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7.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6" r:id="rId3"/>
    <p:sldMasterId id="2147483693" r:id="rId4"/>
    <p:sldMasterId id="2147483710" r:id="rId5"/>
    <p:sldMasterId id="2147483723" r:id="rId6"/>
    <p:sldMasterId id="2147483735" r:id="rId7"/>
    <p:sldMasterId id="2147483747" r:id="rId8"/>
  </p:sldMasterIdLst>
  <p:notesMasterIdLst>
    <p:notesMasterId r:id="rId483"/>
  </p:notesMasterIdLst>
  <p:sldIdLst>
    <p:sldId id="804" r:id="rId9"/>
    <p:sldId id="805" r:id="rId10"/>
    <p:sldId id="880" r:id="rId11"/>
    <p:sldId id="881" r:id="rId12"/>
    <p:sldId id="882" r:id="rId13"/>
    <p:sldId id="883" r:id="rId14"/>
    <p:sldId id="884" r:id="rId15"/>
    <p:sldId id="806" r:id="rId16"/>
    <p:sldId id="872" r:id="rId17"/>
    <p:sldId id="885" r:id="rId18"/>
    <p:sldId id="1182" r:id="rId19"/>
    <p:sldId id="1029" r:id="rId20"/>
    <p:sldId id="1027" r:id="rId21"/>
    <p:sldId id="419" r:id="rId22"/>
    <p:sldId id="422" r:id="rId23"/>
    <p:sldId id="811" r:id="rId24"/>
    <p:sldId id="870" r:id="rId25"/>
    <p:sldId id="886" r:id="rId26"/>
    <p:sldId id="873" r:id="rId27"/>
    <p:sldId id="874" r:id="rId28"/>
    <p:sldId id="875" r:id="rId29"/>
    <p:sldId id="876" r:id="rId30"/>
    <p:sldId id="877" r:id="rId31"/>
    <p:sldId id="879" r:id="rId32"/>
    <p:sldId id="887" r:id="rId33"/>
    <p:sldId id="893" r:id="rId34"/>
    <p:sldId id="895" r:id="rId35"/>
    <p:sldId id="901" r:id="rId36"/>
    <p:sldId id="902" r:id="rId37"/>
    <p:sldId id="903" r:id="rId38"/>
    <p:sldId id="904" r:id="rId39"/>
    <p:sldId id="943" r:id="rId40"/>
    <p:sldId id="944" r:id="rId41"/>
    <p:sldId id="945" r:id="rId42"/>
    <p:sldId id="1051" r:id="rId43"/>
    <p:sldId id="1052" r:id="rId44"/>
    <p:sldId id="913" r:id="rId45"/>
    <p:sldId id="914" r:id="rId46"/>
    <p:sldId id="915" r:id="rId47"/>
    <p:sldId id="916" r:id="rId48"/>
    <p:sldId id="969" r:id="rId49"/>
    <p:sldId id="970" r:id="rId50"/>
    <p:sldId id="971" r:id="rId51"/>
    <p:sldId id="972" r:id="rId52"/>
    <p:sldId id="973" r:id="rId53"/>
    <p:sldId id="974" r:id="rId54"/>
    <p:sldId id="950" r:id="rId55"/>
    <p:sldId id="925" r:id="rId56"/>
    <p:sldId id="926" r:id="rId57"/>
    <p:sldId id="953" r:id="rId58"/>
    <p:sldId id="954" r:id="rId59"/>
    <p:sldId id="955" r:id="rId60"/>
    <p:sldId id="968" r:id="rId61"/>
    <p:sldId id="1211" r:id="rId62"/>
    <p:sldId id="296" r:id="rId63"/>
    <p:sldId id="555" r:id="rId64"/>
    <p:sldId id="298" r:id="rId65"/>
    <p:sldId id="559" r:id="rId66"/>
    <p:sldId id="560" r:id="rId67"/>
    <p:sldId id="561" r:id="rId68"/>
    <p:sldId id="300" r:id="rId69"/>
    <p:sldId id="377" r:id="rId70"/>
    <p:sldId id="303" r:id="rId71"/>
    <p:sldId id="305" r:id="rId72"/>
    <p:sldId id="307" r:id="rId73"/>
    <p:sldId id="308" r:id="rId74"/>
    <p:sldId id="309" r:id="rId75"/>
    <p:sldId id="653" r:id="rId76"/>
    <p:sldId id="310" r:id="rId77"/>
    <p:sldId id="312" r:id="rId78"/>
    <p:sldId id="378" r:id="rId79"/>
    <p:sldId id="472" r:id="rId80"/>
    <p:sldId id="416" r:id="rId81"/>
    <p:sldId id="431" r:id="rId82"/>
    <p:sldId id="432" r:id="rId83"/>
    <p:sldId id="433" r:id="rId84"/>
    <p:sldId id="434" r:id="rId85"/>
    <p:sldId id="435" r:id="rId86"/>
    <p:sldId id="436" r:id="rId87"/>
    <p:sldId id="437" r:id="rId88"/>
    <p:sldId id="440" r:id="rId89"/>
    <p:sldId id="442" r:id="rId90"/>
    <p:sldId id="318" r:id="rId91"/>
    <p:sldId id="1212" r:id="rId92"/>
    <p:sldId id="776" r:id="rId93"/>
    <p:sldId id="736" r:id="rId94"/>
    <p:sldId id="737" r:id="rId95"/>
    <p:sldId id="738" r:id="rId96"/>
    <p:sldId id="739" r:id="rId97"/>
    <p:sldId id="740" r:id="rId98"/>
    <p:sldId id="741" r:id="rId99"/>
    <p:sldId id="743" r:id="rId100"/>
    <p:sldId id="744" r:id="rId101"/>
    <p:sldId id="745" r:id="rId102"/>
    <p:sldId id="746" r:id="rId103"/>
    <p:sldId id="747" r:id="rId104"/>
    <p:sldId id="1213" r:id="rId105"/>
    <p:sldId id="749" r:id="rId106"/>
    <p:sldId id="1214" r:id="rId107"/>
    <p:sldId id="1215" r:id="rId108"/>
    <p:sldId id="752" r:id="rId109"/>
    <p:sldId id="753" r:id="rId110"/>
    <p:sldId id="1216" r:id="rId111"/>
    <p:sldId id="755" r:id="rId112"/>
    <p:sldId id="756" r:id="rId113"/>
    <p:sldId id="757" r:id="rId114"/>
    <p:sldId id="758" r:id="rId115"/>
    <p:sldId id="1064" r:id="rId116"/>
    <p:sldId id="759" r:id="rId117"/>
    <p:sldId id="760" r:id="rId118"/>
    <p:sldId id="1217" r:id="rId119"/>
    <p:sldId id="1218" r:id="rId120"/>
    <p:sldId id="763" r:id="rId121"/>
    <p:sldId id="1219" r:id="rId122"/>
    <p:sldId id="1220" r:id="rId123"/>
    <p:sldId id="766" r:id="rId124"/>
    <p:sldId id="767" r:id="rId125"/>
    <p:sldId id="768" r:id="rId126"/>
    <p:sldId id="769" r:id="rId127"/>
    <p:sldId id="1065" r:id="rId128"/>
    <p:sldId id="1066" r:id="rId129"/>
    <p:sldId id="1060" r:id="rId130"/>
    <p:sldId id="319" r:id="rId131"/>
    <p:sldId id="320" r:id="rId132"/>
    <p:sldId id="316" r:id="rId133"/>
    <p:sldId id="260" r:id="rId134"/>
    <p:sldId id="1067" r:id="rId135"/>
    <p:sldId id="1221" r:id="rId136"/>
    <p:sldId id="321" r:id="rId137"/>
    <p:sldId id="279" r:id="rId138"/>
    <p:sldId id="280" r:id="rId139"/>
    <p:sldId id="283" r:id="rId140"/>
    <p:sldId id="284" r:id="rId141"/>
    <p:sldId id="285" r:id="rId142"/>
    <p:sldId id="286" r:id="rId143"/>
    <p:sldId id="287" r:id="rId144"/>
    <p:sldId id="288" r:id="rId145"/>
    <p:sldId id="289" r:id="rId146"/>
    <p:sldId id="290" r:id="rId147"/>
    <p:sldId id="291" r:id="rId148"/>
    <p:sldId id="1222" r:id="rId149"/>
    <p:sldId id="1223" r:id="rId150"/>
    <p:sldId id="293" r:id="rId151"/>
    <p:sldId id="294" r:id="rId152"/>
    <p:sldId id="1224" r:id="rId153"/>
    <p:sldId id="297" r:id="rId154"/>
    <p:sldId id="1225" r:id="rId155"/>
    <p:sldId id="299" r:id="rId156"/>
    <p:sldId id="323" r:id="rId157"/>
    <p:sldId id="326" r:id="rId158"/>
    <p:sldId id="334" r:id="rId159"/>
    <p:sldId id="327" r:id="rId160"/>
    <p:sldId id="328" r:id="rId161"/>
    <p:sldId id="329" r:id="rId162"/>
    <p:sldId id="330" r:id="rId163"/>
    <p:sldId id="331" r:id="rId164"/>
    <p:sldId id="332" r:id="rId165"/>
    <p:sldId id="333" r:id="rId166"/>
    <p:sldId id="356" r:id="rId167"/>
    <p:sldId id="357" r:id="rId168"/>
    <p:sldId id="358" r:id="rId169"/>
    <p:sldId id="359" r:id="rId170"/>
    <p:sldId id="360" r:id="rId171"/>
    <p:sldId id="361" r:id="rId172"/>
    <p:sldId id="363" r:id="rId173"/>
    <p:sldId id="364" r:id="rId174"/>
    <p:sldId id="373" r:id="rId175"/>
    <p:sldId id="366" r:id="rId176"/>
    <p:sldId id="1247" r:id="rId177"/>
    <p:sldId id="368" r:id="rId178"/>
    <p:sldId id="369" r:id="rId179"/>
    <p:sldId id="1248" r:id="rId180"/>
    <p:sldId id="372" r:id="rId181"/>
    <p:sldId id="336" r:id="rId182"/>
    <p:sldId id="337" r:id="rId183"/>
    <p:sldId id="338" r:id="rId184"/>
    <p:sldId id="339" r:id="rId185"/>
    <p:sldId id="340" r:id="rId186"/>
    <p:sldId id="341" r:id="rId187"/>
    <p:sldId id="1249" r:id="rId188"/>
    <p:sldId id="1250" r:id="rId189"/>
    <p:sldId id="1251" r:id="rId190"/>
    <p:sldId id="1252" r:id="rId191"/>
    <p:sldId id="342" r:id="rId192"/>
    <p:sldId id="1253" r:id="rId193"/>
    <p:sldId id="345" r:id="rId194"/>
    <p:sldId id="346" r:id="rId195"/>
    <p:sldId id="349" r:id="rId196"/>
    <p:sldId id="1256" r:id="rId197"/>
    <p:sldId id="351" r:id="rId198"/>
    <p:sldId id="352" r:id="rId199"/>
    <p:sldId id="354" r:id="rId200"/>
    <p:sldId id="1258" r:id="rId201"/>
    <p:sldId id="1068" r:id="rId202"/>
    <p:sldId id="374" r:id="rId203"/>
    <p:sldId id="1259" r:id="rId204"/>
    <p:sldId id="376" r:id="rId205"/>
    <p:sldId id="1323" r:id="rId206"/>
    <p:sldId id="1324" r:id="rId207"/>
    <p:sldId id="1237" r:id="rId208"/>
    <p:sldId id="380" r:id="rId209"/>
    <p:sldId id="381" r:id="rId210"/>
    <p:sldId id="382" r:id="rId211"/>
    <p:sldId id="383" r:id="rId212"/>
    <p:sldId id="385" r:id="rId213"/>
    <p:sldId id="1261" r:id="rId214"/>
    <p:sldId id="1262" r:id="rId215"/>
    <p:sldId id="388" r:id="rId216"/>
    <p:sldId id="389" r:id="rId217"/>
    <p:sldId id="390" r:id="rId218"/>
    <p:sldId id="1238" r:id="rId219"/>
    <p:sldId id="392" r:id="rId220"/>
    <p:sldId id="393" r:id="rId221"/>
    <p:sldId id="394" r:id="rId222"/>
    <p:sldId id="395" r:id="rId223"/>
    <p:sldId id="396" r:id="rId224"/>
    <p:sldId id="397" r:id="rId225"/>
    <p:sldId id="1240" r:id="rId226"/>
    <p:sldId id="399" r:id="rId227"/>
    <p:sldId id="1242" r:id="rId228"/>
    <p:sldId id="401" r:id="rId229"/>
    <p:sldId id="1332" r:id="rId230"/>
    <p:sldId id="402" r:id="rId231"/>
    <p:sldId id="403" r:id="rId232"/>
    <p:sldId id="940" r:id="rId233"/>
    <p:sldId id="1325" r:id="rId234"/>
    <p:sldId id="406" r:id="rId235"/>
    <p:sldId id="407" r:id="rId236"/>
    <p:sldId id="707" r:id="rId237"/>
    <p:sldId id="1326" r:id="rId238"/>
    <p:sldId id="708" r:id="rId239"/>
    <p:sldId id="1327" r:id="rId240"/>
    <p:sldId id="412" r:id="rId241"/>
    <p:sldId id="1331" r:id="rId242"/>
    <p:sldId id="417" r:id="rId243"/>
    <p:sldId id="256" r:id="rId244"/>
    <p:sldId id="264" r:id="rId245"/>
    <p:sldId id="391" r:id="rId246"/>
    <p:sldId id="868" r:id="rId247"/>
    <p:sldId id="1333" r:id="rId248"/>
    <p:sldId id="375" r:id="rId249"/>
    <p:sldId id="1335" r:id="rId250"/>
    <p:sldId id="384" r:id="rId251"/>
    <p:sldId id="871" r:id="rId252"/>
    <p:sldId id="869" r:id="rId253"/>
    <p:sldId id="1336" r:id="rId254"/>
    <p:sldId id="1337" r:id="rId255"/>
    <p:sldId id="266" r:id="rId256"/>
    <p:sldId id="1338" r:id="rId257"/>
    <p:sldId id="1339" r:id="rId258"/>
    <p:sldId id="1340" r:id="rId259"/>
    <p:sldId id="267" r:id="rId260"/>
    <p:sldId id="270" r:id="rId261"/>
    <p:sldId id="588" r:id="rId262"/>
    <p:sldId id="271" r:id="rId263"/>
    <p:sldId id="273" r:id="rId264"/>
    <p:sldId id="275" r:id="rId265"/>
    <p:sldId id="276" r:id="rId266"/>
    <p:sldId id="277" r:id="rId267"/>
    <p:sldId id="278" r:id="rId268"/>
    <p:sldId id="1341" r:id="rId269"/>
    <p:sldId id="1342" r:id="rId270"/>
    <p:sldId id="1343" r:id="rId271"/>
    <p:sldId id="362" r:id="rId272"/>
    <p:sldId id="1344" r:id="rId273"/>
    <p:sldId id="1345" r:id="rId274"/>
    <p:sldId id="1347" r:id="rId275"/>
    <p:sldId id="1348" r:id="rId276"/>
    <p:sldId id="1349" r:id="rId277"/>
    <p:sldId id="1350" r:id="rId278"/>
    <p:sldId id="786" r:id="rId279"/>
    <p:sldId id="1351" r:id="rId280"/>
    <p:sldId id="343" r:id="rId281"/>
    <p:sldId id="1352" r:id="rId282"/>
    <p:sldId id="1353" r:id="rId283"/>
    <p:sldId id="1354" r:id="rId284"/>
    <p:sldId id="1355" r:id="rId285"/>
    <p:sldId id="1356" r:id="rId286"/>
    <p:sldId id="1357" r:id="rId287"/>
    <p:sldId id="301" r:id="rId288"/>
    <p:sldId id="302" r:id="rId289"/>
    <p:sldId id="1359" r:id="rId290"/>
    <p:sldId id="304" r:id="rId291"/>
    <p:sldId id="1360" r:id="rId292"/>
    <p:sldId id="306" r:id="rId293"/>
    <p:sldId id="1361" r:id="rId294"/>
    <p:sldId id="1362" r:id="rId295"/>
    <p:sldId id="1363" r:id="rId296"/>
    <p:sldId id="1364" r:id="rId297"/>
    <p:sldId id="1365" r:id="rId298"/>
    <p:sldId id="347" r:id="rId299"/>
    <p:sldId id="311" r:id="rId300"/>
    <p:sldId id="1366" r:id="rId301"/>
    <p:sldId id="313" r:id="rId302"/>
    <p:sldId id="314" r:id="rId303"/>
    <p:sldId id="315" r:id="rId304"/>
    <p:sldId id="1367" r:id="rId305"/>
    <p:sldId id="317" r:id="rId306"/>
    <p:sldId id="1368" r:id="rId307"/>
    <p:sldId id="348" r:id="rId308"/>
    <p:sldId id="1369" r:id="rId309"/>
    <p:sldId id="1370" r:id="rId310"/>
    <p:sldId id="1371" r:id="rId311"/>
    <p:sldId id="1372" r:id="rId312"/>
    <p:sldId id="322" r:id="rId313"/>
    <p:sldId id="1373" r:id="rId314"/>
    <p:sldId id="1374" r:id="rId315"/>
    <p:sldId id="325" r:id="rId316"/>
    <p:sldId id="1375" r:id="rId317"/>
    <p:sldId id="1376" r:id="rId318"/>
    <p:sldId id="1377" r:id="rId319"/>
    <p:sldId id="1378" r:id="rId320"/>
    <p:sldId id="1379" r:id="rId321"/>
    <p:sldId id="1380" r:id="rId322"/>
    <p:sldId id="1381" r:id="rId323"/>
    <p:sldId id="1382" r:id="rId324"/>
    <p:sldId id="1383" r:id="rId325"/>
    <p:sldId id="986" r:id="rId326"/>
    <p:sldId id="590" r:id="rId327"/>
    <p:sldId id="987" r:id="rId328"/>
    <p:sldId id="1384" r:id="rId329"/>
    <p:sldId id="691" r:id="rId330"/>
    <p:sldId id="666" r:id="rId331"/>
    <p:sldId id="667" r:id="rId332"/>
    <p:sldId id="668" r:id="rId333"/>
    <p:sldId id="669" r:id="rId334"/>
    <p:sldId id="670" r:id="rId335"/>
    <p:sldId id="671" r:id="rId336"/>
    <p:sldId id="672" r:id="rId337"/>
    <p:sldId id="673" r:id="rId338"/>
    <p:sldId id="674" r:id="rId339"/>
    <p:sldId id="675" r:id="rId340"/>
    <p:sldId id="676" r:id="rId341"/>
    <p:sldId id="677" r:id="rId342"/>
    <p:sldId id="988" r:id="rId343"/>
    <p:sldId id="679" r:id="rId344"/>
    <p:sldId id="692" r:id="rId345"/>
    <p:sldId id="680" r:id="rId346"/>
    <p:sldId id="681" r:id="rId347"/>
    <p:sldId id="682" r:id="rId348"/>
    <p:sldId id="989" r:id="rId349"/>
    <p:sldId id="684" r:id="rId350"/>
    <p:sldId id="685" r:id="rId351"/>
    <p:sldId id="686" r:id="rId352"/>
    <p:sldId id="693" r:id="rId353"/>
    <p:sldId id="1385" r:id="rId354"/>
    <p:sldId id="1386" r:id="rId355"/>
    <p:sldId id="1387" r:id="rId356"/>
    <p:sldId id="1388" r:id="rId357"/>
    <p:sldId id="626" r:id="rId358"/>
    <p:sldId id="370" r:id="rId359"/>
    <p:sldId id="272" r:id="rId360"/>
    <p:sldId id="1389" r:id="rId361"/>
    <p:sldId id="1390" r:id="rId362"/>
    <p:sldId id="1391" r:id="rId363"/>
    <p:sldId id="1392" r:id="rId364"/>
    <p:sldId id="1393" r:id="rId365"/>
    <p:sldId id="1394" r:id="rId366"/>
    <p:sldId id="1395" r:id="rId367"/>
    <p:sldId id="1396" r:id="rId368"/>
    <p:sldId id="1397" r:id="rId369"/>
    <p:sldId id="274" r:id="rId370"/>
    <p:sldId id="627" r:id="rId371"/>
    <p:sldId id="1398" r:id="rId372"/>
    <p:sldId id="1399" r:id="rId373"/>
    <p:sldId id="1400" r:id="rId374"/>
    <p:sldId id="1401" r:id="rId375"/>
    <p:sldId id="1402" r:id="rId376"/>
    <p:sldId id="827" r:id="rId377"/>
    <p:sldId id="1403" r:id="rId378"/>
    <p:sldId id="918" r:id="rId379"/>
    <p:sldId id="386" r:id="rId380"/>
    <p:sldId id="1404" r:id="rId381"/>
    <p:sldId id="1405" r:id="rId382"/>
    <p:sldId id="828" r:id="rId383"/>
    <p:sldId id="829" r:id="rId384"/>
    <p:sldId id="1406" r:id="rId385"/>
    <p:sldId id="831" r:id="rId386"/>
    <p:sldId id="832" r:id="rId387"/>
    <p:sldId id="833" r:id="rId388"/>
    <p:sldId id="834" r:id="rId389"/>
    <p:sldId id="917" r:id="rId390"/>
    <p:sldId id="1407" r:id="rId391"/>
    <p:sldId id="835" r:id="rId392"/>
    <p:sldId id="836" r:id="rId393"/>
    <p:sldId id="1408" r:id="rId394"/>
    <p:sldId id="837" r:id="rId395"/>
    <p:sldId id="838" r:id="rId396"/>
    <p:sldId id="839" r:id="rId397"/>
    <p:sldId id="398" r:id="rId398"/>
    <p:sldId id="840" r:id="rId399"/>
    <p:sldId id="841" r:id="rId400"/>
    <p:sldId id="842" r:id="rId401"/>
    <p:sldId id="843" r:id="rId402"/>
    <p:sldId id="1409" r:id="rId403"/>
    <p:sldId id="1410" r:id="rId404"/>
    <p:sldId id="919" r:id="rId405"/>
    <p:sldId id="1411" r:id="rId406"/>
    <p:sldId id="920" r:id="rId407"/>
    <p:sldId id="1412" r:id="rId408"/>
    <p:sldId id="921" r:id="rId409"/>
    <p:sldId id="1413" r:id="rId410"/>
    <p:sldId id="734" r:id="rId411"/>
    <p:sldId id="1414" r:id="rId412"/>
    <p:sldId id="1415" r:id="rId413"/>
    <p:sldId id="1416" r:id="rId414"/>
    <p:sldId id="1417" r:id="rId415"/>
    <p:sldId id="1418" r:id="rId416"/>
    <p:sldId id="1419" r:id="rId417"/>
    <p:sldId id="922" r:id="rId418"/>
    <p:sldId id="923" r:id="rId419"/>
    <p:sldId id="1420" r:id="rId420"/>
    <p:sldId id="1421" r:id="rId421"/>
    <p:sldId id="924" r:id="rId422"/>
    <p:sldId id="1422" r:id="rId423"/>
    <p:sldId id="1423" r:id="rId424"/>
    <p:sldId id="1424" r:id="rId425"/>
    <p:sldId id="1425" r:id="rId426"/>
    <p:sldId id="367" r:id="rId427"/>
    <p:sldId id="1426" r:id="rId428"/>
    <p:sldId id="1427" r:id="rId429"/>
    <p:sldId id="1428" r:id="rId430"/>
    <p:sldId id="1429" r:id="rId431"/>
    <p:sldId id="1021" r:id="rId432"/>
    <p:sldId id="1430" r:id="rId433"/>
    <p:sldId id="1014" r:id="rId434"/>
    <p:sldId id="1431" r:id="rId435"/>
    <p:sldId id="1432" r:id="rId436"/>
    <p:sldId id="927" r:id="rId437"/>
    <p:sldId id="928" r:id="rId438"/>
    <p:sldId id="628" r:id="rId439"/>
    <p:sldId id="1433" r:id="rId440"/>
    <p:sldId id="1434" r:id="rId441"/>
    <p:sldId id="1435" r:id="rId442"/>
    <p:sldId id="1436" r:id="rId443"/>
    <p:sldId id="1437" r:id="rId444"/>
    <p:sldId id="1438" r:id="rId445"/>
    <p:sldId id="1439" r:id="rId446"/>
    <p:sldId id="1440" r:id="rId447"/>
    <p:sldId id="929" r:id="rId448"/>
    <p:sldId id="1441" r:id="rId449"/>
    <p:sldId id="1442" r:id="rId450"/>
    <p:sldId id="405" r:id="rId451"/>
    <p:sldId id="1443" r:id="rId452"/>
    <p:sldId id="930" r:id="rId453"/>
    <p:sldId id="931" r:id="rId454"/>
    <p:sldId id="1015" r:id="rId455"/>
    <p:sldId id="1019" r:id="rId456"/>
    <p:sldId id="1017" r:id="rId457"/>
    <p:sldId id="1018" r:id="rId458"/>
    <p:sldId id="1016" r:id="rId459"/>
    <p:sldId id="1444" r:id="rId460"/>
    <p:sldId id="1445" r:id="rId461"/>
    <p:sldId id="1446" r:id="rId462"/>
    <p:sldId id="1447" r:id="rId463"/>
    <p:sldId id="1448" r:id="rId464"/>
    <p:sldId id="1449" r:id="rId465"/>
    <p:sldId id="355" r:id="rId466"/>
    <p:sldId id="1450" r:id="rId467"/>
    <p:sldId id="1451" r:id="rId468"/>
    <p:sldId id="1452" r:id="rId469"/>
    <p:sldId id="1453" r:id="rId470"/>
    <p:sldId id="1454" r:id="rId471"/>
    <p:sldId id="1455" r:id="rId472"/>
    <p:sldId id="1456" r:id="rId473"/>
    <p:sldId id="820" r:id="rId474"/>
    <p:sldId id="1457" r:id="rId475"/>
    <p:sldId id="1020" r:id="rId476"/>
    <p:sldId id="1022" r:id="rId477"/>
    <p:sldId id="350" r:id="rId478"/>
    <p:sldId id="1458" r:id="rId479"/>
    <p:sldId id="1459" r:id="rId480"/>
    <p:sldId id="630" r:id="rId481"/>
    <p:sldId id="632" r:id="rId48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05" autoAdjust="0"/>
    <p:restoredTop sz="94660"/>
  </p:normalViewPr>
  <p:slideViewPr>
    <p:cSldViewPr snapToGrid="0">
      <p:cViewPr varScale="1">
        <p:scale>
          <a:sx n="116" d="100"/>
          <a:sy n="116" d="100"/>
        </p:scale>
        <p:origin x="28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99" Type="http://schemas.openxmlformats.org/officeDocument/2006/relationships/slide" Target="slides/slide291.xml"/><Relationship Id="rId21" Type="http://schemas.openxmlformats.org/officeDocument/2006/relationships/slide" Target="slides/slide13.xml"/><Relationship Id="rId63" Type="http://schemas.openxmlformats.org/officeDocument/2006/relationships/slide" Target="slides/slide55.xml"/><Relationship Id="rId159" Type="http://schemas.openxmlformats.org/officeDocument/2006/relationships/slide" Target="slides/slide151.xml"/><Relationship Id="rId324" Type="http://schemas.openxmlformats.org/officeDocument/2006/relationships/slide" Target="slides/slide316.xml"/><Relationship Id="rId366" Type="http://schemas.openxmlformats.org/officeDocument/2006/relationships/slide" Target="slides/slide358.xml"/><Relationship Id="rId170" Type="http://schemas.openxmlformats.org/officeDocument/2006/relationships/slide" Target="slides/slide162.xml"/><Relationship Id="rId226" Type="http://schemas.openxmlformats.org/officeDocument/2006/relationships/slide" Target="slides/slide218.xml"/><Relationship Id="rId433" Type="http://schemas.openxmlformats.org/officeDocument/2006/relationships/slide" Target="slides/slide425.xml"/><Relationship Id="rId268" Type="http://schemas.openxmlformats.org/officeDocument/2006/relationships/slide" Target="slides/slide260.xml"/><Relationship Id="rId475" Type="http://schemas.openxmlformats.org/officeDocument/2006/relationships/slide" Target="slides/slide467.xml"/><Relationship Id="rId32" Type="http://schemas.openxmlformats.org/officeDocument/2006/relationships/slide" Target="slides/slide24.xml"/><Relationship Id="rId74" Type="http://schemas.openxmlformats.org/officeDocument/2006/relationships/slide" Target="slides/slide66.xml"/><Relationship Id="rId128" Type="http://schemas.openxmlformats.org/officeDocument/2006/relationships/slide" Target="slides/slide120.xml"/><Relationship Id="rId335" Type="http://schemas.openxmlformats.org/officeDocument/2006/relationships/slide" Target="slides/slide327.xml"/><Relationship Id="rId377" Type="http://schemas.openxmlformats.org/officeDocument/2006/relationships/slide" Target="slides/slide369.xml"/><Relationship Id="rId5" Type="http://schemas.openxmlformats.org/officeDocument/2006/relationships/slideMaster" Target="slideMasters/slideMaster5.xml"/><Relationship Id="rId181" Type="http://schemas.openxmlformats.org/officeDocument/2006/relationships/slide" Target="slides/slide173.xml"/><Relationship Id="rId237" Type="http://schemas.openxmlformats.org/officeDocument/2006/relationships/slide" Target="slides/slide229.xml"/><Relationship Id="rId402" Type="http://schemas.openxmlformats.org/officeDocument/2006/relationships/slide" Target="slides/slide394.xml"/><Relationship Id="rId279" Type="http://schemas.openxmlformats.org/officeDocument/2006/relationships/slide" Target="slides/slide271.xml"/><Relationship Id="rId444" Type="http://schemas.openxmlformats.org/officeDocument/2006/relationships/slide" Target="slides/slide436.xml"/><Relationship Id="rId486" Type="http://schemas.openxmlformats.org/officeDocument/2006/relationships/theme" Target="theme/theme1.xml"/><Relationship Id="rId43" Type="http://schemas.openxmlformats.org/officeDocument/2006/relationships/slide" Target="slides/slide35.xml"/><Relationship Id="rId139" Type="http://schemas.openxmlformats.org/officeDocument/2006/relationships/slide" Target="slides/slide131.xml"/><Relationship Id="rId290" Type="http://schemas.openxmlformats.org/officeDocument/2006/relationships/slide" Target="slides/slide282.xml"/><Relationship Id="rId304" Type="http://schemas.openxmlformats.org/officeDocument/2006/relationships/slide" Target="slides/slide296.xml"/><Relationship Id="rId346" Type="http://schemas.openxmlformats.org/officeDocument/2006/relationships/slide" Target="slides/slide338.xml"/><Relationship Id="rId388" Type="http://schemas.openxmlformats.org/officeDocument/2006/relationships/slide" Target="slides/slide380.xml"/><Relationship Id="rId85" Type="http://schemas.openxmlformats.org/officeDocument/2006/relationships/slide" Target="slides/slide77.xml"/><Relationship Id="rId150" Type="http://schemas.openxmlformats.org/officeDocument/2006/relationships/slide" Target="slides/slide142.xml"/><Relationship Id="rId192" Type="http://schemas.openxmlformats.org/officeDocument/2006/relationships/slide" Target="slides/slide184.xml"/><Relationship Id="rId206" Type="http://schemas.openxmlformats.org/officeDocument/2006/relationships/slide" Target="slides/slide198.xml"/><Relationship Id="rId413" Type="http://schemas.openxmlformats.org/officeDocument/2006/relationships/slide" Target="slides/slide405.xml"/><Relationship Id="rId248" Type="http://schemas.openxmlformats.org/officeDocument/2006/relationships/slide" Target="slides/slide240.xml"/><Relationship Id="rId455" Type="http://schemas.openxmlformats.org/officeDocument/2006/relationships/slide" Target="slides/slide447.xml"/><Relationship Id="rId12" Type="http://schemas.openxmlformats.org/officeDocument/2006/relationships/slide" Target="slides/slide4.xml"/><Relationship Id="rId108" Type="http://schemas.openxmlformats.org/officeDocument/2006/relationships/slide" Target="slides/slide100.xml"/><Relationship Id="rId315" Type="http://schemas.openxmlformats.org/officeDocument/2006/relationships/slide" Target="slides/slide307.xml"/><Relationship Id="rId357" Type="http://schemas.openxmlformats.org/officeDocument/2006/relationships/slide" Target="slides/slide349.xml"/><Relationship Id="rId54" Type="http://schemas.openxmlformats.org/officeDocument/2006/relationships/slide" Target="slides/slide46.xml"/><Relationship Id="rId96" Type="http://schemas.openxmlformats.org/officeDocument/2006/relationships/slide" Target="slides/slide88.xml"/><Relationship Id="rId161" Type="http://schemas.openxmlformats.org/officeDocument/2006/relationships/slide" Target="slides/slide153.xml"/><Relationship Id="rId217" Type="http://schemas.openxmlformats.org/officeDocument/2006/relationships/slide" Target="slides/slide209.xml"/><Relationship Id="rId399" Type="http://schemas.openxmlformats.org/officeDocument/2006/relationships/slide" Target="slides/slide391.xml"/><Relationship Id="rId259" Type="http://schemas.openxmlformats.org/officeDocument/2006/relationships/slide" Target="slides/slide251.xml"/><Relationship Id="rId424" Type="http://schemas.openxmlformats.org/officeDocument/2006/relationships/slide" Target="slides/slide416.xml"/><Relationship Id="rId466" Type="http://schemas.openxmlformats.org/officeDocument/2006/relationships/slide" Target="slides/slide458.xml"/><Relationship Id="rId23" Type="http://schemas.openxmlformats.org/officeDocument/2006/relationships/slide" Target="slides/slide15.xml"/><Relationship Id="rId119" Type="http://schemas.openxmlformats.org/officeDocument/2006/relationships/slide" Target="slides/slide111.xml"/><Relationship Id="rId270" Type="http://schemas.openxmlformats.org/officeDocument/2006/relationships/slide" Target="slides/slide262.xml"/><Relationship Id="rId326" Type="http://schemas.openxmlformats.org/officeDocument/2006/relationships/slide" Target="slides/slide318.xml"/><Relationship Id="rId65" Type="http://schemas.openxmlformats.org/officeDocument/2006/relationships/slide" Target="slides/slide57.xml"/><Relationship Id="rId130" Type="http://schemas.openxmlformats.org/officeDocument/2006/relationships/slide" Target="slides/slide122.xml"/><Relationship Id="rId368" Type="http://schemas.openxmlformats.org/officeDocument/2006/relationships/slide" Target="slides/slide360.xml"/><Relationship Id="rId172" Type="http://schemas.openxmlformats.org/officeDocument/2006/relationships/slide" Target="slides/slide164.xml"/><Relationship Id="rId228" Type="http://schemas.openxmlformats.org/officeDocument/2006/relationships/slide" Target="slides/slide220.xml"/><Relationship Id="rId435" Type="http://schemas.openxmlformats.org/officeDocument/2006/relationships/slide" Target="slides/slide427.xml"/><Relationship Id="rId477" Type="http://schemas.openxmlformats.org/officeDocument/2006/relationships/slide" Target="slides/slide469.xml"/><Relationship Id="rId281" Type="http://schemas.openxmlformats.org/officeDocument/2006/relationships/slide" Target="slides/slide273.xml"/><Relationship Id="rId337" Type="http://schemas.openxmlformats.org/officeDocument/2006/relationships/slide" Target="slides/slide329.xml"/><Relationship Id="rId34" Type="http://schemas.openxmlformats.org/officeDocument/2006/relationships/slide" Target="slides/slide26.xml"/><Relationship Id="rId76" Type="http://schemas.openxmlformats.org/officeDocument/2006/relationships/slide" Target="slides/slide68.xml"/><Relationship Id="rId141" Type="http://schemas.openxmlformats.org/officeDocument/2006/relationships/slide" Target="slides/slide133.xml"/><Relationship Id="rId379" Type="http://schemas.openxmlformats.org/officeDocument/2006/relationships/slide" Target="slides/slide371.xml"/><Relationship Id="rId7" Type="http://schemas.openxmlformats.org/officeDocument/2006/relationships/slideMaster" Target="slideMasters/slideMaster7.xml"/><Relationship Id="rId183" Type="http://schemas.openxmlformats.org/officeDocument/2006/relationships/slide" Target="slides/slide175.xml"/><Relationship Id="rId239" Type="http://schemas.openxmlformats.org/officeDocument/2006/relationships/slide" Target="slides/slide231.xml"/><Relationship Id="rId390" Type="http://schemas.openxmlformats.org/officeDocument/2006/relationships/slide" Target="slides/slide382.xml"/><Relationship Id="rId404" Type="http://schemas.openxmlformats.org/officeDocument/2006/relationships/slide" Target="slides/slide396.xml"/><Relationship Id="rId446" Type="http://schemas.openxmlformats.org/officeDocument/2006/relationships/slide" Target="slides/slide438.xml"/><Relationship Id="rId250" Type="http://schemas.openxmlformats.org/officeDocument/2006/relationships/slide" Target="slides/slide242.xml"/><Relationship Id="rId292" Type="http://schemas.openxmlformats.org/officeDocument/2006/relationships/slide" Target="slides/slide284.xml"/><Relationship Id="rId306" Type="http://schemas.openxmlformats.org/officeDocument/2006/relationships/slide" Target="slides/slide298.xml"/><Relationship Id="rId45" Type="http://schemas.openxmlformats.org/officeDocument/2006/relationships/slide" Target="slides/slide37.xml"/><Relationship Id="rId87" Type="http://schemas.openxmlformats.org/officeDocument/2006/relationships/slide" Target="slides/slide79.xml"/><Relationship Id="rId110" Type="http://schemas.openxmlformats.org/officeDocument/2006/relationships/slide" Target="slides/slide102.xml"/><Relationship Id="rId348" Type="http://schemas.openxmlformats.org/officeDocument/2006/relationships/slide" Target="slides/slide340.xml"/><Relationship Id="rId152" Type="http://schemas.openxmlformats.org/officeDocument/2006/relationships/slide" Target="slides/slide144.xml"/><Relationship Id="rId194" Type="http://schemas.openxmlformats.org/officeDocument/2006/relationships/slide" Target="slides/slide186.xml"/><Relationship Id="rId208" Type="http://schemas.openxmlformats.org/officeDocument/2006/relationships/slide" Target="slides/slide200.xml"/><Relationship Id="rId415" Type="http://schemas.openxmlformats.org/officeDocument/2006/relationships/slide" Target="slides/slide407.xml"/><Relationship Id="rId457" Type="http://schemas.openxmlformats.org/officeDocument/2006/relationships/slide" Target="slides/slide449.xml"/><Relationship Id="rId261" Type="http://schemas.openxmlformats.org/officeDocument/2006/relationships/slide" Target="slides/slide253.xml"/><Relationship Id="rId14" Type="http://schemas.openxmlformats.org/officeDocument/2006/relationships/slide" Target="slides/slide6.xml"/><Relationship Id="rId56" Type="http://schemas.openxmlformats.org/officeDocument/2006/relationships/slide" Target="slides/slide48.xml"/><Relationship Id="rId317" Type="http://schemas.openxmlformats.org/officeDocument/2006/relationships/slide" Target="slides/slide309.xml"/><Relationship Id="rId359" Type="http://schemas.openxmlformats.org/officeDocument/2006/relationships/slide" Target="slides/slide351.xml"/><Relationship Id="rId98" Type="http://schemas.openxmlformats.org/officeDocument/2006/relationships/slide" Target="slides/slide90.xml"/><Relationship Id="rId121" Type="http://schemas.openxmlformats.org/officeDocument/2006/relationships/slide" Target="slides/slide113.xml"/><Relationship Id="rId163" Type="http://schemas.openxmlformats.org/officeDocument/2006/relationships/slide" Target="slides/slide155.xml"/><Relationship Id="rId219" Type="http://schemas.openxmlformats.org/officeDocument/2006/relationships/slide" Target="slides/slide211.xml"/><Relationship Id="rId370" Type="http://schemas.openxmlformats.org/officeDocument/2006/relationships/slide" Target="slides/slide362.xml"/><Relationship Id="rId426" Type="http://schemas.openxmlformats.org/officeDocument/2006/relationships/slide" Target="slides/slide418.xml"/><Relationship Id="rId230" Type="http://schemas.openxmlformats.org/officeDocument/2006/relationships/slide" Target="slides/slide222.xml"/><Relationship Id="rId468" Type="http://schemas.openxmlformats.org/officeDocument/2006/relationships/slide" Target="slides/slide460.xml"/><Relationship Id="rId25" Type="http://schemas.openxmlformats.org/officeDocument/2006/relationships/slide" Target="slides/slide17.xml"/><Relationship Id="rId67" Type="http://schemas.openxmlformats.org/officeDocument/2006/relationships/slide" Target="slides/slide59.xml"/><Relationship Id="rId272" Type="http://schemas.openxmlformats.org/officeDocument/2006/relationships/slide" Target="slides/slide264.xml"/><Relationship Id="rId328" Type="http://schemas.openxmlformats.org/officeDocument/2006/relationships/slide" Target="slides/slide320.xml"/><Relationship Id="rId132" Type="http://schemas.openxmlformats.org/officeDocument/2006/relationships/slide" Target="slides/slide124.xml"/><Relationship Id="rId174" Type="http://schemas.openxmlformats.org/officeDocument/2006/relationships/slide" Target="slides/slide166.xml"/><Relationship Id="rId381" Type="http://schemas.openxmlformats.org/officeDocument/2006/relationships/slide" Target="slides/slide373.xml"/><Relationship Id="rId241" Type="http://schemas.openxmlformats.org/officeDocument/2006/relationships/slide" Target="slides/slide233.xml"/><Relationship Id="rId437" Type="http://schemas.openxmlformats.org/officeDocument/2006/relationships/slide" Target="slides/slide429.xml"/><Relationship Id="rId479" Type="http://schemas.openxmlformats.org/officeDocument/2006/relationships/slide" Target="slides/slide471.xml"/><Relationship Id="rId36" Type="http://schemas.openxmlformats.org/officeDocument/2006/relationships/slide" Target="slides/slide28.xml"/><Relationship Id="rId283" Type="http://schemas.openxmlformats.org/officeDocument/2006/relationships/slide" Target="slides/slide275.xml"/><Relationship Id="rId339" Type="http://schemas.openxmlformats.org/officeDocument/2006/relationships/slide" Target="slides/slide331.xml"/><Relationship Id="rId78" Type="http://schemas.openxmlformats.org/officeDocument/2006/relationships/slide" Target="slides/slide70.xml"/><Relationship Id="rId101" Type="http://schemas.openxmlformats.org/officeDocument/2006/relationships/slide" Target="slides/slide93.xml"/><Relationship Id="rId143" Type="http://schemas.openxmlformats.org/officeDocument/2006/relationships/slide" Target="slides/slide135.xml"/><Relationship Id="rId185" Type="http://schemas.openxmlformats.org/officeDocument/2006/relationships/slide" Target="slides/slide177.xml"/><Relationship Id="rId350" Type="http://schemas.openxmlformats.org/officeDocument/2006/relationships/slide" Target="slides/slide342.xml"/><Relationship Id="rId406" Type="http://schemas.openxmlformats.org/officeDocument/2006/relationships/slide" Target="slides/slide398.xml"/><Relationship Id="rId9" Type="http://schemas.openxmlformats.org/officeDocument/2006/relationships/slide" Target="slides/slide1.xml"/><Relationship Id="rId210" Type="http://schemas.openxmlformats.org/officeDocument/2006/relationships/slide" Target="slides/slide202.xml"/><Relationship Id="rId392" Type="http://schemas.openxmlformats.org/officeDocument/2006/relationships/slide" Target="slides/slide384.xml"/><Relationship Id="rId448" Type="http://schemas.openxmlformats.org/officeDocument/2006/relationships/slide" Target="slides/slide440.xml"/><Relationship Id="rId252" Type="http://schemas.openxmlformats.org/officeDocument/2006/relationships/slide" Target="slides/slide244.xml"/><Relationship Id="rId294" Type="http://schemas.openxmlformats.org/officeDocument/2006/relationships/slide" Target="slides/slide286.xml"/><Relationship Id="rId308" Type="http://schemas.openxmlformats.org/officeDocument/2006/relationships/slide" Target="slides/slide300.xml"/><Relationship Id="rId47" Type="http://schemas.openxmlformats.org/officeDocument/2006/relationships/slide" Target="slides/slide39.xml"/><Relationship Id="rId89" Type="http://schemas.openxmlformats.org/officeDocument/2006/relationships/slide" Target="slides/slide81.xml"/><Relationship Id="rId112" Type="http://schemas.openxmlformats.org/officeDocument/2006/relationships/slide" Target="slides/slide104.xml"/><Relationship Id="rId154" Type="http://schemas.openxmlformats.org/officeDocument/2006/relationships/slide" Target="slides/slide146.xml"/><Relationship Id="rId361" Type="http://schemas.openxmlformats.org/officeDocument/2006/relationships/slide" Target="slides/slide353.xml"/><Relationship Id="rId196" Type="http://schemas.openxmlformats.org/officeDocument/2006/relationships/slide" Target="slides/slide188.xml"/><Relationship Id="rId417" Type="http://schemas.openxmlformats.org/officeDocument/2006/relationships/slide" Target="slides/slide409.xml"/><Relationship Id="rId459" Type="http://schemas.openxmlformats.org/officeDocument/2006/relationships/slide" Target="slides/slide451.xml"/><Relationship Id="rId16" Type="http://schemas.openxmlformats.org/officeDocument/2006/relationships/slide" Target="slides/slide8.xml"/><Relationship Id="rId221" Type="http://schemas.openxmlformats.org/officeDocument/2006/relationships/slide" Target="slides/slide213.xml"/><Relationship Id="rId263" Type="http://schemas.openxmlformats.org/officeDocument/2006/relationships/slide" Target="slides/slide255.xml"/><Relationship Id="rId319" Type="http://schemas.openxmlformats.org/officeDocument/2006/relationships/slide" Target="slides/slide311.xml"/><Relationship Id="rId470" Type="http://schemas.openxmlformats.org/officeDocument/2006/relationships/slide" Target="slides/slide462.xml"/><Relationship Id="rId58" Type="http://schemas.openxmlformats.org/officeDocument/2006/relationships/slide" Target="slides/slide50.xml"/><Relationship Id="rId123" Type="http://schemas.openxmlformats.org/officeDocument/2006/relationships/slide" Target="slides/slide115.xml"/><Relationship Id="rId330" Type="http://schemas.openxmlformats.org/officeDocument/2006/relationships/slide" Target="slides/slide322.xml"/><Relationship Id="rId165" Type="http://schemas.openxmlformats.org/officeDocument/2006/relationships/slide" Target="slides/slide157.xml"/><Relationship Id="rId372" Type="http://schemas.openxmlformats.org/officeDocument/2006/relationships/slide" Target="slides/slide364.xml"/><Relationship Id="rId428" Type="http://schemas.openxmlformats.org/officeDocument/2006/relationships/slide" Target="slides/slide420.xml"/><Relationship Id="rId232" Type="http://schemas.openxmlformats.org/officeDocument/2006/relationships/slide" Target="slides/slide224.xml"/><Relationship Id="rId274" Type="http://schemas.openxmlformats.org/officeDocument/2006/relationships/slide" Target="slides/slide266.xml"/><Relationship Id="rId481" Type="http://schemas.openxmlformats.org/officeDocument/2006/relationships/slide" Target="slides/slide473.xml"/><Relationship Id="rId27" Type="http://schemas.openxmlformats.org/officeDocument/2006/relationships/slide" Target="slides/slide19.xml"/><Relationship Id="rId69" Type="http://schemas.openxmlformats.org/officeDocument/2006/relationships/slide" Target="slides/slide61.xml"/><Relationship Id="rId134" Type="http://schemas.openxmlformats.org/officeDocument/2006/relationships/slide" Target="slides/slide126.xml"/><Relationship Id="rId80" Type="http://schemas.openxmlformats.org/officeDocument/2006/relationships/slide" Target="slides/slide72.xml"/><Relationship Id="rId176" Type="http://schemas.openxmlformats.org/officeDocument/2006/relationships/slide" Target="slides/slide168.xml"/><Relationship Id="rId341" Type="http://schemas.openxmlformats.org/officeDocument/2006/relationships/slide" Target="slides/slide333.xml"/><Relationship Id="rId383" Type="http://schemas.openxmlformats.org/officeDocument/2006/relationships/slide" Target="slides/slide375.xml"/><Relationship Id="rId439" Type="http://schemas.openxmlformats.org/officeDocument/2006/relationships/slide" Target="slides/slide431.xml"/><Relationship Id="rId201" Type="http://schemas.openxmlformats.org/officeDocument/2006/relationships/slide" Target="slides/slide193.xml"/><Relationship Id="rId243" Type="http://schemas.openxmlformats.org/officeDocument/2006/relationships/slide" Target="slides/slide235.xml"/><Relationship Id="rId285" Type="http://schemas.openxmlformats.org/officeDocument/2006/relationships/slide" Target="slides/slide277.xml"/><Relationship Id="rId450" Type="http://schemas.openxmlformats.org/officeDocument/2006/relationships/slide" Target="slides/slide442.xml"/><Relationship Id="rId38" Type="http://schemas.openxmlformats.org/officeDocument/2006/relationships/slide" Target="slides/slide30.xml"/><Relationship Id="rId103" Type="http://schemas.openxmlformats.org/officeDocument/2006/relationships/slide" Target="slides/slide95.xml"/><Relationship Id="rId310" Type="http://schemas.openxmlformats.org/officeDocument/2006/relationships/slide" Target="slides/slide302.xml"/><Relationship Id="rId91" Type="http://schemas.openxmlformats.org/officeDocument/2006/relationships/slide" Target="slides/slide83.xml"/><Relationship Id="rId145" Type="http://schemas.openxmlformats.org/officeDocument/2006/relationships/slide" Target="slides/slide137.xml"/><Relationship Id="rId187" Type="http://schemas.openxmlformats.org/officeDocument/2006/relationships/slide" Target="slides/slide179.xml"/><Relationship Id="rId352" Type="http://schemas.openxmlformats.org/officeDocument/2006/relationships/slide" Target="slides/slide344.xml"/><Relationship Id="rId394" Type="http://schemas.openxmlformats.org/officeDocument/2006/relationships/slide" Target="slides/slide386.xml"/><Relationship Id="rId408" Type="http://schemas.openxmlformats.org/officeDocument/2006/relationships/slide" Target="slides/slide400.xml"/><Relationship Id="rId212" Type="http://schemas.openxmlformats.org/officeDocument/2006/relationships/slide" Target="slides/slide204.xml"/><Relationship Id="rId254" Type="http://schemas.openxmlformats.org/officeDocument/2006/relationships/slide" Target="slides/slide246.xml"/><Relationship Id="rId49" Type="http://schemas.openxmlformats.org/officeDocument/2006/relationships/slide" Target="slides/slide41.xml"/><Relationship Id="rId114" Type="http://schemas.openxmlformats.org/officeDocument/2006/relationships/slide" Target="slides/slide106.xml"/><Relationship Id="rId296" Type="http://schemas.openxmlformats.org/officeDocument/2006/relationships/slide" Target="slides/slide288.xml"/><Relationship Id="rId461" Type="http://schemas.openxmlformats.org/officeDocument/2006/relationships/slide" Target="slides/slide453.xml"/><Relationship Id="rId60" Type="http://schemas.openxmlformats.org/officeDocument/2006/relationships/slide" Target="slides/slide52.xml"/><Relationship Id="rId156" Type="http://schemas.openxmlformats.org/officeDocument/2006/relationships/slide" Target="slides/slide148.xml"/><Relationship Id="rId198" Type="http://schemas.openxmlformats.org/officeDocument/2006/relationships/slide" Target="slides/slide190.xml"/><Relationship Id="rId321" Type="http://schemas.openxmlformats.org/officeDocument/2006/relationships/slide" Target="slides/slide313.xml"/><Relationship Id="rId363" Type="http://schemas.openxmlformats.org/officeDocument/2006/relationships/slide" Target="slides/slide355.xml"/><Relationship Id="rId419" Type="http://schemas.openxmlformats.org/officeDocument/2006/relationships/slide" Target="slides/slide411.xml"/><Relationship Id="rId223" Type="http://schemas.openxmlformats.org/officeDocument/2006/relationships/slide" Target="slides/slide215.xml"/><Relationship Id="rId430" Type="http://schemas.openxmlformats.org/officeDocument/2006/relationships/slide" Target="slides/slide422.xml"/><Relationship Id="rId18" Type="http://schemas.openxmlformats.org/officeDocument/2006/relationships/slide" Target="slides/slide10.xml"/><Relationship Id="rId265" Type="http://schemas.openxmlformats.org/officeDocument/2006/relationships/slide" Target="slides/slide257.xml"/><Relationship Id="rId472" Type="http://schemas.openxmlformats.org/officeDocument/2006/relationships/slide" Target="slides/slide464.xml"/><Relationship Id="rId125" Type="http://schemas.openxmlformats.org/officeDocument/2006/relationships/slide" Target="slides/slide117.xml"/><Relationship Id="rId167" Type="http://schemas.openxmlformats.org/officeDocument/2006/relationships/slide" Target="slides/slide159.xml"/><Relationship Id="rId332" Type="http://schemas.openxmlformats.org/officeDocument/2006/relationships/slide" Target="slides/slide324.xml"/><Relationship Id="rId374" Type="http://schemas.openxmlformats.org/officeDocument/2006/relationships/slide" Target="slides/slide366.xml"/><Relationship Id="rId71" Type="http://schemas.openxmlformats.org/officeDocument/2006/relationships/slide" Target="slides/slide63.xml"/><Relationship Id="rId234" Type="http://schemas.openxmlformats.org/officeDocument/2006/relationships/slide" Target="slides/slide226.xml"/><Relationship Id="rId2" Type="http://schemas.openxmlformats.org/officeDocument/2006/relationships/slideMaster" Target="slideMasters/slideMaster2.xml"/><Relationship Id="rId29" Type="http://schemas.openxmlformats.org/officeDocument/2006/relationships/slide" Target="slides/slide21.xml"/><Relationship Id="rId276" Type="http://schemas.openxmlformats.org/officeDocument/2006/relationships/slide" Target="slides/slide268.xml"/><Relationship Id="rId441" Type="http://schemas.openxmlformats.org/officeDocument/2006/relationships/slide" Target="slides/slide433.xml"/><Relationship Id="rId483" Type="http://schemas.openxmlformats.org/officeDocument/2006/relationships/notesMaster" Target="notesMasters/notesMaster1.xml"/><Relationship Id="rId40" Type="http://schemas.openxmlformats.org/officeDocument/2006/relationships/slide" Target="slides/slide32.xml"/><Relationship Id="rId136" Type="http://schemas.openxmlformats.org/officeDocument/2006/relationships/slide" Target="slides/slide128.xml"/><Relationship Id="rId178" Type="http://schemas.openxmlformats.org/officeDocument/2006/relationships/slide" Target="slides/slide170.xml"/><Relationship Id="rId301" Type="http://schemas.openxmlformats.org/officeDocument/2006/relationships/slide" Target="slides/slide293.xml"/><Relationship Id="rId343" Type="http://schemas.openxmlformats.org/officeDocument/2006/relationships/slide" Target="slides/slide335.xml"/><Relationship Id="rId82" Type="http://schemas.openxmlformats.org/officeDocument/2006/relationships/slide" Target="slides/slide74.xml"/><Relationship Id="rId203" Type="http://schemas.openxmlformats.org/officeDocument/2006/relationships/slide" Target="slides/slide195.xml"/><Relationship Id="rId385" Type="http://schemas.openxmlformats.org/officeDocument/2006/relationships/slide" Target="slides/slide377.xml"/><Relationship Id="rId245" Type="http://schemas.openxmlformats.org/officeDocument/2006/relationships/slide" Target="slides/slide237.xml"/><Relationship Id="rId287" Type="http://schemas.openxmlformats.org/officeDocument/2006/relationships/slide" Target="slides/slide279.xml"/><Relationship Id="rId410" Type="http://schemas.openxmlformats.org/officeDocument/2006/relationships/slide" Target="slides/slide402.xml"/><Relationship Id="rId452" Type="http://schemas.openxmlformats.org/officeDocument/2006/relationships/slide" Target="slides/slide444.xml"/><Relationship Id="rId105" Type="http://schemas.openxmlformats.org/officeDocument/2006/relationships/slide" Target="slides/slide97.xml"/><Relationship Id="rId147" Type="http://schemas.openxmlformats.org/officeDocument/2006/relationships/slide" Target="slides/slide139.xml"/><Relationship Id="rId312" Type="http://schemas.openxmlformats.org/officeDocument/2006/relationships/slide" Target="slides/slide304.xml"/><Relationship Id="rId354" Type="http://schemas.openxmlformats.org/officeDocument/2006/relationships/slide" Target="slides/slide346.xml"/><Relationship Id="rId51" Type="http://schemas.openxmlformats.org/officeDocument/2006/relationships/slide" Target="slides/slide43.xml"/><Relationship Id="rId93" Type="http://schemas.openxmlformats.org/officeDocument/2006/relationships/slide" Target="slides/slide85.xml"/><Relationship Id="rId189" Type="http://schemas.openxmlformats.org/officeDocument/2006/relationships/slide" Target="slides/slide181.xml"/><Relationship Id="rId396" Type="http://schemas.openxmlformats.org/officeDocument/2006/relationships/slide" Target="slides/slide388.xml"/><Relationship Id="rId214" Type="http://schemas.openxmlformats.org/officeDocument/2006/relationships/slide" Target="slides/slide206.xml"/><Relationship Id="rId256" Type="http://schemas.openxmlformats.org/officeDocument/2006/relationships/slide" Target="slides/slide248.xml"/><Relationship Id="rId298" Type="http://schemas.openxmlformats.org/officeDocument/2006/relationships/slide" Target="slides/slide290.xml"/><Relationship Id="rId421" Type="http://schemas.openxmlformats.org/officeDocument/2006/relationships/slide" Target="slides/slide413.xml"/><Relationship Id="rId463" Type="http://schemas.openxmlformats.org/officeDocument/2006/relationships/slide" Target="slides/slide455.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302" Type="http://schemas.openxmlformats.org/officeDocument/2006/relationships/slide" Target="slides/slide294.xml"/><Relationship Id="rId323" Type="http://schemas.openxmlformats.org/officeDocument/2006/relationships/slide" Target="slides/slide315.xml"/><Relationship Id="rId344" Type="http://schemas.openxmlformats.org/officeDocument/2006/relationships/slide" Target="slides/slide336.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179" Type="http://schemas.openxmlformats.org/officeDocument/2006/relationships/slide" Target="slides/slide171.xml"/><Relationship Id="rId365" Type="http://schemas.openxmlformats.org/officeDocument/2006/relationships/slide" Target="slides/slide357.xml"/><Relationship Id="rId386" Type="http://schemas.openxmlformats.org/officeDocument/2006/relationships/slide" Target="slides/slide378.xml"/><Relationship Id="rId190" Type="http://schemas.openxmlformats.org/officeDocument/2006/relationships/slide" Target="slides/slide182.xml"/><Relationship Id="rId204" Type="http://schemas.openxmlformats.org/officeDocument/2006/relationships/slide" Target="slides/slide196.xml"/><Relationship Id="rId225" Type="http://schemas.openxmlformats.org/officeDocument/2006/relationships/slide" Target="slides/slide217.xml"/><Relationship Id="rId246" Type="http://schemas.openxmlformats.org/officeDocument/2006/relationships/slide" Target="slides/slide238.xml"/><Relationship Id="rId267" Type="http://schemas.openxmlformats.org/officeDocument/2006/relationships/slide" Target="slides/slide259.xml"/><Relationship Id="rId288" Type="http://schemas.openxmlformats.org/officeDocument/2006/relationships/slide" Target="slides/slide280.xml"/><Relationship Id="rId411" Type="http://schemas.openxmlformats.org/officeDocument/2006/relationships/slide" Target="slides/slide403.xml"/><Relationship Id="rId432" Type="http://schemas.openxmlformats.org/officeDocument/2006/relationships/slide" Target="slides/slide424.xml"/><Relationship Id="rId453" Type="http://schemas.openxmlformats.org/officeDocument/2006/relationships/slide" Target="slides/slide445.xml"/><Relationship Id="rId474" Type="http://schemas.openxmlformats.org/officeDocument/2006/relationships/slide" Target="slides/slide466.xml"/><Relationship Id="rId106" Type="http://schemas.openxmlformats.org/officeDocument/2006/relationships/slide" Target="slides/slide98.xml"/><Relationship Id="rId127" Type="http://schemas.openxmlformats.org/officeDocument/2006/relationships/slide" Target="slides/slide119.xml"/><Relationship Id="rId313" Type="http://schemas.openxmlformats.org/officeDocument/2006/relationships/slide" Target="slides/slide305.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94" Type="http://schemas.openxmlformats.org/officeDocument/2006/relationships/slide" Target="slides/slide86.xml"/><Relationship Id="rId148" Type="http://schemas.openxmlformats.org/officeDocument/2006/relationships/slide" Target="slides/slide140.xml"/><Relationship Id="rId169" Type="http://schemas.openxmlformats.org/officeDocument/2006/relationships/slide" Target="slides/slide161.xml"/><Relationship Id="rId334" Type="http://schemas.openxmlformats.org/officeDocument/2006/relationships/slide" Target="slides/slide326.xml"/><Relationship Id="rId355" Type="http://schemas.openxmlformats.org/officeDocument/2006/relationships/slide" Target="slides/slide347.xml"/><Relationship Id="rId376" Type="http://schemas.openxmlformats.org/officeDocument/2006/relationships/slide" Target="slides/slide368.xml"/><Relationship Id="rId397" Type="http://schemas.openxmlformats.org/officeDocument/2006/relationships/slide" Target="slides/slide389.xml"/><Relationship Id="rId4" Type="http://schemas.openxmlformats.org/officeDocument/2006/relationships/slideMaster" Target="slideMasters/slideMaster4.xml"/><Relationship Id="rId180" Type="http://schemas.openxmlformats.org/officeDocument/2006/relationships/slide" Target="slides/slide172.xml"/><Relationship Id="rId215" Type="http://schemas.openxmlformats.org/officeDocument/2006/relationships/slide" Target="slides/slide207.xml"/><Relationship Id="rId236" Type="http://schemas.openxmlformats.org/officeDocument/2006/relationships/slide" Target="slides/slide228.xml"/><Relationship Id="rId257" Type="http://schemas.openxmlformats.org/officeDocument/2006/relationships/slide" Target="slides/slide249.xml"/><Relationship Id="rId278" Type="http://schemas.openxmlformats.org/officeDocument/2006/relationships/slide" Target="slides/slide270.xml"/><Relationship Id="rId401" Type="http://schemas.openxmlformats.org/officeDocument/2006/relationships/slide" Target="slides/slide393.xml"/><Relationship Id="rId422" Type="http://schemas.openxmlformats.org/officeDocument/2006/relationships/slide" Target="slides/slide414.xml"/><Relationship Id="rId443" Type="http://schemas.openxmlformats.org/officeDocument/2006/relationships/slide" Target="slides/slide435.xml"/><Relationship Id="rId464" Type="http://schemas.openxmlformats.org/officeDocument/2006/relationships/slide" Target="slides/slide456.xml"/><Relationship Id="rId303" Type="http://schemas.openxmlformats.org/officeDocument/2006/relationships/slide" Target="slides/slide295.xml"/><Relationship Id="rId485" Type="http://schemas.openxmlformats.org/officeDocument/2006/relationships/viewProps" Target="viewProps.xml"/><Relationship Id="rId42" Type="http://schemas.openxmlformats.org/officeDocument/2006/relationships/slide" Target="slides/slide34.xml"/><Relationship Id="rId84" Type="http://schemas.openxmlformats.org/officeDocument/2006/relationships/slide" Target="slides/slide76.xml"/><Relationship Id="rId138" Type="http://schemas.openxmlformats.org/officeDocument/2006/relationships/slide" Target="slides/slide130.xml"/><Relationship Id="rId345" Type="http://schemas.openxmlformats.org/officeDocument/2006/relationships/slide" Target="slides/slide337.xml"/><Relationship Id="rId387" Type="http://schemas.openxmlformats.org/officeDocument/2006/relationships/slide" Target="slides/slide379.xml"/><Relationship Id="rId191" Type="http://schemas.openxmlformats.org/officeDocument/2006/relationships/slide" Target="slides/slide183.xml"/><Relationship Id="rId205" Type="http://schemas.openxmlformats.org/officeDocument/2006/relationships/slide" Target="slides/slide197.xml"/><Relationship Id="rId247" Type="http://schemas.openxmlformats.org/officeDocument/2006/relationships/slide" Target="slides/slide239.xml"/><Relationship Id="rId412" Type="http://schemas.openxmlformats.org/officeDocument/2006/relationships/slide" Target="slides/slide404.xml"/><Relationship Id="rId107" Type="http://schemas.openxmlformats.org/officeDocument/2006/relationships/slide" Target="slides/slide99.xml"/><Relationship Id="rId289" Type="http://schemas.openxmlformats.org/officeDocument/2006/relationships/slide" Target="slides/slide281.xml"/><Relationship Id="rId454" Type="http://schemas.openxmlformats.org/officeDocument/2006/relationships/slide" Target="slides/slide446.xml"/><Relationship Id="rId11" Type="http://schemas.openxmlformats.org/officeDocument/2006/relationships/slide" Target="slides/slide3.xml"/><Relationship Id="rId53" Type="http://schemas.openxmlformats.org/officeDocument/2006/relationships/slide" Target="slides/slide45.xml"/><Relationship Id="rId149" Type="http://schemas.openxmlformats.org/officeDocument/2006/relationships/slide" Target="slides/slide141.xml"/><Relationship Id="rId314" Type="http://schemas.openxmlformats.org/officeDocument/2006/relationships/slide" Target="slides/slide306.xml"/><Relationship Id="rId356" Type="http://schemas.openxmlformats.org/officeDocument/2006/relationships/slide" Target="slides/slide348.xml"/><Relationship Id="rId398" Type="http://schemas.openxmlformats.org/officeDocument/2006/relationships/slide" Target="slides/slide390.xml"/><Relationship Id="rId95" Type="http://schemas.openxmlformats.org/officeDocument/2006/relationships/slide" Target="slides/slide87.xml"/><Relationship Id="rId160" Type="http://schemas.openxmlformats.org/officeDocument/2006/relationships/slide" Target="slides/slide152.xml"/><Relationship Id="rId216" Type="http://schemas.openxmlformats.org/officeDocument/2006/relationships/slide" Target="slides/slide208.xml"/><Relationship Id="rId423" Type="http://schemas.openxmlformats.org/officeDocument/2006/relationships/slide" Target="slides/slide415.xml"/><Relationship Id="rId258" Type="http://schemas.openxmlformats.org/officeDocument/2006/relationships/slide" Target="slides/slide250.xml"/><Relationship Id="rId465" Type="http://schemas.openxmlformats.org/officeDocument/2006/relationships/slide" Target="slides/slide457.xml"/><Relationship Id="rId22" Type="http://schemas.openxmlformats.org/officeDocument/2006/relationships/slide" Target="slides/slide14.xml"/><Relationship Id="rId64" Type="http://schemas.openxmlformats.org/officeDocument/2006/relationships/slide" Target="slides/slide56.xml"/><Relationship Id="rId118" Type="http://schemas.openxmlformats.org/officeDocument/2006/relationships/slide" Target="slides/slide110.xml"/><Relationship Id="rId325" Type="http://schemas.openxmlformats.org/officeDocument/2006/relationships/slide" Target="slides/slide317.xml"/><Relationship Id="rId367" Type="http://schemas.openxmlformats.org/officeDocument/2006/relationships/slide" Target="slides/slide359.xml"/><Relationship Id="rId171" Type="http://schemas.openxmlformats.org/officeDocument/2006/relationships/slide" Target="slides/slide163.xml"/><Relationship Id="rId227" Type="http://schemas.openxmlformats.org/officeDocument/2006/relationships/slide" Target="slides/slide219.xml"/><Relationship Id="rId269" Type="http://schemas.openxmlformats.org/officeDocument/2006/relationships/slide" Target="slides/slide261.xml"/><Relationship Id="rId434" Type="http://schemas.openxmlformats.org/officeDocument/2006/relationships/slide" Target="slides/slide426.xml"/><Relationship Id="rId476" Type="http://schemas.openxmlformats.org/officeDocument/2006/relationships/slide" Target="slides/slide468.xml"/><Relationship Id="rId33" Type="http://schemas.openxmlformats.org/officeDocument/2006/relationships/slide" Target="slides/slide25.xml"/><Relationship Id="rId129" Type="http://schemas.openxmlformats.org/officeDocument/2006/relationships/slide" Target="slides/slide121.xml"/><Relationship Id="rId280" Type="http://schemas.openxmlformats.org/officeDocument/2006/relationships/slide" Target="slides/slide272.xml"/><Relationship Id="rId336" Type="http://schemas.openxmlformats.org/officeDocument/2006/relationships/slide" Target="slides/slide328.xml"/><Relationship Id="rId75" Type="http://schemas.openxmlformats.org/officeDocument/2006/relationships/slide" Target="slides/slide67.xml"/><Relationship Id="rId140" Type="http://schemas.openxmlformats.org/officeDocument/2006/relationships/slide" Target="slides/slide132.xml"/><Relationship Id="rId182" Type="http://schemas.openxmlformats.org/officeDocument/2006/relationships/slide" Target="slides/slide174.xml"/><Relationship Id="rId378" Type="http://schemas.openxmlformats.org/officeDocument/2006/relationships/slide" Target="slides/slide370.xml"/><Relationship Id="rId403" Type="http://schemas.openxmlformats.org/officeDocument/2006/relationships/slide" Target="slides/slide395.xml"/><Relationship Id="rId6" Type="http://schemas.openxmlformats.org/officeDocument/2006/relationships/slideMaster" Target="slideMasters/slideMaster6.xml"/><Relationship Id="rId238" Type="http://schemas.openxmlformats.org/officeDocument/2006/relationships/slide" Target="slides/slide230.xml"/><Relationship Id="rId445" Type="http://schemas.openxmlformats.org/officeDocument/2006/relationships/slide" Target="slides/slide437.xml"/><Relationship Id="rId487" Type="http://schemas.openxmlformats.org/officeDocument/2006/relationships/tableStyles" Target="tableStyles.xml"/><Relationship Id="rId291" Type="http://schemas.openxmlformats.org/officeDocument/2006/relationships/slide" Target="slides/slide283.xml"/><Relationship Id="rId305" Type="http://schemas.openxmlformats.org/officeDocument/2006/relationships/slide" Target="slides/slide297.xml"/><Relationship Id="rId347" Type="http://schemas.openxmlformats.org/officeDocument/2006/relationships/slide" Target="slides/slide339.xml"/><Relationship Id="rId44" Type="http://schemas.openxmlformats.org/officeDocument/2006/relationships/slide" Target="slides/slide36.xml"/><Relationship Id="rId86" Type="http://schemas.openxmlformats.org/officeDocument/2006/relationships/slide" Target="slides/slide78.xml"/><Relationship Id="rId151" Type="http://schemas.openxmlformats.org/officeDocument/2006/relationships/slide" Target="slides/slide143.xml"/><Relationship Id="rId389" Type="http://schemas.openxmlformats.org/officeDocument/2006/relationships/slide" Target="slides/slide381.xml"/><Relationship Id="rId193" Type="http://schemas.openxmlformats.org/officeDocument/2006/relationships/slide" Target="slides/slide185.xml"/><Relationship Id="rId207" Type="http://schemas.openxmlformats.org/officeDocument/2006/relationships/slide" Target="slides/slide199.xml"/><Relationship Id="rId249" Type="http://schemas.openxmlformats.org/officeDocument/2006/relationships/slide" Target="slides/slide241.xml"/><Relationship Id="rId414" Type="http://schemas.openxmlformats.org/officeDocument/2006/relationships/slide" Target="slides/slide406.xml"/><Relationship Id="rId456" Type="http://schemas.openxmlformats.org/officeDocument/2006/relationships/slide" Target="slides/slide448.xml"/><Relationship Id="rId13" Type="http://schemas.openxmlformats.org/officeDocument/2006/relationships/slide" Target="slides/slide5.xml"/><Relationship Id="rId109" Type="http://schemas.openxmlformats.org/officeDocument/2006/relationships/slide" Target="slides/slide101.xml"/><Relationship Id="rId260" Type="http://schemas.openxmlformats.org/officeDocument/2006/relationships/slide" Target="slides/slide252.xml"/><Relationship Id="rId316" Type="http://schemas.openxmlformats.org/officeDocument/2006/relationships/slide" Target="slides/slide308.xml"/><Relationship Id="rId55" Type="http://schemas.openxmlformats.org/officeDocument/2006/relationships/slide" Target="slides/slide47.xml"/><Relationship Id="rId97" Type="http://schemas.openxmlformats.org/officeDocument/2006/relationships/slide" Target="slides/slide89.xml"/><Relationship Id="rId120" Type="http://schemas.openxmlformats.org/officeDocument/2006/relationships/slide" Target="slides/slide112.xml"/><Relationship Id="rId358" Type="http://schemas.openxmlformats.org/officeDocument/2006/relationships/slide" Target="slides/slide350.xml"/><Relationship Id="rId162" Type="http://schemas.openxmlformats.org/officeDocument/2006/relationships/slide" Target="slides/slide154.xml"/><Relationship Id="rId218" Type="http://schemas.openxmlformats.org/officeDocument/2006/relationships/slide" Target="slides/slide210.xml"/><Relationship Id="rId425" Type="http://schemas.openxmlformats.org/officeDocument/2006/relationships/slide" Target="slides/slide417.xml"/><Relationship Id="rId467" Type="http://schemas.openxmlformats.org/officeDocument/2006/relationships/slide" Target="slides/slide459.xml"/><Relationship Id="rId271" Type="http://schemas.openxmlformats.org/officeDocument/2006/relationships/slide" Target="slides/slide263.xml"/><Relationship Id="rId24" Type="http://schemas.openxmlformats.org/officeDocument/2006/relationships/slide" Target="slides/slide16.xml"/><Relationship Id="rId66" Type="http://schemas.openxmlformats.org/officeDocument/2006/relationships/slide" Target="slides/slide58.xml"/><Relationship Id="rId131" Type="http://schemas.openxmlformats.org/officeDocument/2006/relationships/slide" Target="slides/slide123.xml"/><Relationship Id="rId327" Type="http://schemas.openxmlformats.org/officeDocument/2006/relationships/slide" Target="slides/slide319.xml"/><Relationship Id="rId369" Type="http://schemas.openxmlformats.org/officeDocument/2006/relationships/slide" Target="slides/slide361.xml"/><Relationship Id="rId173" Type="http://schemas.openxmlformats.org/officeDocument/2006/relationships/slide" Target="slides/slide165.xml"/><Relationship Id="rId229" Type="http://schemas.openxmlformats.org/officeDocument/2006/relationships/slide" Target="slides/slide221.xml"/><Relationship Id="rId380" Type="http://schemas.openxmlformats.org/officeDocument/2006/relationships/slide" Target="slides/slide372.xml"/><Relationship Id="rId436" Type="http://schemas.openxmlformats.org/officeDocument/2006/relationships/slide" Target="slides/slide428.xml"/><Relationship Id="rId240" Type="http://schemas.openxmlformats.org/officeDocument/2006/relationships/slide" Target="slides/slide232.xml"/><Relationship Id="rId478" Type="http://schemas.openxmlformats.org/officeDocument/2006/relationships/slide" Target="slides/slide470.xml"/><Relationship Id="rId35" Type="http://schemas.openxmlformats.org/officeDocument/2006/relationships/slide" Target="slides/slide27.xml"/><Relationship Id="rId77" Type="http://schemas.openxmlformats.org/officeDocument/2006/relationships/slide" Target="slides/slide69.xml"/><Relationship Id="rId100" Type="http://schemas.openxmlformats.org/officeDocument/2006/relationships/slide" Target="slides/slide92.xml"/><Relationship Id="rId282" Type="http://schemas.openxmlformats.org/officeDocument/2006/relationships/slide" Target="slides/slide274.xml"/><Relationship Id="rId338" Type="http://schemas.openxmlformats.org/officeDocument/2006/relationships/slide" Target="slides/slide330.xml"/><Relationship Id="rId8" Type="http://schemas.openxmlformats.org/officeDocument/2006/relationships/slideMaster" Target="slideMasters/slideMaster8.xml"/><Relationship Id="rId142" Type="http://schemas.openxmlformats.org/officeDocument/2006/relationships/slide" Target="slides/slide134.xml"/><Relationship Id="rId184" Type="http://schemas.openxmlformats.org/officeDocument/2006/relationships/slide" Target="slides/slide176.xml"/><Relationship Id="rId391" Type="http://schemas.openxmlformats.org/officeDocument/2006/relationships/slide" Target="slides/slide383.xml"/><Relationship Id="rId405" Type="http://schemas.openxmlformats.org/officeDocument/2006/relationships/slide" Target="slides/slide397.xml"/><Relationship Id="rId447" Type="http://schemas.openxmlformats.org/officeDocument/2006/relationships/slide" Target="slides/slide439.xml"/><Relationship Id="rId251" Type="http://schemas.openxmlformats.org/officeDocument/2006/relationships/slide" Target="slides/slide243.xml"/><Relationship Id="rId46" Type="http://schemas.openxmlformats.org/officeDocument/2006/relationships/slide" Target="slides/slide38.xml"/><Relationship Id="rId293" Type="http://schemas.openxmlformats.org/officeDocument/2006/relationships/slide" Target="slides/slide285.xml"/><Relationship Id="rId307" Type="http://schemas.openxmlformats.org/officeDocument/2006/relationships/slide" Target="slides/slide299.xml"/><Relationship Id="rId349" Type="http://schemas.openxmlformats.org/officeDocument/2006/relationships/slide" Target="slides/slide341.xml"/><Relationship Id="rId88" Type="http://schemas.openxmlformats.org/officeDocument/2006/relationships/slide" Target="slides/slide80.xml"/><Relationship Id="rId111" Type="http://schemas.openxmlformats.org/officeDocument/2006/relationships/slide" Target="slides/slide103.xml"/><Relationship Id="rId153" Type="http://schemas.openxmlformats.org/officeDocument/2006/relationships/slide" Target="slides/slide145.xml"/><Relationship Id="rId195" Type="http://schemas.openxmlformats.org/officeDocument/2006/relationships/slide" Target="slides/slide187.xml"/><Relationship Id="rId209" Type="http://schemas.openxmlformats.org/officeDocument/2006/relationships/slide" Target="slides/slide201.xml"/><Relationship Id="rId360" Type="http://schemas.openxmlformats.org/officeDocument/2006/relationships/slide" Target="slides/slide352.xml"/><Relationship Id="rId416" Type="http://schemas.openxmlformats.org/officeDocument/2006/relationships/slide" Target="slides/slide408.xml"/><Relationship Id="rId220" Type="http://schemas.openxmlformats.org/officeDocument/2006/relationships/slide" Target="slides/slide212.xml"/><Relationship Id="rId458" Type="http://schemas.openxmlformats.org/officeDocument/2006/relationships/slide" Target="slides/slide450.xml"/><Relationship Id="rId15" Type="http://schemas.openxmlformats.org/officeDocument/2006/relationships/slide" Target="slides/slide7.xml"/><Relationship Id="rId57" Type="http://schemas.openxmlformats.org/officeDocument/2006/relationships/slide" Target="slides/slide49.xml"/><Relationship Id="rId262" Type="http://schemas.openxmlformats.org/officeDocument/2006/relationships/slide" Target="slides/slide254.xml"/><Relationship Id="rId318" Type="http://schemas.openxmlformats.org/officeDocument/2006/relationships/slide" Target="slides/slide310.xml"/><Relationship Id="rId99" Type="http://schemas.openxmlformats.org/officeDocument/2006/relationships/slide" Target="slides/slide91.xml"/><Relationship Id="rId122" Type="http://schemas.openxmlformats.org/officeDocument/2006/relationships/slide" Target="slides/slide114.xml"/><Relationship Id="rId164" Type="http://schemas.openxmlformats.org/officeDocument/2006/relationships/slide" Target="slides/slide156.xml"/><Relationship Id="rId371" Type="http://schemas.openxmlformats.org/officeDocument/2006/relationships/slide" Target="slides/slide363.xml"/><Relationship Id="rId427" Type="http://schemas.openxmlformats.org/officeDocument/2006/relationships/slide" Target="slides/slide419.xml"/><Relationship Id="rId469" Type="http://schemas.openxmlformats.org/officeDocument/2006/relationships/slide" Target="slides/slide461.xml"/><Relationship Id="rId26" Type="http://schemas.openxmlformats.org/officeDocument/2006/relationships/slide" Target="slides/slide18.xml"/><Relationship Id="rId231" Type="http://schemas.openxmlformats.org/officeDocument/2006/relationships/slide" Target="slides/slide223.xml"/><Relationship Id="rId273" Type="http://schemas.openxmlformats.org/officeDocument/2006/relationships/slide" Target="slides/slide265.xml"/><Relationship Id="rId329" Type="http://schemas.openxmlformats.org/officeDocument/2006/relationships/slide" Target="slides/slide321.xml"/><Relationship Id="rId480" Type="http://schemas.openxmlformats.org/officeDocument/2006/relationships/slide" Target="slides/slide472.xml"/><Relationship Id="rId68" Type="http://schemas.openxmlformats.org/officeDocument/2006/relationships/slide" Target="slides/slide60.xml"/><Relationship Id="rId133" Type="http://schemas.openxmlformats.org/officeDocument/2006/relationships/slide" Target="slides/slide125.xml"/><Relationship Id="rId175" Type="http://schemas.openxmlformats.org/officeDocument/2006/relationships/slide" Target="slides/slide167.xml"/><Relationship Id="rId340" Type="http://schemas.openxmlformats.org/officeDocument/2006/relationships/slide" Target="slides/slide332.xml"/><Relationship Id="rId200" Type="http://schemas.openxmlformats.org/officeDocument/2006/relationships/slide" Target="slides/slide192.xml"/><Relationship Id="rId382" Type="http://schemas.openxmlformats.org/officeDocument/2006/relationships/slide" Target="slides/slide374.xml"/><Relationship Id="rId438" Type="http://schemas.openxmlformats.org/officeDocument/2006/relationships/slide" Target="slides/slide430.xml"/><Relationship Id="rId242" Type="http://schemas.openxmlformats.org/officeDocument/2006/relationships/slide" Target="slides/slide234.xml"/><Relationship Id="rId284" Type="http://schemas.openxmlformats.org/officeDocument/2006/relationships/slide" Target="slides/slide276.xml"/><Relationship Id="rId37" Type="http://schemas.openxmlformats.org/officeDocument/2006/relationships/slide" Target="slides/slide29.xml"/><Relationship Id="rId79" Type="http://schemas.openxmlformats.org/officeDocument/2006/relationships/slide" Target="slides/slide71.xml"/><Relationship Id="rId102" Type="http://schemas.openxmlformats.org/officeDocument/2006/relationships/slide" Target="slides/slide94.xml"/><Relationship Id="rId144" Type="http://schemas.openxmlformats.org/officeDocument/2006/relationships/slide" Target="slides/slide136.xml"/><Relationship Id="rId90" Type="http://schemas.openxmlformats.org/officeDocument/2006/relationships/slide" Target="slides/slide82.xml"/><Relationship Id="rId186" Type="http://schemas.openxmlformats.org/officeDocument/2006/relationships/slide" Target="slides/slide178.xml"/><Relationship Id="rId351" Type="http://schemas.openxmlformats.org/officeDocument/2006/relationships/slide" Target="slides/slide343.xml"/><Relationship Id="rId393" Type="http://schemas.openxmlformats.org/officeDocument/2006/relationships/slide" Target="slides/slide385.xml"/><Relationship Id="rId407" Type="http://schemas.openxmlformats.org/officeDocument/2006/relationships/slide" Target="slides/slide399.xml"/><Relationship Id="rId449" Type="http://schemas.openxmlformats.org/officeDocument/2006/relationships/slide" Target="slides/slide441.xml"/><Relationship Id="rId211" Type="http://schemas.openxmlformats.org/officeDocument/2006/relationships/slide" Target="slides/slide203.xml"/><Relationship Id="rId253" Type="http://schemas.openxmlformats.org/officeDocument/2006/relationships/slide" Target="slides/slide245.xml"/><Relationship Id="rId295" Type="http://schemas.openxmlformats.org/officeDocument/2006/relationships/slide" Target="slides/slide287.xml"/><Relationship Id="rId309" Type="http://schemas.openxmlformats.org/officeDocument/2006/relationships/slide" Target="slides/slide301.xml"/><Relationship Id="rId460" Type="http://schemas.openxmlformats.org/officeDocument/2006/relationships/slide" Target="slides/slide452.xml"/><Relationship Id="rId48" Type="http://schemas.openxmlformats.org/officeDocument/2006/relationships/slide" Target="slides/slide40.xml"/><Relationship Id="rId113" Type="http://schemas.openxmlformats.org/officeDocument/2006/relationships/slide" Target="slides/slide105.xml"/><Relationship Id="rId320" Type="http://schemas.openxmlformats.org/officeDocument/2006/relationships/slide" Target="slides/slide312.xml"/><Relationship Id="rId155" Type="http://schemas.openxmlformats.org/officeDocument/2006/relationships/slide" Target="slides/slide147.xml"/><Relationship Id="rId197" Type="http://schemas.openxmlformats.org/officeDocument/2006/relationships/slide" Target="slides/slide189.xml"/><Relationship Id="rId362" Type="http://schemas.openxmlformats.org/officeDocument/2006/relationships/slide" Target="slides/slide354.xml"/><Relationship Id="rId418" Type="http://schemas.openxmlformats.org/officeDocument/2006/relationships/slide" Target="slides/slide410.xml"/><Relationship Id="rId222" Type="http://schemas.openxmlformats.org/officeDocument/2006/relationships/slide" Target="slides/slide214.xml"/><Relationship Id="rId264" Type="http://schemas.openxmlformats.org/officeDocument/2006/relationships/slide" Target="slides/slide256.xml"/><Relationship Id="rId471" Type="http://schemas.openxmlformats.org/officeDocument/2006/relationships/slide" Target="slides/slide463.xml"/><Relationship Id="rId17" Type="http://schemas.openxmlformats.org/officeDocument/2006/relationships/slide" Target="slides/slide9.xml"/><Relationship Id="rId59" Type="http://schemas.openxmlformats.org/officeDocument/2006/relationships/slide" Target="slides/slide51.xml"/><Relationship Id="rId124" Type="http://schemas.openxmlformats.org/officeDocument/2006/relationships/slide" Target="slides/slide116.xml"/><Relationship Id="rId70" Type="http://schemas.openxmlformats.org/officeDocument/2006/relationships/slide" Target="slides/slide62.xml"/><Relationship Id="rId166" Type="http://schemas.openxmlformats.org/officeDocument/2006/relationships/slide" Target="slides/slide158.xml"/><Relationship Id="rId331" Type="http://schemas.openxmlformats.org/officeDocument/2006/relationships/slide" Target="slides/slide323.xml"/><Relationship Id="rId373" Type="http://schemas.openxmlformats.org/officeDocument/2006/relationships/slide" Target="slides/slide365.xml"/><Relationship Id="rId429" Type="http://schemas.openxmlformats.org/officeDocument/2006/relationships/slide" Target="slides/slide421.xml"/><Relationship Id="rId1" Type="http://schemas.openxmlformats.org/officeDocument/2006/relationships/slideMaster" Target="slideMasters/slideMaster1.xml"/><Relationship Id="rId233" Type="http://schemas.openxmlformats.org/officeDocument/2006/relationships/slide" Target="slides/slide225.xml"/><Relationship Id="rId440" Type="http://schemas.openxmlformats.org/officeDocument/2006/relationships/slide" Target="slides/slide432.xml"/><Relationship Id="rId28" Type="http://schemas.openxmlformats.org/officeDocument/2006/relationships/slide" Target="slides/slide20.xml"/><Relationship Id="rId275" Type="http://schemas.openxmlformats.org/officeDocument/2006/relationships/slide" Target="slides/slide267.xml"/><Relationship Id="rId300" Type="http://schemas.openxmlformats.org/officeDocument/2006/relationships/slide" Target="slides/slide292.xml"/><Relationship Id="rId482" Type="http://schemas.openxmlformats.org/officeDocument/2006/relationships/slide" Target="slides/slide474.xml"/><Relationship Id="rId81" Type="http://schemas.openxmlformats.org/officeDocument/2006/relationships/slide" Target="slides/slide73.xml"/><Relationship Id="rId135" Type="http://schemas.openxmlformats.org/officeDocument/2006/relationships/slide" Target="slides/slide127.xml"/><Relationship Id="rId177" Type="http://schemas.openxmlformats.org/officeDocument/2006/relationships/slide" Target="slides/slide169.xml"/><Relationship Id="rId342" Type="http://schemas.openxmlformats.org/officeDocument/2006/relationships/slide" Target="slides/slide334.xml"/><Relationship Id="rId384" Type="http://schemas.openxmlformats.org/officeDocument/2006/relationships/slide" Target="slides/slide376.xml"/><Relationship Id="rId202" Type="http://schemas.openxmlformats.org/officeDocument/2006/relationships/slide" Target="slides/slide194.xml"/><Relationship Id="rId244" Type="http://schemas.openxmlformats.org/officeDocument/2006/relationships/slide" Target="slides/slide236.xml"/><Relationship Id="rId39" Type="http://schemas.openxmlformats.org/officeDocument/2006/relationships/slide" Target="slides/slide31.xml"/><Relationship Id="rId286" Type="http://schemas.openxmlformats.org/officeDocument/2006/relationships/slide" Target="slides/slide278.xml"/><Relationship Id="rId451" Type="http://schemas.openxmlformats.org/officeDocument/2006/relationships/slide" Target="slides/slide443.xml"/><Relationship Id="rId50" Type="http://schemas.openxmlformats.org/officeDocument/2006/relationships/slide" Target="slides/slide42.xml"/><Relationship Id="rId104" Type="http://schemas.openxmlformats.org/officeDocument/2006/relationships/slide" Target="slides/slide96.xml"/><Relationship Id="rId146" Type="http://schemas.openxmlformats.org/officeDocument/2006/relationships/slide" Target="slides/slide138.xml"/><Relationship Id="rId188" Type="http://schemas.openxmlformats.org/officeDocument/2006/relationships/slide" Target="slides/slide180.xml"/><Relationship Id="rId311" Type="http://schemas.openxmlformats.org/officeDocument/2006/relationships/slide" Target="slides/slide303.xml"/><Relationship Id="rId353" Type="http://schemas.openxmlformats.org/officeDocument/2006/relationships/slide" Target="slides/slide345.xml"/><Relationship Id="rId395" Type="http://schemas.openxmlformats.org/officeDocument/2006/relationships/slide" Target="slides/slide387.xml"/><Relationship Id="rId409" Type="http://schemas.openxmlformats.org/officeDocument/2006/relationships/slide" Target="slides/slide401.xml"/><Relationship Id="rId92" Type="http://schemas.openxmlformats.org/officeDocument/2006/relationships/slide" Target="slides/slide84.xml"/><Relationship Id="rId213" Type="http://schemas.openxmlformats.org/officeDocument/2006/relationships/slide" Target="slides/slide205.xml"/><Relationship Id="rId420" Type="http://schemas.openxmlformats.org/officeDocument/2006/relationships/slide" Target="slides/slide412.xml"/><Relationship Id="rId255" Type="http://schemas.openxmlformats.org/officeDocument/2006/relationships/slide" Target="slides/slide247.xml"/><Relationship Id="rId297" Type="http://schemas.openxmlformats.org/officeDocument/2006/relationships/slide" Target="slides/slide289.xml"/><Relationship Id="rId462" Type="http://schemas.openxmlformats.org/officeDocument/2006/relationships/slide" Target="slides/slide454.xml"/><Relationship Id="rId115" Type="http://schemas.openxmlformats.org/officeDocument/2006/relationships/slide" Target="slides/slide107.xml"/><Relationship Id="rId157" Type="http://schemas.openxmlformats.org/officeDocument/2006/relationships/slide" Target="slides/slide149.xml"/><Relationship Id="rId322" Type="http://schemas.openxmlformats.org/officeDocument/2006/relationships/slide" Target="slides/slide314.xml"/><Relationship Id="rId364" Type="http://schemas.openxmlformats.org/officeDocument/2006/relationships/slide" Target="slides/slide356.xml"/><Relationship Id="rId61" Type="http://schemas.openxmlformats.org/officeDocument/2006/relationships/slide" Target="slides/slide53.xml"/><Relationship Id="rId199" Type="http://schemas.openxmlformats.org/officeDocument/2006/relationships/slide" Target="slides/slide191.xml"/><Relationship Id="rId19" Type="http://schemas.openxmlformats.org/officeDocument/2006/relationships/slide" Target="slides/slide11.xml"/><Relationship Id="rId224" Type="http://schemas.openxmlformats.org/officeDocument/2006/relationships/slide" Target="slides/slide216.xml"/><Relationship Id="rId266" Type="http://schemas.openxmlformats.org/officeDocument/2006/relationships/slide" Target="slides/slide258.xml"/><Relationship Id="rId431" Type="http://schemas.openxmlformats.org/officeDocument/2006/relationships/slide" Target="slides/slide423.xml"/><Relationship Id="rId473" Type="http://schemas.openxmlformats.org/officeDocument/2006/relationships/slide" Target="slides/slide465.xml"/><Relationship Id="rId30" Type="http://schemas.openxmlformats.org/officeDocument/2006/relationships/slide" Target="slides/slide22.xml"/><Relationship Id="rId126" Type="http://schemas.openxmlformats.org/officeDocument/2006/relationships/slide" Target="slides/slide118.xml"/><Relationship Id="rId168" Type="http://schemas.openxmlformats.org/officeDocument/2006/relationships/slide" Target="slides/slide160.xml"/><Relationship Id="rId333" Type="http://schemas.openxmlformats.org/officeDocument/2006/relationships/slide" Target="slides/slide325.xml"/><Relationship Id="rId72" Type="http://schemas.openxmlformats.org/officeDocument/2006/relationships/slide" Target="slides/slide64.xml"/><Relationship Id="rId375" Type="http://schemas.openxmlformats.org/officeDocument/2006/relationships/slide" Target="slides/slide367.xml"/><Relationship Id="rId3" Type="http://schemas.openxmlformats.org/officeDocument/2006/relationships/slideMaster" Target="slideMasters/slideMaster3.xml"/><Relationship Id="rId235" Type="http://schemas.openxmlformats.org/officeDocument/2006/relationships/slide" Target="slides/slide227.xml"/><Relationship Id="rId277" Type="http://schemas.openxmlformats.org/officeDocument/2006/relationships/slide" Target="slides/slide269.xml"/><Relationship Id="rId400" Type="http://schemas.openxmlformats.org/officeDocument/2006/relationships/slide" Target="slides/slide392.xml"/><Relationship Id="rId442" Type="http://schemas.openxmlformats.org/officeDocument/2006/relationships/slide" Target="slides/slide434.xml"/><Relationship Id="rId48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86.wmf"/><Relationship Id="rId1" Type="http://schemas.openxmlformats.org/officeDocument/2006/relationships/image" Target="../media/image66.wmf"/><Relationship Id="rId4" Type="http://schemas.openxmlformats.org/officeDocument/2006/relationships/image" Target="../media/image78.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42.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45.e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79.wmf"/><Relationship Id="rId1" Type="http://schemas.openxmlformats.org/officeDocument/2006/relationships/image" Target="../media/image178.jpeg"/></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83.jpeg"/></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image" Target="../media/image183.jpe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16.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99.wmf"/><Relationship Id="rId1" Type="http://schemas.openxmlformats.org/officeDocument/2006/relationships/image" Target="../media/image19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jpe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AF78B-E769-4AE7-B6FD-5CA7158E6E1B}" type="datetimeFigureOut">
              <a:rPr lang="zh-CN" altLang="en-US" smtClean="0"/>
              <a:t>2022/5/27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5687DA-9630-4367-BFA3-9F175CED7415}" type="slidenum">
              <a:rPr lang="zh-CN" altLang="en-US" smtClean="0"/>
              <a:t>‹#›</a:t>
            </a:fld>
            <a:endParaRPr lang="zh-CN" altLang="en-US"/>
          </a:p>
        </p:txBody>
      </p:sp>
    </p:spTree>
    <p:extLst>
      <p:ext uri="{BB962C8B-B14F-4D97-AF65-F5344CB8AC3E}">
        <p14:creationId xmlns:p14="http://schemas.microsoft.com/office/powerpoint/2010/main" val="1047103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rPr>
              <a:t>1</a:t>
            </a:fld>
            <a:endParaRPr lang="en-US" altLang="zh-CN" sz="1200" dirty="0">
              <a:latin typeface="Times New Roman" panose="02020603050405020304" pitchFamily="18" charset="0"/>
            </a:endParaRPr>
          </a:p>
        </p:txBody>
      </p:sp>
      <p:sp>
        <p:nvSpPr>
          <p:cNvPr id="109571" name="Rectangle 2"/>
          <p:cNvSpPr>
            <a:spLocks noGrp="1" noRot="1" noChangeAspect="1" noTextEdit="1"/>
          </p:cNvSpPr>
          <p:nvPr>
            <p:ph type="sldImg"/>
          </p:nvPr>
        </p:nvSpPr>
        <p:spPr/>
      </p:sp>
      <p:sp>
        <p:nvSpPr>
          <p:cNvPr id="109572" name="Rectangle 3"/>
          <p:cNvSpPr>
            <a:spLocks noGrp="1"/>
          </p:cNvSpPr>
          <p:nvPr>
            <p:ph type="body" idx="1"/>
          </p:nvPr>
        </p:nvSpPr>
        <p:spPr/>
        <p:txBody>
          <a:bodyPr wrap="square" lIns="91440" tIns="45720" rIns="91440" bIns="45720" anchor="ctr"/>
          <a:lstStyle/>
          <a:p>
            <a:pPr lvl="0" eaLnBrk="1" hangingPunct="1"/>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局部性意味着我们可以根据一个程序最近访问的指令和数据，比较准确地预测它近期会使用哪些内容。</a:t>
            </a:r>
          </a:p>
          <a:p>
            <a:r>
              <a:rPr lang="zh-CN" altLang="en-US"/>
              <a:t>有两种局部性类型：</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最重要、最普遍的计算机设计原则可能就是重点关注常用事件（</a:t>
            </a:r>
            <a:r>
              <a:rPr lang="zh-CN" altLang="en-US">
                <a:sym typeface="+mn-ea"/>
              </a:rPr>
              <a:t>常见情形）</a:t>
            </a:r>
            <a:r>
              <a:rPr lang="zh-CN" altLang="en-US"/>
              <a:t>：在进行设计权衡时，</a:t>
            </a:r>
            <a:r>
              <a:rPr lang="zh-CN" altLang="en-US">
                <a:sym typeface="+mn-ea"/>
              </a:rPr>
              <a:t>常用事件</a:t>
            </a:r>
            <a:r>
              <a:rPr lang="zh-CN" altLang="en-US"/>
              <a:t>优先于非</a:t>
            </a:r>
            <a:r>
              <a:rPr lang="zh-CN" altLang="en-US">
                <a:sym typeface="+mn-ea"/>
              </a:rPr>
              <a:t>常用事件</a:t>
            </a:r>
            <a:r>
              <a:rPr lang="zh-CN" altLang="en-US"/>
              <a:t>。</a:t>
            </a:r>
          </a:p>
          <a:p>
            <a:r>
              <a:rPr lang="zh-CN" altLang="en-US"/>
              <a:t>这一原则适用于资源的分配方式，如果某一情形会频繁出现，那对其进行改进会产生更显著的效果。</a:t>
            </a:r>
          </a:p>
          <a:p>
            <a:r>
              <a:rPr lang="zh-CN" altLang="en-US"/>
              <a:t>如：对于功率、资源分配和性能，重点关注常见情形这一原则都是有效的。处理器中指令提取与译码器的使用可能比乘法器频繁得多，所以应当优先设计对其进行优化。</a:t>
            </a:r>
          </a:p>
          <a:p>
            <a:r>
              <a:rPr lang="zh-CN" altLang="en-US"/>
              <a:t>这一原则也适用于可靠性。如果一个数据库服务器为每个处理器准备</a:t>
            </a:r>
            <a:r>
              <a:rPr lang="en-US" altLang="zh-CN"/>
              <a:t>50</a:t>
            </a:r>
            <a:r>
              <a:rPr lang="zh-CN" altLang="en-US"/>
              <a:t>个磁盘，那系统可靠性将主要取决于存储可靠性。</a:t>
            </a:r>
          </a:p>
          <a:p>
            <a:r>
              <a:rPr lang="zh-CN" altLang="en-US"/>
              <a:t>此外，常用事件经常要比非常用事件更简单一些，完成速度更快一些。</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利用</a:t>
            </a:r>
            <a:r>
              <a:rPr lang="en-US" altLang="zh-CN" b="1" kern="0" noProof="0" dirty="0">
                <a:ln>
                  <a:noFill/>
                </a:ln>
                <a:solidFill>
                  <a:srgbClr val="FFFF00"/>
                </a:solidFill>
                <a:effectLst>
                  <a:outerShdw blurRad="38100" dist="38100" dir="2700000" algn="tl">
                    <a:srgbClr val="000000"/>
                  </a:outerShdw>
                </a:effectLst>
                <a:uLnTx/>
                <a:uFillTx/>
                <a:latin typeface="+mj-lt"/>
                <a:ea typeface="+mj-ea"/>
                <a:cs typeface="+mj-cs"/>
                <a:sym typeface="+mn-ea"/>
              </a:rPr>
              <a:t>Amdahl</a:t>
            </a:r>
            <a:r>
              <a:rPr lang="en-US" altLang="zh-CN" b="1" kern="0" noProof="0" dirty="0">
                <a:ln>
                  <a:noFill/>
                </a:ln>
                <a:solidFill>
                  <a:srgbClr val="FFFF00"/>
                </a:solidFill>
                <a:effectLst>
                  <a:outerShdw blurRad="38100" dist="38100" dir="2700000" algn="tl">
                    <a:srgbClr val="000000"/>
                  </a:outerShdw>
                </a:effectLst>
                <a:uLnTx/>
                <a:uFillTx/>
                <a:latin typeface="Arial" panose="020B0604020202020204"/>
                <a:ea typeface="+mj-ea"/>
                <a:cs typeface="+mj-cs"/>
                <a:sym typeface="+mn-ea"/>
              </a:rPr>
              <a:t>’</a:t>
            </a:r>
            <a:r>
              <a:rPr lang="en-US" altLang="zh-CN" b="1" kern="0" noProof="0" dirty="0">
                <a:ln>
                  <a:noFill/>
                </a:ln>
                <a:solidFill>
                  <a:srgbClr val="FFFF00"/>
                </a:solidFill>
                <a:effectLst>
                  <a:outerShdw blurRad="38100" dist="38100" dir="2700000" algn="tl">
                    <a:srgbClr val="000000"/>
                  </a:outerShdw>
                </a:effectLst>
                <a:uLnTx/>
                <a:uFillTx/>
                <a:latin typeface="+mj-lt"/>
                <a:ea typeface="+mj-ea"/>
                <a:cs typeface="+mj-cs"/>
                <a:sym typeface="+mn-ea"/>
              </a:rPr>
              <a:t>s </a:t>
            </a:r>
            <a:r>
              <a:rPr lang="zh-CN" altLang="en-US" b="1" kern="0" noProof="0" dirty="0">
                <a:ln>
                  <a:noFill/>
                </a:ln>
                <a:solidFill>
                  <a:srgbClr val="FFFF00"/>
                </a:solidFill>
                <a:effectLst>
                  <a:outerShdw blurRad="38100" dist="38100" dir="2700000" algn="tl">
                    <a:srgbClr val="000000"/>
                  </a:outerShdw>
                </a:effectLst>
                <a:uLnTx/>
                <a:uFillTx/>
                <a:latin typeface="+mj-lt"/>
                <a:ea typeface="+mj-ea"/>
                <a:cs typeface="+mj-cs"/>
                <a:sym typeface="+mn-ea"/>
              </a:rPr>
              <a:t>定律</a:t>
            </a:r>
            <a:r>
              <a:rPr lang="zh-CN" altLang="en-US" kern="0" noProof="0" dirty="0">
                <a:ln>
                  <a:noFill/>
                </a:ln>
                <a:solidFill>
                  <a:srgbClr val="FFFF00"/>
                </a:solidFill>
                <a:effectLst>
                  <a:outerShdw blurRad="38100" dist="38100" dir="2700000" algn="tl">
                    <a:srgbClr val="000000"/>
                  </a:outerShdw>
                </a:effectLst>
                <a:uLnTx/>
                <a:uFillTx/>
                <a:latin typeface="+mj-lt"/>
                <a:ea typeface="+mj-ea"/>
                <a:cs typeface="+mj-cs"/>
                <a:sym typeface="+mn-ea"/>
              </a:rPr>
              <a:t>，可以计算出通过改进计算机某一部分而能获得的性能增益。</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kern="0" noProof="0" dirty="0">
                <a:ln>
                  <a:noFill/>
                </a:ln>
                <a:solidFill>
                  <a:srgbClr val="FFFF00"/>
                </a:solidFill>
                <a:effectLst>
                  <a:outerShdw blurRad="38100" dist="38100" dir="2700000" algn="tl">
                    <a:srgbClr val="000000"/>
                  </a:outerShdw>
                </a:effectLst>
                <a:uLnTx/>
                <a:uFillTx/>
                <a:latin typeface="+mj-lt"/>
                <a:ea typeface="+mj-ea"/>
                <a:cs typeface="+mj-cs"/>
                <a:sym typeface="+mn-ea"/>
              </a:rPr>
              <a:t>Amdahl</a:t>
            </a:r>
            <a:r>
              <a:rPr lang="en-US" altLang="zh-CN" b="1" kern="0" noProof="0" dirty="0">
                <a:ln>
                  <a:noFill/>
                </a:ln>
                <a:solidFill>
                  <a:srgbClr val="FFFF00"/>
                </a:solidFill>
                <a:effectLst>
                  <a:outerShdw blurRad="38100" dist="38100" dir="2700000" algn="tl">
                    <a:srgbClr val="000000"/>
                  </a:outerShdw>
                </a:effectLst>
                <a:uLnTx/>
                <a:uFillTx/>
                <a:latin typeface="Arial" panose="020B0604020202020204"/>
                <a:ea typeface="+mj-ea"/>
                <a:cs typeface="+mj-cs"/>
                <a:sym typeface="+mn-ea"/>
              </a:rPr>
              <a:t>’</a:t>
            </a:r>
            <a:r>
              <a:rPr lang="en-US" altLang="zh-CN" b="1" kern="0" noProof="0" dirty="0">
                <a:ln>
                  <a:noFill/>
                </a:ln>
                <a:solidFill>
                  <a:srgbClr val="FFFF00"/>
                </a:solidFill>
                <a:effectLst>
                  <a:outerShdw blurRad="38100" dist="38100" dir="2700000" algn="tl">
                    <a:srgbClr val="000000"/>
                  </a:outerShdw>
                </a:effectLst>
                <a:uLnTx/>
                <a:uFillTx/>
                <a:latin typeface="+mj-lt"/>
                <a:ea typeface="+mj-ea"/>
                <a:cs typeface="+mj-cs"/>
                <a:sym typeface="+mn-ea"/>
              </a:rPr>
              <a:t>s </a:t>
            </a:r>
            <a:r>
              <a:rPr lang="zh-CN" altLang="en-US" b="1" kern="0" noProof="0" dirty="0">
                <a:ln>
                  <a:noFill/>
                </a:ln>
                <a:solidFill>
                  <a:srgbClr val="FFFF00"/>
                </a:solidFill>
                <a:effectLst>
                  <a:outerShdw blurRad="38100" dist="38100" dir="2700000" algn="tl">
                    <a:srgbClr val="000000"/>
                  </a:outerShdw>
                </a:effectLst>
                <a:uLnTx/>
                <a:uFillTx/>
                <a:latin typeface="+mj-lt"/>
                <a:ea typeface="+mj-ea"/>
                <a:cs typeface="+mj-cs"/>
                <a:sym typeface="+mn-ea"/>
              </a:rPr>
              <a:t>定律</a:t>
            </a:r>
            <a:r>
              <a:rPr lang="zh-CN" altLang="en-US"/>
              <a:t>定义了使用某一特定功能所获得的加速比。</a:t>
            </a:r>
          </a:p>
          <a:p>
            <a:r>
              <a:rPr lang="zh-CN" altLang="en-US"/>
              <a:t>加速比告诉我们，与原计算机相比，在经过升级的计算机上运行一个任务可以加快多少。</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CPU</a:t>
            </a:r>
            <a:r>
              <a:rPr lang="zh-CN" altLang="en-US"/>
              <a:t>时间</a:t>
            </a:r>
            <a:r>
              <a:rPr lang="en-US" altLang="zh-CN"/>
              <a:t>=</a:t>
            </a:r>
            <a:r>
              <a:rPr lang="zh-CN" altLang="en-US"/>
              <a:t>程序的</a:t>
            </a:r>
            <a:r>
              <a:rPr lang="en-US" altLang="zh-CN"/>
              <a:t>CPU</a:t>
            </a:r>
            <a:r>
              <a:rPr lang="zh-CN" altLang="en-US"/>
              <a:t>时钟周期数</a:t>
            </a:r>
            <a:r>
              <a:rPr lang="zh-CN" altLang="en-US">
                <a:latin typeface="Arial" panose="020B0604020202020204" pitchFamily="34" charset="0"/>
              </a:rPr>
              <a:t>×</a:t>
            </a:r>
            <a:r>
              <a:rPr lang="zh-CN" altLang="en-US"/>
              <a:t>时钟周期时间</a:t>
            </a:r>
          </a:p>
          <a:p>
            <a:r>
              <a:rPr lang="zh-CN" altLang="en-US"/>
              <a:t>              </a:t>
            </a:r>
            <a:r>
              <a:rPr lang="en-US" altLang="zh-CN"/>
              <a:t>=</a:t>
            </a:r>
            <a:r>
              <a:rPr lang="zh-CN" altLang="en-US">
                <a:sym typeface="+mn-ea"/>
              </a:rPr>
              <a:t>程序的</a:t>
            </a:r>
            <a:r>
              <a:rPr lang="en-US" altLang="zh-CN">
                <a:sym typeface="+mn-ea"/>
              </a:rPr>
              <a:t>CPU</a:t>
            </a:r>
            <a:r>
              <a:rPr lang="zh-CN" altLang="en-US">
                <a:sym typeface="+mn-ea"/>
              </a:rPr>
              <a:t>时钟周期数</a:t>
            </a:r>
            <a:r>
              <a:rPr lang="en-US" altLang="zh-CN">
                <a:sym typeface="+mn-ea"/>
              </a:rPr>
              <a:t>/</a:t>
            </a:r>
            <a:r>
              <a:rPr lang="zh-CN" altLang="en-US">
                <a:sym typeface="+mn-ea"/>
              </a:rPr>
              <a:t>时间频率</a:t>
            </a:r>
            <a:endParaRPr lang="zh-CN" altLang="en-US"/>
          </a:p>
          <a:p>
            <a:r>
              <a:rPr lang="zh-CN" altLang="en-US"/>
              <a:t>时钟周期时间：时钟周期的持续时间如</a:t>
            </a:r>
            <a:r>
              <a:rPr lang="en-US" altLang="zh-CN"/>
              <a:t>1ns</a:t>
            </a:r>
            <a:r>
              <a:rPr lang="zh-CN" altLang="en-US"/>
              <a:t>或其频率</a:t>
            </a:r>
            <a:r>
              <a:rPr lang="en-US" altLang="zh-CN"/>
              <a:t>1GHz</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从上面公式可以看出，处理器性能取决于三个特性：时钟周期</a:t>
            </a:r>
            <a:r>
              <a:rPr lang="en-US" altLang="zh-CN"/>
              <a:t>Clock cycle time</a:t>
            </a:r>
            <a:r>
              <a:rPr lang="zh-CN" altLang="en-US"/>
              <a:t>（或时钟频率</a:t>
            </a:r>
            <a:r>
              <a:rPr lang="en-US" altLang="zh-CN"/>
              <a:t>Clock rate</a:t>
            </a:r>
            <a:r>
              <a:rPr lang="zh-CN" altLang="en-US"/>
              <a:t>）、每条指令的时钟周期</a:t>
            </a:r>
            <a:r>
              <a:rPr lang="en-US" altLang="zh-CN"/>
              <a:t>CPI</a:t>
            </a:r>
            <a:r>
              <a:rPr lang="zh-CN" altLang="en-US"/>
              <a:t>和指令数</a:t>
            </a:r>
            <a:r>
              <a:rPr lang="en-US" altLang="zh-CN"/>
              <a:t>Instruction count</a:t>
            </a:r>
            <a:r>
              <a:rPr lang="zh-CN" altLang="en-US"/>
              <a:t>。</a:t>
            </a:r>
          </a:p>
          <a:p>
            <a:r>
              <a:rPr lang="zh-CN" altLang="en-US"/>
              <a:t>此外，</a:t>
            </a:r>
            <a:r>
              <a:rPr lang="en-US" altLang="zh-CN"/>
              <a:t>CPU</a:t>
            </a:r>
            <a:r>
              <a:rPr lang="zh-CN" altLang="en-US"/>
              <a:t>时间同等取决于这三个特性，例如，三个特性中任一项改进</a:t>
            </a:r>
            <a:r>
              <a:rPr lang="en-US" altLang="zh-CN"/>
              <a:t>10%</a:t>
            </a:r>
            <a:r>
              <a:rPr lang="zh-CN" altLang="en-US"/>
              <a:t>，将使得</a:t>
            </a:r>
            <a:r>
              <a:rPr lang="en-US" altLang="zh-CN"/>
              <a:t>CPU</a:t>
            </a:r>
            <a:r>
              <a:rPr lang="zh-CN" altLang="en-US"/>
              <a:t>时间改进</a:t>
            </a:r>
            <a:r>
              <a:rPr lang="en-US" altLang="zh-CN"/>
              <a:t>10%</a:t>
            </a:r>
            <a:r>
              <a:rPr lang="zh-CN" altLang="en-US"/>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342900" marR="0" lvl="0" indent="-342900" algn="l" defTabSz="914400" rtl="0" eaLnBrk="0" fontAlgn="base" latinLnBrk="0" hangingPunct="0">
              <a:lnSpc>
                <a:spcPct val="120000"/>
              </a:lnSpc>
              <a:spcBef>
                <a:spcPct val="20000"/>
              </a:spcBef>
              <a:spcAft>
                <a:spcPct val="0"/>
              </a:spcAft>
              <a:buClr>
                <a:schemeClr val="hlink"/>
              </a:buClr>
              <a:buSzPct val="70000"/>
              <a:buFont typeface="Wingdings" panose="05000000000000000000" pitchFamily="2" charset="2"/>
              <a:buNone/>
              <a:defRPr/>
            </a:pPr>
            <a:r>
              <a:rPr lang="en-US" altLang="zh-CN" kern="0" noProof="0" dirty="0">
                <a:ln>
                  <a:noFill/>
                </a:ln>
                <a:effectLst/>
                <a:uLnTx/>
                <a:uFillTx/>
                <a:latin typeface="+mn-lt"/>
                <a:ea typeface="+mn-ea"/>
                <a:sym typeface="+mn-ea"/>
              </a:rPr>
              <a:t> </a:t>
            </a:r>
            <a:r>
              <a:rPr lang="en-US" altLang="zh-CN" b="1" kern="0" noProof="0" dirty="0">
                <a:ln>
                  <a:noFill/>
                </a:ln>
                <a:effectLst/>
                <a:uLnTx/>
                <a:uFillTx/>
                <a:latin typeface="+mn-lt"/>
                <a:ea typeface="+mn-ea"/>
                <a:sym typeface="+mn-ea"/>
              </a:rPr>
              <a:t>【</a:t>
            </a:r>
            <a:r>
              <a:rPr lang="zh-CN" altLang="en-US" b="1" kern="0" noProof="0" dirty="0">
                <a:ln>
                  <a:noFill/>
                </a:ln>
                <a:effectLst>
                  <a:outerShdw blurRad="38100" dist="38100" dir="2700000" algn="tl">
                    <a:srgbClr val="000000"/>
                  </a:outerShdw>
                </a:effectLst>
                <a:uLnTx/>
                <a:uFillTx/>
                <a:latin typeface="+mn-lt"/>
                <a:ea typeface="+mn-ea"/>
                <a:sym typeface="+mn-ea"/>
              </a:rPr>
              <a:t>例</a:t>
            </a:r>
            <a:r>
              <a:rPr lang="en-US" altLang="zh-CN" b="1" kern="0" noProof="0" dirty="0">
                <a:ln>
                  <a:noFill/>
                </a:ln>
                <a:effectLst>
                  <a:outerShdw blurRad="38100" dist="38100" dir="2700000" algn="tl">
                    <a:srgbClr val="000000"/>
                  </a:outerShdw>
                </a:effectLst>
                <a:uLnTx/>
                <a:uFillTx/>
                <a:latin typeface="+mn-lt"/>
                <a:ea typeface="+mn-ea"/>
                <a:sym typeface="+mn-ea"/>
              </a:rPr>
              <a:t>1-2</a:t>
            </a:r>
            <a:r>
              <a:rPr lang="en-US" altLang="zh-CN" b="1" kern="0" noProof="0" dirty="0">
                <a:ln>
                  <a:noFill/>
                </a:ln>
                <a:effectLst/>
                <a:uLnTx/>
                <a:uFillTx/>
                <a:latin typeface="+mn-lt"/>
                <a:ea typeface="+mn-ea"/>
                <a:sym typeface="+mn-ea"/>
              </a:rPr>
              <a:t>】</a:t>
            </a:r>
            <a:r>
              <a:rPr lang="en-US" altLang="zh-CN" b="1" kern="0" noProof="0" dirty="0">
                <a:ln>
                  <a:noFill/>
                </a:ln>
                <a:effectLst>
                  <a:outerShdw blurRad="38100" dist="38100" dir="2700000" algn="tl">
                    <a:srgbClr val="000000"/>
                  </a:outerShdw>
                </a:effectLst>
                <a:uLnTx/>
                <a:uFillTx/>
                <a:latin typeface="+mn-lt"/>
                <a:ea typeface="+mn-ea"/>
                <a:sym typeface="+mn-ea"/>
              </a:rPr>
              <a:t> </a:t>
            </a:r>
            <a:r>
              <a:rPr lang="zh-CN" altLang="en-US" b="1" kern="0" noProof="0" dirty="0">
                <a:ln>
                  <a:noFill/>
                </a:ln>
                <a:effectLst>
                  <a:outerShdw blurRad="38100" dist="38100" dir="2700000" algn="tl">
                    <a:srgbClr val="000000"/>
                  </a:outerShdw>
                </a:effectLst>
                <a:uLnTx/>
                <a:uFillTx/>
                <a:latin typeface="+mn-lt"/>
                <a:ea typeface="+mn-ea"/>
                <a:sym typeface="+mn-ea"/>
              </a:rPr>
              <a:t>试分析采用哪种设计方案实现</a:t>
            </a:r>
            <a:r>
              <a:rPr lang="zh-CN" altLang="en-US" b="1" kern="0" noProof="0" dirty="0">
                <a:ln>
                  <a:noFill/>
                </a:ln>
                <a:solidFill>
                  <a:srgbClr val="FFFF00"/>
                </a:solidFill>
                <a:effectLst>
                  <a:outerShdw blurRad="38100" dist="38100" dir="2700000" algn="tl">
                    <a:srgbClr val="000000"/>
                  </a:outerShdw>
                </a:effectLst>
                <a:uLnTx/>
                <a:uFillTx/>
                <a:latin typeface="+mn-lt"/>
                <a:ea typeface="+mn-ea"/>
                <a:sym typeface="+mn-ea"/>
              </a:rPr>
              <a:t>求浮点数平方根</a:t>
            </a:r>
            <a:r>
              <a:rPr lang="en-US" altLang="zh-CN" b="1" kern="0" noProof="0" dirty="0">
                <a:ln>
                  <a:noFill/>
                </a:ln>
                <a:solidFill>
                  <a:srgbClr val="FFFF00"/>
                </a:solidFill>
                <a:effectLst>
                  <a:outerShdw blurRad="38100" dist="38100" dir="2700000" algn="tl">
                    <a:srgbClr val="000000"/>
                  </a:outerShdw>
                </a:effectLst>
                <a:uLnTx/>
                <a:uFillTx/>
                <a:latin typeface="+mn-lt"/>
                <a:ea typeface="+mn-ea"/>
                <a:sym typeface="+mn-ea"/>
              </a:rPr>
              <a:t>FPSRQ</a:t>
            </a:r>
            <a:r>
              <a:rPr lang="zh-CN" altLang="en-US" b="1" kern="0" noProof="0" dirty="0">
                <a:ln>
                  <a:noFill/>
                </a:ln>
                <a:effectLst>
                  <a:outerShdw blurRad="38100" dist="38100" dir="2700000" algn="tl">
                    <a:srgbClr val="000000"/>
                  </a:outerShdw>
                </a:effectLst>
                <a:uLnTx/>
                <a:uFillTx/>
                <a:latin typeface="+mn-lt"/>
                <a:ea typeface="+mn-ea"/>
                <a:sym typeface="+mn-ea"/>
              </a:rPr>
              <a:t>对系统性能提高更大。假定</a:t>
            </a:r>
            <a:r>
              <a:rPr lang="en-US" altLang="zh-CN" b="1" kern="0" noProof="0" dirty="0">
                <a:ln>
                  <a:noFill/>
                </a:ln>
                <a:solidFill>
                  <a:srgbClr val="FFFF00"/>
                </a:solidFill>
                <a:effectLst>
                  <a:outerShdw blurRad="38100" dist="38100" dir="2700000" algn="tl">
                    <a:srgbClr val="000000"/>
                  </a:outerShdw>
                </a:effectLst>
                <a:uLnTx/>
                <a:uFillTx/>
                <a:latin typeface="+mn-lt"/>
                <a:ea typeface="+mn-ea"/>
                <a:sym typeface="+mn-ea"/>
              </a:rPr>
              <a:t>FPSRQ</a:t>
            </a:r>
            <a:r>
              <a:rPr lang="zh-CN" altLang="en-US" b="1" kern="0" noProof="0" dirty="0">
                <a:ln>
                  <a:noFill/>
                </a:ln>
                <a:effectLst>
                  <a:outerShdw blurRad="38100" dist="38100" dir="2700000" algn="tl">
                    <a:srgbClr val="000000"/>
                  </a:outerShdw>
                </a:effectLst>
                <a:uLnTx/>
                <a:uFillTx/>
                <a:latin typeface="+mn-lt"/>
                <a:ea typeface="+mn-ea"/>
                <a:sym typeface="+mn-ea"/>
              </a:rPr>
              <a:t>操作占原来整个测试程序执行时间的</a:t>
            </a:r>
            <a:r>
              <a:rPr lang="en-US" altLang="zh-CN" b="1" kern="0" noProof="0" dirty="0">
                <a:ln>
                  <a:noFill/>
                </a:ln>
                <a:solidFill>
                  <a:srgbClr val="FFFF00"/>
                </a:solidFill>
                <a:effectLst>
                  <a:outerShdw blurRad="38100" dist="38100" dir="2700000" algn="tl">
                    <a:srgbClr val="000000"/>
                  </a:outerShdw>
                </a:effectLst>
                <a:uLnTx/>
                <a:uFillTx/>
                <a:latin typeface="+mn-lt"/>
                <a:ea typeface="+mn-ea"/>
                <a:sym typeface="+mn-ea"/>
              </a:rPr>
              <a:t>20%</a:t>
            </a:r>
            <a:r>
              <a:rPr lang="zh-CN" altLang="en-US" b="1" kern="0" noProof="0" dirty="0">
                <a:ln>
                  <a:noFill/>
                </a:ln>
                <a:effectLst>
                  <a:outerShdw blurRad="38100" dist="38100" dir="2700000" algn="tl">
                    <a:srgbClr val="000000"/>
                  </a:outerShdw>
                </a:effectLst>
                <a:uLnTx/>
                <a:uFillTx/>
                <a:latin typeface="+mn-lt"/>
                <a:ea typeface="+mn-ea"/>
                <a:sym typeface="+mn-ea"/>
              </a:rPr>
              <a:t>。</a:t>
            </a:r>
            <a:endParaRPr kumimoji="0" lang="zh-CN" altLang="en-US" b="1"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0" fontAlgn="base" latinLnBrk="0" hangingPunct="0">
              <a:lnSpc>
                <a:spcPct val="120000"/>
              </a:lnSpc>
              <a:spcBef>
                <a:spcPct val="20000"/>
              </a:spcBef>
              <a:spcAft>
                <a:spcPct val="0"/>
              </a:spcAft>
              <a:buClr>
                <a:schemeClr val="hlink"/>
              </a:buClr>
              <a:buSzPct val="70000"/>
              <a:buFont typeface="Wingdings" panose="05000000000000000000" pitchFamily="2" charset="2"/>
              <a:buNone/>
              <a:defRPr/>
            </a:pPr>
            <a:r>
              <a:rPr lang="zh-CN" altLang="en-US" b="1" kern="0" noProof="0" dirty="0">
                <a:ln>
                  <a:noFill/>
                </a:ln>
                <a:effectLst>
                  <a:outerShdw blurRad="38100" dist="38100" dir="2700000" algn="tl">
                    <a:srgbClr val="000000"/>
                  </a:outerShdw>
                </a:effectLst>
                <a:uLnTx/>
                <a:uFillTx/>
                <a:latin typeface="+mn-lt"/>
                <a:ea typeface="+mn-ea"/>
                <a:sym typeface="+mn-ea"/>
              </a:rPr>
              <a:t>           </a:t>
            </a:r>
            <a:r>
              <a:rPr lang="zh-CN" altLang="en-US" b="1" kern="0" noProof="0" dirty="0">
                <a:ln>
                  <a:noFill/>
                </a:ln>
                <a:solidFill>
                  <a:srgbClr val="FFFF00"/>
                </a:solidFill>
                <a:effectLst>
                  <a:outerShdw blurRad="38100" dist="38100" dir="2700000" algn="tl">
                    <a:srgbClr val="000000"/>
                  </a:outerShdw>
                </a:effectLst>
                <a:uLnTx/>
                <a:uFillTx/>
                <a:latin typeface="+mn-lt"/>
                <a:ea typeface="+mn-ea"/>
                <a:sym typeface="+mn-ea"/>
              </a:rPr>
              <a:t>一种设计方案</a:t>
            </a:r>
            <a:r>
              <a:rPr lang="zh-CN" altLang="en-US" b="1" kern="0" noProof="0" dirty="0">
                <a:ln>
                  <a:noFill/>
                </a:ln>
                <a:effectLst>
                  <a:outerShdw blurRad="38100" dist="38100" dir="2700000" algn="tl">
                    <a:srgbClr val="000000"/>
                  </a:outerShdw>
                </a:effectLst>
                <a:uLnTx/>
                <a:uFillTx/>
                <a:latin typeface="+mn-lt"/>
                <a:ea typeface="+mn-ea"/>
                <a:sym typeface="+mn-ea"/>
              </a:rPr>
              <a:t>是增加专门的</a:t>
            </a:r>
            <a:r>
              <a:rPr lang="en-US" altLang="zh-CN" b="1" kern="0" noProof="0" dirty="0">
                <a:ln>
                  <a:noFill/>
                </a:ln>
                <a:solidFill>
                  <a:srgbClr val="FFFF00"/>
                </a:solidFill>
                <a:effectLst>
                  <a:outerShdw blurRad="38100" dist="38100" dir="2700000" algn="tl">
                    <a:srgbClr val="000000"/>
                  </a:outerShdw>
                </a:effectLst>
                <a:uLnTx/>
                <a:uFillTx/>
                <a:latin typeface="+mn-lt"/>
                <a:ea typeface="+mn-ea"/>
                <a:sym typeface="+mn-ea"/>
              </a:rPr>
              <a:t>FPSRQ</a:t>
            </a:r>
            <a:r>
              <a:rPr lang="zh-CN" altLang="en-US" b="1" kern="0" noProof="0" dirty="0">
                <a:ln>
                  <a:noFill/>
                </a:ln>
                <a:solidFill>
                  <a:srgbClr val="FFFF00"/>
                </a:solidFill>
                <a:effectLst>
                  <a:outerShdw blurRad="38100" dist="38100" dir="2700000" algn="tl">
                    <a:srgbClr val="000000"/>
                  </a:outerShdw>
                </a:effectLst>
                <a:uLnTx/>
                <a:uFillTx/>
                <a:latin typeface="+mn-lt"/>
                <a:ea typeface="+mn-ea"/>
                <a:sym typeface="+mn-ea"/>
              </a:rPr>
              <a:t>硬件</a:t>
            </a:r>
            <a:r>
              <a:rPr lang="zh-CN" altLang="en-US" b="1" kern="0" noProof="0" dirty="0">
                <a:ln>
                  <a:noFill/>
                </a:ln>
                <a:effectLst>
                  <a:outerShdw blurRad="38100" dist="38100" dir="2700000" algn="tl">
                    <a:srgbClr val="000000"/>
                  </a:outerShdw>
                </a:effectLst>
                <a:uLnTx/>
                <a:uFillTx/>
                <a:latin typeface="+mn-lt"/>
                <a:ea typeface="+mn-ea"/>
                <a:sym typeface="+mn-ea"/>
              </a:rPr>
              <a:t>，可以将</a:t>
            </a:r>
            <a:r>
              <a:rPr lang="en-US" altLang="zh-CN" b="1" kern="0" noProof="0" dirty="0">
                <a:ln>
                  <a:noFill/>
                </a:ln>
                <a:effectLst>
                  <a:outerShdw blurRad="38100" dist="38100" dir="2700000" algn="tl">
                    <a:srgbClr val="000000"/>
                  </a:outerShdw>
                </a:effectLst>
                <a:uLnTx/>
                <a:uFillTx/>
                <a:latin typeface="+mn-lt"/>
                <a:ea typeface="+mn-ea"/>
                <a:sym typeface="+mn-ea"/>
              </a:rPr>
              <a:t>FPSRQ</a:t>
            </a:r>
            <a:r>
              <a:rPr lang="zh-CN" altLang="en-US" b="1" kern="0" noProof="0" dirty="0">
                <a:ln>
                  <a:noFill/>
                </a:ln>
                <a:effectLst>
                  <a:outerShdw blurRad="38100" dist="38100" dir="2700000" algn="tl">
                    <a:srgbClr val="000000"/>
                  </a:outerShdw>
                </a:effectLst>
                <a:uLnTx/>
                <a:uFillTx/>
                <a:latin typeface="+mn-lt"/>
                <a:ea typeface="+mn-ea"/>
                <a:sym typeface="+mn-ea"/>
              </a:rPr>
              <a:t>操作的速度加快到</a:t>
            </a:r>
            <a:r>
              <a:rPr lang="en-US" altLang="zh-CN" b="1" kern="0" noProof="0" dirty="0">
                <a:ln>
                  <a:noFill/>
                </a:ln>
                <a:solidFill>
                  <a:srgbClr val="FFFF00"/>
                </a:solidFill>
                <a:effectLst>
                  <a:outerShdw blurRad="38100" dist="38100" dir="2700000" algn="tl">
                    <a:srgbClr val="000000"/>
                  </a:outerShdw>
                </a:effectLst>
                <a:uLnTx/>
                <a:uFillTx/>
                <a:latin typeface="+mn-lt"/>
                <a:ea typeface="+mn-ea"/>
                <a:sym typeface="+mn-ea"/>
              </a:rPr>
              <a:t>10</a:t>
            </a:r>
            <a:r>
              <a:rPr lang="zh-CN" altLang="en-US" b="1" kern="0" noProof="0" dirty="0">
                <a:ln>
                  <a:noFill/>
                </a:ln>
                <a:solidFill>
                  <a:srgbClr val="FFFF00"/>
                </a:solidFill>
                <a:effectLst>
                  <a:outerShdw blurRad="38100" dist="38100" dir="2700000" algn="tl">
                    <a:srgbClr val="000000"/>
                  </a:outerShdw>
                </a:effectLst>
                <a:uLnTx/>
                <a:uFillTx/>
                <a:latin typeface="+mn-lt"/>
                <a:ea typeface="+mn-ea"/>
                <a:sym typeface="+mn-ea"/>
              </a:rPr>
              <a:t>倍</a:t>
            </a:r>
            <a:r>
              <a:rPr lang="zh-CN" altLang="en-US" b="1" kern="0" noProof="0" dirty="0">
                <a:ln>
                  <a:noFill/>
                </a:ln>
                <a:effectLst>
                  <a:outerShdw blurRad="38100" dist="38100" dir="2700000" algn="tl">
                    <a:srgbClr val="000000"/>
                  </a:outerShdw>
                </a:effectLst>
                <a:uLnTx/>
                <a:uFillTx/>
                <a:latin typeface="+mn-lt"/>
                <a:ea typeface="+mn-ea"/>
                <a:sym typeface="+mn-ea"/>
              </a:rPr>
              <a:t>；</a:t>
            </a:r>
            <a:endParaRPr kumimoji="0" lang="zh-CN" altLang="en-US" b="1"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0" fontAlgn="base" latinLnBrk="0" hangingPunct="0">
              <a:lnSpc>
                <a:spcPct val="120000"/>
              </a:lnSpc>
              <a:spcBef>
                <a:spcPct val="20000"/>
              </a:spcBef>
              <a:spcAft>
                <a:spcPct val="0"/>
              </a:spcAft>
              <a:buClr>
                <a:schemeClr val="hlink"/>
              </a:buClr>
              <a:buSzPct val="70000"/>
              <a:buFont typeface="Wingdings" panose="05000000000000000000" pitchFamily="2" charset="2"/>
              <a:buNone/>
              <a:defRPr/>
            </a:pPr>
            <a:r>
              <a:rPr lang="zh-CN" altLang="en-US" b="1" kern="0" noProof="0" dirty="0">
                <a:ln>
                  <a:noFill/>
                </a:ln>
                <a:effectLst>
                  <a:outerShdw blurRad="38100" dist="38100" dir="2700000" algn="tl">
                    <a:srgbClr val="000000"/>
                  </a:outerShdw>
                </a:effectLst>
                <a:uLnTx/>
                <a:uFillTx/>
                <a:latin typeface="+mn-lt"/>
                <a:ea typeface="+mn-ea"/>
                <a:sym typeface="+mn-ea"/>
              </a:rPr>
              <a:t>          </a:t>
            </a:r>
            <a:r>
              <a:rPr lang="zh-CN" altLang="en-US" b="1" kern="0" noProof="0" dirty="0">
                <a:ln>
                  <a:noFill/>
                </a:ln>
                <a:solidFill>
                  <a:srgbClr val="FFFF00"/>
                </a:solidFill>
                <a:effectLst>
                  <a:outerShdw blurRad="38100" dist="38100" dir="2700000" algn="tl">
                    <a:srgbClr val="000000"/>
                  </a:outerShdw>
                </a:effectLst>
                <a:uLnTx/>
                <a:uFillTx/>
                <a:latin typeface="+mn-lt"/>
                <a:ea typeface="+mn-ea"/>
                <a:sym typeface="+mn-ea"/>
              </a:rPr>
              <a:t>另一种设计方案</a:t>
            </a:r>
            <a:r>
              <a:rPr lang="zh-CN" altLang="en-US" b="1" kern="0" noProof="0" dirty="0">
                <a:ln>
                  <a:noFill/>
                </a:ln>
                <a:effectLst>
                  <a:outerShdw blurRad="38100" dist="38100" dir="2700000" algn="tl">
                    <a:srgbClr val="000000"/>
                  </a:outerShdw>
                </a:effectLst>
                <a:uLnTx/>
                <a:uFillTx/>
                <a:latin typeface="+mn-lt"/>
                <a:ea typeface="+mn-ea"/>
                <a:sym typeface="+mn-ea"/>
              </a:rPr>
              <a:t>是提高</a:t>
            </a:r>
            <a:r>
              <a:rPr lang="zh-CN" altLang="en-US" b="1" kern="0" noProof="0" dirty="0">
                <a:ln>
                  <a:noFill/>
                </a:ln>
                <a:solidFill>
                  <a:srgbClr val="FFFF00"/>
                </a:solidFill>
                <a:effectLst>
                  <a:outerShdw blurRad="38100" dist="38100" dir="2700000" algn="tl">
                    <a:srgbClr val="000000"/>
                  </a:outerShdw>
                </a:effectLst>
                <a:uLnTx/>
                <a:uFillTx/>
                <a:latin typeface="+mn-lt"/>
                <a:ea typeface="+mn-ea"/>
                <a:sym typeface="+mn-ea"/>
              </a:rPr>
              <a:t>所有</a:t>
            </a:r>
            <a:r>
              <a:rPr lang="en-US" altLang="zh-CN" b="1" kern="0" noProof="0" dirty="0">
                <a:ln>
                  <a:noFill/>
                </a:ln>
                <a:solidFill>
                  <a:srgbClr val="FFFF00"/>
                </a:solidFill>
                <a:effectLst>
                  <a:outerShdw blurRad="38100" dist="38100" dir="2700000" algn="tl">
                    <a:srgbClr val="000000"/>
                  </a:outerShdw>
                </a:effectLst>
                <a:uLnTx/>
                <a:uFillTx/>
                <a:latin typeface="+mn-lt"/>
                <a:ea typeface="+mn-ea"/>
                <a:sym typeface="+mn-ea"/>
              </a:rPr>
              <a:t>FP</a:t>
            </a:r>
            <a:r>
              <a:rPr lang="zh-CN" altLang="en-US" b="1" kern="0" noProof="0" dirty="0">
                <a:ln>
                  <a:noFill/>
                </a:ln>
                <a:solidFill>
                  <a:srgbClr val="FFFF00"/>
                </a:solidFill>
                <a:effectLst>
                  <a:outerShdw blurRad="38100" dist="38100" dir="2700000" algn="tl">
                    <a:srgbClr val="000000"/>
                  </a:outerShdw>
                </a:effectLst>
                <a:uLnTx/>
                <a:uFillTx/>
                <a:latin typeface="+mn-lt"/>
                <a:ea typeface="+mn-ea"/>
                <a:sym typeface="+mn-ea"/>
              </a:rPr>
              <a:t>运算指令</a:t>
            </a:r>
            <a:r>
              <a:rPr lang="zh-CN" altLang="en-US" b="1" kern="0" noProof="0" dirty="0">
                <a:ln>
                  <a:noFill/>
                </a:ln>
                <a:effectLst>
                  <a:outerShdw blurRad="38100" dist="38100" dir="2700000" algn="tl">
                    <a:srgbClr val="000000"/>
                  </a:outerShdw>
                </a:effectLst>
                <a:uLnTx/>
                <a:uFillTx/>
                <a:latin typeface="+mn-lt"/>
                <a:ea typeface="+mn-ea"/>
                <a:sym typeface="+mn-ea"/>
              </a:rPr>
              <a:t>的执行速度，使得</a:t>
            </a:r>
            <a:r>
              <a:rPr lang="en-US" altLang="zh-CN" b="1" kern="0" noProof="0" dirty="0">
                <a:ln>
                  <a:noFill/>
                </a:ln>
                <a:effectLst>
                  <a:outerShdw blurRad="38100" dist="38100" dir="2700000" algn="tl">
                    <a:srgbClr val="000000"/>
                  </a:outerShdw>
                </a:effectLst>
                <a:uLnTx/>
                <a:uFillTx/>
                <a:latin typeface="+mn-lt"/>
                <a:ea typeface="+mn-ea"/>
                <a:sym typeface="+mn-ea"/>
              </a:rPr>
              <a:t>FP</a:t>
            </a:r>
            <a:r>
              <a:rPr lang="zh-CN" altLang="en-US" b="1" kern="0" noProof="0" dirty="0">
                <a:ln>
                  <a:noFill/>
                </a:ln>
                <a:effectLst>
                  <a:outerShdw blurRad="38100" dist="38100" dir="2700000" algn="tl">
                    <a:srgbClr val="000000"/>
                  </a:outerShdw>
                </a:effectLst>
                <a:uLnTx/>
                <a:uFillTx/>
                <a:latin typeface="+mn-lt"/>
                <a:ea typeface="+mn-ea"/>
                <a:sym typeface="+mn-ea"/>
              </a:rPr>
              <a:t>指令的执行速度</a:t>
            </a:r>
            <a:r>
              <a:rPr lang="zh-CN" altLang="en-US" b="1" kern="0" noProof="0" dirty="0">
                <a:ln>
                  <a:noFill/>
                </a:ln>
                <a:solidFill>
                  <a:srgbClr val="FFFF00"/>
                </a:solidFill>
                <a:effectLst>
                  <a:outerShdw blurRad="38100" dist="38100" dir="2700000" algn="tl">
                    <a:srgbClr val="000000"/>
                  </a:outerShdw>
                </a:effectLst>
                <a:uLnTx/>
                <a:uFillTx/>
                <a:latin typeface="+mn-lt"/>
                <a:ea typeface="+mn-ea"/>
                <a:sym typeface="+mn-ea"/>
              </a:rPr>
              <a:t>加快为原来的</a:t>
            </a:r>
            <a:r>
              <a:rPr lang="en-US" altLang="zh-CN" b="1" kern="0" noProof="0" dirty="0">
                <a:ln>
                  <a:noFill/>
                </a:ln>
                <a:solidFill>
                  <a:srgbClr val="FFFF00"/>
                </a:solidFill>
                <a:effectLst>
                  <a:outerShdw blurRad="38100" dist="38100" dir="2700000" algn="tl">
                    <a:srgbClr val="000000"/>
                  </a:outerShdw>
                </a:effectLst>
                <a:uLnTx/>
                <a:uFillTx/>
                <a:latin typeface="+mn-lt"/>
                <a:ea typeface="+mn-ea"/>
                <a:sym typeface="+mn-ea"/>
              </a:rPr>
              <a:t>1.6</a:t>
            </a:r>
            <a:r>
              <a:rPr lang="zh-CN" altLang="en-US" b="1" kern="0" noProof="0" dirty="0">
                <a:ln>
                  <a:noFill/>
                </a:ln>
                <a:solidFill>
                  <a:srgbClr val="FFFF00"/>
                </a:solidFill>
                <a:effectLst>
                  <a:outerShdw blurRad="38100" dist="38100" dir="2700000" algn="tl">
                    <a:srgbClr val="000000"/>
                  </a:outerShdw>
                </a:effectLst>
                <a:uLnTx/>
                <a:uFillTx/>
                <a:latin typeface="+mn-lt"/>
                <a:ea typeface="+mn-ea"/>
                <a:sym typeface="+mn-ea"/>
              </a:rPr>
              <a:t>倍</a:t>
            </a:r>
            <a:r>
              <a:rPr lang="zh-CN" altLang="en-US" b="1" kern="0" noProof="0" dirty="0">
                <a:ln>
                  <a:noFill/>
                </a:ln>
                <a:effectLst>
                  <a:outerShdw blurRad="38100" dist="38100" dir="2700000" algn="tl">
                    <a:srgbClr val="000000"/>
                  </a:outerShdw>
                </a:effectLst>
                <a:uLnTx/>
                <a:uFillTx/>
                <a:latin typeface="+mn-lt"/>
                <a:ea typeface="+mn-ea"/>
                <a:sym typeface="+mn-ea"/>
              </a:rPr>
              <a:t>，设</a:t>
            </a:r>
            <a:r>
              <a:rPr lang="en-US" altLang="zh-CN" b="1" kern="0" noProof="0" dirty="0">
                <a:ln>
                  <a:noFill/>
                </a:ln>
                <a:effectLst>
                  <a:outerShdw blurRad="38100" dist="38100" dir="2700000" algn="tl">
                    <a:srgbClr val="000000"/>
                  </a:outerShdw>
                </a:effectLst>
                <a:uLnTx/>
                <a:uFillTx/>
                <a:latin typeface="+mn-lt"/>
                <a:ea typeface="+mn-ea"/>
                <a:sym typeface="+mn-ea"/>
              </a:rPr>
              <a:t>FP</a:t>
            </a:r>
            <a:r>
              <a:rPr lang="zh-CN" altLang="en-US" b="1" kern="0" noProof="0" dirty="0">
                <a:ln>
                  <a:noFill/>
                </a:ln>
                <a:effectLst>
                  <a:outerShdw blurRad="38100" dist="38100" dir="2700000" algn="tl">
                    <a:srgbClr val="000000"/>
                  </a:outerShdw>
                </a:effectLst>
                <a:uLnTx/>
                <a:uFillTx/>
                <a:latin typeface="+mn-lt"/>
                <a:ea typeface="+mn-ea"/>
                <a:sym typeface="+mn-ea"/>
              </a:rPr>
              <a:t>运算指令在原来总执行时间中占</a:t>
            </a:r>
            <a:r>
              <a:rPr lang="en-US" altLang="zh-CN" b="1" kern="0" noProof="0" dirty="0">
                <a:ln>
                  <a:noFill/>
                </a:ln>
                <a:solidFill>
                  <a:srgbClr val="FFFF00"/>
                </a:solidFill>
                <a:effectLst>
                  <a:outerShdw blurRad="38100" dist="38100" dir="2700000" algn="tl">
                    <a:srgbClr val="000000"/>
                  </a:outerShdw>
                </a:effectLst>
                <a:uLnTx/>
                <a:uFillTx/>
                <a:latin typeface="+mn-lt"/>
                <a:ea typeface="+mn-ea"/>
                <a:sym typeface="+mn-ea"/>
              </a:rPr>
              <a:t>50%</a:t>
            </a:r>
            <a:r>
              <a:rPr lang="zh-CN" altLang="en-US" b="1" kern="0" noProof="0" dirty="0">
                <a:ln>
                  <a:noFill/>
                </a:ln>
                <a:effectLst>
                  <a:outerShdw blurRad="38100" dist="38100" dir="2700000" algn="tl">
                    <a:srgbClr val="000000"/>
                  </a:outerShdw>
                </a:effectLst>
                <a:uLnTx/>
                <a:uFillTx/>
                <a:latin typeface="+mn-lt"/>
                <a:ea typeface="+mn-ea"/>
                <a:sym typeface="+mn-ea"/>
              </a:rPr>
              <a:t>。</a:t>
            </a:r>
            <a:endParaRPr kumimoji="0" lang="zh-CN" altLang="en-US" b="1"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0" fontAlgn="base" latinLnBrk="0" hangingPunct="0">
              <a:lnSpc>
                <a:spcPct val="120000"/>
              </a:lnSpc>
              <a:spcBef>
                <a:spcPct val="20000"/>
              </a:spcBef>
              <a:spcAft>
                <a:spcPct val="0"/>
              </a:spcAft>
              <a:buClr>
                <a:schemeClr val="hlink"/>
              </a:buClr>
              <a:buSzPct val="70000"/>
              <a:buFont typeface="Wingdings" panose="05000000000000000000" pitchFamily="2" charset="2"/>
              <a:buNone/>
              <a:defRPr/>
            </a:pPr>
            <a:r>
              <a:rPr lang="zh-CN" altLang="en-US" b="1" kern="0" noProof="0" dirty="0">
                <a:ln>
                  <a:noFill/>
                </a:ln>
                <a:effectLst>
                  <a:outerShdw blurRad="38100" dist="38100" dir="2700000" algn="tl">
                    <a:srgbClr val="000000"/>
                  </a:outerShdw>
                </a:effectLst>
                <a:uLnTx/>
                <a:uFillTx/>
                <a:latin typeface="+mn-lt"/>
                <a:ea typeface="+mn-ea"/>
                <a:sym typeface="+mn-ea"/>
              </a:rPr>
              <a:t>         试比较这两种设计方案。</a:t>
            </a:r>
            <a:endParaRPr kumimoji="0" lang="zh-CN" altLang="en-US" b="1"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342900" marR="0" lvl="0" indent="-342900" algn="l" defTabSz="914400" rtl="0" eaLnBrk="0" fontAlgn="base" latinLnBrk="0" hangingPunct="0">
              <a:lnSpc>
                <a:spcPct val="90000"/>
              </a:lnSpc>
              <a:spcBef>
                <a:spcPct val="20000"/>
              </a:spcBef>
              <a:spcAft>
                <a:spcPct val="0"/>
              </a:spcAft>
              <a:buClr>
                <a:schemeClr val="hlink"/>
              </a:buClr>
              <a:buSzPct val="70000"/>
              <a:buFont typeface="Wingdings" panose="05000000000000000000" pitchFamily="2" charset="2"/>
              <a:buNone/>
              <a:defRPr/>
            </a:pPr>
            <a:r>
              <a:rPr lang="en-US" altLang="zh-CN" b="1" kern="0" noProof="0" dirty="0">
                <a:ln>
                  <a:noFill/>
                </a:ln>
                <a:solidFill>
                  <a:srgbClr val="00FF00"/>
                </a:solidFill>
                <a:effectLst>
                  <a:outerShdw blurRad="38100" dist="38100" dir="2700000" algn="tl">
                    <a:srgbClr val="000000"/>
                  </a:outerShdw>
                </a:effectLst>
                <a:uLnTx/>
                <a:uFillTx/>
                <a:latin typeface="+mn-lt"/>
                <a:ea typeface="+mn-ea"/>
                <a:sym typeface="+mn-ea"/>
              </a:rPr>
              <a:t>                FP</a:t>
            </a:r>
            <a:r>
              <a:rPr lang="zh-CN" altLang="en-US" b="1" kern="0" noProof="0" dirty="0">
                <a:ln>
                  <a:noFill/>
                </a:ln>
                <a:solidFill>
                  <a:srgbClr val="00FF00"/>
                </a:solidFill>
                <a:effectLst>
                  <a:outerShdw blurRad="38100" dist="38100" dir="2700000" algn="tl">
                    <a:srgbClr val="000000"/>
                  </a:outerShdw>
                </a:effectLst>
                <a:uLnTx/>
                <a:uFillTx/>
                <a:latin typeface="+mn-lt"/>
                <a:ea typeface="+mn-ea"/>
                <a:sym typeface="+mn-ea"/>
              </a:rPr>
              <a:t>指令（包括</a:t>
            </a:r>
            <a:r>
              <a:rPr lang="en-US" altLang="zh-CN" b="1" kern="0" noProof="0" dirty="0">
                <a:ln>
                  <a:noFill/>
                </a:ln>
                <a:solidFill>
                  <a:srgbClr val="00FF00"/>
                </a:solidFill>
                <a:effectLst>
                  <a:outerShdw blurRad="38100" dist="38100" dir="2700000" algn="tl">
                    <a:srgbClr val="000000"/>
                  </a:outerShdw>
                </a:effectLst>
                <a:uLnTx/>
                <a:uFillTx/>
                <a:latin typeface="+mn-lt"/>
                <a:ea typeface="+mn-ea"/>
                <a:sym typeface="+mn-ea"/>
              </a:rPr>
              <a:t>FPSRQ</a:t>
            </a:r>
            <a:r>
              <a:rPr lang="zh-CN" altLang="en-US" b="1" kern="0" noProof="0" dirty="0">
                <a:ln>
                  <a:noFill/>
                </a:ln>
                <a:solidFill>
                  <a:srgbClr val="00FF00"/>
                </a:solidFill>
                <a:effectLst>
                  <a:outerShdw blurRad="38100" dist="38100" dir="2700000" algn="tl">
                    <a:srgbClr val="000000"/>
                  </a:outerShdw>
                </a:effectLst>
                <a:uLnTx/>
                <a:uFillTx/>
                <a:latin typeface="+mn-lt"/>
                <a:ea typeface="+mn-ea"/>
                <a:sym typeface="+mn-ea"/>
              </a:rPr>
              <a:t>指令）的执行频度 </a:t>
            </a:r>
            <a:r>
              <a:rPr lang="en-US" altLang="zh-CN" b="1" kern="0" noProof="0" dirty="0">
                <a:ln>
                  <a:noFill/>
                </a:ln>
                <a:solidFill>
                  <a:srgbClr val="00FF00"/>
                </a:solidFill>
                <a:effectLst>
                  <a:outerShdw blurRad="38100" dist="38100" dir="2700000" algn="tl">
                    <a:srgbClr val="000000"/>
                  </a:outerShdw>
                </a:effectLst>
                <a:uLnTx/>
                <a:uFillTx/>
                <a:latin typeface="+mn-lt"/>
                <a:ea typeface="+mn-ea"/>
                <a:sym typeface="+mn-ea"/>
              </a:rPr>
              <a:t>= 25%</a:t>
            </a:r>
            <a:endParaRPr kumimoji="0" lang="en-US" altLang="zh-CN" b="1" i="0" u="none" strike="noStrike" kern="0" cap="none" spc="0" normalizeH="0" baseline="0" noProof="0" dirty="0">
              <a:ln>
                <a:noFill/>
              </a:ln>
              <a:solidFill>
                <a:srgbClr val="00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
                <a:schemeClr val="hlink"/>
              </a:buClr>
              <a:buSzPct val="70000"/>
              <a:buFont typeface="Wingdings" panose="05000000000000000000" pitchFamily="2" charset="2"/>
              <a:buNone/>
              <a:defRPr/>
            </a:pPr>
            <a:r>
              <a:rPr lang="en-US" altLang="zh-CN" b="1" kern="0" noProof="0" dirty="0">
                <a:ln>
                  <a:noFill/>
                </a:ln>
                <a:solidFill>
                  <a:srgbClr val="00FF00"/>
                </a:solidFill>
                <a:effectLst>
                  <a:outerShdw blurRad="38100" dist="38100" dir="2700000" algn="tl">
                    <a:srgbClr val="000000"/>
                  </a:outerShdw>
                </a:effectLst>
                <a:uLnTx/>
                <a:uFillTx/>
                <a:latin typeface="+mn-lt"/>
                <a:ea typeface="+mn-ea"/>
                <a:sym typeface="+mn-ea"/>
              </a:rPr>
              <a:t>                FP</a:t>
            </a:r>
            <a:r>
              <a:rPr lang="zh-CN" altLang="en-US" b="1" kern="0" noProof="0" dirty="0">
                <a:ln>
                  <a:noFill/>
                </a:ln>
                <a:solidFill>
                  <a:srgbClr val="00FF00"/>
                </a:solidFill>
                <a:effectLst>
                  <a:outerShdw blurRad="38100" dist="38100" dir="2700000" algn="tl">
                    <a:srgbClr val="000000"/>
                  </a:outerShdw>
                </a:effectLst>
                <a:uLnTx/>
                <a:uFillTx/>
                <a:latin typeface="+mn-lt"/>
                <a:ea typeface="+mn-ea"/>
                <a:sym typeface="+mn-ea"/>
              </a:rPr>
              <a:t>指令的平均</a:t>
            </a:r>
            <a:r>
              <a:rPr lang="en-US" altLang="zh-CN" b="1" kern="0" noProof="0" dirty="0">
                <a:ln>
                  <a:noFill/>
                </a:ln>
                <a:solidFill>
                  <a:srgbClr val="00FF00"/>
                </a:solidFill>
                <a:effectLst>
                  <a:outerShdw blurRad="38100" dist="38100" dir="2700000" algn="tl">
                    <a:srgbClr val="000000"/>
                  </a:outerShdw>
                </a:effectLst>
                <a:uLnTx/>
                <a:uFillTx/>
                <a:latin typeface="+mn-lt"/>
                <a:ea typeface="+mn-ea"/>
                <a:sym typeface="+mn-ea"/>
              </a:rPr>
              <a:t>CPI = 4.0</a:t>
            </a:r>
            <a:endParaRPr kumimoji="0" lang="en-US" altLang="zh-CN" b="1" i="0" u="none" strike="noStrike" kern="0" cap="none" spc="0" normalizeH="0" baseline="0" noProof="0" dirty="0">
              <a:ln>
                <a:noFill/>
              </a:ln>
              <a:solidFill>
                <a:srgbClr val="00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
                <a:schemeClr val="hlink"/>
              </a:buClr>
              <a:buSzPct val="70000"/>
              <a:buFont typeface="Wingdings" panose="05000000000000000000" pitchFamily="2" charset="2"/>
              <a:buNone/>
              <a:defRPr/>
            </a:pPr>
            <a:r>
              <a:rPr lang="zh-CN" altLang="en-US" b="1" kern="0" noProof="0" dirty="0">
                <a:ln>
                  <a:noFill/>
                </a:ln>
                <a:effectLst>
                  <a:outerShdw blurRad="38100" dist="38100" dir="2700000" algn="tl">
                    <a:srgbClr val="000000"/>
                  </a:outerShdw>
                </a:effectLst>
                <a:uLnTx/>
                <a:uFillTx/>
                <a:latin typeface="+mn-lt"/>
                <a:ea typeface="+mn-ea"/>
                <a:sym typeface="+mn-ea"/>
              </a:rPr>
              <a:t>                其他指令的平均</a:t>
            </a:r>
            <a:r>
              <a:rPr lang="en-US" altLang="zh-CN" b="1" kern="0" noProof="0" dirty="0">
                <a:ln>
                  <a:noFill/>
                </a:ln>
                <a:effectLst>
                  <a:outerShdw blurRad="38100" dist="38100" dir="2700000" algn="tl">
                    <a:srgbClr val="000000"/>
                  </a:outerShdw>
                </a:effectLst>
                <a:uLnTx/>
                <a:uFillTx/>
                <a:latin typeface="+mn-lt"/>
                <a:ea typeface="+mn-ea"/>
                <a:sym typeface="+mn-ea"/>
              </a:rPr>
              <a:t>CPI = 1.33</a:t>
            </a:r>
            <a:endParaRPr kumimoji="0" lang="en-US" altLang="zh-CN" b="1"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
                <a:schemeClr val="hlink"/>
              </a:buClr>
              <a:buSzPct val="70000"/>
              <a:buFont typeface="Wingdings" panose="05000000000000000000" pitchFamily="2" charset="2"/>
              <a:buNone/>
              <a:defRPr/>
            </a:pPr>
            <a:r>
              <a:rPr lang="en-US" altLang="zh-CN" b="1" kern="0" noProof="0" dirty="0">
                <a:ln>
                  <a:noFill/>
                </a:ln>
                <a:solidFill>
                  <a:srgbClr val="66FFFF"/>
                </a:solidFill>
                <a:effectLst>
                  <a:outerShdw blurRad="38100" dist="38100" dir="2700000" algn="tl">
                    <a:srgbClr val="000000"/>
                  </a:outerShdw>
                </a:effectLst>
                <a:uLnTx/>
                <a:uFillTx/>
                <a:latin typeface="+mn-lt"/>
                <a:ea typeface="+mn-ea"/>
                <a:sym typeface="+mn-ea"/>
              </a:rPr>
              <a:t>                FPSRQ</a:t>
            </a:r>
            <a:r>
              <a:rPr lang="zh-CN" altLang="en-US" b="1" kern="0" noProof="0" dirty="0">
                <a:ln>
                  <a:noFill/>
                </a:ln>
                <a:solidFill>
                  <a:srgbClr val="66FFFF"/>
                </a:solidFill>
                <a:effectLst>
                  <a:outerShdw blurRad="38100" dist="38100" dir="2700000" algn="tl">
                    <a:srgbClr val="000000"/>
                  </a:outerShdw>
                </a:effectLst>
                <a:uLnTx/>
                <a:uFillTx/>
                <a:latin typeface="+mn-lt"/>
                <a:ea typeface="+mn-ea"/>
                <a:sym typeface="+mn-ea"/>
              </a:rPr>
              <a:t>指令的执行频度 </a:t>
            </a:r>
            <a:r>
              <a:rPr lang="en-US" altLang="zh-CN" b="1" kern="0" noProof="0" dirty="0">
                <a:ln>
                  <a:noFill/>
                </a:ln>
                <a:solidFill>
                  <a:srgbClr val="66FFFF"/>
                </a:solidFill>
                <a:effectLst>
                  <a:outerShdw blurRad="38100" dist="38100" dir="2700000" algn="tl">
                    <a:srgbClr val="000000"/>
                  </a:outerShdw>
                </a:effectLst>
                <a:uLnTx/>
                <a:uFillTx/>
                <a:latin typeface="+mn-lt"/>
                <a:ea typeface="+mn-ea"/>
                <a:sym typeface="+mn-ea"/>
              </a:rPr>
              <a:t>= 2%</a:t>
            </a:r>
            <a:endParaRPr kumimoji="0" lang="en-US" altLang="zh-CN" b="1" i="0" u="none" strike="noStrike" kern="0" cap="none" spc="0" normalizeH="0" baseline="0" noProof="0" dirty="0">
              <a:ln>
                <a:noFill/>
              </a:ln>
              <a:solidFill>
                <a:srgbClr val="66FFFF"/>
              </a:solidFill>
              <a:effectLst>
                <a:outerShdw blurRad="38100" dist="38100" dir="2700000" algn="tl">
                  <a:srgbClr val="000000"/>
                </a:outerShdw>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
                <a:schemeClr val="hlink"/>
              </a:buClr>
              <a:buSzPct val="70000"/>
              <a:buFont typeface="Wingdings" panose="05000000000000000000" pitchFamily="2" charset="2"/>
              <a:buNone/>
              <a:defRPr/>
            </a:pPr>
            <a:r>
              <a:rPr lang="en-US" altLang="zh-CN" b="1" kern="0" noProof="0" dirty="0">
                <a:ln>
                  <a:noFill/>
                </a:ln>
                <a:solidFill>
                  <a:srgbClr val="66FFFF"/>
                </a:solidFill>
                <a:effectLst>
                  <a:outerShdw blurRad="38100" dist="38100" dir="2700000" algn="tl">
                    <a:srgbClr val="000000"/>
                  </a:outerShdw>
                </a:effectLst>
                <a:uLnTx/>
                <a:uFillTx/>
                <a:latin typeface="+mn-lt"/>
                <a:ea typeface="+mn-ea"/>
                <a:sym typeface="+mn-ea"/>
              </a:rPr>
              <a:t>                FPSRQ</a:t>
            </a:r>
            <a:r>
              <a:rPr lang="zh-CN" altLang="en-US" b="1" kern="0" noProof="0" dirty="0">
                <a:ln>
                  <a:noFill/>
                </a:ln>
                <a:solidFill>
                  <a:srgbClr val="66FFFF"/>
                </a:solidFill>
                <a:effectLst>
                  <a:outerShdw blurRad="38100" dist="38100" dir="2700000" algn="tl">
                    <a:srgbClr val="000000"/>
                  </a:outerShdw>
                </a:effectLst>
                <a:uLnTx/>
                <a:uFillTx/>
                <a:latin typeface="+mn-lt"/>
                <a:ea typeface="+mn-ea"/>
                <a:sym typeface="+mn-ea"/>
              </a:rPr>
              <a:t>指令的</a:t>
            </a:r>
            <a:r>
              <a:rPr lang="en-US" altLang="zh-CN" b="1" kern="0" noProof="0" dirty="0">
                <a:ln>
                  <a:noFill/>
                </a:ln>
                <a:solidFill>
                  <a:srgbClr val="66FFFF"/>
                </a:solidFill>
                <a:effectLst>
                  <a:outerShdw blurRad="38100" dist="38100" dir="2700000" algn="tl">
                    <a:srgbClr val="000000"/>
                  </a:outerShdw>
                </a:effectLst>
                <a:uLnTx/>
                <a:uFillTx/>
                <a:latin typeface="+mn-lt"/>
                <a:ea typeface="+mn-ea"/>
                <a:sym typeface="+mn-ea"/>
              </a:rPr>
              <a:t>CPI = 20</a:t>
            </a:r>
          </a:p>
          <a:p>
            <a:pPr marL="342900" marR="0" lvl="0" indent="-342900" algn="l" defTabSz="914400" rtl="0" eaLnBrk="0" fontAlgn="base" latinLnBrk="0" hangingPunct="0">
              <a:lnSpc>
                <a:spcPct val="90000"/>
              </a:lnSpc>
              <a:spcBef>
                <a:spcPct val="20000"/>
              </a:spcBef>
              <a:spcAft>
                <a:spcPct val="0"/>
              </a:spcAft>
              <a:buClr>
                <a:schemeClr val="hlink"/>
              </a:buClr>
              <a:buSzPct val="70000"/>
              <a:buFont typeface="Wingdings" panose="05000000000000000000" pitchFamily="2" charset="2"/>
              <a:buNone/>
              <a:defRPr/>
            </a:pPr>
            <a:r>
              <a:rPr lang="zh-CN" altLang="en-US" b="1" kern="0" noProof="0" dirty="0">
                <a:ln>
                  <a:noFill/>
                </a:ln>
                <a:effectLst>
                  <a:outerShdw blurRad="38100" dist="38100" dir="2700000" algn="tl">
                    <a:srgbClr val="000000"/>
                  </a:outerShdw>
                </a:effectLst>
                <a:uLnTx/>
                <a:uFillTx/>
                <a:latin typeface="+mn-lt"/>
                <a:ea typeface="+mn-ea"/>
                <a:sym typeface="+mn-ea"/>
              </a:rPr>
              <a:t>假定有两种备选的设计方案</a:t>
            </a:r>
            <a:r>
              <a:rPr lang="en-US" altLang="zh-CN" b="1" kern="0" noProof="0" dirty="0">
                <a:ln>
                  <a:noFill/>
                </a:ln>
                <a:effectLst>
                  <a:outerShdw blurRad="38100" dist="38100" dir="2700000" algn="tl">
                    <a:srgbClr val="000000"/>
                  </a:outerShdw>
                </a:effectLst>
                <a:uLnTx/>
                <a:uFillTx/>
                <a:latin typeface="+mn-lt"/>
                <a:ea typeface="+mn-ea"/>
                <a:sym typeface="+mn-ea"/>
              </a:rPr>
              <a:t>:</a:t>
            </a:r>
            <a:r>
              <a:rPr lang="zh-CN" altLang="en-US" b="1" kern="0" noProof="0" dirty="0">
                <a:ln>
                  <a:noFill/>
                </a:ln>
                <a:effectLst>
                  <a:outerShdw blurRad="38100" dist="38100" dir="2700000" algn="tl">
                    <a:srgbClr val="000000"/>
                  </a:outerShdw>
                </a:effectLst>
                <a:uLnTx/>
                <a:uFillTx/>
                <a:latin typeface="+mn-lt"/>
                <a:ea typeface="+mn-ea"/>
                <a:sym typeface="+mn-ea"/>
              </a:rPr>
              <a:t> </a:t>
            </a:r>
            <a:endParaRPr kumimoji="0" lang="zh-CN" altLang="en-US" b="1"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
                <a:schemeClr val="hlink"/>
              </a:buClr>
              <a:buSzPct val="70000"/>
              <a:buFont typeface="Wingdings" panose="05000000000000000000" pitchFamily="2" charset="2"/>
              <a:buNone/>
              <a:defRPr/>
            </a:pPr>
            <a:r>
              <a:rPr lang="zh-CN" altLang="en-US" b="1" kern="0" noProof="0" dirty="0">
                <a:ln>
                  <a:noFill/>
                </a:ln>
                <a:solidFill>
                  <a:schemeClr val="hlink"/>
                </a:solidFill>
                <a:effectLst>
                  <a:outerShdw blurRad="38100" dist="38100" dir="2700000" algn="tl">
                    <a:srgbClr val="000000"/>
                  </a:outerShdw>
                </a:effectLst>
                <a:uLnTx/>
                <a:uFillTx/>
                <a:latin typeface="+mn-lt"/>
                <a:ea typeface="+mn-ea"/>
                <a:sym typeface="+mn-ea"/>
              </a:rPr>
              <a:t>                       一种</a:t>
            </a:r>
            <a:r>
              <a:rPr lang="zh-CN" altLang="en-US" b="1" kern="0" noProof="0" dirty="0">
                <a:ln>
                  <a:noFill/>
                </a:ln>
                <a:effectLst>
                  <a:outerShdw blurRad="38100" dist="38100" dir="2700000" algn="tl">
                    <a:srgbClr val="000000"/>
                  </a:outerShdw>
                </a:effectLst>
                <a:uLnTx/>
                <a:uFillTx/>
                <a:latin typeface="+mn-lt"/>
                <a:ea typeface="+mn-ea"/>
                <a:sym typeface="+mn-ea"/>
              </a:rPr>
              <a:t>是将</a:t>
            </a:r>
            <a:r>
              <a:rPr lang="en-US" altLang="zh-CN" b="1" kern="0" noProof="0" dirty="0">
                <a:ln>
                  <a:noFill/>
                </a:ln>
                <a:effectLst>
                  <a:outerShdw blurRad="38100" dist="38100" dir="2700000" algn="tl">
                    <a:srgbClr val="000000"/>
                  </a:outerShdw>
                </a:effectLst>
                <a:uLnTx/>
                <a:uFillTx/>
                <a:latin typeface="+mn-lt"/>
                <a:ea typeface="+mn-ea"/>
                <a:sym typeface="+mn-ea"/>
              </a:rPr>
              <a:t>FPSRQ</a:t>
            </a:r>
            <a:r>
              <a:rPr lang="zh-CN" altLang="en-US" b="1" kern="0" noProof="0" dirty="0">
                <a:ln>
                  <a:noFill/>
                </a:ln>
                <a:effectLst>
                  <a:outerShdw blurRad="38100" dist="38100" dir="2700000" algn="tl">
                    <a:srgbClr val="000000"/>
                  </a:outerShdw>
                </a:effectLst>
                <a:uLnTx/>
                <a:uFillTx/>
                <a:latin typeface="+mn-lt"/>
                <a:ea typeface="+mn-ea"/>
                <a:sym typeface="+mn-ea"/>
              </a:rPr>
              <a:t>的</a:t>
            </a:r>
            <a:r>
              <a:rPr lang="en-US" altLang="zh-CN" b="1" kern="0" noProof="0" dirty="0">
                <a:ln>
                  <a:noFill/>
                </a:ln>
                <a:effectLst>
                  <a:outerShdw blurRad="38100" dist="38100" dir="2700000" algn="tl">
                    <a:srgbClr val="000000"/>
                  </a:outerShdw>
                </a:effectLst>
                <a:uLnTx/>
                <a:uFillTx/>
                <a:latin typeface="+mn-lt"/>
                <a:ea typeface="+mn-ea"/>
                <a:sym typeface="+mn-ea"/>
              </a:rPr>
              <a:t>CPI</a:t>
            </a:r>
            <a:r>
              <a:rPr lang="zh-CN" altLang="en-US" b="1" kern="0" noProof="0" dirty="0">
                <a:ln>
                  <a:noFill/>
                </a:ln>
                <a:effectLst>
                  <a:outerShdw blurRad="38100" dist="38100" dir="2700000" algn="tl">
                    <a:srgbClr val="000000"/>
                  </a:outerShdw>
                </a:effectLst>
                <a:uLnTx/>
                <a:uFillTx/>
                <a:latin typeface="+mn-lt"/>
                <a:ea typeface="+mn-ea"/>
                <a:sym typeface="+mn-ea"/>
              </a:rPr>
              <a:t>减至</a:t>
            </a:r>
            <a:r>
              <a:rPr lang="en-US" altLang="zh-CN" b="1" kern="0" noProof="0" dirty="0">
                <a:ln>
                  <a:noFill/>
                </a:ln>
                <a:effectLst>
                  <a:outerShdw blurRad="38100" dist="38100" dir="2700000" algn="tl">
                    <a:srgbClr val="000000"/>
                  </a:outerShdw>
                </a:effectLst>
                <a:uLnTx/>
                <a:uFillTx/>
                <a:latin typeface="+mn-lt"/>
                <a:ea typeface="+mn-ea"/>
                <a:sym typeface="+mn-ea"/>
              </a:rPr>
              <a:t>2</a:t>
            </a:r>
            <a:r>
              <a:rPr lang="zh-CN" altLang="en-US" b="1" kern="0" noProof="0" dirty="0">
                <a:ln>
                  <a:noFill/>
                </a:ln>
                <a:effectLst>
                  <a:outerShdw blurRad="38100" dist="38100" dir="2700000" algn="tl">
                    <a:srgbClr val="000000"/>
                  </a:outerShdw>
                </a:effectLst>
                <a:uLnTx/>
                <a:uFillTx/>
                <a:latin typeface="+mn-lt"/>
                <a:ea typeface="+mn-ea"/>
                <a:sym typeface="+mn-ea"/>
              </a:rPr>
              <a:t>；（减少</a:t>
            </a:r>
            <a:r>
              <a:rPr lang="en-US" altLang="zh-CN" b="1" kern="0" noProof="0" dirty="0">
                <a:ln>
                  <a:noFill/>
                </a:ln>
                <a:effectLst>
                  <a:outerShdw blurRad="38100" dist="38100" dir="2700000" algn="tl">
                    <a:srgbClr val="000000"/>
                  </a:outerShdw>
                </a:effectLst>
                <a:uLnTx/>
                <a:uFillTx/>
                <a:latin typeface="+mn-lt"/>
                <a:ea typeface="+mn-ea"/>
                <a:sym typeface="+mn-ea"/>
              </a:rPr>
              <a:t>20/2=10</a:t>
            </a:r>
            <a:r>
              <a:rPr lang="zh-CN" altLang="en-US" b="1" kern="0" noProof="0" dirty="0">
                <a:ln>
                  <a:noFill/>
                </a:ln>
                <a:effectLst>
                  <a:outerShdw blurRad="38100" dist="38100" dir="2700000" algn="tl">
                    <a:srgbClr val="000000"/>
                  </a:outerShdw>
                </a:effectLst>
                <a:uLnTx/>
                <a:uFillTx/>
                <a:latin typeface="+mn-lt"/>
                <a:ea typeface="+mn-ea"/>
                <a:sym typeface="+mn-ea"/>
              </a:rPr>
              <a:t>倍）</a:t>
            </a:r>
            <a:endParaRPr kumimoji="0" lang="zh-CN" altLang="en-US" b="1"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
                <a:schemeClr val="hlink"/>
              </a:buClr>
              <a:buSzPct val="70000"/>
              <a:buFont typeface="Wingdings" panose="05000000000000000000" pitchFamily="2" charset="2"/>
              <a:buNone/>
              <a:defRPr/>
            </a:pPr>
            <a:r>
              <a:rPr lang="zh-CN" altLang="en-US" b="1" kern="0" noProof="0" dirty="0">
                <a:ln>
                  <a:noFill/>
                </a:ln>
                <a:solidFill>
                  <a:schemeClr val="hlink"/>
                </a:solidFill>
                <a:effectLst>
                  <a:outerShdw blurRad="38100" dist="38100" dir="2700000" algn="tl">
                    <a:srgbClr val="000000"/>
                  </a:outerShdw>
                </a:effectLst>
                <a:uLnTx/>
                <a:uFillTx/>
                <a:latin typeface="+mn-lt"/>
                <a:ea typeface="+mn-ea"/>
                <a:sym typeface="+mn-ea"/>
              </a:rPr>
              <a:t>                    另一种</a:t>
            </a:r>
            <a:r>
              <a:rPr lang="zh-CN" altLang="en-US" b="1" kern="0" noProof="0" dirty="0">
                <a:ln>
                  <a:noFill/>
                </a:ln>
                <a:effectLst>
                  <a:outerShdw blurRad="38100" dist="38100" dir="2700000" algn="tl">
                    <a:srgbClr val="000000"/>
                  </a:outerShdw>
                </a:effectLst>
                <a:uLnTx/>
                <a:uFillTx/>
                <a:latin typeface="+mn-lt"/>
                <a:ea typeface="+mn-ea"/>
                <a:sym typeface="+mn-ea"/>
              </a:rPr>
              <a:t>是将所有</a:t>
            </a:r>
            <a:r>
              <a:rPr lang="en-US" altLang="zh-CN" b="1" kern="0" noProof="0" dirty="0">
                <a:ln>
                  <a:noFill/>
                </a:ln>
                <a:effectLst>
                  <a:outerShdw blurRad="38100" dist="38100" dir="2700000" algn="tl">
                    <a:srgbClr val="000000"/>
                  </a:outerShdw>
                </a:effectLst>
                <a:uLnTx/>
                <a:uFillTx/>
                <a:latin typeface="+mn-lt"/>
                <a:ea typeface="+mn-ea"/>
                <a:sym typeface="+mn-ea"/>
              </a:rPr>
              <a:t>FP</a:t>
            </a:r>
            <a:r>
              <a:rPr lang="zh-CN" altLang="en-US" b="1" kern="0" noProof="0" dirty="0">
                <a:ln>
                  <a:noFill/>
                </a:ln>
                <a:effectLst>
                  <a:outerShdw blurRad="38100" dist="38100" dir="2700000" algn="tl">
                    <a:srgbClr val="000000"/>
                  </a:outerShdw>
                </a:effectLst>
                <a:uLnTx/>
                <a:uFillTx/>
                <a:latin typeface="+mn-lt"/>
                <a:ea typeface="+mn-ea"/>
                <a:sym typeface="+mn-ea"/>
              </a:rPr>
              <a:t>的</a:t>
            </a:r>
            <a:r>
              <a:rPr lang="en-US" altLang="zh-CN" b="1" kern="0" noProof="0" dirty="0">
                <a:ln>
                  <a:noFill/>
                </a:ln>
                <a:effectLst>
                  <a:outerShdw blurRad="38100" dist="38100" dir="2700000" algn="tl">
                    <a:srgbClr val="000000"/>
                  </a:outerShdw>
                </a:effectLst>
                <a:uLnTx/>
                <a:uFillTx/>
                <a:latin typeface="+mn-lt"/>
                <a:ea typeface="+mn-ea"/>
                <a:sym typeface="+mn-ea"/>
              </a:rPr>
              <a:t>CPI</a:t>
            </a:r>
            <a:r>
              <a:rPr lang="zh-CN" altLang="en-US" b="1" kern="0" noProof="0" dirty="0">
                <a:ln>
                  <a:noFill/>
                </a:ln>
                <a:effectLst>
                  <a:outerShdw blurRad="38100" dist="38100" dir="2700000" algn="tl">
                    <a:srgbClr val="000000"/>
                  </a:outerShdw>
                </a:effectLst>
                <a:uLnTx/>
                <a:uFillTx/>
                <a:latin typeface="+mn-lt"/>
                <a:ea typeface="+mn-ea"/>
                <a:sym typeface="+mn-ea"/>
              </a:rPr>
              <a:t>减至</a:t>
            </a:r>
            <a:r>
              <a:rPr lang="en-US" altLang="zh-CN" b="1" kern="0" noProof="0" dirty="0">
                <a:ln>
                  <a:noFill/>
                </a:ln>
                <a:effectLst>
                  <a:outerShdw blurRad="38100" dist="38100" dir="2700000" algn="tl">
                    <a:srgbClr val="000000"/>
                  </a:outerShdw>
                </a:effectLst>
                <a:uLnTx/>
                <a:uFillTx/>
                <a:latin typeface="+mn-lt"/>
                <a:ea typeface="+mn-ea"/>
                <a:sym typeface="+mn-ea"/>
              </a:rPr>
              <a:t>2.5</a:t>
            </a:r>
            <a:r>
              <a:rPr lang="zh-CN" altLang="en-US" b="1" kern="0" noProof="0" dirty="0">
                <a:ln>
                  <a:noFill/>
                </a:ln>
                <a:effectLst>
                  <a:outerShdw blurRad="38100" dist="38100" dir="2700000" algn="tl">
                    <a:srgbClr val="000000"/>
                  </a:outerShdw>
                </a:effectLst>
                <a:uLnTx/>
                <a:uFillTx/>
                <a:latin typeface="+mn-lt"/>
                <a:ea typeface="+mn-ea"/>
                <a:sym typeface="+mn-ea"/>
              </a:rPr>
              <a:t>。</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342900" marR="0" lvl="0" indent="-342900" algn="l" defTabSz="914400" rtl="0" eaLnBrk="0" fontAlgn="base" latinLnBrk="0" hangingPunct="0">
              <a:lnSpc>
                <a:spcPct val="90000"/>
              </a:lnSpc>
              <a:spcBef>
                <a:spcPct val="20000"/>
              </a:spcBef>
              <a:spcAft>
                <a:spcPct val="0"/>
              </a:spcAft>
              <a:buClr>
                <a:schemeClr val="hlink"/>
              </a:buClr>
              <a:buSzPct val="70000"/>
              <a:buFont typeface="Wingdings" panose="05000000000000000000" pitchFamily="2" charset="2"/>
              <a:buNone/>
              <a:defRPr/>
            </a:pPr>
            <a:r>
              <a:rPr lang="en-US" altLang="zh-CN" b="1" kern="0" noProof="0" dirty="0">
                <a:ln>
                  <a:noFill/>
                </a:ln>
                <a:solidFill>
                  <a:srgbClr val="00FF00"/>
                </a:solidFill>
                <a:effectLst>
                  <a:outerShdw blurRad="38100" dist="38100" dir="2700000" algn="tl">
                    <a:srgbClr val="000000"/>
                  </a:outerShdw>
                </a:effectLst>
                <a:uLnTx/>
                <a:uFillTx/>
                <a:latin typeface="+mn-lt"/>
                <a:ea typeface="+mn-ea"/>
                <a:sym typeface="+mn-ea"/>
              </a:rPr>
              <a:t>FP</a:t>
            </a:r>
            <a:r>
              <a:rPr lang="zh-CN" altLang="en-US" b="1" kern="0" noProof="0" dirty="0">
                <a:ln>
                  <a:noFill/>
                </a:ln>
                <a:solidFill>
                  <a:srgbClr val="00FF00"/>
                </a:solidFill>
                <a:effectLst>
                  <a:outerShdw blurRad="38100" dist="38100" dir="2700000" algn="tl">
                    <a:srgbClr val="000000"/>
                  </a:outerShdw>
                </a:effectLst>
                <a:uLnTx/>
                <a:uFillTx/>
                <a:latin typeface="+mn-lt"/>
                <a:ea typeface="+mn-ea"/>
                <a:sym typeface="+mn-ea"/>
              </a:rPr>
              <a:t>指令（包括</a:t>
            </a:r>
            <a:r>
              <a:rPr lang="en-US" altLang="zh-CN" b="1" kern="0" noProof="0" dirty="0">
                <a:ln>
                  <a:noFill/>
                </a:ln>
                <a:solidFill>
                  <a:srgbClr val="00FF00"/>
                </a:solidFill>
                <a:effectLst>
                  <a:outerShdw blurRad="38100" dist="38100" dir="2700000" algn="tl">
                    <a:srgbClr val="000000"/>
                  </a:outerShdw>
                </a:effectLst>
                <a:uLnTx/>
                <a:uFillTx/>
                <a:latin typeface="+mn-lt"/>
                <a:ea typeface="+mn-ea"/>
                <a:sym typeface="+mn-ea"/>
              </a:rPr>
              <a:t>FPSRQ</a:t>
            </a:r>
            <a:r>
              <a:rPr lang="zh-CN" altLang="en-US" b="1" kern="0" noProof="0" dirty="0">
                <a:ln>
                  <a:noFill/>
                </a:ln>
                <a:solidFill>
                  <a:srgbClr val="00FF00"/>
                </a:solidFill>
                <a:effectLst>
                  <a:outerShdw blurRad="38100" dist="38100" dir="2700000" algn="tl">
                    <a:srgbClr val="000000"/>
                  </a:outerShdw>
                </a:effectLst>
                <a:uLnTx/>
                <a:uFillTx/>
                <a:latin typeface="+mn-lt"/>
                <a:ea typeface="+mn-ea"/>
                <a:sym typeface="+mn-ea"/>
              </a:rPr>
              <a:t>指令）的执行频度 </a:t>
            </a:r>
            <a:r>
              <a:rPr lang="en-US" altLang="zh-CN" b="1" kern="0" noProof="0" dirty="0">
                <a:ln>
                  <a:noFill/>
                </a:ln>
                <a:solidFill>
                  <a:srgbClr val="00FF00"/>
                </a:solidFill>
                <a:effectLst>
                  <a:outerShdw blurRad="38100" dist="38100" dir="2700000" algn="tl">
                    <a:srgbClr val="000000"/>
                  </a:outerShdw>
                </a:effectLst>
                <a:uLnTx/>
                <a:uFillTx/>
                <a:latin typeface="+mn-lt"/>
                <a:ea typeface="+mn-ea"/>
                <a:sym typeface="+mn-ea"/>
              </a:rPr>
              <a:t>= 25%</a:t>
            </a:r>
            <a:endParaRPr kumimoji="0" lang="en-US" altLang="zh-CN" b="1" i="0" u="none" strike="noStrike" kern="0" cap="none" spc="0" normalizeH="0" baseline="0" noProof="0" dirty="0">
              <a:ln>
                <a:noFill/>
              </a:ln>
              <a:solidFill>
                <a:srgbClr val="00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
                <a:schemeClr val="hlink"/>
              </a:buClr>
              <a:buSzPct val="70000"/>
              <a:buFont typeface="Wingdings" panose="05000000000000000000" pitchFamily="2" charset="2"/>
              <a:buNone/>
              <a:defRPr/>
            </a:pPr>
            <a:r>
              <a:rPr lang="en-US" altLang="zh-CN" b="1" kern="0" noProof="0" dirty="0">
                <a:ln>
                  <a:noFill/>
                </a:ln>
                <a:solidFill>
                  <a:srgbClr val="00FF00"/>
                </a:solidFill>
                <a:effectLst>
                  <a:outerShdw blurRad="38100" dist="38100" dir="2700000" algn="tl">
                    <a:srgbClr val="000000"/>
                  </a:outerShdw>
                </a:effectLst>
                <a:uLnTx/>
                <a:uFillTx/>
                <a:latin typeface="+mn-lt"/>
                <a:ea typeface="+mn-ea"/>
                <a:sym typeface="+mn-ea"/>
              </a:rPr>
              <a:t>                FP</a:t>
            </a:r>
            <a:r>
              <a:rPr lang="zh-CN" altLang="en-US" b="1" kern="0" noProof="0" dirty="0">
                <a:ln>
                  <a:noFill/>
                </a:ln>
                <a:solidFill>
                  <a:srgbClr val="00FF00"/>
                </a:solidFill>
                <a:effectLst>
                  <a:outerShdw blurRad="38100" dist="38100" dir="2700000" algn="tl">
                    <a:srgbClr val="000000"/>
                  </a:outerShdw>
                </a:effectLst>
                <a:uLnTx/>
                <a:uFillTx/>
                <a:latin typeface="+mn-lt"/>
                <a:ea typeface="+mn-ea"/>
                <a:sym typeface="+mn-ea"/>
              </a:rPr>
              <a:t>指令的平均</a:t>
            </a:r>
            <a:r>
              <a:rPr lang="en-US" altLang="zh-CN" b="1" kern="0" noProof="0" dirty="0">
                <a:ln>
                  <a:noFill/>
                </a:ln>
                <a:solidFill>
                  <a:srgbClr val="00FF00"/>
                </a:solidFill>
                <a:effectLst>
                  <a:outerShdw blurRad="38100" dist="38100" dir="2700000" algn="tl">
                    <a:srgbClr val="000000"/>
                  </a:outerShdw>
                </a:effectLst>
                <a:uLnTx/>
                <a:uFillTx/>
                <a:latin typeface="+mn-lt"/>
                <a:ea typeface="+mn-ea"/>
                <a:sym typeface="+mn-ea"/>
              </a:rPr>
              <a:t>CPI = 4.0</a:t>
            </a:r>
            <a:endParaRPr kumimoji="0" lang="en-US" altLang="zh-CN" b="1" i="0" u="none" strike="noStrike" kern="0" cap="none" spc="0" normalizeH="0" baseline="0" noProof="0" dirty="0">
              <a:ln>
                <a:noFill/>
              </a:ln>
              <a:solidFill>
                <a:srgbClr val="00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
                <a:schemeClr val="hlink"/>
              </a:buClr>
              <a:buSzPct val="70000"/>
              <a:buFont typeface="Wingdings" panose="05000000000000000000" pitchFamily="2" charset="2"/>
              <a:buNone/>
              <a:defRPr/>
            </a:pPr>
            <a:r>
              <a:rPr lang="zh-CN" altLang="en-US" b="1" kern="0" noProof="0" dirty="0">
                <a:ln>
                  <a:noFill/>
                </a:ln>
                <a:effectLst>
                  <a:outerShdw blurRad="38100" dist="38100" dir="2700000" algn="tl">
                    <a:srgbClr val="000000"/>
                  </a:outerShdw>
                </a:effectLst>
                <a:uLnTx/>
                <a:uFillTx/>
                <a:latin typeface="+mn-lt"/>
                <a:ea typeface="+mn-ea"/>
                <a:sym typeface="+mn-ea"/>
              </a:rPr>
              <a:t>                其他指令的平均</a:t>
            </a:r>
            <a:r>
              <a:rPr lang="en-US" altLang="zh-CN" b="1" kern="0" noProof="0" dirty="0">
                <a:ln>
                  <a:noFill/>
                </a:ln>
                <a:effectLst>
                  <a:outerShdw blurRad="38100" dist="38100" dir="2700000" algn="tl">
                    <a:srgbClr val="000000"/>
                  </a:outerShdw>
                </a:effectLst>
                <a:uLnTx/>
                <a:uFillTx/>
                <a:latin typeface="+mn-lt"/>
                <a:ea typeface="+mn-ea"/>
                <a:sym typeface="+mn-ea"/>
              </a:rPr>
              <a:t>CPI = 1.33</a:t>
            </a:r>
            <a:endParaRPr kumimoji="0" lang="en-US" altLang="zh-CN" b="1"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
                <a:schemeClr val="hlink"/>
              </a:buClr>
              <a:buSzPct val="70000"/>
              <a:buFont typeface="Wingdings" panose="05000000000000000000" pitchFamily="2" charset="2"/>
              <a:buNone/>
              <a:defRPr/>
            </a:pPr>
            <a:r>
              <a:rPr lang="en-US" altLang="zh-CN" b="1" kern="0" noProof="0" dirty="0">
                <a:ln>
                  <a:noFill/>
                </a:ln>
                <a:solidFill>
                  <a:srgbClr val="66FFFF"/>
                </a:solidFill>
                <a:effectLst>
                  <a:outerShdw blurRad="38100" dist="38100" dir="2700000" algn="tl">
                    <a:srgbClr val="000000"/>
                  </a:outerShdw>
                </a:effectLst>
                <a:uLnTx/>
                <a:uFillTx/>
                <a:latin typeface="+mn-lt"/>
                <a:ea typeface="+mn-ea"/>
                <a:sym typeface="+mn-ea"/>
              </a:rPr>
              <a:t>                FPSRQ</a:t>
            </a:r>
            <a:r>
              <a:rPr lang="zh-CN" altLang="en-US" b="1" kern="0" noProof="0" dirty="0">
                <a:ln>
                  <a:noFill/>
                </a:ln>
                <a:solidFill>
                  <a:srgbClr val="66FFFF"/>
                </a:solidFill>
                <a:effectLst>
                  <a:outerShdw blurRad="38100" dist="38100" dir="2700000" algn="tl">
                    <a:srgbClr val="000000"/>
                  </a:outerShdw>
                </a:effectLst>
                <a:uLnTx/>
                <a:uFillTx/>
                <a:latin typeface="+mn-lt"/>
                <a:ea typeface="+mn-ea"/>
                <a:sym typeface="+mn-ea"/>
              </a:rPr>
              <a:t>指令的执行频度 </a:t>
            </a:r>
            <a:r>
              <a:rPr lang="en-US" altLang="zh-CN" b="1" kern="0" noProof="0" dirty="0">
                <a:ln>
                  <a:noFill/>
                </a:ln>
                <a:solidFill>
                  <a:srgbClr val="66FFFF"/>
                </a:solidFill>
                <a:effectLst>
                  <a:outerShdw blurRad="38100" dist="38100" dir="2700000" algn="tl">
                    <a:srgbClr val="000000"/>
                  </a:outerShdw>
                </a:effectLst>
                <a:uLnTx/>
                <a:uFillTx/>
                <a:latin typeface="+mn-lt"/>
                <a:ea typeface="+mn-ea"/>
                <a:sym typeface="+mn-ea"/>
              </a:rPr>
              <a:t>= 2%</a:t>
            </a:r>
            <a:endParaRPr kumimoji="0" lang="en-US" altLang="zh-CN" b="1" i="0" u="none" strike="noStrike" kern="0" cap="none" spc="0" normalizeH="0" baseline="0" noProof="0" dirty="0">
              <a:ln>
                <a:noFill/>
              </a:ln>
              <a:solidFill>
                <a:srgbClr val="66FFFF"/>
              </a:solidFill>
              <a:effectLst>
                <a:outerShdw blurRad="38100" dist="38100" dir="2700000" algn="tl">
                  <a:srgbClr val="000000"/>
                </a:outerShdw>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
                <a:schemeClr val="hlink"/>
              </a:buClr>
              <a:buSzPct val="70000"/>
              <a:buFont typeface="Wingdings" panose="05000000000000000000" pitchFamily="2" charset="2"/>
              <a:buNone/>
              <a:defRPr/>
            </a:pPr>
            <a:r>
              <a:rPr lang="en-US" altLang="zh-CN" b="1" kern="0" noProof="0" dirty="0">
                <a:ln>
                  <a:noFill/>
                </a:ln>
                <a:solidFill>
                  <a:srgbClr val="66FFFF"/>
                </a:solidFill>
                <a:effectLst>
                  <a:outerShdw blurRad="38100" dist="38100" dir="2700000" algn="tl">
                    <a:srgbClr val="000000"/>
                  </a:outerShdw>
                </a:effectLst>
                <a:uLnTx/>
                <a:uFillTx/>
                <a:latin typeface="+mn-lt"/>
                <a:ea typeface="+mn-ea"/>
                <a:sym typeface="+mn-ea"/>
              </a:rPr>
              <a:t>                FPSRQ</a:t>
            </a:r>
            <a:r>
              <a:rPr lang="zh-CN" altLang="en-US" b="1" kern="0" noProof="0" dirty="0">
                <a:ln>
                  <a:noFill/>
                </a:ln>
                <a:solidFill>
                  <a:srgbClr val="66FFFF"/>
                </a:solidFill>
                <a:effectLst>
                  <a:outerShdw blurRad="38100" dist="38100" dir="2700000" algn="tl">
                    <a:srgbClr val="000000"/>
                  </a:outerShdw>
                </a:effectLst>
                <a:uLnTx/>
                <a:uFillTx/>
                <a:latin typeface="+mn-lt"/>
                <a:ea typeface="+mn-ea"/>
                <a:sym typeface="+mn-ea"/>
              </a:rPr>
              <a:t>指令的</a:t>
            </a:r>
            <a:r>
              <a:rPr lang="en-US" altLang="zh-CN" b="1" kern="0" noProof="0" dirty="0">
                <a:ln>
                  <a:noFill/>
                </a:ln>
                <a:solidFill>
                  <a:srgbClr val="66FFFF"/>
                </a:solidFill>
                <a:effectLst>
                  <a:outerShdw blurRad="38100" dist="38100" dir="2700000" algn="tl">
                    <a:srgbClr val="000000"/>
                  </a:outerShdw>
                </a:effectLst>
                <a:uLnTx/>
                <a:uFillTx/>
                <a:latin typeface="+mn-lt"/>
                <a:ea typeface="+mn-ea"/>
                <a:sym typeface="+mn-ea"/>
              </a:rPr>
              <a:t>CPI = 20</a:t>
            </a:r>
          </a:p>
          <a:p>
            <a:pPr marL="342900" marR="0" lvl="0" indent="-342900" algn="l" defTabSz="914400" rtl="0" eaLnBrk="0" fontAlgn="base" latinLnBrk="0" hangingPunct="0">
              <a:lnSpc>
                <a:spcPct val="90000"/>
              </a:lnSpc>
              <a:spcBef>
                <a:spcPct val="20000"/>
              </a:spcBef>
              <a:spcAft>
                <a:spcPct val="0"/>
              </a:spcAft>
              <a:buClr>
                <a:schemeClr val="hlink"/>
              </a:buClr>
              <a:buSzPct val="70000"/>
              <a:buFont typeface="Wingdings" panose="05000000000000000000" pitchFamily="2" charset="2"/>
              <a:buNone/>
              <a:defRPr/>
            </a:pPr>
            <a:r>
              <a:rPr lang="zh-CN" altLang="en-US" b="1" kern="0" noProof="0" dirty="0">
                <a:ln>
                  <a:noFill/>
                </a:ln>
                <a:effectLst>
                  <a:outerShdw blurRad="38100" dist="38100" dir="2700000" algn="tl">
                    <a:srgbClr val="000000"/>
                  </a:outerShdw>
                </a:effectLst>
                <a:uLnTx/>
                <a:uFillTx/>
                <a:latin typeface="+mn-lt"/>
                <a:ea typeface="+mn-ea"/>
                <a:sym typeface="+mn-ea"/>
              </a:rPr>
              <a:t>假定有两种备选的设计方案</a:t>
            </a:r>
            <a:r>
              <a:rPr lang="en-US" altLang="zh-CN" b="1" kern="0" noProof="0" dirty="0">
                <a:ln>
                  <a:noFill/>
                </a:ln>
                <a:effectLst>
                  <a:outerShdw blurRad="38100" dist="38100" dir="2700000" algn="tl">
                    <a:srgbClr val="000000"/>
                  </a:outerShdw>
                </a:effectLst>
                <a:uLnTx/>
                <a:uFillTx/>
                <a:latin typeface="+mn-lt"/>
                <a:ea typeface="+mn-ea"/>
                <a:sym typeface="+mn-ea"/>
              </a:rPr>
              <a:t>:</a:t>
            </a:r>
            <a:r>
              <a:rPr lang="zh-CN" altLang="en-US" b="1" kern="0" noProof="0" dirty="0">
                <a:ln>
                  <a:noFill/>
                </a:ln>
                <a:effectLst>
                  <a:outerShdw blurRad="38100" dist="38100" dir="2700000" algn="tl">
                    <a:srgbClr val="000000"/>
                  </a:outerShdw>
                </a:effectLst>
                <a:uLnTx/>
                <a:uFillTx/>
                <a:latin typeface="+mn-lt"/>
                <a:ea typeface="+mn-ea"/>
                <a:sym typeface="+mn-ea"/>
              </a:rPr>
              <a:t> </a:t>
            </a:r>
            <a:endParaRPr kumimoji="0" lang="zh-CN" altLang="en-US" b="1"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
                <a:schemeClr val="hlink"/>
              </a:buClr>
              <a:buSzPct val="70000"/>
              <a:buFont typeface="Wingdings" panose="05000000000000000000" pitchFamily="2" charset="2"/>
              <a:buNone/>
              <a:defRPr/>
            </a:pPr>
            <a:r>
              <a:rPr lang="zh-CN" altLang="en-US" b="1" kern="0" noProof="0" dirty="0">
                <a:ln>
                  <a:noFill/>
                </a:ln>
                <a:solidFill>
                  <a:schemeClr val="hlink"/>
                </a:solidFill>
                <a:effectLst>
                  <a:outerShdw blurRad="38100" dist="38100" dir="2700000" algn="tl">
                    <a:srgbClr val="000000"/>
                  </a:outerShdw>
                </a:effectLst>
                <a:uLnTx/>
                <a:uFillTx/>
                <a:latin typeface="+mn-lt"/>
                <a:ea typeface="+mn-ea"/>
                <a:sym typeface="+mn-ea"/>
              </a:rPr>
              <a:t>                       一种</a:t>
            </a:r>
            <a:r>
              <a:rPr lang="zh-CN" altLang="en-US" b="1" kern="0" noProof="0" dirty="0">
                <a:ln>
                  <a:noFill/>
                </a:ln>
                <a:effectLst>
                  <a:outerShdw blurRad="38100" dist="38100" dir="2700000" algn="tl">
                    <a:srgbClr val="000000"/>
                  </a:outerShdw>
                </a:effectLst>
                <a:uLnTx/>
                <a:uFillTx/>
                <a:latin typeface="+mn-lt"/>
                <a:ea typeface="+mn-ea"/>
                <a:sym typeface="+mn-ea"/>
              </a:rPr>
              <a:t>是将</a:t>
            </a:r>
            <a:r>
              <a:rPr lang="en-US" altLang="zh-CN" b="1" kern="0" noProof="0" dirty="0">
                <a:ln>
                  <a:noFill/>
                </a:ln>
                <a:effectLst>
                  <a:outerShdw blurRad="38100" dist="38100" dir="2700000" algn="tl">
                    <a:srgbClr val="000000"/>
                  </a:outerShdw>
                </a:effectLst>
                <a:uLnTx/>
                <a:uFillTx/>
                <a:latin typeface="+mn-lt"/>
                <a:ea typeface="+mn-ea"/>
                <a:sym typeface="+mn-ea"/>
              </a:rPr>
              <a:t>FPSRQ</a:t>
            </a:r>
            <a:r>
              <a:rPr lang="zh-CN" altLang="en-US" b="1" kern="0" noProof="0" dirty="0">
                <a:ln>
                  <a:noFill/>
                </a:ln>
                <a:effectLst>
                  <a:outerShdw blurRad="38100" dist="38100" dir="2700000" algn="tl">
                    <a:srgbClr val="000000"/>
                  </a:outerShdw>
                </a:effectLst>
                <a:uLnTx/>
                <a:uFillTx/>
                <a:latin typeface="+mn-lt"/>
                <a:ea typeface="+mn-ea"/>
                <a:sym typeface="+mn-ea"/>
              </a:rPr>
              <a:t>的</a:t>
            </a:r>
            <a:r>
              <a:rPr lang="en-US" altLang="zh-CN" b="1" kern="0" noProof="0" dirty="0">
                <a:ln>
                  <a:noFill/>
                </a:ln>
                <a:effectLst>
                  <a:outerShdw blurRad="38100" dist="38100" dir="2700000" algn="tl">
                    <a:srgbClr val="000000"/>
                  </a:outerShdw>
                </a:effectLst>
                <a:uLnTx/>
                <a:uFillTx/>
                <a:latin typeface="+mn-lt"/>
                <a:ea typeface="+mn-ea"/>
                <a:sym typeface="+mn-ea"/>
              </a:rPr>
              <a:t>CPI</a:t>
            </a:r>
            <a:r>
              <a:rPr lang="zh-CN" altLang="en-US" b="1" kern="0" noProof="0" dirty="0">
                <a:ln>
                  <a:noFill/>
                </a:ln>
                <a:effectLst>
                  <a:outerShdw blurRad="38100" dist="38100" dir="2700000" algn="tl">
                    <a:srgbClr val="000000"/>
                  </a:outerShdw>
                </a:effectLst>
                <a:uLnTx/>
                <a:uFillTx/>
                <a:latin typeface="+mn-lt"/>
                <a:ea typeface="+mn-ea"/>
                <a:sym typeface="+mn-ea"/>
              </a:rPr>
              <a:t>减至</a:t>
            </a:r>
            <a:r>
              <a:rPr lang="en-US" altLang="zh-CN" b="1" kern="0" noProof="0" dirty="0">
                <a:ln>
                  <a:noFill/>
                </a:ln>
                <a:effectLst>
                  <a:outerShdw blurRad="38100" dist="38100" dir="2700000" algn="tl">
                    <a:srgbClr val="000000"/>
                  </a:outerShdw>
                </a:effectLst>
                <a:uLnTx/>
                <a:uFillTx/>
                <a:latin typeface="+mn-lt"/>
                <a:ea typeface="+mn-ea"/>
                <a:sym typeface="+mn-ea"/>
              </a:rPr>
              <a:t>2</a:t>
            </a:r>
            <a:r>
              <a:rPr lang="zh-CN" altLang="en-US" b="1" kern="0" noProof="0" dirty="0">
                <a:ln>
                  <a:noFill/>
                </a:ln>
                <a:effectLst>
                  <a:outerShdw blurRad="38100" dist="38100" dir="2700000" algn="tl">
                    <a:srgbClr val="000000"/>
                  </a:outerShdw>
                </a:effectLst>
                <a:uLnTx/>
                <a:uFillTx/>
                <a:latin typeface="+mn-lt"/>
                <a:ea typeface="+mn-ea"/>
                <a:sym typeface="+mn-ea"/>
              </a:rPr>
              <a:t>；（减少</a:t>
            </a:r>
            <a:r>
              <a:rPr lang="en-US" altLang="zh-CN" b="1" kern="0" noProof="0" dirty="0">
                <a:ln>
                  <a:noFill/>
                </a:ln>
                <a:effectLst>
                  <a:outerShdw blurRad="38100" dist="38100" dir="2700000" algn="tl">
                    <a:srgbClr val="000000"/>
                  </a:outerShdw>
                </a:effectLst>
                <a:uLnTx/>
                <a:uFillTx/>
                <a:latin typeface="+mn-lt"/>
                <a:ea typeface="+mn-ea"/>
                <a:sym typeface="+mn-ea"/>
              </a:rPr>
              <a:t>20/2=10</a:t>
            </a:r>
            <a:r>
              <a:rPr lang="zh-CN" altLang="en-US" b="1" kern="0" noProof="0" dirty="0">
                <a:ln>
                  <a:noFill/>
                </a:ln>
                <a:effectLst>
                  <a:outerShdw blurRad="38100" dist="38100" dir="2700000" algn="tl">
                    <a:srgbClr val="000000"/>
                  </a:outerShdw>
                </a:effectLst>
                <a:uLnTx/>
                <a:uFillTx/>
                <a:latin typeface="+mn-lt"/>
                <a:ea typeface="+mn-ea"/>
                <a:sym typeface="+mn-ea"/>
              </a:rPr>
              <a:t>倍）</a:t>
            </a:r>
            <a:endParaRPr kumimoji="0" lang="zh-CN" altLang="en-US" b="1"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
                <a:schemeClr val="hlink"/>
              </a:buClr>
              <a:buSzPct val="70000"/>
              <a:buFont typeface="Wingdings" panose="05000000000000000000" pitchFamily="2" charset="2"/>
              <a:buNone/>
              <a:defRPr/>
            </a:pPr>
            <a:r>
              <a:rPr lang="zh-CN" altLang="en-US" b="1" kern="0" noProof="0" dirty="0">
                <a:ln>
                  <a:noFill/>
                </a:ln>
                <a:solidFill>
                  <a:schemeClr val="hlink"/>
                </a:solidFill>
                <a:effectLst>
                  <a:outerShdw blurRad="38100" dist="38100" dir="2700000" algn="tl">
                    <a:srgbClr val="000000"/>
                  </a:outerShdw>
                </a:effectLst>
                <a:uLnTx/>
                <a:uFillTx/>
                <a:latin typeface="+mn-lt"/>
                <a:ea typeface="+mn-ea"/>
                <a:sym typeface="+mn-ea"/>
              </a:rPr>
              <a:t>                    另一种</a:t>
            </a:r>
            <a:r>
              <a:rPr lang="zh-CN" altLang="en-US" b="1" kern="0" noProof="0" dirty="0">
                <a:ln>
                  <a:noFill/>
                </a:ln>
                <a:effectLst>
                  <a:outerShdw blurRad="38100" dist="38100" dir="2700000" algn="tl">
                    <a:srgbClr val="000000"/>
                  </a:outerShdw>
                </a:effectLst>
                <a:uLnTx/>
                <a:uFillTx/>
                <a:latin typeface="+mn-lt"/>
                <a:ea typeface="+mn-ea"/>
                <a:sym typeface="+mn-ea"/>
              </a:rPr>
              <a:t>是将所有</a:t>
            </a:r>
            <a:r>
              <a:rPr lang="en-US" altLang="zh-CN" b="1" kern="0" noProof="0" dirty="0">
                <a:ln>
                  <a:noFill/>
                </a:ln>
                <a:effectLst>
                  <a:outerShdw blurRad="38100" dist="38100" dir="2700000" algn="tl">
                    <a:srgbClr val="000000"/>
                  </a:outerShdw>
                </a:effectLst>
                <a:uLnTx/>
                <a:uFillTx/>
                <a:latin typeface="+mn-lt"/>
                <a:ea typeface="+mn-ea"/>
                <a:sym typeface="+mn-ea"/>
              </a:rPr>
              <a:t>FP</a:t>
            </a:r>
            <a:r>
              <a:rPr lang="zh-CN" altLang="en-US" b="1" kern="0" noProof="0" dirty="0">
                <a:ln>
                  <a:noFill/>
                </a:ln>
                <a:effectLst>
                  <a:outerShdw blurRad="38100" dist="38100" dir="2700000" algn="tl">
                    <a:srgbClr val="000000"/>
                  </a:outerShdw>
                </a:effectLst>
                <a:uLnTx/>
                <a:uFillTx/>
                <a:latin typeface="+mn-lt"/>
                <a:ea typeface="+mn-ea"/>
                <a:sym typeface="+mn-ea"/>
              </a:rPr>
              <a:t>的</a:t>
            </a:r>
            <a:r>
              <a:rPr lang="en-US" altLang="zh-CN" b="1" kern="0" noProof="0" dirty="0">
                <a:ln>
                  <a:noFill/>
                </a:ln>
                <a:effectLst>
                  <a:outerShdw blurRad="38100" dist="38100" dir="2700000" algn="tl">
                    <a:srgbClr val="000000"/>
                  </a:outerShdw>
                </a:effectLst>
                <a:uLnTx/>
                <a:uFillTx/>
                <a:latin typeface="+mn-lt"/>
                <a:ea typeface="+mn-ea"/>
                <a:sym typeface="+mn-ea"/>
              </a:rPr>
              <a:t>CPI</a:t>
            </a:r>
            <a:r>
              <a:rPr lang="zh-CN" altLang="en-US" b="1" kern="0" noProof="0" dirty="0">
                <a:ln>
                  <a:noFill/>
                </a:ln>
                <a:effectLst>
                  <a:outerShdw blurRad="38100" dist="38100" dir="2700000" algn="tl">
                    <a:srgbClr val="000000"/>
                  </a:outerShdw>
                </a:effectLst>
                <a:uLnTx/>
                <a:uFillTx/>
                <a:latin typeface="+mn-lt"/>
                <a:ea typeface="+mn-ea"/>
                <a:sym typeface="+mn-ea"/>
              </a:rPr>
              <a:t>减至</a:t>
            </a:r>
            <a:r>
              <a:rPr lang="en-US" altLang="zh-CN" b="1" kern="0" noProof="0" dirty="0">
                <a:ln>
                  <a:noFill/>
                </a:ln>
                <a:effectLst>
                  <a:outerShdw blurRad="38100" dist="38100" dir="2700000" algn="tl">
                    <a:srgbClr val="000000"/>
                  </a:outerShdw>
                </a:effectLst>
                <a:uLnTx/>
                <a:uFillTx/>
                <a:latin typeface="+mn-lt"/>
                <a:ea typeface="+mn-ea"/>
                <a:sym typeface="+mn-ea"/>
              </a:rPr>
              <a:t>2.5</a:t>
            </a:r>
            <a:r>
              <a:rPr lang="zh-CN" altLang="en-US" b="1" kern="0" noProof="0" dirty="0">
                <a:ln>
                  <a:noFill/>
                </a:ln>
                <a:effectLst>
                  <a:outerShdw blurRad="38100" dist="38100" dir="2700000" algn="tl">
                    <a:srgbClr val="000000"/>
                  </a:outerShdw>
                </a:effectLst>
                <a:uLnTx/>
                <a:uFillTx/>
                <a:latin typeface="+mn-lt"/>
                <a:ea typeface="+mn-ea"/>
                <a:sym typeface="+mn-ea"/>
              </a:rPr>
              <a:t>。</a:t>
            </a:r>
            <a:endParaRPr lang="zh-CN" altLang="en-US"/>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b="1">
                <a:solidFill>
                  <a:schemeClr val="bg1"/>
                </a:solidFill>
                <a:latin typeface="Times New Roman" panose="02020603050405020304" pitchFamily="18" charset="0"/>
                <a:ea typeface="宋体" panose="02010600030101010101" pitchFamily="2" charset="-122"/>
              </a:defRPr>
            </a:lvl1pPr>
            <a:lvl2pPr marL="742950" indent="-285750">
              <a:defRPr kumimoji="1" sz="2400" b="1">
                <a:solidFill>
                  <a:schemeClr val="bg1"/>
                </a:solidFill>
                <a:latin typeface="Times New Roman" panose="02020603050405020304" pitchFamily="18" charset="0"/>
                <a:ea typeface="宋体" panose="02010600030101010101" pitchFamily="2" charset="-122"/>
              </a:defRPr>
            </a:lvl2pPr>
            <a:lvl3pPr marL="1143000" indent="-228600">
              <a:defRPr kumimoji="1" sz="2400" b="1">
                <a:solidFill>
                  <a:schemeClr val="bg1"/>
                </a:solidFill>
                <a:latin typeface="Times New Roman" panose="02020603050405020304" pitchFamily="18" charset="0"/>
                <a:ea typeface="宋体" panose="02010600030101010101" pitchFamily="2" charset="-122"/>
              </a:defRPr>
            </a:lvl3pPr>
            <a:lvl4pPr marL="1600200" indent="-228600">
              <a:defRPr kumimoji="1" sz="2400" b="1">
                <a:solidFill>
                  <a:schemeClr val="bg1"/>
                </a:solidFill>
                <a:latin typeface="Times New Roman" panose="02020603050405020304" pitchFamily="18" charset="0"/>
                <a:ea typeface="宋体" panose="02010600030101010101" pitchFamily="2" charset="-122"/>
              </a:defRPr>
            </a:lvl4pPr>
            <a:lvl5pPr marL="2057400" indent="-228600">
              <a:defRPr kumimoji="1" sz="24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897AFA4-684F-41A1-BD2E-BCACD586E1E1}" type="slidenum">
              <a:rPr kumimoji="1" lang="zh-CN" altLang="en-US" sz="1200" b="1" i="0" u="none" strike="noStrike" kern="120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1" lang="zh-CN" altLang="en-US" sz="1200" b="1"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rPr>
              <a:t>2</a:t>
            </a:fld>
            <a:endParaRPr lang="en-US" altLang="zh-CN" sz="1200" dirty="0">
              <a:latin typeface="Times New Roman" panose="02020603050405020304" pitchFamily="18" charset="0"/>
            </a:endParaRPr>
          </a:p>
        </p:txBody>
      </p:sp>
      <p:sp>
        <p:nvSpPr>
          <p:cNvPr id="110595" name="Rectangle 2"/>
          <p:cNvSpPr>
            <a:spLocks noGrp="1" noRot="1" noChangeAspect="1" noTextEdit="1"/>
          </p:cNvSpPr>
          <p:nvPr>
            <p:ph type="sldImg"/>
          </p:nvPr>
        </p:nvSpPr>
        <p:spPr/>
      </p:sp>
      <p:sp>
        <p:nvSpPr>
          <p:cNvPr id="110596" name="Rectangle 3"/>
          <p:cNvSpPr>
            <a:spLocks noGrp="1"/>
          </p:cNvSpPr>
          <p:nvPr>
            <p:ph type="body" idx="1"/>
          </p:nvPr>
        </p:nvSpPr>
        <p:spPr/>
        <p:txBody>
          <a:bodyPr wrap="square" lIns="91440" tIns="45720" rIns="91440" bIns="45720" anchor="ctr"/>
          <a:lstStyle/>
          <a:p>
            <a:pPr lvl="0" eaLnBrk="1" hangingPunct="1"/>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b="1">
                <a:solidFill>
                  <a:schemeClr val="bg1"/>
                </a:solidFill>
                <a:latin typeface="Times New Roman" panose="02020603050405020304" pitchFamily="18" charset="0"/>
                <a:ea typeface="宋体" panose="02010600030101010101" pitchFamily="2" charset="-122"/>
              </a:defRPr>
            </a:lvl1pPr>
            <a:lvl2pPr marL="742950" indent="-285750">
              <a:defRPr kumimoji="1" sz="2400" b="1">
                <a:solidFill>
                  <a:schemeClr val="bg1"/>
                </a:solidFill>
                <a:latin typeface="Times New Roman" panose="02020603050405020304" pitchFamily="18" charset="0"/>
                <a:ea typeface="宋体" panose="02010600030101010101" pitchFamily="2" charset="-122"/>
              </a:defRPr>
            </a:lvl2pPr>
            <a:lvl3pPr marL="1143000" indent="-228600">
              <a:defRPr kumimoji="1" sz="2400" b="1">
                <a:solidFill>
                  <a:schemeClr val="bg1"/>
                </a:solidFill>
                <a:latin typeface="Times New Roman" panose="02020603050405020304" pitchFamily="18" charset="0"/>
                <a:ea typeface="宋体" panose="02010600030101010101" pitchFamily="2" charset="-122"/>
              </a:defRPr>
            </a:lvl3pPr>
            <a:lvl4pPr marL="1600200" indent="-228600">
              <a:defRPr kumimoji="1" sz="2400" b="1">
                <a:solidFill>
                  <a:schemeClr val="bg1"/>
                </a:solidFill>
                <a:latin typeface="Times New Roman" panose="02020603050405020304" pitchFamily="18" charset="0"/>
                <a:ea typeface="宋体" panose="02010600030101010101" pitchFamily="2" charset="-122"/>
              </a:defRPr>
            </a:lvl4pPr>
            <a:lvl5pPr marL="2057400" indent="-228600">
              <a:defRPr kumimoji="1" sz="24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9pPr>
          </a:lstStyle>
          <a:p>
            <a:fld id="{8897AFA4-684F-41A1-BD2E-BCACD586E1E1}" type="slidenum">
              <a:rPr lang="zh-CN" altLang="en-US" sz="1200" smtClean="0"/>
              <a:t>57</a:t>
            </a:fld>
            <a:endParaRPr lang="zh-CN"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b="1">
                <a:solidFill>
                  <a:schemeClr val="bg1"/>
                </a:solidFill>
                <a:latin typeface="Times New Roman" panose="02020603050405020304" pitchFamily="18" charset="0"/>
                <a:ea typeface="宋体" panose="02010600030101010101" pitchFamily="2" charset="-122"/>
              </a:defRPr>
            </a:lvl1pPr>
            <a:lvl2pPr marL="742950" indent="-285750">
              <a:defRPr kumimoji="1" sz="2400" b="1">
                <a:solidFill>
                  <a:schemeClr val="bg1"/>
                </a:solidFill>
                <a:latin typeface="Times New Roman" panose="02020603050405020304" pitchFamily="18" charset="0"/>
                <a:ea typeface="宋体" panose="02010600030101010101" pitchFamily="2" charset="-122"/>
              </a:defRPr>
            </a:lvl2pPr>
            <a:lvl3pPr marL="1143000" indent="-228600">
              <a:defRPr kumimoji="1" sz="2400" b="1">
                <a:solidFill>
                  <a:schemeClr val="bg1"/>
                </a:solidFill>
                <a:latin typeface="Times New Roman" panose="02020603050405020304" pitchFamily="18" charset="0"/>
                <a:ea typeface="宋体" panose="02010600030101010101" pitchFamily="2" charset="-122"/>
              </a:defRPr>
            </a:lvl3pPr>
            <a:lvl4pPr marL="1600200" indent="-228600">
              <a:defRPr kumimoji="1" sz="2400" b="1">
                <a:solidFill>
                  <a:schemeClr val="bg1"/>
                </a:solidFill>
                <a:latin typeface="Times New Roman" panose="02020603050405020304" pitchFamily="18" charset="0"/>
                <a:ea typeface="宋体" panose="02010600030101010101" pitchFamily="2" charset="-122"/>
              </a:defRPr>
            </a:lvl4pPr>
            <a:lvl5pPr marL="2057400" indent="-228600">
              <a:defRPr kumimoji="1" sz="24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9pPr>
          </a:lstStyle>
          <a:p>
            <a:fld id="{8897AFA4-684F-41A1-BD2E-BCACD586E1E1}" type="slidenum">
              <a:rPr lang="zh-CN" altLang="en-US" sz="1200" smtClean="0"/>
              <a:t>61</a:t>
            </a:fld>
            <a:endParaRPr lang="zh-CN"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b="1">
                <a:solidFill>
                  <a:schemeClr val="bg1"/>
                </a:solidFill>
                <a:latin typeface="Times New Roman" panose="02020603050405020304" pitchFamily="18" charset="0"/>
                <a:ea typeface="宋体" panose="02010600030101010101" pitchFamily="2" charset="-122"/>
              </a:defRPr>
            </a:lvl1pPr>
            <a:lvl2pPr marL="742950" indent="-285750">
              <a:defRPr kumimoji="1" sz="2400" b="1">
                <a:solidFill>
                  <a:schemeClr val="bg1"/>
                </a:solidFill>
                <a:latin typeface="Times New Roman" panose="02020603050405020304" pitchFamily="18" charset="0"/>
                <a:ea typeface="宋体" panose="02010600030101010101" pitchFamily="2" charset="-122"/>
              </a:defRPr>
            </a:lvl2pPr>
            <a:lvl3pPr marL="1143000" indent="-228600">
              <a:defRPr kumimoji="1" sz="2400" b="1">
                <a:solidFill>
                  <a:schemeClr val="bg1"/>
                </a:solidFill>
                <a:latin typeface="Times New Roman" panose="02020603050405020304" pitchFamily="18" charset="0"/>
                <a:ea typeface="宋体" panose="02010600030101010101" pitchFamily="2" charset="-122"/>
              </a:defRPr>
            </a:lvl3pPr>
            <a:lvl4pPr marL="1600200" indent="-228600">
              <a:defRPr kumimoji="1" sz="2400" b="1">
                <a:solidFill>
                  <a:schemeClr val="bg1"/>
                </a:solidFill>
                <a:latin typeface="Times New Roman" panose="02020603050405020304" pitchFamily="18" charset="0"/>
                <a:ea typeface="宋体" panose="02010600030101010101" pitchFamily="2" charset="-122"/>
              </a:defRPr>
            </a:lvl4pPr>
            <a:lvl5pPr marL="2057400" indent="-228600">
              <a:defRPr kumimoji="1" sz="24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9pPr>
          </a:lstStyle>
          <a:p>
            <a:fld id="{8897AFA4-684F-41A1-BD2E-BCACD586E1E1}" type="slidenum">
              <a:rPr lang="zh-CN" altLang="en-US" sz="1200" smtClean="0"/>
              <a:t>62</a:t>
            </a:fld>
            <a:endParaRPr lang="zh-CN"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a:sym typeface="+mn-ea"/>
              </a:rPr>
              <a:t>VAX（Virtual Address Extender）。在1978年，DEC公司建立了第一个基于VAX（ virtual address extension）即虚拟地址扩展的计算机体系，它是DEC计算机系统特有的复杂指令计算（CISC）体系结构的计算机VAX11、780。这台大家伙在当时是基本32位的计算机，并且能够有高达1MIPS的运算性能。在那个年代，这台计算机的速度和性能都是无与伦比的。在当时要值$200,000,但显然他是最棒的。</a:t>
            </a:r>
            <a:endParaRPr lang="zh-CN" altLang="en-US"/>
          </a:p>
          <a:p>
            <a:r>
              <a:rPr lang="zh-CN" altLang="en-US">
                <a:sym typeface="+mn-ea"/>
              </a:rPr>
              <a:t>第一款商业型VAX计算机VAX-11/780于1977年10月25日在DEC周年股东大会面世。之后很多不同款式、价格、性能及运算能力的版本相继推出。VAX超级小型机曾经在二十世纪八十年代初风靡一时。</a:t>
            </a:r>
          </a:p>
          <a:p>
            <a:r>
              <a:rPr lang="zh-CN" altLang="en-US"/>
              <a:t>VAX是多用户系统</a:t>
            </a: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b="1">
                <a:solidFill>
                  <a:schemeClr val="bg1"/>
                </a:solidFill>
                <a:latin typeface="Times New Roman" panose="02020603050405020304" pitchFamily="18" charset="0"/>
                <a:ea typeface="宋体" panose="02010600030101010101" pitchFamily="2" charset="-122"/>
              </a:defRPr>
            </a:lvl1pPr>
            <a:lvl2pPr marL="742950" indent="-285750">
              <a:defRPr kumimoji="1" sz="2400" b="1">
                <a:solidFill>
                  <a:schemeClr val="bg1"/>
                </a:solidFill>
                <a:latin typeface="Times New Roman" panose="02020603050405020304" pitchFamily="18" charset="0"/>
                <a:ea typeface="宋体" panose="02010600030101010101" pitchFamily="2" charset="-122"/>
              </a:defRPr>
            </a:lvl2pPr>
            <a:lvl3pPr marL="1143000" indent="-228600">
              <a:defRPr kumimoji="1" sz="2400" b="1">
                <a:solidFill>
                  <a:schemeClr val="bg1"/>
                </a:solidFill>
                <a:latin typeface="Times New Roman" panose="02020603050405020304" pitchFamily="18" charset="0"/>
                <a:ea typeface="宋体" panose="02010600030101010101" pitchFamily="2" charset="-122"/>
              </a:defRPr>
            </a:lvl3pPr>
            <a:lvl4pPr marL="1600200" indent="-228600">
              <a:defRPr kumimoji="1" sz="2400" b="1">
                <a:solidFill>
                  <a:schemeClr val="bg1"/>
                </a:solidFill>
                <a:latin typeface="Times New Roman" panose="02020603050405020304" pitchFamily="18" charset="0"/>
                <a:ea typeface="宋体" panose="02010600030101010101" pitchFamily="2" charset="-122"/>
              </a:defRPr>
            </a:lvl4pPr>
            <a:lvl5pPr marL="2057400" indent="-228600">
              <a:defRPr kumimoji="1" sz="24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9pPr>
          </a:lstStyle>
          <a:p>
            <a:fld id="{8897AFA4-684F-41A1-BD2E-BCACD586E1E1}" type="slidenum">
              <a:rPr lang="zh-CN" altLang="en-US" sz="1200" smtClean="0"/>
              <a:t>63</a:t>
            </a:fld>
            <a:endParaRPr lang="zh-CN"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b="1">
                <a:solidFill>
                  <a:schemeClr val="bg1"/>
                </a:solidFill>
                <a:latin typeface="Times New Roman" panose="02020603050405020304" pitchFamily="18" charset="0"/>
                <a:ea typeface="宋体" panose="02010600030101010101" pitchFamily="2" charset="-122"/>
              </a:defRPr>
            </a:lvl1pPr>
            <a:lvl2pPr marL="742950" indent="-285750">
              <a:defRPr kumimoji="1" sz="2400" b="1">
                <a:solidFill>
                  <a:schemeClr val="bg1"/>
                </a:solidFill>
                <a:latin typeface="Times New Roman" panose="02020603050405020304" pitchFamily="18" charset="0"/>
                <a:ea typeface="宋体" panose="02010600030101010101" pitchFamily="2" charset="-122"/>
              </a:defRPr>
            </a:lvl2pPr>
            <a:lvl3pPr marL="1143000" indent="-228600">
              <a:defRPr kumimoji="1" sz="2400" b="1">
                <a:solidFill>
                  <a:schemeClr val="bg1"/>
                </a:solidFill>
                <a:latin typeface="Times New Roman" panose="02020603050405020304" pitchFamily="18" charset="0"/>
                <a:ea typeface="宋体" panose="02010600030101010101" pitchFamily="2" charset="-122"/>
              </a:defRPr>
            </a:lvl3pPr>
            <a:lvl4pPr marL="1600200" indent="-228600">
              <a:defRPr kumimoji="1" sz="2400" b="1">
                <a:solidFill>
                  <a:schemeClr val="bg1"/>
                </a:solidFill>
                <a:latin typeface="Times New Roman" panose="02020603050405020304" pitchFamily="18" charset="0"/>
                <a:ea typeface="宋体" panose="02010600030101010101" pitchFamily="2" charset="-122"/>
              </a:defRPr>
            </a:lvl4pPr>
            <a:lvl5pPr marL="2057400" indent="-228600">
              <a:defRPr kumimoji="1" sz="24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9pPr>
          </a:lstStyle>
          <a:p>
            <a:fld id="{8897AFA4-684F-41A1-BD2E-BCACD586E1E1}" type="slidenum">
              <a:rPr lang="zh-CN" altLang="en-US" sz="1200" smtClean="0"/>
              <a:t>64</a:t>
            </a:fld>
            <a:endParaRPr lang="zh-CN"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VAX（Virtual Address Extender）。在1978年，DEC公司建立了第一个基于VAX（ virtual address extension）即虚拟地址扩展的计算机体系，它是DEC计算机系统特有的复杂指令计算（CISC）体系结构的计算机VAX11、780。这台大家伙在当时是基本32位的计算机，并且能够有高达1MIPS的运算性能。在那个年代，这台计算机的速度和性能都是无与伦比的。在当时要值$200,000,但显然他是最棒的。</a:t>
            </a:r>
          </a:p>
          <a:p>
            <a:r>
              <a:rPr lang="zh-CN" altLang="en-US"/>
              <a:t>第一款商业型VAX计算机VAX-11/780于1977年10月25日在DEC周年股东大会面世。之后很多不同款式、价格、性能及运算能力的版本相继推出。VAX超级小型机曾经在二十世纪八十年代初风靡一时。</a:t>
            </a:r>
          </a:p>
          <a:p>
            <a:endParaRPr lang="zh-CN" altLang="en-US"/>
          </a:p>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b="1">
                <a:solidFill>
                  <a:schemeClr val="bg1"/>
                </a:solidFill>
                <a:latin typeface="Times New Roman" panose="02020603050405020304" pitchFamily="18" charset="0"/>
                <a:ea typeface="宋体" panose="02010600030101010101" pitchFamily="2" charset="-122"/>
              </a:defRPr>
            </a:lvl1pPr>
            <a:lvl2pPr marL="742950" indent="-285750">
              <a:defRPr kumimoji="1" sz="2400" b="1">
                <a:solidFill>
                  <a:schemeClr val="bg1"/>
                </a:solidFill>
                <a:latin typeface="Times New Roman" panose="02020603050405020304" pitchFamily="18" charset="0"/>
                <a:ea typeface="宋体" panose="02010600030101010101" pitchFamily="2" charset="-122"/>
              </a:defRPr>
            </a:lvl2pPr>
            <a:lvl3pPr marL="1143000" indent="-228600">
              <a:defRPr kumimoji="1" sz="2400" b="1">
                <a:solidFill>
                  <a:schemeClr val="bg1"/>
                </a:solidFill>
                <a:latin typeface="Times New Roman" panose="02020603050405020304" pitchFamily="18" charset="0"/>
                <a:ea typeface="宋体" panose="02010600030101010101" pitchFamily="2" charset="-122"/>
              </a:defRPr>
            </a:lvl3pPr>
            <a:lvl4pPr marL="1600200" indent="-228600">
              <a:defRPr kumimoji="1" sz="2400" b="1">
                <a:solidFill>
                  <a:schemeClr val="bg1"/>
                </a:solidFill>
                <a:latin typeface="Times New Roman" panose="02020603050405020304" pitchFamily="18" charset="0"/>
                <a:ea typeface="宋体" panose="02010600030101010101" pitchFamily="2" charset="-122"/>
              </a:defRPr>
            </a:lvl4pPr>
            <a:lvl5pPr marL="2057400" indent="-228600">
              <a:defRPr kumimoji="1" sz="24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9pPr>
          </a:lstStyle>
          <a:p>
            <a:fld id="{8897AFA4-684F-41A1-BD2E-BCACD586E1E1}" type="slidenum">
              <a:rPr lang="zh-CN" altLang="en-US" sz="1200" smtClean="0"/>
              <a:t>67</a:t>
            </a:fld>
            <a:endParaRPr lang="zh-CN"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p:sp>
      <p:sp>
        <p:nvSpPr>
          <p:cNvPr id="121859" name="Notes Placeholder 2"/>
          <p:cNvSpPr>
            <a:spLocks noGrp="1"/>
          </p:cNvSpPr>
          <p:nvPr>
            <p:ph type="body"/>
          </p:nvPr>
        </p:nvSpPr>
        <p:spPr>
          <a:xfrm>
            <a:off x="0" y="0"/>
            <a:ext cx="0" cy="0"/>
          </a:xfrm>
          <a:prstGeom prst="rect">
            <a:avLst/>
          </a:prstGeom>
          <a:noFill/>
          <a:ln w="9525">
            <a:noFill/>
          </a:ln>
        </p:spPr>
        <p:txBody>
          <a:bodyPr/>
          <a:lstStyle/>
          <a:p>
            <a:pPr lvl="0"/>
            <a:endParaRPr lang="zh-CN" altLang="zh-CN" dirty="0"/>
          </a:p>
        </p:txBody>
      </p:sp>
      <p:sp>
        <p:nvSpPr>
          <p:cNvPr id="54275" name="Slide Number Placeholder 3"/>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z="2400" b="1">
                <a:solidFill>
                  <a:schemeClr val="bg1"/>
                </a:solidFill>
                <a:latin typeface="Times New Roman" panose="02020603050405020304" pitchFamily="18" charset="0"/>
                <a:ea typeface="宋体" panose="02010600030101010101" pitchFamily="2" charset="-122"/>
              </a:defRPr>
            </a:lvl1pPr>
            <a:lvl2pPr>
              <a:defRPr sz="2400" b="1">
                <a:solidFill>
                  <a:schemeClr val="bg1"/>
                </a:solidFill>
                <a:latin typeface="Times New Roman" panose="02020603050405020304" pitchFamily="18" charset="0"/>
                <a:ea typeface="宋体" panose="02010600030101010101" pitchFamily="2" charset="-122"/>
              </a:defRPr>
            </a:lvl2pPr>
            <a:lvl3pPr>
              <a:defRPr sz="2400" b="1">
                <a:solidFill>
                  <a:schemeClr val="bg1"/>
                </a:solidFill>
                <a:latin typeface="Times New Roman" panose="02020603050405020304" pitchFamily="18" charset="0"/>
                <a:ea typeface="宋体" panose="02010600030101010101" pitchFamily="2" charset="-122"/>
              </a:defRPr>
            </a:lvl3pPr>
            <a:lvl4pPr>
              <a:defRPr sz="2400" b="1">
                <a:solidFill>
                  <a:schemeClr val="bg1"/>
                </a:solidFill>
                <a:latin typeface="Times New Roman" panose="02020603050405020304" pitchFamily="18" charset="0"/>
                <a:ea typeface="宋体" panose="02010600030101010101" pitchFamily="2" charset="-122"/>
              </a:defRPr>
            </a:lvl4pPr>
            <a:lvl5pPr>
              <a:defRPr sz="2400" b="1">
                <a:solidFill>
                  <a:schemeClr val="bg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bg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bg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bg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bg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C6A66921-7BD0-45DC-B706-ECE748230300}" type="slidenum">
              <a:rPr kumimoji="0" lang="en-US" altLang="zh-CN" sz="2400" b="1" i="0" u="none" strike="noStrike" kern="1200" cap="none" spc="0" normalizeH="0" baseline="0" noProof="1" dirty="0" smtClean="0">
                <a:ln>
                  <a:noFill/>
                </a:ln>
                <a:solidFill>
                  <a:srgbClr val="000000"/>
                </a:solidFill>
                <a:effectLst/>
                <a:uLnTx/>
                <a:uFillTx/>
                <a:latin typeface="Times New Roman" panose="02020603050405020304" pitchFamily="18" charset="0"/>
                <a:ea typeface="宋体" panose="02010600030101010101" pitchFamily="2" charset="-122"/>
                <a:cs typeface="+mn-ea"/>
              </a:rPr>
              <a:t>68</a:t>
            </a:fld>
            <a:endParaRPr kumimoji="0" lang="en-US" altLang="zh-CN" sz="2400" b="1" i="0" u="none" strike="noStrike" kern="1200" cap="none" spc="0" normalizeH="0" baseline="0" noProof="1">
              <a:ln>
                <a:noFill/>
              </a:ln>
              <a:solidFill>
                <a:srgbClr val="000000"/>
              </a:solidFill>
              <a:effectLst/>
              <a:uLnTx/>
              <a:uFillTx/>
              <a:latin typeface="Times New Roman" panose="02020603050405020304" pitchFamily="18" charset="0"/>
              <a:ea typeface="宋体" panose="02010600030101010101" pitchFamily="2" charset="-122"/>
              <a:cs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7C3A349-E91E-4B2A-BA0F-534E6256F94A}" type="slidenum">
              <a:rPr lang="zh-CN" altLang="en-US" smtClean="0"/>
              <a:t>72</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7C3A349-E91E-4B2A-BA0F-534E6256F94A}" type="slidenum">
              <a:rPr lang="zh-CN" altLang="en-US" smtClean="0"/>
              <a:t>73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rPr>
              <a:t>8</a:t>
            </a:fld>
            <a:endParaRPr lang="en-US" altLang="zh-CN" sz="1200" dirty="0">
              <a:latin typeface="Times New Roman" panose="02020603050405020304" pitchFamily="18" charset="0"/>
            </a:endParaRPr>
          </a:p>
        </p:txBody>
      </p:sp>
      <p:sp>
        <p:nvSpPr>
          <p:cNvPr id="111619" name="Rectangle 2"/>
          <p:cNvSpPr>
            <a:spLocks noGrp="1" noRot="1" noChangeAspect="1" noTextEdit="1"/>
          </p:cNvSpPr>
          <p:nvPr>
            <p:ph type="sldImg"/>
          </p:nvPr>
        </p:nvSpPr>
        <p:spPr/>
      </p:sp>
      <p:sp>
        <p:nvSpPr>
          <p:cNvPr id="111620" name="Rectangle 3"/>
          <p:cNvSpPr>
            <a:spLocks noGrp="1"/>
          </p:cNvSpPr>
          <p:nvPr>
            <p:ph type="body" idx="1"/>
          </p:nvPr>
        </p:nvSpPr>
        <p:spPr/>
        <p:txBody>
          <a:bodyPr wrap="square" lIns="91440" tIns="45720" rIns="91440" bIns="45720" anchor="ctr"/>
          <a:lstStyle/>
          <a:p>
            <a:pPr lvl="0" eaLnBrk="1" hangingPunct="1"/>
            <a:endParaRPr lang="zh-CN"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7C3A349-E91E-4B2A-BA0F-534E6256F94A}" type="slidenum">
              <a:rPr lang="zh-CN" altLang="en-US" smtClean="0"/>
              <a:t>74</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7C3A349-E91E-4B2A-BA0F-534E6256F94A}" type="slidenum">
              <a:rPr lang="zh-CN" altLang="en-US" smtClean="0"/>
              <a:t>75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7C3A349-E91E-4B2A-BA0F-534E6256F94A}" type="slidenum">
              <a:rPr lang="zh-CN" altLang="en-US" smtClean="0"/>
              <a:t>76</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7C3A349-E91E-4B2A-BA0F-534E6256F94A}" type="slidenum">
              <a:rPr lang="zh-CN" altLang="en-US" smtClean="0"/>
              <a:t>77</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7C3A349-E91E-4B2A-BA0F-534E6256F94A}" type="slidenum">
              <a:rPr lang="zh-CN" altLang="en-US" smtClean="0"/>
              <a:t>78</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7C3A349-E91E-4B2A-BA0F-534E6256F94A}" type="slidenum">
              <a:rPr lang="zh-CN" altLang="en-US" smtClean="0"/>
              <a:t>79</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7C3A349-E91E-4B2A-BA0F-534E6256F94A}" type="slidenum">
              <a:rPr lang="zh-CN" altLang="en-US" smtClean="0"/>
              <a:t>80</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7C3A349-E91E-4B2A-BA0F-534E6256F94A}" type="slidenum">
              <a:rPr lang="zh-CN" altLang="en-US" smtClean="0"/>
              <a:t>81</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7C3A349-E91E-4B2A-BA0F-534E6256F94A}" type="slidenum">
              <a:rPr lang="zh-CN" altLang="en-US" smtClean="0"/>
              <a:t>82</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8EA63EE-21F8-4ED0-93C2-E988B1948178}" type="slidenum">
              <a:rPr lang="en-US" altLang="zh-CN"/>
              <a:t>85</a:t>
            </a:fld>
            <a:endParaRPr lang="en-US" altLang="zh-CN"/>
          </a:p>
        </p:txBody>
      </p:sp>
      <p:sp>
        <p:nvSpPr>
          <p:cNvPr id="110594" name="Rectangle 2"/>
          <p:cNvSpPr>
            <a:spLocks noGrp="1" noRot="1" noChangeAspect="1" noChangeArrowheads="1" noTextEdit="1"/>
          </p:cNvSpPr>
          <p:nvPr>
            <p:ph type="sldImg"/>
          </p:nvPr>
        </p:nvSpPr>
        <p:spPr>
          <a:xfrm>
            <a:off x="390525" y="701675"/>
            <a:ext cx="6111875" cy="3438525"/>
          </a:xfrm>
        </p:spPr>
      </p:sp>
      <p:sp>
        <p:nvSpPr>
          <p:cNvPr id="110595" name="Rectangle 3"/>
          <p:cNvSpPr>
            <a:spLocks noGrp="1" noChangeArrowheads="1"/>
          </p:cNvSpPr>
          <p:nvPr>
            <p:ph type="body" idx="1"/>
          </p:nvPr>
        </p:nvSpPr>
        <p:spPr>
          <a:xfrm>
            <a:off x="940062" y="4350031"/>
            <a:ext cx="5013148" cy="4140117"/>
          </a:xfrm>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x86</a:t>
            </a:r>
            <a:r>
              <a:rPr lang="zh-CN" altLang="en-US" dirty="0"/>
              <a:t>、</a:t>
            </a:r>
            <a:r>
              <a:rPr lang="en-US" altLang="zh-CN" dirty="0"/>
              <a:t>ARM</a:t>
            </a:r>
            <a:r>
              <a:rPr lang="zh-CN" altLang="en-US" dirty="0"/>
              <a:t>、</a:t>
            </a:r>
            <a:r>
              <a:rPr lang="en-US" altLang="zh-CN" dirty="0"/>
              <a:t>MIPS</a:t>
            </a:r>
            <a:r>
              <a:rPr lang="zh-CN" altLang="en-US" dirty="0"/>
              <a:t>这三种不同的指令集系统结构</a:t>
            </a:r>
          </a:p>
          <a:p>
            <a:r>
              <a:rPr lang="zh-CN" altLang="en-US" dirty="0"/>
              <a:t>（</a:t>
            </a:r>
            <a:r>
              <a:rPr lang="en-US" altLang="zh-CN" dirty="0"/>
              <a:t>1</a:t>
            </a:r>
            <a:r>
              <a:rPr lang="zh-CN" altLang="en-US" dirty="0"/>
              <a:t>）</a:t>
            </a:r>
            <a:r>
              <a:rPr lang="en-US" altLang="zh-CN" dirty="0"/>
              <a:t>ISA</a:t>
            </a:r>
            <a:r>
              <a:rPr lang="zh-CN" altLang="en-US" dirty="0"/>
              <a:t>：所有的</a:t>
            </a:r>
            <a:r>
              <a:rPr lang="en-US" altLang="zh-CN" dirty="0"/>
              <a:t>ISA</a:t>
            </a:r>
            <a:r>
              <a:rPr lang="zh-CN" altLang="en-US" dirty="0"/>
              <a:t>都划分到通用寄存器体系结构（操作数是寄存器或存储器地址），有两种版本：寄存器</a:t>
            </a:r>
            <a:r>
              <a:rPr lang="en-US" altLang="zh-CN" dirty="0"/>
              <a:t>-</a:t>
            </a:r>
            <a:r>
              <a:rPr lang="zh-CN" altLang="en-US" dirty="0"/>
              <a:t>存储器</a:t>
            </a:r>
            <a:r>
              <a:rPr lang="en-US" altLang="zh-CN" dirty="0"/>
              <a:t>ISA</a:t>
            </a:r>
            <a:r>
              <a:rPr lang="zh-CN" altLang="en-US" dirty="0"/>
              <a:t>（如</a:t>
            </a:r>
            <a:r>
              <a:rPr lang="en-US" altLang="zh-CN" dirty="0"/>
              <a:t>x86</a:t>
            </a:r>
            <a:r>
              <a:rPr lang="zh-CN" altLang="en-US" dirty="0"/>
              <a:t>，可以在许多指令中访问存储器）；载入</a:t>
            </a:r>
            <a:r>
              <a:rPr lang="en-US" altLang="zh-CN" dirty="0"/>
              <a:t>-</a:t>
            </a:r>
            <a:r>
              <a:rPr lang="zh-CN" altLang="en-US" dirty="0"/>
              <a:t>存储</a:t>
            </a:r>
            <a:r>
              <a:rPr lang="en-US" altLang="zh-CN" dirty="0"/>
              <a:t>ISA</a:t>
            </a:r>
            <a:r>
              <a:rPr lang="zh-CN" altLang="en-US" dirty="0"/>
              <a:t>（如</a:t>
            </a:r>
            <a:r>
              <a:rPr lang="en-US" altLang="zh-CN" dirty="0"/>
              <a:t>ARM</a:t>
            </a:r>
            <a:r>
              <a:rPr lang="zh-CN" altLang="en-US" dirty="0"/>
              <a:t>和</a:t>
            </a:r>
            <a:r>
              <a:rPr lang="en-US" altLang="zh-CN" dirty="0"/>
              <a:t>MIPS</a:t>
            </a:r>
            <a:r>
              <a:rPr lang="zh-CN" altLang="en-US" dirty="0"/>
              <a:t>，只能载入或存储指令来访问存储器）</a:t>
            </a:r>
          </a:p>
          <a:p>
            <a:r>
              <a:rPr lang="zh-CN" altLang="en-US" dirty="0"/>
              <a:t>（</a:t>
            </a:r>
            <a:r>
              <a:rPr lang="en-US" altLang="zh-CN" dirty="0"/>
              <a:t>2</a:t>
            </a:r>
            <a:r>
              <a:rPr lang="zh-CN" altLang="en-US" dirty="0"/>
              <a:t>）存储器寻址：几乎所有桌面计算机和服务器计算机（包括</a:t>
            </a:r>
            <a:r>
              <a:rPr lang="en-US" altLang="zh-CN" dirty="0"/>
              <a:t>x86</a:t>
            </a:r>
            <a:r>
              <a:rPr lang="zh-CN" altLang="en-US" dirty="0"/>
              <a:t>、</a:t>
            </a:r>
            <a:r>
              <a:rPr lang="en-US" altLang="zh-CN" dirty="0"/>
              <a:t>ARM</a:t>
            </a:r>
            <a:r>
              <a:rPr lang="zh-CN" altLang="en-US" dirty="0"/>
              <a:t>和</a:t>
            </a:r>
            <a:r>
              <a:rPr lang="en-US" altLang="zh-CN" dirty="0"/>
              <a:t>MIPS</a:t>
            </a:r>
            <a:r>
              <a:rPr lang="zh-CN" altLang="en-US" dirty="0"/>
              <a:t>）都使用字节访问</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8EA63EE-21F8-4ED0-93C2-E988B1948178}" type="slidenum">
              <a:rPr lang="en-US" altLang="zh-CN"/>
              <a:t>86</a:t>
            </a:fld>
            <a:endParaRPr lang="en-US" altLang="zh-CN"/>
          </a:p>
        </p:txBody>
      </p:sp>
      <p:sp>
        <p:nvSpPr>
          <p:cNvPr id="110594" name="Rectangle 2"/>
          <p:cNvSpPr>
            <a:spLocks noGrp="1" noRot="1" noChangeAspect="1" noChangeArrowheads="1" noTextEdit="1"/>
          </p:cNvSpPr>
          <p:nvPr>
            <p:ph type="sldImg"/>
          </p:nvPr>
        </p:nvSpPr>
        <p:spPr>
          <a:xfrm>
            <a:off x="390525" y="701675"/>
            <a:ext cx="6111875" cy="3438525"/>
          </a:xfrm>
        </p:spPr>
      </p:sp>
      <p:sp>
        <p:nvSpPr>
          <p:cNvPr id="110595" name="Rectangle 3"/>
          <p:cNvSpPr>
            <a:spLocks noGrp="1" noChangeArrowheads="1"/>
          </p:cNvSpPr>
          <p:nvPr>
            <p:ph type="body" idx="1"/>
          </p:nvPr>
        </p:nvSpPr>
        <p:spPr>
          <a:xfrm>
            <a:off x="940062" y="4350031"/>
            <a:ext cx="5013148" cy="4140117"/>
          </a:xfrm>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8EA63EE-21F8-4ED0-93C2-E988B1948178}" type="slidenum">
              <a:rPr lang="en-US" altLang="zh-CN"/>
              <a:t>87</a:t>
            </a:fld>
            <a:endParaRPr lang="en-US" altLang="zh-CN"/>
          </a:p>
        </p:txBody>
      </p:sp>
      <p:sp>
        <p:nvSpPr>
          <p:cNvPr id="110594" name="Rectangle 2"/>
          <p:cNvSpPr>
            <a:spLocks noGrp="1" noRot="1" noChangeAspect="1" noChangeArrowheads="1" noTextEdit="1"/>
          </p:cNvSpPr>
          <p:nvPr>
            <p:ph type="sldImg"/>
          </p:nvPr>
        </p:nvSpPr>
        <p:spPr>
          <a:xfrm>
            <a:off x="390525" y="701675"/>
            <a:ext cx="6111875" cy="3438525"/>
          </a:xfrm>
        </p:spPr>
      </p:sp>
      <p:sp>
        <p:nvSpPr>
          <p:cNvPr id="110595" name="Rectangle 3"/>
          <p:cNvSpPr>
            <a:spLocks noGrp="1" noChangeArrowheads="1"/>
          </p:cNvSpPr>
          <p:nvPr>
            <p:ph type="body" idx="1"/>
          </p:nvPr>
        </p:nvSpPr>
        <p:spPr>
          <a:xfrm>
            <a:off x="940062" y="4350031"/>
            <a:ext cx="5013148" cy="4140117"/>
          </a:xfrm>
        </p:spPr>
        <p:txBody>
          <a:bodyPr/>
          <a:lstStyle/>
          <a:p>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olidFill>
                  <a:srgbClr val="FF0000"/>
                </a:solidFill>
                <a:sym typeface="+mn-ea"/>
              </a:rPr>
              <a:t>正确答案：</a:t>
            </a:r>
            <a:endParaRPr lang="zh-CN" altLang="en-US">
              <a:solidFill>
                <a:srgbClr val="FF0000"/>
              </a:solidFill>
            </a:endParaRPr>
          </a:p>
          <a:p>
            <a:r>
              <a:rPr lang="zh-CN" altLang="en-US">
                <a:solidFill>
                  <a:srgbClr val="FF0000"/>
                </a:solidFill>
                <a:sym typeface="+mn-ea"/>
              </a:rPr>
              <a:t>加速比</a:t>
            </a:r>
            <a:r>
              <a:rPr lang="en-US" altLang="zh-CN">
                <a:solidFill>
                  <a:srgbClr val="FF0000"/>
                </a:solidFill>
                <a:sym typeface="+mn-ea"/>
              </a:rPr>
              <a:t>Sp=</a:t>
            </a:r>
            <a:r>
              <a:rPr lang="zh-CN" altLang="en-US">
                <a:solidFill>
                  <a:srgbClr val="FF0000"/>
                </a:solidFill>
                <a:sym typeface="+mn-ea"/>
              </a:rPr>
              <a:t>（</a:t>
            </a:r>
            <a:r>
              <a:rPr lang="en-US" altLang="zh-CN">
                <a:solidFill>
                  <a:srgbClr val="FF0000"/>
                </a:solidFill>
                <a:sym typeface="+mn-ea"/>
              </a:rPr>
              <a:t>7*5</a:t>
            </a:r>
            <a:r>
              <a:rPr lang="zh-CN" altLang="en-US">
                <a:solidFill>
                  <a:srgbClr val="FF0000"/>
                </a:solidFill>
                <a:sym typeface="+mn-ea"/>
              </a:rPr>
              <a:t>）</a:t>
            </a:r>
            <a:r>
              <a:rPr lang="en-US" altLang="zh-CN">
                <a:solidFill>
                  <a:srgbClr val="FF0000"/>
                </a:solidFill>
                <a:sym typeface="+mn-ea"/>
              </a:rPr>
              <a:t>/18</a:t>
            </a:r>
            <a:endParaRPr lang="en-US" altLang="zh-CN">
              <a:solidFill>
                <a:srgbClr val="FF0000"/>
              </a:solidFill>
            </a:endParaRPr>
          </a:p>
          <a:p>
            <a:pPr marL="0" lvl="1"/>
            <a:r>
              <a:rPr lang="zh-CN" altLang="en-US"/>
              <a:t>这是因为如果要按照公式</a:t>
            </a:r>
            <a:r>
              <a:rPr lang="en-US" altLang="zh-CN" dirty="0">
                <a:latin typeface="华文中宋" panose="02010600040101010101" pitchFamily="2" charset="-122"/>
                <a:ea typeface="华文中宋" panose="02010600040101010101" pitchFamily="2" charset="-122"/>
                <a:sym typeface="+mn-ea"/>
              </a:rPr>
              <a:t>Sp=(nkΔt)/((n+k-1)Δt)</a:t>
            </a:r>
            <a:r>
              <a:rPr lang="zh-CN" altLang="en-US" dirty="0">
                <a:latin typeface="华文中宋" panose="02010600040101010101" pitchFamily="2" charset="-122"/>
                <a:ea typeface="华文中宋" panose="02010600040101010101" pitchFamily="2" charset="-122"/>
                <a:sym typeface="+mn-ea"/>
              </a:rPr>
              <a:t>种的分母</a:t>
            </a:r>
            <a:r>
              <a:rPr lang="en-US" altLang="zh-CN" dirty="0">
                <a:latin typeface="华文中宋" panose="02010600040101010101" pitchFamily="2" charset="-122"/>
                <a:ea typeface="华文中宋" panose="02010600040101010101" pitchFamily="2" charset="-122"/>
                <a:sym typeface="+mn-ea"/>
              </a:rPr>
              <a:t>(n+k-1)Δt</a:t>
            </a:r>
            <a:r>
              <a:rPr lang="zh-CN" altLang="en-US" dirty="0">
                <a:latin typeface="华文中宋" panose="02010600040101010101" pitchFamily="2" charset="-122"/>
                <a:ea typeface="华文中宋" panose="02010600040101010101" pitchFamily="2" charset="-122"/>
                <a:sym typeface="+mn-ea"/>
              </a:rPr>
              <a:t>的前提是流水线方式是不暂停（即没有相关出现）完全流水线时时这样的</a:t>
            </a:r>
            <a:r>
              <a:rPr lang="en-US" altLang="zh-CN" dirty="0">
                <a:latin typeface="华文中宋" panose="02010600040101010101" pitchFamily="2" charset="-122"/>
                <a:ea typeface="华文中宋" panose="02010600040101010101" pitchFamily="2" charset="-122"/>
                <a:sym typeface="+mn-ea"/>
              </a:rPr>
              <a:t>(n+k-1)Δt=11Δt</a:t>
            </a:r>
          </a:p>
          <a:p>
            <a:pPr marL="0" lvl="1"/>
            <a:r>
              <a:rPr lang="zh-CN" altLang="en-US" dirty="0">
                <a:latin typeface="华文中宋" panose="02010600040101010101" pitchFamily="2" charset="-122"/>
                <a:ea typeface="华文中宋" panose="02010600040101010101" pitchFamily="2" charset="-122"/>
                <a:sym typeface="+mn-ea"/>
              </a:rPr>
              <a:t>但因为有相关（冒险）出现，如任务</a:t>
            </a:r>
            <a:r>
              <a:rPr lang="en-US" altLang="zh-CN" dirty="0">
                <a:latin typeface="华文中宋" panose="02010600040101010101" pitchFamily="2" charset="-122"/>
                <a:ea typeface="华文中宋" panose="02010600040101010101" pitchFamily="2" charset="-122"/>
                <a:sym typeface="+mn-ea"/>
              </a:rPr>
              <a:t>5</a:t>
            </a:r>
            <a:r>
              <a:rPr lang="zh-CN" altLang="en-US" dirty="0">
                <a:latin typeface="华文中宋" panose="02010600040101010101" pitchFamily="2" charset="-122"/>
                <a:ea typeface="华文中宋" panose="02010600040101010101" pitchFamily="2" charset="-122"/>
                <a:sym typeface="+mn-ea"/>
              </a:rPr>
              <a:t>需要等待任务</a:t>
            </a:r>
            <a:r>
              <a:rPr lang="en-US" altLang="zh-CN" dirty="0">
                <a:latin typeface="华文中宋" panose="02010600040101010101" pitchFamily="2" charset="-122"/>
                <a:ea typeface="华文中宋" panose="02010600040101010101" pitchFamily="2" charset="-122"/>
                <a:sym typeface="+mn-ea"/>
              </a:rPr>
              <a:t>1</a:t>
            </a:r>
            <a:r>
              <a:rPr lang="zh-CN" altLang="en-US" dirty="0">
                <a:latin typeface="华文中宋" panose="02010600040101010101" pitchFamily="2" charset="-122"/>
                <a:ea typeface="华文中宋" panose="02010600040101010101" pitchFamily="2" charset="-122"/>
                <a:sym typeface="+mn-ea"/>
              </a:rPr>
              <a:t>和</a:t>
            </a:r>
            <a:r>
              <a:rPr lang="en-US" altLang="zh-CN" dirty="0">
                <a:latin typeface="华文中宋" panose="02010600040101010101" pitchFamily="2" charset="-122"/>
                <a:ea typeface="华文中宋" panose="02010600040101010101" pitchFamily="2" charset="-122"/>
                <a:sym typeface="+mn-ea"/>
              </a:rPr>
              <a:t>2</a:t>
            </a:r>
            <a:r>
              <a:rPr lang="zh-CN" altLang="en-US" dirty="0">
                <a:latin typeface="华文中宋" panose="02010600040101010101" pitchFamily="2" charset="-122"/>
                <a:ea typeface="华文中宋" panose="02010600040101010101" pitchFamily="2" charset="-122"/>
                <a:sym typeface="+mn-ea"/>
              </a:rPr>
              <a:t>都完成时，任务</a:t>
            </a:r>
            <a:r>
              <a:rPr lang="en-US" altLang="zh-CN" dirty="0">
                <a:latin typeface="华文中宋" panose="02010600040101010101" pitchFamily="2" charset="-122"/>
                <a:ea typeface="华文中宋" panose="02010600040101010101" pitchFamily="2" charset="-122"/>
                <a:sym typeface="+mn-ea"/>
              </a:rPr>
              <a:t>5</a:t>
            </a:r>
            <a:r>
              <a:rPr lang="zh-CN" altLang="en-US" dirty="0">
                <a:latin typeface="华文中宋" panose="02010600040101010101" pitchFamily="2" charset="-122"/>
                <a:ea typeface="华文中宋" panose="02010600040101010101" pitchFamily="2" charset="-122"/>
                <a:sym typeface="+mn-ea"/>
              </a:rPr>
              <a:t>才能开始，所以加速比中的分母就应该时实际流水线方式下的时间</a:t>
            </a:r>
            <a:r>
              <a:rPr lang="en-US" altLang="zh-CN" dirty="0">
                <a:latin typeface="华文中宋" panose="02010600040101010101" pitchFamily="2" charset="-122"/>
                <a:ea typeface="华文中宋" panose="02010600040101010101" pitchFamily="2" charset="-122"/>
                <a:sym typeface="+mn-ea"/>
              </a:rPr>
              <a:t>Tk=18Δt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6D3FCA71-80E0-4622-8E1C-ECC3B1C416DA}" type="slidenum">
              <a:rPr lang="zh-CN" altLang="en-US" smtClean="0"/>
              <a:t>130</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红色：</a:t>
            </a:r>
            <a:r>
              <a:rPr lang="en-US" altLang="zh-CN"/>
              <a:t>add r1, r2, r3;</a:t>
            </a:r>
          </a:p>
          <a:p>
            <a:r>
              <a:rPr lang="en-US" altLang="zh-CN"/>
              <a:t>          sub r4, r1, r5;</a:t>
            </a:r>
          </a:p>
          <a:p>
            <a:r>
              <a:rPr lang="zh-CN" altLang="en-US"/>
              <a:t>蓝色：</a:t>
            </a:r>
            <a:r>
              <a:rPr lang="en-US" altLang="zh-CN"/>
              <a:t>add r1, r2, r3;</a:t>
            </a:r>
          </a:p>
          <a:p>
            <a:r>
              <a:rPr lang="en-US" altLang="zh-CN"/>
              <a:t>          or r6, r7, r8;</a:t>
            </a:r>
          </a:p>
          <a:p>
            <a:r>
              <a:rPr lang="en-US" altLang="zh-CN"/>
              <a:t>          sub r4, r1, r5;</a:t>
            </a:r>
          </a:p>
          <a:p>
            <a:r>
              <a:rPr lang="zh-CN" altLang="en-US"/>
              <a:t>紫色：</a:t>
            </a:r>
            <a:r>
              <a:rPr lang="en-US" altLang="zh-CN"/>
              <a:t>load r1, r2, r3;</a:t>
            </a:r>
          </a:p>
          <a:p>
            <a:r>
              <a:rPr lang="en-US" altLang="zh-CN"/>
              <a:t>          or r6, r7, r8;</a:t>
            </a:r>
          </a:p>
          <a:p>
            <a:r>
              <a:rPr lang="en-US" altLang="zh-CN"/>
              <a:t>          sub r4, r1, r5;</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3FCA71-80E0-4622-8E1C-ECC3B1C416DA}" type="slidenum">
              <a:rPr lang="zh-CN" altLang="en-US" smtClean="0"/>
              <a:t>189</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第一个</a:t>
            </a:r>
            <a:r>
              <a:rPr lang="en-US" altLang="zh-CN"/>
              <a:t>forwarding</a:t>
            </a:r>
            <a:r>
              <a:rPr lang="zh-CN" altLang="en-US"/>
              <a:t>的线是蓝色线</a:t>
            </a:r>
          </a:p>
          <a:p>
            <a:r>
              <a:rPr lang="zh-CN" altLang="en-US"/>
              <a:t>第二个</a:t>
            </a:r>
            <a:r>
              <a:rPr lang="en-US" altLang="zh-CN"/>
              <a:t>forwarding</a:t>
            </a:r>
            <a:r>
              <a:rPr lang="zh-CN" altLang="en-US"/>
              <a:t>的线是</a:t>
            </a:r>
            <a:r>
              <a:rPr lang="en-US" altLang="zh-CN"/>
              <a:t>ppt119</a:t>
            </a:r>
            <a:r>
              <a:rPr lang="zh-CN" altLang="en-US"/>
              <a:t>中的红色线</a:t>
            </a:r>
          </a:p>
          <a:p>
            <a:endParaRPr lang="zh-CN" altLang="en-US"/>
          </a:p>
          <a:p>
            <a:r>
              <a:rPr lang="zh-CN" altLang="zh-CN"/>
              <a:t>另外，如果是</a:t>
            </a:r>
            <a:r>
              <a:rPr lang="en-US" altLang="zh-CN"/>
              <a:t>load r1, </a:t>
            </a:r>
            <a:r>
              <a:rPr lang="zh-CN" altLang="zh-CN"/>
              <a:t>立即数（</a:t>
            </a:r>
            <a:r>
              <a:rPr lang="en-US" altLang="zh-CN"/>
              <a:t>r2</a:t>
            </a:r>
            <a:r>
              <a:rPr lang="zh-CN" altLang="zh-CN"/>
              <a:t>）；</a:t>
            </a:r>
          </a:p>
          <a:p>
            <a:r>
              <a:rPr lang="zh-CN" altLang="zh-CN"/>
              <a:t>                     </a:t>
            </a:r>
            <a:r>
              <a:rPr lang="en-US" altLang="zh-CN"/>
              <a:t>add r3, r1, r4;</a:t>
            </a:r>
          </a:p>
          <a:p>
            <a:r>
              <a:rPr lang="en-US" altLang="zh-CN"/>
              <a:t>         </a:t>
            </a:r>
            <a:r>
              <a:rPr lang="zh-CN" altLang="zh-CN"/>
              <a:t>此时就需要：暂停加</a:t>
            </a:r>
            <a:r>
              <a:rPr lang="en-US" altLang="zh-CN"/>
              <a:t>forwarding</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假设最后一条指令</a:t>
            </a:r>
            <a:r>
              <a:rPr lang="en-US" altLang="zh-CN"/>
              <a:t>store</a:t>
            </a:r>
            <a:r>
              <a:rPr lang="zh-CN" altLang="en-US"/>
              <a:t>改成：</a:t>
            </a:r>
            <a:r>
              <a:rPr lang="en-US" altLang="zh-CN"/>
              <a:t>store r5, 10(r1)    </a:t>
            </a:r>
          </a:p>
          <a:p>
            <a:r>
              <a:rPr lang="zh-CN" altLang="en-US"/>
              <a:t>问：时序图是否有改变？前推位置是否有变化？</a:t>
            </a:r>
          </a:p>
          <a:p>
            <a:r>
              <a:rPr lang="zh-CN" altLang="en-US"/>
              <a:t>答案</a:t>
            </a:r>
            <a:r>
              <a:rPr lang="en-US" altLang="zh-CN"/>
              <a:t>: </a:t>
            </a:r>
            <a:r>
              <a:rPr lang="zh-CN" altLang="en-US"/>
              <a:t>时序图保持不变，但最下面的前推位置往前一个周期</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342900" lvl="0" indent="-342900" fontAlgn="base">
              <a:spcBef>
                <a:spcPct val="20000"/>
              </a:spcBef>
              <a:spcAft>
                <a:spcPct val="0"/>
              </a:spcAft>
              <a:buClr>
                <a:schemeClr val="folHlink"/>
              </a:buClr>
              <a:buFont typeface="Arial" panose="020B0604020202020204" pitchFamily="34" charset="0"/>
              <a:buChar char="•"/>
            </a:pPr>
            <a:r>
              <a:rPr altLang="en-US" dirty="0">
                <a:solidFill>
                  <a:srgbClr val="FFFF00"/>
                </a:solidFill>
                <a:latin typeface="Tahoma" panose="020B0604030504040204" pitchFamily="34" charset="0"/>
                <a:ea typeface="宋体" panose="02010600030101010101" pitchFamily="2" charset="-122"/>
                <a:sym typeface="+mn-ea"/>
              </a:rPr>
              <a:t>传统意义上，处理器的设计是</a:t>
            </a:r>
            <a:r>
              <a:rPr altLang="en-US" b="1" dirty="0">
                <a:solidFill>
                  <a:srgbClr val="FFFF00"/>
                </a:solidFill>
                <a:latin typeface="Tahoma" panose="020B0604030504040204" pitchFamily="34" charset="0"/>
                <a:ea typeface="宋体" panose="02010600030101010101" pitchFamily="2" charset="-122"/>
                <a:sym typeface="+mn-ea"/>
              </a:rPr>
              <a:t>指令集设计</a:t>
            </a:r>
            <a:r>
              <a:rPr altLang="en-US" dirty="0">
                <a:solidFill>
                  <a:srgbClr val="FFFF00"/>
                </a:solidFill>
                <a:latin typeface="Tahoma" panose="020B0604030504040204" pitchFamily="34" charset="0"/>
                <a:ea typeface="宋体" panose="02010600030101010101" pitchFamily="2" charset="-122"/>
                <a:sym typeface="+mn-ea"/>
              </a:rPr>
              <a:t>（</a:t>
            </a:r>
            <a:r>
              <a:rPr lang="en-US" altLang="zh-CN" dirty="0">
                <a:solidFill>
                  <a:srgbClr val="FFFF00"/>
                </a:solidFill>
                <a:latin typeface="Tahoma" panose="020B0604030504040204" pitchFamily="34" charset="0"/>
                <a:ea typeface="宋体" panose="02010600030101010101" pitchFamily="2" charset="-122"/>
                <a:sym typeface="+mn-ea"/>
              </a:rPr>
              <a:t>CISC</a:t>
            </a:r>
            <a:r>
              <a:rPr altLang="en-US" dirty="0">
                <a:solidFill>
                  <a:srgbClr val="FFFF00"/>
                </a:solidFill>
                <a:latin typeface="Tahoma" panose="020B0604030504040204" pitchFamily="34" charset="0"/>
                <a:ea typeface="宋体" panose="02010600030101010101" pitchFamily="2" charset="-122"/>
                <a:sym typeface="+mn-ea"/>
              </a:rPr>
              <a:t>和</a:t>
            </a:r>
            <a:r>
              <a:rPr lang="en-US" altLang="zh-CN" dirty="0">
                <a:solidFill>
                  <a:srgbClr val="FFFF00"/>
                </a:solidFill>
                <a:latin typeface="Tahoma" panose="020B0604030504040204" pitchFamily="34" charset="0"/>
                <a:ea typeface="宋体" panose="02010600030101010101" pitchFamily="2" charset="-122"/>
                <a:sym typeface="+mn-ea"/>
              </a:rPr>
              <a:t>RISC</a:t>
            </a:r>
            <a:r>
              <a:rPr altLang="en-US" dirty="0">
                <a:solidFill>
                  <a:srgbClr val="FFFF00"/>
                </a:solidFill>
                <a:latin typeface="Tahoma" panose="020B0604030504040204" pitchFamily="34" charset="0"/>
                <a:ea typeface="宋体" panose="02010600030101010101" pitchFamily="2" charset="-122"/>
                <a:sym typeface="+mn-ea"/>
              </a:rPr>
              <a:t>），但在当今，还包括指令集以外的设计</a:t>
            </a:r>
            <a:endParaRPr lang="zh-CN" altLang="en-US" dirty="0">
              <a:solidFill>
                <a:srgbClr val="FFFF00"/>
              </a:solidFill>
              <a:latin typeface="Tahoma" panose="020B0604030504040204" pitchFamily="34" charset="0"/>
              <a:ea typeface="宋体" panose="02010600030101010101" pitchFamily="2" charset="-122"/>
            </a:endParaRPr>
          </a:p>
          <a:p>
            <a:pPr marL="342900" lvl="0" indent="-342900" fontAlgn="base">
              <a:spcBef>
                <a:spcPct val="20000"/>
              </a:spcBef>
              <a:spcAft>
                <a:spcPct val="0"/>
              </a:spcAft>
              <a:buClr>
                <a:schemeClr val="folHlink"/>
              </a:buClr>
              <a:buFont typeface="Arial" panose="020B0604020202020204" pitchFamily="34" charset="0"/>
              <a:buChar char="•"/>
            </a:pPr>
            <a:r>
              <a:rPr altLang="en-US" b="1" dirty="0">
                <a:solidFill>
                  <a:srgbClr val="FFFF00"/>
                </a:solidFill>
                <a:latin typeface="Tahoma" panose="020B0604030504040204" pitchFamily="34" charset="0"/>
                <a:ea typeface="宋体" panose="02010600030101010101" pitchFamily="2" charset="-122"/>
                <a:sym typeface="+mn-ea"/>
              </a:rPr>
              <a:t>个人电脑通用的体系结构</a:t>
            </a:r>
            <a:r>
              <a:rPr altLang="en-US" dirty="0">
                <a:solidFill>
                  <a:srgbClr val="FFFF00"/>
                </a:solidFill>
                <a:latin typeface="Tahoma" panose="020B0604030504040204" pitchFamily="34" charset="0"/>
                <a:ea typeface="宋体" panose="02010600030101010101" pitchFamily="2" charset="-122"/>
                <a:sym typeface="+mn-ea"/>
              </a:rPr>
              <a:t>：</a:t>
            </a:r>
            <a:r>
              <a:rPr lang="en-US" altLang="zh-CN" b="1" dirty="0">
                <a:solidFill>
                  <a:srgbClr val="FFFF00"/>
                </a:solidFill>
                <a:latin typeface="Tahoma" panose="020B0604030504040204" pitchFamily="34" charset="0"/>
                <a:ea typeface="宋体" panose="02010600030101010101" pitchFamily="2" charset="-122"/>
                <a:sym typeface="+mn-ea"/>
              </a:rPr>
              <a:t>x86</a:t>
            </a:r>
            <a:r>
              <a:rPr lang="en-US" altLang="zh-CN" dirty="0">
                <a:solidFill>
                  <a:srgbClr val="FFFF00"/>
                </a:solidFill>
                <a:latin typeface="Tahoma" panose="020B0604030504040204" pitchFamily="34" charset="0"/>
                <a:ea typeface="宋体" panose="02010600030101010101" pitchFamily="2" charset="-122"/>
                <a:sym typeface="+mn-ea"/>
              </a:rPr>
              <a:t>（Intel Pentium系列和AMD Athlon</a:t>
            </a:r>
            <a:r>
              <a:rPr altLang="en-US" dirty="0">
                <a:solidFill>
                  <a:srgbClr val="FFFF00"/>
                </a:solidFill>
                <a:latin typeface="Tahoma" panose="020B0604030504040204" pitchFamily="34" charset="0"/>
                <a:ea typeface="宋体" panose="02010600030101010101" pitchFamily="2" charset="-122"/>
                <a:sym typeface="+mn-ea"/>
              </a:rPr>
              <a:t>速龙</a:t>
            </a:r>
            <a:r>
              <a:rPr lang="en-US" altLang="zh-CN" dirty="0">
                <a:solidFill>
                  <a:srgbClr val="FFFF00"/>
                </a:solidFill>
                <a:latin typeface="Tahoma" panose="020B0604030504040204" pitchFamily="34" charset="0"/>
                <a:ea typeface="宋体" panose="02010600030101010101" pitchFamily="2" charset="-122"/>
                <a:sym typeface="+mn-ea"/>
              </a:rPr>
              <a:t>系列处理器</a:t>
            </a:r>
            <a:r>
              <a:rPr altLang="en-US" dirty="0">
                <a:solidFill>
                  <a:srgbClr val="FFFF00"/>
                </a:solidFill>
                <a:latin typeface="Tahoma" panose="020B0604030504040204" pitchFamily="34" charset="0"/>
                <a:ea typeface="宋体" panose="02010600030101010101" pitchFamily="2" charset="-122"/>
                <a:sym typeface="+mn-ea"/>
              </a:rPr>
              <a:t>）和</a:t>
            </a:r>
            <a:r>
              <a:rPr lang="en-US" altLang="zh-CN" b="1" dirty="0">
                <a:solidFill>
                  <a:srgbClr val="FFFF00"/>
                </a:solidFill>
                <a:latin typeface="Tahoma" panose="020B0604030504040204" pitchFamily="34" charset="0"/>
                <a:sym typeface="+mn-ea"/>
              </a:rPr>
              <a:t>MIPS</a:t>
            </a:r>
            <a:r>
              <a:rPr altLang="en-US" dirty="0">
                <a:solidFill>
                  <a:srgbClr val="FFFF00"/>
                </a:solidFill>
                <a:latin typeface="Tahoma" panose="020B0604030504040204" pitchFamily="34" charset="0"/>
                <a:sym typeface="+mn-ea"/>
              </a:rPr>
              <a:t>（Godson龙芯系列处理器）</a:t>
            </a:r>
            <a:endParaRPr lang="en-US" altLang="zh-CN" dirty="0">
              <a:solidFill>
                <a:srgbClr val="FFFF00"/>
              </a:solidFill>
              <a:latin typeface="Tahoma" panose="020B0604030504040204" pitchFamily="34" charset="0"/>
              <a:ea typeface="宋体" panose="02010600030101010101" pitchFamily="2" charset="-122"/>
            </a:endParaRPr>
          </a:p>
          <a:p>
            <a:pPr marL="342900" lvl="0" indent="-342900" fontAlgn="base">
              <a:spcBef>
                <a:spcPct val="20000"/>
              </a:spcBef>
              <a:spcAft>
                <a:spcPct val="0"/>
              </a:spcAft>
              <a:buClr>
                <a:schemeClr val="folHlink"/>
              </a:buClr>
              <a:buFont typeface="Arial" panose="020B0604020202020204" pitchFamily="34" charset="0"/>
              <a:buChar char="•"/>
            </a:pPr>
            <a:r>
              <a:rPr lang="en-US" altLang="zh-CN" b="1" dirty="0">
                <a:solidFill>
                  <a:srgbClr val="FFFF00"/>
                </a:solidFill>
                <a:latin typeface="Tahoma" panose="020B0604030504040204" pitchFamily="34" charset="0"/>
                <a:sym typeface="+mn-ea"/>
              </a:rPr>
              <a:t>嵌入式处理器</a:t>
            </a:r>
            <a:r>
              <a:rPr lang="en-US" altLang="zh-CN" dirty="0">
                <a:solidFill>
                  <a:srgbClr val="FFFF00"/>
                </a:solidFill>
                <a:latin typeface="Tahoma" panose="020B0604030504040204" pitchFamily="34" charset="0"/>
                <a:sym typeface="+mn-ea"/>
              </a:rPr>
              <a:t>以</a:t>
            </a:r>
            <a:r>
              <a:rPr lang="en-US" altLang="zh-CN" dirty="0">
                <a:solidFill>
                  <a:srgbClr val="FFFF00"/>
                </a:solidFill>
                <a:latin typeface="Tahoma" panose="020B0604030504040204" pitchFamily="34" charset="0"/>
                <a:ea typeface="宋体" panose="02010600030101010101" pitchFamily="2" charset="-122"/>
                <a:sym typeface="+mn-ea"/>
              </a:rPr>
              <a:t>高性能、低价格和低功耗逐渐取代PC通用处理器</a:t>
            </a:r>
            <a:r>
              <a:rPr altLang="en-US" dirty="0">
                <a:solidFill>
                  <a:srgbClr val="FFFF00"/>
                </a:solidFill>
                <a:latin typeface="Tahoma" panose="020B0604030504040204" pitchFamily="34" charset="0"/>
                <a:ea typeface="宋体" panose="02010600030101010101" pitchFamily="2" charset="-122"/>
                <a:sym typeface="+mn-ea"/>
              </a:rPr>
              <a:t>：</a:t>
            </a:r>
            <a:r>
              <a:rPr lang="en-US" altLang="zh-CN" dirty="0">
                <a:solidFill>
                  <a:srgbClr val="FFFF00"/>
                </a:solidFill>
                <a:latin typeface="Tahoma" panose="020B0604030504040204" pitchFamily="34" charset="0"/>
                <a:ea typeface="宋体" panose="02010600030101010101" pitchFamily="2" charset="-122"/>
                <a:sym typeface="+mn-ea"/>
              </a:rPr>
              <a:t>典型的就是基于</a:t>
            </a:r>
            <a:r>
              <a:rPr lang="en-US" altLang="zh-CN" b="1" dirty="0">
                <a:solidFill>
                  <a:srgbClr val="FFFF00"/>
                </a:solidFill>
                <a:latin typeface="Tahoma" panose="020B0604030504040204" pitchFamily="34" charset="0"/>
                <a:ea typeface="宋体" panose="02010600030101010101" pitchFamily="2" charset="-122"/>
                <a:sym typeface="+mn-ea"/>
              </a:rPr>
              <a:t>ARM</a:t>
            </a:r>
            <a:r>
              <a:rPr lang="en-US" altLang="zh-CN" dirty="0">
                <a:solidFill>
                  <a:srgbClr val="FFFF00"/>
                </a:solidFill>
                <a:latin typeface="Tahoma" panose="020B0604030504040204" pitchFamily="34" charset="0"/>
                <a:ea typeface="宋体" panose="02010600030101010101" pitchFamily="2" charset="-122"/>
                <a:sym typeface="+mn-ea"/>
              </a:rPr>
              <a:t>（Advanced RISC Computer）指令集的诸多嵌入式处理器，例如Intel Xscale系列和三星2410系列处理器）</a:t>
            </a:r>
            <a:endParaRPr lang="zh-CN" altLang="en-US" dirty="0">
              <a:solidFill>
                <a:srgbClr val="FFFF00"/>
              </a:solidFill>
              <a:latin typeface="Tahoma" panose="020B0604030504040204" pitchFamily="34" charset="0"/>
              <a:ea typeface="宋体" panose="02010600030101010101" pitchFamily="2" charset="-122"/>
            </a:endParaRPr>
          </a:p>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72=PC+4+</a:t>
            </a:r>
            <a:r>
              <a:rPr lang="zh-CN" altLang="en-US"/>
              <a:t>偏移量</a:t>
            </a:r>
            <a:r>
              <a:rPr lang="en-US" altLang="zh-CN"/>
              <a:t>=44+4+24</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a:extLst>
              <a:ext uri="{FF2B5EF4-FFF2-40B4-BE49-F238E27FC236}">
                <a16:creationId xmlns:a16="http://schemas.microsoft.com/office/drawing/2014/main" id="{BA432935-FB2C-418B-99CF-7A58B9309786}"/>
              </a:ext>
            </a:extLst>
          </p:cNvPr>
          <p:cNvSpPr>
            <a:spLocks noGrp="1" noRot="1" noChangeAspect="1" noChangeArrowheads="1" noTextEdit="1"/>
          </p:cNvSpPr>
          <p:nvPr>
            <p:ph type="sldImg" idx="4294967295"/>
          </p:nvPr>
        </p:nvSpPr>
        <p:spPr>
          <a:ln/>
        </p:spPr>
      </p:sp>
      <p:sp>
        <p:nvSpPr>
          <p:cNvPr id="45058" name="文本占位符 2">
            <a:extLst>
              <a:ext uri="{FF2B5EF4-FFF2-40B4-BE49-F238E27FC236}">
                <a16:creationId xmlns:a16="http://schemas.microsoft.com/office/drawing/2014/main" id="{EAFC0540-146E-4F68-9264-A0F80CAB8BF1}"/>
              </a:ext>
            </a:extLst>
          </p:cNvPr>
          <p:cNvSpPr>
            <a:spLocks noGrp="1" noChangeArrowheads="1"/>
          </p:cNvSpPr>
          <p:nvPr>
            <p:ph type="body" idx="4294967295"/>
          </p:nvPr>
        </p:nvSpPr>
        <p:spPr/>
        <p:txBody>
          <a:bodyPr>
            <a:prstTxWarp prst="textNoShape">
              <a:avLst/>
            </a:prstTxWarp>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a:extLst>
              <a:ext uri="{FF2B5EF4-FFF2-40B4-BE49-F238E27FC236}">
                <a16:creationId xmlns:a16="http://schemas.microsoft.com/office/drawing/2014/main" id="{64339A83-DEF6-48E5-B0E0-2B0FAC6187D4}"/>
              </a:ext>
            </a:extLst>
          </p:cNvPr>
          <p:cNvSpPr>
            <a:spLocks noGrp="1" noRot="1" noChangeAspect="1" noChangeArrowheads="1" noTextEdit="1"/>
          </p:cNvSpPr>
          <p:nvPr>
            <p:ph type="sldImg" idx="4294967295"/>
          </p:nvPr>
        </p:nvSpPr>
        <p:spPr>
          <a:ln/>
        </p:spPr>
      </p:sp>
      <p:sp>
        <p:nvSpPr>
          <p:cNvPr id="66562" name="文本占位符 2">
            <a:extLst>
              <a:ext uri="{FF2B5EF4-FFF2-40B4-BE49-F238E27FC236}">
                <a16:creationId xmlns:a16="http://schemas.microsoft.com/office/drawing/2014/main" id="{26E09AC0-7784-4CF5-AFA5-75EF5E7FE60D}"/>
              </a:ext>
            </a:extLst>
          </p:cNvPr>
          <p:cNvSpPr>
            <a:spLocks noGrp="1" noChangeArrowheads="1"/>
          </p:cNvSpPr>
          <p:nvPr>
            <p:ph type="body" idx="4294967295"/>
          </p:nvPr>
        </p:nvSpPr>
        <p:spPr/>
        <p:txBody>
          <a:bodyPr>
            <a:prstTxWarp prst="textNoShape">
              <a:avLst/>
            </a:prstTxWarp>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幻灯片图像占位符 1">
            <a:extLst>
              <a:ext uri="{FF2B5EF4-FFF2-40B4-BE49-F238E27FC236}">
                <a16:creationId xmlns:a16="http://schemas.microsoft.com/office/drawing/2014/main" id="{1326CA85-1D99-436F-B4FB-CB26829A290C}"/>
              </a:ext>
            </a:extLst>
          </p:cNvPr>
          <p:cNvSpPr>
            <a:spLocks noGrp="1" noRot="1" noChangeAspect="1" noChangeArrowheads="1" noTextEdit="1"/>
          </p:cNvSpPr>
          <p:nvPr>
            <p:ph type="sldImg" idx="4294967295"/>
          </p:nvPr>
        </p:nvSpPr>
        <p:spPr>
          <a:ln/>
        </p:spPr>
      </p:sp>
      <p:sp>
        <p:nvSpPr>
          <p:cNvPr id="105474" name="文本占位符 2">
            <a:extLst>
              <a:ext uri="{FF2B5EF4-FFF2-40B4-BE49-F238E27FC236}">
                <a16:creationId xmlns:a16="http://schemas.microsoft.com/office/drawing/2014/main" id="{8A9FC632-906B-47EE-A474-D0EEE1255F7B}"/>
              </a:ext>
            </a:extLst>
          </p:cNvPr>
          <p:cNvSpPr>
            <a:spLocks noGrp="1" noChangeArrowheads="1"/>
          </p:cNvSpPr>
          <p:nvPr>
            <p:ph type="body" idx="4294967295"/>
          </p:nvPr>
        </p:nvSpPr>
        <p:spPr/>
        <p:txBody>
          <a:bodyPr>
            <a:prstTxWarp prst="textNoShape">
              <a:avLst/>
            </a:prstTxWarp>
          </a:bodyPr>
          <a:lstStyle/>
          <a:p>
            <a:r>
              <a:rPr lang="zh-CN" altLang="en-US">
                <a:solidFill>
                  <a:srgbClr val="CCFFFF"/>
                </a:solidFill>
                <a:latin typeface="Times New Roman" panose="02020603050405020304" pitchFamily="18" charset="0"/>
                <a:sym typeface="宋体" panose="02010600030101010101" pitchFamily="2" charset="-122"/>
              </a:rPr>
              <a:t>当</a:t>
            </a:r>
            <a:r>
              <a:rPr lang="zh-CN" altLang="en-US">
                <a:solidFill>
                  <a:srgbClr val="FFFF00"/>
                </a:solidFill>
                <a:latin typeface="Times New Roman" panose="02020603050405020304" pitchFamily="18" charset="0"/>
                <a:sym typeface="宋体" panose="02010600030101010101" pitchFamily="2" charset="-122"/>
              </a:rPr>
              <a:t>ALU指令</a:t>
            </a:r>
            <a:r>
              <a:rPr lang="zh-CN" altLang="en-US">
                <a:solidFill>
                  <a:srgbClr val="CCFFFF"/>
                </a:solidFill>
                <a:latin typeface="Times New Roman" panose="02020603050405020304" pitchFamily="18" charset="0"/>
                <a:sym typeface="宋体" panose="02010600030101010101" pitchFamily="2" charset="-122"/>
              </a:rPr>
              <a:t>的运算结果为</a:t>
            </a:r>
            <a:r>
              <a:rPr lang="zh-CN" altLang="en-US">
                <a:solidFill>
                  <a:srgbClr val="FFFF00"/>
                </a:solidFill>
                <a:latin typeface="Times New Roman" panose="02020603050405020304" pitchFamily="18" charset="0"/>
                <a:sym typeface="宋体" panose="02010600030101010101" pitchFamily="2" charset="-122"/>
              </a:rPr>
              <a:t>全0时，ZERO输出1</a:t>
            </a:r>
            <a:r>
              <a:rPr lang="zh-CN" altLang="en-US">
                <a:solidFill>
                  <a:srgbClr val="CCFFFF"/>
                </a:solidFill>
                <a:latin typeface="Times New Roman" panose="02020603050405020304" pitchFamily="18" charset="0"/>
                <a:sym typeface="宋体" panose="02010600030101010101" pitchFamily="2" charset="-122"/>
              </a:rPr>
              <a:t>，否则输出0</a:t>
            </a:r>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a:extLst>
              <a:ext uri="{FF2B5EF4-FFF2-40B4-BE49-F238E27FC236}">
                <a16:creationId xmlns:a16="http://schemas.microsoft.com/office/drawing/2014/main" id="{813EFE86-B551-4054-A0C8-219DF23EBA02}"/>
              </a:ext>
            </a:extLst>
          </p:cNvPr>
          <p:cNvSpPr>
            <a:spLocks noGrp="1" noRot="1" noChangeAspect="1" noChangeArrowheads="1"/>
          </p:cNvSpPr>
          <p:nvPr>
            <p:ph type="sldImg" idx="4294967295"/>
          </p:nvPr>
        </p:nvSpPr>
        <p:spPr bwMode="auto">
          <a:ln>
            <a:solidFill>
              <a:srgbClr val="000000"/>
            </a:solidFill>
            <a:miter lim="800000"/>
            <a:headEnd/>
            <a:tailEnd/>
          </a:ln>
        </p:spPr>
      </p:sp>
      <p:sp>
        <p:nvSpPr>
          <p:cNvPr id="22530" name="文本占位符 2">
            <a:extLst>
              <a:ext uri="{FF2B5EF4-FFF2-40B4-BE49-F238E27FC236}">
                <a16:creationId xmlns:a16="http://schemas.microsoft.com/office/drawing/2014/main" id="{6C18767E-1DBF-4B26-A078-3CD62238C40A}"/>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a:extLst>
              <a:ext uri="{FF2B5EF4-FFF2-40B4-BE49-F238E27FC236}">
                <a16:creationId xmlns:a16="http://schemas.microsoft.com/office/drawing/2014/main" id="{4490628B-704F-4474-B2B8-70BE5BF0436D}"/>
              </a:ext>
            </a:extLst>
          </p:cNvPr>
          <p:cNvSpPr>
            <a:spLocks noGrp="1" noRot="1" noChangeAspect="1" noChangeArrowheads="1"/>
          </p:cNvSpPr>
          <p:nvPr>
            <p:ph type="sldImg" idx="4294967295"/>
          </p:nvPr>
        </p:nvSpPr>
        <p:spPr bwMode="auto">
          <a:ln>
            <a:solidFill>
              <a:srgbClr val="000000"/>
            </a:solidFill>
            <a:miter lim="800000"/>
            <a:headEnd/>
            <a:tailEnd/>
          </a:ln>
        </p:spPr>
      </p:sp>
      <p:sp>
        <p:nvSpPr>
          <p:cNvPr id="28674" name="文本占位符 2">
            <a:extLst>
              <a:ext uri="{FF2B5EF4-FFF2-40B4-BE49-F238E27FC236}">
                <a16:creationId xmlns:a16="http://schemas.microsoft.com/office/drawing/2014/main" id="{C114BCCA-3238-42F9-B1FC-307816B9841E}"/>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2EFF7ECF-480F-4C8D-A03A-E10DF0C38289}"/>
              </a:ext>
            </a:extLst>
          </p:cNvPr>
          <p:cNvSpPr>
            <a:spLocks noGrp="1" noRot="1" noChangeAspect="1" noChangeArrowheads="1"/>
          </p:cNvSpPr>
          <p:nvPr>
            <p:ph type="sldImg" idx="4294967295"/>
          </p:nvPr>
        </p:nvSpPr>
        <p:spPr bwMode="auto">
          <a:ln>
            <a:solidFill>
              <a:srgbClr val="000000"/>
            </a:solidFill>
            <a:miter lim="800000"/>
            <a:headEnd/>
            <a:tailEnd/>
          </a:ln>
        </p:spPr>
      </p:sp>
      <p:sp>
        <p:nvSpPr>
          <p:cNvPr id="31746" name="文本占位符 2">
            <a:extLst>
              <a:ext uri="{FF2B5EF4-FFF2-40B4-BE49-F238E27FC236}">
                <a16:creationId xmlns:a16="http://schemas.microsoft.com/office/drawing/2014/main" id="{3038DCFD-CC32-44AD-A3BD-48EF735FDC3F}"/>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a:extLst>
              <a:ext uri="{FF2B5EF4-FFF2-40B4-BE49-F238E27FC236}">
                <a16:creationId xmlns:a16="http://schemas.microsoft.com/office/drawing/2014/main" id="{4E124518-17C1-40C2-BA0E-2DA0022207C0}"/>
              </a:ext>
            </a:extLst>
          </p:cNvPr>
          <p:cNvSpPr>
            <a:spLocks noGrp="1" noRot="1" noChangeAspect="1" noChangeArrowheads="1"/>
          </p:cNvSpPr>
          <p:nvPr>
            <p:ph type="sldImg" idx="4294967295"/>
          </p:nvPr>
        </p:nvSpPr>
        <p:spPr bwMode="auto">
          <a:ln>
            <a:solidFill>
              <a:srgbClr val="000000"/>
            </a:solidFill>
            <a:miter lim="800000"/>
            <a:headEnd/>
            <a:tailEnd/>
          </a:ln>
        </p:spPr>
      </p:sp>
      <p:sp>
        <p:nvSpPr>
          <p:cNvPr id="45058" name="文本占位符 2">
            <a:extLst>
              <a:ext uri="{FF2B5EF4-FFF2-40B4-BE49-F238E27FC236}">
                <a16:creationId xmlns:a16="http://schemas.microsoft.com/office/drawing/2014/main" id="{CB087A98-248F-4858-9535-80331ED3A375}"/>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a:solidFill>
                  <a:srgbClr val="CCFFFF"/>
                </a:solidFill>
                <a:latin typeface="宋体" panose="02010600030101010101" pitchFamily="2" charset="-122"/>
              </a:rPr>
              <a:t>(</a:t>
            </a:r>
            <a:r>
              <a:rPr lang="en-US" altLang="zh-CN" b="1">
                <a:solidFill>
                  <a:srgbClr val="FFFF00"/>
                </a:solidFill>
                <a:latin typeface="宋体" panose="02010600030101010101" pitchFamily="2" charset="-122"/>
              </a:rPr>
              <a:t>I</a:t>
            </a:r>
            <a:r>
              <a:rPr lang="zh-CN" altLang="en-US" b="1">
                <a:solidFill>
                  <a:srgbClr val="FFFF00"/>
                </a:solidFill>
                <a:latin typeface="宋体" panose="02010600030101010101" pitchFamily="2" charset="-122"/>
              </a:rPr>
              <a:t>D_rd </a:t>
            </a:r>
            <a:r>
              <a:rPr lang="en-US" altLang="zh-CN" b="1">
                <a:solidFill>
                  <a:srgbClr val="FFFF00"/>
                </a:solidFill>
                <a:latin typeface="宋体" panose="02010600030101010101" pitchFamily="2" charset="-122"/>
              </a:rPr>
              <a:t>= =</a:t>
            </a:r>
            <a:r>
              <a:rPr lang="zh-CN" altLang="en-US" b="1">
                <a:solidFill>
                  <a:srgbClr val="FFFF00"/>
                </a:solidFill>
                <a:latin typeface="宋体" panose="02010600030101010101" pitchFamily="2" charset="-122"/>
              </a:rPr>
              <a:t>EXE_rd</a:t>
            </a:r>
            <a:r>
              <a:rPr lang="zh-CN" altLang="en-US" b="1">
                <a:solidFill>
                  <a:srgbClr val="CCFFFF"/>
                </a:solidFill>
                <a:latin typeface="宋体" panose="02010600030101010101" pitchFamily="2" charset="-122"/>
              </a:rPr>
              <a:t>)(</a:t>
            </a:r>
            <a:r>
              <a:rPr lang="zh-CN" altLang="en-US" b="1">
                <a:solidFill>
                  <a:srgbClr val="FFC000"/>
                </a:solidFill>
                <a:latin typeface="宋体" panose="02010600030101010101" pitchFamily="2" charset="-122"/>
              </a:rPr>
              <a:t>EXE_WREG</a:t>
            </a:r>
            <a:r>
              <a:rPr lang="en-US" altLang="zh-CN" b="1">
                <a:solidFill>
                  <a:srgbClr val="FFC000"/>
                </a:solidFill>
                <a:latin typeface="宋体" panose="02010600030101010101" pitchFamily="2" charset="-122"/>
              </a:rPr>
              <a:t>= =</a:t>
            </a:r>
            <a:r>
              <a:rPr lang="zh-CN" altLang="en-US" b="1">
                <a:solidFill>
                  <a:srgbClr val="FFC000"/>
                </a:solidFill>
                <a:latin typeface="宋体" panose="02010600030101010101" pitchFamily="2" charset="-122"/>
              </a:rPr>
              <a:t>1</a:t>
            </a:r>
            <a:r>
              <a:rPr lang="zh-CN" altLang="en-US" b="1">
                <a:solidFill>
                  <a:srgbClr val="CCFFFF"/>
                </a:solidFill>
                <a:latin typeface="宋体" panose="02010600030101010101" pitchFamily="2" charset="-122"/>
              </a:rPr>
              <a:t>)(store)：   </a:t>
            </a:r>
            <a:r>
              <a:rPr lang="en-US" altLang="zh-CN" b="1">
                <a:solidFill>
                  <a:srgbClr val="CCFFFF"/>
                </a:solidFill>
                <a:latin typeface="宋体" panose="02010600030101010101" pitchFamily="2" charset="-122"/>
              </a:rPr>
              <a:t>add r1, r2, r3;</a:t>
            </a:r>
          </a:p>
          <a:p>
            <a:r>
              <a:rPr lang="en-US" altLang="zh-CN" b="1">
                <a:solidFill>
                  <a:srgbClr val="CCFFFF"/>
                </a:solidFill>
                <a:latin typeface="宋体" panose="02010600030101010101" pitchFamily="2" charset="-122"/>
              </a:rPr>
              <a:t>                                                                            store r1, 100(r4);</a:t>
            </a:r>
          </a:p>
          <a:p>
            <a:r>
              <a:rPr lang="en-US" altLang="zh-CN" b="1">
                <a:solidFill>
                  <a:srgbClr val="CCFFFF"/>
                </a:solidFill>
                <a:latin typeface="宋体" panose="02010600030101010101" pitchFamily="2" charset="-122"/>
              </a:rPr>
              <a:t>beq rs, rt, offset;</a:t>
            </a:r>
          </a:p>
          <a:p>
            <a:endParaRPr lang="en-US" altLang="zh-CN" b="1">
              <a:solidFill>
                <a:srgbClr val="CCFFFF"/>
              </a:solidFill>
              <a:latin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a:extLst>
              <a:ext uri="{FF2B5EF4-FFF2-40B4-BE49-F238E27FC236}">
                <a16:creationId xmlns:a16="http://schemas.microsoft.com/office/drawing/2014/main" id="{AB3516A5-B48A-40AE-A05E-03456B938788}"/>
              </a:ext>
            </a:extLst>
          </p:cNvPr>
          <p:cNvSpPr>
            <a:spLocks noGrp="1" noRot="1" noChangeAspect="1" noChangeArrowheads="1"/>
          </p:cNvSpPr>
          <p:nvPr>
            <p:ph type="sldImg" idx="4294967295"/>
          </p:nvPr>
        </p:nvSpPr>
        <p:spPr bwMode="auto">
          <a:ln>
            <a:solidFill>
              <a:srgbClr val="000000"/>
            </a:solidFill>
            <a:miter lim="800000"/>
            <a:headEnd/>
            <a:tailEnd/>
          </a:ln>
        </p:spPr>
      </p:sp>
      <p:sp>
        <p:nvSpPr>
          <p:cNvPr id="49154" name="文本占位符 2">
            <a:extLst>
              <a:ext uri="{FF2B5EF4-FFF2-40B4-BE49-F238E27FC236}">
                <a16:creationId xmlns:a16="http://schemas.microsoft.com/office/drawing/2014/main" id="{48BD0E5D-147A-4C1B-A513-5EEA88F639D2}"/>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b="1">
              <a:solidFill>
                <a:srgbClr val="CCFFFF"/>
              </a:solidFill>
              <a:latin typeface="宋体" panose="02010600030101010101" pitchFamily="2" charset="-122"/>
            </a:endParaRPr>
          </a:p>
          <a:p>
            <a:endParaRPr lang="zh-CN" altLang="en-US" b="1">
              <a:solidFill>
                <a:srgbClr val="CCFFFF"/>
              </a:solidFill>
              <a:latin typeface="宋体" panose="02010600030101010101" pitchFamily="2" charset="-122"/>
            </a:endParaRPr>
          </a:p>
          <a:p>
            <a:r>
              <a:rPr lang="zh-CN" altLang="en-US" b="1">
                <a:solidFill>
                  <a:srgbClr val="CCFFFF"/>
                </a:solidFill>
                <a:latin typeface="宋体" panose="02010600030101010101" pitchFamily="2" charset="-122"/>
              </a:rPr>
              <a:t>(</a:t>
            </a:r>
            <a:r>
              <a:rPr lang="en-US" altLang="zh-CN" b="1">
                <a:solidFill>
                  <a:srgbClr val="FFFF00"/>
                </a:solidFill>
                <a:latin typeface="宋体" panose="02010600030101010101" pitchFamily="2" charset="-122"/>
              </a:rPr>
              <a:t>I</a:t>
            </a:r>
            <a:r>
              <a:rPr lang="zh-CN" altLang="en-US" b="1">
                <a:solidFill>
                  <a:srgbClr val="FFFF00"/>
                </a:solidFill>
                <a:latin typeface="宋体" panose="02010600030101010101" pitchFamily="2" charset="-122"/>
              </a:rPr>
              <a:t>D_rd</a:t>
            </a:r>
            <a:r>
              <a:rPr lang="en-US" altLang="zh-CN" b="1">
                <a:solidFill>
                  <a:srgbClr val="FFFF00"/>
                </a:solidFill>
                <a:latin typeface="宋体" panose="02010600030101010101" pitchFamily="2" charset="-122"/>
              </a:rPr>
              <a:t>= =</a:t>
            </a:r>
            <a:r>
              <a:rPr lang="zh-CN" altLang="en-US" b="1">
                <a:solidFill>
                  <a:srgbClr val="FFFF00"/>
                </a:solidFill>
                <a:latin typeface="宋体" panose="02010600030101010101" pitchFamily="2" charset="-122"/>
              </a:rPr>
              <a:t>EXE_rd</a:t>
            </a:r>
            <a:r>
              <a:rPr lang="zh-CN" altLang="en-US" b="1">
                <a:solidFill>
                  <a:srgbClr val="CCFFFF"/>
                </a:solidFill>
                <a:latin typeface="宋体" panose="02010600030101010101" pitchFamily="2" charset="-122"/>
              </a:rPr>
              <a:t>)(</a:t>
            </a:r>
            <a:r>
              <a:rPr lang="zh-CN" altLang="en-US" b="1">
                <a:solidFill>
                  <a:srgbClr val="FFC000"/>
                </a:solidFill>
                <a:latin typeface="宋体" panose="02010600030101010101" pitchFamily="2" charset="-122"/>
              </a:rPr>
              <a:t>EXE_WREG</a:t>
            </a:r>
            <a:r>
              <a:rPr lang="en-US" altLang="zh-CN" b="1">
                <a:solidFill>
                  <a:srgbClr val="FFC000"/>
                </a:solidFill>
                <a:latin typeface="宋体" panose="02010600030101010101" pitchFamily="2" charset="-122"/>
              </a:rPr>
              <a:t>= =</a:t>
            </a:r>
            <a:r>
              <a:rPr lang="zh-CN" altLang="en-US" b="1">
                <a:solidFill>
                  <a:srgbClr val="FFC000"/>
                </a:solidFill>
                <a:latin typeface="宋体" panose="02010600030101010101" pitchFamily="2" charset="-122"/>
              </a:rPr>
              <a:t>1</a:t>
            </a:r>
            <a:r>
              <a:rPr lang="zh-CN" altLang="en-US" b="1">
                <a:solidFill>
                  <a:srgbClr val="CCFFFF"/>
                </a:solidFill>
                <a:latin typeface="宋体" panose="02010600030101010101" pitchFamily="2" charset="-122"/>
              </a:rPr>
              <a:t>)(store)：表示</a:t>
            </a:r>
            <a:r>
              <a:rPr lang="en-US" altLang="zh-CN" b="1">
                <a:solidFill>
                  <a:srgbClr val="CCFFFF"/>
                </a:solidFill>
                <a:latin typeface="宋体" panose="02010600030101010101" pitchFamily="2" charset="-122"/>
              </a:rPr>
              <a:t>ID</a:t>
            </a:r>
            <a:r>
              <a:rPr lang="zh-CN" altLang="en-US" b="1">
                <a:solidFill>
                  <a:srgbClr val="CCFFFF"/>
                </a:solidFill>
                <a:latin typeface="宋体" panose="02010600030101010101" pitchFamily="2" charset="-122"/>
              </a:rPr>
              <a:t>级指令是</a:t>
            </a:r>
            <a:r>
              <a:rPr lang="en-US" altLang="zh-CN" b="1">
                <a:solidFill>
                  <a:srgbClr val="CCFFFF"/>
                </a:solidFill>
                <a:latin typeface="宋体" panose="02010600030101010101" pitchFamily="2" charset="-122"/>
              </a:rPr>
              <a:t>store</a:t>
            </a:r>
            <a:r>
              <a:rPr lang="zh-CN" altLang="en-US" b="1">
                <a:solidFill>
                  <a:srgbClr val="CCFFFF"/>
                </a:solidFill>
                <a:latin typeface="宋体" panose="02010600030101010101" pitchFamily="2" charset="-122"/>
              </a:rPr>
              <a:t>指令（第二条指令是</a:t>
            </a:r>
            <a:r>
              <a:rPr lang="en-US" altLang="zh-CN" b="1">
                <a:solidFill>
                  <a:srgbClr val="CCFFFF"/>
                </a:solidFill>
                <a:latin typeface="宋体" panose="02010600030101010101" pitchFamily="2" charset="-122"/>
              </a:rPr>
              <a:t>store</a:t>
            </a:r>
            <a:r>
              <a:rPr lang="zh-CN" altLang="en-US" b="1">
                <a:solidFill>
                  <a:srgbClr val="CCFFFF"/>
                </a:solidFill>
                <a:latin typeface="宋体" panose="02010600030101010101" pitchFamily="2" charset="-122"/>
              </a:rPr>
              <a:t>）</a:t>
            </a:r>
          </a:p>
          <a:p>
            <a:r>
              <a:rPr lang="zh-CN" altLang="en-US" b="1">
                <a:solidFill>
                  <a:srgbClr val="CCFFFF"/>
                </a:solidFill>
                <a:latin typeface="宋体" panose="02010600030101010101" pitchFamily="2" charset="-122"/>
              </a:rPr>
              <a:t>(</a:t>
            </a:r>
            <a:r>
              <a:rPr lang="zh-CN" altLang="en-US" b="1">
                <a:solidFill>
                  <a:schemeClr val="hlink"/>
                </a:solidFill>
                <a:latin typeface="宋体" panose="02010600030101010101" pitchFamily="2" charset="-122"/>
              </a:rPr>
              <a:t>EXE_WREG</a:t>
            </a:r>
            <a:r>
              <a:rPr lang="en-US" altLang="zh-CN" b="1">
                <a:solidFill>
                  <a:schemeClr val="hlink"/>
                </a:solidFill>
                <a:latin typeface="宋体" panose="02010600030101010101" pitchFamily="2" charset="-122"/>
              </a:rPr>
              <a:t>= =</a:t>
            </a:r>
            <a:r>
              <a:rPr lang="zh-CN" altLang="en-US" b="1">
                <a:solidFill>
                  <a:schemeClr val="hlink"/>
                </a:solidFill>
                <a:latin typeface="宋体" panose="02010600030101010101" pitchFamily="2" charset="-122"/>
              </a:rPr>
              <a:t>1</a:t>
            </a:r>
            <a:r>
              <a:rPr lang="zh-CN" altLang="en-US" b="1">
                <a:solidFill>
                  <a:srgbClr val="CCFFFF"/>
                </a:solidFill>
                <a:latin typeface="宋体" panose="02010600030101010101" pitchFamily="2" charset="-122"/>
              </a:rPr>
              <a:t>)表示</a:t>
            </a:r>
            <a:r>
              <a:rPr lang="en-US" altLang="zh-CN" b="1">
                <a:solidFill>
                  <a:schemeClr val="folHlink"/>
                </a:solidFill>
                <a:latin typeface="宋体" panose="02010600030101010101" pitchFamily="2" charset="-122"/>
              </a:rPr>
              <a:t>I1</a:t>
            </a:r>
            <a:r>
              <a:rPr lang="zh-CN" altLang="en-US" b="1">
                <a:solidFill>
                  <a:srgbClr val="CCFFFF"/>
                </a:solidFill>
                <a:latin typeface="宋体" panose="02010600030101010101" pitchFamily="2" charset="-122"/>
              </a:rPr>
              <a:t>的</a:t>
            </a:r>
            <a:r>
              <a:rPr lang="en-US" altLang="zh-CN" b="1">
                <a:solidFill>
                  <a:schemeClr val="folHlink"/>
                </a:solidFill>
                <a:latin typeface="宋体" panose="02010600030101010101" pitchFamily="2" charset="-122"/>
              </a:rPr>
              <a:t>rd</a:t>
            </a:r>
            <a:r>
              <a:rPr lang="zh-CN" altLang="en-US" b="1">
                <a:solidFill>
                  <a:srgbClr val="CCFFFF"/>
                </a:solidFill>
                <a:latin typeface="宋体" panose="02010600030101010101" pitchFamily="2" charset="-122"/>
              </a:rPr>
              <a:t>确实是目的寄存器，排除</a:t>
            </a:r>
            <a:r>
              <a:rPr lang="en-US" altLang="zh-CN" b="1">
                <a:solidFill>
                  <a:srgbClr val="FFC000"/>
                </a:solidFill>
                <a:latin typeface="宋体" panose="02010600030101010101" pitchFamily="2" charset="-122"/>
              </a:rPr>
              <a:t>store</a:t>
            </a:r>
            <a:r>
              <a:rPr lang="zh-CN" altLang="en-US" b="1">
                <a:solidFill>
                  <a:srgbClr val="CCFFFF"/>
                </a:solidFill>
                <a:latin typeface="宋体" panose="02010600030101010101" pitchFamily="2" charset="-122"/>
              </a:rPr>
              <a:t>指令（指排除第一条是</a:t>
            </a:r>
            <a:r>
              <a:rPr lang="en-US" altLang="zh-CN" b="1">
                <a:solidFill>
                  <a:srgbClr val="CCFFFF"/>
                </a:solidFill>
                <a:latin typeface="宋体" panose="02010600030101010101" pitchFamily="2" charset="-122"/>
              </a:rPr>
              <a:t>store</a:t>
            </a:r>
            <a:r>
              <a:rPr lang="zh-CN" altLang="en-US" b="1">
                <a:solidFill>
                  <a:srgbClr val="CCFFFF"/>
                </a:solidFill>
                <a:latin typeface="宋体" panose="02010600030101010101" pitchFamily="2" charset="-122"/>
              </a:rPr>
              <a:t>）</a:t>
            </a:r>
            <a:r>
              <a:rPr lang="en-US" altLang="zh-CN" b="1">
                <a:solidFill>
                  <a:srgbClr val="CCFFFF"/>
                </a:solidFill>
                <a:latin typeface="宋体" panose="02010600030101010101" pitchFamily="2" charset="-122"/>
              </a:rPr>
              <a:t>:   store r1, 100(r2);</a:t>
            </a:r>
          </a:p>
          <a:p>
            <a:r>
              <a:rPr lang="en-US" altLang="zh-CN" b="1">
                <a:solidFill>
                  <a:srgbClr val="CCFFFF"/>
                </a:solidFill>
                <a:latin typeface="宋体" panose="02010600030101010101" pitchFamily="2" charset="-122"/>
              </a:rPr>
              <a:t>                                                                                                                                            add</a:t>
            </a:r>
            <a:r>
              <a:rPr lang="zh-CN" altLang="zh-CN" b="1">
                <a:solidFill>
                  <a:srgbClr val="CCFFFF"/>
                </a:solidFill>
                <a:latin typeface="宋体" panose="02010600030101010101" pitchFamily="2" charset="-122"/>
              </a:rPr>
              <a:t>  </a:t>
            </a:r>
            <a:r>
              <a:rPr lang="en-US" altLang="zh-CN" b="1">
                <a:solidFill>
                  <a:srgbClr val="CCFFFF"/>
                </a:solidFill>
                <a:latin typeface="宋体" panose="02010600030101010101" pitchFamily="2" charset="-122"/>
              </a:rPr>
              <a:t>r1, r3, r4;         </a:t>
            </a:r>
            <a:r>
              <a:rPr lang="zh-CN" altLang="en-US" b="1">
                <a:solidFill>
                  <a:srgbClr val="CCFFFF"/>
                </a:solidFill>
                <a:latin typeface="宋体" panose="02010600030101010101" pitchFamily="2" charset="-122"/>
              </a:rPr>
              <a:t>这种情况没有关于</a:t>
            </a:r>
            <a:r>
              <a:rPr lang="en-US" altLang="zh-CN" b="1">
                <a:solidFill>
                  <a:srgbClr val="CCFFFF"/>
                </a:solidFill>
                <a:latin typeface="宋体" panose="02010600030101010101" pitchFamily="2" charset="-122"/>
              </a:rPr>
              <a:t>r1</a:t>
            </a:r>
            <a:r>
              <a:rPr lang="zh-CN" altLang="en-US" b="1">
                <a:solidFill>
                  <a:srgbClr val="CCFFFF"/>
                </a:solidFill>
                <a:latin typeface="宋体" panose="02010600030101010101" pitchFamily="2" charset="-122"/>
              </a:rPr>
              <a:t>的冒险</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a:extLst>
              <a:ext uri="{FF2B5EF4-FFF2-40B4-BE49-F238E27FC236}">
                <a16:creationId xmlns:a16="http://schemas.microsoft.com/office/drawing/2014/main" id="{6173ED17-C61B-4822-96E0-9BBE04DEA464}"/>
              </a:ext>
            </a:extLst>
          </p:cNvPr>
          <p:cNvSpPr>
            <a:spLocks noGrp="1" noRot="1" noChangeAspect="1" noChangeArrowheads="1"/>
          </p:cNvSpPr>
          <p:nvPr>
            <p:ph type="sldImg" idx="4294967295"/>
          </p:nvPr>
        </p:nvSpPr>
        <p:spPr bwMode="auto">
          <a:ln>
            <a:solidFill>
              <a:srgbClr val="000000"/>
            </a:solidFill>
            <a:miter lim="800000"/>
            <a:headEnd/>
            <a:tailEnd/>
          </a:ln>
        </p:spPr>
      </p:sp>
      <p:sp>
        <p:nvSpPr>
          <p:cNvPr id="51202" name="文本占位符 2">
            <a:extLst>
              <a:ext uri="{FF2B5EF4-FFF2-40B4-BE49-F238E27FC236}">
                <a16:creationId xmlns:a16="http://schemas.microsoft.com/office/drawing/2014/main" id="{94605867-2CBA-417F-89EB-2CA0D53AC1C8}"/>
              </a:ext>
            </a:extLst>
          </p:cNvPr>
          <p:cNvSpPr>
            <a:spLocks noGrp="1" noChangeArrowheads="1"/>
          </p:cNvSpPr>
          <p:nvPr>
            <p:ph type="body" idx="4294967295"/>
          </p:nvPr>
        </p:nvSpPr>
        <p:spPr bwMode="auto"/>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a:extLst>
              <a:ext uri="{FF2B5EF4-FFF2-40B4-BE49-F238E27FC236}">
                <a16:creationId xmlns:a16="http://schemas.microsoft.com/office/drawing/2014/main" id="{3FE2E0DA-E1B6-47DB-A225-71ED69D99E64}"/>
              </a:ext>
            </a:extLst>
          </p:cNvPr>
          <p:cNvSpPr>
            <a:spLocks noGrp="1" noRot="1" noChangeAspect="1" noChangeArrowheads="1"/>
          </p:cNvSpPr>
          <p:nvPr>
            <p:ph type="sldImg" idx="4294967295"/>
          </p:nvPr>
        </p:nvSpPr>
        <p:spPr bwMode="auto">
          <a:ln>
            <a:solidFill>
              <a:srgbClr val="000000"/>
            </a:solidFill>
            <a:miter lim="800000"/>
            <a:headEnd/>
            <a:tailEnd/>
          </a:ln>
        </p:spPr>
      </p:sp>
      <p:sp>
        <p:nvSpPr>
          <p:cNvPr id="53250" name="文本占位符 2">
            <a:extLst>
              <a:ext uri="{FF2B5EF4-FFF2-40B4-BE49-F238E27FC236}">
                <a16:creationId xmlns:a16="http://schemas.microsoft.com/office/drawing/2014/main" id="{3C8B4695-58DA-4DFE-AFC4-69079E934109}"/>
              </a:ext>
            </a:extLst>
          </p:cNvPr>
          <p:cNvSpPr>
            <a:spLocks noGrp="1" noChangeArrowheads="1"/>
          </p:cNvSpPr>
          <p:nvPr>
            <p:ph type="body" idx="4294967295"/>
          </p:nvPr>
        </p:nvSpPr>
        <p:spPr bwMode="auto"/>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a:extLst>
              <a:ext uri="{FF2B5EF4-FFF2-40B4-BE49-F238E27FC236}">
                <a16:creationId xmlns:a16="http://schemas.microsoft.com/office/drawing/2014/main" id="{C05AA6F8-A657-467B-A3F7-56F391B81E2E}"/>
              </a:ext>
            </a:extLst>
          </p:cNvPr>
          <p:cNvSpPr>
            <a:spLocks noGrp="1" noRot="1" noChangeAspect="1" noChangeArrowheads="1"/>
          </p:cNvSpPr>
          <p:nvPr>
            <p:ph type="sldImg" idx="4294967295"/>
          </p:nvPr>
        </p:nvSpPr>
        <p:spPr bwMode="auto">
          <a:ln>
            <a:solidFill>
              <a:srgbClr val="000000"/>
            </a:solidFill>
            <a:miter lim="800000"/>
            <a:headEnd/>
            <a:tailEnd/>
          </a:ln>
        </p:spPr>
      </p:sp>
      <p:sp>
        <p:nvSpPr>
          <p:cNvPr id="57346" name="文本占位符 2">
            <a:extLst>
              <a:ext uri="{FF2B5EF4-FFF2-40B4-BE49-F238E27FC236}">
                <a16:creationId xmlns:a16="http://schemas.microsoft.com/office/drawing/2014/main" id="{E4C1BE7E-0EF8-4A0E-95E2-8792B95B09AB}"/>
              </a:ext>
            </a:extLst>
          </p:cNvPr>
          <p:cNvSpPr>
            <a:spLocks noGrp="1" noChangeArrowheads="1"/>
          </p:cNvSpPr>
          <p:nvPr>
            <p:ph type="body" idx="4294967295"/>
          </p:nvPr>
        </p:nvSpPr>
        <p:spPr bwMode="auto"/>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a:extLst>
              <a:ext uri="{FF2B5EF4-FFF2-40B4-BE49-F238E27FC236}">
                <a16:creationId xmlns:a16="http://schemas.microsoft.com/office/drawing/2014/main" id="{AA9221C8-7F8A-4AE0-8941-91F05EF9EF87}"/>
              </a:ext>
            </a:extLst>
          </p:cNvPr>
          <p:cNvSpPr>
            <a:spLocks noGrp="1" noRot="1" noChangeAspect="1" noChangeArrowheads="1"/>
          </p:cNvSpPr>
          <p:nvPr>
            <p:ph type="sldImg" idx="4294967295"/>
          </p:nvPr>
        </p:nvSpPr>
        <p:spPr bwMode="auto">
          <a:ln>
            <a:solidFill>
              <a:srgbClr val="000000"/>
            </a:solidFill>
            <a:miter lim="800000"/>
            <a:headEnd/>
            <a:tailEnd/>
          </a:ln>
        </p:spPr>
      </p:sp>
      <p:sp>
        <p:nvSpPr>
          <p:cNvPr id="64514" name="文本占位符 2">
            <a:extLst>
              <a:ext uri="{FF2B5EF4-FFF2-40B4-BE49-F238E27FC236}">
                <a16:creationId xmlns:a16="http://schemas.microsoft.com/office/drawing/2014/main" id="{26A49E99-53A5-4BCE-BD3A-8519FB4D4247}"/>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a:extLst>
              <a:ext uri="{FF2B5EF4-FFF2-40B4-BE49-F238E27FC236}">
                <a16:creationId xmlns:a16="http://schemas.microsoft.com/office/drawing/2014/main" id="{870DD5A3-C061-4547-BD0D-6C51A56674A5}"/>
              </a:ext>
            </a:extLst>
          </p:cNvPr>
          <p:cNvSpPr>
            <a:spLocks noGrp="1" noRot="1" noChangeAspect="1" noChangeArrowheads="1"/>
          </p:cNvSpPr>
          <p:nvPr>
            <p:ph type="sldImg" idx="4294967295"/>
          </p:nvPr>
        </p:nvSpPr>
        <p:spPr bwMode="auto">
          <a:ln>
            <a:solidFill>
              <a:srgbClr val="000000"/>
            </a:solidFill>
            <a:miter lim="800000"/>
            <a:headEnd/>
            <a:tailEnd/>
          </a:ln>
        </p:spPr>
      </p:sp>
      <p:sp>
        <p:nvSpPr>
          <p:cNvPr id="82946" name="文本占位符 2">
            <a:extLst>
              <a:ext uri="{FF2B5EF4-FFF2-40B4-BE49-F238E27FC236}">
                <a16:creationId xmlns:a16="http://schemas.microsoft.com/office/drawing/2014/main" id="{0E0D0458-F889-48B1-BC3E-93B843AD7F07}"/>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幻灯片图像占位符 1">
            <a:extLst>
              <a:ext uri="{FF2B5EF4-FFF2-40B4-BE49-F238E27FC236}">
                <a16:creationId xmlns:a16="http://schemas.microsoft.com/office/drawing/2014/main" id="{F8776B3B-E7D1-424C-B254-4A36FA892B5B}"/>
              </a:ext>
            </a:extLst>
          </p:cNvPr>
          <p:cNvSpPr>
            <a:spLocks noGrp="1" noRot="1" noChangeAspect="1" noChangeArrowheads="1"/>
          </p:cNvSpPr>
          <p:nvPr>
            <p:ph type="sldImg" idx="4294967295"/>
          </p:nvPr>
        </p:nvSpPr>
        <p:spPr bwMode="auto">
          <a:ln>
            <a:solidFill>
              <a:srgbClr val="000000"/>
            </a:solidFill>
            <a:miter lim="800000"/>
            <a:headEnd/>
            <a:tailEnd/>
          </a:ln>
        </p:spPr>
      </p:sp>
      <p:sp>
        <p:nvSpPr>
          <p:cNvPr id="93186" name="文本占位符 2">
            <a:extLst>
              <a:ext uri="{FF2B5EF4-FFF2-40B4-BE49-F238E27FC236}">
                <a16:creationId xmlns:a16="http://schemas.microsoft.com/office/drawing/2014/main" id="{0006E384-4EDD-4E31-B274-0D5C778E6A81}"/>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幻灯片图像占位符 1">
            <a:extLst>
              <a:ext uri="{FF2B5EF4-FFF2-40B4-BE49-F238E27FC236}">
                <a16:creationId xmlns:a16="http://schemas.microsoft.com/office/drawing/2014/main" id="{B2701078-AC9B-4679-A698-DF216213DF6F}"/>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10594" name="备注占位符 2">
            <a:extLst>
              <a:ext uri="{FF2B5EF4-FFF2-40B4-BE49-F238E27FC236}">
                <a16:creationId xmlns:a16="http://schemas.microsoft.com/office/drawing/2014/main" id="{1CE75360-373A-4EAE-89E4-4487BD9E363E}"/>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0595" name="灯片编号占位符 3">
            <a:extLst>
              <a:ext uri="{FF2B5EF4-FFF2-40B4-BE49-F238E27FC236}">
                <a16:creationId xmlns:a16="http://schemas.microsoft.com/office/drawing/2014/main" id="{41CB8481-03A0-4448-B7F5-FE31A3F322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AF0A937-DF3D-4860-A12C-634F32146641}" type="slidenum">
              <a:rPr kumimoji="0" lang="zh-CN" altLang="en-US" sz="1200" b="0" i="0" u="none" strike="noStrike" kern="1200" cap="none" spc="0" normalizeH="0" baseline="0" noProof="0" smtClean="0">
                <a:ln>
                  <a:noFill/>
                </a:ln>
                <a:solidFill>
                  <a:prstClr val="black"/>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439</a:t>
            </a:fld>
            <a:endParaRPr kumimoji="0" lang="zh-CN" altLang="en-US" sz="1200" b="0" i="0" u="none" strike="noStrike" kern="1200" cap="none" spc="0" normalizeH="0" baseline="0" noProof="0">
              <a:ln>
                <a:noFill/>
              </a:ln>
              <a:solidFill>
                <a:prstClr val="black"/>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幻灯片图像占位符 1">
            <a:extLst>
              <a:ext uri="{FF2B5EF4-FFF2-40B4-BE49-F238E27FC236}">
                <a16:creationId xmlns:a16="http://schemas.microsoft.com/office/drawing/2014/main" id="{78D2CBDE-9155-4D3C-B1BD-B7685AE6850C}"/>
              </a:ext>
            </a:extLst>
          </p:cNvPr>
          <p:cNvSpPr>
            <a:spLocks noGrp="1" noRot="1" noChangeAspect="1" noChangeArrowheads="1"/>
          </p:cNvSpPr>
          <p:nvPr>
            <p:ph type="sldImg" idx="4294967295"/>
          </p:nvPr>
        </p:nvSpPr>
        <p:spPr bwMode="auto">
          <a:ln>
            <a:solidFill>
              <a:srgbClr val="000000"/>
            </a:solidFill>
            <a:miter lim="800000"/>
            <a:headEnd/>
            <a:tailEnd/>
          </a:ln>
        </p:spPr>
      </p:sp>
      <p:sp>
        <p:nvSpPr>
          <p:cNvPr id="136194" name="文本占位符 2">
            <a:extLst>
              <a:ext uri="{FF2B5EF4-FFF2-40B4-BE49-F238E27FC236}">
                <a16:creationId xmlns:a16="http://schemas.microsoft.com/office/drawing/2014/main" id="{74AC7EC6-FB9A-443A-B83D-5C273CFD51E7}"/>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zh-CN"/>
              <a:t>注意：第</a:t>
            </a:r>
            <a:r>
              <a:rPr lang="en-US" altLang="zh-CN"/>
              <a:t>2</a:t>
            </a:r>
            <a:r>
              <a:rPr lang="zh-CN" altLang="en-US"/>
              <a:t>条 </a:t>
            </a:r>
            <a:r>
              <a:rPr lang="en-US" altLang="zh-CN"/>
              <a:t>add</a:t>
            </a:r>
            <a:r>
              <a:rPr lang="zh-CN" altLang="zh-CN"/>
              <a:t> </a:t>
            </a:r>
            <a:r>
              <a:rPr lang="en-US" altLang="zh-CN"/>
              <a:t>r1, r1, r3</a:t>
            </a:r>
            <a:r>
              <a:rPr lang="zh-CN" altLang="en-US"/>
              <a:t>与最后一条</a:t>
            </a:r>
            <a:r>
              <a:rPr lang="en-US" altLang="zh-CN"/>
              <a:t>store r1, 0(r4)</a:t>
            </a:r>
            <a:r>
              <a:rPr lang="zh-CN" altLang="zh-CN"/>
              <a:t>之间本身就存在顺序关系，即必须第</a:t>
            </a:r>
            <a:r>
              <a:rPr lang="en-US" altLang="zh-CN"/>
              <a:t>2</a:t>
            </a:r>
            <a:r>
              <a:rPr lang="zh-CN" altLang="en-US"/>
              <a:t>条先执行后最后一条</a:t>
            </a:r>
            <a:r>
              <a:rPr lang="en-US" altLang="zh-CN"/>
              <a:t>store</a:t>
            </a:r>
            <a:r>
              <a:rPr lang="zh-CN" altLang="en-US"/>
              <a:t>再执行，所以后面调换指令顺序时需要保证这个顺序；类似，第</a:t>
            </a:r>
            <a:r>
              <a:rPr lang="en-US" altLang="zh-CN"/>
              <a:t>3</a:t>
            </a:r>
            <a:r>
              <a:rPr lang="zh-CN" altLang="en-US"/>
              <a:t>条</a:t>
            </a:r>
            <a:r>
              <a:rPr lang="en-US" altLang="zh-CN"/>
              <a:t>addi r4, r4, 4</a:t>
            </a:r>
            <a:r>
              <a:rPr lang="zh-CN" altLang="en-US"/>
              <a:t>与最后一条</a:t>
            </a:r>
            <a:r>
              <a:rPr lang="en-US" altLang="zh-CN"/>
              <a:t>store r1, 0(r4)</a:t>
            </a:r>
            <a:r>
              <a:rPr lang="zh-CN" altLang="zh-CN"/>
              <a:t>之间也有这种顺序关系也必须保证。</a:t>
            </a:r>
          </a:p>
          <a:p>
            <a:r>
              <a:rPr lang="zh-CN" altLang="en-US"/>
              <a:t>另外，第</a:t>
            </a:r>
            <a:r>
              <a:rPr lang="en-US" altLang="zh-CN"/>
              <a:t>2</a:t>
            </a:r>
            <a:r>
              <a:rPr lang="zh-CN" altLang="en-US"/>
              <a:t>条</a:t>
            </a:r>
            <a:r>
              <a:rPr lang="en-US" altLang="zh-CN"/>
              <a:t>add</a:t>
            </a:r>
            <a:r>
              <a:rPr lang="zh-CN" altLang="en-US"/>
              <a:t>与第</a:t>
            </a:r>
            <a:r>
              <a:rPr lang="en-US" altLang="zh-CN"/>
              <a:t>3</a:t>
            </a:r>
            <a:r>
              <a:rPr lang="zh-CN" altLang="en-US"/>
              <a:t>条</a:t>
            </a:r>
            <a:r>
              <a:rPr lang="en-US" altLang="zh-CN"/>
              <a:t>addi</a:t>
            </a:r>
            <a:r>
              <a:rPr lang="zh-CN" altLang="en-US"/>
              <a:t>与第</a:t>
            </a:r>
            <a:r>
              <a:rPr lang="en-US" altLang="zh-CN"/>
              <a:t>4</a:t>
            </a:r>
            <a:r>
              <a:rPr lang="zh-CN" altLang="en-US"/>
              <a:t>条</a:t>
            </a:r>
            <a:r>
              <a:rPr lang="en-US" altLang="zh-CN"/>
              <a:t>sub</a:t>
            </a:r>
            <a:r>
              <a:rPr lang="zh-CN" altLang="en-US"/>
              <a:t>之间没有顺序关系，所有后面调换指令顺序时这</a:t>
            </a:r>
            <a:r>
              <a:rPr lang="en-US" altLang="zh-CN"/>
              <a:t>3</a:t>
            </a:r>
            <a:r>
              <a:rPr lang="zh-CN" altLang="en-US"/>
              <a:t>条之间可以任意换</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幻灯片图像占位符 1">
            <a:extLst>
              <a:ext uri="{FF2B5EF4-FFF2-40B4-BE49-F238E27FC236}">
                <a16:creationId xmlns:a16="http://schemas.microsoft.com/office/drawing/2014/main" id="{0062E616-ABF4-414C-B28F-8E023A928677}"/>
              </a:ext>
            </a:extLst>
          </p:cNvPr>
          <p:cNvSpPr>
            <a:spLocks noGrp="1" noRot="1" noChangeAspect="1" noChangeArrowheads="1"/>
          </p:cNvSpPr>
          <p:nvPr>
            <p:ph type="sldImg" idx="4294967295"/>
          </p:nvPr>
        </p:nvSpPr>
        <p:spPr bwMode="auto">
          <a:ln>
            <a:solidFill>
              <a:srgbClr val="000000"/>
            </a:solidFill>
            <a:miter lim="800000"/>
            <a:headEnd/>
            <a:tailEnd/>
          </a:ln>
        </p:spPr>
      </p:sp>
      <p:sp>
        <p:nvSpPr>
          <p:cNvPr id="140290" name="文本占位符 2">
            <a:extLst>
              <a:ext uri="{FF2B5EF4-FFF2-40B4-BE49-F238E27FC236}">
                <a16:creationId xmlns:a16="http://schemas.microsoft.com/office/drawing/2014/main" id="{0CC01DEE-E2E9-442E-850E-EEA46445FF7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尽量减少使用内部前推</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G=10^9</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a:extLst>
              <a:ext uri="{FF2B5EF4-FFF2-40B4-BE49-F238E27FC236}">
                <a16:creationId xmlns:a16="http://schemas.microsoft.com/office/drawing/2014/main" id="{5D975619-1FDF-4293-B0F7-37772B3B7B46}"/>
              </a:ext>
            </a:extLst>
          </p:cNvPr>
          <p:cNvSpPr>
            <a:spLocks noGrp="1" noRot="1" noChangeAspect="1" noChangeArrowheads="1"/>
          </p:cNvSpPr>
          <p:nvPr>
            <p:ph type="sldImg" idx="4294967295"/>
          </p:nvPr>
        </p:nvSpPr>
        <p:spPr bwMode="auto">
          <a:ln>
            <a:solidFill>
              <a:srgbClr val="000000"/>
            </a:solidFill>
            <a:miter lim="800000"/>
            <a:headEnd/>
            <a:tailEnd/>
          </a:ln>
        </p:spPr>
      </p:sp>
      <p:sp>
        <p:nvSpPr>
          <p:cNvPr id="142338" name="文本占位符 2">
            <a:extLst>
              <a:ext uri="{FF2B5EF4-FFF2-40B4-BE49-F238E27FC236}">
                <a16:creationId xmlns:a16="http://schemas.microsoft.com/office/drawing/2014/main" id="{F96EE849-7406-4C62-8A17-80903F0CE554}"/>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20000"/>
              </a:lnSpc>
            </a:pPr>
            <a:endParaRPr lang="zh-CN" altLang="en-US" b="1">
              <a:solidFill>
                <a:srgbClr val="CCFFFF"/>
              </a:solidFill>
              <a:latin typeface="Arial" panose="020B0604020202020204" pitchFamily="34" charset="0"/>
            </a:endParaRPr>
          </a:p>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幻灯片图像占位符 1">
            <a:extLst>
              <a:ext uri="{FF2B5EF4-FFF2-40B4-BE49-F238E27FC236}">
                <a16:creationId xmlns:a16="http://schemas.microsoft.com/office/drawing/2014/main" id="{F634ADC3-1DEC-4507-82C5-707E9D9DA092}"/>
              </a:ext>
            </a:extLst>
          </p:cNvPr>
          <p:cNvSpPr>
            <a:spLocks noGrp="1" noRot="1" noChangeAspect="1" noChangeArrowheads="1"/>
          </p:cNvSpPr>
          <p:nvPr>
            <p:ph type="sldImg" idx="4294967295"/>
          </p:nvPr>
        </p:nvSpPr>
        <p:spPr bwMode="auto">
          <a:ln>
            <a:solidFill>
              <a:srgbClr val="000000"/>
            </a:solidFill>
            <a:miter lim="800000"/>
            <a:headEnd/>
            <a:tailEnd/>
          </a:ln>
        </p:spPr>
      </p:sp>
      <p:sp>
        <p:nvSpPr>
          <p:cNvPr id="144386" name="文本占位符 2">
            <a:extLst>
              <a:ext uri="{FF2B5EF4-FFF2-40B4-BE49-F238E27FC236}">
                <a16:creationId xmlns:a16="http://schemas.microsoft.com/office/drawing/2014/main" id="{8F27FCF5-FFE7-4022-AF54-285EA1D13962}"/>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20000"/>
              </a:lnSpc>
            </a:pPr>
            <a:endParaRPr lang="zh-CN" altLang="en-US" b="1">
              <a:solidFill>
                <a:srgbClr val="CCFFFF"/>
              </a:solidFill>
              <a:latin typeface="Arial" panose="020B0604020202020204" pitchFamily="34" charset="0"/>
            </a:endParaRPr>
          </a:p>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幻灯片图像占位符 1">
            <a:extLst>
              <a:ext uri="{FF2B5EF4-FFF2-40B4-BE49-F238E27FC236}">
                <a16:creationId xmlns:a16="http://schemas.microsoft.com/office/drawing/2014/main" id="{9C73DEE8-9092-480C-90F9-D3438DB9CD00}"/>
              </a:ext>
            </a:extLst>
          </p:cNvPr>
          <p:cNvSpPr>
            <a:spLocks noGrp="1" noRot="1" noChangeAspect="1" noChangeArrowheads="1"/>
          </p:cNvSpPr>
          <p:nvPr>
            <p:ph type="sldImg" idx="4294967295"/>
          </p:nvPr>
        </p:nvSpPr>
        <p:spPr bwMode="auto">
          <a:ln>
            <a:solidFill>
              <a:srgbClr val="000000"/>
            </a:solidFill>
            <a:miter lim="800000"/>
            <a:headEnd/>
            <a:tailEnd/>
          </a:ln>
        </p:spPr>
      </p:sp>
      <p:sp>
        <p:nvSpPr>
          <p:cNvPr id="146434" name="文本占位符 2">
            <a:extLst>
              <a:ext uri="{FF2B5EF4-FFF2-40B4-BE49-F238E27FC236}">
                <a16:creationId xmlns:a16="http://schemas.microsoft.com/office/drawing/2014/main" id="{53B13435-D16E-41EB-AEB7-E23CF4CB2722}"/>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既然我们已经知道如何对性能、成本、可靠性、能耗和功率进行定义、测量和汇总，现在可以开始研究在计算机设计与分析中非常有用的指导原则了。这一节将介绍有关设计的重要观测结果以及两个用于评估备选设计的公式。</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充分利用并行性时提高性能的最重要的方法之一。本书的每一章都有一个如何通过开发并行性来提高性能的示例。</a:t>
            </a:r>
          </a:p>
          <a:p>
            <a:r>
              <a:rPr lang="zh-CN" altLang="en-US"/>
              <a:t>系统级并行：为了提高在一个典型服务器基准测试（如</a:t>
            </a:r>
            <a:r>
              <a:rPr lang="en-US" altLang="zh-CN"/>
              <a:t>SPECWeb</a:t>
            </a:r>
            <a:r>
              <a:rPr lang="zh-CN" altLang="en-US"/>
              <a:t>或</a:t>
            </a:r>
            <a:r>
              <a:rPr lang="en-US" altLang="zh-CN"/>
              <a:t>TPC-C</a:t>
            </a:r>
            <a:r>
              <a:rPr lang="zh-CN" altLang="en-US"/>
              <a:t>）上的吞吐量性能，可以使用多个</a:t>
            </a:r>
            <a:r>
              <a:rPr lang="zh-CN" altLang="en-US" u="heavy"/>
              <a:t>处理器</a:t>
            </a:r>
            <a:r>
              <a:rPr lang="zh-CN" altLang="en-US">
                <a:sym typeface="+mn-ea"/>
              </a:rPr>
              <a:t>和多个磁盘。随后可以在处理器和磁盘之间分散处理请求的工作负载，从而提高吞吐率。扩展内存及处理器和磁盘数目的能力称为可扩展性，这对服务器来说是非常有价值的有点。在许多磁盘之间分布数据，以实现并行读写，就可以支持数据集并行。</a:t>
            </a:r>
            <a:r>
              <a:rPr lang="en-US" altLang="zh-CN">
                <a:sym typeface="+mn-ea"/>
              </a:rPr>
              <a:t>SPECWeb</a:t>
            </a:r>
            <a:r>
              <a:rPr lang="zh-CN" altLang="en-US">
                <a:sym typeface="+mn-ea"/>
              </a:rPr>
              <a:t>还依靠请求级并行来使用大量处理器，而</a:t>
            </a:r>
            <a:r>
              <a:rPr lang="en-US" altLang="zh-CN">
                <a:sym typeface="+mn-ea"/>
              </a:rPr>
              <a:t>TPC-C</a:t>
            </a:r>
            <a:r>
              <a:rPr lang="zh-CN" altLang="en-US">
                <a:sym typeface="+mn-ea"/>
              </a:rPr>
              <a:t>使用线程级并行实现对数据库请求的更快速处理。</a:t>
            </a:r>
          </a:p>
          <a:p>
            <a:r>
              <a:rPr lang="zh-CN" altLang="en-US">
                <a:sym typeface="+mn-ea"/>
              </a:rPr>
              <a:t>在单独的处理器级别，充分利用指令间的并行对于实现高性能非常关键。</a:t>
            </a:r>
          </a:p>
          <a:p>
            <a:r>
              <a:rPr lang="zh-CN" altLang="en-US">
                <a:sym typeface="+mn-ea"/>
              </a:rPr>
              <a:t>在具体的数字设计级别也可以开发并行，如组相联缓存使用多组存储器，通常可以对它们进行并行查询，以查找所需项目。</a:t>
            </a:r>
          </a:p>
          <a:p>
            <a:endParaRPr lang="zh-CN" altLang="en-US">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4.xml"/><Relationship Id="rId1" Type="http://schemas.openxmlformats.org/officeDocument/2006/relationships/vmlDrawing" Target="../drawings/vmlDrawing2.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fontAlgn="base">
              <a:spcBef>
                <a:spcPct val="0"/>
              </a:spcBef>
              <a:spcAft>
                <a:spcPct val="0"/>
              </a:spcAft>
              <a:defRPr/>
            </a:pPr>
            <a:endParaRPr lang="en-US" altLang="zh-CN"/>
          </a:p>
        </p:txBody>
      </p:sp>
      <p:sp>
        <p:nvSpPr>
          <p:cNvPr id="5" name="灯片编号占位符 4"/>
          <p:cNvSpPr>
            <a:spLocks noGrp="1"/>
          </p:cNvSpPr>
          <p:nvPr>
            <p:ph type="sldNum" sz="quarter" idx="11"/>
          </p:nvPr>
        </p:nvSpPr>
        <p:spPr/>
        <p:txBody>
          <a:bodyPr/>
          <a:lstStyle/>
          <a:p>
            <a:pPr lvl="0" eaLnBrk="1" hangingPunct="1">
              <a:buNone/>
            </a:pPr>
            <a:fld id="{9A0DB2DC-4C9A-4742-B13C-FB6460FD3503}" type="slidenum">
              <a:rPr lang="zh-CN" altLang="en-US" dirty="0"/>
              <a:t>‹#›</a:t>
            </a:fld>
            <a:endParaRPr lang="zh-CN" altLang="en-US" dirty="0">
              <a:latin typeface="Garamond" panose="02020404030301010803" pitchFamily="18" charset="0"/>
            </a:endParaRPr>
          </a:p>
        </p:txBody>
      </p:sp>
      <p:sp>
        <p:nvSpPr>
          <p:cNvPr id="6" name="页脚占位符 5"/>
          <p:cNvSpPr>
            <a:spLocks noGrp="1"/>
          </p:cNvSpPr>
          <p:nvPr>
            <p:ph type="ftr" sz="quarter" idx="12"/>
          </p:nvPr>
        </p:nvSpPr>
        <p:spPr/>
        <p:txBody>
          <a:bodyPr/>
          <a:lstStyle/>
          <a:p>
            <a:pPr fontAlgn="base">
              <a:spcBef>
                <a:spcPct val="0"/>
              </a:spcBef>
              <a:spcAft>
                <a:spcPct val="0"/>
              </a:spcAft>
              <a:defRPr/>
            </a:pPr>
            <a:endParaRPr lang="en-US" altLang="zh-CN"/>
          </a:p>
        </p:txBody>
      </p:sp>
    </p:spTree>
    <p:extLst>
      <p:ext uri="{BB962C8B-B14F-4D97-AF65-F5344CB8AC3E}">
        <p14:creationId xmlns:p14="http://schemas.microsoft.com/office/powerpoint/2010/main" val="5619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D14949D-3C6F-4078-8078-3B11C46C0EE1}" type="datetime1">
              <a:rPr lang="zh-CN" altLang="en-US" smtClean="0"/>
              <a:t>2022/5/27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912473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EC9F858-805E-4F79-BA66-A134BA19B1A4}" type="datetime1">
              <a:rPr lang="zh-CN" altLang="en-US" smtClean="0"/>
              <a:t>2022/5/27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346767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E03D99-5046-41CD-B8E1-B731A1D820E4}" type="datetime1">
              <a:rPr lang="zh-CN" altLang="en-US" smtClean="0"/>
              <a:t>2022/5/27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2088922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F4EB6597-184C-4D71-8229-3767319A6A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3ABD6E8-2827-474A-B33C-66748ABA3B3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76F677D-1458-41C7-921F-EFFB07FE8E3E}"/>
              </a:ext>
            </a:extLst>
          </p:cNvPr>
          <p:cNvSpPr>
            <a:spLocks noGrp="1" noChangeArrowheads="1"/>
          </p:cNvSpPr>
          <p:nvPr>
            <p:ph type="sldNum" sz="quarter" idx="12"/>
          </p:nvPr>
        </p:nvSpPr>
        <p:spPr>
          <a:ln/>
        </p:spPr>
        <p:txBody>
          <a:bodyPr/>
          <a:lstStyle>
            <a:lvl1pPr>
              <a:defRPr/>
            </a:lvl1pPr>
          </a:lstStyle>
          <a:p>
            <a:fld id="{A5686F4C-5448-4B57-91D4-5BC5C76CE826}" type="slidenum">
              <a:rPr lang="zh-CN" altLang="en-US"/>
              <a:pPr/>
              <a:t>‹#›</a:t>
            </a:fld>
            <a:endParaRPr lang="en-US" altLang="zh-CN"/>
          </a:p>
        </p:txBody>
      </p:sp>
    </p:spTree>
    <p:extLst>
      <p:ext uri="{BB962C8B-B14F-4D97-AF65-F5344CB8AC3E}">
        <p14:creationId xmlns:p14="http://schemas.microsoft.com/office/powerpoint/2010/main" val="57928223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83C7B354-85B3-4CC6-AB02-1C1B5200D00F}"/>
              </a:ext>
            </a:extLst>
          </p:cNvPr>
          <p:cNvGrpSpPr>
            <a:grpSpLocks/>
          </p:cNvGrpSpPr>
          <p:nvPr/>
        </p:nvGrpSpPr>
        <p:grpSpPr bwMode="auto">
          <a:xfrm>
            <a:off x="-1365251" y="1552576"/>
            <a:ext cx="13557251" cy="5305425"/>
            <a:chOff x="0" y="0"/>
            <a:chExt cx="6412" cy="3342"/>
          </a:xfrm>
        </p:grpSpPr>
        <p:sp>
          <p:nvSpPr>
            <p:cNvPr id="5" name="未知">
              <a:extLst>
                <a:ext uri="{FF2B5EF4-FFF2-40B4-BE49-F238E27FC236}">
                  <a16:creationId xmlns:a16="http://schemas.microsoft.com/office/drawing/2014/main" id="{1F4AFFC5-8140-47C2-98D8-8E892706DB8C}"/>
                </a:ext>
              </a:extLst>
            </p:cNvPr>
            <p:cNvSpPr/>
            <p:nvPr/>
          </p:nvSpPr>
          <p:spPr bwMode="auto">
            <a:xfrm>
              <a:off x="2713" y="729"/>
              <a:ext cx="3699" cy="2613"/>
            </a:xfrm>
            <a:custGeom>
              <a:avLst/>
              <a:gdLst/>
              <a:ahLst/>
              <a:cxnLst>
                <a:cxn ang="0">
                  <a:pos x="1523" y="2611"/>
                </a:cxn>
                <a:cxn ang="0">
                  <a:pos x="3698" y="2612"/>
                </a:cxn>
                <a:cxn ang="0">
                  <a:pos x="3698" y="2228"/>
                </a:cxn>
                <a:cxn ang="0">
                  <a:pos x="0" y="0"/>
                </a:cxn>
                <a:cxn ang="0">
                  <a:pos x="160" y="118"/>
                </a:cxn>
                <a:cxn ang="0">
                  <a:pos x="292" y="219"/>
                </a:cxn>
                <a:cxn ang="0">
                  <a:pos x="441" y="347"/>
                </a:cxn>
                <a:cxn ang="0">
                  <a:pos x="585" y="482"/>
                </a:cxn>
                <a:cxn ang="0">
                  <a:pos x="796" y="711"/>
                </a:cxn>
                <a:cxn ang="0">
                  <a:pos x="983" y="955"/>
                </a:cxn>
                <a:cxn ang="0">
                  <a:pos x="1119" y="1168"/>
                </a:cxn>
                <a:cxn ang="0">
                  <a:pos x="1238" y="1388"/>
                </a:cxn>
                <a:cxn ang="0">
                  <a:pos x="1331" y="1608"/>
                </a:cxn>
                <a:cxn ang="0">
                  <a:pos x="1400" y="1809"/>
                </a:cxn>
                <a:cxn ang="0">
                  <a:pos x="1447" y="1979"/>
                </a:cxn>
                <a:cxn ang="0">
                  <a:pos x="1490" y="2190"/>
                </a:cxn>
                <a:cxn ang="0">
                  <a:pos x="1511" y="2374"/>
                </a:cxn>
                <a:cxn ang="0">
                  <a:pos x="1523" y="2611"/>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w="9525">
              <a:noFill/>
              <a:round/>
            </a:ln>
            <a:effectLst/>
          </p:spPr>
          <p:txBody>
            <a:bodyPr/>
            <a:lstStyle/>
            <a:p>
              <a:pPr>
                <a:defRPr/>
              </a:pPr>
              <a:endParaRPr lang="zh-CN" altLang="en-US" sz="1800"/>
            </a:p>
          </p:txBody>
        </p:sp>
        <p:sp>
          <p:nvSpPr>
            <p:cNvPr id="6" name="Arc 4">
              <a:extLst>
                <a:ext uri="{FF2B5EF4-FFF2-40B4-BE49-F238E27FC236}">
                  <a16:creationId xmlns:a16="http://schemas.microsoft.com/office/drawing/2014/main" id="{B5286D09-AEB2-4C1C-A918-D4F25DDBDC16}"/>
                </a:ext>
              </a:extLst>
            </p:cNvPr>
            <p:cNvSpPr/>
            <p:nvPr/>
          </p:nvSpPr>
          <p:spPr bwMode="auto">
            <a:xfrm>
              <a:off x="0" y="0"/>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ln>
            <a:effectLst/>
          </p:spPr>
          <p:txBody>
            <a:bodyPr wrap="none" anchor="ctr"/>
            <a:lstStyle/>
            <a:p>
              <a:pPr>
                <a:defRPr/>
              </a:pPr>
              <a:endParaRPr lang="zh-CN" altLang="en-US" sz="1800"/>
            </a:p>
          </p:txBody>
        </p:sp>
      </p:grpSp>
      <p:sp>
        <p:nvSpPr>
          <p:cNvPr id="3077" name="Rectangle 5"/>
          <p:cNvSpPr>
            <a:spLocks noGrp="1" noChangeArrowheads="1"/>
          </p:cNvSpPr>
          <p:nvPr>
            <p:ph type="ctrTitle" sz="quarter"/>
          </p:nvPr>
        </p:nvSpPr>
        <p:spPr>
          <a:xfrm>
            <a:off x="1725084" y="762000"/>
            <a:ext cx="10363200" cy="1143000"/>
          </a:xfrm>
        </p:spPr>
        <p:txBody>
          <a:bodyPr anchor="b"/>
          <a:lstStyle>
            <a:lvl1pPr>
              <a:defRPr/>
            </a:lvl1pPr>
          </a:lstStyle>
          <a:p>
            <a:r>
              <a:rPr lang="zh-CN" altLang="en-US" noProof="1"/>
              <a:t>单击此处编辑母版标题样式</a:t>
            </a:r>
          </a:p>
        </p:txBody>
      </p:sp>
      <p:sp>
        <p:nvSpPr>
          <p:cNvPr id="3078" name="Rectangle 6"/>
          <p:cNvSpPr>
            <a:spLocks noGrp="1" noChangeArrowheads="1"/>
          </p:cNvSpPr>
          <p:nvPr>
            <p:ph type="subTitle" sz="quarter" idx="1"/>
          </p:nvPr>
        </p:nvSpPr>
        <p:spPr>
          <a:xfrm>
            <a:off x="914400" y="3429000"/>
            <a:ext cx="8534400" cy="1752600"/>
          </a:xfrm>
        </p:spPr>
        <p:txBody>
          <a:bodyPr lIns="92075" tIns="46038" rIns="92075" bIns="46038" anchor="ctr"/>
          <a:lstStyle>
            <a:lvl1pPr marL="0" indent="0" algn="ctr">
              <a:buFont typeface="Wingdings" panose="05000000000000000000" pitchFamily="2" charset="2"/>
              <a:buNone/>
              <a:defRPr/>
            </a:lvl1pPr>
          </a:lstStyle>
          <a:p>
            <a:r>
              <a:rPr lang="zh-CN" altLang="en-US" noProof="1"/>
              <a:t>单击此处编辑母版副标题样式</a:t>
            </a:r>
          </a:p>
        </p:txBody>
      </p:sp>
      <p:sp>
        <p:nvSpPr>
          <p:cNvPr id="7" name="Rectangle 7">
            <a:extLst>
              <a:ext uri="{FF2B5EF4-FFF2-40B4-BE49-F238E27FC236}">
                <a16:creationId xmlns:a16="http://schemas.microsoft.com/office/drawing/2014/main" id="{22B8C6D6-9356-4281-9E75-8F32300F9646}"/>
              </a:ext>
            </a:extLst>
          </p:cNvPr>
          <p:cNvSpPr>
            <a:spLocks noGrp="1" noChangeArrowheads="1"/>
          </p:cNvSpPr>
          <p:nvPr>
            <p:ph type="dt" sz="quarter" idx="10"/>
          </p:nvPr>
        </p:nvSpPr>
        <p:spPr/>
        <p:txBody>
          <a:bodyPr/>
          <a:lstStyle>
            <a:lvl1pPr>
              <a:defRPr/>
            </a:lvl1pPr>
          </a:lstStyle>
          <a:p>
            <a:pPr>
              <a:defRPr/>
            </a:pPr>
            <a:endParaRPr lang="en-US" altLang="zh-CN"/>
          </a:p>
        </p:txBody>
      </p:sp>
      <p:sp>
        <p:nvSpPr>
          <p:cNvPr id="8" name="Rectangle 8">
            <a:extLst>
              <a:ext uri="{FF2B5EF4-FFF2-40B4-BE49-F238E27FC236}">
                <a16:creationId xmlns:a16="http://schemas.microsoft.com/office/drawing/2014/main" id="{EE66DA12-45A2-42E8-AB12-BFC3379B07D3}"/>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9">
            <a:extLst>
              <a:ext uri="{FF2B5EF4-FFF2-40B4-BE49-F238E27FC236}">
                <a16:creationId xmlns:a16="http://schemas.microsoft.com/office/drawing/2014/main" id="{6483CA84-3AE4-4A7E-9F87-1F7A98913181}"/>
              </a:ext>
            </a:extLst>
          </p:cNvPr>
          <p:cNvSpPr>
            <a:spLocks noGrp="1" noChangeArrowheads="1"/>
          </p:cNvSpPr>
          <p:nvPr>
            <p:ph type="sldNum" sz="quarter" idx="12"/>
          </p:nvPr>
        </p:nvSpPr>
        <p:spPr/>
        <p:txBody>
          <a:bodyPr/>
          <a:lstStyle>
            <a:lvl1pPr>
              <a:defRPr/>
            </a:lvl1pPr>
          </a:lstStyle>
          <a:p>
            <a:fld id="{1A531B28-5316-4F30-953A-226B32D13D3B}" type="slidenum">
              <a:rPr lang="zh-CN" altLang="en-US"/>
              <a:pPr/>
              <a:t>‹#›</a:t>
            </a:fld>
            <a:endParaRPr lang="en-US" altLang="zh-CN"/>
          </a:p>
        </p:txBody>
      </p:sp>
    </p:spTree>
    <p:extLst>
      <p:ext uri="{BB962C8B-B14F-4D97-AF65-F5344CB8AC3E}">
        <p14:creationId xmlns:p14="http://schemas.microsoft.com/office/powerpoint/2010/main" val="146676507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F18C5B2B-3DEF-44EA-A662-D8FD7F691C7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5341EA40-78C1-4438-AA81-379F3D03A33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18761BB7-C195-4B2F-8A51-4A22E39CA768}"/>
              </a:ext>
            </a:extLst>
          </p:cNvPr>
          <p:cNvSpPr>
            <a:spLocks noGrp="1" noChangeArrowheads="1"/>
          </p:cNvSpPr>
          <p:nvPr>
            <p:ph type="sldNum" sz="quarter" idx="12"/>
          </p:nvPr>
        </p:nvSpPr>
        <p:spPr>
          <a:ln/>
        </p:spPr>
        <p:txBody>
          <a:bodyPr/>
          <a:lstStyle>
            <a:lvl1pPr>
              <a:defRPr/>
            </a:lvl1pPr>
          </a:lstStyle>
          <a:p>
            <a:fld id="{9EB524BA-2080-470D-9DDA-1145A05314F3}" type="slidenum">
              <a:rPr lang="zh-CN" altLang="en-US"/>
              <a:pPr/>
              <a:t>‹#›</a:t>
            </a:fld>
            <a:endParaRPr lang="en-US" altLang="zh-CN"/>
          </a:p>
        </p:txBody>
      </p:sp>
    </p:spTree>
    <p:extLst>
      <p:ext uri="{BB962C8B-B14F-4D97-AF65-F5344CB8AC3E}">
        <p14:creationId xmlns:p14="http://schemas.microsoft.com/office/powerpoint/2010/main" val="410016158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6">
            <a:extLst>
              <a:ext uri="{FF2B5EF4-FFF2-40B4-BE49-F238E27FC236}">
                <a16:creationId xmlns:a16="http://schemas.microsoft.com/office/drawing/2014/main" id="{08861F60-FC79-441A-8697-4394E9C4692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a:extLst>
              <a:ext uri="{FF2B5EF4-FFF2-40B4-BE49-F238E27FC236}">
                <a16:creationId xmlns:a16="http://schemas.microsoft.com/office/drawing/2014/main" id="{F96C5DC1-8918-45DB-8590-294BB435B7D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0E783B5A-3E3F-496F-9F0D-682381CCA5AE}"/>
              </a:ext>
            </a:extLst>
          </p:cNvPr>
          <p:cNvSpPr>
            <a:spLocks noGrp="1" noChangeArrowheads="1"/>
          </p:cNvSpPr>
          <p:nvPr>
            <p:ph type="sldNum" sz="quarter" idx="12"/>
          </p:nvPr>
        </p:nvSpPr>
        <p:spPr>
          <a:ln/>
        </p:spPr>
        <p:txBody>
          <a:bodyPr/>
          <a:lstStyle>
            <a:lvl1pPr>
              <a:defRPr/>
            </a:lvl1pPr>
          </a:lstStyle>
          <a:p>
            <a:fld id="{FB7734F8-341B-4B9A-9CA4-C50FA04FD1F6}" type="slidenum">
              <a:rPr lang="zh-CN" altLang="en-US"/>
              <a:pPr/>
              <a:t>‹#›</a:t>
            </a:fld>
            <a:endParaRPr lang="en-US" altLang="zh-CN"/>
          </a:p>
        </p:txBody>
      </p:sp>
    </p:spTree>
    <p:extLst>
      <p:ext uri="{BB962C8B-B14F-4D97-AF65-F5344CB8AC3E}">
        <p14:creationId xmlns:p14="http://schemas.microsoft.com/office/powerpoint/2010/main" val="62336493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D176F04D-0B89-433B-A922-3B5DA624335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a:extLst>
              <a:ext uri="{FF2B5EF4-FFF2-40B4-BE49-F238E27FC236}">
                <a16:creationId xmlns:a16="http://schemas.microsoft.com/office/drawing/2014/main" id="{0BBC6223-81E9-4D1E-B4DB-53670E97C78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a:extLst>
              <a:ext uri="{FF2B5EF4-FFF2-40B4-BE49-F238E27FC236}">
                <a16:creationId xmlns:a16="http://schemas.microsoft.com/office/drawing/2014/main" id="{CE4DEE09-16D3-4DB9-9C3B-F20B1625C815}"/>
              </a:ext>
            </a:extLst>
          </p:cNvPr>
          <p:cNvSpPr>
            <a:spLocks noGrp="1" noChangeArrowheads="1"/>
          </p:cNvSpPr>
          <p:nvPr>
            <p:ph type="sldNum" sz="quarter" idx="12"/>
          </p:nvPr>
        </p:nvSpPr>
        <p:spPr>
          <a:ln/>
        </p:spPr>
        <p:txBody>
          <a:bodyPr/>
          <a:lstStyle>
            <a:lvl1pPr>
              <a:defRPr/>
            </a:lvl1pPr>
          </a:lstStyle>
          <a:p>
            <a:fld id="{D5E53D6E-FE45-4304-A92A-98EEDF50C47C}" type="slidenum">
              <a:rPr lang="zh-CN" altLang="en-US"/>
              <a:pPr/>
              <a:t>‹#›</a:t>
            </a:fld>
            <a:endParaRPr lang="en-US" altLang="zh-CN"/>
          </a:p>
        </p:txBody>
      </p:sp>
    </p:spTree>
    <p:extLst>
      <p:ext uri="{BB962C8B-B14F-4D97-AF65-F5344CB8AC3E}">
        <p14:creationId xmlns:p14="http://schemas.microsoft.com/office/powerpoint/2010/main" val="2133523011"/>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129DDE44-2AAF-41B6-8320-95CDCDCC6806}"/>
              </a:ext>
            </a:extLst>
          </p:cNvPr>
          <p:cNvGrpSpPr>
            <a:grpSpLocks/>
          </p:cNvGrpSpPr>
          <p:nvPr/>
        </p:nvGrpSpPr>
        <p:grpSpPr bwMode="auto">
          <a:xfrm>
            <a:off x="1" y="1"/>
            <a:ext cx="12187767" cy="6850063"/>
            <a:chOff x="0" y="0"/>
            <a:chExt cx="5758" cy="4315"/>
          </a:xfrm>
        </p:grpSpPr>
        <p:grpSp>
          <p:nvGrpSpPr>
            <p:cNvPr id="5" name="Group 3">
              <a:extLst>
                <a:ext uri="{FF2B5EF4-FFF2-40B4-BE49-F238E27FC236}">
                  <a16:creationId xmlns:a16="http://schemas.microsoft.com/office/drawing/2014/main" id="{97F5C85D-889C-4ADC-A20D-E7A78CEFD9E3}"/>
                </a:ext>
              </a:extLst>
            </p:cNvPr>
            <p:cNvGrpSpPr>
              <a:grpSpLocks/>
            </p:cNvGrpSpPr>
            <p:nvPr userDrawn="1"/>
          </p:nvGrpSpPr>
          <p:grpSpPr bwMode="auto">
            <a:xfrm>
              <a:off x="1728" y="2230"/>
              <a:ext cx="4027" cy="2085"/>
              <a:chOff x="1728" y="2230"/>
              <a:chExt cx="4027" cy="2085"/>
            </a:xfrm>
          </p:grpSpPr>
          <p:sp>
            <p:nvSpPr>
              <p:cNvPr id="8" name="Freeform 4">
                <a:extLst>
                  <a:ext uri="{FF2B5EF4-FFF2-40B4-BE49-F238E27FC236}">
                    <a16:creationId xmlns:a16="http://schemas.microsoft.com/office/drawing/2014/main" id="{B8D0E205-6330-4925-934E-61E4A3D55A19}"/>
                  </a:ext>
                </a:extLst>
              </p:cNvPr>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ln>
            </p:spPr>
            <p:txBody>
              <a:bodyPr/>
              <a:lstStyle/>
              <a:p>
                <a:pPr>
                  <a:defRPr/>
                </a:pPr>
                <a:endParaRPr lang="zh-CN" altLang="en-US" sz="1800"/>
              </a:p>
            </p:txBody>
          </p:sp>
          <p:sp>
            <p:nvSpPr>
              <p:cNvPr id="9" name="Freeform 5">
                <a:extLst>
                  <a:ext uri="{FF2B5EF4-FFF2-40B4-BE49-F238E27FC236}">
                    <a16:creationId xmlns:a16="http://schemas.microsoft.com/office/drawing/2014/main" id="{C36C4E14-5506-4158-9C85-A2C5E5CEA558}"/>
                  </a:ext>
                </a:extLst>
              </p:cNvPr>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ln>
            </p:spPr>
            <p:txBody>
              <a:bodyPr/>
              <a:lstStyle/>
              <a:p>
                <a:pPr>
                  <a:defRPr/>
                </a:pPr>
                <a:endParaRPr lang="zh-CN" altLang="en-US" sz="1800"/>
              </a:p>
            </p:txBody>
          </p:sp>
          <p:sp>
            <p:nvSpPr>
              <p:cNvPr id="10" name="Freeform 6">
                <a:extLst>
                  <a:ext uri="{FF2B5EF4-FFF2-40B4-BE49-F238E27FC236}">
                    <a16:creationId xmlns:a16="http://schemas.microsoft.com/office/drawing/2014/main" id="{E69E2629-E220-406C-8627-E2C8DAE51007}"/>
                  </a:ext>
                </a:extLst>
              </p:cNvPr>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ln>
            </p:spPr>
            <p:txBody>
              <a:bodyPr/>
              <a:lstStyle/>
              <a:p>
                <a:pPr>
                  <a:defRPr/>
                </a:pPr>
                <a:endParaRPr lang="zh-CN" altLang="en-US" sz="1800"/>
              </a:p>
            </p:txBody>
          </p:sp>
          <p:sp>
            <p:nvSpPr>
              <p:cNvPr id="11" name="Freeform 7">
                <a:extLst>
                  <a:ext uri="{FF2B5EF4-FFF2-40B4-BE49-F238E27FC236}">
                    <a16:creationId xmlns:a16="http://schemas.microsoft.com/office/drawing/2014/main" id="{E3F59F73-C0DC-454E-919E-A3A61A9B7505}"/>
                  </a:ext>
                </a:extLst>
              </p:cNvPr>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ln>
            </p:spPr>
            <p:txBody>
              <a:bodyPr/>
              <a:lstStyle/>
              <a:p>
                <a:pPr>
                  <a:defRPr/>
                </a:pPr>
                <a:endParaRPr lang="zh-CN" altLang="en-US" sz="1800"/>
              </a:p>
            </p:txBody>
          </p:sp>
          <p:sp>
            <p:nvSpPr>
              <p:cNvPr id="12" name="Freeform 8">
                <a:extLst>
                  <a:ext uri="{FF2B5EF4-FFF2-40B4-BE49-F238E27FC236}">
                    <a16:creationId xmlns:a16="http://schemas.microsoft.com/office/drawing/2014/main" id="{E94420D8-23F8-4F62-AE16-6E56648A8EFD}"/>
                  </a:ext>
                </a:extLst>
              </p:cNvPr>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ln>
            </p:spPr>
            <p:txBody>
              <a:bodyPr/>
              <a:lstStyle/>
              <a:p>
                <a:pPr>
                  <a:defRPr/>
                </a:pPr>
                <a:endParaRPr lang="zh-CN" altLang="en-US" sz="1800"/>
              </a:p>
            </p:txBody>
          </p:sp>
        </p:grpSp>
        <p:sp>
          <p:nvSpPr>
            <p:cNvPr id="6" name="Freeform 9">
              <a:extLst>
                <a:ext uri="{FF2B5EF4-FFF2-40B4-BE49-F238E27FC236}">
                  <a16:creationId xmlns:a16="http://schemas.microsoft.com/office/drawing/2014/main" id="{30E9FB23-66D4-457F-B07A-D0981E85A286}"/>
                </a:ext>
              </a:extLst>
            </p:cNvPr>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a:defRPr/>
              </a:pPr>
              <a:endParaRPr lang="zh-CN" altLang="en-US" sz="1800"/>
            </a:p>
          </p:txBody>
        </p:sp>
        <p:sp>
          <p:nvSpPr>
            <p:cNvPr id="7" name="Freeform 10">
              <a:extLst>
                <a:ext uri="{FF2B5EF4-FFF2-40B4-BE49-F238E27FC236}">
                  <a16:creationId xmlns:a16="http://schemas.microsoft.com/office/drawing/2014/main" id="{E593E9A8-43FD-4975-877D-8800198C8120}"/>
                </a:ext>
              </a:extLst>
            </p:cNvPr>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ln>
          </p:spPr>
          <p:txBody>
            <a:bodyPr/>
            <a:lstStyle/>
            <a:p>
              <a:pPr>
                <a:defRPr/>
              </a:pPr>
              <a:endParaRPr lang="zh-CN" altLang="en-US" sz="1800"/>
            </a:p>
          </p:txBody>
        </p:sp>
      </p:grpSp>
      <p:sp>
        <p:nvSpPr>
          <p:cNvPr id="74763" name="Rectangle 11"/>
          <p:cNvSpPr>
            <a:spLocks noGrp="1" noChangeArrowheads="1"/>
          </p:cNvSpPr>
          <p:nvPr>
            <p:ph type="ctrTitle" sz="quarter"/>
          </p:nvPr>
        </p:nvSpPr>
        <p:spPr>
          <a:xfrm>
            <a:off x="914400" y="1736726"/>
            <a:ext cx="10363200" cy="1920875"/>
          </a:xfrm>
        </p:spPr>
        <p:txBody>
          <a:bodyPr/>
          <a:lstStyle>
            <a:lvl1pPr>
              <a:defRPr sz="6000"/>
            </a:lvl1pPr>
          </a:lstStyle>
          <a:p>
            <a:r>
              <a:rPr lang="zh-CN" altLang="en-US" noProof="1"/>
              <a:t>单击此处编辑母版标题样式</a:t>
            </a:r>
          </a:p>
        </p:txBody>
      </p:sp>
      <p:sp>
        <p:nvSpPr>
          <p:cNvPr id="74764" name="Rectangle 12"/>
          <p:cNvSpPr>
            <a:spLocks noGrp="1" noChangeArrowheads="1"/>
          </p:cNvSpPr>
          <p:nvPr>
            <p:ph type="subTitle" sz="quarter" idx="1"/>
          </p:nvPr>
        </p:nvSpPr>
        <p:spPr>
          <a:xfrm>
            <a:off x="1828800" y="3886200"/>
            <a:ext cx="8534400"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
        <p:nvSpPr>
          <p:cNvPr id="13" name="Rectangle 13">
            <a:extLst>
              <a:ext uri="{FF2B5EF4-FFF2-40B4-BE49-F238E27FC236}">
                <a16:creationId xmlns:a16="http://schemas.microsoft.com/office/drawing/2014/main" id="{547E5E02-0F2E-4FD5-9240-D26645276C21}"/>
              </a:ext>
            </a:extLst>
          </p:cNvPr>
          <p:cNvSpPr>
            <a:spLocks noGrp="1" noChangeArrowheads="1"/>
          </p:cNvSpPr>
          <p:nvPr>
            <p:ph type="dt" sz="quarter" idx="10"/>
          </p:nvPr>
        </p:nvSpPr>
        <p:spPr>
          <a:xfrm>
            <a:off x="609600" y="6248400"/>
            <a:ext cx="2844800" cy="476250"/>
          </a:xfrm>
        </p:spPr>
        <p:txBody>
          <a:bodyPr/>
          <a:lstStyle>
            <a:lvl1pPr>
              <a:defRPr/>
            </a:lvl1pPr>
          </a:lstStyle>
          <a:p>
            <a:pPr>
              <a:defRPr/>
            </a:pPr>
            <a:endParaRPr lang="en-US" altLang="zh-CN"/>
          </a:p>
        </p:txBody>
      </p:sp>
      <p:sp>
        <p:nvSpPr>
          <p:cNvPr id="14" name="Rectangle 14">
            <a:extLst>
              <a:ext uri="{FF2B5EF4-FFF2-40B4-BE49-F238E27FC236}">
                <a16:creationId xmlns:a16="http://schemas.microsoft.com/office/drawing/2014/main" id="{131B1EC9-586F-4305-B4A0-F644D4BB8686}"/>
              </a:ext>
            </a:extLst>
          </p:cNvPr>
          <p:cNvSpPr>
            <a:spLocks noGrp="1" noChangeArrowheads="1"/>
          </p:cNvSpPr>
          <p:nvPr>
            <p:ph type="ftr" sz="quarter" idx="11"/>
          </p:nvPr>
        </p:nvSpPr>
        <p:spPr>
          <a:xfrm>
            <a:off x="4165600" y="6251575"/>
            <a:ext cx="3860800" cy="476250"/>
          </a:xfrm>
        </p:spPr>
        <p:txBody>
          <a:bodyPr/>
          <a:lstStyle>
            <a:lvl1pPr>
              <a:defRPr/>
            </a:lvl1pPr>
          </a:lstStyle>
          <a:p>
            <a:pPr>
              <a:defRPr/>
            </a:pPr>
            <a:endParaRPr lang="en-US" altLang="zh-CN"/>
          </a:p>
        </p:txBody>
      </p:sp>
      <p:sp>
        <p:nvSpPr>
          <p:cNvPr id="15" name="Rectangle 15">
            <a:extLst>
              <a:ext uri="{FF2B5EF4-FFF2-40B4-BE49-F238E27FC236}">
                <a16:creationId xmlns:a16="http://schemas.microsoft.com/office/drawing/2014/main" id="{F8B199AF-7A12-49F5-A386-9195B10A7A97}"/>
              </a:ext>
            </a:extLst>
          </p:cNvPr>
          <p:cNvSpPr>
            <a:spLocks noGrp="1" noChangeArrowheads="1"/>
          </p:cNvSpPr>
          <p:nvPr>
            <p:ph type="sldNum" sz="quarter" idx="12"/>
          </p:nvPr>
        </p:nvSpPr>
        <p:spPr>
          <a:xfrm>
            <a:off x="8737600" y="6254750"/>
            <a:ext cx="2844800" cy="476250"/>
          </a:xfrm>
        </p:spPr>
        <p:txBody>
          <a:bodyPr/>
          <a:lstStyle>
            <a:lvl1pPr>
              <a:defRPr/>
            </a:lvl1pPr>
          </a:lstStyle>
          <a:p>
            <a:fld id="{149DE0B8-13F8-412A-93B4-67596F362D95}" type="slidenum">
              <a:rPr lang="en-US" altLang="zh-CN"/>
              <a:pPr/>
              <a:t>‹#›</a:t>
            </a:fld>
            <a:endParaRPr lang="en-US" altLang="zh-CN"/>
          </a:p>
        </p:txBody>
      </p:sp>
    </p:spTree>
    <p:extLst>
      <p:ext uri="{BB962C8B-B14F-4D97-AF65-F5344CB8AC3E}">
        <p14:creationId xmlns:p14="http://schemas.microsoft.com/office/powerpoint/2010/main" val="2822326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
            <a:extLst>
              <a:ext uri="{FF2B5EF4-FFF2-40B4-BE49-F238E27FC236}">
                <a16:creationId xmlns:a16="http://schemas.microsoft.com/office/drawing/2014/main" id="{521D952F-E566-42A4-83ED-FB333DA4D35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C2907589-837A-4E57-9286-A2601287629D}"/>
              </a:ext>
            </a:extLst>
          </p:cNvPr>
          <p:cNvSpPr>
            <a:spLocks noGrp="1" noChangeArrowheads="1"/>
          </p:cNvSpPr>
          <p:nvPr>
            <p:ph type="sldNum" sz="quarter" idx="11"/>
          </p:nvPr>
        </p:nvSpPr>
        <p:spPr>
          <a:ln/>
        </p:spPr>
        <p:txBody>
          <a:bodyPr/>
          <a:lstStyle>
            <a:lvl1pPr>
              <a:defRPr/>
            </a:lvl1pPr>
          </a:lstStyle>
          <a:p>
            <a:fld id="{132AEE90-58F7-46B6-9BB3-384D00E14115}" type="slidenum">
              <a:rPr lang="en-US" altLang="zh-CN"/>
              <a:pPr/>
              <a:t>‹#›</a:t>
            </a:fld>
            <a:endParaRPr lang="en-US" altLang="zh-CN"/>
          </a:p>
        </p:txBody>
      </p:sp>
      <p:sp>
        <p:nvSpPr>
          <p:cNvPr id="6" name="Rectangle 14">
            <a:extLst>
              <a:ext uri="{FF2B5EF4-FFF2-40B4-BE49-F238E27FC236}">
                <a16:creationId xmlns:a16="http://schemas.microsoft.com/office/drawing/2014/main" id="{10EDEEF6-01FA-40D6-A129-9909545626C3}"/>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624119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fontAlgn="base">
              <a:spcBef>
                <a:spcPct val="0"/>
              </a:spcBef>
              <a:spcAft>
                <a:spcPct val="0"/>
              </a:spcAft>
              <a:defRPr/>
            </a:pPr>
            <a:endParaRPr lang="en-US" altLang="zh-CN"/>
          </a:p>
        </p:txBody>
      </p:sp>
      <p:sp>
        <p:nvSpPr>
          <p:cNvPr id="6" name="灯片编号占位符 5"/>
          <p:cNvSpPr>
            <a:spLocks noGrp="1"/>
          </p:cNvSpPr>
          <p:nvPr>
            <p:ph type="sldNum" sz="quarter" idx="11"/>
          </p:nvPr>
        </p:nvSpPr>
        <p:spPr/>
        <p:txBody>
          <a:bodyPr/>
          <a:lstStyle/>
          <a:p>
            <a:pPr lvl="0" eaLnBrk="1" hangingPunct="1">
              <a:buNone/>
            </a:pPr>
            <a:fld id="{9A0DB2DC-4C9A-4742-B13C-FB6460FD3503}" type="slidenum">
              <a:rPr lang="zh-CN" altLang="en-US" dirty="0"/>
              <a:t>‹#›</a:t>
            </a:fld>
            <a:endParaRPr lang="zh-CN" altLang="en-US" dirty="0">
              <a:latin typeface="Garamond" panose="02020404030301010803" pitchFamily="18" charset="0"/>
            </a:endParaRPr>
          </a:p>
        </p:txBody>
      </p:sp>
      <p:sp>
        <p:nvSpPr>
          <p:cNvPr id="7" name="页脚占位符 6"/>
          <p:cNvSpPr>
            <a:spLocks noGrp="1"/>
          </p:cNvSpPr>
          <p:nvPr>
            <p:ph type="ftr" sz="quarter" idx="12"/>
          </p:nvPr>
        </p:nvSpPr>
        <p:spPr/>
        <p:txBody>
          <a:bodyPr/>
          <a:lstStyle/>
          <a:p>
            <a:pPr fontAlgn="base">
              <a:spcBef>
                <a:spcPct val="0"/>
              </a:spcBef>
              <a:spcAft>
                <a:spcPct val="0"/>
              </a:spcAft>
              <a:defRPr/>
            </a:pPr>
            <a:endParaRPr lang="en-US" altLang="zh-CN"/>
          </a:p>
        </p:txBody>
      </p:sp>
    </p:spTree>
    <p:extLst>
      <p:ext uri="{BB962C8B-B14F-4D97-AF65-F5344CB8AC3E}">
        <p14:creationId xmlns:p14="http://schemas.microsoft.com/office/powerpoint/2010/main" val="3805430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8145FE7-100E-491C-8F38-90CE5F279B9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3">
            <a:extLst>
              <a:ext uri="{FF2B5EF4-FFF2-40B4-BE49-F238E27FC236}">
                <a16:creationId xmlns:a16="http://schemas.microsoft.com/office/drawing/2014/main" id="{9F1BD100-C446-4571-90B1-80D2718C8882}"/>
              </a:ext>
            </a:extLst>
          </p:cNvPr>
          <p:cNvSpPr>
            <a:spLocks noGrp="1" noChangeArrowheads="1"/>
          </p:cNvSpPr>
          <p:nvPr>
            <p:ph type="sldNum" sz="quarter" idx="11"/>
          </p:nvPr>
        </p:nvSpPr>
        <p:spPr>
          <a:ln/>
        </p:spPr>
        <p:txBody>
          <a:bodyPr/>
          <a:lstStyle>
            <a:lvl1pPr>
              <a:defRPr/>
            </a:lvl1pPr>
          </a:lstStyle>
          <a:p>
            <a:fld id="{15AE86D7-CBEE-4951-9099-A1AD814CB953}" type="slidenum">
              <a:rPr lang="en-US" altLang="zh-CN"/>
              <a:pPr/>
              <a:t>‹#›</a:t>
            </a:fld>
            <a:endParaRPr lang="en-US" altLang="zh-CN"/>
          </a:p>
        </p:txBody>
      </p:sp>
      <p:sp>
        <p:nvSpPr>
          <p:cNvPr id="4" name="Rectangle 14">
            <a:extLst>
              <a:ext uri="{FF2B5EF4-FFF2-40B4-BE49-F238E27FC236}">
                <a16:creationId xmlns:a16="http://schemas.microsoft.com/office/drawing/2014/main" id="{E6F821DA-0FF3-433A-8349-8C24C27DF6A0}"/>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960507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0"/>
            <a:ext cx="53848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38589"/>
            <a:ext cx="53848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pPr fontAlgn="base">
              <a:spcBef>
                <a:spcPct val="0"/>
              </a:spcBef>
              <a:spcAft>
                <a:spcPct val="0"/>
              </a:spcAft>
              <a:defRPr/>
            </a:pPr>
            <a:endParaRPr lang="en-US" altLang="zh-CN"/>
          </a:p>
        </p:txBody>
      </p:sp>
      <p:sp>
        <p:nvSpPr>
          <p:cNvPr id="7" name="灯片编号占位符 6"/>
          <p:cNvSpPr>
            <a:spLocks noGrp="1"/>
          </p:cNvSpPr>
          <p:nvPr>
            <p:ph type="sldNum" sz="quarter" idx="11"/>
          </p:nvPr>
        </p:nvSpPr>
        <p:spPr/>
        <p:txBody>
          <a:bodyPr/>
          <a:lstStyle/>
          <a:p>
            <a:pPr lvl="0" eaLnBrk="1" hangingPunct="1">
              <a:buNone/>
            </a:pPr>
            <a:fld id="{9A0DB2DC-4C9A-4742-B13C-FB6460FD3503}" type="slidenum">
              <a:rPr lang="zh-CN" altLang="en-US" dirty="0"/>
              <a:t>‹#›</a:t>
            </a:fld>
            <a:endParaRPr lang="zh-CN" altLang="en-US" dirty="0">
              <a:latin typeface="Garamond" panose="02020404030301010803" pitchFamily="18" charset="0"/>
            </a:endParaRPr>
          </a:p>
        </p:txBody>
      </p:sp>
      <p:sp>
        <p:nvSpPr>
          <p:cNvPr id="8" name="页脚占位符 7"/>
          <p:cNvSpPr>
            <a:spLocks noGrp="1"/>
          </p:cNvSpPr>
          <p:nvPr>
            <p:ph type="ftr" sz="quarter" idx="12"/>
          </p:nvPr>
        </p:nvSpPr>
        <p:spPr/>
        <p:txBody>
          <a:bodyPr/>
          <a:lstStyle/>
          <a:p>
            <a:pPr fontAlgn="base">
              <a:spcBef>
                <a:spcPct val="0"/>
              </a:spcBef>
              <a:spcAft>
                <a:spcPct val="0"/>
              </a:spcAft>
              <a:defRPr/>
            </a:pPr>
            <a:endParaRPr lang="en-US" altLang="zh-CN"/>
          </a:p>
        </p:txBody>
      </p:sp>
    </p:spTree>
    <p:extLst>
      <p:ext uri="{BB962C8B-B14F-4D97-AF65-F5344CB8AC3E}">
        <p14:creationId xmlns:p14="http://schemas.microsoft.com/office/powerpoint/2010/main" val="2973927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0"/>
            <a:ext cx="109728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09600" y="3938589"/>
            <a:ext cx="109728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fontAlgn="base">
              <a:spcBef>
                <a:spcPct val="0"/>
              </a:spcBef>
              <a:spcAft>
                <a:spcPct val="0"/>
              </a:spcAft>
              <a:defRPr/>
            </a:pPr>
            <a:endParaRPr lang="en-US" altLang="zh-CN"/>
          </a:p>
        </p:txBody>
      </p:sp>
      <p:sp>
        <p:nvSpPr>
          <p:cNvPr id="6" name="灯片编号占位符 5"/>
          <p:cNvSpPr>
            <a:spLocks noGrp="1"/>
          </p:cNvSpPr>
          <p:nvPr>
            <p:ph type="sldNum" sz="quarter" idx="11"/>
          </p:nvPr>
        </p:nvSpPr>
        <p:spPr/>
        <p:txBody>
          <a:bodyPr/>
          <a:lstStyle/>
          <a:p>
            <a:pPr lvl="0" eaLnBrk="1" hangingPunct="1">
              <a:buNone/>
            </a:pPr>
            <a:fld id="{9A0DB2DC-4C9A-4742-B13C-FB6460FD3503}" type="slidenum">
              <a:rPr lang="zh-CN" altLang="en-US" dirty="0"/>
              <a:t>‹#›</a:t>
            </a:fld>
            <a:endParaRPr lang="zh-CN" altLang="en-US" dirty="0">
              <a:latin typeface="Garamond" panose="02020404030301010803" pitchFamily="18" charset="0"/>
            </a:endParaRPr>
          </a:p>
        </p:txBody>
      </p:sp>
      <p:sp>
        <p:nvSpPr>
          <p:cNvPr id="7" name="页脚占位符 6"/>
          <p:cNvSpPr>
            <a:spLocks noGrp="1"/>
          </p:cNvSpPr>
          <p:nvPr>
            <p:ph type="ftr" sz="quarter" idx="12"/>
          </p:nvPr>
        </p:nvSpPr>
        <p:spPr/>
        <p:txBody>
          <a:bodyPr/>
          <a:lstStyle/>
          <a:p>
            <a:pPr fontAlgn="base">
              <a:spcBef>
                <a:spcPct val="0"/>
              </a:spcBef>
              <a:spcAft>
                <a:spcPct val="0"/>
              </a:spcAft>
              <a:defRPr/>
            </a:pPr>
            <a:endParaRPr lang="en-US" altLang="zh-CN"/>
          </a:p>
        </p:txBody>
      </p:sp>
    </p:spTree>
    <p:extLst>
      <p:ext uri="{BB962C8B-B14F-4D97-AF65-F5344CB8AC3E}">
        <p14:creationId xmlns:p14="http://schemas.microsoft.com/office/powerpoint/2010/main" val="1595329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581573" y="76200"/>
            <a:ext cx="11204027" cy="685800"/>
          </a:xfrm>
        </p:spPr>
        <p:txBody>
          <a:bodyPr anchor="ctr" anchorCtr="0">
            <a:normAutofit/>
          </a:bodyPr>
          <a:lstStyle>
            <a:lvl1pPr algn="l" eaLnBrk="1" latinLnBrk="0" hangingPunct="1">
              <a:defRPr kumimoji="0" lang="zh-CN" sz="3000" b="0">
                <a:solidFill>
                  <a:schemeClr val="tx1">
                    <a:lumMod val="85000"/>
                    <a:lumOff val="15000"/>
                  </a:schemeClr>
                </a:solidFill>
              </a:defRPr>
            </a:lvl1pPr>
          </a:lstStyle>
          <a:p>
            <a:pPr eaLnBrk="1" latinLnBrk="0" hangingPunct="1"/>
            <a:r>
              <a:rPr lang="zh-CN" altLang="en-US"/>
              <a:t>单击此处编辑母版标题样式</a:t>
            </a:r>
          </a:p>
        </p:txBody>
      </p:sp>
      <p:sp>
        <p:nvSpPr>
          <p:cNvPr id="3" name="Content Placeholder 2"/>
          <p:cNvSpPr>
            <a:spLocks noGrp="1"/>
          </p:cNvSpPr>
          <p:nvPr>
            <p:ph idx="1"/>
          </p:nvPr>
        </p:nvSpPr>
        <p:spPr/>
        <p:txBody>
          <a:bodyPr/>
          <a:lstStyle>
            <a:lvl1pPr eaLnBrk="1" latinLnBrk="0" hangingPunct="1">
              <a:defRPr kumimoji="0" lang="zh-CN">
                <a:solidFill>
                  <a:schemeClr val="tx1">
                    <a:lumMod val="85000"/>
                    <a:lumOff val="15000"/>
                  </a:schemeClr>
                </a:solidFill>
              </a:defRPr>
            </a:lvl1pPr>
            <a:lvl2pPr eaLnBrk="1" latinLnBrk="0" hangingPunct="1">
              <a:defRPr kumimoji="0" lang="zh-CN">
                <a:solidFill>
                  <a:schemeClr val="tx1">
                    <a:lumMod val="85000"/>
                    <a:lumOff val="15000"/>
                  </a:schemeClr>
                </a:solidFill>
              </a:defRPr>
            </a:lvl2pPr>
            <a:lvl3pPr eaLnBrk="1" latinLnBrk="0" hangingPunct="1">
              <a:defRPr kumimoji="0" lang="zh-CN">
                <a:solidFill>
                  <a:schemeClr val="tx1">
                    <a:lumMod val="85000"/>
                    <a:lumOff val="15000"/>
                  </a:schemeClr>
                </a:solidFill>
              </a:defRPr>
            </a:lvl3pPr>
            <a:lvl4pPr eaLnBrk="1" latinLnBrk="0" hangingPunct="1">
              <a:defRPr kumimoji="0" lang="zh-CN">
                <a:solidFill>
                  <a:schemeClr val="tx1">
                    <a:lumMod val="85000"/>
                    <a:lumOff val="15000"/>
                  </a:schemeClr>
                </a:solidFill>
              </a:defRPr>
            </a:lvl4pPr>
            <a:lvl5pPr eaLnBrk="1" latinLnBrk="0" hangingPunct="1">
              <a:defRPr kumimoji="0" lang="zh-CN">
                <a:solidFill>
                  <a:schemeClr val="tx1">
                    <a:lumMod val="85000"/>
                    <a:lumOff val="15000"/>
                  </a:schemeClr>
                </a:solidFill>
              </a:defRPr>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p>
        </p:txBody>
      </p:sp>
      <p:sp>
        <p:nvSpPr>
          <p:cNvPr id="4" name="Date Placeholder 3"/>
          <p:cNvSpPr>
            <a:spLocks noGrp="1"/>
          </p:cNvSpPr>
          <p:nvPr>
            <p:ph type="dt" sz="half" idx="10"/>
          </p:nvPr>
        </p:nvSpPr>
        <p:spPr/>
        <p:txBody>
          <a:bodyPr/>
          <a:lstStyle>
            <a:lvl1pPr eaLnBrk="1" latinLnBrk="0" hangingPunct="1">
              <a:defRPr kumimoji="0" lang="zh-CN">
                <a:solidFill>
                  <a:schemeClr val="tx1">
                    <a:lumMod val="85000"/>
                    <a:lumOff val="15000"/>
                  </a:schemeClr>
                </a:solidFill>
              </a:defRPr>
            </a:lvl1pPr>
          </a:lstStyle>
          <a:p>
            <a:fld id="{D422EB1C-22AF-4EC5-91ED-7ADBCC4A3011}" type="datetime1">
              <a:rPr lang="zh-CN" altLang="en-US" smtClean="0"/>
              <a:t>2022/5/27</a:t>
            </a:fld>
            <a:endParaRPr kumimoji="0" lang="zh-CN"/>
          </a:p>
        </p:txBody>
      </p:sp>
      <p:sp>
        <p:nvSpPr>
          <p:cNvPr id="5" name="Footer Placeholder 4"/>
          <p:cNvSpPr>
            <a:spLocks noGrp="1"/>
          </p:cNvSpPr>
          <p:nvPr>
            <p:ph type="ftr" sz="quarter" idx="11"/>
          </p:nvPr>
        </p:nvSpPr>
        <p:spPr/>
        <p:txBody>
          <a:bodyPr/>
          <a:lstStyle>
            <a:lvl1pPr eaLnBrk="1" latinLnBrk="0" hangingPunct="1">
              <a:defRPr kumimoji="0" lang="zh-CN">
                <a:solidFill>
                  <a:schemeClr val="tx1">
                    <a:lumMod val="85000"/>
                    <a:lumOff val="15000"/>
                  </a:schemeClr>
                </a:solidFill>
              </a:defRPr>
            </a:lvl1pPr>
          </a:lstStyle>
          <a:p>
            <a:endParaRPr kumimoji="0" lang="zh-CN"/>
          </a:p>
        </p:txBody>
      </p:sp>
      <p:sp>
        <p:nvSpPr>
          <p:cNvPr id="6" name="Slide Number Placeholder 5"/>
          <p:cNvSpPr>
            <a:spLocks noGrp="1"/>
          </p:cNvSpPr>
          <p:nvPr>
            <p:ph type="sldNum" sz="quarter" idx="12"/>
          </p:nvPr>
        </p:nvSpPr>
        <p:spPr/>
        <p:txBody>
          <a:bodyPr/>
          <a:lstStyle>
            <a:lvl1pPr eaLnBrk="1" latinLnBrk="0" hangingPunct="1">
              <a:defRPr kumimoji="0" lang="zh-CN">
                <a:solidFill>
                  <a:schemeClr val="tx1">
                    <a:lumMod val="85000"/>
                    <a:lumOff val="15000"/>
                  </a:schemeClr>
                </a:solidFill>
              </a:defRPr>
            </a:lvl1pPr>
          </a:lstStyle>
          <a:p>
            <a:fld id="{240D5ECE-8B49-45CD-BE81-EF81920D1969}" type="slidenum">
              <a:rPr/>
              <a:t>‹#›</a:t>
            </a:fld>
            <a:endParaRPr kumimoji="0" lang="zh-CN"/>
          </a:p>
        </p:txBody>
      </p:sp>
    </p:spTree>
    <p:extLst>
      <p:ext uri="{BB962C8B-B14F-4D97-AF65-F5344CB8AC3E}">
        <p14:creationId xmlns:p14="http://schemas.microsoft.com/office/powerpoint/2010/main" val="1119298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CD6FEC-AE9B-4BDC-A4B0-AF5C1621AE3C}" type="datetime1">
              <a:rPr lang="zh-CN" altLang="en-US" smtClean="0"/>
              <a:t>2022/5/27</a:t>
            </a:fld>
            <a:endParaRPr kumimoji="0" lang="zh-CN"/>
          </a:p>
        </p:txBody>
      </p:sp>
      <p:sp>
        <p:nvSpPr>
          <p:cNvPr id="3" name="Footer Placeholder 2"/>
          <p:cNvSpPr>
            <a:spLocks noGrp="1"/>
          </p:cNvSpPr>
          <p:nvPr>
            <p:ph type="ftr" sz="quarter" idx="11"/>
          </p:nvPr>
        </p:nvSpPr>
        <p:spPr/>
        <p:txBody>
          <a:bodyPr/>
          <a:lstStyle/>
          <a:p>
            <a:endParaRPr kumimoji="0" lang="zh-CN"/>
          </a:p>
        </p:txBody>
      </p:sp>
      <p:sp>
        <p:nvSpPr>
          <p:cNvPr id="4" name="Slide Number Placeholder 3"/>
          <p:cNvSpPr>
            <a:spLocks noGrp="1"/>
          </p:cNvSpPr>
          <p:nvPr>
            <p:ph type="sldNum" sz="quarter" idx="12"/>
          </p:nvPr>
        </p:nvSpPr>
        <p:spPr/>
        <p:txBody>
          <a:bodyPr/>
          <a:lstStyle/>
          <a:p>
            <a:fld id="{73820FCD-5F4C-4989-BE05-0A8208BCBC21}" type="slidenum">
              <a:rPr/>
              <a:t>‹#›</a:t>
            </a:fld>
            <a:endParaRPr kumimoji="0" lang="zh-CN"/>
          </a:p>
        </p:txBody>
      </p:sp>
      <p:sp>
        <p:nvSpPr>
          <p:cNvPr id="7" name="Rectangle 11"/>
          <p:cNvSpPr/>
          <p:nvPr userDrawn="1"/>
        </p:nvSpPr>
        <p:spPr>
          <a:xfrm>
            <a:off x="11540880" y="6063394"/>
            <a:ext cx="6096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rgbClr val="FF6600"/>
                </a:solidFill>
              </a:rPr>
              <a:t>           </a:t>
            </a:r>
          </a:p>
        </p:txBody>
      </p:sp>
    </p:spTree>
    <p:extLst>
      <p:ext uri="{BB962C8B-B14F-4D97-AF65-F5344CB8AC3E}">
        <p14:creationId xmlns:p14="http://schemas.microsoft.com/office/powerpoint/2010/main" val="7655238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Freeform 67"/>
          <p:cNvSpPr/>
          <p:nvPr/>
        </p:nvSpPr>
        <p:spPr bwMode="ltGray">
          <a:xfrm>
            <a:off x="-2118" y="6413500"/>
            <a:ext cx="5607051" cy="444500"/>
          </a:xfrm>
          <a:custGeom>
            <a:avLst/>
            <a:gdLst>
              <a:gd name="T0" fmla="*/ 2147483646 w 2649"/>
              <a:gd name="T1" fmla="*/ 2147483646 h 280"/>
              <a:gd name="T2" fmla="*/ 2147483646 w 2649"/>
              <a:gd name="T3" fmla="*/ 2147483646 h 280"/>
              <a:gd name="T4" fmla="*/ 2147483646 w 2649"/>
              <a:gd name="T5" fmla="*/ 0 h 280"/>
              <a:gd name="T6" fmla="*/ 0 w 2649"/>
              <a:gd name="T7" fmla="*/ 2147483646 h 280"/>
              <a:gd name="T8" fmla="*/ 2147483646 w 2649"/>
              <a:gd name="T9" fmla="*/ 2147483646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5" name="Freeform 68"/>
          <p:cNvSpPr/>
          <p:nvPr/>
        </p:nvSpPr>
        <p:spPr bwMode="ltGray">
          <a:xfrm>
            <a:off x="6576485" y="6337300"/>
            <a:ext cx="5615516" cy="520700"/>
          </a:xfrm>
          <a:custGeom>
            <a:avLst/>
            <a:gdLst>
              <a:gd name="T0" fmla="*/ 0 w 2653"/>
              <a:gd name="T1" fmla="*/ 2147483646 h 328"/>
              <a:gd name="T2" fmla="*/ 2147483646 w 2653"/>
              <a:gd name="T3" fmla="*/ 2147483646 h 328"/>
              <a:gd name="T4" fmla="*/ 2147483646 w 2653"/>
              <a:gd name="T5" fmla="*/ 0 h 328"/>
              <a:gd name="T6" fmla="*/ 2147483646 w 2653"/>
              <a:gd name="T7" fmla="*/ 2147483646 h 328"/>
              <a:gd name="T8" fmla="*/ 0 w 2653"/>
              <a:gd name="T9" fmla="*/ 2147483646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aphicFrame>
        <p:nvGraphicFramePr>
          <p:cNvPr id="6" name="Object 69"/>
          <p:cNvGraphicFramePr>
            <a:graphicFrameLocks noChangeAspect="1"/>
          </p:cNvGraphicFramePr>
          <p:nvPr/>
        </p:nvGraphicFramePr>
        <p:xfrm>
          <a:off x="0" y="0"/>
          <a:ext cx="12192000" cy="406400"/>
        </p:xfrm>
        <a:graphic>
          <a:graphicData uri="http://schemas.openxmlformats.org/presentationml/2006/ole">
            <mc:AlternateContent xmlns:mc="http://schemas.openxmlformats.org/markup-compatibility/2006">
              <mc:Choice xmlns:v="urn:schemas-microsoft-com:vml" Requires="v">
                <p:oleObj spid="_x0000_s11280" name="Image" r:id="rId3" imgW="4102100" imgH="406400" progId="">
                  <p:embed/>
                </p:oleObj>
              </mc:Choice>
              <mc:Fallback>
                <p:oleObj name="Image" r:id="rId3" imgW="4102100" imgH="406400"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Freeform 70"/>
          <p:cNvSpPr/>
          <p:nvPr userDrawn="1"/>
        </p:nvSpPr>
        <p:spPr bwMode="ltGray">
          <a:xfrm flipH="1">
            <a:off x="1" y="793750"/>
            <a:ext cx="4847167" cy="444500"/>
          </a:xfrm>
          <a:custGeom>
            <a:avLst/>
            <a:gdLst>
              <a:gd name="T0" fmla="*/ 0 w 2096"/>
              <a:gd name="T1" fmla="*/ 2147483646 h 280"/>
              <a:gd name="T2" fmla="*/ 2147483646 w 2096"/>
              <a:gd name="T3" fmla="*/ 2147483646 h 280"/>
              <a:gd name="T4" fmla="*/ 2147483646 w 2096"/>
              <a:gd name="T5" fmla="*/ 2147483646 h 280"/>
              <a:gd name="T6" fmla="*/ 2147483646 w 2096"/>
              <a:gd name="T7" fmla="*/ 0 h 280"/>
              <a:gd name="T8" fmla="*/ 0 w 2096"/>
              <a:gd name="T9" fmla="*/ 2147483646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8" name="Freeform 71"/>
          <p:cNvSpPr/>
          <p:nvPr/>
        </p:nvSpPr>
        <p:spPr bwMode="ltGray">
          <a:xfrm>
            <a:off x="0" y="0"/>
            <a:ext cx="12192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kumimoji="0" lang="zh-CN" altLang="en-US" sz="1800" b="0">
              <a:solidFill>
                <a:srgbClr val="000000"/>
              </a:solidFill>
              <a:latin typeface="Arial" panose="020B0604020202020204" pitchFamily="34" charset="0"/>
            </a:endParaRPr>
          </a:p>
        </p:txBody>
      </p:sp>
      <p:sp>
        <p:nvSpPr>
          <p:cNvPr id="9" name="Freeform 72"/>
          <p:cNvSpPr/>
          <p:nvPr/>
        </p:nvSpPr>
        <p:spPr bwMode="gray">
          <a:xfrm>
            <a:off x="6637867" y="800100"/>
            <a:ext cx="5554133" cy="444500"/>
          </a:xfrm>
          <a:custGeom>
            <a:avLst/>
            <a:gdLst>
              <a:gd name="T0" fmla="*/ 0 w 2624"/>
              <a:gd name="T1" fmla="*/ 2147483646 h 280"/>
              <a:gd name="T2" fmla="*/ 2147483646 w 2624"/>
              <a:gd name="T3" fmla="*/ 2147483646 h 280"/>
              <a:gd name="T4" fmla="*/ 2147483646 w 2624"/>
              <a:gd name="T5" fmla="*/ 2147483646 h 280"/>
              <a:gd name="T6" fmla="*/ 2147483646 w 2624"/>
              <a:gd name="T7" fmla="*/ 0 h 280"/>
              <a:gd name="T8" fmla="*/ 0 w 2624"/>
              <a:gd name="T9" fmla="*/ 2147483646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pic>
        <p:nvPicPr>
          <p:cNvPr id="10" name="图片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48251" y="6338888"/>
            <a:ext cx="2008716"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118400" y="228601"/>
            <a:ext cx="9550400" cy="563563"/>
          </a:xfrm>
        </p:spPr>
        <p:txBody>
          <a:bodyPr/>
          <a:lstStyle>
            <a:lvl1pPr>
              <a:defRPr>
                <a:solidFill>
                  <a:schemeClr val="bg1"/>
                </a:solidFill>
              </a:defRPr>
            </a:lvl1pPr>
          </a:lstStyle>
          <a:p>
            <a:r>
              <a:rPr lang="zh-CN" altLang="en-US" dirty="0"/>
              <a:t>单击此处编辑母版标题样式</a:t>
            </a:r>
          </a:p>
        </p:txBody>
      </p:sp>
      <p:sp>
        <p:nvSpPr>
          <p:cNvPr id="3" name="内容占位符 2"/>
          <p:cNvSpPr>
            <a:spLocks noGrp="1"/>
          </p:cNvSpPr>
          <p:nvPr>
            <p:ph idx="1"/>
          </p:nvPr>
        </p:nvSpPr>
        <p:spPr>
          <a:xfrm>
            <a:off x="528000" y="819000"/>
            <a:ext cx="10972800" cy="5426472"/>
          </a:xfrm>
        </p:spPr>
        <p:txBody>
          <a:bodyPr tIns="46800"/>
          <a:lstStyle>
            <a:lvl1pPr>
              <a:lnSpc>
                <a:spcPct val="120000"/>
              </a:lnSpc>
              <a:defRPr/>
            </a:lvl1pPr>
            <a:lvl2pPr>
              <a:lnSpc>
                <a:spcPct val="120000"/>
              </a:lnSpc>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灯片编号占位符 4"/>
          <p:cNvSpPr>
            <a:spLocks noGrp="1"/>
          </p:cNvSpPr>
          <p:nvPr>
            <p:ph type="sldNum" sz="quarter" idx="10"/>
          </p:nvPr>
        </p:nvSpPr>
        <p:spPr/>
        <p:txBody>
          <a:bodyPr/>
          <a:lstStyle>
            <a:lvl1pPr eaLnBrk="0" hangingPunct="0">
              <a:defRPr kumimoji="1" b="1" smtClean="0"/>
            </a:lvl1pPr>
          </a:lstStyle>
          <a:p>
            <a:pPr>
              <a:defRPr/>
            </a:pPr>
            <a:fld id="{16FB8BBF-24BB-42C6-9019-0A2DE3877C3C}" type="slidenum">
              <a:rPr lang="zh-CN" altLang="en-US"/>
              <a:t>‹#›</a:t>
            </a:fld>
            <a:endParaRPr lang="zh-CN" altLang="en-US" dirty="0"/>
          </a:p>
        </p:txBody>
      </p:sp>
      <p:sp>
        <p:nvSpPr>
          <p:cNvPr id="12" name="日期占位符 5"/>
          <p:cNvSpPr>
            <a:spLocks noGrp="1"/>
          </p:cNvSpPr>
          <p:nvPr>
            <p:ph type="dt" sz="half" idx="11"/>
          </p:nvPr>
        </p:nvSpPr>
        <p:spPr/>
        <p:txBody>
          <a:bodyPr/>
          <a:lstStyle>
            <a:lvl1pPr eaLnBrk="0" hangingPunct="0">
              <a:defRPr kumimoji="1" smtClean="0"/>
            </a:lvl1pPr>
          </a:lstStyle>
          <a:p>
            <a:pPr>
              <a:defRPr/>
            </a:pPr>
            <a:fld id="{ABCF7F94-2C8D-4341-B99E-7068AEB6AA45}" type="datetime1">
              <a:rPr lang="zh-CN" altLang="en-US" smtClean="0"/>
              <a:t>2022/5/27</a:t>
            </a:fld>
            <a:endParaRPr lang="zh-CN" altLang="en-US" dirty="0"/>
          </a:p>
        </p:txBody>
      </p:sp>
    </p:spTree>
    <p:extLst>
      <p:ext uri="{BB962C8B-B14F-4D97-AF65-F5344CB8AC3E}">
        <p14:creationId xmlns:p14="http://schemas.microsoft.com/office/powerpoint/2010/main" val="311803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2" name="灯片编号占位符 1"/>
          <p:cNvSpPr>
            <a:spLocks noGrp="1"/>
          </p:cNvSpPr>
          <p:nvPr>
            <p:ph type="sldNum" sz="quarter" idx="4"/>
          </p:nvPr>
        </p:nvSpPr>
        <p:spPr>
          <a:xfrm>
            <a:off x="9448800" y="6488114"/>
            <a:ext cx="2743200" cy="365125"/>
          </a:xfrm>
          <a:prstGeom prst="rect">
            <a:avLst/>
          </a:prstGeom>
          <a:ln>
            <a:miter/>
          </a:ln>
        </p:spPr>
        <p:txBody>
          <a:bodyPr anchor="ctr"/>
          <a:lstStyle>
            <a:lvl1pPr>
              <a:defRPr/>
            </a:lvl1pPr>
          </a:lstStyle>
          <a:p>
            <a:pPr algn="r" fontAlgn="base">
              <a:spcBef>
                <a:spcPct val="0"/>
              </a:spcBef>
              <a:spcAft>
                <a:spcPct val="0"/>
              </a:spcAft>
              <a:defRPr/>
            </a:pPr>
            <a:fld id="{971F4DBA-381D-4421-B3D0-9B753EC48977}" type="slidenum">
              <a:rPr lang="zh-CN" altLang="en-US" sz="1200" b="1" noProof="1" smtClean="0">
                <a:solidFill>
                  <a:schemeClr val="tx1"/>
                </a:solidFill>
                <a:latin typeface="Times New Roman" panose="02020603050405020304" pitchFamily="18" charset="0"/>
                <a:cs typeface="+mn-ea"/>
              </a:rPr>
              <a:pPr algn="r" fontAlgn="base">
                <a:spcBef>
                  <a:spcPct val="0"/>
                </a:spcBef>
                <a:spcAft>
                  <a:spcPct val="0"/>
                </a:spcAft>
                <a:defRPr/>
              </a:pPr>
              <a:t>‹#›</a:t>
            </a:fld>
            <a:endParaRPr lang="zh-CN" altLang="en-US" sz="1200" b="1" noProof="1">
              <a:solidFill>
                <a:schemeClr val="tx1"/>
              </a:solidFill>
              <a:latin typeface="Times New Roman" panose="02020603050405020304" pitchFamily="18" charset="0"/>
              <a:cs typeface="+mn-ea"/>
            </a:endParaRPr>
          </a:p>
        </p:txBody>
      </p:sp>
      <p:sp>
        <p:nvSpPr>
          <p:cNvPr id="13" name="页脚占位符 2"/>
          <p:cNvSpPr>
            <a:spLocks noGrp="1"/>
          </p:cNvSpPr>
          <p:nvPr>
            <p:ph type="ftr" sz="quarter" idx="3"/>
          </p:nvPr>
        </p:nvSpPr>
        <p:spPr>
          <a:xfrm>
            <a:off x="8077200" y="6488114"/>
            <a:ext cx="4114800" cy="365125"/>
          </a:xfrm>
          <a:prstGeom prst="rect">
            <a:avLst/>
          </a:prstGeom>
          <a:ln>
            <a:miter/>
          </a:ln>
        </p:spPr>
        <p:txBody>
          <a:bodyPr anchor="ctr"/>
          <a:lstStyle>
            <a:lvl1pPr>
              <a:defRPr/>
            </a:lvl1pPr>
          </a:lstStyle>
          <a:p>
            <a:pPr algn="ctr" fontAlgn="base">
              <a:spcBef>
                <a:spcPct val="0"/>
              </a:spcBef>
              <a:spcAft>
                <a:spcPct val="0"/>
              </a:spcAft>
              <a:defRPr/>
            </a:pPr>
            <a:endParaRPr lang="zh-CN" altLang="en-US" sz="1200" b="1" noProof="1">
              <a:solidFill>
                <a:srgbClr val="898989"/>
              </a:solidFill>
              <a:latin typeface="Times New Roman" panose="02020603050405020304" pitchFamily="18" charset="0"/>
            </a:endParaRPr>
          </a:p>
        </p:txBody>
      </p:sp>
    </p:spTree>
    <p:extLst>
      <p:ext uri="{BB962C8B-B14F-4D97-AF65-F5344CB8AC3E}">
        <p14:creationId xmlns:p14="http://schemas.microsoft.com/office/powerpoint/2010/main" val="1272204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0FD1AA1-A388-4772-B825-4AE3ACDB807D}" type="datetime1">
              <a:rPr lang="zh-CN" altLang="en-US" smtClean="0"/>
              <a:t>2022/5/27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356600306"/>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2.xml"/><Relationship Id="rId4"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7"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oleObject" Target="../embeddings/oleObject1.bin"/><Relationship Id="rId4" Type="http://schemas.openxmlformats.org/officeDocument/2006/relationships/vmlDrawing" Target="../drawings/vmlDrawing1.v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5.xml"/><Relationship Id="rId4"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7.xml"/><Relationship Id="rId4" Type="http://schemas.openxmlformats.org/officeDocument/2006/relationships/slideLayout" Target="../slideLayouts/slideLayout1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8E28566-E4C1-4AC2-8257-C38E6E5571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7F0AFB4-F5C7-419D-9D39-72C10E3E76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91812C-3766-4B78-B249-BD9F09FD5A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5F061D-5794-4298-89B7-80811658F98B}" type="datetimeFigureOut">
              <a:rPr lang="zh-CN" altLang="en-US" smtClean="0"/>
              <a:t>2022/5/27</a:t>
            </a:fld>
            <a:endParaRPr lang="zh-CN" altLang="en-US"/>
          </a:p>
        </p:txBody>
      </p:sp>
      <p:sp>
        <p:nvSpPr>
          <p:cNvPr id="5" name="页脚占位符 4">
            <a:extLst>
              <a:ext uri="{FF2B5EF4-FFF2-40B4-BE49-F238E27FC236}">
                <a16:creationId xmlns:a16="http://schemas.microsoft.com/office/drawing/2014/main" id="{4D5CCEDF-6753-4CBA-AD6E-D2EE4D16FB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798A44A-1E9A-42FC-9FA5-BCF8153C1D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107330-6CF6-4C2F-8062-930CCEA99D97}" type="slidenum">
              <a:rPr lang="zh-CN" altLang="en-US" smtClean="0"/>
              <a:t>‹#›</a:t>
            </a:fld>
            <a:endParaRPr lang="zh-CN" altLang="en-US"/>
          </a:p>
        </p:txBody>
      </p:sp>
    </p:spTree>
    <p:extLst>
      <p:ext uri="{BB962C8B-B14F-4D97-AF65-F5344CB8AC3E}">
        <p14:creationId xmlns:p14="http://schemas.microsoft.com/office/powerpoint/2010/main" val="2547584279"/>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dt" sz="half" idx="2"/>
          </p:nvPr>
        </p:nvSpPr>
        <p:spPr bwMode="auto">
          <a:xfrm>
            <a:off x="609600" y="6251575"/>
            <a:ext cx="2844800" cy="47625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defRPr>
            </a:lvl1pPr>
          </a:lstStyle>
          <a:p>
            <a:pPr fontAlgn="base">
              <a:spcBef>
                <a:spcPct val="0"/>
              </a:spcBef>
              <a:spcAft>
                <a:spcPct val="0"/>
              </a:spcAft>
              <a:defRPr/>
            </a:pPr>
            <a:endParaRPr lang="en-US" altLang="zh-CN"/>
          </a:p>
        </p:txBody>
      </p:sp>
      <p:sp>
        <p:nvSpPr>
          <p:cNvPr id="1027" name="Rectangle 3"/>
          <p:cNvSpPr>
            <a:spLocks noGrp="1" noChangeArrowheads="1"/>
          </p:cNvSpPr>
          <p:nvPr>
            <p:ph type="sldNum" sz="quarter" idx="4"/>
          </p:nvPr>
        </p:nvSpPr>
        <p:spPr bwMode="auto">
          <a:xfrm>
            <a:off x="8737600" y="6248400"/>
            <a:ext cx="2844800" cy="47625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defRPr>
            </a:lvl1pPr>
          </a:lstStyle>
          <a:p>
            <a:pPr lvl="0" eaLnBrk="1" hangingPunct="1">
              <a:buNone/>
            </a:pPr>
            <a:fld id="{9A0DB2DC-4C9A-4742-B13C-FB6460FD3503}" type="slidenum">
              <a:rPr lang="zh-CN" altLang="en-US" dirty="0"/>
              <a:t>‹#›</a:t>
            </a:fld>
            <a:endParaRPr lang="zh-CN" altLang="en-US" dirty="0">
              <a:latin typeface="Garamond" panose="02020404030301010803" pitchFamily="18" charset="0"/>
            </a:endParaRPr>
          </a:p>
        </p:txBody>
      </p:sp>
      <p:grpSp>
        <p:nvGrpSpPr>
          <p:cNvPr id="1028" name="Group 4"/>
          <p:cNvGrpSpPr/>
          <p:nvPr/>
        </p:nvGrpSpPr>
        <p:grpSpPr>
          <a:xfrm>
            <a:off x="1" y="1"/>
            <a:ext cx="12187767" cy="6850063"/>
            <a:chOff x="0" y="0"/>
            <a:chExt cx="5758" cy="4315"/>
          </a:xfrm>
        </p:grpSpPr>
        <p:grpSp>
          <p:nvGrpSpPr>
            <p:cNvPr id="1032" name="Group 5"/>
            <p:cNvGrpSpPr/>
            <p:nvPr userDrawn="1"/>
          </p:nvGrpSpPr>
          <p:grpSpPr>
            <a:xfrm>
              <a:off x="1728" y="2230"/>
              <a:ext cx="4027" cy="2085"/>
              <a:chOff x="0" y="0"/>
              <a:chExt cx="4027" cy="2085"/>
            </a:xfrm>
          </p:grpSpPr>
          <p:sp>
            <p:nvSpPr>
              <p:cNvPr id="1030" name="未知"/>
              <p:cNvSpPr/>
              <p:nvPr/>
            </p:nvSpPr>
            <p:spPr bwMode="auto">
              <a:xfrm>
                <a:off x="0" y="41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1031" name="未知"/>
              <p:cNvSpPr/>
              <p:nvPr/>
            </p:nvSpPr>
            <p:spPr bwMode="auto">
              <a:xfrm>
                <a:off x="2442" y="44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2" name="未知"/>
              <p:cNvSpPr/>
              <p:nvPr/>
            </p:nvSpPr>
            <p:spPr bwMode="auto">
              <a:xfrm>
                <a:off x="1172" y="111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1038" name="未知"/>
              <p:cNvSpPr/>
              <p:nvPr/>
            </p:nvSpPr>
            <p:spPr>
              <a:xfrm>
                <a:off x="1020" y="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0" b="0"/>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alpha val="100000"/>
                </a:schemeClr>
              </a:solidFill>
              <a:ln w="9525">
                <a:noFill/>
              </a:ln>
            </p:spPr>
            <p:txBody>
              <a:bodyPr/>
              <a:lstStyle/>
              <a:p>
                <a:endParaRPr lang="zh-CN" altLang="en-US" sz="1800"/>
              </a:p>
            </p:txBody>
          </p:sp>
          <p:sp>
            <p:nvSpPr>
              <p:cNvPr id="4" name="未知"/>
              <p:cNvSpPr/>
              <p:nvPr/>
            </p:nvSpPr>
            <p:spPr bwMode="auto">
              <a:xfrm>
                <a:off x="2773" y="8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grpSp>
        <p:sp>
          <p:nvSpPr>
            <p:cNvPr id="1035" name="未知"/>
            <p:cNvSpPr/>
            <p:nvPr/>
          </p:nvSpPr>
          <p:spPr bwMode="auto">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1034" name="未知"/>
            <p:cNvSpPr/>
            <p:nvPr/>
          </p:nvSpPr>
          <p:spPr>
            <a:xfrm>
              <a:off x="0" y="0"/>
              <a:ext cx="5758" cy="1776"/>
            </a:xfrm>
            <a:custGeom>
              <a:avLst/>
              <a:gdLst/>
              <a:ahLst/>
              <a:cxnLst>
                <a:cxn ang="0">
                  <a:pos x="0" y="0"/>
                </a:cxn>
                <a:cxn ang="0">
                  <a:pos x="0" y="36"/>
                </a:cxn>
                <a:cxn ang="0">
                  <a:pos x="6839" y="36"/>
                </a:cxn>
                <a:cxn ang="0">
                  <a:pos x="6839" y="0"/>
                </a:cxn>
                <a:cxn ang="0">
                  <a:pos x="0" y="0"/>
                </a:cxn>
                <a:cxn ang="0">
                  <a:pos x="0" y="0"/>
                </a:cxn>
              </a:cxnLst>
              <a:rect l="0" t="0" r="0" b="0"/>
              <a:pathLst>
                <a:path w="5740" h="1906">
                  <a:moveTo>
                    <a:pt x="0" y="0"/>
                  </a:moveTo>
                  <a:lnTo>
                    <a:pt x="0" y="1906"/>
                  </a:lnTo>
                  <a:lnTo>
                    <a:pt x="5740" y="1906"/>
                  </a:lnTo>
                  <a:lnTo>
                    <a:pt x="5740" y="0"/>
                  </a:lnTo>
                  <a:lnTo>
                    <a:pt x="0" y="0"/>
                  </a:lnTo>
                  <a:close/>
                </a:path>
              </a:pathLst>
            </a:custGeom>
            <a:gradFill rotWithShape="0">
              <a:gsLst>
                <a:gs pos="0">
                  <a:schemeClr val="bg2">
                    <a:alpha val="100000"/>
                  </a:schemeClr>
                </a:gs>
                <a:gs pos="100000">
                  <a:schemeClr val="bg1">
                    <a:alpha val="100000"/>
                  </a:schemeClr>
                </a:gs>
              </a:gsLst>
              <a:lin ang="5400000" scaled="1"/>
              <a:tileRect/>
            </a:gradFill>
            <a:ln w="9525">
              <a:noFill/>
            </a:ln>
          </p:spPr>
          <p:txBody>
            <a:bodyPr/>
            <a:lstStyle/>
            <a:p>
              <a:endParaRPr lang="zh-CN" altLang="en-US" sz="1800"/>
            </a:p>
          </p:txBody>
        </p:sp>
      </p:grpSp>
      <p:sp>
        <p:nvSpPr>
          <p:cNvPr id="1037" name="Rectangle 13"/>
          <p:cNvSpPr>
            <a:spLocks noGrp="1" noRot="1" noChangeArrowheads="1"/>
          </p:cNvSpPr>
          <p:nvPr>
            <p:ph type="title"/>
          </p:nvPr>
        </p:nvSpPr>
        <p:spPr bwMode="auto">
          <a:xfrm>
            <a:off x="609600" y="274638"/>
            <a:ext cx="109728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a:t>单击此处编辑母版标题样式</a:t>
            </a:r>
          </a:p>
        </p:txBody>
      </p:sp>
      <p:sp>
        <p:nvSpPr>
          <p:cNvPr id="3" name="Rectangle 14"/>
          <p:cNvSpPr>
            <a:spLocks noGrp="1" noChangeArrowheads="1"/>
          </p:cNvSpPr>
          <p:nvPr>
            <p:ph type="ftr" sz="quarter" idx="3"/>
          </p:nvPr>
        </p:nvSpPr>
        <p:spPr bwMode="auto">
          <a:xfrm>
            <a:off x="4165600" y="6248400"/>
            <a:ext cx="3860800" cy="476250"/>
          </a:xfrm>
          <a:prstGeom prst="rect">
            <a:avLst/>
          </a:prstGeom>
          <a:noFill/>
          <a:ln w="9525">
            <a:noFill/>
            <a:miter lim="800000"/>
          </a:ln>
          <a:effectLst/>
        </p:spPr>
        <p:txBody>
          <a:bodyPr vert="horz" wrap="square" lIns="91440" tIns="45720" rIns="91440" bIns="45720" numCol="1" anchor="b" anchorCtr="0" compatLnSpc="1"/>
          <a:lstStyle>
            <a:lvl1pPr algn="ctr">
              <a:defRPr sz="1200">
                <a:latin typeface="Arial" panose="020B0604020202020204" pitchFamily="34" charset="0"/>
                <a:ea typeface="宋体" panose="02010600030101010101" pitchFamily="2" charset="-122"/>
              </a:defRPr>
            </a:lvl1pPr>
          </a:lstStyle>
          <a:p>
            <a:pPr fontAlgn="base">
              <a:spcBef>
                <a:spcPct val="0"/>
              </a:spcBef>
              <a:spcAft>
                <a:spcPct val="0"/>
              </a:spcAft>
              <a:defRPr/>
            </a:pPr>
            <a:endParaRPr lang="en-US" altLang="zh-CN"/>
          </a:p>
        </p:txBody>
      </p:sp>
      <p:sp>
        <p:nvSpPr>
          <p:cNvPr id="1039" name="Rectangle 15"/>
          <p:cNvSpPr>
            <a:spLocks noGrp="1" noChangeArrowheads="1"/>
          </p:cNvSpPr>
          <p:nvPr>
            <p:ph type="body" idx="1"/>
          </p:nvPr>
        </p:nvSpPr>
        <p:spPr bwMode="auto">
          <a:xfrm>
            <a:off x="609600" y="1600201"/>
            <a:ext cx="10972800" cy="4525963"/>
          </a:xfrm>
          <a:prstGeom prst="rect">
            <a:avLst/>
          </a:prstGeom>
          <a:noFill/>
          <a:ln w="9525">
            <a:noFill/>
            <a:miter lim="800000"/>
          </a:ln>
          <a:effec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23395039"/>
      </p:ext>
    </p:extLst>
  </p:cSld>
  <p:clrMap bg1="dk2" tx1="lt1" bg2="dk1" tx2="lt2" accent1="accent1" accent2="accent2" accent3="accent3" accent4="accent4" accent5="accent5" accent6="accent6" hlink="hlink" folHlink="folHlink"/>
  <p:sldLayoutIdLst>
    <p:sldLayoutId id="2147483662" r:id="rId1"/>
    <p:sldLayoutId id="2147483673" r:id="rId2"/>
    <p:sldLayoutId id="2147483674" r:id="rId3"/>
    <p:sldLayoutId id="2147483675" r:id="rId4"/>
  </p:sldLayoutIdLst>
  <p:hf sldNum="0" hdr="0" ftr="0" dt="0"/>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pPr eaLnBrk="1" latinLnBrk="0" hangingPunct="1"/>
            <a:r>
              <a:rPr kumimoji="0" lang="zh-CN" altLang="en-US"/>
              <a:t>单击此处编辑母版标题样式</a:t>
            </a:r>
            <a:endParaRPr kumimoji="0"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latinLnBrk="0" hangingPunct="1">
              <a:defRPr kumimoji="0" lang="zh-CN" sz="1200">
                <a:solidFill>
                  <a:schemeClr val="tx1">
                    <a:tint val="75000"/>
                  </a:schemeClr>
                </a:solidFill>
              </a:defRPr>
            </a:lvl1pPr>
          </a:lstStyle>
          <a:p>
            <a:fld id="{EB67417D-3C53-4F28-9438-880EC4F9DDE7}" type="datetime1">
              <a:rPr lang="zh-CN" altLang="en-US" smtClean="0"/>
              <a:t>2022/5/27</a:t>
            </a:fld>
            <a:endParaRPr kumimoji="0" lang="zh-C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latinLnBrk="0" hangingPunct="1">
              <a:defRPr kumimoji="0" lang="zh-CN" sz="1200">
                <a:solidFill>
                  <a:schemeClr val="tx1">
                    <a:tint val="75000"/>
                  </a:schemeClr>
                </a:solidFill>
              </a:defRPr>
            </a:lvl1pPr>
          </a:lstStyle>
          <a:p>
            <a:endParaRPr kumimoji="0" lang="zh-C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eaLnBrk="1" latinLnBrk="0" hangingPunct="1">
              <a:defRPr kumimoji="0" lang="zh-CN" sz="1200">
                <a:solidFill>
                  <a:schemeClr val="tx1">
                    <a:tint val="75000"/>
                  </a:schemeClr>
                </a:solidFill>
              </a:defRPr>
            </a:lvl1pPr>
          </a:lstStyle>
          <a:p>
            <a:fld id="{240D5ECE-8B49-45CD-BE81-EF81920D1969}" type="slidenum">
              <a:rPr/>
              <a:t>‹#›</a:t>
            </a:fld>
            <a:endParaRPr kumimoji="0" lang="zh-C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Tree>
    <p:extLst>
      <p:ext uri="{BB962C8B-B14F-4D97-AF65-F5344CB8AC3E}">
        <p14:creationId xmlns:p14="http://schemas.microsoft.com/office/powerpoint/2010/main" val="1894362017"/>
      </p:ext>
    </p:extLst>
  </p:cSld>
  <p:clrMap bg1="lt1" tx1="dk1" bg2="lt2" tx2="dk2" accent1="accent1" accent2="accent2" accent3="accent3" accent4="accent4" accent5="accent5" accent6="accent6" hlink="hlink" folHlink="folHlink"/>
  <p:sldLayoutIdLst>
    <p:sldLayoutId id="2147483679" r:id="rId1"/>
    <p:sldLayoutId id="2147483690" r:id="rId2"/>
  </p:sldLayoutIdLst>
  <p:hf hdr="0" ftr="0" dt="0"/>
  <p:txStyles>
    <p:titleStyle>
      <a:lvl1pPr algn="ctr" defTabSz="914400" rtl="0" eaLnBrk="1" latinLnBrk="0" hangingPunct="1">
        <a:spcBef>
          <a:spcPct val="0"/>
        </a:spcBef>
        <a:buNone/>
        <a:defRPr kumimoji="0" lang="zh-CN"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p:bodyStyle>
    <p:otherStyle>
      <a:defPPr>
        <a:defRPr kumimoji="0" lang="zh-CN"/>
      </a:defPPr>
      <a:lvl1pPr marL="0" algn="l" defTabSz="914400" rtl="0" eaLnBrk="1" latinLnBrk="0" hangingPunct="1">
        <a:defRPr kumimoji="0" lang="zh-CN" sz="1800" kern="1200">
          <a:solidFill>
            <a:schemeClr val="tx1"/>
          </a:solidFill>
          <a:latin typeface="+mn-lt"/>
          <a:ea typeface="+mn-ea"/>
          <a:cs typeface="+mn-cs"/>
        </a:defRPr>
      </a:lvl1pPr>
      <a:lvl2pPr marL="457200" algn="l" defTabSz="914400" rtl="0" eaLnBrk="1" latinLnBrk="0" hangingPunct="1">
        <a:defRPr kumimoji="0" lang="zh-CN" sz="1800" kern="1200">
          <a:solidFill>
            <a:schemeClr val="tx1"/>
          </a:solidFill>
          <a:latin typeface="+mn-lt"/>
          <a:ea typeface="+mn-ea"/>
          <a:cs typeface="+mn-cs"/>
        </a:defRPr>
      </a:lvl2pPr>
      <a:lvl3pPr marL="914400" algn="l" defTabSz="914400" rtl="0" eaLnBrk="1" latinLnBrk="0" hangingPunct="1">
        <a:defRPr kumimoji="0" lang="zh-CN" sz="1800" kern="1200">
          <a:solidFill>
            <a:schemeClr val="tx1"/>
          </a:solidFill>
          <a:latin typeface="+mn-lt"/>
          <a:ea typeface="+mn-ea"/>
          <a:cs typeface="+mn-cs"/>
        </a:defRPr>
      </a:lvl3pPr>
      <a:lvl4pPr marL="1371600" algn="l" defTabSz="914400" rtl="0" eaLnBrk="1" latinLnBrk="0" hangingPunct="1">
        <a:defRPr kumimoji="0" lang="zh-CN" sz="1800" kern="1200">
          <a:solidFill>
            <a:schemeClr val="tx1"/>
          </a:solidFill>
          <a:latin typeface="+mn-lt"/>
          <a:ea typeface="+mn-ea"/>
          <a:cs typeface="+mn-cs"/>
        </a:defRPr>
      </a:lvl4pPr>
      <a:lvl5pPr marL="1828800" algn="l" defTabSz="914400" rtl="0" eaLnBrk="1" latinLnBrk="0" hangingPunct="1">
        <a:defRPr kumimoji="0" lang="zh-CN" sz="1800" kern="1200">
          <a:solidFill>
            <a:schemeClr val="tx1"/>
          </a:solidFill>
          <a:latin typeface="+mn-lt"/>
          <a:ea typeface="+mn-ea"/>
          <a:cs typeface="+mn-cs"/>
        </a:defRPr>
      </a:lvl5pPr>
      <a:lvl6pPr marL="2286000" algn="l" defTabSz="914400" rtl="0" eaLnBrk="1" latinLnBrk="0" hangingPunct="1">
        <a:defRPr kumimoji="0" lang="zh-CN" sz="1800" kern="1200">
          <a:solidFill>
            <a:schemeClr val="tx1"/>
          </a:solidFill>
          <a:latin typeface="+mn-lt"/>
          <a:ea typeface="+mn-ea"/>
          <a:cs typeface="+mn-cs"/>
        </a:defRPr>
      </a:lvl6pPr>
      <a:lvl7pPr marL="2743200" algn="l" defTabSz="914400" rtl="0" eaLnBrk="1" latinLnBrk="0" hangingPunct="1">
        <a:defRPr kumimoji="0" lang="zh-CN" sz="1800" kern="1200">
          <a:solidFill>
            <a:schemeClr val="tx1"/>
          </a:solidFill>
          <a:latin typeface="+mn-lt"/>
          <a:ea typeface="+mn-ea"/>
          <a:cs typeface="+mn-cs"/>
        </a:defRPr>
      </a:lvl7pPr>
      <a:lvl8pPr marL="3200400" algn="l" defTabSz="914400" rtl="0" eaLnBrk="1" latinLnBrk="0" hangingPunct="1">
        <a:defRPr kumimoji="0" lang="zh-CN" sz="1800" kern="1200">
          <a:solidFill>
            <a:schemeClr val="tx1"/>
          </a:solidFill>
          <a:latin typeface="+mn-lt"/>
          <a:ea typeface="+mn-ea"/>
          <a:cs typeface="+mn-cs"/>
        </a:defRPr>
      </a:lvl8pPr>
      <a:lvl9pPr marL="3657600" algn="l" defTabSz="914400" rtl="0" eaLnBrk="1" latinLnBrk="0" hangingPunct="1">
        <a:defRPr kumimoji="0" lang="zh-CN"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Freeform 67"/>
          <p:cNvSpPr/>
          <p:nvPr/>
        </p:nvSpPr>
        <p:spPr bwMode="ltGray">
          <a:xfrm>
            <a:off x="-2118" y="6413500"/>
            <a:ext cx="5607051" cy="444500"/>
          </a:xfrm>
          <a:custGeom>
            <a:avLst/>
            <a:gdLst>
              <a:gd name="T0" fmla="*/ 2147483646 w 2649"/>
              <a:gd name="T1" fmla="*/ 2147483646 h 280"/>
              <a:gd name="T2" fmla="*/ 2147483646 w 2649"/>
              <a:gd name="T3" fmla="*/ 2147483646 h 280"/>
              <a:gd name="T4" fmla="*/ 2147483646 w 2649"/>
              <a:gd name="T5" fmla="*/ 0 h 280"/>
              <a:gd name="T6" fmla="*/ 0 w 2649"/>
              <a:gd name="T7" fmla="*/ 2147483646 h 280"/>
              <a:gd name="T8" fmla="*/ 2147483646 w 2649"/>
              <a:gd name="T9" fmla="*/ 2147483646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2051" name="Freeform 68"/>
          <p:cNvSpPr/>
          <p:nvPr/>
        </p:nvSpPr>
        <p:spPr bwMode="ltGray">
          <a:xfrm>
            <a:off x="6576485" y="6337300"/>
            <a:ext cx="5615516" cy="520700"/>
          </a:xfrm>
          <a:custGeom>
            <a:avLst/>
            <a:gdLst>
              <a:gd name="T0" fmla="*/ 0 w 2653"/>
              <a:gd name="T1" fmla="*/ 2147483646 h 328"/>
              <a:gd name="T2" fmla="*/ 2147483646 w 2653"/>
              <a:gd name="T3" fmla="*/ 2147483646 h 328"/>
              <a:gd name="T4" fmla="*/ 2147483646 w 2653"/>
              <a:gd name="T5" fmla="*/ 0 h 328"/>
              <a:gd name="T6" fmla="*/ 2147483646 w 2653"/>
              <a:gd name="T7" fmla="*/ 2147483646 h 328"/>
              <a:gd name="T8" fmla="*/ 0 w 2653"/>
              <a:gd name="T9" fmla="*/ 2147483646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aphicFrame>
        <p:nvGraphicFramePr>
          <p:cNvPr id="2052" name="Object 69"/>
          <p:cNvGraphicFramePr>
            <a:graphicFrameLocks noChangeAspect="1"/>
          </p:cNvGraphicFramePr>
          <p:nvPr/>
        </p:nvGraphicFramePr>
        <p:xfrm>
          <a:off x="0" y="0"/>
          <a:ext cx="12192000" cy="406400"/>
        </p:xfrm>
        <a:graphic>
          <a:graphicData uri="http://schemas.openxmlformats.org/presentationml/2006/ole">
            <mc:AlternateContent xmlns:mc="http://schemas.openxmlformats.org/markup-compatibility/2006">
              <mc:Choice xmlns:v="urn:schemas-microsoft-com:vml" Requires="v">
                <p:oleObj spid="_x0000_s9232" name="Image" r:id="rId5" imgW="4102100" imgH="406400" progId="">
                  <p:embed/>
                </p:oleObj>
              </mc:Choice>
              <mc:Fallback>
                <p:oleObj name="Image" r:id="rId5" imgW="4102100" imgH="406400" progId="">
                  <p:embed/>
                  <p:pic>
                    <p:nvPicPr>
                      <p:cNvPr id="2052" name="Object 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192000" cy="406400"/>
                      </a:xfrm>
                      <a:prstGeom prst="rect">
                        <a:avLst/>
                      </a:prstGeom>
                      <a:noFill/>
                      <a:ln>
                        <a:noFill/>
                      </a:ln>
                      <a:effectLst/>
                      <a:extLst>
                        <a:ext uri="{909E8E84-426E-40DD-AFC4-6F175D3DCCD1}">
                          <a14:hiddenFill xmlns:a14="http://schemas.microsoft.com/office/drawing/2010/main">
                            <a:solidFill>
                              <a:srgbClr val="EB592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2053" name="Freeform 70"/>
          <p:cNvSpPr/>
          <p:nvPr/>
        </p:nvSpPr>
        <p:spPr bwMode="ltGray">
          <a:xfrm flipH="1">
            <a:off x="1" y="793750"/>
            <a:ext cx="4847167" cy="444500"/>
          </a:xfrm>
          <a:custGeom>
            <a:avLst/>
            <a:gdLst>
              <a:gd name="T0" fmla="*/ 0 w 2096"/>
              <a:gd name="T1" fmla="*/ 2147483646 h 280"/>
              <a:gd name="T2" fmla="*/ 2147483646 w 2096"/>
              <a:gd name="T3" fmla="*/ 2147483646 h 280"/>
              <a:gd name="T4" fmla="*/ 2147483646 w 2096"/>
              <a:gd name="T5" fmla="*/ 2147483646 h 280"/>
              <a:gd name="T6" fmla="*/ 2147483646 w 2096"/>
              <a:gd name="T7" fmla="*/ 0 h 280"/>
              <a:gd name="T8" fmla="*/ 0 w 2096"/>
              <a:gd name="T9" fmla="*/ 2147483646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95" name="Freeform 71"/>
          <p:cNvSpPr/>
          <p:nvPr/>
        </p:nvSpPr>
        <p:spPr bwMode="ltGray">
          <a:xfrm>
            <a:off x="0" y="0"/>
            <a:ext cx="12192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kumimoji="0" lang="zh-CN" altLang="en-US" sz="1800" b="0">
              <a:solidFill>
                <a:srgbClr val="000000"/>
              </a:solidFill>
              <a:latin typeface="Arial" panose="020B0604020202020204" pitchFamily="34" charset="0"/>
            </a:endParaRPr>
          </a:p>
        </p:txBody>
      </p:sp>
      <p:sp>
        <p:nvSpPr>
          <p:cNvPr id="2055" name="Rectangle 3"/>
          <p:cNvSpPr>
            <a:spLocks noGrp="1" noChangeArrowheads="1"/>
          </p:cNvSpPr>
          <p:nvPr>
            <p:ph type="body" idx="1"/>
          </p:nvPr>
        </p:nvSpPr>
        <p:spPr bwMode="auto">
          <a:xfrm>
            <a:off x="523118" y="941488"/>
            <a:ext cx="11237511" cy="53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2" name="Rectangle 5"/>
          <p:cNvSpPr>
            <a:spLocks noGrp="1" noChangeArrowheads="1"/>
          </p:cNvSpPr>
          <p:nvPr>
            <p:ph type="ftr" sz="quarter" idx="3"/>
          </p:nvPr>
        </p:nvSpPr>
        <p:spPr bwMode="auto">
          <a:xfrm>
            <a:off x="9448800" y="6629400"/>
            <a:ext cx="26416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kumimoji="0" sz="1000" b="0">
                <a:solidFill>
                  <a:srgbClr val="FFFFFF"/>
                </a:solidFill>
                <a:latin typeface="+mn-lt"/>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5486400" y="6705600"/>
            <a:ext cx="11176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kumimoji="0" sz="1000" b="0" smtClean="0">
                <a:solidFill>
                  <a:srgbClr val="692AA2"/>
                </a:solidFill>
                <a:latin typeface="+mn-lt"/>
                <a:ea typeface="宋体" panose="02010600030101010101" pitchFamily="2" charset="-122"/>
              </a:defRPr>
            </a:lvl1pPr>
          </a:lstStyle>
          <a:p>
            <a:pPr>
              <a:defRPr/>
            </a:pPr>
            <a:fld id="{423B31F8-5ADB-464C-816C-CA68215E1259}" type="slidenum">
              <a:rPr lang="zh-CN" altLang="en-US"/>
              <a:t>‹#›</a:t>
            </a:fld>
            <a:endParaRPr lang="zh-CN" altLang="en-US" dirty="0"/>
          </a:p>
        </p:txBody>
      </p:sp>
      <p:sp>
        <p:nvSpPr>
          <p:cNvPr id="2058" name="Rectangle 2"/>
          <p:cNvSpPr>
            <a:spLocks noGrp="1" noChangeArrowheads="1"/>
          </p:cNvSpPr>
          <p:nvPr>
            <p:ph type="title"/>
          </p:nvPr>
        </p:nvSpPr>
        <p:spPr bwMode="white">
          <a:xfrm>
            <a:off x="1117600" y="228601"/>
            <a:ext cx="95504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ltLang="zh-CN"/>
          </a:p>
        </p:txBody>
      </p:sp>
      <p:sp>
        <p:nvSpPr>
          <p:cNvPr id="3" name="Rectangle 4"/>
          <p:cNvSpPr>
            <a:spLocks noGrp="1" noChangeArrowheads="1"/>
          </p:cNvSpPr>
          <p:nvPr>
            <p:ph type="dt" sz="half" idx="2"/>
          </p:nvPr>
        </p:nvSpPr>
        <p:spPr bwMode="auto">
          <a:xfrm>
            <a:off x="508000" y="6553200"/>
            <a:ext cx="2235200" cy="21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kumimoji="0" sz="1000" b="1" smtClean="0">
                <a:solidFill>
                  <a:srgbClr val="FFFFFF"/>
                </a:solidFill>
                <a:latin typeface="Verdana" panose="020B0604030504040204" pitchFamily="34" charset="0"/>
                <a:ea typeface="宋体" panose="02010600030101010101" pitchFamily="2" charset="-122"/>
              </a:defRPr>
            </a:lvl1pPr>
          </a:lstStyle>
          <a:p>
            <a:pPr>
              <a:defRPr/>
            </a:pPr>
            <a:fld id="{257D7D5B-5ED3-4B77-A95B-38D2FC020CD5}" type="datetime1">
              <a:rPr lang="zh-CN" altLang="en-US" smtClean="0"/>
              <a:t>2022/5/27</a:t>
            </a:fld>
            <a:endParaRPr lang="zh-CN" altLang="en-US"/>
          </a:p>
        </p:txBody>
      </p:sp>
      <p:sp>
        <p:nvSpPr>
          <p:cNvPr id="2060" name="Freeform 72"/>
          <p:cNvSpPr/>
          <p:nvPr/>
        </p:nvSpPr>
        <p:spPr bwMode="gray">
          <a:xfrm>
            <a:off x="6637867" y="800100"/>
            <a:ext cx="5554133" cy="444500"/>
          </a:xfrm>
          <a:custGeom>
            <a:avLst/>
            <a:gdLst>
              <a:gd name="T0" fmla="*/ 0 w 2624"/>
              <a:gd name="T1" fmla="*/ 2147483646 h 280"/>
              <a:gd name="T2" fmla="*/ 2147483646 w 2624"/>
              <a:gd name="T3" fmla="*/ 2147483646 h 280"/>
              <a:gd name="T4" fmla="*/ 2147483646 w 2624"/>
              <a:gd name="T5" fmla="*/ 2147483646 h 280"/>
              <a:gd name="T6" fmla="*/ 2147483646 w 2624"/>
              <a:gd name="T7" fmla="*/ 0 h 280"/>
              <a:gd name="T8" fmla="*/ 0 w 2624"/>
              <a:gd name="T9" fmla="*/ 2147483646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pic>
        <p:nvPicPr>
          <p:cNvPr id="4" name="图片 3"/>
          <p:cNvPicPr>
            <a:picLocks noChangeAspect="1"/>
          </p:cNvPicPr>
          <p:nvPr/>
        </p:nvPicPr>
        <p:blipFill>
          <a:blip r:embed="rId7"/>
          <a:stretch>
            <a:fillRect/>
          </a:stretch>
        </p:blipFill>
        <p:spPr>
          <a:xfrm>
            <a:off x="10369551" y="6597651"/>
            <a:ext cx="1678516" cy="2190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2127625"/>
      </p:ext>
    </p:extLst>
  </p:cSld>
  <p:clrMap bg1="lt1" tx1="dk1" bg2="lt2" tx2="dk2" accent1="accent1" accent2="accent2" accent3="accent3" accent4="accent4" accent5="accent5" accent6="accent6" hlink="hlink" folHlink="folHlink"/>
  <p:sldLayoutIdLst>
    <p:sldLayoutId id="2147483695" r:id="rId1"/>
    <p:sldLayoutId id="2147483708" r:id="rId2"/>
  </p:sldLayoutIdLst>
  <p:hf hdr="0" dt="0"/>
  <p:txStyles>
    <p:titleStyle>
      <a:lvl1pPr algn="ctr"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3200" b="1">
          <a:solidFill>
            <a:schemeClr val="bg1"/>
          </a:solidFill>
          <a:latin typeface="Arial" panose="020B0604020202020204" pitchFamily="34" charset="0"/>
          <a:ea typeface="黑体" panose="02010609060101010101" pitchFamily="49" charset="-122"/>
        </a:defRPr>
      </a:lvl2pPr>
      <a:lvl3pPr algn="ctr" rtl="0" fontAlgn="base">
        <a:spcBef>
          <a:spcPct val="0"/>
        </a:spcBef>
        <a:spcAft>
          <a:spcPct val="0"/>
        </a:spcAft>
        <a:defRPr sz="3200" b="1">
          <a:solidFill>
            <a:schemeClr val="bg1"/>
          </a:solidFill>
          <a:latin typeface="Arial" panose="020B0604020202020204" pitchFamily="34" charset="0"/>
          <a:ea typeface="黑体" panose="02010609060101010101" pitchFamily="49" charset="-122"/>
        </a:defRPr>
      </a:lvl3pPr>
      <a:lvl4pPr algn="ctr" rtl="0" fontAlgn="base">
        <a:spcBef>
          <a:spcPct val="0"/>
        </a:spcBef>
        <a:spcAft>
          <a:spcPct val="0"/>
        </a:spcAft>
        <a:defRPr sz="3200" b="1">
          <a:solidFill>
            <a:schemeClr val="bg1"/>
          </a:solidFill>
          <a:latin typeface="Arial" panose="020B0604020202020204" pitchFamily="34" charset="0"/>
          <a:ea typeface="黑体" panose="02010609060101010101" pitchFamily="49" charset="-122"/>
        </a:defRPr>
      </a:lvl4pPr>
      <a:lvl5pPr algn="ctr" rtl="0" fontAlgn="base">
        <a:spcBef>
          <a:spcPct val="0"/>
        </a:spcBef>
        <a:spcAft>
          <a:spcPct val="0"/>
        </a:spcAft>
        <a:defRPr sz="3200" b="1">
          <a:solidFill>
            <a:schemeClr val="bg1"/>
          </a:solidFill>
          <a:latin typeface="Arial" panose="020B0604020202020204" pitchFamily="34" charset="0"/>
          <a:ea typeface="黑体" panose="02010609060101010101" pitchFamily="49" charset="-122"/>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v"/>
        <a:defRPr sz="2800" b="1">
          <a:solidFill>
            <a:schemeClr val="tx2"/>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ea typeface="黑体" panose="02010609060101010101" pitchFamily="49" charset="-122"/>
        </a:defRPr>
      </a:lvl2pPr>
      <a:lvl3pPr marL="1143000" indent="-228600" algn="l" rtl="0" fontAlgn="base">
        <a:spcBef>
          <a:spcPct val="20000"/>
        </a:spcBef>
        <a:spcAft>
          <a:spcPct val="0"/>
        </a:spcAft>
        <a:buClr>
          <a:schemeClr val="tx1"/>
        </a:buClr>
        <a:buChar char="•"/>
        <a:defRPr sz="2200">
          <a:solidFill>
            <a:schemeClr val="tx1"/>
          </a:solidFill>
          <a:latin typeface="Arial" panose="020B0604020202020204" pitchFamily="34" charset="0"/>
          <a:ea typeface="黑体" panose="02010609060101010101" pitchFamily="49" charset="-122"/>
        </a:defRPr>
      </a:lvl3pPr>
      <a:lvl4pPr marL="16002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4pPr>
      <a:lvl5pPr marL="2057400" indent="-228600" algn="l" rtl="0" fontAlgn="base">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2569F-1C58-404E-B739-60CC98BD50B3}" type="datetime1">
              <a:rPr lang="zh-CN" altLang="en-US" smtClean="0"/>
              <a:t>2022/5/27</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500610011"/>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4" r:id="rId3"/>
    <p:sldLayoutId id="2147483717" r:id="rId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rgbClr val="000070"/>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DCBD138-1034-4C61-9E48-FBD5A585DF08}"/>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60732D1D-02E1-481B-A116-A737F94BDE51}"/>
              </a:ext>
            </a:extLst>
          </p:cNvPr>
          <p:cNvSpPr>
            <a:spLocks noGrp="1" noChangeArrowheads="1"/>
          </p:cNvSpPr>
          <p:nvPr>
            <p:ph type="body" idx="4294967295"/>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688F5A5F-2A72-4E72-9584-69FEAFA20C80}"/>
              </a:ext>
            </a:extLst>
          </p:cNvPr>
          <p:cNvSpPr>
            <a:spLocks noGrp="1" noChangeArrowheads="1"/>
          </p:cNvSpPr>
          <p:nvPr>
            <p:ph type="dt" sz="half" idx="2"/>
          </p:nvPr>
        </p:nvSpPr>
        <p:spPr bwMode="auto">
          <a:xfrm>
            <a:off x="609600" y="6245225"/>
            <a:ext cx="2844800" cy="476250"/>
          </a:xfrm>
          <a:prstGeom prst="rect">
            <a:avLst/>
          </a:prstGeom>
          <a:noFill/>
          <a:ln w="9525">
            <a:noFill/>
            <a:miter lim="800000"/>
          </a:ln>
          <a:effectLst/>
        </p:spPr>
        <p:txBody>
          <a:bodyPr vert="horz" wrap="square" lIns="91440" tIns="45720" rIns="91440" bIns="45720" numCol="1" anchor="t" anchorCtr="0" compatLnSpc="1"/>
          <a:lstStyle>
            <a:lvl1pPr>
              <a:spcBef>
                <a:spcPct val="0"/>
              </a:spcBef>
              <a:defRPr sz="1400" b="0">
                <a:solidFill>
                  <a:schemeClr val="tx1"/>
                </a:solidFill>
                <a:latin typeface="Arial" panose="020B0604020202020204" pitchFamily="34" charset="0"/>
              </a:defRPr>
            </a:lvl1pPr>
          </a:lstStyle>
          <a:p>
            <a:pPr>
              <a:defRPr/>
            </a:pPr>
            <a:endParaRPr lang="en-US" altLang="zh-CN"/>
          </a:p>
        </p:txBody>
      </p:sp>
      <p:sp>
        <p:nvSpPr>
          <p:cNvPr id="1029" name="Rectangle 5">
            <a:extLst>
              <a:ext uri="{FF2B5EF4-FFF2-40B4-BE49-F238E27FC236}">
                <a16:creationId xmlns:a16="http://schemas.microsoft.com/office/drawing/2014/main" id="{6E8611D1-EDC1-46F4-AEFB-BA6412DD1A13}"/>
              </a:ext>
            </a:extLst>
          </p:cNvPr>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a:spcBef>
                <a:spcPct val="0"/>
              </a:spcBef>
              <a:defRPr sz="1400" b="0">
                <a:solidFill>
                  <a:schemeClr val="tx1"/>
                </a:solidFill>
                <a:latin typeface="Arial" panose="020B0604020202020204" pitchFamily="34" charset="0"/>
              </a:defRPr>
            </a:lvl1pPr>
          </a:lstStyle>
          <a:p>
            <a:pPr>
              <a:defRPr/>
            </a:pPr>
            <a:endParaRPr lang="en-US" altLang="zh-CN"/>
          </a:p>
        </p:txBody>
      </p:sp>
      <p:sp>
        <p:nvSpPr>
          <p:cNvPr id="1030" name="Rectangle 6">
            <a:extLst>
              <a:ext uri="{FF2B5EF4-FFF2-40B4-BE49-F238E27FC236}">
                <a16:creationId xmlns:a16="http://schemas.microsoft.com/office/drawing/2014/main" id="{983AA786-D9D6-4EFC-A047-F01DCB3D9D84}"/>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spcBef>
                <a:spcPct val="0"/>
              </a:spcBef>
              <a:defRPr sz="1400" b="0">
                <a:solidFill>
                  <a:schemeClr val="tx1"/>
                </a:solidFill>
              </a:defRPr>
            </a:lvl1pPr>
          </a:lstStyle>
          <a:p>
            <a:fld id="{362F4911-F22A-4B9F-A5CE-6CF970973F48}" type="slidenum">
              <a:rPr lang="zh-CN" altLang="en-US"/>
              <a:pPr/>
              <a:t>‹#›</a:t>
            </a:fld>
            <a:endParaRPr lang="en-US" altLang="zh-CN"/>
          </a:p>
        </p:txBody>
      </p:sp>
    </p:spTree>
    <p:extLst>
      <p:ext uri="{BB962C8B-B14F-4D97-AF65-F5344CB8AC3E}">
        <p14:creationId xmlns:p14="http://schemas.microsoft.com/office/powerpoint/2010/main" val="2571012934"/>
      </p:ext>
    </p:extLst>
  </p:cSld>
  <p:clrMap bg1="lt1" tx1="dk1" bg2="lt2" tx2="dk2" accent1="accent1" accent2="accent2" accent3="accent3" accent4="accent4" accent5="accent5" accent6="accent6" hlink="hlink" folHlink="folHlink"/>
  <p:sldLayoutIdLst>
    <p:sldLayoutId id="2147483724"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rgbClr val="000070"/>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319B6298-A756-4594-9834-D8D7C68D9139}"/>
              </a:ext>
            </a:extLst>
          </p:cNvPr>
          <p:cNvGrpSpPr>
            <a:grpSpLocks/>
          </p:cNvGrpSpPr>
          <p:nvPr/>
        </p:nvGrpSpPr>
        <p:grpSpPr bwMode="auto">
          <a:xfrm>
            <a:off x="0" y="1588"/>
            <a:ext cx="12177184" cy="6845300"/>
            <a:chOff x="0" y="0"/>
            <a:chExt cx="5753" cy="4312"/>
          </a:xfrm>
        </p:grpSpPr>
        <p:sp>
          <p:nvSpPr>
            <p:cNvPr id="2051" name="未知">
              <a:extLst>
                <a:ext uri="{FF2B5EF4-FFF2-40B4-BE49-F238E27FC236}">
                  <a16:creationId xmlns:a16="http://schemas.microsoft.com/office/drawing/2014/main" id="{723AE4C9-9610-42AA-82AE-F58B8DE8D983}"/>
                </a:ext>
              </a:extLst>
            </p:cNvPr>
            <p:cNvSpPr/>
            <p:nvPr/>
          </p:nvSpPr>
          <p:spPr bwMode="auto">
            <a:xfrm>
              <a:off x="3394" y="998"/>
              <a:ext cx="2359" cy="3314"/>
            </a:xfrm>
            <a:custGeom>
              <a:avLst/>
              <a:gdLst/>
              <a:ahLst/>
              <a:cxnLst>
                <a:cxn ang="0">
                  <a:pos x="1905" y="3312"/>
                </a:cxn>
                <a:cxn ang="0">
                  <a:pos x="2358" y="3313"/>
                </a:cxn>
                <a:cxn ang="0">
                  <a:pos x="2358" y="1437"/>
                </a:cxn>
                <a:cxn ang="0">
                  <a:pos x="0" y="0"/>
                </a:cxn>
                <a:cxn ang="0">
                  <a:pos x="201" y="150"/>
                </a:cxn>
                <a:cxn ang="0">
                  <a:pos x="366" y="279"/>
                </a:cxn>
                <a:cxn ang="0">
                  <a:pos x="552" y="441"/>
                </a:cxn>
                <a:cxn ang="0">
                  <a:pos x="732" y="612"/>
                </a:cxn>
                <a:cxn ang="0">
                  <a:pos x="996" y="903"/>
                </a:cxn>
                <a:cxn ang="0">
                  <a:pos x="1230" y="1212"/>
                </a:cxn>
                <a:cxn ang="0">
                  <a:pos x="1400" y="1482"/>
                </a:cxn>
                <a:cxn ang="0">
                  <a:pos x="1548" y="1761"/>
                </a:cxn>
                <a:cxn ang="0">
                  <a:pos x="1665" y="2040"/>
                </a:cxn>
                <a:cxn ang="0">
                  <a:pos x="1751" y="2295"/>
                </a:cxn>
                <a:cxn ang="0">
                  <a:pos x="1809" y="2511"/>
                </a:cxn>
                <a:cxn ang="0">
                  <a:pos x="1863" y="2778"/>
                </a:cxn>
                <a:cxn ang="0">
                  <a:pos x="1890" y="3012"/>
                </a:cxn>
                <a:cxn ang="0">
                  <a:pos x="1905" y="3312"/>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w="9525">
              <a:noFill/>
              <a:round/>
            </a:ln>
            <a:effectLst/>
          </p:spPr>
          <p:txBody>
            <a:bodyPr/>
            <a:lstStyle/>
            <a:p>
              <a:pPr>
                <a:defRPr/>
              </a:pPr>
              <a:endParaRPr lang="zh-CN" altLang="en-US" sz="1800"/>
            </a:p>
          </p:txBody>
        </p:sp>
        <p:sp>
          <p:nvSpPr>
            <p:cNvPr id="2052" name="Arc 4">
              <a:extLst>
                <a:ext uri="{FF2B5EF4-FFF2-40B4-BE49-F238E27FC236}">
                  <a16:creationId xmlns:a16="http://schemas.microsoft.com/office/drawing/2014/main" id="{7BEDE103-4C13-4070-AB81-8DD5ACF9E882}"/>
                </a:ext>
              </a:extLst>
            </p:cNvPr>
            <p:cNvSpPr/>
            <p:nvPr/>
          </p:nvSpPr>
          <p:spPr bwMode="auto">
            <a:xfrm>
              <a:off x="0" y="0"/>
              <a:ext cx="5298" cy="4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accent2"/>
              </a:solidFill>
              <a:round/>
            </a:ln>
            <a:effectLst/>
          </p:spPr>
          <p:txBody>
            <a:bodyPr wrap="none" anchor="ctr"/>
            <a:lstStyle/>
            <a:p>
              <a:pPr>
                <a:defRPr/>
              </a:pPr>
              <a:endParaRPr lang="zh-CN" altLang="en-US" sz="1800"/>
            </a:p>
          </p:txBody>
        </p:sp>
      </p:grpSp>
      <p:sp>
        <p:nvSpPr>
          <p:cNvPr id="2053" name="Rectangle 5">
            <a:extLst>
              <a:ext uri="{FF2B5EF4-FFF2-40B4-BE49-F238E27FC236}">
                <a16:creationId xmlns:a16="http://schemas.microsoft.com/office/drawing/2014/main" id="{6CDDD66A-866D-490A-9D17-EE2A001311D4}"/>
              </a:ext>
            </a:extLst>
          </p:cNvPr>
          <p:cNvSpPr>
            <a:spLocks noGrp="1" noChangeArrowheads="1"/>
          </p:cNvSpPr>
          <p:nvPr>
            <p:ph type="title"/>
          </p:nvPr>
        </p:nvSpPr>
        <p:spPr bwMode="auto">
          <a:xfrm>
            <a:off x="914400" y="609600"/>
            <a:ext cx="10363200" cy="1143000"/>
          </a:xfrm>
          <a:prstGeom prst="rect">
            <a:avLst/>
          </a:prstGeom>
          <a:noFill/>
          <a:ln w="9525">
            <a:noFill/>
            <a:miter lim="800000"/>
          </a:ln>
          <a:effectLst/>
        </p:spPr>
        <p:txBody>
          <a:bodyPr vert="horz" wrap="square" lIns="92075" tIns="46038" rIns="92075" bIns="46038" numCol="1" anchor="ctr" anchorCtr="0" compatLnSpc="1"/>
          <a:lstStyle/>
          <a:p>
            <a:pPr lvl="0"/>
            <a:r>
              <a:rPr lang="zh-CN" altLang="en-US" noProof="1"/>
              <a:t>单击此处编辑母版标题样式</a:t>
            </a:r>
          </a:p>
        </p:txBody>
      </p:sp>
      <p:sp>
        <p:nvSpPr>
          <p:cNvPr id="2054" name="Rectangle 6">
            <a:extLst>
              <a:ext uri="{FF2B5EF4-FFF2-40B4-BE49-F238E27FC236}">
                <a16:creationId xmlns:a16="http://schemas.microsoft.com/office/drawing/2014/main" id="{EC90CC17-F52B-4953-AB58-586A412FBC72}"/>
              </a:ext>
            </a:extLst>
          </p:cNvPr>
          <p:cNvSpPr>
            <a:spLocks noGrp="1" noChangeArrowheads="1"/>
          </p:cNvSpPr>
          <p:nvPr>
            <p:ph type="dt" sz="half" idx="2"/>
          </p:nvPr>
        </p:nvSpPr>
        <p:spPr bwMode="auto">
          <a:xfrm>
            <a:off x="914400" y="6248400"/>
            <a:ext cx="2540000" cy="457200"/>
          </a:xfrm>
          <a:prstGeom prst="rect">
            <a:avLst/>
          </a:prstGeom>
          <a:noFill/>
          <a:ln w="9525">
            <a:noFill/>
            <a:miter lim="800000"/>
          </a:ln>
          <a:effectLst/>
        </p:spPr>
        <p:txBody>
          <a:bodyPr vert="horz" wrap="square" lIns="92075" tIns="46038" rIns="92075" bIns="46038" numCol="1" anchor="ctr" anchorCtr="0" compatLnSpc="1"/>
          <a:lstStyle>
            <a:lvl1pPr>
              <a:spcBef>
                <a:spcPct val="0"/>
              </a:spcBef>
              <a:defRPr sz="1400" b="0">
                <a:solidFill>
                  <a:schemeClr val="tx1"/>
                </a:solidFill>
                <a:latin typeface="Arial" panose="020B0604020202020204" pitchFamily="34" charset="0"/>
              </a:defRPr>
            </a:lvl1pPr>
          </a:lstStyle>
          <a:p>
            <a:pPr>
              <a:defRPr/>
            </a:pPr>
            <a:endParaRPr lang="en-US" altLang="zh-CN"/>
          </a:p>
        </p:txBody>
      </p:sp>
      <p:sp>
        <p:nvSpPr>
          <p:cNvPr id="2055" name="Rectangle 7">
            <a:extLst>
              <a:ext uri="{FF2B5EF4-FFF2-40B4-BE49-F238E27FC236}">
                <a16:creationId xmlns:a16="http://schemas.microsoft.com/office/drawing/2014/main" id="{4F63E2C9-D7B0-43A2-8DF3-B3936046587B}"/>
              </a:ext>
            </a:extLst>
          </p:cNvPr>
          <p:cNvSpPr>
            <a:spLocks noGrp="1" noChangeArrowheads="1"/>
          </p:cNvSpPr>
          <p:nvPr>
            <p:ph type="ftr" sz="quarter" idx="3"/>
          </p:nvPr>
        </p:nvSpPr>
        <p:spPr bwMode="auto">
          <a:xfrm>
            <a:off x="4165600" y="6248400"/>
            <a:ext cx="3860800" cy="457200"/>
          </a:xfrm>
          <a:prstGeom prst="rect">
            <a:avLst/>
          </a:prstGeom>
          <a:noFill/>
          <a:ln w="9525">
            <a:noFill/>
            <a:miter lim="800000"/>
          </a:ln>
          <a:effectLst/>
        </p:spPr>
        <p:txBody>
          <a:bodyPr vert="horz" wrap="square" lIns="92075" tIns="46038" rIns="92075" bIns="46038" numCol="1" anchor="ctr" anchorCtr="0" compatLnSpc="1"/>
          <a:lstStyle>
            <a:lvl1pPr algn="ctr">
              <a:spcBef>
                <a:spcPct val="0"/>
              </a:spcBef>
              <a:defRPr sz="1400" b="0">
                <a:solidFill>
                  <a:schemeClr val="tx1"/>
                </a:solidFill>
                <a:latin typeface="Arial" panose="020B0604020202020204" pitchFamily="34" charset="0"/>
              </a:defRPr>
            </a:lvl1pPr>
          </a:lstStyle>
          <a:p>
            <a:pPr>
              <a:defRPr/>
            </a:pPr>
            <a:endParaRPr lang="en-US" altLang="zh-CN"/>
          </a:p>
        </p:txBody>
      </p:sp>
      <p:sp>
        <p:nvSpPr>
          <p:cNvPr id="2056" name="Rectangle 8">
            <a:extLst>
              <a:ext uri="{FF2B5EF4-FFF2-40B4-BE49-F238E27FC236}">
                <a16:creationId xmlns:a16="http://schemas.microsoft.com/office/drawing/2014/main" id="{61834EF7-57F7-4ACB-AD53-3FB7440C9522}"/>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lvl1pPr algn="r">
              <a:spcBef>
                <a:spcPct val="0"/>
              </a:spcBef>
              <a:defRPr sz="1400" b="0">
                <a:solidFill>
                  <a:schemeClr val="tx1"/>
                </a:solidFill>
              </a:defRPr>
            </a:lvl1pPr>
          </a:lstStyle>
          <a:p>
            <a:fld id="{0127D7F3-5B30-4356-B423-38948FED94D4}" type="slidenum">
              <a:rPr lang="zh-CN" altLang="en-US"/>
              <a:pPr/>
              <a:t>‹#›</a:t>
            </a:fld>
            <a:endParaRPr lang="en-US" altLang="zh-CN"/>
          </a:p>
        </p:txBody>
      </p:sp>
      <p:sp>
        <p:nvSpPr>
          <p:cNvPr id="2057" name="Rectangle 9">
            <a:extLst>
              <a:ext uri="{FF2B5EF4-FFF2-40B4-BE49-F238E27FC236}">
                <a16:creationId xmlns:a16="http://schemas.microsoft.com/office/drawing/2014/main" id="{D3CE82A0-D38E-4871-87D8-C1B53BED7577}"/>
              </a:ext>
            </a:extLst>
          </p:cNvPr>
          <p:cNvSpPr>
            <a:spLocks noGrp="1" noChangeArrowheads="1"/>
          </p:cNvSpPr>
          <p:nvPr>
            <p:ph type="body" idx="4294967295"/>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29525757"/>
      </p:ext>
    </p:extLst>
  </p:cSld>
  <p:clrMap bg1="dk2" tx1="lt1" bg2="dk1" tx2="lt2" accent1="accent1" accent2="accent2" accent3="accent3" accent4="accent4" accent5="accent5" accent6="accent6" hlink="hlink" folHlink="folHlink"/>
  <p:sldLayoutIdLst>
    <p:sldLayoutId id="2147483736" r:id="rId1"/>
    <p:sldLayoutId id="2147483737" r:id="rId2"/>
    <p:sldLayoutId id="2147483741" r:id="rId3"/>
    <p:sldLayoutId id="2147483742" r:id="rId4"/>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2"/>
        </a:buClr>
        <a:buSzPct val="80000"/>
        <a:buFont typeface="Wingdings" panose="05000000000000000000"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0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D3FEFDC0-D6AB-48D1-ABE7-4F56E1390A15}"/>
              </a:ext>
            </a:extLst>
          </p:cNvPr>
          <p:cNvSpPr>
            <a:spLocks noGrp="1" noChangeArrowheads="1"/>
          </p:cNvSpPr>
          <p:nvPr>
            <p:ph type="dt" sz="half" idx="2"/>
          </p:nvPr>
        </p:nvSpPr>
        <p:spPr bwMode="auto">
          <a:xfrm>
            <a:off x="609600" y="6251575"/>
            <a:ext cx="2844800" cy="47625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defRPr>
            </a:lvl1pPr>
          </a:lstStyle>
          <a:p>
            <a:pPr>
              <a:defRPr/>
            </a:pPr>
            <a:endParaRPr lang="en-US" altLang="zh-CN"/>
          </a:p>
        </p:txBody>
      </p:sp>
      <p:sp>
        <p:nvSpPr>
          <p:cNvPr id="73731" name="Rectangle 3">
            <a:extLst>
              <a:ext uri="{FF2B5EF4-FFF2-40B4-BE49-F238E27FC236}">
                <a16:creationId xmlns:a16="http://schemas.microsoft.com/office/drawing/2014/main" id="{FFED3DAB-44A0-402B-A90E-77399120794E}"/>
              </a:ext>
            </a:extLst>
          </p:cNvPr>
          <p:cNvSpPr>
            <a:spLocks noGrp="1" noChangeArrowheads="1"/>
          </p:cNvSpPr>
          <p:nvPr>
            <p:ph type="sldNum" sz="quarter" idx="4"/>
          </p:nvPr>
        </p:nvSpPr>
        <p:spPr bwMode="auto">
          <a:xfrm>
            <a:off x="8737600" y="6248400"/>
            <a:ext cx="28448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3A636716-869A-40F6-813D-8CB30EFD80BD}" type="slidenum">
              <a:rPr lang="en-US" altLang="zh-CN"/>
              <a:pPr/>
              <a:t>‹#›</a:t>
            </a:fld>
            <a:endParaRPr lang="en-US" altLang="zh-CN"/>
          </a:p>
        </p:txBody>
      </p:sp>
      <p:grpSp>
        <p:nvGrpSpPr>
          <p:cNvPr id="1028" name="Group 4">
            <a:extLst>
              <a:ext uri="{FF2B5EF4-FFF2-40B4-BE49-F238E27FC236}">
                <a16:creationId xmlns:a16="http://schemas.microsoft.com/office/drawing/2014/main" id="{358C7DD8-A949-49D0-9DF3-1529BD86DA91}"/>
              </a:ext>
            </a:extLst>
          </p:cNvPr>
          <p:cNvGrpSpPr>
            <a:grpSpLocks/>
          </p:cNvGrpSpPr>
          <p:nvPr/>
        </p:nvGrpSpPr>
        <p:grpSpPr bwMode="auto">
          <a:xfrm>
            <a:off x="1" y="1"/>
            <a:ext cx="12187767" cy="6850063"/>
            <a:chOff x="0" y="0"/>
            <a:chExt cx="5758" cy="4315"/>
          </a:xfrm>
        </p:grpSpPr>
        <p:grpSp>
          <p:nvGrpSpPr>
            <p:cNvPr id="1029" name="Group 5">
              <a:extLst>
                <a:ext uri="{FF2B5EF4-FFF2-40B4-BE49-F238E27FC236}">
                  <a16:creationId xmlns:a16="http://schemas.microsoft.com/office/drawing/2014/main" id="{12161C61-06FE-44C0-B607-E82BFED61F2A}"/>
                </a:ext>
              </a:extLst>
            </p:cNvPr>
            <p:cNvGrpSpPr>
              <a:grpSpLocks/>
            </p:cNvGrpSpPr>
            <p:nvPr userDrawn="1"/>
          </p:nvGrpSpPr>
          <p:grpSpPr bwMode="auto">
            <a:xfrm>
              <a:off x="1728" y="2230"/>
              <a:ext cx="4027" cy="2085"/>
              <a:chOff x="1728" y="2230"/>
              <a:chExt cx="4027" cy="2085"/>
            </a:xfrm>
          </p:grpSpPr>
          <p:sp>
            <p:nvSpPr>
              <p:cNvPr id="73734" name="Freeform 6">
                <a:extLst>
                  <a:ext uri="{FF2B5EF4-FFF2-40B4-BE49-F238E27FC236}">
                    <a16:creationId xmlns:a16="http://schemas.microsoft.com/office/drawing/2014/main" id="{E4CF0CDD-B51B-4131-B0BF-22E6D59560EE}"/>
                  </a:ext>
                </a:extLst>
              </p:cNvPr>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ln>
            </p:spPr>
            <p:txBody>
              <a:bodyPr/>
              <a:lstStyle/>
              <a:p>
                <a:pPr>
                  <a:defRPr/>
                </a:pPr>
                <a:endParaRPr lang="zh-CN" altLang="en-US" sz="1800"/>
              </a:p>
            </p:txBody>
          </p:sp>
          <p:sp>
            <p:nvSpPr>
              <p:cNvPr id="73735" name="Freeform 7">
                <a:extLst>
                  <a:ext uri="{FF2B5EF4-FFF2-40B4-BE49-F238E27FC236}">
                    <a16:creationId xmlns:a16="http://schemas.microsoft.com/office/drawing/2014/main" id="{76FB4ED9-9410-4049-AEBA-0FCDE4487DFC}"/>
                  </a:ext>
                </a:extLst>
              </p:cNvPr>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ln>
            </p:spPr>
            <p:txBody>
              <a:bodyPr/>
              <a:lstStyle/>
              <a:p>
                <a:pPr>
                  <a:defRPr/>
                </a:pPr>
                <a:endParaRPr lang="zh-CN" altLang="en-US" sz="1800"/>
              </a:p>
            </p:txBody>
          </p:sp>
          <p:sp>
            <p:nvSpPr>
              <p:cNvPr id="73736" name="Freeform 8">
                <a:extLst>
                  <a:ext uri="{FF2B5EF4-FFF2-40B4-BE49-F238E27FC236}">
                    <a16:creationId xmlns:a16="http://schemas.microsoft.com/office/drawing/2014/main" id="{BD34FA9A-B637-4191-B299-8EEDD71C96DB}"/>
                  </a:ext>
                </a:extLst>
              </p:cNvPr>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ln>
            </p:spPr>
            <p:txBody>
              <a:bodyPr/>
              <a:lstStyle/>
              <a:p>
                <a:pPr>
                  <a:defRPr/>
                </a:pPr>
                <a:endParaRPr lang="zh-CN" altLang="en-US" sz="1800"/>
              </a:p>
            </p:txBody>
          </p:sp>
          <p:sp>
            <p:nvSpPr>
              <p:cNvPr id="73737" name="Freeform 9">
                <a:extLst>
                  <a:ext uri="{FF2B5EF4-FFF2-40B4-BE49-F238E27FC236}">
                    <a16:creationId xmlns:a16="http://schemas.microsoft.com/office/drawing/2014/main" id="{F9A1938D-72FE-4324-B4D2-E0E54EF0D17C}"/>
                  </a:ext>
                </a:extLst>
              </p:cNvPr>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ln>
            </p:spPr>
            <p:txBody>
              <a:bodyPr/>
              <a:lstStyle/>
              <a:p>
                <a:pPr>
                  <a:defRPr/>
                </a:pPr>
                <a:endParaRPr lang="zh-CN" altLang="en-US" sz="1800"/>
              </a:p>
            </p:txBody>
          </p:sp>
          <p:sp>
            <p:nvSpPr>
              <p:cNvPr id="73738" name="Freeform 10">
                <a:extLst>
                  <a:ext uri="{FF2B5EF4-FFF2-40B4-BE49-F238E27FC236}">
                    <a16:creationId xmlns:a16="http://schemas.microsoft.com/office/drawing/2014/main" id="{43A7E80D-6C3F-4D1F-B4CC-76BA726592DF}"/>
                  </a:ext>
                </a:extLst>
              </p:cNvPr>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ln>
            </p:spPr>
            <p:txBody>
              <a:bodyPr/>
              <a:lstStyle/>
              <a:p>
                <a:pPr>
                  <a:defRPr/>
                </a:pPr>
                <a:endParaRPr lang="zh-CN" altLang="en-US" sz="1800"/>
              </a:p>
            </p:txBody>
          </p:sp>
        </p:grpSp>
        <p:sp>
          <p:nvSpPr>
            <p:cNvPr id="73739" name="Freeform 11">
              <a:extLst>
                <a:ext uri="{FF2B5EF4-FFF2-40B4-BE49-F238E27FC236}">
                  <a16:creationId xmlns:a16="http://schemas.microsoft.com/office/drawing/2014/main" id="{9EC6DCA7-8458-49BD-BB69-2BC7B998980E}"/>
                </a:ext>
              </a:extLst>
            </p:cNvPr>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a:defRPr/>
              </a:pPr>
              <a:endParaRPr lang="zh-CN" altLang="en-US" sz="1800"/>
            </a:p>
          </p:txBody>
        </p:sp>
        <p:sp>
          <p:nvSpPr>
            <p:cNvPr id="73740" name="Freeform 12">
              <a:extLst>
                <a:ext uri="{FF2B5EF4-FFF2-40B4-BE49-F238E27FC236}">
                  <a16:creationId xmlns:a16="http://schemas.microsoft.com/office/drawing/2014/main" id="{A0F49853-10D2-4C4A-895B-9D4F762B98BF}"/>
                </a:ext>
              </a:extLst>
            </p:cNvPr>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ln>
          </p:spPr>
          <p:txBody>
            <a:bodyPr/>
            <a:lstStyle/>
            <a:p>
              <a:pPr>
                <a:defRPr/>
              </a:pPr>
              <a:endParaRPr lang="zh-CN" altLang="en-US" sz="1800"/>
            </a:p>
          </p:txBody>
        </p:sp>
      </p:grpSp>
      <p:sp>
        <p:nvSpPr>
          <p:cNvPr id="73741" name="Rectangle 13">
            <a:extLst>
              <a:ext uri="{FF2B5EF4-FFF2-40B4-BE49-F238E27FC236}">
                <a16:creationId xmlns:a16="http://schemas.microsoft.com/office/drawing/2014/main" id="{AEFB55EB-6C08-4F94-91B5-A5FDE14DAE91}"/>
              </a:ext>
            </a:extLst>
          </p:cNvPr>
          <p:cNvSpPr>
            <a:spLocks noGrp="1" noRot="1" noChangeArrowheads="1"/>
          </p:cNvSpPr>
          <p:nvPr>
            <p:ph type="title"/>
          </p:nvPr>
        </p:nvSpPr>
        <p:spPr bwMode="auto">
          <a:xfrm>
            <a:off x="609600" y="274638"/>
            <a:ext cx="109728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noProof="1"/>
              <a:t>单击此处编辑母版标题样式</a:t>
            </a:r>
          </a:p>
        </p:txBody>
      </p:sp>
      <p:sp>
        <p:nvSpPr>
          <p:cNvPr id="73742" name="Rectangle 14">
            <a:extLst>
              <a:ext uri="{FF2B5EF4-FFF2-40B4-BE49-F238E27FC236}">
                <a16:creationId xmlns:a16="http://schemas.microsoft.com/office/drawing/2014/main" id="{F2C191DA-76E9-4115-80F2-42D3827BF809}"/>
              </a:ext>
            </a:extLst>
          </p:cNvPr>
          <p:cNvSpPr>
            <a:spLocks noGrp="1" noChangeArrowheads="1"/>
          </p:cNvSpPr>
          <p:nvPr>
            <p:ph type="ftr" sz="quarter" idx="3"/>
          </p:nvPr>
        </p:nvSpPr>
        <p:spPr bwMode="auto">
          <a:xfrm>
            <a:off x="4165600" y="6248400"/>
            <a:ext cx="3860800" cy="476250"/>
          </a:xfrm>
          <a:prstGeom prst="rect">
            <a:avLst/>
          </a:prstGeom>
          <a:noFill/>
          <a:ln w="9525">
            <a:noFill/>
            <a:miter lim="800000"/>
          </a:ln>
          <a:effectLst/>
        </p:spPr>
        <p:txBody>
          <a:bodyPr vert="horz" wrap="square" lIns="91440" tIns="45720" rIns="91440" bIns="45720" numCol="1" anchor="b" anchorCtr="0" compatLnSpc="1"/>
          <a:lstStyle>
            <a:lvl1pPr algn="ctr">
              <a:defRPr sz="1200">
                <a:latin typeface="Arial" panose="020B0604020202020204" pitchFamily="34" charset="0"/>
              </a:defRPr>
            </a:lvl1pPr>
          </a:lstStyle>
          <a:p>
            <a:pPr>
              <a:defRPr/>
            </a:pPr>
            <a:endParaRPr lang="en-US" altLang="zh-CN"/>
          </a:p>
        </p:txBody>
      </p:sp>
      <p:sp>
        <p:nvSpPr>
          <p:cNvPr id="73743" name="Rectangle 15">
            <a:extLst>
              <a:ext uri="{FF2B5EF4-FFF2-40B4-BE49-F238E27FC236}">
                <a16:creationId xmlns:a16="http://schemas.microsoft.com/office/drawing/2014/main" id="{EBA077A3-0FE8-4DF8-A560-1E6ACB799FD3}"/>
              </a:ext>
            </a:extLst>
          </p:cNvPr>
          <p:cNvSpPr>
            <a:spLocks noGrp="1" noChangeArrowheads="1"/>
          </p:cNvSpPr>
          <p:nvPr>
            <p:ph type="body" idx="1"/>
          </p:nvPr>
        </p:nvSpPr>
        <p:spPr bwMode="auto">
          <a:xfrm>
            <a:off x="609600" y="1600201"/>
            <a:ext cx="10972800" cy="4525963"/>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373531726"/>
      </p:ext>
    </p:extLst>
  </p:cSld>
  <p:clrMap bg1="dk2" tx1="lt1" bg2="dk1" tx2="lt2" accent1="accent1" accent2="accent2" accent3="accent3" accent4="accent4" accent5="accent5" accent6="accent6" hlink="hlink" folHlink="folHlink"/>
  <p:sldLayoutIdLst>
    <p:sldLayoutId id="2147483748" r:id="rId1"/>
    <p:sldLayoutId id="2147483749" r:id="rId2"/>
    <p:sldLayoutId id="2147483754" r:id="rId3"/>
  </p:sldLayoutIdLst>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hyperlink" Target="ppt/slides/ppt/slides/ppt/slides/ppt/slides/ppt/slides/ppt/slides/ppt/slides/ppt/slides/ppt/slides/ppt/slides/ppt/slides/ppt/slides/ppt/slides/ppt/slides/ppt/slides/ppt/slides/ppt/slides/ppt/slides/clipboard/slides/ppt/slides/ppt/slides/ppt/slides/ppt/slides/ppt/slides/player/Play.exe%20nta/arch3234.nta%200%200%200%20800%20600%200%200%200%20314" TargetMode="External"/><Relationship Id="rId2" Type="http://schemas.openxmlformats.org/officeDocument/2006/relationships/slideLayout" Target="../slideLayouts/slideLayout10.xml"/><Relationship Id="rId1" Type="http://schemas.openxmlformats.org/officeDocument/2006/relationships/vmlDrawing" Target="../drawings/vmlDrawing11.vml"/><Relationship Id="rId5" Type="http://schemas.openxmlformats.org/officeDocument/2006/relationships/image" Target="../media/image58.wmf"/><Relationship Id="rId4" Type="http://schemas.openxmlformats.org/officeDocument/2006/relationships/oleObject" Target="../embeddings/oleObject13.bin"/></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0.xml"/><Relationship Id="rId1" Type="http://schemas.openxmlformats.org/officeDocument/2006/relationships/vmlDrawing" Target="../drawings/vmlDrawing12.vml"/><Relationship Id="rId6" Type="http://schemas.openxmlformats.org/officeDocument/2006/relationships/image" Target="../media/image60.wmf"/><Relationship Id="rId5" Type="http://schemas.openxmlformats.org/officeDocument/2006/relationships/oleObject" Target="../embeddings/oleObject15.bin"/><Relationship Id="rId4" Type="http://schemas.openxmlformats.org/officeDocument/2006/relationships/image" Target="../media/image59.w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0.xml"/><Relationship Id="rId1" Type="http://schemas.openxmlformats.org/officeDocument/2006/relationships/vmlDrawing" Target="../drawings/vmlDrawing13.vml"/><Relationship Id="rId4" Type="http://schemas.openxmlformats.org/officeDocument/2006/relationships/image" Target="../media/image61.wmf"/></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0.xml"/><Relationship Id="rId1" Type="http://schemas.openxmlformats.org/officeDocument/2006/relationships/vmlDrawing" Target="../drawings/vmlDrawing14.vml"/><Relationship Id="rId6" Type="http://schemas.openxmlformats.org/officeDocument/2006/relationships/image" Target="../media/image65.wmf"/><Relationship Id="rId5" Type="http://schemas.openxmlformats.org/officeDocument/2006/relationships/oleObject" Target="../embeddings/oleObject18.bin"/><Relationship Id="rId4" Type="http://schemas.openxmlformats.org/officeDocument/2006/relationships/image" Target="../media/image64.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0.xml"/><Relationship Id="rId1" Type="http://schemas.openxmlformats.org/officeDocument/2006/relationships/vmlDrawing" Target="../drawings/vmlDrawing15.vml"/><Relationship Id="rId6" Type="http://schemas.openxmlformats.org/officeDocument/2006/relationships/image" Target="../media/image67.wmf"/><Relationship Id="rId5" Type="http://schemas.openxmlformats.org/officeDocument/2006/relationships/oleObject" Target="../embeddings/oleObject20.bin"/><Relationship Id="rId4" Type="http://schemas.openxmlformats.org/officeDocument/2006/relationships/image" Target="../media/image66.w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0.xml"/><Relationship Id="rId1" Type="http://schemas.openxmlformats.org/officeDocument/2006/relationships/vmlDrawing" Target="../drawings/vmlDrawing16.vml"/><Relationship Id="rId4" Type="http://schemas.openxmlformats.org/officeDocument/2006/relationships/image" Target="../media/image68.w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0.xml"/><Relationship Id="rId1" Type="http://schemas.openxmlformats.org/officeDocument/2006/relationships/vmlDrawing" Target="../drawings/vmlDrawing17.vml"/><Relationship Id="rId5" Type="http://schemas.openxmlformats.org/officeDocument/2006/relationships/image" Target="../media/image70.png"/><Relationship Id="rId4" Type="http://schemas.openxmlformats.org/officeDocument/2006/relationships/image" Target="../media/image69.wmf"/></Relationships>
</file>

<file path=ppt/slides/_rels/slide10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70.png"/><Relationship Id="rId2" Type="http://schemas.openxmlformats.org/officeDocument/2006/relationships/slideLayout" Target="../slideLayouts/slideLayout10.xml"/><Relationship Id="rId1" Type="http://schemas.openxmlformats.org/officeDocument/2006/relationships/vmlDrawing" Target="../drawings/vmlDrawing18.vml"/><Relationship Id="rId6" Type="http://schemas.openxmlformats.org/officeDocument/2006/relationships/image" Target="../media/image66.wmf"/><Relationship Id="rId5" Type="http://schemas.openxmlformats.org/officeDocument/2006/relationships/oleObject" Target="../embeddings/oleObject23.bin"/><Relationship Id="rId4" Type="http://schemas.openxmlformats.org/officeDocument/2006/relationships/image" Target="../media/image72.png"/><Relationship Id="rId9" Type="http://schemas.openxmlformats.org/officeDocument/2006/relationships/image" Target="../media/image74.png"/></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0.xml"/><Relationship Id="rId1" Type="http://schemas.openxmlformats.org/officeDocument/2006/relationships/vmlDrawing" Target="../drawings/vmlDrawing19.vml"/><Relationship Id="rId4" Type="http://schemas.openxmlformats.org/officeDocument/2006/relationships/image" Target="../media/image75.w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0.xml"/><Relationship Id="rId1" Type="http://schemas.openxmlformats.org/officeDocument/2006/relationships/vmlDrawing" Target="../drawings/vmlDrawing20.vml"/><Relationship Id="rId6" Type="http://schemas.openxmlformats.org/officeDocument/2006/relationships/image" Target="../media/image77.wmf"/><Relationship Id="rId5" Type="http://schemas.openxmlformats.org/officeDocument/2006/relationships/oleObject" Target="../embeddings/oleObject26.bin"/><Relationship Id="rId4" Type="http://schemas.openxmlformats.org/officeDocument/2006/relationships/image" Target="../media/image76.w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0.xml"/><Relationship Id="rId1" Type="http://schemas.openxmlformats.org/officeDocument/2006/relationships/vmlDrawing" Target="../drawings/vmlDrawing21.vml"/><Relationship Id="rId4" Type="http://schemas.openxmlformats.org/officeDocument/2006/relationships/image" Target="../media/image78.wmf"/></Relationships>
</file>

<file path=ppt/slides/_rels/slide112.xml.rels><?xml version="1.0" encoding="UTF-8" standalone="yes"?>
<Relationships xmlns="http://schemas.openxmlformats.org/package/2006/relationships"><Relationship Id="rId3" Type="http://schemas.openxmlformats.org/officeDocument/2006/relationships/hyperlink" Target="ppt/slides/ppt/slides/ppt/slides/ppt/slides/ppt/slides/ppt/slides/ppt/slides/ppt/slides/ppt/slides/ppt/slides/ppt/slides/ppt/slides/ppt/slides/ppt/slides/ppt/slides/ppt/slides/ppt/slides/ppt/slides/clipboard/slides/ppt/slides/ppt/slides/ppt/slides/ppt/slides/ppt/slides/player/Play.exe%20nta/arch3234.nta%200%200%200%20800%20600%200%200%200%20314" TargetMode="External"/><Relationship Id="rId2" Type="http://schemas.openxmlformats.org/officeDocument/2006/relationships/slideLayout" Target="../slideLayouts/slideLayout10.xml"/><Relationship Id="rId1" Type="http://schemas.openxmlformats.org/officeDocument/2006/relationships/vmlDrawing" Target="../drawings/vmlDrawing22.vml"/><Relationship Id="rId5" Type="http://schemas.openxmlformats.org/officeDocument/2006/relationships/image" Target="../media/image58.wmf"/><Relationship Id="rId4" Type="http://schemas.openxmlformats.org/officeDocument/2006/relationships/oleObject" Target="../embeddings/oleObject28.bin"/></Relationships>
</file>

<file path=ppt/slides/_rels/slide113.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10.xml"/><Relationship Id="rId1" Type="http://schemas.openxmlformats.org/officeDocument/2006/relationships/vmlDrawing" Target="../drawings/vmlDrawing23.vml"/><Relationship Id="rId6" Type="http://schemas.openxmlformats.org/officeDocument/2006/relationships/image" Target="../media/image80.wmf"/><Relationship Id="rId5" Type="http://schemas.openxmlformats.org/officeDocument/2006/relationships/oleObject" Target="../embeddings/oleObject30.bin"/><Relationship Id="rId4" Type="http://schemas.openxmlformats.org/officeDocument/2006/relationships/image" Target="../media/image79.w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0.xml"/><Relationship Id="rId1" Type="http://schemas.openxmlformats.org/officeDocument/2006/relationships/vmlDrawing" Target="../drawings/vmlDrawing24.vml"/><Relationship Id="rId4" Type="http://schemas.openxmlformats.org/officeDocument/2006/relationships/image" Target="../media/image82.wmf"/></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0.xml"/><Relationship Id="rId1" Type="http://schemas.openxmlformats.org/officeDocument/2006/relationships/vmlDrawing" Target="../drawings/vmlDrawing25.vml"/><Relationship Id="rId5" Type="http://schemas.openxmlformats.org/officeDocument/2006/relationships/image" Target="../media/image82.wmf"/><Relationship Id="rId4" Type="http://schemas.openxmlformats.org/officeDocument/2006/relationships/oleObject" Target="../embeddings/oleObject33.bin"/></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0.xml"/><Relationship Id="rId1" Type="http://schemas.openxmlformats.org/officeDocument/2006/relationships/vmlDrawing" Target="../drawings/vmlDrawing26.vml"/><Relationship Id="rId6" Type="http://schemas.openxmlformats.org/officeDocument/2006/relationships/image" Target="../media/image84.wmf"/><Relationship Id="rId5" Type="http://schemas.openxmlformats.org/officeDocument/2006/relationships/oleObject" Target="../embeddings/oleObject35.bin"/><Relationship Id="rId4" Type="http://schemas.openxmlformats.org/officeDocument/2006/relationships/image" Target="../media/image83.wmf"/></Relationships>
</file>

<file path=ppt/slides/_rels/slide11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0.xml"/><Relationship Id="rId1" Type="http://schemas.openxmlformats.org/officeDocument/2006/relationships/vmlDrawing" Target="../drawings/vmlDrawing27.vml"/><Relationship Id="rId6" Type="http://schemas.openxmlformats.org/officeDocument/2006/relationships/image" Target="../media/image84.wmf"/><Relationship Id="rId5" Type="http://schemas.openxmlformats.org/officeDocument/2006/relationships/oleObject" Target="../embeddings/oleObject37.bin"/><Relationship Id="rId4" Type="http://schemas.openxmlformats.org/officeDocument/2006/relationships/image" Target="../media/image83.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oleObject" Target="../embeddings/oleObject41.bin"/><Relationship Id="rId3" Type="http://schemas.openxmlformats.org/officeDocument/2006/relationships/notesSlide" Target="../notesSlides/notesSlide44.xml"/><Relationship Id="rId7" Type="http://schemas.openxmlformats.org/officeDocument/2006/relationships/image" Target="../media/image66.wmf"/><Relationship Id="rId12" Type="http://schemas.openxmlformats.org/officeDocument/2006/relationships/image" Target="../media/image75.wmf"/><Relationship Id="rId2" Type="http://schemas.openxmlformats.org/officeDocument/2006/relationships/slideLayout" Target="../slideLayouts/slideLayout10.xml"/><Relationship Id="rId1" Type="http://schemas.openxmlformats.org/officeDocument/2006/relationships/vmlDrawing" Target="../drawings/vmlDrawing28.vml"/><Relationship Id="rId6" Type="http://schemas.openxmlformats.org/officeDocument/2006/relationships/oleObject" Target="../embeddings/oleObject38.bin"/><Relationship Id="rId11" Type="http://schemas.openxmlformats.org/officeDocument/2006/relationships/oleObject" Target="../embeddings/oleObject40.bin"/><Relationship Id="rId5" Type="http://schemas.openxmlformats.org/officeDocument/2006/relationships/image" Target="../media/image72.png"/><Relationship Id="rId15" Type="http://schemas.openxmlformats.org/officeDocument/2006/relationships/image" Target="../media/image74.png"/><Relationship Id="rId10" Type="http://schemas.openxmlformats.org/officeDocument/2006/relationships/image" Target="../media/image86.wmf"/><Relationship Id="rId4" Type="http://schemas.openxmlformats.org/officeDocument/2006/relationships/image" Target="../media/image71.png"/><Relationship Id="rId9" Type="http://schemas.openxmlformats.org/officeDocument/2006/relationships/oleObject" Target="../embeddings/oleObject39.bin"/><Relationship Id="rId14" Type="http://schemas.openxmlformats.org/officeDocument/2006/relationships/image" Target="../media/image78.w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10.xml"/><Relationship Id="rId1" Type="http://schemas.openxmlformats.org/officeDocument/2006/relationships/vmlDrawing" Target="../drawings/vmlDrawing29.vml"/><Relationship Id="rId4" Type="http://schemas.openxmlformats.org/officeDocument/2006/relationships/image" Target="../media/image94.w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10.xml"/><Relationship Id="rId1" Type="http://schemas.openxmlformats.org/officeDocument/2006/relationships/vmlDrawing" Target="../drawings/vmlDrawing30.vml"/><Relationship Id="rId5" Type="http://schemas.openxmlformats.org/officeDocument/2006/relationships/image" Target="../media/image109.wmf"/><Relationship Id="rId4" Type="http://schemas.openxmlformats.org/officeDocument/2006/relationships/image" Target="../media/image108.w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10.xml"/><Relationship Id="rId1" Type="http://schemas.openxmlformats.org/officeDocument/2006/relationships/vmlDrawing" Target="../drawings/vmlDrawing31.vml"/><Relationship Id="rId4" Type="http://schemas.openxmlformats.org/officeDocument/2006/relationships/image" Target="../media/image111.wmf"/></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0.xml"/><Relationship Id="rId1" Type="http://schemas.openxmlformats.org/officeDocument/2006/relationships/vmlDrawing" Target="../drawings/vmlDrawing32.vml"/><Relationship Id="rId4" Type="http://schemas.openxmlformats.org/officeDocument/2006/relationships/image" Target="../media/image112.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0.xml"/><Relationship Id="rId1" Type="http://schemas.openxmlformats.org/officeDocument/2006/relationships/vmlDrawing" Target="../drawings/vmlDrawing33.vml"/><Relationship Id="rId4" Type="http://schemas.openxmlformats.org/officeDocument/2006/relationships/image" Target="../media/image113.w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10.xml"/><Relationship Id="rId1" Type="http://schemas.openxmlformats.org/officeDocument/2006/relationships/vmlDrawing" Target="../drawings/vmlDrawing34.vml"/><Relationship Id="rId4" Type="http://schemas.openxmlformats.org/officeDocument/2006/relationships/image" Target="../media/image116.w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10.xml"/><Relationship Id="rId1" Type="http://schemas.openxmlformats.org/officeDocument/2006/relationships/vmlDrawing" Target="../drawings/vmlDrawing35.vml"/><Relationship Id="rId4" Type="http://schemas.openxmlformats.org/officeDocument/2006/relationships/image" Target="../media/image117.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10.xml"/><Relationship Id="rId1" Type="http://schemas.openxmlformats.org/officeDocument/2006/relationships/vmlDrawing" Target="../drawings/vmlDrawing36.vml"/><Relationship Id="rId4" Type="http://schemas.openxmlformats.org/officeDocument/2006/relationships/image" Target="../media/image118.w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10.xml"/><Relationship Id="rId1" Type="http://schemas.openxmlformats.org/officeDocument/2006/relationships/vmlDrawing" Target="../drawings/vmlDrawing37.vml"/><Relationship Id="rId4" Type="http://schemas.openxmlformats.org/officeDocument/2006/relationships/image" Target="../media/image118.w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10.xml"/><Relationship Id="rId1" Type="http://schemas.openxmlformats.org/officeDocument/2006/relationships/vmlDrawing" Target="../drawings/vmlDrawing38.vml"/><Relationship Id="rId4" Type="http://schemas.openxmlformats.org/officeDocument/2006/relationships/image" Target="../media/image118.wmf"/></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12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6.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10.xml"/><Relationship Id="rId1" Type="http://schemas.openxmlformats.org/officeDocument/2006/relationships/vmlDrawing" Target="../drawings/vmlDrawing39.vml"/><Relationship Id="rId4" Type="http://schemas.openxmlformats.org/officeDocument/2006/relationships/image" Target="../media/image126.wmf"/></Relationships>
</file>

<file path=ppt/slides/_rels/slide20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0.xml"/><Relationship Id="rId1" Type="http://schemas.openxmlformats.org/officeDocument/2006/relationships/vmlDrawing" Target="../drawings/vmlDrawing40.vml"/><Relationship Id="rId5" Type="http://schemas.openxmlformats.org/officeDocument/2006/relationships/image" Target="../media/image126.wmf"/><Relationship Id="rId4" Type="http://schemas.openxmlformats.org/officeDocument/2006/relationships/oleObject" Target="../embeddings/oleObject53.bin"/></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0.xml"/></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10.xml"/><Relationship Id="rId1" Type="http://schemas.openxmlformats.org/officeDocument/2006/relationships/vmlDrawing" Target="../drawings/vmlDrawing41.vml"/><Relationship Id="rId4" Type="http://schemas.openxmlformats.org/officeDocument/2006/relationships/image" Target="../media/image126.wmf"/></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10.xml"/><Relationship Id="rId1" Type="http://schemas.openxmlformats.org/officeDocument/2006/relationships/vmlDrawing" Target="../drawings/vmlDrawing42.vml"/><Relationship Id="rId4" Type="http://schemas.openxmlformats.org/officeDocument/2006/relationships/image" Target="../media/image133.wmf"/></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10.xml"/><Relationship Id="rId1" Type="http://schemas.openxmlformats.org/officeDocument/2006/relationships/vmlDrawing" Target="../drawings/vmlDrawing43.vml"/><Relationship Id="rId4" Type="http://schemas.openxmlformats.org/officeDocument/2006/relationships/image" Target="../media/image134.wmf"/></Relationships>
</file>

<file path=ppt/slides/_rels/slide2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0.xml"/></Relationships>
</file>

<file path=ppt/slides/_rels/slide21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0.xml"/></Relationships>
</file>

<file path=ppt/slides/_rels/slide21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0.xml"/></Relationships>
</file>

<file path=ppt/slides/_rels/slide22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0.xml"/></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10.xml"/><Relationship Id="rId1" Type="http://schemas.openxmlformats.org/officeDocument/2006/relationships/vmlDrawing" Target="../drawings/vmlDrawing44.vml"/><Relationship Id="rId4" Type="http://schemas.openxmlformats.org/officeDocument/2006/relationships/image" Target="../media/image140.wmf"/></Relationships>
</file>

<file path=ppt/slides/_rels/slide226.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10.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10.xml"/><Relationship Id="rId1" Type="http://schemas.openxmlformats.org/officeDocument/2006/relationships/vmlDrawing" Target="../drawings/vmlDrawing45.vml"/><Relationship Id="rId6" Type="http://schemas.openxmlformats.org/officeDocument/2006/relationships/image" Target="../media/image140.wmf"/><Relationship Id="rId5" Type="http://schemas.openxmlformats.org/officeDocument/2006/relationships/oleObject" Target="../embeddings/oleObject59.bin"/><Relationship Id="rId4" Type="http://schemas.openxmlformats.org/officeDocument/2006/relationships/image" Target="../media/image14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10.xml"/><Relationship Id="rId1" Type="http://schemas.openxmlformats.org/officeDocument/2006/relationships/vmlDrawing" Target="../drawings/vmlDrawing46.vml"/><Relationship Id="rId5" Type="http://schemas.openxmlformats.org/officeDocument/2006/relationships/image" Target="../media/image144.png"/><Relationship Id="rId4" Type="http://schemas.openxmlformats.org/officeDocument/2006/relationships/image" Target="../media/image145.emf"/></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3.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17.xml"/></Relationships>
</file>

<file path=ppt/slides/_rels/slide244.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17.xml"/></Relationships>
</file>

<file path=ppt/slides/_rels/slide245.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17.xml"/></Relationships>
</file>

<file path=ppt/slides/_rels/slide246.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17.xml"/></Relationships>
</file>

<file path=ppt/slides/_rels/slide247.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1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9.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17.xml"/></Relationships>
</file>

<file path=ppt/slides/_rels/slide251.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17.xml"/></Relationships>
</file>

<file path=ppt/slides/_rels/slide252.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17.xml"/></Relationships>
</file>

<file path=ppt/slides/_rels/slide253.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1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6.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1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8.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17.xml"/></Relationships>
</file>

<file path=ppt/slides/_rels/slide259.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1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9.jpeg"/><Relationship Id="rId1" Type="http://schemas.openxmlformats.org/officeDocument/2006/relationships/slideLayout" Target="../slideLayouts/slideLayout17.xml"/></Relationships>
</file>

<file path=ppt/slides/_rels/slide263.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17.xml"/></Relationships>
</file>

<file path=ppt/slides/_rels/slide264.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17.xml"/></Relationships>
</file>

<file path=ppt/slides/_rels/slide265.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17.xml"/></Relationships>
</file>

<file path=ppt/slides/_rels/slide266.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17.xml"/></Relationships>
</file>

<file path=ppt/slides/_rels/slide267.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17.xml"/></Relationships>
</file>

<file path=ppt/slides/_rels/slide268.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50.jpeg"/><Relationship Id="rId1" Type="http://schemas.openxmlformats.org/officeDocument/2006/relationships/slideLayout" Target="../slideLayouts/slideLayout17.xml"/></Relationships>
</file>

<file path=ppt/slides/_rels/slide269.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53.xml"/><Relationship Id="rId1" Type="http://schemas.openxmlformats.org/officeDocument/2006/relationships/slideLayout" Target="../slideLayouts/slideLayout17.xml"/><Relationship Id="rId4" Type="http://schemas.openxmlformats.org/officeDocument/2006/relationships/image" Target="../media/image147.jpeg"/></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51.jpeg"/><Relationship Id="rId1" Type="http://schemas.openxmlformats.org/officeDocument/2006/relationships/slideLayout" Target="../slideLayouts/slideLayout17.xml"/></Relationships>
</file>

<file path=ppt/slides/_rels/slide271.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17.xml"/></Relationships>
</file>

<file path=ppt/slides/_rels/slide272.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53.jpeg"/><Relationship Id="rId1" Type="http://schemas.openxmlformats.org/officeDocument/2006/relationships/slideLayout" Target="../slideLayouts/slideLayout17.xml"/></Relationships>
</file>

<file path=ppt/slides/_rels/slide273.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17.xml"/></Relationships>
</file>

<file path=ppt/slides/_rels/slide274.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17.xml"/></Relationships>
</file>

<file path=ppt/slides/_rels/slide275.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15.xml"/></Relationships>
</file>

<file path=ppt/slides/_rels/slide276.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17.xml"/></Relationships>
</file>

<file path=ppt/slides/_rels/slide277.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17.xml"/></Relationships>
</file>

<file path=ppt/slides/_rels/slide278.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1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jpeg"/><Relationship Id="rId1" Type="http://schemas.openxmlformats.org/officeDocument/2006/relationships/slideLayout" Target="../slideLayouts/slideLayout17.xml"/></Relationships>
</file>

<file path=ppt/slides/_rels/slide28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jpeg"/><Relationship Id="rId1" Type="http://schemas.openxmlformats.org/officeDocument/2006/relationships/slideLayout" Target="../slideLayouts/slideLayout17.xml"/></Relationships>
</file>

<file path=ppt/slides/_rels/slide28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7.xml"/></Relationships>
</file>

<file path=ppt/slides/_rels/slide28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2.jpeg"/><Relationship Id="rId1" Type="http://schemas.openxmlformats.org/officeDocument/2006/relationships/slideLayout" Target="../slideLayouts/slideLayout17.xml"/></Relationships>
</file>

<file path=ppt/slides/_rels/slide28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2.jpeg"/><Relationship Id="rId1" Type="http://schemas.openxmlformats.org/officeDocument/2006/relationships/slideLayout" Target="../slideLayouts/slideLayout17.xml"/></Relationships>
</file>

<file path=ppt/slides/_rels/slide286.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28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2.jpeg"/><Relationship Id="rId1" Type="http://schemas.openxmlformats.org/officeDocument/2006/relationships/slideLayout" Target="../slideLayouts/slideLayout17.xml"/></Relationships>
</file>

<file path=ppt/slides/_rels/slide288.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0.png"/><Relationship Id="rId1" Type="http://schemas.openxmlformats.org/officeDocument/2006/relationships/slideLayout" Target="../slideLayouts/slideLayout17.xml"/></Relationships>
</file>

<file path=ppt/slides/_rels/slide28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3.jpe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3.jpeg"/><Relationship Id="rId1" Type="http://schemas.openxmlformats.org/officeDocument/2006/relationships/slideLayout" Target="../slideLayouts/slideLayout17.xml"/></Relationships>
</file>

<file path=ppt/slides/_rels/slide291.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0.png"/><Relationship Id="rId1" Type="http://schemas.openxmlformats.org/officeDocument/2006/relationships/slideLayout" Target="../slideLayouts/slideLayout17.xml"/></Relationships>
</file>

<file path=ppt/slides/_rels/slide29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3.jpeg"/><Relationship Id="rId1" Type="http://schemas.openxmlformats.org/officeDocument/2006/relationships/slideLayout" Target="../slideLayouts/slideLayout17.xml"/></Relationships>
</file>

<file path=ppt/slides/_rels/slide29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3.jpeg"/><Relationship Id="rId1" Type="http://schemas.openxmlformats.org/officeDocument/2006/relationships/slideLayout" Target="../slideLayouts/slideLayout17.xml"/></Relationships>
</file>

<file path=ppt/slides/_rels/slide29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4.jpeg"/><Relationship Id="rId1" Type="http://schemas.openxmlformats.org/officeDocument/2006/relationships/slideLayout" Target="../slideLayouts/slideLayout17.xml"/></Relationships>
</file>

<file path=ppt/slides/_rels/slide29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4.jpeg"/><Relationship Id="rId1" Type="http://schemas.openxmlformats.org/officeDocument/2006/relationships/slideLayout" Target="../slideLayouts/slideLayout17.xml"/></Relationships>
</file>

<file path=ppt/slides/_rels/slide29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4.jpeg"/><Relationship Id="rId1" Type="http://schemas.openxmlformats.org/officeDocument/2006/relationships/slideLayout" Target="../slideLayouts/slideLayout17.xml"/></Relationships>
</file>

<file path=ppt/slides/_rels/slide2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4.jpeg"/><Relationship Id="rId1" Type="http://schemas.openxmlformats.org/officeDocument/2006/relationships/slideLayout" Target="../slideLayouts/slideLayout17.xml"/></Relationships>
</file>

<file path=ppt/slides/_rels/slide29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5.jpeg"/><Relationship Id="rId1" Type="http://schemas.openxmlformats.org/officeDocument/2006/relationships/slideLayout" Target="../slideLayouts/slideLayout17.xml"/></Relationships>
</file>

<file path=ppt/slides/_rels/slide29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5.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5.jpeg"/><Relationship Id="rId1" Type="http://schemas.openxmlformats.org/officeDocument/2006/relationships/slideLayout" Target="../slideLayouts/slideLayout17.xml"/></Relationships>
</file>

<file path=ppt/slides/_rels/slide301.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17.xml"/></Relationships>
</file>

<file path=ppt/slides/_rels/slide30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5.jpeg"/><Relationship Id="rId1" Type="http://schemas.openxmlformats.org/officeDocument/2006/relationships/slideLayout" Target="../slideLayouts/slideLayout17.xml"/></Relationships>
</file>

<file path=ppt/slides/_rels/slide303.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17.xml"/></Relationships>
</file>

<file path=ppt/slides/_rels/slide30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6.jpeg"/><Relationship Id="rId1" Type="http://schemas.openxmlformats.org/officeDocument/2006/relationships/slideLayout" Target="../slideLayouts/slideLayout17.xml"/></Relationships>
</file>

<file path=ppt/slides/_rels/slide30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6.jpeg"/><Relationship Id="rId1" Type="http://schemas.openxmlformats.org/officeDocument/2006/relationships/slideLayout" Target="../slideLayouts/slideLayout17.xml"/></Relationships>
</file>

<file path=ppt/slides/_rels/slide30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6.jpeg"/><Relationship Id="rId1" Type="http://schemas.openxmlformats.org/officeDocument/2006/relationships/slideLayout" Target="../slideLayouts/slideLayout17.xml"/></Relationships>
</file>

<file path=ppt/slides/_rels/slide30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6.jpeg"/><Relationship Id="rId1" Type="http://schemas.openxmlformats.org/officeDocument/2006/relationships/slideLayout" Target="../slideLayouts/slideLayout17.xml"/></Relationships>
</file>

<file path=ppt/slides/_rels/slide30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7.jpeg"/><Relationship Id="rId1" Type="http://schemas.openxmlformats.org/officeDocument/2006/relationships/slideLayout" Target="../slideLayouts/slideLayout17.xml"/></Relationships>
</file>

<file path=ppt/slides/_rels/slide30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7.jpe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7.jpeg"/><Relationship Id="rId1" Type="http://schemas.openxmlformats.org/officeDocument/2006/relationships/slideLayout" Target="../slideLayouts/slideLayout17.xml"/></Relationships>
</file>

<file path=ppt/slides/_rels/slide3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7.jpeg"/><Relationship Id="rId1" Type="http://schemas.openxmlformats.org/officeDocument/2006/relationships/slideLayout" Target="../slideLayouts/slideLayout17.xml"/></Relationships>
</file>

<file path=ppt/slides/_rels/slide31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8.jpeg"/><Relationship Id="rId1" Type="http://schemas.openxmlformats.org/officeDocument/2006/relationships/slideLayout" Target="../slideLayouts/slideLayout17.xml"/></Relationships>
</file>

<file path=ppt/slides/_rels/slide3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8.jpeg"/><Relationship Id="rId1" Type="http://schemas.openxmlformats.org/officeDocument/2006/relationships/slideLayout" Target="../slideLayouts/slideLayout17.xml"/></Relationships>
</file>

<file path=ppt/slides/_rels/slide31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8.jpeg"/><Relationship Id="rId1" Type="http://schemas.openxmlformats.org/officeDocument/2006/relationships/slideLayout" Target="../slideLayouts/slideLayout17.xml"/></Relationships>
</file>

<file path=ppt/slides/_rels/slide3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9.jpeg"/><Relationship Id="rId1" Type="http://schemas.openxmlformats.org/officeDocument/2006/relationships/slideLayout" Target="../slideLayouts/slideLayout17.xml"/></Relationships>
</file>

<file path=ppt/slides/_rels/slide3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9.jpeg"/><Relationship Id="rId1" Type="http://schemas.openxmlformats.org/officeDocument/2006/relationships/slideLayout" Target="../slideLayouts/slideLayout17.xml"/></Relationships>
</file>

<file path=ppt/slides/_rels/slide31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70.jpeg"/><Relationship Id="rId1" Type="http://schemas.openxmlformats.org/officeDocument/2006/relationships/slideLayout" Target="../slideLayouts/slideLayout17.xml"/></Relationships>
</file>

<file path=ppt/slides/_rels/slide31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7.xml"/></Relationships>
</file>

<file path=ppt/slides/_rels/slide31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5.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1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7.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1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jpeg"/><Relationship Id="rId1" Type="http://schemas.openxmlformats.org/officeDocument/2006/relationships/slideLayout" Target="../slideLayouts/slideLayout17.xml"/></Relationships>
</file>

<file path=ppt/slides/_rels/slide331.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4.jpeg"/><Relationship Id="rId1" Type="http://schemas.openxmlformats.org/officeDocument/2006/relationships/slideLayout" Target="../slideLayouts/slideLayout1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3.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15.xml"/></Relationships>
</file>

<file path=ppt/slides/_rels/slide334.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5.jpeg"/><Relationship Id="rId1" Type="http://schemas.openxmlformats.org/officeDocument/2006/relationships/slideLayout" Target="../slideLayouts/slideLayout17.xml"/></Relationships>
</file>

<file path=ppt/slides/_rels/slide335.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6.jpeg"/><Relationship Id="rId1" Type="http://schemas.openxmlformats.org/officeDocument/2006/relationships/slideLayout" Target="../slideLayouts/slideLayout1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4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15.xml"/></Relationships>
</file>

<file path=ppt/slides/_rels/slide343.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15.xml"/></Relationships>
</file>

<file path=ppt/slides/_rels/slide34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15.xml"/></Relationships>
</file>

<file path=ppt/slides/_rels/slide346.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17.xml"/></Relationships>
</file>

<file path=ppt/slides/_rels/slide347.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17.xml"/></Relationships>
</file>

<file path=ppt/slides/_rels/slide3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5.jpeg"/><Relationship Id="rId1" Type="http://schemas.openxmlformats.org/officeDocument/2006/relationships/slideLayout" Target="../slideLayouts/slideLayout1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9.xml"/></Relationships>
</file>

<file path=ppt/slides/_rels/slide3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9.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0.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19.xml"/><Relationship Id="rId1" Type="http://schemas.openxmlformats.org/officeDocument/2006/relationships/vmlDrawing" Target="../drawings/vmlDrawing47.vml"/><Relationship Id="rId5" Type="http://schemas.openxmlformats.org/officeDocument/2006/relationships/image" Target="../media/image178.jpeg"/><Relationship Id="rId4" Type="http://schemas.openxmlformats.org/officeDocument/2006/relationships/image" Target="../media/image179.wmf"/></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2.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20.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365.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20.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7.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0.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70.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19.xml"/><Relationship Id="rId1" Type="http://schemas.openxmlformats.org/officeDocument/2006/relationships/vmlDrawing" Target="../drawings/vmlDrawing48.vml"/><Relationship Id="rId5" Type="http://schemas.openxmlformats.org/officeDocument/2006/relationships/image" Target="../media/image183.jpeg"/><Relationship Id="rId4" Type="http://schemas.openxmlformats.org/officeDocument/2006/relationships/image" Target="../media/image113.wmf"/></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372.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19.xml"/><Relationship Id="rId1" Type="http://schemas.openxmlformats.org/officeDocument/2006/relationships/vmlDrawing" Target="../drawings/vmlDrawing49.vml"/><Relationship Id="rId5" Type="http://schemas.openxmlformats.org/officeDocument/2006/relationships/image" Target="../media/image183.jpeg"/><Relationship Id="rId4" Type="http://schemas.openxmlformats.org/officeDocument/2006/relationships/image" Target="../media/image184.wmf"/></Relationships>
</file>

<file path=ppt/slides/_rels/slide373.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20.xml"/></Relationships>
</file>

<file path=ppt/slides/_rels/slide374.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20.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6.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0.xml"/></Relationships>
</file>

<file path=ppt/slides/_rels/slide377.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0.xml"/></Relationships>
</file>

<file path=ppt/slides/_rels/slide378.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0.xml"/></Relationships>
</file>

<file path=ppt/slides/_rels/slide379.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0.xml"/></Relationships>
</file>

<file path=ppt/slides/_rels/slide38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0.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387.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388.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0.xml"/></Relationships>
</file>

<file path=ppt/slides/_rels/slide391.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63.xml"/><Relationship Id="rId1" Type="http://schemas.openxmlformats.org/officeDocument/2006/relationships/slideLayout" Target="../slideLayouts/slideLayout20.xml"/><Relationship Id="rId4" Type="http://schemas.openxmlformats.org/officeDocument/2006/relationships/image" Target="../media/image185.jpeg"/></Relationships>
</file>

<file path=ppt/slides/_rels/slide392.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88.jpeg"/><Relationship Id="rId1" Type="http://schemas.openxmlformats.org/officeDocument/2006/relationships/slideLayout" Target="../slideLayouts/slideLayout20.xml"/></Relationships>
</file>

<file path=ppt/slides/_rels/slide393.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88.jpeg"/><Relationship Id="rId1" Type="http://schemas.openxmlformats.org/officeDocument/2006/relationships/slideLayout" Target="../slideLayouts/slideLayout20.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5.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20.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9.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00.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20.xml"/></Relationships>
</file>

<file path=ppt/slides/_rels/slide401.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20.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5.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20.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1.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20.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3.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20.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6.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Layout" Target="../slideLayouts/slideLayout20.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8.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Layout" Target="../slideLayouts/slideLayout20.xml"/></Relationships>
</file>

<file path=ppt/slides/_rels/slide41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5.png"/><Relationship Id="rId5" Type="http://schemas.openxmlformats.org/officeDocument/2006/relationships/image" Target="../media/image16.wmf"/><Relationship Id="rId4" Type="http://schemas.openxmlformats.org/officeDocument/2006/relationships/oleObject" Target="../embeddings/oleObject3.bin"/></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5.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20.xml"/></Relationships>
</file>

<file path=ppt/slides/_rels/slide426.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20.xml"/></Relationships>
</file>

<file path=ppt/slides/_rels/slide427.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20.xml"/></Relationships>
</file>

<file path=ppt/slides/_rels/slide428.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20.xml"/></Relationships>
</file>

<file path=ppt/slides/_rels/slide429.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9.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20.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7.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0.xml"/></Relationships>
</file>

<file path=ppt/slides/_rels/slide438.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20.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oleObject" Target="../embeddings/oleObject4.bin"/><Relationship Id="rId7" Type="http://schemas.openxmlformats.org/officeDocument/2006/relationships/image" Target="../media/image20.png"/><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15.png"/><Relationship Id="rId5" Type="http://schemas.openxmlformats.org/officeDocument/2006/relationships/oleObject" Target="../embeddings/oleObject5.bin"/><Relationship Id="rId4" Type="http://schemas.openxmlformats.org/officeDocument/2006/relationships/image" Target="../media/image19.wmf"/></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0.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4.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0.xml"/><Relationship Id="rId1" Type="http://schemas.openxmlformats.org/officeDocument/2006/relationships/vmlDrawing" Target="../drawings/vmlDrawing50.vml"/><Relationship Id="rId6" Type="http://schemas.openxmlformats.org/officeDocument/2006/relationships/image" Target="../media/image199.wmf"/><Relationship Id="rId5" Type="http://schemas.openxmlformats.org/officeDocument/2006/relationships/oleObject" Target="../embeddings/oleObject65.bin"/><Relationship Id="rId4" Type="http://schemas.openxmlformats.org/officeDocument/2006/relationships/image" Target="../media/image198.wmf"/></Relationships>
</file>

<file path=ppt/slides/_rels/slide445.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200.jpeg"/><Relationship Id="rId1" Type="http://schemas.openxmlformats.org/officeDocument/2006/relationships/slideLayout" Target="../slideLayouts/slideLayout20.xml"/></Relationships>
</file>

<file path=ppt/slides/_rels/slide446.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200.jpeg"/><Relationship Id="rId1" Type="http://schemas.openxmlformats.org/officeDocument/2006/relationships/slideLayout" Target="../slideLayouts/slideLayout20.xml"/></Relationships>
</file>

<file path=ppt/slides/_rels/slide447.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200.jpeg"/><Relationship Id="rId1" Type="http://schemas.openxmlformats.org/officeDocument/2006/relationships/slideLayout" Target="../slideLayouts/slideLayout20.xml"/><Relationship Id="rId4" Type="http://schemas.openxmlformats.org/officeDocument/2006/relationships/image" Target="../media/image201.png"/></Relationships>
</file>

<file path=ppt/slides/_rels/slide44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0.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22.wmf"/><Relationship Id="rId5" Type="http://schemas.openxmlformats.org/officeDocument/2006/relationships/oleObject" Target="../embeddings/oleObject7.bin"/><Relationship Id="rId4" Type="http://schemas.openxmlformats.org/officeDocument/2006/relationships/image" Target="../media/image16.wmf"/></Relationships>
</file>

<file path=ppt/slides/_rels/slide450.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202.jpeg"/><Relationship Id="rId1" Type="http://schemas.openxmlformats.org/officeDocument/2006/relationships/slideLayout" Target="../slideLayouts/slideLayout20.xml"/><Relationship Id="rId4" Type="http://schemas.openxmlformats.org/officeDocument/2006/relationships/image" Target="../media/image203.png"/></Relationships>
</file>

<file path=ppt/slides/_rels/slide451.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200.jpeg"/><Relationship Id="rId1" Type="http://schemas.openxmlformats.org/officeDocument/2006/relationships/slideLayout" Target="../slideLayouts/slideLayout20.xml"/><Relationship Id="rId4" Type="http://schemas.openxmlformats.org/officeDocument/2006/relationships/image" Target="../media/image204.png"/></Relationships>
</file>

<file path=ppt/slides/_rels/slide45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0.xml"/></Relationships>
</file>

<file path=ppt/slides/_rels/slide453.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20.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6.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202.jpeg"/><Relationship Id="rId1" Type="http://schemas.openxmlformats.org/officeDocument/2006/relationships/slideLayout" Target="../slideLayouts/slideLayout20.xml"/></Relationships>
</file>

<file path=ppt/slides/_rels/slide457.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20.xml"/></Relationships>
</file>

<file path=ppt/slides/_rels/slide458.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19.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2.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20.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467.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70.xml"/><Relationship Id="rId1" Type="http://schemas.openxmlformats.org/officeDocument/2006/relationships/slideLayout" Target="../slideLayouts/slideLayout20.xml"/><Relationship Id="rId4" Type="http://schemas.openxmlformats.org/officeDocument/2006/relationships/image" Target="../media/image207.png"/></Relationships>
</file>

<file path=ppt/slides/_rels/slide46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71.xml"/><Relationship Id="rId1" Type="http://schemas.openxmlformats.org/officeDocument/2006/relationships/slideLayout" Target="../slideLayouts/slideLayout20.xml"/><Relationship Id="rId4" Type="http://schemas.openxmlformats.org/officeDocument/2006/relationships/image" Target="../media/image208.png"/></Relationships>
</file>

<file path=ppt/slides/_rels/slide46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72.xml"/><Relationship Id="rId1" Type="http://schemas.openxmlformats.org/officeDocument/2006/relationships/slideLayout" Target="../slideLayouts/slideLayout20.xml"/><Relationship Id="rId4" Type="http://schemas.openxmlformats.org/officeDocument/2006/relationships/image" Target="../media/image208.png"/></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4.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5.xml"/><Relationship Id="rId7"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29.jpeg"/><Relationship Id="rId5" Type="http://schemas.openxmlformats.org/officeDocument/2006/relationships/image" Target="../media/image30.emf"/><Relationship Id="rId4" Type="http://schemas.openxmlformats.org/officeDocument/2006/relationships/oleObject" Target="../embeddings/oleObject8.bin"/><Relationship Id="rId9"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17.xml"/><Relationship Id="rId7" Type="http://schemas.openxmlformats.org/officeDocument/2006/relationships/image" Target="../media/image41.png"/><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40.png"/><Relationship Id="rId5" Type="http://schemas.openxmlformats.org/officeDocument/2006/relationships/image" Target="../media/image39.wmf"/><Relationship Id="rId4" Type="http://schemas.openxmlformats.org/officeDocument/2006/relationships/oleObject" Target="../embeddings/oleObject9.bin"/><Relationship Id="rId9"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49.wmf"/><Relationship Id="rId4" Type="http://schemas.openxmlformats.org/officeDocument/2006/relationships/oleObject" Target="../embeddings/oleObject10.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hyperlink" Target="ppt/slides/ppt/slides/ppt/slides/ppt/slides/ppt/slides/ppt/slides/ppt/slides/ppt/slides/ppt/slides/ppt/slides/ppt/slides/ppt/slides/ppt/slides/ppt/slides/ppt/slides/ppt/slides/ppt/slides/ppt/slides/clipboard/slides/ppt/slides/ppt/slides/ppt/slides/ppt/slides/ppt/slides/player/Play.exe%20nta/arch3111.nta%200%200%200%20800%20600%200%200%200%20314" TargetMode="Externa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9.vml"/><Relationship Id="rId4" Type="http://schemas.openxmlformats.org/officeDocument/2006/relationships/image" Target="../media/image56.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0.xml"/><Relationship Id="rId1" Type="http://schemas.openxmlformats.org/officeDocument/2006/relationships/vmlDrawing" Target="../drawings/vmlDrawing10.vml"/><Relationship Id="rId4" Type="http://schemas.openxmlformats.org/officeDocument/2006/relationships/image" Target="../media/image57.w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a:xfrm>
            <a:off x="2024064" y="500063"/>
            <a:ext cx="8029575" cy="693738"/>
          </a:xfrm>
        </p:spPr>
        <p:txBody>
          <a:bodyPr vert="horz" wrap="square" lIns="91440" tIns="45720" rIns="91440" bIns="45720" numCol="1" anchor="ctr" anchorCtr="0" compatLnSpc="1"/>
          <a:lstStyle/>
          <a:p>
            <a:pPr eaLnBrk="1" hangingPunct="1">
              <a:defRPr/>
            </a:pPr>
            <a:r>
              <a:rPr lang="zh-CN" altLang="en-US" sz="3200" dirty="0"/>
              <a:t>计算机系统结构的</a:t>
            </a:r>
            <a:r>
              <a:rPr lang="zh-CN" altLang="en-US" sz="3200" dirty="0">
                <a:solidFill>
                  <a:srgbClr val="FFC000"/>
                </a:solidFill>
              </a:rPr>
              <a:t>原始</a:t>
            </a:r>
            <a:r>
              <a:rPr lang="zh-CN" altLang="en-US" sz="3200" dirty="0"/>
              <a:t>慨念</a:t>
            </a:r>
            <a:endParaRPr lang="en-US" altLang="zh-CN" sz="3200" dirty="0"/>
          </a:p>
        </p:txBody>
      </p:sp>
      <p:sp>
        <p:nvSpPr>
          <p:cNvPr id="36869" name="Rectangle 3"/>
          <p:cNvSpPr>
            <a:spLocks noGrp="1" noChangeArrowheads="1"/>
          </p:cNvSpPr>
          <p:nvPr>
            <p:ph idx="1"/>
          </p:nvPr>
        </p:nvSpPr>
        <p:spPr>
          <a:xfrm>
            <a:off x="1613693" y="2258042"/>
            <a:ext cx="8964613" cy="2446543"/>
          </a:xfrm>
        </p:spPr>
        <p:txBody>
          <a:bodyPr vert="horz" wrap="square" lIns="91440" tIns="45720" rIns="91440" bIns="45720" numCol="1" anchor="t" anchorCtr="0" compatLnSpc="1"/>
          <a:lstStyle/>
          <a:p>
            <a:pPr eaLnBrk="1" hangingPunct="1">
              <a:lnSpc>
                <a:spcPct val="150000"/>
              </a:lnSpc>
              <a:buNone/>
              <a:defRPr/>
            </a:pPr>
            <a:r>
              <a:rPr lang="en-US" altLang="zh-CN" i="1" dirty="0">
                <a:latin typeface="Comic Sans MS" panose="030F0702030302020204" pitchFamily="66" charset="0"/>
              </a:rPr>
              <a:t>  </a:t>
            </a:r>
            <a:r>
              <a:rPr lang="zh-CN" altLang="en-US" b="1" dirty="0">
                <a:effectLst/>
                <a:latin typeface="Comic Sans MS" panose="030F0702030302020204" pitchFamily="66" charset="0"/>
              </a:rPr>
              <a:t>由</a:t>
            </a:r>
            <a:r>
              <a:rPr lang="zh-CN" altLang="en-US" b="1" dirty="0">
                <a:solidFill>
                  <a:srgbClr val="FFFF00"/>
                </a:solidFill>
                <a:effectLst/>
                <a:latin typeface="Comic Sans MS" panose="030F0702030302020204" pitchFamily="66" charset="0"/>
              </a:rPr>
              <a:t>程序员（</a:t>
            </a:r>
            <a:r>
              <a:rPr lang="zh-CN" altLang="en-US" sz="2400" b="1" dirty="0">
                <a:solidFill>
                  <a:srgbClr val="FFFF00"/>
                </a:solidFill>
                <a:effectLst/>
                <a:latin typeface="Comic Sans MS" panose="030F0702030302020204" pitchFamily="66" charset="0"/>
              </a:rPr>
              <a:t>机器语言</a:t>
            </a:r>
            <a:r>
              <a:rPr lang="zh-CN" altLang="en-US" b="1" dirty="0">
                <a:solidFill>
                  <a:srgbClr val="FFFF00"/>
                </a:solidFill>
                <a:effectLst/>
                <a:latin typeface="Comic Sans MS" panose="030F0702030302020204" pitchFamily="66" charset="0"/>
              </a:rPr>
              <a:t>）</a:t>
            </a:r>
            <a:r>
              <a:rPr lang="zh-CN" altLang="en-US" b="1" dirty="0">
                <a:effectLst/>
                <a:latin typeface="Comic Sans MS" panose="030F0702030302020204" pitchFamily="66" charset="0"/>
              </a:rPr>
              <a:t>看见的（计算）系统属性，</a:t>
            </a:r>
            <a:r>
              <a:rPr lang="zh-CN" altLang="en-US" b="1" dirty="0">
                <a:solidFill>
                  <a:srgbClr val="66FFFF"/>
                </a:solidFill>
                <a:effectLst/>
                <a:latin typeface="Comic Sans MS" panose="030F0702030302020204" pitchFamily="66" charset="0"/>
              </a:rPr>
              <a:t>即慨念性结构和功能行为</a:t>
            </a:r>
            <a:r>
              <a:rPr lang="zh-CN" altLang="en-US" b="1" dirty="0">
                <a:effectLst/>
                <a:latin typeface="Comic Sans MS" panose="030F0702030302020204" pitchFamily="66" charset="0"/>
              </a:rPr>
              <a:t>，以</a:t>
            </a:r>
            <a:r>
              <a:rPr lang="zh-CN" altLang="en-US" b="1" dirty="0">
                <a:solidFill>
                  <a:srgbClr val="00FF00"/>
                </a:solidFill>
                <a:effectLst/>
                <a:latin typeface="Comic Sans MS" panose="030F0702030302020204" pitchFamily="66" charset="0"/>
              </a:rPr>
              <a:t>区分</a:t>
            </a:r>
            <a:r>
              <a:rPr lang="zh-CN" altLang="en-US" b="1" dirty="0">
                <a:effectLst/>
                <a:latin typeface="Comic Sans MS" panose="030F0702030302020204" pitchFamily="66" charset="0"/>
              </a:rPr>
              <a:t>数据流动和控制逻辑设计的</a:t>
            </a:r>
            <a:r>
              <a:rPr lang="zh-CN" altLang="en-US" b="1" dirty="0">
                <a:solidFill>
                  <a:srgbClr val="00FF00"/>
                </a:solidFill>
                <a:effectLst/>
                <a:latin typeface="Comic Sans MS" panose="030F0702030302020204" pitchFamily="66" charset="0"/>
              </a:rPr>
              <a:t>组成</a:t>
            </a:r>
            <a:r>
              <a:rPr lang="zh-CN" altLang="en-US" b="1" dirty="0">
                <a:effectLst/>
                <a:latin typeface="Comic Sans MS" panose="030F0702030302020204" pitchFamily="66" charset="0"/>
              </a:rPr>
              <a:t>及</a:t>
            </a:r>
            <a:r>
              <a:rPr lang="zh-CN" altLang="en-US" b="1" dirty="0">
                <a:solidFill>
                  <a:srgbClr val="00FF00"/>
                </a:solidFill>
                <a:effectLst/>
                <a:latin typeface="Comic Sans MS" panose="030F0702030302020204" pitchFamily="66" charset="0"/>
              </a:rPr>
              <a:t>物理实现</a:t>
            </a:r>
            <a:r>
              <a:rPr lang="zh-CN" altLang="en-US" b="1" dirty="0">
                <a:effectLst/>
                <a:latin typeface="Comic Sans MS" panose="030F0702030302020204" pitchFamily="66" charset="0"/>
              </a:rPr>
              <a:t>。</a:t>
            </a:r>
            <a:endParaRPr lang="en-US" altLang="zh-CN" b="1" dirty="0">
              <a:effectLst/>
              <a:latin typeface="Comic Sans MS" panose="030F0702030302020204" pitchFamily="66" charset="0"/>
            </a:endParaRPr>
          </a:p>
          <a:p>
            <a:pPr eaLnBrk="1" hangingPunct="1">
              <a:lnSpc>
                <a:spcPts val="3500"/>
              </a:lnSpc>
              <a:buNone/>
              <a:defRPr/>
            </a:pPr>
            <a:endParaRPr lang="en-US" altLang="zh-CN" dirty="0"/>
          </a:p>
        </p:txBody>
      </p:sp>
      <p:sp>
        <p:nvSpPr>
          <p:cNvPr id="5" name="文本框 4">
            <a:extLst>
              <a:ext uri="{FF2B5EF4-FFF2-40B4-BE49-F238E27FC236}">
                <a16:creationId xmlns:a16="http://schemas.microsoft.com/office/drawing/2014/main" id="{1CF97E85-09F0-4B1A-8401-D292EC232050}"/>
              </a:ext>
            </a:extLst>
          </p:cNvPr>
          <p:cNvSpPr txBox="1"/>
          <p:nvPr/>
        </p:nvSpPr>
        <p:spPr>
          <a:xfrm>
            <a:off x="159527" y="130731"/>
            <a:ext cx="6094902" cy="369332"/>
          </a:xfrm>
          <a:prstGeom prst="rect">
            <a:avLst/>
          </a:prstGeom>
          <a:noFill/>
        </p:spPr>
        <p:txBody>
          <a:bodyPr wrap="square">
            <a:spAutoFit/>
          </a:bodyPr>
          <a:lstStyle/>
          <a:p>
            <a:r>
              <a:rPr kumimoji="0" lang="zh-CN" altLang="en-US" sz="1800" b="1" kern="0" cap="none" spc="0" normalizeH="0" baseline="0" noProof="0" dirty="0">
                <a:solidFill>
                  <a:srgbClr val="FFC000"/>
                </a:solidFill>
                <a:latin typeface="Comic Sans MS" panose="030F0702030302020204" pitchFamily="66" charset="0"/>
                <a:ea typeface="+mn-ea"/>
                <a:cs typeface="+mn-cs"/>
              </a:rPr>
              <a:t>计算机系统结构定义和计算机的设计任务</a:t>
            </a:r>
            <a:endParaRPr lang="zh-CN" altLang="en-US"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95F15-C04C-4283-9B60-6F29845358B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4FC97C4-F3CB-49EF-908F-B67E7EA90516}"/>
              </a:ext>
            </a:extLst>
          </p:cNvPr>
          <p:cNvSpPr>
            <a:spLocks noGrp="1"/>
          </p:cNvSpPr>
          <p:nvPr>
            <p:ph idx="1"/>
          </p:nvPr>
        </p:nvSpPr>
        <p:spPr/>
        <p:txBody>
          <a:bodyPr/>
          <a:lstStyle/>
          <a:p>
            <a:r>
              <a:rPr lang="en-US" altLang="zh-CN" dirty="0"/>
              <a:t>x86</a:t>
            </a:r>
            <a:r>
              <a:rPr lang="zh-CN" altLang="en-US" dirty="0"/>
              <a:t>、</a:t>
            </a:r>
            <a:r>
              <a:rPr lang="en-US" altLang="zh-CN" dirty="0"/>
              <a:t>ARM</a:t>
            </a:r>
            <a:r>
              <a:rPr lang="zh-CN" altLang="en-US" dirty="0"/>
              <a:t>、</a:t>
            </a:r>
            <a:r>
              <a:rPr lang="en-US" altLang="zh-CN" dirty="0"/>
              <a:t>MIPS</a:t>
            </a:r>
            <a:r>
              <a:rPr lang="zh-CN" altLang="en-US" dirty="0"/>
              <a:t>这三种不同的指令集系统结构</a:t>
            </a:r>
          </a:p>
          <a:p>
            <a:r>
              <a:rPr lang="zh-CN" altLang="en-US" dirty="0"/>
              <a:t>（</a:t>
            </a:r>
            <a:r>
              <a:rPr lang="en-US" altLang="zh-CN" dirty="0"/>
              <a:t>1</a:t>
            </a:r>
            <a:r>
              <a:rPr lang="zh-CN" altLang="en-US" dirty="0"/>
              <a:t>）</a:t>
            </a:r>
            <a:r>
              <a:rPr lang="en-US" altLang="zh-CN" dirty="0"/>
              <a:t>ISA</a:t>
            </a:r>
            <a:r>
              <a:rPr lang="zh-CN" altLang="en-US" dirty="0"/>
              <a:t>：所有的</a:t>
            </a:r>
            <a:r>
              <a:rPr lang="en-US" altLang="zh-CN" dirty="0"/>
              <a:t>ISA</a:t>
            </a:r>
            <a:r>
              <a:rPr lang="zh-CN" altLang="en-US" dirty="0"/>
              <a:t>都划分到通用寄存器体系结构（操作数是寄存器或存储器地址），有两种版本：寄存器</a:t>
            </a:r>
            <a:r>
              <a:rPr lang="en-US" altLang="zh-CN" dirty="0"/>
              <a:t>-</a:t>
            </a:r>
            <a:r>
              <a:rPr lang="zh-CN" altLang="en-US" dirty="0"/>
              <a:t>存储器</a:t>
            </a:r>
            <a:r>
              <a:rPr lang="en-US" altLang="zh-CN" dirty="0"/>
              <a:t>ISA</a:t>
            </a:r>
            <a:r>
              <a:rPr lang="zh-CN" altLang="en-US" dirty="0"/>
              <a:t>（如</a:t>
            </a:r>
            <a:r>
              <a:rPr lang="en-US" altLang="zh-CN" dirty="0"/>
              <a:t>x86</a:t>
            </a:r>
            <a:r>
              <a:rPr lang="zh-CN" altLang="en-US" dirty="0"/>
              <a:t>，可以在许多指令中访问存储器）；载入</a:t>
            </a:r>
            <a:r>
              <a:rPr lang="en-US" altLang="zh-CN" dirty="0"/>
              <a:t>-</a:t>
            </a:r>
            <a:r>
              <a:rPr lang="zh-CN" altLang="en-US" dirty="0"/>
              <a:t>存储</a:t>
            </a:r>
            <a:r>
              <a:rPr lang="en-US" altLang="zh-CN" dirty="0"/>
              <a:t>ISA</a:t>
            </a:r>
            <a:r>
              <a:rPr lang="zh-CN" altLang="en-US" dirty="0"/>
              <a:t>（如</a:t>
            </a:r>
            <a:r>
              <a:rPr lang="en-US" altLang="zh-CN" dirty="0"/>
              <a:t>ARM</a:t>
            </a:r>
            <a:r>
              <a:rPr lang="zh-CN" altLang="en-US" dirty="0"/>
              <a:t>和</a:t>
            </a:r>
            <a:r>
              <a:rPr lang="en-US" altLang="zh-CN" dirty="0"/>
              <a:t>MIPS</a:t>
            </a:r>
            <a:r>
              <a:rPr lang="zh-CN" altLang="en-US" dirty="0"/>
              <a:t>，只能载入或存储指令来访问存储器）</a:t>
            </a:r>
          </a:p>
          <a:p>
            <a:r>
              <a:rPr lang="zh-CN" altLang="en-US" dirty="0"/>
              <a:t>（</a:t>
            </a:r>
            <a:r>
              <a:rPr lang="en-US" altLang="zh-CN" dirty="0"/>
              <a:t>2</a:t>
            </a:r>
            <a:r>
              <a:rPr lang="zh-CN" altLang="en-US" dirty="0"/>
              <a:t>）存储器寻址：几乎所有桌面计算机和服务器计算机（包括</a:t>
            </a:r>
            <a:r>
              <a:rPr lang="en-US" altLang="zh-CN" dirty="0"/>
              <a:t>x86</a:t>
            </a:r>
            <a:r>
              <a:rPr lang="zh-CN" altLang="en-US" dirty="0"/>
              <a:t>、</a:t>
            </a:r>
            <a:r>
              <a:rPr lang="en-US" altLang="zh-CN" dirty="0"/>
              <a:t>ARM</a:t>
            </a:r>
            <a:r>
              <a:rPr lang="zh-CN" altLang="en-US" dirty="0"/>
              <a:t>和</a:t>
            </a:r>
            <a:r>
              <a:rPr lang="en-US" altLang="zh-CN" dirty="0"/>
              <a:t>MIPS</a:t>
            </a:r>
            <a:r>
              <a:rPr lang="zh-CN" altLang="en-US" dirty="0"/>
              <a:t>）都使用字节访问</a:t>
            </a:r>
          </a:p>
          <a:p>
            <a:endParaRPr lang="zh-CN" altLang="en-US" dirty="0"/>
          </a:p>
        </p:txBody>
      </p:sp>
    </p:spTree>
    <p:extLst>
      <p:ext uri="{BB962C8B-B14F-4D97-AF65-F5344CB8AC3E}">
        <p14:creationId xmlns:p14="http://schemas.microsoft.com/office/powerpoint/2010/main" val="8823731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4" descr="Rectangle: Click to edit Master text styles&#10;Second level&#10;Third level&#10;Fourth level&#10;Fifth level"/>
          <p:cNvSpPr>
            <a:spLocks noGrp="1" noChangeArrowheads="1"/>
          </p:cNvSpPr>
          <p:nvPr>
            <p:ph idx="1"/>
          </p:nvPr>
        </p:nvSpPr>
        <p:spPr>
          <a:xfrm>
            <a:off x="2063751" y="1003126"/>
            <a:ext cx="8207375" cy="1201738"/>
          </a:xfrm>
        </p:spPr>
        <p:txBody>
          <a:bodyPr>
            <a:normAutofit fontScale="92500" lnSpcReduction="20000"/>
          </a:bodyPr>
          <a:lstStyle/>
          <a:p>
            <a:pPr marL="457200" indent="-457200">
              <a:lnSpc>
                <a:spcPct val="150000"/>
              </a:lnSpc>
              <a:buNone/>
            </a:pPr>
            <a:r>
              <a:rPr lang="zh-CN" altLang="en-US" dirty="0"/>
              <a:t>（</a:t>
            </a:r>
            <a:r>
              <a:rPr lang="en-US" altLang="zh-CN" dirty="0"/>
              <a:t>1</a:t>
            </a:r>
            <a:r>
              <a:rPr lang="zh-CN" altLang="en-US" dirty="0"/>
              <a:t>）各段时间均相等的流水线</a:t>
            </a:r>
          </a:p>
          <a:p>
            <a:pPr marL="1085850" lvl="1" indent="-457200">
              <a:lnSpc>
                <a:spcPct val="150000"/>
              </a:lnSpc>
            </a:pPr>
            <a:r>
              <a:rPr lang="zh-CN" altLang="en-US" sz="2600" dirty="0"/>
              <a:t>各段时间均相等的流水线</a:t>
            </a:r>
            <a:r>
              <a:rPr lang="zh-CN" altLang="en-US" sz="2600" dirty="0">
                <a:hlinkClick r:id="rId3" action="ppaction://program"/>
              </a:rPr>
              <a:t>时空图</a:t>
            </a:r>
            <a:endParaRPr lang="zh-CN" altLang="en-US" sz="2600" dirty="0"/>
          </a:p>
        </p:txBody>
      </p:sp>
      <p:sp>
        <p:nvSpPr>
          <p:cNvPr id="3686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43263B37-9E3A-4A2D-90DF-CDFDD7F119E4}" type="slidenum">
              <a:rPr lang="en-US" altLang="zh-CN" sz="1400">
                <a:solidFill>
                  <a:srgbClr val="FFFFFF"/>
                </a:solidFill>
              </a:rPr>
              <a:t>100</a:t>
            </a:fld>
            <a:endParaRPr lang="en-US" altLang="zh-CN" sz="1400">
              <a:solidFill>
                <a:srgbClr val="FFFFFF"/>
              </a:solidFill>
            </a:endParaRPr>
          </a:p>
        </p:txBody>
      </p:sp>
      <p:graphicFrame>
        <p:nvGraphicFramePr>
          <p:cNvPr id="36868" name="Object 5"/>
          <p:cNvGraphicFramePr>
            <a:graphicFrameLocks noChangeAspect="1"/>
          </p:cNvGraphicFramePr>
          <p:nvPr/>
        </p:nvGraphicFramePr>
        <p:xfrm>
          <a:off x="1524000" y="2276476"/>
          <a:ext cx="9144000" cy="4321175"/>
        </p:xfrm>
        <a:graphic>
          <a:graphicData uri="http://schemas.openxmlformats.org/presentationml/2006/ole">
            <mc:AlternateContent xmlns:mc="http://schemas.openxmlformats.org/markup-compatibility/2006">
              <mc:Choice xmlns:v="urn:schemas-microsoft-com:vml" Requires="v">
                <p:oleObj spid="_x0000_s29710" name="图片" r:id="rId4" imgW="4701540" imgH="2178685" progId="Word.Picture.8">
                  <p:embed/>
                </p:oleObj>
              </mc:Choice>
              <mc:Fallback>
                <p:oleObj name="图片" r:id="rId4" imgW="4701540" imgH="2178685" progId="Word.Picture.8">
                  <p:embed/>
                  <p:pic>
                    <p:nvPicPr>
                      <p:cNvPr id="36868"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276476"/>
                        <a:ext cx="9144000" cy="4321175"/>
                      </a:xfrm>
                      <a:prstGeom prst="rect">
                        <a:avLst/>
                      </a:prstGeom>
                      <a:solidFill>
                        <a:schemeClr val="bg1"/>
                      </a:solidFill>
                      <a:ln>
                        <a:noFill/>
                      </a:ln>
                    </p:spPr>
                  </p:pic>
                </p:oleObj>
              </mc:Fallback>
            </mc:AlternateContent>
          </a:graphicData>
        </a:graphic>
      </p:graphicFrame>
      <p:sp>
        <p:nvSpPr>
          <p:cNvPr id="6" name="Title 8"/>
          <p:cNvSpPr txBox="1"/>
          <p:nvPr/>
        </p:nvSpPr>
        <p:spPr>
          <a:xfrm>
            <a:off x="1631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2</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流水线的时空图及性能分析</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4" descr="Rectangle: Click to edit Master text styles&#10;Second level&#10;Third level&#10;Fourth level&#10;Fifth level"/>
          <p:cNvSpPr>
            <a:spLocks noGrp="1" noChangeArrowheads="1"/>
          </p:cNvSpPr>
          <p:nvPr>
            <p:ph idx="1"/>
          </p:nvPr>
        </p:nvSpPr>
        <p:spPr>
          <a:xfrm>
            <a:off x="2495600" y="836713"/>
            <a:ext cx="7200900" cy="2808287"/>
          </a:xfrm>
        </p:spPr>
        <p:txBody>
          <a:bodyPr rtlCol="0">
            <a:normAutofit lnSpcReduction="10000"/>
          </a:bodyPr>
          <a:lstStyle/>
          <a:p>
            <a:pPr marL="0" lvl="1" indent="0">
              <a:lnSpc>
                <a:spcPct val="150000"/>
              </a:lnSpc>
              <a:buFont typeface="Arial" panose="020B0604020202020204" pitchFamily="34" charset="0"/>
              <a:buChar char="•"/>
              <a:defRPr/>
            </a:pPr>
            <a:r>
              <a:rPr lang="zh-CN" altLang="en-US" dirty="0">
                <a:latin typeface="黑体" panose="02010609060101010101" pitchFamily="2" charset="-122"/>
              </a:rPr>
              <a:t>流水线完成</a:t>
            </a:r>
            <a:r>
              <a:rPr lang="en-US" altLang="zh-CN" i="1" dirty="0">
                <a:solidFill>
                  <a:srgbClr val="FF0000"/>
                </a:solidFill>
                <a:latin typeface="黑体" panose="02010609060101010101" pitchFamily="2" charset="-122"/>
              </a:rPr>
              <a:t>n</a:t>
            </a:r>
            <a:r>
              <a:rPr lang="zh-CN" altLang="en-US" dirty="0">
                <a:solidFill>
                  <a:srgbClr val="FF0000"/>
                </a:solidFill>
                <a:latin typeface="黑体" panose="02010609060101010101" pitchFamily="2" charset="-122"/>
              </a:rPr>
              <a:t>个</a:t>
            </a:r>
            <a:r>
              <a:rPr lang="zh-CN" altLang="en-US" dirty="0">
                <a:latin typeface="黑体" panose="02010609060101010101" pitchFamily="2" charset="-122"/>
              </a:rPr>
              <a:t>连续任务所需要的总时间为</a:t>
            </a:r>
          </a:p>
          <a:p>
            <a:pPr marL="0" lvl="2" indent="0">
              <a:lnSpc>
                <a:spcPct val="150000"/>
              </a:lnSpc>
              <a:buNone/>
              <a:defRPr/>
            </a:pPr>
            <a:r>
              <a:rPr lang="zh-CN" altLang="en-US" sz="2800" dirty="0">
                <a:latin typeface="黑体" panose="02010609060101010101" pitchFamily="2" charset="-122"/>
              </a:rPr>
              <a:t>（假设一条</a:t>
            </a:r>
            <a:r>
              <a:rPr lang="en-US" altLang="zh-CN" sz="2800" i="1" dirty="0">
                <a:solidFill>
                  <a:srgbClr val="FF0000"/>
                </a:solidFill>
                <a:latin typeface="黑体" panose="02010609060101010101" pitchFamily="2" charset="-122"/>
              </a:rPr>
              <a:t>k</a:t>
            </a:r>
            <a:r>
              <a:rPr lang="zh-CN" altLang="en-US" sz="2800" dirty="0">
                <a:solidFill>
                  <a:srgbClr val="FF0000"/>
                </a:solidFill>
                <a:latin typeface="黑体" panose="02010609060101010101" pitchFamily="2" charset="-122"/>
              </a:rPr>
              <a:t>段</a:t>
            </a:r>
            <a:r>
              <a:rPr lang="zh-CN" altLang="en-US" sz="2800" dirty="0">
                <a:latin typeface="黑体" panose="02010609060101010101" pitchFamily="2" charset="-122"/>
              </a:rPr>
              <a:t>线性流水线）</a:t>
            </a:r>
            <a:endParaRPr lang="en-US" altLang="zh-CN" sz="2800" dirty="0">
              <a:latin typeface="黑体" panose="02010609060101010101" pitchFamily="2" charset="-122"/>
            </a:endParaRPr>
          </a:p>
          <a:p>
            <a:pPr marL="0" lvl="2" indent="0">
              <a:buNone/>
              <a:defRPr/>
            </a:pPr>
            <a:r>
              <a:rPr lang="en-US" altLang="zh-CN" sz="2800" b="1" i="1" dirty="0" err="1"/>
              <a:t>Tk</a:t>
            </a:r>
            <a:r>
              <a:rPr lang="zh-CN" altLang="en-US" sz="2800" b="1" dirty="0"/>
              <a:t>＝</a:t>
            </a:r>
            <a:r>
              <a:rPr lang="en-US" altLang="zh-CN" sz="2800" b="1" i="1" dirty="0" err="1"/>
              <a:t>k</a:t>
            </a:r>
            <a:r>
              <a:rPr lang="en-US" altLang="zh-CN" sz="2800" b="1" dirty="0" err="1"/>
              <a:t>Δ</a:t>
            </a:r>
            <a:r>
              <a:rPr lang="en-US" altLang="zh-CN" sz="2800" b="1" i="1" dirty="0" err="1"/>
              <a:t>t</a:t>
            </a:r>
            <a:r>
              <a:rPr lang="zh-CN" altLang="en-US" sz="2800" b="1" dirty="0"/>
              <a:t>＋</a:t>
            </a:r>
            <a:r>
              <a:rPr lang="en-US" altLang="zh-CN" sz="2800" b="1" dirty="0"/>
              <a:t>(</a:t>
            </a:r>
            <a:r>
              <a:rPr lang="en-US" altLang="zh-CN" sz="2800" b="1" i="1" dirty="0"/>
              <a:t>n</a:t>
            </a:r>
            <a:r>
              <a:rPr lang="en-US" altLang="zh-CN" sz="2800" b="1" dirty="0"/>
              <a:t>-1)</a:t>
            </a:r>
            <a:r>
              <a:rPr lang="en-US" altLang="zh-CN" sz="2800" b="1" dirty="0" err="1"/>
              <a:t>Δ</a:t>
            </a:r>
            <a:r>
              <a:rPr lang="en-US" altLang="zh-CN" sz="2800" b="1" i="1" dirty="0" err="1"/>
              <a:t>t</a:t>
            </a:r>
            <a:r>
              <a:rPr lang="zh-CN" altLang="en-US" sz="2800" b="1" dirty="0"/>
              <a:t>＝</a:t>
            </a:r>
            <a:r>
              <a:rPr lang="en-US" altLang="zh-CN" sz="2800" b="1" dirty="0"/>
              <a:t>(</a:t>
            </a:r>
            <a:r>
              <a:rPr lang="en-US" altLang="zh-CN" sz="2800" b="1" i="1" dirty="0"/>
              <a:t>k</a:t>
            </a:r>
            <a:r>
              <a:rPr lang="zh-CN" altLang="en-US" sz="2800" b="1" dirty="0"/>
              <a:t>＋</a:t>
            </a:r>
            <a:r>
              <a:rPr lang="en-US" altLang="zh-CN" sz="2800" b="1" i="1" dirty="0"/>
              <a:t>n</a:t>
            </a:r>
            <a:r>
              <a:rPr lang="en-US" altLang="zh-CN" sz="2800" b="1" dirty="0"/>
              <a:t>-1)</a:t>
            </a:r>
            <a:r>
              <a:rPr lang="en-US" altLang="zh-CN" sz="2800" b="1" dirty="0" err="1"/>
              <a:t>Δ</a:t>
            </a:r>
            <a:r>
              <a:rPr lang="en-US" altLang="zh-CN" sz="2800" b="1" i="1" dirty="0" err="1"/>
              <a:t>t</a:t>
            </a:r>
            <a:r>
              <a:rPr lang="en-US" altLang="zh-CN" sz="2800" b="1" dirty="0"/>
              <a:t> </a:t>
            </a:r>
          </a:p>
          <a:p>
            <a:pPr marL="0" lvl="2" indent="0">
              <a:buNone/>
              <a:defRPr/>
            </a:pPr>
            <a:endParaRPr lang="en-US" altLang="zh-CN" sz="2800" b="1" dirty="0">
              <a:latin typeface="黑体" panose="02010609060101010101" pitchFamily="2" charset="-122"/>
            </a:endParaRPr>
          </a:p>
          <a:p>
            <a:pPr marL="0" lvl="1" indent="0">
              <a:buFont typeface="Arial" panose="020B0604020202020204" pitchFamily="34" charset="0"/>
              <a:buChar char="•"/>
              <a:defRPr/>
            </a:pPr>
            <a:r>
              <a:rPr lang="zh-CN" altLang="en-US" dirty="0">
                <a:latin typeface="黑体" panose="02010609060101010101" pitchFamily="2" charset="-122"/>
              </a:rPr>
              <a:t>流水线的实际吞吐率</a:t>
            </a:r>
          </a:p>
        </p:txBody>
      </p:sp>
      <p:sp>
        <p:nvSpPr>
          <p:cNvPr id="3789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05E20E19-A2AE-469B-A778-CE9AFBFA9BF4}" type="slidenum">
              <a:rPr lang="en-US" altLang="zh-CN" sz="1400">
                <a:solidFill>
                  <a:srgbClr val="FFFFFF"/>
                </a:solidFill>
              </a:rPr>
              <a:t>101</a:t>
            </a:fld>
            <a:endParaRPr lang="en-US" altLang="zh-CN" sz="1400">
              <a:solidFill>
                <a:srgbClr val="FFFFFF"/>
              </a:solidFill>
            </a:endParaRPr>
          </a:p>
        </p:txBody>
      </p:sp>
      <p:graphicFrame>
        <p:nvGraphicFramePr>
          <p:cNvPr id="37892" name="Object 5"/>
          <p:cNvGraphicFramePr>
            <a:graphicFrameLocks noChangeAspect="1"/>
          </p:cNvGraphicFramePr>
          <p:nvPr/>
        </p:nvGraphicFramePr>
        <p:xfrm>
          <a:off x="4872038" y="3717032"/>
          <a:ext cx="2303462" cy="889000"/>
        </p:xfrm>
        <a:graphic>
          <a:graphicData uri="http://schemas.openxmlformats.org/presentationml/2006/ole">
            <mc:AlternateContent xmlns:mc="http://schemas.openxmlformats.org/markup-compatibility/2006">
              <mc:Choice xmlns:v="urn:schemas-microsoft-com:vml" Requires="v">
                <p:oleObj spid="_x0000_s30746" name="公式" r:id="rId3" imgW="1053465" imgH="406400" progId="Equation.3">
                  <p:embed/>
                </p:oleObj>
              </mc:Choice>
              <mc:Fallback>
                <p:oleObj name="公式" r:id="rId3" imgW="1053465" imgH="406400" progId="Equation.3">
                  <p:embed/>
                  <p:pic>
                    <p:nvPicPr>
                      <p:cNvPr id="37892"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038" y="3717032"/>
                        <a:ext cx="2303462" cy="889000"/>
                      </a:xfrm>
                      <a:prstGeom prst="rect">
                        <a:avLst/>
                      </a:prstGeom>
                      <a:solidFill>
                        <a:schemeClr val="bg1"/>
                      </a:solidFill>
                      <a:ln>
                        <a:noFill/>
                      </a:ln>
                    </p:spPr>
                  </p:pic>
                </p:oleObj>
              </mc:Fallback>
            </mc:AlternateContent>
          </a:graphicData>
        </a:graphic>
      </p:graphicFrame>
      <p:graphicFrame>
        <p:nvGraphicFramePr>
          <p:cNvPr id="37893" name="Object 6"/>
          <p:cNvGraphicFramePr>
            <a:graphicFrameLocks noChangeAspect="1"/>
          </p:cNvGraphicFramePr>
          <p:nvPr/>
        </p:nvGraphicFramePr>
        <p:xfrm>
          <a:off x="3935413" y="5157192"/>
          <a:ext cx="4392612" cy="1016000"/>
        </p:xfrm>
        <a:graphic>
          <a:graphicData uri="http://schemas.openxmlformats.org/presentationml/2006/ole">
            <mc:AlternateContent xmlns:mc="http://schemas.openxmlformats.org/markup-compatibility/2006">
              <mc:Choice xmlns:v="urn:schemas-microsoft-com:vml" Requires="v">
                <p:oleObj spid="_x0000_s30747" name="公式" r:id="rId5" imgW="1701800" imgH="393700" progId="Equation.3">
                  <p:embed/>
                </p:oleObj>
              </mc:Choice>
              <mc:Fallback>
                <p:oleObj name="公式" r:id="rId5" imgW="1701800" imgH="393700" progId="Equation.3">
                  <p:embed/>
                  <p:pic>
                    <p:nvPicPr>
                      <p:cNvPr id="37893"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5413" y="5157192"/>
                        <a:ext cx="4392612" cy="1016000"/>
                      </a:xfrm>
                      <a:prstGeom prst="rect">
                        <a:avLst/>
                      </a:prstGeom>
                      <a:solidFill>
                        <a:schemeClr val="bg1"/>
                      </a:solidFill>
                      <a:ln>
                        <a:noFill/>
                      </a:ln>
                    </p:spPr>
                  </p:pic>
                </p:oleObj>
              </mc:Fallback>
            </mc:AlternateContent>
          </a:graphicData>
        </a:graphic>
      </p:graphicFrame>
      <p:sp>
        <p:nvSpPr>
          <p:cNvPr id="38918" name="Rectangle 7" descr="Rectangle: Click to edit Master text styles&#10;Second level&#10;Third level&#10;Fourth level&#10;Fifth level"/>
          <p:cNvSpPr>
            <a:spLocks noChangeArrowheads="1"/>
          </p:cNvSpPr>
          <p:nvPr/>
        </p:nvSpPr>
        <p:spPr bwMode="auto">
          <a:xfrm>
            <a:off x="2639617" y="4653137"/>
            <a:ext cx="2079625"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marL="1085850" indent="-457200">
              <a:defRPr kumimoji="1" sz="2400">
                <a:solidFill>
                  <a:schemeClr val="tx1"/>
                </a:solidFill>
                <a:latin typeface="Times New Roman" panose="02020603050405020304" pitchFamily="18" charset="0"/>
                <a:ea typeface="黑体" panose="02010609060101010101" pitchFamily="2" charset="-122"/>
              </a:defRPr>
            </a:lvl2pPr>
            <a:lvl3pPr marL="1714500" indent="-4572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marL="0" lvl="1" indent="0">
              <a:buClr>
                <a:schemeClr val="tx1"/>
              </a:buClr>
              <a:buSzPct val="90000"/>
              <a:defRPr/>
            </a:pPr>
            <a:r>
              <a:rPr lang="zh-CN" altLang="en-US" sz="2800" dirty="0">
                <a:latin typeface="+mn-ea"/>
                <a:ea typeface="+mn-ea"/>
              </a:rPr>
              <a:t>最大吞吐率</a:t>
            </a:r>
          </a:p>
          <a:p>
            <a:pPr lvl="2" algn="l" eaLnBrk="1" hangingPunct="1">
              <a:spcBef>
                <a:spcPct val="20000"/>
              </a:spcBef>
              <a:buClr>
                <a:schemeClr val="accent1"/>
              </a:buClr>
              <a:buSzPct val="60000"/>
              <a:buFont typeface="Wingdings" panose="05000000000000000000" pitchFamily="2" charset="2"/>
              <a:buNone/>
              <a:defRPr/>
            </a:pPr>
            <a:endParaRPr lang="en-US" altLang="zh-CN" dirty="0">
              <a:solidFill>
                <a:srgbClr val="008000"/>
              </a:solidFill>
              <a:latin typeface="黑体" panose="02010609060101010101" pitchFamily="2" charset="-122"/>
            </a:endParaRPr>
          </a:p>
        </p:txBody>
      </p:sp>
      <p:sp>
        <p:nvSpPr>
          <p:cNvPr id="8" name="Title 8"/>
          <p:cNvSpPr txBox="1"/>
          <p:nvPr/>
        </p:nvSpPr>
        <p:spPr>
          <a:xfrm>
            <a:off x="1631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2</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流水线的时空图及性能分析</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4" descr="Rectangle: Click to edit Master text styles&#10;Second level&#10;Third level&#10;Fourth level&#10;Fifth level"/>
          <p:cNvSpPr>
            <a:spLocks noGrp="1" noChangeArrowheads="1"/>
          </p:cNvSpPr>
          <p:nvPr>
            <p:ph idx="1"/>
          </p:nvPr>
        </p:nvSpPr>
        <p:spPr>
          <a:xfrm>
            <a:off x="1559496" y="980728"/>
            <a:ext cx="6553200" cy="647700"/>
          </a:xfrm>
        </p:spPr>
        <p:txBody>
          <a:bodyPr/>
          <a:lstStyle/>
          <a:p>
            <a:pPr marL="1085850" lvl="1" indent="-457200"/>
            <a:r>
              <a:rPr lang="zh-CN" altLang="en-US">
                <a:latin typeface="黑体" panose="02010609060101010101" pitchFamily="2" charset="-122"/>
              </a:rPr>
              <a:t>最大吞吐率与实际吞吐率的关系 </a:t>
            </a:r>
          </a:p>
        </p:txBody>
      </p:sp>
      <p:sp>
        <p:nvSpPr>
          <p:cNvPr id="38915"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69E081DC-6A4E-4B3F-92C0-7CB747CAC2BB}" type="slidenum">
              <a:rPr lang="en-US" altLang="zh-CN" sz="1400">
                <a:solidFill>
                  <a:srgbClr val="FFFFFF"/>
                </a:solidFill>
              </a:rPr>
              <a:t>102</a:t>
            </a:fld>
            <a:endParaRPr lang="en-US" altLang="zh-CN" sz="1400">
              <a:solidFill>
                <a:srgbClr val="FFFFFF"/>
              </a:solidFill>
            </a:endParaRPr>
          </a:p>
        </p:txBody>
      </p:sp>
      <p:graphicFrame>
        <p:nvGraphicFramePr>
          <p:cNvPr id="38916" name="Object 5"/>
          <p:cNvGraphicFramePr>
            <a:graphicFrameLocks noChangeAspect="1"/>
          </p:cNvGraphicFramePr>
          <p:nvPr/>
        </p:nvGraphicFramePr>
        <p:xfrm>
          <a:off x="4511453" y="1772816"/>
          <a:ext cx="3024187" cy="985838"/>
        </p:xfrm>
        <a:graphic>
          <a:graphicData uri="http://schemas.openxmlformats.org/presentationml/2006/ole">
            <mc:AlternateContent xmlns:mc="http://schemas.openxmlformats.org/markup-compatibility/2006">
              <mc:Choice xmlns:v="urn:schemas-microsoft-com:vml" Requires="v">
                <p:oleObj spid="_x0000_s31758" name="公式" r:id="rId3" imgW="1130300" imgH="368300" progId="Equation.3">
                  <p:embed/>
                </p:oleObj>
              </mc:Choice>
              <mc:Fallback>
                <p:oleObj name="公式" r:id="rId3" imgW="1130300" imgH="368300" progId="Equation.3">
                  <p:embed/>
                  <p:pic>
                    <p:nvPicPr>
                      <p:cNvPr id="3891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453" y="1772816"/>
                        <a:ext cx="3024187" cy="985838"/>
                      </a:xfrm>
                      <a:prstGeom prst="rect">
                        <a:avLst/>
                      </a:prstGeom>
                      <a:solidFill>
                        <a:schemeClr val="bg1"/>
                      </a:solidFill>
                      <a:ln>
                        <a:noFill/>
                      </a:ln>
                    </p:spPr>
                  </p:pic>
                </p:oleObj>
              </mc:Fallback>
            </mc:AlternateContent>
          </a:graphicData>
        </a:graphic>
      </p:graphicFrame>
      <p:sp>
        <p:nvSpPr>
          <p:cNvPr id="38917" name="Rectangle 6" descr="Rectangle: Click to edit Master text styles&#10;Second level&#10;Third level&#10;Fourth level&#10;Fifth level"/>
          <p:cNvSpPr>
            <a:spLocks noChangeArrowheads="1"/>
          </p:cNvSpPr>
          <p:nvPr/>
        </p:nvSpPr>
        <p:spPr bwMode="auto">
          <a:xfrm>
            <a:off x="1847851" y="3068961"/>
            <a:ext cx="8569325" cy="259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800100" indent="-4572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150000"/>
              </a:lnSpc>
              <a:spcBef>
                <a:spcPct val="20000"/>
              </a:spcBef>
              <a:buClr>
                <a:schemeClr val="accent1"/>
              </a:buClr>
              <a:buSzPct val="60000"/>
              <a:buFont typeface="Wingdings" panose="05000000000000000000" pitchFamily="2" charset="2"/>
              <a:buChar char="l"/>
            </a:pPr>
            <a:r>
              <a:rPr lang="zh-CN" altLang="en-US" sz="2800" dirty="0">
                <a:latin typeface="华文中宋" panose="02010600040101010101" pitchFamily="2" charset="-122"/>
                <a:ea typeface="华文中宋" panose="02010600040101010101" pitchFamily="2" charset="-122"/>
              </a:rPr>
              <a:t>流水线的实际吞吐率小于最大吞吐率，它除了与每个段的时间有关外，还与流水线的段数</a:t>
            </a:r>
            <a:r>
              <a:rPr lang="en-US" altLang="zh-CN" sz="2800" i="1" dirty="0">
                <a:solidFill>
                  <a:schemeClr val="tx2"/>
                </a:solidFill>
                <a:latin typeface="华文中宋" panose="02010600040101010101" pitchFamily="2" charset="-122"/>
                <a:ea typeface="华文中宋" panose="02010600040101010101" pitchFamily="2" charset="-122"/>
              </a:rPr>
              <a:t>k</a:t>
            </a:r>
            <a:r>
              <a:rPr lang="zh-CN" altLang="en-US" sz="2800" dirty="0">
                <a:latin typeface="华文中宋" panose="02010600040101010101" pitchFamily="2" charset="-122"/>
                <a:ea typeface="华文中宋" panose="02010600040101010101" pitchFamily="2" charset="-122"/>
              </a:rPr>
              <a:t>以及输入到流水线中的任务数</a:t>
            </a:r>
            <a:r>
              <a:rPr lang="en-US" altLang="zh-CN" sz="2800" i="1" dirty="0">
                <a:solidFill>
                  <a:schemeClr val="tx2"/>
                </a:solidFill>
                <a:latin typeface="华文中宋" panose="02010600040101010101" pitchFamily="2" charset="-122"/>
                <a:ea typeface="华文中宋" panose="02010600040101010101" pitchFamily="2" charset="-122"/>
              </a:rPr>
              <a:t>n</a:t>
            </a:r>
            <a:r>
              <a:rPr lang="zh-CN" altLang="en-US" sz="2800" dirty="0">
                <a:latin typeface="华文中宋" panose="02010600040101010101" pitchFamily="2" charset="-122"/>
                <a:ea typeface="华文中宋" panose="02010600040101010101" pitchFamily="2" charset="-122"/>
              </a:rPr>
              <a:t>有关。</a:t>
            </a:r>
          </a:p>
          <a:p>
            <a:pPr algn="l" eaLnBrk="1" hangingPunct="1">
              <a:lnSpc>
                <a:spcPct val="140000"/>
              </a:lnSpc>
              <a:spcBef>
                <a:spcPct val="20000"/>
              </a:spcBef>
              <a:buClr>
                <a:schemeClr val="accent1"/>
              </a:buClr>
              <a:buSzPct val="60000"/>
              <a:buFont typeface="Wingdings" panose="05000000000000000000" pitchFamily="2" charset="2"/>
              <a:buChar char="l"/>
            </a:pPr>
            <a:r>
              <a:rPr lang="zh-CN" altLang="en-US" sz="2800" dirty="0">
                <a:latin typeface="华文中宋" panose="02010600040101010101" pitchFamily="2" charset="-122"/>
                <a:ea typeface="华文中宋" panose="02010600040101010101" pitchFamily="2" charset="-122"/>
              </a:rPr>
              <a:t>只有当</a:t>
            </a:r>
            <a:r>
              <a:rPr lang="en-US" altLang="zh-CN" sz="2800" i="1" dirty="0">
                <a:solidFill>
                  <a:srgbClr val="FF0000"/>
                </a:solidFill>
                <a:latin typeface="华文中宋" panose="02010600040101010101" pitchFamily="2" charset="-122"/>
                <a:ea typeface="华文中宋" panose="02010600040101010101" pitchFamily="2" charset="-122"/>
              </a:rPr>
              <a:t>n</a:t>
            </a:r>
            <a:r>
              <a:rPr lang="en-US" altLang="zh-CN" sz="2800" dirty="0">
                <a:solidFill>
                  <a:srgbClr val="FF0000"/>
                </a:solidFill>
                <a:latin typeface="华文中宋" panose="02010600040101010101" pitchFamily="2" charset="-122"/>
                <a:ea typeface="华文中宋" panose="02010600040101010101" pitchFamily="2" charset="-122"/>
              </a:rPr>
              <a:t>&gt;&gt;</a:t>
            </a:r>
            <a:r>
              <a:rPr lang="en-US" altLang="zh-CN" sz="2800" i="1" dirty="0">
                <a:solidFill>
                  <a:srgbClr val="FF0000"/>
                </a:solidFill>
                <a:latin typeface="华文中宋" panose="02010600040101010101" pitchFamily="2" charset="-122"/>
                <a:ea typeface="华文中宋" panose="02010600040101010101" pitchFamily="2" charset="-122"/>
              </a:rPr>
              <a:t>k </a:t>
            </a:r>
            <a:r>
              <a:rPr lang="zh-CN" altLang="en-US" sz="2800" dirty="0">
                <a:latin typeface="华文中宋" panose="02010600040101010101" pitchFamily="2" charset="-122"/>
                <a:ea typeface="华文中宋" panose="02010600040101010101" pitchFamily="2" charset="-122"/>
              </a:rPr>
              <a:t>时，才有</a:t>
            </a:r>
            <a:r>
              <a:rPr lang="en-US" altLang="zh-CN" sz="2800" dirty="0" err="1">
                <a:solidFill>
                  <a:srgbClr val="FF0000"/>
                </a:solidFill>
                <a:latin typeface="华文中宋" panose="02010600040101010101" pitchFamily="2" charset="-122"/>
                <a:ea typeface="华文中宋" panose="02010600040101010101" pitchFamily="2" charset="-122"/>
              </a:rPr>
              <a:t>TP≈TP</a:t>
            </a:r>
            <a:r>
              <a:rPr lang="en-US" altLang="zh-CN" sz="2800" baseline="-25000" dirty="0" err="1">
                <a:solidFill>
                  <a:srgbClr val="FF0000"/>
                </a:solidFill>
                <a:latin typeface="华文中宋" panose="02010600040101010101" pitchFamily="2" charset="-122"/>
                <a:ea typeface="华文中宋" panose="02010600040101010101" pitchFamily="2" charset="-122"/>
              </a:rPr>
              <a:t>max</a:t>
            </a:r>
            <a:r>
              <a:rPr lang="zh-CN" altLang="en-US" sz="2800" dirty="0">
                <a:solidFill>
                  <a:srgbClr val="D60093"/>
                </a:solidFill>
                <a:latin typeface="华文中宋" panose="02010600040101010101" pitchFamily="2" charset="-122"/>
                <a:ea typeface="华文中宋" panose="02010600040101010101" pitchFamily="2" charset="-122"/>
              </a:rPr>
              <a:t>。</a:t>
            </a:r>
            <a:r>
              <a:rPr lang="zh-CN" altLang="en-US" sz="2800" dirty="0">
                <a:solidFill>
                  <a:srgbClr val="E24C05"/>
                </a:solidFill>
                <a:latin typeface="华文中宋" panose="02010600040101010101" pitchFamily="2" charset="-122"/>
                <a:ea typeface="华文中宋" panose="02010600040101010101" pitchFamily="2" charset="-122"/>
              </a:rPr>
              <a:t> </a:t>
            </a:r>
          </a:p>
        </p:txBody>
      </p:sp>
      <p:sp>
        <p:nvSpPr>
          <p:cNvPr id="7" name="Title 8"/>
          <p:cNvSpPr txBox="1"/>
          <p:nvPr/>
        </p:nvSpPr>
        <p:spPr>
          <a:xfrm>
            <a:off x="1941452"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2</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流水线的时空图及性能分析</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9"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9BED8EF9-166D-492F-8D65-96AB550B138F}" type="slidenum">
              <a:rPr lang="en-US" altLang="zh-CN" sz="1400">
                <a:solidFill>
                  <a:srgbClr val="FFFFFF"/>
                </a:solidFill>
              </a:rPr>
              <a:t>103</a:t>
            </a:fld>
            <a:endParaRPr lang="en-US" altLang="zh-CN" sz="1400">
              <a:solidFill>
                <a:srgbClr val="FFFFFF"/>
              </a:solidFill>
            </a:endParaRPr>
          </a:p>
        </p:txBody>
      </p:sp>
      <p:pic>
        <p:nvPicPr>
          <p:cNvPr id="399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6381" y="4364990"/>
            <a:ext cx="6899275" cy="2448560"/>
          </a:xfrm>
          <a:prstGeom prst="rect">
            <a:avLst/>
          </a:prstGeom>
          <a:solidFill>
            <a:schemeClr val="bg1"/>
          </a:solidFill>
          <a:ln>
            <a:noFill/>
          </a:ln>
        </p:spPr>
      </p:pic>
      <p:pic>
        <p:nvPicPr>
          <p:cNvPr id="399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908" y="3429001"/>
            <a:ext cx="6613525" cy="74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8"/>
          <p:cNvSpPr txBox="1"/>
          <p:nvPr/>
        </p:nvSpPr>
        <p:spPr>
          <a:xfrm>
            <a:off x="1631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2</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流水线的时空图及性能分析</a:t>
            </a:r>
          </a:p>
        </p:txBody>
      </p:sp>
      <p:sp>
        <p:nvSpPr>
          <p:cNvPr id="39938" name="Rectangle 4" descr="Rectangle: Click to edit Master text styles&#10;Second level&#10;Third level&#10;Fourth level&#10;Fifth level"/>
          <p:cNvSpPr>
            <a:spLocks noGrp="1" noChangeArrowheads="1"/>
          </p:cNvSpPr>
          <p:nvPr>
            <p:ph idx="1"/>
          </p:nvPr>
        </p:nvSpPr>
        <p:spPr>
          <a:xfrm>
            <a:off x="2063750" y="836738"/>
            <a:ext cx="8135938" cy="2808287"/>
          </a:xfrm>
        </p:spPr>
        <p:txBody>
          <a:bodyPr/>
          <a:lstStyle/>
          <a:p>
            <a:pPr marL="457200" indent="-457200">
              <a:buNone/>
            </a:pPr>
            <a:r>
              <a:rPr lang="zh-CN" altLang="en-US" sz="2800" dirty="0">
                <a:latin typeface="黑体" panose="02010609060101010101" pitchFamily="2" charset="-122"/>
              </a:rPr>
              <a:t>（</a:t>
            </a:r>
            <a:r>
              <a:rPr lang="en-US" altLang="zh-CN" sz="2800" dirty="0">
                <a:latin typeface="黑体" panose="02010609060101010101" pitchFamily="2" charset="-122"/>
              </a:rPr>
              <a:t>2</a:t>
            </a:r>
            <a:r>
              <a:rPr lang="zh-CN" altLang="en-US" sz="2800" dirty="0">
                <a:latin typeface="黑体" panose="02010609060101010101" pitchFamily="2" charset="-122"/>
              </a:rPr>
              <a:t>）各段时间不完全相等的流水线 </a:t>
            </a:r>
          </a:p>
          <a:p>
            <a:pPr marL="1085850" lvl="1" indent="-457200"/>
            <a:r>
              <a:rPr lang="zh-CN" altLang="en-US" sz="2400" dirty="0">
                <a:latin typeface="黑体" panose="02010609060101010101" pitchFamily="2" charset="-122"/>
              </a:rPr>
              <a:t>一个各段时间不等的流水线及其时空图</a:t>
            </a:r>
          </a:p>
          <a:p>
            <a:pPr marL="1714500" lvl="2" indent="-457200"/>
            <a:r>
              <a:rPr lang="zh-CN" altLang="en-US" dirty="0">
                <a:latin typeface="黑体" panose="02010609060101010101" pitchFamily="2" charset="-122"/>
              </a:rPr>
              <a:t>一条</a:t>
            </a:r>
            <a:r>
              <a:rPr lang="en-US" altLang="zh-CN" dirty="0">
                <a:latin typeface="黑体" panose="02010609060101010101" pitchFamily="2" charset="-122"/>
              </a:rPr>
              <a:t>4</a:t>
            </a:r>
            <a:r>
              <a:rPr lang="zh-CN" altLang="en-US" dirty="0">
                <a:latin typeface="黑体" panose="02010609060101010101" pitchFamily="2" charset="-122"/>
              </a:rPr>
              <a:t>段的流水线</a:t>
            </a:r>
          </a:p>
          <a:p>
            <a:pPr marL="1714500" lvl="2" indent="-457200"/>
            <a:r>
              <a:rPr lang="en-US" altLang="zh-CN" dirty="0">
                <a:latin typeface="黑体" panose="02010609060101010101" pitchFamily="2" charset="-122"/>
              </a:rPr>
              <a:t>S1</a:t>
            </a:r>
            <a:r>
              <a:rPr lang="zh-CN" altLang="en-US" dirty="0">
                <a:latin typeface="黑体" panose="02010609060101010101" pitchFamily="2" charset="-122"/>
              </a:rPr>
              <a:t>，</a:t>
            </a:r>
            <a:r>
              <a:rPr lang="en-US" altLang="zh-CN" dirty="0">
                <a:latin typeface="黑体" panose="02010609060101010101" pitchFamily="2" charset="-122"/>
              </a:rPr>
              <a:t>S3</a:t>
            </a:r>
            <a:r>
              <a:rPr lang="zh-CN" altLang="en-US" dirty="0">
                <a:latin typeface="黑体" panose="02010609060101010101" pitchFamily="2" charset="-122"/>
              </a:rPr>
              <a:t>，</a:t>
            </a:r>
            <a:r>
              <a:rPr lang="en-US" altLang="zh-CN" dirty="0">
                <a:latin typeface="黑体" panose="02010609060101010101" pitchFamily="2" charset="-122"/>
              </a:rPr>
              <a:t>S4</a:t>
            </a:r>
            <a:r>
              <a:rPr lang="zh-CN" altLang="en-US" dirty="0">
                <a:latin typeface="黑体" panose="02010609060101010101" pitchFamily="2" charset="-122"/>
              </a:rPr>
              <a:t>各段的时间：</a:t>
            </a:r>
            <a:r>
              <a:rPr lang="en-US" altLang="zh-CN" dirty="0" err="1">
                <a:latin typeface="黑体" panose="02010609060101010101" pitchFamily="2" charset="-122"/>
              </a:rPr>
              <a:t>Δ</a:t>
            </a:r>
            <a:r>
              <a:rPr lang="en-US" altLang="zh-CN" i="1" dirty="0" err="1">
                <a:latin typeface="黑体" panose="02010609060101010101" pitchFamily="2" charset="-122"/>
              </a:rPr>
              <a:t>t</a:t>
            </a:r>
            <a:endParaRPr lang="en-US" altLang="zh-CN" i="1" dirty="0">
              <a:latin typeface="黑体" panose="02010609060101010101" pitchFamily="2" charset="-122"/>
            </a:endParaRPr>
          </a:p>
          <a:p>
            <a:pPr marL="1714500" lvl="2" indent="-457200"/>
            <a:r>
              <a:rPr lang="en-US" altLang="zh-CN" dirty="0">
                <a:latin typeface="黑体" panose="02010609060101010101" pitchFamily="2" charset="-122"/>
              </a:rPr>
              <a:t>S2</a:t>
            </a:r>
            <a:r>
              <a:rPr lang="zh-CN" altLang="en-US" dirty="0">
                <a:latin typeface="黑体" panose="02010609060101010101" pitchFamily="2" charset="-122"/>
              </a:rPr>
              <a:t>的时间：</a:t>
            </a:r>
            <a:r>
              <a:rPr lang="en-US" altLang="zh-CN" dirty="0">
                <a:latin typeface="黑体" panose="02010609060101010101" pitchFamily="2" charset="-122"/>
              </a:rPr>
              <a:t>3Δ</a:t>
            </a:r>
            <a:r>
              <a:rPr lang="en-US" altLang="zh-CN" i="1" dirty="0">
                <a:latin typeface="黑体" panose="02010609060101010101" pitchFamily="2" charset="-122"/>
              </a:rPr>
              <a:t>t</a:t>
            </a:r>
            <a:r>
              <a:rPr lang="en-US" altLang="zh-CN" dirty="0">
                <a:latin typeface="黑体" panose="02010609060101010101" pitchFamily="2" charset="-122"/>
              </a:rPr>
              <a:t> </a:t>
            </a:r>
            <a:r>
              <a:rPr lang="zh-CN" altLang="en-US" dirty="0">
                <a:latin typeface="黑体" panose="02010609060101010101" pitchFamily="2" charset="-122"/>
              </a:rPr>
              <a:t>（瓶颈段）</a:t>
            </a:r>
          </a:p>
          <a:p>
            <a:pPr marL="1085850" lvl="1" indent="-457200"/>
            <a:r>
              <a:rPr lang="zh-CN" altLang="en-US" sz="2400" dirty="0">
                <a:latin typeface="黑体" panose="02010609060101010101" pitchFamily="2" charset="-122"/>
              </a:rPr>
              <a:t>流水线中这种时间最长的段称为流水线的瓶颈段。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Rectangle 4" descr="Rectangle: Click to edit Master text styles&#10;Second level&#10;Third level&#10;Fourth level&#10;Fifth level"/>
          <p:cNvSpPr>
            <a:spLocks noGrp="1" noChangeArrowheads="1"/>
          </p:cNvSpPr>
          <p:nvPr>
            <p:ph idx="1"/>
          </p:nvPr>
        </p:nvSpPr>
        <p:spPr>
          <a:xfrm>
            <a:off x="1919288" y="932285"/>
            <a:ext cx="8278812" cy="1128713"/>
          </a:xfrm>
        </p:spPr>
        <p:txBody>
          <a:bodyPr/>
          <a:lstStyle/>
          <a:p>
            <a:pPr marL="1085850" lvl="1" indent="-457200"/>
            <a:r>
              <a:rPr lang="zh-CN" altLang="en-US" dirty="0">
                <a:latin typeface="黑体" panose="02010609060101010101" pitchFamily="2" charset="-122"/>
              </a:rPr>
              <a:t>各段时间不等的流水线的实际吞吐率：</a:t>
            </a:r>
          </a:p>
          <a:p>
            <a:pPr marL="1714500" lvl="2" indent="-457200"/>
            <a:r>
              <a:rPr lang="zh-CN" altLang="en-US" sz="2800" dirty="0">
                <a:ea typeface="+mj-ea"/>
              </a:rPr>
              <a:t>（ </a:t>
            </a:r>
            <a:r>
              <a:rPr lang="en-US" altLang="zh-CN" sz="2800" dirty="0" err="1">
                <a:ea typeface="+mj-ea"/>
              </a:rPr>
              <a:t>Δ</a:t>
            </a:r>
            <a:r>
              <a:rPr lang="en-US" altLang="zh-CN" sz="2800" i="1" dirty="0" err="1">
                <a:ea typeface="+mj-ea"/>
              </a:rPr>
              <a:t>ti</a:t>
            </a:r>
            <a:r>
              <a:rPr lang="zh-CN" altLang="en-US" sz="2800" dirty="0">
                <a:ea typeface="+mj-ea"/>
              </a:rPr>
              <a:t>为第</a:t>
            </a:r>
            <a:r>
              <a:rPr lang="en-US" altLang="zh-CN" sz="2800" i="1" dirty="0" err="1">
                <a:ea typeface="+mj-ea"/>
              </a:rPr>
              <a:t>i</a:t>
            </a:r>
            <a:r>
              <a:rPr lang="zh-CN" altLang="en-US" sz="2800" dirty="0">
                <a:ea typeface="+mj-ea"/>
              </a:rPr>
              <a:t>段的时间，共有</a:t>
            </a:r>
            <a:r>
              <a:rPr lang="en-US" altLang="zh-CN" sz="2800" i="1" dirty="0">
                <a:ea typeface="+mj-ea"/>
              </a:rPr>
              <a:t>k</a:t>
            </a:r>
            <a:r>
              <a:rPr lang="zh-CN" altLang="en-US" sz="2800" dirty="0">
                <a:ea typeface="+mj-ea"/>
              </a:rPr>
              <a:t>个段 ）</a:t>
            </a:r>
          </a:p>
        </p:txBody>
      </p:sp>
      <p:sp>
        <p:nvSpPr>
          <p:cNvPr id="4096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BE7C5767-57C0-4C5D-9CEC-9637953DAAAB}" type="slidenum">
              <a:rPr lang="en-US" altLang="zh-CN" sz="1400">
                <a:solidFill>
                  <a:srgbClr val="FFFFFF"/>
                </a:solidFill>
              </a:rPr>
              <a:t>104</a:t>
            </a:fld>
            <a:endParaRPr lang="en-US" altLang="zh-CN" sz="1400">
              <a:solidFill>
                <a:srgbClr val="FFFFFF"/>
              </a:solidFill>
            </a:endParaRPr>
          </a:p>
        </p:txBody>
      </p:sp>
      <p:graphicFrame>
        <p:nvGraphicFramePr>
          <p:cNvPr id="40964" name="Object 5"/>
          <p:cNvGraphicFramePr>
            <a:graphicFrameLocks noChangeAspect="1"/>
          </p:cNvGraphicFramePr>
          <p:nvPr/>
        </p:nvGraphicFramePr>
        <p:xfrm>
          <a:off x="3287713" y="2421360"/>
          <a:ext cx="5473700" cy="1439863"/>
        </p:xfrm>
        <a:graphic>
          <a:graphicData uri="http://schemas.openxmlformats.org/presentationml/2006/ole">
            <mc:AlternateContent xmlns:mc="http://schemas.openxmlformats.org/markup-compatibility/2006">
              <mc:Choice xmlns:v="urn:schemas-microsoft-com:vml" Requires="v">
                <p:oleObj spid="_x0000_s32794" name="公式" r:id="rId3" imgW="2374900" imgH="609600" progId="Equation.3">
                  <p:embed/>
                </p:oleObj>
              </mc:Choice>
              <mc:Fallback>
                <p:oleObj name="公式" r:id="rId3" imgW="2374900" imgH="609600" progId="Equation.3">
                  <p:embed/>
                  <p:pic>
                    <p:nvPicPr>
                      <p:cNvPr id="4096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713" y="2421360"/>
                        <a:ext cx="5473700" cy="1439863"/>
                      </a:xfrm>
                      <a:prstGeom prst="rect">
                        <a:avLst/>
                      </a:prstGeom>
                      <a:solidFill>
                        <a:schemeClr val="bg1"/>
                      </a:solidFill>
                      <a:ln>
                        <a:noFill/>
                      </a:ln>
                    </p:spPr>
                  </p:pic>
                </p:oleObj>
              </mc:Fallback>
            </mc:AlternateContent>
          </a:graphicData>
        </a:graphic>
      </p:graphicFrame>
      <p:sp>
        <p:nvSpPr>
          <p:cNvPr id="40965" name="Rectangle 6" descr="Rectangle: Click to edit Master text styles&#10;Second level&#10;Third level&#10;Fourth level&#10;Fifth level"/>
          <p:cNvSpPr>
            <a:spLocks noChangeArrowheads="1"/>
          </p:cNvSpPr>
          <p:nvPr/>
        </p:nvSpPr>
        <p:spPr bwMode="auto">
          <a:xfrm>
            <a:off x="1847850" y="4316834"/>
            <a:ext cx="5183188"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marL="1085850" indent="-457200">
              <a:defRPr kumimoji="1" sz="2400">
                <a:solidFill>
                  <a:schemeClr val="tx1"/>
                </a:solidFill>
                <a:latin typeface="Times New Roman" panose="02020603050405020304" pitchFamily="18" charset="0"/>
                <a:ea typeface="黑体" panose="02010609060101010101" pitchFamily="2" charset="-122"/>
              </a:defRPr>
            </a:lvl2pPr>
            <a:lvl3pPr marL="1714500" indent="-4572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lvl="1" algn="l" eaLnBrk="1" hangingPunct="1">
              <a:spcBef>
                <a:spcPct val="20000"/>
              </a:spcBef>
              <a:buClr>
                <a:schemeClr val="tx1"/>
              </a:buClr>
              <a:buSzPct val="90000"/>
              <a:buFontTx/>
              <a:buChar char="–"/>
            </a:pPr>
            <a:r>
              <a:rPr lang="zh-CN" altLang="en-US" sz="2800">
                <a:latin typeface="黑体" panose="02010609060101010101" pitchFamily="2" charset="-122"/>
              </a:rPr>
              <a:t>流水线的</a:t>
            </a:r>
            <a:r>
              <a:rPr lang="zh-CN" altLang="en-US" sz="2800">
                <a:solidFill>
                  <a:schemeClr val="tx2"/>
                </a:solidFill>
                <a:latin typeface="黑体" panose="02010609060101010101" pitchFamily="2" charset="-122"/>
              </a:rPr>
              <a:t>最大吞吐率</a:t>
            </a:r>
            <a:r>
              <a:rPr lang="zh-CN" altLang="en-US" sz="2800">
                <a:latin typeface="黑体" panose="02010609060101010101" pitchFamily="2" charset="-122"/>
              </a:rPr>
              <a:t>为</a:t>
            </a:r>
          </a:p>
        </p:txBody>
      </p:sp>
      <p:graphicFrame>
        <p:nvGraphicFramePr>
          <p:cNvPr id="40966" name="Object 7"/>
          <p:cNvGraphicFramePr>
            <a:graphicFrameLocks noChangeAspect="1"/>
          </p:cNvGraphicFramePr>
          <p:nvPr/>
        </p:nvGraphicFramePr>
        <p:xfrm>
          <a:off x="3934620" y="5049292"/>
          <a:ext cx="4465637" cy="1116012"/>
        </p:xfrm>
        <a:graphic>
          <a:graphicData uri="http://schemas.openxmlformats.org/presentationml/2006/ole">
            <mc:AlternateContent xmlns:mc="http://schemas.openxmlformats.org/markup-compatibility/2006">
              <mc:Choice xmlns:v="urn:schemas-microsoft-com:vml" Requires="v">
                <p:oleObj spid="_x0000_s32795" name="公式" r:id="rId5" imgW="1637665" imgH="406400" progId="Equation.3">
                  <p:embed/>
                </p:oleObj>
              </mc:Choice>
              <mc:Fallback>
                <p:oleObj name="公式" r:id="rId5" imgW="1637665" imgH="406400" progId="Equation.3">
                  <p:embed/>
                  <p:pic>
                    <p:nvPicPr>
                      <p:cNvPr id="40966"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4620" y="5049292"/>
                        <a:ext cx="4465637" cy="1116012"/>
                      </a:xfrm>
                      <a:prstGeom prst="rect">
                        <a:avLst/>
                      </a:prstGeom>
                      <a:solidFill>
                        <a:schemeClr val="bg1"/>
                      </a:solidFill>
                      <a:ln>
                        <a:noFill/>
                      </a:ln>
                    </p:spPr>
                  </p:pic>
                </p:oleObj>
              </mc:Fallback>
            </mc:AlternateContent>
          </a:graphicData>
        </a:graphic>
      </p:graphicFrame>
      <p:sp>
        <p:nvSpPr>
          <p:cNvPr id="8" name="Title 8"/>
          <p:cNvSpPr txBox="1"/>
          <p:nvPr/>
        </p:nvSpPr>
        <p:spPr>
          <a:xfrm>
            <a:off x="1631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2</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流水线的时空图及性能分析</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4" descr="Rectangle: Click to edit Master text styles&#10;Second level&#10;Third level&#10;Fourth level&#10;Fifth level"/>
          <p:cNvSpPr>
            <a:spLocks noGrp="1" noChangeArrowheads="1"/>
          </p:cNvSpPr>
          <p:nvPr>
            <p:ph idx="1"/>
          </p:nvPr>
        </p:nvSpPr>
        <p:spPr>
          <a:xfrm>
            <a:off x="2134816" y="980729"/>
            <a:ext cx="7921625" cy="2281237"/>
          </a:xfrm>
        </p:spPr>
        <p:txBody>
          <a:bodyPr rtlCol="0">
            <a:normAutofit fontScale="92500" lnSpcReduction="10000"/>
          </a:bodyPr>
          <a:lstStyle/>
          <a:p>
            <a:pPr marL="457200" indent="-457200">
              <a:buNone/>
              <a:defRPr/>
            </a:pPr>
            <a:r>
              <a:rPr lang="zh-CN" altLang="en-US" sz="2800" dirty="0">
                <a:latin typeface="黑体" panose="02010609060101010101" pitchFamily="2" charset="-122"/>
              </a:rPr>
              <a:t>（</a:t>
            </a:r>
            <a:r>
              <a:rPr lang="en-US" altLang="zh-CN" sz="2800" dirty="0">
                <a:latin typeface="黑体" panose="02010609060101010101" pitchFamily="2" charset="-122"/>
              </a:rPr>
              <a:t>3</a:t>
            </a:r>
            <a:r>
              <a:rPr lang="zh-CN" altLang="en-US" sz="2800" dirty="0">
                <a:latin typeface="黑体" panose="02010609060101010101" pitchFamily="2" charset="-122"/>
              </a:rPr>
              <a:t>）解决流水线瓶颈问题的常用方法       </a:t>
            </a:r>
          </a:p>
          <a:p>
            <a:pPr marL="1085850" lvl="1" indent="-457200">
              <a:spcBef>
                <a:spcPts val="1200"/>
              </a:spcBef>
              <a:spcAft>
                <a:spcPts val="600"/>
              </a:spcAft>
              <a:buNone/>
              <a:defRPr/>
            </a:pPr>
            <a:r>
              <a:rPr lang="en-US" altLang="zh-CN" dirty="0">
                <a:latin typeface="黑体" panose="02010609060101010101" pitchFamily="2" charset="-122"/>
              </a:rPr>
              <a:t>1</a:t>
            </a:r>
            <a:r>
              <a:rPr lang="zh-CN" altLang="en-US" dirty="0">
                <a:latin typeface="黑体" panose="02010609060101010101" pitchFamily="2" charset="-122"/>
              </a:rPr>
              <a:t>）细分瓶颈段：</a:t>
            </a:r>
          </a:p>
          <a:p>
            <a:pPr marL="1714500" lvl="2" indent="-457200">
              <a:defRPr/>
            </a:pPr>
            <a:r>
              <a:rPr lang="zh-CN" altLang="en-US" sz="2800" dirty="0">
                <a:latin typeface="黑体" panose="02010609060101010101" pitchFamily="2" charset="-122"/>
              </a:rPr>
              <a:t>例如：对前面的</a:t>
            </a:r>
            <a:r>
              <a:rPr lang="en-US" altLang="zh-CN" sz="2800" dirty="0">
                <a:latin typeface="黑体" panose="02010609060101010101" pitchFamily="2" charset="-122"/>
              </a:rPr>
              <a:t>4</a:t>
            </a:r>
            <a:r>
              <a:rPr lang="zh-CN" altLang="en-US" sz="2800" dirty="0">
                <a:latin typeface="黑体" panose="02010609060101010101" pitchFamily="2" charset="-122"/>
              </a:rPr>
              <a:t>段流水线</a:t>
            </a:r>
          </a:p>
          <a:p>
            <a:pPr marL="1714500" lvl="2" indent="-457200">
              <a:defRPr/>
            </a:pPr>
            <a:r>
              <a:rPr lang="zh-CN" altLang="en-US" sz="2800" dirty="0">
                <a:latin typeface="黑体" panose="02010609060101010101" pitchFamily="2" charset="-122"/>
              </a:rPr>
              <a:t>把瓶颈段</a:t>
            </a:r>
            <a:r>
              <a:rPr lang="en-US" altLang="zh-CN" sz="2800" dirty="0">
                <a:latin typeface="黑体" panose="02010609060101010101" pitchFamily="2" charset="-122"/>
              </a:rPr>
              <a:t>S3</a:t>
            </a:r>
            <a:r>
              <a:rPr lang="zh-CN" altLang="en-US" sz="2800" dirty="0">
                <a:latin typeface="黑体" panose="02010609060101010101" pitchFamily="2" charset="-122"/>
              </a:rPr>
              <a:t>细分为</a:t>
            </a:r>
            <a:r>
              <a:rPr lang="en-US" altLang="zh-CN" sz="2800" dirty="0">
                <a:latin typeface="黑体" panose="02010609060101010101" pitchFamily="2" charset="-122"/>
              </a:rPr>
              <a:t>3</a:t>
            </a:r>
            <a:r>
              <a:rPr lang="zh-CN" altLang="en-US" sz="2800" dirty="0">
                <a:latin typeface="黑体" panose="02010609060101010101" pitchFamily="2" charset="-122"/>
              </a:rPr>
              <a:t>个子流水线段：</a:t>
            </a:r>
            <a:r>
              <a:rPr lang="en-US" altLang="zh-CN" sz="2800" dirty="0">
                <a:latin typeface="黑体" panose="02010609060101010101" pitchFamily="2" charset="-122"/>
              </a:rPr>
              <a:t>S3a</a:t>
            </a:r>
            <a:r>
              <a:rPr lang="zh-CN" altLang="en-US" sz="2800" dirty="0">
                <a:latin typeface="黑体" panose="02010609060101010101" pitchFamily="2" charset="-122"/>
              </a:rPr>
              <a:t>，</a:t>
            </a:r>
            <a:r>
              <a:rPr lang="en-US" altLang="zh-CN" sz="2800" dirty="0">
                <a:latin typeface="黑体" panose="02010609060101010101" pitchFamily="2" charset="-122"/>
              </a:rPr>
              <a:t>S3b</a:t>
            </a:r>
            <a:r>
              <a:rPr lang="zh-CN" altLang="en-US" sz="2800" dirty="0">
                <a:latin typeface="黑体" panose="02010609060101010101" pitchFamily="2" charset="-122"/>
              </a:rPr>
              <a:t>，</a:t>
            </a:r>
            <a:r>
              <a:rPr lang="en-US" altLang="zh-CN" sz="2800" dirty="0">
                <a:latin typeface="黑体" panose="02010609060101010101" pitchFamily="2" charset="-122"/>
              </a:rPr>
              <a:t>S3c</a:t>
            </a:r>
          </a:p>
        </p:txBody>
      </p:sp>
      <p:sp>
        <p:nvSpPr>
          <p:cNvPr id="4198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BA40AA00-3613-4163-AB14-FC882B53C80A}" type="slidenum">
              <a:rPr lang="en-US" altLang="zh-CN" sz="1400">
                <a:solidFill>
                  <a:srgbClr val="FFFFFF"/>
                </a:solidFill>
              </a:rPr>
              <a:t>105</a:t>
            </a:fld>
            <a:endParaRPr lang="en-US" altLang="zh-CN" sz="1400">
              <a:solidFill>
                <a:srgbClr val="FFFFFF"/>
              </a:solidFill>
            </a:endParaRPr>
          </a:p>
        </p:txBody>
      </p:sp>
      <p:graphicFrame>
        <p:nvGraphicFramePr>
          <p:cNvPr id="41988" name="Object 5"/>
          <p:cNvGraphicFramePr>
            <a:graphicFrameLocks noChangeAspect="1"/>
          </p:cNvGraphicFramePr>
          <p:nvPr/>
        </p:nvGraphicFramePr>
        <p:xfrm>
          <a:off x="1524000" y="3357563"/>
          <a:ext cx="9144000" cy="1727200"/>
        </p:xfrm>
        <a:graphic>
          <a:graphicData uri="http://schemas.openxmlformats.org/presentationml/2006/ole">
            <mc:AlternateContent xmlns:mc="http://schemas.openxmlformats.org/markup-compatibility/2006">
              <mc:Choice xmlns:v="urn:schemas-microsoft-com:vml" Requires="v">
                <p:oleObj spid="_x0000_s33818" name="图片" r:id="rId3" imgW="5048250" imgH="740410" progId="Word.Picture.8">
                  <p:embed/>
                </p:oleObj>
              </mc:Choice>
              <mc:Fallback>
                <p:oleObj name="图片" r:id="rId3" imgW="5048250" imgH="740410" progId="Word.Picture.8">
                  <p:embed/>
                  <p:pic>
                    <p:nvPicPr>
                      <p:cNvPr id="4198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357563"/>
                        <a:ext cx="9144000" cy="1727200"/>
                      </a:xfrm>
                      <a:prstGeom prst="rect">
                        <a:avLst/>
                      </a:prstGeom>
                      <a:solidFill>
                        <a:schemeClr val="bg1"/>
                      </a:solidFill>
                      <a:ln>
                        <a:noFill/>
                      </a:ln>
                    </p:spPr>
                  </p:pic>
                </p:oleObj>
              </mc:Fallback>
            </mc:AlternateContent>
          </a:graphicData>
        </a:graphic>
      </p:graphicFrame>
      <p:sp>
        <p:nvSpPr>
          <p:cNvPr id="41989" name="Text Box 6"/>
          <p:cNvSpPr txBox="1">
            <a:spLocks noChangeArrowheads="1"/>
          </p:cNvSpPr>
          <p:nvPr/>
        </p:nvSpPr>
        <p:spPr bwMode="auto">
          <a:xfrm>
            <a:off x="2208213" y="5497514"/>
            <a:ext cx="48244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spcBef>
                <a:spcPct val="50000"/>
              </a:spcBef>
            </a:pPr>
            <a:r>
              <a:rPr lang="zh-CN" altLang="en-US" sz="2800" dirty="0">
                <a:latin typeface="黑体" panose="02010609060101010101" pitchFamily="2" charset="-122"/>
              </a:rPr>
              <a:t>改进后的流水线的吞吐率 ：</a:t>
            </a:r>
          </a:p>
        </p:txBody>
      </p:sp>
      <p:graphicFrame>
        <p:nvGraphicFramePr>
          <p:cNvPr id="41990" name="Object 7"/>
          <p:cNvGraphicFramePr>
            <a:graphicFrameLocks noChangeAspect="1"/>
          </p:cNvGraphicFramePr>
          <p:nvPr/>
        </p:nvGraphicFramePr>
        <p:xfrm>
          <a:off x="7031038" y="5300664"/>
          <a:ext cx="1657350" cy="941387"/>
        </p:xfrm>
        <a:graphic>
          <a:graphicData uri="http://schemas.openxmlformats.org/presentationml/2006/ole">
            <mc:AlternateContent xmlns:mc="http://schemas.openxmlformats.org/markup-compatibility/2006">
              <mc:Choice xmlns:v="urn:schemas-microsoft-com:vml" Requires="v">
                <p:oleObj spid="_x0000_s33819" name="公式" r:id="rId5" imgW="647700" imgH="368300" progId="Equation.3">
                  <p:embed/>
                </p:oleObj>
              </mc:Choice>
              <mc:Fallback>
                <p:oleObj name="公式" r:id="rId5" imgW="647700" imgH="368300" progId="Equation.3">
                  <p:embed/>
                  <p:pic>
                    <p:nvPicPr>
                      <p:cNvPr id="4199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1038" y="5300664"/>
                        <a:ext cx="1657350" cy="941387"/>
                      </a:xfrm>
                      <a:prstGeom prst="rect">
                        <a:avLst/>
                      </a:prstGeom>
                      <a:solidFill>
                        <a:schemeClr val="bg1"/>
                      </a:solidFill>
                      <a:ln>
                        <a:noFill/>
                      </a:ln>
                    </p:spPr>
                  </p:pic>
                </p:oleObj>
              </mc:Fallback>
            </mc:AlternateContent>
          </a:graphicData>
        </a:graphic>
      </p:graphicFrame>
      <p:sp>
        <p:nvSpPr>
          <p:cNvPr id="8" name="Title 8"/>
          <p:cNvSpPr txBox="1"/>
          <p:nvPr/>
        </p:nvSpPr>
        <p:spPr>
          <a:xfrm>
            <a:off x="1631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2</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流水线的时空图及性能分析</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4" descr="Rectangle: Click to edit Master text styles&#10;Second level&#10;Third level&#10;Fourth level&#10;Fifth level"/>
          <p:cNvSpPr>
            <a:spLocks noGrp="1" noChangeArrowheads="1"/>
          </p:cNvSpPr>
          <p:nvPr>
            <p:ph idx="1"/>
          </p:nvPr>
        </p:nvSpPr>
        <p:spPr>
          <a:xfrm>
            <a:off x="1703512" y="980729"/>
            <a:ext cx="8208962" cy="3146425"/>
          </a:xfrm>
        </p:spPr>
        <p:txBody>
          <a:bodyPr rtlCol="0">
            <a:normAutofit/>
          </a:bodyPr>
          <a:lstStyle/>
          <a:p>
            <a:pPr marL="1085850" lvl="1" indent="-457200">
              <a:buNone/>
              <a:defRPr/>
            </a:pPr>
            <a:r>
              <a:rPr lang="en-US" altLang="zh-CN" dirty="0">
                <a:latin typeface="黑体" panose="02010609060101010101" pitchFamily="2" charset="-122"/>
              </a:rPr>
              <a:t>2)</a:t>
            </a:r>
            <a:r>
              <a:rPr lang="zh-CN" altLang="en-US" dirty="0">
                <a:latin typeface="黑体" panose="02010609060101010101" pitchFamily="2" charset="-122"/>
              </a:rPr>
              <a:t>重复设置瓶颈段</a:t>
            </a:r>
          </a:p>
          <a:p>
            <a:pPr marL="1431925" lvl="1" indent="-457200">
              <a:buFont typeface="Arial" panose="020B0604020202020204" pitchFamily="34" charset="0"/>
              <a:buChar char="•"/>
              <a:defRPr/>
            </a:pPr>
            <a:r>
              <a:rPr lang="zh-CN" altLang="en-US" sz="3000" dirty="0">
                <a:latin typeface="黑体" panose="02010609060101010101" pitchFamily="2" charset="-122"/>
              </a:rPr>
              <a:t>缺点：控制逻辑比较复杂，所需的硬件增加了。</a:t>
            </a:r>
          </a:p>
          <a:p>
            <a:pPr marL="1714500" lvl="2" indent="-457200">
              <a:buNone/>
              <a:defRPr/>
            </a:pPr>
            <a:r>
              <a:rPr lang="zh-CN" altLang="en-US" sz="2800" dirty="0">
                <a:latin typeface="黑体" panose="02010609060101010101" pitchFamily="2" charset="-122"/>
              </a:rPr>
              <a:t>例如：对前面的</a:t>
            </a:r>
            <a:r>
              <a:rPr lang="en-US" altLang="zh-CN" sz="2800" dirty="0">
                <a:latin typeface="黑体" panose="02010609060101010101" pitchFamily="2" charset="-122"/>
              </a:rPr>
              <a:t>4</a:t>
            </a:r>
            <a:r>
              <a:rPr lang="zh-CN" altLang="en-US" sz="2800" dirty="0">
                <a:latin typeface="黑体" panose="02010609060101010101" pitchFamily="2" charset="-122"/>
              </a:rPr>
              <a:t>段流水线</a:t>
            </a:r>
          </a:p>
          <a:p>
            <a:pPr marL="1714500" lvl="2" indent="-457200">
              <a:buNone/>
              <a:defRPr/>
            </a:pPr>
            <a:r>
              <a:rPr lang="zh-CN" altLang="en-US" sz="2800" dirty="0">
                <a:latin typeface="黑体" panose="02010609060101010101" pitchFamily="2" charset="-122"/>
              </a:rPr>
              <a:t>重复设置瓶颈段</a:t>
            </a:r>
            <a:r>
              <a:rPr lang="en-US" altLang="zh-CN" sz="2800" dirty="0">
                <a:latin typeface="黑体" panose="02010609060101010101" pitchFamily="2" charset="-122"/>
              </a:rPr>
              <a:t>S3</a:t>
            </a:r>
            <a:r>
              <a:rPr lang="zh-CN" altLang="en-US" sz="2800" dirty="0">
                <a:latin typeface="黑体" panose="02010609060101010101" pitchFamily="2" charset="-122"/>
              </a:rPr>
              <a:t>：</a:t>
            </a:r>
            <a:r>
              <a:rPr lang="en-US" altLang="zh-CN" sz="2800" dirty="0">
                <a:latin typeface="黑体" panose="02010609060101010101" pitchFamily="2" charset="-122"/>
              </a:rPr>
              <a:t>S3a</a:t>
            </a:r>
            <a:r>
              <a:rPr lang="zh-CN" altLang="en-US" sz="2800" dirty="0">
                <a:latin typeface="黑体" panose="02010609060101010101" pitchFamily="2" charset="-122"/>
              </a:rPr>
              <a:t>，</a:t>
            </a:r>
            <a:r>
              <a:rPr lang="en-US" altLang="zh-CN" sz="2800" dirty="0">
                <a:latin typeface="黑体" panose="02010609060101010101" pitchFamily="2" charset="-122"/>
              </a:rPr>
              <a:t>S3b</a:t>
            </a:r>
            <a:r>
              <a:rPr lang="zh-CN" altLang="en-US" sz="2800" dirty="0">
                <a:latin typeface="黑体" panose="02010609060101010101" pitchFamily="2" charset="-122"/>
              </a:rPr>
              <a:t>，</a:t>
            </a:r>
            <a:r>
              <a:rPr lang="en-US" altLang="zh-CN" sz="2800" dirty="0">
                <a:latin typeface="黑体" panose="02010609060101010101" pitchFamily="2" charset="-122"/>
              </a:rPr>
              <a:t>S3c</a:t>
            </a:r>
          </a:p>
          <a:p>
            <a:pPr marL="1714500" lvl="2" indent="-457200">
              <a:buNone/>
              <a:defRPr/>
            </a:pPr>
            <a:endParaRPr lang="en-US" altLang="zh-CN" dirty="0">
              <a:latin typeface="黑体" panose="02010609060101010101" pitchFamily="2" charset="-122"/>
            </a:endParaRPr>
          </a:p>
        </p:txBody>
      </p:sp>
      <p:sp>
        <p:nvSpPr>
          <p:cNvPr id="4301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F487B38F-C5F9-4624-8349-2C195550FD4B}" type="slidenum">
              <a:rPr lang="en-US" altLang="zh-CN" sz="1400">
                <a:solidFill>
                  <a:srgbClr val="FFFFFF"/>
                </a:solidFill>
              </a:rPr>
              <a:t>106</a:t>
            </a:fld>
            <a:endParaRPr lang="en-US" altLang="zh-CN" sz="1400">
              <a:solidFill>
                <a:srgbClr val="FFFFFF"/>
              </a:solidFill>
            </a:endParaRPr>
          </a:p>
        </p:txBody>
      </p:sp>
      <p:graphicFrame>
        <p:nvGraphicFramePr>
          <p:cNvPr id="43012" name="Object 5"/>
          <p:cNvGraphicFramePr>
            <a:graphicFrameLocks noChangeAspect="1"/>
          </p:cNvGraphicFramePr>
          <p:nvPr/>
        </p:nvGraphicFramePr>
        <p:xfrm>
          <a:off x="1524000" y="3573736"/>
          <a:ext cx="9144000" cy="3095625"/>
        </p:xfrm>
        <a:graphic>
          <a:graphicData uri="http://schemas.openxmlformats.org/presentationml/2006/ole">
            <mc:AlternateContent xmlns:mc="http://schemas.openxmlformats.org/markup-compatibility/2006">
              <mc:Choice xmlns:v="urn:schemas-microsoft-com:vml" Requires="v">
                <p:oleObj spid="_x0000_s34830" name="图片" r:id="rId3" imgW="4514215" imgH="1334135" progId="Word.Picture.8">
                  <p:embed/>
                </p:oleObj>
              </mc:Choice>
              <mc:Fallback>
                <p:oleObj name="图片" r:id="rId3" imgW="4514215" imgH="1334135" progId="Word.Picture.8">
                  <p:embed/>
                  <p:pic>
                    <p:nvPicPr>
                      <p:cNvPr id="43012"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573736"/>
                        <a:ext cx="9144000" cy="3095625"/>
                      </a:xfrm>
                      <a:prstGeom prst="rect">
                        <a:avLst/>
                      </a:prstGeom>
                      <a:solidFill>
                        <a:schemeClr val="bg1"/>
                      </a:solidFill>
                      <a:ln>
                        <a:noFill/>
                      </a:ln>
                    </p:spPr>
                  </p:pic>
                </p:oleObj>
              </mc:Fallback>
            </mc:AlternateContent>
          </a:graphicData>
        </a:graphic>
      </p:graphicFrame>
      <p:sp>
        <p:nvSpPr>
          <p:cNvPr id="6" name="Title 8"/>
          <p:cNvSpPr txBox="1"/>
          <p:nvPr/>
        </p:nvSpPr>
        <p:spPr>
          <a:xfrm>
            <a:off x="1631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2</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流水线的时空图及性能分析</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F487B38F-C5F9-4624-8349-2C195550FD4B}" type="slidenum">
              <a:rPr lang="en-US" altLang="zh-CN" sz="1400">
                <a:solidFill>
                  <a:srgbClr val="FFFFFF"/>
                </a:solidFill>
              </a:rPr>
              <a:t>107</a:t>
            </a:fld>
            <a:endParaRPr lang="en-US" altLang="zh-CN" sz="1400">
              <a:solidFill>
                <a:srgbClr val="FFFFFF"/>
              </a:solidFill>
            </a:endParaRPr>
          </a:p>
        </p:txBody>
      </p:sp>
      <p:sp>
        <p:nvSpPr>
          <p:cNvPr id="6" name="Title 8"/>
          <p:cNvSpPr txBox="1"/>
          <p:nvPr/>
        </p:nvSpPr>
        <p:spPr>
          <a:xfrm>
            <a:off x="1631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2</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流水线的时空图及性能分析</a:t>
            </a:r>
          </a:p>
        </p:txBody>
      </p:sp>
      <p:graphicFrame>
        <p:nvGraphicFramePr>
          <p:cNvPr id="3" name="对象 2"/>
          <p:cNvGraphicFramePr>
            <a:graphicFrameLocks noGrp="1" noChangeAspect="1"/>
          </p:cNvGraphicFramePr>
          <p:nvPr/>
        </p:nvGraphicFramePr>
        <p:xfrm>
          <a:off x="2146301" y="2139931"/>
          <a:ext cx="7897813" cy="3375025"/>
        </p:xfrm>
        <a:graphic>
          <a:graphicData uri="http://schemas.openxmlformats.org/presentationml/2006/ole">
            <mc:AlternateContent xmlns:mc="http://schemas.openxmlformats.org/markup-compatibility/2006">
              <mc:Choice xmlns:v="urn:schemas-microsoft-com:vml" Requires="v">
                <p:oleObj spid="_x0000_s35854" name="图片" r:id="rId3" imgW="4514215" imgH="1927860" progId="Word.Picture.8">
                  <p:embed/>
                </p:oleObj>
              </mc:Choice>
              <mc:Fallback>
                <p:oleObj name="图片" r:id="rId3" imgW="4514215" imgH="1927860" progId="Word.Picture.8">
                  <p:embed/>
                  <p:pic>
                    <p:nvPicPr>
                      <p:cNvPr id="3" name="对象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6301" y="2139931"/>
                        <a:ext cx="7897813" cy="3375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6"/>
          <p:cNvSpPr txBox="1">
            <a:spLocks noChangeArrowheads="1"/>
          </p:cNvSpPr>
          <p:nvPr/>
        </p:nvSpPr>
        <p:spPr bwMode="auto">
          <a:xfrm>
            <a:off x="4045904" y="5596672"/>
            <a:ext cx="43211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spcBef>
                <a:spcPct val="50000"/>
              </a:spcBef>
            </a:pPr>
            <a:r>
              <a:rPr lang="zh-CN" altLang="en-US" dirty="0">
                <a:latin typeface="华文中宋" panose="02010600040101010101" pitchFamily="2" charset="-122"/>
                <a:ea typeface="华文中宋" panose="02010600040101010101" pitchFamily="2" charset="-122"/>
              </a:rPr>
              <a:t>重复设置瓶颈段后的时空图</a:t>
            </a:r>
          </a:p>
        </p:txBody>
      </p:sp>
      <p:pic>
        <p:nvPicPr>
          <p:cNvPr id="2" name="图片 1"/>
          <p:cNvPicPr>
            <a:picLocks noChangeAspect="1"/>
          </p:cNvPicPr>
          <p:nvPr/>
        </p:nvPicPr>
        <p:blipFill>
          <a:blip r:embed="rId5"/>
          <a:stretch>
            <a:fillRect/>
          </a:stretch>
        </p:blipFill>
        <p:spPr>
          <a:xfrm>
            <a:off x="6085206" y="175261"/>
            <a:ext cx="4284345" cy="1423035"/>
          </a:xfrm>
          <a:prstGeom prst="rect">
            <a:avLst/>
          </a:prstGeom>
        </p:spPr>
      </p:pic>
      <p:cxnSp>
        <p:nvCxnSpPr>
          <p:cNvPr id="4" name="直接连接符 3"/>
          <p:cNvCxnSpPr/>
          <p:nvPr/>
        </p:nvCxnSpPr>
        <p:spPr>
          <a:xfrm>
            <a:off x="9227185" y="2334260"/>
            <a:ext cx="36830" cy="260731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030336" y="4977130"/>
            <a:ext cx="521335" cy="368300"/>
          </a:xfrm>
          <a:prstGeom prst="rect">
            <a:avLst/>
          </a:prstGeom>
          <a:noFill/>
        </p:spPr>
        <p:txBody>
          <a:bodyPr wrap="square" rtlCol="0">
            <a:spAutoFit/>
          </a:bodyPr>
          <a:lstStyle/>
          <a:p>
            <a:r>
              <a:rPr lang="en-US" altLang="zh-CN"/>
              <a:t>t</a:t>
            </a:r>
            <a:r>
              <a:rPr lang="en-US" altLang="zh-CN" baseline="-25000"/>
              <a:t>14</a:t>
            </a:r>
          </a:p>
        </p:txBody>
      </p:sp>
      <p:sp>
        <p:nvSpPr>
          <p:cNvPr id="7" name="文本框 6"/>
          <p:cNvSpPr txBox="1"/>
          <p:nvPr/>
        </p:nvSpPr>
        <p:spPr>
          <a:xfrm>
            <a:off x="2975611" y="4977130"/>
            <a:ext cx="521335" cy="368300"/>
          </a:xfrm>
          <a:prstGeom prst="rect">
            <a:avLst/>
          </a:prstGeom>
          <a:noFill/>
        </p:spPr>
        <p:txBody>
          <a:bodyPr wrap="square" rtlCol="0">
            <a:spAutoFit/>
          </a:bodyPr>
          <a:lstStyle/>
          <a:p>
            <a:r>
              <a:rPr lang="en-US" altLang="zh-CN"/>
              <a:t>t</a:t>
            </a:r>
            <a:r>
              <a:rPr lang="en-US" altLang="zh-CN" baseline="-25000"/>
              <a:t>1</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a:stretch>
            <a:fillRect/>
          </a:stretch>
        </p:blipFill>
        <p:spPr>
          <a:xfrm>
            <a:off x="3181985" y="384811"/>
            <a:ext cx="3398520" cy="757555"/>
          </a:xfrm>
          <a:prstGeom prst="rect">
            <a:avLst/>
          </a:prstGeom>
        </p:spPr>
      </p:pic>
      <p:sp>
        <p:nvSpPr>
          <p:cNvPr id="4" name="灯片编号占位符 3"/>
          <p:cNvSpPr>
            <a:spLocks noGrp="1"/>
          </p:cNvSpPr>
          <p:nvPr>
            <p:ph type="sldNum" sz="quarter" idx="12"/>
          </p:nvPr>
        </p:nvSpPr>
        <p:spPr>
          <a:xfrm>
            <a:off x="8077200" y="6360796"/>
            <a:ext cx="2133600" cy="365125"/>
          </a:xfrm>
        </p:spPr>
        <p:txBody>
          <a:bodyPr/>
          <a:lstStyle/>
          <a:p>
            <a:fld id="{0C913308-F349-4B6D-A68A-DD1791B4A57B}" type="slidenum">
              <a:rPr lang="zh-CN" altLang="en-US" smtClean="0"/>
              <a:t>108</a:t>
            </a:fld>
            <a:endParaRPr lang="zh-CN" altLang="en-US"/>
          </a:p>
        </p:txBody>
      </p:sp>
      <p:pic>
        <p:nvPicPr>
          <p:cNvPr id="16" name="图片 15"/>
          <p:cNvPicPr>
            <a:picLocks noChangeAspect="1"/>
          </p:cNvPicPr>
          <p:nvPr/>
        </p:nvPicPr>
        <p:blipFill>
          <a:blip r:embed="rId4"/>
          <a:stretch>
            <a:fillRect/>
          </a:stretch>
        </p:blipFill>
        <p:spPr>
          <a:xfrm>
            <a:off x="2005965" y="1163956"/>
            <a:ext cx="4058920" cy="1849755"/>
          </a:xfrm>
          <a:prstGeom prst="rect">
            <a:avLst/>
          </a:prstGeom>
        </p:spPr>
      </p:pic>
      <p:sp>
        <p:nvSpPr>
          <p:cNvPr id="17" name="文本框 16"/>
          <p:cNvSpPr txBox="1"/>
          <p:nvPr/>
        </p:nvSpPr>
        <p:spPr>
          <a:xfrm>
            <a:off x="1635761" y="939166"/>
            <a:ext cx="1974215" cy="337185"/>
          </a:xfrm>
          <a:prstGeom prst="rect">
            <a:avLst/>
          </a:prstGeom>
          <a:noFill/>
        </p:spPr>
        <p:txBody>
          <a:bodyPr wrap="square" rtlCol="0">
            <a:spAutoFit/>
          </a:bodyPr>
          <a:lstStyle/>
          <a:p>
            <a:r>
              <a:rPr lang="zh-CN" altLang="en-US" sz="1600" b="1">
                <a:solidFill>
                  <a:srgbClr val="FF0000"/>
                </a:solidFill>
              </a:rPr>
              <a:t>当任务数</a:t>
            </a:r>
            <a:r>
              <a:rPr lang="en-US" altLang="zh-CN" sz="1600" b="1">
                <a:solidFill>
                  <a:srgbClr val="FF0000"/>
                </a:solidFill>
              </a:rPr>
              <a:t>n=4</a:t>
            </a:r>
            <a:r>
              <a:rPr lang="zh-CN" altLang="en-US" sz="1600" b="1">
                <a:solidFill>
                  <a:srgbClr val="FF0000"/>
                </a:solidFill>
              </a:rPr>
              <a:t>时</a:t>
            </a:r>
          </a:p>
        </p:txBody>
      </p:sp>
      <p:sp>
        <p:nvSpPr>
          <p:cNvPr id="18" name="文本框 17"/>
          <p:cNvSpPr txBox="1"/>
          <p:nvPr/>
        </p:nvSpPr>
        <p:spPr>
          <a:xfrm>
            <a:off x="1727200" y="99695"/>
            <a:ext cx="7188186" cy="369332"/>
          </a:xfrm>
          <a:prstGeom prst="rect">
            <a:avLst/>
          </a:prstGeom>
          <a:noFill/>
        </p:spPr>
        <p:txBody>
          <a:bodyPr wrap="none" rtlCol="0" anchor="t">
            <a:spAutoFit/>
          </a:bodyPr>
          <a:lstStyle/>
          <a:p>
            <a:r>
              <a:rPr lang="en-US" altLang="zh-CN" b="1" dirty="0">
                <a:solidFill>
                  <a:srgbClr val="FF0000"/>
                </a:solidFill>
                <a:latin typeface="Times New Roman" panose="02020603050405020304" pitchFamily="18" charset="0"/>
                <a:ea typeface="宋体" panose="02010600030101010101" pitchFamily="2" charset="-122"/>
                <a:sym typeface="+mn-ea"/>
              </a:rPr>
              <a:t>Q1</a:t>
            </a:r>
            <a:r>
              <a:rPr lang="zh-CN" altLang="en-US" b="1" dirty="0">
                <a:solidFill>
                  <a:srgbClr val="FF0000"/>
                </a:solidFill>
                <a:latin typeface="Times New Roman" panose="02020603050405020304" pitchFamily="18" charset="0"/>
                <a:ea typeface="宋体" panose="02010600030101010101" pitchFamily="2" charset="-122"/>
                <a:sym typeface="+mn-ea"/>
              </a:rPr>
              <a:t>：带有瓶颈部件的</a:t>
            </a:r>
            <a:r>
              <a:rPr lang="en-US" altLang="zh-CN" b="1" dirty="0">
                <a:solidFill>
                  <a:srgbClr val="FF0000"/>
                </a:solidFill>
                <a:latin typeface="Times New Roman" panose="02020603050405020304" pitchFamily="18" charset="0"/>
                <a:ea typeface="宋体" panose="02010600030101010101" pitchFamily="2" charset="-122"/>
                <a:sym typeface="+mn-ea"/>
              </a:rPr>
              <a:t>4</a:t>
            </a:r>
            <a:r>
              <a:rPr lang="zh-CN" altLang="en-US" b="1" dirty="0">
                <a:solidFill>
                  <a:srgbClr val="FF0000"/>
                </a:solidFill>
                <a:latin typeface="Times New Roman" panose="02020603050405020304" pitchFamily="18" charset="0"/>
                <a:ea typeface="宋体" panose="02010600030101010101" pitchFamily="2" charset="-122"/>
                <a:sym typeface="+mn-ea"/>
              </a:rPr>
              <a:t>功能段流水线</a:t>
            </a:r>
            <a:r>
              <a:rPr lang="en-US" altLang="zh-CN" b="1" dirty="0">
                <a:solidFill>
                  <a:srgbClr val="FF0000"/>
                </a:solidFill>
                <a:latin typeface="Times New Roman" panose="02020603050405020304" pitchFamily="18" charset="0"/>
                <a:ea typeface="宋体" panose="02010600030101010101" pitchFamily="2" charset="-122"/>
                <a:sym typeface="+mn-ea"/>
              </a:rPr>
              <a:t>, </a:t>
            </a:r>
            <a:r>
              <a:rPr lang="en-US" altLang="zh-CN" b="1" dirty="0">
                <a:solidFill>
                  <a:srgbClr val="FF0000"/>
                </a:solidFill>
                <a:latin typeface="宋体" panose="02010600030101010101" pitchFamily="2" charset="-122"/>
                <a:ea typeface="宋体" panose="02010600030101010101" pitchFamily="2" charset="-122"/>
                <a:sym typeface="+mn-ea"/>
              </a:rPr>
              <a:t>△t</a:t>
            </a:r>
            <a:r>
              <a:rPr lang="en-US" altLang="zh-CN" b="1" baseline="-25000" dirty="0">
                <a:solidFill>
                  <a:srgbClr val="FF0000"/>
                </a:solidFill>
                <a:latin typeface="宋体" panose="02010600030101010101" pitchFamily="2" charset="-122"/>
                <a:ea typeface="宋体" panose="02010600030101010101" pitchFamily="2" charset="-122"/>
                <a:sym typeface="+mn-ea"/>
              </a:rPr>
              <a:t>1</a:t>
            </a:r>
            <a:r>
              <a:rPr lang="en-US" altLang="zh-CN" b="1" dirty="0">
                <a:solidFill>
                  <a:srgbClr val="FF0000"/>
                </a:solidFill>
                <a:latin typeface="宋体" panose="02010600030101010101" pitchFamily="2" charset="-122"/>
                <a:ea typeface="宋体" panose="02010600030101010101" pitchFamily="2" charset="-122"/>
                <a:sym typeface="+mn-ea"/>
              </a:rPr>
              <a:t>=△t</a:t>
            </a:r>
            <a:r>
              <a:rPr lang="en-US" altLang="zh-CN" b="1" baseline="-25000" dirty="0">
                <a:solidFill>
                  <a:srgbClr val="FF0000"/>
                </a:solidFill>
                <a:latin typeface="宋体" panose="02010600030101010101" pitchFamily="2" charset="-122"/>
                <a:ea typeface="宋体" panose="02010600030101010101" pitchFamily="2" charset="-122"/>
                <a:sym typeface="+mn-ea"/>
              </a:rPr>
              <a:t>2</a:t>
            </a:r>
            <a:r>
              <a:rPr lang="en-US" altLang="zh-CN" b="1" dirty="0">
                <a:solidFill>
                  <a:srgbClr val="FF0000"/>
                </a:solidFill>
                <a:latin typeface="宋体" panose="02010600030101010101" pitchFamily="2" charset="-122"/>
                <a:ea typeface="宋体" panose="02010600030101010101" pitchFamily="2" charset="-122"/>
                <a:sym typeface="+mn-ea"/>
              </a:rPr>
              <a:t>=△t</a:t>
            </a:r>
            <a:r>
              <a:rPr lang="en-US" altLang="zh-CN" b="1" baseline="-25000" dirty="0">
                <a:solidFill>
                  <a:srgbClr val="FF0000"/>
                </a:solidFill>
                <a:latin typeface="宋体" panose="02010600030101010101" pitchFamily="2" charset="-122"/>
                <a:ea typeface="宋体" panose="02010600030101010101" pitchFamily="2" charset="-122"/>
                <a:sym typeface="+mn-ea"/>
              </a:rPr>
              <a:t>4</a:t>
            </a:r>
            <a:r>
              <a:rPr lang="en-US" altLang="zh-CN" b="1" dirty="0">
                <a:solidFill>
                  <a:srgbClr val="FF0000"/>
                </a:solidFill>
                <a:latin typeface="宋体" panose="02010600030101010101" pitchFamily="2" charset="-122"/>
                <a:ea typeface="宋体" panose="02010600030101010101" pitchFamily="2" charset="-122"/>
                <a:sym typeface="+mn-ea"/>
              </a:rPr>
              <a:t>=△t, △t</a:t>
            </a:r>
            <a:r>
              <a:rPr lang="en-US" altLang="zh-CN" b="1" baseline="-25000" dirty="0">
                <a:solidFill>
                  <a:srgbClr val="FF0000"/>
                </a:solidFill>
                <a:latin typeface="宋体" panose="02010600030101010101" pitchFamily="2" charset="-122"/>
                <a:ea typeface="宋体" panose="02010600030101010101" pitchFamily="2" charset="-122"/>
                <a:sym typeface="+mn-ea"/>
              </a:rPr>
              <a:t>3</a:t>
            </a:r>
            <a:r>
              <a:rPr lang="en-US" altLang="zh-CN" b="1" dirty="0">
                <a:solidFill>
                  <a:srgbClr val="FF0000"/>
                </a:solidFill>
                <a:latin typeface="宋体" panose="02010600030101010101" pitchFamily="2" charset="-122"/>
                <a:ea typeface="宋体" panose="02010600030101010101" pitchFamily="2" charset="-122"/>
                <a:sym typeface="+mn-ea"/>
              </a:rPr>
              <a:t>=3△t</a:t>
            </a:r>
          </a:p>
        </p:txBody>
      </p:sp>
      <p:graphicFrame>
        <p:nvGraphicFramePr>
          <p:cNvPr id="41988" name="Object 5"/>
          <p:cNvGraphicFramePr>
            <a:graphicFrameLocks noChangeAspect="1"/>
          </p:cNvGraphicFramePr>
          <p:nvPr/>
        </p:nvGraphicFramePr>
        <p:xfrm>
          <a:off x="1720850" y="3314701"/>
          <a:ext cx="3625850" cy="688975"/>
        </p:xfrm>
        <a:graphic>
          <a:graphicData uri="http://schemas.openxmlformats.org/presentationml/2006/ole">
            <mc:AlternateContent xmlns:mc="http://schemas.openxmlformats.org/markup-compatibility/2006">
              <mc:Choice xmlns:v="urn:schemas-microsoft-com:vml" Requires="v">
                <p:oleObj spid="_x0000_s36878" name="图片" r:id="rId5" imgW="5048250" imgH="740410" progId="Word.Picture.8">
                  <p:embed/>
                </p:oleObj>
              </mc:Choice>
              <mc:Fallback>
                <p:oleObj name="图片" r:id="rId5" imgW="5048250" imgH="740410" progId="Word.Picture.8">
                  <p:embed/>
                  <p:pic>
                    <p:nvPicPr>
                      <p:cNvPr id="41988"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0850" y="3314701"/>
                        <a:ext cx="3625850" cy="688975"/>
                      </a:xfrm>
                      <a:prstGeom prst="rect">
                        <a:avLst/>
                      </a:prstGeom>
                      <a:solidFill>
                        <a:schemeClr val="bg1"/>
                      </a:solidFill>
                      <a:ln>
                        <a:noFill/>
                      </a:ln>
                    </p:spPr>
                  </p:pic>
                </p:oleObj>
              </mc:Fallback>
            </mc:AlternateContent>
          </a:graphicData>
        </a:graphic>
      </p:graphicFrame>
      <p:pic>
        <p:nvPicPr>
          <p:cNvPr id="20" name="图片 19"/>
          <p:cNvPicPr>
            <a:picLocks noChangeAspect="1"/>
          </p:cNvPicPr>
          <p:nvPr/>
        </p:nvPicPr>
        <p:blipFill>
          <a:blip r:embed="rId7"/>
          <a:stretch>
            <a:fillRect/>
          </a:stretch>
        </p:blipFill>
        <p:spPr>
          <a:xfrm>
            <a:off x="6755765" y="2973071"/>
            <a:ext cx="3488690" cy="1158875"/>
          </a:xfrm>
          <a:prstGeom prst="rect">
            <a:avLst/>
          </a:prstGeom>
        </p:spPr>
      </p:pic>
      <p:pic>
        <p:nvPicPr>
          <p:cNvPr id="21" name="图片 20"/>
          <p:cNvPicPr>
            <a:picLocks noChangeAspect="1"/>
          </p:cNvPicPr>
          <p:nvPr/>
        </p:nvPicPr>
        <p:blipFill>
          <a:blip r:embed="rId8"/>
          <a:stretch>
            <a:fillRect/>
          </a:stretch>
        </p:blipFill>
        <p:spPr>
          <a:xfrm>
            <a:off x="6468110" y="4356736"/>
            <a:ext cx="4168140" cy="1783715"/>
          </a:xfrm>
          <a:prstGeom prst="rect">
            <a:avLst/>
          </a:prstGeom>
        </p:spPr>
      </p:pic>
      <p:sp>
        <p:nvSpPr>
          <p:cNvPr id="22" name="文本框 21"/>
          <p:cNvSpPr txBox="1"/>
          <p:nvPr/>
        </p:nvSpPr>
        <p:spPr>
          <a:xfrm>
            <a:off x="7759700" y="6187440"/>
            <a:ext cx="1811714" cy="369332"/>
          </a:xfrm>
          <a:prstGeom prst="rect">
            <a:avLst/>
          </a:prstGeom>
          <a:noFill/>
        </p:spPr>
        <p:txBody>
          <a:bodyPr wrap="none" rtlCol="0" anchor="t">
            <a:spAutoFit/>
          </a:bodyPr>
          <a:lstStyle/>
          <a:p>
            <a:r>
              <a:rPr lang="zh-CN" altLang="en-US" b="1" dirty="0">
                <a:latin typeface="黑体" panose="02010609060101010101" pitchFamily="2" charset="-122"/>
                <a:sym typeface="+mn-ea"/>
              </a:rPr>
              <a:t>重复设置瓶颈段</a:t>
            </a:r>
            <a:endParaRPr lang="zh-CN" altLang="en-US" b="1"/>
          </a:p>
        </p:txBody>
      </p:sp>
      <p:sp>
        <p:nvSpPr>
          <p:cNvPr id="23" name="文本框 22"/>
          <p:cNvSpPr txBox="1"/>
          <p:nvPr/>
        </p:nvSpPr>
        <p:spPr>
          <a:xfrm>
            <a:off x="2625090" y="6283960"/>
            <a:ext cx="1346844" cy="369332"/>
          </a:xfrm>
          <a:prstGeom prst="rect">
            <a:avLst/>
          </a:prstGeom>
          <a:noFill/>
        </p:spPr>
        <p:txBody>
          <a:bodyPr wrap="none" rtlCol="0" anchor="t">
            <a:spAutoFit/>
          </a:bodyPr>
          <a:lstStyle/>
          <a:p>
            <a:r>
              <a:rPr lang="zh-CN" altLang="en-US" b="1" dirty="0">
                <a:latin typeface="黑体" panose="02010609060101010101" pitchFamily="2" charset="-122"/>
                <a:sym typeface="+mn-ea"/>
              </a:rPr>
              <a:t>细分瓶颈段</a:t>
            </a:r>
            <a:endParaRPr lang="zh-CN" altLang="en-US" b="1"/>
          </a:p>
        </p:txBody>
      </p:sp>
      <p:pic>
        <p:nvPicPr>
          <p:cNvPr id="28" name="图片 27"/>
          <p:cNvPicPr>
            <a:picLocks noChangeAspect="1"/>
          </p:cNvPicPr>
          <p:nvPr/>
        </p:nvPicPr>
        <p:blipFill>
          <a:blip r:embed="rId9"/>
          <a:stretch>
            <a:fillRect/>
          </a:stretch>
        </p:blipFill>
        <p:spPr>
          <a:xfrm>
            <a:off x="2092325" y="4356736"/>
            <a:ext cx="2807970" cy="178371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F487B38F-C5F9-4624-8349-2C195550FD4B}" type="slidenum">
              <a:rPr lang="en-US" altLang="zh-CN" sz="1400">
                <a:solidFill>
                  <a:srgbClr val="FFFFFF"/>
                </a:solidFill>
              </a:rPr>
              <a:t>109</a:t>
            </a:fld>
            <a:endParaRPr lang="en-US" altLang="zh-CN" sz="1400">
              <a:solidFill>
                <a:srgbClr val="FFFFFF"/>
              </a:solidFill>
            </a:endParaRPr>
          </a:p>
        </p:txBody>
      </p:sp>
      <p:sp>
        <p:nvSpPr>
          <p:cNvPr id="6" name="Title 8"/>
          <p:cNvSpPr txBox="1"/>
          <p:nvPr/>
        </p:nvSpPr>
        <p:spPr>
          <a:xfrm>
            <a:off x="1631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2</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流水线的时空图及性能分析</a:t>
            </a:r>
          </a:p>
        </p:txBody>
      </p:sp>
      <p:graphicFrame>
        <p:nvGraphicFramePr>
          <p:cNvPr id="4" name="Object 7"/>
          <p:cNvGraphicFramePr>
            <a:graphicFrameLocks noGrp="1" noChangeAspect="1"/>
          </p:cNvGraphicFramePr>
          <p:nvPr>
            <p:ph/>
          </p:nvPr>
        </p:nvGraphicFramePr>
        <p:xfrm>
          <a:off x="5241602" y="3140968"/>
          <a:ext cx="1214438" cy="1079500"/>
        </p:xfrm>
        <a:graphic>
          <a:graphicData uri="http://schemas.openxmlformats.org/presentationml/2006/ole">
            <mc:AlternateContent xmlns:mc="http://schemas.openxmlformats.org/markup-compatibility/2006">
              <mc:Choice xmlns:v="urn:schemas-microsoft-com:vml" Requires="v">
                <p:oleObj spid="_x0000_s37902" name="Microsoft 公式 3.0" r:id="rId3" imgW="457200" imgH="406400" progId="Equation.3">
                  <p:embed/>
                </p:oleObj>
              </mc:Choice>
              <mc:Fallback>
                <p:oleObj name="Microsoft 公式 3.0" r:id="rId3" imgW="457200" imgH="406400" progId="Equation.3">
                  <p:embed/>
                  <p:pic>
                    <p:nvPicPr>
                      <p:cNvPr id="4" name="Object 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1602" y="3140968"/>
                        <a:ext cx="1214438" cy="1079500"/>
                      </a:xfrm>
                      <a:prstGeom prst="rect">
                        <a:avLst/>
                      </a:prstGeom>
                      <a:solidFill>
                        <a:schemeClr val="bg1"/>
                      </a:solidFill>
                      <a:ln>
                        <a:noFill/>
                      </a:ln>
                      <a:effectLst/>
                    </p:spPr>
                  </p:pic>
                </p:oleObj>
              </mc:Fallback>
            </mc:AlternateContent>
          </a:graphicData>
        </a:graphic>
      </p:graphicFrame>
      <p:sp>
        <p:nvSpPr>
          <p:cNvPr id="5" name="灯片编号占位符 4"/>
          <p:cNvSpPr txBox="1"/>
          <p:nvPr/>
        </p:nvSpPr>
        <p:spPr bwMode="auto">
          <a:xfrm>
            <a:off x="8077200" y="6608862"/>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zh-CN"/>
            </a:defPPr>
            <a:lvl1pPr marL="0" algn="r"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1pPr>
            <a:lvl2pPr marL="742950" indent="-28575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2pPr>
            <a:lvl3pPr marL="11430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3pPr>
            <a:lvl4pPr marL="16002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4pPr>
            <a:lvl5pPr marL="20574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5pPr>
            <a:lvl6pPr marL="25146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6pPr>
            <a:lvl7pPr marL="29718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7pPr>
            <a:lvl8pPr marL="34290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8pPr>
            <a:lvl9pPr marL="38862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9pPr>
          </a:lstStyle>
          <a:p>
            <a:fld id="{E63957E5-3940-4AEE-92C3-CD39206C5FFD}" type="slidenum">
              <a:rPr lang="en-US" altLang="zh-CN" sz="1400">
                <a:solidFill>
                  <a:srgbClr val="FFFFFF"/>
                </a:solidFill>
              </a:rPr>
              <a:t>109</a:t>
            </a:fld>
            <a:endParaRPr lang="en-US" altLang="zh-CN" sz="1400">
              <a:solidFill>
                <a:srgbClr val="FFFFFF"/>
              </a:solidFill>
            </a:endParaRPr>
          </a:p>
        </p:txBody>
      </p:sp>
      <p:sp>
        <p:nvSpPr>
          <p:cNvPr id="7" name="Text Box 4"/>
          <p:cNvSpPr txBox="1">
            <a:spLocks noChangeArrowheads="1"/>
          </p:cNvSpPr>
          <p:nvPr/>
        </p:nvSpPr>
        <p:spPr bwMode="auto">
          <a:xfrm>
            <a:off x="1703290" y="836713"/>
            <a:ext cx="23764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marL="457200" indent="-457200">
              <a:spcBef>
                <a:spcPct val="50000"/>
              </a:spcBef>
              <a:buFont typeface="Wingdings" panose="05000000000000000000" pitchFamily="2" charset="2"/>
              <a:buChar char="n"/>
            </a:pPr>
            <a:r>
              <a:rPr lang="zh-CN" altLang="en-US" sz="2800" dirty="0">
                <a:solidFill>
                  <a:schemeClr val="tx2"/>
                </a:solidFill>
                <a:latin typeface="华文中宋" panose="02010600040101010101" pitchFamily="2" charset="-122"/>
                <a:ea typeface="华文中宋" panose="02010600040101010101" pitchFamily="2" charset="-122"/>
              </a:rPr>
              <a:t>加速比</a:t>
            </a:r>
          </a:p>
        </p:txBody>
      </p:sp>
      <p:sp>
        <p:nvSpPr>
          <p:cNvPr id="8" name="Rectangle 5"/>
          <p:cNvSpPr>
            <a:spLocks noChangeArrowheads="1"/>
          </p:cNvSpPr>
          <p:nvPr/>
        </p:nvSpPr>
        <p:spPr bwMode="auto">
          <a:xfrm>
            <a:off x="1774825" y="1322784"/>
            <a:ext cx="8497888"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r>
              <a:rPr lang="en-US" altLang="zh-CN" sz="2800" dirty="0">
                <a:latin typeface="华文中宋" panose="02010600040101010101" pitchFamily="2" charset="-122"/>
                <a:ea typeface="华文中宋" panose="02010600040101010101" pitchFamily="2" charset="-122"/>
              </a:rPr>
              <a:t>    </a:t>
            </a:r>
            <a:r>
              <a:rPr lang="zh-CN" altLang="en-US" sz="2600" dirty="0">
                <a:latin typeface="华文中宋" panose="02010600040101010101" pitchFamily="2" charset="-122"/>
                <a:ea typeface="华文中宋" panose="02010600040101010101" pitchFamily="2" charset="-122"/>
              </a:rPr>
              <a:t>流水线的加速比（</a:t>
            </a:r>
            <a:r>
              <a:rPr lang="en-US" altLang="zh-CN" sz="2600" dirty="0">
                <a:latin typeface="华文中宋" panose="02010600040101010101" pitchFamily="2" charset="-122"/>
                <a:ea typeface="华文中宋" panose="02010600040101010101" pitchFamily="2" charset="-122"/>
              </a:rPr>
              <a:t>Speedup</a:t>
            </a:r>
            <a:r>
              <a:rPr lang="zh-CN" altLang="en-US" sz="2600" dirty="0">
                <a:latin typeface="华文中宋" panose="02010600040101010101" pitchFamily="2" charset="-122"/>
                <a:ea typeface="华文中宋" panose="02010600040101010101" pitchFamily="2" charset="-122"/>
              </a:rPr>
              <a:t>）是完成某个任务顺序执行所用时间与流水线执行所用时间之比。 </a:t>
            </a:r>
          </a:p>
        </p:txBody>
      </p:sp>
      <p:sp>
        <p:nvSpPr>
          <p:cNvPr id="9" name="Rectangle 6"/>
          <p:cNvSpPr>
            <a:spLocks noChangeArrowheads="1"/>
          </p:cNvSpPr>
          <p:nvPr/>
        </p:nvSpPr>
        <p:spPr bwMode="auto">
          <a:xfrm>
            <a:off x="1847851" y="2276872"/>
            <a:ext cx="8424863" cy="891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a:r>
              <a:rPr lang="en-US" altLang="zh-CN" sz="2600" dirty="0">
                <a:solidFill>
                  <a:srgbClr val="E24C05"/>
                </a:solidFill>
                <a:latin typeface="华文中宋" panose="02010600040101010101" pitchFamily="2" charset="-122"/>
                <a:ea typeface="华文中宋" panose="02010600040101010101" pitchFamily="2" charset="-122"/>
              </a:rPr>
              <a:t>    </a:t>
            </a:r>
            <a:r>
              <a:rPr lang="zh-CN" altLang="en-US" sz="2600" dirty="0">
                <a:latin typeface="华文中宋" panose="02010600040101010101" pitchFamily="2" charset="-122"/>
                <a:ea typeface="华文中宋" panose="02010600040101010101" pitchFamily="2" charset="-122"/>
              </a:rPr>
              <a:t>假设：不使用流水线（即顺序执行）所用的时间为</a:t>
            </a:r>
            <a:r>
              <a:rPr lang="en-US" altLang="zh-CN" sz="2600" i="1" dirty="0" err="1">
                <a:solidFill>
                  <a:schemeClr val="tx2"/>
                </a:solidFill>
                <a:latin typeface="华文中宋" panose="02010600040101010101" pitchFamily="2" charset="-122"/>
                <a:ea typeface="华文中宋" panose="02010600040101010101" pitchFamily="2" charset="-122"/>
              </a:rPr>
              <a:t>T</a:t>
            </a:r>
            <a:r>
              <a:rPr lang="en-US" altLang="zh-CN" sz="2600" i="1" baseline="-25000" dirty="0" err="1">
                <a:solidFill>
                  <a:schemeClr val="tx2"/>
                </a:solidFill>
                <a:latin typeface="华文中宋" panose="02010600040101010101" pitchFamily="2" charset="-122"/>
                <a:ea typeface="华文中宋" panose="02010600040101010101" pitchFamily="2" charset="-122"/>
              </a:rPr>
              <a:t>s</a:t>
            </a:r>
            <a:r>
              <a:rPr lang="zh-CN" altLang="en-US" sz="2600" dirty="0">
                <a:latin typeface="华文中宋" panose="02010600040101010101" pitchFamily="2" charset="-122"/>
                <a:ea typeface="华文中宋" panose="02010600040101010101" pitchFamily="2" charset="-122"/>
              </a:rPr>
              <a:t>，使用流水线后所用的时间为</a:t>
            </a:r>
            <a:r>
              <a:rPr lang="en-US" altLang="zh-CN" sz="2600" i="1" dirty="0" err="1">
                <a:solidFill>
                  <a:schemeClr val="tx2"/>
                </a:solidFill>
                <a:latin typeface="华文中宋" panose="02010600040101010101" pitchFamily="2" charset="-122"/>
                <a:ea typeface="华文中宋" panose="02010600040101010101" pitchFamily="2" charset="-122"/>
              </a:rPr>
              <a:t>T</a:t>
            </a:r>
            <a:r>
              <a:rPr lang="en-US" altLang="zh-CN" sz="2600" i="1" baseline="-25000" dirty="0" err="1">
                <a:solidFill>
                  <a:schemeClr val="tx2"/>
                </a:solidFill>
                <a:latin typeface="华文中宋" panose="02010600040101010101" pitchFamily="2" charset="-122"/>
                <a:ea typeface="华文中宋" panose="02010600040101010101" pitchFamily="2" charset="-122"/>
              </a:rPr>
              <a:t>k</a:t>
            </a:r>
            <a:r>
              <a:rPr lang="zh-CN" altLang="en-US" sz="2600" dirty="0">
                <a:latin typeface="华文中宋" panose="02010600040101010101" pitchFamily="2" charset="-122"/>
                <a:ea typeface="华文中宋" panose="02010600040101010101" pitchFamily="2" charset="-122"/>
              </a:rPr>
              <a:t>，则该流水线的加速比为</a:t>
            </a:r>
          </a:p>
        </p:txBody>
      </p:sp>
      <p:sp>
        <p:nvSpPr>
          <p:cNvPr id="10" name="Rectangle 4" descr="Rectangle: Click to edit Master text styles&#10;Second level&#10;Third level&#10;Fourth level&#10;Fifth level"/>
          <p:cNvSpPr txBox="1">
            <a:spLocks noChangeArrowheads="1"/>
          </p:cNvSpPr>
          <p:nvPr/>
        </p:nvSpPr>
        <p:spPr bwMode="auto">
          <a:xfrm>
            <a:off x="2207270" y="4221088"/>
            <a:ext cx="7777162"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kumimoji="1" sz="2400">
                <a:solidFill>
                  <a:schemeClr val="tx1"/>
                </a:solidFill>
                <a:latin typeface="Times New Roman" panose="02020603050405020304" pitchFamily="18" charset="0"/>
                <a:ea typeface="黑体" panose="02010609060101010101" pitchFamily="2" charset="-122"/>
              </a:defRPr>
            </a:lvl1pPr>
            <a:lvl2pPr marL="1085850" indent="-457200">
              <a:defRPr kumimoji="1" sz="2400">
                <a:solidFill>
                  <a:schemeClr val="tx1"/>
                </a:solidFill>
                <a:latin typeface="Times New Roman" panose="02020603050405020304" pitchFamily="18" charset="0"/>
                <a:ea typeface="黑体" panose="02010609060101010101" pitchFamily="2" charset="-122"/>
              </a:defRPr>
            </a:lvl2pPr>
            <a:lvl3pPr marL="12573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90000"/>
              </a:lnSpc>
              <a:spcBef>
                <a:spcPct val="20000"/>
              </a:spcBef>
              <a:buClr>
                <a:schemeClr val="accent1"/>
              </a:buClr>
              <a:buSzPct val="80000"/>
              <a:buFont typeface="Wingdings" panose="05000000000000000000" pitchFamily="2" charset="2"/>
              <a:buNone/>
            </a:pPr>
            <a:r>
              <a:rPr kumimoji="0" lang="zh-CN" altLang="en-US" dirty="0">
                <a:latin typeface="+mn-lt"/>
                <a:ea typeface="宋体" panose="02010600030101010101" pitchFamily="2" charset="-122"/>
              </a:rPr>
              <a:t>（</a:t>
            </a:r>
            <a:r>
              <a:rPr kumimoji="0" lang="en-US" altLang="zh-CN" dirty="0">
                <a:latin typeface="+mn-lt"/>
                <a:ea typeface="宋体" panose="02010600030101010101" pitchFamily="2" charset="-122"/>
              </a:rPr>
              <a:t>1</a:t>
            </a:r>
            <a:r>
              <a:rPr kumimoji="0" lang="zh-CN" altLang="en-US" dirty="0">
                <a:latin typeface="+mn-lt"/>
                <a:ea typeface="宋体" panose="02010600030101010101" pitchFamily="2" charset="-122"/>
              </a:rPr>
              <a:t>）</a:t>
            </a:r>
            <a:r>
              <a:rPr kumimoji="0" lang="zh-CN" altLang="en-US" dirty="0">
                <a:latin typeface="+mn-lt"/>
                <a:ea typeface="华文中宋" panose="02010600040101010101" pitchFamily="2" charset="-122"/>
              </a:rPr>
              <a:t>流水线各段时间相等（都是△</a:t>
            </a:r>
            <a:r>
              <a:rPr kumimoji="0" lang="en-US" altLang="zh-CN" i="1" dirty="0">
                <a:latin typeface="+mn-lt"/>
                <a:ea typeface="PMingLiU-ExtB" panose="02020500000000000000" pitchFamily="18" charset="-120"/>
              </a:rPr>
              <a:t>t</a:t>
            </a:r>
            <a:r>
              <a:rPr kumimoji="0" lang="zh-CN" altLang="en-US" dirty="0">
                <a:latin typeface="+mn-lt"/>
                <a:ea typeface="华文中宋" panose="02010600040101010101" pitchFamily="2" charset="-122"/>
              </a:rPr>
              <a:t>）</a:t>
            </a:r>
          </a:p>
          <a:p>
            <a:pPr lvl="1" algn="l" eaLnBrk="1" hangingPunct="1">
              <a:lnSpc>
                <a:spcPct val="90000"/>
              </a:lnSpc>
              <a:spcBef>
                <a:spcPct val="20000"/>
              </a:spcBef>
              <a:buClr>
                <a:schemeClr val="accent1"/>
              </a:buClr>
              <a:buSzPct val="90000"/>
              <a:buFont typeface="Wingdings 2" panose="05020102010507070707" pitchFamily="18" charset="2"/>
              <a:buChar char=""/>
            </a:pPr>
            <a:r>
              <a:rPr kumimoji="0" lang="zh-CN" altLang="en-US" dirty="0">
                <a:latin typeface="+mn-lt"/>
                <a:ea typeface="华文中宋" panose="02010600040101010101" pitchFamily="2" charset="-122"/>
              </a:rPr>
              <a:t>一条</a:t>
            </a:r>
            <a:r>
              <a:rPr kumimoji="0" lang="en-US" altLang="zh-CN" i="1" dirty="0">
                <a:latin typeface="+mn-lt"/>
                <a:ea typeface="PMingLiU-ExtB" panose="02020500000000000000" pitchFamily="18" charset="-120"/>
              </a:rPr>
              <a:t>k</a:t>
            </a:r>
            <a:r>
              <a:rPr kumimoji="0" lang="zh-CN" altLang="en-US" dirty="0">
                <a:latin typeface="+mn-lt"/>
                <a:ea typeface="华文中宋" panose="02010600040101010101" pitchFamily="2" charset="-122"/>
              </a:rPr>
              <a:t>段流水线完成</a:t>
            </a:r>
            <a:r>
              <a:rPr kumimoji="0" lang="en-US" altLang="zh-CN" i="1" dirty="0">
                <a:latin typeface="+mn-lt"/>
                <a:ea typeface="PMingLiU-ExtB" panose="02020500000000000000" pitchFamily="18" charset="-120"/>
              </a:rPr>
              <a:t>n</a:t>
            </a:r>
            <a:r>
              <a:rPr kumimoji="0" lang="zh-CN" altLang="en-US" dirty="0">
                <a:latin typeface="+mn-lt"/>
                <a:ea typeface="华文中宋" panose="02010600040101010101" pitchFamily="2" charset="-122"/>
              </a:rPr>
              <a:t>个连续任务</a:t>
            </a:r>
          </a:p>
          <a:p>
            <a:pPr lvl="2" algn="l" eaLnBrk="1" hangingPunct="1">
              <a:lnSpc>
                <a:spcPct val="90000"/>
              </a:lnSpc>
              <a:spcBef>
                <a:spcPct val="20000"/>
              </a:spcBef>
              <a:buClr>
                <a:schemeClr val="accent2"/>
              </a:buClr>
              <a:buSzPct val="85000"/>
              <a:buFont typeface="Arial" panose="020B0604020202020204" pitchFamily="34" charset="0"/>
              <a:buNone/>
            </a:pPr>
            <a:r>
              <a:rPr kumimoji="0" lang="zh-CN" altLang="en-US" dirty="0">
                <a:latin typeface="+mn-lt"/>
                <a:ea typeface="华文中宋" panose="02010600040101010101" pitchFamily="2" charset="-122"/>
              </a:rPr>
              <a:t>所需要的时间：</a:t>
            </a:r>
            <a:r>
              <a:rPr kumimoji="0" lang="en-US" altLang="zh-CN" i="1" dirty="0" err="1">
                <a:latin typeface="+mn-lt"/>
                <a:ea typeface="PMingLiU-ExtB" panose="02020500000000000000" pitchFamily="18" charset="-120"/>
              </a:rPr>
              <a:t>T</a:t>
            </a:r>
            <a:r>
              <a:rPr kumimoji="0" lang="en-US" altLang="zh-CN" i="1" baseline="-25000" dirty="0" err="1">
                <a:latin typeface="+mn-lt"/>
                <a:ea typeface="PMingLiU-ExtB" panose="02020500000000000000" pitchFamily="18" charset="-120"/>
              </a:rPr>
              <a:t>k</a:t>
            </a:r>
            <a:r>
              <a:rPr kumimoji="0" lang="en-US" altLang="zh-CN" baseline="-25000" dirty="0">
                <a:latin typeface="+mn-lt"/>
                <a:ea typeface="PMingLiU-ExtB" panose="02020500000000000000" pitchFamily="18" charset="-120"/>
              </a:rPr>
              <a:t> </a:t>
            </a:r>
            <a:r>
              <a:rPr kumimoji="0" lang="en-US" altLang="zh-CN" dirty="0">
                <a:latin typeface="+mn-lt"/>
                <a:ea typeface="PMingLiU-ExtB" panose="02020500000000000000" pitchFamily="18" charset="-120"/>
              </a:rPr>
              <a:t>= (</a:t>
            </a:r>
            <a:r>
              <a:rPr kumimoji="0" lang="en-US" altLang="zh-CN" i="1" dirty="0">
                <a:latin typeface="+mn-lt"/>
                <a:ea typeface="PMingLiU-ExtB" panose="02020500000000000000" pitchFamily="18" charset="-120"/>
              </a:rPr>
              <a:t>k</a:t>
            </a:r>
            <a:r>
              <a:rPr kumimoji="0" lang="zh-CN" altLang="en-US" dirty="0">
                <a:latin typeface="+mn-lt"/>
                <a:ea typeface="华文中宋" panose="02010600040101010101" pitchFamily="2" charset="-122"/>
              </a:rPr>
              <a:t>＋</a:t>
            </a:r>
            <a:r>
              <a:rPr kumimoji="0" lang="en-US" altLang="zh-CN" i="1" dirty="0">
                <a:latin typeface="+mn-lt"/>
                <a:ea typeface="PMingLiU-ExtB" panose="02020500000000000000" pitchFamily="18" charset="-120"/>
              </a:rPr>
              <a:t>n</a:t>
            </a:r>
            <a:r>
              <a:rPr kumimoji="0" lang="en-US" altLang="zh-CN" dirty="0">
                <a:latin typeface="+mn-lt"/>
                <a:ea typeface="PMingLiU-ExtB" panose="02020500000000000000" pitchFamily="18" charset="-120"/>
              </a:rPr>
              <a:t>-1)</a:t>
            </a:r>
            <a:r>
              <a:rPr kumimoji="0" lang="en-US" altLang="zh-CN" dirty="0" err="1">
                <a:latin typeface="+mn-lt"/>
                <a:ea typeface="PMingLiU-ExtB" panose="02020500000000000000" pitchFamily="18" charset="-120"/>
              </a:rPr>
              <a:t>Δ</a:t>
            </a:r>
            <a:r>
              <a:rPr kumimoji="0" lang="en-US" altLang="zh-CN" i="1" dirty="0" err="1">
                <a:latin typeface="+mn-lt"/>
                <a:ea typeface="PMingLiU-ExtB" panose="02020500000000000000" pitchFamily="18" charset="-120"/>
              </a:rPr>
              <a:t>t</a:t>
            </a:r>
            <a:endParaRPr kumimoji="0" lang="en-US" altLang="zh-CN" i="1" dirty="0">
              <a:latin typeface="+mn-lt"/>
              <a:ea typeface="PMingLiU-ExtB" panose="02020500000000000000" pitchFamily="18" charset="-120"/>
            </a:endParaRPr>
          </a:p>
          <a:p>
            <a:pPr lvl="1" algn="l" eaLnBrk="1" hangingPunct="1">
              <a:lnSpc>
                <a:spcPct val="90000"/>
              </a:lnSpc>
              <a:spcBef>
                <a:spcPct val="20000"/>
              </a:spcBef>
              <a:buClr>
                <a:schemeClr val="accent1"/>
              </a:buClr>
              <a:buSzPct val="90000"/>
              <a:buFont typeface="Wingdings 2" panose="05020102010507070707" pitchFamily="18" charset="2"/>
              <a:buChar char=""/>
            </a:pPr>
            <a:r>
              <a:rPr kumimoji="0" lang="zh-CN" altLang="en-US" dirty="0">
                <a:latin typeface="+mn-lt"/>
                <a:ea typeface="华文中宋" panose="02010600040101010101" pitchFamily="2" charset="-122"/>
              </a:rPr>
              <a:t>顺序执行</a:t>
            </a:r>
            <a:r>
              <a:rPr kumimoji="0" lang="en-US" altLang="zh-CN" i="1" dirty="0">
                <a:latin typeface="+mn-lt"/>
                <a:ea typeface="PMingLiU-ExtB" panose="02020500000000000000" pitchFamily="18" charset="-120"/>
              </a:rPr>
              <a:t>n</a:t>
            </a:r>
            <a:r>
              <a:rPr kumimoji="0" lang="zh-CN" altLang="en-US" dirty="0">
                <a:latin typeface="+mn-lt"/>
                <a:ea typeface="华文中宋" panose="02010600040101010101" pitchFamily="2" charset="-122"/>
              </a:rPr>
              <a:t>个任务</a:t>
            </a:r>
            <a:r>
              <a:rPr kumimoji="0" lang="zh-CN" altLang="en-US" sz="2600" dirty="0">
                <a:latin typeface="+mn-lt"/>
                <a:ea typeface="华文中宋" panose="02010600040101010101" pitchFamily="2" charset="-122"/>
              </a:rPr>
              <a:t>所需要的时间：</a:t>
            </a:r>
            <a:r>
              <a:rPr kumimoji="0" lang="zh-CN" altLang="en-US" sz="2600" i="1" dirty="0">
                <a:latin typeface="+mn-lt"/>
                <a:ea typeface="华文中宋" panose="02010600040101010101" pitchFamily="2" charset="-122"/>
              </a:rPr>
              <a:t> </a:t>
            </a:r>
            <a:r>
              <a:rPr kumimoji="0" lang="en-US" altLang="zh-CN" sz="2600" i="1" dirty="0" err="1">
                <a:latin typeface="+mn-lt"/>
                <a:ea typeface="PMingLiU-ExtB" panose="02020500000000000000" pitchFamily="18" charset="-120"/>
              </a:rPr>
              <a:t>T</a:t>
            </a:r>
            <a:r>
              <a:rPr kumimoji="0" lang="en-US" altLang="zh-CN" sz="2600" i="1" baseline="-25000" dirty="0" err="1">
                <a:latin typeface="+mn-lt"/>
                <a:ea typeface="PMingLiU-ExtB" panose="02020500000000000000" pitchFamily="18" charset="-120"/>
              </a:rPr>
              <a:t>s</a:t>
            </a:r>
            <a:r>
              <a:rPr kumimoji="0" lang="en-US" altLang="zh-CN" sz="2600" i="1" dirty="0">
                <a:latin typeface="+mn-lt"/>
                <a:ea typeface="PMingLiU-ExtB" panose="02020500000000000000" pitchFamily="18" charset="-120"/>
              </a:rPr>
              <a:t> </a:t>
            </a:r>
            <a:r>
              <a:rPr kumimoji="0" lang="en-US" altLang="zh-CN" sz="2600" dirty="0">
                <a:latin typeface="+mn-lt"/>
                <a:ea typeface="PMingLiU-ExtB" panose="02020500000000000000" pitchFamily="18" charset="-120"/>
              </a:rPr>
              <a:t>= </a:t>
            </a:r>
            <a:r>
              <a:rPr kumimoji="0" lang="en-US" altLang="zh-CN" sz="2600" i="1" dirty="0" err="1">
                <a:latin typeface="+mn-lt"/>
                <a:ea typeface="PMingLiU-ExtB" panose="02020500000000000000" pitchFamily="18" charset="-120"/>
              </a:rPr>
              <a:t>nk</a:t>
            </a:r>
            <a:r>
              <a:rPr kumimoji="0" lang="en-US" altLang="zh-CN" sz="2600" dirty="0" err="1">
                <a:latin typeface="+mn-lt"/>
                <a:ea typeface="PMingLiU-ExtB" panose="02020500000000000000" pitchFamily="18" charset="-120"/>
              </a:rPr>
              <a:t>△</a:t>
            </a:r>
            <a:r>
              <a:rPr kumimoji="0" lang="en-US" altLang="zh-CN" sz="2600" i="1" dirty="0" err="1">
                <a:latin typeface="+mn-lt"/>
                <a:ea typeface="PMingLiU-ExtB" panose="02020500000000000000" pitchFamily="18" charset="-120"/>
              </a:rPr>
              <a:t>t</a:t>
            </a:r>
            <a:endParaRPr kumimoji="0" lang="en-US" altLang="zh-CN" sz="2600" dirty="0">
              <a:latin typeface="+mn-lt"/>
              <a:ea typeface="PMingLiU-ExtB" panose="02020500000000000000" pitchFamily="18" charset="-120"/>
            </a:endParaRPr>
          </a:p>
          <a:p>
            <a:pPr lvl="1" algn="l" eaLnBrk="1" hangingPunct="1">
              <a:lnSpc>
                <a:spcPct val="90000"/>
              </a:lnSpc>
              <a:spcBef>
                <a:spcPct val="20000"/>
              </a:spcBef>
              <a:buClr>
                <a:schemeClr val="accent1"/>
              </a:buClr>
              <a:buSzPct val="90000"/>
            </a:pPr>
            <a:r>
              <a:rPr kumimoji="0" lang="zh-CN" altLang="en-US" dirty="0">
                <a:latin typeface="+mn-lt"/>
                <a:ea typeface="华文中宋" panose="02010600040101010101" pitchFamily="2" charset="-122"/>
              </a:rPr>
              <a:t>流水线的实际加速比为</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3820FCD-5F4C-4989-BE05-0A8208BCBC21}" type="slidenum">
              <a:rPr lang="en-US" altLang="zh-CN">
                <a:solidFill>
                  <a:srgbClr val="262626">
                    <a:tint val="75000"/>
                  </a:srgbClr>
                </a:solidFill>
                <a:latin typeface="Calibri"/>
                <a:ea typeface="宋体" panose="02010600030101010101" pitchFamily="2" charset="-122"/>
              </a:rPr>
              <a:pPr/>
              <a:t>11</a:t>
            </a:fld>
            <a:endParaRPr lang="zh-CN" altLang="en-US">
              <a:solidFill>
                <a:srgbClr val="262626">
                  <a:tint val="75000"/>
                </a:srgbClr>
              </a:solidFill>
              <a:latin typeface="Calibri"/>
              <a:ea typeface="宋体" panose="02010600030101010101" pitchFamily="2" charset="-122"/>
            </a:endParaRPr>
          </a:p>
        </p:txBody>
      </p:sp>
      <p:sp>
        <p:nvSpPr>
          <p:cNvPr id="3" name="文本框 2"/>
          <p:cNvSpPr txBox="1"/>
          <p:nvPr/>
        </p:nvSpPr>
        <p:spPr>
          <a:xfrm>
            <a:off x="1867536" y="1277620"/>
            <a:ext cx="8604885" cy="4984750"/>
          </a:xfrm>
          <a:prstGeom prst="rect">
            <a:avLst/>
          </a:prstGeom>
          <a:noFill/>
        </p:spPr>
        <p:txBody>
          <a:bodyPr wrap="square" rtlCol="0" anchor="t">
            <a:spAutoFit/>
          </a:bodyPr>
          <a:lstStyle/>
          <a:p>
            <a:r>
              <a:rPr lang="zh-CN" altLang="en-US" sz="2400" dirty="0">
                <a:solidFill>
                  <a:srgbClr val="262626"/>
                </a:solidFill>
                <a:latin typeface="微软雅黑" panose="020B0503020204020204" charset="-122"/>
                <a:ea typeface="微软雅黑" panose="020B0503020204020204" charset="-122"/>
                <a:cs typeface="微软雅黑" panose="020B0503020204020204" charset="-122"/>
                <a:sym typeface="+mn-ea"/>
              </a:rPr>
              <a:t>结果表明，CISC存在许多</a:t>
            </a:r>
            <a:r>
              <a:rPr lang="zh-CN" altLang="en-US" sz="2400" b="1" dirty="0">
                <a:solidFill>
                  <a:srgbClr val="0000FF"/>
                </a:solidFill>
                <a:latin typeface="微软雅黑" panose="020B0503020204020204" charset="-122"/>
                <a:ea typeface="微软雅黑" panose="020B0503020204020204" charset="-122"/>
                <a:cs typeface="微软雅黑" panose="020B0503020204020204" charset="-122"/>
                <a:sym typeface="+mn-ea"/>
              </a:rPr>
              <a:t>缺点</a:t>
            </a:r>
            <a:r>
              <a:rPr lang="zh-CN" altLang="en-US" sz="2400" dirty="0">
                <a:solidFill>
                  <a:srgbClr val="262626"/>
                </a:solidFill>
                <a:latin typeface="微软雅黑" panose="020B0503020204020204" charset="-122"/>
                <a:ea typeface="微软雅黑" panose="020B0503020204020204" charset="-122"/>
                <a:cs typeface="微软雅黑" panose="020B0503020204020204" charset="-122"/>
                <a:sym typeface="+mn-ea"/>
              </a:rPr>
              <a:t>：</a:t>
            </a:r>
          </a:p>
          <a:p>
            <a:endParaRPr lang="zh-CN" altLang="en-US" sz="1000" dirty="0">
              <a:solidFill>
                <a:srgbClr val="262626"/>
              </a:solidFill>
              <a:latin typeface="微软雅黑" panose="020B0503020204020204" charset="-122"/>
              <a:ea typeface="微软雅黑" panose="020B0503020204020204" charset="-122"/>
              <a:cs typeface="微软雅黑" panose="020B0503020204020204" charset="-122"/>
              <a:sym typeface="+mn-ea"/>
            </a:endParaRPr>
          </a:p>
          <a:p>
            <a:r>
              <a:rPr lang="zh-CN" altLang="en-US" sz="2400" dirty="0">
                <a:solidFill>
                  <a:srgbClr val="262626"/>
                </a:solidFill>
                <a:latin typeface="微软雅黑" panose="020B0503020204020204" charset="-122"/>
                <a:ea typeface="微软雅黑" panose="020B0503020204020204" charset="-122"/>
                <a:cs typeface="微软雅黑" panose="020B0503020204020204" charset="-122"/>
                <a:sym typeface="+mn-ea"/>
              </a:rPr>
              <a:t>首先，在这种计算机中．各种指令的使用率相差悬殊：</a:t>
            </a:r>
            <a:r>
              <a:rPr lang="zh-CN" altLang="en-US" sz="2400" b="1" dirty="0">
                <a:solidFill>
                  <a:srgbClr val="0000FF"/>
                </a:solidFill>
                <a:latin typeface="微软雅黑" panose="020B0503020204020204" charset="-122"/>
                <a:ea typeface="微软雅黑" panose="020B0503020204020204" charset="-122"/>
                <a:cs typeface="微软雅黑" panose="020B0503020204020204" charset="-122"/>
                <a:sym typeface="+mn-ea"/>
              </a:rPr>
              <a:t>一个典型程序的运算过程所使用的80％指令，只占一个处理器指令系统的20％</a:t>
            </a:r>
            <a:r>
              <a:rPr lang="zh-CN" altLang="en-US" sz="2400" b="1" dirty="0">
                <a:solidFill>
                  <a:srgbClr val="262626"/>
                </a:solidFill>
                <a:latin typeface="微软雅黑" panose="020B0503020204020204" charset="-122"/>
                <a:ea typeface="微软雅黑" panose="020B0503020204020204" charset="-122"/>
                <a:cs typeface="微软雅黑" panose="020B0503020204020204" charset="-122"/>
                <a:sym typeface="+mn-ea"/>
              </a:rPr>
              <a:t>。</a:t>
            </a:r>
            <a:r>
              <a:rPr lang="zh-CN" altLang="en-US" sz="2400" dirty="0">
                <a:solidFill>
                  <a:srgbClr val="262626"/>
                </a:solidFill>
                <a:latin typeface="微软雅黑" panose="020B0503020204020204" charset="-122"/>
                <a:ea typeface="微软雅黑" panose="020B0503020204020204" charset="-122"/>
                <a:cs typeface="微软雅黑" panose="020B0503020204020204" charset="-122"/>
                <a:sym typeface="+mn-ea"/>
              </a:rPr>
              <a:t>事实上</a:t>
            </a:r>
            <a:r>
              <a:rPr lang="zh-CN" altLang="en-US" sz="2400" b="1" dirty="0">
                <a:solidFill>
                  <a:srgbClr val="0000FF"/>
                </a:solidFill>
                <a:latin typeface="微软雅黑" panose="020B0503020204020204" charset="-122"/>
                <a:ea typeface="微软雅黑" panose="020B0503020204020204" charset="-122"/>
                <a:cs typeface="微软雅黑" panose="020B0503020204020204" charset="-122"/>
                <a:sym typeface="+mn-ea"/>
              </a:rPr>
              <a:t>最频繁使用的指令是取、存和加这些最简单的指令</a:t>
            </a:r>
            <a:r>
              <a:rPr lang="zh-CN" altLang="en-US" sz="2400" dirty="0">
                <a:solidFill>
                  <a:srgbClr val="262626"/>
                </a:solidFill>
                <a:latin typeface="微软雅黑" panose="020B0503020204020204" charset="-122"/>
                <a:ea typeface="微软雅黑" panose="020B0503020204020204" charset="-122"/>
                <a:cs typeface="微软雅黑" panose="020B0503020204020204" charset="-122"/>
                <a:sym typeface="+mn-ea"/>
              </a:rPr>
              <a:t>，这样一来，长期致力于复杂指令系统的设计，实际上是在设计一种难得在实践中用得上的指令系统的处理器。</a:t>
            </a:r>
          </a:p>
          <a:p>
            <a:endParaRPr lang="zh-CN" altLang="en-US" sz="1000" dirty="0">
              <a:solidFill>
                <a:srgbClr val="262626"/>
              </a:solidFill>
              <a:latin typeface="微软雅黑" panose="020B0503020204020204" charset="-122"/>
              <a:ea typeface="微软雅黑" panose="020B0503020204020204" charset="-122"/>
              <a:cs typeface="微软雅黑" panose="020B0503020204020204" charset="-122"/>
              <a:sym typeface="+mn-ea"/>
            </a:endParaRPr>
          </a:p>
          <a:p>
            <a:r>
              <a:rPr lang="zh-CN" altLang="en-US" sz="2400" dirty="0">
                <a:solidFill>
                  <a:srgbClr val="262626"/>
                </a:solidFill>
                <a:latin typeface="微软雅黑" panose="020B0503020204020204" charset="-122"/>
                <a:ea typeface="微软雅黑" panose="020B0503020204020204" charset="-122"/>
                <a:cs typeface="微软雅黑" panose="020B0503020204020204" charset="-122"/>
                <a:sym typeface="+mn-ea"/>
              </a:rPr>
              <a:t>同时．</a:t>
            </a:r>
            <a:r>
              <a:rPr lang="zh-CN" altLang="en-US" sz="2400" b="1" dirty="0">
                <a:solidFill>
                  <a:srgbClr val="262626"/>
                </a:solidFill>
                <a:latin typeface="微软雅黑" panose="020B0503020204020204" charset="-122"/>
                <a:ea typeface="微软雅黑" panose="020B0503020204020204" charset="-122"/>
                <a:cs typeface="微软雅黑" panose="020B0503020204020204" charset="-122"/>
                <a:sym typeface="+mn-ea"/>
              </a:rPr>
              <a:t>复杂的指令系统必然带来</a:t>
            </a:r>
            <a:r>
              <a:rPr lang="zh-CN" altLang="en-US" sz="2400" b="1" dirty="0">
                <a:solidFill>
                  <a:srgbClr val="0000FF"/>
                </a:solidFill>
                <a:latin typeface="微软雅黑" panose="020B0503020204020204" charset="-122"/>
                <a:ea typeface="微软雅黑" panose="020B0503020204020204" charset="-122"/>
                <a:cs typeface="微软雅黑" panose="020B0503020204020204" charset="-122"/>
                <a:sym typeface="+mn-ea"/>
              </a:rPr>
              <a:t>结构的复杂性</a:t>
            </a:r>
            <a:r>
              <a:rPr lang="zh-CN" altLang="en-US" sz="2400" b="1" dirty="0">
                <a:solidFill>
                  <a:srgbClr val="262626"/>
                </a:solidFill>
                <a:latin typeface="微软雅黑" panose="020B0503020204020204" charset="-122"/>
                <a:ea typeface="微软雅黑" panose="020B0503020204020204" charset="-122"/>
                <a:cs typeface="微软雅黑" panose="020B0503020204020204" charset="-122"/>
                <a:sym typeface="+mn-ea"/>
              </a:rPr>
              <a:t>，这不但增加了设计的时间与成本还容易造成</a:t>
            </a:r>
            <a:r>
              <a:rPr lang="zh-CN" altLang="en-US" sz="2400" b="1" dirty="0">
                <a:solidFill>
                  <a:srgbClr val="0000FF"/>
                </a:solidFill>
                <a:latin typeface="微软雅黑" panose="020B0503020204020204" charset="-122"/>
                <a:ea typeface="微软雅黑" panose="020B0503020204020204" charset="-122"/>
                <a:cs typeface="微软雅黑" panose="020B0503020204020204" charset="-122"/>
                <a:sym typeface="+mn-ea"/>
              </a:rPr>
              <a:t>设计失误</a:t>
            </a:r>
            <a:r>
              <a:rPr lang="zh-CN" altLang="en-US" sz="2400" b="1" dirty="0">
                <a:solidFill>
                  <a:srgbClr val="262626"/>
                </a:solidFill>
                <a:latin typeface="微软雅黑" panose="020B0503020204020204" charset="-122"/>
                <a:ea typeface="微软雅黑" panose="020B0503020204020204" charset="-122"/>
                <a:cs typeface="微软雅黑" panose="020B0503020204020204" charset="-122"/>
                <a:sym typeface="+mn-ea"/>
              </a:rPr>
              <a:t>．</a:t>
            </a:r>
          </a:p>
          <a:p>
            <a:endParaRPr lang="zh-CN" altLang="en-US" sz="1000" b="1" dirty="0">
              <a:solidFill>
                <a:srgbClr val="262626"/>
              </a:solidFill>
              <a:latin typeface="微软雅黑" panose="020B0503020204020204" charset="-122"/>
              <a:ea typeface="微软雅黑" panose="020B0503020204020204" charset="-122"/>
              <a:cs typeface="微软雅黑" panose="020B0503020204020204" charset="-122"/>
              <a:sym typeface="+mn-ea"/>
            </a:endParaRPr>
          </a:p>
          <a:p>
            <a:r>
              <a:rPr lang="zh-CN" altLang="en-US" sz="2400" dirty="0">
                <a:solidFill>
                  <a:srgbClr val="262626"/>
                </a:solidFill>
                <a:latin typeface="微软雅黑" panose="020B0503020204020204" charset="-122"/>
                <a:ea typeface="微软雅黑" panose="020B0503020204020204" charset="-122"/>
                <a:cs typeface="微软雅黑" panose="020B0503020204020204" charset="-122"/>
                <a:sym typeface="+mn-ea"/>
              </a:rPr>
              <a:t>此外．尽管VLSI技术现在已达到很高的水平，但也</a:t>
            </a:r>
            <a:r>
              <a:rPr lang="zh-CN" altLang="en-US" sz="2400" b="1" dirty="0">
                <a:solidFill>
                  <a:srgbClr val="0000FF"/>
                </a:solidFill>
                <a:latin typeface="微软雅黑" panose="020B0503020204020204" charset="-122"/>
                <a:ea typeface="微软雅黑" panose="020B0503020204020204" charset="-122"/>
                <a:cs typeface="微软雅黑" panose="020B0503020204020204" charset="-122"/>
                <a:sym typeface="+mn-ea"/>
              </a:rPr>
              <a:t>很难把CISC的全部硬件做在一个芯片上，这也妨碍单片计算机的发展</a:t>
            </a:r>
            <a:r>
              <a:rPr lang="zh-CN" altLang="en-US" sz="2400" dirty="0">
                <a:solidFill>
                  <a:srgbClr val="262626"/>
                </a:solidFill>
                <a:latin typeface="微软雅黑" panose="020B0503020204020204" charset="-122"/>
                <a:ea typeface="微软雅黑" panose="020B0503020204020204" charset="-122"/>
                <a:cs typeface="微软雅黑" panose="020B0503020204020204" charset="-122"/>
                <a:sym typeface="+mn-ea"/>
              </a:rPr>
              <a:t>。</a:t>
            </a:r>
          </a:p>
          <a:p>
            <a:endParaRPr lang="zh-CN" altLang="en-US" sz="2400" dirty="0">
              <a:solidFill>
                <a:srgbClr val="262626"/>
              </a:solidFill>
              <a:latin typeface="微软雅黑" panose="020B0503020204020204" charset="-122"/>
              <a:ea typeface="微软雅黑" panose="020B0503020204020204" charset="-122"/>
              <a:cs typeface="微软雅黑" panose="020B0503020204020204" charset="-122"/>
              <a:sym typeface="+mn-ea"/>
            </a:endParaRPr>
          </a:p>
          <a:p>
            <a:endParaRPr lang="zh-CN" altLang="en-US" sz="2400" dirty="0">
              <a:solidFill>
                <a:srgbClr val="262626"/>
              </a:solidFill>
              <a:latin typeface="微软雅黑" panose="020B0503020204020204" charset="-122"/>
              <a:ea typeface="微软雅黑" panose="020B0503020204020204" charset="-122"/>
              <a:cs typeface="微软雅黑" panose="020B0503020204020204" charset="-122"/>
              <a:sym typeface="+mn-ea"/>
            </a:endParaRPr>
          </a:p>
        </p:txBody>
      </p:sp>
      <p:sp>
        <p:nvSpPr>
          <p:cNvPr id="4" name="矩形 3"/>
          <p:cNvSpPr/>
          <p:nvPr/>
        </p:nvSpPr>
        <p:spPr>
          <a:xfrm>
            <a:off x="1972370" y="198165"/>
            <a:ext cx="5466080" cy="891540"/>
          </a:xfrm>
          <a:prstGeom prst="rect">
            <a:avLst/>
          </a:prstGeom>
        </p:spPr>
        <p:txBody>
          <a:bodyPr wrap="none">
            <a:spAutoFit/>
          </a:bodyPr>
          <a:lstStyle/>
          <a:p>
            <a:pPr>
              <a:defRPr/>
            </a:pPr>
            <a:r>
              <a:rPr lang="zh-CN" altLang="en-US" sz="3200" b="1">
                <a:solidFill>
                  <a:srgbClr val="C00000"/>
                </a:solidFill>
                <a:latin typeface="微软雅黑" panose="020B0503020204020204" charset="-122"/>
                <a:ea typeface="微软雅黑" panose="020B0503020204020204" charset="-122"/>
                <a:cs typeface="微软雅黑" panose="020B0503020204020204" charset="-122"/>
                <a:sym typeface="+mn-ea"/>
              </a:rPr>
              <a:t>复杂指令集计算机存在的问题</a:t>
            </a:r>
          </a:p>
          <a:p>
            <a:pPr>
              <a:defRPr/>
            </a:pPr>
            <a:r>
              <a:rPr lang="zh-CN" altLang="en-US" sz="2000">
                <a:solidFill>
                  <a:srgbClr val="C00000"/>
                </a:solidFill>
                <a:latin typeface="微软雅黑" panose="020B0503020204020204" charset="-122"/>
                <a:ea typeface="微软雅黑" panose="020B0503020204020204" charset="-122"/>
                <a:cs typeface="微软雅黑" panose="020B0503020204020204" charset="-122"/>
                <a:sym typeface="+mn-ea"/>
              </a:rPr>
              <a:t>(Complex Instruction Set Computer-CISC)</a:t>
            </a:r>
            <a:endParaRPr lang="en-US"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
        <p:nvSpPr>
          <p:cNvPr id="5" name="文本框 4">
            <a:extLst>
              <a:ext uri="{FF2B5EF4-FFF2-40B4-BE49-F238E27FC236}">
                <a16:creationId xmlns:a16="http://schemas.microsoft.com/office/drawing/2014/main" id="{4EE030ED-FF6F-4CA3-907A-C21760C3AC21}"/>
              </a:ext>
            </a:extLst>
          </p:cNvPr>
          <p:cNvSpPr txBox="1"/>
          <p:nvPr/>
        </p:nvSpPr>
        <p:spPr>
          <a:xfrm>
            <a:off x="162559" y="351866"/>
            <a:ext cx="3962400" cy="523220"/>
          </a:xfrm>
          <a:prstGeom prst="rect">
            <a:avLst/>
          </a:prstGeom>
          <a:noFill/>
        </p:spPr>
        <p:txBody>
          <a:bodyPr wrap="square" rtlCol="0">
            <a:spAutoFit/>
          </a:bodyPr>
          <a:lstStyle/>
          <a:p>
            <a:r>
              <a:rPr lang="en-US" altLang="zh-CN" sz="2800" dirty="0">
                <a:solidFill>
                  <a:srgbClr val="FF0000"/>
                </a:solidFill>
              </a:rPr>
              <a:t>X86</a:t>
            </a:r>
            <a:r>
              <a:rPr lang="zh-CN" altLang="en-US" sz="2800" dirty="0">
                <a:solidFill>
                  <a:srgbClr val="FF0000"/>
                </a:solidFill>
              </a:rPr>
              <a:t>为</a:t>
            </a:r>
            <a:r>
              <a:rPr lang="en-US" altLang="zh-CN" sz="2800" dirty="0">
                <a:solidFill>
                  <a:srgbClr val="FF0000"/>
                </a:solidFill>
              </a:rPr>
              <a:t>CISC</a:t>
            </a:r>
            <a:endParaRPr lang="zh-CN" altLang="en-US" sz="2800" dirty="0">
              <a:solidFill>
                <a:srgbClr val="FF0000"/>
              </a:solidFill>
            </a:endParaRPr>
          </a:p>
        </p:txBody>
      </p:sp>
      <p:sp>
        <p:nvSpPr>
          <p:cNvPr id="6" name="文本框 5">
            <a:extLst>
              <a:ext uri="{FF2B5EF4-FFF2-40B4-BE49-F238E27FC236}">
                <a16:creationId xmlns:a16="http://schemas.microsoft.com/office/drawing/2014/main" id="{7061B972-08F6-4BC8-833E-61C77FBE336A}"/>
              </a:ext>
            </a:extLst>
          </p:cNvPr>
          <p:cNvSpPr txBox="1"/>
          <p:nvPr/>
        </p:nvSpPr>
        <p:spPr>
          <a:xfrm>
            <a:off x="7897707" y="351866"/>
            <a:ext cx="3596640" cy="646331"/>
          </a:xfrm>
          <a:prstGeom prst="rect">
            <a:avLst/>
          </a:prstGeom>
          <a:noFill/>
        </p:spPr>
        <p:txBody>
          <a:bodyPr wrap="square" rtlCol="0">
            <a:spAutoFit/>
          </a:bodyPr>
          <a:lstStyle/>
          <a:p>
            <a:r>
              <a:rPr lang="en-US" altLang="zh-CN" dirty="0">
                <a:solidFill>
                  <a:srgbClr val="FF0000"/>
                </a:solidFill>
              </a:rPr>
              <a:t>25-29PPT</a:t>
            </a:r>
            <a:r>
              <a:rPr lang="zh-CN" altLang="en-US" dirty="0">
                <a:solidFill>
                  <a:srgbClr val="FF0000"/>
                </a:solidFill>
              </a:rPr>
              <a:t>为部分，具体在</a:t>
            </a:r>
            <a:r>
              <a:rPr lang="en-US" altLang="zh-CN" dirty="0">
                <a:solidFill>
                  <a:srgbClr val="FF0000"/>
                </a:solidFill>
              </a:rPr>
              <a:t>”2-</a:t>
            </a:r>
            <a:r>
              <a:rPr lang="zh-CN" altLang="en-US" dirty="0">
                <a:solidFill>
                  <a:srgbClr val="FF0000"/>
                </a:solidFill>
              </a:rPr>
              <a:t>补充内容</a:t>
            </a:r>
            <a:r>
              <a:rPr lang="en-US" altLang="zh-CN" dirty="0">
                <a:solidFill>
                  <a:srgbClr val="FF0000"/>
                </a:solidFill>
              </a:rPr>
              <a:t>--ARM</a:t>
            </a:r>
            <a:r>
              <a:rPr lang="zh-CN" altLang="en-US" dirty="0">
                <a:solidFill>
                  <a:srgbClr val="FF0000"/>
                </a:solidFill>
              </a:rPr>
              <a:t>与</a:t>
            </a:r>
            <a:r>
              <a:rPr lang="en-US" altLang="zh-CN" dirty="0">
                <a:solidFill>
                  <a:srgbClr val="FF0000"/>
                </a:solidFill>
              </a:rPr>
              <a:t>x86.pptx”</a:t>
            </a:r>
            <a:r>
              <a:rPr lang="zh-CN" altLang="en-US" dirty="0">
                <a:solidFill>
                  <a:srgbClr val="FF0000"/>
                </a:solidFill>
              </a:rPr>
              <a:t>中</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4" descr="Rectangle: Click to edit Master text styles&#10;Second level&#10;Third level&#10;Fourth level&#10;Fifth level"/>
          <p:cNvSpPr>
            <a:spLocks noGrp="1" noChangeArrowheads="1"/>
          </p:cNvSpPr>
          <p:nvPr>
            <p:ph idx="1"/>
          </p:nvPr>
        </p:nvSpPr>
        <p:spPr>
          <a:xfrm>
            <a:off x="1558926" y="931888"/>
            <a:ext cx="4214813" cy="696913"/>
          </a:xfrm>
        </p:spPr>
        <p:txBody>
          <a:bodyPr/>
          <a:lstStyle/>
          <a:p>
            <a:pPr marL="628650" lvl="1" indent="0">
              <a:buNone/>
            </a:pPr>
            <a:r>
              <a:rPr lang="zh-CN" altLang="en-US" dirty="0">
                <a:latin typeface="黑体" panose="02010609060101010101" pitchFamily="2" charset="-122"/>
              </a:rPr>
              <a:t>最大加速比</a:t>
            </a:r>
          </a:p>
        </p:txBody>
      </p:sp>
      <p:sp>
        <p:nvSpPr>
          <p:cNvPr id="4608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5EDC6C1F-DEFF-4E2C-A5F6-846A32BF21CE}" type="slidenum">
              <a:rPr lang="en-US" altLang="zh-CN" sz="1400">
                <a:solidFill>
                  <a:srgbClr val="FFFFFF"/>
                </a:solidFill>
              </a:rPr>
              <a:t>110</a:t>
            </a:fld>
            <a:endParaRPr lang="en-US" altLang="zh-CN" sz="1400">
              <a:solidFill>
                <a:srgbClr val="FFFFFF"/>
              </a:solidFill>
            </a:endParaRPr>
          </a:p>
        </p:txBody>
      </p:sp>
      <p:graphicFrame>
        <p:nvGraphicFramePr>
          <p:cNvPr id="46084" name="Object 5"/>
          <p:cNvGraphicFramePr>
            <a:graphicFrameLocks noChangeAspect="1"/>
          </p:cNvGraphicFramePr>
          <p:nvPr/>
        </p:nvGraphicFramePr>
        <p:xfrm>
          <a:off x="4079876" y="1324944"/>
          <a:ext cx="3743325" cy="1023937"/>
        </p:xfrm>
        <a:graphic>
          <a:graphicData uri="http://schemas.openxmlformats.org/presentationml/2006/ole">
            <mc:AlternateContent xmlns:mc="http://schemas.openxmlformats.org/markup-compatibility/2006">
              <mc:Choice xmlns:v="urn:schemas-microsoft-com:vml" Requires="v">
                <p:oleObj spid="_x0000_s38938" name="公式" r:id="rId3" imgW="1346200" imgH="368300" progId="Equation.3">
                  <p:embed/>
                </p:oleObj>
              </mc:Choice>
              <mc:Fallback>
                <p:oleObj name="公式" r:id="rId3" imgW="1346200" imgH="368300" progId="Equation.3">
                  <p:embed/>
                  <p:pic>
                    <p:nvPicPr>
                      <p:cNvPr id="4608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76" y="1324944"/>
                        <a:ext cx="3743325" cy="1023937"/>
                      </a:xfrm>
                      <a:prstGeom prst="rect">
                        <a:avLst/>
                      </a:prstGeom>
                      <a:solidFill>
                        <a:schemeClr val="bg1"/>
                      </a:solidFill>
                      <a:ln>
                        <a:noFill/>
                      </a:ln>
                    </p:spPr>
                  </p:pic>
                </p:oleObj>
              </mc:Fallback>
            </mc:AlternateContent>
          </a:graphicData>
        </a:graphic>
      </p:graphicFrame>
      <p:sp>
        <p:nvSpPr>
          <p:cNvPr id="46085" name="Rectangle 4" descr="Rectangle: Click to edit Master text styles&#10;Second level&#10;Third level&#10;Fourth level&#10;Fifth level"/>
          <p:cNvSpPr txBox="1">
            <a:spLocks noChangeArrowheads="1"/>
          </p:cNvSpPr>
          <p:nvPr/>
        </p:nvSpPr>
        <p:spPr bwMode="auto">
          <a:xfrm>
            <a:off x="2209801" y="2659882"/>
            <a:ext cx="7847013"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spcBef>
                <a:spcPct val="20000"/>
              </a:spcBef>
              <a:buClr>
                <a:schemeClr val="accent1"/>
              </a:buClr>
              <a:buSzPct val="80000"/>
              <a:buFont typeface="Wingdings" panose="05000000000000000000" pitchFamily="2" charset="2"/>
              <a:buNone/>
            </a:pPr>
            <a:r>
              <a:rPr kumimoji="0" lang="zh-CN" altLang="en-US" sz="2800" dirty="0">
                <a:latin typeface="华文中宋" panose="02010600040101010101" pitchFamily="2" charset="-122"/>
                <a:ea typeface="华文中宋" panose="02010600040101010101" pitchFamily="2" charset="-122"/>
              </a:rPr>
              <a:t>（</a:t>
            </a:r>
            <a:r>
              <a:rPr kumimoji="0" lang="en-US" altLang="zh-CN" sz="2800" dirty="0">
                <a:latin typeface="华文中宋" panose="02010600040101010101" pitchFamily="2" charset="-122"/>
                <a:ea typeface="华文中宋" panose="02010600040101010101" pitchFamily="2" charset="-122"/>
              </a:rPr>
              <a:t>2</a:t>
            </a:r>
            <a:r>
              <a:rPr kumimoji="0" lang="zh-CN" altLang="en-US" sz="2800" dirty="0">
                <a:latin typeface="华文中宋" panose="02010600040101010101" pitchFamily="2" charset="-122"/>
                <a:ea typeface="华文中宋" panose="02010600040101010101" pitchFamily="2" charset="-122"/>
              </a:rPr>
              <a:t>）流水线的各段时间不完全相等时</a:t>
            </a:r>
            <a:endParaRPr kumimoji="0" lang="en-US" altLang="zh-CN" sz="2800" dirty="0">
              <a:latin typeface="华文中宋" panose="02010600040101010101" pitchFamily="2" charset="-122"/>
              <a:ea typeface="华文中宋" panose="02010600040101010101" pitchFamily="2" charset="-122"/>
            </a:endParaRPr>
          </a:p>
          <a:p>
            <a:pPr algn="l" eaLnBrk="1" hangingPunct="1">
              <a:spcBef>
                <a:spcPct val="20000"/>
              </a:spcBef>
              <a:buClr>
                <a:schemeClr val="accent1"/>
              </a:buClr>
              <a:buSzPct val="80000"/>
              <a:buFont typeface="Wingdings" panose="05000000000000000000" pitchFamily="2" charset="2"/>
              <a:buNone/>
            </a:pPr>
            <a:r>
              <a:rPr kumimoji="0" lang="zh-CN" altLang="en-US" sz="2800" dirty="0">
                <a:latin typeface="华文中宋" panose="02010600040101010101" pitchFamily="2" charset="-122"/>
                <a:ea typeface="华文中宋" panose="02010600040101010101" pitchFamily="2" charset="-122"/>
              </a:rPr>
              <a:t>一条</a:t>
            </a:r>
            <a:r>
              <a:rPr kumimoji="0" lang="en-US" altLang="zh-CN" sz="2800" i="1" dirty="0">
                <a:latin typeface="华文中宋" panose="02010600040101010101" pitchFamily="2" charset="-122"/>
                <a:ea typeface="华文中宋" panose="02010600040101010101" pitchFamily="2" charset="-122"/>
              </a:rPr>
              <a:t>k</a:t>
            </a:r>
            <a:r>
              <a:rPr kumimoji="0" lang="zh-CN" altLang="en-US" sz="2800" dirty="0">
                <a:latin typeface="华文中宋" panose="02010600040101010101" pitchFamily="2" charset="-122"/>
                <a:ea typeface="华文中宋" panose="02010600040101010101" pitchFamily="2" charset="-122"/>
              </a:rPr>
              <a:t>段流水线完成</a:t>
            </a:r>
            <a:r>
              <a:rPr kumimoji="0" lang="en-US" altLang="zh-CN" sz="2800" i="1" dirty="0">
                <a:latin typeface="华文中宋" panose="02010600040101010101" pitchFamily="2" charset="-122"/>
                <a:ea typeface="华文中宋" panose="02010600040101010101" pitchFamily="2" charset="-122"/>
              </a:rPr>
              <a:t>n</a:t>
            </a:r>
            <a:r>
              <a:rPr kumimoji="0" lang="zh-CN" altLang="en-US" sz="2800" dirty="0">
                <a:latin typeface="华文中宋" panose="02010600040101010101" pitchFamily="2" charset="-122"/>
                <a:ea typeface="华文中宋" panose="02010600040101010101" pitchFamily="2" charset="-122"/>
              </a:rPr>
              <a:t>个连续任务的实际加速比为</a:t>
            </a:r>
          </a:p>
        </p:txBody>
      </p:sp>
      <p:graphicFrame>
        <p:nvGraphicFramePr>
          <p:cNvPr id="46086" name="对象 1"/>
          <p:cNvGraphicFramePr>
            <a:graphicFrameLocks noChangeAspect="1"/>
          </p:cNvGraphicFramePr>
          <p:nvPr/>
        </p:nvGraphicFramePr>
        <p:xfrm>
          <a:off x="3287714" y="4076700"/>
          <a:ext cx="5819775" cy="1944688"/>
        </p:xfrm>
        <a:graphic>
          <a:graphicData uri="http://schemas.openxmlformats.org/presentationml/2006/ole">
            <mc:AlternateContent xmlns:mc="http://schemas.openxmlformats.org/markup-compatibility/2006">
              <mc:Choice xmlns:v="urn:schemas-microsoft-com:vml" Requires="v">
                <p:oleObj spid="_x0000_s38939" name="Equation" r:id="rId5" imgW="2476500" imgH="838200" progId="Equation.3">
                  <p:embed/>
                </p:oleObj>
              </mc:Choice>
              <mc:Fallback>
                <p:oleObj name="Equation" r:id="rId5" imgW="2476500" imgH="838200" progId="Equation.3">
                  <p:embed/>
                  <p:pic>
                    <p:nvPicPr>
                      <p:cNvPr id="46086"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714" y="4076700"/>
                        <a:ext cx="5819775" cy="1944688"/>
                      </a:xfrm>
                      <a:prstGeom prst="rect">
                        <a:avLst/>
                      </a:prstGeom>
                      <a:solidFill>
                        <a:schemeClr val="bg1"/>
                      </a:solidFill>
                      <a:ln>
                        <a:noFill/>
                      </a:ln>
                    </p:spPr>
                  </p:pic>
                </p:oleObj>
              </mc:Fallback>
            </mc:AlternateContent>
          </a:graphicData>
        </a:graphic>
      </p:graphicFrame>
      <p:sp>
        <p:nvSpPr>
          <p:cNvPr id="9" name="Title 8"/>
          <p:cNvSpPr txBox="1"/>
          <p:nvPr/>
        </p:nvSpPr>
        <p:spPr>
          <a:xfrm>
            <a:off x="1631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2</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流水线的时空图及性能分析</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5EDC6C1F-DEFF-4E2C-A5F6-846A32BF21CE}" type="slidenum">
              <a:rPr lang="en-US" altLang="zh-CN" sz="1400">
                <a:solidFill>
                  <a:srgbClr val="FFFFFF"/>
                </a:solidFill>
              </a:rPr>
              <a:t>111</a:t>
            </a:fld>
            <a:endParaRPr lang="en-US" altLang="zh-CN" sz="1400">
              <a:solidFill>
                <a:srgbClr val="FFFFFF"/>
              </a:solidFill>
            </a:endParaRPr>
          </a:p>
        </p:txBody>
      </p:sp>
      <p:sp>
        <p:nvSpPr>
          <p:cNvPr id="9" name="Title 8"/>
          <p:cNvSpPr txBox="1"/>
          <p:nvPr/>
        </p:nvSpPr>
        <p:spPr>
          <a:xfrm>
            <a:off x="1631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2</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流水线的时空图及性能分析</a:t>
            </a:r>
          </a:p>
        </p:txBody>
      </p:sp>
      <p:graphicFrame>
        <p:nvGraphicFramePr>
          <p:cNvPr id="10" name="Object 18"/>
          <p:cNvGraphicFramePr>
            <a:graphicFrameLocks noGrp="1" noChangeAspect="1"/>
          </p:cNvGraphicFramePr>
          <p:nvPr>
            <p:ph/>
          </p:nvPr>
        </p:nvGraphicFramePr>
        <p:xfrm>
          <a:off x="3719514" y="3284985"/>
          <a:ext cx="4943475" cy="909637"/>
        </p:xfrm>
        <a:graphic>
          <a:graphicData uri="http://schemas.openxmlformats.org/presentationml/2006/ole">
            <mc:AlternateContent xmlns:mc="http://schemas.openxmlformats.org/markup-compatibility/2006">
              <mc:Choice xmlns:v="urn:schemas-microsoft-com:vml" Requires="v">
                <p:oleObj spid="_x0000_s39950" name="Equation" r:id="rId3" imgW="2413000" imgH="444500" progId="Equation.DSMT4">
                  <p:embed/>
                </p:oleObj>
              </mc:Choice>
              <mc:Fallback>
                <p:oleObj name="Equation" r:id="rId3" imgW="2413000" imgH="444500" progId="Equation.DSMT4">
                  <p:embed/>
                  <p:pic>
                    <p:nvPicPr>
                      <p:cNvPr id="10" name="Object 1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514" y="3284985"/>
                        <a:ext cx="4943475" cy="909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灯片编号占位符 4"/>
          <p:cNvSpPr txBox="1"/>
          <p:nvPr/>
        </p:nvSpPr>
        <p:spPr bwMode="auto">
          <a:xfrm>
            <a:off x="8077200" y="65514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zh-CN"/>
            </a:defPPr>
            <a:lvl1pPr marL="0" algn="r"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1pPr>
            <a:lvl2pPr marL="742950" indent="-28575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2pPr>
            <a:lvl3pPr marL="11430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3pPr>
            <a:lvl4pPr marL="16002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4pPr>
            <a:lvl5pPr marL="20574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5pPr>
            <a:lvl6pPr marL="25146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6pPr>
            <a:lvl7pPr marL="29718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7pPr>
            <a:lvl8pPr marL="34290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8pPr>
            <a:lvl9pPr marL="38862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9pPr>
          </a:lstStyle>
          <a:p>
            <a:fld id="{501710A9-C77A-4D05-8BD9-CE6CF59AB092}" type="slidenum">
              <a:rPr lang="en-US" altLang="zh-CN" sz="1400">
                <a:solidFill>
                  <a:srgbClr val="FFFFFF"/>
                </a:solidFill>
                <a:latin typeface="华文中宋" panose="02010600040101010101" pitchFamily="2" charset="-122"/>
                <a:ea typeface="华文中宋" panose="02010600040101010101" pitchFamily="2" charset="-122"/>
              </a:rPr>
              <a:t>111</a:t>
            </a:fld>
            <a:endParaRPr lang="en-US" altLang="zh-CN" sz="1400">
              <a:solidFill>
                <a:srgbClr val="FFFFFF"/>
              </a:solidFill>
              <a:latin typeface="华文中宋" panose="02010600040101010101" pitchFamily="2" charset="-122"/>
              <a:ea typeface="华文中宋" panose="02010600040101010101" pitchFamily="2" charset="-122"/>
            </a:endParaRPr>
          </a:p>
        </p:txBody>
      </p:sp>
      <p:sp>
        <p:nvSpPr>
          <p:cNvPr id="12" name="Text Box 4"/>
          <p:cNvSpPr txBox="1">
            <a:spLocks noChangeArrowheads="1"/>
          </p:cNvSpPr>
          <p:nvPr/>
        </p:nvSpPr>
        <p:spPr bwMode="auto">
          <a:xfrm>
            <a:off x="1668464" y="893664"/>
            <a:ext cx="2124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marL="457200" indent="-457200">
              <a:spcBef>
                <a:spcPct val="50000"/>
              </a:spcBef>
              <a:buFont typeface="Wingdings" panose="05000000000000000000" pitchFamily="2" charset="2"/>
              <a:buChar char="n"/>
            </a:pPr>
            <a:r>
              <a:rPr lang="zh-CN" altLang="en-US" sz="2800" dirty="0">
                <a:latin typeface="华文中宋" panose="02010600040101010101" pitchFamily="2" charset="-122"/>
                <a:ea typeface="华文中宋" panose="02010600040101010101" pitchFamily="2" charset="-122"/>
              </a:rPr>
              <a:t>效率</a:t>
            </a:r>
          </a:p>
        </p:txBody>
      </p:sp>
      <p:sp>
        <p:nvSpPr>
          <p:cNvPr id="13" name="Rectangle 5"/>
          <p:cNvSpPr>
            <a:spLocks noChangeArrowheads="1"/>
          </p:cNvSpPr>
          <p:nvPr/>
        </p:nvSpPr>
        <p:spPr bwMode="auto">
          <a:xfrm>
            <a:off x="1703389" y="1408808"/>
            <a:ext cx="8783637"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150000"/>
              </a:lnSpc>
            </a:pP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流水线效率（</a:t>
            </a:r>
            <a:r>
              <a:rPr lang="en-US" altLang="zh-CN" dirty="0">
                <a:latin typeface="华文中宋" panose="02010600040101010101" pitchFamily="2" charset="-122"/>
                <a:ea typeface="华文中宋" panose="02010600040101010101" pitchFamily="2" charset="-122"/>
              </a:rPr>
              <a:t>Efficiency</a:t>
            </a:r>
            <a:r>
              <a:rPr lang="zh-CN" altLang="en-US" dirty="0">
                <a:latin typeface="华文中宋" panose="02010600040101010101" pitchFamily="2" charset="-122"/>
                <a:ea typeface="华文中宋" panose="02010600040101010101" pitchFamily="2" charset="-122"/>
              </a:rPr>
              <a:t>，</a:t>
            </a:r>
            <a:r>
              <a:rPr lang="en-US" altLang="zh-CN" i="1" dirty="0">
                <a:latin typeface="华文中宋" panose="02010600040101010101" pitchFamily="2" charset="-122"/>
                <a:ea typeface="华文中宋" panose="02010600040101010101" pitchFamily="2" charset="-122"/>
              </a:rPr>
              <a:t>E</a:t>
            </a:r>
            <a:r>
              <a:rPr lang="zh-CN" altLang="en-US" dirty="0">
                <a:latin typeface="华文中宋" panose="02010600040101010101" pitchFamily="2" charset="-122"/>
                <a:ea typeface="华文中宋" panose="02010600040101010101" pitchFamily="2" charset="-122"/>
              </a:rPr>
              <a:t>）是指</a:t>
            </a:r>
            <a:r>
              <a:rPr lang="zh-CN" altLang="en-US" dirty="0">
                <a:solidFill>
                  <a:srgbClr val="FF0000"/>
                </a:solidFill>
                <a:latin typeface="华文中宋" panose="02010600040101010101" pitchFamily="2" charset="-122"/>
                <a:ea typeface="华文中宋" panose="02010600040101010101" pitchFamily="2" charset="-122"/>
              </a:rPr>
              <a:t>流水线的设备利用率</a:t>
            </a:r>
            <a:r>
              <a:rPr lang="zh-CN" altLang="en-US" dirty="0">
                <a:latin typeface="华文中宋" panose="02010600040101010101" pitchFamily="2" charset="-122"/>
                <a:ea typeface="华文中宋" panose="02010600040101010101" pitchFamily="2" charset="-122"/>
              </a:rPr>
              <a:t>。</a:t>
            </a:r>
            <a:r>
              <a:rPr lang="zh-CN" altLang="en-US" dirty="0">
                <a:solidFill>
                  <a:schemeClr val="tx2"/>
                </a:solidFill>
                <a:latin typeface="华文中宋" panose="02010600040101010101" pitchFamily="2" charset="-122"/>
                <a:ea typeface="华文中宋" panose="02010600040101010101" pitchFamily="2" charset="-122"/>
              </a:rPr>
              <a:t>在时空图上，流水线的效率定义为</a:t>
            </a:r>
            <a:r>
              <a:rPr lang="en-US" altLang="zh-CN" i="1" dirty="0">
                <a:solidFill>
                  <a:schemeClr val="tx2"/>
                </a:solidFill>
                <a:latin typeface="华文中宋" panose="02010600040101010101" pitchFamily="2" charset="-122"/>
                <a:ea typeface="华文中宋" panose="02010600040101010101" pitchFamily="2" charset="-122"/>
              </a:rPr>
              <a:t>n</a:t>
            </a:r>
            <a:r>
              <a:rPr lang="zh-CN" altLang="en-US" dirty="0">
                <a:solidFill>
                  <a:schemeClr val="tx2"/>
                </a:solidFill>
                <a:latin typeface="华文中宋" panose="02010600040101010101" pitchFamily="2" charset="-122"/>
                <a:ea typeface="华文中宋" panose="02010600040101010101" pitchFamily="2" charset="-122"/>
              </a:rPr>
              <a:t>个任务占用的时空区与</a:t>
            </a:r>
            <a:r>
              <a:rPr lang="en-US" altLang="zh-CN" i="1" dirty="0">
                <a:solidFill>
                  <a:schemeClr val="tx2"/>
                </a:solidFill>
                <a:latin typeface="华文中宋" panose="02010600040101010101" pitchFamily="2" charset="-122"/>
                <a:ea typeface="华文中宋" panose="02010600040101010101" pitchFamily="2" charset="-122"/>
              </a:rPr>
              <a:t>k</a:t>
            </a:r>
            <a:r>
              <a:rPr lang="zh-CN" altLang="en-US" dirty="0">
                <a:solidFill>
                  <a:schemeClr val="tx2"/>
                </a:solidFill>
                <a:latin typeface="华文中宋" panose="02010600040101010101" pitchFamily="2" charset="-122"/>
                <a:ea typeface="华文中宋" panose="02010600040101010101" pitchFamily="2" charset="-122"/>
              </a:rPr>
              <a:t>个功能段总的时空区之比，</a:t>
            </a:r>
            <a:r>
              <a:rPr lang="zh-CN" altLang="en-US" dirty="0">
                <a:latin typeface="华文中宋" panose="02010600040101010101" pitchFamily="2" charset="-122"/>
                <a:ea typeface="华文中宋" panose="02010600040101010101" pitchFamily="2" charset="-122"/>
              </a:rPr>
              <a:t>因此流水线的效率包含时间和空间两个方面的因素。</a:t>
            </a:r>
          </a:p>
        </p:txBody>
      </p:sp>
      <p:sp>
        <p:nvSpPr>
          <p:cNvPr id="14" name="Rectangle 12"/>
          <p:cNvSpPr>
            <a:spLocks noChangeArrowheads="1"/>
          </p:cNvSpPr>
          <p:nvPr/>
        </p:nvSpPr>
        <p:spPr bwMode="auto">
          <a:xfrm>
            <a:off x="1778000" y="4304030"/>
            <a:ext cx="875411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150000"/>
              </a:lnSpc>
            </a:pP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实际上，</a:t>
            </a:r>
            <a:r>
              <a:rPr lang="en-US" altLang="zh-CN" i="1" dirty="0">
                <a:latin typeface="华文中宋" panose="02010600040101010101" pitchFamily="2" charset="-122"/>
                <a:ea typeface="华文中宋" panose="02010600040101010101" pitchFamily="2" charset="-122"/>
              </a:rPr>
              <a:t>n</a:t>
            </a:r>
            <a:r>
              <a:rPr lang="zh-CN" altLang="en-US" dirty="0">
                <a:latin typeface="华文中宋" panose="02010600040101010101" pitchFamily="2" charset="-122"/>
                <a:ea typeface="华文中宋" panose="02010600040101010101" pitchFamily="2" charset="-122"/>
              </a:rPr>
              <a:t>个任务占用的时空区就是顺序执行</a:t>
            </a:r>
            <a:r>
              <a:rPr lang="en-US" altLang="zh-CN" i="1" dirty="0">
                <a:latin typeface="华文中宋" panose="02010600040101010101" pitchFamily="2" charset="-122"/>
                <a:ea typeface="华文中宋" panose="02010600040101010101" pitchFamily="2" charset="-122"/>
              </a:rPr>
              <a:t>n</a:t>
            </a:r>
            <a:r>
              <a:rPr lang="zh-CN" altLang="en-US" dirty="0">
                <a:latin typeface="华文中宋" panose="02010600040101010101" pitchFamily="2" charset="-122"/>
                <a:ea typeface="华文中宋" panose="02010600040101010101" pitchFamily="2" charset="-122"/>
              </a:rPr>
              <a:t>个任务的总的时间</a:t>
            </a:r>
            <a:r>
              <a:rPr lang="en-US" altLang="zh-CN" i="1" dirty="0">
                <a:latin typeface="华文中宋" panose="02010600040101010101" pitchFamily="2" charset="-122"/>
                <a:ea typeface="华文中宋" panose="02010600040101010101" pitchFamily="2" charset="-122"/>
              </a:rPr>
              <a:t>T</a:t>
            </a:r>
            <a:r>
              <a:rPr lang="en-US" altLang="zh-CN" i="1" baseline="-25000" dirty="0">
                <a:latin typeface="华文中宋" panose="02010600040101010101" pitchFamily="2" charset="-122"/>
                <a:ea typeface="华文中宋" panose="02010600040101010101" pitchFamily="2" charset="-122"/>
              </a:rPr>
              <a:t>0</a:t>
            </a:r>
            <a:r>
              <a:rPr lang="zh-CN" altLang="en-US" dirty="0">
                <a:latin typeface="华文中宋" panose="02010600040101010101" pitchFamily="2" charset="-122"/>
                <a:ea typeface="华文中宋" panose="02010600040101010101" pitchFamily="2" charset="-122"/>
              </a:rPr>
              <a:t>；而用一条</a:t>
            </a:r>
            <a:r>
              <a:rPr lang="en-US" altLang="zh-CN" i="1" dirty="0">
                <a:latin typeface="华文中宋" panose="02010600040101010101" pitchFamily="2" charset="-122"/>
                <a:ea typeface="华文中宋" panose="02010600040101010101" pitchFamily="2" charset="-122"/>
              </a:rPr>
              <a:t>k</a:t>
            </a:r>
            <a:r>
              <a:rPr lang="zh-CN" altLang="en-US" dirty="0">
                <a:latin typeface="华文中宋" panose="02010600040101010101" pitchFamily="2" charset="-122"/>
                <a:ea typeface="华文中宋" panose="02010600040101010101" pitchFamily="2" charset="-122"/>
              </a:rPr>
              <a:t>段流水线完成</a:t>
            </a:r>
            <a:r>
              <a:rPr lang="en-US" altLang="zh-CN" i="1" dirty="0">
                <a:latin typeface="华文中宋" panose="02010600040101010101" pitchFamily="2" charset="-122"/>
                <a:ea typeface="华文中宋" panose="02010600040101010101" pitchFamily="2" charset="-122"/>
              </a:rPr>
              <a:t>n</a:t>
            </a:r>
            <a:r>
              <a:rPr lang="zh-CN" altLang="en-US" dirty="0">
                <a:latin typeface="华文中宋" panose="02010600040101010101" pitchFamily="2" charset="-122"/>
                <a:ea typeface="华文中宋" panose="02010600040101010101" pitchFamily="2" charset="-122"/>
              </a:rPr>
              <a:t>个任务的总的时空区为</a:t>
            </a:r>
            <a:r>
              <a:rPr lang="en-US" altLang="zh-CN" i="1" dirty="0">
                <a:latin typeface="华文中宋" panose="02010600040101010101" pitchFamily="2" charset="-122"/>
                <a:ea typeface="华文中宋" panose="02010600040101010101" pitchFamily="2" charset="-122"/>
              </a:rPr>
              <a:t>k</a:t>
            </a:r>
            <a:r>
              <a:rPr lang="en-US" altLang="zh-CN" dirty="0">
                <a:latin typeface="华文中宋" panose="02010600040101010101" pitchFamily="2" charset="-122"/>
                <a:ea typeface="华文中宋" panose="02010600040101010101" pitchFamily="2" charset="-122"/>
              </a:rPr>
              <a:t> </a:t>
            </a:r>
            <a:r>
              <a:rPr lang="en-US" altLang="zh-CN" i="1" dirty="0" err="1">
                <a:latin typeface="华文中宋" panose="02010600040101010101" pitchFamily="2" charset="-122"/>
                <a:ea typeface="华文中宋" panose="02010600040101010101" pitchFamily="2" charset="-122"/>
              </a:rPr>
              <a:t>T</a:t>
            </a:r>
            <a:r>
              <a:rPr lang="en-US" altLang="zh-CN" i="1" baseline="-25000" dirty="0" err="1">
                <a:latin typeface="华文中宋" panose="02010600040101010101" pitchFamily="2" charset="-122"/>
                <a:ea typeface="华文中宋" panose="02010600040101010101" pitchFamily="2" charset="-122"/>
              </a:rPr>
              <a:t>k</a:t>
            </a:r>
            <a:r>
              <a:rPr lang="en-US" altLang="zh-CN" i="1" dirty="0">
                <a:latin typeface="华文中宋" panose="02010600040101010101" pitchFamily="2" charset="-122"/>
                <a:ea typeface="华文中宋" panose="02010600040101010101" pitchFamily="2" charset="-122"/>
              </a:rPr>
              <a:t> </a:t>
            </a:r>
            <a:r>
              <a:rPr lang="zh-CN" altLang="en-US" i="1"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其中</a:t>
            </a:r>
            <a:r>
              <a:rPr lang="en-US" altLang="zh-CN" i="1" dirty="0" err="1">
                <a:latin typeface="华文中宋" panose="02010600040101010101" pitchFamily="2" charset="-122"/>
                <a:ea typeface="华文中宋" panose="02010600040101010101" pitchFamily="2" charset="-122"/>
              </a:rPr>
              <a:t>T</a:t>
            </a:r>
            <a:r>
              <a:rPr lang="en-US" altLang="zh-CN" i="1" baseline="-25000" dirty="0" err="1">
                <a:latin typeface="华文中宋" panose="02010600040101010101" pitchFamily="2" charset="-122"/>
                <a:ea typeface="华文中宋" panose="02010600040101010101" pitchFamily="2" charset="-122"/>
              </a:rPr>
              <a:t>k</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是流水线完成</a:t>
            </a:r>
            <a:r>
              <a:rPr lang="en-US" altLang="zh-CN" i="1" dirty="0">
                <a:latin typeface="华文中宋" panose="02010600040101010101" pitchFamily="2" charset="-122"/>
                <a:ea typeface="华文中宋" panose="02010600040101010101" pitchFamily="2" charset="-122"/>
              </a:rPr>
              <a:t>n</a:t>
            </a:r>
            <a:r>
              <a:rPr lang="zh-CN" altLang="en-US" dirty="0">
                <a:latin typeface="华文中宋" panose="02010600040101010101" pitchFamily="2" charset="-122"/>
                <a:ea typeface="华文中宋" panose="02010600040101010101" pitchFamily="2" charset="-122"/>
              </a:rPr>
              <a:t>个任务所使用的总时间，则一条</a:t>
            </a:r>
            <a:r>
              <a:rPr lang="en-US" altLang="zh-CN" i="1" dirty="0">
                <a:latin typeface="华文中宋" panose="02010600040101010101" pitchFamily="2" charset="-122"/>
                <a:ea typeface="华文中宋" panose="02010600040101010101" pitchFamily="2" charset="-122"/>
              </a:rPr>
              <a:t>k</a:t>
            </a:r>
            <a:r>
              <a:rPr lang="zh-CN" altLang="en-US" dirty="0">
                <a:latin typeface="华文中宋" panose="02010600040101010101" pitchFamily="2" charset="-122"/>
                <a:ea typeface="华文中宋" panose="02010600040101010101" pitchFamily="2" charset="-122"/>
              </a:rPr>
              <a:t>段流水线的效率为：</a:t>
            </a:r>
          </a:p>
        </p:txBody>
      </p:sp>
      <p:sp>
        <p:nvSpPr>
          <p:cNvPr id="15" name="Rectangle 14"/>
          <p:cNvSpPr>
            <a:spLocks noChangeArrowheads="1"/>
          </p:cNvSpPr>
          <p:nvPr/>
        </p:nvSpPr>
        <p:spPr bwMode="auto">
          <a:xfrm>
            <a:off x="1524001" y="3291707"/>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endParaRPr lang="zh-CN" altLang="en-US">
              <a:latin typeface="华文中宋" panose="02010600040101010101" pitchFamily="2" charset="-122"/>
              <a:ea typeface="华文中宋" panose="02010600040101010101" pitchFamily="2" charset="-122"/>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Rectangle 2" descr="Rectangle: Click to edit Master text styles&#10;Second level&#10;Third level&#10;Fourth level&#10;Fifth level"/>
          <p:cNvSpPr>
            <a:spLocks noGrp="1" noChangeArrowheads="1"/>
          </p:cNvSpPr>
          <p:nvPr>
            <p:ph idx="1"/>
          </p:nvPr>
        </p:nvSpPr>
        <p:spPr>
          <a:xfrm>
            <a:off x="2279800" y="1051968"/>
            <a:ext cx="6840537" cy="504825"/>
          </a:xfrm>
        </p:spPr>
        <p:txBody>
          <a:bodyPr>
            <a:normAutofit lnSpcReduction="10000"/>
          </a:bodyPr>
          <a:lstStyle/>
          <a:p>
            <a:pPr marL="1085850" lvl="1" indent="-457200"/>
            <a:r>
              <a:rPr lang="zh-CN" altLang="en-US"/>
              <a:t>各段时间均相等的流水线</a:t>
            </a:r>
            <a:r>
              <a:rPr lang="zh-CN" altLang="en-US">
                <a:hlinkClick r:id="rId3" action="ppaction://program"/>
              </a:rPr>
              <a:t>时空图</a:t>
            </a:r>
            <a:endParaRPr lang="zh-CN" altLang="en-US"/>
          </a:p>
        </p:txBody>
      </p:sp>
      <p:sp>
        <p:nvSpPr>
          <p:cNvPr id="4813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DC30EECE-49AC-4FD2-99CA-E8026CFF5E19}" type="slidenum">
              <a:rPr lang="en-US" altLang="zh-CN" sz="1400">
                <a:solidFill>
                  <a:srgbClr val="FFFFFF"/>
                </a:solidFill>
              </a:rPr>
              <a:t>112</a:t>
            </a:fld>
            <a:endParaRPr lang="en-US" altLang="zh-CN" sz="1400">
              <a:solidFill>
                <a:srgbClr val="FFFFFF"/>
              </a:solidFill>
            </a:endParaRPr>
          </a:p>
        </p:txBody>
      </p:sp>
      <p:graphicFrame>
        <p:nvGraphicFramePr>
          <p:cNvPr id="48132" name="Object 3"/>
          <p:cNvGraphicFramePr>
            <a:graphicFrameLocks noChangeAspect="1"/>
          </p:cNvGraphicFramePr>
          <p:nvPr/>
        </p:nvGraphicFramePr>
        <p:xfrm>
          <a:off x="1524000" y="2060576"/>
          <a:ext cx="9144000" cy="4321175"/>
        </p:xfrm>
        <a:graphic>
          <a:graphicData uri="http://schemas.openxmlformats.org/presentationml/2006/ole">
            <mc:AlternateContent xmlns:mc="http://schemas.openxmlformats.org/markup-compatibility/2006">
              <mc:Choice xmlns:v="urn:schemas-microsoft-com:vml" Requires="v">
                <p:oleObj spid="_x0000_s40974" name="图片" r:id="rId4" imgW="4701540" imgH="2178685" progId="Word.Picture.8">
                  <p:embed/>
                </p:oleObj>
              </mc:Choice>
              <mc:Fallback>
                <p:oleObj name="图片" r:id="rId4" imgW="4701540" imgH="2178685" progId="Word.Picture.8">
                  <p:embed/>
                  <p:pic>
                    <p:nvPicPr>
                      <p:cNvPr id="4813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060576"/>
                        <a:ext cx="9144000" cy="4321175"/>
                      </a:xfrm>
                      <a:prstGeom prst="rect">
                        <a:avLst/>
                      </a:prstGeom>
                      <a:solidFill>
                        <a:schemeClr val="bg1"/>
                      </a:solidFill>
                      <a:ln>
                        <a:noFill/>
                      </a:ln>
                    </p:spPr>
                  </p:pic>
                </p:oleObj>
              </mc:Fallback>
            </mc:AlternateContent>
          </a:graphicData>
        </a:graphic>
      </p:graphicFrame>
      <p:sp>
        <p:nvSpPr>
          <p:cNvPr id="6" name="Title 8"/>
          <p:cNvSpPr txBox="1"/>
          <p:nvPr/>
        </p:nvSpPr>
        <p:spPr>
          <a:xfrm>
            <a:off x="1631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2</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流水线的时空图及性能分析</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5EDC6C1F-DEFF-4E2C-A5F6-846A32BF21CE}" type="slidenum">
              <a:rPr lang="en-US" altLang="zh-CN" sz="1400">
                <a:solidFill>
                  <a:srgbClr val="FFFFFF"/>
                </a:solidFill>
              </a:rPr>
              <a:t>113</a:t>
            </a:fld>
            <a:endParaRPr lang="en-US" altLang="zh-CN" sz="1400">
              <a:solidFill>
                <a:srgbClr val="FFFFFF"/>
              </a:solidFill>
            </a:endParaRPr>
          </a:p>
        </p:txBody>
      </p:sp>
      <p:sp>
        <p:nvSpPr>
          <p:cNvPr id="9" name="Title 8"/>
          <p:cNvSpPr txBox="1"/>
          <p:nvPr/>
        </p:nvSpPr>
        <p:spPr>
          <a:xfrm>
            <a:off x="1631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2</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流水线的时空图及性能分析</a:t>
            </a:r>
          </a:p>
        </p:txBody>
      </p:sp>
      <p:sp>
        <p:nvSpPr>
          <p:cNvPr id="4" name="Rectangle 2"/>
          <p:cNvSpPr>
            <a:spLocks noChangeArrowheads="1"/>
          </p:cNvSpPr>
          <p:nvPr/>
        </p:nvSpPr>
        <p:spPr bwMode="auto">
          <a:xfrm>
            <a:off x="1774826" y="980729"/>
            <a:ext cx="8893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spcBef>
                <a:spcPct val="20000"/>
              </a:spcBef>
              <a:buClr>
                <a:schemeClr val="accent2"/>
              </a:buClr>
              <a:buSzPct val="75000"/>
              <a:buFont typeface="Monotype Sorts" pitchFamily="2" charset="2"/>
              <a:buNone/>
            </a:pPr>
            <a:r>
              <a:rPr lang="zh-CN" altLang="en-US" sz="2800" dirty="0">
                <a:latin typeface="华文中宋" panose="02010600040101010101" pitchFamily="2" charset="-122"/>
                <a:ea typeface="华文中宋" panose="02010600040101010101" pitchFamily="2" charset="-122"/>
              </a:rPr>
              <a:t>如果每个流水段时间是</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t</a:t>
            </a:r>
            <a:r>
              <a:rPr lang="zh-CN" altLang="en-US" sz="2800" dirty="0">
                <a:latin typeface="华文中宋" panose="02010600040101010101" pitchFamily="2" charset="-122"/>
                <a:ea typeface="华文中宋" panose="02010600040101010101" pitchFamily="2" charset="-122"/>
              </a:rPr>
              <a:t>，且任务是连续的实际效率：</a:t>
            </a:r>
          </a:p>
        </p:txBody>
      </p:sp>
      <p:graphicFrame>
        <p:nvGraphicFramePr>
          <p:cNvPr id="5" name="Object 4"/>
          <p:cNvGraphicFramePr>
            <a:graphicFrameLocks noChangeAspect="1"/>
          </p:cNvGraphicFramePr>
          <p:nvPr/>
        </p:nvGraphicFramePr>
        <p:xfrm>
          <a:off x="3432175" y="1734965"/>
          <a:ext cx="5327650" cy="989013"/>
        </p:xfrm>
        <a:graphic>
          <a:graphicData uri="http://schemas.openxmlformats.org/presentationml/2006/ole">
            <mc:AlternateContent xmlns:mc="http://schemas.openxmlformats.org/markup-compatibility/2006">
              <mc:Choice xmlns:v="urn:schemas-microsoft-com:vml" Requires="v">
                <p:oleObj spid="_x0000_s42022" name="公式" r:id="rId3" imgW="2819400" imgH="596900" progId="Equation.3">
                  <p:embed/>
                </p:oleObj>
              </mc:Choice>
              <mc:Fallback>
                <p:oleObj name="公式" r:id="rId3" imgW="2819400" imgH="5969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75" y="1734965"/>
                        <a:ext cx="5327650" cy="9890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5"/>
          <p:cNvSpPr txBox="1">
            <a:spLocks noChangeArrowheads="1"/>
          </p:cNvSpPr>
          <p:nvPr/>
        </p:nvSpPr>
        <p:spPr bwMode="auto">
          <a:xfrm>
            <a:off x="4507460" y="3064199"/>
            <a:ext cx="115649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a:r>
              <a:rPr lang="zh-CN" altLang="en-US" sz="2800" b="1" dirty="0">
                <a:ea typeface="宋体" panose="02010600030101010101" pitchFamily="2" charset="-122"/>
              </a:rPr>
              <a:t>其中，</a:t>
            </a:r>
          </a:p>
        </p:txBody>
      </p:sp>
      <p:graphicFrame>
        <p:nvGraphicFramePr>
          <p:cNvPr id="7" name="Object 6"/>
          <p:cNvGraphicFramePr>
            <a:graphicFrameLocks noChangeAspect="1"/>
          </p:cNvGraphicFramePr>
          <p:nvPr/>
        </p:nvGraphicFramePr>
        <p:xfrm>
          <a:off x="4232275" y="4623793"/>
          <a:ext cx="3951288" cy="1057275"/>
        </p:xfrm>
        <a:graphic>
          <a:graphicData uri="http://schemas.openxmlformats.org/presentationml/2006/ole">
            <mc:AlternateContent xmlns:mc="http://schemas.openxmlformats.org/markup-compatibility/2006">
              <mc:Choice xmlns:v="urn:schemas-microsoft-com:vml" Requires="v">
                <p:oleObj spid="_x0000_s42023" name="公式" r:id="rId5" imgW="1739900" imgH="469900" progId="Equation.3">
                  <p:embed/>
                </p:oleObj>
              </mc:Choice>
              <mc:Fallback>
                <p:oleObj name="公式" r:id="rId5" imgW="1739900" imgH="469900" progId="Equation.3">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2275" y="4623793"/>
                        <a:ext cx="3951288" cy="1057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5956300" y="3124647"/>
          <a:ext cx="808038" cy="400050"/>
        </p:xfrm>
        <a:graphic>
          <a:graphicData uri="http://schemas.openxmlformats.org/presentationml/2006/ole">
            <mc:AlternateContent xmlns:mc="http://schemas.openxmlformats.org/markup-compatibility/2006">
              <mc:Choice xmlns:v="urn:schemas-microsoft-com:vml" Requires="v">
                <p:oleObj spid="_x0000_s42024" name="Equation" r:id="rId7" imgW="8534400" imgH="4267200" progId="Equation.DSMT4">
                  <p:embed/>
                </p:oleObj>
              </mc:Choice>
              <mc:Fallback>
                <p:oleObj name="Equation" r:id="rId7" imgW="8534400" imgH="4267200" progId="Equation.DSMT4">
                  <p:embed/>
                  <p:pic>
                    <p:nvPicPr>
                      <p:cNvPr id="8" name="对象 7"/>
                      <p:cNvPicPr>
                        <a:picLocks noChangeAspect="1" noChangeArrowheads="1"/>
                      </p:cNvPicPr>
                      <p:nvPr/>
                    </p:nvPicPr>
                    <p:blipFill>
                      <a:blip r:embed="rId8"/>
                      <a:srcRect/>
                      <a:stretch>
                        <a:fillRect/>
                      </a:stretch>
                    </p:blipFill>
                    <p:spPr bwMode="auto">
                      <a:xfrm>
                        <a:off x="5956300" y="3124647"/>
                        <a:ext cx="808038"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 Box 5"/>
          <p:cNvSpPr txBox="1">
            <a:spLocks noChangeArrowheads="1"/>
          </p:cNvSpPr>
          <p:nvPr/>
        </p:nvSpPr>
        <p:spPr bwMode="auto">
          <a:xfrm>
            <a:off x="1919537" y="3933057"/>
            <a:ext cx="23129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a:r>
              <a:rPr lang="zh-CN" altLang="en-US" sz="2800" dirty="0">
                <a:latin typeface="华文中宋" panose="02010600040101010101" pitchFamily="2" charset="-122"/>
                <a:ea typeface="华文中宋" panose="02010600040101010101" pitchFamily="2" charset="-122"/>
              </a:rPr>
              <a:t>最大效率：</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5EDC6C1F-DEFF-4E2C-A5F6-846A32BF21CE}" type="slidenum">
              <a:rPr lang="en-US" altLang="zh-CN" sz="1400">
                <a:solidFill>
                  <a:srgbClr val="FFFFFF"/>
                </a:solidFill>
              </a:rPr>
              <a:t>114</a:t>
            </a:fld>
            <a:endParaRPr lang="en-US" altLang="zh-CN" sz="1400">
              <a:solidFill>
                <a:srgbClr val="FFFFFF"/>
              </a:solidFill>
            </a:endParaRPr>
          </a:p>
        </p:txBody>
      </p:sp>
      <p:sp>
        <p:nvSpPr>
          <p:cNvPr id="9" name="Title 8"/>
          <p:cNvSpPr txBox="1"/>
          <p:nvPr/>
        </p:nvSpPr>
        <p:spPr>
          <a:xfrm>
            <a:off x="1631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2</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流水线的时空图及性能分析</a:t>
            </a:r>
          </a:p>
        </p:txBody>
      </p:sp>
      <p:sp>
        <p:nvSpPr>
          <p:cNvPr id="4" name="Rectangle 4"/>
          <p:cNvSpPr txBox="1">
            <a:spLocks noChangeArrowheads="1"/>
          </p:cNvSpPr>
          <p:nvPr/>
        </p:nvSpPr>
        <p:spPr>
          <a:xfrm>
            <a:off x="2063180" y="764704"/>
            <a:ext cx="8569325" cy="208756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a:lstStyle>
          <a:p>
            <a:pPr>
              <a:lnSpc>
                <a:spcPct val="150000"/>
              </a:lnSpc>
              <a:buFont typeface="Wingdings" panose="05000000000000000000" pitchFamily="2" charset="2"/>
              <a:buChar char="n"/>
              <a:defRPr/>
            </a:pPr>
            <a:r>
              <a:rPr lang="zh-CN" altLang="en-US" sz="2800" dirty="0">
                <a:latin typeface="华文中宋" panose="02010600040101010101" pitchFamily="2" charset="-122"/>
                <a:ea typeface="华文中宋" panose="02010600040101010101" pitchFamily="2" charset="-122"/>
              </a:rPr>
              <a:t>举例</a:t>
            </a:r>
          </a:p>
          <a:p>
            <a:pPr marL="182880" indent="-182880">
              <a:lnSpc>
                <a:spcPct val="150000"/>
              </a:lnSpc>
              <a:defRPr/>
            </a:pPr>
            <a:r>
              <a:rPr lang="zh-CN" altLang="en-US" sz="2800" dirty="0">
                <a:latin typeface="华文中宋" panose="02010600040101010101" pitchFamily="2" charset="-122"/>
                <a:ea typeface="华文中宋" panose="02010600040101010101" pitchFamily="2" charset="-122"/>
              </a:rPr>
              <a:t>假设加法由</a:t>
            </a:r>
            <a:r>
              <a:rPr lang="en-US" altLang="zh-CN" sz="2800" dirty="0">
                <a:latin typeface="华文中宋" panose="02010600040101010101" pitchFamily="2" charset="-122"/>
                <a:ea typeface="华文中宋" panose="02010600040101010101" pitchFamily="2" charset="-122"/>
              </a:rPr>
              <a:t>5</a:t>
            </a:r>
            <a:r>
              <a:rPr altLang="zh-CN" sz="2800" dirty="0">
                <a:latin typeface="华文中宋" panose="02010600040101010101" pitchFamily="2" charset="-122"/>
                <a:ea typeface="华文中宋" panose="02010600040101010101" pitchFamily="2" charset="-122"/>
              </a:rPr>
              <a:t>段（级）</a:t>
            </a:r>
            <a:r>
              <a:rPr lang="zh-CN" altLang="en-US" sz="2800" dirty="0">
                <a:latin typeface="华文中宋" panose="02010600040101010101" pitchFamily="2" charset="-122"/>
                <a:ea typeface="华文中宋" panose="02010600040101010101" pitchFamily="2" charset="-122"/>
              </a:rPr>
              <a:t>流水线实现，计算：</a:t>
            </a:r>
          </a:p>
          <a:p>
            <a:pPr marL="0" indent="0">
              <a:lnSpc>
                <a:spcPct val="150000"/>
              </a:lnSpc>
              <a:buNone/>
              <a:defRPr/>
            </a:pPr>
            <a:r>
              <a:rPr lang="zh-CN" altLang="en-US" sz="2800" dirty="0">
                <a:latin typeface="华文中宋" panose="02010600040101010101" pitchFamily="2" charset="-122"/>
                <a:ea typeface="华文中宋" panose="02010600040101010101" pitchFamily="2" charset="-122"/>
              </a:rPr>
              <a:t>          </a:t>
            </a:r>
            <a:r>
              <a:rPr lang="en-US" altLang="zh-CN" sz="2800" dirty="0">
                <a:latin typeface="华文中宋" panose="02010600040101010101" pitchFamily="2" charset="-122"/>
                <a:ea typeface="华文中宋" panose="02010600040101010101" pitchFamily="2" charset="-122"/>
              </a:rPr>
              <a:t>S=a0+a1+a2+a3+a4+a5+a6+a7</a:t>
            </a:r>
          </a:p>
          <a:p>
            <a:pPr marL="182880" indent="-182880" algn="just">
              <a:defRPr/>
            </a:pPr>
            <a:endParaRPr lang="en-US" altLang="zh-CN" dirty="0">
              <a:latin typeface="华文中宋" panose="02010600040101010101" pitchFamily="2" charset="-122"/>
              <a:ea typeface="华文中宋" panose="02010600040101010101" pitchFamily="2" charset="-122"/>
            </a:endParaRPr>
          </a:p>
        </p:txBody>
      </p:sp>
      <p:graphicFrame>
        <p:nvGraphicFramePr>
          <p:cNvPr id="5" name="Object 5"/>
          <p:cNvGraphicFramePr>
            <a:graphicFrameLocks noGrp="1" noChangeAspect="1"/>
          </p:cNvGraphicFramePr>
          <p:nvPr>
            <p:ph sz="half" idx="4294967295"/>
          </p:nvPr>
        </p:nvGraphicFramePr>
        <p:xfrm>
          <a:off x="1524001" y="4432126"/>
          <a:ext cx="9142413" cy="2273300"/>
        </p:xfrm>
        <a:graphic>
          <a:graphicData uri="http://schemas.openxmlformats.org/presentationml/2006/ole">
            <mc:AlternateContent xmlns:mc="http://schemas.openxmlformats.org/markup-compatibility/2006">
              <mc:Choice xmlns:v="urn:schemas-microsoft-com:vml" Requires="v">
                <p:oleObj spid="_x0000_s43022" name="文档" r:id="rId3" imgW="5629275" imgH="1400175" progId="Word.Document.8">
                  <p:embed/>
                </p:oleObj>
              </mc:Choice>
              <mc:Fallback>
                <p:oleObj name="文档" r:id="rId3" imgW="5629275" imgH="1400175" progId="Word.Document.8">
                  <p:embed/>
                  <p:pic>
                    <p:nvPicPr>
                      <p:cNvPr id="5"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4432126"/>
                        <a:ext cx="9142413" cy="2273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灯片编号占位符 6"/>
          <p:cNvSpPr txBox="1"/>
          <p:nvPr/>
        </p:nvSpPr>
        <p:spPr bwMode="auto">
          <a:xfrm>
            <a:off x="8077200" y="6356176"/>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zh-CN"/>
            </a:defPPr>
            <a:lvl1pPr marL="0" algn="r"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1pPr>
            <a:lvl2pPr marL="742950" indent="-28575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2pPr>
            <a:lvl3pPr marL="11430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3pPr>
            <a:lvl4pPr marL="16002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4pPr>
            <a:lvl5pPr marL="20574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5pPr>
            <a:lvl6pPr marL="25146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6pPr>
            <a:lvl7pPr marL="29718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7pPr>
            <a:lvl8pPr marL="34290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8pPr>
            <a:lvl9pPr marL="38862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9pPr>
          </a:lstStyle>
          <a:p>
            <a:fld id="{9493473E-A59E-495B-B032-6F96D91B67C0}" type="slidenum">
              <a:rPr lang="en-US" altLang="zh-CN" sz="1400">
                <a:solidFill>
                  <a:srgbClr val="FFFFFF"/>
                </a:solidFill>
              </a:rPr>
              <a:t>114</a:t>
            </a:fld>
            <a:endParaRPr lang="en-US" altLang="zh-CN" sz="1400">
              <a:solidFill>
                <a:srgbClr val="FFFFFF"/>
              </a:solidFill>
            </a:endParaRPr>
          </a:p>
        </p:txBody>
      </p:sp>
      <p:sp>
        <p:nvSpPr>
          <p:cNvPr id="7" name="Rectangle 4"/>
          <p:cNvSpPr txBox="1">
            <a:spLocks noChangeArrowheads="1"/>
          </p:cNvSpPr>
          <p:nvPr/>
        </p:nvSpPr>
        <p:spPr bwMode="auto">
          <a:xfrm>
            <a:off x="2063751" y="2601739"/>
            <a:ext cx="84248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2880" indent="-182880" algn="l">
              <a:spcBef>
                <a:spcPct val="20000"/>
              </a:spcBef>
              <a:buClr>
                <a:schemeClr val="accent1"/>
              </a:buClr>
              <a:buSzPct val="85000"/>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1pPr>
            <a:lvl2pPr indent="-182880" algn="l">
              <a:spcBef>
                <a:spcPct val="20000"/>
              </a:spcBef>
              <a:buClr>
                <a:schemeClr val="accent1"/>
              </a:buClr>
              <a:buSzPct val="85000"/>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2pPr>
            <a:lvl3pPr marL="730250" indent="-182880" algn="l">
              <a:spcBef>
                <a:spcPct val="20000"/>
              </a:spcBef>
              <a:buClr>
                <a:schemeClr val="accent1"/>
              </a:buClr>
              <a:buSzPct val="90000"/>
              <a:buFont typeface="Arial" panose="020B0604020202020204" pitchFamily="34" charset="0"/>
              <a:buChar char="•"/>
              <a:defRPr>
                <a:solidFill>
                  <a:schemeClr val="tx1"/>
                </a:solidFill>
                <a:latin typeface="Calibri" panose="020F0502020204030204" charset="0"/>
                <a:ea typeface="宋体" panose="02010600030101010101" pitchFamily="2" charset="-122"/>
              </a:defRPr>
            </a:lvl3pPr>
            <a:lvl4pPr marL="1005205" indent="-182880" algn="l">
              <a:spcBef>
                <a:spcPct val="20000"/>
              </a:spcBef>
              <a:buClr>
                <a:schemeClr val="accent1"/>
              </a:buClr>
              <a:buFont typeface="Arial" panose="020B0604020202020204" pitchFamily="34" charset="0"/>
              <a:buChar char="•"/>
              <a:defRPr sz="1600">
                <a:solidFill>
                  <a:schemeClr val="tx1"/>
                </a:solidFill>
                <a:latin typeface="Calibri" panose="020F0502020204030204" charset="0"/>
                <a:ea typeface="宋体" panose="02010600030101010101" pitchFamily="2" charset="-122"/>
              </a:defRPr>
            </a:lvl4pPr>
            <a:lvl5pPr marL="1187450" indent="-136525" algn="l">
              <a:spcBef>
                <a:spcPct val="20000"/>
              </a:spcBef>
              <a:buClr>
                <a:schemeClr val="accent1"/>
              </a:buClr>
              <a:buSzPct val="100000"/>
              <a:buFont typeface="Arial" panose="020B0604020202020204" pitchFamily="34" charset="0"/>
              <a:buChar char="•"/>
              <a:defRPr sz="1400">
                <a:solidFill>
                  <a:schemeClr val="tx1"/>
                </a:solidFill>
                <a:latin typeface="Calibri" panose="020F0502020204030204" charset="0"/>
                <a:ea typeface="宋体" panose="02010600030101010101" pitchFamily="2" charset="-122"/>
              </a:defRPr>
            </a:lvl5pPr>
            <a:lvl6pPr marL="1644650" indent="-136525" fontAlgn="base">
              <a:spcBef>
                <a:spcPct val="20000"/>
              </a:spcBef>
              <a:spcAft>
                <a:spcPct val="0"/>
              </a:spcAft>
              <a:buClr>
                <a:schemeClr val="accent1"/>
              </a:buClr>
              <a:buSzPct val="100000"/>
              <a:buFont typeface="Arial" panose="020B0604020202020204" pitchFamily="34" charset="0"/>
              <a:buChar char="•"/>
              <a:defRPr sz="1400">
                <a:solidFill>
                  <a:schemeClr val="tx1"/>
                </a:solidFill>
                <a:latin typeface="Calibri" panose="020F0502020204030204" charset="0"/>
                <a:ea typeface="宋体" panose="02010600030101010101" pitchFamily="2" charset="-122"/>
              </a:defRPr>
            </a:lvl6pPr>
            <a:lvl7pPr marL="2101850" indent="-136525" fontAlgn="base">
              <a:spcBef>
                <a:spcPct val="20000"/>
              </a:spcBef>
              <a:spcAft>
                <a:spcPct val="0"/>
              </a:spcAft>
              <a:buClr>
                <a:schemeClr val="accent1"/>
              </a:buClr>
              <a:buSzPct val="100000"/>
              <a:buFont typeface="Arial" panose="020B0604020202020204" pitchFamily="34" charset="0"/>
              <a:buChar char="•"/>
              <a:defRPr sz="1400">
                <a:solidFill>
                  <a:schemeClr val="tx1"/>
                </a:solidFill>
                <a:latin typeface="Calibri" panose="020F0502020204030204" charset="0"/>
                <a:ea typeface="宋体" panose="02010600030101010101" pitchFamily="2" charset="-122"/>
              </a:defRPr>
            </a:lvl7pPr>
            <a:lvl8pPr marL="2559050" indent="-136525" fontAlgn="base">
              <a:spcBef>
                <a:spcPct val="20000"/>
              </a:spcBef>
              <a:spcAft>
                <a:spcPct val="0"/>
              </a:spcAft>
              <a:buClr>
                <a:schemeClr val="accent1"/>
              </a:buClr>
              <a:buSzPct val="100000"/>
              <a:buFont typeface="Arial" panose="020B0604020202020204" pitchFamily="34" charset="0"/>
              <a:buChar char="•"/>
              <a:defRPr sz="1400">
                <a:solidFill>
                  <a:schemeClr val="tx1"/>
                </a:solidFill>
                <a:latin typeface="Calibri" panose="020F0502020204030204" charset="0"/>
                <a:ea typeface="宋体" panose="02010600030101010101" pitchFamily="2" charset="-122"/>
              </a:defRPr>
            </a:lvl8pPr>
            <a:lvl9pPr marL="3016250" indent="-136525" fontAlgn="base">
              <a:spcBef>
                <a:spcPct val="20000"/>
              </a:spcBef>
              <a:spcAft>
                <a:spcPct val="0"/>
              </a:spcAft>
              <a:buClr>
                <a:schemeClr val="accent1"/>
              </a:buClr>
              <a:buSzPct val="100000"/>
              <a:buFont typeface="Arial" panose="020B0604020202020204" pitchFamily="34" charset="0"/>
              <a:buChar char="•"/>
              <a:defRPr sz="1400">
                <a:solidFill>
                  <a:schemeClr val="tx1"/>
                </a:solidFill>
                <a:latin typeface="Calibri" panose="020F0502020204030204" charset="0"/>
                <a:ea typeface="宋体" panose="02010600030101010101" pitchFamily="2" charset="-122"/>
              </a:defRPr>
            </a:lvl9pPr>
          </a:lstStyle>
          <a:p>
            <a:pPr eaLnBrk="1" hangingPunct="1">
              <a:lnSpc>
                <a:spcPct val="150000"/>
              </a:lnSpc>
            </a:pPr>
            <a:r>
              <a:rPr lang="zh-CN" altLang="en-US" b="1" dirty="0">
                <a:solidFill>
                  <a:srgbClr val="FF0000"/>
                </a:solidFill>
                <a:latin typeface="黑体" panose="02010609060101010101" pitchFamily="2" charset="-122"/>
              </a:rPr>
              <a:t>对相关算式要合理分解算式</a:t>
            </a:r>
            <a:r>
              <a:rPr lang="en-US" altLang="zh-CN" b="1" dirty="0">
                <a:solidFill>
                  <a:srgbClr val="FF0000"/>
                </a:solidFill>
                <a:latin typeface="Times New Roman" panose="02020603050405020304" pitchFamily="18" charset="0"/>
              </a:rPr>
              <a:t>——</a:t>
            </a:r>
            <a:r>
              <a:rPr lang="zh-CN" altLang="en-US" b="1" dirty="0">
                <a:solidFill>
                  <a:srgbClr val="FF0000"/>
                </a:solidFill>
                <a:latin typeface="黑体" panose="02010609060101010101" pitchFamily="2" charset="-122"/>
              </a:rPr>
              <a:t>尽量分解为少相关算式：</a:t>
            </a:r>
            <a:endParaRPr lang="en-US" altLang="zh-CN" b="1" dirty="0">
              <a:solidFill>
                <a:srgbClr val="FF0000"/>
              </a:solidFill>
              <a:latin typeface="黑体" panose="02010609060101010101" pitchFamily="2" charset="-122"/>
            </a:endParaRPr>
          </a:p>
          <a:p>
            <a:pPr algn="just" eaLnBrk="1" hangingPunct="1"/>
            <a:endParaRPr lang="en-US" altLang="zh-CN" b="1" dirty="0">
              <a:latin typeface="黑体" panose="02010609060101010101" pitchFamily="2" charset="-122"/>
            </a:endParaRPr>
          </a:p>
        </p:txBody>
      </p:sp>
      <p:sp>
        <p:nvSpPr>
          <p:cNvPr id="8" name="Rectangle 4"/>
          <p:cNvSpPr txBox="1">
            <a:spLocks noChangeArrowheads="1"/>
          </p:cNvSpPr>
          <p:nvPr/>
        </p:nvSpPr>
        <p:spPr bwMode="auto">
          <a:xfrm>
            <a:off x="1919289" y="3320876"/>
            <a:ext cx="81375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2880" indent="-182880" algn="l">
              <a:spcBef>
                <a:spcPct val="20000"/>
              </a:spcBef>
              <a:buClr>
                <a:schemeClr val="accent1"/>
              </a:buClr>
              <a:buSzPct val="85000"/>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1pPr>
            <a:lvl2pPr indent="-182880" algn="l">
              <a:spcBef>
                <a:spcPct val="20000"/>
              </a:spcBef>
              <a:buClr>
                <a:schemeClr val="accent1"/>
              </a:buClr>
              <a:buSzPct val="85000"/>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2pPr>
            <a:lvl3pPr marL="730250" indent="-182880" algn="l">
              <a:spcBef>
                <a:spcPct val="20000"/>
              </a:spcBef>
              <a:buClr>
                <a:schemeClr val="accent1"/>
              </a:buClr>
              <a:buSzPct val="90000"/>
              <a:buFont typeface="Arial" panose="020B0604020202020204" pitchFamily="34" charset="0"/>
              <a:buChar char="•"/>
              <a:defRPr>
                <a:solidFill>
                  <a:schemeClr val="tx1"/>
                </a:solidFill>
                <a:latin typeface="Calibri" panose="020F0502020204030204" charset="0"/>
                <a:ea typeface="宋体" panose="02010600030101010101" pitchFamily="2" charset="-122"/>
              </a:defRPr>
            </a:lvl3pPr>
            <a:lvl4pPr marL="1005205" indent="-182880" algn="l">
              <a:spcBef>
                <a:spcPct val="20000"/>
              </a:spcBef>
              <a:buClr>
                <a:schemeClr val="accent1"/>
              </a:buClr>
              <a:buFont typeface="Arial" panose="020B0604020202020204" pitchFamily="34" charset="0"/>
              <a:buChar char="•"/>
              <a:defRPr sz="1600">
                <a:solidFill>
                  <a:schemeClr val="tx1"/>
                </a:solidFill>
                <a:latin typeface="Calibri" panose="020F0502020204030204" charset="0"/>
                <a:ea typeface="宋体" panose="02010600030101010101" pitchFamily="2" charset="-122"/>
              </a:defRPr>
            </a:lvl4pPr>
            <a:lvl5pPr marL="1187450" indent="-136525" algn="l">
              <a:spcBef>
                <a:spcPct val="20000"/>
              </a:spcBef>
              <a:buClr>
                <a:schemeClr val="accent1"/>
              </a:buClr>
              <a:buSzPct val="100000"/>
              <a:buFont typeface="Arial" panose="020B0604020202020204" pitchFamily="34" charset="0"/>
              <a:buChar char="•"/>
              <a:defRPr sz="1400">
                <a:solidFill>
                  <a:schemeClr val="tx1"/>
                </a:solidFill>
                <a:latin typeface="Calibri" panose="020F0502020204030204" charset="0"/>
                <a:ea typeface="宋体" panose="02010600030101010101" pitchFamily="2" charset="-122"/>
              </a:defRPr>
            </a:lvl5pPr>
            <a:lvl6pPr marL="1644650" indent="-136525" fontAlgn="base">
              <a:spcBef>
                <a:spcPct val="20000"/>
              </a:spcBef>
              <a:spcAft>
                <a:spcPct val="0"/>
              </a:spcAft>
              <a:buClr>
                <a:schemeClr val="accent1"/>
              </a:buClr>
              <a:buSzPct val="100000"/>
              <a:buFont typeface="Arial" panose="020B0604020202020204" pitchFamily="34" charset="0"/>
              <a:buChar char="•"/>
              <a:defRPr sz="1400">
                <a:solidFill>
                  <a:schemeClr val="tx1"/>
                </a:solidFill>
                <a:latin typeface="Calibri" panose="020F0502020204030204" charset="0"/>
                <a:ea typeface="宋体" panose="02010600030101010101" pitchFamily="2" charset="-122"/>
              </a:defRPr>
            </a:lvl6pPr>
            <a:lvl7pPr marL="2101850" indent="-136525" fontAlgn="base">
              <a:spcBef>
                <a:spcPct val="20000"/>
              </a:spcBef>
              <a:spcAft>
                <a:spcPct val="0"/>
              </a:spcAft>
              <a:buClr>
                <a:schemeClr val="accent1"/>
              </a:buClr>
              <a:buSzPct val="100000"/>
              <a:buFont typeface="Arial" panose="020B0604020202020204" pitchFamily="34" charset="0"/>
              <a:buChar char="•"/>
              <a:defRPr sz="1400">
                <a:solidFill>
                  <a:schemeClr val="tx1"/>
                </a:solidFill>
                <a:latin typeface="Calibri" panose="020F0502020204030204" charset="0"/>
                <a:ea typeface="宋体" panose="02010600030101010101" pitchFamily="2" charset="-122"/>
              </a:defRPr>
            </a:lvl7pPr>
            <a:lvl8pPr marL="2559050" indent="-136525" fontAlgn="base">
              <a:spcBef>
                <a:spcPct val="20000"/>
              </a:spcBef>
              <a:spcAft>
                <a:spcPct val="0"/>
              </a:spcAft>
              <a:buClr>
                <a:schemeClr val="accent1"/>
              </a:buClr>
              <a:buSzPct val="100000"/>
              <a:buFont typeface="Arial" panose="020B0604020202020204" pitchFamily="34" charset="0"/>
              <a:buChar char="•"/>
              <a:defRPr sz="1400">
                <a:solidFill>
                  <a:schemeClr val="tx1"/>
                </a:solidFill>
                <a:latin typeface="Calibri" panose="020F0502020204030204" charset="0"/>
                <a:ea typeface="宋体" panose="02010600030101010101" pitchFamily="2" charset="-122"/>
              </a:defRPr>
            </a:lvl8pPr>
            <a:lvl9pPr marL="3016250" indent="-136525" fontAlgn="base">
              <a:spcBef>
                <a:spcPct val="20000"/>
              </a:spcBef>
              <a:spcAft>
                <a:spcPct val="0"/>
              </a:spcAft>
              <a:buClr>
                <a:schemeClr val="accent1"/>
              </a:buClr>
              <a:buSzPct val="100000"/>
              <a:buFont typeface="Arial" panose="020B0604020202020204" pitchFamily="34" charset="0"/>
              <a:buChar char="•"/>
              <a:defRPr sz="1400">
                <a:solidFill>
                  <a:schemeClr val="tx1"/>
                </a:solidFill>
                <a:latin typeface="Calibri" panose="020F0502020204030204" charset="0"/>
                <a:ea typeface="宋体" panose="02010600030101010101" pitchFamily="2" charset="-122"/>
              </a:defRPr>
            </a:lvl9pPr>
          </a:lstStyle>
          <a:p>
            <a:pPr lvl="2" eaLnBrk="1" hangingPunct="1"/>
            <a:r>
              <a:rPr lang="zh-CN" altLang="en-US" sz="2000" b="1">
                <a:latin typeface="黑体" panose="02010609060101010101" pitchFamily="2" charset="-122"/>
              </a:rPr>
              <a:t>① </a:t>
            </a:r>
            <a:r>
              <a:rPr lang="en-US" altLang="zh-CN" sz="2000" b="1">
                <a:latin typeface="黑体" panose="02010609060101010101" pitchFamily="2" charset="-122"/>
              </a:rPr>
              <a:t>S0=a0+a1  ② S1=a2+a3     ③ S2=a4+a5     </a:t>
            </a:r>
          </a:p>
          <a:p>
            <a:pPr lvl="2" eaLnBrk="1" hangingPunct="1"/>
            <a:r>
              <a:rPr lang="en-US" altLang="zh-CN" sz="2000" b="1">
                <a:latin typeface="黑体" panose="02010609060101010101" pitchFamily="2" charset="-122"/>
              </a:rPr>
              <a:t>④ S3=a6+a7   ⑤S4=S0+S1     ⑥S5=S2+S3   ⑦S6=S4+S5    </a:t>
            </a:r>
          </a:p>
          <a:p>
            <a:pPr algn="just" eaLnBrk="1" hangingPunct="1"/>
            <a:endParaRPr lang="en-US" altLang="zh-CN" b="1">
              <a:latin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p:bldP spid="8"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5EDC6C1F-DEFF-4E2C-A5F6-846A32BF21CE}" type="slidenum">
              <a:rPr lang="en-US" altLang="zh-CN" sz="1400">
                <a:solidFill>
                  <a:srgbClr val="FFFFFF"/>
                </a:solidFill>
              </a:rPr>
              <a:t>115</a:t>
            </a:fld>
            <a:endParaRPr lang="en-US" altLang="zh-CN" sz="1400">
              <a:solidFill>
                <a:srgbClr val="FFFFFF"/>
              </a:solidFill>
            </a:endParaRPr>
          </a:p>
        </p:txBody>
      </p:sp>
      <p:sp>
        <p:nvSpPr>
          <p:cNvPr id="9" name="Title 8"/>
          <p:cNvSpPr txBox="1"/>
          <p:nvPr/>
        </p:nvSpPr>
        <p:spPr>
          <a:xfrm>
            <a:off x="1631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2</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流水线的时空图及性能分析</a:t>
            </a:r>
          </a:p>
        </p:txBody>
      </p:sp>
      <p:graphicFrame>
        <p:nvGraphicFramePr>
          <p:cNvPr id="4" name="Object 4"/>
          <p:cNvGraphicFramePr>
            <a:graphicFrameLocks noGrp="1" noChangeAspect="1"/>
          </p:cNvGraphicFramePr>
          <p:nvPr>
            <p:ph/>
          </p:nvPr>
        </p:nvGraphicFramePr>
        <p:xfrm>
          <a:off x="1524636" y="1232153"/>
          <a:ext cx="9142413" cy="2273300"/>
        </p:xfrm>
        <a:graphic>
          <a:graphicData uri="http://schemas.openxmlformats.org/presentationml/2006/ole">
            <mc:AlternateContent xmlns:mc="http://schemas.openxmlformats.org/markup-compatibility/2006">
              <mc:Choice xmlns:v="urn:schemas-microsoft-com:vml" Requires="v">
                <p:oleObj spid="_x0000_s44046" name="文档" r:id="rId4" imgW="5629275" imgH="1400175" progId="Word.Document.8">
                  <p:embed/>
                </p:oleObj>
              </mc:Choice>
              <mc:Fallback>
                <p:oleObj name="文档" r:id="rId4" imgW="5629275" imgH="1400175" progId="Word.Document.8">
                  <p:embed/>
                  <p:pic>
                    <p:nvPicPr>
                      <p:cNvPr id="4"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636" y="1232153"/>
                        <a:ext cx="9142413" cy="2273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6"/>
          <p:cNvSpPr>
            <a:spLocks noChangeArrowheads="1"/>
          </p:cNvSpPr>
          <p:nvPr/>
        </p:nvSpPr>
        <p:spPr bwMode="auto">
          <a:xfrm>
            <a:off x="1919289" y="3645025"/>
            <a:ext cx="8569325" cy="280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黑体" panose="02010609060101010101" pitchFamily="2" charset="-122"/>
              </a:defRPr>
            </a:lvl1pPr>
            <a:lvl2pPr>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marL="0" lvl="1" algn="just">
              <a:lnSpc>
                <a:spcPct val="150000"/>
              </a:lnSpc>
              <a:spcBef>
                <a:spcPct val="20000"/>
              </a:spcBef>
              <a:buClr>
                <a:schemeClr val="tx1"/>
              </a:buClr>
              <a:buSzPct val="90000"/>
            </a:pPr>
            <a:r>
              <a:rPr lang="zh-CN" altLang="en-US" dirty="0">
                <a:latin typeface="华文中宋" panose="02010600040101010101" pitchFamily="2" charset="-122"/>
                <a:ea typeface="华文中宋" panose="02010600040101010101" pitchFamily="2" charset="-122"/>
              </a:rPr>
              <a:t>吞吐率：</a:t>
            </a:r>
            <a:r>
              <a:rPr lang="en-US" altLang="zh-CN" dirty="0">
                <a:latin typeface="华文中宋" panose="02010600040101010101" pitchFamily="2" charset="-122"/>
                <a:ea typeface="华文中宋" panose="02010600040101010101" pitchFamily="2" charset="-122"/>
              </a:rPr>
              <a:t>TP=7/(18Δt</a:t>
            </a:r>
            <a:r>
              <a:rPr lang="zh-CN" altLang="en-US" dirty="0">
                <a:latin typeface="华文中宋" panose="02010600040101010101" pitchFamily="2" charset="-122"/>
                <a:ea typeface="华文中宋" panose="02010600040101010101" pitchFamily="2" charset="-122"/>
              </a:rPr>
              <a:t>）</a:t>
            </a:r>
          </a:p>
          <a:p>
            <a:pPr marL="0" lvl="1" algn="just">
              <a:lnSpc>
                <a:spcPct val="150000"/>
              </a:lnSpc>
              <a:spcBef>
                <a:spcPct val="20000"/>
              </a:spcBef>
              <a:buClr>
                <a:schemeClr val="tx1"/>
              </a:buClr>
              <a:buSzPct val="90000"/>
            </a:pPr>
            <a:r>
              <a:rPr lang="zh-CN" altLang="en-US" dirty="0">
                <a:latin typeface="华文中宋" panose="02010600040101010101" pitchFamily="2" charset="-122"/>
                <a:ea typeface="华文中宋" panose="02010600040101010101" pitchFamily="2" charset="-122"/>
              </a:rPr>
              <a:t>效率：</a:t>
            </a:r>
            <a:r>
              <a:rPr lang="en-US" altLang="zh-CN" dirty="0">
                <a:latin typeface="华文中宋" panose="02010600040101010101" pitchFamily="2" charset="-122"/>
                <a:ea typeface="华文中宋" panose="02010600040101010101" pitchFamily="2" charset="-122"/>
              </a:rPr>
              <a:t>E=</a:t>
            </a:r>
            <a:r>
              <a:rPr lang="zh-CN" altLang="en-US" dirty="0">
                <a:latin typeface="华文中宋" panose="02010600040101010101" pitchFamily="2" charset="-122"/>
                <a:ea typeface="华文中宋" panose="02010600040101010101" pitchFamily="2" charset="-122"/>
              </a:rPr>
              <a:t>（作用区域面积）</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（完成运算所需时间矩形面积）</a:t>
            </a:r>
          </a:p>
          <a:p>
            <a:pPr marL="0" lvl="1" algn="just">
              <a:lnSpc>
                <a:spcPct val="150000"/>
              </a:lnSpc>
              <a:spcBef>
                <a:spcPct val="20000"/>
              </a:spcBef>
              <a:buClr>
                <a:schemeClr val="tx1"/>
              </a:buClr>
              <a:buSzPct val="90000"/>
            </a:pP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7*5Δt</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18Δt*5</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=7/18</a:t>
            </a:r>
          </a:p>
          <a:p>
            <a:pPr marL="0" lvl="1" algn="just">
              <a:lnSpc>
                <a:spcPct val="150000"/>
              </a:lnSpc>
              <a:spcBef>
                <a:spcPct val="20000"/>
              </a:spcBef>
              <a:buClr>
                <a:schemeClr val="tx1"/>
              </a:buClr>
              <a:buSzPct val="90000"/>
            </a:pPr>
            <a:r>
              <a:rPr lang="zh-CN" altLang="en-US" dirty="0">
                <a:latin typeface="华文中宋" panose="02010600040101010101" pitchFamily="2" charset="-122"/>
                <a:ea typeface="华文中宋" panose="02010600040101010101" pitchFamily="2" charset="-122"/>
              </a:rPr>
              <a:t>加速比</a:t>
            </a:r>
            <a:r>
              <a:rPr lang="en-US" altLang="zh-CN" dirty="0">
                <a:latin typeface="华文中宋" panose="02010600040101010101" pitchFamily="2" charset="-122"/>
                <a:ea typeface="华文中宋" panose="02010600040101010101" pitchFamily="2" charset="-122"/>
              </a:rPr>
              <a:t>Sp=(nk</a:t>
            </a:r>
            <a:r>
              <a:rPr lang="en-US" altLang="zh-CN" dirty="0">
                <a:latin typeface="华文中宋" panose="02010600040101010101" pitchFamily="2" charset="-122"/>
                <a:ea typeface="华文中宋" panose="02010600040101010101" pitchFamily="2" charset="-122"/>
                <a:sym typeface="+mn-ea"/>
              </a:rPr>
              <a:t>Δt)/((n+k-1)Δt)</a:t>
            </a:r>
          </a:p>
          <a:p>
            <a:pPr marL="0" lvl="1" algn="just">
              <a:lnSpc>
                <a:spcPct val="150000"/>
              </a:lnSpc>
              <a:spcBef>
                <a:spcPct val="20000"/>
              </a:spcBef>
              <a:buClr>
                <a:schemeClr val="tx1"/>
              </a:buClr>
              <a:buSzPct val="90000"/>
            </a:pPr>
            <a:r>
              <a:rPr lang="en-US" altLang="zh-CN" dirty="0">
                <a:latin typeface="华文中宋" panose="02010600040101010101" pitchFamily="2" charset="-122"/>
                <a:ea typeface="华文中宋" panose="02010600040101010101" pitchFamily="2" charset="-122"/>
                <a:sym typeface="+mn-ea"/>
              </a:rPr>
              <a:t>             =(7*5)/(7+5-1)=(7*5)/11</a:t>
            </a:r>
            <a:r>
              <a:rPr lang="zh-CN" altLang="en-US" dirty="0">
                <a:solidFill>
                  <a:srgbClr val="FF0000"/>
                </a:solidFill>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algn="just" eaLnBrk="1" hangingPunct="1">
              <a:lnSpc>
                <a:spcPct val="150000"/>
              </a:lnSpc>
              <a:spcBef>
                <a:spcPct val="20000"/>
              </a:spcBef>
              <a:buClr>
                <a:schemeClr val="accent2"/>
              </a:buClr>
              <a:buSzPct val="80000"/>
              <a:buFont typeface="Wingdings" panose="05000000000000000000" pitchFamily="2" charset="2"/>
              <a:buNone/>
            </a:pPr>
            <a:r>
              <a:rPr lang="en-US" altLang="zh-CN" dirty="0">
                <a:latin typeface="华文中宋" panose="02010600040101010101" pitchFamily="2" charset="-122"/>
                <a:ea typeface="华文中宋" panose="02010600040101010101" pitchFamily="2" charset="-122"/>
              </a:rPr>
              <a:t>    </a:t>
            </a:r>
          </a:p>
        </p:txBody>
      </p:sp>
      <p:sp>
        <p:nvSpPr>
          <p:cNvPr id="2" name="文本框 1"/>
          <p:cNvSpPr txBox="1"/>
          <p:nvPr/>
        </p:nvSpPr>
        <p:spPr>
          <a:xfrm>
            <a:off x="7139305" y="4836161"/>
            <a:ext cx="3390900" cy="1476375"/>
          </a:xfrm>
          <a:prstGeom prst="rect">
            <a:avLst/>
          </a:prstGeom>
          <a:noFill/>
        </p:spPr>
        <p:txBody>
          <a:bodyPr wrap="square" rtlCol="0">
            <a:spAutoFit/>
          </a:bodyPr>
          <a:lstStyle/>
          <a:p>
            <a:r>
              <a:rPr lang="zh-CN" altLang="en-US">
                <a:solidFill>
                  <a:srgbClr val="FF0000"/>
                </a:solidFill>
              </a:rPr>
              <a:t>正确答案：</a:t>
            </a:r>
          </a:p>
          <a:p>
            <a:r>
              <a:rPr lang="zh-CN" altLang="en-US">
                <a:solidFill>
                  <a:srgbClr val="FF0000"/>
                </a:solidFill>
              </a:rPr>
              <a:t>加速比</a:t>
            </a:r>
            <a:r>
              <a:rPr lang="en-US" altLang="zh-CN">
                <a:solidFill>
                  <a:srgbClr val="FF0000"/>
                </a:solidFill>
              </a:rPr>
              <a:t>Sp=Ts/Tk</a:t>
            </a:r>
          </a:p>
          <a:p>
            <a:r>
              <a:rPr lang="en-US" altLang="zh-CN">
                <a:solidFill>
                  <a:srgbClr val="FF0000"/>
                </a:solidFill>
              </a:rPr>
              <a:t>=</a:t>
            </a:r>
            <a:r>
              <a:rPr lang="zh-CN" altLang="en-US">
                <a:solidFill>
                  <a:srgbClr val="FF0000"/>
                </a:solidFill>
              </a:rPr>
              <a:t>顺序任务所用时间</a:t>
            </a:r>
            <a:r>
              <a:rPr lang="en-US" altLang="zh-CN">
                <a:solidFill>
                  <a:srgbClr val="FF0000"/>
                </a:solidFill>
              </a:rPr>
              <a:t>nk</a:t>
            </a:r>
            <a:r>
              <a:rPr lang="en-US" altLang="zh-CN" dirty="0">
                <a:solidFill>
                  <a:srgbClr val="FF0000"/>
                </a:solidFill>
                <a:latin typeface="华文中宋" panose="02010600040101010101" pitchFamily="2" charset="-122"/>
                <a:ea typeface="华文中宋" panose="02010600040101010101" pitchFamily="2" charset="-122"/>
                <a:sym typeface="+mn-ea"/>
              </a:rPr>
              <a:t>Δt</a:t>
            </a:r>
            <a:r>
              <a:rPr lang="en-US" altLang="zh-CN">
                <a:solidFill>
                  <a:srgbClr val="FF0000"/>
                </a:solidFill>
              </a:rPr>
              <a:t>/</a:t>
            </a:r>
          </a:p>
          <a:p>
            <a:r>
              <a:rPr lang="en-US" altLang="zh-CN">
                <a:solidFill>
                  <a:srgbClr val="FF0000"/>
                </a:solidFill>
              </a:rPr>
              <a:t>   </a:t>
            </a:r>
            <a:r>
              <a:rPr lang="zh-CN" altLang="en-US">
                <a:solidFill>
                  <a:srgbClr val="FF0000"/>
                </a:solidFill>
              </a:rPr>
              <a:t>流水线所用时间</a:t>
            </a:r>
            <a:r>
              <a:rPr lang="en-US" altLang="zh-CN">
                <a:solidFill>
                  <a:srgbClr val="FF0000"/>
                </a:solidFill>
              </a:rPr>
              <a:t>Tk</a:t>
            </a:r>
          </a:p>
          <a:p>
            <a:r>
              <a:rPr lang="en-US" altLang="zh-CN">
                <a:solidFill>
                  <a:srgbClr val="FF0000"/>
                </a:solidFill>
              </a:rPr>
              <a:t>=</a:t>
            </a:r>
            <a:r>
              <a:rPr lang="zh-CN" altLang="en-US">
                <a:solidFill>
                  <a:srgbClr val="FF0000"/>
                </a:solidFill>
              </a:rPr>
              <a:t>（</a:t>
            </a:r>
            <a:r>
              <a:rPr lang="en-US" altLang="zh-CN">
                <a:solidFill>
                  <a:srgbClr val="FF0000"/>
                </a:solidFill>
              </a:rPr>
              <a:t>7*5</a:t>
            </a:r>
            <a:r>
              <a:rPr lang="zh-CN" altLang="en-US">
                <a:solidFill>
                  <a:srgbClr val="FF0000"/>
                </a:solidFill>
              </a:rPr>
              <a:t>）</a:t>
            </a:r>
            <a:r>
              <a:rPr lang="en-US" altLang="zh-CN">
                <a:solidFill>
                  <a:srgbClr val="FF0000"/>
                </a:solidFill>
              </a:rPr>
              <a:t>/18</a:t>
            </a:r>
          </a:p>
        </p:txBody>
      </p:sp>
      <p:sp>
        <p:nvSpPr>
          <p:cNvPr id="6" name="文本框 5"/>
          <p:cNvSpPr txBox="1"/>
          <p:nvPr/>
        </p:nvSpPr>
        <p:spPr>
          <a:xfrm>
            <a:off x="4025265" y="5554346"/>
            <a:ext cx="1021080" cy="1106805"/>
          </a:xfrm>
          <a:prstGeom prst="rect">
            <a:avLst/>
          </a:prstGeom>
          <a:noFill/>
        </p:spPr>
        <p:txBody>
          <a:bodyPr wrap="none" rtlCol="0" anchor="t">
            <a:spAutoFit/>
          </a:bodyPr>
          <a:lstStyle/>
          <a:p>
            <a:r>
              <a:rPr lang="zh-CN" altLang="en-US" sz="6600">
                <a:solidFill>
                  <a:srgbClr val="FF0000"/>
                </a:solidFill>
                <a:latin typeface="Arial" panose="020B0604020202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5EDC6C1F-DEFF-4E2C-A5F6-846A32BF21CE}" type="slidenum">
              <a:rPr lang="en-US" altLang="zh-CN" sz="1400">
                <a:solidFill>
                  <a:srgbClr val="FFFFFF"/>
                </a:solidFill>
              </a:rPr>
              <a:t>116</a:t>
            </a:fld>
            <a:endParaRPr lang="en-US" altLang="zh-CN" sz="1400">
              <a:solidFill>
                <a:srgbClr val="FFFFFF"/>
              </a:solidFill>
            </a:endParaRPr>
          </a:p>
        </p:txBody>
      </p:sp>
      <p:sp>
        <p:nvSpPr>
          <p:cNvPr id="9" name="Title 8"/>
          <p:cNvSpPr txBox="1"/>
          <p:nvPr/>
        </p:nvSpPr>
        <p:spPr>
          <a:xfrm>
            <a:off x="1631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2</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流水线的时空图及性能分析</a:t>
            </a:r>
          </a:p>
        </p:txBody>
      </p:sp>
      <p:sp>
        <p:nvSpPr>
          <p:cNvPr id="4" name="Rectangle 2"/>
          <p:cNvSpPr>
            <a:spLocks noGrp="1" noChangeArrowheads="1"/>
          </p:cNvSpPr>
          <p:nvPr>
            <p:ph type="title"/>
          </p:nvPr>
        </p:nvSpPr>
        <p:spPr>
          <a:xfrm>
            <a:off x="2208214" y="666130"/>
            <a:ext cx="7991475" cy="1143000"/>
          </a:xfrm>
        </p:spPr>
        <p:txBody>
          <a:bodyPr>
            <a:normAutofit/>
          </a:bodyPr>
          <a:lstStyle/>
          <a:p>
            <a:pPr>
              <a:defRPr/>
            </a:pPr>
            <a:r>
              <a:rPr lang="zh-CN" altLang="en-US" sz="2800" dirty="0"/>
              <a:t>例：由</a:t>
            </a:r>
            <a:r>
              <a:rPr lang="zh-CN" altLang="en-US" sz="2800" b="1" dirty="0">
                <a:solidFill>
                  <a:schemeClr val="accent6">
                    <a:lumMod val="75000"/>
                  </a:schemeClr>
                </a:solidFill>
              </a:rPr>
              <a:t>静态</a:t>
            </a:r>
            <a:r>
              <a:rPr lang="zh-CN" altLang="en-US" sz="2800" dirty="0"/>
              <a:t>多功能流水线实现如下计算：</a:t>
            </a:r>
          </a:p>
        </p:txBody>
      </p:sp>
      <p:sp>
        <p:nvSpPr>
          <p:cNvPr id="5" name="Rectangle 3"/>
          <p:cNvSpPr txBox="1">
            <a:spLocks noChangeArrowheads="1"/>
          </p:cNvSpPr>
          <p:nvPr/>
        </p:nvSpPr>
        <p:spPr>
          <a:xfrm>
            <a:off x="2209800" y="1981350"/>
            <a:ext cx="3810000" cy="7270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a:lstStyle>
          <a:p>
            <a:r>
              <a:rPr lang="zh-CN" altLang="en-US" sz="2800"/>
              <a:t>计算 </a:t>
            </a:r>
            <a:r>
              <a:rPr lang="en-US" altLang="zh-CN" sz="2800"/>
              <a:t>A</a:t>
            </a:r>
            <a:r>
              <a:rPr lang="en-US" altLang="zh-CN" sz="2800">
                <a:cs typeface="Times New Roman" panose="02020603050405020304" pitchFamily="18" charset="0"/>
              </a:rPr>
              <a:t>*B=</a:t>
            </a:r>
            <a:endParaRPr lang="en-US" altLang="en-US" sz="2800">
              <a:ea typeface="黑体" panose="02010609060101010101" pitchFamily="2" charset="-122"/>
              <a:cs typeface="Times New Roman" panose="02020603050405020304" pitchFamily="18" charset="0"/>
            </a:endParaRPr>
          </a:p>
        </p:txBody>
      </p:sp>
      <p:graphicFrame>
        <p:nvGraphicFramePr>
          <p:cNvPr id="6" name="Object 4"/>
          <p:cNvGraphicFramePr>
            <a:graphicFrameLocks noGrp="1" noChangeAspect="1"/>
          </p:cNvGraphicFramePr>
          <p:nvPr>
            <p:ph sz="quarter" idx="4294967295"/>
          </p:nvPr>
        </p:nvGraphicFramePr>
        <p:xfrm>
          <a:off x="7975600" y="3001342"/>
          <a:ext cx="203200" cy="444500"/>
        </p:xfrm>
        <a:graphic>
          <a:graphicData uri="http://schemas.openxmlformats.org/presentationml/2006/ole">
            <mc:AlternateContent xmlns:mc="http://schemas.openxmlformats.org/markup-compatibility/2006">
              <mc:Choice xmlns:v="urn:schemas-microsoft-com:vml" Requires="v">
                <p:oleObj spid="_x0000_s45082" name="公式" r:id="rId3" imgW="203200" imgH="444500" progId="Equation.3">
                  <p:embed/>
                </p:oleObj>
              </mc:Choice>
              <mc:Fallback>
                <p:oleObj name="公式" r:id="rId3" imgW="203200" imgH="444500" progId="Equation.3">
                  <p:embed/>
                  <p:pic>
                    <p:nvPicPr>
                      <p:cNvPr id="6"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5600" y="3001342"/>
                        <a:ext cx="2032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5"/>
          <p:cNvGraphicFramePr>
            <a:graphicFrameLocks noGrp="1" noChangeAspect="1"/>
          </p:cNvGraphicFramePr>
          <p:nvPr>
            <p:ph sz="quarter" idx="4294967295"/>
          </p:nvPr>
        </p:nvGraphicFramePr>
        <p:xfrm>
          <a:off x="4205442" y="1845322"/>
          <a:ext cx="1962567" cy="863599"/>
        </p:xfrm>
        <a:graphic>
          <a:graphicData uri="http://schemas.openxmlformats.org/presentationml/2006/ole">
            <mc:AlternateContent xmlns:mc="http://schemas.openxmlformats.org/markup-compatibility/2006">
              <mc:Choice xmlns:v="urn:schemas-microsoft-com:vml" Requires="v">
                <p:oleObj spid="_x0000_s45083" name="Equation" r:id="rId5" imgW="761365" imgH="444500" progId="Equation.DSMT4">
                  <p:embed/>
                </p:oleObj>
              </mc:Choice>
              <mc:Fallback>
                <p:oleObj name="Equation" r:id="rId5" imgW="761365" imgH="444500" progId="Equation.DSMT4">
                  <p:embed/>
                  <p:pic>
                    <p:nvPicPr>
                      <p:cNvPr id="7" name="Object 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5442" y="1845322"/>
                        <a:ext cx="1962567" cy="863599"/>
                      </a:xfrm>
                      <a:prstGeom prst="rect">
                        <a:avLst/>
                      </a:prstGeom>
                      <a:solidFill>
                        <a:schemeClr val="bg1"/>
                      </a:solidFill>
                      <a:ln>
                        <a:noFill/>
                      </a:ln>
                    </p:spPr>
                  </p:pic>
                </p:oleObj>
              </mc:Fallback>
            </mc:AlternateContent>
          </a:graphicData>
        </a:graphic>
      </p:graphicFrame>
      <p:sp>
        <p:nvSpPr>
          <p:cNvPr id="8" name="灯片编号占位符 7"/>
          <p:cNvSpPr txBox="1"/>
          <p:nvPr/>
        </p:nvSpPr>
        <p:spPr bwMode="auto">
          <a:xfrm>
            <a:off x="8077200" y="6500192"/>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zh-CN"/>
            </a:defPPr>
            <a:lvl1pPr marL="0" algn="r"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1pPr>
            <a:lvl2pPr marL="742950" indent="-28575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2pPr>
            <a:lvl3pPr marL="11430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3pPr>
            <a:lvl4pPr marL="16002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4pPr>
            <a:lvl5pPr marL="20574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5pPr>
            <a:lvl6pPr marL="25146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6pPr>
            <a:lvl7pPr marL="29718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7pPr>
            <a:lvl8pPr marL="34290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8pPr>
            <a:lvl9pPr marL="38862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9pPr>
          </a:lstStyle>
          <a:p>
            <a:fld id="{C09D6717-DEBA-4048-955A-9870408D2466}" type="slidenum">
              <a:rPr lang="en-US" altLang="zh-CN" sz="1400">
                <a:solidFill>
                  <a:srgbClr val="FFFFFF"/>
                </a:solidFill>
              </a:rPr>
              <a:t>116</a:t>
            </a:fld>
            <a:endParaRPr lang="en-US" altLang="zh-CN" sz="1400">
              <a:solidFill>
                <a:srgbClr val="FFFFFF"/>
              </a:solidFill>
            </a:endParaRPr>
          </a:p>
        </p:txBody>
      </p:sp>
      <p:sp>
        <p:nvSpPr>
          <p:cNvPr id="10" name="Rectangle 6"/>
          <p:cNvSpPr>
            <a:spLocks noChangeArrowheads="1"/>
          </p:cNvSpPr>
          <p:nvPr/>
        </p:nvSpPr>
        <p:spPr bwMode="auto">
          <a:xfrm>
            <a:off x="4151958" y="3284737"/>
            <a:ext cx="9366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endParaRPr lang="zh-CN" altLang="en-US" sz="3200"/>
          </a:p>
        </p:txBody>
      </p:sp>
      <p:sp>
        <p:nvSpPr>
          <p:cNvPr id="11" name="Rectangle 7"/>
          <p:cNvSpPr>
            <a:spLocks noChangeArrowheads="1"/>
          </p:cNvSpPr>
          <p:nvPr/>
        </p:nvSpPr>
        <p:spPr bwMode="auto">
          <a:xfrm>
            <a:off x="4367858" y="3068836"/>
            <a:ext cx="93662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endParaRPr lang="zh-CN" altLang="en-US" sz="3200"/>
          </a:p>
        </p:txBody>
      </p:sp>
      <p:sp>
        <p:nvSpPr>
          <p:cNvPr id="12" name="Text Box 8"/>
          <p:cNvSpPr txBox="1">
            <a:spLocks noChangeArrowheads="1"/>
          </p:cNvSpPr>
          <p:nvPr/>
        </p:nvSpPr>
        <p:spPr bwMode="auto">
          <a:xfrm>
            <a:off x="4151957" y="3500637"/>
            <a:ext cx="576262" cy="584775"/>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3200">
                <a:ea typeface="宋体" panose="02010600030101010101" pitchFamily="2" charset="-122"/>
              </a:rPr>
              <a:t>1</a:t>
            </a:r>
          </a:p>
        </p:txBody>
      </p:sp>
      <p:sp>
        <p:nvSpPr>
          <p:cNvPr id="13" name="Text Box 9"/>
          <p:cNvSpPr txBox="1">
            <a:spLocks noChangeArrowheads="1"/>
          </p:cNvSpPr>
          <p:nvPr/>
        </p:nvSpPr>
        <p:spPr bwMode="auto">
          <a:xfrm>
            <a:off x="5375920" y="3500637"/>
            <a:ext cx="576263" cy="584775"/>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3200">
                <a:ea typeface="宋体" panose="02010600030101010101" pitchFamily="2" charset="-122"/>
              </a:rPr>
              <a:t>2</a:t>
            </a:r>
          </a:p>
        </p:txBody>
      </p:sp>
      <p:sp>
        <p:nvSpPr>
          <p:cNvPr id="14" name="Text Box 10"/>
          <p:cNvSpPr txBox="1">
            <a:spLocks noChangeArrowheads="1"/>
          </p:cNvSpPr>
          <p:nvPr/>
        </p:nvSpPr>
        <p:spPr bwMode="auto">
          <a:xfrm>
            <a:off x="6599882" y="3500637"/>
            <a:ext cx="576262" cy="584775"/>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3200">
                <a:ea typeface="宋体" panose="02010600030101010101" pitchFamily="2" charset="-122"/>
              </a:rPr>
              <a:t>3</a:t>
            </a:r>
          </a:p>
        </p:txBody>
      </p:sp>
      <p:sp>
        <p:nvSpPr>
          <p:cNvPr id="15" name="Text Box 11"/>
          <p:cNvSpPr txBox="1">
            <a:spLocks noChangeArrowheads="1"/>
          </p:cNvSpPr>
          <p:nvPr/>
        </p:nvSpPr>
        <p:spPr bwMode="auto">
          <a:xfrm>
            <a:off x="6023620" y="4940500"/>
            <a:ext cx="576263" cy="584775"/>
          </a:xfrm>
          <a:prstGeom prst="rect">
            <a:avLst/>
          </a:prstGeom>
          <a:noFill/>
          <a:ln w="57150" algn="ctr">
            <a:solidFill>
              <a:srgbClr val="FF66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3200" dirty="0">
                <a:ea typeface="宋体" panose="02010600030101010101" pitchFamily="2" charset="-122"/>
              </a:rPr>
              <a:t>4</a:t>
            </a:r>
          </a:p>
        </p:txBody>
      </p:sp>
      <p:sp>
        <p:nvSpPr>
          <p:cNvPr id="16" name="Line 12"/>
          <p:cNvSpPr>
            <a:spLocks noChangeShapeType="1"/>
          </p:cNvSpPr>
          <p:nvPr/>
        </p:nvSpPr>
        <p:spPr bwMode="auto">
          <a:xfrm>
            <a:off x="3431233" y="3645099"/>
            <a:ext cx="649287"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200"/>
          </a:p>
        </p:txBody>
      </p:sp>
      <p:sp>
        <p:nvSpPr>
          <p:cNvPr id="17" name="Line 13"/>
          <p:cNvSpPr>
            <a:spLocks noChangeShapeType="1"/>
          </p:cNvSpPr>
          <p:nvPr/>
        </p:nvSpPr>
        <p:spPr bwMode="auto">
          <a:xfrm>
            <a:off x="3431233" y="3932436"/>
            <a:ext cx="649287"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200"/>
          </a:p>
        </p:txBody>
      </p:sp>
      <p:sp>
        <p:nvSpPr>
          <p:cNvPr id="18" name="Line 14"/>
          <p:cNvSpPr>
            <a:spLocks noChangeShapeType="1"/>
          </p:cNvSpPr>
          <p:nvPr/>
        </p:nvSpPr>
        <p:spPr bwMode="auto">
          <a:xfrm>
            <a:off x="4728219" y="3789561"/>
            <a:ext cx="64928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200"/>
          </a:p>
        </p:txBody>
      </p:sp>
      <p:sp>
        <p:nvSpPr>
          <p:cNvPr id="19" name="Line 15"/>
          <p:cNvSpPr>
            <a:spLocks noChangeShapeType="1"/>
          </p:cNvSpPr>
          <p:nvPr/>
        </p:nvSpPr>
        <p:spPr bwMode="auto">
          <a:xfrm>
            <a:off x="5952183" y="3789561"/>
            <a:ext cx="649287"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200"/>
          </a:p>
        </p:txBody>
      </p:sp>
      <p:sp>
        <p:nvSpPr>
          <p:cNvPr id="20" name="Line 16"/>
          <p:cNvSpPr>
            <a:spLocks noChangeShapeType="1"/>
          </p:cNvSpPr>
          <p:nvPr/>
        </p:nvSpPr>
        <p:spPr bwMode="auto">
          <a:xfrm>
            <a:off x="7176144" y="3789561"/>
            <a:ext cx="64928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200"/>
          </a:p>
        </p:txBody>
      </p:sp>
      <p:sp>
        <p:nvSpPr>
          <p:cNvPr id="21" name="Line 17"/>
          <p:cNvSpPr>
            <a:spLocks noChangeShapeType="1"/>
          </p:cNvSpPr>
          <p:nvPr/>
        </p:nvSpPr>
        <p:spPr bwMode="auto">
          <a:xfrm>
            <a:off x="8473133" y="3789561"/>
            <a:ext cx="649287"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200"/>
          </a:p>
        </p:txBody>
      </p:sp>
      <p:sp>
        <p:nvSpPr>
          <p:cNvPr id="22" name="Text Box 18"/>
          <p:cNvSpPr txBox="1">
            <a:spLocks noChangeArrowheads="1"/>
          </p:cNvSpPr>
          <p:nvPr/>
        </p:nvSpPr>
        <p:spPr bwMode="auto">
          <a:xfrm>
            <a:off x="7823845" y="3500637"/>
            <a:ext cx="576263" cy="584775"/>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3200">
                <a:ea typeface="宋体" panose="02010600030101010101" pitchFamily="2" charset="-122"/>
              </a:rPr>
              <a:t>5</a:t>
            </a:r>
          </a:p>
        </p:txBody>
      </p:sp>
      <p:sp>
        <p:nvSpPr>
          <p:cNvPr id="23" name="Line 19"/>
          <p:cNvSpPr>
            <a:spLocks noChangeShapeType="1"/>
          </p:cNvSpPr>
          <p:nvPr/>
        </p:nvSpPr>
        <p:spPr bwMode="auto">
          <a:xfrm>
            <a:off x="4944120" y="5229424"/>
            <a:ext cx="1008063" cy="0"/>
          </a:xfrm>
          <a:prstGeom prst="line">
            <a:avLst/>
          </a:prstGeom>
          <a:noFill/>
          <a:ln w="28575">
            <a:solidFill>
              <a:srgbClr val="FF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200"/>
          </a:p>
        </p:txBody>
      </p:sp>
      <p:sp>
        <p:nvSpPr>
          <p:cNvPr id="24" name="Line 20"/>
          <p:cNvSpPr>
            <a:spLocks noChangeShapeType="1"/>
          </p:cNvSpPr>
          <p:nvPr/>
        </p:nvSpPr>
        <p:spPr bwMode="auto">
          <a:xfrm>
            <a:off x="4944119" y="3789562"/>
            <a:ext cx="0" cy="1439863"/>
          </a:xfrm>
          <a:prstGeom prst="line">
            <a:avLst/>
          </a:prstGeom>
          <a:noFill/>
          <a:ln w="28575">
            <a:solidFill>
              <a:srgbClr val="FF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200"/>
          </a:p>
        </p:txBody>
      </p:sp>
      <p:sp>
        <p:nvSpPr>
          <p:cNvPr id="25" name="Line 21"/>
          <p:cNvSpPr>
            <a:spLocks noChangeShapeType="1"/>
          </p:cNvSpPr>
          <p:nvPr/>
        </p:nvSpPr>
        <p:spPr bwMode="auto">
          <a:xfrm>
            <a:off x="6672907" y="5157987"/>
            <a:ext cx="863600" cy="1428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200"/>
          </a:p>
        </p:txBody>
      </p:sp>
      <p:sp>
        <p:nvSpPr>
          <p:cNvPr id="26" name="Line 22"/>
          <p:cNvSpPr>
            <a:spLocks noChangeShapeType="1"/>
          </p:cNvSpPr>
          <p:nvPr/>
        </p:nvSpPr>
        <p:spPr bwMode="auto">
          <a:xfrm>
            <a:off x="6599883" y="5229424"/>
            <a:ext cx="865187" cy="0"/>
          </a:xfrm>
          <a:prstGeom prst="line">
            <a:avLst/>
          </a:prstGeom>
          <a:noFill/>
          <a:ln w="28575">
            <a:solidFill>
              <a:srgbClr val="FF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200"/>
          </a:p>
        </p:txBody>
      </p:sp>
      <p:sp>
        <p:nvSpPr>
          <p:cNvPr id="27" name="Line 23"/>
          <p:cNvSpPr>
            <a:spLocks noChangeShapeType="1"/>
          </p:cNvSpPr>
          <p:nvPr/>
        </p:nvSpPr>
        <p:spPr bwMode="auto">
          <a:xfrm flipV="1">
            <a:off x="7465069" y="3861000"/>
            <a:ext cx="0" cy="1368425"/>
          </a:xfrm>
          <a:prstGeom prst="line">
            <a:avLst/>
          </a:prstGeom>
          <a:noFill/>
          <a:ln w="28575">
            <a:solidFill>
              <a:srgbClr val="FF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200"/>
          </a:p>
        </p:txBody>
      </p:sp>
      <p:sp>
        <p:nvSpPr>
          <p:cNvPr id="28" name="Text Box 24"/>
          <p:cNvSpPr txBox="1">
            <a:spLocks noChangeArrowheads="1"/>
          </p:cNvSpPr>
          <p:nvPr/>
        </p:nvSpPr>
        <p:spPr bwMode="auto">
          <a:xfrm>
            <a:off x="2567632" y="3203775"/>
            <a:ext cx="118824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3200" dirty="0" err="1">
                <a:ea typeface="宋体" panose="02010600030101010101" pitchFamily="2" charset="-122"/>
              </a:rPr>
              <a:t>ai</a:t>
            </a:r>
            <a:endParaRPr lang="en-US" altLang="zh-CN" sz="3200" dirty="0">
              <a:ea typeface="宋体" panose="02010600030101010101" pitchFamily="2" charset="-122"/>
            </a:endParaRPr>
          </a:p>
          <a:p>
            <a:pPr>
              <a:spcBef>
                <a:spcPct val="50000"/>
              </a:spcBef>
            </a:pPr>
            <a:r>
              <a:rPr lang="en-US" altLang="zh-CN" sz="3200" dirty="0">
                <a:ea typeface="宋体" panose="02010600030101010101" pitchFamily="2" charset="-122"/>
              </a:rPr>
              <a:t>bi</a:t>
            </a:r>
          </a:p>
        </p:txBody>
      </p:sp>
      <p:sp>
        <p:nvSpPr>
          <p:cNvPr id="29" name="Text Box 25"/>
          <p:cNvSpPr txBox="1">
            <a:spLocks noChangeArrowheads="1"/>
          </p:cNvSpPr>
          <p:nvPr/>
        </p:nvSpPr>
        <p:spPr bwMode="auto">
          <a:xfrm>
            <a:off x="7823845" y="4869062"/>
            <a:ext cx="11525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3200" dirty="0">
                <a:ea typeface="宋体" panose="02010600030101010101" pitchFamily="2" charset="-122"/>
              </a:rPr>
              <a:t>A.B</a:t>
            </a:r>
          </a:p>
        </p:txBody>
      </p:sp>
      <p:sp>
        <p:nvSpPr>
          <p:cNvPr id="30" name="Text Box 26"/>
          <p:cNvSpPr txBox="1">
            <a:spLocks noChangeArrowheads="1"/>
          </p:cNvSpPr>
          <p:nvPr/>
        </p:nvSpPr>
        <p:spPr bwMode="auto">
          <a:xfrm>
            <a:off x="8473132" y="2852937"/>
            <a:ext cx="15113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3200" dirty="0">
                <a:ea typeface="宋体" panose="02010600030101010101" pitchFamily="2" charset="-122"/>
              </a:rPr>
              <a:t>A+B</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2"/>
          <p:cNvSpPr>
            <a:spLocks noGrp="1" noChangeArrowheads="1"/>
          </p:cNvSpPr>
          <p:nvPr>
            <p:ph idx="1"/>
          </p:nvPr>
        </p:nvSpPr>
        <p:spPr>
          <a:xfrm>
            <a:off x="2135560" y="1052984"/>
            <a:ext cx="7772400" cy="5040313"/>
          </a:xfrm>
          <a:extLst>
            <a:ext uri="{91240B29-F687-4F45-9708-019B960494DF}">
              <a14:hiddenLine xmlns:a14="http://schemas.microsoft.com/office/drawing/2010/main" w="9525">
                <a:solidFill>
                  <a:srgbClr val="FF66FF"/>
                </a:solidFill>
                <a:miter lim="800000"/>
                <a:headEnd/>
                <a:tailEnd/>
              </a14:hiddenLine>
            </a:ext>
          </a:extLst>
        </p:spPr>
        <p:txBody>
          <a:bodyPr rtlCol="0">
            <a:normAutofit fontScale="70000" lnSpcReduction="20000"/>
          </a:bodyPr>
          <a:lstStyle/>
          <a:p>
            <a:pPr marL="182880" indent="-182880">
              <a:lnSpc>
                <a:spcPct val="150000"/>
              </a:lnSpc>
              <a:defRPr/>
            </a:pPr>
            <a:r>
              <a:rPr lang="en-US" altLang="zh-CN" sz="2800" dirty="0"/>
              <a:t>1—2—3---5 </a:t>
            </a:r>
            <a:r>
              <a:rPr lang="zh-CN" altLang="en-US" sz="2800" dirty="0"/>
              <a:t>做加法</a:t>
            </a:r>
          </a:p>
          <a:p>
            <a:pPr marL="182880" indent="-182880">
              <a:lnSpc>
                <a:spcPct val="150000"/>
              </a:lnSpc>
              <a:defRPr/>
            </a:pPr>
            <a:r>
              <a:rPr lang="en-US" altLang="zh-CN" sz="2800" dirty="0"/>
              <a:t>1—4—5       </a:t>
            </a:r>
            <a:r>
              <a:rPr lang="zh-CN" altLang="en-US" sz="2800" dirty="0"/>
              <a:t>做乘法</a:t>
            </a:r>
          </a:p>
          <a:p>
            <a:pPr marL="182880" indent="-182880">
              <a:lnSpc>
                <a:spcPct val="150000"/>
              </a:lnSpc>
              <a:buNone/>
              <a:defRPr/>
            </a:pPr>
            <a:r>
              <a:rPr lang="zh-CN" altLang="en-US" dirty="0"/>
              <a:t>解：分解算式</a:t>
            </a:r>
          </a:p>
          <a:p>
            <a:pPr marL="182880" indent="-182880">
              <a:lnSpc>
                <a:spcPct val="150000"/>
              </a:lnSpc>
              <a:buNone/>
              <a:defRPr/>
            </a:pPr>
            <a:r>
              <a:rPr lang="zh-CN" altLang="en-US" b="1" dirty="0">
                <a:latin typeface="楷体_GB2312" pitchFamily="49" charset="-122"/>
                <a:ea typeface="楷体_GB2312" pitchFamily="49" charset="-122"/>
              </a:rPr>
              <a:t>①</a:t>
            </a:r>
            <a:r>
              <a:rPr lang="en-US" altLang="zh-CN" b="1" dirty="0">
                <a:latin typeface="楷体_GB2312" pitchFamily="49" charset="-122"/>
                <a:ea typeface="楷体_GB2312" pitchFamily="49" charset="-122"/>
              </a:rPr>
              <a:t>S1=a1.b1		</a:t>
            </a:r>
          </a:p>
          <a:p>
            <a:pPr marL="182880" indent="-182880">
              <a:lnSpc>
                <a:spcPct val="150000"/>
              </a:lnSpc>
              <a:buNone/>
              <a:defRPr/>
            </a:pPr>
            <a:r>
              <a:rPr lang="en-US" altLang="zh-CN" b="1" dirty="0">
                <a:latin typeface="楷体_GB2312" pitchFamily="49" charset="-122"/>
                <a:ea typeface="楷体_GB2312" pitchFamily="49" charset="-122"/>
              </a:rPr>
              <a:t>②s2=a2.b2</a:t>
            </a:r>
          </a:p>
          <a:p>
            <a:pPr marL="182880" indent="-182880">
              <a:lnSpc>
                <a:spcPct val="150000"/>
              </a:lnSpc>
              <a:buNone/>
              <a:defRPr/>
            </a:pPr>
            <a:r>
              <a:rPr lang="en-US" altLang="zh-CN" b="1" dirty="0">
                <a:latin typeface="楷体_GB2312" pitchFamily="49" charset="-122"/>
                <a:ea typeface="楷体_GB2312" pitchFamily="49" charset="-122"/>
              </a:rPr>
              <a:t>③s3=a3.b3</a:t>
            </a:r>
          </a:p>
          <a:p>
            <a:pPr marL="182880" indent="-182880">
              <a:lnSpc>
                <a:spcPct val="150000"/>
              </a:lnSpc>
              <a:buNone/>
              <a:defRPr/>
            </a:pPr>
            <a:r>
              <a:rPr lang="en-US" altLang="zh-CN" b="1" dirty="0">
                <a:latin typeface="楷体_GB2312" pitchFamily="49" charset="-122"/>
                <a:ea typeface="楷体_GB2312" pitchFamily="49" charset="-122"/>
              </a:rPr>
              <a:t>④s4=a4.b4</a:t>
            </a:r>
          </a:p>
          <a:p>
            <a:pPr marL="182880" indent="-182880">
              <a:lnSpc>
                <a:spcPct val="150000"/>
              </a:lnSpc>
              <a:buNone/>
              <a:defRPr/>
            </a:pPr>
            <a:r>
              <a:rPr lang="en-US" altLang="zh-CN" b="1" dirty="0">
                <a:latin typeface="楷体_GB2312" pitchFamily="49" charset="-122"/>
                <a:ea typeface="楷体_GB2312" pitchFamily="49" charset="-122"/>
              </a:rPr>
              <a:t>⑤s5=s1+s2</a:t>
            </a:r>
          </a:p>
          <a:p>
            <a:pPr marL="182880" indent="-182880">
              <a:lnSpc>
                <a:spcPct val="150000"/>
              </a:lnSpc>
              <a:buNone/>
              <a:defRPr/>
            </a:pPr>
            <a:r>
              <a:rPr lang="en-US" altLang="zh-CN" b="1" dirty="0">
                <a:latin typeface="楷体_GB2312" pitchFamily="49" charset="-122"/>
                <a:ea typeface="楷体_GB2312" pitchFamily="49" charset="-122"/>
              </a:rPr>
              <a:t>⑥s6=s3+s4</a:t>
            </a:r>
          </a:p>
          <a:p>
            <a:pPr marL="182880" indent="-182880">
              <a:lnSpc>
                <a:spcPct val="150000"/>
              </a:lnSpc>
              <a:buNone/>
              <a:defRPr/>
            </a:pPr>
            <a:r>
              <a:rPr lang="en-US" altLang="zh-CN" b="1" dirty="0">
                <a:latin typeface="楷体_GB2312" pitchFamily="49" charset="-122"/>
                <a:ea typeface="楷体_GB2312" pitchFamily="49" charset="-122"/>
              </a:rPr>
              <a:t>⑦s7=s5+s6</a:t>
            </a:r>
          </a:p>
        </p:txBody>
      </p:sp>
      <p:sp>
        <p:nvSpPr>
          <p:cNvPr id="5325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CD3BB9AC-BFDB-459C-B2DE-3ABC05EABA0F}" type="slidenum">
              <a:rPr lang="en-US" altLang="zh-CN" sz="1400">
                <a:solidFill>
                  <a:srgbClr val="FFFFFF"/>
                </a:solidFill>
              </a:rPr>
              <a:t>117</a:t>
            </a:fld>
            <a:endParaRPr lang="en-US" altLang="zh-CN" sz="1400">
              <a:solidFill>
                <a:srgbClr val="FFFFFF"/>
              </a:solidFill>
            </a:endParaRPr>
          </a:p>
        </p:txBody>
      </p:sp>
      <p:sp>
        <p:nvSpPr>
          <p:cNvPr id="5" name="Title 8"/>
          <p:cNvSpPr txBox="1"/>
          <p:nvPr/>
        </p:nvSpPr>
        <p:spPr>
          <a:xfrm>
            <a:off x="1631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2</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流水线的时空图及性能分析</a:t>
            </a:r>
          </a:p>
        </p:txBody>
      </p:sp>
      <p:pic>
        <p:nvPicPr>
          <p:cNvPr id="2" name="图片 1"/>
          <p:cNvPicPr>
            <a:picLocks noChangeAspect="1"/>
          </p:cNvPicPr>
          <p:nvPr/>
        </p:nvPicPr>
        <p:blipFill>
          <a:blip r:embed="rId2"/>
          <a:stretch>
            <a:fillRect/>
          </a:stretch>
        </p:blipFill>
        <p:spPr>
          <a:xfrm>
            <a:off x="5084445" y="730251"/>
            <a:ext cx="4823460" cy="196278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5EDC6C1F-DEFF-4E2C-A5F6-846A32BF21CE}" type="slidenum">
              <a:rPr lang="en-US" altLang="zh-CN" sz="1400">
                <a:solidFill>
                  <a:srgbClr val="FFFFFF"/>
                </a:solidFill>
              </a:rPr>
              <a:t>118</a:t>
            </a:fld>
            <a:endParaRPr lang="en-US" altLang="zh-CN" sz="1400">
              <a:solidFill>
                <a:srgbClr val="FFFFFF"/>
              </a:solidFill>
            </a:endParaRPr>
          </a:p>
        </p:txBody>
      </p:sp>
      <p:sp>
        <p:nvSpPr>
          <p:cNvPr id="9" name="Title 8"/>
          <p:cNvSpPr txBox="1"/>
          <p:nvPr/>
        </p:nvSpPr>
        <p:spPr>
          <a:xfrm>
            <a:off x="1631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2</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流水线的时空图及性能分析</a:t>
            </a:r>
          </a:p>
        </p:txBody>
      </p:sp>
      <p:sp>
        <p:nvSpPr>
          <p:cNvPr id="4" name="Rectangle 2"/>
          <p:cNvSpPr txBox="1">
            <a:spLocks noChangeArrowheads="1"/>
          </p:cNvSpPr>
          <p:nvPr/>
        </p:nvSpPr>
        <p:spPr>
          <a:xfrm>
            <a:off x="2209800" y="1225053"/>
            <a:ext cx="3810000" cy="4114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a:lstStyle>
          <a:p>
            <a:endParaRPr lang="en-US" altLang="zh-CN" sz="2800"/>
          </a:p>
          <a:p>
            <a:endParaRPr lang="en-US" altLang="zh-CN" sz="2800"/>
          </a:p>
          <a:p>
            <a:endParaRPr lang="en-US" altLang="zh-CN" sz="2800"/>
          </a:p>
          <a:p>
            <a:endParaRPr lang="en-US" altLang="zh-CN" sz="2800"/>
          </a:p>
        </p:txBody>
      </p:sp>
      <p:graphicFrame>
        <p:nvGraphicFramePr>
          <p:cNvPr id="5" name="Group 3"/>
          <p:cNvGraphicFramePr>
            <a:graphicFrameLocks noGrp="1"/>
          </p:cNvGraphicFramePr>
          <p:nvPr>
            <p:ph sz="half" idx="4294967295"/>
          </p:nvPr>
        </p:nvGraphicFramePr>
        <p:xfrm>
          <a:off x="2351089" y="1088528"/>
          <a:ext cx="7342187" cy="3178176"/>
        </p:xfrm>
        <a:graphic>
          <a:graphicData uri="http://schemas.openxmlformats.org/drawingml/2006/table">
            <a:tbl>
              <a:tblPr/>
              <a:tblGrid>
                <a:gridCol w="488950">
                  <a:extLst>
                    <a:ext uri="{9D8B030D-6E8A-4147-A177-3AD203B41FA5}">
                      <a16:colId xmlns:a16="http://schemas.microsoft.com/office/drawing/2014/main" val="20000"/>
                    </a:ext>
                  </a:extLst>
                </a:gridCol>
                <a:gridCol w="490537">
                  <a:extLst>
                    <a:ext uri="{9D8B030D-6E8A-4147-A177-3AD203B41FA5}">
                      <a16:colId xmlns:a16="http://schemas.microsoft.com/office/drawing/2014/main" val="20001"/>
                    </a:ext>
                  </a:extLst>
                </a:gridCol>
                <a:gridCol w="488950">
                  <a:extLst>
                    <a:ext uri="{9D8B030D-6E8A-4147-A177-3AD203B41FA5}">
                      <a16:colId xmlns:a16="http://schemas.microsoft.com/office/drawing/2014/main" val="20002"/>
                    </a:ext>
                  </a:extLst>
                </a:gridCol>
                <a:gridCol w="488950">
                  <a:extLst>
                    <a:ext uri="{9D8B030D-6E8A-4147-A177-3AD203B41FA5}">
                      <a16:colId xmlns:a16="http://schemas.microsoft.com/office/drawing/2014/main" val="20003"/>
                    </a:ext>
                  </a:extLst>
                </a:gridCol>
                <a:gridCol w="490538">
                  <a:extLst>
                    <a:ext uri="{9D8B030D-6E8A-4147-A177-3AD203B41FA5}">
                      <a16:colId xmlns:a16="http://schemas.microsoft.com/office/drawing/2014/main" val="20004"/>
                    </a:ext>
                  </a:extLst>
                </a:gridCol>
                <a:gridCol w="488950">
                  <a:extLst>
                    <a:ext uri="{9D8B030D-6E8A-4147-A177-3AD203B41FA5}">
                      <a16:colId xmlns:a16="http://schemas.microsoft.com/office/drawing/2014/main" val="20005"/>
                    </a:ext>
                  </a:extLst>
                </a:gridCol>
                <a:gridCol w="488950">
                  <a:extLst>
                    <a:ext uri="{9D8B030D-6E8A-4147-A177-3AD203B41FA5}">
                      <a16:colId xmlns:a16="http://schemas.microsoft.com/office/drawing/2014/main" val="20006"/>
                    </a:ext>
                  </a:extLst>
                </a:gridCol>
                <a:gridCol w="490537">
                  <a:extLst>
                    <a:ext uri="{9D8B030D-6E8A-4147-A177-3AD203B41FA5}">
                      <a16:colId xmlns:a16="http://schemas.microsoft.com/office/drawing/2014/main" val="20007"/>
                    </a:ext>
                  </a:extLst>
                </a:gridCol>
                <a:gridCol w="488950">
                  <a:extLst>
                    <a:ext uri="{9D8B030D-6E8A-4147-A177-3AD203B41FA5}">
                      <a16:colId xmlns:a16="http://schemas.microsoft.com/office/drawing/2014/main" val="20008"/>
                    </a:ext>
                  </a:extLst>
                </a:gridCol>
                <a:gridCol w="488950">
                  <a:extLst>
                    <a:ext uri="{9D8B030D-6E8A-4147-A177-3AD203B41FA5}">
                      <a16:colId xmlns:a16="http://schemas.microsoft.com/office/drawing/2014/main" val="20009"/>
                    </a:ext>
                  </a:extLst>
                </a:gridCol>
                <a:gridCol w="490538">
                  <a:extLst>
                    <a:ext uri="{9D8B030D-6E8A-4147-A177-3AD203B41FA5}">
                      <a16:colId xmlns:a16="http://schemas.microsoft.com/office/drawing/2014/main" val="20010"/>
                    </a:ext>
                  </a:extLst>
                </a:gridCol>
                <a:gridCol w="488950">
                  <a:extLst>
                    <a:ext uri="{9D8B030D-6E8A-4147-A177-3AD203B41FA5}">
                      <a16:colId xmlns:a16="http://schemas.microsoft.com/office/drawing/2014/main" val="20011"/>
                    </a:ext>
                  </a:extLst>
                </a:gridCol>
                <a:gridCol w="488950">
                  <a:extLst>
                    <a:ext uri="{9D8B030D-6E8A-4147-A177-3AD203B41FA5}">
                      <a16:colId xmlns:a16="http://schemas.microsoft.com/office/drawing/2014/main" val="20012"/>
                    </a:ext>
                  </a:extLst>
                </a:gridCol>
                <a:gridCol w="490537">
                  <a:extLst>
                    <a:ext uri="{9D8B030D-6E8A-4147-A177-3AD203B41FA5}">
                      <a16:colId xmlns:a16="http://schemas.microsoft.com/office/drawing/2014/main" val="20013"/>
                    </a:ext>
                  </a:extLst>
                </a:gridCol>
                <a:gridCol w="488950">
                  <a:extLst>
                    <a:ext uri="{9D8B030D-6E8A-4147-A177-3AD203B41FA5}">
                      <a16:colId xmlns:a16="http://schemas.microsoft.com/office/drawing/2014/main" val="20014"/>
                    </a:ext>
                  </a:extLst>
                </a:gridCol>
              </a:tblGrid>
              <a:tr h="6350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③</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④</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⑦</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6588">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③</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④</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50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6588">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50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①</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③</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④</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灯片编号占位符 6"/>
          <p:cNvSpPr txBox="1"/>
          <p:nvPr/>
        </p:nvSpPr>
        <p:spPr bwMode="auto">
          <a:xfrm>
            <a:off x="8077200" y="6573341"/>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zh-CN"/>
            </a:defPPr>
            <a:lvl1pPr marL="0" algn="r"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1pPr>
            <a:lvl2pPr marL="742950" indent="-28575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2pPr>
            <a:lvl3pPr marL="11430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3pPr>
            <a:lvl4pPr marL="16002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4pPr>
            <a:lvl5pPr marL="20574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5pPr>
            <a:lvl6pPr marL="25146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6pPr>
            <a:lvl7pPr marL="29718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7pPr>
            <a:lvl8pPr marL="34290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8pPr>
            <a:lvl9pPr marL="38862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9pPr>
          </a:lstStyle>
          <a:p>
            <a:fld id="{DA9DE3F2-03EF-4A4E-89C7-B1742135CEF1}" type="slidenum">
              <a:rPr lang="en-US" altLang="zh-CN" sz="1400">
                <a:solidFill>
                  <a:srgbClr val="FFFFFF"/>
                </a:solidFill>
              </a:rPr>
              <a:t>118</a:t>
            </a:fld>
            <a:endParaRPr lang="en-US" altLang="zh-CN" sz="1400">
              <a:solidFill>
                <a:srgbClr val="FFFFFF"/>
              </a:solidFill>
            </a:endParaRPr>
          </a:p>
        </p:txBody>
      </p:sp>
      <p:sp>
        <p:nvSpPr>
          <p:cNvPr id="7" name="Line 101"/>
          <p:cNvSpPr>
            <a:spLocks noChangeShapeType="1"/>
          </p:cNvSpPr>
          <p:nvPr/>
        </p:nvSpPr>
        <p:spPr bwMode="auto">
          <a:xfrm flipV="1">
            <a:off x="2351088" y="440828"/>
            <a:ext cx="0" cy="6477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Text Box 102"/>
          <p:cNvSpPr txBox="1">
            <a:spLocks noChangeArrowheads="1"/>
          </p:cNvSpPr>
          <p:nvPr/>
        </p:nvSpPr>
        <p:spPr bwMode="auto">
          <a:xfrm>
            <a:off x="1524000" y="1017092"/>
            <a:ext cx="75565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90000"/>
              </a:lnSpc>
              <a:spcBef>
                <a:spcPct val="50000"/>
              </a:spcBef>
              <a:buClr>
                <a:schemeClr val="accent2"/>
              </a:buClr>
              <a:buSzPct val="80000"/>
              <a:buFont typeface="Wingdings" panose="05000000000000000000" pitchFamily="2" charset="2"/>
              <a:buNone/>
            </a:pPr>
            <a:r>
              <a:rPr lang="en-US" altLang="zh-CN" sz="3200" b="1">
                <a:ea typeface="宋体" panose="02010600030101010101" pitchFamily="2" charset="-122"/>
              </a:rPr>
              <a:t>5</a:t>
            </a:r>
          </a:p>
          <a:p>
            <a:pPr algn="l" eaLnBrk="1" hangingPunct="1">
              <a:lnSpc>
                <a:spcPct val="90000"/>
              </a:lnSpc>
              <a:spcBef>
                <a:spcPct val="50000"/>
              </a:spcBef>
              <a:buClr>
                <a:schemeClr val="accent2"/>
              </a:buClr>
              <a:buSzPct val="80000"/>
              <a:buFont typeface="Wingdings" panose="05000000000000000000" pitchFamily="2" charset="2"/>
              <a:buNone/>
            </a:pPr>
            <a:r>
              <a:rPr lang="en-US" altLang="zh-CN" sz="3200" b="1">
                <a:ea typeface="宋体" panose="02010600030101010101" pitchFamily="2" charset="-122"/>
              </a:rPr>
              <a:t>4</a:t>
            </a:r>
          </a:p>
          <a:p>
            <a:pPr algn="l" eaLnBrk="1" hangingPunct="1">
              <a:lnSpc>
                <a:spcPct val="90000"/>
              </a:lnSpc>
              <a:spcBef>
                <a:spcPct val="50000"/>
              </a:spcBef>
              <a:buClr>
                <a:schemeClr val="accent2"/>
              </a:buClr>
              <a:buSzPct val="80000"/>
              <a:buFont typeface="Wingdings" panose="05000000000000000000" pitchFamily="2" charset="2"/>
              <a:buNone/>
            </a:pPr>
            <a:r>
              <a:rPr lang="en-US" altLang="zh-CN" sz="3200" b="1">
                <a:ea typeface="宋体" panose="02010600030101010101" pitchFamily="2" charset="-122"/>
              </a:rPr>
              <a:t>3</a:t>
            </a:r>
          </a:p>
          <a:p>
            <a:pPr algn="l" eaLnBrk="1" hangingPunct="1">
              <a:lnSpc>
                <a:spcPct val="90000"/>
              </a:lnSpc>
              <a:spcBef>
                <a:spcPct val="50000"/>
              </a:spcBef>
              <a:buClr>
                <a:schemeClr val="accent2"/>
              </a:buClr>
              <a:buSzPct val="80000"/>
              <a:buFont typeface="Wingdings" panose="05000000000000000000" pitchFamily="2" charset="2"/>
              <a:buNone/>
            </a:pPr>
            <a:r>
              <a:rPr lang="en-US" altLang="zh-CN" sz="3200" b="1">
                <a:ea typeface="宋体" panose="02010600030101010101" pitchFamily="2" charset="-122"/>
              </a:rPr>
              <a:t>2</a:t>
            </a:r>
          </a:p>
          <a:p>
            <a:pPr algn="l" eaLnBrk="1" hangingPunct="1">
              <a:lnSpc>
                <a:spcPct val="90000"/>
              </a:lnSpc>
              <a:spcBef>
                <a:spcPct val="50000"/>
              </a:spcBef>
              <a:buClr>
                <a:schemeClr val="accent2"/>
              </a:buClr>
              <a:buSzPct val="80000"/>
              <a:buFont typeface="Wingdings" panose="05000000000000000000" pitchFamily="2" charset="2"/>
              <a:buNone/>
            </a:pPr>
            <a:r>
              <a:rPr lang="en-US" altLang="zh-CN" sz="3200" b="1">
                <a:ea typeface="宋体" panose="02010600030101010101" pitchFamily="2" charset="-122"/>
              </a:rPr>
              <a:t>1</a:t>
            </a:r>
          </a:p>
        </p:txBody>
      </p:sp>
      <p:sp>
        <p:nvSpPr>
          <p:cNvPr id="10" name="Line 103"/>
          <p:cNvSpPr>
            <a:spLocks noChangeShapeType="1"/>
          </p:cNvSpPr>
          <p:nvPr/>
        </p:nvSpPr>
        <p:spPr bwMode="auto">
          <a:xfrm>
            <a:off x="9551989" y="4257178"/>
            <a:ext cx="720725"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Text Box 104"/>
          <p:cNvSpPr txBox="1">
            <a:spLocks noChangeArrowheads="1"/>
          </p:cNvSpPr>
          <p:nvPr/>
        </p:nvSpPr>
        <p:spPr bwMode="auto">
          <a:xfrm>
            <a:off x="2279651" y="4385449"/>
            <a:ext cx="79930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90000"/>
              </a:lnSpc>
              <a:spcBef>
                <a:spcPct val="50000"/>
              </a:spcBef>
              <a:buClr>
                <a:schemeClr val="accent2"/>
              </a:buClr>
              <a:buSzPct val="80000"/>
              <a:buFont typeface="Wingdings" panose="05000000000000000000" pitchFamily="2" charset="2"/>
              <a:buNone/>
            </a:pPr>
            <a:r>
              <a:rPr lang="en-US" altLang="zh-CN" sz="2000" b="1">
                <a:ea typeface="宋体" panose="02010600030101010101" pitchFamily="2" charset="-122"/>
              </a:rPr>
              <a:t>0    1      2      3     4      5      6     7      8      9     10   11     12    13   14    15   </a:t>
            </a:r>
          </a:p>
        </p:txBody>
      </p:sp>
      <p:sp>
        <p:nvSpPr>
          <p:cNvPr id="12" name="Text Box 105"/>
          <p:cNvSpPr txBox="1">
            <a:spLocks noChangeArrowheads="1"/>
          </p:cNvSpPr>
          <p:nvPr/>
        </p:nvSpPr>
        <p:spPr bwMode="auto">
          <a:xfrm>
            <a:off x="9908540" y="4345306"/>
            <a:ext cx="798830" cy="423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90000"/>
              </a:lnSpc>
              <a:spcBef>
                <a:spcPct val="50000"/>
              </a:spcBef>
              <a:buClr>
                <a:schemeClr val="accent2"/>
              </a:buClr>
              <a:buSzPct val="80000"/>
              <a:buFont typeface="Wingdings" panose="05000000000000000000" pitchFamily="2" charset="2"/>
              <a:buNone/>
            </a:pPr>
            <a:r>
              <a:rPr lang="zh-CN" altLang="en-US" b="1" dirty="0">
                <a:ea typeface="宋体" panose="02010600030101010101" pitchFamily="2" charset="-122"/>
              </a:rPr>
              <a:t>时间</a:t>
            </a:r>
          </a:p>
        </p:txBody>
      </p:sp>
      <p:sp>
        <p:nvSpPr>
          <p:cNvPr id="13" name="Rectangle 2"/>
          <p:cNvSpPr txBox="1">
            <a:spLocks noChangeArrowheads="1"/>
          </p:cNvSpPr>
          <p:nvPr/>
        </p:nvSpPr>
        <p:spPr bwMode="auto">
          <a:xfrm>
            <a:off x="2209801" y="5221238"/>
            <a:ext cx="6189663" cy="180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905">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marL="36195" indent="0">
              <a:spcBef>
                <a:spcPct val="20000"/>
              </a:spcBef>
              <a:buClr>
                <a:schemeClr val="accent1"/>
              </a:buClr>
              <a:buSzPct val="80000"/>
              <a:defRPr/>
            </a:pPr>
            <a:r>
              <a:rPr kumimoji="0" lang="zh-CN" altLang="en-US" dirty="0">
                <a:latin typeface="+mn-lt"/>
                <a:ea typeface="华文中宋" panose="02010600040101010101" pitchFamily="2" charset="-122"/>
              </a:rPr>
              <a:t>吞吐率  </a:t>
            </a:r>
            <a:r>
              <a:rPr kumimoji="0" lang="en-US" altLang="zh-CN" dirty="0">
                <a:latin typeface="+mn-lt"/>
                <a:ea typeface="华文中宋" panose="02010600040101010101" pitchFamily="2" charset="-122"/>
                <a:cs typeface="Times New Roman" panose="02020603050405020304" pitchFamily="18" charset="0"/>
              </a:rPr>
              <a:t>TP</a:t>
            </a:r>
            <a:r>
              <a:rPr kumimoji="0" lang="zh-CN" altLang="en-US" dirty="0">
                <a:latin typeface="+mn-lt"/>
                <a:ea typeface="华文中宋" panose="02010600040101010101" pitchFamily="2" charset="-122"/>
                <a:cs typeface="Times New Roman" panose="02020603050405020304" pitchFamily="18" charset="0"/>
              </a:rPr>
              <a:t>＝</a:t>
            </a:r>
            <a:r>
              <a:rPr kumimoji="0" lang="en-US" altLang="zh-CN" dirty="0">
                <a:latin typeface="+mn-lt"/>
                <a:ea typeface="华文中宋" panose="02010600040101010101" pitchFamily="2" charset="-122"/>
                <a:cs typeface="Times New Roman" panose="02020603050405020304" pitchFamily="18" charset="0"/>
              </a:rPr>
              <a:t>7/(15</a:t>
            </a:r>
            <a:r>
              <a:rPr kumimoji="0" lang="zh-CN" altLang="en-US" dirty="0">
                <a:latin typeface="+mn-lt"/>
                <a:ea typeface="华文中宋" panose="02010600040101010101" pitchFamily="2" charset="-122"/>
                <a:cs typeface="Times New Roman" panose="02020603050405020304" pitchFamily="18" charset="0"/>
              </a:rPr>
              <a:t>△</a:t>
            </a:r>
            <a:r>
              <a:rPr kumimoji="0" lang="en-US" altLang="zh-CN" dirty="0">
                <a:latin typeface="+mn-lt"/>
                <a:ea typeface="华文中宋" panose="02010600040101010101" pitchFamily="2" charset="-122"/>
                <a:cs typeface="Times New Roman" panose="02020603050405020304" pitchFamily="18" charset="0"/>
              </a:rPr>
              <a:t>T)</a:t>
            </a:r>
            <a:endParaRPr kumimoji="0" lang="zh-CN" altLang="en-US" dirty="0">
              <a:latin typeface="+mn-lt"/>
              <a:ea typeface="华文中宋" panose="02010600040101010101" pitchFamily="2" charset="-122"/>
              <a:cs typeface="Times New Roman" panose="02020603050405020304" pitchFamily="18" charset="0"/>
            </a:endParaRPr>
          </a:p>
          <a:p>
            <a:pPr algn="l" eaLnBrk="1" hangingPunct="1">
              <a:spcBef>
                <a:spcPct val="20000"/>
              </a:spcBef>
              <a:buClr>
                <a:schemeClr val="accent1"/>
              </a:buClr>
              <a:buSzPct val="80000"/>
              <a:buFont typeface="Wingdings" panose="05000000000000000000" pitchFamily="2" charset="2"/>
              <a:buNone/>
              <a:defRPr/>
            </a:pPr>
            <a:r>
              <a:rPr kumimoji="0" lang="zh-CN" altLang="en-US" dirty="0">
                <a:latin typeface="+mn-lt"/>
                <a:ea typeface="华文中宋" panose="02010600040101010101" pitchFamily="2" charset="-122"/>
                <a:cs typeface="Times New Roman" panose="02020603050405020304" pitchFamily="18" charset="0"/>
              </a:rPr>
              <a:t>效率＝</a:t>
            </a:r>
            <a:r>
              <a:rPr kumimoji="0" lang="en-US" altLang="zh-CN" dirty="0">
                <a:latin typeface="+mn-lt"/>
                <a:ea typeface="华文中宋" panose="02010600040101010101" pitchFamily="2" charset="-122"/>
                <a:cs typeface="Times New Roman" panose="02020603050405020304" pitchFamily="18" charset="0"/>
              </a:rPr>
              <a:t>(3*4+4*3)/(5*15)</a:t>
            </a:r>
            <a:r>
              <a:rPr kumimoji="0" lang="zh-CN" altLang="en-US" dirty="0">
                <a:latin typeface="+mn-lt"/>
                <a:ea typeface="华文中宋" panose="02010600040101010101" pitchFamily="2" charset="-122"/>
                <a:cs typeface="Times New Roman" panose="02020603050405020304" pitchFamily="18" charset="0"/>
              </a:rPr>
              <a:t>＝</a:t>
            </a:r>
            <a:r>
              <a:rPr kumimoji="0" lang="en-US" altLang="zh-CN" dirty="0">
                <a:latin typeface="+mn-lt"/>
                <a:ea typeface="华文中宋" panose="02010600040101010101" pitchFamily="2" charset="-122"/>
                <a:cs typeface="Times New Roman" panose="02020603050405020304" pitchFamily="18" charset="0"/>
              </a:rPr>
              <a:t>32%</a:t>
            </a:r>
            <a:r>
              <a:rPr kumimoji="0" lang="zh-CN" altLang="en-US" dirty="0">
                <a:latin typeface="+mn-lt"/>
                <a:ea typeface="华文中宋" panose="02010600040101010101" pitchFamily="2" charset="-122"/>
              </a:rPr>
              <a:t>　　　　　　　　　</a:t>
            </a:r>
          </a:p>
        </p:txBody>
      </p:sp>
      <p:sp>
        <p:nvSpPr>
          <p:cNvPr id="2" name="Rectangle 3"/>
          <p:cNvSpPr txBox="1">
            <a:spLocks noChangeArrowheads="1"/>
          </p:cNvSpPr>
          <p:nvPr/>
        </p:nvSpPr>
        <p:spPr>
          <a:xfrm>
            <a:off x="6530340" y="5258435"/>
            <a:ext cx="3810000" cy="120015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a:lstStyle>
          <a:p>
            <a:pPr marL="0" indent="0">
              <a:buNone/>
            </a:pPr>
            <a:r>
              <a:rPr altLang="en-US" sz="2800">
                <a:ea typeface="黑体" panose="02010609060101010101" pitchFamily="2" charset="-122"/>
                <a:cs typeface="Times New Roman" panose="02020603050405020304" pitchFamily="18" charset="0"/>
              </a:rPr>
              <a:t>加速比</a:t>
            </a:r>
            <a:r>
              <a:rPr lang="en-US" altLang="zh-CN" sz="2800">
                <a:ea typeface="黑体" panose="02010609060101010101" pitchFamily="2" charset="-122"/>
                <a:cs typeface="Times New Roman" panose="02020603050405020304" pitchFamily="18" charset="0"/>
              </a:rPr>
              <a:t>Sp=T</a:t>
            </a:r>
            <a:r>
              <a:rPr lang="en-US" altLang="zh-CN" sz="2800" baseline="-25000">
                <a:ea typeface="黑体" panose="02010609060101010101" pitchFamily="2" charset="-122"/>
                <a:cs typeface="Times New Roman" panose="02020603050405020304" pitchFamily="18" charset="0"/>
              </a:rPr>
              <a:t>s</a:t>
            </a:r>
            <a:r>
              <a:rPr lang="en-US" altLang="zh-CN" sz="2800">
                <a:ea typeface="黑体" panose="02010609060101010101" pitchFamily="2" charset="-122"/>
                <a:cs typeface="Times New Roman" panose="02020603050405020304" pitchFamily="18" charset="0"/>
              </a:rPr>
              <a:t>/T</a:t>
            </a:r>
            <a:r>
              <a:rPr lang="en-US" altLang="zh-CN" sz="2800" baseline="-25000">
                <a:ea typeface="黑体" panose="02010609060101010101" pitchFamily="2" charset="-122"/>
                <a:cs typeface="Times New Roman" panose="02020603050405020304" pitchFamily="18" charset="0"/>
              </a:rPr>
              <a:t>K</a:t>
            </a:r>
            <a:endParaRPr lang="en-US" altLang="zh-CN" sz="2800">
              <a:ea typeface="黑体" panose="02010609060101010101" pitchFamily="2" charset="-122"/>
              <a:cs typeface="Times New Roman" panose="02020603050405020304" pitchFamily="18" charset="0"/>
            </a:endParaRPr>
          </a:p>
          <a:p>
            <a:pPr marL="0" indent="0">
              <a:buNone/>
            </a:pPr>
            <a:r>
              <a:rPr lang="en-US" altLang="zh-CN" sz="2800">
                <a:ea typeface="黑体" panose="02010609060101010101" pitchFamily="2" charset="-122"/>
                <a:cs typeface="Times New Roman" panose="02020603050405020304" pitchFamily="18" charset="0"/>
              </a:rPr>
              <a:t>                  = (nk</a:t>
            </a:r>
            <a:r>
              <a:rPr altLang="en-US" sz="2800" dirty="0">
                <a:ea typeface="华文中宋" panose="02010600040101010101" pitchFamily="2" charset="-122"/>
                <a:cs typeface="Times New Roman" panose="02020603050405020304" pitchFamily="18" charset="0"/>
                <a:sym typeface="+mn-ea"/>
              </a:rPr>
              <a:t>△</a:t>
            </a:r>
            <a:r>
              <a:rPr lang="en-US" altLang="zh-CN" sz="2800" dirty="0">
                <a:ea typeface="华文中宋" panose="02010600040101010101" pitchFamily="2" charset="-122"/>
                <a:cs typeface="Times New Roman" panose="02020603050405020304" pitchFamily="18" charset="0"/>
                <a:sym typeface="+mn-ea"/>
              </a:rPr>
              <a:t>T)/(15</a:t>
            </a:r>
            <a:r>
              <a:rPr altLang="en-US" sz="2800" dirty="0">
                <a:ea typeface="华文中宋" panose="02010600040101010101" pitchFamily="2" charset="-122"/>
                <a:cs typeface="Times New Roman" panose="02020603050405020304" pitchFamily="18" charset="0"/>
                <a:sym typeface="+mn-ea"/>
              </a:rPr>
              <a:t>△</a:t>
            </a:r>
            <a:r>
              <a:rPr lang="en-US" altLang="zh-CN" sz="2800" dirty="0">
                <a:ea typeface="华文中宋" panose="02010600040101010101" pitchFamily="2" charset="-122"/>
                <a:cs typeface="Times New Roman" panose="02020603050405020304" pitchFamily="18" charset="0"/>
                <a:sym typeface="+mn-ea"/>
              </a:rPr>
              <a:t>T)</a:t>
            </a:r>
          </a:p>
          <a:p>
            <a:pPr marL="0" indent="0">
              <a:buNone/>
            </a:pPr>
            <a:r>
              <a:rPr lang="en-US" altLang="zh-CN" sz="2800">
                <a:ea typeface="黑体" panose="02010609060101010101" pitchFamily="2" charset="-122"/>
                <a:cs typeface="Times New Roman" panose="02020603050405020304" pitchFamily="18" charset="0"/>
              </a:rPr>
              <a:t>                  = (7*5)/15=7/3=2.33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2" grpId="0"/>
      <p:bldP spid="2" grpId="1"/>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5EDC6C1F-DEFF-4E2C-A5F6-846A32BF21CE}" type="slidenum">
              <a:rPr lang="en-US" altLang="zh-CN" sz="1400">
                <a:solidFill>
                  <a:srgbClr val="FFFFFF"/>
                </a:solidFill>
              </a:rPr>
              <a:t>119</a:t>
            </a:fld>
            <a:endParaRPr lang="en-US" altLang="zh-CN" sz="1400">
              <a:solidFill>
                <a:srgbClr val="FFFFFF"/>
              </a:solidFill>
            </a:endParaRPr>
          </a:p>
        </p:txBody>
      </p:sp>
      <p:sp>
        <p:nvSpPr>
          <p:cNvPr id="9" name="Title 8"/>
          <p:cNvSpPr txBox="1"/>
          <p:nvPr/>
        </p:nvSpPr>
        <p:spPr>
          <a:xfrm>
            <a:off x="1631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2</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流水线的时空图及性能分析</a:t>
            </a:r>
          </a:p>
        </p:txBody>
      </p:sp>
      <p:sp>
        <p:nvSpPr>
          <p:cNvPr id="4" name="Rectangle 2"/>
          <p:cNvSpPr>
            <a:spLocks noGrp="1" noChangeArrowheads="1"/>
          </p:cNvSpPr>
          <p:nvPr>
            <p:ph type="title"/>
          </p:nvPr>
        </p:nvSpPr>
        <p:spPr>
          <a:xfrm>
            <a:off x="1847528" y="775098"/>
            <a:ext cx="8712968" cy="1501775"/>
          </a:xfrm>
        </p:spPr>
        <p:txBody>
          <a:bodyPr/>
          <a:lstStyle/>
          <a:p>
            <a:pPr>
              <a:lnSpc>
                <a:spcPct val="150000"/>
              </a:lnSpc>
              <a:defRPr/>
            </a:pPr>
            <a:r>
              <a:rPr lang="zh-CN" altLang="en-US" sz="2800" dirty="0"/>
              <a:t>在上例中，将“</a:t>
            </a:r>
            <a:r>
              <a:rPr lang="zh-CN" altLang="en-US" sz="2800" b="1" dirty="0">
                <a:solidFill>
                  <a:schemeClr val="accent6">
                    <a:lumMod val="75000"/>
                  </a:schemeClr>
                </a:solidFill>
              </a:rPr>
              <a:t>静态</a:t>
            </a:r>
            <a:r>
              <a:rPr lang="zh-CN" altLang="en-US" sz="2800" dirty="0"/>
              <a:t>”多功能流水线改为“</a:t>
            </a:r>
            <a:r>
              <a:rPr lang="zh-CN" altLang="en-US" sz="2800" b="1" dirty="0">
                <a:solidFill>
                  <a:schemeClr val="accent6">
                    <a:lumMod val="75000"/>
                  </a:schemeClr>
                </a:solidFill>
              </a:rPr>
              <a:t>动态</a:t>
            </a:r>
            <a:r>
              <a:rPr lang="zh-CN" altLang="en-US" sz="2800" dirty="0"/>
              <a:t>”多功能流水线，又该如何分解？</a:t>
            </a:r>
          </a:p>
        </p:txBody>
      </p:sp>
      <p:sp>
        <p:nvSpPr>
          <p:cNvPr id="5" name="Rectangle 3"/>
          <p:cNvSpPr txBox="1">
            <a:spLocks noChangeArrowheads="1"/>
          </p:cNvSpPr>
          <p:nvPr/>
        </p:nvSpPr>
        <p:spPr>
          <a:xfrm>
            <a:off x="2208213" y="2557414"/>
            <a:ext cx="3810000" cy="7286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a:lstStyle>
          <a:p>
            <a:r>
              <a:rPr lang="zh-CN" altLang="en-US" sz="2800"/>
              <a:t>计算 </a:t>
            </a:r>
            <a:r>
              <a:rPr lang="en-US" altLang="zh-CN" sz="2800"/>
              <a:t>A</a:t>
            </a:r>
            <a:r>
              <a:rPr lang="en-US" altLang="zh-CN" sz="2800">
                <a:cs typeface="Times New Roman" panose="02020603050405020304" pitchFamily="18" charset="0"/>
              </a:rPr>
              <a:t>*B=</a:t>
            </a:r>
            <a:endParaRPr lang="en-US" altLang="en-US" sz="2800">
              <a:ea typeface="黑体" panose="02010609060101010101" pitchFamily="2" charset="-122"/>
              <a:cs typeface="Times New Roman" panose="02020603050405020304" pitchFamily="18" charset="0"/>
            </a:endParaRPr>
          </a:p>
        </p:txBody>
      </p:sp>
      <p:graphicFrame>
        <p:nvGraphicFramePr>
          <p:cNvPr id="6" name="Object 4"/>
          <p:cNvGraphicFramePr>
            <a:graphicFrameLocks noGrp="1" noChangeAspect="1"/>
          </p:cNvGraphicFramePr>
          <p:nvPr>
            <p:ph sz="quarter" idx="4294967295"/>
          </p:nvPr>
        </p:nvGraphicFramePr>
        <p:xfrm>
          <a:off x="7975600" y="3073350"/>
          <a:ext cx="203200" cy="444500"/>
        </p:xfrm>
        <a:graphic>
          <a:graphicData uri="http://schemas.openxmlformats.org/presentationml/2006/ole">
            <mc:AlternateContent xmlns:mc="http://schemas.openxmlformats.org/markup-compatibility/2006">
              <mc:Choice xmlns:v="urn:schemas-microsoft-com:vml" Requires="v">
                <p:oleObj spid="_x0000_s46106" name="公式" r:id="rId3" imgW="203200" imgH="444500" progId="Equation.3">
                  <p:embed/>
                </p:oleObj>
              </mc:Choice>
              <mc:Fallback>
                <p:oleObj name="公式" r:id="rId3" imgW="203200" imgH="444500" progId="Equation.3">
                  <p:embed/>
                  <p:pic>
                    <p:nvPicPr>
                      <p:cNvPr id="6"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5600" y="3073350"/>
                        <a:ext cx="2032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5"/>
          <p:cNvGraphicFramePr>
            <a:graphicFrameLocks noGrp="1" noChangeAspect="1"/>
          </p:cNvGraphicFramePr>
          <p:nvPr>
            <p:ph sz="quarter" idx="4294967295"/>
          </p:nvPr>
        </p:nvGraphicFramePr>
        <p:xfrm>
          <a:off x="4294189" y="2420889"/>
          <a:ext cx="1800225" cy="792163"/>
        </p:xfrm>
        <a:graphic>
          <a:graphicData uri="http://schemas.openxmlformats.org/presentationml/2006/ole">
            <mc:AlternateContent xmlns:mc="http://schemas.openxmlformats.org/markup-compatibility/2006">
              <mc:Choice xmlns:v="urn:schemas-microsoft-com:vml" Requires="v">
                <p:oleObj spid="_x0000_s46107" name="Equation" r:id="rId5" imgW="761365" imgH="444500" progId="Equation.DSMT4">
                  <p:embed/>
                </p:oleObj>
              </mc:Choice>
              <mc:Fallback>
                <p:oleObj name="Equation" r:id="rId5" imgW="761365" imgH="444500" progId="Equation.DSMT4">
                  <p:embed/>
                  <p:pic>
                    <p:nvPicPr>
                      <p:cNvPr id="7" name="Object 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4189" y="2420889"/>
                        <a:ext cx="180022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灯片编号占位符 7"/>
          <p:cNvSpPr txBox="1"/>
          <p:nvPr/>
        </p:nvSpPr>
        <p:spPr bwMode="auto">
          <a:xfrm>
            <a:off x="8077200" y="65722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zh-CN"/>
            </a:defPPr>
            <a:lvl1pPr marL="0" algn="r"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1pPr>
            <a:lvl2pPr marL="742950" indent="-28575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2pPr>
            <a:lvl3pPr marL="11430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3pPr>
            <a:lvl4pPr marL="16002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4pPr>
            <a:lvl5pPr marL="20574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5pPr>
            <a:lvl6pPr marL="25146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6pPr>
            <a:lvl7pPr marL="29718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7pPr>
            <a:lvl8pPr marL="34290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8pPr>
            <a:lvl9pPr marL="38862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9pPr>
          </a:lstStyle>
          <a:p>
            <a:fld id="{8E049878-AD20-4015-A95F-5EB22BCE543D}" type="slidenum">
              <a:rPr lang="en-US" altLang="zh-CN" sz="1400">
                <a:solidFill>
                  <a:srgbClr val="FFFFFF"/>
                </a:solidFill>
              </a:rPr>
              <a:t>119</a:t>
            </a:fld>
            <a:endParaRPr lang="en-US" altLang="zh-CN" sz="1400">
              <a:solidFill>
                <a:srgbClr val="FFFFFF"/>
              </a:solidFill>
            </a:endParaRPr>
          </a:p>
        </p:txBody>
      </p:sp>
      <p:sp>
        <p:nvSpPr>
          <p:cNvPr id="10" name="Rectangle 6"/>
          <p:cNvSpPr>
            <a:spLocks noChangeArrowheads="1"/>
          </p:cNvSpPr>
          <p:nvPr/>
        </p:nvSpPr>
        <p:spPr bwMode="auto">
          <a:xfrm>
            <a:off x="3863976" y="3572893"/>
            <a:ext cx="9366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endParaRPr lang="zh-CN" altLang="en-US"/>
          </a:p>
        </p:txBody>
      </p:sp>
      <p:sp>
        <p:nvSpPr>
          <p:cNvPr id="11" name="Rectangle 7"/>
          <p:cNvSpPr>
            <a:spLocks noChangeArrowheads="1"/>
          </p:cNvSpPr>
          <p:nvPr/>
        </p:nvSpPr>
        <p:spPr bwMode="auto">
          <a:xfrm>
            <a:off x="4079876" y="3177605"/>
            <a:ext cx="93662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endParaRPr lang="zh-CN" altLang="en-US"/>
          </a:p>
        </p:txBody>
      </p:sp>
      <p:sp>
        <p:nvSpPr>
          <p:cNvPr id="12" name="Text Box 8"/>
          <p:cNvSpPr txBox="1">
            <a:spLocks noChangeArrowheads="1"/>
          </p:cNvSpPr>
          <p:nvPr/>
        </p:nvSpPr>
        <p:spPr bwMode="auto">
          <a:xfrm>
            <a:off x="3863976" y="3788792"/>
            <a:ext cx="576263" cy="7112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4000">
                <a:ea typeface="宋体" panose="02010600030101010101" pitchFamily="2" charset="-122"/>
              </a:rPr>
              <a:t>1</a:t>
            </a:r>
          </a:p>
        </p:txBody>
      </p:sp>
      <p:sp>
        <p:nvSpPr>
          <p:cNvPr id="13" name="Text Box 9"/>
          <p:cNvSpPr txBox="1">
            <a:spLocks noChangeArrowheads="1"/>
          </p:cNvSpPr>
          <p:nvPr/>
        </p:nvSpPr>
        <p:spPr bwMode="auto">
          <a:xfrm>
            <a:off x="5087938" y="3788792"/>
            <a:ext cx="576262" cy="7112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4000">
                <a:ea typeface="宋体" panose="02010600030101010101" pitchFamily="2" charset="-122"/>
              </a:rPr>
              <a:t>2</a:t>
            </a:r>
          </a:p>
        </p:txBody>
      </p:sp>
      <p:sp>
        <p:nvSpPr>
          <p:cNvPr id="14" name="Text Box 10"/>
          <p:cNvSpPr txBox="1">
            <a:spLocks noChangeArrowheads="1"/>
          </p:cNvSpPr>
          <p:nvPr/>
        </p:nvSpPr>
        <p:spPr bwMode="auto">
          <a:xfrm>
            <a:off x="6311901" y="3788792"/>
            <a:ext cx="576263" cy="7112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4000">
                <a:ea typeface="宋体" panose="02010600030101010101" pitchFamily="2" charset="-122"/>
              </a:rPr>
              <a:t>3</a:t>
            </a:r>
          </a:p>
        </p:txBody>
      </p:sp>
      <p:sp>
        <p:nvSpPr>
          <p:cNvPr id="15" name="Text Box 11"/>
          <p:cNvSpPr txBox="1">
            <a:spLocks noChangeArrowheads="1"/>
          </p:cNvSpPr>
          <p:nvPr/>
        </p:nvSpPr>
        <p:spPr bwMode="auto">
          <a:xfrm>
            <a:off x="5735638" y="5228655"/>
            <a:ext cx="576262" cy="707886"/>
          </a:xfrm>
          <a:prstGeom prst="rect">
            <a:avLst/>
          </a:prstGeom>
          <a:noFill/>
          <a:ln w="57150" algn="ctr">
            <a:solidFill>
              <a:srgbClr val="FF66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4000">
                <a:ea typeface="宋体" panose="02010600030101010101" pitchFamily="2" charset="-122"/>
              </a:rPr>
              <a:t>4</a:t>
            </a:r>
          </a:p>
        </p:txBody>
      </p:sp>
      <p:sp>
        <p:nvSpPr>
          <p:cNvPr id="16" name="Line 12"/>
          <p:cNvSpPr>
            <a:spLocks noChangeShapeType="1"/>
          </p:cNvSpPr>
          <p:nvPr/>
        </p:nvSpPr>
        <p:spPr bwMode="auto">
          <a:xfrm>
            <a:off x="3143250" y="3753868"/>
            <a:ext cx="64928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13"/>
          <p:cNvSpPr>
            <a:spLocks noChangeShapeType="1"/>
          </p:cNvSpPr>
          <p:nvPr/>
        </p:nvSpPr>
        <p:spPr bwMode="auto">
          <a:xfrm>
            <a:off x="3143250" y="4220592"/>
            <a:ext cx="64928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Line 14"/>
          <p:cNvSpPr>
            <a:spLocks noChangeShapeType="1"/>
          </p:cNvSpPr>
          <p:nvPr/>
        </p:nvSpPr>
        <p:spPr bwMode="auto">
          <a:xfrm>
            <a:off x="4440239" y="4077717"/>
            <a:ext cx="649287"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 name="Line 15"/>
          <p:cNvSpPr>
            <a:spLocks noChangeShapeType="1"/>
          </p:cNvSpPr>
          <p:nvPr/>
        </p:nvSpPr>
        <p:spPr bwMode="auto">
          <a:xfrm>
            <a:off x="5664200" y="4077717"/>
            <a:ext cx="64928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 name="Line 16"/>
          <p:cNvSpPr>
            <a:spLocks noChangeShapeType="1"/>
          </p:cNvSpPr>
          <p:nvPr/>
        </p:nvSpPr>
        <p:spPr bwMode="auto">
          <a:xfrm>
            <a:off x="6888164" y="4077717"/>
            <a:ext cx="649287"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 name="Line 17"/>
          <p:cNvSpPr>
            <a:spLocks noChangeShapeType="1"/>
          </p:cNvSpPr>
          <p:nvPr/>
        </p:nvSpPr>
        <p:spPr bwMode="auto">
          <a:xfrm>
            <a:off x="8185150" y="4077717"/>
            <a:ext cx="64928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Text Box 18"/>
          <p:cNvSpPr txBox="1">
            <a:spLocks noChangeArrowheads="1"/>
          </p:cNvSpPr>
          <p:nvPr/>
        </p:nvSpPr>
        <p:spPr bwMode="auto">
          <a:xfrm>
            <a:off x="7535863" y="3788792"/>
            <a:ext cx="576262" cy="7112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4000">
                <a:ea typeface="宋体" panose="02010600030101010101" pitchFamily="2" charset="-122"/>
              </a:rPr>
              <a:t>5</a:t>
            </a:r>
          </a:p>
        </p:txBody>
      </p:sp>
      <p:sp>
        <p:nvSpPr>
          <p:cNvPr id="23" name="Line 19"/>
          <p:cNvSpPr>
            <a:spLocks noChangeShapeType="1"/>
          </p:cNvSpPr>
          <p:nvPr/>
        </p:nvSpPr>
        <p:spPr bwMode="auto">
          <a:xfrm>
            <a:off x="4656138" y="5517580"/>
            <a:ext cx="1008062" cy="0"/>
          </a:xfrm>
          <a:prstGeom prst="line">
            <a:avLst/>
          </a:prstGeom>
          <a:noFill/>
          <a:ln w="28575">
            <a:solidFill>
              <a:srgbClr val="FF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20"/>
          <p:cNvSpPr>
            <a:spLocks noChangeShapeType="1"/>
          </p:cNvSpPr>
          <p:nvPr/>
        </p:nvSpPr>
        <p:spPr bwMode="auto">
          <a:xfrm>
            <a:off x="4656138" y="4077718"/>
            <a:ext cx="0" cy="1439863"/>
          </a:xfrm>
          <a:prstGeom prst="line">
            <a:avLst/>
          </a:prstGeom>
          <a:noFill/>
          <a:ln w="28575">
            <a:solidFill>
              <a:srgbClr val="FF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21"/>
          <p:cNvSpPr>
            <a:spLocks noChangeShapeType="1"/>
          </p:cNvSpPr>
          <p:nvPr/>
        </p:nvSpPr>
        <p:spPr bwMode="auto">
          <a:xfrm>
            <a:off x="6384925" y="5446143"/>
            <a:ext cx="863600" cy="1428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Line 22"/>
          <p:cNvSpPr>
            <a:spLocks noChangeShapeType="1"/>
          </p:cNvSpPr>
          <p:nvPr/>
        </p:nvSpPr>
        <p:spPr bwMode="auto">
          <a:xfrm>
            <a:off x="6311900" y="5517580"/>
            <a:ext cx="865188" cy="0"/>
          </a:xfrm>
          <a:prstGeom prst="line">
            <a:avLst/>
          </a:prstGeom>
          <a:noFill/>
          <a:ln w="28575">
            <a:solidFill>
              <a:srgbClr val="FF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Line 23"/>
          <p:cNvSpPr>
            <a:spLocks noChangeShapeType="1"/>
          </p:cNvSpPr>
          <p:nvPr/>
        </p:nvSpPr>
        <p:spPr bwMode="auto">
          <a:xfrm flipV="1">
            <a:off x="7177088" y="4149156"/>
            <a:ext cx="0" cy="1368425"/>
          </a:xfrm>
          <a:prstGeom prst="line">
            <a:avLst/>
          </a:prstGeom>
          <a:noFill/>
          <a:ln w="28575">
            <a:solidFill>
              <a:srgbClr val="FF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 name="Text Box 24"/>
          <p:cNvSpPr txBox="1">
            <a:spLocks noChangeArrowheads="1"/>
          </p:cNvSpPr>
          <p:nvPr/>
        </p:nvSpPr>
        <p:spPr bwMode="auto">
          <a:xfrm>
            <a:off x="2279650" y="3572893"/>
            <a:ext cx="8636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2000">
                <a:ea typeface="宋体" panose="02010600030101010101" pitchFamily="2" charset="-122"/>
              </a:rPr>
              <a:t>ai</a:t>
            </a:r>
          </a:p>
          <a:p>
            <a:pPr>
              <a:spcBef>
                <a:spcPct val="50000"/>
              </a:spcBef>
            </a:pPr>
            <a:r>
              <a:rPr lang="en-US" altLang="zh-CN" sz="2000">
                <a:ea typeface="宋体" panose="02010600030101010101" pitchFamily="2" charset="-122"/>
              </a:rPr>
              <a:t>bi</a:t>
            </a:r>
          </a:p>
        </p:txBody>
      </p:sp>
      <p:sp>
        <p:nvSpPr>
          <p:cNvPr id="29" name="Text Box 25"/>
          <p:cNvSpPr txBox="1">
            <a:spLocks noChangeArrowheads="1"/>
          </p:cNvSpPr>
          <p:nvPr/>
        </p:nvSpPr>
        <p:spPr bwMode="auto">
          <a:xfrm>
            <a:off x="7535864" y="5157218"/>
            <a:ext cx="11525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4000">
                <a:ea typeface="宋体" panose="02010600030101010101" pitchFamily="2" charset="-122"/>
              </a:rPr>
              <a:t>A.B</a:t>
            </a:r>
          </a:p>
        </p:txBody>
      </p:sp>
      <p:sp>
        <p:nvSpPr>
          <p:cNvPr id="30" name="Text Box 26"/>
          <p:cNvSpPr txBox="1">
            <a:spLocks noChangeArrowheads="1"/>
          </p:cNvSpPr>
          <p:nvPr/>
        </p:nvSpPr>
        <p:spPr bwMode="auto">
          <a:xfrm>
            <a:off x="8185150" y="3212977"/>
            <a:ext cx="15113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spcBef>
                <a:spcPct val="50000"/>
              </a:spcBef>
            </a:pPr>
            <a:r>
              <a:rPr lang="en-US" altLang="zh-CN" sz="4000" dirty="0">
                <a:ea typeface="宋体" panose="02010600030101010101" pitchFamily="2" charset="-122"/>
              </a:rPr>
              <a:t>A+B</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3820FCD-5F4C-4989-BE05-0A8208BCBC21}" type="slidenum">
              <a:rPr lang="en-US" altLang="zh-CN" smtClean="0"/>
              <a:t>12</a:t>
            </a:fld>
            <a:endParaRPr kumimoji="0" lang="zh-CN" altLang="en-US"/>
          </a:p>
        </p:txBody>
      </p:sp>
      <p:sp>
        <p:nvSpPr>
          <p:cNvPr id="3" name="矩形 2"/>
          <p:cNvSpPr/>
          <p:nvPr/>
        </p:nvSpPr>
        <p:spPr>
          <a:xfrm>
            <a:off x="1968501" y="188595"/>
            <a:ext cx="8460105" cy="6554470"/>
          </a:xfrm>
          <a:prstGeom prst="rect">
            <a:avLst/>
          </a:prstGeom>
        </p:spPr>
        <p:txBody>
          <a:bodyPr wrap="square">
            <a:spAutoFit/>
          </a:bodyPr>
          <a:lstStyle/>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ARM</a:t>
            </a:r>
            <a:r>
              <a:rPr lang="zh-CN" altLang="zh-CN" sz="2800" dirty="0">
                <a:latin typeface="微软雅黑" panose="020B0503020204020204" charset="-122"/>
                <a:ea typeface="微软雅黑" panose="020B0503020204020204" charset="-122"/>
                <a:cs typeface="微软雅黑" panose="020B0503020204020204" charset="-122"/>
              </a:rPr>
              <a:t>架构包含了下述</a:t>
            </a:r>
            <a:r>
              <a:rPr lang="en-US" altLang="zh-CN" sz="2800" dirty="0">
                <a:latin typeface="微软雅黑" panose="020B0503020204020204" charset="-122"/>
                <a:ea typeface="微软雅黑" panose="020B0503020204020204" charset="-122"/>
                <a:cs typeface="微软雅黑" panose="020B0503020204020204" charset="-122"/>
              </a:rPr>
              <a:t>RISC</a:t>
            </a:r>
            <a:r>
              <a:rPr lang="zh-CN" altLang="zh-CN" sz="2800" dirty="0">
                <a:latin typeface="微软雅黑" panose="020B0503020204020204" charset="-122"/>
                <a:ea typeface="微软雅黑" panose="020B0503020204020204" charset="-122"/>
                <a:cs typeface="微软雅黑" panose="020B0503020204020204" charset="-122"/>
              </a:rPr>
              <a:t>特性：</a:t>
            </a:r>
          </a:p>
          <a:p>
            <a:pPr marL="342900" indent="-342900">
              <a:lnSpc>
                <a:spcPct val="150000"/>
              </a:lnSpc>
              <a:buFont typeface="Wingdings" panose="05000000000000000000" pitchFamily="2" charset="2"/>
              <a:buChar char="Ø"/>
            </a:pPr>
            <a:r>
              <a:rPr lang="en-US" altLang="zh-CN" sz="2400" dirty="0">
                <a:solidFill>
                  <a:srgbClr val="0000FF"/>
                </a:solidFill>
                <a:latin typeface="微软雅黑" panose="020B0503020204020204" charset="-122"/>
                <a:ea typeface="微软雅黑" panose="020B0503020204020204" charset="-122"/>
                <a:cs typeface="微软雅黑" panose="020B0503020204020204" charset="-122"/>
              </a:rPr>
              <a:t>load/store</a:t>
            </a:r>
            <a:r>
              <a:rPr lang="zh-CN" altLang="zh-CN" sz="2400" dirty="0">
                <a:solidFill>
                  <a:srgbClr val="0000FF"/>
                </a:solidFill>
                <a:latin typeface="微软雅黑" panose="020B0503020204020204" charset="-122"/>
                <a:ea typeface="微软雅黑" panose="020B0503020204020204" charset="-122"/>
                <a:cs typeface="微软雅黑" panose="020B0503020204020204" charset="-122"/>
              </a:rPr>
              <a:t> </a:t>
            </a:r>
            <a:r>
              <a:rPr lang="zh-CN" altLang="en-US" sz="2400" dirty="0">
                <a:solidFill>
                  <a:srgbClr val="0000FF"/>
                </a:solidFill>
                <a:latin typeface="微软雅黑" panose="020B0503020204020204" charset="-122"/>
                <a:ea typeface="微软雅黑" panose="020B0503020204020204" charset="-122"/>
                <a:cs typeface="微软雅黑" panose="020B0503020204020204" charset="-122"/>
              </a:rPr>
              <a:t>结构</a:t>
            </a:r>
            <a:endParaRPr lang="en-US" altLang="zh-CN" sz="2400" dirty="0">
              <a:solidFill>
                <a:srgbClr val="0000FF"/>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Ø"/>
            </a:pPr>
            <a:r>
              <a:rPr lang="en-US" altLang="zh-CN" sz="2400" dirty="0">
                <a:solidFill>
                  <a:srgbClr val="0000FF"/>
                </a:solidFill>
                <a:latin typeface="微软雅黑" panose="020B0503020204020204" charset="-122"/>
                <a:ea typeface="微软雅黑" panose="020B0503020204020204" charset="-122"/>
                <a:cs typeface="微软雅黑" panose="020B0503020204020204" charset="-122"/>
              </a:rPr>
              <a:t>32</a:t>
            </a:r>
            <a:r>
              <a:rPr lang="zh-CN" altLang="en-US" sz="2400" dirty="0">
                <a:solidFill>
                  <a:srgbClr val="0000FF"/>
                </a:solidFill>
                <a:latin typeface="微软雅黑" panose="020B0503020204020204" charset="-122"/>
                <a:ea typeface="微软雅黑" panose="020B0503020204020204" charset="-122"/>
                <a:cs typeface="微软雅黑" panose="020B0503020204020204" charset="-122"/>
              </a:rPr>
              <a:t>位</a:t>
            </a:r>
            <a:r>
              <a:rPr lang="zh-CN" altLang="zh-CN" sz="2400" dirty="0">
                <a:solidFill>
                  <a:srgbClr val="0000FF"/>
                </a:solidFill>
                <a:latin typeface="微软雅黑" panose="020B0503020204020204" charset="-122"/>
                <a:ea typeface="微软雅黑" panose="020B0503020204020204" charset="-122"/>
                <a:cs typeface="微软雅黑" panose="020B0503020204020204" charset="-122"/>
              </a:rPr>
              <a:t>固定</a:t>
            </a:r>
            <a:r>
              <a:rPr lang="zh-CN" altLang="en-US" sz="2400" dirty="0">
                <a:solidFill>
                  <a:srgbClr val="0000FF"/>
                </a:solidFill>
                <a:latin typeface="微软雅黑" panose="020B0503020204020204" charset="-122"/>
                <a:ea typeface="微软雅黑" panose="020B0503020204020204" charset="-122"/>
                <a:cs typeface="微软雅黑" panose="020B0503020204020204" charset="-122"/>
              </a:rPr>
              <a:t>指令长度，简化译码</a:t>
            </a:r>
            <a:r>
              <a:rPr lang="zh-CN" altLang="zh-CN" sz="2400" dirty="0">
                <a:solidFill>
                  <a:srgbClr val="0000FF"/>
                </a:solidFill>
                <a:latin typeface="微软雅黑" panose="020B0503020204020204" charset="-122"/>
                <a:ea typeface="微软雅黑" panose="020B0503020204020204" charset="-122"/>
                <a:cs typeface="微软雅黑" panose="020B0503020204020204" charset="-122"/>
              </a:rPr>
              <a:t>和</a:t>
            </a:r>
            <a:r>
              <a:rPr lang="zh-CN" altLang="en-US" sz="2400" dirty="0">
                <a:solidFill>
                  <a:srgbClr val="0000FF"/>
                </a:solidFill>
                <a:latin typeface="微软雅黑" panose="020B0503020204020204" charset="-122"/>
                <a:ea typeface="微软雅黑" panose="020B0503020204020204" charset="-122"/>
                <a:cs typeface="微软雅黑" panose="020B0503020204020204" charset="-122"/>
              </a:rPr>
              <a:t>支持</a:t>
            </a:r>
            <a:r>
              <a:rPr lang="zh-CN" altLang="zh-CN" sz="2400" dirty="0">
                <a:solidFill>
                  <a:srgbClr val="0000FF"/>
                </a:solidFill>
                <a:latin typeface="微软雅黑" panose="020B0503020204020204" charset="-122"/>
                <a:ea typeface="微软雅黑" panose="020B0503020204020204" charset="-122"/>
                <a:cs typeface="微软雅黑" panose="020B0503020204020204" charset="-122"/>
              </a:rPr>
              <a:t>流水线化。</a:t>
            </a:r>
            <a:r>
              <a:rPr lang="zh-CN" altLang="en-US" sz="2400" dirty="0">
                <a:solidFill>
                  <a:srgbClr val="0000FF"/>
                </a:solidFill>
                <a:latin typeface="微软雅黑" panose="020B0503020204020204" charset="-122"/>
                <a:ea typeface="微软雅黑" panose="020B0503020204020204" charset="-122"/>
                <a:cs typeface="微软雅黑" panose="020B0503020204020204" charset="-122"/>
              </a:rPr>
              <a:t>指令</a:t>
            </a:r>
            <a:r>
              <a:rPr lang="zh-CN" altLang="zh-CN" sz="2400" dirty="0">
                <a:solidFill>
                  <a:srgbClr val="0000FF"/>
                </a:solidFill>
                <a:latin typeface="微软雅黑" panose="020B0503020204020204" charset="-122"/>
                <a:ea typeface="微软雅黑" panose="020B0503020204020204" charset="-122"/>
                <a:cs typeface="微软雅黑" panose="020B0503020204020204" charset="-122"/>
              </a:rPr>
              <a:t>大多为一个</a:t>
            </a:r>
            <a:r>
              <a:rPr lang="en-US" altLang="zh-CN" sz="2400" dirty="0">
                <a:solidFill>
                  <a:srgbClr val="0000FF"/>
                </a:solidFill>
                <a:latin typeface="微软雅黑" panose="020B0503020204020204" charset="-122"/>
                <a:ea typeface="微软雅黑" panose="020B0503020204020204" charset="-122"/>
                <a:cs typeface="微软雅黑" panose="020B0503020204020204" charset="-122"/>
              </a:rPr>
              <a:t>CPU</a:t>
            </a:r>
            <a:r>
              <a:rPr lang="zh-CN" altLang="zh-CN" sz="2400" dirty="0">
                <a:solidFill>
                  <a:srgbClr val="0000FF"/>
                </a:solidFill>
                <a:latin typeface="微软雅黑" panose="020B0503020204020204" charset="-122"/>
                <a:ea typeface="微软雅黑" panose="020B0503020204020204" charset="-122"/>
                <a:cs typeface="微软雅黑" panose="020B0503020204020204" charset="-122"/>
              </a:rPr>
              <a:t>周期执行</a:t>
            </a:r>
          </a:p>
          <a:p>
            <a:pPr marL="342900" indent="-342900">
              <a:lnSpc>
                <a:spcPct val="150000"/>
              </a:lnSpc>
              <a:buFont typeface="Wingdings" panose="05000000000000000000" pitchFamily="2" charset="2"/>
              <a:buChar char="Ø"/>
            </a:pPr>
            <a:r>
              <a:rPr lang="en-US" altLang="zh-CN" sz="2400" dirty="0">
                <a:solidFill>
                  <a:srgbClr val="0000FF"/>
                </a:solidFill>
                <a:latin typeface="微软雅黑" panose="020B0503020204020204" charset="-122"/>
                <a:ea typeface="微软雅黑" panose="020B0503020204020204" charset="-122"/>
                <a:cs typeface="微软雅黑" panose="020B0503020204020204" charset="-122"/>
              </a:rPr>
              <a:t>16 × 32-bit </a:t>
            </a:r>
            <a:r>
              <a:rPr lang="zh-CN" altLang="zh-CN" sz="2400" dirty="0">
                <a:solidFill>
                  <a:srgbClr val="0000FF"/>
                </a:solidFill>
                <a:latin typeface="微软雅黑" panose="020B0503020204020204" charset="-122"/>
                <a:ea typeface="微软雅黑" panose="020B0503020204020204" charset="-122"/>
                <a:cs typeface="微软雅黑" panose="020B0503020204020204" charset="-122"/>
              </a:rPr>
              <a:t>寄存器</a:t>
            </a:r>
            <a:r>
              <a:rPr lang="zh-CN" altLang="en-US" sz="2400" dirty="0">
                <a:solidFill>
                  <a:srgbClr val="0000FF"/>
                </a:solidFill>
                <a:latin typeface="微软雅黑" panose="020B0503020204020204" charset="-122"/>
                <a:ea typeface="微软雅黑" panose="020B0503020204020204" charset="-122"/>
                <a:cs typeface="微软雅黑" panose="020B0503020204020204" charset="-122"/>
              </a:rPr>
              <a:t>堆</a:t>
            </a:r>
            <a:r>
              <a:rPr lang="zh-CN" altLang="zh-CN" sz="2400" dirty="0">
                <a:solidFill>
                  <a:srgbClr val="0000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0000FF"/>
                </a:solidFill>
                <a:latin typeface="微软雅黑" panose="020B0503020204020204" charset="-122"/>
                <a:ea typeface="微软雅黑" panose="020B0503020204020204" charset="-122"/>
                <a:cs typeface="微软雅黑" panose="020B0503020204020204" charset="-122"/>
              </a:rPr>
              <a:t>register file</a:t>
            </a:r>
            <a:r>
              <a:rPr lang="zh-CN" altLang="zh-CN" sz="2400" dirty="0">
                <a:solidFill>
                  <a:srgbClr val="0000FF"/>
                </a:solidFill>
                <a:latin typeface="微软雅黑" panose="020B0503020204020204" charset="-122"/>
                <a:ea typeface="微软雅黑" panose="020B0503020204020204" charset="-122"/>
                <a:cs typeface="微软雅黑" panose="020B0503020204020204" charset="-122"/>
              </a:rPr>
              <a:t>）</a:t>
            </a:r>
          </a:p>
          <a:p>
            <a:pPr marL="342900" indent="-342900">
              <a:lnSpc>
                <a:spcPct val="150000"/>
              </a:lnSpc>
              <a:buFont typeface="Wingdings" panose="05000000000000000000" pitchFamily="2" charset="2"/>
              <a:buChar char="Ø"/>
            </a:pPr>
            <a:r>
              <a:rPr lang="zh-CN" altLang="zh-CN" sz="2400" dirty="0">
                <a:solidFill>
                  <a:srgbClr val="0000FF"/>
                </a:solidFill>
                <a:latin typeface="微软雅黑" panose="020B0503020204020204" charset="-122"/>
                <a:ea typeface="微软雅黑" panose="020B0503020204020204" charset="-122"/>
                <a:cs typeface="微软雅黑" panose="020B0503020204020204" charset="-122"/>
              </a:rPr>
              <a:t>对齐内存存取（</a:t>
            </a:r>
            <a:r>
              <a:rPr lang="en-US" altLang="zh-CN" sz="2400" dirty="0">
                <a:solidFill>
                  <a:srgbClr val="0000FF"/>
                </a:solidFill>
                <a:latin typeface="微软雅黑" panose="020B0503020204020204" charset="-122"/>
                <a:ea typeface="微软雅黑" panose="020B0503020204020204" charset="-122"/>
                <a:cs typeface="微软雅黑" panose="020B0503020204020204" charset="-122"/>
              </a:rPr>
              <a:t>ARMv6</a:t>
            </a:r>
            <a:r>
              <a:rPr lang="zh-CN" altLang="zh-CN" sz="2400" dirty="0">
                <a:solidFill>
                  <a:srgbClr val="0000FF"/>
                </a:solidFill>
                <a:latin typeface="微软雅黑" panose="020B0503020204020204" charset="-122"/>
                <a:ea typeface="微软雅黑" panose="020B0503020204020204" charset="-122"/>
                <a:cs typeface="微软雅黑" panose="020B0503020204020204" charset="-122"/>
              </a:rPr>
              <a:t>内核现已支持</a:t>
            </a:r>
            <a:r>
              <a:rPr lang="zh-CN" altLang="en-US" sz="2400" dirty="0">
                <a:solidFill>
                  <a:srgbClr val="0000FF"/>
                </a:solidFill>
                <a:latin typeface="微软雅黑" panose="020B0503020204020204" charset="-122"/>
                <a:ea typeface="微软雅黑" panose="020B0503020204020204" charset="-122"/>
                <a:cs typeface="微软雅黑" panose="020B0503020204020204" charset="-122"/>
              </a:rPr>
              <a:t>不对齐</a:t>
            </a:r>
            <a:r>
              <a:rPr lang="zh-CN" altLang="zh-CN" sz="2400" dirty="0">
                <a:solidFill>
                  <a:srgbClr val="0000FF"/>
                </a:solidFill>
                <a:latin typeface="微软雅黑" panose="020B0503020204020204" charset="-122"/>
                <a:ea typeface="微软雅黑" panose="020B0503020204020204" charset="-122"/>
                <a:cs typeface="微软雅黑" panose="020B0503020204020204" charset="-122"/>
              </a:rPr>
              <a:t>）</a:t>
            </a:r>
          </a:p>
          <a:p>
            <a:pPr marL="342900" indent="-342900">
              <a:lnSpc>
                <a:spcPct val="150000"/>
              </a:lnSpc>
              <a:buFont typeface="Wingdings" panose="05000000000000000000" pitchFamily="2" charset="2"/>
              <a:buChar char="Ø"/>
            </a:pPr>
            <a:r>
              <a:rPr lang="zh-CN" altLang="zh-CN" sz="2400" dirty="0">
                <a:solidFill>
                  <a:srgbClr val="0000FF"/>
                </a:solidFill>
                <a:latin typeface="微软雅黑" panose="020B0503020204020204" charset="-122"/>
                <a:ea typeface="微软雅黑" panose="020B0503020204020204" charset="-122"/>
                <a:cs typeface="微软雅黑" panose="020B0503020204020204" charset="-122"/>
              </a:rPr>
              <a:t>正交指令集（任意存取指令可以</a:t>
            </a:r>
            <a:r>
              <a:rPr lang="zh-CN" altLang="en-US" sz="2400" dirty="0">
                <a:solidFill>
                  <a:srgbClr val="0000FF"/>
                </a:solidFill>
                <a:latin typeface="微软雅黑" panose="020B0503020204020204" charset="-122"/>
                <a:ea typeface="微软雅黑" panose="020B0503020204020204" charset="-122"/>
                <a:cs typeface="微软雅黑" panose="020B0503020204020204" charset="-122"/>
              </a:rPr>
              <a:t>使用</a:t>
            </a:r>
            <a:r>
              <a:rPr lang="zh-CN" altLang="zh-CN" sz="2400" dirty="0">
                <a:solidFill>
                  <a:srgbClr val="0000FF"/>
                </a:solidFill>
                <a:latin typeface="微软雅黑" panose="020B0503020204020204" charset="-122"/>
                <a:ea typeface="微软雅黑" panose="020B0503020204020204" charset="-122"/>
                <a:cs typeface="微软雅黑" panose="020B0503020204020204" charset="-122"/>
              </a:rPr>
              <a:t>任意的</a:t>
            </a:r>
            <a:r>
              <a:rPr lang="zh-CN" altLang="en-US" sz="2400" u="sng" dirty="0">
                <a:solidFill>
                  <a:srgbClr val="0000FF"/>
                </a:solidFill>
                <a:latin typeface="微软雅黑" panose="020B0503020204020204" charset="-122"/>
                <a:ea typeface="微软雅黑" panose="020B0503020204020204" charset="-122"/>
                <a:cs typeface="微软雅黑" panose="020B0503020204020204" charset="-122"/>
              </a:rPr>
              <a:t>寻址方式</a:t>
            </a:r>
            <a:r>
              <a:rPr lang="zh-CN" altLang="zh-CN" sz="2400" dirty="0">
                <a:solidFill>
                  <a:srgbClr val="0000FF"/>
                </a:solidFill>
                <a:latin typeface="微软雅黑" panose="020B0503020204020204" charset="-122"/>
                <a:ea typeface="微软雅黑" panose="020B0503020204020204" charset="-122"/>
                <a:cs typeface="微软雅黑" panose="020B0503020204020204" charset="-122"/>
              </a:rPr>
              <a:t>）</a:t>
            </a:r>
          </a:p>
          <a:p>
            <a:pPr>
              <a:lnSpc>
                <a:spcPct val="150000"/>
              </a:lnSpc>
            </a:pPr>
            <a:r>
              <a:rPr lang="zh-CN" altLang="zh-CN" sz="2400" dirty="0">
                <a:latin typeface="微软雅黑" panose="020B0503020204020204" charset="-122"/>
                <a:ea typeface="微软雅黑" panose="020B0503020204020204" charset="-122"/>
                <a:cs typeface="微软雅黑" panose="020B0503020204020204" charset="-122"/>
              </a:rPr>
              <a:t>       相较于同期处理器如</a:t>
            </a:r>
            <a:r>
              <a:rPr lang="en-US" altLang="zh-CN" sz="2400" dirty="0">
                <a:latin typeface="微软雅黑" panose="020B0503020204020204" charset="-122"/>
                <a:ea typeface="微软雅黑" panose="020B0503020204020204" charset="-122"/>
                <a:cs typeface="微软雅黑" panose="020B0503020204020204" charset="-122"/>
              </a:rPr>
              <a:t>Intel 80286</a:t>
            </a:r>
            <a:r>
              <a:rPr lang="zh-CN" altLang="zh-CN" sz="2400" dirty="0">
                <a:latin typeface="微软雅黑" panose="020B0503020204020204" charset="-122"/>
                <a:ea typeface="微软雅黑" panose="020B0503020204020204" charset="-122"/>
                <a:cs typeface="微软雅黑" panose="020B0503020204020204" charset="-122"/>
              </a:rPr>
              <a:t>和</a:t>
            </a:r>
            <a:r>
              <a:rPr lang="en-US" altLang="zh-CN" sz="2400" dirty="0">
                <a:latin typeface="微软雅黑" panose="020B0503020204020204" charset="-122"/>
                <a:ea typeface="微软雅黑" panose="020B0503020204020204" charset="-122"/>
                <a:cs typeface="微软雅黑" panose="020B0503020204020204" charset="-122"/>
              </a:rPr>
              <a:t>Motorola 68020</a:t>
            </a:r>
            <a:r>
              <a:rPr lang="zh-CN" altLang="zh-CN" sz="2400" dirty="0">
                <a:latin typeface="微软雅黑" panose="020B0503020204020204" charset="-122"/>
                <a:ea typeface="微软雅黑" panose="020B0503020204020204" charset="-122"/>
                <a:cs typeface="微软雅黑" panose="020B0503020204020204" charset="-122"/>
              </a:rPr>
              <a:t>，还</a:t>
            </a:r>
            <a:r>
              <a:rPr lang="zh-CN" altLang="en-US" sz="2400" dirty="0">
                <a:latin typeface="微软雅黑" panose="020B0503020204020204" charset="-122"/>
                <a:ea typeface="微软雅黑" panose="020B0503020204020204" charset="-122"/>
                <a:cs typeface="微软雅黑" panose="020B0503020204020204" charset="-122"/>
              </a:rPr>
              <a:t>有</a:t>
            </a:r>
            <a:r>
              <a:rPr lang="zh-CN" altLang="zh-CN" sz="2400" dirty="0">
                <a:latin typeface="微软雅黑" panose="020B0503020204020204" charset="-122"/>
                <a:ea typeface="微软雅黑" panose="020B0503020204020204" charset="-122"/>
                <a:cs typeface="微软雅黑" panose="020B0503020204020204" charset="-122"/>
              </a:rPr>
              <a:t>特殊设计：</a:t>
            </a:r>
          </a:p>
          <a:p>
            <a:pPr marL="342900" indent="-342900">
              <a:lnSpc>
                <a:spcPct val="150000"/>
              </a:lnSpc>
              <a:buFont typeface="Wingdings" panose="05000000000000000000" pitchFamily="2" charset="2"/>
              <a:buChar char="Ø"/>
            </a:pPr>
            <a:r>
              <a:rPr lang="zh-CN" altLang="zh-CN" sz="2000" dirty="0">
                <a:latin typeface="微软雅黑" panose="020B0503020204020204" charset="-122"/>
                <a:ea typeface="微软雅黑" panose="020B0503020204020204" charset="-122"/>
                <a:cs typeface="微软雅黑" panose="020B0503020204020204" charset="-122"/>
              </a:rPr>
              <a:t>大部分指令可以条件式地执行，</a:t>
            </a:r>
            <a:r>
              <a:rPr lang="zh-CN" altLang="en-US" sz="2000" dirty="0">
                <a:latin typeface="微软雅黑" panose="020B0503020204020204" charset="-122"/>
                <a:ea typeface="微软雅黑" panose="020B0503020204020204" charset="-122"/>
                <a:cs typeface="微软雅黑" panose="020B0503020204020204" charset="-122"/>
              </a:rPr>
              <a:t>减少分支产生的流水线停顿。</a:t>
            </a:r>
            <a:endParaRPr lang="zh-CN" altLang="zh-CN" sz="2000"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Ø"/>
            </a:pPr>
            <a:r>
              <a:rPr lang="zh-CN" altLang="zh-CN" sz="2000" dirty="0">
                <a:latin typeface="微软雅黑" panose="020B0503020204020204" charset="-122"/>
                <a:ea typeface="微软雅黑" panose="020B0503020204020204" charset="-122"/>
                <a:cs typeface="微软雅黑" panose="020B0503020204020204" charset="-122"/>
              </a:rPr>
              <a:t>算数指令只会在要求时更改条件编码（</a:t>
            </a:r>
            <a:r>
              <a:rPr lang="en-US" altLang="zh-CN" sz="2000" dirty="0">
                <a:latin typeface="微软雅黑" panose="020B0503020204020204" charset="-122"/>
                <a:ea typeface="微软雅黑" panose="020B0503020204020204" charset="-122"/>
                <a:cs typeface="微软雅黑" panose="020B0503020204020204" charset="-122"/>
              </a:rPr>
              <a:t>condition code</a:t>
            </a:r>
            <a:r>
              <a:rPr lang="zh-CN" altLang="zh-CN" sz="2000" dirty="0">
                <a:latin typeface="微软雅黑" panose="020B0503020204020204" charset="-122"/>
                <a:ea typeface="微软雅黑" panose="020B0503020204020204" charset="-122"/>
                <a:cs typeface="微软雅黑" panose="020B0503020204020204" charset="-122"/>
              </a:rPr>
              <a:t>）</a:t>
            </a:r>
          </a:p>
          <a:p>
            <a:pPr marL="342900" indent="-342900">
              <a:lnSpc>
                <a:spcPct val="150000"/>
              </a:lnSpc>
              <a:buFont typeface="Wingdings" panose="05000000000000000000" pitchFamily="2" charset="2"/>
              <a:buChar char="Ø"/>
            </a:pPr>
            <a:r>
              <a:rPr lang="zh-CN" altLang="zh-CN" sz="2000" dirty="0">
                <a:latin typeface="微软雅黑" panose="020B0503020204020204" charset="-122"/>
                <a:ea typeface="微软雅黑" panose="020B0503020204020204" charset="-122"/>
                <a:cs typeface="微软雅黑" panose="020B0503020204020204" charset="-122"/>
              </a:rPr>
              <a:t>精简快速的双优先级中断子系统，具有可切换的</a:t>
            </a:r>
            <a:r>
              <a:rPr lang="zh-CN" altLang="en-US" sz="2000" u="sng" dirty="0">
                <a:solidFill>
                  <a:srgbClr val="0000FF"/>
                </a:solidFill>
                <a:latin typeface="微软雅黑" panose="020B0503020204020204" charset="-122"/>
                <a:ea typeface="微软雅黑" panose="020B0503020204020204" charset="-122"/>
                <a:cs typeface="微软雅黑" panose="020B0503020204020204" charset="-122"/>
              </a:rPr>
              <a:t>影子寄存器组</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5EDC6C1F-DEFF-4E2C-A5F6-846A32BF21CE}" type="slidenum">
              <a:rPr lang="en-US" altLang="zh-CN" sz="1400">
                <a:solidFill>
                  <a:srgbClr val="FFFFFF"/>
                </a:solidFill>
              </a:rPr>
              <a:t>120</a:t>
            </a:fld>
            <a:endParaRPr lang="en-US" altLang="zh-CN" sz="1400">
              <a:solidFill>
                <a:srgbClr val="FFFFFF"/>
              </a:solidFill>
            </a:endParaRPr>
          </a:p>
        </p:txBody>
      </p:sp>
      <p:sp>
        <p:nvSpPr>
          <p:cNvPr id="9" name="Title 8"/>
          <p:cNvSpPr txBox="1"/>
          <p:nvPr/>
        </p:nvSpPr>
        <p:spPr>
          <a:xfrm>
            <a:off x="1631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2</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流水线的时空图及性能分析</a:t>
            </a:r>
          </a:p>
        </p:txBody>
      </p:sp>
      <p:sp>
        <p:nvSpPr>
          <p:cNvPr id="4" name="Rectangle 2"/>
          <p:cNvSpPr txBox="1">
            <a:spLocks noChangeArrowheads="1"/>
          </p:cNvSpPr>
          <p:nvPr/>
        </p:nvSpPr>
        <p:spPr>
          <a:xfrm>
            <a:off x="2209800" y="1225053"/>
            <a:ext cx="3810000" cy="4114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a:lstStyle>
          <a:p>
            <a:endParaRPr lang="en-US" altLang="zh-CN" sz="2800"/>
          </a:p>
          <a:p>
            <a:endParaRPr lang="en-US" altLang="zh-CN" sz="2800"/>
          </a:p>
          <a:p>
            <a:endParaRPr lang="en-US" altLang="zh-CN" sz="2800"/>
          </a:p>
          <a:p>
            <a:endParaRPr lang="en-US" altLang="zh-CN" sz="2800"/>
          </a:p>
        </p:txBody>
      </p:sp>
      <p:graphicFrame>
        <p:nvGraphicFramePr>
          <p:cNvPr id="5" name="Group 3"/>
          <p:cNvGraphicFramePr>
            <a:graphicFrameLocks noGrp="1"/>
          </p:cNvGraphicFramePr>
          <p:nvPr>
            <p:ph sz="half" idx="4294967295"/>
          </p:nvPr>
        </p:nvGraphicFramePr>
        <p:xfrm>
          <a:off x="2351089" y="1088528"/>
          <a:ext cx="7342187" cy="3178176"/>
        </p:xfrm>
        <a:graphic>
          <a:graphicData uri="http://schemas.openxmlformats.org/drawingml/2006/table">
            <a:tbl>
              <a:tblPr/>
              <a:tblGrid>
                <a:gridCol w="488950">
                  <a:extLst>
                    <a:ext uri="{9D8B030D-6E8A-4147-A177-3AD203B41FA5}">
                      <a16:colId xmlns:a16="http://schemas.microsoft.com/office/drawing/2014/main" val="20000"/>
                    </a:ext>
                  </a:extLst>
                </a:gridCol>
                <a:gridCol w="490537">
                  <a:extLst>
                    <a:ext uri="{9D8B030D-6E8A-4147-A177-3AD203B41FA5}">
                      <a16:colId xmlns:a16="http://schemas.microsoft.com/office/drawing/2014/main" val="20001"/>
                    </a:ext>
                  </a:extLst>
                </a:gridCol>
                <a:gridCol w="488950">
                  <a:extLst>
                    <a:ext uri="{9D8B030D-6E8A-4147-A177-3AD203B41FA5}">
                      <a16:colId xmlns:a16="http://schemas.microsoft.com/office/drawing/2014/main" val="20002"/>
                    </a:ext>
                  </a:extLst>
                </a:gridCol>
                <a:gridCol w="488950">
                  <a:extLst>
                    <a:ext uri="{9D8B030D-6E8A-4147-A177-3AD203B41FA5}">
                      <a16:colId xmlns:a16="http://schemas.microsoft.com/office/drawing/2014/main" val="20003"/>
                    </a:ext>
                  </a:extLst>
                </a:gridCol>
                <a:gridCol w="490538">
                  <a:extLst>
                    <a:ext uri="{9D8B030D-6E8A-4147-A177-3AD203B41FA5}">
                      <a16:colId xmlns:a16="http://schemas.microsoft.com/office/drawing/2014/main" val="20004"/>
                    </a:ext>
                  </a:extLst>
                </a:gridCol>
                <a:gridCol w="488950">
                  <a:extLst>
                    <a:ext uri="{9D8B030D-6E8A-4147-A177-3AD203B41FA5}">
                      <a16:colId xmlns:a16="http://schemas.microsoft.com/office/drawing/2014/main" val="20005"/>
                    </a:ext>
                  </a:extLst>
                </a:gridCol>
                <a:gridCol w="488950">
                  <a:extLst>
                    <a:ext uri="{9D8B030D-6E8A-4147-A177-3AD203B41FA5}">
                      <a16:colId xmlns:a16="http://schemas.microsoft.com/office/drawing/2014/main" val="20006"/>
                    </a:ext>
                  </a:extLst>
                </a:gridCol>
                <a:gridCol w="490220">
                  <a:extLst>
                    <a:ext uri="{9D8B030D-6E8A-4147-A177-3AD203B41FA5}">
                      <a16:colId xmlns:a16="http://schemas.microsoft.com/office/drawing/2014/main" val="20007"/>
                    </a:ext>
                  </a:extLst>
                </a:gridCol>
                <a:gridCol w="489267">
                  <a:extLst>
                    <a:ext uri="{9D8B030D-6E8A-4147-A177-3AD203B41FA5}">
                      <a16:colId xmlns:a16="http://schemas.microsoft.com/office/drawing/2014/main" val="20008"/>
                    </a:ext>
                  </a:extLst>
                </a:gridCol>
                <a:gridCol w="488950">
                  <a:extLst>
                    <a:ext uri="{9D8B030D-6E8A-4147-A177-3AD203B41FA5}">
                      <a16:colId xmlns:a16="http://schemas.microsoft.com/office/drawing/2014/main" val="20009"/>
                    </a:ext>
                  </a:extLst>
                </a:gridCol>
                <a:gridCol w="490538">
                  <a:extLst>
                    <a:ext uri="{9D8B030D-6E8A-4147-A177-3AD203B41FA5}">
                      <a16:colId xmlns:a16="http://schemas.microsoft.com/office/drawing/2014/main" val="20010"/>
                    </a:ext>
                  </a:extLst>
                </a:gridCol>
                <a:gridCol w="488950">
                  <a:extLst>
                    <a:ext uri="{9D8B030D-6E8A-4147-A177-3AD203B41FA5}">
                      <a16:colId xmlns:a16="http://schemas.microsoft.com/office/drawing/2014/main" val="20011"/>
                    </a:ext>
                  </a:extLst>
                </a:gridCol>
                <a:gridCol w="488950">
                  <a:extLst>
                    <a:ext uri="{9D8B030D-6E8A-4147-A177-3AD203B41FA5}">
                      <a16:colId xmlns:a16="http://schemas.microsoft.com/office/drawing/2014/main" val="20012"/>
                    </a:ext>
                  </a:extLst>
                </a:gridCol>
                <a:gridCol w="490537">
                  <a:extLst>
                    <a:ext uri="{9D8B030D-6E8A-4147-A177-3AD203B41FA5}">
                      <a16:colId xmlns:a16="http://schemas.microsoft.com/office/drawing/2014/main" val="20013"/>
                    </a:ext>
                  </a:extLst>
                </a:gridCol>
                <a:gridCol w="488950">
                  <a:extLst>
                    <a:ext uri="{9D8B030D-6E8A-4147-A177-3AD203B41FA5}">
                      <a16:colId xmlns:a16="http://schemas.microsoft.com/office/drawing/2014/main" val="20014"/>
                    </a:ext>
                  </a:extLst>
                </a:gridCol>
              </a:tblGrid>
              <a:tr h="6350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③</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④</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a:ln>
                            <a:noFill/>
                          </a:ln>
                          <a:effectLst/>
                          <a:latin typeface="宋体" panose="02010600030101010101" pitchFamily="2" charset="-122"/>
                          <a:ea typeface="宋体" panose="02010600030101010101" pitchFamily="2" charset="-122"/>
                          <a:sym typeface="+mn-ea"/>
                        </a:rPr>
                        <a:t>⑤</a:t>
                      </a:r>
                      <a:endPar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a:ln>
                            <a:noFill/>
                          </a:ln>
                          <a:effectLst/>
                          <a:latin typeface="宋体" panose="02010600030101010101" pitchFamily="2" charset="-122"/>
                          <a:ea typeface="宋体" panose="02010600030101010101" pitchFamily="2" charset="-122"/>
                          <a:sym typeface="+mn-ea"/>
                        </a:rPr>
                        <a:t>⑥</a:t>
                      </a:r>
                      <a:endPar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a:ln>
                            <a:noFill/>
                          </a:ln>
                          <a:effectLst/>
                          <a:latin typeface="宋体" panose="02010600030101010101" pitchFamily="2" charset="-122"/>
                          <a:ea typeface="宋体" panose="02010600030101010101" pitchFamily="2" charset="-122"/>
                          <a:sym typeface="+mn-ea"/>
                        </a:rPr>
                        <a:t>⑦</a:t>
                      </a:r>
                      <a:endPar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6588">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③</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④</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50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a:ln>
                            <a:noFill/>
                          </a:ln>
                          <a:effectLst/>
                          <a:latin typeface="宋体" panose="02010600030101010101" pitchFamily="2" charset="-122"/>
                          <a:ea typeface="宋体" panose="02010600030101010101" pitchFamily="2" charset="-122"/>
                          <a:sym typeface="+mn-ea"/>
                        </a:rPr>
                        <a:t>⑤</a:t>
                      </a:r>
                      <a:endPar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a:ln>
                            <a:noFill/>
                          </a:ln>
                          <a:effectLst/>
                          <a:latin typeface="宋体" panose="02010600030101010101" pitchFamily="2" charset="-122"/>
                          <a:ea typeface="宋体" panose="02010600030101010101" pitchFamily="2" charset="-122"/>
                          <a:sym typeface="+mn-ea"/>
                        </a:rPr>
                        <a:t>⑥</a:t>
                      </a:r>
                      <a:endPar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a:ln>
                            <a:noFill/>
                          </a:ln>
                          <a:effectLst/>
                          <a:latin typeface="宋体" panose="02010600030101010101" pitchFamily="2" charset="-122"/>
                          <a:ea typeface="宋体" panose="02010600030101010101" pitchFamily="2" charset="-122"/>
                          <a:sym typeface="+mn-ea"/>
                        </a:rPr>
                        <a:t>⑦</a:t>
                      </a:r>
                      <a:endPar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6588">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a:ln>
                            <a:noFill/>
                          </a:ln>
                          <a:effectLst/>
                          <a:latin typeface="宋体" panose="02010600030101010101" pitchFamily="2" charset="-122"/>
                          <a:ea typeface="宋体" panose="02010600030101010101" pitchFamily="2" charset="-122"/>
                          <a:sym typeface="+mn-ea"/>
                        </a:rPr>
                        <a:t>⑤</a:t>
                      </a:r>
                      <a:endPar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a:ln>
                            <a:noFill/>
                          </a:ln>
                          <a:effectLst/>
                          <a:latin typeface="宋体" panose="02010600030101010101" pitchFamily="2" charset="-122"/>
                          <a:ea typeface="宋体" panose="02010600030101010101" pitchFamily="2" charset="-122"/>
                          <a:sym typeface="+mn-ea"/>
                        </a:rPr>
                        <a:t>⑥</a:t>
                      </a:r>
                      <a:endPar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a:ln>
                            <a:noFill/>
                          </a:ln>
                          <a:effectLst/>
                          <a:latin typeface="宋体" panose="02010600030101010101" pitchFamily="2" charset="-122"/>
                          <a:ea typeface="宋体" panose="02010600030101010101" pitchFamily="2" charset="-122"/>
                          <a:sym typeface="+mn-ea"/>
                        </a:rPr>
                        <a:t>⑦</a:t>
                      </a:r>
                      <a:endPar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50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①</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③</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④</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a:ln>
                            <a:noFill/>
                          </a:ln>
                          <a:effectLst/>
                          <a:latin typeface="宋体" panose="02010600030101010101" pitchFamily="2" charset="-122"/>
                          <a:ea typeface="宋体" panose="02010600030101010101" pitchFamily="2" charset="-122"/>
                          <a:sym typeface="+mn-ea"/>
                        </a:rPr>
                        <a:t>⑤</a:t>
                      </a:r>
                      <a:endParaRPr kumimoji="1"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dirty="0">
                          <a:ln>
                            <a:noFill/>
                          </a:ln>
                          <a:effectLst/>
                          <a:latin typeface="宋体" panose="02010600030101010101" pitchFamily="2" charset="-122"/>
                          <a:ea typeface="宋体" panose="02010600030101010101" pitchFamily="2" charset="-122"/>
                          <a:sym typeface="+mn-ea"/>
                        </a:rPr>
                        <a:t>⑥</a:t>
                      </a:r>
                      <a:endPar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1" dirty="0">
                          <a:ln>
                            <a:noFill/>
                          </a:ln>
                          <a:effectLst/>
                          <a:latin typeface="宋体" panose="02010600030101010101" pitchFamily="2" charset="-122"/>
                          <a:ea typeface="宋体" panose="02010600030101010101" pitchFamily="2" charset="-122"/>
                          <a:sym typeface="+mn-ea"/>
                        </a:rPr>
                        <a:t>⑦</a:t>
                      </a:r>
                      <a:endPar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en-US" altLang="zh-CN" sz="2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zh-CN"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灯片编号占位符 6"/>
          <p:cNvSpPr txBox="1"/>
          <p:nvPr/>
        </p:nvSpPr>
        <p:spPr bwMode="auto">
          <a:xfrm>
            <a:off x="8077200" y="6572071"/>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zh-CN"/>
            </a:defPPr>
            <a:lvl1pPr marL="0" algn="r"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1pPr>
            <a:lvl2pPr marL="742950" indent="-28575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2pPr>
            <a:lvl3pPr marL="11430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3pPr>
            <a:lvl4pPr marL="16002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4pPr>
            <a:lvl5pPr marL="2057400" indent="-228600" algn="l" defTabSz="914400" rtl="0" eaLnBrk="1" latinLnBrk="0" hangingPunct="1">
              <a:defRPr kumimoji="1" lang="zh-CN" sz="2400" kern="1200">
                <a:solidFill>
                  <a:schemeClr val="tx1"/>
                </a:solidFill>
                <a:latin typeface="Times New Roman" panose="02020603050405020304" pitchFamily="18" charset="0"/>
                <a:ea typeface="黑体" panose="02010609060101010101" pitchFamily="2" charset="-122"/>
                <a:cs typeface="+mn-cs"/>
              </a:defRPr>
            </a:lvl5pPr>
            <a:lvl6pPr marL="25146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6pPr>
            <a:lvl7pPr marL="29718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7pPr>
            <a:lvl8pPr marL="34290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8pPr>
            <a:lvl9pPr marL="3886200" indent="-228600" algn="ctr" defTabSz="914400" rtl="0" eaLnBrk="0" fontAlgn="base" latinLnBrk="0" hangingPunct="0">
              <a:spcBef>
                <a:spcPct val="0"/>
              </a:spcBef>
              <a:spcAft>
                <a:spcPct val="0"/>
              </a:spcAft>
              <a:defRPr kumimoji="1" lang="zh-CN" sz="2400" kern="1200">
                <a:solidFill>
                  <a:schemeClr val="tx1"/>
                </a:solidFill>
                <a:latin typeface="Times New Roman" panose="02020603050405020304" pitchFamily="18" charset="0"/>
                <a:ea typeface="黑体" panose="02010609060101010101" pitchFamily="2" charset="-122"/>
                <a:cs typeface="+mn-cs"/>
              </a:defRPr>
            </a:lvl9pPr>
          </a:lstStyle>
          <a:p>
            <a:fld id="{DA9DE3F2-03EF-4A4E-89C7-B1742135CEF1}" type="slidenum">
              <a:rPr lang="en-US" altLang="zh-CN" sz="1400">
                <a:solidFill>
                  <a:srgbClr val="FFFFFF"/>
                </a:solidFill>
              </a:rPr>
              <a:t>120</a:t>
            </a:fld>
            <a:endParaRPr lang="en-US" altLang="zh-CN" sz="1400">
              <a:solidFill>
                <a:srgbClr val="FFFFFF"/>
              </a:solidFill>
            </a:endParaRPr>
          </a:p>
        </p:txBody>
      </p:sp>
      <p:sp>
        <p:nvSpPr>
          <p:cNvPr id="7" name="Line 101"/>
          <p:cNvSpPr>
            <a:spLocks noChangeShapeType="1"/>
          </p:cNvSpPr>
          <p:nvPr/>
        </p:nvSpPr>
        <p:spPr bwMode="auto">
          <a:xfrm flipV="1">
            <a:off x="2351088" y="440828"/>
            <a:ext cx="0" cy="6477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Text Box 102"/>
          <p:cNvSpPr txBox="1">
            <a:spLocks noChangeArrowheads="1"/>
          </p:cNvSpPr>
          <p:nvPr/>
        </p:nvSpPr>
        <p:spPr bwMode="auto">
          <a:xfrm>
            <a:off x="1524000" y="1017092"/>
            <a:ext cx="75565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90000"/>
              </a:lnSpc>
              <a:spcBef>
                <a:spcPct val="50000"/>
              </a:spcBef>
              <a:buClr>
                <a:schemeClr val="accent2"/>
              </a:buClr>
              <a:buSzPct val="80000"/>
              <a:buFont typeface="Wingdings" panose="05000000000000000000" pitchFamily="2" charset="2"/>
              <a:buNone/>
            </a:pPr>
            <a:r>
              <a:rPr lang="en-US" altLang="zh-CN" sz="3200" b="1">
                <a:ea typeface="宋体" panose="02010600030101010101" pitchFamily="2" charset="-122"/>
              </a:rPr>
              <a:t>5</a:t>
            </a:r>
          </a:p>
          <a:p>
            <a:pPr algn="l" eaLnBrk="1" hangingPunct="1">
              <a:lnSpc>
                <a:spcPct val="90000"/>
              </a:lnSpc>
              <a:spcBef>
                <a:spcPct val="50000"/>
              </a:spcBef>
              <a:buClr>
                <a:schemeClr val="accent2"/>
              </a:buClr>
              <a:buSzPct val="80000"/>
              <a:buFont typeface="Wingdings" panose="05000000000000000000" pitchFamily="2" charset="2"/>
              <a:buNone/>
            </a:pPr>
            <a:r>
              <a:rPr lang="en-US" altLang="zh-CN" sz="3200" b="1">
                <a:ea typeface="宋体" panose="02010600030101010101" pitchFamily="2" charset="-122"/>
              </a:rPr>
              <a:t>4</a:t>
            </a:r>
          </a:p>
          <a:p>
            <a:pPr algn="l" eaLnBrk="1" hangingPunct="1">
              <a:lnSpc>
                <a:spcPct val="90000"/>
              </a:lnSpc>
              <a:spcBef>
                <a:spcPct val="50000"/>
              </a:spcBef>
              <a:buClr>
                <a:schemeClr val="accent2"/>
              </a:buClr>
              <a:buSzPct val="80000"/>
              <a:buFont typeface="Wingdings" panose="05000000000000000000" pitchFamily="2" charset="2"/>
              <a:buNone/>
            </a:pPr>
            <a:r>
              <a:rPr lang="en-US" altLang="zh-CN" sz="3200" b="1">
                <a:ea typeface="宋体" panose="02010600030101010101" pitchFamily="2" charset="-122"/>
              </a:rPr>
              <a:t>3</a:t>
            </a:r>
          </a:p>
          <a:p>
            <a:pPr algn="l" eaLnBrk="1" hangingPunct="1">
              <a:lnSpc>
                <a:spcPct val="90000"/>
              </a:lnSpc>
              <a:spcBef>
                <a:spcPct val="50000"/>
              </a:spcBef>
              <a:buClr>
                <a:schemeClr val="accent2"/>
              </a:buClr>
              <a:buSzPct val="80000"/>
              <a:buFont typeface="Wingdings" panose="05000000000000000000" pitchFamily="2" charset="2"/>
              <a:buNone/>
            </a:pPr>
            <a:r>
              <a:rPr lang="en-US" altLang="zh-CN" sz="3200" b="1">
                <a:ea typeface="宋体" panose="02010600030101010101" pitchFamily="2" charset="-122"/>
              </a:rPr>
              <a:t>2</a:t>
            </a:r>
          </a:p>
          <a:p>
            <a:pPr algn="l" eaLnBrk="1" hangingPunct="1">
              <a:lnSpc>
                <a:spcPct val="90000"/>
              </a:lnSpc>
              <a:spcBef>
                <a:spcPct val="50000"/>
              </a:spcBef>
              <a:buClr>
                <a:schemeClr val="accent2"/>
              </a:buClr>
              <a:buSzPct val="80000"/>
              <a:buFont typeface="Wingdings" panose="05000000000000000000" pitchFamily="2" charset="2"/>
              <a:buNone/>
            </a:pPr>
            <a:r>
              <a:rPr lang="en-US" altLang="zh-CN" sz="3200" b="1">
                <a:ea typeface="宋体" panose="02010600030101010101" pitchFamily="2" charset="-122"/>
              </a:rPr>
              <a:t>1</a:t>
            </a:r>
          </a:p>
        </p:txBody>
      </p:sp>
      <p:sp>
        <p:nvSpPr>
          <p:cNvPr id="10" name="Line 103"/>
          <p:cNvSpPr>
            <a:spLocks noChangeShapeType="1"/>
          </p:cNvSpPr>
          <p:nvPr/>
        </p:nvSpPr>
        <p:spPr bwMode="auto">
          <a:xfrm>
            <a:off x="9551989" y="4257178"/>
            <a:ext cx="720725"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Text Box 104"/>
          <p:cNvSpPr txBox="1">
            <a:spLocks noChangeArrowheads="1"/>
          </p:cNvSpPr>
          <p:nvPr/>
        </p:nvSpPr>
        <p:spPr bwMode="auto">
          <a:xfrm>
            <a:off x="2279651" y="4385449"/>
            <a:ext cx="79930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90000"/>
              </a:lnSpc>
              <a:spcBef>
                <a:spcPct val="50000"/>
              </a:spcBef>
              <a:buClr>
                <a:schemeClr val="accent2"/>
              </a:buClr>
              <a:buSzPct val="80000"/>
              <a:buFont typeface="Wingdings" panose="05000000000000000000" pitchFamily="2" charset="2"/>
              <a:buNone/>
            </a:pPr>
            <a:r>
              <a:rPr lang="en-US" altLang="zh-CN" sz="2000" b="1">
                <a:ea typeface="宋体" panose="02010600030101010101" pitchFamily="2" charset="-122"/>
              </a:rPr>
              <a:t>0    1      2      3     4      5      6     7      8      9     10   11     12    13   14    15   </a:t>
            </a:r>
          </a:p>
        </p:txBody>
      </p:sp>
      <p:sp>
        <p:nvSpPr>
          <p:cNvPr id="12" name="Text Box 105"/>
          <p:cNvSpPr txBox="1">
            <a:spLocks noChangeArrowheads="1"/>
          </p:cNvSpPr>
          <p:nvPr/>
        </p:nvSpPr>
        <p:spPr bwMode="auto">
          <a:xfrm>
            <a:off x="9908540" y="4345306"/>
            <a:ext cx="798830" cy="423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90000"/>
              </a:lnSpc>
              <a:spcBef>
                <a:spcPct val="50000"/>
              </a:spcBef>
              <a:buClr>
                <a:schemeClr val="accent2"/>
              </a:buClr>
              <a:buSzPct val="80000"/>
              <a:buFont typeface="Wingdings" panose="05000000000000000000" pitchFamily="2" charset="2"/>
              <a:buNone/>
            </a:pPr>
            <a:r>
              <a:rPr lang="zh-CN" altLang="en-US" b="1" dirty="0">
                <a:ea typeface="宋体" panose="02010600030101010101" pitchFamily="2" charset="-122"/>
              </a:rPr>
              <a:t>时间</a:t>
            </a:r>
          </a:p>
        </p:txBody>
      </p:sp>
      <p:sp>
        <p:nvSpPr>
          <p:cNvPr id="13" name="Rectangle 2"/>
          <p:cNvSpPr txBox="1">
            <a:spLocks noChangeArrowheads="1"/>
          </p:cNvSpPr>
          <p:nvPr/>
        </p:nvSpPr>
        <p:spPr bwMode="auto">
          <a:xfrm>
            <a:off x="2209801" y="5221238"/>
            <a:ext cx="6189663" cy="180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905">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marL="36195" indent="0">
              <a:spcBef>
                <a:spcPct val="20000"/>
              </a:spcBef>
              <a:buClr>
                <a:schemeClr val="accent1"/>
              </a:buClr>
              <a:buSzPct val="80000"/>
              <a:defRPr/>
            </a:pPr>
            <a:r>
              <a:rPr kumimoji="0" lang="zh-CN" altLang="en-US" dirty="0">
                <a:latin typeface="+mn-lt"/>
                <a:ea typeface="华文中宋" panose="02010600040101010101" pitchFamily="2" charset="-122"/>
              </a:rPr>
              <a:t>吞吐率  </a:t>
            </a:r>
            <a:r>
              <a:rPr kumimoji="0" lang="en-US" altLang="zh-CN" dirty="0">
                <a:latin typeface="+mn-lt"/>
                <a:ea typeface="华文中宋" panose="02010600040101010101" pitchFamily="2" charset="-122"/>
                <a:cs typeface="Times New Roman" panose="02020603050405020304" pitchFamily="18" charset="0"/>
              </a:rPr>
              <a:t>TP</a:t>
            </a:r>
            <a:r>
              <a:rPr kumimoji="0" lang="zh-CN" altLang="en-US" dirty="0">
                <a:latin typeface="+mn-lt"/>
                <a:ea typeface="华文中宋" panose="02010600040101010101" pitchFamily="2" charset="-122"/>
                <a:cs typeface="Times New Roman" panose="02020603050405020304" pitchFamily="18" charset="0"/>
              </a:rPr>
              <a:t>＝</a:t>
            </a:r>
            <a:r>
              <a:rPr kumimoji="0" lang="en-US" altLang="zh-CN" dirty="0">
                <a:latin typeface="+mn-lt"/>
                <a:ea typeface="华文中宋" panose="02010600040101010101" pitchFamily="2" charset="-122"/>
                <a:cs typeface="Times New Roman" panose="02020603050405020304" pitchFamily="18" charset="0"/>
              </a:rPr>
              <a:t>7/(</a:t>
            </a:r>
            <a:r>
              <a:rPr kumimoji="0" lang="en-US" altLang="zh-CN" dirty="0">
                <a:solidFill>
                  <a:srgbClr val="FF0000"/>
                </a:solidFill>
                <a:latin typeface="+mn-lt"/>
                <a:ea typeface="华文中宋" panose="02010600040101010101" pitchFamily="2" charset="-122"/>
                <a:cs typeface="Times New Roman" panose="02020603050405020304" pitchFamily="18" charset="0"/>
              </a:rPr>
              <a:t>14</a:t>
            </a:r>
            <a:r>
              <a:rPr kumimoji="0" lang="zh-CN" altLang="en-US" dirty="0">
                <a:latin typeface="+mn-lt"/>
                <a:ea typeface="华文中宋" panose="02010600040101010101" pitchFamily="2" charset="-122"/>
                <a:cs typeface="Times New Roman" panose="02020603050405020304" pitchFamily="18" charset="0"/>
              </a:rPr>
              <a:t>△</a:t>
            </a:r>
            <a:r>
              <a:rPr kumimoji="0" lang="en-US" altLang="zh-CN" dirty="0">
                <a:latin typeface="+mn-lt"/>
                <a:ea typeface="华文中宋" panose="02010600040101010101" pitchFamily="2" charset="-122"/>
                <a:cs typeface="Times New Roman" panose="02020603050405020304" pitchFamily="18" charset="0"/>
              </a:rPr>
              <a:t>T)</a:t>
            </a:r>
            <a:endParaRPr kumimoji="0" lang="zh-CN" altLang="en-US" dirty="0">
              <a:latin typeface="+mn-lt"/>
              <a:ea typeface="华文中宋" panose="02010600040101010101" pitchFamily="2" charset="-122"/>
              <a:cs typeface="Times New Roman" panose="02020603050405020304" pitchFamily="18" charset="0"/>
            </a:endParaRPr>
          </a:p>
          <a:p>
            <a:pPr algn="l" eaLnBrk="1" hangingPunct="1">
              <a:spcBef>
                <a:spcPct val="20000"/>
              </a:spcBef>
              <a:buClr>
                <a:schemeClr val="accent1"/>
              </a:buClr>
              <a:buSzPct val="80000"/>
              <a:buFont typeface="Wingdings" panose="05000000000000000000" pitchFamily="2" charset="2"/>
              <a:buNone/>
              <a:defRPr/>
            </a:pPr>
            <a:r>
              <a:rPr kumimoji="0" lang="zh-CN" altLang="en-US" dirty="0">
                <a:latin typeface="+mn-lt"/>
                <a:ea typeface="华文中宋" panose="02010600040101010101" pitchFamily="2" charset="-122"/>
                <a:cs typeface="Times New Roman" panose="02020603050405020304" pitchFamily="18" charset="0"/>
              </a:rPr>
              <a:t>效率＝</a:t>
            </a:r>
            <a:r>
              <a:rPr kumimoji="0" lang="en-US" altLang="zh-CN" dirty="0">
                <a:latin typeface="+mn-lt"/>
                <a:ea typeface="华文中宋" panose="02010600040101010101" pitchFamily="2" charset="-122"/>
                <a:cs typeface="Times New Roman" panose="02020603050405020304" pitchFamily="18" charset="0"/>
              </a:rPr>
              <a:t>(3*4+4*3)/(5*</a:t>
            </a:r>
            <a:r>
              <a:rPr kumimoji="0" lang="en-US" altLang="zh-CN" dirty="0">
                <a:solidFill>
                  <a:srgbClr val="FF0000"/>
                </a:solidFill>
                <a:latin typeface="+mn-lt"/>
                <a:ea typeface="华文中宋" panose="02010600040101010101" pitchFamily="2" charset="-122"/>
                <a:cs typeface="Times New Roman" panose="02020603050405020304" pitchFamily="18" charset="0"/>
              </a:rPr>
              <a:t>14</a:t>
            </a:r>
            <a:r>
              <a:rPr kumimoji="0" lang="en-US" altLang="zh-CN" dirty="0">
                <a:latin typeface="+mn-lt"/>
                <a:ea typeface="华文中宋" panose="02010600040101010101" pitchFamily="2" charset="-122"/>
                <a:cs typeface="Times New Roman" panose="02020603050405020304" pitchFamily="18" charset="0"/>
              </a:rPr>
              <a:t>)</a:t>
            </a:r>
            <a:r>
              <a:rPr kumimoji="0" lang="zh-CN" altLang="en-US" dirty="0">
                <a:latin typeface="+mn-lt"/>
                <a:ea typeface="华文中宋" panose="02010600040101010101" pitchFamily="2" charset="-122"/>
              </a:rPr>
              <a:t>　　　　　　　　　</a:t>
            </a:r>
          </a:p>
        </p:txBody>
      </p:sp>
      <p:sp>
        <p:nvSpPr>
          <p:cNvPr id="2" name="Rectangle 3"/>
          <p:cNvSpPr txBox="1">
            <a:spLocks noChangeArrowheads="1"/>
          </p:cNvSpPr>
          <p:nvPr/>
        </p:nvSpPr>
        <p:spPr>
          <a:xfrm>
            <a:off x="6530340" y="5268595"/>
            <a:ext cx="3810000" cy="1200150"/>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a:lstStyle>
          <a:p>
            <a:pPr marL="0" indent="0">
              <a:buNone/>
            </a:pPr>
            <a:r>
              <a:rPr altLang="en-US" sz="2800">
                <a:ea typeface="黑体" panose="02010609060101010101" pitchFamily="2" charset="-122"/>
                <a:cs typeface="Times New Roman" panose="02020603050405020304" pitchFamily="18" charset="0"/>
              </a:rPr>
              <a:t>加速比</a:t>
            </a:r>
            <a:r>
              <a:rPr lang="en-US" altLang="zh-CN" sz="2800">
                <a:ea typeface="黑体" panose="02010609060101010101" pitchFamily="2" charset="-122"/>
                <a:cs typeface="Times New Roman" panose="02020603050405020304" pitchFamily="18" charset="0"/>
              </a:rPr>
              <a:t>Sp=T</a:t>
            </a:r>
            <a:r>
              <a:rPr lang="en-US" altLang="zh-CN" sz="2800" baseline="-25000">
                <a:ea typeface="黑体" panose="02010609060101010101" pitchFamily="2" charset="-122"/>
                <a:cs typeface="Times New Roman" panose="02020603050405020304" pitchFamily="18" charset="0"/>
              </a:rPr>
              <a:t>s</a:t>
            </a:r>
            <a:r>
              <a:rPr lang="en-US" altLang="zh-CN" sz="2800">
                <a:ea typeface="黑体" panose="02010609060101010101" pitchFamily="2" charset="-122"/>
                <a:cs typeface="Times New Roman" panose="02020603050405020304" pitchFamily="18" charset="0"/>
              </a:rPr>
              <a:t>/T</a:t>
            </a:r>
            <a:r>
              <a:rPr lang="en-US" altLang="zh-CN" sz="2800" baseline="-25000">
                <a:ea typeface="黑体" panose="02010609060101010101" pitchFamily="2" charset="-122"/>
                <a:cs typeface="Times New Roman" panose="02020603050405020304" pitchFamily="18" charset="0"/>
              </a:rPr>
              <a:t>K</a:t>
            </a:r>
            <a:endParaRPr lang="en-US" altLang="zh-CN" sz="2800">
              <a:ea typeface="黑体" panose="02010609060101010101" pitchFamily="2" charset="-122"/>
              <a:cs typeface="Times New Roman" panose="02020603050405020304" pitchFamily="18" charset="0"/>
            </a:endParaRPr>
          </a:p>
          <a:p>
            <a:pPr marL="0" indent="0">
              <a:buNone/>
            </a:pPr>
            <a:r>
              <a:rPr lang="en-US" altLang="zh-CN" sz="2800">
                <a:ea typeface="黑体" panose="02010609060101010101" pitchFamily="2" charset="-122"/>
                <a:cs typeface="Times New Roman" panose="02020603050405020304" pitchFamily="18" charset="0"/>
              </a:rPr>
              <a:t>                  = (nk</a:t>
            </a:r>
            <a:r>
              <a:rPr altLang="en-US" sz="2800" dirty="0">
                <a:ea typeface="华文中宋" panose="02010600040101010101" pitchFamily="2" charset="-122"/>
                <a:cs typeface="Times New Roman" panose="02020603050405020304" pitchFamily="18" charset="0"/>
                <a:sym typeface="+mn-ea"/>
              </a:rPr>
              <a:t>△</a:t>
            </a:r>
            <a:r>
              <a:rPr lang="en-US" altLang="zh-CN" sz="2800" dirty="0">
                <a:ea typeface="华文中宋" panose="02010600040101010101" pitchFamily="2" charset="-122"/>
                <a:cs typeface="Times New Roman" panose="02020603050405020304" pitchFamily="18" charset="0"/>
                <a:sym typeface="+mn-ea"/>
              </a:rPr>
              <a:t>T)/(</a:t>
            </a:r>
            <a:r>
              <a:rPr lang="en-US" altLang="zh-CN" sz="2800" dirty="0">
                <a:solidFill>
                  <a:srgbClr val="FF0000"/>
                </a:solidFill>
                <a:ea typeface="华文中宋" panose="02010600040101010101" pitchFamily="2" charset="-122"/>
                <a:cs typeface="Times New Roman" panose="02020603050405020304" pitchFamily="18" charset="0"/>
                <a:sym typeface="+mn-ea"/>
              </a:rPr>
              <a:t>14</a:t>
            </a:r>
            <a:r>
              <a:rPr altLang="en-US" sz="2800" dirty="0">
                <a:ea typeface="华文中宋" panose="02010600040101010101" pitchFamily="2" charset="-122"/>
                <a:cs typeface="Times New Roman" panose="02020603050405020304" pitchFamily="18" charset="0"/>
                <a:sym typeface="+mn-ea"/>
              </a:rPr>
              <a:t>△</a:t>
            </a:r>
            <a:r>
              <a:rPr lang="en-US" altLang="zh-CN" sz="2800" dirty="0">
                <a:ea typeface="华文中宋" panose="02010600040101010101" pitchFamily="2" charset="-122"/>
                <a:cs typeface="Times New Roman" panose="02020603050405020304" pitchFamily="18" charset="0"/>
                <a:sym typeface="+mn-ea"/>
              </a:rPr>
              <a:t>T)</a:t>
            </a:r>
          </a:p>
          <a:p>
            <a:pPr marL="0" indent="0">
              <a:buNone/>
            </a:pPr>
            <a:r>
              <a:rPr lang="en-US" altLang="zh-CN" sz="2800">
                <a:ea typeface="黑体" panose="02010609060101010101" pitchFamily="2" charset="-122"/>
                <a:cs typeface="Times New Roman" panose="02020603050405020304" pitchFamily="18" charset="0"/>
              </a:rPr>
              <a:t>                  = (7*5)/</a:t>
            </a:r>
            <a:r>
              <a:rPr lang="en-US" altLang="zh-CN" sz="2800">
                <a:solidFill>
                  <a:srgbClr val="FF0000"/>
                </a:solidFill>
                <a:ea typeface="黑体" panose="02010609060101010101" pitchFamily="2" charset="-122"/>
                <a:cs typeface="Times New Roman" panose="02020603050405020304" pitchFamily="18" charset="0"/>
              </a:rPr>
              <a:t>14</a:t>
            </a:r>
            <a:r>
              <a:rPr lang="en-US" altLang="zh-CN" sz="2800">
                <a:ea typeface="黑体" panose="02010609060101010101" pitchFamily="2" charset="-122"/>
                <a:cs typeface="Times New Roman" panose="02020603050405020304" pitchFamily="18" charset="0"/>
              </a:rPr>
              <a:t>=5/2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图片 18"/>
          <p:cNvPicPr>
            <a:picLocks noChangeAspect="1"/>
          </p:cNvPicPr>
          <p:nvPr/>
        </p:nvPicPr>
        <p:blipFill>
          <a:blip r:embed="rId4"/>
          <a:stretch>
            <a:fillRect/>
          </a:stretch>
        </p:blipFill>
        <p:spPr>
          <a:xfrm>
            <a:off x="3181985" y="384811"/>
            <a:ext cx="3398520" cy="757555"/>
          </a:xfrm>
          <a:prstGeom prst="rect">
            <a:avLst/>
          </a:prstGeom>
        </p:spPr>
      </p:pic>
      <p:sp>
        <p:nvSpPr>
          <p:cNvPr id="4" name="灯片编号占位符 3"/>
          <p:cNvSpPr>
            <a:spLocks noGrp="1"/>
          </p:cNvSpPr>
          <p:nvPr>
            <p:ph type="sldNum" sz="quarter" idx="12"/>
          </p:nvPr>
        </p:nvSpPr>
        <p:spPr>
          <a:xfrm>
            <a:off x="8077200" y="6360796"/>
            <a:ext cx="2133600" cy="365125"/>
          </a:xfrm>
        </p:spPr>
        <p:txBody>
          <a:bodyPr/>
          <a:lstStyle/>
          <a:p>
            <a:fld id="{0C913308-F349-4B6D-A68A-DD1791B4A57B}" type="slidenum">
              <a:rPr lang="zh-CN" altLang="en-US" smtClean="0"/>
              <a:t>121</a:t>
            </a:fld>
            <a:endParaRPr lang="zh-CN" altLang="en-US"/>
          </a:p>
        </p:txBody>
      </p:sp>
      <p:pic>
        <p:nvPicPr>
          <p:cNvPr id="16" name="图片 15"/>
          <p:cNvPicPr>
            <a:picLocks noChangeAspect="1"/>
          </p:cNvPicPr>
          <p:nvPr/>
        </p:nvPicPr>
        <p:blipFill>
          <a:blip r:embed="rId5"/>
          <a:stretch>
            <a:fillRect/>
          </a:stretch>
        </p:blipFill>
        <p:spPr>
          <a:xfrm>
            <a:off x="2005965" y="1163956"/>
            <a:ext cx="4058920" cy="1849755"/>
          </a:xfrm>
          <a:prstGeom prst="rect">
            <a:avLst/>
          </a:prstGeom>
        </p:spPr>
      </p:pic>
      <p:sp>
        <p:nvSpPr>
          <p:cNvPr id="17" name="文本框 16"/>
          <p:cNvSpPr txBox="1"/>
          <p:nvPr/>
        </p:nvSpPr>
        <p:spPr>
          <a:xfrm>
            <a:off x="1635761" y="939166"/>
            <a:ext cx="1974215" cy="337185"/>
          </a:xfrm>
          <a:prstGeom prst="rect">
            <a:avLst/>
          </a:prstGeom>
          <a:noFill/>
        </p:spPr>
        <p:txBody>
          <a:bodyPr wrap="square" rtlCol="0">
            <a:spAutoFit/>
          </a:bodyPr>
          <a:lstStyle/>
          <a:p>
            <a:r>
              <a:rPr lang="zh-CN" altLang="en-US" sz="1600" b="1">
                <a:solidFill>
                  <a:srgbClr val="FF0000"/>
                </a:solidFill>
              </a:rPr>
              <a:t>当任务数</a:t>
            </a:r>
            <a:r>
              <a:rPr lang="en-US" altLang="zh-CN" sz="1600" b="1">
                <a:solidFill>
                  <a:srgbClr val="FF0000"/>
                </a:solidFill>
              </a:rPr>
              <a:t>n=4</a:t>
            </a:r>
            <a:r>
              <a:rPr lang="zh-CN" altLang="en-US" sz="1600" b="1">
                <a:solidFill>
                  <a:srgbClr val="FF0000"/>
                </a:solidFill>
              </a:rPr>
              <a:t>时</a:t>
            </a:r>
          </a:p>
        </p:txBody>
      </p:sp>
      <p:sp>
        <p:nvSpPr>
          <p:cNvPr id="18" name="文本框 17"/>
          <p:cNvSpPr txBox="1"/>
          <p:nvPr/>
        </p:nvSpPr>
        <p:spPr>
          <a:xfrm>
            <a:off x="1727200" y="99695"/>
            <a:ext cx="7188186" cy="369332"/>
          </a:xfrm>
          <a:prstGeom prst="rect">
            <a:avLst/>
          </a:prstGeom>
          <a:noFill/>
        </p:spPr>
        <p:txBody>
          <a:bodyPr wrap="none" rtlCol="0" anchor="t">
            <a:spAutoFit/>
          </a:bodyPr>
          <a:lstStyle/>
          <a:p>
            <a:r>
              <a:rPr lang="en-US" altLang="zh-CN" b="1" dirty="0">
                <a:solidFill>
                  <a:srgbClr val="FF0000"/>
                </a:solidFill>
                <a:latin typeface="Times New Roman" panose="02020603050405020304" pitchFamily="18" charset="0"/>
                <a:ea typeface="宋体" panose="02010600030101010101" pitchFamily="2" charset="-122"/>
                <a:sym typeface="+mn-ea"/>
              </a:rPr>
              <a:t>Q1</a:t>
            </a:r>
            <a:r>
              <a:rPr lang="zh-CN" altLang="en-US" b="1" dirty="0">
                <a:solidFill>
                  <a:srgbClr val="FF0000"/>
                </a:solidFill>
                <a:latin typeface="Times New Roman" panose="02020603050405020304" pitchFamily="18" charset="0"/>
                <a:ea typeface="宋体" panose="02010600030101010101" pitchFamily="2" charset="-122"/>
                <a:sym typeface="+mn-ea"/>
              </a:rPr>
              <a:t>：带有瓶颈部件的</a:t>
            </a:r>
            <a:r>
              <a:rPr lang="en-US" altLang="zh-CN" b="1" dirty="0">
                <a:solidFill>
                  <a:srgbClr val="FF0000"/>
                </a:solidFill>
                <a:latin typeface="Times New Roman" panose="02020603050405020304" pitchFamily="18" charset="0"/>
                <a:ea typeface="宋体" panose="02010600030101010101" pitchFamily="2" charset="-122"/>
                <a:sym typeface="+mn-ea"/>
              </a:rPr>
              <a:t>4</a:t>
            </a:r>
            <a:r>
              <a:rPr lang="zh-CN" altLang="en-US" b="1" dirty="0">
                <a:solidFill>
                  <a:srgbClr val="FF0000"/>
                </a:solidFill>
                <a:latin typeface="Times New Roman" panose="02020603050405020304" pitchFamily="18" charset="0"/>
                <a:ea typeface="宋体" panose="02010600030101010101" pitchFamily="2" charset="-122"/>
                <a:sym typeface="+mn-ea"/>
              </a:rPr>
              <a:t>功能段流水线</a:t>
            </a:r>
            <a:r>
              <a:rPr lang="en-US" altLang="zh-CN" b="1" dirty="0">
                <a:solidFill>
                  <a:srgbClr val="FF0000"/>
                </a:solidFill>
                <a:latin typeface="Times New Roman" panose="02020603050405020304" pitchFamily="18" charset="0"/>
                <a:ea typeface="宋体" panose="02010600030101010101" pitchFamily="2" charset="-122"/>
                <a:sym typeface="+mn-ea"/>
              </a:rPr>
              <a:t>, </a:t>
            </a:r>
            <a:r>
              <a:rPr lang="en-US" altLang="zh-CN" b="1" dirty="0">
                <a:solidFill>
                  <a:srgbClr val="FF0000"/>
                </a:solidFill>
                <a:latin typeface="宋体" panose="02010600030101010101" pitchFamily="2" charset="-122"/>
                <a:ea typeface="宋体" panose="02010600030101010101" pitchFamily="2" charset="-122"/>
                <a:sym typeface="+mn-ea"/>
              </a:rPr>
              <a:t>△t</a:t>
            </a:r>
            <a:r>
              <a:rPr lang="en-US" altLang="zh-CN" b="1" baseline="-25000" dirty="0">
                <a:solidFill>
                  <a:srgbClr val="FF0000"/>
                </a:solidFill>
                <a:latin typeface="宋体" panose="02010600030101010101" pitchFamily="2" charset="-122"/>
                <a:ea typeface="宋体" panose="02010600030101010101" pitchFamily="2" charset="-122"/>
                <a:sym typeface="+mn-ea"/>
              </a:rPr>
              <a:t>1</a:t>
            </a:r>
            <a:r>
              <a:rPr lang="en-US" altLang="zh-CN" b="1" dirty="0">
                <a:solidFill>
                  <a:srgbClr val="FF0000"/>
                </a:solidFill>
                <a:latin typeface="宋体" panose="02010600030101010101" pitchFamily="2" charset="-122"/>
                <a:ea typeface="宋体" panose="02010600030101010101" pitchFamily="2" charset="-122"/>
                <a:sym typeface="+mn-ea"/>
              </a:rPr>
              <a:t>=△t</a:t>
            </a:r>
            <a:r>
              <a:rPr lang="en-US" altLang="zh-CN" b="1" baseline="-25000" dirty="0">
                <a:solidFill>
                  <a:srgbClr val="FF0000"/>
                </a:solidFill>
                <a:latin typeface="宋体" panose="02010600030101010101" pitchFamily="2" charset="-122"/>
                <a:ea typeface="宋体" panose="02010600030101010101" pitchFamily="2" charset="-122"/>
                <a:sym typeface="+mn-ea"/>
              </a:rPr>
              <a:t>2</a:t>
            </a:r>
            <a:r>
              <a:rPr lang="en-US" altLang="zh-CN" b="1" dirty="0">
                <a:solidFill>
                  <a:srgbClr val="FF0000"/>
                </a:solidFill>
                <a:latin typeface="宋体" panose="02010600030101010101" pitchFamily="2" charset="-122"/>
                <a:ea typeface="宋体" panose="02010600030101010101" pitchFamily="2" charset="-122"/>
                <a:sym typeface="+mn-ea"/>
              </a:rPr>
              <a:t>=△t</a:t>
            </a:r>
            <a:r>
              <a:rPr lang="en-US" altLang="zh-CN" b="1" baseline="-25000" dirty="0">
                <a:solidFill>
                  <a:srgbClr val="FF0000"/>
                </a:solidFill>
                <a:latin typeface="宋体" panose="02010600030101010101" pitchFamily="2" charset="-122"/>
                <a:ea typeface="宋体" panose="02010600030101010101" pitchFamily="2" charset="-122"/>
                <a:sym typeface="+mn-ea"/>
              </a:rPr>
              <a:t>4</a:t>
            </a:r>
            <a:r>
              <a:rPr lang="en-US" altLang="zh-CN" b="1" dirty="0">
                <a:solidFill>
                  <a:srgbClr val="FF0000"/>
                </a:solidFill>
                <a:latin typeface="宋体" panose="02010600030101010101" pitchFamily="2" charset="-122"/>
                <a:ea typeface="宋体" panose="02010600030101010101" pitchFamily="2" charset="-122"/>
                <a:sym typeface="+mn-ea"/>
              </a:rPr>
              <a:t>=△t, △t</a:t>
            </a:r>
            <a:r>
              <a:rPr lang="en-US" altLang="zh-CN" b="1" baseline="-25000" dirty="0">
                <a:solidFill>
                  <a:srgbClr val="FF0000"/>
                </a:solidFill>
                <a:latin typeface="宋体" panose="02010600030101010101" pitchFamily="2" charset="-122"/>
                <a:ea typeface="宋体" panose="02010600030101010101" pitchFamily="2" charset="-122"/>
                <a:sym typeface="+mn-ea"/>
              </a:rPr>
              <a:t>3</a:t>
            </a:r>
            <a:r>
              <a:rPr lang="en-US" altLang="zh-CN" b="1" dirty="0">
                <a:solidFill>
                  <a:srgbClr val="FF0000"/>
                </a:solidFill>
                <a:latin typeface="宋体" panose="02010600030101010101" pitchFamily="2" charset="-122"/>
                <a:ea typeface="宋体" panose="02010600030101010101" pitchFamily="2" charset="-122"/>
                <a:sym typeface="+mn-ea"/>
              </a:rPr>
              <a:t>=3△t</a:t>
            </a:r>
          </a:p>
        </p:txBody>
      </p:sp>
      <p:graphicFrame>
        <p:nvGraphicFramePr>
          <p:cNvPr id="41988" name="Object 5"/>
          <p:cNvGraphicFramePr>
            <a:graphicFrameLocks noChangeAspect="1"/>
          </p:cNvGraphicFramePr>
          <p:nvPr/>
        </p:nvGraphicFramePr>
        <p:xfrm>
          <a:off x="1720850" y="3314701"/>
          <a:ext cx="3625850" cy="688975"/>
        </p:xfrm>
        <a:graphic>
          <a:graphicData uri="http://schemas.openxmlformats.org/presentationml/2006/ole">
            <mc:AlternateContent xmlns:mc="http://schemas.openxmlformats.org/markup-compatibility/2006">
              <mc:Choice xmlns:v="urn:schemas-microsoft-com:vml" Requires="v">
                <p:oleObj spid="_x0000_s47154" name="图片" r:id="rId6" imgW="5048250" imgH="740410" progId="Word.Picture.8">
                  <p:embed/>
                </p:oleObj>
              </mc:Choice>
              <mc:Fallback>
                <p:oleObj name="图片" r:id="rId6" imgW="5048250" imgH="740410" progId="Word.Picture.8">
                  <p:embed/>
                  <p:pic>
                    <p:nvPicPr>
                      <p:cNvPr id="41988"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0850" y="3314701"/>
                        <a:ext cx="3625850" cy="688975"/>
                      </a:xfrm>
                      <a:prstGeom prst="rect">
                        <a:avLst/>
                      </a:prstGeom>
                      <a:solidFill>
                        <a:schemeClr val="bg1"/>
                      </a:solidFill>
                      <a:ln>
                        <a:noFill/>
                      </a:ln>
                    </p:spPr>
                  </p:pic>
                </p:oleObj>
              </mc:Fallback>
            </mc:AlternateContent>
          </a:graphicData>
        </a:graphic>
      </p:graphicFrame>
      <p:pic>
        <p:nvPicPr>
          <p:cNvPr id="20" name="图片 19"/>
          <p:cNvPicPr>
            <a:picLocks noChangeAspect="1"/>
          </p:cNvPicPr>
          <p:nvPr/>
        </p:nvPicPr>
        <p:blipFill>
          <a:blip r:embed="rId8"/>
          <a:stretch>
            <a:fillRect/>
          </a:stretch>
        </p:blipFill>
        <p:spPr>
          <a:xfrm>
            <a:off x="6755765" y="2973071"/>
            <a:ext cx="3488690" cy="1158875"/>
          </a:xfrm>
          <a:prstGeom prst="rect">
            <a:avLst/>
          </a:prstGeom>
        </p:spPr>
      </p:pic>
      <p:sp>
        <p:nvSpPr>
          <p:cNvPr id="22" name="文本框 21"/>
          <p:cNvSpPr txBox="1"/>
          <p:nvPr/>
        </p:nvSpPr>
        <p:spPr>
          <a:xfrm>
            <a:off x="7759700" y="6187440"/>
            <a:ext cx="1811714" cy="369332"/>
          </a:xfrm>
          <a:prstGeom prst="rect">
            <a:avLst/>
          </a:prstGeom>
          <a:noFill/>
        </p:spPr>
        <p:txBody>
          <a:bodyPr wrap="none" rtlCol="0" anchor="t">
            <a:spAutoFit/>
          </a:bodyPr>
          <a:lstStyle/>
          <a:p>
            <a:r>
              <a:rPr lang="zh-CN" altLang="en-US" b="1" dirty="0">
                <a:latin typeface="黑体" panose="02010609060101010101" pitchFamily="2" charset="-122"/>
                <a:sym typeface="+mn-ea"/>
              </a:rPr>
              <a:t>重复设置瓶颈段</a:t>
            </a:r>
            <a:endParaRPr lang="zh-CN" altLang="en-US" b="1"/>
          </a:p>
        </p:txBody>
      </p:sp>
      <p:sp>
        <p:nvSpPr>
          <p:cNvPr id="23" name="文本框 22"/>
          <p:cNvSpPr txBox="1"/>
          <p:nvPr/>
        </p:nvSpPr>
        <p:spPr>
          <a:xfrm>
            <a:off x="2625090" y="6283960"/>
            <a:ext cx="1346844" cy="369332"/>
          </a:xfrm>
          <a:prstGeom prst="rect">
            <a:avLst/>
          </a:prstGeom>
          <a:noFill/>
        </p:spPr>
        <p:txBody>
          <a:bodyPr wrap="none" rtlCol="0" anchor="t">
            <a:spAutoFit/>
          </a:bodyPr>
          <a:lstStyle/>
          <a:p>
            <a:r>
              <a:rPr lang="zh-CN" altLang="en-US" b="1" dirty="0">
                <a:latin typeface="黑体" panose="02010609060101010101" pitchFamily="2" charset="-122"/>
                <a:sym typeface="+mn-ea"/>
              </a:rPr>
              <a:t>细分瓶颈段</a:t>
            </a:r>
            <a:endParaRPr lang="zh-CN" altLang="en-US" b="1"/>
          </a:p>
        </p:txBody>
      </p:sp>
      <p:sp>
        <p:nvSpPr>
          <p:cNvPr id="25" name="文本框 24"/>
          <p:cNvSpPr txBox="1"/>
          <p:nvPr/>
        </p:nvSpPr>
        <p:spPr>
          <a:xfrm>
            <a:off x="7324725" y="606425"/>
            <a:ext cx="3182620" cy="645160"/>
          </a:xfrm>
          <a:prstGeom prst="rect">
            <a:avLst/>
          </a:prstGeom>
          <a:noFill/>
        </p:spPr>
        <p:txBody>
          <a:bodyPr wrap="square" rtlCol="0">
            <a:spAutoFit/>
          </a:bodyPr>
          <a:lstStyle/>
          <a:p>
            <a:r>
              <a:rPr lang="zh-CN" altLang="en-US">
                <a:solidFill>
                  <a:srgbClr val="FF0000"/>
                </a:solidFill>
              </a:rPr>
              <a:t>求下面情况时，吞吐率</a:t>
            </a:r>
            <a:r>
              <a:rPr lang="en-US" altLang="zh-CN">
                <a:solidFill>
                  <a:srgbClr val="FF0000"/>
                </a:solidFill>
              </a:rPr>
              <a:t>Tp</a:t>
            </a:r>
            <a:r>
              <a:rPr lang="zh-CN" altLang="en-US">
                <a:solidFill>
                  <a:srgbClr val="FF0000"/>
                </a:solidFill>
              </a:rPr>
              <a:t>，效率</a:t>
            </a:r>
            <a:r>
              <a:rPr lang="en-US" altLang="zh-CN">
                <a:solidFill>
                  <a:srgbClr val="FF0000"/>
                </a:solidFill>
              </a:rPr>
              <a:t>E</a:t>
            </a:r>
            <a:r>
              <a:rPr lang="zh-CN" altLang="en-US">
                <a:solidFill>
                  <a:srgbClr val="FF0000"/>
                </a:solidFill>
              </a:rPr>
              <a:t>，加速比</a:t>
            </a:r>
            <a:r>
              <a:rPr lang="en-US" altLang="zh-CN">
                <a:solidFill>
                  <a:srgbClr val="FF0000"/>
                </a:solidFill>
              </a:rPr>
              <a:t>S</a:t>
            </a:r>
            <a:r>
              <a:rPr lang="zh-CN" altLang="en-US">
                <a:solidFill>
                  <a:srgbClr val="FF0000"/>
                </a:solidFill>
              </a:rPr>
              <a:t>？</a:t>
            </a:r>
          </a:p>
        </p:txBody>
      </p:sp>
      <p:graphicFrame>
        <p:nvGraphicFramePr>
          <p:cNvPr id="35846" name="Object 7"/>
          <p:cNvGraphicFramePr>
            <a:graphicFrameLocks noChangeAspect="1"/>
          </p:cNvGraphicFramePr>
          <p:nvPr/>
        </p:nvGraphicFramePr>
        <p:xfrm>
          <a:off x="7594600" y="1276351"/>
          <a:ext cx="795020" cy="614045"/>
        </p:xfrm>
        <a:graphic>
          <a:graphicData uri="http://schemas.openxmlformats.org/presentationml/2006/ole">
            <mc:AlternateContent xmlns:mc="http://schemas.openxmlformats.org/markup-compatibility/2006">
              <mc:Choice xmlns:v="urn:schemas-microsoft-com:vml" Requires="v">
                <p:oleObj spid="_x0000_s47155" name="公式" r:id="rId9" imgW="558800" imgH="431800" progId="Equation.3">
                  <p:embed/>
                </p:oleObj>
              </mc:Choice>
              <mc:Fallback>
                <p:oleObj name="公式" r:id="rId9" imgW="558800" imgH="431800" progId="Equation.3">
                  <p:embed/>
                  <p:pic>
                    <p:nvPicPr>
                      <p:cNvPr id="35846" name="Object 7"/>
                      <p:cNvPicPr>
                        <a:picLocks noChangeAspect="1" noChangeArrowheads="1"/>
                      </p:cNvPicPr>
                      <p:nvPr/>
                    </p:nvPicPr>
                    <p:blipFill>
                      <a:blip r:embed="rId10"/>
                      <a:srcRect/>
                      <a:stretch>
                        <a:fillRect/>
                      </a:stretch>
                    </p:blipFill>
                    <p:spPr bwMode="auto">
                      <a:xfrm>
                        <a:off x="7594600" y="1276351"/>
                        <a:ext cx="795020" cy="614045"/>
                      </a:xfrm>
                      <a:prstGeom prst="rect">
                        <a:avLst/>
                      </a:prstGeom>
                      <a:solidFill>
                        <a:schemeClr val="bg1"/>
                      </a:solidFill>
                      <a:ln>
                        <a:noFill/>
                      </a:ln>
                    </p:spPr>
                  </p:pic>
                </p:oleObj>
              </mc:Fallback>
            </mc:AlternateContent>
          </a:graphicData>
        </a:graphic>
      </p:graphicFrame>
      <p:graphicFrame>
        <p:nvGraphicFramePr>
          <p:cNvPr id="26" name="Object 7"/>
          <p:cNvGraphicFramePr>
            <a:graphicFrameLocks noGrp="1" noChangeAspect="1"/>
          </p:cNvGraphicFramePr>
          <p:nvPr/>
        </p:nvGraphicFramePr>
        <p:xfrm>
          <a:off x="8686800" y="1276351"/>
          <a:ext cx="698500" cy="620395"/>
        </p:xfrm>
        <a:graphic>
          <a:graphicData uri="http://schemas.openxmlformats.org/presentationml/2006/ole">
            <mc:AlternateContent xmlns:mc="http://schemas.openxmlformats.org/markup-compatibility/2006">
              <mc:Choice xmlns:v="urn:schemas-microsoft-com:vml" Requires="v">
                <p:oleObj spid="_x0000_s47156" name="Microsoft 公式 3.0" r:id="rId11" imgW="457200" imgH="406400" progId="Equation.3">
                  <p:embed/>
                </p:oleObj>
              </mc:Choice>
              <mc:Fallback>
                <p:oleObj name="Microsoft 公式 3.0" r:id="rId11" imgW="457200" imgH="406400" progId="Equation.3">
                  <p:embed/>
                  <p:pic>
                    <p:nvPicPr>
                      <p:cNvPr id="26" name="Object 7"/>
                      <p:cNvPicPr>
                        <a:picLocks noGrp="1"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86800" y="1276351"/>
                        <a:ext cx="698500" cy="620395"/>
                      </a:xfrm>
                      <a:prstGeom prst="rect">
                        <a:avLst/>
                      </a:prstGeom>
                      <a:solidFill>
                        <a:schemeClr val="bg1"/>
                      </a:solidFill>
                      <a:ln>
                        <a:noFill/>
                      </a:ln>
                      <a:effectLst/>
                    </p:spPr>
                  </p:pic>
                </p:oleObj>
              </mc:Fallback>
            </mc:AlternateContent>
          </a:graphicData>
        </a:graphic>
      </p:graphicFrame>
      <p:graphicFrame>
        <p:nvGraphicFramePr>
          <p:cNvPr id="27" name="Object 18"/>
          <p:cNvGraphicFramePr>
            <a:graphicFrameLocks noGrp="1" noChangeAspect="1"/>
          </p:cNvGraphicFramePr>
          <p:nvPr/>
        </p:nvGraphicFramePr>
        <p:xfrm>
          <a:off x="7192010" y="1890395"/>
          <a:ext cx="3279140" cy="603250"/>
        </p:xfrm>
        <a:graphic>
          <a:graphicData uri="http://schemas.openxmlformats.org/presentationml/2006/ole">
            <mc:AlternateContent xmlns:mc="http://schemas.openxmlformats.org/markup-compatibility/2006">
              <mc:Choice xmlns:v="urn:schemas-microsoft-com:vml" Requires="v">
                <p:oleObj spid="_x0000_s47157" name="Equation" r:id="rId13" imgW="2413000" imgH="444500" progId="Equation.DSMT4">
                  <p:embed/>
                </p:oleObj>
              </mc:Choice>
              <mc:Fallback>
                <p:oleObj name="Equation" r:id="rId13" imgW="2413000" imgH="444500" progId="Equation.DSMT4">
                  <p:embed/>
                  <p:pic>
                    <p:nvPicPr>
                      <p:cNvPr id="27" name="Object 18"/>
                      <p:cNvPicPr>
                        <a:picLocks noGrp="1"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92010" y="1890395"/>
                        <a:ext cx="3279140" cy="603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8" name="图片 27"/>
          <p:cNvPicPr>
            <a:picLocks noChangeAspect="1"/>
          </p:cNvPicPr>
          <p:nvPr/>
        </p:nvPicPr>
        <p:blipFill>
          <a:blip r:embed="rId15"/>
          <a:stretch>
            <a:fillRect/>
          </a:stretch>
        </p:blipFill>
        <p:spPr>
          <a:xfrm>
            <a:off x="2092325" y="4356736"/>
            <a:ext cx="2807970" cy="1783715"/>
          </a:xfrm>
          <a:prstGeom prst="rect">
            <a:avLst/>
          </a:prstGeom>
        </p:spPr>
      </p:pic>
      <p:grpSp>
        <p:nvGrpSpPr>
          <p:cNvPr id="24" name="组合 23"/>
          <p:cNvGrpSpPr/>
          <p:nvPr/>
        </p:nvGrpSpPr>
        <p:grpSpPr>
          <a:xfrm>
            <a:off x="5959475" y="4464050"/>
            <a:ext cx="4547870" cy="1481890"/>
            <a:chOff x="260352" y="1542444"/>
            <a:chExt cx="7581403" cy="5727566"/>
          </a:xfrm>
        </p:grpSpPr>
        <p:sp>
          <p:nvSpPr>
            <p:cNvPr id="29" name="Text Box 33"/>
            <p:cNvSpPr txBox="1"/>
            <p:nvPr/>
          </p:nvSpPr>
          <p:spPr>
            <a:xfrm>
              <a:off x="7446468" y="6263747"/>
              <a:ext cx="395287" cy="1006263"/>
            </a:xfrm>
            <a:prstGeom prst="rect">
              <a:avLst/>
            </a:prstGeom>
            <a:noFill/>
            <a:ln w="9525">
              <a:noFill/>
            </a:ln>
          </p:spPr>
          <p:txBody>
            <a:bodyPr>
              <a:spAutoFit/>
            </a:bodyPr>
            <a:lstStyle/>
            <a:p>
              <a:pPr eaLnBrk="0" fontAlgn="base" hangingPunct="0">
                <a:spcBef>
                  <a:spcPct val="0"/>
                </a:spcBef>
                <a:spcAft>
                  <a:spcPct val="0"/>
                </a:spcAft>
                <a:defRPr/>
              </a:pPr>
              <a:r>
                <a:rPr lang="en-US" altLang="zh-CN" sz="1100" b="1" dirty="0">
                  <a:latin typeface="Times New Roman" panose="02020603050405020304" pitchFamily="18" charset="0"/>
                  <a:ea typeface="宋体" panose="02010600030101010101" pitchFamily="2" charset="-122"/>
                </a:rPr>
                <a:t>T</a:t>
              </a:r>
            </a:p>
          </p:txBody>
        </p:sp>
        <p:sp>
          <p:nvSpPr>
            <p:cNvPr id="30" name="Line 3"/>
            <p:cNvSpPr/>
            <p:nvPr/>
          </p:nvSpPr>
          <p:spPr>
            <a:xfrm>
              <a:off x="1008065" y="6289453"/>
              <a:ext cx="6825291" cy="27805"/>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sp>
        <p:sp>
          <p:nvSpPr>
            <p:cNvPr id="31" name="Line 4"/>
            <p:cNvSpPr/>
            <p:nvPr/>
          </p:nvSpPr>
          <p:spPr>
            <a:xfrm flipV="1">
              <a:off x="971552" y="1542444"/>
              <a:ext cx="2900" cy="4693397"/>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sp>
        <p:sp>
          <p:nvSpPr>
            <p:cNvPr id="32" name="Text Box 34"/>
            <p:cNvSpPr txBox="1"/>
            <p:nvPr/>
          </p:nvSpPr>
          <p:spPr>
            <a:xfrm>
              <a:off x="415646" y="5626383"/>
              <a:ext cx="554038" cy="1006263"/>
            </a:xfrm>
            <a:prstGeom prst="rect">
              <a:avLst/>
            </a:prstGeom>
            <a:noFill/>
            <a:ln w="9525">
              <a:noFill/>
            </a:ln>
          </p:spPr>
          <p:txBody>
            <a:bodyPr>
              <a:spAutoFit/>
            </a:bodyPr>
            <a:lstStyle/>
            <a:p>
              <a:pPr eaLnBrk="0" fontAlgn="base" hangingPunct="0">
                <a:spcBef>
                  <a:spcPct val="0"/>
                </a:spcBef>
                <a:spcAft>
                  <a:spcPct val="0"/>
                </a:spcAft>
                <a:defRPr/>
              </a:pPr>
              <a:r>
                <a:rPr lang="en-US" altLang="zh-CN" sz="1100" b="1" dirty="0">
                  <a:latin typeface="Times New Roman" panose="02020603050405020304" pitchFamily="18" charset="0"/>
                  <a:ea typeface="宋体" panose="02010600030101010101" pitchFamily="2" charset="-122"/>
                </a:rPr>
                <a:t>S1</a:t>
              </a:r>
            </a:p>
          </p:txBody>
        </p:sp>
        <p:sp>
          <p:nvSpPr>
            <p:cNvPr id="33" name="Text Box 35"/>
            <p:cNvSpPr txBox="1"/>
            <p:nvPr/>
          </p:nvSpPr>
          <p:spPr>
            <a:xfrm>
              <a:off x="396624" y="4939312"/>
              <a:ext cx="554038" cy="1006263"/>
            </a:xfrm>
            <a:prstGeom prst="rect">
              <a:avLst/>
            </a:prstGeom>
            <a:noFill/>
            <a:ln w="9525">
              <a:noFill/>
            </a:ln>
          </p:spPr>
          <p:txBody>
            <a:bodyPr>
              <a:spAutoFit/>
            </a:bodyPr>
            <a:lstStyle/>
            <a:p>
              <a:pPr eaLnBrk="0" fontAlgn="base" hangingPunct="0">
                <a:spcBef>
                  <a:spcPct val="0"/>
                </a:spcBef>
                <a:spcAft>
                  <a:spcPct val="0"/>
                </a:spcAft>
                <a:defRPr/>
              </a:pPr>
              <a:r>
                <a:rPr lang="en-US" altLang="zh-CN" sz="1100" b="1" dirty="0">
                  <a:latin typeface="Times New Roman" panose="02020603050405020304" pitchFamily="18" charset="0"/>
                  <a:ea typeface="宋体" panose="02010600030101010101" pitchFamily="2" charset="-122"/>
                </a:rPr>
                <a:t>S2</a:t>
              </a:r>
            </a:p>
          </p:txBody>
        </p:sp>
        <p:sp>
          <p:nvSpPr>
            <p:cNvPr id="34" name="Text Box 36"/>
            <p:cNvSpPr txBox="1"/>
            <p:nvPr/>
          </p:nvSpPr>
          <p:spPr>
            <a:xfrm>
              <a:off x="260352" y="4252245"/>
              <a:ext cx="669420" cy="1006263"/>
            </a:xfrm>
            <a:prstGeom prst="rect">
              <a:avLst/>
            </a:prstGeom>
            <a:noFill/>
            <a:ln w="9525">
              <a:noFill/>
            </a:ln>
          </p:spPr>
          <p:txBody>
            <a:bodyPr wrap="square">
              <a:spAutoFit/>
            </a:bodyPr>
            <a:lstStyle/>
            <a:p>
              <a:pPr eaLnBrk="0" fontAlgn="base" hangingPunct="0">
                <a:spcBef>
                  <a:spcPct val="0"/>
                </a:spcBef>
                <a:spcAft>
                  <a:spcPct val="0"/>
                </a:spcAft>
                <a:defRPr/>
              </a:pPr>
              <a:r>
                <a:rPr lang="en-US" altLang="zh-CN" sz="1100" b="1" dirty="0">
                  <a:latin typeface="Times New Roman" panose="02020603050405020304" pitchFamily="18" charset="0"/>
                  <a:ea typeface="宋体" panose="02010600030101010101" pitchFamily="2" charset="-122"/>
                </a:rPr>
                <a:t>S3a</a:t>
              </a:r>
            </a:p>
          </p:txBody>
        </p:sp>
        <p:sp>
          <p:nvSpPr>
            <p:cNvPr id="35" name="Text Box 38"/>
            <p:cNvSpPr txBox="1"/>
            <p:nvPr/>
          </p:nvSpPr>
          <p:spPr>
            <a:xfrm>
              <a:off x="1194985" y="6255373"/>
              <a:ext cx="554038" cy="1006263"/>
            </a:xfrm>
            <a:prstGeom prst="rect">
              <a:avLst/>
            </a:prstGeom>
            <a:noFill/>
            <a:ln w="9525">
              <a:noFill/>
            </a:ln>
          </p:spPr>
          <p:txBody>
            <a:bodyPr>
              <a:spAutoFit/>
            </a:bodyPr>
            <a:lstStyle/>
            <a:p>
              <a:pPr eaLnBrk="0" fontAlgn="base" hangingPunct="0">
                <a:spcBef>
                  <a:spcPct val="0"/>
                </a:spcBef>
                <a:spcAft>
                  <a:spcPct val="0"/>
                </a:spcAft>
                <a:defRPr/>
              </a:pPr>
              <a:r>
                <a:rPr lang="en-US" altLang="zh-CN" sz="1100" b="1" dirty="0">
                  <a:latin typeface="Times New Roman" panose="02020603050405020304" pitchFamily="18" charset="0"/>
                  <a:ea typeface="宋体" panose="02010600030101010101" pitchFamily="2" charset="-122"/>
                </a:rPr>
                <a:t>t</a:t>
              </a:r>
              <a:r>
                <a:rPr lang="en-US" altLang="zh-CN" sz="1100" b="1" baseline="-25000" dirty="0">
                  <a:latin typeface="Times New Roman" panose="02020603050405020304" pitchFamily="18" charset="0"/>
                  <a:ea typeface="宋体" panose="02010600030101010101" pitchFamily="2" charset="-122"/>
                </a:rPr>
                <a:t>1</a:t>
              </a:r>
            </a:p>
          </p:txBody>
        </p:sp>
        <p:sp>
          <p:nvSpPr>
            <p:cNvPr id="36" name="Text Box 39"/>
            <p:cNvSpPr txBox="1"/>
            <p:nvPr/>
          </p:nvSpPr>
          <p:spPr>
            <a:xfrm>
              <a:off x="1908184" y="6235842"/>
              <a:ext cx="554038" cy="1006263"/>
            </a:xfrm>
            <a:prstGeom prst="rect">
              <a:avLst/>
            </a:prstGeom>
            <a:noFill/>
            <a:ln w="9525">
              <a:noFill/>
            </a:ln>
          </p:spPr>
          <p:txBody>
            <a:bodyPr>
              <a:spAutoFit/>
            </a:bodyPr>
            <a:lstStyle/>
            <a:p>
              <a:pPr eaLnBrk="0" fontAlgn="base" hangingPunct="0">
                <a:spcBef>
                  <a:spcPct val="0"/>
                </a:spcBef>
                <a:spcAft>
                  <a:spcPct val="0"/>
                </a:spcAft>
                <a:defRPr/>
              </a:pPr>
              <a:r>
                <a:rPr lang="en-US" altLang="zh-CN" sz="1100" b="1" dirty="0">
                  <a:latin typeface="Times New Roman" panose="02020603050405020304" pitchFamily="18" charset="0"/>
                  <a:ea typeface="宋体" panose="02010600030101010101" pitchFamily="2" charset="-122"/>
                </a:rPr>
                <a:t>t</a:t>
              </a:r>
              <a:r>
                <a:rPr lang="en-US" altLang="zh-CN" sz="1100" b="1" baseline="-25000" dirty="0">
                  <a:latin typeface="Times New Roman" panose="02020603050405020304" pitchFamily="18" charset="0"/>
                  <a:ea typeface="宋体" panose="02010600030101010101" pitchFamily="2" charset="-122"/>
                </a:rPr>
                <a:t>2</a:t>
              </a:r>
            </a:p>
          </p:txBody>
        </p:sp>
        <p:sp>
          <p:nvSpPr>
            <p:cNvPr id="37" name="Text Box 40"/>
            <p:cNvSpPr txBox="1"/>
            <p:nvPr/>
          </p:nvSpPr>
          <p:spPr>
            <a:xfrm>
              <a:off x="2621382" y="6235842"/>
              <a:ext cx="554038" cy="1006263"/>
            </a:xfrm>
            <a:prstGeom prst="rect">
              <a:avLst/>
            </a:prstGeom>
            <a:noFill/>
            <a:ln w="9525">
              <a:noFill/>
            </a:ln>
          </p:spPr>
          <p:txBody>
            <a:bodyPr>
              <a:spAutoFit/>
            </a:bodyPr>
            <a:lstStyle/>
            <a:p>
              <a:pPr eaLnBrk="0" fontAlgn="base" hangingPunct="0">
                <a:spcBef>
                  <a:spcPct val="0"/>
                </a:spcBef>
                <a:spcAft>
                  <a:spcPct val="0"/>
                </a:spcAft>
                <a:defRPr/>
              </a:pPr>
              <a:r>
                <a:rPr lang="en-US" altLang="zh-CN" sz="1100" b="1" dirty="0">
                  <a:latin typeface="Times New Roman" panose="02020603050405020304" pitchFamily="18" charset="0"/>
                  <a:ea typeface="宋体" panose="02010600030101010101" pitchFamily="2" charset="-122"/>
                </a:rPr>
                <a:t>t</a:t>
              </a:r>
              <a:r>
                <a:rPr lang="en-US" altLang="zh-CN" sz="1100" b="1" baseline="-25000" dirty="0">
                  <a:latin typeface="Times New Roman" panose="02020603050405020304" pitchFamily="18" charset="0"/>
                  <a:ea typeface="宋体" panose="02010600030101010101" pitchFamily="2" charset="-122"/>
                </a:rPr>
                <a:t>3</a:t>
              </a:r>
            </a:p>
          </p:txBody>
        </p:sp>
        <p:sp>
          <p:nvSpPr>
            <p:cNvPr id="38" name="Text Box 41"/>
            <p:cNvSpPr txBox="1"/>
            <p:nvPr/>
          </p:nvSpPr>
          <p:spPr>
            <a:xfrm>
              <a:off x="3334579" y="6235842"/>
              <a:ext cx="554038" cy="1006263"/>
            </a:xfrm>
            <a:prstGeom prst="rect">
              <a:avLst/>
            </a:prstGeom>
            <a:noFill/>
            <a:ln w="9525">
              <a:noFill/>
            </a:ln>
          </p:spPr>
          <p:txBody>
            <a:bodyPr>
              <a:spAutoFit/>
            </a:bodyPr>
            <a:lstStyle/>
            <a:p>
              <a:pPr eaLnBrk="0" fontAlgn="base" hangingPunct="0">
                <a:spcBef>
                  <a:spcPct val="0"/>
                </a:spcBef>
                <a:spcAft>
                  <a:spcPct val="0"/>
                </a:spcAft>
                <a:defRPr/>
              </a:pPr>
              <a:r>
                <a:rPr lang="en-US" altLang="zh-CN" sz="1100" b="1" dirty="0">
                  <a:latin typeface="Times New Roman" panose="02020603050405020304" pitchFamily="18" charset="0"/>
                  <a:ea typeface="宋体" panose="02010600030101010101" pitchFamily="2" charset="-122"/>
                </a:rPr>
                <a:t>t</a:t>
              </a:r>
              <a:r>
                <a:rPr lang="en-US" altLang="zh-CN" sz="1100" b="1" baseline="-25000" dirty="0">
                  <a:latin typeface="Times New Roman" panose="02020603050405020304" pitchFamily="18" charset="0"/>
                  <a:ea typeface="宋体" panose="02010600030101010101" pitchFamily="2" charset="-122"/>
                </a:rPr>
                <a:t>4</a:t>
              </a:r>
            </a:p>
          </p:txBody>
        </p:sp>
        <p:sp>
          <p:nvSpPr>
            <p:cNvPr id="39" name="Text Box 42"/>
            <p:cNvSpPr txBox="1"/>
            <p:nvPr/>
          </p:nvSpPr>
          <p:spPr>
            <a:xfrm>
              <a:off x="4047778" y="6235842"/>
              <a:ext cx="552450" cy="1006263"/>
            </a:xfrm>
            <a:prstGeom prst="rect">
              <a:avLst/>
            </a:prstGeom>
            <a:noFill/>
            <a:ln w="9525">
              <a:noFill/>
            </a:ln>
          </p:spPr>
          <p:txBody>
            <a:bodyPr>
              <a:spAutoFit/>
            </a:bodyPr>
            <a:lstStyle/>
            <a:p>
              <a:pPr eaLnBrk="0" fontAlgn="base" hangingPunct="0">
                <a:spcBef>
                  <a:spcPct val="0"/>
                </a:spcBef>
                <a:spcAft>
                  <a:spcPct val="0"/>
                </a:spcAft>
                <a:defRPr/>
              </a:pPr>
              <a:r>
                <a:rPr lang="en-US" altLang="zh-CN" sz="1100" b="1" dirty="0">
                  <a:latin typeface="Times New Roman" panose="02020603050405020304" pitchFamily="18" charset="0"/>
                  <a:ea typeface="宋体" panose="02010600030101010101" pitchFamily="2" charset="-122"/>
                </a:rPr>
                <a:t>t</a:t>
              </a:r>
              <a:r>
                <a:rPr lang="en-US" altLang="zh-CN" sz="1100" b="1" baseline="-25000" dirty="0">
                  <a:latin typeface="Times New Roman" panose="02020603050405020304" pitchFamily="18" charset="0"/>
                  <a:ea typeface="宋体" panose="02010600030101010101" pitchFamily="2" charset="-122"/>
                </a:rPr>
                <a:t>5</a:t>
              </a:r>
            </a:p>
          </p:txBody>
        </p:sp>
        <p:sp>
          <p:nvSpPr>
            <p:cNvPr id="40" name="Text Box 43"/>
            <p:cNvSpPr txBox="1"/>
            <p:nvPr/>
          </p:nvSpPr>
          <p:spPr>
            <a:xfrm>
              <a:off x="4759389" y="6235842"/>
              <a:ext cx="554038" cy="1006263"/>
            </a:xfrm>
            <a:prstGeom prst="rect">
              <a:avLst/>
            </a:prstGeom>
            <a:noFill/>
            <a:ln w="9525">
              <a:noFill/>
            </a:ln>
          </p:spPr>
          <p:txBody>
            <a:bodyPr>
              <a:spAutoFit/>
            </a:bodyPr>
            <a:lstStyle/>
            <a:p>
              <a:pPr eaLnBrk="0" fontAlgn="base" hangingPunct="0">
                <a:spcBef>
                  <a:spcPct val="0"/>
                </a:spcBef>
                <a:spcAft>
                  <a:spcPct val="0"/>
                </a:spcAft>
                <a:defRPr/>
              </a:pPr>
              <a:r>
                <a:rPr lang="en-US" altLang="zh-CN" sz="1100" b="1" dirty="0">
                  <a:latin typeface="Times New Roman" panose="02020603050405020304" pitchFamily="18" charset="0"/>
                  <a:ea typeface="宋体" panose="02010600030101010101" pitchFamily="2" charset="-122"/>
                </a:rPr>
                <a:t>t</a:t>
              </a:r>
              <a:r>
                <a:rPr lang="en-US" altLang="zh-CN" sz="1100" b="1" baseline="-25000" dirty="0">
                  <a:latin typeface="Times New Roman" panose="02020603050405020304" pitchFamily="18" charset="0"/>
                  <a:ea typeface="宋体" panose="02010600030101010101" pitchFamily="2" charset="-122"/>
                </a:rPr>
                <a:t>6</a:t>
              </a:r>
            </a:p>
          </p:txBody>
        </p:sp>
        <p:sp>
          <p:nvSpPr>
            <p:cNvPr id="41" name="Text Box 44"/>
            <p:cNvSpPr txBox="1"/>
            <p:nvPr/>
          </p:nvSpPr>
          <p:spPr>
            <a:xfrm>
              <a:off x="5472587" y="6235842"/>
              <a:ext cx="552450" cy="1006263"/>
            </a:xfrm>
            <a:prstGeom prst="rect">
              <a:avLst/>
            </a:prstGeom>
            <a:noFill/>
            <a:ln w="9525">
              <a:noFill/>
            </a:ln>
          </p:spPr>
          <p:txBody>
            <a:bodyPr>
              <a:spAutoFit/>
            </a:bodyPr>
            <a:lstStyle/>
            <a:p>
              <a:pPr eaLnBrk="0" fontAlgn="base" hangingPunct="0">
                <a:spcBef>
                  <a:spcPct val="0"/>
                </a:spcBef>
                <a:spcAft>
                  <a:spcPct val="0"/>
                </a:spcAft>
                <a:defRPr/>
              </a:pPr>
              <a:r>
                <a:rPr lang="en-US" altLang="zh-CN" sz="1100" b="1" dirty="0">
                  <a:latin typeface="Times New Roman" panose="02020603050405020304" pitchFamily="18" charset="0"/>
                  <a:ea typeface="宋体" panose="02010600030101010101" pitchFamily="2" charset="-122"/>
                </a:rPr>
                <a:t>t</a:t>
              </a:r>
              <a:r>
                <a:rPr lang="en-US" altLang="zh-CN" sz="1100" b="1" baseline="-25000" dirty="0">
                  <a:latin typeface="Times New Roman" panose="02020603050405020304" pitchFamily="18" charset="0"/>
                  <a:ea typeface="宋体" panose="02010600030101010101" pitchFamily="2" charset="-122"/>
                </a:rPr>
                <a:t>7</a:t>
              </a:r>
            </a:p>
          </p:txBody>
        </p:sp>
        <p:sp>
          <p:nvSpPr>
            <p:cNvPr id="42" name="Text Box 45"/>
            <p:cNvSpPr txBox="1"/>
            <p:nvPr/>
          </p:nvSpPr>
          <p:spPr>
            <a:xfrm>
              <a:off x="6184200" y="6235842"/>
              <a:ext cx="554038" cy="1006263"/>
            </a:xfrm>
            <a:prstGeom prst="rect">
              <a:avLst/>
            </a:prstGeom>
            <a:noFill/>
            <a:ln w="9525">
              <a:noFill/>
            </a:ln>
          </p:spPr>
          <p:txBody>
            <a:bodyPr>
              <a:spAutoFit/>
            </a:bodyPr>
            <a:lstStyle/>
            <a:p>
              <a:pPr eaLnBrk="0" fontAlgn="base" hangingPunct="0">
                <a:spcBef>
                  <a:spcPct val="0"/>
                </a:spcBef>
                <a:spcAft>
                  <a:spcPct val="0"/>
                </a:spcAft>
                <a:defRPr/>
              </a:pPr>
              <a:r>
                <a:rPr lang="en-US" altLang="zh-CN" sz="1100" b="1" dirty="0">
                  <a:latin typeface="Times New Roman" panose="02020603050405020304" pitchFamily="18" charset="0"/>
                  <a:ea typeface="宋体" panose="02010600030101010101" pitchFamily="2" charset="-122"/>
                </a:rPr>
                <a:t>t</a:t>
              </a:r>
              <a:r>
                <a:rPr lang="en-US" altLang="zh-CN" sz="1100" b="1" baseline="-25000" dirty="0">
                  <a:latin typeface="Times New Roman" panose="02020603050405020304" pitchFamily="18" charset="0"/>
                  <a:ea typeface="宋体" panose="02010600030101010101" pitchFamily="2" charset="-122"/>
                </a:rPr>
                <a:t>8</a:t>
              </a:r>
            </a:p>
          </p:txBody>
        </p:sp>
        <p:sp>
          <p:nvSpPr>
            <p:cNvPr id="43" name="Text Box 46"/>
            <p:cNvSpPr txBox="1"/>
            <p:nvPr/>
          </p:nvSpPr>
          <p:spPr>
            <a:xfrm>
              <a:off x="6897400" y="6255373"/>
              <a:ext cx="554038" cy="1006263"/>
            </a:xfrm>
            <a:prstGeom prst="rect">
              <a:avLst/>
            </a:prstGeom>
            <a:noFill/>
            <a:ln w="9525">
              <a:noFill/>
            </a:ln>
          </p:spPr>
          <p:txBody>
            <a:bodyPr>
              <a:spAutoFit/>
            </a:bodyPr>
            <a:lstStyle/>
            <a:p>
              <a:pPr eaLnBrk="0" fontAlgn="base" hangingPunct="0">
                <a:spcBef>
                  <a:spcPct val="0"/>
                </a:spcBef>
                <a:spcAft>
                  <a:spcPct val="0"/>
                </a:spcAft>
                <a:defRPr/>
              </a:pPr>
              <a:r>
                <a:rPr lang="en-US" altLang="zh-CN" sz="1100" b="1" dirty="0">
                  <a:latin typeface="Times New Roman" panose="02020603050405020304" pitchFamily="18" charset="0"/>
                  <a:ea typeface="宋体" panose="02010600030101010101" pitchFamily="2" charset="-122"/>
                </a:rPr>
                <a:t>t</a:t>
              </a:r>
              <a:r>
                <a:rPr lang="en-US" altLang="zh-CN" sz="1100" b="1" baseline="-25000" dirty="0">
                  <a:latin typeface="Times New Roman" panose="02020603050405020304" pitchFamily="18" charset="0"/>
                  <a:ea typeface="宋体" panose="02010600030101010101" pitchFamily="2" charset="-122"/>
                </a:rPr>
                <a:t>9</a:t>
              </a:r>
            </a:p>
          </p:txBody>
        </p:sp>
        <p:sp>
          <p:nvSpPr>
            <p:cNvPr id="44" name="Text Box 36"/>
            <p:cNvSpPr txBox="1"/>
            <p:nvPr/>
          </p:nvSpPr>
          <p:spPr>
            <a:xfrm>
              <a:off x="260352" y="3604548"/>
              <a:ext cx="690310" cy="1006263"/>
            </a:xfrm>
            <a:prstGeom prst="rect">
              <a:avLst/>
            </a:prstGeom>
            <a:noFill/>
            <a:ln w="9525">
              <a:noFill/>
            </a:ln>
          </p:spPr>
          <p:txBody>
            <a:bodyPr wrap="square">
              <a:spAutoFit/>
            </a:bodyPr>
            <a:lstStyle/>
            <a:p>
              <a:pPr eaLnBrk="0" fontAlgn="base" hangingPunct="0">
                <a:spcBef>
                  <a:spcPct val="0"/>
                </a:spcBef>
                <a:spcAft>
                  <a:spcPct val="0"/>
                </a:spcAft>
                <a:defRPr/>
              </a:pPr>
              <a:r>
                <a:rPr lang="en-US" altLang="zh-CN" sz="1100" b="1" dirty="0">
                  <a:latin typeface="Times New Roman" panose="02020603050405020304" pitchFamily="18" charset="0"/>
                  <a:ea typeface="宋体" panose="02010600030101010101" pitchFamily="2" charset="-122"/>
                </a:rPr>
                <a:t>S3b</a:t>
              </a:r>
            </a:p>
          </p:txBody>
        </p:sp>
        <p:sp>
          <p:nvSpPr>
            <p:cNvPr id="45" name="Text Box 36"/>
            <p:cNvSpPr txBox="1"/>
            <p:nvPr/>
          </p:nvSpPr>
          <p:spPr>
            <a:xfrm>
              <a:off x="281243" y="2857987"/>
              <a:ext cx="669420" cy="1006263"/>
            </a:xfrm>
            <a:prstGeom prst="rect">
              <a:avLst/>
            </a:prstGeom>
            <a:noFill/>
            <a:ln w="9525">
              <a:noFill/>
            </a:ln>
          </p:spPr>
          <p:txBody>
            <a:bodyPr wrap="square">
              <a:spAutoFit/>
            </a:bodyPr>
            <a:lstStyle/>
            <a:p>
              <a:pPr eaLnBrk="0" fontAlgn="base" hangingPunct="0">
                <a:spcBef>
                  <a:spcPct val="0"/>
                </a:spcBef>
                <a:spcAft>
                  <a:spcPct val="0"/>
                </a:spcAft>
                <a:defRPr/>
              </a:pPr>
              <a:r>
                <a:rPr lang="en-US" altLang="zh-CN" sz="1100" b="1" dirty="0">
                  <a:latin typeface="Times New Roman" panose="02020603050405020304" pitchFamily="18" charset="0"/>
                  <a:ea typeface="宋体" panose="02010600030101010101" pitchFamily="2" charset="-122"/>
                </a:rPr>
                <a:t>S3c</a:t>
              </a:r>
            </a:p>
          </p:txBody>
        </p:sp>
        <p:sp>
          <p:nvSpPr>
            <p:cNvPr id="46" name="Text Box 36"/>
            <p:cNvSpPr txBox="1"/>
            <p:nvPr/>
          </p:nvSpPr>
          <p:spPr>
            <a:xfrm>
              <a:off x="281243" y="2124831"/>
              <a:ext cx="669420" cy="1006263"/>
            </a:xfrm>
            <a:prstGeom prst="rect">
              <a:avLst/>
            </a:prstGeom>
            <a:noFill/>
            <a:ln w="9525">
              <a:noFill/>
            </a:ln>
          </p:spPr>
          <p:txBody>
            <a:bodyPr wrap="square">
              <a:spAutoFit/>
            </a:bodyPr>
            <a:lstStyle/>
            <a:p>
              <a:pPr eaLnBrk="0" fontAlgn="base" hangingPunct="0">
                <a:spcBef>
                  <a:spcPct val="0"/>
                </a:spcBef>
                <a:spcAft>
                  <a:spcPct val="0"/>
                </a:spcAft>
                <a:defRPr/>
              </a:pPr>
              <a:r>
                <a:rPr lang="en-US" altLang="zh-CN" sz="1100" b="1" dirty="0">
                  <a:latin typeface="Times New Roman" panose="02020603050405020304" pitchFamily="18" charset="0"/>
                  <a:ea typeface="宋体" panose="02010600030101010101" pitchFamily="2" charset="-122"/>
                </a:rPr>
                <a:t>S4</a:t>
              </a:r>
            </a:p>
          </p:txBody>
        </p:sp>
        <p:sp>
          <p:nvSpPr>
            <p:cNvPr id="47" name="矩形 46"/>
            <p:cNvSpPr/>
            <p:nvPr/>
          </p:nvSpPr>
          <p:spPr>
            <a:xfrm>
              <a:off x="985747" y="5570984"/>
              <a:ext cx="702373" cy="718470"/>
            </a:xfrm>
            <a:prstGeom prst="rect">
              <a:avLst/>
            </a:prstGeom>
            <a:solidFill>
              <a:srgbClr val="FFFF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a:t>
              </a:r>
              <a:endParaRPr lang="zh-CN" altLang="en-US" sz="1400" dirty="0">
                <a:solidFill>
                  <a:schemeClr val="tx1"/>
                </a:solidFill>
              </a:endParaRPr>
            </a:p>
          </p:txBody>
        </p:sp>
        <p:sp>
          <p:nvSpPr>
            <p:cNvPr id="48" name="矩形 47"/>
            <p:cNvSpPr/>
            <p:nvPr/>
          </p:nvSpPr>
          <p:spPr>
            <a:xfrm>
              <a:off x="1694734" y="5570984"/>
              <a:ext cx="702373" cy="718470"/>
            </a:xfrm>
            <a:prstGeom prst="rect">
              <a:avLst/>
            </a:prstGeom>
            <a:solidFill>
              <a:srgbClr val="FFFF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a:t>
              </a:r>
              <a:endParaRPr lang="zh-CN" altLang="en-US" sz="1400" dirty="0">
                <a:solidFill>
                  <a:schemeClr val="tx1"/>
                </a:solidFill>
              </a:endParaRPr>
            </a:p>
          </p:txBody>
        </p:sp>
        <p:sp>
          <p:nvSpPr>
            <p:cNvPr id="49" name="矩形 48"/>
            <p:cNvSpPr/>
            <p:nvPr/>
          </p:nvSpPr>
          <p:spPr>
            <a:xfrm>
              <a:off x="2403856" y="5570131"/>
              <a:ext cx="702373" cy="718470"/>
            </a:xfrm>
            <a:prstGeom prst="rect">
              <a:avLst/>
            </a:prstGeom>
            <a:solidFill>
              <a:srgbClr val="FFFF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a:t>
              </a:r>
              <a:endParaRPr lang="zh-CN" altLang="en-US" sz="1400" dirty="0">
                <a:solidFill>
                  <a:schemeClr val="tx1"/>
                </a:solidFill>
              </a:endParaRPr>
            </a:p>
          </p:txBody>
        </p:sp>
        <p:sp>
          <p:nvSpPr>
            <p:cNvPr id="50" name="矩形 49"/>
            <p:cNvSpPr/>
            <p:nvPr/>
          </p:nvSpPr>
          <p:spPr>
            <a:xfrm>
              <a:off x="3111599" y="5570131"/>
              <a:ext cx="702373" cy="718470"/>
            </a:xfrm>
            <a:prstGeom prst="rect">
              <a:avLst/>
            </a:prstGeom>
            <a:solidFill>
              <a:srgbClr val="FFFF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a:t>
              </a:r>
              <a:endParaRPr lang="zh-CN" altLang="en-US" sz="1400" dirty="0">
                <a:solidFill>
                  <a:schemeClr val="tx1"/>
                </a:solidFill>
              </a:endParaRPr>
            </a:p>
          </p:txBody>
        </p:sp>
        <p:sp>
          <p:nvSpPr>
            <p:cNvPr id="51" name="矩形 50"/>
            <p:cNvSpPr/>
            <p:nvPr/>
          </p:nvSpPr>
          <p:spPr>
            <a:xfrm>
              <a:off x="1688120" y="4848976"/>
              <a:ext cx="702373" cy="718470"/>
            </a:xfrm>
            <a:prstGeom prst="rect">
              <a:avLst/>
            </a:prstGeom>
            <a:solidFill>
              <a:srgbClr val="CC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a:t>
              </a:r>
              <a:endParaRPr lang="zh-CN" altLang="en-US" sz="1400" dirty="0">
                <a:solidFill>
                  <a:schemeClr val="tx1"/>
                </a:solidFill>
              </a:endParaRPr>
            </a:p>
          </p:txBody>
        </p:sp>
        <p:sp>
          <p:nvSpPr>
            <p:cNvPr id="52" name="矩形 51"/>
            <p:cNvSpPr/>
            <p:nvPr/>
          </p:nvSpPr>
          <p:spPr>
            <a:xfrm>
              <a:off x="2397107" y="4848976"/>
              <a:ext cx="702373" cy="718470"/>
            </a:xfrm>
            <a:prstGeom prst="rect">
              <a:avLst/>
            </a:prstGeom>
            <a:solidFill>
              <a:srgbClr val="CC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a:t>
              </a:r>
              <a:endParaRPr lang="zh-CN" altLang="en-US" sz="1400" dirty="0">
                <a:solidFill>
                  <a:schemeClr val="tx1"/>
                </a:solidFill>
              </a:endParaRPr>
            </a:p>
          </p:txBody>
        </p:sp>
        <p:sp>
          <p:nvSpPr>
            <p:cNvPr id="53" name="矩形 52"/>
            <p:cNvSpPr/>
            <p:nvPr/>
          </p:nvSpPr>
          <p:spPr>
            <a:xfrm>
              <a:off x="3106229" y="4848123"/>
              <a:ext cx="702373" cy="718470"/>
            </a:xfrm>
            <a:prstGeom prst="rect">
              <a:avLst/>
            </a:prstGeom>
            <a:solidFill>
              <a:srgbClr val="CC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a:t>
              </a:r>
              <a:endParaRPr lang="zh-CN" altLang="en-US" sz="1400" dirty="0">
                <a:solidFill>
                  <a:schemeClr val="tx1"/>
                </a:solidFill>
              </a:endParaRPr>
            </a:p>
          </p:txBody>
        </p:sp>
        <p:sp>
          <p:nvSpPr>
            <p:cNvPr id="54" name="矩形 53"/>
            <p:cNvSpPr/>
            <p:nvPr/>
          </p:nvSpPr>
          <p:spPr>
            <a:xfrm>
              <a:off x="3813972" y="4848123"/>
              <a:ext cx="702373" cy="718470"/>
            </a:xfrm>
            <a:prstGeom prst="rect">
              <a:avLst/>
            </a:prstGeom>
            <a:solidFill>
              <a:srgbClr val="CC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a:t>
              </a:r>
              <a:endParaRPr lang="zh-CN" altLang="en-US" sz="1400" dirty="0">
                <a:solidFill>
                  <a:schemeClr val="tx1"/>
                </a:solidFill>
              </a:endParaRPr>
            </a:p>
          </p:txBody>
        </p:sp>
        <p:sp>
          <p:nvSpPr>
            <p:cNvPr id="55" name="矩形 54"/>
            <p:cNvSpPr/>
            <p:nvPr/>
          </p:nvSpPr>
          <p:spPr>
            <a:xfrm>
              <a:off x="2396179" y="4124277"/>
              <a:ext cx="2111370" cy="718470"/>
            </a:xfrm>
            <a:prstGeom prst="rect">
              <a:avLst/>
            </a:prstGeom>
            <a:solidFill>
              <a:srgbClr val="CC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a:t>
              </a:r>
              <a:endParaRPr lang="zh-CN" altLang="en-US" sz="1400" dirty="0">
                <a:solidFill>
                  <a:schemeClr val="tx1"/>
                </a:solidFill>
              </a:endParaRPr>
            </a:p>
          </p:txBody>
        </p:sp>
        <p:sp>
          <p:nvSpPr>
            <p:cNvPr id="56" name="矩形 55"/>
            <p:cNvSpPr/>
            <p:nvPr/>
          </p:nvSpPr>
          <p:spPr>
            <a:xfrm>
              <a:off x="3104731" y="3399201"/>
              <a:ext cx="2111370" cy="718470"/>
            </a:xfrm>
            <a:prstGeom prst="rect">
              <a:avLst/>
            </a:prstGeom>
            <a:solidFill>
              <a:srgbClr val="CC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a:t>
              </a:r>
              <a:endParaRPr lang="zh-CN" altLang="en-US" sz="1400" dirty="0">
                <a:solidFill>
                  <a:schemeClr val="tx1"/>
                </a:solidFill>
              </a:endParaRPr>
            </a:p>
          </p:txBody>
        </p:sp>
        <p:sp>
          <p:nvSpPr>
            <p:cNvPr id="57" name="矩形 56"/>
            <p:cNvSpPr/>
            <p:nvPr/>
          </p:nvSpPr>
          <p:spPr>
            <a:xfrm>
              <a:off x="3808719" y="2681723"/>
              <a:ext cx="2111370" cy="718470"/>
            </a:xfrm>
            <a:prstGeom prst="rect">
              <a:avLst/>
            </a:prstGeom>
            <a:solidFill>
              <a:srgbClr val="CC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a:t>
              </a:r>
              <a:endParaRPr lang="zh-CN" altLang="en-US" sz="1400" dirty="0">
                <a:solidFill>
                  <a:schemeClr val="tx1"/>
                </a:solidFill>
              </a:endParaRPr>
            </a:p>
          </p:txBody>
        </p:sp>
        <p:sp>
          <p:nvSpPr>
            <p:cNvPr id="58" name="矩形 57"/>
            <p:cNvSpPr/>
            <p:nvPr/>
          </p:nvSpPr>
          <p:spPr>
            <a:xfrm>
              <a:off x="4479812" y="1958338"/>
              <a:ext cx="702373" cy="718470"/>
            </a:xfrm>
            <a:prstGeom prst="rect">
              <a:avLst/>
            </a:prstGeom>
            <a:solidFill>
              <a:srgbClr val="FFCC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a:t>
              </a:r>
              <a:endParaRPr lang="zh-CN" altLang="en-US" sz="1400" dirty="0">
                <a:solidFill>
                  <a:schemeClr val="tx1"/>
                </a:solidFill>
              </a:endParaRPr>
            </a:p>
          </p:txBody>
        </p:sp>
        <p:sp>
          <p:nvSpPr>
            <p:cNvPr id="59" name="矩形 58"/>
            <p:cNvSpPr/>
            <p:nvPr/>
          </p:nvSpPr>
          <p:spPr>
            <a:xfrm>
              <a:off x="5188799" y="1958338"/>
              <a:ext cx="702373" cy="718470"/>
            </a:xfrm>
            <a:prstGeom prst="rect">
              <a:avLst/>
            </a:prstGeom>
            <a:solidFill>
              <a:srgbClr val="FFCC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a:t>
              </a:r>
              <a:endParaRPr lang="zh-CN" altLang="en-US" sz="1400" dirty="0">
                <a:solidFill>
                  <a:schemeClr val="tx1"/>
                </a:solidFill>
              </a:endParaRPr>
            </a:p>
          </p:txBody>
        </p:sp>
        <p:sp>
          <p:nvSpPr>
            <p:cNvPr id="60" name="矩形 59"/>
            <p:cNvSpPr/>
            <p:nvPr/>
          </p:nvSpPr>
          <p:spPr>
            <a:xfrm>
              <a:off x="5897921" y="1957485"/>
              <a:ext cx="702373" cy="718470"/>
            </a:xfrm>
            <a:prstGeom prst="rect">
              <a:avLst/>
            </a:prstGeom>
            <a:solidFill>
              <a:srgbClr val="FFCC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a:t>
              </a:r>
              <a:endParaRPr lang="zh-CN" altLang="en-US" sz="1400" dirty="0">
                <a:solidFill>
                  <a:schemeClr val="tx1"/>
                </a:solidFill>
              </a:endParaRPr>
            </a:p>
          </p:txBody>
        </p:sp>
        <p:sp>
          <p:nvSpPr>
            <p:cNvPr id="61" name="矩形 60"/>
            <p:cNvSpPr/>
            <p:nvPr/>
          </p:nvSpPr>
          <p:spPr>
            <a:xfrm>
              <a:off x="6605664" y="1957485"/>
              <a:ext cx="702373" cy="718470"/>
            </a:xfrm>
            <a:prstGeom prst="rect">
              <a:avLst/>
            </a:prstGeom>
            <a:solidFill>
              <a:srgbClr val="FFCC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a:t>
              </a:r>
              <a:endParaRPr lang="zh-CN" altLang="en-US" sz="1400" dirty="0">
                <a:solidFill>
                  <a:schemeClr val="tx1"/>
                </a:solidFill>
              </a:endParaRPr>
            </a:p>
          </p:txBody>
        </p:sp>
        <p:sp>
          <p:nvSpPr>
            <p:cNvPr id="62" name="矩形 61"/>
            <p:cNvSpPr/>
            <p:nvPr/>
          </p:nvSpPr>
          <p:spPr>
            <a:xfrm>
              <a:off x="4512285" y="4119772"/>
              <a:ext cx="2111371" cy="718469"/>
            </a:xfrm>
            <a:prstGeom prst="rect">
              <a:avLst/>
            </a:prstGeom>
            <a:solidFill>
              <a:srgbClr val="CC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a:t>
              </a:r>
              <a:endParaRPr lang="zh-CN" altLang="en-US" sz="1400" dirty="0">
                <a:solidFill>
                  <a:schemeClr val="tx1"/>
                </a:solidFill>
              </a:endParaRPr>
            </a:p>
          </p:txBody>
        </p:sp>
      </p:grpSp>
      <p:cxnSp>
        <p:nvCxnSpPr>
          <p:cNvPr id="2" name="直接连接符 1"/>
          <p:cNvCxnSpPr/>
          <p:nvPr/>
        </p:nvCxnSpPr>
        <p:spPr>
          <a:xfrm>
            <a:off x="10186671" y="4498975"/>
            <a:ext cx="13335" cy="123444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2227162" y="643145"/>
            <a:ext cx="7737676" cy="3969385"/>
          </a:xfrm>
          <a:prstGeom prst="rect">
            <a:avLst/>
          </a:prstGeom>
        </p:spPr>
        <p:txBody>
          <a:bodyPr>
            <a:spAutoFit/>
          </a:bodyPr>
          <a:lstStyle/>
          <a:p>
            <a:pPr>
              <a:lnSpc>
                <a:spcPct val="150000"/>
              </a:lnSpc>
            </a:pPr>
            <a:r>
              <a:rPr lang="en-US" altLang="zh-CN" sz="2800" dirty="0">
                <a:solidFill>
                  <a:schemeClr val="accent2"/>
                </a:solidFill>
                <a:latin typeface="微软雅黑" panose="020B0503020204020204" charset="-122"/>
                <a:ea typeface="微软雅黑" panose="020B0503020204020204" charset="-122"/>
              </a:rPr>
              <a:t>Q2</a:t>
            </a:r>
            <a:r>
              <a:rPr lang="en-US" altLang="zh-CN" sz="2800" dirty="0">
                <a:solidFill>
                  <a:srgbClr val="000000"/>
                </a:solidFill>
                <a:latin typeface="微软雅黑" panose="020B0503020204020204" charset="-122"/>
                <a:ea typeface="微软雅黑" panose="020B0503020204020204" charset="-122"/>
              </a:rPr>
              <a:t> </a:t>
            </a:r>
          </a:p>
          <a:p>
            <a:pPr>
              <a:lnSpc>
                <a:spcPct val="150000"/>
              </a:lnSpc>
            </a:pPr>
            <a:r>
              <a:rPr lang="en-US" altLang="zh-CN" sz="2800" dirty="0">
                <a:solidFill>
                  <a:srgbClr val="000000"/>
                </a:solidFill>
                <a:latin typeface="微软雅黑" panose="020B0503020204020204" charset="-122"/>
                <a:ea typeface="微软雅黑" panose="020B0503020204020204" charset="-122"/>
              </a:rPr>
              <a:t>(1) </a:t>
            </a:r>
            <a:r>
              <a:rPr lang="zh-CN" altLang="en-US" sz="2800" dirty="0">
                <a:solidFill>
                  <a:srgbClr val="000000"/>
                </a:solidFill>
                <a:latin typeface="微软雅黑" panose="020B0503020204020204" charset="-122"/>
                <a:ea typeface="微软雅黑" panose="020B0503020204020204" charset="-122"/>
              </a:rPr>
              <a:t>解决流水线瓶颈问题的常用方法</a:t>
            </a:r>
            <a:r>
              <a:rPr lang="en-US" altLang="zh-CN" sz="2800" dirty="0">
                <a:solidFill>
                  <a:srgbClr val="000000"/>
                </a:solidFill>
                <a:latin typeface="微软雅黑" panose="020B0503020204020204" charset="-122"/>
                <a:ea typeface="微软雅黑" panose="020B0503020204020204" charset="-122"/>
              </a:rPr>
              <a:t>__________</a:t>
            </a:r>
            <a:r>
              <a:rPr lang="zh-CN" altLang="en-US" sz="2800" dirty="0">
                <a:solidFill>
                  <a:srgbClr val="000000"/>
                </a:solidFill>
                <a:latin typeface="微软雅黑" panose="020B0503020204020204" charset="-122"/>
                <a:ea typeface="微软雅黑" panose="020B0503020204020204" charset="-122"/>
              </a:rPr>
              <a:t>、</a:t>
            </a:r>
            <a:r>
              <a:rPr lang="en-US" altLang="zh-CN" sz="2800" dirty="0">
                <a:solidFill>
                  <a:srgbClr val="000000"/>
                </a:solidFill>
                <a:latin typeface="微软雅黑" panose="020B0503020204020204" charset="-122"/>
                <a:ea typeface="微软雅黑" panose="020B0503020204020204" charset="-122"/>
              </a:rPr>
              <a:t>_________</a:t>
            </a:r>
            <a:r>
              <a:rPr lang="zh-CN" altLang="en-US" sz="2800" dirty="0">
                <a:solidFill>
                  <a:srgbClr val="000000"/>
                </a:solidFill>
                <a:latin typeface="微软雅黑" panose="020B0503020204020204" charset="-122"/>
                <a:ea typeface="微软雅黑" panose="020B0503020204020204" charset="-122"/>
              </a:rPr>
              <a:t>。</a:t>
            </a:r>
            <a:endParaRPr lang="en-US" altLang="zh-CN" sz="2800" dirty="0">
              <a:solidFill>
                <a:srgbClr val="000000"/>
              </a:solidFill>
              <a:latin typeface="微软雅黑" panose="020B0503020204020204" charset="-122"/>
              <a:ea typeface="微软雅黑" panose="020B0503020204020204" charset="-122"/>
            </a:endParaRPr>
          </a:p>
          <a:p>
            <a:pPr>
              <a:lnSpc>
                <a:spcPct val="150000"/>
              </a:lnSpc>
            </a:pPr>
            <a:r>
              <a:rPr lang="en-US" altLang="zh-CN" sz="2800" dirty="0">
                <a:solidFill>
                  <a:srgbClr val="000000"/>
                </a:solidFill>
                <a:latin typeface="微软雅黑" panose="020B0503020204020204" charset="-122"/>
                <a:ea typeface="微软雅黑" panose="020B0503020204020204" charset="-122"/>
                <a:cs typeface="宋体" panose="02010600030101010101" pitchFamily="2" charset="-122"/>
              </a:rPr>
              <a:t>(2) </a:t>
            </a:r>
            <a:r>
              <a:rPr lang="zh-CN" altLang="zh-CN" sz="2800" dirty="0">
                <a:solidFill>
                  <a:srgbClr val="000000"/>
                </a:solidFill>
                <a:latin typeface="微软雅黑" panose="020B0503020204020204" charset="-122"/>
                <a:ea typeface="微软雅黑" panose="020B0503020204020204" charset="-122"/>
                <a:cs typeface="宋体" panose="02010600030101010101" pitchFamily="2" charset="-122"/>
              </a:rPr>
              <a:t>衡量流水线性能的主要指标有</a:t>
            </a:r>
            <a:r>
              <a:rPr lang="en-US" altLang="zh-CN" sz="2800" dirty="0">
                <a:solidFill>
                  <a:srgbClr val="000000"/>
                </a:solidFill>
                <a:latin typeface="微软雅黑" panose="020B0503020204020204" charset="-122"/>
                <a:ea typeface="微软雅黑" panose="020B0503020204020204" charset="-122"/>
                <a:cs typeface="宋体" panose="02010600030101010101" pitchFamily="2" charset="-122"/>
              </a:rPr>
              <a:t>_________</a:t>
            </a:r>
            <a:r>
              <a:rPr lang="zh-CN" altLang="zh-CN" sz="2800" dirty="0">
                <a:solidFill>
                  <a:srgbClr val="000000"/>
                </a:solidFill>
                <a:latin typeface="微软雅黑" panose="020B0503020204020204" charset="-122"/>
                <a:ea typeface="微软雅黑" panose="020B0503020204020204" charset="-122"/>
                <a:cs typeface="宋体" panose="02010600030101010101" pitchFamily="2" charset="-122"/>
              </a:rPr>
              <a:t> 、</a:t>
            </a:r>
            <a:r>
              <a:rPr lang="en-US" altLang="zh-CN" sz="2800" dirty="0">
                <a:solidFill>
                  <a:srgbClr val="000000"/>
                </a:solidFill>
                <a:latin typeface="微软雅黑" panose="020B0503020204020204" charset="-122"/>
                <a:ea typeface="微软雅黑" panose="020B0503020204020204" charset="-122"/>
                <a:cs typeface="宋体" panose="02010600030101010101" pitchFamily="2" charset="-122"/>
              </a:rPr>
              <a:t> _________</a:t>
            </a:r>
            <a:r>
              <a:rPr lang="zh-CN" altLang="zh-CN" sz="2800" dirty="0">
                <a:solidFill>
                  <a:srgbClr val="000000"/>
                </a:solidFill>
                <a:latin typeface="微软雅黑" panose="020B0503020204020204" charset="-122"/>
                <a:ea typeface="微软雅黑" panose="020B0503020204020204" charset="-122"/>
                <a:cs typeface="宋体" panose="02010600030101010101" pitchFamily="2" charset="-122"/>
              </a:rPr>
              <a:t> 和 </a:t>
            </a:r>
            <a:r>
              <a:rPr lang="en-US" altLang="zh-CN" sz="2800" dirty="0">
                <a:solidFill>
                  <a:srgbClr val="000000"/>
                </a:solidFill>
                <a:latin typeface="微软雅黑" panose="020B0503020204020204" charset="-122"/>
                <a:ea typeface="微软雅黑" panose="020B0503020204020204" charset="-122"/>
                <a:cs typeface="宋体" panose="02010600030101010101" pitchFamily="2" charset="-122"/>
              </a:rPr>
              <a:t>_________ </a:t>
            </a:r>
            <a:r>
              <a:rPr lang="zh-CN" altLang="zh-CN" sz="2800" dirty="0">
                <a:solidFill>
                  <a:srgbClr val="000000"/>
                </a:solidFill>
                <a:latin typeface="微软雅黑" panose="020B0503020204020204" charset="-122"/>
                <a:ea typeface="微软雅黑" panose="020B0503020204020204" charset="-122"/>
                <a:cs typeface="宋体" panose="02010600030101010101" pitchFamily="2" charset="-122"/>
              </a:rPr>
              <a:t>。</a:t>
            </a:r>
            <a:endParaRPr lang="en-US" altLang="zh-CN" sz="2800" dirty="0">
              <a:solidFill>
                <a:srgbClr val="000000"/>
              </a:solidFill>
              <a:latin typeface="微软雅黑" panose="020B0503020204020204" charset="-122"/>
              <a:ea typeface="微软雅黑" panose="020B0503020204020204" charset="-122"/>
            </a:endParaRPr>
          </a:p>
          <a:p>
            <a:pPr>
              <a:lnSpc>
                <a:spcPct val="150000"/>
              </a:lnSpc>
            </a:pPr>
            <a:endParaRPr lang="en-US" altLang="zh-CN" sz="2800" dirty="0">
              <a:solidFill>
                <a:srgbClr val="000000"/>
              </a:solidFill>
              <a:latin typeface="微软雅黑" panose="020B0503020204020204" charset="-122"/>
              <a:ea typeface="微软雅黑" panose="020B0503020204020204" charset="-122"/>
            </a:endParaRPr>
          </a:p>
        </p:txBody>
      </p:sp>
      <p:sp>
        <p:nvSpPr>
          <p:cNvPr id="4" name="矩形 3"/>
          <p:cNvSpPr/>
          <p:nvPr/>
        </p:nvSpPr>
        <p:spPr>
          <a:xfrm>
            <a:off x="4101404" y="5084252"/>
            <a:ext cx="4572000" cy="1198880"/>
          </a:xfrm>
          <a:prstGeom prst="rect">
            <a:avLst/>
          </a:prstGeom>
        </p:spPr>
        <p:txBody>
          <a:bodyPr>
            <a:spAutoFit/>
          </a:bodyPr>
          <a:lstStyle/>
          <a:p>
            <a:r>
              <a:rPr lang="en-US" altLang="zh-CN" b="1" dirty="0">
                <a:solidFill>
                  <a:schemeClr val="accent2"/>
                </a:solidFill>
                <a:latin typeface="微软雅黑" panose="020B0503020204020204" charset="-122"/>
                <a:ea typeface="微软雅黑" panose="020B0503020204020204" charset="-122"/>
                <a:cs typeface="宋体" panose="02010600030101010101" pitchFamily="2" charset="-122"/>
              </a:rPr>
              <a:t>(1).</a:t>
            </a:r>
            <a:r>
              <a:rPr lang="zh-CN" altLang="en-US" b="1" dirty="0">
                <a:solidFill>
                  <a:schemeClr val="accent2"/>
                </a:solidFill>
                <a:latin typeface="微软雅黑" panose="020B0503020204020204" charset="-122"/>
                <a:ea typeface="微软雅黑" panose="020B0503020204020204" charset="-122"/>
                <a:sym typeface="+mn-ea"/>
              </a:rPr>
              <a:t>细分瓶颈段 、 重复设置瓶颈段</a:t>
            </a:r>
          </a:p>
          <a:p>
            <a:r>
              <a:rPr lang="en-US" altLang="zh-CN" b="1" dirty="0">
                <a:solidFill>
                  <a:schemeClr val="accent2"/>
                </a:solidFill>
                <a:latin typeface="微软雅黑" panose="020B0503020204020204" charset="-122"/>
                <a:ea typeface="微软雅黑" panose="020B0503020204020204" charset="-122"/>
                <a:cs typeface="宋体" panose="02010600030101010101" pitchFamily="2" charset="-122"/>
              </a:rPr>
              <a:t> </a:t>
            </a:r>
            <a:r>
              <a:rPr lang="en-US" altLang="zh-CN" b="1" dirty="0">
                <a:solidFill>
                  <a:schemeClr val="accent2"/>
                </a:solidFill>
                <a:latin typeface="微软雅黑" panose="020B0503020204020204" charset="-122"/>
                <a:ea typeface="微软雅黑" panose="020B0503020204020204" charset="-122"/>
              </a:rPr>
              <a:t>(2). </a:t>
            </a:r>
            <a:r>
              <a:rPr lang="zh-CN" altLang="zh-CN" b="1" dirty="0">
                <a:solidFill>
                  <a:schemeClr val="accent2"/>
                </a:solidFill>
                <a:latin typeface="微软雅黑" panose="020B0503020204020204" charset="-122"/>
                <a:ea typeface="微软雅黑" panose="020B0503020204020204" charset="-122"/>
                <a:cs typeface="宋体" panose="02010600030101010101" pitchFamily="2" charset="-122"/>
                <a:sym typeface="+mn-ea"/>
              </a:rPr>
              <a:t>吞吐率、加速比、效率</a:t>
            </a:r>
            <a:endParaRPr lang="en-US" altLang="zh-CN" b="1" dirty="0">
              <a:solidFill>
                <a:schemeClr val="accent2"/>
              </a:solidFill>
              <a:latin typeface="微软雅黑" panose="020B0503020204020204" charset="-122"/>
              <a:ea typeface="微软雅黑" panose="020B0503020204020204" charset="-122"/>
              <a:cs typeface="宋体" panose="02010600030101010101" pitchFamily="2" charset="-122"/>
            </a:endParaRPr>
          </a:p>
          <a:p>
            <a:endParaRPr lang="zh-CN" altLang="en-US" b="1" dirty="0">
              <a:solidFill>
                <a:schemeClr val="accent2"/>
              </a:solidFill>
              <a:latin typeface="微软雅黑" panose="020B0503020204020204" charset="-122"/>
              <a:ea typeface="微软雅黑" panose="020B0503020204020204" charset="-122"/>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01A348D9-850C-4DE2-AE26-DF04674C88EE}" type="slidenum">
              <a:rPr lang="en-US" altLang="zh-CN"/>
              <a:t>123</a:t>
            </a:fld>
            <a:endParaRPr lang="en-US" altLang="zh-CN"/>
          </a:p>
        </p:txBody>
      </p:sp>
      <p:sp>
        <p:nvSpPr>
          <p:cNvPr id="18434" name="Rectangle 2"/>
          <p:cNvSpPr>
            <a:spLocks noGrp="1" noChangeArrowheads="1"/>
          </p:cNvSpPr>
          <p:nvPr>
            <p:ph type="title"/>
          </p:nvPr>
        </p:nvSpPr>
        <p:spPr/>
        <p:txBody>
          <a:bodyPr>
            <a:normAutofit/>
          </a:bodyPr>
          <a:lstStyle/>
          <a:p>
            <a:r>
              <a:rPr lang="zh-CN" altLang="en-US" sz="4000" b="1" dirty="0"/>
              <a:t>流水线特点</a:t>
            </a:r>
            <a:endParaRPr lang="en-US" altLang="zh-CN" sz="4000" b="1" dirty="0"/>
          </a:p>
        </p:txBody>
      </p:sp>
      <p:sp>
        <p:nvSpPr>
          <p:cNvPr id="18435" name="Rectangle 3"/>
          <p:cNvSpPr>
            <a:spLocks noGrp="1" noChangeArrowheads="1"/>
          </p:cNvSpPr>
          <p:nvPr>
            <p:ph type="body" idx="1"/>
          </p:nvPr>
        </p:nvSpPr>
        <p:spPr>
          <a:xfrm>
            <a:off x="1828800" y="1447800"/>
            <a:ext cx="8458200" cy="4953000"/>
          </a:xfrm>
        </p:spPr>
        <p:txBody>
          <a:bodyPr/>
          <a:lstStyle/>
          <a:p>
            <a:pPr>
              <a:lnSpc>
                <a:spcPct val="150000"/>
              </a:lnSpc>
            </a:pPr>
            <a:r>
              <a:rPr lang="zh-CN" altLang="en-US" sz="2400" b="1" dirty="0">
                <a:latin typeface="Comic Sans MS" panose="030F0702030302020204" pitchFamily="66" charset="0"/>
              </a:rPr>
              <a:t>一个流水线类似自动装配线</a:t>
            </a:r>
            <a:endParaRPr lang="en-US" altLang="zh-CN" sz="2400" b="1" dirty="0">
              <a:latin typeface="Comic Sans MS" panose="030F0702030302020204" pitchFamily="66" charset="0"/>
            </a:endParaRPr>
          </a:p>
          <a:p>
            <a:pPr>
              <a:lnSpc>
                <a:spcPct val="150000"/>
              </a:lnSpc>
            </a:pPr>
            <a:r>
              <a:rPr lang="zh-CN" altLang="en-US" sz="2400" b="1" dirty="0">
                <a:latin typeface="Comic Sans MS" panose="030F0702030302020204" pitchFamily="66" charset="0"/>
              </a:rPr>
              <a:t>一个流水线有</a:t>
            </a:r>
            <a:r>
              <a:rPr lang="zh-CN" altLang="en-US" sz="2400" b="1" dirty="0">
                <a:solidFill>
                  <a:srgbClr val="FF0000"/>
                </a:solidFill>
                <a:latin typeface="Comic Sans MS" panose="030F0702030302020204" pitchFamily="66" charset="0"/>
              </a:rPr>
              <a:t>多个段</a:t>
            </a:r>
            <a:r>
              <a:rPr lang="zh-CN" altLang="en-US" sz="2400" b="1" dirty="0">
                <a:solidFill>
                  <a:srgbClr val="FF3300"/>
                </a:solidFill>
                <a:latin typeface="Comic Sans MS" panose="030F0702030302020204" pitchFamily="66" charset="0"/>
              </a:rPr>
              <a:t>（级），</a:t>
            </a:r>
            <a:r>
              <a:rPr lang="zh-CN" altLang="en-US" sz="2400" b="1" dirty="0">
                <a:latin typeface="Comic Sans MS" panose="030F0702030302020204" pitchFamily="66" charset="0"/>
              </a:rPr>
              <a:t>段间有</a:t>
            </a:r>
            <a:r>
              <a:rPr lang="zh-CN" altLang="en-US" sz="2400" b="1" dirty="0">
                <a:solidFill>
                  <a:srgbClr val="FF3300"/>
                </a:solidFill>
                <a:latin typeface="Comic Sans MS" panose="030F0702030302020204" pitchFamily="66" charset="0"/>
              </a:rPr>
              <a:t>流水线寄存器</a:t>
            </a:r>
            <a:endParaRPr lang="en-US" altLang="zh-CN" sz="2400" b="1" dirty="0">
              <a:latin typeface="Comic Sans MS" panose="030F0702030302020204" pitchFamily="66" charset="0"/>
            </a:endParaRPr>
          </a:p>
          <a:p>
            <a:pPr>
              <a:lnSpc>
                <a:spcPct val="150000"/>
              </a:lnSpc>
            </a:pPr>
            <a:r>
              <a:rPr lang="zh-CN" altLang="en-US" sz="2400" b="1" dirty="0">
                <a:latin typeface="Comic Sans MS" panose="030F0702030302020204" pitchFamily="66" charset="0"/>
              </a:rPr>
              <a:t>每个流水段执行指令或操作的</a:t>
            </a:r>
            <a:r>
              <a:rPr lang="zh-CN" altLang="en-US" sz="2400" b="1" dirty="0">
                <a:solidFill>
                  <a:srgbClr val="FF3300"/>
                </a:solidFill>
                <a:latin typeface="Comic Sans MS" panose="030F0702030302020204" pitchFamily="66" charset="0"/>
              </a:rPr>
              <a:t>不同部分</a:t>
            </a:r>
            <a:endParaRPr lang="en-US" altLang="zh-CN" sz="2400" b="1" dirty="0">
              <a:latin typeface="Comic Sans MS" panose="030F0702030302020204" pitchFamily="66" charset="0"/>
            </a:endParaRPr>
          </a:p>
          <a:p>
            <a:pPr>
              <a:lnSpc>
                <a:spcPct val="150000"/>
              </a:lnSpc>
            </a:pPr>
            <a:r>
              <a:rPr lang="zh-CN" altLang="en-US" sz="2400" b="1" dirty="0">
                <a:latin typeface="Comic Sans MS" panose="030F0702030302020204" pitchFamily="66" charset="0"/>
              </a:rPr>
              <a:t>流水段之间采用</a:t>
            </a:r>
            <a:r>
              <a:rPr lang="zh-CN" altLang="en-US" sz="2400" b="1" dirty="0">
                <a:solidFill>
                  <a:srgbClr val="FF3300"/>
                </a:solidFill>
                <a:latin typeface="Comic Sans MS" panose="030F0702030302020204" pitchFamily="66" charset="0"/>
              </a:rPr>
              <a:t>同步时钟控制</a:t>
            </a:r>
            <a:endParaRPr lang="en-US" altLang="zh-CN" sz="2400" b="1" dirty="0">
              <a:latin typeface="Comic Sans MS" panose="030F0702030302020204" pitchFamily="66" charset="0"/>
            </a:endParaRPr>
          </a:p>
          <a:p>
            <a:pPr>
              <a:lnSpc>
                <a:spcPct val="150000"/>
              </a:lnSpc>
            </a:pPr>
            <a:r>
              <a:rPr lang="zh-CN" altLang="en-US" sz="2400" b="1" dirty="0">
                <a:latin typeface="Comic Sans MS" panose="030F0702030302020204" pitchFamily="66" charset="0"/>
              </a:rPr>
              <a:t>一条指令或操作从流水线一端进入，经过各段，从另一端流出</a:t>
            </a:r>
            <a:endParaRPr lang="en-US" altLang="zh-CN" sz="2400" b="1" dirty="0">
              <a:latin typeface="Comic Sans MS" panose="030F0702030302020204" pitchFamily="66" charset="0"/>
            </a:endParaRPr>
          </a:p>
          <a:p>
            <a:pPr>
              <a:lnSpc>
                <a:spcPct val="150000"/>
              </a:lnSpc>
            </a:pPr>
            <a:r>
              <a:rPr lang="zh-CN" altLang="en-US" sz="2400" b="1" dirty="0">
                <a:latin typeface="Comic Sans MS" panose="030F0702030302020204" pitchFamily="66" charset="0"/>
              </a:rPr>
              <a:t>流水线是开发串行指令流中</a:t>
            </a:r>
            <a:r>
              <a:rPr lang="zh-CN" altLang="en-US" sz="2400" b="1" dirty="0">
                <a:solidFill>
                  <a:srgbClr val="FF3300"/>
                </a:solidFill>
                <a:latin typeface="Comic Sans MS" panose="030F0702030302020204" pitchFamily="66" charset="0"/>
              </a:rPr>
              <a:t>并行性</a:t>
            </a:r>
            <a:r>
              <a:rPr lang="zh-CN" altLang="en-US" sz="2400" b="1" dirty="0">
                <a:latin typeface="Comic Sans MS" panose="030F0702030302020204" pitchFamily="66" charset="0"/>
              </a:rPr>
              <a:t>的一种实现技术</a:t>
            </a:r>
            <a:endParaRPr lang="en-US" altLang="zh-CN" sz="2400" b="1" dirty="0">
              <a:latin typeface="Comic Sans MS" panose="030F0702030302020204" pitchFamily="66"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1DEBAFFA-A137-4AE5-AF66-1B28C0FFD3C8}" type="slidenum">
              <a:rPr lang="en-US" altLang="zh-CN"/>
              <a:t>124</a:t>
            </a:fld>
            <a:endParaRPr lang="en-US" altLang="zh-CN"/>
          </a:p>
        </p:txBody>
      </p:sp>
      <p:sp>
        <p:nvSpPr>
          <p:cNvPr id="17410" name="Rectangle 2"/>
          <p:cNvSpPr>
            <a:spLocks noGrp="1" noChangeArrowheads="1"/>
          </p:cNvSpPr>
          <p:nvPr>
            <p:ph type="title"/>
          </p:nvPr>
        </p:nvSpPr>
        <p:spPr/>
        <p:txBody>
          <a:bodyPr>
            <a:normAutofit/>
          </a:bodyPr>
          <a:lstStyle/>
          <a:p>
            <a:r>
              <a:rPr lang="zh-CN" altLang="en-US" sz="4000" b="1" dirty="0"/>
              <a:t>为什么采用流水线：结论</a:t>
            </a:r>
            <a:endParaRPr lang="en-US" altLang="zh-CN" sz="4000" b="1" dirty="0"/>
          </a:p>
        </p:txBody>
      </p:sp>
      <p:sp>
        <p:nvSpPr>
          <p:cNvPr id="17411" name="Rectangle 3"/>
          <p:cNvSpPr>
            <a:spLocks noGrp="1" noChangeArrowheads="1"/>
          </p:cNvSpPr>
          <p:nvPr>
            <p:ph type="body" idx="1"/>
          </p:nvPr>
        </p:nvSpPr>
        <p:spPr>
          <a:xfrm>
            <a:off x="1828800" y="1600200"/>
            <a:ext cx="8534400" cy="4114800"/>
          </a:xfrm>
        </p:spPr>
        <p:txBody>
          <a:bodyPr/>
          <a:lstStyle/>
          <a:p>
            <a:r>
              <a:rPr lang="zh-CN" altLang="en-US" sz="2800" b="1" dirty="0"/>
              <a:t>制造</a:t>
            </a:r>
            <a:r>
              <a:rPr lang="zh-CN" altLang="en-US" b="1" dirty="0">
                <a:solidFill>
                  <a:srgbClr val="FF3300"/>
                </a:solidFill>
              </a:rPr>
              <a:t>快速</a:t>
            </a:r>
            <a:r>
              <a:rPr lang="en-US" altLang="zh-CN" sz="2800" b="1" dirty="0"/>
              <a:t>CPU</a:t>
            </a:r>
            <a:r>
              <a:rPr lang="zh-CN" altLang="en-US" sz="2800" b="1" dirty="0"/>
              <a:t>的关键技术：减少</a:t>
            </a:r>
            <a:r>
              <a:rPr lang="en-US" altLang="zh-CN" sz="2800" b="1" dirty="0">
                <a:solidFill>
                  <a:srgbClr val="FF3300"/>
                </a:solidFill>
              </a:rPr>
              <a:t> </a:t>
            </a:r>
            <a:r>
              <a:rPr lang="en-US" altLang="zh-CN" b="1" dirty="0" err="1">
                <a:solidFill>
                  <a:srgbClr val="FF3300"/>
                </a:solidFill>
              </a:rPr>
              <a:t>CPUtime</a:t>
            </a:r>
            <a:r>
              <a:rPr lang="en-US" altLang="zh-CN" b="1" dirty="0"/>
              <a:t>.</a:t>
            </a:r>
          </a:p>
          <a:p>
            <a:endParaRPr lang="en-US" altLang="zh-CN" sz="2800" b="1" dirty="0"/>
          </a:p>
          <a:p>
            <a:r>
              <a:rPr lang="zh-CN" altLang="en-US" sz="2800" b="1" dirty="0"/>
              <a:t>改进</a:t>
            </a:r>
            <a:r>
              <a:rPr lang="zh-CN" altLang="en-US" sz="2800" b="1" dirty="0">
                <a:solidFill>
                  <a:srgbClr val="FF3300"/>
                </a:solidFill>
              </a:rPr>
              <a:t>吞吐量</a:t>
            </a:r>
            <a:endParaRPr lang="en-US" altLang="zh-CN" sz="2800" b="1" dirty="0"/>
          </a:p>
          <a:p>
            <a:endParaRPr lang="en-US" altLang="zh-CN" sz="2800" b="1" dirty="0"/>
          </a:p>
          <a:p>
            <a:r>
              <a:rPr lang="zh-CN" altLang="en-US" sz="2800" b="1" dirty="0"/>
              <a:t>改进资源</a:t>
            </a:r>
            <a:r>
              <a:rPr lang="zh-CN" altLang="en-US" sz="2800" b="1" dirty="0">
                <a:solidFill>
                  <a:srgbClr val="FF3300"/>
                </a:solidFill>
              </a:rPr>
              <a:t>利用率</a:t>
            </a:r>
            <a:endParaRPr lang="en-US" altLang="zh-CN" sz="2800" b="1" dirty="0">
              <a:solidFill>
                <a:srgbClr val="FF3300"/>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灯片编号占位符 5"/>
          <p:cNvSpPr>
            <a:spLocks noGrp="1"/>
          </p:cNvSpPr>
          <p:nvPr>
            <p:ph type="sldNum" sz="quarter" idx="11"/>
          </p:nvPr>
        </p:nvSpPr>
        <p:spPr/>
        <p:txBody>
          <a:bodyPr/>
          <a:lstStyle/>
          <a:p>
            <a:fld id="{50550765-C7D4-40DD-A7C8-A19D65E1C2D1}" type="slidenum">
              <a:rPr lang="en-US" altLang="zh-CN"/>
              <a:t>125</a:t>
            </a:fld>
            <a:endParaRPr lang="en-US" altLang="zh-CN"/>
          </a:p>
        </p:txBody>
      </p:sp>
      <p:sp>
        <p:nvSpPr>
          <p:cNvPr id="39938" name="Rectangle 2"/>
          <p:cNvSpPr>
            <a:spLocks noGrp="1" noChangeArrowheads="1"/>
          </p:cNvSpPr>
          <p:nvPr>
            <p:ph type="title"/>
          </p:nvPr>
        </p:nvSpPr>
        <p:spPr/>
        <p:txBody>
          <a:bodyPr>
            <a:normAutofit/>
          </a:bodyPr>
          <a:lstStyle/>
          <a:p>
            <a:r>
              <a:rPr lang="zh-CN" altLang="en-US" sz="4000" b="1" dirty="0"/>
              <a:t>为什么不开发</a:t>
            </a:r>
            <a:r>
              <a:rPr lang="en-US" altLang="zh-CN" sz="4000" b="1" dirty="0"/>
              <a:t> 50</a:t>
            </a:r>
            <a:r>
              <a:rPr lang="zh-CN" altLang="en-US" sz="4000" b="1" dirty="0"/>
              <a:t>段流水线</a:t>
            </a:r>
            <a:r>
              <a:rPr lang="en-US" altLang="zh-CN" sz="4000" b="1" dirty="0"/>
              <a:t>?</a:t>
            </a:r>
          </a:p>
        </p:txBody>
      </p:sp>
      <p:sp>
        <p:nvSpPr>
          <p:cNvPr id="39939" name="Rectangle 3"/>
          <p:cNvSpPr>
            <a:spLocks noGrp="1" noChangeArrowheads="1"/>
          </p:cNvSpPr>
          <p:nvPr>
            <p:ph type="body" sz="half" idx="1"/>
          </p:nvPr>
        </p:nvSpPr>
        <p:spPr>
          <a:xfrm>
            <a:off x="1895452" y="1228708"/>
            <a:ext cx="7848600" cy="766754"/>
          </a:xfrm>
        </p:spPr>
        <p:txBody>
          <a:bodyPr>
            <a:normAutofit/>
          </a:bodyPr>
          <a:lstStyle/>
          <a:p>
            <a:r>
              <a:rPr lang="zh-CN" altLang="en-US" b="1" dirty="0">
                <a:latin typeface="Comic Sans MS" panose="030F0702030302020204" pitchFamily="66" charset="0"/>
              </a:rPr>
              <a:t>有些操作不能分为更细的逻辑实现</a:t>
            </a:r>
            <a:endParaRPr lang="en-US" altLang="zh-CN" b="1" dirty="0">
              <a:latin typeface="Comic Sans MS" panose="030F0702030302020204" pitchFamily="66" charset="0"/>
            </a:endParaRPr>
          </a:p>
          <a:p>
            <a:endParaRPr lang="en-US" altLang="zh-CN" dirty="0"/>
          </a:p>
        </p:txBody>
      </p:sp>
      <p:pic>
        <p:nvPicPr>
          <p:cNvPr id="399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418" y="1833554"/>
            <a:ext cx="51054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9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8" y="3586154"/>
            <a:ext cx="51816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942" name="Rectangle 6"/>
          <p:cNvSpPr>
            <a:spLocks noGrp="1" noChangeArrowheads="1"/>
          </p:cNvSpPr>
          <p:nvPr>
            <p:ph type="body" sz="half" idx="2"/>
          </p:nvPr>
        </p:nvSpPr>
        <p:spPr>
          <a:xfrm>
            <a:off x="6881818" y="2214554"/>
            <a:ext cx="3352800" cy="2438400"/>
          </a:xfrm>
        </p:spPr>
        <p:txBody>
          <a:bodyPr/>
          <a:lstStyle/>
          <a:p>
            <a:pPr>
              <a:buFontTx/>
              <a:buNone/>
            </a:pPr>
            <a:r>
              <a:rPr lang="en-US" altLang="zh-CN" sz="2400" b="1"/>
              <a:t>5 stages    OK</a:t>
            </a:r>
          </a:p>
          <a:p>
            <a:pPr>
              <a:buFontTx/>
              <a:buNone/>
            </a:pPr>
            <a:endParaRPr lang="en-US" altLang="zh-CN" sz="2400" b="1"/>
          </a:p>
          <a:p>
            <a:pPr>
              <a:buFontTx/>
              <a:buNone/>
            </a:pPr>
            <a:endParaRPr lang="en-US" altLang="zh-CN" sz="2400" b="1"/>
          </a:p>
          <a:p>
            <a:pPr>
              <a:buFontTx/>
              <a:buNone/>
            </a:pPr>
            <a:endParaRPr lang="en-US" altLang="zh-CN" sz="2400" b="1"/>
          </a:p>
          <a:p>
            <a:pPr>
              <a:buFontTx/>
              <a:buNone/>
            </a:pPr>
            <a:r>
              <a:rPr lang="en-US" altLang="zh-CN" sz="2400" b="1"/>
              <a:t>50 stages   </a:t>
            </a:r>
            <a:r>
              <a:rPr lang="en-US" altLang="zh-CN" sz="2400" b="1">
                <a:solidFill>
                  <a:srgbClr val="FF3300"/>
                </a:solidFill>
              </a:rPr>
              <a:t>NO. Sorry!</a:t>
            </a:r>
            <a:endParaRPr lang="en-US" altLang="zh-CN" sz="2400" b="1"/>
          </a:p>
        </p:txBody>
      </p:sp>
      <p:sp>
        <p:nvSpPr>
          <p:cNvPr id="9" name="Rectangle 3"/>
          <p:cNvSpPr txBox="1">
            <a:spLocks noChangeArrowheads="1"/>
          </p:cNvSpPr>
          <p:nvPr/>
        </p:nvSpPr>
        <p:spPr>
          <a:xfrm>
            <a:off x="1809720" y="5072074"/>
            <a:ext cx="9072626" cy="1500198"/>
          </a:xfrm>
          <a:prstGeom prst="rect">
            <a:avLst/>
          </a:prstGeom>
        </p:spPr>
        <p:txBody>
          <a:bodyPr vert="horz" lIns="91440" tIns="45720" rIns="91440" bIns="45720" rtlCol="0">
            <a:normAutofit/>
          </a:bodyPr>
          <a:lstStyle/>
          <a:p>
            <a:pPr marL="342900" indent="-342900">
              <a:lnSpc>
                <a:spcPct val="150000"/>
              </a:lnSpc>
              <a:spcBef>
                <a:spcPct val="20000"/>
              </a:spcBef>
              <a:buFont typeface="Arial" panose="020B0604020202020204" pitchFamily="34" charset="0"/>
              <a:buChar char="•"/>
              <a:defRPr/>
            </a:pPr>
            <a:r>
              <a:rPr lang="zh-CN" altLang="en-US" sz="2800" b="1" dirty="0">
                <a:latin typeface="Comic Sans MS" panose="030F0702030302020204" pitchFamily="66" charset="0"/>
              </a:rPr>
              <a:t>流水线锁存器</a:t>
            </a:r>
            <a:r>
              <a:rPr lang="zh-CN" altLang="en-US" sz="2800" b="1" dirty="0">
                <a:solidFill>
                  <a:srgbClr val="FF3300"/>
                </a:solidFill>
                <a:latin typeface="Comic Sans MS" panose="030F0702030302020204" pitchFamily="66" charset="0"/>
              </a:rPr>
              <a:t>不是免费的</a:t>
            </a:r>
            <a:r>
              <a:rPr lang="zh-CN" altLang="en-US" sz="2800" b="1" dirty="0">
                <a:latin typeface="Comic Sans MS" panose="030F0702030302020204" pitchFamily="66" charset="0"/>
              </a:rPr>
              <a:t>，要占据</a:t>
            </a:r>
            <a:r>
              <a:rPr lang="zh-CN" altLang="en-US" sz="2800" b="1" dirty="0">
                <a:solidFill>
                  <a:srgbClr val="FF3300"/>
                </a:solidFill>
                <a:latin typeface="Comic Sans MS" panose="030F0702030302020204" pitchFamily="66" charset="0"/>
              </a:rPr>
              <a:t>面积</a:t>
            </a:r>
            <a:r>
              <a:rPr lang="zh-CN" altLang="en-US" sz="2800" b="1" dirty="0">
                <a:latin typeface="Comic Sans MS" panose="030F0702030302020204" pitchFamily="66" charset="0"/>
              </a:rPr>
              <a:t>，且有</a:t>
            </a:r>
            <a:r>
              <a:rPr lang="zh-CN" altLang="en-US" sz="2800" b="1" dirty="0">
                <a:solidFill>
                  <a:srgbClr val="FF3300"/>
                </a:solidFill>
                <a:latin typeface="Comic Sans MS" panose="030F0702030302020204" pitchFamily="66" charset="0"/>
              </a:rPr>
              <a:t>延迟。</a:t>
            </a:r>
            <a:endParaRPr lang="en-US" altLang="zh-CN" sz="2800" b="1" dirty="0">
              <a:latin typeface="Comic Sans MS" panose="030F0702030302020204" pitchFamily="66" charset="0"/>
            </a:endParaRPr>
          </a:p>
          <a:p>
            <a:pPr marL="742950" lvl="1" indent="-285750">
              <a:lnSpc>
                <a:spcPct val="150000"/>
              </a:lnSpc>
              <a:spcBef>
                <a:spcPct val="20000"/>
              </a:spcBef>
              <a:defRPr/>
            </a:pPr>
            <a:r>
              <a:rPr lang="zh-CN" altLang="en-US" sz="2400" b="1" dirty="0">
                <a:latin typeface="Comic Sans MS" panose="030F0702030302020204" pitchFamily="66" charset="0"/>
              </a:rPr>
              <a:t>          机器周期</a:t>
            </a:r>
            <a:r>
              <a:rPr lang="en-US" altLang="zh-CN" sz="2400" b="1" dirty="0">
                <a:latin typeface="Comic Sans MS" panose="030F0702030302020204" pitchFamily="66" charset="0"/>
              </a:rPr>
              <a:t>&gt; </a:t>
            </a:r>
            <a:r>
              <a:rPr lang="zh-CN" altLang="en-US" sz="2400" b="1" dirty="0">
                <a:latin typeface="Comic Sans MS" panose="030F0702030302020204" pitchFamily="66" charset="0"/>
              </a:rPr>
              <a:t>锁存器延迟</a:t>
            </a:r>
            <a:r>
              <a:rPr lang="en-US" altLang="zh-CN" sz="2400" b="1" dirty="0">
                <a:latin typeface="Comic Sans MS" panose="030F0702030302020204" pitchFamily="66" charset="0"/>
              </a:rPr>
              <a:t>+ </a:t>
            </a:r>
            <a:r>
              <a:rPr lang="zh-CN" altLang="en-US" sz="2400" b="1" dirty="0">
                <a:latin typeface="Comic Sans MS" panose="030F0702030302020204" pitchFamily="66" charset="0"/>
              </a:rPr>
              <a:t>时钟偏移</a:t>
            </a:r>
            <a:endParaRPr lang="en-US" altLang="zh-CN" sz="2400" b="1" dirty="0">
              <a:solidFill>
                <a:srgbClr val="000000"/>
              </a:solidFill>
              <a:latin typeface="Comic Sans MS" panose="030F0702030302020204" pitchFamily="66"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DA24C318-8E56-4222-8D93-8231BA1FB9B3}" type="slidenum">
              <a:rPr lang="en-US" altLang="zh-CN"/>
              <a:t>126</a:t>
            </a:fld>
            <a:endParaRPr lang="en-US" altLang="zh-CN"/>
          </a:p>
        </p:txBody>
      </p:sp>
      <p:sp>
        <p:nvSpPr>
          <p:cNvPr id="8194" name="Rectangle 2"/>
          <p:cNvSpPr>
            <a:spLocks noGrp="1" noChangeArrowheads="1"/>
          </p:cNvSpPr>
          <p:nvPr>
            <p:ph type="title"/>
          </p:nvPr>
        </p:nvSpPr>
        <p:spPr/>
        <p:txBody>
          <a:bodyPr>
            <a:normAutofit/>
          </a:bodyPr>
          <a:lstStyle/>
          <a:p>
            <a:pPr algn="l">
              <a:lnSpc>
                <a:spcPct val="150000"/>
              </a:lnSpc>
            </a:pPr>
            <a:r>
              <a:rPr lang="zh-CN" altLang="en-US" b="1" dirty="0">
                <a:latin typeface="Comic Sans MS" panose="030F0702030302020204" pitchFamily="66" charset="0"/>
              </a:rPr>
              <a:t>二、</a:t>
            </a:r>
            <a:r>
              <a:rPr lang="en-US" altLang="zh-CN" b="1" dirty="0">
                <a:latin typeface="Comic Sans MS" panose="030F0702030302020204" pitchFamily="66" charset="0"/>
              </a:rPr>
              <a:t>RISC</a:t>
            </a:r>
            <a:r>
              <a:rPr lang="zh-CN" altLang="en-US" b="1" dirty="0">
                <a:latin typeface="Comic Sans MS" panose="030F0702030302020204" pitchFamily="66" charset="0"/>
              </a:rPr>
              <a:t>指令系统特点</a:t>
            </a:r>
            <a:endParaRPr lang="en-US" altLang="zh-CN" b="1" dirty="0">
              <a:latin typeface="Comic Sans MS" panose="030F0702030302020204" pitchFamily="66" charset="0"/>
            </a:endParaRPr>
          </a:p>
        </p:txBody>
      </p:sp>
      <p:sp>
        <p:nvSpPr>
          <p:cNvPr id="8195" name="Rectangle 3"/>
          <p:cNvSpPr>
            <a:spLocks noGrp="1" noChangeArrowheads="1"/>
          </p:cNvSpPr>
          <p:nvPr>
            <p:ph type="body" idx="1"/>
          </p:nvPr>
        </p:nvSpPr>
        <p:spPr/>
        <p:txBody>
          <a:bodyPr>
            <a:normAutofit/>
          </a:bodyPr>
          <a:lstStyle/>
          <a:p>
            <a:pPr lvl="1">
              <a:lnSpc>
                <a:spcPts val="3700"/>
              </a:lnSpc>
              <a:buNone/>
            </a:pPr>
            <a:r>
              <a:rPr lang="en-US" altLang="zh-CN" b="1" dirty="0">
                <a:latin typeface="Arial" panose="020B0604020202020204"/>
              </a:rPr>
              <a:t>RISC</a:t>
            </a:r>
            <a:r>
              <a:rPr lang="zh-CN" altLang="en-US" b="1" dirty="0">
                <a:latin typeface="Arial" panose="020B0604020202020204"/>
              </a:rPr>
              <a:t>系统结构有以下</a:t>
            </a:r>
            <a:r>
              <a:rPr lang="zh-CN" altLang="en-US" b="1" dirty="0">
                <a:solidFill>
                  <a:srgbClr val="FF0000"/>
                </a:solidFill>
                <a:latin typeface="Arial" panose="020B0604020202020204"/>
              </a:rPr>
              <a:t>几个关键特点</a:t>
            </a:r>
            <a:r>
              <a:rPr lang="zh-CN" altLang="en-US" b="1" dirty="0">
                <a:latin typeface="Arial" panose="020B0604020202020204"/>
              </a:rPr>
              <a:t>：</a:t>
            </a:r>
            <a:endParaRPr lang="en-US" altLang="zh-CN" b="1" dirty="0">
              <a:latin typeface="宋体" panose="02010600030101010101" pitchFamily="2" charset="-122"/>
            </a:endParaRPr>
          </a:p>
          <a:p>
            <a:pPr lvl="1">
              <a:lnSpc>
                <a:spcPts val="3700"/>
              </a:lnSpc>
            </a:pPr>
            <a:r>
              <a:rPr lang="zh-CN" altLang="en-US" b="1" dirty="0"/>
              <a:t>所有参加</a:t>
            </a:r>
            <a:r>
              <a:rPr lang="zh-CN" altLang="en-US" b="1" dirty="0">
                <a:solidFill>
                  <a:srgbClr val="C00000"/>
                </a:solidFill>
              </a:rPr>
              <a:t>运算的数据来自寄存器，结果也写入寄存器</a:t>
            </a:r>
            <a:r>
              <a:rPr lang="zh-CN" altLang="en-US" b="1" dirty="0"/>
              <a:t>。寄存器为</a:t>
            </a:r>
            <a:r>
              <a:rPr lang="en-US" altLang="zh-CN" b="1" dirty="0"/>
              <a:t>32/64</a:t>
            </a:r>
            <a:r>
              <a:rPr lang="zh-CN" altLang="en-US" b="1" dirty="0"/>
              <a:t>位。</a:t>
            </a:r>
            <a:endParaRPr lang="en-US" altLang="zh-CN" b="1" dirty="0"/>
          </a:p>
          <a:p>
            <a:pPr lvl="1">
              <a:lnSpc>
                <a:spcPts val="3700"/>
              </a:lnSpc>
            </a:pPr>
            <a:r>
              <a:rPr lang="zh-CN" altLang="en-US" b="1" dirty="0"/>
              <a:t>访存只有</a:t>
            </a:r>
            <a:r>
              <a:rPr lang="en-US" altLang="zh-CN" b="1" dirty="0">
                <a:solidFill>
                  <a:srgbClr val="0070C0"/>
                </a:solidFill>
              </a:rPr>
              <a:t>load</a:t>
            </a:r>
            <a:r>
              <a:rPr lang="zh-CN" altLang="en-US" b="1" dirty="0">
                <a:solidFill>
                  <a:srgbClr val="0070C0"/>
                </a:solidFill>
              </a:rPr>
              <a:t>和</a:t>
            </a:r>
            <a:r>
              <a:rPr lang="en-US" altLang="zh-CN" b="1" dirty="0">
                <a:solidFill>
                  <a:srgbClr val="0070C0"/>
                </a:solidFill>
              </a:rPr>
              <a:t>store</a:t>
            </a:r>
            <a:r>
              <a:rPr lang="zh-CN" altLang="en-US" b="1" dirty="0"/>
              <a:t>指令</a:t>
            </a:r>
            <a:endParaRPr lang="en-US" altLang="zh-CN" b="1" dirty="0"/>
          </a:p>
          <a:p>
            <a:pPr lvl="1">
              <a:lnSpc>
                <a:spcPts val="3700"/>
              </a:lnSpc>
            </a:pPr>
            <a:r>
              <a:rPr lang="zh-CN" altLang="en-US" b="1" dirty="0"/>
              <a:t>指令的</a:t>
            </a:r>
            <a:r>
              <a:rPr lang="zh-CN" altLang="en-US" b="1" dirty="0">
                <a:solidFill>
                  <a:srgbClr val="00B050"/>
                </a:solidFill>
              </a:rPr>
              <a:t>数量较少</a:t>
            </a:r>
            <a:r>
              <a:rPr lang="zh-CN" altLang="en-US" b="1" dirty="0"/>
              <a:t>，所有</a:t>
            </a:r>
            <a:r>
              <a:rPr lang="zh-CN" altLang="en-US" b="1" dirty="0">
                <a:solidFill>
                  <a:srgbClr val="00B050"/>
                </a:solidFill>
              </a:rPr>
              <a:t>指令长度相同</a:t>
            </a:r>
            <a:r>
              <a:rPr lang="zh-CN" altLang="en-US" b="1" dirty="0"/>
              <a:t>。</a:t>
            </a:r>
            <a:endParaRPr lang="en-US" altLang="zh-CN" b="1" dirty="0"/>
          </a:p>
          <a:p>
            <a:pPr lvl="1">
              <a:lnSpc>
                <a:spcPts val="3700"/>
              </a:lnSpc>
              <a:buNone/>
            </a:pPr>
            <a:r>
              <a:rPr lang="zh-CN" altLang="en-US" b="1" dirty="0"/>
              <a:t>这种结构可以有效地</a:t>
            </a:r>
            <a:r>
              <a:rPr lang="zh-CN" altLang="en-US" b="1" i="1" dirty="0">
                <a:solidFill>
                  <a:srgbClr val="FF0000"/>
                </a:solidFill>
              </a:rPr>
              <a:t>简化流水线的实现</a:t>
            </a:r>
            <a:r>
              <a:rPr lang="zh-CN" altLang="en-US" b="1" i="1" dirty="0"/>
              <a:t>。</a:t>
            </a:r>
            <a:endParaRPr lang="en-US" altLang="zh-CN" b="1" i="1" dirty="0"/>
          </a:p>
          <a:p>
            <a:pPr lvl="1">
              <a:lnSpc>
                <a:spcPts val="3700"/>
              </a:lnSpc>
              <a:buNone/>
            </a:pPr>
            <a:endParaRPr lang="en-US" altLang="zh-CN" b="1" i="1" dirty="0"/>
          </a:p>
          <a:p>
            <a:pPr lvl="1">
              <a:lnSpc>
                <a:spcPts val="3700"/>
              </a:lnSpc>
              <a:buNone/>
            </a:pPr>
            <a:r>
              <a:rPr lang="en-US" altLang="zh-CN" b="1" i="1" dirty="0">
                <a:solidFill>
                  <a:schemeClr val="accent6">
                    <a:lumMod val="75000"/>
                  </a:schemeClr>
                </a:solidFill>
              </a:rPr>
              <a:t>MIPS</a:t>
            </a:r>
            <a:r>
              <a:rPr lang="zh-CN" altLang="en-US" b="1" i="1" dirty="0">
                <a:solidFill>
                  <a:schemeClr val="accent6">
                    <a:lumMod val="75000"/>
                  </a:schemeClr>
                </a:solidFill>
              </a:rPr>
              <a:t>系统</a:t>
            </a:r>
            <a:r>
              <a:rPr lang="zh-CN" altLang="en-US" b="1" i="1" dirty="0"/>
              <a:t>是</a:t>
            </a:r>
            <a:r>
              <a:rPr lang="zh-CN" altLang="en-US" b="1" i="1" dirty="0">
                <a:solidFill>
                  <a:schemeClr val="accent6">
                    <a:lumMod val="75000"/>
                  </a:schemeClr>
                </a:solidFill>
              </a:rPr>
              <a:t>默认的  </a:t>
            </a:r>
            <a:r>
              <a:rPr lang="en-US" altLang="zh-CN" b="1" dirty="0"/>
              <a:t>RISC</a:t>
            </a:r>
            <a:r>
              <a:rPr lang="zh-CN" altLang="en-US" b="1" dirty="0"/>
              <a:t>系统结构。</a:t>
            </a:r>
            <a:endParaRPr lang="en-US" altLang="zh-CN" b="1"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a:xfrm>
            <a:off x="4471947" y="5561023"/>
            <a:ext cx="2895600" cy="365125"/>
          </a:xfrm>
        </p:spPr>
        <p:txBody>
          <a:bodyPr/>
          <a:lstStyle/>
          <a:p>
            <a:fld id="{83673661-8A15-459F-B7C1-6766607557A7}" type="slidenum">
              <a:rPr lang="en-US" altLang="zh-CN"/>
              <a:t>127</a:t>
            </a:fld>
            <a:endParaRPr lang="en-US" altLang="zh-CN"/>
          </a:p>
        </p:txBody>
      </p:sp>
      <p:sp>
        <p:nvSpPr>
          <p:cNvPr id="37890" name="Rectangle 2"/>
          <p:cNvSpPr>
            <a:spLocks noGrp="1" noChangeArrowheads="1"/>
          </p:cNvSpPr>
          <p:nvPr>
            <p:ph type="title"/>
          </p:nvPr>
        </p:nvSpPr>
        <p:spPr>
          <a:xfrm>
            <a:off x="1847851" y="820420"/>
            <a:ext cx="8495665" cy="857250"/>
          </a:xfrm>
        </p:spPr>
        <p:txBody>
          <a:bodyPr/>
          <a:lstStyle/>
          <a:p>
            <a:pPr algn="l"/>
            <a:r>
              <a:rPr lang="zh-CN" altLang="en-US" sz="2800" dirty="0"/>
              <a:t>非流水线：单周期</a:t>
            </a:r>
            <a:r>
              <a:rPr lang="en-US" altLang="zh-CN" sz="2800" dirty="0"/>
              <a:t>Single-cycle implementation</a:t>
            </a:r>
            <a:r>
              <a:rPr lang="zh-CN" altLang="en-US" sz="2800" dirty="0"/>
              <a:t>（参考）</a:t>
            </a:r>
          </a:p>
        </p:txBody>
      </p:sp>
      <p:pic>
        <p:nvPicPr>
          <p:cNvPr id="37892" name="Picture 4" descr="E:\English_arch\611\chap3_1.files\a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1740" y="1477011"/>
            <a:ext cx="5751830" cy="2902585"/>
          </a:xfrm>
          <a:prstGeom prst="rect">
            <a:avLst/>
          </a:prstGeom>
          <a:noFill/>
          <a:extLst>
            <a:ext uri="{909E8E84-426E-40DD-AFC4-6F175D3DCCD1}">
              <a14:hiddenFill xmlns:a14="http://schemas.microsoft.com/office/drawing/2010/main">
                <a:solidFill>
                  <a:srgbClr val="FFFFFF"/>
                </a:solidFill>
              </a14:hiddenFill>
            </a:ext>
          </a:extLst>
        </p:spPr>
      </p:pic>
      <p:sp>
        <p:nvSpPr>
          <p:cNvPr id="37893" name="Text Box 5"/>
          <p:cNvSpPr txBox="1">
            <a:spLocks noChangeArrowheads="1"/>
          </p:cNvSpPr>
          <p:nvPr/>
        </p:nvSpPr>
        <p:spPr bwMode="auto">
          <a:xfrm>
            <a:off x="1687195" y="3296601"/>
            <a:ext cx="2209800"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r>
              <a:rPr lang="en-US" altLang="zh-CN" dirty="0">
                <a:solidFill>
                  <a:srgbClr val="FF3300"/>
                </a:solidFill>
                <a:latin typeface="Comic Sans MS" panose="030F0702030302020204" pitchFamily="66" charset="0"/>
              </a:rPr>
              <a:t>seldom used !</a:t>
            </a:r>
            <a:endParaRPr lang="en-US" altLang="zh-CN" dirty="0"/>
          </a:p>
        </p:txBody>
      </p:sp>
      <p:sp>
        <p:nvSpPr>
          <p:cNvPr id="7" name="Rectangle 150"/>
          <p:cNvSpPr>
            <a:spLocks noChangeArrowheads="1"/>
          </p:cNvSpPr>
          <p:nvPr/>
        </p:nvSpPr>
        <p:spPr bwMode="auto">
          <a:xfrm>
            <a:off x="2166910" y="4786322"/>
            <a:ext cx="67056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zh-CN" i="1" u="sng">
                <a:solidFill>
                  <a:schemeClr val="accent2"/>
                </a:solidFill>
                <a:latin typeface="Arial" panose="020B0604020202020204" pitchFamily="34" charset="0"/>
              </a:rPr>
              <a:t>Single Cycle Implementation:</a:t>
            </a:r>
            <a:r>
              <a:rPr lang="en-US" altLang="zh-CN" i="1">
                <a:solidFill>
                  <a:schemeClr val="accent2"/>
                </a:solidFill>
                <a:latin typeface="Arial" panose="020B0604020202020204" pitchFamily="34" charset="0"/>
              </a:rPr>
              <a:t>     </a:t>
            </a:r>
            <a:r>
              <a:rPr lang="en-US" altLang="zh-CN">
                <a:solidFill>
                  <a:srgbClr val="FF3300"/>
                </a:solidFill>
                <a:latin typeface="Comic Sans MS" panose="030F0702030302020204" pitchFamily="66" charset="0"/>
              </a:rPr>
              <a:t>CPI=1,   long clock cycle</a:t>
            </a:r>
            <a:r>
              <a:rPr lang="en-US" altLang="zh-CN" i="1" u="sng">
                <a:solidFill>
                  <a:schemeClr val="accent2"/>
                </a:solidFill>
                <a:latin typeface="Arial" panose="020B0604020202020204" pitchFamily="34" charset="0"/>
              </a:rPr>
              <a:t> </a:t>
            </a:r>
            <a:endParaRPr lang="en-US" altLang="zh-CN" i="1" u="sng">
              <a:solidFill>
                <a:srgbClr val="000099"/>
              </a:solidFill>
              <a:latin typeface="Arial" panose="020B0604020202020204" pitchFamily="34" charset="0"/>
            </a:endParaRPr>
          </a:p>
        </p:txBody>
      </p:sp>
      <p:sp>
        <p:nvSpPr>
          <p:cNvPr id="8" name="Line 135"/>
          <p:cNvSpPr>
            <a:spLocks noChangeShapeType="1"/>
          </p:cNvSpPr>
          <p:nvPr/>
        </p:nvSpPr>
        <p:spPr bwMode="auto">
          <a:xfrm>
            <a:off x="2352648" y="5561022"/>
            <a:ext cx="3556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136"/>
          <p:cNvSpPr>
            <a:spLocks noChangeShapeType="1"/>
          </p:cNvSpPr>
          <p:nvPr/>
        </p:nvSpPr>
        <p:spPr bwMode="auto">
          <a:xfrm>
            <a:off x="2720948" y="5573722"/>
            <a:ext cx="0" cy="2032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39"/>
          <p:cNvSpPr>
            <a:spLocks noChangeShapeType="1"/>
          </p:cNvSpPr>
          <p:nvPr/>
        </p:nvSpPr>
        <p:spPr bwMode="auto">
          <a:xfrm>
            <a:off x="6302348" y="5573722"/>
            <a:ext cx="0" cy="2032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40"/>
          <p:cNvSpPr>
            <a:spLocks noChangeShapeType="1"/>
          </p:cNvSpPr>
          <p:nvPr/>
        </p:nvSpPr>
        <p:spPr bwMode="auto">
          <a:xfrm flipV="1">
            <a:off x="10023448" y="5167322"/>
            <a:ext cx="0" cy="15494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41"/>
          <p:cNvSpPr>
            <a:spLocks noChangeShapeType="1"/>
          </p:cNvSpPr>
          <p:nvPr/>
        </p:nvSpPr>
        <p:spPr bwMode="auto">
          <a:xfrm>
            <a:off x="10036148" y="5573722"/>
            <a:ext cx="0" cy="2032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42"/>
          <p:cNvSpPr>
            <a:spLocks noChangeShapeType="1"/>
          </p:cNvSpPr>
          <p:nvPr/>
        </p:nvSpPr>
        <p:spPr bwMode="auto">
          <a:xfrm>
            <a:off x="2733648" y="5789622"/>
            <a:ext cx="18796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43"/>
          <p:cNvSpPr>
            <a:spLocks noChangeShapeType="1"/>
          </p:cNvSpPr>
          <p:nvPr/>
        </p:nvSpPr>
        <p:spPr bwMode="auto">
          <a:xfrm>
            <a:off x="4638648" y="5561022"/>
            <a:ext cx="16510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44"/>
          <p:cNvSpPr>
            <a:spLocks noChangeShapeType="1"/>
          </p:cNvSpPr>
          <p:nvPr/>
        </p:nvSpPr>
        <p:spPr bwMode="auto">
          <a:xfrm>
            <a:off x="4625948" y="5573722"/>
            <a:ext cx="0" cy="2032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5"/>
          <p:cNvSpPr>
            <a:spLocks noChangeShapeType="1"/>
          </p:cNvSpPr>
          <p:nvPr/>
        </p:nvSpPr>
        <p:spPr bwMode="auto">
          <a:xfrm>
            <a:off x="6315048" y="5789622"/>
            <a:ext cx="18796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46"/>
          <p:cNvSpPr>
            <a:spLocks noChangeShapeType="1"/>
          </p:cNvSpPr>
          <p:nvPr/>
        </p:nvSpPr>
        <p:spPr bwMode="auto">
          <a:xfrm>
            <a:off x="8220048" y="5561022"/>
            <a:ext cx="18034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47"/>
          <p:cNvSpPr>
            <a:spLocks noChangeShapeType="1"/>
          </p:cNvSpPr>
          <p:nvPr/>
        </p:nvSpPr>
        <p:spPr bwMode="auto">
          <a:xfrm>
            <a:off x="8207348" y="5573722"/>
            <a:ext cx="0" cy="2032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48"/>
          <p:cNvSpPr>
            <a:spLocks noChangeShapeType="1"/>
          </p:cNvSpPr>
          <p:nvPr/>
        </p:nvSpPr>
        <p:spPr bwMode="auto">
          <a:xfrm>
            <a:off x="10125048" y="5789622"/>
            <a:ext cx="3556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149"/>
          <p:cNvSpPr>
            <a:spLocks noChangeArrowheads="1"/>
          </p:cNvSpPr>
          <p:nvPr/>
        </p:nvSpPr>
        <p:spPr bwMode="auto">
          <a:xfrm>
            <a:off x="2243111" y="5554673"/>
            <a:ext cx="431209"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Clk</a:t>
            </a:r>
          </a:p>
        </p:txBody>
      </p:sp>
      <p:sp>
        <p:nvSpPr>
          <p:cNvPr id="21" name="Rectangle 151"/>
          <p:cNvSpPr>
            <a:spLocks noChangeArrowheads="1"/>
          </p:cNvSpPr>
          <p:nvPr/>
        </p:nvSpPr>
        <p:spPr bwMode="auto">
          <a:xfrm>
            <a:off x="2700310" y="6081722"/>
            <a:ext cx="3556000" cy="279400"/>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Rectangle 152"/>
          <p:cNvSpPr>
            <a:spLocks noChangeArrowheads="1"/>
          </p:cNvSpPr>
          <p:nvPr/>
        </p:nvSpPr>
        <p:spPr bwMode="auto">
          <a:xfrm>
            <a:off x="6281710" y="6081722"/>
            <a:ext cx="3708400" cy="279400"/>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Rectangle 153"/>
          <p:cNvSpPr>
            <a:spLocks noChangeArrowheads="1"/>
          </p:cNvSpPr>
          <p:nvPr/>
        </p:nvSpPr>
        <p:spPr bwMode="auto">
          <a:xfrm>
            <a:off x="4038573" y="6062673"/>
            <a:ext cx="583494"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Load</a:t>
            </a:r>
          </a:p>
        </p:txBody>
      </p:sp>
      <p:sp>
        <p:nvSpPr>
          <p:cNvPr id="24" name="Rectangle 154"/>
          <p:cNvSpPr>
            <a:spLocks noChangeArrowheads="1"/>
          </p:cNvSpPr>
          <p:nvPr/>
        </p:nvSpPr>
        <p:spPr bwMode="auto">
          <a:xfrm>
            <a:off x="7848574" y="6062673"/>
            <a:ext cx="644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Store</a:t>
            </a:r>
          </a:p>
        </p:txBody>
      </p:sp>
      <p:sp>
        <p:nvSpPr>
          <p:cNvPr id="25" name="Line 155"/>
          <p:cNvSpPr>
            <a:spLocks noChangeShapeType="1"/>
          </p:cNvSpPr>
          <p:nvPr/>
        </p:nvSpPr>
        <p:spPr bwMode="auto">
          <a:xfrm flipV="1">
            <a:off x="9317010" y="6056322"/>
            <a:ext cx="0" cy="33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Rectangle 156"/>
          <p:cNvSpPr>
            <a:spLocks noChangeArrowheads="1"/>
          </p:cNvSpPr>
          <p:nvPr/>
        </p:nvSpPr>
        <p:spPr bwMode="auto">
          <a:xfrm>
            <a:off x="9296373" y="6062673"/>
            <a:ext cx="7239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Waste</a:t>
            </a:r>
          </a:p>
        </p:txBody>
      </p:sp>
      <p:sp>
        <p:nvSpPr>
          <p:cNvPr id="27" name="Line 178"/>
          <p:cNvSpPr>
            <a:spLocks noChangeShapeType="1"/>
          </p:cNvSpPr>
          <p:nvPr/>
        </p:nvSpPr>
        <p:spPr bwMode="auto">
          <a:xfrm flipV="1">
            <a:off x="2720948" y="5243522"/>
            <a:ext cx="0" cy="33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Rectangle 179"/>
          <p:cNvSpPr>
            <a:spLocks noChangeArrowheads="1"/>
          </p:cNvSpPr>
          <p:nvPr/>
        </p:nvSpPr>
        <p:spPr bwMode="auto">
          <a:xfrm>
            <a:off x="4224310" y="5249873"/>
            <a:ext cx="76841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1</a:t>
            </a:r>
          </a:p>
        </p:txBody>
      </p:sp>
      <p:sp>
        <p:nvSpPr>
          <p:cNvPr id="29" name="Line 180"/>
          <p:cNvSpPr>
            <a:spLocks noChangeShapeType="1"/>
          </p:cNvSpPr>
          <p:nvPr/>
        </p:nvSpPr>
        <p:spPr bwMode="auto">
          <a:xfrm flipV="1">
            <a:off x="6302348" y="5243522"/>
            <a:ext cx="0" cy="3302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81"/>
          <p:cNvSpPr>
            <a:spLocks noChangeShapeType="1"/>
          </p:cNvSpPr>
          <p:nvPr/>
        </p:nvSpPr>
        <p:spPr bwMode="auto">
          <a:xfrm flipV="1">
            <a:off x="10036148" y="5243522"/>
            <a:ext cx="0" cy="33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Rectangle 182"/>
          <p:cNvSpPr>
            <a:spLocks noChangeArrowheads="1"/>
          </p:cNvSpPr>
          <p:nvPr/>
        </p:nvSpPr>
        <p:spPr bwMode="auto">
          <a:xfrm>
            <a:off x="7805710" y="5249873"/>
            <a:ext cx="76841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2</a:t>
            </a:r>
          </a:p>
        </p:txBody>
      </p:sp>
      <p:sp>
        <p:nvSpPr>
          <p:cNvPr id="32" name="Line 183"/>
          <p:cNvSpPr>
            <a:spLocks noChangeShapeType="1"/>
          </p:cNvSpPr>
          <p:nvPr/>
        </p:nvSpPr>
        <p:spPr bwMode="auto">
          <a:xfrm>
            <a:off x="2733648" y="5408622"/>
            <a:ext cx="1422400" cy="0"/>
          </a:xfrm>
          <a:prstGeom prst="line">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184"/>
          <p:cNvSpPr>
            <a:spLocks noChangeShapeType="1"/>
          </p:cNvSpPr>
          <p:nvPr/>
        </p:nvSpPr>
        <p:spPr bwMode="auto">
          <a:xfrm>
            <a:off x="6315048" y="5408622"/>
            <a:ext cx="1422400" cy="0"/>
          </a:xfrm>
          <a:prstGeom prst="line">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185"/>
          <p:cNvSpPr>
            <a:spLocks noChangeShapeType="1"/>
          </p:cNvSpPr>
          <p:nvPr/>
        </p:nvSpPr>
        <p:spPr bwMode="auto">
          <a:xfrm flipH="1">
            <a:off x="8575648" y="5408622"/>
            <a:ext cx="1473200" cy="0"/>
          </a:xfrm>
          <a:prstGeom prst="line">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186"/>
          <p:cNvSpPr>
            <a:spLocks noChangeShapeType="1"/>
          </p:cNvSpPr>
          <p:nvPr/>
        </p:nvSpPr>
        <p:spPr bwMode="auto">
          <a:xfrm flipH="1">
            <a:off x="5070448" y="5408622"/>
            <a:ext cx="1092200" cy="0"/>
          </a:xfrm>
          <a:prstGeom prst="line">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187"/>
          <p:cNvSpPr>
            <a:spLocks noChangeShapeType="1"/>
          </p:cNvSpPr>
          <p:nvPr/>
        </p:nvSpPr>
        <p:spPr bwMode="auto">
          <a:xfrm flipV="1">
            <a:off x="2738414" y="5308600"/>
            <a:ext cx="0" cy="15494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187"/>
          <p:cNvSpPr>
            <a:spLocks noChangeShapeType="1"/>
          </p:cNvSpPr>
          <p:nvPr/>
        </p:nvSpPr>
        <p:spPr bwMode="auto">
          <a:xfrm flipV="1">
            <a:off x="6310314" y="5308600"/>
            <a:ext cx="0" cy="15494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标题 1"/>
          <p:cNvSpPr>
            <a:spLocks noGrp="1"/>
          </p:cNvSpPr>
          <p:nvPr/>
        </p:nvSpPr>
        <p:spPr>
          <a:xfrm>
            <a:off x="1556385" y="16170"/>
            <a:ext cx="8786842"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b="1" dirty="0">
                <a:latin typeface="Comic Sans MS" panose="030F0702030302020204" pitchFamily="66" charset="0"/>
              </a:rPr>
              <a:t>三、</a:t>
            </a:r>
            <a:r>
              <a:rPr lang="zh-CN" altLang="en-US" sz="4000" b="1" dirty="0">
                <a:solidFill>
                  <a:srgbClr val="C00000"/>
                </a:solidFill>
              </a:rPr>
              <a:t>非流水线方式下</a:t>
            </a:r>
            <a:r>
              <a:rPr lang="en-US" altLang="zh-CN" sz="4000" b="1" dirty="0"/>
              <a:t>RISC</a:t>
            </a:r>
            <a:r>
              <a:rPr lang="zh-CN" altLang="en-US" sz="4000" b="1" dirty="0"/>
              <a:t>指令系统的实现</a:t>
            </a:r>
            <a:endParaRPr lang="zh-CN" altLang="en-US" sz="40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0" y="214290"/>
            <a:ext cx="8786842" cy="1143000"/>
          </a:xfrm>
        </p:spPr>
        <p:txBody>
          <a:bodyPr>
            <a:normAutofit fontScale="90000"/>
          </a:bodyPr>
          <a:lstStyle/>
          <a:p>
            <a:r>
              <a:rPr lang="zh-CN" altLang="en-US" b="1" dirty="0">
                <a:latin typeface="Comic Sans MS" panose="030F0702030302020204" pitchFamily="66" charset="0"/>
              </a:rPr>
              <a:t>三、</a:t>
            </a:r>
            <a:r>
              <a:rPr lang="zh-CN" altLang="en-US" sz="4000" b="1" dirty="0">
                <a:solidFill>
                  <a:srgbClr val="C00000"/>
                </a:solidFill>
              </a:rPr>
              <a:t>非流水线方式下</a:t>
            </a:r>
            <a:r>
              <a:rPr lang="en-US" altLang="zh-CN" sz="4000" b="1" dirty="0"/>
              <a:t>RISC</a:t>
            </a:r>
            <a:r>
              <a:rPr lang="zh-CN" altLang="en-US" sz="4000" b="1" dirty="0"/>
              <a:t>指令系统的实现</a:t>
            </a:r>
            <a:endParaRPr lang="zh-CN" altLang="en-US" sz="4000" dirty="0"/>
          </a:p>
        </p:txBody>
      </p:sp>
      <p:sp>
        <p:nvSpPr>
          <p:cNvPr id="3" name="内容占位符 2"/>
          <p:cNvSpPr>
            <a:spLocks noGrp="1"/>
          </p:cNvSpPr>
          <p:nvPr>
            <p:ph idx="1"/>
          </p:nvPr>
        </p:nvSpPr>
        <p:spPr>
          <a:xfrm>
            <a:off x="1952596" y="1357299"/>
            <a:ext cx="8229600" cy="4525963"/>
          </a:xfrm>
        </p:spPr>
        <p:txBody>
          <a:bodyPr/>
          <a:lstStyle/>
          <a:p>
            <a:pPr>
              <a:lnSpc>
                <a:spcPts val="3700"/>
              </a:lnSpc>
              <a:buNone/>
            </a:pPr>
            <a:r>
              <a:rPr lang="zh-CN" altLang="en-US" sz="2800" b="1" dirty="0"/>
              <a:t>      假定指令系统是</a:t>
            </a:r>
            <a:r>
              <a:rPr lang="en-US" altLang="zh-CN" sz="2800" b="1" dirty="0"/>
              <a:t>MIPS</a:t>
            </a:r>
            <a:r>
              <a:rPr lang="zh-CN" altLang="en-US" sz="2800" b="1" dirty="0"/>
              <a:t>的一个定点子集：</a:t>
            </a:r>
            <a:r>
              <a:rPr lang="en-US" altLang="zh-CN" sz="2800" b="1" dirty="0">
                <a:solidFill>
                  <a:srgbClr val="0070C0"/>
                </a:solidFill>
              </a:rPr>
              <a:t>load/store</a:t>
            </a:r>
            <a:r>
              <a:rPr lang="zh-CN" altLang="en-US" sz="2800" b="1" dirty="0">
                <a:solidFill>
                  <a:srgbClr val="0070C0"/>
                </a:solidFill>
              </a:rPr>
              <a:t>指令，</a:t>
            </a:r>
            <a:r>
              <a:rPr lang="en-US" altLang="zh-CN" sz="2800" b="1" dirty="0">
                <a:solidFill>
                  <a:srgbClr val="0070C0"/>
                </a:solidFill>
              </a:rPr>
              <a:t>ALU</a:t>
            </a:r>
            <a:r>
              <a:rPr lang="zh-CN" altLang="en-US" sz="2800" b="1" dirty="0">
                <a:solidFill>
                  <a:srgbClr val="0070C0"/>
                </a:solidFill>
              </a:rPr>
              <a:t>指令，转移指令。</a:t>
            </a:r>
            <a:endParaRPr lang="en-US" altLang="zh-CN" sz="2800" b="1" dirty="0">
              <a:solidFill>
                <a:srgbClr val="0070C0"/>
              </a:solidFill>
            </a:endParaRPr>
          </a:p>
          <a:p>
            <a:pPr>
              <a:lnSpc>
                <a:spcPts val="3700"/>
              </a:lnSpc>
              <a:buNone/>
            </a:pPr>
            <a:r>
              <a:rPr lang="zh-CN" altLang="en-US" sz="2800" b="1" dirty="0"/>
              <a:t>    一条指令的执行过程最多需要</a:t>
            </a:r>
            <a:r>
              <a:rPr lang="en-US" altLang="zh-CN" sz="2800" b="1" dirty="0"/>
              <a:t>5</a:t>
            </a:r>
            <a:r>
              <a:rPr lang="zh-CN" altLang="en-US" sz="2800" b="1" dirty="0"/>
              <a:t>个时钟周期：</a:t>
            </a:r>
          </a:p>
        </p:txBody>
      </p:sp>
      <p:sp>
        <p:nvSpPr>
          <p:cNvPr id="4" name="Rectangle 112"/>
          <p:cNvSpPr>
            <a:spLocks noChangeArrowheads="1"/>
          </p:cNvSpPr>
          <p:nvPr/>
        </p:nvSpPr>
        <p:spPr bwMode="auto">
          <a:xfrm>
            <a:off x="2452662" y="4714885"/>
            <a:ext cx="583494"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Load</a:t>
            </a:r>
          </a:p>
        </p:txBody>
      </p:sp>
      <p:sp>
        <p:nvSpPr>
          <p:cNvPr id="5" name="Rectangle 113"/>
          <p:cNvSpPr>
            <a:spLocks noChangeArrowheads="1"/>
          </p:cNvSpPr>
          <p:nvPr/>
        </p:nvSpPr>
        <p:spPr bwMode="auto">
          <a:xfrm>
            <a:off x="6262663" y="4714885"/>
            <a:ext cx="644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Store</a:t>
            </a:r>
          </a:p>
        </p:txBody>
      </p:sp>
      <p:sp>
        <p:nvSpPr>
          <p:cNvPr id="6" name="Line 114"/>
          <p:cNvSpPr>
            <a:spLocks noChangeShapeType="1"/>
          </p:cNvSpPr>
          <p:nvPr/>
        </p:nvSpPr>
        <p:spPr bwMode="auto">
          <a:xfrm flipV="1">
            <a:off x="6283300" y="4111634"/>
            <a:ext cx="0" cy="9398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137"/>
          <p:cNvSpPr>
            <a:spLocks noChangeShapeType="1"/>
          </p:cNvSpPr>
          <p:nvPr/>
        </p:nvSpPr>
        <p:spPr bwMode="auto">
          <a:xfrm flipV="1">
            <a:off x="9331300" y="4098934"/>
            <a:ext cx="0" cy="9398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60"/>
          <p:cNvSpPr>
            <a:spLocks noChangeArrowheads="1"/>
          </p:cNvSpPr>
          <p:nvPr/>
        </p:nvSpPr>
        <p:spPr bwMode="auto">
          <a:xfrm>
            <a:off x="9310662" y="4714885"/>
            <a:ext cx="729368"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R-type</a:t>
            </a:r>
          </a:p>
        </p:txBody>
      </p:sp>
      <p:sp>
        <p:nvSpPr>
          <p:cNvPr id="9" name="Line 188"/>
          <p:cNvSpPr>
            <a:spLocks noChangeShapeType="1"/>
          </p:cNvSpPr>
          <p:nvPr/>
        </p:nvSpPr>
        <p:spPr bwMode="auto">
          <a:xfrm flipV="1">
            <a:off x="2473300" y="4645034"/>
            <a:ext cx="0" cy="3810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 name="Group 257"/>
          <p:cNvGrpSpPr/>
          <p:nvPr/>
        </p:nvGrpSpPr>
        <p:grpSpPr bwMode="auto">
          <a:xfrm>
            <a:off x="1919262" y="3641735"/>
            <a:ext cx="8542338" cy="1228725"/>
            <a:chOff x="192" y="2226"/>
            <a:chExt cx="5381" cy="774"/>
          </a:xfrm>
        </p:grpSpPr>
        <p:grpSp>
          <p:nvGrpSpPr>
            <p:cNvPr id="11" name="Group 258"/>
            <p:cNvGrpSpPr/>
            <p:nvPr/>
          </p:nvGrpSpPr>
          <p:grpSpPr bwMode="auto">
            <a:xfrm>
              <a:off x="541" y="2226"/>
              <a:ext cx="2400" cy="544"/>
              <a:chOff x="541" y="2112"/>
              <a:chExt cx="2400" cy="544"/>
            </a:xfrm>
          </p:grpSpPr>
          <p:sp>
            <p:nvSpPr>
              <p:cNvPr id="75" name="Line 259"/>
              <p:cNvSpPr>
                <a:spLocks noChangeShapeType="1"/>
              </p:cNvSpPr>
              <p:nvPr/>
            </p:nvSpPr>
            <p:spPr bwMode="auto">
              <a:xfrm flipV="1">
                <a:off x="541" y="2120"/>
                <a:ext cx="0" cy="536"/>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260"/>
              <p:cNvSpPr>
                <a:spLocks noChangeShapeType="1"/>
              </p:cNvSpPr>
              <p:nvPr/>
            </p:nvSpPr>
            <p:spPr bwMode="auto">
              <a:xfrm flipV="1">
                <a:off x="2941" y="2112"/>
                <a:ext cx="0" cy="544"/>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 name="Group 261"/>
            <p:cNvGrpSpPr/>
            <p:nvPr/>
          </p:nvGrpSpPr>
          <p:grpSpPr bwMode="auto">
            <a:xfrm>
              <a:off x="192" y="2544"/>
              <a:ext cx="5381" cy="456"/>
              <a:chOff x="192" y="2444"/>
              <a:chExt cx="5381" cy="456"/>
            </a:xfrm>
          </p:grpSpPr>
          <p:sp>
            <p:nvSpPr>
              <p:cNvPr id="13" name="Rectangle 262"/>
              <p:cNvSpPr>
                <a:spLocks noChangeArrowheads="1"/>
              </p:cNvSpPr>
              <p:nvPr/>
            </p:nvSpPr>
            <p:spPr bwMode="auto">
              <a:xfrm>
                <a:off x="192" y="2688"/>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Clk</a:t>
                </a:r>
              </a:p>
            </p:txBody>
          </p:sp>
          <p:sp>
            <p:nvSpPr>
              <p:cNvPr id="14" name="Line 263"/>
              <p:cNvSpPr>
                <a:spLocks noChangeShapeType="1"/>
              </p:cNvSpPr>
              <p:nvPr/>
            </p:nvSpPr>
            <p:spPr bwMode="auto">
              <a:xfrm>
                <a:off x="5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264"/>
              <p:cNvSpPr>
                <a:spLocks noChangeShapeType="1"/>
              </p:cNvSpPr>
              <p:nvPr/>
            </p:nvSpPr>
            <p:spPr bwMode="auto">
              <a:xfrm>
                <a:off x="5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265"/>
              <p:cNvSpPr>
                <a:spLocks noChangeShapeType="1"/>
              </p:cNvSpPr>
              <p:nvPr/>
            </p:nvSpPr>
            <p:spPr bwMode="auto">
              <a:xfrm flipV="1">
                <a:off x="78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266"/>
              <p:cNvSpPr>
                <a:spLocks noChangeShapeType="1"/>
              </p:cNvSpPr>
              <p:nvPr/>
            </p:nvSpPr>
            <p:spPr bwMode="auto">
              <a:xfrm>
                <a:off x="78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267"/>
              <p:cNvSpPr>
                <a:spLocks noChangeShapeType="1"/>
              </p:cNvSpPr>
              <p:nvPr/>
            </p:nvSpPr>
            <p:spPr bwMode="auto">
              <a:xfrm>
                <a:off x="102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268"/>
              <p:cNvSpPr>
                <a:spLocks noChangeShapeType="1"/>
              </p:cNvSpPr>
              <p:nvPr/>
            </p:nvSpPr>
            <p:spPr bwMode="auto">
              <a:xfrm>
                <a:off x="3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269"/>
              <p:cNvSpPr>
                <a:spLocks noChangeArrowheads="1"/>
              </p:cNvSpPr>
              <p:nvPr/>
            </p:nvSpPr>
            <p:spPr bwMode="auto">
              <a:xfrm>
                <a:off x="52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1</a:t>
                </a:r>
              </a:p>
            </p:txBody>
          </p:sp>
          <p:sp>
            <p:nvSpPr>
              <p:cNvPr id="21" name="Line 270"/>
              <p:cNvSpPr>
                <a:spLocks noChangeShapeType="1"/>
              </p:cNvSpPr>
              <p:nvPr/>
            </p:nvSpPr>
            <p:spPr bwMode="auto">
              <a:xfrm>
                <a:off x="102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71"/>
              <p:cNvSpPr>
                <a:spLocks noChangeShapeType="1"/>
              </p:cNvSpPr>
              <p:nvPr/>
            </p:nvSpPr>
            <p:spPr bwMode="auto">
              <a:xfrm flipV="1">
                <a:off x="126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72"/>
              <p:cNvSpPr>
                <a:spLocks noChangeShapeType="1"/>
              </p:cNvSpPr>
              <p:nvPr/>
            </p:nvSpPr>
            <p:spPr bwMode="auto">
              <a:xfrm>
                <a:off x="126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73"/>
              <p:cNvSpPr>
                <a:spLocks noChangeShapeType="1"/>
              </p:cNvSpPr>
              <p:nvPr/>
            </p:nvSpPr>
            <p:spPr bwMode="auto">
              <a:xfrm>
                <a:off x="150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74"/>
              <p:cNvSpPr>
                <a:spLocks noChangeShapeType="1"/>
              </p:cNvSpPr>
              <p:nvPr/>
            </p:nvSpPr>
            <p:spPr bwMode="auto">
              <a:xfrm flipV="1">
                <a:off x="102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Rectangle 275"/>
              <p:cNvSpPr>
                <a:spLocks noChangeArrowheads="1"/>
              </p:cNvSpPr>
              <p:nvPr/>
            </p:nvSpPr>
            <p:spPr bwMode="auto">
              <a:xfrm>
                <a:off x="100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2</a:t>
                </a:r>
              </a:p>
            </p:txBody>
          </p:sp>
          <p:sp>
            <p:nvSpPr>
              <p:cNvPr id="27" name="Line 276"/>
              <p:cNvSpPr>
                <a:spLocks noChangeShapeType="1"/>
              </p:cNvSpPr>
              <p:nvPr/>
            </p:nvSpPr>
            <p:spPr bwMode="auto">
              <a:xfrm>
                <a:off x="150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77"/>
              <p:cNvSpPr>
                <a:spLocks noChangeShapeType="1"/>
              </p:cNvSpPr>
              <p:nvPr/>
            </p:nvSpPr>
            <p:spPr bwMode="auto">
              <a:xfrm flipV="1">
                <a:off x="174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78"/>
              <p:cNvSpPr>
                <a:spLocks noChangeShapeType="1"/>
              </p:cNvSpPr>
              <p:nvPr/>
            </p:nvSpPr>
            <p:spPr bwMode="auto">
              <a:xfrm>
                <a:off x="174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79"/>
              <p:cNvSpPr>
                <a:spLocks noChangeShapeType="1"/>
              </p:cNvSpPr>
              <p:nvPr/>
            </p:nvSpPr>
            <p:spPr bwMode="auto">
              <a:xfrm>
                <a:off x="198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80"/>
              <p:cNvSpPr>
                <a:spLocks noChangeShapeType="1"/>
              </p:cNvSpPr>
              <p:nvPr/>
            </p:nvSpPr>
            <p:spPr bwMode="auto">
              <a:xfrm flipV="1">
                <a:off x="150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Rectangle 281"/>
              <p:cNvSpPr>
                <a:spLocks noChangeArrowheads="1"/>
              </p:cNvSpPr>
              <p:nvPr/>
            </p:nvSpPr>
            <p:spPr bwMode="auto">
              <a:xfrm>
                <a:off x="148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3</a:t>
                </a:r>
              </a:p>
            </p:txBody>
          </p:sp>
          <p:sp>
            <p:nvSpPr>
              <p:cNvPr id="33" name="Line 282"/>
              <p:cNvSpPr>
                <a:spLocks noChangeShapeType="1"/>
              </p:cNvSpPr>
              <p:nvPr/>
            </p:nvSpPr>
            <p:spPr bwMode="auto">
              <a:xfrm>
                <a:off x="198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83"/>
              <p:cNvSpPr>
                <a:spLocks noChangeShapeType="1"/>
              </p:cNvSpPr>
              <p:nvPr/>
            </p:nvSpPr>
            <p:spPr bwMode="auto">
              <a:xfrm flipV="1">
                <a:off x="222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84"/>
              <p:cNvSpPr>
                <a:spLocks noChangeShapeType="1"/>
              </p:cNvSpPr>
              <p:nvPr/>
            </p:nvSpPr>
            <p:spPr bwMode="auto">
              <a:xfrm>
                <a:off x="222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85"/>
              <p:cNvSpPr>
                <a:spLocks noChangeShapeType="1"/>
              </p:cNvSpPr>
              <p:nvPr/>
            </p:nvSpPr>
            <p:spPr bwMode="auto">
              <a:xfrm>
                <a:off x="246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86"/>
              <p:cNvSpPr>
                <a:spLocks noChangeShapeType="1"/>
              </p:cNvSpPr>
              <p:nvPr/>
            </p:nvSpPr>
            <p:spPr bwMode="auto">
              <a:xfrm flipV="1">
                <a:off x="198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287"/>
              <p:cNvSpPr>
                <a:spLocks noChangeArrowheads="1"/>
              </p:cNvSpPr>
              <p:nvPr/>
            </p:nvSpPr>
            <p:spPr bwMode="auto">
              <a:xfrm>
                <a:off x="196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4</a:t>
                </a:r>
              </a:p>
            </p:txBody>
          </p:sp>
          <p:sp>
            <p:nvSpPr>
              <p:cNvPr id="39" name="Line 288"/>
              <p:cNvSpPr>
                <a:spLocks noChangeShapeType="1"/>
              </p:cNvSpPr>
              <p:nvPr/>
            </p:nvSpPr>
            <p:spPr bwMode="auto">
              <a:xfrm>
                <a:off x="246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289"/>
              <p:cNvSpPr>
                <a:spLocks noChangeShapeType="1"/>
              </p:cNvSpPr>
              <p:nvPr/>
            </p:nvSpPr>
            <p:spPr bwMode="auto">
              <a:xfrm flipV="1">
                <a:off x="270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90"/>
              <p:cNvSpPr>
                <a:spLocks noChangeShapeType="1"/>
              </p:cNvSpPr>
              <p:nvPr/>
            </p:nvSpPr>
            <p:spPr bwMode="auto">
              <a:xfrm>
                <a:off x="27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291"/>
              <p:cNvSpPr>
                <a:spLocks noChangeShapeType="1"/>
              </p:cNvSpPr>
              <p:nvPr/>
            </p:nvSpPr>
            <p:spPr bwMode="auto">
              <a:xfrm>
                <a:off x="29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292"/>
              <p:cNvSpPr>
                <a:spLocks noChangeShapeType="1"/>
              </p:cNvSpPr>
              <p:nvPr/>
            </p:nvSpPr>
            <p:spPr bwMode="auto">
              <a:xfrm flipV="1">
                <a:off x="246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Rectangle 293"/>
              <p:cNvSpPr>
                <a:spLocks noChangeArrowheads="1"/>
              </p:cNvSpPr>
              <p:nvPr/>
            </p:nvSpPr>
            <p:spPr bwMode="auto">
              <a:xfrm>
                <a:off x="244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5</a:t>
                </a:r>
              </a:p>
            </p:txBody>
          </p:sp>
          <p:sp>
            <p:nvSpPr>
              <p:cNvPr id="45" name="Line 294"/>
              <p:cNvSpPr>
                <a:spLocks noChangeShapeType="1"/>
              </p:cNvSpPr>
              <p:nvPr/>
            </p:nvSpPr>
            <p:spPr bwMode="auto">
              <a:xfrm>
                <a:off x="29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295"/>
              <p:cNvSpPr>
                <a:spLocks noChangeShapeType="1"/>
              </p:cNvSpPr>
              <p:nvPr/>
            </p:nvSpPr>
            <p:spPr bwMode="auto">
              <a:xfrm flipV="1">
                <a:off x="318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296"/>
              <p:cNvSpPr>
                <a:spLocks noChangeShapeType="1"/>
              </p:cNvSpPr>
              <p:nvPr/>
            </p:nvSpPr>
            <p:spPr bwMode="auto">
              <a:xfrm>
                <a:off x="318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297"/>
              <p:cNvSpPr>
                <a:spLocks noChangeShapeType="1"/>
              </p:cNvSpPr>
              <p:nvPr/>
            </p:nvSpPr>
            <p:spPr bwMode="auto">
              <a:xfrm>
                <a:off x="342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Rectangle 298"/>
              <p:cNvSpPr>
                <a:spLocks noChangeArrowheads="1"/>
              </p:cNvSpPr>
              <p:nvPr/>
            </p:nvSpPr>
            <p:spPr bwMode="auto">
              <a:xfrm>
                <a:off x="292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dirty="0"/>
                  <a:t>Cycle 6</a:t>
                </a:r>
              </a:p>
            </p:txBody>
          </p:sp>
          <p:sp>
            <p:nvSpPr>
              <p:cNvPr id="50" name="Line 299"/>
              <p:cNvSpPr>
                <a:spLocks noChangeShapeType="1"/>
              </p:cNvSpPr>
              <p:nvPr/>
            </p:nvSpPr>
            <p:spPr bwMode="auto">
              <a:xfrm>
                <a:off x="342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00"/>
              <p:cNvSpPr>
                <a:spLocks noChangeShapeType="1"/>
              </p:cNvSpPr>
              <p:nvPr/>
            </p:nvSpPr>
            <p:spPr bwMode="auto">
              <a:xfrm flipV="1">
                <a:off x="366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301"/>
              <p:cNvSpPr>
                <a:spLocks noChangeShapeType="1"/>
              </p:cNvSpPr>
              <p:nvPr/>
            </p:nvSpPr>
            <p:spPr bwMode="auto">
              <a:xfrm>
                <a:off x="366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302"/>
              <p:cNvSpPr>
                <a:spLocks noChangeShapeType="1"/>
              </p:cNvSpPr>
              <p:nvPr/>
            </p:nvSpPr>
            <p:spPr bwMode="auto">
              <a:xfrm>
                <a:off x="390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303"/>
              <p:cNvSpPr>
                <a:spLocks noChangeShapeType="1"/>
              </p:cNvSpPr>
              <p:nvPr/>
            </p:nvSpPr>
            <p:spPr bwMode="auto">
              <a:xfrm flipV="1">
                <a:off x="342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Rectangle 304"/>
              <p:cNvSpPr>
                <a:spLocks noChangeArrowheads="1"/>
              </p:cNvSpPr>
              <p:nvPr/>
            </p:nvSpPr>
            <p:spPr bwMode="auto">
              <a:xfrm>
                <a:off x="340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7</a:t>
                </a:r>
              </a:p>
            </p:txBody>
          </p:sp>
          <p:sp>
            <p:nvSpPr>
              <p:cNvPr id="56" name="Line 305"/>
              <p:cNvSpPr>
                <a:spLocks noChangeShapeType="1"/>
              </p:cNvSpPr>
              <p:nvPr/>
            </p:nvSpPr>
            <p:spPr bwMode="auto">
              <a:xfrm>
                <a:off x="390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306"/>
              <p:cNvSpPr>
                <a:spLocks noChangeShapeType="1"/>
              </p:cNvSpPr>
              <p:nvPr/>
            </p:nvSpPr>
            <p:spPr bwMode="auto">
              <a:xfrm flipV="1">
                <a:off x="414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307"/>
              <p:cNvSpPr>
                <a:spLocks noChangeShapeType="1"/>
              </p:cNvSpPr>
              <p:nvPr/>
            </p:nvSpPr>
            <p:spPr bwMode="auto">
              <a:xfrm>
                <a:off x="414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308"/>
              <p:cNvSpPr>
                <a:spLocks noChangeShapeType="1"/>
              </p:cNvSpPr>
              <p:nvPr/>
            </p:nvSpPr>
            <p:spPr bwMode="auto">
              <a:xfrm>
                <a:off x="438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309"/>
              <p:cNvSpPr>
                <a:spLocks noChangeShapeType="1"/>
              </p:cNvSpPr>
              <p:nvPr/>
            </p:nvSpPr>
            <p:spPr bwMode="auto">
              <a:xfrm flipV="1">
                <a:off x="390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Rectangle 310"/>
              <p:cNvSpPr>
                <a:spLocks noChangeArrowheads="1"/>
              </p:cNvSpPr>
              <p:nvPr/>
            </p:nvSpPr>
            <p:spPr bwMode="auto">
              <a:xfrm>
                <a:off x="388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8</a:t>
                </a:r>
              </a:p>
            </p:txBody>
          </p:sp>
          <p:sp>
            <p:nvSpPr>
              <p:cNvPr id="62" name="Line 311"/>
              <p:cNvSpPr>
                <a:spLocks noChangeShapeType="1"/>
              </p:cNvSpPr>
              <p:nvPr/>
            </p:nvSpPr>
            <p:spPr bwMode="auto">
              <a:xfrm>
                <a:off x="438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312"/>
              <p:cNvSpPr>
                <a:spLocks noChangeShapeType="1"/>
              </p:cNvSpPr>
              <p:nvPr/>
            </p:nvSpPr>
            <p:spPr bwMode="auto">
              <a:xfrm flipV="1">
                <a:off x="462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313"/>
              <p:cNvSpPr>
                <a:spLocks noChangeShapeType="1"/>
              </p:cNvSpPr>
              <p:nvPr/>
            </p:nvSpPr>
            <p:spPr bwMode="auto">
              <a:xfrm>
                <a:off x="462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314"/>
              <p:cNvSpPr>
                <a:spLocks noChangeShapeType="1"/>
              </p:cNvSpPr>
              <p:nvPr/>
            </p:nvSpPr>
            <p:spPr bwMode="auto">
              <a:xfrm>
                <a:off x="486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315"/>
              <p:cNvSpPr>
                <a:spLocks noChangeShapeType="1"/>
              </p:cNvSpPr>
              <p:nvPr/>
            </p:nvSpPr>
            <p:spPr bwMode="auto">
              <a:xfrm flipV="1">
                <a:off x="438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Rectangle 316"/>
              <p:cNvSpPr>
                <a:spLocks noChangeArrowheads="1"/>
              </p:cNvSpPr>
              <p:nvPr/>
            </p:nvSpPr>
            <p:spPr bwMode="auto">
              <a:xfrm>
                <a:off x="436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9</a:t>
                </a:r>
              </a:p>
            </p:txBody>
          </p:sp>
          <p:sp>
            <p:nvSpPr>
              <p:cNvPr id="68" name="Line 317"/>
              <p:cNvSpPr>
                <a:spLocks noChangeShapeType="1"/>
              </p:cNvSpPr>
              <p:nvPr/>
            </p:nvSpPr>
            <p:spPr bwMode="auto">
              <a:xfrm>
                <a:off x="486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318"/>
              <p:cNvSpPr>
                <a:spLocks noChangeShapeType="1"/>
              </p:cNvSpPr>
              <p:nvPr/>
            </p:nvSpPr>
            <p:spPr bwMode="auto">
              <a:xfrm flipV="1">
                <a:off x="510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319"/>
              <p:cNvSpPr>
                <a:spLocks noChangeShapeType="1"/>
              </p:cNvSpPr>
              <p:nvPr/>
            </p:nvSpPr>
            <p:spPr bwMode="auto">
              <a:xfrm>
                <a:off x="51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320"/>
              <p:cNvSpPr>
                <a:spLocks noChangeShapeType="1"/>
              </p:cNvSpPr>
              <p:nvPr/>
            </p:nvSpPr>
            <p:spPr bwMode="auto">
              <a:xfrm>
                <a:off x="53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321"/>
              <p:cNvSpPr>
                <a:spLocks noChangeShapeType="1"/>
              </p:cNvSpPr>
              <p:nvPr/>
            </p:nvSpPr>
            <p:spPr bwMode="auto">
              <a:xfrm flipV="1">
                <a:off x="486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Rectangle 322"/>
              <p:cNvSpPr>
                <a:spLocks noChangeArrowheads="1"/>
              </p:cNvSpPr>
              <p:nvPr/>
            </p:nvSpPr>
            <p:spPr bwMode="auto">
              <a:xfrm>
                <a:off x="4800" y="2448"/>
                <a:ext cx="55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10</a:t>
                </a:r>
              </a:p>
            </p:txBody>
          </p:sp>
          <p:sp>
            <p:nvSpPr>
              <p:cNvPr id="74" name="Line 323"/>
              <p:cNvSpPr>
                <a:spLocks noChangeShapeType="1"/>
              </p:cNvSpPr>
              <p:nvPr/>
            </p:nvSpPr>
            <p:spPr bwMode="auto">
              <a:xfrm>
                <a:off x="53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77" name="Rectangle 324"/>
          <p:cNvSpPr>
            <a:spLocks noChangeArrowheads="1"/>
          </p:cNvSpPr>
          <p:nvPr/>
        </p:nvSpPr>
        <p:spPr bwMode="auto">
          <a:xfrm>
            <a:off x="1881158" y="3143248"/>
            <a:ext cx="51816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zh-CN" i="1" u="sng" dirty="0" err="1">
                <a:solidFill>
                  <a:srgbClr val="FF0000"/>
                </a:solidFill>
                <a:latin typeface="Arial" panose="020B0604020202020204" pitchFamily="34" charset="0"/>
              </a:rPr>
              <a:t>Multip</a:t>
            </a:r>
            <a:r>
              <a:rPr lang="en-US" altLang="zh-CN" i="1" u="sng" dirty="0">
                <a:solidFill>
                  <a:srgbClr val="FF0000"/>
                </a:solidFill>
                <a:latin typeface="Arial" panose="020B0604020202020204" pitchFamily="34" charset="0"/>
              </a:rPr>
              <a:t>-Cycle Implementation:</a:t>
            </a:r>
            <a:r>
              <a:rPr lang="en-US" altLang="zh-CN" i="1" dirty="0">
                <a:solidFill>
                  <a:srgbClr val="FF0000"/>
                </a:solidFill>
                <a:latin typeface="Arial" panose="020B0604020202020204" pitchFamily="34" charset="0"/>
              </a:rPr>
              <a:t>     </a:t>
            </a:r>
            <a:r>
              <a:rPr lang="en-US" altLang="zh-CN" dirty="0">
                <a:solidFill>
                  <a:srgbClr val="FF3300"/>
                </a:solidFill>
                <a:latin typeface="Comic Sans MS" panose="030F0702030302020204" pitchFamily="66" charset="0"/>
              </a:rPr>
              <a:t>CPI=5,   </a:t>
            </a:r>
            <a:r>
              <a:rPr lang="en-US" altLang="zh-CN" i="1" u="sng" dirty="0">
                <a:solidFill>
                  <a:schemeClr val="accent2"/>
                </a:solidFill>
                <a:latin typeface="Arial" panose="020B0604020202020204" pitchFamily="34" charset="0"/>
              </a:rPr>
              <a:t> </a:t>
            </a:r>
            <a:endParaRPr lang="en-US" altLang="zh-CN" i="1" u="sng" dirty="0">
              <a:solidFill>
                <a:srgbClr val="000099"/>
              </a:solidFill>
              <a:latin typeface="Arial" panose="020B0604020202020204" pitchFamily="34" charset="0"/>
            </a:endParaRPr>
          </a:p>
        </p:txBody>
      </p:sp>
      <p:grpSp>
        <p:nvGrpSpPr>
          <p:cNvPr id="78" name="Group 411"/>
          <p:cNvGrpSpPr/>
          <p:nvPr/>
        </p:nvGrpSpPr>
        <p:grpSpPr bwMode="auto">
          <a:xfrm>
            <a:off x="2484412" y="5013334"/>
            <a:ext cx="7602538" cy="336550"/>
            <a:chOff x="548" y="1824"/>
            <a:chExt cx="4789" cy="212"/>
          </a:xfrm>
        </p:grpSpPr>
        <p:grpSp>
          <p:nvGrpSpPr>
            <p:cNvPr id="79" name="Group 379"/>
            <p:cNvGrpSpPr/>
            <p:nvPr/>
          </p:nvGrpSpPr>
          <p:grpSpPr bwMode="auto">
            <a:xfrm>
              <a:off x="548" y="1824"/>
              <a:ext cx="2384" cy="212"/>
              <a:chOff x="1496" y="3836"/>
              <a:chExt cx="2384" cy="212"/>
            </a:xfrm>
          </p:grpSpPr>
          <p:grpSp>
            <p:nvGrpSpPr>
              <p:cNvPr id="96" name="Group 380"/>
              <p:cNvGrpSpPr/>
              <p:nvPr/>
            </p:nvGrpSpPr>
            <p:grpSpPr bwMode="auto">
              <a:xfrm>
                <a:off x="1496" y="3836"/>
                <a:ext cx="464" cy="212"/>
                <a:chOff x="1496" y="3836"/>
                <a:chExt cx="464" cy="212"/>
              </a:xfrm>
            </p:grpSpPr>
            <p:sp>
              <p:nvSpPr>
                <p:cNvPr id="109" name="Rectangle 381"/>
                <p:cNvSpPr>
                  <a:spLocks noChangeArrowheads="1"/>
                </p:cNvSpPr>
                <p:nvPr/>
              </p:nvSpPr>
              <p:spPr bwMode="auto">
                <a:xfrm>
                  <a:off x="149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 name="Rectangle 382"/>
                <p:cNvSpPr>
                  <a:spLocks noChangeArrowheads="1"/>
                </p:cNvSpPr>
                <p:nvPr/>
              </p:nvSpPr>
              <p:spPr bwMode="auto">
                <a:xfrm>
                  <a:off x="1523" y="3836"/>
                  <a:ext cx="20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IF</a:t>
                  </a:r>
                </a:p>
              </p:txBody>
            </p:sp>
          </p:grpSp>
          <p:grpSp>
            <p:nvGrpSpPr>
              <p:cNvPr id="97" name="Group 383"/>
              <p:cNvGrpSpPr/>
              <p:nvPr/>
            </p:nvGrpSpPr>
            <p:grpSpPr bwMode="auto">
              <a:xfrm>
                <a:off x="1976" y="3836"/>
                <a:ext cx="464" cy="212"/>
                <a:chOff x="1976" y="3836"/>
                <a:chExt cx="464" cy="212"/>
              </a:xfrm>
            </p:grpSpPr>
            <p:sp>
              <p:nvSpPr>
                <p:cNvPr id="107" name="Rectangle 384"/>
                <p:cNvSpPr>
                  <a:spLocks noChangeArrowheads="1"/>
                </p:cNvSpPr>
                <p:nvPr/>
              </p:nvSpPr>
              <p:spPr bwMode="auto">
                <a:xfrm>
                  <a:off x="197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Rectangle 385"/>
                <p:cNvSpPr>
                  <a:spLocks noChangeArrowheads="1"/>
                </p:cNvSpPr>
                <p:nvPr/>
              </p:nvSpPr>
              <p:spPr bwMode="auto">
                <a:xfrm>
                  <a:off x="2051" y="3836"/>
                  <a:ext cx="22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ID</a:t>
                  </a:r>
                </a:p>
              </p:txBody>
            </p:sp>
          </p:grpSp>
          <p:grpSp>
            <p:nvGrpSpPr>
              <p:cNvPr id="98" name="Group 386"/>
              <p:cNvGrpSpPr/>
              <p:nvPr/>
            </p:nvGrpSpPr>
            <p:grpSpPr bwMode="auto">
              <a:xfrm>
                <a:off x="2456" y="3836"/>
                <a:ext cx="464" cy="212"/>
                <a:chOff x="2456" y="3836"/>
                <a:chExt cx="464" cy="212"/>
              </a:xfrm>
            </p:grpSpPr>
            <p:sp>
              <p:nvSpPr>
                <p:cNvPr id="105" name="Rectangle 387"/>
                <p:cNvSpPr>
                  <a:spLocks noChangeArrowheads="1"/>
                </p:cNvSpPr>
                <p:nvPr/>
              </p:nvSpPr>
              <p:spPr bwMode="auto">
                <a:xfrm>
                  <a:off x="245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Rectangle 388"/>
                <p:cNvSpPr>
                  <a:spLocks noChangeArrowheads="1"/>
                </p:cNvSpPr>
                <p:nvPr/>
              </p:nvSpPr>
              <p:spPr bwMode="auto">
                <a:xfrm>
                  <a:off x="2483" y="3836"/>
                  <a:ext cx="2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EX</a:t>
                  </a:r>
                </a:p>
              </p:txBody>
            </p:sp>
          </p:grpSp>
          <p:grpSp>
            <p:nvGrpSpPr>
              <p:cNvPr id="99" name="Group 389"/>
              <p:cNvGrpSpPr/>
              <p:nvPr/>
            </p:nvGrpSpPr>
            <p:grpSpPr bwMode="auto">
              <a:xfrm>
                <a:off x="2936" y="3836"/>
                <a:ext cx="464" cy="212"/>
                <a:chOff x="2936" y="3836"/>
                <a:chExt cx="464" cy="212"/>
              </a:xfrm>
            </p:grpSpPr>
            <p:sp>
              <p:nvSpPr>
                <p:cNvPr id="103" name="Rectangle 390"/>
                <p:cNvSpPr>
                  <a:spLocks noChangeArrowheads="1"/>
                </p:cNvSpPr>
                <p:nvPr/>
              </p:nvSpPr>
              <p:spPr bwMode="auto">
                <a:xfrm>
                  <a:off x="293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Rectangle 391"/>
                <p:cNvSpPr>
                  <a:spLocks noChangeArrowheads="1"/>
                </p:cNvSpPr>
                <p:nvPr/>
              </p:nvSpPr>
              <p:spPr bwMode="auto">
                <a:xfrm>
                  <a:off x="2963" y="3836"/>
                  <a:ext cx="3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MEM</a:t>
                  </a:r>
                </a:p>
              </p:txBody>
            </p:sp>
          </p:grpSp>
          <p:grpSp>
            <p:nvGrpSpPr>
              <p:cNvPr id="100" name="Group 392"/>
              <p:cNvGrpSpPr/>
              <p:nvPr/>
            </p:nvGrpSpPr>
            <p:grpSpPr bwMode="auto">
              <a:xfrm>
                <a:off x="3416" y="3836"/>
                <a:ext cx="464" cy="212"/>
                <a:chOff x="3416" y="3836"/>
                <a:chExt cx="464" cy="212"/>
              </a:xfrm>
            </p:grpSpPr>
            <p:sp>
              <p:nvSpPr>
                <p:cNvPr id="101" name="Rectangle 393"/>
                <p:cNvSpPr>
                  <a:spLocks noChangeArrowheads="1"/>
                </p:cNvSpPr>
                <p:nvPr/>
              </p:nvSpPr>
              <p:spPr bwMode="auto">
                <a:xfrm>
                  <a:off x="341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Rectangle 394"/>
                <p:cNvSpPr>
                  <a:spLocks noChangeArrowheads="1"/>
                </p:cNvSpPr>
                <p:nvPr/>
              </p:nvSpPr>
              <p:spPr bwMode="auto">
                <a:xfrm>
                  <a:off x="3491" y="3836"/>
                  <a:ext cx="3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WB</a:t>
                  </a:r>
                </a:p>
              </p:txBody>
            </p:sp>
          </p:grpSp>
        </p:grpSp>
        <p:grpSp>
          <p:nvGrpSpPr>
            <p:cNvPr id="80" name="Group 395"/>
            <p:cNvGrpSpPr/>
            <p:nvPr/>
          </p:nvGrpSpPr>
          <p:grpSpPr bwMode="auto">
            <a:xfrm>
              <a:off x="2953" y="1824"/>
              <a:ext cx="2384" cy="212"/>
              <a:chOff x="1496" y="3836"/>
              <a:chExt cx="2384" cy="212"/>
            </a:xfrm>
          </p:grpSpPr>
          <p:grpSp>
            <p:nvGrpSpPr>
              <p:cNvPr id="81" name="Group 396"/>
              <p:cNvGrpSpPr/>
              <p:nvPr/>
            </p:nvGrpSpPr>
            <p:grpSpPr bwMode="auto">
              <a:xfrm>
                <a:off x="1496" y="3836"/>
                <a:ext cx="464" cy="212"/>
                <a:chOff x="1496" y="3836"/>
                <a:chExt cx="464" cy="212"/>
              </a:xfrm>
            </p:grpSpPr>
            <p:sp>
              <p:nvSpPr>
                <p:cNvPr id="94" name="Rectangle 397"/>
                <p:cNvSpPr>
                  <a:spLocks noChangeArrowheads="1"/>
                </p:cNvSpPr>
                <p:nvPr/>
              </p:nvSpPr>
              <p:spPr bwMode="auto">
                <a:xfrm>
                  <a:off x="149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Rectangle 398"/>
                <p:cNvSpPr>
                  <a:spLocks noChangeArrowheads="1"/>
                </p:cNvSpPr>
                <p:nvPr/>
              </p:nvSpPr>
              <p:spPr bwMode="auto">
                <a:xfrm>
                  <a:off x="1523" y="3836"/>
                  <a:ext cx="20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IF</a:t>
                  </a:r>
                </a:p>
              </p:txBody>
            </p:sp>
          </p:grpSp>
          <p:grpSp>
            <p:nvGrpSpPr>
              <p:cNvPr id="82" name="Group 399"/>
              <p:cNvGrpSpPr/>
              <p:nvPr/>
            </p:nvGrpSpPr>
            <p:grpSpPr bwMode="auto">
              <a:xfrm>
                <a:off x="1976" y="3836"/>
                <a:ext cx="464" cy="212"/>
                <a:chOff x="1976" y="3836"/>
                <a:chExt cx="464" cy="212"/>
              </a:xfrm>
            </p:grpSpPr>
            <p:sp>
              <p:nvSpPr>
                <p:cNvPr id="92" name="Rectangle 400"/>
                <p:cNvSpPr>
                  <a:spLocks noChangeArrowheads="1"/>
                </p:cNvSpPr>
                <p:nvPr/>
              </p:nvSpPr>
              <p:spPr bwMode="auto">
                <a:xfrm>
                  <a:off x="197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Rectangle 401"/>
                <p:cNvSpPr>
                  <a:spLocks noChangeArrowheads="1"/>
                </p:cNvSpPr>
                <p:nvPr/>
              </p:nvSpPr>
              <p:spPr bwMode="auto">
                <a:xfrm>
                  <a:off x="2051" y="3836"/>
                  <a:ext cx="22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ID</a:t>
                  </a:r>
                </a:p>
              </p:txBody>
            </p:sp>
          </p:grpSp>
          <p:grpSp>
            <p:nvGrpSpPr>
              <p:cNvPr id="83" name="Group 402"/>
              <p:cNvGrpSpPr/>
              <p:nvPr/>
            </p:nvGrpSpPr>
            <p:grpSpPr bwMode="auto">
              <a:xfrm>
                <a:off x="2456" y="3836"/>
                <a:ext cx="464" cy="212"/>
                <a:chOff x="2456" y="3836"/>
                <a:chExt cx="464" cy="212"/>
              </a:xfrm>
            </p:grpSpPr>
            <p:sp>
              <p:nvSpPr>
                <p:cNvPr id="90" name="Rectangle 403"/>
                <p:cNvSpPr>
                  <a:spLocks noChangeArrowheads="1"/>
                </p:cNvSpPr>
                <p:nvPr/>
              </p:nvSpPr>
              <p:spPr bwMode="auto">
                <a:xfrm>
                  <a:off x="245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Rectangle 404"/>
                <p:cNvSpPr>
                  <a:spLocks noChangeArrowheads="1"/>
                </p:cNvSpPr>
                <p:nvPr/>
              </p:nvSpPr>
              <p:spPr bwMode="auto">
                <a:xfrm>
                  <a:off x="2483" y="3836"/>
                  <a:ext cx="2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EX</a:t>
                  </a:r>
                </a:p>
              </p:txBody>
            </p:sp>
          </p:grpSp>
          <p:grpSp>
            <p:nvGrpSpPr>
              <p:cNvPr id="84" name="Group 405"/>
              <p:cNvGrpSpPr/>
              <p:nvPr/>
            </p:nvGrpSpPr>
            <p:grpSpPr bwMode="auto">
              <a:xfrm>
                <a:off x="2936" y="3836"/>
                <a:ext cx="464" cy="212"/>
                <a:chOff x="2936" y="3836"/>
                <a:chExt cx="464" cy="212"/>
              </a:xfrm>
            </p:grpSpPr>
            <p:sp>
              <p:nvSpPr>
                <p:cNvPr id="88" name="Rectangle 406"/>
                <p:cNvSpPr>
                  <a:spLocks noChangeArrowheads="1"/>
                </p:cNvSpPr>
                <p:nvPr/>
              </p:nvSpPr>
              <p:spPr bwMode="auto">
                <a:xfrm>
                  <a:off x="293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Rectangle 407"/>
                <p:cNvSpPr>
                  <a:spLocks noChangeArrowheads="1"/>
                </p:cNvSpPr>
                <p:nvPr/>
              </p:nvSpPr>
              <p:spPr bwMode="auto">
                <a:xfrm>
                  <a:off x="2963" y="3836"/>
                  <a:ext cx="3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MEM</a:t>
                  </a:r>
                </a:p>
              </p:txBody>
            </p:sp>
          </p:grpSp>
          <p:grpSp>
            <p:nvGrpSpPr>
              <p:cNvPr id="85" name="Group 408"/>
              <p:cNvGrpSpPr/>
              <p:nvPr/>
            </p:nvGrpSpPr>
            <p:grpSpPr bwMode="auto">
              <a:xfrm>
                <a:off x="3416" y="3836"/>
                <a:ext cx="464" cy="212"/>
                <a:chOff x="3416" y="3836"/>
                <a:chExt cx="464" cy="212"/>
              </a:xfrm>
            </p:grpSpPr>
            <p:sp>
              <p:nvSpPr>
                <p:cNvPr id="86" name="Rectangle 409"/>
                <p:cNvSpPr>
                  <a:spLocks noChangeArrowheads="1"/>
                </p:cNvSpPr>
                <p:nvPr/>
              </p:nvSpPr>
              <p:spPr bwMode="auto">
                <a:xfrm>
                  <a:off x="341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Rectangle 410"/>
                <p:cNvSpPr>
                  <a:spLocks noChangeArrowheads="1"/>
                </p:cNvSpPr>
                <p:nvPr/>
              </p:nvSpPr>
              <p:spPr bwMode="auto">
                <a:xfrm>
                  <a:off x="3491" y="3836"/>
                  <a:ext cx="3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WB</a:t>
                  </a:r>
                </a:p>
              </p:txBody>
            </p:sp>
          </p:grpSp>
        </p:grpSp>
      </p:grpSp>
      <p:sp>
        <p:nvSpPr>
          <p:cNvPr id="111" name="TextBox 110"/>
          <p:cNvSpPr txBox="1"/>
          <p:nvPr/>
        </p:nvSpPr>
        <p:spPr>
          <a:xfrm>
            <a:off x="3095604" y="6143644"/>
            <a:ext cx="6858048" cy="523220"/>
          </a:xfrm>
          <a:prstGeom prst="rect">
            <a:avLst/>
          </a:prstGeom>
          <a:noFill/>
        </p:spPr>
        <p:txBody>
          <a:bodyPr wrap="square" rtlCol="0">
            <a:spAutoFit/>
          </a:bodyPr>
          <a:lstStyle/>
          <a:p>
            <a:r>
              <a:rPr lang="zh-CN" altLang="en-US" sz="2800" b="1" i="1" dirty="0">
                <a:solidFill>
                  <a:srgbClr val="7030A0"/>
                </a:solidFill>
              </a:rPr>
              <a:t>（非流水线单周期指令系统实现不介绍）</a:t>
            </a:r>
          </a:p>
        </p:txBody>
      </p:sp>
      <p:sp>
        <p:nvSpPr>
          <p:cNvPr id="112" name="灯片编号占位符 111"/>
          <p:cNvSpPr>
            <a:spLocks noGrp="1"/>
          </p:cNvSpPr>
          <p:nvPr>
            <p:ph type="sldNum" sz="quarter" idx="12"/>
          </p:nvPr>
        </p:nvSpPr>
        <p:spPr/>
        <p:txBody>
          <a:bodyPr/>
          <a:lstStyle/>
          <a:p>
            <a:fld id="{0C913308-F349-4B6D-A68A-DD1791B4A57B}" type="slidenum">
              <a:rPr lang="zh-CN" altLang="en-US" smtClean="0"/>
              <a:t>128</a:t>
            </a:fld>
            <a:endParaRPr lang="zh-CN"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352C348B-F6C7-4585-885E-C30847DA5D5F}" type="slidenum">
              <a:rPr lang="en-US" altLang="zh-CN"/>
              <a:t>129</a:t>
            </a:fld>
            <a:endParaRPr lang="en-US" altLang="zh-CN"/>
          </a:p>
        </p:txBody>
      </p:sp>
      <p:sp>
        <p:nvSpPr>
          <p:cNvPr id="35842" name="Rectangle 2"/>
          <p:cNvSpPr>
            <a:spLocks noGrp="1" noChangeArrowheads="1"/>
          </p:cNvSpPr>
          <p:nvPr>
            <p:ph type="title"/>
          </p:nvPr>
        </p:nvSpPr>
        <p:spPr/>
        <p:txBody>
          <a:bodyPr/>
          <a:lstStyle/>
          <a:p>
            <a:r>
              <a:rPr lang="en-US" altLang="zh-CN"/>
              <a:t>Multi-cycle implementation</a:t>
            </a:r>
          </a:p>
        </p:txBody>
      </p:sp>
      <p:pic>
        <p:nvPicPr>
          <p:cNvPr id="35847" name="Picture 7" descr="E:\English_arch\611\chap3_1.files\chap3_1-2ne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8534400" cy="495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3820FCD-5F4C-4989-BE05-0A8208BCBC21}" type="slidenum">
              <a:rPr lang="en-US" altLang="zh-CN" smtClean="0"/>
              <a:t>13</a:t>
            </a:fld>
            <a:endParaRPr kumimoji="0" lang="zh-CN" altLang="en-US"/>
          </a:p>
        </p:txBody>
      </p:sp>
      <p:sp>
        <p:nvSpPr>
          <p:cNvPr id="3" name="Rectangle 2"/>
          <p:cNvSpPr txBox="1">
            <a:spLocks noChangeArrowheads="1"/>
          </p:cNvSpPr>
          <p:nvPr/>
        </p:nvSpPr>
        <p:spPr>
          <a:xfrm>
            <a:off x="1870075" y="551816"/>
            <a:ext cx="8229600" cy="875665"/>
          </a:xfrm>
          <a:prstGeom prst="rect">
            <a:avLst/>
          </a:prstGeom>
        </p:spPr>
        <p:txBody>
          <a:bodyPr/>
          <a:lstStyle>
            <a:lvl1pPr algn="ctr" defTabSz="914400" rtl="0" eaLnBrk="1" latinLnBrk="0" hangingPunct="1">
              <a:spcBef>
                <a:spcPct val="0"/>
              </a:spcBef>
              <a:buNone/>
              <a:defRPr kumimoji="0" lang="zh-CN" sz="4400" kern="1200">
                <a:solidFill>
                  <a:schemeClr val="tx1"/>
                </a:solidFill>
                <a:latin typeface="+mj-lt"/>
                <a:ea typeface="+mj-ea"/>
                <a:cs typeface="+mj-cs"/>
              </a:defRPr>
            </a:lvl1pPr>
          </a:lstStyle>
          <a:p>
            <a:r>
              <a:rPr lang="en-US" altLang="zh-CN" sz="3600" dirty="0">
                <a:latin typeface="微软雅黑" panose="020B0503020204020204" charset="-122"/>
                <a:ea typeface="微软雅黑" panose="020B0503020204020204" charset="-122"/>
                <a:cs typeface="微软雅黑" panose="020B0503020204020204" charset="-122"/>
              </a:rPr>
              <a:t>ARM</a:t>
            </a:r>
            <a:r>
              <a:rPr lang="zh-CN" altLang="en-US" sz="3600" dirty="0">
                <a:latin typeface="微软雅黑" panose="020B0503020204020204" charset="-122"/>
                <a:ea typeface="微软雅黑" panose="020B0503020204020204" charset="-122"/>
                <a:cs typeface="微软雅黑" panose="020B0503020204020204" charset="-122"/>
              </a:rPr>
              <a:t>数据宽度和指令集</a:t>
            </a:r>
          </a:p>
        </p:txBody>
      </p:sp>
      <p:sp>
        <p:nvSpPr>
          <p:cNvPr id="4" name="Rectangle 3"/>
          <p:cNvSpPr txBox="1">
            <a:spLocks noChangeArrowheads="1"/>
          </p:cNvSpPr>
          <p:nvPr/>
        </p:nvSpPr>
        <p:spPr>
          <a:xfrm>
            <a:off x="2496820" y="1544320"/>
            <a:ext cx="7749540" cy="484886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a:lstStyle>
          <a:p>
            <a:pPr lvl="1">
              <a:lnSpc>
                <a:spcPct val="30000"/>
              </a:lnSpc>
              <a:buFontTx/>
              <a:buNone/>
            </a:pPr>
            <a:endParaRPr lang="zh-CN" altLang="en-US" b="1" dirty="0"/>
          </a:p>
          <a:p>
            <a:pPr>
              <a:buFont typeface="Wingdings" panose="05000000000000000000" charset="0"/>
              <a:buChar char="Ø"/>
            </a:pPr>
            <a:r>
              <a:rPr lang="zh-CN" altLang="en-US" sz="2400" dirty="0">
                <a:latin typeface="微软雅黑" panose="020B0503020204020204" charset="-122"/>
                <a:ea typeface="微软雅黑" panose="020B0503020204020204" charset="-122"/>
                <a:cs typeface="微软雅黑" panose="020B0503020204020204" charset="-122"/>
              </a:rPr>
              <a:t>大部分的</a:t>
            </a:r>
            <a:r>
              <a:rPr lang="en-US" altLang="zh-CN" sz="2400" dirty="0">
                <a:latin typeface="微软雅黑" panose="020B0503020204020204" charset="-122"/>
                <a:ea typeface="微软雅黑" panose="020B0503020204020204" charset="-122"/>
                <a:cs typeface="微软雅黑" panose="020B0503020204020204" charset="-122"/>
              </a:rPr>
              <a:t>ARM</a:t>
            </a:r>
            <a:r>
              <a:rPr lang="zh-CN" altLang="en-US" sz="2400" dirty="0">
                <a:latin typeface="微软雅黑" panose="020B0503020204020204" charset="-122"/>
                <a:ea typeface="微软雅黑" panose="020B0503020204020204" charset="-122"/>
                <a:cs typeface="微软雅黑" panose="020B0503020204020204" charset="-122"/>
              </a:rPr>
              <a:t>处理器都实现了两种指令集</a:t>
            </a:r>
          </a:p>
          <a:p>
            <a:pPr lvl="1"/>
            <a:r>
              <a:rPr lang="en-US" altLang="zh-CN" sz="2400" dirty="0">
                <a:latin typeface="微软雅黑" panose="020B0503020204020204" charset="-122"/>
                <a:ea typeface="微软雅黑" panose="020B0503020204020204" charset="-122"/>
                <a:cs typeface="微软雅黑" panose="020B0503020204020204" charset="-122"/>
              </a:rPr>
              <a:t>32</a:t>
            </a:r>
            <a:r>
              <a:rPr lang="zh-CN" altLang="en-US" sz="2400" dirty="0">
                <a:latin typeface="微软雅黑" panose="020B0503020204020204" charset="-122"/>
                <a:ea typeface="微软雅黑" panose="020B0503020204020204" charset="-122"/>
                <a:cs typeface="微软雅黑" panose="020B0503020204020204" charset="-122"/>
              </a:rPr>
              <a:t>位</a:t>
            </a:r>
            <a:r>
              <a:rPr lang="en-US" altLang="zh-CN" sz="2400" dirty="0">
                <a:solidFill>
                  <a:srgbClr val="800000"/>
                </a:solidFill>
                <a:latin typeface="微软雅黑" panose="020B0503020204020204" charset="-122"/>
                <a:ea typeface="微软雅黑" panose="020B0503020204020204" charset="-122"/>
                <a:cs typeface="微软雅黑" panose="020B0503020204020204" charset="-122"/>
              </a:rPr>
              <a:t>ARM</a:t>
            </a:r>
            <a:r>
              <a:rPr lang="zh-CN" altLang="en-US" sz="2400" dirty="0">
                <a:solidFill>
                  <a:srgbClr val="800000"/>
                </a:solidFill>
                <a:latin typeface="微软雅黑" panose="020B0503020204020204" charset="-122"/>
                <a:ea typeface="微软雅黑" panose="020B0503020204020204" charset="-122"/>
                <a:cs typeface="微软雅黑" panose="020B0503020204020204" charset="-122"/>
              </a:rPr>
              <a:t>指令集</a:t>
            </a:r>
          </a:p>
          <a:p>
            <a:pPr lvl="1"/>
            <a:r>
              <a:rPr lang="en-US" altLang="zh-CN" sz="2400" dirty="0">
                <a:latin typeface="微软雅黑" panose="020B0503020204020204" charset="-122"/>
                <a:ea typeface="微软雅黑" panose="020B0503020204020204" charset="-122"/>
                <a:cs typeface="微软雅黑" panose="020B0503020204020204" charset="-122"/>
              </a:rPr>
              <a:t>16</a:t>
            </a:r>
            <a:r>
              <a:rPr lang="zh-CN" altLang="en-US" sz="2400" dirty="0">
                <a:latin typeface="微软雅黑" panose="020B0503020204020204" charset="-122"/>
                <a:ea typeface="微软雅黑" panose="020B0503020204020204" charset="-122"/>
                <a:cs typeface="微软雅黑" panose="020B0503020204020204" charset="-122"/>
              </a:rPr>
              <a:t>位 </a:t>
            </a:r>
            <a:r>
              <a:rPr lang="en-US" altLang="zh-CN" sz="2400" dirty="0">
                <a:solidFill>
                  <a:srgbClr val="800000"/>
                </a:solidFill>
                <a:latin typeface="微软雅黑" panose="020B0503020204020204" charset="-122"/>
                <a:ea typeface="微软雅黑" panose="020B0503020204020204" charset="-122"/>
                <a:cs typeface="微软雅黑" panose="020B0503020204020204" charset="-122"/>
              </a:rPr>
              <a:t>Thumb</a:t>
            </a:r>
            <a:r>
              <a:rPr lang="zh-CN" altLang="en-US" sz="2400" dirty="0">
                <a:solidFill>
                  <a:srgbClr val="800000"/>
                </a:solidFill>
                <a:latin typeface="微软雅黑" panose="020B0503020204020204" charset="-122"/>
                <a:ea typeface="微软雅黑" panose="020B0503020204020204" charset="-122"/>
                <a:cs typeface="微软雅黑" panose="020B0503020204020204" charset="-122"/>
              </a:rPr>
              <a:t>指令集</a:t>
            </a:r>
          </a:p>
          <a:p>
            <a:pPr lvl="1">
              <a:buFontTx/>
              <a:buNone/>
            </a:pPr>
            <a:endParaRPr lang="zh-CN" altLang="en-US" sz="2400" dirty="0">
              <a:solidFill>
                <a:srgbClr val="800000"/>
              </a:solidFill>
              <a:latin typeface="微软雅黑" panose="020B0503020204020204" charset="-122"/>
              <a:ea typeface="微软雅黑" panose="020B0503020204020204" charset="-122"/>
              <a:cs typeface="微软雅黑" panose="020B0503020204020204" charset="-122"/>
            </a:endParaRPr>
          </a:p>
          <a:p>
            <a:pPr>
              <a:buFont typeface="Wingdings" panose="05000000000000000000" charset="0"/>
              <a:buChar char="Ø"/>
            </a:pPr>
            <a:r>
              <a:rPr lang="zh-CN" altLang="en-US" sz="2400" dirty="0">
                <a:latin typeface="微软雅黑" panose="020B0503020204020204" charset="-122"/>
                <a:ea typeface="微软雅黑" panose="020B0503020204020204" charset="-122"/>
                <a:cs typeface="微软雅黑" panose="020B0503020204020204" charset="-122"/>
              </a:rPr>
              <a:t>最新的</a:t>
            </a:r>
            <a:r>
              <a:rPr lang="en-US" altLang="zh-CN" sz="2400" dirty="0">
                <a:solidFill>
                  <a:srgbClr val="C00000"/>
                </a:solidFill>
                <a:latin typeface="微软雅黑" panose="020B0503020204020204" charset="-122"/>
                <a:ea typeface="微软雅黑" panose="020B0503020204020204" charset="-122"/>
                <a:cs typeface="微软雅黑" panose="020B0503020204020204" charset="-122"/>
              </a:rPr>
              <a:t>ARM</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核</a:t>
            </a:r>
            <a:r>
              <a:rPr lang="zh-CN" altLang="en-US" sz="2400" dirty="0">
                <a:latin typeface="微软雅黑" panose="020B0503020204020204" charset="-122"/>
                <a:ea typeface="微软雅黑" panose="020B0503020204020204" charset="-122"/>
                <a:cs typeface="微软雅黑" panose="020B0503020204020204" charset="-122"/>
              </a:rPr>
              <a:t>引入了新的指令集</a:t>
            </a:r>
            <a:r>
              <a:rPr lang="en-US" altLang="zh-CN" sz="2400" dirty="0">
                <a:solidFill>
                  <a:srgbClr val="800000"/>
                </a:solidFill>
                <a:latin typeface="微软雅黑" panose="020B0503020204020204" charset="-122"/>
                <a:ea typeface="微软雅黑" panose="020B0503020204020204" charset="-122"/>
                <a:cs typeface="微软雅黑" panose="020B0503020204020204" charset="-122"/>
              </a:rPr>
              <a:t>Thumb-2</a:t>
            </a:r>
          </a:p>
          <a:p>
            <a:pPr lvl="1"/>
            <a:r>
              <a:rPr lang="zh-CN" altLang="en-US" sz="2400" dirty="0">
                <a:latin typeface="微软雅黑" panose="020B0503020204020204" charset="-122"/>
                <a:ea typeface="微软雅黑" panose="020B0503020204020204" charset="-122"/>
                <a:cs typeface="微软雅黑" panose="020B0503020204020204" charset="-122"/>
              </a:rPr>
              <a:t>提供了</a:t>
            </a:r>
            <a:r>
              <a:rPr lang="en-US" altLang="zh-CN" sz="2400" dirty="0">
                <a:latin typeface="微软雅黑" panose="020B0503020204020204" charset="-122"/>
                <a:ea typeface="微软雅黑" panose="020B0503020204020204" charset="-122"/>
                <a:cs typeface="微软雅黑" panose="020B0503020204020204" charset="-122"/>
              </a:rPr>
              <a:t>32</a:t>
            </a:r>
            <a:r>
              <a:rPr lang="zh-CN" altLang="en-US" sz="2400" dirty="0">
                <a:latin typeface="微软雅黑" panose="020B0503020204020204" charset="-122"/>
                <a:ea typeface="微软雅黑" panose="020B0503020204020204" charset="-122"/>
                <a:cs typeface="微软雅黑" panose="020B0503020204020204" charset="-122"/>
              </a:rPr>
              <a:t>位和</a:t>
            </a:r>
            <a:r>
              <a:rPr lang="en-US" altLang="zh-CN" sz="2400" dirty="0">
                <a:latin typeface="微软雅黑" panose="020B0503020204020204" charset="-122"/>
                <a:ea typeface="微软雅黑" panose="020B0503020204020204" charset="-122"/>
                <a:cs typeface="微软雅黑" panose="020B0503020204020204" charset="-122"/>
              </a:rPr>
              <a:t>16</a:t>
            </a:r>
            <a:r>
              <a:rPr lang="zh-CN" altLang="en-US" sz="2400" dirty="0">
                <a:latin typeface="微软雅黑" panose="020B0503020204020204" charset="-122"/>
                <a:ea typeface="微软雅黑" panose="020B0503020204020204" charset="-122"/>
                <a:cs typeface="微软雅黑" panose="020B0503020204020204" charset="-122"/>
              </a:rPr>
              <a:t>位的混合指令</a:t>
            </a:r>
          </a:p>
          <a:p>
            <a:pPr lvl="1"/>
            <a:r>
              <a:rPr lang="zh-CN" altLang="en-US" sz="2400" dirty="0">
                <a:latin typeface="微软雅黑" panose="020B0503020204020204" charset="-122"/>
                <a:ea typeface="微软雅黑" panose="020B0503020204020204" charset="-122"/>
                <a:cs typeface="微软雅黑" panose="020B0503020204020204" charset="-122"/>
              </a:rPr>
              <a:t>在增强了灵活性的同时保持了代码高密度</a:t>
            </a:r>
          </a:p>
          <a:p>
            <a:pPr lvl="1">
              <a:buFontTx/>
              <a:buNone/>
            </a:pPr>
            <a:endParaRPr lang="zh-CN" altLang="en-US" sz="2400" dirty="0">
              <a:latin typeface="微软雅黑" panose="020B0503020204020204" charset="-122"/>
              <a:ea typeface="微软雅黑" panose="020B0503020204020204" charset="-122"/>
              <a:cs typeface="微软雅黑" panose="020B0503020204020204" charset="-122"/>
            </a:endParaRPr>
          </a:p>
          <a:p>
            <a:pPr>
              <a:buFont typeface="Wingdings" panose="05000000000000000000" charset="0"/>
              <a:buChar char="Ø"/>
            </a:pPr>
            <a:r>
              <a:rPr lang="en-US" altLang="zh-CN" sz="2400" dirty="0" err="1">
                <a:solidFill>
                  <a:srgbClr val="C00000"/>
                </a:solidFill>
                <a:latin typeface="微软雅黑" panose="020B0503020204020204" charset="-122"/>
                <a:ea typeface="微软雅黑" panose="020B0503020204020204" charset="-122"/>
                <a:cs typeface="微软雅黑" panose="020B0503020204020204" charset="-122"/>
              </a:rPr>
              <a:t>Jazelle</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核</a:t>
            </a:r>
            <a:r>
              <a:rPr lang="zh-CN" altLang="en-US" sz="2400" dirty="0">
                <a:latin typeface="微软雅黑" panose="020B0503020204020204" charset="-122"/>
                <a:ea typeface="微软雅黑" panose="020B0503020204020204" charset="-122"/>
                <a:cs typeface="微软雅黑" panose="020B0503020204020204" charset="-122"/>
              </a:rPr>
              <a:t>可以执行</a:t>
            </a:r>
            <a:r>
              <a:rPr lang="en-US" altLang="zh-CN" sz="2400" dirty="0">
                <a:solidFill>
                  <a:srgbClr val="800000"/>
                </a:solidFill>
                <a:latin typeface="微软雅黑" panose="020B0503020204020204" charset="-122"/>
                <a:ea typeface="微软雅黑" panose="020B0503020204020204" charset="-122"/>
                <a:cs typeface="微软雅黑" panose="020B0503020204020204" charset="-122"/>
              </a:rPr>
              <a:t>Java</a:t>
            </a:r>
            <a:r>
              <a:rPr lang="zh-CN" altLang="en-US" sz="2400" dirty="0">
                <a:solidFill>
                  <a:srgbClr val="800000"/>
                </a:solidFill>
                <a:latin typeface="微软雅黑" panose="020B0503020204020204" charset="-122"/>
                <a:ea typeface="微软雅黑" panose="020B0503020204020204" charset="-122"/>
                <a:cs typeface="微软雅黑" panose="020B0503020204020204" charset="-122"/>
              </a:rPr>
              <a:t>字节码</a:t>
            </a:r>
            <a:r>
              <a:rPr lang="en-US" altLang="zh-CN" sz="2400" dirty="0">
                <a:solidFill>
                  <a:srgbClr val="800000"/>
                </a:solidFill>
                <a:latin typeface="微软雅黑" panose="020B0503020204020204" charset="-122"/>
                <a:ea typeface="微软雅黑" panose="020B0503020204020204" charset="-122"/>
                <a:cs typeface="微软雅黑" panose="020B0503020204020204" charset="-122"/>
              </a:rPr>
              <a:t>(Java </a:t>
            </a:r>
            <a:r>
              <a:rPr lang="en-US" altLang="zh-CN" sz="2400" dirty="0" err="1">
                <a:solidFill>
                  <a:srgbClr val="800000"/>
                </a:solidFill>
                <a:latin typeface="微软雅黑" panose="020B0503020204020204" charset="-122"/>
                <a:ea typeface="微软雅黑" panose="020B0503020204020204" charset="-122"/>
                <a:cs typeface="微软雅黑" panose="020B0503020204020204" charset="-122"/>
              </a:rPr>
              <a:t>bytecode</a:t>
            </a:r>
            <a:r>
              <a:rPr lang="en-US" altLang="zh-CN" sz="2400" dirty="0">
                <a:solidFill>
                  <a:srgbClr val="800000"/>
                </a:solidFill>
                <a:latin typeface="微软雅黑" panose="020B0503020204020204" charset="-122"/>
                <a:ea typeface="微软雅黑" panose="020B0503020204020204" charset="-122"/>
                <a:cs typeface="微软雅黑" panose="020B0503020204020204" charset="-122"/>
              </a:rPr>
              <a:t>)</a:t>
            </a:r>
          </a:p>
          <a:p>
            <a:pPr lvl="1">
              <a:lnSpc>
                <a:spcPct val="10000"/>
              </a:lnSpc>
            </a:pPr>
            <a:endParaRPr lang="en-US" altLang="zh-CN" sz="2400" dirty="0">
              <a:solidFill>
                <a:srgbClr val="8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774816" y="62230"/>
            <a:ext cx="3867785" cy="2278380"/>
          </a:xfrm>
          <a:prstGeom prst="rect">
            <a:avLst/>
          </a:prstGeom>
        </p:spPr>
      </p:pic>
      <p:sp>
        <p:nvSpPr>
          <p:cNvPr id="5" name="灯片编号占位符 4"/>
          <p:cNvSpPr>
            <a:spLocks noGrp="1"/>
          </p:cNvSpPr>
          <p:nvPr>
            <p:ph type="sldNum" sz="quarter" idx="11"/>
          </p:nvPr>
        </p:nvSpPr>
        <p:spPr/>
        <p:txBody>
          <a:bodyPr/>
          <a:lstStyle/>
          <a:p>
            <a:fld id="{E48E9B5D-EA94-4146-9C19-5CCA116D0503}" type="slidenum">
              <a:rPr lang="en-US" altLang="zh-CN"/>
              <a:t>130</a:t>
            </a:fld>
            <a:endParaRPr lang="en-US" altLang="zh-CN"/>
          </a:p>
        </p:txBody>
      </p:sp>
      <p:sp>
        <p:nvSpPr>
          <p:cNvPr id="34819" name="Rectangle 1027"/>
          <p:cNvSpPr>
            <a:spLocks noGrp="1" noChangeArrowheads="1"/>
          </p:cNvSpPr>
          <p:nvPr>
            <p:ph type="body" idx="1"/>
          </p:nvPr>
        </p:nvSpPr>
        <p:spPr>
          <a:xfrm>
            <a:off x="1809720" y="714356"/>
            <a:ext cx="8534400" cy="5143536"/>
          </a:xfrm>
        </p:spPr>
        <p:txBody>
          <a:bodyPr>
            <a:normAutofit fontScale="92500"/>
          </a:bodyPr>
          <a:lstStyle/>
          <a:p>
            <a:pPr>
              <a:lnSpc>
                <a:spcPct val="160000"/>
              </a:lnSpc>
            </a:pPr>
            <a:r>
              <a:rPr lang="en-US" altLang="zh-CN" b="1" dirty="0">
                <a:latin typeface="Comic Sans MS" panose="030F0702030302020204" pitchFamily="66" charset="0"/>
              </a:rPr>
              <a:t>5</a:t>
            </a:r>
            <a:r>
              <a:rPr lang="zh-CN" altLang="en-US" b="1" dirty="0">
                <a:latin typeface="Comic Sans MS" panose="030F0702030302020204" pitchFamily="66" charset="0"/>
              </a:rPr>
              <a:t>个周期</a:t>
            </a:r>
            <a:endParaRPr lang="en-US" altLang="zh-CN" b="1" dirty="0">
              <a:latin typeface="Comic Sans MS" panose="030F0702030302020204" pitchFamily="66" charset="0"/>
            </a:endParaRPr>
          </a:p>
          <a:p>
            <a:pPr lvl="1">
              <a:lnSpc>
                <a:spcPct val="160000"/>
              </a:lnSpc>
            </a:pPr>
            <a:r>
              <a:rPr lang="en-US" altLang="zh-CN" b="1" dirty="0">
                <a:solidFill>
                  <a:srgbClr val="FF3300"/>
                </a:solidFill>
                <a:latin typeface="Comic Sans MS" panose="030F0702030302020204" pitchFamily="66" charset="0"/>
              </a:rPr>
              <a:t>IF</a:t>
            </a:r>
            <a:r>
              <a:rPr lang="en-US" altLang="zh-CN" b="1" dirty="0">
                <a:latin typeface="Comic Sans MS" panose="030F0702030302020204" pitchFamily="66" charset="0"/>
              </a:rPr>
              <a:t>: Instruction fetch cycle</a:t>
            </a:r>
          </a:p>
          <a:p>
            <a:pPr lvl="2">
              <a:lnSpc>
                <a:spcPct val="160000"/>
              </a:lnSpc>
            </a:pPr>
            <a:r>
              <a:rPr lang="zh-CN" altLang="en-US" sz="2000" b="1" dirty="0">
                <a:latin typeface="Comic Sans MS" panose="030F0702030302020204" pitchFamily="66" charset="0"/>
              </a:rPr>
              <a:t>按照</a:t>
            </a:r>
            <a:r>
              <a:rPr lang="en-US" altLang="zh-CN" sz="2000" b="1" dirty="0">
                <a:latin typeface="Comic Sans MS" panose="030F0702030302020204" pitchFamily="66" charset="0"/>
              </a:rPr>
              <a:t> PC </a:t>
            </a:r>
            <a:r>
              <a:rPr lang="zh-CN" altLang="en-US" sz="2000" b="1" dirty="0">
                <a:latin typeface="Comic Sans MS" panose="030F0702030302020204" pitchFamily="66" charset="0"/>
              </a:rPr>
              <a:t>内容访问指令存储器，取出指令</a:t>
            </a:r>
            <a:endParaRPr lang="en-US" altLang="zh-CN" sz="2000" b="1" dirty="0">
              <a:latin typeface="Comic Sans MS" panose="030F0702030302020204" pitchFamily="66" charset="0"/>
            </a:endParaRPr>
          </a:p>
          <a:p>
            <a:pPr lvl="2">
              <a:lnSpc>
                <a:spcPct val="160000"/>
              </a:lnSpc>
            </a:pPr>
            <a:r>
              <a:rPr lang="en-US" altLang="zh-CN" sz="2000" b="1" dirty="0">
                <a:latin typeface="Comic Sans MS" panose="030F0702030302020204" pitchFamily="66" charset="0"/>
              </a:rPr>
              <a:t>PC+4</a:t>
            </a:r>
            <a:r>
              <a:rPr lang="en-US" altLang="zh-CN" sz="2000" b="1" dirty="0">
                <a:latin typeface="宋体" panose="02010600030101010101" pitchFamily="2" charset="-122"/>
              </a:rPr>
              <a:t>→</a:t>
            </a:r>
            <a:r>
              <a:rPr lang="en-US" altLang="zh-CN" sz="2000" b="1" dirty="0">
                <a:latin typeface="Comic Sans MS" panose="030F0702030302020204" pitchFamily="66" charset="0"/>
              </a:rPr>
              <a:t>NPC</a:t>
            </a:r>
            <a:r>
              <a:rPr lang="zh-CN" altLang="en-US" sz="2000" b="1" dirty="0">
                <a:latin typeface="Comic Sans MS" panose="030F0702030302020204" pitchFamily="66" charset="0"/>
              </a:rPr>
              <a:t>，以获取下一条指令地址</a:t>
            </a:r>
            <a:endParaRPr lang="en-US" altLang="zh-CN" sz="2000" b="1" dirty="0">
              <a:latin typeface="Comic Sans MS" panose="030F0702030302020204" pitchFamily="66" charset="0"/>
            </a:endParaRPr>
          </a:p>
          <a:p>
            <a:pPr lvl="1">
              <a:lnSpc>
                <a:spcPct val="160000"/>
              </a:lnSpc>
            </a:pPr>
            <a:r>
              <a:rPr lang="en-US" altLang="zh-CN" b="1" dirty="0">
                <a:solidFill>
                  <a:srgbClr val="FF3300"/>
                </a:solidFill>
                <a:latin typeface="Comic Sans MS" panose="030F0702030302020204" pitchFamily="66" charset="0"/>
              </a:rPr>
              <a:t>ID</a:t>
            </a:r>
            <a:r>
              <a:rPr lang="en-US" altLang="zh-CN" b="1" dirty="0">
                <a:latin typeface="Comic Sans MS" panose="030F0702030302020204" pitchFamily="66" charset="0"/>
              </a:rPr>
              <a:t>: Instruction decode/ register fetch cycle</a:t>
            </a:r>
          </a:p>
          <a:p>
            <a:pPr lvl="2">
              <a:lnSpc>
                <a:spcPct val="160000"/>
              </a:lnSpc>
            </a:pPr>
            <a:r>
              <a:rPr lang="zh-CN" altLang="en-US" sz="2000" b="1" dirty="0">
                <a:latin typeface="Comic Sans MS" panose="030F0702030302020204" pitchFamily="66" charset="0"/>
              </a:rPr>
              <a:t>指令译码</a:t>
            </a:r>
            <a:endParaRPr lang="en-US" altLang="zh-CN" sz="2000" b="1" dirty="0">
              <a:latin typeface="Comic Sans MS" panose="030F0702030302020204" pitchFamily="66" charset="0"/>
            </a:endParaRPr>
          </a:p>
          <a:p>
            <a:pPr lvl="2">
              <a:lnSpc>
                <a:spcPct val="160000"/>
              </a:lnSpc>
            </a:pPr>
            <a:r>
              <a:rPr lang="zh-CN" altLang="en-US" sz="2000" b="1" dirty="0">
                <a:latin typeface="Comic Sans MS" panose="030F0702030302020204" pitchFamily="66" charset="0"/>
              </a:rPr>
              <a:t>读寄存器</a:t>
            </a:r>
            <a:endParaRPr lang="en-US" altLang="zh-CN" sz="2000" b="1" dirty="0">
              <a:latin typeface="Comic Sans MS" panose="030F0702030302020204" pitchFamily="66" charset="0"/>
            </a:endParaRPr>
          </a:p>
          <a:p>
            <a:pPr lvl="2">
              <a:lnSpc>
                <a:spcPct val="160000"/>
              </a:lnSpc>
            </a:pPr>
            <a:r>
              <a:rPr lang="zh-CN" altLang="en-US" sz="2000" b="1" dirty="0">
                <a:latin typeface="Comic Sans MS" panose="030F0702030302020204" pitchFamily="66" charset="0"/>
              </a:rPr>
              <a:t>如果需要，符号扩展指令中的位移量</a:t>
            </a:r>
            <a:endParaRPr lang="en-US" altLang="zh-CN" dirty="0">
              <a:latin typeface="Comic Sans MS" panose="030F0702030302020204" pitchFamily="66"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774816" y="62230"/>
            <a:ext cx="3867785" cy="2278380"/>
          </a:xfrm>
          <a:prstGeom prst="rect">
            <a:avLst/>
          </a:prstGeom>
        </p:spPr>
      </p:pic>
      <p:sp>
        <p:nvSpPr>
          <p:cNvPr id="5" name="灯片编号占位符 4"/>
          <p:cNvSpPr>
            <a:spLocks noGrp="1"/>
          </p:cNvSpPr>
          <p:nvPr>
            <p:ph type="sldNum" sz="quarter" idx="11"/>
          </p:nvPr>
        </p:nvSpPr>
        <p:spPr/>
        <p:txBody>
          <a:bodyPr/>
          <a:lstStyle/>
          <a:p>
            <a:fld id="{A93959B9-64A6-446F-8D23-ED50764932D0}" type="slidenum">
              <a:rPr lang="en-US" altLang="zh-CN"/>
              <a:t>131</a:t>
            </a:fld>
            <a:endParaRPr lang="en-US" altLang="zh-CN"/>
          </a:p>
        </p:txBody>
      </p:sp>
      <p:sp>
        <p:nvSpPr>
          <p:cNvPr id="104451" name="Rectangle 3"/>
          <p:cNvSpPr>
            <a:spLocks noGrp="1" noChangeArrowheads="1"/>
          </p:cNvSpPr>
          <p:nvPr>
            <p:ph type="body" idx="1"/>
          </p:nvPr>
        </p:nvSpPr>
        <p:spPr>
          <a:xfrm>
            <a:off x="1522095" y="2165350"/>
            <a:ext cx="8229600" cy="5913120"/>
          </a:xfrm>
        </p:spPr>
        <p:txBody>
          <a:bodyPr>
            <a:normAutofit/>
          </a:bodyPr>
          <a:lstStyle/>
          <a:p>
            <a:pPr lvl="1">
              <a:lnSpc>
                <a:spcPts val="3500"/>
              </a:lnSpc>
            </a:pPr>
            <a:r>
              <a:rPr lang="en-US" altLang="zh-CN" dirty="0">
                <a:solidFill>
                  <a:srgbClr val="FF3300"/>
                </a:solidFill>
                <a:latin typeface="Comic Sans MS" panose="030F0702030302020204" pitchFamily="66" charset="0"/>
              </a:rPr>
              <a:t>EX</a:t>
            </a:r>
            <a:r>
              <a:rPr lang="en-US" altLang="zh-CN" dirty="0">
                <a:latin typeface="Comic Sans MS" panose="030F0702030302020204" pitchFamily="66" charset="0"/>
              </a:rPr>
              <a:t>: Execution/ effective address cycle </a:t>
            </a:r>
          </a:p>
          <a:p>
            <a:pPr lvl="2">
              <a:lnSpc>
                <a:spcPts val="3500"/>
              </a:lnSpc>
            </a:pPr>
            <a:r>
              <a:rPr lang="en-US" altLang="zh-CN" sz="2000" b="1" dirty="0">
                <a:latin typeface="Comic Sans MS" panose="030F0702030302020204" pitchFamily="66" charset="0"/>
              </a:rPr>
              <a:t>Load/Store:</a:t>
            </a:r>
            <a:r>
              <a:rPr lang="en-US" altLang="zh-CN" sz="2000" dirty="0">
                <a:latin typeface="Comic Sans MS" panose="030F0702030302020204" pitchFamily="66" charset="0"/>
              </a:rPr>
              <a:t> </a:t>
            </a:r>
            <a:r>
              <a:rPr lang="zh-CN" altLang="en-US" sz="2000" b="1" dirty="0">
                <a:latin typeface="Comic Sans MS" panose="030F0702030302020204" pitchFamily="66" charset="0"/>
              </a:rPr>
              <a:t>计算数据存储器有效地址</a:t>
            </a:r>
            <a:endParaRPr lang="en-US" altLang="zh-CN" sz="2000" b="1" dirty="0">
              <a:latin typeface="Comic Sans MS" panose="030F0702030302020204" pitchFamily="66" charset="0"/>
            </a:endParaRPr>
          </a:p>
          <a:p>
            <a:pPr lvl="2">
              <a:lnSpc>
                <a:spcPts val="3500"/>
              </a:lnSpc>
            </a:pPr>
            <a:r>
              <a:rPr lang="en-US" altLang="zh-CN" sz="2000" b="1" dirty="0">
                <a:latin typeface="Comic Sans MS" panose="030F0702030302020204" pitchFamily="66" charset="0"/>
              </a:rPr>
              <a:t>R-R/ R-I  ALU:</a:t>
            </a:r>
            <a:r>
              <a:rPr lang="en-US" altLang="zh-CN" sz="2000" dirty="0">
                <a:latin typeface="Comic Sans MS" panose="030F0702030302020204" pitchFamily="66" charset="0"/>
              </a:rPr>
              <a:t> </a:t>
            </a:r>
            <a:r>
              <a:rPr lang="zh-CN" altLang="en-US" sz="2000" b="1" dirty="0">
                <a:latin typeface="Comic Sans MS" panose="030F0702030302020204" pitchFamily="66" charset="0"/>
              </a:rPr>
              <a:t>执行运算操作</a:t>
            </a:r>
            <a:endParaRPr lang="en-US" altLang="zh-CN" sz="2000" b="1" dirty="0">
              <a:latin typeface="Comic Sans MS" panose="030F0702030302020204" pitchFamily="66" charset="0"/>
            </a:endParaRPr>
          </a:p>
          <a:p>
            <a:pPr lvl="2">
              <a:lnSpc>
                <a:spcPts val="3500"/>
              </a:lnSpc>
            </a:pPr>
            <a:r>
              <a:rPr lang="en-US" altLang="zh-CN" sz="2000" b="1" dirty="0">
                <a:latin typeface="Comic Sans MS" panose="030F0702030302020204" pitchFamily="66" charset="0"/>
              </a:rPr>
              <a:t>Branch:</a:t>
            </a:r>
            <a:r>
              <a:rPr lang="en-US" altLang="zh-CN" sz="2000" dirty="0">
                <a:latin typeface="Comic Sans MS" panose="030F0702030302020204" pitchFamily="66" charset="0"/>
              </a:rPr>
              <a:t> </a:t>
            </a:r>
            <a:r>
              <a:rPr lang="zh-CN" altLang="en-US" sz="2000" b="1" dirty="0">
                <a:latin typeface="Comic Sans MS" panose="030F0702030302020204" pitchFamily="66" charset="0"/>
              </a:rPr>
              <a:t>做相等测试，如果相等计算目标地址送</a:t>
            </a:r>
            <a:r>
              <a:rPr lang="en-US" altLang="zh-CN" sz="2000" b="1" dirty="0">
                <a:latin typeface="Comic Sans MS" panose="030F0702030302020204" pitchFamily="66" charset="0"/>
              </a:rPr>
              <a:t>PC</a:t>
            </a:r>
          </a:p>
          <a:p>
            <a:pPr lvl="1">
              <a:lnSpc>
                <a:spcPts val="3500"/>
              </a:lnSpc>
            </a:pPr>
            <a:r>
              <a:rPr lang="en-US" altLang="zh-CN" dirty="0">
                <a:solidFill>
                  <a:srgbClr val="FF3300"/>
                </a:solidFill>
                <a:latin typeface="Comic Sans MS" panose="030F0702030302020204" pitchFamily="66" charset="0"/>
              </a:rPr>
              <a:t>MEM</a:t>
            </a:r>
            <a:r>
              <a:rPr lang="en-US" altLang="zh-CN" dirty="0">
                <a:latin typeface="Comic Sans MS" panose="030F0702030302020204" pitchFamily="66" charset="0"/>
              </a:rPr>
              <a:t>: Memory access</a:t>
            </a:r>
          </a:p>
          <a:p>
            <a:pPr lvl="2">
              <a:lnSpc>
                <a:spcPts val="3500"/>
              </a:lnSpc>
            </a:pPr>
            <a:r>
              <a:rPr lang="en-US" altLang="zh-CN" sz="2000" b="1" dirty="0">
                <a:latin typeface="Comic Sans MS" panose="030F0702030302020204" pitchFamily="66" charset="0"/>
              </a:rPr>
              <a:t>Load:</a:t>
            </a:r>
            <a:r>
              <a:rPr lang="en-US" altLang="zh-CN" dirty="0">
                <a:latin typeface="Comic Sans MS" panose="030F0702030302020204" pitchFamily="66" charset="0"/>
              </a:rPr>
              <a:t> </a:t>
            </a:r>
            <a:r>
              <a:rPr lang="zh-CN" altLang="en-US" sz="2000" b="1" dirty="0">
                <a:latin typeface="Comic Sans MS" panose="030F0702030302020204" pitchFamily="66" charset="0"/>
              </a:rPr>
              <a:t>送有效地址到数据存储器，取数据</a:t>
            </a:r>
            <a:endParaRPr lang="en-US" altLang="zh-CN" sz="2000" b="1" dirty="0">
              <a:latin typeface="Comic Sans MS" panose="030F0702030302020204" pitchFamily="66" charset="0"/>
            </a:endParaRPr>
          </a:p>
          <a:p>
            <a:pPr lvl="2">
              <a:lnSpc>
                <a:spcPts val="3500"/>
              </a:lnSpc>
            </a:pPr>
            <a:r>
              <a:rPr lang="en-US" altLang="zh-CN" sz="2000" b="1" dirty="0">
                <a:latin typeface="Comic Sans MS" panose="030F0702030302020204" pitchFamily="66" charset="0"/>
              </a:rPr>
              <a:t>Store:</a:t>
            </a:r>
            <a:r>
              <a:rPr lang="en-US" altLang="zh-CN" dirty="0">
                <a:latin typeface="Comic Sans MS" panose="030F0702030302020204" pitchFamily="66" charset="0"/>
              </a:rPr>
              <a:t> </a:t>
            </a:r>
            <a:r>
              <a:rPr lang="zh-CN" altLang="en-US" sz="2000" b="1" dirty="0">
                <a:latin typeface="Comic Sans MS" panose="030F0702030302020204" pitchFamily="66" charset="0"/>
              </a:rPr>
              <a:t>写</a:t>
            </a:r>
            <a:r>
              <a:rPr lang="en-US" altLang="zh-CN" sz="2000" b="1" dirty="0">
                <a:latin typeface="Comic Sans MS" panose="030F0702030302020204" pitchFamily="66" charset="0"/>
              </a:rPr>
              <a:t>ID</a:t>
            </a:r>
            <a:r>
              <a:rPr lang="zh-CN" altLang="en-US" sz="2000" b="1" dirty="0">
                <a:latin typeface="Comic Sans MS" panose="030F0702030302020204" pitchFamily="66" charset="0"/>
              </a:rPr>
              <a:t>读出数据到有效地址单元中</a:t>
            </a:r>
            <a:r>
              <a:rPr lang="en-US" altLang="zh-CN" sz="2000" b="1" dirty="0">
                <a:latin typeface="Comic Sans MS" panose="030F0702030302020204" pitchFamily="66" charset="0"/>
              </a:rPr>
              <a:t>   </a:t>
            </a:r>
          </a:p>
          <a:p>
            <a:pPr lvl="1">
              <a:lnSpc>
                <a:spcPts val="3500"/>
              </a:lnSpc>
            </a:pPr>
            <a:r>
              <a:rPr lang="en-US" altLang="zh-CN" dirty="0">
                <a:solidFill>
                  <a:srgbClr val="FF3300"/>
                </a:solidFill>
                <a:latin typeface="Comic Sans MS" panose="030F0702030302020204" pitchFamily="66" charset="0"/>
              </a:rPr>
              <a:t>WB</a:t>
            </a:r>
            <a:r>
              <a:rPr lang="en-US" altLang="zh-CN" dirty="0">
                <a:latin typeface="Comic Sans MS" panose="030F0702030302020204" pitchFamily="66" charset="0"/>
              </a:rPr>
              <a:t>: Write-back cycle</a:t>
            </a:r>
          </a:p>
          <a:p>
            <a:pPr lvl="2">
              <a:lnSpc>
                <a:spcPts val="3500"/>
              </a:lnSpc>
            </a:pPr>
            <a:r>
              <a:rPr lang="en-US" altLang="zh-CN" sz="2000" b="1" dirty="0">
                <a:latin typeface="Comic Sans MS" panose="030F0702030302020204" pitchFamily="66" charset="0"/>
              </a:rPr>
              <a:t>Load or ALU: </a:t>
            </a:r>
            <a:r>
              <a:rPr lang="zh-CN" altLang="en-US" sz="2000" b="1" dirty="0">
                <a:latin typeface="Comic Sans MS" panose="030F0702030302020204" pitchFamily="66" charset="0"/>
              </a:rPr>
              <a:t>写结果到寄存器堆</a:t>
            </a:r>
            <a:r>
              <a:rPr lang="en-US" altLang="zh-CN" dirty="0">
                <a:latin typeface="Comic Sans MS" panose="030F0702030302020204" pitchFamily="66" charset="0"/>
              </a:rPr>
              <a:t> </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04B8CD1A-B0DB-45D1-B3CB-956FFC10B530}" type="slidenum">
              <a:rPr lang="en-US" altLang="zh-CN"/>
              <a:t>132</a:t>
            </a:fld>
            <a:endParaRPr lang="en-US" altLang="zh-CN"/>
          </a:p>
        </p:txBody>
      </p:sp>
      <p:sp>
        <p:nvSpPr>
          <p:cNvPr id="36866" name="Rectangle 2"/>
          <p:cNvSpPr>
            <a:spLocks noGrp="1" noChangeArrowheads="1"/>
          </p:cNvSpPr>
          <p:nvPr>
            <p:ph type="title"/>
          </p:nvPr>
        </p:nvSpPr>
        <p:spPr>
          <a:xfrm>
            <a:off x="2743200" y="228600"/>
            <a:ext cx="7696200" cy="990600"/>
          </a:xfrm>
        </p:spPr>
        <p:txBody>
          <a:bodyPr>
            <a:normAutofit fontScale="90000"/>
          </a:bodyPr>
          <a:lstStyle/>
          <a:p>
            <a:pPr algn="l"/>
            <a:r>
              <a:rPr lang="en-US" altLang="zh-CN" dirty="0"/>
              <a:t>About Multi-cycle implementation</a:t>
            </a:r>
          </a:p>
        </p:txBody>
      </p:sp>
      <p:sp>
        <p:nvSpPr>
          <p:cNvPr id="36867" name="Rectangle 3"/>
          <p:cNvSpPr>
            <a:spLocks noGrp="1" noChangeArrowheads="1"/>
          </p:cNvSpPr>
          <p:nvPr>
            <p:ph type="body" idx="1"/>
          </p:nvPr>
        </p:nvSpPr>
        <p:spPr>
          <a:xfrm>
            <a:off x="1828800" y="1447800"/>
            <a:ext cx="8534400" cy="4953000"/>
          </a:xfrm>
        </p:spPr>
        <p:txBody>
          <a:bodyPr/>
          <a:lstStyle/>
          <a:p>
            <a:r>
              <a:rPr lang="zh-CN" altLang="en-US" b="1" dirty="0">
                <a:latin typeface="Comic Sans MS" panose="030F0702030302020204" pitchFamily="66" charset="0"/>
              </a:rPr>
              <a:t>数据路径中的</a:t>
            </a:r>
            <a:r>
              <a:rPr lang="zh-CN" altLang="en-US" b="1" dirty="0">
                <a:solidFill>
                  <a:srgbClr val="FF3300"/>
                </a:solidFill>
                <a:latin typeface="Comic Sans MS" panose="030F0702030302020204" pitchFamily="66" charset="0"/>
              </a:rPr>
              <a:t>暂存器</a:t>
            </a:r>
            <a:r>
              <a:rPr lang="zh-CN" altLang="en-US" b="1" dirty="0">
                <a:latin typeface="Comic Sans MS" panose="030F0702030302020204" pitchFamily="66" charset="0"/>
              </a:rPr>
              <a:t>易于实现流水线</a:t>
            </a:r>
            <a:endParaRPr lang="en-US" altLang="zh-CN" b="1" dirty="0">
              <a:latin typeface="Comic Sans MS" panose="030F0702030302020204" pitchFamily="66" charset="0"/>
            </a:endParaRPr>
          </a:p>
          <a:p>
            <a:r>
              <a:rPr lang="zh-CN" altLang="en-US" b="1" dirty="0">
                <a:latin typeface="Comic Sans MS" panose="030F0702030302020204" pitchFamily="66" charset="0"/>
              </a:rPr>
              <a:t>注意：</a:t>
            </a:r>
            <a:r>
              <a:rPr lang="en-US" altLang="zh-CN" b="1" dirty="0">
                <a:latin typeface="Comic Sans MS" panose="030F0702030302020204" pitchFamily="66" charset="0"/>
              </a:rPr>
              <a:t>branch</a:t>
            </a:r>
            <a:r>
              <a:rPr lang="zh-CN" altLang="en-US" b="1" dirty="0">
                <a:latin typeface="Comic Sans MS" panose="030F0702030302020204" pitchFamily="66" charset="0"/>
              </a:rPr>
              <a:t>和</a:t>
            </a:r>
            <a:r>
              <a:rPr lang="en-US" altLang="zh-CN" b="1" dirty="0">
                <a:latin typeface="Comic Sans MS" panose="030F0702030302020204" pitchFamily="66" charset="0"/>
              </a:rPr>
              <a:t>Store</a:t>
            </a:r>
            <a:r>
              <a:rPr lang="zh-CN" altLang="en-US" b="1" dirty="0">
                <a:latin typeface="Comic Sans MS" panose="030F0702030302020204" pitchFamily="66" charset="0"/>
              </a:rPr>
              <a:t>指令花费</a:t>
            </a:r>
            <a:r>
              <a:rPr lang="en-US" altLang="zh-CN" b="1" dirty="0">
                <a:latin typeface="Comic Sans MS" panose="030F0702030302020204" pitchFamily="66" charset="0"/>
              </a:rPr>
              <a:t> </a:t>
            </a:r>
            <a:r>
              <a:rPr lang="en-US" altLang="zh-CN" b="1" dirty="0">
                <a:solidFill>
                  <a:srgbClr val="FF3300"/>
                </a:solidFill>
                <a:latin typeface="Comic Sans MS" panose="030F0702030302020204" pitchFamily="66" charset="0"/>
              </a:rPr>
              <a:t>4</a:t>
            </a:r>
            <a:r>
              <a:rPr lang="en-US" altLang="zh-CN" b="1" dirty="0">
                <a:latin typeface="Comic Sans MS" panose="030F0702030302020204" pitchFamily="66" charset="0"/>
              </a:rPr>
              <a:t> clock cycles. </a:t>
            </a:r>
          </a:p>
          <a:p>
            <a:pPr lvl="1"/>
            <a:r>
              <a:rPr lang="zh-CN" altLang="en-US" sz="2400" b="1" dirty="0">
                <a:latin typeface="Comic Sans MS" panose="030F0702030302020204" pitchFamily="66" charset="0"/>
              </a:rPr>
              <a:t>假定</a:t>
            </a:r>
            <a:r>
              <a:rPr lang="en-US" altLang="zh-CN" sz="2400" b="1" dirty="0">
                <a:latin typeface="Comic Sans MS" panose="030F0702030302020204" pitchFamily="66" charset="0"/>
              </a:rPr>
              <a:t> branch</a:t>
            </a:r>
            <a:r>
              <a:rPr lang="zh-CN" altLang="en-US" sz="2400" b="1" dirty="0">
                <a:latin typeface="Comic Sans MS" panose="030F0702030302020204" pitchFamily="66" charset="0"/>
              </a:rPr>
              <a:t>执行频率</a:t>
            </a:r>
            <a:r>
              <a:rPr lang="en-US" altLang="zh-CN" sz="2400" b="1" dirty="0">
                <a:latin typeface="Comic Sans MS" panose="030F0702030302020204" pitchFamily="66" charset="0"/>
              </a:rPr>
              <a:t> 12%</a:t>
            </a:r>
            <a:r>
              <a:rPr lang="zh-CN" altLang="en-US" sz="2400" b="1" dirty="0">
                <a:latin typeface="Comic Sans MS" panose="030F0702030302020204" pitchFamily="66" charset="0"/>
              </a:rPr>
              <a:t>，</a:t>
            </a:r>
            <a:r>
              <a:rPr lang="en-US" altLang="zh-CN" sz="2400" b="1" dirty="0">
                <a:latin typeface="Comic Sans MS" panose="030F0702030302020204" pitchFamily="66" charset="0"/>
              </a:rPr>
              <a:t> store </a:t>
            </a:r>
            <a:r>
              <a:rPr lang="zh-CN" altLang="en-US" sz="2400" b="1" dirty="0">
                <a:latin typeface="Comic Sans MS" panose="030F0702030302020204" pitchFamily="66" charset="0"/>
              </a:rPr>
              <a:t>执行频率</a:t>
            </a:r>
            <a:r>
              <a:rPr lang="en-US" altLang="zh-CN" sz="2400" b="1" dirty="0">
                <a:latin typeface="Comic Sans MS" panose="030F0702030302020204" pitchFamily="66" charset="0"/>
              </a:rPr>
              <a:t>10%, CPI </a:t>
            </a:r>
            <a:r>
              <a:rPr lang="zh-CN" altLang="en-US" sz="2400" b="1" dirty="0">
                <a:latin typeface="Comic Sans MS" panose="030F0702030302020204" pitchFamily="66" charset="0"/>
              </a:rPr>
              <a:t>是</a:t>
            </a:r>
            <a:r>
              <a:rPr lang="en-US" altLang="zh-CN" sz="2400" b="1" dirty="0">
                <a:latin typeface="Comic Sans MS" panose="030F0702030302020204" pitchFamily="66" charset="0"/>
              </a:rPr>
              <a:t> </a:t>
            </a:r>
            <a:r>
              <a:rPr lang="en-US" altLang="zh-CN" sz="2400" b="1" dirty="0">
                <a:solidFill>
                  <a:srgbClr val="FF3300"/>
                </a:solidFill>
                <a:latin typeface="Comic Sans MS" panose="030F0702030302020204" pitchFamily="66" charset="0"/>
              </a:rPr>
              <a:t>4.78</a:t>
            </a:r>
            <a:r>
              <a:rPr lang="zh-CN" altLang="en-US" sz="2400" b="1" dirty="0">
                <a:solidFill>
                  <a:srgbClr val="FF3300"/>
                </a:solidFill>
                <a:latin typeface="Comic Sans MS" panose="030F0702030302020204" pitchFamily="66" charset="0"/>
              </a:rPr>
              <a:t>（</a:t>
            </a:r>
            <a:r>
              <a:rPr lang="en-US" altLang="zh-CN" sz="2400" b="1" dirty="0">
                <a:solidFill>
                  <a:srgbClr val="FF3300"/>
                </a:solidFill>
                <a:latin typeface="Comic Sans MS" panose="030F0702030302020204" pitchFamily="66" charset="0"/>
              </a:rPr>
              <a:t>=12%*4+10%*4+78%*5</a:t>
            </a:r>
            <a:r>
              <a:rPr lang="zh-CN" altLang="en-US" sz="2400" b="1" dirty="0">
                <a:solidFill>
                  <a:srgbClr val="FF3300"/>
                </a:solidFill>
                <a:latin typeface="Comic Sans MS" panose="030F0702030302020204" pitchFamily="66" charset="0"/>
              </a:rPr>
              <a:t>）</a:t>
            </a:r>
            <a:r>
              <a:rPr lang="en-US" altLang="zh-CN" sz="2400" b="1" dirty="0">
                <a:latin typeface="Comic Sans MS" panose="030F0702030302020204" pitchFamily="66" charset="0"/>
              </a:rPr>
              <a:t>.</a:t>
            </a:r>
            <a:r>
              <a:rPr lang="en-US" altLang="zh-CN" sz="2400" b="1" dirty="0"/>
              <a:t> </a:t>
            </a:r>
          </a:p>
          <a:p>
            <a:r>
              <a:rPr lang="zh-CN" altLang="en-US" b="1" dirty="0">
                <a:latin typeface="Comic Sans MS" panose="030F0702030302020204" pitchFamily="66" charset="0"/>
              </a:rPr>
              <a:t>这种实现是</a:t>
            </a:r>
            <a:r>
              <a:rPr lang="zh-CN" altLang="en-US" b="1" dirty="0">
                <a:solidFill>
                  <a:srgbClr val="FF3300"/>
                </a:solidFill>
                <a:latin typeface="Comic Sans MS" panose="030F0702030302020204" pitchFamily="66" charset="0"/>
              </a:rPr>
              <a:t>没有优化的</a:t>
            </a:r>
            <a:r>
              <a:rPr lang="en-US" altLang="zh-CN" b="1" dirty="0">
                <a:latin typeface="Comic Sans MS" panose="030F0702030302020204" pitchFamily="66" charset="0"/>
              </a:rPr>
              <a:t>. </a:t>
            </a:r>
            <a:endParaRPr lang="en-US" altLang="zh-CN" sz="3600" b="1" dirty="0"/>
          </a:p>
        </p:txBody>
      </p:sp>
      <p:pic>
        <p:nvPicPr>
          <p:cNvPr id="3" name="图片 2"/>
          <p:cNvPicPr>
            <a:picLocks noChangeAspect="1"/>
          </p:cNvPicPr>
          <p:nvPr/>
        </p:nvPicPr>
        <p:blipFill>
          <a:blip r:embed="rId2"/>
          <a:stretch>
            <a:fillRect/>
          </a:stretch>
        </p:blipFill>
        <p:spPr>
          <a:xfrm>
            <a:off x="2981326" y="4711066"/>
            <a:ext cx="6852285" cy="2018665"/>
          </a:xfrm>
          <a:prstGeom prst="rect">
            <a:avLst/>
          </a:prstGeom>
        </p:spPr>
      </p:pic>
      <p:pic>
        <p:nvPicPr>
          <p:cNvPr id="4" name="图片 3"/>
          <p:cNvPicPr>
            <a:picLocks noChangeAspect="1"/>
          </p:cNvPicPr>
          <p:nvPr/>
        </p:nvPicPr>
        <p:blipFill>
          <a:blip r:embed="rId3"/>
          <a:stretch>
            <a:fillRect/>
          </a:stretch>
        </p:blipFill>
        <p:spPr>
          <a:xfrm>
            <a:off x="7629525" y="3901440"/>
            <a:ext cx="2575560" cy="151765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7CB9A9EB-7242-423E-947B-4CEC9D470C26}" type="slidenum">
              <a:rPr lang="en-US" altLang="zh-CN"/>
              <a:t>133</a:t>
            </a:fld>
            <a:endParaRPr lang="en-US" altLang="zh-CN"/>
          </a:p>
        </p:txBody>
      </p:sp>
      <p:sp>
        <p:nvSpPr>
          <p:cNvPr id="48130" name="Rectangle 2"/>
          <p:cNvSpPr>
            <a:spLocks noGrp="1" noChangeArrowheads="1"/>
          </p:cNvSpPr>
          <p:nvPr>
            <p:ph type="title"/>
          </p:nvPr>
        </p:nvSpPr>
        <p:spPr>
          <a:xfrm>
            <a:off x="2095472" y="357166"/>
            <a:ext cx="8001000" cy="990600"/>
          </a:xfrm>
        </p:spPr>
        <p:txBody>
          <a:bodyPr>
            <a:normAutofit/>
          </a:bodyPr>
          <a:lstStyle/>
          <a:p>
            <a:r>
              <a:rPr lang="zh-CN" altLang="en-US" sz="4000" b="1" dirty="0">
                <a:solidFill>
                  <a:srgbClr val="C00000"/>
                </a:solidFill>
              </a:rPr>
              <a:t>怎样改进多周期实现的性能？</a:t>
            </a:r>
            <a:endParaRPr lang="en-US" altLang="zh-CN" sz="4000" b="1" dirty="0">
              <a:solidFill>
                <a:srgbClr val="C00000"/>
              </a:solidFill>
            </a:endParaRPr>
          </a:p>
        </p:txBody>
      </p:sp>
      <p:sp>
        <p:nvSpPr>
          <p:cNvPr id="48131" name="Rectangle 3"/>
          <p:cNvSpPr>
            <a:spLocks noGrp="1" noChangeArrowheads="1"/>
          </p:cNvSpPr>
          <p:nvPr>
            <p:ph type="body" idx="1"/>
          </p:nvPr>
        </p:nvSpPr>
        <p:spPr>
          <a:xfrm>
            <a:off x="1738282" y="1428736"/>
            <a:ext cx="8686800" cy="4900634"/>
          </a:xfrm>
        </p:spPr>
        <p:txBody>
          <a:bodyPr>
            <a:normAutofit lnSpcReduction="10000"/>
          </a:bodyPr>
          <a:lstStyle/>
          <a:p>
            <a:pPr>
              <a:lnSpc>
                <a:spcPct val="150000"/>
              </a:lnSpc>
            </a:pPr>
            <a:r>
              <a:rPr lang="zh-CN" altLang="en-US" sz="2600" b="1" dirty="0">
                <a:latin typeface="Comic Sans MS" panose="030F0702030302020204" pitchFamily="66" charset="0"/>
              </a:rPr>
              <a:t>优化：对于</a:t>
            </a:r>
            <a:r>
              <a:rPr lang="en-US" altLang="zh-CN" sz="2600" b="1" dirty="0">
                <a:solidFill>
                  <a:srgbClr val="FF3300"/>
                </a:solidFill>
                <a:latin typeface="Comic Sans MS" panose="030F0702030302020204" pitchFamily="66" charset="0"/>
              </a:rPr>
              <a:t>branch</a:t>
            </a:r>
            <a:r>
              <a:rPr lang="en-US" altLang="zh-CN" sz="2600" b="1" dirty="0">
                <a:latin typeface="Comic Sans MS" panose="030F0702030302020204" pitchFamily="66" charset="0"/>
              </a:rPr>
              <a:t>, </a:t>
            </a:r>
            <a:r>
              <a:rPr lang="zh-CN" altLang="en-US" sz="2600" b="1" dirty="0">
                <a:latin typeface="Comic Sans MS" panose="030F0702030302020204" pitchFamily="66" charset="0"/>
              </a:rPr>
              <a:t>将相等测试和计算可能的转移目标地址提前到</a:t>
            </a:r>
            <a:r>
              <a:rPr lang="en-US" altLang="zh-CN" sz="2600" b="1" dirty="0">
                <a:solidFill>
                  <a:srgbClr val="FF3300"/>
                </a:solidFill>
                <a:latin typeface="Comic Sans MS" panose="030F0702030302020204" pitchFamily="66" charset="0"/>
              </a:rPr>
              <a:t>ID</a:t>
            </a:r>
            <a:r>
              <a:rPr lang="zh-CN" altLang="en-US" sz="2600" b="1" dirty="0">
                <a:solidFill>
                  <a:srgbClr val="FF3300"/>
                </a:solidFill>
                <a:latin typeface="Comic Sans MS" panose="030F0702030302020204" pitchFamily="66" charset="0"/>
              </a:rPr>
              <a:t>（</a:t>
            </a:r>
            <a:r>
              <a:rPr lang="en-US" altLang="zh-CN" sz="2600" b="1" dirty="0">
                <a:latin typeface="Comic Sans MS" panose="030F0702030302020204" pitchFamily="66" charset="0"/>
                <a:sym typeface="+mn-ea"/>
              </a:rPr>
              <a:t>branch</a:t>
            </a:r>
            <a:r>
              <a:rPr lang="zh-CN" altLang="en-US" sz="2600" b="1" dirty="0">
                <a:latin typeface="Comic Sans MS" panose="030F0702030302020204" pitchFamily="66" charset="0"/>
                <a:sym typeface="+mn-ea"/>
              </a:rPr>
              <a:t>占</a:t>
            </a:r>
            <a:r>
              <a:rPr lang="en-US" altLang="zh-CN" sz="2600" b="1" dirty="0">
                <a:solidFill>
                  <a:srgbClr val="FF3300"/>
                </a:solidFill>
                <a:latin typeface="Comic Sans MS" panose="030F0702030302020204" pitchFamily="66" charset="0"/>
                <a:sym typeface="+mn-ea"/>
              </a:rPr>
              <a:t>2</a:t>
            </a:r>
            <a:r>
              <a:rPr lang="en-US" altLang="zh-CN" sz="2600" b="1" dirty="0">
                <a:latin typeface="Comic Sans MS" panose="030F0702030302020204" pitchFamily="66" charset="0"/>
                <a:sym typeface="+mn-ea"/>
              </a:rPr>
              <a:t> cycles</a:t>
            </a:r>
            <a:r>
              <a:rPr lang="zh-CN" altLang="en-US" sz="2600" b="1" dirty="0">
                <a:latin typeface="Comic Sans MS" panose="030F0702030302020204" pitchFamily="66" charset="0"/>
                <a:sym typeface="+mn-ea"/>
              </a:rPr>
              <a:t>）</a:t>
            </a:r>
            <a:r>
              <a:rPr lang="en-US" altLang="zh-CN" sz="2600" b="1" dirty="0">
                <a:latin typeface="Comic Sans MS" panose="030F0702030302020204" pitchFamily="66" charset="0"/>
              </a:rPr>
              <a:t>. </a:t>
            </a:r>
          </a:p>
          <a:p>
            <a:pPr>
              <a:lnSpc>
                <a:spcPct val="150000"/>
              </a:lnSpc>
            </a:pPr>
            <a:r>
              <a:rPr lang="zh-CN" altLang="en-US" sz="2600" b="1" dirty="0">
                <a:latin typeface="Comic Sans MS" panose="030F0702030302020204" pitchFamily="66" charset="0"/>
              </a:rPr>
              <a:t>完成</a:t>
            </a:r>
            <a:r>
              <a:rPr lang="en-US" altLang="zh-CN" sz="2600" b="1" dirty="0">
                <a:latin typeface="Comic Sans MS" panose="030F0702030302020204" pitchFamily="66" charset="0"/>
              </a:rPr>
              <a:t> ALU </a:t>
            </a:r>
            <a:r>
              <a:rPr lang="zh-CN" altLang="en-US" sz="2600" b="1" dirty="0">
                <a:latin typeface="Comic Sans MS" panose="030F0702030302020204" pitchFamily="66" charset="0"/>
              </a:rPr>
              <a:t>指令在</a:t>
            </a:r>
            <a:r>
              <a:rPr lang="en-US" altLang="zh-CN" sz="2600" b="1" dirty="0">
                <a:latin typeface="Comic Sans MS" panose="030F0702030302020204" pitchFamily="66" charset="0"/>
              </a:rPr>
              <a:t>MEM cycle </a:t>
            </a:r>
          </a:p>
          <a:p>
            <a:pPr>
              <a:lnSpc>
                <a:spcPct val="150000"/>
              </a:lnSpc>
            </a:pPr>
            <a:endParaRPr lang="en-US" altLang="zh-CN" sz="2600" b="1" dirty="0">
              <a:latin typeface="Comic Sans MS" panose="030F0702030302020204" pitchFamily="66" charset="0"/>
            </a:endParaRPr>
          </a:p>
          <a:p>
            <a:pPr>
              <a:lnSpc>
                <a:spcPct val="150000"/>
              </a:lnSpc>
            </a:pPr>
            <a:r>
              <a:rPr lang="en-US" altLang="zh-CN" sz="2600" b="1" dirty="0">
                <a:latin typeface="Comic Sans MS" panose="030F0702030302020204" pitchFamily="66" charset="0"/>
              </a:rPr>
              <a:t>branch </a:t>
            </a:r>
            <a:r>
              <a:rPr lang="zh-CN" altLang="en-US" sz="2600" b="1" dirty="0">
                <a:latin typeface="Comic Sans MS" panose="030F0702030302020204" pitchFamily="66" charset="0"/>
              </a:rPr>
              <a:t>指令占</a:t>
            </a:r>
            <a:r>
              <a:rPr lang="en-US" altLang="zh-CN" sz="2600" b="1" dirty="0">
                <a:solidFill>
                  <a:srgbClr val="FF3300"/>
                </a:solidFill>
                <a:latin typeface="Comic Sans MS" panose="030F0702030302020204" pitchFamily="66" charset="0"/>
              </a:rPr>
              <a:t>2</a:t>
            </a:r>
            <a:r>
              <a:rPr lang="en-US" altLang="zh-CN" sz="2600" b="1" dirty="0">
                <a:latin typeface="Comic Sans MS" panose="030F0702030302020204" pitchFamily="66" charset="0"/>
              </a:rPr>
              <a:t> cycles, store </a:t>
            </a:r>
            <a:r>
              <a:rPr lang="zh-CN" altLang="en-US" sz="2600" b="1" dirty="0">
                <a:latin typeface="Comic Sans MS" panose="030F0702030302020204" pitchFamily="66" charset="0"/>
              </a:rPr>
              <a:t>和</a:t>
            </a:r>
            <a:r>
              <a:rPr lang="en-US" altLang="zh-CN" sz="2600" b="1" dirty="0">
                <a:latin typeface="Comic Sans MS" panose="030F0702030302020204" pitchFamily="66" charset="0"/>
              </a:rPr>
              <a:t> ALU </a:t>
            </a:r>
            <a:r>
              <a:rPr lang="zh-CN" altLang="en-US" sz="2600" b="1" dirty="0">
                <a:latin typeface="Comic Sans MS" panose="030F0702030302020204" pitchFamily="66" charset="0"/>
              </a:rPr>
              <a:t>指令占</a:t>
            </a:r>
            <a:r>
              <a:rPr lang="en-US" altLang="zh-CN" sz="2600" b="1" dirty="0">
                <a:latin typeface="Comic Sans MS" panose="030F0702030302020204" pitchFamily="66" charset="0"/>
              </a:rPr>
              <a:t> </a:t>
            </a:r>
            <a:r>
              <a:rPr lang="en-US" altLang="zh-CN" sz="2600" b="1" dirty="0">
                <a:solidFill>
                  <a:srgbClr val="FF3300"/>
                </a:solidFill>
                <a:latin typeface="Comic Sans MS" panose="030F0702030302020204" pitchFamily="66" charset="0"/>
              </a:rPr>
              <a:t>4</a:t>
            </a:r>
            <a:r>
              <a:rPr lang="en-US" altLang="zh-CN" sz="2600" b="1" dirty="0">
                <a:latin typeface="Comic Sans MS" panose="030F0702030302020204" pitchFamily="66" charset="0"/>
              </a:rPr>
              <a:t> cycles, </a:t>
            </a:r>
            <a:r>
              <a:rPr lang="zh-CN" altLang="en-US" sz="2600" b="1" dirty="0">
                <a:latin typeface="Comic Sans MS" panose="030F0702030302020204" pitchFamily="66" charset="0"/>
              </a:rPr>
              <a:t>只有</a:t>
            </a:r>
            <a:r>
              <a:rPr lang="en-US" altLang="zh-CN" sz="2600" b="1" dirty="0">
                <a:latin typeface="Comic Sans MS" panose="030F0702030302020204" pitchFamily="66" charset="0"/>
              </a:rPr>
              <a:t>load </a:t>
            </a:r>
            <a:r>
              <a:rPr lang="zh-CN" altLang="en-US" sz="2600" b="1" dirty="0">
                <a:latin typeface="Comic Sans MS" panose="030F0702030302020204" pitchFamily="66" charset="0"/>
              </a:rPr>
              <a:t>指令占</a:t>
            </a:r>
            <a:r>
              <a:rPr lang="en-US" altLang="zh-CN" sz="2600" b="1" dirty="0">
                <a:latin typeface="Comic Sans MS" panose="030F0702030302020204" pitchFamily="66" charset="0"/>
              </a:rPr>
              <a:t> 5 cycles.  </a:t>
            </a:r>
          </a:p>
          <a:p>
            <a:pPr>
              <a:lnSpc>
                <a:spcPct val="150000"/>
              </a:lnSpc>
            </a:pPr>
            <a:r>
              <a:rPr lang="zh-CN" altLang="zh-CN" sz="2600" b="1" dirty="0">
                <a:solidFill>
                  <a:srgbClr val="FF0000"/>
                </a:solidFill>
                <a:latin typeface="Comic Sans MS" panose="030F0702030302020204" pitchFamily="66" charset="0"/>
              </a:rPr>
              <a:t>优化后：</a:t>
            </a:r>
            <a:r>
              <a:rPr lang="en-US" altLang="zh-CN" sz="2600" b="1" dirty="0">
                <a:solidFill>
                  <a:srgbClr val="FF0000"/>
                </a:solidFill>
                <a:latin typeface="Comic Sans MS" panose="030F0702030302020204" pitchFamily="66" charset="0"/>
              </a:rPr>
              <a:t>CPI </a:t>
            </a:r>
            <a:r>
              <a:rPr lang="zh-CN" altLang="en-US" sz="2600" b="1" dirty="0">
                <a:solidFill>
                  <a:srgbClr val="FF0000"/>
                </a:solidFill>
                <a:latin typeface="Comic Sans MS" panose="030F0702030302020204" pitchFamily="66" charset="0"/>
              </a:rPr>
              <a:t>降到</a:t>
            </a:r>
            <a:r>
              <a:rPr lang="en-US" altLang="zh-CN" sz="2600" b="1" dirty="0">
                <a:solidFill>
                  <a:srgbClr val="FF3300"/>
                </a:solidFill>
                <a:latin typeface="Comic Sans MS" panose="030F0702030302020204" pitchFamily="66" charset="0"/>
              </a:rPr>
              <a:t>4.07</a:t>
            </a:r>
            <a:r>
              <a:rPr lang="en-US" altLang="zh-CN" sz="2600" b="1" dirty="0">
                <a:latin typeface="Comic Sans MS" panose="030F0702030302020204" pitchFamily="66" charset="0"/>
              </a:rPr>
              <a:t> </a:t>
            </a:r>
            <a:r>
              <a:rPr lang="zh-CN" altLang="en-US" sz="2600" b="1" dirty="0">
                <a:latin typeface="Comic Sans MS" panose="030F0702030302020204" pitchFamily="66" charset="0"/>
              </a:rPr>
              <a:t>，假定</a:t>
            </a:r>
            <a:r>
              <a:rPr lang="en-US" altLang="zh-CN" sz="2600" b="1" dirty="0">
                <a:latin typeface="Comic Sans MS" panose="030F0702030302020204" pitchFamily="66" charset="0"/>
              </a:rPr>
              <a:t>ALU</a:t>
            </a:r>
            <a:r>
              <a:rPr lang="zh-CN" altLang="en-US" sz="2600" b="1" dirty="0">
                <a:latin typeface="Comic Sans MS" panose="030F0702030302020204" pitchFamily="66" charset="0"/>
              </a:rPr>
              <a:t>指令操作频率</a:t>
            </a:r>
            <a:r>
              <a:rPr lang="en-US" altLang="zh-CN" sz="2600" b="1" dirty="0">
                <a:latin typeface="Comic Sans MS" panose="030F0702030302020204" pitchFamily="66" charset="0"/>
              </a:rPr>
              <a:t>47%</a:t>
            </a:r>
          </a:p>
          <a:p>
            <a:pPr>
              <a:lnSpc>
                <a:spcPct val="150000"/>
              </a:lnSpc>
              <a:buFontTx/>
              <a:buNone/>
            </a:pPr>
            <a:r>
              <a:rPr lang="en-US" altLang="zh-CN" sz="2600" b="1" dirty="0">
                <a:latin typeface="Comic Sans MS" panose="030F0702030302020204" pitchFamily="66" charset="0"/>
              </a:rPr>
              <a:t>    2×12</a:t>
            </a:r>
            <a:r>
              <a:rPr lang="zh-CN" altLang="en-US" sz="2600" b="1" dirty="0">
                <a:latin typeface="Comic Sans MS" panose="030F0702030302020204" pitchFamily="66" charset="0"/>
              </a:rPr>
              <a:t>％ ＋</a:t>
            </a:r>
            <a:r>
              <a:rPr lang="en-US" altLang="zh-CN" sz="2600" b="1" dirty="0">
                <a:latin typeface="Comic Sans MS" panose="030F0702030302020204" pitchFamily="66" charset="0"/>
              </a:rPr>
              <a:t>4×</a:t>
            </a:r>
            <a:r>
              <a:rPr lang="zh-CN" altLang="en-US" sz="2600" b="1" dirty="0">
                <a:latin typeface="Comic Sans MS" panose="030F0702030302020204" pitchFamily="66" charset="0"/>
              </a:rPr>
              <a:t>（</a:t>
            </a:r>
            <a:r>
              <a:rPr lang="en-US" altLang="zh-CN" sz="2600" b="1" dirty="0">
                <a:latin typeface="Comic Sans MS" panose="030F0702030302020204" pitchFamily="66" charset="0"/>
              </a:rPr>
              <a:t>10</a:t>
            </a:r>
            <a:r>
              <a:rPr lang="zh-CN" altLang="en-US" sz="2600" b="1" dirty="0">
                <a:latin typeface="Comic Sans MS" panose="030F0702030302020204" pitchFamily="66" charset="0"/>
              </a:rPr>
              <a:t>％＋</a:t>
            </a:r>
            <a:r>
              <a:rPr lang="en-US" altLang="zh-CN" sz="2600" b="1" dirty="0">
                <a:latin typeface="Comic Sans MS" panose="030F0702030302020204" pitchFamily="66" charset="0"/>
              </a:rPr>
              <a:t>47</a:t>
            </a:r>
            <a:r>
              <a:rPr lang="zh-CN" altLang="en-US" sz="2600" b="1" dirty="0">
                <a:latin typeface="Comic Sans MS" panose="030F0702030302020204" pitchFamily="66" charset="0"/>
              </a:rPr>
              <a:t>％）＋ </a:t>
            </a:r>
            <a:r>
              <a:rPr lang="en-US" altLang="zh-CN" sz="2600" b="1" dirty="0">
                <a:latin typeface="Comic Sans MS" panose="030F0702030302020204" pitchFamily="66" charset="0"/>
              </a:rPr>
              <a:t>31%×5</a:t>
            </a:r>
            <a:r>
              <a:rPr lang="zh-CN" altLang="en-US" sz="2600" b="1" dirty="0">
                <a:latin typeface="Comic Sans MS" panose="030F0702030302020204" pitchFamily="66" charset="0"/>
              </a:rPr>
              <a:t>＝</a:t>
            </a:r>
            <a:r>
              <a:rPr lang="en-US" altLang="zh-CN" sz="2600" b="1" dirty="0">
                <a:latin typeface="Comic Sans MS" panose="030F0702030302020204" pitchFamily="66" charset="0"/>
              </a:rPr>
              <a:t>4.07</a:t>
            </a:r>
            <a:endParaRPr lang="en-US" altLang="zh-CN" b="1" dirty="0"/>
          </a:p>
        </p:txBody>
      </p:sp>
      <p:pic>
        <p:nvPicPr>
          <p:cNvPr id="3" name="图片 2"/>
          <p:cNvPicPr>
            <a:picLocks noChangeAspect="1"/>
          </p:cNvPicPr>
          <p:nvPr/>
        </p:nvPicPr>
        <p:blipFill>
          <a:blip r:embed="rId2"/>
          <a:stretch>
            <a:fillRect/>
          </a:stretch>
        </p:blipFill>
        <p:spPr>
          <a:xfrm>
            <a:off x="7485381" y="1995806"/>
            <a:ext cx="2985135" cy="1706245"/>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灯片编号占位符 4"/>
          <p:cNvSpPr>
            <a:spLocks noGrp="1"/>
          </p:cNvSpPr>
          <p:nvPr>
            <p:ph type="sldNum" sz="quarter" idx="11"/>
          </p:nvPr>
        </p:nvSpPr>
        <p:spPr/>
        <p:txBody>
          <a:bodyPr/>
          <a:lstStyle/>
          <a:p>
            <a:fld id="{CFB46156-9764-4598-8127-606F88ECBB9D}" type="slidenum">
              <a:rPr lang="en-US" altLang="zh-CN"/>
              <a:t>134</a:t>
            </a:fld>
            <a:endParaRPr lang="en-US" altLang="zh-CN"/>
          </a:p>
        </p:txBody>
      </p:sp>
      <p:sp>
        <p:nvSpPr>
          <p:cNvPr id="49154" name="Rectangle 2"/>
          <p:cNvSpPr>
            <a:spLocks noGrp="1" noChangeArrowheads="1"/>
          </p:cNvSpPr>
          <p:nvPr>
            <p:ph type="title"/>
          </p:nvPr>
        </p:nvSpPr>
        <p:spPr/>
        <p:txBody>
          <a:bodyPr>
            <a:normAutofit/>
          </a:bodyPr>
          <a:lstStyle/>
          <a:p>
            <a:r>
              <a:rPr kumimoji="0" lang="en-US" altLang="zh-CN" b="0"/>
              <a:t>Optimized Multi-cycle implementation</a:t>
            </a:r>
          </a:p>
        </p:txBody>
      </p:sp>
      <p:grpSp>
        <p:nvGrpSpPr>
          <p:cNvPr id="2" name="Group 7"/>
          <p:cNvGrpSpPr/>
          <p:nvPr/>
        </p:nvGrpSpPr>
        <p:grpSpPr bwMode="auto">
          <a:xfrm>
            <a:off x="1524000" y="1323976"/>
            <a:ext cx="9144000" cy="5153025"/>
            <a:chOff x="0" y="834"/>
            <a:chExt cx="5760" cy="3246"/>
          </a:xfrm>
        </p:grpSpPr>
        <p:graphicFrame>
          <p:nvGraphicFramePr>
            <p:cNvPr id="49156" name="Object 4"/>
            <p:cNvGraphicFramePr>
              <a:graphicFrameLocks noChangeAspect="1"/>
            </p:cNvGraphicFramePr>
            <p:nvPr/>
          </p:nvGraphicFramePr>
          <p:xfrm>
            <a:off x="0" y="834"/>
            <a:ext cx="5760" cy="2958"/>
          </p:xfrm>
          <a:graphic>
            <a:graphicData uri="http://schemas.openxmlformats.org/presentationml/2006/ole">
              <mc:AlternateContent xmlns:mc="http://schemas.openxmlformats.org/markup-compatibility/2006">
                <mc:Choice xmlns:v="urn:schemas-microsoft-com:vml" Requires="v">
                  <p:oleObj spid="_x0000_s48142" name="Picture" r:id="rId3" imgW="4972050" imgH="2847975" progId="Word.Picture.8">
                    <p:embed/>
                  </p:oleObj>
                </mc:Choice>
                <mc:Fallback>
                  <p:oleObj name="Picture" r:id="rId3" imgW="4972050" imgH="2847975" progId="Word.Picture.8">
                    <p:embed/>
                    <p:pic>
                      <p:nvPicPr>
                        <p:cNvPr id="49156" name="Object 4"/>
                        <p:cNvPicPr>
                          <a:picLocks noChangeAspect="1"/>
                        </p:cNvPicPr>
                        <p:nvPr/>
                      </p:nvPicPr>
                      <p:blipFill>
                        <a:blip r:embed="rId4"/>
                        <a:stretch>
                          <a:fillRect/>
                        </a:stretch>
                      </p:blipFill>
                      <p:spPr>
                        <a:xfrm>
                          <a:off x="0" y="834"/>
                          <a:ext cx="5760" cy="2958"/>
                        </a:xfrm>
                        <a:prstGeom prst="rect">
                          <a:avLst/>
                        </a:prstGeom>
                        <a:noFill/>
                        <a:ln w="9525">
                          <a:noFill/>
                          <a:miter/>
                        </a:ln>
                      </p:spPr>
                    </p:pic>
                  </p:oleObj>
                </mc:Fallback>
              </mc:AlternateContent>
            </a:graphicData>
          </a:graphic>
        </p:graphicFrame>
        <p:sp>
          <p:nvSpPr>
            <p:cNvPr id="49157" name="Rectangle 5"/>
            <p:cNvSpPr>
              <a:spLocks noChangeArrowheads="1"/>
            </p:cNvSpPr>
            <p:nvPr/>
          </p:nvSpPr>
          <p:spPr bwMode="auto">
            <a:xfrm>
              <a:off x="384" y="3840"/>
              <a:ext cx="240" cy="240"/>
            </a:xfrm>
            <a:prstGeom prst="rect">
              <a:avLst/>
            </a:prstGeom>
            <a:noFill/>
            <a:ln w="28575">
              <a:solidFill>
                <a:srgbClr val="FF0000"/>
              </a:solidFill>
              <a:miter lim="800000"/>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49158" name="Text Box 6"/>
            <p:cNvSpPr txBox="1">
              <a:spLocks noChangeArrowheads="1"/>
            </p:cNvSpPr>
            <p:nvPr/>
          </p:nvSpPr>
          <p:spPr bwMode="auto">
            <a:xfrm>
              <a:off x="576" y="3795"/>
              <a:ext cx="2054"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en-US" altLang="zh-CN">
                  <a:latin typeface="Comic Sans MS" panose="030F0702030302020204" pitchFamily="66" charset="0"/>
                </a:rPr>
                <a:t>Temporary storage locations</a:t>
              </a:r>
              <a:endParaRPr lang="en-US" altLang="zh-CN"/>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F0F572FC-E55F-4CA5-8953-0DB4755019AE}" type="slidenum">
              <a:rPr lang="en-US" altLang="zh-CN"/>
              <a:t>135</a:t>
            </a:fld>
            <a:endParaRPr lang="en-US" altLang="zh-CN"/>
          </a:p>
        </p:txBody>
      </p:sp>
      <p:sp>
        <p:nvSpPr>
          <p:cNvPr id="51202" name="Rectangle 2"/>
          <p:cNvSpPr>
            <a:spLocks noGrp="1" noChangeArrowheads="1"/>
          </p:cNvSpPr>
          <p:nvPr>
            <p:ph type="title"/>
          </p:nvPr>
        </p:nvSpPr>
        <p:spPr/>
        <p:txBody>
          <a:bodyPr>
            <a:normAutofit/>
          </a:bodyPr>
          <a:lstStyle/>
          <a:p>
            <a:r>
              <a:rPr lang="zh-CN" altLang="en-US" b="1" dirty="0"/>
              <a:t>改进硬件冗余</a:t>
            </a:r>
            <a:endParaRPr lang="en-US" altLang="zh-CN" b="1" dirty="0"/>
          </a:p>
        </p:txBody>
      </p:sp>
      <p:sp>
        <p:nvSpPr>
          <p:cNvPr id="51203" name="Rectangle 3"/>
          <p:cNvSpPr>
            <a:spLocks noGrp="1" noChangeArrowheads="1"/>
          </p:cNvSpPr>
          <p:nvPr>
            <p:ph type="body" idx="1"/>
          </p:nvPr>
        </p:nvSpPr>
        <p:spPr>
          <a:xfrm>
            <a:off x="1828800" y="1600200"/>
            <a:ext cx="8534400" cy="4648200"/>
          </a:xfrm>
        </p:spPr>
        <p:txBody>
          <a:bodyPr/>
          <a:lstStyle/>
          <a:p>
            <a:pPr>
              <a:lnSpc>
                <a:spcPct val="150000"/>
              </a:lnSpc>
            </a:pPr>
            <a:r>
              <a:rPr lang="en-US" altLang="zh-CN" b="1" dirty="0">
                <a:solidFill>
                  <a:srgbClr val="C00000"/>
                </a:solidFill>
                <a:latin typeface="Comic Sans MS" panose="030F0702030302020204" pitchFamily="66" charset="0"/>
              </a:rPr>
              <a:t>ALU </a:t>
            </a:r>
            <a:r>
              <a:rPr lang="zh-CN" altLang="en-US" b="1" dirty="0">
                <a:solidFill>
                  <a:srgbClr val="C00000"/>
                </a:solidFill>
                <a:latin typeface="Comic Sans MS" panose="030F0702030302020204" pitchFamily="66" charset="0"/>
              </a:rPr>
              <a:t>可以共享</a:t>
            </a:r>
            <a:r>
              <a:rPr lang="en-US" altLang="zh-CN" b="1" dirty="0">
                <a:solidFill>
                  <a:srgbClr val="C00000"/>
                </a:solidFill>
                <a:latin typeface="Comic Sans MS" panose="030F0702030302020204" pitchFamily="66" charset="0"/>
              </a:rPr>
              <a:t> </a:t>
            </a:r>
          </a:p>
          <a:p>
            <a:pPr>
              <a:lnSpc>
                <a:spcPct val="150000"/>
              </a:lnSpc>
            </a:pPr>
            <a:endParaRPr lang="en-US" altLang="zh-CN" b="1" dirty="0">
              <a:latin typeface="Comic Sans MS" panose="030F0702030302020204" pitchFamily="66" charset="0"/>
            </a:endParaRPr>
          </a:p>
          <a:p>
            <a:pPr>
              <a:lnSpc>
                <a:spcPct val="150000"/>
              </a:lnSpc>
            </a:pPr>
            <a:r>
              <a:rPr lang="zh-CN" altLang="en-US" b="1" dirty="0">
                <a:solidFill>
                  <a:srgbClr val="C00000"/>
                </a:solidFill>
                <a:latin typeface="Comic Sans MS" panose="030F0702030302020204" pitchFamily="66" charset="0"/>
              </a:rPr>
              <a:t>数据和指令存储器可以合并</a:t>
            </a:r>
            <a:r>
              <a:rPr lang="zh-CN" altLang="en-US" b="1" dirty="0">
                <a:latin typeface="Comic Sans MS" panose="030F0702030302020204" pitchFamily="66" charset="0"/>
              </a:rPr>
              <a:t>，因为访问发生在不同的时钟周期</a:t>
            </a:r>
            <a:endParaRPr lang="en-US" altLang="zh-CN" b="1" dirty="0">
              <a:latin typeface="Comic Sans MS" panose="030F0702030302020204" pitchFamily="66"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27D79262-DCE0-460A-964C-8B14A7439EB8}" type="slidenum">
              <a:rPr lang="en-US" altLang="zh-CN"/>
              <a:t>136</a:t>
            </a:fld>
            <a:endParaRPr lang="en-US" altLang="zh-CN"/>
          </a:p>
        </p:txBody>
      </p:sp>
      <p:sp>
        <p:nvSpPr>
          <p:cNvPr id="45058" name="Rectangle 2"/>
          <p:cNvSpPr>
            <a:spLocks noGrp="1" noChangeArrowheads="1"/>
          </p:cNvSpPr>
          <p:nvPr>
            <p:ph type="title"/>
          </p:nvPr>
        </p:nvSpPr>
        <p:spPr/>
        <p:txBody>
          <a:bodyPr>
            <a:normAutofit/>
          </a:bodyPr>
          <a:lstStyle/>
          <a:p>
            <a:r>
              <a:rPr lang="zh-CN" altLang="en-US" b="1" dirty="0"/>
              <a:t>四、</a:t>
            </a:r>
            <a:r>
              <a:rPr lang="zh-CN" altLang="en-US" b="1" dirty="0">
                <a:latin typeface="Comic Sans MS" panose="030F0702030302020204" pitchFamily="66" charset="0"/>
              </a:rPr>
              <a:t>经典</a:t>
            </a:r>
            <a:r>
              <a:rPr lang="en-US" altLang="zh-CN" b="1" dirty="0">
                <a:latin typeface="Comic Sans MS" panose="030F0702030302020204" pitchFamily="66" charset="0"/>
              </a:rPr>
              <a:t>5</a:t>
            </a:r>
            <a:r>
              <a:rPr lang="zh-CN" altLang="en-US" b="1" dirty="0">
                <a:latin typeface="Comic Sans MS" panose="030F0702030302020204" pitchFamily="66" charset="0"/>
              </a:rPr>
              <a:t>段流水线</a:t>
            </a:r>
            <a:r>
              <a:rPr lang="en-US" altLang="zh-CN" b="1" dirty="0">
                <a:latin typeface="Comic Sans MS" panose="030F0702030302020204" pitchFamily="66" charset="0"/>
              </a:rPr>
              <a:t>RISC</a:t>
            </a:r>
            <a:r>
              <a:rPr lang="zh-CN" altLang="en-US" b="1" dirty="0">
                <a:latin typeface="Comic Sans MS" panose="030F0702030302020204" pitchFamily="66" charset="0"/>
              </a:rPr>
              <a:t>处理器</a:t>
            </a:r>
            <a:endParaRPr lang="en-US" altLang="zh-CN" b="1" dirty="0"/>
          </a:p>
        </p:txBody>
      </p:sp>
      <p:sp>
        <p:nvSpPr>
          <p:cNvPr id="45059" name="Rectangle 3"/>
          <p:cNvSpPr>
            <a:spLocks noGrp="1" noChangeArrowheads="1"/>
          </p:cNvSpPr>
          <p:nvPr>
            <p:ph type="body" idx="1"/>
          </p:nvPr>
        </p:nvSpPr>
        <p:spPr>
          <a:xfrm>
            <a:off x="2057400" y="1371600"/>
            <a:ext cx="8382000" cy="5029200"/>
          </a:xfrm>
        </p:spPr>
        <p:txBody>
          <a:bodyPr>
            <a:normAutofit/>
          </a:bodyPr>
          <a:lstStyle/>
          <a:p>
            <a:pPr>
              <a:lnSpc>
                <a:spcPct val="150000"/>
              </a:lnSpc>
            </a:pPr>
            <a:r>
              <a:rPr lang="en-US" altLang="zh-CN" sz="2400" b="1" dirty="0">
                <a:solidFill>
                  <a:srgbClr val="C00000"/>
                </a:solidFill>
                <a:latin typeface="Comic Sans MS" panose="030F0702030302020204" pitchFamily="66" charset="0"/>
              </a:rPr>
              <a:t>5</a:t>
            </a:r>
            <a:r>
              <a:rPr lang="zh-CN" altLang="en-US" sz="2400" b="1" dirty="0">
                <a:solidFill>
                  <a:srgbClr val="C00000"/>
                </a:solidFill>
                <a:latin typeface="Comic Sans MS" panose="030F0702030302020204" pitchFamily="66" charset="0"/>
              </a:rPr>
              <a:t>个段</a:t>
            </a:r>
            <a:r>
              <a:rPr lang="zh-CN" altLang="en-US" sz="2400" b="1" dirty="0">
                <a:latin typeface="Comic Sans MS" panose="030F0702030302020204" pitchFamily="66" charset="0"/>
              </a:rPr>
              <a:t>构成了一个</a:t>
            </a:r>
            <a:r>
              <a:rPr lang="zh-CN" altLang="en-US" sz="2400" b="1" dirty="0">
                <a:solidFill>
                  <a:srgbClr val="C00000"/>
                </a:solidFill>
                <a:latin typeface="Comic Sans MS" panose="030F0702030302020204" pitchFamily="66" charset="0"/>
              </a:rPr>
              <a:t>指令流水线</a:t>
            </a:r>
            <a:r>
              <a:rPr lang="zh-CN" altLang="en-US" sz="2400" b="1" dirty="0">
                <a:latin typeface="Comic Sans MS" panose="030F0702030302020204" pitchFamily="66" charset="0"/>
              </a:rPr>
              <a:t>，一条指令经过每个段。</a:t>
            </a:r>
            <a:r>
              <a:rPr lang="en-US" altLang="zh-CN" sz="2400" b="1" dirty="0">
                <a:latin typeface="Comic Sans MS" panose="030F0702030302020204" pitchFamily="66" charset="0"/>
              </a:rPr>
              <a:t> </a:t>
            </a:r>
          </a:p>
          <a:p>
            <a:pPr>
              <a:lnSpc>
                <a:spcPct val="150000"/>
              </a:lnSpc>
            </a:pPr>
            <a:r>
              <a:rPr lang="en-US" altLang="zh-CN" sz="2400" b="1" dirty="0">
                <a:solidFill>
                  <a:srgbClr val="C00000"/>
                </a:solidFill>
                <a:latin typeface="Comic Sans MS" panose="030F0702030302020204" pitchFamily="66" charset="0"/>
              </a:rPr>
              <a:t>CPI </a:t>
            </a:r>
            <a:r>
              <a:rPr lang="zh-CN" altLang="en-US" sz="2400" b="1" dirty="0">
                <a:solidFill>
                  <a:srgbClr val="C00000"/>
                </a:solidFill>
                <a:latin typeface="Comic Sans MS" panose="030F0702030302020204" pitchFamily="66" charset="0"/>
              </a:rPr>
              <a:t>减少到</a:t>
            </a:r>
            <a:r>
              <a:rPr lang="en-US" altLang="zh-CN" sz="2400" b="1" dirty="0">
                <a:solidFill>
                  <a:srgbClr val="C00000"/>
                </a:solidFill>
                <a:latin typeface="Comic Sans MS" panose="030F0702030302020204" pitchFamily="66" charset="0"/>
              </a:rPr>
              <a:t>1</a:t>
            </a:r>
            <a:r>
              <a:rPr lang="zh-CN" altLang="en-US" sz="2400" b="1" dirty="0">
                <a:latin typeface="Comic Sans MS" panose="030F0702030302020204" pitchFamily="66" charset="0"/>
              </a:rPr>
              <a:t>，因为每个时钟周期发射或完成一条指令。</a:t>
            </a:r>
            <a:endParaRPr lang="en-US" altLang="zh-CN" sz="2400" b="1" dirty="0">
              <a:latin typeface="Comic Sans MS" panose="030F0702030302020204" pitchFamily="66" charset="0"/>
            </a:endParaRPr>
          </a:p>
          <a:p>
            <a:pPr>
              <a:lnSpc>
                <a:spcPct val="150000"/>
              </a:lnSpc>
            </a:pPr>
            <a:r>
              <a:rPr lang="zh-CN" altLang="en-US" sz="2400" b="1" dirty="0">
                <a:latin typeface="Comic Sans MS" panose="030F0702030302020204" pitchFamily="66" charset="0"/>
              </a:rPr>
              <a:t>在任意</a:t>
            </a:r>
            <a:r>
              <a:rPr lang="zh-CN" altLang="en-US" sz="2400" b="1" dirty="0">
                <a:solidFill>
                  <a:srgbClr val="C00000"/>
                </a:solidFill>
                <a:latin typeface="Comic Sans MS" panose="030F0702030302020204" pitchFamily="66" charset="0"/>
              </a:rPr>
              <a:t>时钟周期</a:t>
            </a:r>
            <a:r>
              <a:rPr lang="zh-CN" altLang="en-US" sz="2400" b="1" dirty="0">
                <a:latin typeface="Comic Sans MS" panose="030F0702030302020204" pitchFamily="66" charset="0"/>
              </a:rPr>
              <a:t>，在</a:t>
            </a:r>
            <a:r>
              <a:rPr lang="zh-CN" altLang="en-US" sz="2400" b="1" dirty="0">
                <a:solidFill>
                  <a:srgbClr val="C00000"/>
                </a:solidFill>
                <a:latin typeface="Comic Sans MS" panose="030F0702030302020204" pitchFamily="66" charset="0"/>
              </a:rPr>
              <a:t>每个流水段正执行一条指令的部分</a:t>
            </a:r>
            <a:r>
              <a:rPr lang="zh-CN" altLang="en-US" sz="2400" b="1" dirty="0">
                <a:latin typeface="Comic Sans MS" panose="030F0702030302020204" pitchFamily="66" charset="0"/>
              </a:rPr>
              <a:t>。</a:t>
            </a:r>
            <a:r>
              <a:rPr lang="en-US" altLang="zh-CN" sz="2400" b="1" dirty="0">
                <a:latin typeface="Comic Sans MS" panose="030F0702030302020204" pitchFamily="66" charset="0"/>
              </a:rPr>
              <a:t> </a:t>
            </a:r>
          </a:p>
          <a:p>
            <a:endParaRPr lang="en-US" altLang="zh-CN" sz="2400" dirty="0">
              <a:latin typeface="Comic Sans MS" panose="030F0702030302020204" pitchFamily="66" charset="0"/>
            </a:endParaRPr>
          </a:p>
          <a:p>
            <a:endParaRPr lang="en-US" altLang="zh-CN" sz="2400" dirty="0">
              <a:latin typeface="Comic Sans MS" panose="030F0702030302020204" pitchFamily="66" charset="0"/>
            </a:endParaRPr>
          </a:p>
          <a:p>
            <a:endParaRPr lang="en-US" altLang="zh-CN" sz="2400" dirty="0">
              <a:latin typeface="Comic Sans MS" panose="030F0702030302020204" pitchFamily="66" charset="0"/>
            </a:endParaRPr>
          </a:p>
          <a:p>
            <a:endParaRPr lang="en-US" altLang="zh-CN" sz="2400" dirty="0">
              <a:latin typeface="Comic Sans MS" panose="030F0702030302020204" pitchFamily="66" charset="0"/>
            </a:endParaRPr>
          </a:p>
          <a:p>
            <a:endParaRPr lang="en-US" altLang="zh-CN" sz="2400" dirty="0">
              <a:latin typeface="Comic Sans MS" panose="030F0702030302020204" pitchFamily="66" charset="0"/>
            </a:endParaRPr>
          </a:p>
          <a:p>
            <a:r>
              <a:rPr lang="en-US" altLang="zh-CN" sz="2400" dirty="0">
                <a:solidFill>
                  <a:schemeClr val="tx2"/>
                </a:solidFill>
                <a:latin typeface="Comic Sans MS" panose="030F0702030302020204" pitchFamily="66" charset="0"/>
              </a:rPr>
              <a:t>Ideally, performance is increased</a:t>
            </a:r>
            <a:r>
              <a:rPr lang="en-US" altLang="zh-CN" sz="2400" dirty="0">
                <a:solidFill>
                  <a:srgbClr val="FF3300"/>
                </a:solidFill>
                <a:latin typeface="Comic Sans MS" panose="030F0702030302020204" pitchFamily="66" charset="0"/>
              </a:rPr>
              <a:t> five fold </a:t>
            </a:r>
            <a:r>
              <a:rPr lang="en-US" altLang="zh-CN" sz="2400" dirty="0">
                <a:solidFill>
                  <a:schemeClr val="tx2"/>
                </a:solidFill>
                <a:latin typeface="Comic Sans MS" panose="030F0702030302020204" pitchFamily="66" charset="0"/>
              </a:rPr>
              <a:t>!</a:t>
            </a:r>
            <a:r>
              <a:rPr lang="en-US" altLang="zh-CN" sz="2400" dirty="0">
                <a:latin typeface="Comic Sans MS" panose="030F0702030302020204" pitchFamily="66" charset="0"/>
              </a:rPr>
              <a:t>  </a:t>
            </a:r>
            <a:endParaRPr lang="en-US" altLang="zh-CN" sz="2800" dirty="0">
              <a:latin typeface="Comic Sans MS" panose="030F0702030302020204" pitchFamily="66" charset="0"/>
            </a:endParaRPr>
          </a:p>
        </p:txBody>
      </p:sp>
      <p:pic>
        <p:nvPicPr>
          <p:cNvPr id="45061" name="Picture 5" descr="E:\English_arch\611\chap3_1.files\chap3_1-3ne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357562"/>
            <a:ext cx="7096148" cy="29289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灯片编号占位符 4"/>
          <p:cNvSpPr>
            <a:spLocks noGrp="1"/>
          </p:cNvSpPr>
          <p:nvPr>
            <p:ph type="sldNum" sz="quarter" idx="11"/>
          </p:nvPr>
        </p:nvSpPr>
        <p:spPr/>
        <p:txBody>
          <a:bodyPr/>
          <a:lstStyle/>
          <a:p>
            <a:fld id="{6419EF53-A9D2-498C-A683-9C09DA0EAD21}" type="slidenum">
              <a:rPr lang="en-US" altLang="zh-CN"/>
              <a:t>137</a:t>
            </a:fld>
            <a:endParaRPr lang="en-US" altLang="zh-CN"/>
          </a:p>
        </p:txBody>
      </p:sp>
      <p:grpSp>
        <p:nvGrpSpPr>
          <p:cNvPr id="2" name="Group 17"/>
          <p:cNvGrpSpPr/>
          <p:nvPr/>
        </p:nvGrpSpPr>
        <p:grpSpPr bwMode="auto">
          <a:xfrm>
            <a:off x="1905000" y="1524000"/>
            <a:ext cx="8305800" cy="4637088"/>
            <a:chOff x="240" y="960"/>
            <a:chExt cx="5232" cy="2921"/>
          </a:xfrm>
        </p:grpSpPr>
        <p:pic>
          <p:nvPicPr>
            <p:cNvPr id="47111" name="Picture 7" descr="E:\English_arch\611\chap3_4.files\chap3_4-5ne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960"/>
              <a:ext cx="5232" cy="278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16"/>
            <p:cNvGrpSpPr/>
            <p:nvPr/>
          </p:nvGrpSpPr>
          <p:grpSpPr bwMode="auto">
            <a:xfrm>
              <a:off x="3110" y="3002"/>
              <a:ext cx="2254" cy="879"/>
              <a:chOff x="3110" y="3002"/>
              <a:chExt cx="2254" cy="879"/>
            </a:xfrm>
          </p:grpSpPr>
          <p:sp>
            <p:nvSpPr>
              <p:cNvPr id="47117" name="Text Box 13"/>
              <p:cNvSpPr txBox="1">
                <a:spLocks noChangeArrowheads="1"/>
              </p:cNvSpPr>
              <p:nvPr/>
            </p:nvSpPr>
            <p:spPr bwMode="auto">
              <a:xfrm>
                <a:off x="3110" y="3002"/>
                <a:ext cx="416"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en-US" altLang="zh-CN">
                    <a:solidFill>
                      <a:srgbClr val="339966"/>
                    </a:solidFill>
                  </a:rPr>
                  <a:t>store</a:t>
                </a:r>
                <a:endParaRPr lang="en-US" altLang="zh-CN"/>
              </a:p>
            </p:txBody>
          </p:sp>
          <p:sp>
            <p:nvSpPr>
              <p:cNvPr id="47118" name="Text Box 14"/>
              <p:cNvSpPr txBox="1">
                <a:spLocks noChangeArrowheads="1"/>
              </p:cNvSpPr>
              <p:nvPr/>
            </p:nvSpPr>
            <p:spPr bwMode="auto">
              <a:xfrm>
                <a:off x="4896" y="3648"/>
                <a:ext cx="468"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r>
                  <a:rPr lang="en-US" altLang="zh-CN">
                    <a:solidFill>
                      <a:srgbClr val="339966"/>
                    </a:solidFill>
                  </a:rPr>
                  <a:t>load</a:t>
                </a:r>
                <a:endParaRPr lang="en-US" altLang="zh-CN"/>
              </a:p>
            </p:txBody>
          </p:sp>
        </p:grpSp>
      </p:grpSp>
      <p:sp>
        <p:nvSpPr>
          <p:cNvPr id="47106" name="Rectangle 2"/>
          <p:cNvSpPr>
            <a:spLocks noGrp="1" noChangeArrowheads="1"/>
          </p:cNvSpPr>
          <p:nvPr>
            <p:ph type="title"/>
          </p:nvPr>
        </p:nvSpPr>
        <p:spPr/>
        <p:txBody>
          <a:bodyPr/>
          <a:lstStyle/>
          <a:p>
            <a:r>
              <a:rPr lang="en-US" altLang="zh-CN" b="0"/>
              <a:t>5-stage Version of MIPS Datapath</a:t>
            </a:r>
            <a:endParaRPr lang="en-US" altLang="zh-CN" b="0">
              <a:solidFill>
                <a:srgbClr val="000000"/>
              </a:solidFill>
              <a:latin typeface="Arial" panose="020B0604020202020204" pitchFamily="34" charset="0"/>
            </a:endParaRPr>
          </a:p>
        </p:txBody>
      </p:sp>
      <p:grpSp>
        <p:nvGrpSpPr>
          <p:cNvPr id="4" name="Group 18"/>
          <p:cNvGrpSpPr/>
          <p:nvPr/>
        </p:nvGrpSpPr>
        <p:grpSpPr bwMode="auto">
          <a:xfrm>
            <a:off x="1905000" y="5410201"/>
            <a:ext cx="3657600" cy="923925"/>
            <a:chOff x="240" y="3408"/>
            <a:chExt cx="2304" cy="582"/>
          </a:xfrm>
        </p:grpSpPr>
        <p:sp>
          <p:nvSpPr>
            <p:cNvPr id="47112" name="Text Box 8"/>
            <p:cNvSpPr txBox="1">
              <a:spLocks noChangeArrowheads="1"/>
            </p:cNvSpPr>
            <p:nvPr/>
          </p:nvSpPr>
          <p:spPr bwMode="auto">
            <a:xfrm>
              <a:off x="240" y="3408"/>
              <a:ext cx="798" cy="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8000" tIns="0" rIns="18000" bIns="0">
              <a:spAutoFit/>
            </a:bodyPr>
            <a:lstStyle/>
            <a:p>
              <a:pPr eaLnBrk="1" hangingPunct="1"/>
              <a:r>
                <a:rPr lang="en-US" altLang="zh-CN" sz="2000">
                  <a:solidFill>
                    <a:srgbClr val="FF00FF"/>
                  </a:solidFill>
                </a:rPr>
                <a:t>pipeline </a:t>
              </a:r>
            </a:p>
            <a:p>
              <a:pPr eaLnBrk="1" hangingPunct="1"/>
              <a:r>
                <a:rPr lang="en-US" altLang="zh-CN" sz="2000">
                  <a:solidFill>
                    <a:srgbClr val="FF00FF"/>
                  </a:solidFill>
                </a:rPr>
                <a:t>registers or </a:t>
              </a:r>
              <a:endParaRPr lang="en-US" altLang="zh-CN">
                <a:solidFill>
                  <a:srgbClr val="FF00FF"/>
                </a:solidFill>
              </a:endParaRPr>
            </a:p>
            <a:p>
              <a:pPr eaLnBrk="1" hangingPunct="1"/>
              <a:r>
                <a:rPr lang="en-US" altLang="zh-CN" sz="2000">
                  <a:solidFill>
                    <a:srgbClr val="FF00FF"/>
                  </a:solidFill>
                </a:rPr>
                <a:t>latches</a:t>
              </a:r>
              <a:r>
                <a:rPr lang="en-US" altLang="zh-CN" sz="2000"/>
                <a:t>  </a:t>
              </a:r>
            </a:p>
          </p:txBody>
        </p:sp>
        <p:sp>
          <p:nvSpPr>
            <p:cNvPr id="47113" name="Line 9"/>
            <p:cNvSpPr>
              <a:spLocks noChangeShapeType="1"/>
            </p:cNvSpPr>
            <p:nvPr/>
          </p:nvSpPr>
          <p:spPr bwMode="auto">
            <a:xfrm flipV="1">
              <a:off x="912" y="3456"/>
              <a:ext cx="624" cy="192"/>
            </a:xfrm>
            <a:prstGeom prst="line">
              <a:avLst/>
            </a:prstGeom>
            <a:noFill/>
            <a:ln w="28575">
              <a:solidFill>
                <a:srgbClr val="FF00FF"/>
              </a:solidFill>
              <a:prstDash val="sysDot"/>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4" name="Line 10"/>
            <p:cNvSpPr>
              <a:spLocks noChangeShapeType="1"/>
            </p:cNvSpPr>
            <p:nvPr/>
          </p:nvSpPr>
          <p:spPr bwMode="auto">
            <a:xfrm flipV="1">
              <a:off x="1008" y="3456"/>
              <a:ext cx="1536" cy="240"/>
            </a:xfrm>
            <a:prstGeom prst="line">
              <a:avLst/>
            </a:prstGeom>
            <a:noFill/>
            <a:ln w="28575">
              <a:solidFill>
                <a:srgbClr val="FF00FF"/>
              </a:solidFill>
              <a:prstDash val="sysDot"/>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922C40A7-9B8F-45AF-B341-10876C3DC76A}" type="slidenum">
              <a:rPr lang="en-US" altLang="zh-CN"/>
              <a:t>138</a:t>
            </a:fld>
            <a:endParaRPr lang="en-US" altLang="zh-CN"/>
          </a:p>
        </p:txBody>
      </p:sp>
      <p:sp>
        <p:nvSpPr>
          <p:cNvPr id="50178" name="Rectangle 2"/>
          <p:cNvSpPr>
            <a:spLocks noGrp="1" noChangeArrowheads="1"/>
          </p:cNvSpPr>
          <p:nvPr>
            <p:ph type="title"/>
          </p:nvPr>
        </p:nvSpPr>
        <p:spPr/>
        <p:txBody>
          <a:bodyPr>
            <a:normAutofit/>
          </a:bodyPr>
          <a:lstStyle/>
          <a:p>
            <a:r>
              <a:rPr lang="zh-CN" altLang="en-US" sz="4000" b="1" dirty="0"/>
              <a:t>流水线怎样减少执行时间？</a:t>
            </a:r>
            <a:endParaRPr lang="en-US" altLang="zh-CN" sz="4000" b="1" dirty="0"/>
          </a:p>
        </p:txBody>
      </p:sp>
      <p:sp>
        <p:nvSpPr>
          <p:cNvPr id="50179" name="Rectangle 3"/>
          <p:cNvSpPr>
            <a:spLocks noGrp="1" noChangeArrowheads="1"/>
          </p:cNvSpPr>
          <p:nvPr>
            <p:ph type="body" idx="1"/>
          </p:nvPr>
        </p:nvSpPr>
        <p:spPr>
          <a:xfrm>
            <a:off x="1738282" y="1500175"/>
            <a:ext cx="8543956" cy="4525963"/>
          </a:xfrm>
        </p:spPr>
        <p:txBody>
          <a:bodyPr/>
          <a:lstStyle/>
          <a:p>
            <a:pPr>
              <a:buFontTx/>
              <a:buNone/>
            </a:pPr>
            <a:r>
              <a:rPr lang="en-US" altLang="zh-CN" b="1" dirty="0"/>
              <a:t>   </a:t>
            </a:r>
            <a:r>
              <a:rPr lang="zh-CN" altLang="en-US" b="1" dirty="0"/>
              <a:t>对比不同串行实现的机器：</a:t>
            </a:r>
            <a:endParaRPr lang="en-US" altLang="zh-CN" dirty="0">
              <a:latin typeface="Comic Sans MS" panose="030F0702030302020204" pitchFamily="66" charset="0"/>
            </a:endParaRPr>
          </a:p>
          <a:p>
            <a:r>
              <a:rPr lang="zh-CN" altLang="en-US" sz="2800" b="1" dirty="0">
                <a:latin typeface="Comic Sans MS" panose="030F0702030302020204" pitchFamily="66" charset="0"/>
              </a:rPr>
              <a:t>每条指令执行用一个时钟周期的机器（单周期实现）</a:t>
            </a:r>
            <a:endParaRPr lang="en-US" altLang="zh-CN" sz="2800" b="1" dirty="0">
              <a:latin typeface="Comic Sans MS" panose="030F0702030302020204" pitchFamily="66" charset="0"/>
            </a:endParaRPr>
          </a:p>
          <a:p>
            <a:pPr lvl="1"/>
            <a:r>
              <a:rPr lang="zh-CN" altLang="en-US" sz="2400" b="1" dirty="0">
                <a:latin typeface="Comic Sans MS" panose="030F0702030302020204" pitchFamily="66" charset="0"/>
              </a:rPr>
              <a:t>流水线减少</a:t>
            </a:r>
            <a:r>
              <a:rPr lang="zh-CN" altLang="en-US" sz="2400" b="1" dirty="0">
                <a:solidFill>
                  <a:srgbClr val="FF0000"/>
                </a:solidFill>
                <a:latin typeface="Comic Sans MS" panose="030F0702030302020204" pitchFamily="66" charset="0"/>
              </a:rPr>
              <a:t>时钟周期的长度（时间）</a:t>
            </a:r>
            <a:r>
              <a:rPr lang="en-US" altLang="zh-CN" sz="2400" b="1" dirty="0">
                <a:solidFill>
                  <a:srgbClr val="FF0000"/>
                </a:solidFill>
              </a:rPr>
              <a:t> </a:t>
            </a:r>
          </a:p>
          <a:p>
            <a:pPr lvl="1"/>
            <a:endParaRPr lang="en-US" altLang="zh-CN" b="1" dirty="0">
              <a:latin typeface="Comic Sans MS" panose="030F0702030302020204" pitchFamily="66" charset="0"/>
            </a:endParaRPr>
          </a:p>
          <a:p>
            <a:r>
              <a:rPr lang="zh-CN" altLang="en-US" sz="2800" b="1" dirty="0">
                <a:solidFill>
                  <a:srgbClr val="C00000"/>
                </a:solidFill>
                <a:latin typeface="Comic Sans MS" panose="030F0702030302020204" pitchFamily="66" charset="0"/>
              </a:rPr>
              <a:t>每条指令执行用多个时钟周期的机器（</a:t>
            </a:r>
            <a:r>
              <a:rPr lang="zh-CN" altLang="en-US" sz="2800" b="1" dirty="0">
                <a:latin typeface="Comic Sans MS" panose="030F0702030302020204" pitchFamily="66" charset="0"/>
              </a:rPr>
              <a:t>多周期实现）</a:t>
            </a:r>
            <a:endParaRPr lang="en-US" altLang="zh-CN" b="1" dirty="0">
              <a:latin typeface="Comic Sans MS" panose="030F0702030302020204" pitchFamily="66" charset="0"/>
            </a:endParaRPr>
          </a:p>
          <a:p>
            <a:pPr lvl="1"/>
            <a:r>
              <a:rPr lang="zh-CN" altLang="en-US" sz="2400" b="1" dirty="0">
                <a:latin typeface="Comic Sans MS" panose="030F0702030302020204" pitchFamily="66" charset="0"/>
              </a:rPr>
              <a:t>流水线减少</a:t>
            </a:r>
            <a:r>
              <a:rPr lang="en-US" altLang="zh-CN" sz="2400" b="1" dirty="0">
                <a:solidFill>
                  <a:srgbClr val="FF3300"/>
                </a:solidFill>
                <a:latin typeface="Comic Sans MS" panose="030F0702030302020204" pitchFamily="66" charset="0"/>
              </a:rPr>
              <a:t>CPI</a:t>
            </a:r>
            <a:r>
              <a:rPr lang="en-US" altLang="zh-CN" sz="2400" b="1" dirty="0">
                <a:latin typeface="Comic Sans MS" panose="030F0702030302020204" pitchFamily="66" charset="0"/>
              </a:rPr>
              <a:t>.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 name="灯片编号占位符 4"/>
          <p:cNvSpPr>
            <a:spLocks noGrp="1"/>
          </p:cNvSpPr>
          <p:nvPr>
            <p:ph type="sldNum" sz="quarter" idx="11"/>
          </p:nvPr>
        </p:nvSpPr>
        <p:spPr/>
        <p:txBody>
          <a:bodyPr/>
          <a:lstStyle/>
          <a:p>
            <a:fld id="{26C3635C-9258-4C2C-9231-F21D72DE9BD9}" type="slidenum">
              <a:rPr lang="en-US" altLang="zh-CN"/>
              <a:t>139</a:t>
            </a:fld>
            <a:endParaRPr lang="en-US" altLang="zh-CN"/>
          </a:p>
        </p:txBody>
      </p:sp>
      <p:sp>
        <p:nvSpPr>
          <p:cNvPr id="53250" name="Rectangle 2"/>
          <p:cNvSpPr>
            <a:spLocks noGrp="1" noChangeArrowheads="1"/>
          </p:cNvSpPr>
          <p:nvPr>
            <p:ph type="title"/>
          </p:nvPr>
        </p:nvSpPr>
        <p:spPr/>
        <p:txBody>
          <a:bodyPr>
            <a:normAutofit/>
          </a:bodyPr>
          <a:lstStyle/>
          <a:p>
            <a:r>
              <a:rPr lang="en-US" altLang="zh-CN"/>
              <a:t>Single-cycle implementation vs. pipelining</a:t>
            </a:r>
          </a:p>
        </p:txBody>
      </p:sp>
      <p:grpSp>
        <p:nvGrpSpPr>
          <p:cNvPr id="2" name="Group 193"/>
          <p:cNvGrpSpPr/>
          <p:nvPr/>
        </p:nvGrpSpPr>
        <p:grpSpPr bwMode="auto">
          <a:xfrm>
            <a:off x="1828800" y="4876800"/>
            <a:ext cx="5894388" cy="1250950"/>
            <a:chOff x="192" y="2928"/>
            <a:chExt cx="3713" cy="788"/>
          </a:xfrm>
        </p:grpSpPr>
        <p:sp>
          <p:nvSpPr>
            <p:cNvPr id="53331" name="Rectangle 83"/>
            <p:cNvSpPr>
              <a:spLocks noChangeArrowheads="1"/>
            </p:cNvSpPr>
            <p:nvPr/>
          </p:nvSpPr>
          <p:spPr bwMode="auto">
            <a:xfrm>
              <a:off x="192" y="2928"/>
              <a:ext cx="36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Load</a:t>
              </a:r>
            </a:p>
          </p:txBody>
        </p:sp>
        <p:grpSp>
          <p:nvGrpSpPr>
            <p:cNvPr id="3" name="Group 84"/>
            <p:cNvGrpSpPr/>
            <p:nvPr/>
          </p:nvGrpSpPr>
          <p:grpSpPr bwMode="auto">
            <a:xfrm>
              <a:off x="549" y="2928"/>
              <a:ext cx="2384" cy="212"/>
              <a:chOff x="488" y="3260"/>
              <a:chExt cx="2384" cy="212"/>
            </a:xfrm>
          </p:grpSpPr>
          <p:grpSp>
            <p:nvGrpSpPr>
              <p:cNvPr id="4" name="Group 85"/>
              <p:cNvGrpSpPr/>
              <p:nvPr/>
            </p:nvGrpSpPr>
            <p:grpSpPr bwMode="auto">
              <a:xfrm>
                <a:off x="488" y="3260"/>
                <a:ext cx="464" cy="212"/>
                <a:chOff x="488" y="3260"/>
                <a:chExt cx="464" cy="212"/>
              </a:xfrm>
            </p:grpSpPr>
            <p:sp>
              <p:nvSpPr>
                <p:cNvPr id="53334" name="Rectangle 86"/>
                <p:cNvSpPr>
                  <a:spLocks noChangeArrowheads="1"/>
                </p:cNvSpPr>
                <p:nvPr/>
              </p:nvSpPr>
              <p:spPr bwMode="auto">
                <a:xfrm>
                  <a:off x="48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35" name="Rectangle 87"/>
                <p:cNvSpPr>
                  <a:spLocks noChangeArrowheads="1"/>
                </p:cNvSpPr>
                <p:nvPr/>
              </p:nvSpPr>
              <p:spPr bwMode="auto">
                <a:xfrm>
                  <a:off x="515" y="3260"/>
                  <a:ext cx="20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IF</a:t>
                  </a:r>
                </a:p>
              </p:txBody>
            </p:sp>
          </p:grpSp>
          <p:grpSp>
            <p:nvGrpSpPr>
              <p:cNvPr id="5" name="Group 88"/>
              <p:cNvGrpSpPr/>
              <p:nvPr/>
            </p:nvGrpSpPr>
            <p:grpSpPr bwMode="auto">
              <a:xfrm>
                <a:off x="968" y="3260"/>
                <a:ext cx="464" cy="212"/>
                <a:chOff x="968" y="3260"/>
                <a:chExt cx="464" cy="212"/>
              </a:xfrm>
            </p:grpSpPr>
            <p:sp>
              <p:nvSpPr>
                <p:cNvPr id="53337" name="Rectangle 89"/>
                <p:cNvSpPr>
                  <a:spLocks noChangeArrowheads="1"/>
                </p:cNvSpPr>
                <p:nvPr/>
              </p:nvSpPr>
              <p:spPr bwMode="auto">
                <a:xfrm>
                  <a:off x="96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38" name="Rectangle 90"/>
                <p:cNvSpPr>
                  <a:spLocks noChangeArrowheads="1"/>
                </p:cNvSpPr>
                <p:nvPr/>
              </p:nvSpPr>
              <p:spPr bwMode="auto">
                <a:xfrm>
                  <a:off x="1043" y="3260"/>
                  <a:ext cx="22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ID</a:t>
                  </a:r>
                </a:p>
              </p:txBody>
            </p:sp>
          </p:grpSp>
          <p:grpSp>
            <p:nvGrpSpPr>
              <p:cNvPr id="6" name="Group 91"/>
              <p:cNvGrpSpPr/>
              <p:nvPr/>
            </p:nvGrpSpPr>
            <p:grpSpPr bwMode="auto">
              <a:xfrm>
                <a:off x="1448" y="3260"/>
                <a:ext cx="464" cy="212"/>
                <a:chOff x="1448" y="3260"/>
                <a:chExt cx="464" cy="212"/>
              </a:xfrm>
            </p:grpSpPr>
            <p:sp>
              <p:nvSpPr>
                <p:cNvPr id="53340" name="Rectangle 92"/>
                <p:cNvSpPr>
                  <a:spLocks noChangeArrowheads="1"/>
                </p:cNvSpPr>
                <p:nvPr/>
              </p:nvSpPr>
              <p:spPr bwMode="auto">
                <a:xfrm>
                  <a:off x="144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41" name="Rectangle 93"/>
                <p:cNvSpPr>
                  <a:spLocks noChangeArrowheads="1"/>
                </p:cNvSpPr>
                <p:nvPr/>
              </p:nvSpPr>
              <p:spPr bwMode="auto">
                <a:xfrm>
                  <a:off x="1475" y="3260"/>
                  <a:ext cx="2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EX</a:t>
                  </a:r>
                </a:p>
              </p:txBody>
            </p:sp>
          </p:grpSp>
          <p:grpSp>
            <p:nvGrpSpPr>
              <p:cNvPr id="7" name="Group 94"/>
              <p:cNvGrpSpPr/>
              <p:nvPr/>
            </p:nvGrpSpPr>
            <p:grpSpPr bwMode="auto">
              <a:xfrm>
                <a:off x="1928" y="3260"/>
                <a:ext cx="464" cy="212"/>
                <a:chOff x="1928" y="3260"/>
                <a:chExt cx="464" cy="212"/>
              </a:xfrm>
            </p:grpSpPr>
            <p:sp>
              <p:nvSpPr>
                <p:cNvPr id="53343" name="Rectangle 95"/>
                <p:cNvSpPr>
                  <a:spLocks noChangeArrowheads="1"/>
                </p:cNvSpPr>
                <p:nvPr/>
              </p:nvSpPr>
              <p:spPr bwMode="auto">
                <a:xfrm>
                  <a:off x="192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44" name="Rectangle 96"/>
                <p:cNvSpPr>
                  <a:spLocks noChangeArrowheads="1"/>
                </p:cNvSpPr>
                <p:nvPr/>
              </p:nvSpPr>
              <p:spPr bwMode="auto">
                <a:xfrm>
                  <a:off x="1955" y="3260"/>
                  <a:ext cx="3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MEM</a:t>
                  </a:r>
                </a:p>
              </p:txBody>
            </p:sp>
          </p:grpSp>
          <p:grpSp>
            <p:nvGrpSpPr>
              <p:cNvPr id="8" name="Group 97"/>
              <p:cNvGrpSpPr/>
              <p:nvPr/>
            </p:nvGrpSpPr>
            <p:grpSpPr bwMode="auto">
              <a:xfrm>
                <a:off x="2408" y="3260"/>
                <a:ext cx="464" cy="212"/>
                <a:chOff x="2408" y="3260"/>
                <a:chExt cx="464" cy="212"/>
              </a:xfrm>
            </p:grpSpPr>
            <p:sp>
              <p:nvSpPr>
                <p:cNvPr id="53346" name="Rectangle 98"/>
                <p:cNvSpPr>
                  <a:spLocks noChangeArrowheads="1"/>
                </p:cNvSpPr>
                <p:nvPr/>
              </p:nvSpPr>
              <p:spPr bwMode="auto">
                <a:xfrm>
                  <a:off x="240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47" name="Rectangle 99"/>
                <p:cNvSpPr>
                  <a:spLocks noChangeArrowheads="1"/>
                </p:cNvSpPr>
                <p:nvPr/>
              </p:nvSpPr>
              <p:spPr bwMode="auto">
                <a:xfrm>
                  <a:off x="2483" y="3260"/>
                  <a:ext cx="3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WB</a:t>
                  </a:r>
                </a:p>
              </p:txBody>
            </p:sp>
          </p:grpSp>
        </p:grpSp>
        <p:grpSp>
          <p:nvGrpSpPr>
            <p:cNvPr id="9" name="Group 115"/>
            <p:cNvGrpSpPr/>
            <p:nvPr/>
          </p:nvGrpSpPr>
          <p:grpSpPr bwMode="auto">
            <a:xfrm>
              <a:off x="1029" y="3216"/>
              <a:ext cx="2384" cy="212"/>
              <a:chOff x="968" y="3548"/>
              <a:chExt cx="2384" cy="212"/>
            </a:xfrm>
          </p:grpSpPr>
          <p:grpSp>
            <p:nvGrpSpPr>
              <p:cNvPr id="10" name="Group 116"/>
              <p:cNvGrpSpPr/>
              <p:nvPr/>
            </p:nvGrpSpPr>
            <p:grpSpPr bwMode="auto">
              <a:xfrm>
                <a:off x="968" y="3548"/>
                <a:ext cx="464" cy="212"/>
                <a:chOff x="968" y="3548"/>
                <a:chExt cx="464" cy="212"/>
              </a:xfrm>
            </p:grpSpPr>
            <p:sp>
              <p:nvSpPr>
                <p:cNvPr id="53365" name="Rectangle 117"/>
                <p:cNvSpPr>
                  <a:spLocks noChangeArrowheads="1"/>
                </p:cNvSpPr>
                <p:nvPr/>
              </p:nvSpPr>
              <p:spPr bwMode="auto">
                <a:xfrm>
                  <a:off x="96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66" name="Rectangle 118"/>
                <p:cNvSpPr>
                  <a:spLocks noChangeArrowheads="1"/>
                </p:cNvSpPr>
                <p:nvPr/>
              </p:nvSpPr>
              <p:spPr bwMode="auto">
                <a:xfrm>
                  <a:off x="995" y="3548"/>
                  <a:ext cx="20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IF</a:t>
                  </a:r>
                </a:p>
              </p:txBody>
            </p:sp>
          </p:grpSp>
          <p:grpSp>
            <p:nvGrpSpPr>
              <p:cNvPr id="11" name="Group 119"/>
              <p:cNvGrpSpPr/>
              <p:nvPr/>
            </p:nvGrpSpPr>
            <p:grpSpPr bwMode="auto">
              <a:xfrm>
                <a:off x="1448" y="3548"/>
                <a:ext cx="464" cy="212"/>
                <a:chOff x="1448" y="3548"/>
                <a:chExt cx="464" cy="212"/>
              </a:xfrm>
            </p:grpSpPr>
            <p:sp>
              <p:nvSpPr>
                <p:cNvPr id="53368" name="Rectangle 120"/>
                <p:cNvSpPr>
                  <a:spLocks noChangeArrowheads="1"/>
                </p:cNvSpPr>
                <p:nvPr/>
              </p:nvSpPr>
              <p:spPr bwMode="auto">
                <a:xfrm>
                  <a:off x="144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69" name="Rectangle 121"/>
                <p:cNvSpPr>
                  <a:spLocks noChangeArrowheads="1"/>
                </p:cNvSpPr>
                <p:nvPr/>
              </p:nvSpPr>
              <p:spPr bwMode="auto">
                <a:xfrm>
                  <a:off x="1523" y="3548"/>
                  <a:ext cx="22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ID</a:t>
                  </a:r>
                </a:p>
              </p:txBody>
            </p:sp>
          </p:grpSp>
          <p:grpSp>
            <p:nvGrpSpPr>
              <p:cNvPr id="12" name="Group 122"/>
              <p:cNvGrpSpPr/>
              <p:nvPr/>
            </p:nvGrpSpPr>
            <p:grpSpPr bwMode="auto">
              <a:xfrm>
                <a:off x="1928" y="3548"/>
                <a:ext cx="464" cy="212"/>
                <a:chOff x="1928" y="3548"/>
                <a:chExt cx="464" cy="212"/>
              </a:xfrm>
            </p:grpSpPr>
            <p:sp>
              <p:nvSpPr>
                <p:cNvPr id="53371" name="Rectangle 123"/>
                <p:cNvSpPr>
                  <a:spLocks noChangeArrowheads="1"/>
                </p:cNvSpPr>
                <p:nvPr/>
              </p:nvSpPr>
              <p:spPr bwMode="auto">
                <a:xfrm>
                  <a:off x="192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72" name="Rectangle 124"/>
                <p:cNvSpPr>
                  <a:spLocks noChangeArrowheads="1"/>
                </p:cNvSpPr>
                <p:nvPr/>
              </p:nvSpPr>
              <p:spPr bwMode="auto">
                <a:xfrm>
                  <a:off x="1955" y="3548"/>
                  <a:ext cx="2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EX</a:t>
                  </a:r>
                </a:p>
              </p:txBody>
            </p:sp>
          </p:grpSp>
          <p:grpSp>
            <p:nvGrpSpPr>
              <p:cNvPr id="13" name="Group 125"/>
              <p:cNvGrpSpPr/>
              <p:nvPr/>
            </p:nvGrpSpPr>
            <p:grpSpPr bwMode="auto">
              <a:xfrm>
                <a:off x="2408" y="3548"/>
                <a:ext cx="464" cy="212"/>
                <a:chOff x="2408" y="3548"/>
                <a:chExt cx="464" cy="212"/>
              </a:xfrm>
            </p:grpSpPr>
            <p:sp>
              <p:nvSpPr>
                <p:cNvPr id="53374" name="Rectangle 126"/>
                <p:cNvSpPr>
                  <a:spLocks noChangeArrowheads="1"/>
                </p:cNvSpPr>
                <p:nvPr/>
              </p:nvSpPr>
              <p:spPr bwMode="auto">
                <a:xfrm>
                  <a:off x="240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75" name="Rectangle 127"/>
                <p:cNvSpPr>
                  <a:spLocks noChangeArrowheads="1"/>
                </p:cNvSpPr>
                <p:nvPr/>
              </p:nvSpPr>
              <p:spPr bwMode="auto">
                <a:xfrm>
                  <a:off x="2435" y="3548"/>
                  <a:ext cx="3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MEM</a:t>
                  </a:r>
                </a:p>
              </p:txBody>
            </p:sp>
          </p:grpSp>
          <p:grpSp>
            <p:nvGrpSpPr>
              <p:cNvPr id="14" name="Group 128"/>
              <p:cNvGrpSpPr/>
              <p:nvPr/>
            </p:nvGrpSpPr>
            <p:grpSpPr bwMode="auto">
              <a:xfrm>
                <a:off x="2888" y="3548"/>
                <a:ext cx="464" cy="212"/>
                <a:chOff x="2888" y="3548"/>
                <a:chExt cx="464" cy="212"/>
              </a:xfrm>
            </p:grpSpPr>
            <p:sp>
              <p:nvSpPr>
                <p:cNvPr id="53377" name="Rectangle 129"/>
                <p:cNvSpPr>
                  <a:spLocks noChangeArrowheads="1"/>
                </p:cNvSpPr>
                <p:nvPr/>
              </p:nvSpPr>
              <p:spPr bwMode="auto">
                <a:xfrm>
                  <a:off x="288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78" name="Rectangle 130"/>
                <p:cNvSpPr>
                  <a:spLocks noChangeArrowheads="1"/>
                </p:cNvSpPr>
                <p:nvPr/>
              </p:nvSpPr>
              <p:spPr bwMode="auto">
                <a:xfrm>
                  <a:off x="2963" y="3548"/>
                  <a:ext cx="3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WB</a:t>
                  </a:r>
                </a:p>
              </p:txBody>
            </p:sp>
          </p:grpSp>
        </p:grpSp>
        <p:sp>
          <p:nvSpPr>
            <p:cNvPr id="53379" name="Rectangle 131"/>
            <p:cNvSpPr>
              <a:spLocks noChangeArrowheads="1"/>
            </p:cNvSpPr>
            <p:nvPr/>
          </p:nvSpPr>
          <p:spPr bwMode="auto">
            <a:xfrm>
              <a:off x="672" y="3216"/>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Store</a:t>
              </a:r>
            </a:p>
          </p:txBody>
        </p:sp>
        <p:grpSp>
          <p:nvGrpSpPr>
            <p:cNvPr id="15" name="Group 161"/>
            <p:cNvGrpSpPr/>
            <p:nvPr/>
          </p:nvGrpSpPr>
          <p:grpSpPr bwMode="auto">
            <a:xfrm>
              <a:off x="1521" y="3504"/>
              <a:ext cx="2384" cy="212"/>
              <a:chOff x="1496" y="3836"/>
              <a:chExt cx="2384" cy="212"/>
            </a:xfrm>
          </p:grpSpPr>
          <p:grpSp>
            <p:nvGrpSpPr>
              <p:cNvPr id="16" name="Group 162"/>
              <p:cNvGrpSpPr/>
              <p:nvPr/>
            </p:nvGrpSpPr>
            <p:grpSpPr bwMode="auto">
              <a:xfrm>
                <a:off x="1496" y="3836"/>
                <a:ext cx="464" cy="212"/>
                <a:chOff x="1496" y="3836"/>
                <a:chExt cx="464" cy="212"/>
              </a:xfrm>
            </p:grpSpPr>
            <p:sp>
              <p:nvSpPr>
                <p:cNvPr id="53411" name="Rectangle 163"/>
                <p:cNvSpPr>
                  <a:spLocks noChangeArrowheads="1"/>
                </p:cNvSpPr>
                <p:nvPr/>
              </p:nvSpPr>
              <p:spPr bwMode="auto">
                <a:xfrm>
                  <a:off x="149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12" name="Rectangle 164"/>
                <p:cNvSpPr>
                  <a:spLocks noChangeArrowheads="1"/>
                </p:cNvSpPr>
                <p:nvPr/>
              </p:nvSpPr>
              <p:spPr bwMode="auto">
                <a:xfrm>
                  <a:off x="1523" y="3836"/>
                  <a:ext cx="20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IF</a:t>
                  </a:r>
                </a:p>
              </p:txBody>
            </p:sp>
          </p:grpSp>
          <p:grpSp>
            <p:nvGrpSpPr>
              <p:cNvPr id="17" name="Group 165"/>
              <p:cNvGrpSpPr/>
              <p:nvPr/>
            </p:nvGrpSpPr>
            <p:grpSpPr bwMode="auto">
              <a:xfrm>
                <a:off x="1976" y="3836"/>
                <a:ext cx="464" cy="212"/>
                <a:chOff x="1976" y="3836"/>
                <a:chExt cx="464" cy="212"/>
              </a:xfrm>
            </p:grpSpPr>
            <p:sp>
              <p:nvSpPr>
                <p:cNvPr id="53414" name="Rectangle 166"/>
                <p:cNvSpPr>
                  <a:spLocks noChangeArrowheads="1"/>
                </p:cNvSpPr>
                <p:nvPr/>
              </p:nvSpPr>
              <p:spPr bwMode="auto">
                <a:xfrm>
                  <a:off x="197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15" name="Rectangle 167"/>
                <p:cNvSpPr>
                  <a:spLocks noChangeArrowheads="1"/>
                </p:cNvSpPr>
                <p:nvPr/>
              </p:nvSpPr>
              <p:spPr bwMode="auto">
                <a:xfrm>
                  <a:off x="2051" y="3836"/>
                  <a:ext cx="22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ID</a:t>
                  </a:r>
                </a:p>
              </p:txBody>
            </p:sp>
          </p:grpSp>
          <p:grpSp>
            <p:nvGrpSpPr>
              <p:cNvPr id="18" name="Group 168"/>
              <p:cNvGrpSpPr/>
              <p:nvPr/>
            </p:nvGrpSpPr>
            <p:grpSpPr bwMode="auto">
              <a:xfrm>
                <a:off x="2456" y="3836"/>
                <a:ext cx="464" cy="212"/>
                <a:chOff x="2456" y="3836"/>
                <a:chExt cx="464" cy="212"/>
              </a:xfrm>
            </p:grpSpPr>
            <p:sp>
              <p:nvSpPr>
                <p:cNvPr id="53417" name="Rectangle 169"/>
                <p:cNvSpPr>
                  <a:spLocks noChangeArrowheads="1"/>
                </p:cNvSpPr>
                <p:nvPr/>
              </p:nvSpPr>
              <p:spPr bwMode="auto">
                <a:xfrm>
                  <a:off x="245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18" name="Rectangle 170"/>
                <p:cNvSpPr>
                  <a:spLocks noChangeArrowheads="1"/>
                </p:cNvSpPr>
                <p:nvPr/>
              </p:nvSpPr>
              <p:spPr bwMode="auto">
                <a:xfrm>
                  <a:off x="2483" y="3836"/>
                  <a:ext cx="2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EX</a:t>
                  </a:r>
                </a:p>
              </p:txBody>
            </p:sp>
          </p:grpSp>
          <p:grpSp>
            <p:nvGrpSpPr>
              <p:cNvPr id="19" name="Group 171"/>
              <p:cNvGrpSpPr/>
              <p:nvPr/>
            </p:nvGrpSpPr>
            <p:grpSpPr bwMode="auto">
              <a:xfrm>
                <a:off x="2936" y="3836"/>
                <a:ext cx="464" cy="212"/>
                <a:chOff x="2936" y="3836"/>
                <a:chExt cx="464" cy="212"/>
              </a:xfrm>
            </p:grpSpPr>
            <p:sp>
              <p:nvSpPr>
                <p:cNvPr id="53420" name="Rectangle 172"/>
                <p:cNvSpPr>
                  <a:spLocks noChangeArrowheads="1"/>
                </p:cNvSpPr>
                <p:nvPr/>
              </p:nvSpPr>
              <p:spPr bwMode="auto">
                <a:xfrm>
                  <a:off x="293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21" name="Rectangle 173"/>
                <p:cNvSpPr>
                  <a:spLocks noChangeArrowheads="1"/>
                </p:cNvSpPr>
                <p:nvPr/>
              </p:nvSpPr>
              <p:spPr bwMode="auto">
                <a:xfrm>
                  <a:off x="2963" y="3836"/>
                  <a:ext cx="3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MEM</a:t>
                  </a:r>
                </a:p>
              </p:txBody>
            </p:sp>
          </p:grpSp>
          <p:grpSp>
            <p:nvGrpSpPr>
              <p:cNvPr id="20" name="Group 174"/>
              <p:cNvGrpSpPr/>
              <p:nvPr/>
            </p:nvGrpSpPr>
            <p:grpSpPr bwMode="auto">
              <a:xfrm>
                <a:off x="3416" y="3836"/>
                <a:ext cx="464" cy="212"/>
                <a:chOff x="3416" y="3836"/>
                <a:chExt cx="464" cy="212"/>
              </a:xfrm>
            </p:grpSpPr>
            <p:sp>
              <p:nvSpPr>
                <p:cNvPr id="53423" name="Rectangle 175"/>
                <p:cNvSpPr>
                  <a:spLocks noChangeArrowheads="1"/>
                </p:cNvSpPr>
                <p:nvPr/>
              </p:nvSpPr>
              <p:spPr bwMode="auto">
                <a:xfrm>
                  <a:off x="341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24" name="Rectangle 176"/>
                <p:cNvSpPr>
                  <a:spLocks noChangeArrowheads="1"/>
                </p:cNvSpPr>
                <p:nvPr/>
              </p:nvSpPr>
              <p:spPr bwMode="auto">
                <a:xfrm>
                  <a:off x="3491" y="3836"/>
                  <a:ext cx="3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WB</a:t>
                  </a:r>
                </a:p>
              </p:txBody>
            </p:sp>
          </p:grpSp>
        </p:grpSp>
        <p:sp>
          <p:nvSpPr>
            <p:cNvPr id="53425" name="Rectangle 177"/>
            <p:cNvSpPr>
              <a:spLocks noChangeArrowheads="1"/>
            </p:cNvSpPr>
            <p:nvPr/>
          </p:nvSpPr>
          <p:spPr bwMode="auto">
            <a:xfrm>
              <a:off x="1056" y="3504"/>
              <a:ext cx="45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R-type</a:t>
              </a:r>
            </a:p>
          </p:txBody>
        </p:sp>
      </p:grpSp>
      <p:sp>
        <p:nvSpPr>
          <p:cNvPr id="53398" name="Rectangle 150"/>
          <p:cNvSpPr>
            <a:spLocks noChangeArrowheads="1"/>
          </p:cNvSpPr>
          <p:nvPr/>
        </p:nvSpPr>
        <p:spPr bwMode="auto">
          <a:xfrm>
            <a:off x="1828800" y="1524000"/>
            <a:ext cx="67056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zh-CN" i="1" u="sng">
                <a:solidFill>
                  <a:schemeClr val="accent2"/>
                </a:solidFill>
                <a:latin typeface="Arial" panose="020B0604020202020204" pitchFamily="34" charset="0"/>
              </a:rPr>
              <a:t>Single Cycle Implementation:</a:t>
            </a:r>
            <a:r>
              <a:rPr lang="en-US" altLang="zh-CN" i="1">
                <a:solidFill>
                  <a:schemeClr val="accent2"/>
                </a:solidFill>
                <a:latin typeface="Arial" panose="020B0604020202020204" pitchFamily="34" charset="0"/>
              </a:rPr>
              <a:t>     </a:t>
            </a:r>
            <a:r>
              <a:rPr lang="en-US" altLang="zh-CN">
                <a:solidFill>
                  <a:srgbClr val="FF3300"/>
                </a:solidFill>
                <a:latin typeface="Comic Sans MS" panose="030F0702030302020204" pitchFamily="66" charset="0"/>
              </a:rPr>
              <a:t>CPI=1,   long clock cycle</a:t>
            </a:r>
            <a:r>
              <a:rPr lang="en-US" altLang="zh-CN" i="1" u="sng">
                <a:solidFill>
                  <a:schemeClr val="accent2"/>
                </a:solidFill>
                <a:latin typeface="Arial" panose="020B0604020202020204" pitchFamily="34" charset="0"/>
              </a:rPr>
              <a:t> </a:t>
            </a:r>
            <a:endParaRPr lang="en-US" altLang="zh-CN" i="1" u="sng">
              <a:solidFill>
                <a:srgbClr val="000099"/>
              </a:solidFill>
              <a:latin typeface="Arial" panose="020B0604020202020204" pitchFamily="34" charset="0"/>
            </a:endParaRPr>
          </a:p>
        </p:txBody>
      </p:sp>
      <p:sp>
        <p:nvSpPr>
          <p:cNvPr id="53383" name="Line 135"/>
          <p:cNvSpPr>
            <a:spLocks noChangeShapeType="1"/>
          </p:cNvSpPr>
          <p:nvPr/>
        </p:nvSpPr>
        <p:spPr bwMode="auto">
          <a:xfrm>
            <a:off x="2014538" y="2298700"/>
            <a:ext cx="3556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84" name="Line 136"/>
          <p:cNvSpPr>
            <a:spLocks noChangeShapeType="1"/>
          </p:cNvSpPr>
          <p:nvPr/>
        </p:nvSpPr>
        <p:spPr bwMode="auto">
          <a:xfrm>
            <a:off x="2382838" y="2311400"/>
            <a:ext cx="0" cy="2032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87" name="Line 139"/>
          <p:cNvSpPr>
            <a:spLocks noChangeShapeType="1"/>
          </p:cNvSpPr>
          <p:nvPr/>
        </p:nvSpPr>
        <p:spPr bwMode="auto">
          <a:xfrm>
            <a:off x="5964238" y="2311400"/>
            <a:ext cx="0" cy="2032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88" name="Line 140"/>
          <p:cNvSpPr>
            <a:spLocks noChangeShapeType="1"/>
          </p:cNvSpPr>
          <p:nvPr/>
        </p:nvSpPr>
        <p:spPr bwMode="auto">
          <a:xfrm flipV="1">
            <a:off x="9685338" y="1905000"/>
            <a:ext cx="0" cy="15494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89" name="Line 141"/>
          <p:cNvSpPr>
            <a:spLocks noChangeShapeType="1"/>
          </p:cNvSpPr>
          <p:nvPr/>
        </p:nvSpPr>
        <p:spPr bwMode="auto">
          <a:xfrm>
            <a:off x="9698038" y="2311400"/>
            <a:ext cx="0" cy="2032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90" name="Line 142"/>
          <p:cNvSpPr>
            <a:spLocks noChangeShapeType="1"/>
          </p:cNvSpPr>
          <p:nvPr/>
        </p:nvSpPr>
        <p:spPr bwMode="auto">
          <a:xfrm>
            <a:off x="2395538" y="2527300"/>
            <a:ext cx="18796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91" name="Line 143"/>
          <p:cNvSpPr>
            <a:spLocks noChangeShapeType="1"/>
          </p:cNvSpPr>
          <p:nvPr/>
        </p:nvSpPr>
        <p:spPr bwMode="auto">
          <a:xfrm>
            <a:off x="4300538" y="2298700"/>
            <a:ext cx="16510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92" name="Line 144"/>
          <p:cNvSpPr>
            <a:spLocks noChangeShapeType="1"/>
          </p:cNvSpPr>
          <p:nvPr/>
        </p:nvSpPr>
        <p:spPr bwMode="auto">
          <a:xfrm>
            <a:off x="4287838" y="2311400"/>
            <a:ext cx="0" cy="2032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93" name="Line 145"/>
          <p:cNvSpPr>
            <a:spLocks noChangeShapeType="1"/>
          </p:cNvSpPr>
          <p:nvPr/>
        </p:nvSpPr>
        <p:spPr bwMode="auto">
          <a:xfrm>
            <a:off x="5976938" y="2527300"/>
            <a:ext cx="18796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94" name="Line 146"/>
          <p:cNvSpPr>
            <a:spLocks noChangeShapeType="1"/>
          </p:cNvSpPr>
          <p:nvPr/>
        </p:nvSpPr>
        <p:spPr bwMode="auto">
          <a:xfrm>
            <a:off x="7881938" y="2298700"/>
            <a:ext cx="18034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95" name="Line 147"/>
          <p:cNvSpPr>
            <a:spLocks noChangeShapeType="1"/>
          </p:cNvSpPr>
          <p:nvPr/>
        </p:nvSpPr>
        <p:spPr bwMode="auto">
          <a:xfrm>
            <a:off x="7869238" y="2311400"/>
            <a:ext cx="0" cy="2032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96" name="Line 148"/>
          <p:cNvSpPr>
            <a:spLocks noChangeShapeType="1"/>
          </p:cNvSpPr>
          <p:nvPr/>
        </p:nvSpPr>
        <p:spPr bwMode="auto">
          <a:xfrm>
            <a:off x="9786938" y="2527300"/>
            <a:ext cx="3556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97" name="Rectangle 149"/>
          <p:cNvSpPr>
            <a:spLocks noChangeArrowheads="1"/>
          </p:cNvSpPr>
          <p:nvPr/>
        </p:nvSpPr>
        <p:spPr bwMode="auto">
          <a:xfrm>
            <a:off x="1905001" y="2292351"/>
            <a:ext cx="431209"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Clk</a:t>
            </a:r>
          </a:p>
        </p:txBody>
      </p:sp>
      <p:sp>
        <p:nvSpPr>
          <p:cNvPr id="53399" name="Rectangle 151"/>
          <p:cNvSpPr>
            <a:spLocks noChangeArrowheads="1"/>
          </p:cNvSpPr>
          <p:nvPr/>
        </p:nvSpPr>
        <p:spPr bwMode="auto">
          <a:xfrm>
            <a:off x="2362200" y="2819400"/>
            <a:ext cx="3556000" cy="279400"/>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00" name="Rectangle 152"/>
          <p:cNvSpPr>
            <a:spLocks noChangeArrowheads="1"/>
          </p:cNvSpPr>
          <p:nvPr/>
        </p:nvSpPr>
        <p:spPr bwMode="auto">
          <a:xfrm>
            <a:off x="5943600" y="2819400"/>
            <a:ext cx="3708400" cy="279400"/>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01" name="Rectangle 153"/>
          <p:cNvSpPr>
            <a:spLocks noChangeArrowheads="1"/>
          </p:cNvSpPr>
          <p:nvPr/>
        </p:nvSpPr>
        <p:spPr bwMode="auto">
          <a:xfrm>
            <a:off x="3700463" y="2800351"/>
            <a:ext cx="583494"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Load</a:t>
            </a:r>
          </a:p>
        </p:txBody>
      </p:sp>
      <p:sp>
        <p:nvSpPr>
          <p:cNvPr id="53402" name="Rectangle 154"/>
          <p:cNvSpPr>
            <a:spLocks noChangeArrowheads="1"/>
          </p:cNvSpPr>
          <p:nvPr/>
        </p:nvSpPr>
        <p:spPr bwMode="auto">
          <a:xfrm>
            <a:off x="7510464" y="2800351"/>
            <a:ext cx="644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Store</a:t>
            </a:r>
          </a:p>
        </p:txBody>
      </p:sp>
      <p:sp>
        <p:nvSpPr>
          <p:cNvPr id="53403" name="Line 155"/>
          <p:cNvSpPr>
            <a:spLocks noChangeShapeType="1"/>
          </p:cNvSpPr>
          <p:nvPr/>
        </p:nvSpPr>
        <p:spPr bwMode="auto">
          <a:xfrm flipV="1">
            <a:off x="8978900" y="2794000"/>
            <a:ext cx="0" cy="33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04" name="Rectangle 156"/>
          <p:cNvSpPr>
            <a:spLocks noChangeArrowheads="1"/>
          </p:cNvSpPr>
          <p:nvPr/>
        </p:nvSpPr>
        <p:spPr bwMode="auto">
          <a:xfrm>
            <a:off x="8958263" y="2800351"/>
            <a:ext cx="7239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Waste</a:t>
            </a:r>
          </a:p>
        </p:txBody>
      </p:sp>
      <p:sp>
        <p:nvSpPr>
          <p:cNvPr id="53426" name="Line 178"/>
          <p:cNvSpPr>
            <a:spLocks noChangeShapeType="1"/>
          </p:cNvSpPr>
          <p:nvPr/>
        </p:nvSpPr>
        <p:spPr bwMode="auto">
          <a:xfrm flipV="1">
            <a:off x="2382838" y="1981200"/>
            <a:ext cx="0" cy="33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27" name="Rectangle 179"/>
          <p:cNvSpPr>
            <a:spLocks noChangeArrowheads="1"/>
          </p:cNvSpPr>
          <p:nvPr/>
        </p:nvSpPr>
        <p:spPr bwMode="auto">
          <a:xfrm>
            <a:off x="3886200" y="1987551"/>
            <a:ext cx="76841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1</a:t>
            </a:r>
          </a:p>
        </p:txBody>
      </p:sp>
      <p:sp>
        <p:nvSpPr>
          <p:cNvPr id="53428" name="Line 180"/>
          <p:cNvSpPr>
            <a:spLocks noChangeShapeType="1"/>
          </p:cNvSpPr>
          <p:nvPr/>
        </p:nvSpPr>
        <p:spPr bwMode="auto">
          <a:xfrm flipV="1">
            <a:off x="5964238" y="1981200"/>
            <a:ext cx="0" cy="3302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29" name="Line 181"/>
          <p:cNvSpPr>
            <a:spLocks noChangeShapeType="1"/>
          </p:cNvSpPr>
          <p:nvPr/>
        </p:nvSpPr>
        <p:spPr bwMode="auto">
          <a:xfrm flipV="1">
            <a:off x="9698038" y="1981200"/>
            <a:ext cx="0" cy="33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30" name="Rectangle 182"/>
          <p:cNvSpPr>
            <a:spLocks noChangeArrowheads="1"/>
          </p:cNvSpPr>
          <p:nvPr/>
        </p:nvSpPr>
        <p:spPr bwMode="auto">
          <a:xfrm>
            <a:off x="7467600" y="1987551"/>
            <a:ext cx="76841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2</a:t>
            </a:r>
          </a:p>
        </p:txBody>
      </p:sp>
      <p:sp>
        <p:nvSpPr>
          <p:cNvPr id="53431" name="Line 183"/>
          <p:cNvSpPr>
            <a:spLocks noChangeShapeType="1"/>
          </p:cNvSpPr>
          <p:nvPr/>
        </p:nvSpPr>
        <p:spPr bwMode="auto">
          <a:xfrm>
            <a:off x="2395538" y="2146300"/>
            <a:ext cx="1422400" cy="0"/>
          </a:xfrm>
          <a:prstGeom prst="line">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32" name="Line 184"/>
          <p:cNvSpPr>
            <a:spLocks noChangeShapeType="1"/>
          </p:cNvSpPr>
          <p:nvPr/>
        </p:nvSpPr>
        <p:spPr bwMode="auto">
          <a:xfrm>
            <a:off x="5976938" y="2146300"/>
            <a:ext cx="1422400" cy="0"/>
          </a:xfrm>
          <a:prstGeom prst="line">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33" name="Line 185"/>
          <p:cNvSpPr>
            <a:spLocks noChangeShapeType="1"/>
          </p:cNvSpPr>
          <p:nvPr/>
        </p:nvSpPr>
        <p:spPr bwMode="auto">
          <a:xfrm flipH="1">
            <a:off x="8237538" y="2146300"/>
            <a:ext cx="1473200" cy="0"/>
          </a:xfrm>
          <a:prstGeom prst="line">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34" name="Line 186"/>
          <p:cNvSpPr>
            <a:spLocks noChangeShapeType="1"/>
          </p:cNvSpPr>
          <p:nvPr/>
        </p:nvSpPr>
        <p:spPr bwMode="auto">
          <a:xfrm flipH="1">
            <a:off x="4732338" y="2146300"/>
            <a:ext cx="1092200" cy="0"/>
          </a:xfrm>
          <a:prstGeom prst="line">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35" name="Line 187"/>
          <p:cNvSpPr>
            <a:spLocks noChangeShapeType="1"/>
          </p:cNvSpPr>
          <p:nvPr/>
        </p:nvSpPr>
        <p:spPr bwMode="auto">
          <a:xfrm flipV="1">
            <a:off x="5964238" y="2286000"/>
            <a:ext cx="0" cy="15494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39" name="Rectangle 191"/>
          <p:cNvSpPr>
            <a:spLocks noChangeArrowheads="1"/>
          </p:cNvSpPr>
          <p:nvPr/>
        </p:nvSpPr>
        <p:spPr bwMode="auto">
          <a:xfrm>
            <a:off x="1828800" y="3505200"/>
            <a:ext cx="85344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zh-CN" i="1" u="sng">
                <a:solidFill>
                  <a:schemeClr val="accent2"/>
                </a:solidFill>
                <a:latin typeface="Arial" panose="020B0604020202020204" pitchFamily="34" charset="0"/>
              </a:rPr>
              <a:t>Pipeline Implementation: </a:t>
            </a:r>
            <a:r>
              <a:rPr lang="en-US" altLang="zh-CN" i="1">
                <a:solidFill>
                  <a:schemeClr val="accent2"/>
                </a:solidFill>
                <a:latin typeface="Arial" panose="020B0604020202020204" pitchFamily="34" charset="0"/>
              </a:rPr>
              <a:t>    </a:t>
            </a:r>
            <a:r>
              <a:rPr lang="en-US" altLang="zh-CN">
                <a:solidFill>
                  <a:srgbClr val="FF3300"/>
                </a:solidFill>
                <a:latin typeface="Comic Sans MS" panose="030F0702030302020204" pitchFamily="66" charset="0"/>
              </a:rPr>
              <a:t>CPI=1, clock cycle </a:t>
            </a:r>
            <a:r>
              <a:rPr lang="en-US" altLang="zh-CN">
                <a:solidFill>
                  <a:srgbClr val="FF3300"/>
                </a:solidFill>
                <a:latin typeface="Comic Sans MS" panose="030F0702030302020204" pitchFamily="66" charset="0"/>
                <a:sym typeface="Symbol" panose="05050102010706020507" pitchFamily="18" charset="2"/>
              </a:rPr>
              <a:t>  long clock cycle/5</a:t>
            </a:r>
            <a:endParaRPr lang="en-US" altLang="zh-CN" i="1" u="sng">
              <a:solidFill>
                <a:srgbClr val="000099"/>
              </a:solidFill>
              <a:latin typeface="Arial" panose="020B0604020202020204" pitchFamily="34" charset="0"/>
            </a:endParaRPr>
          </a:p>
        </p:txBody>
      </p:sp>
      <p:grpSp>
        <p:nvGrpSpPr>
          <p:cNvPr id="21" name="Group 258"/>
          <p:cNvGrpSpPr/>
          <p:nvPr/>
        </p:nvGrpSpPr>
        <p:grpSpPr bwMode="auto">
          <a:xfrm>
            <a:off x="1828800" y="3533776"/>
            <a:ext cx="8542338" cy="1228725"/>
            <a:chOff x="192" y="2226"/>
            <a:chExt cx="5381" cy="774"/>
          </a:xfrm>
        </p:grpSpPr>
        <p:grpSp>
          <p:nvGrpSpPr>
            <p:cNvPr id="22" name="Group 257"/>
            <p:cNvGrpSpPr/>
            <p:nvPr/>
          </p:nvGrpSpPr>
          <p:grpSpPr bwMode="auto">
            <a:xfrm>
              <a:off x="541" y="2226"/>
              <a:ext cx="2400" cy="544"/>
              <a:chOff x="541" y="2112"/>
              <a:chExt cx="2400" cy="544"/>
            </a:xfrm>
          </p:grpSpPr>
          <p:sp>
            <p:nvSpPr>
              <p:cNvPr id="53259" name="Line 11"/>
              <p:cNvSpPr>
                <a:spLocks noChangeShapeType="1"/>
              </p:cNvSpPr>
              <p:nvPr/>
            </p:nvSpPr>
            <p:spPr bwMode="auto">
              <a:xfrm flipV="1">
                <a:off x="541" y="2120"/>
                <a:ext cx="0" cy="536"/>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86" name="Line 138"/>
              <p:cNvSpPr>
                <a:spLocks noChangeShapeType="1"/>
              </p:cNvSpPr>
              <p:nvPr/>
            </p:nvSpPr>
            <p:spPr bwMode="auto">
              <a:xfrm flipV="1">
                <a:off x="2941" y="2112"/>
                <a:ext cx="0" cy="544"/>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 name="Group 256"/>
            <p:cNvGrpSpPr/>
            <p:nvPr/>
          </p:nvGrpSpPr>
          <p:grpSpPr bwMode="auto">
            <a:xfrm>
              <a:off x="192" y="2544"/>
              <a:ext cx="5381" cy="456"/>
              <a:chOff x="192" y="2444"/>
              <a:chExt cx="5381" cy="456"/>
            </a:xfrm>
          </p:grpSpPr>
          <p:sp>
            <p:nvSpPr>
              <p:cNvPr id="53442" name="Rectangle 194"/>
              <p:cNvSpPr>
                <a:spLocks noChangeArrowheads="1"/>
              </p:cNvSpPr>
              <p:nvPr/>
            </p:nvSpPr>
            <p:spPr bwMode="auto">
              <a:xfrm>
                <a:off x="192" y="2688"/>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Clk</a:t>
                </a:r>
              </a:p>
            </p:txBody>
          </p:sp>
          <p:sp>
            <p:nvSpPr>
              <p:cNvPr id="53443" name="Line 195"/>
              <p:cNvSpPr>
                <a:spLocks noChangeShapeType="1"/>
              </p:cNvSpPr>
              <p:nvPr/>
            </p:nvSpPr>
            <p:spPr bwMode="auto">
              <a:xfrm>
                <a:off x="5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44" name="Line 196"/>
              <p:cNvSpPr>
                <a:spLocks noChangeShapeType="1"/>
              </p:cNvSpPr>
              <p:nvPr/>
            </p:nvSpPr>
            <p:spPr bwMode="auto">
              <a:xfrm>
                <a:off x="5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45" name="Line 197"/>
              <p:cNvSpPr>
                <a:spLocks noChangeShapeType="1"/>
              </p:cNvSpPr>
              <p:nvPr/>
            </p:nvSpPr>
            <p:spPr bwMode="auto">
              <a:xfrm flipV="1">
                <a:off x="78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46" name="Line 198"/>
              <p:cNvSpPr>
                <a:spLocks noChangeShapeType="1"/>
              </p:cNvSpPr>
              <p:nvPr/>
            </p:nvSpPr>
            <p:spPr bwMode="auto">
              <a:xfrm>
                <a:off x="78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47" name="Line 199"/>
              <p:cNvSpPr>
                <a:spLocks noChangeShapeType="1"/>
              </p:cNvSpPr>
              <p:nvPr/>
            </p:nvSpPr>
            <p:spPr bwMode="auto">
              <a:xfrm>
                <a:off x="102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48" name="Line 200"/>
              <p:cNvSpPr>
                <a:spLocks noChangeShapeType="1"/>
              </p:cNvSpPr>
              <p:nvPr/>
            </p:nvSpPr>
            <p:spPr bwMode="auto">
              <a:xfrm>
                <a:off x="3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49" name="Rectangle 201"/>
              <p:cNvSpPr>
                <a:spLocks noChangeArrowheads="1"/>
              </p:cNvSpPr>
              <p:nvPr/>
            </p:nvSpPr>
            <p:spPr bwMode="auto">
              <a:xfrm>
                <a:off x="52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1</a:t>
                </a:r>
              </a:p>
            </p:txBody>
          </p:sp>
          <p:sp>
            <p:nvSpPr>
              <p:cNvPr id="53450" name="Line 202"/>
              <p:cNvSpPr>
                <a:spLocks noChangeShapeType="1"/>
              </p:cNvSpPr>
              <p:nvPr/>
            </p:nvSpPr>
            <p:spPr bwMode="auto">
              <a:xfrm>
                <a:off x="102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1" name="Line 203"/>
              <p:cNvSpPr>
                <a:spLocks noChangeShapeType="1"/>
              </p:cNvSpPr>
              <p:nvPr/>
            </p:nvSpPr>
            <p:spPr bwMode="auto">
              <a:xfrm flipV="1">
                <a:off x="126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2" name="Line 204"/>
              <p:cNvSpPr>
                <a:spLocks noChangeShapeType="1"/>
              </p:cNvSpPr>
              <p:nvPr/>
            </p:nvSpPr>
            <p:spPr bwMode="auto">
              <a:xfrm>
                <a:off x="126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3" name="Line 205"/>
              <p:cNvSpPr>
                <a:spLocks noChangeShapeType="1"/>
              </p:cNvSpPr>
              <p:nvPr/>
            </p:nvSpPr>
            <p:spPr bwMode="auto">
              <a:xfrm>
                <a:off x="150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4" name="Line 206"/>
              <p:cNvSpPr>
                <a:spLocks noChangeShapeType="1"/>
              </p:cNvSpPr>
              <p:nvPr/>
            </p:nvSpPr>
            <p:spPr bwMode="auto">
              <a:xfrm flipV="1">
                <a:off x="102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5" name="Rectangle 207"/>
              <p:cNvSpPr>
                <a:spLocks noChangeArrowheads="1"/>
              </p:cNvSpPr>
              <p:nvPr/>
            </p:nvSpPr>
            <p:spPr bwMode="auto">
              <a:xfrm>
                <a:off x="100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2</a:t>
                </a:r>
              </a:p>
            </p:txBody>
          </p:sp>
          <p:sp>
            <p:nvSpPr>
              <p:cNvPr id="53456" name="Line 208"/>
              <p:cNvSpPr>
                <a:spLocks noChangeShapeType="1"/>
              </p:cNvSpPr>
              <p:nvPr/>
            </p:nvSpPr>
            <p:spPr bwMode="auto">
              <a:xfrm>
                <a:off x="150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7" name="Line 209"/>
              <p:cNvSpPr>
                <a:spLocks noChangeShapeType="1"/>
              </p:cNvSpPr>
              <p:nvPr/>
            </p:nvSpPr>
            <p:spPr bwMode="auto">
              <a:xfrm flipV="1">
                <a:off x="174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8" name="Line 210"/>
              <p:cNvSpPr>
                <a:spLocks noChangeShapeType="1"/>
              </p:cNvSpPr>
              <p:nvPr/>
            </p:nvSpPr>
            <p:spPr bwMode="auto">
              <a:xfrm>
                <a:off x="174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9" name="Line 211"/>
              <p:cNvSpPr>
                <a:spLocks noChangeShapeType="1"/>
              </p:cNvSpPr>
              <p:nvPr/>
            </p:nvSpPr>
            <p:spPr bwMode="auto">
              <a:xfrm>
                <a:off x="198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60" name="Line 212"/>
              <p:cNvSpPr>
                <a:spLocks noChangeShapeType="1"/>
              </p:cNvSpPr>
              <p:nvPr/>
            </p:nvSpPr>
            <p:spPr bwMode="auto">
              <a:xfrm flipV="1">
                <a:off x="150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61" name="Rectangle 213"/>
              <p:cNvSpPr>
                <a:spLocks noChangeArrowheads="1"/>
              </p:cNvSpPr>
              <p:nvPr/>
            </p:nvSpPr>
            <p:spPr bwMode="auto">
              <a:xfrm>
                <a:off x="148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3</a:t>
                </a:r>
              </a:p>
            </p:txBody>
          </p:sp>
          <p:sp>
            <p:nvSpPr>
              <p:cNvPr id="53462" name="Line 214"/>
              <p:cNvSpPr>
                <a:spLocks noChangeShapeType="1"/>
              </p:cNvSpPr>
              <p:nvPr/>
            </p:nvSpPr>
            <p:spPr bwMode="auto">
              <a:xfrm>
                <a:off x="198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63" name="Line 215"/>
              <p:cNvSpPr>
                <a:spLocks noChangeShapeType="1"/>
              </p:cNvSpPr>
              <p:nvPr/>
            </p:nvSpPr>
            <p:spPr bwMode="auto">
              <a:xfrm flipV="1">
                <a:off x="222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64" name="Line 216"/>
              <p:cNvSpPr>
                <a:spLocks noChangeShapeType="1"/>
              </p:cNvSpPr>
              <p:nvPr/>
            </p:nvSpPr>
            <p:spPr bwMode="auto">
              <a:xfrm>
                <a:off x="222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65" name="Line 217"/>
              <p:cNvSpPr>
                <a:spLocks noChangeShapeType="1"/>
              </p:cNvSpPr>
              <p:nvPr/>
            </p:nvSpPr>
            <p:spPr bwMode="auto">
              <a:xfrm>
                <a:off x="246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66" name="Line 218"/>
              <p:cNvSpPr>
                <a:spLocks noChangeShapeType="1"/>
              </p:cNvSpPr>
              <p:nvPr/>
            </p:nvSpPr>
            <p:spPr bwMode="auto">
              <a:xfrm flipV="1">
                <a:off x="198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67" name="Rectangle 219"/>
              <p:cNvSpPr>
                <a:spLocks noChangeArrowheads="1"/>
              </p:cNvSpPr>
              <p:nvPr/>
            </p:nvSpPr>
            <p:spPr bwMode="auto">
              <a:xfrm>
                <a:off x="196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4</a:t>
                </a:r>
              </a:p>
            </p:txBody>
          </p:sp>
          <p:sp>
            <p:nvSpPr>
              <p:cNvPr id="53468" name="Line 220"/>
              <p:cNvSpPr>
                <a:spLocks noChangeShapeType="1"/>
              </p:cNvSpPr>
              <p:nvPr/>
            </p:nvSpPr>
            <p:spPr bwMode="auto">
              <a:xfrm>
                <a:off x="246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69" name="Line 221"/>
              <p:cNvSpPr>
                <a:spLocks noChangeShapeType="1"/>
              </p:cNvSpPr>
              <p:nvPr/>
            </p:nvSpPr>
            <p:spPr bwMode="auto">
              <a:xfrm flipV="1">
                <a:off x="270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70" name="Line 222"/>
              <p:cNvSpPr>
                <a:spLocks noChangeShapeType="1"/>
              </p:cNvSpPr>
              <p:nvPr/>
            </p:nvSpPr>
            <p:spPr bwMode="auto">
              <a:xfrm>
                <a:off x="27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71" name="Line 223"/>
              <p:cNvSpPr>
                <a:spLocks noChangeShapeType="1"/>
              </p:cNvSpPr>
              <p:nvPr/>
            </p:nvSpPr>
            <p:spPr bwMode="auto">
              <a:xfrm>
                <a:off x="29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72" name="Line 224"/>
              <p:cNvSpPr>
                <a:spLocks noChangeShapeType="1"/>
              </p:cNvSpPr>
              <p:nvPr/>
            </p:nvSpPr>
            <p:spPr bwMode="auto">
              <a:xfrm flipV="1">
                <a:off x="246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73" name="Rectangle 225"/>
              <p:cNvSpPr>
                <a:spLocks noChangeArrowheads="1"/>
              </p:cNvSpPr>
              <p:nvPr/>
            </p:nvSpPr>
            <p:spPr bwMode="auto">
              <a:xfrm>
                <a:off x="244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5</a:t>
                </a:r>
              </a:p>
            </p:txBody>
          </p:sp>
          <p:sp>
            <p:nvSpPr>
              <p:cNvPr id="53474" name="Line 226"/>
              <p:cNvSpPr>
                <a:spLocks noChangeShapeType="1"/>
              </p:cNvSpPr>
              <p:nvPr/>
            </p:nvSpPr>
            <p:spPr bwMode="auto">
              <a:xfrm>
                <a:off x="29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75" name="Line 227"/>
              <p:cNvSpPr>
                <a:spLocks noChangeShapeType="1"/>
              </p:cNvSpPr>
              <p:nvPr/>
            </p:nvSpPr>
            <p:spPr bwMode="auto">
              <a:xfrm flipV="1">
                <a:off x="318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76" name="Line 228"/>
              <p:cNvSpPr>
                <a:spLocks noChangeShapeType="1"/>
              </p:cNvSpPr>
              <p:nvPr/>
            </p:nvSpPr>
            <p:spPr bwMode="auto">
              <a:xfrm>
                <a:off x="318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77" name="Line 229"/>
              <p:cNvSpPr>
                <a:spLocks noChangeShapeType="1"/>
              </p:cNvSpPr>
              <p:nvPr/>
            </p:nvSpPr>
            <p:spPr bwMode="auto">
              <a:xfrm>
                <a:off x="342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78" name="Rectangle 230"/>
              <p:cNvSpPr>
                <a:spLocks noChangeArrowheads="1"/>
              </p:cNvSpPr>
              <p:nvPr/>
            </p:nvSpPr>
            <p:spPr bwMode="auto">
              <a:xfrm>
                <a:off x="292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6</a:t>
                </a:r>
              </a:p>
            </p:txBody>
          </p:sp>
          <p:sp>
            <p:nvSpPr>
              <p:cNvPr id="53479" name="Line 231"/>
              <p:cNvSpPr>
                <a:spLocks noChangeShapeType="1"/>
              </p:cNvSpPr>
              <p:nvPr/>
            </p:nvSpPr>
            <p:spPr bwMode="auto">
              <a:xfrm>
                <a:off x="342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80" name="Line 232"/>
              <p:cNvSpPr>
                <a:spLocks noChangeShapeType="1"/>
              </p:cNvSpPr>
              <p:nvPr/>
            </p:nvSpPr>
            <p:spPr bwMode="auto">
              <a:xfrm flipV="1">
                <a:off x="366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81" name="Line 233"/>
              <p:cNvSpPr>
                <a:spLocks noChangeShapeType="1"/>
              </p:cNvSpPr>
              <p:nvPr/>
            </p:nvSpPr>
            <p:spPr bwMode="auto">
              <a:xfrm>
                <a:off x="366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82" name="Line 234"/>
              <p:cNvSpPr>
                <a:spLocks noChangeShapeType="1"/>
              </p:cNvSpPr>
              <p:nvPr/>
            </p:nvSpPr>
            <p:spPr bwMode="auto">
              <a:xfrm>
                <a:off x="390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83" name="Line 235"/>
              <p:cNvSpPr>
                <a:spLocks noChangeShapeType="1"/>
              </p:cNvSpPr>
              <p:nvPr/>
            </p:nvSpPr>
            <p:spPr bwMode="auto">
              <a:xfrm flipV="1">
                <a:off x="342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84" name="Rectangle 236"/>
              <p:cNvSpPr>
                <a:spLocks noChangeArrowheads="1"/>
              </p:cNvSpPr>
              <p:nvPr/>
            </p:nvSpPr>
            <p:spPr bwMode="auto">
              <a:xfrm>
                <a:off x="340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7</a:t>
                </a:r>
              </a:p>
            </p:txBody>
          </p:sp>
          <p:sp>
            <p:nvSpPr>
              <p:cNvPr id="53485" name="Line 237"/>
              <p:cNvSpPr>
                <a:spLocks noChangeShapeType="1"/>
              </p:cNvSpPr>
              <p:nvPr/>
            </p:nvSpPr>
            <p:spPr bwMode="auto">
              <a:xfrm>
                <a:off x="390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86" name="Line 238"/>
              <p:cNvSpPr>
                <a:spLocks noChangeShapeType="1"/>
              </p:cNvSpPr>
              <p:nvPr/>
            </p:nvSpPr>
            <p:spPr bwMode="auto">
              <a:xfrm flipV="1">
                <a:off x="414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87" name="Line 239"/>
              <p:cNvSpPr>
                <a:spLocks noChangeShapeType="1"/>
              </p:cNvSpPr>
              <p:nvPr/>
            </p:nvSpPr>
            <p:spPr bwMode="auto">
              <a:xfrm>
                <a:off x="414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88" name="Line 240"/>
              <p:cNvSpPr>
                <a:spLocks noChangeShapeType="1"/>
              </p:cNvSpPr>
              <p:nvPr/>
            </p:nvSpPr>
            <p:spPr bwMode="auto">
              <a:xfrm>
                <a:off x="438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89" name="Line 241"/>
              <p:cNvSpPr>
                <a:spLocks noChangeShapeType="1"/>
              </p:cNvSpPr>
              <p:nvPr/>
            </p:nvSpPr>
            <p:spPr bwMode="auto">
              <a:xfrm flipV="1">
                <a:off x="390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90" name="Rectangle 242"/>
              <p:cNvSpPr>
                <a:spLocks noChangeArrowheads="1"/>
              </p:cNvSpPr>
              <p:nvPr/>
            </p:nvSpPr>
            <p:spPr bwMode="auto">
              <a:xfrm>
                <a:off x="388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8</a:t>
                </a:r>
              </a:p>
            </p:txBody>
          </p:sp>
          <p:sp>
            <p:nvSpPr>
              <p:cNvPr id="53491" name="Line 243"/>
              <p:cNvSpPr>
                <a:spLocks noChangeShapeType="1"/>
              </p:cNvSpPr>
              <p:nvPr/>
            </p:nvSpPr>
            <p:spPr bwMode="auto">
              <a:xfrm>
                <a:off x="438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92" name="Line 244"/>
              <p:cNvSpPr>
                <a:spLocks noChangeShapeType="1"/>
              </p:cNvSpPr>
              <p:nvPr/>
            </p:nvSpPr>
            <p:spPr bwMode="auto">
              <a:xfrm flipV="1">
                <a:off x="462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93" name="Line 245"/>
              <p:cNvSpPr>
                <a:spLocks noChangeShapeType="1"/>
              </p:cNvSpPr>
              <p:nvPr/>
            </p:nvSpPr>
            <p:spPr bwMode="auto">
              <a:xfrm>
                <a:off x="462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94" name="Line 246"/>
              <p:cNvSpPr>
                <a:spLocks noChangeShapeType="1"/>
              </p:cNvSpPr>
              <p:nvPr/>
            </p:nvSpPr>
            <p:spPr bwMode="auto">
              <a:xfrm>
                <a:off x="486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95" name="Line 247"/>
              <p:cNvSpPr>
                <a:spLocks noChangeShapeType="1"/>
              </p:cNvSpPr>
              <p:nvPr/>
            </p:nvSpPr>
            <p:spPr bwMode="auto">
              <a:xfrm flipV="1">
                <a:off x="438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96" name="Rectangle 248"/>
              <p:cNvSpPr>
                <a:spLocks noChangeArrowheads="1"/>
              </p:cNvSpPr>
              <p:nvPr/>
            </p:nvSpPr>
            <p:spPr bwMode="auto">
              <a:xfrm>
                <a:off x="436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9</a:t>
                </a:r>
              </a:p>
            </p:txBody>
          </p:sp>
          <p:sp>
            <p:nvSpPr>
              <p:cNvPr id="53497" name="Line 249"/>
              <p:cNvSpPr>
                <a:spLocks noChangeShapeType="1"/>
              </p:cNvSpPr>
              <p:nvPr/>
            </p:nvSpPr>
            <p:spPr bwMode="auto">
              <a:xfrm>
                <a:off x="486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98" name="Line 250"/>
              <p:cNvSpPr>
                <a:spLocks noChangeShapeType="1"/>
              </p:cNvSpPr>
              <p:nvPr/>
            </p:nvSpPr>
            <p:spPr bwMode="auto">
              <a:xfrm flipV="1">
                <a:off x="510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99" name="Line 251"/>
              <p:cNvSpPr>
                <a:spLocks noChangeShapeType="1"/>
              </p:cNvSpPr>
              <p:nvPr/>
            </p:nvSpPr>
            <p:spPr bwMode="auto">
              <a:xfrm>
                <a:off x="51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500" name="Line 252"/>
              <p:cNvSpPr>
                <a:spLocks noChangeShapeType="1"/>
              </p:cNvSpPr>
              <p:nvPr/>
            </p:nvSpPr>
            <p:spPr bwMode="auto">
              <a:xfrm>
                <a:off x="53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501" name="Line 253"/>
              <p:cNvSpPr>
                <a:spLocks noChangeShapeType="1"/>
              </p:cNvSpPr>
              <p:nvPr/>
            </p:nvSpPr>
            <p:spPr bwMode="auto">
              <a:xfrm flipV="1">
                <a:off x="486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502" name="Rectangle 254"/>
              <p:cNvSpPr>
                <a:spLocks noChangeArrowheads="1"/>
              </p:cNvSpPr>
              <p:nvPr/>
            </p:nvSpPr>
            <p:spPr bwMode="auto">
              <a:xfrm>
                <a:off x="4800" y="2448"/>
                <a:ext cx="55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10</a:t>
                </a:r>
              </a:p>
            </p:txBody>
          </p:sp>
          <p:sp>
            <p:nvSpPr>
              <p:cNvPr id="53503" name="Line 255"/>
              <p:cNvSpPr>
                <a:spLocks noChangeShapeType="1"/>
              </p:cNvSpPr>
              <p:nvPr/>
            </p:nvSpPr>
            <p:spPr bwMode="auto">
              <a:xfrm>
                <a:off x="53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4" name="文本框 23"/>
          <p:cNvSpPr txBox="1"/>
          <p:nvPr/>
        </p:nvSpPr>
        <p:spPr>
          <a:xfrm>
            <a:off x="3700781" y="6305550"/>
            <a:ext cx="3903633" cy="369332"/>
          </a:xfrm>
          <a:prstGeom prst="rect">
            <a:avLst/>
          </a:prstGeom>
          <a:noFill/>
        </p:spPr>
        <p:txBody>
          <a:bodyPr wrap="none" rtlCol="0" anchor="t">
            <a:spAutoFit/>
          </a:bodyPr>
          <a:lstStyle/>
          <a:p>
            <a:r>
              <a:rPr lang="zh-CN" altLang="en-US" b="1" dirty="0">
                <a:solidFill>
                  <a:srgbClr val="FF0000"/>
                </a:solidFill>
                <a:latin typeface="Comic Sans MS" panose="030F0702030302020204" pitchFamily="66" charset="0"/>
                <a:sym typeface="+mn-ea"/>
              </a:rPr>
              <a:t>流水线减少时钟周期的长度（时间）</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960180" y="219710"/>
            <a:ext cx="8403020" cy="685800"/>
          </a:xfrm>
        </p:spPr>
        <p:txBody>
          <a:bodyPr/>
          <a:lstStyle/>
          <a:p>
            <a:r>
              <a:rPr lang="zh-CN" altLang="en-US" sz="3200" dirty="0">
                <a:solidFill>
                  <a:srgbClr val="0000FF"/>
                </a:solidFill>
                <a:latin typeface="微软雅黑" panose="020B0503020204020204" charset="-122"/>
                <a:ea typeface="微软雅黑" panose="020B0503020204020204" charset="-122"/>
                <a:cs typeface="微软雅黑" panose="020B0503020204020204" charset="-122"/>
              </a:rPr>
              <a:t>一、</a:t>
            </a:r>
            <a:r>
              <a:rPr lang="en-US" altLang="zh-CN" sz="3200" dirty="0">
                <a:solidFill>
                  <a:srgbClr val="0000FF"/>
                </a:solidFill>
                <a:latin typeface="微软雅黑" panose="020B0503020204020204" charset="-122"/>
                <a:ea typeface="微软雅黑" panose="020B0503020204020204" charset="-122"/>
                <a:cs typeface="微软雅黑" panose="020B0503020204020204" charset="-122"/>
              </a:rPr>
              <a:t> ARM</a:t>
            </a:r>
            <a:r>
              <a:rPr lang="zh-CN" altLang="en-US" sz="3200" dirty="0">
                <a:solidFill>
                  <a:srgbClr val="0000FF"/>
                </a:solidFill>
                <a:latin typeface="微软雅黑" panose="020B0503020204020204" charset="-122"/>
                <a:ea typeface="微软雅黑" panose="020B0503020204020204" charset="-122"/>
                <a:cs typeface="微软雅黑" panose="020B0503020204020204" charset="-122"/>
              </a:rPr>
              <a:t>指令集</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1981200" y="1268002"/>
            <a:ext cx="8229600" cy="2016224"/>
          </a:xfrm>
        </p:spPr>
        <p:txBody>
          <a:bodyPr>
            <a:normAutofit/>
          </a:bodyPr>
          <a:lstStyle/>
          <a:p>
            <a:pPr>
              <a:buFont typeface="Wingdings" panose="05000000000000000000" charset="0"/>
              <a:buChar char="Ø"/>
            </a:pPr>
            <a:r>
              <a:rPr lang="zh-CN" altLang="en-US" sz="2400" dirty="0">
                <a:latin typeface="微软雅黑" panose="020B0503020204020204" charset="-122"/>
                <a:ea typeface="微软雅黑" panose="020B0503020204020204" charset="-122"/>
                <a:cs typeface="微软雅黑" panose="020B0503020204020204" charset="-122"/>
              </a:rPr>
              <a:t>嵌入式设备领域和移动互联网领域最流行的指令集架构是</a:t>
            </a:r>
            <a:r>
              <a:rPr lang="en-US" altLang="zh-CN" sz="2400" dirty="0">
                <a:latin typeface="微软雅黑" panose="020B0503020204020204" charset="-122"/>
                <a:ea typeface="微软雅黑" panose="020B0503020204020204" charset="-122"/>
                <a:cs typeface="微软雅黑" panose="020B0503020204020204" charset="-122"/>
              </a:rPr>
              <a:t>ARM</a:t>
            </a:r>
          </a:p>
          <a:p>
            <a:pPr>
              <a:buFont typeface="Wingdings" panose="05000000000000000000" charset="0"/>
              <a:buChar char="Ø"/>
            </a:pPr>
            <a:r>
              <a:rPr lang="en-US" altLang="zh-CN" sz="2400" dirty="0">
                <a:latin typeface="微软雅黑" panose="020B0503020204020204" charset="-122"/>
                <a:ea typeface="微软雅黑" panose="020B0503020204020204" charset="-122"/>
                <a:cs typeface="微软雅黑" panose="020B0503020204020204" charset="-122"/>
              </a:rPr>
              <a:t>ARM</a:t>
            </a:r>
            <a:r>
              <a:rPr lang="zh-CN" altLang="en-US" sz="2400" dirty="0">
                <a:latin typeface="微软雅黑" panose="020B0503020204020204" charset="-122"/>
                <a:ea typeface="微软雅黑" panose="020B0503020204020204" charset="-122"/>
                <a:cs typeface="微软雅黑" panose="020B0503020204020204" charset="-122"/>
              </a:rPr>
              <a:t>和</a:t>
            </a:r>
            <a:r>
              <a:rPr lang="en-US" altLang="zh-CN" sz="2400" dirty="0">
                <a:latin typeface="微软雅黑" panose="020B0503020204020204" charset="-122"/>
                <a:ea typeface="微软雅黑" panose="020B0503020204020204" charset="-122"/>
                <a:cs typeface="微软雅黑" panose="020B0503020204020204" charset="-122"/>
              </a:rPr>
              <a:t>MIPS</a:t>
            </a:r>
            <a:r>
              <a:rPr lang="zh-CN" altLang="en-US" sz="2400" dirty="0">
                <a:latin typeface="微软雅黑" panose="020B0503020204020204" charset="-122"/>
                <a:ea typeface="微软雅黑" panose="020B0503020204020204" charset="-122"/>
                <a:cs typeface="微软雅黑" panose="020B0503020204020204" charset="-122"/>
              </a:rPr>
              <a:t>同为</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RISC</a:t>
            </a:r>
            <a:r>
              <a:rPr lang="zh-CN" altLang="en-US" sz="2400" dirty="0">
                <a:latin typeface="微软雅黑" panose="020B0503020204020204" charset="-122"/>
                <a:ea typeface="微软雅黑" panose="020B0503020204020204" charset="-122"/>
                <a:cs typeface="微软雅黑" panose="020B0503020204020204" charset="-122"/>
              </a:rPr>
              <a:t>指令集，同年发布并遵循相同的简洁设计哲学</a:t>
            </a:r>
          </a:p>
        </p:txBody>
      </p:sp>
      <p:sp>
        <p:nvSpPr>
          <p:cNvPr id="4" name="灯片编号占位符 3"/>
          <p:cNvSpPr>
            <a:spLocks noGrp="1"/>
          </p:cNvSpPr>
          <p:nvPr>
            <p:ph type="sldNum" sz="quarter" idx="12"/>
          </p:nvPr>
        </p:nvSpPr>
        <p:spPr/>
        <p:txBody>
          <a:bodyPr/>
          <a:lstStyle/>
          <a:p>
            <a:fld id="{240D5ECE-8B49-45CD-BE81-EF81920D1969}" type="slidenum">
              <a:rPr lang="en-US" altLang="zh-CN" smtClean="0"/>
              <a:t>14</a:t>
            </a:fld>
            <a:endParaRPr kumimoji="0" lang="zh-CN" altLang="en-US"/>
          </a:p>
        </p:txBody>
      </p:sp>
      <p:graphicFrame>
        <p:nvGraphicFramePr>
          <p:cNvPr id="5" name="表格 4"/>
          <p:cNvGraphicFramePr>
            <a:graphicFrameLocks noGrp="1"/>
          </p:cNvGraphicFramePr>
          <p:nvPr>
            <p:custDataLst>
              <p:tags r:id="rId1"/>
            </p:custDataLst>
          </p:nvPr>
        </p:nvGraphicFramePr>
        <p:xfrm>
          <a:off x="2423592" y="3270592"/>
          <a:ext cx="7128792" cy="296672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20000"/>
                    </a:ext>
                  </a:extLst>
                </a:gridCol>
                <a:gridCol w="2448272">
                  <a:extLst>
                    <a:ext uri="{9D8B030D-6E8A-4147-A177-3AD203B41FA5}">
                      <a16:colId xmlns:a16="http://schemas.microsoft.com/office/drawing/2014/main" val="20001"/>
                    </a:ext>
                  </a:extLst>
                </a:gridCol>
                <a:gridCol w="2376264">
                  <a:extLst>
                    <a:ext uri="{9D8B030D-6E8A-4147-A177-3AD203B41FA5}">
                      <a16:colId xmlns:a16="http://schemas.microsoft.com/office/drawing/2014/main" val="20002"/>
                    </a:ext>
                  </a:extLst>
                </a:gridCol>
              </a:tblGrid>
              <a:tr h="370840">
                <a:tc>
                  <a:txBody>
                    <a:bodyPr/>
                    <a:lstStyle/>
                    <a:p>
                      <a:pPr algn="ctr"/>
                      <a:endParaRPr lang="zh-CN" altLang="en-US" dirty="0">
                        <a:solidFill>
                          <a:schemeClr val="tx1"/>
                        </a:solidFill>
                        <a:latin typeface="微软雅黑" panose="020B0503020204020204" charset="-122"/>
                        <a:ea typeface="微软雅黑" panose="020B0503020204020204" charset="-122"/>
                      </a:endParaRPr>
                    </a:p>
                  </a:txBody>
                  <a:tcPr/>
                </a:tc>
                <a:tc>
                  <a:txBody>
                    <a:bodyPr/>
                    <a:lstStyle/>
                    <a:p>
                      <a:pPr algn="ctr"/>
                      <a:r>
                        <a:rPr lang="en-US" altLang="zh-CN" dirty="0">
                          <a:solidFill>
                            <a:schemeClr val="tx1"/>
                          </a:solidFill>
                          <a:latin typeface="微软雅黑" panose="020B0503020204020204" charset="-122"/>
                          <a:ea typeface="微软雅黑" panose="020B0503020204020204" charset="-122"/>
                        </a:rPr>
                        <a:t>ARM</a:t>
                      </a:r>
                    </a:p>
                  </a:txBody>
                  <a:tcPr/>
                </a:tc>
                <a:tc>
                  <a:txBody>
                    <a:bodyPr/>
                    <a:lstStyle/>
                    <a:p>
                      <a:pPr algn="ctr"/>
                      <a:r>
                        <a:rPr lang="en-US" altLang="zh-CN" dirty="0">
                          <a:solidFill>
                            <a:schemeClr val="tx1"/>
                          </a:solidFill>
                          <a:latin typeface="微软雅黑" panose="020B0503020204020204" charset="-122"/>
                          <a:ea typeface="微软雅黑" panose="020B0503020204020204" charset="-122"/>
                        </a:rPr>
                        <a:t>MIPS</a:t>
                      </a:r>
                    </a:p>
                  </a:txBody>
                  <a:tcPr/>
                </a:tc>
                <a:extLst>
                  <a:ext uri="{0D108BD9-81ED-4DB2-BD59-A6C34878D82A}">
                    <a16:rowId xmlns:a16="http://schemas.microsoft.com/office/drawing/2014/main" val="10000"/>
                  </a:ext>
                </a:extLst>
              </a:tr>
              <a:tr h="370840">
                <a:tc>
                  <a:txBody>
                    <a:bodyPr/>
                    <a:lstStyle/>
                    <a:p>
                      <a:pPr algn="ctr"/>
                      <a:r>
                        <a:rPr lang="zh-CN" altLang="en-US" dirty="0">
                          <a:solidFill>
                            <a:schemeClr val="tx1"/>
                          </a:solidFill>
                          <a:latin typeface="微软雅黑" panose="020B0503020204020204" charset="-122"/>
                          <a:ea typeface="微软雅黑" panose="020B0503020204020204" charset="-122"/>
                        </a:rPr>
                        <a:t>发布时间</a:t>
                      </a:r>
                    </a:p>
                  </a:txBody>
                  <a:tcPr/>
                </a:tc>
                <a:tc>
                  <a:txBody>
                    <a:bodyPr/>
                    <a:lstStyle/>
                    <a:p>
                      <a:pPr algn="ctr"/>
                      <a:r>
                        <a:rPr lang="en-US" altLang="zh-CN" dirty="0">
                          <a:solidFill>
                            <a:schemeClr val="tx1"/>
                          </a:solidFill>
                          <a:latin typeface="微软雅黑" panose="020B0503020204020204" charset="-122"/>
                          <a:ea typeface="微软雅黑" panose="020B0503020204020204" charset="-122"/>
                        </a:rPr>
                        <a:t>1985</a:t>
                      </a:r>
                    </a:p>
                  </a:txBody>
                  <a:tcPr/>
                </a:tc>
                <a:tc>
                  <a:txBody>
                    <a:bodyPr/>
                    <a:lstStyle/>
                    <a:p>
                      <a:pPr algn="ctr"/>
                      <a:r>
                        <a:rPr lang="en-US" altLang="zh-CN" dirty="0">
                          <a:solidFill>
                            <a:schemeClr val="tx1"/>
                          </a:solidFill>
                          <a:latin typeface="微软雅黑" panose="020B0503020204020204" charset="-122"/>
                          <a:ea typeface="微软雅黑" panose="020B0503020204020204" charset="-122"/>
                        </a:rPr>
                        <a:t>1985</a:t>
                      </a:r>
                    </a:p>
                  </a:txBody>
                  <a:tcPr/>
                </a:tc>
                <a:extLst>
                  <a:ext uri="{0D108BD9-81ED-4DB2-BD59-A6C34878D82A}">
                    <a16:rowId xmlns:a16="http://schemas.microsoft.com/office/drawing/2014/main" val="10001"/>
                  </a:ext>
                </a:extLst>
              </a:tr>
              <a:tr h="370840">
                <a:tc>
                  <a:txBody>
                    <a:bodyPr/>
                    <a:lstStyle/>
                    <a:p>
                      <a:pPr algn="ctr"/>
                      <a:r>
                        <a:rPr lang="zh-CN" altLang="en-US" dirty="0">
                          <a:solidFill>
                            <a:schemeClr val="tx1"/>
                          </a:solidFill>
                          <a:latin typeface="微软雅黑" panose="020B0503020204020204" charset="-122"/>
                          <a:ea typeface="微软雅黑" panose="020B0503020204020204" charset="-122"/>
                        </a:rPr>
                        <a:t>指令大小</a:t>
                      </a:r>
                    </a:p>
                  </a:txBody>
                  <a:tcPr/>
                </a:tc>
                <a:tc>
                  <a:txBody>
                    <a:bodyPr/>
                    <a:lstStyle/>
                    <a:p>
                      <a:pPr algn="ctr"/>
                      <a:r>
                        <a:rPr lang="en-US" altLang="zh-CN" dirty="0">
                          <a:solidFill>
                            <a:schemeClr val="tx1"/>
                          </a:solidFill>
                          <a:latin typeface="微软雅黑" panose="020B0503020204020204" charset="-122"/>
                          <a:ea typeface="微软雅黑" panose="020B0503020204020204" charset="-122"/>
                        </a:rPr>
                        <a:t>32</a:t>
                      </a:r>
                    </a:p>
                  </a:txBody>
                  <a:tcPr/>
                </a:tc>
                <a:tc>
                  <a:txBody>
                    <a:bodyPr/>
                    <a:lstStyle/>
                    <a:p>
                      <a:pPr algn="ctr"/>
                      <a:r>
                        <a:rPr lang="en-US" altLang="zh-CN" dirty="0">
                          <a:solidFill>
                            <a:schemeClr val="tx1"/>
                          </a:solidFill>
                          <a:latin typeface="微软雅黑" panose="020B0503020204020204" charset="-122"/>
                          <a:ea typeface="微软雅黑" panose="020B0503020204020204" charset="-122"/>
                        </a:rPr>
                        <a:t>32</a:t>
                      </a:r>
                    </a:p>
                  </a:txBody>
                  <a:tcPr/>
                </a:tc>
                <a:extLst>
                  <a:ext uri="{0D108BD9-81ED-4DB2-BD59-A6C34878D82A}">
                    <a16:rowId xmlns:a16="http://schemas.microsoft.com/office/drawing/2014/main" val="10002"/>
                  </a:ext>
                </a:extLst>
              </a:tr>
              <a:tr h="370840">
                <a:tc>
                  <a:txBody>
                    <a:bodyPr/>
                    <a:lstStyle/>
                    <a:p>
                      <a:pPr algn="ctr"/>
                      <a:r>
                        <a:rPr lang="zh-CN" altLang="en-US" dirty="0">
                          <a:solidFill>
                            <a:schemeClr val="tx1"/>
                          </a:solidFill>
                          <a:latin typeface="微软雅黑" panose="020B0503020204020204" charset="-122"/>
                          <a:ea typeface="微软雅黑" panose="020B0503020204020204" charset="-122"/>
                        </a:rPr>
                        <a:t>寻址空间</a:t>
                      </a:r>
                    </a:p>
                  </a:txBody>
                  <a:tcPr/>
                </a:tc>
                <a:tc>
                  <a:txBody>
                    <a:bodyPr/>
                    <a:lstStyle/>
                    <a:p>
                      <a:pPr algn="ctr"/>
                      <a:r>
                        <a:rPr lang="en-US" altLang="zh-CN" dirty="0">
                          <a:solidFill>
                            <a:schemeClr val="tx1"/>
                          </a:solidFill>
                          <a:latin typeface="微软雅黑" panose="020B0503020204020204" charset="-122"/>
                          <a:ea typeface="微软雅黑" panose="020B0503020204020204" charset="-122"/>
                          <a:cs typeface="微软雅黑" panose="020B0503020204020204" charset="-122"/>
                        </a:rPr>
                        <a:t>32</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位</a:t>
                      </a:r>
                    </a:p>
                  </a:txBody>
                  <a:tcPr/>
                </a:tc>
                <a:tc>
                  <a:txBody>
                    <a:bodyPr/>
                    <a:lstStyle/>
                    <a:p>
                      <a:pPr algn="ctr"/>
                      <a:r>
                        <a:rPr lang="en-US" altLang="zh-CN" dirty="0">
                          <a:solidFill>
                            <a:schemeClr val="tx1"/>
                          </a:solidFill>
                          <a:latin typeface="微软雅黑" panose="020B0503020204020204" charset="-122"/>
                          <a:ea typeface="微软雅黑" panose="020B0503020204020204" charset="-122"/>
                          <a:cs typeface="微软雅黑" panose="020B0503020204020204" charset="-122"/>
                        </a:rPr>
                        <a:t>32</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位</a:t>
                      </a:r>
                    </a:p>
                  </a:txBody>
                  <a:tcPr/>
                </a:tc>
                <a:extLst>
                  <a:ext uri="{0D108BD9-81ED-4DB2-BD59-A6C34878D82A}">
                    <a16:rowId xmlns:a16="http://schemas.microsoft.com/office/drawing/2014/main" val="10003"/>
                  </a:ext>
                </a:extLst>
              </a:tr>
              <a:tr h="370840">
                <a:tc>
                  <a:txBody>
                    <a:bodyPr/>
                    <a:lstStyle/>
                    <a:p>
                      <a:pPr algn="ctr"/>
                      <a:r>
                        <a:rPr lang="zh-CN" altLang="en-US" dirty="0">
                          <a:solidFill>
                            <a:schemeClr val="tx1"/>
                          </a:solidFill>
                          <a:latin typeface="微软雅黑" panose="020B0503020204020204" charset="-122"/>
                          <a:ea typeface="微软雅黑" panose="020B0503020204020204" charset="-122"/>
                        </a:rPr>
                        <a:t>数据对齐</a:t>
                      </a:r>
                    </a:p>
                  </a:txBody>
                  <a:tcPr/>
                </a:tc>
                <a:tc>
                  <a:txBody>
                    <a:bodyPr/>
                    <a:lstStyle/>
                    <a:p>
                      <a:pPr algn="ctr"/>
                      <a:r>
                        <a:rPr lang="zh-CN" altLang="en-US" dirty="0">
                          <a:solidFill>
                            <a:schemeClr val="tx1"/>
                          </a:solidFill>
                          <a:latin typeface="微软雅黑" panose="020B0503020204020204" charset="-122"/>
                          <a:ea typeface="微软雅黑" panose="020B0503020204020204" charset="-122"/>
                        </a:rPr>
                        <a:t>对齐</a:t>
                      </a:r>
                    </a:p>
                  </a:txBody>
                  <a:tcPr/>
                </a:tc>
                <a:tc>
                  <a:txBody>
                    <a:bodyPr/>
                    <a:lstStyle/>
                    <a:p>
                      <a:pPr algn="ctr"/>
                      <a:r>
                        <a:rPr lang="zh-CN" altLang="en-US" dirty="0">
                          <a:solidFill>
                            <a:schemeClr val="tx1"/>
                          </a:solidFill>
                          <a:latin typeface="微软雅黑" panose="020B0503020204020204" charset="-122"/>
                          <a:ea typeface="微软雅黑" panose="020B0503020204020204" charset="-122"/>
                        </a:rPr>
                        <a:t>对齐</a:t>
                      </a:r>
                    </a:p>
                  </a:txBody>
                  <a:tcPr/>
                </a:tc>
                <a:extLst>
                  <a:ext uri="{0D108BD9-81ED-4DB2-BD59-A6C34878D82A}">
                    <a16:rowId xmlns:a16="http://schemas.microsoft.com/office/drawing/2014/main" val="10004"/>
                  </a:ext>
                </a:extLst>
              </a:tr>
              <a:tr h="370840">
                <a:tc>
                  <a:txBody>
                    <a:bodyPr/>
                    <a:lstStyle/>
                    <a:p>
                      <a:pPr algn="ctr"/>
                      <a:r>
                        <a:rPr lang="zh-CN" altLang="en-US" dirty="0">
                          <a:solidFill>
                            <a:schemeClr val="tx1"/>
                          </a:solidFill>
                          <a:latin typeface="微软雅黑" panose="020B0503020204020204" charset="-122"/>
                          <a:ea typeface="微软雅黑" panose="020B0503020204020204" charset="-122"/>
                        </a:rPr>
                        <a:t>寻址方式</a:t>
                      </a:r>
                    </a:p>
                  </a:txBody>
                  <a:tcPr/>
                </a:tc>
                <a:tc>
                  <a:txBody>
                    <a:bodyPr/>
                    <a:lstStyle/>
                    <a:p>
                      <a:pPr algn="ctr"/>
                      <a:r>
                        <a:rPr lang="en-US" altLang="zh-CN" dirty="0">
                          <a:solidFill>
                            <a:schemeClr val="tx1"/>
                          </a:solidFill>
                          <a:latin typeface="微软雅黑" panose="020B0503020204020204" charset="-122"/>
                          <a:ea typeface="微软雅黑" panose="020B0503020204020204" charset="-122"/>
                        </a:rPr>
                        <a:t>9</a:t>
                      </a:r>
                    </a:p>
                  </a:txBody>
                  <a:tcPr/>
                </a:tc>
                <a:tc>
                  <a:txBody>
                    <a:bodyPr/>
                    <a:lstStyle/>
                    <a:p>
                      <a:pPr algn="ctr"/>
                      <a:r>
                        <a:rPr lang="en-US" altLang="zh-CN" dirty="0">
                          <a:solidFill>
                            <a:schemeClr val="tx1"/>
                          </a:solidFill>
                          <a:latin typeface="微软雅黑" panose="020B0503020204020204" charset="-122"/>
                          <a:ea typeface="微软雅黑" panose="020B0503020204020204" charset="-122"/>
                        </a:rPr>
                        <a:t>3</a:t>
                      </a:r>
                    </a:p>
                  </a:txBody>
                  <a:tcPr/>
                </a:tc>
                <a:extLst>
                  <a:ext uri="{0D108BD9-81ED-4DB2-BD59-A6C34878D82A}">
                    <a16:rowId xmlns:a16="http://schemas.microsoft.com/office/drawing/2014/main" val="10005"/>
                  </a:ext>
                </a:extLst>
              </a:tr>
              <a:tr h="370840">
                <a:tc>
                  <a:txBody>
                    <a:bodyPr/>
                    <a:lstStyle/>
                    <a:p>
                      <a:pPr algn="ctr"/>
                      <a:r>
                        <a:rPr lang="zh-CN" altLang="en-US" dirty="0">
                          <a:solidFill>
                            <a:schemeClr val="tx1"/>
                          </a:solidFill>
                          <a:latin typeface="微软雅黑" panose="020B0503020204020204" charset="-122"/>
                          <a:ea typeface="微软雅黑" panose="020B0503020204020204" charset="-122"/>
                        </a:rPr>
                        <a:t>整数寄存器</a:t>
                      </a:r>
                    </a:p>
                  </a:txBody>
                  <a:tcPr/>
                </a:tc>
                <a:tc>
                  <a:txBody>
                    <a:bodyPr/>
                    <a:lstStyle/>
                    <a:p>
                      <a:pPr algn="ctr"/>
                      <a:r>
                        <a:rPr lang="en-US" altLang="zh-CN" dirty="0">
                          <a:solidFill>
                            <a:schemeClr val="tx1"/>
                          </a:solidFill>
                          <a:latin typeface="微软雅黑" panose="020B0503020204020204" charset="-122"/>
                          <a:ea typeface="微软雅黑" panose="020B0503020204020204" charset="-122"/>
                          <a:cs typeface="微软雅黑" panose="020B0503020204020204" charset="-122"/>
                        </a:rPr>
                        <a:t>15</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个</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32</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位通用寄存器</a:t>
                      </a:r>
                    </a:p>
                  </a:txBody>
                  <a:tcPr/>
                </a:tc>
                <a:tc>
                  <a:txBody>
                    <a:bodyPr/>
                    <a:lstStyle/>
                    <a:p>
                      <a:pPr algn="ctr"/>
                      <a:r>
                        <a:rPr lang="en-US" altLang="zh-CN" dirty="0">
                          <a:solidFill>
                            <a:schemeClr val="tx1"/>
                          </a:solidFill>
                          <a:latin typeface="微软雅黑" panose="020B0503020204020204" charset="-122"/>
                          <a:ea typeface="微软雅黑" panose="020B0503020204020204" charset="-122"/>
                          <a:cs typeface="微软雅黑" panose="020B0503020204020204" charset="-122"/>
                        </a:rPr>
                        <a:t>31</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个</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32</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位通用寄存器</a:t>
                      </a:r>
                    </a:p>
                  </a:txBody>
                  <a:tcPr/>
                </a:tc>
                <a:extLst>
                  <a:ext uri="{0D108BD9-81ED-4DB2-BD59-A6C34878D82A}">
                    <a16:rowId xmlns:a16="http://schemas.microsoft.com/office/drawing/2014/main" val="10006"/>
                  </a:ext>
                </a:extLst>
              </a:tr>
              <a:tr h="370840">
                <a:tc>
                  <a:txBody>
                    <a:bodyPr/>
                    <a:lstStyle/>
                    <a:p>
                      <a:pPr algn="ctr"/>
                      <a:r>
                        <a:rPr lang="en-US" altLang="zh-CN" dirty="0">
                          <a:solidFill>
                            <a:schemeClr val="tx1"/>
                          </a:solidFill>
                          <a:latin typeface="微软雅黑" panose="020B0503020204020204" charset="-122"/>
                          <a:ea typeface="微软雅黑" panose="020B0503020204020204" charset="-122"/>
                        </a:rPr>
                        <a:t>I/O</a:t>
                      </a:r>
                    </a:p>
                  </a:txBody>
                  <a:tcPr/>
                </a:tc>
                <a:tc>
                  <a:txBody>
                    <a:bodyPr/>
                    <a:lstStyle/>
                    <a:p>
                      <a:pPr algn="ctr"/>
                      <a:r>
                        <a:rPr lang="zh-CN" altLang="en-US" dirty="0">
                          <a:solidFill>
                            <a:schemeClr val="tx1"/>
                          </a:solidFill>
                          <a:latin typeface="微软雅黑" panose="020B0503020204020204" charset="-122"/>
                          <a:ea typeface="微软雅黑" panose="020B0503020204020204" charset="-122"/>
                        </a:rPr>
                        <a:t>存储器映射</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微软雅黑" panose="020B0503020204020204" charset="-122"/>
                          <a:ea typeface="微软雅黑" panose="020B0503020204020204" charset="-122"/>
                        </a:rPr>
                        <a:t>存储器映射</a:t>
                      </a:r>
                    </a:p>
                  </a:txBody>
                  <a:tcPr/>
                </a:tc>
                <a:extLst>
                  <a:ext uri="{0D108BD9-81ED-4DB2-BD59-A6C34878D82A}">
                    <a16:rowId xmlns:a16="http://schemas.microsoft.com/office/drawing/2014/main" val="10007"/>
                  </a:ext>
                </a:extLst>
              </a:tr>
            </a:tbl>
          </a:graphicData>
        </a:graphic>
      </p:graphicFrame>
      <p:sp>
        <p:nvSpPr>
          <p:cNvPr id="6" name="矩形 5"/>
          <p:cNvSpPr/>
          <p:nvPr/>
        </p:nvSpPr>
        <p:spPr>
          <a:xfrm>
            <a:off x="2423160" y="5156200"/>
            <a:ext cx="7129780" cy="720090"/>
          </a:xfrm>
          <a:prstGeom prst="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p:cNvSpPr txBox="1"/>
          <p:nvPr/>
        </p:nvSpPr>
        <p:spPr>
          <a:xfrm>
            <a:off x="9552940" y="4901565"/>
            <a:ext cx="1193800" cy="504190"/>
          </a:xfrm>
          <a:prstGeom prst="rect">
            <a:avLst/>
          </a:prstGeom>
        </p:spPr>
        <p:txBody>
          <a:bodyPr vert="horz" lIns="91440" tIns="45720" rIns="91440" bIns="45720" rtlCol="0" anchor="ctr" anchorCtr="0"/>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r>
              <a:rPr altLang="en-US" sz="1800" dirty="0">
                <a:solidFill>
                  <a:srgbClr val="FF0000"/>
                </a:solidFill>
                <a:latin typeface="微软雅黑" panose="020B0503020204020204" charset="-122"/>
                <a:ea typeface="微软雅黑" panose="020B0503020204020204" charset="-122"/>
              </a:rPr>
              <a:t>不同之处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3" name="灯片编号占位符 4"/>
          <p:cNvSpPr>
            <a:spLocks noGrp="1"/>
          </p:cNvSpPr>
          <p:nvPr>
            <p:ph type="sldNum" sz="quarter" idx="11"/>
          </p:nvPr>
        </p:nvSpPr>
        <p:spPr/>
        <p:txBody>
          <a:bodyPr/>
          <a:lstStyle/>
          <a:p>
            <a:fld id="{E1C28170-7DB6-4F25-8686-7720C7F75AA5}" type="slidenum">
              <a:rPr lang="en-US" altLang="zh-CN"/>
              <a:t>140</a:t>
            </a:fld>
            <a:endParaRPr lang="en-US" altLang="zh-CN"/>
          </a:p>
        </p:txBody>
      </p:sp>
      <p:sp>
        <p:nvSpPr>
          <p:cNvPr id="54274" name="Rectangle 2"/>
          <p:cNvSpPr>
            <a:spLocks noGrp="1" noChangeArrowheads="1"/>
          </p:cNvSpPr>
          <p:nvPr>
            <p:ph type="title"/>
          </p:nvPr>
        </p:nvSpPr>
        <p:spPr/>
        <p:txBody>
          <a:bodyPr>
            <a:normAutofit/>
          </a:bodyPr>
          <a:lstStyle/>
          <a:p>
            <a:r>
              <a:rPr lang="en-US" altLang="zh-CN"/>
              <a:t>Multi-cycle implementation vs. pipelining</a:t>
            </a:r>
          </a:p>
        </p:txBody>
      </p:sp>
      <p:sp>
        <p:nvSpPr>
          <p:cNvPr id="54384" name="Rectangle 112"/>
          <p:cNvSpPr>
            <a:spLocks noChangeArrowheads="1"/>
          </p:cNvSpPr>
          <p:nvPr/>
        </p:nvSpPr>
        <p:spPr bwMode="auto">
          <a:xfrm>
            <a:off x="2362200" y="2597151"/>
            <a:ext cx="583494"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Load</a:t>
            </a:r>
          </a:p>
        </p:txBody>
      </p:sp>
      <p:sp>
        <p:nvSpPr>
          <p:cNvPr id="54385" name="Rectangle 113"/>
          <p:cNvSpPr>
            <a:spLocks noChangeArrowheads="1"/>
          </p:cNvSpPr>
          <p:nvPr/>
        </p:nvSpPr>
        <p:spPr bwMode="auto">
          <a:xfrm>
            <a:off x="6172201" y="2597151"/>
            <a:ext cx="644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Store</a:t>
            </a:r>
          </a:p>
        </p:txBody>
      </p:sp>
      <p:sp>
        <p:nvSpPr>
          <p:cNvPr id="54386" name="Line 114"/>
          <p:cNvSpPr>
            <a:spLocks noChangeShapeType="1"/>
          </p:cNvSpPr>
          <p:nvPr/>
        </p:nvSpPr>
        <p:spPr bwMode="auto">
          <a:xfrm flipV="1">
            <a:off x="6192838" y="1993900"/>
            <a:ext cx="0" cy="9398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05" name="Line 133"/>
          <p:cNvSpPr>
            <a:spLocks noChangeShapeType="1"/>
          </p:cNvSpPr>
          <p:nvPr/>
        </p:nvSpPr>
        <p:spPr bwMode="auto">
          <a:xfrm flipV="1">
            <a:off x="2382838" y="3200400"/>
            <a:ext cx="0" cy="3937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06" name="Line 134"/>
          <p:cNvSpPr>
            <a:spLocks noChangeShapeType="1"/>
          </p:cNvSpPr>
          <p:nvPr/>
        </p:nvSpPr>
        <p:spPr bwMode="auto">
          <a:xfrm flipV="1">
            <a:off x="6192838" y="3213100"/>
            <a:ext cx="0" cy="7874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09" name="Line 137"/>
          <p:cNvSpPr>
            <a:spLocks noChangeShapeType="1"/>
          </p:cNvSpPr>
          <p:nvPr/>
        </p:nvSpPr>
        <p:spPr bwMode="auto">
          <a:xfrm flipV="1">
            <a:off x="9240838" y="1981200"/>
            <a:ext cx="0" cy="9398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32" name="Rectangle 160"/>
          <p:cNvSpPr>
            <a:spLocks noChangeArrowheads="1"/>
          </p:cNvSpPr>
          <p:nvPr/>
        </p:nvSpPr>
        <p:spPr bwMode="auto">
          <a:xfrm>
            <a:off x="9220200" y="2597151"/>
            <a:ext cx="729368"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R-type</a:t>
            </a:r>
          </a:p>
        </p:txBody>
      </p:sp>
      <p:sp>
        <p:nvSpPr>
          <p:cNvPr id="54460" name="Line 188"/>
          <p:cNvSpPr>
            <a:spLocks noChangeShapeType="1"/>
          </p:cNvSpPr>
          <p:nvPr/>
        </p:nvSpPr>
        <p:spPr bwMode="auto">
          <a:xfrm flipV="1">
            <a:off x="2382838" y="2527300"/>
            <a:ext cx="0" cy="381000"/>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 name="Group 189"/>
          <p:cNvGrpSpPr/>
          <p:nvPr/>
        </p:nvGrpSpPr>
        <p:grpSpPr bwMode="auto">
          <a:xfrm>
            <a:off x="1828800" y="3505201"/>
            <a:ext cx="8542338" cy="1228725"/>
            <a:chOff x="192" y="2226"/>
            <a:chExt cx="5381" cy="774"/>
          </a:xfrm>
        </p:grpSpPr>
        <p:grpSp>
          <p:nvGrpSpPr>
            <p:cNvPr id="3" name="Group 190"/>
            <p:cNvGrpSpPr/>
            <p:nvPr/>
          </p:nvGrpSpPr>
          <p:grpSpPr bwMode="auto">
            <a:xfrm>
              <a:off x="541" y="2226"/>
              <a:ext cx="2400" cy="544"/>
              <a:chOff x="541" y="2112"/>
              <a:chExt cx="2400" cy="544"/>
            </a:xfrm>
          </p:grpSpPr>
          <p:sp>
            <p:nvSpPr>
              <p:cNvPr id="54463" name="Line 191"/>
              <p:cNvSpPr>
                <a:spLocks noChangeShapeType="1"/>
              </p:cNvSpPr>
              <p:nvPr/>
            </p:nvSpPr>
            <p:spPr bwMode="auto">
              <a:xfrm flipV="1">
                <a:off x="541" y="2120"/>
                <a:ext cx="0" cy="536"/>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64" name="Line 192"/>
              <p:cNvSpPr>
                <a:spLocks noChangeShapeType="1"/>
              </p:cNvSpPr>
              <p:nvPr/>
            </p:nvSpPr>
            <p:spPr bwMode="auto">
              <a:xfrm flipV="1">
                <a:off x="2941" y="2112"/>
                <a:ext cx="0" cy="544"/>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 name="Group 193"/>
            <p:cNvGrpSpPr/>
            <p:nvPr/>
          </p:nvGrpSpPr>
          <p:grpSpPr bwMode="auto">
            <a:xfrm>
              <a:off x="192" y="2544"/>
              <a:ext cx="5381" cy="456"/>
              <a:chOff x="192" y="2444"/>
              <a:chExt cx="5381" cy="456"/>
            </a:xfrm>
          </p:grpSpPr>
          <p:sp>
            <p:nvSpPr>
              <p:cNvPr id="54466" name="Rectangle 194"/>
              <p:cNvSpPr>
                <a:spLocks noChangeArrowheads="1"/>
              </p:cNvSpPr>
              <p:nvPr/>
            </p:nvSpPr>
            <p:spPr bwMode="auto">
              <a:xfrm>
                <a:off x="192" y="2688"/>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Clk</a:t>
                </a:r>
              </a:p>
            </p:txBody>
          </p:sp>
          <p:sp>
            <p:nvSpPr>
              <p:cNvPr id="54467" name="Line 195"/>
              <p:cNvSpPr>
                <a:spLocks noChangeShapeType="1"/>
              </p:cNvSpPr>
              <p:nvPr/>
            </p:nvSpPr>
            <p:spPr bwMode="auto">
              <a:xfrm>
                <a:off x="5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68" name="Line 196"/>
              <p:cNvSpPr>
                <a:spLocks noChangeShapeType="1"/>
              </p:cNvSpPr>
              <p:nvPr/>
            </p:nvSpPr>
            <p:spPr bwMode="auto">
              <a:xfrm>
                <a:off x="5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69" name="Line 197"/>
              <p:cNvSpPr>
                <a:spLocks noChangeShapeType="1"/>
              </p:cNvSpPr>
              <p:nvPr/>
            </p:nvSpPr>
            <p:spPr bwMode="auto">
              <a:xfrm flipV="1">
                <a:off x="78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70" name="Line 198"/>
              <p:cNvSpPr>
                <a:spLocks noChangeShapeType="1"/>
              </p:cNvSpPr>
              <p:nvPr/>
            </p:nvSpPr>
            <p:spPr bwMode="auto">
              <a:xfrm>
                <a:off x="78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71" name="Line 199"/>
              <p:cNvSpPr>
                <a:spLocks noChangeShapeType="1"/>
              </p:cNvSpPr>
              <p:nvPr/>
            </p:nvSpPr>
            <p:spPr bwMode="auto">
              <a:xfrm>
                <a:off x="102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72" name="Line 200"/>
              <p:cNvSpPr>
                <a:spLocks noChangeShapeType="1"/>
              </p:cNvSpPr>
              <p:nvPr/>
            </p:nvSpPr>
            <p:spPr bwMode="auto">
              <a:xfrm>
                <a:off x="3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73" name="Rectangle 201"/>
              <p:cNvSpPr>
                <a:spLocks noChangeArrowheads="1"/>
              </p:cNvSpPr>
              <p:nvPr/>
            </p:nvSpPr>
            <p:spPr bwMode="auto">
              <a:xfrm>
                <a:off x="52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1</a:t>
                </a:r>
              </a:p>
            </p:txBody>
          </p:sp>
          <p:sp>
            <p:nvSpPr>
              <p:cNvPr id="54474" name="Line 202"/>
              <p:cNvSpPr>
                <a:spLocks noChangeShapeType="1"/>
              </p:cNvSpPr>
              <p:nvPr/>
            </p:nvSpPr>
            <p:spPr bwMode="auto">
              <a:xfrm>
                <a:off x="102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75" name="Line 203"/>
              <p:cNvSpPr>
                <a:spLocks noChangeShapeType="1"/>
              </p:cNvSpPr>
              <p:nvPr/>
            </p:nvSpPr>
            <p:spPr bwMode="auto">
              <a:xfrm flipV="1">
                <a:off x="126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76" name="Line 204"/>
              <p:cNvSpPr>
                <a:spLocks noChangeShapeType="1"/>
              </p:cNvSpPr>
              <p:nvPr/>
            </p:nvSpPr>
            <p:spPr bwMode="auto">
              <a:xfrm>
                <a:off x="126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77" name="Line 205"/>
              <p:cNvSpPr>
                <a:spLocks noChangeShapeType="1"/>
              </p:cNvSpPr>
              <p:nvPr/>
            </p:nvSpPr>
            <p:spPr bwMode="auto">
              <a:xfrm>
                <a:off x="150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78" name="Line 206"/>
              <p:cNvSpPr>
                <a:spLocks noChangeShapeType="1"/>
              </p:cNvSpPr>
              <p:nvPr/>
            </p:nvSpPr>
            <p:spPr bwMode="auto">
              <a:xfrm flipV="1">
                <a:off x="102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79" name="Rectangle 207"/>
              <p:cNvSpPr>
                <a:spLocks noChangeArrowheads="1"/>
              </p:cNvSpPr>
              <p:nvPr/>
            </p:nvSpPr>
            <p:spPr bwMode="auto">
              <a:xfrm>
                <a:off x="100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2</a:t>
                </a:r>
              </a:p>
            </p:txBody>
          </p:sp>
          <p:sp>
            <p:nvSpPr>
              <p:cNvPr id="54480" name="Line 208"/>
              <p:cNvSpPr>
                <a:spLocks noChangeShapeType="1"/>
              </p:cNvSpPr>
              <p:nvPr/>
            </p:nvSpPr>
            <p:spPr bwMode="auto">
              <a:xfrm>
                <a:off x="150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81" name="Line 209"/>
              <p:cNvSpPr>
                <a:spLocks noChangeShapeType="1"/>
              </p:cNvSpPr>
              <p:nvPr/>
            </p:nvSpPr>
            <p:spPr bwMode="auto">
              <a:xfrm flipV="1">
                <a:off x="174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82" name="Line 210"/>
              <p:cNvSpPr>
                <a:spLocks noChangeShapeType="1"/>
              </p:cNvSpPr>
              <p:nvPr/>
            </p:nvSpPr>
            <p:spPr bwMode="auto">
              <a:xfrm>
                <a:off x="174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83" name="Line 211"/>
              <p:cNvSpPr>
                <a:spLocks noChangeShapeType="1"/>
              </p:cNvSpPr>
              <p:nvPr/>
            </p:nvSpPr>
            <p:spPr bwMode="auto">
              <a:xfrm>
                <a:off x="198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84" name="Line 212"/>
              <p:cNvSpPr>
                <a:spLocks noChangeShapeType="1"/>
              </p:cNvSpPr>
              <p:nvPr/>
            </p:nvSpPr>
            <p:spPr bwMode="auto">
              <a:xfrm flipV="1">
                <a:off x="150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85" name="Rectangle 213"/>
              <p:cNvSpPr>
                <a:spLocks noChangeArrowheads="1"/>
              </p:cNvSpPr>
              <p:nvPr/>
            </p:nvSpPr>
            <p:spPr bwMode="auto">
              <a:xfrm>
                <a:off x="148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3</a:t>
                </a:r>
              </a:p>
            </p:txBody>
          </p:sp>
          <p:sp>
            <p:nvSpPr>
              <p:cNvPr id="54486" name="Line 214"/>
              <p:cNvSpPr>
                <a:spLocks noChangeShapeType="1"/>
              </p:cNvSpPr>
              <p:nvPr/>
            </p:nvSpPr>
            <p:spPr bwMode="auto">
              <a:xfrm>
                <a:off x="198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87" name="Line 215"/>
              <p:cNvSpPr>
                <a:spLocks noChangeShapeType="1"/>
              </p:cNvSpPr>
              <p:nvPr/>
            </p:nvSpPr>
            <p:spPr bwMode="auto">
              <a:xfrm flipV="1">
                <a:off x="222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88" name="Line 216"/>
              <p:cNvSpPr>
                <a:spLocks noChangeShapeType="1"/>
              </p:cNvSpPr>
              <p:nvPr/>
            </p:nvSpPr>
            <p:spPr bwMode="auto">
              <a:xfrm>
                <a:off x="222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89" name="Line 217"/>
              <p:cNvSpPr>
                <a:spLocks noChangeShapeType="1"/>
              </p:cNvSpPr>
              <p:nvPr/>
            </p:nvSpPr>
            <p:spPr bwMode="auto">
              <a:xfrm>
                <a:off x="246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90" name="Line 218"/>
              <p:cNvSpPr>
                <a:spLocks noChangeShapeType="1"/>
              </p:cNvSpPr>
              <p:nvPr/>
            </p:nvSpPr>
            <p:spPr bwMode="auto">
              <a:xfrm flipV="1">
                <a:off x="198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91" name="Rectangle 219"/>
              <p:cNvSpPr>
                <a:spLocks noChangeArrowheads="1"/>
              </p:cNvSpPr>
              <p:nvPr/>
            </p:nvSpPr>
            <p:spPr bwMode="auto">
              <a:xfrm>
                <a:off x="196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4</a:t>
                </a:r>
              </a:p>
            </p:txBody>
          </p:sp>
          <p:sp>
            <p:nvSpPr>
              <p:cNvPr id="54492" name="Line 220"/>
              <p:cNvSpPr>
                <a:spLocks noChangeShapeType="1"/>
              </p:cNvSpPr>
              <p:nvPr/>
            </p:nvSpPr>
            <p:spPr bwMode="auto">
              <a:xfrm>
                <a:off x="246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93" name="Line 221"/>
              <p:cNvSpPr>
                <a:spLocks noChangeShapeType="1"/>
              </p:cNvSpPr>
              <p:nvPr/>
            </p:nvSpPr>
            <p:spPr bwMode="auto">
              <a:xfrm flipV="1">
                <a:off x="270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94" name="Line 222"/>
              <p:cNvSpPr>
                <a:spLocks noChangeShapeType="1"/>
              </p:cNvSpPr>
              <p:nvPr/>
            </p:nvSpPr>
            <p:spPr bwMode="auto">
              <a:xfrm>
                <a:off x="27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95" name="Line 223"/>
              <p:cNvSpPr>
                <a:spLocks noChangeShapeType="1"/>
              </p:cNvSpPr>
              <p:nvPr/>
            </p:nvSpPr>
            <p:spPr bwMode="auto">
              <a:xfrm>
                <a:off x="29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96" name="Line 224"/>
              <p:cNvSpPr>
                <a:spLocks noChangeShapeType="1"/>
              </p:cNvSpPr>
              <p:nvPr/>
            </p:nvSpPr>
            <p:spPr bwMode="auto">
              <a:xfrm flipV="1">
                <a:off x="246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97" name="Rectangle 225"/>
              <p:cNvSpPr>
                <a:spLocks noChangeArrowheads="1"/>
              </p:cNvSpPr>
              <p:nvPr/>
            </p:nvSpPr>
            <p:spPr bwMode="auto">
              <a:xfrm>
                <a:off x="244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5</a:t>
                </a:r>
              </a:p>
            </p:txBody>
          </p:sp>
          <p:sp>
            <p:nvSpPr>
              <p:cNvPr id="54498" name="Line 226"/>
              <p:cNvSpPr>
                <a:spLocks noChangeShapeType="1"/>
              </p:cNvSpPr>
              <p:nvPr/>
            </p:nvSpPr>
            <p:spPr bwMode="auto">
              <a:xfrm>
                <a:off x="29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499" name="Line 227"/>
              <p:cNvSpPr>
                <a:spLocks noChangeShapeType="1"/>
              </p:cNvSpPr>
              <p:nvPr/>
            </p:nvSpPr>
            <p:spPr bwMode="auto">
              <a:xfrm flipV="1">
                <a:off x="318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00" name="Line 228"/>
              <p:cNvSpPr>
                <a:spLocks noChangeShapeType="1"/>
              </p:cNvSpPr>
              <p:nvPr/>
            </p:nvSpPr>
            <p:spPr bwMode="auto">
              <a:xfrm>
                <a:off x="318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01" name="Line 229"/>
              <p:cNvSpPr>
                <a:spLocks noChangeShapeType="1"/>
              </p:cNvSpPr>
              <p:nvPr/>
            </p:nvSpPr>
            <p:spPr bwMode="auto">
              <a:xfrm>
                <a:off x="342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02" name="Rectangle 230"/>
              <p:cNvSpPr>
                <a:spLocks noChangeArrowheads="1"/>
              </p:cNvSpPr>
              <p:nvPr/>
            </p:nvSpPr>
            <p:spPr bwMode="auto">
              <a:xfrm>
                <a:off x="292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6</a:t>
                </a:r>
              </a:p>
            </p:txBody>
          </p:sp>
          <p:sp>
            <p:nvSpPr>
              <p:cNvPr id="54503" name="Line 231"/>
              <p:cNvSpPr>
                <a:spLocks noChangeShapeType="1"/>
              </p:cNvSpPr>
              <p:nvPr/>
            </p:nvSpPr>
            <p:spPr bwMode="auto">
              <a:xfrm>
                <a:off x="342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04" name="Line 232"/>
              <p:cNvSpPr>
                <a:spLocks noChangeShapeType="1"/>
              </p:cNvSpPr>
              <p:nvPr/>
            </p:nvSpPr>
            <p:spPr bwMode="auto">
              <a:xfrm flipV="1">
                <a:off x="366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05" name="Line 233"/>
              <p:cNvSpPr>
                <a:spLocks noChangeShapeType="1"/>
              </p:cNvSpPr>
              <p:nvPr/>
            </p:nvSpPr>
            <p:spPr bwMode="auto">
              <a:xfrm>
                <a:off x="366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06" name="Line 234"/>
              <p:cNvSpPr>
                <a:spLocks noChangeShapeType="1"/>
              </p:cNvSpPr>
              <p:nvPr/>
            </p:nvSpPr>
            <p:spPr bwMode="auto">
              <a:xfrm>
                <a:off x="390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07" name="Line 235"/>
              <p:cNvSpPr>
                <a:spLocks noChangeShapeType="1"/>
              </p:cNvSpPr>
              <p:nvPr/>
            </p:nvSpPr>
            <p:spPr bwMode="auto">
              <a:xfrm flipV="1">
                <a:off x="342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08" name="Rectangle 236"/>
              <p:cNvSpPr>
                <a:spLocks noChangeArrowheads="1"/>
              </p:cNvSpPr>
              <p:nvPr/>
            </p:nvSpPr>
            <p:spPr bwMode="auto">
              <a:xfrm>
                <a:off x="340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7</a:t>
                </a:r>
              </a:p>
            </p:txBody>
          </p:sp>
          <p:sp>
            <p:nvSpPr>
              <p:cNvPr id="54509" name="Line 237"/>
              <p:cNvSpPr>
                <a:spLocks noChangeShapeType="1"/>
              </p:cNvSpPr>
              <p:nvPr/>
            </p:nvSpPr>
            <p:spPr bwMode="auto">
              <a:xfrm>
                <a:off x="390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10" name="Line 238"/>
              <p:cNvSpPr>
                <a:spLocks noChangeShapeType="1"/>
              </p:cNvSpPr>
              <p:nvPr/>
            </p:nvSpPr>
            <p:spPr bwMode="auto">
              <a:xfrm flipV="1">
                <a:off x="414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11" name="Line 239"/>
              <p:cNvSpPr>
                <a:spLocks noChangeShapeType="1"/>
              </p:cNvSpPr>
              <p:nvPr/>
            </p:nvSpPr>
            <p:spPr bwMode="auto">
              <a:xfrm>
                <a:off x="414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12" name="Line 240"/>
              <p:cNvSpPr>
                <a:spLocks noChangeShapeType="1"/>
              </p:cNvSpPr>
              <p:nvPr/>
            </p:nvSpPr>
            <p:spPr bwMode="auto">
              <a:xfrm>
                <a:off x="438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13" name="Line 241"/>
              <p:cNvSpPr>
                <a:spLocks noChangeShapeType="1"/>
              </p:cNvSpPr>
              <p:nvPr/>
            </p:nvSpPr>
            <p:spPr bwMode="auto">
              <a:xfrm flipV="1">
                <a:off x="390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14" name="Rectangle 242"/>
              <p:cNvSpPr>
                <a:spLocks noChangeArrowheads="1"/>
              </p:cNvSpPr>
              <p:nvPr/>
            </p:nvSpPr>
            <p:spPr bwMode="auto">
              <a:xfrm>
                <a:off x="388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8</a:t>
                </a:r>
              </a:p>
            </p:txBody>
          </p:sp>
          <p:sp>
            <p:nvSpPr>
              <p:cNvPr id="54515" name="Line 243"/>
              <p:cNvSpPr>
                <a:spLocks noChangeShapeType="1"/>
              </p:cNvSpPr>
              <p:nvPr/>
            </p:nvSpPr>
            <p:spPr bwMode="auto">
              <a:xfrm>
                <a:off x="438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16" name="Line 244"/>
              <p:cNvSpPr>
                <a:spLocks noChangeShapeType="1"/>
              </p:cNvSpPr>
              <p:nvPr/>
            </p:nvSpPr>
            <p:spPr bwMode="auto">
              <a:xfrm flipV="1">
                <a:off x="462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17" name="Line 245"/>
              <p:cNvSpPr>
                <a:spLocks noChangeShapeType="1"/>
              </p:cNvSpPr>
              <p:nvPr/>
            </p:nvSpPr>
            <p:spPr bwMode="auto">
              <a:xfrm>
                <a:off x="462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18" name="Line 246"/>
              <p:cNvSpPr>
                <a:spLocks noChangeShapeType="1"/>
              </p:cNvSpPr>
              <p:nvPr/>
            </p:nvSpPr>
            <p:spPr bwMode="auto">
              <a:xfrm>
                <a:off x="486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19" name="Line 247"/>
              <p:cNvSpPr>
                <a:spLocks noChangeShapeType="1"/>
              </p:cNvSpPr>
              <p:nvPr/>
            </p:nvSpPr>
            <p:spPr bwMode="auto">
              <a:xfrm flipV="1">
                <a:off x="438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20" name="Rectangle 248"/>
              <p:cNvSpPr>
                <a:spLocks noChangeArrowheads="1"/>
              </p:cNvSpPr>
              <p:nvPr/>
            </p:nvSpPr>
            <p:spPr bwMode="auto">
              <a:xfrm>
                <a:off x="436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9</a:t>
                </a:r>
              </a:p>
            </p:txBody>
          </p:sp>
          <p:sp>
            <p:nvSpPr>
              <p:cNvPr id="54521" name="Line 249"/>
              <p:cNvSpPr>
                <a:spLocks noChangeShapeType="1"/>
              </p:cNvSpPr>
              <p:nvPr/>
            </p:nvSpPr>
            <p:spPr bwMode="auto">
              <a:xfrm>
                <a:off x="486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22" name="Line 250"/>
              <p:cNvSpPr>
                <a:spLocks noChangeShapeType="1"/>
              </p:cNvSpPr>
              <p:nvPr/>
            </p:nvSpPr>
            <p:spPr bwMode="auto">
              <a:xfrm flipV="1">
                <a:off x="510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23" name="Line 251"/>
              <p:cNvSpPr>
                <a:spLocks noChangeShapeType="1"/>
              </p:cNvSpPr>
              <p:nvPr/>
            </p:nvSpPr>
            <p:spPr bwMode="auto">
              <a:xfrm>
                <a:off x="51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24" name="Line 252"/>
              <p:cNvSpPr>
                <a:spLocks noChangeShapeType="1"/>
              </p:cNvSpPr>
              <p:nvPr/>
            </p:nvSpPr>
            <p:spPr bwMode="auto">
              <a:xfrm>
                <a:off x="53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25" name="Line 253"/>
              <p:cNvSpPr>
                <a:spLocks noChangeShapeType="1"/>
              </p:cNvSpPr>
              <p:nvPr/>
            </p:nvSpPr>
            <p:spPr bwMode="auto">
              <a:xfrm flipV="1">
                <a:off x="486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26" name="Rectangle 254"/>
              <p:cNvSpPr>
                <a:spLocks noChangeArrowheads="1"/>
              </p:cNvSpPr>
              <p:nvPr/>
            </p:nvSpPr>
            <p:spPr bwMode="auto">
              <a:xfrm>
                <a:off x="4800" y="2448"/>
                <a:ext cx="55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10</a:t>
                </a:r>
              </a:p>
            </p:txBody>
          </p:sp>
          <p:sp>
            <p:nvSpPr>
              <p:cNvPr id="54527" name="Line 255"/>
              <p:cNvSpPr>
                <a:spLocks noChangeShapeType="1"/>
              </p:cNvSpPr>
              <p:nvPr/>
            </p:nvSpPr>
            <p:spPr bwMode="auto">
              <a:xfrm>
                <a:off x="53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5" name="Group 257"/>
          <p:cNvGrpSpPr/>
          <p:nvPr/>
        </p:nvGrpSpPr>
        <p:grpSpPr bwMode="auto">
          <a:xfrm>
            <a:off x="1828800" y="1524001"/>
            <a:ext cx="8542338" cy="1228725"/>
            <a:chOff x="192" y="2226"/>
            <a:chExt cx="5381" cy="774"/>
          </a:xfrm>
        </p:grpSpPr>
        <p:grpSp>
          <p:nvGrpSpPr>
            <p:cNvPr id="6" name="Group 258"/>
            <p:cNvGrpSpPr/>
            <p:nvPr/>
          </p:nvGrpSpPr>
          <p:grpSpPr bwMode="auto">
            <a:xfrm>
              <a:off x="541" y="2226"/>
              <a:ext cx="2400" cy="544"/>
              <a:chOff x="541" y="2112"/>
              <a:chExt cx="2400" cy="544"/>
            </a:xfrm>
          </p:grpSpPr>
          <p:sp>
            <p:nvSpPr>
              <p:cNvPr id="54531" name="Line 259"/>
              <p:cNvSpPr>
                <a:spLocks noChangeShapeType="1"/>
              </p:cNvSpPr>
              <p:nvPr/>
            </p:nvSpPr>
            <p:spPr bwMode="auto">
              <a:xfrm flipV="1">
                <a:off x="541" y="2120"/>
                <a:ext cx="0" cy="536"/>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32" name="Line 260"/>
              <p:cNvSpPr>
                <a:spLocks noChangeShapeType="1"/>
              </p:cNvSpPr>
              <p:nvPr/>
            </p:nvSpPr>
            <p:spPr bwMode="auto">
              <a:xfrm flipV="1">
                <a:off x="2941" y="2112"/>
                <a:ext cx="0" cy="544"/>
              </a:xfrm>
              <a:prstGeom prst="line">
                <a:avLst/>
              </a:prstGeom>
              <a:noFill/>
              <a:ln w="25400">
                <a:solidFill>
                  <a:srgbClr val="99003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 name="Group 261"/>
            <p:cNvGrpSpPr/>
            <p:nvPr/>
          </p:nvGrpSpPr>
          <p:grpSpPr bwMode="auto">
            <a:xfrm>
              <a:off x="192" y="2544"/>
              <a:ext cx="5381" cy="456"/>
              <a:chOff x="192" y="2444"/>
              <a:chExt cx="5381" cy="456"/>
            </a:xfrm>
          </p:grpSpPr>
          <p:sp>
            <p:nvSpPr>
              <p:cNvPr id="54534" name="Rectangle 262"/>
              <p:cNvSpPr>
                <a:spLocks noChangeArrowheads="1"/>
              </p:cNvSpPr>
              <p:nvPr/>
            </p:nvSpPr>
            <p:spPr bwMode="auto">
              <a:xfrm>
                <a:off x="192" y="2688"/>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Clk</a:t>
                </a:r>
              </a:p>
            </p:txBody>
          </p:sp>
          <p:sp>
            <p:nvSpPr>
              <p:cNvPr id="54535" name="Line 263"/>
              <p:cNvSpPr>
                <a:spLocks noChangeShapeType="1"/>
              </p:cNvSpPr>
              <p:nvPr/>
            </p:nvSpPr>
            <p:spPr bwMode="auto">
              <a:xfrm>
                <a:off x="5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36" name="Line 264"/>
              <p:cNvSpPr>
                <a:spLocks noChangeShapeType="1"/>
              </p:cNvSpPr>
              <p:nvPr/>
            </p:nvSpPr>
            <p:spPr bwMode="auto">
              <a:xfrm>
                <a:off x="5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37" name="Line 265"/>
              <p:cNvSpPr>
                <a:spLocks noChangeShapeType="1"/>
              </p:cNvSpPr>
              <p:nvPr/>
            </p:nvSpPr>
            <p:spPr bwMode="auto">
              <a:xfrm flipV="1">
                <a:off x="78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38" name="Line 266"/>
              <p:cNvSpPr>
                <a:spLocks noChangeShapeType="1"/>
              </p:cNvSpPr>
              <p:nvPr/>
            </p:nvSpPr>
            <p:spPr bwMode="auto">
              <a:xfrm>
                <a:off x="78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39" name="Line 267"/>
              <p:cNvSpPr>
                <a:spLocks noChangeShapeType="1"/>
              </p:cNvSpPr>
              <p:nvPr/>
            </p:nvSpPr>
            <p:spPr bwMode="auto">
              <a:xfrm>
                <a:off x="102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40" name="Line 268"/>
              <p:cNvSpPr>
                <a:spLocks noChangeShapeType="1"/>
              </p:cNvSpPr>
              <p:nvPr/>
            </p:nvSpPr>
            <p:spPr bwMode="auto">
              <a:xfrm>
                <a:off x="3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41" name="Rectangle 269"/>
              <p:cNvSpPr>
                <a:spLocks noChangeArrowheads="1"/>
              </p:cNvSpPr>
              <p:nvPr/>
            </p:nvSpPr>
            <p:spPr bwMode="auto">
              <a:xfrm>
                <a:off x="52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1</a:t>
                </a:r>
              </a:p>
            </p:txBody>
          </p:sp>
          <p:sp>
            <p:nvSpPr>
              <p:cNvPr id="54542" name="Line 270"/>
              <p:cNvSpPr>
                <a:spLocks noChangeShapeType="1"/>
              </p:cNvSpPr>
              <p:nvPr/>
            </p:nvSpPr>
            <p:spPr bwMode="auto">
              <a:xfrm>
                <a:off x="102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43" name="Line 271"/>
              <p:cNvSpPr>
                <a:spLocks noChangeShapeType="1"/>
              </p:cNvSpPr>
              <p:nvPr/>
            </p:nvSpPr>
            <p:spPr bwMode="auto">
              <a:xfrm flipV="1">
                <a:off x="126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44" name="Line 272"/>
              <p:cNvSpPr>
                <a:spLocks noChangeShapeType="1"/>
              </p:cNvSpPr>
              <p:nvPr/>
            </p:nvSpPr>
            <p:spPr bwMode="auto">
              <a:xfrm>
                <a:off x="126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45" name="Line 273"/>
              <p:cNvSpPr>
                <a:spLocks noChangeShapeType="1"/>
              </p:cNvSpPr>
              <p:nvPr/>
            </p:nvSpPr>
            <p:spPr bwMode="auto">
              <a:xfrm>
                <a:off x="150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46" name="Line 274"/>
              <p:cNvSpPr>
                <a:spLocks noChangeShapeType="1"/>
              </p:cNvSpPr>
              <p:nvPr/>
            </p:nvSpPr>
            <p:spPr bwMode="auto">
              <a:xfrm flipV="1">
                <a:off x="102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47" name="Rectangle 275"/>
              <p:cNvSpPr>
                <a:spLocks noChangeArrowheads="1"/>
              </p:cNvSpPr>
              <p:nvPr/>
            </p:nvSpPr>
            <p:spPr bwMode="auto">
              <a:xfrm>
                <a:off x="100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2</a:t>
                </a:r>
              </a:p>
            </p:txBody>
          </p:sp>
          <p:sp>
            <p:nvSpPr>
              <p:cNvPr id="54548" name="Line 276"/>
              <p:cNvSpPr>
                <a:spLocks noChangeShapeType="1"/>
              </p:cNvSpPr>
              <p:nvPr/>
            </p:nvSpPr>
            <p:spPr bwMode="auto">
              <a:xfrm>
                <a:off x="150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49" name="Line 277"/>
              <p:cNvSpPr>
                <a:spLocks noChangeShapeType="1"/>
              </p:cNvSpPr>
              <p:nvPr/>
            </p:nvSpPr>
            <p:spPr bwMode="auto">
              <a:xfrm flipV="1">
                <a:off x="174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50" name="Line 278"/>
              <p:cNvSpPr>
                <a:spLocks noChangeShapeType="1"/>
              </p:cNvSpPr>
              <p:nvPr/>
            </p:nvSpPr>
            <p:spPr bwMode="auto">
              <a:xfrm>
                <a:off x="174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51" name="Line 279"/>
              <p:cNvSpPr>
                <a:spLocks noChangeShapeType="1"/>
              </p:cNvSpPr>
              <p:nvPr/>
            </p:nvSpPr>
            <p:spPr bwMode="auto">
              <a:xfrm>
                <a:off x="198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52" name="Line 280"/>
              <p:cNvSpPr>
                <a:spLocks noChangeShapeType="1"/>
              </p:cNvSpPr>
              <p:nvPr/>
            </p:nvSpPr>
            <p:spPr bwMode="auto">
              <a:xfrm flipV="1">
                <a:off x="150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53" name="Rectangle 281"/>
              <p:cNvSpPr>
                <a:spLocks noChangeArrowheads="1"/>
              </p:cNvSpPr>
              <p:nvPr/>
            </p:nvSpPr>
            <p:spPr bwMode="auto">
              <a:xfrm>
                <a:off x="148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3</a:t>
                </a:r>
              </a:p>
            </p:txBody>
          </p:sp>
          <p:sp>
            <p:nvSpPr>
              <p:cNvPr id="54554" name="Line 282"/>
              <p:cNvSpPr>
                <a:spLocks noChangeShapeType="1"/>
              </p:cNvSpPr>
              <p:nvPr/>
            </p:nvSpPr>
            <p:spPr bwMode="auto">
              <a:xfrm>
                <a:off x="198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55" name="Line 283"/>
              <p:cNvSpPr>
                <a:spLocks noChangeShapeType="1"/>
              </p:cNvSpPr>
              <p:nvPr/>
            </p:nvSpPr>
            <p:spPr bwMode="auto">
              <a:xfrm flipV="1">
                <a:off x="222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56" name="Line 284"/>
              <p:cNvSpPr>
                <a:spLocks noChangeShapeType="1"/>
              </p:cNvSpPr>
              <p:nvPr/>
            </p:nvSpPr>
            <p:spPr bwMode="auto">
              <a:xfrm>
                <a:off x="222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57" name="Line 285"/>
              <p:cNvSpPr>
                <a:spLocks noChangeShapeType="1"/>
              </p:cNvSpPr>
              <p:nvPr/>
            </p:nvSpPr>
            <p:spPr bwMode="auto">
              <a:xfrm>
                <a:off x="246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58" name="Line 286"/>
              <p:cNvSpPr>
                <a:spLocks noChangeShapeType="1"/>
              </p:cNvSpPr>
              <p:nvPr/>
            </p:nvSpPr>
            <p:spPr bwMode="auto">
              <a:xfrm flipV="1">
                <a:off x="198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59" name="Rectangle 287"/>
              <p:cNvSpPr>
                <a:spLocks noChangeArrowheads="1"/>
              </p:cNvSpPr>
              <p:nvPr/>
            </p:nvSpPr>
            <p:spPr bwMode="auto">
              <a:xfrm>
                <a:off x="196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4</a:t>
                </a:r>
              </a:p>
            </p:txBody>
          </p:sp>
          <p:sp>
            <p:nvSpPr>
              <p:cNvPr id="54560" name="Line 288"/>
              <p:cNvSpPr>
                <a:spLocks noChangeShapeType="1"/>
              </p:cNvSpPr>
              <p:nvPr/>
            </p:nvSpPr>
            <p:spPr bwMode="auto">
              <a:xfrm>
                <a:off x="246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61" name="Line 289"/>
              <p:cNvSpPr>
                <a:spLocks noChangeShapeType="1"/>
              </p:cNvSpPr>
              <p:nvPr/>
            </p:nvSpPr>
            <p:spPr bwMode="auto">
              <a:xfrm flipV="1">
                <a:off x="270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62" name="Line 290"/>
              <p:cNvSpPr>
                <a:spLocks noChangeShapeType="1"/>
              </p:cNvSpPr>
              <p:nvPr/>
            </p:nvSpPr>
            <p:spPr bwMode="auto">
              <a:xfrm>
                <a:off x="27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63" name="Line 291"/>
              <p:cNvSpPr>
                <a:spLocks noChangeShapeType="1"/>
              </p:cNvSpPr>
              <p:nvPr/>
            </p:nvSpPr>
            <p:spPr bwMode="auto">
              <a:xfrm>
                <a:off x="29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64" name="Line 292"/>
              <p:cNvSpPr>
                <a:spLocks noChangeShapeType="1"/>
              </p:cNvSpPr>
              <p:nvPr/>
            </p:nvSpPr>
            <p:spPr bwMode="auto">
              <a:xfrm flipV="1">
                <a:off x="246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65" name="Rectangle 293"/>
              <p:cNvSpPr>
                <a:spLocks noChangeArrowheads="1"/>
              </p:cNvSpPr>
              <p:nvPr/>
            </p:nvSpPr>
            <p:spPr bwMode="auto">
              <a:xfrm>
                <a:off x="244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5</a:t>
                </a:r>
              </a:p>
            </p:txBody>
          </p:sp>
          <p:sp>
            <p:nvSpPr>
              <p:cNvPr id="54566" name="Line 294"/>
              <p:cNvSpPr>
                <a:spLocks noChangeShapeType="1"/>
              </p:cNvSpPr>
              <p:nvPr/>
            </p:nvSpPr>
            <p:spPr bwMode="auto">
              <a:xfrm>
                <a:off x="29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67" name="Line 295"/>
              <p:cNvSpPr>
                <a:spLocks noChangeShapeType="1"/>
              </p:cNvSpPr>
              <p:nvPr/>
            </p:nvSpPr>
            <p:spPr bwMode="auto">
              <a:xfrm flipV="1">
                <a:off x="318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68" name="Line 296"/>
              <p:cNvSpPr>
                <a:spLocks noChangeShapeType="1"/>
              </p:cNvSpPr>
              <p:nvPr/>
            </p:nvSpPr>
            <p:spPr bwMode="auto">
              <a:xfrm>
                <a:off x="318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69" name="Line 297"/>
              <p:cNvSpPr>
                <a:spLocks noChangeShapeType="1"/>
              </p:cNvSpPr>
              <p:nvPr/>
            </p:nvSpPr>
            <p:spPr bwMode="auto">
              <a:xfrm>
                <a:off x="342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70" name="Rectangle 298"/>
              <p:cNvSpPr>
                <a:spLocks noChangeArrowheads="1"/>
              </p:cNvSpPr>
              <p:nvPr/>
            </p:nvSpPr>
            <p:spPr bwMode="auto">
              <a:xfrm>
                <a:off x="292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dirty="0"/>
                  <a:t>Cycle 6</a:t>
                </a:r>
              </a:p>
            </p:txBody>
          </p:sp>
          <p:sp>
            <p:nvSpPr>
              <p:cNvPr id="54571" name="Line 299"/>
              <p:cNvSpPr>
                <a:spLocks noChangeShapeType="1"/>
              </p:cNvSpPr>
              <p:nvPr/>
            </p:nvSpPr>
            <p:spPr bwMode="auto">
              <a:xfrm>
                <a:off x="342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72" name="Line 300"/>
              <p:cNvSpPr>
                <a:spLocks noChangeShapeType="1"/>
              </p:cNvSpPr>
              <p:nvPr/>
            </p:nvSpPr>
            <p:spPr bwMode="auto">
              <a:xfrm flipV="1">
                <a:off x="366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73" name="Line 301"/>
              <p:cNvSpPr>
                <a:spLocks noChangeShapeType="1"/>
              </p:cNvSpPr>
              <p:nvPr/>
            </p:nvSpPr>
            <p:spPr bwMode="auto">
              <a:xfrm>
                <a:off x="366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74" name="Line 302"/>
              <p:cNvSpPr>
                <a:spLocks noChangeShapeType="1"/>
              </p:cNvSpPr>
              <p:nvPr/>
            </p:nvSpPr>
            <p:spPr bwMode="auto">
              <a:xfrm>
                <a:off x="390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75" name="Line 303"/>
              <p:cNvSpPr>
                <a:spLocks noChangeShapeType="1"/>
              </p:cNvSpPr>
              <p:nvPr/>
            </p:nvSpPr>
            <p:spPr bwMode="auto">
              <a:xfrm flipV="1">
                <a:off x="342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76" name="Rectangle 304"/>
              <p:cNvSpPr>
                <a:spLocks noChangeArrowheads="1"/>
              </p:cNvSpPr>
              <p:nvPr/>
            </p:nvSpPr>
            <p:spPr bwMode="auto">
              <a:xfrm>
                <a:off x="340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7</a:t>
                </a:r>
              </a:p>
            </p:txBody>
          </p:sp>
          <p:sp>
            <p:nvSpPr>
              <p:cNvPr id="54577" name="Line 305"/>
              <p:cNvSpPr>
                <a:spLocks noChangeShapeType="1"/>
              </p:cNvSpPr>
              <p:nvPr/>
            </p:nvSpPr>
            <p:spPr bwMode="auto">
              <a:xfrm>
                <a:off x="390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78" name="Line 306"/>
              <p:cNvSpPr>
                <a:spLocks noChangeShapeType="1"/>
              </p:cNvSpPr>
              <p:nvPr/>
            </p:nvSpPr>
            <p:spPr bwMode="auto">
              <a:xfrm flipV="1">
                <a:off x="414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79" name="Line 307"/>
              <p:cNvSpPr>
                <a:spLocks noChangeShapeType="1"/>
              </p:cNvSpPr>
              <p:nvPr/>
            </p:nvSpPr>
            <p:spPr bwMode="auto">
              <a:xfrm>
                <a:off x="414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80" name="Line 308"/>
              <p:cNvSpPr>
                <a:spLocks noChangeShapeType="1"/>
              </p:cNvSpPr>
              <p:nvPr/>
            </p:nvSpPr>
            <p:spPr bwMode="auto">
              <a:xfrm>
                <a:off x="438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81" name="Line 309"/>
              <p:cNvSpPr>
                <a:spLocks noChangeShapeType="1"/>
              </p:cNvSpPr>
              <p:nvPr/>
            </p:nvSpPr>
            <p:spPr bwMode="auto">
              <a:xfrm flipV="1">
                <a:off x="390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82" name="Rectangle 310"/>
              <p:cNvSpPr>
                <a:spLocks noChangeArrowheads="1"/>
              </p:cNvSpPr>
              <p:nvPr/>
            </p:nvSpPr>
            <p:spPr bwMode="auto">
              <a:xfrm>
                <a:off x="388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8</a:t>
                </a:r>
              </a:p>
            </p:txBody>
          </p:sp>
          <p:sp>
            <p:nvSpPr>
              <p:cNvPr id="54583" name="Line 311"/>
              <p:cNvSpPr>
                <a:spLocks noChangeShapeType="1"/>
              </p:cNvSpPr>
              <p:nvPr/>
            </p:nvSpPr>
            <p:spPr bwMode="auto">
              <a:xfrm>
                <a:off x="438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84" name="Line 312"/>
              <p:cNvSpPr>
                <a:spLocks noChangeShapeType="1"/>
              </p:cNvSpPr>
              <p:nvPr/>
            </p:nvSpPr>
            <p:spPr bwMode="auto">
              <a:xfrm flipV="1">
                <a:off x="462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85" name="Line 313"/>
              <p:cNvSpPr>
                <a:spLocks noChangeShapeType="1"/>
              </p:cNvSpPr>
              <p:nvPr/>
            </p:nvSpPr>
            <p:spPr bwMode="auto">
              <a:xfrm>
                <a:off x="462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86" name="Line 314"/>
              <p:cNvSpPr>
                <a:spLocks noChangeShapeType="1"/>
              </p:cNvSpPr>
              <p:nvPr/>
            </p:nvSpPr>
            <p:spPr bwMode="auto">
              <a:xfrm>
                <a:off x="486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87" name="Line 315"/>
              <p:cNvSpPr>
                <a:spLocks noChangeShapeType="1"/>
              </p:cNvSpPr>
              <p:nvPr/>
            </p:nvSpPr>
            <p:spPr bwMode="auto">
              <a:xfrm flipV="1">
                <a:off x="438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88" name="Rectangle 316"/>
              <p:cNvSpPr>
                <a:spLocks noChangeArrowheads="1"/>
              </p:cNvSpPr>
              <p:nvPr/>
            </p:nvSpPr>
            <p:spPr bwMode="auto">
              <a:xfrm>
                <a:off x="4368" y="2448"/>
                <a:ext cx="4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9</a:t>
                </a:r>
              </a:p>
            </p:txBody>
          </p:sp>
          <p:sp>
            <p:nvSpPr>
              <p:cNvPr id="54589" name="Line 317"/>
              <p:cNvSpPr>
                <a:spLocks noChangeShapeType="1"/>
              </p:cNvSpPr>
              <p:nvPr/>
            </p:nvSpPr>
            <p:spPr bwMode="auto">
              <a:xfrm>
                <a:off x="486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90" name="Line 318"/>
              <p:cNvSpPr>
                <a:spLocks noChangeShapeType="1"/>
              </p:cNvSpPr>
              <p:nvPr/>
            </p:nvSpPr>
            <p:spPr bwMode="auto">
              <a:xfrm flipV="1">
                <a:off x="5101" y="2684"/>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91" name="Line 319"/>
              <p:cNvSpPr>
                <a:spLocks noChangeShapeType="1"/>
              </p:cNvSpPr>
              <p:nvPr/>
            </p:nvSpPr>
            <p:spPr bwMode="auto">
              <a:xfrm>
                <a:off x="5109" y="269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92" name="Line 320"/>
              <p:cNvSpPr>
                <a:spLocks noChangeShapeType="1"/>
              </p:cNvSpPr>
              <p:nvPr/>
            </p:nvSpPr>
            <p:spPr bwMode="auto">
              <a:xfrm>
                <a:off x="5341" y="2700"/>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93" name="Line 321"/>
              <p:cNvSpPr>
                <a:spLocks noChangeShapeType="1"/>
              </p:cNvSpPr>
              <p:nvPr/>
            </p:nvSpPr>
            <p:spPr bwMode="auto">
              <a:xfrm flipV="1">
                <a:off x="4861" y="244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94" name="Rectangle 322"/>
              <p:cNvSpPr>
                <a:spLocks noChangeArrowheads="1"/>
              </p:cNvSpPr>
              <p:nvPr/>
            </p:nvSpPr>
            <p:spPr bwMode="auto">
              <a:xfrm>
                <a:off x="4800" y="2448"/>
                <a:ext cx="55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Cycle 10</a:t>
                </a:r>
              </a:p>
            </p:txBody>
          </p:sp>
          <p:sp>
            <p:nvSpPr>
              <p:cNvPr id="54595" name="Line 323"/>
              <p:cNvSpPr>
                <a:spLocks noChangeShapeType="1"/>
              </p:cNvSpPr>
              <p:nvPr/>
            </p:nvSpPr>
            <p:spPr bwMode="auto">
              <a:xfrm>
                <a:off x="5349" y="2836"/>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54596" name="Rectangle 324"/>
          <p:cNvSpPr>
            <a:spLocks noChangeArrowheads="1"/>
          </p:cNvSpPr>
          <p:nvPr/>
        </p:nvSpPr>
        <p:spPr bwMode="auto">
          <a:xfrm>
            <a:off x="1828800" y="1447800"/>
            <a:ext cx="51816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zh-CN" i="1" u="sng">
                <a:solidFill>
                  <a:schemeClr val="accent2"/>
                </a:solidFill>
                <a:latin typeface="Arial" panose="020B0604020202020204" pitchFamily="34" charset="0"/>
              </a:rPr>
              <a:t>Multip-Cycle Implementation:</a:t>
            </a:r>
            <a:r>
              <a:rPr lang="en-US" altLang="zh-CN" i="1">
                <a:solidFill>
                  <a:schemeClr val="accent2"/>
                </a:solidFill>
                <a:latin typeface="Arial" panose="020B0604020202020204" pitchFamily="34" charset="0"/>
              </a:rPr>
              <a:t>     </a:t>
            </a:r>
            <a:r>
              <a:rPr lang="en-US" altLang="zh-CN">
                <a:solidFill>
                  <a:srgbClr val="FF3300"/>
                </a:solidFill>
                <a:latin typeface="Comic Sans MS" panose="030F0702030302020204" pitchFamily="66" charset="0"/>
              </a:rPr>
              <a:t>CPI=5,   </a:t>
            </a:r>
            <a:r>
              <a:rPr lang="en-US" altLang="zh-CN" i="1" u="sng">
                <a:solidFill>
                  <a:schemeClr val="accent2"/>
                </a:solidFill>
                <a:latin typeface="Arial" panose="020B0604020202020204" pitchFamily="34" charset="0"/>
              </a:rPr>
              <a:t> </a:t>
            </a:r>
            <a:endParaRPr lang="en-US" altLang="zh-CN" i="1" u="sng">
              <a:solidFill>
                <a:srgbClr val="000099"/>
              </a:solidFill>
              <a:latin typeface="Arial" panose="020B0604020202020204" pitchFamily="34" charset="0"/>
            </a:endParaRPr>
          </a:p>
        </p:txBody>
      </p:sp>
      <p:sp>
        <p:nvSpPr>
          <p:cNvPr id="54597" name="Rectangle 325"/>
          <p:cNvSpPr>
            <a:spLocks noChangeArrowheads="1"/>
          </p:cNvSpPr>
          <p:nvPr/>
        </p:nvSpPr>
        <p:spPr bwMode="auto">
          <a:xfrm>
            <a:off x="1905000" y="3429000"/>
            <a:ext cx="40386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zh-CN" i="1" u="sng">
                <a:solidFill>
                  <a:schemeClr val="accent2"/>
                </a:solidFill>
                <a:latin typeface="Arial" panose="020B0604020202020204" pitchFamily="34" charset="0"/>
              </a:rPr>
              <a:t>Pipeline Implementation: </a:t>
            </a:r>
            <a:r>
              <a:rPr lang="en-US" altLang="zh-CN" i="1">
                <a:solidFill>
                  <a:schemeClr val="accent2"/>
                </a:solidFill>
                <a:latin typeface="Arial" panose="020B0604020202020204" pitchFamily="34" charset="0"/>
              </a:rPr>
              <a:t>    </a:t>
            </a:r>
            <a:r>
              <a:rPr lang="en-US" altLang="zh-CN">
                <a:solidFill>
                  <a:srgbClr val="FF3300"/>
                </a:solidFill>
                <a:latin typeface="Comic Sans MS" panose="030F0702030302020204" pitchFamily="66" charset="0"/>
              </a:rPr>
              <a:t>CPI=1, </a:t>
            </a:r>
            <a:endParaRPr lang="en-US" altLang="zh-CN" i="1" u="sng">
              <a:solidFill>
                <a:srgbClr val="000099"/>
              </a:solidFill>
              <a:latin typeface="Arial" panose="020B0604020202020204" pitchFamily="34" charset="0"/>
            </a:endParaRPr>
          </a:p>
        </p:txBody>
      </p:sp>
      <p:grpSp>
        <p:nvGrpSpPr>
          <p:cNvPr id="8" name="Group 412"/>
          <p:cNvGrpSpPr/>
          <p:nvPr/>
        </p:nvGrpSpPr>
        <p:grpSpPr bwMode="auto">
          <a:xfrm>
            <a:off x="1828800" y="4876800"/>
            <a:ext cx="5894388" cy="1250950"/>
            <a:chOff x="192" y="3072"/>
            <a:chExt cx="3713" cy="788"/>
          </a:xfrm>
        </p:grpSpPr>
        <p:sp>
          <p:nvSpPr>
            <p:cNvPr id="54600" name="Rectangle 328"/>
            <p:cNvSpPr>
              <a:spLocks noChangeArrowheads="1"/>
            </p:cNvSpPr>
            <p:nvPr/>
          </p:nvSpPr>
          <p:spPr bwMode="auto">
            <a:xfrm>
              <a:off x="192" y="3072"/>
              <a:ext cx="36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Load</a:t>
              </a:r>
            </a:p>
          </p:txBody>
        </p:sp>
        <p:grpSp>
          <p:nvGrpSpPr>
            <p:cNvPr id="9" name="Group 329"/>
            <p:cNvGrpSpPr/>
            <p:nvPr/>
          </p:nvGrpSpPr>
          <p:grpSpPr bwMode="auto">
            <a:xfrm>
              <a:off x="549" y="3072"/>
              <a:ext cx="2384" cy="212"/>
              <a:chOff x="488" y="3260"/>
              <a:chExt cx="2384" cy="212"/>
            </a:xfrm>
          </p:grpSpPr>
          <p:grpSp>
            <p:nvGrpSpPr>
              <p:cNvPr id="10" name="Group 330"/>
              <p:cNvGrpSpPr/>
              <p:nvPr/>
            </p:nvGrpSpPr>
            <p:grpSpPr bwMode="auto">
              <a:xfrm>
                <a:off x="488" y="3260"/>
                <a:ext cx="464" cy="212"/>
                <a:chOff x="488" y="3260"/>
                <a:chExt cx="464" cy="212"/>
              </a:xfrm>
            </p:grpSpPr>
            <p:sp>
              <p:nvSpPr>
                <p:cNvPr id="54603" name="Rectangle 331"/>
                <p:cNvSpPr>
                  <a:spLocks noChangeArrowheads="1"/>
                </p:cNvSpPr>
                <p:nvPr/>
              </p:nvSpPr>
              <p:spPr bwMode="auto">
                <a:xfrm>
                  <a:off x="48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04" name="Rectangle 332"/>
                <p:cNvSpPr>
                  <a:spLocks noChangeArrowheads="1"/>
                </p:cNvSpPr>
                <p:nvPr/>
              </p:nvSpPr>
              <p:spPr bwMode="auto">
                <a:xfrm>
                  <a:off x="515" y="3260"/>
                  <a:ext cx="20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IF</a:t>
                  </a:r>
                </a:p>
              </p:txBody>
            </p:sp>
          </p:grpSp>
          <p:grpSp>
            <p:nvGrpSpPr>
              <p:cNvPr id="11" name="Group 333"/>
              <p:cNvGrpSpPr/>
              <p:nvPr/>
            </p:nvGrpSpPr>
            <p:grpSpPr bwMode="auto">
              <a:xfrm>
                <a:off x="968" y="3260"/>
                <a:ext cx="464" cy="212"/>
                <a:chOff x="968" y="3260"/>
                <a:chExt cx="464" cy="212"/>
              </a:xfrm>
            </p:grpSpPr>
            <p:sp>
              <p:nvSpPr>
                <p:cNvPr id="54606" name="Rectangle 334"/>
                <p:cNvSpPr>
                  <a:spLocks noChangeArrowheads="1"/>
                </p:cNvSpPr>
                <p:nvPr/>
              </p:nvSpPr>
              <p:spPr bwMode="auto">
                <a:xfrm>
                  <a:off x="96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07" name="Rectangle 335"/>
                <p:cNvSpPr>
                  <a:spLocks noChangeArrowheads="1"/>
                </p:cNvSpPr>
                <p:nvPr/>
              </p:nvSpPr>
              <p:spPr bwMode="auto">
                <a:xfrm>
                  <a:off x="1043" y="3260"/>
                  <a:ext cx="22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ID</a:t>
                  </a:r>
                </a:p>
              </p:txBody>
            </p:sp>
          </p:grpSp>
          <p:grpSp>
            <p:nvGrpSpPr>
              <p:cNvPr id="12" name="Group 336"/>
              <p:cNvGrpSpPr/>
              <p:nvPr/>
            </p:nvGrpSpPr>
            <p:grpSpPr bwMode="auto">
              <a:xfrm>
                <a:off x="1448" y="3260"/>
                <a:ext cx="464" cy="212"/>
                <a:chOff x="1448" y="3260"/>
                <a:chExt cx="464" cy="212"/>
              </a:xfrm>
            </p:grpSpPr>
            <p:sp>
              <p:nvSpPr>
                <p:cNvPr id="54609" name="Rectangle 337"/>
                <p:cNvSpPr>
                  <a:spLocks noChangeArrowheads="1"/>
                </p:cNvSpPr>
                <p:nvPr/>
              </p:nvSpPr>
              <p:spPr bwMode="auto">
                <a:xfrm>
                  <a:off x="144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10" name="Rectangle 338"/>
                <p:cNvSpPr>
                  <a:spLocks noChangeArrowheads="1"/>
                </p:cNvSpPr>
                <p:nvPr/>
              </p:nvSpPr>
              <p:spPr bwMode="auto">
                <a:xfrm>
                  <a:off x="1475" y="3260"/>
                  <a:ext cx="2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EX</a:t>
                  </a:r>
                </a:p>
              </p:txBody>
            </p:sp>
          </p:grpSp>
          <p:grpSp>
            <p:nvGrpSpPr>
              <p:cNvPr id="13" name="Group 339"/>
              <p:cNvGrpSpPr/>
              <p:nvPr/>
            </p:nvGrpSpPr>
            <p:grpSpPr bwMode="auto">
              <a:xfrm>
                <a:off x="1928" y="3260"/>
                <a:ext cx="464" cy="212"/>
                <a:chOff x="1928" y="3260"/>
                <a:chExt cx="464" cy="212"/>
              </a:xfrm>
            </p:grpSpPr>
            <p:sp>
              <p:nvSpPr>
                <p:cNvPr id="54612" name="Rectangle 340"/>
                <p:cNvSpPr>
                  <a:spLocks noChangeArrowheads="1"/>
                </p:cNvSpPr>
                <p:nvPr/>
              </p:nvSpPr>
              <p:spPr bwMode="auto">
                <a:xfrm>
                  <a:off x="192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13" name="Rectangle 341"/>
                <p:cNvSpPr>
                  <a:spLocks noChangeArrowheads="1"/>
                </p:cNvSpPr>
                <p:nvPr/>
              </p:nvSpPr>
              <p:spPr bwMode="auto">
                <a:xfrm>
                  <a:off x="1955" y="3260"/>
                  <a:ext cx="3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MEM</a:t>
                  </a:r>
                </a:p>
              </p:txBody>
            </p:sp>
          </p:grpSp>
          <p:grpSp>
            <p:nvGrpSpPr>
              <p:cNvPr id="14" name="Group 342"/>
              <p:cNvGrpSpPr/>
              <p:nvPr/>
            </p:nvGrpSpPr>
            <p:grpSpPr bwMode="auto">
              <a:xfrm>
                <a:off x="2408" y="3260"/>
                <a:ext cx="464" cy="212"/>
                <a:chOff x="2408" y="3260"/>
                <a:chExt cx="464" cy="212"/>
              </a:xfrm>
            </p:grpSpPr>
            <p:sp>
              <p:nvSpPr>
                <p:cNvPr id="54615" name="Rectangle 343"/>
                <p:cNvSpPr>
                  <a:spLocks noChangeArrowheads="1"/>
                </p:cNvSpPr>
                <p:nvPr/>
              </p:nvSpPr>
              <p:spPr bwMode="auto">
                <a:xfrm>
                  <a:off x="240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16" name="Rectangle 344"/>
                <p:cNvSpPr>
                  <a:spLocks noChangeArrowheads="1"/>
                </p:cNvSpPr>
                <p:nvPr/>
              </p:nvSpPr>
              <p:spPr bwMode="auto">
                <a:xfrm>
                  <a:off x="2483" y="3260"/>
                  <a:ext cx="3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WB</a:t>
                  </a:r>
                </a:p>
              </p:txBody>
            </p:sp>
          </p:grpSp>
        </p:grpSp>
        <p:grpSp>
          <p:nvGrpSpPr>
            <p:cNvPr id="15" name="Group 345"/>
            <p:cNvGrpSpPr/>
            <p:nvPr/>
          </p:nvGrpSpPr>
          <p:grpSpPr bwMode="auto">
            <a:xfrm>
              <a:off x="1029" y="3360"/>
              <a:ext cx="2384" cy="212"/>
              <a:chOff x="968" y="3548"/>
              <a:chExt cx="2384" cy="212"/>
            </a:xfrm>
          </p:grpSpPr>
          <p:grpSp>
            <p:nvGrpSpPr>
              <p:cNvPr id="16" name="Group 346"/>
              <p:cNvGrpSpPr/>
              <p:nvPr/>
            </p:nvGrpSpPr>
            <p:grpSpPr bwMode="auto">
              <a:xfrm>
                <a:off x="968" y="3548"/>
                <a:ext cx="464" cy="212"/>
                <a:chOff x="968" y="3548"/>
                <a:chExt cx="464" cy="212"/>
              </a:xfrm>
            </p:grpSpPr>
            <p:sp>
              <p:nvSpPr>
                <p:cNvPr id="54619" name="Rectangle 347"/>
                <p:cNvSpPr>
                  <a:spLocks noChangeArrowheads="1"/>
                </p:cNvSpPr>
                <p:nvPr/>
              </p:nvSpPr>
              <p:spPr bwMode="auto">
                <a:xfrm>
                  <a:off x="96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20" name="Rectangle 348"/>
                <p:cNvSpPr>
                  <a:spLocks noChangeArrowheads="1"/>
                </p:cNvSpPr>
                <p:nvPr/>
              </p:nvSpPr>
              <p:spPr bwMode="auto">
                <a:xfrm>
                  <a:off x="995" y="3548"/>
                  <a:ext cx="20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IF</a:t>
                  </a:r>
                </a:p>
              </p:txBody>
            </p:sp>
          </p:grpSp>
          <p:grpSp>
            <p:nvGrpSpPr>
              <p:cNvPr id="17" name="Group 349"/>
              <p:cNvGrpSpPr/>
              <p:nvPr/>
            </p:nvGrpSpPr>
            <p:grpSpPr bwMode="auto">
              <a:xfrm>
                <a:off x="1448" y="3548"/>
                <a:ext cx="464" cy="212"/>
                <a:chOff x="1448" y="3548"/>
                <a:chExt cx="464" cy="212"/>
              </a:xfrm>
            </p:grpSpPr>
            <p:sp>
              <p:nvSpPr>
                <p:cNvPr id="54622" name="Rectangle 350"/>
                <p:cNvSpPr>
                  <a:spLocks noChangeArrowheads="1"/>
                </p:cNvSpPr>
                <p:nvPr/>
              </p:nvSpPr>
              <p:spPr bwMode="auto">
                <a:xfrm>
                  <a:off x="144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23" name="Rectangle 351"/>
                <p:cNvSpPr>
                  <a:spLocks noChangeArrowheads="1"/>
                </p:cNvSpPr>
                <p:nvPr/>
              </p:nvSpPr>
              <p:spPr bwMode="auto">
                <a:xfrm>
                  <a:off x="1523" y="3548"/>
                  <a:ext cx="22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ID</a:t>
                  </a:r>
                </a:p>
              </p:txBody>
            </p:sp>
          </p:grpSp>
          <p:grpSp>
            <p:nvGrpSpPr>
              <p:cNvPr id="18" name="Group 352"/>
              <p:cNvGrpSpPr/>
              <p:nvPr/>
            </p:nvGrpSpPr>
            <p:grpSpPr bwMode="auto">
              <a:xfrm>
                <a:off x="1928" y="3548"/>
                <a:ext cx="464" cy="212"/>
                <a:chOff x="1928" y="3548"/>
                <a:chExt cx="464" cy="212"/>
              </a:xfrm>
            </p:grpSpPr>
            <p:sp>
              <p:nvSpPr>
                <p:cNvPr id="54625" name="Rectangle 353"/>
                <p:cNvSpPr>
                  <a:spLocks noChangeArrowheads="1"/>
                </p:cNvSpPr>
                <p:nvPr/>
              </p:nvSpPr>
              <p:spPr bwMode="auto">
                <a:xfrm>
                  <a:off x="192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26" name="Rectangle 354"/>
                <p:cNvSpPr>
                  <a:spLocks noChangeArrowheads="1"/>
                </p:cNvSpPr>
                <p:nvPr/>
              </p:nvSpPr>
              <p:spPr bwMode="auto">
                <a:xfrm>
                  <a:off x="1955" y="3548"/>
                  <a:ext cx="2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EX</a:t>
                  </a:r>
                </a:p>
              </p:txBody>
            </p:sp>
          </p:grpSp>
          <p:grpSp>
            <p:nvGrpSpPr>
              <p:cNvPr id="19" name="Group 355"/>
              <p:cNvGrpSpPr/>
              <p:nvPr/>
            </p:nvGrpSpPr>
            <p:grpSpPr bwMode="auto">
              <a:xfrm>
                <a:off x="2408" y="3548"/>
                <a:ext cx="464" cy="212"/>
                <a:chOff x="2408" y="3548"/>
                <a:chExt cx="464" cy="212"/>
              </a:xfrm>
            </p:grpSpPr>
            <p:sp>
              <p:nvSpPr>
                <p:cNvPr id="54628" name="Rectangle 356"/>
                <p:cNvSpPr>
                  <a:spLocks noChangeArrowheads="1"/>
                </p:cNvSpPr>
                <p:nvPr/>
              </p:nvSpPr>
              <p:spPr bwMode="auto">
                <a:xfrm>
                  <a:off x="240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29" name="Rectangle 357"/>
                <p:cNvSpPr>
                  <a:spLocks noChangeArrowheads="1"/>
                </p:cNvSpPr>
                <p:nvPr/>
              </p:nvSpPr>
              <p:spPr bwMode="auto">
                <a:xfrm>
                  <a:off x="2435" y="3548"/>
                  <a:ext cx="3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MEM</a:t>
                  </a:r>
                </a:p>
              </p:txBody>
            </p:sp>
          </p:grpSp>
          <p:grpSp>
            <p:nvGrpSpPr>
              <p:cNvPr id="20" name="Group 358"/>
              <p:cNvGrpSpPr/>
              <p:nvPr/>
            </p:nvGrpSpPr>
            <p:grpSpPr bwMode="auto">
              <a:xfrm>
                <a:off x="2888" y="3548"/>
                <a:ext cx="464" cy="212"/>
                <a:chOff x="2888" y="3548"/>
                <a:chExt cx="464" cy="212"/>
              </a:xfrm>
            </p:grpSpPr>
            <p:sp>
              <p:nvSpPr>
                <p:cNvPr id="54631" name="Rectangle 359"/>
                <p:cNvSpPr>
                  <a:spLocks noChangeArrowheads="1"/>
                </p:cNvSpPr>
                <p:nvPr/>
              </p:nvSpPr>
              <p:spPr bwMode="auto">
                <a:xfrm>
                  <a:off x="288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32" name="Rectangle 360"/>
                <p:cNvSpPr>
                  <a:spLocks noChangeArrowheads="1"/>
                </p:cNvSpPr>
                <p:nvPr/>
              </p:nvSpPr>
              <p:spPr bwMode="auto">
                <a:xfrm>
                  <a:off x="2963" y="3548"/>
                  <a:ext cx="3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WB</a:t>
                  </a:r>
                </a:p>
              </p:txBody>
            </p:sp>
          </p:grpSp>
        </p:grpSp>
        <p:sp>
          <p:nvSpPr>
            <p:cNvPr id="54633" name="Rectangle 361"/>
            <p:cNvSpPr>
              <a:spLocks noChangeArrowheads="1"/>
            </p:cNvSpPr>
            <p:nvPr/>
          </p:nvSpPr>
          <p:spPr bwMode="auto">
            <a:xfrm>
              <a:off x="672" y="3360"/>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Store</a:t>
              </a:r>
            </a:p>
          </p:txBody>
        </p:sp>
        <p:grpSp>
          <p:nvGrpSpPr>
            <p:cNvPr id="21" name="Group 362"/>
            <p:cNvGrpSpPr/>
            <p:nvPr/>
          </p:nvGrpSpPr>
          <p:grpSpPr bwMode="auto">
            <a:xfrm>
              <a:off x="1521" y="3648"/>
              <a:ext cx="2384" cy="212"/>
              <a:chOff x="1496" y="3836"/>
              <a:chExt cx="2384" cy="212"/>
            </a:xfrm>
          </p:grpSpPr>
          <p:grpSp>
            <p:nvGrpSpPr>
              <p:cNvPr id="22" name="Group 363"/>
              <p:cNvGrpSpPr/>
              <p:nvPr/>
            </p:nvGrpSpPr>
            <p:grpSpPr bwMode="auto">
              <a:xfrm>
                <a:off x="1496" y="3836"/>
                <a:ext cx="464" cy="212"/>
                <a:chOff x="1496" y="3836"/>
                <a:chExt cx="464" cy="212"/>
              </a:xfrm>
            </p:grpSpPr>
            <p:sp>
              <p:nvSpPr>
                <p:cNvPr id="54636" name="Rectangle 364"/>
                <p:cNvSpPr>
                  <a:spLocks noChangeArrowheads="1"/>
                </p:cNvSpPr>
                <p:nvPr/>
              </p:nvSpPr>
              <p:spPr bwMode="auto">
                <a:xfrm>
                  <a:off x="149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37" name="Rectangle 365"/>
                <p:cNvSpPr>
                  <a:spLocks noChangeArrowheads="1"/>
                </p:cNvSpPr>
                <p:nvPr/>
              </p:nvSpPr>
              <p:spPr bwMode="auto">
                <a:xfrm>
                  <a:off x="1523" y="3836"/>
                  <a:ext cx="20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IF</a:t>
                  </a:r>
                </a:p>
              </p:txBody>
            </p:sp>
          </p:grpSp>
          <p:grpSp>
            <p:nvGrpSpPr>
              <p:cNvPr id="23" name="Group 366"/>
              <p:cNvGrpSpPr/>
              <p:nvPr/>
            </p:nvGrpSpPr>
            <p:grpSpPr bwMode="auto">
              <a:xfrm>
                <a:off x="1976" y="3836"/>
                <a:ext cx="464" cy="212"/>
                <a:chOff x="1976" y="3836"/>
                <a:chExt cx="464" cy="212"/>
              </a:xfrm>
            </p:grpSpPr>
            <p:sp>
              <p:nvSpPr>
                <p:cNvPr id="54639" name="Rectangle 367"/>
                <p:cNvSpPr>
                  <a:spLocks noChangeArrowheads="1"/>
                </p:cNvSpPr>
                <p:nvPr/>
              </p:nvSpPr>
              <p:spPr bwMode="auto">
                <a:xfrm>
                  <a:off x="197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40" name="Rectangle 368"/>
                <p:cNvSpPr>
                  <a:spLocks noChangeArrowheads="1"/>
                </p:cNvSpPr>
                <p:nvPr/>
              </p:nvSpPr>
              <p:spPr bwMode="auto">
                <a:xfrm>
                  <a:off x="2051" y="3836"/>
                  <a:ext cx="22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ID</a:t>
                  </a:r>
                </a:p>
              </p:txBody>
            </p:sp>
          </p:grpSp>
          <p:grpSp>
            <p:nvGrpSpPr>
              <p:cNvPr id="24" name="Group 369"/>
              <p:cNvGrpSpPr/>
              <p:nvPr/>
            </p:nvGrpSpPr>
            <p:grpSpPr bwMode="auto">
              <a:xfrm>
                <a:off x="2456" y="3836"/>
                <a:ext cx="464" cy="212"/>
                <a:chOff x="2456" y="3836"/>
                <a:chExt cx="464" cy="212"/>
              </a:xfrm>
            </p:grpSpPr>
            <p:sp>
              <p:nvSpPr>
                <p:cNvPr id="54642" name="Rectangle 370"/>
                <p:cNvSpPr>
                  <a:spLocks noChangeArrowheads="1"/>
                </p:cNvSpPr>
                <p:nvPr/>
              </p:nvSpPr>
              <p:spPr bwMode="auto">
                <a:xfrm>
                  <a:off x="245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43" name="Rectangle 371"/>
                <p:cNvSpPr>
                  <a:spLocks noChangeArrowheads="1"/>
                </p:cNvSpPr>
                <p:nvPr/>
              </p:nvSpPr>
              <p:spPr bwMode="auto">
                <a:xfrm>
                  <a:off x="2483" y="3836"/>
                  <a:ext cx="2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EX</a:t>
                  </a:r>
                </a:p>
              </p:txBody>
            </p:sp>
          </p:grpSp>
          <p:grpSp>
            <p:nvGrpSpPr>
              <p:cNvPr id="25" name="Group 372"/>
              <p:cNvGrpSpPr/>
              <p:nvPr/>
            </p:nvGrpSpPr>
            <p:grpSpPr bwMode="auto">
              <a:xfrm>
                <a:off x="2936" y="3836"/>
                <a:ext cx="464" cy="212"/>
                <a:chOff x="2936" y="3836"/>
                <a:chExt cx="464" cy="212"/>
              </a:xfrm>
            </p:grpSpPr>
            <p:sp>
              <p:nvSpPr>
                <p:cNvPr id="54645" name="Rectangle 373"/>
                <p:cNvSpPr>
                  <a:spLocks noChangeArrowheads="1"/>
                </p:cNvSpPr>
                <p:nvPr/>
              </p:nvSpPr>
              <p:spPr bwMode="auto">
                <a:xfrm>
                  <a:off x="293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46" name="Rectangle 374"/>
                <p:cNvSpPr>
                  <a:spLocks noChangeArrowheads="1"/>
                </p:cNvSpPr>
                <p:nvPr/>
              </p:nvSpPr>
              <p:spPr bwMode="auto">
                <a:xfrm>
                  <a:off x="2963" y="3836"/>
                  <a:ext cx="3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MEM</a:t>
                  </a:r>
                </a:p>
              </p:txBody>
            </p:sp>
          </p:grpSp>
          <p:grpSp>
            <p:nvGrpSpPr>
              <p:cNvPr id="26" name="Group 375"/>
              <p:cNvGrpSpPr/>
              <p:nvPr/>
            </p:nvGrpSpPr>
            <p:grpSpPr bwMode="auto">
              <a:xfrm>
                <a:off x="3416" y="3836"/>
                <a:ext cx="464" cy="212"/>
                <a:chOff x="3416" y="3836"/>
                <a:chExt cx="464" cy="212"/>
              </a:xfrm>
            </p:grpSpPr>
            <p:sp>
              <p:nvSpPr>
                <p:cNvPr id="54648" name="Rectangle 376"/>
                <p:cNvSpPr>
                  <a:spLocks noChangeArrowheads="1"/>
                </p:cNvSpPr>
                <p:nvPr/>
              </p:nvSpPr>
              <p:spPr bwMode="auto">
                <a:xfrm>
                  <a:off x="341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49" name="Rectangle 377"/>
                <p:cNvSpPr>
                  <a:spLocks noChangeArrowheads="1"/>
                </p:cNvSpPr>
                <p:nvPr/>
              </p:nvSpPr>
              <p:spPr bwMode="auto">
                <a:xfrm>
                  <a:off x="3491" y="3836"/>
                  <a:ext cx="3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WB</a:t>
                  </a:r>
                </a:p>
              </p:txBody>
            </p:sp>
          </p:grpSp>
        </p:grpSp>
        <p:sp>
          <p:nvSpPr>
            <p:cNvPr id="54650" name="Rectangle 378"/>
            <p:cNvSpPr>
              <a:spLocks noChangeArrowheads="1"/>
            </p:cNvSpPr>
            <p:nvPr/>
          </p:nvSpPr>
          <p:spPr bwMode="auto">
            <a:xfrm>
              <a:off x="1056" y="3648"/>
              <a:ext cx="45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R-type</a:t>
              </a:r>
            </a:p>
          </p:txBody>
        </p:sp>
      </p:grpSp>
      <p:grpSp>
        <p:nvGrpSpPr>
          <p:cNvPr id="27" name="Group 411"/>
          <p:cNvGrpSpPr/>
          <p:nvPr/>
        </p:nvGrpSpPr>
        <p:grpSpPr bwMode="auto">
          <a:xfrm>
            <a:off x="2393950" y="2895600"/>
            <a:ext cx="7602538" cy="336550"/>
            <a:chOff x="548" y="1824"/>
            <a:chExt cx="4789" cy="212"/>
          </a:xfrm>
        </p:grpSpPr>
        <p:grpSp>
          <p:nvGrpSpPr>
            <p:cNvPr id="28" name="Group 379"/>
            <p:cNvGrpSpPr/>
            <p:nvPr/>
          </p:nvGrpSpPr>
          <p:grpSpPr bwMode="auto">
            <a:xfrm>
              <a:off x="548" y="1824"/>
              <a:ext cx="2384" cy="212"/>
              <a:chOff x="1496" y="3836"/>
              <a:chExt cx="2384" cy="212"/>
            </a:xfrm>
          </p:grpSpPr>
          <p:grpSp>
            <p:nvGrpSpPr>
              <p:cNvPr id="29" name="Group 380"/>
              <p:cNvGrpSpPr/>
              <p:nvPr/>
            </p:nvGrpSpPr>
            <p:grpSpPr bwMode="auto">
              <a:xfrm>
                <a:off x="1496" y="3836"/>
                <a:ext cx="464" cy="212"/>
                <a:chOff x="1496" y="3836"/>
                <a:chExt cx="464" cy="212"/>
              </a:xfrm>
            </p:grpSpPr>
            <p:sp>
              <p:nvSpPr>
                <p:cNvPr id="54653" name="Rectangle 381"/>
                <p:cNvSpPr>
                  <a:spLocks noChangeArrowheads="1"/>
                </p:cNvSpPr>
                <p:nvPr/>
              </p:nvSpPr>
              <p:spPr bwMode="auto">
                <a:xfrm>
                  <a:off x="149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54" name="Rectangle 382"/>
                <p:cNvSpPr>
                  <a:spLocks noChangeArrowheads="1"/>
                </p:cNvSpPr>
                <p:nvPr/>
              </p:nvSpPr>
              <p:spPr bwMode="auto">
                <a:xfrm>
                  <a:off x="1523" y="3836"/>
                  <a:ext cx="20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IF</a:t>
                  </a:r>
                </a:p>
              </p:txBody>
            </p:sp>
          </p:grpSp>
          <p:grpSp>
            <p:nvGrpSpPr>
              <p:cNvPr id="30" name="Group 383"/>
              <p:cNvGrpSpPr/>
              <p:nvPr/>
            </p:nvGrpSpPr>
            <p:grpSpPr bwMode="auto">
              <a:xfrm>
                <a:off x="1976" y="3836"/>
                <a:ext cx="464" cy="212"/>
                <a:chOff x="1976" y="3836"/>
                <a:chExt cx="464" cy="212"/>
              </a:xfrm>
            </p:grpSpPr>
            <p:sp>
              <p:nvSpPr>
                <p:cNvPr id="54656" name="Rectangle 384"/>
                <p:cNvSpPr>
                  <a:spLocks noChangeArrowheads="1"/>
                </p:cNvSpPr>
                <p:nvPr/>
              </p:nvSpPr>
              <p:spPr bwMode="auto">
                <a:xfrm>
                  <a:off x="197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57" name="Rectangle 385"/>
                <p:cNvSpPr>
                  <a:spLocks noChangeArrowheads="1"/>
                </p:cNvSpPr>
                <p:nvPr/>
              </p:nvSpPr>
              <p:spPr bwMode="auto">
                <a:xfrm>
                  <a:off x="2051" y="3836"/>
                  <a:ext cx="22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ID</a:t>
                  </a:r>
                </a:p>
              </p:txBody>
            </p:sp>
          </p:grpSp>
          <p:grpSp>
            <p:nvGrpSpPr>
              <p:cNvPr id="31" name="Group 386"/>
              <p:cNvGrpSpPr/>
              <p:nvPr/>
            </p:nvGrpSpPr>
            <p:grpSpPr bwMode="auto">
              <a:xfrm>
                <a:off x="2456" y="3836"/>
                <a:ext cx="464" cy="212"/>
                <a:chOff x="2456" y="3836"/>
                <a:chExt cx="464" cy="212"/>
              </a:xfrm>
            </p:grpSpPr>
            <p:sp>
              <p:nvSpPr>
                <p:cNvPr id="54659" name="Rectangle 387"/>
                <p:cNvSpPr>
                  <a:spLocks noChangeArrowheads="1"/>
                </p:cNvSpPr>
                <p:nvPr/>
              </p:nvSpPr>
              <p:spPr bwMode="auto">
                <a:xfrm>
                  <a:off x="245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60" name="Rectangle 388"/>
                <p:cNvSpPr>
                  <a:spLocks noChangeArrowheads="1"/>
                </p:cNvSpPr>
                <p:nvPr/>
              </p:nvSpPr>
              <p:spPr bwMode="auto">
                <a:xfrm>
                  <a:off x="2483" y="3836"/>
                  <a:ext cx="2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EX</a:t>
                  </a:r>
                </a:p>
              </p:txBody>
            </p:sp>
          </p:grpSp>
          <p:grpSp>
            <p:nvGrpSpPr>
              <p:cNvPr id="54465" name="Group 389"/>
              <p:cNvGrpSpPr/>
              <p:nvPr/>
            </p:nvGrpSpPr>
            <p:grpSpPr bwMode="auto">
              <a:xfrm>
                <a:off x="2936" y="3836"/>
                <a:ext cx="464" cy="212"/>
                <a:chOff x="2936" y="3836"/>
                <a:chExt cx="464" cy="212"/>
              </a:xfrm>
            </p:grpSpPr>
            <p:sp>
              <p:nvSpPr>
                <p:cNvPr id="54662" name="Rectangle 390"/>
                <p:cNvSpPr>
                  <a:spLocks noChangeArrowheads="1"/>
                </p:cNvSpPr>
                <p:nvPr/>
              </p:nvSpPr>
              <p:spPr bwMode="auto">
                <a:xfrm>
                  <a:off x="293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63" name="Rectangle 391"/>
                <p:cNvSpPr>
                  <a:spLocks noChangeArrowheads="1"/>
                </p:cNvSpPr>
                <p:nvPr/>
              </p:nvSpPr>
              <p:spPr bwMode="auto">
                <a:xfrm>
                  <a:off x="2963" y="3836"/>
                  <a:ext cx="3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MEM</a:t>
                  </a:r>
                </a:p>
              </p:txBody>
            </p:sp>
          </p:grpSp>
          <p:grpSp>
            <p:nvGrpSpPr>
              <p:cNvPr id="54528" name="Group 392"/>
              <p:cNvGrpSpPr/>
              <p:nvPr/>
            </p:nvGrpSpPr>
            <p:grpSpPr bwMode="auto">
              <a:xfrm>
                <a:off x="3416" y="3836"/>
                <a:ext cx="464" cy="212"/>
                <a:chOff x="3416" y="3836"/>
                <a:chExt cx="464" cy="212"/>
              </a:xfrm>
            </p:grpSpPr>
            <p:sp>
              <p:nvSpPr>
                <p:cNvPr id="54665" name="Rectangle 393"/>
                <p:cNvSpPr>
                  <a:spLocks noChangeArrowheads="1"/>
                </p:cNvSpPr>
                <p:nvPr/>
              </p:nvSpPr>
              <p:spPr bwMode="auto">
                <a:xfrm>
                  <a:off x="341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66" name="Rectangle 394"/>
                <p:cNvSpPr>
                  <a:spLocks noChangeArrowheads="1"/>
                </p:cNvSpPr>
                <p:nvPr/>
              </p:nvSpPr>
              <p:spPr bwMode="auto">
                <a:xfrm>
                  <a:off x="3491" y="3836"/>
                  <a:ext cx="3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WB</a:t>
                  </a:r>
                </a:p>
              </p:txBody>
            </p:sp>
          </p:grpSp>
        </p:grpSp>
        <p:grpSp>
          <p:nvGrpSpPr>
            <p:cNvPr id="54529" name="Group 395"/>
            <p:cNvGrpSpPr/>
            <p:nvPr/>
          </p:nvGrpSpPr>
          <p:grpSpPr bwMode="auto">
            <a:xfrm>
              <a:off x="2953" y="1824"/>
              <a:ext cx="2384" cy="212"/>
              <a:chOff x="1496" y="3836"/>
              <a:chExt cx="2384" cy="212"/>
            </a:xfrm>
          </p:grpSpPr>
          <p:grpSp>
            <p:nvGrpSpPr>
              <p:cNvPr id="54530" name="Group 396"/>
              <p:cNvGrpSpPr/>
              <p:nvPr/>
            </p:nvGrpSpPr>
            <p:grpSpPr bwMode="auto">
              <a:xfrm>
                <a:off x="1496" y="3836"/>
                <a:ext cx="464" cy="212"/>
                <a:chOff x="1496" y="3836"/>
                <a:chExt cx="464" cy="212"/>
              </a:xfrm>
            </p:grpSpPr>
            <p:sp>
              <p:nvSpPr>
                <p:cNvPr id="54669" name="Rectangle 397"/>
                <p:cNvSpPr>
                  <a:spLocks noChangeArrowheads="1"/>
                </p:cNvSpPr>
                <p:nvPr/>
              </p:nvSpPr>
              <p:spPr bwMode="auto">
                <a:xfrm>
                  <a:off x="149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70" name="Rectangle 398"/>
                <p:cNvSpPr>
                  <a:spLocks noChangeArrowheads="1"/>
                </p:cNvSpPr>
                <p:nvPr/>
              </p:nvSpPr>
              <p:spPr bwMode="auto">
                <a:xfrm>
                  <a:off x="1523" y="3836"/>
                  <a:ext cx="20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IF</a:t>
                  </a:r>
                </a:p>
              </p:txBody>
            </p:sp>
          </p:grpSp>
          <p:grpSp>
            <p:nvGrpSpPr>
              <p:cNvPr id="54533" name="Group 399"/>
              <p:cNvGrpSpPr/>
              <p:nvPr/>
            </p:nvGrpSpPr>
            <p:grpSpPr bwMode="auto">
              <a:xfrm>
                <a:off x="1976" y="3836"/>
                <a:ext cx="464" cy="212"/>
                <a:chOff x="1976" y="3836"/>
                <a:chExt cx="464" cy="212"/>
              </a:xfrm>
            </p:grpSpPr>
            <p:sp>
              <p:nvSpPr>
                <p:cNvPr id="54672" name="Rectangle 400"/>
                <p:cNvSpPr>
                  <a:spLocks noChangeArrowheads="1"/>
                </p:cNvSpPr>
                <p:nvPr/>
              </p:nvSpPr>
              <p:spPr bwMode="auto">
                <a:xfrm>
                  <a:off x="197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73" name="Rectangle 401"/>
                <p:cNvSpPr>
                  <a:spLocks noChangeArrowheads="1"/>
                </p:cNvSpPr>
                <p:nvPr/>
              </p:nvSpPr>
              <p:spPr bwMode="auto">
                <a:xfrm>
                  <a:off x="2051" y="3836"/>
                  <a:ext cx="22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ID</a:t>
                  </a:r>
                </a:p>
              </p:txBody>
            </p:sp>
          </p:grpSp>
          <p:grpSp>
            <p:nvGrpSpPr>
              <p:cNvPr id="54598" name="Group 402"/>
              <p:cNvGrpSpPr/>
              <p:nvPr/>
            </p:nvGrpSpPr>
            <p:grpSpPr bwMode="auto">
              <a:xfrm>
                <a:off x="2456" y="3836"/>
                <a:ext cx="464" cy="212"/>
                <a:chOff x="2456" y="3836"/>
                <a:chExt cx="464" cy="212"/>
              </a:xfrm>
            </p:grpSpPr>
            <p:sp>
              <p:nvSpPr>
                <p:cNvPr id="54675" name="Rectangle 403"/>
                <p:cNvSpPr>
                  <a:spLocks noChangeArrowheads="1"/>
                </p:cNvSpPr>
                <p:nvPr/>
              </p:nvSpPr>
              <p:spPr bwMode="auto">
                <a:xfrm>
                  <a:off x="245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76" name="Rectangle 404"/>
                <p:cNvSpPr>
                  <a:spLocks noChangeArrowheads="1"/>
                </p:cNvSpPr>
                <p:nvPr/>
              </p:nvSpPr>
              <p:spPr bwMode="auto">
                <a:xfrm>
                  <a:off x="2483" y="3836"/>
                  <a:ext cx="2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EX</a:t>
                  </a:r>
                </a:p>
              </p:txBody>
            </p:sp>
          </p:grpSp>
          <p:grpSp>
            <p:nvGrpSpPr>
              <p:cNvPr id="54599" name="Group 405"/>
              <p:cNvGrpSpPr/>
              <p:nvPr/>
            </p:nvGrpSpPr>
            <p:grpSpPr bwMode="auto">
              <a:xfrm>
                <a:off x="2936" y="3836"/>
                <a:ext cx="464" cy="212"/>
                <a:chOff x="2936" y="3836"/>
                <a:chExt cx="464" cy="212"/>
              </a:xfrm>
            </p:grpSpPr>
            <p:sp>
              <p:nvSpPr>
                <p:cNvPr id="54678" name="Rectangle 406"/>
                <p:cNvSpPr>
                  <a:spLocks noChangeArrowheads="1"/>
                </p:cNvSpPr>
                <p:nvPr/>
              </p:nvSpPr>
              <p:spPr bwMode="auto">
                <a:xfrm>
                  <a:off x="293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79" name="Rectangle 407"/>
                <p:cNvSpPr>
                  <a:spLocks noChangeArrowheads="1"/>
                </p:cNvSpPr>
                <p:nvPr/>
              </p:nvSpPr>
              <p:spPr bwMode="auto">
                <a:xfrm>
                  <a:off x="2963" y="3836"/>
                  <a:ext cx="3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MEM</a:t>
                  </a:r>
                </a:p>
              </p:txBody>
            </p:sp>
          </p:grpSp>
          <p:grpSp>
            <p:nvGrpSpPr>
              <p:cNvPr id="54601" name="Group 408"/>
              <p:cNvGrpSpPr/>
              <p:nvPr/>
            </p:nvGrpSpPr>
            <p:grpSpPr bwMode="auto">
              <a:xfrm>
                <a:off x="3416" y="3836"/>
                <a:ext cx="464" cy="212"/>
                <a:chOff x="3416" y="3836"/>
                <a:chExt cx="464" cy="212"/>
              </a:xfrm>
            </p:grpSpPr>
            <p:sp>
              <p:nvSpPr>
                <p:cNvPr id="54681" name="Rectangle 409"/>
                <p:cNvSpPr>
                  <a:spLocks noChangeArrowheads="1"/>
                </p:cNvSpPr>
                <p:nvPr/>
              </p:nvSpPr>
              <p:spPr bwMode="auto">
                <a:xfrm>
                  <a:off x="341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82" name="Rectangle 410"/>
                <p:cNvSpPr>
                  <a:spLocks noChangeArrowheads="1"/>
                </p:cNvSpPr>
                <p:nvPr/>
              </p:nvSpPr>
              <p:spPr bwMode="auto">
                <a:xfrm>
                  <a:off x="3491" y="3836"/>
                  <a:ext cx="3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t>WB</a:t>
                  </a:r>
                </a:p>
              </p:txBody>
            </p:sp>
          </p:grpSp>
        </p:grpSp>
      </p:grpSp>
      <p:sp>
        <p:nvSpPr>
          <p:cNvPr id="32" name="文本框 31"/>
          <p:cNvSpPr txBox="1"/>
          <p:nvPr/>
        </p:nvSpPr>
        <p:spPr>
          <a:xfrm>
            <a:off x="4162426" y="6189345"/>
            <a:ext cx="1739579" cy="369332"/>
          </a:xfrm>
          <a:prstGeom prst="rect">
            <a:avLst/>
          </a:prstGeom>
          <a:noFill/>
        </p:spPr>
        <p:txBody>
          <a:bodyPr wrap="none" rtlCol="0" anchor="t">
            <a:spAutoFit/>
          </a:bodyPr>
          <a:lstStyle/>
          <a:p>
            <a:r>
              <a:rPr lang="zh-CN" altLang="en-US" b="1" dirty="0">
                <a:solidFill>
                  <a:srgbClr val="FF0000"/>
                </a:solidFill>
                <a:latin typeface="Comic Sans MS" panose="030F0702030302020204" pitchFamily="66" charset="0"/>
                <a:sym typeface="+mn-ea"/>
              </a:rPr>
              <a:t>流水线减少</a:t>
            </a:r>
            <a:r>
              <a:rPr lang="en-US" altLang="zh-CN" b="1" dirty="0">
                <a:solidFill>
                  <a:srgbClr val="FF3300"/>
                </a:solidFill>
                <a:latin typeface="Comic Sans MS" panose="030F0702030302020204" pitchFamily="66" charset="0"/>
                <a:sym typeface="+mn-ea"/>
              </a:rPr>
              <a:t>CPI</a:t>
            </a:r>
            <a:endParaRPr lang="zh-CN"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473316" y="74930"/>
            <a:ext cx="2447925" cy="1361440"/>
          </a:xfrm>
          <a:prstGeom prst="rect">
            <a:avLst/>
          </a:prstGeom>
        </p:spPr>
      </p:pic>
      <p:sp>
        <p:nvSpPr>
          <p:cNvPr id="17409" name="灯片编号占位符 1"/>
          <p:cNvSpPr>
            <a:spLocks noGrp="1"/>
          </p:cNvSpPr>
          <p:nvPr>
            <p:ph type="sldNum" sz="quarter" idx="12"/>
          </p:nvPr>
        </p:nvSpPr>
        <p:spPr>
          <a:noFill/>
          <a:ln>
            <a:noFill/>
          </a:ln>
        </p:spPr>
        <p:txBody>
          <a:bodyPr vert="horz" wrap="square" lIns="91440" tIns="45720" rIns="91440" bIns="45720" rtlCol="0"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fld id="{9A0DB2DC-4C9A-4742-B13C-FB6460FD3503}" type="slidenum">
              <a:rPr lang="zh-CN" altLang="en-US" sz="1400" b="1" dirty="0">
                <a:solidFill>
                  <a:srgbClr val="FFFFFF"/>
                </a:solidFill>
              </a:rPr>
              <a:pPr/>
              <a:t>141</a:t>
            </a:fld>
            <a:endParaRPr lang="zh-CN" altLang="en-US" sz="1400" b="1" dirty="0">
              <a:solidFill>
                <a:srgbClr val="FFFFFF"/>
              </a:solidFill>
            </a:endParaRPr>
          </a:p>
        </p:txBody>
      </p:sp>
      <p:sp>
        <p:nvSpPr>
          <p:cNvPr id="17410" name="Text Box 2"/>
          <p:cNvSpPr txBox="1"/>
          <p:nvPr/>
        </p:nvSpPr>
        <p:spPr>
          <a:xfrm>
            <a:off x="1668463" y="1216025"/>
            <a:ext cx="8820150" cy="4446588"/>
          </a:xfrm>
          <a:prstGeom prst="rect">
            <a:avLst/>
          </a:prstGeom>
          <a:noFill/>
          <a:ln w="9525">
            <a:noFill/>
          </a:ln>
        </p:spPr>
        <p:txBody>
          <a:bodyPr anchor="t">
            <a:spAutoFit/>
          </a:bodyPr>
          <a:lstStyle/>
          <a:p>
            <a:pPr algn="just">
              <a:lnSpc>
                <a:spcPct val="130000"/>
              </a:lnSpc>
              <a:buFont typeface="Arial" panose="020B0604020202020204" pitchFamily="34" charset="0"/>
              <a:buNone/>
            </a:pPr>
            <a:r>
              <a:rPr lang="en-US" altLang="zh-CN" sz="2400" dirty="0">
                <a:solidFill>
                  <a:srgbClr val="CCFFFF"/>
                </a:solidFill>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在</a:t>
            </a:r>
            <a:r>
              <a:rPr lang="zh-CN" altLang="en-US" sz="2400" dirty="0">
                <a:solidFill>
                  <a:srgbClr val="0000FF"/>
                </a:solidFill>
                <a:latin typeface="华文中宋" panose="02010600040101010101" pitchFamily="2" charset="-122"/>
                <a:ea typeface="华文中宋" panose="02010600040101010101" pitchFamily="2" charset="-122"/>
              </a:rPr>
              <a:t>单周期处理机</a:t>
            </a:r>
            <a:r>
              <a:rPr lang="zh-CN" altLang="en-US" sz="2400" dirty="0">
                <a:latin typeface="华文中宋" panose="02010600040101010101" pitchFamily="2" charset="-122"/>
                <a:ea typeface="华文中宋" panose="02010600040101010101" pitchFamily="2" charset="-122"/>
              </a:rPr>
              <a:t>中，如果一条指令还没有执行完毕，PC的内容不会改变。这就使得在一条指令的整个执行过程中，IM始终输出当前指令。</a:t>
            </a:r>
            <a:endParaRPr lang="en-US" altLang="zh-CN" sz="2400" dirty="0">
              <a:latin typeface="华文中宋" panose="02010600040101010101" pitchFamily="2" charset="-122"/>
              <a:ea typeface="华文中宋" panose="02010600040101010101" pitchFamily="2" charset="-122"/>
            </a:endParaRPr>
          </a:p>
          <a:p>
            <a:pPr algn="just">
              <a:lnSpc>
                <a:spcPct val="130000"/>
              </a:lnSpc>
              <a:buFont typeface="Arial" panose="020B0604020202020204" pitchFamily="34" charset="0"/>
              <a:buNone/>
            </a:pP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与单周期处理机不同，</a:t>
            </a:r>
            <a:r>
              <a:rPr lang="zh-CN" altLang="en-US" sz="2400" dirty="0">
                <a:solidFill>
                  <a:srgbClr val="0000FF"/>
                </a:solidFill>
                <a:latin typeface="华文中宋" panose="02010600040101010101" pitchFamily="2" charset="-122"/>
                <a:ea typeface="华文中宋" panose="02010600040101010101" pitchFamily="2" charset="-122"/>
              </a:rPr>
              <a:t>流水线处理机</a:t>
            </a:r>
            <a:r>
              <a:rPr lang="zh-CN" altLang="en-US" sz="2400" dirty="0">
                <a:latin typeface="华文中宋" panose="02010600040101010101" pitchFamily="2" charset="-122"/>
                <a:ea typeface="华文中宋" panose="02010600040101010101" pitchFamily="2" charset="-122"/>
              </a:rPr>
              <a:t>每个时钟周期都要取出一条指令。这意味着，当流水线处理机已从存储器取出一条指令并把它送到ID级去译码时，下一条指令也正在从存储器中取出。如果先取出的指令没被保存，则它后面正在被取出的指令会对它造成影响。也就是说，我们必须要</a:t>
            </a:r>
            <a:r>
              <a:rPr lang="zh-CN" altLang="en-US" sz="2400" dirty="0">
                <a:solidFill>
                  <a:srgbClr val="C00000"/>
                </a:solidFill>
                <a:latin typeface="华文中宋" panose="02010600040101010101" pitchFamily="2" charset="-122"/>
                <a:ea typeface="华文中宋" panose="02010600040101010101" pitchFamily="2" charset="-122"/>
              </a:rPr>
              <a:t>使用寄存器来保存从存储器取出的指令</a:t>
            </a:r>
            <a:r>
              <a:rPr lang="zh-CN" altLang="en-US" sz="2400" dirty="0">
                <a:latin typeface="华文中宋" panose="02010600040101010101" pitchFamily="2" charset="-122"/>
                <a:ea typeface="华文中宋" panose="02010600040101010101" pitchFamily="2" charset="-122"/>
              </a:rPr>
              <a:t>。</a:t>
            </a:r>
          </a:p>
        </p:txBody>
      </p:sp>
      <p:sp>
        <p:nvSpPr>
          <p:cNvPr id="17411" name="Rectangle 3"/>
          <p:cNvSpPr/>
          <p:nvPr/>
        </p:nvSpPr>
        <p:spPr>
          <a:xfrm>
            <a:off x="1703388" y="612775"/>
            <a:ext cx="3892550" cy="584200"/>
          </a:xfrm>
          <a:prstGeom prst="rect">
            <a:avLst/>
          </a:prstGeom>
          <a:noFill/>
          <a:ln w="9525">
            <a:noFill/>
          </a:ln>
        </p:spPr>
        <p:txBody>
          <a:bodyPr wrap="none" anchor="t">
            <a:spAutoFit/>
          </a:bodyPr>
          <a:lstStyle/>
          <a:p>
            <a:pPr>
              <a:buFont typeface="Arial" panose="020B0604020202020204" pitchFamily="34" charset="0"/>
              <a:buNone/>
            </a:pPr>
            <a:r>
              <a:rPr lang="zh-CN" altLang="en-US" sz="3200" dirty="0">
                <a:latin typeface="华文中宋" panose="02010600040101010101" pitchFamily="2" charset="-122"/>
                <a:ea typeface="华文中宋" panose="02010600040101010101" pitchFamily="2" charset="-122"/>
              </a:rPr>
              <a:t>流水线寄存器的引入</a:t>
            </a:r>
          </a:p>
        </p:txBody>
      </p:sp>
      <p:sp>
        <p:nvSpPr>
          <p:cNvPr id="6" name="Rectangle 2"/>
          <p:cNvSpPr txBox="1">
            <a:spLocks noChangeArrowheads="1"/>
          </p:cNvSpPr>
          <p:nvPr/>
        </p:nvSpPr>
        <p:spPr>
          <a:xfrm>
            <a:off x="1343026" y="-26987"/>
            <a:ext cx="4105275" cy="431800"/>
          </a:xfrm>
          <a:prstGeom prst="rect">
            <a:avLst/>
          </a:prstGeom>
        </p:spPr>
        <p:txBody>
          <a:bodyPr>
            <a:normAutofit fontScale="925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defRPr/>
            </a:pPr>
            <a:r>
              <a:rPr lang="zh-CN" altLang="en-US" sz="2400" dirty="0">
                <a:solidFill>
                  <a:schemeClr val="tx1"/>
                </a:solidFill>
                <a:latin typeface="华文新魏" panose="02010800040101010101" pitchFamily="2" charset="-122"/>
                <a:ea typeface="华文新魏" panose="02010800040101010101" pitchFamily="2" charset="-122"/>
              </a:rPr>
              <a:t>第</a:t>
            </a:r>
            <a:r>
              <a:rPr lang="en-US" altLang="zh-CN" sz="2400" dirty="0">
                <a:solidFill>
                  <a:schemeClr val="tx1"/>
                </a:solidFill>
                <a:latin typeface="华文新魏" panose="02010800040101010101" pitchFamily="2" charset="-122"/>
                <a:ea typeface="华文新魏" panose="02010800040101010101" pitchFamily="2" charset="-122"/>
              </a:rPr>
              <a:t>4.4</a:t>
            </a:r>
            <a:r>
              <a:rPr lang="zh-CN" altLang="en-US" sz="2400" dirty="0">
                <a:solidFill>
                  <a:schemeClr val="tx1"/>
                </a:solidFill>
                <a:latin typeface="华文新魏" panose="02010800040101010101" pitchFamily="2" charset="-122"/>
                <a:ea typeface="华文新魏" panose="02010800040101010101" pitchFamily="2" charset="-122"/>
              </a:rPr>
              <a:t>节 流水线处理机及其设计</a:t>
            </a:r>
          </a:p>
        </p:txBody>
      </p:sp>
      <p:pic>
        <p:nvPicPr>
          <p:cNvPr id="3" name="图片 2"/>
          <p:cNvPicPr>
            <a:picLocks noChangeAspect="1"/>
          </p:cNvPicPr>
          <p:nvPr/>
        </p:nvPicPr>
        <p:blipFill>
          <a:blip r:embed="rId3"/>
          <a:stretch>
            <a:fillRect/>
          </a:stretch>
        </p:blipFill>
        <p:spPr>
          <a:xfrm>
            <a:off x="5415915" y="4997450"/>
            <a:ext cx="3206750" cy="1835150"/>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5" name="灯片编号占位符 1"/>
          <p:cNvSpPr>
            <a:spLocks noGrp="1"/>
          </p:cNvSpPr>
          <p:nvPr>
            <p:ph type="sldNum" sz="quarter" idx="12"/>
          </p:nvPr>
        </p:nvSpPr>
        <p:spPr>
          <a:noFill/>
          <a:ln>
            <a:noFill/>
          </a:ln>
        </p:spPr>
        <p:txBody>
          <a:bodyPr vert="horz" wrap="square" lIns="91440" tIns="45720" rIns="91440" bIns="45720" rtlCol="0"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fld id="{9A0DB2DC-4C9A-4742-B13C-FB6460FD3503}" type="slidenum">
              <a:rPr lang="zh-CN" altLang="en-US" sz="1400" b="1" dirty="0">
                <a:solidFill>
                  <a:srgbClr val="FFFFFF"/>
                </a:solidFill>
              </a:rPr>
              <a:pPr/>
              <a:t>142</a:t>
            </a:fld>
            <a:endParaRPr lang="zh-CN" altLang="en-US" sz="1400" b="1" dirty="0">
              <a:solidFill>
                <a:srgbClr val="FFFFFF"/>
              </a:solidFill>
            </a:endParaRPr>
          </a:p>
        </p:txBody>
      </p:sp>
      <p:sp>
        <p:nvSpPr>
          <p:cNvPr id="31746" name="Text Box 2"/>
          <p:cNvSpPr txBox="1"/>
          <p:nvPr/>
        </p:nvSpPr>
        <p:spPr>
          <a:xfrm>
            <a:off x="2574926" y="476250"/>
            <a:ext cx="7192963" cy="531620"/>
          </a:xfrm>
          <a:prstGeom prst="rect">
            <a:avLst/>
          </a:prstGeom>
          <a:noFill/>
          <a:ln w="9525">
            <a:noFill/>
          </a:ln>
        </p:spPr>
        <p:txBody>
          <a:bodyPr anchor="t">
            <a:spAutoFit/>
          </a:bodyPr>
          <a:lstStyle/>
          <a:p>
            <a:pPr>
              <a:lnSpc>
                <a:spcPct val="120000"/>
              </a:lnSpc>
              <a:buFont typeface="Arial" panose="020B0604020202020204" pitchFamily="34" charset="0"/>
              <a:buNone/>
            </a:pPr>
            <a:r>
              <a:rPr lang="en-US" altLang="zh-CN" sz="2600" dirty="0">
                <a:latin typeface="华文中宋" panose="02010600040101010101" pitchFamily="2" charset="-122"/>
                <a:ea typeface="华文中宋" panose="02010600040101010101" pitchFamily="2" charset="-122"/>
              </a:rPr>
              <a:t>lw</a:t>
            </a:r>
            <a:r>
              <a:rPr lang="zh-CN" altLang="en-US" sz="2600" dirty="0">
                <a:latin typeface="华文中宋" panose="02010600040101010101" pitchFamily="2" charset="-122"/>
                <a:ea typeface="华文中宋" panose="02010600040101010101" pitchFamily="2" charset="-122"/>
              </a:rPr>
              <a:t>指令在通过</a:t>
            </a:r>
            <a:r>
              <a:rPr lang="en-US" altLang="zh-CN" sz="2600" dirty="0">
                <a:latin typeface="华文中宋" panose="02010600040101010101" pitchFamily="2" charset="-122"/>
                <a:ea typeface="华文中宋" panose="02010600040101010101" pitchFamily="2" charset="-122"/>
              </a:rPr>
              <a:t>5</a:t>
            </a:r>
            <a:r>
              <a:rPr lang="zh-CN" altLang="en-US" sz="2600" dirty="0">
                <a:latin typeface="华文中宋" panose="02010600040101010101" pitchFamily="2" charset="-122"/>
                <a:ea typeface="华文中宋" panose="02010600040101010101" pitchFamily="2" charset="-122"/>
              </a:rPr>
              <a:t>级流水线的数据通路的活动部分</a:t>
            </a:r>
            <a:endParaRPr lang="en-US" altLang="zh-CN" sz="2600" dirty="0">
              <a:latin typeface="华文中宋" panose="02010600040101010101" pitchFamily="2" charset="-122"/>
              <a:ea typeface="华文中宋" panose="02010600040101010101" pitchFamily="2" charset="-122"/>
            </a:endParaRPr>
          </a:p>
        </p:txBody>
      </p:sp>
      <p:pic>
        <p:nvPicPr>
          <p:cNvPr id="31747" name="Picture 6" descr="f04-41-9780124077263"/>
          <p:cNvPicPr>
            <a:picLocks noChangeAspect="1"/>
          </p:cNvPicPr>
          <p:nvPr/>
        </p:nvPicPr>
        <p:blipFill>
          <a:blip r:embed="rId2"/>
          <a:stretch>
            <a:fillRect/>
          </a:stretch>
        </p:blipFill>
        <p:spPr>
          <a:xfrm>
            <a:off x="1546226" y="1268413"/>
            <a:ext cx="9070975" cy="4176712"/>
          </a:xfrm>
          <a:prstGeom prst="rect">
            <a:avLst/>
          </a:prstGeom>
          <a:noFill/>
          <a:ln w="9525">
            <a:noFill/>
          </a:ln>
        </p:spPr>
      </p:pic>
      <p:sp>
        <p:nvSpPr>
          <p:cNvPr id="31748" name="Text Box 2"/>
          <p:cNvSpPr txBox="1"/>
          <p:nvPr/>
        </p:nvSpPr>
        <p:spPr>
          <a:xfrm>
            <a:off x="6167439" y="4868864"/>
            <a:ext cx="352425" cy="428625"/>
          </a:xfrm>
          <a:prstGeom prst="rect">
            <a:avLst/>
          </a:prstGeom>
          <a:noFill/>
          <a:ln w="9525">
            <a:noFill/>
          </a:ln>
        </p:spPr>
        <p:txBody>
          <a:bodyPr anchor="t">
            <a:spAutoFit/>
          </a:bodyPr>
          <a:lstStyle/>
          <a:p>
            <a:pPr>
              <a:lnSpc>
                <a:spcPct val="120000"/>
              </a:lnSpc>
              <a:buFont typeface="Arial" panose="020B0604020202020204" pitchFamily="34" charset="0"/>
              <a:buNone/>
            </a:pPr>
            <a:r>
              <a:rPr lang="en-US" altLang="zh-CN" sz="2000" dirty="0">
                <a:solidFill>
                  <a:srgbClr val="0070C0"/>
                </a:solidFill>
                <a:latin typeface="Arial" panose="020B0604020202020204" pitchFamily="34" charset="0"/>
                <a:ea typeface="宋体" panose="02010600030101010101" pitchFamily="2" charset="-122"/>
              </a:rPr>
              <a:t>d</a:t>
            </a:r>
          </a:p>
        </p:txBody>
      </p:sp>
      <p:sp>
        <p:nvSpPr>
          <p:cNvPr id="31749" name="Text Box 2"/>
          <p:cNvSpPr txBox="1"/>
          <p:nvPr/>
        </p:nvSpPr>
        <p:spPr>
          <a:xfrm>
            <a:off x="8048625" y="4868864"/>
            <a:ext cx="350838" cy="428625"/>
          </a:xfrm>
          <a:prstGeom prst="rect">
            <a:avLst/>
          </a:prstGeom>
          <a:noFill/>
          <a:ln w="9525">
            <a:noFill/>
          </a:ln>
        </p:spPr>
        <p:txBody>
          <a:bodyPr anchor="t">
            <a:spAutoFit/>
          </a:bodyPr>
          <a:lstStyle/>
          <a:p>
            <a:pPr>
              <a:lnSpc>
                <a:spcPct val="120000"/>
              </a:lnSpc>
              <a:buFont typeface="Arial" panose="020B0604020202020204" pitchFamily="34" charset="0"/>
              <a:buNone/>
            </a:pPr>
            <a:r>
              <a:rPr lang="en-US" altLang="zh-CN" sz="2000" dirty="0">
                <a:solidFill>
                  <a:srgbClr val="0070C0"/>
                </a:solidFill>
                <a:latin typeface="Arial" panose="020B0604020202020204" pitchFamily="34" charset="0"/>
                <a:ea typeface="宋体" panose="02010600030101010101" pitchFamily="2" charset="-122"/>
              </a:rPr>
              <a:t>d</a:t>
            </a:r>
          </a:p>
        </p:txBody>
      </p:sp>
      <p:sp>
        <p:nvSpPr>
          <p:cNvPr id="31750" name="Text Box 2"/>
          <p:cNvSpPr txBox="1"/>
          <p:nvPr/>
        </p:nvSpPr>
        <p:spPr>
          <a:xfrm>
            <a:off x="9767889" y="4868864"/>
            <a:ext cx="352425" cy="428625"/>
          </a:xfrm>
          <a:prstGeom prst="rect">
            <a:avLst/>
          </a:prstGeom>
          <a:noFill/>
          <a:ln w="9525">
            <a:noFill/>
          </a:ln>
        </p:spPr>
        <p:txBody>
          <a:bodyPr anchor="t">
            <a:spAutoFit/>
          </a:bodyPr>
          <a:lstStyle/>
          <a:p>
            <a:pPr>
              <a:lnSpc>
                <a:spcPct val="120000"/>
              </a:lnSpc>
              <a:buFont typeface="Arial" panose="020B0604020202020204" pitchFamily="34" charset="0"/>
              <a:buNone/>
            </a:pPr>
            <a:r>
              <a:rPr lang="en-US" altLang="zh-CN" sz="2000" dirty="0">
                <a:solidFill>
                  <a:srgbClr val="0070C0"/>
                </a:solidFill>
                <a:latin typeface="Arial" panose="020B0604020202020204" pitchFamily="34" charset="0"/>
                <a:ea typeface="宋体" panose="02010600030101010101" pitchFamily="2" charset="-122"/>
              </a:rPr>
              <a:t>d</a:t>
            </a:r>
          </a:p>
        </p:txBody>
      </p:sp>
      <p:sp>
        <p:nvSpPr>
          <p:cNvPr id="31751" name="Text Box 2"/>
          <p:cNvSpPr txBox="1"/>
          <p:nvPr/>
        </p:nvSpPr>
        <p:spPr>
          <a:xfrm>
            <a:off x="5991226" y="5516563"/>
            <a:ext cx="4354513" cy="531620"/>
          </a:xfrm>
          <a:prstGeom prst="rect">
            <a:avLst/>
          </a:prstGeom>
          <a:noFill/>
          <a:ln w="9525">
            <a:noFill/>
          </a:ln>
        </p:spPr>
        <p:txBody>
          <a:bodyPr wrap="square" anchor="t">
            <a:spAutoFit/>
          </a:bodyPr>
          <a:lstStyle/>
          <a:p>
            <a:pPr>
              <a:lnSpc>
                <a:spcPct val="120000"/>
              </a:lnSpc>
              <a:buFont typeface="Arial" panose="020B0604020202020204" pitchFamily="34" charset="0"/>
              <a:buNone/>
            </a:pPr>
            <a:r>
              <a:rPr lang="zh-CN" altLang="en-US" sz="2600" dirty="0">
                <a:solidFill>
                  <a:srgbClr val="0000FF"/>
                </a:solidFill>
                <a:latin typeface="华文中宋" panose="02010600040101010101" pitchFamily="2" charset="-122"/>
                <a:ea typeface="华文中宋" panose="02010600040101010101" pitchFamily="2" charset="-122"/>
              </a:rPr>
              <a:t>每级都需保存目的寄存器号</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 name="灯片编号占位符 4"/>
          <p:cNvSpPr>
            <a:spLocks noGrp="1"/>
          </p:cNvSpPr>
          <p:nvPr>
            <p:ph type="sldNum" sz="quarter" idx="11"/>
          </p:nvPr>
        </p:nvSpPr>
        <p:spPr/>
        <p:txBody>
          <a:bodyPr/>
          <a:lstStyle/>
          <a:p>
            <a:fld id="{00DA352D-F2DF-4ABA-B057-98681FA46DA1}" type="slidenum">
              <a:rPr lang="en-US" altLang="zh-CN"/>
              <a:t>143</a:t>
            </a:fld>
            <a:endParaRPr lang="en-US" altLang="zh-CN"/>
          </a:p>
        </p:txBody>
      </p:sp>
      <p:sp>
        <p:nvSpPr>
          <p:cNvPr id="55298" name="Rectangle 2"/>
          <p:cNvSpPr>
            <a:spLocks noGrp="1" noChangeArrowheads="1"/>
          </p:cNvSpPr>
          <p:nvPr>
            <p:ph type="title"/>
          </p:nvPr>
        </p:nvSpPr>
        <p:spPr>
          <a:xfrm>
            <a:off x="2309786" y="285728"/>
            <a:ext cx="8001000" cy="990600"/>
          </a:xfrm>
        </p:spPr>
        <p:txBody>
          <a:bodyPr>
            <a:normAutofit/>
          </a:bodyPr>
          <a:lstStyle/>
          <a:p>
            <a:r>
              <a:rPr lang="zh-CN" altLang="en-US" sz="4000" b="1" dirty="0"/>
              <a:t>引入流水线后出现的问题</a:t>
            </a:r>
            <a:endParaRPr lang="en-US" altLang="zh-CN" sz="4000" dirty="0"/>
          </a:p>
        </p:txBody>
      </p:sp>
      <p:sp>
        <p:nvSpPr>
          <p:cNvPr id="55299" name="Rectangle 3"/>
          <p:cNvSpPr>
            <a:spLocks noGrp="1" noChangeArrowheads="1"/>
          </p:cNvSpPr>
          <p:nvPr>
            <p:ph type="body" idx="1"/>
          </p:nvPr>
        </p:nvSpPr>
        <p:spPr>
          <a:xfrm>
            <a:off x="1828800" y="1214422"/>
            <a:ext cx="8482042" cy="2062178"/>
          </a:xfrm>
        </p:spPr>
        <p:txBody>
          <a:bodyPr>
            <a:normAutofit lnSpcReduction="10000"/>
          </a:bodyPr>
          <a:lstStyle/>
          <a:p>
            <a:pPr>
              <a:lnSpc>
                <a:spcPct val="150000"/>
              </a:lnSpc>
              <a:buFontTx/>
              <a:buNone/>
            </a:pPr>
            <a:r>
              <a:rPr lang="zh-CN" altLang="en-US" sz="2800" b="1" dirty="0">
                <a:latin typeface="Comic Sans MS" panose="030F0702030302020204" pitchFamily="66" charset="0"/>
              </a:rPr>
              <a:t>注意：</a:t>
            </a:r>
            <a:r>
              <a:rPr lang="zh-CN" altLang="en-US" sz="2800" b="1" dirty="0">
                <a:solidFill>
                  <a:srgbClr val="C00000"/>
                </a:solidFill>
                <a:latin typeface="Comic Sans MS" panose="030F0702030302020204" pitchFamily="66" charset="0"/>
              </a:rPr>
              <a:t>在同一时钟周期不同操作不能使用同一数据通路资源。</a:t>
            </a:r>
            <a:r>
              <a:rPr lang="en-US" altLang="zh-CN" sz="2800" b="1" dirty="0">
                <a:solidFill>
                  <a:schemeClr val="accent2"/>
                </a:solidFill>
                <a:latin typeface="Comic Sans MS" panose="030F0702030302020204" pitchFamily="66" charset="0"/>
              </a:rPr>
              <a:t>(</a:t>
            </a:r>
            <a:r>
              <a:rPr lang="zh-CN" altLang="en-US" sz="2800" b="1" dirty="0">
                <a:solidFill>
                  <a:srgbClr val="FF0000"/>
                </a:solidFill>
                <a:latin typeface="Comic Sans MS" panose="030F0702030302020204" pitchFamily="66" charset="0"/>
              </a:rPr>
              <a:t>结构冒险</a:t>
            </a:r>
            <a:r>
              <a:rPr lang="en-US" altLang="zh-CN" sz="2800" b="1" dirty="0">
                <a:solidFill>
                  <a:srgbClr val="FF0000"/>
                </a:solidFill>
                <a:latin typeface="Comic Sans MS" panose="030F0702030302020204" pitchFamily="66" charset="0"/>
              </a:rPr>
              <a:t>structure </a:t>
            </a:r>
            <a:r>
              <a:rPr lang="en-US" altLang="zh-CN" sz="2800" b="1" dirty="0">
                <a:solidFill>
                  <a:srgbClr val="FF3300"/>
                </a:solidFill>
                <a:latin typeface="Comic Sans MS" panose="030F0702030302020204" pitchFamily="66" charset="0"/>
              </a:rPr>
              <a:t>hazard</a:t>
            </a:r>
            <a:r>
              <a:rPr lang="en-US" altLang="zh-CN" sz="2800" b="1" dirty="0">
                <a:solidFill>
                  <a:schemeClr val="accent2"/>
                </a:solidFill>
                <a:latin typeface="Comic Sans MS" panose="030F0702030302020204" pitchFamily="66" charset="0"/>
              </a:rPr>
              <a:t>)</a:t>
            </a:r>
            <a:endParaRPr lang="en-US" altLang="zh-CN" b="1" dirty="0">
              <a:latin typeface="Comic Sans MS" panose="030F0702030302020204" pitchFamily="66" charset="0"/>
            </a:endParaRPr>
          </a:p>
          <a:p>
            <a:pPr>
              <a:lnSpc>
                <a:spcPct val="150000"/>
              </a:lnSpc>
            </a:pPr>
            <a:r>
              <a:rPr lang="zh-CN" altLang="en-US" sz="2800" b="1" dirty="0">
                <a:latin typeface="Comic Sans MS" panose="030F0702030302020204" pitchFamily="66" charset="0"/>
              </a:rPr>
              <a:t>有</a:t>
            </a:r>
            <a:r>
              <a:rPr lang="zh-CN" altLang="en-US" sz="2800" b="1" dirty="0">
                <a:solidFill>
                  <a:srgbClr val="FF0000"/>
                </a:solidFill>
                <a:latin typeface="Comic Sans MS" panose="030F0702030302020204" pitchFamily="66" charset="0"/>
              </a:rPr>
              <a:t>访问存储器冲突</a:t>
            </a:r>
            <a:r>
              <a:rPr lang="zh-CN" altLang="en-US" sz="2800" b="1" dirty="0">
                <a:latin typeface="Comic Sans MS" panose="030F0702030302020204" pitchFamily="66" charset="0"/>
              </a:rPr>
              <a:t>！</a:t>
            </a:r>
            <a:r>
              <a:rPr lang="en-US" altLang="zh-CN" sz="2800" b="1" dirty="0">
                <a:latin typeface="Comic Sans MS" panose="030F0702030302020204" pitchFamily="66" charset="0"/>
              </a:rPr>
              <a:t> </a:t>
            </a:r>
          </a:p>
          <a:p>
            <a:endParaRPr lang="en-US" altLang="zh-CN" dirty="0">
              <a:latin typeface="Comic Sans MS" panose="030F0702030302020204" pitchFamily="66" charset="0"/>
            </a:endParaRPr>
          </a:p>
          <a:p>
            <a:pPr lvl="1"/>
            <a:endParaRPr lang="en-US" altLang="zh-CN" dirty="0"/>
          </a:p>
        </p:txBody>
      </p:sp>
      <p:grpSp>
        <p:nvGrpSpPr>
          <p:cNvPr id="2" name="Group 170"/>
          <p:cNvGrpSpPr/>
          <p:nvPr/>
        </p:nvGrpSpPr>
        <p:grpSpPr bwMode="auto">
          <a:xfrm>
            <a:off x="2284413" y="3200401"/>
            <a:ext cx="7456488" cy="3281363"/>
            <a:chOff x="479" y="1776"/>
            <a:chExt cx="4697" cy="2067"/>
          </a:xfrm>
        </p:grpSpPr>
        <p:grpSp>
          <p:nvGrpSpPr>
            <p:cNvPr id="3" name="Group 5"/>
            <p:cNvGrpSpPr/>
            <p:nvPr/>
          </p:nvGrpSpPr>
          <p:grpSpPr bwMode="auto">
            <a:xfrm>
              <a:off x="2825" y="2231"/>
              <a:ext cx="340" cy="259"/>
              <a:chOff x="2624" y="1200"/>
              <a:chExt cx="340" cy="294"/>
            </a:xfrm>
          </p:grpSpPr>
          <p:sp>
            <p:nvSpPr>
              <p:cNvPr id="55302" name="Freeform 6"/>
              <p:cNvSpPr/>
              <p:nvPr/>
            </p:nvSpPr>
            <p:spPr bwMode="auto">
              <a:xfrm>
                <a:off x="2816" y="1205"/>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 name="Group 7"/>
              <p:cNvGrpSpPr/>
              <p:nvPr/>
            </p:nvGrpSpPr>
            <p:grpSpPr bwMode="auto">
              <a:xfrm>
                <a:off x="2624" y="1200"/>
                <a:ext cx="340" cy="289"/>
                <a:chOff x="2624" y="1200"/>
                <a:chExt cx="340" cy="289"/>
              </a:xfrm>
            </p:grpSpPr>
            <p:sp>
              <p:nvSpPr>
                <p:cNvPr id="55304" name="Freeform 8"/>
                <p:cNvSpPr/>
                <p:nvPr/>
              </p:nvSpPr>
              <p:spPr bwMode="auto">
                <a:xfrm>
                  <a:off x="2624" y="1200"/>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5" name="Freeform 9"/>
                <p:cNvSpPr/>
                <p:nvPr/>
              </p:nvSpPr>
              <p:spPr bwMode="auto">
                <a:xfrm>
                  <a:off x="2793" y="1200"/>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5" name="Group 10"/>
            <p:cNvGrpSpPr/>
            <p:nvPr/>
          </p:nvGrpSpPr>
          <p:grpSpPr bwMode="auto">
            <a:xfrm>
              <a:off x="2825" y="3457"/>
              <a:ext cx="340" cy="259"/>
              <a:chOff x="2624" y="2592"/>
              <a:chExt cx="340" cy="294"/>
            </a:xfrm>
          </p:grpSpPr>
          <p:sp>
            <p:nvSpPr>
              <p:cNvPr id="55307" name="Freeform 11"/>
              <p:cNvSpPr/>
              <p:nvPr/>
            </p:nvSpPr>
            <p:spPr bwMode="auto">
              <a:xfrm>
                <a:off x="2816" y="2597"/>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 name="Group 12"/>
              <p:cNvGrpSpPr/>
              <p:nvPr/>
            </p:nvGrpSpPr>
            <p:grpSpPr bwMode="auto">
              <a:xfrm>
                <a:off x="2624" y="2592"/>
                <a:ext cx="340" cy="289"/>
                <a:chOff x="2624" y="2592"/>
                <a:chExt cx="340" cy="289"/>
              </a:xfrm>
            </p:grpSpPr>
            <p:sp>
              <p:nvSpPr>
                <p:cNvPr id="55309" name="Freeform 13"/>
                <p:cNvSpPr/>
                <p:nvPr/>
              </p:nvSpPr>
              <p:spPr bwMode="auto">
                <a:xfrm>
                  <a:off x="2624" y="2592"/>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0" name="Freeform 14"/>
                <p:cNvSpPr/>
                <p:nvPr/>
              </p:nvSpPr>
              <p:spPr bwMode="auto">
                <a:xfrm>
                  <a:off x="2793" y="2592"/>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55311" name="Rectangle 15"/>
            <p:cNvSpPr>
              <a:spLocks noChangeArrowheads="1"/>
            </p:cNvSpPr>
            <p:nvPr/>
          </p:nvSpPr>
          <p:spPr bwMode="auto">
            <a:xfrm>
              <a:off x="2806" y="3459"/>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Mem</a:t>
              </a:r>
            </a:p>
          </p:txBody>
        </p:sp>
        <p:sp>
          <p:nvSpPr>
            <p:cNvPr id="55312" name="Rectangle 16"/>
            <p:cNvSpPr>
              <a:spLocks noChangeArrowheads="1"/>
            </p:cNvSpPr>
            <p:nvPr/>
          </p:nvSpPr>
          <p:spPr bwMode="auto">
            <a:xfrm>
              <a:off x="479" y="2251"/>
              <a:ext cx="228" cy="1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lnSpc>
                  <a:spcPct val="80000"/>
                </a:lnSpc>
              </a:pPr>
              <a:r>
                <a:rPr lang="en-US" altLang="zh-CN" i="1">
                  <a:latin typeface="Arial" panose="020B0604020202020204" pitchFamily="34" charset="0"/>
                </a:rPr>
                <a:t>I</a:t>
              </a:r>
            </a:p>
            <a:p>
              <a:pPr algn="ctr">
                <a:lnSpc>
                  <a:spcPct val="80000"/>
                </a:lnSpc>
              </a:pPr>
              <a:r>
                <a:rPr lang="en-US" altLang="zh-CN" i="1">
                  <a:latin typeface="Arial" panose="020B0604020202020204" pitchFamily="34" charset="0"/>
                </a:rPr>
                <a:t>n</a:t>
              </a:r>
            </a:p>
            <a:p>
              <a:pPr algn="ctr">
                <a:lnSpc>
                  <a:spcPct val="80000"/>
                </a:lnSpc>
              </a:pPr>
              <a:r>
                <a:rPr lang="en-US" altLang="zh-CN" i="1">
                  <a:latin typeface="Arial" panose="020B0604020202020204" pitchFamily="34" charset="0"/>
                </a:rPr>
                <a:t>s</a:t>
              </a:r>
            </a:p>
            <a:p>
              <a:pPr algn="ctr">
                <a:lnSpc>
                  <a:spcPct val="80000"/>
                </a:lnSpc>
              </a:pPr>
              <a:r>
                <a:rPr lang="en-US" altLang="zh-CN" i="1">
                  <a:latin typeface="Arial" panose="020B0604020202020204" pitchFamily="34" charset="0"/>
                </a:rPr>
                <a:t>t</a:t>
              </a:r>
            </a:p>
            <a:p>
              <a:pPr algn="ctr">
                <a:lnSpc>
                  <a:spcPct val="80000"/>
                </a:lnSpc>
              </a:pPr>
              <a:r>
                <a:rPr lang="en-US" altLang="zh-CN" i="1">
                  <a:latin typeface="Arial" panose="020B0604020202020204" pitchFamily="34" charset="0"/>
                </a:rPr>
                <a:t>r.</a:t>
              </a:r>
            </a:p>
            <a:p>
              <a:pPr algn="ctr">
                <a:lnSpc>
                  <a:spcPct val="80000"/>
                </a:lnSpc>
              </a:pPr>
              <a:endParaRPr lang="en-US" altLang="zh-CN" i="1">
                <a:latin typeface="Arial" panose="020B0604020202020204" pitchFamily="34" charset="0"/>
              </a:endParaRPr>
            </a:p>
            <a:p>
              <a:pPr algn="ctr">
                <a:lnSpc>
                  <a:spcPct val="80000"/>
                </a:lnSpc>
              </a:pPr>
              <a:r>
                <a:rPr lang="en-US" altLang="zh-CN" i="1">
                  <a:latin typeface="Arial" panose="020B0604020202020204" pitchFamily="34" charset="0"/>
                </a:rPr>
                <a:t>O</a:t>
              </a:r>
            </a:p>
            <a:p>
              <a:pPr algn="ctr">
                <a:lnSpc>
                  <a:spcPct val="80000"/>
                </a:lnSpc>
              </a:pPr>
              <a:r>
                <a:rPr lang="en-US" altLang="zh-CN" i="1">
                  <a:latin typeface="Arial" panose="020B0604020202020204" pitchFamily="34" charset="0"/>
                </a:rPr>
                <a:t>r</a:t>
              </a:r>
            </a:p>
            <a:p>
              <a:pPr algn="ctr">
                <a:lnSpc>
                  <a:spcPct val="80000"/>
                </a:lnSpc>
              </a:pPr>
              <a:r>
                <a:rPr lang="en-US" altLang="zh-CN" i="1">
                  <a:latin typeface="Arial" panose="020B0604020202020204" pitchFamily="34" charset="0"/>
                </a:rPr>
                <a:t>d</a:t>
              </a:r>
            </a:p>
            <a:p>
              <a:pPr algn="ctr">
                <a:lnSpc>
                  <a:spcPct val="80000"/>
                </a:lnSpc>
              </a:pPr>
              <a:r>
                <a:rPr lang="en-US" altLang="zh-CN" i="1">
                  <a:latin typeface="Arial" panose="020B0604020202020204" pitchFamily="34" charset="0"/>
                </a:rPr>
                <a:t>e</a:t>
              </a:r>
            </a:p>
            <a:p>
              <a:pPr algn="ctr">
                <a:lnSpc>
                  <a:spcPct val="80000"/>
                </a:lnSpc>
              </a:pPr>
              <a:r>
                <a:rPr lang="en-US" altLang="zh-CN" i="1">
                  <a:latin typeface="Arial" panose="020B0604020202020204" pitchFamily="34" charset="0"/>
                </a:rPr>
                <a:t>r</a:t>
              </a:r>
            </a:p>
          </p:txBody>
        </p:sp>
        <p:sp>
          <p:nvSpPr>
            <p:cNvPr id="55313" name="Line 17"/>
            <p:cNvSpPr>
              <a:spLocks noChangeShapeType="1"/>
            </p:cNvSpPr>
            <p:nvPr/>
          </p:nvSpPr>
          <p:spPr bwMode="auto">
            <a:xfrm flipH="1">
              <a:off x="768" y="2256"/>
              <a:ext cx="0" cy="1488"/>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4" name="Line 18"/>
            <p:cNvSpPr>
              <a:spLocks noChangeShapeType="1"/>
            </p:cNvSpPr>
            <p:nvPr/>
          </p:nvSpPr>
          <p:spPr bwMode="auto">
            <a:xfrm>
              <a:off x="1200" y="2016"/>
              <a:ext cx="3976"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5" name="Rectangle 19"/>
            <p:cNvSpPr>
              <a:spLocks noChangeArrowheads="1"/>
            </p:cNvSpPr>
            <p:nvPr/>
          </p:nvSpPr>
          <p:spPr bwMode="auto">
            <a:xfrm>
              <a:off x="2400" y="1776"/>
              <a:ext cx="133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i="1">
                  <a:latin typeface="Arial" panose="020B0604020202020204" pitchFamily="34" charset="0"/>
                </a:rPr>
                <a:t>Time (clock cycles)</a:t>
              </a:r>
            </a:p>
          </p:txBody>
        </p:sp>
        <p:sp>
          <p:nvSpPr>
            <p:cNvPr id="55316" name="Rectangle 20"/>
            <p:cNvSpPr>
              <a:spLocks noChangeArrowheads="1"/>
            </p:cNvSpPr>
            <p:nvPr/>
          </p:nvSpPr>
          <p:spPr bwMode="auto">
            <a:xfrm>
              <a:off x="780" y="2321"/>
              <a:ext cx="5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a:latin typeface="Comic Sans MS" panose="030F0702030302020204" pitchFamily="66" charset="0"/>
                </a:rPr>
                <a:t>Ld/St</a:t>
              </a:r>
              <a:endParaRPr lang="en-US" altLang="zh-CN" sz="2800">
                <a:latin typeface="Arial" panose="020B0604020202020204" pitchFamily="34" charset="0"/>
              </a:endParaRPr>
            </a:p>
          </p:txBody>
        </p:sp>
        <p:sp>
          <p:nvSpPr>
            <p:cNvPr id="55317" name="Rectangle 21"/>
            <p:cNvSpPr>
              <a:spLocks noChangeArrowheads="1"/>
            </p:cNvSpPr>
            <p:nvPr/>
          </p:nvSpPr>
          <p:spPr bwMode="auto">
            <a:xfrm>
              <a:off x="764" y="2687"/>
              <a:ext cx="58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a:latin typeface="Comic Sans MS" panose="030F0702030302020204" pitchFamily="66" charset="0"/>
                </a:rPr>
                <a:t>Instr 1</a:t>
              </a:r>
              <a:endParaRPr lang="en-US" altLang="zh-CN" sz="2800">
                <a:latin typeface="Arial" panose="020B0604020202020204" pitchFamily="34" charset="0"/>
              </a:endParaRPr>
            </a:p>
          </p:txBody>
        </p:sp>
        <p:sp>
          <p:nvSpPr>
            <p:cNvPr id="55318" name="Rectangle 22"/>
            <p:cNvSpPr>
              <a:spLocks noChangeArrowheads="1"/>
            </p:cNvSpPr>
            <p:nvPr/>
          </p:nvSpPr>
          <p:spPr bwMode="auto">
            <a:xfrm>
              <a:off x="756" y="3096"/>
              <a:ext cx="6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a:latin typeface="Comic Sans MS" panose="030F0702030302020204" pitchFamily="66" charset="0"/>
                </a:rPr>
                <a:t>Instr 2</a:t>
              </a:r>
              <a:endParaRPr lang="en-US" altLang="zh-CN" sz="2800">
                <a:latin typeface="Arial" panose="020B0604020202020204" pitchFamily="34" charset="0"/>
              </a:endParaRPr>
            </a:p>
          </p:txBody>
        </p:sp>
        <p:sp>
          <p:nvSpPr>
            <p:cNvPr id="55319" name="Rectangle 23"/>
            <p:cNvSpPr>
              <a:spLocks noChangeArrowheads="1"/>
            </p:cNvSpPr>
            <p:nvPr/>
          </p:nvSpPr>
          <p:spPr bwMode="auto">
            <a:xfrm>
              <a:off x="799" y="3474"/>
              <a:ext cx="6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a:latin typeface="Comic Sans MS" panose="030F0702030302020204" pitchFamily="66" charset="0"/>
                </a:rPr>
                <a:t>Instr 3</a:t>
              </a:r>
              <a:endParaRPr lang="en-US" altLang="zh-CN" sz="2800">
                <a:latin typeface="Arial" panose="020B0604020202020204" pitchFamily="34" charset="0"/>
              </a:endParaRPr>
            </a:p>
          </p:txBody>
        </p:sp>
        <p:grpSp>
          <p:nvGrpSpPr>
            <p:cNvPr id="7" name="Group 168"/>
            <p:cNvGrpSpPr/>
            <p:nvPr/>
          </p:nvGrpSpPr>
          <p:grpSpPr bwMode="auto">
            <a:xfrm>
              <a:off x="1920" y="2064"/>
              <a:ext cx="3024" cy="1728"/>
              <a:chOff x="1929" y="1985"/>
              <a:chExt cx="3024" cy="2479"/>
            </a:xfrm>
          </p:grpSpPr>
          <p:sp>
            <p:nvSpPr>
              <p:cNvPr id="55321" name="Line 25"/>
              <p:cNvSpPr>
                <a:spLocks noChangeShapeType="1"/>
              </p:cNvSpPr>
              <p:nvPr/>
            </p:nvSpPr>
            <p:spPr bwMode="auto">
              <a:xfrm>
                <a:off x="1929"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2" name="Line 26"/>
              <p:cNvSpPr>
                <a:spLocks noChangeShapeType="1"/>
              </p:cNvSpPr>
              <p:nvPr/>
            </p:nvSpPr>
            <p:spPr bwMode="auto">
              <a:xfrm>
                <a:off x="2361"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3" name="Line 27"/>
              <p:cNvSpPr>
                <a:spLocks noChangeShapeType="1"/>
              </p:cNvSpPr>
              <p:nvPr/>
            </p:nvSpPr>
            <p:spPr bwMode="auto">
              <a:xfrm>
                <a:off x="2793"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4" name="Line 28"/>
              <p:cNvSpPr>
                <a:spLocks noChangeShapeType="1"/>
              </p:cNvSpPr>
              <p:nvPr/>
            </p:nvSpPr>
            <p:spPr bwMode="auto">
              <a:xfrm>
                <a:off x="3225"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5" name="Line 29"/>
              <p:cNvSpPr>
                <a:spLocks noChangeShapeType="1"/>
              </p:cNvSpPr>
              <p:nvPr/>
            </p:nvSpPr>
            <p:spPr bwMode="auto">
              <a:xfrm>
                <a:off x="3657"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6" name="Line 30"/>
              <p:cNvSpPr>
                <a:spLocks noChangeShapeType="1"/>
              </p:cNvSpPr>
              <p:nvPr/>
            </p:nvSpPr>
            <p:spPr bwMode="auto">
              <a:xfrm>
                <a:off x="4089"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7" name="Line 31"/>
              <p:cNvSpPr>
                <a:spLocks noChangeShapeType="1"/>
              </p:cNvSpPr>
              <p:nvPr/>
            </p:nvSpPr>
            <p:spPr bwMode="auto">
              <a:xfrm>
                <a:off x="4521"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8" name="Line 32"/>
              <p:cNvSpPr>
                <a:spLocks noChangeShapeType="1"/>
              </p:cNvSpPr>
              <p:nvPr/>
            </p:nvSpPr>
            <p:spPr bwMode="auto">
              <a:xfrm>
                <a:off x="4953"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 name="Group 33"/>
            <p:cNvGrpSpPr/>
            <p:nvPr/>
          </p:nvGrpSpPr>
          <p:grpSpPr bwMode="auto">
            <a:xfrm>
              <a:off x="2457" y="2189"/>
              <a:ext cx="226" cy="423"/>
              <a:chOff x="2256" y="1152"/>
              <a:chExt cx="226" cy="481"/>
            </a:xfrm>
          </p:grpSpPr>
          <p:sp>
            <p:nvSpPr>
              <p:cNvPr id="55330" name="Freeform 34"/>
              <p:cNvSpPr/>
              <p:nvPr/>
            </p:nvSpPr>
            <p:spPr bwMode="auto">
              <a:xfrm>
                <a:off x="2269" y="1152"/>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31" name="Rectangle 35"/>
              <p:cNvSpPr>
                <a:spLocks noChangeArrowheads="1"/>
              </p:cNvSpPr>
              <p:nvPr/>
            </p:nvSpPr>
            <p:spPr bwMode="auto">
              <a:xfrm rot="5400000">
                <a:off x="2147" y="1296"/>
                <a:ext cx="4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ALU</a:t>
                </a:r>
              </a:p>
            </p:txBody>
          </p:sp>
        </p:grpSp>
        <p:grpSp>
          <p:nvGrpSpPr>
            <p:cNvPr id="9" name="Group 36"/>
            <p:cNvGrpSpPr/>
            <p:nvPr/>
          </p:nvGrpSpPr>
          <p:grpSpPr bwMode="auto">
            <a:xfrm>
              <a:off x="1525" y="2273"/>
              <a:ext cx="406" cy="255"/>
              <a:chOff x="1324" y="1248"/>
              <a:chExt cx="406" cy="289"/>
            </a:xfrm>
          </p:grpSpPr>
          <p:sp>
            <p:nvSpPr>
              <p:cNvPr id="55333" name="Rectangle 37"/>
              <p:cNvSpPr>
                <a:spLocks noChangeArrowheads="1"/>
              </p:cNvSpPr>
              <p:nvPr/>
            </p:nvSpPr>
            <p:spPr bwMode="auto">
              <a:xfrm>
                <a:off x="1324" y="1250"/>
                <a:ext cx="406"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Mem</a:t>
                </a:r>
              </a:p>
            </p:txBody>
          </p:sp>
          <p:grpSp>
            <p:nvGrpSpPr>
              <p:cNvPr id="10" name="Group 38"/>
              <p:cNvGrpSpPr/>
              <p:nvPr/>
            </p:nvGrpSpPr>
            <p:grpSpPr bwMode="auto">
              <a:xfrm>
                <a:off x="1343" y="1248"/>
                <a:ext cx="340" cy="289"/>
                <a:chOff x="1343" y="1248"/>
                <a:chExt cx="340" cy="289"/>
              </a:xfrm>
            </p:grpSpPr>
            <p:sp>
              <p:nvSpPr>
                <p:cNvPr id="55335" name="Freeform 39"/>
                <p:cNvSpPr/>
                <p:nvPr/>
              </p:nvSpPr>
              <p:spPr bwMode="auto">
                <a:xfrm>
                  <a:off x="1343" y="1248"/>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36" name="Freeform 40"/>
                <p:cNvSpPr/>
                <p:nvPr/>
              </p:nvSpPr>
              <p:spPr bwMode="auto">
                <a:xfrm>
                  <a:off x="1512" y="1248"/>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55337" name="Rectangle 41"/>
            <p:cNvSpPr>
              <a:spLocks noChangeArrowheads="1"/>
            </p:cNvSpPr>
            <p:nvPr/>
          </p:nvSpPr>
          <p:spPr bwMode="auto">
            <a:xfrm>
              <a:off x="1985" y="228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p>
          </p:txBody>
        </p:sp>
        <p:grpSp>
          <p:nvGrpSpPr>
            <p:cNvPr id="11" name="Group 42"/>
            <p:cNvGrpSpPr/>
            <p:nvPr/>
          </p:nvGrpSpPr>
          <p:grpSpPr bwMode="auto">
            <a:xfrm>
              <a:off x="2004" y="2273"/>
              <a:ext cx="296" cy="255"/>
              <a:chOff x="1803" y="1248"/>
              <a:chExt cx="296" cy="289"/>
            </a:xfrm>
          </p:grpSpPr>
          <p:sp>
            <p:nvSpPr>
              <p:cNvPr id="55339" name="Freeform 43"/>
              <p:cNvSpPr/>
              <p:nvPr/>
            </p:nvSpPr>
            <p:spPr bwMode="auto">
              <a:xfrm>
                <a:off x="1803" y="1248"/>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40" name="Freeform 44"/>
              <p:cNvSpPr/>
              <p:nvPr/>
            </p:nvSpPr>
            <p:spPr bwMode="auto">
              <a:xfrm>
                <a:off x="1951" y="1248"/>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341" name="Line 45"/>
            <p:cNvSpPr>
              <a:spLocks noChangeShapeType="1"/>
            </p:cNvSpPr>
            <p:nvPr/>
          </p:nvSpPr>
          <p:spPr bwMode="auto">
            <a:xfrm>
              <a:off x="1889" y="2400"/>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2" name="Freeform 46"/>
            <p:cNvSpPr/>
            <p:nvPr/>
          </p:nvSpPr>
          <p:spPr bwMode="auto">
            <a:xfrm>
              <a:off x="1951" y="2316"/>
              <a:ext cx="48" cy="85"/>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43" name="Line 47"/>
            <p:cNvSpPr>
              <a:spLocks noChangeShapeType="1"/>
            </p:cNvSpPr>
            <p:nvPr/>
          </p:nvSpPr>
          <p:spPr bwMode="auto">
            <a:xfrm>
              <a:off x="2305" y="231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4" name="Rectangle 48"/>
            <p:cNvSpPr>
              <a:spLocks noChangeArrowheads="1"/>
            </p:cNvSpPr>
            <p:nvPr/>
          </p:nvSpPr>
          <p:spPr bwMode="auto">
            <a:xfrm>
              <a:off x="2802" y="2275"/>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Mem</a:t>
              </a:r>
            </a:p>
          </p:txBody>
        </p:sp>
        <p:sp>
          <p:nvSpPr>
            <p:cNvPr id="55345" name="Rectangle 49"/>
            <p:cNvSpPr>
              <a:spLocks noChangeArrowheads="1"/>
            </p:cNvSpPr>
            <p:nvPr/>
          </p:nvSpPr>
          <p:spPr bwMode="auto">
            <a:xfrm>
              <a:off x="3294" y="227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p>
          </p:txBody>
        </p:sp>
        <p:grpSp>
          <p:nvGrpSpPr>
            <p:cNvPr id="12" name="Group 50"/>
            <p:cNvGrpSpPr/>
            <p:nvPr/>
          </p:nvGrpSpPr>
          <p:grpSpPr bwMode="auto">
            <a:xfrm>
              <a:off x="3321" y="2273"/>
              <a:ext cx="284" cy="255"/>
              <a:chOff x="3120" y="1248"/>
              <a:chExt cx="284" cy="289"/>
            </a:xfrm>
          </p:grpSpPr>
          <p:sp>
            <p:nvSpPr>
              <p:cNvPr id="55347" name="Freeform 51"/>
              <p:cNvSpPr/>
              <p:nvPr/>
            </p:nvSpPr>
            <p:spPr bwMode="auto">
              <a:xfrm>
                <a:off x="3120" y="1248"/>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48" name="Freeform 52"/>
              <p:cNvSpPr/>
              <p:nvPr/>
            </p:nvSpPr>
            <p:spPr bwMode="auto">
              <a:xfrm>
                <a:off x="3261" y="1248"/>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349" name="Line 53"/>
            <p:cNvSpPr>
              <a:spLocks noChangeShapeType="1"/>
            </p:cNvSpPr>
            <p:nvPr/>
          </p:nvSpPr>
          <p:spPr bwMode="auto">
            <a:xfrm>
              <a:off x="3174" y="2400"/>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0" name="Line 54"/>
            <p:cNvSpPr>
              <a:spLocks noChangeShapeType="1"/>
            </p:cNvSpPr>
            <p:nvPr/>
          </p:nvSpPr>
          <p:spPr bwMode="auto">
            <a:xfrm>
              <a:off x="2690" y="2400"/>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1" name="Freeform 55"/>
            <p:cNvSpPr/>
            <p:nvPr/>
          </p:nvSpPr>
          <p:spPr bwMode="auto">
            <a:xfrm>
              <a:off x="2811" y="2400"/>
              <a:ext cx="431" cy="170"/>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52" name="Line 56"/>
            <p:cNvSpPr>
              <a:spLocks noChangeShapeType="1"/>
            </p:cNvSpPr>
            <p:nvPr/>
          </p:nvSpPr>
          <p:spPr bwMode="auto">
            <a:xfrm>
              <a:off x="2305" y="2485"/>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3" name="Freeform 57"/>
            <p:cNvSpPr/>
            <p:nvPr/>
          </p:nvSpPr>
          <p:spPr bwMode="auto">
            <a:xfrm>
              <a:off x="2398" y="2396"/>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 name="Group 58"/>
            <p:cNvGrpSpPr/>
            <p:nvPr/>
          </p:nvGrpSpPr>
          <p:grpSpPr bwMode="auto">
            <a:xfrm>
              <a:off x="1952" y="2583"/>
              <a:ext cx="2124" cy="452"/>
              <a:chOff x="1751" y="1600"/>
              <a:chExt cx="2124" cy="513"/>
            </a:xfrm>
          </p:grpSpPr>
          <p:grpSp>
            <p:nvGrpSpPr>
              <p:cNvPr id="14" name="Group 59"/>
              <p:cNvGrpSpPr/>
              <p:nvPr/>
            </p:nvGrpSpPr>
            <p:grpSpPr bwMode="auto">
              <a:xfrm>
                <a:off x="2685" y="1600"/>
                <a:ext cx="224" cy="481"/>
                <a:chOff x="2685" y="1600"/>
                <a:chExt cx="224" cy="481"/>
              </a:xfrm>
            </p:grpSpPr>
            <p:sp>
              <p:nvSpPr>
                <p:cNvPr id="55356" name="Freeform 60"/>
                <p:cNvSpPr/>
                <p:nvPr/>
              </p:nvSpPr>
              <p:spPr bwMode="auto">
                <a:xfrm>
                  <a:off x="2696" y="1600"/>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57" name="Rectangle 61"/>
                <p:cNvSpPr>
                  <a:spLocks noChangeArrowheads="1"/>
                </p:cNvSpPr>
                <p:nvPr/>
              </p:nvSpPr>
              <p:spPr bwMode="auto">
                <a:xfrm rot="5400000">
                  <a:off x="2576" y="1745"/>
                  <a:ext cx="4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ALU</a:t>
                  </a:r>
                </a:p>
              </p:txBody>
            </p:sp>
          </p:grpSp>
          <p:grpSp>
            <p:nvGrpSpPr>
              <p:cNvPr id="15" name="Group 62"/>
              <p:cNvGrpSpPr/>
              <p:nvPr/>
            </p:nvGrpSpPr>
            <p:grpSpPr bwMode="auto">
              <a:xfrm>
                <a:off x="1751" y="1696"/>
                <a:ext cx="406" cy="289"/>
                <a:chOff x="1751" y="1696"/>
                <a:chExt cx="406" cy="289"/>
              </a:xfrm>
            </p:grpSpPr>
            <p:sp>
              <p:nvSpPr>
                <p:cNvPr id="55359" name="Rectangle 63"/>
                <p:cNvSpPr>
                  <a:spLocks noChangeArrowheads="1"/>
                </p:cNvSpPr>
                <p:nvPr/>
              </p:nvSpPr>
              <p:spPr bwMode="auto">
                <a:xfrm>
                  <a:off x="1751" y="1698"/>
                  <a:ext cx="406"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Mem</a:t>
                  </a:r>
                </a:p>
              </p:txBody>
            </p:sp>
            <p:grpSp>
              <p:nvGrpSpPr>
                <p:cNvPr id="16" name="Group 64"/>
                <p:cNvGrpSpPr/>
                <p:nvPr/>
              </p:nvGrpSpPr>
              <p:grpSpPr bwMode="auto">
                <a:xfrm>
                  <a:off x="1770" y="1696"/>
                  <a:ext cx="340" cy="289"/>
                  <a:chOff x="1770" y="1696"/>
                  <a:chExt cx="340" cy="289"/>
                </a:xfrm>
              </p:grpSpPr>
              <p:sp>
                <p:nvSpPr>
                  <p:cNvPr id="55361" name="Freeform 65"/>
                  <p:cNvSpPr/>
                  <p:nvPr/>
                </p:nvSpPr>
                <p:spPr bwMode="auto">
                  <a:xfrm>
                    <a:off x="1770" y="1696"/>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62" name="Freeform 66"/>
                  <p:cNvSpPr/>
                  <p:nvPr/>
                </p:nvSpPr>
                <p:spPr bwMode="auto">
                  <a:xfrm>
                    <a:off x="1939" y="1696"/>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55363" name="Rectangle 67"/>
              <p:cNvSpPr>
                <a:spLocks noChangeArrowheads="1"/>
              </p:cNvSpPr>
              <p:nvPr/>
            </p:nvSpPr>
            <p:spPr bwMode="auto">
              <a:xfrm>
                <a:off x="2211" y="1703"/>
                <a:ext cx="35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p>
            </p:txBody>
          </p:sp>
          <p:grpSp>
            <p:nvGrpSpPr>
              <p:cNvPr id="17" name="Group 68"/>
              <p:cNvGrpSpPr/>
              <p:nvPr/>
            </p:nvGrpSpPr>
            <p:grpSpPr bwMode="auto">
              <a:xfrm>
                <a:off x="2230" y="1696"/>
                <a:ext cx="296" cy="289"/>
                <a:chOff x="2230" y="1696"/>
                <a:chExt cx="296" cy="289"/>
              </a:xfrm>
            </p:grpSpPr>
            <p:sp>
              <p:nvSpPr>
                <p:cNvPr id="55365" name="Freeform 69"/>
                <p:cNvSpPr/>
                <p:nvPr/>
              </p:nvSpPr>
              <p:spPr bwMode="auto">
                <a:xfrm>
                  <a:off x="2230" y="1696"/>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66" name="Freeform 70"/>
                <p:cNvSpPr/>
                <p:nvPr/>
              </p:nvSpPr>
              <p:spPr bwMode="auto">
                <a:xfrm>
                  <a:off x="2378" y="1696"/>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367" name="Line 71"/>
              <p:cNvSpPr>
                <a:spLocks noChangeShapeType="1"/>
              </p:cNvSpPr>
              <p:nvPr/>
            </p:nvSpPr>
            <p:spPr bwMode="auto">
              <a:xfrm>
                <a:off x="2115" y="1840"/>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8" name="Freeform 72"/>
              <p:cNvSpPr/>
              <p:nvPr/>
            </p:nvSpPr>
            <p:spPr bwMode="auto">
              <a:xfrm>
                <a:off x="2177" y="1744"/>
                <a:ext cx="48" cy="97"/>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69" name="Line 73"/>
              <p:cNvSpPr>
                <a:spLocks noChangeShapeType="1"/>
              </p:cNvSpPr>
              <p:nvPr/>
            </p:nvSpPr>
            <p:spPr bwMode="auto">
              <a:xfrm>
                <a:off x="2531" y="1744"/>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70" name="Rectangle 74"/>
              <p:cNvSpPr>
                <a:spLocks noChangeArrowheads="1"/>
              </p:cNvSpPr>
              <p:nvPr/>
            </p:nvSpPr>
            <p:spPr bwMode="auto">
              <a:xfrm>
                <a:off x="3028" y="1696"/>
                <a:ext cx="406"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Mem</a:t>
                </a:r>
              </a:p>
            </p:txBody>
          </p:sp>
          <p:grpSp>
            <p:nvGrpSpPr>
              <p:cNvPr id="18" name="Group 75"/>
              <p:cNvGrpSpPr/>
              <p:nvPr/>
            </p:nvGrpSpPr>
            <p:grpSpPr bwMode="auto">
              <a:xfrm>
                <a:off x="3079" y="1696"/>
                <a:ext cx="325" cy="289"/>
                <a:chOff x="3079" y="1696"/>
                <a:chExt cx="325" cy="289"/>
              </a:xfrm>
            </p:grpSpPr>
            <p:sp>
              <p:nvSpPr>
                <p:cNvPr id="55372" name="Freeform 76"/>
                <p:cNvSpPr/>
                <p:nvPr/>
              </p:nvSpPr>
              <p:spPr bwMode="auto">
                <a:xfrm>
                  <a:off x="3079" y="1696"/>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73" name="Freeform 77"/>
                <p:cNvSpPr/>
                <p:nvPr/>
              </p:nvSpPr>
              <p:spPr bwMode="auto">
                <a:xfrm>
                  <a:off x="3240" y="1696"/>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374" name="Rectangle 78"/>
              <p:cNvSpPr>
                <a:spLocks noChangeArrowheads="1"/>
              </p:cNvSpPr>
              <p:nvPr/>
            </p:nvSpPr>
            <p:spPr bwMode="auto">
              <a:xfrm>
                <a:off x="3520" y="1696"/>
                <a:ext cx="35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p>
            </p:txBody>
          </p:sp>
          <p:grpSp>
            <p:nvGrpSpPr>
              <p:cNvPr id="19" name="Group 79"/>
              <p:cNvGrpSpPr/>
              <p:nvPr/>
            </p:nvGrpSpPr>
            <p:grpSpPr bwMode="auto">
              <a:xfrm>
                <a:off x="3547" y="1696"/>
                <a:ext cx="284" cy="289"/>
                <a:chOff x="3547" y="1696"/>
                <a:chExt cx="284" cy="289"/>
              </a:xfrm>
            </p:grpSpPr>
            <p:sp>
              <p:nvSpPr>
                <p:cNvPr id="55376" name="Freeform 80"/>
                <p:cNvSpPr/>
                <p:nvPr/>
              </p:nvSpPr>
              <p:spPr bwMode="auto">
                <a:xfrm>
                  <a:off x="3547" y="1696"/>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77" name="Freeform 81"/>
                <p:cNvSpPr/>
                <p:nvPr/>
              </p:nvSpPr>
              <p:spPr bwMode="auto">
                <a:xfrm>
                  <a:off x="3688" y="1696"/>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378" name="Line 82"/>
              <p:cNvSpPr>
                <a:spLocks noChangeShapeType="1"/>
              </p:cNvSpPr>
              <p:nvPr/>
            </p:nvSpPr>
            <p:spPr bwMode="auto">
              <a:xfrm>
                <a:off x="3400" y="1840"/>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79" name="Line 83"/>
              <p:cNvSpPr>
                <a:spLocks noChangeShapeType="1"/>
              </p:cNvSpPr>
              <p:nvPr/>
            </p:nvSpPr>
            <p:spPr bwMode="auto">
              <a:xfrm>
                <a:off x="2916" y="1840"/>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80" name="Freeform 84"/>
              <p:cNvSpPr/>
              <p:nvPr/>
            </p:nvSpPr>
            <p:spPr bwMode="auto">
              <a:xfrm>
                <a:off x="3037" y="1840"/>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81" name="Line 85"/>
              <p:cNvSpPr>
                <a:spLocks noChangeShapeType="1"/>
              </p:cNvSpPr>
              <p:nvPr/>
            </p:nvSpPr>
            <p:spPr bwMode="auto">
              <a:xfrm>
                <a:off x="2531" y="193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82" name="Freeform 86"/>
              <p:cNvSpPr/>
              <p:nvPr/>
            </p:nvSpPr>
            <p:spPr bwMode="auto">
              <a:xfrm>
                <a:off x="2624" y="1835"/>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 name="Group 87"/>
            <p:cNvGrpSpPr/>
            <p:nvPr/>
          </p:nvGrpSpPr>
          <p:grpSpPr bwMode="auto">
            <a:xfrm>
              <a:off x="2379" y="2978"/>
              <a:ext cx="2124" cy="451"/>
              <a:chOff x="2178" y="2048"/>
              <a:chExt cx="2124" cy="513"/>
            </a:xfrm>
          </p:grpSpPr>
          <p:grpSp>
            <p:nvGrpSpPr>
              <p:cNvPr id="21" name="Group 88"/>
              <p:cNvGrpSpPr/>
              <p:nvPr/>
            </p:nvGrpSpPr>
            <p:grpSpPr bwMode="auto">
              <a:xfrm>
                <a:off x="3110" y="2048"/>
                <a:ext cx="226" cy="481"/>
                <a:chOff x="3110" y="2048"/>
                <a:chExt cx="226" cy="481"/>
              </a:xfrm>
            </p:grpSpPr>
            <p:sp>
              <p:nvSpPr>
                <p:cNvPr id="55385" name="Freeform 89"/>
                <p:cNvSpPr/>
                <p:nvPr/>
              </p:nvSpPr>
              <p:spPr bwMode="auto">
                <a:xfrm>
                  <a:off x="3123" y="2048"/>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86" name="Rectangle 90"/>
                <p:cNvSpPr>
                  <a:spLocks noChangeArrowheads="1"/>
                </p:cNvSpPr>
                <p:nvPr/>
              </p:nvSpPr>
              <p:spPr bwMode="auto">
                <a:xfrm rot="5400000">
                  <a:off x="3001" y="2192"/>
                  <a:ext cx="4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ALU</a:t>
                  </a:r>
                </a:p>
              </p:txBody>
            </p:sp>
          </p:grpSp>
          <p:grpSp>
            <p:nvGrpSpPr>
              <p:cNvPr id="22" name="Group 91"/>
              <p:cNvGrpSpPr/>
              <p:nvPr/>
            </p:nvGrpSpPr>
            <p:grpSpPr bwMode="auto">
              <a:xfrm>
                <a:off x="2178" y="2144"/>
                <a:ext cx="406" cy="289"/>
                <a:chOff x="2178" y="2144"/>
                <a:chExt cx="406" cy="289"/>
              </a:xfrm>
            </p:grpSpPr>
            <p:sp>
              <p:nvSpPr>
                <p:cNvPr id="55388" name="Rectangle 92"/>
                <p:cNvSpPr>
                  <a:spLocks noChangeArrowheads="1"/>
                </p:cNvSpPr>
                <p:nvPr/>
              </p:nvSpPr>
              <p:spPr bwMode="auto">
                <a:xfrm>
                  <a:off x="2178" y="2146"/>
                  <a:ext cx="406"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Mem</a:t>
                  </a:r>
                </a:p>
              </p:txBody>
            </p:sp>
            <p:grpSp>
              <p:nvGrpSpPr>
                <p:cNvPr id="23" name="Group 93"/>
                <p:cNvGrpSpPr/>
                <p:nvPr/>
              </p:nvGrpSpPr>
              <p:grpSpPr bwMode="auto">
                <a:xfrm>
                  <a:off x="2197" y="2144"/>
                  <a:ext cx="340" cy="289"/>
                  <a:chOff x="2197" y="2144"/>
                  <a:chExt cx="340" cy="289"/>
                </a:xfrm>
              </p:grpSpPr>
              <p:sp>
                <p:nvSpPr>
                  <p:cNvPr id="55390" name="Freeform 94"/>
                  <p:cNvSpPr/>
                  <p:nvPr/>
                </p:nvSpPr>
                <p:spPr bwMode="auto">
                  <a:xfrm>
                    <a:off x="2197" y="2144"/>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91" name="Freeform 95"/>
                  <p:cNvSpPr/>
                  <p:nvPr/>
                </p:nvSpPr>
                <p:spPr bwMode="auto">
                  <a:xfrm>
                    <a:off x="2366" y="2144"/>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55392" name="Rectangle 96"/>
              <p:cNvSpPr>
                <a:spLocks noChangeArrowheads="1"/>
              </p:cNvSpPr>
              <p:nvPr/>
            </p:nvSpPr>
            <p:spPr bwMode="auto">
              <a:xfrm>
                <a:off x="2638" y="2152"/>
                <a:ext cx="351"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p>
            </p:txBody>
          </p:sp>
          <p:grpSp>
            <p:nvGrpSpPr>
              <p:cNvPr id="24" name="Group 97"/>
              <p:cNvGrpSpPr/>
              <p:nvPr/>
            </p:nvGrpSpPr>
            <p:grpSpPr bwMode="auto">
              <a:xfrm>
                <a:off x="2657" y="2144"/>
                <a:ext cx="296" cy="289"/>
                <a:chOff x="2657" y="2144"/>
                <a:chExt cx="296" cy="289"/>
              </a:xfrm>
            </p:grpSpPr>
            <p:sp>
              <p:nvSpPr>
                <p:cNvPr id="55394" name="Freeform 98"/>
                <p:cNvSpPr/>
                <p:nvPr/>
              </p:nvSpPr>
              <p:spPr bwMode="auto">
                <a:xfrm>
                  <a:off x="2657" y="2144"/>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95" name="Freeform 99"/>
                <p:cNvSpPr/>
                <p:nvPr/>
              </p:nvSpPr>
              <p:spPr bwMode="auto">
                <a:xfrm>
                  <a:off x="2805" y="2144"/>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396" name="Line 100"/>
              <p:cNvSpPr>
                <a:spLocks noChangeShapeType="1"/>
              </p:cNvSpPr>
              <p:nvPr/>
            </p:nvSpPr>
            <p:spPr bwMode="auto">
              <a:xfrm>
                <a:off x="2542" y="2288"/>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97" name="Freeform 101"/>
              <p:cNvSpPr/>
              <p:nvPr/>
            </p:nvSpPr>
            <p:spPr bwMode="auto">
              <a:xfrm>
                <a:off x="2604" y="2192"/>
                <a:ext cx="48" cy="97"/>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98" name="Line 102"/>
              <p:cNvSpPr>
                <a:spLocks noChangeShapeType="1"/>
              </p:cNvSpPr>
              <p:nvPr/>
            </p:nvSpPr>
            <p:spPr bwMode="auto">
              <a:xfrm>
                <a:off x="2958" y="2192"/>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99" name="Rectangle 103"/>
              <p:cNvSpPr>
                <a:spLocks noChangeArrowheads="1"/>
              </p:cNvSpPr>
              <p:nvPr/>
            </p:nvSpPr>
            <p:spPr bwMode="auto">
              <a:xfrm>
                <a:off x="3455" y="2146"/>
                <a:ext cx="406"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Mem</a:t>
                </a:r>
              </a:p>
            </p:txBody>
          </p:sp>
          <p:grpSp>
            <p:nvGrpSpPr>
              <p:cNvPr id="25" name="Group 104"/>
              <p:cNvGrpSpPr/>
              <p:nvPr/>
            </p:nvGrpSpPr>
            <p:grpSpPr bwMode="auto">
              <a:xfrm>
                <a:off x="3506" y="2144"/>
                <a:ext cx="325" cy="289"/>
                <a:chOff x="3506" y="2144"/>
                <a:chExt cx="325" cy="289"/>
              </a:xfrm>
            </p:grpSpPr>
            <p:sp>
              <p:nvSpPr>
                <p:cNvPr id="55401" name="Freeform 105"/>
                <p:cNvSpPr/>
                <p:nvPr/>
              </p:nvSpPr>
              <p:spPr bwMode="auto">
                <a:xfrm>
                  <a:off x="3506" y="2144"/>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402" name="Freeform 106"/>
                <p:cNvSpPr/>
                <p:nvPr/>
              </p:nvSpPr>
              <p:spPr bwMode="auto">
                <a:xfrm>
                  <a:off x="3667" y="2144"/>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403" name="Rectangle 107"/>
              <p:cNvSpPr>
                <a:spLocks noChangeArrowheads="1"/>
              </p:cNvSpPr>
              <p:nvPr/>
            </p:nvSpPr>
            <p:spPr bwMode="auto">
              <a:xfrm>
                <a:off x="3947" y="2146"/>
                <a:ext cx="35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p>
            </p:txBody>
          </p:sp>
          <p:grpSp>
            <p:nvGrpSpPr>
              <p:cNvPr id="26" name="Group 108"/>
              <p:cNvGrpSpPr/>
              <p:nvPr/>
            </p:nvGrpSpPr>
            <p:grpSpPr bwMode="auto">
              <a:xfrm>
                <a:off x="3974" y="2144"/>
                <a:ext cx="284" cy="289"/>
                <a:chOff x="3974" y="2144"/>
                <a:chExt cx="284" cy="289"/>
              </a:xfrm>
            </p:grpSpPr>
            <p:sp>
              <p:nvSpPr>
                <p:cNvPr id="55405" name="Freeform 109"/>
                <p:cNvSpPr/>
                <p:nvPr/>
              </p:nvSpPr>
              <p:spPr bwMode="auto">
                <a:xfrm>
                  <a:off x="3974" y="2144"/>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406" name="Freeform 110"/>
                <p:cNvSpPr/>
                <p:nvPr/>
              </p:nvSpPr>
              <p:spPr bwMode="auto">
                <a:xfrm>
                  <a:off x="4115" y="2144"/>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407" name="Line 111"/>
              <p:cNvSpPr>
                <a:spLocks noChangeShapeType="1"/>
              </p:cNvSpPr>
              <p:nvPr/>
            </p:nvSpPr>
            <p:spPr bwMode="auto">
              <a:xfrm>
                <a:off x="3827" y="2288"/>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8" name="Line 112"/>
              <p:cNvSpPr>
                <a:spLocks noChangeShapeType="1"/>
              </p:cNvSpPr>
              <p:nvPr/>
            </p:nvSpPr>
            <p:spPr bwMode="auto">
              <a:xfrm>
                <a:off x="3343" y="2288"/>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9" name="Freeform 113"/>
              <p:cNvSpPr/>
              <p:nvPr/>
            </p:nvSpPr>
            <p:spPr bwMode="auto">
              <a:xfrm>
                <a:off x="3464" y="2288"/>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410" name="Line 114"/>
              <p:cNvSpPr>
                <a:spLocks noChangeShapeType="1"/>
              </p:cNvSpPr>
              <p:nvPr/>
            </p:nvSpPr>
            <p:spPr bwMode="auto">
              <a:xfrm>
                <a:off x="2958" y="2384"/>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11" name="Freeform 115"/>
              <p:cNvSpPr/>
              <p:nvPr/>
            </p:nvSpPr>
            <p:spPr bwMode="auto">
              <a:xfrm>
                <a:off x="3051" y="2283"/>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7" name="Group 116"/>
            <p:cNvGrpSpPr/>
            <p:nvPr/>
          </p:nvGrpSpPr>
          <p:grpSpPr bwMode="auto">
            <a:xfrm>
              <a:off x="3740" y="3372"/>
              <a:ext cx="224" cy="424"/>
              <a:chOff x="3539" y="2496"/>
              <a:chExt cx="224" cy="481"/>
            </a:xfrm>
          </p:grpSpPr>
          <p:sp>
            <p:nvSpPr>
              <p:cNvPr id="55413" name="Freeform 117"/>
              <p:cNvSpPr/>
              <p:nvPr/>
            </p:nvSpPr>
            <p:spPr bwMode="auto">
              <a:xfrm>
                <a:off x="3550" y="2496"/>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414" name="Rectangle 118"/>
              <p:cNvSpPr>
                <a:spLocks noChangeArrowheads="1"/>
              </p:cNvSpPr>
              <p:nvPr/>
            </p:nvSpPr>
            <p:spPr bwMode="auto">
              <a:xfrm rot="5400000">
                <a:off x="3430" y="2641"/>
                <a:ext cx="4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ALU</a:t>
                </a:r>
              </a:p>
            </p:txBody>
          </p:sp>
        </p:grpSp>
        <p:sp>
          <p:nvSpPr>
            <p:cNvPr id="55415" name="Rectangle 119"/>
            <p:cNvSpPr>
              <a:spLocks noChangeArrowheads="1"/>
            </p:cNvSpPr>
            <p:nvPr/>
          </p:nvSpPr>
          <p:spPr bwMode="auto">
            <a:xfrm>
              <a:off x="3266" y="3463"/>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p>
          </p:txBody>
        </p:sp>
        <p:grpSp>
          <p:nvGrpSpPr>
            <p:cNvPr id="28" name="Group 120"/>
            <p:cNvGrpSpPr/>
            <p:nvPr/>
          </p:nvGrpSpPr>
          <p:grpSpPr bwMode="auto">
            <a:xfrm>
              <a:off x="3285" y="3457"/>
              <a:ext cx="296" cy="254"/>
              <a:chOff x="3084" y="2592"/>
              <a:chExt cx="296" cy="289"/>
            </a:xfrm>
          </p:grpSpPr>
          <p:sp>
            <p:nvSpPr>
              <p:cNvPr id="55417" name="Freeform 121"/>
              <p:cNvSpPr/>
              <p:nvPr/>
            </p:nvSpPr>
            <p:spPr bwMode="auto">
              <a:xfrm>
                <a:off x="3084" y="2592"/>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418" name="Freeform 122"/>
              <p:cNvSpPr/>
              <p:nvPr/>
            </p:nvSpPr>
            <p:spPr bwMode="auto">
              <a:xfrm>
                <a:off x="3232" y="2592"/>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419" name="Line 123"/>
            <p:cNvSpPr>
              <a:spLocks noChangeShapeType="1"/>
            </p:cNvSpPr>
            <p:nvPr/>
          </p:nvSpPr>
          <p:spPr bwMode="auto">
            <a:xfrm>
              <a:off x="3170" y="3584"/>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20" name="Freeform 124"/>
            <p:cNvSpPr/>
            <p:nvPr/>
          </p:nvSpPr>
          <p:spPr bwMode="auto">
            <a:xfrm>
              <a:off x="3232" y="3499"/>
              <a:ext cx="48" cy="85"/>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421" name="Line 125"/>
            <p:cNvSpPr>
              <a:spLocks noChangeShapeType="1"/>
            </p:cNvSpPr>
            <p:nvPr/>
          </p:nvSpPr>
          <p:spPr bwMode="auto">
            <a:xfrm>
              <a:off x="3586" y="3499"/>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22" name="Rectangle 126"/>
            <p:cNvSpPr>
              <a:spLocks noChangeArrowheads="1"/>
            </p:cNvSpPr>
            <p:nvPr/>
          </p:nvSpPr>
          <p:spPr bwMode="auto">
            <a:xfrm>
              <a:off x="4083" y="3459"/>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Mem</a:t>
              </a:r>
            </a:p>
          </p:txBody>
        </p:sp>
        <p:grpSp>
          <p:nvGrpSpPr>
            <p:cNvPr id="29" name="Group 127"/>
            <p:cNvGrpSpPr/>
            <p:nvPr/>
          </p:nvGrpSpPr>
          <p:grpSpPr bwMode="auto">
            <a:xfrm>
              <a:off x="4134" y="3457"/>
              <a:ext cx="325" cy="254"/>
              <a:chOff x="3933" y="2592"/>
              <a:chExt cx="325" cy="289"/>
            </a:xfrm>
          </p:grpSpPr>
          <p:sp>
            <p:nvSpPr>
              <p:cNvPr id="55424" name="Freeform 128"/>
              <p:cNvSpPr/>
              <p:nvPr/>
            </p:nvSpPr>
            <p:spPr bwMode="auto">
              <a:xfrm>
                <a:off x="3933" y="2592"/>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425" name="Freeform 129"/>
              <p:cNvSpPr/>
              <p:nvPr/>
            </p:nvSpPr>
            <p:spPr bwMode="auto">
              <a:xfrm>
                <a:off x="4094" y="2592"/>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426" name="Rectangle 130"/>
            <p:cNvSpPr>
              <a:spLocks noChangeArrowheads="1"/>
            </p:cNvSpPr>
            <p:nvPr/>
          </p:nvSpPr>
          <p:spPr bwMode="auto">
            <a:xfrm>
              <a:off x="4575" y="3459"/>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p>
          </p:txBody>
        </p:sp>
        <p:grpSp>
          <p:nvGrpSpPr>
            <p:cNvPr id="30" name="Group 131"/>
            <p:cNvGrpSpPr/>
            <p:nvPr/>
          </p:nvGrpSpPr>
          <p:grpSpPr bwMode="auto">
            <a:xfrm>
              <a:off x="4602" y="3457"/>
              <a:ext cx="284" cy="254"/>
              <a:chOff x="4401" y="2592"/>
              <a:chExt cx="284" cy="289"/>
            </a:xfrm>
          </p:grpSpPr>
          <p:sp>
            <p:nvSpPr>
              <p:cNvPr id="55428" name="Freeform 132"/>
              <p:cNvSpPr/>
              <p:nvPr/>
            </p:nvSpPr>
            <p:spPr bwMode="auto">
              <a:xfrm>
                <a:off x="4401" y="2592"/>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429" name="Freeform 133"/>
              <p:cNvSpPr/>
              <p:nvPr/>
            </p:nvSpPr>
            <p:spPr bwMode="auto">
              <a:xfrm>
                <a:off x="4542" y="2592"/>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430" name="Line 134"/>
            <p:cNvSpPr>
              <a:spLocks noChangeShapeType="1"/>
            </p:cNvSpPr>
            <p:nvPr/>
          </p:nvSpPr>
          <p:spPr bwMode="auto">
            <a:xfrm>
              <a:off x="4455" y="3584"/>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31" name="Line 135"/>
            <p:cNvSpPr>
              <a:spLocks noChangeShapeType="1"/>
            </p:cNvSpPr>
            <p:nvPr/>
          </p:nvSpPr>
          <p:spPr bwMode="auto">
            <a:xfrm>
              <a:off x="3971" y="3584"/>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32" name="Freeform 136"/>
            <p:cNvSpPr/>
            <p:nvPr/>
          </p:nvSpPr>
          <p:spPr bwMode="auto">
            <a:xfrm>
              <a:off x="4092" y="3584"/>
              <a:ext cx="431" cy="169"/>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433" name="Line 137"/>
            <p:cNvSpPr>
              <a:spLocks noChangeShapeType="1"/>
            </p:cNvSpPr>
            <p:nvPr/>
          </p:nvSpPr>
          <p:spPr bwMode="auto">
            <a:xfrm>
              <a:off x="3586" y="366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34" name="Freeform 138"/>
            <p:cNvSpPr/>
            <p:nvPr/>
          </p:nvSpPr>
          <p:spPr bwMode="auto">
            <a:xfrm>
              <a:off x="3679" y="3579"/>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 name="灯片编号占位符 4"/>
          <p:cNvSpPr>
            <a:spLocks noGrp="1"/>
          </p:cNvSpPr>
          <p:nvPr>
            <p:ph type="sldNum" sz="quarter" idx="11"/>
          </p:nvPr>
        </p:nvSpPr>
        <p:spPr/>
        <p:txBody>
          <a:bodyPr/>
          <a:lstStyle/>
          <a:p>
            <a:fld id="{8F3025D9-A424-423D-989B-85EEC18A5F75}" type="slidenum">
              <a:rPr lang="en-US" altLang="zh-CN"/>
              <a:t>144</a:t>
            </a:fld>
            <a:endParaRPr lang="en-US" altLang="zh-CN"/>
          </a:p>
        </p:txBody>
      </p:sp>
      <p:sp>
        <p:nvSpPr>
          <p:cNvPr id="57346" name="Rectangle 2"/>
          <p:cNvSpPr>
            <a:spLocks noGrp="1" noChangeArrowheads="1"/>
          </p:cNvSpPr>
          <p:nvPr>
            <p:ph type="title"/>
          </p:nvPr>
        </p:nvSpPr>
        <p:spPr/>
        <p:txBody>
          <a:bodyPr/>
          <a:lstStyle/>
          <a:p>
            <a:r>
              <a:rPr lang="zh-CN" altLang="en-US" sz="3200" b="1" dirty="0"/>
              <a:t>分离的数据存储器和指令存储器</a:t>
            </a:r>
            <a:endParaRPr lang="en-US" altLang="zh-CN" sz="3200" b="1" dirty="0"/>
          </a:p>
        </p:txBody>
      </p:sp>
      <p:sp>
        <p:nvSpPr>
          <p:cNvPr id="57347" name="Rectangle 3"/>
          <p:cNvSpPr>
            <a:spLocks noGrp="1" noChangeArrowheads="1"/>
          </p:cNvSpPr>
          <p:nvPr>
            <p:ph type="body" idx="1"/>
          </p:nvPr>
        </p:nvSpPr>
        <p:spPr>
          <a:xfrm>
            <a:off x="1752600" y="1447800"/>
            <a:ext cx="8534400" cy="5410200"/>
          </a:xfrm>
        </p:spPr>
        <p:txBody>
          <a:bodyPr>
            <a:normAutofit/>
          </a:bodyPr>
          <a:lstStyle/>
          <a:p>
            <a:r>
              <a:rPr lang="zh-CN" altLang="en-US" sz="2800" b="1" dirty="0">
                <a:latin typeface="Comic Sans MS" panose="030F0702030302020204" pitchFamily="66" charset="0"/>
              </a:rPr>
              <a:t>使用分开的</a:t>
            </a:r>
            <a:r>
              <a:rPr lang="zh-CN" altLang="en-US" sz="2800" b="1" dirty="0">
                <a:solidFill>
                  <a:srgbClr val="FF0000"/>
                </a:solidFill>
                <a:latin typeface="Comic Sans MS" panose="030F0702030302020204" pitchFamily="66" charset="0"/>
              </a:rPr>
              <a:t>指令</a:t>
            </a:r>
            <a:r>
              <a:rPr lang="en-US" altLang="zh-CN" sz="2800" b="1" dirty="0">
                <a:solidFill>
                  <a:srgbClr val="FF0000"/>
                </a:solidFill>
                <a:latin typeface="Comic Sans MS" panose="030F0702030302020204" pitchFamily="66" charset="0"/>
              </a:rPr>
              <a:t>cache</a:t>
            </a:r>
            <a:r>
              <a:rPr lang="zh-CN" altLang="en-US" sz="2800" b="1" dirty="0">
                <a:solidFill>
                  <a:srgbClr val="FF0000"/>
                </a:solidFill>
                <a:latin typeface="Comic Sans MS" panose="030F0702030302020204" pitchFamily="66" charset="0"/>
              </a:rPr>
              <a:t>和数据</a:t>
            </a:r>
            <a:r>
              <a:rPr lang="en-US" altLang="zh-CN" sz="2800" b="1" dirty="0">
                <a:solidFill>
                  <a:srgbClr val="FF0000"/>
                </a:solidFill>
                <a:latin typeface="Comic Sans MS" panose="030F0702030302020204" pitchFamily="66" charset="0"/>
              </a:rPr>
              <a:t>cache</a:t>
            </a:r>
          </a:p>
          <a:p>
            <a:endParaRPr lang="en-US" altLang="zh-CN" sz="2800" dirty="0">
              <a:latin typeface="Comic Sans MS" panose="030F0702030302020204" pitchFamily="66" charset="0"/>
            </a:endParaRPr>
          </a:p>
          <a:p>
            <a:endParaRPr lang="en-US" altLang="zh-CN" sz="2800" dirty="0">
              <a:latin typeface="Comic Sans MS" panose="030F0702030302020204" pitchFamily="66" charset="0"/>
            </a:endParaRPr>
          </a:p>
          <a:p>
            <a:endParaRPr lang="en-US" altLang="zh-CN" sz="2800" dirty="0">
              <a:latin typeface="Comic Sans MS" panose="030F0702030302020204" pitchFamily="66" charset="0"/>
            </a:endParaRPr>
          </a:p>
          <a:p>
            <a:endParaRPr lang="en-US" altLang="zh-CN" sz="2800" dirty="0">
              <a:latin typeface="Comic Sans MS" panose="030F0702030302020204" pitchFamily="66" charset="0"/>
            </a:endParaRPr>
          </a:p>
          <a:p>
            <a:endParaRPr lang="en-US" altLang="zh-CN" sz="2800" dirty="0">
              <a:latin typeface="Comic Sans MS" panose="030F0702030302020204" pitchFamily="66" charset="0"/>
            </a:endParaRPr>
          </a:p>
          <a:p>
            <a:endParaRPr lang="en-US" altLang="zh-CN" sz="2800" dirty="0">
              <a:latin typeface="Comic Sans MS" panose="030F0702030302020204" pitchFamily="66" charset="0"/>
            </a:endParaRPr>
          </a:p>
          <a:p>
            <a:pPr>
              <a:spcBef>
                <a:spcPct val="80000"/>
              </a:spcBef>
            </a:pPr>
            <a:r>
              <a:rPr lang="zh-CN" altLang="en-US" sz="2800" b="1" dirty="0">
                <a:latin typeface="Comic Sans MS" panose="030F0702030302020204" pitchFamily="66" charset="0"/>
              </a:rPr>
              <a:t>如果时钟周期不变，流水线存储系统的</a:t>
            </a:r>
            <a:r>
              <a:rPr lang="zh-CN" altLang="en-US" sz="2800" b="1" dirty="0">
                <a:solidFill>
                  <a:srgbClr val="FF0000"/>
                </a:solidFill>
                <a:latin typeface="Comic Sans MS" panose="030F0702030302020204" pitchFamily="66" charset="0"/>
              </a:rPr>
              <a:t>带宽必须是非流水线的</a:t>
            </a:r>
            <a:r>
              <a:rPr lang="en-US" altLang="zh-CN" sz="2800" b="1" dirty="0">
                <a:solidFill>
                  <a:srgbClr val="FF0000"/>
                </a:solidFill>
                <a:latin typeface="Comic Sans MS" panose="030F0702030302020204" pitchFamily="66" charset="0"/>
              </a:rPr>
              <a:t>5</a:t>
            </a:r>
            <a:r>
              <a:rPr lang="zh-CN" altLang="en-US" sz="2800" b="1" dirty="0">
                <a:solidFill>
                  <a:srgbClr val="FF0000"/>
                </a:solidFill>
                <a:latin typeface="Comic Sans MS" panose="030F0702030302020204" pitchFamily="66" charset="0"/>
              </a:rPr>
              <a:t>倍。</a:t>
            </a:r>
            <a:endParaRPr lang="en-US" altLang="zh-CN" dirty="0">
              <a:solidFill>
                <a:srgbClr val="FF0000"/>
              </a:solidFill>
              <a:latin typeface="Comic Sans MS" panose="030F0702030302020204" pitchFamily="66" charset="0"/>
            </a:endParaRPr>
          </a:p>
        </p:txBody>
      </p:sp>
      <p:grpSp>
        <p:nvGrpSpPr>
          <p:cNvPr id="2" name="Group 139"/>
          <p:cNvGrpSpPr/>
          <p:nvPr/>
        </p:nvGrpSpPr>
        <p:grpSpPr bwMode="auto">
          <a:xfrm>
            <a:off x="2665413" y="1981201"/>
            <a:ext cx="7456488" cy="3281363"/>
            <a:chOff x="719" y="1248"/>
            <a:chExt cx="4697" cy="2067"/>
          </a:xfrm>
        </p:grpSpPr>
        <p:grpSp>
          <p:nvGrpSpPr>
            <p:cNvPr id="3" name="Group 5"/>
            <p:cNvGrpSpPr/>
            <p:nvPr/>
          </p:nvGrpSpPr>
          <p:grpSpPr bwMode="auto">
            <a:xfrm>
              <a:off x="3094" y="1728"/>
              <a:ext cx="317" cy="259"/>
              <a:chOff x="2624" y="1200"/>
              <a:chExt cx="340" cy="294"/>
            </a:xfrm>
          </p:grpSpPr>
          <p:sp>
            <p:nvSpPr>
              <p:cNvPr id="57350" name="Freeform 6"/>
              <p:cNvSpPr/>
              <p:nvPr/>
            </p:nvSpPr>
            <p:spPr bwMode="auto">
              <a:xfrm>
                <a:off x="2816" y="1205"/>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 name="Group 7"/>
              <p:cNvGrpSpPr/>
              <p:nvPr/>
            </p:nvGrpSpPr>
            <p:grpSpPr bwMode="auto">
              <a:xfrm>
                <a:off x="2624" y="1200"/>
                <a:ext cx="340" cy="289"/>
                <a:chOff x="2624" y="1200"/>
                <a:chExt cx="340" cy="289"/>
              </a:xfrm>
            </p:grpSpPr>
            <p:sp>
              <p:nvSpPr>
                <p:cNvPr id="57352" name="Freeform 8"/>
                <p:cNvSpPr/>
                <p:nvPr/>
              </p:nvSpPr>
              <p:spPr bwMode="auto">
                <a:xfrm>
                  <a:off x="2624" y="1200"/>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3" name="Freeform 9"/>
                <p:cNvSpPr/>
                <p:nvPr/>
              </p:nvSpPr>
              <p:spPr bwMode="auto">
                <a:xfrm>
                  <a:off x="2793" y="1200"/>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5" name="Group 10"/>
            <p:cNvGrpSpPr/>
            <p:nvPr/>
          </p:nvGrpSpPr>
          <p:grpSpPr bwMode="auto">
            <a:xfrm>
              <a:off x="3072" y="2928"/>
              <a:ext cx="340" cy="259"/>
              <a:chOff x="2624" y="2592"/>
              <a:chExt cx="340" cy="294"/>
            </a:xfrm>
          </p:grpSpPr>
          <p:sp>
            <p:nvSpPr>
              <p:cNvPr id="57355" name="Freeform 11"/>
              <p:cNvSpPr/>
              <p:nvPr/>
            </p:nvSpPr>
            <p:spPr bwMode="auto">
              <a:xfrm>
                <a:off x="2816" y="2597"/>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rgbClr val="FF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 name="Group 12"/>
              <p:cNvGrpSpPr/>
              <p:nvPr/>
            </p:nvGrpSpPr>
            <p:grpSpPr bwMode="auto">
              <a:xfrm>
                <a:off x="2624" y="2592"/>
                <a:ext cx="340" cy="289"/>
                <a:chOff x="2624" y="2592"/>
                <a:chExt cx="340" cy="289"/>
              </a:xfrm>
            </p:grpSpPr>
            <p:sp>
              <p:nvSpPr>
                <p:cNvPr id="57357" name="Freeform 13"/>
                <p:cNvSpPr/>
                <p:nvPr/>
              </p:nvSpPr>
              <p:spPr bwMode="auto">
                <a:xfrm>
                  <a:off x="2624" y="2592"/>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solidFill>
                  <a:srgbClr val="FF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8" name="Freeform 14"/>
                <p:cNvSpPr/>
                <p:nvPr/>
              </p:nvSpPr>
              <p:spPr bwMode="auto">
                <a:xfrm>
                  <a:off x="2793" y="2592"/>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solidFill>
                  <a:srgbClr val="FF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57359" name="Rectangle 15"/>
            <p:cNvSpPr>
              <a:spLocks noChangeArrowheads="1"/>
            </p:cNvSpPr>
            <p:nvPr/>
          </p:nvSpPr>
          <p:spPr bwMode="auto">
            <a:xfrm>
              <a:off x="3046" y="2931"/>
              <a:ext cx="26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IM</a:t>
              </a:r>
            </a:p>
          </p:txBody>
        </p:sp>
        <p:sp>
          <p:nvSpPr>
            <p:cNvPr id="57360" name="Rectangle 16"/>
            <p:cNvSpPr>
              <a:spLocks noChangeArrowheads="1"/>
            </p:cNvSpPr>
            <p:nvPr/>
          </p:nvSpPr>
          <p:spPr bwMode="auto">
            <a:xfrm>
              <a:off x="719" y="1723"/>
              <a:ext cx="228" cy="1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lnSpc>
                  <a:spcPct val="80000"/>
                </a:lnSpc>
              </a:pPr>
              <a:r>
                <a:rPr lang="en-US" altLang="zh-CN" i="1">
                  <a:latin typeface="Arial" panose="020B0604020202020204" pitchFamily="34" charset="0"/>
                </a:rPr>
                <a:t>I</a:t>
              </a:r>
            </a:p>
            <a:p>
              <a:pPr algn="ctr">
                <a:lnSpc>
                  <a:spcPct val="80000"/>
                </a:lnSpc>
              </a:pPr>
              <a:r>
                <a:rPr lang="en-US" altLang="zh-CN" i="1">
                  <a:latin typeface="Arial" panose="020B0604020202020204" pitchFamily="34" charset="0"/>
                </a:rPr>
                <a:t>n</a:t>
              </a:r>
            </a:p>
            <a:p>
              <a:pPr algn="ctr">
                <a:lnSpc>
                  <a:spcPct val="80000"/>
                </a:lnSpc>
              </a:pPr>
              <a:r>
                <a:rPr lang="en-US" altLang="zh-CN" i="1">
                  <a:latin typeface="Arial" panose="020B0604020202020204" pitchFamily="34" charset="0"/>
                </a:rPr>
                <a:t>s</a:t>
              </a:r>
            </a:p>
            <a:p>
              <a:pPr algn="ctr">
                <a:lnSpc>
                  <a:spcPct val="80000"/>
                </a:lnSpc>
              </a:pPr>
              <a:r>
                <a:rPr lang="en-US" altLang="zh-CN" i="1">
                  <a:latin typeface="Arial" panose="020B0604020202020204" pitchFamily="34" charset="0"/>
                </a:rPr>
                <a:t>t</a:t>
              </a:r>
            </a:p>
            <a:p>
              <a:pPr algn="ctr">
                <a:lnSpc>
                  <a:spcPct val="80000"/>
                </a:lnSpc>
              </a:pPr>
              <a:r>
                <a:rPr lang="en-US" altLang="zh-CN" i="1">
                  <a:latin typeface="Arial" panose="020B0604020202020204" pitchFamily="34" charset="0"/>
                </a:rPr>
                <a:t>r.</a:t>
              </a:r>
            </a:p>
            <a:p>
              <a:pPr algn="ctr">
                <a:lnSpc>
                  <a:spcPct val="80000"/>
                </a:lnSpc>
              </a:pPr>
              <a:endParaRPr lang="en-US" altLang="zh-CN" i="1">
                <a:latin typeface="Arial" panose="020B0604020202020204" pitchFamily="34" charset="0"/>
              </a:endParaRPr>
            </a:p>
            <a:p>
              <a:pPr algn="ctr">
                <a:lnSpc>
                  <a:spcPct val="80000"/>
                </a:lnSpc>
              </a:pPr>
              <a:r>
                <a:rPr lang="en-US" altLang="zh-CN" i="1">
                  <a:latin typeface="Arial" panose="020B0604020202020204" pitchFamily="34" charset="0"/>
                </a:rPr>
                <a:t>O</a:t>
              </a:r>
            </a:p>
            <a:p>
              <a:pPr algn="ctr">
                <a:lnSpc>
                  <a:spcPct val="80000"/>
                </a:lnSpc>
              </a:pPr>
              <a:r>
                <a:rPr lang="en-US" altLang="zh-CN" i="1">
                  <a:latin typeface="Arial" panose="020B0604020202020204" pitchFamily="34" charset="0"/>
                </a:rPr>
                <a:t>r</a:t>
              </a:r>
            </a:p>
            <a:p>
              <a:pPr algn="ctr">
                <a:lnSpc>
                  <a:spcPct val="80000"/>
                </a:lnSpc>
              </a:pPr>
              <a:r>
                <a:rPr lang="en-US" altLang="zh-CN" i="1">
                  <a:latin typeface="Arial" panose="020B0604020202020204" pitchFamily="34" charset="0"/>
                </a:rPr>
                <a:t>d</a:t>
              </a:r>
            </a:p>
            <a:p>
              <a:pPr algn="ctr">
                <a:lnSpc>
                  <a:spcPct val="80000"/>
                </a:lnSpc>
              </a:pPr>
              <a:r>
                <a:rPr lang="en-US" altLang="zh-CN" i="1">
                  <a:latin typeface="Arial" panose="020B0604020202020204" pitchFamily="34" charset="0"/>
                </a:rPr>
                <a:t>e</a:t>
              </a:r>
            </a:p>
            <a:p>
              <a:pPr algn="ctr">
                <a:lnSpc>
                  <a:spcPct val="80000"/>
                </a:lnSpc>
              </a:pPr>
              <a:r>
                <a:rPr lang="en-US" altLang="zh-CN" i="1">
                  <a:latin typeface="Arial" panose="020B0604020202020204" pitchFamily="34" charset="0"/>
                </a:rPr>
                <a:t>r</a:t>
              </a:r>
            </a:p>
          </p:txBody>
        </p:sp>
        <p:sp>
          <p:nvSpPr>
            <p:cNvPr id="57361" name="Line 17"/>
            <p:cNvSpPr>
              <a:spLocks noChangeShapeType="1"/>
            </p:cNvSpPr>
            <p:nvPr/>
          </p:nvSpPr>
          <p:spPr bwMode="auto">
            <a:xfrm flipH="1">
              <a:off x="1008" y="1728"/>
              <a:ext cx="0" cy="1488"/>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2" name="Line 18"/>
            <p:cNvSpPr>
              <a:spLocks noChangeShapeType="1"/>
            </p:cNvSpPr>
            <p:nvPr/>
          </p:nvSpPr>
          <p:spPr bwMode="auto">
            <a:xfrm>
              <a:off x="1440" y="1488"/>
              <a:ext cx="3976"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3" name="Rectangle 19"/>
            <p:cNvSpPr>
              <a:spLocks noChangeArrowheads="1"/>
            </p:cNvSpPr>
            <p:nvPr/>
          </p:nvSpPr>
          <p:spPr bwMode="auto">
            <a:xfrm>
              <a:off x="2640" y="1248"/>
              <a:ext cx="133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i="1">
                  <a:latin typeface="Arial" panose="020B0604020202020204" pitchFamily="34" charset="0"/>
                </a:rPr>
                <a:t>Time (clock cycles)</a:t>
              </a:r>
            </a:p>
          </p:txBody>
        </p:sp>
        <p:sp>
          <p:nvSpPr>
            <p:cNvPr id="57364" name="Rectangle 20"/>
            <p:cNvSpPr>
              <a:spLocks noChangeArrowheads="1"/>
            </p:cNvSpPr>
            <p:nvPr/>
          </p:nvSpPr>
          <p:spPr bwMode="auto">
            <a:xfrm>
              <a:off x="1020" y="1793"/>
              <a:ext cx="5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a:latin typeface="Comic Sans MS" panose="030F0702030302020204" pitchFamily="66" charset="0"/>
                </a:rPr>
                <a:t>Ld/St</a:t>
              </a:r>
              <a:endParaRPr lang="en-US" altLang="zh-CN" sz="2800">
                <a:latin typeface="Arial" panose="020B0604020202020204" pitchFamily="34" charset="0"/>
              </a:endParaRPr>
            </a:p>
          </p:txBody>
        </p:sp>
        <p:sp>
          <p:nvSpPr>
            <p:cNvPr id="57365" name="Rectangle 21"/>
            <p:cNvSpPr>
              <a:spLocks noChangeArrowheads="1"/>
            </p:cNvSpPr>
            <p:nvPr/>
          </p:nvSpPr>
          <p:spPr bwMode="auto">
            <a:xfrm>
              <a:off x="1004" y="2159"/>
              <a:ext cx="58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a:latin typeface="Comic Sans MS" panose="030F0702030302020204" pitchFamily="66" charset="0"/>
                </a:rPr>
                <a:t>Instr 1</a:t>
              </a:r>
              <a:endParaRPr lang="en-US" altLang="zh-CN" sz="2800">
                <a:latin typeface="Arial" panose="020B0604020202020204" pitchFamily="34" charset="0"/>
              </a:endParaRPr>
            </a:p>
          </p:txBody>
        </p:sp>
        <p:sp>
          <p:nvSpPr>
            <p:cNvPr id="57366" name="Rectangle 22"/>
            <p:cNvSpPr>
              <a:spLocks noChangeArrowheads="1"/>
            </p:cNvSpPr>
            <p:nvPr/>
          </p:nvSpPr>
          <p:spPr bwMode="auto">
            <a:xfrm>
              <a:off x="996" y="2568"/>
              <a:ext cx="6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a:latin typeface="Comic Sans MS" panose="030F0702030302020204" pitchFamily="66" charset="0"/>
                </a:rPr>
                <a:t>Instr 2</a:t>
              </a:r>
              <a:endParaRPr lang="en-US" altLang="zh-CN" sz="2800">
                <a:latin typeface="Arial" panose="020B0604020202020204" pitchFamily="34" charset="0"/>
              </a:endParaRPr>
            </a:p>
          </p:txBody>
        </p:sp>
        <p:sp>
          <p:nvSpPr>
            <p:cNvPr id="57367" name="Rectangle 23"/>
            <p:cNvSpPr>
              <a:spLocks noChangeArrowheads="1"/>
            </p:cNvSpPr>
            <p:nvPr/>
          </p:nvSpPr>
          <p:spPr bwMode="auto">
            <a:xfrm>
              <a:off x="1039" y="2946"/>
              <a:ext cx="6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a:latin typeface="Comic Sans MS" panose="030F0702030302020204" pitchFamily="66" charset="0"/>
                </a:rPr>
                <a:t>Instr 3</a:t>
              </a:r>
            </a:p>
          </p:txBody>
        </p:sp>
        <p:grpSp>
          <p:nvGrpSpPr>
            <p:cNvPr id="7" name="Group 24"/>
            <p:cNvGrpSpPr/>
            <p:nvPr/>
          </p:nvGrpSpPr>
          <p:grpSpPr bwMode="auto">
            <a:xfrm>
              <a:off x="2160" y="1536"/>
              <a:ext cx="3024" cy="1728"/>
              <a:chOff x="1929" y="1985"/>
              <a:chExt cx="3024" cy="2479"/>
            </a:xfrm>
          </p:grpSpPr>
          <p:sp>
            <p:nvSpPr>
              <p:cNvPr id="57369" name="Line 25"/>
              <p:cNvSpPr>
                <a:spLocks noChangeShapeType="1"/>
              </p:cNvSpPr>
              <p:nvPr/>
            </p:nvSpPr>
            <p:spPr bwMode="auto">
              <a:xfrm>
                <a:off x="1929"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0" name="Line 26"/>
              <p:cNvSpPr>
                <a:spLocks noChangeShapeType="1"/>
              </p:cNvSpPr>
              <p:nvPr/>
            </p:nvSpPr>
            <p:spPr bwMode="auto">
              <a:xfrm>
                <a:off x="2361"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1" name="Line 27"/>
              <p:cNvSpPr>
                <a:spLocks noChangeShapeType="1"/>
              </p:cNvSpPr>
              <p:nvPr/>
            </p:nvSpPr>
            <p:spPr bwMode="auto">
              <a:xfrm>
                <a:off x="2793"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2" name="Line 28"/>
              <p:cNvSpPr>
                <a:spLocks noChangeShapeType="1"/>
              </p:cNvSpPr>
              <p:nvPr/>
            </p:nvSpPr>
            <p:spPr bwMode="auto">
              <a:xfrm>
                <a:off x="3225"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3" name="Line 29"/>
              <p:cNvSpPr>
                <a:spLocks noChangeShapeType="1"/>
              </p:cNvSpPr>
              <p:nvPr/>
            </p:nvSpPr>
            <p:spPr bwMode="auto">
              <a:xfrm>
                <a:off x="3657"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4" name="Line 30"/>
              <p:cNvSpPr>
                <a:spLocks noChangeShapeType="1"/>
              </p:cNvSpPr>
              <p:nvPr/>
            </p:nvSpPr>
            <p:spPr bwMode="auto">
              <a:xfrm>
                <a:off x="4089"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5" name="Line 31"/>
              <p:cNvSpPr>
                <a:spLocks noChangeShapeType="1"/>
              </p:cNvSpPr>
              <p:nvPr/>
            </p:nvSpPr>
            <p:spPr bwMode="auto">
              <a:xfrm>
                <a:off x="4521"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6" name="Line 32"/>
              <p:cNvSpPr>
                <a:spLocks noChangeShapeType="1"/>
              </p:cNvSpPr>
              <p:nvPr/>
            </p:nvSpPr>
            <p:spPr bwMode="auto">
              <a:xfrm>
                <a:off x="4953"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 name="Group 33"/>
            <p:cNvGrpSpPr/>
            <p:nvPr/>
          </p:nvGrpSpPr>
          <p:grpSpPr bwMode="auto">
            <a:xfrm>
              <a:off x="2697" y="1661"/>
              <a:ext cx="226" cy="423"/>
              <a:chOff x="2256" y="1152"/>
              <a:chExt cx="226" cy="481"/>
            </a:xfrm>
          </p:grpSpPr>
          <p:sp>
            <p:nvSpPr>
              <p:cNvPr id="57378" name="Freeform 34"/>
              <p:cNvSpPr/>
              <p:nvPr/>
            </p:nvSpPr>
            <p:spPr bwMode="auto">
              <a:xfrm>
                <a:off x="2269" y="1152"/>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79" name="Rectangle 35"/>
              <p:cNvSpPr>
                <a:spLocks noChangeArrowheads="1"/>
              </p:cNvSpPr>
              <p:nvPr/>
            </p:nvSpPr>
            <p:spPr bwMode="auto">
              <a:xfrm rot="5400000">
                <a:off x="2147" y="1296"/>
                <a:ext cx="4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ALU</a:t>
                </a:r>
              </a:p>
            </p:txBody>
          </p:sp>
        </p:grpSp>
        <p:grpSp>
          <p:nvGrpSpPr>
            <p:cNvPr id="9" name="Group 36"/>
            <p:cNvGrpSpPr/>
            <p:nvPr/>
          </p:nvGrpSpPr>
          <p:grpSpPr bwMode="auto">
            <a:xfrm>
              <a:off x="1765" y="1745"/>
              <a:ext cx="359" cy="255"/>
              <a:chOff x="1324" y="1248"/>
              <a:chExt cx="359" cy="289"/>
            </a:xfrm>
          </p:grpSpPr>
          <p:sp>
            <p:nvSpPr>
              <p:cNvPr id="57381" name="Rectangle 37"/>
              <p:cNvSpPr>
                <a:spLocks noChangeArrowheads="1"/>
              </p:cNvSpPr>
              <p:nvPr/>
            </p:nvSpPr>
            <p:spPr bwMode="auto">
              <a:xfrm>
                <a:off x="1324" y="1250"/>
                <a:ext cx="26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IM</a:t>
                </a:r>
              </a:p>
            </p:txBody>
          </p:sp>
          <p:grpSp>
            <p:nvGrpSpPr>
              <p:cNvPr id="10" name="Group 38"/>
              <p:cNvGrpSpPr/>
              <p:nvPr/>
            </p:nvGrpSpPr>
            <p:grpSpPr bwMode="auto">
              <a:xfrm>
                <a:off x="1343" y="1248"/>
                <a:ext cx="340" cy="289"/>
                <a:chOff x="1343" y="1248"/>
                <a:chExt cx="340" cy="289"/>
              </a:xfrm>
            </p:grpSpPr>
            <p:sp>
              <p:nvSpPr>
                <p:cNvPr id="57383" name="Freeform 39"/>
                <p:cNvSpPr/>
                <p:nvPr/>
              </p:nvSpPr>
              <p:spPr bwMode="auto">
                <a:xfrm>
                  <a:off x="1343" y="1248"/>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84" name="Freeform 40"/>
                <p:cNvSpPr/>
                <p:nvPr/>
              </p:nvSpPr>
              <p:spPr bwMode="auto">
                <a:xfrm>
                  <a:off x="1512" y="1248"/>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57385" name="Rectangle 41"/>
            <p:cNvSpPr>
              <a:spLocks noChangeArrowheads="1"/>
            </p:cNvSpPr>
            <p:nvPr/>
          </p:nvSpPr>
          <p:spPr bwMode="auto">
            <a:xfrm>
              <a:off x="2225" y="1752"/>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p>
          </p:txBody>
        </p:sp>
        <p:grpSp>
          <p:nvGrpSpPr>
            <p:cNvPr id="11" name="Group 42"/>
            <p:cNvGrpSpPr/>
            <p:nvPr/>
          </p:nvGrpSpPr>
          <p:grpSpPr bwMode="auto">
            <a:xfrm>
              <a:off x="2244" y="1745"/>
              <a:ext cx="296" cy="255"/>
              <a:chOff x="1803" y="1248"/>
              <a:chExt cx="296" cy="289"/>
            </a:xfrm>
          </p:grpSpPr>
          <p:sp>
            <p:nvSpPr>
              <p:cNvPr id="57387" name="Freeform 43"/>
              <p:cNvSpPr/>
              <p:nvPr/>
            </p:nvSpPr>
            <p:spPr bwMode="auto">
              <a:xfrm>
                <a:off x="1803" y="1248"/>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88" name="Freeform 44"/>
              <p:cNvSpPr/>
              <p:nvPr/>
            </p:nvSpPr>
            <p:spPr bwMode="auto">
              <a:xfrm>
                <a:off x="1951" y="1248"/>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389" name="Line 45"/>
            <p:cNvSpPr>
              <a:spLocks noChangeShapeType="1"/>
            </p:cNvSpPr>
            <p:nvPr/>
          </p:nvSpPr>
          <p:spPr bwMode="auto">
            <a:xfrm>
              <a:off x="2129" y="1872"/>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90" name="Freeform 46"/>
            <p:cNvSpPr/>
            <p:nvPr/>
          </p:nvSpPr>
          <p:spPr bwMode="auto">
            <a:xfrm>
              <a:off x="2191" y="1788"/>
              <a:ext cx="48" cy="85"/>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91" name="Line 47"/>
            <p:cNvSpPr>
              <a:spLocks noChangeShapeType="1"/>
            </p:cNvSpPr>
            <p:nvPr/>
          </p:nvSpPr>
          <p:spPr bwMode="auto">
            <a:xfrm>
              <a:off x="2545" y="17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92" name="Rectangle 48"/>
            <p:cNvSpPr>
              <a:spLocks noChangeArrowheads="1"/>
            </p:cNvSpPr>
            <p:nvPr/>
          </p:nvSpPr>
          <p:spPr bwMode="auto">
            <a:xfrm>
              <a:off x="3120" y="1776"/>
              <a:ext cx="31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DM</a:t>
              </a:r>
            </a:p>
          </p:txBody>
        </p:sp>
        <p:sp>
          <p:nvSpPr>
            <p:cNvPr id="57393" name="Rectangle 49"/>
            <p:cNvSpPr>
              <a:spLocks noChangeArrowheads="1"/>
            </p:cNvSpPr>
            <p:nvPr/>
          </p:nvSpPr>
          <p:spPr bwMode="auto">
            <a:xfrm>
              <a:off x="3534" y="1747"/>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p>
          </p:txBody>
        </p:sp>
        <p:grpSp>
          <p:nvGrpSpPr>
            <p:cNvPr id="12" name="Group 50"/>
            <p:cNvGrpSpPr/>
            <p:nvPr/>
          </p:nvGrpSpPr>
          <p:grpSpPr bwMode="auto">
            <a:xfrm>
              <a:off x="3561" y="1745"/>
              <a:ext cx="284" cy="255"/>
              <a:chOff x="3120" y="1248"/>
              <a:chExt cx="284" cy="289"/>
            </a:xfrm>
          </p:grpSpPr>
          <p:sp>
            <p:nvSpPr>
              <p:cNvPr id="57395" name="Freeform 51"/>
              <p:cNvSpPr/>
              <p:nvPr/>
            </p:nvSpPr>
            <p:spPr bwMode="auto">
              <a:xfrm>
                <a:off x="3120" y="1248"/>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96" name="Freeform 52"/>
              <p:cNvSpPr/>
              <p:nvPr/>
            </p:nvSpPr>
            <p:spPr bwMode="auto">
              <a:xfrm>
                <a:off x="3261" y="1248"/>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397" name="Line 53"/>
            <p:cNvSpPr>
              <a:spLocks noChangeShapeType="1"/>
            </p:cNvSpPr>
            <p:nvPr/>
          </p:nvSpPr>
          <p:spPr bwMode="auto">
            <a:xfrm>
              <a:off x="3414" y="187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98" name="Line 54"/>
            <p:cNvSpPr>
              <a:spLocks noChangeShapeType="1"/>
            </p:cNvSpPr>
            <p:nvPr/>
          </p:nvSpPr>
          <p:spPr bwMode="auto">
            <a:xfrm>
              <a:off x="2930" y="187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99" name="Freeform 55"/>
            <p:cNvSpPr/>
            <p:nvPr/>
          </p:nvSpPr>
          <p:spPr bwMode="auto">
            <a:xfrm>
              <a:off x="3051" y="1872"/>
              <a:ext cx="431" cy="170"/>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00" name="Line 56"/>
            <p:cNvSpPr>
              <a:spLocks noChangeShapeType="1"/>
            </p:cNvSpPr>
            <p:nvPr/>
          </p:nvSpPr>
          <p:spPr bwMode="auto">
            <a:xfrm>
              <a:off x="2545" y="1957"/>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01" name="Freeform 57"/>
            <p:cNvSpPr/>
            <p:nvPr/>
          </p:nvSpPr>
          <p:spPr bwMode="auto">
            <a:xfrm>
              <a:off x="2638" y="1868"/>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 name="Group 58"/>
            <p:cNvGrpSpPr/>
            <p:nvPr/>
          </p:nvGrpSpPr>
          <p:grpSpPr bwMode="auto">
            <a:xfrm>
              <a:off x="2192" y="2055"/>
              <a:ext cx="2124" cy="452"/>
              <a:chOff x="1751" y="1600"/>
              <a:chExt cx="2124" cy="513"/>
            </a:xfrm>
          </p:grpSpPr>
          <p:grpSp>
            <p:nvGrpSpPr>
              <p:cNvPr id="14" name="Group 59"/>
              <p:cNvGrpSpPr/>
              <p:nvPr/>
            </p:nvGrpSpPr>
            <p:grpSpPr bwMode="auto">
              <a:xfrm>
                <a:off x="2685" y="1600"/>
                <a:ext cx="224" cy="481"/>
                <a:chOff x="2685" y="1600"/>
                <a:chExt cx="224" cy="481"/>
              </a:xfrm>
            </p:grpSpPr>
            <p:sp>
              <p:nvSpPr>
                <p:cNvPr id="57404" name="Freeform 60"/>
                <p:cNvSpPr/>
                <p:nvPr/>
              </p:nvSpPr>
              <p:spPr bwMode="auto">
                <a:xfrm>
                  <a:off x="2696" y="1600"/>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05" name="Rectangle 61"/>
                <p:cNvSpPr>
                  <a:spLocks noChangeArrowheads="1"/>
                </p:cNvSpPr>
                <p:nvPr/>
              </p:nvSpPr>
              <p:spPr bwMode="auto">
                <a:xfrm rot="5400000">
                  <a:off x="2576" y="1745"/>
                  <a:ext cx="4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ALU</a:t>
                  </a:r>
                </a:p>
              </p:txBody>
            </p:sp>
          </p:grpSp>
          <p:grpSp>
            <p:nvGrpSpPr>
              <p:cNvPr id="15" name="Group 62"/>
              <p:cNvGrpSpPr/>
              <p:nvPr/>
            </p:nvGrpSpPr>
            <p:grpSpPr bwMode="auto">
              <a:xfrm>
                <a:off x="1751" y="1696"/>
                <a:ext cx="359" cy="289"/>
                <a:chOff x="1751" y="1696"/>
                <a:chExt cx="359" cy="289"/>
              </a:xfrm>
            </p:grpSpPr>
            <p:sp>
              <p:nvSpPr>
                <p:cNvPr id="57407" name="Rectangle 63"/>
                <p:cNvSpPr>
                  <a:spLocks noChangeArrowheads="1"/>
                </p:cNvSpPr>
                <p:nvPr/>
              </p:nvSpPr>
              <p:spPr bwMode="auto">
                <a:xfrm>
                  <a:off x="1751" y="1701"/>
                  <a:ext cx="26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IM</a:t>
                  </a:r>
                </a:p>
              </p:txBody>
            </p:sp>
            <p:grpSp>
              <p:nvGrpSpPr>
                <p:cNvPr id="16" name="Group 64"/>
                <p:cNvGrpSpPr/>
                <p:nvPr/>
              </p:nvGrpSpPr>
              <p:grpSpPr bwMode="auto">
                <a:xfrm>
                  <a:off x="1770" y="1696"/>
                  <a:ext cx="340" cy="289"/>
                  <a:chOff x="1770" y="1696"/>
                  <a:chExt cx="340" cy="289"/>
                </a:xfrm>
              </p:grpSpPr>
              <p:sp>
                <p:nvSpPr>
                  <p:cNvPr id="57409" name="Freeform 65"/>
                  <p:cNvSpPr/>
                  <p:nvPr/>
                </p:nvSpPr>
                <p:spPr bwMode="auto">
                  <a:xfrm>
                    <a:off x="1770" y="1696"/>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10" name="Freeform 66"/>
                  <p:cNvSpPr/>
                  <p:nvPr/>
                </p:nvSpPr>
                <p:spPr bwMode="auto">
                  <a:xfrm>
                    <a:off x="1939" y="1696"/>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57411" name="Rectangle 67"/>
              <p:cNvSpPr>
                <a:spLocks noChangeArrowheads="1"/>
              </p:cNvSpPr>
              <p:nvPr/>
            </p:nvSpPr>
            <p:spPr bwMode="auto">
              <a:xfrm>
                <a:off x="2211" y="1703"/>
                <a:ext cx="35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p>
            </p:txBody>
          </p:sp>
          <p:grpSp>
            <p:nvGrpSpPr>
              <p:cNvPr id="17" name="Group 68"/>
              <p:cNvGrpSpPr/>
              <p:nvPr/>
            </p:nvGrpSpPr>
            <p:grpSpPr bwMode="auto">
              <a:xfrm>
                <a:off x="2230" y="1696"/>
                <a:ext cx="296" cy="289"/>
                <a:chOff x="2230" y="1696"/>
                <a:chExt cx="296" cy="289"/>
              </a:xfrm>
            </p:grpSpPr>
            <p:sp>
              <p:nvSpPr>
                <p:cNvPr id="57413" name="Freeform 69"/>
                <p:cNvSpPr/>
                <p:nvPr/>
              </p:nvSpPr>
              <p:spPr bwMode="auto">
                <a:xfrm>
                  <a:off x="2230" y="1696"/>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14" name="Freeform 70"/>
                <p:cNvSpPr/>
                <p:nvPr/>
              </p:nvSpPr>
              <p:spPr bwMode="auto">
                <a:xfrm>
                  <a:off x="2378" y="1696"/>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415" name="Line 71"/>
              <p:cNvSpPr>
                <a:spLocks noChangeShapeType="1"/>
              </p:cNvSpPr>
              <p:nvPr/>
            </p:nvSpPr>
            <p:spPr bwMode="auto">
              <a:xfrm>
                <a:off x="2115" y="1840"/>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16" name="Freeform 72"/>
              <p:cNvSpPr/>
              <p:nvPr/>
            </p:nvSpPr>
            <p:spPr bwMode="auto">
              <a:xfrm>
                <a:off x="2177" y="1744"/>
                <a:ext cx="48" cy="97"/>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17" name="Line 73"/>
              <p:cNvSpPr>
                <a:spLocks noChangeShapeType="1"/>
              </p:cNvSpPr>
              <p:nvPr/>
            </p:nvSpPr>
            <p:spPr bwMode="auto">
              <a:xfrm>
                <a:off x="2531" y="1744"/>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18" name="Rectangle 74"/>
              <p:cNvSpPr>
                <a:spLocks noChangeArrowheads="1"/>
              </p:cNvSpPr>
              <p:nvPr/>
            </p:nvSpPr>
            <p:spPr bwMode="auto">
              <a:xfrm>
                <a:off x="3028" y="1696"/>
                <a:ext cx="316"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DM</a:t>
                </a:r>
              </a:p>
            </p:txBody>
          </p:sp>
          <p:grpSp>
            <p:nvGrpSpPr>
              <p:cNvPr id="18" name="Group 75"/>
              <p:cNvGrpSpPr/>
              <p:nvPr/>
            </p:nvGrpSpPr>
            <p:grpSpPr bwMode="auto">
              <a:xfrm>
                <a:off x="3079" y="1696"/>
                <a:ext cx="325" cy="289"/>
                <a:chOff x="3079" y="1696"/>
                <a:chExt cx="325" cy="289"/>
              </a:xfrm>
            </p:grpSpPr>
            <p:sp>
              <p:nvSpPr>
                <p:cNvPr id="57420" name="Freeform 76"/>
                <p:cNvSpPr/>
                <p:nvPr/>
              </p:nvSpPr>
              <p:spPr bwMode="auto">
                <a:xfrm>
                  <a:off x="3079" y="1696"/>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21" name="Freeform 77"/>
                <p:cNvSpPr/>
                <p:nvPr/>
              </p:nvSpPr>
              <p:spPr bwMode="auto">
                <a:xfrm>
                  <a:off x="3240" y="1696"/>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422" name="Rectangle 78"/>
              <p:cNvSpPr>
                <a:spLocks noChangeArrowheads="1"/>
              </p:cNvSpPr>
              <p:nvPr/>
            </p:nvSpPr>
            <p:spPr bwMode="auto">
              <a:xfrm>
                <a:off x="3520" y="1696"/>
                <a:ext cx="35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p>
            </p:txBody>
          </p:sp>
          <p:grpSp>
            <p:nvGrpSpPr>
              <p:cNvPr id="19" name="Group 79"/>
              <p:cNvGrpSpPr/>
              <p:nvPr/>
            </p:nvGrpSpPr>
            <p:grpSpPr bwMode="auto">
              <a:xfrm>
                <a:off x="3547" y="1696"/>
                <a:ext cx="284" cy="289"/>
                <a:chOff x="3547" y="1696"/>
                <a:chExt cx="284" cy="289"/>
              </a:xfrm>
            </p:grpSpPr>
            <p:sp>
              <p:nvSpPr>
                <p:cNvPr id="57424" name="Freeform 80"/>
                <p:cNvSpPr/>
                <p:nvPr/>
              </p:nvSpPr>
              <p:spPr bwMode="auto">
                <a:xfrm>
                  <a:off x="3547" y="1696"/>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25" name="Freeform 81"/>
                <p:cNvSpPr/>
                <p:nvPr/>
              </p:nvSpPr>
              <p:spPr bwMode="auto">
                <a:xfrm>
                  <a:off x="3688" y="1696"/>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426" name="Line 82"/>
              <p:cNvSpPr>
                <a:spLocks noChangeShapeType="1"/>
              </p:cNvSpPr>
              <p:nvPr/>
            </p:nvSpPr>
            <p:spPr bwMode="auto">
              <a:xfrm>
                <a:off x="3400" y="1840"/>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27" name="Line 83"/>
              <p:cNvSpPr>
                <a:spLocks noChangeShapeType="1"/>
              </p:cNvSpPr>
              <p:nvPr/>
            </p:nvSpPr>
            <p:spPr bwMode="auto">
              <a:xfrm>
                <a:off x="2916" y="1840"/>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28" name="Freeform 84"/>
              <p:cNvSpPr/>
              <p:nvPr/>
            </p:nvSpPr>
            <p:spPr bwMode="auto">
              <a:xfrm>
                <a:off x="3037" y="1840"/>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29" name="Line 85"/>
              <p:cNvSpPr>
                <a:spLocks noChangeShapeType="1"/>
              </p:cNvSpPr>
              <p:nvPr/>
            </p:nvSpPr>
            <p:spPr bwMode="auto">
              <a:xfrm>
                <a:off x="2531" y="193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30" name="Freeform 86"/>
              <p:cNvSpPr/>
              <p:nvPr/>
            </p:nvSpPr>
            <p:spPr bwMode="auto">
              <a:xfrm>
                <a:off x="2624" y="1835"/>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 name="Group 87"/>
            <p:cNvGrpSpPr/>
            <p:nvPr/>
          </p:nvGrpSpPr>
          <p:grpSpPr bwMode="auto">
            <a:xfrm>
              <a:off x="2619" y="2450"/>
              <a:ext cx="2124" cy="451"/>
              <a:chOff x="2178" y="2048"/>
              <a:chExt cx="2124" cy="513"/>
            </a:xfrm>
          </p:grpSpPr>
          <p:grpSp>
            <p:nvGrpSpPr>
              <p:cNvPr id="21" name="Group 88"/>
              <p:cNvGrpSpPr/>
              <p:nvPr/>
            </p:nvGrpSpPr>
            <p:grpSpPr bwMode="auto">
              <a:xfrm>
                <a:off x="3110" y="2048"/>
                <a:ext cx="226" cy="481"/>
                <a:chOff x="3110" y="2048"/>
                <a:chExt cx="226" cy="481"/>
              </a:xfrm>
            </p:grpSpPr>
            <p:sp>
              <p:nvSpPr>
                <p:cNvPr id="57433" name="Freeform 89"/>
                <p:cNvSpPr/>
                <p:nvPr/>
              </p:nvSpPr>
              <p:spPr bwMode="auto">
                <a:xfrm>
                  <a:off x="3123" y="2048"/>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34" name="Rectangle 90"/>
                <p:cNvSpPr>
                  <a:spLocks noChangeArrowheads="1"/>
                </p:cNvSpPr>
                <p:nvPr/>
              </p:nvSpPr>
              <p:spPr bwMode="auto">
                <a:xfrm rot="5400000">
                  <a:off x="3001" y="2192"/>
                  <a:ext cx="4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ALU</a:t>
                  </a:r>
                </a:p>
              </p:txBody>
            </p:sp>
          </p:grpSp>
          <p:grpSp>
            <p:nvGrpSpPr>
              <p:cNvPr id="22" name="Group 91"/>
              <p:cNvGrpSpPr/>
              <p:nvPr/>
            </p:nvGrpSpPr>
            <p:grpSpPr bwMode="auto">
              <a:xfrm>
                <a:off x="2178" y="2144"/>
                <a:ext cx="359" cy="289"/>
                <a:chOff x="2178" y="2144"/>
                <a:chExt cx="359" cy="289"/>
              </a:xfrm>
            </p:grpSpPr>
            <p:sp>
              <p:nvSpPr>
                <p:cNvPr id="57436" name="Rectangle 92"/>
                <p:cNvSpPr>
                  <a:spLocks noChangeArrowheads="1"/>
                </p:cNvSpPr>
                <p:nvPr/>
              </p:nvSpPr>
              <p:spPr bwMode="auto">
                <a:xfrm>
                  <a:off x="2178" y="2146"/>
                  <a:ext cx="260"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IM</a:t>
                  </a:r>
                </a:p>
              </p:txBody>
            </p:sp>
            <p:grpSp>
              <p:nvGrpSpPr>
                <p:cNvPr id="23" name="Group 93"/>
                <p:cNvGrpSpPr/>
                <p:nvPr/>
              </p:nvGrpSpPr>
              <p:grpSpPr bwMode="auto">
                <a:xfrm>
                  <a:off x="2197" y="2144"/>
                  <a:ext cx="340" cy="289"/>
                  <a:chOff x="2197" y="2144"/>
                  <a:chExt cx="340" cy="289"/>
                </a:xfrm>
              </p:grpSpPr>
              <p:sp>
                <p:nvSpPr>
                  <p:cNvPr id="57438" name="Freeform 94"/>
                  <p:cNvSpPr/>
                  <p:nvPr/>
                </p:nvSpPr>
                <p:spPr bwMode="auto">
                  <a:xfrm>
                    <a:off x="2197" y="2144"/>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39" name="Freeform 95"/>
                  <p:cNvSpPr/>
                  <p:nvPr/>
                </p:nvSpPr>
                <p:spPr bwMode="auto">
                  <a:xfrm>
                    <a:off x="2366" y="2144"/>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57440" name="Rectangle 96"/>
              <p:cNvSpPr>
                <a:spLocks noChangeArrowheads="1"/>
              </p:cNvSpPr>
              <p:nvPr/>
            </p:nvSpPr>
            <p:spPr bwMode="auto">
              <a:xfrm>
                <a:off x="2638" y="2152"/>
                <a:ext cx="351"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p>
            </p:txBody>
          </p:sp>
          <p:grpSp>
            <p:nvGrpSpPr>
              <p:cNvPr id="24" name="Group 97"/>
              <p:cNvGrpSpPr/>
              <p:nvPr/>
            </p:nvGrpSpPr>
            <p:grpSpPr bwMode="auto">
              <a:xfrm>
                <a:off x="2657" y="2144"/>
                <a:ext cx="296" cy="289"/>
                <a:chOff x="2657" y="2144"/>
                <a:chExt cx="296" cy="289"/>
              </a:xfrm>
            </p:grpSpPr>
            <p:sp>
              <p:nvSpPr>
                <p:cNvPr id="57442" name="Freeform 98"/>
                <p:cNvSpPr/>
                <p:nvPr/>
              </p:nvSpPr>
              <p:spPr bwMode="auto">
                <a:xfrm>
                  <a:off x="2657" y="2144"/>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43" name="Freeform 99"/>
                <p:cNvSpPr/>
                <p:nvPr/>
              </p:nvSpPr>
              <p:spPr bwMode="auto">
                <a:xfrm>
                  <a:off x="2805" y="2144"/>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444" name="Line 100"/>
              <p:cNvSpPr>
                <a:spLocks noChangeShapeType="1"/>
              </p:cNvSpPr>
              <p:nvPr/>
            </p:nvSpPr>
            <p:spPr bwMode="auto">
              <a:xfrm>
                <a:off x="2542" y="2288"/>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45" name="Freeform 101"/>
              <p:cNvSpPr/>
              <p:nvPr/>
            </p:nvSpPr>
            <p:spPr bwMode="auto">
              <a:xfrm>
                <a:off x="2604" y="2192"/>
                <a:ext cx="48" cy="97"/>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46" name="Line 102"/>
              <p:cNvSpPr>
                <a:spLocks noChangeShapeType="1"/>
              </p:cNvSpPr>
              <p:nvPr/>
            </p:nvSpPr>
            <p:spPr bwMode="auto">
              <a:xfrm>
                <a:off x="2958" y="2192"/>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47" name="Rectangle 103"/>
              <p:cNvSpPr>
                <a:spLocks noChangeArrowheads="1"/>
              </p:cNvSpPr>
              <p:nvPr/>
            </p:nvSpPr>
            <p:spPr bwMode="auto">
              <a:xfrm>
                <a:off x="3455" y="2146"/>
                <a:ext cx="31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DM</a:t>
                </a:r>
              </a:p>
            </p:txBody>
          </p:sp>
          <p:grpSp>
            <p:nvGrpSpPr>
              <p:cNvPr id="25" name="Group 104"/>
              <p:cNvGrpSpPr/>
              <p:nvPr/>
            </p:nvGrpSpPr>
            <p:grpSpPr bwMode="auto">
              <a:xfrm>
                <a:off x="3506" y="2144"/>
                <a:ext cx="325" cy="289"/>
                <a:chOff x="3506" y="2144"/>
                <a:chExt cx="325" cy="289"/>
              </a:xfrm>
            </p:grpSpPr>
            <p:sp>
              <p:nvSpPr>
                <p:cNvPr id="57449" name="Freeform 105"/>
                <p:cNvSpPr/>
                <p:nvPr/>
              </p:nvSpPr>
              <p:spPr bwMode="auto">
                <a:xfrm>
                  <a:off x="3506" y="2144"/>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50" name="Freeform 106"/>
                <p:cNvSpPr/>
                <p:nvPr/>
              </p:nvSpPr>
              <p:spPr bwMode="auto">
                <a:xfrm>
                  <a:off x="3667" y="2144"/>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451" name="Rectangle 107"/>
              <p:cNvSpPr>
                <a:spLocks noChangeArrowheads="1"/>
              </p:cNvSpPr>
              <p:nvPr/>
            </p:nvSpPr>
            <p:spPr bwMode="auto">
              <a:xfrm>
                <a:off x="3947" y="2146"/>
                <a:ext cx="35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p>
            </p:txBody>
          </p:sp>
          <p:grpSp>
            <p:nvGrpSpPr>
              <p:cNvPr id="26" name="Group 108"/>
              <p:cNvGrpSpPr/>
              <p:nvPr/>
            </p:nvGrpSpPr>
            <p:grpSpPr bwMode="auto">
              <a:xfrm>
                <a:off x="3974" y="2144"/>
                <a:ext cx="284" cy="289"/>
                <a:chOff x="3974" y="2144"/>
                <a:chExt cx="284" cy="289"/>
              </a:xfrm>
            </p:grpSpPr>
            <p:sp>
              <p:nvSpPr>
                <p:cNvPr id="57453" name="Freeform 109"/>
                <p:cNvSpPr/>
                <p:nvPr/>
              </p:nvSpPr>
              <p:spPr bwMode="auto">
                <a:xfrm>
                  <a:off x="3974" y="2144"/>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54" name="Freeform 110"/>
                <p:cNvSpPr/>
                <p:nvPr/>
              </p:nvSpPr>
              <p:spPr bwMode="auto">
                <a:xfrm>
                  <a:off x="4115" y="2144"/>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455" name="Line 111"/>
              <p:cNvSpPr>
                <a:spLocks noChangeShapeType="1"/>
              </p:cNvSpPr>
              <p:nvPr/>
            </p:nvSpPr>
            <p:spPr bwMode="auto">
              <a:xfrm>
                <a:off x="3827" y="2288"/>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56" name="Line 112"/>
              <p:cNvSpPr>
                <a:spLocks noChangeShapeType="1"/>
              </p:cNvSpPr>
              <p:nvPr/>
            </p:nvSpPr>
            <p:spPr bwMode="auto">
              <a:xfrm>
                <a:off x="3343" y="2288"/>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57" name="Freeform 113"/>
              <p:cNvSpPr/>
              <p:nvPr/>
            </p:nvSpPr>
            <p:spPr bwMode="auto">
              <a:xfrm>
                <a:off x="3464" y="2288"/>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58" name="Line 114"/>
              <p:cNvSpPr>
                <a:spLocks noChangeShapeType="1"/>
              </p:cNvSpPr>
              <p:nvPr/>
            </p:nvSpPr>
            <p:spPr bwMode="auto">
              <a:xfrm>
                <a:off x="2958" y="2384"/>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59" name="Freeform 115"/>
              <p:cNvSpPr/>
              <p:nvPr/>
            </p:nvSpPr>
            <p:spPr bwMode="auto">
              <a:xfrm>
                <a:off x="3051" y="2283"/>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7" name="Group 116"/>
            <p:cNvGrpSpPr/>
            <p:nvPr/>
          </p:nvGrpSpPr>
          <p:grpSpPr bwMode="auto">
            <a:xfrm>
              <a:off x="3980" y="2844"/>
              <a:ext cx="224" cy="424"/>
              <a:chOff x="3539" y="2496"/>
              <a:chExt cx="224" cy="481"/>
            </a:xfrm>
          </p:grpSpPr>
          <p:sp>
            <p:nvSpPr>
              <p:cNvPr id="57461" name="Freeform 117"/>
              <p:cNvSpPr/>
              <p:nvPr/>
            </p:nvSpPr>
            <p:spPr bwMode="auto">
              <a:xfrm>
                <a:off x="3550" y="2496"/>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62" name="Rectangle 118"/>
              <p:cNvSpPr>
                <a:spLocks noChangeArrowheads="1"/>
              </p:cNvSpPr>
              <p:nvPr/>
            </p:nvSpPr>
            <p:spPr bwMode="auto">
              <a:xfrm rot="5400000">
                <a:off x="3430" y="2641"/>
                <a:ext cx="4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ALU</a:t>
                </a:r>
              </a:p>
            </p:txBody>
          </p:sp>
        </p:grpSp>
        <p:sp>
          <p:nvSpPr>
            <p:cNvPr id="57463" name="Rectangle 119"/>
            <p:cNvSpPr>
              <a:spLocks noChangeArrowheads="1"/>
            </p:cNvSpPr>
            <p:nvPr/>
          </p:nvSpPr>
          <p:spPr bwMode="auto">
            <a:xfrm>
              <a:off x="3506" y="293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p>
          </p:txBody>
        </p:sp>
        <p:grpSp>
          <p:nvGrpSpPr>
            <p:cNvPr id="28" name="Group 120"/>
            <p:cNvGrpSpPr/>
            <p:nvPr/>
          </p:nvGrpSpPr>
          <p:grpSpPr bwMode="auto">
            <a:xfrm>
              <a:off x="3525" y="2929"/>
              <a:ext cx="296" cy="254"/>
              <a:chOff x="3084" y="2592"/>
              <a:chExt cx="296" cy="289"/>
            </a:xfrm>
          </p:grpSpPr>
          <p:sp>
            <p:nvSpPr>
              <p:cNvPr id="57465" name="Freeform 121"/>
              <p:cNvSpPr/>
              <p:nvPr/>
            </p:nvSpPr>
            <p:spPr bwMode="auto">
              <a:xfrm>
                <a:off x="3084" y="2592"/>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66" name="Freeform 122"/>
              <p:cNvSpPr/>
              <p:nvPr/>
            </p:nvSpPr>
            <p:spPr bwMode="auto">
              <a:xfrm>
                <a:off x="3232" y="2592"/>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467" name="Line 123"/>
            <p:cNvSpPr>
              <a:spLocks noChangeShapeType="1"/>
            </p:cNvSpPr>
            <p:nvPr/>
          </p:nvSpPr>
          <p:spPr bwMode="auto">
            <a:xfrm>
              <a:off x="3410" y="3056"/>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68" name="Freeform 124"/>
            <p:cNvSpPr/>
            <p:nvPr/>
          </p:nvSpPr>
          <p:spPr bwMode="auto">
            <a:xfrm>
              <a:off x="3472" y="2971"/>
              <a:ext cx="48" cy="85"/>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69" name="Line 125"/>
            <p:cNvSpPr>
              <a:spLocks noChangeShapeType="1"/>
            </p:cNvSpPr>
            <p:nvPr/>
          </p:nvSpPr>
          <p:spPr bwMode="auto">
            <a:xfrm>
              <a:off x="3826" y="2971"/>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70" name="Rectangle 126"/>
            <p:cNvSpPr>
              <a:spLocks noChangeArrowheads="1"/>
            </p:cNvSpPr>
            <p:nvPr/>
          </p:nvSpPr>
          <p:spPr bwMode="auto">
            <a:xfrm>
              <a:off x="4323" y="2931"/>
              <a:ext cx="31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DM</a:t>
              </a:r>
            </a:p>
          </p:txBody>
        </p:sp>
        <p:grpSp>
          <p:nvGrpSpPr>
            <p:cNvPr id="29" name="Group 127"/>
            <p:cNvGrpSpPr/>
            <p:nvPr/>
          </p:nvGrpSpPr>
          <p:grpSpPr bwMode="auto">
            <a:xfrm>
              <a:off x="4374" y="2929"/>
              <a:ext cx="325" cy="254"/>
              <a:chOff x="3933" y="2592"/>
              <a:chExt cx="325" cy="289"/>
            </a:xfrm>
          </p:grpSpPr>
          <p:sp>
            <p:nvSpPr>
              <p:cNvPr id="57472" name="Freeform 128"/>
              <p:cNvSpPr/>
              <p:nvPr/>
            </p:nvSpPr>
            <p:spPr bwMode="auto">
              <a:xfrm>
                <a:off x="3933" y="2592"/>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73" name="Freeform 129"/>
              <p:cNvSpPr/>
              <p:nvPr/>
            </p:nvSpPr>
            <p:spPr bwMode="auto">
              <a:xfrm>
                <a:off x="4094" y="2592"/>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474" name="Rectangle 130"/>
            <p:cNvSpPr>
              <a:spLocks noChangeArrowheads="1"/>
            </p:cNvSpPr>
            <p:nvPr/>
          </p:nvSpPr>
          <p:spPr bwMode="auto">
            <a:xfrm>
              <a:off x="4815" y="2931"/>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a:latin typeface="Arial" panose="020B0604020202020204" pitchFamily="34" charset="0"/>
                </a:rPr>
                <a:t>Reg</a:t>
              </a:r>
            </a:p>
          </p:txBody>
        </p:sp>
        <p:grpSp>
          <p:nvGrpSpPr>
            <p:cNvPr id="30" name="Group 131"/>
            <p:cNvGrpSpPr/>
            <p:nvPr/>
          </p:nvGrpSpPr>
          <p:grpSpPr bwMode="auto">
            <a:xfrm>
              <a:off x="4842" y="2929"/>
              <a:ext cx="284" cy="254"/>
              <a:chOff x="4401" y="2592"/>
              <a:chExt cx="284" cy="289"/>
            </a:xfrm>
          </p:grpSpPr>
          <p:sp>
            <p:nvSpPr>
              <p:cNvPr id="57476" name="Freeform 132"/>
              <p:cNvSpPr/>
              <p:nvPr/>
            </p:nvSpPr>
            <p:spPr bwMode="auto">
              <a:xfrm>
                <a:off x="4401" y="2592"/>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77" name="Freeform 133"/>
              <p:cNvSpPr/>
              <p:nvPr/>
            </p:nvSpPr>
            <p:spPr bwMode="auto">
              <a:xfrm>
                <a:off x="4542" y="2592"/>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478" name="Line 134"/>
            <p:cNvSpPr>
              <a:spLocks noChangeShapeType="1"/>
            </p:cNvSpPr>
            <p:nvPr/>
          </p:nvSpPr>
          <p:spPr bwMode="auto">
            <a:xfrm>
              <a:off x="4695" y="3056"/>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79" name="Line 135"/>
            <p:cNvSpPr>
              <a:spLocks noChangeShapeType="1"/>
            </p:cNvSpPr>
            <p:nvPr/>
          </p:nvSpPr>
          <p:spPr bwMode="auto">
            <a:xfrm>
              <a:off x="4211" y="3056"/>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80" name="Freeform 136"/>
            <p:cNvSpPr/>
            <p:nvPr/>
          </p:nvSpPr>
          <p:spPr bwMode="auto">
            <a:xfrm>
              <a:off x="4332" y="3056"/>
              <a:ext cx="431" cy="169"/>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81" name="Line 137"/>
            <p:cNvSpPr>
              <a:spLocks noChangeShapeType="1"/>
            </p:cNvSpPr>
            <p:nvPr/>
          </p:nvSpPr>
          <p:spPr bwMode="auto">
            <a:xfrm>
              <a:off x="3826" y="3140"/>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82" name="Freeform 138"/>
            <p:cNvSpPr/>
            <p:nvPr/>
          </p:nvSpPr>
          <p:spPr bwMode="auto">
            <a:xfrm>
              <a:off x="3919" y="3051"/>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B2158F8B-6551-436E-B24C-AEA07C295253}" type="slidenum">
              <a:rPr lang="en-US" altLang="zh-CN"/>
              <a:t>145</a:t>
            </a:fld>
            <a:endParaRPr lang="en-US" altLang="zh-CN"/>
          </a:p>
        </p:txBody>
      </p:sp>
      <p:sp>
        <p:nvSpPr>
          <p:cNvPr id="58370" name="Rectangle 2"/>
          <p:cNvSpPr>
            <a:spLocks noGrp="1" noChangeArrowheads="1"/>
          </p:cNvSpPr>
          <p:nvPr>
            <p:ph type="title"/>
          </p:nvPr>
        </p:nvSpPr>
        <p:spPr>
          <a:xfrm>
            <a:off x="1809720" y="0"/>
            <a:ext cx="8229600" cy="1143000"/>
          </a:xfrm>
        </p:spPr>
        <p:txBody>
          <a:bodyPr>
            <a:normAutofit/>
          </a:bodyPr>
          <a:lstStyle/>
          <a:p>
            <a:r>
              <a:rPr lang="zh-CN" altLang="en-US" b="1"/>
              <a:t>重新设计寄存器堆资源</a:t>
            </a:r>
            <a:endParaRPr lang="en-US" altLang="zh-CN" b="0" dirty="0">
              <a:solidFill>
                <a:srgbClr val="000000"/>
              </a:solidFill>
              <a:latin typeface="Arial" panose="020B0604020202020204" pitchFamily="34" charset="0"/>
            </a:endParaRPr>
          </a:p>
        </p:txBody>
      </p:sp>
      <p:sp>
        <p:nvSpPr>
          <p:cNvPr id="58371" name="Rectangle 3"/>
          <p:cNvSpPr>
            <a:spLocks noGrp="1" noChangeArrowheads="1"/>
          </p:cNvSpPr>
          <p:nvPr>
            <p:ph type="body" idx="1"/>
          </p:nvPr>
        </p:nvSpPr>
        <p:spPr>
          <a:xfrm>
            <a:off x="1981200" y="1142984"/>
            <a:ext cx="8229600" cy="6215106"/>
          </a:xfrm>
        </p:spPr>
        <p:txBody>
          <a:bodyPr>
            <a:normAutofit/>
          </a:bodyPr>
          <a:lstStyle/>
          <a:p>
            <a:pPr>
              <a:lnSpc>
                <a:spcPct val="90000"/>
              </a:lnSpc>
            </a:pPr>
            <a:r>
              <a:rPr lang="zh-CN" altLang="en-US" sz="2800" b="1" dirty="0">
                <a:latin typeface="Comic Sans MS" panose="030F0702030302020204" pitchFamily="66" charset="0"/>
              </a:rPr>
              <a:t>允许在一个时钟周期</a:t>
            </a:r>
            <a:r>
              <a:rPr lang="en-US" altLang="zh-CN" sz="2800" b="1" dirty="0">
                <a:solidFill>
                  <a:srgbClr val="FF0000"/>
                </a:solidFill>
                <a:latin typeface="Comic Sans MS" panose="030F0702030302020204" pitchFamily="66" charset="0"/>
              </a:rPr>
              <a:t>WB</a:t>
            </a:r>
            <a:r>
              <a:rPr lang="zh-CN" altLang="en-US" sz="2800" b="1" dirty="0">
                <a:solidFill>
                  <a:srgbClr val="FF0000"/>
                </a:solidFill>
                <a:latin typeface="Comic Sans MS" panose="030F0702030302020204" pitchFamily="66" charset="0"/>
              </a:rPr>
              <a:t>段先写，</a:t>
            </a:r>
            <a:r>
              <a:rPr lang="en-US" altLang="zh-CN" sz="2800" b="1" dirty="0">
                <a:solidFill>
                  <a:srgbClr val="FF0000"/>
                </a:solidFill>
                <a:latin typeface="Comic Sans MS" panose="030F0702030302020204" pitchFamily="66" charset="0"/>
              </a:rPr>
              <a:t>ID</a:t>
            </a:r>
            <a:r>
              <a:rPr lang="zh-CN" altLang="en-US" sz="2800" b="1" dirty="0">
                <a:solidFill>
                  <a:srgbClr val="FF0000"/>
                </a:solidFill>
                <a:latin typeface="Comic Sans MS" panose="030F0702030302020204" pitchFamily="66" charset="0"/>
              </a:rPr>
              <a:t>段后读</a:t>
            </a:r>
            <a:endParaRPr lang="en-US" altLang="zh-CN" sz="2800" b="1" dirty="0">
              <a:solidFill>
                <a:srgbClr val="FF0000"/>
              </a:solidFill>
              <a:latin typeface="Comic Sans MS" panose="030F0702030302020204" pitchFamily="66" charset="0"/>
            </a:endParaRPr>
          </a:p>
          <a:p>
            <a:pPr>
              <a:lnSpc>
                <a:spcPct val="90000"/>
              </a:lnSpc>
            </a:pPr>
            <a:endParaRPr lang="en-US" altLang="zh-CN" sz="2800" b="1" dirty="0">
              <a:latin typeface="Comic Sans MS" panose="030F0702030302020204" pitchFamily="66" charset="0"/>
            </a:endParaRPr>
          </a:p>
          <a:p>
            <a:pPr>
              <a:lnSpc>
                <a:spcPct val="90000"/>
              </a:lnSpc>
            </a:pPr>
            <a:endParaRPr lang="en-US" altLang="zh-CN" sz="2800" b="1" dirty="0">
              <a:latin typeface="Comic Sans MS" panose="030F0702030302020204" pitchFamily="66" charset="0"/>
            </a:endParaRPr>
          </a:p>
          <a:p>
            <a:pPr>
              <a:lnSpc>
                <a:spcPct val="90000"/>
              </a:lnSpc>
            </a:pPr>
            <a:endParaRPr lang="en-US" altLang="zh-CN" sz="2800" b="1" dirty="0">
              <a:latin typeface="Comic Sans MS" panose="030F0702030302020204" pitchFamily="66" charset="0"/>
            </a:endParaRPr>
          </a:p>
          <a:p>
            <a:pPr>
              <a:lnSpc>
                <a:spcPct val="90000"/>
              </a:lnSpc>
            </a:pPr>
            <a:endParaRPr lang="en-US" altLang="zh-CN" sz="2800" b="1" dirty="0">
              <a:latin typeface="Comic Sans MS" panose="030F0702030302020204" pitchFamily="66" charset="0"/>
            </a:endParaRPr>
          </a:p>
          <a:p>
            <a:pPr>
              <a:lnSpc>
                <a:spcPct val="90000"/>
              </a:lnSpc>
            </a:pPr>
            <a:endParaRPr lang="en-US" altLang="zh-CN" sz="2800" b="1" dirty="0">
              <a:latin typeface="Comic Sans MS" panose="030F0702030302020204" pitchFamily="66" charset="0"/>
            </a:endParaRPr>
          </a:p>
          <a:p>
            <a:pPr lvl="1">
              <a:lnSpc>
                <a:spcPct val="90000"/>
              </a:lnSpc>
            </a:pPr>
            <a:endParaRPr lang="en-US" altLang="zh-CN" sz="2400" b="1" dirty="0">
              <a:latin typeface="Comic Sans MS" panose="030F0702030302020204" pitchFamily="66" charset="0"/>
            </a:endParaRPr>
          </a:p>
          <a:p>
            <a:pPr lvl="1">
              <a:lnSpc>
                <a:spcPct val="90000"/>
              </a:lnSpc>
            </a:pPr>
            <a:endParaRPr lang="en-US" altLang="zh-CN" sz="2400" b="1" dirty="0">
              <a:latin typeface="Comic Sans MS" panose="030F0702030302020204" pitchFamily="66" charset="0"/>
            </a:endParaRPr>
          </a:p>
          <a:p>
            <a:pPr lvl="1">
              <a:lnSpc>
                <a:spcPct val="90000"/>
              </a:lnSpc>
            </a:pPr>
            <a:r>
              <a:rPr lang="zh-CN" altLang="en-US" sz="2400" b="1" dirty="0">
                <a:latin typeface="Comic Sans MS" panose="030F0702030302020204" pitchFamily="66" charset="0"/>
              </a:rPr>
              <a:t>每个时钟周期完成</a:t>
            </a:r>
            <a:r>
              <a:rPr lang="en-US" altLang="zh-CN" sz="2400" b="1" dirty="0">
                <a:latin typeface="Comic Sans MS" panose="030F0702030302020204" pitchFamily="66" charset="0"/>
              </a:rPr>
              <a:t>2</a:t>
            </a:r>
            <a:r>
              <a:rPr lang="zh-CN" altLang="en-US" sz="2400" b="1" dirty="0">
                <a:latin typeface="Comic Sans MS" panose="030F0702030302020204" pitchFamily="66" charset="0"/>
              </a:rPr>
              <a:t>个读和一个写</a:t>
            </a:r>
            <a:endParaRPr lang="en-US" altLang="zh-CN" sz="2400" b="1" dirty="0">
              <a:latin typeface="Comic Sans MS" panose="030F0702030302020204" pitchFamily="66" charset="0"/>
            </a:endParaRPr>
          </a:p>
          <a:p>
            <a:pPr lvl="1">
              <a:lnSpc>
                <a:spcPct val="90000"/>
              </a:lnSpc>
            </a:pPr>
            <a:r>
              <a:rPr lang="zh-CN" altLang="en-US" sz="2400" b="1" dirty="0">
                <a:latin typeface="Comic Sans MS" panose="030F0702030302020204" pitchFamily="66" charset="0"/>
              </a:rPr>
              <a:t>需要提供</a:t>
            </a:r>
            <a:r>
              <a:rPr lang="en-US" altLang="zh-CN" sz="2400" b="1" dirty="0">
                <a:latin typeface="Comic Sans MS" panose="030F0702030302020204" pitchFamily="66" charset="0"/>
              </a:rPr>
              <a:t>2</a:t>
            </a:r>
            <a:r>
              <a:rPr lang="zh-CN" altLang="en-US" sz="2400" b="1" dirty="0">
                <a:latin typeface="Comic Sans MS" panose="030F0702030302020204" pitchFamily="66" charset="0"/>
              </a:rPr>
              <a:t>个读端口和一个写端口</a:t>
            </a:r>
            <a:endParaRPr lang="en-US" altLang="zh-CN" sz="2400" b="1" dirty="0">
              <a:latin typeface="Comic Sans MS" panose="030F0702030302020204" pitchFamily="66" charset="0"/>
            </a:endParaRPr>
          </a:p>
          <a:p>
            <a:pPr>
              <a:lnSpc>
                <a:spcPct val="90000"/>
              </a:lnSpc>
            </a:pPr>
            <a:r>
              <a:rPr lang="zh-CN" altLang="en-US" sz="2800" b="1" dirty="0">
                <a:latin typeface="Comic Sans MS" panose="030F0702030302020204" pitchFamily="66" charset="0"/>
              </a:rPr>
              <a:t>当写和读同一个寄存器会发生什么？</a:t>
            </a:r>
            <a:r>
              <a:rPr lang="en-US" altLang="zh-CN" sz="2800" b="1" dirty="0">
                <a:latin typeface="Comic Sans MS" panose="030F0702030302020204" pitchFamily="66" charset="0"/>
              </a:rPr>
              <a:t> </a:t>
            </a:r>
          </a:p>
          <a:p>
            <a:pPr>
              <a:lnSpc>
                <a:spcPct val="90000"/>
              </a:lnSpc>
              <a:buNone/>
            </a:pPr>
            <a:r>
              <a:rPr lang="en-US" altLang="zh-CN" sz="2800" b="1" dirty="0">
                <a:latin typeface="Comic Sans MS" panose="030F0702030302020204" pitchFamily="66" charset="0"/>
              </a:rPr>
              <a:t>    </a:t>
            </a:r>
            <a:r>
              <a:rPr lang="en-US" altLang="zh-CN" sz="2800" b="1" dirty="0">
                <a:solidFill>
                  <a:srgbClr val="FF0000"/>
                </a:solidFill>
                <a:latin typeface="Comic Sans MS" panose="030F0702030302020204" pitchFamily="66" charset="0"/>
              </a:rPr>
              <a:t>(</a:t>
            </a:r>
            <a:r>
              <a:rPr lang="zh-CN" altLang="en-US" sz="2800" b="1" dirty="0">
                <a:solidFill>
                  <a:srgbClr val="FF0000"/>
                </a:solidFill>
                <a:latin typeface="Comic Sans MS" panose="030F0702030302020204" pitchFamily="66" charset="0"/>
              </a:rPr>
              <a:t>数据冒险</a:t>
            </a:r>
            <a:r>
              <a:rPr lang="en-US" altLang="zh-CN" sz="2800" b="1" dirty="0">
                <a:solidFill>
                  <a:srgbClr val="FF0000"/>
                </a:solidFill>
                <a:latin typeface="Comic Sans MS" panose="030F0702030302020204" pitchFamily="66" charset="0"/>
              </a:rPr>
              <a:t> </a:t>
            </a:r>
            <a:r>
              <a:rPr lang="en-US" altLang="zh-CN" sz="2800" b="1" dirty="0">
                <a:solidFill>
                  <a:srgbClr val="FF3300"/>
                </a:solidFill>
                <a:latin typeface="Comic Sans MS" panose="030F0702030302020204" pitchFamily="66" charset="0"/>
              </a:rPr>
              <a:t>Data hazard</a:t>
            </a:r>
            <a:r>
              <a:rPr lang="en-US" altLang="zh-CN" sz="2800" b="1" dirty="0">
                <a:latin typeface="Comic Sans MS" panose="030F0702030302020204" pitchFamily="66" charset="0"/>
              </a:rPr>
              <a:t> )</a:t>
            </a:r>
          </a:p>
        </p:txBody>
      </p:sp>
      <p:pic>
        <p:nvPicPr>
          <p:cNvPr id="583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538" y="1857364"/>
            <a:ext cx="70104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703B5B4A-0D02-475D-BE8C-63D6E2111256}" type="slidenum">
              <a:rPr lang="en-US" altLang="zh-CN"/>
              <a:t>146</a:t>
            </a:fld>
            <a:endParaRPr lang="en-US" altLang="zh-CN"/>
          </a:p>
        </p:txBody>
      </p:sp>
      <p:sp>
        <p:nvSpPr>
          <p:cNvPr id="59394" name="Rectangle 2"/>
          <p:cNvSpPr>
            <a:spLocks noGrp="1" noChangeArrowheads="1"/>
          </p:cNvSpPr>
          <p:nvPr>
            <p:ph type="title"/>
          </p:nvPr>
        </p:nvSpPr>
        <p:spPr>
          <a:xfrm>
            <a:off x="1981200" y="59373"/>
            <a:ext cx="8229600" cy="1143000"/>
          </a:xfrm>
        </p:spPr>
        <p:txBody>
          <a:bodyPr>
            <a:normAutofit/>
          </a:bodyPr>
          <a:lstStyle/>
          <a:p>
            <a:r>
              <a:rPr lang="zh-CN" altLang="en-US" b="1" dirty="0"/>
              <a:t>当更新</a:t>
            </a:r>
            <a:r>
              <a:rPr lang="en-US" altLang="zh-CN" b="1" dirty="0"/>
              <a:t>PC</a:t>
            </a:r>
            <a:r>
              <a:rPr lang="zh-CN" altLang="en-US" b="1" dirty="0"/>
              <a:t>时产生冲突</a:t>
            </a:r>
            <a:endParaRPr lang="en-US" altLang="zh-CN" b="1" dirty="0"/>
          </a:p>
        </p:txBody>
      </p:sp>
      <p:sp>
        <p:nvSpPr>
          <p:cNvPr id="59395" name="Rectangle 3"/>
          <p:cNvSpPr>
            <a:spLocks noGrp="1" noChangeArrowheads="1"/>
          </p:cNvSpPr>
          <p:nvPr>
            <p:ph type="body" idx="1"/>
          </p:nvPr>
        </p:nvSpPr>
        <p:spPr>
          <a:xfrm>
            <a:off x="1828800" y="954405"/>
            <a:ext cx="8534400" cy="4648200"/>
          </a:xfrm>
        </p:spPr>
        <p:txBody>
          <a:bodyPr/>
          <a:lstStyle/>
          <a:p>
            <a:pPr>
              <a:lnSpc>
                <a:spcPct val="150000"/>
              </a:lnSpc>
            </a:pPr>
            <a:r>
              <a:rPr lang="zh-CN" altLang="en-US" sz="2800" b="1" dirty="0">
                <a:solidFill>
                  <a:srgbClr val="FF0000"/>
                </a:solidFill>
                <a:latin typeface="Comic Sans MS" panose="030F0702030302020204" pitchFamily="66" charset="0"/>
              </a:rPr>
              <a:t>每个时钟周期</a:t>
            </a:r>
            <a:r>
              <a:rPr lang="zh-CN" altLang="en-US" sz="2800" b="1" dirty="0">
                <a:latin typeface="Comic Sans MS" panose="030F0702030302020204" pitchFamily="66" charset="0"/>
              </a:rPr>
              <a:t>必须</a:t>
            </a:r>
            <a:r>
              <a:rPr lang="zh-CN" altLang="en-US" sz="2800" b="1" dirty="0">
                <a:solidFill>
                  <a:schemeClr val="accent2">
                    <a:lumMod val="75000"/>
                  </a:schemeClr>
                </a:solidFill>
                <a:latin typeface="Comic Sans MS" panose="030F0702030302020204" pitchFamily="66" charset="0"/>
              </a:rPr>
              <a:t>增量</a:t>
            </a:r>
            <a:r>
              <a:rPr lang="en-US" altLang="zh-CN" sz="2800" b="1" dirty="0">
                <a:solidFill>
                  <a:schemeClr val="accent2">
                    <a:lumMod val="75000"/>
                  </a:schemeClr>
                </a:solidFill>
                <a:latin typeface="Comic Sans MS" panose="030F0702030302020204" pitchFamily="66" charset="0"/>
              </a:rPr>
              <a:t>PC</a:t>
            </a:r>
            <a:r>
              <a:rPr lang="zh-CN" altLang="en-US" sz="2800" b="1" dirty="0">
                <a:solidFill>
                  <a:schemeClr val="accent2">
                    <a:lumMod val="75000"/>
                  </a:schemeClr>
                </a:solidFill>
                <a:latin typeface="Comic Sans MS" panose="030F0702030302020204" pitchFamily="66" charset="0"/>
              </a:rPr>
              <a:t>并存储到</a:t>
            </a:r>
            <a:r>
              <a:rPr lang="en-US" altLang="zh-CN" sz="2800" b="1" dirty="0">
                <a:solidFill>
                  <a:schemeClr val="accent2">
                    <a:lumMod val="75000"/>
                  </a:schemeClr>
                </a:solidFill>
                <a:latin typeface="Comic Sans MS" panose="030F0702030302020204" pitchFamily="66" charset="0"/>
              </a:rPr>
              <a:t>PC</a:t>
            </a:r>
            <a:endParaRPr lang="en-US" altLang="zh-CN" sz="2800" b="1" dirty="0">
              <a:latin typeface="Comic Sans MS" panose="030F0702030302020204" pitchFamily="66" charset="0"/>
            </a:endParaRPr>
          </a:p>
          <a:p>
            <a:pPr>
              <a:lnSpc>
                <a:spcPct val="150000"/>
              </a:lnSpc>
            </a:pPr>
            <a:r>
              <a:rPr lang="zh-CN" altLang="en-US" sz="2800" b="1" dirty="0">
                <a:latin typeface="Comic Sans MS" panose="030F0702030302020204" pitchFamily="66" charset="0"/>
              </a:rPr>
              <a:t>遇到转移指令怎么办？</a:t>
            </a:r>
            <a:endParaRPr lang="en-US" altLang="zh-CN" sz="2800" b="1" dirty="0">
              <a:latin typeface="Comic Sans MS" panose="030F0702030302020204" pitchFamily="66" charset="0"/>
            </a:endParaRPr>
          </a:p>
          <a:p>
            <a:pPr lvl="1">
              <a:lnSpc>
                <a:spcPct val="150000"/>
              </a:lnSpc>
            </a:pPr>
            <a:r>
              <a:rPr lang="zh-CN" altLang="en-US" sz="2400" b="1" dirty="0">
                <a:latin typeface="Comic Sans MS" panose="030F0702030302020204" pitchFamily="66" charset="0"/>
              </a:rPr>
              <a:t>转移可能会改变</a:t>
            </a:r>
            <a:r>
              <a:rPr lang="en-US" altLang="zh-CN" sz="2400" b="1" dirty="0">
                <a:latin typeface="Comic Sans MS" panose="030F0702030302020204" pitchFamily="66" charset="0"/>
              </a:rPr>
              <a:t>PC</a:t>
            </a:r>
            <a:r>
              <a:rPr lang="zh-CN" altLang="en-US" sz="2400" b="1" dirty="0">
                <a:latin typeface="Comic Sans MS" panose="030F0702030302020204" pitchFamily="66" charset="0"/>
              </a:rPr>
              <a:t>的值</a:t>
            </a:r>
            <a:r>
              <a:rPr lang="en-US" altLang="zh-CN" sz="2400" b="1" dirty="0">
                <a:latin typeface="Comic Sans MS" panose="030F0702030302020204" pitchFamily="66" charset="0"/>
              </a:rPr>
              <a:t>– </a:t>
            </a:r>
            <a:r>
              <a:rPr lang="zh-CN" altLang="en-US" sz="2400" b="1" dirty="0">
                <a:latin typeface="Comic Sans MS" panose="030F0702030302020204" pitchFamily="66" charset="0"/>
              </a:rPr>
              <a:t>但是</a:t>
            </a:r>
            <a:r>
              <a:rPr lang="zh-CN" altLang="en-US" sz="2400" b="1" dirty="0">
                <a:solidFill>
                  <a:srgbClr val="FF0000"/>
                </a:solidFill>
                <a:latin typeface="Comic Sans MS" panose="030F0702030302020204" pitchFamily="66" charset="0"/>
              </a:rPr>
              <a:t>条件要等到</a:t>
            </a:r>
            <a:r>
              <a:rPr lang="en-US" altLang="zh-CN" sz="2400" b="1" dirty="0">
                <a:solidFill>
                  <a:srgbClr val="FF0000"/>
                </a:solidFill>
                <a:latin typeface="Comic Sans MS" panose="030F0702030302020204" pitchFamily="66" charset="0"/>
              </a:rPr>
              <a:t>ID</a:t>
            </a:r>
            <a:r>
              <a:rPr lang="zh-CN" altLang="en-US" sz="2400" b="1" dirty="0">
                <a:solidFill>
                  <a:srgbClr val="FF0000"/>
                </a:solidFill>
                <a:latin typeface="Comic Sans MS" panose="030F0702030302020204" pitchFamily="66" charset="0"/>
              </a:rPr>
              <a:t>段</a:t>
            </a:r>
            <a:r>
              <a:rPr lang="zh-CN" altLang="en-US" sz="2400" b="1" dirty="0">
                <a:latin typeface="Comic Sans MS" panose="030F0702030302020204" pitchFamily="66" charset="0"/>
              </a:rPr>
              <a:t>才能得到！</a:t>
            </a:r>
            <a:endParaRPr lang="en-US" altLang="zh-CN" sz="2400" b="1" dirty="0">
              <a:latin typeface="Comic Sans MS" panose="030F0702030302020204" pitchFamily="66" charset="0"/>
            </a:endParaRPr>
          </a:p>
          <a:p>
            <a:pPr lvl="1">
              <a:lnSpc>
                <a:spcPct val="150000"/>
              </a:lnSpc>
            </a:pPr>
            <a:r>
              <a:rPr lang="zh-CN" altLang="en-US" sz="2400" b="1" dirty="0">
                <a:latin typeface="Comic Sans MS" panose="030F0702030302020204" pitchFamily="66" charset="0"/>
              </a:rPr>
              <a:t>如果转移发生，取到的转移指令其后的指令是无效的！</a:t>
            </a:r>
            <a:r>
              <a:rPr lang="en-US" altLang="zh-CN" sz="2400" b="1" dirty="0">
                <a:latin typeface="Comic Sans MS" panose="030F0702030302020204" pitchFamily="66" charset="0"/>
              </a:rPr>
              <a:t> </a:t>
            </a:r>
          </a:p>
          <a:p>
            <a:pPr>
              <a:lnSpc>
                <a:spcPct val="150000"/>
              </a:lnSpc>
            </a:pPr>
            <a:r>
              <a:rPr lang="zh-CN" altLang="en-US" sz="2800" b="1" dirty="0">
                <a:latin typeface="Comic Sans MS" panose="030F0702030302020204" pitchFamily="66" charset="0"/>
              </a:rPr>
              <a:t>这是一个需要处理的严重问题，称为</a:t>
            </a:r>
            <a:r>
              <a:rPr lang="zh-CN" altLang="en-US" sz="2800" b="1" dirty="0">
                <a:solidFill>
                  <a:srgbClr val="FF0000"/>
                </a:solidFill>
                <a:latin typeface="Comic Sans MS" panose="030F0702030302020204" pitchFamily="66" charset="0"/>
              </a:rPr>
              <a:t>控制冒险</a:t>
            </a:r>
            <a:r>
              <a:rPr lang="en-US" altLang="zh-CN" sz="2800" b="1" dirty="0">
                <a:latin typeface="Comic Sans MS" panose="030F0702030302020204" pitchFamily="66" charset="0"/>
              </a:rPr>
              <a:t> ( </a:t>
            </a:r>
            <a:r>
              <a:rPr lang="en-US" altLang="zh-CN" sz="2800" b="1" dirty="0">
                <a:solidFill>
                  <a:srgbClr val="FF3300"/>
                </a:solidFill>
                <a:latin typeface="Comic Sans MS" panose="030F0702030302020204" pitchFamily="66" charset="0"/>
              </a:rPr>
              <a:t>Control hazard</a:t>
            </a:r>
            <a:r>
              <a:rPr lang="en-US" altLang="zh-CN" sz="2800" b="1" dirty="0">
                <a:latin typeface="Comic Sans MS" panose="030F0702030302020204" pitchFamily="66" charset="0"/>
              </a:rPr>
              <a:t> ) </a:t>
            </a:r>
            <a:r>
              <a:rPr lang="zh-CN" altLang="en-US" sz="2800" b="1" dirty="0">
                <a:latin typeface="Comic Sans MS" panose="030F0702030302020204" pitchFamily="66" charset="0"/>
              </a:rPr>
              <a:t>。</a:t>
            </a:r>
            <a:r>
              <a:rPr lang="zh-CN" altLang="en-US" sz="2800" b="1" dirty="0"/>
              <a:t>稍后会讨论。</a:t>
            </a:r>
            <a:endParaRPr lang="en-US" altLang="zh-CN" sz="2800" b="1" dirty="0"/>
          </a:p>
        </p:txBody>
      </p:sp>
      <p:pic>
        <p:nvPicPr>
          <p:cNvPr id="3" name="图片 2"/>
          <p:cNvPicPr>
            <a:picLocks noChangeAspect="1"/>
          </p:cNvPicPr>
          <p:nvPr/>
        </p:nvPicPr>
        <p:blipFill>
          <a:blip r:embed="rId2"/>
          <a:stretch>
            <a:fillRect/>
          </a:stretch>
        </p:blipFill>
        <p:spPr>
          <a:xfrm>
            <a:off x="7203440" y="4951730"/>
            <a:ext cx="3206750" cy="183515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98898370-F5A6-47B8-B7A5-FDB4DA9408BE}" type="slidenum">
              <a:rPr lang="en-US" altLang="zh-CN"/>
              <a:t>147</a:t>
            </a:fld>
            <a:endParaRPr lang="en-US" altLang="zh-CN"/>
          </a:p>
        </p:txBody>
      </p:sp>
      <p:sp>
        <p:nvSpPr>
          <p:cNvPr id="60418" name="Rectangle 2"/>
          <p:cNvSpPr>
            <a:spLocks noGrp="1" noChangeArrowheads="1"/>
          </p:cNvSpPr>
          <p:nvPr>
            <p:ph type="title"/>
          </p:nvPr>
        </p:nvSpPr>
        <p:spPr>
          <a:xfrm>
            <a:off x="836267" y="-103526"/>
            <a:ext cx="8001000" cy="990600"/>
          </a:xfrm>
        </p:spPr>
        <p:txBody>
          <a:bodyPr>
            <a:normAutofit/>
          </a:bodyPr>
          <a:lstStyle/>
          <a:p>
            <a:r>
              <a:rPr lang="zh-CN" altLang="en-US" sz="4000" b="1" dirty="0"/>
              <a:t>流水线寄存器必须引入吗？</a:t>
            </a:r>
            <a:endParaRPr lang="en-US" altLang="zh-CN" sz="4000" b="1" dirty="0"/>
          </a:p>
        </p:txBody>
      </p:sp>
      <p:sp>
        <p:nvSpPr>
          <p:cNvPr id="60419" name="Rectangle 3"/>
          <p:cNvSpPr>
            <a:spLocks noGrp="1" noChangeArrowheads="1"/>
          </p:cNvSpPr>
          <p:nvPr>
            <p:ph type="body" idx="1"/>
          </p:nvPr>
        </p:nvSpPr>
        <p:spPr>
          <a:xfrm>
            <a:off x="1723390" y="1605281"/>
            <a:ext cx="8229600" cy="4525963"/>
          </a:xfrm>
        </p:spPr>
        <p:txBody>
          <a:bodyPr>
            <a:normAutofit lnSpcReduction="10000"/>
          </a:bodyPr>
          <a:lstStyle/>
          <a:p>
            <a:pPr>
              <a:lnSpc>
                <a:spcPct val="150000"/>
              </a:lnSpc>
            </a:pPr>
            <a:r>
              <a:rPr lang="zh-CN" altLang="en-US" sz="2400" b="1" dirty="0">
                <a:latin typeface="Comic Sans MS" panose="030F0702030302020204" pitchFamily="66" charset="0"/>
              </a:rPr>
              <a:t>保证处在不同段的指令</a:t>
            </a:r>
            <a:r>
              <a:rPr lang="zh-CN" altLang="en-US" sz="2400" b="1" dirty="0">
                <a:solidFill>
                  <a:srgbClr val="FF0000"/>
                </a:solidFill>
                <a:latin typeface="Comic Sans MS" panose="030F0702030302020204" pitchFamily="66" charset="0"/>
              </a:rPr>
              <a:t>不会相互干扰</a:t>
            </a:r>
            <a:r>
              <a:rPr lang="en-US" altLang="zh-CN" sz="2400" b="1" dirty="0">
                <a:solidFill>
                  <a:srgbClr val="FF0000"/>
                </a:solidFill>
                <a:latin typeface="Comic Sans MS" panose="030F0702030302020204" pitchFamily="66" charset="0"/>
              </a:rPr>
              <a:t> </a:t>
            </a:r>
          </a:p>
          <a:p>
            <a:pPr>
              <a:lnSpc>
                <a:spcPct val="150000"/>
              </a:lnSpc>
            </a:pPr>
            <a:r>
              <a:rPr lang="zh-CN" altLang="en-US" sz="2400" b="1" dirty="0">
                <a:latin typeface="Comic Sans MS" panose="030F0702030302020204" pitchFamily="66" charset="0"/>
              </a:rPr>
              <a:t>通过流水线寄存器，不同段能够一个接一个形成流水线</a:t>
            </a:r>
            <a:endParaRPr lang="en-US" altLang="zh-CN" sz="2400" b="1" dirty="0">
              <a:latin typeface="Comic Sans MS" panose="030F0702030302020204" pitchFamily="66" charset="0"/>
            </a:endParaRPr>
          </a:p>
          <a:p>
            <a:pPr>
              <a:lnSpc>
                <a:spcPct val="150000"/>
              </a:lnSpc>
            </a:pPr>
            <a:r>
              <a:rPr lang="zh-CN" altLang="en-US" sz="2400" b="1" dirty="0">
                <a:latin typeface="Comic Sans MS" panose="030F0702030302020204" pitchFamily="66" charset="0"/>
              </a:rPr>
              <a:t>流水线寄存器数目比多周期实现机器多得多</a:t>
            </a:r>
            <a:endParaRPr lang="en-US" altLang="zh-CN" sz="2800" b="1" dirty="0">
              <a:latin typeface="Comic Sans MS" panose="030F0702030302020204" pitchFamily="66" charset="0"/>
            </a:endParaRPr>
          </a:p>
          <a:p>
            <a:pPr lvl="1">
              <a:lnSpc>
                <a:spcPct val="150000"/>
              </a:lnSpc>
            </a:pPr>
            <a:r>
              <a:rPr lang="en-US" altLang="zh-CN" sz="2000" b="1" dirty="0">
                <a:latin typeface="Comic Sans MS" panose="030F0702030302020204" pitchFamily="66" charset="0"/>
              </a:rPr>
              <a:t>IR:  </a:t>
            </a:r>
            <a:r>
              <a:rPr lang="en-US" altLang="zh-CN" sz="2000" b="1" u="sng" dirty="0">
                <a:latin typeface="Comic Sans MS" panose="030F0702030302020204" pitchFamily="66" charset="0"/>
              </a:rPr>
              <a:t>IF/ID.IR</a:t>
            </a:r>
            <a:r>
              <a:rPr lang="en-US" altLang="zh-CN" sz="2000" b="1" dirty="0">
                <a:latin typeface="Comic Sans MS" panose="030F0702030302020204" pitchFamily="66" charset="0"/>
              </a:rPr>
              <a:t>; </a:t>
            </a:r>
            <a:r>
              <a:rPr lang="en-US" altLang="zh-CN" sz="2000" b="1" u="sng" dirty="0">
                <a:latin typeface="Comic Sans MS" panose="030F0702030302020204" pitchFamily="66" charset="0"/>
              </a:rPr>
              <a:t>ID/EX.IR</a:t>
            </a:r>
            <a:r>
              <a:rPr lang="en-US" altLang="zh-CN" sz="2000" b="1" dirty="0">
                <a:latin typeface="Comic Sans MS" panose="030F0702030302020204" pitchFamily="66" charset="0"/>
              </a:rPr>
              <a:t>; </a:t>
            </a:r>
            <a:r>
              <a:rPr lang="en-US" altLang="zh-CN" sz="2000" b="1" u="sng" dirty="0">
                <a:latin typeface="Comic Sans MS" panose="030F0702030302020204" pitchFamily="66" charset="0"/>
              </a:rPr>
              <a:t>EX/MEM.IR</a:t>
            </a:r>
            <a:r>
              <a:rPr lang="en-US" altLang="zh-CN" sz="2000" b="1" dirty="0">
                <a:latin typeface="Comic Sans MS" panose="030F0702030302020204" pitchFamily="66" charset="0"/>
              </a:rPr>
              <a:t>;  </a:t>
            </a:r>
            <a:r>
              <a:rPr lang="en-US" altLang="zh-CN" sz="2000" b="1" u="sng" dirty="0">
                <a:latin typeface="Comic Sans MS" panose="030F0702030302020204" pitchFamily="66" charset="0"/>
                <a:sym typeface="+mn-ea"/>
              </a:rPr>
              <a:t>ME</a:t>
            </a:r>
            <a:r>
              <a:rPr lang="en-US" altLang="zh-CN" sz="2000" b="1" u="sng" dirty="0">
                <a:latin typeface="Comic Sans MS" panose="030F0702030302020204" pitchFamily="66" charset="0"/>
              </a:rPr>
              <a:t>M/WB.IR</a:t>
            </a:r>
            <a:endParaRPr lang="en-US" altLang="zh-CN" sz="2000" b="1" dirty="0">
              <a:latin typeface="Comic Sans MS" panose="030F0702030302020204" pitchFamily="66" charset="0"/>
            </a:endParaRPr>
          </a:p>
          <a:p>
            <a:pPr lvl="1">
              <a:lnSpc>
                <a:spcPct val="150000"/>
              </a:lnSpc>
            </a:pPr>
            <a:r>
              <a:rPr lang="en-US" altLang="zh-CN" sz="2000" b="1" dirty="0">
                <a:latin typeface="Comic Sans MS" panose="030F0702030302020204" pitchFamily="66" charset="0"/>
              </a:rPr>
              <a:t>B:    </a:t>
            </a:r>
            <a:r>
              <a:rPr lang="en-US" altLang="zh-CN" sz="2000" b="1" u="sng" dirty="0">
                <a:latin typeface="Comic Sans MS" panose="030F0702030302020204" pitchFamily="66" charset="0"/>
              </a:rPr>
              <a:t>ID/EX.B</a:t>
            </a:r>
            <a:r>
              <a:rPr lang="en-US" altLang="zh-CN" sz="2000" b="1" dirty="0">
                <a:latin typeface="Comic Sans MS" panose="030F0702030302020204" pitchFamily="66" charset="0"/>
              </a:rPr>
              <a:t>;  </a:t>
            </a:r>
            <a:r>
              <a:rPr lang="en-US" altLang="zh-CN" sz="2000" b="1" u="sng" dirty="0">
                <a:latin typeface="Comic Sans MS" panose="030F0702030302020204" pitchFamily="66" charset="0"/>
              </a:rPr>
              <a:t>EX/</a:t>
            </a:r>
            <a:r>
              <a:rPr lang="en-US" altLang="zh-CN" sz="2000" b="1" u="sng" dirty="0">
                <a:latin typeface="Comic Sans MS" panose="030F0702030302020204" pitchFamily="66" charset="0"/>
                <a:sym typeface="+mn-ea"/>
              </a:rPr>
              <a:t>ME</a:t>
            </a:r>
            <a:r>
              <a:rPr lang="en-US" altLang="zh-CN" sz="2000" b="1" u="sng" dirty="0">
                <a:latin typeface="Comic Sans MS" panose="030F0702030302020204" pitchFamily="66" charset="0"/>
              </a:rPr>
              <a:t>M.B</a:t>
            </a:r>
            <a:endParaRPr lang="en-US" altLang="zh-CN" sz="2000" b="1" dirty="0">
              <a:latin typeface="Comic Sans MS" panose="030F0702030302020204" pitchFamily="66" charset="0"/>
            </a:endParaRPr>
          </a:p>
          <a:p>
            <a:pPr lvl="1">
              <a:lnSpc>
                <a:spcPct val="150000"/>
              </a:lnSpc>
            </a:pPr>
            <a:r>
              <a:rPr lang="en-US" altLang="zh-CN" sz="2000" b="1" dirty="0" err="1">
                <a:latin typeface="Comic Sans MS" panose="030F0702030302020204" pitchFamily="66" charset="0"/>
              </a:rPr>
              <a:t>ALUoutput</a:t>
            </a:r>
            <a:r>
              <a:rPr lang="en-US" altLang="zh-CN" sz="2000" b="1" dirty="0">
                <a:latin typeface="Comic Sans MS" panose="030F0702030302020204" pitchFamily="66" charset="0"/>
              </a:rPr>
              <a:t>:  </a:t>
            </a:r>
            <a:r>
              <a:rPr lang="en-US" altLang="zh-CN" sz="2000" b="1" u="sng" dirty="0">
                <a:latin typeface="Comic Sans MS" panose="030F0702030302020204" pitchFamily="66" charset="0"/>
              </a:rPr>
              <a:t>EX/</a:t>
            </a:r>
            <a:r>
              <a:rPr lang="en-US" altLang="zh-CN" sz="2000" b="1" u="sng" dirty="0">
                <a:latin typeface="Comic Sans MS" panose="030F0702030302020204" pitchFamily="66" charset="0"/>
                <a:sym typeface="+mn-ea"/>
              </a:rPr>
              <a:t>ME</a:t>
            </a:r>
            <a:r>
              <a:rPr lang="en-US" altLang="zh-CN" sz="2000" b="1" u="sng" dirty="0" err="1">
                <a:latin typeface="Comic Sans MS" panose="030F0702030302020204" pitchFamily="66" charset="0"/>
              </a:rPr>
              <a:t>M.ALUoutput</a:t>
            </a:r>
            <a:r>
              <a:rPr lang="en-US" altLang="zh-CN" sz="2000" b="1" dirty="0">
                <a:latin typeface="Comic Sans MS" panose="030F0702030302020204" pitchFamily="66" charset="0"/>
              </a:rPr>
              <a:t>, </a:t>
            </a:r>
            <a:r>
              <a:rPr lang="en-US" altLang="zh-CN" sz="2000" b="1" u="sng" dirty="0">
                <a:latin typeface="Comic Sans MS" panose="030F0702030302020204" pitchFamily="66" charset="0"/>
                <a:sym typeface="+mn-ea"/>
              </a:rPr>
              <a:t>ME</a:t>
            </a:r>
            <a:r>
              <a:rPr lang="en-US" altLang="zh-CN" sz="2000" b="1" u="sng" dirty="0">
                <a:latin typeface="Comic Sans MS" panose="030F0702030302020204" pitchFamily="66" charset="0"/>
              </a:rPr>
              <a:t>M/</a:t>
            </a:r>
            <a:r>
              <a:rPr lang="en-US" altLang="zh-CN" sz="2000" b="1" u="sng" dirty="0" err="1">
                <a:latin typeface="Comic Sans MS" panose="030F0702030302020204" pitchFamily="66" charset="0"/>
              </a:rPr>
              <a:t>WB.ALUoutput</a:t>
            </a:r>
            <a:endParaRPr lang="en-US" altLang="zh-CN" sz="2000" b="1" u="sng" dirty="0">
              <a:latin typeface="Comic Sans MS" panose="030F0702030302020204" pitchFamily="66" charset="0"/>
            </a:endParaRPr>
          </a:p>
          <a:p>
            <a:pPr>
              <a:lnSpc>
                <a:spcPct val="150000"/>
              </a:lnSpc>
            </a:pPr>
            <a:r>
              <a:rPr lang="zh-CN" altLang="en-US" sz="2400" b="1" dirty="0">
                <a:solidFill>
                  <a:srgbClr val="FF0000"/>
                </a:solidFill>
                <a:latin typeface="Comic Sans MS" panose="030F0702030302020204" pitchFamily="66" charset="0"/>
              </a:rPr>
              <a:t>任何后面段需要的值</a:t>
            </a:r>
            <a:r>
              <a:rPr lang="zh-CN" altLang="en-US" sz="2400" b="1" dirty="0">
                <a:solidFill>
                  <a:schemeClr val="accent2"/>
                </a:solidFill>
                <a:latin typeface="Comic Sans MS" panose="030F0702030302020204" pitchFamily="66" charset="0"/>
              </a:rPr>
              <a:t>必须放在流水线寄存器中，而且会复制到其后的寄存器中直到不需要为止</a:t>
            </a:r>
            <a:endParaRPr lang="en-US" altLang="zh-CN" sz="2800" b="1" u="sng" dirty="0">
              <a:latin typeface="Comic Sans MS" panose="030F0702030302020204" pitchFamily="66" charset="0"/>
            </a:endParaRPr>
          </a:p>
        </p:txBody>
      </p:sp>
      <p:pic>
        <p:nvPicPr>
          <p:cNvPr id="3" name="图片 2"/>
          <p:cNvPicPr>
            <a:picLocks noChangeAspect="1"/>
          </p:cNvPicPr>
          <p:nvPr/>
        </p:nvPicPr>
        <p:blipFill>
          <a:blip r:embed="rId2"/>
          <a:stretch>
            <a:fillRect/>
          </a:stretch>
        </p:blipFill>
        <p:spPr>
          <a:xfrm>
            <a:off x="7416800" y="548640"/>
            <a:ext cx="3206750" cy="183515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a:xfrm>
            <a:off x="4381488" y="6492876"/>
            <a:ext cx="2895600" cy="365125"/>
          </a:xfrm>
        </p:spPr>
        <p:txBody>
          <a:bodyPr/>
          <a:lstStyle/>
          <a:p>
            <a:fld id="{6B82DA53-1720-4993-B7B2-605597858F6C}" type="slidenum">
              <a:rPr lang="en-US" altLang="zh-CN"/>
              <a:t>148</a:t>
            </a:fld>
            <a:endParaRPr lang="en-US" altLang="zh-CN"/>
          </a:p>
        </p:txBody>
      </p:sp>
      <p:sp>
        <p:nvSpPr>
          <p:cNvPr id="61442" name="Rectangle 2"/>
          <p:cNvSpPr>
            <a:spLocks noGrp="1" noChangeArrowheads="1"/>
          </p:cNvSpPr>
          <p:nvPr>
            <p:ph type="title"/>
          </p:nvPr>
        </p:nvSpPr>
        <p:spPr/>
        <p:txBody>
          <a:bodyPr/>
          <a:lstStyle/>
          <a:p>
            <a:pPr algn="l">
              <a:lnSpc>
                <a:spcPct val="150000"/>
              </a:lnSpc>
            </a:pPr>
            <a:r>
              <a:rPr lang="zh-CN" altLang="en-US" b="1" dirty="0">
                <a:latin typeface="Comic Sans MS" panose="030F0702030302020204" pitchFamily="66" charset="0"/>
              </a:rPr>
              <a:t>五、流水线的基本性能</a:t>
            </a:r>
            <a:endParaRPr lang="en-US" altLang="zh-CN" b="1" dirty="0">
              <a:latin typeface="Comic Sans MS" panose="030F0702030302020204" pitchFamily="66" charset="0"/>
            </a:endParaRPr>
          </a:p>
        </p:txBody>
      </p:sp>
      <p:sp>
        <p:nvSpPr>
          <p:cNvPr id="61443" name="Rectangle 3"/>
          <p:cNvSpPr>
            <a:spLocks noGrp="1" noChangeArrowheads="1"/>
          </p:cNvSpPr>
          <p:nvPr>
            <p:ph type="body" idx="1"/>
          </p:nvPr>
        </p:nvSpPr>
        <p:spPr>
          <a:xfrm>
            <a:off x="1738282" y="2000240"/>
            <a:ext cx="8715404" cy="3643338"/>
          </a:xfrm>
        </p:spPr>
        <p:txBody>
          <a:bodyPr>
            <a:normAutofit/>
          </a:bodyPr>
          <a:lstStyle/>
          <a:p>
            <a:pPr>
              <a:lnSpc>
                <a:spcPct val="150000"/>
              </a:lnSpc>
              <a:buNone/>
            </a:pPr>
            <a:r>
              <a:rPr lang="zh-CN" altLang="en-US" b="1" dirty="0">
                <a:solidFill>
                  <a:srgbClr val="FF3300"/>
                </a:solidFill>
                <a:latin typeface="Comic Sans MS" panose="030F0702030302020204" pitchFamily="66" charset="0"/>
              </a:rPr>
              <a:t> 流水线增大了吞吐量</a:t>
            </a:r>
            <a:r>
              <a:rPr lang="en-US" altLang="zh-CN" b="1" dirty="0">
                <a:solidFill>
                  <a:srgbClr val="FF3300"/>
                </a:solidFill>
                <a:latin typeface="Comic Sans MS" panose="030F0702030302020204" pitchFamily="66" charset="0"/>
              </a:rPr>
              <a:t>--</a:t>
            </a:r>
            <a:r>
              <a:rPr lang="zh-CN" altLang="en-US" sz="2800" b="1" dirty="0">
                <a:latin typeface="Comic Sans MS" panose="030F0702030302020204" pitchFamily="66" charset="0"/>
              </a:rPr>
              <a:t>单位时间完成的指令条数</a:t>
            </a:r>
            <a:endParaRPr lang="en-US" altLang="zh-CN" sz="2800" b="1" dirty="0">
              <a:latin typeface="Comic Sans MS" panose="030F0702030302020204" pitchFamily="66" charset="0"/>
            </a:endParaRPr>
          </a:p>
          <a:p>
            <a:pPr>
              <a:lnSpc>
                <a:spcPct val="150000"/>
              </a:lnSpc>
              <a:buNone/>
            </a:pPr>
            <a:r>
              <a:rPr lang="zh-CN" altLang="en-US" sz="2800" b="1" dirty="0">
                <a:latin typeface="Comic Sans MS" panose="030F0702030302020204" pitchFamily="66" charset="0"/>
              </a:rPr>
              <a:t>       吞吐量大，程序运行更快，总的执行时间变短，尽管每一条指令的执行时间并没有加快！</a:t>
            </a:r>
            <a:endParaRPr lang="en-US" altLang="zh-CN" sz="2800" b="1" dirty="0">
              <a:latin typeface="Comic Sans MS" panose="030F0702030302020204" pitchFamily="66"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6B82DA53-1720-4993-B7B2-605597858F6C}" type="slidenum">
              <a:rPr lang="en-US" altLang="zh-CN"/>
              <a:t>149</a:t>
            </a:fld>
            <a:endParaRPr lang="en-US" altLang="zh-CN"/>
          </a:p>
        </p:txBody>
      </p:sp>
      <p:sp>
        <p:nvSpPr>
          <p:cNvPr id="61442" name="Rectangle 2"/>
          <p:cNvSpPr>
            <a:spLocks noGrp="1" noChangeArrowheads="1"/>
          </p:cNvSpPr>
          <p:nvPr>
            <p:ph type="title"/>
          </p:nvPr>
        </p:nvSpPr>
        <p:spPr/>
        <p:txBody>
          <a:bodyPr>
            <a:normAutofit/>
          </a:bodyPr>
          <a:lstStyle/>
          <a:p>
            <a:pPr algn="l">
              <a:lnSpc>
                <a:spcPct val="150000"/>
              </a:lnSpc>
            </a:pPr>
            <a:r>
              <a:rPr lang="zh-CN" altLang="en-US" sz="4000" b="1" dirty="0">
                <a:latin typeface="Comic Sans MS" panose="030F0702030302020204" pitchFamily="66" charset="0"/>
              </a:rPr>
              <a:t>       影响流水线性能的因素</a:t>
            </a:r>
            <a:endParaRPr lang="en-US" altLang="zh-CN" sz="4000" b="1" dirty="0">
              <a:latin typeface="Comic Sans MS" panose="030F0702030302020204" pitchFamily="66" charset="0"/>
            </a:endParaRPr>
          </a:p>
        </p:txBody>
      </p:sp>
      <p:sp>
        <p:nvSpPr>
          <p:cNvPr id="61443" name="Rectangle 3"/>
          <p:cNvSpPr>
            <a:spLocks noGrp="1" noChangeArrowheads="1"/>
          </p:cNvSpPr>
          <p:nvPr>
            <p:ph type="body" idx="1"/>
          </p:nvPr>
        </p:nvSpPr>
        <p:spPr>
          <a:xfrm>
            <a:off x="1828800" y="1524000"/>
            <a:ext cx="8534400" cy="4724400"/>
          </a:xfrm>
        </p:spPr>
        <p:txBody>
          <a:bodyPr>
            <a:normAutofit/>
          </a:bodyPr>
          <a:lstStyle/>
          <a:p>
            <a:pPr>
              <a:lnSpc>
                <a:spcPct val="150000"/>
              </a:lnSpc>
            </a:pPr>
            <a:r>
              <a:rPr lang="zh-CN" altLang="en-US" sz="2400" b="1" dirty="0">
                <a:solidFill>
                  <a:srgbClr val="FF3300"/>
                </a:solidFill>
                <a:latin typeface="Comic Sans MS" panose="030F0702030302020204" pitchFamily="66" charset="0"/>
              </a:rPr>
              <a:t>延迟：</a:t>
            </a:r>
            <a:r>
              <a:rPr lang="zh-CN" altLang="en-US" sz="2400" b="1" dirty="0">
                <a:latin typeface="Comic Sans MS" panose="030F0702030302020204" pitchFamily="66" charset="0"/>
              </a:rPr>
              <a:t>每条指令的执行时间没有减少，而且附加的一些控制会比非流水线实现增加开销。</a:t>
            </a:r>
            <a:endParaRPr lang="en-US" altLang="zh-CN" sz="2400" b="1" dirty="0">
              <a:latin typeface="Comic Sans MS" panose="030F0702030302020204" pitchFamily="66" charset="0"/>
            </a:endParaRPr>
          </a:p>
          <a:p>
            <a:pPr>
              <a:lnSpc>
                <a:spcPct val="150000"/>
              </a:lnSpc>
            </a:pPr>
            <a:r>
              <a:rPr lang="zh-CN" altLang="en-US" sz="2400" b="1" dirty="0">
                <a:latin typeface="Comic Sans MS" panose="030F0702030302020204" pitchFamily="66" charset="0"/>
              </a:rPr>
              <a:t>不平衡：</a:t>
            </a:r>
            <a:r>
              <a:rPr lang="en-US" altLang="zh-CN" sz="2400" b="1" dirty="0">
                <a:latin typeface="Comic Sans MS" panose="030F0702030302020204" pitchFamily="66" charset="0"/>
              </a:rPr>
              <a:t> </a:t>
            </a:r>
            <a:r>
              <a:rPr lang="zh-CN" altLang="en-US" sz="2400" b="1" dirty="0">
                <a:latin typeface="Comic Sans MS" panose="030F0702030302020204" pitchFamily="66" charset="0"/>
              </a:rPr>
              <a:t>各段时间以最慢的为基准，会降低性能</a:t>
            </a:r>
            <a:endParaRPr lang="en-US" altLang="zh-CN" sz="2400" b="1" dirty="0">
              <a:latin typeface="Comic Sans MS" panose="030F0702030302020204" pitchFamily="66" charset="0"/>
            </a:endParaRPr>
          </a:p>
          <a:p>
            <a:pPr>
              <a:lnSpc>
                <a:spcPct val="150000"/>
              </a:lnSpc>
            </a:pPr>
            <a:r>
              <a:rPr lang="zh-CN" altLang="en-US" sz="2400" b="1" dirty="0">
                <a:solidFill>
                  <a:srgbClr val="FF0000"/>
                </a:solidFill>
                <a:latin typeface="Comic Sans MS" panose="030F0702030302020204" pitchFamily="66" charset="0"/>
              </a:rPr>
              <a:t>附加开销</a:t>
            </a:r>
            <a:r>
              <a:rPr lang="zh-CN" altLang="en-US" sz="2400" b="1" dirty="0">
                <a:latin typeface="Comic Sans MS" panose="030F0702030302020204" pitchFamily="66" charset="0"/>
              </a:rPr>
              <a:t>：流水线寄存器延迟和时钟偏移，限制了时钟周期频率。</a:t>
            </a:r>
            <a:endParaRPr lang="en-US" altLang="zh-CN" sz="2400" b="1" dirty="0">
              <a:latin typeface="Comic Sans MS" panose="030F0702030302020204" pitchFamily="66" charset="0"/>
            </a:endParaRPr>
          </a:p>
          <a:p>
            <a:pPr>
              <a:lnSpc>
                <a:spcPct val="150000"/>
              </a:lnSpc>
            </a:pPr>
            <a:r>
              <a:rPr lang="zh-CN" altLang="en-US" sz="2400" b="1" dirty="0">
                <a:solidFill>
                  <a:srgbClr val="FF0000"/>
                </a:solidFill>
                <a:latin typeface="Comic Sans MS" panose="030F0702030302020204" pitchFamily="66" charset="0"/>
              </a:rPr>
              <a:t>流水线冒险：</a:t>
            </a:r>
            <a:r>
              <a:rPr lang="zh-CN" altLang="en-US" sz="2400" b="1" dirty="0">
                <a:latin typeface="Comic Sans MS" panose="030F0702030302020204" pitchFamily="66" charset="0"/>
              </a:rPr>
              <a:t>是达到理想性能的主要障碍</a:t>
            </a:r>
            <a:endParaRPr lang="en-US" altLang="zh-CN" sz="2400" b="1" dirty="0">
              <a:latin typeface="Comic Sans MS" panose="030F0702030302020204" pitchFamily="66" charset="0"/>
            </a:endParaRPr>
          </a:p>
          <a:p>
            <a:pPr>
              <a:lnSpc>
                <a:spcPct val="150000"/>
              </a:lnSpc>
            </a:pPr>
            <a:r>
              <a:rPr lang="zh-CN" altLang="en-US" sz="2400" b="1" dirty="0">
                <a:solidFill>
                  <a:srgbClr val="FF0000"/>
                </a:solidFill>
                <a:latin typeface="Comic Sans MS" panose="030F0702030302020204" pitchFamily="66" charset="0"/>
              </a:rPr>
              <a:t>“填充”</a:t>
            </a:r>
            <a:r>
              <a:rPr lang="zh-CN" altLang="en-US" sz="2400" b="1" dirty="0">
                <a:latin typeface="Comic Sans MS" panose="030F0702030302020204" pitchFamily="66" charset="0"/>
              </a:rPr>
              <a:t>流水线和</a:t>
            </a:r>
            <a:r>
              <a:rPr lang="zh-CN" altLang="en-US" sz="2400" b="1" dirty="0">
                <a:solidFill>
                  <a:srgbClr val="FF0000"/>
                </a:solidFill>
                <a:latin typeface="Comic Sans MS" panose="030F0702030302020204" pitchFamily="66" charset="0"/>
              </a:rPr>
              <a:t>“排空”</a:t>
            </a:r>
            <a:r>
              <a:rPr lang="zh-CN" altLang="en-US" sz="2400" b="1" dirty="0">
                <a:latin typeface="Comic Sans MS" panose="030F0702030302020204" pitchFamily="66" charset="0"/>
              </a:rPr>
              <a:t>流水线也会减少加速比</a:t>
            </a:r>
            <a:endParaRPr lang="en-US" altLang="zh-CN" sz="2400" b="1" dirty="0">
              <a:latin typeface="Comic Sans MS" panose="030F0702030302020204" pitchFamily="66"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sz="3200" dirty="0">
                <a:latin typeface="微软雅黑" panose="020B0503020204020204" charset="-122"/>
                <a:ea typeface="微软雅黑" panose="020B0503020204020204" charset="-122"/>
                <a:cs typeface="微软雅黑" panose="020B0503020204020204" charset="-122"/>
                <a:sym typeface="+mn-ea"/>
              </a:rPr>
              <a:t>ARM</a:t>
            </a:r>
            <a:r>
              <a:rPr lang="zh-CN" altLang="en-US" sz="3200" dirty="0">
                <a:latin typeface="微软雅黑" panose="020B0503020204020204" charset="-122"/>
                <a:ea typeface="微软雅黑" panose="020B0503020204020204" charset="-122"/>
                <a:cs typeface="微软雅黑" panose="020B0503020204020204" charset="-122"/>
                <a:sym typeface="+mn-ea"/>
              </a:rPr>
              <a:t>与</a:t>
            </a:r>
            <a:r>
              <a:rPr lang="en-US" altLang="zh-CN" sz="3200" dirty="0">
                <a:latin typeface="微软雅黑" panose="020B0503020204020204" charset="-122"/>
                <a:ea typeface="微软雅黑" panose="020B0503020204020204" charset="-122"/>
                <a:cs typeface="微软雅黑" panose="020B0503020204020204" charset="-122"/>
                <a:sym typeface="+mn-ea"/>
              </a:rPr>
              <a:t>MIPS</a:t>
            </a:r>
            <a:r>
              <a:rPr altLang="en-US" sz="3200" dirty="0">
                <a:latin typeface="微软雅黑" panose="020B0503020204020204" charset="-122"/>
                <a:ea typeface="微软雅黑" panose="020B0503020204020204" charset="-122"/>
                <a:cs typeface="微软雅黑" panose="020B0503020204020204" charset="-122"/>
                <a:sym typeface="+mn-ea"/>
              </a:rPr>
              <a:t>寻址模式对比</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40D5ECE-8B49-45CD-BE81-EF81920D1969}" type="slidenum">
              <a:rPr lang="en-US" altLang="zh-CN" smtClean="0"/>
              <a:t>15</a:t>
            </a:fld>
            <a:endParaRPr kumimoji="0" lang="zh-CN" altLang="en-US"/>
          </a:p>
        </p:txBody>
      </p:sp>
      <p:graphicFrame>
        <p:nvGraphicFramePr>
          <p:cNvPr id="3" name="表格 2"/>
          <p:cNvGraphicFramePr>
            <a:graphicFrameLocks noGrp="1"/>
          </p:cNvGraphicFramePr>
          <p:nvPr>
            <p:custDataLst>
              <p:tags r:id="rId1"/>
            </p:custDataLst>
          </p:nvPr>
        </p:nvGraphicFramePr>
        <p:xfrm>
          <a:off x="2423593" y="912262"/>
          <a:ext cx="7416825" cy="3708400"/>
        </p:xfrm>
        <a:graphic>
          <a:graphicData uri="http://schemas.openxmlformats.org/drawingml/2006/table">
            <a:tbl>
              <a:tblPr firstRow="1" bandRow="1">
                <a:tableStyleId>{5C22544A-7EE6-4342-B048-85BDC9FD1C3A}</a:tableStyleId>
              </a:tblPr>
              <a:tblGrid>
                <a:gridCol w="396044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3">
                  <a:extLst>
                    <a:ext uri="{9D8B030D-6E8A-4147-A177-3AD203B41FA5}">
                      <a16:colId xmlns:a16="http://schemas.microsoft.com/office/drawing/2014/main" val="20002"/>
                    </a:ext>
                  </a:extLst>
                </a:gridCol>
              </a:tblGrid>
              <a:tr h="370840">
                <a:tc>
                  <a:txBody>
                    <a:bodyPr/>
                    <a:lstStyle/>
                    <a:p>
                      <a:pPr algn="ctr"/>
                      <a:r>
                        <a:rPr lang="zh-CN" altLang="en-US" dirty="0"/>
                        <a:t>寻址模式</a:t>
                      </a:r>
                    </a:p>
                  </a:txBody>
                  <a:tcPr/>
                </a:tc>
                <a:tc>
                  <a:txBody>
                    <a:bodyPr/>
                    <a:lstStyle/>
                    <a:p>
                      <a:pPr algn="ctr"/>
                      <a:r>
                        <a:rPr lang="en-US" altLang="zh-CN" dirty="0"/>
                        <a:t>ARM v.4</a:t>
                      </a:r>
                      <a:endParaRPr lang="zh-CN" altLang="en-US" dirty="0"/>
                    </a:p>
                  </a:txBody>
                  <a:tcPr/>
                </a:tc>
                <a:tc>
                  <a:txBody>
                    <a:bodyPr/>
                    <a:lstStyle/>
                    <a:p>
                      <a:pPr algn="ctr"/>
                      <a:r>
                        <a:rPr lang="en-US" altLang="zh-CN" dirty="0"/>
                        <a:t>MIPS</a:t>
                      </a:r>
                      <a:endParaRPr lang="zh-CN" altLang="en-US" dirty="0"/>
                    </a:p>
                  </a:txBody>
                  <a:tcPr/>
                </a:tc>
                <a:extLst>
                  <a:ext uri="{0D108BD9-81ED-4DB2-BD59-A6C34878D82A}">
                    <a16:rowId xmlns:a16="http://schemas.microsoft.com/office/drawing/2014/main" val="10000"/>
                  </a:ext>
                </a:extLst>
              </a:tr>
              <a:tr h="370840">
                <a:tc>
                  <a:txBody>
                    <a:bodyPr/>
                    <a:lstStyle/>
                    <a:p>
                      <a:pPr algn="ctr"/>
                      <a:r>
                        <a:rPr lang="zh-CN" altLang="en-US" dirty="0">
                          <a:latin typeface="华文中宋" panose="02010600040101010101" pitchFamily="2" charset="-122"/>
                          <a:ea typeface="华文中宋" panose="02010600040101010101" pitchFamily="2" charset="-122"/>
                        </a:rPr>
                        <a:t>寄存器操作数</a:t>
                      </a:r>
                    </a:p>
                  </a:txBody>
                  <a:tcPr/>
                </a:tc>
                <a:tc>
                  <a:txBody>
                    <a:bodyPr/>
                    <a:lstStyle/>
                    <a:p>
                      <a:pPr algn="ctr"/>
                      <a:r>
                        <a:rPr lang="en-US" altLang="zh-CN" dirty="0">
                          <a:latin typeface="华文中宋" panose="02010600040101010101" pitchFamily="2" charset="-122"/>
                          <a:ea typeface="华文中宋" panose="02010600040101010101" pitchFamily="2" charset="-122"/>
                        </a:rPr>
                        <a:t>X</a:t>
                      </a:r>
                      <a:endParaRPr lang="zh-CN" altLang="en-US" dirty="0">
                        <a:latin typeface="华文中宋" panose="02010600040101010101" pitchFamily="2" charset="-122"/>
                        <a:ea typeface="华文中宋" panose="02010600040101010101" pitchFamily="2" charset="-122"/>
                      </a:endParaRPr>
                    </a:p>
                  </a:txBody>
                  <a:tcPr/>
                </a:tc>
                <a:tc>
                  <a:txBody>
                    <a:bodyPr/>
                    <a:lstStyle/>
                    <a:p>
                      <a:pPr algn="ctr"/>
                      <a:r>
                        <a:rPr lang="en-US" altLang="zh-CN" dirty="0">
                          <a:latin typeface="华文中宋" panose="02010600040101010101" pitchFamily="2" charset="-122"/>
                          <a:ea typeface="华文中宋" panose="02010600040101010101" pitchFamily="2" charset="-122"/>
                        </a:rPr>
                        <a:t>X</a:t>
                      </a:r>
                      <a:endParaRPr lang="zh-CN" altLang="en-US" dirty="0">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0001"/>
                  </a:ext>
                </a:extLst>
              </a:tr>
              <a:tr h="370840">
                <a:tc>
                  <a:txBody>
                    <a:bodyPr/>
                    <a:lstStyle/>
                    <a:p>
                      <a:pPr algn="ctr"/>
                      <a:r>
                        <a:rPr lang="zh-CN" altLang="en-US" dirty="0">
                          <a:latin typeface="华文中宋" panose="02010600040101010101" pitchFamily="2" charset="-122"/>
                          <a:ea typeface="华文中宋" panose="02010600040101010101" pitchFamily="2" charset="-122"/>
                        </a:rPr>
                        <a:t>立即数操作数</a:t>
                      </a:r>
                    </a:p>
                  </a:txBody>
                  <a:tcPr/>
                </a:tc>
                <a:tc>
                  <a:txBody>
                    <a:bodyPr/>
                    <a:lstStyle/>
                    <a:p>
                      <a:pPr algn="ctr"/>
                      <a:r>
                        <a:rPr lang="en-US" altLang="zh-CN" dirty="0">
                          <a:latin typeface="华文中宋" panose="02010600040101010101" pitchFamily="2" charset="-122"/>
                          <a:ea typeface="华文中宋" panose="02010600040101010101" pitchFamily="2" charset="-122"/>
                        </a:rPr>
                        <a:t>X</a:t>
                      </a:r>
                      <a:endParaRPr lang="zh-CN" altLang="en-US" dirty="0">
                        <a:latin typeface="华文中宋" panose="02010600040101010101" pitchFamily="2" charset="-122"/>
                        <a:ea typeface="华文中宋" panose="02010600040101010101" pitchFamily="2" charset="-122"/>
                      </a:endParaRPr>
                    </a:p>
                  </a:txBody>
                  <a:tcPr/>
                </a:tc>
                <a:tc>
                  <a:txBody>
                    <a:bodyPr/>
                    <a:lstStyle/>
                    <a:p>
                      <a:pPr algn="ctr"/>
                      <a:r>
                        <a:rPr lang="en-US" altLang="zh-CN" dirty="0">
                          <a:latin typeface="华文中宋" panose="02010600040101010101" pitchFamily="2" charset="-122"/>
                          <a:ea typeface="华文中宋" panose="02010600040101010101" pitchFamily="2" charset="-122"/>
                        </a:rPr>
                        <a:t>X</a:t>
                      </a:r>
                      <a:endParaRPr lang="zh-CN" altLang="en-US" dirty="0">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0002"/>
                  </a:ext>
                </a:extLst>
              </a:tr>
              <a:tr h="370840">
                <a:tc>
                  <a:txBody>
                    <a:bodyPr/>
                    <a:lstStyle/>
                    <a:p>
                      <a:pPr algn="ctr"/>
                      <a:r>
                        <a:rPr lang="zh-CN" altLang="en-US" dirty="0">
                          <a:latin typeface="华文中宋" panose="02010600040101010101" pitchFamily="2" charset="-122"/>
                          <a:ea typeface="华文中宋" panose="02010600040101010101" pitchFamily="2" charset="-122"/>
                        </a:rPr>
                        <a:t>寄存器</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偏移</a:t>
                      </a:r>
                    </a:p>
                  </a:txBody>
                  <a:tcPr/>
                </a:tc>
                <a:tc>
                  <a:txBody>
                    <a:bodyPr/>
                    <a:lstStyle/>
                    <a:p>
                      <a:pPr algn="ctr"/>
                      <a:r>
                        <a:rPr lang="en-US" altLang="zh-CN" dirty="0">
                          <a:latin typeface="华文中宋" panose="02010600040101010101" pitchFamily="2" charset="-122"/>
                          <a:ea typeface="华文中宋" panose="02010600040101010101" pitchFamily="2" charset="-122"/>
                        </a:rPr>
                        <a:t>X</a:t>
                      </a:r>
                      <a:endParaRPr lang="zh-CN" altLang="en-US" dirty="0">
                        <a:latin typeface="华文中宋" panose="02010600040101010101" pitchFamily="2" charset="-122"/>
                        <a:ea typeface="华文中宋" panose="02010600040101010101" pitchFamily="2" charset="-122"/>
                      </a:endParaRPr>
                    </a:p>
                  </a:txBody>
                  <a:tcPr/>
                </a:tc>
                <a:tc>
                  <a:txBody>
                    <a:bodyPr/>
                    <a:lstStyle/>
                    <a:p>
                      <a:pPr algn="ctr"/>
                      <a:r>
                        <a:rPr lang="en-US" altLang="zh-CN" dirty="0">
                          <a:latin typeface="华文中宋" panose="02010600040101010101" pitchFamily="2" charset="-122"/>
                          <a:ea typeface="华文中宋" panose="02010600040101010101" pitchFamily="2" charset="-122"/>
                        </a:rPr>
                        <a:t>X</a:t>
                      </a:r>
                      <a:endParaRPr lang="zh-CN" altLang="en-US" dirty="0">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0003"/>
                  </a:ext>
                </a:extLst>
              </a:tr>
              <a:tr h="370840">
                <a:tc>
                  <a:txBody>
                    <a:bodyPr/>
                    <a:lstStyle/>
                    <a:p>
                      <a:pPr algn="ctr"/>
                      <a:r>
                        <a:rPr lang="zh-CN" altLang="en-US" dirty="0">
                          <a:latin typeface="华文中宋" panose="02010600040101010101" pitchFamily="2" charset="-122"/>
                          <a:ea typeface="华文中宋" panose="02010600040101010101" pitchFamily="2" charset="-122"/>
                        </a:rPr>
                        <a:t>寄存器</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寄存器</a:t>
                      </a:r>
                    </a:p>
                  </a:txBody>
                  <a:tcPr/>
                </a:tc>
                <a:tc>
                  <a:txBody>
                    <a:bodyPr/>
                    <a:lstStyle/>
                    <a:p>
                      <a:pPr algn="ctr"/>
                      <a:r>
                        <a:rPr lang="en-US" altLang="zh-CN" dirty="0">
                          <a:latin typeface="华文中宋" panose="02010600040101010101" pitchFamily="2" charset="-122"/>
                          <a:ea typeface="华文中宋" panose="02010600040101010101" pitchFamily="2" charset="-122"/>
                        </a:rPr>
                        <a:t>X</a:t>
                      </a:r>
                      <a:endParaRPr lang="zh-CN" altLang="en-US" dirty="0">
                        <a:latin typeface="华文中宋" panose="02010600040101010101" pitchFamily="2" charset="-122"/>
                        <a:ea typeface="华文中宋" panose="02010600040101010101" pitchFamily="2" charset="-122"/>
                      </a:endParaRPr>
                    </a:p>
                  </a:txBody>
                  <a:tcPr/>
                </a:tc>
                <a:tc>
                  <a:txBody>
                    <a:bodyPr/>
                    <a:lstStyle/>
                    <a:p>
                      <a:pPr algn="ct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0004"/>
                  </a:ext>
                </a:extLst>
              </a:tr>
              <a:tr h="370840">
                <a:tc>
                  <a:txBody>
                    <a:bodyPr/>
                    <a:lstStyle/>
                    <a:p>
                      <a:pPr algn="ctr"/>
                      <a:r>
                        <a:rPr lang="zh-CN" altLang="en-US" dirty="0">
                          <a:latin typeface="华文中宋" panose="02010600040101010101" pitchFamily="2" charset="-122"/>
                          <a:ea typeface="华文中宋" panose="02010600040101010101" pitchFamily="2" charset="-122"/>
                        </a:rPr>
                        <a:t>寄存器</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寄存器倍乘</a:t>
                      </a:r>
                    </a:p>
                  </a:txBody>
                  <a:tcPr/>
                </a:tc>
                <a:tc>
                  <a:txBody>
                    <a:bodyPr/>
                    <a:lstStyle/>
                    <a:p>
                      <a:pPr algn="ctr"/>
                      <a:r>
                        <a:rPr lang="en-US" altLang="zh-CN" dirty="0">
                          <a:latin typeface="华文中宋" panose="02010600040101010101" pitchFamily="2" charset="-122"/>
                          <a:ea typeface="华文中宋" panose="02010600040101010101" pitchFamily="2" charset="-122"/>
                        </a:rPr>
                        <a:t>X</a:t>
                      </a:r>
                      <a:endParaRPr lang="zh-CN" altLang="en-US" dirty="0">
                        <a:latin typeface="华文中宋" panose="02010600040101010101" pitchFamily="2" charset="-122"/>
                        <a:ea typeface="华文中宋" panose="02010600040101010101" pitchFamily="2" charset="-122"/>
                      </a:endParaRPr>
                    </a:p>
                  </a:txBody>
                  <a:tcPr/>
                </a:tc>
                <a:tc>
                  <a:txBody>
                    <a:bodyPr/>
                    <a:lstStyle/>
                    <a:p>
                      <a:pPr algn="ct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0005"/>
                  </a:ext>
                </a:extLst>
              </a:tr>
              <a:tr h="370840">
                <a:tc>
                  <a:txBody>
                    <a:bodyPr/>
                    <a:lstStyle/>
                    <a:p>
                      <a:pPr algn="ctr"/>
                      <a:r>
                        <a:rPr lang="zh-CN" altLang="en-US" dirty="0">
                          <a:latin typeface="华文中宋" panose="02010600040101010101" pitchFamily="2" charset="-122"/>
                          <a:ea typeface="华文中宋" panose="02010600040101010101" pitchFamily="2" charset="-122"/>
                        </a:rPr>
                        <a:t>寄存器</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偏移和更新寄存器</a:t>
                      </a:r>
                    </a:p>
                  </a:txBody>
                  <a:tcPr/>
                </a:tc>
                <a:tc>
                  <a:txBody>
                    <a:bodyPr/>
                    <a:lstStyle/>
                    <a:p>
                      <a:pPr algn="ctr"/>
                      <a:r>
                        <a:rPr lang="en-US" altLang="zh-CN" dirty="0">
                          <a:latin typeface="华文中宋" panose="02010600040101010101" pitchFamily="2" charset="-122"/>
                          <a:ea typeface="华文中宋" panose="02010600040101010101" pitchFamily="2" charset="-122"/>
                        </a:rPr>
                        <a:t>X</a:t>
                      </a:r>
                      <a:endParaRPr lang="zh-CN" altLang="en-US" dirty="0">
                        <a:latin typeface="华文中宋" panose="02010600040101010101" pitchFamily="2" charset="-122"/>
                        <a:ea typeface="华文中宋" panose="02010600040101010101" pitchFamily="2" charset="-122"/>
                      </a:endParaRPr>
                    </a:p>
                  </a:txBody>
                  <a:tcPr/>
                </a:tc>
                <a:tc>
                  <a:txBody>
                    <a:bodyPr/>
                    <a:lstStyle/>
                    <a:p>
                      <a:pPr algn="ct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华文中宋" panose="02010600040101010101" pitchFamily="2" charset="-122"/>
                          <a:ea typeface="华文中宋" panose="02010600040101010101" pitchFamily="2" charset="-122"/>
                        </a:rPr>
                        <a:t>寄存器</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寄存器和更新寄存器</a:t>
                      </a:r>
                    </a:p>
                  </a:txBody>
                  <a:tcPr/>
                </a:tc>
                <a:tc>
                  <a:txBody>
                    <a:bodyPr/>
                    <a:lstStyle/>
                    <a:p>
                      <a:pPr algn="ctr"/>
                      <a:r>
                        <a:rPr lang="en-US" altLang="zh-CN" dirty="0">
                          <a:latin typeface="华文中宋" panose="02010600040101010101" pitchFamily="2" charset="-122"/>
                          <a:ea typeface="华文中宋" panose="02010600040101010101" pitchFamily="2" charset="-122"/>
                        </a:rPr>
                        <a:t>X</a:t>
                      </a:r>
                      <a:endParaRPr lang="zh-CN" altLang="en-US" dirty="0">
                        <a:latin typeface="华文中宋" panose="02010600040101010101" pitchFamily="2" charset="-122"/>
                        <a:ea typeface="华文中宋" panose="02010600040101010101" pitchFamily="2" charset="-122"/>
                      </a:endParaRPr>
                    </a:p>
                  </a:txBody>
                  <a:tcPr/>
                </a:tc>
                <a:tc>
                  <a:txBody>
                    <a:bodyPr/>
                    <a:lstStyle/>
                    <a:p>
                      <a:pPr algn="ct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0007"/>
                  </a:ext>
                </a:extLst>
              </a:tr>
              <a:tr h="370840">
                <a:tc>
                  <a:txBody>
                    <a:bodyPr/>
                    <a:lstStyle/>
                    <a:p>
                      <a:pPr algn="ctr"/>
                      <a:r>
                        <a:rPr lang="zh-CN" altLang="en-US" dirty="0">
                          <a:latin typeface="华文中宋" panose="02010600040101010101" pitchFamily="2" charset="-122"/>
                          <a:ea typeface="华文中宋" panose="02010600040101010101" pitchFamily="2" charset="-122"/>
                        </a:rPr>
                        <a:t>自增，自减</a:t>
                      </a:r>
                    </a:p>
                  </a:txBody>
                  <a:tcPr/>
                </a:tc>
                <a:tc>
                  <a:txBody>
                    <a:bodyPr/>
                    <a:lstStyle/>
                    <a:p>
                      <a:pPr algn="ctr"/>
                      <a:r>
                        <a:rPr lang="en-US" altLang="zh-CN" dirty="0">
                          <a:latin typeface="华文中宋" panose="02010600040101010101" pitchFamily="2" charset="-122"/>
                          <a:ea typeface="华文中宋" panose="02010600040101010101" pitchFamily="2" charset="-122"/>
                        </a:rPr>
                        <a:t>X</a:t>
                      </a:r>
                      <a:endParaRPr lang="zh-CN" altLang="en-US" dirty="0">
                        <a:latin typeface="华文中宋" panose="02010600040101010101" pitchFamily="2" charset="-122"/>
                        <a:ea typeface="华文中宋" panose="02010600040101010101" pitchFamily="2" charset="-122"/>
                      </a:endParaRPr>
                    </a:p>
                  </a:txBody>
                  <a:tcPr/>
                </a:tc>
                <a:tc>
                  <a:txBody>
                    <a:bodyPr/>
                    <a:lstStyle/>
                    <a:p>
                      <a:pPr algn="ct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0008"/>
                  </a:ext>
                </a:extLst>
              </a:tr>
              <a:tr h="370840">
                <a:tc>
                  <a:txBody>
                    <a:bodyPr/>
                    <a:lstStyle/>
                    <a:p>
                      <a:pPr algn="ctr"/>
                      <a:r>
                        <a:rPr lang="zh-CN" altLang="en-US" dirty="0">
                          <a:latin typeface="华文中宋" panose="02010600040101010101" pitchFamily="2" charset="-122"/>
                          <a:ea typeface="华文中宋" panose="02010600040101010101" pitchFamily="2" charset="-122"/>
                        </a:rPr>
                        <a:t>相对</a:t>
                      </a:r>
                      <a:r>
                        <a:rPr lang="en-US" altLang="zh-CN" dirty="0">
                          <a:latin typeface="华文中宋" panose="02010600040101010101" pitchFamily="2" charset="-122"/>
                          <a:ea typeface="华文中宋" panose="02010600040101010101" pitchFamily="2" charset="-122"/>
                        </a:rPr>
                        <a:t>PC</a:t>
                      </a:r>
                      <a:r>
                        <a:rPr lang="zh-CN" altLang="en-US" dirty="0">
                          <a:latin typeface="华文中宋" panose="02010600040101010101" pitchFamily="2" charset="-122"/>
                          <a:ea typeface="华文中宋" panose="02010600040101010101" pitchFamily="2" charset="-122"/>
                        </a:rPr>
                        <a:t>寻址</a:t>
                      </a:r>
                    </a:p>
                  </a:txBody>
                  <a:tcPr/>
                </a:tc>
                <a:tc>
                  <a:txBody>
                    <a:bodyPr/>
                    <a:lstStyle/>
                    <a:p>
                      <a:pPr algn="ctr"/>
                      <a:r>
                        <a:rPr lang="en-US" altLang="zh-CN" dirty="0">
                          <a:latin typeface="华文中宋" panose="02010600040101010101" pitchFamily="2" charset="-122"/>
                          <a:ea typeface="华文中宋" panose="02010600040101010101" pitchFamily="2" charset="-122"/>
                        </a:rPr>
                        <a:t>X</a:t>
                      </a:r>
                      <a:endParaRPr lang="zh-CN" altLang="en-US" dirty="0">
                        <a:latin typeface="华文中宋" panose="02010600040101010101" pitchFamily="2" charset="-122"/>
                        <a:ea typeface="华文中宋" panose="02010600040101010101" pitchFamily="2" charset="-122"/>
                      </a:endParaRPr>
                    </a:p>
                  </a:txBody>
                  <a:tcPr/>
                </a:tc>
                <a:tc>
                  <a:txBody>
                    <a:bodyPr/>
                    <a:lstStyle/>
                    <a:p>
                      <a:pPr algn="ct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0009"/>
                  </a:ext>
                </a:extLst>
              </a:tr>
            </a:tbl>
          </a:graphicData>
        </a:graphic>
      </p:graphicFrame>
      <p:sp>
        <p:nvSpPr>
          <p:cNvPr id="6" name="内容占位符 2"/>
          <p:cNvSpPr>
            <a:spLocks noGrp="1"/>
          </p:cNvSpPr>
          <p:nvPr/>
        </p:nvSpPr>
        <p:spPr>
          <a:xfrm>
            <a:off x="1788795" y="5039360"/>
            <a:ext cx="8869680" cy="1055370"/>
          </a:xfrm>
          <a:prstGeom prst="rect">
            <a:avLst/>
          </a:prstGeom>
        </p:spPr>
        <p:txBody>
          <a:bodyPr vert="horz" lIns="91440" tIns="45720" rIns="91440" bIns="45720" rtlCol="0"/>
          <a:lst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a:lstStyle>
          <a:p>
            <a:pPr>
              <a:buFont typeface="Wingdings" panose="05000000000000000000" charset="0"/>
              <a:buChar char="Ø"/>
            </a:pPr>
            <a:r>
              <a:rPr lang="zh-CN" altLang="en-US" sz="1800" dirty="0">
                <a:solidFill>
                  <a:srgbClr val="0000FF"/>
                </a:solidFill>
                <a:latin typeface="微软雅黑" panose="020B0503020204020204" charset="-122"/>
                <a:ea typeface="微软雅黑" panose="020B0503020204020204" charset="-122"/>
                <a:cs typeface="微软雅黑" panose="020B0503020204020204" charset="-122"/>
              </a:rPr>
              <a:t>不同于</a:t>
            </a:r>
            <a:r>
              <a:rPr lang="en-US" altLang="zh-CN" sz="2000" dirty="0">
                <a:solidFill>
                  <a:srgbClr val="0000FF"/>
                </a:solidFill>
                <a:latin typeface="微软雅黑" panose="020B0503020204020204" charset="-122"/>
                <a:ea typeface="微软雅黑" panose="020B0503020204020204" charset="-122"/>
                <a:cs typeface="微软雅黑" panose="020B0503020204020204" charset="-122"/>
              </a:rPr>
              <a:t>MIPS</a:t>
            </a:r>
            <a:r>
              <a:rPr altLang="en-US" sz="2000" dirty="0">
                <a:solidFill>
                  <a:srgbClr val="0000FF"/>
                </a:solidFill>
                <a:latin typeface="微软雅黑" panose="020B0503020204020204" charset="-122"/>
                <a:ea typeface="微软雅黑" panose="020B0503020204020204" charset="-122"/>
                <a:cs typeface="微软雅黑" panose="020B0503020204020204" charset="-122"/>
              </a:rPr>
              <a:t>，</a:t>
            </a:r>
            <a:r>
              <a:rPr lang="en-US" altLang="zh-CN" sz="2000" dirty="0">
                <a:solidFill>
                  <a:srgbClr val="0000FF"/>
                </a:solidFill>
                <a:latin typeface="微软雅黑" panose="020B0503020204020204" charset="-122"/>
                <a:ea typeface="微软雅黑" panose="020B0503020204020204" charset="-122"/>
                <a:cs typeface="微软雅黑" panose="020B0503020204020204" charset="-122"/>
              </a:rPr>
              <a:t>ARM</a:t>
            </a:r>
            <a:r>
              <a:rPr altLang="en-US" sz="2000" dirty="0">
                <a:solidFill>
                  <a:srgbClr val="0000FF"/>
                </a:solidFill>
                <a:latin typeface="微软雅黑" panose="020B0503020204020204" charset="-122"/>
                <a:ea typeface="微软雅黑" panose="020B0503020204020204" charset="-122"/>
                <a:cs typeface="微软雅黑" panose="020B0503020204020204" charset="-122"/>
              </a:rPr>
              <a:t>不需要使用专门的寄存器来保存</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rPr>
              <a:t>0</a:t>
            </a:r>
            <a:r>
              <a:rPr altLang="en-US" sz="2000" dirty="0">
                <a:solidFill>
                  <a:srgbClr val="FF0000"/>
                </a:solidFill>
                <a:latin typeface="微软雅黑" panose="020B0503020204020204" charset="-122"/>
                <a:ea typeface="微软雅黑" panose="020B0503020204020204" charset="-122"/>
                <a:cs typeface="微软雅黑" panose="020B0503020204020204" charset="-122"/>
              </a:rPr>
              <a:t>这个数据</a:t>
            </a:r>
            <a:r>
              <a:rPr altLang="en-US" sz="2000" dirty="0">
                <a:solidFill>
                  <a:srgbClr val="0000FF"/>
                </a:solidFill>
                <a:latin typeface="微软雅黑" panose="020B0503020204020204" charset="-122"/>
                <a:ea typeface="微软雅黑" panose="020B0503020204020204" charset="-122"/>
                <a:cs typeface="微软雅黑" panose="020B0503020204020204" charset="-122"/>
              </a:rPr>
              <a:t>（所以</a:t>
            </a:r>
            <a:r>
              <a:rPr lang="en-US" altLang="zh-CN" sz="2000" dirty="0">
                <a:solidFill>
                  <a:srgbClr val="0000FF"/>
                </a:solidFill>
                <a:latin typeface="微软雅黑" panose="020B0503020204020204" charset="-122"/>
                <a:ea typeface="微软雅黑" panose="020B0503020204020204" charset="-122"/>
                <a:cs typeface="微软雅黑" panose="020B0503020204020204" charset="-122"/>
              </a:rPr>
              <a:t>ARM</a:t>
            </a:r>
            <a:r>
              <a:rPr altLang="en-US" sz="2000" dirty="0">
                <a:solidFill>
                  <a:srgbClr val="0000FF"/>
                </a:solidFill>
                <a:latin typeface="微软雅黑" panose="020B0503020204020204" charset="-122"/>
                <a:ea typeface="微软雅黑" panose="020B0503020204020204" charset="-122"/>
                <a:cs typeface="微软雅黑" panose="020B0503020204020204" charset="-122"/>
              </a:rPr>
              <a:t>需要单独的操作码来完成一些</a:t>
            </a:r>
            <a:r>
              <a:rPr lang="en-US" altLang="zh-CN" sz="2000" dirty="0">
                <a:solidFill>
                  <a:srgbClr val="0000FF"/>
                </a:solidFill>
                <a:latin typeface="微软雅黑" panose="020B0503020204020204" charset="-122"/>
                <a:ea typeface="微软雅黑" panose="020B0503020204020204" charset="-122"/>
                <a:cs typeface="微软雅黑" panose="020B0503020204020204" charset="-122"/>
              </a:rPr>
              <a:t>MIPS</a:t>
            </a:r>
            <a:r>
              <a:rPr altLang="en-US" sz="2000" dirty="0">
                <a:solidFill>
                  <a:srgbClr val="0000FF"/>
                </a:solidFill>
                <a:latin typeface="微软雅黑" panose="020B0503020204020204" charset="-122"/>
                <a:ea typeface="微软雅黑" panose="020B0503020204020204" charset="-122"/>
                <a:cs typeface="微软雅黑" panose="020B0503020204020204" charset="-122"/>
              </a:rPr>
              <a:t>中可以简单使用</a:t>
            </a:r>
            <a:r>
              <a:rPr lang="en-US" altLang="zh-CN" sz="2000" dirty="0">
                <a:solidFill>
                  <a:srgbClr val="0000FF"/>
                </a:solidFill>
                <a:latin typeface="微软雅黑" panose="020B0503020204020204" charset="-122"/>
                <a:ea typeface="微软雅黑" panose="020B0503020204020204" charset="-122"/>
                <a:cs typeface="微软雅黑" panose="020B0503020204020204" charset="-122"/>
              </a:rPr>
              <a:t>$zero</a:t>
            </a:r>
            <a:r>
              <a:rPr altLang="zh-CN" sz="2000" dirty="0">
                <a:solidFill>
                  <a:srgbClr val="0000FF"/>
                </a:solidFill>
                <a:latin typeface="微软雅黑" panose="020B0503020204020204" charset="-122"/>
                <a:ea typeface="微软雅黑" panose="020B0503020204020204" charset="-122"/>
                <a:cs typeface="微软雅黑" panose="020B0503020204020204" charset="-122"/>
              </a:rPr>
              <a:t>来完成的操作</a:t>
            </a:r>
            <a:r>
              <a:rPr altLang="en-US" sz="2000" dirty="0">
                <a:solidFill>
                  <a:srgbClr val="0000FF"/>
                </a:solidFill>
                <a:latin typeface="微软雅黑" panose="020B0503020204020204" charset="-122"/>
                <a:ea typeface="微软雅黑" panose="020B0503020204020204" charset="-122"/>
                <a:cs typeface="微软雅黑" panose="020B0503020204020204" charset="-122"/>
              </a:rPr>
              <a:t>）</a:t>
            </a:r>
          </a:p>
          <a:p>
            <a:pPr>
              <a:buFont typeface="Wingdings" panose="05000000000000000000" charset="0"/>
              <a:buChar char="Ø"/>
            </a:pPr>
            <a:r>
              <a:rPr lang="en-US" altLang="zh-CN" sz="2000" dirty="0">
                <a:solidFill>
                  <a:srgbClr val="FF0000"/>
                </a:solidFill>
                <a:latin typeface="微软雅黑" panose="020B0503020204020204" charset="-122"/>
                <a:ea typeface="微软雅黑" panose="020B0503020204020204" charset="-122"/>
                <a:cs typeface="微软雅黑" panose="020B0503020204020204" charset="-122"/>
              </a:rPr>
              <a:t>MIPS</a:t>
            </a:r>
            <a:r>
              <a:rPr altLang="en-US" sz="2000" dirty="0">
                <a:solidFill>
                  <a:srgbClr val="FF0000"/>
                </a:solidFill>
                <a:latin typeface="微软雅黑" panose="020B0503020204020204" charset="-122"/>
                <a:ea typeface="微软雅黑" panose="020B0503020204020204" charset="-122"/>
                <a:cs typeface="微软雅黑" panose="020B0503020204020204" charset="-122"/>
              </a:rPr>
              <a:t>仅有</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rPr>
              <a:t>3</a:t>
            </a:r>
            <a:r>
              <a:rPr altLang="en-US" sz="2000" dirty="0">
                <a:solidFill>
                  <a:srgbClr val="FF0000"/>
                </a:solidFill>
                <a:latin typeface="微软雅黑" panose="020B0503020204020204" charset="-122"/>
                <a:ea typeface="微软雅黑" panose="020B0503020204020204" charset="-122"/>
                <a:cs typeface="微软雅黑" panose="020B0503020204020204" charset="-122"/>
              </a:rPr>
              <a:t>种简单的数据寻址模式</a:t>
            </a:r>
            <a:r>
              <a:rPr altLang="en-US" sz="2000" dirty="0">
                <a:solidFill>
                  <a:srgbClr val="0000FF"/>
                </a:solidFill>
                <a:latin typeface="微软雅黑" panose="020B0503020204020204" charset="-122"/>
                <a:ea typeface="微软雅黑" panose="020B0503020204020204" charset="-122"/>
                <a:cs typeface="微软雅黑" panose="020B0503020204020204" charset="-122"/>
              </a:rPr>
              <a:t>（是指一条</a:t>
            </a:r>
            <a:r>
              <a:rPr altLang="en-US" sz="2000" dirty="0">
                <a:solidFill>
                  <a:srgbClr val="FF0000"/>
                </a:solidFill>
                <a:latin typeface="微软雅黑" panose="020B0503020204020204" charset="-122"/>
                <a:ea typeface="微软雅黑" panose="020B0503020204020204" charset="-122"/>
                <a:cs typeface="微软雅黑" panose="020B0503020204020204" charset="-122"/>
              </a:rPr>
              <a:t>普通算术运算类指令</a:t>
            </a:r>
            <a:r>
              <a:rPr altLang="en-US" sz="2000" dirty="0">
                <a:solidFill>
                  <a:srgbClr val="0000FF"/>
                </a:solidFill>
                <a:latin typeface="微软雅黑" panose="020B0503020204020204" charset="-122"/>
                <a:ea typeface="微软雅黑" panose="020B0503020204020204" charset="-122"/>
                <a:cs typeface="微软雅黑" panose="020B0503020204020204" charset="-122"/>
              </a:rPr>
              <a:t>中支持的寻址模式的区别，</a:t>
            </a:r>
            <a:r>
              <a:rPr lang="en-US" altLang="zh-CN" sz="2000" dirty="0">
                <a:solidFill>
                  <a:srgbClr val="0000FF"/>
                </a:solidFill>
                <a:latin typeface="微软雅黑" panose="020B0503020204020204" charset="-122"/>
                <a:ea typeface="微软雅黑" panose="020B0503020204020204" charset="-122"/>
                <a:cs typeface="微软雅黑" panose="020B0503020204020204" charset="-122"/>
              </a:rPr>
              <a:t>MIPS</a:t>
            </a:r>
            <a:r>
              <a:rPr altLang="en-US" sz="2000" dirty="0">
                <a:solidFill>
                  <a:srgbClr val="0000FF"/>
                </a:solidFill>
                <a:latin typeface="微软雅黑" panose="020B0503020204020204" charset="-122"/>
                <a:ea typeface="微软雅黑" panose="020B0503020204020204" charset="-122"/>
                <a:cs typeface="微软雅黑" panose="020B0503020204020204" charset="-122"/>
              </a:rPr>
              <a:t>中另外的PC相对寻址和伪直接寻址是指跳转指令），</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rPr>
              <a:t>ARM</a:t>
            </a:r>
            <a:r>
              <a:rPr altLang="en-US" sz="2000" dirty="0">
                <a:solidFill>
                  <a:srgbClr val="FF0000"/>
                </a:solidFill>
                <a:latin typeface="微软雅黑" panose="020B0503020204020204" charset="-122"/>
                <a:ea typeface="微软雅黑" panose="020B0503020204020204" charset="-122"/>
                <a:cs typeface="微软雅黑" panose="020B0503020204020204" charset="-122"/>
              </a:rPr>
              <a:t>却有</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rPr>
              <a:t>9</a:t>
            </a:r>
            <a:r>
              <a:rPr altLang="en-US" sz="2000" dirty="0">
                <a:solidFill>
                  <a:srgbClr val="FF0000"/>
                </a:solidFill>
                <a:latin typeface="微软雅黑" panose="020B0503020204020204" charset="-122"/>
                <a:ea typeface="微软雅黑" panose="020B0503020204020204" charset="-122"/>
                <a:cs typeface="微软雅黑" panose="020B0503020204020204" charset="-122"/>
              </a:rPr>
              <a:t>种寻址模式</a:t>
            </a:r>
            <a:r>
              <a:rPr altLang="en-US" sz="2000" dirty="0">
                <a:solidFill>
                  <a:srgbClr val="0000FF"/>
                </a:solidFill>
                <a:latin typeface="微软雅黑" panose="020B0503020204020204" charset="-122"/>
                <a:ea typeface="微软雅黑" panose="020B0503020204020204" charset="-122"/>
                <a:cs typeface="微软雅黑" panose="020B0503020204020204" charset="-122"/>
              </a:rPr>
              <a:t>，包括十分复杂的计算的寻址模式</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zh-CN" altLang="en-US" sz="4000" b="1" dirty="0"/>
              <a:t>冒险分类</a:t>
            </a:r>
            <a:endParaRPr lang="en-US" altLang="zh-CN" sz="4000" b="1" dirty="0"/>
          </a:p>
        </p:txBody>
      </p:sp>
      <p:sp>
        <p:nvSpPr>
          <p:cNvPr id="8195" name="Rectangle 3"/>
          <p:cNvSpPr>
            <a:spLocks noGrp="1" noChangeArrowheads="1"/>
          </p:cNvSpPr>
          <p:nvPr>
            <p:ph type="body" idx="1"/>
          </p:nvPr>
        </p:nvSpPr>
        <p:spPr>
          <a:xfrm>
            <a:off x="1809720" y="1357298"/>
            <a:ext cx="8610600" cy="5257816"/>
          </a:xfrm>
        </p:spPr>
        <p:txBody>
          <a:bodyPr>
            <a:normAutofit fontScale="92500"/>
          </a:bodyPr>
          <a:lstStyle/>
          <a:p>
            <a:pPr>
              <a:lnSpc>
                <a:spcPts val="3400"/>
              </a:lnSpc>
            </a:pPr>
            <a:r>
              <a:rPr lang="zh-CN" altLang="en-US" sz="2800" b="1" dirty="0">
                <a:solidFill>
                  <a:srgbClr val="FF0000"/>
                </a:solidFill>
                <a:latin typeface="Comic Sans MS" panose="030F0702030302020204" pitchFamily="66" charset="0"/>
              </a:rPr>
              <a:t>冒险</a:t>
            </a:r>
            <a:r>
              <a:rPr lang="zh-CN" altLang="en-US" sz="2800" b="1" dirty="0">
                <a:latin typeface="Comic Sans MS" panose="030F0702030302020204" pitchFamily="66" charset="0"/>
              </a:rPr>
              <a:t>出现时：</a:t>
            </a:r>
            <a:r>
              <a:rPr lang="zh-CN" altLang="en-US" sz="2400" b="1" dirty="0">
                <a:solidFill>
                  <a:srgbClr val="FF0000"/>
                </a:solidFill>
                <a:latin typeface="Comic Sans MS" panose="030F0702030302020204" pitchFamily="66" charset="0"/>
              </a:rPr>
              <a:t>避免</a:t>
            </a:r>
            <a:r>
              <a:rPr lang="zh-CN" altLang="en-US" sz="2400" b="1" dirty="0">
                <a:latin typeface="Comic Sans MS" panose="030F0702030302020204" pitchFamily="66" charset="0"/>
              </a:rPr>
              <a:t>流水线上</a:t>
            </a:r>
            <a:r>
              <a:rPr lang="zh-CN" altLang="en-US" sz="2400" b="1" dirty="0">
                <a:solidFill>
                  <a:srgbClr val="C00000"/>
                </a:solidFill>
                <a:latin typeface="Comic Sans MS" panose="030F0702030302020204" pitchFamily="66" charset="0"/>
              </a:rPr>
              <a:t>有冒险的指令</a:t>
            </a:r>
            <a:r>
              <a:rPr lang="zh-CN" altLang="en-US" sz="2400" b="1" dirty="0">
                <a:solidFill>
                  <a:srgbClr val="0070C0"/>
                </a:solidFill>
                <a:latin typeface="Comic Sans MS" panose="030F0702030302020204" pitchFamily="66" charset="0"/>
              </a:rPr>
              <a:t>执行下一个流水段</a:t>
            </a:r>
            <a:endParaRPr lang="en-US" altLang="zh-CN" sz="2800" b="1" dirty="0">
              <a:solidFill>
                <a:srgbClr val="0070C0"/>
              </a:solidFill>
              <a:latin typeface="Comic Sans MS" panose="030F0702030302020204" pitchFamily="66" charset="0"/>
            </a:endParaRPr>
          </a:p>
          <a:p>
            <a:pPr>
              <a:lnSpc>
                <a:spcPts val="3400"/>
              </a:lnSpc>
              <a:spcBef>
                <a:spcPct val="50000"/>
              </a:spcBef>
            </a:pPr>
            <a:r>
              <a:rPr lang="zh-CN" altLang="en-US" sz="2800" b="1" dirty="0">
                <a:latin typeface="Comic Sans MS" panose="030F0702030302020204" pitchFamily="66" charset="0"/>
              </a:rPr>
              <a:t>冒险分类</a:t>
            </a:r>
            <a:endParaRPr lang="en-US" altLang="zh-CN" sz="2800" b="1" dirty="0">
              <a:latin typeface="Comic Sans MS" panose="030F0702030302020204" pitchFamily="66" charset="0"/>
            </a:endParaRPr>
          </a:p>
          <a:p>
            <a:pPr lvl="1">
              <a:lnSpc>
                <a:spcPts val="3400"/>
              </a:lnSpc>
            </a:pPr>
            <a:r>
              <a:rPr lang="zh-CN" altLang="en-US" sz="2400" b="1" dirty="0">
                <a:solidFill>
                  <a:srgbClr val="C00000"/>
                </a:solidFill>
                <a:latin typeface="Comic Sans MS" panose="030F0702030302020204" pitchFamily="66" charset="0"/>
              </a:rPr>
              <a:t>结构冒险</a:t>
            </a:r>
            <a:r>
              <a:rPr lang="en-US" altLang="zh-CN" sz="2400" b="1" dirty="0">
                <a:solidFill>
                  <a:srgbClr val="C00000"/>
                </a:solidFill>
              </a:rPr>
              <a:t> </a:t>
            </a:r>
          </a:p>
          <a:p>
            <a:pPr lvl="2">
              <a:lnSpc>
                <a:spcPts val="3400"/>
              </a:lnSpc>
            </a:pPr>
            <a:r>
              <a:rPr lang="zh-CN" altLang="en-US" b="1" dirty="0">
                <a:latin typeface="Comic Sans MS" panose="030F0702030302020204" pitchFamily="66" charset="0"/>
              </a:rPr>
              <a:t>指令重叠执行时，发生硬件资源冲突</a:t>
            </a:r>
            <a:r>
              <a:rPr lang="en-US" altLang="zh-CN" b="1" dirty="0"/>
              <a:t> </a:t>
            </a:r>
          </a:p>
          <a:p>
            <a:pPr lvl="1">
              <a:lnSpc>
                <a:spcPts val="3400"/>
              </a:lnSpc>
            </a:pPr>
            <a:r>
              <a:rPr lang="zh-CN" altLang="en-US" sz="2400" b="1" dirty="0">
                <a:solidFill>
                  <a:srgbClr val="C00000"/>
                </a:solidFill>
                <a:latin typeface="Comic Sans MS" panose="030F0702030302020204" pitchFamily="66" charset="0"/>
              </a:rPr>
              <a:t>数据冒险</a:t>
            </a:r>
            <a:endParaRPr lang="en-US" altLang="zh-CN" sz="2400" b="1" dirty="0">
              <a:solidFill>
                <a:srgbClr val="C00000"/>
              </a:solidFill>
              <a:latin typeface="Comic Sans MS" panose="030F0702030302020204" pitchFamily="66" charset="0"/>
            </a:endParaRPr>
          </a:p>
          <a:p>
            <a:pPr lvl="2">
              <a:lnSpc>
                <a:spcPts val="3400"/>
              </a:lnSpc>
            </a:pPr>
            <a:r>
              <a:rPr lang="zh-CN" altLang="en-US" b="1" dirty="0">
                <a:latin typeface="Comic Sans MS" panose="030F0702030302020204" pitchFamily="66" charset="0"/>
              </a:rPr>
              <a:t>几条指令重叠执行时，一条指令依赖前面指令的结果却没有准备好（还没有计算或存储）</a:t>
            </a:r>
            <a:endParaRPr lang="en-US" altLang="zh-CN" b="1" dirty="0"/>
          </a:p>
          <a:p>
            <a:pPr lvl="1">
              <a:lnSpc>
                <a:spcPts val="3400"/>
              </a:lnSpc>
            </a:pPr>
            <a:r>
              <a:rPr lang="zh-CN" altLang="en-US" sz="2400" b="1" dirty="0">
                <a:solidFill>
                  <a:srgbClr val="C00000"/>
                </a:solidFill>
                <a:latin typeface="Comic Sans MS" panose="030F0702030302020204" pitchFamily="66" charset="0"/>
              </a:rPr>
              <a:t>控制冒险</a:t>
            </a:r>
            <a:r>
              <a:rPr lang="en-US" altLang="zh-CN" sz="2400" b="1" dirty="0">
                <a:solidFill>
                  <a:srgbClr val="C00000"/>
                </a:solidFill>
                <a:latin typeface="Comic Sans MS" panose="030F0702030302020204" pitchFamily="66" charset="0"/>
              </a:rPr>
              <a:t> </a:t>
            </a:r>
            <a:r>
              <a:rPr lang="zh-CN" altLang="en-US" sz="2400" b="1" dirty="0">
                <a:solidFill>
                  <a:srgbClr val="C00000"/>
                </a:solidFill>
                <a:latin typeface="Comic Sans MS" panose="030F0702030302020204" pitchFamily="66" charset="0"/>
              </a:rPr>
              <a:t>：（</a:t>
            </a:r>
            <a:r>
              <a:rPr lang="zh-CN" altLang="en-US" sz="2400" b="1" dirty="0">
                <a:solidFill>
                  <a:srgbClr val="0070C0"/>
                </a:solidFill>
                <a:latin typeface="Comic Sans MS" panose="030F0702030302020204" pitchFamily="66" charset="0"/>
              </a:rPr>
              <a:t>流水线上执行</a:t>
            </a:r>
            <a:r>
              <a:rPr lang="zh-CN" altLang="en-US" sz="2400" b="1" dirty="0">
                <a:solidFill>
                  <a:srgbClr val="FF0000"/>
                </a:solidFill>
                <a:latin typeface="Comic Sans MS" panose="030F0702030302020204" pitchFamily="66" charset="0"/>
              </a:rPr>
              <a:t>转移指令</a:t>
            </a:r>
            <a:r>
              <a:rPr lang="zh-CN" altLang="en-US" sz="2400" b="1" dirty="0">
                <a:solidFill>
                  <a:srgbClr val="0070C0"/>
                </a:solidFill>
                <a:latin typeface="Comic Sans MS" panose="030F0702030302020204" pitchFamily="66" charset="0"/>
              </a:rPr>
              <a:t>时）</a:t>
            </a:r>
            <a:endParaRPr lang="en-US" altLang="zh-CN" sz="2400" b="1" dirty="0">
              <a:solidFill>
                <a:srgbClr val="0070C0"/>
              </a:solidFill>
              <a:latin typeface="Comic Sans MS" panose="030F0702030302020204" pitchFamily="66" charset="0"/>
            </a:endParaRPr>
          </a:p>
          <a:p>
            <a:pPr lvl="2">
              <a:lnSpc>
                <a:spcPts val="3400"/>
              </a:lnSpc>
            </a:pPr>
            <a:r>
              <a:rPr lang="zh-CN" altLang="en-US" b="1" dirty="0">
                <a:latin typeface="Comic Sans MS" panose="030F0702030302020204" pitchFamily="66" charset="0"/>
              </a:rPr>
              <a:t>进入</a:t>
            </a:r>
            <a:r>
              <a:rPr lang="zh-CN" altLang="en-US" b="1" dirty="0">
                <a:solidFill>
                  <a:srgbClr val="FF0000"/>
                </a:solidFill>
                <a:latin typeface="Comic Sans MS" panose="030F0702030302020204" pitchFamily="66" charset="0"/>
              </a:rPr>
              <a:t>下一个时钟周期</a:t>
            </a:r>
            <a:r>
              <a:rPr lang="zh-CN" altLang="en-US" b="1" dirty="0">
                <a:latin typeface="Comic Sans MS" panose="030F0702030302020204" pitchFamily="66" charset="0"/>
              </a:rPr>
              <a:t>取指令时，</a:t>
            </a:r>
            <a:r>
              <a:rPr lang="zh-CN" altLang="en-US" b="1" dirty="0">
                <a:solidFill>
                  <a:srgbClr val="FF0000"/>
                </a:solidFill>
                <a:latin typeface="Comic Sans MS" panose="030F0702030302020204" pitchFamily="66" charset="0"/>
              </a:rPr>
              <a:t>转移条件</a:t>
            </a:r>
            <a:r>
              <a:rPr lang="zh-CN" altLang="en-US" b="1" dirty="0">
                <a:latin typeface="Comic Sans MS" panose="030F0702030302020204" pitchFamily="66" charset="0"/>
              </a:rPr>
              <a:t>和</a:t>
            </a:r>
            <a:r>
              <a:rPr lang="zh-CN" altLang="en-US" b="1" dirty="0">
                <a:solidFill>
                  <a:srgbClr val="FF0000"/>
                </a:solidFill>
                <a:latin typeface="Comic Sans MS" panose="030F0702030302020204" pitchFamily="66" charset="0"/>
              </a:rPr>
              <a:t>转移</a:t>
            </a:r>
            <a:r>
              <a:rPr lang="en-US" altLang="zh-CN" b="1" dirty="0">
                <a:solidFill>
                  <a:srgbClr val="FF0000"/>
                </a:solidFill>
                <a:latin typeface="Comic Sans MS" panose="030F0702030302020204" pitchFamily="66" charset="0"/>
              </a:rPr>
              <a:t>PC</a:t>
            </a:r>
            <a:r>
              <a:rPr lang="zh-CN" altLang="en-US" b="1" dirty="0">
                <a:latin typeface="Comic Sans MS" panose="030F0702030302020204" pitchFamily="66" charset="0"/>
              </a:rPr>
              <a:t>是不可用的。</a:t>
            </a:r>
            <a:endParaRPr lang="en-US" altLang="zh-CN" dirty="0">
              <a:latin typeface="Comic Sans MS" panose="030F0702030302020204" pitchFamily="66" charset="0"/>
            </a:endParaRPr>
          </a:p>
          <a:p>
            <a:pPr lvl="2">
              <a:lnSpc>
                <a:spcPts val="3400"/>
              </a:lnSpc>
              <a:buNone/>
            </a:pPr>
            <a:endParaRPr lang="en-US" altLang="zh-CN" dirty="0">
              <a:latin typeface="Comic Sans MS" panose="030F0702030302020204" pitchFamily="66" charset="0"/>
            </a:endParaRPr>
          </a:p>
          <a:p>
            <a:pPr lvl="2">
              <a:lnSpc>
                <a:spcPts val="3400"/>
              </a:lnSpc>
            </a:pPr>
            <a:endParaRPr lang="en-US" altLang="zh-CN" b="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150</a:t>
            </a:fld>
            <a:endParaRPr lang="zh-CN" alt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r>
              <a:rPr lang="zh-CN" altLang="en-US" sz="4000" b="1" dirty="0"/>
              <a:t>冒险</a:t>
            </a:r>
            <a:r>
              <a:rPr lang="zh-CN" altLang="en-US" sz="4000" b="1" dirty="0">
                <a:solidFill>
                  <a:srgbClr val="C00000"/>
                </a:solidFill>
              </a:rPr>
              <a:t>总是</a:t>
            </a:r>
            <a:r>
              <a:rPr lang="zh-CN" altLang="en-US" sz="4000" b="1" dirty="0"/>
              <a:t>可以用</a:t>
            </a:r>
            <a:r>
              <a:rPr lang="zh-CN" altLang="en-US" sz="4000" b="1" dirty="0">
                <a:solidFill>
                  <a:srgbClr val="FF0000"/>
                </a:solidFill>
              </a:rPr>
              <a:t>停顿</a:t>
            </a:r>
            <a:r>
              <a:rPr lang="zh-CN" altLang="en-US" sz="4000" b="1" dirty="0"/>
              <a:t>解决</a:t>
            </a:r>
            <a:endParaRPr lang="en-US" altLang="zh-CN" sz="4000" b="1" dirty="0"/>
          </a:p>
        </p:txBody>
      </p:sp>
      <p:sp>
        <p:nvSpPr>
          <p:cNvPr id="9219" name="Rectangle 3"/>
          <p:cNvSpPr>
            <a:spLocks noGrp="1" noChangeArrowheads="1"/>
          </p:cNvSpPr>
          <p:nvPr>
            <p:ph type="body" idx="1"/>
          </p:nvPr>
        </p:nvSpPr>
        <p:spPr>
          <a:xfrm>
            <a:off x="1828800" y="1676400"/>
            <a:ext cx="8839200" cy="4724400"/>
          </a:xfrm>
        </p:spPr>
        <p:txBody>
          <a:bodyPr>
            <a:normAutofit/>
          </a:bodyPr>
          <a:lstStyle/>
          <a:p>
            <a:pPr>
              <a:lnSpc>
                <a:spcPts val="3700"/>
              </a:lnSpc>
            </a:pPr>
            <a:r>
              <a:rPr lang="zh-CN" altLang="en-US" sz="2800" b="1" dirty="0">
                <a:latin typeface="Comic Sans MS" panose="030F0702030302020204" pitchFamily="66" charset="0"/>
              </a:rPr>
              <a:t>解决冒险最简单的方式就是</a:t>
            </a:r>
            <a:r>
              <a:rPr lang="zh-CN" altLang="en-US" sz="2800" b="1" dirty="0">
                <a:solidFill>
                  <a:srgbClr val="FF0000"/>
                </a:solidFill>
                <a:latin typeface="Comic Sans MS" panose="030F0702030302020204" pitchFamily="66" charset="0"/>
              </a:rPr>
              <a:t>停顿</a:t>
            </a:r>
            <a:r>
              <a:rPr lang="zh-CN" altLang="en-US" sz="2800" b="1" dirty="0">
                <a:latin typeface="Comic Sans MS" panose="030F0702030302020204" pitchFamily="66" charset="0"/>
              </a:rPr>
              <a:t>流水线</a:t>
            </a:r>
            <a:endParaRPr lang="en-US" altLang="zh-CN" sz="2800" b="1" dirty="0">
              <a:latin typeface="Comic Sans MS" panose="030F0702030302020204" pitchFamily="66" charset="0"/>
            </a:endParaRPr>
          </a:p>
          <a:p>
            <a:pPr>
              <a:lnSpc>
                <a:spcPts val="3700"/>
              </a:lnSpc>
            </a:pPr>
            <a:r>
              <a:rPr lang="zh-CN" altLang="en-US" sz="2800" b="1" dirty="0">
                <a:latin typeface="Comic Sans MS" panose="030F0702030302020204" pitchFamily="66" charset="0"/>
              </a:rPr>
              <a:t>停顿意味着为某些指令暂停流水线一个或多个时钟周期。</a:t>
            </a:r>
            <a:r>
              <a:rPr lang="en-US" altLang="zh-CN" sz="2800" b="1" dirty="0">
                <a:latin typeface="Comic Sans MS" panose="030F0702030302020204" pitchFamily="66" charset="0"/>
              </a:rPr>
              <a:t> </a:t>
            </a:r>
          </a:p>
          <a:p>
            <a:pPr>
              <a:lnSpc>
                <a:spcPts val="3700"/>
              </a:lnSpc>
            </a:pPr>
            <a:r>
              <a:rPr lang="zh-CN" altLang="en-US" sz="2800" b="1" dirty="0">
                <a:latin typeface="Comic Sans MS" panose="030F0702030302020204" pitchFamily="66" charset="0"/>
              </a:rPr>
              <a:t>一条指令被</a:t>
            </a:r>
            <a:r>
              <a:rPr lang="zh-CN" altLang="en-US" sz="2800" b="1" dirty="0">
                <a:solidFill>
                  <a:srgbClr val="FF0000"/>
                </a:solidFill>
                <a:latin typeface="Comic Sans MS" panose="030F0702030302020204" pitchFamily="66" charset="0"/>
              </a:rPr>
              <a:t>停顿</a:t>
            </a:r>
            <a:r>
              <a:rPr lang="zh-CN" altLang="en-US" sz="2800" b="1" dirty="0">
                <a:latin typeface="Comic Sans MS" panose="030F0702030302020204" pitchFamily="66" charset="0"/>
              </a:rPr>
              <a:t>后，</a:t>
            </a:r>
            <a:r>
              <a:rPr lang="zh-CN" altLang="en-US" sz="2800" b="1" dirty="0">
                <a:solidFill>
                  <a:srgbClr val="FF0000"/>
                </a:solidFill>
                <a:latin typeface="Comic Sans MS" panose="030F0702030302020204" pitchFamily="66" charset="0"/>
              </a:rPr>
              <a:t>其后的所有指令被停顿</a:t>
            </a:r>
            <a:r>
              <a:rPr lang="zh-CN" altLang="en-US" sz="2800" b="1" dirty="0">
                <a:latin typeface="Comic Sans MS" panose="030F0702030302020204" pitchFamily="66" charset="0"/>
              </a:rPr>
              <a:t>；该指令之前的指令必须继续执行。</a:t>
            </a:r>
            <a:endParaRPr lang="en-US" altLang="zh-CN" sz="2800" b="1" dirty="0">
              <a:latin typeface="Comic Sans MS" panose="030F0702030302020204" pitchFamily="66" charset="0"/>
            </a:endParaRPr>
          </a:p>
          <a:p>
            <a:pPr>
              <a:lnSpc>
                <a:spcPts val="3700"/>
              </a:lnSpc>
            </a:pPr>
            <a:r>
              <a:rPr lang="zh-CN" altLang="en-US" sz="2800" b="1" dirty="0">
                <a:latin typeface="Comic Sans MS" panose="030F0702030302020204" pitchFamily="66" charset="0"/>
              </a:rPr>
              <a:t>一个流水线</a:t>
            </a:r>
            <a:r>
              <a:rPr lang="zh-CN" altLang="en-US" sz="2800" b="1" dirty="0">
                <a:solidFill>
                  <a:srgbClr val="FF0000"/>
                </a:solidFill>
                <a:latin typeface="Comic Sans MS" panose="030F0702030302020204" pitchFamily="66" charset="0"/>
              </a:rPr>
              <a:t>停顿</a:t>
            </a:r>
            <a:r>
              <a:rPr lang="zh-CN" altLang="en-US" sz="2800" b="1" dirty="0">
                <a:latin typeface="Comic Sans MS" panose="030F0702030302020204" pitchFamily="66" charset="0"/>
              </a:rPr>
              <a:t>也称为</a:t>
            </a:r>
            <a:r>
              <a:rPr lang="zh-CN" altLang="en-US" sz="2800" b="1" dirty="0">
                <a:solidFill>
                  <a:srgbClr val="FF0000"/>
                </a:solidFill>
                <a:latin typeface="Comic Sans MS" panose="030F0702030302020204" pitchFamily="66" charset="0"/>
              </a:rPr>
              <a:t>流水线气泡</a:t>
            </a:r>
            <a:r>
              <a:rPr lang="zh-CN" altLang="en-US" sz="2800" b="1" dirty="0">
                <a:latin typeface="Comic Sans MS" panose="030F0702030302020204" pitchFamily="66" charset="0"/>
              </a:rPr>
              <a:t>或</a:t>
            </a:r>
            <a:r>
              <a:rPr lang="zh-CN" altLang="en-US" sz="2800" b="1" dirty="0">
                <a:solidFill>
                  <a:srgbClr val="FF0000"/>
                </a:solidFill>
                <a:latin typeface="Comic Sans MS" panose="030F0702030302020204" pitchFamily="66" charset="0"/>
              </a:rPr>
              <a:t>气泡。</a:t>
            </a:r>
            <a:r>
              <a:rPr lang="en-US" altLang="zh-CN" sz="2800" b="1" dirty="0">
                <a:latin typeface="Comic Sans MS" panose="030F0702030302020204" pitchFamily="66" charset="0"/>
              </a:rPr>
              <a:t> </a:t>
            </a:r>
          </a:p>
          <a:p>
            <a:pPr>
              <a:lnSpc>
                <a:spcPts val="3700"/>
              </a:lnSpc>
            </a:pPr>
            <a:r>
              <a:rPr lang="zh-CN" altLang="en-US" sz="2800" b="1" dirty="0">
                <a:solidFill>
                  <a:srgbClr val="FF3300"/>
                </a:solidFill>
                <a:latin typeface="Comic Sans MS" panose="030F0702030302020204" pitchFamily="66" charset="0"/>
              </a:rPr>
              <a:t>停顿时，没有</a:t>
            </a:r>
            <a:r>
              <a:rPr lang="zh-CN" altLang="en-US" sz="2800" b="1" dirty="0">
                <a:latin typeface="Comic Sans MS" panose="030F0702030302020204" pitchFamily="66" charset="0"/>
              </a:rPr>
              <a:t>任何新的指令被取到流水线</a:t>
            </a:r>
            <a:r>
              <a:rPr lang="zh-CN" altLang="en-US" sz="2800" b="1" dirty="0">
                <a:solidFill>
                  <a:srgbClr val="FF3300"/>
                </a:solidFill>
                <a:latin typeface="Comic Sans MS" panose="030F0702030302020204" pitchFamily="66" charset="0"/>
              </a:rPr>
              <a:t>。</a:t>
            </a:r>
            <a:endParaRPr lang="en-US" altLang="zh-CN" sz="2800" b="1"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151</a:t>
            </a:fld>
            <a:endParaRPr lang="zh-CN" alt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381224" y="214290"/>
            <a:ext cx="8001000" cy="990600"/>
          </a:xfrm>
        </p:spPr>
        <p:txBody>
          <a:bodyPr>
            <a:normAutofit/>
          </a:bodyPr>
          <a:lstStyle/>
          <a:p>
            <a:r>
              <a:rPr lang="zh-CN" altLang="en-US" sz="4000" b="1" dirty="0"/>
              <a:t>有停顿的流水线性能</a:t>
            </a:r>
            <a:endParaRPr lang="en-US" altLang="zh-CN" sz="4000" b="1" dirty="0"/>
          </a:p>
        </p:txBody>
      </p:sp>
      <p:sp>
        <p:nvSpPr>
          <p:cNvPr id="10243" name="Rectangle 3"/>
          <p:cNvSpPr>
            <a:spLocks noGrp="1" noChangeArrowheads="1"/>
          </p:cNvSpPr>
          <p:nvPr>
            <p:ph type="body" idx="1"/>
          </p:nvPr>
        </p:nvSpPr>
        <p:spPr>
          <a:xfrm>
            <a:off x="2024034" y="1214423"/>
            <a:ext cx="8229600" cy="4525963"/>
          </a:xfrm>
        </p:spPr>
        <p:txBody>
          <a:bodyPr/>
          <a:lstStyle/>
          <a:p>
            <a:r>
              <a:rPr lang="zh-CN" altLang="en-US" sz="2800" b="1" dirty="0">
                <a:latin typeface="Comic Sans MS" panose="030F0702030302020204" pitchFamily="66" charset="0"/>
              </a:rPr>
              <a:t>停顿会降低流水线的性能，使其性能比理想的差</a:t>
            </a:r>
            <a:endParaRPr lang="en-US" altLang="zh-CN" sz="2800" b="1" dirty="0">
              <a:latin typeface="Comic Sans MS" panose="030F0702030302020204" pitchFamily="66" charset="0"/>
            </a:endParaRPr>
          </a:p>
          <a:p>
            <a:r>
              <a:rPr lang="zh-CN" altLang="en-US" sz="2800" b="1" dirty="0">
                <a:latin typeface="Comic Sans MS" panose="030F0702030302020204" pitchFamily="66" charset="0"/>
              </a:rPr>
              <a:t>回忆</a:t>
            </a:r>
            <a:r>
              <a:rPr lang="zh-CN" altLang="en-US" sz="2800" b="1" dirty="0">
                <a:solidFill>
                  <a:srgbClr val="FF0000"/>
                </a:solidFill>
                <a:latin typeface="Comic Sans MS" panose="030F0702030302020204" pitchFamily="66" charset="0"/>
              </a:rPr>
              <a:t>加速比</a:t>
            </a:r>
            <a:r>
              <a:rPr lang="zh-CN" altLang="en-US" sz="2800" b="1" dirty="0">
                <a:latin typeface="Comic Sans MS" panose="030F0702030302020204" pitchFamily="66" charset="0"/>
              </a:rPr>
              <a:t>公式：</a:t>
            </a:r>
            <a:endParaRPr lang="en-US" altLang="zh-CN" sz="2800" b="1" dirty="0">
              <a:latin typeface="Comic Sans MS" panose="030F0702030302020204" pitchFamily="66" charset="0"/>
            </a:endParaRPr>
          </a:p>
          <a:p>
            <a:endParaRPr lang="en-US" altLang="zh-CN" sz="2800" dirty="0">
              <a:latin typeface="Comic Sans MS" panose="030F0702030302020204" pitchFamily="66" charset="0"/>
            </a:endParaRPr>
          </a:p>
          <a:p>
            <a:endParaRPr lang="en-US" altLang="zh-CN" sz="2800" dirty="0">
              <a:latin typeface="Comic Sans MS" panose="030F0702030302020204" pitchFamily="66" charset="0"/>
            </a:endParaRPr>
          </a:p>
          <a:p>
            <a:endParaRPr lang="en-US" altLang="zh-CN" sz="2800" dirty="0">
              <a:latin typeface="Comic Sans MS" panose="030F0702030302020204" pitchFamily="66" charset="0"/>
            </a:endParaRPr>
          </a:p>
          <a:p>
            <a:endParaRPr lang="en-US" altLang="zh-CN" sz="2800" dirty="0">
              <a:latin typeface="Comic Sans MS" panose="030F0702030302020204" pitchFamily="66" charset="0"/>
            </a:endParaRPr>
          </a:p>
          <a:p>
            <a:endParaRPr lang="en-US" altLang="zh-CN" dirty="0"/>
          </a:p>
          <a:p>
            <a:pPr>
              <a:buFontTx/>
              <a:buNone/>
            </a:pPr>
            <a:endParaRPr lang="en-US" altLang="zh-CN" dirty="0"/>
          </a:p>
        </p:txBody>
      </p:sp>
      <p:pic>
        <p:nvPicPr>
          <p:cNvPr id="10244" name="Picture 4" descr="chap3_2-2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10" y="2500307"/>
            <a:ext cx="7543800" cy="1343025"/>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chap3_2-3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114800"/>
            <a:ext cx="57912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0246" name="Rectangle 6"/>
          <p:cNvSpPr>
            <a:spLocks noChangeArrowheads="1"/>
          </p:cNvSpPr>
          <p:nvPr/>
        </p:nvSpPr>
        <p:spPr bwMode="auto">
          <a:xfrm>
            <a:off x="5334000" y="5257800"/>
            <a:ext cx="5029200" cy="1066800"/>
          </a:xfrm>
          <a:prstGeom prst="rect">
            <a:avLst/>
          </a:prstGeom>
          <a:noFill/>
          <a:ln w="28575">
            <a:solidFill>
              <a:srgbClr val="FF0000"/>
            </a:solidFill>
            <a:miter lim="800000"/>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152</a:t>
            </a:fld>
            <a:endParaRPr lang="zh-CN" alt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r>
              <a:rPr lang="zh-CN" altLang="en-US" sz="4000" b="1" dirty="0"/>
              <a:t>非流水线是</a:t>
            </a:r>
            <a:r>
              <a:rPr lang="zh-CN" altLang="en-US" sz="4000" b="1" dirty="0">
                <a:solidFill>
                  <a:srgbClr val="FF0000"/>
                </a:solidFill>
              </a:rPr>
              <a:t>多周期</a:t>
            </a:r>
            <a:r>
              <a:rPr lang="zh-CN" altLang="en-US" sz="4000" b="1" dirty="0"/>
              <a:t>实现的情况</a:t>
            </a:r>
            <a:endParaRPr lang="en-US" altLang="zh-CN" sz="4000" b="1" dirty="0"/>
          </a:p>
        </p:txBody>
      </p:sp>
      <p:sp>
        <p:nvSpPr>
          <p:cNvPr id="11267" name="Rectangle 3"/>
          <p:cNvSpPr>
            <a:spLocks noGrp="1" noChangeArrowheads="1"/>
          </p:cNvSpPr>
          <p:nvPr>
            <p:ph type="body" idx="1"/>
          </p:nvPr>
        </p:nvSpPr>
        <p:spPr>
          <a:xfrm>
            <a:off x="1981200" y="1600200"/>
            <a:ext cx="8229600" cy="4829196"/>
          </a:xfrm>
        </p:spPr>
        <p:txBody>
          <a:bodyPr>
            <a:normAutofit/>
          </a:bodyPr>
          <a:lstStyle/>
          <a:p>
            <a:r>
              <a:rPr lang="zh-CN" altLang="en-US" sz="2800" b="1" dirty="0">
                <a:latin typeface="Comic Sans MS" panose="030F0702030302020204" pitchFamily="66" charset="0"/>
              </a:rPr>
              <a:t>流水线处理器的理想</a:t>
            </a:r>
            <a:r>
              <a:rPr lang="en-US" altLang="zh-CN" sz="2800" b="1" dirty="0">
                <a:latin typeface="Comic Sans MS" panose="030F0702030302020204" pitchFamily="66" charset="0"/>
              </a:rPr>
              <a:t>CPI </a:t>
            </a:r>
            <a:r>
              <a:rPr lang="zh-CN" altLang="en-US" sz="2800" b="1" dirty="0">
                <a:latin typeface="Comic Sans MS" panose="030F0702030302020204" pitchFamily="66" charset="0"/>
              </a:rPr>
              <a:t>差不多总是</a:t>
            </a:r>
            <a:r>
              <a:rPr lang="en-US" altLang="zh-CN" sz="2800" b="1" dirty="0">
                <a:solidFill>
                  <a:srgbClr val="FF3300"/>
                </a:solidFill>
                <a:latin typeface="Comic Sans MS" panose="030F0702030302020204" pitchFamily="66" charset="0"/>
              </a:rPr>
              <a:t>1</a:t>
            </a:r>
            <a:r>
              <a:rPr lang="zh-CN" altLang="en-US" sz="2800" b="1" dirty="0">
                <a:solidFill>
                  <a:srgbClr val="FF3300"/>
                </a:solidFill>
                <a:latin typeface="Comic Sans MS" panose="030F0702030302020204" pitchFamily="66" charset="0"/>
              </a:rPr>
              <a:t>。</a:t>
            </a:r>
            <a:r>
              <a:rPr lang="en-US" altLang="zh-CN" sz="2800" b="1" dirty="0">
                <a:latin typeface="Comic Sans MS" panose="030F0702030302020204" pitchFamily="66" charset="0"/>
              </a:rPr>
              <a:t> (may </a:t>
            </a:r>
            <a:r>
              <a:rPr lang="en-US" altLang="zh-CN" sz="2800" b="1" dirty="0">
                <a:solidFill>
                  <a:schemeClr val="accent2"/>
                </a:solidFill>
                <a:latin typeface="Comic Sans MS" panose="030F0702030302020204" pitchFamily="66" charset="0"/>
              </a:rPr>
              <a:t>less than  or greater that </a:t>
            </a:r>
            <a:r>
              <a:rPr lang="en-US" altLang="zh-CN" sz="2800" b="1" dirty="0">
                <a:latin typeface="Comic Sans MS" panose="030F0702030302020204" pitchFamily="66" charset="0"/>
              </a:rPr>
              <a:t>)</a:t>
            </a:r>
          </a:p>
          <a:p>
            <a:pPr>
              <a:buFontTx/>
              <a:buNone/>
            </a:pPr>
            <a:r>
              <a:rPr lang="en-US" altLang="zh-CN" sz="2800" b="1" dirty="0">
                <a:latin typeface="Comic Sans MS" panose="030F0702030302020204" pitchFamily="66" charset="0"/>
              </a:rPr>
              <a:t>    </a:t>
            </a:r>
            <a:r>
              <a:rPr lang="zh-CN" altLang="en-US" sz="2800" b="1" dirty="0">
                <a:latin typeface="Comic Sans MS" panose="030F0702030302020204" pitchFamily="66" charset="0"/>
              </a:rPr>
              <a:t>因此：</a:t>
            </a:r>
            <a:endParaRPr lang="en-US" altLang="zh-CN" sz="2800" b="1" dirty="0">
              <a:latin typeface="Comic Sans MS" panose="030F0702030302020204" pitchFamily="66" charset="0"/>
            </a:endParaRPr>
          </a:p>
          <a:p>
            <a:pPr>
              <a:buFontTx/>
              <a:buNone/>
            </a:pPr>
            <a:endParaRPr lang="en-US" altLang="zh-CN" sz="2800" b="1" dirty="0">
              <a:latin typeface="Comic Sans MS" panose="030F0702030302020204" pitchFamily="66" charset="0"/>
            </a:endParaRPr>
          </a:p>
          <a:p>
            <a:endParaRPr lang="en-US" altLang="zh-CN" sz="2800" b="1" dirty="0">
              <a:latin typeface="Comic Sans MS" panose="030F0702030302020204" pitchFamily="66" charset="0"/>
            </a:endParaRPr>
          </a:p>
          <a:p>
            <a:endParaRPr lang="en-US" altLang="zh-CN" sz="2800" b="1" dirty="0">
              <a:latin typeface="Comic Sans MS" panose="030F0702030302020204" pitchFamily="66" charset="0"/>
            </a:endParaRPr>
          </a:p>
          <a:p>
            <a:r>
              <a:rPr lang="zh-CN" altLang="en-US" sz="2800" b="1" i="1" dirty="0">
                <a:latin typeface="Comic Sans MS" panose="030F0702030302020204" pitchFamily="66" charset="0"/>
              </a:rPr>
              <a:t>忽略流水线时钟周期的额外开销。</a:t>
            </a:r>
            <a:endParaRPr lang="en-US" altLang="zh-CN" sz="2800" b="1" i="1" dirty="0">
              <a:latin typeface="Comic Sans MS" panose="030F0702030302020204" pitchFamily="66" charset="0"/>
            </a:endParaRPr>
          </a:p>
          <a:p>
            <a:r>
              <a:rPr lang="zh-CN" altLang="en-US" sz="2800" b="1" i="1" dirty="0">
                <a:latin typeface="Comic Sans MS" panose="030F0702030302020204" pitchFamily="66" charset="0"/>
              </a:rPr>
              <a:t>流水段是理想平衡的。</a:t>
            </a:r>
            <a:endParaRPr lang="en-US" altLang="zh-CN" sz="2800" b="1" i="1" dirty="0">
              <a:latin typeface="Comic Sans MS" panose="030F0702030302020204" pitchFamily="66" charset="0"/>
            </a:endParaRPr>
          </a:p>
          <a:p>
            <a:pPr>
              <a:buFontTx/>
              <a:buNone/>
            </a:pPr>
            <a:r>
              <a:rPr lang="en-US" altLang="zh-CN" sz="2800" dirty="0">
                <a:latin typeface="Comic Sans MS" panose="030F0702030302020204" pitchFamily="66" charset="0"/>
              </a:rPr>
              <a:t>  </a:t>
            </a:r>
          </a:p>
        </p:txBody>
      </p:sp>
      <p:pic>
        <p:nvPicPr>
          <p:cNvPr id="11268" name="Picture 4" descr="chap3_2-4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662" y="3214686"/>
            <a:ext cx="7815266" cy="11430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2"/>
          </p:nvPr>
        </p:nvSpPr>
        <p:spPr/>
        <p:txBody>
          <a:bodyPr/>
          <a:lstStyle/>
          <a:p>
            <a:fld id="{0C913308-F349-4B6D-A68A-DD1791B4A57B}" type="slidenum">
              <a:rPr lang="zh-CN" altLang="en-US" smtClean="0"/>
              <a:t>153</a:t>
            </a:fld>
            <a:endParaRPr lang="zh-CN" altLang="en-US"/>
          </a:p>
        </p:txBody>
      </p:sp>
      <p:sp>
        <p:nvSpPr>
          <p:cNvPr id="6" name="Rectangle 3"/>
          <p:cNvSpPr txBox="1">
            <a:spLocks noChangeArrowheads="1"/>
          </p:cNvSpPr>
          <p:nvPr/>
        </p:nvSpPr>
        <p:spPr>
          <a:xfrm>
            <a:off x="1738282" y="5572140"/>
            <a:ext cx="8534400" cy="1066800"/>
          </a:xfrm>
          <a:prstGeom prst="rect">
            <a:avLst/>
          </a:prstGeom>
        </p:spPr>
        <p:txBody>
          <a:bodyPr vert="horz" lIns="91440" tIns="45720" rIns="91440" bIns="45720" rtlCol="0">
            <a:normAutofit/>
          </a:bodyPr>
          <a:lstStyle/>
          <a:p>
            <a:pPr marL="342900" indent="-342900">
              <a:spcBef>
                <a:spcPct val="20000"/>
              </a:spcBef>
              <a:defRPr/>
            </a:pPr>
            <a:r>
              <a:rPr lang="en-US" altLang="zh-CN" sz="3200" dirty="0">
                <a:latin typeface="Comic Sans MS" panose="030F0702030302020204" pitchFamily="66" charset="0"/>
              </a:rPr>
              <a:t>  </a:t>
            </a:r>
            <a:r>
              <a:rPr lang="zh-CN" altLang="en-US" sz="3200" b="1" dirty="0">
                <a:solidFill>
                  <a:srgbClr val="C00000"/>
                </a:solidFill>
                <a:latin typeface="Comic Sans MS" panose="030F0702030302020204" pitchFamily="66" charset="0"/>
              </a:rPr>
              <a:t>因此</a:t>
            </a:r>
            <a:r>
              <a:rPr lang="zh-CN" altLang="en-US" sz="2400" b="1" dirty="0">
                <a:solidFill>
                  <a:srgbClr val="0070C0"/>
                </a:solidFill>
                <a:latin typeface="Comic Sans MS" panose="030F0702030302020204" pitchFamily="66" charset="0"/>
              </a:rPr>
              <a:t>：</a:t>
            </a:r>
            <a:r>
              <a:rPr lang="en-US" altLang="zh-CN" sz="2400" dirty="0">
                <a:solidFill>
                  <a:srgbClr val="0070C0"/>
                </a:solidFill>
                <a:latin typeface="Comic Sans MS" panose="030F0702030302020204" pitchFamily="66" charset="0"/>
              </a:rPr>
              <a:t> Clock cycle </a:t>
            </a:r>
            <a:r>
              <a:rPr lang="en-US" altLang="zh-CN" sz="2400" dirty="0" err="1">
                <a:solidFill>
                  <a:srgbClr val="0070C0"/>
                </a:solidFill>
                <a:latin typeface="Comic Sans MS" panose="030F0702030302020204" pitchFamily="66" charset="0"/>
              </a:rPr>
              <a:t>unpipelined</a:t>
            </a:r>
            <a:r>
              <a:rPr lang="en-US" altLang="zh-CN" sz="2400" dirty="0">
                <a:solidFill>
                  <a:srgbClr val="0070C0"/>
                </a:solidFill>
                <a:latin typeface="Comic Sans MS" panose="030F0702030302020204" pitchFamily="66" charset="0"/>
              </a:rPr>
              <a:t> = Clock cycle pipelining</a:t>
            </a:r>
          </a:p>
          <a:p>
            <a:pPr marL="342900" indent="-342900">
              <a:spcBef>
                <a:spcPct val="20000"/>
              </a:spcBef>
              <a:buFont typeface="Arial" panose="020B0604020202020204" pitchFamily="34" charset="0"/>
              <a:buChar char="•"/>
              <a:defRPr/>
            </a:pPr>
            <a:endParaRPr lang="en-US" altLang="zh-CN" sz="3200" dirty="0">
              <a:latin typeface="Comic Sans MS" panose="030F0702030302020204" pitchFamily="66" charset="0"/>
            </a:endParaRPr>
          </a:p>
          <a:p>
            <a:pPr marL="342900" indent="-342900">
              <a:spcBef>
                <a:spcPct val="20000"/>
              </a:spcBef>
              <a:buFont typeface="Arial" panose="020B0604020202020204" pitchFamily="34" charset="0"/>
              <a:buChar char="•"/>
              <a:defRPr/>
            </a:pPr>
            <a:endParaRPr lang="en-US" altLang="zh-CN" sz="3200" dirty="0">
              <a:latin typeface="Comic Sans MS" panose="030F0702030302020204" pitchFamily="66" charset="0"/>
            </a:endParaRPr>
          </a:p>
          <a:p>
            <a:pPr marL="342900" indent="-342900">
              <a:spcBef>
                <a:spcPct val="20000"/>
              </a:spcBef>
              <a:defRPr/>
            </a:pPr>
            <a:endParaRPr lang="en-US" altLang="zh-CN" sz="3600"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5" name="Rectangle 3"/>
          <p:cNvSpPr>
            <a:spLocks noGrp="1" noChangeArrowheads="1"/>
          </p:cNvSpPr>
          <p:nvPr>
            <p:ph type="body" idx="1"/>
          </p:nvPr>
        </p:nvSpPr>
        <p:spPr>
          <a:xfrm>
            <a:off x="1828800" y="1447800"/>
            <a:ext cx="8534400" cy="1066800"/>
          </a:xfrm>
        </p:spPr>
        <p:txBody>
          <a:bodyPr/>
          <a:lstStyle/>
          <a:p>
            <a:pPr>
              <a:buFontTx/>
              <a:buNone/>
            </a:pPr>
            <a:r>
              <a:rPr lang="zh-CN" altLang="en-US" sz="2400" b="1" dirty="0">
                <a:solidFill>
                  <a:srgbClr val="C00000"/>
                </a:solidFill>
                <a:latin typeface="Comic Sans MS" panose="030F0702030302020204" pitchFamily="66" charset="0"/>
              </a:rPr>
              <a:t>有</a:t>
            </a:r>
            <a:r>
              <a:rPr lang="zh-CN" altLang="en-US" sz="2400" b="1" dirty="0">
                <a:solidFill>
                  <a:srgbClr val="0070C0"/>
                </a:solidFill>
                <a:latin typeface="Comic Sans MS" panose="030F0702030302020204" pitchFamily="66" charset="0"/>
              </a:rPr>
              <a:t>：</a:t>
            </a:r>
            <a:r>
              <a:rPr lang="en-US" altLang="zh-CN" sz="2400" dirty="0">
                <a:solidFill>
                  <a:srgbClr val="0070C0"/>
                </a:solidFill>
                <a:latin typeface="Comic Sans MS" panose="030F0702030302020204" pitchFamily="66" charset="0"/>
              </a:rPr>
              <a:t> Clock cycle </a:t>
            </a:r>
            <a:r>
              <a:rPr lang="en-US" altLang="zh-CN" sz="2400" dirty="0" err="1">
                <a:solidFill>
                  <a:srgbClr val="0070C0"/>
                </a:solidFill>
                <a:latin typeface="Comic Sans MS" panose="030F0702030302020204" pitchFamily="66" charset="0"/>
              </a:rPr>
              <a:t>unpipelined</a:t>
            </a:r>
            <a:r>
              <a:rPr lang="en-US" altLang="zh-CN" sz="2400" dirty="0">
                <a:solidFill>
                  <a:srgbClr val="0070C0"/>
                </a:solidFill>
                <a:latin typeface="Comic Sans MS" panose="030F0702030302020204" pitchFamily="66" charset="0"/>
              </a:rPr>
              <a:t> = Clock cycle pipelining</a:t>
            </a: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pPr>
              <a:buFontTx/>
              <a:buNone/>
            </a:pPr>
            <a:endParaRPr lang="en-US" altLang="zh-CN" sz="3600" dirty="0"/>
          </a:p>
        </p:txBody>
      </p:sp>
      <p:pic>
        <p:nvPicPr>
          <p:cNvPr id="69636" name="Picture 4" descr="chap3_2-5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2" y="2492375"/>
            <a:ext cx="717235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69637" name="Picture 5" descr="chap3_2-6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34" y="4652963"/>
            <a:ext cx="7858180" cy="127636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9638" name="Rectangle 6"/>
          <p:cNvSpPr>
            <a:spLocks noChangeArrowheads="1"/>
          </p:cNvSpPr>
          <p:nvPr/>
        </p:nvSpPr>
        <p:spPr bwMode="auto">
          <a:xfrm>
            <a:off x="2135188" y="3789362"/>
            <a:ext cx="66754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dirty="0" err="1"/>
              <a:t>CPl</a:t>
            </a:r>
            <a:r>
              <a:rPr lang="en-US" altLang="zh-CN" sz="2800" dirty="0"/>
              <a:t> </a:t>
            </a:r>
            <a:r>
              <a:rPr lang="en-US" altLang="zh-CN" sz="2800" dirty="0" err="1"/>
              <a:t>unpipelined</a:t>
            </a:r>
            <a:r>
              <a:rPr lang="en-US" altLang="zh-CN" sz="2800" dirty="0"/>
              <a:t> = pipeline depth</a:t>
            </a:r>
          </a:p>
        </p:txBody>
      </p:sp>
      <p:sp>
        <p:nvSpPr>
          <p:cNvPr id="9" name="Rectangle 2"/>
          <p:cNvSpPr>
            <a:spLocks noGrp="1" noChangeArrowheads="1"/>
          </p:cNvSpPr>
          <p:nvPr>
            <p:ph type="title"/>
          </p:nvPr>
        </p:nvSpPr>
        <p:spPr>
          <a:xfrm>
            <a:off x="1981200" y="274638"/>
            <a:ext cx="8229600" cy="1143000"/>
          </a:xfrm>
        </p:spPr>
        <p:txBody>
          <a:bodyPr>
            <a:normAutofit/>
          </a:bodyPr>
          <a:lstStyle/>
          <a:p>
            <a:r>
              <a:rPr lang="zh-CN" altLang="en-US" sz="4000" b="1" dirty="0"/>
              <a:t>非流水线是</a:t>
            </a:r>
            <a:r>
              <a:rPr lang="zh-CN" altLang="en-US" sz="4000" b="1" dirty="0">
                <a:solidFill>
                  <a:srgbClr val="FF0000"/>
                </a:solidFill>
              </a:rPr>
              <a:t>多周期</a:t>
            </a:r>
            <a:r>
              <a:rPr lang="zh-CN" altLang="en-US" sz="4000" b="1" dirty="0"/>
              <a:t>实现的情况</a:t>
            </a:r>
            <a:endParaRPr lang="en-US" altLang="zh-CN" sz="4000" b="1" dirty="0"/>
          </a:p>
        </p:txBody>
      </p:sp>
      <p:sp>
        <p:nvSpPr>
          <p:cNvPr id="10" name="灯片编号占位符 9"/>
          <p:cNvSpPr>
            <a:spLocks noGrp="1"/>
          </p:cNvSpPr>
          <p:nvPr>
            <p:ph type="sldNum" sz="quarter" idx="12"/>
          </p:nvPr>
        </p:nvSpPr>
        <p:spPr/>
        <p:txBody>
          <a:bodyPr/>
          <a:lstStyle/>
          <a:p>
            <a:fld id="{0C913308-F349-4B6D-A68A-DD1791B4A57B}" type="slidenum">
              <a:rPr lang="zh-CN" altLang="en-US" smtClean="0"/>
              <a:t>154</a:t>
            </a:fld>
            <a:endParaRPr lang="zh-CN" alt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981200" y="59373"/>
            <a:ext cx="8229600" cy="1143000"/>
          </a:xfrm>
        </p:spPr>
        <p:txBody>
          <a:bodyPr>
            <a:normAutofit/>
          </a:bodyPr>
          <a:lstStyle/>
          <a:p>
            <a:r>
              <a:rPr lang="en-US" altLang="zh-CN" dirty="0"/>
              <a:t> </a:t>
            </a:r>
            <a:r>
              <a:rPr lang="zh-CN" altLang="en-US" sz="4000" b="1" dirty="0">
                <a:sym typeface="+mn-ea"/>
              </a:rPr>
              <a:t>非流水线是</a:t>
            </a:r>
            <a:r>
              <a:rPr lang="zh-CN" altLang="en-US" sz="4000" b="1" dirty="0">
                <a:solidFill>
                  <a:srgbClr val="FF0000"/>
                </a:solidFill>
                <a:sym typeface="+mn-ea"/>
              </a:rPr>
              <a:t>单周期</a:t>
            </a:r>
            <a:r>
              <a:rPr lang="zh-CN" altLang="en-US" sz="4000" b="1" dirty="0">
                <a:sym typeface="+mn-ea"/>
              </a:rPr>
              <a:t>实现的情况</a:t>
            </a:r>
            <a:endParaRPr lang="zh-CN" altLang="en-US" sz="4000" b="1" dirty="0">
              <a:solidFill>
                <a:srgbClr val="0070C0"/>
              </a:solidFill>
              <a:sym typeface="+mn-ea"/>
            </a:endParaRPr>
          </a:p>
        </p:txBody>
      </p:sp>
      <p:sp>
        <p:nvSpPr>
          <p:cNvPr id="12291" name="Rectangle 3"/>
          <p:cNvSpPr>
            <a:spLocks noGrp="1" noChangeArrowheads="1"/>
          </p:cNvSpPr>
          <p:nvPr>
            <p:ph type="body" idx="1"/>
          </p:nvPr>
        </p:nvSpPr>
        <p:spPr>
          <a:xfrm>
            <a:off x="1828800" y="1447800"/>
            <a:ext cx="8534400" cy="533400"/>
          </a:xfrm>
        </p:spPr>
        <p:txBody>
          <a:bodyPr/>
          <a:lstStyle/>
          <a:p>
            <a:r>
              <a:rPr lang="en-US" altLang="zh-CN" sz="2800">
                <a:latin typeface="Comic Sans MS" panose="030F0702030302020204" pitchFamily="66" charset="0"/>
              </a:rPr>
              <a:t>CPI unpipelined  = 1</a:t>
            </a:r>
            <a:endParaRPr kumimoji="0" lang="en-US" altLang="zh-CN"/>
          </a:p>
          <a:p>
            <a:endParaRPr lang="en-US" altLang="zh-CN"/>
          </a:p>
        </p:txBody>
      </p:sp>
      <p:sp>
        <p:nvSpPr>
          <p:cNvPr id="12292" name="Text Box 4"/>
          <p:cNvSpPr txBox="1">
            <a:spLocks noChangeArrowheads="1"/>
          </p:cNvSpPr>
          <p:nvPr/>
        </p:nvSpPr>
        <p:spPr bwMode="auto">
          <a:xfrm>
            <a:off x="1828800" y="2362201"/>
            <a:ext cx="4267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r>
              <a:rPr lang="en-US" altLang="zh-CN" sz="1600">
                <a:latin typeface="Times New Roman" panose="02020603050405020304" pitchFamily="18" charset="0"/>
                <a:sym typeface="Symbol" panose="05050102010706020507" pitchFamily="18" charset="2"/>
              </a:rPr>
              <a:t> </a:t>
            </a:r>
            <a:r>
              <a:rPr lang="en-US" altLang="zh-CN" sz="2400">
                <a:latin typeface="Times New Roman" panose="02020603050405020304" pitchFamily="18" charset="0"/>
                <a:sym typeface="Symbol" panose="05050102010706020507" pitchFamily="18" charset="2"/>
              </a:rPr>
              <a:t> </a:t>
            </a:r>
            <a:r>
              <a:rPr lang="en-US" altLang="zh-CN" sz="2800"/>
              <a:t>Clock cycle pipelined =</a:t>
            </a:r>
            <a:r>
              <a:rPr lang="en-US" altLang="zh-CN" sz="2400">
                <a:latin typeface="Times New Roman" panose="02020603050405020304" pitchFamily="18" charset="0"/>
              </a:rPr>
              <a:t> </a:t>
            </a:r>
          </a:p>
        </p:txBody>
      </p:sp>
      <p:sp>
        <p:nvSpPr>
          <p:cNvPr id="12293" name="Text Box 5"/>
          <p:cNvSpPr txBox="1">
            <a:spLocks noChangeArrowheads="1"/>
          </p:cNvSpPr>
          <p:nvPr/>
        </p:nvSpPr>
        <p:spPr bwMode="auto">
          <a:xfrm>
            <a:off x="5791200" y="2209800"/>
            <a:ext cx="4191000" cy="94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r>
              <a:rPr lang="en-US" altLang="zh-CN" sz="2800" u="sng"/>
              <a:t>Clock cycle unpipelined</a:t>
            </a:r>
            <a:endParaRPr lang="en-US" altLang="zh-CN" sz="2800"/>
          </a:p>
          <a:p>
            <a:pPr algn="ctr" eaLnBrk="1" hangingPunct="1"/>
            <a:r>
              <a:rPr lang="en-US" altLang="zh-CN" sz="2800"/>
              <a:t>pipeline depth</a:t>
            </a:r>
          </a:p>
        </p:txBody>
      </p:sp>
      <p:pic>
        <p:nvPicPr>
          <p:cNvPr id="12294" name="Picture 6" descr="b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352800"/>
            <a:ext cx="86106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2295" name="Picture 7" descr="chap3_2-6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800600"/>
            <a:ext cx="5638800" cy="12192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8" name="灯片编号占位符 7"/>
          <p:cNvSpPr>
            <a:spLocks noGrp="1"/>
          </p:cNvSpPr>
          <p:nvPr>
            <p:ph type="sldNum" sz="quarter" idx="12"/>
          </p:nvPr>
        </p:nvSpPr>
        <p:spPr/>
        <p:txBody>
          <a:bodyPr/>
          <a:lstStyle/>
          <a:p>
            <a:fld id="{0C913308-F349-4B6D-A68A-DD1791B4A57B}" type="slidenum">
              <a:rPr lang="zh-CN" altLang="en-US" smtClean="0"/>
              <a:t>155</a:t>
            </a:fld>
            <a:endParaRPr lang="zh-CN" alt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738282" y="285728"/>
            <a:ext cx="8229600" cy="1143000"/>
          </a:xfrm>
        </p:spPr>
        <p:txBody>
          <a:bodyPr>
            <a:normAutofit/>
          </a:bodyPr>
          <a:lstStyle/>
          <a:p>
            <a:pPr algn="l"/>
            <a:r>
              <a:rPr lang="zh-CN" altLang="en-US" sz="4000" b="1" dirty="0"/>
              <a:t>二、结构冒险：流水段竞争</a:t>
            </a:r>
            <a:endParaRPr lang="en-US" altLang="zh-CN" sz="4000" b="1" dirty="0">
              <a:solidFill>
                <a:srgbClr val="000000"/>
              </a:solidFill>
              <a:latin typeface="Arial" panose="020B0604020202020204" pitchFamily="34" charset="0"/>
            </a:endParaRPr>
          </a:p>
        </p:txBody>
      </p:sp>
      <p:sp>
        <p:nvSpPr>
          <p:cNvPr id="14339" name="Rectangle 3"/>
          <p:cNvSpPr>
            <a:spLocks noGrp="1" noChangeArrowheads="1"/>
          </p:cNvSpPr>
          <p:nvPr>
            <p:ph type="body" idx="1"/>
          </p:nvPr>
        </p:nvSpPr>
        <p:spPr>
          <a:xfrm>
            <a:off x="1981200" y="1322071"/>
            <a:ext cx="8229600" cy="5501005"/>
          </a:xfrm>
        </p:spPr>
        <p:txBody>
          <a:bodyPr>
            <a:normAutofit fontScale="85000" lnSpcReduction="20000"/>
          </a:bodyPr>
          <a:lstStyle/>
          <a:p>
            <a:r>
              <a:rPr lang="en-US" altLang="zh-CN" b="1" dirty="0">
                <a:solidFill>
                  <a:srgbClr val="000000"/>
                </a:solidFill>
                <a:latin typeface="Comic Sans MS" panose="030F0702030302020204" pitchFamily="66" charset="0"/>
              </a:rPr>
              <a:t>Structural hazards</a:t>
            </a:r>
            <a:endParaRPr lang="en-US" altLang="zh-CN" dirty="0">
              <a:solidFill>
                <a:srgbClr val="000000"/>
              </a:solidFill>
              <a:latin typeface="Comic Sans MS" panose="030F0702030302020204" pitchFamily="66" charset="0"/>
            </a:endParaRPr>
          </a:p>
          <a:p>
            <a:pPr lvl="1">
              <a:lnSpc>
                <a:spcPts val="3600"/>
              </a:lnSpc>
            </a:pPr>
            <a:r>
              <a:rPr lang="zh-CN" altLang="en-US" b="1" dirty="0">
                <a:solidFill>
                  <a:srgbClr val="000000"/>
                </a:solidFill>
                <a:latin typeface="Comic Sans MS" panose="030F0702030302020204" pitchFamily="66" charset="0"/>
              </a:rPr>
              <a:t>发生在同一个时钟周期，</a:t>
            </a:r>
            <a:r>
              <a:rPr lang="en-US" altLang="zh-CN" b="1" dirty="0">
                <a:solidFill>
                  <a:srgbClr val="000000"/>
                </a:solidFill>
                <a:latin typeface="Comic Sans MS" panose="030F0702030302020204" pitchFamily="66" charset="0"/>
              </a:rPr>
              <a:t>2</a:t>
            </a:r>
            <a:r>
              <a:rPr lang="zh-CN" altLang="en-US" b="1" dirty="0">
                <a:solidFill>
                  <a:srgbClr val="000000"/>
                </a:solidFill>
                <a:latin typeface="Comic Sans MS" panose="030F0702030302020204" pitchFamily="66" charset="0"/>
              </a:rPr>
              <a:t>条或多条指令想要使用同一个硬件资源</a:t>
            </a:r>
          </a:p>
          <a:p>
            <a:pPr marL="0" lvl="2" indent="0">
              <a:lnSpc>
                <a:spcPts val="3600"/>
              </a:lnSpc>
              <a:buNone/>
            </a:pPr>
            <a:r>
              <a:rPr lang="zh-CN" altLang="en-US" b="1" dirty="0">
                <a:solidFill>
                  <a:srgbClr val="C00000"/>
                </a:solidFill>
                <a:latin typeface="Comic Sans MS" panose="030F0702030302020204" pitchFamily="66" charset="0"/>
                <a:sym typeface="+mn-ea"/>
              </a:rPr>
              <a:t>       （</a:t>
            </a:r>
            <a:r>
              <a:rPr lang="en-US" altLang="zh-CN" b="1" dirty="0">
                <a:solidFill>
                  <a:srgbClr val="C00000"/>
                </a:solidFill>
                <a:latin typeface="Comic Sans MS" panose="030F0702030302020204" pitchFamily="66" charset="0"/>
                <a:sym typeface="+mn-ea"/>
              </a:rPr>
              <a:t>1</a:t>
            </a:r>
            <a:r>
              <a:rPr lang="zh-CN" altLang="en-US" b="1" dirty="0">
                <a:solidFill>
                  <a:srgbClr val="C00000"/>
                </a:solidFill>
                <a:latin typeface="Comic Sans MS" panose="030F0702030302020204" pitchFamily="66" charset="0"/>
                <a:sym typeface="+mn-ea"/>
              </a:rPr>
              <a:t>）没有或没有充分流水功能部件</a:t>
            </a:r>
            <a:endParaRPr lang="en-US" altLang="zh-CN" sz="2800" b="1" dirty="0">
              <a:solidFill>
                <a:srgbClr val="C00000"/>
              </a:solidFill>
            </a:endParaRPr>
          </a:p>
          <a:p>
            <a:pPr marL="457200" lvl="1" indent="0">
              <a:lnSpc>
                <a:spcPts val="3600"/>
              </a:lnSpc>
              <a:buNone/>
            </a:pPr>
            <a:r>
              <a:rPr lang="zh-CN" altLang="en-US" sz="2400" b="1" dirty="0">
                <a:solidFill>
                  <a:srgbClr val="C00000"/>
                </a:solidFill>
                <a:latin typeface="Comic Sans MS" panose="030F0702030302020204" pitchFamily="66" charset="0"/>
              </a:rPr>
              <a:t>  （2）处理器可能仅有一个寄存器堆写端口，但在特定情况下，流水线希望在一个时钟周期内执行两个写操作</a:t>
            </a:r>
            <a:endParaRPr lang="en-US" altLang="zh-CN" b="1" dirty="0">
              <a:solidFill>
                <a:srgbClr val="000000"/>
              </a:solidFill>
              <a:latin typeface="Comic Sans MS" panose="030F0702030302020204" pitchFamily="66" charset="0"/>
            </a:endParaRPr>
          </a:p>
          <a:p>
            <a:pPr lvl="1">
              <a:lnSpc>
                <a:spcPts val="3600"/>
              </a:lnSpc>
            </a:pPr>
            <a:r>
              <a:rPr lang="zh-CN" altLang="en-US" b="1" dirty="0">
                <a:solidFill>
                  <a:srgbClr val="000000"/>
                </a:solidFill>
                <a:latin typeface="Comic Sans MS" panose="030F0702030302020204" pitchFamily="66" charset="0"/>
              </a:rPr>
              <a:t>引起流水线机器停顿</a:t>
            </a:r>
            <a:endParaRPr lang="en-US" altLang="zh-CN" b="1" dirty="0">
              <a:solidFill>
                <a:srgbClr val="000000"/>
              </a:solidFill>
              <a:latin typeface="Comic Sans MS" panose="030F0702030302020204" pitchFamily="66" charset="0"/>
            </a:endParaRPr>
          </a:p>
          <a:p>
            <a:pPr lvl="1">
              <a:lnSpc>
                <a:spcPts val="3600"/>
              </a:lnSpc>
            </a:pPr>
            <a:r>
              <a:rPr lang="zh-CN" altLang="en-US" b="1" dirty="0">
                <a:solidFill>
                  <a:srgbClr val="000000"/>
                </a:solidFill>
                <a:latin typeface="Comic Sans MS" panose="030F0702030302020204" pitchFamily="66" charset="0"/>
              </a:rPr>
              <a:t>采用资源重复解决：</a:t>
            </a:r>
            <a:endParaRPr lang="en-US" altLang="zh-CN" b="1" dirty="0">
              <a:solidFill>
                <a:srgbClr val="000000"/>
              </a:solidFill>
              <a:latin typeface="Comic Sans MS" panose="030F0702030302020204" pitchFamily="66" charset="0"/>
            </a:endParaRPr>
          </a:p>
          <a:p>
            <a:pPr lvl="2">
              <a:lnSpc>
                <a:spcPts val="3600"/>
              </a:lnSpc>
            </a:pPr>
            <a:r>
              <a:rPr lang="zh-CN" altLang="en-US" b="1" dirty="0">
                <a:solidFill>
                  <a:srgbClr val="C00000"/>
                </a:solidFill>
                <a:latin typeface="Comic Sans MS" panose="030F0702030302020204" pitchFamily="66" charset="0"/>
              </a:rPr>
              <a:t>多重访问寄存器堆</a:t>
            </a:r>
            <a:endParaRPr lang="en-US" altLang="zh-CN" b="1" dirty="0">
              <a:solidFill>
                <a:srgbClr val="C00000"/>
              </a:solidFill>
              <a:latin typeface="Comic Sans MS" panose="030F0702030302020204" pitchFamily="66" charset="0"/>
            </a:endParaRPr>
          </a:p>
          <a:p>
            <a:pPr lvl="2">
              <a:lnSpc>
                <a:spcPts val="3600"/>
              </a:lnSpc>
            </a:pPr>
            <a:r>
              <a:rPr lang="zh-CN" altLang="en-US" b="1" dirty="0">
                <a:solidFill>
                  <a:srgbClr val="C00000"/>
                </a:solidFill>
                <a:latin typeface="Comic Sans MS" panose="030F0702030302020204" pitchFamily="66" charset="0"/>
              </a:rPr>
              <a:t>多重访问存储器</a:t>
            </a:r>
            <a:endParaRPr lang="en-US" altLang="zh-CN" b="1" dirty="0">
              <a:solidFill>
                <a:srgbClr val="C00000"/>
              </a:solidFill>
              <a:latin typeface="Comic Sans MS" panose="030F0702030302020204" pitchFamily="66" charset="0"/>
            </a:endParaRPr>
          </a:p>
          <a:p>
            <a:pPr lvl="2">
              <a:lnSpc>
                <a:spcPts val="3600"/>
              </a:lnSpc>
            </a:pPr>
            <a:r>
              <a:rPr lang="zh-CN" altLang="en-US" b="1" dirty="0">
                <a:solidFill>
                  <a:srgbClr val="C00000"/>
                </a:solidFill>
                <a:latin typeface="Comic Sans MS" panose="030F0702030302020204" pitchFamily="66" charset="0"/>
              </a:rPr>
              <a:t>充分流水功能部件</a:t>
            </a:r>
            <a:endParaRPr lang="en-US" altLang="zh-CN" b="1" dirty="0">
              <a:solidFill>
                <a:srgbClr val="C00000"/>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156</a:t>
            </a:fld>
            <a:endParaRPr lang="zh-CN" alt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dirty="0"/>
              <a:t>Multi access to the register file</a:t>
            </a:r>
          </a:p>
        </p:txBody>
      </p:sp>
      <p:sp>
        <p:nvSpPr>
          <p:cNvPr id="15363" name="Rectangle 3"/>
          <p:cNvSpPr>
            <a:spLocks noGrp="1" noChangeArrowheads="1"/>
          </p:cNvSpPr>
          <p:nvPr>
            <p:ph type="body" idx="1"/>
          </p:nvPr>
        </p:nvSpPr>
        <p:spPr>
          <a:xfrm>
            <a:off x="1905000" y="5410200"/>
            <a:ext cx="8534400" cy="990600"/>
          </a:xfrm>
        </p:spPr>
        <p:txBody>
          <a:bodyPr>
            <a:normAutofit/>
          </a:bodyPr>
          <a:lstStyle/>
          <a:p>
            <a:r>
              <a:rPr lang="zh-CN" altLang="en-US" sz="2400" b="1" dirty="0">
                <a:latin typeface="Comic Sans MS" panose="030F0702030302020204" pitchFamily="66" charset="0"/>
              </a:rPr>
              <a:t>简单插入一个停顿，将降低加速比</a:t>
            </a:r>
            <a:endParaRPr lang="en-US" altLang="zh-CN" sz="2400" b="1" dirty="0">
              <a:latin typeface="Comic Sans MS" panose="030F0702030302020204" pitchFamily="66" charset="0"/>
            </a:endParaRPr>
          </a:p>
          <a:p>
            <a:r>
              <a:rPr lang="zh-CN" altLang="en-US" sz="2400" b="1" dirty="0">
                <a:latin typeface="Comic Sans MS" panose="030F0702030302020204" pitchFamily="66" charset="0"/>
              </a:rPr>
              <a:t>在一个时钟周期</a:t>
            </a:r>
            <a:r>
              <a:rPr lang="en-US" altLang="zh-CN" sz="2400" b="1" dirty="0">
                <a:solidFill>
                  <a:srgbClr val="FF0000"/>
                </a:solidFill>
                <a:latin typeface="Comic Sans MS" panose="030F0702030302020204" pitchFamily="66" charset="0"/>
              </a:rPr>
              <a:t>WB</a:t>
            </a:r>
            <a:r>
              <a:rPr lang="zh-CN" altLang="en-US" sz="2400" b="1" dirty="0">
                <a:solidFill>
                  <a:srgbClr val="FF0000"/>
                </a:solidFill>
                <a:latin typeface="Comic Sans MS" panose="030F0702030302020204" pitchFamily="66" charset="0"/>
              </a:rPr>
              <a:t>段先写，</a:t>
            </a:r>
            <a:r>
              <a:rPr lang="en-US" altLang="zh-CN" sz="2400" b="1" dirty="0">
                <a:solidFill>
                  <a:srgbClr val="FF0000"/>
                </a:solidFill>
                <a:latin typeface="Comic Sans MS" panose="030F0702030302020204" pitchFamily="66" charset="0"/>
              </a:rPr>
              <a:t>ID</a:t>
            </a:r>
            <a:r>
              <a:rPr lang="zh-CN" altLang="en-US" sz="2400" b="1" dirty="0">
                <a:solidFill>
                  <a:srgbClr val="FF0000"/>
                </a:solidFill>
                <a:latin typeface="Comic Sans MS" panose="030F0702030302020204" pitchFamily="66" charset="0"/>
              </a:rPr>
              <a:t>段后读</a:t>
            </a:r>
            <a:endParaRPr lang="en-US" altLang="zh-CN" b="1" dirty="0"/>
          </a:p>
        </p:txBody>
      </p:sp>
      <p:grpSp>
        <p:nvGrpSpPr>
          <p:cNvPr id="2" name="Group 4"/>
          <p:cNvGrpSpPr/>
          <p:nvPr/>
        </p:nvGrpSpPr>
        <p:grpSpPr bwMode="auto">
          <a:xfrm>
            <a:off x="2286000" y="1447800"/>
            <a:ext cx="7543800" cy="3886200"/>
            <a:chOff x="672" y="1536"/>
            <a:chExt cx="4512" cy="2448"/>
          </a:xfrm>
        </p:grpSpPr>
        <p:pic>
          <p:nvPicPr>
            <p:cNvPr id="153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 y="1536"/>
              <a:ext cx="4512" cy="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6" name="Rectangle 6"/>
            <p:cNvSpPr>
              <a:spLocks noChangeArrowheads="1"/>
            </p:cNvSpPr>
            <p:nvPr/>
          </p:nvSpPr>
          <p:spPr bwMode="auto">
            <a:xfrm>
              <a:off x="4368" y="3840"/>
              <a:ext cx="240" cy="14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grpSp>
      <p:sp>
        <p:nvSpPr>
          <p:cNvPr id="7" name="灯片编号占位符 6"/>
          <p:cNvSpPr>
            <a:spLocks noGrp="1"/>
          </p:cNvSpPr>
          <p:nvPr>
            <p:ph type="sldNum" sz="quarter" idx="12"/>
          </p:nvPr>
        </p:nvSpPr>
        <p:spPr/>
        <p:txBody>
          <a:bodyPr/>
          <a:lstStyle/>
          <a:p>
            <a:fld id="{0C913308-F349-4B6D-A68A-DD1791B4A57B}" type="slidenum">
              <a:rPr lang="zh-CN" altLang="en-US" smtClean="0"/>
              <a:t>157</a:t>
            </a:fld>
            <a:endParaRPr lang="zh-CN" alt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zh-CN" altLang="en-US" sz="3600" b="1" dirty="0">
                <a:latin typeface="Comic Sans MS" panose="030F0702030302020204" pitchFamily="66" charset="0"/>
              </a:rPr>
              <a:t>在一个时钟周期</a:t>
            </a:r>
            <a:r>
              <a:rPr lang="en-US" altLang="zh-CN" sz="3600" b="1" dirty="0">
                <a:solidFill>
                  <a:srgbClr val="FF0000"/>
                </a:solidFill>
                <a:latin typeface="Comic Sans MS" panose="030F0702030302020204" pitchFamily="66" charset="0"/>
              </a:rPr>
              <a:t>WB</a:t>
            </a:r>
            <a:r>
              <a:rPr lang="zh-CN" altLang="en-US" sz="3600" b="1" dirty="0">
                <a:solidFill>
                  <a:srgbClr val="FF0000"/>
                </a:solidFill>
                <a:latin typeface="Comic Sans MS" panose="030F0702030302020204" pitchFamily="66" charset="0"/>
              </a:rPr>
              <a:t>段先写，</a:t>
            </a:r>
            <a:r>
              <a:rPr lang="en-US" altLang="zh-CN" sz="3600" b="1" dirty="0">
                <a:solidFill>
                  <a:srgbClr val="FF0000"/>
                </a:solidFill>
                <a:latin typeface="Comic Sans MS" panose="030F0702030302020204" pitchFamily="66" charset="0"/>
              </a:rPr>
              <a:t>ID</a:t>
            </a:r>
            <a:r>
              <a:rPr lang="zh-CN" altLang="en-US" sz="3600" b="1" dirty="0">
                <a:solidFill>
                  <a:srgbClr val="FF0000"/>
                </a:solidFill>
                <a:latin typeface="Comic Sans MS" panose="030F0702030302020204" pitchFamily="66" charset="0"/>
              </a:rPr>
              <a:t>段后读</a:t>
            </a:r>
            <a:endParaRPr lang="en-US" altLang="zh-CN" sz="3600" dirty="0"/>
          </a:p>
        </p:txBody>
      </p:sp>
      <p:pic>
        <p:nvPicPr>
          <p:cNvPr id="16387"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905000" y="1981201"/>
            <a:ext cx="8534400" cy="3154363"/>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158</a:t>
            </a:fld>
            <a:endParaRPr lang="zh-CN" alt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zh-CN" altLang="en-US" sz="4000" b="1" dirty="0"/>
              <a:t>多重访问单端口存储器</a:t>
            </a:r>
            <a:endParaRPr lang="en-US" altLang="zh-CN" sz="4000" b="1" dirty="0"/>
          </a:p>
        </p:txBody>
      </p:sp>
      <p:sp>
        <p:nvSpPr>
          <p:cNvPr id="17411" name="Rectangle 3"/>
          <p:cNvSpPr>
            <a:spLocks noGrp="1" noChangeArrowheads="1"/>
          </p:cNvSpPr>
          <p:nvPr>
            <p:ph type="body" idx="1"/>
          </p:nvPr>
        </p:nvSpPr>
        <p:spPr>
          <a:xfrm>
            <a:off x="1809720" y="4857760"/>
            <a:ext cx="8534400" cy="1676400"/>
          </a:xfrm>
        </p:spPr>
        <p:txBody>
          <a:bodyPr>
            <a:normAutofit lnSpcReduction="10000"/>
          </a:bodyPr>
          <a:lstStyle/>
          <a:p>
            <a:r>
              <a:rPr lang="zh-CN" altLang="en-US" sz="2400" b="1" dirty="0">
                <a:latin typeface="Comic Sans MS" panose="030F0702030302020204" pitchFamily="66" charset="0"/>
              </a:rPr>
              <a:t>插入停顿</a:t>
            </a:r>
            <a:endParaRPr lang="en-US" altLang="zh-CN" sz="2400" b="1" dirty="0">
              <a:latin typeface="Comic Sans MS" panose="030F0702030302020204" pitchFamily="66" charset="0"/>
            </a:endParaRPr>
          </a:p>
          <a:p>
            <a:r>
              <a:rPr lang="zh-CN" altLang="en-US" sz="2400" b="1" dirty="0">
                <a:latin typeface="Comic Sans MS" panose="030F0702030302020204" pitchFamily="66" charset="0"/>
              </a:rPr>
              <a:t>提供另一个存储器端口</a:t>
            </a:r>
            <a:endParaRPr lang="en-US" altLang="zh-CN" sz="2400" b="1" dirty="0">
              <a:latin typeface="Comic Sans MS" panose="030F0702030302020204" pitchFamily="66" charset="0"/>
            </a:endParaRPr>
          </a:p>
          <a:p>
            <a:r>
              <a:rPr lang="zh-CN" altLang="en-US" sz="2400" b="1" dirty="0">
                <a:solidFill>
                  <a:srgbClr val="C00000"/>
                </a:solidFill>
                <a:latin typeface="Comic Sans MS" panose="030F0702030302020204" pitchFamily="66" charset="0"/>
              </a:rPr>
              <a:t>分开的指令存储器和数据存储器</a:t>
            </a:r>
            <a:endParaRPr lang="en-US" altLang="zh-CN" sz="2400" b="1" dirty="0">
              <a:solidFill>
                <a:srgbClr val="C00000"/>
              </a:solidFill>
              <a:latin typeface="Comic Sans MS" panose="030F0702030302020204" pitchFamily="66" charset="0"/>
            </a:endParaRPr>
          </a:p>
          <a:p>
            <a:r>
              <a:rPr lang="zh-CN" altLang="en-US" sz="2400" b="1" dirty="0">
                <a:latin typeface="Comic Sans MS" panose="030F0702030302020204" pitchFamily="66" charset="0"/>
              </a:rPr>
              <a:t>使用指令缓冲器</a:t>
            </a:r>
            <a:endParaRPr lang="en-US" altLang="zh-CN" sz="2400" b="1" dirty="0">
              <a:latin typeface="Comic Sans MS" panose="030F0702030302020204" pitchFamily="66" charset="0"/>
            </a:endParaRPr>
          </a:p>
        </p:txBody>
      </p:sp>
      <p:grpSp>
        <p:nvGrpSpPr>
          <p:cNvPr id="2" name="Group 4"/>
          <p:cNvGrpSpPr/>
          <p:nvPr/>
        </p:nvGrpSpPr>
        <p:grpSpPr bwMode="auto">
          <a:xfrm>
            <a:off x="2208213" y="1371601"/>
            <a:ext cx="7456488" cy="3281363"/>
            <a:chOff x="479" y="1776"/>
            <a:chExt cx="4697" cy="2067"/>
          </a:xfrm>
        </p:grpSpPr>
        <p:grpSp>
          <p:nvGrpSpPr>
            <p:cNvPr id="3" name="Group 5"/>
            <p:cNvGrpSpPr/>
            <p:nvPr/>
          </p:nvGrpSpPr>
          <p:grpSpPr bwMode="auto">
            <a:xfrm>
              <a:off x="2825" y="2231"/>
              <a:ext cx="340" cy="259"/>
              <a:chOff x="2624" y="1200"/>
              <a:chExt cx="340" cy="294"/>
            </a:xfrm>
          </p:grpSpPr>
          <p:sp>
            <p:nvSpPr>
              <p:cNvPr id="17414" name="Freeform 6"/>
              <p:cNvSpPr/>
              <p:nvPr/>
            </p:nvSpPr>
            <p:spPr bwMode="auto">
              <a:xfrm>
                <a:off x="2816" y="1205"/>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 name="Group 7"/>
              <p:cNvGrpSpPr/>
              <p:nvPr/>
            </p:nvGrpSpPr>
            <p:grpSpPr bwMode="auto">
              <a:xfrm>
                <a:off x="2624" y="1200"/>
                <a:ext cx="340" cy="289"/>
                <a:chOff x="2624" y="1200"/>
                <a:chExt cx="340" cy="289"/>
              </a:xfrm>
            </p:grpSpPr>
            <p:sp>
              <p:nvSpPr>
                <p:cNvPr id="17416" name="Freeform 8"/>
                <p:cNvSpPr/>
                <p:nvPr/>
              </p:nvSpPr>
              <p:spPr bwMode="auto">
                <a:xfrm>
                  <a:off x="2624" y="1200"/>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17" name="Freeform 9"/>
                <p:cNvSpPr/>
                <p:nvPr/>
              </p:nvSpPr>
              <p:spPr bwMode="auto">
                <a:xfrm>
                  <a:off x="2793" y="1200"/>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5" name="Group 10"/>
            <p:cNvGrpSpPr/>
            <p:nvPr/>
          </p:nvGrpSpPr>
          <p:grpSpPr bwMode="auto">
            <a:xfrm>
              <a:off x="2825" y="3457"/>
              <a:ext cx="340" cy="259"/>
              <a:chOff x="2624" y="2592"/>
              <a:chExt cx="340" cy="294"/>
            </a:xfrm>
          </p:grpSpPr>
          <p:sp>
            <p:nvSpPr>
              <p:cNvPr id="17419" name="Freeform 11"/>
              <p:cNvSpPr/>
              <p:nvPr/>
            </p:nvSpPr>
            <p:spPr bwMode="auto">
              <a:xfrm>
                <a:off x="2816" y="2597"/>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 name="Group 12"/>
              <p:cNvGrpSpPr/>
              <p:nvPr/>
            </p:nvGrpSpPr>
            <p:grpSpPr bwMode="auto">
              <a:xfrm>
                <a:off x="2624" y="2592"/>
                <a:ext cx="340" cy="289"/>
                <a:chOff x="2624" y="2592"/>
                <a:chExt cx="340" cy="289"/>
              </a:xfrm>
            </p:grpSpPr>
            <p:sp>
              <p:nvSpPr>
                <p:cNvPr id="17421" name="Freeform 13"/>
                <p:cNvSpPr/>
                <p:nvPr/>
              </p:nvSpPr>
              <p:spPr bwMode="auto">
                <a:xfrm>
                  <a:off x="2624" y="2592"/>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22" name="Freeform 14"/>
                <p:cNvSpPr/>
                <p:nvPr/>
              </p:nvSpPr>
              <p:spPr bwMode="auto">
                <a:xfrm>
                  <a:off x="2793" y="2592"/>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7423" name="Rectangle 15"/>
            <p:cNvSpPr>
              <a:spLocks noChangeArrowheads="1"/>
            </p:cNvSpPr>
            <p:nvPr/>
          </p:nvSpPr>
          <p:spPr bwMode="auto">
            <a:xfrm>
              <a:off x="2806" y="3459"/>
              <a:ext cx="41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p>
          </p:txBody>
        </p:sp>
        <p:sp>
          <p:nvSpPr>
            <p:cNvPr id="17424" name="Rectangle 16"/>
            <p:cNvSpPr>
              <a:spLocks noChangeArrowheads="1"/>
            </p:cNvSpPr>
            <p:nvPr/>
          </p:nvSpPr>
          <p:spPr bwMode="auto">
            <a:xfrm>
              <a:off x="479" y="2251"/>
              <a:ext cx="228" cy="1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lnSpc>
                  <a:spcPct val="80000"/>
                </a:lnSpc>
              </a:pPr>
              <a:r>
                <a:rPr lang="en-US" altLang="zh-CN" i="1">
                  <a:latin typeface="Arial" panose="020B0604020202020204" pitchFamily="34" charset="0"/>
                </a:rPr>
                <a:t>I</a:t>
              </a:r>
            </a:p>
            <a:p>
              <a:pPr algn="ctr">
                <a:lnSpc>
                  <a:spcPct val="80000"/>
                </a:lnSpc>
              </a:pPr>
              <a:r>
                <a:rPr lang="en-US" altLang="zh-CN" i="1">
                  <a:latin typeface="Arial" panose="020B0604020202020204" pitchFamily="34" charset="0"/>
                </a:rPr>
                <a:t>n</a:t>
              </a:r>
            </a:p>
            <a:p>
              <a:pPr algn="ctr">
                <a:lnSpc>
                  <a:spcPct val="80000"/>
                </a:lnSpc>
              </a:pPr>
              <a:r>
                <a:rPr lang="en-US" altLang="zh-CN" i="1">
                  <a:latin typeface="Arial" panose="020B0604020202020204" pitchFamily="34" charset="0"/>
                </a:rPr>
                <a:t>s</a:t>
              </a:r>
            </a:p>
            <a:p>
              <a:pPr algn="ctr">
                <a:lnSpc>
                  <a:spcPct val="80000"/>
                </a:lnSpc>
              </a:pPr>
              <a:r>
                <a:rPr lang="en-US" altLang="zh-CN" i="1">
                  <a:latin typeface="Arial" panose="020B0604020202020204" pitchFamily="34" charset="0"/>
                </a:rPr>
                <a:t>t</a:t>
              </a:r>
            </a:p>
            <a:p>
              <a:pPr algn="ctr">
                <a:lnSpc>
                  <a:spcPct val="80000"/>
                </a:lnSpc>
              </a:pPr>
              <a:r>
                <a:rPr lang="en-US" altLang="zh-CN" i="1">
                  <a:latin typeface="Arial" panose="020B0604020202020204" pitchFamily="34" charset="0"/>
                </a:rPr>
                <a:t>r.</a:t>
              </a:r>
            </a:p>
            <a:p>
              <a:pPr algn="ctr">
                <a:lnSpc>
                  <a:spcPct val="80000"/>
                </a:lnSpc>
              </a:pPr>
              <a:endParaRPr lang="en-US" altLang="zh-CN" i="1">
                <a:latin typeface="Arial" panose="020B0604020202020204" pitchFamily="34" charset="0"/>
              </a:endParaRPr>
            </a:p>
            <a:p>
              <a:pPr algn="ctr">
                <a:lnSpc>
                  <a:spcPct val="80000"/>
                </a:lnSpc>
              </a:pPr>
              <a:r>
                <a:rPr lang="en-US" altLang="zh-CN" i="1">
                  <a:latin typeface="Arial" panose="020B0604020202020204" pitchFamily="34" charset="0"/>
                </a:rPr>
                <a:t>O</a:t>
              </a:r>
            </a:p>
            <a:p>
              <a:pPr algn="ctr">
                <a:lnSpc>
                  <a:spcPct val="80000"/>
                </a:lnSpc>
              </a:pPr>
              <a:r>
                <a:rPr lang="en-US" altLang="zh-CN" i="1">
                  <a:latin typeface="Arial" panose="020B0604020202020204" pitchFamily="34" charset="0"/>
                </a:rPr>
                <a:t>r</a:t>
              </a:r>
            </a:p>
            <a:p>
              <a:pPr algn="ctr">
                <a:lnSpc>
                  <a:spcPct val="80000"/>
                </a:lnSpc>
              </a:pPr>
              <a:r>
                <a:rPr lang="en-US" altLang="zh-CN" i="1">
                  <a:latin typeface="Arial" panose="020B0604020202020204" pitchFamily="34" charset="0"/>
                </a:rPr>
                <a:t>d</a:t>
              </a:r>
            </a:p>
            <a:p>
              <a:pPr algn="ctr">
                <a:lnSpc>
                  <a:spcPct val="80000"/>
                </a:lnSpc>
              </a:pPr>
              <a:r>
                <a:rPr lang="en-US" altLang="zh-CN" i="1">
                  <a:latin typeface="Arial" panose="020B0604020202020204" pitchFamily="34" charset="0"/>
                </a:rPr>
                <a:t>e</a:t>
              </a:r>
            </a:p>
            <a:p>
              <a:pPr algn="ctr">
                <a:lnSpc>
                  <a:spcPct val="80000"/>
                </a:lnSpc>
              </a:pPr>
              <a:r>
                <a:rPr lang="en-US" altLang="zh-CN" i="1">
                  <a:latin typeface="Arial" panose="020B0604020202020204" pitchFamily="34" charset="0"/>
                </a:rPr>
                <a:t>r</a:t>
              </a:r>
            </a:p>
          </p:txBody>
        </p:sp>
        <p:sp>
          <p:nvSpPr>
            <p:cNvPr id="17425" name="Line 17"/>
            <p:cNvSpPr>
              <a:spLocks noChangeShapeType="1"/>
            </p:cNvSpPr>
            <p:nvPr/>
          </p:nvSpPr>
          <p:spPr bwMode="auto">
            <a:xfrm flipH="1">
              <a:off x="768" y="2256"/>
              <a:ext cx="0" cy="1488"/>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6" name="Line 18"/>
            <p:cNvSpPr>
              <a:spLocks noChangeShapeType="1"/>
            </p:cNvSpPr>
            <p:nvPr/>
          </p:nvSpPr>
          <p:spPr bwMode="auto">
            <a:xfrm>
              <a:off x="1200" y="2016"/>
              <a:ext cx="3976"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7" name="Rectangle 19"/>
            <p:cNvSpPr>
              <a:spLocks noChangeArrowheads="1"/>
            </p:cNvSpPr>
            <p:nvPr/>
          </p:nvSpPr>
          <p:spPr bwMode="auto">
            <a:xfrm>
              <a:off x="2400" y="1776"/>
              <a:ext cx="133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i="1">
                  <a:latin typeface="Arial" panose="020B0604020202020204" pitchFamily="34" charset="0"/>
                </a:rPr>
                <a:t>Time (clock cycles)</a:t>
              </a:r>
            </a:p>
          </p:txBody>
        </p:sp>
        <p:sp>
          <p:nvSpPr>
            <p:cNvPr id="17428" name="Rectangle 20"/>
            <p:cNvSpPr>
              <a:spLocks noChangeArrowheads="1"/>
            </p:cNvSpPr>
            <p:nvPr/>
          </p:nvSpPr>
          <p:spPr bwMode="auto">
            <a:xfrm>
              <a:off x="780" y="2321"/>
              <a:ext cx="527"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Ld/St</a:t>
              </a:r>
              <a:endParaRPr lang="en-US" altLang="zh-CN" sz="2800" b="1">
                <a:latin typeface="Arial" panose="020B0604020202020204" pitchFamily="34" charset="0"/>
              </a:endParaRPr>
            </a:p>
          </p:txBody>
        </p:sp>
        <p:sp>
          <p:nvSpPr>
            <p:cNvPr id="17429" name="Rectangle 21"/>
            <p:cNvSpPr>
              <a:spLocks noChangeArrowheads="1"/>
            </p:cNvSpPr>
            <p:nvPr/>
          </p:nvSpPr>
          <p:spPr bwMode="auto">
            <a:xfrm>
              <a:off x="764" y="2687"/>
              <a:ext cx="61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Instr 1</a:t>
              </a:r>
              <a:endParaRPr lang="en-US" altLang="zh-CN" sz="2800" b="1">
                <a:latin typeface="Arial" panose="020B0604020202020204" pitchFamily="34" charset="0"/>
              </a:endParaRPr>
            </a:p>
          </p:txBody>
        </p:sp>
        <p:sp>
          <p:nvSpPr>
            <p:cNvPr id="17430" name="Rectangle 22"/>
            <p:cNvSpPr>
              <a:spLocks noChangeArrowheads="1"/>
            </p:cNvSpPr>
            <p:nvPr/>
          </p:nvSpPr>
          <p:spPr bwMode="auto">
            <a:xfrm>
              <a:off x="756" y="3096"/>
              <a:ext cx="61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Instr 2</a:t>
              </a:r>
              <a:endParaRPr lang="en-US" altLang="zh-CN" sz="2800" b="1">
                <a:latin typeface="Arial" panose="020B0604020202020204" pitchFamily="34" charset="0"/>
              </a:endParaRPr>
            </a:p>
          </p:txBody>
        </p:sp>
        <p:sp>
          <p:nvSpPr>
            <p:cNvPr id="17431" name="Rectangle 23"/>
            <p:cNvSpPr>
              <a:spLocks noChangeArrowheads="1"/>
            </p:cNvSpPr>
            <p:nvPr/>
          </p:nvSpPr>
          <p:spPr bwMode="auto">
            <a:xfrm>
              <a:off x="799" y="3474"/>
              <a:ext cx="61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Instr 3</a:t>
              </a:r>
              <a:endParaRPr lang="en-US" altLang="zh-CN" sz="2800" b="1">
                <a:latin typeface="Arial" panose="020B0604020202020204" pitchFamily="34" charset="0"/>
              </a:endParaRPr>
            </a:p>
          </p:txBody>
        </p:sp>
        <p:grpSp>
          <p:nvGrpSpPr>
            <p:cNvPr id="7" name="Group 24"/>
            <p:cNvGrpSpPr/>
            <p:nvPr/>
          </p:nvGrpSpPr>
          <p:grpSpPr bwMode="auto">
            <a:xfrm>
              <a:off x="1920" y="2064"/>
              <a:ext cx="3024" cy="1728"/>
              <a:chOff x="1929" y="1985"/>
              <a:chExt cx="3024" cy="2479"/>
            </a:xfrm>
          </p:grpSpPr>
          <p:sp>
            <p:nvSpPr>
              <p:cNvPr id="17433" name="Line 25"/>
              <p:cNvSpPr>
                <a:spLocks noChangeShapeType="1"/>
              </p:cNvSpPr>
              <p:nvPr/>
            </p:nvSpPr>
            <p:spPr bwMode="auto">
              <a:xfrm>
                <a:off x="1929"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4" name="Line 26"/>
              <p:cNvSpPr>
                <a:spLocks noChangeShapeType="1"/>
              </p:cNvSpPr>
              <p:nvPr/>
            </p:nvSpPr>
            <p:spPr bwMode="auto">
              <a:xfrm>
                <a:off x="2361"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5" name="Line 27"/>
              <p:cNvSpPr>
                <a:spLocks noChangeShapeType="1"/>
              </p:cNvSpPr>
              <p:nvPr/>
            </p:nvSpPr>
            <p:spPr bwMode="auto">
              <a:xfrm>
                <a:off x="2793"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6" name="Line 28"/>
              <p:cNvSpPr>
                <a:spLocks noChangeShapeType="1"/>
              </p:cNvSpPr>
              <p:nvPr/>
            </p:nvSpPr>
            <p:spPr bwMode="auto">
              <a:xfrm>
                <a:off x="3225"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7" name="Line 29"/>
              <p:cNvSpPr>
                <a:spLocks noChangeShapeType="1"/>
              </p:cNvSpPr>
              <p:nvPr/>
            </p:nvSpPr>
            <p:spPr bwMode="auto">
              <a:xfrm>
                <a:off x="3657"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8" name="Line 30"/>
              <p:cNvSpPr>
                <a:spLocks noChangeShapeType="1"/>
              </p:cNvSpPr>
              <p:nvPr/>
            </p:nvSpPr>
            <p:spPr bwMode="auto">
              <a:xfrm>
                <a:off x="4089"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9" name="Line 31"/>
              <p:cNvSpPr>
                <a:spLocks noChangeShapeType="1"/>
              </p:cNvSpPr>
              <p:nvPr/>
            </p:nvSpPr>
            <p:spPr bwMode="auto">
              <a:xfrm>
                <a:off x="4521"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0" name="Line 32"/>
              <p:cNvSpPr>
                <a:spLocks noChangeShapeType="1"/>
              </p:cNvSpPr>
              <p:nvPr/>
            </p:nvSpPr>
            <p:spPr bwMode="auto">
              <a:xfrm>
                <a:off x="4953"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 name="Group 33"/>
            <p:cNvGrpSpPr/>
            <p:nvPr/>
          </p:nvGrpSpPr>
          <p:grpSpPr bwMode="auto">
            <a:xfrm>
              <a:off x="2457" y="2189"/>
              <a:ext cx="226" cy="423"/>
              <a:chOff x="2256" y="1152"/>
              <a:chExt cx="226" cy="481"/>
            </a:xfrm>
          </p:grpSpPr>
          <p:sp>
            <p:nvSpPr>
              <p:cNvPr id="17442" name="Freeform 34"/>
              <p:cNvSpPr/>
              <p:nvPr/>
            </p:nvSpPr>
            <p:spPr bwMode="auto">
              <a:xfrm>
                <a:off x="2269" y="1152"/>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43" name="Rectangle 35"/>
              <p:cNvSpPr>
                <a:spLocks noChangeArrowheads="1"/>
              </p:cNvSpPr>
              <p:nvPr/>
            </p:nvSpPr>
            <p:spPr bwMode="auto">
              <a:xfrm rot="5400000">
                <a:off x="2147" y="1296"/>
                <a:ext cx="4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p>
            </p:txBody>
          </p:sp>
        </p:grpSp>
        <p:grpSp>
          <p:nvGrpSpPr>
            <p:cNvPr id="9" name="Group 36"/>
            <p:cNvGrpSpPr/>
            <p:nvPr/>
          </p:nvGrpSpPr>
          <p:grpSpPr bwMode="auto">
            <a:xfrm>
              <a:off x="1525" y="2273"/>
              <a:ext cx="410" cy="255"/>
              <a:chOff x="1324" y="1248"/>
              <a:chExt cx="410" cy="289"/>
            </a:xfrm>
          </p:grpSpPr>
          <p:sp>
            <p:nvSpPr>
              <p:cNvPr id="17445" name="Rectangle 37"/>
              <p:cNvSpPr>
                <a:spLocks noChangeArrowheads="1"/>
              </p:cNvSpPr>
              <p:nvPr/>
            </p:nvSpPr>
            <p:spPr bwMode="auto">
              <a:xfrm>
                <a:off x="1324" y="1250"/>
                <a:ext cx="41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p>
            </p:txBody>
          </p:sp>
          <p:grpSp>
            <p:nvGrpSpPr>
              <p:cNvPr id="10" name="Group 38"/>
              <p:cNvGrpSpPr/>
              <p:nvPr/>
            </p:nvGrpSpPr>
            <p:grpSpPr bwMode="auto">
              <a:xfrm>
                <a:off x="1343" y="1248"/>
                <a:ext cx="340" cy="289"/>
                <a:chOff x="1343" y="1248"/>
                <a:chExt cx="340" cy="289"/>
              </a:xfrm>
            </p:grpSpPr>
            <p:sp>
              <p:nvSpPr>
                <p:cNvPr id="17447" name="Freeform 39"/>
                <p:cNvSpPr/>
                <p:nvPr/>
              </p:nvSpPr>
              <p:spPr bwMode="auto">
                <a:xfrm>
                  <a:off x="1343" y="1248"/>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48" name="Freeform 40"/>
                <p:cNvSpPr/>
                <p:nvPr/>
              </p:nvSpPr>
              <p:spPr bwMode="auto">
                <a:xfrm>
                  <a:off x="1512" y="1248"/>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7449" name="Rectangle 41"/>
            <p:cNvSpPr>
              <a:spLocks noChangeArrowheads="1"/>
            </p:cNvSpPr>
            <p:nvPr/>
          </p:nvSpPr>
          <p:spPr bwMode="auto">
            <a:xfrm>
              <a:off x="1985" y="2280"/>
              <a:ext cx="35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11" name="Group 42"/>
            <p:cNvGrpSpPr/>
            <p:nvPr/>
          </p:nvGrpSpPr>
          <p:grpSpPr bwMode="auto">
            <a:xfrm>
              <a:off x="2004" y="2273"/>
              <a:ext cx="296" cy="255"/>
              <a:chOff x="1803" y="1248"/>
              <a:chExt cx="296" cy="289"/>
            </a:xfrm>
          </p:grpSpPr>
          <p:sp>
            <p:nvSpPr>
              <p:cNvPr id="17451" name="Freeform 43"/>
              <p:cNvSpPr/>
              <p:nvPr/>
            </p:nvSpPr>
            <p:spPr bwMode="auto">
              <a:xfrm>
                <a:off x="1803" y="1248"/>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52" name="Freeform 44"/>
              <p:cNvSpPr/>
              <p:nvPr/>
            </p:nvSpPr>
            <p:spPr bwMode="auto">
              <a:xfrm>
                <a:off x="1951" y="1248"/>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453" name="Line 45"/>
            <p:cNvSpPr>
              <a:spLocks noChangeShapeType="1"/>
            </p:cNvSpPr>
            <p:nvPr/>
          </p:nvSpPr>
          <p:spPr bwMode="auto">
            <a:xfrm>
              <a:off x="1889" y="2400"/>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4" name="Freeform 46"/>
            <p:cNvSpPr/>
            <p:nvPr/>
          </p:nvSpPr>
          <p:spPr bwMode="auto">
            <a:xfrm>
              <a:off x="1951" y="2316"/>
              <a:ext cx="48" cy="85"/>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55" name="Line 47"/>
            <p:cNvSpPr>
              <a:spLocks noChangeShapeType="1"/>
            </p:cNvSpPr>
            <p:nvPr/>
          </p:nvSpPr>
          <p:spPr bwMode="auto">
            <a:xfrm>
              <a:off x="2305" y="231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6" name="Rectangle 48"/>
            <p:cNvSpPr>
              <a:spLocks noChangeArrowheads="1"/>
            </p:cNvSpPr>
            <p:nvPr/>
          </p:nvSpPr>
          <p:spPr bwMode="auto">
            <a:xfrm>
              <a:off x="2802" y="2275"/>
              <a:ext cx="41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p>
          </p:txBody>
        </p:sp>
        <p:sp>
          <p:nvSpPr>
            <p:cNvPr id="17457" name="Rectangle 49"/>
            <p:cNvSpPr>
              <a:spLocks noChangeArrowheads="1"/>
            </p:cNvSpPr>
            <p:nvPr/>
          </p:nvSpPr>
          <p:spPr bwMode="auto">
            <a:xfrm>
              <a:off x="3294" y="2275"/>
              <a:ext cx="35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12" name="Group 50"/>
            <p:cNvGrpSpPr/>
            <p:nvPr/>
          </p:nvGrpSpPr>
          <p:grpSpPr bwMode="auto">
            <a:xfrm>
              <a:off x="3321" y="2273"/>
              <a:ext cx="284" cy="255"/>
              <a:chOff x="3120" y="1248"/>
              <a:chExt cx="284" cy="289"/>
            </a:xfrm>
          </p:grpSpPr>
          <p:sp>
            <p:nvSpPr>
              <p:cNvPr id="17459" name="Freeform 51"/>
              <p:cNvSpPr/>
              <p:nvPr/>
            </p:nvSpPr>
            <p:spPr bwMode="auto">
              <a:xfrm>
                <a:off x="3120" y="1248"/>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60" name="Freeform 52"/>
              <p:cNvSpPr/>
              <p:nvPr/>
            </p:nvSpPr>
            <p:spPr bwMode="auto">
              <a:xfrm>
                <a:off x="3261" y="1248"/>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461" name="Line 53"/>
            <p:cNvSpPr>
              <a:spLocks noChangeShapeType="1"/>
            </p:cNvSpPr>
            <p:nvPr/>
          </p:nvSpPr>
          <p:spPr bwMode="auto">
            <a:xfrm>
              <a:off x="3174" y="2400"/>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2" name="Line 54"/>
            <p:cNvSpPr>
              <a:spLocks noChangeShapeType="1"/>
            </p:cNvSpPr>
            <p:nvPr/>
          </p:nvSpPr>
          <p:spPr bwMode="auto">
            <a:xfrm>
              <a:off x="2690" y="2400"/>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3" name="Freeform 55"/>
            <p:cNvSpPr/>
            <p:nvPr/>
          </p:nvSpPr>
          <p:spPr bwMode="auto">
            <a:xfrm>
              <a:off x="2811" y="2400"/>
              <a:ext cx="431" cy="170"/>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64" name="Line 56"/>
            <p:cNvSpPr>
              <a:spLocks noChangeShapeType="1"/>
            </p:cNvSpPr>
            <p:nvPr/>
          </p:nvSpPr>
          <p:spPr bwMode="auto">
            <a:xfrm>
              <a:off x="2305" y="2485"/>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5" name="Freeform 57"/>
            <p:cNvSpPr/>
            <p:nvPr/>
          </p:nvSpPr>
          <p:spPr bwMode="auto">
            <a:xfrm>
              <a:off x="2398" y="2396"/>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 name="Group 58"/>
            <p:cNvGrpSpPr/>
            <p:nvPr/>
          </p:nvGrpSpPr>
          <p:grpSpPr bwMode="auto">
            <a:xfrm>
              <a:off x="1952" y="2583"/>
              <a:ext cx="2127" cy="452"/>
              <a:chOff x="1751" y="1600"/>
              <a:chExt cx="2127" cy="513"/>
            </a:xfrm>
          </p:grpSpPr>
          <p:grpSp>
            <p:nvGrpSpPr>
              <p:cNvPr id="14" name="Group 59"/>
              <p:cNvGrpSpPr/>
              <p:nvPr/>
            </p:nvGrpSpPr>
            <p:grpSpPr bwMode="auto">
              <a:xfrm>
                <a:off x="2685" y="1600"/>
                <a:ext cx="224" cy="481"/>
                <a:chOff x="2685" y="1600"/>
                <a:chExt cx="224" cy="481"/>
              </a:xfrm>
            </p:grpSpPr>
            <p:sp>
              <p:nvSpPr>
                <p:cNvPr id="17468" name="Freeform 60"/>
                <p:cNvSpPr/>
                <p:nvPr/>
              </p:nvSpPr>
              <p:spPr bwMode="auto">
                <a:xfrm>
                  <a:off x="2696" y="1600"/>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69" name="Rectangle 61"/>
                <p:cNvSpPr>
                  <a:spLocks noChangeArrowheads="1"/>
                </p:cNvSpPr>
                <p:nvPr/>
              </p:nvSpPr>
              <p:spPr bwMode="auto">
                <a:xfrm rot="5400000">
                  <a:off x="2576" y="1745"/>
                  <a:ext cx="4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p>
              </p:txBody>
            </p:sp>
          </p:grpSp>
          <p:grpSp>
            <p:nvGrpSpPr>
              <p:cNvPr id="15" name="Group 62"/>
              <p:cNvGrpSpPr/>
              <p:nvPr/>
            </p:nvGrpSpPr>
            <p:grpSpPr bwMode="auto">
              <a:xfrm>
                <a:off x="1751" y="1696"/>
                <a:ext cx="410" cy="289"/>
                <a:chOff x="1751" y="1696"/>
                <a:chExt cx="410" cy="289"/>
              </a:xfrm>
            </p:grpSpPr>
            <p:sp>
              <p:nvSpPr>
                <p:cNvPr id="17471" name="Rectangle 63"/>
                <p:cNvSpPr>
                  <a:spLocks noChangeArrowheads="1"/>
                </p:cNvSpPr>
                <p:nvPr/>
              </p:nvSpPr>
              <p:spPr bwMode="auto">
                <a:xfrm>
                  <a:off x="1751" y="1698"/>
                  <a:ext cx="41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p>
              </p:txBody>
            </p:sp>
            <p:grpSp>
              <p:nvGrpSpPr>
                <p:cNvPr id="16" name="Group 64"/>
                <p:cNvGrpSpPr/>
                <p:nvPr/>
              </p:nvGrpSpPr>
              <p:grpSpPr bwMode="auto">
                <a:xfrm>
                  <a:off x="1770" y="1696"/>
                  <a:ext cx="340" cy="289"/>
                  <a:chOff x="1770" y="1696"/>
                  <a:chExt cx="340" cy="289"/>
                </a:xfrm>
              </p:grpSpPr>
              <p:sp>
                <p:nvSpPr>
                  <p:cNvPr id="17473" name="Freeform 65"/>
                  <p:cNvSpPr/>
                  <p:nvPr/>
                </p:nvSpPr>
                <p:spPr bwMode="auto">
                  <a:xfrm>
                    <a:off x="1770" y="1696"/>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74" name="Freeform 66"/>
                  <p:cNvSpPr/>
                  <p:nvPr/>
                </p:nvSpPr>
                <p:spPr bwMode="auto">
                  <a:xfrm>
                    <a:off x="1939" y="1696"/>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7475" name="Rectangle 67"/>
              <p:cNvSpPr>
                <a:spLocks noChangeArrowheads="1"/>
              </p:cNvSpPr>
              <p:nvPr/>
            </p:nvSpPr>
            <p:spPr bwMode="auto">
              <a:xfrm>
                <a:off x="2211" y="1703"/>
                <a:ext cx="35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17" name="Group 68"/>
              <p:cNvGrpSpPr/>
              <p:nvPr/>
            </p:nvGrpSpPr>
            <p:grpSpPr bwMode="auto">
              <a:xfrm>
                <a:off x="2230" y="1696"/>
                <a:ext cx="296" cy="289"/>
                <a:chOff x="2230" y="1696"/>
                <a:chExt cx="296" cy="289"/>
              </a:xfrm>
            </p:grpSpPr>
            <p:sp>
              <p:nvSpPr>
                <p:cNvPr id="17477" name="Freeform 69"/>
                <p:cNvSpPr/>
                <p:nvPr/>
              </p:nvSpPr>
              <p:spPr bwMode="auto">
                <a:xfrm>
                  <a:off x="2230" y="1696"/>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78" name="Freeform 70"/>
                <p:cNvSpPr/>
                <p:nvPr/>
              </p:nvSpPr>
              <p:spPr bwMode="auto">
                <a:xfrm>
                  <a:off x="2378" y="1696"/>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479" name="Line 71"/>
              <p:cNvSpPr>
                <a:spLocks noChangeShapeType="1"/>
              </p:cNvSpPr>
              <p:nvPr/>
            </p:nvSpPr>
            <p:spPr bwMode="auto">
              <a:xfrm>
                <a:off x="2115" y="1840"/>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0" name="Freeform 72"/>
              <p:cNvSpPr/>
              <p:nvPr/>
            </p:nvSpPr>
            <p:spPr bwMode="auto">
              <a:xfrm>
                <a:off x="2177" y="1744"/>
                <a:ext cx="48" cy="97"/>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81" name="Line 73"/>
              <p:cNvSpPr>
                <a:spLocks noChangeShapeType="1"/>
              </p:cNvSpPr>
              <p:nvPr/>
            </p:nvSpPr>
            <p:spPr bwMode="auto">
              <a:xfrm>
                <a:off x="2531" y="1744"/>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2" name="Rectangle 74"/>
              <p:cNvSpPr>
                <a:spLocks noChangeArrowheads="1"/>
              </p:cNvSpPr>
              <p:nvPr/>
            </p:nvSpPr>
            <p:spPr bwMode="auto">
              <a:xfrm>
                <a:off x="3028" y="1696"/>
                <a:ext cx="41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p>
            </p:txBody>
          </p:sp>
          <p:grpSp>
            <p:nvGrpSpPr>
              <p:cNvPr id="18" name="Group 75"/>
              <p:cNvGrpSpPr/>
              <p:nvPr/>
            </p:nvGrpSpPr>
            <p:grpSpPr bwMode="auto">
              <a:xfrm>
                <a:off x="3079" y="1696"/>
                <a:ext cx="325" cy="289"/>
                <a:chOff x="3079" y="1696"/>
                <a:chExt cx="325" cy="289"/>
              </a:xfrm>
            </p:grpSpPr>
            <p:sp>
              <p:nvSpPr>
                <p:cNvPr id="17484" name="Freeform 76"/>
                <p:cNvSpPr/>
                <p:nvPr/>
              </p:nvSpPr>
              <p:spPr bwMode="auto">
                <a:xfrm>
                  <a:off x="3079" y="1696"/>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85" name="Freeform 77"/>
                <p:cNvSpPr/>
                <p:nvPr/>
              </p:nvSpPr>
              <p:spPr bwMode="auto">
                <a:xfrm>
                  <a:off x="3240" y="1696"/>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486" name="Rectangle 78"/>
              <p:cNvSpPr>
                <a:spLocks noChangeArrowheads="1"/>
              </p:cNvSpPr>
              <p:nvPr/>
            </p:nvSpPr>
            <p:spPr bwMode="auto">
              <a:xfrm>
                <a:off x="3520" y="1696"/>
                <a:ext cx="35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19" name="Group 79"/>
              <p:cNvGrpSpPr/>
              <p:nvPr/>
            </p:nvGrpSpPr>
            <p:grpSpPr bwMode="auto">
              <a:xfrm>
                <a:off x="3547" y="1696"/>
                <a:ext cx="284" cy="289"/>
                <a:chOff x="3547" y="1696"/>
                <a:chExt cx="284" cy="289"/>
              </a:xfrm>
            </p:grpSpPr>
            <p:sp>
              <p:nvSpPr>
                <p:cNvPr id="17488" name="Freeform 80"/>
                <p:cNvSpPr/>
                <p:nvPr/>
              </p:nvSpPr>
              <p:spPr bwMode="auto">
                <a:xfrm>
                  <a:off x="3547" y="1696"/>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89" name="Freeform 81"/>
                <p:cNvSpPr/>
                <p:nvPr/>
              </p:nvSpPr>
              <p:spPr bwMode="auto">
                <a:xfrm>
                  <a:off x="3688" y="1696"/>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490" name="Line 82"/>
              <p:cNvSpPr>
                <a:spLocks noChangeShapeType="1"/>
              </p:cNvSpPr>
              <p:nvPr/>
            </p:nvSpPr>
            <p:spPr bwMode="auto">
              <a:xfrm>
                <a:off x="3400" y="1840"/>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1" name="Line 83"/>
              <p:cNvSpPr>
                <a:spLocks noChangeShapeType="1"/>
              </p:cNvSpPr>
              <p:nvPr/>
            </p:nvSpPr>
            <p:spPr bwMode="auto">
              <a:xfrm>
                <a:off x="2916" y="1840"/>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2" name="Freeform 84"/>
              <p:cNvSpPr/>
              <p:nvPr/>
            </p:nvSpPr>
            <p:spPr bwMode="auto">
              <a:xfrm>
                <a:off x="3037" y="1840"/>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93" name="Line 85"/>
              <p:cNvSpPr>
                <a:spLocks noChangeShapeType="1"/>
              </p:cNvSpPr>
              <p:nvPr/>
            </p:nvSpPr>
            <p:spPr bwMode="auto">
              <a:xfrm>
                <a:off x="2531" y="193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4" name="Freeform 86"/>
              <p:cNvSpPr/>
              <p:nvPr/>
            </p:nvSpPr>
            <p:spPr bwMode="auto">
              <a:xfrm>
                <a:off x="2624" y="1835"/>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 name="Group 87"/>
            <p:cNvGrpSpPr/>
            <p:nvPr/>
          </p:nvGrpSpPr>
          <p:grpSpPr bwMode="auto">
            <a:xfrm>
              <a:off x="2379" y="2978"/>
              <a:ext cx="2127" cy="451"/>
              <a:chOff x="2178" y="2048"/>
              <a:chExt cx="2127" cy="513"/>
            </a:xfrm>
          </p:grpSpPr>
          <p:grpSp>
            <p:nvGrpSpPr>
              <p:cNvPr id="21" name="Group 88"/>
              <p:cNvGrpSpPr/>
              <p:nvPr/>
            </p:nvGrpSpPr>
            <p:grpSpPr bwMode="auto">
              <a:xfrm>
                <a:off x="3110" y="2048"/>
                <a:ext cx="226" cy="481"/>
                <a:chOff x="3110" y="2048"/>
                <a:chExt cx="226" cy="481"/>
              </a:xfrm>
            </p:grpSpPr>
            <p:sp>
              <p:nvSpPr>
                <p:cNvPr id="17497" name="Freeform 89"/>
                <p:cNvSpPr/>
                <p:nvPr/>
              </p:nvSpPr>
              <p:spPr bwMode="auto">
                <a:xfrm>
                  <a:off x="3123" y="2048"/>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98" name="Rectangle 90"/>
                <p:cNvSpPr>
                  <a:spLocks noChangeArrowheads="1"/>
                </p:cNvSpPr>
                <p:nvPr/>
              </p:nvSpPr>
              <p:spPr bwMode="auto">
                <a:xfrm rot="5400000">
                  <a:off x="3001" y="2192"/>
                  <a:ext cx="4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p>
              </p:txBody>
            </p:sp>
          </p:grpSp>
          <p:grpSp>
            <p:nvGrpSpPr>
              <p:cNvPr id="22" name="Group 91"/>
              <p:cNvGrpSpPr/>
              <p:nvPr/>
            </p:nvGrpSpPr>
            <p:grpSpPr bwMode="auto">
              <a:xfrm>
                <a:off x="2178" y="2144"/>
                <a:ext cx="410" cy="289"/>
                <a:chOff x="2178" y="2144"/>
                <a:chExt cx="410" cy="289"/>
              </a:xfrm>
            </p:grpSpPr>
            <p:sp>
              <p:nvSpPr>
                <p:cNvPr id="17500" name="Rectangle 92"/>
                <p:cNvSpPr>
                  <a:spLocks noChangeArrowheads="1"/>
                </p:cNvSpPr>
                <p:nvPr/>
              </p:nvSpPr>
              <p:spPr bwMode="auto">
                <a:xfrm>
                  <a:off x="2178" y="2146"/>
                  <a:ext cx="410"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p>
              </p:txBody>
            </p:sp>
            <p:grpSp>
              <p:nvGrpSpPr>
                <p:cNvPr id="23" name="Group 93"/>
                <p:cNvGrpSpPr/>
                <p:nvPr/>
              </p:nvGrpSpPr>
              <p:grpSpPr bwMode="auto">
                <a:xfrm>
                  <a:off x="2197" y="2144"/>
                  <a:ext cx="340" cy="289"/>
                  <a:chOff x="2197" y="2144"/>
                  <a:chExt cx="340" cy="289"/>
                </a:xfrm>
              </p:grpSpPr>
              <p:sp>
                <p:nvSpPr>
                  <p:cNvPr id="17502" name="Freeform 94"/>
                  <p:cNvSpPr/>
                  <p:nvPr/>
                </p:nvSpPr>
                <p:spPr bwMode="auto">
                  <a:xfrm>
                    <a:off x="2197" y="2144"/>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03" name="Freeform 95"/>
                  <p:cNvSpPr/>
                  <p:nvPr/>
                </p:nvSpPr>
                <p:spPr bwMode="auto">
                  <a:xfrm>
                    <a:off x="2366" y="2144"/>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7504" name="Rectangle 96"/>
              <p:cNvSpPr>
                <a:spLocks noChangeArrowheads="1"/>
              </p:cNvSpPr>
              <p:nvPr/>
            </p:nvSpPr>
            <p:spPr bwMode="auto">
              <a:xfrm>
                <a:off x="2638" y="2152"/>
                <a:ext cx="358"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24" name="Group 97"/>
              <p:cNvGrpSpPr/>
              <p:nvPr/>
            </p:nvGrpSpPr>
            <p:grpSpPr bwMode="auto">
              <a:xfrm>
                <a:off x="2657" y="2144"/>
                <a:ext cx="296" cy="289"/>
                <a:chOff x="2657" y="2144"/>
                <a:chExt cx="296" cy="289"/>
              </a:xfrm>
            </p:grpSpPr>
            <p:sp>
              <p:nvSpPr>
                <p:cNvPr id="17506" name="Freeform 98"/>
                <p:cNvSpPr/>
                <p:nvPr/>
              </p:nvSpPr>
              <p:spPr bwMode="auto">
                <a:xfrm>
                  <a:off x="2657" y="2144"/>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07" name="Freeform 99"/>
                <p:cNvSpPr/>
                <p:nvPr/>
              </p:nvSpPr>
              <p:spPr bwMode="auto">
                <a:xfrm>
                  <a:off x="2805" y="2144"/>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508" name="Line 100"/>
              <p:cNvSpPr>
                <a:spLocks noChangeShapeType="1"/>
              </p:cNvSpPr>
              <p:nvPr/>
            </p:nvSpPr>
            <p:spPr bwMode="auto">
              <a:xfrm>
                <a:off x="2542" y="2288"/>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9" name="Freeform 101"/>
              <p:cNvSpPr/>
              <p:nvPr/>
            </p:nvSpPr>
            <p:spPr bwMode="auto">
              <a:xfrm>
                <a:off x="2604" y="2192"/>
                <a:ext cx="48" cy="97"/>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10" name="Line 102"/>
              <p:cNvSpPr>
                <a:spLocks noChangeShapeType="1"/>
              </p:cNvSpPr>
              <p:nvPr/>
            </p:nvSpPr>
            <p:spPr bwMode="auto">
              <a:xfrm>
                <a:off x="2958" y="2192"/>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 name="Rectangle 103"/>
              <p:cNvSpPr>
                <a:spLocks noChangeArrowheads="1"/>
              </p:cNvSpPr>
              <p:nvPr/>
            </p:nvSpPr>
            <p:spPr bwMode="auto">
              <a:xfrm>
                <a:off x="3455" y="2146"/>
                <a:ext cx="410"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p>
            </p:txBody>
          </p:sp>
          <p:grpSp>
            <p:nvGrpSpPr>
              <p:cNvPr id="25" name="Group 104"/>
              <p:cNvGrpSpPr/>
              <p:nvPr/>
            </p:nvGrpSpPr>
            <p:grpSpPr bwMode="auto">
              <a:xfrm>
                <a:off x="3506" y="2144"/>
                <a:ext cx="325" cy="289"/>
                <a:chOff x="3506" y="2144"/>
                <a:chExt cx="325" cy="289"/>
              </a:xfrm>
            </p:grpSpPr>
            <p:sp>
              <p:nvSpPr>
                <p:cNvPr id="17513" name="Freeform 105"/>
                <p:cNvSpPr/>
                <p:nvPr/>
              </p:nvSpPr>
              <p:spPr bwMode="auto">
                <a:xfrm>
                  <a:off x="3506" y="2144"/>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14" name="Freeform 106"/>
                <p:cNvSpPr/>
                <p:nvPr/>
              </p:nvSpPr>
              <p:spPr bwMode="auto">
                <a:xfrm>
                  <a:off x="3667" y="2144"/>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515" name="Rectangle 107"/>
              <p:cNvSpPr>
                <a:spLocks noChangeArrowheads="1"/>
              </p:cNvSpPr>
              <p:nvPr/>
            </p:nvSpPr>
            <p:spPr bwMode="auto">
              <a:xfrm>
                <a:off x="3947" y="2146"/>
                <a:ext cx="358"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26" name="Group 108"/>
              <p:cNvGrpSpPr/>
              <p:nvPr/>
            </p:nvGrpSpPr>
            <p:grpSpPr bwMode="auto">
              <a:xfrm>
                <a:off x="3974" y="2144"/>
                <a:ext cx="284" cy="289"/>
                <a:chOff x="3974" y="2144"/>
                <a:chExt cx="284" cy="289"/>
              </a:xfrm>
            </p:grpSpPr>
            <p:sp>
              <p:nvSpPr>
                <p:cNvPr id="17517" name="Freeform 109"/>
                <p:cNvSpPr/>
                <p:nvPr/>
              </p:nvSpPr>
              <p:spPr bwMode="auto">
                <a:xfrm>
                  <a:off x="3974" y="2144"/>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18" name="Freeform 110"/>
                <p:cNvSpPr/>
                <p:nvPr/>
              </p:nvSpPr>
              <p:spPr bwMode="auto">
                <a:xfrm>
                  <a:off x="4115" y="2144"/>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519" name="Line 111"/>
              <p:cNvSpPr>
                <a:spLocks noChangeShapeType="1"/>
              </p:cNvSpPr>
              <p:nvPr/>
            </p:nvSpPr>
            <p:spPr bwMode="auto">
              <a:xfrm>
                <a:off x="3827" y="2288"/>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20" name="Line 112"/>
              <p:cNvSpPr>
                <a:spLocks noChangeShapeType="1"/>
              </p:cNvSpPr>
              <p:nvPr/>
            </p:nvSpPr>
            <p:spPr bwMode="auto">
              <a:xfrm>
                <a:off x="3343" y="2288"/>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21" name="Freeform 113"/>
              <p:cNvSpPr/>
              <p:nvPr/>
            </p:nvSpPr>
            <p:spPr bwMode="auto">
              <a:xfrm>
                <a:off x="3464" y="2288"/>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22" name="Line 114"/>
              <p:cNvSpPr>
                <a:spLocks noChangeShapeType="1"/>
              </p:cNvSpPr>
              <p:nvPr/>
            </p:nvSpPr>
            <p:spPr bwMode="auto">
              <a:xfrm>
                <a:off x="2958" y="2384"/>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23" name="Freeform 115"/>
              <p:cNvSpPr/>
              <p:nvPr/>
            </p:nvSpPr>
            <p:spPr bwMode="auto">
              <a:xfrm>
                <a:off x="3051" y="2283"/>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7" name="Group 116"/>
            <p:cNvGrpSpPr/>
            <p:nvPr/>
          </p:nvGrpSpPr>
          <p:grpSpPr bwMode="auto">
            <a:xfrm>
              <a:off x="3740" y="3372"/>
              <a:ext cx="224" cy="424"/>
              <a:chOff x="3539" y="2496"/>
              <a:chExt cx="224" cy="481"/>
            </a:xfrm>
          </p:grpSpPr>
          <p:sp>
            <p:nvSpPr>
              <p:cNvPr id="17525" name="Freeform 117"/>
              <p:cNvSpPr/>
              <p:nvPr/>
            </p:nvSpPr>
            <p:spPr bwMode="auto">
              <a:xfrm>
                <a:off x="3550" y="2496"/>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26" name="Rectangle 118"/>
              <p:cNvSpPr>
                <a:spLocks noChangeArrowheads="1"/>
              </p:cNvSpPr>
              <p:nvPr/>
            </p:nvSpPr>
            <p:spPr bwMode="auto">
              <a:xfrm rot="5400000">
                <a:off x="3430" y="2641"/>
                <a:ext cx="4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p>
            </p:txBody>
          </p:sp>
        </p:grpSp>
        <p:sp>
          <p:nvSpPr>
            <p:cNvPr id="17527" name="Rectangle 119"/>
            <p:cNvSpPr>
              <a:spLocks noChangeArrowheads="1"/>
            </p:cNvSpPr>
            <p:nvPr/>
          </p:nvSpPr>
          <p:spPr bwMode="auto">
            <a:xfrm>
              <a:off x="3266" y="3463"/>
              <a:ext cx="35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28" name="Group 120"/>
            <p:cNvGrpSpPr/>
            <p:nvPr/>
          </p:nvGrpSpPr>
          <p:grpSpPr bwMode="auto">
            <a:xfrm>
              <a:off x="3285" y="3457"/>
              <a:ext cx="296" cy="254"/>
              <a:chOff x="3084" y="2592"/>
              <a:chExt cx="296" cy="289"/>
            </a:xfrm>
          </p:grpSpPr>
          <p:sp>
            <p:nvSpPr>
              <p:cNvPr id="17529" name="Freeform 121"/>
              <p:cNvSpPr/>
              <p:nvPr/>
            </p:nvSpPr>
            <p:spPr bwMode="auto">
              <a:xfrm>
                <a:off x="3084" y="2592"/>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30" name="Freeform 122"/>
              <p:cNvSpPr/>
              <p:nvPr/>
            </p:nvSpPr>
            <p:spPr bwMode="auto">
              <a:xfrm>
                <a:off x="3232" y="2592"/>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531" name="Line 123"/>
            <p:cNvSpPr>
              <a:spLocks noChangeShapeType="1"/>
            </p:cNvSpPr>
            <p:nvPr/>
          </p:nvSpPr>
          <p:spPr bwMode="auto">
            <a:xfrm>
              <a:off x="3170" y="3584"/>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32" name="Freeform 124"/>
            <p:cNvSpPr/>
            <p:nvPr/>
          </p:nvSpPr>
          <p:spPr bwMode="auto">
            <a:xfrm>
              <a:off x="3232" y="3499"/>
              <a:ext cx="48" cy="85"/>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33" name="Line 125"/>
            <p:cNvSpPr>
              <a:spLocks noChangeShapeType="1"/>
            </p:cNvSpPr>
            <p:nvPr/>
          </p:nvSpPr>
          <p:spPr bwMode="auto">
            <a:xfrm>
              <a:off x="3586" y="3499"/>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34" name="Rectangle 126"/>
            <p:cNvSpPr>
              <a:spLocks noChangeArrowheads="1"/>
            </p:cNvSpPr>
            <p:nvPr/>
          </p:nvSpPr>
          <p:spPr bwMode="auto">
            <a:xfrm>
              <a:off x="4083" y="3459"/>
              <a:ext cx="41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p>
          </p:txBody>
        </p:sp>
        <p:grpSp>
          <p:nvGrpSpPr>
            <p:cNvPr id="29" name="Group 127"/>
            <p:cNvGrpSpPr/>
            <p:nvPr/>
          </p:nvGrpSpPr>
          <p:grpSpPr bwMode="auto">
            <a:xfrm>
              <a:off x="4134" y="3457"/>
              <a:ext cx="325" cy="254"/>
              <a:chOff x="3933" y="2592"/>
              <a:chExt cx="325" cy="289"/>
            </a:xfrm>
          </p:grpSpPr>
          <p:sp>
            <p:nvSpPr>
              <p:cNvPr id="17536" name="Freeform 128"/>
              <p:cNvSpPr/>
              <p:nvPr/>
            </p:nvSpPr>
            <p:spPr bwMode="auto">
              <a:xfrm>
                <a:off x="3933" y="2592"/>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37" name="Freeform 129"/>
              <p:cNvSpPr/>
              <p:nvPr/>
            </p:nvSpPr>
            <p:spPr bwMode="auto">
              <a:xfrm>
                <a:off x="4094" y="2592"/>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538" name="Rectangle 130"/>
            <p:cNvSpPr>
              <a:spLocks noChangeArrowheads="1"/>
            </p:cNvSpPr>
            <p:nvPr/>
          </p:nvSpPr>
          <p:spPr bwMode="auto">
            <a:xfrm>
              <a:off x="4575" y="3459"/>
              <a:ext cx="35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30" name="Group 131"/>
            <p:cNvGrpSpPr/>
            <p:nvPr/>
          </p:nvGrpSpPr>
          <p:grpSpPr bwMode="auto">
            <a:xfrm>
              <a:off x="4602" y="3457"/>
              <a:ext cx="284" cy="254"/>
              <a:chOff x="4401" y="2592"/>
              <a:chExt cx="284" cy="289"/>
            </a:xfrm>
          </p:grpSpPr>
          <p:sp>
            <p:nvSpPr>
              <p:cNvPr id="17540" name="Freeform 132"/>
              <p:cNvSpPr/>
              <p:nvPr/>
            </p:nvSpPr>
            <p:spPr bwMode="auto">
              <a:xfrm>
                <a:off x="4401" y="2592"/>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41" name="Freeform 133"/>
              <p:cNvSpPr/>
              <p:nvPr/>
            </p:nvSpPr>
            <p:spPr bwMode="auto">
              <a:xfrm>
                <a:off x="4542" y="2592"/>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542" name="Line 134"/>
            <p:cNvSpPr>
              <a:spLocks noChangeShapeType="1"/>
            </p:cNvSpPr>
            <p:nvPr/>
          </p:nvSpPr>
          <p:spPr bwMode="auto">
            <a:xfrm>
              <a:off x="4455" y="3584"/>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43" name="Line 135"/>
            <p:cNvSpPr>
              <a:spLocks noChangeShapeType="1"/>
            </p:cNvSpPr>
            <p:nvPr/>
          </p:nvSpPr>
          <p:spPr bwMode="auto">
            <a:xfrm>
              <a:off x="3971" y="3584"/>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44" name="Freeform 136"/>
            <p:cNvSpPr/>
            <p:nvPr/>
          </p:nvSpPr>
          <p:spPr bwMode="auto">
            <a:xfrm>
              <a:off x="4092" y="3584"/>
              <a:ext cx="431" cy="169"/>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45" name="Line 137"/>
            <p:cNvSpPr>
              <a:spLocks noChangeShapeType="1"/>
            </p:cNvSpPr>
            <p:nvPr/>
          </p:nvSpPr>
          <p:spPr bwMode="auto">
            <a:xfrm>
              <a:off x="3586" y="366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46" name="Freeform 138"/>
            <p:cNvSpPr/>
            <p:nvPr/>
          </p:nvSpPr>
          <p:spPr bwMode="auto">
            <a:xfrm>
              <a:off x="3679" y="3579"/>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9" name="灯片编号占位符 138"/>
          <p:cNvSpPr>
            <a:spLocks noGrp="1"/>
          </p:cNvSpPr>
          <p:nvPr>
            <p:ph type="sldNum" sz="quarter" idx="12"/>
          </p:nvPr>
        </p:nvSpPr>
        <p:spPr/>
        <p:txBody>
          <a:bodyPr/>
          <a:lstStyle/>
          <a:p>
            <a:fld id="{0C913308-F349-4B6D-A68A-DD1791B4A57B}" type="slidenum">
              <a:rPr lang="zh-CN" altLang="en-US" smtClean="0"/>
              <a:t>159</a:t>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2012950" y="188913"/>
            <a:ext cx="8229600" cy="1143000"/>
          </a:xfrm>
        </p:spPr>
        <p:txBody>
          <a:bodyPr vert="horz" wrap="square" lIns="91440" tIns="45720" rIns="91440" bIns="45720" numCol="1" anchor="ctr" anchorCtr="0" compatLnSpc="1"/>
          <a:lstStyle/>
          <a:p>
            <a:pPr eaLnBrk="1" hangingPunct="1">
              <a:defRPr/>
            </a:pPr>
            <a:r>
              <a:rPr lang="zh-CN" altLang="en-US" dirty="0"/>
              <a:t>计算机系统结构的现代定义</a:t>
            </a:r>
            <a:endParaRPr lang="en-US" altLang="zh-CN" dirty="0"/>
          </a:p>
        </p:txBody>
      </p:sp>
      <p:sp>
        <p:nvSpPr>
          <p:cNvPr id="60419" name="Rectangle 3"/>
          <p:cNvSpPr>
            <a:spLocks noGrp="1" noChangeArrowheads="1"/>
          </p:cNvSpPr>
          <p:nvPr>
            <p:ph idx="1"/>
          </p:nvPr>
        </p:nvSpPr>
        <p:spPr>
          <a:xfrm>
            <a:off x="2089150" y="1268413"/>
            <a:ext cx="8077200" cy="4876800"/>
          </a:xfrm>
        </p:spPr>
        <p:txBody>
          <a:bodyPr vert="horz" wrap="square" lIns="91440" tIns="45720" rIns="91440" bIns="45720" numCol="1" anchor="t" anchorCtr="0" compatLnSpc="1"/>
          <a:lstStyle/>
          <a:p>
            <a:pPr eaLnBrk="1" hangingPunct="1">
              <a:lnSpc>
                <a:spcPts val="4000"/>
              </a:lnSpc>
              <a:defRPr/>
            </a:pPr>
            <a:r>
              <a:rPr lang="zh-CN" altLang="en-US" sz="2800" b="1" i="1" u="sng" dirty="0">
                <a:solidFill>
                  <a:srgbClr val="FFFF00"/>
                </a:solidFill>
                <a:effectLst/>
              </a:rPr>
              <a:t>计算机系统结构（现代定义）：</a:t>
            </a:r>
            <a:r>
              <a:rPr lang="zh-CN" altLang="en-US" sz="2800" b="1" dirty="0">
                <a:effectLst/>
              </a:rPr>
              <a:t>是在满足功能、性能和价格目标的条件下，</a:t>
            </a:r>
            <a:r>
              <a:rPr lang="zh-CN" altLang="en-US" sz="2800" b="1" dirty="0">
                <a:solidFill>
                  <a:srgbClr val="00FF00"/>
                </a:solidFill>
                <a:effectLst/>
              </a:rPr>
              <a:t>设计、选择和互连</a:t>
            </a:r>
            <a:endParaRPr lang="en-US" altLang="zh-CN" sz="2800" b="1" dirty="0">
              <a:solidFill>
                <a:srgbClr val="00FF00"/>
              </a:solidFill>
              <a:effectLst/>
            </a:endParaRPr>
          </a:p>
          <a:p>
            <a:pPr marL="0" indent="0" eaLnBrk="1" hangingPunct="1">
              <a:lnSpc>
                <a:spcPts val="4000"/>
              </a:lnSpc>
              <a:buNone/>
              <a:defRPr/>
            </a:pPr>
            <a:r>
              <a:rPr lang="zh-CN" altLang="en-US" sz="2800" b="1" dirty="0">
                <a:solidFill>
                  <a:srgbClr val="FFC000"/>
                </a:solidFill>
                <a:effectLst/>
              </a:rPr>
              <a:t>    硬件部件</a:t>
            </a:r>
            <a:r>
              <a:rPr lang="zh-CN" altLang="en-US" sz="2800" b="1" dirty="0">
                <a:effectLst/>
              </a:rPr>
              <a:t>构成计算机。</a:t>
            </a:r>
            <a:r>
              <a:rPr lang="en-US" altLang="zh-CN" sz="2800" b="1" dirty="0">
                <a:effectLst/>
              </a:rPr>
              <a:t> </a:t>
            </a:r>
          </a:p>
          <a:p>
            <a:pPr eaLnBrk="1" hangingPunct="1">
              <a:lnSpc>
                <a:spcPct val="90000"/>
              </a:lnSpc>
              <a:defRPr/>
            </a:pPr>
            <a:r>
              <a:rPr lang="zh-CN" altLang="en-US" sz="2800" b="1" dirty="0">
                <a:solidFill>
                  <a:srgbClr val="FFFF00"/>
                </a:solidFill>
                <a:effectLst/>
              </a:rPr>
              <a:t>系统结构覆盖：</a:t>
            </a:r>
            <a:endParaRPr lang="en-US" altLang="zh-CN" sz="2800" b="1" dirty="0">
              <a:solidFill>
                <a:srgbClr val="FFFF00"/>
              </a:solidFill>
              <a:effectLst/>
            </a:endParaRPr>
          </a:p>
          <a:p>
            <a:pPr lvl="1" eaLnBrk="1" hangingPunct="1">
              <a:lnSpc>
                <a:spcPct val="90000"/>
              </a:lnSpc>
              <a:defRPr/>
            </a:pPr>
            <a:r>
              <a:rPr lang="zh-CN" altLang="en-US" sz="2400" b="1" dirty="0">
                <a:solidFill>
                  <a:schemeClr val="hlink"/>
                </a:solidFill>
                <a:effectLst/>
              </a:rPr>
              <a:t>指令系统设计</a:t>
            </a:r>
            <a:endParaRPr lang="en-US" altLang="zh-CN" sz="2400" b="1" dirty="0">
              <a:solidFill>
                <a:schemeClr val="hlink"/>
              </a:solidFill>
              <a:effectLst/>
            </a:endParaRPr>
          </a:p>
          <a:p>
            <a:pPr lvl="1" eaLnBrk="1" hangingPunct="1">
              <a:lnSpc>
                <a:spcPct val="90000"/>
              </a:lnSpc>
              <a:defRPr/>
            </a:pPr>
            <a:r>
              <a:rPr lang="zh-CN" altLang="en-US" sz="2400" b="1" dirty="0">
                <a:solidFill>
                  <a:schemeClr val="hlink"/>
                </a:solidFill>
                <a:effectLst/>
              </a:rPr>
              <a:t>组成（</a:t>
            </a:r>
            <a:r>
              <a:rPr lang="en-US" altLang="zh-CN" sz="2400" b="1" dirty="0">
                <a:solidFill>
                  <a:schemeClr val="hlink"/>
                </a:solidFill>
                <a:effectLst/>
              </a:rPr>
              <a:t>Organization</a:t>
            </a:r>
            <a:r>
              <a:rPr lang="zh-CN" altLang="en-US" sz="2400" b="1" dirty="0">
                <a:solidFill>
                  <a:schemeClr val="hlink"/>
                </a:solidFill>
                <a:effectLst/>
              </a:rPr>
              <a:t>）</a:t>
            </a:r>
            <a:r>
              <a:rPr lang="en-US" altLang="zh-CN" sz="2400" b="1" dirty="0">
                <a:effectLst/>
              </a:rPr>
              <a:t>:</a:t>
            </a:r>
            <a:r>
              <a:rPr lang="zh-CN" altLang="en-US" sz="2400" b="1" dirty="0">
                <a:effectLst/>
              </a:rPr>
              <a:t>计算机设计方面的高层次</a:t>
            </a:r>
            <a:endParaRPr lang="en-US" altLang="zh-CN" sz="2400" b="1" dirty="0">
              <a:effectLst/>
            </a:endParaRPr>
          </a:p>
          <a:p>
            <a:pPr lvl="2" eaLnBrk="1" hangingPunct="1">
              <a:lnSpc>
                <a:spcPct val="90000"/>
              </a:lnSpc>
              <a:defRPr/>
            </a:pPr>
            <a:r>
              <a:rPr lang="en-US" altLang="zh-CN" sz="2000" b="1" dirty="0">
                <a:effectLst/>
              </a:rPr>
              <a:t>CPU</a:t>
            </a:r>
            <a:r>
              <a:rPr lang="zh-CN" altLang="en-US" sz="2000" b="1" dirty="0">
                <a:effectLst/>
              </a:rPr>
              <a:t>内部结构、存储器、</a:t>
            </a:r>
            <a:r>
              <a:rPr lang="en-US" altLang="zh-CN" sz="2000" b="1" dirty="0">
                <a:effectLst/>
              </a:rPr>
              <a:t>I/O</a:t>
            </a:r>
            <a:r>
              <a:rPr lang="zh-CN" altLang="en-US" sz="2000" b="1" dirty="0">
                <a:effectLst/>
              </a:rPr>
              <a:t>系统、多处理器、网络</a:t>
            </a:r>
            <a:endParaRPr lang="en-US" altLang="zh-CN" sz="2000" b="1" dirty="0">
              <a:effectLst/>
            </a:endParaRPr>
          </a:p>
          <a:p>
            <a:pPr lvl="1" eaLnBrk="1" hangingPunct="1">
              <a:lnSpc>
                <a:spcPct val="90000"/>
              </a:lnSpc>
              <a:defRPr/>
            </a:pPr>
            <a:r>
              <a:rPr lang="zh-CN" altLang="en-US" sz="2400" b="1" dirty="0">
                <a:effectLst/>
              </a:rPr>
              <a:t>硬件</a:t>
            </a:r>
            <a:r>
              <a:rPr lang="en-US" altLang="zh-CN" sz="2400" b="1" dirty="0">
                <a:effectLst/>
              </a:rPr>
              <a:t>: </a:t>
            </a:r>
            <a:r>
              <a:rPr lang="zh-CN" altLang="en-US" sz="2400" b="1" dirty="0">
                <a:effectLst/>
              </a:rPr>
              <a:t>计算机的具体实现技术</a:t>
            </a:r>
            <a:endParaRPr lang="en-US" altLang="zh-CN" sz="2400" b="1" dirty="0">
              <a:effectLst/>
            </a:endParaRPr>
          </a:p>
          <a:p>
            <a:pPr lvl="2" eaLnBrk="1" hangingPunct="1">
              <a:lnSpc>
                <a:spcPct val="90000"/>
              </a:lnSpc>
              <a:defRPr/>
            </a:pPr>
            <a:r>
              <a:rPr lang="zh-CN" altLang="en-US" sz="2000" b="1" dirty="0">
                <a:effectLst/>
              </a:rPr>
              <a:t>详细逻辑设计、封装、冷却系统、板级设计，功耗等</a:t>
            </a:r>
            <a:endParaRPr lang="en-US" altLang="zh-CN" sz="2000" b="1" dirty="0">
              <a:effectLst/>
            </a:endParaRPr>
          </a:p>
        </p:txBody>
      </p:sp>
      <p:sp>
        <p:nvSpPr>
          <p:cNvPr id="67588" name="灯片编号占位符 1"/>
          <p:cNvSpPr txBox="1">
            <a:spLocks noGrp="1"/>
          </p:cNvSpPr>
          <p:nvPr>
            <p:ph type="sldNum" sz="quarter" idx="11"/>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r" eaLnBrk="1" hangingPunct="1"/>
            <a:fld id="{9A0DB2DC-4C9A-4742-B13C-FB6460FD3503}" type="slidenum">
              <a:rPr lang="zh-CN" altLang="en-US" sz="1200" dirty="0">
                <a:latin typeface="Arial" panose="020B0604020202020204" pitchFamily="34" charset="0"/>
              </a:rPr>
              <a:t>16</a:t>
            </a:fld>
            <a:endParaRPr lang="zh-CN" altLang="en-US" sz="1200" dirty="0">
              <a:latin typeface="Arial" panose="020B0604020202020204" pitchFamily="34" charset="0"/>
            </a:endParaRPr>
          </a:p>
        </p:txBody>
      </p:sp>
      <p:sp>
        <p:nvSpPr>
          <p:cNvPr id="67589" name="矩形 1"/>
          <p:cNvSpPr/>
          <p:nvPr/>
        </p:nvSpPr>
        <p:spPr>
          <a:xfrm>
            <a:off x="1524000" y="5516564"/>
            <a:ext cx="9055100" cy="979487"/>
          </a:xfrm>
          <a:prstGeom prst="rect">
            <a:avLst/>
          </a:prstGeom>
          <a:solidFill>
            <a:srgbClr val="FFFF00"/>
          </a:solidFill>
          <a:ln w="9525">
            <a:noFill/>
          </a:ln>
        </p:spPr>
        <p:txBody>
          <a:bodyPr>
            <a:spAutoFit/>
          </a:bodyPr>
          <a:lstStyle/>
          <a:p>
            <a:pPr>
              <a:lnSpc>
                <a:spcPct val="120000"/>
              </a:lnSpc>
            </a:pPr>
            <a:r>
              <a:rPr lang="zh-CN" altLang="en-US" b="1" dirty="0">
                <a:solidFill>
                  <a:srgbClr val="C00000"/>
                </a:solidFill>
                <a:latin typeface="Garamond" panose="02020404030301010803" pitchFamily="18" charset="0"/>
              </a:rPr>
              <a:t>          </a:t>
            </a:r>
            <a:r>
              <a:rPr lang="zh-CN" altLang="en-US" sz="2400" b="1" dirty="0">
                <a:solidFill>
                  <a:srgbClr val="C00000"/>
                </a:solidFill>
                <a:latin typeface="Garamond" panose="02020404030301010803" pitchFamily="18" charset="0"/>
              </a:rPr>
              <a:t>当前计算机系统设计涉及多方面技术，从</a:t>
            </a:r>
            <a:r>
              <a:rPr lang="zh-CN" altLang="en-US" sz="2400" b="1" dirty="0">
                <a:solidFill>
                  <a:schemeClr val="bg1"/>
                </a:solidFill>
                <a:latin typeface="Garamond" panose="02020404030301010803" pitchFamily="18" charset="0"/>
              </a:rPr>
              <a:t>编译器、操作系统</a:t>
            </a:r>
            <a:r>
              <a:rPr lang="zh-CN" altLang="en-US" sz="2400" b="1" dirty="0">
                <a:solidFill>
                  <a:srgbClr val="C00000"/>
                </a:solidFill>
                <a:latin typeface="Garamond" panose="02020404030301010803" pitchFamily="18" charset="0"/>
              </a:rPr>
              <a:t>到</a:t>
            </a:r>
            <a:r>
              <a:rPr lang="zh-CN" altLang="en-US" sz="2400" b="1" dirty="0">
                <a:solidFill>
                  <a:schemeClr val="bg1"/>
                </a:solidFill>
                <a:latin typeface="Garamond" panose="02020404030301010803" pitchFamily="18" charset="0"/>
              </a:rPr>
              <a:t>指令系统</a:t>
            </a:r>
            <a:r>
              <a:rPr lang="zh-CN" altLang="en-US" sz="2400" b="1" dirty="0">
                <a:solidFill>
                  <a:srgbClr val="C00000"/>
                </a:solidFill>
                <a:latin typeface="Garamond" panose="02020404030301010803" pitchFamily="18" charset="0"/>
              </a:rPr>
              <a:t>、</a:t>
            </a:r>
            <a:r>
              <a:rPr lang="zh-CN" altLang="en-US" sz="2400" b="1" dirty="0">
                <a:solidFill>
                  <a:schemeClr val="bg1"/>
                </a:solidFill>
                <a:latin typeface="Garamond" panose="02020404030301010803" pitchFamily="18" charset="0"/>
              </a:rPr>
              <a:t>组成逻辑、实现</a:t>
            </a:r>
            <a:r>
              <a:rPr lang="zh-CN" altLang="en-US" sz="2400" b="1" dirty="0">
                <a:solidFill>
                  <a:srgbClr val="C00000"/>
                </a:solidFill>
                <a:latin typeface="Garamond" panose="02020404030301010803" pitchFamily="18" charset="0"/>
              </a:rPr>
              <a:t>技术及</a:t>
            </a:r>
            <a:r>
              <a:rPr lang="zh-CN" altLang="en-US" sz="2400" b="1" dirty="0">
                <a:solidFill>
                  <a:schemeClr val="bg1"/>
                </a:solidFill>
                <a:latin typeface="Garamond" panose="02020404030301010803" pitchFamily="18" charset="0"/>
              </a:rPr>
              <a:t>功耗、成本、可靠性等</a:t>
            </a:r>
            <a:r>
              <a:rPr lang="zh-CN" altLang="en-US" sz="2400" b="1" dirty="0">
                <a:solidFill>
                  <a:srgbClr val="C00000"/>
                </a:solidFill>
                <a:latin typeface="Garamond" panose="02020404030301010803" pitchFamily="18" charset="0"/>
              </a:rPr>
              <a:t>设计。</a:t>
            </a:r>
          </a:p>
        </p:txBody>
      </p:sp>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CN"/>
              <a:t>Insert Stall</a:t>
            </a:r>
          </a:p>
        </p:txBody>
      </p:sp>
      <p:grpSp>
        <p:nvGrpSpPr>
          <p:cNvPr id="2" name="Group 3"/>
          <p:cNvGrpSpPr/>
          <p:nvPr/>
        </p:nvGrpSpPr>
        <p:grpSpPr bwMode="auto">
          <a:xfrm>
            <a:off x="5978525" y="2286001"/>
            <a:ext cx="503238" cy="411163"/>
            <a:chOff x="2624" y="1200"/>
            <a:chExt cx="340" cy="294"/>
          </a:xfrm>
        </p:grpSpPr>
        <p:sp>
          <p:nvSpPr>
            <p:cNvPr id="18436" name="Freeform 4"/>
            <p:cNvSpPr/>
            <p:nvPr/>
          </p:nvSpPr>
          <p:spPr bwMode="auto">
            <a:xfrm>
              <a:off x="2816" y="1205"/>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 name="Group 5"/>
            <p:cNvGrpSpPr/>
            <p:nvPr/>
          </p:nvGrpSpPr>
          <p:grpSpPr bwMode="auto">
            <a:xfrm>
              <a:off x="2624" y="1200"/>
              <a:ext cx="340" cy="289"/>
              <a:chOff x="2624" y="1200"/>
              <a:chExt cx="340" cy="289"/>
            </a:xfrm>
          </p:grpSpPr>
          <p:sp>
            <p:nvSpPr>
              <p:cNvPr id="18438" name="Freeform 6"/>
              <p:cNvSpPr/>
              <p:nvPr/>
            </p:nvSpPr>
            <p:spPr bwMode="auto">
              <a:xfrm>
                <a:off x="2624" y="1200"/>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9" name="Freeform 7"/>
              <p:cNvSpPr/>
              <p:nvPr/>
            </p:nvSpPr>
            <p:spPr bwMode="auto">
              <a:xfrm>
                <a:off x="2793" y="1200"/>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8440" name="Rectangle 8"/>
          <p:cNvSpPr>
            <a:spLocks noChangeArrowheads="1"/>
          </p:cNvSpPr>
          <p:nvPr/>
        </p:nvSpPr>
        <p:spPr bwMode="auto">
          <a:xfrm>
            <a:off x="2209801" y="2278063"/>
            <a:ext cx="358775" cy="310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r>
              <a:rPr lang="en-US" altLang="zh-CN" i="1">
                <a:latin typeface="Arial" panose="020B0604020202020204" pitchFamily="34" charset="0"/>
              </a:rPr>
              <a:t>I</a:t>
            </a:r>
          </a:p>
          <a:p>
            <a:pPr algn="ctr"/>
            <a:r>
              <a:rPr lang="en-US" altLang="zh-CN" i="1">
                <a:latin typeface="Arial" panose="020B0604020202020204" pitchFamily="34" charset="0"/>
              </a:rPr>
              <a:t>n</a:t>
            </a:r>
          </a:p>
          <a:p>
            <a:pPr algn="ctr"/>
            <a:r>
              <a:rPr lang="en-US" altLang="zh-CN" i="1">
                <a:latin typeface="Arial" panose="020B0604020202020204" pitchFamily="34" charset="0"/>
              </a:rPr>
              <a:t>s</a:t>
            </a:r>
          </a:p>
          <a:p>
            <a:pPr algn="ctr"/>
            <a:r>
              <a:rPr lang="en-US" altLang="zh-CN" i="1">
                <a:latin typeface="Arial" panose="020B0604020202020204" pitchFamily="34" charset="0"/>
              </a:rPr>
              <a:t>t</a:t>
            </a:r>
          </a:p>
          <a:p>
            <a:pPr algn="ctr"/>
            <a:r>
              <a:rPr lang="en-US" altLang="zh-CN" i="1">
                <a:latin typeface="Arial" panose="020B0604020202020204" pitchFamily="34" charset="0"/>
              </a:rPr>
              <a:t>r.</a:t>
            </a:r>
          </a:p>
          <a:p>
            <a:pPr algn="ctr"/>
            <a:endParaRPr lang="en-US" altLang="zh-CN" i="1">
              <a:latin typeface="Arial" panose="020B0604020202020204" pitchFamily="34" charset="0"/>
            </a:endParaRPr>
          </a:p>
          <a:p>
            <a:pPr algn="ctr"/>
            <a:r>
              <a:rPr lang="en-US" altLang="zh-CN" i="1">
                <a:latin typeface="Arial" panose="020B0604020202020204" pitchFamily="34" charset="0"/>
              </a:rPr>
              <a:t>O</a:t>
            </a:r>
          </a:p>
          <a:p>
            <a:pPr algn="ctr"/>
            <a:r>
              <a:rPr lang="en-US" altLang="zh-CN" i="1">
                <a:latin typeface="Arial" panose="020B0604020202020204" pitchFamily="34" charset="0"/>
              </a:rPr>
              <a:t>r</a:t>
            </a:r>
          </a:p>
          <a:p>
            <a:pPr algn="ctr"/>
            <a:r>
              <a:rPr lang="en-US" altLang="zh-CN" i="1">
                <a:latin typeface="Arial" panose="020B0604020202020204" pitchFamily="34" charset="0"/>
              </a:rPr>
              <a:t>d</a:t>
            </a:r>
          </a:p>
          <a:p>
            <a:pPr algn="ctr"/>
            <a:r>
              <a:rPr lang="en-US" altLang="zh-CN" i="1">
                <a:latin typeface="Arial" panose="020B0604020202020204" pitchFamily="34" charset="0"/>
              </a:rPr>
              <a:t>e</a:t>
            </a:r>
          </a:p>
          <a:p>
            <a:pPr algn="ctr"/>
            <a:r>
              <a:rPr lang="en-US" altLang="zh-CN" i="1">
                <a:latin typeface="Arial" panose="020B0604020202020204" pitchFamily="34" charset="0"/>
              </a:rPr>
              <a:t>r</a:t>
            </a:r>
          </a:p>
        </p:txBody>
      </p:sp>
      <p:sp>
        <p:nvSpPr>
          <p:cNvPr id="18441" name="Line 9"/>
          <p:cNvSpPr>
            <a:spLocks noChangeShapeType="1"/>
          </p:cNvSpPr>
          <p:nvPr/>
        </p:nvSpPr>
        <p:spPr bwMode="auto">
          <a:xfrm flipH="1">
            <a:off x="2667000" y="2286000"/>
            <a:ext cx="0" cy="304800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2" name="Line 10"/>
          <p:cNvSpPr>
            <a:spLocks noChangeShapeType="1"/>
          </p:cNvSpPr>
          <p:nvPr/>
        </p:nvSpPr>
        <p:spPr bwMode="auto">
          <a:xfrm>
            <a:off x="3352800" y="1905000"/>
            <a:ext cx="63119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3" name="Rectangle 11"/>
          <p:cNvSpPr>
            <a:spLocks noChangeArrowheads="1"/>
          </p:cNvSpPr>
          <p:nvPr/>
        </p:nvSpPr>
        <p:spPr bwMode="auto">
          <a:xfrm>
            <a:off x="5257801" y="1524000"/>
            <a:ext cx="21240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i="1">
                <a:latin typeface="Arial" panose="020B0604020202020204" pitchFamily="34" charset="0"/>
              </a:rPr>
              <a:t>Time (clock cycles)</a:t>
            </a:r>
          </a:p>
        </p:txBody>
      </p:sp>
      <p:sp>
        <p:nvSpPr>
          <p:cNvPr id="18444" name="Rectangle 12"/>
          <p:cNvSpPr>
            <a:spLocks noChangeArrowheads="1"/>
          </p:cNvSpPr>
          <p:nvPr/>
        </p:nvSpPr>
        <p:spPr bwMode="auto">
          <a:xfrm>
            <a:off x="2686051" y="2389188"/>
            <a:ext cx="836769"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Ld/St</a:t>
            </a:r>
            <a:endParaRPr lang="en-US" altLang="zh-CN" sz="2800" b="1">
              <a:latin typeface="Arial" panose="020B0604020202020204" pitchFamily="34" charset="0"/>
            </a:endParaRPr>
          </a:p>
        </p:txBody>
      </p:sp>
      <p:sp>
        <p:nvSpPr>
          <p:cNvPr id="18445" name="Rectangle 13"/>
          <p:cNvSpPr>
            <a:spLocks noChangeArrowheads="1"/>
          </p:cNvSpPr>
          <p:nvPr/>
        </p:nvSpPr>
        <p:spPr bwMode="auto">
          <a:xfrm>
            <a:off x="2660650" y="2970213"/>
            <a:ext cx="972768"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Instr 1</a:t>
            </a:r>
            <a:endParaRPr lang="en-US" altLang="zh-CN" sz="2800" b="1">
              <a:latin typeface="Arial" panose="020B0604020202020204" pitchFamily="34" charset="0"/>
            </a:endParaRPr>
          </a:p>
        </p:txBody>
      </p:sp>
      <p:sp>
        <p:nvSpPr>
          <p:cNvPr id="18446" name="Rectangle 14"/>
          <p:cNvSpPr>
            <a:spLocks noChangeArrowheads="1"/>
          </p:cNvSpPr>
          <p:nvPr/>
        </p:nvSpPr>
        <p:spPr bwMode="auto">
          <a:xfrm>
            <a:off x="2647950" y="3619500"/>
            <a:ext cx="972768"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Instr 2</a:t>
            </a:r>
            <a:endParaRPr lang="en-US" altLang="zh-CN" sz="2800" b="1">
              <a:latin typeface="Arial" panose="020B0604020202020204" pitchFamily="34" charset="0"/>
            </a:endParaRPr>
          </a:p>
        </p:txBody>
      </p:sp>
      <p:sp>
        <p:nvSpPr>
          <p:cNvPr id="18447" name="Rectangle 15"/>
          <p:cNvSpPr>
            <a:spLocks noChangeArrowheads="1"/>
          </p:cNvSpPr>
          <p:nvPr/>
        </p:nvSpPr>
        <p:spPr bwMode="auto">
          <a:xfrm>
            <a:off x="2743200" y="4953000"/>
            <a:ext cx="972768"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Instr 3</a:t>
            </a:r>
          </a:p>
        </p:txBody>
      </p:sp>
      <p:grpSp>
        <p:nvGrpSpPr>
          <p:cNvPr id="4" name="Group 16"/>
          <p:cNvGrpSpPr/>
          <p:nvPr/>
        </p:nvGrpSpPr>
        <p:grpSpPr bwMode="auto">
          <a:xfrm>
            <a:off x="4495800" y="1981200"/>
            <a:ext cx="4800600" cy="3886200"/>
            <a:chOff x="1929" y="1985"/>
            <a:chExt cx="3024" cy="2479"/>
          </a:xfrm>
        </p:grpSpPr>
        <p:sp>
          <p:nvSpPr>
            <p:cNvPr id="18449" name="Line 17"/>
            <p:cNvSpPr>
              <a:spLocks noChangeShapeType="1"/>
            </p:cNvSpPr>
            <p:nvPr/>
          </p:nvSpPr>
          <p:spPr bwMode="auto">
            <a:xfrm>
              <a:off x="1929"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0" name="Line 18"/>
            <p:cNvSpPr>
              <a:spLocks noChangeShapeType="1"/>
            </p:cNvSpPr>
            <p:nvPr/>
          </p:nvSpPr>
          <p:spPr bwMode="auto">
            <a:xfrm>
              <a:off x="2361"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1" name="Line 19"/>
            <p:cNvSpPr>
              <a:spLocks noChangeShapeType="1"/>
            </p:cNvSpPr>
            <p:nvPr/>
          </p:nvSpPr>
          <p:spPr bwMode="auto">
            <a:xfrm>
              <a:off x="2793"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2" name="Line 20"/>
            <p:cNvSpPr>
              <a:spLocks noChangeShapeType="1"/>
            </p:cNvSpPr>
            <p:nvPr/>
          </p:nvSpPr>
          <p:spPr bwMode="auto">
            <a:xfrm>
              <a:off x="3225"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3" name="Line 21"/>
            <p:cNvSpPr>
              <a:spLocks noChangeShapeType="1"/>
            </p:cNvSpPr>
            <p:nvPr/>
          </p:nvSpPr>
          <p:spPr bwMode="auto">
            <a:xfrm>
              <a:off x="3657"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Line 22"/>
            <p:cNvSpPr>
              <a:spLocks noChangeShapeType="1"/>
            </p:cNvSpPr>
            <p:nvPr/>
          </p:nvSpPr>
          <p:spPr bwMode="auto">
            <a:xfrm>
              <a:off x="4089"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Line 23"/>
            <p:cNvSpPr>
              <a:spLocks noChangeShapeType="1"/>
            </p:cNvSpPr>
            <p:nvPr/>
          </p:nvSpPr>
          <p:spPr bwMode="auto">
            <a:xfrm>
              <a:off x="4521"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6" name="Line 24"/>
            <p:cNvSpPr>
              <a:spLocks noChangeShapeType="1"/>
            </p:cNvSpPr>
            <p:nvPr/>
          </p:nvSpPr>
          <p:spPr bwMode="auto">
            <a:xfrm>
              <a:off x="4953"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 name="Group 25"/>
          <p:cNvGrpSpPr/>
          <p:nvPr/>
        </p:nvGrpSpPr>
        <p:grpSpPr bwMode="auto">
          <a:xfrm>
            <a:off x="5348289" y="2179638"/>
            <a:ext cx="358775" cy="671512"/>
            <a:chOff x="2256" y="1152"/>
            <a:chExt cx="226" cy="481"/>
          </a:xfrm>
        </p:grpSpPr>
        <p:sp>
          <p:nvSpPr>
            <p:cNvPr id="18458" name="Freeform 26"/>
            <p:cNvSpPr/>
            <p:nvPr/>
          </p:nvSpPr>
          <p:spPr bwMode="auto">
            <a:xfrm>
              <a:off x="2269" y="1152"/>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9" name="Rectangle 27"/>
            <p:cNvSpPr>
              <a:spLocks noChangeArrowheads="1"/>
            </p:cNvSpPr>
            <p:nvPr/>
          </p:nvSpPr>
          <p:spPr bwMode="auto">
            <a:xfrm rot="5400000">
              <a:off x="2147" y="1296"/>
              <a:ext cx="4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p>
          </p:txBody>
        </p:sp>
      </p:grpSp>
      <p:grpSp>
        <p:nvGrpSpPr>
          <p:cNvPr id="6" name="Group 28"/>
          <p:cNvGrpSpPr/>
          <p:nvPr/>
        </p:nvGrpSpPr>
        <p:grpSpPr bwMode="auto">
          <a:xfrm>
            <a:off x="3868739" y="2312988"/>
            <a:ext cx="650875" cy="404812"/>
            <a:chOff x="1324" y="1248"/>
            <a:chExt cx="410" cy="289"/>
          </a:xfrm>
        </p:grpSpPr>
        <p:sp>
          <p:nvSpPr>
            <p:cNvPr id="18461" name="Rectangle 29"/>
            <p:cNvSpPr>
              <a:spLocks noChangeArrowheads="1"/>
            </p:cNvSpPr>
            <p:nvPr/>
          </p:nvSpPr>
          <p:spPr bwMode="auto">
            <a:xfrm>
              <a:off x="1324" y="1250"/>
              <a:ext cx="41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p>
          </p:txBody>
        </p:sp>
        <p:grpSp>
          <p:nvGrpSpPr>
            <p:cNvPr id="7" name="Group 30"/>
            <p:cNvGrpSpPr/>
            <p:nvPr/>
          </p:nvGrpSpPr>
          <p:grpSpPr bwMode="auto">
            <a:xfrm>
              <a:off x="1343" y="1248"/>
              <a:ext cx="340" cy="289"/>
              <a:chOff x="1343" y="1248"/>
              <a:chExt cx="340" cy="289"/>
            </a:xfrm>
          </p:grpSpPr>
          <p:sp>
            <p:nvSpPr>
              <p:cNvPr id="18463" name="Freeform 31"/>
              <p:cNvSpPr/>
              <p:nvPr/>
            </p:nvSpPr>
            <p:spPr bwMode="auto">
              <a:xfrm>
                <a:off x="1343" y="1248"/>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64" name="Freeform 32"/>
              <p:cNvSpPr/>
              <p:nvPr/>
            </p:nvSpPr>
            <p:spPr bwMode="auto">
              <a:xfrm>
                <a:off x="1512" y="1248"/>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8465" name="Rectangle 33"/>
          <p:cNvSpPr>
            <a:spLocks noChangeArrowheads="1"/>
          </p:cNvSpPr>
          <p:nvPr/>
        </p:nvSpPr>
        <p:spPr bwMode="auto">
          <a:xfrm>
            <a:off x="4598988" y="2324101"/>
            <a:ext cx="569068"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8" name="Group 34"/>
          <p:cNvGrpSpPr/>
          <p:nvPr/>
        </p:nvGrpSpPr>
        <p:grpSpPr bwMode="auto">
          <a:xfrm>
            <a:off x="4629150" y="2312988"/>
            <a:ext cx="469900" cy="404812"/>
            <a:chOff x="1803" y="1248"/>
            <a:chExt cx="296" cy="289"/>
          </a:xfrm>
        </p:grpSpPr>
        <p:sp>
          <p:nvSpPr>
            <p:cNvPr id="18467" name="Freeform 35"/>
            <p:cNvSpPr/>
            <p:nvPr/>
          </p:nvSpPr>
          <p:spPr bwMode="auto">
            <a:xfrm>
              <a:off x="1803" y="1248"/>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68" name="Freeform 36"/>
            <p:cNvSpPr/>
            <p:nvPr/>
          </p:nvSpPr>
          <p:spPr bwMode="auto">
            <a:xfrm>
              <a:off x="1951" y="1248"/>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469" name="Line 37"/>
          <p:cNvSpPr>
            <a:spLocks noChangeShapeType="1"/>
          </p:cNvSpPr>
          <p:nvPr/>
        </p:nvSpPr>
        <p:spPr bwMode="auto">
          <a:xfrm>
            <a:off x="4446588" y="2514600"/>
            <a:ext cx="1524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0" name="Freeform 38"/>
          <p:cNvSpPr/>
          <p:nvPr/>
        </p:nvSpPr>
        <p:spPr bwMode="auto">
          <a:xfrm>
            <a:off x="4545013" y="2381250"/>
            <a:ext cx="76200" cy="134938"/>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71" name="Line 39"/>
          <p:cNvSpPr>
            <a:spLocks noChangeShapeType="1"/>
          </p:cNvSpPr>
          <p:nvPr/>
        </p:nvSpPr>
        <p:spPr bwMode="auto">
          <a:xfrm>
            <a:off x="5106989" y="2381250"/>
            <a:ext cx="24923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2" name="Rectangle 40"/>
          <p:cNvSpPr>
            <a:spLocks noChangeArrowheads="1"/>
          </p:cNvSpPr>
          <p:nvPr/>
        </p:nvSpPr>
        <p:spPr bwMode="auto">
          <a:xfrm>
            <a:off x="5943600" y="2362201"/>
            <a:ext cx="65082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p>
        </p:txBody>
      </p:sp>
      <p:sp>
        <p:nvSpPr>
          <p:cNvPr id="18473" name="Rectangle 41"/>
          <p:cNvSpPr>
            <a:spLocks noChangeArrowheads="1"/>
          </p:cNvSpPr>
          <p:nvPr/>
        </p:nvSpPr>
        <p:spPr bwMode="auto">
          <a:xfrm>
            <a:off x="6677025" y="2316164"/>
            <a:ext cx="569068"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9" name="Group 42"/>
          <p:cNvGrpSpPr/>
          <p:nvPr/>
        </p:nvGrpSpPr>
        <p:grpSpPr bwMode="auto">
          <a:xfrm>
            <a:off x="6719888" y="2312988"/>
            <a:ext cx="450850" cy="404812"/>
            <a:chOff x="3120" y="1248"/>
            <a:chExt cx="284" cy="289"/>
          </a:xfrm>
        </p:grpSpPr>
        <p:sp>
          <p:nvSpPr>
            <p:cNvPr id="18475" name="Freeform 43"/>
            <p:cNvSpPr/>
            <p:nvPr/>
          </p:nvSpPr>
          <p:spPr bwMode="auto">
            <a:xfrm>
              <a:off x="3120" y="1248"/>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76" name="Freeform 44"/>
            <p:cNvSpPr/>
            <p:nvPr/>
          </p:nvSpPr>
          <p:spPr bwMode="auto">
            <a:xfrm>
              <a:off x="3261" y="1248"/>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477" name="Line 45"/>
          <p:cNvSpPr>
            <a:spLocks noChangeShapeType="1"/>
          </p:cNvSpPr>
          <p:nvPr/>
        </p:nvSpPr>
        <p:spPr bwMode="auto">
          <a:xfrm>
            <a:off x="6486526" y="2514600"/>
            <a:ext cx="220663"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8" name="Line 46"/>
          <p:cNvSpPr>
            <a:spLocks noChangeShapeType="1"/>
          </p:cNvSpPr>
          <p:nvPr/>
        </p:nvSpPr>
        <p:spPr bwMode="auto">
          <a:xfrm>
            <a:off x="5718176" y="2514600"/>
            <a:ext cx="246063"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9" name="Freeform 47"/>
          <p:cNvSpPr/>
          <p:nvPr/>
        </p:nvSpPr>
        <p:spPr bwMode="auto">
          <a:xfrm>
            <a:off x="5910263" y="2514601"/>
            <a:ext cx="684212" cy="269875"/>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80" name="Line 48"/>
          <p:cNvSpPr>
            <a:spLocks noChangeShapeType="1"/>
          </p:cNvSpPr>
          <p:nvPr/>
        </p:nvSpPr>
        <p:spPr bwMode="auto">
          <a:xfrm>
            <a:off x="5106989" y="2649538"/>
            <a:ext cx="24923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1" name="Freeform 49"/>
          <p:cNvSpPr/>
          <p:nvPr/>
        </p:nvSpPr>
        <p:spPr bwMode="auto">
          <a:xfrm>
            <a:off x="5254625" y="2508250"/>
            <a:ext cx="534988" cy="38893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 name="Group 50"/>
          <p:cNvGrpSpPr/>
          <p:nvPr/>
        </p:nvGrpSpPr>
        <p:grpSpPr bwMode="auto">
          <a:xfrm>
            <a:off x="4546601" y="2805113"/>
            <a:ext cx="3376613" cy="717550"/>
            <a:chOff x="1751" y="1600"/>
            <a:chExt cx="2127" cy="513"/>
          </a:xfrm>
        </p:grpSpPr>
        <p:grpSp>
          <p:nvGrpSpPr>
            <p:cNvPr id="11" name="Group 51"/>
            <p:cNvGrpSpPr/>
            <p:nvPr/>
          </p:nvGrpSpPr>
          <p:grpSpPr bwMode="auto">
            <a:xfrm>
              <a:off x="2685" y="1600"/>
              <a:ext cx="224" cy="481"/>
              <a:chOff x="2685" y="1600"/>
              <a:chExt cx="224" cy="481"/>
            </a:xfrm>
          </p:grpSpPr>
          <p:sp>
            <p:nvSpPr>
              <p:cNvPr id="18484" name="Freeform 52"/>
              <p:cNvSpPr/>
              <p:nvPr/>
            </p:nvSpPr>
            <p:spPr bwMode="auto">
              <a:xfrm>
                <a:off x="2696" y="1600"/>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85" name="Rectangle 53"/>
              <p:cNvSpPr>
                <a:spLocks noChangeArrowheads="1"/>
              </p:cNvSpPr>
              <p:nvPr/>
            </p:nvSpPr>
            <p:spPr bwMode="auto">
              <a:xfrm rot="5400000">
                <a:off x="2576" y="1745"/>
                <a:ext cx="4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p>
            </p:txBody>
          </p:sp>
        </p:grpSp>
        <p:grpSp>
          <p:nvGrpSpPr>
            <p:cNvPr id="12" name="Group 54"/>
            <p:cNvGrpSpPr/>
            <p:nvPr/>
          </p:nvGrpSpPr>
          <p:grpSpPr bwMode="auto">
            <a:xfrm>
              <a:off x="1751" y="1696"/>
              <a:ext cx="410" cy="289"/>
              <a:chOff x="1751" y="1696"/>
              <a:chExt cx="410" cy="289"/>
            </a:xfrm>
          </p:grpSpPr>
          <p:sp>
            <p:nvSpPr>
              <p:cNvPr id="18487" name="Rectangle 55"/>
              <p:cNvSpPr>
                <a:spLocks noChangeArrowheads="1"/>
              </p:cNvSpPr>
              <p:nvPr/>
            </p:nvSpPr>
            <p:spPr bwMode="auto">
              <a:xfrm>
                <a:off x="1751" y="1701"/>
                <a:ext cx="41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p>
            </p:txBody>
          </p:sp>
          <p:grpSp>
            <p:nvGrpSpPr>
              <p:cNvPr id="13" name="Group 56"/>
              <p:cNvGrpSpPr/>
              <p:nvPr/>
            </p:nvGrpSpPr>
            <p:grpSpPr bwMode="auto">
              <a:xfrm>
                <a:off x="1770" y="1696"/>
                <a:ext cx="340" cy="289"/>
                <a:chOff x="1770" y="1696"/>
                <a:chExt cx="340" cy="289"/>
              </a:xfrm>
            </p:grpSpPr>
            <p:sp>
              <p:nvSpPr>
                <p:cNvPr id="18489" name="Freeform 57"/>
                <p:cNvSpPr/>
                <p:nvPr/>
              </p:nvSpPr>
              <p:spPr bwMode="auto">
                <a:xfrm>
                  <a:off x="1770" y="1696"/>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90" name="Freeform 58"/>
                <p:cNvSpPr/>
                <p:nvPr/>
              </p:nvSpPr>
              <p:spPr bwMode="auto">
                <a:xfrm>
                  <a:off x="1939" y="1696"/>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8491" name="Rectangle 59"/>
            <p:cNvSpPr>
              <a:spLocks noChangeArrowheads="1"/>
            </p:cNvSpPr>
            <p:nvPr/>
          </p:nvSpPr>
          <p:spPr bwMode="auto">
            <a:xfrm>
              <a:off x="2211" y="1703"/>
              <a:ext cx="35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14" name="Group 60"/>
            <p:cNvGrpSpPr/>
            <p:nvPr/>
          </p:nvGrpSpPr>
          <p:grpSpPr bwMode="auto">
            <a:xfrm>
              <a:off x="2230" y="1696"/>
              <a:ext cx="296" cy="289"/>
              <a:chOff x="2230" y="1696"/>
              <a:chExt cx="296" cy="289"/>
            </a:xfrm>
          </p:grpSpPr>
          <p:sp>
            <p:nvSpPr>
              <p:cNvPr id="18493" name="Freeform 61"/>
              <p:cNvSpPr/>
              <p:nvPr/>
            </p:nvSpPr>
            <p:spPr bwMode="auto">
              <a:xfrm>
                <a:off x="2230" y="1696"/>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94" name="Freeform 62"/>
              <p:cNvSpPr/>
              <p:nvPr/>
            </p:nvSpPr>
            <p:spPr bwMode="auto">
              <a:xfrm>
                <a:off x="2378" y="1696"/>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495" name="Line 63"/>
            <p:cNvSpPr>
              <a:spLocks noChangeShapeType="1"/>
            </p:cNvSpPr>
            <p:nvPr/>
          </p:nvSpPr>
          <p:spPr bwMode="auto">
            <a:xfrm>
              <a:off x="2115" y="1840"/>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6" name="Freeform 64"/>
            <p:cNvSpPr/>
            <p:nvPr/>
          </p:nvSpPr>
          <p:spPr bwMode="auto">
            <a:xfrm>
              <a:off x="2177" y="1744"/>
              <a:ext cx="48" cy="97"/>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97" name="Line 65"/>
            <p:cNvSpPr>
              <a:spLocks noChangeShapeType="1"/>
            </p:cNvSpPr>
            <p:nvPr/>
          </p:nvSpPr>
          <p:spPr bwMode="auto">
            <a:xfrm>
              <a:off x="2531" y="1744"/>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8" name="Rectangle 66"/>
            <p:cNvSpPr>
              <a:spLocks noChangeArrowheads="1"/>
            </p:cNvSpPr>
            <p:nvPr/>
          </p:nvSpPr>
          <p:spPr bwMode="auto">
            <a:xfrm>
              <a:off x="3028" y="1696"/>
              <a:ext cx="41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p>
          </p:txBody>
        </p:sp>
        <p:grpSp>
          <p:nvGrpSpPr>
            <p:cNvPr id="15" name="Group 67"/>
            <p:cNvGrpSpPr/>
            <p:nvPr/>
          </p:nvGrpSpPr>
          <p:grpSpPr bwMode="auto">
            <a:xfrm>
              <a:off x="3079" y="1696"/>
              <a:ext cx="325" cy="289"/>
              <a:chOff x="3079" y="1696"/>
              <a:chExt cx="325" cy="289"/>
            </a:xfrm>
          </p:grpSpPr>
          <p:sp>
            <p:nvSpPr>
              <p:cNvPr id="18500" name="Freeform 68"/>
              <p:cNvSpPr/>
              <p:nvPr/>
            </p:nvSpPr>
            <p:spPr bwMode="auto">
              <a:xfrm>
                <a:off x="3079" y="1696"/>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01" name="Freeform 69"/>
              <p:cNvSpPr/>
              <p:nvPr/>
            </p:nvSpPr>
            <p:spPr bwMode="auto">
              <a:xfrm>
                <a:off x="3240" y="1696"/>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502" name="Rectangle 70"/>
            <p:cNvSpPr>
              <a:spLocks noChangeArrowheads="1"/>
            </p:cNvSpPr>
            <p:nvPr/>
          </p:nvSpPr>
          <p:spPr bwMode="auto">
            <a:xfrm>
              <a:off x="3520" y="1696"/>
              <a:ext cx="35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16" name="Group 71"/>
            <p:cNvGrpSpPr/>
            <p:nvPr/>
          </p:nvGrpSpPr>
          <p:grpSpPr bwMode="auto">
            <a:xfrm>
              <a:off x="3547" y="1696"/>
              <a:ext cx="284" cy="289"/>
              <a:chOff x="3547" y="1696"/>
              <a:chExt cx="284" cy="289"/>
            </a:xfrm>
          </p:grpSpPr>
          <p:sp>
            <p:nvSpPr>
              <p:cNvPr id="18504" name="Freeform 72"/>
              <p:cNvSpPr/>
              <p:nvPr/>
            </p:nvSpPr>
            <p:spPr bwMode="auto">
              <a:xfrm>
                <a:off x="3547" y="1696"/>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05" name="Freeform 73"/>
              <p:cNvSpPr/>
              <p:nvPr/>
            </p:nvSpPr>
            <p:spPr bwMode="auto">
              <a:xfrm>
                <a:off x="3688" y="1696"/>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506" name="Line 74"/>
            <p:cNvSpPr>
              <a:spLocks noChangeShapeType="1"/>
            </p:cNvSpPr>
            <p:nvPr/>
          </p:nvSpPr>
          <p:spPr bwMode="auto">
            <a:xfrm>
              <a:off x="3400" y="1840"/>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07" name="Line 75"/>
            <p:cNvSpPr>
              <a:spLocks noChangeShapeType="1"/>
            </p:cNvSpPr>
            <p:nvPr/>
          </p:nvSpPr>
          <p:spPr bwMode="auto">
            <a:xfrm>
              <a:off x="2916" y="1840"/>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08" name="Freeform 76"/>
            <p:cNvSpPr/>
            <p:nvPr/>
          </p:nvSpPr>
          <p:spPr bwMode="auto">
            <a:xfrm>
              <a:off x="3037" y="1840"/>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09" name="Line 77"/>
            <p:cNvSpPr>
              <a:spLocks noChangeShapeType="1"/>
            </p:cNvSpPr>
            <p:nvPr/>
          </p:nvSpPr>
          <p:spPr bwMode="auto">
            <a:xfrm>
              <a:off x="2531" y="193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10" name="Freeform 78"/>
            <p:cNvSpPr/>
            <p:nvPr/>
          </p:nvSpPr>
          <p:spPr bwMode="auto">
            <a:xfrm>
              <a:off x="2624" y="1835"/>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7" name="Group 79"/>
          <p:cNvGrpSpPr/>
          <p:nvPr/>
        </p:nvGrpSpPr>
        <p:grpSpPr bwMode="auto">
          <a:xfrm>
            <a:off x="5224465" y="3432176"/>
            <a:ext cx="3376613" cy="715963"/>
            <a:chOff x="2178" y="2048"/>
            <a:chExt cx="2127" cy="513"/>
          </a:xfrm>
        </p:grpSpPr>
        <p:grpSp>
          <p:nvGrpSpPr>
            <p:cNvPr id="18" name="Group 80"/>
            <p:cNvGrpSpPr/>
            <p:nvPr/>
          </p:nvGrpSpPr>
          <p:grpSpPr bwMode="auto">
            <a:xfrm>
              <a:off x="3110" y="2048"/>
              <a:ext cx="226" cy="481"/>
              <a:chOff x="3110" y="2048"/>
              <a:chExt cx="226" cy="481"/>
            </a:xfrm>
          </p:grpSpPr>
          <p:sp>
            <p:nvSpPr>
              <p:cNvPr id="18513" name="Freeform 81"/>
              <p:cNvSpPr/>
              <p:nvPr/>
            </p:nvSpPr>
            <p:spPr bwMode="auto">
              <a:xfrm>
                <a:off x="3123" y="2048"/>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14" name="Rectangle 82"/>
              <p:cNvSpPr>
                <a:spLocks noChangeArrowheads="1"/>
              </p:cNvSpPr>
              <p:nvPr/>
            </p:nvSpPr>
            <p:spPr bwMode="auto">
              <a:xfrm rot="5400000">
                <a:off x="3001" y="2192"/>
                <a:ext cx="4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p>
            </p:txBody>
          </p:sp>
        </p:grpSp>
        <p:grpSp>
          <p:nvGrpSpPr>
            <p:cNvPr id="19" name="Group 83"/>
            <p:cNvGrpSpPr/>
            <p:nvPr/>
          </p:nvGrpSpPr>
          <p:grpSpPr bwMode="auto">
            <a:xfrm>
              <a:off x="2178" y="2144"/>
              <a:ext cx="410" cy="289"/>
              <a:chOff x="2178" y="2144"/>
              <a:chExt cx="410" cy="289"/>
            </a:xfrm>
          </p:grpSpPr>
          <p:sp>
            <p:nvSpPr>
              <p:cNvPr id="18516" name="Rectangle 84"/>
              <p:cNvSpPr>
                <a:spLocks noChangeArrowheads="1"/>
              </p:cNvSpPr>
              <p:nvPr/>
            </p:nvSpPr>
            <p:spPr bwMode="auto">
              <a:xfrm>
                <a:off x="2178" y="2146"/>
                <a:ext cx="410"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p>
            </p:txBody>
          </p:sp>
          <p:grpSp>
            <p:nvGrpSpPr>
              <p:cNvPr id="20" name="Group 85"/>
              <p:cNvGrpSpPr/>
              <p:nvPr/>
            </p:nvGrpSpPr>
            <p:grpSpPr bwMode="auto">
              <a:xfrm>
                <a:off x="2197" y="2144"/>
                <a:ext cx="340" cy="289"/>
                <a:chOff x="2197" y="2144"/>
                <a:chExt cx="340" cy="289"/>
              </a:xfrm>
            </p:grpSpPr>
            <p:sp>
              <p:nvSpPr>
                <p:cNvPr id="18518" name="Freeform 86"/>
                <p:cNvSpPr/>
                <p:nvPr/>
              </p:nvSpPr>
              <p:spPr bwMode="auto">
                <a:xfrm>
                  <a:off x="2197" y="2144"/>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19" name="Freeform 87"/>
                <p:cNvSpPr/>
                <p:nvPr/>
              </p:nvSpPr>
              <p:spPr bwMode="auto">
                <a:xfrm>
                  <a:off x="2366" y="2144"/>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8520" name="Rectangle 88"/>
            <p:cNvSpPr>
              <a:spLocks noChangeArrowheads="1"/>
            </p:cNvSpPr>
            <p:nvPr/>
          </p:nvSpPr>
          <p:spPr bwMode="auto">
            <a:xfrm>
              <a:off x="2638" y="2152"/>
              <a:ext cx="358"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21" name="Group 89"/>
            <p:cNvGrpSpPr/>
            <p:nvPr/>
          </p:nvGrpSpPr>
          <p:grpSpPr bwMode="auto">
            <a:xfrm>
              <a:off x="2657" y="2144"/>
              <a:ext cx="296" cy="289"/>
              <a:chOff x="2657" y="2144"/>
              <a:chExt cx="296" cy="289"/>
            </a:xfrm>
          </p:grpSpPr>
          <p:sp>
            <p:nvSpPr>
              <p:cNvPr id="18522" name="Freeform 90"/>
              <p:cNvSpPr/>
              <p:nvPr/>
            </p:nvSpPr>
            <p:spPr bwMode="auto">
              <a:xfrm>
                <a:off x="2657" y="2144"/>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23" name="Freeform 91"/>
              <p:cNvSpPr/>
              <p:nvPr/>
            </p:nvSpPr>
            <p:spPr bwMode="auto">
              <a:xfrm>
                <a:off x="2805" y="2144"/>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524" name="Line 92"/>
            <p:cNvSpPr>
              <a:spLocks noChangeShapeType="1"/>
            </p:cNvSpPr>
            <p:nvPr/>
          </p:nvSpPr>
          <p:spPr bwMode="auto">
            <a:xfrm>
              <a:off x="2542" y="2288"/>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25" name="Freeform 93"/>
            <p:cNvSpPr/>
            <p:nvPr/>
          </p:nvSpPr>
          <p:spPr bwMode="auto">
            <a:xfrm>
              <a:off x="2604" y="2192"/>
              <a:ext cx="48" cy="97"/>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26" name="Line 94"/>
            <p:cNvSpPr>
              <a:spLocks noChangeShapeType="1"/>
            </p:cNvSpPr>
            <p:nvPr/>
          </p:nvSpPr>
          <p:spPr bwMode="auto">
            <a:xfrm>
              <a:off x="2958" y="2192"/>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27" name="Rectangle 95"/>
            <p:cNvSpPr>
              <a:spLocks noChangeArrowheads="1"/>
            </p:cNvSpPr>
            <p:nvPr/>
          </p:nvSpPr>
          <p:spPr bwMode="auto">
            <a:xfrm>
              <a:off x="3455" y="2146"/>
              <a:ext cx="410"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p>
          </p:txBody>
        </p:sp>
        <p:grpSp>
          <p:nvGrpSpPr>
            <p:cNvPr id="22" name="Group 96"/>
            <p:cNvGrpSpPr/>
            <p:nvPr/>
          </p:nvGrpSpPr>
          <p:grpSpPr bwMode="auto">
            <a:xfrm>
              <a:off x="3506" y="2144"/>
              <a:ext cx="325" cy="289"/>
              <a:chOff x="3506" y="2144"/>
              <a:chExt cx="325" cy="289"/>
            </a:xfrm>
          </p:grpSpPr>
          <p:sp>
            <p:nvSpPr>
              <p:cNvPr id="18529" name="Freeform 97"/>
              <p:cNvSpPr/>
              <p:nvPr/>
            </p:nvSpPr>
            <p:spPr bwMode="auto">
              <a:xfrm>
                <a:off x="3506" y="2144"/>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0" name="Freeform 98"/>
              <p:cNvSpPr/>
              <p:nvPr/>
            </p:nvSpPr>
            <p:spPr bwMode="auto">
              <a:xfrm>
                <a:off x="3667" y="2144"/>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531" name="Rectangle 99"/>
            <p:cNvSpPr>
              <a:spLocks noChangeArrowheads="1"/>
            </p:cNvSpPr>
            <p:nvPr/>
          </p:nvSpPr>
          <p:spPr bwMode="auto">
            <a:xfrm>
              <a:off x="3947" y="2146"/>
              <a:ext cx="358"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23" name="Group 100"/>
            <p:cNvGrpSpPr/>
            <p:nvPr/>
          </p:nvGrpSpPr>
          <p:grpSpPr bwMode="auto">
            <a:xfrm>
              <a:off x="3974" y="2144"/>
              <a:ext cx="284" cy="289"/>
              <a:chOff x="3974" y="2144"/>
              <a:chExt cx="284" cy="289"/>
            </a:xfrm>
          </p:grpSpPr>
          <p:sp>
            <p:nvSpPr>
              <p:cNvPr id="18533" name="Freeform 101"/>
              <p:cNvSpPr/>
              <p:nvPr/>
            </p:nvSpPr>
            <p:spPr bwMode="auto">
              <a:xfrm>
                <a:off x="3974" y="2144"/>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4" name="Freeform 102"/>
              <p:cNvSpPr/>
              <p:nvPr/>
            </p:nvSpPr>
            <p:spPr bwMode="auto">
              <a:xfrm>
                <a:off x="4115" y="2144"/>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535" name="Line 103"/>
            <p:cNvSpPr>
              <a:spLocks noChangeShapeType="1"/>
            </p:cNvSpPr>
            <p:nvPr/>
          </p:nvSpPr>
          <p:spPr bwMode="auto">
            <a:xfrm>
              <a:off x="3827" y="2288"/>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 name="Line 104"/>
            <p:cNvSpPr>
              <a:spLocks noChangeShapeType="1"/>
            </p:cNvSpPr>
            <p:nvPr/>
          </p:nvSpPr>
          <p:spPr bwMode="auto">
            <a:xfrm>
              <a:off x="3343" y="2288"/>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7" name="Freeform 105"/>
            <p:cNvSpPr/>
            <p:nvPr/>
          </p:nvSpPr>
          <p:spPr bwMode="auto">
            <a:xfrm>
              <a:off x="3464" y="2288"/>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8" name="Line 106"/>
            <p:cNvSpPr>
              <a:spLocks noChangeShapeType="1"/>
            </p:cNvSpPr>
            <p:nvPr/>
          </p:nvSpPr>
          <p:spPr bwMode="auto">
            <a:xfrm>
              <a:off x="2958" y="2384"/>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9" name="Freeform 107"/>
            <p:cNvSpPr/>
            <p:nvPr/>
          </p:nvSpPr>
          <p:spPr bwMode="auto">
            <a:xfrm>
              <a:off x="3051" y="2283"/>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4" name="Group 108"/>
          <p:cNvGrpSpPr/>
          <p:nvPr/>
        </p:nvGrpSpPr>
        <p:grpSpPr bwMode="auto">
          <a:xfrm>
            <a:off x="6629402" y="4800600"/>
            <a:ext cx="3376613" cy="812800"/>
            <a:chOff x="3312" y="2928"/>
            <a:chExt cx="2127" cy="512"/>
          </a:xfrm>
        </p:grpSpPr>
        <p:grpSp>
          <p:nvGrpSpPr>
            <p:cNvPr id="25" name="Group 109"/>
            <p:cNvGrpSpPr/>
            <p:nvPr/>
          </p:nvGrpSpPr>
          <p:grpSpPr bwMode="auto">
            <a:xfrm>
              <a:off x="4224" y="2928"/>
              <a:ext cx="225" cy="480"/>
              <a:chOff x="3538" y="2496"/>
              <a:chExt cx="225" cy="481"/>
            </a:xfrm>
          </p:grpSpPr>
          <p:sp>
            <p:nvSpPr>
              <p:cNvPr id="18542" name="Freeform 110"/>
              <p:cNvSpPr/>
              <p:nvPr/>
            </p:nvSpPr>
            <p:spPr bwMode="auto">
              <a:xfrm>
                <a:off x="3550" y="2496"/>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43" name="Rectangle 111"/>
              <p:cNvSpPr>
                <a:spLocks noChangeArrowheads="1"/>
              </p:cNvSpPr>
              <p:nvPr/>
            </p:nvSpPr>
            <p:spPr bwMode="auto">
              <a:xfrm rot="5400000">
                <a:off x="3454" y="2615"/>
                <a:ext cx="37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p>
            </p:txBody>
          </p:sp>
        </p:grpSp>
        <p:grpSp>
          <p:nvGrpSpPr>
            <p:cNvPr id="26" name="Group 112"/>
            <p:cNvGrpSpPr/>
            <p:nvPr/>
          </p:nvGrpSpPr>
          <p:grpSpPr bwMode="auto">
            <a:xfrm>
              <a:off x="3338" y="3072"/>
              <a:ext cx="340" cy="259"/>
              <a:chOff x="2624" y="2592"/>
              <a:chExt cx="340" cy="294"/>
            </a:xfrm>
          </p:grpSpPr>
          <p:sp>
            <p:nvSpPr>
              <p:cNvPr id="18545" name="Freeform 113"/>
              <p:cNvSpPr/>
              <p:nvPr/>
            </p:nvSpPr>
            <p:spPr bwMode="auto">
              <a:xfrm>
                <a:off x="2816" y="2597"/>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7" name="Group 114"/>
              <p:cNvGrpSpPr/>
              <p:nvPr/>
            </p:nvGrpSpPr>
            <p:grpSpPr bwMode="auto">
              <a:xfrm>
                <a:off x="2624" y="2592"/>
                <a:ext cx="340" cy="289"/>
                <a:chOff x="2624" y="2592"/>
                <a:chExt cx="340" cy="289"/>
              </a:xfrm>
            </p:grpSpPr>
            <p:sp>
              <p:nvSpPr>
                <p:cNvPr id="18547" name="Freeform 115"/>
                <p:cNvSpPr/>
                <p:nvPr/>
              </p:nvSpPr>
              <p:spPr bwMode="auto">
                <a:xfrm>
                  <a:off x="2624" y="2592"/>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48" name="Freeform 116"/>
                <p:cNvSpPr/>
                <p:nvPr/>
              </p:nvSpPr>
              <p:spPr bwMode="auto">
                <a:xfrm>
                  <a:off x="2793" y="2592"/>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8549" name="Rectangle 117"/>
            <p:cNvSpPr>
              <a:spLocks noChangeArrowheads="1"/>
            </p:cNvSpPr>
            <p:nvPr/>
          </p:nvSpPr>
          <p:spPr bwMode="auto">
            <a:xfrm>
              <a:off x="3312" y="3072"/>
              <a:ext cx="41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p>
          </p:txBody>
        </p:sp>
        <p:sp>
          <p:nvSpPr>
            <p:cNvPr id="18550" name="Rectangle 118"/>
            <p:cNvSpPr>
              <a:spLocks noChangeArrowheads="1"/>
            </p:cNvSpPr>
            <p:nvPr/>
          </p:nvSpPr>
          <p:spPr bwMode="auto">
            <a:xfrm>
              <a:off x="3772" y="3079"/>
              <a:ext cx="35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28" name="Group 119"/>
            <p:cNvGrpSpPr/>
            <p:nvPr/>
          </p:nvGrpSpPr>
          <p:grpSpPr bwMode="auto">
            <a:xfrm>
              <a:off x="3791" y="3073"/>
              <a:ext cx="296" cy="254"/>
              <a:chOff x="3084" y="2592"/>
              <a:chExt cx="296" cy="289"/>
            </a:xfrm>
          </p:grpSpPr>
          <p:sp>
            <p:nvSpPr>
              <p:cNvPr id="18552" name="Freeform 120"/>
              <p:cNvSpPr/>
              <p:nvPr/>
            </p:nvSpPr>
            <p:spPr bwMode="auto">
              <a:xfrm>
                <a:off x="3084" y="2592"/>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53" name="Freeform 121"/>
              <p:cNvSpPr/>
              <p:nvPr/>
            </p:nvSpPr>
            <p:spPr bwMode="auto">
              <a:xfrm>
                <a:off x="3232" y="2592"/>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554" name="Line 122"/>
            <p:cNvSpPr>
              <a:spLocks noChangeShapeType="1"/>
            </p:cNvSpPr>
            <p:nvPr/>
          </p:nvSpPr>
          <p:spPr bwMode="auto">
            <a:xfrm>
              <a:off x="3676" y="3200"/>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55" name="Freeform 123"/>
            <p:cNvSpPr/>
            <p:nvPr/>
          </p:nvSpPr>
          <p:spPr bwMode="auto">
            <a:xfrm>
              <a:off x="3738" y="3115"/>
              <a:ext cx="48" cy="85"/>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56" name="Line 124"/>
            <p:cNvSpPr>
              <a:spLocks noChangeShapeType="1"/>
            </p:cNvSpPr>
            <p:nvPr/>
          </p:nvSpPr>
          <p:spPr bwMode="auto">
            <a:xfrm>
              <a:off x="4092" y="3115"/>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57" name="Rectangle 125"/>
            <p:cNvSpPr>
              <a:spLocks noChangeArrowheads="1"/>
            </p:cNvSpPr>
            <p:nvPr/>
          </p:nvSpPr>
          <p:spPr bwMode="auto">
            <a:xfrm>
              <a:off x="4589" y="3075"/>
              <a:ext cx="41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Mem</a:t>
              </a:r>
            </a:p>
          </p:txBody>
        </p:sp>
        <p:grpSp>
          <p:nvGrpSpPr>
            <p:cNvPr id="29" name="Group 126"/>
            <p:cNvGrpSpPr/>
            <p:nvPr/>
          </p:nvGrpSpPr>
          <p:grpSpPr bwMode="auto">
            <a:xfrm>
              <a:off x="4640" y="3073"/>
              <a:ext cx="325" cy="254"/>
              <a:chOff x="3933" y="2592"/>
              <a:chExt cx="325" cy="289"/>
            </a:xfrm>
          </p:grpSpPr>
          <p:sp>
            <p:nvSpPr>
              <p:cNvPr id="18559" name="Freeform 127"/>
              <p:cNvSpPr/>
              <p:nvPr/>
            </p:nvSpPr>
            <p:spPr bwMode="auto">
              <a:xfrm>
                <a:off x="3933" y="2592"/>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60" name="Freeform 128"/>
              <p:cNvSpPr/>
              <p:nvPr/>
            </p:nvSpPr>
            <p:spPr bwMode="auto">
              <a:xfrm>
                <a:off x="4094" y="2592"/>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561" name="Rectangle 129"/>
            <p:cNvSpPr>
              <a:spLocks noChangeArrowheads="1"/>
            </p:cNvSpPr>
            <p:nvPr/>
          </p:nvSpPr>
          <p:spPr bwMode="auto">
            <a:xfrm>
              <a:off x="5081" y="3075"/>
              <a:ext cx="35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30" name="Group 130"/>
            <p:cNvGrpSpPr/>
            <p:nvPr/>
          </p:nvGrpSpPr>
          <p:grpSpPr bwMode="auto">
            <a:xfrm>
              <a:off x="5108" y="3073"/>
              <a:ext cx="284" cy="254"/>
              <a:chOff x="4401" y="2592"/>
              <a:chExt cx="284" cy="289"/>
            </a:xfrm>
          </p:grpSpPr>
          <p:sp>
            <p:nvSpPr>
              <p:cNvPr id="18563" name="Freeform 131"/>
              <p:cNvSpPr/>
              <p:nvPr/>
            </p:nvSpPr>
            <p:spPr bwMode="auto">
              <a:xfrm>
                <a:off x="4401" y="2592"/>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64" name="Freeform 132"/>
              <p:cNvSpPr/>
              <p:nvPr/>
            </p:nvSpPr>
            <p:spPr bwMode="auto">
              <a:xfrm>
                <a:off x="4542" y="2592"/>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565" name="Line 133"/>
            <p:cNvSpPr>
              <a:spLocks noChangeShapeType="1"/>
            </p:cNvSpPr>
            <p:nvPr/>
          </p:nvSpPr>
          <p:spPr bwMode="auto">
            <a:xfrm>
              <a:off x="4961" y="3200"/>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66" name="Line 134"/>
            <p:cNvSpPr>
              <a:spLocks noChangeShapeType="1"/>
            </p:cNvSpPr>
            <p:nvPr/>
          </p:nvSpPr>
          <p:spPr bwMode="auto">
            <a:xfrm>
              <a:off x="4477" y="3200"/>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67" name="Freeform 135"/>
            <p:cNvSpPr/>
            <p:nvPr/>
          </p:nvSpPr>
          <p:spPr bwMode="auto">
            <a:xfrm>
              <a:off x="4598" y="3200"/>
              <a:ext cx="431" cy="169"/>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68" name="Line 136"/>
            <p:cNvSpPr>
              <a:spLocks noChangeShapeType="1"/>
            </p:cNvSpPr>
            <p:nvPr/>
          </p:nvSpPr>
          <p:spPr bwMode="auto">
            <a:xfrm>
              <a:off x="4080" y="3264"/>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69" name="Freeform 137"/>
            <p:cNvSpPr/>
            <p:nvPr/>
          </p:nvSpPr>
          <p:spPr bwMode="auto">
            <a:xfrm>
              <a:off x="4185" y="3195"/>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1" name="Group 138"/>
          <p:cNvGrpSpPr/>
          <p:nvPr/>
        </p:nvGrpSpPr>
        <p:grpSpPr bwMode="auto">
          <a:xfrm>
            <a:off x="5791200" y="4267200"/>
            <a:ext cx="3505200" cy="609600"/>
            <a:chOff x="3216" y="2832"/>
            <a:chExt cx="2736" cy="384"/>
          </a:xfrm>
        </p:grpSpPr>
        <p:sp>
          <p:nvSpPr>
            <p:cNvPr id="18571" name="AutoShape 139"/>
            <p:cNvSpPr>
              <a:spLocks noChangeArrowheads="1"/>
            </p:cNvSpPr>
            <p:nvPr/>
          </p:nvSpPr>
          <p:spPr bwMode="auto">
            <a:xfrm>
              <a:off x="3216" y="2832"/>
              <a:ext cx="480" cy="384"/>
            </a:xfrm>
            <a:prstGeom prst="cloudCallout">
              <a:avLst>
                <a:gd name="adj1" fmla="val 21875"/>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p>
          </p:txBody>
        </p:sp>
        <p:sp>
          <p:nvSpPr>
            <p:cNvPr id="18572" name="AutoShape 140"/>
            <p:cNvSpPr>
              <a:spLocks noChangeArrowheads="1"/>
            </p:cNvSpPr>
            <p:nvPr/>
          </p:nvSpPr>
          <p:spPr bwMode="auto">
            <a:xfrm>
              <a:off x="4272" y="2832"/>
              <a:ext cx="528"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p>
          </p:txBody>
        </p:sp>
        <p:sp>
          <p:nvSpPr>
            <p:cNvPr id="18573" name="AutoShape 141"/>
            <p:cNvSpPr>
              <a:spLocks noChangeArrowheads="1"/>
            </p:cNvSpPr>
            <p:nvPr/>
          </p:nvSpPr>
          <p:spPr bwMode="auto">
            <a:xfrm>
              <a:off x="4848" y="2832"/>
              <a:ext cx="528"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p>
          </p:txBody>
        </p:sp>
        <p:sp>
          <p:nvSpPr>
            <p:cNvPr id="18574" name="AutoShape 142"/>
            <p:cNvSpPr>
              <a:spLocks noChangeArrowheads="1"/>
            </p:cNvSpPr>
            <p:nvPr/>
          </p:nvSpPr>
          <p:spPr bwMode="auto">
            <a:xfrm>
              <a:off x="5424" y="2832"/>
              <a:ext cx="528"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p>
          </p:txBody>
        </p:sp>
        <p:sp>
          <p:nvSpPr>
            <p:cNvPr id="18575" name="AutoShape 143"/>
            <p:cNvSpPr>
              <a:spLocks noChangeArrowheads="1"/>
            </p:cNvSpPr>
            <p:nvPr/>
          </p:nvSpPr>
          <p:spPr bwMode="auto">
            <a:xfrm>
              <a:off x="3744" y="2832"/>
              <a:ext cx="528"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p>
          </p:txBody>
        </p:sp>
      </p:grpSp>
      <p:sp>
        <p:nvSpPr>
          <p:cNvPr id="18576" name="Rectangle 144"/>
          <p:cNvSpPr>
            <a:spLocks noChangeArrowheads="1"/>
          </p:cNvSpPr>
          <p:nvPr/>
        </p:nvSpPr>
        <p:spPr bwMode="auto">
          <a:xfrm>
            <a:off x="2743200" y="4343400"/>
            <a:ext cx="711158"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FF3300"/>
                </a:solidFill>
              </a:rPr>
              <a:t>Stall</a:t>
            </a:r>
            <a:endParaRPr lang="en-US" altLang="zh-CN" sz="2400"/>
          </a:p>
        </p:txBody>
      </p:sp>
      <p:sp>
        <p:nvSpPr>
          <p:cNvPr id="145" name="灯片编号占位符 144"/>
          <p:cNvSpPr>
            <a:spLocks noGrp="1"/>
          </p:cNvSpPr>
          <p:nvPr>
            <p:ph type="sldNum" sz="quarter" idx="12"/>
          </p:nvPr>
        </p:nvSpPr>
        <p:spPr/>
        <p:txBody>
          <a:bodyPr/>
          <a:lstStyle/>
          <a:p>
            <a:fld id="{0C913308-F349-4B6D-A68A-DD1791B4A57B}" type="slidenum">
              <a:rPr lang="zh-CN" altLang="en-US" smtClean="0"/>
              <a:t>160</a:t>
            </a:fld>
            <a:endParaRPr lang="zh-CN" alt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
          <p:cNvGrpSpPr/>
          <p:nvPr/>
        </p:nvGrpSpPr>
        <p:grpSpPr bwMode="auto">
          <a:xfrm>
            <a:off x="2436813" y="1371601"/>
            <a:ext cx="7456488" cy="3281363"/>
            <a:chOff x="719" y="1248"/>
            <a:chExt cx="4697" cy="2067"/>
          </a:xfrm>
        </p:grpSpPr>
        <p:grpSp>
          <p:nvGrpSpPr>
            <p:cNvPr id="3" name="Group 3"/>
            <p:cNvGrpSpPr/>
            <p:nvPr/>
          </p:nvGrpSpPr>
          <p:grpSpPr bwMode="auto">
            <a:xfrm>
              <a:off x="3094" y="1728"/>
              <a:ext cx="317" cy="259"/>
              <a:chOff x="2624" y="1200"/>
              <a:chExt cx="340" cy="294"/>
            </a:xfrm>
          </p:grpSpPr>
          <p:sp>
            <p:nvSpPr>
              <p:cNvPr id="19460" name="Freeform 4"/>
              <p:cNvSpPr/>
              <p:nvPr/>
            </p:nvSpPr>
            <p:spPr bwMode="auto">
              <a:xfrm>
                <a:off x="2816" y="1205"/>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 name="Group 5"/>
              <p:cNvGrpSpPr/>
              <p:nvPr/>
            </p:nvGrpSpPr>
            <p:grpSpPr bwMode="auto">
              <a:xfrm>
                <a:off x="2624" y="1200"/>
                <a:ext cx="340" cy="289"/>
                <a:chOff x="2624" y="1200"/>
                <a:chExt cx="340" cy="289"/>
              </a:xfrm>
            </p:grpSpPr>
            <p:sp>
              <p:nvSpPr>
                <p:cNvPr id="19462" name="Freeform 6"/>
                <p:cNvSpPr/>
                <p:nvPr/>
              </p:nvSpPr>
              <p:spPr bwMode="auto">
                <a:xfrm>
                  <a:off x="2624" y="1200"/>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3" name="Freeform 7"/>
                <p:cNvSpPr/>
                <p:nvPr/>
              </p:nvSpPr>
              <p:spPr bwMode="auto">
                <a:xfrm>
                  <a:off x="2793" y="1200"/>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solidFill>
                  <a:schemeClr val="accent1"/>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5" name="Group 8"/>
            <p:cNvGrpSpPr/>
            <p:nvPr/>
          </p:nvGrpSpPr>
          <p:grpSpPr bwMode="auto">
            <a:xfrm>
              <a:off x="3072" y="2928"/>
              <a:ext cx="340" cy="259"/>
              <a:chOff x="2624" y="2592"/>
              <a:chExt cx="340" cy="294"/>
            </a:xfrm>
          </p:grpSpPr>
          <p:sp>
            <p:nvSpPr>
              <p:cNvPr id="19465" name="Freeform 9"/>
              <p:cNvSpPr/>
              <p:nvPr/>
            </p:nvSpPr>
            <p:spPr bwMode="auto">
              <a:xfrm>
                <a:off x="2816" y="2597"/>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rgbClr val="FF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 name="Group 10"/>
              <p:cNvGrpSpPr/>
              <p:nvPr/>
            </p:nvGrpSpPr>
            <p:grpSpPr bwMode="auto">
              <a:xfrm>
                <a:off x="2624" y="2592"/>
                <a:ext cx="340" cy="289"/>
                <a:chOff x="2624" y="2592"/>
                <a:chExt cx="340" cy="289"/>
              </a:xfrm>
            </p:grpSpPr>
            <p:sp>
              <p:nvSpPr>
                <p:cNvPr id="19467" name="Freeform 11"/>
                <p:cNvSpPr/>
                <p:nvPr/>
              </p:nvSpPr>
              <p:spPr bwMode="auto">
                <a:xfrm>
                  <a:off x="2624" y="2592"/>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solidFill>
                  <a:srgbClr val="FF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8" name="Freeform 12"/>
                <p:cNvSpPr/>
                <p:nvPr/>
              </p:nvSpPr>
              <p:spPr bwMode="auto">
                <a:xfrm>
                  <a:off x="2793" y="2592"/>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solidFill>
                  <a:srgbClr val="FF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9469" name="Rectangle 13"/>
            <p:cNvSpPr>
              <a:spLocks noChangeArrowheads="1"/>
            </p:cNvSpPr>
            <p:nvPr/>
          </p:nvSpPr>
          <p:spPr bwMode="auto">
            <a:xfrm>
              <a:off x="3046" y="2931"/>
              <a:ext cx="26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IM</a:t>
              </a:r>
            </a:p>
          </p:txBody>
        </p:sp>
        <p:sp>
          <p:nvSpPr>
            <p:cNvPr id="19470" name="Rectangle 14"/>
            <p:cNvSpPr>
              <a:spLocks noChangeArrowheads="1"/>
            </p:cNvSpPr>
            <p:nvPr/>
          </p:nvSpPr>
          <p:spPr bwMode="auto">
            <a:xfrm>
              <a:off x="719" y="1723"/>
              <a:ext cx="228" cy="1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lnSpc>
                  <a:spcPct val="80000"/>
                </a:lnSpc>
              </a:pPr>
              <a:r>
                <a:rPr lang="en-US" altLang="zh-CN" i="1">
                  <a:latin typeface="Arial" panose="020B0604020202020204" pitchFamily="34" charset="0"/>
                </a:rPr>
                <a:t>I</a:t>
              </a:r>
            </a:p>
            <a:p>
              <a:pPr algn="ctr">
                <a:lnSpc>
                  <a:spcPct val="80000"/>
                </a:lnSpc>
              </a:pPr>
              <a:r>
                <a:rPr lang="en-US" altLang="zh-CN" i="1">
                  <a:latin typeface="Arial" panose="020B0604020202020204" pitchFamily="34" charset="0"/>
                </a:rPr>
                <a:t>n</a:t>
              </a:r>
            </a:p>
            <a:p>
              <a:pPr algn="ctr">
                <a:lnSpc>
                  <a:spcPct val="80000"/>
                </a:lnSpc>
              </a:pPr>
              <a:r>
                <a:rPr lang="en-US" altLang="zh-CN" i="1">
                  <a:latin typeface="Arial" panose="020B0604020202020204" pitchFamily="34" charset="0"/>
                </a:rPr>
                <a:t>s</a:t>
              </a:r>
            </a:p>
            <a:p>
              <a:pPr algn="ctr">
                <a:lnSpc>
                  <a:spcPct val="80000"/>
                </a:lnSpc>
              </a:pPr>
              <a:r>
                <a:rPr lang="en-US" altLang="zh-CN" i="1">
                  <a:latin typeface="Arial" panose="020B0604020202020204" pitchFamily="34" charset="0"/>
                </a:rPr>
                <a:t>t</a:t>
              </a:r>
            </a:p>
            <a:p>
              <a:pPr algn="ctr">
                <a:lnSpc>
                  <a:spcPct val="80000"/>
                </a:lnSpc>
              </a:pPr>
              <a:r>
                <a:rPr lang="en-US" altLang="zh-CN" i="1">
                  <a:latin typeface="Arial" panose="020B0604020202020204" pitchFamily="34" charset="0"/>
                </a:rPr>
                <a:t>r.</a:t>
              </a:r>
            </a:p>
            <a:p>
              <a:pPr algn="ctr">
                <a:lnSpc>
                  <a:spcPct val="80000"/>
                </a:lnSpc>
              </a:pPr>
              <a:endParaRPr lang="en-US" altLang="zh-CN" i="1">
                <a:latin typeface="Arial" panose="020B0604020202020204" pitchFamily="34" charset="0"/>
              </a:endParaRPr>
            </a:p>
            <a:p>
              <a:pPr algn="ctr">
                <a:lnSpc>
                  <a:spcPct val="80000"/>
                </a:lnSpc>
              </a:pPr>
              <a:r>
                <a:rPr lang="en-US" altLang="zh-CN" i="1">
                  <a:latin typeface="Arial" panose="020B0604020202020204" pitchFamily="34" charset="0"/>
                </a:rPr>
                <a:t>O</a:t>
              </a:r>
            </a:p>
            <a:p>
              <a:pPr algn="ctr">
                <a:lnSpc>
                  <a:spcPct val="80000"/>
                </a:lnSpc>
              </a:pPr>
              <a:r>
                <a:rPr lang="en-US" altLang="zh-CN" i="1">
                  <a:latin typeface="Arial" panose="020B0604020202020204" pitchFamily="34" charset="0"/>
                </a:rPr>
                <a:t>r</a:t>
              </a:r>
            </a:p>
            <a:p>
              <a:pPr algn="ctr">
                <a:lnSpc>
                  <a:spcPct val="80000"/>
                </a:lnSpc>
              </a:pPr>
              <a:r>
                <a:rPr lang="en-US" altLang="zh-CN" i="1">
                  <a:latin typeface="Arial" panose="020B0604020202020204" pitchFamily="34" charset="0"/>
                </a:rPr>
                <a:t>d</a:t>
              </a:r>
            </a:p>
            <a:p>
              <a:pPr algn="ctr">
                <a:lnSpc>
                  <a:spcPct val="80000"/>
                </a:lnSpc>
              </a:pPr>
              <a:r>
                <a:rPr lang="en-US" altLang="zh-CN" i="1">
                  <a:latin typeface="Arial" panose="020B0604020202020204" pitchFamily="34" charset="0"/>
                </a:rPr>
                <a:t>e</a:t>
              </a:r>
            </a:p>
            <a:p>
              <a:pPr algn="ctr">
                <a:lnSpc>
                  <a:spcPct val="80000"/>
                </a:lnSpc>
              </a:pPr>
              <a:r>
                <a:rPr lang="en-US" altLang="zh-CN" i="1">
                  <a:latin typeface="Arial" panose="020B0604020202020204" pitchFamily="34" charset="0"/>
                </a:rPr>
                <a:t>r</a:t>
              </a:r>
            </a:p>
          </p:txBody>
        </p:sp>
        <p:sp>
          <p:nvSpPr>
            <p:cNvPr id="19471" name="Line 15"/>
            <p:cNvSpPr>
              <a:spLocks noChangeShapeType="1"/>
            </p:cNvSpPr>
            <p:nvPr/>
          </p:nvSpPr>
          <p:spPr bwMode="auto">
            <a:xfrm flipH="1">
              <a:off x="1008" y="1728"/>
              <a:ext cx="0" cy="1488"/>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2" name="Line 16"/>
            <p:cNvSpPr>
              <a:spLocks noChangeShapeType="1"/>
            </p:cNvSpPr>
            <p:nvPr/>
          </p:nvSpPr>
          <p:spPr bwMode="auto">
            <a:xfrm>
              <a:off x="1440" y="1488"/>
              <a:ext cx="3976"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3" name="Rectangle 17"/>
            <p:cNvSpPr>
              <a:spLocks noChangeArrowheads="1"/>
            </p:cNvSpPr>
            <p:nvPr/>
          </p:nvSpPr>
          <p:spPr bwMode="auto">
            <a:xfrm>
              <a:off x="2640" y="1248"/>
              <a:ext cx="133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i="1">
                  <a:latin typeface="Arial" panose="020B0604020202020204" pitchFamily="34" charset="0"/>
                </a:rPr>
                <a:t>Time (clock cycles)</a:t>
              </a:r>
            </a:p>
          </p:txBody>
        </p:sp>
        <p:sp>
          <p:nvSpPr>
            <p:cNvPr id="19474" name="Rectangle 18"/>
            <p:cNvSpPr>
              <a:spLocks noChangeArrowheads="1"/>
            </p:cNvSpPr>
            <p:nvPr/>
          </p:nvSpPr>
          <p:spPr bwMode="auto">
            <a:xfrm>
              <a:off x="1020" y="1793"/>
              <a:ext cx="527"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Ld/St</a:t>
              </a:r>
              <a:endParaRPr lang="en-US" altLang="zh-CN" sz="2800" b="1">
                <a:latin typeface="Arial" panose="020B0604020202020204" pitchFamily="34" charset="0"/>
              </a:endParaRPr>
            </a:p>
          </p:txBody>
        </p:sp>
        <p:sp>
          <p:nvSpPr>
            <p:cNvPr id="19475" name="Rectangle 19"/>
            <p:cNvSpPr>
              <a:spLocks noChangeArrowheads="1"/>
            </p:cNvSpPr>
            <p:nvPr/>
          </p:nvSpPr>
          <p:spPr bwMode="auto">
            <a:xfrm>
              <a:off x="1004" y="2159"/>
              <a:ext cx="61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Instr 1</a:t>
              </a:r>
              <a:endParaRPr lang="en-US" altLang="zh-CN" sz="2800" b="1">
                <a:latin typeface="Arial" panose="020B0604020202020204" pitchFamily="34" charset="0"/>
              </a:endParaRPr>
            </a:p>
          </p:txBody>
        </p:sp>
        <p:sp>
          <p:nvSpPr>
            <p:cNvPr id="19476" name="Rectangle 20"/>
            <p:cNvSpPr>
              <a:spLocks noChangeArrowheads="1"/>
            </p:cNvSpPr>
            <p:nvPr/>
          </p:nvSpPr>
          <p:spPr bwMode="auto">
            <a:xfrm>
              <a:off x="996" y="2568"/>
              <a:ext cx="61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Instr 2</a:t>
              </a:r>
              <a:endParaRPr lang="en-US" altLang="zh-CN" sz="2800" b="1">
                <a:latin typeface="Arial" panose="020B0604020202020204" pitchFamily="34" charset="0"/>
              </a:endParaRPr>
            </a:p>
          </p:txBody>
        </p:sp>
        <p:sp>
          <p:nvSpPr>
            <p:cNvPr id="19477" name="Rectangle 21"/>
            <p:cNvSpPr>
              <a:spLocks noChangeArrowheads="1"/>
            </p:cNvSpPr>
            <p:nvPr/>
          </p:nvSpPr>
          <p:spPr bwMode="auto">
            <a:xfrm>
              <a:off x="1039" y="2946"/>
              <a:ext cx="61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t>Instr 3</a:t>
              </a:r>
            </a:p>
          </p:txBody>
        </p:sp>
        <p:grpSp>
          <p:nvGrpSpPr>
            <p:cNvPr id="7" name="Group 22"/>
            <p:cNvGrpSpPr/>
            <p:nvPr/>
          </p:nvGrpSpPr>
          <p:grpSpPr bwMode="auto">
            <a:xfrm>
              <a:off x="2160" y="1536"/>
              <a:ext cx="3024" cy="1728"/>
              <a:chOff x="1929" y="1985"/>
              <a:chExt cx="3024" cy="2479"/>
            </a:xfrm>
          </p:grpSpPr>
          <p:sp>
            <p:nvSpPr>
              <p:cNvPr id="19479" name="Line 23"/>
              <p:cNvSpPr>
                <a:spLocks noChangeShapeType="1"/>
              </p:cNvSpPr>
              <p:nvPr/>
            </p:nvSpPr>
            <p:spPr bwMode="auto">
              <a:xfrm>
                <a:off x="1929"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80" name="Line 24"/>
              <p:cNvSpPr>
                <a:spLocks noChangeShapeType="1"/>
              </p:cNvSpPr>
              <p:nvPr/>
            </p:nvSpPr>
            <p:spPr bwMode="auto">
              <a:xfrm>
                <a:off x="2361"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81" name="Line 25"/>
              <p:cNvSpPr>
                <a:spLocks noChangeShapeType="1"/>
              </p:cNvSpPr>
              <p:nvPr/>
            </p:nvSpPr>
            <p:spPr bwMode="auto">
              <a:xfrm>
                <a:off x="2793"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82" name="Line 26"/>
              <p:cNvSpPr>
                <a:spLocks noChangeShapeType="1"/>
              </p:cNvSpPr>
              <p:nvPr/>
            </p:nvSpPr>
            <p:spPr bwMode="auto">
              <a:xfrm>
                <a:off x="3225"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83" name="Line 27"/>
              <p:cNvSpPr>
                <a:spLocks noChangeShapeType="1"/>
              </p:cNvSpPr>
              <p:nvPr/>
            </p:nvSpPr>
            <p:spPr bwMode="auto">
              <a:xfrm>
                <a:off x="3657"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84" name="Line 28"/>
              <p:cNvSpPr>
                <a:spLocks noChangeShapeType="1"/>
              </p:cNvSpPr>
              <p:nvPr/>
            </p:nvSpPr>
            <p:spPr bwMode="auto">
              <a:xfrm>
                <a:off x="4089"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85" name="Line 29"/>
              <p:cNvSpPr>
                <a:spLocks noChangeShapeType="1"/>
              </p:cNvSpPr>
              <p:nvPr/>
            </p:nvSpPr>
            <p:spPr bwMode="auto">
              <a:xfrm>
                <a:off x="4521"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86" name="Line 30"/>
              <p:cNvSpPr>
                <a:spLocks noChangeShapeType="1"/>
              </p:cNvSpPr>
              <p:nvPr/>
            </p:nvSpPr>
            <p:spPr bwMode="auto">
              <a:xfrm>
                <a:off x="4953" y="1985"/>
                <a:ext cx="0" cy="2479"/>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 name="Group 31"/>
            <p:cNvGrpSpPr/>
            <p:nvPr/>
          </p:nvGrpSpPr>
          <p:grpSpPr bwMode="auto">
            <a:xfrm>
              <a:off x="2697" y="1661"/>
              <a:ext cx="226" cy="423"/>
              <a:chOff x="2256" y="1152"/>
              <a:chExt cx="226" cy="481"/>
            </a:xfrm>
          </p:grpSpPr>
          <p:sp>
            <p:nvSpPr>
              <p:cNvPr id="19488" name="Freeform 32"/>
              <p:cNvSpPr/>
              <p:nvPr/>
            </p:nvSpPr>
            <p:spPr bwMode="auto">
              <a:xfrm>
                <a:off x="2269" y="1152"/>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89" name="Rectangle 33"/>
              <p:cNvSpPr>
                <a:spLocks noChangeArrowheads="1"/>
              </p:cNvSpPr>
              <p:nvPr/>
            </p:nvSpPr>
            <p:spPr bwMode="auto">
              <a:xfrm rot="5400000">
                <a:off x="2147" y="1296"/>
                <a:ext cx="4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p>
            </p:txBody>
          </p:sp>
        </p:grpSp>
        <p:grpSp>
          <p:nvGrpSpPr>
            <p:cNvPr id="9" name="Group 34"/>
            <p:cNvGrpSpPr/>
            <p:nvPr/>
          </p:nvGrpSpPr>
          <p:grpSpPr bwMode="auto">
            <a:xfrm>
              <a:off x="1765" y="1745"/>
              <a:ext cx="359" cy="255"/>
              <a:chOff x="1324" y="1248"/>
              <a:chExt cx="359" cy="289"/>
            </a:xfrm>
          </p:grpSpPr>
          <p:sp>
            <p:nvSpPr>
              <p:cNvPr id="19491" name="Rectangle 35"/>
              <p:cNvSpPr>
                <a:spLocks noChangeArrowheads="1"/>
              </p:cNvSpPr>
              <p:nvPr/>
            </p:nvSpPr>
            <p:spPr bwMode="auto">
              <a:xfrm>
                <a:off x="1324" y="1250"/>
                <a:ext cx="26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IM</a:t>
                </a:r>
              </a:p>
            </p:txBody>
          </p:sp>
          <p:grpSp>
            <p:nvGrpSpPr>
              <p:cNvPr id="10" name="Group 36"/>
              <p:cNvGrpSpPr/>
              <p:nvPr/>
            </p:nvGrpSpPr>
            <p:grpSpPr bwMode="auto">
              <a:xfrm>
                <a:off x="1343" y="1248"/>
                <a:ext cx="340" cy="289"/>
                <a:chOff x="1343" y="1248"/>
                <a:chExt cx="340" cy="289"/>
              </a:xfrm>
            </p:grpSpPr>
            <p:sp>
              <p:nvSpPr>
                <p:cNvPr id="19493" name="Freeform 37"/>
                <p:cNvSpPr/>
                <p:nvPr/>
              </p:nvSpPr>
              <p:spPr bwMode="auto">
                <a:xfrm>
                  <a:off x="1343" y="1248"/>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4" name="Freeform 38"/>
                <p:cNvSpPr/>
                <p:nvPr/>
              </p:nvSpPr>
              <p:spPr bwMode="auto">
                <a:xfrm>
                  <a:off x="1512" y="1248"/>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9495" name="Rectangle 39"/>
            <p:cNvSpPr>
              <a:spLocks noChangeArrowheads="1"/>
            </p:cNvSpPr>
            <p:nvPr/>
          </p:nvSpPr>
          <p:spPr bwMode="auto">
            <a:xfrm>
              <a:off x="2225" y="1752"/>
              <a:ext cx="35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11" name="Group 40"/>
            <p:cNvGrpSpPr/>
            <p:nvPr/>
          </p:nvGrpSpPr>
          <p:grpSpPr bwMode="auto">
            <a:xfrm>
              <a:off x="2244" y="1745"/>
              <a:ext cx="296" cy="255"/>
              <a:chOff x="1803" y="1248"/>
              <a:chExt cx="296" cy="289"/>
            </a:xfrm>
          </p:grpSpPr>
          <p:sp>
            <p:nvSpPr>
              <p:cNvPr id="19497" name="Freeform 41"/>
              <p:cNvSpPr/>
              <p:nvPr/>
            </p:nvSpPr>
            <p:spPr bwMode="auto">
              <a:xfrm>
                <a:off x="1803" y="1248"/>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8" name="Freeform 42"/>
              <p:cNvSpPr/>
              <p:nvPr/>
            </p:nvSpPr>
            <p:spPr bwMode="auto">
              <a:xfrm>
                <a:off x="1951" y="1248"/>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499" name="Line 43"/>
            <p:cNvSpPr>
              <a:spLocks noChangeShapeType="1"/>
            </p:cNvSpPr>
            <p:nvPr/>
          </p:nvSpPr>
          <p:spPr bwMode="auto">
            <a:xfrm>
              <a:off x="2129" y="1872"/>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00" name="Freeform 44"/>
            <p:cNvSpPr/>
            <p:nvPr/>
          </p:nvSpPr>
          <p:spPr bwMode="auto">
            <a:xfrm>
              <a:off x="2191" y="1788"/>
              <a:ext cx="48" cy="85"/>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01" name="Line 45"/>
            <p:cNvSpPr>
              <a:spLocks noChangeShapeType="1"/>
            </p:cNvSpPr>
            <p:nvPr/>
          </p:nvSpPr>
          <p:spPr bwMode="auto">
            <a:xfrm>
              <a:off x="2545" y="17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02" name="Rectangle 46"/>
            <p:cNvSpPr>
              <a:spLocks noChangeArrowheads="1"/>
            </p:cNvSpPr>
            <p:nvPr/>
          </p:nvSpPr>
          <p:spPr bwMode="auto">
            <a:xfrm>
              <a:off x="3120" y="1776"/>
              <a:ext cx="31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DM</a:t>
              </a:r>
            </a:p>
          </p:txBody>
        </p:sp>
        <p:sp>
          <p:nvSpPr>
            <p:cNvPr id="19503" name="Rectangle 47"/>
            <p:cNvSpPr>
              <a:spLocks noChangeArrowheads="1"/>
            </p:cNvSpPr>
            <p:nvPr/>
          </p:nvSpPr>
          <p:spPr bwMode="auto">
            <a:xfrm>
              <a:off x="3534" y="1747"/>
              <a:ext cx="35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12" name="Group 48"/>
            <p:cNvGrpSpPr/>
            <p:nvPr/>
          </p:nvGrpSpPr>
          <p:grpSpPr bwMode="auto">
            <a:xfrm>
              <a:off x="3561" y="1745"/>
              <a:ext cx="284" cy="255"/>
              <a:chOff x="3120" y="1248"/>
              <a:chExt cx="284" cy="289"/>
            </a:xfrm>
          </p:grpSpPr>
          <p:sp>
            <p:nvSpPr>
              <p:cNvPr id="19505" name="Freeform 49"/>
              <p:cNvSpPr/>
              <p:nvPr/>
            </p:nvSpPr>
            <p:spPr bwMode="auto">
              <a:xfrm>
                <a:off x="3120" y="1248"/>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06" name="Freeform 50"/>
              <p:cNvSpPr/>
              <p:nvPr/>
            </p:nvSpPr>
            <p:spPr bwMode="auto">
              <a:xfrm>
                <a:off x="3261" y="1248"/>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507" name="Line 51"/>
            <p:cNvSpPr>
              <a:spLocks noChangeShapeType="1"/>
            </p:cNvSpPr>
            <p:nvPr/>
          </p:nvSpPr>
          <p:spPr bwMode="auto">
            <a:xfrm>
              <a:off x="3414" y="187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08" name="Line 52"/>
            <p:cNvSpPr>
              <a:spLocks noChangeShapeType="1"/>
            </p:cNvSpPr>
            <p:nvPr/>
          </p:nvSpPr>
          <p:spPr bwMode="auto">
            <a:xfrm>
              <a:off x="2930" y="187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09" name="Freeform 53"/>
            <p:cNvSpPr/>
            <p:nvPr/>
          </p:nvSpPr>
          <p:spPr bwMode="auto">
            <a:xfrm>
              <a:off x="3051" y="1872"/>
              <a:ext cx="431" cy="170"/>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10" name="Line 54"/>
            <p:cNvSpPr>
              <a:spLocks noChangeShapeType="1"/>
            </p:cNvSpPr>
            <p:nvPr/>
          </p:nvSpPr>
          <p:spPr bwMode="auto">
            <a:xfrm>
              <a:off x="2545" y="1957"/>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11" name="Freeform 55"/>
            <p:cNvSpPr/>
            <p:nvPr/>
          </p:nvSpPr>
          <p:spPr bwMode="auto">
            <a:xfrm>
              <a:off x="2638" y="1868"/>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 name="Group 56"/>
            <p:cNvGrpSpPr/>
            <p:nvPr/>
          </p:nvGrpSpPr>
          <p:grpSpPr bwMode="auto">
            <a:xfrm>
              <a:off x="2192" y="2055"/>
              <a:ext cx="2127" cy="452"/>
              <a:chOff x="1751" y="1600"/>
              <a:chExt cx="2127" cy="513"/>
            </a:xfrm>
          </p:grpSpPr>
          <p:grpSp>
            <p:nvGrpSpPr>
              <p:cNvPr id="14" name="Group 57"/>
              <p:cNvGrpSpPr/>
              <p:nvPr/>
            </p:nvGrpSpPr>
            <p:grpSpPr bwMode="auto">
              <a:xfrm>
                <a:off x="2685" y="1600"/>
                <a:ext cx="224" cy="481"/>
                <a:chOff x="2685" y="1600"/>
                <a:chExt cx="224" cy="481"/>
              </a:xfrm>
            </p:grpSpPr>
            <p:sp>
              <p:nvSpPr>
                <p:cNvPr id="19514" name="Freeform 58"/>
                <p:cNvSpPr/>
                <p:nvPr/>
              </p:nvSpPr>
              <p:spPr bwMode="auto">
                <a:xfrm>
                  <a:off x="2696" y="1600"/>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15" name="Rectangle 59"/>
                <p:cNvSpPr>
                  <a:spLocks noChangeArrowheads="1"/>
                </p:cNvSpPr>
                <p:nvPr/>
              </p:nvSpPr>
              <p:spPr bwMode="auto">
                <a:xfrm rot="5400000">
                  <a:off x="2576" y="1745"/>
                  <a:ext cx="4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p>
              </p:txBody>
            </p:sp>
          </p:grpSp>
          <p:grpSp>
            <p:nvGrpSpPr>
              <p:cNvPr id="15" name="Group 60"/>
              <p:cNvGrpSpPr/>
              <p:nvPr/>
            </p:nvGrpSpPr>
            <p:grpSpPr bwMode="auto">
              <a:xfrm>
                <a:off x="1751" y="1696"/>
                <a:ext cx="359" cy="289"/>
                <a:chOff x="1751" y="1696"/>
                <a:chExt cx="359" cy="289"/>
              </a:xfrm>
            </p:grpSpPr>
            <p:sp>
              <p:nvSpPr>
                <p:cNvPr id="19517" name="Rectangle 61"/>
                <p:cNvSpPr>
                  <a:spLocks noChangeArrowheads="1"/>
                </p:cNvSpPr>
                <p:nvPr/>
              </p:nvSpPr>
              <p:spPr bwMode="auto">
                <a:xfrm>
                  <a:off x="1751" y="1701"/>
                  <a:ext cx="26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IM</a:t>
                  </a:r>
                </a:p>
              </p:txBody>
            </p:sp>
            <p:grpSp>
              <p:nvGrpSpPr>
                <p:cNvPr id="16" name="Group 62"/>
                <p:cNvGrpSpPr/>
                <p:nvPr/>
              </p:nvGrpSpPr>
              <p:grpSpPr bwMode="auto">
                <a:xfrm>
                  <a:off x="1770" y="1696"/>
                  <a:ext cx="340" cy="289"/>
                  <a:chOff x="1770" y="1696"/>
                  <a:chExt cx="340" cy="289"/>
                </a:xfrm>
              </p:grpSpPr>
              <p:sp>
                <p:nvSpPr>
                  <p:cNvPr id="19519" name="Freeform 63"/>
                  <p:cNvSpPr/>
                  <p:nvPr/>
                </p:nvSpPr>
                <p:spPr bwMode="auto">
                  <a:xfrm>
                    <a:off x="1770" y="1696"/>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20" name="Freeform 64"/>
                  <p:cNvSpPr/>
                  <p:nvPr/>
                </p:nvSpPr>
                <p:spPr bwMode="auto">
                  <a:xfrm>
                    <a:off x="1939" y="1696"/>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9521" name="Rectangle 65"/>
              <p:cNvSpPr>
                <a:spLocks noChangeArrowheads="1"/>
              </p:cNvSpPr>
              <p:nvPr/>
            </p:nvSpPr>
            <p:spPr bwMode="auto">
              <a:xfrm>
                <a:off x="2211" y="1703"/>
                <a:ext cx="35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17" name="Group 66"/>
              <p:cNvGrpSpPr/>
              <p:nvPr/>
            </p:nvGrpSpPr>
            <p:grpSpPr bwMode="auto">
              <a:xfrm>
                <a:off x="2230" y="1696"/>
                <a:ext cx="296" cy="289"/>
                <a:chOff x="2230" y="1696"/>
                <a:chExt cx="296" cy="289"/>
              </a:xfrm>
            </p:grpSpPr>
            <p:sp>
              <p:nvSpPr>
                <p:cNvPr id="19523" name="Freeform 67"/>
                <p:cNvSpPr/>
                <p:nvPr/>
              </p:nvSpPr>
              <p:spPr bwMode="auto">
                <a:xfrm>
                  <a:off x="2230" y="1696"/>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24" name="Freeform 68"/>
                <p:cNvSpPr/>
                <p:nvPr/>
              </p:nvSpPr>
              <p:spPr bwMode="auto">
                <a:xfrm>
                  <a:off x="2378" y="1696"/>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525" name="Line 69"/>
              <p:cNvSpPr>
                <a:spLocks noChangeShapeType="1"/>
              </p:cNvSpPr>
              <p:nvPr/>
            </p:nvSpPr>
            <p:spPr bwMode="auto">
              <a:xfrm>
                <a:off x="2115" y="1840"/>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26" name="Freeform 70"/>
              <p:cNvSpPr/>
              <p:nvPr/>
            </p:nvSpPr>
            <p:spPr bwMode="auto">
              <a:xfrm>
                <a:off x="2177" y="1744"/>
                <a:ext cx="48" cy="97"/>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27" name="Line 71"/>
              <p:cNvSpPr>
                <a:spLocks noChangeShapeType="1"/>
              </p:cNvSpPr>
              <p:nvPr/>
            </p:nvSpPr>
            <p:spPr bwMode="auto">
              <a:xfrm>
                <a:off x="2531" y="1744"/>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28" name="Rectangle 72"/>
              <p:cNvSpPr>
                <a:spLocks noChangeArrowheads="1"/>
              </p:cNvSpPr>
              <p:nvPr/>
            </p:nvSpPr>
            <p:spPr bwMode="auto">
              <a:xfrm>
                <a:off x="3028" y="1696"/>
                <a:ext cx="316"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DM</a:t>
                </a:r>
              </a:p>
            </p:txBody>
          </p:sp>
          <p:grpSp>
            <p:nvGrpSpPr>
              <p:cNvPr id="18" name="Group 73"/>
              <p:cNvGrpSpPr/>
              <p:nvPr/>
            </p:nvGrpSpPr>
            <p:grpSpPr bwMode="auto">
              <a:xfrm>
                <a:off x="3079" y="1696"/>
                <a:ext cx="325" cy="289"/>
                <a:chOff x="3079" y="1696"/>
                <a:chExt cx="325" cy="289"/>
              </a:xfrm>
            </p:grpSpPr>
            <p:sp>
              <p:nvSpPr>
                <p:cNvPr id="19530" name="Freeform 74"/>
                <p:cNvSpPr/>
                <p:nvPr/>
              </p:nvSpPr>
              <p:spPr bwMode="auto">
                <a:xfrm>
                  <a:off x="3079" y="1696"/>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31" name="Freeform 75"/>
                <p:cNvSpPr/>
                <p:nvPr/>
              </p:nvSpPr>
              <p:spPr bwMode="auto">
                <a:xfrm>
                  <a:off x="3240" y="1696"/>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532" name="Rectangle 76"/>
              <p:cNvSpPr>
                <a:spLocks noChangeArrowheads="1"/>
              </p:cNvSpPr>
              <p:nvPr/>
            </p:nvSpPr>
            <p:spPr bwMode="auto">
              <a:xfrm>
                <a:off x="3520" y="1696"/>
                <a:ext cx="35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19" name="Group 77"/>
              <p:cNvGrpSpPr/>
              <p:nvPr/>
            </p:nvGrpSpPr>
            <p:grpSpPr bwMode="auto">
              <a:xfrm>
                <a:off x="3547" y="1696"/>
                <a:ext cx="284" cy="289"/>
                <a:chOff x="3547" y="1696"/>
                <a:chExt cx="284" cy="289"/>
              </a:xfrm>
            </p:grpSpPr>
            <p:sp>
              <p:nvSpPr>
                <p:cNvPr id="19534" name="Freeform 78"/>
                <p:cNvSpPr/>
                <p:nvPr/>
              </p:nvSpPr>
              <p:spPr bwMode="auto">
                <a:xfrm>
                  <a:off x="3547" y="1696"/>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35" name="Freeform 79"/>
                <p:cNvSpPr/>
                <p:nvPr/>
              </p:nvSpPr>
              <p:spPr bwMode="auto">
                <a:xfrm>
                  <a:off x="3688" y="1696"/>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536" name="Line 80"/>
              <p:cNvSpPr>
                <a:spLocks noChangeShapeType="1"/>
              </p:cNvSpPr>
              <p:nvPr/>
            </p:nvSpPr>
            <p:spPr bwMode="auto">
              <a:xfrm>
                <a:off x="3400" y="1840"/>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37" name="Line 81"/>
              <p:cNvSpPr>
                <a:spLocks noChangeShapeType="1"/>
              </p:cNvSpPr>
              <p:nvPr/>
            </p:nvSpPr>
            <p:spPr bwMode="auto">
              <a:xfrm>
                <a:off x="2916" y="1840"/>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38" name="Freeform 82"/>
              <p:cNvSpPr/>
              <p:nvPr/>
            </p:nvSpPr>
            <p:spPr bwMode="auto">
              <a:xfrm>
                <a:off x="3037" y="1840"/>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39" name="Line 83"/>
              <p:cNvSpPr>
                <a:spLocks noChangeShapeType="1"/>
              </p:cNvSpPr>
              <p:nvPr/>
            </p:nvSpPr>
            <p:spPr bwMode="auto">
              <a:xfrm>
                <a:off x="2531" y="193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40" name="Freeform 84"/>
              <p:cNvSpPr/>
              <p:nvPr/>
            </p:nvSpPr>
            <p:spPr bwMode="auto">
              <a:xfrm>
                <a:off x="2624" y="1835"/>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 name="Group 85"/>
            <p:cNvGrpSpPr/>
            <p:nvPr/>
          </p:nvGrpSpPr>
          <p:grpSpPr bwMode="auto">
            <a:xfrm>
              <a:off x="2619" y="2450"/>
              <a:ext cx="2127" cy="451"/>
              <a:chOff x="2178" y="2048"/>
              <a:chExt cx="2127" cy="513"/>
            </a:xfrm>
          </p:grpSpPr>
          <p:grpSp>
            <p:nvGrpSpPr>
              <p:cNvPr id="21" name="Group 86"/>
              <p:cNvGrpSpPr/>
              <p:nvPr/>
            </p:nvGrpSpPr>
            <p:grpSpPr bwMode="auto">
              <a:xfrm>
                <a:off x="3110" y="2048"/>
                <a:ext cx="226" cy="481"/>
                <a:chOff x="3110" y="2048"/>
                <a:chExt cx="226" cy="481"/>
              </a:xfrm>
            </p:grpSpPr>
            <p:sp>
              <p:nvSpPr>
                <p:cNvPr id="19543" name="Freeform 87"/>
                <p:cNvSpPr/>
                <p:nvPr/>
              </p:nvSpPr>
              <p:spPr bwMode="auto">
                <a:xfrm>
                  <a:off x="3123" y="2048"/>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44" name="Rectangle 88"/>
                <p:cNvSpPr>
                  <a:spLocks noChangeArrowheads="1"/>
                </p:cNvSpPr>
                <p:nvPr/>
              </p:nvSpPr>
              <p:spPr bwMode="auto">
                <a:xfrm rot="5400000">
                  <a:off x="3001" y="2192"/>
                  <a:ext cx="4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p>
              </p:txBody>
            </p:sp>
          </p:grpSp>
          <p:grpSp>
            <p:nvGrpSpPr>
              <p:cNvPr id="22" name="Group 89"/>
              <p:cNvGrpSpPr/>
              <p:nvPr/>
            </p:nvGrpSpPr>
            <p:grpSpPr bwMode="auto">
              <a:xfrm>
                <a:off x="2178" y="2144"/>
                <a:ext cx="359" cy="289"/>
                <a:chOff x="2178" y="2144"/>
                <a:chExt cx="359" cy="289"/>
              </a:xfrm>
            </p:grpSpPr>
            <p:sp>
              <p:nvSpPr>
                <p:cNvPr id="19546" name="Rectangle 90"/>
                <p:cNvSpPr>
                  <a:spLocks noChangeArrowheads="1"/>
                </p:cNvSpPr>
                <p:nvPr/>
              </p:nvSpPr>
              <p:spPr bwMode="auto">
                <a:xfrm>
                  <a:off x="2178" y="2146"/>
                  <a:ext cx="260"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IM</a:t>
                  </a:r>
                </a:p>
              </p:txBody>
            </p:sp>
            <p:grpSp>
              <p:nvGrpSpPr>
                <p:cNvPr id="23" name="Group 91"/>
                <p:cNvGrpSpPr/>
                <p:nvPr/>
              </p:nvGrpSpPr>
              <p:grpSpPr bwMode="auto">
                <a:xfrm>
                  <a:off x="2197" y="2144"/>
                  <a:ext cx="340" cy="289"/>
                  <a:chOff x="2197" y="2144"/>
                  <a:chExt cx="340" cy="289"/>
                </a:xfrm>
              </p:grpSpPr>
              <p:sp>
                <p:nvSpPr>
                  <p:cNvPr id="19548" name="Freeform 92"/>
                  <p:cNvSpPr/>
                  <p:nvPr/>
                </p:nvSpPr>
                <p:spPr bwMode="auto">
                  <a:xfrm>
                    <a:off x="2197" y="2144"/>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49" name="Freeform 93"/>
                  <p:cNvSpPr/>
                  <p:nvPr/>
                </p:nvSpPr>
                <p:spPr bwMode="auto">
                  <a:xfrm>
                    <a:off x="2366" y="2144"/>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9550" name="Rectangle 94"/>
              <p:cNvSpPr>
                <a:spLocks noChangeArrowheads="1"/>
              </p:cNvSpPr>
              <p:nvPr/>
            </p:nvSpPr>
            <p:spPr bwMode="auto">
              <a:xfrm>
                <a:off x="2638" y="2152"/>
                <a:ext cx="358"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24" name="Group 95"/>
              <p:cNvGrpSpPr/>
              <p:nvPr/>
            </p:nvGrpSpPr>
            <p:grpSpPr bwMode="auto">
              <a:xfrm>
                <a:off x="2657" y="2144"/>
                <a:ext cx="296" cy="289"/>
                <a:chOff x="2657" y="2144"/>
                <a:chExt cx="296" cy="289"/>
              </a:xfrm>
            </p:grpSpPr>
            <p:sp>
              <p:nvSpPr>
                <p:cNvPr id="19552" name="Freeform 96"/>
                <p:cNvSpPr/>
                <p:nvPr/>
              </p:nvSpPr>
              <p:spPr bwMode="auto">
                <a:xfrm>
                  <a:off x="2657" y="2144"/>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53" name="Freeform 97"/>
                <p:cNvSpPr/>
                <p:nvPr/>
              </p:nvSpPr>
              <p:spPr bwMode="auto">
                <a:xfrm>
                  <a:off x="2805" y="2144"/>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554" name="Line 98"/>
              <p:cNvSpPr>
                <a:spLocks noChangeShapeType="1"/>
              </p:cNvSpPr>
              <p:nvPr/>
            </p:nvSpPr>
            <p:spPr bwMode="auto">
              <a:xfrm>
                <a:off x="2542" y="2288"/>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5" name="Freeform 99"/>
              <p:cNvSpPr/>
              <p:nvPr/>
            </p:nvSpPr>
            <p:spPr bwMode="auto">
              <a:xfrm>
                <a:off x="2604" y="2192"/>
                <a:ext cx="48" cy="97"/>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56" name="Line 100"/>
              <p:cNvSpPr>
                <a:spLocks noChangeShapeType="1"/>
              </p:cNvSpPr>
              <p:nvPr/>
            </p:nvSpPr>
            <p:spPr bwMode="auto">
              <a:xfrm>
                <a:off x="2958" y="2192"/>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7" name="Rectangle 101"/>
              <p:cNvSpPr>
                <a:spLocks noChangeArrowheads="1"/>
              </p:cNvSpPr>
              <p:nvPr/>
            </p:nvSpPr>
            <p:spPr bwMode="auto">
              <a:xfrm>
                <a:off x="3455" y="2146"/>
                <a:ext cx="31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DM</a:t>
                </a:r>
              </a:p>
            </p:txBody>
          </p:sp>
          <p:grpSp>
            <p:nvGrpSpPr>
              <p:cNvPr id="25" name="Group 102"/>
              <p:cNvGrpSpPr/>
              <p:nvPr/>
            </p:nvGrpSpPr>
            <p:grpSpPr bwMode="auto">
              <a:xfrm>
                <a:off x="3506" y="2144"/>
                <a:ext cx="325" cy="289"/>
                <a:chOff x="3506" y="2144"/>
                <a:chExt cx="325" cy="289"/>
              </a:xfrm>
            </p:grpSpPr>
            <p:sp>
              <p:nvSpPr>
                <p:cNvPr id="19559" name="Freeform 103"/>
                <p:cNvSpPr/>
                <p:nvPr/>
              </p:nvSpPr>
              <p:spPr bwMode="auto">
                <a:xfrm>
                  <a:off x="3506" y="2144"/>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60" name="Freeform 104"/>
                <p:cNvSpPr/>
                <p:nvPr/>
              </p:nvSpPr>
              <p:spPr bwMode="auto">
                <a:xfrm>
                  <a:off x="3667" y="2144"/>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561" name="Rectangle 105"/>
              <p:cNvSpPr>
                <a:spLocks noChangeArrowheads="1"/>
              </p:cNvSpPr>
              <p:nvPr/>
            </p:nvSpPr>
            <p:spPr bwMode="auto">
              <a:xfrm>
                <a:off x="3947" y="2146"/>
                <a:ext cx="358"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26" name="Group 106"/>
              <p:cNvGrpSpPr/>
              <p:nvPr/>
            </p:nvGrpSpPr>
            <p:grpSpPr bwMode="auto">
              <a:xfrm>
                <a:off x="3974" y="2144"/>
                <a:ext cx="284" cy="289"/>
                <a:chOff x="3974" y="2144"/>
                <a:chExt cx="284" cy="289"/>
              </a:xfrm>
            </p:grpSpPr>
            <p:sp>
              <p:nvSpPr>
                <p:cNvPr id="19563" name="Freeform 107"/>
                <p:cNvSpPr/>
                <p:nvPr/>
              </p:nvSpPr>
              <p:spPr bwMode="auto">
                <a:xfrm>
                  <a:off x="3974" y="2144"/>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64" name="Freeform 108"/>
                <p:cNvSpPr/>
                <p:nvPr/>
              </p:nvSpPr>
              <p:spPr bwMode="auto">
                <a:xfrm>
                  <a:off x="4115" y="2144"/>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565" name="Line 109"/>
              <p:cNvSpPr>
                <a:spLocks noChangeShapeType="1"/>
              </p:cNvSpPr>
              <p:nvPr/>
            </p:nvSpPr>
            <p:spPr bwMode="auto">
              <a:xfrm>
                <a:off x="3827" y="2288"/>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6" name="Line 110"/>
              <p:cNvSpPr>
                <a:spLocks noChangeShapeType="1"/>
              </p:cNvSpPr>
              <p:nvPr/>
            </p:nvSpPr>
            <p:spPr bwMode="auto">
              <a:xfrm>
                <a:off x="3343" y="2288"/>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7" name="Freeform 111"/>
              <p:cNvSpPr/>
              <p:nvPr/>
            </p:nvSpPr>
            <p:spPr bwMode="auto">
              <a:xfrm>
                <a:off x="3464" y="2288"/>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68" name="Line 112"/>
              <p:cNvSpPr>
                <a:spLocks noChangeShapeType="1"/>
              </p:cNvSpPr>
              <p:nvPr/>
            </p:nvSpPr>
            <p:spPr bwMode="auto">
              <a:xfrm>
                <a:off x="2958" y="2384"/>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9" name="Freeform 113"/>
              <p:cNvSpPr/>
              <p:nvPr/>
            </p:nvSpPr>
            <p:spPr bwMode="auto">
              <a:xfrm>
                <a:off x="3051" y="2283"/>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7" name="Group 114"/>
            <p:cNvGrpSpPr/>
            <p:nvPr/>
          </p:nvGrpSpPr>
          <p:grpSpPr bwMode="auto">
            <a:xfrm>
              <a:off x="3980" y="2844"/>
              <a:ext cx="224" cy="424"/>
              <a:chOff x="3539" y="2496"/>
              <a:chExt cx="224" cy="481"/>
            </a:xfrm>
          </p:grpSpPr>
          <p:sp>
            <p:nvSpPr>
              <p:cNvPr id="19571" name="Freeform 115"/>
              <p:cNvSpPr/>
              <p:nvPr/>
            </p:nvSpPr>
            <p:spPr bwMode="auto">
              <a:xfrm>
                <a:off x="3550" y="2496"/>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72" name="Rectangle 116"/>
              <p:cNvSpPr>
                <a:spLocks noChangeArrowheads="1"/>
              </p:cNvSpPr>
              <p:nvPr/>
            </p:nvSpPr>
            <p:spPr bwMode="auto">
              <a:xfrm rot="5400000">
                <a:off x="3430" y="2641"/>
                <a:ext cx="4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ALU</a:t>
                </a:r>
              </a:p>
            </p:txBody>
          </p:sp>
        </p:grpSp>
        <p:sp>
          <p:nvSpPr>
            <p:cNvPr id="19573" name="Rectangle 117"/>
            <p:cNvSpPr>
              <a:spLocks noChangeArrowheads="1"/>
            </p:cNvSpPr>
            <p:nvPr/>
          </p:nvSpPr>
          <p:spPr bwMode="auto">
            <a:xfrm>
              <a:off x="3506" y="2935"/>
              <a:ext cx="35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28" name="Group 118"/>
            <p:cNvGrpSpPr/>
            <p:nvPr/>
          </p:nvGrpSpPr>
          <p:grpSpPr bwMode="auto">
            <a:xfrm>
              <a:off x="3525" y="2929"/>
              <a:ext cx="296" cy="254"/>
              <a:chOff x="3084" y="2592"/>
              <a:chExt cx="296" cy="289"/>
            </a:xfrm>
          </p:grpSpPr>
          <p:sp>
            <p:nvSpPr>
              <p:cNvPr id="19575" name="Freeform 119"/>
              <p:cNvSpPr/>
              <p:nvPr/>
            </p:nvSpPr>
            <p:spPr bwMode="auto">
              <a:xfrm>
                <a:off x="3084" y="2592"/>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76" name="Freeform 120"/>
              <p:cNvSpPr/>
              <p:nvPr/>
            </p:nvSpPr>
            <p:spPr bwMode="auto">
              <a:xfrm>
                <a:off x="3232" y="2592"/>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577" name="Line 121"/>
            <p:cNvSpPr>
              <a:spLocks noChangeShapeType="1"/>
            </p:cNvSpPr>
            <p:nvPr/>
          </p:nvSpPr>
          <p:spPr bwMode="auto">
            <a:xfrm>
              <a:off x="3410" y="3056"/>
              <a:ext cx="9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78" name="Freeform 122"/>
            <p:cNvSpPr/>
            <p:nvPr/>
          </p:nvSpPr>
          <p:spPr bwMode="auto">
            <a:xfrm>
              <a:off x="3472" y="2971"/>
              <a:ext cx="48" cy="85"/>
            </a:xfrm>
            <a:custGeom>
              <a:avLst/>
              <a:gdLst>
                <a:gd name="T0" fmla="*/ 0 w 48"/>
                <a:gd name="T1" fmla="*/ 96 h 97"/>
                <a:gd name="T2" fmla="*/ 0 w 48"/>
                <a:gd name="T3" fmla="*/ 0 h 97"/>
                <a:gd name="T4" fmla="*/ 47 w 48"/>
                <a:gd name="T5" fmla="*/ 0 h 97"/>
                <a:gd name="T6" fmla="*/ 47 w 48"/>
                <a:gd name="T7" fmla="*/ 0 h 97"/>
              </a:gdLst>
              <a:ahLst/>
              <a:cxnLst>
                <a:cxn ang="0">
                  <a:pos x="T0" y="T1"/>
                </a:cxn>
                <a:cxn ang="0">
                  <a:pos x="T2" y="T3"/>
                </a:cxn>
                <a:cxn ang="0">
                  <a:pos x="T4" y="T5"/>
                </a:cxn>
                <a:cxn ang="0">
                  <a:pos x="T6" y="T7"/>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79" name="Line 123"/>
            <p:cNvSpPr>
              <a:spLocks noChangeShapeType="1"/>
            </p:cNvSpPr>
            <p:nvPr/>
          </p:nvSpPr>
          <p:spPr bwMode="auto">
            <a:xfrm>
              <a:off x="3826" y="2971"/>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80" name="Rectangle 124"/>
            <p:cNvSpPr>
              <a:spLocks noChangeArrowheads="1"/>
            </p:cNvSpPr>
            <p:nvPr/>
          </p:nvSpPr>
          <p:spPr bwMode="auto">
            <a:xfrm>
              <a:off x="4323" y="2931"/>
              <a:ext cx="31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DM</a:t>
              </a:r>
            </a:p>
          </p:txBody>
        </p:sp>
        <p:grpSp>
          <p:nvGrpSpPr>
            <p:cNvPr id="29" name="Group 125"/>
            <p:cNvGrpSpPr/>
            <p:nvPr/>
          </p:nvGrpSpPr>
          <p:grpSpPr bwMode="auto">
            <a:xfrm>
              <a:off x="4374" y="2929"/>
              <a:ext cx="325" cy="254"/>
              <a:chOff x="3933" y="2592"/>
              <a:chExt cx="325" cy="289"/>
            </a:xfrm>
          </p:grpSpPr>
          <p:sp>
            <p:nvSpPr>
              <p:cNvPr id="19582" name="Freeform 126"/>
              <p:cNvSpPr/>
              <p:nvPr/>
            </p:nvSpPr>
            <p:spPr bwMode="auto">
              <a:xfrm>
                <a:off x="3933" y="2592"/>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83" name="Freeform 127"/>
              <p:cNvSpPr/>
              <p:nvPr/>
            </p:nvSpPr>
            <p:spPr bwMode="auto">
              <a:xfrm>
                <a:off x="4094" y="2592"/>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584" name="Rectangle 128"/>
            <p:cNvSpPr>
              <a:spLocks noChangeArrowheads="1"/>
            </p:cNvSpPr>
            <p:nvPr/>
          </p:nvSpPr>
          <p:spPr bwMode="auto">
            <a:xfrm>
              <a:off x="4815" y="2931"/>
              <a:ext cx="35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latin typeface="Arial" panose="020B0604020202020204" pitchFamily="34" charset="0"/>
                </a:rPr>
                <a:t>Reg</a:t>
              </a:r>
            </a:p>
          </p:txBody>
        </p:sp>
        <p:grpSp>
          <p:nvGrpSpPr>
            <p:cNvPr id="30" name="Group 129"/>
            <p:cNvGrpSpPr/>
            <p:nvPr/>
          </p:nvGrpSpPr>
          <p:grpSpPr bwMode="auto">
            <a:xfrm>
              <a:off x="4842" y="2929"/>
              <a:ext cx="284" cy="254"/>
              <a:chOff x="4401" y="2592"/>
              <a:chExt cx="284" cy="289"/>
            </a:xfrm>
          </p:grpSpPr>
          <p:sp>
            <p:nvSpPr>
              <p:cNvPr id="19586" name="Freeform 130"/>
              <p:cNvSpPr/>
              <p:nvPr/>
            </p:nvSpPr>
            <p:spPr bwMode="auto">
              <a:xfrm>
                <a:off x="4401" y="2592"/>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87" name="Freeform 131"/>
              <p:cNvSpPr/>
              <p:nvPr/>
            </p:nvSpPr>
            <p:spPr bwMode="auto">
              <a:xfrm>
                <a:off x="4542" y="2592"/>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588" name="Line 132"/>
            <p:cNvSpPr>
              <a:spLocks noChangeShapeType="1"/>
            </p:cNvSpPr>
            <p:nvPr/>
          </p:nvSpPr>
          <p:spPr bwMode="auto">
            <a:xfrm>
              <a:off x="4695" y="3056"/>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89" name="Line 133"/>
            <p:cNvSpPr>
              <a:spLocks noChangeShapeType="1"/>
            </p:cNvSpPr>
            <p:nvPr/>
          </p:nvSpPr>
          <p:spPr bwMode="auto">
            <a:xfrm>
              <a:off x="4211" y="3056"/>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90" name="Freeform 134"/>
            <p:cNvSpPr/>
            <p:nvPr/>
          </p:nvSpPr>
          <p:spPr bwMode="auto">
            <a:xfrm>
              <a:off x="4332" y="3056"/>
              <a:ext cx="431" cy="169"/>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91" name="Line 135"/>
            <p:cNvSpPr>
              <a:spLocks noChangeShapeType="1"/>
            </p:cNvSpPr>
            <p:nvPr/>
          </p:nvSpPr>
          <p:spPr bwMode="auto">
            <a:xfrm>
              <a:off x="3826" y="3140"/>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92" name="Freeform 136"/>
            <p:cNvSpPr/>
            <p:nvPr/>
          </p:nvSpPr>
          <p:spPr bwMode="auto">
            <a:xfrm>
              <a:off x="3919" y="3051"/>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593" name="Rectangle 137"/>
          <p:cNvSpPr>
            <a:spLocks noGrp="1" noChangeArrowheads="1"/>
          </p:cNvSpPr>
          <p:nvPr>
            <p:ph type="title"/>
          </p:nvPr>
        </p:nvSpPr>
        <p:spPr/>
        <p:txBody>
          <a:bodyPr/>
          <a:lstStyle/>
          <a:p>
            <a:r>
              <a:rPr lang="en-US" altLang="zh-CN"/>
              <a:t>Split instruction and data memory</a:t>
            </a:r>
          </a:p>
        </p:txBody>
      </p:sp>
      <p:sp>
        <p:nvSpPr>
          <p:cNvPr id="19594" name="Rectangle 138"/>
          <p:cNvSpPr>
            <a:spLocks noGrp="1" noChangeArrowheads="1"/>
          </p:cNvSpPr>
          <p:nvPr>
            <p:ph type="body" idx="1"/>
          </p:nvPr>
        </p:nvSpPr>
        <p:spPr>
          <a:xfrm>
            <a:off x="1828800" y="4953000"/>
            <a:ext cx="8610600" cy="1447800"/>
          </a:xfrm>
        </p:spPr>
        <p:txBody>
          <a:bodyPr>
            <a:normAutofit/>
          </a:bodyPr>
          <a:lstStyle/>
          <a:p>
            <a:pPr>
              <a:lnSpc>
                <a:spcPct val="150000"/>
              </a:lnSpc>
            </a:pPr>
            <a:r>
              <a:rPr lang="zh-CN" altLang="en-US" sz="2400" b="1" u="sng" dirty="0">
                <a:latin typeface="Comic Sans MS" panose="030F0702030302020204" pitchFamily="66" charset="0"/>
              </a:rPr>
              <a:t>分开的指令和数据存储器</a:t>
            </a:r>
            <a:r>
              <a:rPr lang="en-US" altLang="zh-CN" sz="2400" b="1" dirty="0">
                <a:latin typeface="Comic Sans MS" panose="030F0702030302020204" pitchFamily="66" charset="0"/>
              </a:rPr>
              <a:t>/ </a:t>
            </a:r>
            <a:r>
              <a:rPr lang="zh-CN" altLang="en-US" sz="2400" b="1" u="sng" dirty="0">
                <a:latin typeface="Comic Sans MS" panose="030F0702030302020204" pitchFamily="66" charset="0"/>
              </a:rPr>
              <a:t>多个存储器端口</a:t>
            </a:r>
            <a:r>
              <a:rPr lang="en-US" altLang="zh-CN" sz="2400" b="1" dirty="0">
                <a:latin typeface="Comic Sans MS" panose="030F0702030302020204" pitchFamily="66" charset="0"/>
              </a:rPr>
              <a:t>/ </a:t>
            </a:r>
            <a:r>
              <a:rPr lang="zh-CN" altLang="en-US" sz="2400" b="1" u="sng" dirty="0">
                <a:latin typeface="Comic Sans MS" panose="030F0702030302020204" pitchFamily="66" charset="0"/>
              </a:rPr>
              <a:t>指令缓冲器</a:t>
            </a:r>
            <a:r>
              <a:rPr lang="en-US" altLang="zh-CN" sz="2400" b="1" u="sng" dirty="0">
                <a:latin typeface="Comic Sans MS" panose="030F0702030302020204" pitchFamily="66" charset="0"/>
              </a:rPr>
              <a:t>  </a:t>
            </a:r>
            <a:r>
              <a:rPr lang="zh-CN" altLang="en-US" sz="2400" b="1" dirty="0">
                <a:latin typeface="Comic Sans MS" panose="030F0702030302020204" pitchFamily="66" charset="0"/>
              </a:rPr>
              <a:t>：</a:t>
            </a:r>
            <a:endParaRPr lang="en-US" altLang="zh-CN" b="1" dirty="0"/>
          </a:p>
          <a:p>
            <a:pPr>
              <a:lnSpc>
                <a:spcPct val="150000"/>
              </a:lnSpc>
              <a:buFontTx/>
              <a:buNone/>
            </a:pPr>
            <a:r>
              <a:rPr lang="en-US" altLang="zh-CN" b="1" dirty="0"/>
              <a:t>   </a:t>
            </a:r>
            <a:r>
              <a:rPr lang="zh-CN" altLang="en-US" b="1" dirty="0"/>
              <a:t>取指令和存取数据使用</a:t>
            </a:r>
            <a:r>
              <a:rPr lang="zh-CN" altLang="en-US" b="1" dirty="0">
                <a:solidFill>
                  <a:srgbClr val="FF0000"/>
                </a:solidFill>
              </a:rPr>
              <a:t>不同的硬件资源</a:t>
            </a:r>
            <a:endParaRPr lang="en-US" altLang="zh-CN" b="1" dirty="0">
              <a:solidFill>
                <a:srgbClr val="FF0000"/>
              </a:solidFill>
            </a:endParaRPr>
          </a:p>
        </p:txBody>
      </p:sp>
      <p:sp>
        <p:nvSpPr>
          <p:cNvPr id="139" name="灯片编号占位符 138"/>
          <p:cNvSpPr>
            <a:spLocks noGrp="1"/>
          </p:cNvSpPr>
          <p:nvPr>
            <p:ph type="sldNum" sz="quarter" idx="12"/>
          </p:nvPr>
        </p:nvSpPr>
        <p:spPr/>
        <p:txBody>
          <a:bodyPr/>
          <a:lstStyle/>
          <a:p>
            <a:fld id="{0C913308-F349-4B6D-A68A-DD1791B4A57B}" type="slidenum">
              <a:rPr lang="zh-CN" altLang="en-US" smtClean="0"/>
              <a:t>161</a:t>
            </a:fld>
            <a:endParaRPr lang="zh-CN" alt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693545" y="-201930"/>
            <a:ext cx="8962390" cy="990600"/>
          </a:xfrm>
        </p:spPr>
        <p:txBody>
          <a:bodyPr>
            <a:noAutofit/>
          </a:bodyPr>
          <a:lstStyle/>
          <a:p>
            <a:r>
              <a:rPr lang="zh-CN" altLang="en-US" sz="2800" b="1" dirty="0">
                <a:solidFill>
                  <a:srgbClr val="C00000"/>
                </a:solidFill>
                <a:latin typeface="Comic Sans MS" panose="030F0702030302020204" pitchFamily="66" charset="0"/>
                <a:sym typeface="+mn-ea"/>
              </a:rPr>
              <a:t>没有或没有充分流水功能部件</a:t>
            </a:r>
            <a:r>
              <a:rPr lang="en-US" altLang="zh-CN" sz="2800"/>
              <a:t> : </a:t>
            </a:r>
            <a:r>
              <a:rPr lang="zh-CN" altLang="en-US" sz="2800" b="1">
                <a:solidFill>
                  <a:srgbClr val="FF0000"/>
                </a:solidFill>
              </a:rPr>
              <a:t>也可能出现结构冒险</a:t>
            </a:r>
          </a:p>
        </p:txBody>
      </p:sp>
      <p:graphicFrame>
        <p:nvGraphicFramePr>
          <p:cNvPr id="20483" name="Object 3"/>
          <p:cNvGraphicFramePr>
            <a:graphicFrameLocks noChangeAspect="1"/>
          </p:cNvGraphicFramePr>
          <p:nvPr/>
        </p:nvGraphicFramePr>
        <p:xfrm>
          <a:off x="1524000" y="1941196"/>
          <a:ext cx="8763000" cy="5033963"/>
        </p:xfrm>
        <a:graphic>
          <a:graphicData uri="http://schemas.openxmlformats.org/presentationml/2006/ole">
            <mc:AlternateContent xmlns:mc="http://schemas.openxmlformats.org/markup-compatibility/2006">
              <mc:Choice xmlns:v="urn:schemas-microsoft-com:vml" Requires="v">
                <p:oleObj spid="_x0000_s49166" name="Document" r:id="rId3" imgW="8125460" imgH="5035550" progId="Word.Document.8">
                  <p:embed/>
                </p:oleObj>
              </mc:Choice>
              <mc:Fallback>
                <p:oleObj name="Document" r:id="rId3" imgW="8125460" imgH="5035550" progId="Word.Document.8">
                  <p:embed/>
                  <p:pic>
                    <p:nvPicPr>
                      <p:cNvPr id="20483" name="Object 3"/>
                      <p:cNvPicPr>
                        <a:picLocks noChangeAspect="1"/>
                      </p:cNvPicPr>
                      <p:nvPr/>
                    </p:nvPicPr>
                    <p:blipFill>
                      <a:blip r:embed="rId4"/>
                      <a:stretch>
                        <a:fillRect/>
                      </a:stretch>
                    </p:blipFill>
                    <p:spPr>
                      <a:xfrm>
                        <a:off x="1524000" y="1941196"/>
                        <a:ext cx="8763000" cy="5033963"/>
                      </a:xfrm>
                      <a:prstGeom prst="rect">
                        <a:avLst/>
                      </a:prstGeom>
                      <a:noFill/>
                      <a:ln w="9525">
                        <a:noFill/>
                        <a:miter/>
                      </a:ln>
                    </p:spPr>
                  </p:pic>
                </p:oleObj>
              </mc:Fallback>
            </mc:AlternateContent>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t>162</a:t>
            </a:fld>
            <a:endParaRPr lang="zh-CN" altLang="en-US"/>
          </a:p>
        </p:txBody>
      </p:sp>
      <p:pic>
        <p:nvPicPr>
          <p:cNvPr id="105476" name="Picture 4"/>
          <p:cNvPicPr>
            <a:picLocks noChangeAspect="1" noChangeArrowheads="1"/>
          </p:cNvPicPr>
          <p:nvPr/>
        </p:nvPicPr>
        <p:blipFill>
          <a:blip r:embed="rId5"/>
          <a:srcRect/>
          <a:stretch>
            <a:fillRect/>
          </a:stretch>
        </p:blipFill>
        <p:spPr bwMode="auto">
          <a:xfrm>
            <a:off x="6975475" y="476886"/>
            <a:ext cx="3444240" cy="1974215"/>
          </a:xfrm>
          <a:prstGeom prst="rect">
            <a:avLst/>
          </a:prstGeom>
          <a:noFill/>
          <a:ln w="9525">
            <a:noFill/>
            <a:miter lim="800000"/>
            <a:headEnd/>
            <a:tailEnd/>
          </a:ln>
          <a:effec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normAutofit/>
          </a:bodyPr>
          <a:lstStyle/>
          <a:p>
            <a:r>
              <a:rPr lang="zh-CN" altLang="en-US" sz="3200" b="1" dirty="0">
                <a:solidFill>
                  <a:srgbClr val="0070C0"/>
                </a:solidFill>
              </a:rPr>
              <a:t>无</a:t>
            </a:r>
            <a:r>
              <a:rPr lang="zh-CN" altLang="en-US" sz="3200" b="1" dirty="0">
                <a:solidFill>
                  <a:srgbClr val="FF0000"/>
                </a:solidFill>
              </a:rPr>
              <a:t>结构冒险机器</a:t>
            </a:r>
            <a:r>
              <a:rPr lang="zh-CN" altLang="en-US" sz="3200" b="1" dirty="0"/>
              <a:t>的</a:t>
            </a:r>
            <a:r>
              <a:rPr lang="en-US" altLang="zh-CN" i="1" dirty="0"/>
              <a:t>CPI</a:t>
            </a:r>
            <a:r>
              <a:rPr lang="zh-CN" altLang="en-US" sz="3200" b="1" dirty="0"/>
              <a:t>更低</a:t>
            </a:r>
            <a:endParaRPr lang="en-US" altLang="zh-CN" sz="3200" dirty="0"/>
          </a:p>
        </p:txBody>
      </p:sp>
      <p:sp>
        <p:nvSpPr>
          <p:cNvPr id="64515" name="Rectangle 3"/>
          <p:cNvSpPr>
            <a:spLocks noGrp="1" noChangeArrowheads="1"/>
          </p:cNvSpPr>
          <p:nvPr>
            <p:ph type="body" idx="1"/>
          </p:nvPr>
        </p:nvSpPr>
        <p:spPr/>
        <p:txBody>
          <a:bodyPr>
            <a:normAutofit/>
          </a:bodyPr>
          <a:lstStyle/>
          <a:p>
            <a:pPr>
              <a:lnSpc>
                <a:spcPct val="90000"/>
              </a:lnSpc>
            </a:pPr>
            <a:r>
              <a:rPr lang="zh-CN" altLang="en-US" sz="2800" b="1" i="1" dirty="0"/>
              <a:t>例子：</a:t>
            </a:r>
            <a:r>
              <a:rPr lang="en-US" altLang="zh-CN" sz="2800" b="1" i="1" dirty="0"/>
              <a:t>load</a:t>
            </a:r>
            <a:r>
              <a:rPr lang="zh-CN" altLang="en-US" sz="2800" b="1" i="1" dirty="0"/>
              <a:t>结构冒险的影响</a:t>
            </a:r>
            <a:r>
              <a:rPr lang="en-US" altLang="zh-CN" sz="2800" b="1" i="1" dirty="0"/>
              <a:t> </a:t>
            </a:r>
          </a:p>
          <a:p>
            <a:pPr lvl="1">
              <a:lnSpc>
                <a:spcPct val="90000"/>
              </a:lnSpc>
            </a:pPr>
            <a:r>
              <a:rPr lang="zh-CN" altLang="en-US" sz="2400" b="1" i="1" dirty="0"/>
              <a:t>数据引用占程序的</a:t>
            </a:r>
            <a:r>
              <a:rPr lang="en-US" altLang="zh-CN" sz="2400" b="1" i="1" dirty="0"/>
              <a:t>40%</a:t>
            </a:r>
          </a:p>
          <a:p>
            <a:pPr lvl="1">
              <a:lnSpc>
                <a:spcPct val="90000"/>
              </a:lnSpc>
            </a:pPr>
            <a:r>
              <a:rPr lang="zh-CN" altLang="en-US" sz="2400" b="1" i="1" dirty="0"/>
              <a:t>忽略结构冒险的理想</a:t>
            </a:r>
            <a:r>
              <a:rPr lang="en-US" altLang="zh-CN" sz="2400" b="1" i="1" dirty="0"/>
              <a:t> CPI </a:t>
            </a:r>
            <a:r>
              <a:rPr lang="zh-CN" altLang="en-US" sz="2400" b="1" i="1" dirty="0"/>
              <a:t>是</a:t>
            </a:r>
            <a:r>
              <a:rPr lang="en-US" altLang="zh-CN" sz="2400" b="1" i="1" dirty="0"/>
              <a:t>1</a:t>
            </a:r>
          </a:p>
          <a:p>
            <a:pPr lvl="1">
              <a:lnSpc>
                <a:spcPct val="90000"/>
              </a:lnSpc>
            </a:pPr>
            <a:r>
              <a:rPr lang="zh-CN" altLang="en-US" sz="2400" b="1" i="1" dirty="0">
                <a:solidFill>
                  <a:srgbClr val="0070C0"/>
                </a:solidFill>
              </a:rPr>
              <a:t>有结构冒险的处理器时钟频率</a:t>
            </a:r>
            <a:r>
              <a:rPr lang="zh-CN" altLang="en-US" sz="2400" b="1" i="1" dirty="0"/>
              <a:t>是无结构冒险处理器时钟频率的</a:t>
            </a:r>
            <a:r>
              <a:rPr lang="en-US" altLang="zh-CN" sz="2400" b="1" i="1" dirty="0">
                <a:solidFill>
                  <a:srgbClr val="0070C0"/>
                </a:solidFill>
              </a:rPr>
              <a:t>1.05 </a:t>
            </a:r>
            <a:r>
              <a:rPr lang="zh-CN" altLang="en-US" sz="2400" b="1" i="1" dirty="0">
                <a:solidFill>
                  <a:srgbClr val="0070C0"/>
                </a:solidFill>
              </a:rPr>
              <a:t>倍</a:t>
            </a:r>
            <a:endParaRPr lang="en-US" altLang="zh-CN" sz="2400" b="1" i="1" dirty="0">
              <a:solidFill>
                <a:srgbClr val="0070C0"/>
              </a:solidFill>
            </a:endParaRPr>
          </a:p>
          <a:p>
            <a:pPr>
              <a:lnSpc>
                <a:spcPct val="90000"/>
              </a:lnSpc>
            </a:pPr>
            <a:r>
              <a:rPr lang="zh-CN" altLang="en-US" sz="2800" b="1" dirty="0">
                <a:latin typeface="Comic Sans MS" panose="030F0702030302020204" pitchFamily="66" charset="0"/>
              </a:rPr>
              <a:t>答案</a:t>
            </a:r>
            <a:endParaRPr lang="en-US" altLang="zh-CN" sz="2800" b="1" dirty="0">
              <a:latin typeface="Comic Sans MS" panose="030F0702030302020204" pitchFamily="66" charset="0"/>
            </a:endParaRPr>
          </a:p>
          <a:p>
            <a:pPr lvl="1">
              <a:lnSpc>
                <a:spcPct val="90000"/>
              </a:lnSpc>
            </a:pPr>
            <a:r>
              <a:rPr lang="zh-CN" altLang="en-US" sz="2400" b="1" dirty="0">
                <a:latin typeface="Comic Sans MS" panose="030F0702030302020204" pitchFamily="66" charset="0"/>
              </a:rPr>
              <a:t>有结构冒险平均指令执行时间</a:t>
            </a:r>
            <a:r>
              <a:rPr lang="en-US" altLang="zh-CN" sz="2400" dirty="0">
                <a:latin typeface="Comic Sans MS" panose="030F0702030302020204" pitchFamily="66" charset="0"/>
              </a:rPr>
              <a:t>= </a:t>
            </a:r>
            <a:r>
              <a:rPr lang="en-US" altLang="zh-CN" sz="2400" dirty="0" err="1">
                <a:latin typeface="Comic Sans MS" panose="030F0702030302020204" pitchFamily="66" charset="0"/>
              </a:rPr>
              <a:t>CPI</a:t>
            </a:r>
            <a:r>
              <a:rPr lang="en-US" altLang="zh-CN" sz="2400" dirty="0" err="1">
                <a:latin typeface="Comic Sans MS" panose="030F0702030302020204" pitchFamily="66" charset="0"/>
                <a:sym typeface="Symbol" panose="05050102010706020507" pitchFamily="18" charset="2"/>
              </a:rPr>
              <a:t>Clock</a:t>
            </a:r>
            <a:r>
              <a:rPr lang="en-US" altLang="zh-CN" sz="2400" dirty="0">
                <a:latin typeface="Comic Sans MS" panose="030F0702030302020204" pitchFamily="66" charset="0"/>
                <a:sym typeface="Symbol" panose="05050102010706020507" pitchFamily="18" charset="2"/>
              </a:rPr>
              <a:t> cycle time</a:t>
            </a:r>
          </a:p>
          <a:p>
            <a:pPr lvl="1">
              <a:lnSpc>
                <a:spcPct val="90000"/>
              </a:lnSpc>
              <a:buFontTx/>
              <a:buNone/>
            </a:pPr>
            <a:r>
              <a:rPr lang="en-US" altLang="zh-CN" sz="2400" dirty="0">
                <a:latin typeface="Comic Sans MS" panose="030F0702030302020204" pitchFamily="66" charset="0"/>
                <a:sym typeface="Symbol" panose="05050102010706020507" pitchFamily="18" charset="2"/>
              </a:rPr>
              <a:t>                                           =(1+0.4 1) </a:t>
            </a:r>
            <a:r>
              <a:rPr lang="en-US" altLang="zh-CN" sz="2400" dirty="0" err="1">
                <a:latin typeface="Comic Sans MS" panose="030F0702030302020204" pitchFamily="66" charset="0"/>
                <a:sym typeface="Symbol" panose="05050102010706020507" pitchFamily="18" charset="2"/>
              </a:rPr>
              <a:t>CC</a:t>
            </a:r>
            <a:r>
              <a:rPr lang="en-US" altLang="zh-CN" sz="2400" baseline="-18000" dirty="0" err="1">
                <a:latin typeface="Comic Sans MS" panose="030F0702030302020204" pitchFamily="66" charset="0"/>
                <a:sym typeface="Symbol" panose="05050102010706020507" pitchFamily="18" charset="2"/>
              </a:rPr>
              <a:t>ideal</a:t>
            </a:r>
            <a:r>
              <a:rPr lang="en-US" altLang="zh-CN" sz="2400" dirty="0">
                <a:latin typeface="Comic Sans MS" panose="030F0702030302020204" pitchFamily="66" charset="0"/>
                <a:sym typeface="Symbol" panose="05050102010706020507" pitchFamily="18" charset="2"/>
              </a:rPr>
              <a:t>/1.05</a:t>
            </a:r>
          </a:p>
          <a:p>
            <a:pPr lvl="1">
              <a:lnSpc>
                <a:spcPct val="90000"/>
              </a:lnSpc>
              <a:buFontTx/>
              <a:buNone/>
            </a:pPr>
            <a:r>
              <a:rPr lang="en-US" altLang="zh-CN" sz="2400" dirty="0">
                <a:latin typeface="Comic Sans MS" panose="030F0702030302020204" pitchFamily="66" charset="0"/>
                <a:sym typeface="Symbol" panose="05050102010706020507" pitchFamily="18" charset="2"/>
              </a:rPr>
              <a:t>                                           = 1.3  </a:t>
            </a:r>
            <a:r>
              <a:rPr lang="en-US" altLang="zh-CN" sz="2400" dirty="0" err="1">
                <a:latin typeface="Comic Sans MS" panose="030F0702030302020204" pitchFamily="66" charset="0"/>
                <a:sym typeface="Symbol" panose="05050102010706020507" pitchFamily="18" charset="2"/>
              </a:rPr>
              <a:t>CC</a:t>
            </a:r>
            <a:r>
              <a:rPr lang="en-US" altLang="zh-CN" sz="2400" baseline="-18000" dirty="0" err="1">
                <a:latin typeface="Comic Sans MS" panose="030F0702030302020204" pitchFamily="66" charset="0"/>
                <a:sym typeface="Symbol" panose="05050102010706020507" pitchFamily="18" charset="2"/>
              </a:rPr>
              <a:t>ideal</a:t>
            </a:r>
            <a:endParaRPr lang="en-US" altLang="zh-CN" sz="2400" baseline="-18000" dirty="0">
              <a:latin typeface="Comic Sans MS" panose="030F0702030302020204" pitchFamily="66" charset="0"/>
              <a:sym typeface="Symbol" panose="05050102010706020507" pitchFamily="18" charset="2"/>
            </a:endParaRPr>
          </a:p>
          <a:p>
            <a:pPr lvl="1">
              <a:lnSpc>
                <a:spcPct val="90000"/>
              </a:lnSpc>
            </a:pPr>
            <a:r>
              <a:rPr lang="zh-CN" altLang="en-US" sz="2400" b="1" dirty="0">
                <a:solidFill>
                  <a:srgbClr val="FF0000"/>
                </a:solidFill>
                <a:latin typeface="Comic Sans MS" panose="030F0702030302020204" pitchFamily="66" charset="0"/>
                <a:sym typeface="Symbol" panose="05050102010706020507" pitchFamily="18" charset="2"/>
              </a:rPr>
              <a:t>显然，无结构冒险的处理器更快</a:t>
            </a:r>
            <a:endParaRPr lang="en-US" altLang="zh-CN" sz="2400" b="1" dirty="0">
              <a:solidFill>
                <a:srgbClr val="FF0000"/>
              </a:solidFill>
              <a:latin typeface="Comic Sans MS" panose="030F0702030302020204" pitchFamily="66" charset="0"/>
              <a:sym typeface="Symbol" panose="05050102010706020507" pitchFamily="18" charset="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163</a:t>
            </a:fld>
            <a:endParaRPr lang="zh-CN" alt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a:bodyPr>
          <a:lstStyle/>
          <a:p>
            <a:r>
              <a:rPr lang="zh-CN" altLang="en-US" sz="4000" b="1" dirty="0"/>
              <a:t>为什么允许结构冒险？</a:t>
            </a:r>
            <a:endParaRPr lang="en-US" altLang="zh-CN" sz="4000" b="1" dirty="0"/>
          </a:p>
        </p:txBody>
      </p:sp>
      <p:sp>
        <p:nvSpPr>
          <p:cNvPr id="21507" name="Rectangle 3"/>
          <p:cNvSpPr>
            <a:spLocks noGrp="1" noChangeArrowheads="1"/>
          </p:cNvSpPr>
          <p:nvPr>
            <p:ph type="body" idx="1"/>
          </p:nvPr>
        </p:nvSpPr>
        <p:spPr>
          <a:xfrm>
            <a:off x="1881158" y="1571612"/>
            <a:ext cx="8358214" cy="4181492"/>
          </a:xfrm>
        </p:spPr>
        <p:txBody>
          <a:bodyPr/>
          <a:lstStyle/>
          <a:p>
            <a:pPr>
              <a:lnSpc>
                <a:spcPct val="90000"/>
              </a:lnSpc>
            </a:pPr>
            <a:r>
              <a:rPr lang="zh-CN" altLang="en-US" sz="2800" b="1" dirty="0">
                <a:solidFill>
                  <a:srgbClr val="FF3300"/>
                </a:solidFill>
                <a:latin typeface="Comic Sans MS" panose="030F0702030302020204" pitchFamily="66" charset="0"/>
              </a:rPr>
              <a:t>减少成本</a:t>
            </a:r>
            <a:r>
              <a:rPr lang="en-US" altLang="zh-CN" sz="2800" b="1" dirty="0">
                <a:latin typeface="Comic Sans MS" panose="030F0702030302020204" pitchFamily="66" charset="0"/>
              </a:rPr>
              <a:t> </a:t>
            </a:r>
          </a:p>
          <a:p>
            <a:pPr lvl="1">
              <a:lnSpc>
                <a:spcPct val="90000"/>
              </a:lnSpc>
            </a:pPr>
            <a:r>
              <a:rPr lang="zh-CN" altLang="en-US" sz="2200" b="1" dirty="0">
                <a:latin typeface="Comic Sans MS" panose="030F0702030302020204" pitchFamily="66" charset="0"/>
              </a:rPr>
              <a:t>如，</a:t>
            </a:r>
            <a:r>
              <a:rPr lang="zh-CN" altLang="en-US" sz="2200" b="1" dirty="0">
                <a:solidFill>
                  <a:srgbClr val="0070C0"/>
                </a:solidFill>
                <a:latin typeface="Comic Sans MS" panose="030F0702030302020204" pitchFamily="66" charset="0"/>
              </a:rPr>
              <a:t>增加分开的</a:t>
            </a:r>
            <a:r>
              <a:rPr lang="en-US" altLang="zh-CN" sz="2200" b="1" dirty="0">
                <a:solidFill>
                  <a:srgbClr val="0070C0"/>
                </a:solidFill>
                <a:latin typeface="Comic Sans MS" panose="030F0702030302020204" pitchFamily="66" charset="0"/>
              </a:rPr>
              <a:t>caches</a:t>
            </a:r>
            <a:r>
              <a:rPr lang="zh-CN" altLang="en-US" sz="2200" b="1" dirty="0">
                <a:solidFill>
                  <a:srgbClr val="0070C0"/>
                </a:solidFill>
                <a:latin typeface="Comic Sans MS" panose="030F0702030302020204" pitchFamily="66" charset="0"/>
              </a:rPr>
              <a:t>需要两倍的存储器带宽</a:t>
            </a:r>
            <a:endParaRPr lang="en-US" altLang="zh-CN" sz="2200" b="1" dirty="0">
              <a:solidFill>
                <a:srgbClr val="0070C0"/>
              </a:solidFill>
              <a:latin typeface="Comic Sans MS" panose="030F0702030302020204" pitchFamily="66" charset="0"/>
            </a:endParaRPr>
          </a:p>
          <a:p>
            <a:pPr lvl="1">
              <a:lnSpc>
                <a:spcPct val="90000"/>
              </a:lnSpc>
            </a:pPr>
            <a:r>
              <a:rPr lang="zh-CN" altLang="en-US" sz="2200" b="1" dirty="0">
                <a:solidFill>
                  <a:srgbClr val="C00000"/>
                </a:solidFill>
                <a:latin typeface="Comic Sans MS" panose="030F0702030302020204" pitchFamily="66" charset="0"/>
              </a:rPr>
              <a:t>完全流水浮点部件需要很多逻辑门</a:t>
            </a:r>
            <a:endParaRPr lang="en-US" altLang="zh-CN" sz="2200" b="1" dirty="0">
              <a:solidFill>
                <a:srgbClr val="C00000"/>
              </a:solidFill>
              <a:latin typeface="Comic Sans MS" panose="030F0702030302020204" pitchFamily="66" charset="0"/>
            </a:endParaRPr>
          </a:p>
          <a:p>
            <a:pPr lvl="1">
              <a:lnSpc>
                <a:spcPct val="90000"/>
              </a:lnSpc>
            </a:pPr>
            <a:r>
              <a:rPr lang="zh-CN" altLang="en-US" sz="2200" b="1" dirty="0">
                <a:latin typeface="Comic Sans MS" panose="030F0702030302020204" pitchFamily="66" charset="0"/>
              </a:rPr>
              <a:t>如果结构冒险不经常发生，则消除冒险的成本就太高</a:t>
            </a:r>
            <a:r>
              <a:rPr lang="en-US" altLang="zh-CN" sz="2000" b="1" dirty="0">
                <a:latin typeface="Comic Sans MS" panose="030F0702030302020204" pitchFamily="66" charset="0"/>
              </a:rPr>
              <a:t> </a:t>
            </a:r>
          </a:p>
          <a:p>
            <a:pPr>
              <a:lnSpc>
                <a:spcPct val="90000"/>
              </a:lnSpc>
            </a:pPr>
            <a:r>
              <a:rPr lang="zh-CN" altLang="en-US" sz="2800" b="1" dirty="0">
                <a:solidFill>
                  <a:srgbClr val="FF3300"/>
                </a:solidFill>
                <a:latin typeface="Comic Sans MS" panose="030F0702030302020204" pitchFamily="66" charset="0"/>
              </a:rPr>
              <a:t>减少部件延迟</a:t>
            </a:r>
            <a:r>
              <a:rPr lang="en-US" altLang="zh-CN" sz="2800" b="1" dirty="0">
                <a:solidFill>
                  <a:srgbClr val="FF3300"/>
                </a:solidFill>
                <a:latin typeface="Comic Sans MS" panose="030F0702030302020204" pitchFamily="66" charset="0"/>
              </a:rPr>
              <a:t> </a:t>
            </a:r>
          </a:p>
          <a:p>
            <a:pPr lvl="1">
              <a:lnSpc>
                <a:spcPct val="90000"/>
              </a:lnSpc>
            </a:pPr>
            <a:r>
              <a:rPr lang="zh-CN" altLang="en-US" sz="2200" b="1" dirty="0">
                <a:solidFill>
                  <a:srgbClr val="0070C0"/>
                </a:solidFill>
                <a:latin typeface="Comic Sans MS" panose="030F0702030302020204" pitchFamily="66" charset="0"/>
              </a:rPr>
              <a:t>制造流水的功能部件增加延迟</a:t>
            </a:r>
            <a:endParaRPr lang="en-US" altLang="zh-CN" sz="2200" b="1" dirty="0">
              <a:solidFill>
                <a:srgbClr val="0070C0"/>
              </a:solidFill>
              <a:latin typeface="Comic Sans MS" panose="030F0702030302020204" pitchFamily="66" charset="0"/>
            </a:endParaRPr>
          </a:p>
          <a:p>
            <a:pPr lvl="1">
              <a:lnSpc>
                <a:spcPct val="90000"/>
              </a:lnSpc>
              <a:buFontTx/>
              <a:buNone/>
            </a:pPr>
            <a:r>
              <a:rPr lang="en-US" altLang="zh-CN" sz="2200" b="1" dirty="0">
                <a:latin typeface="Comic Sans MS" panose="030F0702030302020204" pitchFamily="66" charset="0"/>
              </a:rPr>
              <a:t>         (</a:t>
            </a:r>
            <a:r>
              <a:rPr lang="zh-CN" altLang="en-US" sz="2200" b="1" dirty="0">
                <a:latin typeface="Comic Sans MS" panose="030F0702030302020204" pitchFamily="66" charset="0"/>
              </a:rPr>
              <a:t>流水线附加开销</a:t>
            </a:r>
            <a:r>
              <a:rPr lang="en-US" altLang="zh-CN" sz="2200" b="1" dirty="0">
                <a:latin typeface="Comic Sans MS" panose="030F0702030302020204" pitchFamily="66" charset="0"/>
              </a:rPr>
              <a:t>-&gt; </a:t>
            </a:r>
            <a:r>
              <a:rPr lang="zh-CN" altLang="en-US" sz="2200" b="1" dirty="0">
                <a:latin typeface="Comic Sans MS" panose="030F0702030302020204" pitchFamily="66" charset="0"/>
              </a:rPr>
              <a:t>流水线寄存器</a:t>
            </a:r>
            <a:r>
              <a:rPr lang="en-US" altLang="zh-CN" sz="2200" b="1" dirty="0">
                <a:latin typeface="Comic Sans MS" panose="030F0702030302020204" pitchFamily="66" charset="0"/>
              </a:rPr>
              <a:t>) </a:t>
            </a:r>
          </a:p>
          <a:p>
            <a:pPr lvl="1">
              <a:lnSpc>
                <a:spcPct val="90000"/>
              </a:lnSpc>
            </a:pPr>
            <a:r>
              <a:rPr lang="zh-CN" altLang="en-US" sz="2200" b="1" dirty="0">
                <a:solidFill>
                  <a:srgbClr val="C00000"/>
                </a:solidFill>
                <a:latin typeface="Comic Sans MS" panose="030F0702030302020204" pitchFamily="66" charset="0"/>
              </a:rPr>
              <a:t>非流水线部件的每个操作需要更少的时钟</a:t>
            </a:r>
            <a:r>
              <a:rPr lang="en-US" altLang="zh-CN" sz="2200" b="1" dirty="0">
                <a:solidFill>
                  <a:srgbClr val="C00000"/>
                </a:solidFill>
                <a:latin typeface="Comic Sans MS" panose="030F0702030302020204" pitchFamily="66" charset="0"/>
              </a:rPr>
              <a:t> </a:t>
            </a:r>
          </a:p>
          <a:p>
            <a:pPr lvl="1">
              <a:lnSpc>
                <a:spcPct val="90000"/>
              </a:lnSpc>
            </a:pPr>
            <a:r>
              <a:rPr lang="zh-CN" altLang="en-US" sz="2200" b="1" dirty="0">
                <a:latin typeface="Comic Sans MS" panose="030F0702030302020204" pitchFamily="66" charset="0"/>
              </a:rPr>
              <a:t>减少延迟有其他的性能好处</a:t>
            </a:r>
            <a:endParaRPr lang="en-US" altLang="zh-CN" sz="2200" b="1"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164</a:t>
            </a:fld>
            <a:endParaRPr lang="zh-CN" alt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b="1" dirty="0">
                <a:solidFill>
                  <a:srgbClr val="000000"/>
                </a:solidFill>
                <a:latin typeface="Arial" panose="020B0604020202020204" pitchFamily="34" charset="0"/>
              </a:rPr>
              <a:t>结构冒险总结</a:t>
            </a:r>
            <a:endParaRPr lang="en-US" altLang="zh-CN" b="1" dirty="0">
              <a:solidFill>
                <a:srgbClr val="000000"/>
              </a:solidFill>
              <a:latin typeface="Arial" panose="020B0604020202020204" pitchFamily="34" charset="0"/>
            </a:endParaRPr>
          </a:p>
        </p:txBody>
      </p:sp>
      <p:sp>
        <p:nvSpPr>
          <p:cNvPr id="22531" name="Rectangle 3"/>
          <p:cNvSpPr>
            <a:spLocks noGrp="1" noChangeArrowheads="1"/>
          </p:cNvSpPr>
          <p:nvPr>
            <p:ph type="body" idx="1"/>
          </p:nvPr>
        </p:nvSpPr>
        <p:spPr/>
        <p:txBody>
          <a:bodyPr>
            <a:normAutofit fontScale="92500" lnSpcReduction="10000"/>
          </a:bodyPr>
          <a:lstStyle/>
          <a:p>
            <a:pPr>
              <a:lnSpc>
                <a:spcPct val="90000"/>
              </a:lnSpc>
            </a:pPr>
            <a:r>
              <a:rPr lang="en-US" altLang="zh-CN" b="1" dirty="0"/>
              <a:t>Taxonomy of Hazards</a:t>
            </a:r>
            <a:r>
              <a:rPr lang="en-US" altLang="zh-CN" sz="2800" b="1" dirty="0">
                <a:solidFill>
                  <a:schemeClr val="accent2"/>
                </a:solidFill>
                <a:latin typeface="Comic Sans MS" panose="030F0702030302020204" pitchFamily="66" charset="0"/>
              </a:rPr>
              <a:t> </a:t>
            </a:r>
          </a:p>
          <a:p>
            <a:pPr lvl="1">
              <a:lnSpc>
                <a:spcPts val="3000"/>
              </a:lnSpc>
            </a:pPr>
            <a:r>
              <a:rPr lang="zh-CN" altLang="en-US" sz="2400" b="1" dirty="0">
                <a:solidFill>
                  <a:schemeClr val="accent2"/>
                </a:solidFill>
                <a:latin typeface="Comic Sans MS" panose="030F0702030302020204" pitchFamily="66" charset="0"/>
              </a:rPr>
              <a:t>结构冒险</a:t>
            </a:r>
            <a:r>
              <a:rPr lang="en-US" altLang="zh-CN" sz="2400" b="1" dirty="0"/>
              <a:t> </a:t>
            </a:r>
          </a:p>
          <a:p>
            <a:pPr lvl="2">
              <a:lnSpc>
                <a:spcPts val="3000"/>
              </a:lnSpc>
            </a:pPr>
            <a:r>
              <a:rPr lang="zh-CN" altLang="en-US" b="1" dirty="0">
                <a:latin typeface="Comic Sans MS" panose="030F0702030302020204" pitchFamily="66" charset="0"/>
              </a:rPr>
              <a:t>硬件资源冲突</a:t>
            </a:r>
            <a:endParaRPr lang="en-US" altLang="zh-CN" b="1" dirty="0"/>
          </a:p>
          <a:p>
            <a:pPr lvl="2">
              <a:lnSpc>
                <a:spcPts val="3000"/>
              </a:lnSpc>
            </a:pPr>
            <a:r>
              <a:rPr lang="zh-CN" altLang="en-US" b="1" dirty="0">
                <a:solidFill>
                  <a:srgbClr val="FD0128"/>
                </a:solidFill>
                <a:latin typeface="Comic Sans MS" panose="030F0702030302020204" pitchFamily="66" charset="0"/>
              </a:rPr>
              <a:t>解决：可以增加硬件资源；</a:t>
            </a:r>
            <a:endParaRPr lang="en-US" altLang="zh-CN" b="1" dirty="0">
              <a:solidFill>
                <a:srgbClr val="FD0128"/>
              </a:solidFill>
              <a:latin typeface="Comic Sans MS" panose="030F0702030302020204" pitchFamily="66" charset="0"/>
            </a:endParaRPr>
          </a:p>
          <a:p>
            <a:pPr lvl="2">
              <a:lnSpc>
                <a:spcPts val="3000"/>
              </a:lnSpc>
              <a:buNone/>
            </a:pPr>
            <a:r>
              <a:rPr lang="en-US" altLang="zh-CN" b="1" dirty="0">
                <a:solidFill>
                  <a:srgbClr val="FD0128"/>
                </a:solidFill>
                <a:latin typeface="Comic Sans MS" panose="030F0702030302020204" pitchFamily="66" charset="0"/>
              </a:rPr>
              <a:t>    </a:t>
            </a:r>
            <a:r>
              <a:rPr lang="zh-CN" altLang="en-US" b="1" dirty="0">
                <a:solidFill>
                  <a:srgbClr val="FD0128"/>
                </a:solidFill>
                <a:latin typeface="Comic Sans MS" panose="030F0702030302020204" pitchFamily="66" charset="0"/>
              </a:rPr>
              <a:t>或者</a:t>
            </a:r>
            <a:r>
              <a:rPr lang="zh-CN" altLang="en-US" b="1" dirty="0">
                <a:solidFill>
                  <a:srgbClr val="C00000"/>
                </a:solidFill>
                <a:latin typeface="Comic Sans MS" panose="030F0702030302020204" pitchFamily="66" charset="0"/>
              </a:rPr>
              <a:t>功能部件完全流水</a:t>
            </a:r>
            <a:r>
              <a:rPr lang="en-US" altLang="zh-CN" b="1" dirty="0">
                <a:solidFill>
                  <a:srgbClr val="C00000"/>
                </a:solidFill>
                <a:latin typeface="Comic Sans MS" panose="030F0702030302020204" pitchFamily="66" charset="0"/>
              </a:rPr>
              <a:t> </a:t>
            </a:r>
            <a:r>
              <a:rPr lang="zh-CN" altLang="en-US" b="1" dirty="0">
                <a:solidFill>
                  <a:srgbClr val="FD0128"/>
                </a:solidFill>
                <a:latin typeface="Comic Sans MS" panose="030F0702030302020204" pitchFamily="66" charset="0"/>
              </a:rPr>
              <a:t>；</a:t>
            </a:r>
            <a:endParaRPr lang="en-US" altLang="zh-CN" b="1" dirty="0">
              <a:solidFill>
                <a:srgbClr val="FD0128"/>
              </a:solidFill>
              <a:latin typeface="Comic Sans MS" panose="030F0702030302020204" pitchFamily="66" charset="0"/>
            </a:endParaRPr>
          </a:p>
          <a:p>
            <a:pPr lvl="2">
              <a:lnSpc>
                <a:spcPts val="3000"/>
              </a:lnSpc>
              <a:buNone/>
            </a:pPr>
            <a:r>
              <a:rPr lang="en-US" altLang="zh-CN" b="1" dirty="0">
                <a:solidFill>
                  <a:srgbClr val="FD0128"/>
                </a:solidFill>
                <a:latin typeface="Comic Sans MS" panose="030F0702030302020204" pitchFamily="66" charset="0"/>
              </a:rPr>
              <a:t>    </a:t>
            </a:r>
            <a:r>
              <a:rPr lang="zh-CN" altLang="en-US" b="1" dirty="0">
                <a:solidFill>
                  <a:srgbClr val="0070C0"/>
                </a:solidFill>
                <a:latin typeface="Comic Sans MS" panose="030F0702030302020204" pitchFamily="66" charset="0"/>
              </a:rPr>
              <a:t>否则，只有停顿流水线</a:t>
            </a:r>
            <a:endParaRPr lang="en-US" altLang="zh-CN" b="1" dirty="0">
              <a:solidFill>
                <a:srgbClr val="0070C0"/>
              </a:solidFill>
            </a:endParaRPr>
          </a:p>
          <a:p>
            <a:pPr lvl="1">
              <a:lnSpc>
                <a:spcPct val="90000"/>
              </a:lnSpc>
            </a:pPr>
            <a:r>
              <a:rPr lang="en-US" altLang="zh-CN" sz="2400" b="1" dirty="0">
                <a:solidFill>
                  <a:srgbClr val="9999FF"/>
                </a:solidFill>
                <a:latin typeface="Comic Sans MS" panose="030F0702030302020204" pitchFamily="66" charset="0"/>
              </a:rPr>
              <a:t>Data hazards</a:t>
            </a:r>
            <a:endParaRPr lang="en-US" altLang="zh-CN" dirty="0">
              <a:solidFill>
                <a:srgbClr val="9999FF"/>
              </a:solidFill>
              <a:latin typeface="Comic Sans MS" panose="030F0702030302020204" pitchFamily="66" charset="0"/>
            </a:endParaRPr>
          </a:p>
          <a:p>
            <a:pPr lvl="2">
              <a:lnSpc>
                <a:spcPct val="90000"/>
              </a:lnSpc>
            </a:pPr>
            <a:r>
              <a:rPr lang="en-US" altLang="zh-CN" sz="2000" dirty="0">
                <a:solidFill>
                  <a:srgbClr val="9999FF"/>
                </a:solidFill>
                <a:latin typeface="Comic Sans MS" panose="030F0702030302020204" pitchFamily="66" charset="0"/>
              </a:rPr>
              <a:t>Instruction depends on result of prior computation which is not ready (computed or stored) yet</a:t>
            </a:r>
          </a:p>
          <a:p>
            <a:pPr lvl="1">
              <a:lnSpc>
                <a:spcPct val="90000"/>
              </a:lnSpc>
            </a:pPr>
            <a:r>
              <a:rPr lang="en-US" altLang="zh-CN" sz="2400" b="1" dirty="0">
                <a:solidFill>
                  <a:srgbClr val="9999FF"/>
                </a:solidFill>
                <a:latin typeface="Comic Sans MS" panose="030F0702030302020204" pitchFamily="66" charset="0"/>
              </a:rPr>
              <a:t>Control hazards</a:t>
            </a:r>
            <a:r>
              <a:rPr lang="en-US" altLang="zh-CN" dirty="0">
                <a:solidFill>
                  <a:srgbClr val="9999FF"/>
                </a:solidFill>
                <a:latin typeface="Comic Sans MS" panose="030F0702030302020204" pitchFamily="66" charset="0"/>
              </a:rPr>
              <a:t> </a:t>
            </a:r>
          </a:p>
          <a:p>
            <a:pPr lvl="2">
              <a:lnSpc>
                <a:spcPct val="90000"/>
              </a:lnSpc>
            </a:pPr>
            <a:r>
              <a:rPr lang="en-US" altLang="zh-CN" sz="2000" dirty="0">
                <a:solidFill>
                  <a:srgbClr val="9999FF"/>
                </a:solidFill>
                <a:latin typeface="Comic Sans MS" panose="030F0702030302020204" pitchFamily="66" charset="0"/>
              </a:rPr>
              <a:t>branch condition and the branch PC are not available in time to fetch an instruction on the next clock</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165</a:t>
            </a:fld>
            <a:endParaRPr lang="zh-CN" alt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lgn="l"/>
            <a:r>
              <a:rPr lang="zh-CN" altLang="en-US" b="1" dirty="0"/>
              <a:t>三、 数据冒险</a:t>
            </a:r>
            <a:endParaRPr lang="en-US" altLang="zh-CN" dirty="0"/>
          </a:p>
        </p:txBody>
      </p:sp>
      <p:sp>
        <p:nvSpPr>
          <p:cNvPr id="23555" name="Rectangle 3"/>
          <p:cNvSpPr>
            <a:spLocks noGrp="1" noChangeArrowheads="1"/>
          </p:cNvSpPr>
          <p:nvPr>
            <p:ph type="body" idx="1"/>
          </p:nvPr>
        </p:nvSpPr>
        <p:spPr/>
        <p:txBody>
          <a:bodyPr>
            <a:normAutofit/>
          </a:bodyPr>
          <a:lstStyle/>
          <a:p>
            <a:r>
              <a:rPr lang="zh-CN" altLang="en-US" b="1" dirty="0">
                <a:solidFill>
                  <a:srgbClr val="FF3300"/>
                </a:solidFill>
                <a:latin typeface="Comic Sans MS" panose="030F0702030302020204" pitchFamily="66" charset="0"/>
                <a:ea typeface="楷体_GB2312" pitchFamily="49" charset="-122"/>
              </a:rPr>
              <a:t>数据冒险：</a:t>
            </a:r>
            <a:r>
              <a:rPr lang="zh-CN" altLang="en-US" sz="2600" b="1" dirty="0">
                <a:latin typeface="Comic Sans MS" panose="030F0702030302020204" pitchFamily="66" charset="0"/>
              </a:rPr>
              <a:t>由于流水线上指令重叠执行，</a:t>
            </a:r>
            <a:r>
              <a:rPr lang="zh-CN" altLang="en-US" sz="2600" b="1" dirty="0">
                <a:solidFill>
                  <a:srgbClr val="C00000"/>
                </a:solidFill>
                <a:latin typeface="Comic Sans MS" panose="030F0702030302020204" pitchFamily="66" charset="0"/>
              </a:rPr>
              <a:t>改变了</a:t>
            </a:r>
            <a:r>
              <a:rPr lang="zh-CN" altLang="en-US" sz="2600" b="1" dirty="0">
                <a:latin typeface="Comic Sans MS" panose="030F0702030302020204" pitchFamily="66" charset="0"/>
              </a:rPr>
              <a:t>原来串行执行的</a:t>
            </a:r>
            <a:r>
              <a:rPr lang="zh-CN" altLang="en-US" sz="2600" b="1" dirty="0">
                <a:solidFill>
                  <a:srgbClr val="C00000"/>
                </a:solidFill>
                <a:latin typeface="Comic Sans MS" panose="030F0702030302020204" pitchFamily="66" charset="0"/>
              </a:rPr>
              <a:t>读</a:t>
            </a:r>
            <a:r>
              <a:rPr lang="en-US" altLang="zh-CN" sz="2600" b="1" dirty="0">
                <a:solidFill>
                  <a:srgbClr val="C00000"/>
                </a:solidFill>
                <a:latin typeface="Comic Sans MS" panose="030F0702030302020204" pitchFamily="66" charset="0"/>
              </a:rPr>
              <a:t>/</a:t>
            </a:r>
            <a:r>
              <a:rPr lang="zh-CN" altLang="en-US" sz="2600" b="1" dirty="0">
                <a:solidFill>
                  <a:srgbClr val="C00000"/>
                </a:solidFill>
                <a:latin typeface="Comic Sans MS" panose="030F0702030302020204" pitchFamily="66" charset="0"/>
              </a:rPr>
              <a:t>写操作数</a:t>
            </a:r>
            <a:r>
              <a:rPr lang="zh-CN" altLang="en-US" sz="2600" b="1" i="1" dirty="0">
                <a:solidFill>
                  <a:srgbClr val="00B050"/>
                </a:solidFill>
                <a:latin typeface="Comic Sans MS" panose="030F0702030302020204" pitchFamily="66" charset="0"/>
              </a:rPr>
              <a:t>顺序</a:t>
            </a:r>
            <a:r>
              <a:rPr lang="zh-CN" altLang="en-US" sz="2600" b="1" dirty="0">
                <a:latin typeface="Comic Sans MS" panose="030F0702030302020204" pitchFamily="66" charset="0"/>
              </a:rPr>
              <a:t>，使得</a:t>
            </a:r>
            <a:r>
              <a:rPr lang="zh-CN" altLang="en-US" sz="2600" b="1" i="1" dirty="0">
                <a:solidFill>
                  <a:srgbClr val="0070C0"/>
                </a:solidFill>
                <a:latin typeface="Comic Sans MS" panose="030F0702030302020204" pitchFamily="66" charset="0"/>
              </a:rPr>
              <a:t>后面依赖前面指令结果的指令得不到准备好的数据</a:t>
            </a:r>
            <a:r>
              <a:rPr lang="zh-CN" altLang="en-US" b="1" i="1" dirty="0">
                <a:solidFill>
                  <a:srgbClr val="0070C0"/>
                </a:solidFill>
                <a:latin typeface="Comic Sans MS" panose="030F0702030302020204" pitchFamily="66" charset="0"/>
              </a:rPr>
              <a:t>。</a:t>
            </a:r>
            <a:endParaRPr lang="en-US" altLang="zh-CN" i="1" dirty="0">
              <a:solidFill>
                <a:srgbClr val="0070C0"/>
              </a:solidFill>
              <a:latin typeface="Comic Sans MS" panose="030F0702030302020204" pitchFamily="66" charset="0"/>
            </a:endParaRPr>
          </a:p>
          <a:p>
            <a:r>
              <a:rPr lang="zh-CN" altLang="en-US" b="1" dirty="0">
                <a:latin typeface="Comic Sans MS" panose="030F0702030302020204" pitchFamily="66" charset="0"/>
              </a:rPr>
              <a:t>例子：</a:t>
            </a:r>
            <a:endParaRPr lang="en-US" altLang="zh-CN" dirty="0">
              <a:latin typeface="Comic Sans MS" panose="030F0702030302020204" pitchFamily="66" charset="0"/>
            </a:endParaRPr>
          </a:p>
          <a:p>
            <a:pPr lvl="1">
              <a:buFontTx/>
              <a:buNone/>
            </a:pPr>
            <a:r>
              <a:rPr lang="en-US" altLang="zh-CN" sz="2400" dirty="0">
                <a:latin typeface="Comic Sans MS" panose="030F0702030302020204" pitchFamily="66" charset="0"/>
              </a:rPr>
              <a:t>DADD </a:t>
            </a:r>
            <a:r>
              <a:rPr lang="en-US" altLang="zh-CN" sz="2400" dirty="0">
                <a:solidFill>
                  <a:srgbClr val="FF0000"/>
                </a:solidFill>
                <a:latin typeface="Comic Sans MS" panose="030F0702030302020204" pitchFamily="66" charset="0"/>
              </a:rPr>
              <a:t>R1</a:t>
            </a:r>
            <a:r>
              <a:rPr lang="en-US" altLang="zh-CN" sz="2400" dirty="0">
                <a:latin typeface="Comic Sans MS" panose="030F0702030302020204" pitchFamily="66" charset="0"/>
              </a:rPr>
              <a:t>,   R1, R3</a:t>
            </a:r>
          </a:p>
          <a:p>
            <a:pPr lvl="1">
              <a:buFontTx/>
              <a:buNone/>
            </a:pPr>
            <a:r>
              <a:rPr lang="en-US" altLang="zh-CN" sz="2400" dirty="0">
                <a:latin typeface="Comic Sans MS" panose="030F0702030302020204" pitchFamily="66" charset="0"/>
              </a:rPr>
              <a:t>DSUB R4,   </a:t>
            </a:r>
            <a:r>
              <a:rPr lang="en-US" altLang="zh-CN" sz="2400" dirty="0">
                <a:solidFill>
                  <a:srgbClr val="FF0000"/>
                </a:solidFill>
                <a:latin typeface="Comic Sans MS" panose="030F0702030302020204" pitchFamily="66" charset="0"/>
              </a:rPr>
              <a:t>R1</a:t>
            </a:r>
            <a:r>
              <a:rPr lang="en-US" altLang="zh-CN" sz="2400" dirty="0">
                <a:latin typeface="Comic Sans MS" panose="030F0702030302020204" pitchFamily="66" charset="0"/>
              </a:rPr>
              <a:t>, R5</a:t>
            </a:r>
          </a:p>
          <a:p>
            <a:pPr lvl="1">
              <a:buFontTx/>
              <a:buNone/>
            </a:pPr>
            <a:r>
              <a:rPr lang="en-US" altLang="zh-CN" sz="2400" dirty="0">
                <a:latin typeface="Comic Sans MS" panose="030F0702030302020204" pitchFamily="66" charset="0"/>
              </a:rPr>
              <a:t>AND   R6,   </a:t>
            </a:r>
            <a:r>
              <a:rPr lang="en-US" altLang="zh-CN" sz="2400" dirty="0">
                <a:solidFill>
                  <a:srgbClr val="FF0000"/>
                </a:solidFill>
                <a:latin typeface="Comic Sans MS" panose="030F0702030302020204" pitchFamily="66" charset="0"/>
              </a:rPr>
              <a:t>R1</a:t>
            </a:r>
            <a:r>
              <a:rPr lang="en-US" altLang="zh-CN" sz="2400" dirty="0">
                <a:latin typeface="Comic Sans MS" panose="030F0702030302020204" pitchFamily="66" charset="0"/>
              </a:rPr>
              <a:t>, R7</a:t>
            </a:r>
          </a:p>
          <a:p>
            <a:pPr lvl="1">
              <a:buFontTx/>
              <a:buNone/>
            </a:pPr>
            <a:r>
              <a:rPr lang="en-US" altLang="zh-CN" sz="2400" dirty="0">
                <a:latin typeface="Comic Sans MS" panose="030F0702030302020204" pitchFamily="66" charset="0"/>
              </a:rPr>
              <a:t>OR      R8,   </a:t>
            </a:r>
            <a:r>
              <a:rPr lang="en-US" altLang="zh-CN" sz="2400" dirty="0">
                <a:solidFill>
                  <a:srgbClr val="FF0000"/>
                </a:solidFill>
                <a:latin typeface="Comic Sans MS" panose="030F0702030302020204" pitchFamily="66" charset="0"/>
              </a:rPr>
              <a:t>R1</a:t>
            </a:r>
            <a:r>
              <a:rPr lang="en-US" altLang="zh-CN" sz="2400" dirty="0">
                <a:latin typeface="Comic Sans MS" panose="030F0702030302020204" pitchFamily="66" charset="0"/>
              </a:rPr>
              <a:t>, R9</a:t>
            </a:r>
          </a:p>
          <a:p>
            <a:pPr lvl="1">
              <a:buFontTx/>
              <a:buNone/>
            </a:pPr>
            <a:r>
              <a:rPr lang="en-US" altLang="zh-CN" sz="2400" dirty="0">
                <a:latin typeface="Comic Sans MS" panose="030F0702030302020204" pitchFamily="66" charset="0"/>
              </a:rPr>
              <a:t>XOR    R10, </a:t>
            </a:r>
            <a:r>
              <a:rPr lang="en-US" altLang="zh-CN" sz="2400" dirty="0">
                <a:solidFill>
                  <a:srgbClr val="FF0000"/>
                </a:solidFill>
                <a:latin typeface="Comic Sans MS" panose="030F0702030302020204" pitchFamily="66" charset="0"/>
              </a:rPr>
              <a:t>R1</a:t>
            </a:r>
            <a:r>
              <a:rPr lang="en-US" altLang="zh-CN" sz="2400" dirty="0">
                <a:latin typeface="Comic Sans MS" panose="030F0702030302020204" pitchFamily="66" charset="0"/>
              </a:rPr>
              <a:t>, R11</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166</a:t>
            </a:fld>
            <a:endParaRPr lang="zh-CN" altLang="en-US"/>
          </a:p>
        </p:txBody>
      </p:sp>
      <p:pic>
        <p:nvPicPr>
          <p:cNvPr id="2" name="图片 1"/>
          <p:cNvPicPr>
            <a:picLocks noChangeAspect="1"/>
          </p:cNvPicPr>
          <p:nvPr/>
        </p:nvPicPr>
        <p:blipFill>
          <a:blip r:embed="rId2"/>
          <a:stretch>
            <a:fillRect/>
          </a:stretch>
        </p:blipFill>
        <p:spPr>
          <a:xfrm>
            <a:off x="5864861" y="3655696"/>
            <a:ext cx="4703445" cy="1442085"/>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zh-CN" altLang="en-US" sz="4000" b="1" dirty="0"/>
              <a:t>数据冒险</a:t>
            </a:r>
            <a:endParaRPr lang="en-US" altLang="zh-CN" sz="4000" b="1" dirty="0"/>
          </a:p>
        </p:txBody>
      </p:sp>
      <p:sp>
        <p:nvSpPr>
          <p:cNvPr id="24579" name="Rectangle 3"/>
          <p:cNvSpPr>
            <a:spLocks noGrp="1" noChangeArrowheads="1"/>
          </p:cNvSpPr>
          <p:nvPr>
            <p:ph type="body" idx="1"/>
          </p:nvPr>
        </p:nvSpPr>
        <p:spPr>
          <a:xfrm>
            <a:off x="1752600" y="1371600"/>
            <a:ext cx="8915400" cy="5200672"/>
          </a:xfrm>
        </p:spPr>
        <p:txBody>
          <a:bodyPr>
            <a:normAutofit/>
          </a:bodyPr>
          <a:lstStyle/>
          <a:p>
            <a:pPr>
              <a:lnSpc>
                <a:spcPts val="3100"/>
              </a:lnSpc>
            </a:pPr>
            <a:r>
              <a:rPr lang="zh-CN" altLang="en-US" sz="2800" b="1" dirty="0">
                <a:solidFill>
                  <a:srgbClr val="C00000"/>
                </a:solidFill>
                <a:latin typeface="Comic Sans MS" panose="030F0702030302020204" pitchFamily="66" charset="0"/>
              </a:rPr>
              <a:t>基本结构</a:t>
            </a:r>
            <a:endParaRPr lang="en-US" altLang="zh-CN" sz="2800" b="1" dirty="0">
              <a:solidFill>
                <a:srgbClr val="C00000"/>
              </a:solidFill>
              <a:latin typeface="Comic Sans MS" panose="030F0702030302020204" pitchFamily="66" charset="0"/>
            </a:endParaRPr>
          </a:p>
          <a:p>
            <a:pPr lvl="1">
              <a:lnSpc>
                <a:spcPts val="3100"/>
              </a:lnSpc>
            </a:pPr>
            <a:r>
              <a:rPr lang="zh-CN" altLang="en-US" sz="2400" b="1" dirty="0">
                <a:solidFill>
                  <a:srgbClr val="000000"/>
                </a:solidFill>
                <a:latin typeface="Comic Sans MS" panose="030F0702030302020204" pitchFamily="66" charset="0"/>
              </a:rPr>
              <a:t>一条指令想要使用还没有</a:t>
            </a:r>
            <a:r>
              <a:rPr lang="zh-CN" altLang="en-US" sz="2400" b="1" dirty="0">
                <a:solidFill>
                  <a:srgbClr val="FF0000"/>
                </a:solidFill>
                <a:latin typeface="Comic Sans MS" panose="030F0702030302020204" pitchFamily="66" charset="0"/>
              </a:rPr>
              <a:t>“完成”</a:t>
            </a:r>
            <a:r>
              <a:rPr lang="zh-CN" altLang="en-US" sz="2400" b="1" dirty="0">
                <a:solidFill>
                  <a:srgbClr val="000000"/>
                </a:solidFill>
                <a:latin typeface="Comic Sans MS" panose="030F0702030302020204" pitchFamily="66" charset="0"/>
              </a:rPr>
              <a:t>的数据值</a:t>
            </a:r>
            <a:endParaRPr lang="en-US" altLang="zh-CN" sz="2400" b="1" dirty="0">
              <a:solidFill>
                <a:srgbClr val="000000"/>
              </a:solidFill>
              <a:latin typeface="Comic Sans MS" panose="030F0702030302020204" pitchFamily="66" charset="0"/>
            </a:endParaRPr>
          </a:p>
          <a:p>
            <a:pPr lvl="1">
              <a:lnSpc>
                <a:spcPts val="3100"/>
              </a:lnSpc>
            </a:pPr>
            <a:r>
              <a:rPr lang="zh-CN" altLang="en-US" sz="2400" b="1" dirty="0">
                <a:solidFill>
                  <a:srgbClr val="FF0000"/>
                </a:solidFill>
                <a:latin typeface="Comic Sans MS" panose="030F0702030302020204" pitchFamily="66" charset="0"/>
              </a:rPr>
              <a:t>“完成”</a:t>
            </a:r>
            <a:r>
              <a:rPr lang="zh-CN" altLang="en-US" sz="2400" b="1" dirty="0">
                <a:solidFill>
                  <a:srgbClr val="000000"/>
                </a:solidFill>
                <a:latin typeface="Comic Sans MS" panose="030F0702030302020204" pitchFamily="66" charset="0"/>
              </a:rPr>
              <a:t>表示“</a:t>
            </a:r>
            <a:r>
              <a:rPr lang="zh-CN" altLang="en-US" sz="2400" b="1" dirty="0">
                <a:solidFill>
                  <a:srgbClr val="0070C0"/>
                </a:solidFill>
                <a:latin typeface="Comic Sans MS" panose="030F0702030302020204" pitchFamily="66" charset="0"/>
              </a:rPr>
              <a:t>数据值已经被计算了</a:t>
            </a:r>
            <a:r>
              <a:rPr lang="zh-CN" altLang="en-US" sz="2400" b="1" dirty="0">
                <a:solidFill>
                  <a:srgbClr val="000000"/>
                </a:solidFill>
                <a:latin typeface="Comic Sans MS" panose="030F0702030302020204" pitchFamily="66" charset="0"/>
              </a:rPr>
              <a:t>”和“</a:t>
            </a:r>
            <a:r>
              <a:rPr lang="zh-CN" altLang="en-US" sz="2400" b="1" dirty="0">
                <a:solidFill>
                  <a:srgbClr val="0070C0"/>
                </a:solidFill>
                <a:latin typeface="Comic Sans MS" panose="030F0702030302020204" pitchFamily="66" charset="0"/>
              </a:rPr>
              <a:t>值已经被放好，正常情况可以在流水线硬件中找到它</a:t>
            </a:r>
            <a:r>
              <a:rPr lang="zh-CN" altLang="en-US" sz="2400" b="1" dirty="0">
                <a:solidFill>
                  <a:srgbClr val="000000"/>
                </a:solidFill>
                <a:latin typeface="Comic Sans MS" panose="030F0702030302020204" pitchFamily="66" charset="0"/>
              </a:rPr>
              <a:t>”</a:t>
            </a:r>
            <a:endParaRPr lang="en-US" altLang="zh-CN" sz="2400" b="1" dirty="0">
              <a:solidFill>
                <a:srgbClr val="000000"/>
              </a:solidFill>
              <a:latin typeface="Comic Sans MS" panose="030F0702030302020204" pitchFamily="66" charset="0"/>
            </a:endParaRPr>
          </a:p>
          <a:p>
            <a:pPr>
              <a:lnSpc>
                <a:spcPts val="3100"/>
              </a:lnSpc>
            </a:pPr>
            <a:r>
              <a:rPr lang="zh-CN" altLang="en-US" sz="2800" b="1" dirty="0">
                <a:solidFill>
                  <a:srgbClr val="C00000"/>
                </a:solidFill>
                <a:latin typeface="Comic Sans MS" panose="030F0702030302020204" pitchFamily="66" charset="0"/>
              </a:rPr>
              <a:t>原因</a:t>
            </a:r>
            <a:endParaRPr lang="en-US" altLang="zh-CN" sz="2800" b="1" dirty="0">
              <a:solidFill>
                <a:srgbClr val="C00000"/>
              </a:solidFill>
              <a:latin typeface="Comic Sans MS" panose="030F0702030302020204" pitchFamily="66" charset="0"/>
            </a:endParaRPr>
          </a:p>
          <a:p>
            <a:pPr lvl="1">
              <a:lnSpc>
                <a:spcPts val="3100"/>
              </a:lnSpc>
            </a:pPr>
            <a:r>
              <a:rPr lang="zh-CN" altLang="en-US" sz="2400" b="1" dirty="0">
                <a:solidFill>
                  <a:srgbClr val="000000"/>
                </a:solidFill>
                <a:latin typeface="Comic Sans MS" panose="030F0702030302020204" pitchFamily="66" charset="0"/>
              </a:rPr>
              <a:t>习惯上总是假定采用纯串行指令执行模型</a:t>
            </a:r>
            <a:endParaRPr lang="en-US" altLang="zh-CN" sz="2400" b="1" dirty="0">
              <a:solidFill>
                <a:srgbClr val="000000"/>
              </a:solidFill>
              <a:latin typeface="Comic Sans MS" panose="030F0702030302020204" pitchFamily="66" charset="0"/>
            </a:endParaRPr>
          </a:p>
          <a:p>
            <a:pPr lvl="1">
              <a:lnSpc>
                <a:spcPts val="3100"/>
              </a:lnSpc>
            </a:pPr>
            <a:r>
              <a:rPr lang="zh-CN" altLang="en-US" sz="2400" b="1" dirty="0">
                <a:solidFill>
                  <a:srgbClr val="000000"/>
                </a:solidFill>
                <a:latin typeface="Comic Sans MS" panose="030F0702030302020204" pitchFamily="66" charset="0"/>
              </a:rPr>
              <a:t>对于</a:t>
            </a:r>
            <a:r>
              <a:rPr lang="en-US" altLang="zh-CN" sz="2400" b="1" dirty="0">
                <a:solidFill>
                  <a:srgbClr val="000000"/>
                </a:solidFill>
                <a:latin typeface="Comic Sans MS" panose="030F0702030302020204" pitchFamily="66" charset="0"/>
              </a:rPr>
              <a:t>k &gt;= 1 </a:t>
            </a:r>
            <a:r>
              <a:rPr lang="zh-CN" altLang="en-US" sz="2400" b="1" dirty="0">
                <a:solidFill>
                  <a:srgbClr val="000000"/>
                </a:solidFill>
                <a:latin typeface="Comic Sans MS" panose="030F0702030302020204" pitchFamily="66" charset="0"/>
              </a:rPr>
              <a:t>，指令</a:t>
            </a:r>
            <a:r>
              <a:rPr lang="en-US" altLang="zh-CN" sz="2400" b="1" dirty="0">
                <a:solidFill>
                  <a:srgbClr val="000000"/>
                </a:solidFill>
                <a:latin typeface="Comic Sans MS" panose="030F0702030302020204" pitchFamily="66" charset="0"/>
              </a:rPr>
              <a:t>N</a:t>
            </a:r>
            <a:r>
              <a:rPr lang="zh-CN" altLang="en-US" sz="2400" b="1" dirty="0">
                <a:solidFill>
                  <a:srgbClr val="000000"/>
                </a:solidFill>
                <a:latin typeface="Comic Sans MS" panose="030F0702030302020204" pitchFamily="66" charset="0"/>
              </a:rPr>
              <a:t>在指令</a:t>
            </a:r>
            <a:r>
              <a:rPr lang="en-US" altLang="zh-CN" sz="2400" b="1" dirty="0">
                <a:solidFill>
                  <a:srgbClr val="000000"/>
                </a:solidFill>
                <a:latin typeface="Comic Sans MS" panose="030F0702030302020204" pitchFamily="66" charset="0"/>
              </a:rPr>
              <a:t>N+1</a:t>
            </a:r>
            <a:r>
              <a:rPr lang="zh-CN" altLang="en-US" sz="2400" b="1" dirty="0">
                <a:solidFill>
                  <a:srgbClr val="000000"/>
                </a:solidFill>
                <a:latin typeface="Comic Sans MS" panose="030F0702030302020204" pitchFamily="66" charset="0"/>
              </a:rPr>
              <a:t>之前完成</a:t>
            </a:r>
            <a:endParaRPr lang="en-US" altLang="zh-CN" sz="2400" b="1" dirty="0">
              <a:solidFill>
                <a:srgbClr val="000000"/>
              </a:solidFill>
              <a:latin typeface="Comic Sans MS" panose="030F0702030302020204" pitchFamily="66" charset="0"/>
            </a:endParaRPr>
          </a:p>
          <a:p>
            <a:pPr lvl="1">
              <a:lnSpc>
                <a:spcPts val="3100"/>
              </a:lnSpc>
            </a:pPr>
            <a:r>
              <a:rPr lang="zh-CN" altLang="en-US" sz="2400" b="1" dirty="0">
                <a:latin typeface="Comic Sans MS" panose="030F0702030302020204" pitchFamily="66" charset="0"/>
              </a:rPr>
              <a:t>在</a:t>
            </a:r>
            <a:r>
              <a:rPr lang="zh-CN" altLang="en-US" sz="2400" b="1" dirty="0">
                <a:solidFill>
                  <a:srgbClr val="FF0000"/>
                </a:solidFill>
                <a:latin typeface="Comic Sans MS" panose="030F0702030302020204" pitchFamily="66" charset="0"/>
              </a:rPr>
              <a:t>相邻</a:t>
            </a:r>
            <a:r>
              <a:rPr lang="zh-CN" altLang="en-US" sz="2400" b="1" dirty="0">
                <a:latin typeface="Comic Sans MS" panose="030F0702030302020204" pitchFamily="66" charset="0"/>
              </a:rPr>
              <a:t>指令之间有依赖存在</a:t>
            </a:r>
            <a:endParaRPr lang="en-US" altLang="zh-CN" sz="2400" b="1" dirty="0">
              <a:latin typeface="Comic Sans MS" panose="030F0702030302020204" pitchFamily="66" charset="0"/>
            </a:endParaRPr>
          </a:p>
          <a:p>
            <a:pPr>
              <a:lnSpc>
                <a:spcPts val="3100"/>
              </a:lnSpc>
            </a:pPr>
            <a:r>
              <a:rPr lang="zh-CN" altLang="en-US" sz="2800" b="1" dirty="0">
                <a:solidFill>
                  <a:srgbClr val="C00000"/>
                </a:solidFill>
                <a:latin typeface="Comic Sans MS" panose="030F0702030302020204" pitchFamily="66" charset="0"/>
              </a:rPr>
              <a:t>结论</a:t>
            </a:r>
            <a:endParaRPr lang="en-US" altLang="zh-CN" sz="2800" b="1" dirty="0">
              <a:solidFill>
                <a:srgbClr val="C00000"/>
              </a:solidFill>
              <a:latin typeface="Comic Sans MS" panose="030F0702030302020204" pitchFamily="66" charset="0"/>
            </a:endParaRPr>
          </a:p>
          <a:p>
            <a:pPr lvl="1">
              <a:lnSpc>
                <a:spcPts val="3100"/>
              </a:lnSpc>
            </a:pPr>
            <a:r>
              <a:rPr lang="zh-CN" altLang="en-US" sz="2400" b="1" dirty="0">
                <a:solidFill>
                  <a:srgbClr val="000000"/>
                </a:solidFill>
                <a:latin typeface="Comic Sans MS" panose="030F0702030302020204" pitchFamily="66" charset="0"/>
              </a:rPr>
              <a:t>数据冒险</a:t>
            </a:r>
            <a:r>
              <a:rPr lang="en-US" altLang="zh-CN" sz="2400" b="1" dirty="0">
                <a:solidFill>
                  <a:srgbClr val="000000"/>
                </a:solidFill>
                <a:latin typeface="Comic Sans MS" panose="030F0702030302020204" pitchFamily="66" charset="0"/>
              </a:rPr>
              <a:t>---</a:t>
            </a:r>
            <a:r>
              <a:rPr lang="zh-CN" altLang="en-US" sz="2400" b="1" dirty="0">
                <a:solidFill>
                  <a:srgbClr val="000000"/>
                </a:solidFill>
                <a:latin typeface="Comic Sans MS" panose="030F0702030302020204" pitchFamily="66" charset="0"/>
              </a:rPr>
              <a:t>指令想要的数据值还没有完成，或者值没有在正确的地方</a:t>
            </a:r>
            <a:endParaRPr lang="en-US" altLang="zh-CN" sz="2400"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167</a:t>
            </a:fld>
            <a:endParaRPr lang="zh-CN" alt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309786" y="214290"/>
            <a:ext cx="8001000" cy="990600"/>
          </a:xfrm>
        </p:spPr>
        <p:txBody>
          <a:bodyPr/>
          <a:lstStyle/>
          <a:p>
            <a:r>
              <a:rPr lang="zh-CN" altLang="en-US" b="1" dirty="0">
                <a:sym typeface="+mn-ea"/>
              </a:rPr>
              <a:t>数据冒险：例子</a:t>
            </a:r>
            <a:endParaRPr lang="en-US" altLang="zh-CN" dirty="0"/>
          </a:p>
        </p:txBody>
      </p:sp>
      <p:graphicFrame>
        <p:nvGraphicFramePr>
          <p:cNvPr id="25603" name="Object 3"/>
          <p:cNvGraphicFramePr>
            <a:graphicFrameLocks noChangeAspect="1"/>
          </p:cNvGraphicFramePr>
          <p:nvPr/>
        </p:nvGraphicFramePr>
        <p:xfrm>
          <a:off x="1828800" y="1295400"/>
          <a:ext cx="8534400" cy="4953000"/>
        </p:xfrm>
        <a:graphic>
          <a:graphicData uri="http://schemas.openxmlformats.org/presentationml/2006/ole">
            <mc:AlternateContent xmlns:mc="http://schemas.openxmlformats.org/markup-compatibility/2006">
              <mc:Choice xmlns:v="urn:schemas-microsoft-com:vml" Requires="v">
                <p:oleObj spid="_x0000_s50190" name="Picture" r:id="rId3" imgW="4467225" imgH="2752725" progId="Word.Picture.8">
                  <p:embed/>
                </p:oleObj>
              </mc:Choice>
              <mc:Fallback>
                <p:oleObj name="Picture" r:id="rId3" imgW="4467225" imgH="2752725" progId="Word.Picture.8">
                  <p:embed/>
                  <p:pic>
                    <p:nvPicPr>
                      <p:cNvPr id="25603" name="Object 3"/>
                      <p:cNvPicPr>
                        <a:picLocks noChangeAspect="1"/>
                      </p:cNvPicPr>
                      <p:nvPr/>
                    </p:nvPicPr>
                    <p:blipFill>
                      <a:blip r:embed="rId4"/>
                      <a:stretch>
                        <a:fillRect/>
                      </a:stretch>
                    </p:blipFill>
                    <p:spPr>
                      <a:xfrm>
                        <a:off x="1828800" y="1295400"/>
                        <a:ext cx="8534400" cy="4953000"/>
                      </a:xfrm>
                      <a:prstGeom prst="rect">
                        <a:avLst/>
                      </a:prstGeom>
                      <a:noFill/>
                      <a:ln w="9525">
                        <a:noFill/>
                        <a:miter/>
                      </a:ln>
                    </p:spPr>
                  </p:pic>
                </p:oleObj>
              </mc:Fallback>
            </mc:AlternateContent>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t>168</a:t>
            </a:fld>
            <a:endParaRPr lang="zh-CN" alt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135560" y="116632"/>
            <a:ext cx="8001000" cy="990600"/>
          </a:xfrm>
        </p:spPr>
        <p:txBody>
          <a:bodyPr>
            <a:normAutofit/>
          </a:bodyPr>
          <a:lstStyle/>
          <a:p>
            <a:r>
              <a:rPr lang="zh-CN" altLang="en-US" sz="4000" b="1" dirty="0"/>
              <a:t>寄存器堆</a:t>
            </a:r>
            <a:r>
              <a:rPr lang="en-US" altLang="zh-CN" sz="4000" b="1" dirty="0">
                <a:solidFill>
                  <a:srgbClr val="FF0000"/>
                </a:solidFill>
                <a:latin typeface="Comic Sans MS" panose="030F0702030302020204" pitchFamily="66" charset="0"/>
              </a:rPr>
              <a:t>WB</a:t>
            </a:r>
            <a:r>
              <a:rPr lang="zh-CN" altLang="en-US" sz="4000" b="1" dirty="0">
                <a:solidFill>
                  <a:srgbClr val="FF0000"/>
                </a:solidFill>
                <a:latin typeface="Comic Sans MS" panose="030F0702030302020204" pitchFamily="66" charset="0"/>
              </a:rPr>
              <a:t>段先写，</a:t>
            </a:r>
            <a:r>
              <a:rPr lang="en-US" altLang="zh-CN" sz="4000" b="1" dirty="0">
                <a:solidFill>
                  <a:srgbClr val="FF0000"/>
                </a:solidFill>
                <a:latin typeface="Comic Sans MS" panose="030F0702030302020204" pitchFamily="66" charset="0"/>
              </a:rPr>
              <a:t>ID</a:t>
            </a:r>
            <a:r>
              <a:rPr lang="zh-CN" altLang="en-US" sz="4000" b="1" dirty="0">
                <a:solidFill>
                  <a:srgbClr val="FF0000"/>
                </a:solidFill>
                <a:latin typeface="Comic Sans MS" panose="030F0702030302020204" pitchFamily="66" charset="0"/>
              </a:rPr>
              <a:t>段后读</a:t>
            </a:r>
            <a:endParaRPr lang="en-US" altLang="zh-CN" sz="4000" b="1" dirty="0"/>
          </a:p>
        </p:txBody>
      </p:sp>
      <p:graphicFrame>
        <p:nvGraphicFramePr>
          <p:cNvPr id="26627" name="Object 3"/>
          <p:cNvGraphicFramePr>
            <a:graphicFrameLocks noChangeAspect="1"/>
          </p:cNvGraphicFramePr>
          <p:nvPr/>
        </p:nvGraphicFramePr>
        <p:xfrm>
          <a:off x="1828800" y="1447800"/>
          <a:ext cx="8534400" cy="4953000"/>
        </p:xfrm>
        <a:graphic>
          <a:graphicData uri="http://schemas.openxmlformats.org/presentationml/2006/ole">
            <mc:AlternateContent xmlns:mc="http://schemas.openxmlformats.org/markup-compatibility/2006">
              <mc:Choice xmlns:v="urn:schemas-microsoft-com:vml" Requires="v">
                <p:oleObj spid="_x0000_s51214" name="Picture" r:id="rId3" imgW="4467225" imgH="2752725" progId="Word.Picture.8">
                  <p:embed/>
                </p:oleObj>
              </mc:Choice>
              <mc:Fallback>
                <p:oleObj name="Picture" r:id="rId3" imgW="4467225" imgH="2752725" progId="Word.Picture.8">
                  <p:embed/>
                  <p:pic>
                    <p:nvPicPr>
                      <p:cNvPr id="2662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447800"/>
                        <a:ext cx="8534400" cy="49530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tx1"/>
                              </a:outerShdw>
                            </a:effectLst>
                          </a14:hiddenEffects>
                        </a:ext>
                      </a:extLst>
                    </p:spPr>
                  </p:pic>
                </p:oleObj>
              </mc:Fallback>
            </mc:AlternateContent>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t>169</a:t>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17</a:t>
            </a:fld>
            <a:endParaRPr lang="en-US" altLang="zh-CN" sz="1200" dirty="0">
              <a:latin typeface="Arial" panose="020B0604020202020204" pitchFamily="34" charset="0"/>
            </a:endParaRPr>
          </a:p>
        </p:txBody>
      </p:sp>
      <p:sp>
        <p:nvSpPr>
          <p:cNvPr id="173058" name="Rectangle 2"/>
          <p:cNvSpPr>
            <a:spLocks noGrp="1" noChangeArrowheads="1"/>
          </p:cNvSpPr>
          <p:nvPr>
            <p:ph type="title"/>
          </p:nvPr>
        </p:nvSpPr>
        <p:spPr>
          <a:xfrm>
            <a:off x="2095501" y="428625"/>
            <a:ext cx="8188325" cy="603250"/>
          </a:xfrm>
        </p:spPr>
        <p:txBody>
          <a:bodyPr vert="horz" wrap="square" lIns="91440" tIns="45720" rIns="91440" bIns="45720" numCol="1" anchor="ctr" anchorCtr="0" compatLnSpc="1"/>
          <a:lstStyle/>
          <a:p>
            <a:pPr>
              <a:defRPr/>
            </a:pPr>
            <a:r>
              <a:rPr lang="zh-CN" altLang="en-US" sz="4000"/>
              <a:t>评价性能</a:t>
            </a:r>
            <a:endParaRPr lang="en-US" altLang="zh-CN" sz="4000" dirty="0"/>
          </a:p>
        </p:txBody>
      </p:sp>
      <p:sp>
        <p:nvSpPr>
          <p:cNvPr id="173059" name="Rectangle 3"/>
          <p:cNvSpPr>
            <a:spLocks noGrp="1" noChangeArrowheads="1"/>
          </p:cNvSpPr>
          <p:nvPr>
            <p:ph idx="1"/>
          </p:nvPr>
        </p:nvSpPr>
        <p:spPr>
          <a:xfrm>
            <a:off x="1881188" y="1371600"/>
            <a:ext cx="8535988" cy="4362450"/>
          </a:xfrm>
        </p:spPr>
        <p:txBody>
          <a:bodyPr vert="horz" wrap="square" lIns="91440" tIns="45720" rIns="91440" bIns="45720" numCol="1" anchor="t" anchorCtr="0" compatLnSpc="1"/>
          <a:lstStyle/>
          <a:p>
            <a:pPr>
              <a:lnSpc>
                <a:spcPct val="90000"/>
              </a:lnSpc>
              <a:defRPr/>
            </a:pPr>
            <a:r>
              <a:rPr lang="zh-CN" altLang="en-US" b="1" dirty="0">
                <a:solidFill>
                  <a:srgbClr val="FFC000"/>
                </a:solidFill>
                <a:latin typeface="Comic Sans MS" panose="030F0702030302020204" pitchFamily="66" charset="0"/>
              </a:rPr>
              <a:t>比较机器性能的指标</a:t>
            </a:r>
            <a:endParaRPr lang="en-US" altLang="zh-CN" b="1" dirty="0">
              <a:solidFill>
                <a:srgbClr val="FFC000"/>
              </a:solidFill>
              <a:latin typeface="Comic Sans MS" panose="030F0702030302020204" pitchFamily="66" charset="0"/>
            </a:endParaRPr>
          </a:p>
          <a:p>
            <a:pPr lvl="1">
              <a:lnSpc>
                <a:spcPct val="90000"/>
              </a:lnSpc>
              <a:defRPr/>
            </a:pPr>
            <a:r>
              <a:rPr lang="zh-CN" altLang="en-US" b="1" dirty="0">
                <a:solidFill>
                  <a:srgbClr val="66FFFF"/>
                </a:solidFill>
                <a:latin typeface="Comic Sans MS" panose="030F0702030302020204" pitchFamily="66" charset="0"/>
              </a:rPr>
              <a:t>执行时间</a:t>
            </a:r>
            <a:r>
              <a:rPr lang="en-US" altLang="zh-CN" b="1" dirty="0">
                <a:solidFill>
                  <a:srgbClr val="66FFFF"/>
                </a:solidFill>
                <a:latin typeface="Comic Sans MS" panose="030F0702030302020204" pitchFamily="66" charset="0"/>
              </a:rPr>
              <a:t>(</a:t>
            </a:r>
            <a:r>
              <a:rPr lang="zh-CN" altLang="en-US" b="1" dirty="0">
                <a:solidFill>
                  <a:srgbClr val="66FFFF"/>
                </a:solidFill>
                <a:latin typeface="Comic Sans MS" panose="030F0702030302020204" pitchFamily="66" charset="0"/>
              </a:rPr>
              <a:t>响应时间，时延</a:t>
            </a:r>
            <a:r>
              <a:rPr lang="en-US" altLang="zh-CN" b="1" dirty="0">
                <a:solidFill>
                  <a:srgbClr val="66FFFF"/>
                </a:solidFill>
                <a:latin typeface="Comic Sans MS" panose="030F0702030302020204" pitchFamily="66" charset="0"/>
              </a:rPr>
              <a:t>)</a:t>
            </a:r>
            <a:r>
              <a:rPr lang="zh-CN" altLang="en-US" b="1" dirty="0">
                <a:solidFill>
                  <a:srgbClr val="66FFFF"/>
                </a:solidFill>
                <a:latin typeface="Comic Sans MS" panose="030F0702030302020204" pitchFamily="66" charset="0"/>
              </a:rPr>
              <a:t>：桌面机</a:t>
            </a:r>
            <a:endParaRPr lang="en-US" altLang="zh-CN" b="1" dirty="0">
              <a:solidFill>
                <a:srgbClr val="66FFFF"/>
              </a:solidFill>
              <a:latin typeface="Comic Sans MS" panose="030F0702030302020204" pitchFamily="66" charset="0"/>
            </a:endParaRPr>
          </a:p>
          <a:p>
            <a:pPr lvl="1">
              <a:lnSpc>
                <a:spcPct val="90000"/>
              </a:lnSpc>
              <a:defRPr/>
            </a:pPr>
            <a:r>
              <a:rPr lang="zh-CN" altLang="en-US" b="1" dirty="0">
                <a:solidFill>
                  <a:srgbClr val="FFFF00"/>
                </a:solidFill>
                <a:latin typeface="Comic Sans MS" panose="030F0702030302020204" pitchFamily="66" charset="0"/>
              </a:rPr>
              <a:t>吞吐量：网站服务器</a:t>
            </a:r>
            <a:endParaRPr lang="en-US" altLang="zh-CN" b="1" dirty="0">
              <a:solidFill>
                <a:srgbClr val="FFFF00"/>
              </a:solidFill>
              <a:latin typeface="Comic Sans MS" panose="030F0702030302020204" pitchFamily="66" charset="0"/>
            </a:endParaRPr>
          </a:p>
          <a:p>
            <a:pPr lvl="1">
              <a:lnSpc>
                <a:spcPct val="90000"/>
              </a:lnSpc>
              <a:defRPr/>
            </a:pPr>
            <a:r>
              <a:rPr lang="en-US" altLang="zh-CN" b="1" dirty="0">
                <a:latin typeface="Comic Sans MS" panose="030F0702030302020204" pitchFamily="66" charset="0"/>
              </a:rPr>
              <a:t>MIPS - millions of instructions per second</a:t>
            </a:r>
          </a:p>
          <a:p>
            <a:pPr>
              <a:lnSpc>
                <a:spcPct val="90000"/>
              </a:lnSpc>
              <a:defRPr/>
            </a:pPr>
            <a:r>
              <a:rPr lang="zh-CN" altLang="en-US" b="1" dirty="0">
                <a:solidFill>
                  <a:srgbClr val="FFC000"/>
                </a:solidFill>
                <a:latin typeface="Comic Sans MS" panose="030F0702030302020204" pitchFamily="66" charset="0"/>
              </a:rPr>
              <a:t>用程序集比较机器性能</a:t>
            </a:r>
            <a:endParaRPr lang="en-US" altLang="zh-CN" b="1" dirty="0">
              <a:solidFill>
                <a:srgbClr val="FFC000"/>
              </a:solidFill>
              <a:latin typeface="Comic Sans MS" panose="030F0702030302020204" pitchFamily="66" charset="0"/>
            </a:endParaRPr>
          </a:p>
          <a:p>
            <a:pPr lvl="1">
              <a:lnSpc>
                <a:spcPct val="90000"/>
              </a:lnSpc>
              <a:defRPr/>
            </a:pPr>
            <a:r>
              <a:rPr lang="zh-CN" altLang="en-US" b="1" dirty="0">
                <a:effectLst/>
                <a:latin typeface="Comic Sans MS" panose="030F0702030302020204" pitchFamily="66" charset="0"/>
              </a:rPr>
              <a:t>选择适当的程序评估性能</a:t>
            </a:r>
            <a:endParaRPr lang="en-US" altLang="zh-CN" b="1" dirty="0">
              <a:effectLst/>
              <a:latin typeface="Comic Sans MS" panose="030F0702030302020204" pitchFamily="66" charset="0"/>
            </a:endParaRPr>
          </a:p>
          <a:p>
            <a:pPr lvl="2">
              <a:lnSpc>
                <a:spcPct val="90000"/>
              </a:lnSpc>
              <a:defRPr/>
            </a:pPr>
            <a:r>
              <a:rPr lang="zh-CN" altLang="en-US" b="1" dirty="0">
                <a:latin typeface="Comic Sans MS" panose="030F0702030302020204" pitchFamily="66" charset="0"/>
              </a:rPr>
              <a:t>基准测试程序套件（</a:t>
            </a:r>
            <a:r>
              <a:rPr lang="en-US" altLang="zh-CN" b="1" dirty="0">
                <a:latin typeface="Comic Sans MS" panose="030F0702030302020204" pitchFamily="66" charset="0"/>
              </a:rPr>
              <a:t>Benchmark Suites</a:t>
            </a:r>
            <a:r>
              <a:rPr lang="zh-CN" altLang="en-US" b="1" dirty="0">
                <a:latin typeface="Comic Sans MS" panose="030F0702030302020204" pitchFamily="66" charset="0"/>
              </a:rPr>
              <a:t>）</a:t>
            </a:r>
            <a:endParaRPr lang="en-US" altLang="zh-CN" b="1" dirty="0">
              <a:latin typeface="Comic Sans MS" panose="030F0702030302020204" pitchFamily="66" charset="0"/>
            </a:endParaRPr>
          </a:p>
          <a:p>
            <a:pPr lvl="1">
              <a:lnSpc>
                <a:spcPct val="90000"/>
              </a:lnSpc>
              <a:defRPr/>
            </a:pPr>
            <a:r>
              <a:rPr lang="zh-CN" altLang="en-US" b="1" dirty="0">
                <a:solidFill>
                  <a:srgbClr val="FFFF00"/>
                </a:solidFill>
                <a:latin typeface="Comic Sans MS" panose="030F0702030302020204" pitchFamily="66" charset="0"/>
              </a:rPr>
              <a:t>不同平均值（</a:t>
            </a:r>
            <a:r>
              <a:rPr lang="en-US" altLang="zh-CN" b="1" dirty="0">
                <a:solidFill>
                  <a:srgbClr val="FFFF00"/>
                </a:solidFill>
                <a:latin typeface="Comic Sans MS" panose="030F0702030302020204" pitchFamily="66" charset="0"/>
              </a:rPr>
              <a:t>Different Means</a:t>
            </a:r>
            <a:r>
              <a:rPr lang="zh-CN" altLang="en-US" b="1" dirty="0">
                <a:solidFill>
                  <a:srgbClr val="FFFF00"/>
                </a:solidFill>
                <a:latin typeface="Comic Sans MS" panose="030F0702030302020204" pitchFamily="66" charset="0"/>
              </a:rPr>
              <a:t>）</a:t>
            </a:r>
            <a:r>
              <a:rPr lang="en-US" altLang="zh-CN" b="1" dirty="0">
                <a:solidFill>
                  <a:srgbClr val="FFFF00"/>
                </a:solidFill>
                <a:latin typeface="Comic Sans MS" panose="030F0702030302020204" pitchFamily="66" charset="0"/>
              </a:rPr>
              <a:t>: Arithmetic, Harmonic, and Geometric Means</a:t>
            </a:r>
          </a:p>
        </p:txBody>
      </p:sp>
      <p:sp>
        <p:nvSpPr>
          <p:cNvPr id="6" name="文本框 5">
            <a:extLst>
              <a:ext uri="{FF2B5EF4-FFF2-40B4-BE49-F238E27FC236}">
                <a16:creationId xmlns:a16="http://schemas.microsoft.com/office/drawing/2014/main" id="{11AC0D4B-E9A3-45C4-A854-280A61D9E4E1}"/>
              </a:ext>
            </a:extLst>
          </p:cNvPr>
          <p:cNvSpPr txBox="1"/>
          <p:nvPr/>
        </p:nvSpPr>
        <p:spPr>
          <a:xfrm>
            <a:off x="302895" y="257809"/>
            <a:ext cx="6092190" cy="341632"/>
          </a:xfrm>
          <a:prstGeom prst="rect">
            <a:avLst/>
          </a:prstGeom>
          <a:noFill/>
        </p:spPr>
        <p:txBody>
          <a:bodyPr wrap="square">
            <a:spAutoFit/>
          </a:bodyPr>
          <a:lstStyle/>
          <a:p>
            <a:pPr marL="342900" marR="0" indent="-342900" defTabSz="914400" eaLnBrk="1" hangingPunct="1">
              <a:lnSpc>
                <a:spcPct val="90000"/>
              </a:lnSpc>
              <a:spcBef>
                <a:spcPct val="20000"/>
              </a:spcBef>
              <a:buClr>
                <a:schemeClr val="hlink"/>
              </a:buClr>
              <a:buSzPct val="70000"/>
              <a:buFont typeface="Wingdings" panose="05000000000000000000" pitchFamily="2" charset="2"/>
              <a:defRPr/>
            </a:pPr>
            <a:r>
              <a:rPr kumimoji="0" lang="zh-CN" altLang="en-US" sz="1800" b="1" kern="0" cap="none" spc="0" normalizeH="0" baseline="0" noProof="0" dirty="0">
                <a:solidFill>
                  <a:srgbClr val="FFC000"/>
                </a:solidFill>
                <a:latin typeface="Comic Sans MS" panose="030F0702030302020204" pitchFamily="66" charset="0"/>
                <a:ea typeface="+mn-ea"/>
                <a:cs typeface="+mn-cs"/>
              </a:rPr>
              <a:t>测量、报告和总结计算机性能</a:t>
            </a:r>
            <a:endParaRPr kumimoji="0" lang="en-US" altLang="zh-CN" sz="1800" b="1" kern="0" cap="none" spc="0" normalizeH="0" baseline="0" noProof="0" dirty="0">
              <a:solidFill>
                <a:srgbClr val="FFC000"/>
              </a:solidFill>
              <a:latin typeface="Comic Sans MS" panose="030F0702030302020204" pitchFamily="66" charset="0"/>
              <a:ea typeface="+mn-ea"/>
              <a:cs typeface="+mn-cs"/>
            </a:endParaRPr>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zh-CN" altLang="en-US" sz="3200" b="1" dirty="0">
                <a:solidFill>
                  <a:srgbClr val="000000"/>
                </a:solidFill>
              </a:rPr>
              <a:t>提出的解决方法</a:t>
            </a:r>
            <a:endParaRPr lang="en-US" altLang="zh-CN" sz="3200" b="1" dirty="0">
              <a:solidFill>
                <a:srgbClr val="000000"/>
              </a:solidFill>
            </a:endParaRPr>
          </a:p>
        </p:txBody>
      </p:sp>
      <p:sp>
        <p:nvSpPr>
          <p:cNvPr id="27651" name="Rectangle 3"/>
          <p:cNvSpPr>
            <a:spLocks noGrp="1" noChangeArrowheads="1"/>
          </p:cNvSpPr>
          <p:nvPr>
            <p:ph type="body" idx="1"/>
          </p:nvPr>
        </p:nvSpPr>
        <p:spPr/>
        <p:txBody>
          <a:bodyPr>
            <a:normAutofit/>
          </a:bodyPr>
          <a:lstStyle/>
          <a:p>
            <a:r>
              <a:rPr lang="zh-CN" altLang="en-US" sz="2800" b="1" dirty="0">
                <a:solidFill>
                  <a:srgbClr val="000000"/>
                </a:solidFill>
                <a:latin typeface="Comic Sans MS" panose="030F0702030302020204" pitchFamily="66" charset="0"/>
              </a:rPr>
              <a:t>提出的解决方法</a:t>
            </a:r>
            <a:endParaRPr lang="en-US" altLang="zh-CN" sz="2800" dirty="0">
              <a:solidFill>
                <a:srgbClr val="000000"/>
              </a:solidFill>
              <a:latin typeface="Comic Sans MS" panose="030F0702030302020204" pitchFamily="66" charset="0"/>
            </a:endParaRPr>
          </a:p>
          <a:p>
            <a:pPr lvl="1"/>
            <a:r>
              <a:rPr lang="zh-CN" altLang="en-US" sz="2400" b="1" dirty="0">
                <a:solidFill>
                  <a:srgbClr val="0000CC"/>
                </a:solidFill>
                <a:latin typeface="Comic Sans MS" panose="030F0702030302020204" pitchFamily="66" charset="0"/>
              </a:rPr>
              <a:t>不要让</a:t>
            </a:r>
            <a:r>
              <a:rPr lang="zh-CN" altLang="en-US" sz="2400" b="1" dirty="0">
                <a:latin typeface="Comic Sans MS" panose="030F0702030302020204" pitchFamily="66" charset="0"/>
              </a:rPr>
              <a:t>指令在数据冒险时</a:t>
            </a:r>
            <a:r>
              <a:rPr lang="zh-CN" altLang="en-US" sz="2400" b="1" dirty="0">
                <a:solidFill>
                  <a:srgbClr val="FF0000"/>
                </a:solidFill>
                <a:latin typeface="Comic Sans MS" panose="030F0702030302020204" pitchFamily="66" charset="0"/>
              </a:rPr>
              <a:t>重叠执行</a:t>
            </a:r>
            <a:endParaRPr lang="en-US" altLang="zh-CN" sz="2400" dirty="0">
              <a:solidFill>
                <a:srgbClr val="000000"/>
              </a:solidFill>
              <a:latin typeface="Comic Sans MS" panose="030F0702030302020204" pitchFamily="66" charset="0"/>
            </a:endParaRPr>
          </a:p>
          <a:p>
            <a:r>
              <a:rPr lang="zh-CN" altLang="en-US" sz="2800" b="1" dirty="0">
                <a:solidFill>
                  <a:srgbClr val="000000"/>
                </a:solidFill>
                <a:latin typeface="Comic Sans MS" panose="030F0702030302020204" pitchFamily="66" charset="0"/>
              </a:rPr>
              <a:t>实施技术</a:t>
            </a:r>
            <a:endParaRPr lang="en-US" altLang="zh-CN" sz="2800" dirty="0">
              <a:solidFill>
                <a:srgbClr val="000000"/>
              </a:solidFill>
              <a:latin typeface="Comic Sans MS" panose="030F0702030302020204" pitchFamily="66" charset="0"/>
            </a:endParaRPr>
          </a:p>
          <a:p>
            <a:pPr lvl="1"/>
            <a:r>
              <a:rPr lang="zh-CN" altLang="en-US" sz="2400" b="1" dirty="0">
                <a:solidFill>
                  <a:srgbClr val="000000"/>
                </a:solidFill>
                <a:latin typeface="Comic Sans MS" panose="030F0702030302020204" pitchFamily="66" charset="0"/>
              </a:rPr>
              <a:t>不要让有冒险的指令流过流水线</a:t>
            </a:r>
            <a:endParaRPr lang="en-US" altLang="zh-CN" sz="2400" b="1" dirty="0">
              <a:solidFill>
                <a:srgbClr val="000000"/>
              </a:solidFill>
              <a:latin typeface="Comic Sans MS" panose="030F0702030302020204" pitchFamily="66" charset="0"/>
            </a:endParaRPr>
          </a:p>
          <a:p>
            <a:pPr lvl="1"/>
            <a:r>
              <a:rPr lang="zh-CN" altLang="en-US" sz="2400" b="1" dirty="0">
                <a:solidFill>
                  <a:srgbClr val="FF0000"/>
                </a:solidFill>
                <a:latin typeface="Comic Sans MS" panose="030F0702030302020204" pitchFamily="66" charset="0"/>
              </a:rPr>
              <a:t>尤其是，</a:t>
            </a:r>
            <a:r>
              <a:rPr lang="zh-CN" altLang="en-US" sz="2400" b="1" dirty="0">
                <a:solidFill>
                  <a:srgbClr val="000000"/>
                </a:solidFill>
                <a:latin typeface="Comic Sans MS" panose="030F0702030302020204" pitchFamily="66" charset="0"/>
              </a:rPr>
              <a:t>不要在冒险时</a:t>
            </a:r>
            <a:r>
              <a:rPr lang="zh-CN" altLang="en-US" sz="2400" b="1" dirty="0">
                <a:solidFill>
                  <a:srgbClr val="FF0000"/>
                </a:solidFill>
                <a:latin typeface="Comic Sans MS" panose="030F0702030302020204" pitchFamily="66" charset="0"/>
              </a:rPr>
              <a:t>写</a:t>
            </a:r>
            <a:r>
              <a:rPr lang="zh-CN" altLang="en-US" sz="2400" b="1" dirty="0">
                <a:latin typeface="Comic Sans MS" panose="030F0702030302020204" pitchFamily="66" charset="0"/>
              </a:rPr>
              <a:t>有</a:t>
            </a:r>
            <a:r>
              <a:rPr lang="en-US" altLang="zh-CN" sz="2400" b="1" dirty="0">
                <a:latin typeface="Comic Sans MS" panose="030F0702030302020204" pitchFamily="66" charset="0"/>
              </a:rPr>
              <a:t>C</a:t>
            </a:r>
            <a:r>
              <a:rPr lang="en-US" altLang="zh-CN" sz="2400" b="1" dirty="0">
                <a:solidFill>
                  <a:srgbClr val="000000"/>
                </a:solidFill>
                <a:latin typeface="Comic Sans MS" panose="030F0702030302020204" pitchFamily="66" charset="0"/>
              </a:rPr>
              <a:t>PU</a:t>
            </a:r>
            <a:r>
              <a:rPr lang="zh-CN" altLang="en-US" sz="2400" b="1" dirty="0">
                <a:solidFill>
                  <a:srgbClr val="000000"/>
                </a:solidFill>
                <a:latin typeface="Comic Sans MS" panose="030F0702030302020204" pitchFamily="66" charset="0"/>
              </a:rPr>
              <a:t>状态的流水线硬件（如，寄存器堆、存储器）</a:t>
            </a:r>
            <a:endParaRPr lang="en-US" altLang="zh-CN" sz="2400" dirty="0">
              <a:solidFill>
                <a:srgbClr val="000000"/>
              </a:solidFill>
              <a:latin typeface="Comic Sans MS" panose="030F0702030302020204" pitchFamily="66" charset="0"/>
            </a:endParaRPr>
          </a:p>
          <a:p>
            <a:pPr lvl="1"/>
            <a:r>
              <a:rPr lang="zh-CN" altLang="en-US" sz="2400" b="1" dirty="0">
                <a:solidFill>
                  <a:srgbClr val="000000"/>
                </a:solidFill>
                <a:latin typeface="Comic Sans MS" panose="030F0702030302020204" pitchFamily="66" charset="0"/>
              </a:rPr>
              <a:t>让指令</a:t>
            </a:r>
            <a:r>
              <a:rPr lang="zh-CN" altLang="en-US" sz="2400" b="1" dirty="0">
                <a:solidFill>
                  <a:srgbClr val="FF0000"/>
                </a:solidFill>
                <a:latin typeface="Comic Sans MS" panose="030F0702030302020204" pitchFamily="66" charset="0"/>
              </a:rPr>
              <a:t>等待</a:t>
            </a:r>
            <a:r>
              <a:rPr lang="zh-CN" altLang="en-US" sz="2400" b="1" dirty="0">
                <a:solidFill>
                  <a:srgbClr val="000000"/>
                </a:solidFill>
                <a:latin typeface="Comic Sans MS" panose="030F0702030302020204" pitchFamily="66" charset="0"/>
              </a:rPr>
              <a:t>直到冒险消除</a:t>
            </a:r>
            <a:r>
              <a:rPr lang="en-US" altLang="zh-CN" sz="2400" b="1" dirty="0">
                <a:solidFill>
                  <a:srgbClr val="000000"/>
                </a:solidFill>
                <a:latin typeface="Comic Sans MS" panose="030F0702030302020204" pitchFamily="66" charset="0"/>
              </a:rPr>
              <a:t> </a:t>
            </a:r>
          </a:p>
          <a:p>
            <a:pPr lvl="1">
              <a:buNone/>
            </a:pPr>
            <a:r>
              <a:rPr lang="zh-CN" altLang="en-US" sz="2400" b="1" dirty="0">
                <a:latin typeface="Comic Sans MS" panose="030F0702030302020204" pitchFamily="66" charset="0"/>
              </a:rPr>
              <a:t>  操作名称：</a:t>
            </a:r>
            <a:r>
              <a:rPr lang="zh-CN" altLang="en-US" sz="2400" b="1" dirty="0">
                <a:solidFill>
                  <a:srgbClr val="FF0000"/>
                </a:solidFill>
                <a:latin typeface="Comic Sans MS" panose="030F0702030302020204" pitchFamily="66" charset="0"/>
              </a:rPr>
              <a:t>流水线停顿</a:t>
            </a:r>
            <a:endParaRPr lang="en-US" altLang="zh-CN" sz="2400" dirty="0">
              <a:solidFill>
                <a:srgbClr val="000000"/>
              </a:solidFill>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170</a:t>
            </a:fld>
            <a:endParaRPr lang="zh-CN" alt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
          <p:cNvGrpSpPr/>
          <p:nvPr/>
        </p:nvGrpSpPr>
        <p:grpSpPr bwMode="auto">
          <a:xfrm>
            <a:off x="4495801" y="2971800"/>
            <a:ext cx="5827713" cy="609600"/>
            <a:chOff x="1872" y="1872"/>
            <a:chExt cx="3671" cy="384"/>
          </a:xfrm>
        </p:grpSpPr>
        <p:sp>
          <p:nvSpPr>
            <p:cNvPr id="28675" name="AutoShape 3"/>
            <p:cNvSpPr>
              <a:spLocks noChangeArrowheads="1"/>
            </p:cNvSpPr>
            <p:nvPr/>
          </p:nvSpPr>
          <p:spPr bwMode="auto">
            <a:xfrm>
              <a:off x="1872" y="1872"/>
              <a:ext cx="633" cy="384"/>
            </a:xfrm>
            <a:prstGeom prst="cloudCallout">
              <a:avLst>
                <a:gd name="adj1" fmla="val 21875"/>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p>
          </p:txBody>
        </p:sp>
        <p:sp>
          <p:nvSpPr>
            <p:cNvPr id="28676" name="AutoShape 4"/>
            <p:cNvSpPr>
              <a:spLocks noChangeArrowheads="1"/>
            </p:cNvSpPr>
            <p:nvPr/>
          </p:nvSpPr>
          <p:spPr bwMode="auto">
            <a:xfrm>
              <a:off x="2569" y="1872"/>
              <a:ext cx="695"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p>
          </p:txBody>
        </p:sp>
        <p:sp>
          <p:nvSpPr>
            <p:cNvPr id="28677" name="AutoShape 5"/>
            <p:cNvSpPr>
              <a:spLocks noChangeArrowheads="1"/>
            </p:cNvSpPr>
            <p:nvPr/>
          </p:nvSpPr>
          <p:spPr bwMode="auto">
            <a:xfrm>
              <a:off x="4848" y="1872"/>
              <a:ext cx="695"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p>
          </p:txBody>
        </p:sp>
        <p:sp>
          <p:nvSpPr>
            <p:cNvPr id="28678" name="AutoShape 6"/>
            <p:cNvSpPr>
              <a:spLocks noChangeArrowheads="1"/>
            </p:cNvSpPr>
            <p:nvPr/>
          </p:nvSpPr>
          <p:spPr bwMode="auto">
            <a:xfrm>
              <a:off x="4080" y="1872"/>
              <a:ext cx="695"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p>
          </p:txBody>
        </p:sp>
        <p:sp>
          <p:nvSpPr>
            <p:cNvPr id="28679" name="AutoShape 7"/>
            <p:cNvSpPr>
              <a:spLocks noChangeArrowheads="1"/>
            </p:cNvSpPr>
            <p:nvPr/>
          </p:nvSpPr>
          <p:spPr bwMode="auto">
            <a:xfrm>
              <a:off x="3312" y="1872"/>
              <a:ext cx="695" cy="384"/>
            </a:xfrm>
            <a:prstGeom prst="cloudCallout">
              <a:avLst>
                <a:gd name="adj1" fmla="val -22519"/>
                <a:gd name="adj2" fmla="val 161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p>
          </p:txBody>
        </p:sp>
      </p:grpSp>
      <p:grpSp>
        <p:nvGrpSpPr>
          <p:cNvPr id="3" name="Group 8"/>
          <p:cNvGrpSpPr/>
          <p:nvPr/>
        </p:nvGrpSpPr>
        <p:grpSpPr bwMode="auto">
          <a:xfrm>
            <a:off x="5715001" y="3810000"/>
            <a:ext cx="4608513" cy="609600"/>
            <a:chOff x="2640" y="2400"/>
            <a:chExt cx="2903" cy="384"/>
          </a:xfrm>
        </p:grpSpPr>
        <p:sp>
          <p:nvSpPr>
            <p:cNvPr id="28681" name="AutoShape 9"/>
            <p:cNvSpPr>
              <a:spLocks noChangeArrowheads="1"/>
            </p:cNvSpPr>
            <p:nvPr/>
          </p:nvSpPr>
          <p:spPr bwMode="auto">
            <a:xfrm>
              <a:off x="2640" y="2400"/>
              <a:ext cx="633" cy="384"/>
            </a:xfrm>
            <a:prstGeom prst="cloudCallout">
              <a:avLst>
                <a:gd name="adj1" fmla="val 21875"/>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p>
          </p:txBody>
        </p:sp>
        <p:sp>
          <p:nvSpPr>
            <p:cNvPr id="28682" name="AutoShape 10"/>
            <p:cNvSpPr>
              <a:spLocks noChangeArrowheads="1"/>
            </p:cNvSpPr>
            <p:nvPr/>
          </p:nvSpPr>
          <p:spPr bwMode="auto">
            <a:xfrm>
              <a:off x="3337" y="2400"/>
              <a:ext cx="695"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p>
          </p:txBody>
        </p:sp>
        <p:sp>
          <p:nvSpPr>
            <p:cNvPr id="28683" name="AutoShape 11"/>
            <p:cNvSpPr>
              <a:spLocks noChangeArrowheads="1"/>
            </p:cNvSpPr>
            <p:nvPr/>
          </p:nvSpPr>
          <p:spPr bwMode="auto">
            <a:xfrm>
              <a:off x="4848" y="2400"/>
              <a:ext cx="695"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p>
          </p:txBody>
        </p:sp>
        <p:sp>
          <p:nvSpPr>
            <p:cNvPr id="28684" name="AutoShape 12"/>
            <p:cNvSpPr>
              <a:spLocks noChangeArrowheads="1"/>
            </p:cNvSpPr>
            <p:nvPr/>
          </p:nvSpPr>
          <p:spPr bwMode="auto">
            <a:xfrm>
              <a:off x="4080" y="2400"/>
              <a:ext cx="695" cy="384"/>
            </a:xfrm>
            <a:prstGeom prst="cloudCallout">
              <a:avLst>
                <a:gd name="adj1" fmla="val -22519"/>
                <a:gd name="adj2" fmla="val 161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p>
          </p:txBody>
        </p:sp>
      </p:grpSp>
      <p:graphicFrame>
        <p:nvGraphicFramePr>
          <p:cNvPr id="28685" name="Object 13"/>
          <p:cNvGraphicFramePr>
            <a:graphicFrameLocks noChangeAspect="1"/>
          </p:cNvGraphicFramePr>
          <p:nvPr/>
        </p:nvGraphicFramePr>
        <p:xfrm>
          <a:off x="1828800" y="1447800"/>
          <a:ext cx="8534400" cy="4953000"/>
        </p:xfrm>
        <a:graphic>
          <a:graphicData uri="http://schemas.openxmlformats.org/presentationml/2006/ole">
            <mc:AlternateContent xmlns:mc="http://schemas.openxmlformats.org/markup-compatibility/2006">
              <mc:Choice xmlns:v="urn:schemas-microsoft-com:vml" Requires="v">
                <p:oleObj spid="_x0000_s52238" name="Picture" r:id="rId3" imgW="4467225" imgH="2752725" progId="Word.Picture.8">
                  <p:embed/>
                </p:oleObj>
              </mc:Choice>
              <mc:Fallback>
                <p:oleObj name="Picture" r:id="rId3" imgW="4467225" imgH="2752725" progId="Word.Picture.8">
                  <p:embed/>
                  <p:pic>
                    <p:nvPicPr>
                      <p:cNvPr id="28685" name="Object 13"/>
                      <p:cNvPicPr>
                        <a:picLocks noChangeAspect="1"/>
                      </p:cNvPicPr>
                      <p:nvPr/>
                    </p:nvPicPr>
                    <p:blipFill>
                      <a:blip r:embed="rId4"/>
                      <a:stretch>
                        <a:fillRect/>
                      </a:stretch>
                    </p:blipFill>
                    <p:spPr>
                      <a:xfrm>
                        <a:off x="1828800" y="1447800"/>
                        <a:ext cx="8534400" cy="4953000"/>
                      </a:xfrm>
                      <a:prstGeom prst="rect">
                        <a:avLst/>
                      </a:prstGeom>
                      <a:noFill/>
                      <a:ln w="9525">
                        <a:noFill/>
                        <a:miter/>
                      </a:ln>
                    </p:spPr>
                  </p:pic>
                </p:oleObj>
              </mc:Fallback>
            </mc:AlternateContent>
          </a:graphicData>
        </a:graphic>
      </p:graphicFrame>
      <p:sp>
        <p:nvSpPr>
          <p:cNvPr id="28686" name="Rectangle 14"/>
          <p:cNvSpPr>
            <a:spLocks noGrp="1" noChangeArrowheads="1"/>
          </p:cNvSpPr>
          <p:nvPr>
            <p:ph type="title"/>
          </p:nvPr>
        </p:nvSpPr>
        <p:spPr/>
        <p:txBody>
          <a:bodyPr>
            <a:normAutofit fontScale="90000"/>
          </a:bodyPr>
          <a:lstStyle/>
          <a:p>
            <a:r>
              <a:rPr lang="zh-CN" altLang="en-US" b="1" dirty="0"/>
              <a:t>怎样停顿？</a:t>
            </a:r>
            <a:br>
              <a:rPr lang="en-US" altLang="zh-CN" b="1" dirty="0"/>
            </a:br>
            <a:r>
              <a:rPr lang="zh-CN" altLang="en-US" b="1" dirty="0"/>
              <a:t>由编译器插入</a:t>
            </a:r>
            <a:r>
              <a:rPr lang="en-US" altLang="zh-CN" b="1" dirty="0"/>
              <a:t> </a:t>
            </a:r>
            <a:r>
              <a:rPr lang="en-US" altLang="zh-CN" b="1" dirty="0" err="1">
                <a:solidFill>
                  <a:srgbClr val="0000CC"/>
                </a:solidFill>
              </a:rPr>
              <a:t>nop</a:t>
            </a:r>
            <a:r>
              <a:rPr lang="en-US" altLang="zh-CN" b="1" dirty="0"/>
              <a:t> </a:t>
            </a:r>
            <a:r>
              <a:rPr lang="zh-CN" altLang="en-US" b="1" dirty="0"/>
              <a:t>指令（</a:t>
            </a:r>
            <a:r>
              <a:rPr lang="zh-CN" altLang="en-US" b="1" dirty="0">
                <a:solidFill>
                  <a:srgbClr val="FF0000"/>
                </a:solidFill>
              </a:rPr>
              <a:t>软件</a:t>
            </a:r>
            <a:r>
              <a:rPr lang="zh-CN" altLang="en-US" b="1" dirty="0"/>
              <a:t>）</a:t>
            </a:r>
            <a:endParaRPr lang="en-US" altLang="zh-CN" b="1" dirty="0"/>
          </a:p>
        </p:txBody>
      </p:sp>
      <p:sp>
        <p:nvSpPr>
          <p:cNvPr id="15" name="灯片编号占位符 14"/>
          <p:cNvSpPr>
            <a:spLocks noGrp="1"/>
          </p:cNvSpPr>
          <p:nvPr>
            <p:ph type="sldNum" sz="quarter" idx="12"/>
          </p:nvPr>
        </p:nvSpPr>
        <p:spPr/>
        <p:txBody>
          <a:bodyPr/>
          <a:lstStyle/>
          <a:p>
            <a:fld id="{0C913308-F349-4B6D-A68A-DD1791B4A57B}" type="slidenum">
              <a:rPr lang="zh-CN" altLang="en-US" smtClean="0"/>
              <a:t>171</a:t>
            </a:fld>
            <a:endParaRPr lang="zh-CN"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fontScale="90000"/>
          </a:bodyPr>
          <a:lstStyle/>
          <a:p>
            <a:r>
              <a:rPr lang="zh-CN" altLang="en-US" b="1" dirty="0">
                <a:solidFill>
                  <a:srgbClr val="FF0000"/>
                </a:solidFill>
              </a:rPr>
              <a:t>怎样停顿？</a:t>
            </a:r>
            <a:br>
              <a:rPr lang="en-US" altLang="zh-CN" b="1" dirty="0">
                <a:solidFill>
                  <a:srgbClr val="FF0000"/>
                </a:solidFill>
              </a:rPr>
            </a:br>
            <a:r>
              <a:rPr lang="zh-CN" altLang="en-US" b="1" dirty="0">
                <a:solidFill>
                  <a:srgbClr val="FF0000"/>
                </a:solidFill>
              </a:rPr>
              <a:t>增加硬件</a:t>
            </a:r>
            <a:r>
              <a:rPr lang="zh-CN" altLang="en-US" b="1" dirty="0">
                <a:solidFill>
                  <a:srgbClr val="0070C0"/>
                </a:solidFill>
              </a:rPr>
              <a:t>互锁</a:t>
            </a:r>
            <a:r>
              <a:rPr lang="zh-CN" altLang="en-US" dirty="0">
                <a:solidFill>
                  <a:srgbClr val="0070C0"/>
                </a:solidFill>
              </a:rPr>
              <a:t>（</a:t>
            </a:r>
            <a:r>
              <a:rPr lang="en-US" altLang="zh-CN" dirty="0">
                <a:solidFill>
                  <a:srgbClr val="0000CC"/>
                </a:solidFill>
              </a:rPr>
              <a:t>Interlock</a:t>
            </a:r>
            <a:r>
              <a:rPr lang="zh-CN" altLang="en-US" dirty="0">
                <a:solidFill>
                  <a:srgbClr val="0000CC"/>
                </a:solidFill>
              </a:rPr>
              <a:t>）</a:t>
            </a:r>
            <a:r>
              <a:rPr lang="en-US" altLang="zh-CN" dirty="0">
                <a:solidFill>
                  <a:srgbClr val="FF0000"/>
                </a:solidFill>
              </a:rPr>
              <a:t> !</a:t>
            </a:r>
            <a:endParaRPr lang="en-US" altLang="zh-CN" dirty="0">
              <a:solidFill>
                <a:srgbClr val="000000"/>
              </a:solidFill>
              <a:latin typeface="Arial" panose="020B0604020202020204" pitchFamily="34" charset="0"/>
            </a:endParaRPr>
          </a:p>
        </p:txBody>
      </p:sp>
      <p:sp>
        <p:nvSpPr>
          <p:cNvPr id="29699" name="Rectangle 3"/>
          <p:cNvSpPr>
            <a:spLocks noGrp="1" noChangeArrowheads="1"/>
          </p:cNvSpPr>
          <p:nvPr>
            <p:ph type="body" idx="1"/>
          </p:nvPr>
        </p:nvSpPr>
        <p:spPr>
          <a:xfrm>
            <a:off x="1828800" y="1714488"/>
            <a:ext cx="8839200" cy="4338654"/>
          </a:xfrm>
        </p:spPr>
        <p:txBody>
          <a:bodyPr>
            <a:normAutofit/>
          </a:bodyPr>
          <a:lstStyle/>
          <a:p>
            <a:pPr>
              <a:lnSpc>
                <a:spcPts val="3500"/>
              </a:lnSpc>
            </a:pPr>
            <a:r>
              <a:rPr lang="zh-CN" altLang="en-US" sz="2800" b="1" dirty="0">
                <a:solidFill>
                  <a:srgbClr val="0000CC"/>
                </a:solidFill>
                <a:latin typeface="Comic Sans MS" panose="030F0702030302020204" pitchFamily="66" charset="0"/>
              </a:rPr>
              <a:t>增加额外硬件</a:t>
            </a:r>
            <a:r>
              <a:rPr lang="zh-CN" altLang="en-US" sz="2800" b="1" dirty="0">
                <a:solidFill>
                  <a:srgbClr val="FF0000"/>
                </a:solidFill>
                <a:latin typeface="Comic Sans MS" panose="030F0702030302020204" pitchFamily="66" charset="0"/>
              </a:rPr>
              <a:t>检测</a:t>
            </a:r>
            <a:r>
              <a:rPr lang="zh-CN" altLang="en-US" sz="2800" b="1" dirty="0">
                <a:solidFill>
                  <a:srgbClr val="0000CC"/>
                </a:solidFill>
                <a:latin typeface="Comic Sans MS" panose="030F0702030302020204" pitchFamily="66" charset="0"/>
              </a:rPr>
              <a:t>需要停顿的情况</a:t>
            </a:r>
            <a:endParaRPr lang="en-US" altLang="zh-CN" sz="2800" b="1" dirty="0">
              <a:solidFill>
                <a:srgbClr val="000000"/>
              </a:solidFill>
              <a:latin typeface="Comic Sans MS" panose="030F0702030302020204" pitchFamily="66" charset="0"/>
            </a:endParaRPr>
          </a:p>
          <a:p>
            <a:pPr lvl="1">
              <a:lnSpc>
                <a:spcPts val="3500"/>
              </a:lnSpc>
            </a:pPr>
            <a:r>
              <a:rPr lang="zh-CN" altLang="en-US" sz="2400" b="1" dirty="0">
                <a:solidFill>
                  <a:srgbClr val="000000"/>
                </a:solidFill>
                <a:latin typeface="Comic Sans MS" panose="030F0702030302020204" pitchFamily="66" charset="0"/>
              </a:rPr>
              <a:t>观察指令字段位（如，寄存器字段）</a:t>
            </a:r>
            <a:endParaRPr lang="en-US" altLang="zh-CN" sz="2400" b="1" dirty="0">
              <a:solidFill>
                <a:srgbClr val="000000"/>
              </a:solidFill>
              <a:latin typeface="Comic Sans MS" panose="030F0702030302020204" pitchFamily="66" charset="0"/>
            </a:endParaRPr>
          </a:p>
          <a:p>
            <a:pPr lvl="1">
              <a:lnSpc>
                <a:spcPts val="3500"/>
              </a:lnSpc>
            </a:pPr>
            <a:r>
              <a:rPr lang="zh-CN" altLang="en-US" sz="2400" b="1" dirty="0">
                <a:solidFill>
                  <a:srgbClr val="000000"/>
                </a:solidFill>
                <a:latin typeface="Comic Sans MS" panose="030F0702030302020204" pitchFamily="66" charset="0"/>
              </a:rPr>
              <a:t>在流水线特定段检测是否有</a:t>
            </a:r>
            <a:r>
              <a:rPr lang="en-US" altLang="zh-CN" sz="2400" b="1" dirty="0">
                <a:solidFill>
                  <a:srgbClr val="000000"/>
                </a:solidFill>
                <a:latin typeface="Comic Sans MS" panose="030F0702030302020204" pitchFamily="66" charset="0"/>
              </a:rPr>
              <a:t>“</a:t>
            </a:r>
            <a:r>
              <a:rPr lang="zh-CN" altLang="en-US" sz="2400" b="1" dirty="0">
                <a:solidFill>
                  <a:srgbClr val="FF0000"/>
                </a:solidFill>
                <a:latin typeface="Comic Sans MS" panose="030F0702030302020204" pitchFamily="66" charset="0"/>
              </a:rPr>
              <a:t>先写后读</a:t>
            </a:r>
            <a:r>
              <a:rPr lang="en-US" altLang="zh-CN" sz="2400" b="1" dirty="0">
                <a:solidFill>
                  <a:srgbClr val="000000"/>
                </a:solidFill>
                <a:latin typeface="Comic Sans MS" panose="030F0702030302020204" pitchFamily="66" charset="0"/>
              </a:rPr>
              <a:t>” </a:t>
            </a:r>
            <a:r>
              <a:rPr lang="zh-CN" altLang="en-US" sz="2400" b="1" dirty="0">
                <a:solidFill>
                  <a:srgbClr val="000000"/>
                </a:solidFill>
                <a:latin typeface="Comic Sans MS" panose="030F0702030302020204" pitchFamily="66" charset="0"/>
              </a:rPr>
              <a:t>冲突</a:t>
            </a:r>
            <a:endParaRPr lang="en-US" altLang="zh-CN" sz="2400" b="1" dirty="0">
              <a:solidFill>
                <a:srgbClr val="000000"/>
              </a:solidFill>
            </a:endParaRPr>
          </a:p>
          <a:p>
            <a:pPr>
              <a:lnSpc>
                <a:spcPts val="3500"/>
              </a:lnSpc>
            </a:pPr>
            <a:r>
              <a:rPr lang="zh-CN" altLang="en-US" sz="2800" b="1" dirty="0">
                <a:solidFill>
                  <a:srgbClr val="0000CC"/>
                </a:solidFill>
                <a:latin typeface="Comic Sans MS" panose="030F0702030302020204" pitchFamily="66" charset="0"/>
              </a:rPr>
              <a:t>增加额外硬件</a:t>
            </a:r>
            <a:r>
              <a:rPr lang="zh-CN" altLang="en-US" sz="2800" b="1" dirty="0">
                <a:solidFill>
                  <a:srgbClr val="FF0000"/>
                </a:solidFill>
                <a:latin typeface="Comic Sans MS" panose="030F0702030302020204" pitchFamily="66" charset="0"/>
              </a:rPr>
              <a:t>放“气泡”</a:t>
            </a:r>
            <a:r>
              <a:rPr lang="zh-CN" altLang="en-US" sz="2800" b="1" dirty="0">
                <a:solidFill>
                  <a:srgbClr val="0000CC"/>
                </a:solidFill>
                <a:latin typeface="Comic Sans MS" panose="030F0702030302020204" pitchFamily="66" charset="0"/>
              </a:rPr>
              <a:t>（</a:t>
            </a:r>
            <a:r>
              <a:rPr lang="zh-CN" altLang="en-US" sz="2800" b="1" dirty="0">
                <a:solidFill>
                  <a:srgbClr val="FF0000"/>
                </a:solidFill>
                <a:latin typeface="Comic Sans MS" panose="030F0702030302020204" pitchFamily="66" charset="0"/>
              </a:rPr>
              <a:t>暂停）</a:t>
            </a:r>
            <a:r>
              <a:rPr lang="zh-CN" altLang="en-US" sz="2800" b="1" dirty="0">
                <a:solidFill>
                  <a:srgbClr val="0070C0"/>
                </a:solidFill>
                <a:latin typeface="Comic Sans MS" panose="030F0702030302020204" pitchFamily="66" charset="0"/>
              </a:rPr>
              <a:t>到</a:t>
            </a:r>
            <a:r>
              <a:rPr lang="zh-CN" altLang="en-US" sz="2800" b="1" dirty="0">
                <a:solidFill>
                  <a:srgbClr val="0000CC"/>
                </a:solidFill>
                <a:latin typeface="Comic Sans MS" panose="030F0702030302020204" pitchFamily="66" charset="0"/>
              </a:rPr>
              <a:t>流水线</a:t>
            </a:r>
            <a:endParaRPr lang="en-US" altLang="zh-CN" sz="2800" b="1" dirty="0">
              <a:solidFill>
                <a:srgbClr val="000000"/>
              </a:solidFill>
              <a:latin typeface="Comic Sans MS" panose="030F0702030302020204" pitchFamily="66" charset="0"/>
            </a:endParaRPr>
          </a:p>
          <a:p>
            <a:pPr lvl="1">
              <a:lnSpc>
                <a:spcPts val="3500"/>
              </a:lnSpc>
            </a:pPr>
            <a:r>
              <a:rPr lang="zh-CN" altLang="en-US" sz="2400" b="1" dirty="0">
                <a:solidFill>
                  <a:srgbClr val="000000"/>
                </a:solidFill>
                <a:latin typeface="Comic Sans MS" panose="030F0702030302020204" pitchFamily="66" charset="0"/>
              </a:rPr>
              <a:t>实际操作：让有冒险的指令通过流水线，但是禁止允许任何结果写入机器状态的位</a:t>
            </a:r>
            <a:endParaRPr lang="en-US" altLang="zh-CN" sz="2400" b="1" dirty="0">
              <a:solidFill>
                <a:srgbClr val="000000"/>
              </a:solidFill>
              <a:latin typeface="Comic Sans MS" panose="030F0702030302020204" pitchFamily="66" charset="0"/>
            </a:endParaRPr>
          </a:p>
          <a:p>
            <a:pPr lvl="1">
              <a:lnSpc>
                <a:spcPts val="3500"/>
              </a:lnSpc>
            </a:pPr>
            <a:r>
              <a:rPr lang="zh-CN" altLang="en-US" sz="2400" b="1" dirty="0">
                <a:solidFill>
                  <a:srgbClr val="000000"/>
                </a:solidFill>
                <a:latin typeface="Comic Sans MS" panose="030F0702030302020204" pitchFamily="66" charset="0"/>
              </a:rPr>
              <a:t>因此</a:t>
            </a:r>
            <a:r>
              <a:rPr lang="en-US" altLang="zh-CN" sz="2400" b="1" dirty="0">
                <a:solidFill>
                  <a:srgbClr val="000000"/>
                </a:solidFill>
                <a:latin typeface="Comic Sans MS" panose="030F0702030302020204" pitchFamily="66" charset="0"/>
              </a:rPr>
              <a:t>, </a:t>
            </a:r>
            <a:r>
              <a:rPr lang="zh-CN" altLang="en-US" sz="2400" b="1" dirty="0">
                <a:solidFill>
                  <a:srgbClr val="FF0000"/>
                </a:solidFill>
                <a:latin typeface="Comic Sans MS" panose="030F0702030302020204" pitchFamily="66" charset="0"/>
              </a:rPr>
              <a:t>有冒险的指令“执行”，但是不能“存入”</a:t>
            </a:r>
            <a:endParaRPr lang="en-US" altLang="zh-CN" sz="2400" b="1" dirty="0">
              <a:solidFill>
                <a:srgbClr val="FF0000"/>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172</a:t>
            </a:fld>
            <a:endParaRPr lang="zh-CN" alt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667000" y="228600"/>
            <a:ext cx="7467600" cy="990600"/>
          </a:xfrm>
        </p:spPr>
        <p:txBody>
          <a:bodyPr/>
          <a:lstStyle/>
          <a:p>
            <a:r>
              <a:rPr lang="zh-CN" altLang="en-US"/>
              <a:t>回忆</a:t>
            </a:r>
            <a:r>
              <a:rPr lang="en-US" altLang="zh-CN"/>
              <a:t> MIPS Instruction format</a:t>
            </a:r>
            <a:endParaRPr lang="en-US" altLang="zh-CN" b="0">
              <a:solidFill>
                <a:srgbClr val="000000"/>
              </a:solidFill>
              <a:latin typeface="Arial" panose="020B0604020202020204" pitchFamily="34" charset="0"/>
            </a:endParaRPr>
          </a:p>
        </p:txBody>
      </p:sp>
      <p:sp>
        <p:nvSpPr>
          <p:cNvPr id="31747" name="Rectangle 3"/>
          <p:cNvSpPr>
            <a:spLocks noGrp="1" noChangeArrowheads="1"/>
          </p:cNvSpPr>
          <p:nvPr>
            <p:ph type="body" idx="1"/>
          </p:nvPr>
        </p:nvSpPr>
        <p:spPr>
          <a:xfrm>
            <a:off x="1828800" y="1663065"/>
            <a:ext cx="8610600" cy="5029200"/>
          </a:xfrm>
        </p:spPr>
        <p:txBody>
          <a:bodyPr/>
          <a:lstStyle/>
          <a:p>
            <a:pPr>
              <a:lnSpc>
                <a:spcPct val="90000"/>
              </a:lnSpc>
            </a:pPr>
            <a:r>
              <a:rPr lang="en-US" altLang="zh-CN" sz="2800">
                <a:solidFill>
                  <a:srgbClr val="000000"/>
                </a:solidFill>
              </a:rPr>
              <a:t>add R8, R17, R18</a:t>
            </a:r>
            <a:endParaRPr lang="en-US" altLang="zh-CN">
              <a:solidFill>
                <a:srgbClr val="000000"/>
              </a:solidFill>
            </a:endParaRPr>
          </a:p>
          <a:p>
            <a:pPr lvl="1">
              <a:lnSpc>
                <a:spcPct val="90000"/>
              </a:lnSpc>
            </a:pPr>
            <a:r>
              <a:rPr lang="en-US" altLang="zh-CN" sz="2000">
                <a:solidFill>
                  <a:srgbClr val="000000"/>
                </a:solidFill>
              </a:rPr>
              <a:t>is stored in binary format as</a:t>
            </a:r>
          </a:p>
          <a:p>
            <a:pPr lvl="1">
              <a:lnSpc>
                <a:spcPct val="90000"/>
              </a:lnSpc>
            </a:pPr>
            <a:r>
              <a:rPr lang="en-US" altLang="zh-CN" sz="2000">
                <a:solidFill>
                  <a:srgbClr val="000000"/>
                </a:solidFill>
              </a:rPr>
              <a:t>00000010 00110010 01000000 00100000</a:t>
            </a:r>
            <a:endParaRPr lang="en-US" altLang="zh-CN">
              <a:solidFill>
                <a:srgbClr val="000000"/>
              </a:solidFill>
            </a:endParaRPr>
          </a:p>
          <a:p>
            <a:pPr>
              <a:lnSpc>
                <a:spcPct val="90000"/>
              </a:lnSpc>
            </a:pPr>
            <a:endParaRPr lang="en-US" altLang="zh-CN" sz="2800">
              <a:solidFill>
                <a:srgbClr val="000000"/>
              </a:solidFill>
            </a:endParaRPr>
          </a:p>
          <a:p>
            <a:pPr>
              <a:lnSpc>
                <a:spcPct val="90000"/>
              </a:lnSpc>
            </a:pPr>
            <a:endParaRPr lang="en-US" altLang="zh-CN" sz="2800">
              <a:solidFill>
                <a:srgbClr val="000000"/>
              </a:solidFill>
            </a:endParaRPr>
          </a:p>
          <a:p>
            <a:pPr>
              <a:lnSpc>
                <a:spcPct val="90000"/>
              </a:lnSpc>
            </a:pPr>
            <a:endParaRPr lang="en-US" altLang="zh-CN" sz="2800">
              <a:solidFill>
                <a:srgbClr val="000000"/>
              </a:solidFill>
            </a:endParaRPr>
          </a:p>
          <a:p>
            <a:pPr>
              <a:lnSpc>
                <a:spcPct val="90000"/>
              </a:lnSpc>
            </a:pPr>
            <a:r>
              <a:rPr lang="en-US" altLang="zh-CN" sz="2800">
                <a:solidFill>
                  <a:srgbClr val="000000"/>
                </a:solidFill>
                <a:latin typeface="Comic Sans MS" panose="030F0702030302020204" pitchFamily="66" charset="0"/>
              </a:rPr>
              <a:t>MIPS lays out instructions into “fields”</a:t>
            </a:r>
          </a:p>
          <a:p>
            <a:pPr lvl="1">
              <a:lnSpc>
                <a:spcPct val="80000"/>
              </a:lnSpc>
            </a:pPr>
            <a:r>
              <a:rPr lang="en-US" altLang="zh-CN" sz="2000">
                <a:solidFill>
                  <a:srgbClr val="000000"/>
                </a:solidFill>
                <a:latin typeface="Comic Sans MS" panose="030F0702030302020204" pitchFamily="66" charset="0"/>
              </a:rPr>
              <a:t>op   operation of the instruction</a:t>
            </a:r>
          </a:p>
          <a:p>
            <a:pPr lvl="1">
              <a:lnSpc>
                <a:spcPct val="80000"/>
              </a:lnSpc>
            </a:pPr>
            <a:r>
              <a:rPr lang="en-US" altLang="zh-CN" sz="2000">
                <a:solidFill>
                  <a:srgbClr val="000000"/>
                </a:solidFill>
                <a:latin typeface="Comic Sans MS" panose="030F0702030302020204" pitchFamily="66" charset="0"/>
              </a:rPr>
              <a:t>rs    first register source operand</a:t>
            </a:r>
          </a:p>
          <a:p>
            <a:pPr lvl="1">
              <a:lnSpc>
                <a:spcPct val="80000"/>
              </a:lnSpc>
            </a:pPr>
            <a:r>
              <a:rPr lang="en-US" altLang="zh-CN" sz="2000">
                <a:solidFill>
                  <a:srgbClr val="000000"/>
                </a:solidFill>
                <a:latin typeface="Comic Sans MS" panose="030F0702030302020204" pitchFamily="66" charset="0"/>
              </a:rPr>
              <a:t>rt     second register source operand</a:t>
            </a:r>
          </a:p>
          <a:p>
            <a:pPr lvl="1">
              <a:lnSpc>
                <a:spcPct val="80000"/>
              </a:lnSpc>
            </a:pPr>
            <a:r>
              <a:rPr lang="en-US" altLang="zh-CN" sz="2000">
                <a:solidFill>
                  <a:srgbClr val="000000"/>
                </a:solidFill>
                <a:latin typeface="Comic Sans MS" panose="030F0702030302020204" pitchFamily="66" charset="0"/>
              </a:rPr>
              <a:t>rd    register destination operand</a:t>
            </a:r>
          </a:p>
          <a:p>
            <a:pPr lvl="1">
              <a:lnSpc>
                <a:spcPct val="80000"/>
              </a:lnSpc>
            </a:pPr>
            <a:r>
              <a:rPr lang="en-US" altLang="zh-CN" sz="2000">
                <a:solidFill>
                  <a:srgbClr val="000000"/>
                </a:solidFill>
                <a:latin typeface="Comic Sans MS" panose="030F0702030302020204" pitchFamily="66" charset="0"/>
              </a:rPr>
              <a:t>shamt   shift amount</a:t>
            </a:r>
          </a:p>
          <a:p>
            <a:pPr lvl="1">
              <a:lnSpc>
                <a:spcPct val="80000"/>
              </a:lnSpc>
            </a:pPr>
            <a:r>
              <a:rPr lang="en-US" altLang="zh-CN" sz="2000">
                <a:solidFill>
                  <a:srgbClr val="000000"/>
                </a:solidFill>
                <a:latin typeface="Comic Sans MS" panose="030F0702030302020204" pitchFamily="66" charset="0"/>
              </a:rPr>
              <a:t>funct     function (select type of operation)</a:t>
            </a:r>
            <a:endParaRPr lang="en-US" altLang="zh-CN">
              <a:latin typeface="Comic Sans MS" panose="030F0702030302020204" pitchFamily="66" charset="0"/>
            </a:endParaRPr>
          </a:p>
        </p:txBody>
      </p:sp>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743200"/>
            <a:ext cx="76200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灯片编号占位符 4"/>
          <p:cNvSpPr>
            <a:spLocks noGrp="1"/>
          </p:cNvSpPr>
          <p:nvPr>
            <p:ph type="sldNum" sz="quarter" idx="12"/>
          </p:nvPr>
        </p:nvSpPr>
        <p:spPr/>
        <p:txBody>
          <a:bodyPr/>
          <a:lstStyle/>
          <a:p>
            <a:fld id="{0C913308-F349-4B6D-A68A-DD1791B4A57B}" type="slidenum">
              <a:rPr lang="zh-CN" altLang="en-US" smtClean="0"/>
              <a:t>173</a:t>
            </a:fld>
            <a:endParaRPr lang="zh-CN" altLang="en-US"/>
          </a:p>
        </p:txBody>
      </p:sp>
      <p:sp>
        <p:nvSpPr>
          <p:cNvPr id="2" name="文本框 1"/>
          <p:cNvSpPr txBox="1"/>
          <p:nvPr/>
        </p:nvSpPr>
        <p:spPr>
          <a:xfrm>
            <a:off x="5492116" y="932815"/>
            <a:ext cx="5180965" cy="1437640"/>
          </a:xfrm>
          <a:prstGeom prst="rect">
            <a:avLst/>
          </a:prstGeom>
          <a:noFill/>
        </p:spPr>
        <p:txBody>
          <a:bodyPr wrap="square" rtlCol="0" anchor="t">
            <a:spAutoFit/>
          </a:bodyPr>
          <a:lstStyle/>
          <a:p>
            <a:pPr>
              <a:lnSpc>
                <a:spcPts val="3500"/>
              </a:lnSpc>
            </a:pPr>
            <a:r>
              <a:rPr lang="zh-CN" altLang="en-US" b="1" dirty="0">
                <a:solidFill>
                  <a:srgbClr val="0000CC"/>
                </a:solidFill>
                <a:latin typeface="Comic Sans MS" panose="030F0702030302020204" pitchFamily="66" charset="0"/>
                <a:sym typeface="+mn-ea"/>
              </a:rPr>
              <a:t>增加额外硬件</a:t>
            </a:r>
            <a:r>
              <a:rPr lang="zh-CN" altLang="en-US" b="1" dirty="0">
                <a:solidFill>
                  <a:srgbClr val="FF0000"/>
                </a:solidFill>
                <a:latin typeface="Comic Sans MS" panose="030F0702030302020204" pitchFamily="66" charset="0"/>
                <a:sym typeface="+mn-ea"/>
              </a:rPr>
              <a:t>检测</a:t>
            </a:r>
            <a:r>
              <a:rPr lang="zh-CN" altLang="en-US" b="1" dirty="0">
                <a:solidFill>
                  <a:srgbClr val="0000CC"/>
                </a:solidFill>
                <a:latin typeface="Comic Sans MS" panose="030F0702030302020204" pitchFamily="66" charset="0"/>
                <a:sym typeface="+mn-ea"/>
              </a:rPr>
              <a:t>需要停顿的情况</a:t>
            </a:r>
            <a:endParaRPr lang="en-US" altLang="zh-CN" b="1" dirty="0">
              <a:solidFill>
                <a:srgbClr val="000000"/>
              </a:solidFill>
              <a:latin typeface="Comic Sans MS" panose="030F0702030302020204" pitchFamily="66" charset="0"/>
            </a:endParaRPr>
          </a:p>
          <a:p>
            <a:pPr lvl="1">
              <a:lnSpc>
                <a:spcPts val="3500"/>
              </a:lnSpc>
            </a:pPr>
            <a:r>
              <a:rPr lang="zh-CN" altLang="en-US" b="1" dirty="0">
                <a:solidFill>
                  <a:srgbClr val="000000"/>
                </a:solidFill>
                <a:latin typeface="Comic Sans MS" panose="030F0702030302020204" pitchFamily="66" charset="0"/>
                <a:sym typeface="+mn-ea"/>
              </a:rPr>
              <a:t>观察指令字段位（如，寄存器字段）</a:t>
            </a:r>
            <a:endParaRPr lang="en-US" altLang="zh-CN" b="1" dirty="0">
              <a:solidFill>
                <a:srgbClr val="000000"/>
              </a:solidFill>
              <a:latin typeface="Comic Sans MS" panose="030F0702030302020204" pitchFamily="66" charset="0"/>
            </a:endParaRPr>
          </a:p>
          <a:p>
            <a:pPr lvl="1">
              <a:lnSpc>
                <a:spcPts val="3500"/>
              </a:lnSpc>
            </a:pPr>
            <a:r>
              <a:rPr lang="zh-CN" altLang="en-US" b="1" dirty="0">
                <a:solidFill>
                  <a:srgbClr val="000000"/>
                </a:solidFill>
                <a:latin typeface="Comic Sans MS" panose="030F0702030302020204" pitchFamily="66" charset="0"/>
                <a:sym typeface="+mn-ea"/>
              </a:rPr>
              <a:t>在流水线特定段检测是否有</a:t>
            </a:r>
            <a:r>
              <a:rPr lang="en-US" altLang="zh-CN" b="1" dirty="0">
                <a:solidFill>
                  <a:srgbClr val="000000"/>
                </a:solidFill>
                <a:latin typeface="Comic Sans MS" panose="030F0702030302020204" pitchFamily="66" charset="0"/>
                <a:sym typeface="+mn-ea"/>
              </a:rPr>
              <a:t>“</a:t>
            </a:r>
            <a:r>
              <a:rPr lang="zh-CN" altLang="en-US" b="1" dirty="0">
                <a:solidFill>
                  <a:srgbClr val="FF0000"/>
                </a:solidFill>
                <a:latin typeface="Comic Sans MS" panose="030F0702030302020204" pitchFamily="66" charset="0"/>
                <a:sym typeface="+mn-ea"/>
              </a:rPr>
              <a:t>先写后读</a:t>
            </a:r>
            <a:r>
              <a:rPr lang="en-US" altLang="zh-CN" b="1" dirty="0">
                <a:solidFill>
                  <a:srgbClr val="000000"/>
                </a:solidFill>
                <a:latin typeface="Comic Sans MS" panose="030F0702030302020204" pitchFamily="66" charset="0"/>
                <a:sym typeface="+mn-ea"/>
              </a:rPr>
              <a:t>” </a:t>
            </a:r>
            <a:r>
              <a:rPr lang="zh-CN" altLang="en-US" b="1" dirty="0">
                <a:solidFill>
                  <a:srgbClr val="000000"/>
                </a:solidFill>
                <a:latin typeface="Comic Sans MS" panose="030F0702030302020204" pitchFamily="66" charset="0"/>
                <a:sym typeface="+mn-ea"/>
              </a:rPr>
              <a:t>冲突</a:t>
            </a:r>
            <a:endParaRPr lang="zh-CN" alt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zh-CN" b="0">
                <a:solidFill>
                  <a:srgbClr val="FF0000"/>
                </a:solidFill>
              </a:rPr>
              <a:t>Detect: Data Hazard Logic</a:t>
            </a:r>
            <a:endParaRPr lang="en-US" altLang="zh-CN" b="0">
              <a:solidFill>
                <a:srgbClr val="000000"/>
              </a:solidFill>
              <a:latin typeface="Arial" panose="020B0604020202020204" pitchFamily="34" charset="0"/>
            </a:endParaRPr>
          </a:p>
        </p:txBody>
      </p:sp>
      <p:pic>
        <p:nvPicPr>
          <p:cNvPr id="32771" name="Picture 3" descr="chap3_4-5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352800"/>
            <a:ext cx="8305800" cy="3124200"/>
          </a:xfrm>
          <a:prstGeom prst="rect">
            <a:avLst/>
          </a:prstGeom>
          <a:noFill/>
          <a:extLst>
            <a:ext uri="{909E8E84-426E-40DD-AFC4-6F175D3DCCD1}">
              <a14:hiddenFill xmlns:a14="http://schemas.microsoft.com/office/drawing/2010/main">
                <a:solidFill>
                  <a:srgbClr val="FFFFFF"/>
                </a:solidFill>
              </a14:hiddenFill>
            </a:ext>
          </a:extLst>
        </p:spPr>
      </p:pic>
      <p:sp>
        <p:nvSpPr>
          <p:cNvPr id="32772" name="Text Box 4"/>
          <p:cNvSpPr txBox="1">
            <a:spLocks noChangeArrowheads="1"/>
          </p:cNvSpPr>
          <p:nvPr/>
        </p:nvSpPr>
        <p:spPr bwMode="auto">
          <a:xfrm>
            <a:off x="3962400" y="2667000"/>
            <a:ext cx="476250" cy="711200"/>
          </a:xfrm>
          <a:prstGeom prst="rect">
            <a:avLst/>
          </a:prstGeom>
          <a:noFill/>
          <a:ln w="9525">
            <a:solidFill>
              <a:srgbClr val="006600"/>
            </a:solidFill>
            <a:miter lim="800000"/>
          </a:ln>
          <a:extLst>
            <a:ext uri="{909E8E84-426E-40DD-AFC4-6F175D3DCCD1}">
              <a14:hiddenFill xmlns:a14="http://schemas.microsoft.com/office/drawing/2010/main">
                <a:solidFill>
                  <a:schemeClr val="accent1"/>
                </a:solidFill>
              </a14:hiddenFill>
            </a:ext>
          </a:extLst>
        </p:spPr>
        <p:txBody>
          <a:bodyPr wrap="none">
            <a:spAutoFit/>
          </a:bodyPr>
          <a:lstStyle/>
          <a:p>
            <a:pPr eaLnBrk="1" hangingPunct="1"/>
            <a:r>
              <a:rPr lang="en-US" altLang="zh-CN" sz="2000" b="1">
                <a:latin typeface="Times New Roman" panose="02020603050405020304" pitchFamily="18" charset="0"/>
              </a:rPr>
              <a:t>Rs</a:t>
            </a:r>
          </a:p>
          <a:p>
            <a:pPr eaLnBrk="1" hangingPunct="1"/>
            <a:r>
              <a:rPr lang="en-US" altLang="zh-CN" sz="2000" b="1">
                <a:latin typeface="Times New Roman" panose="02020603050405020304" pitchFamily="18" charset="0"/>
              </a:rPr>
              <a:t>Rt</a:t>
            </a:r>
            <a:endParaRPr lang="en-US" altLang="zh-CN" sz="2400" b="1">
              <a:latin typeface="Times New Roman" panose="02020603050405020304" pitchFamily="18" charset="0"/>
            </a:endParaRPr>
          </a:p>
        </p:txBody>
      </p:sp>
      <p:sp>
        <p:nvSpPr>
          <p:cNvPr id="32773" name="Text Box 5"/>
          <p:cNvSpPr txBox="1">
            <a:spLocks noChangeArrowheads="1"/>
          </p:cNvSpPr>
          <p:nvPr/>
        </p:nvSpPr>
        <p:spPr bwMode="auto">
          <a:xfrm>
            <a:off x="5638801" y="2971800"/>
            <a:ext cx="519113" cy="406400"/>
          </a:xfrm>
          <a:prstGeom prst="rect">
            <a:avLst/>
          </a:prstGeom>
          <a:noFill/>
          <a:ln w="9525">
            <a:solidFill>
              <a:srgbClr val="006600"/>
            </a:solidFill>
            <a:miter lim="800000"/>
          </a:ln>
          <a:extLst>
            <a:ext uri="{909E8E84-426E-40DD-AFC4-6F175D3DCCD1}">
              <a14:hiddenFill xmlns:a14="http://schemas.microsoft.com/office/drawing/2010/main">
                <a:solidFill>
                  <a:schemeClr val="accent1"/>
                </a:solidFill>
              </a14:hiddenFill>
            </a:ext>
          </a:extLst>
        </p:spPr>
        <p:txBody>
          <a:bodyPr wrap="none">
            <a:spAutoFit/>
          </a:bodyPr>
          <a:lstStyle/>
          <a:p>
            <a:pPr eaLnBrk="1" hangingPunct="1"/>
            <a:r>
              <a:rPr lang="en-US" altLang="zh-CN" sz="2000" b="1">
                <a:latin typeface="Times New Roman" panose="02020603050405020304" pitchFamily="18" charset="0"/>
              </a:rPr>
              <a:t>Rd</a:t>
            </a:r>
            <a:endParaRPr lang="en-US" altLang="zh-CN" sz="2400" b="1">
              <a:latin typeface="Times New Roman" panose="02020603050405020304" pitchFamily="18" charset="0"/>
            </a:endParaRPr>
          </a:p>
        </p:txBody>
      </p:sp>
      <p:sp>
        <p:nvSpPr>
          <p:cNvPr id="32774" name="Text Box 6"/>
          <p:cNvSpPr txBox="1">
            <a:spLocks noChangeArrowheads="1"/>
          </p:cNvSpPr>
          <p:nvPr/>
        </p:nvSpPr>
        <p:spPr bwMode="auto">
          <a:xfrm>
            <a:off x="7620000" y="2971800"/>
            <a:ext cx="533400" cy="406400"/>
          </a:xfrm>
          <a:prstGeom prst="rect">
            <a:avLst/>
          </a:prstGeom>
          <a:noFill/>
          <a:ln w="9525">
            <a:solidFill>
              <a:srgbClr val="006600"/>
            </a:solidFill>
            <a:miter lim="800000"/>
          </a:ln>
          <a:extLst>
            <a:ext uri="{909E8E84-426E-40DD-AFC4-6F175D3DCCD1}">
              <a14:hiddenFill xmlns:a14="http://schemas.microsoft.com/office/drawing/2010/main">
                <a:solidFill>
                  <a:schemeClr val="accent1"/>
                </a:solidFill>
              </a14:hiddenFill>
            </a:ext>
          </a:extLst>
        </p:spPr>
        <p:txBody>
          <a:bodyPr>
            <a:spAutoFit/>
          </a:bodyPr>
          <a:lstStyle/>
          <a:p>
            <a:pPr eaLnBrk="1" hangingPunct="1"/>
            <a:r>
              <a:rPr lang="en-US" altLang="zh-CN" sz="2000" b="1">
                <a:latin typeface="Times New Roman" panose="02020603050405020304" pitchFamily="18" charset="0"/>
              </a:rPr>
              <a:t>Rd</a:t>
            </a:r>
            <a:endParaRPr lang="en-US" altLang="zh-CN" sz="2400" b="1">
              <a:latin typeface="Times New Roman" panose="02020603050405020304" pitchFamily="18" charset="0"/>
            </a:endParaRPr>
          </a:p>
        </p:txBody>
      </p:sp>
      <p:sp>
        <p:nvSpPr>
          <p:cNvPr id="32775" name="Text Box 7"/>
          <p:cNvSpPr txBox="1">
            <a:spLocks noChangeArrowheads="1"/>
          </p:cNvSpPr>
          <p:nvPr/>
        </p:nvSpPr>
        <p:spPr bwMode="auto">
          <a:xfrm>
            <a:off x="9067800" y="2971800"/>
            <a:ext cx="533400" cy="406400"/>
          </a:xfrm>
          <a:prstGeom prst="rect">
            <a:avLst/>
          </a:prstGeom>
          <a:noFill/>
          <a:ln w="9525">
            <a:solidFill>
              <a:srgbClr val="006600"/>
            </a:solidFill>
            <a:miter lim="800000"/>
          </a:ln>
          <a:extLst>
            <a:ext uri="{909E8E84-426E-40DD-AFC4-6F175D3DCCD1}">
              <a14:hiddenFill xmlns:a14="http://schemas.microsoft.com/office/drawing/2010/main">
                <a:solidFill>
                  <a:schemeClr val="accent1"/>
                </a:solidFill>
              </a14:hiddenFill>
            </a:ext>
          </a:extLst>
        </p:spPr>
        <p:txBody>
          <a:bodyPr>
            <a:spAutoFit/>
          </a:bodyPr>
          <a:lstStyle/>
          <a:p>
            <a:pPr eaLnBrk="1" hangingPunct="1"/>
            <a:r>
              <a:rPr lang="en-US" altLang="zh-CN" sz="2000" b="1">
                <a:latin typeface="Times New Roman" panose="02020603050405020304" pitchFamily="18" charset="0"/>
              </a:rPr>
              <a:t>Rd</a:t>
            </a:r>
            <a:endParaRPr lang="en-US" altLang="zh-CN" sz="2400" b="1">
              <a:latin typeface="Times New Roman" panose="02020603050405020304" pitchFamily="18" charset="0"/>
            </a:endParaRPr>
          </a:p>
        </p:txBody>
      </p:sp>
      <p:sp>
        <p:nvSpPr>
          <p:cNvPr id="32776" name="Oval 8"/>
          <p:cNvSpPr>
            <a:spLocks noChangeArrowheads="1"/>
          </p:cNvSpPr>
          <p:nvPr/>
        </p:nvSpPr>
        <p:spPr bwMode="auto">
          <a:xfrm>
            <a:off x="4114800" y="1371600"/>
            <a:ext cx="4038600" cy="1447800"/>
          </a:xfrm>
          <a:prstGeom prst="ellipse">
            <a:avLst/>
          </a:prstGeom>
          <a:noFill/>
          <a:ln w="28575">
            <a:solidFill>
              <a:srgbClr val="006600"/>
            </a:solidFill>
            <a:rou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32777" name="Text Box 9"/>
          <p:cNvSpPr txBox="1">
            <a:spLocks noChangeArrowheads="1"/>
          </p:cNvSpPr>
          <p:nvPr/>
        </p:nvSpPr>
        <p:spPr bwMode="auto">
          <a:xfrm>
            <a:off x="4726133" y="1371601"/>
            <a:ext cx="2609561" cy="1323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r>
              <a:rPr lang="en-US" altLang="zh-CN" sz="2000" b="1"/>
              <a:t>Rs =? Rd</a:t>
            </a:r>
          </a:p>
          <a:p>
            <a:pPr algn="ctr"/>
            <a:r>
              <a:rPr lang="en-US" altLang="zh-CN" sz="2000" b="1"/>
              <a:t>Rt =? Rd</a:t>
            </a:r>
          </a:p>
          <a:p>
            <a:pPr algn="ctr"/>
            <a:r>
              <a:rPr lang="en-US" altLang="zh-CN" sz="2000" b="1"/>
              <a:t>between IF/ID and </a:t>
            </a:r>
          </a:p>
          <a:p>
            <a:pPr algn="ctr"/>
            <a:r>
              <a:rPr lang="en-US" altLang="zh-CN" sz="2000" b="1"/>
              <a:t>ID/EX, EX/MEM Stages</a:t>
            </a:r>
            <a:endParaRPr lang="en-US" altLang="zh-CN" sz="2400" b="1">
              <a:latin typeface="Times New Roman" panose="02020603050405020304" pitchFamily="18" charset="0"/>
            </a:endParaRPr>
          </a:p>
        </p:txBody>
      </p:sp>
      <p:grpSp>
        <p:nvGrpSpPr>
          <p:cNvPr id="2" name="Group 10"/>
          <p:cNvGrpSpPr/>
          <p:nvPr/>
        </p:nvGrpSpPr>
        <p:grpSpPr bwMode="auto">
          <a:xfrm>
            <a:off x="6172200" y="2743200"/>
            <a:ext cx="838200" cy="457200"/>
            <a:chOff x="2928" y="1728"/>
            <a:chExt cx="528" cy="288"/>
          </a:xfrm>
        </p:grpSpPr>
        <p:sp>
          <p:nvSpPr>
            <p:cNvPr id="32779" name="Line 11"/>
            <p:cNvSpPr>
              <a:spLocks noChangeShapeType="1"/>
            </p:cNvSpPr>
            <p:nvPr/>
          </p:nvSpPr>
          <p:spPr bwMode="auto">
            <a:xfrm>
              <a:off x="2928" y="2016"/>
              <a:ext cx="528" cy="0"/>
            </a:xfrm>
            <a:prstGeom prst="line">
              <a:avLst/>
            </a:prstGeom>
            <a:noFill/>
            <a:ln w="28575">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0" name="Line 12"/>
            <p:cNvSpPr>
              <a:spLocks noChangeShapeType="1"/>
            </p:cNvSpPr>
            <p:nvPr/>
          </p:nvSpPr>
          <p:spPr bwMode="auto">
            <a:xfrm flipV="1">
              <a:off x="3456" y="1728"/>
              <a:ext cx="0" cy="288"/>
            </a:xfrm>
            <a:prstGeom prst="line">
              <a:avLst/>
            </a:prstGeom>
            <a:noFill/>
            <a:ln w="28575">
              <a:solidFill>
                <a:srgbClr val="0066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13"/>
          <p:cNvGrpSpPr/>
          <p:nvPr/>
        </p:nvGrpSpPr>
        <p:grpSpPr bwMode="auto">
          <a:xfrm>
            <a:off x="8153400" y="2743200"/>
            <a:ext cx="685800" cy="457200"/>
            <a:chOff x="2928" y="1728"/>
            <a:chExt cx="528" cy="288"/>
          </a:xfrm>
        </p:grpSpPr>
        <p:sp>
          <p:nvSpPr>
            <p:cNvPr id="32782" name="Line 14"/>
            <p:cNvSpPr>
              <a:spLocks noChangeShapeType="1"/>
            </p:cNvSpPr>
            <p:nvPr/>
          </p:nvSpPr>
          <p:spPr bwMode="auto">
            <a:xfrm>
              <a:off x="2928" y="2016"/>
              <a:ext cx="528" cy="0"/>
            </a:xfrm>
            <a:prstGeom prst="line">
              <a:avLst/>
            </a:prstGeom>
            <a:noFill/>
            <a:ln w="28575">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3" name="Line 15"/>
            <p:cNvSpPr>
              <a:spLocks noChangeShapeType="1"/>
            </p:cNvSpPr>
            <p:nvPr/>
          </p:nvSpPr>
          <p:spPr bwMode="auto">
            <a:xfrm flipV="1">
              <a:off x="3456" y="1728"/>
              <a:ext cx="0" cy="288"/>
            </a:xfrm>
            <a:prstGeom prst="line">
              <a:avLst/>
            </a:prstGeom>
            <a:noFill/>
            <a:ln w="28575">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16"/>
          <p:cNvGrpSpPr/>
          <p:nvPr/>
        </p:nvGrpSpPr>
        <p:grpSpPr bwMode="auto">
          <a:xfrm>
            <a:off x="9601200" y="2743200"/>
            <a:ext cx="685800" cy="457200"/>
            <a:chOff x="2928" y="1728"/>
            <a:chExt cx="528" cy="288"/>
          </a:xfrm>
        </p:grpSpPr>
        <p:sp>
          <p:nvSpPr>
            <p:cNvPr id="32785" name="Line 17"/>
            <p:cNvSpPr>
              <a:spLocks noChangeShapeType="1"/>
            </p:cNvSpPr>
            <p:nvPr/>
          </p:nvSpPr>
          <p:spPr bwMode="auto">
            <a:xfrm>
              <a:off x="2928" y="2016"/>
              <a:ext cx="528" cy="0"/>
            </a:xfrm>
            <a:prstGeom prst="line">
              <a:avLst/>
            </a:prstGeom>
            <a:noFill/>
            <a:ln w="28575">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6" name="Line 18"/>
            <p:cNvSpPr>
              <a:spLocks noChangeShapeType="1"/>
            </p:cNvSpPr>
            <p:nvPr/>
          </p:nvSpPr>
          <p:spPr bwMode="auto">
            <a:xfrm flipV="1">
              <a:off x="3456" y="1728"/>
              <a:ext cx="0" cy="288"/>
            </a:xfrm>
            <a:prstGeom prst="line">
              <a:avLst/>
            </a:prstGeom>
            <a:noFill/>
            <a:ln w="28575">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787" name="Line 19"/>
          <p:cNvSpPr>
            <a:spLocks noChangeShapeType="1"/>
          </p:cNvSpPr>
          <p:nvPr/>
        </p:nvSpPr>
        <p:spPr bwMode="auto">
          <a:xfrm flipH="1" flipV="1">
            <a:off x="8001000" y="2362200"/>
            <a:ext cx="838200" cy="381000"/>
          </a:xfrm>
          <a:prstGeom prst="line">
            <a:avLst/>
          </a:prstGeom>
          <a:noFill/>
          <a:ln w="28575">
            <a:solidFill>
              <a:srgbClr val="0066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8" name="Line 20"/>
          <p:cNvSpPr>
            <a:spLocks noChangeShapeType="1"/>
          </p:cNvSpPr>
          <p:nvPr/>
        </p:nvSpPr>
        <p:spPr bwMode="auto">
          <a:xfrm flipH="1" flipV="1">
            <a:off x="8153400" y="2133600"/>
            <a:ext cx="2133600" cy="609600"/>
          </a:xfrm>
          <a:prstGeom prst="line">
            <a:avLst/>
          </a:prstGeom>
          <a:noFill/>
          <a:ln w="28575">
            <a:solidFill>
              <a:srgbClr val="0066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 name="Group 21"/>
          <p:cNvGrpSpPr/>
          <p:nvPr/>
        </p:nvGrpSpPr>
        <p:grpSpPr bwMode="auto">
          <a:xfrm flipH="1">
            <a:off x="3124200" y="2590800"/>
            <a:ext cx="838200" cy="457200"/>
            <a:chOff x="2928" y="1728"/>
            <a:chExt cx="528" cy="288"/>
          </a:xfrm>
        </p:grpSpPr>
        <p:sp>
          <p:nvSpPr>
            <p:cNvPr id="32790" name="Line 22"/>
            <p:cNvSpPr>
              <a:spLocks noChangeShapeType="1"/>
            </p:cNvSpPr>
            <p:nvPr/>
          </p:nvSpPr>
          <p:spPr bwMode="auto">
            <a:xfrm>
              <a:off x="2928" y="2016"/>
              <a:ext cx="528" cy="0"/>
            </a:xfrm>
            <a:prstGeom prst="line">
              <a:avLst/>
            </a:prstGeom>
            <a:noFill/>
            <a:ln w="28575">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1" name="Line 23"/>
            <p:cNvSpPr>
              <a:spLocks noChangeShapeType="1"/>
            </p:cNvSpPr>
            <p:nvPr/>
          </p:nvSpPr>
          <p:spPr bwMode="auto">
            <a:xfrm flipV="1">
              <a:off x="3456" y="1728"/>
              <a:ext cx="0" cy="288"/>
            </a:xfrm>
            <a:prstGeom prst="line">
              <a:avLst/>
            </a:prstGeom>
            <a:noFill/>
            <a:ln w="28575">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792" name="Line 24"/>
          <p:cNvSpPr>
            <a:spLocks noChangeShapeType="1"/>
          </p:cNvSpPr>
          <p:nvPr/>
        </p:nvSpPr>
        <p:spPr bwMode="auto">
          <a:xfrm flipV="1">
            <a:off x="3124200" y="2209800"/>
            <a:ext cx="990600" cy="381000"/>
          </a:xfrm>
          <a:prstGeom prst="line">
            <a:avLst/>
          </a:prstGeom>
          <a:noFill/>
          <a:ln w="28575">
            <a:solidFill>
              <a:srgbClr val="0066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灯片编号占位符 24"/>
          <p:cNvSpPr>
            <a:spLocks noGrp="1"/>
          </p:cNvSpPr>
          <p:nvPr>
            <p:ph type="sldNum" sz="quarter" idx="12"/>
          </p:nvPr>
        </p:nvSpPr>
        <p:spPr/>
        <p:txBody>
          <a:bodyPr/>
          <a:lstStyle/>
          <a:p>
            <a:fld id="{0C913308-F349-4B6D-A68A-DD1791B4A57B}" type="slidenum">
              <a:rPr lang="zh-CN" altLang="en-US" smtClean="0"/>
              <a:t>174</a:t>
            </a:fld>
            <a:endParaRPr lang="zh-CN" altLang="en-US"/>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480821" y="249555"/>
            <a:ext cx="4352925" cy="1143000"/>
          </a:xfrm>
        </p:spPr>
        <p:txBody>
          <a:bodyPr/>
          <a:lstStyle/>
          <a:p>
            <a:r>
              <a:rPr lang="en-US" altLang="zh-CN" b="0">
                <a:solidFill>
                  <a:srgbClr val="FF0000"/>
                </a:solidFill>
              </a:rPr>
              <a:t>Example</a:t>
            </a:r>
            <a:endParaRPr lang="en-US" altLang="zh-CN" b="0">
              <a:solidFill>
                <a:srgbClr val="000000"/>
              </a:solidFill>
              <a:latin typeface="Arial" panose="020B0604020202020204" pitchFamily="34" charset="0"/>
            </a:endParaRPr>
          </a:p>
        </p:txBody>
      </p:sp>
      <p:sp>
        <p:nvSpPr>
          <p:cNvPr id="33795" name="Rectangle 3"/>
          <p:cNvSpPr>
            <a:spLocks noGrp="1" noChangeArrowheads="1"/>
          </p:cNvSpPr>
          <p:nvPr>
            <p:ph type="body" idx="1"/>
          </p:nvPr>
        </p:nvSpPr>
        <p:spPr>
          <a:xfrm>
            <a:off x="1981200" y="2389506"/>
            <a:ext cx="8229600" cy="4525963"/>
          </a:xfrm>
        </p:spPr>
        <p:txBody>
          <a:bodyPr>
            <a:normAutofit lnSpcReduction="10000"/>
          </a:bodyPr>
          <a:lstStyle/>
          <a:p>
            <a:pPr>
              <a:buFontTx/>
              <a:buNone/>
            </a:pPr>
            <a:r>
              <a:rPr lang="en-US" altLang="zh-CN" sz="2400">
                <a:solidFill>
                  <a:srgbClr val="000000"/>
                </a:solidFill>
                <a:latin typeface="Comic Sans MS" panose="030F0702030302020204" pitchFamily="66" charset="0"/>
              </a:rPr>
              <a:t>DSUB </a:t>
            </a:r>
            <a:r>
              <a:rPr lang="en-US" altLang="zh-CN" sz="2400" u="sng">
                <a:solidFill>
                  <a:srgbClr val="FF0000"/>
                </a:solidFill>
                <a:latin typeface="Comic Sans MS" panose="030F0702030302020204" pitchFamily="66" charset="0"/>
              </a:rPr>
              <a:t>R2</a:t>
            </a:r>
            <a:r>
              <a:rPr lang="en-US" altLang="zh-CN" sz="2400">
                <a:solidFill>
                  <a:srgbClr val="000000"/>
                </a:solidFill>
                <a:latin typeface="Comic Sans MS" panose="030F0702030302020204" pitchFamily="66" charset="0"/>
              </a:rPr>
              <a:t>, R1, R3          	Rd = R2     Rs = R1    Rt = R3</a:t>
            </a:r>
          </a:p>
          <a:p>
            <a:pPr>
              <a:buFontTx/>
              <a:buNone/>
            </a:pPr>
            <a:r>
              <a:rPr lang="en-US" altLang="zh-CN" sz="2400">
                <a:solidFill>
                  <a:srgbClr val="000000"/>
                </a:solidFill>
                <a:latin typeface="Comic Sans MS" panose="030F0702030302020204" pitchFamily="66" charset="0"/>
              </a:rPr>
              <a:t>AND  	R12, </a:t>
            </a:r>
            <a:r>
              <a:rPr lang="en-US" altLang="zh-CN" sz="2400" u="sng">
                <a:solidFill>
                  <a:srgbClr val="FF0000"/>
                </a:solidFill>
                <a:latin typeface="Comic Sans MS" panose="030F0702030302020204" pitchFamily="66" charset="0"/>
              </a:rPr>
              <a:t>R2</a:t>
            </a:r>
            <a:r>
              <a:rPr lang="en-US" altLang="zh-CN" sz="2400">
                <a:solidFill>
                  <a:srgbClr val="000000"/>
                </a:solidFill>
                <a:latin typeface="Comic Sans MS" panose="030F0702030302020204" pitchFamily="66" charset="0"/>
              </a:rPr>
              <a:t>, R5            	Rd = R12   Rs = R2    Rt = R5</a:t>
            </a:r>
          </a:p>
          <a:p>
            <a:pPr>
              <a:buFontTx/>
              <a:buNone/>
            </a:pPr>
            <a:r>
              <a:rPr lang="en-US" altLang="zh-CN" sz="2400">
                <a:solidFill>
                  <a:srgbClr val="000000"/>
                </a:solidFill>
                <a:latin typeface="Comic Sans MS" panose="030F0702030302020204" pitchFamily="66" charset="0"/>
              </a:rPr>
              <a:t>OR     	R13, R6, </a:t>
            </a:r>
            <a:r>
              <a:rPr lang="en-US" altLang="zh-CN" sz="2400" u="sng">
                <a:solidFill>
                  <a:srgbClr val="FF0000"/>
                </a:solidFill>
                <a:latin typeface="Comic Sans MS" panose="030F0702030302020204" pitchFamily="66" charset="0"/>
              </a:rPr>
              <a:t>R2</a:t>
            </a:r>
            <a:r>
              <a:rPr lang="en-US" altLang="zh-CN" sz="2400">
                <a:solidFill>
                  <a:srgbClr val="000000"/>
                </a:solidFill>
                <a:latin typeface="Comic Sans MS" panose="030F0702030302020204" pitchFamily="66" charset="0"/>
              </a:rPr>
              <a:t>            	Rd = R13   Rs = R6    Rt = R2</a:t>
            </a:r>
          </a:p>
          <a:p>
            <a:pPr>
              <a:buFontTx/>
              <a:buNone/>
            </a:pPr>
            <a:r>
              <a:rPr lang="en-US" altLang="zh-CN" sz="2400">
                <a:solidFill>
                  <a:srgbClr val="000000"/>
                </a:solidFill>
                <a:latin typeface="Comic Sans MS" panose="030F0702030302020204" pitchFamily="66" charset="0"/>
              </a:rPr>
              <a:t>DADD	R14, R2, R2            	Rd = R14   Rs = R2    Rt = R2</a:t>
            </a:r>
          </a:p>
          <a:p>
            <a:pPr>
              <a:buFontTx/>
              <a:buNone/>
            </a:pPr>
            <a:r>
              <a:rPr lang="en-US" altLang="zh-CN" sz="2400">
                <a:solidFill>
                  <a:srgbClr val="000000"/>
                </a:solidFill>
                <a:latin typeface="Comic Sans MS" panose="030F0702030302020204" pitchFamily="66" charset="0"/>
              </a:rPr>
              <a:t>SW	R15, 100(R2)          	Rd = R15   Rs = R2    Rt = XX</a:t>
            </a:r>
          </a:p>
          <a:p>
            <a:r>
              <a:rPr lang="en-US" altLang="zh-CN" sz="2400">
                <a:solidFill>
                  <a:srgbClr val="000000"/>
                </a:solidFill>
                <a:latin typeface="Comic Sans MS" panose="030F0702030302020204" pitchFamily="66" charset="0"/>
              </a:rPr>
              <a:t>DSUB-AND Hazard</a:t>
            </a:r>
          </a:p>
          <a:p>
            <a:pPr lvl="1"/>
            <a:r>
              <a:rPr lang="en-US" altLang="zh-CN" sz="2000">
                <a:solidFill>
                  <a:srgbClr val="081D58"/>
                </a:solidFill>
                <a:latin typeface="Comic Sans MS" panose="030F0702030302020204" pitchFamily="66" charset="0"/>
              </a:rPr>
              <a:t>ID/</a:t>
            </a:r>
            <a:r>
              <a:rPr lang="en-US" altLang="zh-CN" sz="2000">
                <a:solidFill>
                  <a:srgbClr val="000000"/>
                </a:solidFill>
                <a:latin typeface="Comic Sans MS" panose="030F0702030302020204" pitchFamily="66" charset="0"/>
              </a:rPr>
              <a:t>EX.RegRd(dsub) == IF/ID. RegRs(and) == R2</a:t>
            </a:r>
          </a:p>
          <a:p>
            <a:r>
              <a:rPr lang="en-US" altLang="zh-CN" sz="2400">
                <a:solidFill>
                  <a:srgbClr val="000000"/>
                </a:solidFill>
                <a:latin typeface="Comic Sans MS" panose="030F0702030302020204" pitchFamily="66" charset="0"/>
              </a:rPr>
              <a:t>DSUB-OR Hazard</a:t>
            </a:r>
          </a:p>
          <a:p>
            <a:pPr lvl="1"/>
            <a:r>
              <a:rPr lang="en-US" altLang="zh-CN" sz="2000">
                <a:solidFill>
                  <a:srgbClr val="000000"/>
                </a:solidFill>
                <a:latin typeface="Comic Sans MS" panose="030F0702030302020204" pitchFamily="66" charset="0"/>
              </a:rPr>
              <a:t>EX/MEM.RegRd(dsub) == IF/ID. RegRt(or) == R2</a:t>
            </a:r>
          </a:p>
          <a:p>
            <a:r>
              <a:rPr lang="en-US" altLang="zh-CN" sz="2400">
                <a:solidFill>
                  <a:srgbClr val="000000"/>
                </a:solidFill>
                <a:latin typeface="Comic Sans MS" panose="030F0702030302020204" pitchFamily="66" charset="0"/>
              </a:rPr>
              <a:t>AND-OR: No Hazard</a:t>
            </a:r>
          </a:p>
          <a:p>
            <a:pPr lvl="1"/>
            <a:r>
              <a:rPr lang="en-US" altLang="zh-CN" sz="2000">
                <a:latin typeface="Comic Sans MS" panose="030F0702030302020204" pitchFamily="66" charset="0"/>
              </a:rPr>
              <a:t>ID/EX.RegRd(and)==R12 </a:t>
            </a:r>
            <a:r>
              <a:rPr lang="en-US" altLang="zh-CN" sz="2000">
                <a:latin typeface="Comic Sans MS" panose="030F0702030302020204" pitchFamily="66" charset="0"/>
                <a:sym typeface="Symbol" panose="05050102010706020507" pitchFamily="18" charset="2"/>
              </a:rPr>
              <a:t> IF/ID.RegRt  Or  IF/ID.RegRs</a:t>
            </a:r>
            <a:r>
              <a:rPr lang="en-US" altLang="zh-CN">
                <a:sym typeface="Symbol" panose="05050102010706020507" pitchFamily="18" charset="2"/>
              </a:rPr>
              <a:t>  </a:t>
            </a:r>
            <a:endParaRPr lang="en-US" altLang="zh-CN"/>
          </a:p>
        </p:txBody>
      </p:sp>
      <p:grpSp>
        <p:nvGrpSpPr>
          <p:cNvPr id="2" name="Group 4"/>
          <p:cNvGrpSpPr/>
          <p:nvPr/>
        </p:nvGrpSpPr>
        <p:grpSpPr bwMode="auto">
          <a:xfrm>
            <a:off x="5595934" y="2431086"/>
            <a:ext cx="4114800" cy="1152525"/>
            <a:chOff x="2496" y="1137"/>
            <a:chExt cx="2592" cy="726"/>
          </a:xfrm>
        </p:grpSpPr>
        <p:sp>
          <p:nvSpPr>
            <p:cNvPr id="33797" name="Rectangle 5"/>
            <p:cNvSpPr>
              <a:spLocks noChangeArrowheads="1"/>
            </p:cNvSpPr>
            <p:nvPr/>
          </p:nvSpPr>
          <p:spPr bwMode="auto">
            <a:xfrm>
              <a:off x="2496" y="1137"/>
              <a:ext cx="768" cy="240"/>
            </a:xfrm>
            <a:prstGeom prst="rect">
              <a:avLst/>
            </a:prstGeom>
            <a:noFill/>
            <a:ln w="28575">
              <a:solidFill>
                <a:srgbClr val="0000FF"/>
              </a:solidFill>
              <a:miter lim="800000"/>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33798" name="Rectangle 6"/>
            <p:cNvSpPr>
              <a:spLocks noChangeArrowheads="1"/>
            </p:cNvSpPr>
            <p:nvPr/>
          </p:nvSpPr>
          <p:spPr bwMode="auto">
            <a:xfrm>
              <a:off x="3456" y="1380"/>
              <a:ext cx="768" cy="240"/>
            </a:xfrm>
            <a:prstGeom prst="rect">
              <a:avLst/>
            </a:prstGeom>
            <a:noFill/>
            <a:ln w="28575">
              <a:solidFill>
                <a:srgbClr val="0000FF"/>
              </a:solidFill>
              <a:miter lim="800000"/>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33799" name="Rectangle 7"/>
            <p:cNvSpPr>
              <a:spLocks noChangeArrowheads="1"/>
            </p:cNvSpPr>
            <p:nvPr/>
          </p:nvSpPr>
          <p:spPr bwMode="auto">
            <a:xfrm>
              <a:off x="4320" y="1623"/>
              <a:ext cx="768" cy="240"/>
            </a:xfrm>
            <a:prstGeom prst="rect">
              <a:avLst/>
            </a:prstGeom>
            <a:noFill/>
            <a:ln w="28575">
              <a:solidFill>
                <a:srgbClr val="0000FF"/>
              </a:solidFill>
              <a:miter lim="800000"/>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sp>
        <p:nvSpPr>
          <p:cNvPr id="8" name="灯片编号占位符 7"/>
          <p:cNvSpPr>
            <a:spLocks noGrp="1"/>
          </p:cNvSpPr>
          <p:nvPr>
            <p:ph type="sldNum" sz="quarter" idx="12"/>
          </p:nvPr>
        </p:nvSpPr>
        <p:spPr/>
        <p:txBody>
          <a:bodyPr/>
          <a:lstStyle/>
          <a:p>
            <a:fld id="{0C913308-F349-4B6D-A68A-DD1791B4A57B}" type="slidenum">
              <a:rPr lang="zh-CN" altLang="en-US" smtClean="0"/>
              <a:t>175</a:t>
            </a:fld>
            <a:endParaRPr lang="zh-CN" altLang="en-US"/>
          </a:p>
        </p:txBody>
      </p:sp>
      <p:pic>
        <p:nvPicPr>
          <p:cNvPr id="3" name="图片 2"/>
          <p:cNvPicPr>
            <a:picLocks noChangeAspect="1"/>
          </p:cNvPicPr>
          <p:nvPr/>
        </p:nvPicPr>
        <p:blipFill>
          <a:blip r:embed="rId2"/>
          <a:stretch>
            <a:fillRect/>
          </a:stretch>
        </p:blipFill>
        <p:spPr>
          <a:xfrm>
            <a:off x="6217285" y="53975"/>
            <a:ext cx="3905250" cy="2368550"/>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zh-CN"/>
              <a:t>How to delay the instruction ?</a:t>
            </a:r>
          </a:p>
        </p:txBody>
      </p:sp>
      <p:sp>
        <p:nvSpPr>
          <p:cNvPr id="34819" name="Rectangle 3"/>
          <p:cNvSpPr>
            <a:spLocks noGrp="1" noChangeArrowheads="1"/>
          </p:cNvSpPr>
          <p:nvPr>
            <p:ph type="body" idx="1"/>
          </p:nvPr>
        </p:nvSpPr>
        <p:spPr>
          <a:xfrm>
            <a:off x="1981201" y="1600200"/>
            <a:ext cx="7997825" cy="2773680"/>
          </a:xfrm>
        </p:spPr>
        <p:txBody>
          <a:bodyPr>
            <a:normAutofit fontScale="90000" lnSpcReduction="20000"/>
          </a:bodyPr>
          <a:lstStyle/>
          <a:p>
            <a:r>
              <a:rPr lang="en-US" altLang="zh-CN">
                <a:latin typeface="Comic Sans MS" panose="030F0702030302020204" pitchFamily="66" charset="0"/>
              </a:rPr>
              <a:t>The Interlock can </a:t>
            </a:r>
            <a:r>
              <a:rPr lang="en-US" altLang="zh-CN">
                <a:solidFill>
                  <a:srgbClr val="FF0000"/>
                </a:solidFill>
                <a:latin typeface="Comic Sans MS" panose="030F0702030302020204" pitchFamily="66" charset="0"/>
              </a:rPr>
              <a:t>simulate</a:t>
            </a:r>
            <a:r>
              <a:rPr lang="en-US" altLang="zh-CN">
                <a:latin typeface="Comic Sans MS" panose="030F0702030302020204" pitchFamily="66" charset="0"/>
              </a:rPr>
              <a:t> the </a:t>
            </a:r>
            <a:r>
              <a:rPr lang="en-US" altLang="zh-CN">
                <a:solidFill>
                  <a:srgbClr val="FF0000"/>
                </a:solidFill>
                <a:latin typeface="Comic Sans MS" panose="030F0702030302020204" pitchFamily="66" charset="0"/>
              </a:rPr>
              <a:t>NOP</a:t>
            </a:r>
            <a:r>
              <a:rPr lang="en-US" altLang="zh-CN">
                <a:latin typeface="Comic Sans MS" panose="030F0702030302020204" pitchFamily="66" charset="0"/>
              </a:rPr>
              <a:t>:</a:t>
            </a:r>
          </a:p>
          <a:p>
            <a:pPr lvl="1">
              <a:buFontTx/>
              <a:buNone/>
            </a:pPr>
            <a:r>
              <a:rPr lang="en-US" altLang="zh-CN">
                <a:latin typeface="Comic Sans MS" panose="030F0702030302020204" pitchFamily="66" charset="0"/>
              </a:rPr>
              <a:t>Once it is detected need to add a stall, then </a:t>
            </a:r>
          </a:p>
          <a:p>
            <a:pPr lvl="1"/>
            <a:r>
              <a:rPr lang="en-US" altLang="zh-CN">
                <a:latin typeface="Comic Sans MS" panose="030F0702030302020204" pitchFamily="66" charset="0"/>
              </a:rPr>
              <a:t>Clear  the ID/EX.IR to be the instruction of </a:t>
            </a:r>
            <a:r>
              <a:rPr lang="en-US" altLang="zh-CN">
                <a:solidFill>
                  <a:schemeClr val="accent2"/>
                </a:solidFill>
                <a:latin typeface="Comic Sans MS" panose="030F0702030302020204" pitchFamily="66" charset="0"/>
              </a:rPr>
              <a:t>NOP</a:t>
            </a:r>
            <a:r>
              <a:rPr lang="en-US" altLang="zh-CN">
                <a:latin typeface="Comic Sans MS" panose="030F0702030302020204" pitchFamily="66" charset="0"/>
              </a:rPr>
              <a:t>.</a:t>
            </a:r>
            <a:r>
              <a:rPr lang="zh-CN" altLang="en-US">
                <a:solidFill>
                  <a:srgbClr val="FF0000"/>
                </a:solidFill>
                <a:latin typeface="Comic Sans MS" panose="030F0702030302020204" pitchFamily="66" charset="0"/>
              </a:rPr>
              <a:t>（</a:t>
            </a:r>
            <a:r>
              <a:rPr lang="en-US" altLang="zh-CN">
                <a:solidFill>
                  <a:srgbClr val="FF0000"/>
                </a:solidFill>
                <a:latin typeface="Comic Sans MS" panose="030F0702030302020204" pitchFamily="66" charset="0"/>
              </a:rPr>
              <a:t> </a:t>
            </a:r>
            <a:r>
              <a:rPr lang="zh-CN" altLang="en-US">
                <a:solidFill>
                  <a:srgbClr val="FF0000"/>
                </a:solidFill>
                <a:latin typeface="Comic Sans MS" panose="030F0702030302020204" pitchFamily="66" charset="0"/>
              </a:rPr>
              <a:t>将</a:t>
            </a:r>
            <a:r>
              <a:rPr lang="en-US" altLang="zh-CN">
                <a:solidFill>
                  <a:srgbClr val="FF0000"/>
                </a:solidFill>
                <a:latin typeface="Comic Sans MS" panose="030F0702030302020204" pitchFamily="66" charset="0"/>
                <a:sym typeface="+mn-ea"/>
              </a:rPr>
              <a:t>ID/EX.IR</a:t>
            </a:r>
            <a:r>
              <a:rPr lang="zh-CN" altLang="en-US">
                <a:solidFill>
                  <a:srgbClr val="FF0000"/>
                </a:solidFill>
                <a:latin typeface="Comic Sans MS" panose="030F0702030302020204" pitchFamily="66" charset="0"/>
                <a:sym typeface="+mn-ea"/>
              </a:rPr>
              <a:t>变为</a:t>
            </a:r>
            <a:r>
              <a:rPr lang="en-US" altLang="zh-CN">
                <a:solidFill>
                  <a:srgbClr val="FF0000"/>
                </a:solidFill>
                <a:latin typeface="Comic Sans MS" panose="030F0702030302020204" pitchFamily="66" charset="0"/>
                <a:sym typeface="+mn-ea"/>
              </a:rPr>
              <a:t>NOP</a:t>
            </a:r>
            <a:r>
              <a:rPr lang="zh-CN" altLang="en-US">
                <a:solidFill>
                  <a:srgbClr val="FF0000"/>
                </a:solidFill>
                <a:latin typeface="Comic Sans MS" panose="030F0702030302020204" pitchFamily="66" charset="0"/>
                <a:sym typeface="+mn-ea"/>
              </a:rPr>
              <a:t>指令）</a:t>
            </a:r>
            <a:endParaRPr lang="en-US" altLang="zh-CN">
              <a:latin typeface="Comic Sans MS" panose="030F0702030302020204" pitchFamily="66" charset="0"/>
            </a:endParaRPr>
          </a:p>
          <a:p>
            <a:pPr lvl="1"/>
            <a:r>
              <a:rPr lang="en-US" altLang="zh-CN">
                <a:latin typeface="Comic Sans MS" panose="030F0702030302020204" pitchFamily="66" charset="0"/>
              </a:rPr>
              <a:t>Reserve the IF/ID.IR </a:t>
            </a:r>
            <a:r>
              <a:rPr lang="en-US" altLang="zh-CN">
                <a:solidFill>
                  <a:schemeClr val="accent2"/>
                </a:solidFill>
                <a:latin typeface="Comic Sans MS" panose="030F0702030302020204" pitchFamily="66" charset="0"/>
              </a:rPr>
              <a:t>unchanged</a:t>
            </a:r>
            <a:r>
              <a:rPr lang="en-US" altLang="zh-CN">
                <a:latin typeface="Comic Sans MS" panose="030F0702030302020204" pitchFamily="66" charset="0"/>
              </a:rPr>
              <a:t> for one more clock cycle. </a:t>
            </a:r>
            <a:r>
              <a:rPr lang="zh-CN" altLang="en-US">
                <a:solidFill>
                  <a:srgbClr val="FF0000"/>
                </a:solidFill>
                <a:latin typeface="Comic Sans MS" panose="030F0702030302020204" pitchFamily="66" charset="0"/>
              </a:rPr>
              <a:t>（在一个或多个周期都保持</a:t>
            </a:r>
            <a:r>
              <a:rPr lang="en-US" altLang="zh-CN">
                <a:solidFill>
                  <a:srgbClr val="FF0000"/>
                </a:solidFill>
                <a:latin typeface="Comic Sans MS" panose="030F0702030302020204" pitchFamily="66" charset="0"/>
                <a:sym typeface="+mn-ea"/>
              </a:rPr>
              <a:t>IF/ID.IR</a:t>
            </a:r>
            <a:r>
              <a:rPr lang="zh-CN" altLang="en-US">
                <a:solidFill>
                  <a:srgbClr val="FF0000"/>
                </a:solidFill>
                <a:latin typeface="Comic Sans MS" panose="030F0702030302020204" pitchFamily="66" charset="0"/>
                <a:sym typeface="+mn-ea"/>
              </a:rPr>
              <a:t>不变，即取出同一条指令）</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176</a:t>
            </a:fld>
            <a:endParaRPr lang="zh-CN" altLang="en-US"/>
          </a:p>
        </p:txBody>
      </p:sp>
      <p:pic>
        <p:nvPicPr>
          <p:cNvPr id="3" name="图片 2"/>
          <p:cNvPicPr>
            <a:picLocks noChangeAspect="1"/>
          </p:cNvPicPr>
          <p:nvPr/>
        </p:nvPicPr>
        <p:blipFill>
          <a:blip r:embed="rId2"/>
          <a:stretch>
            <a:fillRect/>
          </a:stretch>
        </p:blipFill>
        <p:spPr>
          <a:xfrm>
            <a:off x="6073775" y="4235450"/>
            <a:ext cx="3905250" cy="2368550"/>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
          <p:cNvGrpSpPr/>
          <p:nvPr/>
        </p:nvGrpSpPr>
        <p:grpSpPr bwMode="auto">
          <a:xfrm>
            <a:off x="5715001" y="2971800"/>
            <a:ext cx="4608513" cy="609600"/>
            <a:chOff x="2640" y="2400"/>
            <a:chExt cx="2903" cy="384"/>
          </a:xfrm>
        </p:grpSpPr>
        <p:sp>
          <p:nvSpPr>
            <p:cNvPr id="35843" name="AutoShape 3"/>
            <p:cNvSpPr>
              <a:spLocks noChangeArrowheads="1"/>
            </p:cNvSpPr>
            <p:nvPr/>
          </p:nvSpPr>
          <p:spPr bwMode="auto">
            <a:xfrm>
              <a:off x="2640" y="2400"/>
              <a:ext cx="633" cy="384"/>
            </a:xfrm>
            <a:prstGeom prst="cloudCallout">
              <a:avLst>
                <a:gd name="adj1" fmla="val 21875"/>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p>
          </p:txBody>
        </p:sp>
        <p:sp>
          <p:nvSpPr>
            <p:cNvPr id="35844" name="AutoShape 4"/>
            <p:cNvSpPr>
              <a:spLocks noChangeArrowheads="1"/>
            </p:cNvSpPr>
            <p:nvPr/>
          </p:nvSpPr>
          <p:spPr bwMode="auto">
            <a:xfrm>
              <a:off x="3337" y="2400"/>
              <a:ext cx="695"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p>
          </p:txBody>
        </p:sp>
        <p:sp>
          <p:nvSpPr>
            <p:cNvPr id="35845" name="AutoShape 5"/>
            <p:cNvSpPr>
              <a:spLocks noChangeArrowheads="1"/>
            </p:cNvSpPr>
            <p:nvPr/>
          </p:nvSpPr>
          <p:spPr bwMode="auto">
            <a:xfrm>
              <a:off x="4848" y="2400"/>
              <a:ext cx="695"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p>
          </p:txBody>
        </p:sp>
        <p:sp>
          <p:nvSpPr>
            <p:cNvPr id="35846" name="AutoShape 6"/>
            <p:cNvSpPr>
              <a:spLocks noChangeArrowheads="1"/>
            </p:cNvSpPr>
            <p:nvPr/>
          </p:nvSpPr>
          <p:spPr bwMode="auto">
            <a:xfrm>
              <a:off x="4080" y="2400"/>
              <a:ext cx="695" cy="384"/>
            </a:xfrm>
            <a:prstGeom prst="cloudCallout">
              <a:avLst>
                <a:gd name="adj1" fmla="val -22519"/>
                <a:gd name="adj2" fmla="val 161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p>
          </p:txBody>
        </p:sp>
      </p:grpSp>
      <p:grpSp>
        <p:nvGrpSpPr>
          <p:cNvPr id="3" name="Group 7"/>
          <p:cNvGrpSpPr/>
          <p:nvPr/>
        </p:nvGrpSpPr>
        <p:grpSpPr bwMode="auto">
          <a:xfrm>
            <a:off x="6821489" y="3810000"/>
            <a:ext cx="3502025" cy="609600"/>
            <a:chOff x="3337" y="2400"/>
            <a:chExt cx="2206" cy="384"/>
          </a:xfrm>
        </p:grpSpPr>
        <p:sp>
          <p:nvSpPr>
            <p:cNvPr id="35848" name="AutoShape 8"/>
            <p:cNvSpPr>
              <a:spLocks noChangeArrowheads="1"/>
            </p:cNvSpPr>
            <p:nvPr/>
          </p:nvSpPr>
          <p:spPr bwMode="auto">
            <a:xfrm>
              <a:off x="3337" y="2400"/>
              <a:ext cx="695"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p>
          </p:txBody>
        </p:sp>
        <p:sp>
          <p:nvSpPr>
            <p:cNvPr id="35849" name="AutoShape 9"/>
            <p:cNvSpPr>
              <a:spLocks noChangeArrowheads="1"/>
            </p:cNvSpPr>
            <p:nvPr/>
          </p:nvSpPr>
          <p:spPr bwMode="auto">
            <a:xfrm>
              <a:off x="4848" y="2400"/>
              <a:ext cx="695" cy="384"/>
            </a:xfrm>
            <a:prstGeom prst="cloudCallout">
              <a:avLst>
                <a:gd name="adj1" fmla="val 15343"/>
                <a:gd name="adj2" fmla="val 36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p>
          </p:txBody>
        </p:sp>
        <p:sp>
          <p:nvSpPr>
            <p:cNvPr id="35850" name="AutoShape 10"/>
            <p:cNvSpPr>
              <a:spLocks noChangeArrowheads="1"/>
            </p:cNvSpPr>
            <p:nvPr/>
          </p:nvSpPr>
          <p:spPr bwMode="auto">
            <a:xfrm>
              <a:off x="4080" y="2400"/>
              <a:ext cx="695" cy="384"/>
            </a:xfrm>
            <a:prstGeom prst="cloudCallout">
              <a:avLst>
                <a:gd name="adj1" fmla="val -22519"/>
                <a:gd name="adj2" fmla="val 161981"/>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t>Bubble</a:t>
              </a:r>
            </a:p>
          </p:txBody>
        </p:sp>
      </p:grpSp>
      <p:sp>
        <p:nvSpPr>
          <p:cNvPr id="35851" name="Rectangle 11"/>
          <p:cNvSpPr>
            <a:spLocks noGrp="1" noChangeArrowheads="1"/>
          </p:cNvSpPr>
          <p:nvPr>
            <p:ph type="title"/>
          </p:nvPr>
        </p:nvSpPr>
        <p:spPr/>
        <p:txBody>
          <a:bodyPr/>
          <a:lstStyle/>
          <a:p>
            <a:r>
              <a:rPr lang="en-US" altLang="zh-CN"/>
              <a:t>Hardware simulates NOP</a:t>
            </a:r>
          </a:p>
        </p:txBody>
      </p:sp>
      <p:graphicFrame>
        <p:nvGraphicFramePr>
          <p:cNvPr id="35852" name="Object 12"/>
          <p:cNvGraphicFramePr>
            <a:graphicFrameLocks noChangeAspect="1"/>
          </p:cNvGraphicFramePr>
          <p:nvPr/>
        </p:nvGraphicFramePr>
        <p:xfrm>
          <a:off x="1828800" y="1447800"/>
          <a:ext cx="8534400" cy="4953000"/>
        </p:xfrm>
        <a:graphic>
          <a:graphicData uri="http://schemas.openxmlformats.org/presentationml/2006/ole">
            <mc:AlternateContent xmlns:mc="http://schemas.openxmlformats.org/markup-compatibility/2006">
              <mc:Choice xmlns:v="urn:schemas-microsoft-com:vml" Requires="v">
                <p:oleObj spid="_x0000_s54286" name="Picture" r:id="rId3" imgW="4467225" imgH="2752725" progId="Word.Picture.8">
                  <p:embed/>
                </p:oleObj>
              </mc:Choice>
              <mc:Fallback>
                <p:oleObj name="Picture" r:id="rId3" imgW="4467225" imgH="2752725" progId="Word.Picture.8">
                  <p:embed/>
                  <p:pic>
                    <p:nvPicPr>
                      <p:cNvPr id="35852" name="Object 12"/>
                      <p:cNvPicPr>
                        <a:picLocks noChangeAspect="1"/>
                      </p:cNvPicPr>
                      <p:nvPr/>
                    </p:nvPicPr>
                    <p:blipFill>
                      <a:blip r:embed="rId4"/>
                      <a:stretch>
                        <a:fillRect/>
                      </a:stretch>
                    </p:blipFill>
                    <p:spPr>
                      <a:xfrm>
                        <a:off x="1828800" y="1447800"/>
                        <a:ext cx="8534400" cy="4953000"/>
                      </a:xfrm>
                      <a:prstGeom prst="rect">
                        <a:avLst/>
                      </a:prstGeom>
                      <a:noFill/>
                      <a:ln w="9525">
                        <a:noFill/>
                        <a:miter/>
                      </a:ln>
                    </p:spPr>
                  </p:pic>
                </p:oleObj>
              </mc:Fallback>
            </mc:AlternateContent>
          </a:graphicData>
        </a:graphic>
      </p:graphicFrame>
      <p:sp>
        <p:nvSpPr>
          <p:cNvPr id="13" name="灯片编号占位符 12"/>
          <p:cNvSpPr>
            <a:spLocks noGrp="1"/>
          </p:cNvSpPr>
          <p:nvPr>
            <p:ph type="sldNum" sz="quarter" idx="12"/>
          </p:nvPr>
        </p:nvSpPr>
        <p:spPr/>
        <p:txBody>
          <a:bodyPr/>
          <a:lstStyle/>
          <a:p>
            <a:fld id="{0C913308-F349-4B6D-A68A-DD1791B4A57B}" type="slidenum">
              <a:rPr lang="zh-CN" altLang="en-US" smtClean="0"/>
              <a:t>177</a:t>
            </a:fld>
            <a:endParaRPr lang="zh-CN" altLang="en-US"/>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fontScale="90000"/>
          </a:bodyPr>
          <a:lstStyle/>
          <a:p>
            <a:r>
              <a:rPr lang="en-US" altLang="zh-CN" b="1" dirty="0"/>
              <a:t>Forwarding</a:t>
            </a:r>
            <a:br>
              <a:rPr lang="en-US" altLang="zh-CN" sz="4000" dirty="0"/>
            </a:br>
            <a:r>
              <a:rPr lang="zh-CN" altLang="en-US" sz="4000" b="1" dirty="0"/>
              <a:t>（</a:t>
            </a:r>
            <a:r>
              <a:rPr lang="zh-CN" altLang="en-US" sz="3600" b="1" dirty="0"/>
              <a:t>前推、直通、转发、相关数据通路</a:t>
            </a:r>
            <a:r>
              <a:rPr lang="zh-CN" altLang="en-US" sz="4000" b="1" dirty="0"/>
              <a:t>）</a:t>
            </a:r>
            <a:endParaRPr lang="en-US" altLang="zh-CN" sz="4000" b="1" dirty="0"/>
          </a:p>
        </p:txBody>
      </p:sp>
      <p:sp>
        <p:nvSpPr>
          <p:cNvPr id="37891" name="Rectangle 3"/>
          <p:cNvSpPr>
            <a:spLocks noGrp="1" noChangeArrowheads="1"/>
          </p:cNvSpPr>
          <p:nvPr>
            <p:ph type="body" idx="1"/>
          </p:nvPr>
        </p:nvSpPr>
        <p:spPr/>
        <p:txBody>
          <a:bodyPr/>
          <a:lstStyle/>
          <a:p>
            <a:r>
              <a:rPr lang="en-US" altLang="zh-CN" sz="2800" dirty="0">
                <a:solidFill>
                  <a:srgbClr val="000000"/>
                </a:solidFill>
                <a:latin typeface="Comic Sans MS" panose="030F0702030302020204" pitchFamily="66" charset="0"/>
              </a:rPr>
              <a:t>Generic name: </a:t>
            </a:r>
            <a:r>
              <a:rPr lang="en-US" altLang="zh-CN" sz="2800" dirty="0">
                <a:solidFill>
                  <a:srgbClr val="FD0128"/>
                </a:solidFill>
                <a:latin typeface="Comic Sans MS" panose="030F0702030302020204" pitchFamily="66" charset="0"/>
              </a:rPr>
              <a:t>forwarding ( bypass, short-circuiting)</a:t>
            </a:r>
            <a:endParaRPr lang="en-US" altLang="zh-CN" sz="2800" dirty="0">
              <a:solidFill>
                <a:srgbClr val="FD0128"/>
              </a:solidFill>
            </a:endParaRPr>
          </a:p>
          <a:p>
            <a:pPr lvl="1">
              <a:lnSpc>
                <a:spcPts val="3400"/>
              </a:lnSpc>
            </a:pPr>
            <a:r>
              <a:rPr lang="zh-CN" altLang="en-US" sz="2400" b="1" dirty="0">
                <a:solidFill>
                  <a:srgbClr val="000000"/>
                </a:solidFill>
                <a:latin typeface="Comic Sans MS" panose="030F0702030302020204" pitchFamily="66" charset="0"/>
              </a:rPr>
              <a:t>仔细观察，发现有冒险指令需要的</a:t>
            </a:r>
            <a:r>
              <a:rPr lang="zh-CN" altLang="en-US" sz="2400" b="1" dirty="0">
                <a:solidFill>
                  <a:srgbClr val="0070C0"/>
                </a:solidFill>
                <a:latin typeface="Comic Sans MS" panose="030F0702030302020204" pitchFamily="66" charset="0"/>
              </a:rPr>
              <a:t>结果</a:t>
            </a:r>
            <a:r>
              <a:rPr lang="zh-CN" altLang="en-US" sz="2400" b="1" dirty="0">
                <a:solidFill>
                  <a:srgbClr val="000000"/>
                </a:solidFill>
                <a:latin typeface="Comic Sans MS" panose="030F0702030302020204" pitchFamily="66" charset="0"/>
              </a:rPr>
              <a:t>可能</a:t>
            </a:r>
            <a:r>
              <a:rPr lang="zh-CN" altLang="en-US" sz="2400" b="1" dirty="0">
                <a:solidFill>
                  <a:srgbClr val="0070C0"/>
                </a:solidFill>
                <a:latin typeface="Comic Sans MS" panose="030F0702030302020204" pitchFamily="66" charset="0"/>
              </a:rPr>
              <a:t>已经计算</a:t>
            </a:r>
            <a:r>
              <a:rPr lang="zh-CN" altLang="en-US" sz="2400" b="1" dirty="0">
                <a:solidFill>
                  <a:srgbClr val="000000"/>
                </a:solidFill>
                <a:latin typeface="Comic Sans MS" panose="030F0702030302020204" pitchFamily="66" charset="0"/>
              </a:rPr>
              <a:t>出来，存放在</a:t>
            </a:r>
            <a:r>
              <a:rPr lang="zh-CN" altLang="en-US" sz="2400" b="1" dirty="0">
                <a:solidFill>
                  <a:srgbClr val="0070C0"/>
                </a:solidFill>
                <a:latin typeface="Comic Sans MS" panose="030F0702030302020204" pitchFamily="66" charset="0"/>
              </a:rPr>
              <a:t>流水线寄存器中</a:t>
            </a:r>
            <a:endParaRPr lang="en-US" altLang="zh-CN" sz="2400" b="1" dirty="0">
              <a:solidFill>
                <a:srgbClr val="0070C0"/>
              </a:solidFill>
              <a:latin typeface="Comic Sans MS" panose="030F0702030302020204" pitchFamily="66" charset="0"/>
            </a:endParaRPr>
          </a:p>
          <a:p>
            <a:pPr lvl="1">
              <a:lnSpc>
                <a:spcPts val="3400"/>
              </a:lnSpc>
            </a:pPr>
            <a:r>
              <a:rPr lang="zh-CN" altLang="en-US" sz="2400" b="1" dirty="0">
                <a:solidFill>
                  <a:srgbClr val="000000"/>
                </a:solidFill>
                <a:latin typeface="Comic Sans MS" panose="030F0702030302020204" pitchFamily="66" charset="0"/>
              </a:rPr>
              <a:t>可以在数据通路上增加数据线（</a:t>
            </a:r>
            <a:r>
              <a:rPr lang="en-US" altLang="zh-CN" sz="2400" b="1" dirty="0">
                <a:solidFill>
                  <a:srgbClr val="C00000"/>
                </a:solidFill>
                <a:latin typeface="Comic Sans MS" panose="030F0702030302020204" pitchFamily="66" charset="0"/>
              </a:rPr>
              <a:t> buses </a:t>
            </a:r>
            <a:r>
              <a:rPr lang="zh-CN" altLang="en-US" sz="2400" b="1" dirty="0">
                <a:solidFill>
                  <a:srgbClr val="000000"/>
                </a:solidFill>
                <a:latin typeface="Comic Sans MS" panose="030F0702030302020204" pitchFamily="66" charset="0"/>
              </a:rPr>
              <a:t>）传送这些结果</a:t>
            </a:r>
            <a:endParaRPr lang="en-US" altLang="zh-CN" sz="2400" b="1" dirty="0">
              <a:solidFill>
                <a:srgbClr val="000000"/>
              </a:solidFill>
              <a:latin typeface="Comic Sans MS" panose="030F0702030302020204" pitchFamily="66" charset="0"/>
            </a:endParaRPr>
          </a:p>
          <a:p>
            <a:pPr lvl="1">
              <a:lnSpc>
                <a:spcPts val="3400"/>
              </a:lnSpc>
            </a:pPr>
            <a:r>
              <a:rPr lang="zh-CN" altLang="en-US" sz="2400" b="1" dirty="0">
                <a:solidFill>
                  <a:srgbClr val="000000"/>
                </a:solidFill>
                <a:latin typeface="Comic Sans MS" panose="030F0702030302020204" pitchFamily="66" charset="0"/>
              </a:rPr>
              <a:t>这些</a:t>
            </a:r>
            <a:r>
              <a:rPr lang="en-US" altLang="zh-CN" sz="2400" b="1" dirty="0">
                <a:solidFill>
                  <a:srgbClr val="000000"/>
                </a:solidFill>
                <a:latin typeface="Comic Sans MS" panose="030F0702030302020204" pitchFamily="66" charset="0"/>
              </a:rPr>
              <a:t> </a:t>
            </a:r>
            <a:r>
              <a:rPr lang="en-US" altLang="zh-CN" sz="2400" b="1" dirty="0">
                <a:solidFill>
                  <a:srgbClr val="C00000"/>
                </a:solidFill>
                <a:latin typeface="Comic Sans MS" panose="030F0702030302020204" pitchFamily="66" charset="0"/>
              </a:rPr>
              <a:t>buses</a:t>
            </a:r>
            <a:r>
              <a:rPr lang="zh-CN" altLang="en-US" sz="2400" b="1" dirty="0">
                <a:latin typeface="Comic Sans MS" panose="030F0702030302020204" pitchFamily="66" charset="0"/>
              </a:rPr>
              <a:t>在数据通路中总是</a:t>
            </a:r>
            <a:r>
              <a:rPr lang="en-US" altLang="zh-CN" sz="2400" b="1" dirty="0">
                <a:latin typeface="Comic Sans MS" panose="030F0702030302020204" pitchFamily="66" charset="0"/>
              </a:rPr>
              <a:t>“</a:t>
            </a:r>
            <a:r>
              <a:rPr lang="en-US" altLang="zh-CN" sz="2400" b="1" dirty="0">
                <a:solidFill>
                  <a:srgbClr val="000000"/>
                </a:solidFill>
                <a:latin typeface="Comic Sans MS" panose="030F0702030302020204" pitchFamily="66" charset="0"/>
              </a:rPr>
              <a:t>point backwards”</a:t>
            </a:r>
            <a:r>
              <a:rPr lang="zh-CN" altLang="en-US" sz="2400" b="1" dirty="0">
                <a:solidFill>
                  <a:srgbClr val="000000"/>
                </a:solidFill>
                <a:latin typeface="Comic Sans MS" panose="030F0702030302020204" pitchFamily="66" charset="0"/>
              </a:rPr>
              <a:t>，</a:t>
            </a:r>
            <a:r>
              <a:rPr lang="zh-CN" altLang="en-US" sz="2400" b="1" dirty="0">
                <a:solidFill>
                  <a:srgbClr val="C00000"/>
                </a:solidFill>
                <a:latin typeface="Comic Sans MS" panose="030F0702030302020204" pitchFamily="66" charset="0"/>
              </a:rPr>
              <a:t>从后面的流水段连接到前面的流水段</a:t>
            </a:r>
            <a:endParaRPr lang="en-US" altLang="zh-CN" sz="2400" b="1" dirty="0">
              <a:solidFill>
                <a:srgbClr val="C00000"/>
              </a:solidFill>
              <a:latin typeface="Comic Sans MS" panose="030F0702030302020204" pitchFamily="66" charset="0"/>
            </a:endParaRPr>
          </a:p>
          <a:p>
            <a:endParaRPr lang="en-US" altLang="zh-CN" sz="36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178</a:t>
            </a:fld>
            <a:endParaRPr lang="zh-CN" alt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fontScale="90000"/>
          </a:bodyPr>
          <a:lstStyle/>
          <a:p>
            <a:r>
              <a:rPr lang="zh-CN" altLang="en-US" b="1" dirty="0"/>
              <a:t>直通技术：</a:t>
            </a:r>
            <a:br>
              <a:rPr lang="en-US" altLang="zh-CN" b="1" dirty="0"/>
            </a:br>
            <a:r>
              <a:rPr lang="zh-CN" altLang="en-US" b="1" dirty="0"/>
              <a:t>减少数据冒险</a:t>
            </a:r>
            <a:r>
              <a:rPr lang="zh-CN" altLang="en-US" b="1" dirty="0">
                <a:solidFill>
                  <a:srgbClr val="FF0000"/>
                </a:solidFill>
              </a:rPr>
              <a:t>停顿</a:t>
            </a:r>
            <a:endParaRPr lang="en-US" altLang="zh-CN" b="1" dirty="0">
              <a:solidFill>
                <a:srgbClr val="FF0000"/>
              </a:solidFill>
              <a:latin typeface="Arial" panose="020B0604020202020204" pitchFamily="34" charset="0"/>
            </a:endParaRPr>
          </a:p>
        </p:txBody>
      </p:sp>
      <p:sp>
        <p:nvSpPr>
          <p:cNvPr id="38915" name="Rectangle 3"/>
          <p:cNvSpPr>
            <a:spLocks noGrp="1" noChangeArrowheads="1"/>
          </p:cNvSpPr>
          <p:nvPr>
            <p:ph type="body" idx="1"/>
          </p:nvPr>
        </p:nvSpPr>
        <p:spPr>
          <a:xfrm>
            <a:off x="1828800" y="1447800"/>
            <a:ext cx="8534400" cy="552440"/>
          </a:xfrm>
        </p:spPr>
        <p:txBody>
          <a:bodyPr>
            <a:normAutofit/>
          </a:bodyPr>
          <a:lstStyle/>
          <a:p>
            <a:r>
              <a:rPr lang="zh-CN" altLang="en-US" sz="2800" b="1" dirty="0">
                <a:solidFill>
                  <a:srgbClr val="0070C0"/>
                </a:solidFill>
                <a:latin typeface="Comic Sans MS" panose="030F0702030302020204" pitchFamily="66" charset="0"/>
              </a:rPr>
              <a:t>数据可能已经</a:t>
            </a:r>
            <a:r>
              <a:rPr lang="zh-CN" altLang="en-US" sz="2800" b="1" dirty="0">
                <a:solidFill>
                  <a:srgbClr val="FF0000"/>
                </a:solidFill>
                <a:latin typeface="Comic Sans MS" panose="030F0702030302020204" pitchFamily="66" charset="0"/>
              </a:rPr>
              <a:t>计算好</a:t>
            </a:r>
            <a:r>
              <a:rPr lang="en-US" altLang="zh-CN" sz="2800" b="1" dirty="0">
                <a:solidFill>
                  <a:srgbClr val="000000"/>
                </a:solidFill>
                <a:latin typeface="Comic Sans MS" panose="030F0702030302020204" pitchFamily="66" charset="0"/>
              </a:rPr>
              <a:t>—</a:t>
            </a:r>
            <a:r>
              <a:rPr lang="zh-CN" altLang="en-US" sz="2800" b="1" dirty="0">
                <a:solidFill>
                  <a:srgbClr val="0070C0"/>
                </a:solidFill>
                <a:latin typeface="Comic Sans MS" panose="030F0702030302020204" pitchFamily="66" charset="0"/>
              </a:rPr>
              <a:t>只是</a:t>
            </a:r>
            <a:r>
              <a:rPr lang="zh-CN" altLang="en-US" sz="2800" b="1" dirty="0">
                <a:solidFill>
                  <a:srgbClr val="FF0000"/>
                </a:solidFill>
                <a:latin typeface="Comic Sans MS" panose="030F0702030302020204" pitchFamily="66" charset="0"/>
              </a:rPr>
              <a:t>不在</a:t>
            </a:r>
            <a:r>
              <a:rPr lang="zh-CN" altLang="en-US" sz="2800" b="1" dirty="0">
                <a:solidFill>
                  <a:srgbClr val="0070C0"/>
                </a:solidFill>
                <a:latin typeface="Comic Sans MS" panose="030F0702030302020204" pitchFamily="66" charset="0"/>
              </a:rPr>
              <a:t>寄存器堆中</a:t>
            </a:r>
            <a:endParaRPr lang="en-US" altLang="zh-CN" b="1" dirty="0">
              <a:solidFill>
                <a:srgbClr val="0070C0"/>
              </a:solidFill>
            </a:endParaRPr>
          </a:p>
        </p:txBody>
      </p:sp>
      <p:graphicFrame>
        <p:nvGraphicFramePr>
          <p:cNvPr id="38916" name="Object 4"/>
          <p:cNvGraphicFramePr>
            <a:graphicFrameLocks noChangeAspect="1"/>
          </p:cNvGraphicFramePr>
          <p:nvPr>
            <p:extLst>
              <p:ext uri="{D42A27DB-BD31-4B8C-83A1-F6EECF244321}">
                <p14:modId xmlns:p14="http://schemas.microsoft.com/office/powerpoint/2010/main" val="3968021482"/>
              </p:ext>
            </p:extLst>
          </p:nvPr>
        </p:nvGraphicFramePr>
        <p:xfrm>
          <a:off x="1688838" y="2096120"/>
          <a:ext cx="8553450" cy="3259138"/>
        </p:xfrm>
        <a:graphic>
          <a:graphicData uri="http://schemas.openxmlformats.org/presentationml/2006/ole">
            <mc:AlternateContent xmlns:mc="http://schemas.openxmlformats.org/markup-compatibility/2006">
              <mc:Choice xmlns:v="urn:schemas-microsoft-com:vml" Requires="v">
                <p:oleObj spid="_x0000_s55310" name="Picture" r:id="rId3" imgW="4467240" imgH="1809720" progId="Word.Picture.8">
                  <p:embed/>
                </p:oleObj>
              </mc:Choice>
              <mc:Fallback>
                <p:oleObj name="Picture" r:id="rId3" imgW="4467240" imgH="1809720" progId="Word.Picture.8">
                  <p:embed/>
                  <p:pic>
                    <p:nvPicPr>
                      <p:cNvPr id="38916" name="Object 4"/>
                      <p:cNvPicPr>
                        <a:picLocks noChangeAspect="1"/>
                      </p:cNvPicPr>
                      <p:nvPr/>
                    </p:nvPicPr>
                    <p:blipFill>
                      <a:blip r:embed="rId4"/>
                      <a:stretch>
                        <a:fillRect/>
                      </a:stretch>
                    </p:blipFill>
                    <p:spPr>
                      <a:xfrm>
                        <a:off x="1688838" y="2096120"/>
                        <a:ext cx="8553450" cy="3259138"/>
                      </a:xfrm>
                      <a:prstGeom prst="rect">
                        <a:avLst/>
                      </a:prstGeom>
                      <a:noFill/>
                      <a:ln w="9525">
                        <a:noFill/>
                        <a:miter/>
                      </a:ln>
                    </p:spPr>
                  </p:pic>
                </p:oleObj>
              </mc:Fallback>
            </mc:AlternateContent>
          </a:graphicData>
        </a:graphic>
      </p:graphicFrame>
      <p:sp>
        <p:nvSpPr>
          <p:cNvPr id="38917" name="Line 5"/>
          <p:cNvSpPr>
            <a:spLocks noChangeShapeType="1"/>
          </p:cNvSpPr>
          <p:nvPr/>
        </p:nvSpPr>
        <p:spPr bwMode="auto">
          <a:xfrm>
            <a:off x="5090161" y="1871346"/>
            <a:ext cx="1348105" cy="1132205"/>
          </a:xfrm>
          <a:prstGeom prst="line">
            <a:avLst/>
          </a:prstGeom>
          <a:noFill/>
          <a:ln w="12700" cmpd="sng">
            <a:solidFill>
              <a:srgbClr val="66FF33"/>
            </a:solidFill>
            <a:prstDash val="solid"/>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18" name="Line 6"/>
          <p:cNvSpPr>
            <a:spLocks noChangeShapeType="1"/>
          </p:cNvSpPr>
          <p:nvPr/>
        </p:nvSpPr>
        <p:spPr bwMode="auto">
          <a:xfrm flipH="1">
            <a:off x="8568690" y="1905000"/>
            <a:ext cx="194310" cy="1098550"/>
          </a:xfrm>
          <a:prstGeom prst="line">
            <a:avLst/>
          </a:prstGeom>
          <a:noFill/>
          <a:ln w="12700" cmpd="sng">
            <a:solidFill>
              <a:srgbClr val="66FF33"/>
            </a:solidFill>
            <a:prstDash val="solid"/>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19" name="Text Box 7"/>
          <p:cNvSpPr txBox="1">
            <a:spLocks noChangeArrowheads="1"/>
          </p:cNvSpPr>
          <p:nvPr/>
        </p:nvSpPr>
        <p:spPr bwMode="auto">
          <a:xfrm>
            <a:off x="3124201" y="5715001"/>
            <a:ext cx="4816475" cy="769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r>
              <a:rPr lang="en-US" altLang="zh-CN" sz="2000" b="1">
                <a:solidFill>
                  <a:srgbClr val="CC0099"/>
                </a:solidFill>
                <a:latin typeface="Times New Roman" panose="02020603050405020304" pitchFamily="18" charset="0"/>
                <a:sym typeface="Symbol" panose="05050102010706020507" pitchFamily="18" charset="2"/>
              </a:rPr>
              <a:t>EX/MEM.ALUoutput  ALU input port</a:t>
            </a:r>
            <a:endParaRPr lang="en-US" altLang="zh-CN" sz="2000" b="1">
              <a:latin typeface="Times New Roman" panose="02020603050405020304" pitchFamily="18" charset="0"/>
              <a:sym typeface="Symbol" panose="05050102010706020507" pitchFamily="18" charset="2"/>
            </a:endParaRPr>
          </a:p>
          <a:p>
            <a:pPr eaLnBrk="1" hangingPunct="1"/>
            <a:r>
              <a:rPr lang="en-US" altLang="zh-CN" sz="2000" b="1">
                <a:solidFill>
                  <a:srgbClr val="FF3300"/>
                </a:solidFill>
                <a:latin typeface="Times New Roman" panose="02020603050405020304" pitchFamily="18" charset="0"/>
                <a:sym typeface="Symbol" panose="05050102010706020507" pitchFamily="18" charset="2"/>
              </a:rPr>
              <a:t>MEM/WB.ALUoutput  ALU input port</a:t>
            </a:r>
            <a:r>
              <a:rPr lang="en-US" altLang="zh-CN" sz="2400" b="1">
                <a:solidFill>
                  <a:srgbClr val="FF3300"/>
                </a:solidFill>
                <a:latin typeface="Times New Roman" panose="02020603050405020304" pitchFamily="18" charset="0"/>
                <a:sym typeface="Symbol" panose="05050102010706020507" pitchFamily="18" charset="2"/>
              </a:rPr>
              <a:t>  </a:t>
            </a:r>
          </a:p>
        </p:txBody>
      </p:sp>
      <p:sp>
        <p:nvSpPr>
          <p:cNvPr id="38920" name="Line 8"/>
          <p:cNvSpPr>
            <a:spLocks noChangeShapeType="1"/>
          </p:cNvSpPr>
          <p:nvPr/>
        </p:nvSpPr>
        <p:spPr bwMode="auto">
          <a:xfrm>
            <a:off x="1828800" y="5867400"/>
            <a:ext cx="1295400" cy="0"/>
          </a:xfrm>
          <a:prstGeom prst="line">
            <a:avLst/>
          </a:prstGeom>
          <a:noFill/>
          <a:ln w="28575" cap="rnd">
            <a:solidFill>
              <a:srgbClr val="800080"/>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21" name="Line 9"/>
          <p:cNvSpPr>
            <a:spLocks noChangeShapeType="1"/>
          </p:cNvSpPr>
          <p:nvPr/>
        </p:nvSpPr>
        <p:spPr bwMode="auto">
          <a:xfrm>
            <a:off x="1828800" y="6248400"/>
            <a:ext cx="1295400" cy="0"/>
          </a:xfrm>
          <a:prstGeom prst="line">
            <a:avLst/>
          </a:prstGeom>
          <a:noFill/>
          <a:ln w="28575" cap="rnd">
            <a:solidFill>
              <a:srgbClr val="FF0000"/>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灯片编号占位符 9"/>
          <p:cNvSpPr>
            <a:spLocks noGrp="1"/>
          </p:cNvSpPr>
          <p:nvPr>
            <p:ph type="sldNum" sz="quarter" idx="12"/>
          </p:nvPr>
        </p:nvSpPr>
        <p:spPr/>
        <p:txBody>
          <a:bodyPr/>
          <a:lstStyle/>
          <a:p>
            <a:fld id="{0C913308-F349-4B6D-A68A-DD1791B4A57B}" type="slidenum">
              <a:rPr lang="zh-CN" altLang="en-US" smtClean="0"/>
              <a:t>179</a:t>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18</a:t>
            </a:fld>
            <a:endParaRPr lang="en-US" altLang="zh-CN" sz="1200" dirty="0">
              <a:latin typeface="Arial" panose="020B0604020202020204" pitchFamily="34" charset="0"/>
            </a:endParaRPr>
          </a:p>
        </p:txBody>
      </p:sp>
      <p:sp>
        <p:nvSpPr>
          <p:cNvPr id="175106" name="Rectangle 2"/>
          <p:cNvSpPr>
            <a:spLocks noGrp="1" noChangeArrowheads="1"/>
          </p:cNvSpPr>
          <p:nvPr>
            <p:ph type="title"/>
          </p:nvPr>
        </p:nvSpPr>
        <p:spPr>
          <a:xfrm>
            <a:off x="2166938" y="214313"/>
            <a:ext cx="7956550" cy="990600"/>
          </a:xfrm>
        </p:spPr>
        <p:txBody>
          <a:bodyPr vert="horz" wrap="square" lIns="91440" tIns="45720" rIns="91440" bIns="45720" numCol="1" anchor="ctr" anchorCtr="0" compatLnSpc="1"/>
          <a:lstStyle/>
          <a:p>
            <a:pPr>
              <a:defRPr/>
            </a:pPr>
            <a:r>
              <a:rPr lang="zh-CN" altLang="en-US" dirty="0">
                <a:solidFill>
                  <a:schemeClr val="tx1"/>
                </a:solidFill>
              </a:rPr>
              <a:t>性能指标</a:t>
            </a:r>
            <a:r>
              <a:rPr lang="en-US" altLang="zh-CN" dirty="0">
                <a:solidFill>
                  <a:schemeClr val="tx1"/>
                </a:solidFill>
              </a:rPr>
              <a:t>—</a:t>
            </a:r>
            <a:r>
              <a:rPr lang="zh-CN" altLang="en-US" dirty="0">
                <a:solidFill>
                  <a:schemeClr val="tx1"/>
                </a:solidFill>
              </a:rPr>
              <a:t>响应时间</a:t>
            </a:r>
            <a:endParaRPr lang="en-US" altLang="zh-CN" dirty="0">
              <a:solidFill>
                <a:schemeClr val="tx1"/>
              </a:solidFill>
              <a:latin typeface="Arial Narrow" panose="020B0606020202030204" pitchFamily="34" charset="0"/>
            </a:endParaRPr>
          </a:p>
        </p:txBody>
      </p:sp>
      <p:sp>
        <p:nvSpPr>
          <p:cNvPr id="175107" name="Rectangle 3"/>
          <p:cNvSpPr>
            <a:spLocks noGrp="1" noChangeArrowheads="1"/>
          </p:cNvSpPr>
          <p:nvPr>
            <p:ph idx="1"/>
          </p:nvPr>
        </p:nvSpPr>
        <p:spPr>
          <a:xfrm>
            <a:off x="1952625" y="1285875"/>
            <a:ext cx="8534400" cy="4876800"/>
          </a:xfrm>
        </p:spPr>
        <p:txBody>
          <a:bodyPr vert="horz" wrap="square" lIns="91440" tIns="45720" rIns="91440" bIns="45720" numCol="1" anchor="t" anchorCtr="0" compatLnSpc="1"/>
          <a:lstStyle/>
          <a:p>
            <a:pPr>
              <a:lnSpc>
                <a:spcPct val="90000"/>
              </a:lnSpc>
              <a:defRPr/>
            </a:pPr>
            <a:r>
              <a:rPr lang="zh-CN" altLang="en-US" b="1" dirty="0">
                <a:solidFill>
                  <a:srgbClr val="FFFF00"/>
                </a:solidFill>
                <a:latin typeface="Comic Sans MS" panose="030F0702030302020204" pitchFamily="66" charset="0"/>
              </a:rPr>
              <a:t>墙钟时间</a:t>
            </a:r>
            <a:endParaRPr lang="en-US" altLang="zh-CN" b="1" dirty="0">
              <a:solidFill>
                <a:srgbClr val="000000"/>
              </a:solidFill>
              <a:latin typeface="Comic Sans MS" panose="030F0702030302020204" pitchFamily="66" charset="0"/>
            </a:endParaRPr>
          </a:p>
          <a:p>
            <a:pPr lvl="1">
              <a:lnSpc>
                <a:spcPct val="150000"/>
              </a:lnSpc>
              <a:defRPr/>
            </a:pPr>
            <a:r>
              <a:rPr lang="zh-CN" altLang="en-US" sz="2400" b="1" dirty="0">
                <a:latin typeface="Comic Sans MS" panose="030F0702030302020204" pitchFamily="66" charset="0"/>
              </a:rPr>
              <a:t>程序开始执行到结束看钟知道的时间，就是</a:t>
            </a:r>
            <a:r>
              <a:rPr lang="zh-CN" altLang="en-US" sz="2400" b="1" dirty="0">
                <a:solidFill>
                  <a:srgbClr val="FFFF00"/>
                </a:solidFill>
                <a:latin typeface="Comic Sans MS" panose="030F0702030302020204" pitchFamily="66" charset="0"/>
              </a:rPr>
              <a:t>墙钟时间</a:t>
            </a:r>
            <a:r>
              <a:rPr lang="zh-CN" altLang="en-US" sz="2400" b="1" dirty="0">
                <a:latin typeface="Comic Sans MS" panose="030F0702030302020204" pitchFamily="66" charset="0"/>
              </a:rPr>
              <a:t>，也称为</a:t>
            </a:r>
            <a:r>
              <a:rPr lang="zh-CN" altLang="en-US" sz="2400" b="1" dirty="0">
                <a:solidFill>
                  <a:srgbClr val="FFFF00"/>
                </a:solidFill>
                <a:latin typeface="Comic Sans MS" panose="030F0702030302020204" pitchFamily="66" charset="0"/>
              </a:rPr>
              <a:t>响应时间</a:t>
            </a:r>
            <a:r>
              <a:rPr lang="zh-CN" altLang="en-US" sz="2400" b="1" dirty="0">
                <a:latin typeface="Comic Sans MS" panose="030F0702030302020204" pitchFamily="66" charset="0"/>
              </a:rPr>
              <a:t>或</a:t>
            </a:r>
            <a:r>
              <a:rPr lang="zh-CN" altLang="en-US" sz="2400" b="1" dirty="0">
                <a:solidFill>
                  <a:srgbClr val="FFFF00"/>
                </a:solidFill>
                <a:latin typeface="Comic Sans MS" panose="030F0702030302020204" pitchFamily="66" charset="0"/>
              </a:rPr>
              <a:t>消逝时间</a:t>
            </a:r>
            <a:endParaRPr lang="en-US" altLang="zh-CN" sz="2400" dirty="0">
              <a:solidFill>
                <a:srgbClr val="FFFF00"/>
              </a:solidFill>
              <a:latin typeface="Comic Sans MS" panose="030F0702030302020204" pitchFamily="66" charset="0"/>
            </a:endParaRPr>
          </a:p>
          <a:p>
            <a:pPr lvl="1">
              <a:lnSpc>
                <a:spcPct val="90000"/>
              </a:lnSpc>
              <a:defRPr/>
            </a:pPr>
            <a:r>
              <a:rPr lang="zh-CN" altLang="en-US" sz="2400" b="1" dirty="0">
                <a:latin typeface="Comic Sans MS" panose="030F0702030302020204" pitchFamily="66" charset="0"/>
              </a:rPr>
              <a:t>测量</a:t>
            </a:r>
            <a:r>
              <a:rPr lang="zh-CN" altLang="en-US" sz="2400" b="1" dirty="0">
                <a:solidFill>
                  <a:srgbClr val="00FF00"/>
                </a:solidFill>
                <a:latin typeface="Comic Sans MS" panose="030F0702030302020204" pitchFamily="66" charset="0"/>
              </a:rPr>
              <a:t>用户感觉到的</a:t>
            </a:r>
            <a:r>
              <a:rPr lang="zh-CN" altLang="en-US" sz="2400" b="1" dirty="0">
                <a:latin typeface="Comic Sans MS" panose="030F0702030302020204" pitchFamily="66" charset="0"/>
              </a:rPr>
              <a:t>系统速度</a:t>
            </a:r>
            <a:endParaRPr lang="en-US" altLang="zh-CN" dirty="0">
              <a:solidFill>
                <a:srgbClr val="FD0128"/>
              </a:solidFill>
              <a:latin typeface="Comic Sans MS" panose="030F0702030302020204" pitchFamily="66" charset="0"/>
            </a:endParaRPr>
          </a:p>
          <a:p>
            <a:pPr>
              <a:lnSpc>
                <a:spcPct val="150000"/>
              </a:lnSpc>
              <a:defRPr/>
            </a:pPr>
            <a:r>
              <a:rPr lang="zh-CN" altLang="en-US" b="1" dirty="0">
                <a:solidFill>
                  <a:srgbClr val="FFFF00"/>
                </a:solidFill>
                <a:latin typeface="Comic Sans MS" panose="030F0702030302020204" pitchFamily="66" charset="0"/>
              </a:rPr>
              <a:t>墙钟时间的问题</a:t>
            </a:r>
            <a:endParaRPr lang="en-US" altLang="zh-CN" b="1" dirty="0">
              <a:solidFill>
                <a:srgbClr val="FFFF00"/>
              </a:solidFill>
              <a:latin typeface="Comic Sans MS" panose="030F0702030302020204" pitchFamily="66" charset="0"/>
            </a:endParaRPr>
          </a:p>
          <a:p>
            <a:pPr lvl="1">
              <a:lnSpc>
                <a:spcPct val="150000"/>
              </a:lnSpc>
              <a:defRPr/>
            </a:pPr>
            <a:r>
              <a:rPr lang="zh-CN" altLang="en-US" sz="2400" b="1" dirty="0">
                <a:latin typeface="Comic Sans MS" panose="030F0702030302020204" pitchFamily="66" charset="0"/>
              </a:rPr>
              <a:t>如果一个机器上运行多个程序</a:t>
            </a:r>
            <a:r>
              <a:rPr lang="en-US" altLang="zh-CN" sz="2400" b="1" dirty="0">
                <a:latin typeface="Comic Sans MS" panose="030F0702030302020204" pitchFamily="66" charset="0"/>
              </a:rPr>
              <a:t> </a:t>
            </a:r>
            <a:r>
              <a:rPr lang="zh-CN" altLang="en-US" sz="2400" b="1" dirty="0">
                <a:latin typeface="Comic Sans MS" panose="030F0702030302020204" pitchFamily="66" charset="0"/>
              </a:rPr>
              <a:t>？</a:t>
            </a:r>
            <a:endParaRPr lang="en-US" altLang="zh-CN" sz="2400" b="1" dirty="0">
              <a:latin typeface="Comic Sans MS" panose="030F0702030302020204" pitchFamily="66" charset="0"/>
            </a:endParaRPr>
          </a:p>
          <a:p>
            <a:pPr lvl="1">
              <a:lnSpc>
                <a:spcPct val="150000"/>
              </a:lnSpc>
              <a:defRPr/>
            </a:pPr>
            <a:r>
              <a:rPr lang="zh-CN" altLang="en-US" sz="2400" b="1" dirty="0">
                <a:latin typeface="Comic Sans MS" panose="030F0702030302020204" pitchFamily="66" charset="0"/>
              </a:rPr>
              <a:t>如果程序运行时需要用户输入？</a:t>
            </a:r>
            <a:endParaRPr lang="en-US" altLang="zh-CN" sz="2400" b="1" dirty="0">
              <a:latin typeface="Comic Sans MS" panose="030F0702030302020204" pitchFamily="66" charset="0"/>
            </a:endParaRPr>
          </a:p>
        </p:txBody>
      </p:sp>
      <p:sp>
        <p:nvSpPr>
          <p:cNvPr id="26629" name="Picture 4"/>
          <p:cNvSpPr>
            <a:spLocks noChangeAspect="1"/>
          </p:cNvSpPr>
          <p:nvPr/>
        </p:nvSpPr>
        <p:spPr>
          <a:xfrm>
            <a:off x="8524876" y="3000375"/>
            <a:ext cx="1438275" cy="1485900"/>
          </a:xfrm>
          <a:prstGeom prst="rect">
            <a:avLst/>
          </a:prstGeom>
          <a:noFill/>
          <a:ln w="9525">
            <a:noFill/>
          </a:ln>
        </p:spPr>
        <p:txBody>
          <a:bodyPr/>
          <a:lstStyle/>
          <a:p>
            <a:endParaRPr lang="zh-CN" altLang="en-US" dirty="0">
              <a:latin typeface="Garamond" panose="02020404030301010803" pitchFamily="18" charset="0"/>
            </a:endParaRPr>
          </a:p>
        </p:txBody>
      </p:sp>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001838" y="0"/>
            <a:ext cx="8229600" cy="706090"/>
          </a:xfrm>
        </p:spPr>
        <p:txBody>
          <a:bodyPr>
            <a:normAutofit/>
          </a:bodyPr>
          <a:lstStyle/>
          <a:p>
            <a:r>
              <a:rPr lang="en-US" altLang="zh-CN" sz="3200" b="1" dirty="0"/>
              <a:t>Forwarding</a:t>
            </a:r>
            <a:r>
              <a:rPr lang="zh-CN" altLang="en-US" sz="3200" b="1" dirty="0"/>
              <a:t>的硬件变化</a:t>
            </a:r>
            <a:endParaRPr lang="en-US" altLang="zh-CN" sz="3200" b="1" dirty="0"/>
          </a:p>
        </p:txBody>
      </p:sp>
      <p:sp>
        <p:nvSpPr>
          <p:cNvPr id="39985" name="Line 49"/>
          <p:cNvSpPr>
            <a:spLocks noChangeShapeType="1"/>
          </p:cNvSpPr>
          <p:nvPr/>
        </p:nvSpPr>
        <p:spPr bwMode="auto">
          <a:xfrm>
            <a:off x="1572418" y="5708651"/>
            <a:ext cx="609600" cy="0"/>
          </a:xfrm>
          <a:prstGeom prst="line">
            <a:avLst/>
          </a:prstGeom>
          <a:noFill/>
          <a:ln w="34925">
            <a:solidFill>
              <a:srgbClr val="FF0000"/>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6" name="Text Box 50"/>
          <p:cNvSpPr txBox="1">
            <a:spLocks noChangeArrowheads="1"/>
          </p:cNvSpPr>
          <p:nvPr/>
        </p:nvSpPr>
        <p:spPr bwMode="auto">
          <a:xfrm>
            <a:off x="2258219" y="5491164"/>
            <a:ext cx="4625049" cy="1200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en-US" altLang="zh-CN" sz="2400" b="1" dirty="0">
                <a:solidFill>
                  <a:srgbClr val="FF0000"/>
                </a:solidFill>
              </a:rPr>
              <a:t>EX/</a:t>
            </a:r>
            <a:r>
              <a:rPr lang="en-US" altLang="zh-CN" sz="2400" b="1" dirty="0" err="1">
                <a:solidFill>
                  <a:srgbClr val="FF0000"/>
                </a:solidFill>
              </a:rPr>
              <a:t>Mem.ALUoutput</a:t>
            </a:r>
            <a:r>
              <a:rPr lang="en-US" altLang="zh-CN" sz="2400" b="1" dirty="0">
                <a:solidFill>
                  <a:srgbClr val="FF0000"/>
                </a:solidFill>
              </a:rPr>
              <a:t> </a:t>
            </a:r>
            <a:r>
              <a:rPr lang="en-US" altLang="zh-CN" sz="2400" b="1" dirty="0">
                <a:solidFill>
                  <a:srgbClr val="FF0000"/>
                </a:solidFill>
                <a:sym typeface="Symbol" panose="05050102010706020507" pitchFamily="18" charset="2"/>
              </a:rPr>
              <a:t> ALU</a:t>
            </a:r>
            <a:r>
              <a:rPr lang="en-US" altLang="zh-CN" sz="2400" dirty="0">
                <a:solidFill>
                  <a:srgbClr val="FF0000"/>
                </a:solidFill>
                <a:sym typeface="Symbol" panose="05050102010706020507" pitchFamily="18" charset="2"/>
              </a:rPr>
              <a:t> input</a:t>
            </a:r>
          </a:p>
          <a:p>
            <a:pPr eaLnBrk="1" hangingPunct="1"/>
            <a:r>
              <a:rPr lang="en-US" altLang="zh-CN" sz="2400" b="1" dirty="0">
                <a:solidFill>
                  <a:srgbClr val="0000FF"/>
                </a:solidFill>
                <a:sym typeface="Symbol" panose="05050102010706020507" pitchFamily="18" charset="2"/>
              </a:rPr>
              <a:t>MEM/</a:t>
            </a:r>
            <a:r>
              <a:rPr lang="en-US" altLang="zh-CN" sz="2400" b="1" dirty="0" err="1">
                <a:solidFill>
                  <a:srgbClr val="0000FF"/>
                </a:solidFill>
                <a:sym typeface="Symbol" panose="05050102010706020507" pitchFamily="18" charset="2"/>
              </a:rPr>
              <a:t>WB.ALUoutput</a:t>
            </a:r>
            <a:r>
              <a:rPr lang="en-US" altLang="zh-CN" sz="2400" b="1" dirty="0">
                <a:solidFill>
                  <a:srgbClr val="0000FF"/>
                </a:solidFill>
                <a:sym typeface="Symbol" panose="05050102010706020507" pitchFamily="18" charset="2"/>
              </a:rPr>
              <a:t>  ALU input</a:t>
            </a:r>
            <a:endParaRPr lang="en-US" altLang="zh-CN" sz="2400" dirty="0">
              <a:solidFill>
                <a:srgbClr val="0000FF"/>
              </a:solidFill>
              <a:latin typeface="Times New Roman" panose="02020603050405020304" pitchFamily="18" charset="0"/>
              <a:sym typeface="Symbol" panose="05050102010706020507" pitchFamily="18" charset="2"/>
            </a:endParaRPr>
          </a:p>
          <a:p>
            <a:pPr eaLnBrk="1" hangingPunct="1"/>
            <a:r>
              <a:rPr lang="en-US" altLang="zh-CN" sz="2400" dirty="0">
                <a:solidFill>
                  <a:srgbClr val="CC00FF"/>
                </a:solidFill>
                <a:sym typeface="Symbol" panose="05050102010706020507" pitchFamily="18" charset="2"/>
              </a:rPr>
              <a:t>MEM/WB.LMD </a:t>
            </a:r>
            <a:r>
              <a:rPr lang="en-US" altLang="zh-CN" sz="2400" b="1" dirty="0">
                <a:solidFill>
                  <a:srgbClr val="CC00FF"/>
                </a:solidFill>
                <a:sym typeface="Symbol" panose="05050102010706020507" pitchFamily="18" charset="2"/>
              </a:rPr>
              <a:t> ALU</a:t>
            </a:r>
            <a:r>
              <a:rPr lang="en-US" altLang="zh-CN" sz="2400" dirty="0">
                <a:solidFill>
                  <a:srgbClr val="CC00FF"/>
                </a:solidFill>
                <a:sym typeface="Symbol" panose="05050102010706020507" pitchFamily="18" charset="2"/>
              </a:rPr>
              <a:t> input</a:t>
            </a:r>
            <a:endParaRPr lang="en-US" altLang="zh-CN" sz="2400" dirty="0">
              <a:solidFill>
                <a:srgbClr val="CC00FF"/>
              </a:solidFill>
              <a:latin typeface="Times New Roman" panose="02020603050405020304" pitchFamily="18" charset="0"/>
              <a:sym typeface="Symbol" panose="05050102010706020507" pitchFamily="18" charset="2"/>
            </a:endParaRPr>
          </a:p>
        </p:txBody>
      </p:sp>
      <p:sp>
        <p:nvSpPr>
          <p:cNvPr id="39987" name="Line 51"/>
          <p:cNvSpPr>
            <a:spLocks noChangeShapeType="1"/>
          </p:cNvSpPr>
          <p:nvPr/>
        </p:nvSpPr>
        <p:spPr bwMode="auto">
          <a:xfrm>
            <a:off x="1572418" y="6165851"/>
            <a:ext cx="609600" cy="0"/>
          </a:xfrm>
          <a:prstGeom prst="line">
            <a:avLst/>
          </a:prstGeom>
          <a:noFill/>
          <a:ln w="34925">
            <a:solidFill>
              <a:srgbClr val="0000FF"/>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8" name="Line 52"/>
          <p:cNvSpPr>
            <a:spLocks noChangeShapeType="1"/>
          </p:cNvSpPr>
          <p:nvPr/>
        </p:nvSpPr>
        <p:spPr bwMode="auto">
          <a:xfrm>
            <a:off x="1572418" y="6546851"/>
            <a:ext cx="609600" cy="0"/>
          </a:xfrm>
          <a:prstGeom prst="line">
            <a:avLst/>
          </a:prstGeom>
          <a:noFill/>
          <a:ln w="34925">
            <a:solidFill>
              <a:srgbClr val="FF00FF"/>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TextBox 5"/>
          <p:cNvSpPr txBox="1"/>
          <p:nvPr/>
        </p:nvSpPr>
        <p:spPr>
          <a:xfrm>
            <a:off x="1665448" y="4582576"/>
            <a:ext cx="7678419" cy="400110"/>
          </a:xfrm>
          <a:prstGeom prst="rect">
            <a:avLst/>
          </a:prstGeom>
          <a:noFill/>
        </p:spPr>
        <p:txBody>
          <a:bodyPr wrap="square" rtlCol="0">
            <a:spAutoFit/>
          </a:bodyPr>
          <a:lstStyle/>
          <a:p>
            <a:r>
              <a:rPr lang="en-US" altLang="zh-CN" sz="2000" b="1" dirty="0"/>
              <a:t>SUB R4,</a:t>
            </a:r>
            <a:r>
              <a:rPr lang="en-US" altLang="zh-CN" sz="2000" b="1" dirty="0">
                <a:solidFill>
                  <a:srgbClr val="FF0000"/>
                </a:solidFill>
              </a:rPr>
              <a:t>R1</a:t>
            </a:r>
            <a:r>
              <a:rPr lang="en-US" altLang="zh-CN" sz="2000" b="1" dirty="0"/>
              <a:t>,R5                  ADD </a:t>
            </a:r>
            <a:r>
              <a:rPr lang="en-US" altLang="zh-CN" sz="2000" b="1" dirty="0">
                <a:solidFill>
                  <a:srgbClr val="FF0000"/>
                </a:solidFill>
              </a:rPr>
              <a:t>R1</a:t>
            </a:r>
            <a:r>
              <a:rPr lang="en-US" altLang="zh-CN" sz="2000" b="1" dirty="0"/>
              <a:t>,R2,R3</a:t>
            </a:r>
            <a:endParaRPr lang="zh-CN" altLang="en-US" sz="2000" b="1" dirty="0"/>
          </a:p>
        </p:txBody>
      </p:sp>
      <p:grpSp>
        <p:nvGrpSpPr>
          <p:cNvPr id="55" name="Group 54"/>
          <p:cNvGrpSpPr/>
          <p:nvPr/>
        </p:nvGrpSpPr>
        <p:grpSpPr bwMode="auto">
          <a:xfrm>
            <a:off x="1765300" y="610077"/>
            <a:ext cx="8763000" cy="3886200"/>
            <a:chOff x="172" y="912"/>
            <a:chExt cx="5520" cy="2448"/>
          </a:xfrm>
        </p:grpSpPr>
        <p:sp>
          <p:nvSpPr>
            <p:cNvPr id="56" name="Rectangle 4"/>
            <p:cNvSpPr>
              <a:spLocks noChangeArrowheads="1"/>
            </p:cNvSpPr>
            <p:nvPr/>
          </p:nvSpPr>
          <p:spPr bwMode="auto">
            <a:xfrm>
              <a:off x="186" y="912"/>
              <a:ext cx="4828" cy="2448"/>
            </a:xfrm>
            <a:prstGeom prst="rect">
              <a:avLst/>
            </a:prstGeom>
            <a:noFill/>
            <a:ln w="0">
              <a:solidFill>
                <a:srgbClr val="FFFFFE"/>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57" name="Rectangle 5"/>
            <p:cNvSpPr>
              <a:spLocks noChangeArrowheads="1"/>
            </p:cNvSpPr>
            <p:nvPr/>
          </p:nvSpPr>
          <p:spPr bwMode="auto">
            <a:xfrm>
              <a:off x="4506"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dirty="0">
                  <a:solidFill>
                    <a:srgbClr val="FFFF00"/>
                  </a:solidFill>
                </a:rPr>
                <a:t>MEM/WR</a:t>
              </a:r>
            </a:p>
          </p:txBody>
        </p:sp>
        <p:sp>
          <p:nvSpPr>
            <p:cNvPr id="58" name="Rectangle 6"/>
            <p:cNvSpPr>
              <a:spLocks noChangeArrowheads="1"/>
            </p:cNvSpPr>
            <p:nvPr/>
          </p:nvSpPr>
          <p:spPr bwMode="auto">
            <a:xfrm>
              <a:off x="1189"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dirty="0">
                  <a:solidFill>
                    <a:srgbClr val="FFFF00"/>
                  </a:solidFill>
                </a:rPr>
                <a:t>ID/EX</a:t>
              </a:r>
            </a:p>
          </p:txBody>
        </p:sp>
        <p:sp>
          <p:nvSpPr>
            <p:cNvPr id="59" name="Rectangle 7"/>
            <p:cNvSpPr>
              <a:spLocks noChangeArrowheads="1"/>
            </p:cNvSpPr>
            <p:nvPr/>
          </p:nvSpPr>
          <p:spPr bwMode="auto">
            <a:xfrm>
              <a:off x="2917"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dirty="0">
                  <a:solidFill>
                    <a:srgbClr val="FFFF00"/>
                  </a:solidFill>
                </a:rPr>
                <a:t>EX/MEM </a:t>
              </a:r>
            </a:p>
          </p:txBody>
        </p:sp>
        <p:sp>
          <p:nvSpPr>
            <p:cNvPr id="60" name="Rectangle 8"/>
            <p:cNvSpPr>
              <a:spLocks noChangeArrowheads="1"/>
            </p:cNvSpPr>
            <p:nvPr/>
          </p:nvSpPr>
          <p:spPr bwMode="auto">
            <a:xfrm>
              <a:off x="3589" y="1822"/>
              <a:ext cx="576" cy="868"/>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Data</a:t>
              </a:r>
            </a:p>
            <a:p>
              <a:pPr algn="ctr"/>
              <a:r>
                <a:rPr lang="en-US" altLang="zh-CN" b="1"/>
                <a:t>Memory</a:t>
              </a:r>
            </a:p>
          </p:txBody>
        </p:sp>
        <p:grpSp>
          <p:nvGrpSpPr>
            <p:cNvPr id="61" name="Group 9"/>
            <p:cNvGrpSpPr/>
            <p:nvPr/>
          </p:nvGrpSpPr>
          <p:grpSpPr bwMode="auto">
            <a:xfrm>
              <a:off x="2224" y="1561"/>
              <a:ext cx="400" cy="798"/>
              <a:chOff x="1782" y="2232"/>
              <a:chExt cx="468" cy="816"/>
            </a:xfrm>
          </p:grpSpPr>
          <p:sp>
            <p:nvSpPr>
              <p:cNvPr id="98" name="Freeform 10"/>
              <p:cNvSpPr/>
              <p:nvPr/>
            </p:nvSpPr>
            <p:spPr bwMode="auto">
              <a:xfrm>
                <a:off x="1782" y="2232"/>
                <a:ext cx="468" cy="816"/>
              </a:xfrm>
              <a:custGeom>
                <a:avLst/>
                <a:gdLst>
                  <a:gd name="T0" fmla="*/ 0 w 468"/>
                  <a:gd name="T1" fmla="*/ 0 h 816"/>
                  <a:gd name="T2" fmla="*/ 468 w 468"/>
                  <a:gd name="T3" fmla="*/ 252 h 816"/>
                  <a:gd name="T4" fmla="*/ 468 w 468"/>
                  <a:gd name="T5" fmla="*/ 588 h 816"/>
                  <a:gd name="T6" fmla="*/ 0 w 468"/>
                  <a:gd name="T7" fmla="*/ 816 h 816"/>
                  <a:gd name="T8" fmla="*/ 0 w 468"/>
                  <a:gd name="T9" fmla="*/ 576 h 816"/>
                  <a:gd name="T10" fmla="*/ 168 w 468"/>
                  <a:gd name="T11" fmla="*/ 420 h 816"/>
                  <a:gd name="T12" fmla="*/ 0 w 468"/>
                  <a:gd name="T13" fmla="*/ 258 h 816"/>
                  <a:gd name="T14" fmla="*/ 0 w 468"/>
                  <a:gd name="T15" fmla="*/ 0 h 8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816">
                    <a:moveTo>
                      <a:pt x="0" y="0"/>
                    </a:moveTo>
                    <a:lnTo>
                      <a:pt x="468" y="252"/>
                    </a:lnTo>
                    <a:lnTo>
                      <a:pt x="468" y="588"/>
                    </a:lnTo>
                    <a:lnTo>
                      <a:pt x="0" y="816"/>
                    </a:lnTo>
                    <a:lnTo>
                      <a:pt x="0" y="576"/>
                    </a:lnTo>
                    <a:lnTo>
                      <a:pt x="168" y="420"/>
                    </a:lnTo>
                    <a:lnTo>
                      <a:pt x="0" y="258"/>
                    </a:lnTo>
                    <a:lnTo>
                      <a:pt x="0" y="0"/>
                    </a:lnTo>
                    <a:close/>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99" name="Text Box 11"/>
              <p:cNvSpPr txBox="1">
                <a:spLocks noChangeArrowheads="1"/>
              </p:cNvSpPr>
              <p:nvPr/>
            </p:nvSpPr>
            <p:spPr bwMode="auto">
              <a:xfrm rot="5400000">
                <a:off x="1901" y="2522"/>
                <a:ext cx="3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ALU</a:t>
                </a:r>
              </a:p>
            </p:txBody>
          </p:sp>
        </p:grpSp>
        <p:sp>
          <p:nvSpPr>
            <p:cNvPr id="62" name="AutoShape 12"/>
            <p:cNvSpPr>
              <a:spLocks noChangeArrowheads="1"/>
            </p:cNvSpPr>
            <p:nvPr/>
          </p:nvSpPr>
          <p:spPr bwMode="auto">
            <a:xfrm>
              <a:off x="1808" y="1449"/>
              <a:ext cx="240" cy="414"/>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a:t>mux</a:t>
              </a:r>
            </a:p>
          </p:txBody>
        </p:sp>
        <p:sp>
          <p:nvSpPr>
            <p:cNvPr id="63" name="AutoShape 13"/>
            <p:cNvSpPr>
              <a:spLocks noChangeArrowheads="1"/>
            </p:cNvSpPr>
            <p:nvPr/>
          </p:nvSpPr>
          <p:spPr bwMode="auto">
            <a:xfrm>
              <a:off x="1808" y="2094"/>
              <a:ext cx="240" cy="413"/>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a:t>mux</a:t>
              </a:r>
            </a:p>
          </p:txBody>
        </p:sp>
        <p:sp>
          <p:nvSpPr>
            <p:cNvPr id="64" name="Line 14"/>
            <p:cNvSpPr>
              <a:spLocks noChangeShapeType="1"/>
            </p:cNvSpPr>
            <p:nvPr/>
          </p:nvSpPr>
          <p:spPr bwMode="auto">
            <a:xfrm>
              <a:off x="2048" y="1656"/>
              <a:ext cx="19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65" name="Line 15"/>
            <p:cNvSpPr>
              <a:spLocks noChangeShapeType="1"/>
            </p:cNvSpPr>
            <p:nvPr/>
          </p:nvSpPr>
          <p:spPr bwMode="auto">
            <a:xfrm>
              <a:off x="2048" y="2235"/>
              <a:ext cx="19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66" name="Rectangle 16"/>
            <p:cNvSpPr>
              <a:spLocks noChangeArrowheads="1"/>
            </p:cNvSpPr>
            <p:nvPr/>
          </p:nvSpPr>
          <p:spPr bwMode="auto">
            <a:xfrm rot="10800000">
              <a:off x="464" y="1532"/>
              <a:ext cx="432" cy="827"/>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altLang="zh-CN" b="1"/>
                <a:t>Registers</a:t>
              </a:r>
            </a:p>
          </p:txBody>
        </p:sp>
        <p:sp>
          <p:nvSpPr>
            <p:cNvPr id="67" name="Line 17"/>
            <p:cNvSpPr>
              <a:spLocks noChangeShapeType="1"/>
            </p:cNvSpPr>
            <p:nvPr/>
          </p:nvSpPr>
          <p:spPr bwMode="auto">
            <a:xfrm>
              <a:off x="896" y="1780"/>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68" name="Line 18"/>
            <p:cNvSpPr>
              <a:spLocks noChangeShapeType="1"/>
            </p:cNvSpPr>
            <p:nvPr/>
          </p:nvSpPr>
          <p:spPr bwMode="auto">
            <a:xfrm>
              <a:off x="896" y="2152"/>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69" name="Line 19"/>
            <p:cNvSpPr>
              <a:spLocks noChangeShapeType="1"/>
            </p:cNvSpPr>
            <p:nvPr/>
          </p:nvSpPr>
          <p:spPr bwMode="auto">
            <a:xfrm>
              <a:off x="1424" y="1780"/>
              <a:ext cx="38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0" name="Line 20"/>
            <p:cNvSpPr>
              <a:spLocks noChangeShapeType="1"/>
            </p:cNvSpPr>
            <p:nvPr/>
          </p:nvSpPr>
          <p:spPr bwMode="auto">
            <a:xfrm>
              <a:off x="1424" y="2152"/>
              <a:ext cx="38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1" name="Text Box 21"/>
            <p:cNvSpPr txBox="1">
              <a:spLocks noChangeArrowheads="1"/>
            </p:cNvSpPr>
            <p:nvPr/>
          </p:nvSpPr>
          <p:spPr bwMode="auto">
            <a:xfrm>
              <a:off x="399" y="1186"/>
              <a:ext cx="505"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NextPC</a:t>
              </a:r>
            </a:p>
          </p:txBody>
        </p:sp>
        <p:sp>
          <p:nvSpPr>
            <p:cNvPr id="72" name="Line 22"/>
            <p:cNvSpPr>
              <a:spLocks noChangeShapeType="1"/>
            </p:cNvSpPr>
            <p:nvPr/>
          </p:nvSpPr>
          <p:spPr bwMode="auto">
            <a:xfrm>
              <a:off x="896" y="1284"/>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3" name="Text Box 23"/>
            <p:cNvSpPr txBox="1">
              <a:spLocks noChangeArrowheads="1"/>
            </p:cNvSpPr>
            <p:nvPr/>
          </p:nvSpPr>
          <p:spPr bwMode="auto">
            <a:xfrm>
              <a:off x="261" y="2446"/>
              <a:ext cx="696"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Immediate</a:t>
              </a:r>
            </a:p>
          </p:txBody>
        </p:sp>
        <p:sp>
          <p:nvSpPr>
            <p:cNvPr id="74" name="Line 24"/>
            <p:cNvSpPr>
              <a:spLocks noChangeShapeType="1"/>
            </p:cNvSpPr>
            <p:nvPr/>
          </p:nvSpPr>
          <p:spPr bwMode="auto">
            <a:xfrm>
              <a:off x="944" y="2566"/>
              <a:ext cx="24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5" name="Freeform 25"/>
            <p:cNvSpPr/>
            <p:nvPr/>
          </p:nvSpPr>
          <p:spPr bwMode="auto">
            <a:xfrm>
              <a:off x="1424" y="2232"/>
              <a:ext cx="384" cy="334"/>
            </a:xfrm>
            <a:custGeom>
              <a:avLst/>
              <a:gdLst>
                <a:gd name="T0" fmla="*/ 0 w 384"/>
                <a:gd name="T1" fmla="*/ 388 h 388"/>
                <a:gd name="T2" fmla="*/ 76 w 384"/>
                <a:gd name="T3" fmla="*/ 384 h 388"/>
                <a:gd name="T4" fmla="*/ 76 w 384"/>
                <a:gd name="T5" fmla="*/ 0 h 388"/>
                <a:gd name="T6" fmla="*/ 384 w 384"/>
                <a:gd name="T7" fmla="*/ 4 h 388"/>
              </a:gdLst>
              <a:ahLst/>
              <a:cxnLst>
                <a:cxn ang="0">
                  <a:pos x="T0" y="T1"/>
                </a:cxn>
                <a:cxn ang="0">
                  <a:pos x="T2" y="T3"/>
                </a:cxn>
                <a:cxn ang="0">
                  <a:pos x="T4" y="T5"/>
                </a:cxn>
                <a:cxn ang="0">
                  <a:pos x="T6" y="T7"/>
                </a:cxn>
              </a:cxnLst>
              <a:rect l="0" t="0" r="r" b="b"/>
              <a:pathLst>
                <a:path w="384" h="388">
                  <a:moveTo>
                    <a:pt x="0" y="388"/>
                  </a:moveTo>
                  <a:lnTo>
                    <a:pt x="76" y="384"/>
                  </a:lnTo>
                  <a:lnTo>
                    <a:pt x="76" y="0"/>
                  </a:lnTo>
                  <a:lnTo>
                    <a:pt x="384" y="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6" name="Freeform 26"/>
            <p:cNvSpPr/>
            <p:nvPr/>
          </p:nvSpPr>
          <p:spPr bwMode="auto">
            <a:xfrm>
              <a:off x="1568" y="2152"/>
              <a:ext cx="1344" cy="414"/>
            </a:xfrm>
            <a:custGeom>
              <a:avLst/>
              <a:gdLst>
                <a:gd name="T0" fmla="*/ 0 w 1344"/>
                <a:gd name="T1" fmla="*/ 0 h 624"/>
                <a:gd name="T2" fmla="*/ 0 w 1344"/>
                <a:gd name="T3" fmla="*/ 624 h 624"/>
                <a:gd name="T4" fmla="*/ 1344 w 1344"/>
                <a:gd name="T5" fmla="*/ 624 h 624"/>
              </a:gdLst>
              <a:ahLst/>
              <a:cxnLst>
                <a:cxn ang="0">
                  <a:pos x="T0" y="T1"/>
                </a:cxn>
                <a:cxn ang="0">
                  <a:pos x="T2" y="T3"/>
                </a:cxn>
                <a:cxn ang="0">
                  <a:pos x="T4" y="T5"/>
                </a:cxn>
              </a:cxnLst>
              <a:rect l="0" t="0" r="r" b="b"/>
              <a:pathLst>
                <a:path w="1344" h="624">
                  <a:moveTo>
                    <a:pt x="0" y="0"/>
                  </a:moveTo>
                  <a:lnTo>
                    <a:pt x="0" y="624"/>
                  </a:lnTo>
                  <a:lnTo>
                    <a:pt x="1344" y="62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7" name="Line 27"/>
            <p:cNvSpPr>
              <a:spLocks noChangeShapeType="1"/>
            </p:cNvSpPr>
            <p:nvPr/>
          </p:nvSpPr>
          <p:spPr bwMode="auto">
            <a:xfrm>
              <a:off x="3152" y="2566"/>
              <a:ext cx="437"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8" name="Line 28"/>
            <p:cNvSpPr>
              <a:spLocks noChangeShapeType="1"/>
            </p:cNvSpPr>
            <p:nvPr/>
          </p:nvSpPr>
          <p:spPr bwMode="auto">
            <a:xfrm>
              <a:off x="2624" y="1987"/>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9" name="Line 29"/>
            <p:cNvSpPr>
              <a:spLocks noChangeShapeType="1"/>
            </p:cNvSpPr>
            <p:nvPr/>
          </p:nvSpPr>
          <p:spPr bwMode="auto">
            <a:xfrm>
              <a:off x="3152" y="1987"/>
              <a:ext cx="437"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0" name="Line 30"/>
            <p:cNvSpPr>
              <a:spLocks noChangeShapeType="1"/>
            </p:cNvSpPr>
            <p:nvPr/>
          </p:nvSpPr>
          <p:spPr bwMode="auto">
            <a:xfrm flipV="1">
              <a:off x="4165" y="2276"/>
              <a:ext cx="336"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1" name="Freeform 31"/>
            <p:cNvSpPr/>
            <p:nvPr/>
          </p:nvSpPr>
          <p:spPr bwMode="auto">
            <a:xfrm>
              <a:off x="3349" y="1987"/>
              <a:ext cx="1152" cy="868"/>
            </a:xfrm>
            <a:custGeom>
              <a:avLst/>
              <a:gdLst>
                <a:gd name="T0" fmla="*/ 0 w 1152"/>
                <a:gd name="T1" fmla="*/ 0 h 1008"/>
                <a:gd name="T2" fmla="*/ 0 w 1152"/>
                <a:gd name="T3" fmla="*/ 1008 h 1008"/>
                <a:gd name="T4" fmla="*/ 1152 w 1152"/>
                <a:gd name="T5" fmla="*/ 1008 h 1008"/>
              </a:gdLst>
              <a:ahLst/>
              <a:cxnLst>
                <a:cxn ang="0">
                  <a:pos x="T0" y="T1"/>
                </a:cxn>
                <a:cxn ang="0">
                  <a:pos x="T2" y="T3"/>
                </a:cxn>
                <a:cxn ang="0">
                  <a:pos x="T4" y="T5"/>
                </a:cxn>
              </a:cxnLst>
              <a:rect l="0" t="0" r="r" b="b"/>
              <a:pathLst>
                <a:path w="1152" h="1008">
                  <a:moveTo>
                    <a:pt x="0" y="0"/>
                  </a:moveTo>
                  <a:lnTo>
                    <a:pt x="0" y="1008"/>
                  </a:lnTo>
                  <a:lnTo>
                    <a:pt x="1152" y="1008"/>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2" name="Oval 32"/>
            <p:cNvSpPr>
              <a:spLocks noChangeArrowheads="1"/>
            </p:cNvSpPr>
            <p:nvPr/>
          </p:nvSpPr>
          <p:spPr bwMode="auto">
            <a:xfrm>
              <a:off x="3326" y="1970"/>
              <a:ext cx="48" cy="4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3" name="Oval 33"/>
            <p:cNvSpPr>
              <a:spLocks noChangeArrowheads="1"/>
            </p:cNvSpPr>
            <p:nvPr/>
          </p:nvSpPr>
          <p:spPr bwMode="auto">
            <a:xfrm>
              <a:off x="1542" y="2132"/>
              <a:ext cx="48" cy="4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4" name="Line 34"/>
            <p:cNvSpPr>
              <a:spLocks noChangeShapeType="1"/>
            </p:cNvSpPr>
            <p:nvPr/>
          </p:nvSpPr>
          <p:spPr bwMode="auto">
            <a:xfrm flipV="1">
              <a:off x="4758" y="2845"/>
              <a:ext cx="65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5" name="Line 35"/>
            <p:cNvSpPr>
              <a:spLocks noChangeShapeType="1"/>
            </p:cNvSpPr>
            <p:nvPr/>
          </p:nvSpPr>
          <p:spPr bwMode="auto">
            <a:xfrm flipV="1">
              <a:off x="4746" y="2273"/>
              <a:ext cx="656" cy="3"/>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6" name="Oval 36"/>
            <p:cNvSpPr>
              <a:spLocks noChangeArrowheads="1"/>
            </p:cNvSpPr>
            <p:nvPr/>
          </p:nvSpPr>
          <p:spPr bwMode="auto">
            <a:xfrm>
              <a:off x="3334" y="2831"/>
              <a:ext cx="48" cy="41"/>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nvGrpSpPr>
            <p:cNvPr id="87" name="Group 53"/>
            <p:cNvGrpSpPr/>
            <p:nvPr/>
          </p:nvGrpSpPr>
          <p:grpSpPr bwMode="auto">
            <a:xfrm>
              <a:off x="1618" y="953"/>
              <a:ext cx="3512" cy="2316"/>
              <a:chOff x="1618" y="953"/>
              <a:chExt cx="3512" cy="2316"/>
            </a:xfrm>
          </p:grpSpPr>
          <p:sp>
            <p:nvSpPr>
              <p:cNvPr id="92" name="Freeform 38"/>
              <p:cNvSpPr/>
              <p:nvPr/>
            </p:nvSpPr>
            <p:spPr bwMode="auto">
              <a:xfrm>
                <a:off x="1695" y="2442"/>
                <a:ext cx="1659" cy="579"/>
              </a:xfrm>
              <a:custGeom>
                <a:avLst/>
                <a:gdLst>
                  <a:gd name="T0" fmla="*/ 1659 w 1659"/>
                  <a:gd name="T1" fmla="*/ 480 h 672"/>
                  <a:gd name="T2" fmla="*/ 1659 w 1659"/>
                  <a:gd name="T3" fmla="*/ 672 h 672"/>
                  <a:gd name="T4" fmla="*/ 0 w 1659"/>
                  <a:gd name="T5" fmla="*/ 666 h 672"/>
                  <a:gd name="T6" fmla="*/ 0 w 1659"/>
                  <a:gd name="T7" fmla="*/ 0 h 672"/>
                  <a:gd name="T8" fmla="*/ 114 w 1659"/>
                  <a:gd name="T9" fmla="*/ 0 h 672"/>
                </a:gdLst>
                <a:ahLst/>
                <a:cxnLst>
                  <a:cxn ang="0">
                    <a:pos x="T0" y="T1"/>
                  </a:cxn>
                  <a:cxn ang="0">
                    <a:pos x="T2" y="T3"/>
                  </a:cxn>
                  <a:cxn ang="0">
                    <a:pos x="T4" y="T5"/>
                  </a:cxn>
                  <a:cxn ang="0">
                    <a:pos x="T6" y="T7"/>
                  </a:cxn>
                  <a:cxn ang="0">
                    <a:pos x="T8" y="T9"/>
                  </a:cxn>
                </a:cxnLst>
                <a:rect l="0" t="0" r="r" b="b"/>
                <a:pathLst>
                  <a:path w="1659" h="672">
                    <a:moveTo>
                      <a:pt x="1659" y="480"/>
                    </a:moveTo>
                    <a:lnTo>
                      <a:pt x="1659" y="672"/>
                    </a:lnTo>
                    <a:lnTo>
                      <a:pt x="0" y="666"/>
                    </a:lnTo>
                    <a:lnTo>
                      <a:pt x="0" y="0"/>
                    </a:lnTo>
                    <a:lnTo>
                      <a:pt x="114" y="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93" name="Freeform 39"/>
              <p:cNvSpPr/>
              <p:nvPr/>
            </p:nvSpPr>
            <p:spPr bwMode="auto">
              <a:xfrm>
                <a:off x="1626" y="953"/>
                <a:ext cx="3504" cy="1323"/>
              </a:xfrm>
              <a:custGeom>
                <a:avLst/>
                <a:gdLst>
                  <a:gd name="T0" fmla="*/ 3504 w 3504"/>
                  <a:gd name="T1" fmla="*/ 1536 h 1536"/>
                  <a:gd name="T2" fmla="*/ 3504 w 3504"/>
                  <a:gd name="T3" fmla="*/ 0 h 1536"/>
                  <a:gd name="T4" fmla="*/ 0 w 3504"/>
                  <a:gd name="T5" fmla="*/ 0 h 1536"/>
                  <a:gd name="T6" fmla="*/ 3 w 3504"/>
                  <a:gd name="T7" fmla="*/ 798 h 1536"/>
                  <a:gd name="T8" fmla="*/ 186 w 3504"/>
                  <a:gd name="T9" fmla="*/ 795 h 1536"/>
                </a:gdLst>
                <a:ahLst/>
                <a:cxnLst>
                  <a:cxn ang="0">
                    <a:pos x="T0" y="T1"/>
                  </a:cxn>
                  <a:cxn ang="0">
                    <a:pos x="T2" y="T3"/>
                  </a:cxn>
                  <a:cxn ang="0">
                    <a:pos x="T4" y="T5"/>
                  </a:cxn>
                  <a:cxn ang="0">
                    <a:pos x="T6" y="T7"/>
                  </a:cxn>
                  <a:cxn ang="0">
                    <a:pos x="T8" y="T9"/>
                  </a:cxn>
                </a:cxnLst>
                <a:rect l="0" t="0" r="r" b="b"/>
                <a:pathLst>
                  <a:path w="3504" h="1536">
                    <a:moveTo>
                      <a:pt x="3504" y="1536"/>
                    </a:moveTo>
                    <a:lnTo>
                      <a:pt x="3504" y="0"/>
                    </a:lnTo>
                    <a:lnTo>
                      <a:pt x="0" y="0"/>
                    </a:lnTo>
                    <a:lnTo>
                      <a:pt x="3" y="798"/>
                    </a:lnTo>
                    <a:lnTo>
                      <a:pt x="186" y="795"/>
                    </a:lnTo>
                  </a:path>
                </a:pathLst>
              </a:custGeom>
              <a:noFill/>
              <a:ln w="28575"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94" name="Freeform 40"/>
              <p:cNvSpPr/>
              <p:nvPr/>
            </p:nvSpPr>
            <p:spPr bwMode="auto">
              <a:xfrm>
                <a:off x="1657" y="2400"/>
                <a:ext cx="3380" cy="824"/>
              </a:xfrm>
              <a:custGeom>
                <a:avLst/>
                <a:gdLst>
                  <a:gd name="T0" fmla="*/ 3088 w 3380"/>
                  <a:gd name="T1" fmla="*/ 540 h 956"/>
                  <a:gd name="T2" fmla="*/ 3380 w 3380"/>
                  <a:gd name="T3" fmla="*/ 540 h 956"/>
                  <a:gd name="T4" fmla="*/ 3380 w 3380"/>
                  <a:gd name="T5" fmla="*/ 956 h 956"/>
                  <a:gd name="T6" fmla="*/ 0 w 3380"/>
                  <a:gd name="T7" fmla="*/ 956 h 956"/>
                  <a:gd name="T8" fmla="*/ 0 w 3380"/>
                  <a:gd name="T9" fmla="*/ 0 h 956"/>
                  <a:gd name="T10" fmla="*/ 152 w 3380"/>
                  <a:gd name="T11" fmla="*/ 0 h 956"/>
                </a:gdLst>
                <a:ahLst/>
                <a:cxnLst>
                  <a:cxn ang="0">
                    <a:pos x="T0" y="T1"/>
                  </a:cxn>
                  <a:cxn ang="0">
                    <a:pos x="T2" y="T3"/>
                  </a:cxn>
                  <a:cxn ang="0">
                    <a:pos x="T4" y="T5"/>
                  </a:cxn>
                  <a:cxn ang="0">
                    <a:pos x="T6" y="T7"/>
                  </a:cxn>
                  <a:cxn ang="0">
                    <a:pos x="T8" y="T9"/>
                  </a:cxn>
                  <a:cxn ang="0">
                    <a:pos x="T10" y="T11"/>
                  </a:cxn>
                </a:cxnLst>
                <a:rect l="0" t="0" r="r" b="b"/>
                <a:pathLst>
                  <a:path w="3380" h="956">
                    <a:moveTo>
                      <a:pt x="3088" y="540"/>
                    </a:moveTo>
                    <a:lnTo>
                      <a:pt x="3380" y="540"/>
                    </a:lnTo>
                    <a:lnTo>
                      <a:pt x="3380" y="956"/>
                    </a:lnTo>
                    <a:lnTo>
                      <a:pt x="0" y="956"/>
                    </a:lnTo>
                    <a:lnTo>
                      <a:pt x="0" y="0"/>
                    </a:lnTo>
                    <a:lnTo>
                      <a:pt x="152" y="0"/>
                    </a:lnTo>
                  </a:path>
                </a:pathLst>
              </a:custGeom>
              <a:noFill/>
              <a:ln w="28575" cap="flat" cmpd="sng">
                <a:solidFill>
                  <a:srgbClr val="00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95" name="Freeform 41"/>
              <p:cNvSpPr/>
              <p:nvPr/>
            </p:nvSpPr>
            <p:spPr bwMode="auto">
              <a:xfrm>
                <a:off x="1618" y="2276"/>
                <a:ext cx="3512" cy="993"/>
              </a:xfrm>
              <a:custGeom>
                <a:avLst/>
                <a:gdLst>
                  <a:gd name="T0" fmla="*/ 3128 w 3512"/>
                  <a:gd name="T1" fmla="*/ 0 h 1152"/>
                  <a:gd name="T2" fmla="*/ 3512 w 3512"/>
                  <a:gd name="T3" fmla="*/ 0 h 1152"/>
                  <a:gd name="T4" fmla="*/ 3512 w 3512"/>
                  <a:gd name="T5" fmla="*/ 1152 h 1152"/>
                  <a:gd name="T6" fmla="*/ 0 w 3512"/>
                  <a:gd name="T7" fmla="*/ 1152 h 1152"/>
                  <a:gd name="T8" fmla="*/ 2 w 3512"/>
                  <a:gd name="T9" fmla="*/ 33 h 1152"/>
                  <a:gd name="T10" fmla="*/ 191 w 3512"/>
                  <a:gd name="T11" fmla="*/ 36 h 1152"/>
                </a:gdLst>
                <a:ahLst/>
                <a:cxnLst>
                  <a:cxn ang="0">
                    <a:pos x="T0" y="T1"/>
                  </a:cxn>
                  <a:cxn ang="0">
                    <a:pos x="T2" y="T3"/>
                  </a:cxn>
                  <a:cxn ang="0">
                    <a:pos x="T4" y="T5"/>
                  </a:cxn>
                  <a:cxn ang="0">
                    <a:pos x="T6" y="T7"/>
                  </a:cxn>
                  <a:cxn ang="0">
                    <a:pos x="T8" y="T9"/>
                  </a:cxn>
                  <a:cxn ang="0">
                    <a:pos x="T10" y="T11"/>
                  </a:cxn>
                </a:cxnLst>
                <a:rect l="0" t="0" r="r" b="b"/>
                <a:pathLst>
                  <a:path w="3512" h="1152">
                    <a:moveTo>
                      <a:pt x="3128" y="0"/>
                    </a:moveTo>
                    <a:lnTo>
                      <a:pt x="3512" y="0"/>
                    </a:lnTo>
                    <a:lnTo>
                      <a:pt x="3512" y="1152"/>
                    </a:lnTo>
                    <a:lnTo>
                      <a:pt x="0" y="1152"/>
                    </a:lnTo>
                    <a:lnTo>
                      <a:pt x="2" y="33"/>
                    </a:lnTo>
                    <a:lnTo>
                      <a:pt x="191" y="36"/>
                    </a:lnTo>
                  </a:path>
                </a:pathLst>
              </a:custGeom>
              <a:noFill/>
              <a:ln w="28575"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96" name="Freeform 42"/>
              <p:cNvSpPr/>
              <p:nvPr/>
            </p:nvSpPr>
            <p:spPr bwMode="auto">
              <a:xfrm>
                <a:off x="1701" y="1118"/>
                <a:ext cx="1653" cy="869"/>
              </a:xfrm>
              <a:custGeom>
                <a:avLst/>
                <a:gdLst>
                  <a:gd name="T0" fmla="*/ 1653 w 1653"/>
                  <a:gd name="T1" fmla="*/ 1008 h 1008"/>
                  <a:gd name="T2" fmla="*/ 1653 w 1653"/>
                  <a:gd name="T3" fmla="*/ 0 h 1008"/>
                  <a:gd name="T4" fmla="*/ 0 w 1653"/>
                  <a:gd name="T5" fmla="*/ 0 h 1008"/>
                  <a:gd name="T6" fmla="*/ 0 w 1653"/>
                  <a:gd name="T7" fmla="*/ 432 h 1008"/>
                  <a:gd name="T8" fmla="*/ 117 w 1653"/>
                  <a:gd name="T9" fmla="*/ 432 h 1008"/>
                </a:gdLst>
                <a:ahLst/>
                <a:cxnLst>
                  <a:cxn ang="0">
                    <a:pos x="T0" y="T1"/>
                  </a:cxn>
                  <a:cxn ang="0">
                    <a:pos x="T2" y="T3"/>
                  </a:cxn>
                  <a:cxn ang="0">
                    <a:pos x="T4" y="T5"/>
                  </a:cxn>
                  <a:cxn ang="0">
                    <a:pos x="T6" y="T7"/>
                  </a:cxn>
                  <a:cxn ang="0">
                    <a:pos x="T8" y="T9"/>
                  </a:cxn>
                </a:cxnLst>
                <a:rect l="0" t="0" r="r" b="b"/>
                <a:pathLst>
                  <a:path w="1653" h="1008">
                    <a:moveTo>
                      <a:pt x="1653" y="1008"/>
                    </a:moveTo>
                    <a:lnTo>
                      <a:pt x="1653" y="0"/>
                    </a:lnTo>
                    <a:lnTo>
                      <a:pt x="0" y="0"/>
                    </a:lnTo>
                    <a:lnTo>
                      <a:pt x="0" y="432"/>
                    </a:lnTo>
                    <a:lnTo>
                      <a:pt x="117" y="432"/>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97" name="Freeform 43"/>
              <p:cNvSpPr/>
              <p:nvPr/>
            </p:nvSpPr>
            <p:spPr bwMode="auto">
              <a:xfrm>
                <a:off x="1674" y="1036"/>
                <a:ext cx="3360" cy="1819"/>
              </a:xfrm>
              <a:custGeom>
                <a:avLst/>
                <a:gdLst>
                  <a:gd name="T0" fmla="*/ 3360 w 3360"/>
                  <a:gd name="T1" fmla="*/ 2112 h 2112"/>
                  <a:gd name="T2" fmla="*/ 3360 w 3360"/>
                  <a:gd name="T3" fmla="*/ 0 h 2112"/>
                  <a:gd name="T4" fmla="*/ 0 w 3360"/>
                  <a:gd name="T5" fmla="*/ 0 h 2112"/>
                  <a:gd name="T6" fmla="*/ 0 w 3360"/>
                  <a:gd name="T7" fmla="*/ 624 h 2112"/>
                  <a:gd name="T8" fmla="*/ 144 w 3360"/>
                  <a:gd name="T9" fmla="*/ 624 h 2112"/>
                </a:gdLst>
                <a:ahLst/>
                <a:cxnLst>
                  <a:cxn ang="0">
                    <a:pos x="T0" y="T1"/>
                  </a:cxn>
                  <a:cxn ang="0">
                    <a:pos x="T2" y="T3"/>
                  </a:cxn>
                  <a:cxn ang="0">
                    <a:pos x="T4" y="T5"/>
                  </a:cxn>
                  <a:cxn ang="0">
                    <a:pos x="T6" y="T7"/>
                  </a:cxn>
                  <a:cxn ang="0">
                    <a:pos x="T8" y="T9"/>
                  </a:cxn>
                </a:cxnLst>
                <a:rect l="0" t="0" r="r" b="b"/>
                <a:pathLst>
                  <a:path w="3360" h="2112">
                    <a:moveTo>
                      <a:pt x="3360" y="2112"/>
                    </a:moveTo>
                    <a:lnTo>
                      <a:pt x="3360" y="0"/>
                    </a:lnTo>
                    <a:lnTo>
                      <a:pt x="0" y="0"/>
                    </a:lnTo>
                    <a:lnTo>
                      <a:pt x="0" y="624"/>
                    </a:lnTo>
                    <a:lnTo>
                      <a:pt x="144" y="624"/>
                    </a:lnTo>
                  </a:path>
                </a:pathLst>
              </a:custGeom>
              <a:noFill/>
              <a:ln w="28575" cap="flat" cmpd="sng">
                <a:solidFill>
                  <a:srgbClr val="00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sp>
          <p:nvSpPr>
            <p:cNvPr id="88" name="Oval 44"/>
            <p:cNvSpPr>
              <a:spLocks noChangeArrowheads="1"/>
            </p:cNvSpPr>
            <p:nvPr/>
          </p:nvSpPr>
          <p:spPr bwMode="auto">
            <a:xfrm>
              <a:off x="5006" y="2824"/>
              <a:ext cx="48" cy="42"/>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9" name="Oval 45"/>
            <p:cNvSpPr>
              <a:spLocks noChangeArrowheads="1"/>
            </p:cNvSpPr>
            <p:nvPr/>
          </p:nvSpPr>
          <p:spPr bwMode="auto">
            <a:xfrm>
              <a:off x="5106" y="2256"/>
              <a:ext cx="48" cy="41"/>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90" name="AutoShape 46"/>
            <p:cNvSpPr>
              <a:spLocks noChangeArrowheads="1"/>
            </p:cNvSpPr>
            <p:nvPr/>
          </p:nvSpPr>
          <p:spPr bwMode="auto">
            <a:xfrm>
              <a:off x="5365" y="2111"/>
              <a:ext cx="240" cy="868"/>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a:t>mux</a:t>
              </a:r>
            </a:p>
          </p:txBody>
        </p:sp>
        <p:sp>
          <p:nvSpPr>
            <p:cNvPr id="91" name="Freeform 47"/>
            <p:cNvSpPr/>
            <p:nvPr/>
          </p:nvSpPr>
          <p:spPr bwMode="auto">
            <a:xfrm>
              <a:off x="172" y="1946"/>
              <a:ext cx="5520" cy="1405"/>
            </a:xfrm>
            <a:custGeom>
              <a:avLst/>
              <a:gdLst>
                <a:gd name="T0" fmla="*/ 5424 w 5520"/>
                <a:gd name="T1" fmla="*/ 720 h 1632"/>
                <a:gd name="T2" fmla="*/ 5520 w 5520"/>
                <a:gd name="T3" fmla="*/ 720 h 1632"/>
                <a:gd name="T4" fmla="*/ 5520 w 5520"/>
                <a:gd name="T5" fmla="*/ 1632 h 1632"/>
                <a:gd name="T6" fmla="*/ 0 w 5520"/>
                <a:gd name="T7" fmla="*/ 1632 h 1632"/>
                <a:gd name="T8" fmla="*/ 0 w 5520"/>
                <a:gd name="T9" fmla="*/ 0 h 1632"/>
                <a:gd name="T10" fmla="*/ 288 w 5520"/>
                <a:gd name="T11" fmla="*/ 0 h 1632"/>
              </a:gdLst>
              <a:ahLst/>
              <a:cxnLst>
                <a:cxn ang="0">
                  <a:pos x="T0" y="T1"/>
                </a:cxn>
                <a:cxn ang="0">
                  <a:pos x="T2" y="T3"/>
                </a:cxn>
                <a:cxn ang="0">
                  <a:pos x="T4" y="T5"/>
                </a:cxn>
                <a:cxn ang="0">
                  <a:pos x="T6" y="T7"/>
                </a:cxn>
                <a:cxn ang="0">
                  <a:pos x="T8" y="T9"/>
                </a:cxn>
                <a:cxn ang="0">
                  <a:pos x="T10" y="T11"/>
                </a:cxn>
              </a:cxnLst>
              <a:rect l="0" t="0" r="r" b="b"/>
              <a:pathLst>
                <a:path w="5520" h="1632">
                  <a:moveTo>
                    <a:pt x="5424" y="720"/>
                  </a:moveTo>
                  <a:lnTo>
                    <a:pt x="5520" y="720"/>
                  </a:lnTo>
                  <a:lnTo>
                    <a:pt x="5520" y="1632"/>
                  </a:lnTo>
                  <a:lnTo>
                    <a:pt x="0" y="1632"/>
                  </a:lnTo>
                  <a:lnTo>
                    <a:pt x="0" y="0"/>
                  </a:lnTo>
                  <a:lnTo>
                    <a:pt x="288"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cxnSp>
        <p:nvCxnSpPr>
          <p:cNvPr id="100" name="直接连接符 99"/>
          <p:cNvCxnSpPr>
            <a:stCxn id="82" idx="0"/>
            <a:endCxn id="92" idx="0"/>
          </p:cNvCxnSpPr>
          <p:nvPr/>
        </p:nvCxnSpPr>
        <p:spPr>
          <a:xfrm>
            <a:off x="6810376" y="2289652"/>
            <a:ext cx="6351" cy="140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 name="对象 1"/>
          <p:cNvGraphicFramePr>
            <a:graphicFrameLocks noChangeAspect="1"/>
          </p:cNvGraphicFramePr>
          <p:nvPr/>
        </p:nvGraphicFramePr>
        <p:xfrm>
          <a:off x="6868742" y="4782631"/>
          <a:ext cx="3799259" cy="1895982"/>
        </p:xfrm>
        <a:graphic>
          <a:graphicData uri="http://schemas.openxmlformats.org/presentationml/2006/ole">
            <mc:AlternateContent xmlns:mc="http://schemas.openxmlformats.org/markup-compatibility/2006">
              <mc:Choice xmlns:v="urn:schemas-microsoft-com:vml" Requires="v">
                <p:oleObj spid="_x0000_s56334" name="Picture" r:id="rId3" imgW="4467225" imgH="1809750" progId="Word.Picture.8">
                  <p:embed/>
                </p:oleObj>
              </mc:Choice>
              <mc:Fallback>
                <p:oleObj name="Picture" r:id="rId3" imgW="4467225" imgH="1809750" progId="Word.Picture.8">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8742" y="4782631"/>
                        <a:ext cx="3799259" cy="1895982"/>
                      </a:xfrm>
                      <a:prstGeom prst="rect">
                        <a:avLst/>
                      </a:prstGeom>
                      <a:noFill/>
                      <a:ln>
                        <a:noFill/>
                      </a:ln>
                      <a:effectLst/>
                    </p:spPr>
                  </p:pic>
                </p:oleObj>
              </mc:Fallback>
            </mc:AlternateContent>
          </a:graphicData>
        </a:graphic>
      </p:graphicFrame>
      <p:sp>
        <p:nvSpPr>
          <p:cNvPr id="3" name="文本框 2"/>
          <p:cNvSpPr txBox="1"/>
          <p:nvPr/>
        </p:nvSpPr>
        <p:spPr>
          <a:xfrm>
            <a:off x="1644015" y="5022851"/>
            <a:ext cx="4037330" cy="306705"/>
          </a:xfrm>
          <a:prstGeom prst="rect">
            <a:avLst/>
          </a:prstGeom>
          <a:noFill/>
        </p:spPr>
        <p:txBody>
          <a:bodyPr wrap="none" rtlCol="0" anchor="t">
            <a:spAutoFit/>
          </a:bodyPr>
          <a:lstStyle/>
          <a:p>
            <a:r>
              <a:rPr lang="en-US" altLang="zh-CN" sz="1400">
                <a:solidFill>
                  <a:srgbClr val="081D58"/>
                </a:solidFill>
                <a:latin typeface="Comic Sans MS" panose="030F0702030302020204" pitchFamily="66" charset="0"/>
                <a:sym typeface="+mn-ea"/>
              </a:rPr>
              <a:t>ID/</a:t>
            </a:r>
            <a:r>
              <a:rPr lang="en-US" altLang="zh-CN" sz="1400">
                <a:solidFill>
                  <a:srgbClr val="000000"/>
                </a:solidFill>
                <a:latin typeface="Comic Sans MS" panose="030F0702030302020204" pitchFamily="66" charset="0"/>
                <a:sym typeface="+mn-ea"/>
              </a:rPr>
              <a:t>EX.RegRd(add) == IF/ID. RegRs(sub) == R1</a:t>
            </a:r>
          </a:p>
        </p:txBody>
      </p:sp>
      <p:sp>
        <p:nvSpPr>
          <p:cNvPr id="4" name="文本框 3"/>
          <p:cNvSpPr txBox="1"/>
          <p:nvPr/>
        </p:nvSpPr>
        <p:spPr>
          <a:xfrm>
            <a:off x="1604646" y="5181601"/>
            <a:ext cx="6306185" cy="461537"/>
          </a:xfrm>
          <a:prstGeom prst="rect">
            <a:avLst/>
          </a:prstGeom>
          <a:noFill/>
        </p:spPr>
        <p:txBody>
          <a:bodyPr wrap="square" rtlCol="0" anchor="t">
            <a:spAutoFit/>
          </a:bodyPr>
          <a:lstStyle/>
          <a:p>
            <a:pPr lvl="1">
              <a:lnSpc>
                <a:spcPts val="3400"/>
              </a:lnSpc>
            </a:pPr>
            <a:r>
              <a:rPr lang="zh-CN" altLang="en-US" sz="1400" b="1" dirty="0">
                <a:solidFill>
                  <a:srgbClr val="000000"/>
                </a:solidFill>
                <a:latin typeface="Comic Sans MS" panose="030F0702030302020204" pitchFamily="66" charset="0"/>
                <a:sym typeface="+mn-ea"/>
              </a:rPr>
              <a:t>在数据通路上增加数据线（</a:t>
            </a:r>
            <a:r>
              <a:rPr lang="en-US" altLang="zh-CN" sz="1400" b="1" dirty="0">
                <a:solidFill>
                  <a:srgbClr val="C00000"/>
                </a:solidFill>
                <a:latin typeface="Comic Sans MS" panose="030F0702030302020204" pitchFamily="66" charset="0"/>
                <a:sym typeface="+mn-ea"/>
              </a:rPr>
              <a:t> buses </a:t>
            </a:r>
            <a:r>
              <a:rPr lang="zh-CN" altLang="en-US" sz="1400" b="1" dirty="0">
                <a:solidFill>
                  <a:srgbClr val="000000"/>
                </a:solidFill>
                <a:latin typeface="Comic Sans MS" panose="030F0702030302020204" pitchFamily="66" charset="0"/>
                <a:sym typeface="+mn-ea"/>
              </a:rPr>
              <a:t>）传送这些结果</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001838" y="0"/>
            <a:ext cx="8229600" cy="706090"/>
          </a:xfrm>
        </p:spPr>
        <p:txBody>
          <a:bodyPr>
            <a:normAutofit/>
          </a:bodyPr>
          <a:lstStyle/>
          <a:p>
            <a:r>
              <a:rPr lang="en-US" altLang="zh-CN" sz="3200" b="1" dirty="0"/>
              <a:t>Forwarding</a:t>
            </a:r>
            <a:r>
              <a:rPr lang="zh-CN" altLang="en-US" sz="3200" b="1" dirty="0"/>
              <a:t>的硬件变化（红色）</a:t>
            </a:r>
          </a:p>
        </p:txBody>
      </p:sp>
      <p:grpSp>
        <p:nvGrpSpPr>
          <p:cNvPr id="2" name="Group 54"/>
          <p:cNvGrpSpPr/>
          <p:nvPr/>
        </p:nvGrpSpPr>
        <p:grpSpPr bwMode="auto">
          <a:xfrm>
            <a:off x="1765300" y="610077"/>
            <a:ext cx="8763000" cy="3886200"/>
            <a:chOff x="172" y="912"/>
            <a:chExt cx="5520" cy="2448"/>
          </a:xfrm>
        </p:grpSpPr>
        <p:sp>
          <p:nvSpPr>
            <p:cNvPr id="39940" name="Rectangle 4"/>
            <p:cNvSpPr>
              <a:spLocks noChangeArrowheads="1"/>
            </p:cNvSpPr>
            <p:nvPr/>
          </p:nvSpPr>
          <p:spPr bwMode="auto">
            <a:xfrm>
              <a:off x="186" y="912"/>
              <a:ext cx="4828" cy="2448"/>
            </a:xfrm>
            <a:prstGeom prst="rect">
              <a:avLst/>
            </a:prstGeom>
            <a:noFill/>
            <a:ln w="0">
              <a:solidFill>
                <a:srgbClr val="FFFFFE"/>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39941" name="Rectangle 5"/>
            <p:cNvSpPr>
              <a:spLocks noChangeArrowheads="1"/>
            </p:cNvSpPr>
            <p:nvPr/>
          </p:nvSpPr>
          <p:spPr bwMode="auto">
            <a:xfrm>
              <a:off x="4506"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dirty="0">
                  <a:solidFill>
                    <a:srgbClr val="FFFF00"/>
                  </a:solidFill>
                </a:rPr>
                <a:t>MEM/WR</a:t>
              </a:r>
            </a:p>
          </p:txBody>
        </p:sp>
        <p:sp>
          <p:nvSpPr>
            <p:cNvPr id="39942" name="Rectangle 6"/>
            <p:cNvSpPr>
              <a:spLocks noChangeArrowheads="1"/>
            </p:cNvSpPr>
            <p:nvPr/>
          </p:nvSpPr>
          <p:spPr bwMode="auto">
            <a:xfrm>
              <a:off x="1189"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dirty="0">
                  <a:solidFill>
                    <a:srgbClr val="FFFF00"/>
                  </a:solidFill>
                </a:rPr>
                <a:t>ID/EX</a:t>
              </a:r>
            </a:p>
          </p:txBody>
        </p:sp>
        <p:sp>
          <p:nvSpPr>
            <p:cNvPr id="39943" name="Rectangle 7"/>
            <p:cNvSpPr>
              <a:spLocks noChangeArrowheads="1"/>
            </p:cNvSpPr>
            <p:nvPr/>
          </p:nvSpPr>
          <p:spPr bwMode="auto">
            <a:xfrm>
              <a:off x="2917"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dirty="0">
                  <a:solidFill>
                    <a:srgbClr val="FFFF00"/>
                  </a:solidFill>
                </a:rPr>
                <a:t>EX/MEM </a:t>
              </a:r>
            </a:p>
          </p:txBody>
        </p:sp>
        <p:sp>
          <p:nvSpPr>
            <p:cNvPr id="39944" name="Rectangle 8"/>
            <p:cNvSpPr>
              <a:spLocks noChangeArrowheads="1"/>
            </p:cNvSpPr>
            <p:nvPr/>
          </p:nvSpPr>
          <p:spPr bwMode="auto">
            <a:xfrm>
              <a:off x="3589" y="1822"/>
              <a:ext cx="576" cy="868"/>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Data</a:t>
              </a:r>
            </a:p>
            <a:p>
              <a:pPr algn="ctr"/>
              <a:r>
                <a:rPr lang="en-US" altLang="zh-CN" b="1"/>
                <a:t>Memory</a:t>
              </a:r>
            </a:p>
          </p:txBody>
        </p:sp>
        <p:grpSp>
          <p:nvGrpSpPr>
            <p:cNvPr id="3" name="Group 9"/>
            <p:cNvGrpSpPr/>
            <p:nvPr/>
          </p:nvGrpSpPr>
          <p:grpSpPr bwMode="auto">
            <a:xfrm>
              <a:off x="2224" y="1561"/>
              <a:ext cx="400" cy="798"/>
              <a:chOff x="1782" y="2232"/>
              <a:chExt cx="468" cy="816"/>
            </a:xfrm>
          </p:grpSpPr>
          <p:sp>
            <p:nvSpPr>
              <p:cNvPr id="39946" name="Freeform 10"/>
              <p:cNvSpPr/>
              <p:nvPr/>
            </p:nvSpPr>
            <p:spPr bwMode="auto">
              <a:xfrm>
                <a:off x="1782" y="2232"/>
                <a:ext cx="468" cy="816"/>
              </a:xfrm>
              <a:custGeom>
                <a:avLst/>
                <a:gdLst>
                  <a:gd name="T0" fmla="*/ 0 w 468"/>
                  <a:gd name="T1" fmla="*/ 0 h 816"/>
                  <a:gd name="T2" fmla="*/ 468 w 468"/>
                  <a:gd name="T3" fmla="*/ 252 h 816"/>
                  <a:gd name="T4" fmla="*/ 468 w 468"/>
                  <a:gd name="T5" fmla="*/ 588 h 816"/>
                  <a:gd name="T6" fmla="*/ 0 w 468"/>
                  <a:gd name="T7" fmla="*/ 816 h 816"/>
                  <a:gd name="T8" fmla="*/ 0 w 468"/>
                  <a:gd name="T9" fmla="*/ 576 h 816"/>
                  <a:gd name="T10" fmla="*/ 168 w 468"/>
                  <a:gd name="T11" fmla="*/ 420 h 816"/>
                  <a:gd name="T12" fmla="*/ 0 w 468"/>
                  <a:gd name="T13" fmla="*/ 258 h 816"/>
                  <a:gd name="T14" fmla="*/ 0 w 468"/>
                  <a:gd name="T15" fmla="*/ 0 h 8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816">
                    <a:moveTo>
                      <a:pt x="0" y="0"/>
                    </a:moveTo>
                    <a:lnTo>
                      <a:pt x="468" y="252"/>
                    </a:lnTo>
                    <a:lnTo>
                      <a:pt x="468" y="588"/>
                    </a:lnTo>
                    <a:lnTo>
                      <a:pt x="0" y="816"/>
                    </a:lnTo>
                    <a:lnTo>
                      <a:pt x="0" y="576"/>
                    </a:lnTo>
                    <a:lnTo>
                      <a:pt x="168" y="420"/>
                    </a:lnTo>
                    <a:lnTo>
                      <a:pt x="0" y="258"/>
                    </a:lnTo>
                    <a:lnTo>
                      <a:pt x="0" y="0"/>
                    </a:lnTo>
                    <a:close/>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47" name="Text Box 11"/>
              <p:cNvSpPr txBox="1">
                <a:spLocks noChangeArrowheads="1"/>
              </p:cNvSpPr>
              <p:nvPr/>
            </p:nvSpPr>
            <p:spPr bwMode="auto">
              <a:xfrm rot="5400000">
                <a:off x="1901" y="2522"/>
                <a:ext cx="3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ALU</a:t>
                </a:r>
              </a:p>
            </p:txBody>
          </p:sp>
        </p:grpSp>
        <p:sp>
          <p:nvSpPr>
            <p:cNvPr id="39948" name="AutoShape 12"/>
            <p:cNvSpPr>
              <a:spLocks noChangeArrowheads="1"/>
            </p:cNvSpPr>
            <p:nvPr/>
          </p:nvSpPr>
          <p:spPr bwMode="auto">
            <a:xfrm>
              <a:off x="1808" y="1449"/>
              <a:ext cx="240" cy="414"/>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a:t>mux</a:t>
              </a:r>
            </a:p>
          </p:txBody>
        </p:sp>
        <p:sp>
          <p:nvSpPr>
            <p:cNvPr id="39949" name="AutoShape 13"/>
            <p:cNvSpPr>
              <a:spLocks noChangeArrowheads="1"/>
            </p:cNvSpPr>
            <p:nvPr/>
          </p:nvSpPr>
          <p:spPr bwMode="auto">
            <a:xfrm>
              <a:off x="1808" y="2094"/>
              <a:ext cx="240" cy="413"/>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a:t>mux</a:t>
              </a:r>
            </a:p>
          </p:txBody>
        </p:sp>
        <p:sp>
          <p:nvSpPr>
            <p:cNvPr id="39950" name="Line 14"/>
            <p:cNvSpPr>
              <a:spLocks noChangeShapeType="1"/>
            </p:cNvSpPr>
            <p:nvPr/>
          </p:nvSpPr>
          <p:spPr bwMode="auto">
            <a:xfrm>
              <a:off x="2048" y="1656"/>
              <a:ext cx="19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1" name="Line 15"/>
            <p:cNvSpPr>
              <a:spLocks noChangeShapeType="1"/>
            </p:cNvSpPr>
            <p:nvPr/>
          </p:nvSpPr>
          <p:spPr bwMode="auto">
            <a:xfrm>
              <a:off x="2048" y="2235"/>
              <a:ext cx="19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2" name="Rectangle 16"/>
            <p:cNvSpPr>
              <a:spLocks noChangeArrowheads="1"/>
            </p:cNvSpPr>
            <p:nvPr/>
          </p:nvSpPr>
          <p:spPr bwMode="auto">
            <a:xfrm rot="10800000">
              <a:off x="464" y="1532"/>
              <a:ext cx="432" cy="827"/>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altLang="zh-CN" b="1"/>
                <a:t>Registers</a:t>
              </a:r>
            </a:p>
          </p:txBody>
        </p:sp>
        <p:sp>
          <p:nvSpPr>
            <p:cNvPr id="39953" name="Line 17"/>
            <p:cNvSpPr>
              <a:spLocks noChangeShapeType="1"/>
            </p:cNvSpPr>
            <p:nvPr/>
          </p:nvSpPr>
          <p:spPr bwMode="auto">
            <a:xfrm>
              <a:off x="896" y="1780"/>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4" name="Line 18"/>
            <p:cNvSpPr>
              <a:spLocks noChangeShapeType="1"/>
            </p:cNvSpPr>
            <p:nvPr/>
          </p:nvSpPr>
          <p:spPr bwMode="auto">
            <a:xfrm>
              <a:off x="896" y="2152"/>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5" name="Line 19"/>
            <p:cNvSpPr>
              <a:spLocks noChangeShapeType="1"/>
            </p:cNvSpPr>
            <p:nvPr/>
          </p:nvSpPr>
          <p:spPr bwMode="auto">
            <a:xfrm>
              <a:off x="1424" y="1780"/>
              <a:ext cx="38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6" name="Line 20"/>
            <p:cNvSpPr>
              <a:spLocks noChangeShapeType="1"/>
            </p:cNvSpPr>
            <p:nvPr/>
          </p:nvSpPr>
          <p:spPr bwMode="auto">
            <a:xfrm>
              <a:off x="1424" y="2152"/>
              <a:ext cx="38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7" name="Text Box 21"/>
            <p:cNvSpPr txBox="1">
              <a:spLocks noChangeArrowheads="1"/>
            </p:cNvSpPr>
            <p:nvPr/>
          </p:nvSpPr>
          <p:spPr bwMode="auto">
            <a:xfrm>
              <a:off x="399" y="1186"/>
              <a:ext cx="505"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NextPC</a:t>
              </a:r>
            </a:p>
          </p:txBody>
        </p:sp>
        <p:sp>
          <p:nvSpPr>
            <p:cNvPr id="39958" name="Line 22"/>
            <p:cNvSpPr>
              <a:spLocks noChangeShapeType="1"/>
            </p:cNvSpPr>
            <p:nvPr/>
          </p:nvSpPr>
          <p:spPr bwMode="auto">
            <a:xfrm>
              <a:off x="896" y="1284"/>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9" name="Text Box 23"/>
            <p:cNvSpPr txBox="1">
              <a:spLocks noChangeArrowheads="1"/>
            </p:cNvSpPr>
            <p:nvPr/>
          </p:nvSpPr>
          <p:spPr bwMode="auto">
            <a:xfrm>
              <a:off x="261" y="2446"/>
              <a:ext cx="696"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Immediate</a:t>
              </a:r>
            </a:p>
          </p:txBody>
        </p:sp>
        <p:sp>
          <p:nvSpPr>
            <p:cNvPr id="39960" name="Line 24"/>
            <p:cNvSpPr>
              <a:spLocks noChangeShapeType="1"/>
            </p:cNvSpPr>
            <p:nvPr/>
          </p:nvSpPr>
          <p:spPr bwMode="auto">
            <a:xfrm>
              <a:off x="944" y="2566"/>
              <a:ext cx="24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1" name="Freeform 25"/>
            <p:cNvSpPr/>
            <p:nvPr/>
          </p:nvSpPr>
          <p:spPr bwMode="auto">
            <a:xfrm>
              <a:off x="1424" y="2232"/>
              <a:ext cx="384" cy="334"/>
            </a:xfrm>
            <a:custGeom>
              <a:avLst/>
              <a:gdLst>
                <a:gd name="T0" fmla="*/ 0 w 384"/>
                <a:gd name="T1" fmla="*/ 388 h 388"/>
                <a:gd name="T2" fmla="*/ 76 w 384"/>
                <a:gd name="T3" fmla="*/ 384 h 388"/>
                <a:gd name="T4" fmla="*/ 76 w 384"/>
                <a:gd name="T5" fmla="*/ 0 h 388"/>
                <a:gd name="T6" fmla="*/ 384 w 384"/>
                <a:gd name="T7" fmla="*/ 4 h 388"/>
              </a:gdLst>
              <a:ahLst/>
              <a:cxnLst>
                <a:cxn ang="0">
                  <a:pos x="T0" y="T1"/>
                </a:cxn>
                <a:cxn ang="0">
                  <a:pos x="T2" y="T3"/>
                </a:cxn>
                <a:cxn ang="0">
                  <a:pos x="T4" y="T5"/>
                </a:cxn>
                <a:cxn ang="0">
                  <a:pos x="T6" y="T7"/>
                </a:cxn>
              </a:cxnLst>
              <a:rect l="0" t="0" r="r" b="b"/>
              <a:pathLst>
                <a:path w="384" h="388">
                  <a:moveTo>
                    <a:pt x="0" y="388"/>
                  </a:moveTo>
                  <a:lnTo>
                    <a:pt x="76" y="384"/>
                  </a:lnTo>
                  <a:lnTo>
                    <a:pt x="76" y="0"/>
                  </a:lnTo>
                  <a:lnTo>
                    <a:pt x="384" y="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2" name="Freeform 26"/>
            <p:cNvSpPr/>
            <p:nvPr/>
          </p:nvSpPr>
          <p:spPr bwMode="auto">
            <a:xfrm>
              <a:off x="1568" y="2152"/>
              <a:ext cx="1344" cy="414"/>
            </a:xfrm>
            <a:custGeom>
              <a:avLst/>
              <a:gdLst>
                <a:gd name="T0" fmla="*/ 0 w 1344"/>
                <a:gd name="T1" fmla="*/ 0 h 624"/>
                <a:gd name="T2" fmla="*/ 0 w 1344"/>
                <a:gd name="T3" fmla="*/ 624 h 624"/>
                <a:gd name="T4" fmla="*/ 1344 w 1344"/>
                <a:gd name="T5" fmla="*/ 624 h 624"/>
              </a:gdLst>
              <a:ahLst/>
              <a:cxnLst>
                <a:cxn ang="0">
                  <a:pos x="T0" y="T1"/>
                </a:cxn>
                <a:cxn ang="0">
                  <a:pos x="T2" y="T3"/>
                </a:cxn>
                <a:cxn ang="0">
                  <a:pos x="T4" y="T5"/>
                </a:cxn>
              </a:cxnLst>
              <a:rect l="0" t="0" r="r" b="b"/>
              <a:pathLst>
                <a:path w="1344" h="624">
                  <a:moveTo>
                    <a:pt x="0" y="0"/>
                  </a:moveTo>
                  <a:lnTo>
                    <a:pt x="0" y="624"/>
                  </a:lnTo>
                  <a:lnTo>
                    <a:pt x="1344" y="62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3" name="Line 27"/>
            <p:cNvSpPr>
              <a:spLocks noChangeShapeType="1"/>
            </p:cNvSpPr>
            <p:nvPr/>
          </p:nvSpPr>
          <p:spPr bwMode="auto">
            <a:xfrm>
              <a:off x="3152" y="2566"/>
              <a:ext cx="437"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4" name="Line 28"/>
            <p:cNvSpPr>
              <a:spLocks noChangeShapeType="1"/>
            </p:cNvSpPr>
            <p:nvPr/>
          </p:nvSpPr>
          <p:spPr bwMode="auto">
            <a:xfrm>
              <a:off x="2624" y="1987"/>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5" name="Line 29"/>
            <p:cNvSpPr>
              <a:spLocks noChangeShapeType="1"/>
            </p:cNvSpPr>
            <p:nvPr/>
          </p:nvSpPr>
          <p:spPr bwMode="auto">
            <a:xfrm>
              <a:off x="3152" y="1987"/>
              <a:ext cx="437"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6" name="Line 30"/>
            <p:cNvSpPr>
              <a:spLocks noChangeShapeType="1"/>
            </p:cNvSpPr>
            <p:nvPr/>
          </p:nvSpPr>
          <p:spPr bwMode="auto">
            <a:xfrm flipV="1">
              <a:off x="4165" y="2276"/>
              <a:ext cx="336"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7" name="Freeform 31"/>
            <p:cNvSpPr/>
            <p:nvPr/>
          </p:nvSpPr>
          <p:spPr bwMode="auto">
            <a:xfrm>
              <a:off x="3349" y="1987"/>
              <a:ext cx="1152" cy="868"/>
            </a:xfrm>
            <a:custGeom>
              <a:avLst/>
              <a:gdLst>
                <a:gd name="T0" fmla="*/ 0 w 1152"/>
                <a:gd name="T1" fmla="*/ 0 h 1008"/>
                <a:gd name="T2" fmla="*/ 0 w 1152"/>
                <a:gd name="T3" fmla="*/ 1008 h 1008"/>
                <a:gd name="T4" fmla="*/ 1152 w 1152"/>
                <a:gd name="T5" fmla="*/ 1008 h 1008"/>
              </a:gdLst>
              <a:ahLst/>
              <a:cxnLst>
                <a:cxn ang="0">
                  <a:pos x="T0" y="T1"/>
                </a:cxn>
                <a:cxn ang="0">
                  <a:pos x="T2" y="T3"/>
                </a:cxn>
                <a:cxn ang="0">
                  <a:pos x="T4" y="T5"/>
                </a:cxn>
              </a:cxnLst>
              <a:rect l="0" t="0" r="r" b="b"/>
              <a:pathLst>
                <a:path w="1152" h="1008">
                  <a:moveTo>
                    <a:pt x="0" y="0"/>
                  </a:moveTo>
                  <a:lnTo>
                    <a:pt x="0" y="1008"/>
                  </a:lnTo>
                  <a:lnTo>
                    <a:pt x="1152" y="1008"/>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8" name="Oval 32"/>
            <p:cNvSpPr>
              <a:spLocks noChangeArrowheads="1"/>
            </p:cNvSpPr>
            <p:nvPr/>
          </p:nvSpPr>
          <p:spPr bwMode="auto">
            <a:xfrm>
              <a:off x="3326" y="1970"/>
              <a:ext cx="48" cy="4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9" name="Oval 33"/>
            <p:cNvSpPr>
              <a:spLocks noChangeArrowheads="1"/>
            </p:cNvSpPr>
            <p:nvPr/>
          </p:nvSpPr>
          <p:spPr bwMode="auto">
            <a:xfrm>
              <a:off x="1542" y="2132"/>
              <a:ext cx="48" cy="4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0" name="Line 34"/>
            <p:cNvSpPr>
              <a:spLocks noChangeShapeType="1"/>
            </p:cNvSpPr>
            <p:nvPr/>
          </p:nvSpPr>
          <p:spPr bwMode="auto">
            <a:xfrm flipV="1">
              <a:off x="4758" y="2845"/>
              <a:ext cx="65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1" name="Line 35"/>
            <p:cNvSpPr>
              <a:spLocks noChangeShapeType="1"/>
            </p:cNvSpPr>
            <p:nvPr/>
          </p:nvSpPr>
          <p:spPr bwMode="auto">
            <a:xfrm flipV="1">
              <a:off x="4746" y="2273"/>
              <a:ext cx="656" cy="3"/>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2" name="Oval 36"/>
            <p:cNvSpPr>
              <a:spLocks noChangeArrowheads="1"/>
            </p:cNvSpPr>
            <p:nvPr/>
          </p:nvSpPr>
          <p:spPr bwMode="auto">
            <a:xfrm>
              <a:off x="3334" y="2831"/>
              <a:ext cx="48" cy="41"/>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nvGrpSpPr>
            <p:cNvPr id="4" name="Group 53"/>
            <p:cNvGrpSpPr/>
            <p:nvPr/>
          </p:nvGrpSpPr>
          <p:grpSpPr bwMode="auto">
            <a:xfrm>
              <a:off x="1618" y="953"/>
              <a:ext cx="3512" cy="2316"/>
              <a:chOff x="1618" y="953"/>
              <a:chExt cx="3512" cy="2316"/>
            </a:xfrm>
          </p:grpSpPr>
          <p:sp>
            <p:nvSpPr>
              <p:cNvPr id="39974" name="Freeform 38"/>
              <p:cNvSpPr/>
              <p:nvPr/>
            </p:nvSpPr>
            <p:spPr bwMode="auto">
              <a:xfrm>
                <a:off x="1695" y="2442"/>
                <a:ext cx="1659" cy="579"/>
              </a:xfrm>
              <a:custGeom>
                <a:avLst/>
                <a:gdLst>
                  <a:gd name="T0" fmla="*/ 1659 w 1659"/>
                  <a:gd name="T1" fmla="*/ 480 h 672"/>
                  <a:gd name="T2" fmla="*/ 1659 w 1659"/>
                  <a:gd name="T3" fmla="*/ 672 h 672"/>
                  <a:gd name="T4" fmla="*/ 0 w 1659"/>
                  <a:gd name="T5" fmla="*/ 666 h 672"/>
                  <a:gd name="T6" fmla="*/ 0 w 1659"/>
                  <a:gd name="T7" fmla="*/ 0 h 672"/>
                  <a:gd name="T8" fmla="*/ 114 w 1659"/>
                  <a:gd name="T9" fmla="*/ 0 h 672"/>
                </a:gdLst>
                <a:ahLst/>
                <a:cxnLst>
                  <a:cxn ang="0">
                    <a:pos x="T0" y="T1"/>
                  </a:cxn>
                  <a:cxn ang="0">
                    <a:pos x="T2" y="T3"/>
                  </a:cxn>
                  <a:cxn ang="0">
                    <a:pos x="T4" y="T5"/>
                  </a:cxn>
                  <a:cxn ang="0">
                    <a:pos x="T6" y="T7"/>
                  </a:cxn>
                  <a:cxn ang="0">
                    <a:pos x="T8" y="T9"/>
                  </a:cxn>
                </a:cxnLst>
                <a:rect l="0" t="0" r="r" b="b"/>
                <a:pathLst>
                  <a:path w="1659" h="672">
                    <a:moveTo>
                      <a:pt x="1659" y="480"/>
                    </a:moveTo>
                    <a:lnTo>
                      <a:pt x="1659" y="672"/>
                    </a:lnTo>
                    <a:lnTo>
                      <a:pt x="0" y="666"/>
                    </a:lnTo>
                    <a:lnTo>
                      <a:pt x="0" y="0"/>
                    </a:lnTo>
                    <a:lnTo>
                      <a:pt x="114" y="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5" name="Freeform 39"/>
              <p:cNvSpPr/>
              <p:nvPr/>
            </p:nvSpPr>
            <p:spPr bwMode="auto">
              <a:xfrm>
                <a:off x="1626" y="953"/>
                <a:ext cx="3504" cy="1323"/>
              </a:xfrm>
              <a:custGeom>
                <a:avLst/>
                <a:gdLst>
                  <a:gd name="T0" fmla="*/ 3504 w 3504"/>
                  <a:gd name="T1" fmla="*/ 1536 h 1536"/>
                  <a:gd name="T2" fmla="*/ 3504 w 3504"/>
                  <a:gd name="T3" fmla="*/ 0 h 1536"/>
                  <a:gd name="T4" fmla="*/ 0 w 3504"/>
                  <a:gd name="T5" fmla="*/ 0 h 1536"/>
                  <a:gd name="T6" fmla="*/ 3 w 3504"/>
                  <a:gd name="T7" fmla="*/ 798 h 1536"/>
                  <a:gd name="T8" fmla="*/ 186 w 3504"/>
                  <a:gd name="T9" fmla="*/ 795 h 1536"/>
                </a:gdLst>
                <a:ahLst/>
                <a:cxnLst>
                  <a:cxn ang="0">
                    <a:pos x="T0" y="T1"/>
                  </a:cxn>
                  <a:cxn ang="0">
                    <a:pos x="T2" y="T3"/>
                  </a:cxn>
                  <a:cxn ang="0">
                    <a:pos x="T4" y="T5"/>
                  </a:cxn>
                  <a:cxn ang="0">
                    <a:pos x="T6" y="T7"/>
                  </a:cxn>
                  <a:cxn ang="0">
                    <a:pos x="T8" y="T9"/>
                  </a:cxn>
                </a:cxnLst>
                <a:rect l="0" t="0" r="r" b="b"/>
                <a:pathLst>
                  <a:path w="3504" h="1536">
                    <a:moveTo>
                      <a:pt x="3504" y="1536"/>
                    </a:moveTo>
                    <a:lnTo>
                      <a:pt x="3504" y="0"/>
                    </a:lnTo>
                    <a:lnTo>
                      <a:pt x="0" y="0"/>
                    </a:lnTo>
                    <a:lnTo>
                      <a:pt x="3" y="798"/>
                    </a:lnTo>
                    <a:lnTo>
                      <a:pt x="186" y="795"/>
                    </a:lnTo>
                  </a:path>
                </a:pathLst>
              </a:custGeom>
              <a:noFill/>
              <a:ln w="28575"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6" name="Freeform 40"/>
              <p:cNvSpPr/>
              <p:nvPr/>
            </p:nvSpPr>
            <p:spPr bwMode="auto">
              <a:xfrm>
                <a:off x="1657" y="2400"/>
                <a:ext cx="3380" cy="824"/>
              </a:xfrm>
              <a:custGeom>
                <a:avLst/>
                <a:gdLst>
                  <a:gd name="T0" fmla="*/ 3088 w 3380"/>
                  <a:gd name="T1" fmla="*/ 540 h 956"/>
                  <a:gd name="T2" fmla="*/ 3380 w 3380"/>
                  <a:gd name="T3" fmla="*/ 540 h 956"/>
                  <a:gd name="T4" fmla="*/ 3380 w 3380"/>
                  <a:gd name="T5" fmla="*/ 956 h 956"/>
                  <a:gd name="T6" fmla="*/ 0 w 3380"/>
                  <a:gd name="T7" fmla="*/ 956 h 956"/>
                  <a:gd name="T8" fmla="*/ 0 w 3380"/>
                  <a:gd name="T9" fmla="*/ 0 h 956"/>
                  <a:gd name="T10" fmla="*/ 152 w 3380"/>
                  <a:gd name="T11" fmla="*/ 0 h 956"/>
                </a:gdLst>
                <a:ahLst/>
                <a:cxnLst>
                  <a:cxn ang="0">
                    <a:pos x="T0" y="T1"/>
                  </a:cxn>
                  <a:cxn ang="0">
                    <a:pos x="T2" y="T3"/>
                  </a:cxn>
                  <a:cxn ang="0">
                    <a:pos x="T4" y="T5"/>
                  </a:cxn>
                  <a:cxn ang="0">
                    <a:pos x="T6" y="T7"/>
                  </a:cxn>
                  <a:cxn ang="0">
                    <a:pos x="T8" y="T9"/>
                  </a:cxn>
                  <a:cxn ang="0">
                    <a:pos x="T10" y="T11"/>
                  </a:cxn>
                </a:cxnLst>
                <a:rect l="0" t="0" r="r" b="b"/>
                <a:pathLst>
                  <a:path w="3380" h="956">
                    <a:moveTo>
                      <a:pt x="3088" y="540"/>
                    </a:moveTo>
                    <a:lnTo>
                      <a:pt x="3380" y="540"/>
                    </a:lnTo>
                    <a:lnTo>
                      <a:pt x="3380" y="956"/>
                    </a:lnTo>
                    <a:lnTo>
                      <a:pt x="0" y="956"/>
                    </a:lnTo>
                    <a:lnTo>
                      <a:pt x="0" y="0"/>
                    </a:lnTo>
                    <a:lnTo>
                      <a:pt x="152" y="0"/>
                    </a:lnTo>
                  </a:path>
                </a:pathLst>
              </a:custGeom>
              <a:noFill/>
              <a:ln w="28575" cap="flat" cmpd="sng">
                <a:solidFill>
                  <a:srgbClr val="00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7" name="Freeform 41"/>
              <p:cNvSpPr/>
              <p:nvPr/>
            </p:nvSpPr>
            <p:spPr bwMode="auto">
              <a:xfrm>
                <a:off x="1618" y="2276"/>
                <a:ext cx="3512" cy="993"/>
              </a:xfrm>
              <a:custGeom>
                <a:avLst/>
                <a:gdLst>
                  <a:gd name="T0" fmla="*/ 3128 w 3512"/>
                  <a:gd name="T1" fmla="*/ 0 h 1152"/>
                  <a:gd name="T2" fmla="*/ 3512 w 3512"/>
                  <a:gd name="T3" fmla="*/ 0 h 1152"/>
                  <a:gd name="T4" fmla="*/ 3512 w 3512"/>
                  <a:gd name="T5" fmla="*/ 1152 h 1152"/>
                  <a:gd name="T6" fmla="*/ 0 w 3512"/>
                  <a:gd name="T7" fmla="*/ 1152 h 1152"/>
                  <a:gd name="T8" fmla="*/ 2 w 3512"/>
                  <a:gd name="T9" fmla="*/ 33 h 1152"/>
                  <a:gd name="T10" fmla="*/ 191 w 3512"/>
                  <a:gd name="T11" fmla="*/ 36 h 1152"/>
                </a:gdLst>
                <a:ahLst/>
                <a:cxnLst>
                  <a:cxn ang="0">
                    <a:pos x="T0" y="T1"/>
                  </a:cxn>
                  <a:cxn ang="0">
                    <a:pos x="T2" y="T3"/>
                  </a:cxn>
                  <a:cxn ang="0">
                    <a:pos x="T4" y="T5"/>
                  </a:cxn>
                  <a:cxn ang="0">
                    <a:pos x="T6" y="T7"/>
                  </a:cxn>
                  <a:cxn ang="0">
                    <a:pos x="T8" y="T9"/>
                  </a:cxn>
                  <a:cxn ang="0">
                    <a:pos x="T10" y="T11"/>
                  </a:cxn>
                </a:cxnLst>
                <a:rect l="0" t="0" r="r" b="b"/>
                <a:pathLst>
                  <a:path w="3512" h="1152">
                    <a:moveTo>
                      <a:pt x="3128" y="0"/>
                    </a:moveTo>
                    <a:lnTo>
                      <a:pt x="3512" y="0"/>
                    </a:lnTo>
                    <a:lnTo>
                      <a:pt x="3512" y="1152"/>
                    </a:lnTo>
                    <a:lnTo>
                      <a:pt x="0" y="1152"/>
                    </a:lnTo>
                    <a:lnTo>
                      <a:pt x="2" y="33"/>
                    </a:lnTo>
                    <a:lnTo>
                      <a:pt x="191" y="36"/>
                    </a:lnTo>
                  </a:path>
                </a:pathLst>
              </a:custGeom>
              <a:noFill/>
              <a:ln w="28575"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8" name="Freeform 42"/>
              <p:cNvSpPr/>
              <p:nvPr/>
            </p:nvSpPr>
            <p:spPr bwMode="auto">
              <a:xfrm>
                <a:off x="1701" y="1118"/>
                <a:ext cx="1653" cy="869"/>
              </a:xfrm>
              <a:custGeom>
                <a:avLst/>
                <a:gdLst>
                  <a:gd name="T0" fmla="*/ 1653 w 1653"/>
                  <a:gd name="T1" fmla="*/ 1008 h 1008"/>
                  <a:gd name="T2" fmla="*/ 1653 w 1653"/>
                  <a:gd name="T3" fmla="*/ 0 h 1008"/>
                  <a:gd name="T4" fmla="*/ 0 w 1653"/>
                  <a:gd name="T5" fmla="*/ 0 h 1008"/>
                  <a:gd name="T6" fmla="*/ 0 w 1653"/>
                  <a:gd name="T7" fmla="*/ 432 h 1008"/>
                  <a:gd name="T8" fmla="*/ 117 w 1653"/>
                  <a:gd name="T9" fmla="*/ 432 h 1008"/>
                </a:gdLst>
                <a:ahLst/>
                <a:cxnLst>
                  <a:cxn ang="0">
                    <a:pos x="T0" y="T1"/>
                  </a:cxn>
                  <a:cxn ang="0">
                    <a:pos x="T2" y="T3"/>
                  </a:cxn>
                  <a:cxn ang="0">
                    <a:pos x="T4" y="T5"/>
                  </a:cxn>
                  <a:cxn ang="0">
                    <a:pos x="T6" y="T7"/>
                  </a:cxn>
                  <a:cxn ang="0">
                    <a:pos x="T8" y="T9"/>
                  </a:cxn>
                </a:cxnLst>
                <a:rect l="0" t="0" r="r" b="b"/>
                <a:pathLst>
                  <a:path w="1653" h="1008">
                    <a:moveTo>
                      <a:pt x="1653" y="1008"/>
                    </a:moveTo>
                    <a:lnTo>
                      <a:pt x="1653" y="0"/>
                    </a:lnTo>
                    <a:lnTo>
                      <a:pt x="0" y="0"/>
                    </a:lnTo>
                    <a:lnTo>
                      <a:pt x="0" y="432"/>
                    </a:lnTo>
                    <a:lnTo>
                      <a:pt x="117" y="432"/>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9" name="Freeform 43"/>
              <p:cNvSpPr/>
              <p:nvPr/>
            </p:nvSpPr>
            <p:spPr bwMode="auto">
              <a:xfrm>
                <a:off x="1674" y="1036"/>
                <a:ext cx="3360" cy="1819"/>
              </a:xfrm>
              <a:custGeom>
                <a:avLst/>
                <a:gdLst>
                  <a:gd name="T0" fmla="*/ 3360 w 3360"/>
                  <a:gd name="T1" fmla="*/ 2112 h 2112"/>
                  <a:gd name="T2" fmla="*/ 3360 w 3360"/>
                  <a:gd name="T3" fmla="*/ 0 h 2112"/>
                  <a:gd name="T4" fmla="*/ 0 w 3360"/>
                  <a:gd name="T5" fmla="*/ 0 h 2112"/>
                  <a:gd name="T6" fmla="*/ 0 w 3360"/>
                  <a:gd name="T7" fmla="*/ 624 h 2112"/>
                  <a:gd name="T8" fmla="*/ 144 w 3360"/>
                  <a:gd name="T9" fmla="*/ 624 h 2112"/>
                </a:gdLst>
                <a:ahLst/>
                <a:cxnLst>
                  <a:cxn ang="0">
                    <a:pos x="T0" y="T1"/>
                  </a:cxn>
                  <a:cxn ang="0">
                    <a:pos x="T2" y="T3"/>
                  </a:cxn>
                  <a:cxn ang="0">
                    <a:pos x="T4" y="T5"/>
                  </a:cxn>
                  <a:cxn ang="0">
                    <a:pos x="T6" y="T7"/>
                  </a:cxn>
                  <a:cxn ang="0">
                    <a:pos x="T8" y="T9"/>
                  </a:cxn>
                </a:cxnLst>
                <a:rect l="0" t="0" r="r" b="b"/>
                <a:pathLst>
                  <a:path w="3360" h="2112">
                    <a:moveTo>
                      <a:pt x="3360" y="2112"/>
                    </a:moveTo>
                    <a:lnTo>
                      <a:pt x="3360" y="0"/>
                    </a:lnTo>
                    <a:lnTo>
                      <a:pt x="0" y="0"/>
                    </a:lnTo>
                    <a:lnTo>
                      <a:pt x="0" y="624"/>
                    </a:lnTo>
                    <a:lnTo>
                      <a:pt x="144" y="624"/>
                    </a:lnTo>
                  </a:path>
                </a:pathLst>
              </a:custGeom>
              <a:noFill/>
              <a:ln w="28575" cap="flat" cmpd="sng">
                <a:solidFill>
                  <a:srgbClr val="00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sp>
          <p:nvSpPr>
            <p:cNvPr id="39980" name="Oval 44"/>
            <p:cNvSpPr>
              <a:spLocks noChangeArrowheads="1"/>
            </p:cNvSpPr>
            <p:nvPr/>
          </p:nvSpPr>
          <p:spPr bwMode="auto">
            <a:xfrm>
              <a:off x="5006" y="2824"/>
              <a:ext cx="48" cy="42"/>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81" name="Oval 45"/>
            <p:cNvSpPr>
              <a:spLocks noChangeArrowheads="1"/>
            </p:cNvSpPr>
            <p:nvPr/>
          </p:nvSpPr>
          <p:spPr bwMode="auto">
            <a:xfrm>
              <a:off x="5106" y="2256"/>
              <a:ext cx="48" cy="41"/>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82" name="AutoShape 46"/>
            <p:cNvSpPr>
              <a:spLocks noChangeArrowheads="1"/>
            </p:cNvSpPr>
            <p:nvPr/>
          </p:nvSpPr>
          <p:spPr bwMode="auto">
            <a:xfrm>
              <a:off x="5365" y="2111"/>
              <a:ext cx="240" cy="868"/>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a:t>mux</a:t>
              </a:r>
            </a:p>
          </p:txBody>
        </p:sp>
        <p:sp>
          <p:nvSpPr>
            <p:cNvPr id="39983" name="Freeform 47"/>
            <p:cNvSpPr/>
            <p:nvPr/>
          </p:nvSpPr>
          <p:spPr bwMode="auto">
            <a:xfrm>
              <a:off x="172" y="1946"/>
              <a:ext cx="5520" cy="1405"/>
            </a:xfrm>
            <a:custGeom>
              <a:avLst/>
              <a:gdLst>
                <a:gd name="T0" fmla="*/ 5424 w 5520"/>
                <a:gd name="T1" fmla="*/ 720 h 1632"/>
                <a:gd name="T2" fmla="*/ 5520 w 5520"/>
                <a:gd name="T3" fmla="*/ 720 h 1632"/>
                <a:gd name="T4" fmla="*/ 5520 w 5520"/>
                <a:gd name="T5" fmla="*/ 1632 h 1632"/>
                <a:gd name="T6" fmla="*/ 0 w 5520"/>
                <a:gd name="T7" fmla="*/ 1632 h 1632"/>
                <a:gd name="T8" fmla="*/ 0 w 5520"/>
                <a:gd name="T9" fmla="*/ 0 h 1632"/>
                <a:gd name="T10" fmla="*/ 288 w 5520"/>
                <a:gd name="T11" fmla="*/ 0 h 1632"/>
              </a:gdLst>
              <a:ahLst/>
              <a:cxnLst>
                <a:cxn ang="0">
                  <a:pos x="T0" y="T1"/>
                </a:cxn>
                <a:cxn ang="0">
                  <a:pos x="T2" y="T3"/>
                </a:cxn>
                <a:cxn ang="0">
                  <a:pos x="T4" y="T5"/>
                </a:cxn>
                <a:cxn ang="0">
                  <a:pos x="T6" y="T7"/>
                </a:cxn>
                <a:cxn ang="0">
                  <a:pos x="T8" y="T9"/>
                </a:cxn>
                <a:cxn ang="0">
                  <a:pos x="T10" y="T11"/>
                </a:cxn>
              </a:cxnLst>
              <a:rect l="0" t="0" r="r" b="b"/>
              <a:pathLst>
                <a:path w="5520" h="1632">
                  <a:moveTo>
                    <a:pt x="5424" y="720"/>
                  </a:moveTo>
                  <a:lnTo>
                    <a:pt x="5520" y="720"/>
                  </a:lnTo>
                  <a:lnTo>
                    <a:pt x="5520" y="1632"/>
                  </a:lnTo>
                  <a:lnTo>
                    <a:pt x="0" y="1632"/>
                  </a:lnTo>
                  <a:lnTo>
                    <a:pt x="0" y="0"/>
                  </a:lnTo>
                  <a:lnTo>
                    <a:pt x="288"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sp>
        <p:nvSpPr>
          <p:cNvPr id="39985" name="Line 49"/>
          <p:cNvSpPr>
            <a:spLocks noChangeShapeType="1"/>
          </p:cNvSpPr>
          <p:nvPr/>
        </p:nvSpPr>
        <p:spPr bwMode="auto">
          <a:xfrm>
            <a:off x="1572418" y="5627688"/>
            <a:ext cx="609600" cy="0"/>
          </a:xfrm>
          <a:prstGeom prst="line">
            <a:avLst/>
          </a:prstGeom>
          <a:noFill/>
          <a:ln w="34925">
            <a:solidFill>
              <a:srgbClr val="FF0000"/>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6" name="Text Box 50"/>
          <p:cNvSpPr txBox="1">
            <a:spLocks noChangeArrowheads="1"/>
          </p:cNvSpPr>
          <p:nvPr/>
        </p:nvSpPr>
        <p:spPr bwMode="auto">
          <a:xfrm>
            <a:off x="2258219" y="5410201"/>
            <a:ext cx="4625049" cy="1200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en-US" altLang="zh-CN" sz="2400" b="1" dirty="0">
                <a:solidFill>
                  <a:srgbClr val="FF0000"/>
                </a:solidFill>
              </a:rPr>
              <a:t>EX/</a:t>
            </a:r>
            <a:r>
              <a:rPr lang="en-US" altLang="zh-CN" sz="2400" b="1" dirty="0" err="1">
                <a:solidFill>
                  <a:srgbClr val="FF0000"/>
                </a:solidFill>
              </a:rPr>
              <a:t>Mem.ALUoutput</a:t>
            </a:r>
            <a:r>
              <a:rPr lang="en-US" altLang="zh-CN" sz="2400" b="1" dirty="0">
                <a:solidFill>
                  <a:srgbClr val="FF0000"/>
                </a:solidFill>
              </a:rPr>
              <a:t> </a:t>
            </a:r>
            <a:r>
              <a:rPr lang="en-US" altLang="zh-CN" sz="2400" b="1" dirty="0">
                <a:solidFill>
                  <a:srgbClr val="FF0000"/>
                </a:solidFill>
                <a:sym typeface="Symbol" panose="05050102010706020507" pitchFamily="18" charset="2"/>
              </a:rPr>
              <a:t> ALU</a:t>
            </a:r>
            <a:r>
              <a:rPr lang="en-US" altLang="zh-CN" sz="2400" dirty="0">
                <a:solidFill>
                  <a:srgbClr val="FF0000"/>
                </a:solidFill>
                <a:sym typeface="Symbol" panose="05050102010706020507" pitchFamily="18" charset="2"/>
              </a:rPr>
              <a:t> input</a:t>
            </a:r>
          </a:p>
          <a:p>
            <a:pPr eaLnBrk="1" hangingPunct="1"/>
            <a:r>
              <a:rPr lang="en-US" altLang="zh-CN" sz="2400" b="1" dirty="0">
                <a:solidFill>
                  <a:srgbClr val="0000FF"/>
                </a:solidFill>
                <a:sym typeface="Symbol" panose="05050102010706020507" pitchFamily="18" charset="2"/>
              </a:rPr>
              <a:t>MEM/</a:t>
            </a:r>
            <a:r>
              <a:rPr lang="en-US" altLang="zh-CN" sz="2400" b="1" dirty="0" err="1">
                <a:solidFill>
                  <a:srgbClr val="0000FF"/>
                </a:solidFill>
                <a:sym typeface="Symbol" panose="05050102010706020507" pitchFamily="18" charset="2"/>
              </a:rPr>
              <a:t>WB.ALUoutput</a:t>
            </a:r>
            <a:r>
              <a:rPr lang="en-US" altLang="zh-CN" sz="2400" b="1" dirty="0">
                <a:solidFill>
                  <a:srgbClr val="0000FF"/>
                </a:solidFill>
                <a:sym typeface="Symbol" panose="05050102010706020507" pitchFamily="18" charset="2"/>
              </a:rPr>
              <a:t>  ALU input</a:t>
            </a:r>
            <a:endParaRPr lang="en-US" altLang="zh-CN" sz="2400" dirty="0">
              <a:solidFill>
                <a:srgbClr val="0000FF"/>
              </a:solidFill>
              <a:latin typeface="Times New Roman" panose="02020603050405020304" pitchFamily="18" charset="0"/>
              <a:sym typeface="Symbol" panose="05050102010706020507" pitchFamily="18" charset="2"/>
            </a:endParaRPr>
          </a:p>
          <a:p>
            <a:pPr eaLnBrk="1" hangingPunct="1"/>
            <a:r>
              <a:rPr lang="en-US" altLang="zh-CN" sz="2400" dirty="0">
                <a:solidFill>
                  <a:srgbClr val="CC00FF"/>
                </a:solidFill>
                <a:sym typeface="Symbol" panose="05050102010706020507" pitchFamily="18" charset="2"/>
              </a:rPr>
              <a:t>MEM/WB.LMD </a:t>
            </a:r>
            <a:r>
              <a:rPr lang="en-US" altLang="zh-CN" sz="2400" b="1" dirty="0">
                <a:solidFill>
                  <a:srgbClr val="CC00FF"/>
                </a:solidFill>
                <a:sym typeface="Symbol" panose="05050102010706020507" pitchFamily="18" charset="2"/>
              </a:rPr>
              <a:t> ALU</a:t>
            </a:r>
            <a:r>
              <a:rPr lang="en-US" altLang="zh-CN" sz="2400" dirty="0">
                <a:solidFill>
                  <a:srgbClr val="CC00FF"/>
                </a:solidFill>
                <a:sym typeface="Symbol" panose="05050102010706020507" pitchFamily="18" charset="2"/>
              </a:rPr>
              <a:t> input</a:t>
            </a:r>
            <a:endParaRPr lang="en-US" altLang="zh-CN" sz="2400" dirty="0">
              <a:solidFill>
                <a:srgbClr val="CC00FF"/>
              </a:solidFill>
              <a:latin typeface="Times New Roman" panose="02020603050405020304" pitchFamily="18" charset="0"/>
              <a:sym typeface="Symbol" panose="05050102010706020507" pitchFamily="18" charset="2"/>
            </a:endParaRPr>
          </a:p>
        </p:txBody>
      </p:sp>
      <p:sp>
        <p:nvSpPr>
          <p:cNvPr id="39987" name="Line 51"/>
          <p:cNvSpPr>
            <a:spLocks noChangeShapeType="1"/>
          </p:cNvSpPr>
          <p:nvPr/>
        </p:nvSpPr>
        <p:spPr bwMode="auto">
          <a:xfrm>
            <a:off x="1572418" y="6084888"/>
            <a:ext cx="609600" cy="0"/>
          </a:xfrm>
          <a:prstGeom prst="line">
            <a:avLst/>
          </a:prstGeom>
          <a:noFill/>
          <a:ln w="34925">
            <a:solidFill>
              <a:srgbClr val="0000FF"/>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8" name="Line 52"/>
          <p:cNvSpPr>
            <a:spLocks noChangeShapeType="1"/>
          </p:cNvSpPr>
          <p:nvPr/>
        </p:nvSpPr>
        <p:spPr bwMode="auto">
          <a:xfrm>
            <a:off x="1572418" y="6465888"/>
            <a:ext cx="609600" cy="0"/>
          </a:xfrm>
          <a:prstGeom prst="line">
            <a:avLst/>
          </a:prstGeom>
          <a:noFill/>
          <a:ln w="34925">
            <a:solidFill>
              <a:srgbClr val="FF00FF"/>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cxnSp>
        <p:nvCxnSpPr>
          <p:cNvPr id="7" name="直接连接符 6"/>
          <p:cNvCxnSpPr>
            <a:stCxn id="39968" idx="0"/>
            <a:endCxn id="39974" idx="0"/>
          </p:cNvCxnSpPr>
          <p:nvPr/>
        </p:nvCxnSpPr>
        <p:spPr>
          <a:xfrm>
            <a:off x="6810376" y="2289652"/>
            <a:ext cx="6351" cy="140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37057" y="4582576"/>
            <a:ext cx="7678419" cy="400110"/>
          </a:xfrm>
          <a:prstGeom prst="rect">
            <a:avLst/>
          </a:prstGeom>
          <a:noFill/>
        </p:spPr>
        <p:txBody>
          <a:bodyPr wrap="square" rtlCol="0">
            <a:spAutoFit/>
          </a:bodyPr>
          <a:lstStyle/>
          <a:p>
            <a:r>
              <a:rPr lang="en-US" altLang="zh-CN" sz="2000" b="1" dirty="0"/>
              <a:t>AND  R6,</a:t>
            </a:r>
            <a:r>
              <a:rPr lang="en-US" altLang="zh-CN" sz="2000" b="1" dirty="0">
                <a:solidFill>
                  <a:schemeClr val="tx2">
                    <a:lumMod val="60000"/>
                    <a:lumOff val="40000"/>
                  </a:schemeClr>
                </a:solidFill>
              </a:rPr>
              <a:t>R1</a:t>
            </a:r>
            <a:r>
              <a:rPr lang="en-US" altLang="zh-CN" sz="2000" b="1" dirty="0"/>
              <a:t>,R7          SUB R4,</a:t>
            </a:r>
            <a:r>
              <a:rPr lang="en-US" altLang="zh-CN" sz="2000" b="1" dirty="0">
                <a:solidFill>
                  <a:srgbClr val="FF0000"/>
                </a:solidFill>
              </a:rPr>
              <a:t>R1</a:t>
            </a:r>
            <a:r>
              <a:rPr lang="en-US" altLang="zh-CN" sz="2000" b="1" dirty="0"/>
              <a:t>,R5                         ADD </a:t>
            </a:r>
            <a:r>
              <a:rPr lang="en-US" altLang="zh-CN" sz="2000" b="1" dirty="0">
                <a:solidFill>
                  <a:srgbClr val="FF0000"/>
                </a:solidFill>
              </a:rPr>
              <a:t>R1</a:t>
            </a:r>
            <a:r>
              <a:rPr lang="en-US" altLang="zh-CN" sz="2000" b="1" dirty="0"/>
              <a:t>,R2,R3</a:t>
            </a:r>
            <a:endParaRPr lang="zh-CN" altLang="en-US" sz="2000" b="1" dirty="0"/>
          </a:p>
        </p:txBody>
      </p:sp>
      <p:graphicFrame>
        <p:nvGraphicFramePr>
          <p:cNvPr id="5" name="对象 4"/>
          <p:cNvGraphicFramePr>
            <a:graphicFrameLocks noChangeAspect="1"/>
          </p:cNvGraphicFramePr>
          <p:nvPr/>
        </p:nvGraphicFramePr>
        <p:xfrm>
          <a:off x="6854826" y="4951931"/>
          <a:ext cx="3798887" cy="1895475"/>
        </p:xfrm>
        <a:graphic>
          <a:graphicData uri="http://schemas.openxmlformats.org/presentationml/2006/ole">
            <mc:AlternateContent xmlns:mc="http://schemas.openxmlformats.org/markup-compatibility/2006">
              <mc:Choice xmlns:v="urn:schemas-microsoft-com:vml" Requires="v">
                <p:oleObj spid="_x0000_s57358" name="Picture" r:id="rId3" imgW="4467225" imgH="1809750" progId="Word.Picture.8">
                  <p:embed/>
                </p:oleObj>
              </mc:Choice>
              <mc:Fallback>
                <p:oleObj name="Picture" r:id="rId3" imgW="4467225" imgH="1809750" progId="Word.Picture.8">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4826" y="4951931"/>
                        <a:ext cx="3798887"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文本框 9"/>
          <p:cNvSpPr txBox="1"/>
          <p:nvPr/>
        </p:nvSpPr>
        <p:spPr>
          <a:xfrm>
            <a:off x="1710056" y="4979671"/>
            <a:ext cx="4968027" cy="307777"/>
          </a:xfrm>
          <a:prstGeom prst="rect">
            <a:avLst/>
          </a:prstGeom>
          <a:noFill/>
        </p:spPr>
        <p:txBody>
          <a:bodyPr wrap="none" rtlCol="0" anchor="t">
            <a:spAutoFit/>
          </a:bodyPr>
          <a:lstStyle/>
          <a:p>
            <a:r>
              <a:rPr lang="en-US" altLang="zh-CN" sz="1400">
                <a:latin typeface="Comic Sans MS" panose="030F0702030302020204" pitchFamily="66" charset="0"/>
                <a:sym typeface="+mn-ea"/>
              </a:rPr>
              <a:t>ID/EX.RegRd(sub)==R4 </a:t>
            </a:r>
            <a:r>
              <a:rPr lang="en-US" altLang="zh-CN" sz="1400">
                <a:latin typeface="Comic Sans MS" panose="030F0702030302020204" pitchFamily="66" charset="0"/>
                <a:sym typeface="Symbol" panose="05050102010706020507" pitchFamily="18" charset="2"/>
              </a:rPr>
              <a:t> IF/ID.RegRt  Or  IF/ID.RegRs</a:t>
            </a:r>
            <a:r>
              <a:rPr lang="en-US" altLang="zh-CN" sz="1400">
                <a:sym typeface="Symbol" panose="05050102010706020507" pitchFamily="18" charset="2"/>
              </a:rPr>
              <a:t> </a:t>
            </a:r>
          </a:p>
        </p:txBody>
      </p:sp>
      <p:sp>
        <p:nvSpPr>
          <p:cNvPr id="11" name="文本框 10"/>
          <p:cNvSpPr txBox="1"/>
          <p:nvPr/>
        </p:nvSpPr>
        <p:spPr>
          <a:xfrm>
            <a:off x="1710055" y="5239386"/>
            <a:ext cx="4041140" cy="306705"/>
          </a:xfrm>
          <a:prstGeom prst="rect">
            <a:avLst/>
          </a:prstGeom>
          <a:noFill/>
        </p:spPr>
        <p:txBody>
          <a:bodyPr wrap="none" rtlCol="0" anchor="t">
            <a:spAutoFit/>
          </a:bodyPr>
          <a:lstStyle/>
          <a:p>
            <a:r>
              <a:rPr lang="en-US" altLang="zh-CN" sz="1400">
                <a:solidFill>
                  <a:srgbClr val="081D58"/>
                </a:solidFill>
                <a:latin typeface="Comic Sans MS" panose="030F0702030302020204" pitchFamily="66" charset="0"/>
                <a:sym typeface="+mn-ea"/>
              </a:rPr>
              <a:t>ID/</a:t>
            </a:r>
            <a:r>
              <a:rPr lang="en-US" altLang="zh-CN" sz="1400">
                <a:solidFill>
                  <a:srgbClr val="000000"/>
                </a:solidFill>
                <a:latin typeface="Comic Sans MS" panose="030F0702030302020204" pitchFamily="66" charset="0"/>
                <a:sym typeface="+mn-ea"/>
              </a:rPr>
              <a:t>EX.RegRd(add) == IF/ID. RegRs(and) == R1</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001838" y="0"/>
            <a:ext cx="8229600" cy="706090"/>
          </a:xfrm>
        </p:spPr>
        <p:txBody>
          <a:bodyPr>
            <a:normAutofit/>
          </a:bodyPr>
          <a:lstStyle/>
          <a:p>
            <a:r>
              <a:rPr lang="en-US" altLang="zh-CN" sz="3200" b="1" dirty="0"/>
              <a:t>Forwarding</a:t>
            </a:r>
            <a:r>
              <a:rPr lang="zh-CN" altLang="en-US" sz="3200" b="1" dirty="0"/>
              <a:t>的硬件变化（蓝色）</a:t>
            </a:r>
          </a:p>
        </p:txBody>
      </p:sp>
      <p:grpSp>
        <p:nvGrpSpPr>
          <p:cNvPr id="2" name="Group 54"/>
          <p:cNvGrpSpPr/>
          <p:nvPr/>
        </p:nvGrpSpPr>
        <p:grpSpPr bwMode="auto">
          <a:xfrm>
            <a:off x="1765300" y="610077"/>
            <a:ext cx="8763000" cy="3886200"/>
            <a:chOff x="172" y="912"/>
            <a:chExt cx="5520" cy="2448"/>
          </a:xfrm>
        </p:grpSpPr>
        <p:sp>
          <p:nvSpPr>
            <p:cNvPr id="39940" name="Rectangle 4"/>
            <p:cNvSpPr>
              <a:spLocks noChangeArrowheads="1"/>
            </p:cNvSpPr>
            <p:nvPr/>
          </p:nvSpPr>
          <p:spPr bwMode="auto">
            <a:xfrm>
              <a:off x="186" y="912"/>
              <a:ext cx="4828" cy="2448"/>
            </a:xfrm>
            <a:prstGeom prst="rect">
              <a:avLst/>
            </a:prstGeom>
            <a:noFill/>
            <a:ln w="0">
              <a:solidFill>
                <a:srgbClr val="FFFFFE"/>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39941" name="Rectangle 5"/>
            <p:cNvSpPr>
              <a:spLocks noChangeArrowheads="1"/>
            </p:cNvSpPr>
            <p:nvPr/>
          </p:nvSpPr>
          <p:spPr bwMode="auto">
            <a:xfrm>
              <a:off x="4506"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dirty="0">
                  <a:solidFill>
                    <a:srgbClr val="FFFF00"/>
                  </a:solidFill>
                </a:rPr>
                <a:t>MEM/WR</a:t>
              </a:r>
            </a:p>
          </p:txBody>
        </p:sp>
        <p:sp>
          <p:nvSpPr>
            <p:cNvPr id="39942" name="Rectangle 6"/>
            <p:cNvSpPr>
              <a:spLocks noChangeArrowheads="1"/>
            </p:cNvSpPr>
            <p:nvPr/>
          </p:nvSpPr>
          <p:spPr bwMode="auto">
            <a:xfrm>
              <a:off x="1189"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dirty="0">
                  <a:solidFill>
                    <a:srgbClr val="FFFF00"/>
                  </a:solidFill>
                </a:rPr>
                <a:t>ID/EX</a:t>
              </a:r>
            </a:p>
          </p:txBody>
        </p:sp>
        <p:sp>
          <p:nvSpPr>
            <p:cNvPr id="39943" name="Rectangle 7"/>
            <p:cNvSpPr>
              <a:spLocks noChangeArrowheads="1"/>
            </p:cNvSpPr>
            <p:nvPr/>
          </p:nvSpPr>
          <p:spPr bwMode="auto">
            <a:xfrm>
              <a:off x="2917"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dirty="0">
                  <a:solidFill>
                    <a:srgbClr val="FFFF00"/>
                  </a:solidFill>
                </a:rPr>
                <a:t>EX/MEM </a:t>
              </a:r>
            </a:p>
          </p:txBody>
        </p:sp>
        <p:sp>
          <p:nvSpPr>
            <p:cNvPr id="39944" name="Rectangle 8"/>
            <p:cNvSpPr>
              <a:spLocks noChangeArrowheads="1"/>
            </p:cNvSpPr>
            <p:nvPr/>
          </p:nvSpPr>
          <p:spPr bwMode="auto">
            <a:xfrm>
              <a:off x="3589" y="1822"/>
              <a:ext cx="576" cy="868"/>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Data</a:t>
              </a:r>
            </a:p>
            <a:p>
              <a:pPr algn="ctr"/>
              <a:r>
                <a:rPr lang="en-US" altLang="zh-CN" b="1"/>
                <a:t>Memory</a:t>
              </a:r>
            </a:p>
          </p:txBody>
        </p:sp>
        <p:grpSp>
          <p:nvGrpSpPr>
            <p:cNvPr id="3" name="Group 9"/>
            <p:cNvGrpSpPr/>
            <p:nvPr/>
          </p:nvGrpSpPr>
          <p:grpSpPr bwMode="auto">
            <a:xfrm>
              <a:off x="2224" y="1561"/>
              <a:ext cx="400" cy="798"/>
              <a:chOff x="1782" y="2232"/>
              <a:chExt cx="468" cy="816"/>
            </a:xfrm>
          </p:grpSpPr>
          <p:sp>
            <p:nvSpPr>
              <p:cNvPr id="39946" name="Freeform 10"/>
              <p:cNvSpPr/>
              <p:nvPr/>
            </p:nvSpPr>
            <p:spPr bwMode="auto">
              <a:xfrm>
                <a:off x="1782" y="2232"/>
                <a:ext cx="468" cy="816"/>
              </a:xfrm>
              <a:custGeom>
                <a:avLst/>
                <a:gdLst>
                  <a:gd name="T0" fmla="*/ 0 w 468"/>
                  <a:gd name="T1" fmla="*/ 0 h 816"/>
                  <a:gd name="T2" fmla="*/ 468 w 468"/>
                  <a:gd name="T3" fmla="*/ 252 h 816"/>
                  <a:gd name="T4" fmla="*/ 468 w 468"/>
                  <a:gd name="T5" fmla="*/ 588 h 816"/>
                  <a:gd name="T6" fmla="*/ 0 w 468"/>
                  <a:gd name="T7" fmla="*/ 816 h 816"/>
                  <a:gd name="T8" fmla="*/ 0 w 468"/>
                  <a:gd name="T9" fmla="*/ 576 h 816"/>
                  <a:gd name="T10" fmla="*/ 168 w 468"/>
                  <a:gd name="T11" fmla="*/ 420 h 816"/>
                  <a:gd name="T12" fmla="*/ 0 w 468"/>
                  <a:gd name="T13" fmla="*/ 258 h 816"/>
                  <a:gd name="T14" fmla="*/ 0 w 468"/>
                  <a:gd name="T15" fmla="*/ 0 h 8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816">
                    <a:moveTo>
                      <a:pt x="0" y="0"/>
                    </a:moveTo>
                    <a:lnTo>
                      <a:pt x="468" y="252"/>
                    </a:lnTo>
                    <a:lnTo>
                      <a:pt x="468" y="588"/>
                    </a:lnTo>
                    <a:lnTo>
                      <a:pt x="0" y="816"/>
                    </a:lnTo>
                    <a:lnTo>
                      <a:pt x="0" y="576"/>
                    </a:lnTo>
                    <a:lnTo>
                      <a:pt x="168" y="420"/>
                    </a:lnTo>
                    <a:lnTo>
                      <a:pt x="0" y="258"/>
                    </a:lnTo>
                    <a:lnTo>
                      <a:pt x="0" y="0"/>
                    </a:lnTo>
                    <a:close/>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47" name="Text Box 11"/>
              <p:cNvSpPr txBox="1">
                <a:spLocks noChangeArrowheads="1"/>
              </p:cNvSpPr>
              <p:nvPr/>
            </p:nvSpPr>
            <p:spPr bwMode="auto">
              <a:xfrm rot="5400000">
                <a:off x="1901" y="2522"/>
                <a:ext cx="3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ALU</a:t>
                </a:r>
              </a:p>
            </p:txBody>
          </p:sp>
        </p:grpSp>
        <p:sp>
          <p:nvSpPr>
            <p:cNvPr id="39948" name="AutoShape 12"/>
            <p:cNvSpPr>
              <a:spLocks noChangeArrowheads="1"/>
            </p:cNvSpPr>
            <p:nvPr/>
          </p:nvSpPr>
          <p:spPr bwMode="auto">
            <a:xfrm>
              <a:off x="1808" y="1449"/>
              <a:ext cx="240" cy="414"/>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a:t>mux</a:t>
              </a:r>
            </a:p>
          </p:txBody>
        </p:sp>
        <p:sp>
          <p:nvSpPr>
            <p:cNvPr id="39949" name="AutoShape 13"/>
            <p:cNvSpPr>
              <a:spLocks noChangeArrowheads="1"/>
            </p:cNvSpPr>
            <p:nvPr/>
          </p:nvSpPr>
          <p:spPr bwMode="auto">
            <a:xfrm>
              <a:off x="1808" y="2094"/>
              <a:ext cx="240" cy="413"/>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a:t>mux</a:t>
              </a:r>
            </a:p>
          </p:txBody>
        </p:sp>
        <p:sp>
          <p:nvSpPr>
            <p:cNvPr id="39950" name="Line 14"/>
            <p:cNvSpPr>
              <a:spLocks noChangeShapeType="1"/>
            </p:cNvSpPr>
            <p:nvPr/>
          </p:nvSpPr>
          <p:spPr bwMode="auto">
            <a:xfrm>
              <a:off x="2048" y="1656"/>
              <a:ext cx="19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1" name="Line 15"/>
            <p:cNvSpPr>
              <a:spLocks noChangeShapeType="1"/>
            </p:cNvSpPr>
            <p:nvPr/>
          </p:nvSpPr>
          <p:spPr bwMode="auto">
            <a:xfrm>
              <a:off x="2048" y="2235"/>
              <a:ext cx="19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2" name="Rectangle 16"/>
            <p:cNvSpPr>
              <a:spLocks noChangeArrowheads="1"/>
            </p:cNvSpPr>
            <p:nvPr/>
          </p:nvSpPr>
          <p:spPr bwMode="auto">
            <a:xfrm rot="10800000">
              <a:off x="464" y="1532"/>
              <a:ext cx="432" cy="827"/>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altLang="zh-CN" b="1"/>
                <a:t>Registers</a:t>
              </a:r>
            </a:p>
          </p:txBody>
        </p:sp>
        <p:sp>
          <p:nvSpPr>
            <p:cNvPr id="39953" name="Line 17"/>
            <p:cNvSpPr>
              <a:spLocks noChangeShapeType="1"/>
            </p:cNvSpPr>
            <p:nvPr/>
          </p:nvSpPr>
          <p:spPr bwMode="auto">
            <a:xfrm>
              <a:off x="896" y="1780"/>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4" name="Line 18"/>
            <p:cNvSpPr>
              <a:spLocks noChangeShapeType="1"/>
            </p:cNvSpPr>
            <p:nvPr/>
          </p:nvSpPr>
          <p:spPr bwMode="auto">
            <a:xfrm>
              <a:off x="896" y="2152"/>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5" name="Line 19"/>
            <p:cNvSpPr>
              <a:spLocks noChangeShapeType="1"/>
            </p:cNvSpPr>
            <p:nvPr/>
          </p:nvSpPr>
          <p:spPr bwMode="auto">
            <a:xfrm>
              <a:off x="1424" y="1780"/>
              <a:ext cx="38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6" name="Line 20"/>
            <p:cNvSpPr>
              <a:spLocks noChangeShapeType="1"/>
            </p:cNvSpPr>
            <p:nvPr/>
          </p:nvSpPr>
          <p:spPr bwMode="auto">
            <a:xfrm>
              <a:off x="1424" y="2152"/>
              <a:ext cx="38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7" name="Text Box 21"/>
            <p:cNvSpPr txBox="1">
              <a:spLocks noChangeArrowheads="1"/>
            </p:cNvSpPr>
            <p:nvPr/>
          </p:nvSpPr>
          <p:spPr bwMode="auto">
            <a:xfrm>
              <a:off x="399" y="1186"/>
              <a:ext cx="505"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NextPC</a:t>
              </a:r>
            </a:p>
          </p:txBody>
        </p:sp>
        <p:sp>
          <p:nvSpPr>
            <p:cNvPr id="39958" name="Line 22"/>
            <p:cNvSpPr>
              <a:spLocks noChangeShapeType="1"/>
            </p:cNvSpPr>
            <p:nvPr/>
          </p:nvSpPr>
          <p:spPr bwMode="auto">
            <a:xfrm>
              <a:off x="896" y="1284"/>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9" name="Text Box 23"/>
            <p:cNvSpPr txBox="1">
              <a:spLocks noChangeArrowheads="1"/>
            </p:cNvSpPr>
            <p:nvPr/>
          </p:nvSpPr>
          <p:spPr bwMode="auto">
            <a:xfrm>
              <a:off x="261" y="2446"/>
              <a:ext cx="696"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Immediate</a:t>
              </a:r>
            </a:p>
          </p:txBody>
        </p:sp>
        <p:sp>
          <p:nvSpPr>
            <p:cNvPr id="39960" name="Line 24"/>
            <p:cNvSpPr>
              <a:spLocks noChangeShapeType="1"/>
            </p:cNvSpPr>
            <p:nvPr/>
          </p:nvSpPr>
          <p:spPr bwMode="auto">
            <a:xfrm>
              <a:off x="944" y="2566"/>
              <a:ext cx="24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1" name="Freeform 25"/>
            <p:cNvSpPr/>
            <p:nvPr/>
          </p:nvSpPr>
          <p:spPr bwMode="auto">
            <a:xfrm>
              <a:off x="1424" y="2232"/>
              <a:ext cx="384" cy="334"/>
            </a:xfrm>
            <a:custGeom>
              <a:avLst/>
              <a:gdLst>
                <a:gd name="T0" fmla="*/ 0 w 384"/>
                <a:gd name="T1" fmla="*/ 388 h 388"/>
                <a:gd name="T2" fmla="*/ 76 w 384"/>
                <a:gd name="T3" fmla="*/ 384 h 388"/>
                <a:gd name="T4" fmla="*/ 76 w 384"/>
                <a:gd name="T5" fmla="*/ 0 h 388"/>
                <a:gd name="T6" fmla="*/ 384 w 384"/>
                <a:gd name="T7" fmla="*/ 4 h 388"/>
              </a:gdLst>
              <a:ahLst/>
              <a:cxnLst>
                <a:cxn ang="0">
                  <a:pos x="T0" y="T1"/>
                </a:cxn>
                <a:cxn ang="0">
                  <a:pos x="T2" y="T3"/>
                </a:cxn>
                <a:cxn ang="0">
                  <a:pos x="T4" y="T5"/>
                </a:cxn>
                <a:cxn ang="0">
                  <a:pos x="T6" y="T7"/>
                </a:cxn>
              </a:cxnLst>
              <a:rect l="0" t="0" r="r" b="b"/>
              <a:pathLst>
                <a:path w="384" h="388">
                  <a:moveTo>
                    <a:pt x="0" y="388"/>
                  </a:moveTo>
                  <a:lnTo>
                    <a:pt x="76" y="384"/>
                  </a:lnTo>
                  <a:lnTo>
                    <a:pt x="76" y="0"/>
                  </a:lnTo>
                  <a:lnTo>
                    <a:pt x="384" y="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2" name="Freeform 26"/>
            <p:cNvSpPr/>
            <p:nvPr/>
          </p:nvSpPr>
          <p:spPr bwMode="auto">
            <a:xfrm>
              <a:off x="1568" y="2152"/>
              <a:ext cx="1344" cy="414"/>
            </a:xfrm>
            <a:custGeom>
              <a:avLst/>
              <a:gdLst>
                <a:gd name="T0" fmla="*/ 0 w 1344"/>
                <a:gd name="T1" fmla="*/ 0 h 624"/>
                <a:gd name="T2" fmla="*/ 0 w 1344"/>
                <a:gd name="T3" fmla="*/ 624 h 624"/>
                <a:gd name="T4" fmla="*/ 1344 w 1344"/>
                <a:gd name="T5" fmla="*/ 624 h 624"/>
              </a:gdLst>
              <a:ahLst/>
              <a:cxnLst>
                <a:cxn ang="0">
                  <a:pos x="T0" y="T1"/>
                </a:cxn>
                <a:cxn ang="0">
                  <a:pos x="T2" y="T3"/>
                </a:cxn>
                <a:cxn ang="0">
                  <a:pos x="T4" y="T5"/>
                </a:cxn>
              </a:cxnLst>
              <a:rect l="0" t="0" r="r" b="b"/>
              <a:pathLst>
                <a:path w="1344" h="624">
                  <a:moveTo>
                    <a:pt x="0" y="0"/>
                  </a:moveTo>
                  <a:lnTo>
                    <a:pt x="0" y="624"/>
                  </a:lnTo>
                  <a:lnTo>
                    <a:pt x="1344" y="62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3" name="Line 27"/>
            <p:cNvSpPr>
              <a:spLocks noChangeShapeType="1"/>
            </p:cNvSpPr>
            <p:nvPr/>
          </p:nvSpPr>
          <p:spPr bwMode="auto">
            <a:xfrm>
              <a:off x="3152" y="2566"/>
              <a:ext cx="437"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4" name="Line 28"/>
            <p:cNvSpPr>
              <a:spLocks noChangeShapeType="1"/>
            </p:cNvSpPr>
            <p:nvPr/>
          </p:nvSpPr>
          <p:spPr bwMode="auto">
            <a:xfrm>
              <a:off x="2624" y="1987"/>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5" name="Line 29"/>
            <p:cNvSpPr>
              <a:spLocks noChangeShapeType="1"/>
            </p:cNvSpPr>
            <p:nvPr/>
          </p:nvSpPr>
          <p:spPr bwMode="auto">
            <a:xfrm>
              <a:off x="3152" y="1987"/>
              <a:ext cx="437"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6" name="Line 30"/>
            <p:cNvSpPr>
              <a:spLocks noChangeShapeType="1"/>
            </p:cNvSpPr>
            <p:nvPr/>
          </p:nvSpPr>
          <p:spPr bwMode="auto">
            <a:xfrm flipV="1">
              <a:off x="4165" y="2276"/>
              <a:ext cx="336"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7" name="Freeform 31"/>
            <p:cNvSpPr/>
            <p:nvPr/>
          </p:nvSpPr>
          <p:spPr bwMode="auto">
            <a:xfrm>
              <a:off x="3349" y="1987"/>
              <a:ext cx="1152" cy="868"/>
            </a:xfrm>
            <a:custGeom>
              <a:avLst/>
              <a:gdLst>
                <a:gd name="T0" fmla="*/ 0 w 1152"/>
                <a:gd name="T1" fmla="*/ 0 h 1008"/>
                <a:gd name="T2" fmla="*/ 0 w 1152"/>
                <a:gd name="T3" fmla="*/ 1008 h 1008"/>
                <a:gd name="T4" fmla="*/ 1152 w 1152"/>
                <a:gd name="T5" fmla="*/ 1008 h 1008"/>
              </a:gdLst>
              <a:ahLst/>
              <a:cxnLst>
                <a:cxn ang="0">
                  <a:pos x="T0" y="T1"/>
                </a:cxn>
                <a:cxn ang="0">
                  <a:pos x="T2" y="T3"/>
                </a:cxn>
                <a:cxn ang="0">
                  <a:pos x="T4" y="T5"/>
                </a:cxn>
              </a:cxnLst>
              <a:rect l="0" t="0" r="r" b="b"/>
              <a:pathLst>
                <a:path w="1152" h="1008">
                  <a:moveTo>
                    <a:pt x="0" y="0"/>
                  </a:moveTo>
                  <a:lnTo>
                    <a:pt x="0" y="1008"/>
                  </a:lnTo>
                  <a:lnTo>
                    <a:pt x="1152" y="1008"/>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8" name="Oval 32"/>
            <p:cNvSpPr>
              <a:spLocks noChangeArrowheads="1"/>
            </p:cNvSpPr>
            <p:nvPr/>
          </p:nvSpPr>
          <p:spPr bwMode="auto">
            <a:xfrm>
              <a:off x="3326" y="1970"/>
              <a:ext cx="48" cy="4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9" name="Oval 33"/>
            <p:cNvSpPr>
              <a:spLocks noChangeArrowheads="1"/>
            </p:cNvSpPr>
            <p:nvPr/>
          </p:nvSpPr>
          <p:spPr bwMode="auto">
            <a:xfrm>
              <a:off x="1542" y="2132"/>
              <a:ext cx="48" cy="4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0" name="Line 34"/>
            <p:cNvSpPr>
              <a:spLocks noChangeShapeType="1"/>
            </p:cNvSpPr>
            <p:nvPr/>
          </p:nvSpPr>
          <p:spPr bwMode="auto">
            <a:xfrm flipV="1">
              <a:off x="4758" y="2845"/>
              <a:ext cx="65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1" name="Line 35"/>
            <p:cNvSpPr>
              <a:spLocks noChangeShapeType="1"/>
            </p:cNvSpPr>
            <p:nvPr/>
          </p:nvSpPr>
          <p:spPr bwMode="auto">
            <a:xfrm flipV="1">
              <a:off x="4746" y="2273"/>
              <a:ext cx="656" cy="3"/>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2" name="Oval 36"/>
            <p:cNvSpPr>
              <a:spLocks noChangeArrowheads="1"/>
            </p:cNvSpPr>
            <p:nvPr/>
          </p:nvSpPr>
          <p:spPr bwMode="auto">
            <a:xfrm>
              <a:off x="3334" y="2831"/>
              <a:ext cx="48" cy="41"/>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nvGrpSpPr>
            <p:cNvPr id="4" name="Group 53"/>
            <p:cNvGrpSpPr/>
            <p:nvPr/>
          </p:nvGrpSpPr>
          <p:grpSpPr bwMode="auto">
            <a:xfrm>
              <a:off x="1618" y="953"/>
              <a:ext cx="3512" cy="2316"/>
              <a:chOff x="1618" y="953"/>
              <a:chExt cx="3512" cy="2316"/>
            </a:xfrm>
          </p:grpSpPr>
          <p:sp>
            <p:nvSpPr>
              <p:cNvPr id="39974" name="Freeform 38"/>
              <p:cNvSpPr/>
              <p:nvPr/>
            </p:nvSpPr>
            <p:spPr bwMode="auto">
              <a:xfrm>
                <a:off x="1695" y="2442"/>
                <a:ext cx="1659" cy="579"/>
              </a:xfrm>
              <a:custGeom>
                <a:avLst/>
                <a:gdLst>
                  <a:gd name="T0" fmla="*/ 1659 w 1659"/>
                  <a:gd name="T1" fmla="*/ 480 h 672"/>
                  <a:gd name="T2" fmla="*/ 1659 w 1659"/>
                  <a:gd name="T3" fmla="*/ 672 h 672"/>
                  <a:gd name="T4" fmla="*/ 0 w 1659"/>
                  <a:gd name="T5" fmla="*/ 666 h 672"/>
                  <a:gd name="T6" fmla="*/ 0 w 1659"/>
                  <a:gd name="T7" fmla="*/ 0 h 672"/>
                  <a:gd name="T8" fmla="*/ 114 w 1659"/>
                  <a:gd name="T9" fmla="*/ 0 h 672"/>
                </a:gdLst>
                <a:ahLst/>
                <a:cxnLst>
                  <a:cxn ang="0">
                    <a:pos x="T0" y="T1"/>
                  </a:cxn>
                  <a:cxn ang="0">
                    <a:pos x="T2" y="T3"/>
                  </a:cxn>
                  <a:cxn ang="0">
                    <a:pos x="T4" y="T5"/>
                  </a:cxn>
                  <a:cxn ang="0">
                    <a:pos x="T6" y="T7"/>
                  </a:cxn>
                  <a:cxn ang="0">
                    <a:pos x="T8" y="T9"/>
                  </a:cxn>
                </a:cxnLst>
                <a:rect l="0" t="0" r="r" b="b"/>
                <a:pathLst>
                  <a:path w="1659" h="672">
                    <a:moveTo>
                      <a:pt x="1659" y="480"/>
                    </a:moveTo>
                    <a:lnTo>
                      <a:pt x="1659" y="672"/>
                    </a:lnTo>
                    <a:lnTo>
                      <a:pt x="0" y="666"/>
                    </a:lnTo>
                    <a:lnTo>
                      <a:pt x="0" y="0"/>
                    </a:lnTo>
                    <a:lnTo>
                      <a:pt x="114" y="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5" name="Freeform 39"/>
              <p:cNvSpPr/>
              <p:nvPr/>
            </p:nvSpPr>
            <p:spPr bwMode="auto">
              <a:xfrm>
                <a:off x="1626" y="953"/>
                <a:ext cx="3504" cy="1323"/>
              </a:xfrm>
              <a:custGeom>
                <a:avLst/>
                <a:gdLst>
                  <a:gd name="T0" fmla="*/ 3504 w 3504"/>
                  <a:gd name="T1" fmla="*/ 1536 h 1536"/>
                  <a:gd name="T2" fmla="*/ 3504 w 3504"/>
                  <a:gd name="T3" fmla="*/ 0 h 1536"/>
                  <a:gd name="T4" fmla="*/ 0 w 3504"/>
                  <a:gd name="T5" fmla="*/ 0 h 1536"/>
                  <a:gd name="T6" fmla="*/ 3 w 3504"/>
                  <a:gd name="T7" fmla="*/ 798 h 1536"/>
                  <a:gd name="T8" fmla="*/ 186 w 3504"/>
                  <a:gd name="T9" fmla="*/ 795 h 1536"/>
                </a:gdLst>
                <a:ahLst/>
                <a:cxnLst>
                  <a:cxn ang="0">
                    <a:pos x="T0" y="T1"/>
                  </a:cxn>
                  <a:cxn ang="0">
                    <a:pos x="T2" y="T3"/>
                  </a:cxn>
                  <a:cxn ang="0">
                    <a:pos x="T4" y="T5"/>
                  </a:cxn>
                  <a:cxn ang="0">
                    <a:pos x="T6" y="T7"/>
                  </a:cxn>
                  <a:cxn ang="0">
                    <a:pos x="T8" y="T9"/>
                  </a:cxn>
                </a:cxnLst>
                <a:rect l="0" t="0" r="r" b="b"/>
                <a:pathLst>
                  <a:path w="3504" h="1536">
                    <a:moveTo>
                      <a:pt x="3504" y="1536"/>
                    </a:moveTo>
                    <a:lnTo>
                      <a:pt x="3504" y="0"/>
                    </a:lnTo>
                    <a:lnTo>
                      <a:pt x="0" y="0"/>
                    </a:lnTo>
                    <a:lnTo>
                      <a:pt x="3" y="798"/>
                    </a:lnTo>
                    <a:lnTo>
                      <a:pt x="186" y="795"/>
                    </a:lnTo>
                  </a:path>
                </a:pathLst>
              </a:custGeom>
              <a:noFill/>
              <a:ln w="28575"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6" name="Freeform 40"/>
              <p:cNvSpPr/>
              <p:nvPr/>
            </p:nvSpPr>
            <p:spPr bwMode="auto">
              <a:xfrm>
                <a:off x="1657" y="2400"/>
                <a:ext cx="3380" cy="824"/>
              </a:xfrm>
              <a:custGeom>
                <a:avLst/>
                <a:gdLst>
                  <a:gd name="T0" fmla="*/ 3088 w 3380"/>
                  <a:gd name="T1" fmla="*/ 540 h 956"/>
                  <a:gd name="T2" fmla="*/ 3380 w 3380"/>
                  <a:gd name="T3" fmla="*/ 540 h 956"/>
                  <a:gd name="T4" fmla="*/ 3380 w 3380"/>
                  <a:gd name="T5" fmla="*/ 956 h 956"/>
                  <a:gd name="T6" fmla="*/ 0 w 3380"/>
                  <a:gd name="T7" fmla="*/ 956 h 956"/>
                  <a:gd name="T8" fmla="*/ 0 w 3380"/>
                  <a:gd name="T9" fmla="*/ 0 h 956"/>
                  <a:gd name="T10" fmla="*/ 152 w 3380"/>
                  <a:gd name="T11" fmla="*/ 0 h 956"/>
                </a:gdLst>
                <a:ahLst/>
                <a:cxnLst>
                  <a:cxn ang="0">
                    <a:pos x="T0" y="T1"/>
                  </a:cxn>
                  <a:cxn ang="0">
                    <a:pos x="T2" y="T3"/>
                  </a:cxn>
                  <a:cxn ang="0">
                    <a:pos x="T4" y="T5"/>
                  </a:cxn>
                  <a:cxn ang="0">
                    <a:pos x="T6" y="T7"/>
                  </a:cxn>
                  <a:cxn ang="0">
                    <a:pos x="T8" y="T9"/>
                  </a:cxn>
                  <a:cxn ang="0">
                    <a:pos x="T10" y="T11"/>
                  </a:cxn>
                </a:cxnLst>
                <a:rect l="0" t="0" r="r" b="b"/>
                <a:pathLst>
                  <a:path w="3380" h="956">
                    <a:moveTo>
                      <a:pt x="3088" y="540"/>
                    </a:moveTo>
                    <a:lnTo>
                      <a:pt x="3380" y="540"/>
                    </a:lnTo>
                    <a:lnTo>
                      <a:pt x="3380" y="956"/>
                    </a:lnTo>
                    <a:lnTo>
                      <a:pt x="0" y="956"/>
                    </a:lnTo>
                    <a:lnTo>
                      <a:pt x="0" y="0"/>
                    </a:lnTo>
                    <a:lnTo>
                      <a:pt x="152" y="0"/>
                    </a:lnTo>
                  </a:path>
                </a:pathLst>
              </a:custGeom>
              <a:noFill/>
              <a:ln w="28575" cap="flat" cmpd="sng">
                <a:solidFill>
                  <a:srgbClr val="00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7" name="Freeform 41"/>
              <p:cNvSpPr/>
              <p:nvPr/>
            </p:nvSpPr>
            <p:spPr bwMode="auto">
              <a:xfrm>
                <a:off x="1618" y="2276"/>
                <a:ext cx="3512" cy="993"/>
              </a:xfrm>
              <a:custGeom>
                <a:avLst/>
                <a:gdLst>
                  <a:gd name="T0" fmla="*/ 3128 w 3512"/>
                  <a:gd name="T1" fmla="*/ 0 h 1152"/>
                  <a:gd name="T2" fmla="*/ 3512 w 3512"/>
                  <a:gd name="T3" fmla="*/ 0 h 1152"/>
                  <a:gd name="T4" fmla="*/ 3512 w 3512"/>
                  <a:gd name="T5" fmla="*/ 1152 h 1152"/>
                  <a:gd name="T6" fmla="*/ 0 w 3512"/>
                  <a:gd name="T7" fmla="*/ 1152 h 1152"/>
                  <a:gd name="T8" fmla="*/ 2 w 3512"/>
                  <a:gd name="T9" fmla="*/ 33 h 1152"/>
                  <a:gd name="T10" fmla="*/ 191 w 3512"/>
                  <a:gd name="T11" fmla="*/ 36 h 1152"/>
                </a:gdLst>
                <a:ahLst/>
                <a:cxnLst>
                  <a:cxn ang="0">
                    <a:pos x="T0" y="T1"/>
                  </a:cxn>
                  <a:cxn ang="0">
                    <a:pos x="T2" y="T3"/>
                  </a:cxn>
                  <a:cxn ang="0">
                    <a:pos x="T4" y="T5"/>
                  </a:cxn>
                  <a:cxn ang="0">
                    <a:pos x="T6" y="T7"/>
                  </a:cxn>
                  <a:cxn ang="0">
                    <a:pos x="T8" y="T9"/>
                  </a:cxn>
                  <a:cxn ang="0">
                    <a:pos x="T10" y="T11"/>
                  </a:cxn>
                </a:cxnLst>
                <a:rect l="0" t="0" r="r" b="b"/>
                <a:pathLst>
                  <a:path w="3512" h="1152">
                    <a:moveTo>
                      <a:pt x="3128" y="0"/>
                    </a:moveTo>
                    <a:lnTo>
                      <a:pt x="3512" y="0"/>
                    </a:lnTo>
                    <a:lnTo>
                      <a:pt x="3512" y="1152"/>
                    </a:lnTo>
                    <a:lnTo>
                      <a:pt x="0" y="1152"/>
                    </a:lnTo>
                    <a:lnTo>
                      <a:pt x="2" y="33"/>
                    </a:lnTo>
                    <a:lnTo>
                      <a:pt x="191" y="36"/>
                    </a:lnTo>
                  </a:path>
                </a:pathLst>
              </a:custGeom>
              <a:noFill/>
              <a:ln w="28575"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8" name="Freeform 42"/>
              <p:cNvSpPr/>
              <p:nvPr/>
            </p:nvSpPr>
            <p:spPr bwMode="auto">
              <a:xfrm>
                <a:off x="1701" y="1118"/>
                <a:ext cx="1653" cy="869"/>
              </a:xfrm>
              <a:custGeom>
                <a:avLst/>
                <a:gdLst>
                  <a:gd name="T0" fmla="*/ 1653 w 1653"/>
                  <a:gd name="T1" fmla="*/ 1008 h 1008"/>
                  <a:gd name="T2" fmla="*/ 1653 w 1653"/>
                  <a:gd name="T3" fmla="*/ 0 h 1008"/>
                  <a:gd name="T4" fmla="*/ 0 w 1653"/>
                  <a:gd name="T5" fmla="*/ 0 h 1008"/>
                  <a:gd name="T6" fmla="*/ 0 w 1653"/>
                  <a:gd name="T7" fmla="*/ 432 h 1008"/>
                  <a:gd name="T8" fmla="*/ 117 w 1653"/>
                  <a:gd name="T9" fmla="*/ 432 h 1008"/>
                </a:gdLst>
                <a:ahLst/>
                <a:cxnLst>
                  <a:cxn ang="0">
                    <a:pos x="T0" y="T1"/>
                  </a:cxn>
                  <a:cxn ang="0">
                    <a:pos x="T2" y="T3"/>
                  </a:cxn>
                  <a:cxn ang="0">
                    <a:pos x="T4" y="T5"/>
                  </a:cxn>
                  <a:cxn ang="0">
                    <a:pos x="T6" y="T7"/>
                  </a:cxn>
                  <a:cxn ang="0">
                    <a:pos x="T8" y="T9"/>
                  </a:cxn>
                </a:cxnLst>
                <a:rect l="0" t="0" r="r" b="b"/>
                <a:pathLst>
                  <a:path w="1653" h="1008">
                    <a:moveTo>
                      <a:pt x="1653" y="1008"/>
                    </a:moveTo>
                    <a:lnTo>
                      <a:pt x="1653" y="0"/>
                    </a:lnTo>
                    <a:lnTo>
                      <a:pt x="0" y="0"/>
                    </a:lnTo>
                    <a:lnTo>
                      <a:pt x="0" y="432"/>
                    </a:lnTo>
                    <a:lnTo>
                      <a:pt x="117" y="432"/>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9" name="Freeform 43"/>
              <p:cNvSpPr/>
              <p:nvPr/>
            </p:nvSpPr>
            <p:spPr bwMode="auto">
              <a:xfrm>
                <a:off x="1674" y="1036"/>
                <a:ext cx="3360" cy="1819"/>
              </a:xfrm>
              <a:custGeom>
                <a:avLst/>
                <a:gdLst>
                  <a:gd name="T0" fmla="*/ 3360 w 3360"/>
                  <a:gd name="T1" fmla="*/ 2112 h 2112"/>
                  <a:gd name="T2" fmla="*/ 3360 w 3360"/>
                  <a:gd name="T3" fmla="*/ 0 h 2112"/>
                  <a:gd name="T4" fmla="*/ 0 w 3360"/>
                  <a:gd name="T5" fmla="*/ 0 h 2112"/>
                  <a:gd name="T6" fmla="*/ 0 w 3360"/>
                  <a:gd name="T7" fmla="*/ 624 h 2112"/>
                  <a:gd name="T8" fmla="*/ 144 w 3360"/>
                  <a:gd name="T9" fmla="*/ 624 h 2112"/>
                </a:gdLst>
                <a:ahLst/>
                <a:cxnLst>
                  <a:cxn ang="0">
                    <a:pos x="T0" y="T1"/>
                  </a:cxn>
                  <a:cxn ang="0">
                    <a:pos x="T2" y="T3"/>
                  </a:cxn>
                  <a:cxn ang="0">
                    <a:pos x="T4" y="T5"/>
                  </a:cxn>
                  <a:cxn ang="0">
                    <a:pos x="T6" y="T7"/>
                  </a:cxn>
                  <a:cxn ang="0">
                    <a:pos x="T8" y="T9"/>
                  </a:cxn>
                </a:cxnLst>
                <a:rect l="0" t="0" r="r" b="b"/>
                <a:pathLst>
                  <a:path w="3360" h="2112">
                    <a:moveTo>
                      <a:pt x="3360" y="2112"/>
                    </a:moveTo>
                    <a:lnTo>
                      <a:pt x="3360" y="0"/>
                    </a:lnTo>
                    <a:lnTo>
                      <a:pt x="0" y="0"/>
                    </a:lnTo>
                    <a:lnTo>
                      <a:pt x="0" y="624"/>
                    </a:lnTo>
                    <a:lnTo>
                      <a:pt x="144" y="624"/>
                    </a:lnTo>
                  </a:path>
                </a:pathLst>
              </a:custGeom>
              <a:noFill/>
              <a:ln w="28575" cap="flat" cmpd="sng">
                <a:solidFill>
                  <a:srgbClr val="00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sp>
          <p:nvSpPr>
            <p:cNvPr id="39980" name="Oval 44"/>
            <p:cNvSpPr>
              <a:spLocks noChangeArrowheads="1"/>
            </p:cNvSpPr>
            <p:nvPr/>
          </p:nvSpPr>
          <p:spPr bwMode="auto">
            <a:xfrm>
              <a:off x="5006" y="2824"/>
              <a:ext cx="48" cy="42"/>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81" name="Oval 45"/>
            <p:cNvSpPr>
              <a:spLocks noChangeArrowheads="1"/>
            </p:cNvSpPr>
            <p:nvPr/>
          </p:nvSpPr>
          <p:spPr bwMode="auto">
            <a:xfrm>
              <a:off x="5106" y="2256"/>
              <a:ext cx="48" cy="41"/>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82" name="AutoShape 46"/>
            <p:cNvSpPr>
              <a:spLocks noChangeArrowheads="1"/>
            </p:cNvSpPr>
            <p:nvPr/>
          </p:nvSpPr>
          <p:spPr bwMode="auto">
            <a:xfrm>
              <a:off x="5365" y="2111"/>
              <a:ext cx="240" cy="868"/>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a:t>mux</a:t>
              </a:r>
            </a:p>
          </p:txBody>
        </p:sp>
        <p:sp>
          <p:nvSpPr>
            <p:cNvPr id="39983" name="Freeform 47"/>
            <p:cNvSpPr/>
            <p:nvPr/>
          </p:nvSpPr>
          <p:spPr bwMode="auto">
            <a:xfrm>
              <a:off x="172" y="1946"/>
              <a:ext cx="5520" cy="1405"/>
            </a:xfrm>
            <a:custGeom>
              <a:avLst/>
              <a:gdLst>
                <a:gd name="T0" fmla="*/ 5424 w 5520"/>
                <a:gd name="T1" fmla="*/ 720 h 1632"/>
                <a:gd name="T2" fmla="*/ 5520 w 5520"/>
                <a:gd name="T3" fmla="*/ 720 h 1632"/>
                <a:gd name="T4" fmla="*/ 5520 w 5520"/>
                <a:gd name="T5" fmla="*/ 1632 h 1632"/>
                <a:gd name="T6" fmla="*/ 0 w 5520"/>
                <a:gd name="T7" fmla="*/ 1632 h 1632"/>
                <a:gd name="T8" fmla="*/ 0 w 5520"/>
                <a:gd name="T9" fmla="*/ 0 h 1632"/>
                <a:gd name="T10" fmla="*/ 288 w 5520"/>
                <a:gd name="T11" fmla="*/ 0 h 1632"/>
              </a:gdLst>
              <a:ahLst/>
              <a:cxnLst>
                <a:cxn ang="0">
                  <a:pos x="T0" y="T1"/>
                </a:cxn>
                <a:cxn ang="0">
                  <a:pos x="T2" y="T3"/>
                </a:cxn>
                <a:cxn ang="0">
                  <a:pos x="T4" y="T5"/>
                </a:cxn>
                <a:cxn ang="0">
                  <a:pos x="T6" y="T7"/>
                </a:cxn>
                <a:cxn ang="0">
                  <a:pos x="T8" y="T9"/>
                </a:cxn>
                <a:cxn ang="0">
                  <a:pos x="T10" y="T11"/>
                </a:cxn>
              </a:cxnLst>
              <a:rect l="0" t="0" r="r" b="b"/>
              <a:pathLst>
                <a:path w="5520" h="1632">
                  <a:moveTo>
                    <a:pt x="5424" y="720"/>
                  </a:moveTo>
                  <a:lnTo>
                    <a:pt x="5520" y="720"/>
                  </a:lnTo>
                  <a:lnTo>
                    <a:pt x="5520" y="1632"/>
                  </a:lnTo>
                  <a:lnTo>
                    <a:pt x="0" y="1632"/>
                  </a:lnTo>
                  <a:lnTo>
                    <a:pt x="0" y="0"/>
                  </a:lnTo>
                  <a:lnTo>
                    <a:pt x="288"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grpSp>
        <p:nvGrpSpPr>
          <p:cNvPr id="5" name="Group 55"/>
          <p:cNvGrpSpPr/>
          <p:nvPr/>
        </p:nvGrpSpPr>
        <p:grpSpPr bwMode="auto">
          <a:xfrm>
            <a:off x="1572418" y="5491163"/>
            <a:ext cx="5310188" cy="1200150"/>
            <a:chOff x="144" y="3408"/>
            <a:chExt cx="3345" cy="756"/>
          </a:xfrm>
        </p:grpSpPr>
        <p:sp>
          <p:nvSpPr>
            <p:cNvPr id="39985" name="Line 49"/>
            <p:cNvSpPr>
              <a:spLocks noChangeShapeType="1"/>
            </p:cNvSpPr>
            <p:nvPr/>
          </p:nvSpPr>
          <p:spPr bwMode="auto">
            <a:xfrm>
              <a:off x="144" y="3545"/>
              <a:ext cx="384" cy="0"/>
            </a:xfrm>
            <a:prstGeom prst="line">
              <a:avLst/>
            </a:prstGeom>
            <a:noFill/>
            <a:ln w="34925">
              <a:solidFill>
                <a:srgbClr val="FF0000"/>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6" name="Text Box 50"/>
            <p:cNvSpPr txBox="1">
              <a:spLocks noChangeArrowheads="1"/>
            </p:cNvSpPr>
            <p:nvPr/>
          </p:nvSpPr>
          <p:spPr bwMode="auto">
            <a:xfrm>
              <a:off x="576" y="3408"/>
              <a:ext cx="2913" cy="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en-US" altLang="zh-CN" sz="2400" b="1" dirty="0">
                  <a:solidFill>
                    <a:srgbClr val="FF0000"/>
                  </a:solidFill>
                </a:rPr>
                <a:t>EX/</a:t>
              </a:r>
              <a:r>
                <a:rPr lang="en-US" altLang="zh-CN" sz="2400" b="1" dirty="0" err="1">
                  <a:solidFill>
                    <a:srgbClr val="FF0000"/>
                  </a:solidFill>
                </a:rPr>
                <a:t>Mem.ALUoutput</a:t>
              </a:r>
              <a:r>
                <a:rPr lang="en-US" altLang="zh-CN" sz="2400" b="1" dirty="0">
                  <a:solidFill>
                    <a:srgbClr val="FF0000"/>
                  </a:solidFill>
                </a:rPr>
                <a:t> </a:t>
              </a:r>
              <a:r>
                <a:rPr lang="en-US" altLang="zh-CN" sz="2400" b="1" dirty="0">
                  <a:solidFill>
                    <a:srgbClr val="FF0000"/>
                  </a:solidFill>
                  <a:sym typeface="Symbol" panose="05050102010706020507" pitchFamily="18" charset="2"/>
                </a:rPr>
                <a:t> ALU</a:t>
              </a:r>
              <a:r>
                <a:rPr lang="en-US" altLang="zh-CN" sz="2400" dirty="0">
                  <a:solidFill>
                    <a:srgbClr val="FF0000"/>
                  </a:solidFill>
                  <a:sym typeface="Symbol" panose="05050102010706020507" pitchFamily="18" charset="2"/>
                </a:rPr>
                <a:t> input</a:t>
              </a:r>
            </a:p>
            <a:p>
              <a:pPr eaLnBrk="1" hangingPunct="1"/>
              <a:r>
                <a:rPr lang="en-US" altLang="zh-CN" sz="2400" b="1" dirty="0">
                  <a:solidFill>
                    <a:srgbClr val="0000FF"/>
                  </a:solidFill>
                  <a:sym typeface="Symbol" panose="05050102010706020507" pitchFamily="18" charset="2"/>
                </a:rPr>
                <a:t>MEM/</a:t>
              </a:r>
              <a:r>
                <a:rPr lang="en-US" altLang="zh-CN" sz="2400" b="1" dirty="0" err="1">
                  <a:solidFill>
                    <a:srgbClr val="0000FF"/>
                  </a:solidFill>
                  <a:sym typeface="Symbol" panose="05050102010706020507" pitchFamily="18" charset="2"/>
                </a:rPr>
                <a:t>WB.ALUoutput</a:t>
              </a:r>
              <a:r>
                <a:rPr lang="en-US" altLang="zh-CN" sz="2400" b="1" dirty="0">
                  <a:solidFill>
                    <a:srgbClr val="0000FF"/>
                  </a:solidFill>
                  <a:sym typeface="Symbol" panose="05050102010706020507" pitchFamily="18" charset="2"/>
                </a:rPr>
                <a:t>  ALU input</a:t>
              </a:r>
              <a:endParaRPr lang="en-US" altLang="zh-CN" sz="2400" dirty="0">
                <a:solidFill>
                  <a:srgbClr val="0000FF"/>
                </a:solidFill>
                <a:latin typeface="Times New Roman" panose="02020603050405020304" pitchFamily="18" charset="0"/>
                <a:sym typeface="Symbol" panose="05050102010706020507" pitchFamily="18" charset="2"/>
              </a:endParaRPr>
            </a:p>
            <a:p>
              <a:pPr eaLnBrk="1" hangingPunct="1"/>
              <a:r>
                <a:rPr lang="en-US" altLang="zh-CN" sz="2400" dirty="0">
                  <a:solidFill>
                    <a:srgbClr val="CC00FF"/>
                  </a:solidFill>
                  <a:sym typeface="Symbol" panose="05050102010706020507" pitchFamily="18" charset="2"/>
                </a:rPr>
                <a:t>MEM/WB.LMD </a:t>
              </a:r>
              <a:r>
                <a:rPr lang="en-US" altLang="zh-CN" sz="2400" b="1" dirty="0">
                  <a:solidFill>
                    <a:srgbClr val="CC00FF"/>
                  </a:solidFill>
                  <a:sym typeface="Symbol" panose="05050102010706020507" pitchFamily="18" charset="2"/>
                </a:rPr>
                <a:t> ALU</a:t>
              </a:r>
              <a:r>
                <a:rPr lang="en-US" altLang="zh-CN" sz="2400" dirty="0">
                  <a:solidFill>
                    <a:srgbClr val="CC00FF"/>
                  </a:solidFill>
                  <a:sym typeface="Symbol" panose="05050102010706020507" pitchFamily="18" charset="2"/>
                </a:rPr>
                <a:t> input</a:t>
              </a:r>
              <a:endParaRPr lang="en-US" altLang="zh-CN" sz="2400" dirty="0">
                <a:solidFill>
                  <a:srgbClr val="CC00FF"/>
                </a:solidFill>
                <a:latin typeface="Times New Roman" panose="02020603050405020304" pitchFamily="18" charset="0"/>
                <a:sym typeface="Symbol" panose="05050102010706020507" pitchFamily="18" charset="2"/>
              </a:endParaRPr>
            </a:p>
          </p:txBody>
        </p:sp>
        <p:sp>
          <p:nvSpPr>
            <p:cNvPr id="39987" name="Line 51"/>
            <p:cNvSpPr>
              <a:spLocks noChangeShapeType="1"/>
            </p:cNvSpPr>
            <p:nvPr/>
          </p:nvSpPr>
          <p:spPr bwMode="auto">
            <a:xfrm>
              <a:off x="144" y="3833"/>
              <a:ext cx="384" cy="0"/>
            </a:xfrm>
            <a:prstGeom prst="line">
              <a:avLst/>
            </a:prstGeom>
            <a:noFill/>
            <a:ln w="34925">
              <a:solidFill>
                <a:srgbClr val="0000FF"/>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8" name="Line 52"/>
            <p:cNvSpPr>
              <a:spLocks noChangeShapeType="1"/>
            </p:cNvSpPr>
            <p:nvPr/>
          </p:nvSpPr>
          <p:spPr bwMode="auto">
            <a:xfrm>
              <a:off x="144" y="4073"/>
              <a:ext cx="384" cy="0"/>
            </a:xfrm>
            <a:prstGeom prst="line">
              <a:avLst/>
            </a:prstGeom>
            <a:noFill/>
            <a:ln w="34925">
              <a:solidFill>
                <a:srgbClr val="FF00FF"/>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cxnSp>
        <p:nvCxnSpPr>
          <p:cNvPr id="7" name="直接连接符 6"/>
          <p:cNvCxnSpPr>
            <a:stCxn id="39968" idx="0"/>
            <a:endCxn id="39974" idx="0"/>
          </p:cNvCxnSpPr>
          <p:nvPr/>
        </p:nvCxnSpPr>
        <p:spPr>
          <a:xfrm>
            <a:off x="6810376" y="2289652"/>
            <a:ext cx="6351" cy="140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940176" y="4592258"/>
            <a:ext cx="6727825" cy="400110"/>
          </a:xfrm>
          <a:prstGeom prst="rect">
            <a:avLst/>
          </a:prstGeom>
          <a:noFill/>
        </p:spPr>
        <p:txBody>
          <a:bodyPr wrap="square" rtlCol="0">
            <a:spAutoFit/>
          </a:bodyPr>
          <a:lstStyle/>
          <a:p>
            <a:r>
              <a:rPr lang="en-US" altLang="zh-CN" sz="2000" b="1" dirty="0"/>
              <a:t>AND  R6,</a:t>
            </a:r>
            <a:r>
              <a:rPr lang="en-US" altLang="zh-CN" sz="2000" b="1" dirty="0">
                <a:solidFill>
                  <a:schemeClr val="tx2">
                    <a:lumMod val="60000"/>
                    <a:lumOff val="40000"/>
                  </a:schemeClr>
                </a:solidFill>
              </a:rPr>
              <a:t>R1,</a:t>
            </a:r>
            <a:r>
              <a:rPr lang="en-US" altLang="zh-CN" sz="2000" b="1" dirty="0"/>
              <a:t>R7                   SUB R4,</a:t>
            </a:r>
            <a:r>
              <a:rPr lang="en-US" altLang="zh-CN" sz="2000" b="1" dirty="0">
                <a:solidFill>
                  <a:srgbClr val="FF0000"/>
                </a:solidFill>
              </a:rPr>
              <a:t>R1</a:t>
            </a:r>
            <a:r>
              <a:rPr lang="en-US" altLang="zh-CN" sz="2000" b="1" dirty="0"/>
              <a:t>,R5                ADD </a:t>
            </a:r>
            <a:r>
              <a:rPr lang="en-US" altLang="zh-CN" sz="2000" b="1" dirty="0">
                <a:solidFill>
                  <a:schemeClr val="tx2">
                    <a:lumMod val="60000"/>
                    <a:lumOff val="40000"/>
                  </a:schemeClr>
                </a:solidFill>
              </a:rPr>
              <a:t>R1</a:t>
            </a:r>
            <a:r>
              <a:rPr lang="en-US" altLang="zh-CN" sz="2000" b="1" dirty="0"/>
              <a:t>,R2,R3</a:t>
            </a:r>
            <a:endParaRPr lang="zh-CN" altLang="en-US" sz="2000" b="1" dirty="0"/>
          </a:p>
        </p:txBody>
      </p:sp>
      <p:graphicFrame>
        <p:nvGraphicFramePr>
          <p:cNvPr id="8" name="对象 7"/>
          <p:cNvGraphicFramePr>
            <a:graphicFrameLocks noChangeAspect="1"/>
          </p:cNvGraphicFramePr>
          <p:nvPr/>
        </p:nvGraphicFramePr>
        <p:xfrm>
          <a:off x="6854009" y="4962526"/>
          <a:ext cx="3798887" cy="1895475"/>
        </p:xfrm>
        <a:graphic>
          <a:graphicData uri="http://schemas.openxmlformats.org/presentationml/2006/ole">
            <mc:AlternateContent xmlns:mc="http://schemas.openxmlformats.org/markup-compatibility/2006">
              <mc:Choice xmlns:v="urn:schemas-microsoft-com:vml" Requires="v">
                <p:oleObj spid="_x0000_s58382" name="Picture" r:id="rId3" imgW="4467225" imgH="1809750" progId="Word.Picture.8">
                  <p:embed/>
                </p:oleObj>
              </mc:Choice>
              <mc:Fallback>
                <p:oleObj name="Picture" r:id="rId3" imgW="4467225" imgH="1809750" progId="Word.Picture.8">
                  <p:embed/>
                  <p:pic>
                    <p:nvPicPr>
                      <p:cNvPr id="8"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4009" y="4962526"/>
                        <a:ext cx="3798887"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001838" y="0"/>
            <a:ext cx="8229600" cy="706090"/>
          </a:xfrm>
        </p:spPr>
        <p:txBody>
          <a:bodyPr>
            <a:normAutofit/>
          </a:bodyPr>
          <a:lstStyle/>
          <a:p>
            <a:r>
              <a:rPr lang="en-US" altLang="zh-CN" sz="3200" b="1" dirty="0"/>
              <a:t>Forwarding</a:t>
            </a:r>
            <a:r>
              <a:rPr lang="zh-CN" altLang="en-US" sz="3200" b="1" dirty="0"/>
              <a:t>的硬件变化（紫色）</a:t>
            </a:r>
          </a:p>
        </p:txBody>
      </p:sp>
      <p:grpSp>
        <p:nvGrpSpPr>
          <p:cNvPr id="2" name="Group 54"/>
          <p:cNvGrpSpPr/>
          <p:nvPr/>
        </p:nvGrpSpPr>
        <p:grpSpPr bwMode="auto">
          <a:xfrm>
            <a:off x="1871345" y="679292"/>
            <a:ext cx="8763000" cy="3886200"/>
            <a:chOff x="172" y="912"/>
            <a:chExt cx="5520" cy="2448"/>
          </a:xfrm>
        </p:grpSpPr>
        <p:sp>
          <p:nvSpPr>
            <p:cNvPr id="39940" name="Rectangle 4"/>
            <p:cNvSpPr>
              <a:spLocks noChangeArrowheads="1"/>
            </p:cNvSpPr>
            <p:nvPr/>
          </p:nvSpPr>
          <p:spPr bwMode="auto">
            <a:xfrm>
              <a:off x="186" y="912"/>
              <a:ext cx="4828" cy="2448"/>
            </a:xfrm>
            <a:prstGeom prst="rect">
              <a:avLst/>
            </a:prstGeom>
            <a:noFill/>
            <a:ln w="0">
              <a:solidFill>
                <a:srgbClr val="FFFFFE"/>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39941" name="Rectangle 5"/>
            <p:cNvSpPr>
              <a:spLocks noChangeArrowheads="1"/>
            </p:cNvSpPr>
            <p:nvPr/>
          </p:nvSpPr>
          <p:spPr bwMode="auto">
            <a:xfrm>
              <a:off x="4506"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dirty="0">
                  <a:solidFill>
                    <a:srgbClr val="FFFF00"/>
                  </a:solidFill>
                </a:rPr>
                <a:t>MEM/WR</a:t>
              </a:r>
            </a:p>
          </p:txBody>
        </p:sp>
        <p:sp>
          <p:nvSpPr>
            <p:cNvPr id="39942" name="Rectangle 6"/>
            <p:cNvSpPr>
              <a:spLocks noChangeArrowheads="1"/>
            </p:cNvSpPr>
            <p:nvPr/>
          </p:nvSpPr>
          <p:spPr bwMode="auto">
            <a:xfrm>
              <a:off x="1189"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dirty="0">
                  <a:solidFill>
                    <a:srgbClr val="FFFF00"/>
                  </a:solidFill>
                </a:rPr>
                <a:t>ID/EX</a:t>
              </a:r>
            </a:p>
          </p:txBody>
        </p:sp>
        <p:sp>
          <p:nvSpPr>
            <p:cNvPr id="39943" name="Rectangle 7"/>
            <p:cNvSpPr>
              <a:spLocks noChangeArrowheads="1"/>
            </p:cNvSpPr>
            <p:nvPr/>
          </p:nvSpPr>
          <p:spPr bwMode="auto">
            <a:xfrm>
              <a:off x="2917"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dirty="0">
                  <a:solidFill>
                    <a:srgbClr val="FFFF00"/>
                  </a:solidFill>
                </a:rPr>
                <a:t>EX/MEM </a:t>
              </a:r>
            </a:p>
          </p:txBody>
        </p:sp>
        <p:sp>
          <p:nvSpPr>
            <p:cNvPr id="39944" name="Rectangle 8"/>
            <p:cNvSpPr>
              <a:spLocks noChangeArrowheads="1"/>
            </p:cNvSpPr>
            <p:nvPr/>
          </p:nvSpPr>
          <p:spPr bwMode="auto">
            <a:xfrm>
              <a:off x="3589" y="1822"/>
              <a:ext cx="576" cy="868"/>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Data</a:t>
              </a:r>
            </a:p>
            <a:p>
              <a:pPr algn="ctr"/>
              <a:r>
                <a:rPr lang="en-US" altLang="zh-CN" b="1"/>
                <a:t>Memory</a:t>
              </a:r>
            </a:p>
          </p:txBody>
        </p:sp>
        <p:grpSp>
          <p:nvGrpSpPr>
            <p:cNvPr id="3" name="Group 9"/>
            <p:cNvGrpSpPr/>
            <p:nvPr/>
          </p:nvGrpSpPr>
          <p:grpSpPr bwMode="auto">
            <a:xfrm>
              <a:off x="2224" y="1561"/>
              <a:ext cx="400" cy="798"/>
              <a:chOff x="1782" y="2232"/>
              <a:chExt cx="468" cy="816"/>
            </a:xfrm>
          </p:grpSpPr>
          <p:sp>
            <p:nvSpPr>
              <p:cNvPr id="39946" name="Freeform 10"/>
              <p:cNvSpPr/>
              <p:nvPr/>
            </p:nvSpPr>
            <p:spPr bwMode="auto">
              <a:xfrm>
                <a:off x="1782" y="2232"/>
                <a:ext cx="468" cy="816"/>
              </a:xfrm>
              <a:custGeom>
                <a:avLst/>
                <a:gdLst>
                  <a:gd name="T0" fmla="*/ 0 w 468"/>
                  <a:gd name="T1" fmla="*/ 0 h 816"/>
                  <a:gd name="T2" fmla="*/ 468 w 468"/>
                  <a:gd name="T3" fmla="*/ 252 h 816"/>
                  <a:gd name="T4" fmla="*/ 468 w 468"/>
                  <a:gd name="T5" fmla="*/ 588 h 816"/>
                  <a:gd name="T6" fmla="*/ 0 w 468"/>
                  <a:gd name="T7" fmla="*/ 816 h 816"/>
                  <a:gd name="T8" fmla="*/ 0 w 468"/>
                  <a:gd name="T9" fmla="*/ 576 h 816"/>
                  <a:gd name="T10" fmla="*/ 168 w 468"/>
                  <a:gd name="T11" fmla="*/ 420 h 816"/>
                  <a:gd name="T12" fmla="*/ 0 w 468"/>
                  <a:gd name="T13" fmla="*/ 258 h 816"/>
                  <a:gd name="T14" fmla="*/ 0 w 468"/>
                  <a:gd name="T15" fmla="*/ 0 h 8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816">
                    <a:moveTo>
                      <a:pt x="0" y="0"/>
                    </a:moveTo>
                    <a:lnTo>
                      <a:pt x="468" y="252"/>
                    </a:lnTo>
                    <a:lnTo>
                      <a:pt x="468" y="588"/>
                    </a:lnTo>
                    <a:lnTo>
                      <a:pt x="0" y="816"/>
                    </a:lnTo>
                    <a:lnTo>
                      <a:pt x="0" y="576"/>
                    </a:lnTo>
                    <a:lnTo>
                      <a:pt x="168" y="420"/>
                    </a:lnTo>
                    <a:lnTo>
                      <a:pt x="0" y="258"/>
                    </a:lnTo>
                    <a:lnTo>
                      <a:pt x="0" y="0"/>
                    </a:lnTo>
                    <a:close/>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47" name="Text Box 11"/>
              <p:cNvSpPr txBox="1">
                <a:spLocks noChangeArrowheads="1"/>
              </p:cNvSpPr>
              <p:nvPr/>
            </p:nvSpPr>
            <p:spPr bwMode="auto">
              <a:xfrm rot="5400000">
                <a:off x="1901" y="2522"/>
                <a:ext cx="3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ALU</a:t>
                </a:r>
              </a:p>
            </p:txBody>
          </p:sp>
        </p:grpSp>
        <p:sp>
          <p:nvSpPr>
            <p:cNvPr id="39948" name="AutoShape 12"/>
            <p:cNvSpPr>
              <a:spLocks noChangeArrowheads="1"/>
            </p:cNvSpPr>
            <p:nvPr/>
          </p:nvSpPr>
          <p:spPr bwMode="auto">
            <a:xfrm>
              <a:off x="1808" y="1449"/>
              <a:ext cx="240" cy="414"/>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a:t>mux</a:t>
              </a:r>
            </a:p>
          </p:txBody>
        </p:sp>
        <p:sp>
          <p:nvSpPr>
            <p:cNvPr id="39949" name="AutoShape 13"/>
            <p:cNvSpPr>
              <a:spLocks noChangeArrowheads="1"/>
            </p:cNvSpPr>
            <p:nvPr/>
          </p:nvSpPr>
          <p:spPr bwMode="auto">
            <a:xfrm>
              <a:off x="1808" y="2094"/>
              <a:ext cx="240" cy="413"/>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a:t>mux</a:t>
              </a:r>
            </a:p>
          </p:txBody>
        </p:sp>
        <p:sp>
          <p:nvSpPr>
            <p:cNvPr id="39950" name="Line 14"/>
            <p:cNvSpPr>
              <a:spLocks noChangeShapeType="1"/>
            </p:cNvSpPr>
            <p:nvPr/>
          </p:nvSpPr>
          <p:spPr bwMode="auto">
            <a:xfrm>
              <a:off x="2048" y="1656"/>
              <a:ext cx="19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1" name="Line 15"/>
            <p:cNvSpPr>
              <a:spLocks noChangeShapeType="1"/>
            </p:cNvSpPr>
            <p:nvPr/>
          </p:nvSpPr>
          <p:spPr bwMode="auto">
            <a:xfrm>
              <a:off x="2048" y="2235"/>
              <a:ext cx="19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2" name="Rectangle 16"/>
            <p:cNvSpPr>
              <a:spLocks noChangeArrowheads="1"/>
            </p:cNvSpPr>
            <p:nvPr/>
          </p:nvSpPr>
          <p:spPr bwMode="auto">
            <a:xfrm rot="10800000">
              <a:off x="464" y="1532"/>
              <a:ext cx="432" cy="827"/>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altLang="zh-CN" b="1"/>
                <a:t>Registers</a:t>
              </a:r>
            </a:p>
          </p:txBody>
        </p:sp>
        <p:sp>
          <p:nvSpPr>
            <p:cNvPr id="39953" name="Line 17"/>
            <p:cNvSpPr>
              <a:spLocks noChangeShapeType="1"/>
            </p:cNvSpPr>
            <p:nvPr/>
          </p:nvSpPr>
          <p:spPr bwMode="auto">
            <a:xfrm>
              <a:off x="896" y="1780"/>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4" name="Line 18"/>
            <p:cNvSpPr>
              <a:spLocks noChangeShapeType="1"/>
            </p:cNvSpPr>
            <p:nvPr/>
          </p:nvSpPr>
          <p:spPr bwMode="auto">
            <a:xfrm>
              <a:off x="896" y="2152"/>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5" name="Line 19"/>
            <p:cNvSpPr>
              <a:spLocks noChangeShapeType="1"/>
            </p:cNvSpPr>
            <p:nvPr/>
          </p:nvSpPr>
          <p:spPr bwMode="auto">
            <a:xfrm>
              <a:off x="1424" y="1780"/>
              <a:ext cx="38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6" name="Line 20"/>
            <p:cNvSpPr>
              <a:spLocks noChangeShapeType="1"/>
            </p:cNvSpPr>
            <p:nvPr/>
          </p:nvSpPr>
          <p:spPr bwMode="auto">
            <a:xfrm>
              <a:off x="1424" y="2152"/>
              <a:ext cx="38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7" name="Text Box 21"/>
            <p:cNvSpPr txBox="1">
              <a:spLocks noChangeArrowheads="1"/>
            </p:cNvSpPr>
            <p:nvPr/>
          </p:nvSpPr>
          <p:spPr bwMode="auto">
            <a:xfrm>
              <a:off x="399" y="1186"/>
              <a:ext cx="505"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NextPC</a:t>
              </a:r>
            </a:p>
          </p:txBody>
        </p:sp>
        <p:sp>
          <p:nvSpPr>
            <p:cNvPr id="39958" name="Line 22"/>
            <p:cNvSpPr>
              <a:spLocks noChangeShapeType="1"/>
            </p:cNvSpPr>
            <p:nvPr/>
          </p:nvSpPr>
          <p:spPr bwMode="auto">
            <a:xfrm>
              <a:off x="896" y="1284"/>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59" name="Text Box 23"/>
            <p:cNvSpPr txBox="1">
              <a:spLocks noChangeArrowheads="1"/>
            </p:cNvSpPr>
            <p:nvPr/>
          </p:nvSpPr>
          <p:spPr bwMode="auto">
            <a:xfrm>
              <a:off x="261" y="2446"/>
              <a:ext cx="696"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b="1"/>
                <a:t>Immediate</a:t>
              </a:r>
            </a:p>
          </p:txBody>
        </p:sp>
        <p:sp>
          <p:nvSpPr>
            <p:cNvPr id="39960" name="Line 24"/>
            <p:cNvSpPr>
              <a:spLocks noChangeShapeType="1"/>
            </p:cNvSpPr>
            <p:nvPr/>
          </p:nvSpPr>
          <p:spPr bwMode="auto">
            <a:xfrm>
              <a:off x="944" y="2566"/>
              <a:ext cx="24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1" name="Freeform 25"/>
            <p:cNvSpPr/>
            <p:nvPr/>
          </p:nvSpPr>
          <p:spPr bwMode="auto">
            <a:xfrm>
              <a:off x="1424" y="2232"/>
              <a:ext cx="384" cy="334"/>
            </a:xfrm>
            <a:custGeom>
              <a:avLst/>
              <a:gdLst>
                <a:gd name="T0" fmla="*/ 0 w 384"/>
                <a:gd name="T1" fmla="*/ 388 h 388"/>
                <a:gd name="T2" fmla="*/ 76 w 384"/>
                <a:gd name="T3" fmla="*/ 384 h 388"/>
                <a:gd name="T4" fmla="*/ 76 w 384"/>
                <a:gd name="T5" fmla="*/ 0 h 388"/>
                <a:gd name="T6" fmla="*/ 384 w 384"/>
                <a:gd name="T7" fmla="*/ 4 h 388"/>
              </a:gdLst>
              <a:ahLst/>
              <a:cxnLst>
                <a:cxn ang="0">
                  <a:pos x="T0" y="T1"/>
                </a:cxn>
                <a:cxn ang="0">
                  <a:pos x="T2" y="T3"/>
                </a:cxn>
                <a:cxn ang="0">
                  <a:pos x="T4" y="T5"/>
                </a:cxn>
                <a:cxn ang="0">
                  <a:pos x="T6" y="T7"/>
                </a:cxn>
              </a:cxnLst>
              <a:rect l="0" t="0" r="r" b="b"/>
              <a:pathLst>
                <a:path w="384" h="388">
                  <a:moveTo>
                    <a:pt x="0" y="388"/>
                  </a:moveTo>
                  <a:lnTo>
                    <a:pt x="76" y="384"/>
                  </a:lnTo>
                  <a:lnTo>
                    <a:pt x="76" y="0"/>
                  </a:lnTo>
                  <a:lnTo>
                    <a:pt x="384" y="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2" name="Freeform 26"/>
            <p:cNvSpPr/>
            <p:nvPr/>
          </p:nvSpPr>
          <p:spPr bwMode="auto">
            <a:xfrm>
              <a:off x="1568" y="2152"/>
              <a:ext cx="1344" cy="414"/>
            </a:xfrm>
            <a:custGeom>
              <a:avLst/>
              <a:gdLst>
                <a:gd name="T0" fmla="*/ 0 w 1344"/>
                <a:gd name="T1" fmla="*/ 0 h 624"/>
                <a:gd name="T2" fmla="*/ 0 w 1344"/>
                <a:gd name="T3" fmla="*/ 624 h 624"/>
                <a:gd name="T4" fmla="*/ 1344 w 1344"/>
                <a:gd name="T5" fmla="*/ 624 h 624"/>
              </a:gdLst>
              <a:ahLst/>
              <a:cxnLst>
                <a:cxn ang="0">
                  <a:pos x="T0" y="T1"/>
                </a:cxn>
                <a:cxn ang="0">
                  <a:pos x="T2" y="T3"/>
                </a:cxn>
                <a:cxn ang="0">
                  <a:pos x="T4" y="T5"/>
                </a:cxn>
              </a:cxnLst>
              <a:rect l="0" t="0" r="r" b="b"/>
              <a:pathLst>
                <a:path w="1344" h="624">
                  <a:moveTo>
                    <a:pt x="0" y="0"/>
                  </a:moveTo>
                  <a:lnTo>
                    <a:pt x="0" y="624"/>
                  </a:lnTo>
                  <a:lnTo>
                    <a:pt x="1344" y="62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3" name="Line 27"/>
            <p:cNvSpPr>
              <a:spLocks noChangeShapeType="1"/>
            </p:cNvSpPr>
            <p:nvPr/>
          </p:nvSpPr>
          <p:spPr bwMode="auto">
            <a:xfrm>
              <a:off x="3152" y="2566"/>
              <a:ext cx="437"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4" name="Line 28"/>
            <p:cNvSpPr>
              <a:spLocks noChangeShapeType="1"/>
            </p:cNvSpPr>
            <p:nvPr/>
          </p:nvSpPr>
          <p:spPr bwMode="auto">
            <a:xfrm>
              <a:off x="2624" y="1987"/>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5" name="Line 29"/>
            <p:cNvSpPr>
              <a:spLocks noChangeShapeType="1"/>
            </p:cNvSpPr>
            <p:nvPr/>
          </p:nvSpPr>
          <p:spPr bwMode="auto">
            <a:xfrm>
              <a:off x="3152" y="1987"/>
              <a:ext cx="437"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6" name="Line 30"/>
            <p:cNvSpPr>
              <a:spLocks noChangeShapeType="1"/>
            </p:cNvSpPr>
            <p:nvPr/>
          </p:nvSpPr>
          <p:spPr bwMode="auto">
            <a:xfrm flipV="1">
              <a:off x="4165" y="2276"/>
              <a:ext cx="336"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7" name="Freeform 31"/>
            <p:cNvSpPr/>
            <p:nvPr/>
          </p:nvSpPr>
          <p:spPr bwMode="auto">
            <a:xfrm>
              <a:off x="3349" y="1987"/>
              <a:ext cx="1152" cy="868"/>
            </a:xfrm>
            <a:custGeom>
              <a:avLst/>
              <a:gdLst>
                <a:gd name="T0" fmla="*/ 0 w 1152"/>
                <a:gd name="T1" fmla="*/ 0 h 1008"/>
                <a:gd name="T2" fmla="*/ 0 w 1152"/>
                <a:gd name="T3" fmla="*/ 1008 h 1008"/>
                <a:gd name="T4" fmla="*/ 1152 w 1152"/>
                <a:gd name="T5" fmla="*/ 1008 h 1008"/>
              </a:gdLst>
              <a:ahLst/>
              <a:cxnLst>
                <a:cxn ang="0">
                  <a:pos x="T0" y="T1"/>
                </a:cxn>
                <a:cxn ang="0">
                  <a:pos x="T2" y="T3"/>
                </a:cxn>
                <a:cxn ang="0">
                  <a:pos x="T4" y="T5"/>
                </a:cxn>
              </a:cxnLst>
              <a:rect l="0" t="0" r="r" b="b"/>
              <a:pathLst>
                <a:path w="1152" h="1008">
                  <a:moveTo>
                    <a:pt x="0" y="0"/>
                  </a:moveTo>
                  <a:lnTo>
                    <a:pt x="0" y="1008"/>
                  </a:lnTo>
                  <a:lnTo>
                    <a:pt x="1152" y="1008"/>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8" name="Oval 32"/>
            <p:cNvSpPr>
              <a:spLocks noChangeArrowheads="1"/>
            </p:cNvSpPr>
            <p:nvPr/>
          </p:nvSpPr>
          <p:spPr bwMode="auto">
            <a:xfrm>
              <a:off x="3326" y="1970"/>
              <a:ext cx="48" cy="4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69" name="Oval 33"/>
            <p:cNvSpPr>
              <a:spLocks noChangeArrowheads="1"/>
            </p:cNvSpPr>
            <p:nvPr/>
          </p:nvSpPr>
          <p:spPr bwMode="auto">
            <a:xfrm>
              <a:off x="1542" y="2132"/>
              <a:ext cx="48" cy="4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0" name="Line 34"/>
            <p:cNvSpPr>
              <a:spLocks noChangeShapeType="1"/>
            </p:cNvSpPr>
            <p:nvPr/>
          </p:nvSpPr>
          <p:spPr bwMode="auto">
            <a:xfrm flipV="1">
              <a:off x="4758" y="2845"/>
              <a:ext cx="65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1" name="Line 35"/>
            <p:cNvSpPr>
              <a:spLocks noChangeShapeType="1"/>
            </p:cNvSpPr>
            <p:nvPr/>
          </p:nvSpPr>
          <p:spPr bwMode="auto">
            <a:xfrm flipV="1">
              <a:off x="4746" y="2273"/>
              <a:ext cx="656" cy="3"/>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2" name="Oval 36"/>
            <p:cNvSpPr>
              <a:spLocks noChangeArrowheads="1"/>
            </p:cNvSpPr>
            <p:nvPr/>
          </p:nvSpPr>
          <p:spPr bwMode="auto">
            <a:xfrm>
              <a:off x="3334" y="2831"/>
              <a:ext cx="48" cy="41"/>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nvGrpSpPr>
            <p:cNvPr id="4" name="Group 53"/>
            <p:cNvGrpSpPr/>
            <p:nvPr/>
          </p:nvGrpSpPr>
          <p:grpSpPr bwMode="auto">
            <a:xfrm>
              <a:off x="1618" y="953"/>
              <a:ext cx="3512" cy="2316"/>
              <a:chOff x="1618" y="953"/>
              <a:chExt cx="3512" cy="2316"/>
            </a:xfrm>
          </p:grpSpPr>
          <p:sp>
            <p:nvSpPr>
              <p:cNvPr id="39974" name="Freeform 38"/>
              <p:cNvSpPr/>
              <p:nvPr/>
            </p:nvSpPr>
            <p:spPr bwMode="auto">
              <a:xfrm>
                <a:off x="1695" y="2442"/>
                <a:ext cx="1659" cy="579"/>
              </a:xfrm>
              <a:custGeom>
                <a:avLst/>
                <a:gdLst>
                  <a:gd name="T0" fmla="*/ 1659 w 1659"/>
                  <a:gd name="T1" fmla="*/ 480 h 672"/>
                  <a:gd name="T2" fmla="*/ 1659 w 1659"/>
                  <a:gd name="T3" fmla="*/ 672 h 672"/>
                  <a:gd name="T4" fmla="*/ 0 w 1659"/>
                  <a:gd name="T5" fmla="*/ 666 h 672"/>
                  <a:gd name="T6" fmla="*/ 0 w 1659"/>
                  <a:gd name="T7" fmla="*/ 0 h 672"/>
                  <a:gd name="T8" fmla="*/ 114 w 1659"/>
                  <a:gd name="T9" fmla="*/ 0 h 672"/>
                </a:gdLst>
                <a:ahLst/>
                <a:cxnLst>
                  <a:cxn ang="0">
                    <a:pos x="T0" y="T1"/>
                  </a:cxn>
                  <a:cxn ang="0">
                    <a:pos x="T2" y="T3"/>
                  </a:cxn>
                  <a:cxn ang="0">
                    <a:pos x="T4" y="T5"/>
                  </a:cxn>
                  <a:cxn ang="0">
                    <a:pos x="T6" y="T7"/>
                  </a:cxn>
                  <a:cxn ang="0">
                    <a:pos x="T8" y="T9"/>
                  </a:cxn>
                </a:cxnLst>
                <a:rect l="0" t="0" r="r" b="b"/>
                <a:pathLst>
                  <a:path w="1659" h="672">
                    <a:moveTo>
                      <a:pt x="1659" y="480"/>
                    </a:moveTo>
                    <a:lnTo>
                      <a:pt x="1659" y="672"/>
                    </a:lnTo>
                    <a:lnTo>
                      <a:pt x="0" y="666"/>
                    </a:lnTo>
                    <a:lnTo>
                      <a:pt x="0" y="0"/>
                    </a:lnTo>
                    <a:lnTo>
                      <a:pt x="114" y="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5" name="Freeform 39"/>
              <p:cNvSpPr/>
              <p:nvPr/>
            </p:nvSpPr>
            <p:spPr bwMode="auto">
              <a:xfrm>
                <a:off x="1626" y="953"/>
                <a:ext cx="3504" cy="1323"/>
              </a:xfrm>
              <a:custGeom>
                <a:avLst/>
                <a:gdLst>
                  <a:gd name="T0" fmla="*/ 3504 w 3504"/>
                  <a:gd name="T1" fmla="*/ 1536 h 1536"/>
                  <a:gd name="T2" fmla="*/ 3504 w 3504"/>
                  <a:gd name="T3" fmla="*/ 0 h 1536"/>
                  <a:gd name="T4" fmla="*/ 0 w 3504"/>
                  <a:gd name="T5" fmla="*/ 0 h 1536"/>
                  <a:gd name="T6" fmla="*/ 3 w 3504"/>
                  <a:gd name="T7" fmla="*/ 798 h 1536"/>
                  <a:gd name="T8" fmla="*/ 186 w 3504"/>
                  <a:gd name="T9" fmla="*/ 795 h 1536"/>
                </a:gdLst>
                <a:ahLst/>
                <a:cxnLst>
                  <a:cxn ang="0">
                    <a:pos x="T0" y="T1"/>
                  </a:cxn>
                  <a:cxn ang="0">
                    <a:pos x="T2" y="T3"/>
                  </a:cxn>
                  <a:cxn ang="0">
                    <a:pos x="T4" y="T5"/>
                  </a:cxn>
                  <a:cxn ang="0">
                    <a:pos x="T6" y="T7"/>
                  </a:cxn>
                  <a:cxn ang="0">
                    <a:pos x="T8" y="T9"/>
                  </a:cxn>
                </a:cxnLst>
                <a:rect l="0" t="0" r="r" b="b"/>
                <a:pathLst>
                  <a:path w="3504" h="1536">
                    <a:moveTo>
                      <a:pt x="3504" y="1536"/>
                    </a:moveTo>
                    <a:lnTo>
                      <a:pt x="3504" y="0"/>
                    </a:lnTo>
                    <a:lnTo>
                      <a:pt x="0" y="0"/>
                    </a:lnTo>
                    <a:lnTo>
                      <a:pt x="3" y="798"/>
                    </a:lnTo>
                    <a:lnTo>
                      <a:pt x="186" y="795"/>
                    </a:lnTo>
                  </a:path>
                </a:pathLst>
              </a:custGeom>
              <a:noFill/>
              <a:ln w="28575"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6" name="Freeform 40"/>
              <p:cNvSpPr/>
              <p:nvPr/>
            </p:nvSpPr>
            <p:spPr bwMode="auto">
              <a:xfrm>
                <a:off x="1657" y="2400"/>
                <a:ext cx="3380" cy="824"/>
              </a:xfrm>
              <a:custGeom>
                <a:avLst/>
                <a:gdLst>
                  <a:gd name="T0" fmla="*/ 3088 w 3380"/>
                  <a:gd name="T1" fmla="*/ 540 h 956"/>
                  <a:gd name="T2" fmla="*/ 3380 w 3380"/>
                  <a:gd name="T3" fmla="*/ 540 h 956"/>
                  <a:gd name="T4" fmla="*/ 3380 w 3380"/>
                  <a:gd name="T5" fmla="*/ 956 h 956"/>
                  <a:gd name="T6" fmla="*/ 0 w 3380"/>
                  <a:gd name="T7" fmla="*/ 956 h 956"/>
                  <a:gd name="T8" fmla="*/ 0 w 3380"/>
                  <a:gd name="T9" fmla="*/ 0 h 956"/>
                  <a:gd name="T10" fmla="*/ 152 w 3380"/>
                  <a:gd name="T11" fmla="*/ 0 h 956"/>
                </a:gdLst>
                <a:ahLst/>
                <a:cxnLst>
                  <a:cxn ang="0">
                    <a:pos x="T0" y="T1"/>
                  </a:cxn>
                  <a:cxn ang="0">
                    <a:pos x="T2" y="T3"/>
                  </a:cxn>
                  <a:cxn ang="0">
                    <a:pos x="T4" y="T5"/>
                  </a:cxn>
                  <a:cxn ang="0">
                    <a:pos x="T6" y="T7"/>
                  </a:cxn>
                  <a:cxn ang="0">
                    <a:pos x="T8" y="T9"/>
                  </a:cxn>
                  <a:cxn ang="0">
                    <a:pos x="T10" y="T11"/>
                  </a:cxn>
                </a:cxnLst>
                <a:rect l="0" t="0" r="r" b="b"/>
                <a:pathLst>
                  <a:path w="3380" h="956">
                    <a:moveTo>
                      <a:pt x="3088" y="540"/>
                    </a:moveTo>
                    <a:lnTo>
                      <a:pt x="3380" y="540"/>
                    </a:lnTo>
                    <a:lnTo>
                      <a:pt x="3380" y="956"/>
                    </a:lnTo>
                    <a:lnTo>
                      <a:pt x="0" y="956"/>
                    </a:lnTo>
                    <a:lnTo>
                      <a:pt x="0" y="0"/>
                    </a:lnTo>
                    <a:lnTo>
                      <a:pt x="152" y="0"/>
                    </a:lnTo>
                  </a:path>
                </a:pathLst>
              </a:custGeom>
              <a:noFill/>
              <a:ln w="28575" cap="flat" cmpd="sng">
                <a:solidFill>
                  <a:srgbClr val="00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7" name="Freeform 41"/>
              <p:cNvSpPr/>
              <p:nvPr/>
            </p:nvSpPr>
            <p:spPr bwMode="auto">
              <a:xfrm>
                <a:off x="1618" y="2276"/>
                <a:ext cx="3512" cy="993"/>
              </a:xfrm>
              <a:custGeom>
                <a:avLst/>
                <a:gdLst>
                  <a:gd name="T0" fmla="*/ 3128 w 3512"/>
                  <a:gd name="T1" fmla="*/ 0 h 1152"/>
                  <a:gd name="T2" fmla="*/ 3512 w 3512"/>
                  <a:gd name="T3" fmla="*/ 0 h 1152"/>
                  <a:gd name="T4" fmla="*/ 3512 w 3512"/>
                  <a:gd name="T5" fmla="*/ 1152 h 1152"/>
                  <a:gd name="T6" fmla="*/ 0 w 3512"/>
                  <a:gd name="T7" fmla="*/ 1152 h 1152"/>
                  <a:gd name="T8" fmla="*/ 2 w 3512"/>
                  <a:gd name="T9" fmla="*/ 33 h 1152"/>
                  <a:gd name="T10" fmla="*/ 191 w 3512"/>
                  <a:gd name="T11" fmla="*/ 36 h 1152"/>
                </a:gdLst>
                <a:ahLst/>
                <a:cxnLst>
                  <a:cxn ang="0">
                    <a:pos x="T0" y="T1"/>
                  </a:cxn>
                  <a:cxn ang="0">
                    <a:pos x="T2" y="T3"/>
                  </a:cxn>
                  <a:cxn ang="0">
                    <a:pos x="T4" y="T5"/>
                  </a:cxn>
                  <a:cxn ang="0">
                    <a:pos x="T6" y="T7"/>
                  </a:cxn>
                  <a:cxn ang="0">
                    <a:pos x="T8" y="T9"/>
                  </a:cxn>
                  <a:cxn ang="0">
                    <a:pos x="T10" y="T11"/>
                  </a:cxn>
                </a:cxnLst>
                <a:rect l="0" t="0" r="r" b="b"/>
                <a:pathLst>
                  <a:path w="3512" h="1152">
                    <a:moveTo>
                      <a:pt x="3128" y="0"/>
                    </a:moveTo>
                    <a:lnTo>
                      <a:pt x="3512" y="0"/>
                    </a:lnTo>
                    <a:lnTo>
                      <a:pt x="3512" y="1152"/>
                    </a:lnTo>
                    <a:lnTo>
                      <a:pt x="0" y="1152"/>
                    </a:lnTo>
                    <a:lnTo>
                      <a:pt x="2" y="33"/>
                    </a:lnTo>
                    <a:lnTo>
                      <a:pt x="191" y="36"/>
                    </a:lnTo>
                  </a:path>
                </a:pathLst>
              </a:custGeom>
              <a:noFill/>
              <a:ln w="28575"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8" name="Freeform 42"/>
              <p:cNvSpPr/>
              <p:nvPr/>
            </p:nvSpPr>
            <p:spPr bwMode="auto">
              <a:xfrm>
                <a:off x="1701" y="1118"/>
                <a:ext cx="1653" cy="869"/>
              </a:xfrm>
              <a:custGeom>
                <a:avLst/>
                <a:gdLst>
                  <a:gd name="T0" fmla="*/ 1653 w 1653"/>
                  <a:gd name="T1" fmla="*/ 1008 h 1008"/>
                  <a:gd name="T2" fmla="*/ 1653 w 1653"/>
                  <a:gd name="T3" fmla="*/ 0 h 1008"/>
                  <a:gd name="T4" fmla="*/ 0 w 1653"/>
                  <a:gd name="T5" fmla="*/ 0 h 1008"/>
                  <a:gd name="T6" fmla="*/ 0 w 1653"/>
                  <a:gd name="T7" fmla="*/ 432 h 1008"/>
                  <a:gd name="T8" fmla="*/ 117 w 1653"/>
                  <a:gd name="T9" fmla="*/ 432 h 1008"/>
                </a:gdLst>
                <a:ahLst/>
                <a:cxnLst>
                  <a:cxn ang="0">
                    <a:pos x="T0" y="T1"/>
                  </a:cxn>
                  <a:cxn ang="0">
                    <a:pos x="T2" y="T3"/>
                  </a:cxn>
                  <a:cxn ang="0">
                    <a:pos x="T4" y="T5"/>
                  </a:cxn>
                  <a:cxn ang="0">
                    <a:pos x="T6" y="T7"/>
                  </a:cxn>
                  <a:cxn ang="0">
                    <a:pos x="T8" y="T9"/>
                  </a:cxn>
                </a:cxnLst>
                <a:rect l="0" t="0" r="r" b="b"/>
                <a:pathLst>
                  <a:path w="1653" h="1008">
                    <a:moveTo>
                      <a:pt x="1653" y="1008"/>
                    </a:moveTo>
                    <a:lnTo>
                      <a:pt x="1653" y="0"/>
                    </a:lnTo>
                    <a:lnTo>
                      <a:pt x="0" y="0"/>
                    </a:lnTo>
                    <a:lnTo>
                      <a:pt x="0" y="432"/>
                    </a:lnTo>
                    <a:lnTo>
                      <a:pt x="117" y="432"/>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79" name="Freeform 43"/>
              <p:cNvSpPr/>
              <p:nvPr/>
            </p:nvSpPr>
            <p:spPr bwMode="auto">
              <a:xfrm>
                <a:off x="1674" y="1036"/>
                <a:ext cx="3360" cy="1819"/>
              </a:xfrm>
              <a:custGeom>
                <a:avLst/>
                <a:gdLst>
                  <a:gd name="T0" fmla="*/ 3360 w 3360"/>
                  <a:gd name="T1" fmla="*/ 2112 h 2112"/>
                  <a:gd name="T2" fmla="*/ 3360 w 3360"/>
                  <a:gd name="T3" fmla="*/ 0 h 2112"/>
                  <a:gd name="T4" fmla="*/ 0 w 3360"/>
                  <a:gd name="T5" fmla="*/ 0 h 2112"/>
                  <a:gd name="T6" fmla="*/ 0 w 3360"/>
                  <a:gd name="T7" fmla="*/ 624 h 2112"/>
                  <a:gd name="T8" fmla="*/ 144 w 3360"/>
                  <a:gd name="T9" fmla="*/ 624 h 2112"/>
                </a:gdLst>
                <a:ahLst/>
                <a:cxnLst>
                  <a:cxn ang="0">
                    <a:pos x="T0" y="T1"/>
                  </a:cxn>
                  <a:cxn ang="0">
                    <a:pos x="T2" y="T3"/>
                  </a:cxn>
                  <a:cxn ang="0">
                    <a:pos x="T4" y="T5"/>
                  </a:cxn>
                  <a:cxn ang="0">
                    <a:pos x="T6" y="T7"/>
                  </a:cxn>
                  <a:cxn ang="0">
                    <a:pos x="T8" y="T9"/>
                  </a:cxn>
                </a:cxnLst>
                <a:rect l="0" t="0" r="r" b="b"/>
                <a:pathLst>
                  <a:path w="3360" h="2112">
                    <a:moveTo>
                      <a:pt x="3360" y="2112"/>
                    </a:moveTo>
                    <a:lnTo>
                      <a:pt x="3360" y="0"/>
                    </a:lnTo>
                    <a:lnTo>
                      <a:pt x="0" y="0"/>
                    </a:lnTo>
                    <a:lnTo>
                      <a:pt x="0" y="624"/>
                    </a:lnTo>
                    <a:lnTo>
                      <a:pt x="144" y="624"/>
                    </a:lnTo>
                  </a:path>
                </a:pathLst>
              </a:custGeom>
              <a:noFill/>
              <a:ln w="28575" cap="flat" cmpd="sng">
                <a:solidFill>
                  <a:srgbClr val="00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sp>
          <p:nvSpPr>
            <p:cNvPr id="39980" name="Oval 44"/>
            <p:cNvSpPr>
              <a:spLocks noChangeArrowheads="1"/>
            </p:cNvSpPr>
            <p:nvPr/>
          </p:nvSpPr>
          <p:spPr bwMode="auto">
            <a:xfrm>
              <a:off x="5006" y="2824"/>
              <a:ext cx="48" cy="42"/>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81" name="Oval 45"/>
            <p:cNvSpPr>
              <a:spLocks noChangeArrowheads="1"/>
            </p:cNvSpPr>
            <p:nvPr/>
          </p:nvSpPr>
          <p:spPr bwMode="auto">
            <a:xfrm>
              <a:off x="5106" y="2256"/>
              <a:ext cx="48" cy="41"/>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9982" name="AutoShape 46"/>
            <p:cNvSpPr>
              <a:spLocks noChangeArrowheads="1"/>
            </p:cNvSpPr>
            <p:nvPr/>
          </p:nvSpPr>
          <p:spPr bwMode="auto">
            <a:xfrm>
              <a:off x="5365" y="2111"/>
              <a:ext cx="240" cy="868"/>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b="1"/>
                <a:t>mux</a:t>
              </a:r>
            </a:p>
          </p:txBody>
        </p:sp>
        <p:sp>
          <p:nvSpPr>
            <p:cNvPr id="39983" name="Freeform 47"/>
            <p:cNvSpPr/>
            <p:nvPr/>
          </p:nvSpPr>
          <p:spPr bwMode="auto">
            <a:xfrm>
              <a:off x="172" y="1946"/>
              <a:ext cx="5520" cy="1405"/>
            </a:xfrm>
            <a:custGeom>
              <a:avLst/>
              <a:gdLst>
                <a:gd name="T0" fmla="*/ 5424 w 5520"/>
                <a:gd name="T1" fmla="*/ 720 h 1632"/>
                <a:gd name="T2" fmla="*/ 5520 w 5520"/>
                <a:gd name="T3" fmla="*/ 720 h 1632"/>
                <a:gd name="T4" fmla="*/ 5520 w 5520"/>
                <a:gd name="T5" fmla="*/ 1632 h 1632"/>
                <a:gd name="T6" fmla="*/ 0 w 5520"/>
                <a:gd name="T7" fmla="*/ 1632 h 1632"/>
                <a:gd name="T8" fmla="*/ 0 w 5520"/>
                <a:gd name="T9" fmla="*/ 0 h 1632"/>
                <a:gd name="T10" fmla="*/ 288 w 5520"/>
                <a:gd name="T11" fmla="*/ 0 h 1632"/>
              </a:gdLst>
              <a:ahLst/>
              <a:cxnLst>
                <a:cxn ang="0">
                  <a:pos x="T0" y="T1"/>
                </a:cxn>
                <a:cxn ang="0">
                  <a:pos x="T2" y="T3"/>
                </a:cxn>
                <a:cxn ang="0">
                  <a:pos x="T4" y="T5"/>
                </a:cxn>
                <a:cxn ang="0">
                  <a:pos x="T6" y="T7"/>
                </a:cxn>
                <a:cxn ang="0">
                  <a:pos x="T8" y="T9"/>
                </a:cxn>
                <a:cxn ang="0">
                  <a:pos x="T10" y="T11"/>
                </a:cxn>
              </a:cxnLst>
              <a:rect l="0" t="0" r="r" b="b"/>
              <a:pathLst>
                <a:path w="5520" h="1632">
                  <a:moveTo>
                    <a:pt x="5424" y="720"/>
                  </a:moveTo>
                  <a:lnTo>
                    <a:pt x="5520" y="720"/>
                  </a:lnTo>
                  <a:lnTo>
                    <a:pt x="5520" y="1632"/>
                  </a:lnTo>
                  <a:lnTo>
                    <a:pt x="0" y="1632"/>
                  </a:lnTo>
                  <a:lnTo>
                    <a:pt x="0" y="0"/>
                  </a:lnTo>
                  <a:lnTo>
                    <a:pt x="288"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grpSp>
        <p:nvGrpSpPr>
          <p:cNvPr id="5" name="Group 55"/>
          <p:cNvGrpSpPr/>
          <p:nvPr/>
        </p:nvGrpSpPr>
        <p:grpSpPr bwMode="auto">
          <a:xfrm>
            <a:off x="1752600" y="5410200"/>
            <a:ext cx="5310188" cy="1200150"/>
            <a:chOff x="144" y="3408"/>
            <a:chExt cx="3345" cy="756"/>
          </a:xfrm>
        </p:grpSpPr>
        <p:sp>
          <p:nvSpPr>
            <p:cNvPr id="39985" name="Line 49"/>
            <p:cNvSpPr>
              <a:spLocks noChangeShapeType="1"/>
            </p:cNvSpPr>
            <p:nvPr/>
          </p:nvSpPr>
          <p:spPr bwMode="auto">
            <a:xfrm>
              <a:off x="144" y="3545"/>
              <a:ext cx="384" cy="0"/>
            </a:xfrm>
            <a:prstGeom prst="line">
              <a:avLst/>
            </a:prstGeom>
            <a:noFill/>
            <a:ln w="34925">
              <a:solidFill>
                <a:srgbClr val="FF0000"/>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6" name="Text Box 50"/>
            <p:cNvSpPr txBox="1">
              <a:spLocks noChangeArrowheads="1"/>
            </p:cNvSpPr>
            <p:nvPr/>
          </p:nvSpPr>
          <p:spPr bwMode="auto">
            <a:xfrm>
              <a:off x="576" y="3408"/>
              <a:ext cx="2913" cy="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en-US" altLang="zh-CN" sz="2400" b="1">
                  <a:solidFill>
                    <a:srgbClr val="FF0000"/>
                  </a:solidFill>
                </a:rPr>
                <a:t>EX/Mem.ALUoutput </a:t>
              </a:r>
              <a:r>
                <a:rPr lang="en-US" altLang="zh-CN" sz="2400" b="1">
                  <a:solidFill>
                    <a:srgbClr val="FF0000"/>
                  </a:solidFill>
                  <a:sym typeface="Symbol" panose="05050102010706020507" pitchFamily="18" charset="2"/>
                </a:rPr>
                <a:t> ALU</a:t>
              </a:r>
              <a:r>
                <a:rPr lang="en-US" altLang="zh-CN" sz="2400">
                  <a:solidFill>
                    <a:srgbClr val="FF0000"/>
                  </a:solidFill>
                  <a:sym typeface="Symbol" panose="05050102010706020507" pitchFamily="18" charset="2"/>
                </a:rPr>
                <a:t> input</a:t>
              </a:r>
            </a:p>
            <a:p>
              <a:pPr eaLnBrk="1" hangingPunct="1"/>
              <a:r>
                <a:rPr lang="en-US" altLang="zh-CN" sz="2400" b="1">
                  <a:solidFill>
                    <a:srgbClr val="0000FF"/>
                  </a:solidFill>
                  <a:sym typeface="Symbol" panose="05050102010706020507" pitchFamily="18" charset="2"/>
                </a:rPr>
                <a:t>MEM/WB.ALUoutput  ALU input</a:t>
              </a:r>
              <a:endParaRPr lang="en-US" altLang="zh-CN" sz="2400">
                <a:solidFill>
                  <a:srgbClr val="0000FF"/>
                </a:solidFill>
                <a:latin typeface="Times New Roman" panose="02020603050405020304" pitchFamily="18" charset="0"/>
                <a:sym typeface="Symbol" panose="05050102010706020507" pitchFamily="18" charset="2"/>
              </a:endParaRPr>
            </a:p>
            <a:p>
              <a:pPr eaLnBrk="1" hangingPunct="1"/>
              <a:r>
                <a:rPr lang="en-US" altLang="zh-CN" sz="2400">
                  <a:solidFill>
                    <a:srgbClr val="CC00FF"/>
                  </a:solidFill>
                  <a:sym typeface="Symbol" panose="05050102010706020507" pitchFamily="18" charset="2"/>
                </a:rPr>
                <a:t>MEM/WB.LMD </a:t>
              </a:r>
              <a:r>
                <a:rPr lang="en-US" altLang="zh-CN" sz="2400" b="1">
                  <a:solidFill>
                    <a:srgbClr val="CC00FF"/>
                  </a:solidFill>
                  <a:sym typeface="Symbol" panose="05050102010706020507" pitchFamily="18" charset="2"/>
                </a:rPr>
                <a:t> ALU</a:t>
              </a:r>
              <a:r>
                <a:rPr lang="en-US" altLang="zh-CN" sz="2400">
                  <a:solidFill>
                    <a:srgbClr val="CC00FF"/>
                  </a:solidFill>
                  <a:sym typeface="Symbol" panose="05050102010706020507" pitchFamily="18" charset="2"/>
                </a:rPr>
                <a:t> input</a:t>
              </a:r>
              <a:endParaRPr lang="en-US" altLang="zh-CN" sz="2400">
                <a:solidFill>
                  <a:srgbClr val="CC00FF"/>
                </a:solidFill>
                <a:latin typeface="Times New Roman" panose="02020603050405020304" pitchFamily="18" charset="0"/>
                <a:sym typeface="Symbol" panose="05050102010706020507" pitchFamily="18" charset="2"/>
              </a:endParaRPr>
            </a:p>
          </p:txBody>
        </p:sp>
        <p:sp>
          <p:nvSpPr>
            <p:cNvPr id="39987" name="Line 51"/>
            <p:cNvSpPr>
              <a:spLocks noChangeShapeType="1"/>
            </p:cNvSpPr>
            <p:nvPr/>
          </p:nvSpPr>
          <p:spPr bwMode="auto">
            <a:xfrm>
              <a:off x="144" y="3833"/>
              <a:ext cx="384" cy="0"/>
            </a:xfrm>
            <a:prstGeom prst="line">
              <a:avLst/>
            </a:prstGeom>
            <a:noFill/>
            <a:ln w="34925">
              <a:solidFill>
                <a:srgbClr val="0000FF"/>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8" name="Line 52"/>
            <p:cNvSpPr>
              <a:spLocks noChangeShapeType="1"/>
            </p:cNvSpPr>
            <p:nvPr/>
          </p:nvSpPr>
          <p:spPr bwMode="auto">
            <a:xfrm>
              <a:off x="144" y="4073"/>
              <a:ext cx="384" cy="0"/>
            </a:xfrm>
            <a:prstGeom prst="line">
              <a:avLst/>
            </a:prstGeom>
            <a:noFill/>
            <a:ln w="34925">
              <a:solidFill>
                <a:srgbClr val="FF00FF"/>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 name="灯片编号占位符 52"/>
          <p:cNvSpPr>
            <a:spLocks noGrp="1"/>
          </p:cNvSpPr>
          <p:nvPr>
            <p:ph type="sldNum" sz="quarter" idx="12"/>
          </p:nvPr>
        </p:nvSpPr>
        <p:spPr/>
        <p:txBody>
          <a:bodyPr/>
          <a:lstStyle/>
          <a:p>
            <a:fld id="{0C913308-F349-4B6D-A68A-DD1791B4A57B}" type="slidenum">
              <a:rPr lang="zh-CN" altLang="en-US" smtClean="0"/>
              <a:t>183</a:t>
            </a:fld>
            <a:endParaRPr lang="zh-CN" altLang="en-US"/>
          </a:p>
        </p:txBody>
      </p:sp>
      <p:cxnSp>
        <p:nvCxnSpPr>
          <p:cNvPr id="7" name="直接连接符 6"/>
          <p:cNvCxnSpPr>
            <a:stCxn id="39968" idx="0"/>
            <a:endCxn id="39974" idx="0"/>
          </p:cNvCxnSpPr>
          <p:nvPr/>
        </p:nvCxnSpPr>
        <p:spPr>
          <a:xfrm>
            <a:off x="6916421" y="2358867"/>
            <a:ext cx="6985" cy="14058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940176" y="4592258"/>
            <a:ext cx="6727825" cy="400110"/>
          </a:xfrm>
          <a:prstGeom prst="rect">
            <a:avLst/>
          </a:prstGeom>
          <a:noFill/>
        </p:spPr>
        <p:txBody>
          <a:bodyPr wrap="square" rtlCol="0">
            <a:spAutoFit/>
          </a:bodyPr>
          <a:lstStyle/>
          <a:p>
            <a:r>
              <a:rPr lang="en-US" altLang="zh-CN" sz="2000" b="1" dirty="0"/>
              <a:t>ADD  R6,</a:t>
            </a:r>
            <a:r>
              <a:rPr lang="en-US" altLang="zh-CN" sz="2000" b="1" dirty="0">
                <a:solidFill>
                  <a:srgbClr val="AE66AE"/>
                </a:solidFill>
              </a:rPr>
              <a:t>R1</a:t>
            </a:r>
            <a:r>
              <a:rPr lang="en-US" altLang="zh-CN" sz="2000" b="1" dirty="0">
                <a:solidFill>
                  <a:schemeClr val="tx2">
                    <a:lumMod val="60000"/>
                    <a:lumOff val="40000"/>
                  </a:schemeClr>
                </a:solidFill>
              </a:rPr>
              <a:t>,</a:t>
            </a:r>
            <a:r>
              <a:rPr lang="en-US" altLang="zh-CN" sz="2000" b="1" dirty="0"/>
              <a:t>R7                   SUB R4,R2,R5              LOAD </a:t>
            </a:r>
            <a:r>
              <a:rPr lang="en-US" altLang="zh-CN" sz="2000" b="1" dirty="0">
                <a:solidFill>
                  <a:srgbClr val="AE66AE"/>
                </a:solidFill>
              </a:rPr>
              <a:t>R1,</a:t>
            </a:r>
            <a:r>
              <a:rPr lang="en-US" altLang="zh-CN" sz="2000" b="1" dirty="0"/>
              <a:t>20(R3)</a:t>
            </a:r>
            <a:endParaRPr lang="zh-CN" altLang="en-US" sz="2000" b="1"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981200" y="-187642"/>
            <a:ext cx="8229600" cy="1143000"/>
          </a:xfrm>
        </p:spPr>
        <p:txBody>
          <a:bodyPr/>
          <a:lstStyle/>
          <a:p>
            <a:r>
              <a:rPr lang="en-US" altLang="zh-CN" b="1" dirty="0">
                <a:sym typeface="+mn-ea"/>
              </a:rPr>
              <a:t>Forwarding</a:t>
            </a:r>
            <a:r>
              <a:rPr lang="zh-CN" altLang="en-US" b="1" dirty="0">
                <a:sym typeface="+mn-ea"/>
              </a:rPr>
              <a:t>的硬件变化</a:t>
            </a:r>
            <a:endParaRPr lang="en-US" altLang="zh-CN"/>
          </a:p>
        </p:txBody>
      </p:sp>
      <p:grpSp>
        <p:nvGrpSpPr>
          <p:cNvPr id="2" name="Group 54"/>
          <p:cNvGrpSpPr/>
          <p:nvPr/>
        </p:nvGrpSpPr>
        <p:grpSpPr bwMode="auto">
          <a:xfrm>
            <a:off x="1923415" y="1022350"/>
            <a:ext cx="8484870" cy="3595370"/>
            <a:chOff x="172" y="912"/>
            <a:chExt cx="5520" cy="2448"/>
          </a:xfrm>
        </p:grpSpPr>
        <p:sp>
          <p:nvSpPr>
            <p:cNvPr id="39940" name="Rectangle 4"/>
            <p:cNvSpPr>
              <a:spLocks noChangeArrowheads="1"/>
            </p:cNvSpPr>
            <p:nvPr/>
          </p:nvSpPr>
          <p:spPr bwMode="auto">
            <a:xfrm>
              <a:off x="186" y="912"/>
              <a:ext cx="4828" cy="2448"/>
            </a:xfrm>
            <a:prstGeom prst="rect">
              <a:avLst/>
            </a:prstGeom>
            <a:noFill/>
            <a:ln w="0">
              <a:solidFill>
                <a:srgbClr val="FFFFFE"/>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41" name="Rectangle 5"/>
            <p:cNvSpPr>
              <a:spLocks noChangeArrowheads="1"/>
            </p:cNvSpPr>
            <p:nvPr/>
          </p:nvSpPr>
          <p:spPr bwMode="auto">
            <a:xfrm>
              <a:off x="4506"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a:t>MEM/WR</a:t>
              </a:r>
            </a:p>
          </p:txBody>
        </p:sp>
        <p:sp>
          <p:nvSpPr>
            <p:cNvPr id="39942" name="Rectangle 6"/>
            <p:cNvSpPr>
              <a:spLocks noChangeArrowheads="1"/>
            </p:cNvSpPr>
            <p:nvPr/>
          </p:nvSpPr>
          <p:spPr bwMode="auto">
            <a:xfrm>
              <a:off x="1189"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a:t>ID/EX</a:t>
              </a:r>
            </a:p>
          </p:txBody>
        </p:sp>
        <p:sp>
          <p:nvSpPr>
            <p:cNvPr id="39943" name="Rectangle 7"/>
            <p:cNvSpPr>
              <a:spLocks noChangeArrowheads="1"/>
            </p:cNvSpPr>
            <p:nvPr/>
          </p:nvSpPr>
          <p:spPr bwMode="auto">
            <a:xfrm>
              <a:off x="2917" y="1160"/>
              <a:ext cx="240" cy="1819"/>
            </a:xfrm>
            <a:prstGeom prst="rect">
              <a:avLst/>
            </a:prstGeom>
            <a:solidFill>
              <a:srgbClr val="00CC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a:t>EX/MEM </a:t>
              </a:r>
            </a:p>
          </p:txBody>
        </p:sp>
        <p:sp>
          <p:nvSpPr>
            <p:cNvPr id="39944" name="Rectangle 8"/>
            <p:cNvSpPr>
              <a:spLocks noChangeArrowheads="1"/>
            </p:cNvSpPr>
            <p:nvPr/>
          </p:nvSpPr>
          <p:spPr bwMode="auto">
            <a:xfrm>
              <a:off x="3589" y="1822"/>
              <a:ext cx="576" cy="868"/>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Data</a:t>
              </a:r>
            </a:p>
            <a:p>
              <a:pPr algn="ctr"/>
              <a:r>
                <a:rPr lang="en-US" altLang="zh-CN"/>
                <a:t>Memory</a:t>
              </a:r>
            </a:p>
          </p:txBody>
        </p:sp>
        <p:grpSp>
          <p:nvGrpSpPr>
            <p:cNvPr id="3" name="Group 9"/>
            <p:cNvGrpSpPr/>
            <p:nvPr/>
          </p:nvGrpSpPr>
          <p:grpSpPr bwMode="auto">
            <a:xfrm>
              <a:off x="2224" y="1561"/>
              <a:ext cx="400" cy="798"/>
              <a:chOff x="1782" y="2232"/>
              <a:chExt cx="468" cy="816"/>
            </a:xfrm>
          </p:grpSpPr>
          <p:sp>
            <p:nvSpPr>
              <p:cNvPr id="39946" name="Freeform 10"/>
              <p:cNvSpPr/>
              <p:nvPr/>
            </p:nvSpPr>
            <p:spPr bwMode="auto">
              <a:xfrm>
                <a:off x="1782" y="2232"/>
                <a:ext cx="468" cy="816"/>
              </a:xfrm>
              <a:custGeom>
                <a:avLst/>
                <a:gdLst>
                  <a:gd name="T0" fmla="*/ 0 w 468"/>
                  <a:gd name="T1" fmla="*/ 0 h 816"/>
                  <a:gd name="T2" fmla="*/ 468 w 468"/>
                  <a:gd name="T3" fmla="*/ 252 h 816"/>
                  <a:gd name="T4" fmla="*/ 468 w 468"/>
                  <a:gd name="T5" fmla="*/ 588 h 816"/>
                  <a:gd name="T6" fmla="*/ 0 w 468"/>
                  <a:gd name="T7" fmla="*/ 816 h 816"/>
                  <a:gd name="T8" fmla="*/ 0 w 468"/>
                  <a:gd name="T9" fmla="*/ 576 h 816"/>
                  <a:gd name="T10" fmla="*/ 168 w 468"/>
                  <a:gd name="T11" fmla="*/ 420 h 816"/>
                  <a:gd name="T12" fmla="*/ 0 w 468"/>
                  <a:gd name="T13" fmla="*/ 258 h 816"/>
                  <a:gd name="T14" fmla="*/ 0 w 468"/>
                  <a:gd name="T15" fmla="*/ 0 h 8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816">
                    <a:moveTo>
                      <a:pt x="0" y="0"/>
                    </a:moveTo>
                    <a:lnTo>
                      <a:pt x="468" y="252"/>
                    </a:lnTo>
                    <a:lnTo>
                      <a:pt x="468" y="588"/>
                    </a:lnTo>
                    <a:lnTo>
                      <a:pt x="0" y="816"/>
                    </a:lnTo>
                    <a:lnTo>
                      <a:pt x="0" y="576"/>
                    </a:lnTo>
                    <a:lnTo>
                      <a:pt x="168" y="420"/>
                    </a:lnTo>
                    <a:lnTo>
                      <a:pt x="0" y="258"/>
                    </a:lnTo>
                    <a:lnTo>
                      <a:pt x="0" y="0"/>
                    </a:lnTo>
                    <a:close/>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7" name="Text Box 11"/>
              <p:cNvSpPr txBox="1">
                <a:spLocks noChangeArrowheads="1"/>
              </p:cNvSpPr>
              <p:nvPr/>
            </p:nvSpPr>
            <p:spPr bwMode="auto">
              <a:xfrm rot="5400000">
                <a:off x="1879" y="2518"/>
                <a:ext cx="383" cy="2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en-US" altLang="zh-CN" sz="1600"/>
                  <a:t>ALU</a:t>
                </a:r>
              </a:p>
            </p:txBody>
          </p:sp>
        </p:grpSp>
        <p:sp>
          <p:nvSpPr>
            <p:cNvPr id="39948" name="AutoShape 12"/>
            <p:cNvSpPr>
              <a:spLocks noChangeArrowheads="1"/>
            </p:cNvSpPr>
            <p:nvPr/>
          </p:nvSpPr>
          <p:spPr bwMode="auto">
            <a:xfrm>
              <a:off x="1808" y="1449"/>
              <a:ext cx="240" cy="414"/>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a:t>mux</a:t>
              </a:r>
            </a:p>
          </p:txBody>
        </p:sp>
        <p:sp>
          <p:nvSpPr>
            <p:cNvPr id="39949" name="AutoShape 13"/>
            <p:cNvSpPr>
              <a:spLocks noChangeArrowheads="1"/>
            </p:cNvSpPr>
            <p:nvPr/>
          </p:nvSpPr>
          <p:spPr bwMode="auto">
            <a:xfrm>
              <a:off x="1808" y="2094"/>
              <a:ext cx="240" cy="413"/>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a:t>mux</a:t>
              </a:r>
            </a:p>
          </p:txBody>
        </p:sp>
        <p:sp>
          <p:nvSpPr>
            <p:cNvPr id="39950" name="Line 14"/>
            <p:cNvSpPr>
              <a:spLocks noChangeShapeType="1"/>
            </p:cNvSpPr>
            <p:nvPr/>
          </p:nvSpPr>
          <p:spPr bwMode="auto">
            <a:xfrm>
              <a:off x="2048" y="1656"/>
              <a:ext cx="19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1" name="Line 15"/>
            <p:cNvSpPr>
              <a:spLocks noChangeShapeType="1"/>
            </p:cNvSpPr>
            <p:nvPr/>
          </p:nvSpPr>
          <p:spPr bwMode="auto">
            <a:xfrm>
              <a:off x="2048" y="2235"/>
              <a:ext cx="19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2" name="Rectangle 16"/>
            <p:cNvSpPr>
              <a:spLocks noChangeArrowheads="1"/>
            </p:cNvSpPr>
            <p:nvPr/>
          </p:nvSpPr>
          <p:spPr bwMode="auto">
            <a:xfrm rot="10800000">
              <a:off x="464" y="1532"/>
              <a:ext cx="432" cy="827"/>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altLang="zh-CN"/>
                <a:t>Registers</a:t>
              </a:r>
            </a:p>
          </p:txBody>
        </p:sp>
        <p:sp>
          <p:nvSpPr>
            <p:cNvPr id="39953" name="Line 17"/>
            <p:cNvSpPr>
              <a:spLocks noChangeShapeType="1"/>
            </p:cNvSpPr>
            <p:nvPr/>
          </p:nvSpPr>
          <p:spPr bwMode="auto">
            <a:xfrm>
              <a:off x="896" y="1780"/>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4" name="Line 18"/>
            <p:cNvSpPr>
              <a:spLocks noChangeShapeType="1"/>
            </p:cNvSpPr>
            <p:nvPr/>
          </p:nvSpPr>
          <p:spPr bwMode="auto">
            <a:xfrm>
              <a:off x="896" y="2152"/>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5" name="Line 19"/>
            <p:cNvSpPr>
              <a:spLocks noChangeShapeType="1"/>
            </p:cNvSpPr>
            <p:nvPr/>
          </p:nvSpPr>
          <p:spPr bwMode="auto">
            <a:xfrm>
              <a:off x="1424" y="1780"/>
              <a:ext cx="38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6" name="Line 20"/>
            <p:cNvSpPr>
              <a:spLocks noChangeShapeType="1"/>
            </p:cNvSpPr>
            <p:nvPr/>
          </p:nvSpPr>
          <p:spPr bwMode="auto">
            <a:xfrm>
              <a:off x="1424" y="2152"/>
              <a:ext cx="38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7" name="Text Box 21"/>
            <p:cNvSpPr txBox="1">
              <a:spLocks noChangeArrowheads="1"/>
            </p:cNvSpPr>
            <p:nvPr/>
          </p:nvSpPr>
          <p:spPr bwMode="auto">
            <a:xfrm>
              <a:off x="368" y="1179"/>
              <a:ext cx="568" cy="2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en-US" altLang="zh-CN" sz="1600"/>
                <a:t>NextPC</a:t>
              </a:r>
            </a:p>
          </p:txBody>
        </p:sp>
        <p:sp>
          <p:nvSpPr>
            <p:cNvPr id="39958" name="Line 22"/>
            <p:cNvSpPr>
              <a:spLocks noChangeShapeType="1"/>
            </p:cNvSpPr>
            <p:nvPr/>
          </p:nvSpPr>
          <p:spPr bwMode="auto">
            <a:xfrm>
              <a:off x="896" y="1284"/>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9" name="Text Box 23"/>
            <p:cNvSpPr txBox="1">
              <a:spLocks noChangeArrowheads="1"/>
            </p:cNvSpPr>
            <p:nvPr/>
          </p:nvSpPr>
          <p:spPr bwMode="auto">
            <a:xfrm>
              <a:off x="229" y="2439"/>
              <a:ext cx="761" cy="2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en-US" altLang="zh-CN" sz="1600"/>
                <a:t>Immediate</a:t>
              </a:r>
            </a:p>
          </p:txBody>
        </p:sp>
        <p:sp>
          <p:nvSpPr>
            <p:cNvPr id="39960" name="Line 24"/>
            <p:cNvSpPr>
              <a:spLocks noChangeShapeType="1"/>
            </p:cNvSpPr>
            <p:nvPr/>
          </p:nvSpPr>
          <p:spPr bwMode="auto">
            <a:xfrm>
              <a:off x="944" y="2566"/>
              <a:ext cx="24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1" name="Freeform 25"/>
            <p:cNvSpPr/>
            <p:nvPr/>
          </p:nvSpPr>
          <p:spPr bwMode="auto">
            <a:xfrm>
              <a:off x="1424" y="2232"/>
              <a:ext cx="384" cy="334"/>
            </a:xfrm>
            <a:custGeom>
              <a:avLst/>
              <a:gdLst>
                <a:gd name="T0" fmla="*/ 0 w 384"/>
                <a:gd name="T1" fmla="*/ 388 h 388"/>
                <a:gd name="T2" fmla="*/ 76 w 384"/>
                <a:gd name="T3" fmla="*/ 384 h 388"/>
                <a:gd name="T4" fmla="*/ 76 w 384"/>
                <a:gd name="T5" fmla="*/ 0 h 388"/>
                <a:gd name="T6" fmla="*/ 384 w 384"/>
                <a:gd name="T7" fmla="*/ 4 h 388"/>
              </a:gdLst>
              <a:ahLst/>
              <a:cxnLst>
                <a:cxn ang="0">
                  <a:pos x="T0" y="T1"/>
                </a:cxn>
                <a:cxn ang="0">
                  <a:pos x="T2" y="T3"/>
                </a:cxn>
                <a:cxn ang="0">
                  <a:pos x="T4" y="T5"/>
                </a:cxn>
                <a:cxn ang="0">
                  <a:pos x="T6" y="T7"/>
                </a:cxn>
              </a:cxnLst>
              <a:rect l="0" t="0" r="r" b="b"/>
              <a:pathLst>
                <a:path w="384" h="388">
                  <a:moveTo>
                    <a:pt x="0" y="388"/>
                  </a:moveTo>
                  <a:lnTo>
                    <a:pt x="76" y="384"/>
                  </a:lnTo>
                  <a:lnTo>
                    <a:pt x="76" y="0"/>
                  </a:lnTo>
                  <a:lnTo>
                    <a:pt x="384" y="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2" name="Freeform 26"/>
            <p:cNvSpPr/>
            <p:nvPr/>
          </p:nvSpPr>
          <p:spPr bwMode="auto">
            <a:xfrm>
              <a:off x="1568" y="2152"/>
              <a:ext cx="1344" cy="414"/>
            </a:xfrm>
            <a:custGeom>
              <a:avLst/>
              <a:gdLst>
                <a:gd name="T0" fmla="*/ 0 w 1344"/>
                <a:gd name="T1" fmla="*/ 0 h 624"/>
                <a:gd name="T2" fmla="*/ 0 w 1344"/>
                <a:gd name="T3" fmla="*/ 624 h 624"/>
                <a:gd name="T4" fmla="*/ 1344 w 1344"/>
                <a:gd name="T5" fmla="*/ 624 h 624"/>
              </a:gdLst>
              <a:ahLst/>
              <a:cxnLst>
                <a:cxn ang="0">
                  <a:pos x="T0" y="T1"/>
                </a:cxn>
                <a:cxn ang="0">
                  <a:pos x="T2" y="T3"/>
                </a:cxn>
                <a:cxn ang="0">
                  <a:pos x="T4" y="T5"/>
                </a:cxn>
              </a:cxnLst>
              <a:rect l="0" t="0" r="r" b="b"/>
              <a:pathLst>
                <a:path w="1344" h="624">
                  <a:moveTo>
                    <a:pt x="0" y="0"/>
                  </a:moveTo>
                  <a:lnTo>
                    <a:pt x="0" y="624"/>
                  </a:lnTo>
                  <a:lnTo>
                    <a:pt x="1344" y="62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3" name="Line 27"/>
            <p:cNvSpPr>
              <a:spLocks noChangeShapeType="1"/>
            </p:cNvSpPr>
            <p:nvPr/>
          </p:nvSpPr>
          <p:spPr bwMode="auto">
            <a:xfrm>
              <a:off x="3152" y="2566"/>
              <a:ext cx="437"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4" name="Line 28"/>
            <p:cNvSpPr>
              <a:spLocks noChangeShapeType="1"/>
            </p:cNvSpPr>
            <p:nvPr/>
          </p:nvSpPr>
          <p:spPr bwMode="auto">
            <a:xfrm>
              <a:off x="2624" y="1987"/>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5" name="Line 29"/>
            <p:cNvSpPr>
              <a:spLocks noChangeShapeType="1"/>
            </p:cNvSpPr>
            <p:nvPr/>
          </p:nvSpPr>
          <p:spPr bwMode="auto">
            <a:xfrm>
              <a:off x="3152" y="1987"/>
              <a:ext cx="437"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6" name="Line 30"/>
            <p:cNvSpPr>
              <a:spLocks noChangeShapeType="1"/>
            </p:cNvSpPr>
            <p:nvPr/>
          </p:nvSpPr>
          <p:spPr bwMode="auto">
            <a:xfrm flipV="1">
              <a:off x="4165" y="2276"/>
              <a:ext cx="336"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7" name="Freeform 31"/>
            <p:cNvSpPr/>
            <p:nvPr/>
          </p:nvSpPr>
          <p:spPr bwMode="auto">
            <a:xfrm>
              <a:off x="3349" y="1987"/>
              <a:ext cx="1152" cy="868"/>
            </a:xfrm>
            <a:custGeom>
              <a:avLst/>
              <a:gdLst>
                <a:gd name="T0" fmla="*/ 0 w 1152"/>
                <a:gd name="T1" fmla="*/ 0 h 1008"/>
                <a:gd name="T2" fmla="*/ 0 w 1152"/>
                <a:gd name="T3" fmla="*/ 1008 h 1008"/>
                <a:gd name="T4" fmla="*/ 1152 w 1152"/>
                <a:gd name="T5" fmla="*/ 1008 h 1008"/>
              </a:gdLst>
              <a:ahLst/>
              <a:cxnLst>
                <a:cxn ang="0">
                  <a:pos x="T0" y="T1"/>
                </a:cxn>
                <a:cxn ang="0">
                  <a:pos x="T2" y="T3"/>
                </a:cxn>
                <a:cxn ang="0">
                  <a:pos x="T4" y="T5"/>
                </a:cxn>
              </a:cxnLst>
              <a:rect l="0" t="0" r="r" b="b"/>
              <a:pathLst>
                <a:path w="1152" h="1008">
                  <a:moveTo>
                    <a:pt x="0" y="0"/>
                  </a:moveTo>
                  <a:lnTo>
                    <a:pt x="0" y="1008"/>
                  </a:lnTo>
                  <a:lnTo>
                    <a:pt x="1152" y="1008"/>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8" name="Oval 32"/>
            <p:cNvSpPr>
              <a:spLocks noChangeArrowheads="1"/>
            </p:cNvSpPr>
            <p:nvPr/>
          </p:nvSpPr>
          <p:spPr bwMode="auto">
            <a:xfrm>
              <a:off x="3326" y="1970"/>
              <a:ext cx="48" cy="4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9" name="Oval 33"/>
            <p:cNvSpPr>
              <a:spLocks noChangeArrowheads="1"/>
            </p:cNvSpPr>
            <p:nvPr/>
          </p:nvSpPr>
          <p:spPr bwMode="auto">
            <a:xfrm>
              <a:off x="1542" y="2132"/>
              <a:ext cx="48" cy="4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0" name="Line 34"/>
            <p:cNvSpPr>
              <a:spLocks noChangeShapeType="1"/>
            </p:cNvSpPr>
            <p:nvPr/>
          </p:nvSpPr>
          <p:spPr bwMode="auto">
            <a:xfrm flipV="1">
              <a:off x="4758" y="2845"/>
              <a:ext cx="65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1" name="Line 35"/>
            <p:cNvSpPr>
              <a:spLocks noChangeShapeType="1"/>
            </p:cNvSpPr>
            <p:nvPr/>
          </p:nvSpPr>
          <p:spPr bwMode="auto">
            <a:xfrm flipV="1">
              <a:off x="4746" y="2273"/>
              <a:ext cx="656" cy="3"/>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2" name="Oval 36"/>
            <p:cNvSpPr>
              <a:spLocks noChangeArrowheads="1"/>
            </p:cNvSpPr>
            <p:nvPr/>
          </p:nvSpPr>
          <p:spPr bwMode="auto">
            <a:xfrm>
              <a:off x="3334" y="2831"/>
              <a:ext cx="48" cy="41"/>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 name="Group 53"/>
            <p:cNvGrpSpPr/>
            <p:nvPr/>
          </p:nvGrpSpPr>
          <p:grpSpPr bwMode="auto">
            <a:xfrm>
              <a:off x="1618" y="953"/>
              <a:ext cx="3512" cy="2316"/>
              <a:chOff x="1618" y="953"/>
              <a:chExt cx="3512" cy="2316"/>
            </a:xfrm>
          </p:grpSpPr>
          <p:sp>
            <p:nvSpPr>
              <p:cNvPr id="39974" name="Freeform 38"/>
              <p:cNvSpPr/>
              <p:nvPr/>
            </p:nvSpPr>
            <p:spPr bwMode="auto">
              <a:xfrm>
                <a:off x="1695" y="2442"/>
                <a:ext cx="1659" cy="579"/>
              </a:xfrm>
              <a:custGeom>
                <a:avLst/>
                <a:gdLst>
                  <a:gd name="T0" fmla="*/ 1659 w 1659"/>
                  <a:gd name="T1" fmla="*/ 480 h 672"/>
                  <a:gd name="T2" fmla="*/ 1659 w 1659"/>
                  <a:gd name="T3" fmla="*/ 672 h 672"/>
                  <a:gd name="T4" fmla="*/ 0 w 1659"/>
                  <a:gd name="T5" fmla="*/ 666 h 672"/>
                  <a:gd name="T6" fmla="*/ 0 w 1659"/>
                  <a:gd name="T7" fmla="*/ 0 h 672"/>
                  <a:gd name="T8" fmla="*/ 114 w 1659"/>
                  <a:gd name="T9" fmla="*/ 0 h 672"/>
                </a:gdLst>
                <a:ahLst/>
                <a:cxnLst>
                  <a:cxn ang="0">
                    <a:pos x="T0" y="T1"/>
                  </a:cxn>
                  <a:cxn ang="0">
                    <a:pos x="T2" y="T3"/>
                  </a:cxn>
                  <a:cxn ang="0">
                    <a:pos x="T4" y="T5"/>
                  </a:cxn>
                  <a:cxn ang="0">
                    <a:pos x="T6" y="T7"/>
                  </a:cxn>
                  <a:cxn ang="0">
                    <a:pos x="T8" y="T9"/>
                  </a:cxn>
                </a:cxnLst>
                <a:rect l="0" t="0" r="r" b="b"/>
                <a:pathLst>
                  <a:path w="1659" h="672">
                    <a:moveTo>
                      <a:pt x="1659" y="480"/>
                    </a:moveTo>
                    <a:lnTo>
                      <a:pt x="1659" y="672"/>
                    </a:lnTo>
                    <a:lnTo>
                      <a:pt x="0" y="666"/>
                    </a:lnTo>
                    <a:lnTo>
                      <a:pt x="0" y="0"/>
                    </a:lnTo>
                    <a:lnTo>
                      <a:pt x="114" y="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5" name="Freeform 39"/>
              <p:cNvSpPr/>
              <p:nvPr/>
            </p:nvSpPr>
            <p:spPr bwMode="auto">
              <a:xfrm>
                <a:off x="1626" y="953"/>
                <a:ext cx="3504" cy="1323"/>
              </a:xfrm>
              <a:custGeom>
                <a:avLst/>
                <a:gdLst>
                  <a:gd name="T0" fmla="*/ 3504 w 3504"/>
                  <a:gd name="T1" fmla="*/ 1536 h 1536"/>
                  <a:gd name="T2" fmla="*/ 3504 w 3504"/>
                  <a:gd name="T3" fmla="*/ 0 h 1536"/>
                  <a:gd name="T4" fmla="*/ 0 w 3504"/>
                  <a:gd name="T5" fmla="*/ 0 h 1536"/>
                  <a:gd name="T6" fmla="*/ 3 w 3504"/>
                  <a:gd name="T7" fmla="*/ 798 h 1536"/>
                  <a:gd name="T8" fmla="*/ 186 w 3504"/>
                  <a:gd name="T9" fmla="*/ 795 h 1536"/>
                </a:gdLst>
                <a:ahLst/>
                <a:cxnLst>
                  <a:cxn ang="0">
                    <a:pos x="T0" y="T1"/>
                  </a:cxn>
                  <a:cxn ang="0">
                    <a:pos x="T2" y="T3"/>
                  </a:cxn>
                  <a:cxn ang="0">
                    <a:pos x="T4" y="T5"/>
                  </a:cxn>
                  <a:cxn ang="0">
                    <a:pos x="T6" y="T7"/>
                  </a:cxn>
                  <a:cxn ang="0">
                    <a:pos x="T8" y="T9"/>
                  </a:cxn>
                </a:cxnLst>
                <a:rect l="0" t="0" r="r" b="b"/>
                <a:pathLst>
                  <a:path w="3504" h="1536">
                    <a:moveTo>
                      <a:pt x="3504" y="1536"/>
                    </a:moveTo>
                    <a:lnTo>
                      <a:pt x="3504" y="0"/>
                    </a:lnTo>
                    <a:lnTo>
                      <a:pt x="0" y="0"/>
                    </a:lnTo>
                    <a:lnTo>
                      <a:pt x="3" y="798"/>
                    </a:lnTo>
                    <a:lnTo>
                      <a:pt x="186" y="795"/>
                    </a:lnTo>
                  </a:path>
                </a:pathLst>
              </a:custGeom>
              <a:noFill/>
              <a:ln w="28575"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6" name="Freeform 40"/>
              <p:cNvSpPr/>
              <p:nvPr/>
            </p:nvSpPr>
            <p:spPr bwMode="auto">
              <a:xfrm>
                <a:off x="1657" y="2400"/>
                <a:ext cx="3380" cy="824"/>
              </a:xfrm>
              <a:custGeom>
                <a:avLst/>
                <a:gdLst>
                  <a:gd name="T0" fmla="*/ 3088 w 3380"/>
                  <a:gd name="T1" fmla="*/ 540 h 956"/>
                  <a:gd name="T2" fmla="*/ 3380 w 3380"/>
                  <a:gd name="T3" fmla="*/ 540 h 956"/>
                  <a:gd name="T4" fmla="*/ 3380 w 3380"/>
                  <a:gd name="T5" fmla="*/ 956 h 956"/>
                  <a:gd name="T6" fmla="*/ 0 w 3380"/>
                  <a:gd name="T7" fmla="*/ 956 h 956"/>
                  <a:gd name="T8" fmla="*/ 0 w 3380"/>
                  <a:gd name="T9" fmla="*/ 0 h 956"/>
                  <a:gd name="T10" fmla="*/ 152 w 3380"/>
                  <a:gd name="T11" fmla="*/ 0 h 956"/>
                </a:gdLst>
                <a:ahLst/>
                <a:cxnLst>
                  <a:cxn ang="0">
                    <a:pos x="T0" y="T1"/>
                  </a:cxn>
                  <a:cxn ang="0">
                    <a:pos x="T2" y="T3"/>
                  </a:cxn>
                  <a:cxn ang="0">
                    <a:pos x="T4" y="T5"/>
                  </a:cxn>
                  <a:cxn ang="0">
                    <a:pos x="T6" y="T7"/>
                  </a:cxn>
                  <a:cxn ang="0">
                    <a:pos x="T8" y="T9"/>
                  </a:cxn>
                  <a:cxn ang="0">
                    <a:pos x="T10" y="T11"/>
                  </a:cxn>
                </a:cxnLst>
                <a:rect l="0" t="0" r="r" b="b"/>
                <a:pathLst>
                  <a:path w="3380" h="956">
                    <a:moveTo>
                      <a:pt x="3088" y="540"/>
                    </a:moveTo>
                    <a:lnTo>
                      <a:pt x="3380" y="540"/>
                    </a:lnTo>
                    <a:lnTo>
                      <a:pt x="3380" y="956"/>
                    </a:lnTo>
                    <a:lnTo>
                      <a:pt x="0" y="956"/>
                    </a:lnTo>
                    <a:lnTo>
                      <a:pt x="0" y="0"/>
                    </a:lnTo>
                    <a:lnTo>
                      <a:pt x="152" y="0"/>
                    </a:lnTo>
                  </a:path>
                </a:pathLst>
              </a:custGeom>
              <a:noFill/>
              <a:ln w="28575" cap="flat" cmpd="sng">
                <a:solidFill>
                  <a:srgbClr val="00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7" name="Freeform 41"/>
              <p:cNvSpPr/>
              <p:nvPr/>
            </p:nvSpPr>
            <p:spPr bwMode="auto">
              <a:xfrm>
                <a:off x="1618" y="2276"/>
                <a:ext cx="3512" cy="993"/>
              </a:xfrm>
              <a:custGeom>
                <a:avLst/>
                <a:gdLst>
                  <a:gd name="T0" fmla="*/ 3128 w 3512"/>
                  <a:gd name="T1" fmla="*/ 0 h 1152"/>
                  <a:gd name="T2" fmla="*/ 3512 w 3512"/>
                  <a:gd name="T3" fmla="*/ 0 h 1152"/>
                  <a:gd name="T4" fmla="*/ 3512 w 3512"/>
                  <a:gd name="T5" fmla="*/ 1152 h 1152"/>
                  <a:gd name="T6" fmla="*/ 0 w 3512"/>
                  <a:gd name="T7" fmla="*/ 1152 h 1152"/>
                  <a:gd name="T8" fmla="*/ 2 w 3512"/>
                  <a:gd name="T9" fmla="*/ 33 h 1152"/>
                  <a:gd name="T10" fmla="*/ 191 w 3512"/>
                  <a:gd name="T11" fmla="*/ 36 h 1152"/>
                </a:gdLst>
                <a:ahLst/>
                <a:cxnLst>
                  <a:cxn ang="0">
                    <a:pos x="T0" y="T1"/>
                  </a:cxn>
                  <a:cxn ang="0">
                    <a:pos x="T2" y="T3"/>
                  </a:cxn>
                  <a:cxn ang="0">
                    <a:pos x="T4" y="T5"/>
                  </a:cxn>
                  <a:cxn ang="0">
                    <a:pos x="T6" y="T7"/>
                  </a:cxn>
                  <a:cxn ang="0">
                    <a:pos x="T8" y="T9"/>
                  </a:cxn>
                  <a:cxn ang="0">
                    <a:pos x="T10" y="T11"/>
                  </a:cxn>
                </a:cxnLst>
                <a:rect l="0" t="0" r="r" b="b"/>
                <a:pathLst>
                  <a:path w="3512" h="1152">
                    <a:moveTo>
                      <a:pt x="3128" y="0"/>
                    </a:moveTo>
                    <a:lnTo>
                      <a:pt x="3512" y="0"/>
                    </a:lnTo>
                    <a:lnTo>
                      <a:pt x="3512" y="1152"/>
                    </a:lnTo>
                    <a:lnTo>
                      <a:pt x="0" y="1152"/>
                    </a:lnTo>
                    <a:lnTo>
                      <a:pt x="2" y="33"/>
                    </a:lnTo>
                    <a:lnTo>
                      <a:pt x="191" y="36"/>
                    </a:lnTo>
                  </a:path>
                </a:pathLst>
              </a:custGeom>
              <a:noFill/>
              <a:ln w="28575"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8" name="Freeform 42"/>
              <p:cNvSpPr/>
              <p:nvPr/>
            </p:nvSpPr>
            <p:spPr bwMode="auto">
              <a:xfrm>
                <a:off x="1701" y="1118"/>
                <a:ext cx="1653" cy="869"/>
              </a:xfrm>
              <a:custGeom>
                <a:avLst/>
                <a:gdLst>
                  <a:gd name="T0" fmla="*/ 1653 w 1653"/>
                  <a:gd name="T1" fmla="*/ 1008 h 1008"/>
                  <a:gd name="T2" fmla="*/ 1653 w 1653"/>
                  <a:gd name="T3" fmla="*/ 0 h 1008"/>
                  <a:gd name="T4" fmla="*/ 0 w 1653"/>
                  <a:gd name="T5" fmla="*/ 0 h 1008"/>
                  <a:gd name="T6" fmla="*/ 0 w 1653"/>
                  <a:gd name="T7" fmla="*/ 432 h 1008"/>
                  <a:gd name="T8" fmla="*/ 117 w 1653"/>
                  <a:gd name="T9" fmla="*/ 432 h 1008"/>
                </a:gdLst>
                <a:ahLst/>
                <a:cxnLst>
                  <a:cxn ang="0">
                    <a:pos x="T0" y="T1"/>
                  </a:cxn>
                  <a:cxn ang="0">
                    <a:pos x="T2" y="T3"/>
                  </a:cxn>
                  <a:cxn ang="0">
                    <a:pos x="T4" y="T5"/>
                  </a:cxn>
                  <a:cxn ang="0">
                    <a:pos x="T6" y="T7"/>
                  </a:cxn>
                  <a:cxn ang="0">
                    <a:pos x="T8" y="T9"/>
                  </a:cxn>
                </a:cxnLst>
                <a:rect l="0" t="0" r="r" b="b"/>
                <a:pathLst>
                  <a:path w="1653" h="1008">
                    <a:moveTo>
                      <a:pt x="1653" y="1008"/>
                    </a:moveTo>
                    <a:lnTo>
                      <a:pt x="1653" y="0"/>
                    </a:lnTo>
                    <a:lnTo>
                      <a:pt x="0" y="0"/>
                    </a:lnTo>
                    <a:lnTo>
                      <a:pt x="0" y="432"/>
                    </a:lnTo>
                    <a:lnTo>
                      <a:pt x="117" y="432"/>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9" name="Freeform 43"/>
              <p:cNvSpPr/>
              <p:nvPr/>
            </p:nvSpPr>
            <p:spPr bwMode="auto">
              <a:xfrm>
                <a:off x="1674" y="1036"/>
                <a:ext cx="3360" cy="1819"/>
              </a:xfrm>
              <a:custGeom>
                <a:avLst/>
                <a:gdLst>
                  <a:gd name="T0" fmla="*/ 3360 w 3360"/>
                  <a:gd name="T1" fmla="*/ 2112 h 2112"/>
                  <a:gd name="T2" fmla="*/ 3360 w 3360"/>
                  <a:gd name="T3" fmla="*/ 0 h 2112"/>
                  <a:gd name="T4" fmla="*/ 0 w 3360"/>
                  <a:gd name="T5" fmla="*/ 0 h 2112"/>
                  <a:gd name="T6" fmla="*/ 0 w 3360"/>
                  <a:gd name="T7" fmla="*/ 624 h 2112"/>
                  <a:gd name="T8" fmla="*/ 144 w 3360"/>
                  <a:gd name="T9" fmla="*/ 624 h 2112"/>
                </a:gdLst>
                <a:ahLst/>
                <a:cxnLst>
                  <a:cxn ang="0">
                    <a:pos x="T0" y="T1"/>
                  </a:cxn>
                  <a:cxn ang="0">
                    <a:pos x="T2" y="T3"/>
                  </a:cxn>
                  <a:cxn ang="0">
                    <a:pos x="T4" y="T5"/>
                  </a:cxn>
                  <a:cxn ang="0">
                    <a:pos x="T6" y="T7"/>
                  </a:cxn>
                  <a:cxn ang="0">
                    <a:pos x="T8" y="T9"/>
                  </a:cxn>
                </a:cxnLst>
                <a:rect l="0" t="0" r="r" b="b"/>
                <a:pathLst>
                  <a:path w="3360" h="2112">
                    <a:moveTo>
                      <a:pt x="3360" y="2112"/>
                    </a:moveTo>
                    <a:lnTo>
                      <a:pt x="3360" y="0"/>
                    </a:lnTo>
                    <a:lnTo>
                      <a:pt x="0" y="0"/>
                    </a:lnTo>
                    <a:lnTo>
                      <a:pt x="0" y="624"/>
                    </a:lnTo>
                    <a:lnTo>
                      <a:pt x="144" y="624"/>
                    </a:lnTo>
                  </a:path>
                </a:pathLst>
              </a:custGeom>
              <a:noFill/>
              <a:ln w="28575" cap="flat" cmpd="sng">
                <a:solidFill>
                  <a:srgbClr val="0000FF"/>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9980" name="Oval 44"/>
            <p:cNvSpPr>
              <a:spLocks noChangeArrowheads="1"/>
            </p:cNvSpPr>
            <p:nvPr/>
          </p:nvSpPr>
          <p:spPr bwMode="auto">
            <a:xfrm>
              <a:off x="5006" y="2824"/>
              <a:ext cx="48" cy="42"/>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1" name="Oval 45"/>
            <p:cNvSpPr>
              <a:spLocks noChangeArrowheads="1"/>
            </p:cNvSpPr>
            <p:nvPr/>
          </p:nvSpPr>
          <p:spPr bwMode="auto">
            <a:xfrm>
              <a:off x="5106" y="2256"/>
              <a:ext cx="48" cy="41"/>
            </a:xfrm>
            <a:prstGeom prst="ellipse">
              <a:avLst/>
            </a:prstGeom>
            <a:solidFill>
              <a:schemeClr val="tx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2" name="AutoShape 46"/>
            <p:cNvSpPr>
              <a:spLocks noChangeArrowheads="1"/>
            </p:cNvSpPr>
            <p:nvPr/>
          </p:nvSpPr>
          <p:spPr bwMode="auto">
            <a:xfrm>
              <a:off x="5365" y="2111"/>
              <a:ext cx="240" cy="868"/>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en-US" altLang="zh-CN"/>
                <a:t>mux</a:t>
              </a:r>
            </a:p>
          </p:txBody>
        </p:sp>
        <p:sp>
          <p:nvSpPr>
            <p:cNvPr id="39983" name="Freeform 47"/>
            <p:cNvSpPr/>
            <p:nvPr/>
          </p:nvSpPr>
          <p:spPr bwMode="auto">
            <a:xfrm>
              <a:off x="172" y="1946"/>
              <a:ext cx="5520" cy="1405"/>
            </a:xfrm>
            <a:custGeom>
              <a:avLst/>
              <a:gdLst>
                <a:gd name="T0" fmla="*/ 5424 w 5520"/>
                <a:gd name="T1" fmla="*/ 720 h 1632"/>
                <a:gd name="T2" fmla="*/ 5520 w 5520"/>
                <a:gd name="T3" fmla="*/ 720 h 1632"/>
                <a:gd name="T4" fmla="*/ 5520 w 5520"/>
                <a:gd name="T5" fmla="*/ 1632 h 1632"/>
                <a:gd name="T6" fmla="*/ 0 w 5520"/>
                <a:gd name="T7" fmla="*/ 1632 h 1632"/>
                <a:gd name="T8" fmla="*/ 0 w 5520"/>
                <a:gd name="T9" fmla="*/ 0 h 1632"/>
                <a:gd name="T10" fmla="*/ 288 w 5520"/>
                <a:gd name="T11" fmla="*/ 0 h 1632"/>
              </a:gdLst>
              <a:ahLst/>
              <a:cxnLst>
                <a:cxn ang="0">
                  <a:pos x="T0" y="T1"/>
                </a:cxn>
                <a:cxn ang="0">
                  <a:pos x="T2" y="T3"/>
                </a:cxn>
                <a:cxn ang="0">
                  <a:pos x="T4" y="T5"/>
                </a:cxn>
                <a:cxn ang="0">
                  <a:pos x="T6" y="T7"/>
                </a:cxn>
                <a:cxn ang="0">
                  <a:pos x="T8" y="T9"/>
                </a:cxn>
                <a:cxn ang="0">
                  <a:pos x="T10" y="T11"/>
                </a:cxn>
              </a:cxnLst>
              <a:rect l="0" t="0" r="r" b="b"/>
              <a:pathLst>
                <a:path w="5520" h="1632">
                  <a:moveTo>
                    <a:pt x="5424" y="720"/>
                  </a:moveTo>
                  <a:lnTo>
                    <a:pt x="5520" y="720"/>
                  </a:lnTo>
                  <a:lnTo>
                    <a:pt x="5520" y="1632"/>
                  </a:lnTo>
                  <a:lnTo>
                    <a:pt x="0" y="1632"/>
                  </a:lnTo>
                  <a:lnTo>
                    <a:pt x="0" y="0"/>
                  </a:lnTo>
                  <a:lnTo>
                    <a:pt x="288"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 name="Group 55"/>
          <p:cNvGrpSpPr/>
          <p:nvPr/>
        </p:nvGrpSpPr>
        <p:grpSpPr bwMode="auto">
          <a:xfrm>
            <a:off x="1752600" y="5410200"/>
            <a:ext cx="5310188" cy="1200150"/>
            <a:chOff x="144" y="3408"/>
            <a:chExt cx="3345" cy="756"/>
          </a:xfrm>
        </p:grpSpPr>
        <p:sp>
          <p:nvSpPr>
            <p:cNvPr id="39985" name="Line 49"/>
            <p:cNvSpPr>
              <a:spLocks noChangeShapeType="1"/>
            </p:cNvSpPr>
            <p:nvPr/>
          </p:nvSpPr>
          <p:spPr bwMode="auto">
            <a:xfrm>
              <a:off x="144" y="3545"/>
              <a:ext cx="384" cy="0"/>
            </a:xfrm>
            <a:prstGeom prst="line">
              <a:avLst/>
            </a:prstGeom>
            <a:noFill/>
            <a:ln w="34925">
              <a:solidFill>
                <a:srgbClr val="FF0000"/>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6" name="Text Box 50"/>
            <p:cNvSpPr txBox="1">
              <a:spLocks noChangeArrowheads="1"/>
            </p:cNvSpPr>
            <p:nvPr/>
          </p:nvSpPr>
          <p:spPr bwMode="auto">
            <a:xfrm>
              <a:off x="576" y="3408"/>
              <a:ext cx="2913" cy="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en-US" altLang="zh-CN" sz="2400" b="1">
                  <a:solidFill>
                    <a:srgbClr val="FF0000"/>
                  </a:solidFill>
                </a:rPr>
                <a:t>EX/Mem.ALUoutput </a:t>
              </a:r>
              <a:r>
                <a:rPr lang="en-US" altLang="zh-CN" sz="2400" b="1">
                  <a:solidFill>
                    <a:srgbClr val="FF0000"/>
                  </a:solidFill>
                  <a:sym typeface="Symbol" panose="05050102010706020507" pitchFamily="18" charset="2"/>
                </a:rPr>
                <a:t> ALU</a:t>
              </a:r>
              <a:r>
                <a:rPr lang="en-US" altLang="zh-CN" sz="2400">
                  <a:solidFill>
                    <a:srgbClr val="FF0000"/>
                  </a:solidFill>
                  <a:sym typeface="Symbol" panose="05050102010706020507" pitchFamily="18" charset="2"/>
                </a:rPr>
                <a:t> input</a:t>
              </a:r>
            </a:p>
            <a:p>
              <a:pPr eaLnBrk="1" hangingPunct="1"/>
              <a:r>
                <a:rPr lang="en-US" altLang="zh-CN" sz="2400" b="1">
                  <a:solidFill>
                    <a:srgbClr val="0000FF"/>
                  </a:solidFill>
                  <a:sym typeface="Symbol" panose="05050102010706020507" pitchFamily="18" charset="2"/>
                </a:rPr>
                <a:t>MEM/WB.ALUoutput  ALU input</a:t>
              </a:r>
              <a:endParaRPr lang="en-US" altLang="zh-CN" sz="2400">
                <a:solidFill>
                  <a:srgbClr val="0000FF"/>
                </a:solidFill>
                <a:latin typeface="Times New Roman" panose="02020603050405020304" pitchFamily="18" charset="0"/>
                <a:sym typeface="Symbol" panose="05050102010706020507" pitchFamily="18" charset="2"/>
              </a:endParaRPr>
            </a:p>
            <a:p>
              <a:pPr eaLnBrk="1" hangingPunct="1"/>
              <a:r>
                <a:rPr lang="en-US" altLang="zh-CN" sz="2400">
                  <a:solidFill>
                    <a:srgbClr val="CC00FF"/>
                  </a:solidFill>
                  <a:sym typeface="Symbol" panose="05050102010706020507" pitchFamily="18" charset="2"/>
                </a:rPr>
                <a:t>MEM/WB.LMD </a:t>
              </a:r>
              <a:r>
                <a:rPr lang="en-US" altLang="zh-CN" sz="2400" b="1">
                  <a:solidFill>
                    <a:srgbClr val="CC00FF"/>
                  </a:solidFill>
                  <a:sym typeface="Symbol" panose="05050102010706020507" pitchFamily="18" charset="2"/>
                </a:rPr>
                <a:t> ALU</a:t>
              </a:r>
              <a:r>
                <a:rPr lang="en-US" altLang="zh-CN" sz="2400">
                  <a:solidFill>
                    <a:srgbClr val="CC00FF"/>
                  </a:solidFill>
                  <a:sym typeface="Symbol" panose="05050102010706020507" pitchFamily="18" charset="2"/>
                </a:rPr>
                <a:t> input</a:t>
              </a:r>
              <a:endParaRPr lang="en-US" altLang="zh-CN" sz="2400">
                <a:solidFill>
                  <a:srgbClr val="CC00FF"/>
                </a:solidFill>
                <a:latin typeface="Times New Roman" panose="02020603050405020304" pitchFamily="18" charset="0"/>
                <a:sym typeface="Symbol" panose="05050102010706020507" pitchFamily="18" charset="2"/>
              </a:endParaRPr>
            </a:p>
          </p:txBody>
        </p:sp>
        <p:sp>
          <p:nvSpPr>
            <p:cNvPr id="39987" name="Line 51"/>
            <p:cNvSpPr>
              <a:spLocks noChangeShapeType="1"/>
            </p:cNvSpPr>
            <p:nvPr/>
          </p:nvSpPr>
          <p:spPr bwMode="auto">
            <a:xfrm>
              <a:off x="144" y="3833"/>
              <a:ext cx="384" cy="0"/>
            </a:xfrm>
            <a:prstGeom prst="line">
              <a:avLst/>
            </a:prstGeom>
            <a:noFill/>
            <a:ln w="34925">
              <a:solidFill>
                <a:srgbClr val="0000FF"/>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8" name="Line 52"/>
            <p:cNvSpPr>
              <a:spLocks noChangeShapeType="1"/>
            </p:cNvSpPr>
            <p:nvPr/>
          </p:nvSpPr>
          <p:spPr bwMode="auto">
            <a:xfrm>
              <a:off x="144" y="4073"/>
              <a:ext cx="384" cy="0"/>
            </a:xfrm>
            <a:prstGeom prst="line">
              <a:avLst/>
            </a:prstGeom>
            <a:noFill/>
            <a:ln w="34925">
              <a:solidFill>
                <a:srgbClr val="FF00FF"/>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 name="灯片编号占位符 52"/>
          <p:cNvSpPr>
            <a:spLocks noGrp="1"/>
          </p:cNvSpPr>
          <p:nvPr>
            <p:ph type="sldNum" sz="quarter" idx="12"/>
          </p:nvPr>
        </p:nvSpPr>
        <p:spPr/>
        <p:txBody>
          <a:bodyPr/>
          <a:lstStyle/>
          <a:p>
            <a:fld id="{0C913308-F349-4B6D-A68A-DD1791B4A57B}" type="slidenum">
              <a:rPr lang="zh-CN" altLang="en-US" smtClean="0"/>
              <a:t>184</a:t>
            </a:fld>
            <a:endParaRPr lang="zh-CN" altLang="en-US"/>
          </a:p>
        </p:txBody>
      </p:sp>
      <p:sp>
        <p:nvSpPr>
          <p:cNvPr id="6" name="文本框 5"/>
          <p:cNvSpPr txBox="1"/>
          <p:nvPr/>
        </p:nvSpPr>
        <p:spPr>
          <a:xfrm>
            <a:off x="3061971" y="506096"/>
            <a:ext cx="6306185" cy="475771"/>
          </a:xfrm>
          <a:prstGeom prst="rect">
            <a:avLst/>
          </a:prstGeom>
          <a:noFill/>
        </p:spPr>
        <p:txBody>
          <a:bodyPr wrap="square" rtlCol="0" anchor="t">
            <a:spAutoFit/>
          </a:bodyPr>
          <a:lstStyle/>
          <a:p>
            <a:pPr lvl="1">
              <a:lnSpc>
                <a:spcPts val="3400"/>
              </a:lnSpc>
            </a:pPr>
            <a:r>
              <a:rPr lang="zh-CN" altLang="en-US" b="1" dirty="0">
                <a:solidFill>
                  <a:srgbClr val="000000"/>
                </a:solidFill>
                <a:latin typeface="Comic Sans MS" panose="030F0702030302020204" pitchFamily="66" charset="0"/>
                <a:sym typeface="+mn-ea"/>
              </a:rPr>
              <a:t>在数据通路上增加数据线（</a:t>
            </a:r>
            <a:r>
              <a:rPr lang="en-US" altLang="zh-CN" b="1" dirty="0">
                <a:solidFill>
                  <a:srgbClr val="C00000"/>
                </a:solidFill>
                <a:latin typeface="Comic Sans MS" panose="030F0702030302020204" pitchFamily="66" charset="0"/>
                <a:sym typeface="+mn-ea"/>
              </a:rPr>
              <a:t> buses </a:t>
            </a:r>
            <a:r>
              <a:rPr lang="zh-CN" altLang="en-US" b="1" dirty="0">
                <a:solidFill>
                  <a:srgbClr val="000000"/>
                </a:solidFill>
                <a:latin typeface="Comic Sans MS" panose="030F0702030302020204" pitchFamily="66" charset="0"/>
                <a:sym typeface="+mn-ea"/>
              </a:rPr>
              <a:t>）传送这些结果</a:t>
            </a:r>
            <a:endParaRPr lang="zh-CN" altLang="en-US"/>
          </a:p>
        </p:txBody>
      </p:sp>
      <p:sp>
        <p:nvSpPr>
          <p:cNvPr id="7" name="文本框 6"/>
          <p:cNvSpPr txBox="1"/>
          <p:nvPr/>
        </p:nvSpPr>
        <p:spPr>
          <a:xfrm>
            <a:off x="7498715" y="4618356"/>
            <a:ext cx="2540000" cy="2306955"/>
          </a:xfrm>
          <a:prstGeom prst="rect">
            <a:avLst/>
          </a:prstGeom>
          <a:noFill/>
        </p:spPr>
        <p:txBody>
          <a:bodyPr wrap="square" rtlCol="0" anchor="t">
            <a:spAutoFit/>
          </a:bodyPr>
          <a:lstStyle/>
          <a:p>
            <a:r>
              <a:rPr lang="zh-CN" altLang="en-US" b="1">
                <a:solidFill>
                  <a:srgbClr val="FF0000"/>
                </a:solidFill>
                <a:sym typeface="+mn-ea"/>
              </a:rPr>
              <a:t>红色：</a:t>
            </a:r>
            <a:r>
              <a:rPr lang="en-US" altLang="zh-CN" b="1">
                <a:solidFill>
                  <a:srgbClr val="FF0000"/>
                </a:solidFill>
                <a:sym typeface="+mn-ea"/>
              </a:rPr>
              <a:t>add </a:t>
            </a:r>
            <a:r>
              <a:rPr lang="en-US" altLang="zh-CN" b="1">
                <a:sym typeface="+mn-ea"/>
              </a:rPr>
              <a:t>R1</a:t>
            </a:r>
            <a:r>
              <a:rPr lang="en-US" altLang="zh-CN" b="1">
                <a:solidFill>
                  <a:srgbClr val="FF0000"/>
                </a:solidFill>
                <a:sym typeface="+mn-ea"/>
              </a:rPr>
              <a:t>, R2, R3;</a:t>
            </a:r>
            <a:endParaRPr lang="en-US" altLang="zh-CN" b="1">
              <a:solidFill>
                <a:srgbClr val="FF0000"/>
              </a:solidFill>
            </a:endParaRPr>
          </a:p>
          <a:p>
            <a:r>
              <a:rPr lang="en-US" altLang="zh-CN" b="1">
                <a:solidFill>
                  <a:srgbClr val="FF0000"/>
                </a:solidFill>
                <a:sym typeface="+mn-ea"/>
              </a:rPr>
              <a:t>             sub R4, </a:t>
            </a:r>
            <a:r>
              <a:rPr lang="en-US" altLang="zh-CN" b="1">
                <a:sym typeface="+mn-ea"/>
              </a:rPr>
              <a:t>R1</a:t>
            </a:r>
            <a:r>
              <a:rPr lang="en-US" altLang="zh-CN" b="1">
                <a:solidFill>
                  <a:srgbClr val="FF0000"/>
                </a:solidFill>
                <a:sym typeface="+mn-ea"/>
              </a:rPr>
              <a:t>, R5;</a:t>
            </a:r>
            <a:endParaRPr lang="en-US" altLang="zh-CN" b="1">
              <a:solidFill>
                <a:srgbClr val="FF0000"/>
              </a:solidFill>
            </a:endParaRPr>
          </a:p>
          <a:p>
            <a:r>
              <a:rPr lang="zh-CN" altLang="en-US" b="1">
                <a:solidFill>
                  <a:srgbClr val="0B5FD1"/>
                </a:solidFill>
                <a:sym typeface="+mn-ea"/>
              </a:rPr>
              <a:t>蓝色：</a:t>
            </a:r>
            <a:r>
              <a:rPr lang="en-US" altLang="zh-CN" b="1">
                <a:solidFill>
                  <a:srgbClr val="0B5FD1"/>
                </a:solidFill>
                <a:sym typeface="+mn-ea"/>
              </a:rPr>
              <a:t>add </a:t>
            </a:r>
            <a:r>
              <a:rPr lang="en-US" altLang="zh-CN" b="1">
                <a:sym typeface="+mn-ea"/>
              </a:rPr>
              <a:t>R1</a:t>
            </a:r>
            <a:r>
              <a:rPr lang="en-US" altLang="zh-CN" b="1">
                <a:solidFill>
                  <a:srgbClr val="0B5FD1"/>
                </a:solidFill>
                <a:sym typeface="+mn-ea"/>
              </a:rPr>
              <a:t>, R2, R3;</a:t>
            </a:r>
            <a:endParaRPr lang="en-US" altLang="zh-CN" b="1">
              <a:solidFill>
                <a:srgbClr val="0B5FD1"/>
              </a:solidFill>
            </a:endParaRPr>
          </a:p>
          <a:p>
            <a:r>
              <a:rPr lang="en-US" altLang="zh-CN" b="1">
                <a:solidFill>
                  <a:srgbClr val="0B5FD1"/>
                </a:solidFill>
                <a:sym typeface="+mn-ea"/>
              </a:rPr>
              <a:t>             sub R4, R1, R5;</a:t>
            </a:r>
            <a:endParaRPr lang="en-US" altLang="zh-CN" b="1">
              <a:solidFill>
                <a:srgbClr val="0B5FD1"/>
              </a:solidFill>
            </a:endParaRPr>
          </a:p>
          <a:p>
            <a:r>
              <a:rPr lang="en-US" altLang="zh-CN" b="1">
                <a:solidFill>
                  <a:srgbClr val="0B5FD1"/>
                </a:solidFill>
                <a:sym typeface="+mn-ea"/>
              </a:rPr>
              <a:t>             and R6, </a:t>
            </a:r>
            <a:r>
              <a:rPr lang="en-US" altLang="zh-CN" b="1">
                <a:sym typeface="+mn-ea"/>
              </a:rPr>
              <a:t>R1</a:t>
            </a:r>
            <a:r>
              <a:rPr lang="en-US" altLang="zh-CN" b="1">
                <a:solidFill>
                  <a:srgbClr val="0B5FD1"/>
                </a:solidFill>
                <a:sym typeface="+mn-ea"/>
              </a:rPr>
              <a:t>, R7;</a:t>
            </a:r>
            <a:endParaRPr lang="en-US" altLang="zh-CN"/>
          </a:p>
          <a:p>
            <a:r>
              <a:rPr lang="zh-CN" altLang="en-US" b="1">
                <a:solidFill>
                  <a:srgbClr val="7030A0"/>
                </a:solidFill>
                <a:sym typeface="+mn-ea"/>
              </a:rPr>
              <a:t>紫色：</a:t>
            </a:r>
            <a:r>
              <a:rPr lang="en-US" altLang="zh-CN" b="1">
                <a:solidFill>
                  <a:srgbClr val="7030A0"/>
                </a:solidFill>
                <a:sym typeface="+mn-ea"/>
              </a:rPr>
              <a:t>load </a:t>
            </a:r>
            <a:r>
              <a:rPr lang="en-US" altLang="zh-CN" b="1">
                <a:sym typeface="+mn-ea"/>
              </a:rPr>
              <a:t>R1</a:t>
            </a:r>
            <a:r>
              <a:rPr lang="en-US" altLang="zh-CN" b="1">
                <a:solidFill>
                  <a:srgbClr val="7030A0"/>
                </a:solidFill>
                <a:sym typeface="+mn-ea"/>
              </a:rPr>
              <a:t>, 20(R3);</a:t>
            </a:r>
            <a:endParaRPr lang="en-US" altLang="zh-CN" b="1">
              <a:solidFill>
                <a:srgbClr val="7030A0"/>
              </a:solidFill>
            </a:endParaRPr>
          </a:p>
          <a:p>
            <a:r>
              <a:rPr lang="en-US" altLang="zh-CN" b="1">
                <a:solidFill>
                  <a:srgbClr val="7030A0"/>
                </a:solidFill>
                <a:sym typeface="+mn-ea"/>
              </a:rPr>
              <a:t>              sub R4, R2, R5;</a:t>
            </a:r>
            <a:endParaRPr lang="en-US" altLang="zh-CN" b="1">
              <a:solidFill>
                <a:srgbClr val="7030A0"/>
              </a:solidFill>
            </a:endParaRPr>
          </a:p>
          <a:p>
            <a:r>
              <a:rPr lang="en-US" altLang="zh-CN" b="1">
                <a:solidFill>
                  <a:srgbClr val="7030A0"/>
                </a:solidFill>
                <a:sym typeface="+mn-ea"/>
              </a:rPr>
              <a:t>             and R6, </a:t>
            </a:r>
            <a:r>
              <a:rPr lang="en-US" altLang="zh-CN" b="1">
                <a:sym typeface="+mn-ea"/>
              </a:rPr>
              <a:t>R1</a:t>
            </a:r>
            <a:r>
              <a:rPr lang="en-US" altLang="zh-CN" b="1">
                <a:solidFill>
                  <a:srgbClr val="7030A0"/>
                </a:solidFill>
                <a:sym typeface="+mn-ea"/>
              </a:rPr>
              <a:t>, R7;</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905000" y="0"/>
            <a:ext cx="8229600" cy="562074"/>
          </a:xfrm>
        </p:spPr>
        <p:txBody>
          <a:bodyPr>
            <a:normAutofit fontScale="90000"/>
          </a:bodyPr>
          <a:lstStyle/>
          <a:p>
            <a:r>
              <a:rPr lang="en-US" altLang="zh-CN" sz="3200" b="1" dirty="0"/>
              <a:t>Forwarding </a:t>
            </a:r>
            <a:r>
              <a:rPr lang="zh-CN" altLang="en-US" sz="3200" b="1" dirty="0"/>
              <a:t>的其他输入路径</a:t>
            </a:r>
            <a:endParaRPr lang="en-US" altLang="zh-CN" sz="3200" b="1" dirty="0"/>
          </a:p>
        </p:txBody>
      </p:sp>
      <p:grpSp>
        <p:nvGrpSpPr>
          <p:cNvPr id="2" name="Group 28"/>
          <p:cNvGrpSpPr/>
          <p:nvPr/>
        </p:nvGrpSpPr>
        <p:grpSpPr bwMode="auto">
          <a:xfrm>
            <a:off x="1570964" y="633730"/>
            <a:ext cx="8592873" cy="4800600"/>
            <a:chOff x="240" y="1008"/>
            <a:chExt cx="5232" cy="3024"/>
          </a:xfrm>
        </p:grpSpPr>
        <p:grpSp>
          <p:nvGrpSpPr>
            <p:cNvPr id="3" name="Group 5"/>
            <p:cNvGrpSpPr/>
            <p:nvPr/>
          </p:nvGrpSpPr>
          <p:grpSpPr bwMode="auto">
            <a:xfrm>
              <a:off x="240" y="1056"/>
              <a:ext cx="5232" cy="2976"/>
              <a:chOff x="240" y="960"/>
              <a:chExt cx="5232" cy="2976"/>
            </a:xfrm>
          </p:grpSpPr>
          <p:pic>
            <p:nvPicPr>
              <p:cNvPr id="40966" name="Picture 6" descr="chap3_4-5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960"/>
                <a:ext cx="5232" cy="278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7"/>
              <p:cNvGrpSpPr/>
              <p:nvPr/>
            </p:nvGrpSpPr>
            <p:grpSpPr bwMode="auto">
              <a:xfrm>
                <a:off x="3110" y="3002"/>
                <a:ext cx="2254" cy="934"/>
                <a:chOff x="3110" y="3002"/>
                <a:chExt cx="2254" cy="934"/>
              </a:xfrm>
            </p:grpSpPr>
            <p:sp>
              <p:nvSpPr>
                <p:cNvPr id="40968" name="Text Box 8"/>
                <p:cNvSpPr txBox="1">
                  <a:spLocks noChangeArrowheads="1"/>
                </p:cNvSpPr>
                <p:nvPr/>
              </p:nvSpPr>
              <p:spPr bwMode="auto">
                <a:xfrm>
                  <a:off x="3110" y="3002"/>
                  <a:ext cx="521"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en-US" altLang="zh-CN" sz="2400" b="1">
                      <a:solidFill>
                        <a:srgbClr val="339966"/>
                      </a:solidFill>
                      <a:latin typeface="Times New Roman" panose="02020603050405020304" pitchFamily="18" charset="0"/>
                    </a:rPr>
                    <a:t>store</a:t>
                  </a:r>
                  <a:endParaRPr lang="en-US" altLang="zh-CN" sz="2400">
                    <a:latin typeface="Times New Roman" panose="02020603050405020304" pitchFamily="18" charset="0"/>
                  </a:endParaRPr>
                </a:p>
              </p:txBody>
            </p:sp>
            <p:sp>
              <p:nvSpPr>
                <p:cNvPr id="40969" name="Text Box 9"/>
                <p:cNvSpPr txBox="1">
                  <a:spLocks noChangeArrowheads="1"/>
                </p:cNvSpPr>
                <p:nvPr/>
              </p:nvSpPr>
              <p:spPr bwMode="auto">
                <a:xfrm>
                  <a:off x="4896" y="3648"/>
                  <a:ext cx="46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r>
                    <a:rPr lang="en-US" altLang="zh-CN" sz="2400" b="1">
                      <a:solidFill>
                        <a:srgbClr val="339966"/>
                      </a:solidFill>
                      <a:latin typeface="Times New Roman" panose="02020603050405020304" pitchFamily="18" charset="0"/>
                    </a:rPr>
                    <a:t>load</a:t>
                  </a:r>
                  <a:endParaRPr lang="en-US" altLang="zh-CN" sz="2400">
                    <a:latin typeface="Times New Roman" panose="02020603050405020304" pitchFamily="18" charset="0"/>
                  </a:endParaRPr>
                </a:p>
              </p:txBody>
            </p:sp>
          </p:grpSp>
        </p:grpSp>
        <p:sp>
          <p:nvSpPr>
            <p:cNvPr id="40971" name="Line 11"/>
            <p:cNvSpPr>
              <a:spLocks noChangeShapeType="1"/>
            </p:cNvSpPr>
            <p:nvPr/>
          </p:nvSpPr>
          <p:spPr bwMode="auto">
            <a:xfrm flipV="1">
              <a:off x="4080" y="1248"/>
              <a:ext cx="0" cy="1344"/>
            </a:xfrm>
            <a:prstGeom prst="line">
              <a:avLst/>
            </a:prstGeom>
            <a:noFill/>
            <a:ln w="34925">
              <a:solidFill>
                <a:schemeClr val="accent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2" name="Line 12"/>
            <p:cNvSpPr>
              <a:spLocks noChangeShapeType="1"/>
            </p:cNvSpPr>
            <p:nvPr/>
          </p:nvSpPr>
          <p:spPr bwMode="auto">
            <a:xfrm flipH="1">
              <a:off x="3424" y="1248"/>
              <a:ext cx="656" cy="5"/>
            </a:xfrm>
            <a:prstGeom prst="line">
              <a:avLst/>
            </a:prstGeom>
            <a:noFill/>
            <a:ln w="34925">
              <a:solidFill>
                <a:schemeClr val="accent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3" name="Line 13"/>
            <p:cNvSpPr>
              <a:spLocks noChangeShapeType="1"/>
            </p:cNvSpPr>
            <p:nvPr/>
          </p:nvSpPr>
          <p:spPr bwMode="auto">
            <a:xfrm flipH="1">
              <a:off x="3016" y="1253"/>
              <a:ext cx="408" cy="1088"/>
            </a:xfrm>
            <a:prstGeom prst="line">
              <a:avLst/>
            </a:prstGeom>
            <a:noFill/>
            <a:ln w="34925">
              <a:solidFill>
                <a:schemeClr val="accent1"/>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5" name="Line 15"/>
            <p:cNvSpPr>
              <a:spLocks noChangeShapeType="1"/>
            </p:cNvSpPr>
            <p:nvPr/>
          </p:nvSpPr>
          <p:spPr bwMode="auto">
            <a:xfrm flipV="1">
              <a:off x="4944" y="1104"/>
              <a:ext cx="0" cy="1487"/>
            </a:xfrm>
            <a:prstGeom prst="line">
              <a:avLst/>
            </a:prstGeom>
            <a:noFill/>
            <a:ln w="34925">
              <a:solidFill>
                <a:srgbClr val="FF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6" name="Line 16"/>
            <p:cNvSpPr>
              <a:spLocks noChangeShapeType="1"/>
            </p:cNvSpPr>
            <p:nvPr/>
          </p:nvSpPr>
          <p:spPr bwMode="auto">
            <a:xfrm flipH="1">
              <a:off x="3288" y="1104"/>
              <a:ext cx="1656" cy="13"/>
            </a:xfrm>
            <a:prstGeom prst="line">
              <a:avLst/>
            </a:prstGeom>
            <a:noFill/>
            <a:ln w="34925">
              <a:solidFill>
                <a:srgbClr val="FF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7" name="Line 17"/>
            <p:cNvSpPr>
              <a:spLocks noChangeShapeType="1"/>
            </p:cNvSpPr>
            <p:nvPr/>
          </p:nvSpPr>
          <p:spPr bwMode="auto">
            <a:xfrm flipH="1">
              <a:off x="2835" y="1117"/>
              <a:ext cx="453" cy="1204"/>
            </a:xfrm>
            <a:prstGeom prst="line">
              <a:avLst/>
            </a:prstGeom>
            <a:noFill/>
            <a:ln w="34925">
              <a:solidFill>
                <a:srgbClr val="FF00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9" name="Line 19"/>
            <p:cNvSpPr>
              <a:spLocks noChangeShapeType="1"/>
            </p:cNvSpPr>
            <p:nvPr/>
          </p:nvSpPr>
          <p:spPr bwMode="auto">
            <a:xfrm flipV="1">
              <a:off x="5040" y="1008"/>
              <a:ext cx="0" cy="1728"/>
            </a:xfrm>
            <a:prstGeom prst="line">
              <a:avLst/>
            </a:prstGeom>
            <a:noFill/>
            <a:ln w="34925">
              <a:solidFill>
                <a:srgbClr val="00FF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0" name="Line 20"/>
            <p:cNvSpPr>
              <a:spLocks noChangeShapeType="1"/>
            </p:cNvSpPr>
            <p:nvPr/>
          </p:nvSpPr>
          <p:spPr bwMode="auto">
            <a:xfrm flipH="1">
              <a:off x="3198" y="1008"/>
              <a:ext cx="1842" cy="18"/>
            </a:xfrm>
            <a:prstGeom prst="line">
              <a:avLst/>
            </a:prstGeom>
            <a:noFill/>
            <a:ln w="34925">
              <a:solidFill>
                <a:srgbClr val="00FF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1" name="Line 21"/>
            <p:cNvSpPr>
              <a:spLocks noChangeShapeType="1"/>
            </p:cNvSpPr>
            <p:nvPr/>
          </p:nvSpPr>
          <p:spPr bwMode="auto">
            <a:xfrm flipH="1">
              <a:off x="2699" y="1026"/>
              <a:ext cx="499" cy="1315"/>
            </a:xfrm>
            <a:prstGeom prst="line">
              <a:avLst/>
            </a:prstGeom>
            <a:noFill/>
            <a:ln w="34925">
              <a:solidFill>
                <a:srgbClr val="00FF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 name="Group 22"/>
            <p:cNvGrpSpPr/>
            <p:nvPr/>
          </p:nvGrpSpPr>
          <p:grpSpPr bwMode="auto">
            <a:xfrm>
              <a:off x="4176" y="2592"/>
              <a:ext cx="768" cy="1056"/>
              <a:chOff x="4176" y="2544"/>
              <a:chExt cx="768" cy="1056"/>
            </a:xfrm>
          </p:grpSpPr>
          <p:sp>
            <p:nvSpPr>
              <p:cNvPr id="40983" name="Line 23"/>
              <p:cNvSpPr>
                <a:spLocks noChangeShapeType="1"/>
              </p:cNvSpPr>
              <p:nvPr/>
            </p:nvSpPr>
            <p:spPr bwMode="auto">
              <a:xfrm>
                <a:off x="4944" y="2544"/>
                <a:ext cx="0" cy="1056"/>
              </a:xfrm>
              <a:prstGeom prst="line">
                <a:avLst/>
              </a:prstGeom>
              <a:noFill/>
              <a:ln w="3492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4" name="Line 24"/>
              <p:cNvSpPr>
                <a:spLocks noChangeShapeType="1"/>
              </p:cNvSpPr>
              <p:nvPr/>
            </p:nvSpPr>
            <p:spPr bwMode="auto">
              <a:xfrm flipH="1">
                <a:off x="4176" y="3600"/>
                <a:ext cx="768" cy="0"/>
              </a:xfrm>
              <a:prstGeom prst="line">
                <a:avLst/>
              </a:prstGeom>
              <a:noFill/>
              <a:ln w="3492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5" name="Line 25"/>
              <p:cNvSpPr>
                <a:spLocks noChangeShapeType="1"/>
              </p:cNvSpPr>
              <p:nvPr/>
            </p:nvSpPr>
            <p:spPr bwMode="auto">
              <a:xfrm flipV="1">
                <a:off x="4176" y="3216"/>
                <a:ext cx="0" cy="384"/>
              </a:xfrm>
              <a:prstGeom prst="line">
                <a:avLst/>
              </a:prstGeom>
              <a:noFill/>
              <a:ln w="3492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6" name="Line 26"/>
              <p:cNvSpPr>
                <a:spLocks noChangeShapeType="1"/>
              </p:cNvSpPr>
              <p:nvPr/>
            </p:nvSpPr>
            <p:spPr bwMode="auto">
              <a:xfrm>
                <a:off x="4176" y="3216"/>
                <a:ext cx="144" cy="0"/>
              </a:xfrm>
              <a:prstGeom prst="line">
                <a:avLst/>
              </a:prstGeom>
              <a:noFill/>
              <a:ln w="3492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40987" name="Text Box 27"/>
          <p:cNvSpPr txBox="1">
            <a:spLocks noChangeArrowheads="1"/>
          </p:cNvSpPr>
          <p:nvPr/>
        </p:nvSpPr>
        <p:spPr bwMode="auto">
          <a:xfrm>
            <a:off x="1524000" y="6096000"/>
            <a:ext cx="4343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rgbClr val="FF00FF"/>
                </a:solidFill>
                <a:miter lim="800000"/>
                <a:headEnd/>
                <a:tailEnd/>
              </a14:hiddenLine>
            </a:ext>
          </a:extLst>
        </p:spPr>
        <p:txBody>
          <a:bodyPr>
            <a:spAutoFit/>
          </a:bodyPr>
          <a:lstStyle/>
          <a:p>
            <a:pPr eaLnBrk="1" hangingPunct="1"/>
            <a:r>
              <a:rPr lang="en-US" altLang="zh-CN" sz="2400" b="1">
                <a:solidFill>
                  <a:srgbClr val="FF3300"/>
                </a:solidFill>
              </a:rPr>
              <a:t>MEM/WB.LMD </a:t>
            </a:r>
            <a:r>
              <a:rPr lang="en-US" altLang="zh-CN" sz="2400" b="1">
                <a:solidFill>
                  <a:srgbClr val="FF3300"/>
                </a:solidFill>
                <a:sym typeface="Symbol" panose="05050102010706020507" pitchFamily="18" charset="2"/>
              </a:rPr>
              <a:t> DM input</a:t>
            </a:r>
            <a:endParaRPr lang="en-US" altLang="zh-CN" sz="2400">
              <a:solidFill>
                <a:srgbClr val="CC00FF"/>
              </a:solidFill>
              <a:sym typeface="Symbol" panose="05050102010706020507" pitchFamily="18" charset="2"/>
            </a:endParaRPr>
          </a:p>
        </p:txBody>
      </p:sp>
      <p:sp>
        <p:nvSpPr>
          <p:cNvPr id="24" name="灯片编号占位符 23"/>
          <p:cNvSpPr>
            <a:spLocks noGrp="1"/>
          </p:cNvSpPr>
          <p:nvPr>
            <p:ph type="sldNum" sz="quarter" idx="12"/>
          </p:nvPr>
        </p:nvSpPr>
        <p:spPr/>
        <p:txBody>
          <a:bodyPr/>
          <a:lstStyle/>
          <a:p>
            <a:fld id="{0C913308-F349-4B6D-A68A-DD1791B4A57B}" type="slidenum">
              <a:rPr lang="zh-CN" altLang="en-US" smtClean="0"/>
              <a:t>185</a:t>
            </a:fld>
            <a:endParaRPr lang="zh-CN" altLang="en-US"/>
          </a:p>
        </p:txBody>
      </p:sp>
      <p:sp>
        <p:nvSpPr>
          <p:cNvPr id="25" name="TextBox 24"/>
          <p:cNvSpPr txBox="1"/>
          <p:nvPr/>
        </p:nvSpPr>
        <p:spPr>
          <a:xfrm>
            <a:off x="7557312" y="5434329"/>
            <a:ext cx="3110689" cy="338554"/>
          </a:xfrm>
          <a:prstGeom prst="rect">
            <a:avLst/>
          </a:prstGeom>
          <a:noFill/>
        </p:spPr>
        <p:txBody>
          <a:bodyPr wrap="square" rtlCol="0">
            <a:spAutoFit/>
          </a:bodyPr>
          <a:lstStyle/>
          <a:p>
            <a:r>
              <a:rPr lang="en-US" altLang="zh-CN" sz="1600" b="1" dirty="0"/>
              <a:t>STORE </a:t>
            </a:r>
            <a:r>
              <a:rPr lang="en-US" altLang="zh-CN" sz="1600" b="1" dirty="0">
                <a:solidFill>
                  <a:srgbClr val="FF0000"/>
                </a:solidFill>
              </a:rPr>
              <a:t>R1</a:t>
            </a:r>
            <a:r>
              <a:rPr lang="en-US" altLang="zh-CN" sz="1600" b="1" dirty="0"/>
              <a:t>,0(R2)      LOAD </a:t>
            </a:r>
            <a:r>
              <a:rPr lang="en-US" altLang="zh-CN" sz="1600" b="1" dirty="0">
                <a:solidFill>
                  <a:srgbClr val="FF0000"/>
                </a:solidFill>
              </a:rPr>
              <a:t>R1</a:t>
            </a:r>
            <a:r>
              <a:rPr lang="en-US" altLang="zh-CN" sz="1600" b="1" dirty="0">
                <a:solidFill>
                  <a:srgbClr val="CC99FF"/>
                </a:solidFill>
              </a:rPr>
              <a:t>,</a:t>
            </a:r>
            <a:r>
              <a:rPr lang="en-US" altLang="zh-CN" sz="1600" b="1" dirty="0"/>
              <a:t>10(R3)</a:t>
            </a:r>
            <a:endParaRPr lang="zh-CN" altLang="en-US" sz="1600" b="1" dirty="0"/>
          </a:p>
        </p:txBody>
      </p:sp>
      <p:sp>
        <p:nvSpPr>
          <p:cNvPr id="6" name="文本框 5"/>
          <p:cNvSpPr txBox="1"/>
          <p:nvPr/>
        </p:nvSpPr>
        <p:spPr>
          <a:xfrm>
            <a:off x="1905001" y="5354320"/>
            <a:ext cx="3324225" cy="645160"/>
          </a:xfrm>
          <a:prstGeom prst="rect">
            <a:avLst/>
          </a:prstGeom>
          <a:noFill/>
        </p:spPr>
        <p:txBody>
          <a:bodyPr wrap="square" rtlCol="0" anchor="t">
            <a:spAutoFit/>
          </a:bodyPr>
          <a:lstStyle/>
          <a:p>
            <a:r>
              <a:rPr lang="zh-CN" altLang="zh-CN">
                <a:sym typeface="+mn-ea"/>
              </a:rPr>
              <a:t>这种情况是：</a:t>
            </a:r>
            <a:r>
              <a:rPr lang="en-US" altLang="zh-CN">
                <a:sym typeface="+mn-ea"/>
              </a:rPr>
              <a:t>load</a:t>
            </a:r>
            <a:r>
              <a:rPr lang="zh-CN" altLang="en-US">
                <a:sym typeface="+mn-ea"/>
              </a:rPr>
              <a:t> </a:t>
            </a:r>
            <a:r>
              <a:rPr lang="en-US" altLang="zh-CN">
                <a:sym typeface="+mn-ea"/>
              </a:rPr>
              <a:t>R</a:t>
            </a:r>
            <a:r>
              <a:rPr lang="en-US" altLang="zh-CN">
                <a:solidFill>
                  <a:srgbClr val="FF0000"/>
                </a:solidFill>
                <a:sym typeface="+mn-ea"/>
              </a:rPr>
              <a:t>1, 10(R3)</a:t>
            </a:r>
            <a:r>
              <a:rPr lang="en-US" altLang="zh-CN">
                <a:sym typeface="+mn-ea"/>
              </a:rPr>
              <a:t>                             </a:t>
            </a:r>
          </a:p>
          <a:p>
            <a:r>
              <a:rPr lang="en-US" altLang="zh-CN">
                <a:sym typeface="+mn-ea"/>
              </a:rPr>
              <a:t>                           store</a:t>
            </a:r>
            <a:r>
              <a:rPr lang="en-US" altLang="zh-CN">
                <a:solidFill>
                  <a:srgbClr val="FF0000"/>
                </a:solidFill>
                <a:sym typeface="+mn-ea"/>
              </a:rPr>
              <a:t> R1</a:t>
            </a:r>
            <a:r>
              <a:rPr lang="zh-CN" altLang="en-US">
                <a:sym typeface="+mn-ea"/>
              </a:rPr>
              <a:t>，</a:t>
            </a:r>
            <a:r>
              <a:rPr lang="en-US" altLang="zh-CN">
                <a:sym typeface="+mn-ea"/>
              </a:rPr>
              <a:t>0(R2)</a:t>
            </a:r>
            <a:endParaRPr lang="en-US" altLang="zh-CN"/>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zh-CN" b="1" dirty="0">
                <a:sym typeface="+mn-ea"/>
              </a:rPr>
              <a:t>Forwarding </a:t>
            </a:r>
            <a:r>
              <a:rPr lang="zh-CN" altLang="en-US" b="1" dirty="0">
                <a:sym typeface="+mn-ea"/>
              </a:rPr>
              <a:t>不能解决的问题</a:t>
            </a:r>
            <a:endParaRPr lang="en-US" altLang="zh-CN">
              <a:solidFill>
                <a:srgbClr val="000000"/>
              </a:solidFill>
              <a:latin typeface="Arial" panose="020B0604020202020204" pitchFamily="34" charset="0"/>
            </a:endParaRPr>
          </a:p>
        </p:txBody>
      </p:sp>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1524001"/>
            <a:ext cx="8353425"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rgbClr val="FF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186</a:t>
            </a:fld>
            <a:endParaRPr lang="zh-CN" alt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fontScale="90000"/>
          </a:bodyPr>
          <a:lstStyle/>
          <a:p>
            <a:r>
              <a:rPr lang="zh-CN" altLang="en-US" b="1" dirty="0">
                <a:sym typeface="+mn-ea"/>
              </a:rPr>
              <a:t>插入</a:t>
            </a:r>
            <a:r>
              <a:rPr lang="en-US" altLang="zh-CN" b="1" dirty="0">
                <a:sym typeface="+mn-ea"/>
              </a:rPr>
              <a:t>stall: </a:t>
            </a:r>
            <a:br>
              <a:rPr lang="en-US" altLang="zh-CN" b="1" dirty="0">
                <a:sym typeface="+mn-ea"/>
              </a:rPr>
            </a:br>
            <a:r>
              <a:rPr lang="en-US" altLang="zh-CN" b="1" dirty="0">
                <a:solidFill>
                  <a:schemeClr val="accent2"/>
                </a:solidFill>
                <a:sym typeface="+mn-ea"/>
              </a:rPr>
              <a:t>Load stall</a:t>
            </a:r>
            <a:endParaRPr lang="en-US" altLang="zh-CN"/>
          </a:p>
        </p:txBody>
      </p:sp>
      <p:sp>
        <p:nvSpPr>
          <p:cNvPr id="43011" name="Rectangle 3"/>
          <p:cNvSpPr>
            <a:spLocks noChangeArrowheads="1"/>
          </p:cNvSpPr>
          <p:nvPr/>
        </p:nvSpPr>
        <p:spPr bwMode="auto">
          <a:xfrm>
            <a:off x="2919413" y="1524001"/>
            <a:ext cx="1904368" cy="3667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i="1"/>
              <a:t>Time (clock cycles)</a:t>
            </a:r>
          </a:p>
        </p:txBody>
      </p:sp>
      <p:sp>
        <p:nvSpPr>
          <p:cNvPr id="43012" name="Rectangle 4"/>
          <p:cNvSpPr>
            <a:spLocks noChangeArrowheads="1"/>
          </p:cNvSpPr>
          <p:nvPr/>
        </p:nvSpPr>
        <p:spPr bwMode="auto">
          <a:xfrm>
            <a:off x="1843856" y="2133600"/>
            <a:ext cx="333426" cy="313675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i="1"/>
              <a:t>I</a:t>
            </a:r>
          </a:p>
          <a:p>
            <a:pPr algn="ctr"/>
            <a:r>
              <a:rPr lang="en-US" altLang="zh-CN" i="1"/>
              <a:t>n</a:t>
            </a:r>
          </a:p>
          <a:p>
            <a:pPr algn="ctr"/>
            <a:r>
              <a:rPr lang="en-US" altLang="zh-CN" i="1"/>
              <a:t>s</a:t>
            </a:r>
          </a:p>
          <a:p>
            <a:pPr algn="ctr"/>
            <a:r>
              <a:rPr lang="en-US" altLang="zh-CN" i="1"/>
              <a:t>t</a:t>
            </a:r>
          </a:p>
          <a:p>
            <a:pPr algn="ctr"/>
            <a:r>
              <a:rPr lang="en-US" altLang="zh-CN" i="1"/>
              <a:t>r.</a:t>
            </a:r>
          </a:p>
          <a:p>
            <a:pPr algn="ctr"/>
            <a:endParaRPr lang="en-US" altLang="zh-CN" i="1"/>
          </a:p>
          <a:p>
            <a:pPr algn="ctr"/>
            <a:r>
              <a:rPr lang="en-US" altLang="zh-CN" i="1"/>
              <a:t>O</a:t>
            </a:r>
          </a:p>
          <a:p>
            <a:pPr algn="ctr"/>
            <a:r>
              <a:rPr lang="en-US" altLang="zh-CN" i="1"/>
              <a:t>r</a:t>
            </a:r>
          </a:p>
          <a:p>
            <a:pPr algn="ctr"/>
            <a:r>
              <a:rPr lang="en-US" altLang="zh-CN" i="1"/>
              <a:t>d</a:t>
            </a:r>
          </a:p>
          <a:p>
            <a:pPr algn="ctr"/>
            <a:r>
              <a:rPr lang="en-US" altLang="zh-CN" i="1"/>
              <a:t>e</a:t>
            </a:r>
          </a:p>
          <a:p>
            <a:pPr algn="ctr"/>
            <a:r>
              <a:rPr lang="en-US" altLang="zh-CN" i="1"/>
              <a:t>r</a:t>
            </a:r>
          </a:p>
        </p:txBody>
      </p:sp>
      <p:sp>
        <p:nvSpPr>
          <p:cNvPr id="43013" name="Line 5"/>
          <p:cNvSpPr>
            <a:spLocks noChangeShapeType="1"/>
          </p:cNvSpPr>
          <p:nvPr/>
        </p:nvSpPr>
        <p:spPr bwMode="auto">
          <a:xfrm>
            <a:off x="2362200" y="1981200"/>
            <a:ext cx="0" cy="3657600"/>
          </a:xfrm>
          <a:prstGeom prst="line">
            <a:avLst/>
          </a:prstGeom>
          <a:noFill/>
          <a:ln w="349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4" name="Line 6"/>
          <p:cNvSpPr>
            <a:spLocks noChangeShapeType="1"/>
          </p:cNvSpPr>
          <p:nvPr/>
        </p:nvSpPr>
        <p:spPr bwMode="auto">
          <a:xfrm>
            <a:off x="2892425" y="1898650"/>
            <a:ext cx="7061200" cy="0"/>
          </a:xfrm>
          <a:prstGeom prst="line">
            <a:avLst/>
          </a:prstGeom>
          <a:noFill/>
          <a:ln w="349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5" name="Rectangle 7"/>
          <p:cNvSpPr>
            <a:spLocks noChangeArrowheads="1"/>
          </p:cNvSpPr>
          <p:nvPr/>
        </p:nvSpPr>
        <p:spPr bwMode="auto">
          <a:xfrm>
            <a:off x="2438400" y="2362200"/>
            <a:ext cx="1721626" cy="828432"/>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a:solidFill>
                  <a:srgbClr val="FF3300"/>
                </a:solidFill>
                <a:latin typeface="Arial" panose="020B0604020202020204" pitchFamily="34" charset="0"/>
              </a:rPr>
              <a:t>lw r1, </a:t>
            </a:r>
            <a:r>
              <a:rPr lang="en-US" altLang="zh-CN" sz="2400" b="1">
                <a:latin typeface="Arial" panose="020B0604020202020204" pitchFamily="34" charset="0"/>
              </a:rPr>
              <a:t>0(r2)</a:t>
            </a:r>
            <a:endParaRPr lang="en-US" altLang="zh-CN" sz="2400" b="1">
              <a:solidFill>
                <a:srgbClr val="FF3300"/>
              </a:solidFill>
              <a:latin typeface="Arial" panose="020B0604020202020204" pitchFamily="34" charset="0"/>
            </a:endParaRPr>
          </a:p>
          <a:p>
            <a:pPr latinLnBrk="1"/>
            <a:endParaRPr lang="en-US" altLang="zh-CN" sz="2400" b="1">
              <a:latin typeface="Arial" panose="020B0604020202020204" pitchFamily="34" charset="0"/>
            </a:endParaRPr>
          </a:p>
        </p:txBody>
      </p:sp>
      <p:sp>
        <p:nvSpPr>
          <p:cNvPr id="43016" name="Rectangle 8"/>
          <p:cNvSpPr>
            <a:spLocks noChangeArrowheads="1"/>
          </p:cNvSpPr>
          <p:nvPr/>
        </p:nvSpPr>
        <p:spPr bwMode="auto">
          <a:xfrm>
            <a:off x="2514600" y="3352800"/>
            <a:ext cx="1859484" cy="828432"/>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a:latin typeface="Arial" panose="020B0604020202020204" pitchFamily="34" charset="0"/>
              </a:rPr>
              <a:t>sub r4,</a:t>
            </a:r>
            <a:r>
              <a:rPr lang="en-US" altLang="zh-CN" sz="2400" b="1">
                <a:solidFill>
                  <a:srgbClr val="FF3300"/>
                </a:solidFill>
                <a:latin typeface="Arial" panose="020B0604020202020204" pitchFamily="34" charset="0"/>
              </a:rPr>
              <a:t>r1</a:t>
            </a:r>
            <a:r>
              <a:rPr lang="en-US" altLang="zh-CN" sz="2400" b="1">
                <a:latin typeface="Arial" panose="020B0604020202020204" pitchFamily="34" charset="0"/>
              </a:rPr>
              <a:t>,r6</a:t>
            </a:r>
          </a:p>
          <a:p>
            <a:pPr latinLnBrk="1"/>
            <a:endParaRPr lang="en-US" altLang="zh-CN" sz="2400" b="1">
              <a:latin typeface="Arial" panose="020B0604020202020204" pitchFamily="34" charset="0"/>
            </a:endParaRPr>
          </a:p>
        </p:txBody>
      </p:sp>
      <p:sp>
        <p:nvSpPr>
          <p:cNvPr id="43017" name="Rectangle 9"/>
          <p:cNvSpPr>
            <a:spLocks noChangeArrowheads="1"/>
          </p:cNvSpPr>
          <p:nvPr/>
        </p:nvSpPr>
        <p:spPr bwMode="auto">
          <a:xfrm>
            <a:off x="2514600" y="4267200"/>
            <a:ext cx="1841500" cy="828432"/>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zh-CN" sz="2400" b="1">
                <a:latin typeface="Arial" panose="020B0604020202020204" pitchFamily="34" charset="0"/>
              </a:rPr>
              <a:t>and r6,</a:t>
            </a:r>
            <a:r>
              <a:rPr lang="en-US" altLang="zh-CN" sz="2400" b="1">
                <a:solidFill>
                  <a:srgbClr val="339966"/>
                </a:solidFill>
                <a:latin typeface="Arial" panose="020B0604020202020204" pitchFamily="34" charset="0"/>
              </a:rPr>
              <a:t>r1</a:t>
            </a:r>
            <a:r>
              <a:rPr lang="en-US" altLang="zh-CN" sz="2400" b="1">
                <a:latin typeface="Arial" panose="020B0604020202020204" pitchFamily="34" charset="0"/>
              </a:rPr>
              <a:t>,r7</a:t>
            </a:r>
          </a:p>
        </p:txBody>
      </p:sp>
      <p:grpSp>
        <p:nvGrpSpPr>
          <p:cNvPr id="2" name="Group 10"/>
          <p:cNvGrpSpPr/>
          <p:nvPr/>
        </p:nvGrpSpPr>
        <p:grpSpPr bwMode="auto">
          <a:xfrm>
            <a:off x="4242922" y="2249489"/>
            <a:ext cx="6407617" cy="3392487"/>
            <a:chOff x="1771" y="1417"/>
            <a:chExt cx="3812" cy="2137"/>
          </a:xfrm>
        </p:grpSpPr>
        <p:grpSp>
          <p:nvGrpSpPr>
            <p:cNvPr id="3" name="Group 11"/>
            <p:cNvGrpSpPr/>
            <p:nvPr/>
          </p:nvGrpSpPr>
          <p:grpSpPr bwMode="auto">
            <a:xfrm>
              <a:off x="1771" y="1417"/>
              <a:ext cx="2271" cy="441"/>
              <a:chOff x="1986" y="1200"/>
              <a:chExt cx="1886" cy="441"/>
            </a:xfrm>
          </p:grpSpPr>
          <p:grpSp>
            <p:nvGrpSpPr>
              <p:cNvPr id="4" name="Group 12"/>
              <p:cNvGrpSpPr>
                <a:grpSpLocks noChangeAspect="1"/>
              </p:cNvGrpSpPr>
              <p:nvPr/>
            </p:nvGrpSpPr>
            <p:grpSpPr bwMode="auto">
              <a:xfrm>
                <a:off x="2429" y="1304"/>
                <a:ext cx="221" cy="233"/>
                <a:chOff x="1374" y="528"/>
                <a:chExt cx="480" cy="432"/>
              </a:xfrm>
            </p:grpSpPr>
            <p:grpSp>
              <p:nvGrpSpPr>
                <p:cNvPr id="5" name="Group 13"/>
                <p:cNvGrpSpPr>
                  <a:grpSpLocks noChangeAspect="1"/>
                </p:cNvGrpSpPr>
                <p:nvPr/>
              </p:nvGrpSpPr>
              <p:grpSpPr bwMode="auto">
                <a:xfrm>
                  <a:off x="1374" y="528"/>
                  <a:ext cx="480" cy="432"/>
                  <a:chOff x="1392" y="528"/>
                  <a:chExt cx="480" cy="432"/>
                </a:xfrm>
              </p:grpSpPr>
              <p:sp>
                <p:nvSpPr>
                  <p:cNvPr id="43022" name="Rectangle 14"/>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3" name="Rectangle 15"/>
                  <p:cNvSpPr>
                    <a:spLocks noChangeAspect="1" noChangeArrowheads="1"/>
                  </p:cNvSpPr>
                  <p:nvPr/>
                </p:nvSpPr>
                <p:spPr bwMode="auto">
                  <a:xfrm>
                    <a:off x="1392" y="528"/>
                    <a:ext cx="480" cy="432"/>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000" b="1"/>
                  </a:p>
                </p:txBody>
              </p:sp>
            </p:grpSp>
            <p:sp>
              <p:nvSpPr>
                <p:cNvPr id="43024" name="Text Box 16"/>
                <p:cNvSpPr txBox="1">
                  <a:spLocks noChangeAspect="1" noChangeArrowheads="1"/>
                </p:cNvSpPr>
                <p:nvPr/>
              </p:nvSpPr>
              <p:spPr bwMode="auto">
                <a:xfrm>
                  <a:off x="1413" y="573"/>
                  <a:ext cx="41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Reg</a:t>
                  </a:r>
                </a:p>
              </p:txBody>
            </p:sp>
          </p:grpSp>
          <p:sp>
            <p:nvSpPr>
              <p:cNvPr id="43025" name="Line 17"/>
              <p:cNvSpPr>
                <a:spLocks noChangeAspect="1" noChangeShapeType="1"/>
              </p:cNvSpPr>
              <p:nvPr/>
            </p:nvSpPr>
            <p:spPr bwMode="auto">
              <a:xfrm>
                <a:off x="2651" y="1351"/>
                <a:ext cx="24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6" name="Line 18"/>
              <p:cNvSpPr>
                <a:spLocks noChangeAspect="1" noChangeShapeType="1"/>
              </p:cNvSpPr>
              <p:nvPr/>
            </p:nvSpPr>
            <p:spPr bwMode="auto">
              <a:xfrm>
                <a:off x="2651" y="1490"/>
                <a:ext cx="24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 name="Group 19"/>
              <p:cNvGrpSpPr>
                <a:grpSpLocks noChangeAspect="1"/>
              </p:cNvGrpSpPr>
              <p:nvPr/>
            </p:nvGrpSpPr>
            <p:grpSpPr bwMode="auto">
              <a:xfrm>
                <a:off x="2851" y="1235"/>
                <a:ext cx="199" cy="371"/>
                <a:chOff x="2991" y="411"/>
                <a:chExt cx="359" cy="768"/>
              </a:xfrm>
            </p:grpSpPr>
            <p:sp>
              <p:nvSpPr>
                <p:cNvPr id="43028" name="AutoShape 20"/>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zh-CN" sz="1000" b="1"/>
                </a:p>
              </p:txBody>
            </p:sp>
            <p:sp>
              <p:nvSpPr>
                <p:cNvPr id="43029" name="AutoShape 21"/>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0" name="Freeform 22"/>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1" name="Text Box 23"/>
                <p:cNvSpPr txBox="1">
                  <a:spLocks noChangeAspect="1" noChangeArrowheads="1"/>
                </p:cNvSpPr>
                <p:nvPr/>
              </p:nvSpPr>
              <p:spPr bwMode="auto">
                <a:xfrm rot="16200000">
                  <a:off x="2968" y="635"/>
                  <a:ext cx="521" cy="21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ALU</a:t>
                  </a:r>
                </a:p>
              </p:txBody>
            </p:sp>
          </p:grpSp>
          <p:sp>
            <p:nvSpPr>
              <p:cNvPr id="43032" name="Line 24"/>
              <p:cNvSpPr>
                <a:spLocks noChangeAspect="1" noChangeShapeType="1"/>
              </p:cNvSpPr>
              <p:nvPr/>
            </p:nvSpPr>
            <p:spPr bwMode="auto">
              <a:xfrm>
                <a:off x="3052" y="1421"/>
                <a:ext cx="24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3" name="Line 25"/>
              <p:cNvSpPr>
                <a:spLocks noChangeAspect="1" noChangeShapeType="1"/>
              </p:cNvSpPr>
              <p:nvPr/>
            </p:nvSpPr>
            <p:spPr bwMode="auto">
              <a:xfrm>
                <a:off x="3475" y="1421"/>
                <a:ext cx="24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 name="Group 26"/>
              <p:cNvGrpSpPr>
                <a:grpSpLocks noChangeAspect="1"/>
              </p:cNvGrpSpPr>
              <p:nvPr/>
            </p:nvGrpSpPr>
            <p:grpSpPr bwMode="auto">
              <a:xfrm>
                <a:off x="3208" y="1305"/>
                <a:ext cx="276" cy="232"/>
                <a:chOff x="3851" y="576"/>
                <a:chExt cx="596" cy="480"/>
              </a:xfrm>
            </p:grpSpPr>
            <p:sp>
              <p:nvSpPr>
                <p:cNvPr id="43035" name="Rectangle 27"/>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zh-CN" sz="1000" b="1"/>
                </a:p>
              </p:txBody>
            </p:sp>
            <p:sp>
              <p:nvSpPr>
                <p:cNvPr id="43036" name="Text Box 28"/>
                <p:cNvSpPr txBox="1">
                  <a:spLocks noChangeAspect="1" noChangeArrowheads="1"/>
                </p:cNvSpPr>
                <p:nvPr/>
              </p:nvSpPr>
              <p:spPr bwMode="auto">
                <a:xfrm>
                  <a:off x="3851" y="628"/>
                  <a:ext cx="596"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DMem</a:t>
                  </a:r>
                </a:p>
              </p:txBody>
            </p:sp>
          </p:grpSp>
          <p:sp>
            <p:nvSpPr>
              <p:cNvPr id="43037" name="Freeform 29"/>
              <p:cNvSpPr>
                <a:spLocks noChangeAspect="1"/>
              </p:cNvSpPr>
              <p:nvPr/>
            </p:nvSpPr>
            <p:spPr bwMode="auto">
              <a:xfrm>
                <a:off x="3208" y="1421"/>
                <a:ext cx="332"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8" name="Line 30"/>
              <p:cNvSpPr>
                <a:spLocks noChangeAspect="1" noChangeShapeType="1"/>
              </p:cNvSpPr>
              <p:nvPr/>
            </p:nvSpPr>
            <p:spPr bwMode="auto">
              <a:xfrm>
                <a:off x="2199" y="1491"/>
                <a:ext cx="23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9" name="Line 31"/>
              <p:cNvSpPr>
                <a:spLocks noChangeAspect="1" noChangeShapeType="1"/>
              </p:cNvSpPr>
              <p:nvPr/>
            </p:nvSpPr>
            <p:spPr bwMode="auto">
              <a:xfrm>
                <a:off x="2169" y="1351"/>
                <a:ext cx="259"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 name="Group 32"/>
              <p:cNvGrpSpPr>
                <a:grpSpLocks noChangeAspect="1"/>
              </p:cNvGrpSpPr>
              <p:nvPr/>
            </p:nvGrpSpPr>
            <p:grpSpPr bwMode="auto">
              <a:xfrm>
                <a:off x="1986" y="1305"/>
                <a:ext cx="242" cy="232"/>
                <a:chOff x="1175" y="576"/>
                <a:chExt cx="522" cy="480"/>
              </a:xfrm>
            </p:grpSpPr>
            <p:sp>
              <p:nvSpPr>
                <p:cNvPr id="43041" name="Rectangle 33"/>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zh-CN" sz="1000" b="1"/>
                </a:p>
              </p:txBody>
            </p:sp>
            <p:sp>
              <p:nvSpPr>
                <p:cNvPr id="43042" name="Text Box 34"/>
                <p:cNvSpPr txBox="1">
                  <a:spLocks noChangeAspect="1" noChangeArrowheads="1"/>
                </p:cNvSpPr>
                <p:nvPr/>
              </p:nvSpPr>
              <p:spPr bwMode="auto">
                <a:xfrm>
                  <a:off x="1175" y="627"/>
                  <a:ext cx="522" cy="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Ifetch</a:t>
                  </a:r>
                </a:p>
              </p:txBody>
            </p:sp>
          </p:grpSp>
          <p:grpSp>
            <p:nvGrpSpPr>
              <p:cNvPr id="9" name="Group 35"/>
              <p:cNvGrpSpPr/>
              <p:nvPr/>
            </p:nvGrpSpPr>
            <p:grpSpPr bwMode="auto">
              <a:xfrm>
                <a:off x="2288" y="1200"/>
                <a:ext cx="1297" cy="441"/>
                <a:chOff x="2112" y="528"/>
                <a:chExt cx="2088" cy="681"/>
              </a:xfrm>
            </p:grpSpPr>
            <p:sp>
              <p:nvSpPr>
                <p:cNvPr id="43044" name="Rectangle 36"/>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5" name="Rectangle 37"/>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6" name="Rectangle 38"/>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7" name="Rectangle 39"/>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 name="Group 40"/>
              <p:cNvGrpSpPr>
                <a:grpSpLocks noChangeAspect="1"/>
              </p:cNvGrpSpPr>
              <p:nvPr/>
            </p:nvGrpSpPr>
            <p:grpSpPr bwMode="auto">
              <a:xfrm flipH="1">
                <a:off x="3649" y="1296"/>
                <a:ext cx="223" cy="233"/>
                <a:chOff x="1374" y="528"/>
                <a:chExt cx="480" cy="432"/>
              </a:xfrm>
            </p:grpSpPr>
            <p:grpSp>
              <p:nvGrpSpPr>
                <p:cNvPr id="11" name="Group 41"/>
                <p:cNvGrpSpPr>
                  <a:grpSpLocks noChangeAspect="1"/>
                </p:cNvGrpSpPr>
                <p:nvPr/>
              </p:nvGrpSpPr>
              <p:grpSpPr bwMode="auto">
                <a:xfrm>
                  <a:off x="1374" y="528"/>
                  <a:ext cx="480" cy="432"/>
                  <a:chOff x="1392" y="528"/>
                  <a:chExt cx="480" cy="432"/>
                </a:xfrm>
              </p:grpSpPr>
              <p:sp>
                <p:nvSpPr>
                  <p:cNvPr id="43050" name="Rectangle 42"/>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1" name="Rectangle 43"/>
                  <p:cNvSpPr>
                    <a:spLocks noChangeAspect="1" noChangeArrowheads="1"/>
                  </p:cNvSpPr>
                  <p:nvPr/>
                </p:nvSpPr>
                <p:spPr bwMode="auto">
                  <a:xfrm>
                    <a:off x="1392" y="528"/>
                    <a:ext cx="480" cy="432"/>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000" b="1"/>
                  </a:p>
                </p:txBody>
              </p:sp>
            </p:grpSp>
            <p:sp>
              <p:nvSpPr>
                <p:cNvPr id="43052" name="Text Box 44"/>
                <p:cNvSpPr txBox="1">
                  <a:spLocks noChangeAspect="1" noChangeArrowheads="1"/>
                </p:cNvSpPr>
                <p:nvPr/>
              </p:nvSpPr>
              <p:spPr bwMode="auto">
                <a:xfrm>
                  <a:off x="1420" y="573"/>
                  <a:ext cx="406"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Reg</a:t>
                  </a:r>
                </a:p>
              </p:txBody>
            </p:sp>
          </p:grpSp>
        </p:grpSp>
        <p:grpSp>
          <p:nvGrpSpPr>
            <p:cNvPr id="12" name="Group 45"/>
            <p:cNvGrpSpPr/>
            <p:nvPr/>
          </p:nvGrpSpPr>
          <p:grpSpPr bwMode="auto">
            <a:xfrm>
              <a:off x="2288" y="2005"/>
              <a:ext cx="2767" cy="442"/>
              <a:chOff x="2434" y="2157"/>
              <a:chExt cx="2767" cy="442"/>
            </a:xfrm>
          </p:grpSpPr>
          <p:grpSp>
            <p:nvGrpSpPr>
              <p:cNvPr id="13" name="Group 46"/>
              <p:cNvGrpSpPr>
                <a:grpSpLocks noChangeAspect="1"/>
              </p:cNvGrpSpPr>
              <p:nvPr/>
            </p:nvGrpSpPr>
            <p:grpSpPr bwMode="auto">
              <a:xfrm>
                <a:off x="2967" y="2259"/>
                <a:ext cx="266" cy="233"/>
                <a:chOff x="1374" y="528"/>
                <a:chExt cx="480" cy="432"/>
              </a:xfrm>
            </p:grpSpPr>
            <p:grpSp>
              <p:nvGrpSpPr>
                <p:cNvPr id="14" name="Group 47"/>
                <p:cNvGrpSpPr>
                  <a:grpSpLocks noChangeAspect="1"/>
                </p:cNvGrpSpPr>
                <p:nvPr/>
              </p:nvGrpSpPr>
              <p:grpSpPr bwMode="auto">
                <a:xfrm>
                  <a:off x="1374" y="528"/>
                  <a:ext cx="480" cy="432"/>
                  <a:chOff x="1392" y="528"/>
                  <a:chExt cx="480" cy="432"/>
                </a:xfrm>
              </p:grpSpPr>
              <p:sp>
                <p:nvSpPr>
                  <p:cNvPr id="43056" name="Rectangle 48"/>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7" name="Rectangle 49"/>
                  <p:cNvSpPr>
                    <a:spLocks noChangeAspect="1" noChangeArrowheads="1"/>
                  </p:cNvSpPr>
                  <p:nvPr/>
                </p:nvSpPr>
                <p:spPr bwMode="auto">
                  <a:xfrm>
                    <a:off x="1392" y="528"/>
                    <a:ext cx="480" cy="432"/>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000" b="1"/>
                  </a:p>
                </p:txBody>
              </p:sp>
            </p:grpSp>
            <p:sp>
              <p:nvSpPr>
                <p:cNvPr id="43058" name="Text Box 50"/>
                <p:cNvSpPr txBox="1">
                  <a:spLocks noChangeAspect="1" noChangeArrowheads="1"/>
                </p:cNvSpPr>
                <p:nvPr/>
              </p:nvSpPr>
              <p:spPr bwMode="auto">
                <a:xfrm>
                  <a:off x="1411" y="573"/>
                  <a:ext cx="41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Reg</a:t>
                  </a:r>
                </a:p>
              </p:txBody>
            </p:sp>
          </p:grpSp>
          <p:sp>
            <p:nvSpPr>
              <p:cNvPr id="43059" name="Line 51"/>
              <p:cNvSpPr>
                <a:spLocks noChangeAspect="1" noChangeShapeType="1"/>
              </p:cNvSpPr>
              <p:nvPr/>
            </p:nvSpPr>
            <p:spPr bwMode="auto">
              <a:xfrm>
                <a:off x="3234" y="2306"/>
                <a:ext cx="79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0" name="Line 52"/>
              <p:cNvSpPr>
                <a:spLocks noChangeAspect="1" noChangeShapeType="1"/>
              </p:cNvSpPr>
              <p:nvPr/>
            </p:nvSpPr>
            <p:spPr bwMode="auto">
              <a:xfrm>
                <a:off x="3216" y="2448"/>
                <a:ext cx="76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1" name="Line 53"/>
              <p:cNvSpPr>
                <a:spLocks noChangeAspect="1" noChangeShapeType="1"/>
              </p:cNvSpPr>
              <p:nvPr/>
            </p:nvSpPr>
            <p:spPr bwMode="auto">
              <a:xfrm>
                <a:off x="2690" y="2446"/>
                <a:ext cx="27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2" name="Line 54"/>
              <p:cNvSpPr>
                <a:spLocks noChangeAspect="1" noChangeShapeType="1"/>
              </p:cNvSpPr>
              <p:nvPr/>
            </p:nvSpPr>
            <p:spPr bwMode="auto">
              <a:xfrm>
                <a:off x="2654" y="2306"/>
                <a:ext cx="31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 name="Group 55"/>
              <p:cNvGrpSpPr>
                <a:grpSpLocks noChangeAspect="1"/>
              </p:cNvGrpSpPr>
              <p:nvPr/>
            </p:nvGrpSpPr>
            <p:grpSpPr bwMode="auto">
              <a:xfrm>
                <a:off x="2434" y="2260"/>
                <a:ext cx="291" cy="232"/>
                <a:chOff x="1175" y="576"/>
                <a:chExt cx="521" cy="480"/>
              </a:xfrm>
            </p:grpSpPr>
            <p:sp>
              <p:nvSpPr>
                <p:cNvPr id="43064" name="Rectangle 56"/>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zh-CN" sz="1000" b="1"/>
                </a:p>
              </p:txBody>
            </p:sp>
            <p:sp>
              <p:nvSpPr>
                <p:cNvPr id="43065" name="Text Box 57"/>
                <p:cNvSpPr txBox="1">
                  <a:spLocks noChangeAspect="1" noChangeArrowheads="1"/>
                </p:cNvSpPr>
                <p:nvPr/>
              </p:nvSpPr>
              <p:spPr bwMode="auto">
                <a:xfrm>
                  <a:off x="1175" y="627"/>
                  <a:ext cx="521" cy="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Ifetch</a:t>
                  </a:r>
                </a:p>
              </p:txBody>
            </p:sp>
          </p:grpSp>
          <p:sp>
            <p:nvSpPr>
              <p:cNvPr id="43066" name="Rectangle 58"/>
              <p:cNvSpPr>
                <a:spLocks noChangeAspect="1" noChangeArrowheads="1"/>
              </p:cNvSpPr>
              <p:nvPr/>
            </p:nvSpPr>
            <p:spPr bwMode="auto">
              <a:xfrm>
                <a:off x="3300" y="2157"/>
                <a:ext cx="54" cy="44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7" name="Rectangle 59"/>
              <p:cNvSpPr>
                <a:spLocks noChangeAspect="1" noChangeArrowheads="1"/>
              </p:cNvSpPr>
              <p:nvPr/>
            </p:nvSpPr>
            <p:spPr bwMode="auto">
              <a:xfrm>
                <a:off x="2797" y="2157"/>
                <a:ext cx="54" cy="44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 name="Group 60"/>
              <p:cNvGrpSpPr/>
              <p:nvPr/>
            </p:nvGrpSpPr>
            <p:grpSpPr bwMode="auto">
              <a:xfrm>
                <a:off x="3972" y="2157"/>
                <a:ext cx="1229" cy="441"/>
                <a:chOff x="3475" y="2155"/>
                <a:chExt cx="1229" cy="441"/>
              </a:xfrm>
            </p:grpSpPr>
            <p:sp>
              <p:nvSpPr>
                <p:cNvPr id="43069" name="AutoShape 61"/>
                <p:cNvSpPr>
                  <a:spLocks noChangeAspect="1" noChangeArrowheads="1"/>
                </p:cNvSpPr>
                <p:nvPr/>
              </p:nvSpPr>
              <p:spPr bwMode="auto">
                <a:xfrm rot="-5400000">
                  <a:off x="3417" y="2263"/>
                  <a:ext cx="371" cy="22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zh-CN" sz="1000" b="1"/>
                </a:p>
              </p:txBody>
            </p:sp>
            <p:sp>
              <p:nvSpPr>
                <p:cNvPr id="43070" name="AutoShape 62"/>
                <p:cNvSpPr>
                  <a:spLocks noChangeAspect="1" noChangeArrowheads="1"/>
                </p:cNvSpPr>
                <p:nvPr/>
              </p:nvSpPr>
              <p:spPr bwMode="auto">
                <a:xfrm rot="5400000">
                  <a:off x="3475" y="2316"/>
                  <a:ext cx="119" cy="12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1" name="Freeform 63"/>
                <p:cNvSpPr>
                  <a:spLocks noChangeAspect="1"/>
                </p:cNvSpPr>
                <p:nvPr/>
              </p:nvSpPr>
              <p:spPr bwMode="auto">
                <a:xfrm rot="5400000">
                  <a:off x="3484" y="2329"/>
                  <a:ext cx="105" cy="93"/>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2" name="Text Box 64"/>
                <p:cNvSpPr txBox="1">
                  <a:spLocks noChangeAspect="1" noChangeArrowheads="1"/>
                </p:cNvSpPr>
                <p:nvPr/>
              </p:nvSpPr>
              <p:spPr bwMode="auto">
                <a:xfrm rot="16200000">
                  <a:off x="3508" y="2278"/>
                  <a:ext cx="252" cy="1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ALU</a:t>
                  </a:r>
                </a:p>
              </p:txBody>
            </p:sp>
            <p:sp>
              <p:nvSpPr>
                <p:cNvPr id="43073" name="Line 65"/>
                <p:cNvSpPr>
                  <a:spLocks noChangeAspect="1" noChangeShapeType="1"/>
                </p:cNvSpPr>
                <p:nvPr/>
              </p:nvSpPr>
              <p:spPr bwMode="auto">
                <a:xfrm>
                  <a:off x="3717" y="2376"/>
                  <a:ext cx="29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4" name="Line 66"/>
                <p:cNvSpPr>
                  <a:spLocks noChangeAspect="1" noChangeShapeType="1"/>
                </p:cNvSpPr>
                <p:nvPr/>
              </p:nvSpPr>
              <p:spPr bwMode="auto">
                <a:xfrm>
                  <a:off x="4226" y="2376"/>
                  <a:ext cx="29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5" name="Rectangle 67"/>
                <p:cNvSpPr>
                  <a:spLocks noChangeAspect="1" noChangeArrowheads="1"/>
                </p:cNvSpPr>
                <p:nvPr/>
              </p:nvSpPr>
              <p:spPr bwMode="auto">
                <a:xfrm>
                  <a:off x="3940" y="2260"/>
                  <a:ext cx="268" cy="232"/>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zh-CN" sz="1000" b="1"/>
                </a:p>
              </p:txBody>
            </p:sp>
            <p:sp>
              <p:nvSpPr>
                <p:cNvPr id="43076" name="Text Box 68"/>
                <p:cNvSpPr txBox="1">
                  <a:spLocks noChangeAspect="1" noChangeArrowheads="1"/>
                </p:cNvSpPr>
                <p:nvPr/>
              </p:nvSpPr>
              <p:spPr bwMode="auto">
                <a:xfrm>
                  <a:off x="3905" y="2285"/>
                  <a:ext cx="332" cy="1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DMem</a:t>
                  </a:r>
                </a:p>
              </p:txBody>
            </p:sp>
            <p:sp>
              <p:nvSpPr>
                <p:cNvPr id="43077" name="Freeform 69"/>
                <p:cNvSpPr>
                  <a:spLocks noChangeAspect="1"/>
                </p:cNvSpPr>
                <p:nvPr/>
              </p:nvSpPr>
              <p:spPr bwMode="auto">
                <a:xfrm>
                  <a:off x="3905" y="2376"/>
                  <a:ext cx="399"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8" name="Rectangle 70"/>
                <p:cNvSpPr>
                  <a:spLocks noChangeAspect="1" noChangeArrowheads="1"/>
                </p:cNvSpPr>
                <p:nvPr/>
              </p:nvSpPr>
              <p:spPr bwMode="auto">
                <a:xfrm>
                  <a:off x="4305" y="2155"/>
                  <a:ext cx="54" cy="44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9" name="Rectangle 71"/>
                <p:cNvSpPr>
                  <a:spLocks noChangeAspect="1" noChangeArrowheads="1"/>
                </p:cNvSpPr>
                <p:nvPr/>
              </p:nvSpPr>
              <p:spPr bwMode="auto">
                <a:xfrm>
                  <a:off x="3802" y="2158"/>
                  <a:ext cx="54" cy="435"/>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 name="Group 72"/>
                <p:cNvGrpSpPr>
                  <a:grpSpLocks noChangeAspect="1"/>
                </p:cNvGrpSpPr>
                <p:nvPr/>
              </p:nvGrpSpPr>
              <p:grpSpPr bwMode="auto">
                <a:xfrm flipH="1">
                  <a:off x="4436" y="2251"/>
                  <a:ext cx="268" cy="233"/>
                  <a:chOff x="1392" y="528"/>
                  <a:chExt cx="480" cy="432"/>
                </a:xfrm>
              </p:grpSpPr>
              <p:sp>
                <p:nvSpPr>
                  <p:cNvPr id="43081" name="Rectangle 73"/>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82" name="Rectangle 74"/>
                  <p:cNvSpPr>
                    <a:spLocks noChangeAspect="1" noChangeArrowheads="1"/>
                  </p:cNvSpPr>
                  <p:nvPr/>
                </p:nvSpPr>
                <p:spPr bwMode="auto">
                  <a:xfrm>
                    <a:off x="1392" y="528"/>
                    <a:ext cx="480" cy="432"/>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000" b="1"/>
                  </a:p>
                </p:txBody>
              </p:sp>
            </p:grpSp>
            <p:sp>
              <p:nvSpPr>
                <p:cNvPr id="43083" name="Text Box 75"/>
                <p:cNvSpPr txBox="1">
                  <a:spLocks noChangeAspect="1" noChangeArrowheads="1"/>
                </p:cNvSpPr>
                <p:nvPr/>
              </p:nvSpPr>
              <p:spPr bwMode="auto">
                <a:xfrm flipH="1">
                  <a:off x="4451" y="2275"/>
                  <a:ext cx="227" cy="15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Reg</a:t>
                  </a:r>
                </a:p>
              </p:txBody>
            </p:sp>
          </p:grpSp>
          <p:sp>
            <p:nvSpPr>
              <p:cNvPr id="43084" name="Rectangle 76"/>
              <p:cNvSpPr>
                <a:spLocks noChangeAspect="1" noChangeArrowheads="1"/>
              </p:cNvSpPr>
              <p:nvPr/>
            </p:nvSpPr>
            <p:spPr bwMode="auto">
              <a:xfrm>
                <a:off x="3792" y="2158"/>
                <a:ext cx="54" cy="44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85" name="AutoShape 77"/>
              <p:cNvSpPr>
                <a:spLocks noChangeArrowheads="1"/>
              </p:cNvSpPr>
              <p:nvPr/>
            </p:nvSpPr>
            <p:spPr bwMode="auto">
              <a:xfrm>
                <a:off x="3380" y="2171"/>
                <a:ext cx="364" cy="422"/>
              </a:xfrm>
              <a:prstGeom prst="cloudCallout">
                <a:avLst>
                  <a:gd name="adj1" fmla="val 39287"/>
                  <a:gd name="adj2" fmla="val 38153"/>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500" b="1"/>
                  <a:t>Bubble</a:t>
                </a:r>
                <a:endParaRPr lang="en-US" altLang="zh-CN" sz="1600" b="1"/>
              </a:p>
            </p:txBody>
          </p:sp>
        </p:grpSp>
        <p:grpSp>
          <p:nvGrpSpPr>
            <p:cNvPr id="18" name="Group 78"/>
            <p:cNvGrpSpPr/>
            <p:nvPr/>
          </p:nvGrpSpPr>
          <p:grpSpPr bwMode="auto">
            <a:xfrm>
              <a:off x="2789" y="2567"/>
              <a:ext cx="2766" cy="449"/>
              <a:chOff x="2935" y="2719"/>
              <a:chExt cx="2766" cy="449"/>
            </a:xfrm>
          </p:grpSpPr>
          <p:sp>
            <p:nvSpPr>
              <p:cNvPr id="43087" name="Line 79"/>
              <p:cNvSpPr>
                <a:spLocks noChangeAspect="1" noChangeShapeType="1"/>
              </p:cNvSpPr>
              <p:nvPr/>
            </p:nvSpPr>
            <p:spPr bwMode="auto">
              <a:xfrm>
                <a:off x="3734" y="2875"/>
                <a:ext cx="79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88" name="Line 80"/>
              <p:cNvSpPr>
                <a:spLocks noChangeAspect="1" noChangeShapeType="1"/>
              </p:cNvSpPr>
              <p:nvPr/>
            </p:nvSpPr>
            <p:spPr bwMode="auto">
              <a:xfrm>
                <a:off x="3716" y="3017"/>
                <a:ext cx="76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89" name="Line 81"/>
              <p:cNvSpPr>
                <a:spLocks noChangeAspect="1" noChangeShapeType="1"/>
              </p:cNvSpPr>
              <p:nvPr/>
            </p:nvSpPr>
            <p:spPr bwMode="auto">
              <a:xfrm>
                <a:off x="3190" y="3015"/>
                <a:ext cx="27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90" name="Line 82"/>
              <p:cNvSpPr>
                <a:spLocks noChangeAspect="1" noChangeShapeType="1"/>
              </p:cNvSpPr>
              <p:nvPr/>
            </p:nvSpPr>
            <p:spPr bwMode="auto">
              <a:xfrm>
                <a:off x="3154" y="2875"/>
                <a:ext cx="31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 name="Group 83"/>
              <p:cNvGrpSpPr>
                <a:grpSpLocks noChangeAspect="1"/>
              </p:cNvGrpSpPr>
              <p:nvPr/>
            </p:nvGrpSpPr>
            <p:grpSpPr bwMode="auto">
              <a:xfrm>
                <a:off x="2935" y="2829"/>
                <a:ext cx="291" cy="232"/>
                <a:chOff x="1176" y="576"/>
                <a:chExt cx="521" cy="480"/>
              </a:xfrm>
            </p:grpSpPr>
            <p:sp>
              <p:nvSpPr>
                <p:cNvPr id="43092" name="Rectangle 84"/>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zh-CN" sz="1000" b="1"/>
                </a:p>
              </p:txBody>
            </p:sp>
            <p:sp>
              <p:nvSpPr>
                <p:cNvPr id="43093" name="Text Box 85"/>
                <p:cNvSpPr txBox="1">
                  <a:spLocks noChangeAspect="1" noChangeArrowheads="1"/>
                </p:cNvSpPr>
                <p:nvPr/>
              </p:nvSpPr>
              <p:spPr bwMode="auto">
                <a:xfrm>
                  <a:off x="1176" y="627"/>
                  <a:ext cx="521" cy="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Ifetch</a:t>
                  </a:r>
                </a:p>
              </p:txBody>
            </p:sp>
          </p:grpSp>
          <p:sp>
            <p:nvSpPr>
              <p:cNvPr id="43094" name="Rectangle 86"/>
              <p:cNvSpPr>
                <a:spLocks noChangeAspect="1" noChangeArrowheads="1"/>
              </p:cNvSpPr>
              <p:nvPr/>
            </p:nvSpPr>
            <p:spPr bwMode="auto">
              <a:xfrm>
                <a:off x="3800" y="2726"/>
                <a:ext cx="54" cy="44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95" name="Rectangle 87"/>
              <p:cNvSpPr>
                <a:spLocks noChangeAspect="1" noChangeArrowheads="1"/>
              </p:cNvSpPr>
              <p:nvPr/>
            </p:nvSpPr>
            <p:spPr bwMode="auto">
              <a:xfrm>
                <a:off x="3297" y="2726"/>
                <a:ext cx="54" cy="44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 name="Group 88"/>
              <p:cNvGrpSpPr/>
              <p:nvPr/>
            </p:nvGrpSpPr>
            <p:grpSpPr bwMode="auto">
              <a:xfrm>
                <a:off x="4472" y="2726"/>
                <a:ext cx="1229" cy="441"/>
                <a:chOff x="3475" y="2155"/>
                <a:chExt cx="1229" cy="441"/>
              </a:xfrm>
            </p:grpSpPr>
            <p:sp>
              <p:nvSpPr>
                <p:cNvPr id="43097" name="AutoShape 89"/>
                <p:cNvSpPr>
                  <a:spLocks noChangeAspect="1" noChangeArrowheads="1"/>
                </p:cNvSpPr>
                <p:nvPr/>
              </p:nvSpPr>
              <p:spPr bwMode="auto">
                <a:xfrm rot="-5400000">
                  <a:off x="3417" y="2263"/>
                  <a:ext cx="371" cy="22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zh-CN" sz="1000" b="1"/>
                </a:p>
              </p:txBody>
            </p:sp>
            <p:sp>
              <p:nvSpPr>
                <p:cNvPr id="43098" name="AutoShape 90"/>
                <p:cNvSpPr>
                  <a:spLocks noChangeAspect="1" noChangeArrowheads="1"/>
                </p:cNvSpPr>
                <p:nvPr/>
              </p:nvSpPr>
              <p:spPr bwMode="auto">
                <a:xfrm rot="5400000">
                  <a:off x="3475" y="2316"/>
                  <a:ext cx="119" cy="12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99" name="Freeform 91"/>
                <p:cNvSpPr>
                  <a:spLocks noChangeAspect="1"/>
                </p:cNvSpPr>
                <p:nvPr/>
              </p:nvSpPr>
              <p:spPr bwMode="auto">
                <a:xfrm rot="5400000">
                  <a:off x="3484" y="2329"/>
                  <a:ext cx="105" cy="93"/>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00" name="Text Box 92"/>
                <p:cNvSpPr txBox="1">
                  <a:spLocks noChangeAspect="1" noChangeArrowheads="1"/>
                </p:cNvSpPr>
                <p:nvPr/>
              </p:nvSpPr>
              <p:spPr bwMode="auto">
                <a:xfrm rot="16200000">
                  <a:off x="3507" y="2277"/>
                  <a:ext cx="252" cy="1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ALU</a:t>
                  </a:r>
                </a:p>
              </p:txBody>
            </p:sp>
            <p:sp>
              <p:nvSpPr>
                <p:cNvPr id="43101" name="Line 93"/>
                <p:cNvSpPr>
                  <a:spLocks noChangeAspect="1" noChangeShapeType="1"/>
                </p:cNvSpPr>
                <p:nvPr/>
              </p:nvSpPr>
              <p:spPr bwMode="auto">
                <a:xfrm>
                  <a:off x="3717" y="2376"/>
                  <a:ext cx="29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02" name="Line 94"/>
                <p:cNvSpPr>
                  <a:spLocks noChangeAspect="1" noChangeShapeType="1"/>
                </p:cNvSpPr>
                <p:nvPr/>
              </p:nvSpPr>
              <p:spPr bwMode="auto">
                <a:xfrm>
                  <a:off x="4226" y="2376"/>
                  <a:ext cx="29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03" name="Rectangle 95"/>
                <p:cNvSpPr>
                  <a:spLocks noChangeAspect="1" noChangeArrowheads="1"/>
                </p:cNvSpPr>
                <p:nvPr/>
              </p:nvSpPr>
              <p:spPr bwMode="auto">
                <a:xfrm>
                  <a:off x="3940" y="2260"/>
                  <a:ext cx="268" cy="232"/>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zh-CN" sz="1000" b="1"/>
                </a:p>
              </p:txBody>
            </p:sp>
            <p:sp>
              <p:nvSpPr>
                <p:cNvPr id="43104" name="Text Box 96"/>
                <p:cNvSpPr txBox="1">
                  <a:spLocks noChangeAspect="1" noChangeArrowheads="1"/>
                </p:cNvSpPr>
                <p:nvPr/>
              </p:nvSpPr>
              <p:spPr bwMode="auto">
                <a:xfrm>
                  <a:off x="3904" y="2285"/>
                  <a:ext cx="332" cy="1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DMem</a:t>
                  </a:r>
                </a:p>
              </p:txBody>
            </p:sp>
            <p:sp>
              <p:nvSpPr>
                <p:cNvPr id="43105" name="Freeform 97"/>
                <p:cNvSpPr>
                  <a:spLocks noChangeAspect="1"/>
                </p:cNvSpPr>
                <p:nvPr/>
              </p:nvSpPr>
              <p:spPr bwMode="auto">
                <a:xfrm>
                  <a:off x="3905" y="2376"/>
                  <a:ext cx="399"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06" name="Rectangle 98"/>
                <p:cNvSpPr>
                  <a:spLocks noChangeAspect="1" noChangeArrowheads="1"/>
                </p:cNvSpPr>
                <p:nvPr/>
              </p:nvSpPr>
              <p:spPr bwMode="auto">
                <a:xfrm>
                  <a:off x="4305" y="2155"/>
                  <a:ext cx="54" cy="44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07" name="Rectangle 99"/>
                <p:cNvSpPr>
                  <a:spLocks noChangeAspect="1" noChangeArrowheads="1"/>
                </p:cNvSpPr>
                <p:nvPr/>
              </p:nvSpPr>
              <p:spPr bwMode="auto">
                <a:xfrm>
                  <a:off x="3802" y="2158"/>
                  <a:ext cx="54" cy="435"/>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 name="Group 100"/>
                <p:cNvGrpSpPr>
                  <a:grpSpLocks noChangeAspect="1"/>
                </p:cNvGrpSpPr>
                <p:nvPr/>
              </p:nvGrpSpPr>
              <p:grpSpPr bwMode="auto">
                <a:xfrm flipH="1">
                  <a:off x="4436" y="2251"/>
                  <a:ext cx="268" cy="233"/>
                  <a:chOff x="1392" y="528"/>
                  <a:chExt cx="480" cy="432"/>
                </a:xfrm>
              </p:grpSpPr>
              <p:sp>
                <p:nvSpPr>
                  <p:cNvPr id="43109" name="Rectangle 101"/>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10" name="Rectangle 102"/>
                  <p:cNvSpPr>
                    <a:spLocks noChangeAspect="1" noChangeArrowheads="1"/>
                  </p:cNvSpPr>
                  <p:nvPr/>
                </p:nvSpPr>
                <p:spPr bwMode="auto">
                  <a:xfrm>
                    <a:off x="1392" y="528"/>
                    <a:ext cx="480" cy="432"/>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000" b="1"/>
                  </a:p>
                </p:txBody>
              </p:sp>
            </p:grpSp>
            <p:sp>
              <p:nvSpPr>
                <p:cNvPr id="43111" name="Text Box 103"/>
                <p:cNvSpPr txBox="1">
                  <a:spLocks noChangeAspect="1" noChangeArrowheads="1"/>
                </p:cNvSpPr>
                <p:nvPr/>
              </p:nvSpPr>
              <p:spPr bwMode="auto">
                <a:xfrm flipH="1">
                  <a:off x="4451" y="2275"/>
                  <a:ext cx="227" cy="15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Reg</a:t>
                  </a:r>
                </a:p>
              </p:txBody>
            </p:sp>
          </p:grpSp>
          <p:sp>
            <p:nvSpPr>
              <p:cNvPr id="43112" name="Rectangle 104"/>
              <p:cNvSpPr>
                <a:spLocks noChangeAspect="1" noChangeArrowheads="1"/>
              </p:cNvSpPr>
              <p:nvPr/>
            </p:nvSpPr>
            <p:spPr bwMode="auto">
              <a:xfrm>
                <a:off x="4292" y="2727"/>
                <a:ext cx="54" cy="44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13" name="AutoShape 105"/>
              <p:cNvSpPr>
                <a:spLocks noChangeArrowheads="1"/>
              </p:cNvSpPr>
              <p:nvPr/>
            </p:nvSpPr>
            <p:spPr bwMode="auto">
              <a:xfrm>
                <a:off x="3393" y="2719"/>
                <a:ext cx="364" cy="422"/>
              </a:xfrm>
              <a:prstGeom prst="cloudCallout">
                <a:avLst>
                  <a:gd name="adj1" fmla="val 39287"/>
                  <a:gd name="adj2" fmla="val 38153"/>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500" b="1"/>
                  <a:t>Bubble</a:t>
                </a:r>
                <a:endParaRPr lang="en-US" altLang="zh-CN" sz="1600" b="1"/>
              </a:p>
            </p:txBody>
          </p:sp>
          <p:grpSp>
            <p:nvGrpSpPr>
              <p:cNvPr id="22" name="Group 106"/>
              <p:cNvGrpSpPr/>
              <p:nvPr/>
            </p:nvGrpSpPr>
            <p:grpSpPr bwMode="auto">
              <a:xfrm>
                <a:off x="3945" y="2826"/>
                <a:ext cx="270" cy="233"/>
                <a:chOff x="3936" y="3120"/>
                <a:chExt cx="270" cy="233"/>
              </a:xfrm>
            </p:grpSpPr>
            <p:sp>
              <p:nvSpPr>
                <p:cNvPr id="43115" name="Rectangle 107"/>
                <p:cNvSpPr>
                  <a:spLocks noChangeArrowheads="1"/>
                </p:cNvSpPr>
                <p:nvPr/>
              </p:nvSpPr>
              <p:spPr bwMode="auto">
                <a:xfrm>
                  <a:off x="3936" y="3120"/>
                  <a:ext cx="270" cy="22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16" name="Rectangle 108"/>
                <p:cNvSpPr>
                  <a:spLocks noChangeAspect="1" noChangeArrowheads="1"/>
                </p:cNvSpPr>
                <p:nvPr/>
              </p:nvSpPr>
              <p:spPr bwMode="auto">
                <a:xfrm>
                  <a:off x="4069" y="3120"/>
                  <a:ext cx="133" cy="23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17" name="Rectangle 109"/>
                <p:cNvSpPr>
                  <a:spLocks noChangeAspect="1" noChangeArrowheads="1"/>
                </p:cNvSpPr>
                <p:nvPr/>
              </p:nvSpPr>
              <p:spPr bwMode="auto">
                <a:xfrm>
                  <a:off x="3936" y="3120"/>
                  <a:ext cx="266" cy="233"/>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000" b="1"/>
                </a:p>
              </p:txBody>
            </p:sp>
            <p:sp>
              <p:nvSpPr>
                <p:cNvPr id="43118" name="Text Box 110"/>
                <p:cNvSpPr txBox="1">
                  <a:spLocks noChangeAspect="1" noChangeArrowheads="1"/>
                </p:cNvSpPr>
                <p:nvPr/>
              </p:nvSpPr>
              <p:spPr bwMode="auto">
                <a:xfrm>
                  <a:off x="3955" y="3144"/>
                  <a:ext cx="227" cy="15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Reg</a:t>
                  </a:r>
                </a:p>
              </p:txBody>
            </p:sp>
          </p:grpSp>
        </p:grpSp>
        <p:sp>
          <p:nvSpPr>
            <p:cNvPr id="43119" name="Line 111"/>
            <p:cNvSpPr>
              <a:spLocks noChangeAspect="1" noChangeShapeType="1"/>
            </p:cNvSpPr>
            <p:nvPr/>
          </p:nvSpPr>
          <p:spPr bwMode="auto">
            <a:xfrm>
              <a:off x="4083" y="3261"/>
              <a:ext cx="79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20" name="Line 112"/>
            <p:cNvSpPr>
              <a:spLocks noChangeAspect="1" noChangeShapeType="1"/>
            </p:cNvSpPr>
            <p:nvPr/>
          </p:nvSpPr>
          <p:spPr bwMode="auto">
            <a:xfrm>
              <a:off x="4065" y="3403"/>
              <a:ext cx="76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21" name="Line 113"/>
            <p:cNvSpPr>
              <a:spLocks noChangeAspect="1" noChangeShapeType="1"/>
            </p:cNvSpPr>
            <p:nvPr/>
          </p:nvSpPr>
          <p:spPr bwMode="auto">
            <a:xfrm>
              <a:off x="3539" y="3401"/>
              <a:ext cx="27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22" name="Line 114"/>
            <p:cNvSpPr>
              <a:spLocks noChangeAspect="1" noChangeShapeType="1"/>
            </p:cNvSpPr>
            <p:nvPr/>
          </p:nvSpPr>
          <p:spPr bwMode="auto">
            <a:xfrm>
              <a:off x="3503" y="3261"/>
              <a:ext cx="31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3" name="Group 115"/>
            <p:cNvGrpSpPr>
              <a:grpSpLocks noChangeAspect="1"/>
            </p:cNvGrpSpPr>
            <p:nvPr/>
          </p:nvGrpSpPr>
          <p:grpSpPr bwMode="auto">
            <a:xfrm>
              <a:off x="3790" y="3205"/>
              <a:ext cx="291" cy="232"/>
              <a:chOff x="1176" y="576"/>
              <a:chExt cx="521" cy="480"/>
            </a:xfrm>
          </p:grpSpPr>
          <p:sp>
            <p:nvSpPr>
              <p:cNvPr id="43124" name="Rectangle 116"/>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zh-CN" sz="1000" b="1"/>
              </a:p>
            </p:txBody>
          </p:sp>
          <p:sp>
            <p:nvSpPr>
              <p:cNvPr id="43125" name="Text Box 117"/>
              <p:cNvSpPr txBox="1">
                <a:spLocks noChangeAspect="1" noChangeArrowheads="1"/>
              </p:cNvSpPr>
              <p:nvPr/>
            </p:nvSpPr>
            <p:spPr bwMode="auto">
              <a:xfrm>
                <a:off x="1176" y="627"/>
                <a:ext cx="521" cy="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Ifetch</a:t>
                </a:r>
              </a:p>
            </p:txBody>
          </p:sp>
        </p:grpSp>
        <p:sp>
          <p:nvSpPr>
            <p:cNvPr id="43126" name="Rectangle 118"/>
            <p:cNvSpPr>
              <a:spLocks noChangeAspect="1" noChangeArrowheads="1"/>
            </p:cNvSpPr>
            <p:nvPr/>
          </p:nvSpPr>
          <p:spPr bwMode="auto">
            <a:xfrm>
              <a:off x="4149" y="3112"/>
              <a:ext cx="54" cy="44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27" name="Rectangle 119"/>
            <p:cNvSpPr>
              <a:spLocks noChangeAspect="1" noChangeArrowheads="1"/>
            </p:cNvSpPr>
            <p:nvPr/>
          </p:nvSpPr>
          <p:spPr bwMode="auto">
            <a:xfrm>
              <a:off x="3646" y="3112"/>
              <a:ext cx="54" cy="44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28" name="AutoShape 120"/>
            <p:cNvSpPr>
              <a:spLocks noChangeAspect="1" noChangeArrowheads="1"/>
            </p:cNvSpPr>
            <p:nvPr/>
          </p:nvSpPr>
          <p:spPr bwMode="auto">
            <a:xfrm rot="-5400000">
              <a:off x="4763" y="3220"/>
              <a:ext cx="371" cy="22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zh-CN" sz="1000" b="1"/>
            </a:p>
          </p:txBody>
        </p:sp>
        <p:sp>
          <p:nvSpPr>
            <p:cNvPr id="43129" name="AutoShape 121"/>
            <p:cNvSpPr>
              <a:spLocks noChangeAspect="1" noChangeArrowheads="1"/>
            </p:cNvSpPr>
            <p:nvPr/>
          </p:nvSpPr>
          <p:spPr bwMode="auto">
            <a:xfrm rot="5400000">
              <a:off x="4821" y="3273"/>
              <a:ext cx="119" cy="12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30" name="Freeform 122"/>
            <p:cNvSpPr>
              <a:spLocks noChangeAspect="1"/>
            </p:cNvSpPr>
            <p:nvPr/>
          </p:nvSpPr>
          <p:spPr bwMode="auto">
            <a:xfrm rot="5400000">
              <a:off x="4830" y="3286"/>
              <a:ext cx="105" cy="93"/>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31" name="Text Box 123"/>
            <p:cNvSpPr txBox="1">
              <a:spLocks noChangeAspect="1" noChangeArrowheads="1"/>
            </p:cNvSpPr>
            <p:nvPr/>
          </p:nvSpPr>
          <p:spPr bwMode="auto">
            <a:xfrm rot="16200000">
              <a:off x="4854" y="3234"/>
              <a:ext cx="252" cy="1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ALU</a:t>
              </a:r>
            </a:p>
          </p:txBody>
        </p:sp>
        <p:sp>
          <p:nvSpPr>
            <p:cNvPr id="43132" name="Line 124"/>
            <p:cNvSpPr>
              <a:spLocks noChangeAspect="1" noChangeShapeType="1"/>
            </p:cNvSpPr>
            <p:nvPr/>
          </p:nvSpPr>
          <p:spPr bwMode="auto">
            <a:xfrm>
              <a:off x="5063" y="3333"/>
              <a:ext cx="29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33" name="Line 125"/>
            <p:cNvSpPr>
              <a:spLocks noChangeAspect="1" noChangeShapeType="1"/>
            </p:cNvSpPr>
            <p:nvPr/>
          </p:nvSpPr>
          <p:spPr bwMode="auto">
            <a:xfrm>
              <a:off x="5355" y="3345"/>
              <a:ext cx="211"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34" name="Rectangle 126"/>
            <p:cNvSpPr>
              <a:spLocks noChangeAspect="1" noChangeArrowheads="1"/>
            </p:cNvSpPr>
            <p:nvPr/>
          </p:nvSpPr>
          <p:spPr bwMode="auto">
            <a:xfrm>
              <a:off x="5286" y="3217"/>
              <a:ext cx="268" cy="232"/>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zh-CN" sz="1000" b="1"/>
            </a:p>
          </p:txBody>
        </p:sp>
        <p:sp>
          <p:nvSpPr>
            <p:cNvPr id="43135" name="Text Box 127"/>
            <p:cNvSpPr txBox="1">
              <a:spLocks noChangeAspect="1" noChangeArrowheads="1"/>
            </p:cNvSpPr>
            <p:nvPr/>
          </p:nvSpPr>
          <p:spPr bwMode="auto">
            <a:xfrm>
              <a:off x="5251" y="3242"/>
              <a:ext cx="332" cy="1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DMem</a:t>
              </a:r>
            </a:p>
          </p:txBody>
        </p:sp>
        <p:sp>
          <p:nvSpPr>
            <p:cNvPr id="43136" name="Rectangle 128"/>
            <p:cNvSpPr>
              <a:spLocks noChangeAspect="1" noChangeArrowheads="1"/>
            </p:cNvSpPr>
            <p:nvPr/>
          </p:nvSpPr>
          <p:spPr bwMode="auto">
            <a:xfrm>
              <a:off x="5148" y="3115"/>
              <a:ext cx="54" cy="435"/>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37" name="Rectangle 129"/>
            <p:cNvSpPr>
              <a:spLocks noChangeAspect="1" noChangeArrowheads="1"/>
            </p:cNvSpPr>
            <p:nvPr/>
          </p:nvSpPr>
          <p:spPr bwMode="auto">
            <a:xfrm>
              <a:off x="4641" y="3113"/>
              <a:ext cx="54" cy="441"/>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38" name="AutoShape 130"/>
            <p:cNvSpPr>
              <a:spLocks noChangeArrowheads="1"/>
            </p:cNvSpPr>
            <p:nvPr/>
          </p:nvSpPr>
          <p:spPr bwMode="auto">
            <a:xfrm>
              <a:off x="3241" y="3112"/>
              <a:ext cx="364" cy="422"/>
            </a:xfrm>
            <a:prstGeom prst="cloudCallout">
              <a:avLst>
                <a:gd name="adj1" fmla="val 39287"/>
                <a:gd name="adj2" fmla="val 38153"/>
              </a:avLst>
            </a:prstGeom>
            <a:solidFill>
              <a:srgbClr val="0FEFEA"/>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500" b="1"/>
                <a:t>Bubble</a:t>
              </a:r>
              <a:endParaRPr lang="en-US" altLang="zh-CN" sz="1600" b="1"/>
            </a:p>
          </p:txBody>
        </p:sp>
        <p:grpSp>
          <p:nvGrpSpPr>
            <p:cNvPr id="24" name="Group 131"/>
            <p:cNvGrpSpPr/>
            <p:nvPr/>
          </p:nvGrpSpPr>
          <p:grpSpPr bwMode="auto">
            <a:xfrm>
              <a:off x="4294" y="3212"/>
              <a:ext cx="270" cy="233"/>
              <a:chOff x="3936" y="3120"/>
              <a:chExt cx="270" cy="233"/>
            </a:xfrm>
          </p:grpSpPr>
          <p:sp>
            <p:nvSpPr>
              <p:cNvPr id="43140" name="Rectangle 132"/>
              <p:cNvSpPr>
                <a:spLocks noChangeArrowheads="1"/>
              </p:cNvSpPr>
              <p:nvPr/>
            </p:nvSpPr>
            <p:spPr bwMode="auto">
              <a:xfrm>
                <a:off x="3936" y="3120"/>
                <a:ext cx="270" cy="22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41" name="Rectangle 133"/>
              <p:cNvSpPr>
                <a:spLocks noChangeAspect="1" noChangeArrowheads="1"/>
              </p:cNvSpPr>
              <p:nvPr/>
            </p:nvSpPr>
            <p:spPr bwMode="auto">
              <a:xfrm>
                <a:off x="4069" y="3120"/>
                <a:ext cx="133" cy="23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42" name="Rectangle 134"/>
              <p:cNvSpPr>
                <a:spLocks noChangeAspect="1" noChangeArrowheads="1"/>
              </p:cNvSpPr>
              <p:nvPr/>
            </p:nvSpPr>
            <p:spPr bwMode="auto">
              <a:xfrm>
                <a:off x="3936" y="3120"/>
                <a:ext cx="266" cy="233"/>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000" b="1"/>
              </a:p>
            </p:txBody>
          </p:sp>
          <p:sp>
            <p:nvSpPr>
              <p:cNvPr id="43143" name="Text Box 135"/>
              <p:cNvSpPr txBox="1">
                <a:spLocks noChangeAspect="1" noChangeArrowheads="1"/>
              </p:cNvSpPr>
              <p:nvPr/>
            </p:nvSpPr>
            <p:spPr bwMode="auto">
              <a:xfrm>
                <a:off x="3956" y="3144"/>
                <a:ext cx="227" cy="15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000" b="1"/>
                  <a:t>Reg</a:t>
                </a:r>
              </a:p>
            </p:txBody>
          </p:sp>
        </p:grpSp>
        <p:sp>
          <p:nvSpPr>
            <p:cNvPr id="43144" name="Line 136"/>
            <p:cNvSpPr>
              <a:spLocks noChangeShapeType="1"/>
            </p:cNvSpPr>
            <p:nvPr/>
          </p:nvSpPr>
          <p:spPr bwMode="auto">
            <a:xfrm>
              <a:off x="3694" y="1624"/>
              <a:ext cx="144" cy="528"/>
            </a:xfrm>
            <a:prstGeom prst="line">
              <a:avLst/>
            </a:prstGeom>
            <a:noFill/>
            <a:ln w="7620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45" name="Line 137"/>
            <p:cNvSpPr>
              <a:spLocks noChangeShapeType="1"/>
            </p:cNvSpPr>
            <p:nvPr/>
          </p:nvSpPr>
          <p:spPr bwMode="auto">
            <a:xfrm>
              <a:off x="3886" y="1624"/>
              <a:ext cx="48" cy="1152"/>
            </a:xfrm>
            <a:prstGeom prst="line">
              <a:avLst/>
            </a:prstGeom>
            <a:noFill/>
            <a:ln w="7620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146" name="Rectangle 138"/>
          <p:cNvSpPr>
            <a:spLocks noChangeArrowheads="1"/>
          </p:cNvSpPr>
          <p:nvPr/>
        </p:nvSpPr>
        <p:spPr bwMode="auto">
          <a:xfrm>
            <a:off x="2590800" y="5029200"/>
            <a:ext cx="1773238" cy="828432"/>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zh-CN" sz="2400" b="1">
                <a:latin typeface="Arial" panose="020B0604020202020204" pitchFamily="34" charset="0"/>
              </a:rPr>
              <a:t>or   r8,</a:t>
            </a:r>
            <a:r>
              <a:rPr lang="en-US" altLang="zh-CN" sz="2400" b="1">
                <a:solidFill>
                  <a:srgbClr val="339966"/>
                </a:solidFill>
                <a:latin typeface="Arial" panose="020B0604020202020204" pitchFamily="34" charset="0"/>
              </a:rPr>
              <a:t>r1</a:t>
            </a:r>
            <a:r>
              <a:rPr lang="en-US" altLang="zh-CN" sz="2400" b="1">
                <a:latin typeface="Arial" panose="020B0604020202020204" pitchFamily="34" charset="0"/>
              </a:rPr>
              <a:t>,r9</a:t>
            </a:r>
          </a:p>
        </p:txBody>
      </p:sp>
      <p:sp>
        <p:nvSpPr>
          <p:cNvPr id="139" name="灯片编号占位符 138"/>
          <p:cNvSpPr>
            <a:spLocks noGrp="1"/>
          </p:cNvSpPr>
          <p:nvPr>
            <p:ph type="sldNum" sz="quarter" idx="12"/>
          </p:nvPr>
        </p:nvSpPr>
        <p:spPr/>
        <p:txBody>
          <a:bodyPr/>
          <a:lstStyle/>
          <a:p>
            <a:fld id="{0C913308-F349-4B6D-A68A-DD1791B4A57B}" type="slidenum">
              <a:rPr lang="zh-CN" altLang="en-US" smtClean="0"/>
              <a:t>187</a:t>
            </a:fld>
            <a:endParaRPr lang="zh-CN" alt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fontScale="90000"/>
          </a:bodyPr>
          <a:lstStyle/>
          <a:p>
            <a:r>
              <a:rPr lang="en-US" altLang="zh-CN" b="0" dirty="0"/>
              <a:t>Example of </a:t>
            </a:r>
            <a:br>
              <a:rPr lang="en-US" altLang="zh-CN" b="0" dirty="0"/>
            </a:br>
            <a:r>
              <a:rPr lang="en-US" altLang="zh-CN" b="0" dirty="0"/>
              <a:t>Forwarding and Load Delay</a:t>
            </a:r>
            <a:endParaRPr lang="en-US" altLang="zh-CN" b="0" dirty="0">
              <a:solidFill>
                <a:srgbClr val="000000"/>
              </a:solidFill>
              <a:latin typeface="Arial" panose="020B0604020202020204" pitchFamily="34" charset="0"/>
            </a:endParaRPr>
          </a:p>
        </p:txBody>
      </p:sp>
      <p:sp>
        <p:nvSpPr>
          <p:cNvPr id="44035" name="Rectangle 3"/>
          <p:cNvSpPr>
            <a:spLocks noGrp="1" noChangeArrowheads="1"/>
          </p:cNvSpPr>
          <p:nvPr>
            <p:ph type="body" idx="1"/>
          </p:nvPr>
        </p:nvSpPr>
        <p:spPr/>
        <p:txBody>
          <a:bodyPr>
            <a:normAutofit lnSpcReduction="10000"/>
          </a:bodyPr>
          <a:lstStyle/>
          <a:p>
            <a:r>
              <a:rPr lang="en-US" altLang="zh-CN" sz="2800" dirty="0">
                <a:solidFill>
                  <a:srgbClr val="000000"/>
                </a:solidFill>
                <a:latin typeface="Comic Sans MS" panose="030F0702030302020204" pitchFamily="66" charset="0"/>
              </a:rPr>
              <a:t>Why forwarding?</a:t>
            </a:r>
          </a:p>
          <a:p>
            <a:pPr lvl="1">
              <a:lnSpc>
                <a:spcPct val="130000"/>
              </a:lnSpc>
            </a:pPr>
            <a:r>
              <a:rPr lang="en-US" altLang="zh-CN" sz="2400" dirty="0">
                <a:solidFill>
                  <a:srgbClr val="000000"/>
                </a:solidFill>
                <a:latin typeface="Comic Sans MS" panose="030F0702030302020204" pitchFamily="66" charset="0"/>
              </a:rPr>
              <a:t>ADD R4,  R5,  R2</a:t>
            </a:r>
          </a:p>
          <a:p>
            <a:pPr lvl="1">
              <a:lnSpc>
                <a:spcPct val="130000"/>
              </a:lnSpc>
            </a:pPr>
            <a:r>
              <a:rPr lang="en-US" altLang="zh-CN" sz="2400" dirty="0">
                <a:solidFill>
                  <a:srgbClr val="000000"/>
                </a:solidFill>
                <a:latin typeface="Comic Sans MS" panose="030F0702030302020204" pitchFamily="66" charset="0"/>
              </a:rPr>
              <a:t>LW   R15, 0(R4)</a:t>
            </a:r>
          </a:p>
          <a:p>
            <a:pPr lvl="1">
              <a:lnSpc>
                <a:spcPct val="130000"/>
              </a:lnSpc>
            </a:pPr>
            <a:r>
              <a:rPr lang="en-US" altLang="zh-CN" sz="2400" dirty="0">
                <a:solidFill>
                  <a:srgbClr val="000000"/>
                </a:solidFill>
                <a:latin typeface="Comic Sans MS" panose="030F0702030302020204" pitchFamily="66" charset="0"/>
              </a:rPr>
              <a:t>SW   R15, 4(R2)</a:t>
            </a:r>
            <a:endParaRPr lang="en-US" altLang="zh-CN" dirty="0">
              <a:solidFill>
                <a:srgbClr val="000000"/>
              </a:solidFill>
              <a:latin typeface="Comic Sans MS" panose="030F0702030302020204" pitchFamily="66" charset="0"/>
            </a:endParaRPr>
          </a:p>
          <a:p>
            <a:endParaRPr lang="en-US" altLang="zh-CN" sz="2800" dirty="0">
              <a:solidFill>
                <a:srgbClr val="000000"/>
              </a:solidFill>
              <a:latin typeface="Comic Sans MS" panose="030F0702030302020204" pitchFamily="66" charset="0"/>
            </a:endParaRPr>
          </a:p>
          <a:p>
            <a:r>
              <a:rPr lang="en-US" altLang="zh-CN" sz="2800" dirty="0">
                <a:solidFill>
                  <a:srgbClr val="000000"/>
                </a:solidFill>
                <a:latin typeface="Comic Sans MS" panose="030F0702030302020204" pitchFamily="66" charset="0"/>
              </a:rPr>
              <a:t>Why load delay?</a:t>
            </a:r>
            <a:endParaRPr lang="en-US" altLang="zh-CN" dirty="0">
              <a:solidFill>
                <a:srgbClr val="000000"/>
              </a:solidFill>
              <a:latin typeface="Comic Sans MS" panose="030F0702030302020204" pitchFamily="66" charset="0"/>
            </a:endParaRPr>
          </a:p>
          <a:p>
            <a:pPr lvl="1">
              <a:lnSpc>
                <a:spcPct val="120000"/>
              </a:lnSpc>
            </a:pPr>
            <a:r>
              <a:rPr lang="en-US" altLang="zh-CN" sz="2400" dirty="0">
                <a:solidFill>
                  <a:srgbClr val="000000"/>
                </a:solidFill>
                <a:latin typeface="Comic Sans MS" panose="030F0702030302020204" pitchFamily="66" charset="0"/>
              </a:rPr>
              <a:t>ADD  R4,  R5,  R2</a:t>
            </a:r>
          </a:p>
          <a:p>
            <a:pPr lvl="1">
              <a:lnSpc>
                <a:spcPct val="120000"/>
              </a:lnSpc>
            </a:pPr>
            <a:r>
              <a:rPr lang="en-US" altLang="zh-CN" sz="2400" dirty="0">
                <a:solidFill>
                  <a:srgbClr val="000000"/>
                </a:solidFill>
                <a:latin typeface="Comic Sans MS" panose="030F0702030302020204" pitchFamily="66" charset="0"/>
              </a:rPr>
              <a:t>LW    R15,  0(R4)</a:t>
            </a:r>
          </a:p>
          <a:p>
            <a:pPr lvl="1">
              <a:lnSpc>
                <a:spcPct val="120000"/>
              </a:lnSpc>
            </a:pPr>
            <a:r>
              <a:rPr lang="en-US" altLang="zh-CN" sz="2400" dirty="0">
                <a:solidFill>
                  <a:srgbClr val="000000"/>
                </a:solidFill>
                <a:latin typeface="Comic Sans MS" panose="030F0702030302020204" pitchFamily="66" charset="0"/>
              </a:rPr>
              <a:t>SW    R15, 4(R2)</a:t>
            </a:r>
            <a:endParaRPr lang="en-US" altLang="zh-CN" dirty="0"/>
          </a:p>
        </p:txBody>
      </p:sp>
      <p:sp>
        <p:nvSpPr>
          <p:cNvPr id="44036" name="Oval 4"/>
          <p:cNvSpPr>
            <a:spLocks noChangeArrowheads="1"/>
          </p:cNvSpPr>
          <p:nvPr/>
        </p:nvSpPr>
        <p:spPr bwMode="auto">
          <a:xfrm>
            <a:off x="3452794" y="2143116"/>
            <a:ext cx="533400" cy="457200"/>
          </a:xfrm>
          <a:prstGeom prst="ellipse">
            <a:avLst/>
          </a:prstGeom>
          <a:noFill/>
          <a:ln w="34925">
            <a:solidFill>
              <a:srgbClr val="FF00FF"/>
            </a:solidFill>
            <a:rou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44037" name="Oval 5"/>
          <p:cNvSpPr>
            <a:spLocks noChangeArrowheads="1"/>
          </p:cNvSpPr>
          <p:nvPr/>
        </p:nvSpPr>
        <p:spPr bwMode="auto">
          <a:xfrm>
            <a:off x="4452926" y="2643182"/>
            <a:ext cx="533400" cy="457200"/>
          </a:xfrm>
          <a:prstGeom prst="ellipse">
            <a:avLst/>
          </a:prstGeom>
          <a:noFill/>
          <a:ln w="34925">
            <a:solidFill>
              <a:srgbClr val="FF00FF"/>
            </a:solidFill>
            <a:rou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44038" name="Line 6"/>
          <p:cNvSpPr>
            <a:spLocks noChangeShapeType="1"/>
          </p:cNvSpPr>
          <p:nvPr/>
        </p:nvSpPr>
        <p:spPr bwMode="auto">
          <a:xfrm>
            <a:off x="3952860" y="2428868"/>
            <a:ext cx="533400" cy="304800"/>
          </a:xfrm>
          <a:prstGeom prst="line">
            <a:avLst/>
          </a:prstGeom>
          <a:noFill/>
          <a:ln w="34925">
            <a:solidFill>
              <a:srgbClr val="FF00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39" name="Oval 7"/>
          <p:cNvSpPr>
            <a:spLocks noChangeArrowheads="1"/>
          </p:cNvSpPr>
          <p:nvPr/>
        </p:nvSpPr>
        <p:spPr bwMode="auto">
          <a:xfrm>
            <a:off x="3595670" y="5000636"/>
            <a:ext cx="609600" cy="457200"/>
          </a:xfrm>
          <a:prstGeom prst="ellipse">
            <a:avLst/>
          </a:prstGeom>
          <a:noFill/>
          <a:ln w="34925">
            <a:solidFill>
              <a:srgbClr val="0000FF"/>
            </a:solidFill>
            <a:rou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44040" name="Oval 8"/>
          <p:cNvSpPr>
            <a:spLocks noChangeArrowheads="1"/>
          </p:cNvSpPr>
          <p:nvPr/>
        </p:nvSpPr>
        <p:spPr bwMode="auto">
          <a:xfrm>
            <a:off x="3595670" y="5500702"/>
            <a:ext cx="609600" cy="457200"/>
          </a:xfrm>
          <a:prstGeom prst="ellipse">
            <a:avLst/>
          </a:prstGeom>
          <a:noFill/>
          <a:ln w="34925">
            <a:solidFill>
              <a:srgbClr val="0000FF"/>
            </a:solidFill>
            <a:rou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44041" name="Freeform 9"/>
          <p:cNvSpPr/>
          <p:nvPr/>
        </p:nvSpPr>
        <p:spPr bwMode="auto">
          <a:xfrm>
            <a:off x="3309918" y="5214950"/>
            <a:ext cx="304800" cy="685800"/>
          </a:xfrm>
          <a:custGeom>
            <a:avLst/>
            <a:gdLst>
              <a:gd name="T0" fmla="*/ 144 w 144"/>
              <a:gd name="T1" fmla="*/ 0 h 384"/>
              <a:gd name="T2" fmla="*/ 0 w 144"/>
              <a:gd name="T3" fmla="*/ 192 h 384"/>
              <a:gd name="T4" fmla="*/ 144 w 144"/>
              <a:gd name="T5" fmla="*/ 384 h 384"/>
            </a:gdLst>
            <a:ahLst/>
            <a:cxnLst>
              <a:cxn ang="0">
                <a:pos x="T0" y="T1"/>
              </a:cxn>
              <a:cxn ang="0">
                <a:pos x="T2" y="T3"/>
              </a:cxn>
              <a:cxn ang="0">
                <a:pos x="T4" y="T5"/>
              </a:cxn>
            </a:cxnLst>
            <a:rect l="0" t="0" r="r" b="b"/>
            <a:pathLst>
              <a:path w="144" h="384">
                <a:moveTo>
                  <a:pt x="144" y="0"/>
                </a:moveTo>
                <a:cubicBezTo>
                  <a:pt x="72" y="64"/>
                  <a:pt x="0" y="128"/>
                  <a:pt x="0" y="192"/>
                </a:cubicBezTo>
                <a:cubicBezTo>
                  <a:pt x="0" y="256"/>
                  <a:pt x="120" y="352"/>
                  <a:pt x="144" y="384"/>
                </a:cubicBezTo>
              </a:path>
            </a:pathLst>
          </a:custGeom>
          <a:noFill/>
          <a:ln w="34925" cap="flat" cmpd="sng">
            <a:solidFill>
              <a:srgbClr val="0000FF"/>
            </a:solidFill>
            <a:prstDash val="solid"/>
            <a:round/>
            <a:headEnd type="none" w="med" len="med"/>
            <a:tailEnd type="triangle" w="med" len="lg"/>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0" name="灯片编号占位符 9"/>
          <p:cNvSpPr>
            <a:spLocks noGrp="1"/>
          </p:cNvSpPr>
          <p:nvPr>
            <p:ph type="sldNum" sz="quarter" idx="12"/>
          </p:nvPr>
        </p:nvSpPr>
        <p:spPr/>
        <p:txBody>
          <a:bodyPr/>
          <a:lstStyle/>
          <a:p>
            <a:fld id="{0C913308-F349-4B6D-A68A-DD1791B4A57B}" type="slidenum">
              <a:rPr lang="zh-CN" altLang="en-US" smtClean="0"/>
              <a:t>188</a:t>
            </a:fld>
            <a:endParaRPr lang="zh-CN" alt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847528" y="107504"/>
            <a:ext cx="8229600" cy="1143000"/>
          </a:xfrm>
        </p:spPr>
        <p:txBody>
          <a:bodyPr>
            <a:normAutofit/>
          </a:bodyPr>
          <a:lstStyle/>
          <a:p>
            <a:r>
              <a:rPr lang="zh-CN" altLang="en-US" b="1" dirty="0"/>
              <a:t>解决方法：没有</a:t>
            </a:r>
            <a:r>
              <a:rPr lang="en-US" altLang="zh-CN" b="1" dirty="0"/>
              <a:t>forwarding</a:t>
            </a:r>
            <a:endParaRPr lang="en-US" altLang="zh-CN" b="1" dirty="0">
              <a:solidFill>
                <a:srgbClr val="000000"/>
              </a:solidFill>
              <a:latin typeface="Arial" panose="020B0604020202020204" pitchFamily="34" charset="0"/>
            </a:endParaRPr>
          </a:p>
        </p:txBody>
      </p:sp>
      <p:pic>
        <p:nvPicPr>
          <p:cNvPr id="5" name="Picture 6" descr="datahaz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1" y="1628800"/>
            <a:ext cx="8201025" cy="4743450"/>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3"/>
          <p:cNvSpPr>
            <a:spLocks noGrp="1"/>
          </p:cNvSpPr>
          <p:nvPr>
            <p:ph type="sldNum" sz="quarter" idx="12"/>
          </p:nvPr>
        </p:nvSpPr>
        <p:spPr>
          <a:xfrm>
            <a:off x="8077200" y="6356351"/>
            <a:ext cx="2133600" cy="365125"/>
          </a:xfrm>
        </p:spPr>
        <p:txBody>
          <a:bodyPr/>
          <a:lstStyle/>
          <a:p>
            <a:fld id="{0C913308-F349-4B6D-A68A-DD1791B4A57B}" type="slidenum">
              <a:rPr lang="zh-CN" altLang="en-US" smtClean="0"/>
              <a:t>189</a:t>
            </a:fld>
            <a:endParaRPr lang="zh-CN" altLang="en-US"/>
          </a:p>
        </p:txBody>
      </p:sp>
      <p:pic>
        <p:nvPicPr>
          <p:cNvPr id="7" name="Picture 6" descr="datahazard"/>
          <p:cNvPicPr>
            <a:picLocks noChangeAspect="1" noChangeArrowheads="1"/>
          </p:cNvPicPr>
          <p:nvPr/>
        </p:nvPicPr>
        <p:blipFill rotWithShape="1">
          <a:blip r:embed="rId3">
            <a:extLst>
              <a:ext uri="{28A0092B-C50C-407E-A947-70E740481C1C}">
                <a14:useLocalDpi xmlns:a14="http://schemas.microsoft.com/office/drawing/2010/main" val="0"/>
              </a:ext>
            </a:extLst>
          </a:blip>
          <a:srcRect l="60581" t="69437" b="10322"/>
          <a:stretch>
            <a:fillRect/>
          </a:stretch>
        </p:blipFill>
        <p:spPr bwMode="auto">
          <a:xfrm>
            <a:off x="7608169" y="4937760"/>
            <a:ext cx="3232785" cy="96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19</a:t>
            </a:fld>
            <a:endParaRPr lang="en-US" altLang="zh-CN" sz="1200" dirty="0">
              <a:latin typeface="Arial" panose="020B0604020202020204" pitchFamily="34" charset="0"/>
            </a:endParaRPr>
          </a:p>
        </p:txBody>
      </p:sp>
      <p:sp>
        <p:nvSpPr>
          <p:cNvPr id="176130" name="Rectangle 2"/>
          <p:cNvSpPr>
            <a:spLocks noGrp="1" noChangeArrowheads="1"/>
          </p:cNvSpPr>
          <p:nvPr>
            <p:ph type="title"/>
          </p:nvPr>
        </p:nvSpPr>
        <p:spPr>
          <a:xfrm>
            <a:off x="2595564" y="142875"/>
            <a:ext cx="7686675" cy="693738"/>
          </a:xfrm>
        </p:spPr>
        <p:txBody>
          <a:bodyPr vert="horz" wrap="square" lIns="91440" tIns="45720" rIns="91440" bIns="45720" numCol="1" anchor="ctr" anchorCtr="0" compatLnSpc="1"/>
          <a:lstStyle/>
          <a:p>
            <a:pPr>
              <a:defRPr/>
            </a:pPr>
            <a:r>
              <a:rPr lang="zh-CN" altLang="en-US" sz="3600" dirty="0">
                <a:solidFill>
                  <a:schemeClr val="tx1"/>
                </a:solidFill>
              </a:rPr>
              <a:t>性能指标</a:t>
            </a:r>
            <a:r>
              <a:rPr lang="en-US" altLang="zh-CN" sz="3600" dirty="0">
                <a:solidFill>
                  <a:schemeClr val="tx1"/>
                </a:solidFill>
              </a:rPr>
              <a:t>--CPU </a:t>
            </a:r>
            <a:r>
              <a:rPr lang="zh-CN" altLang="en-US" sz="3600" dirty="0">
                <a:solidFill>
                  <a:schemeClr val="tx1"/>
                </a:solidFill>
              </a:rPr>
              <a:t>时间</a:t>
            </a:r>
            <a:endParaRPr lang="en-US" altLang="zh-CN" sz="3600" dirty="0">
              <a:solidFill>
                <a:schemeClr val="tx1"/>
              </a:solidFill>
            </a:endParaRPr>
          </a:p>
        </p:txBody>
      </p:sp>
      <p:sp>
        <p:nvSpPr>
          <p:cNvPr id="176131" name="Rectangle 3"/>
          <p:cNvSpPr>
            <a:spLocks noGrp="1" noChangeArrowheads="1"/>
          </p:cNvSpPr>
          <p:nvPr>
            <p:ph idx="1"/>
          </p:nvPr>
        </p:nvSpPr>
        <p:spPr>
          <a:xfrm>
            <a:off x="1524000" y="1071563"/>
            <a:ext cx="9144000" cy="5429250"/>
          </a:xfrm>
        </p:spPr>
        <p:txBody>
          <a:bodyPr vert="horz" wrap="square" lIns="91440" tIns="45720" rIns="91440" bIns="45720" numCol="1" anchor="t" anchorCtr="0" compatLnSpc="1"/>
          <a:lstStyle/>
          <a:p>
            <a:pPr>
              <a:lnSpc>
                <a:spcPts val="3500"/>
              </a:lnSpc>
              <a:defRPr/>
            </a:pPr>
            <a:r>
              <a:rPr lang="zh-CN" altLang="en-US" sz="2800" b="1" dirty="0">
                <a:effectLst/>
                <a:latin typeface="Comic Sans MS" panose="030F0702030302020204" pitchFamily="66" charset="0"/>
              </a:rPr>
              <a:t>测量</a:t>
            </a:r>
            <a:r>
              <a:rPr lang="en-US" altLang="zh-CN" sz="2800" b="1" dirty="0">
                <a:solidFill>
                  <a:srgbClr val="FFFF00"/>
                </a:solidFill>
                <a:effectLst/>
                <a:latin typeface="Comic Sans MS" panose="030F0702030302020204" pitchFamily="66" charset="0"/>
              </a:rPr>
              <a:t>CPU</a:t>
            </a:r>
            <a:r>
              <a:rPr lang="zh-CN" altLang="en-US" sz="2800" b="1" dirty="0">
                <a:solidFill>
                  <a:srgbClr val="FFFF00"/>
                </a:solidFill>
                <a:effectLst/>
                <a:latin typeface="Comic Sans MS" panose="030F0702030302020204" pitchFamily="66" charset="0"/>
              </a:rPr>
              <a:t>时间</a:t>
            </a:r>
            <a:r>
              <a:rPr lang="zh-CN" altLang="en-US" sz="2800" b="1" dirty="0">
                <a:effectLst/>
                <a:latin typeface="Comic Sans MS" panose="030F0702030302020204" pitchFamily="66" charset="0"/>
              </a:rPr>
              <a:t>更具可计算性</a:t>
            </a:r>
            <a:r>
              <a:rPr lang="en-US" altLang="zh-CN" sz="2800" b="1" dirty="0">
                <a:effectLst/>
                <a:latin typeface="Comic Sans MS" panose="030F0702030302020204" pitchFamily="66" charset="0"/>
              </a:rPr>
              <a:t> (not waiting for I/O)</a:t>
            </a:r>
          </a:p>
          <a:p>
            <a:pPr lvl="1">
              <a:lnSpc>
                <a:spcPts val="3500"/>
              </a:lnSpc>
              <a:defRPr/>
            </a:pPr>
            <a:r>
              <a:rPr lang="zh-CN" altLang="en-US" sz="2400" b="1" dirty="0">
                <a:effectLst/>
                <a:latin typeface="Comic Sans MS" panose="030F0702030302020204" pitchFamily="66" charset="0"/>
              </a:rPr>
              <a:t>测量</a:t>
            </a:r>
            <a:r>
              <a:rPr lang="zh-CN" altLang="en-US" sz="2400" b="1" i="1" dirty="0">
                <a:solidFill>
                  <a:srgbClr val="FFFF00"/>
                </a:solidFill>
                <a:effectLst/>
                <a:latin typeface="Comic Sans MS" panose="030F0702030302020204" pitchFamily="66" charset="0"/>
              </a:rPr>
              <a:t>设计者感觉到的</a:t>
            </a:r>
            <a:r>
              <a:rPr lang="en-US" altLang="zh-CN" sz="2400" b="1" dirty="0">
                <a:effectLst/>
                <a:latin typeface="Comic Sans MS" panose="030F0702030302020204" pitchFamily="66" charset="0"/>
              </a:rPr>
              <a:t>CPU</a:t>
            </a:r>
            <a:r>
              <a:rPr lang="zh-CN" altLang="en-US" sz="2400" b="1" dirty="0">
                <a:effectLst/>
                <a:latin typeface="Comic Sans MS" panose="030F0702030302020204" pitchFamily="66" charset="0"/>
              </a:rPr>
              <a:t>速度</a:t>
            </a:r>
            <a:endParaRPr lang="en-US" altLang="zh-CN" sz="2400" b="1" dirty="0">
              <a:effectLst/>
              <a:latin typeface="Comic Sans MS" panose="030F0702030302020204" pitchFamily="66" charset="0"/>
            </a:endParaRPr>
          </a:p>
          <a:p>
            <a:pPr>
              <a:lnSpc>
                <a:spcPts val="3500"/>
              </a:lnSpc>
              <a:spcBef>
                <a:spcPct val="45000"/>
              </a:spcBef>
              <a:defRPr/>
            </a:pPr>
            <a:r>
              <a:rPr lang="en-US" altLang="zh-CN" sz="2800" b="1" dirty="0">
                <a:effectLst/>
                <a:latin typeface="Comic Sans MS" panose="030F0702030302020204" pitchFamily="66" charset="0"/>
              </a:rPr>
              <a:t>CPU</a:t>
            </a:r>
            <a:r>
              <a:rPr lang="zh-CN" altLang="en-US" sz="2800" b="1" dirty="0">
                <a:effectLst/>
                <a:latin typeface="Comic Sans MS" panose="030F0702030302020204" pitchFamily="66" charset="0"/>
              </a:rPr>
              <a:t>时间进一步分为：</a:t>
            </a:r>
            <a:endParaRPr lang="en-US" altLang="zh-CN" sz="2800" b="1" dirty="0">
              <a:effectLst/>
              <a:latin typeface="Comic Sans MS" panose="030F0702030302020204" pitchFamily="66" charset="0"/>
            </a:endParaRPr>
          </a:p>
          <a:p>
            <a:pPr lvl="1">
              <a:lnSpc>
                <a:spcPts val="3500"/>
              </a:lnSpc>
              <a:defRPr/>
            </a:pPr>
            <a:r>
              <a:rPr lang="zh-CN" altLang="en-US" sz="2400" b="1" dirty="0">
                <a:solidFill>
                  <a:srgbClr val="00FF00"/>
                </a:solidFill>
                <a:effectLst/>
                <a:latin typeface="Comic Sans MS" panose="030F0702030302020204" pitchFamily="66" charset="0"/>
              </a:rPr>
              <a:t>用户</a:t>
            </a:r>
            <a:r>
              <a:rPr lang="en-US" altLang="zh-CN" sz="2400" b="1" dirty="0">
                <a:solidFill>
                  <a:srgbClr val="00FF00"/>
                </a:solidFill>
                <a:effectLst/>
                <a:latin typeface="Comic Sans MS" panose="030F0702030302020204" pitchFamily="66" charset="0"/>
              </a:rPr>
              <a:t>CPU</a:t>
            </a:r>
            <a:r>
              <a:rPr lang="zh-CN" altLang="en-US" sz="2400" b="1" dirty="0">
                <a:solidFill>
                  <a:srgbClr val="00FF00"/>
                </a:solidFill>
                <a:effectLst/>
                <a:latin typeface="Comic Sans MS" panose="030F0702030302020204" pitchFamily="66" charset="0"/>
              </a:rPr>
              <a:t>时间</a:t>
            </a:r>
            <a:r>
              <a:rPr lang="en-US" altLang="zh-CN" sz="2400" b="1" dirty="0">
                <a:effectLst/>
                <a:latin typeface="Comic Sans MS" panose="030F0702030302020204" pitchFamily="66" charset="0"/>
              </a:rPr>
              <a:t>- </a:t>
            </a:r>
            <a:r>
              <a:rPr lang="zh-CN" altLang="en-US" sz="2400" b="1" dirty="0">
                <a:effectLst/>
                <a:latin typeface="Comic Sans MS" panose="030F0702030302020204" pitchFamily="66" charset="0"/>
              </a:rPr>
              <a:t>花费在用户模式的时间</a:t>
            </a:r>
            <a:endParaRPr lang="en-US" altLang="zh-CN" sz="2400" b="1" dirty="0">
              <a:effectLst/>
              <a:latin typeface="Comic Sans MS" panose="030F0702030302020204" pitchFamily="66" charset="0"/>
            </a:endParaRPr>
          </a:p>
          <a:p>
            <a:pPr lvl="1">
              <a:lnSpc>
                <a:spcPts val="3500"/>
              </a:lnSpc>
              <a:defRPr/>
            </a:pPr>
            <a:r>
              <a:rPr lang="zh-CN" altLang="en-US" sz="2400" b="1" dirty="0">
                <a:solidFill>
                  <a:srgbClr val="00FF00"/>
                </a:solidFill>
                <a:effectLst/>
                <a:latin typeface="Comic Sans MS" panose="030F0702030302020204" pitchFamily="66" charset="0"/>
              </a:rPr>
              <a:t>系统</a:t>
            </a:r>
            <a:r>
              <a:rPr lang="en-US" altLang="zh-CN" sz="2400" b="1" dirty="0">
                <a:solidFill>
                  <a:srgbClr val="00FF00"/>
                </a:solidFill>
                <a:effectLst/>
                <a:latin typeface="Comic Sans MS" panose="030F0702030302020204" pitchFamily="66" charset="0"/>
              </a:rPr>
              <a:t>CPU</a:t>
            </a:r>
            <a:r>
              <a:rPr lang="zh-CN" altLang="en-US" sz="2400" b="1" dirty="0">
                <a:solidFill>
                  <a:srgbClr val="00FF00"/>
                </a:solidFill>
                <a:effectLst/>
                <a:latin typeface="Comic Sans MS" panose="030F0702030302020204" pitchFamily="66" charset="0"/>
              </a:rPr>
              <a:t>时间</a:t>
            </a:r>
            <a:r>
              <a:rPr lang="en-US" altLang="zh-CN" sz="2400" b="1" dirty="0">
                <a:solidFill>
                  <a:srgbClr val="00FF00"/>
                </a:solidFill>
                <a:effectLst/>
                <a:latin typeface="Comic Sans MS" panose="030F0702030302020204" pitchFamily="66" charset="0"/>
              </a:rPr>
              <a:t>- </a:t>
            </a:r>
            <a:r>
              <a:rPr lang="zh-CN" altLang="en-US" sz="2400" b="1" dirty="0">
                <a:effectLst/>
                <a:latin typeface="Comic Sans MS" panose="030F0702030302020204" pitchFamily="66" charset="0"/>
              </a:rPr>
              <a:t>花费在</a:t>
            </a:r>
            <a:r>
              <a:rPr lang="en-US" altLang="zh-CN" sz="2400" b="1" dirty="0">
                <a:effectLst/>
                <a:latin typeface="Comic Sans MS" panose="030F0702030302020204" pitchFamily="66" charset="0"/>
              </a:rPr>
              <a:t>OS</a:t>
            </a:r>
            <a:r>
              <a:rPr lang="zh-CN" altLang="en-US" sz="2400" b="1" dirty="0">
                <a:effectLst/>
                <a:latin typeface="Comic Sans MS" panose="030F0702030302020204" pitchFamily="66" charset="0"/>
              </a:rPr>
              <a:t>的时间</a:t>
            </a:r>
            <a:endParaRPr lang="en-US" altLang="zh-CN" sz="2400" b="1" dirty="0">
              <a:effectLst/>
              <a:latin typeface="Comic Sans MS" panose="030F0702030302020204" pitchFamily="66" charset="0"/>
            </a:endParaRPr>
          </a:p>
          <a:p>
            <a:pPr>
              <a:lnSpc>
                <a:spcPct val="150000"/>
              </a:lnSpc>
              <a:defRPr/>
            </a:pPr>
            <a:r>
              <a:rPr lang="en-US" altLang="zh-CN" sz="2800" b="1" dirty="0">
                <a:effectLst/>
                <a:latin typeface="Comic Sans MS" panose="030F0702030302020204" pitchFamily="66" charset="0"/>
              </a:rPr>
              <a:t>Unix</a:t>
            </a:r>
            <a:r>
              <a:rPr lang="zh-CN" altLang="en-US" sz="2800" b="1" dirty="0">
                <a:effectLst/>
                <a:latin typeface="Comic Sans MS" panose="030F0702030302020204" pitchFamily="66" charset="0"/>
              </a:rPr>
              <a:t>时间命令报告</a:t>
            </a:r>
            <a:r>
              <a:rPr lang="en-US" altLang="zh-CN" sz="2800" b="1" dirty="0">
                <a:effectLst/>
                <a:latin typeface="Comic Sans MS" panose="030F0702030302020204" pitchFamily="66" charset="0"/>
              </a:rPr>
              <a:t>CPU</a:t>
            </a:r>
            <a:r>
              <a:rPr lang="zh-CN" altLang="en-US" sz="2800" b="1" dirty="0">
                <a:effectLst/>
                <a:latin typeface="Comic Sans MS" panose="030F0702030302020204" pitchFamily="66" charset="0"/>
              </a:rPr>
              <a:t>时间：</a:t>
            </a:r>
            <a:endParaRPr lang="en-US" altLang="zh-CN" sz="2800" b="1" dirty="0">
              <a:effectLst/>
              <a:latin typeface="Comic Sans MS" panose="030F0702030302020204" pitchFamily="66" charset="0"/>
            </a:endParaRPr>
          </a:p>
          <a:p>
            <a:pPr lvl="1">
              <a:defRPr/>
            </a:pPr>
            <a:r>
              <a:rPr lang="en-US" altLang="zh-CN" sz="2000" b="1" dirty="0">
                <a:latin typeface="Comic Sans MS" panose="030F0702030302020204" pitchFamily="66" charset="0"/>
              </a:rPr>
              <a:t>90.7u 12.9s 2:39 65%</a:t>
            </a:r>
          </a:p>
          <a:p>
            <a:pPr lvl="1">
              <a:defRPr/>
            </a:pPr>
            <a:r>
              <a:rPr lang="en-US" altLang="zh-CN" sz="2000" b="1" dirty="0">
                <a:latin typeface="Comic Sans MS" panose="030F0702030302020204" pitchFamily="66" charset="0"/>
              </a:rPr>
              <a:t>90.7 user CPU seconds (in the user’s program)</a:t>
            </a:r>
          </a:p>
          <a:p>
            <a:pPr lvl="1">
              <a:defRPr/>
            </a:pPr>
            <a:r>
              <a:rPr lang="en-US" altLang="zh-CN" sz="2000" b="1" dirty="0">
                <a:latin typeface="Comic Sans MS" panose="030F0702030302020204" pitchFamily="66" charset="0"/>
              </a:rPr>
              <a:t>12.9 system CPU seconds (in the system calls e.g. </a:t>
            </a:r>
            <a:r>
              <a:rPr lang="en-US" altLang="zh-CN" sz="2000" b="1" dirty="0" err="1">
                <a:latin typeface="Comic Sans MS" panose="030F0702030302020204" pitchFamily="66" charset="0"/>
              </a:rPr>
              <a:t>printf</a:t>
            </a:r>
            <a:r>
              <a:rPr lang="en-US" altLang="zh-CN" sz="2000" b="1" dirty="0">
                <a:latin typeface="Comic Sans MS" panose="030F0702030302020204" pitchFamily="66" charset="0"/>
              </a:rPr>
              <a:t>)</a:t>
            </a:r>
          </a:p>
          <a:p>
            <a:pPr lvl="1">
              <a:defRPr/>
            </a:pPr>
            <a:r>
              <a:rPr lang="en-US" altLang="zh-CN" sz="2000" b="1" dirty="0">
                <a:latin typeface="Comic Sans MS" panose="030F0702030302020204" pitchFamily="66" charset="0"/>
              </a:rPr>
              <a:t>2 minutes, 39 seconds wall-clock time</a:t>
            </a:r>
            <a:r>
              <a:rPr lang="zh-CN" altLang="en-US" sz="2000" b="1" dirty="0">
                <a:latin typeface="Comic Sans MS" panose="030F0702030302020204" pitchFamily="66" charset="0"/>
              </a:rPr>
              <a:t>（</a:t>
            </a:r>
            <a:r>
              <a:rPr lang="en-US" altLang="zh-CN" sz="2000" b="1" dirty="0">
                <a:latin typeface="Comic Sans MS" panose="030F0702030302020204" pitchFamily="66" charset="0"/>
              </a:rPr>
              <a:t>159</a:t>
            </a:r>
            <a:r>
              <a:rPr lang="zh-CN" altLang="en-US" sz="2000" b="1" dirty="0">
                <a:latin typeface="Comic Sans MS" panose="030F0702030302020204" pitchFamily="66" charset="0"/>
              </a:rPr>
              <a:t>秒，</a:t>
            </a:r>
            <a:r>
              <a:rPr lang="en-US" altLang="zh-CN" sz="2000" b="1" dirty="0">
                <a:latin typeface="Comic Sans MS" panose="030F0702030302020204" pitchFamily="66" charset="0"/>
              </a:rPr>
              <a:t>103.6</a:t>
            </a:r>
            <a:r>
              <a:rPr lang="zh-CN" altLang="en-US" sz="2000" b="1" dirty="0">
                <a:latin typeface="Comic Sans MS" panose="030F0702030302020204" pitchFamily="66" charset="0"/>
              </a:rPr>
              <a:t>秒</a:t>
            </a:r>
            <a:r>
              <a:rPr lang="en-US" altLang="zh-CN" sz="2000" b="1" dirty="0">
                <a:latin typeface="Comic Sans MS" panose="030F0702030302020204" pitchFamily="66" charset="0"/>
              </a:rPr>
              <a:t>CPU</a:t>
            </a:r>
            <a:r>
              <a:rPr lang="zh-CN" altLang="en-US" sz="2000" b="1" dirty="0">
                <a:latin typeface="Comic Sans MS" panose="030F0702030302020204" pitchFamily="66" charset="0"/>
              </a:rPr>
              <a:t>）</a:t>
            </a:r>
            <a:endParaRPr lang="en-US" altLang="zh-CN" sz="2000" b="1" dirty="0">
              <a:latin typeface="Comic Sans MS" panose="030F0702030302020204" pitchFamily="66" charset="0"/>
            </a:endParaRPr>
          </a:p>
          <a:p>
            <a:pPr lvl="1">
              <a:defRPr/>
            </a:pPr>
            <a:r>
              <a:rPr lang="en-US" altLang="zh-CN" sz="2000" b="1" dirty="0">
                <a:latin typeface="Comic Sans MS" panose="030F0702030302020204" pitchFamily="66" charset="0"/>
              </a:rPr>
              <a:t>65% of the wall clock time was spent running on the CPU</a:t>
            </a:r>
          </a:p>
        </p:txBody>
      </p:sp>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981200" y="-84137"/>
            <a:ext cx="8229600" cy="1143000"/>
          </a:xfrm>
        </p:spPr>
        <p:txBody>
          <a:bodyPr/>
          <a:lstStyle/>
          <a:p>
            <a:r>
              <a:rPr lang="zh-CN" altLang="en-US" b="1" dirty="0">
                <a:sym typeface="+mn-ea"/>
              </a:rPr>
              <a:t>解决方法：</a:t>
            </a:r>
            <a:r>
              <a:rPr lang="en-US" altLang="zh-CN" b="1" dirty="0">
                <a:sym typeface="+mn-ea"/>
              </a:rPr>
              <a:t>forwarding</a:t>
            </a:r>
            <a:endParaRPr lang="en-US" altLang="zh-CN" b="0"/>
          </a:p>
        </p:txBody>
      </p:sp>
      <p:pic>
        <p:nvPicPr>
          <p:cNvPr id="46084" name="Picture 4" descr="datahazar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0" y="2718435"/>
            <a:ext cx="6993890" cy="415163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190</a:t>
            </a:fld>
            <a:endParaRPr lang="zh-CN" altLang="en-US"/>
          </a:p>
        </p:txBody>
      </p:sp>
      <p:pic>
        <p:nvPicPr>
          <p:cNvPr id="3" name="图片 2"/>
          <p:cNvPicPr>
            <a:picLocks noChangeAspect="1"/>
          </p:cNvPicPr>
          <p:nvPr/>
        </p:nvPicPr>
        <p:blipFill>
          <a:blip r:embed="rId4"/>
          <a:stretch>
            <a:fillRect/>
          </a:stretch>
        </p:blipFill>
        <p:spPr>
          <a:xfrm>
            <a:off x="5993130" y="810261"/>
            <a:ext cx="4669790" cy="2351405"/>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normAutofit/>
          </a:bodyPr>
          <a:lstStyle/>
          <a:p>
            <a:r>
              <a:rPr lang="en-US" altLang="zh-CN" dirty="0">
                <a:solidFill>
                  <a:srgbClr val="FF0000"/>
                </a:solidFill>
              </a:rPr>
              <a:t>load stall</a:t>
            </a:r>
            <a:r>
              <a:rPr lang="zh-CN" altLang="en-US" b="1" i="1" dirty="0"/>
              <a:t>的性能影响</a:t>
            </a:r>
            <a:r>
              <a:rPr lang="en-US" altLang="zh-CN" b="1" i="1" dirty="0"/>
              <a:t> </a:t>
            </a:r>
          </a:p>
        </p:txBody>
      </p:sp>
      <p:sp>
        <p:nvSpPr>
          <p:cNvPr id="62467" name="Rectangle 3"/>
          <p:cNvSpPr>
            <a:spLocks noGrp="1" noChangeArrowheads="1"/>
          </p:cNvSpPr>
          <p:nvPr>
            <p:ph type="body" idx="1"/>
          </p:nvPr>
        </p:nvSpPr>
        <p:spPr/>
        <p:txBody>
          <a:bodyPr>
            <a:normAutofit/>
          </a:bodyPr>
          <a:lstStyle/>
          <a:p>
            <a:r>
              <a:rPr lang="zh-CN" altLang="en-US" sz="2800" b="1" i="1" dirty="0">
                <a:solidFill>
                  <a:srgbClr val="000000"/>
                </a:solidFill>
                <a:latin typeface="Comic Sans MS" panose="030F0702030302020204" pitchFamily="66" charset="0"/>
                <a:ea typeface="华文细黑" panose="02010600040101010101" pitchFamily="2" charset="-122"/>
              </a:rPr>
              <a:t>例子</a:t>
            </a:r>
            <a:endParaRPr lang="en-US" altLang="zh-CN" sz="2800" b="1" i="1" dirty="0">
              <a:solidFill>
                <a:srgbClr val="000000"/>
              </a:solidFill>
              <a:latin typeface="Comic Sans MS" panose="030F0702030302020204" pitchFamily="66" charset="0"/>
              <a:ea typeface="华文细黑" panose="02010600040101010101" pitchFamily="2" charset="-122"/>
            </a:endParaRPr>
          </a:p>
          <a:p>
            <a:pPr lvl="1">
              <a:lnSpc>
                <a:spcPts val="3500"/>
              </a:lnSpc>
            </a:pPr>
            <a:r>
              <a:rPr lang="zh-CN" altLang="en-US" sz="2400" b="1" i="1" dirty="0">
                <a:solidFill>
                  <a:srgbClr val="000000"/>
                </a:solidFill>
                <a:latin typeface="Comic Sans MS" panose="030F0702030302020204" pitchFamily="66" charset="0"/>
                <a:ea typeface="华文细黑" panose="02010600040101010101" pitchFamily="2" charset="-122"/>
              </a:rPr>
              <a:t>假定程序中</a:t>
            </a:r>
            <a:r>
              <a:rPr lang="en-US" altLang="zh-CN" sz="2400" b="1" i="1" dirty="0">
                <a:solidFill>
                  <a:srgbClr val="FF0000"/>
                </a:solidFill>
                <a:latin typeface="Comic Sans MS" panose="030F0702030302020204" pitchFamily="66" charset="0"/>
                <a:ea typeface="华文细黑" panose="02010600040101010101" pitchFamily="2" charset="-122"/>
              </a:rPr>
              <a:t>30</a:t>
            </a:r>
            <a:r>
              <a:rPr lang="en-US" altLang="zh-CN" sz="2400" b="1" i="1">
                <a:solidFill>
                  <a:srgbClr val="FF0000"/>
                </a:solidFill>
                <a:latin typeface="Comic Sans MS" panose="030F0702030302020204" pitchFamily="66" charset="0"/>
                <a:ea typeface="华文细黑" panose="02010600040101010101" pitchFamily="2" charset="-122"/>
              </a:rPr>
              <a:t>% </a:t>
            </a:r>
            <a:r>
              <a:rPr lang="zh-CN" altLang="en-US" sz="2400" b="1" i="1">
                <a:solidFill>
                  <a:srgbClr val="000000"/>
                </a:solidFill>
                <a:latin typeface="Comic Sans MS" panose="030F0702030302020204" pitchFamily="66" charset="0"/>
                <a:ea typeface="华文细黑" panose="02010600040101010101" pitchFamily="2" charset="-122"/>
              </a:rPr>
              <a:t>是</a:t>
            </a:r>
            <a:r>
              <a:rPr lang="en-US" altLang="zh-CN" sz="2400" b="1" i="1">
                <a:solidFill>
                  <a:srgbClr val="FF0000"/>
                </a:solidFill>
                <a:latin typeface="Comic Sans MS" panose="030F0702030302020204" pitchFamily="66" charset="0"/>
                <a:ea typeface="华文细黑" panose="02010600040101010101" pitchFamily="2" charset="-122"/>
              </a:rPr>
              <a:t>load</a:t>
            </a:r>
            <a:r>
              <a:rPr lang="zh-CN" altLang="en-US" sz="2400" b="1" i="1">
                <a:solidFill>
                  <a:srgbClr val="000000"/>
                </a:solidFill>
                <a:latin typeface="Comic Sans MS" panose="030F0702030302020204" pitchFamily="66" charset="0"/>
                <a:ea typeface="华文细黑" panose="02010600040101010101" pitchFamily="2" charset="-122"/>
              </a:rPr>
              <a:t>指令。</a:t>
            </a:r>
            <a:endParaRPr lang="en-US" altLang="zh-CN" sz="2400" b="1" dirty="0">
              <a:latin typeface="Comic Sans MS" panose="030F0702030302020204" pitchFamily="66" charset="0"/>
              <a:ea typeface="华文细黑" panose="02010600040101010101" pitchFamily="2" charset="-122"/>
            </a:endParaRPr>
          </a:p>
          <a:p>
            <a:pPr lvl="1">
              <a:lnSpc>
                <a:spcPts val="3500"/>
              </a:lnSpc>
            </a:pPr>
            <a:r>
              <a:rPr lang="zh-CN" altLang="en-US" sz="2400" b="1" i="1">
                <a:solidFill>
                  <a:srgbClr val="FF0000"/>
                </a:solidFill>
                <a:latin typeface="Comic Sans MS" panose="030F0702030302020204" pitchFamily="66" charset="0"/>
                <a:ea typeface="华文细黑" panose="02010600040101010101" pitchFamily="2" charset="-122"/>
              </a:rPr>
              <a:t>有一半的时间</a:t>
            </a:r>
            <a:r>
              <a:rPr lang="zh-CN" altLang="en-US" sz="2400" b="1" i="1">
                <a:solidFill>
                  <a:srgbClr val="000000"/>
                </a:solidFill>
                <a:latin typeface="Comic Sans MS" panose="030F0702030302020204" pitchFamily="66" charset="0"/>
                <a:ea typeface="华文细黑" panose="02010600040101010101" pitchFamily="2" charset="-122"/>
              </a:rPr>
              <a:t>，</a:t>
            </a:r>
            <a:r>
              <a:rPr lang="en-US" altLang="zh-CN" sz="2400" b="1" i="1">
                <a:solidFill>
                  <a:srgbClr val="000000"/>
                </a:solidFill>
                <a:latin typeface="Comic Sans MS" panose="030F0702030302020204" pitchFamily="66" charset="0"/>
                <a:ea typeface="华文细黑" panose="02010600040101010101" pitchFamily="2" charset="-122"/>
              </a:rPr>
              <a:t>load</a:t>
            </a:r>
            <a:r>
              <a:rPr lang="zh-CN" altLang="en-US" sz="2400" b="1" i="1">
                <a:solidFill>
                  <a:srgbClr val="000000"/>
                </a:solidFill>
                <a:latin typeface="Comic Sans MS" panose="030F0702030302020204" pitchFamily="66" charset="0"/>
                <a:ea typeface="华文细黑" panose="02010600040101010101" pitchFamily="2" charset="-122"/>
              </a:rPr>
              <a:t>指令其后的指令依赖</a:t>
            </a:r>
            <a:r>
              <a:rPr lang="en-US" altLang="zh-CN" sz="2400" b="1" i="1">
                <a:solidFill>
                  <a:srgbClr val="000000"/>
                </a:solidFill>
                <a:latin typeface="Comic Sans MS" panose="030F0702030302020204" pitchFamily="66" charset="0"/>
                <a:ea typeface="华文细黑" panose="02010600040101010101" pitchFamily="2" charset="-122"/>
              </a:rPr>
              <a:t>load</a:t>
            </a:r>
            <a:r>
              <a:rPr lang="zh-CN" altLang="en-US" sz="2400" b="1" i="1">
                <a:solidFill>
                  <a:srgbClr val="000000"/>
                </a:solidFill>
                <a:latin typeface="Comic Sans MS" panose="030F0702030302020204" pitchFamily="66" charset="0"/>
                <a:ea typeface="华文细黑" panose="02010600040101010101" pitchFamily="2" charset="-122"/>
              </a:rPr>
              <a:t>的结果。</a:t>
            </a:r>
            <a:r>
              <a:rPr lang="en-US" altLang="zh-CN" sz="2400" b="1">
                <a:latin typeface="Comic Sans MS" panose="030F0702030302020204" pitchFamily="66" charset="0"/>
                <a:ea typeface="华文细黑" panose="02010600040101010101" pitchFamily="2" charset="-122"/>
              </a:rPr>
              <a:t> </a:t>
            </a:r>
            <a:endParaRPr lang="en-US" altLang="zh-CN" sz="2400" b="1" dirty="0">
              <a:latin typeface="Comic Sans MS" panose="030F0702030302020204" pitchFamily="66" charset="0"/>
              <a:ea typeface="华文细黑" panose="02010600040101010101" pitchFamily="2" charset="-122"/>
            </a:endParaRPr>
          </a:p>
          <a:p>
            <a:pPr lvl="1">
              <a:lnSpc>
                <a:spcPts val="3500"/>
              </a:lnSpc>
            </a:pPr>
            <a:r>
              <a:rPr lang="zh-CN" altLang="en-US" sz="2400" b="1" i="1">
                <a:solidFill>
                  <a:srgbClr val="000000"/>
                </a:solidFill>
                <a:latin typeface="Comic Sans MS" panose="030F0702030302020204" pitchFamily="66" charset="0"/>
                <a:ea typeface="华文细黑" panose="02010600040101010101" pitchFamily="2" charset="-122"/>
              </a:rPr>
              <a:t>如果冒险引起</a:t>
            </a:r>
            <a:r>
              <a:rPr lang="zh-CN" altLang="en-US" sz="2400" b="1" i="1">
                <a:solidFill>
                  <a:srgbClr val="FF0000"/>
                </a:solidFill>
                <a:latin typeface="Comic Sans MS" panose="030F0702030302020204" pitchFamily="66" charset="0"/>
                <a:ea typeface="华文细黑" panose="02010600040101010101" pitchFamily="2" charset="-122"/>
              </a:rPr>
              <a:t>一个时钟周期</a:t>
            </a:r>
            <a:r>
              <a:rPr lang="zh-CN" altLang="en-US" sz="2400" b="1" i="1">
                <a:solidFill>
                  <a:srgbClr val="000000"/>
                </a:solidFill>
                <a:latin typeface="Comic Sans MS" panose="030F0702030302020204" pitchFamily="66" charset="0"/>
                <a:ea typeface="华文细黑" panose="02010600040101010101" pitchFamily="2" charset="-122"/>
              </a:rPr>
              <a:t>暂停，相比理想流水线有停顿的流水线性能会降低多少？</a:t>
            </a:r>
            <a:r>
              <a:rPr lang="en-US" altLang="zh-CN" b="1"/>
              <a:t> </a:t>
            </a:r>
            <a:endParaRPr lang="en-US" altLang="zh-CN" b="1" dirty="0"/>
          </a:p>
          <a:p>
            <a:r>
              <a:rPr lang="en-US" altLang="zh-CN" b="1" dirty="0">
                <a:latin typeface="Comic Sans MS" panose="030F0702030302020204" pitchFamily="66" charset="0"/>
              </a:rPr>
              <a:t>Answer</a:t>
            </a:r>
          </a:p>
          <a:p>
            <a:pPr lvl="1"/>
            <a:r>
              <a:rPr lang="en-US" altLang="zh-CN" dirty="0">
                <a:latin typeface="Comic Sans MS" panose="030F0702030302020204" pitchFamily="66" charset="0"/>
              </a:rPr>
              <a:t>CPI = 1+30%</a:t>
            </a:r>
            <a:r>
              <a:rPr lang="en-US" altLang="zh-CN" b="1" dirty="0">
                <a:latin typeface="Comic Sans MS" panose="030F0702030302020204" pitchFamily="66" charset="0"/>
                <a:sym typeface="Symbol" panose="05050102010706020507" pitchFamily="18" charset="2"/>
              </a:rPr>
              <a:t></a:t>
            </a:r>
            <a:r>
              <a:rPr lang="en-US" altLang="zh-CN" dirty="0">
                <a:latin typeface="Comic Sans MS" panose="030F0702030302020204" pitchFamily="66" charset="0"/>
                <a:sym typeface="Symbol" panose="05050102010706020507" pitchFamily="18" charset="2"/>
              </a:rPr>
              <a:t>50% </a:t>
            </a:r>
            <a:r>
              <a:rPr lang="en-US" altLang="zh-CN" b="1" dirty="0">
                <a:latin typeface="Comic Sans MS" panose="030F0702030302020204" pitchFamily="66" charset="0"/>
                <a:sym typeface="Symbol" panose="05050102010706020507" pitchFamily="18" charset="2"/>
              </a:rPr>
              <a:t></a:t>
            </a:r>
            <a:r>
              <a:rPr lang="en-US" altLang="zh-CN" dirty="0">
                <a:latin typeface="Comic Sans MS" panose="030F0702030302020204" pitchFamily="66" charset="0"/>
                <a:sym typeface="Symbol" panose="05050102010706020507" pitchFamily="18" charset="2"/>
              </a:rPr>
              <a:t>1=1.15</a:t>
            </a:r>
          </a:p>
          <a:p>
            <a:pPr lvl="1"/>
            <a:r>
              <a:rPr lang="zh-CN" altLang="en-US" b="1">
                <a:latin typeface="Comic Sans MS" panose="030F0702030302020204" pitchFamily="66" charset="0"/>
                <a:sym typeface="Symbol" panose="05050102010706020507" pitchFamily="18" charset="2"/>
              </a:rPr>
              <a:t>由于</a:t>
            </a:r>
            <a:r>
              <a:rPr lang="en-US" altLang="zh-CN" b="1">
                <a:latin typeface="Comic Sans MS" panose="030F0702030302020204" pitchFamily="66" charset="0"/>
                <a:sym typeface="Symbol" panose="05050102010706020507" pitchFamily="18" charset="2"/>
              </a:rPr>
              <a:t>load</a:t>
            </a:r>
            <a:r>
              <a:rPr lang="zh-CN" altLang="en-US" b="1">
                <a:latin typeface="Comic Sans MS" panose="030F0702030302020204" pitchFamily="66" charset="0"/>
                <a:sym typeface="Symbol" panose="05050102010706020507" pitchFamily="18" charset="2"/>
              </a:rPr>
              <a:t>停顿，流水线性能降低</a:t>
            </a:r>
            <a:r>
              <a:rPr lang="en-US" altLang="zh-CN" b="1">
                <a:latin typeface="Comic Sans MS" panose="030F0702030302020204" pitchFamily="66" charset="0"/>
                <a:sym typeface="Symbol" panose="05050102010706020507" pitchFamily="18" charset="2"/>
              </a:rPr>
              <a:t> </a:t>
            </a:r>
            <a:r>
              <a:rPr lang="en-US" altLang="zh-CN" b="1" dirty="0">
                <a:solidFill>
                  <a:srgbClr val="FF0000"/>
                </a:solidFill>
                <a:latin typeface="Comic Sans MS" panose="030F0702030302020204" pitchFamily="66" charset="0"/>
                <a:sym typeface="Symbol" panose="05050102010706020507" pitchFamily="18" charset="2"/>
              </a:rPr>
              <a:t>15</a:t>
            </a:r>
            <a:r>
              <a:rPr lang="en-US" altLang="zh-CN" b="1">
                <a:solidFill>
                  <a:srgbClr val="FF0000"/>
                </a:solidFill>
                <a:latin typeface="Comic Sans MS" panose="030F0702030302020204" pitchFamily="66" charset="0"/>
                <a:sym typeface="Symbol" panose="05050102010706020507" pitchFamily="18" charset="2"/>
              </a:rPr>
              <a:t>%</a:t>
            </a:r>
            <a:r>
              <a:rPr lang="en-US" altLang="zh-CN" b="1">
                <a:latin typeface="Comic Sans MS" panose="030F0702030302020204" pitchFamily="66" charset="0"/>
                <a:sym typeface="Symbol" panose="05050102010706020507" pitchFamily="18" charset="2"/>
              </a:rPr>
              <a:t> </a:t>
            </a:r>
            <a:r>
              <a:rPr lang="zh-CN" altLang="en-US">
                <a:latin typeface="Comic Sans MS" panose="030F0702030302020204" pitchFamily="66" charset="0"/>
                <a:sym typeface="Symbol" panose="05050102010706020507" pitchFamily="18" charset="2"/>
              </a:rPr>
              <a:t>。</a:t>
            </a:r>
            <a:endParaRPr lang="en-US" altLang="zh-CN" dirty="0">
              <a:latin typeface="Comic Sans MS" panose="030F0702030302020204" pitchFamily="66" charset="0"/>
              <a:sym typeface="Symbol" panose="05050102010706020507" pitchFamily="18" charset="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191</a:t>
            </a:fld>
            <a:endParaRPr lang="zh-CN" alt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normAutofit/>
          </a:bodyPr>
          <a:lstStyle/>
          <a:p>
            <a:r>
              <a:rPr lang="zh-CN" altLang="en-US" sz="4000" b="1" dirty="0"/>
              <a:t>编译器重排序</a:t>
            </a:r>
            <a:r>
              <a:rPr lang="zh-CN" altLang="en-US" sz="4000" b="1" dirty="0">
                <a:solidFill>
                  <a:srgbClr val="FF0000"/>
                </a:solidFill>
              </a:rPr>
              <a:t>避免</a:t>
            </a:r>
            <a:r>
              <a:rPr lang="en-US" altLang="zh-CN" sz="4000" b="1" dirty="0"/>
              <a:t>load stall</a:t>
            </a:r>
          </a:p>
        </p:txBody>
      </p:sp>
      <p:sp>
        <p:nvSpPr>
          <p:cNvPr id="47107" name="Rectangle 3"/>
          <p:cNvSpPr>
            <a:spLocks noGrp="1" noChangeArrowheads="1"/>
          </p:cNvSpPr>
          <p:nvPr>
            <p:ph type="body" idx="1"/>
          </p:nvPr>
        </p:nvSpPr>
        <p:spPr/>
        <p:txBody>
          <a:bodyPr>
            <a:normAutofit lnSpcReduction="10000"/>
          </a:bodyPr>
          <a:lstStyle/>
          <a:p>
            <a:pPr>
              <a:lnSpc>
                <a:spcPct val="70000"/>
              </a:lnSpc>
              <a:spcBef>
                <a:spcPct val="30000"/>
              </a:spcBef>
            </a:pPr>
            <a:r>
              <a:rPr lang="en-US" altLang="zh-CN" sz="2800" dirty="0">
                <a:latin typeface="Comic Sans MS" panose="030F0702030302020204" pitchFamily="66" charset="0"/>
              </a:rPr>
              <a:t>Try producing fast code for</a:t>
            </a:r>
          </a:p>
          <a:p>
            <a:pPr>
              <a:lnSpc>
                <a:spcPct val="70000"/>
              </a:lnSpc>
              <a:spcBef>
                <a:spcPct val="30000"/>
              </a:spcBef>
              <a:buFontTx/>
              <a:buNone/>
            </a:pPr>
            <a:r>
              <a:rPr lang="en-US" altLang="zh-CN" sz="2800" dirty="0">
                <a:latin typeface="Comic Sans MS" panose="030F0702030302020204" pitchFamily="66" charset="0"/>
              </a:rPr>
              <a:t>	</a:t>
            </a:r>
            <a:r>
              <a:rPr lang="en-US" altLang="zh-CN" sz="2400" dirty="0">
                <a:latin typeface="Comic Sans MS" panose="030F0702030302020204" pitchFamily="66" charset="0"/>
              </a:rPr>
              <a:t>a = b + c;</a:t>
            </a:r>
          </a:p>
          <a:p>
            <a:pPr>
              <a:lnSpc>
                <a:spcPct val="70000"/>
              </a:lnSpc>
              <a:spcBef>
                <a:spcPct val="30000"/>
              </a:spcBef>
              <a:buFontTx/>
              <a:buNone/>
            </a:pPr>
            <a:r>
              <a:rPr lang="en-US" altLang="zh-CN" sz="2400" dirty="0">
                <a:latin typeface="Comic Sans MS" panose="030F0702030302020204" pitchFamily="66" charset="0"/>
              </a:rPr>
              <a:t>	d = e – f;</a:t>
            </a:r>
            <a:r>
              <a:rPr lang="en-US" altLang="zh-CN" sz="2800" dirty="0">
                <a:latin typeface="Comic Sans MS" panose="030F0702030302020204" pitchFamily="66" charset="0"/>
              </a:rPr>
              <a:t>  </a:t>
            </a:r>
          </a:p>
          <a:p>
            <a:pPr>
              <a:lnSpc>
                <a:spcPct val="70000"/>
              </a:lnSpc>
              <a:spcBef>
                <a:spcPct val="30000"/>
              </a:spcBef>
              <a:buFontTx/>
              <a:buNone/>
            </a:pPr>
            <a:r>
              <a:rPr lang="en-US" altLang="zh-CN" sz="2800" dirty="0">
                <a:latin typeface="Comic Sans MS" panose="030F0702030302020204" pitchFamily="66" charset="0"/>
              </a:rPr>
              <a:t>   assuming a, b, c, d ,e, and f in memory.</a:t>
            </a:r>
            <a:r>
              <a:rPr lang="en-US" altLang="zh-CN" sz="2800" b="1" dirty="0">
                <a:latin typeface="Comic Sans MS" panose="030F0702030302020204" pitchFamily="66" charset="0"/>
              </a:rPr>
              <a:t> </a:t>
            </a:r>
            <a:endParaRPr lang="en-US" altLang="zh-CN" sz="2000" b="1" dirty="0">
              <a:latin typeface="Comic Sans MS" panose="030F0702030302020204" pitchFamily="66" charset="0"/>
            </a:endParaRPr>
          </a:p>
          <a:p>
            <a:pPr>
              <a:lnSpc>
                <a:spcPct val="80000"/>
              </a:lnSpc>
              <a:spcBef>
                <a:spcPct val="30000"/>
              </a:spcBef>
            </a:pPr>
            <a:r>
              <a:rPr lang="en-US" altLang="zh-CN" sz="2400" b="1" dirty="0">
                <a:latin typeface="Comic Sans MS" panose="030F0702030302020204" pitchFamily="66" charset="0"/>
              </a:rPr>
              <a:t>Slow code:</a:t>
            </a:r>
            <a:endParaRPr lang="en-US" altLang="zh-CN" sz="2000" b="1" dirty="0">
              <a:latin typeface="Comic Sans MS" panose="030F0702030302020204" pitchFamily="66" charset="0"/>
            </a:endParaRPr>
          </a:p>
          <a:p>
            <a:pPr>
              <a:lnSpc>
                <a:spcPct val="80000"/>
              </a:lnSpc>
              <a:spcBef>
                <a:spcPct val="30000"/>
              </a:spcBef>
              <a:buFontTx/>
              <a:buNone/>
            </a:pPr>
            <a:r>
              <a:rPr lang="en-US" altLang="zh-CN" sz="2000" b="1" dirty="0">
                <a:latin typeface="Comic Sans MS" panose="030F0702030302020204" pitchFamily="66" charset="0"/>
              </a:rPr>
              <a:t>		LW 	</a:t>
            </a:r>
            <a:r>
              <a:rPr lang="en-US" altLang="zh-CN" sz="2000" b="1" dirty="0" err="1">
                <a:latin typeface="Comic Sans MS" panose="030F0702030302020204" pitchFamily="66" charset="0"/>
              </a:rPr>
              <a:t>Rb,b</a:t>
            </a:r>
            <a:endParaRPr lang="en-US" altLang="zh-CN" sz="2000" b="1" dirty="0">
              <a:latin typeface="Comic Sans MS" panose="030F0702030302020204" pitchFamily="66" charset="0"/>
            </a:endParaRPr>
          </a:p>
          <a:p>
            <a:pPr>
              <a:lnSpc>
                <a:spcPct val="80000"/>
              </a:lnSpc>
              <a:spcBef>
                <a:spcPct val="30000"/>
              </a:spcBef>
              <a:buFontTx/>
              <a:buNone/>
            </a:pPr>
            <a:r>
              <a:rPr lang="en-US" altLang="zh-CN" sz="2000" b="1" dirty="0">
                <a:latin typeface="Comic Sans MS" panose="030F0702030302020204" pitchFamily="66" charset="0"/>
              </a:rPr>
              <a:t>		LW 	</a:t>
            </a:r>
            <a:r>
              <a:rPr lang="en-US" altLang="zh-CN" sz="2000" b="1" dirty="0" err="1">
                <a:solidFill>
                  <a:srgbClr val="FF3300"/>
                </a:solidFill>
                <a:latin typeface="Comic Sans MS" panose="030F0702030302020204" pitchFamily="66" charset="0"/>
              </a:rPr>
              <a:t>Rc</a:t>
            </a:r>
            <a:r>
              <a:rPr lang="en-US" altLang="zh-CN" sz="2000" b="1" dirty="0" err="1">
                <a:latin typeface="Comic Sans MS" panose="030F0702030302020204" pitchFamily="66" charset="0"/>
              </a:rPr>
              <a:t>,c</a:t>
            </a:r>
            <a:endParaRPr lang="en-US" altLang="zh-CN" sz="2000" b="1" dirty="0">
              <a:latin typeface="Comic Sans MS" panose="030F0702030302020204" pitchFamily="66" charset="0"/>
            </a:endParaRPr>
          </a:p>
          <a:p>
            <a:pPr>
              <a:lnSpc>
                <a:spcPct val="80000"/>
              </a:lnSpc>
              <a:spcBef>
                <a:spcPct val="30000"/>
              </a:spcBef>
              <a:buFontTx/>
              <a:buNone/>
            </a:pPr>
            <a:r>
              <a:rPr lang="en-US" altLang="zh-CN" sz="2000" b="1" dirty="0">
                <a:latin typeface="Comic Sans MS" panose="030F0702030302020204" pitchFamily="66" charset="0"/>
              </a:rPr>
              <a:t>		ADD 	</a:t>
            </a:r>
            <a:r>
              <a:rPr lang="en-US" altLang="zh-CN" sz="2000" b="1" dirty="0" err="1">
                <a:latin typeface="Comic Sans MS" panose="030F0702030302020204" pitchFamily="66" charset="0"/>
              </a:rPr>
              <a:t>Ra,Rb,</a:t>
            </a:r>
            <a:r>
              <a:rPr lang="en-US" altLang="zh-CN" sz="2000" b="1" dirty="0" err="1">
                <a:solidFill>
                  <a:srgbClr val="FF3300"/>
                </a:solidFill>
                <a:latin typeface="Comic Sans MS" panose="030F0702030302020204" pitchFamily="66" charset="0"/>
              </a:rPr>
              <a:t>Rc</a:t>
            </a:r>
            <a:endParaRPr lang="en-US" altLang="zh-CN" sz="2000" b="1" dirty="0">
              <a:latin typeface="Comic Sans MS" panose="030F0702030302020204" pitchFamily="66" charset="0"/>
            </a:endParaRPr>
          </a:p>
          <a:p>
            <a:pPr>
              <a:lnSpc>
                <a:spcPct val="80000"/>
              </a:lnSpc>
              <a:spcBef>
                <a:spcPct val="30000"/>
              </a:spcBef>
              <a:buFontTx/>
              <a:buNone/>
            </a:pPr>
            <a:r>
              <a:rPr lang="en-US" altLang="zh-CN" sz="2000" b="1" dirty="0">
                <a:latin typeface="Comic Sans MS" panose="030F0702030302020204" pitchFamily="66" charset="0"/>
              </a:rPr>
              <a:t>		SW  	</a:t>
            </a:r>
            <a:r>
              <a:rPr lang="en-US" altLang="zh-CN" sz="2000" b="1" dirty="0" err="1">
                <a:latin typeface="Comic Sans MS" panose="030F0702030302020204" pitchFamily="66" charset="0"/>
              </a:rPr>
              <a:t>a,Ra</a:t>
            </a:r>
            <a:r>
              <a:rPr lang="en-US" altLang="zh-CN" sz="2000" b="1" dirty="0">
                <a:latin typeface="Comic Sans MS" panose="030F0702030302020204" pitchFamily="66" charset="0"/>
              </a:rPr>
              <a:t> </a:t>
            </a:r>
          </a:p>
          <a:p>
            <a:pPr>
              <a:lnSpc>
                <a:spcPct val="80000"/>
              </a:lnSpc>
              <a:spcBef>
                <a:spcPct val="30000"/>
              </a:spcBef>
              <a:buFontTx/>
              <a:buNone/>
            </a:pPr>
            <a:r>
              <a:rPr lang="en-US" altLang="zh-CN" sz="2000" b="1" dirty="0">
                <a:latin typeface="Comic Sans MS" panose="030F0702030302020204" pitchFamily="66" charset="0"/>
              </a:rPr>
              <a:t>		LW 	</a:t>
            </a:r>
            <a:r>
              <a:rPr lang="en-US" altLang="zh-CN" sz="2000" b="1" dirty="0" err="1">
                <a:latin typeface="Comic Sans MS" panose="030F0702030302020204" pitchFamily="66" charset="0"/>
              </a:rPr>
              <a:t>Re,e</a:t>
            </a:r>
            <a:r>
              <a:rPr lang="en-US" altLang="zh-CN" sz="2000" b="1" dirty="0">
                <a:latin typeface="Comic Sans MS" panose="030F0702030302020204" pitchFamily="66" charset="0"/>
              </a:rPr>
              <a:t> </a:t>
            </a:r>
          </a:p>
          <a:p>
            <a:pPr>
              <a:lnSpc>
                <a:spcPct val="80000"/>
              </a:lnSpc>
              <a:spcBef>
                <a:spcPct val="30000"/>
              </a:spcBef>
              <a:buFontTx/>
              <a:buNone/>
            </a:pPr>
            <a:r>
              <a:rPr lang="en-US" altLang="zh-CN" sz="2000" b="1" dirty="0">
                <a:latin typeface="Comic Sans MS" panose="030F0702030302020204" pitchFamily="66" charset="0"/>
              </a:rPr>
              <a:t>		LW 	</a:t>
            </a:r>
            <a:r>
              <a:rPr lang="en-US" altLang="zh-CN" sz="2000" b="1" dirty="0" err="1">
                <a:solidFill>
                  <a:srgbClr val="FF3300"/>
                </a:solidFill>
                <a:latin typeface="Comic Sans MS" panose="030F0702030302020204" pitchFamily="66" charset="0"/>
              </a:rPr>
              <a:t>Rf</a:t>
            </a:r>
            <a:r>
              <a:rPr lang="en-US" altLang="zh-CN" sz="2000" b="1" dirty="0" err="1">
                <a:latin typeface="Comic Sans MS" panose="030F0702030302020204" pitchFamily="66" charset="0"/>
              </a:rPr>
              <a:t>,f</a:t>
            </a:r>
            <a:endParaRPr lang="en-US" altLang="zh-CN" sz="2000" b="1" dirty="0">
              <a:latin typeface="Comic Sans MS" panose="030F0702030302020204" pitchFamily="66" charset="0"/>
            </a:endParaRPr>
          </a:p>
          <a:p>
            <a:pPr>
              <a:lnSpc>
                <a:spcPct val="80000"/>
              </a:lnSpc>
              <a:spcBef>
                <a:spcPct val="30000"/>
              </a:spcBef>
              <a:buFontTx/>
              <a:buNone/>
            </a:pPr>
            <a:r>
              <a:rPr lang="en-US" altLang="zh-CN" sz="2000" b="1" dirty="0">
                <a:latin typeface="Comic Sans MS" panose="030F0702030302020204" pitchFamily="66" charset="0"/>
              </a:rPr>
              <a:t>		SUB 	</a:t>
            </a:r>
            <a:r>
              <a:rPr lang="en-US" altLang="zh-CN" sz="2000" b="1" dirty="0" err="1">
                <a:latin typeface="Comic Sans MS" panose="030F0702030302020204" pitchFamily="66" charset="0"/>
              </a:rPr>
              <a:t>Rd,Re,</a:t>
            </a:r>
            <a:r>
              <a:rPr lang="en-US" altLang="zh-CN" sz="2000" b="1" dirty="0" err="1">
                <a:solidFill>
                  <a:srgbClr val="FF3300"/>
                </a:solidFill>
                <a:latin typeface="Comic Sans MS" panose="030F0702030302020204" pitchFamily="66" charset="0"/>
              </a:rPr>
              <a:t>Rf</a:t>
            </a:r>
            <a:endParaRPr lang="en-US" altLang="zh-CN" sz="2000" b="1" dirty="0">
              <a:latin typeface="Comic Sans MS" panose="030F0702030302020204" pitchFamily="66" charset="0"/>
            </a:endParaRPr>
          </a:p>
          <a:p>
            <a:pPr>
              <a:lnSpc>
                <a:spcPct val="80000"/>
              </a:lnSpc>
              <a:spcBef>
                <a:spcPct val="30000"/>
              </a:spcBef>
              <a:buFontTx/>
              <a:buNone/>
            </a:pPr>
            <a:r>
              <a:rPr lang="en-US" altLang="zh-CN" sz="2000" b="1" dirty="0">
                <a:latin typeface="Comic Sans MS" panose="030F0702030302020204" pitchFamily="66" charset="0"/>
              </a:rPr>
              <a:t>		SW	</a:t>
            </a:r>
            <a:r>
              <a:rPr lang="en-US" altLang="zh-CN" sz="2000" b="1" dirty="0" err="1">
                <a:latin typeface="Comic Sans MS" panose="030F0702030302020204" pitchFamily="66" charset="0"/>
              </a:rPr>
              <a:t>d,Rd</a:t>
            </a:r>
            <a:endParaRPr lang="en-US" altLang="zh-CN" dirty="0"/>
          </a:p>
        </p:txBody>
      </p:sp>
      <p:sp>
        <p:nvSpPr>
          <p:cNvPr id="47108" name="Rectangle 4"/>
          <p:cNvSpPr>
            <a:spLocks noChangeArrowheads="1"/>
          </p:cNvSpPr>
          <p:nvPr/>
        </p:nvSpPr>
        <p:spPr bwMode="auto">
          <a:xfrm>
            <a:off x="5880100" y="3141664"/>
            <a:ext cx="4038600" cy="3024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r>
              <a:rPr lang="en-US" altLang="zh-CN" sz="2400" b="1">
                <a:solidFill>
                  <a:srgbClr val="FF3300"/>
                </a:solidFill>
              </a:rPr>
              <a:t>Fast code:</a:t>
            </a:r>
            <a:endParaRPr lang="en-US" altLang="zh-CN" sz="2000" b="1">
              <a:solidFill>
                <a:srgbClr val="FF3300"/>
              </a:solidFill>
            </a:endParaRPr>
          </a:p>
          <a:p>
            <a:r>
              <a:rPr lang="en-US" altLang="zh-CN" sz="2000" b="1"/>
              <a:t>	LW 	Rb,b</a:t>
            </a:r>
          </a:p>
          <a:p>
            <a:r>
              <a:rPr lang="en-US" altLang="zh-CN" sz="2000" b="1"/>
              <a:t>	LW 	Rc,c</a:t>
            </a:r>
          </a:p>
          <a:p>
            <a:r>
              <a:rPr lang="en-US" altLang="zh-CN" sz="2000" b="1">
                <a:solidFill>
                  <a:schemeClr val="hlink"/>
                </a:solidFill>
              </a:rPr>
              <a:t>	</a:t>
            </a:r>
            <a:r>
              <a:rPr lang="en-US" altLang="zh-CN" sz="2000" b="1">
                <a:solidFill>
                  <a:srgbClr val="FF3300"/>
                </a:solidFill>
              </a:rPr>
              <a:t>LW 	Re,e </a:t>
            </a:r>
          </a:p>
          <a:p>
            <a:r>
              <a:rPr lang="en-US" altLang="zh-CN" sz="2000" b="1"/>
              <a:t>	ADD 	Ra,Rb,Rc</a:t>
            </a:r>
          </a:p>
          <a:p>
            <a:r>
              <a:rPr lang="en-US" altLang="zh-CN" sz="2000" b="1"/>
              <a:t>	LW 	Rf,f</a:t>
            </a:r>
          </a:p>
          <a:p>
            <a:r>
              <a:rPr lang="en-US" altLang="zh-CN" sz="2000" b="1">
                <a:solidFill>
                  <a:schemeClr val="hlink"/>
                </a:solidFill>
              </a:rPr>
              <a:t>	</a:t>
            </a:r>
            <a:r>
              <a:rPr lang="en-US" altLang="zh-CN" sz="2000" b="1">
                <a:solidFill>
                  <a:srgbClr val="FF3300"/>
                </a:solidFill>
              </a:rPr>
              <a:t>SW  	a,Ra</a:t>
            </a:r>
            <a:r>
              <a:rPr lang="en-US" altLang="zh-CN" sz="2000" b="1">
                <a:solidFill>
                  <a:schemeClr val="hlink"/>
                </a:solidFill>
              </a:rPr>
              <a:t> </a:t>
            </a:r>
          </a:p>
          <a:p>
            <a:r>
              <a:rPr lang="en-US" altLang="zh-CN" sz="2000" b="1"/>
              <a:t>	SUB 	Rd,Re,Rf</a:t>
            </a:r>
          </a:p>
          <a:p>
            <a:r>
              <a:rPr lang="en-US" altLang="zh-CN" sz="2000" b="1"/>
              <a:t>	SW	d,Rd</a:t>
            </a:r>
          </a:p>
        </p:txBody>
      </p:sp>
      <p:sp>
        <p:nvSpPr>
          <p:cNvPr id="47110" name="Line 6"/>
          <p:cNvSpPr>
            <a:spLocks noChangeShapeType="1"/>
          </p:cNvSpPr>
          <p:nvPr/>
        </p:nvSpPr>
        <p:spPr bwMode="auto">
          <a:xfrm flipV="1">
            <a:off x="4452927" y="4292600"/>
            <a:ext cx="2363799" cy="565160"/>
          </a:xfrm>
          <a:prstGeom prst="line">
            <a:avLst/>
          </a:prstGeom>
          <a:noFill/>
          <a:ln w="34925">
            <a:solidFill>
              <a:srgbClr val="FF00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1" name="Line 7"/>
          <p:cNvSpPr>
            <a:spLocks noChangeShapeType="1"/>
          </p:cNvSpPr>
          <p:nvPr/>
        </p:nvSpPr>
        <p:spPr bwMode="auto">
          <a:xfrm>
            <a:off x="4452926" y="4572008"/>
            <a:ext cx="2290774" cy="585780"/>
          </a:xfrm>
          <a:prstGeom prst="line">
            <a:avLst/>
          </a:prstGeom>
          <a:noFill/>
          <a:ln w="34925">
            <a:solidFill>
              <a:srgbClr val="FF00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2" name="Freeform 8"/>
          <p:cNvSpPr/>
          <p:nvPr/>
        </p:nvSpPr>
        <p:spPr bwMode="auto">
          <a:xfrm>
            <a:off x="2286000" y="3747135"/>
            <a:ext cx="533400" cy="381000"/>
          </a:xfrm>
          <a:custGeom>
            <a:avLst/>
            <a:gdLst>
              <a:gd name="T0" fmla="*/ 200 w 248"/>
              <a:gd name="T1" fmla="*/ 0 h 240"/>
              <a:gd name="T2" fmla="*/ 8 w 248"/>
              <a:gd name="T3" fmla="*/ 144 h 240"/>
              <a:gd name="T4" fmla="*/ 248 w 248"/>
              <a:gd name="T5" fmla="*/ 240 h 240"/>
            </a:gdLst>
            <a:ahLst/>
            <a:cxnLst>
              <a:cxn ang="0">
                <a:pos x="T0" y="T1"/>
              </a:cxn>
              <a:cxn ang="0">
                <a:pos x="T2" y="T3"/>
              </a:cxn>
              <a:cxn ang="0">
                <a:pos x="T4" y="T5"/>
              </a:cxn>
            </a:cxnLst>
            <a:rect l="0" t="0" r="r" b="b"/>
            <a:pathLst>
              <a:path w="248" h="240">
                <a:moveTo>
                  <a:pt x="200" y="0"/>
                </a:moveTo>
                <a:cubicBezTo>
                  <a:pt x="100" y="52"/>
                  <a:pt x="0" y="104"/>
                  <a:pt x="8" y="144"/>
                </a:cubicBezTo>
                <a:cubicBezTo>
                  <a:pt x="16" y="184"/>
                  <a:pt x="216" y="224"/>
                  <a:pt x="248" y="240"/>
                </a:cubicBezTo>
              </a:path>
            </a:pathLst>
          </a:custGeom>
          <a:noFill/>
          <a:ln w="34925" cap="flat" cmpd="sng">
            <a:solidFill>
              <a:srgbClr val="0000FF"/>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47113" name="Freeform 9"/>
          <p:cNvSpPr/>
          <p:nvPr/>
        </p:nvSpPr>
        <p:spPr bwMode="auto">
          <a:xfrm>
            <a:off x="2286000" y="5114290"/>
            <a:ext cx="533400" cy="381000"/>
          </a:xfrm>
          <a:custGeom>
            <a:avLst/>
            <a:gdLst>
              <a:gd name="T0" fmla="*/ 240 w 240"/>
              <a:gd name="T1" fmla="*/ 0 h 240"/>
              <a:gd name="T2" fmla="*/ 0 w 240"/>
              <a:gd name="T3" fmla="*/ 144 h 240"/>
              <a:gd name="T4" fmla="*/ 240 w 240"/>
              <a:gd name="T5" fmla="*/ 240 h 240"/>
            </a:gdLst>
            <a:ahLst/>
            <a:cxnLst>
              <a:cxn ang="0">
                <a:pos x="T0" y="T1"/>
              </a:cxn>
              <a:cxn ang="0">
                <a:pos x="T2" y="T3"/>
              </a:cxn>
              <a:cxn ang="0">
                <a:pos x="T4" y="T5"/>
              </a:cxn>
            </a:cxnLst>
            <a:rect l="0" t="0" r="r" b="b"/>
            <a:pathLst>
              <a:path w="240" h="240">
                <a:moveTo>
                  <a:pt x="240" y="0"/>
                </a:moveTo>
                <a:cubicBezTo>
                  <a:pt x="120" y="52"/>
                  <a:pt x="0" y="104"/>
                  <a:pt x="0" y="144"/>
                </a:cubicBezTo>
                <a:cubicBezTo>
                  <a:pt x="0" y="184"/>
                  <a:pt x="200" y="224"/>
                  <a:pt x="240" y="240"/>
                </a:cubicBezTo>
              </a:path>
            </a:pathLst>
          </a:custGeom>
          <a:noFill/>
          <a:ln w="34925" cap="flat" cmpd="sng">
            <a:solidFill>
              <a:srgbClr val="0000FF"/>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192</a:t>
            </a:fld>
            <a:endParaRPr lang="zh-CN" alt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zh-CN" altLang="en-US" b="1" dirty="0"/>
              <a:t>数据冒险总结</a:t>
            </a:r>
            <a:endParaRPr lang="en-US" altLang="zh-CN" b="1" dirty="0"/>
          </a:p>
        </p:txBody>
      </p:sp>
      <p:sp>
        <p:nvSpPr>
          <p:cNvPr id="48131" name="Rectangle 3"/>
          <p:cNvSpPr>
            <a:spLocks noGrp="1" noChangeArrowheads="1"/>
          </p:cNvSpPr>
          <p:nvPr>
            <p:ph type="body" idx="1"/>
          </p:nvPr>
        </p:nvSpPr>
        <p:spPr/>
        <p:txBody>
          <a:bodyPr>
            <a:normAutofit fontScale="92500"/>
          </a:bodyPr>
          <a:lstStyle/>
          <a:p>
            <a:r>
              <a:rPr lang="en-US" altLang="zh-CN" b="1" dirty="0"/>
              <a:t>Taxonomy of Hazards</a:t>
            </a:r>
            <a:r>
              <a:rPr lang="en-US" altLang="zh-CN" sz="2800" b="1" dirty="0">
                <a:solidFill>
                  <a:schemeClr val="accent2"/>
                </a:solidFill>
                <a:latin typeface="Comic Sans MS" panose="030F0702030302020204" pitchFamily="66" charset="0"/>
              </a:rPr>
              <a:t> </a:t>
            </a:r>
          </a:p>
          <a:p>
            <a:pPr lvl="1"/>
            <a:r>
              <a:rPr lang="en-US" altLang="zh-CN" sz="2400" b="1" dirty="0">
                <a:solidFill>
                  <a:srgbClr val="9999FF"/>
                </a:solidFill>
                <a:latin typeface="Comic Sans MS" panose="030F0702030302020204" pitchFamily="66" charset="0"/>
              </a:rPr>
              <a:t>Structural hazards </a:t>
            </a:r>
          </a:p>
          <a:p>
            <a:pPr lvl="2">
              <a:lnSpc>
                <a:spcPct val="90000"/>
              </a:lnSpc>
            </a:pPr>
            <a:r>
              <a:rPr lang="en-US" altLang="zh-CN" b="1" dirty="0">
                <a:solidFill>
                  <a:srgbClr val="9999FF"/>
                </a:solidFill>
                <a:latin typeface="Comic Sans MS" panose="030F0702030302020204" pitchFamily="66" charset="0"/>
              </a:rPr>
              <a:t>These are conflicts over hardware resources.</a:t>
            </a:r>
            <a:r>
              <a:rPr lang="en-US" altLang="zh-CN" dirty="0"/>
              <a:t> </a:t>
            </a:r>
          </a:p>
          <a:p>
            <a:pPr lvl="1">
              <a:lnSpc>
                <a:spcPts val="3500"/>
              </a:lnSpc>
            </a:pPr>
            <a:r>
              <a:rPr lang="zh-CN" altLang="en-US" sz="2400" b="1" dirty="0">
                <a:latin typeface="Comic Sans MS" panose="030F0702030302020204" pitchFamily="66" charset="0"/>
              </a:rPr>
              <a:t>数据冒险</a:t>
            </a:r>
            <a:endParaRPr lang="en-US" altLang="zh-CN" b="1" dirty="0">
              <a:latin typeface="Comic Sans MS" panose="030F0702030302020204" pitchFamily="66" charset="0"/>
            </a:endParaRPr>
          </a:p>
          <a:p>
            <a:pPr lvl="2">
              <a:lnSpc>
                <a:spcPts val="3500"/>
              </a:lnSpc>
            </a:pPr>
            <a:r>
              <a:rPr lang="zh-CN" altLang="en-US" sz="2000" b="1" dirty="0">
                <a:latin typeface="Comic Sans MS" panose="030F0702030302020204" pitchFamily="66" charset="0"/>
              </a:rPr>
              <a:t>几条指令重叠执行时，一条指令依赖前面指令的结果却没有准备好（还没有计算或存储）</a:t>
            </a:r>
            <a:endParaRPr lang="en-US" altLang="zh-CN" sz="2000" b="1" dirty="0">
              <a:solidFill>
                <a:srgbClr val="9999FF"/>
              </a:solidFill>
              <a:latin typeface="Comic Sans MS" panose="030F0702030302020204" pitchFamily="66" charset="0"/>
            </a:endParaRPr>
          </a:p>
          <a:p>
            <a:pPr lvl="2">
              <a:lnSpc>
                <a:spcPts val="3500"/>
              </a:lnSpc>
            </a:pPr>
            <a:r>
              <a:rPr lang="zh-CN" altLang="en-US" b="1" dirty="0">
                <a:solidFill>
                  <a:srgbClr val="FD0128"/>
                </a:solidFill>
                <a:latin typeface="Comic Sans MS" panose="030F0702030302020204" pitchFamily="66" charset="0"/>
              </a:rPr>
              <a:t>解决方法：寄存器堆</a:t>
            </a:r>
            <a:r>
              <a:rPr lang="en-US" altLang="zh-CN" b="1" dirty="0">
                <a:solidFill>
                  <a:srgbClr val="FD0128"/>
                </a:solidFill>
                <a:latin typeface="Comic Sans MS" panose="030F0702030302020204" pitchFamily="66" charset="0"/>
              </a:rPr>
              <a:t>WB</a:t>
            </a:r>
            <a:r>
              <a:rPr lang="zh-CN" altLang="en-US" b="1" dirty="0">
                <a:solidFill>
                  <a:srgbClr val="FD0128"/>
                </a:solidFill>
                <a:latin typeface="Comic Sans MS" panose="030F0702030302020204" pitchFamily="66" charset="0"/>
              </a:rPr>
              <a:t>先写</a:t>
            </a:r>
            <a:r>
              <a:rPr lang="en-US" altLang="zh-CN" b="1" dirty="0">
                <a:solidFill>
                  <a:srgbClr val="FD0128"/>
                </a:solidFill>
                <a:latin typeface="Comic Sans MS" panose="030F0702030302020204" pitchFamily="66" charset="0"/>
              </a:rPr>
              <a:t>ID</a:t>
            </a:r>
            <a:r>
              <a:rPr lang="zh-CN" altLang="en-US" b="1" dirty="0">
                <a:solidFill>
                  <a:srgbClr val="FD0128"/>
                </a:solidFill>
                <a:latin typeface="Comic Sans MS" panose="030F0702030302020204" pitchFamily="66" charset="0"/>
              </a:rPr>
              <a:t>后读，</a:t>
            </a:r>
            <a:r>
              <a:rPr lang="en-US" altLang="zh-CN" b="1" dirty="0">
                <a:solidFill>
                  <a:srgbClr val="FD0128"/>
                </a:solidFill>
                <a:latin typeface="Comic Sans MS" panose="030F0702030302020204" pitchFamily="66" charset="0"/>
              </a:rPr>
              <a:t>Forwarding </a:t>
            </a:r>
            <a:r>
              <a:rPr lang="zh-CN" altLang="en-US" b="1" dirty="0">
                <a:solidFill>
                  <a:srgbClr val="FD0128"/>
                </a:solidFill>
                <a:latin typeface="Comic Sans MS" panose="030F0702030302020204" pitchFamily="66" charset="0"/>
              </a:rPr>
              <a:t>通路，软件调度；否则就必须停顿（软件与硬件方法）</a:t>
            </a:r>
            <a:r>
              <a:rPr lang="en-US" altLang="zh-CN" b="1" dirty="0">
                <a:solidFill>
                  <a:srgbClr val="FD0128"/>
                </a:solidFill>
                <a:latin typeface="Comic Sans MS" panose="030F0702030302020204" pitchFamily="66" charset="0"/>
              </a:rPr>
              <a:t> </a:t>
            </a:r>
            <a:endParaRPr lang="en-US" altLang="zh-CN" sz="2000" b="1" dirty="0">
              <a:solidFill>
                <a:srgbClr val="9999FF"/>
              </a:solidFill>
              <a:latin typeface="Comic Sans MS" panose="030F0702030302020204" pitchFamily="66" charset="0"/>
            </a:endParaRPr>
          </a:p>
          <a:p>
            <a:pPr lvl="1">
              <a:lnSpc>
                <a:spcPct val="90000"/>
              </a:lnSpc>
            </a:pPr>
            <a:r>
              <a:rPr lang="en-US" altLang="zh-CN" sz="2400" b="1" dirty="0">
                <a:solidFill>
                  <a:srgbClr val="9999FF"/>
                </a:solidFill>
                <a:latin typeface="Comic Sans MS" panose="030F0702030302020204" pitchFamily="66" charset="0"/>
              </a:rPr>
              <a:t>Control hazards</a:t>
            </a:r>
            <a:r>
              <a:rPr lang="en-US" altLang="zh-CN" dirty="0">
                <a:solidFill>
                  <a:srgbClr val="9999FF"/>
                </a:solidFill>
                <a:latin typeface="Comic Sans MS" panose="030F0702030302020204" pitchFamily="66" charset="0"/>
              </a:rPr>
              <a:t> </a:t>
            </a:r>
          </a:p>
          <a:p>
            <a:pPr lvl="2">
              <a:lnSpc>
                <a:spcPct val="90000"/>
              </a:lnSpc>
            </a:pPr>
            <a:r>
              <a:rPr lang="en-US" altLang="zh-CN" sz="2000" dirty="0">
                <a:solidFill>
                  <a:srgbClr val="9999FF"/>
                </a:solidFill>
                <a:latin typeface="Comic Sans MS" panose="030F0702030302020204" pitchFamily="66" charset="0"/>
              </a:rPr>
              <a:t>branch condition and the branch PC are not available in time to fetch an instruction on the next clock</a:t>
            </a:r>
          </a:p>
          <a:p>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193</a:t>
            </a:fld>
            <a:endParaRPr lang="zh-CN" alt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2192216" y="371344"/>
            <a:ext cx="7842738" cy="2308324"/>
          </a:xfrm>
          <a:prstGeom prst="rect">
            <a:avLst/>
          </a:prstGeom>
        </p:spPr>
        <p:txBody>
          <a:bodyPr wrap="square">
            <a:spAutoFit/>
          </a:bodyPr>
          <a:lstStyle/>
          <a:p>
            <a:pPr algn="just"/>
            <a:r>
              <a:rPr lang="en-US" altLang="zh-CN" sz="2400" b="1" kern="100" dirty="0">
                <a:solidFill>
                  <a:schemeClr val="accent2"/>
                </a:solidFill>
                <a:latin typeface="微软雅黑" panose="020B0503020204020204" charset="-122"/>
                <a:ea typeface="微软雅黑" panose="020B0503020204020204" charset="-122"/>
                <a:cs typeface="Times New Roman" panose="02020603050405020304" pitchFamily="18" charset="0"/>
              </a:rPr>
              <a:t>Q5</a:t>
            </a:r>
            <a:r>
              <a:rPr lang="en-US" altLang="zh-CN" sz="2400" b="1" kern="100" dirty="0">
                <a:latin typeface="微软雅黑" panose="020B0503020204020204" charset="-122"/>
                <a:ea typeface="微软雅黑" panose="020B0503020204020204" charset="-122"/>
                <a:cs typeface="Times New Roman" panose="02020603050405020304" pitchFamily="18" charset="0"/>
              </a:rPr>
              <a:t> </a:t>
            </a:r>
            <a:r>
              <a:rPr lang="zh-CN" altLang="zh-CN" sz="2400" b="1" kern="100" dirty="0">
                <a:latin typeface="微软雅黑" panose="020B0503020204020204" charset="-122"/>
                <a:ea typeface="微软雅黑" panose="020B0503020204020204" charset="-122"/>
                <a:cs typeface="Times New Roman" panose="02020603050405020304" pitchFamily="18" charset="0"/>
              </a:rPr>
              <a:t>设流水线模型机采用</a:t>
            </a:r>
            <a:r>
              <a:rPr lang="en-US" altLang="zh-CN" sz="2400" b="1" kern="100" dirty="0">
                <a:latin typeface="微软雅黑" panose="020B0503020204020204" charset="-122"/>
                <a:ea typeface="微软雅黑" panose="020B0503020204020204" charset="-122"/>
                <a:cs typeface="Times New Roman" panose="02020603050405020304" pitchFamily="18" charset="0"/>
              </a:rPr>
              <a:t>load</a:t>
            </a:r>
            <a:r>
              <a:rPr lang="zh-CN" altLang="zh-CN" sz="2400" b="1" kern="100" dirty="0">
                <a:latin typeface="微软雅黑" panose="020B0503020204020204" charset="-122"/>
                <a:ea typeface="微软雅黑" panose="020B0503020204020204" charset="-122"/>
                <a:cs typeface="Times New Roman" panose="02020603050405020304" pitchFamily="18" charset="0"/>
              </a:rPr>
              <a:t>前推和数据前推，按时钟周期画出以下指令序列的时序图。</a:t>
            </a:r>
            <a:endParaRPr lang="zh-CN" altLang="zh-CN" sz="2400" kern="100" dirty="0">
              <a:latin typeface="微软雅黑" panose="020B0503020204020204" charset="-122"/>
              <a:ea typeface="微软雅黑" panose="020B0503020204020204" charset="-122"/>
              <a:cs typeface="Times New Roman" panose="02020603050405020304" pitchFamily="18" charset="0"/>
            </a:endParaRPr>
          </a:p>
          <a:p>
            <a:pPr algn="just"/>
            <a:r>
              <a:rPr lang="en-US" altLang="zh-CN" sz="2400" b="1" kern="100" dirty="0">
                <a:latin typeface="微软雅黑" panose="020B0503020204020204" charset="-122"/>
                <a:ea typeface="微软雅黑" panose="020B0503020204020204" charset="-122"/>
                <a:cs typeface="Times New Roman" panose="02020603050405020304" pitchFamily="18" charset="0"/>
              </a:rPr>
              <a:t>       load  r2, 12(r3)</a:t>
            </a:r>
            <a:endParaRPr lang="zh-CN" altLang="zh-CN" sz="2400" kern="100" dirty="0">
              <a:latin typeface="微软雅黑" panose="020B0503020204020204" charset="-122"/>
              <a:ea typeface="微软雅黑" panose="020B0503020204020204" charset="-122"/>
              <a:cs typeface="Times New Roman" panose="02020603050405020304" pitchFamily="18" charset="0"/>
            </a:endParaRPr>
          </a:p>
          <a:p>
            <a:pPr algn="just"/>
            <a:r>
              <a:rPr lang="en-US" altLang="zh-CN" sz="2400" b="1" kern="100" dirty="0">
                <a:latin typeface="微软雅黑" panose="020B0503020204020204" charset="-122"/>
                <a:ea typeface="微软雅黑" panose="020B0503020204020204" charset="-122"/>
                <a:cs typeface="Times New Roman" panose="02020603050405020304" pitchFamily="18" charset="0"/>
              </a:rPr>
              <a:t>       </a:t>
            </a:r>
            <a:r>
              <a:rPr lang="en-US" altLang="zh-CN" sz="2400" b="1" kern="100" dirty="0" err="1">
                <a:latin typeface="微软雅黑" panose="020B0503020204020204" charset="-122"/>
                <a:ea typeface="微软雅黑" panose="020B0503020204020204" charset="-122"/>
                <a:cs typeface="Times New Roman" panose="02020603050405020304" pitchFamily="18" charset="0"/>
              </a:rPr>
              <a:t>addi</a:t>
            </a:r>
            <a:r>
              <a:rPr lang="en-US" altLang="zh-CN" sz="2400" b="1" kern="100" dirty="0">
                <a:latin typeface="微软雅黑" panose="020B0503020204020204" charset="-122"/>
                <a:ea typeface="微软雅黑" panose="020B0503020204020204" charset="-122"/>
                <a:cs typeface="Times New Roman" panose="02020603050405020304" pitchFamily="18" charset="0"/>
              </a:rPr>
              <a:t>  r4, r2, 10</a:t>
            </a:r>
            <a:endParaRPr lang="zh-CN" altLang="zh-CN" sz="2400" kern="100" dirty="0">
              <a:latin typeface="微软雅黑" panose="020B0503020204020204" charset="-122"/>
              <a:ea typeface="微软雅黑" panose="020B0503020204020204" charset="-122"/>
              <a:cs typeface="Times New Roman" panose="02020603050405020304" pitchFamily="18" charset="0"/>
            </a:endParaRPr>
          </a:p>
          <a:p>
            <a:pPr algn="just"/>
            <a:r>
              <a:rPr lang="en-US" altLang="zh-CN" sz="2400" b="1" kern="100" dirty="0">
                <a:latin typeface="微软雅黑" panose="020B0503020204020204" charset="-122"/>
                <a:ea typeface="微软雅黑" panose="020B0503020204020204" charset="-122"/>
                <a:cs typeface="Times New Roman" panose="02020603050405020304" pitchFamily="18" charset="0"/>
              </a:rPr>
              <a:t>       and   r1, r2, r4</a:t>
            </a:r>
            <a:endParaRPr lang="zh-CN" altLang="zh-CN" sz="2400" kern="100" dirty="0">
              <a:latin typeface="微软雅黑" panose="020B0503020204020204" charset="-122"/>
              <a:ea typeface="微软雅黑" panose="020B0503020204020204" charset="-122"/>
              <a:cs typeface="Times New Roman" panose="02020603050405020304" pitchFamily="18" charset="0"/>
            </a:endParaRPr>
          </a:p>
          <a:p>
            <a:pPr algn="just"/>
            <a:r>
              <a:rPr lang="en-US" altLang="zh-CN" sz="2400" b="1" kern="100" dirty="0">
                <a:latin typeface="微软雅黑" panose="020B0503020204020204" charset="-122"/>
                <a:ea typeface="微软雅黑" panose="020B0503020204020204" charset="-122"/>
                <a:cs typeface="Times New Roman" panose="02020603050405020304" pitchFamily="18" charset="0"/>
              </a:rPr>
              <a:t>       store  r1, 10(r5)</a:t>
            </a:r>
            <a:endParaRPr lang="zh-CN" altLang="zh-CN" sz="2400" kern="100" dirty="0">
              <a:latin typeface="微软雅黑" panose="020B0503020204020204" charset="-122"/>
              <a:ea typeface="微软雅黑" panose="020B0503020204020204" charset="-122"/>
              <a:cs typeface="Times New Roman" panose="02020603050405020304" pitchFamily="18" charset="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340" y="2856894"/>
            <a:ext cx="8649662" cy="360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p:cNvCxnSpPr/>
          <p:nvPr/>
        </p:nvCxnSpPr>
        <p:spPr>
          <a:xfrm>
            <a:off x="5403851" y="4838066"/>
            <a:ext cx="92075" cy="35750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4" name="直接箭头连接符 3"/>
          <p:cNvCxnSpPr/>
          <p:nvPr/>
        </p:nvCxnSpPr>
        <p:spPr>
          <a:xfrm>
            <a:off x="7784466" y="5658486"/>
            <a:ext cx="92075" cy="35750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8" name="文本框 7"/>
          <p:cNvSpPr txBox="1"/>
          <p:nvPr/>
        </p:nvSpPr>
        <p:spPr>
          <a:xfrm>
            <a:off x="5628005" y="1844040"/>
            <a:ext cx="5068570" cy="645160"/>
          </a:xfrm>
          <a:prstGeom prst="rect">
            <a:avLst/>
          </a:prstGeom>
          <a:noFill/>
        </p:spPr>
        <p:txBody>
          <a:bodyPr wrap="square" rtlCol="0" anchor="t">
            <a:spAutoFit/>
          </a:bodyPr>
          <a:lstStyle/>
          <a:p>
            <a:r>
              <a:rPr lang="zh-CN" altLang="en-US" b="1">
                <a:solidFill>
                  <a:srgbClr val="0B5FD1"/>
                </a:solidFill>
                <a:sym typeface="+mn-ea"/>
              </a:rPr>
              <a:t>假设最后一条指令</a:t>
            </a:r>
            <a:r>
              <a:rPr lang="en-US" altLang="zh-CN" b="1">
                <a:solidFill>
                  <a:srgbClr val="0B5FD1"/>
                </a:solidFill>
                <a:sym typeface="+mn-ea"/>
              </a:rPr>
              <a:t>store</a:t>
            </a:r>
            <a:r>
              <a:rPr lang="zh-CN" altLang="en-US" b="1">
                <a:solidFill>
                  <a:srgbClr val="0B5FD1"/>
                </a:solidFill>
                <a:sym typeface="+mn-ea"/>
              </a:rPr>
              <a:t>改成：</a:t>
            </a:r>
            <a:r>
              <a:rPr lang="en-US" altLang="zh-CN" b="1">
                <a:solidFill>
                  <a:srgbClr val="0B5FD1"/>
                </a:solidFill>
                <a:sym typeface="+mn-ea"/>
              </a:rPr>
              <a:t>store r5, 10(r1)    </a:t>
            </a:r>
            <a:endParaRPr lang="en-US" altLang="zh-CN" b="1">
              <a:solidFill>
                <a:srgbClr val="0B5FD1"/>
              </a:solidFill>
            </a:endParaRPr>
          </a:p>
          <a:p>
            <a:r>
              <a:rPr lang="zh-CN" altLang="en-US" b="1">
                <a:solidFill>
                  <a:srgbClr val="0B5FD1"/>
                </a:solidFill>
                <a:sym typeface="+mn-ea"/>
              </a:rPr>
              <a:t>问：时序图是否有改变？前推位置是否有变化？</a:t>
            </a:r>
          </a:p>
        </p:txBody>
      </p:sp>
      <p:sp>
        <p:nvSpPr>
          <p:cNvPr id="9" name="文本框 8"/>
          <p:cNvSpPr txBox="1"/>
          <p:nvPr/>
        </p:nvSpPr>
        <p:spPr>
          <a:xfrm>
            <a:off x="5635626" y="2665730"/>
            <a:ext cx="4177665" cy="645160"/>
          </a:xfrm>
          <a:prstGeom prst="rect">
            <a:avLst/>
          </a:prstGeom>
          <a:noFill/>
        </p:spPr>
        <p:txBody>
          <a:bodyPr wrap="none" rtlCol="0" anchor="t">
            <a:spAutoFit/>
          </a:bodyPr>
          <a:lstStyle/>
          <a:p>
            <a:r>
              <a:rPr lang="zh-CN" altLang="en-US" b="1">
                <a:solidFill>
                  <a:srgbClr val="FF0000"/>
                </a:solidFill>
                <a:sym typeface="+mn-ea"/>
              </a:rPr>
              <a:t>答案</a:t>
            </a:r>
            <a:r>
              <a:rPr lang="en-US" altLang="zh-CN" b="1">
                <a:solidFill>
                  <a:srgbClr val="FF0000"/>
                </a:solidFill>
                <a:sym typeface="+mn-ea"/>
              </a:rPr>
              <a:t>: </a:t>
            </a:r>
            <a:r>
              <a:rPr lang="zh-CN" altLang="en-US" b="1">
                <a:solidFill>
                  <a:srgbClr val="FF0000"/>
                </a:solidFill>
                <a:sym typeface="+mn-ea"/>
              </a:rPr>
              <a:t>时序图保持不变，</a:t>
            </a:r>
          </a:p>
          <a:p>
            <a:r>
              <a:rPr lang="zh-CN" altLang="en-US" b="1">
                <a:solidFill>
                  <a:srgbClr val="FF0000"/>
                </a:solidFill>
                <a:sym typeface="+mn-ea"/>
              </a:rPr>
              <a:t>         但最下面的前推位置往前一个周期</a:t>
            </a:r>
          </a:p>
        </p:txBody>
      </p:sp>
      <p:cxnSp>
        <p:nvCxnSpPr>
          <p:cNvPr id="10" name="直接箭头连接符 9"/>
          <p:cNvCxnSpPr/>
          <p:nvPr/>
        </p:nvCxnSpPr>
        <p:spPr>
          <a:xfrm>
            <a:off x="7007226" y="5704206"/>
            <a:ext cx="92075" cy="35750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5" name="直接箭头连接符 4"/>
          <p:cNvCxnSpPr/>
          <p:nvPr/>
        </p:nvCxnSpPr>
        <p:spPr>
          <a:xfrm>
            <a:off x="6176646" y="5252086"/>
            <a:ext cx="92075" cy="35750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4"/>
                                        </p:tgtEl>
                                        <p:attrNameLst>
                                          <p:attrName>ppt_x</p:attrName>
                                        </p:attrNameLst>
                                      </p:cBhvr>
                                      <p:tavLst>
                                        <p:tav tm="0">
                                          <p:val>
                                            <p:strVal val="ppt_x"/>
                                          </p:val>
                                        </p:tav>
                                        <p:tav tm="100000">
                                          <p:val>
                                            <p:strVal val="ppt_x"/>
                                          </p:val>
                                        </p:tav>
                                      </p:tavLst>
                                    </p:anim>
                                    <p:anim calcmode="lin" valueType="num">
                                      <p:cBhvr additive="base">
                                        <p:cTn id="31" dur="500"/>
                                        <p:tgtEl>
                                          <p:spTgt spid="4"/>
                                        </p:tgtEl>
                                        <p:attrNameLst>
                                          <p:attrName>ppt_y</p:attrName>
                                        </p:attrNameLst>
                                      </p:cBhvr>
                                      <p:tavLst>
                                        <p:tav tm="0">
                                          <p:val>
                                            <p:strVal val="ppt_y"/>
                                          </p:val>
                                        </p:tav>
                                        <p:tav tm="100000">
                                          <p:val>
                                            <p:strVal val="1+ppt_h/2"/>
                                          </p:val>
                                        </p:tav>
                                      </p:tavLst>
                                    </p:anim>
                                    <p:set>
                                      <p:cBhvr>
                                        <p:cTn id="32" dur="1" fill="hold">
                                          <p:stCondLst>
                                            <p:cond delay="499"/>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t>195</a:t>
            </a:fld>
            <a:endParaRPr lang="zh-CN" altLang="en-US"/>
          </a:p>
        </p:txBody>
      </p:sp>
      <p:sp>
        <p:nvSpPr>
          <p:cNvPr id="5" name="标题 1"/>
          <p:cNvSpPr txBox="1"/>
          <p:nvPr/>
        </p:nvSpPr>
        <p:spPr>
          <a:xfrm>
            <a:off x="2166910" y="571480"/>
            <a:ext cx="8501090" cy="1714480"/>
          </a:xfrm>
          <a:prstGeom prst="rect">
            <a:avLst/>
          </a:prstGeom>
        </p:spPr>
        <p:txBody>
          <a:bodyPr vert="horz" lIns="91440" tIns="45720" rIns="91440" bIns="45720" rtlCol="0" anchor="ctr">
            <a:normAutofit fontScale="90000"/>
          </a:bodyPr>
          <a:lstStyle/>
          <a:p>
            <a:pPr algn="ctr">
              <a:spcBef>
                <a:spcPct val="0"/>
              </a:spcBef>
              <a:defRPr/>
            </a:pPr>
            <a:r>
              <a:rPr lang="en-US" altLang="zh-CN" sz="4400" b="1">
                <a:latin typeface="黑体" panose="02010609060101010101" pitchFamily="2" charset="-122"/>
                <a:ea typeface="+mj-ea"/>
                <a:cs typeface="+mj-cs"/>
              </a:rPr>
              <a:t>A.2 </a:t>
            </a:r>
            <a:r>
              <a:rPr lang="zh-CN" altLang="en-US" sz="4400" b="1">
                <a:latin typeface="黑体" panose="02010609060101010101" pitchFamily="2" charset="-122"/>
                <a:ea typeface="+mj-ea"/>
                <a:cs typeface="+mj-cs"/>
              </a:rPr>
              <a:t>流水线的主要障碍</a:t>
            </a:r>
            <a:r>
              <a:rPr lang="en-US" altLang="zh-CN" sz="4400" b="1">
                <a:latin typeface="黑体" panose="02010609060101010101" pitchFamily="2" charset="-122"/>
                <a:ea typeface="+mj-ea"/>
                <a:cs typeface="+mj-cs"/>
              </a:rPr>
              <a:t>—</a:t>
            </a:r>
            <a:r>
              <a:rPr lang="zh-CN" altLang="en-US" sz="4000" b="1">
                <a:latin typeface="黑体" panose="02010609060101010101" pitchFamily="2" charset="-122"/>
                <a:ea typeface="+mj-ea"/>
                <a:cs typeface="+mj-cs"/>
              </a:rPr>
              <a:t>流水线冒险</a:t>
            </a:r>
            <a:br>
              <a:rPr lang="zh-CN" altLang="en-US" sz="4400" b="1">
                <a:latin typeface="黑体" panose="02010609060101010101" pitchFamily="2" charset="-122"/>
                <a:ea typeface="+mj-ea"/>
                <a:cs typeface="+mj-cs"/>
              </a:rPr>
            </a:br>
            <a:endParaRPr lang="zh-CN" altLang="en-US" sz="4400" dirty="0">
              <a:latin typeface="+mj-lt"/>
              <a:ea typeface="+mj-ea"/>
              <a:cs typeface="+mj-cs"/>
            </a:endParaRPr>
          </a:p>
        </p:txBody>
      </p:sp>
      <p:sp>
        <p:nvSpPr>
          <p:cNvPr id="6" name="Rectangle 3"/>
          <p:cNvSpPr txBox="1">
            <a:spLocks noChangeArrowheads="1"/>
          </p:cNvSpPr>
          <p:nvPr/>
        </p:nvSpPr>
        <p:spPr>
          <a:xfrm>
            <a:off x="2595538" y="1857364"/>
            <a:ext cx="7358114" cy="4286280"/>
          </a:xfrm>
          <a:prstGeom prst="rect">
            <a:avLst/>
          </a:prstGeom>
        </p:spPr>
        <p:txBody>
          <a:bodyPr vert="horz" lIns="91440" tIns="45720" rIns="91440" bIns="45720" rtlCol="0">
            <a:normAutofit/>
          </a:bodyPr>
          <a:lstStyle/>
          <a:p>
            <a:pPr marL="342900" indent="-342900">
              <a:lnSpc>
                <a:spcPct val="150000"/>
              </a:lnSpc>
              <a:spcBef>
                <a:spcPct val="20000"/>
              </a:spcBef>
              <a:defRPr/>
            </a:pPr>
            <a:r>
              <a:rPr lang="zh-CN" altLang="en-US" sz="3200" b="1" dirty="0">
                <a:solidFill>
                  <a:schemeClr val="tx1">
                    <a:lumMod val="50000"/>
                    <a:lumOff val="50000"/>
                  </a:schemeClr>
                </a:solidFill>
                <a:latin typeface="Comic Sans MS" panose="030F0702030302020204" pitchFamily="66" charset="0"/>
              </a:rPr>
              <a:t>一、冒险分类与有停顿流水线性能</a:t>
            </a:r>
            <a:endParaRPr lang="en-US" altLang="zh-CN" sz="3200" b="1" dirty="0">
              <a:solidFill>
                <a:schemeClr val="tx1">
                  <a:lumMod val="50000"/>
                  <a:lumOff val="50000"/>
                </a:schemeClr>
              </a:solidFill>
              <a:latin typeface="Comic Sans MS" panose="030F0702030302020204" pitchFamily="66" charset="0"/>
            </a:endParaRPr>
          </a:p>
          <a:p>
            <a:pPr marL="342900" indent="-342900">
              <a:lnSpc>
                <a:spcPct val="150000"/>
              </a:lnSpc>
              <a:spcBef>
                <a:spcPct val="20000"/>
              </a:spcBef>
              <a:defRPr/>
            </a:pPr>
            <a:r>
              <a:rPr lang="zh-CN" altLang="en-US" sz="3200" b="1" dirty="0">
                <a:solidFill>
                  <a:schemeClr val="tx1">
                    <a:lumMod val="50000"/>
                    <a:lumOff val="50000"/>
                  </a:schemeClr>
                </a:solidFill>
                <a:latin typeface="Comic Sans MS" panose="030F0702030302020204" pitchFamily="66" charset="0"/>
              </a:rPr>
              <a:t>二、结构冒险</a:t>
            </a:r>
            <a:endParaRPr lang="en-US" altLang="zh-CN" sz="3200" b="1" dirty="0">
              <a:solidFill>
                <a:schemeClr val="tx1">
                  <a:lumMod val="50000"/>
                  <a:lumOff val="50000"/>
                </a:schemeClr>
              </a:solidFill>
              <a:latin typeface="Comic Sans MS" panose="030F0702030302020204" pitchFamily="66" charset="0"/>
            </a:endParaRPr>
          </a:p>
          <a:p>
            <a:pPr marL="342900" indent="-342900">
              <a:lnSpc>
                <a:spcPct val="150000"/>
              </a:lnSpc>
              <a:spcBef>
                <a:spcPct val="20000"/>
              </a:spcBef>
              <a:defRPr/>
            </a:pPr>
            <a:r>
              <a:rPr lang="zh-CN" altLang="en-US" sz="3200" b="1" dirty="0">
                <a:solidFill>
                  <a:schemeClr val="tx1">
                    <a:lumMod val="50000"/>
                    <a:lumOff val="50000"/>
                  </a:schemeClr>
                </a:solidFill>
                <a:latin typeface="Comic Sans MS" panose="030F0702030302020204" pitchFamily="66" charset="0"/>
              </a:rPr>
              <a:t>三、数据冒险</a:t>
            </a:r>
            <a:endParaRPr lang="en-US" altLang="zh-CN" sz="3200" b="1" dirty="0">
              <a:solidFill>
                <a:schemeClr val="tx1">
                  <a:lumMod val="50000"/>
                  <a:lumOff val="50000"/>
                </a:schemeClr>
              </a:solidFill>
              <a:latin typeface="Comic Sans MS" panose="030F0702030302020204" pitchFamily="66" charset="0"/>
            </a:endParaRPr>
          </a:p>
          <a:p>
            <a:pPr marL="342900" indent="-342900">
              <a:lnSpc>
                <a:spcPct val="150000"/>
              </a:lnSpc>
              <a:spcBef>
                <a:spcPct val="20000"/>
              </a:spcBef>
              <a:defRPr/>
            </a:pPr>
            <a:r>
              <a:rPr lang="zh-CN" altLang="en-US" sz="3200" b="1" dirty="0">
                <a:latin typeface="Comic Sans MS" panose="030F0702030302020204" pitchFamily="66" charset="0"/>
              </a:rPr>
              <a:t>四、控制冒险</a:t>
            </a:r>
            <a:endParaRPr lang="en-US" altLang="zh-CN" sz="3200" b="1" dirty="0">
              <a:latin typeface="Comic Sans MS" panose="030F0702030302020204" pitchFamily="66" charset="0"/>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marL="342900" indent="-342900">
              <a:lnSpc>
                <a:spcPct val="150000"/>
              </a:lnSpc>
              <a:spcBef>
                <a:spcPct val="20000"/>
              </a:spcBef>
              <a:defRPr/>
            </a:pPr>
            <a:r>
              <a:rPr lang="zh-CN" altLang="en-US" b="1" dirty="0">
                <a:latin typeface="Comic Sans MS" panose="030F0702030302020204" pitchFamily="66" charset="0"/>
              </a:rPr>
              <a:t>四、控制冒险</a:t>
            </a:r>
            <a:endParaRPr lang="en-US" altLang="zh-CN" b="1" dirty="0">
              <a:latin typeface="Comic Sans MS" panose="030F0702030302020204" pitchFamily="66" charset="0"/>
            </a:endParaRPr>
          </a:p>
        </p:txBody>
      </p:sp>
      <p:sp>
        <p:nvSpPr>
          <p:cNvPr id="3075" name="Rectangle 3"/>
          <p:cNvSpPr>
            <a:spLocks noGrp="1" noChangeArrowheads="1"/>
          </p:cNvSpPr>
          <p:nvPr>
            <p:ph type="body" idx="1"/>
          </p:nvPr>
        </p:nvSpPr>
        <p:spPr>
          <a:xfrm>
            <a:off x="1828800" y="1754188"/>
            <a:ext cx="4876800" cy="4494212"/>
          </a:xfrm>
        </p:spPr>
        <p:txBody>
          <a:bodyPr/>
          <a:lstStyle/>
          <a:p>
            <a:r>
              <a:rPr lang="zh-CN" altLang="en-US" b="1" dirty="0">
                <a:solidFill>
                  <a:srgbClr val="FF3300"/>
                </a:solidFill>
                <a:latin typeface="Comic Sans MS" panose="030F0702030302020204" pitchFamily="66" charset="0"/>
              </a:rPr>
              <a:t>控制冒险</a:t>
            </a:r>
            <a:endParaRPr lang="en-US" altLang="zh-CN" b="1" dirty="0">
              <a:solidFill>
                <a:srgbClr val="FF3300"/>
              </a:solidFill>
              <a:latin typeface="Comic Sans MS" panose="030F0702030302020204" pitchFamily="66" charset="0"/>
            </a:endParaRPr>
          </a:p>
          <a:p>
            <a:pPr marL="0" indent="0">
              <a:buNone/>
            </a:pPr>
            <a:endParaRPr lang="en-US" altLang="zh-CN" b="1" dirty="0">
              <a:solidFill>
                <a:srgbClr val="FF3300"/>
              </a:solidFill>
              <a:latin typeface="Comic Sans MS" panose="030F0702030302020204" pitchFamily="66" charset="0"/>
            </a:endParaRPr>
          </a:p>
          <a:p>
            <a:r>
              <a:rPr lang="zh-CN" altLang="en-US" b="1" dirty="0">
                <a:solidFill>
                  <a:srgbClr val="FF3300"/>
                </a:solidFill>
                <a:latin typeface="Comic Sans MS" panose="030F0702030302020204" pitchFamily="66" charset="0"/>
              </a:rPr>
              <a:t>怎样解决控制冒险</a:t>
            </a:r>
            <a:endParaRPr lang="en-US" altLang="zh-CN" b="1" dirty="0">
              <a:solidFill>
                <a:srgbClr val="FF3300"/>
              </a:solidFill>
              <a:latin typeface="Comic Sans MS" panose="030F0702030302020204" pitchFamily="66" charset="0"/>
            </a:endParaRPr>
          </a:p>
        </p:txBody>
      </p:sp>
      <p:pic>
        <p:nvPicPr>
          <p:cNvPr id="3076" name="Picture 4" descr="E:\English_arch\busine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2362200"/>
            <a:ext cx="3581400" cy="2362200"/>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2"/>
          </p:nvPr>
        </p:nvSpPr>
        <p:spPr/>
        <p:txBody>
          <a:bodyPr/>
          <a:lstStyle/>
          <a:p>
            <a:fld id="{0C913308-F349-4B6D-A68A-DD1791B4A57B}" type="slidenum">
              <a:rPr lang="zh-CN" altLang="en-US" smtClean="0"/>
              <a:t>196</a:t>
            </a:fld>
            <a:endParaRPr lang="zh-CN" alt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zh-CN"/>
              <a:t>Pipelining Hazards</a:t>
            </a:r>
          </a:p>
        </p:txBody>
      </p:sp>
      <p:sp>
        <p:nvSpPr>
          <p:cNvPr id="7171" name="Rectangle 3"/>
          <p:cNvSpPr>
            <a:spLocks noGrp="1" noChangeArrowheads="1"/>
          </p:cNvSpPr>
          <p:nvPr>
            <p:ph type="body" idx="1"/>
          </p:nvPr>
        </p:nvSpPr>
        <p:spPr>
          <a:xfrm>
            <a:off x="1981200" y="1600201"/>
            <a:ext cx="8229600" cy="5034915"/>
          </a:xfrm>
        </p:spPr>
        <p:txBody>
          <a:bodyPr>
            <a:normAutofit fontScale="97500" lnSpcReduction="10000"/>
          </a:bodyPr>
          <a:lstStyle/>
          <a:p>
            <a:pPr>
              <a:lnSpc>
                <a:spcPct val="90000"/>
              </a:lnSpc>
            </a:pPr>
            <a:r>
              <a:rPr lang="en-US" altLang="zh-CN" sz="2400" b="1" dirty="0"/>
              <a:t>Taxonomy of Hazards</a:t>
            </a:r>
            <a:r>
              <a:rPr lang="en-US" altLang="zh-CN" sz="2000" b="1" dirty="0">
                <a:solidFill>
                  <a:schemeClr val="accent2"/>
                </a:solidFill>
                <a:latin typeface="Comic Sans MS" panose="030F0702030302020204" pitchFamily="66" charset="0"/>
              </a:rPr>
              <a:t> </a:t>
            </a:r>
          </a:p>
          <a:p>
            <a:pPr lvl="1">
              <a:lnSpc>
                <a:spcPct val="90000"/>
              </a:lnSpc>
            </a:pPr>
            <a:r>
              <a:rPr lang="en-US" altLang="zh-CN" sz="2000" b="1" dirty="0">
                <a:solidFill>
                  <a:srgbClr val="9999FF"/>
                </a:solidFill>
                <a:latin typeface="Comic Sans MS" panose="030F0702030302020204" pitchFamily="66" charset="0"/>
              </a:rPr>
              <a:t>Structural hazards</a:t>
            </a:r>
            <a:r>
              <a:rPr lang="en-US" altLang="zh-CN" sz="1800" b="1" dirty="0">
                <a:solidFill>
                  <a:srgbClr val="9999FF"/>
                </a:solidFill>
                <a:latin typeface="Comic Sans MS" panose="030F0702030302020204" pitchFamily="66" charset="0"/>
              </a:rPr>
              <a:t> </a:t>
            </a:r>
          </a:p>
          <a:p>
            <a:pPr lvl="2">
              <a:lnSpc>
                <a:spcPct val="90000"/>
              </a:lnSpc>
            </a:pPr>
            <a:r>
              <a:rPr lang="en-US" altLang="zh-CN" sz="1800" b="1" dirty="0">
                <a:solidFill>
                  <a:srgbClr val="9999FF"/>
                </a:solidFill>
                <a:latin typeface="Comic Sans MS" panose="030F0702030302020204" pitchFamily="66" charset="0"/>
              </a:rPr>
              <a:t>These are conflicts over hardware resources.</a:t>
            </a:r>
            <a:r>
              <a:rPr lang="en-US" altLang="zh-CN" sz="1800" dirty="0"/>
              <a:t> </a:t>
            </a:r>
          </a:p>
          <a:p>
            <a:pPr lvl="2">
              <a:lnSpc>
                <a:spcPct val="90000"/>
              </a:lnSpc>
            </a:pPr>
            <a:r>
              <a:rPr lang="en-US" altLang="zh-CN" sz="2000" dirty="0">
                <a:solidFill>
                  <a:srgbClr val="FD0128"/>
                </a:solidFill>
                <a:latin typeface="Comic Sans MS" panose="030F0702030302020204" pitchFamily="66" charset="0"/>
              </a:rPr>
              <a:t>OK, maybe add extra hardware resources; </a:t>
            </a:r>
          </a:p>
          <a:p>
            <a:pPr lvl="2">
              <a:lnSpc>
                <a:spcPct val="90000"/>
              </a:lnSpc>
              <a:buFont typeface="Symbol" panose="05050102010706020507" pitchFamily="18" charset="2"/>
              <a:buNone/>
            </a:pPr>
            <a:r>
              <a:rPr lang="en-US" altLang="zh-CN" sz="2000" dirty="0">
                <a:solidFill>
                  <a:srgbClr val="FD0128"/>
                </a:solidFill>
                <a:latin typeface="Comic Sans MS" panose="030F0702030302020204" pitchFamily="66" charset="0"/>
              </a:rPr>
              <a:t>    or  full pipelined the functional units(split </a:t>
            </a:r>
            <a:r>
              <a:rPr lang="en-US" altLang="zh-CN" sz="2000" dirty="0" err="1">
                <a:solidFill>
                  <a:srgbClr val="FD0128"/>
                </a:solidFill>
                <a:latin typeface="Comic Sans MS" panose="030F0702030302020204" pitchFamily="66" charset="0"/>
              </a:rPr>
              <a:t>duble</a:t>
            </a:r>
            <a:r>
              <a:rPr lang="en-US" altLang="zh-CN" sz="2000" dirty="0">
                <a:solidFill>
                  <a:srgbClr val="FD0128"/>
                </a:solidFill>
                <a:latin typeface="Comic Sans MS" panose="030F0702030302020204" pitchFamily="66" charset="0"/>
              </a:rPr>
              <a:t> bump); </a:t>
            </a:r>
          </a:p>
          <a:p>
            <a:pPr lvl="2">
              <a:lnSpc>
                <a:spcPct val="90000"/>
              </a:lnSpc>
              <a:buFont typeface="Symbol" panose="05050102010706020507" pitchFamily="18" charset="2"/>
              <a:buNone/>
            </a:pPr>
            <a:r>
              <a:rPr lang="en-US" altLang="zh-CN" sz="2000" dirty="0">
                <a:solidFill>
                  <a:srgbClr val="FD0128"/>
                </a:solidFill>
                <a:latin typeface="Comic Sans MS" panose="030F0702030302020204" pitchFamily="66" charset="0"/>
              </a:rPr>
              <a:t>    otherwise still have to stall</a:t>
            </a:r>
            <a:endParaRPr lang="en-US" altLang="zh-CN" sz="1800" dirty="0"/>
          </a:p>
          <a:p>
            <a:pPr lvl="1">
              <a:lnSpc>
                <a:spcPct val="90000"/>
              </a:lnSpc>
            </a:pPr>
            <a:r>
              <a:rPr lang="en-US" altLang="zh-CN" sz="2000" b="1" dirty="0">
                <a:solidFill>
                  <a:srgbClr val="9999FF"/>
                </a:solidFill>
                <a:latin typeface="Comic Sans MS" panose="030F0702030302020204" pitchFamily="66" charset="0"/>
              </a:rPr>
              <a:t>Data hazards</a:t>
            </a:r>
          </a:p>
          <a:p>
            <a:pPr lvl="2">
              <a:lnSpc>
                <a:spcPct val="90000"/>
              </a:lnSpc>
            </a:pPr>
            <a:r>
              <a:rPr lang="en-US" altLang="zh-CN" sz="1800" b="1" dirty="0">
                <a:solidFill>
                  <a:srgbClr val="9999FF"/>
                </a:solidFill>
                <a:latin typeface="Comic Sans MS" panose="030F0702030302020204" pitchFamily="66" charset="0"/>
              </a:rPr>
              <a:t>Instruction depends on result of prior computation which is not ready (computed or stored) yet</a:t>
            </a:r>
          </a:p>
          <a:p>
            <a:pPr lvl="2">
              <a:lnSpc>
                <a:spcPct val="90000"/>
              </a:lnSpc>
            </a:pPr>
            <a:r>
              <a:rPr lang="en-US" altLang="zh-CN" sz="1800" b="1" dirty="0">
                <a:solidFill>
                  <a:srgbClr val="FF0000"/>
                </a:solidFill>
                <a:latin typeface="Comic Sans MS" panose="030F0702030302020204" pitchFamily="66" charset="0"/>
              </a:rPr>
              <a:t>OK, we did these, Double Bump, Forwarding path, </a:t>
            </a:r>
          </a:p>
          <a:p>
            <a:pPr lvl="2">
              <a:lnSpc>
                <a:spcPct val="90000"/>
              </a:lnSpc>
              <a:buFont typeface="Symbol" panose="05050102010706020507" pitchFamily="18" charset="2"/>
              <a:buNone/>
            </a:pPr>
            <a:r>
              <a:rPr lang="en-US" altLang="zh-CN" sz="1800" b="1" dirty="0">
                <a:solidFill>
                  <a:srgbClr val="FF0000"/>
                </a:solidFill>
                <a:latin typeface="Comic Sans MS" panose="030F0702030302020204" pitchFamily="66" charset="0"/>
              </a:rPr>
              <a:t>    software scheduling, otherwise have to stall</a:t>
            </a:r>
          </a:p>
          <a:p>
            <a:pPr lvl="1">
              <a:lnSpc>
                <a:spcPct val="90000"/>
              </a:lnSpc>
            </a:pPr>
            <a:r>
              <a:rPr lang="zh-CN" altLang="en-US" sz="2400" b="1" dirty="0">
                <a:latin typeface="Comic Sans MS" panose="030F0702030302020204" pitchFamily="66" charset="0"/>
                <a:sym typeface="+mn-ea"/>
              </a:rPr>
              <a:t>控制冒险 </a:t>
            </a:r>
            <a:r>
              <a:rPr lang="en-US" altLang="zh-CN" sz="2400" b="1" dirty="0">
                <a:latin typeface="Comic Sans MS" panose="030F0702030302020204" pitchFamily="66" charset="0"/>
                <a:sym typeface="+mn-ea"/>
              </a:rPr>
              <a:t>Control hazards</a:t>
            </a:r>
            <a:r>
              <a:rPr lang="en-US" altLang="zh-CN" sz="2400" dirty="0">
                <a:solidFill>
                  <a:srgbClr val="0000FF"/>
                </a:solidFill>
                <a:latin typeface="Comic Sans MS" panose="030F0702030302020204" pitchFamily="66" charset="0"/>
                <a:sym typeface="+mn-ea"/>
              </a:rPr>
              <a:t> </a:t>
            </a:r>
            <a:endParaRPr lang="en-US" altLang="zh-CN" sz="2400" dirty="0">
              <a:solidFill>
                <a:srgbClr val="0000FF"/>
              </a:solidFill>
              <a:latin typeface="Comic Sans MS" panose="030F0702030302020204" pitchFamily="66" charset="0"/>
            </a:endParaRPr>
          </a:p>
          <a:p>
            <a:pPr marL="457200" lvl="1" indent="0">
              <a:lnSpc>
                <a:spcPts val="3400"/>
              </a:lnSpc>
              <a:buNone/>
            </a:pPr>
            <a:r>
              <a:rPr lang="zh-CN" altLang="en-US" sz="2400" b="1" dirty="0">
                <a:solidFill>
                  <a:srgbClr val="0070C0"/>
                </a:solidFill>
                <a:latin typeface="Comic Sans MS" panose="030F0702030302020204" pitchFamily="66" charset="0"/>
                <a:sym typeface="+mn-ea"/>
              </a:rPr>
              <a:t>流水线上执行转移指令：</a:t>
            </a:r>
            <a:endParaRPr lang="en-US" altLang="zh-CN" sz="2400" b="1" dirty="0">
              <a:solidFill>
                <a:srgbClr val="0070C0"/>
              </a:solidFill>
              <a:latin typeface="Comic Sans MS" panose="030F0702030302020204" pitchFamily="66" charset="0"/>
            </a:endParaRPr>
          </a:p>
          <a:p>
            <a:pPr lvl="2">
              <a:lnSpc>
                <a:spcPts val="3400"/>
              </a:lnSpc>
            </a:pPr>
            <a:r>
              <a:rPr lang="zh-CN" altLang="en-US" b="1" dirty="0">
                <a:latin typeface="Comic Sans MS" panose="030F0702030302020204" pitchFamily="66" charset="0"/>
                <a:sym typeface="+mn-ea"/>
              </a:rPr>
              <a:t>在进入</a:t>
            </a:r>
            <a:r>
              <a:rPr lang="en-US" altLang="zh-CN" b="1" dirty="0">
                <a:latin typeface="Comic Sans MS" panose="030F0702030302020204" pitchFamily="66" charset="0"/>
                <a:sym typeface="+mn-ea"/>
              </a:rPr>
              <a:t>ID</a:t>
            </a:r>
            <a:r>
              <a:rPr lang="zh-CN" altLang="en-US" b="1" dirty="0">
                <a:latin typeface="Comic Sans MS" panose="030F0702030302020204" pitchFamily="66" charset="0"/>
                <a:sym typeface="+mn-ea"/>
              </a:rPr>
              <a:t>段时，转移条件和转移目标地址，不能按时提供给</a:t>
            </a:r>
            <a:r>
              <a:rPr lang="en-US" altLang="zh-CN" b="1" dirty="0">
                <a:latin typeface="Comic Sans MS" panose="030F0702030302020204" pitchFamily="66" charset="0"/>
                <a:sym typeface="+mn-ea"/>
              </a:rPr>
              <a:t>IF</a:t>
            </a:r>
            <a:r>
              <a:rPr lang="zh-CN" altLang="en-US" b="1" dirty="0">
                <a:latin typeface="Comic Sans MS" panose="030F0702030302020204" pitchFamily="66" charset="0"/>
                <a:sym typeface="+mn-ea"/>
              </a:rPr>
              <a:t>段取指令。</a:t>
            </a:r>
            <a:endParaRPr lang="en-US" altLang="zh-CN" sz="2000"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197</a:t>
            </a:fld>
            <a:endParaRPr lang="zh-CN" alt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zh-CN" altLang="en-US" b="1" dirty="0"/>
              <a:t>控制冒险</a:t>
            </a:r>
            <a:endParaRPr lang="en-US" altLang="zh-CN" b="1" dirty="0"/>
          </a:p>
        </p:txBody>
      </p:sp>
      <p:sp>
        <p:nvSpPr>
          <p:cNvPr id="6147" name="Rectangle 3"/>
          <p:cNvSpPr>
            <a:spLocks noGrp="1" noChangeArrowheads="1"/>
          </p:cNvSpPr>
          <p:nvPr>
            <p:ph type="body" idx="1"/>
          </p:nvPr>
        </p:nvSpPr>
        <p:spPr>
          <a:xfrm>
            <a:off x="1828800" y="1340768"/>
            <a:ext cx="8839200" cy="5184576"/>
          </a:xfrm>
        </p:spPr>
        <p:txBody>
          <a:bodyPr>
            <a:normAutofit fontScale="92500"/>
          </a:bodyPr>
          <a:lstStyle/>
          <a:p>
            <a:pPr>
              <a:lnSpc>
                <a:spcPct val="150000"/>
              </a:lnSpc>
            </a:pPr>
            <a:r>
              <a:rPr lang="zh-CN" altLang="en-US" b="1" dirty="0">
                <a:latin typeface="Comic Sans MS" panose="030F0702030302020204" pitchFamily="66" charset="0"/>
              </a:rPr>
              <a:t>原因</a:t>
            </a:r>
            <a:endParaRPr lang="en-US" altLang="zh-CN" b="1" dirty="0">
              <a:latin typeface="Comic Sans MS" panose="030F0702030302020204" pitchFamily="66" charset="0"/>
            </a:endParaRPr>
          </a:p>
          <a:p>
            <a:pPr lvl="1">
              <a:lnSpc>
                <a:spcPct val="150000"/>
              </a:lnSpc>
            </a:pPr>
            <a:r>
              <a:rPr lang="zh-CN" altLang="en-US" b="1">
                <a:latin typeface="Comic Sans MS" panose="030F0702030302020204" pitchFamily="66" charset="0"/>
              </a:rPr>
              <a:t>转移指令取指令后进入</a:t>
            </a:r>
            <a:r>
              <a:rPr lang="zh-CN" altLang="en-US" b="1" dirty="0">
                <a:latin typeface="Comic Sans MS" panose="030F0702030302020204" pitchFamily="66" charset="0"/>
              </a:rPr>
              <a:t>下一个时钟周期时，</a:t>
            </a:r>
            <a:r>
              <a:rPr lang="zh-CN" altLang="en-US" b="1" dirty="0">
                <a:solidFill>
                  <a:srgbClr val="FF0000"/>
                </a:solidFill>
                <a:latin typeface="Comic Sans MS" panose="030F0702030302020204" pitchFamily="66" charset="0"/>
              </a:rPr>
              <a:t>转移条件</a:t>
            </a:r>
            <a:r>
              <a:rPr lang="zh-CN" altLang="en-US" b="1" dirty="0">
                <a:latin typeface="Comic Sans MS" panose="030F0702030302020204" pitchFamily="66" charset="0"/>
              </a:rPr>
              <a:t>和</a:t>
            </a:r>
            <a:r>
              <a:rPr lang="zh-CN" altLang="en-US" b="1" dirty="0">
                <a:solidFill>
                  <a:srgbClr val="FF0000"/>
                </a:solidFill>
                <a:latin typeface="Comic Sans MS" panose="030F0702030302020204" pitchFamily="66" charset="0"/>
              </a:rPr>
              <a:t>转移目标地址</a:t>
            </a:r>
            <a:r>
              <a:rPr lang="zh-CN" altLang="en-US" b="1" dirty="0">
                <a:latin typeface="Comic Sans MS" panose="030F0702030302020204" pitchFamily="66" charset="0"/>
              </a:rPr>
              <a:t>不能按时提供给</a:t>
            </a:r>
            <a:r>
              <a:rPr lang="en-US" altLang="zh-CN" b="1" dirty="0">
                <a:latin typeface="Comic Sans MS" panose="030F0702030302020204" pitchFamily="66" charset="0"/>
              </a:rPr>
              <a:t>IF</a:t>
            </a:r>
            <a:r>
              <a:rPr lang="zh-CN" altLang="en-US" b="1" dirty="0">
                <a:latin typeface="Comic Sans MS" panose="030F0702030302020204" pitchFamily="66" charset="0"/>
              </a:rPr>
              <a:t>段取下一条指令。</a:t>
            </a:r>
            <a:endParaRPr lang="en-US" altLang="zh-CN" b="1" dirty="0">
              <a:latin typeface="Comic Sans MS" panose="030F0702030302020204" pitchFamily="66" charset="0"/>
            </a:endParaRPr>
          </a:p>
          <a:p>
            <a:pPr lvl="1">
              <a:lnSpc>
                <a:spcPct val="150000"/>
              </a:lnSpc>
            </a:pPr>
            <a:r>
              <a:rPr lang="zh-CN" altLang="en-US" b="1" dirty="0">
                <a:latin typeface="Comic Sans MS" panose="030F0702030302020204" pitchFamily="66" charset="0"/>
              </a:rPr>
              <a:t>计算</a:t>
            </a:r>
            <a:r>
              <a:rPr lang="zh-CN" altLang="en-US" b="1" dirty="0">
                <a:solidFill>
                  <a:srgbClr val="FF0000"/>
                </a:solidFill>
                <a:latin typeface="Comic Sans MS" panose="030F0702030302020204" pitchFamily="66" charset="0"/>
              </a:rPr>
              <a:t>转移目标地址</a:t>
            </a:r>
            <a:r>
              <a:rPr lang="zh-CN" altLang="en-US" b="1" dirty="0">
                <a:latin typeface="Comic Sans MS" panose="030F0702030302020204" pitchFamily="66" charset="0"/>
              </a:rPr>
              <a:t>要花时间</a:t>
            </a:r>
            <a:endParaRPr lang="en-US" altLang="zh-CN" b="1" dirty="0">
              <a:latin typeface="Comic Sans MS" panose="030F0702030302020204" pitchFamily="66" charset="0"/>
            </a:endParaRPr>
          </a:p>
          <a:p>
            <a:pPr lvl="1">
              <a:lnSpc>
                <a:spcPct val="150000"/>
              </a:lnSpc>
            </a:pPr>
            <a:r>
              <a:rPr lang="zh-CN" altLang="en-US" b="1" dirty="0">
                <a:latin typeface="Comic Sans MS" panose="030F0702030302020204" pitchFamily="66" charset="0"/>
              </a:rPr>
              <a:t>对于条件转移，</a:t>
            </a:r>
            <a:r>
              <a:rPr lang="zh-CN" altLang="en-US" b="1" dirty="0">
                <a:solidFill>
                  <a:srgbClr val="FF0000"/>
                </a:solidFill>
                <a:latin typeface="Comic Sans MS" panose="030F0702030302020204" pitchFamily="66" charset="0"/>
              </a:rPr>
              <a:t>转移条件</a:t>
            </a:r>
            <a:r>
              <a:rPr lang="zh-CN" altLang="en-US" b="1" dirty="0">
                <a:latin typeface="Comic Sans MS" panose="030F0702030302020204" pitchFamily="66" charset="0"/>
              </a:rPr>
              <a:t>分析要花时间计算</a:t>
            </a:r>
            <a:endParaRPr lang="en-US" altLang="zh-CN" b="1" dirty="0">
              <a:latin typeface="Comic Sans MS" panose="030F0702030302020204" pitchFamily="66" charset="0"/>
            </a:endParaRPr>
          </a:p>
          <a:p>
            <a:pPr>
              <a:lnSpc>
                <a:spcPct val="150000"/>
              </a:lnSpc>
            </a:pPr>
            <a:r>
              <a:rPr lang="zh-CN" altLang="en-US" b="1" dirty="0">
                <a:solidFill>
                  <a:srgbClr val="FF0000"/>
                </a:solidFill>
                <a:latin typeface="Comic Sans MS" panose="030F0702030302020204" pitchFamily="66" charset="0"/>
              </a:rPr>
              <a:t>控制冒险</a:t>
            </a:r>
            <a:r>
              <a:rPr lang="zh-CN" altLang="en-US" b="1" dirty="0">
                <a:solidFill>
                  <a:schemeClr val="accent1">
                    <a:lumMod val="75000"/>
                  </a:schemeClr>
                </a:solidFill>
                <a:latin typeface="Comic Sans MS" panose="030F0702030302020204" pitchFamily="66" charset="0"/>
              </a:rPr>
              <a:t>引起</a:t>
            </a:r>
            <a:r>
              <a:rPr lang="en-US" altLang="zh-CN" b="1" dirty="0">
                <a:solidFill>
                  <a:schemeClr val="accent1">
                    <a:lumMod val="75000"/>
                  </a:schemeClr>
                </a:solidFill>
                <a:latin typeface="Comic Sans MS" panose="030F0702030302020204" pitchFamily="66" charset="0"/>
              </a:rPr>
              <a:t>MIPS</a:t>
            </a:r>
            <a:r>
              <a:rPr lang="zh-CN" altLang="en-US" b="1" dirty="0">
                <a:solidFill>
                  <a:schemeClr val="accent1">
                    <a:lumMod val="75000"/>
                  </a:schemeClr>
                </a:solidFill>
                <a:latin typeface="Comic Sans MS" panose="030F0702030302020204" pitchFamily="66" charset="0"/>
              </a:rPr>
              <a:t>流水线的性能损失</a:t>
            </a:r>
            <a:endParaRPr lang="en-US" altLang="zh-CN" b="1" dirty="0">
              <a:solidFill>
                <a:schemeClr val="accent1">
                  <a:lumMod val="75000"/>
                </a:schemeClr>
              </a:solidFill>
              <a:latin typeface="Comic Sans MS" panose="030F0702030302020204" pitchFamily="66" charset="0"/>
            </a:endParaRPr>
          </a:p>
          <a:p>
            <a:pPr marL="0" indent="0">
              <a:lnSpc>
                <a:spcPct val="150000"/>
              </a:lnSpc>
              <a:buNone/>
            </a:pPr>
            <a:r>
              <a:rPr lang="en-US" altLang="zh-CN" b="1" dirty="0">
                <a:solidFill>
                  <a:srgbClr val="0000FF"/>
                </a:solidFill>
                <a:latin typeface="Comic Sans MS" panose="030F0702030302020204" pitchFamily="66" charset="0"/>
              </a:rPr>
              <a:t>   </a:t>
            </a:r>
            <a:r>
              <a:rPr lang="zh-CN" altLang="en-US" b="1" dirty="0">
                <a:solidFill>
                  <a:srgbClr val="FF0000"/>
                </a:solidFill>
                <a:latin typeface="Comic Sans MS" panose="030F0702030302020204" pitchFamily="66" charset="0"/>
              </a:rPr>
              <a:t>比数据冒险大得多</a:t>
            </a:r>
            <a:r>
              <a:rPr lang="zh-CN" altLang="en-US" b="1" dirty="0">
                <a:solidFill>
                  <a:srgbClr val="0000FF"/>
                </a:solidFill>
                <a:latin typeface="Comic Sans MS" panose="030F0702030302020204" pitchFamily="66" charset="0"/>
              </a:rPr>
              <a:t>。</a:t>
            </a:r>
            <a:endParaRPr lang="en-US" altLang="zh-CN" b="1" dirty="0">
              <a:solidFill>
                <a:srgbClr val="0000FF"/>
              </a:solidFill>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198</a:t>
            </a:fld>
            <a:endParaRPr lang="zh-CN" alt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zh-CN" altLang="en-US" b="1" dirty="0">
                <a:solidFill>
                  <a:srgbClr val="FF0000"/>
                </a:solidFill>
                <a:sym typeface="+mn-ea"/>
              </a:rPr>
              <a:t>例子：</a:t>
            </a:r>
            <a:r>
              <a:rPr lang="en-US" altLang="zh-CN" b="1" dirty="0">
                <a:solidFill>
                  <a:srgbClr val="FF0000"/>
                </a:solidFill>
                <a:sym typeface="+mn-ea"/>
              </a:rPr>
              <a:t> Branches</a:t>
            </a:r>
            <a:endParaRPr lang="en-US" altLang="zh-CN">
              <a:solidFill>
                <a:srgbClr val="FF0000"/>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t>199</a:t>
            </a:fld>
            <a:endParaRPr lang="zh-CN" altLang="en-US"/>
          </a:p>
        </p:txBody>
      </p:sp>
      <p:grpSp>
        <p:nvGrpSpPr>
          <p:cNvPr id="2" name="组合 10"/>
          <p:cNvGrpSpPr/>
          <p:nvPr/>
        </p:nvGrpSpPr>
        <p:grpSpPr>
          <a:xfrm>
            <a:off x="1524000" y="1447800"/>
            <a:ext cx="9144000" cy="4724400"/>
            <a:chOff x="0" y="1447800"/>
            <a:chExt cx="9144000" cy="4724400"/>
          </a:xfrm>
        </p:grpSpPr>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7800"/>
              <a:ext cx="91440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Text Box 7"/>
            <p:cNvSpPr txBox="1">
              <a:spLocks noChangeArrowheads="1"/>
            </p:cNvSpPr>
            <p:nvPr/>
          </p:nvSpPr>
          <p:spPr bwMode="auto">
            <a:xfrm>
              <a:off x="3200400" y="2362200"/>
              <a:ext cx="914400" cy="266700"/>
            </a:xfrm>
            <a:prstGeom prst="rect">
              <a:avLst/>
            </a:prstGeom>
            <a:solidFill>
              <a:srgbClr val="E8E200"/>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lstStyle>
              <a:lvl1pPr marL="342900" indent="-342900" algn="l">
                <a:defRPr kumimoji="1" sz="2400">
                  <a:solidFill>
                    <a:schemeClr val="tx1"/>
                  </a:solidFill>
                  <a:latin typeface="Times New Roman" panose="02020603050405020304" pitchFamily="18" charset="0"/>
                  <a:ea typeface="宋体" panose="02010600030101010101" pitchFamily="2" charset="-122"/>
                </a:defRPr>
              </a:lvl1pPr>
              <a:lvl2pPr marL="742950" indent="-285750" algn="l">
                <a:defRPr kumimoji="1" sz="2400">
                  <a:solidFill>
                    <a:schemeClr val="tx1"/>
                  </a:solidFill>
                  <a:latin typeface="Times New Roman" panose="02020603050405020304" pitchFamily="18" charset="0"/>
                  <a:ea typeface="宋体" panose="02010600030101010101" pitchFamily="2" charset="-122"/>
                </a:defRPr>
              </a:lvl2pPr>
              <a:lvl3pPr marL="1143000" indent="-228600" algn="l">
                <a:defRPr kumimoji="1" sz="2400">
                  <a:solidFill>
                    <a:schemeClr val="tx1"/>
                  </a:solidFill>
                  <a:latin typeface="Times New Roman" panose="02020603050405020304" pitchFamily="18" charset="0"/>
                  <a:ea typeface="宋体" panose="02010600030101010101" pitchFamily="2" charset="-122"/>
                </a:defRPr>
              </a:lvl3pPr>
              <a:lvl4pPr marL="1600200" indent="-228600" algn="l">
                <a:defRPr kumimoji="1" sz="2400">
                  <a:solidFill>
                    <a:schemeClr val="tx1"/>
                  </a:solidFill>
                  <a:latin typeface="Times New Roman" panose="02020603050405020304" pitchFamily="18" charset="0"/>
                  <a:ea typeface="宋体" panose="02010600030101010101" pitchFamily="2" charset="-122"/>
                </a:defRPr>
              </a:lvl4pPr>
              <a:lvl5pPr marL="2057400" indent="-228600" algn="l">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000"/>
                <a:t>24</a:t>
              </a:r>
            </a:p>
          </p:txBody>
        </p:sp>
        <p:sp>
          <p:nvSpPr>
            <p:cNvPr id="9" name="TextBox 8"/>
            <p:cNvSpPr txBox="1"/>
            <p:nvPr/>
          </p:nvSpPr>
          <p:spPr>
            <a:xfrm>
              <a:off x="8501058" y="4286256"/>
              <a:ext cx="642942" cy="461665"/>
            </a:xfrm>
            <a:prstGeom prst="rect">
              <a:avLst/>
            </a:prstGeom>
            <a:solidFill>
              <a:schemeClr val="bg1"/>
            </a:solidFill>
          </p:spPr>
          <p:txBody>
            <a:bodyPr wrap="square" rtlCol="0">
              <a:spAutoFit/>
            </a:bodyPr>
            <a:lstStyle/>
            <a:p>
              <a:r>
                <a:rPr lang="en-US" altLang="zh-CN" sz="2400" b="1" dirty="0"/>
                <a:t>R0</a:t>
              </a:r>
              <a:endParaRPr lang="zh-CN" altLang="en-US" sz="2400" b="1" dirty="0"/>
            </a:p>
          </p:txBody>
        </p:sp>
        <p:sp>
          <p:nvSpPr>
            <p:cNvPr id="10" name="TextBox 9"/>
            <p:cNvSpPr txBox="1"/>
            <p:nvPr/>
          </p:nvSpPr>
          <p:spPr>
            <a:xfrm>
              <a:off x="8001024" y="3143248"/>
              <a:ext cx="642942" cy="461665"/>
            </a:xfrm>
            <a:prstGeom prst="rect">
              <a:avLst/>
            </a:prstGeom>
            <a:solidFill>
              <a:schemeClr val="bg1"/>
            </a:solidFill>
          </p:spPr>
          <p:txBody>
            <a:bodyPr wrap="square" rtlCol="0">
              <a:spAutoFit/>
            </a:bodyPr>
            <a:lstStyle/>
            <a:p>
              <a:r>
                <a:rPr lang="en-US" altLang="zh-CN" sz="2400" b="1" dirty="0"/>
                <a:t>R0</a:t>
              </a:r>
              <a:endParaRPr lang="zh-CN" altLang="en-US" sz="2400" b="1"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a:xfrm>
            <a:off x="2309814" y="142875"/>
            <a:ext cx="8143875" cy="1106488"/>
          </a:xfrm>
        </p:spPr>
        <p:txBody>
          <a:bodyPr vert="horz" wrap="square" lIns="91440" tIns="45720" rIns="91440" bIns="45720" numCol="1" anchor="ctr" anchorCtr="0" compatLnSpc="1"/>
          <a:lstStyle/>
          <a:p>
            <a:pPr eaLnBrk="1" hangingPunct="1">
              <a:defRPr/>
            </a:pPr>
            <a:r>
              <a:rPr lang="zh-CN" altLang="en-US" sz="3600" dirty="0"/>
              <a:t>指令集（系统）结构</a:t>
            </a:r>
            <a:br>
              <a:rPr lang="en-US" altLang="zh-CN" sz="3600" dirty="0"/>
            </a:br>
            <a:r>
              <a:rPr lang="en-US" altLang="zh-CN" sz="3600" dirty="0"/>
              <a:t>Instruction Set Architecture (ISA)</a:t>
            </a:r>
            <a:endParaRPr lang="en-US" altLang="zh-CN" sz="3600" dirty="0">
              <a:solidFill>
                <a:srgbClr val="000000"/>
              </a:solidFill>
            </a:endParaRPr>
          </a:p>
        </p:txBody>
      </p:sp>
      <p:sp>
        <p:nvSpPr>
          <p:cNvPr id="54275" name="Rectangle 3"/>
          <p:cNvSpPr/>
          <p:nvPr/>
        </p:nvSpPr>
        <p:spPr>
          <a:xfrm>
            <a:off x="6557963" y="3938588"/>
            <a:ext cx="1295226" cy="315792"/>
          </a:xfrm>
          <a:prstGeom prst="rect">
            <a:avLst/>
          </a:prstGeom>
          <a:noFill/>
          <a:ln w="12700">
            <a:noFill/>
          </a:ln>
        </p:spPr>
        <p:txBody>
          <a:bodyPr wrap="none" lIns="63500" tIns="25400" rIns="63500" bIns="25400">
            <a:spAutoFit/>
          </a:bodyPr>
          <a:lstStyle/>
          <a:p>
            <a:pPr eaLnBrk="0" hangingPunct="0">
              <a:lnSpc>
                <a:spcPct val="102000"/>
              </a:lnSpc>
            </a:pPr>
            <a:r>
              <a:rPr lang="en-US" altLang="zh-CN" b="1" dirty="0">
                <a:latin typeface="Helvetica" pitchFamily="34" charset="0"/>
              </a:rPr>
              <a:t>I/O system</a:t>
            </a:r>
          </a:p>
        </p:txBody>
      </p:sp>
      <p:sp>
        <p:nvSpPr>
          <p:cNvPr id="54276" name="Rectangle 4"/>
          <p:cNvSpPr/>
          <p:nvPr/>
        </p:nvSpPr>
        <p:spPr>
          <a:xfrm>
            <a:off x="4894263" y="6010275"/>
            <a:ext cx="25400" cy="406400"/>
          </a:xfrm>
          <a:prstGeom prst="rect">
            <a:avLst/>
          </a:prstGeom>
          <a:noFill/>
          <a:ln w="76200">
            <a:noFill/>
          </a:ln>
        </p:spPr>
        <p:txBody>
          <a:bodyPr wrap="none" anchor="ctr"/>
          <a:lstStyle/>
          <a:p>
            <a:endParaRPr lang="zh-CN" altLang="en-US" dirty="0">
              <a:latin typeface="Arial" panose="020B0604020202020204" pitchFamily="34" charset="0"/>
            </a:endParaRPr>
          </a:p>
        </p:txBody>
      </p:sp>
      <p:sp>
        <p:nvSpPr>
          <p:cNvPr id="54277" name="Rectangle 5"/>
          <p:cNvSpPr/>
          <p:nvPr/>
        </p:nvSpPr>
        <p:spPr>
          <a:xfrm>
            <a:off x="4348163" y="3938588"/>
            <a:ext cx="1256754" cy="315792"/>
          </a:xfrm>
          <a:prstGeom prst="rect">
            <a:avLst/>
          </a:prstGeom>
          <a:noFill/>
          <a:ln w="12700">
            <a:noFill/>
          </a:ln>
        </p:spPr>
        <p:txBody>
          <a:bodyPr wrap="none" lIns="63500" tIns="25400" rIns="63500" bIns="25400">
            <a:spAutoFit/>
          </a:bodyPr>
          <a:lstStyle/>
          <a:p>
            <a:pPr eaLnBrk="0" hangingPunct="0">
              <a:lnSpc>
                <a:spcPct val="102000"/>
              </a:lnSpc>
            </a:pPr>
            <a:r>
              <a:rPr lang="en-US" altLang="zh-CN" b="1" dirty="0">
                <a:latin typeface="Helvetica" pitchFamily="34" charset="0"/>
              </a:rPr>
              <a:t>Processor</a:t>
            </a:r>
          </a:p>
        </p:txBody>
      </p:sp>
      <p:sp>
        <p:nvSpPr>
          <p:cNvPr id="54278" name="Rectangle 6"/>
          <p:cNvSpPr/>
          <p:nvPr/>
        </p:nvSpPr>
        <p:spPr>
          <a:xfrm>
            <a:off x="4271963" y="3929064"/>
            <a:ext cx="3810000" cy="555625"/>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54279" name="Line 7"/>
          <p:cNvSpPr/>
          <p:nvPr/>
        </p:nvSpPr>
        <p:spPr>
          <a:xfrm>
            <a:off x="6557964" y="3938589"/>
            <a:ext cx="1587" cy="592137"/>
          </a:xfrm>
          <a:prstGeom prst="line">
            <a:avLst/>
          </a:prstGeom>
          <a:ln w="28575" cap="flat" cmpd="sng">
            <a:solidFill>
              <a:schemeClr val="tx1"/>
            </a:solidFill>
            <a:prstDash val="solid"/>
            <a:headEnd type="none" w="med" len="med"/>
            <a:tailEnd type="none" w="med" len="med"/>
          </a:ln>
        </p:spPr>
      </p:sp>
      <p:sp>
        <p:nvSpPr>
          <p:cNvPr id="54280" name="Rectangle 8"/>
          <p:cNvSpPr/>
          <p:nvPr/>
        </p:nvSpPr>
        <p:spPr>
          <a:xfrm>
            <a:off x="4729163" y="2606675"/>
            <a:ext cx="1128514" cy="315792"/>
          </a:xfrm>
          <a:prstGeom prst="rect">
            <a:avLst/>
          </a:prstGeom>
          <a:noFill/>
          <a:ln w="12700">
            <a:noFill/>
          </a:ln>
        </p:spPr>
        <p:txBody>
          <a:bodyPr wrap="none" lIns="63500" tIns="25400" rIns="63500" bIns="25400">
            <a:spAutoFit/>
          </a:bodyPr>
          <a:lstStyle/>
          <a:p>
            <a:pPr eaLnBrk="0" hangingPunct="0">
              <a:lnSpc>
                <a:spcPct val="102000"/>
              </a:lnSpc>
            </a:pPr>
            <a:r>
              <a:rPr lang="en-US" altLang="zh-CN" b="1" dirty="0">
                <a:latin typeface="Helvetica" pitchFamily="34" charset="0"/>
              </a:rPr>
              <a:t>Compiler</a:t>
            </a:r>
          </a:p>
        </p:txBody>
      </p:sp>
      <p:sp>
        <p:nvSpPr>
          <p:cNvPr id="54281" name="Rectangle 9"/>
          <p:cNvSpPr/>
          <p:nvPr/>
        </p:nvSpPr>
        <p:spPr>
          <a:xfrm>
            <a:off x="4729163" y="3162301"/>
            <a:ext cx="1295400" cy="481013"/>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54282" name="Rectangle 10"/>
          <p:cNvSpPr/>
          <p:nvPr/>
        </p:nvSpPr>
        <p:spPr>
          <a:xfrm>
            <a:off x="6253163" y="2386013"/>
            <a:ext cx="1218282" cy="315792"/>
          </a:xfrm>
          <a:prstGeom prst="rect">
            <a:avLst/>
          </a:prstGeom>
          <a:noFill/>
          <a:ln w="12700">
            <a:noFill/>
          </a:ln>
        </p:spPr>
        <p:txBody>
          <a:bodyPr wrap="none" lIns="63500" tIns="25400" rIns="63500" bIns="25400">
            <a:spAutoFit/>
          </a:bodyPr>
          <a:lstStyle/>
          <a:p>
            <a:pPr eaLnBrk="0" hangingPunct="0">
              <a:lnSpc>
                <a:spcPct val="102000"/>
              </a:lnSpc>
            </a:pPr>
            <a:r>
              <a:rPr lang="en-US" altLang="zh-CN" b="1" dirty="0">
                <a:latin typeface="Helvetica" pitchFamily="34" charset="0"/>
              </a:rPr>
              <a:t>Operating</a:t>
            </a:r>
          </a:p>
        </p:txBody>
      </p:sp>
      <p:sp>
        <p:nvSpPr>
          <p:cNvPr id="54283" name="Rectangle 11"/>
          <p:cNvSpPr/>
          <p:nvPr/>
        </p:nvSpPr>
        <p:spPr>
          <a:xfrm>
            <a:off x="6254751" y="2606675"/>
            <a:ext cx="1292225" cy="615950"/>
          </a:xfrm>
          <a:prstGeom prst="rect">
            <a:avLst/>
          </a:prstGeom>
          <a:noFill/>
          <a:ln w="12700">
            <a:noFill/>
          </a:ln>
        </p:spPr>
        <p:txBody>
          <a:bodyPr wrap="none" lIns="63500" tIns="25400" rIns="63500" bIns="25400">
            <a:spAutoFit/>
          </a:bodyPr>
          <a:lstStyle/>
          <a:p>
            <a:pPr algn="ctr" eaLnBrk="0" hangingPunct="0">
              <a:lnSpc>
                <a:spcPct val="102000"/>
              </a:lnSpc>
            </a:pPr>
            <a:r>
              <a:rPr lang="en-US" altLang="zh-CN" b="1" dirty="0">
                <a:latin typeface="Helvetica" pitchFamily="34" charset="0"/>
              </a:rPr>
              <a:t>System</a:t>
            </a:r>
          </a:p>
          <a:p>
            <a:pPr algn="ctr" eaLnBrk="0" hangingPunct="0">
              <a:lnSpc>
                <a:spcPct val="102000"/>
              </a:lnSpc>
            </a:pPr>
            <a:r>
              <a:rPr lang="en-US" altLang="zh-CN" b="1" dirty="0">
                <a:latin typeface="Helvetica" pitchFamily="34" charset="0"/>
              </a:rPr>
              <a:t>(Windows)</a:t>
            </a:r>
          </a:p>
        </p:txBody>
      </p:sp>
      <p:sp>
        <p:nvSpPr>
          <p:cNvPr id="54284" name="Line 12"/>
          <p:cNvSpPr/>
          <p:nvPr/>
        </p:nvSpPr>
        <p:spPr>
          <a:xfrm flipV="1">
            <a:off x="5491164" y="2162175"/>
            <a:ext cx="1587" cy="444500"/>
          </a:xfrm>
          <a:prstGeom prst="line">
            <a:avLst/>
          </a:prstGeom>
          <a:ln w="28575" cap="flat" cmpd="sng">
            <a:solidFill>
              <a:schemeClr val="tx1"/>
            </a:solidFill>
            <a:prstDash val="solid"/>
            <a:headEnd type="none" w="med" len="med"/>
            <a:tailEnd type="none" w="med" len="med"/>
          </a:ln>
        </p:spPr>
      </p:sp>
      <p:sp>
        <p:nvSpPr>
          <p:cNvPr id="54285" name="Line 13"/>
          <p:cNvSpPr/>
          <p:nvPr/>
        </p:nvSpPr>
        <p:spPr>
          <a:xfrm>
            <a:off x="5497513" y="2162176"/>
            <a:ext cx="2203450" cy="3175"/>
          </a:xfrm>
          <a:prstGeom prst="line">
            <a:avLst/>
          </a:prstGeom>
          <a:ln w="28575" cap="flat" cmpd="sng">
            <a:solidFill>
              <a:schemeClr val="tx1"/>
            </a:solidFill>
            <a:prstDash val="solid"/>
            <a:headEnd type="none" w="med" len="med"/>
            <a:tailEnd type="none" w="med" len="med"/>
          </a:ln>
        </p:spPr>
      </p:sp>
      <p:sp>
        <p:nvSpPr>
          <p:cNvPr id="54286" name="Line 14"/>
          <p:cNvSpPr/>
          <p:nvPr/>
        </p:nvSpPr>
        <p:spPr>
          <a:xfrm>
            <a:off x="7700964" y="2162175"/>
            <a:ext cx="1587" cy="1536700"/>
          </a:xfrm>
          <a:prstGeom prst="line">
            <a:avLst/>
          </a:prstGeom>
          <a:ln w="28575" cap="flat" cmpd="sng">
            <a:solidFill>
              <a:schemeClr val="tx1"/>
            </a:solidFill>
            <a:prstDash val="solid"/>
            <a:headEnd type="none" w="med" len="med"/>
            <a:tailEnd type="none" w="med" len="med"/>
          </a:ln>
        </p:spPr>
      </p:sp>
      <p:sp>
        <p:nvSpPr>
          <p:cNvPr id="54287" name="Rectangle 15"/>
          <p:cNvSpPr/>
          <p:nvPr/>
        </p:nvSpPr>
        <p:spPr>
          <a:xfrm>
            <a:off x="4652964" y="1644650"/>
            <a:ext cx="2898229" cy="315792"/>
          </a:xfrm>
          <a:prstGeom prst="rect">
            <a:avLst/>
          </a:prstGeom>
          <a:noFill/>
          <a:ln w="12700">
            <a:noFill/>
          </a:ln>
        </p:spPr>
        <p:txBody>
          <a:bodyPr wrap="none" lIns="63500" tIns="25400" rIns="63500" bIns="25400">
            <a:spAutoFit/>
          </a:bodyPr>
          <a:lstStyle/>
          <a:p>
            <a:pPr eaLnBrk="0" hangingPunct="0">
              <a:lnSpc>
                <a:spcPct val="102000"/>
              </a:lnSpc>
            </a:pPr>
            <a:r>
              <a:rPr lang="en-US" altLang="zh-CN" b="1" dirty="0">
                <a:latin typeface="Helvetica" pitchFamily="34" charset="0"/>
              </a:rPr>
              <a:t>Application (ex: browser)</a:t>
            </a:r>
          </a:p>
        </p:txBody>
      </p:sp>
      <p:sp>
        <p:nvSpPr>
          <p:cNvPr id="54288" name="Line 16"/>
          <p:cNvSpPr/>
          <p:nvPr/>
        </p:nvSpPr>
        <p:spPr>
          <a:xfrm flipV="1">
            <a:off x="4424364" y="1497013"/>
            <a:ext cx="1587" cy="2108200"/>
          </a:xfrm>
          <a:prstGeom prst="line">
            <a:avLst/>
          </a:prstGeom>
          <a:ln w="28575" cap="flat" cmpd="sng">
            <a:solidFill>
              <a:schemeClr val="tx1"/>
            </a:solidFill>
            <a:prstDash val="solid"/>
            <a:headEnd type="none" w="med" len="med"/>
            <a:tailEnd type="none" w="med" len="med"/>
          </a:ln>
        </p:spPr>
      </p:sp>
      <p:sp>
        <p:nvSpPr>
          <p:cNvPr id="54289" name="Rectangle 18"/>
          <p:cNvSpPr/>
          <p:nvPr/>
        </p:nvSpPr>
        <p:spPr>
          <a:xfrm>
            <a:off x="5173664" y="5251450"/>
            <a:ext cx="1667123" cy="315792"/>
          </a:xfrm>
          <a:prstGeom prst="rect">
            <a:avLst/>
          </a:prstGeom>
          <a:noFill/>
          <a:ln w="50800">
            <a:noFill/>
          </a:ln>
        </p:spPr>
        <p:txBody>
          <a:bodyPr wrap="none" lIns="63500" tIns="25400" rIns="63500" bIns="25400">
            <a:spAutoFit/>
          </a:bodyPr>
          <a:lstStyle/>
          <a:p>
            <a:pPr eaLnBrk="0" hangingPunct="0">
              <a:lnSpc>
                <a:spcPct val="102000"/>
              </a:lnSpc>
            </a:pPr>
            <a:r>
              <a:rPr lang="en-US" altLang="zh-CN" b="1" dirty="0">
                <a:latin typeface="Helvetica" pitchFamily="34" charset="0"/>
              </a:rPr>
              <a:t>Digital Design</a:t>
            </a:r>
          </a:p>
        </p:txBody>
      </p:sp>
      <p:sp>
        <p:nvSpPr>
          <p:cNvPr id="54290" name="Rectangle 19"/>
          <p:cNvSpPr/>
          <p:nvPr/>
        </p:nvSpPr>
        <p:spPr>
          <a:xfrm>
            <a:off x="4710113" y="5205413"/>
            <a:ext cx="2654300" cy="500062"/>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54291" name="Rectangle 20"/>
          <p:cNvSpPr/>
          <p:nvPr/>
        </p:nvSpPr>
        <p:spPr>
          <a:xfrm>
            <a:off x="5110164" y="5676900"/>
            <a:ext cx="1692771" cy="315792"/>
          </a:xfrm>
          <a:prstGeom prst="rect">
            <a:avLst/>
          </a:prstGeom>
          <a:noFill/>
          <a:ln w="50800">
            <a:noFill/>
          </a:ln>
        </p:spPr>
        <p:txBody>
          <a:bodyPr wrap="none" lIns="63500" tIns="25400" rIns="63500" bIns="25400">
            <a:spAutoFit/>
          </a:bodyPr>
          <a:lstStyle/>
          <a:p>
            <a:pPr eaLnBrk="0" hangingPunct="0">
              <a:lnSpc>
                <a:spcPct val="102000"/>
              </a:lnSpc>
            </a:pPr>
            <a:r>
              <a:rPr lang="en-US" altLang="zh-CN" b="1" dirty="0">
                <a:latin typeface="Helvetica" pitchFamily="34" charset="0"/>
              </a:rPr>
              <a:t>Circuit Design</a:t>
            </a:r>
          </a:p>
        </p:txBody>
      </p:sp>
      <p:sp>
        <p:nvSpPr>
          <p:cNvPr id="54292" name="Rectangle 21"/>
          <p:cNvSpPr/>
          <p:nvPr/>
        </p:nvSpPr>
        <p:spPr>
          <a:xfrm>
            <a:off x="4881563" y="5715001"/>
            <a:ext cx="2247900" cy="442913"/>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54293" name="Rectangle 22" descr="50%"/>
          <p:cNvSpPr/>
          <p:nvPr/>
        </p:nvSpPr>
        <p:spPr>
          <a:xfrm>
            <a:off x="2824163" y="3605214"/>
            <a:ext cx="5372100" cy="280987"/>
          </a:xfrm>
          <a:prstGeom prst="rect">
            <a:avLst/>
          </a:prstGeom>
          <a:solidFill>
            <a:srgbClr val="FFFF00"/>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54294" name="Rectangle 23"/>
          <p:cNvSpPr/>
          <p:nvPr/>
        </p:nvSpPr>
        <p:spPr>
          <a:xfrm>
            <a:off x="8158163" y="3605213"/>
            <a:ext cx="1727200" cy="519112"/>
          </a:xfrm>
          <a:prstGeom prst="rect">
            <a:avLst/>
          </a:prstGeom>
          <a:noFill/>
          <a:ln w="12700">
            <a:noFill/>
          </a:ln>
        </p:spPr>
        <p:txBody>
          <a:bodyPr wrap="none" lIns="63500" tIns="25400" rIns="63500" bIns="25400">
            <a:spAutoFit/>
          </a:bodyPr>
          <a:lstStyle/>
          <a:p>
            <a:pPr eaLnBrk="0" hangingPunct="0">
              <a:lnSpc>
                <a:spcPct val="85000"/>
              </a:lnSpc>
            </a:pPr>
            <a:r>
              <a:rPr lang="en-US" altLang="zh-CN" b="1" dirty="0">
                <a:latin typeface="Helvetica" pitchFamily="34" charset="0"/>
              </a:rPr>
              <a:t>Instruction Set</a:t>
            </a:r>
          </a:p>
          <a:p>
            <a:pPr eaLnBrk="0" hangingPunct="0">
              <a:lnSpc>
                <a:spcPct val="85000"/>
              </a:lnSpc>
            </a:pPr>
            <a:r>
              <a:rPr lang="en-US" altLang="zh-CN" b="1" dirty="0">
                <a:latin typeface="Helvetica" pitchFamily="34" charset="0"/>
              </a:rPr>
              <a:t> Architecture</a:t>
            </a:r>
          </a:p>
        </p:txBody>
      </p:sp>
      <p:sp>
        <p:nvSpPr>
          <p:cNvPr id="54295" name="Line 24"/>
          <p:cNvSpPr/>
          <p:nvPr/>
        </p:nvSpPr>
        <p:spPr>
          <a:xfrm>
            <a:off x="4430713" y="1497014"/>
            <a:ext cx="3117850" cy="1587"/>
          </a:xfrm>
          <a:prstGeom prst="line">
            <a:avLst/>
          </a:prstGeom>
          <a:ln w="28575" cap="flat" cmpd="sng">
            <a:solidFill>
              <a:schemeClr val="tx1"/>
            </a:solidFill>
            <a:prstDash val="solid"/>
            <a:headEnd type="none" w="med" len="med"/>
            <a:tailEnd type="none" w="med" len="med"/>
          </a:ln>
        </p:spPr>
      </p:sp>
      <p:sp>
        <p:nvSpPr>
          <p:cNvPr id="54296" name="Rectangle 25"/>
          <p:cNvSpPr/>
          <p:nvPr/>
        </p:nvSpPr>
        <p:spPr>
          <a:xfrm>
            <a:off x="4867276" y="4572000"/>
            <a:ext cx="2327275" cy="363538"/>
          </a:xfrm>
          <a:prstGeom prst="rect">
            <a:avLst/>
          </a:prstGeom>
          <a:noFill/>
          <a:ln w="12700">
            <a:noFill/>
          </a:ln>
        </p:spPr>
        <p:txBody>
          <a:bodyPr wrap="none" lIns="90487" tIns="44450" rIns="90487" bIns="44450">
            <a:spAutoFit/>
          </a:bodyPr>
          <a:lstStyle/>
          <a:p>
            <a:pPr eaLnBrk="0" hangingPunct="0"/>
            <a:r>
              <a:rPr lang="en-US" altLang="zh-CN" b="1" dirty="0">
                <a:latin typeface="Helvetica" pitchFamily="34" charset="0"/>
              </a:rPr>
              <a:t>Datapath &amp; Control </a:t>
            </a:r>
          </a:p>
        </p:txBody>
      </p:sp>
      <p:sp>
        <p:nvSpPr>
          <p:cNvPr id="54297" name="Rectangle 26"/>
          <p:cNvSpPr/>
          <p:nvPr/>
        </p:nvSpPr>
        <p:spPr>
          <a:xfrm>
            <a:off x="4583113" y="4502150"/>
            <a:ext cx="2882900" cy="647700"/>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54298" name="Rectangle 27"/>
          <p:cNvSpPr/>
          <p:nvPr/>
        </p:nvSpPr>
        <p:spPr>
          <a:xfrm>
            <a:off x="5262563" y="6116639"/>
            <a:ext cx="1295400" cy="333375"/>
          </a:xfrm>
          <a:prstGeom prst="rect">
            <a:avLst/>
          </a:prstGeom>
          <a:noFill/>
          <a:ln w="12700">
            <a:noFill/>
          </a:ln>
        </p:spPr>
        <p:txBody>
          <a:bodyPr lIns="90487" tIns="44450" rIns="90487" bIns="44450">
            <a:spAutoFit/>
          </a:bodyPr>
          <a:lstStyle/>
          <a:p>
            <a:pPr eaLnBrk="0" hangingPunct="0"/>
            <a:r>
              <a:rPr lang="en-US" altLang="zh-CN" sz="1600" b="1" dirty="0">
                <a:latin typeface="Helvetica" pitchFamily="34" charset="0"/>
              </a:rPr>
              <a:t>transistors</a:t>
            </a:r>
          </a:p>
        </p:txBody>
      </p:sp>
      <p:sp>
        <p:nvSpPr>
          <p:cNvPr id="54299" name="Rectangle 28"/>
          <p:cNvSpPr/>
          <p:nvPr/>
        </p:nvSpPr>
        <p:spPr>
          <a:xfrm>
            <a:off x="4964113" y="6167439"/>
            <a:ext cx="2044700" cy="434975"/>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54300" name="Line 29"/>
          <p:cNvSpPr/>
          <p:nvPr/>
        </p:nvSpPr>
        <p:spPr>
          <a:xfrm>
            <a:off x="5567364" y="3938589"/>
            <a:ext cx="1587" cy="592137"/>
          </a:xfrm>
          <a:prstGeom prst="line">
            <a:avLst/>
          </a:prstGeom>
          <a:ln w="28575" cap="flat" cmpd="sng">
            <a:solidFill>
              <a:schemeClr val="tx1"/>
            </a:solidFill>
            <a:prstDash val="solid"/>
            <a:headEnd type="none" w="med" len="med"/>
            <a:tailEnd type="none" w="med" len="med"/>
          </a:ln>
        </p:spPr>
      </p:sp>
      <p:sp>
        <p:nvSpPr>
          <p:cNvPr id="54301" name="Rectangle 30"/>
          <p:cNvSpPr/>
          <p:nvPr/>
        </p:nvSpPr>
        <p:spPr>
          <a:xfrm>
            <a:off x="5554663" y="3938588"/>
            <a:ext cx="1013098" cy="315792"/>
          </a:xfrm>
          <a:prstGeom prst="rect">
            <a:avLst/>
          </a:prstGeom>
          <a:noFill/>
          <a:ln w="12700">
            <a:noFill/>
          </a:ln>
        </p:spPr>
        <p:txBody>
          <a:bodyPr wrap="none" lIns="63500" tIns="25400" rIns="63500" bIns="25400">
            <a:spAutoFit/>
          </a:bodyPr>
          <a:lstStyle/>
          <a:p>
            <a:pPr eaLnBrk="0" hangingPunct="0">
              <a:lnSpc>
                <a:spcPct val="102000"/>
              </a:lnSpc>
            </a:pPr>
            <a:r>
              <a:rPr lang="en-US" altLang="zh-CN" b="1" dirty="0">
                <a:latin typeface="Helvetica" pitchFamily="34" charset="0"/>
              </a:rPr>
              <a:t>Memory</a:t>
            </a:r>
          </a:p>
        </p:txBody>
      </p:sp>
      <p:sp>
        <p:nvSpPr>
          <p:cNvPr id="54302" name="Text Box 31"/>
          <p:cNvSpPr txBox="1"/>
          <p:nvPr/>
        </p:nvSpPr>
        <p:spPr>
          <a:xfrm>
            <a:off x="2747964" y="3827463"/>
            <a:ext cx="1341437" cy="398462"/>
          </a:xfrm>
          <a:prstGeom prst="rect">
            <a:avLst/>
          </a:prstGeom>
          <a:noFill/>
          <a:ln w="12700">
            <a:noFill/>
          </a:ln>
        </p:spPr>
        <p:txBody>
          <a:bodyPr wrap="none">
            <a:spAutoFit/>
          </a:bodyPr>
          <a:lstStyle/>
          <a:p>
            <a:pPr eaLnBrk="0" hangingPunct="0"/>
            <a:r>
              <a:rPr lang="en-US" altLang="zh-CN" sz="2000" b="1" dirty="0">
                <a:solidFill>
                  <a:schemeClr val="hlink"/>
                </a:solidFill>
                <a:latin typeface="Helvetica" pitchFamily="34" charset="0"/>
              </a:rPr>
              <a:t>Hardware</a:t>
            </a:r>
          </a:p>
        </p:txBody>
      </p:sp>
      <p:sp>
        <p:nvSpPr>
          <p:cNvPr id="54303" name="Text Box 32"/>
          <p:cNvSpPr txBox="1"/>
          <p:nvPr/>
        </p:nvSpPr>
        <p:spPr>
          <a:xfrm>
            <a:off x="2747963" y="3051176"/>
            <a:ext cx="1255712" cy="396875"/>
          </a:xfrm>
          <a:prstGeom prst="rect">
            <a:avLst/>
          </a:prstGeom>
          <a:noFill/>
          <a:ln w="12700">
            <a:noFill/>
          </a:ln>
        </p:spPr>
        <p:txBody>
          <a:bodyPr wrap="none">
            <a:spAutoFit/>
          </a:bodyPr>
          <a:lstStyle/>
          <a:p>
            <a:pPr eaLnBrk="0" hangingPunct="0"/>
            <a:r>
              <a:rPr lang="en-US" altLang="zh-CN" sz="2000" b="1" dirty="0">
                <a:solidFill>
                  <a:srgbClr val="66FFFF"/>
                </a:solidFill>
                <a:latin typeface="Helvetica" pitchFamily="34" charset="0"/>
              </a:rPr>
              <a:t>Software</a:t>
            </a:r>
          </a:p>
        </p:txBody>
      </p:sp>
      <p:sp>
        <p:nvSpPr>
          <p:cNvPr id="54304" name="Line 33"/>
          <p:cNvSpPr/>
          <p:nvPr/>
        </p:nvSpPr>
        <p:spPr>
          <a:xfrm flipV="1">
            <a:off x="4119564" y="2162175"/>
            <a:ext cx="1587" cy="1443038"/>
          </a:xfrm>
          <a:prstGeom prst="line">
            <a:avLst/>
          </a:prstGeom>
          <a:ln w="38100" cap="flat" cmpd="sng">
            <a:solidFill>
              <a:schemeClr val="tx1"/>
            </a:solidFill>
            <a:prstDash val="solid"/>
            <a:headEnd type="none" w="med" len="med"/>
            <a:tailEnd type="triangle" w="med" len="med"/>
          </a:ln>
        </p:spPr>
      </p:sp>
      <p:sp>
        <p:nvSpPr>
          <p:cNvPr id="54305" name="Line 34"/>
          <p:cNvSpPr/>
          <p:nvPr/>
        </p:nvSpPr>
        <p:spPr>
          <a:xfrm>
            <a:off x="4119564" y="3902076"/>
            <a:ext cx="1587" cy="1554163"/>
          </a:xfrm>
          <a:prstGeom prst="line">
            <a:avLst/>
          </a:prstGeom>
          <a:ln w="38100" cap="flat" cmpd="sng">
            <a:solidFill>
              <a:schemeClr val="tx1"/>
            </a:solidFill>
            <a:prstDash val="solid"/>
            <a:headEnd type="none" w="med" len="med"/>
            <a:tailEnd type="triangle" w="med" len="med"/>
          </a:ln>
        </p:spPr>
      </p:sp>
      <p:sp>
        <p:nvSpPr>
          <p:cNvPr id="54306" name="Rectangle 35"/>
          <p:cNvSpPr/>
          <p:nvPr/>
        </p:nvSpPr>
        <p:spPr>
          <a:xfrm>
            <a:off x="4741863" y="2606676"/>
            <a:ext cx="1143000" cy="481013"/>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54307" name="Rectangle 36"/>
          <p:cNvSpPr/>
          <p:nvPr/>
        </p:nvSpPr>
        <p:spPr>
          <a:xfrm>
            <a:off x="4729163" y="3162300"/>
            <a:ext cx="1371600" cy="315792"/>
          </a:xfrm>
          <a:prstGeom prst="rect">
            <a:avLst/>
          </a:prstGeom>
          <a:noFill/>
          <a:ln w="12700">
            <a:noFill/>
          </a:ln>
        </p:spPr>
        <p:txBody>
          <a:bodyPr lIns="63500" tIns="25400" rIns="63500" bIns="25400">
            <a:spAutoFit/>
          </a:bodyPr>
          <a:lstStyle/>
          <a:p>
            <a:pPr eaLnBrk="0" hangingPunct="0">
              <a:lnSpc>
                <a:spcPct val="102000"/>
              </a:lnSpc>
            </a:pPr>
            <a:r>
              <a:rPr lang="en-US" altLang="zh-CN" b="1" dirty="0">
                <a:latin typeface="Helvetica" pitchFamily="34" charset="0"/>
              </a:rPr>
              <a:t>Assembler</a:t>
            </a:r>
          </a:p>
        </p:txBody>
      </p:sp>
      <p:sp>
        <p:nvSpPr>
          <p:cNvPr id="54308" name="Line 40"/>
          <p:cNvSpPr/>
          <p:nvPr/>
        </p:nvSpPr>
        <p:spPr>
          <a:xfrm>
            <a:off x="2597150" y="2171701"/>
            <a:ext cx="1728788" cy="1439863"/>
          </a:xfrm>
          <a:prstGeom prst="line">
            <a:avLst/>
          </a:prstGeom>
          <a:ln w="38100" cap="flat" cmpd="sng">
            <a:solidFill>
              <a:srgbClr val="FF3399"/>
            </a:solidFill>
            <a:prstDash val="solid"/>
            <a:headEnd type="none" w="med" len="med"/>
            <a:tailEnd type="triangle" w="med" len="med"/>
          </a:ln>
        </p:spPr>
      </p:sp>
      <p:sp>
        <p:nvSpPr>
          <p:cNvPr id="54309" name="Text Box 41"/>
          <p:cNvSpPr txBox="1"/>
          <p:nvPr/>
        </p:nvSpPr>
        <p:spPr>
          <a:xfrm>
            <a:off x="1985964" y="1668463"/>
            <a:ext cx="1512887" cy="641350"/>
          </a:xfrm>
          <a:prstGeom prst="rect">
            <a:avLst/>
          </a:prstGeom>
          <a:noFill/>
          <a:ln w="9525">
            <a:noFill/>
          </a:ln>
        </p:spPr>
        <p:txBody>
          <a:bodyPr>
            <a:spAutoFit/>
          </a:bodyPr>
          <a:lstStyle/>
          <a:p>
            <a:pPr>
              <a:spcBef>
                <a:spcPct val="50000"/>
              </a:spcBef>
            </a:pPr>
            <a:r>
              <a:rPr lang="zh-CN" altLang="en-US" b="1" dirty="0">
                <a:latin typeface="Garamond" panose="02020404030301010803" pitchFamily="18" charset="0"/>
              </a:rPr>
              <a:t>机器语言程序员角度</a:t>
            </a:r>
          </a:p>
        </p:txBody>
      </p:sp>
      <p:sp>
        <p:nvSpPr>
          <p:cNvPr id="54310" name="Text Box 42"/>
          <p:cNvSpPr txBox="1"/>
          <p:nvPr/>
        </p:nvSpPr>
        <p:spPr>
          <a:xfrm>
            <a:off x="4902200" y="3540126"/>
            <a:ext cx="2305050" cy="366713"/>
          </a:xfrm>
          <a:prstGeom prst="rect">
            <a:avLst/>
          </a:prstGeom>
          <a:noFill/>
          <a:ln w="9525">
            <a:noFill/>
          </a:ln>
        </p:spPr>
        <p:txBody>
          <a:bodyPr>
            <a:spAutoFit/>
          </a:bodyPr>
          <a:lstStyle/>
          <a:p>
            <a:pPr>
              <a:spcBef>
                <a:spcPct val="50000"/>
              </a:spcBef>
            </a:pPr>
            <a:r>
              <a:rPr lang="zh-CN" altLang="en-US" b="1" dirty="0">
                <a:solidFill>
                  <a:srgbClr val="FF0000"/>
                </a:solidFill>
                <a:latin typeface="Garamond" panose="02020404030301010803" pitchFamily="18" charset="0"/>
              </a:rPr>
              <a:t>指    令    系    统</a:t>
            </a:r>
          </a:p>
        </p:txBody>
      </p:sp>
      <p:sp>
        <p:nvSpPr>
          <p:cNvPr id="54311" name="椭圆 38"/>
          <p:cNvSpPr/>
          <p:nvPr/>
        </p:nvSpPr>
        <p:spPr>
          <a:xfrm>
            <a:off x="3452813" y="3857626"/>
            <a:ext cx="4857750" cy="1071563"/>
          </a:xfrm>
          <a:prstGeom prst="ellipse">
            <a:avLst/>
          </a:prstGeom>
          <a:noFill/>
          <a:ln w="9525" cap="flat" cmpd="sng">
            <a:solidFill>
              <a:srgbClr val="00FF00"/>
            </a:solidFill>
            <a:prstDash val="solid"/>
            <a:headEnd type="none" w="med" len="med"/>
            <a:tailEnd type="none" w="med" len="med"/>
          </a:ln>
        </p:spPr>
        <p:txBody>
          <a:bodyPr wrap="none" anchor="ctr"/>
          <a:lstStyle/>
          <a:p>
            <a:endParaRPr lang="zh-CN" altLang="en-US" dirty="0">
              <a:latin typeface="Garamond" panose="02020404030301010803" pitchFamily="18" charset="0"/>
            </a:endParaRPr>
          </a:p>
        </p:txBody>
      </p:sp>
      <p:cxnSp>
        <p:nvCxnSpPr>
          <p:cNvPr id="54312" name="直接箭头连接符 41"/>
          <p:cNvCxnSpPr/>
          <p:nvPr/>
        </p:nvCxnSpPr>
        <p:spPr>
          <a:xfrm>
            <a:off x="8096251" y="4572000"/>
            <a:ext cx="714375" cy="357188"/>
          </a:xfrm>
          <a:prstGeom prst="straightConnector1">
            <a:avLst/>
          </a:prstGeom>
          <a:ln w="9525" cap="flat" cmpd="sng">
            <a:solidFill>
              <a:srgbClr val="00FF00"/>
            </a:solidFill>
            <a:prstDash val="solid"/>
            <a:headEnd type="none" w="med" len="med"/>
            <a:tailEnd type="arrow" w="med" len="med"/>
          </a:ln>
        </p:spPr>
      </p:cxnSp>
      <p:sp>
        <p:nvSpPr>
          <p:cNvPr id="54313" name="TextBox 42"/>
          <p:cNvSpPr txBox="1"/>
          <p:nvPr/>
        </p:nvSpPr>
        <p:spPr>
          <a:xfrm>
            <a:off x="8524876" y="4786313"/>
            <a:ext cx="2143125" cy="768350"/>
          </a:xfrm>
          <a:prstGeom prst="rect">
            <a:avLst/>
          </a:prstGeom>
          <a:noFill/>
          <a:ln w="9525">
            <a:noFill/>
          </a:ln>
        </p:spPr>
        <p:txBody>
          <a:bodyPr>
            <a:spAutoFit/>
          </a:bodyPr>
          <a:lstStyle/>
          <a:p>
            <a:r>
              <a:rPr lang="en-US" altLang="zh-CN" sz="2400" b="1" i="1" dirty="0">
                <a:solidFill>
                  <a:srgbClr val="00FF00"/>
                </a:solidFill>
                <a:latin typeface="Garamond" panose="02020404030301010803" pitchFamily="18" charset="0"/>
              </a:rPr>
              <a:t>organization</a:t>
            </a:r>
          </a:p>
          <a:p>
            <a:r>
              <a:rPr lang="zh-CN" altLang="en-US" sz="2000" b="1" dirty="0">
                <a:solidFill>
                  <a:srgbClr val="FFFF00"/>
                </a:solidFill>
                <a:latin typeface="宋体" panose="02010600030101010101" pitchFamily="2" charset="-122"/>
                <a:sym typeface="+mn-ea"/>
              </a:rPr>
              <a:t>计算机组成</a:t>
            </a:r>
            <a:endParaRPr lang="zh-CN" altLang="en-US" sz="2000" b="1" i="1" dirty="0">
              <a:solidFill>
                <a:srgbClr val="FFFF00"/>
              </a:solidFill>
              <a:latin typeface="宋体" panose="02010600030101010101" pitchFamily="2" charset="-122"/>
              <a:sym typeface="+mn-ea"/>
            </a:endParaRPr>
          </a:p>
        </p:txBody>
      </p:sp>
      <p:sp>
        <p:nvSpPr>
          <p:cNvPr id="54314" name="矩形 43"/>
          <p:cNvSpPr/>
          <p:nvPr/>
        </p:nvSpPr>
        <p:spPr>
          <a:xfrm>
            <a:off x="7648576" y="5929313"/>
            <a:ext cx="3018775" cy="707886"/>
          </a:xfrm>
          <a:prstGeom prst="rect">
            <a:avLst/>
          </a:prstGeom>
          <a:noFill/>
          <a:ln w="9525">
            <a:noFill/>
          </a:ln>
        </p:spPr>
        <p:txBody>
          <a:bodyPr wrap="none">
            <a:spAutoFit/>
          </a:bodyPr>
          <a:lstStyle/>
          <a:p>
            <a:pPr algn="l"/>
            <a:r>
              <a:rPr lang="en-US" altLang="zh-CN" sz="2000" i="1" dirty="0">
                <a:solidFill>
                  <a:srgbClr val="00FF00"/>
                </a:solidFill>
                <a:latin typeface="Comic Sans MS" panose="030F0702030302020204" pitchFamily="66" charset="0"/>
              </a:rPr>
              <a:t>physical implementation</a:t>
            </a:r>
          </a:p>
          <a:p>
            <a:pPr algn="l"/>
            <a:r>
              <a:rPr lang="zh-CN" altLang="en-US" sz="2000" b="1" dirty="0">
                <a:solidFill>
                  <a:srgbClr val="FFFF00"/>
                </a:solidFill>
                <a:latin typeface="宋体" panose="02010600030101010101" pitchFamily="2" charset="-122"/>
                <a:sym typeface="+mn-ea"/>
              </a:rPr>
              <a:t>计算机实现</a:t>
            </a:r>
            <a:endParaRPr lang="zh-CN" altLang="en-US" sz="2000" dirty="0">
              <a:latin typeface="Garamond" panose="02020404030301010803" pitchFamily="18" charset="0"/>
            </a:endParaRPr>
          </a:p>
        </p:txBody>
      </p:sp>
      <p:sp>
        <p:nvSpPr>
          <p:cNvPr id="54315" name="椭圆 44"/>
          <p:cNvSpPr/>
          <p:nvPr/>
        </p:nvSpPr>
        <p:spPr>
          <a:xfrm>
            <a:off x="4452938" y="5214939"/>
            <a:ext cx="2857500" cy="1214437"/>
          </a:xfrm>
          <a:prstGeom prst="ellipse">
            <a:avLst/>
          </a:prstGeom>
          <a:noFill/>
          <a:ln w="9525" cap="flat" cmpd="sng">
            <a:solidFill>
              <a:srgbClr val="00FF00"/>
            </a:solidFill>
            <a:prstDash val="solid"/>
            <a:headEnd type="none" w="med" len="med"/>
            <a:tailEnd type="none" w="med" len="med"/>
          </a:ln>
        </p:spPr>
        <p:txBody>
          <a:bodyPr wrap="none" anchor="ctr"/>
          <a:lstStyle/>
          <a:p>
            <a:endParaRPr lang="zh-CN" altLang="en-US" dirty="0">
              <a:latin typeface="Garamond" panose="02020404030301010803" pitchFamily="18" charset="0"/>
            </a:endParaRPr>
          </a:p>
        </p:txBody>
      </p:sp>
      <p:cxnSp>
        <p:nvCxnSpPr>
          <p:cNvPr id="54316" name="直接箭头连接符 45"/>
          <p:cNvCxnSpPr>
            <a:endCxn id="54314" idx="1"/>
          </p:cNvCxnSpPr>
          <p:nvPr/>
        </p:nvCxnSpPr>
        <p:spPr>
          <a:xfrm>
            <a:off x="7310439" y="6082984"/>
            <a:ext cx="338137" cy="200273"/>
          </a:xfrm>
          <a:prstGeom prst="straightConnector1">
            <a:avLst/>
          </a:prstGeom>
          <a:ln w="9525" cap="flat" cmpd="sng">
            <a:solidFill>
              <a:srgbClr val="00FF00"/>
            </a:solidFill>
            <a:prstDash val="solid"/>
            <a:headEnd type="none" w="med" len="med"/>
            <a:tailEnd type="arrow" w="med" len="med"/>
          </a:ln>
        </p:spPr>
      </p:cxnSp>
      <p:sp>
        <p:nvSpPr>
          <p:cNvPr id="54317" name="灯片编号占位符 1"/>
          <p:cNvSpPr txBox="1">
            <a:spLocks noGrp="1"/>
          </p:cNvSpPr>
          <p:nvPr>
            <p:ph type="sldNum" sz="quarter" idx="11"/>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r" eaLnBrk="1" hangingPunct="1"/>
            <a:fld id="{9A0DB2DC-4C9A-4742-B13C-FB6460FD3503}" type="slidenum">
              <a:rPr lang="zh-CN" altLang="en-US" sz="1200" dirty="0">
                <a:latin typeface="Arial" panose="020B0604020202020204" pitchFamily="34" charset="0"/>
              </a:rPr>
              <a:t>2</a:t>
            </a:fld>
            <a:endParaRPr lang="zh-CN" altLang="en-US" sz="1200" dirty="0">
              <a:latin typeface="Arial" panose="020B0604020202020204" pitchFamily="34"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20</a:t>
            </a:fld>
            <a:endParaRPr lang="en-US" altLang="zh-CN" sz="1200" dirty="0">
              <a:latin typeface="Arial" panose="020B0604020202020204" pitchFamily="34" charset="0"/>
            </a:endParaRPr>
          </a:p>
        </p:txBody>
      </p:sp>
      <p:sp>
        <p:nvSpPr>
          <p:cNvPr id="28675" name="Rectangle 2"/>
          <p:cNvSpPr>
            <a:spLocks noGrp="1"/>
          </p:cNvSpPr>
          <p:nvPr>
            <p:ph type="title"/>
          </p:nvPr>
        </p:nvSpPr>
        <p:spPr>
          <a:xfrm>
            <a:off x="2095500" y="142875"/>
            <a:ext cx="8369300" cy="685800"/>
          </a:xfrm>
        </p:spPr>
        <p:txBody>
          <a:bodyPr vert="horz" wrap="square" lIns="91440" tIns="45720" rIns="91440" bIns="45720" numCol="1" anchor="ctr" anchorCtr="0" compatLnSpc="1"/>
          <a:lstStyle/>
          <a:p>
            <a:r>
              <a:rPr lang="zh-CN" altLang="en-US" sz="3600" dirty="0">
                <a:solidFill>
                  <a:schemeClr val="tx1"/>
                </a:solidFill>
                <a:effectLst/>
              </a:rPr>
              <a:t>性能指标</a:t>
            </a:r>
            <a:r>
              <a:rPr lang="en-US" altLang="zh-CN" sz="3600" dirty="0">
                <a:solidFill>
                  <a:schemeClr val="tx1"/>
                </a:solidFill>
                <a:effectLst/>
              </a:rPr>
              <a:t>----</a:t>
            </a:r>
            <a:r>
              <a:rPr lang="zh-CN" altLang="en-US" sz="3600" dirty="0">
                <a:solidFill>
                  <a:schemeClr val="tx1"/>
                </a:solidFill>
                <a:effectLst/>
              </a:rPr>
              <a:t>吞吐量</a:t>
            </a:r>
            <a:endParaRPr lang="en-US" altLang="zh-CN" sz="3600" dirty="0">
              <a:solidFill>
                <a:schemeClr val="tx1"/>
              </a:solidFill>
              <a:effectLst/>
            </a:endParaRPr>
          </a:p>
        </p:txBody>
      </p:sp>
      <p:sp>
        <p:nvSpPr>
          <p:cNvPr id="28676" name="Rectangle 3"/>
          <p:cNvSpPr>
            <a:spLocks noGrp="1"/>
          </p:cNvSpPr>
          <p:nvPr>
            <p:ph idx="1"/>
          </p:nvPr>
        </p:nvSpPr>
        <p:spPr>
          <a:xfrm>
            <a:off x="1524000" y="1216025"/>
            <a:ext cx="9144000" cy="6000750"/>
          </a:xfrm>
        </p:spPr>
        <p:txBody>
          <a:bodyPr vert="horz" wrap="square" lIns="91440" tIns="45720" rIns="91440" bIns="45720" numCol="1" anchor="t" anchorCtr="0" compatLnSpc="1"/>
          <a:lstStyle/>
          <a:p>
            <a:pPr>
              <a:lnSpc>
                <a:spcPts val="3000"/>
              </a:lnSpc>
            </a:pPr>
            <a:r>
              <a:rPr lang="zh-CN" altLang="en-US" sz="2400" b="1" dirty="0">
                <a:effectLst/>
                <a:latin typeface="Comic Sans MS" panose="030F0702030302020204" pitchFamily="66" charset="0"/>
              </a:rPr>
              <a:t>单位时间内完成的工作总量</a:t>
            </a:r>
            <a:r>
              <a:rPr lang="en-US" altLang="zh-CN" sz="2400" b="1" dirty="0">
                <a:effectLst/>
                <a:latin typeface="Comic Sans MS" panose="030F0702030302020204" pitchFamily="66" charset="0"/>
              </a:rPr>
              <a:t>---</a:t>
            </a:r>
            <a:r>
              <a:rPr lang="zh-CN" altLang="en-US" sz="2400" b="1" dirty="0">
                <a:solidFill>
                  <a:srgbClr val="66FFFF"/>
                </a:solidFill>
                <a:effectLst/>
                <a:latin typeface="Comic Sans MS" panose="030F0702030302020204" pitchFamily="66" charset="0"/>
              </a:rPr>
              <a:t>吞吐量</a:t>
            </a:r>
            <a:endParaRPr lang="en-US" altLang="zh-CN" sz="2400" b="1" dirty="0">
              <a:solidFill>
                <a:srgbClr val="66FFFF"/>
              </a:solidFill>
              <a:effectLst/>
              <a:latin typeface="Comic Sans MS" panose="030F0702030302020204" pitchFamily="66" charset="0"/>
            </a:endParaRPr>
          </a:p>
          <a:p>
            <a:pPr lvl="1">
              <a:lnSpc>
                <a:spcPts val="3000"/>
              </a:lnSpc>
            </a:pPr>
            <a:r>
              <a:rPr lang="zh-CN" altLang="en-US" sz="2400" b="1" dirty="0">
                <a:effectLst/>
                <a:latin typeface="Comic Sans MS" panose="030F0702030302020204" pitchFamily="66" charset="0"/>
              </a:rPr>
              <a:t>测量</a:t>
            </a:r>
            <a:r>
              <a:rPr lang="zh-CN" altLang="en-US" sz="2400" b="1" dirty="0">
                <a:solidFill>
                  <a:srgbClr val="66FFFF"/>
                </a:solidFill>
                <a:effectLst/>
                <a:latin typeface="Comic Sans MS" panose="030F0702030302020204" pitchFamily="66" charset="0"/>
              </a:rPr>
              <a:t>管理员感觉到的</a:t>
            </a:r>
            <a:r>
              <a:rPr lang="zh-CN" altLang="en-US" sz="2400" b="1" dirty="0">
                <a:effectLst/>
                <a:latin typeface="Comic Sans MS" panose="030F0702030302020204" pitchFamily="66" charset="0"/>
              </a:rPr>
              <a:t>系统性能</a:t>
            </a:r>
            <a:endParaRPr lang="en-US" altLang="zh-CN" sz="2000" b="1" dirty="0">
              <a:effectLst/>
              <a:latin typeface="Comic Sans MS" panose="030F0702030302020204" pitchFamily="66" charset="0"/>
            </a:endParaRPr>
          </a:p>
          <a:p>
            <a:pPr>
              <a:lnSpc>
                <a:spcPts val="3000"/>
              </a:lnSpc>
            </a:pPr>
            <a:r>
              <a:rPr lang="zh-CN" altLang="en-US" sz="2400" b="1" dirty="0">
                <a:effectLst/>
                <a:latin typeface="Comic Sans MS" panose="030F0702030302020204" pitchFamily="66" charset="0"/>
              </a:rPr>
              <a:t>常用吞吐量测量</a:t>
            </a:r>
            <a:endParaRPr lang="en-US" altLang="zh-CN" sz="2400" b="1" dirty="0">
              <a:effectLst/>
              <a:latin typeface="Comic Sans MS" panose="030F0702030302020204" pitchFamily="66" charset="0"/>
            </a:endParaRPr>
          </a:p>
          <a:p>
            <a:pPr lvl="1">
              <a:lnSpc>
                <a:spcPts val="3000"/>
              </a:lnSpc>
            </a:pPr>
            <a:r>
              <a:rPr lang="zh-CN" altLang="en-US" sz="2000" b="1" dirty="0">
                <a:effectLst/>
                <a:latin typeface="Comic Sans MS" panose="030F0702030302020204" pitchFamily="66" charset="0"/>
              </a:rPr>
              <a:t>每天产生的代码行的数量</a:t>
            </a:r>
            <a:endParaRPr lang="en-US" altLang="zh-CN" sz="2000" b="1" dirty="0">
              <a:effectLst/>
              <a:latin typeface="Comic Sans MS" panose="030F0702030302020204" pitchFamily="66" charset="0"/>
            </a:endParaRPr>
          </a:p>
          <a:p>
            <a:pPr lvl="1">
              <a:lnSpc>
                <a:spcPts val="3000"/>
              </a:lnSpc>
            </a:pPr>
            <a:r>
              <a:rPr lang="zh-CN" altLang="en-US" sz="2000" b="1" dirty="0">
                <a:solidFill>
                  <a:srgbClr val="FFC000"/>
                </a:solidFill>
                <a:effectLst/>
                <a:latin typeface="Comic Sans MS" panose="030F0702030302020204" pitchFamily="66" charset="0"/>
              </a:rPr>
              <a:t>每秒处理的事务数量，</a:t>
            </a:r>
            <a:r>
              <a:rPr lang="zh-CN" altLang="en-US" sz="2000" b="1" dirty="0">
                <a:effectLst/>
                <a:latin typeface="Comic Sans MS" panose="030F0702030302020204" pitchFamily="66" charset="0"/>
              </a:rPr>
              <a:t>如每秒服务的网页数量</a:t>
            </a:r>
            <a:endParaRPr lang="en-US" altLang="zh-CN" sz="2000" b="1" dirty="0">
              <a:effectLst/>
              <a:latin typeface="Comic Sans MS" panose="030F0702030302020204" pitchFamily="66" charset="0"/>
            </a:endParaRPr>
          </a:p>
          <a:p>
            <a:pPr>
              <a:lnSpc>
                <a:spcPts val="3000"/>
              </a:lnSpc>
            </a:pPr>
            <a:r>
              <a:rPr lang="zh-CN" altLang="en-US" sz="2400" b="1" dirty="0">
                <a:effectLst/>
                <a:latin typeface="Comic Sans MS" panose="030F0702030302020204" pitchFamily="66" charset="0"/>
              </a:rPr>
              <a:t>相比前一个时延指标</a:t>
            </a:r>
            <a:endParaRPr lang="en-US" altLang="zh-CN" sz="2400" b="1" dirty="0">
              <a:effectLst/>
              <a:latin typeface="Comic Sans MS" panose="030F0702030302020204" pitchFamily="66" charset="0"/>
            </a:endParaRPr>
          </a:p>
          <a:p>
            <a:pPr lvl="1">
              <a:lnSpc>
                <a:spcPts val="3000"/>
              </a:lnSpc>
            </a:pPr>
            <a:r>
              <a:rPr lang="zh-CN" altLang="en-US" sz="2000" b="1" dirty="0">
                <a:effectLst/>
                <a:latin typeface="Comic Sans MS" panose="030F0702030302020204" pitchFamily="66" charset="0"/>
              </a:rPr>
              <a:t>产生一行代码的</a:t>
            </a:r>
            <a:r>
              <a:rPr lang="zh-CN" altLang="en-US" sz="2000" b="1" dirty="0">
                <a:solidFill>
                  <a:srgbClr val="FFFF00"/>
                </a:solidFill>
                <a:effectLst/>
                <a:latin typeface="Comic Sans MS" panose="030F0702030302020204" pitchFamily="66" charset="0"/>
              </a:rPr>
              <a:t>时间量</a:t>
            </a:r>
            <a:endParaRPr lang="en-US" altLang="zh-CN" sz="2000" b="1" dirty="0">
              <a:solidFill>
                <a:srgbClr val="FFFF00"/>
              </a:solidFill>
              <a:effectLst/>
              <a:latin typeface="Comic Sans MS" panose="030F0702030302020204" pitchFamily="66" charset="0"/>
            </a:endParaRPr>
          </a:p>
          <a:p>
            <a:pPr lvl="1">
              <a:lnSpc>
                <a:spcPts val="3000"/>
              </a:lnSpc>
            </a:pPr>
            <a:r>
              <a:rPr lang="zh-CN" altLang="en-US" sz="2000" b="1" dirty="0">
                <a:effectLst/>
                <a:latin typeface="Comic Sans MS" panose="030F0702030302020204" pitchFamily="66" charset="0"/>
              </a:rPr>
              <a:t>等待接受网页的</a:t>
            </a:r>
            <a:r>
              <a:rPr lang="zh-CN" altLang="en-US" sz="2000" b="1" dirty="0">
                <a:solidFill>
                  <a:srgbClr val="FFFF00"/>
                </a:solidFill>
                <a:effectLst/>
                <a:latin typeface="Comic Sans MS" panose="030F0702030302020204" pitchFamily="66" charset="0"/>
              </a:rPr>
              <a:t>时间量</a:t>
            </a:r>
            <a:endParaRPr lang="en-US" altLang="zh-CN" b="1" dirty="0">
              <a:solidFill>
                <a:srgbClr val="FFFF00"/>
              </a:solidFill>
              <a:effectLst/>
              <a:latin typeface="Comic Sans MS" panose="030F0702030302020204" pitchFamily="66" charset="0"/>
            </a:endParaRPr>
          </a:p>
          <a:p>
            <a:pPr>
              <a:lnSpc>
                <a:spcPts val="3000"/>
              </a:lnSpc>
              <a:buFont typeface="Wingdings" panose="05000000000000000000" pitchFamily="2" charset="2"/>
              <a:buChar char="p"/>
            </a:pPr>
            <a:r>
              <a:rPr lang="zh-CN" altLang="en-US" sz="2400" b="1" dirty="0">
                <a:solidFill>
                  <a:srgbClr val="FFC000"/>
                </a:solidFill>
                <a:effectLst/>
                <a:latin typeface="Comic Sans MS" panose="030F0702030302020204" pitchFamily="66" charset="0"/>
              </a:rPr>
              <a:t>处理器性能</a:t>
            </a:r>
            <a:r>
              <a:rPr lang="zh-CN" altLang="en-US" sz="2400" b="1" dirty="0">
                <a:effectLst/>
                <a:latin typeface="Comic Sans MS" panose="030F0702030302020204" pitchFamily="66" charset="0"/>
              </a:rPr>
              <a:t>一般仅使用</a:t>
            </a:r>
            <a:r>
              <a:rPr lang="zh-CN" altLang="en-US" sz="2400" b="1" dirty="0">
                <a:solidFill>
                  <a:srgbClr val="FFC000"/>
                </a:solidFill>
                <a:effectLst/>
                <a:latin typeface="Comic Sans MS" panose="030F0702030302020204" pitchFamily="66" charset="0"/>
              </a:rPr>
              <a:t>时延指标</a:t>
            </a:r>
            <a:r>
              <a:rPr lang="zh-CN" altLang="en-US" sz="2400" b="1" dirty="0">
                <a:effectLst/>
                <a:latin typeface="Comic Sans MS" panose="030F0702030302020204" pitchFamily="66" charset="0"/>
              </a:rPr>
              <a:t>：</a:t>
            </a:r>
            <a:r>
              <a:rPr lang="zh-CN" altLang="en-US" sz="2000" b="1" dirty="0">
                <a:effectLst/>
                <a:latin typeface="Comic Sans MS" panose="030F0702030302020204" pitchFamily="66" charset="0"/>
              </a:rPr>
              <a:t>程序</a:t>
            </a:r>
            <a:r>
              <a:rPr lang="en-US" altLang="zh-CN" sz="2000" b="1" dirty="0">
                <a:effectLst/>
                <a:latin typeface="Comic Sans MS" panose="030F0702030302020204" pitchFamily="66" charset="0"/>
              </a:rPr>
              <a:t>A</a:t>
            </a:r>
            <a:r>
              <a:rPr lang="zh-CN" altLang="en-US" sz="2000" b="1" dirty="0">
                <a:effectLst/>
                <a:latin typeface="Comic Sans MS" panose="030F0702030302020204" pitchFamily="66" charset="0"/>
              </a:rPr>
              <a:t>比程序</a:t>
            </a:r>
            <a:r>
              <a:rPr lang="en-US" altLang="zh-CN" sz="2000" b="1" dirty="0">
                <a:effectLst/>
                <a:latin typeface="Comic Sans MS" panose="030F0702030302020204" pitchFamily="66" charset="0"/>
              </a:rPr>
              <a:t>B</a:t>
            </a:r>
            <a:r>
              <a:rPr lang="zh-CN" altLang="en-US" sz="2000" b="1" dirty="0">
                <a:effectLst/>
                <a:latin typeface="Comic Sans MS" panose="030F0702030302020204" pitchFamily="66" charset="0"/>
              </a:rPr>
              <a:t>快</a:t>
            </a:r>
            <a:r>
              <a:rPr lang="en-US" altLang="zh-CN" sz="2000" b="1" dirty="0">
                <a:effectLst/>
                <a:latin typeface="Comic Sans MS" panose="030F0702030302020204" pitchFamily="66" charset="0"/>
              </a:rPr>
              <a:t>10</a:t>
            </a:r>
            <a:r>
              <a:rPr lang="zh-CN" altLang="en-US" sz="2000" b="1" dirty="0">
                <a:effectLst/>
                <a:latin typeface="Comic Sans MS" panose="030F0702030302020204" pitchFamily="66" charset="0"/>
              </a:rPr>
              <a:t>倍</a:t>
            </a:r>
            <a:endParaRPr lang="en-US" altLang="zh-CN" sz="2000" b="1" dirty="0">
              <a:effectLst/>
              <a:latin typeface="Comic Sans MS" panose="030F0702030302020204" pitchFamily="66" charset="0"/>
            </a:endParaRPr>
          </a:p>
          <a:p>
            <a:pPr>
              <a:lnSpc>
                <a:spcPts val="3000"/>
              </a:lnSpc>
              <a:buFont typeface="Wingdings" panose="05000000000000000000" pitchFamily="2" charset="2"/>
              <a:buChar char="p"/>
            </a:pPr>
            <a:r>
              <a:rPr lang="zh-CN" altLang="en-US" sz="2400" b="1" dirty="0">
                <a:solidFill>
                  <a:srgbClr val="FFC000"/>
                </a:solidFill>
                <a:effectLst/>
                <a:latin typeface="Comic Sans MS" panose="030F0702030302020204" pitchFamily="66" charset="0"/>
              </a:rPr>
              <a:t>对于很多应用，吞吐量</a:t>
            </a:r>
            <a:r>
              <a:rPr lang="zh-CN" altLang="en-US" sz="2400" b="1" dirty="0">
                <a:effectLst/>
                <a:latin typeface="Comic Sans MS" panose="030F0702030302020204" pitchFamily="66" charset="0"/>
              </a:rPr>
              <a:t>比时延更重要</a:t>
            </a:r>
            <a:r>
              <a:rPr lang="zh-CN" altLang="en-US" sz="2400" b="1" dirty="0">
                <a:solidFill>
                  <a:srgbClr val="FFC000"/>
                </a:solidFill>
                <a:effectLst/>
                <a:latin typeface="Comic Sans MS" panose="030F0702030302020204" pitchFamily="66" charset="0"/>
              </a:rPr>
              <a:t>：</a:t>
            </a:r>
            <a:r>
              <a:rPr lang="zh-CN" altLang="en-US" sz="2000" b="1" dirty="0">
                <a:effectLst/>
                <a:latin typeface="Comic Sans MS" panose="030F0702030302020204" pitchFamily="66" charset="0"/>
              </a:rPr>
              <a:t>金融市场</a:t>
            </a:r>
            <a:r>
              <a:rPr lang="en-US" altLang="zh-CN" sz="2000" b="1" dirty="0">
                <a:effectLst/>
                <a:latin typeface="Comic Sans MS" panose="030F0702030302020204" pitchFamily="66" charset="0"/>
              </a:rPr>
              <a:t>, </a:t>
            </a:r>
            <a:r>
              <a:rPr lang="zh-CN" altLang="en-US" sz="2000" b="1" dirty="0">
                <a:effectLst/>
                <a:latin typeface="Comic Sans MS" panose="030F0702030302020204" pitchFamily="66" charset="0"/>
              </a:rPr>
              <a:t>政府统计（人口普查）</a:t>
            </a:r>
            <a:endParaRPr lang="en-US" altLang="zh-CN" sz="2000" b="1" dirty="0">
              <a:effectLst/>
              <a:latin typeface="Comic Sans MS" panose="030F0702030302020204" pitchFamily="66" charset="0"/>
            </a:endParaRPr>
          </a:p>
        </p:txBody>
      </p:sp>
    </p:spTree>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zh-CN" altLang="en-US" b="1" dirty="0">
                <a:solidFill>
                  <a:srgbClr val="FF0000"/>
                </a:solidFill>
              </a:rPr>
              <a:t>回忆：基本流水线通路</a:t>
            </a:r>
            <a:endParaRPr lang="en-US" altLang="zh-CN" b="1" dirty="0">
              <a:solidFill>
                <a:srgbClr val="FF0000"/>
              </a:solidFill>
            </a:endParaRPr>
          </a:p>
        </p:txBody>
      </p:sp>
      <p:graphicFrame>
        <p:nvGraphicFramePr>
          <p:cNvPr id="8196" name="Object 4"/>
          <p:cNvGraphicFramePr>
            <a:graphicFrameLocks noChangeAspect="1"/>
          </p:cNvGraphicFramePr>
          <p:nvPr/>
        </p:nvGraphicFramePr>
        <p:xfrm>
          <a:off x="1737704" y="1486874"/>
          <a:ext cx="8382000" cy="4876800"/>
        </p:xfrm>
        <a:graphic>
          <a:graphicData uri="http://schemas.openxmlformats.org/presentationml/2006/ole">
            <mc:AlternateContent xmlns:mc="http://schemas.openxmlformats.org/markup-compatibility/2006">
              <mc:Choice xmlns:v="urn:schemas-microsoft-com:vml" Requires="v">
                <p:oleObj spid="_x0000_s59406" name="Picture" r:id="rId3" imgW="14859000" imgH="10353675" progId="Word.Picture.8">
                  <p:embed/>
                </p:oleObj>
              </mc:Choice>
              <mc:Fallback>
                <p:oleObj name="Picture" r:id="rId3" imgW="14859000" imgH="10353675" progId="Word.Picture.8">
                  <p:embed/>
                  <p:pic>
                    <p:nvPicPr>
                      <p:cNvPr id="8196" name="Object 4"/>
                      <p:cNvPicPr>
                        <a:picLocks noChangeAspect="1" noChangeArrowheads="1"/>
                      </p:cNvPicPr>
                      <p:nvPr/>
                    </p:nvPicPr>
                    <p:blipFill>
                      <a:blip r:embed="rId4"/>
                      <a:srcRect/>
                      <a:stretch>
                        <a:fillRect/>
                      </a:stretch>
                    </p:blipFill>
                    <p:spPr bwMode="auto">
                      <a:xfrm>
                        <a:off x="1737704" y="1486874"/>
                        <a:ext cx="8382000" cy="4876800"/>
                      </a:xfrm>
                      <a:prstGeom prst="rect">
                        <a:avLst/>
                      </a:prstGeom>
                      <a:noFill/>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sp>
        <p:nvSpPr>
          <p:cNvPr id="2" name="TextBox 1"/>
          <p:cNvSpPr txBox="1"/>
          <p:nvPr/>
        </p:nvSpPr>
        <p:spPr>
          <a:xfrm>
            <a:off x="2279576" y="6275487"/>
            <a:ext cx="8604448" cy="461665"/>
          </a:xfrm>
          <a:prstGeom prst="rect">
            <a:avLst/>
          </a:prstGeom>
          <a:noFill/>
        </p:spPr>
        <p:txBody>
          <a:bodyPr wrap="square" rtlCol="0">
            <a:spAutoFit/>
          </a:bodyPr>
          <a:lstStyle/>
          <a:p>
            <a:r>
              <a:rPr lang="en-US" altLang="zh-CN" sz="2400" b="1" dirty="0">
                <a:solidFill>
                  <a:srgbClr val="FF0000"/>
                </a:solidFill>
                <a:latin typeface="+mn-ea"/>
              </a:rPr>
              <a:t>IF            ID           EX            DM      WR</a:t>
            </a:r>
            <a:endParaRPr lang="zh-CN" altLang="en-US" sz="2400" b="1" dirty="0">
              <a:solidFill>
                <a:srgbClr val="FF0000"/>
              </a:solidFill>
              <a:latin typeface="+mn-ea"/>
            </a:endParaRPr>
          </a:p>
        </p:txBody>
      </p:sp>
      <p:sp>
        <p:nvSpPr>
          <p:cNvPr id="3" name="椭圆 2"/>
          <p:cNvSpPr/>
          <p:nvPr/>
        </p:nvSpPr>
        <p:spPr>
          <a:xfrm>
            <a:off x="6444560" y="2204864"/>
            <a:ext cx="1800200" cy="103592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168008" y="3284984"/>
            <a:ext cx="2085920" cy="1584176"/>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8902704" y="1117542"/>
            <a:ext cx="1217000" cy="400110"/>
          </a:xfrm>
          <a:prstGeom prst="rect">
            <a:avLst/>
          </a:prstGeom>
          <a:solidFill>
            <a:srgbClr val="FFFF00"/>
          </a:solidFill>
        </p:spPr>
        <p:txBody>
          <a:bodyPr wrap="none" rtlCol="0">
            <a:spAutoFit/>
          </a:bodyPr>
          <a:lstStyle/>
          <a:p>
            <a:r>
              <a:rPr lang="zh-CN" altLang="en-US" sz="2000" b="1" dirty="0"/>
              <a:t>转移条件</a:t>
            </a:r>
          </a:p>
        </p:txBody>
      </p:sp>
      <p:cxnSp>
        <p:nvCxnSpPr>
          <p:cNvPr id="10" name="直接箭头连接符 9"/>
          <p:cNvCxnSpPr/>
          <p:nvPr/>
        </p:nvCxnSpPr>
        <p:spPr>
          <a:xfrm flipH="1">
            <a:off x="8112224" y="1486874"/>
            <a:ext cx="790480" cy="93401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512305" y="2840682"/>
            <a:ext cx="700833" cy="707886"/>
          </a:xfrm>
          <a:prstGeom prst="rect">
            <a:avLst/>
          </a:prstGeom>
          <a:solidFill>
            <a:srgbClr val="FFFF00"/>
          </a:solidFill>
        </p:spPr>
        <p:txBody>
          <a:bodyPr wrap="none" rtlCol="0">
            <a:spAutoFit/>
          </a:bodyPr>
          <a:lstStyle/>
          <a:p>
            <a:r>
              <a:rPr lang="zh-CN" altLang="en-US" sz="2000" b="1" dirty="0"/>
              <a:t>目标</a:t>
            </a:r>
            <a:endParaRPr lang="en-US" altLang="zh-CN" sz="2000" b="1" dirty="0"/>
          </a:p>
          <a:p>
            <a:r>
              <a:rPr lang="zh-CN" altLang="en-US" sz="2000" b="1" dirty="0"/>
              <a:t>地址</a:t>
            </a:r>
          </a:p>
        </p:txBody>
      </p:sp>
      <p:cxnSp>
        <p:nvCxnSpPr>
          <p:cNvPr id="14" name="直接箭头连接符 13"/>
          <p:cNvCxnSpPr/>
          <p:nvPr/>
        </p:nvCxnSpPr>
        <p:spPr>
          <a:xfrm flipH="1">
            <a:off x="8112224" y="3210015"/>
            <a:ext cx="1400080" cy="46700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b="1" dirty="0">
                <a:sym typeface="+mn-ea"/>
              </a:rPr>
              <a:t>控制冒险</a:t>
            </a:r>
            <a:endParaRPr lang="en-US" altLang="zh-CN"/>
          </a:p>
        </p:txBody>
      </p:sp>
      <p:sp>
        <p:nvSpPr>
          <p:cNvPr id="9219" name="Rectangle 3"/>
          <p:cNvSpPr>
            <a:spLocks noGrp="1" noChangeArrowheads="1"/>
          </p:cNvSpPr>
          <p:nvPr>
            <p:ph type="body" idx="1"/>
          </p:nvPr>
        </p:nvSpPr>
        <p:spPr/>
        <p:txBody>
          <a:bodyPr/>
          <a:lstStyle/>
          <a:p>
            <a:endParaRPr lang="zh-CN" altLang="zh-CN"/>
          </a:p>
        </p:txBody>
      </p:sp>
      <p:grpSp>
        <p:nvGrpSpPr>
          <p:cNvPr id="2" name="Group 8"/>
          <p:cNvGrpSpPr/>
          <p:nvPr/>
        </p:nvGrpSpPr>
        <p:grpSpPr bwMode="auto">
          <a:xfrm>
            <a:off x="1703512" y="1628800"/>
            <a:ext cx="8712969" cy="5040560"/>
            <a:chOff x="0" y="864"/>
            <a:chExt cx="5806" cy="3484"/>
          </a:xfrm>
        </p:grpSpPr>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4"/>
              <a:ext cx="5806" cy="3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1" name="Text Box 5"/>
            <p:cNvSpPr txBox="1">
              <a:spLocks noChangeArrowheads="1"/>
            </p:cNvSpPr>
            <p:nvPr/>
          </p:nvSpPr>
          <p:spPr bwMode="auto">
            <a:xfrm>
              <a:off x="624" y="1797"/>
              <a:ext cx="336" cy="240"/>
            </a:xfrm>
            <a:prstGeom prst="rect">
              <a:avLst/>
            </a:prstGeom>
            <a:solidFill>
              <a:schemeClr val="bg1"/>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defRPr kumimoji="1" sz="2400">
                  <a:solidFill>
                    <a:schemeClr val="tx1"/>
                  </a:solidFill>
                  <a:latin typeface="Times New Roman" panose="02020603050405020304" pitchFamily="18" charset="0"/>
                  <a:ea typeface="宋体" panose="02010600030101010101" pitchFamily="2" charset="-122"/>
                </a:defRPr>
              </a:lvl1pPr>
              <a:lvl2pPr marL="742950" indent="-285750" algn="l">
                <a:defRPr kumimoji="1" sz="2400">
                  <a:solidFill>
                    <a:schemeClr val="tx1"/>
                  </a:solidFill>
                  <a:latin typeface="Times New Roman" panose="02020603050405020304" pitchFamily="18" charset="0"/>
                  <a:ea typeface="宋体" panose="02010600030101010101" pitchFamily="2" charset="-122"/>
                </a:defRPr>
              </a:lvl2pPr>
              <a:lvl3pPr marL="1143000" indent="-228600" algn="l">
                <a:defRPr kumimoji="1" sz="2400">
                  <a:solidFill>
                    <a:schemeClr val="tx1"/>
                  </a:solidFill>
                  <a:latin typeface="Times New Roman" panose="02020603050405020304" pitchFamily="18" charset="0"/>
                  <a:ea typeface="宋体" panose="02010600030101010101" pitchFamily="2" charset="-122"/>
                </a:defRPr>
              </a:lvl3pPr>
              <a:lvl4pPr marL="1600200" indent="-228600" algn="l">
                <a:defRPr kumimoji="1" sz="2400">
                  <a:solidFill>
                    <a:schemeClr val="tx1"/>
                  </a:solidFill>
                  <a:latin typeface="Times New Roman" panose="02020603050405020304" pitchFamily="18" charset="0"/>
                  <a:ea typeface="宋体" panose="02010600030101010101" pitchFamily="2" charset="-122"/>
                </a:defRPr>
              </a:lvl4pPr>
              <a:lvl5pPr marL="2057400" indent="-228600" algn="l">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a:latin typeface="Comic Sans MS" panose="030F0702030302020204" pitchFamily="66" charset="0"/>
                </a:rPr>
                <a:t>24</a:t>
              </a:r>
            </a:p>
          </p:txBody>
        </p:sp>
      </p:grpSp>
      <p:sp>
        <p:nvSpPr>
          <p:cNvPr id="7" name="灯片编号占位符 6"/>
          <p:cNvSpPr>
            <a:spLocks noGrp="1"/>
          </p:cNvSpPr>
          <p:nvPr>
            <p:ph type="sldNum" sz="quarter" idx="12"/>
          </p:nvPr>
        </p:nvSpPr>
        <p:spPr/>
        <p:txBody>
          <a:bodyPr/>
          <a:lstStyle/>
          <a:p>
            <a:fld id="{0C913308-F349-4B6D-A68A-DD1791B4A57B}" type="slidenum">
              <a:rPr lang="zh-CN" altLang="en-US" smtClean="0"/>
              <a:t>201</a:t>
            </a:fld>
            <a:endParaRPr lang="zh-CN" altLang="en-US"/>
          </a:p>
        </p:txBody>
      </p:sp>
      <p:graphicFrame>
        <p:nvGraphicFramePr>
          <p:cNvPr id="8196" name="Object 4"/>
          <p:cNvGraphicFramePr>
            <a:graphicFrameLocks noChangeAspect="1"/>
          </p:cNvGraphicFramePr>
          <p:nvPr/>
        </p:nvGraphicFramePr>
        <p:xfrm>
          <a:off x="7453630" y="154940"/>
          <a:ext cx="3180080" cy="1850390"/>
        </p:xfrm>
        <a:graphic>
          <a:graphicData uri="http://schemas.openxmlformats.org/presentationml/2006/ole">
            <mc:AlternateContent xmlns:mc="http://schemas.openxmlformats.org/markup-compatibility/2006">
              <mc:Choice xmlns:v="urn:schemas-microsoft-com:vml" Requires="v">
                <p:oleObj spid="_x0000_s60430" name="Picture" r:id="rId4" imgW="14859000" imgH="10353675" progId="Word.Picture.8">
                  <p:embed/>
                </p:oleObj>
              </mc:Choice>
              <mc:Fallback>
                <p:oleObj name="Picture" r:id="rId4" imgW="14859000" imgH="10353675" progId="Word.Picture.8">
                  <p:embed/>
                  <p:pic>
                    <p:nvPicPr>
                      <p:cNvPr id="8196" name="Object 4"/>
                      <p:cNvPicPr>
                        <a:picLocks noChangeAspect="1" noChangeArrowheads="1"/>
                      </p:cNvPicPr>
                      <p:nvPr/>
                    </p:nvPicPr>
                    <p:blipFill>
                      <a:blip r:embed="rId5"/>
                      <a:srcRect/>
                      <a:stretch>
                        <a:fillRect/>
                      </a:stretch>
                    </p:blipFill>
                    <p:spPr bwMode="auto">
                      <a:xfrm>
                        <a:off x="7453630" y="154940"/>
                        <a:ext cx="3180080" cy="1850390"/>
                      </a:xfrm>
                      <a:prstGeom prst="rect">
                        <a:avLst/>
                      </a:prstGeom>
                      <a:noFill/>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zh-CN" altLang="en-US" b="1" dirty="0"/>
              <a:t>处理控制冒险</a:t>
            </a:r>
            <a:endParaRPr lang="en-US" altLang="zh-CN" b="1" dirty="0"/>
          </a:p>
        </p:txBody>
      </p:sp>
      <p:sp>
        <p:nvSpPr>
          <p:cNvPr id="17411" name="Rectangle 3"/>
          <p:cNvSpPr>
            <a:spLocks noGrp="1" noChangeArrowheads="1"/>
          </p:cNvSpPr>
          <p:nvPr>
            <p:ph type="body" idx="1"/>
          </p:nvPr>
        </p:nvSpPr>
        <p:spPr>
          <a:xfrm>
            <a:off x="1952596" y="1285860"/>
            <a:ext cx="8229600" cy="5043510"/>
          </a:xfrm>
        </p:spPr>
        <p:txBody>
          <a:bodyPr>
            <a:normAutofit/>
          </a:bodyPr>
          <a:lstStyle/>
          <a:p>
            <a:r>
              <a:rPr lang="en-US" altLang="zh-CN" sz="2800" b="1" dirty="0">
                <a:latin typeface="Comic Sans MS" panose="030F0702030302020204" pitchFamily="66" charset="0"/>
                <a:sym typeface="+mn-ea"/>
              </a:rPr>
              <a:t>4</a:t>
            </a:r>
            <a:r>
              <a:rPr lang="zh-CN" altLang="en-US" sz="2800" b="1" dirty="0">
                <a:latin typeface="Comic Sans MS" panose="030F0702030302020204" pitchFamily="66" charset="0"/>
                <a:sym typeface="+mn-ea"/>
              </a:rPr>
              <a:t>种简单解决方法</a:t>
            </a:r>
            <a:endParaRPr lang="en-US" altLang="zh-CN" sz="2800" dirty="0">
              <a:latin typeface="Comic Sans MS" panose="030F0702030302020204" pitchFamily="66" charset="0"/>
            </a:endParaRPr>
          </a:p>
          <a:p>
            <a:pPr lvl="1"/>
            <a:r>
              <a:rPr lang="zh-CN" altLang="en-US" sz="2400" b="1" dirty="0">
                <a:solidFill>
                  <a:srgbClr val="0000FF"/>
                </a:solidFill>
                <a:latin typeface="Comic Sans MS" panose="030F0702030302020204" pitchFamily="66" charset="0"/>
                <a:sym typeface="+mn-ea"/>
              </a:rPr>
              <a:t>冻结或冲刷流水线</a:t>
            </a:r>
            <a:r>
              <a:rPr lang="en-US" altLang="zh-CN" sz="2400" dirty="0">
                <a:solidFill>
                  <a:srgbClr val="0000FF"/>
                </a:solidFill>
                <a:latin typeface="Comic Sans MS" panose="030F0702030302020204" pitchFamily="66" charset="0"/>
              </a:rPr>
              <a:t>Freeze or flush the pipeline</a:t>
            </a:r>
            <a:endParaRPr lang="zh-CN" altLang="en-US" sz="2400" b="1" dirty="0">
              <a:solidFill>
                <a:srgbClr val="0000FF"/>
              </a:solidFill>
              <a:latin typeface="Comic Sans MS" panose="030F0702030302020204" pitchFamily="66" charset="0"/>
            </a:endParaRPr>
          </a:p>
          <a:p>
            <a:pPr lvl="1"/>
            <a:r>
              <a:rPr lang="zh-CN" altLang="en-US" sz="2400" b="1" dirty="0">
                <a:solidFill>
                  <a:srgbClr val="0000FF"/>
                </a:solidFill>
                <a:latin typeface="Comic Sans MS" panose="030F0702030302020204" pitchFamily="66" charset="0"/>
                <a:sym typeface="+mn-ea"/>
              </a:rPr>
              <a:t>预测转移不发生</a:t>
            </a:r>
            <a:r>
              <a:rPr lang="en-US" altLang="zh-CN" sz="2400" dirty="0">
                <a:solidFill>
                  <a:srgbClr val="0000FF"/>
                </a:solidFill>
                <a:latin typeface="Comic Sans MS" panose="030F0702030302020204" pitchFamily="66" charset="0"/>
              </a:rPr>
              <a:t>Predict-not-taken (Predict-untaken)</a:t>
            </a:r>
          </a:p>
          <a:p>
            <a:pPr lvl="2"/>
            <a:r>
              <a:rPr lang="zh-CN" altLang="en-US" sz="2000" b="1" dirty="0">
                <a:latin typeface="Comic Sans MS" panose="030F0702030302020204" pitchFamily="66" charset="0"/>
              </a:rPr>
              <a:t>处理每条转移指令都当作未发生转移</a:t>
            </a:r>
            <a:endParaRPr lang="en-US" altLang="zh-CN" sz="2000" b="1" dirty="0">
              <a:latin typeface="Comic Sans MS" panose="030F0702030302020204" pitchFamily="66" charset="0"/>
            </a:endParaRPr>
          </a:p>
          <a:p>
            <a:pPr lvl="1"/>
            <a:r>
              <a:rPr lang="zh-CN" altLang="en-US" sz="2400" b="1" dirty="0">
                <a:solidFill>
                  <a:srgbClr val="0000FF"/>
                </a:solidFill>
                <a:latin typeface="Comic Sans MS" panose="030F0702030302020204" pitchFamily="66" charset="0"/>
                <a:sym typeface="+mn-ea"/>
              </a:rPr>
              <a:t>预测转移发生</a:t>
            </a:r>
            <a:r>
              <a:rPr lang="en-US" altLang="zh-CN" sz="2400" dirty="0">
                <a:solidFill>
                  <a:srgbClr val="0000FF"/>
                </a:solidFill>
                <a:latin typeface="Comic Sans MS" panose="030F0702030302020204" pitchFamily="66" charset="0"/>
              </a:rPr>
              <a:t>Predict-taken</a:t>
            </a:r>
          </a:p>
          <a:p>
            <a:pPr lvl="2"/>
            <a:r>
              <a:rPr lang="en-US" altLang="zh-CN" sz="2000" dirty="0">
                <a:latin typeface="Comic Sans MS" panose="030F0702030302020204" pitchFamily="66" charset="0"/>
              </a:rPr>
              <a:t>Treat every branch as taken</a:t>
            </a:r>
          </a:p>
          <a:p>
            <a:pPr lvl="1"/>
            <a:r>
              <a:rPr lang="zh-CN" altLang="en-US" sz="2400" b="1" dirty="0">
                <a:solidFill>
                  <a:srgbClr val="0000FF"/>
                </a:solidFill>
                <a:latin typeface="Comic Sans MS" panose="030F0702030302020204" pitchFamily="66" charset="0"/>
                <a:sym typeface="+mn-ea"/>
              </a:rPr>
              <a:t>转移延迟</a:t>
            </a:r>
            <a:r>
              <a:rPr lang="en-US" altLang="zh-CN" sz="2400" dirty="0">
                <a:solidFill>
                  <a:srgbClr val="0000FF"/>
                </a:solidFill>
                <a:latin typeface="Comic Sans MS" panose="030F0702030302020204" pitchFamily="66" charset="0"/>
              </a:rPr>
              <a:t>Delayed branch </a:t>
            </a:r>
            <a:endParaRPr lang="zh-CN" altLang="en-US" sz="2400" b="1" dirty="0">
              <a:solidFill>
                <a:srgbClr val="0000FF"/>
              </a:solidFill>
              <a:latin typeface="Comic Sans MS" panose="030F0702030302020204" pitchFamily="66" charset="0"/>
            </a:endParaRPr>
          </a:p>
          <a:p>
            <a:r>
              <a:rPr lang="zh-CN" altLang="en-US" sz="2800" b="1" dirty="0">
                <a:latin typeface="Comic Sans MS" panose="030F0702030302020204" pitchFamily="66" charset="0"/>
                <a:sym typeface="+mn-ea"/>
              </a:rPr>
              <a:t>注意</a:t>
            </a:r>
            <a:r>
              <a:rPr lang="en-US" altLang="zh-CN" sz="2800" dirty="0">
                <a:latin typeface="Comic Sans MS" panose="030F0702030302020204" pitchFamily="66" charset="0"/>
              </a:rPr>
              <a:t>:</a:t>
            </a:r>
          </a:p>
          <a:p>
            <a:pPr lvl="1">
              <a:lnSpc>
                <a:spcPts val="3300"/>
              </a:lnSpc>
            </a:pPr>
            <a:r>
              <a:rPr lang="zh-CN" altLang="en-US" sz="2400" b="1" dirty="0">
                <a:latin typeface="Comic Sans MS" panose="030F0702030302020204" pitchFamily="66" charset="0"/>
              </a:rPr>
              <a:t>以上任何一种方法都会使</a:t>
            </a:r>
            <a:r>
              <a:rPr lang="zh-CN" altLang="en-US" sz="2400" b="1" dirty="0">
                <a:solidFill>
                  <a:srgbClr val="FF0000"/>
                </a:solidFill>
                <a:latin typeface="Comic Sans MS" panose="030F0702030302020204" pitchFamily="66" charset="0"/>
              </a:rPr>
              <a:t>硬件固定</a:t>
            </a:r>
            <a:endParaRPr lang="en-US" altLang="zh-CN" sz="2400" b="1" dirty="0">
              <a:solidFill>
                <a:srgbClr val="FF0000"/>
              </a:solidFill>
              <a:latin typeface="Comic Sans MS" panose="030F0702030302020204" pitchFamily="66" charset="0"/>
            </a:endParaRPr>
          </a:p>
          <a:p>
            <a:pPr lvl="1">
              <a:lnSpc>
                <a:spcPts val="3300"/>
              </a:lnSpc>
            </a:pPr>
            <a:r>
              <a:rPr lang="zh-CN" altLang="en-US" sz="2400" b="1" dirty="0">
                <a:latin typeface="Comic Sans MS" panose="030F0702030302020204" pitchFamily="66" charset="0"/>
              </a:rPr>
              <a:t>编译时会根据</a:t>
            </a:r>
            <a:r>
              <a:rPr lang="zh-CN" altLang="en-US" sz="2400" b="1" i="1" dirty="0">
                <a:solidFill>
                  <a:srgbClr val="C00000"/>
                </a:solidFill>
                <a:latin typeface="Comic Sans MS" panose="030F0702030302020204" pitchFamily="66" charset="0"/>
              </a:rPr>
              <a:t>硬件机制</a:t>
            </a:r>
            <a:r>
              <a:rPr lang="zh-CN" altLang="en-US" sz="2400" b="1" dirty="0">
                <a:latin typeface="Comic Sans MS" panose="030F0702030302020204" pitchFamily="66" charset="0"/>
              </a:rPr>
              <a:t>和</a:t>
            </a:r>
            <a:r>
              <a:rPr lang="zh-CN" altLang="en-US" sz="2400" b="1" i="1" dirty="0">
                <a:solidFill>
                  <a:srgbClr val="C00000"/>
                </a:solidFill>
                <a:latin typeface="Comic Sans MS" panose="030F0702030302020204" pitchFamily="66" charset="0"/>
              </a:rPr>
              <a:t>转移行为</a:t>
            </a:r>
            <a:r>
              <a:rPr lang="zh-CN" altLang="en-US" sz="2400" b="1" dirty="0">
                <a:latin typeface="Comic Sans MS" panose="030F0702030302020204" pitchFamily="66" charset="0"/>
              </a:rPr>
              <a:t>对代码进行调度，以获取最佳性能</a:t>
            </a:r>
            <a:endParaRPr lang="en-US" altLang="zh-CN" sz="2400" b="1"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202</a:t>
            </a:fld>
            <a:endParaRPr lang="zh-CN" alt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736091" y="274955"/>
            <a:ext cx="8721725" cy="1143000"/>
          </a:xfrm>
        </p:spPr>
        <p:txBody>
          <a:bodyPr>
            <a:normAutofit/>
          </a:bodyPr>
          <a:lstStyle/>
          <a:p>
            <a:r>
              <a:rPr lang="zh-CN" altLang="en-US" b="1" dirty="0">
                <a:solidFill>
                  <a:srgbClr val="FF0000"/>
                </a:solidFill>
                <a:sym typeface="+mn-ea"/>
              </a:rPr>
              <a:t>回忆：插入</a:t>
            </a:r>
            <a:r>
              <a:rPr lang="en-US" altLang="zh-CN" b="1" dirty="0">
                <a:solidFill>
                  <a:srgbClr val="FF0000"/>
                </a:solidFill>
                <a:sym typeface="+mn-ea"/>
              </a:rPr>
              <a:t> stalls</a:t>
            </a:r>
            <a:r>
              <a:rPr lang="zh-CN" altLang="en-US" b="1" dirty="0">
                <a:solidFill>
                  <a:srgbClr val="FF0000"/>
                </a:solidFill>
                <a:sym typeface="+mn-ea"/>
              </a:rPr>
              <a:t>解决冒险</a:t>
            </a:r>
            <a:r>
              <a:rPr lang="en-US" altLang="zh-CN" b="1" dirty="0">
                <a:solidFill>
                  <a:srgbClr val="FF0000"/>
                </a:solidFill>
                <a:sym typeface="+mn-ea"/>
              </a:rPr>
              <a:t> </a:t>
            </a:r>
            <a:endParaRPr lang="en-US" altLang="zh-CN">
              <a:solidFill>
                <a:srgbClr val="FF0000"/>
              </a:solidFill>
            </a:endParaRPr>
          </a:p>
        </p:txBody>
      </p:sp>
      <p:grpSp>
        <p:nvGrpSpPr>
          <p:cNvPr id="2" name="Group 8"/>
          <p:cNvGrpSpPr/>
          <p:nvPr/>
        </p:nvGrpSpPr>
        <p:grpSpPr bwMode="auto">
          <a:xfrm>
            <a:off x="1703512" y="1628800"/>
            <a:ext cx="8640960" cy="5046638"/>
            <a:chOff x="0" y="840"/>
            <a:chExt cx="5760" cy="3480"/>
          </a:xfrm>
        </p:grpSpPr>
        <p:grpSp>
          <p:nvGrpSpPr>
            <p:cNvPr id="3" name="Group 6"/>
            <p:cNvGrpSpPr/>
            <p:nvPr/>
          </p:nvGrpSpPr>
          <p:grpSpPr bwMode="auto">
            <a:xfrm>
              <a:off x="0" y="840"/>
              <a:ext cx="5760" cy="3480"/>
              <a:chOff x="0" y="840"/>
              <a:chExt cx="5760" cy="3480"/>
            </a:xfrm>
          </p:grpSpPr>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0"/>
                <a:ext cx="5760" cy="3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5" name="Text Box 5"/>
              <p:cNvSpPr txBox="1">
                <a:spLocks noChangeArrowheads="1"/>
              </p:cNvSpPr>
              <p:nvPr/>
            </p:nvSpPr>
            <p:spPr bwMode="auto">
              <a:xfrm>
                <a:off x="22" y="3840"/>
                <a:ext cx="887" cy="25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48 or 72       </a:t>
                </a:r>
              </a:p>
            </p:txBody>
          </p:sp>
        </p:grpSp>
        <p:sp>
          <p:nvSpPr>
            <p:cNvPr id="10247" name="Text Box 7"/>
            <p:cNvSpPr txBox="1">
              <a:spLocks noChangeArrowheads="1"/>
            </p:cNvSpPr>
            <p:nvPr/>
          </p:nvSpPr>
          <p:spPr bwMode="auto">
            <a:xfrm>
              <a:off x="672" y="1776"/>
              <a:ext cx="336" cy="240"/>
            </a:xfrm>
            <a:prstGeom prst="rect">
              <a:avLst/>
            </a:prstGeom>
            <a:solidFill>
              <a:schemeClr val="bg1"/>
            </a:solidFill>
            <a:ln>
              <a:noFill/>
            </a:ln>
            <a:effectLst/>
            <a:extLst>
              <a:ext uri="{91240B29-F687-4F45-9708-019B960494DF}">
                <a14:hiddenLine xmlns:a14="http://schemas.microsoft.com/office/drawing/2010/main" w="19050">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r>
                <a:rPr lang="en-US" altLang="zh-CN" sz="1600" b="1"/>
                <a:t>24</a:t>
              </a:r>
            </a:p>
          </p:txBody>
        </p:sp>
      </p:grpSp>
      <p:sp>
        <p:nvSpPr>
          <p:cNvPr id="8" name="灯片编号占位符 7"/>
          <p:cNvSpPr>
            <a:spLocks noGrp="1"/>
          </p:cNvSpPr>
          <p:nvPr>
            <p:ph type="sldNum" sz="quarter" idx="12"/>
          </p:nvPr>
        </p:nvSpPr>
        <p:spPr/>
        <p:txBody>
          <a:bodyPr/>
          <a:lstStyle/>
          <a:p>
            <a:fld id="{0C913308-F349-4B6D-A68A-DD1791B4A57B}" type="slidenum">
              <a:rPr lang="zh-CN" altLang="en-US" smtClean="0"/>
              <a:t>203</a:t>
            </a:fld>
            <a:endParaRPr lang="zh-CN" altLang="en-US"/>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2050"/>
          <p:cNvSpPr>
            <a:spLocks noGrp="1" noChangeArrowheads="1"/>
          </p:cNvSpPr>
          <p:nvPr>
            <p:ph type="title"/>
          </p:nvPr>
        </p:nvSpPr>
        <p:spPr/>
        <p:txBody>
          <a:bodyPr/>
          <a:lstStyle/>
          <a:p>
            <a:r>
              <a:rPr lang="zh-CN" altLang="en-US" b="1" dirty="0">
                <a:sym typeface="+mn-ea"/>
              </a:rPr>
              <a:t>流水线状态</a:t>
            </a:r>
            <a:endParaRPr lang="en-US" altLang="zh-CN"/>
          </a:p>
        </p:txBody>
      </p:sp>
      <p:graphicFrame>
        <p:nvGraphicFramePr>
          <p:cNvPr id="38975" name="Group 2111"/>
          <p:cNvGraphicFramePr>
            <a:graphicFrameLocks noGrp="1"/>
          </p:cNvGraphicFramePr>
          <p:nvPr/>
        </p:nvGraphicFramePr>
        <p:xfrm>
          <a:off x="1828800" y="1752600"/>
          <a:ext cx="8534400" cy="1828800"/>
        </p:xfrm>
        <a:graphic>
          <a:graphicData uri="http://schemas.openxmlformats.org/drawingml/2006/table">
            <a:tbl>
              <a:tblPr/>
              <a:tblGrid>
                <a:gridCol w="2933700">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838200">
                  <a:extLst>
                    <a:ext uri="{9D8B030D-6E8A-4147-A177-3AD203B41FA5}">
                      <a16:colId xmlns:a16="http://schemas.microsoft.com/office/drawing/2014/main" val="20007"/>
                    </a:ext>
                  </a:extLst>
                </a:gridCol>
              </a:tblGrid>
              <a:tr h="0">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rgbClr val="0000FF"/>
                          </a:solidFill>
                          <a:effectLst/>
                          <a:latin typeface="Arial" panose="020B0604020202020204" pitchFamily="34" charset="0"/>
                          <a:ea typeface="宋体" panose="02010600030101010101" pitchFamily="2" charset="-122"/>
                        </a:rPr>
                        <a:t>Branch instruction</a:t>
                      </a:r>
                      <a:endParaRPr kumimoji="1" lang="en-US" altLang="zh-CN" sz="1800" b="0" i="0" u="none" strike="noStrike" cap="none" normalizeH="0" baseline="0">
                        <a:ln>
                          <a:noFill/>
                        </a:ln>
                        <a:solidFill>
                          <a:srgbClr val="0000FF"/>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WB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0038">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Branch Successor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stall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stall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Branch successor+1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EX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27622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Branch successor+2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r h="27622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Branch successor+3</a:t>
                      </a:r>
                      <a:endParaRPr kumimoji="1"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t>204</a:t>
            </a:fld>
            <a:endParaRPr lang="zh-CN" altLang="en-US"/>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r>
              <a:rPr lang="zh-CN" altLang="en-US" sz="4000" b="1" dirty="0"/>
              <a:t>转移</a:t>
            </a:r>
            <a:r>
              <a:rPr lang="en-US" altLang="zh-CN" sz="4000" b="1" dirty="0"/>
              <a:t>Stalls </a:t>
            </a:r>
            <a:r>
              <a:rPr lang="zh-CN" altLang="en-US" sz="4000" b="1" dirty="0"/>
              <a:t>会造成大的性能损失</a:t>
            </a:r>
            <a:endParaRPr lang="en-US" altLang="zh-CN" sz="4000" b="1" dirty="0"/>
          </a:p>
        </p:txBody>
      </p:sp>
      <p:sp>
        <p:nvSpPr>
          <p:cNvPr id="11267" name="Rectangle 3"/>
          <p:cNvSpPr>
            <a:spLocks noGrp="1" noChangeArrowheads="1"/>
          </p:cNvSpPr>
          <p:nvPr>
            <p:ph type="body" idx="1"/>
          </p:nvPr>
        </p:nvSpPr>
        <p:spPr/>
        <p:txBody>
          <a:bodyPr>
            <a:normAutofit/>
          </a:bodyPr>
          <a:lstStyle/>
          <a:p>
            <a:r>
              <a:rPr lang="en-US" altLang="zh-CN" i="1" dirty="0">
                <a:solidFill>
                  <a:srgbClr val="000000"/>
                </a:solidFill>
                <a:latin typeface="Comic Sans MS" panose="030F0702030302020204" pitchFamily="66" charset="0"/>
              </a:rPr>
              <a:t>Problem:</a:t>
            </a:r>
          </a:p>
          <a:p>
            <a:pPr lvl="1"/>
            <a:r>
              <a:rPr lang="zh-CN" altLang="en-US" b="1" i="1" dirty="0">
                <a:solidFill>
                  <a:srgbClr val="000000"/>
                </a:solidFill>
                <a:latin typeface="Comic Sans MS" panose="030F0702030302020204" pitchFamily="66" charset="0"/>
              </a:rPr>
              <a:t>程序中有</a:t>
            </a:r>
            <a:r>
              <a:rPr lang="en-US" altLang="zh-CN" b="1" i="1" dirty="0">
                <a:solidFill>
                  <a:srgbClr val="000000"/>
                </a:solidFill>
                <a:latin typeface="Comic Sans MS" panose="030F0702030302020204" pitchFamily="66" charset="0"/>
              </a:rPr>
              <a:t>30%</a:t>
            </a:r>
            <a:r>
              <a:rPr lang="zh-CN" altLang="en-US" b="1" i="1" dirty="0">
                <a:solidFill>
                  <a:srgbClr val="000000"/>
                </a:solidFill>
                <a:latin typeface="Comic Sans MS" panose="030F0702030302020204" pitchFamily="66" charset="0"/>
              </a:rPr>
              <a:t>的转移频率，理想</a:t>
            </a:r>
            <a:r>
              <a:rPr lang="en-US" altLang="zh-CN" b="1" i="1" dirty="0">
                <a:solidFill>
                  <a:srgbClr val="000000"/>
                </a:solidFill>
                <a:latin typeface="Comic Sans MS" panose="030F0702030302020204" pitchFamily="66" charset="0"/>
              </a:rPr>
              <a:t>CPI</a:t>
            </a:r>
            <a:r>
              <a:rPr lang="zh-CN" altLang="en-US" b="1" i="1" dirty="0">
                <a:solidFill>
                  <a:srgbClr val="000000"/>
                </a:solidFill>
                <a:latin typeface="Comic Sans MS" panose="030F0702030302020204" pitchFamily="66" charset="0"/>
              </a:rPr>
              <a:t>为</a:t>
            </a:r>
            <a:r>
              <a:rPr lang="en-US" altLang="zh-CN" b="1" i="1" dirty="0">
                <a:solidFill>
                  <a:srgbClr val="000000"/>
                </a:solidFill>
                <a:latin typeface="Comic Sans MS" panose="030F0702030302020204" pitchFamily="66" charset="0"/>
              </a:rPr>
              <a:t>1</a:t>
            </a:r>
            <a:r>
              <a:rPr lang="zh-CN" altLang="en-US" b="1" i="1" dirty="0">
                <a:solidFill>
                  <a:srgbClr val="000000"/>
                </a:solidFill>
                <a:latin typeface="Comic Sans MS" panose="030F0702030302020204" pitchFamily="66" charset="0"/>
              </a:rPr>
              <a:t>，插入</a:t>
            </a:r>
            <a:r>
              <a:rPr lang="en-US" altLang="zh-CN" b="1" i="1" dirty="0">
                <a:solidFill>
                  <a:srgbClr val="000000"/>
                </a:solidFill>
                <a:latin typeface="Comic Sans MS" panose="030F0702030302020204" pitchFamily="66" charset="0"/>
              </a:rPr>
              <a:t>stalls</a:t>
            </a:r>
            <a:r>
              <a:rPr lang="zh-CN" altLang="en-US" b="1" i="1" dirty="0">
                <a:solidFill>
                  <a:srgbClr val="000000"/>
                </a:solidFill>
                <a:latin typeface="Comic Sans MS" panose="030F0702030302020204" pitchFamily="66" charset="0"/>
              </a:rPr>
              <a:t>后的性能是多少？</a:t>
            </a:r>
            <a:endParaRPr lang="en-US" altLang="zh-CN" b="1" i="1" dirty="0">
              <a:solidFill>
                <a:srgbClr val="000000"/>
              </a:solidFill>
              <a:latin typeface="Comic Sans MS" panose="030F0702030302020204" pitchFamily="66" charset="0"/>
            </a:endParaRPr>
          </a:p>
          <a:p>
            <a:endParaRPr lang="en-US" altLang="zh-CN" dirty="0">
              <a:solidFill>
                <a:srgbClr val="000000"/>
              </a:solidFill>
              <a:latin typeface="Comic Sans MS" panose="030F0702030302020204" pitchFamily="66" charset="0"/>
            </a:endParaRPr>
          </a:p>
          <a:p>
            <a:r>
              <a:rPr lang="en-US" altLang="zh-CN" dirty="0">
                <a:solidFill>
                  <a:srgbClr val="000000"/>
                </a:solidFill>
                <a:latin typeface="Comic Sans MS" panose="030F0702030302020204" pitchFamily="66" charset="0"/>
              </a:rPr>
              <a:t>Answer:</a:t>
            </a:r>
          </a:p>
          <a:p>
            <a:pPr lvl="1"/>
            <a:r>
              <a:rPr lang="en-US" altLang="zh-CN" dirty="0">
                <a:solidFill>
                  <a:srgbClr val="000000"/>
                </a:solidFill>
                <a:latin typeface="Comic Sans MS" panose="030F0702030302020204" pitchFamily="66" charset="0"/>
              </a:rPr>
              <a:t>CPI = 1+30%</a:t>
            </a:r>
            <a:r>
              <a:rPr lang="en-US" altLang="zh-CN" dirty="0">
                <a:solidFill>
                  <a:srgbClr val="000000"/>
                </a:solidFill>
                <a:latin typeface="Comic Sans MS" panose="030F0702030302020204" pitchFamily="66" charset="0"/>
                <a:sym typeface="Symbol" panose="05050102010706020507" pitchFamily="18" charset="2"/>
              </a:rPr>
              <a:t></a:t>
            </a:r>
            <a:r>
              <a:rPr lang="zh-CN" altLang="en-US" dirty="0">
                <a:solidFill>
                  <a:srgbClr val="000000"/>
                </a:solidFill>
                <a:latin typeface="Comic Sans MS" panose="030F0702030302020204" pitchFamily="66" charset="0"/>
                <a:sym typeface="Symbol" panose="05050102010706020507" pitchFamily="18" charset="2"/>
              </a:rPr>
              <a:t>３＝</a:t>
            </a:r>
            <a:r>
              <a:rPr lang="en-US" altLang="zh-CN" dirty="0">
                <a:solidFill>
                  <a:srgbClr val="000000"/>
                </a:solidFill>
                <a:latin typeface="Comic Sans MS" panose="030F0702030302020204" pitchFamily="66" charset="0"/>
              </a:rPr>
              <a:t>1.9</a:t>
            </a:r>
          </a:p>
          <a:p>
            <a:pPr lvl="1"/>
            <a:r>
              <a:rPr lang="zh-CN" altLang="en-US" b="1" dirty="0">
                <a:solidFill>
                  <a:srgbClr val="000000"/>
                </a:solidFill>
                <a:latin typeface="Comic Sans MS" panose="030F0702030302020204" pitchFamily="66" charset="0"/>
              </a:rPr>
              <a:t>这种方法得到的性能大约只有理想性能的</a:t>
            </a:r>
            <a:r>
              <a:rPr lang="zh-CN" altLang="en-US" b="1" dirty="0">
                <a:solidFill>
                  <a:srgbClr val="C00000"/>
                </a:solidFill>
                <a:latin typeface="Comic Sans MS" panose="030F0702030302020204" pitchFamily="66" charset="0"/>
              </a:rPr>
              <a:t>一半</a:t>
            </a:r>
            <a:r>
              <a:rPr lang="zh-CN" altLang="en-US" b="1" dirty="0">
                <a:solidFill>
                  <a:srgbClr val="000000"/>
                </a:solidFill>
                <a:latin typeface="Comic Sans MS" panose="030F0702030302020204" pitchFamily="66" charset="0"/>
              </a:rPr>
              <a:t>。</a:t>
            </a:r>
            <a:endParaRPr lang="en-US" altLang="zh-CN" b="1"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205</a:t>
            </a:fld>
            <a:endParaRPr lang="zh-CN" altLang="en-US"/>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597025" y="131445"/>
            <a:ext cx="8995410" cy="1143000"/>
          </a:xfrm>
        </p:spPr>
        <p:txBody>
          <a:bodyPr>
            <a:noAutofit/>
          </a:bodyPr>
          <a:lstStyle/>
          <a:p>
            <a:r>
              <a:rPr lang="zh-CN" altLang="en-US" sz="3200" b="1" dirty="0">
                <a:solidFill>
                  <a:srgbClr val="FF0000"/>
                </a:solidFill>
              </a:rPr>
              <a:t>总是停顿</a:t>
            </a:r>
            <a:r>
              <a:rPr lang="en-US" altLang="zh-CN" sz="3200" b="1" dirty="0">
                <a:solidFill>
                  <a:srgbClr val="FF0000"/>
                </a:solidFill>
              </a:rPr>
              <a:t>——</a:t>
            </a:r>
            <a:r>
              <a:rPr lang="zh-CN" altLang="en-US" sz="3200" b="1" dirty="0">
                <a:solidFill>
                  <a:srgbClr val="FF0000"/>
                </a:solidFill>
              </a:rPr>
              <a:t>降低了转移不发生</a:t>
            </a:r>
            <a:r>
              <a:rPr lang="en-US" altLang="zh-CN" sz="3200" dirty="0">
                <a:solidFill>
                  <a:srgbClr val="0070C0"/>
                </a:solidFill>
                <a:sym typeface="+mn-ea"/>
              </a:rPr>
              <a:t>Not- taken</a:t>
            </a:r>
            <a:r>
              <a:rPr lang="zh-CN" altLang="en-US" sz="3200" b="1" dirty="0">
                <a:solidFill>
                  <a:srgbClr val="FF0000"/>
                </a:solidFill>
              </a:rPr>
              <a:t>的性能</a:t>
            </a:r>
          </a:p>
        </p:txBody>
      </p:sp>
      <p:sp>
        <p:nvSpPr>
          <p:cNvPr id="33797" name="Oval 5"/>
          <p:cNvSpPr>
            <a:spLocks noChangeArrowheads="1"/>
          </p:cNvSpPr>
          <p:nvPr/>
        </p:nvSpPr>
        <p:spPr bwMode="auto">
          <a:xfrm>
            <a:off x="4114800" y="3352800"/>
            <a:ext cx="685800" cy="609600"/>
          </a:xfrm>
          <a:prstGeom prst="ellipse">
            <a:avLst/>
          </a:prstGeom>
          <a:noFill/>
          <a:ln w="28575">
            <a:solidFill>
              <a:srgbClr val="00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447800"/>
            <a:ext cx="8562975" cy="4953000"/>
          </a:xfrm>
          <a:prstGeom prst="rect">
            <a:avLst/>
          </a:prstGeom>
          <a:solidFill>
            <a:srgbClr val="FFFFFF"/>
          </a:solidFill>
          <a:ln>
            <a:noFill/>
          </a:ln>
          <a:effectLst/>
        </p:spPr>
      </p:pic>
      <p:sp>
        <p:nvSpPr>
          <p:cNvPr id="33798" name="Text Box 6"/>
          <p:cNvSpPr txBox="1">
            <a:spLocks noChangeArrowheads="1"/>
          </p:cNvSpPr>
          <p:nvPr/>
        </p:nvSpPr>
        <p:spPr bwMode="auto">
          <a:xfrm>
            <a:off x="2779713" y="2778125"/>
            <a:ext cx="533400" cy="381000"/>
          </a:xfrm>
          <a:prstGeom prst="rect">
            <a:avLst/>
          </a:prstGeom>
          <a:solidFill>
            <a:srgbClr val="FFFFFF"/>
          </a:solidFill>
          <a:ln>
            <a:noFill/>
          </a:ln>
          <a:effectLst/>
        </p:spPr>
        <p:txBody>
          <a:bodyPr lIns="36000"/>
          <a:lstStyle/>
          <a:p>
            <a:pPr marL="342900" indent="-342900"/>
            <a:r>
              <a:rPr lang="en-US" altLang="zh-CN" sz="1600" b="1"/>
              <a:t>24</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t>206</a:t>
            </a:fld>
            <a:endParaRPr lang="zh-CN" altLang="en-US"/>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r>
              <a:rPr lang="zh-CN" altLang="en-US" b="1" dirty="0">
                <a:solidFill>
                  <a:srgbClr val="FF0000"/>
                </a:solidFill>
              </a:rPr>
              <a:t>假设转移</a:t>
            </a:r>
            <a:r>
              <a:rPr lang="zh-CN" altLang="en-US" b="1" dirty="0">
                <a:solidFill>
                  <a:srgbClr val="0070C0"/>
                </a:solidFill>
              </a:rPr>
              <a:t>不</a:t>
            </a:r>
            <a:r>
              <a:rPr lang="zh-CN" altLang="en-US" b="1" dirty="0">
                <a:solidFill>
                  <a:srgbClr val="FF0000"/>
                </a:solidFill>
              </a:rPr>
              <a:t>发生会怎样？</a:t>
            </a:r>
            <a:endParaRPr lang="en-US" altLang="zh-CN" b="1" dirty="0">
              <a:solidFill>
                <a:srgbClr val="FF0000"/>
              </a:solidFill>
            </a:endParaRPr>
          </a:p>
        </p:txBody>
      </p:sp>
      <p:sp>
        <p:nvSpPr>
          <p:cNvPr id="12291" name="Rectangle 3"/>
          <p:cNvSpPr>
            <a:spLocks noGrp="1" noChangeArrowheads="1"/>
          </p:cNvSpPr>
          <p:nvPr>
            <p:ph type="body" idx="1"/>
          </p:nvPr>
        </p:nvSpPr>
        <p:spPr/>
        <p:txBody>
          <a:bodyPr/>
          <a:lstStyle/>
          <a:p>
            <a:endParaRPr lang="zh-CN" altLang="zh-CN"/>
          </a:p>
        </p:txBody>
      </p:sp>
      <p:grpSp>
        <p:nvGrpSpPr>
          <p:cNvPr id="2" name="Group 9"/>
          <p:cNvGrpSpPr/>
          <p:nvPr/>
        </p:nvGrpSpPr>
        <p:grpSpPr bwMode="auto">
          <a:xfrm>
            <a:off x="1524000" y="1371600"/>
            <a:ext cx="9144000" cy="5486400"/>
            <a:chOff x="0" y="864"/>
            <a:chExt cx="5760" cy="3456"/>
          </a:xfrm>
        </p:grpSpPr>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4"/>
              <a:ext cx="5760" cy="3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5" name="Text Box 7"/>
            <p:cNvSpPr txBox="1">
              <a:spLocks noChangeArrowheads="1"/>
            </p:cNvSpPr>
            <p:nvPr/>
          </p:nvSpPr>
          <p:spPr bwMode="auto">
            <a:xfrm>
              <a:off x="672" y="1824"/>
              <a:ext cx="290" cy="240"/>
            </a:xfrm>
            <a:prstGeom prst="rect">
              <a:avLst/>
            </a:prstGeom>
            <a:solidFill>
              <a:srgbClr val="FFFFFF"/>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a:lstStyle>
              <a:lvl1pPr marL="342900" indent="-342900" algn="l">
                <a:defRPr kumimoji="1" sz="2400">
                  <a:solidFill>
                    <a:schemeClr val="tx1"/>
                  </a:solidFill>
                  <a:latin typeface="Times New Roman" panose="02020603050405020304" pitchFamily="18" charset="0"/>
                  <a:ea typeface="宋体" panose="02010600030101010101" pitchFamily="2" charset="-122"/>
                </a:defRPr>
              </a:lvl1pPr>
              <a:lvl2pPr marL="742950" indent="-285750" algn="l">
                <a:defRPr kumimoji="1" sz="2400">
                  <a:solidFill>
                    <a:schemeClr val="tx1"/>
                  </a:solidFill>
                  <a:latin typeface="Times New Roman" panose="02020603050405020304" pitchFamily="18" charset="0"/>
                  <a:ea typeface="宋体" panose="02010600030101010101" pitchFamily="2" charset="-122"/>
                </a:defRPr>
              </a:lvl2pPr>
              <a:lvl3pPr marL="1143000" indent="-228600" algn="l">
                <a:defRPr kumimoji="1" sz="2400">
                  <a:solidFill>
                    <a:schemeClr val="tx1"/>
                  </a:solidFill>
                  <a:latin typeface="Times New Roman" panose="02020603050405020304" pitchFamily="18" charset="0"/>
                  <a:ea typeface="宋体" panose="02010600030101010101" pitchFamily="2" charset="-122"/>
                </a:defRPr>
              </a:lvl3pPr>
              <a:lvl4pPr marL="1600200" indent="-228600" algn="l">
                <a:defRPr kumimoji="1" sz="2400">
                  <a:solidFill>
                    <a:schemeClr val="tx1"/>
                  </a:solidFill>
                  <a:latin typeface="Times New Roman" panose="02020603050405020304" pitchFamily="18" charset="0"/>
                  <a:ea typeface="宋体" panose="02010600030101010101" pitchFamily="2" charset="-122"/>
                </a:defRPr>
              </a:lvl4pPr>
              <a:lvl5pPr marL="2057400" indent="-228600" algn="l">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dirty="0">
                  <a:latin typeface="Comic Sans MS" panose="030F0702030302020204" pitchFamily="66" charset="0"/>
                </a:rPr>
                <a:t>24</a:t>
              </a:r>
            </a:p>
          </p:txBody>
        </p:sp>
      </p:grpSp>
      <p:sp>
        <p:nvSpPr>
          <p:cNvPr id="7" name="灯片编号占位符 6"/>
          <p:cNvSpPr>
            <a:spLocks noGrp="1"/>
          </p:cNvSpPr>
          <p:nvPr>
            <p:ph type="sldNum" sz="quarter" idx="12"/>
          </p:nvPr>
        </p:nvSpPr>
        <p:spPr/>
        <p:txBody>
          <a:bodyPr/>
          <a:lstStyle/>
          <a:p>
            <a:fld id="{0C913308-F349-4B6D-A68A-DD1791B4A57B}" type="slidenum">
              <a:rPr lang="zh-CN" altLang="en-US" smtClean="0"/>
              <a:t>207</a:t>
            </a:fld>
            <a:endParaRPr lang="zh-CN" altLang="en-US"/>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595538" y="-143510"/>
            <a:ext cx="7729566" cy="1143000"/>
          </a:xfrm>
        </p:spPr>
        <p:txBody>
          <a:bodyPr>
            <a:normAutofit fontScale="90000"/>
          </a:bodyPr>
          <a:lstStyle/>
          <a:p>
            <a:br>
              <a:rPr lang="en-US" altLang="zh-CN" sz="4000" dirty="0">
                <a:solidFill>
                  <a:srgbClr val="00B050"/>
                </a:solidFill>
                <a:latin typeface="Comic Sans MS" panose="030F0702030302020204" pitchFamily="66" charset="0"/>
                <a:sym typeface="+mn-ea"/>
              </a:rPr>
            </a:br>
            <a:r>
              <a:rPr lang="zh-CN" altLang="en-US" sz="4000" b="1" dirty="0">
                <a:solidFill>
                  <a:srgbClr val="FF0000"/>
                </a:solidFill>
              </a:rPr>
              <a:t>转移不发生（</a:t>
            </a:r>
            <a:r>
              <a:rPr lang="en-US" altLang="zh-CN" sz="3200" dirty="0">
                <a:solidFill>
                  <a:srgbClr val="00B050"/>
                </a:solidFill>
                <a:latin typeface="Comic Sans MS" panose="030F0702030302020204" pitchFamily="66" charset="0"/>
                <a:sym typeface="+mn-ea"/>
              </a:rPr>
              <a:t>Predict-not-taken</a:t>
            </a:r>
            <a:r>
              <a:rPr lang="zh-CN" altLang="en-US" sz="4000" b="1" dirty="0">
                <a:solidFill>
                  <a:srgbClr val="FF0000"/>
                </a:solidFill>
              </a:rPr>
              <a:t>）</a:t>
            </a:r>
            <a:endParaRPr lang="en-US" altLang="zh-CN" sz="3200" dirty="0">
              <a:solidFill>
                <a:srgbClr val="FF0000"/>
              </a:solidFill>
            </a:endParaRPr>
          </a:p>
        </p:txBody>
      </p:sp>
      <p:sp>
        <p:nvSpPr>
          <p:cNvPr id="25603" name="Rectangle 3"/>
          <p:cNvSpPr>
            <a:spLocks noGrp="1" noChangeArrowheads="1"/>
          </p:cNvSpPr>
          <p:nvPr>
            <p:ph type="body" idx="1"/>
          </p:nvPr>
        </p:nvSpPr>
        <p:spPr>
          <a:xfrm>
            <a:off x="2024034" y="1285860"/>
            <a:ext cx="8229600" cy="5043510"/>
          </a:xfrm>
        </p:spPr>
        <p:txBody>
          <a:bodyPr>
            <a:normAutofit/>
          </a:bodyPr>
          <a:lstStyle/>
          <a:p>
            <a:pPr>
              <a:lnSpc>
                <a:spcPts val="3100"/>
              </a:lnSpc>
            </a:pPr>
            <a:r>
              <a:rPr lang="zh-CN" altLang="en-US" b="1" dirty="0">
                <a:latin typeface="Comic Sans MS" panose="030F0702030302020204" pitchFamily="66" charset="0"/>
                <a:sym typeface="+mn-ea"/>
              </a:rPr>
              <a:t>硬件实现</a:t>
            </a:r>
            <a:r>
              <a:rPr lang="en-US" altLang="zh-CN" dirty="0">
                <a:latin typeface="Comic Sans MS" panose="030F0702030302020204" pitchFamily="66" charset="0"/>
              </a:rPr>
              <a:t>:</a:t>
            </a:r>
          </a:p>
          <a:p>
            <a:pPr lvl="1">
              <a:lnSpc>
                <a:spcPts val="3100"/>
              </a:lnSpc>
            </a:pPr>
            <a:r>
              <a:rPr lang="zh-CN" altLang="en-US" b="1" dirty="0">
                <a:solidFill>
                  <a:srgbClr val="0000FF"/>
                </a:solidFill>
                <a:latin typeface="Comic Sans MS" panose="030F0702030302020204" pitchFamily="66" charset="0"/>
              </a:rPr>
              <a:t>对每条转移指令都当作转移未选中处理</a:t>
            </a:r>
            <a:r>
              <a:rPr lang="en-US" altLang="zh-CN" b="1" dirty="0">
                <a:solidFill>
                  <a:srgbClr val="0000FF"/>
                </a:solidFill>
                <a:latin typeface="Comic Sans MS" panose="030F0702030302020204" pitchFamily="66" charset="0"/>
              </a:rPr>
              <a:t> </a:t>
            </a:r>
            <a:r>
              <a:rPr lang="en-US" altLang="zh-CN" dirty="0">
                <a:solidFill>
                  <a:srgbClr val="0000FF"/>
                </a:solidFill>
                <a:latin typeface="Comic Sans MS" panose="030F0702030302020204" pitchFamily="66" charset="0"/>
              </a:rPr>
              <a:t>(or as the formal instruction)</a:t>
            </a:r>
            <a:endParaRPr lang="en-US" altLang="zh-CN" dirty="0">
              <a:latin typeface="Comic Sans MS" panose="030F0702030302020204" pitchFamily="66" charset="0"/>
            </a:endParaRPr>
          </a:p>
          <a:p>
            <a:pPr lvl="2">
              <a:lnSpc>
                <a:spcPts val="3100"/>
              </a:lnSpc>
            </a:pPr>
            <a:r>
              <a:rPr lang="zh-CN" altLang="en-US" b="1" dirty="0">
                <a:latin typeface="Comic Sans MS" panose="030F0702030302020204" pitchFamily="66" charset="0"/>
              </a:rPr>
              <a:t>当转移未选中时，取到的指令正好是要继续执行的，</a:t>
            </a:r>
            <a:r>
              <a:rPr lang="zh-CN" altLang="en-US" b="1" dirty="0">
                <a:solidFill>
                  <a:srgbClr val="FF0000"/>
                </a:solidFill>
                <a:latin typeface="Comic Sans MS" panose="030F0702030302020204" pitchFamily="66" charset="0"/>
              </a:rPr>
              <a:t>没有任何停顿。</a:t>
            </a:r>
            <a:endParaRPr lang="en-US" altLang="zh-CN" dirty="0">
              <a:latin typeface="Comic Sans MS" panose="030F0702030302020204" pitchFamily="66" charset="0"/>
            </a:endParaRPr>
          </a:p>
          <a:p>
            <a:pPr lvl="2">
              <a:lnSpc>
                <a:spcPts val="3100"/>
              </a:lnSpc>
            </a:pPr>
            <a:r>
              <a:rPr lang="zh-CN" altLang="en-US" b="1" dirty="0">
                <a:latin typeface="Comic Sans MS" panose="030F0702030302020204" pitchFamily="66" charset="0"/>
              </a:rPr>
              <a:t>如果转移选中，则重新取转移目标指令，此时引起</a:t>
            </a:r>
            <a:r>
              <a:rPr lang="en-US" altLang="zh-CN" b="1" dirty="0">
                <a:solidFill>
                  <a:srgbClr val="FF0000"/>
                </a:solidFill>
                <a:latin typeface="Comic Sans MS" panose="030F0702030302020204" pitchFamily="66" charset="0"/>
              </a:rPr>
              <a:t>3</a:t>
            </a:r>
            <a:r>
              <a:rPr lang="zh-CN" altLang="en-US" b="1" dirty="0">
                <a:latin typeface="Comic Sans MS" panose="030F0702030302020204" pitchFamily="66" charset="0"/>
              </a:rPr>
              <a:t>个</a:t>
            </a:r>
            <a:r>
              <a:rPr lang="en-US" altLang="zh-CN" b="1" dirty="0">
                <a:latin typeface="Comic Sans MS" panose="030F0702030302020204" pitchFamily="66" charset="0"/>
              </a:rPr>
              <a:t>stall</a:t>
            </a:r>
            <a:r>
              <a:rPr lang="zh-CN" altLang="en-US" b="1" dirty="0">
                <a:latin typeface="Comic Sans MS" panose="030F0702030302020204" pitchFamily="66" charset="0"/>
              </a:rPr>
              <a:t>。</a:t>
            </a:r>
            <a:r>
              <a:rPr lang="en-US" altLang="zh-CN" dirty="0">
                <a:latin typeface="Comic Sans MS" panose="030F0702030302020204" pitchFamily="66" charset="0"/>
              </a:rPr>
              <a:t>(</a:t>
            </a:r>
            <a:r>
              <a:rPr lang="en-US" altLang="zh-CN" dirty="0">
                <a:solidFill>
                  <a:srgbClr val="0000FF"/>
                </a:solidFill>
                <a:latin typeface="Comic Sans MS" panose="030F0702030302020204" pitchFamily="66" charset="0"/>
              </a:rPr>
              <a:t>should turn the fetched instruction into a no-op</a:t>
            </a:r>
            <a:r>
              <a:rPr lang="en-US" altLang="zh-CN" dirty="0">
                <a:latin typeface="Comic Sans MS" panose="030F0702030302020204" pitchFamily="66" charset="0"/>
              </a:rPr>
              <a:t>)</a:t>
            </a:r>
          </a:p>
          <a:p>
            <a:pPr>
              <a:lnSpc>
                <a:spcPts val="3100"/>
              </a:lnSpc>
            </a:pPr>
            <a:r>
              <a:rPr lang="zh-CN" altLang="en-US" b="1" dirty="0">
                <a:latin typeface="Comic Sans MS" panose="030F0702030302020204" pitchFamily="66" charset="0"/>
                <a:sym typeface="+mn-ea"/>
              </a:rPr>
              <a:t>编译器</a:t>
            </a:r>
            <a:r>
              <a:rPr lang="en-US" altLang="zh-CN" dirty="0">
                <a:latin typeface="Comic Sans MS" panose="030F0702030302020204" pitchFamily="66" charset="0"/>
              </a:rPr>
              <a:t>:</a:t>
            </a:r>
          </a:p>
          <a:p>
            <a:pPr lvl="1">
              <a:lnSpc>
                <a:spcPts val="3100"/>
              </a:lnSpc>
            </a:pPr>
            <a:r>
              <a:rPr lang="zh-CN" altLang="en-US" b="1" dirty="0">
                <a:latin typeface="Comic Sans MS" panose="030F0702030302020204" pitchFamily="66" charset="0"/>
              </a:rPr>
              <a:t>编译时，将使用频率最高的代码放在转移未选中路径上，改进性能。</a:t>
            </a:r>
            <a:endParaRPr lang="en-US" altLang="zh-CN" b="1"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208</a:t>
            </a:fld>
            <a:endParaRPr lang="zh-CN" altLang="en-US"/>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981200" y="202883"/>
            <a:ext cx="8229600" cy="1143000"/>
          </a:xfrm>
        </p:spPr>
        <p:txBody>
          <a:bodyPr>
            <a:normAutofit fontScale="90000"/>
          </a:bodyPr>
          <a:lstStyle/>
          <a:p>
            <a:r>
              <a:rPr lang="en-US" altLang="zh-CN" sz="3600" dirty="0">
                <a:solidFill>
                  <a:srgbClr val="00B050"/>
                </a:solidFill>
                <a:latin typeface="Comic Sans MS" panose="030F0702030302020204" pitchFamily="66" charset="0"/>
                <a:sym typeface="+mn-ea"/>
              </a:rPr>
              <a:t>Predict-not-taken</a:t>
            </a:r>
            <a:br>
              <a:rPr lang="zh-CN" altLang="en-US" sz="4000" b="1" dirty="0">
                <a:solidFill>
                  <a:srgbClr val="FF0000"/>
                </a:solidFill>
              </a:rPr>
            </a:br>
            <a:r>
              <a:rPr lang="zh-CN" altLang="en-US" sz="4000" b="1" dirty="0">
                <a:solidFill>
                  <a:srgbClr val="FF0000"/>
                </a:solidFill>
              </a:rPr>
              <a:t>分析：如果转移是发生的会怎样？</a:t>
            </a:r>
            <a:endParaRPr lang="en-US" altLang="zh-CN" sz="4000" b="1" dirty="0">
              <a:solidFill>
                <a:srgbClr val="FF0000"/>
              </a:solidFill>
            </a:endParaRPr>
          </a:p>
        </p:txBody>
      </p:sp>
      <p:grpSp>
        <p:nvGrpSpPr>
          <p:cNvPr id="2" name="Group 11"/>
          <p:cNvGrpSpPr/>
          <p:nvPr/>
        </p:nvGrpSpPr>
        <p:grpSpPr bwMode="auto">
          <a:xfrm>
            <a:off x="1828800" y="1447801"/>
            <a:ext cx="8439150" cy="4772025"/>
            <a:chOff x="192" y="912"/>
            <a:chExt cx="5316" cy="3006"/>
          </a:xfrm>
        </p:grpSpPr>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912"/>
              <a:ext cx="5316" cy="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9" name="Text Box 5"/>
            <p:cNvSpPr txBox="1">
              <a:spLocks noChangeArrowheads="1"/>
            </p:cNvSpPr>
            <p:nvPr/>
          </p:nvSpPr>
          <p:spPr bwMode="auto">
            <a:xfrm>
              <a:off x="2016" y="1752"/>
              <a:ext cx="426" cy="168"/>
            </a:xfrm>
            <a:prstGeom prst="rect">
              <a:avLst/>
            </a:prstGeom>
            <a:solidFill>
              <a:srgbClr val="E8E200"/>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lstStyle>
              <a:lvl1pPr marL="342900" indent="-342900" algn="l">
                <a:defRPr kumimoji="1" sz="2400">
                  <a:solidFill>
                    <a:schemeClr val="tx1"/>
                  </a:solidFill>
                  <a:latin typeface="Times New Roman" panose="02020603050405020304" pitchFamily="18" charset="0"/>
                  <a:ea typeface="宋体" panose="02010600030101010101" pitchFamily="2" charset="-122"/>
                </a:defRPr>
              </a:lvl1pPr>
              <a:lvl2pPr marL="742950" indent="-285750" algn="l">
                <a:defRPr kumimoji="1" sz="2400">
                  <a:solidFill>
                    <a:schemeClr val="tx1"/>
                  </a:solidFill>
                  <a:latin typeface="Times New Roman" panose="02020603050405020304" pitchFamily="18" charset="0"/>
                  <a:ea typeface="宋体" panose="02010600030101010101" pitchFamily="2" charset="-122"/>
                </a:defRPr>
              </a:lvl2pPr>
              <a:lvl3pPr marL="1143000" indent="-228600" algn="l">
                <a:defRPr kumimoji="1" sz="2400">
                  <a:solidFill>
                    <a:schemeClr val="tx1"/>
                  </a:solidFill>
                  <a:latin typeface="Times New Roman" panose="02020603050405020304" pitchFamily="18" charset="0"/>
                  <a:ea typeface="宋体" panose="02010600030101010101" pitchFamily="2" charset="-122"/>
                </a:defRPr>
              </a:lvl3pPr>
              <a:lvl4pPr marL="1600200" indent="-228600" algn="l">
                <a:defRPr kumimoji="1" sz="2400">
                  <a:solidFill>
                    <a:schemeClr val="tx1"/>
                  </a:solidFill>
                  <a:latin typeface="Times New Roman" panose="02020603050405020304" pitchFamily="18" charset="0"/>
                  <a:ea typeface="宋体" panose="02010600030101010101" pitchFamily="2" charset="-122"/>
                </a:defRPr>
              </a:lvl4pPr>
              <a:lvl5pPr marL="2057400" indent="-228600" algn="l">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a:latin typeface="Comic Sans MS" panose="030F0702030302020204" pitchFamily="66" charset="0"/>
                </a:rPr>
                <a:t>24</a:t>
              </a:r>
            </a:p>
          </p:txBody>
        </p:sp>
      </p:grpSp>
      <p:sp>
        <p:nvSpPr>
          <p:cNvPr id="6" name="灯片编号占位符 5"/>
          <p:cNvSpPr>
            <a:spLocks noGrp="1"/>
          </p:cNvSpPr>
          <p:nvPr>
            <p:ph type="sldNum" sz="quarter" idx="12"/>
          </p:nvPr>
        </p:nvSpPr>
        <p:spPr/>
        <p:txBody>
          <a:bodyPr/>
          <a:lstStyle/>
          <a:p>
            <a:fld id="{0C913308-F349-4B6D-A68A-DD1791B4A57B}" type="slidenum">
              <a:rPr lang="zh-CN" altLang="en-US" smtClean="0"/>
              <a:t>209</a:t>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21</a:t>
            </a:fld>
            <a:endParaRPr lang="en-US" altLang="zh-CN" sz="1200" dirty="0">
              <a:latin typeface="Arial" panose="020B0604020202020204" pitchFamily="34" charset="0"/>
            </a:endParaRPr>
          </a:p>
        </p:txBody>
      </p:sp>
      <p:sp>
        <p:nvSpPr>
          <p:cNvPr id="178178" name="Rectangle 2"/>
          <p:cNvSpPr>
            <a:spLocks noGrp="1" noChangeArrowheads="1"/>
          </p:cNvSpPr>
          <p:nvPr>
            <p:ph type="title"/>
          </p:nvPr>
        </p:nvSpPr>
        <p:spPr>
          <a:xfrm>
            <a:off x="2309813" y="285750"/>
            <a:ext cx="8027988" cy="990600"/>
          </a:xfrm>
        </p:spPr>
        <p:txBody>
          <a:bodyPr vert="horz" wrap="square" lIns="91440" tIns="45720" rIns="91440" bIns="45720" numCol="1" anchor="ctr" anchorCtr="0" compatLnSpc="1"/>
          <a:lstStyle/>
          <a:p>
            <a:pPr>
              <a:defRPr/>
            </a:pPr>
            <a:r>
              <a:rPr lang="zh-CN" altLang="en-US" dirty="0"/>
              <a:t>响应时间</a:t>
            </a:r>
            <a:r>
              <a:rPr lang="zh-CN" altLang="en-US" dirty="0">
                <a:solidFill>
                  <a:srgbClr val="FFFF00"/>
                </a:solidFill>
              </a:rPr>
              <a:t>与</a:t>
            </a:r>
            <a:r>
              <a:rPr lang="zh-CN" altLang="en-US" dirty="0"/>
              <a:t>吞吐量</a:t>
            </a:r>
            <a:endParaRPr lang="en-US" altLang="zh-CN" dirty="0"/>
          </a:p>
        </p:txBody>
      </p:sp>
      <p:sp>
        <p:nvSpPr>
          <p:cNvPr id="29700" name="Rectangle 3"/>
          <p:cNvSpPr>
            <a:spLocks noGrp="1"/>
          </p:cNvSpPr>
          <p:nvPr>
            <p:ph idx="1"/>
          </p:nvPr>
        </p:nvSpPr>
        <p:spPr>
          <a:xfrm>
            <a:off x="1684339" y="1704975"/>
            <a:ext cx="8643937" cy="4427538"/>
          </a:xfrm>
        </p:spPr>
        <p:txBody>
          <a:bodyPr vert="horz" wrap="square" lIns="91440" tIns="45720" rIns="91440" bIns="45720" numCol="1" anchor="t" anchorCtr="0" compatLnSpc="1"/>
          <a:lstStyle/>
          <a:p>
            <a:pPr>
              <a:lnSpc>
                <a:spcPct val="150000"/>
              </a:lnSpc>
            </a:pPr>
            <a:r>
              <a:rPr lang="zh-CN" altLang="en-US" sz="2800" b="1" dirty="0">
                <a:effectLst/>
                <a:latin typeface="Comic Sans MS" panose="030F0702030302020204" pitchFamily="66" charset="0"/>
              </a:rPr>
              <a:t>通常改善了</a:t>
            </a:r>
            <a:r>
              <a:rPr lang="zh-CN" altLang="en-US" sz="2800" b="1" dirty="0">
                <a:solidFill>
                  <a:srgbClr val="FFFF00"/>
                </a:solidFill>
                <a:effectLst/>
                <a:latin typeface="Comic Sans MS" panose="030F0702030302020204" pitchFamily="66" charset="0"/>
              </a:rPr>
              <a:t>响应时间</a:t>
            </a:r>
            <a:r>
              <a:rPr lang="zh-CN" altLang="en-US" sz="2800" b="1" dirty="0">
                <a:effectLst/>
                <a:latin typeface="Comic Sans MS" panose="030F0702030302020204" pitchFamily="66" charset="0"/>
              </a:rPr>
              <a:t>也会改善</a:t>
            </a:r>
            <a:r>
              <a:rPr lang="zh-CN" altLang="en-US" sz="2800" b="1" dirty="0">
                <a:solidFill>
                  <a:srgbClr val="FFFF00"/>
                </a:solidFill>
                <a:effectLst/>
                <a:latin typeface="Comic Sans MS" panose="030F0702030302020204" pitchFamily="66" charset="0"/>
              </a:rPr>
              <a:t>吞吐量</a:t>
            </a:r>
            <a:endParaRPr lang="en-US" altLang="zh-CN" sz="2800" b="1" dirty="0">
              <a:solidFill>
                <a:srgbClr val="FFFF00"/>
              </a:solidFill>
              <a:effectLst/>
              <a:latin typeface="Comic Sans MS" panose="030F0702030302020204" pitchFamily="66" charset="0"/>
            </a:endParaRPr>
          </a:p>
          <a:p>
            <a:pPr lvl="1">
              <a:lnSpc>
                <a:spcPct val="150000"/>
              </a:lnSpc>
            </a:pPr>
            <a:r>
              <a:rPr lang="zh-CN" altLang="en-US" sz="2400" b="1" dirty="0">
                <a:effectLst/>
                <a:latin typeface="Comic Sans MS" panose="030F0702030302020204" pitchFamily="66" charset="0"/>
              </a:rPr>
              <a:t>处理器用更快的型号替换</a:t>
            </a:r>
            <a:endParaRPr lang="en-US" altLang="zh-CN" sz="2400" b="1" dirty="0">
              <a:effectLst/>
              <a:latin typeface="Comic Sans MS" panose="030F0702030302020204" pitchFamily="66" charset="0"/>
            </a:endParaRPr>
          </a:p>
          <a:p>
            <a:pPr>
              <a:lnSpc>
                <a:spcPct val="150000"/>
              </a:lnSpc>
            </a:pPr>
            <a:r>
              <a:rPr lang="zh-CN" altLang="en-US" sz="2800" b="1" dirty="0">
                <a:effectLst/>
                <a:latin typeface="Comic Sans MS" panose="030F0702030302020204" pitchFamily="66" charset="0"/>
              </a:rPr>
              <a:t>只改善</a:t>
            </a:r>
            <a:r>
              <a:rPr lang="zh-CN" altLang="en-US" sz="2800" b="1" dirty="0">
                <a:solidFill>
                  <a:srgbClr val="FFFF00"/>
                </a:solidFill>
                <a:effectLst/>
                <a:latin typeface="Comic Sans MS" panose="030F0702030302020204" pitchFamily="66" charset="0"/>
              </a:rPr>
              <a:t>吞吐量</a:t>
            </a:r>
            <a:r>
              <a:rPr lang="zh-CN" altLang="en-US" sz="2800" b="1" dirty="0">
                <a:effectLst/>
                <a:latin typeface="Comic Sans MS" panose="030F0702030302020204" pitchFamily="66" charset="0"/>
              </a:rPr>
              <a:t>而不改善</a:t>
            </a:r>
            <a:r>
              <a:rPr lang="zh-CN" altLang="en-US" sz="2800" b="1" dirty="0">
                <a:solidFill>
                  <a:srgbClr val="FFFF00"/>
                </a:solidFill>
                <a:effectLst/>
                <a:latin typeface="Comic Sans MS" panose="030F0702030302020204" pitchFamily="66" charset="0"/>
              </a:rPr>
              <a:t>响应时间</a:t>
            </a:r>
            <a:endParaRPr lang="en-US" altLang="zh-CN" sz="2800" b="1" dirty="0">
              <a:solidFill>
                <a:srgbClr val="FFFF00"/>
              </a:solidFill>
              <a:effectLst/>
              <a:latin typeface="Comic Sans MS" panose="030F0702030302020204" pitchFamily="66" charset="0"/>
            </a:endParaRPr>
          </a:p>
          <a:p>
            <a:pPr lvl="1">
              <a:lnSpc>
                <a:spcPct val="150000"/>
              </a:lnSpc>
            </a:pPr>
            <a:r>
              <a:rPr lang="zh-CN" altLang="en-US" b="1" dirty="0">
                <a:effectLst/>
                <a:latin typeface="Comic Sans MS" panose="030F0702030302020204" pitchFamily="66" charset="0"/>
              </a:rPr>
              <a:t>在一个系统中增加额外的处理器，如用多处理器</a:t>
            </a:r>
            <a:endParaRPr lang="en-US" altLang="zh-CN" b="1" dirty="0">
              <a:effectLst/>
              <a:latin typeface="Comic Sans MS" panose="030F0702030302020204" pitchFamily="66" charset="0"/>
            </a:endParaRP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590800" y="161290"/>
            <a:ext cx="7696200" cy="990600"/>
          </a:xfrm>
        </p:spPr>
        <p:txBody>
          <a:bodyPr>
            <a:normAutofit fontScale="90000"/>
          </a:bodyPr>
          <a:lstStyle/>
          <a:p>
            <a:r>
              <a:rPr lang="en-US" altLang="zh-CN" sz="3600" dirty="0">
                <a:solidFill>
                  <a:srgbClr val="00B050"/>
                </a:solidFill>
                <a:latin typeface="Comic Sans MS" panose="030F0702030302020204" pitchFamily="66" charset="0"/>
                <a:sym typeface="+mn-ea"/>
              </a:rPr>
              <a:t>Predict-not-taken</a:t>
            </a:r>
            <a:br>
              <a:rPr lang="zh-CN" altLang="en-US" sz="4000" b="1" dirty="0">
                <a:solidFill>
                  <a:srgbClr val="FF0000"/>
                </a:solidFill>
              </a:rPr>
            </a:br>
            <a:r>
              <a:rPr lang="zh-CN" altLang="en-US" sz="4000" b="1" dirty="0">
                <a:solidFill>
                  <a:srgbClr val="FF0000"/>
                </a:solidFill>
              </a:rPr>
              <a:t>如果转移是发生的会怎样？</a:t>
            </a:r>
            <a:endParaRPr lang="en-US" altLang="zh-CN" sz="4000" b="1" dirty="0"/>
          </a:p>
        </p:txBody>
      </p:sp>
      <p:pic>
        <p:nvPicPr>
          <p:cNvPr id="307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1447800"/>
            <a:ext cx="8562975" cy="49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7" name="Text Box 7"/>
          <p:cNvSpPr txBox="1">
            <a:spLocks noGrp="1" noChangeArrowheads="1"/>
          </p:cNvSpPr>
          <p:nvPr>
            <p:ph type="body" idx="1"/>
          </p:nvPr>
        </p:nvSpPr>
        <p:spPr>
          <a:xfrm>
            <a:off x="2743200" y="2701925"/>
            <a:ext cx="533400" cy="381000"/>
          </a:xfrm>
          <a:solidFill>
            <a:schemeClr val="bg1"/>
          </a:solidFill>
          <a:extLst>
            <a:ext uri="{91240B29-F687-4F45-9708-019B960494DF}">
              <a14:hiddenLine xmlns:a14="http://schemas.microsoft.com/office/drawing/2010/main" w="19050">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spcBef>
                <a:spcPct val="0"/>
              </a:spcBef>
              <a:buFontTx/>
              <a:buNone/>
            </a:pPr>
            <a:r>
              <a:rPr lang="en-US" altLang="zh-CN" sz="1600" b="1">
                <a:latin typeface="Comic Sans MS" panose="030F0702030302020204" pitchFamily="66" charset="0"/>
              </a:rPr>
              <a:t>24</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t>210</a:t>
            </a:fld>
            <a:endParaRPr lang="zh-CN" altLang="en-US"/>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9" name="Rectangle 3"/>
          <p:cNvSpPr>
            <a:spLocks noGrp="1" noChangeArrowheads="1"/>
          </p:cNvSpPr>
          <p:nvPr>
            <p:ph type="body" idx="1"/>
          </p:nvPr>
        </p:nvSpPr>
        <p:spPr>
          <a:xfrm>
            <a:off x="1896224" y="908720"/>
            <a:ext cx="8534400" cy="796255"/>
          </a:xfrm>
          <a:solidFill>
            <a:schemeClr val="accent6">
              <a:lumMod val="20000"/>
              <a:lumOff val="80000"/>
            </a:schemeClr>
          </a:solidFill>
        </p:spPr>
        <p:txBody>
          <a:bodyPr>
            <a:noAutofit/>
          </a:bodyPr>
          <a:lstStyle/>
          <a:p>
            <a:pPr>
              <a:lnSpc>
                <a:spcPts val="3200"/>
              </a:lnSpc>
            </a:pPr>
            <a:r>
              <a:rPr lang="zh-CN" altLang="en-US" sz="2400" b="1" dirty="0">
                <a:latin typeface="Comic Sans MS" panose="030F0702030302020204" pitchFamily="66" charset="0"/>
              </a:rPr>
              <a:t>多数转移（</a:t>
            </a:r>
            <a:r>
              <a:rPr lang="en-US" altLang="zh-CN" sz="2400" b="1" dirty="0">
                <a:latin typeface="Comic Sans MS" panose="030F0702030302020204" pitchFamily="66" charset="0"/>
              </a:rPr>
              <a:t>60%) </a:t>
            </a:r>
            <a:r>
              <a:rPr lang="zh-CN" altLang="en-US" sz="2400" b="1" dirty="0">
                <a:latin typeface="Comic Sans MS" panose="030F0702030302020204" pitchFamily="66" charset="0"/>
              </a:rPr>
              <a:t>是选中的，似乎本该用转移选中更快。假定转移总是选中会怎样呢？</a:t>
            </a:r>
            <a:endParaRPr lang="en-US" altLang="zh-CN" sz="2400" b="1" dirty="0"/>
          </a:p>
        </p:txBody>
      </p:sp>
      <p:sp>
        <p:nvSpPr>
          <p:cNvPr id="34821" name="Rectangle 5"/>
          <p:cNvSpPr>
            <a:spLocks noChangeArrowheads="1"/>
          </p:cNvSpPr>
          <p:nvPr/>
        </p:nvSpPr>
        <p:spPr bwMode="auto">
          <a:xfrm>
            <a:off x="3695700" y="1704975"/>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2" name="组合 1"/>
          <p:cNvGrpSpPr/>
          <p:nvPr/>
        </p:nvGrpSpPr>
        <p:grpSpPr>
          <a:xfrm>
            <a:off x="1824216" y="1844824"/>
            <a:ext cx="9055224" cy="5033418"/>
            <a:chOff x="300216" y="1564417"/>
            <a:chExt cx="9055224" cy="5315195"/>
          </a:xfrm>
        </p:grpSpPr>
        <p:graphicFrame>
          <p:nvGraphicFramePr>
            <p:cNvPr id="7" name="Object 4"/>
            <p:cNvGraphicFramePr>
              <a:graphicFrameLocks noChangeAspect="1"/>
            </p:cNvGraphicFramePr>
            <p:nvPr/>
          </p:nvGraphicFramePr>
          <p:xfrm>
            <a:off x="300216" y="1564417"/>
            <a:ext cx="8382000" cy="4876800"/>
          </p:xfrm>
          <a:graphic>
            <a:graphicData uri="http://schemas.openxmlformats.org/presentationml/2006/ole">
              <mc:AlternateContent xmlns:mc="http://schemas.openxmlformats.org/markup-compatibility/2006">
                <mc:Choice xmlns:v="urn:schemas-microsoft-com:vml" Requires="v">
                  <p:oleObj spid="_x0000_s61454" name="Picture" r:id="rId3" imgW="14859000" imgH="10353675" progId="Word.Picture.8">
                    <p:embed/>
                  </p:oleObj>
                </mc:Choice>
                <mc:Fallback>
                  <p:oleObj name="Picture" r:id="rId3" imgW="14859000" imgH="10353675" progId="Word.Picture.8">
                    <p:embed/>
                    <p:pic>
                      <p:nvPicPr>
                        <p:cNvPr id="7" name="Object 4"/>
                        <p:cNvPicPr>
                          <a:picLocks noChangeAspect="1" noChangeArrowheads="1"/>
                        </p:cNvPicPr>
                        <p:nvPr/>
                      </p:nvPicPr>
                      <p:blipFill>
                        <a:blip r:embed="rId4"/>
                        <a:srcRect/>
                        <a:stretch>
                          <a:fillRect/>
                        </a:stretch>
                      </p:blipFill>
                      <p:spPr bwMode="auto">
                        <a:xfrm>
                          <a:off x="300216" y="1564417"/>
                          <a:ext cx="8382000" cy="4876800"/>
                        </a:xfrm>
                        <a:prstGeom prst="rect">
                          <a:avLst/>
                        </a:prstGeom>
                        <a:noFill/>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sp>
          <p:nvSpPr>
            <p:cNvPr id="8" name="TextBox 7"/>
            <p:cNvSpPr txBox="1"/>
            <p:nvPr/>
          </p:nvSpPr>
          <p:spPr>
            <a:xfrm>
              <a:off x="750992" y="6392102"/>
              <a:ext cx="8604448" cy="487510"/>
            </a:xfrm>
            <a:prstGeom prst="rect">
              <a:avLst/>
            </a:prstGeom>
            <a:noFill/>
          </p:spPr>
          <p:txBody>
            <a:bodyPr wrap="square" rtlCol="0">
              <a:spAutoFit/>
            </a:bodyPr>
            <a:lstStyle/>
            <a:p>
              <a:r>
                <a:rPr lang="en-US" altLang="zh-CN" sz="2400" b="1" dirty="0">
                  <a:solidFill>
                    <a:srgbClr val="FF0000"/>
                  </a:solidFill>
                  <a:latin typeface="+mn-ea"/>
                </a:rPr>
                <a:t>IF            ID           EX            DM      WR</a:t>
              </a:r>
              <a:endParaRPr lang="zh-CN" altLang="en-US" sz="2400" b="1" dirty="0">
                <a:solidFill>
                  <a:srgbClr val="FF0000"/>
                </a:solidFill>
                <a:latin typeface="+mn-ea"/>
              </a:endParaRPr>
            </a:p>
          </p:txBody>
        </p:sp>
        <p:sp>
          <p:nvSpPr>
            <p:cNvPr id="9" name="椭圆 8"/>
            <p:cNvSpPr/>
            <p:nvPr/>
          </p:nvSpPr>
          <p:spPr>
            <a:xfrm>
              <a:off x="4915976" y="2321481"/>
              <a:ext cx="1800200" cy="103592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639424" y="3401601"/>
              <a:ext cx="2085920" cy="1584176"/>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Rectangle 2"/>
          <p:cNvSpPr>
            <a:spLocks noGrp="1" noChangeArrowheads="1"/>
          </p:cNvSpPr>
          <p:nvPr>
            <p:ph type="title"/>
          </p:nvPr>
        </p:nvSpPr>
        <p:spPr>
          <a:xfrm>
            <a:off x="1881158" y="0"/>
            <a:ext cx="8229600" cy="1143000"/>
          </a:xfrm>
        </p:spPr>
        <p:txBody>
          <a:bodyPr>
            <a:normAutofit/>
          </a:bodyPr>
          <a:lstStyle/>
          <a:p>
            <a:pPr algn="l"/>
            <a:r>
              <a:rPr lang="zh-CN" altLang="en-US" sz="3200" b="1" dirty="0">
                <a:sym typeface="+mn-ea"/>
              </a:rPr>
              <a:t>另一种方法</a:t>
            </a:r>
            <a:r>
              <a:rPr lang="zh-CN" altLang="en-US" sz="3200" b="1" dirty="0"/>
              <a:t>：</a:t>
            </a:r>
            <a:r>
              <a:rPr lang="zh-CN" altLang="en-US" sz="3200" b="1" dirty="0">
                <a:solidFill>
                  <a:srgbClr val="FF0000"/>
                </a:solidFill>
              </a:rPr>
              <a:t>假定转移选中</a:t>
            </a:r>
            <a:r>
              <a:rPr lang="en-US" altLang="zh-CN" sz="2800" dirty="0">
                <a:solidFill>
                  <a:srgbClr val="00B050"/>
                </a:solidFill>
                <a:latin typeface="Comic Sans MS" panose="030F0702030302020204" pitchFamily="66" charset="0"/>
              </a:rPr>
              <a:t>（</a:t>
            </a:r>
            <a:r>
              <a:rPr lang="en-US" altLang="zh-CN" sz="2800" dirty="0">
                <a:solidFill>
                  <a:srgbClr val="00B050"/>
                </a:solidFill>
                <a:latin typeface="Comic Sans MS" panose="030F0702030302020204" pitchFamily="66" charset="0"/>
                <a:sym typeface="+mn-ea"/>
              </a:rPr>
              <a:t>Predict-taken</a:t>
            </a:r>
            <a:r>
              <a:rPr lang="zh-CN" altLang="en-US" sz="2800" dirty="0">
                <a:solidFill>
                  <a:srgbClr val="00B050"/>
                </a:solidFill>
                <a:latin typeface="Comic Sans MS" panose="030F0702030302020204" pitchFamily="66" charset="0"/>
                <a:sym typeface="+mn-ea"/>
              </a:rPr>
              <a:t>）</a:t>
            </a:r>
            <a:endParaRPr lang="zh-CN" altLang="en-US" sz="2800" b="1" i="1" dirty="0">
              <a:solidFill>
                <a:srgbClr val="00B050"/>
              </a:solidFill>
              <a:latin typeface="Comic Sans MS" panose="030F0702030302020204" pitchFamily="66" charset="0"/>
              <a:sym typeface="+mn-ea"/>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r>
              <a:rPr lang="zh-CN" altLang="en-US" b="1" dirty="0">
                <a:solidFill>
                  <a:srgbClr val="FF0000"/>
                </a:solidFill>
                <a:sym typeface="+mn-ea"/>
              </a:rPr>
              <a:t>预测转移选中</a:t>
            </a:r>
            <a:r>
              <a:rPr lang="zh-CN" altLang="en-US" sz="2800" dirty="0">
                <a:solidFill>
                  <a:srgbClr val="00B050"/>
                </a:solidFill>
                <a:latin typeface="Comic Sans MS" panose="030F0702030302020204" pitchFamily="66" charset="0"/>
                <a:sym typeface="+mn-ea"/>
              </a:rPr>
              <a:t>（</a:t>
            </a:r>
            <a:r>
              <a:rPr lang="en-US" altLang="zh-CN" sz="2800" dirty="0">
                <a:solidFill>
                  <a:srgbClr val="00B050"/>
                </a:solidFill>
                <a:latin typeface="Comic Sans MS" panose="030F0702030302020204" pitchFamily="66" charset="0"/>
                <a:sym typeface="+mn-ea"/>
              </a:rPr>
              <a:t>Predict-taken</a:t>
            </a:r>
            <a:r>
              <a:rPr lang="zh-CN" altLang="en-US" sz="2800" dirty="0">
                <a:solidFill>
                  <a:srgbClr val="00B050"/>
                </a:solidFill>
                <a:latin typeface="Comic Sans MS" panose="030F0702030302020204" pitchFamily="66" charset="0"/>
                <a:sym typeface="+mn-ea"/>
              </a:rPr>
              <a:t>）</a:t>
            </a:r>
            <a:endParaRPr lang="en-US" altLang="zh-CN" dirty="0">
              <a:solidFill>
                <a:srgbClr val="FF0000"/>
              </a:solidFill>
            </a:endParaRPr>
          </a:p>
        </p:txBody>
      </p:sp>
      <p:sp>
        <p:nvSpPr>
          <p:cNvPr id="27651" name="Rectangle 3"/>
          <p:cNvSpPr>
            <a:spLocks noGrp="1" noChangeArrowheads="1"/>
          </p:cNvSpPr>
          <p:nvPr>
            <p:ph type="body" idx="1"/>
          </p:nvPr>
        </p:nvSpPr>
        <p:spPr/>
        <p:txBody>
          <a:bodyPr>
            <a:normAutofit/>
          </a:bodyPr>
          <a:lstStyle/>
          <a:p>
            <a:pPr>
              <a:lnSpc>
                <a:spcPct val="90000"/>
              </a:lnSpc>
            </a:pPr>
            <a:r>
              <a:rPr lang="zh-CN" altLang="en-US" sz="2800" b="1" dirty="0">
                <a:latin typeface="Comic Sans MS" panose="030F0702030302020204" pitchFamily="66" charset="0"/>
                <a:sym typeface="+mn-ea"/>
              </a:rPr>
              <a:t>硬件实现</a:t>
            </a:r>
            <a:endParaRPr lang="en-US" altLang="zh-CN" sz="2800" dirty="0">
              <a:latin typeface="Comic Sans MS" panose="030F0702030302020204" pitchFamily="66" charset="0"/>
            </a:endParaRPr>
          </a:p>
          <a:p>
            <a:pPr lvl="1">
              <a:lnSpc>
                <a:spcPct val="90000"/>
              </a:lnSpc>
            </a:pPr>
            <a:r>
              <a:rPr lang="zh-CN" altLang="en-US" sz="2400" b="1" dirty="0">
                <a:latin typeface="Comic Sans MS" panose="030F0702030302020204" pitchFamily="66" charset="0"/>
              </a:rPr>
              <a:t>将所有转移指令都当作转移选中处理</a:t>
            </a:r>
            <a:r>
              <a:rPr lang="en-US" altLang="zh-CN" sz="2400" b="1" dirty="0">
                <a:latin typeface="Comic Sans MS" panose="030F0702030302020204" pitchFamily="66" charset="0"/>
              </a:rPr>
              <a:t> </a:t>
            </a:r>
            <a:r>
              <a:rPr lang="en-US" altLang="zh-CN" sz="2400" dirty="0">
                <a:latin typeface="Comic Sans MS" panose="030F0702030302020204" pitchFamily="66" charset="0"/>
              </a:rPr>
              <a:t>(evidence: more than 60% braches are taken)</a:t>
            </a:r>
          </a:p>
          <a:p>
            <a:pPr lvl="1">
              <a:lnSpc>
                <a:spcPct val="90000"/>
              </a:lnSpc>
            </a:pPr>
            <a:r>
              <a:rPr lang="zh-CN" altLang="en-US" sz="2400" b="1" dirty="0">
                <a:latin typeface="Comic Sans MS" panose="030F0702030302020204" pitchFamily="66" charset="0"/>
              </a:rPr>
              <a:t>只要转移目标地址计算出来，就开始取目标指令。</a:t>
            </a:r>
            <a:endParaRPr lang="en-US" altLang="zh-CN" sz="2400" b="1" dirty="0">
              <a:latin typeface="Comic Sans MS" panose="030F0702030302020204" pitchFamily="66" charset="0"/>
            </a:endParaRPr>
          </a:p>
          <a:p>
            <a:pPr lvl="1">
              <a:lnSpc>
                <a:spcPct val="90000"/>
              </a:lnSpc>
            </a:pPr>
            <a:r>
              <a:rPr lang="zh-CN" altLang="en-US" sz="2400" b="1" dirty="0">
                <a:solidFill>
                  <a:srgbClr val="0000FF"/>
                </a:solidFill>
                <a:latin typeface="Comic Sans MS" panose="030F0702030302020204" pitchFamily="66" charset="0"/>
              </a:rPr>
              <a:t>只有在目标地址计算比转移结果更早产生才有用。</a:t>
            </a:r>
            <a:endParaRPr lang="en-US" altLang="zh-CN" sz="2400" b="1" dirty="0">
              <a:solidFill>
                <a:srgbClr val="0000FF"/>
              </a:solidFill>
              <a:latin typeface="Comic Sans MS" panose="030F0702030302020204" pitchFamily="66" charset="0"/>
            </a:endParaRPr>
          </a:p>
          <a:p>
            <a:pPr lvl="1">
              <a:lnSpc>
                <a:spcPct val="90000"/>
              </a:lnSpc>
            </a:pPr>
            <a:r>
              <a:rPr lang="zh-CN" altLang="en-US" sz="2400" b="1" dirty="0">
                <a:solidFill>
                  <a:srgbClr val="FF0000"/>
                </a:solidFill>
                <a:latin typeface="Comic Sans MS" panose="030F0702030302020204" pitchFamily="66" charset="0"/>
              </a:rPr>
              <a:t>对于经典</a:t>
            </a:r>
            <a:r>
              <a:rPr lang="en-US" altLang="zh-CN" sz="2400" b="1" dirty="0">
                <a:solidFill>
                  <a:srgbClr val="FF0000"/>
                </a:solidFill>
                <a:latin typeface="Comic Sans MS" panose="030F0702030302020204" pitchFamily="66" charset="0"/>
              </a:rPr>
              <a:t>5</a:t>
            </a:r>
            <a:r>
              <a:rPr lang="zh-CN" altLang="en-US" sz="2400" b="1" dirty="0">
                <a:solidFill>
                  <a:srgbClr val="FF0000"/>
                </a:solidFill>
                <a:latin typeface="Comic Sans MS" panose="030F0702030302020204" pitchFamily="66" charset="0"/>
              </a:rPr>
              <a:t>段流水线（如前页图），是先得到转移结果后得到转移目标地址，因此转移选中方法没有任何益处。</a:t>
            </a:r>
            <a:endParaRPr lang="en-US" altLang="zh-CN" sz="2400" b="1" dirty="0">
              <a:solidFill>
                <a:srgbClr val="FF0000"/>
              </a:solidFill>
              <a:latin typeface="Comic Sans MS" panose="030F0702030302020204" pitchFamily="66" charset="0"/>
            </a:endParaRPr>
          </a:p>
          <a:p>
            <a:pPr>
              <a:lnSpc>
                <a:spcPct val="90000"/>
              </a:lnSpc>
            </a:pPr>
            <a:r>
              <a:rPr lang="zh-CN" altLang="en-US" sz="2800" b="1" dirty="0">
                <a:latin typeface="Comic Sans MS" panose="030F0702030302020204" pitchFamily="66" charset="0"/>
                <a:sym typeface="+mn-ea"/>
              </a:rPr>
              <a:t>编译器</a:t>
            </a:r>
            <a:endParaRPr lang="en-US" altLang="zh-CN" sz="2800" dirty="0">
              <a:latin typeface="Comic Sans MS" panose="030F0702030302020204" pitchFamily="66" charset="0"/>
            </a:endParaRPr>
          </a:p>
          <a:p>
            <a:pPr lvl="1">
              <a:lnSpc>
                <a:spcPts val="3100"/>
              </a:lnSpc>
            </a:pPr>
            <a:r>
              <a:rPr lang="zh-CN" altLang="en-US" sz="2400" b="1" dirty="0">
                <a:latin typeface="Comic Sans MS" panose="030F0702030302020204" pitchFamily="66" charset="0"/>
              </a:rPr>
              <a:t>编译时，将使用频率最高的代码放在转移选中路径上，改进性能。</a:t>
            </a:r>
            <a:endParaRPr lang="en-US" altLang="zh-CN" sz="2400" b="1"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212</a:t>
            </a:fld>
            <a:endParaRPr lang="zh-CN" altLang="en-US"/>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438400" y="142218"/>
            <a:ext cx="7158062" cy="1143000"/>
          </a:xfrm>
        </p:spPr>
        <p:txBody>
          <a:bodyPr>
            <a:normAutofit fontScale="90000"/>
          </a:bodyPr>
          <a:lstStyle/>
          <a:p>
            <a:pPr algn="ctr"/>
            <a:r>
              <a:rPr lang="en-US" altLang="zh-CN" sz="3600" dirty="0">
                <a:solidFill>
                  <a:srgbClr val="00B050"/>
                </a:solidFill>
                <a:latin typeface="Comic Sans MS" panose="030F0702030302020204" pitchFamily="66" charset="0"/>
                <a:sym typeface="+mn-ea"/>
              </a:rPr>
              <a:t>Predict-taken</a:t>
            </a:r>
            <a:br>
              <a:rPr lang="zh-CN" altLang="en-US" sz="3600" b="1" dirty="0">
                <a:sym typeface="+mn-ea"/>
              </a:rPr>
            </a:br>
            <a:r>
              <a:rPr lang="zh-CN" altLang="en-US" sz="4000" b="1" dirty="0"/>
              <a:t>转移选中：</a:t>
            </a:r>
            <a:r>
              <a:rPr lang="zh-CN" altLang="en-US" sz="4000" b="1" dirty="0">
                <a:solidFill>
                  <a:srgbClr val="FF0000"/>
                </a:solidFill>
              </a:rPr>
              <a:t>转移地址提前计算</a:t>
            </a:r>
            <a:endParaRPr lang="en-US" altLang="zh-CN" sz="4000" b="1" i="1" dirty="0">
              <a:solidFill>
                <a:srgbClr val="FF0000"/>
              </a:solidFill>
            </a:endParaRPr>
          </a:p>
        </p:txBody>
      </p:sp>
      <p:sp>
        <p:nvSpPr>
          <p:cNvPr id="34819" name="Rectangle 3"/>
          <p:cNvSpPr>
            <a:spLocks noGrp="1" noChangeArrowheads="1"/>
          </p:cNvSpPr>
          <p:nvPr>
            <p:ph type="body" idx="1"/>
          </p:nvPr>
        </p:nvSpPr>
        <p:spPr>
          <a:xfrm>
            <a:off x="1828800" y="1447800"/>
            <a:ext cx="8534400" cy="609600"/>
          </a:xfrm>
        </p:spPr>
        <p:txBody>
          <a:bodyPr>
            <a:noAutofit/>
          </a:bodyPr>
          <a:lstStyle/>
          <a:p>
            <a:pPr>
              <a:lnSpc>
                <a:spcPts val="3200"/>
              </a:lnSpc>
            </a:pPr>
            <a:r>
              <a:rPr lang="zh-CN" altLang="en-US" sz="2400" b="1" dirty="0"/>
              <a:t>转移时，目标地址提前到</a:t>
            </a:r>
            <a:r>
              <a:rPr lang="en-US" altLang="zh-CN" sz="2400" b="1" dirty="0">
                <a:solidFill>
                  <a:srgbClr val="FF0000"/>
                </a:solidFill>
              </a:rPr>
              <a:t>ID</a:t>
            </a:r>
            <a:r>
              <a:rPr lang="zh-CN" altLang="en-US" sz="2400" b="1" dirty="0">
                <a:solidFill>
                  <a:srgbClr val="FF0000"/>
                </a:solidFill>
              </a:rPr>
              <a:t>段</a:t>
            </a:r>
            <a:r>
              <a:rPr lang="zh-CN" altLang="en-US" sz="2400" b="1" dirty="0"/>
              <a:t>计算，</a:t>
            </a:r>
            <a:r>
              <a:rPr lang="zh-CN" altLang="en-US" sz="2400" b="1" dirty="0">
                <a:solidFill>
                  <a:srgbClr val="FF0000"/>
                </a:solidFill>
              </a:rPr>
              <a:t>转移条件判断不变</a:t>
            </a:r>
            <a:r>
              <a:rPr lang="zh-CN" altLang="en-US" sz="2400" b="1" dirty="0"/>
              <a:t>。</a:t>
            </a:r>
            <a:endParaRPr lang="en-US" altLang="zh-CN" sz="2400" b="1" dirty="0"/>
          </a:p>
        </p:txBody>
      </p:sp>
      <p:sp>
        <p:nvSpPr>
          <p:cNvPr id="34821" name="Rectangle 5"/>
          <p:cNvSpPr>
            <a:spLocks noChangeArrowheads="1"/>
          </p:cNvSpPr>
          <p:nvPr/>
        </p:nvSpPr>
        <p:spPr bwMode="auto">
          <a:xfrm>
            <a:off x="3695700" y="1704975"/>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34820" name="Object 4"/>
          <p:cNvGraphicFramePr>
            <a:graphicFrameLocks noChangeAspect="1"/>
          </p:cNvGraphicFramePr>
          <p:nvPr/>
        </p:nvGraphicFramePr>
        <p:xfrm>
          <a:off x="1828770" y="2454268"/>
          <a:ext cx="8534400" cy="4267200"/>
        </p:xfrm>
        <a:graphic>
          <a:graphicData uri="http://schemas.openxmlformats.org/presentationml/2006/ole">
            <mc:AlternateContent xmlns:mc="http://schemas.openxmlformats.org/markup-compatibility/2006">
              <mc:Choice xmlns:v="urn:schemas-microsoft-com:vml" Requires="v">
                <p:oleObj spid="_x0000_s62478" name="Picture" r:id="rId3" imgW="60007500" imgH="43100625" progId="Word.Picture.8">
                  <p:embed/>
                </p:oleObj>
              </mc:Choice>
              <mc:Fallback>
                <p:oleObj name="Picture" r:id="rId3" imgW="60007500" imgH="43100625" progId="Word.Picture.8">
                  <p:embed/>
                  <p:pic>
                    <p:nvPicPr>
                      <p:cNvPr id="34820" name="Object 4"/>
                      <p:cNvPicPr>
                        <a:picLocks noChangeAspect="1"/>
                      </p:cNvPicPr>
                      <p:nvPr/>
                    </p:nvPicPr>
                    <p:blipFill>
                      <a:blip r:embed="rId4"/>
                      <a:stretch>
                        <a:fillRect/>
                      </a:stretch>
                    </p:blipFill>
                    <p:spPr>
                      <a:xfrm>
                        <a:off x="1828770" y="2454268"/>
                        <a:ext cx="8534400" cy="4267200"/>
                      </a:xfrm>
                      <a:prstGeom prst="rect">
                        <a:avLst/>
                      </a:prstGeom>
                      <a:noFill/>
                      <a:ln w="9525">
                        <a:noFill/>
                        <a:miter/>
                      </a:ln>
                    </p:spPr>
                  </p:pic>
                </p:oleObj>
              </mc:Fallback>
            </mc:AlternateContent>
          </a:graphicData>
        </a:graphic>
      </p:graphicFrame>
      <p:sp>
        <p:nvSpPr>
          <p:cNvPr id="6" name="灯片编号占位符 5"/>
          <p:cNvSpPr>
            <a:spLocks noGrp="1"/>
          </p:cNvSpPr>
          <p:nvPr>
            <p:ph type="sldNum" sz="quarter" idx="12"/>
          </p:nvPr>
        </p:nvSpPr>
        <p:spPr/>
        <p:txBody>
          <a:bodyPr/>
          <a:lstStyle/>
          <a:p>
            <a:fld id="{0C913308-F349-4B6D-A68A-DD1791B4A57B}" type="slidenum">
              <a:rPr lang="zh-CN" altLang="en-US" smtClean="0"/>
              <a:t>213</a:t>
            </a:fld>
            <a:endParaRPr lang="zh-CN" alt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981200" y="59373"/>
            <a:ext cx="8229600" cy="1143000"/>
          </a:xfrm>
        </p:spPr>
        <p:txBody>
          <a:bodyPr>
            <a:normAutofit/>
          </a:bodyPr>
          <a:lstStyle/>
          <a:p>
            <a:r>
              <a:rPr lang="zh-CN" altLang="en-US" sz="3600" b="1" dirty="0">
                <a:sym typeface="+mn-ea"/>
              </a:rPr>
              <a:t>预测转移选中的流水线状态</a:t>
            </a:r>
            <a:endParaRPr lang="en-US" altLang="zh-CN">
              <a:solidFill>
                <a:srgbClr val="FF0000"/>
              </a:solidFill>
            </a:endParaRPr>
          </a:p>
        </p:txBody>
      </p:sp>
      <p:graphicFrame>
        <p:nvGraphicFramePr>
          <p:cNvPr id="29851" name="Group 155"/>
          <p:cNvGraphicFramePr>
            <a:graphicFrameLocks noGrp="1"/>
          </p:cNvGraphicFramePr>
          <p:nvPr/>
        </p:nvGraphicFramePr>
        <p:xfrm>
          <a:off x="1828800" y="1752600"/>
          <a:ext cx="8534400" cy="1828800"/>
        </p:xfrm>
        <a:graphic>
          <a:graphicData uri="http://schemas.openxmlformats.org/drawingml/2006/table">
            <a:tbl>
              <a:tblPr/>
              <a:tblGrid>
                <a:gridCol w="2933700">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838200">
                  <a:extLst>
                    <a:ext uri="{9D8B030D-6E8A-4147-A177-3AD203B41FA5}">
                      <a16:colId xmlns:a16="http://schemas.microsoft.com/office/drawing/2014/main" val="20007"/>
                    </a:ext>
                  </a:extLst>
                </a:gridCol>
              </a:tblGrid>
              <a:tr h="0">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rgbClr val="0000FF"/>
                          </a:solidFill>
                          <a:effectLst/>
                          <a:latin typeface="Arial" panose="020B0604020202020204" pitchFamily="34" charset="0"/>
                          <a:ea typeface="宋体" panose="02010600030101010101" pitchFamily="2" charset="-122"/>
                        </a:rPr>
                        <a:t>44 BEQ R1, 24</a:t>
                      </a:r>
                      <a:endParaRPr kumimoji="1" lang="en-US" altLang="zh-CN" sz="1800" b="0" i="0" u="none" strike="noStrike" cap="none" normalizeH="0" baseline="0">
                        <a:ln>
                          <a:noFill/>
                        </a:ln>
                        <a:solidFill>
                          <a:srgbClr val="0000FF"/>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rgbClr val="FF0066"/>
                          </a:solidFill>
                          <a:effectLst/>
                          <a:latin typeface="Comic Sans MS" panose="030F0702030302020204" pitchFamily="66" charset="0"/>
                          <a:ea typeface="宋体" panose="02010600030101010101"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WB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0038">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48 AND R12, R2, R5</a:t>
                      </a:r>
                      <a:endPar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72 LW R4, 50(R7)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WB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27622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76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MEM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r h="27622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80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EX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9747" name="Text Box 51"/>
          <p:cNvSpPr txBox="1">
            <a:spLocks noChangeArrowheads="1"/>
          </p:cNvSpPr>
          <p:nvPr/>
        </p:nvSpPr>
        <p:spPr bwMode="auto">
          <a:xfrm>
            <a:off x="1828800" y="3581401"/>
            <a:ext cx="5715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a:t>Branch is </a:t>
            </a:r>
            <a:r>
              <a:rPr lang="en-US" altLang="zh-CN" sz="2800" b="1" i="1">
                <a:solidFill>
                  <a:srgbClr val="0000FF"/>
                </a:solidFill>
              </a:rPr>
              <a:t>not</a:t>
            </a:r>
            <a:r>
              <a:rPr lang="en-US" altLang="zh-CN" sz="2800"/>
              <a:t> </a:t>
            </a:r>
            <a:r>
              <a:rPr lang="en-US" altLang="zh-CN" sz="2800">
                <a:solidFill>
                  <a:srgbClr val="0000FF"/>
                </a:solidFill>
              </a:rPr>
              <a:t>taken</a:t>
            </a:r>
            <a:r>
              <a:rPr lang="en-US" altLang="zh-CN" sz="2800"/>
              <a:t>:  </a:t>
            </a:r>
            <a:r>
              <a:rPr lang="en-US" altLang="zh-CN" sz="2800">
                <a:solidFill>
                  <a:srgbClr val="FF0000"/>
                </a:solidFill>
              </a:rPr>
              <a:t>3 stall</a:t>
            </a:r>
          </a:p>
        </p:txBody>
      </p:sp>
      <p:graphicFrame>
        <p:nvGraphicFramePr>
          <p:cNvPr id="29857" name="Group 161"/>
          <p:cNvGraphicFramePr>
            <a:graphicFrameLocks noGrp="1"/>
          </p:cNvGraphicFramePr>
          <p:nvPr/>
        </p:nvGraphicFramePr>
        <p:xfrm>
          <a:off x="1828800" y="4191000"/>
          <a:ext cx="8534400" cy="2056448"/>
        </p:xfrm>
        <a:graphic>
          <a:graphicData uri="http://schemas.openxmlformats.org/drawingml/2006/table">
            <a:tbl>
              <a:tblPr/>
              <a:tblGrid>
                <a:gridCol w="2933700">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838200">
                  <a:extLst>
                    <a:ext uri="{9D8B030D-6E8A-4147-A177-3AD203B41FA5}">
                      <a16:colId xmlns:a16="http://schemas.microsoft.com/office/drawing/2014/main" val="20007"/>
                    </a:ext>
                  </a:extLst>
                </a:gridCol>
              </a:tblGrid>
              <a:tr h="0">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0000FF"/>
                          </a:solidFill>
                          <a:effectLst/>
                          <a:latin typeface="Arial" panose="020B0604020202020204" pitchFamily="34" charset="0"/>
                          <a:ea typeface="宋体" panose="02010600030101010101" pitchFamily="2" charset="-122"/>
                        </a:rPr>
                        <a:t>44 BEQ R1, 24</a:t>
                      </a:r>
                      <a:endParaRPr kumimoji="1" lang="en-US" altLang="zh-CN" sz="2000" b="0" i="0" u="none" strike="noStrike" cap="none" normalizeH="0" baseline="0">
                        <a:ln>
                          <a:noFill/>
                        </a:ln>
                        <a:solidFill>
                          <a:srgbClr val="0000FF"/>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FF0066"/>
                          </a:solidFill>
                          <a:effectLst/>
                          <a:latin typeface="Comic Sans MS" panose="030F0702030302020204" pitchFamily="66" charset="0"/>
                          <a:ea typeface="宋体" panose="02010600030101010101"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WB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0038">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48 AND R12, R2, R5</a:t>
                      </a:r>
                      <a:endPar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accent1"/>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052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72 LW R4, 50(R7)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27622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76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r h="471488">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48 AND R12, R2, R5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FF0066"/>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EX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9804" name="Text Box 108"/>
          <p:cNvSpPr txBox="1">
            <a:spLocks noGrp="1" noChangeArrowheads="1"/>
          </p:cNvSpPr>
          <p:nvPr>
            <p:ph type="body" idx="1"/>
          </p:nvPr>
        </p:nvSpPr>
        <p:spPr>
          <a:xfrm>
            <a:off x="1828800" y="1371600"/>
            <a:ext cx="8534400" cy="381000"/>
          </a:xfrm>
          <a:noFill/>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fontScale="92500" lnSpcReduction="10000"/>
          </a:bodyPr>
          <a:lstStyle/>
          <a:p>
            <a:pPr eaLnBrk="0" hangingPunct="0">
              <a:lnSpc>
                <a:spcPct val="90000"/>
              </a:lnSpc>
              <a:spcBef>
                <a:spcPct val="0"/>
              </a:spcBef>
              <a:buFontTx/>
              <a:buNone/>
            </a:pPr>
            <a:r>
              <a:rPr lang="en-US" altLang="zh-CN" sz="2400">
                <a:latin typeface="Comic Sans MS" panose="030F0702030302020204" pitchFamily="66" charset="0"/>
              </a:rPr>
              <a:t>Branch is </a:t>
            </a:r>
            <a:r>
              <a:rPr lang="en-US" altLang="zh-CN" sz="2400">
                <a:solidFill>
                  <a:srgbClr val="0000FF"/>
                </a:solidFill>
                <a:latin typeface="Comic Sans MS" panose="030F0702030302020204" pitchFamily="66" charset="0"/>
              </a:rPr>
              <a:t>taken</a:t>
            </a:r>
            <a:r>
              <a:rPr lang="en-US" altLang="zh-CN" sz="2400">
                <a:latin typeface="Comic Sans MS" panose="030F0702030302020204" pitchFamily="66" charset="0"/>
              </a:rPr>
              <a:t>:  </a:t>
            </a:r>
            <a:r>
              <a:rPr lang="en-US" altLang="zh-CN" sz="2400">
                <a:solidFill>
                  <a:srgbClr val="FF0000"/>
                </a:solidFill>
                <a:latin typeface="Comic Sans MS" panose="030F0702030302020204" pitchFamily="66" charset="0"/>
              </a:rPr>
              <a:t>1 stall</a:t>
            </a:r>
          </a:p>
        </p:txBody>
      </p:sp>
      <p:sp>
        <p:nvSpPr>
          <p:cNvPr id="29808" name="Line 112"/>
          <p:cNvSpPr>
            <a:spLocks noChangeShapeType="1"/>
          </p:cNvSpPr>
          <p:nvPr/>
        </p:nvSpPr>
        <p:spPr bwMode="auto">
          <a:xfrm>
            <a:off x="5791200" y="1905000"/>
            <a:ext cx="381000" cy="68580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9" name="Line 113"/>
          <p:cNvSpPr>
            <a:spLocks noChangeShapeType="1"/>
          </p:cNvSpPr>
          <p:nvPr/>
        </p:nvSpPr>
        <p:spPr bwMode="auto">
          <a:xfrm>
            <a:off x="7467600" y="1905000"/>
            <a:ext cx="381000" cy="1371600"/>
          </a:xfrm>
          <a:prstGeom prst="line">
            <a:avLst/>
          </a:prstGeom>
          <a:noFill/>
          <a:ln w="28575">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10" name="Line 114"/>
          <p:cNvSpPr>
            <a:spLocks noChangeShapeType="1"/>
          </p:cNvSpPr>
          <p:nvPr/>
        </p:nvSpPr>
        <p:spPr bwMode="auto">
          <a:xfrm>
            <a:off x="7543800" y="4343400"/>
            <a:ext cx="304800" cy="1600200"/>
          </a:xfrm>
          <a:prstGeom prst="line">
            <a:avLst/>
          </a:prstGeom>
          <a:noFill/>
          <a:ln w="28575">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11" name="Oval 115"/>
          <p:cNvSpPr>
            <a:spLocks noChangeArrowheads="1"/>
          </p:cNvSpPr>
          <p:nvPr/>
        </p:nvSpPr>
        <p:spPr bwMode="auto">
          <a:xfrm rot="1733939">
            <a:off x="5300663" y="4922838"/>
            <a:ext cx="2182812" cy="533400"/>
          </a:xfrm>
          <a:prstGeom prst="ellipse">
            <a:avLst/>
          </a:prstGeom>
          <a:noFill/>
          <a:ln w="28575">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858" name="Oval 162"/>
          <p:cNvSpPr>
            <a:spLocks noChangeArrowheads="1"/>
          </p:cNvSpPr>
          <p:nvPr/>
        </p:nvSpPr>
        <p:spPr bwMode="auto">
          <a:xfrm>
            <a:off x="5410200" y="2133600"/>
            <a:ext cx="457200" cy="304800"/>
          </a:xfrm>
          <a:prstGeom prst="ellipse">
            <a:avLst/>
          </a:prstGeom>
          <a:noFill/>
          <a:ln w="28575">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灯片编号占位符 11"/>
          <p:cNvSpPr>
            <a:spLocks noGrp="1"/>
          </p:cNvSpPr>
          <p:nvPr>
            <p:ph type="sldNum" sz="quarter" idx="12"/>
          </p:nvPr>
        </p:nvSpPr>
        <p:spPr/>
        <p:txBody>
          <a:bodyPr/>
          <a:lstStyle/>
          <a:p>
            <a:fld id="{0C913308-F349-4B6D-A68A-DD1791B4A57B}" type="slidenum">
              <a:rPr lang="zh-CN" altLang="en-US" smtClean="0"/>
              <a:t>214</a:t>
            </a:fld>
            <a:endParaRPr lang="zh-CN" altLang="en-US"/>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605280" y="131445"/>
            <a:ext cx="8605520" cy="1143000"/>
          </a:xfrm>
        </p:spPr>
        <p:txBody>
          <a:bodyPr>
            <a:normAutofit fontScale="90000"/>
          </a:bodyPr>
          <a:lstStyle/>
          <a:p>
            <a:r>
              <a:rPr lang="zh-CN" altLang="en-US" sz="3600" b="1" dirty="0">
                <a:solidFill>
                  <a:srgbClr val="00B050"/>
                </a:solidFill>
              </a:rPr>
              <a:t>总结：</a:t>
            </a:r>
            <a:r>
              <a:rPr lang="en-US" altLang="zh-CN" sz="3600" dirty="0">
                <a:solidFill>
                  <a:srgbClr val="00B050"/>
                </a:solidFill>
                <a:latin typeface="Comic Sans MS" panose="030F0702030302020204" pitchFamily="66" charset="0"/>
                <a:sym typeface="+mn-ea"/>
              </a:rPr>
              <a:t>Predict-not-taken/Predict-taken</a:t>
            </a:r>
            <a:br>
              <a:rPr lang="zh-CN" altLang="en-US" sz="3600" b="1" dirty="0">
                <a:solidFill>
                  <a:srgbClr val="00B050"/>
                </a:solidFill>
              </a:rPr>
            </a:br>
            <a:r>
              <a:rPr lang="zh-CN" altLang="en-US" sz="4000" b="1" dirty="0">
                <a:solidFill>
                  <a:srgbClr val="FF0000"/>
                </a:solidFill>
              </a:rPr>
              <a:t>转移</a:t>
            </a:r>
            <a:r>
              <a:rPr lang="zh-CN" altLang="en-US" sz="4000" b="1" dirty="0"/>
              <a:t>未选中</a:t>
            </a:r>
            <a:r>
              <a:rPr lang="en-US" altLang="zh-CN" sz="4000" b="1" dirty="0">
                <a:solidFill>
                  <a:srgbClr val="FF0000"/>
                </a:solidFill>
              </a:rPr>
              <a:t>/</a:t>
            </a:r>
            <a:r>
              <a:rPr lang="zh-CN" altLang="en-US" sz="4000" b="1" dirty="0"/>
              <a:t>选中</a:t>
            </a:r>
            <a:r>
              <a:rPr lang="zh-CN" altLang="en-US" sz="4000" b="1" dirty="0">
                <a:solidFill>
                  <a:srgbClr val="FF0000"/>
                </a:solidFill>
              </a:rPr>
              <a:t>的问题</a:t>
            </a:r>
            <a:endParaRPr lang="en-US" altLang="zh-CN" sz="4000" b="1" dirty="0">
              <a:solidFill>
                <a:srgbClr val="FF0000"/>
              </a:solidFill>
            </a:endParaRPr>
          </a:p>
        </p:txBody>
      </p:sp>
      <p:sp>
        <p:nvSpPr>
          <p:cNvPr id="35843" name="Rectangle 3"/>
          <p:cNvSpPr>
            <a:spLocks noGrp="1" noChangeArrowheads="1"/>
          </p:cNvSpPr>
          <p:nvPr>
            <p:ph type="body" idx="1"/>
          </p:nvPr>
        </p:nvSpPr>
        <p:spPr/>
        <p:txBody>
          <a:bodyPr>
            <a:normAutofit/>
          </a:bodyPr>
          <a:lstStyle/>
          <a:p>
            <a:r>
              <a:rPr lang="zh-CN" altLang="en-US" sz="2800" b="1" dirty="0">
                <a:solidFill>
                  <a:srgbClr val="000000"/>
                </a:solidFill>
                <a:latin typeface="Comic Sans MS" panose="030F0702030302020204" pitchFamily="66" charset="0"/>
              </a:rPr>
              <a:t>流水线按照假定的转移方向执行</a:t>
            </a:r>
            <a:endParaRPr lang="en-US" altLang="zh-CN" sz="2800" b="1" dirty="0">
              <a:solidFill>
                <a:srgbClr val="000000"/>
              </a:solidFill>
              <a:latin typeface="Comic Sans MS" panose="030F0702030302020204" pitchFamily="66" charset="0"/>
            </a:endParaRPr>
          </a:p>
          <a:p>
            <a:pPr lvl="1"/>
            <a:r>
              <a:rPr lang="zh-CN" altLang="en-US" sz="2400" b="1" dirty="0">
                <a:solidFill>
                  <a:srgbClr val="000000"/>
                </a:solidFill>
                <a:latin typeface="Comic Sans MS" panose="030F0702030302020204" pitchFamily="66" charset="0"/>
              </a:rPr>
              <a:t>通常，选择方向是正确的，可以节省时钟周期</a:t>
            </a:r>
            <a:endParaRPr lang="en-US" altLang="zh-CN" sz="2400" b="1" dirty="0">
              <a:solidFill>
                <a:srgbClr val="000000"/>
              </a:solidFill>
              <a:latin typeface="Comic Sans MS" panose="030F0702030302020204" pitchFamily="66" charset="0"/>
            </a:endParaRPr>
          </a:p>
          <a:p>
            <a:pPr lvl="1"/>
            <a:r>
              <a:rPr lang="zh-CN" altLang="en-US" sz="2400" b="1" dirty="0">
                <a:solidFill>
                  <a:srgbClr val="000000"/>
                </a:solidFill>
                <a:latin typeface="Comic Sans MS" panose="030F0702030302020204" pitchFamily="66" charset="0"/>
              </a:rPr>
              <a:t>偶尔，选择是错误的</a:t>
            </a:r>
            <a:endParaRPr lang="en-US" altLang="zh-CN" sz="2400" b="1" dirty="0">
              <a:solidFill>
                <a:srgbClr val="000000"/>
              </a:solidFill>
              <a:latin typeface="Comic Sans MS" panose="030F0702030302020204" pitchFamily="66" charset="0"/>
            </a:endParaRPr>
          </a:p>
          <a:p>
            <a:r>
              <a:rPr lang="zh-CN" altLang="en-US" sz="2800" b="1" dirty="0">
                <a:solidFill>
                  <a:srgbClr val="000000"/>
                </a:solidFill>
                <a:latin typeface="Comic Sans MS" panose="030F0702030302020204" pitchFamily="66" charset="0"/>
              </a:rPr>
              <a:t>结论</a:t>
            </a:r>
            <a:endParaRPr lang="en-US" altLang="zh-CN" sz="2800" b="1" dirty="0">
              <a:solidFill>
                <a:srgbClr val="000000"/>
              </a:solidFill>
              <a:latin typeface="Comic Sans MS" panose="030F0702030302020204" pitchFamily="66" charset="0"/>
            </a:endParaRPr>
          </a:p>
          <a:p>
            <a:pPr lvl="1"/>
            <a:r>
              <a:rPr lang="zh-CN" altLang="en-US" sz="2400" b="1" dirty="0">
                <a:solidFill>
                  <a:srgbClr val="000000"/>
                </a:solidFill>
                <a:latin typeface="Comic Sans MS" panose="030F0702030302020204" pitchFamily="66" charset="0"/>
              </a:rPr>
              <a:t>开始执行选择错误的指令</a:t>
            </a:r>
            <a:endParaRPr lang="en-US" altLang="zh-CN" sz="2400" b="1" dirty="0">
              <a:solidFill>
                <a:srgbClr val="000000"/>
              </a:solidFill>
              <a:latin typeface="Comic Sans MS" panose="030F0702030302020204" pitchFamily="66" charset="0"/>
            </a:endParaRPr>
          </a:p>
          <a:p>
            <a:pPr lvl="1"/>
            <a:r>
              <a:rPr lang="zh-CN" altLang="en-US" sz="2400" b="1" dirty="0">
                <a:solidFill>
                  <a:srgbClr val="000000"/>
                </a:solidFill>
                <a:latin typeface="Comic Sans MS" panose="030F0702030302020204" pitchFamily="66" charset="0"/>
              </a:rPr>
              <a:t>要修复，则必须确认这些错误指令</a:t>
            </a:r>
            <a:r>
              <a:rPr lang="zh-CN" altLang="en-US" sz="2400" b="1" dirty="0">
                <a:solidFill>
                  <a:srgbClr val="FF0000"/>
                </a:solidFill>
                <a:latin typeface="Comic Sans MS" panose="030F0702030302020204" pitchFamily="66" charset="0"/>
              </a:rPr>
              <a:t>没有</a:t>
            </a:r>
            <a:r>
              <a:rPr lang="zh-CN" altLang="en-US" sz="2400" b="1" dirty="0">
                <a:solidFill>
                  <a:srgbClr val="000000"/>
                </a:solidFill>
                <a:latin typeface="Comic Sans MS" panose="030F0702030302020204" pitchFamily="66" charset="0"/>
              </a:rPr>
              <a:t>真正执行</a:t>
            </a:r>
            <a:endParaRPr lang="en-US" altLang="zh-CN" sz="2400" b="1" dirty="0">
              <a:solidFill>
                <a:srgbClr val="000000"/>
              </a:solidFill>
              <a:latin typeface="Comic Sans MS" panose="030F0702030302020204" pitchFamily="66" charset="0"/>
            </a:endParaRPr>
          </a:p>
          <a:p>
            <a:pPr lvl="1"/>
            <a:r>
              <a:rPr lang="zh-CN" altLang="en-US" sz="2400" b="1" dirty="0">
                <a:solidFill>
                  <a:srgbClr val="000000"/>
                </a:solidFill>
                <a:latin typeface="Comic Sans MS" panose="030F0702030302020204" pitchFamily="66" charset="0"/>
              </a:rPr>
              <a:t>尤其是，必须保证错误指令</a:t>
            </a:r>
            <a:r>
              <a:rPr lang="zh-CN" altLang="en-US" sz="2400" b="1" dirty="0">
                <a:solidFill>
                  <a:srgbClr val="FF0000"/>
                </a:solidFill>
                <a:latin typeface="Comic Sans MS" panose="030F0702030302020204" pitchFamily="66" charset="0"/>
              </a:rPr>
              <a:t>没有</a:t>
            </a:r>
            <a:r>
              <a:rPr lang="zh-CN" altLang="en-US" sz="2400" b="1" dirty="0">
                <a:solidFill>
                  <a:srgbClr val="000000"/>
                </a:solidFill>
                <a:latin typeface="Comic Sans MS" panose="030F0702030302020204" pitchFamily="66" charset="0"/>
              </a:rPr>
              <a:t>改变机器状态</a:t>
            </a:r>
            <a:endParaRPr lang="en-US" altLang="zh-CN" sz="2400" b="1"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215</a:t>
            </a:fld>
            <a:endParaRPr lang="zh-CN" altLang="en-US"/>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6" name="Rectangle 6"/>
          <p:cNvSpPr>
            <a:spLocks noGrp="1" noChangeArrowheads="1"/>
          </p:cNvSpPr>
          <p:nvPr>
            <p:ph type="title"/>
          </p:nvPr>
        </p:nvSpPr>
        <p:spPr>
          <a:xfrm>
            <a:off x="1734820" y="131445"/>
            <a:ext cx="8619490" cy="1143000"/>
          </a:xfrm>
        </p:spPr>
        <p:txBody>
          <a:bodyPr>
            <a:normAutofit/>
          </a:bodyPr>
          <a:lstStyle/>
          <a:p>
            <a:r>
              <a:rPr lang="zh-CN" altLang="en-US" sz="4000" b="1" dirty="0">
                <a:solidFill>
                  <a:srgbClr val="00B050"/>
                </a:solidFill>
              </a:rPr>
              <a:t>改进：</a:t>
            </a:r>
            <a:r>
              <a:rPr lang="zh-CN" altLang="en-US" b="1" dirty="0">
                <a:solidFill>
                  <a:srgbClr val="FF0000"/>
                </a:solidFill>
                <a:sym typeface="+mn-ea"/>
              </a:rPr>
              <a:t>将转移计算提前</a:t>
            </a:r>
            <a:endParaRPr lang="en-US" altLang="zh-CN" dirty="0">
              <a:solidFill>
                <a:srgbClr val="FF0000"/>
              </a:solidFill>
            </a:endParaRPr>
          </a:p>
        </p:txBody>
      </p:sp>
      <p:sp>
        <p:nvSpPr>
          <p:cNvPr id="20749" name="Rectangle 269"/>
          <p:cNvSpPr>
            <a:spLocks noChangeArrowheads="1"/>
          </p:cNvSpPr>
          <p:nvPr/>
        </p:nvSpPr>
        <p:spPr bwMode="auto">
          <a:xfrm>
            <a:off x="3695700" y="176688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20748" name="Object 268"/>
          <p:cNvGraphicFramePr>
            <a:graphicFrameLocks noChangeAspect="1"/>
          </p:cNvGraphicFramePr>
          <p:nvPr/>
        </p:nvGraphicFramePr>
        <p:xfrm>
          <a:off x="1905000" y="1524000"/>
          <a:ext cx="8382000" cy="4724400"/>
        </p:xfrm>
        <a:graphic>
          <a:graphicData uri="http://schemas.openxmlformats.org/presentationml/2006/ole">
            <mc:AlternateContent xmlns:mc="http://schemas.openxmlformats.org/markup-compatibility/2006">
              <mc:Choice xmlns:v="urn:schemas-microsoft-com:vml" Requires="v">
                <p:oleObj spid="_x0000_s63502" name="Picture" r:id="rId3" imgW="60007500" imgH="41557575" progId="Word.Picture.8">
                  <p:embed/>
                </p:oleObj>
              </mc:Choice>
              <mc:Fallback>
                <p:oleObj name="Picture" r:id="rId3" imgW="60007500" imgH="41557575" progId="Word.Picture.8">
                  <p:embed/>
                  <p:pic>
                    <p:nvPicPr>
                      <p:cNvPr id="20748" name="Object 268"/>
                      <p:cNvPicPr>
                        <a:picLocks noChangeAspect="1"/>
                      </p:cNvPicPr>
                      <p:nvPr/>
                    </p:nvPicPr>
                    <p:blipFill>
                      <a:blip r:embed="rId4"/>
                      <a:stretch>
                        <a:fillRect/>
                      </a:stretch>
                    </p:blipFill>
                    <p:spPr>
                      <a:xfrm>
                        <a:off x="1905000" y="1524000"/>
                        <a:ext cx="8382000" cy="4724400"/>
                      </a:xfrm>
                      <a:prstGeom prst="rect">
                        <a:avLst/>
                      </a:prstGeom>
                      <a:noFill/>
                      <a:ln w="9525">
                        <a:noFill/>
                        <a:miter/>
                      </a:ln>
                    </p:spPr>
                  </p:pic>
                </p:oleObj>
              </mc:Fallback>
            </mc:AlternateContent>
          </a:graphicData>
        </a:graphic>
      </p:graphicFrame>
      <p:sp>
        <p:nvSpPr>
          <p:cNvPr id="5" name="灯片编号占位符 4"/>
          <p:cNvSpPr>
            <a:spLocks noGrp="1"/>
          </p:cNvSpPr>
          <p:nvPr>
            <p:ph type="sldNum" sz="quarter" idx="12"/>
          </p:nvPr>
        </p:nvSpPr>
        <p:spPr/>
        <p:txBody>
          <a:bodyPr/>
          <a:lstStyle/>
          <a:p>
            <a:fld id="{0C913308-F349-4B6D-A68A-DD1791B4A57B}" type="slidenum">
              <a:rPr lang="zh-CN" altLang="en-US" smtClean="0"/>
              <a:t>216</a:t>
            </a:fld>
            <a:endParaRPr lang="zh-CN" alt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191260" y="274955"/>
            <a:ext cx="9630410" cy="1143000"/>
          </a:xfrm>
        </p:spPr>
        <p:txBody>
          <a:bodyPr>
            <a:normAutofit/>
          </a:bodyPr>
          <a:lstStyle/>
          <a:p>
            <a:r>
              <a:rPr lang="zh-CN" altLang="en-US" sz="3600" b="1" dirty="0">
                <a:solidFill>
                  <a:srgbClr val="00B050"/>
                </a:solidFill>
                <a:sym typeface="+mn-ea"/>
              </a:rPr>
              <a:t>再改进：</a:t>
            </a:r>
            <a:r>
              <a:rPr lang="zh-CN" altLang="en-US" sz="3600" b="1" dirty="0">
                <a:solidFill>
                  <a:srgbClr val="FF0000"/>
                </a:solidFill>
                <a:sym typeface="+mn-ea"/>
              </a:rPr>
              <a:t>将转移计算提前更早</a:t>
            </a:r>
            <a:endParaRPr lang="en-US" altLang="zh-CN" sz="3600">
              <a:solidFill>
                <a:srgbClr val="FF0000"/>
              </a:solidFill>
            </a:endParaRPr>
          </a:p>
        </p:txBody>
      </p:sp>
      <p:grpSp>
        <p:nvGrpSpPr>
          <p:cNvPr id="2" name="Group 9"/>
          <p:cNvGrpSpPr/>
          <p:nvPr/>
        </p:nvGrpSpPr>
        <p:grpSpPr bwMode="auto">
          <a:xfrm>
            <a:off x="1905000" y="1524000"/>
            <a:ext cx="8305800" cy="4724400"/>
            <a:chOff x="240" y="960"/>
            <a:chExt cx="5232" cy="2976"/>
          </a:xfrm>
        </p:grpSpPr>
        <p:pic>
          <p:nvPicPr>
            <p:cNvPr id="16394" name="Picture 10" descr="E:\English_arch\611\chap3_4.files\chap3_4-5ne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960"/>
              <a:ext cx="5232" cy="278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11"/>
            <p:cNvGrpSpPr/>
            <p:nvPr/>
          </p:nvGrpSpPr>
          <p:grpSpPr bwMode="auto">
            <a:xfrm>
              <a:off x="3110" y="3002"/>
              <a:ext cx="2254" cy="934"/>
              <a:chOff x="3110" y="3002"/>
              <a:chExt cx="2254" cy="934"/>
            </a:xfrm>
          </p:grpSpPr>
          <p:sp>
            <p:nvSpPr>
              <p:cNvPr id="16396" name="Text Box 12"/>
              <p:cNvSpPr txBox="1">
                <a:spLocks noChangeArrowheads="1"/>
              </p:cNvSpPr>
              <p:nvPr/>
            </p:nvSpPr>
            <p:spPr bwMode="auto">
              <a:xfrm>
                <a:off x="3110" y="3002"/>
                <a:ext cx="521"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eaLnBrk="1" hangingPunct="1"/>
                <a:r>
                  <a:rPr lang="en-US" altLang="zh-CN" sz="2400" b="1">
                    <a:solidFill>
                      <a:srgbClr val="339966"/>
                    </a:solidFill>
                    <a:latin typeface="Times New Roman" panose="02020603050405020304" pitchFamily="18" charset="0"/>
                  </a:rPr>
                  <a:t>store</a:t>
                </a:r>
                <a:endParaRPr lang="en-US" altLang="zh-CN" sz="2400">
                  <a:latin typeface="Times New Roman" panose="02020603050405020304" pitchFamily="18" charset="0"/>
                </a:endParaRPr>
              </a:p>
            </p:txBody>
          </p:sp>
          <p:sp>
            <p:nvSpPr>
              <p:cNvPr id="16397" name="Text Box 13"/>
              <p:cNvSpPr txBox="1">
                <a:spLocks noChangeArrowheads="1"/>
              </p:cNvSpPr>
              <p:nvPr/>
            </p:nvSpPr>
            <p:spPr bwMode="auto">
              <a:xfrm>
                <a:off x="4896" y="3648"/>
                <a:ext cx="46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eaLnBrk="1" hangingPunct="1"/>
                <a:r>
                  <a:rPr lang="en-US" altLang="zh-CN" sz="2400" b="1">
                    <a:solidFill>
                      <a:srgbClr val="339966"/>
                    </a:solidFill>
                    <a:latin typeface="Times New Roman" panose="02020603050405020304" pitchFamily="18" charset="0"/>
                  </a:rPr>
                  <a:t>load</a:t>
                </a:r>
                <a:endParaRPr lang="en-US" altLang="zh-CN" sz="2400">
                  <a:latin typeface="Times New Roman" panose="02020603050405020304" pitchFamily="18" charset="0"/>
                </a:endParaRPr>
              </a:p>
            </p:txBody>
          </p:sp>
        </p:grpSp>
      </p:grpSp>
      <p:sp>
        <p:nvSpPr>
          <p:cNvPr id="8" name="灯片编号占位符 7"/>
          <p:cNvSpPr>
            <a:spLocks noGrp="1"/>
          </p:cNvSpPr>
          <p:nvPr>
            <p:ph type="sldNum" sz="quarter" idx="12"/>
          </p:nvPr>
        </p:nvSpPr>
        <p:spPr/>
        <p:txBody>
          <a:bodyPr/>
          <a:lstStyle/>
          <a:p>
            <a:fld id="{0C913308-F349-4B6D-A68A-DD1791B4A57B}" type="slidenum">
              <a:rPr lang="zh-CN" altLang="en-US" smtClean="0"/>
              <a:t>217</a:t>
            </a:fld>
            <a:endParaRPr lang="zh-CN" altLang="en-US"/>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zh-CN" altLang="en-US" sz="3600" b="1" dirty="0">
                <a:solidFill>
                  <a:srgbClr val="FF0000"/>
                </a:solidFill>
              </a:rPr>
              <a:t>提早后结果：</a:t>
            </a:r>
            <a:r>
              <a:rPr lang="en-US" altLang="zh-CN" sz="3600" b="1" dirty="0">
                <a:solidFill>
                  <a:srgbClr val="FF0000"/>
                </a:solidFill>
              </a:rPr>
              <a:t>MIPS</a:t>
            </a:r>
            <a:r>
              <a:rPr lang="zh-CN" altLang="en-US" sz="3600" b="1" dirty="0">
                <a:solidFill>
                  <a:srgbClr val="FF0000"/>
                </a:solidFill>
              </a:rPr>
              <a:t>改善后的数据通路</a:t>
            </a:r>
            <a:endParaRPr lang="en-US" altLang="zh-CN" sz="3600" b="1" dirty="0">
              <a:solidFill>
                <a:srgbClr val="FF0000"/>
              </a:solidFill>
            </a:endParaRPr>
          </a:p>
        </p:txBody>
      </p:sp>
      <p:sp>
        <p:nvSpPr>
          <p:cNvPr id="18437" name="Text Box 5"/>
          <p:cNvSpPr txBox="1">
            <a:spLocks noChangeArrowheads="1"/>
          </p:cNvSpPr>
          <p:nvPr/>
        </p:nvSpPr>
        <p:spPr bwMode="auto">
          <a:xfrm>
            <a:off x="1752600" y="1501776"/>
            <a:ext cx="86868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ts val="3200"/>
              </a:lnSpc>
              <a:buFontTx/>
              <a:buChar char="•"/>
            </a:pPr>
            <a:r>
              <a:rPr lang="zh-CN" altLang="en-US" sz="2400" b="1" dirty="0">
                <a:solidFill>
                  <a:srgbClr val="000000"/>
                </a:solidFill>
              </a:rPr>
              <a:t>在</a:t>
            </a:r>
            <a:r>
              <a:rPr lang="en-US" altLang="zh-CN" sz="2400" b="1" dirty="0">
                <a:solidFill>
                  <a:srgbClr val="000000"/>
                </a:solidFill>
              </a:rPr>
              <a:t>BEQ</a:t>
            </a:r>
            <a:r>
              <a:rPr lang="zh-CN" altLang="en-US" sz="2400" b="1" dirty="0">
                <a:solidFill>
                  <a:srgbClr val="000000"/>
                </a:solidFill>
              </a:rPr>
              <a:t>指令后，只需要</a:t>
            </a:r>
            <a:r>
              <a:rPr lang="en-US" altLang="zh-CN" sz="2400" b="1" dirty="0">
                <a:solidFill>
                  <a:srgbClr val="FF0000"/>
                </a:solidFill>
              </a:rPr>
              <a:t>1</a:t>
            </a:r>
            <a:r>
              <a:rPr lang="zh-CN" altLang="en-US" sz="2400" b="1" dirty="0">
                <a:solidFill>
                  <a:srgbClr val="000000"/>
                </a:solidFill>
              </a:rPr>
              <a:t>个额外周期就可以知道正确地址</a:t>
            </a:r>
            <a:endParaRPr lang="en-US" altLang="zh-CN" sz="2400" b="1" dirty="0">
              <a:solidFill>
                <a:srgbClr val="000000"/>
              </a:solidFill>
            </a:endParaRPr>
          </a:p>
          <a:p>
            <a:pPr>
              <a:lnSpc>
                <a:spcPts val="3200"/>
              </a:lnSpc>
              <a:buFontTx/>
              <a:buChar char="•"/>
            </a:pPr>
            <a:r>
              <a:rPr lang="zh-CN" altLang="en-US" sz="2400" b="1" dirty="0">
                <a:solidFill>
                  <a:srgbClr val="000000"/>
                </a:solidFill>
              </a:rPr>
              <a:t>在</a:t>
            </a:r>
            <a:r>
              <a:rPr lang="en-US" altLang="zh-CN" sz="2400" b="1" dirty="0">
                <a:solidFill>
                  <a:srgbClr val="000000"/>
                </a:solidFill>
              </a:rPr>
              <a:t> MIPS</a:t>
            </a:r>
            <a:r>
              <a:rPr lang="zh-CN" altLang="en-US" sz="2400" b="1" dirty="0">
                <a:solidFill>
                  <a:srgbClr val="000000"/>
                </a:solidFill>
              </a:rPr>
              <a:t>，条件转移指令其后的这个周期称为</a:t>
            </a:r>
            <a:r>
              <a:rPr lang="zh-CN" altLang="en-US" sz="2400" b="1" dirty="0">
                <a:solidFill>
                  <a:srgbClr val="FF0000"/>
                </a:solidFill>
              </a:rPr>
              <a:t>转移延迟槽</a:t>
            </a:r>
            <a:r>
              <a:rPr lang="en-US" altLang="zh-CN" sz="2400" dirty="0">
                <a:solidFill>
                  <a:srgbClr val="FF0000"/>
                </a:solidFill>
              </a:rPr>
              <a:t> </a:t>
            </a:r>
            <a:r>
              <a:rPr lang="en-US" altLang="zh-CN" sz="2400" dirty="0">
                <a:solidFill>
                  <a:srgbClr val="FD0128"/>
                </a:solidFill>
              </a:rPr>
              <a:t>the branch delay slot</a:t>
            </a:r>
            <a:endParaRPr lang="en-US" altLang="zh-CN" sz="2400" dirty="0"/>
          </a:p>
        </p:txBody>
      </p:sp>
      <p:grpSp>
        <p:nvGrpSpPr>
          <p:cNvPr id="2" name="Group 8"/>
          <p:cNvGrpSpPr/>
          <p:nvPr/>
        </p:nvGrpSpPr>
        <p:grpSpPr bwMode="auto">
          <a:xfrm>
            <a:off x="1828801" y="3124200"/>
            <a:ext cx="8562975" cy="3028950"/>
            <a:chOff x="192" y="1968"/>
            <a:chExt cx="5394" cy="1908"/>
          </a:xfrm>
        </p:grpSpPr>
        <p:pic>
          <p:nvPicPr>
            <p:cNvPr id="1843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1968"/>
              <a:ext cx="5394" cy="1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9" name="Text Box 7"/>
            <p:cNvSpPr txBox="1">
              <a:spLocks noChangeArrowheads="1"/>
            </p:cNvSpPr>
            <p:nvPr/>
          </p:nvSpPr>
          <p:spPr bwMode="auto">
            <a:xfrm>
              <a:off x="201" y="3312"/>
              <a:ext cx="838" cy="2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48 or 72       </a:t>
              </a:r>
            </a:p>
          </p:txBody>
        </p:sp>
      </p:grpSp>
      <p:sp>
        <p:nvSpPr>
          <p:cNvPr id="18442" name="Text Box 10"/>
          <p:cNvSpPr txBox="1">
            <a:spLocks noChangeArrowheads="1"/>
          </p:cNvSpPr>
          <p:nvPr/>
        </p:nvSpPr>
        <p:spPr bwMode="auto">
          <a:xfrm>
            <a:off x="2743200" y="3886200"/>
            <a:ext cx="533400" cy="266700"/>
          </a:xfrm>
          <a:prstGeom prst="rect">
            <a:avLst/>
          </a:prstGeom>
          <a:solidFill>
            <a:srgbClr val="FFFFFF"/>
          </a:solidFill>
          <a:ln>
            <a:noFill/>
          </a:ln>
          <a:effectLst/>
        </p:spPr>
        <p:txBody>
          <a:bodyPr lIns="18000" tIns="0" rIns="18000" bIns="0"/>
          <a:lstStyle>
            <a:lvl1pPr marL="342900" indent="-342900" algn="l">
              <a:defRPr kumimoji="1" sz="2400">
                <a:solidFill>
                  <a:schemeClr val="tx1"/>
                </a:solidFill>
                <a:latin typeface="Times New Roman" panose="02020603050405020304" pitchFamily="18" charset="0"/>
                <a:ea typeface="宋体" panose="02010600030101010101" pitchFamily="2" charset="-122"/>
              </a:defRPr>
            </a:lvl1pPr>
            <a:lvl2pPr marL="742950" indent="-285750" algn="l">
              <a:defRPr kumimoji="1" sz="2400">
                <a:solidFill>
                  <a:schemeClr val="tx1"/>
                </a:solidFill>
                <a:latin typeface="Times New Roman" panose="02020603050405020304" pitchFamily="18" charset="0"/>
                <a:ea typeface="宋体" panose="02010600030101010101" pitchFamily="2" charset="-122"/>
              </a:defRPr>
            </a:lvl2pPr>
            <a:lvl3pPr marL="1143000" indent="-228600" algn="l">
              <a:defRPr kumimoji="1" sz="2400">
                <a:solidFill>
                  <a:schemeClr val="tx1"/>
                </a:solidFill>
                <a:latin typeface="Times New Roman" panose="02020603050405020304" pitchFamily="18" charset="0"/>
                <a:ea typeface="宋体" panose="02010600030101010101" pitchFamily="2" charset="-122"/>
              </a:defRPr>
            </a:lvl3pPr>
            <a:lvl4pPr marL="1600200" indent="-228600" algn="l">
              <a:defRPr kumimoji="1" sz="2400">
                <a:solidFill>
                  <a:schemeClr val="tx1"/>
                </a:solidFill>
                <a:latin typeface="Times New Roman" panose="02020603050405020304" pitchFamily="18" charset="0"/>
                <a:ea typeface="宋体" panose="02010600030101010101" pitchFamily="2" charset="-122"/>
              </a:defRPr>
            </a:lvl4pPr>
            <a:lvl5pPr marL="2057400" indent="-228600" algn="l">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dirty="0">
                <a:latin typeface="Comic Sans MS" panose="030F0702030302020204" pitchFamily="66" charset="0"/>
              </a:rPr>
              <a:t>24</a:t>
            </a:r>
          </a:p>
        </p:txBody>
      </p:sp>
      <p:sp>
        <p:nvSpPr>
          <p:cNvPr id="8" name="灯片编号占位符 7"/>
          <p:cNvSpPr>
            <a:spLocks noGrp="1"/>
          </p:cNvSpPr>
          <p:nvPr>
            <p:ph type="sldNum" sz="quarter" idx="12"/>
          </p:nvPr>
        </p:nvSpPr>
        <p:spPr/>
        <p:txBody>
          <a:bodyPr/>
          <a:lstStyle/>
          <a:p>
            <a:fld id="{0C913308-F349-4B6D-A68A-DD1791B4A57B}" type="slidenum">
              <a:rPr lang="zh-CN" altLang="en-US" smtClean="0"/>
              <a:t>218</a:t>
            </a:fld>
            <a:endParaRPr lang="zh-CN" alt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809720" y="214290"/>
            <a:ext cx="8858280" cy="1143000"/>
          </a:xfrm>
        </p:spPr>
        <p:txBody>
          <a:bodyPr>
            <a:noAutofit/>
          </a:bodyPr>
          <a:lstStyle/>
          <a:p>
            <a:r>
              <a:rPr lang="zh-CN" altLang="en-US" sz="3200" b="1" dirty="0">
                <a:solidFill>
                  <a:srgbClr val="00B050"/>
                </a:solidFill>
              </a:rPr>
              <a:t>冲刷</a:t>
            </a:r>
            <a:r>
              <a:rPr lang="en-US" altLang="zh-CN" sz="3200" b="1" dirty="0">
                <a:solidFill>
                  <a:srgbClr val="00B050"/>
                </a:solidFill>
              </a:rPr>
              <a:t>Flushing </a:t>
            </a:r>
            <a:r>
              <a:rPr lang="zh-CN" altLang="en-US" sz="3200" b="1" dirty="0">
                <a:solidFill>
                  <a:srgbClr val="00B050"/>
                </a:solidFill>
              </a:rPr>
              <a:t>：</a:t>
            </a:r>
            <a:r>
              <a:rPr lang="zh-CN" altLang="en-US" sz="3200" b="1" dirty="0"/>
              <a:t>只需插入</a:t>
            </a:r>
            <a:r>
              <a:rPr lang="en-US" altLang="zh-CN" sz="3200" b="1" dirty="0">
                <a:solidFill>
                  <a:srgbClr val="FF0000"/>
                </a:solidFill>
              </a:rPr>
              <a:t>one stall</a:t>
            </a:r>
            <a:r>
              <a:rPr lang="zh-CN" altLang="en-US" sz="3200" b="1" dirty="0"/>
              <a:t>解决控制冒险</a:t>
            </a:r>
            <a:r>
              <a:rPr lang="zh-CN" altLang="en-US" sz="2400" b="1" dirty="0">
                <a:solidFill>
                  <a:srgbClr val="C00000"/>
                </a:solidFill>
              </a:rPr>
              <a:t>（硬件固定）</a:t>
            </a:r>
            <a:endParaRPr lang="en-US" altLang="zh-CN" sz="2400" b="1" dirty="0">
              <a:solidFill>
                <a:srgbClr val="C00000"/>
              </a:solidFill>
            </a:endParaRPr>
          </a:p>
        </p:txBody>
      </p:sp>
      <p:grpSp>
        <p:nvGrpSpPr>
          <p:cNvPr id="2" name="Group 99"/>
          <p:cNvGrpSpPr/>
          <p:nvPr/>
        </p:nvGrpSpPr>
        <p:grpSpPr bwMode="auto">
          <a:xfrm>
            <a:off x="1825625" y="1524000"/>
            <a:ext cx="8566150" cy="3067050"/>
            <a:chOff x="190" y="960"/>
            <a:chExt cx="5396" cy="1932"/>
          </a:xfrm>
        </p:grpSpPr>
        <p:pic>
          <p:nvPicPr>
            <p:cNvPr id="2151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960"/>
              <a:ext cx="5394" cy="1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 y="1776"/>
              <a:ext cx="532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19" name="Text Box 15"/>
            <p:cNvSpPr txBox="1">
              <a:spLocks noChangeArrowheads="1"/>
            </p:cNvSpPr>
            <p:nvPr/>
          </p:nvSpPr>
          <p:spPr bwMode="auto">
            <a:xfrm>
              <a:off x="213" y="2304"/>
              <a:ext cx="838"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48 or 72       </a:t>
              </a:r>
            </a:p>
          </p:txBody>
        </p:sp>
        <p:sp>
          <p:nvSpPr>
            <p:cNvPr id="21520" name="Line 16"/>
            <p:cNvSpPr>
              <a:spLocks noChangeShapeType="1"/>
            </p:cNvSpPr>
            <p:nvPr/>
          </p:nvSpPr>
          <p:spPr bwMode="auto">
            <a:xfrm>
              <a:off x="2064" y="1584"/>
              <a:ext cx="96" cy="816"/>
            </a:xfrm>
            <a:prstGeom prst="line">
              <a:avLst/>
            </a:prstGeom>
            <a:noFill/>
            <a:ln w="38100">
              <a:solidFill>
                <a:srgbClr val="FF0000"/>
              </a:solidFill>
              <a:rou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21602" name="Group 98"/>
          <p:cNvGraphicFramePr>
            <a:graphicFrameLocks noGrp="1"/>
          </p:cNvGraphicFramePr>
          <p:nvPr/>
        </p:nvGraphicFramePr>
        <p:xfrm>
          <a:off x="1828800" y="4724400"/>
          <a:ext cx="8534400" cy="1584960"/>
        </p:xfrm>
        <a:graphic>
          <a:graphicData uri="http://schemas.openxmlformats.org/drawingml/2006/table">
            <a:tbl>
              <a:tblPr/>
              <a:tblGrid>
                <a:gridCol w="2933700">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787400">
                  <a:extLst>
                    <a:ext uri="{9D8B030D-6E8A-4147-A177-3AD203B41FA5}">
                      <a16:colId xmlns:a16="http://schemas.microsoft.com/office/drawing/2014/main" val="20006"/>
                    </a:ext>
                  </a:extLst>
                </a:gridCol>
                <a:gridCol w="889000">
                  <a:extLst>
                    <a:ext uri="{9D8B030D-6E8A-4147-A177-3AD203B41FA5}">
                      <a16:colId xmlns:a16="http://schemas.microsoft.com/office/drawing/2014/main" val="20007"/>
                    </a:ext>
                  </a:extLst>
                </a:gridCol>
              </a:tblGrid>
              <a:tr h="0">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40 ADD R30,R30,R30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WB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0038">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44 BEQ R1, 24</a:t>
                      </a:r>
                      <a:endPar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WB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48 AND R12, R2, R5</a:t>
                      </a:r>
                      <a:endPar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accent1"/>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27622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48 or 72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0000FF"/>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MEM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9" name="灯片编号占位符 8"/>
          <p:cNvSpPr>
            <a:spLocks noGrp="1"/>
          </p:cNvSpPr>
          <p:nvPr>
            <p:ph type="sldNum" sz="quarter" idx="12"/>
          </p:nvPr>
        </p:nvSpPr>
        <p:spPr/>
        <p:txBody>
          <a:bodyPr/>
          <a:lstStyle/>
          <a:p>
            <a:fld id="{0C913308-F349-4B6D-A68A-DD1791B4A57B}" type="slidenum">
              <a:rPr lang="zh-CN" altLang="en-US" smtClean="0"/>
              <a:t>219</a:t>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22</a:t>
            </a:fld>
            <a:endParaRPr lang="en-US" altLang="zh-CN" sz="1200" dirty="0">
              <a:latin typeface="Arial" panose="020B0604020202020204" pitchFamily="34" charset="0"/>
            </a:endParaRPr>
          </a:p>
        </p:txBody>
      </p:sp>
      <p:sp>
        <p:nvSpPr>
          <p:cNvPr id="180226" name="Rectangle 2"/>
          <p:cNvSpPr>
            <a:spLocks noGrp="1" noChangeArrowheads="1"/>
          </p:cNvSpPr>
          <p:nvPr>
            <p:ph type="title"/>
          </p:nvPr>
        </p:nvSpPr>
        <p:spPr>
          <a:xfrm>
            <a:off x="2713039" y="549275"/>
            <a:ext cx="7451725" cy="649288"/>
          </a:xfrm>
        </p:spPr>
        <p:txBody>
          <a:bodyPr vert="horz" wrap="square" lIns="91440" tIns="45720" rIns="91440" bIns="45720" numCol="1" anchor="ctr" anchorCtr="0" compatLnSpc="1"/>
          <a:lstStyle/>
          <a:p>
            <a:pPr>
              <a:defRPr/>
            </a:pPr>
            <a:r>
              <a:rPr lang="zh-CN" altLang="en-US" sz="3600" dirty="0">
                <a:solidFill>
                  <a:schemeClr val="tx1"/>
                </a:solidFill>
              </a:rPr>
              <a:t>另一个工业性能指标</a:t>
            </a:r>
            <a:r>
              <a:rPr lang="en-US" altLang="zh-CN" sz="3600" dirty="0">
                <a:solidFill>
                  <a:schemeClr val="tx1"/>
                </a:solidFill>
              </a:rPr>
              <a:t>: MIPS</a:t>
            </a:r>
          </a:p>
        </p:txBody>
      </p:sp>
      <p:sp>
        <p:nvSpPr>
          <p:cNvPr id="30724" name="Rectangle 3"/>
          <p:cNvSpPr>
            <a:spLocks noGrp="1"/>
          </p:cNvSpPr>
          <p:nvPr>
            <p:ph idx="1"/>
          </p:nvPr>
        </p:nvSpPr>
        <p:spPr>
          <a:xfrm>
            <a:off x="1828800" y="1357314"/>
            <a:ext cx="8624888" cy="5214937"/>
          </a:xfrm>
        </p:spPr>
        <p:txBody>
          <a:bodyPr vert="horz" wrap="square" lIns="91440" tIns="45720" rIns="91440" bIns="45720" numCol="1" anchor="t" anchorCtr="0" compatLnSpc="1"/>
          <a:lstStyle/>
          <a:p>
            <a:pPr>
              <a:lnSpc>
                <a:spcPct val="150000"/>
              </a:lnSpc>
            </a:pPr>
            <a:r>
              <a:rPr lang="en-US" altLang="zh-CN" sz="2800" b="1" dirty="0">
                <a:effectLst/>
                <a:latin typeface="Comic Sans MS" panose="030F0702030302020204" pitchFamily="66" charset="0"/>
              </a:rPr>
              <a:t>MIPS - Millions of Instructions per Second</a:t>
            </a:r>
          </a:p>
          <a:p>
            <a:pPr>
              <a:lnSpc>
                <a:spcPct val="150000"/>
              </a:lnSpc>
            </a:pPr>
            <a:endParaRPr lang="en-US" altLang="zh-CN" sz="2800" b="1" dirty="0">
              <a:effectLst/>
              <a:latin typeface="Comic Sans MS" panose="030F0702030302020204" pitchFamily="66" charset="0"/>
            </a:endParaRPr>
          </a:p>
          <a:p>
            <a:pPr>
              <a:lnSpc>
                <a:spcPct val="150000"/>
              </a:lnSpc>
            </a:pPr>
            <a:endParaRPr lang="en-US" altLang="zh-CN" sz="2800" b="1" dirty="0">
              <a:effectLst/>
              <a:latin typeface="Comic Sans MS" panose="030F0702030302020204" pitchFamily="66" charset="0"/>
            </a:endParaRPr>
          </a:p>
          <a:p>
            <a:pPr>
              <a:lnSpc>
                <a:spcPct val="150000"/>
              </a:lnSpc>
            </a:pPr>
            <a:endParaRPr lang="en-US" altLang="zh-CN" sz="2800" b="1" dirty="0">
              <a:effectLst/>
              <a:latin typeface="Comic Sans MS" panose="030F0702030302020204" pitchFamily="66" charset="0"/>
            </a:endParaRPr>
          </a:p>
          <a:p>
            <a:pPr>
              <a:lnSpc>
                <a:spcPct val="150000"/>
              </a:lnSpc>
            </a:pPr>
            <a:r>
              <a:rPr lang="zh-CN" altLang="en-US" sz="2800" b="1" dirty="0">
                <a:solidFill>
                  <a:srgbClr val="FFFF00"/>
                </a:solidFill>
                <a:effectLst/>
                <a:latin typeface="Comic Sans MS" panose="030F0702030302020204" pitchFamily="66" charset="0"/>
              </a:rPr>
              <a:t>用相同的指令集</a:t>
            </a:r>
            <a:r>
              <a:rPr lang="zh-CN" altLang="en-US" sz="2800" b="1" dirty="0">
                <a:effectLst/>
                <a:latin typeface="Comic Sans MS" panose="030F0702030302020204" pitchFamily="66" charset="0"/>
              </a:rPr>
              <a:t>比较两台机器</a:t>
            </a:r>
            <a:r>
              <a:rPr lang="en-US" altLang="zh-CN" sz="2800" b="1" dirty="0">
                <a:effectLst/>
                <a:latin typeface="Comic Sans MS" panose="030F0702030302020204" pitchFamily="66" charset="0"/>
              </a:rPr>
              <a:t> (A, B), MIPS</a:t>
            </a:r>
            <a:r>
              <a:rPr lang="zh-CN" altLang="en-US" sz="2800" b="1" dirty="0">
                <a:effectLst/>
                <a:latin typeface="Comic Sans MS" panose="030F0702030302020204" pitchFamily="66" charset="0"/>
              </a:rPr>
              <a:t>一般是公平的</a:t>
            </a:r>
            <a:endParaRPr lang="en-US" altLang="zh-CN" sz="2800" b="1" dirty="0">
              <a:effectLst/>
              <a:latin typeface="Comic Sans MS" panose="030F0702030302020204" pitchFamily="66" charset="0"/>
            </a:endParaRPr>
          </a:p>
          <a:p>
            <a:pPr>
              <a:lnSpc>
                <a:spcPct val="150000"/>
              </a:lnSpc>
            </a:pPr>
            <a:r>
              <a:rPr lang="en-US" altLang="zh-CN" sz="2800" b="1" dirty="0">
                <a:effectLst/>
                <a:latin typeface="Comic Sans MS" panose="030F0702030302020204" pitchFamily="66" charset="0"/>
              </a:rPr>
              <a:t>MIPS</a:t>
            </a:r>
            <a:r>
              <a:rPr lang="zh-CN" altLang="en-US" sz="2800" b="1" dirty="0">
                <a:effectLst/>
                <a:latin typeface="Comic Sans MS" panose="030F0702030302020204" pitchFamily="66" charset="0"/>
              </a:rPr>
              <a:t>可能是一个“无意义的性能指标”</a:t>
            </a:r>
            <a:endParaRPr lang="en-US" altLang="zh-CN" sz="2800" b="1" dirty="0">
              <a:effectLst/>
              <a:latin typeface="Arial Narrow" panose="020B0606020202030204" pitchFamily="34" charset="0"/>
            </a:endParaRPr>
          </a:p>
        </p:txBody>
      </p:sp>
      <p:pic>
        <p:nvPicPr>
          <p:cNvPr id="30725" name="图片 2"/>
          <p:cNvPicPr>
            <a:picLocks noChangeAspect="1"/>
          </p:cNvPicPr>
          <p:nvPr/>
        </p:nvPicPr>
        <p:blipFill>
          <a:blip r:embed="rId2"/>
          <a:stretch>
            <a:fillRect/>
          </a:stretch>
        </p:blipFill>
        <p:spPr>
          <a:xfrm>
            <a:off x="3594100" y="2476500"/>
            <a:ext cx="5689600" cy="1327150"/>
          </a:xfrm>
          <a:prstGeom prst="rect">
            <a:avLst/>
          </a:prstGeom>
          <a:noFill/>
          <a:ln w="9525">
            <a:noFill/>
          </a:ln>
        </p:spPr>
      </p:pic>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zh-CN" altLang="en-US" b="1" dirty="0"/>
              <a:t>为什么“浪费”取到的指令？</a:t>
            </a:r>
            <a:endParaRPr lang="en-US" altLang="zh-CN" b="1" dirty="0"/>
          </a:p>
        </p:txBody>
      </p:sp>
      <p:sp>
        <p:nvSpPr>
          <p:cNvPr id="24579" name="Rectangle 3"/>
          <p:cNvSpPr>
            <a:spLocks noGrp="1" noChangeArrowheads="1"/>
          </p:cNvSpPr>
          <p:nvPr>
            <p:ph type="body" idx="1"/>
          </p:nvPr>
        </p:nvSpPr>
        <p:spPr>
          <a:xfrm>
            <a:off x="1738282" y="5072074"/>
            <a:ext cx="8534400" cy="1209692"/>
          </a:xfrm>
        </p:spPr>
        <p:txBody>
          <a:bodyPr>
            <a:normAutofit/>
          </a:bodyPr>
          <a:lstStyle/>
          <a:p>
            <a:pPr>
              <a:lnSpc>
                <a:spcPts val="3900"/>
              </a:lnSpc>
            </a:pPr>
            <a:r>
              <a:rPr lang="zh-CN" altLang="en-US" b="1" dirty="0">
                <a:latin typeface="Comic Sans MS" panose="030F0702030302020204" pitchFamily="66" charset="0"/>
              </a:rPr>
              <a:t>已经取到</a:t>
            </a:r>
            <a:r>
              <a:rPr lang="en-US" altLang="zh-CN" b="1" dirty="0">
                <a:solidFill>
                  <a:srgbClr val="C00000"/>
                </a:solidFill>
                <a:latin typeface="Comic Sans MS" panose="030F0702030302020204" pitchFamily="66" charset="0"/>
              </a:rPr>
              <a:t>48</a:t>
            </a:r>
            <a:r>
              <a:rPr lang="zh-CN" altLang="en-US" b="1" dirty="0">
                <a:solidFill>
                  <a:srgbClr val="C00000"/>
                </a:solidFill>
                <a:latin typeface="Comic Sans MS" panose="030F0702030302020204" pitchFamily="66" charset="0"/>
              </a:rPr>
              <a:t>号地址指令</a:t>
            </a:r>
            <a:r>
              <a:rPr lang="zh-CN" altLang="en-US" b="1" dirty="0">
                <a:latin typeface="Comic Sans MS" panose="030F0702030302020204" pitchFamily="66" charset="0"/>
              </a:rPr>
              <a:t>，如果转移最终没有发生，有必要</a:t>
            </a:r>
            <a:r>
              <a:rPr lang="zh-CN" altLang="en-US" b="1" dirty="0">
                <a:solidFill>
                  <a:srgbClr val="C00000"/>
                </a:solidFill>
                <a:latin typeface="Comic Sans MS" panose="030F0702030302020204" pitchFamily="66" charset="0"/>
              </a:rPr>
              <a:t>第</a:t>
            </a:r>
            <a:r>
              <a:rPr lang="en-US" altLang="zh-CN" b="1" dirty="0">
                <a:solidFill>
                  <a:srgbClr val="C00000"/>
                </a:solidFill>
                <a:latin typeface="Comic Sans MS" panose="030F0702030302020204" pitchFamily="66" charset="0"/>
              </a:rPr>
              <a:t>2</a:t>
            </a:r>
            <a:r>
              <a:rPr lang="zh-CN" altLang="en-US" b="1" dirty="0">
                <a:solidFill>
                  <a:srgbClr val="C00000"/>
                </a:solidFill>
                <a:latin typeface="Comic Sans MS" panose="030F0702030302020204" pitchFamily="66" charset="0"/>
              </a:rPr>
              <a:t>次取</a:t>
            </a:r>
            <a:r>
              <a:rPr lang="zh-CN" altLang="en-US" b="1" dirty="0">
                <a:latin typeface="Comic Sans MS" panose="030F0702030302020204" pitchFamily="66" charset="0"/>
              </a:rPr>
              <a:t>该指令吗？</a:t>
            </a:r>
            <a:endParaRPr lang="en-US" altLang="zh-CN" b="1" dirty="0">
              <a:latin typeface="Comic Sans MS" panose="030F0702030302020204" pitchFamily="66" charset="0"/>
            </a:endParaRPr>
          </a:p>
        </p:txBody>
      </p:sp>
      <p:grpSp>
        <p:nvGrpSpPr>
          <p:cNvPr id="2" name="Group 104"/>
          <p:cNvGrpSpPr/>
          <p:nvPr/>
        </p:nvGrpSpPr>
        <p:grpSpPr bwMode="auto">
          <a:xfrm>
            <a:off x="1828801" y="1447800"/>
            <a:ext cx="8562975" cy="3067050"/>
            <a:chOff x="192" y="960"/>
            <a:chExt cx="5394" cy="1932"/>
          </a:xfrm>
        </p:grpSpPr>
        <p:pic>
          <p:nvPicPr>
            <p:cNvPr id="24681" name="Picture 1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960"/>
              <a:ext cx="5394" cy="1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682" name="Picture 1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1776"/>
              <a:ext cx="532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683" name="Text Box 107"/>
            <p:cNvSpPr txBox="1">
              <a:spLocks noChangeArrowheads="1"/>
            </p:cNvSpPr>
            <p:nvPr/>
          </p:nvSpPr>
          <p:spPr bwMode="auto">
            <a:xfrm>
              <a:off x="197" y="2304"/>
              <a:ext cx="838" cy="2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48 or 72       </a:t>
              </a:r>
            </a:p>
          </p:txBody>
        </p:sp>
        <p:sp>
          <p:nvSpPr>
            <p:cNvPr id="24684" name="Line 108"/>
            <p:cNvSpPr>
              <a:spLocks noChangeShapeType="1"/>
            </p:cNvSpPr>
            <p:nvPr/>
          </p:nvSpPr>
          <p:spPr bwMode="auto">
            <a:xfrm>
              <a:off x="2064" y="1584"/>
              <a:ext cx="96" cy="816"/>
            </a:xfrm>
            <a:prstGeom prst="line">
              <a:avLst/>
            </a:prstGeom>
            <a:noFill/>
            <a:ln w="38100">
              <a:solidFill>
                <a:srgbClr val="FF0000"/>
              </a:solidFill>
              <a:rou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4685" name="Oval 109"/>
          <p:cNvSpPr>
            <a:spLocks noChangeArrowheads="1"/>
          </p:cNvSpPr>
          <p:nvPr/>
        </p:nvSpPr>
        <p:spPr bwMode="auto">
          <a:xfrm>
            <a:off x="4114800" y="2819400"/>
            <a:ext cx="609600" cy="609600"/>
          </a:xfrm>
          <a:prstGeom prst="ellipse">
            <a:avLst/>
          </a:prstGeom>
          <a:noFill/>
          <a:ln w="38100">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88" name="Line 112"/>
          <p:cNvSpPr>
            <a:spLocks noChangeShapeType="1"/>
          </p:cNvSpPr>
          <p:nvPr/>
        </p:nvSpPr>
        <p:spPr bwMode="auto">
          <a:xfrm flipH="1">
            <a:off x="4114800" y="3352800"/>
            <a:ext cx="228600" cy="1295400"/>
          </a:xfrm>
          <a:prstGeom prst="line">
            <a:avLst/>
          </a:prstGeom>
          <a:noFill/>
          <a:ln w="38100">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灯片编号占位符 10"/>
          <p:cNvSpPr>
            <a:spLocks noGrp="1"/>
          </p:cNvSpPr>
          <p:nvPr>
            <p:ph type="sldNum" sz="quarter" idx="12"/>
          </p:nvPr>
        </p:nvSpPr>
        <p:spPr/>
        <p:txBody>
          <a:bodyPr/>
          <a:lstStyle/>
          <a:p>
            <a:fld id="{0C913308-F349-4B6D-A68A-DD1791B4A57B}" type="slidenum">
              <a:rPr lang="zh-CN" altLang="en-US" smtClean="0"/>
              <a:t>220</a:t>
            </a:fld>
            <a:endParaRPr lang="zh-CN" altLang="en-US"/>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981200" y="-12065"/>
            <a:ext cx="8460740" cy="1143000"/>
          </a:xfrm>
        </p:spPr>
        <p:txBody>
          <a:bodyPr/>
          <a:lstStyle/>
          <a:p>
            <a:r>
              <a:rPr lang="zh-CN" altLang="en-US" sz="3200" b="1" dirty="0">
                <a:sym typeface="+mn-ea"/>
              </a:rPr>
              <a:t>预测转移未选中</a:t>
            </a:r>
            <a:r>
              <a:rPr lang="en-US" altLang="zh-CN" sz="3200" dirty="0"/>
              <a:t>predict-not-taken</a:t>
            </a:r>
            <a:r>
              <a:rPr lang="zh-CN" altLang="en-US" sz="2400" b="1" dirty="0">
                <a:solidFill>
                  <a:srgbClr val="C00000"/>
                </a:solidFill>
              </a:rPr>
              <a:t>（硬件固定）</a:t>
            </a:r>
          </a:p>
        </p:txBody>
      </p:sp>
      <p:graphicFrame>
        <p:nvGraphicFramePr>
          <p:cNvPr id="26678" name="Group 54"/>
          <p:cNvGraphicFramePr>
            <a:graphicFrameLocks noGrp="1"/>
          </p:cNvGraphicFramePr>
          <p:nvPr/>
        </p:nvGraphicFramePr>
        <p:xfrm>
          <a:off x="1828800" y="1905000"/>
          <a:ext cx="8534400" cy="1584960"/>
        </p:xfrm>
        <a:graphic>
          <a:graphicData uri="http://schemas.openxmlformats.org/drawingml/2006/table">
            <a:tbl>
              <a:tblPr/>
              <a:tblGrid>
                <a:gridCol w="2933700">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838200">
                  <a:extLst>
                    <a:ext uri="{9D8B030D-6E8A-4147-A177-3AD203B41FA5}">
                      <a16:colId xmlns:a16="http://schemas.microsoft.com/office/drawing/2014/main" val="20007"/>
                    </a:ext>
                  </a:extLst>
                </a:gridCol>
              </a:tblGrid>
              <a:tr h="0">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40 ADD R30,R30,R30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WB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0038">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0000FF"/>
                          </a:solidFill>
                          <a:effectLst/>
                          <a:latin typeface="Arial" panose="020B0604020202020204" pitchFamily="34" charset="0"/>
                          <a:ea typeface="宋体" panose="02010600030101010101" pitchFamily="2" charset="-122"/>
                        </a:rPr>
                        <a:t>44 BEQ R1, 24</a:t>
                      </a:r>
                      <a:endParaRPr kumimoji="1" lang="en-US" altLang="zh-CN" sz="2000" b="0" i="0" u="none" strike="noStrike" cap="none" normalizeH="0" baseline="0">
                        <a:ln>
                          <a:noFill/>
                        </a:ln>
                        <a:solidFill>
                          <a:srgbClr val="0000FF"/>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WB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48 AND R12, R2, R5</a:t>
                      </a:r>
                      <a:endPar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accent1"/>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WB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7622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52 OR R13, R6, 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MEM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6679" name="Text Box 55"/>
          <p:cNvSpPr txBox="1">
            <a:spLocks noChangeArrowheads="1"/>
          </p:cNvSpPr>
          <p:nvPr/>
        </p:nvSpPr>
        <p:spPr bwMode="auto">
          <a:xfrm>
            <a:off x="1736725" y="1292225"/>
            <a:ext cx="440575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a:t>Branch is not taken:   </a:t>
            </a:r>
            <a:r>
              <a:rPr lang="en-US" altLang="zh-CN" sz="2800">
                <a:solidFill>
                  <a:srgbClr val="FF0000"/>
                </a:solidFill>
              </a:rPr>
              <a:t>No</a:t>
            </a:r>
            <a:r>
              <a:rPr lang="en-US" altLang="zh-CN" sz="2800"/>
              <a:t> stall</a:t>
            </a:r>
          </a:p>
        </p:txBody>
      </p:sp>
      <p:sp>
        <p:nvSpPr>
          <p:cNvPr id="26680" name="Text Box 56"/>
          <p:cNvSpPr txBox="1">
            <a:spLocks noChangeArrowheads="1"/>
          </p:cNvSpPr>
          <p:nvPr/>
        </p:nvSpPr>
        <p:spPr bwMode="auto">
          <a:xfrm>
            <a:off x="1828800" y="3581401"/>
            <a:ext cx="449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a:t>Branch is </a:t>
            </a:r>
            <a:r>
              <a:rPr lang="en-US" altLang="zh-CN" sz="2800">
                <a:solidFill>
                  <a:srgbClr val="0000FF"/>
                </a:solidFill>
              </a:rPr>
              <a:t>taken</a:t>
            </a:r>
            <a:r>
              <a:rPr lang="en-US" altLang="zh-CN" sz="2800"/>
              <a:t>:  </a:t>
            </a:r>
            <a:r>
              <a:rPr lang="en-US" altLang="zh-CN" sz="2800">
                <a:solidFill>
                  <a:srgbClr val="0000FF"/>
                </a:solidFill>
              </a:rPr>
              <a:t>1 stall</a:t>
            </a:r>
          </a:p>
        </p:txBody>
      </p:sp>
      <p:graphicFrame>
        <p:nvGraphicFramePr>
          <p:cNvPr id="26770" name="Group 146"/>
          <p:cNvGraphicFramePr>
            <a:graphicFrameLocks noGrp="1"/>
          </p:cNvGraphicFramePr>
          <p:nvPr/>
        </p:nvGraphicFramePr>
        <p:xfrm>
          <a:off x="1828800" y="4191001"/>
          <a:ext cx="8686800" cy="2013585"/>
        </p:xfrm>
        <a:graphic>
          <a:graphicData uri="http://schemas.openxmlformats.org/drawingml/2006/table">
            <a:tbl>
              <a:tblPr/>
              <a:tblGrid>
                <a:gridCol w="2933700">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990600">
                  <a:extLst>
                    <a:ext uri="{9D8B030D-6E8A-4147-A177-3AD203B41FA5}">
                      <a16:colId xmlns:a16="http://schemas.microsoft.com/office/drawing/2014/main" val="20007"/>
                    </a:ext>
                  </a:extLst>
                </a:gridCol>
              </a:tblGrid>
              <a:tr h="0">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40 ADD R30,R30,R30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WB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0038">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0000FF"/>
                          </a:solidFill>
                          <a:effectLst/>
                          <a:latin typeface="Arial" panose="020B0604020202020204" pitchFamily="34" charset="0"/>
                          <a:ea typeface="宋体" panose="02010600030101010101" pitchFamily="2" charset="-122"/>
                        </a:rPr>
                        <a:t>44 BEQ R1, 24</a:t>
                      </a:r>
                      <a:endParaRPr kumimoji="1" lang="en-US" altLang="zh-CN" sz="2000" b="0" i="0" u="none" strike="noStrike" cap="none" normalizeH="0" baseline="0">
                        <a:ln>
                          <a:noFill/>
                        </a:ln>
                        <a:solidFill>
                          <a:srgbClr val="0000FF"/>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WB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862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48 AND R12, R2, R5</a:t>
                      </a:r>
                      <a:endPar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accent1"/>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0000FF"/>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0000FF"/>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0000FF"/>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0000FF"/>
                          </a:solidFill>
                          <a:effectLst/>
                          <a:latin typeface="Comic Sans MS" panose="030F0702030302020204" pitchFamily="66" charset="0"/>
                          <a:ea typeface="宋体" panose="02010600030101010101" pitchFamily="2" charset="-122"/>
                        </a:rPr>
                        <a:t>idle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7622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72 LW R4, 50(R7)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MEM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6225">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76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EX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6771" name="Oval 147"/>
          <p:cNvSpPr>
            <a:spLocks noChangeArrowheads="1"/>
          </p:cNvSpPr>
          <p:nvPr/>
        </p:nvSpPr>
        <p:spPr bwMode="auto">
          <a:xfrm>
            <a:off x="6019800" y="5029200"/>
            <a:ext cx="609600" cy="304800"/>
          </a:xfrm>
          <a:prstGeom prst="ellipse">
            <a:avLst/>
          </a:prstGeom>
          <a:noFill/>
          <a:ln w="28575">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灯片编号占位符 7"/>
          <p:cNvSpPr>
            <a:spLocks noGrp="1"/>
          </p:cNvSpPr>
          <p:nvPr>
            <p:ph type="sldNum" sz="quarter" idx="12"/>
          </p:nvPr>
        </p:nvSpPr>
        <p:spPr/>
        <p:txBody>
          <a:bodyPr/>
          <a:lstStyle/>
          <a:p>
            <a:fld id="{0C913308-F349-4B6D-A68A-DD1791B4A57B}" type="slidenum">
              <a:rPr lang="zh-CN" altLang="en-US" smtClean="0"/>
              <a:t>221</a:t>
            </a:fld>
            <a:endParaRPr lang="zh-CN" altLang="en-US"/>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fontScale="90000"/>
          </a:bodyPr>
          <a:lstStyle/>
          <a:p>
            <a:r>
              <a:rPr lang="zh-CN" altLang="en-US" dirty="0">
                <a:solidFill>
                  <a:srgbClr val="00B050"/>
                </a:solidFill>
                <a:sym typeface="+mn-ea"/>
              </a:rPr>
              <a:t>冻结或冲刷流水线</a:t>
            </a:r>
            <a:r>
              <a:rPr lang="zh-CN" altLang="en-US" sz="2400" b="1" dirty="0">
                <a:solidFill>
                  <a:srgbClr val="FF0000"/>
                </a:solidFill>
                <a:sym typeface="+mn-ea"/>
              </a:rPr>
              <a:t>（硬件固定）</a:t>
            </a:r>
            <a:br>
              <a:rPr lang="zh-CN" altLang="en-US" sz="2400" b="1" dirty="0">
                <a:solidFill>
                  <a:srgbClr val="FF0000"/>
                </a:solidFill>
              </a:rPr>
            </a:br>
            <a:r>
              <a:rPr lang="en-US" altLang="zh-CN" dirty="0">
                <a:solidFill>
                  <a:srgbClr val="00B050"/>
                </a:solidFill>
                <a:latin typeface="Comic Sans MS" panose="030F0702030302020204" pitchFamily="66" charset="0"/>
              </a:rPr>
              <a:t>Freeze or </a:t>
            </a:r>
            <a:r>
              <a:rPr lang="en-US" altLang="zh-CN" dirty="0">
                <a:solidFill>
                  <a:srgbClr val="00B050"/>
                </a:solidFill>
              </a:rPr>
              <a:t>Flushing the pipeline</a:t>
            </a:r>
            <a:endParaRPr lang="zh-CN" altLang="en-US" dirty="0">
              <a:solidFill>
                <a:srgbClr val="00B050"/>
              </a:solidFill>
            </a:endParaRPr>
          </a:p>
        </p:txBody>
      </p:sp>
      <p:sp>
        <p:nvSpPr>
          <p:cNvPr id="22531" name="Rectangle 3"/>
          <p:cNvSpPr>
            <a:spLocks noGrp="1" noChangeArrowheads="1"/>
          </p:cNvSpPr>
          <p:nvPr>
            <p:ph type="body" idx="1"/>
          </p:nvPr>
        </p:nvSpPr>
        <p:spPr>
          <a:xfrm>
            <a:off x="1981200" y="1885316"/>
            <a:ext cx="8229600" cy="4241165"/>
          </a:xfrm>
        </p:spPr>
        <p:txBody>
          <a:bodyPr/>
          <a:lstStyle/>
          <a:p>
            <a:r>
              <a:rPr lang="zh-CN" altLang="en-US" b="1" dirty="0">
                <a:latin typeface="Comic Sans MS" panose="030F0702030302020204" pitchFamily="66" charset="0"/>
              </a:rPr>
              <a:t>较早的一种流水线处理方法</a:t>
            </a:r>
          </a:p>
          <a:p>
            <a:r>
              <a:rPr lang="zh-CN" altLang="en-US" b="1" dirty="0">
                <a:latin typeface="Comic Sans MS" panose="030F0702030302020204" pitchFamily="66" charset="0"/>
              </a:rPr>
              <a:t>优点：软件和硬件两方面都比较简单</a:t>
            </a:r>
          </a:p>
          <a:p>
            <a:r>
              <a:rPr lang="en-US" altLang="zh-CN" dirty="0">
                <a:latin typeface="Comic Sans MS" panose="030F0702030302020204" pitchFamily="66" charset="0"/>
              </a:rPr>
              <a:t>Simplest hardware:</a:t>
            </a:r>
          </a:p>
          <a:p>
            <a:pPr lvl="1"/>
            <a:r>
              <a:rPr lang="zh-CN" altLang="en-US" b="1" dirty="0">
                <a:latin typeface="Comic Sans MS" panose="030F0702030302020204" pitchFamily="66" charset="0"/>
              </a:rPr>
              <a:t>在转移目标地址确定前，保持或者删除转移指令后进入流水线的指令。</a:t>
            </a:r>
            <a:endParaRPr lang="en-US" altLang="zh-CN" b="1" dirty="0">
              <a:latin typeface="Comic Sans MS" panose="030F0702030302020204" pitchFamily="66" charset="0"/>
            </a:endParaRPr>
          </a:p>
          <a:p>
            <a:pPr lvl="1"/>
            <a:r>
              <a:rPr lang="zh-CN" altLang="en-US" b="1" dirty="0">
                <a:latin typeface="Comic Sans MS" panose="030F0702030302020204" pitchFamily="66" charset="0"/>
              </a:rPr>
              <a:t>性能损失是固定的，不能通过软件来减少。</a:t>
            </a:r>
            <a:endParaRPr lang="en-US" altLang="zh-CN" b="1"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222</a:t>
            </a:fld>
            <a:endParaRPr lang="zh-CN" altLang="en-US"/>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981200" y="202883"/>
            <a:ext cx="8229600" cy="1143000"/>
          </a:xfrm>
        </p:spPr>
        <p:txBody>
          <a:bodyPr>
            <a:normAutofit/>
          </a:bodyPr>
          <a:lstStyle/>
          <a:p>
            <a:r>
              <a:rPr lang="zh-CN" altLang="en-US" sz="4000" b="1" dirty="0">
                <a:solidFill>
                  <a:srgbClr val="FF0000"/>
                </a:solidFill>
              </a:rPr>
              <a:t>转移延迟</a:t>
            </a:r>
            <a:r>
              <a:rPr lang="zh-CN" altLang="en-US" sz="4000" dirty="0">
                <a:solidFill>
                  <a:srgbClr val="FF0000"/>
                </a:solidFill>
              </a:rPr>
              <a:t>（</a:t>
            </a:r>
            <a:r>
              <a:rPr lang="en-US" altLang="zh-CN" sz="4000" dirty="0">
                <a:solidFill>
                  <a:srgbClr val="FF0000"/>
                </a:solidFill>
              </a:rPr>
              <a:t>Delayed branch</a:t>
            </a:r>
            <a:r>
              <a:rPr lang="zh-CN" altLang="en-US" sz="4000" dirty="0">
                <a:solidFill>
                  <a:srgbClr val="FF0000"/>
                </a:solidFill>
              </a:rPr>
              <a:t>）</a:t>
            </a:r>
          </a:p>
        </p:txBody>
      </p:sp>
      <p:sp>
        <p:nvSpPr>
          <p:cNvPr id="32771" name="Rectangle 3"/>
          <p:cNvSpPr>
            <a:spLocks noGrp="1" noChangeArrowheads="1"/>
          </p:cNvSpPr>
          <p:nvPr>
            <p:ph type="body" idx="1"/>
          </p:nvPr>
        </p:nvSpPr>
        <p:spPr>
          <a:xfrm>
            <a:off x="1828801" y="1878330"/>
            <a:ext cx="8715375" cy="2807970"/>
          </a:xfrm>
        </p:spPr>
        <p:txBody>
          <a:bodyPr>
            <a:normAutofit fontScale="87500" lnSpcReduction="10000"/>
          </a:bodyPr>
          <a:lstStyle/>
          <a:p>
            <a:pPr>
              <a:lnSpc>
                <a:spcPct val="90000"/>
              </a:lnSpc>
            </a:pPr>
            <a:r>
              <a:rPr lang="zh-CN" altLang="en-US" b="1" dirty="0">
                <a:solidFill>
                  <a:srgbClr val="000000"/>
                </a:solidFill>
                <a:latin typeface="Comic Sans MS" panose="030F0702030302020204" pitchFamily="66" charset="0"/>
                <a:sym typeface="+mn-ea"/>
              </a:rPr>
              <a:t>好的方面</a:t>
            </a:r>
            <a:endParaRPr lang="en-US" altLang="zh-CN" dirty="0">
              <a:solidFill>
                <a:srgbClr val="000000"/>
              </a:solidFill>
              <a:latin typeface="Comic Sans MS" panose="030F0702030302020204" pitchFamily="66" charset="0"/>
            </a:endParaRPr>
          </a:p>
          <a:p>
            <a:pPr lvl="1">
              <a:lnSpc>
                <a:spcPct val="90000"/>
              </a:lnSpc>
            </a:pPr>
            <a:r>
              <a:rPr lang="zh-CN" altLang="en-US" b="1" dirty="0">
                <a:solidFill>
                  <a:srgbClr val="000000"/>
                </a:solidFill>
                <a:latin typeface="Comic Sans MS" panose="030F0702030302020204" pitchFamily="66" charset="0"/>
              </a:rPr>
              <a:t>正好</a:t>
            </a:r>
            <a:r>
              <a:rPr lang="en-US" altLang="zh-CN" b="1" dirty="0">
                <a:solidFill>
                  <a:srgbClr val="000000"/>
                </a:solidFill>
                <a:latin typeface="Comic Sans MS" panose="030F0702030302020204" pitchFamily="66" charset="0"/>
              </a:rPr>
              <a:t>1</a:t>
            </a:r>
            <a:r>
              <a:rPr lang="zh-CN" altLang="en-US" b="1" dirty="0">
                <a:solidFill>
                  <a:srgbClr val="000000"/>
                </a:solidFill>
                <a:latin typeface="Comic Sans MS" panose="030F0702030302020204" pitchFamily="66" charset="0"/>
              </a:rPr>
              <a:t>个周期计算出正确的转移地址</a:t>
            </a:r>
            <a:endParaRPr lang="en-US" altLang="zh-CN" b="1" dirty="0">
              <a:solidFill>
                <a:srgbClr val="000000"/>
              </a:solidFill>
              <a:latin typeface="Comic Sans MS" panose="030F0702030302020204" pitchFamily="66" charset="0"/>
            </a:endParaRPr>
          </a:p>
          <a:p>
            <a:pPr lvl="1">
              <a:lnSpc>
                <a:spcPct val="90000"/>
              </a:lnSpc>
            </a:pPr>
            <a:r>
              <a:rPr lang="zh-CN" altLang="en-US" b="1" dirty="0">
                <a:solidFill>
                  <a:srgbClr val="000000"/>
                </a:solidFill>
                <a:latin typeface="Comic Sans MS" panose="030F0702030302020204" pitchFamily="66" charset="0"/>
              </a:rPr>
              <a:t>因此，不需要</a:t>
            </a:r>
            <a:r>
              <a:rPr lang="en-US" altLang="zh-CN" b="1" dirty="0">
                <a:solidFill>
                  <a:srgbClr val="000000"/>
                </a:solidFill>
                <a:latin typeface="Comic Sans MS" panose="030F0702030302020204" pitchFamily="66" charset="0"/>
              </a:rPr>
              <a:t>2</a:t>
            </a:r>
            <a:r>
              <a:rPr lang="zh-CN" altLang="en-US" b="1" dirty="0">
                <a:solidFill>
                  <a:srgbClr val="000000"/>
                </a:solidFill>
                <a:latin typeface="Comic Sans MS" panose="030F0702030302020204" pitchFamily="66" charset="0"/>
              </a:rPr>
              <a:t>或</a:t>
            </a:r>
            <a:r>
              <a:rPr lang="en-US" altLang="zh-CN" b="1" dirty="0">
                <a:solidFill>
                  <a:srgbClr val="000000"/>
                </a:solidFill>
                <a:latin typeface="Comic Sans MS" panose="030F0702030302020204" pitchFamily="66" charset="0"/>
              </a:rPr>
              <a:t>3</a:t>
            </a:r>
            <a:r>
              <a:rPr lang="zh-CN" altLang="en-US" b="1" dirty="0">
                <a:solidFill>
                  <a:srgbClr val="000000"/>
                </a:solidFill>
                <a:latin typeface="Comic Sans MS" panose="030F0702030302020204" pitchFamily="66" charset="0"/>
              </a:rPr>
              <a:t>个周期的</a:t>
            </a:r>
            <a:r>
              <a:rPr lang="en-US" altLang="zh-CN" b="1" dirty="0">
                <a:solidFill>
                  <a:srgbClr val="000000"/>
                </a:solidFill>
                <a:latin typeface="Comic Sans MS" panose="030F0702030302020204" pitchFamily="66" charset="0"/>
              </a:rPr>
              <a:t>NOP</a:t>
            </a:r>
            <a:r>
              <a:rPr lang="zh-CN" altLang="en-US" b="1" dirty="0">
                <a:solidFill>
                  <a:srgbClr val="000000"/>
                </a:solidFill>
                <a:latin typeface="Comic Sans MS" panose="030F0702030302020204" pitchFamily="66" charset="0"/>
              </a:rPr>
              <a:t>或</a:t>
            </a:r>
            <a:r>
              <a:rPr lang="en-US" altLang="zh-CN" b="1" dirty="0">
                <a:solidFill>
                  <a:srgbClr val="000000"/>
                </a:solidFill>
                <a:latin typeface="Comic Sans MS" panose="030F0702030302020204" pitchFamily="66" charset="0"/>
              </a:rPr>
              <a:t> NOP or stall</a:t>
            </a:r>
          </a:p>
          <a:p>
            <a:pPr>
              <a:lnSpc>
                <a:spcPct val="90000"/>
              </a:lnSpc>
            </a:pPr>
            <a:r>
              <a:rPr lang="zh-CN" altLang="en-US" b="1" dirty="0">
                <a:solidFill>
                  <a:srgbClr val="000000"/>
                </a:solidFill>
                <a:latin typeface="Comic Sans MS" panose="030F0702030302020204" pitchFamily="66" charset="0"/>
                <a:sym typeface="+mn-ea"/>
              </a:rPr>
              <a:t>不如意的方面</a:t>
            </a:r>
            <a:endParaRPr lang="en-US" altLang="zh-CN" dirty="0">
              <a:solidFill>
                <a:srgbClr val="000000"/>
              </a:solidFill>
              <a:latin typeface="Comic Sans MS" panose="030F0702030302020204" pitchFamily="66" charset="0"/>
            </a:endParaRPr>
          </a:p>
          <a:p>
            <a:pPr lvl="1">
              <a:lnSpc>
                <a:spcPct val="90000"/>
              </a:lnSpc>
            </a:pPr>
            <a:r>
              <a:rPr lang="zh-CN" altLang="en-US" b="1" dirty="0">
                <a:solidFill>
                  <a:srgbClr val="000000"/>
                </a:solidFill>
                <a:latin typeface="Comic Sans MS" panose="030F0702030302020204" pitchFamily="66" charset="0"/>
              </a:rPr>
              <a:t>总是有</a:t>
            </a:r>
            <a:r>
              <a:rPr lang="en-US" altLang="zh-CN" b="1" dirty="0">
                <a:solidFill>
                  <a:srgbClr val="000000"/>
                </a:solidFill>
                <a:latin typeface="Comic Sans MS" panose="030F0702030302020204" pitchFamily="66" charset="0"/>
              </a:rPr>
              <a:t>1 cycle</a:t>
            </a:r>
            <a:r>
              <a:rPr lang="zh-CN" altLang="en-US" b="1" dirty="0">
                <a:solidFill>
                  <a:srgbClr val="000000"/>
                </a:solidFill>
                <a:latin typeface="Comic Sans MS" panose="030F0702030302020204" pitchFamily="66" charset="0"/>
              </a:rPr>
              <a:t>，总是要等待（如果没有采用措施）</a:t>
            </a:r>
            <a:endParaRPr lang="en-US" altLang="zh-CN" b="1" dirty="0">
              <a:solidFill>
                <a:srgbClr val="000000"/>
              </a:solidFill>
              <a:latin typeface="Comic Sans MS" panose="030F0702030302020204" pitchFamily="66" charset="0"/>
            </a:endParaRPr>
          </a:p>
          <a:p>
            <a:pPr lvl="1">
              <a:lnSpc>
                <a:spcPct val="90000"/>
              </a:lnSpc>
            </a:pPr>
            <a:r>
              <a:rPr lang="zh-CN" altLang="en-US" b="1" dirty="0">
                <a:solidFill>
                  <a:srgbClr val="000000"/>
                </a:solidFill>
                <a:latin typeface="Comic Sans MS" panose="030F0702030302020204" pitchFamily="66" charset="0"/>
              </a:rPr>
              <a:t>在</a:t>
            </a:r>
            <a:r>
              <a:rPr lang="en-US" altLang="zh-CN" b="1" dirty="0">
                <a:solidFill>
                  <a:srgbClr val="000000"/>
                </a:solidFill>
                <a:latin typeface="Comic Sans MS" panose="030F0702030302020204" pitchFamily="66" charset="0"/>
              </a:rPr>
              <a:t>MIPS</a:t>
            </a:r>
            <a:r>
              <a:rPr lang="zh-CN" altLang="en-US" b="1" dirty="0">
                <a:solidFill>
                  <a:srgbClr val="000000"/>
                </a:solidFill>
                <a:latin typeface="Comic Sans MS" panose="030F0702030302020204" pitchFamily="66" charset="0"/>
              </a:rPr>
              <a:t>，</a:t>
            </a:r>
            <a:r>
              <a:rPr lang="zh-CN" altLang="en-US" b="1" dirty="0">
                <a:solidFill>
                  <a:srgbClr val="FF0000"/>
                </a:solidFill>
                <a:latin typeface="Comic Sans MS" panose="030F0702030302020204" pitchFamily="66" charset="0"/>
              </a:rPr>
              <a:t>无论转移是否发生，这个周期的指令总是要执行</a:t>
            </a:r>
            <a:r>
              <a:rPr lang="en-US" altLang="zh-CN" b="1" dirty="0">
                <a:solidFill>
                  <a:srgbClr val="FF0000"/>
                </a:solidFill>
                <a:latin typeface="Comic Sans MS" panose="030F0702030302020204" pitchFamily="66" charset="0"/>
              </a:rPr>
              <a:t> </a:t>
            </a:r>
            <a:r>
              <a:rPr lang="en-US" altLang="zh-CN" b="1" dirty="0">
                <a:solidFill>
                  <a:srgbClr val="FD0128"/>
                </a:solidFill>
                <a:latin typeface="Comic Sans MS" panose="030F0702030302020204" pitchFamily="66" charset="0"/>
              </a:rPr>
              <a:t>(hardware scheme)</a:t>
            </a:r>
            <a:endParaRPr lang="en-US" altLang="zh-CN" b="1"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223</a:t>
            </a:fld>
            <a:endParaRPr lang="zh-CN" altLang="en-US"/>
          </a:p>
        </p:txBody>
      </p:sp>
      <p:sp>
        <p:nvSpPr>
          <p:cNvPr id="2" name="矩形 1"/>
          <p:cNvSpPr/>
          <p:nvPr/>
        </p:nvSpPr>
        <p:spPr>
          <a:xfrm>
            <a:off x="2134547" y="1268761"/>
            <a:ext cx="7709162" cy="584775"/>
          </a:xfrm>
          <a:prstGeom prst="rect">
            <a:avLst/>
          </a:prstGeom>
          <a:solidFill>
            <a:srgbClr val="FFFF00"/>
          </a:solidFill>
        </p:spPr>
        <p:txBody>
          <a:bodyPr wrap="none">
            <a:spAutoFit/>
          </a:bodyPr>
          <a:lstStyle/>
          <a:p>
            <a:r>
              <a:rPr lang="zh-CN" altLang="en-US" sz="3200" b="1" dirty="0">
                <a:solidFill>
                  <a:srgbClr val="C00000"/>
                </a:solidFill>
                <a:latin typeface="Comic Sans MS" panose="030F0702030302020204" pitchFamily="66" charset="0"/>
              </a:rPr>
              <a:t>对于转移条件与地址计算在</a:t>
            </a:r>
            <a:r>
              <a:rPr lang="en-US" altLang="zh-CN" sz="3200" b="1" dirty="0">
                <a:solidFill>
                  <a:srgbClr val="C00000"/>
                </a:solidFill>
                <a:latin typeface="Comic Sans MS" panose="030F0702030302020204" pitchFamily="66" charset="0"/>
              </a:rPr>
              <a:t>ID</a:t>
            </a:r>
            <a:r>
              <a:rPr lang="zh-CN" altLang="en-US" sz="3200" b="1" dirty="0">
                <a:solidFill>
                  <a:srgbClr val="C00000"/>
                </a:solidFill>
                <a:latin typeface="Comic Sans MS" panose="030F0702030302020204" pitchFamily="66" charset="0"/>
              </a:rPr>
              <a:t>级的流水线</a:t>
            </a:r>
            <a:endParaRPr lang="zh-CN" altLang="en-US" sz="3200" dirty="0"/>
          </a:p>
        </p:txBody>
      </p:sp>
      <p:pic>
        <p:nvPicPr>
          <p:cNvPr id="6" name="图片 5"/>
          <p:cNvPicPr>
            <a:picLocks noChangeAspect="1"/>
          </p:cNvPicPr>
          <p:nvPr/>
        </p:nvPicPr>
        <p:blipFill>
          <a:blip r:embed="rId2"/>
          <a:stretch>
            <a:fillRect/>
          </a:stretch>
        </p:blipFill>
        <p:spPr>
          <a:xfrm>
            <a:off x="6012180" y="4276725"/>
            <a:ext cx="4485640" cy="2541270"/>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a:bodyPr>
          <a:lstStyle/>
          <a:p>
            <a:r>
              <a:rPr lang="zh-CN" altLang="en-US" sz="3600" b="1" dirty="0">
                <a:sym typeface="+mn-ea"/>
              </a:rPr>
              <a:t>如何利用</a:t>
            </a:r>
            <a:r>
              <a:rPr lang="zh-CN" altLang="en-US" sz="3600" b="1" dirty="0">
                <a:solidFill>
                  <a:srgbClr val="C00000"/>
                </a:solidFill>
                <a:sym typeface="+mn-ea"/>
              </a:rPr>
              <a:t>转移延迟槽</a:t>
            </a:r>
            <a:endParaRPr lang="en-US" altLang="zh-CN">
              <a:solidFill>
                <a:srgbClr val="FF0000"/>
              </a:solidFill>
            </a:endParaRPr>
          </a:p>
        </p:txBody>
      </p:sp>
      <p:sp>
        <p:nvSpPr>
          <p:cNvPr id="36867" name="Rectangle 3"/>
          <p:cNvSpPr>
            <a:spLocks noGrp="1" noChangeArrowheads="1"/>
          </p:cNvSpPr>
          <p:nvPr>
            <p:ph type="body" idx="1"/>
          </p:nvPr>
        </p:nvSpPr>
        <p:spPr>
          <a:xfrm>
            <a:off x="1828800" y="1447800"/>
            <a:ext cx="8808720" cy="5105400"/>
          </a:xfrm>
        </p:spPr>
        <p:txBody>
          <a:bodyPr>
            <a:normAutofit/>
          </a:bodyPr>
          <a:lstStyle/>
          <a:p>
            <a:pPr>
              <a:lnSpc>
                <a:spcPct val="90000"/>
              </a:lnSpc>
            </a:pPr>
            <a:r>
              <a:rPr lang="en-US" altLang="zh-CN" sz="2400" dirty="0">
                <a:solidFill>
                  <a:srgbClr val="FD0128"/>
                </a:solidFill>
                <a:latin typeface="Comic Sans MS" panose="030F0702030302020204" pitchFamily="66" charset="0"/>
              </a:rPr>
              <a:t>branch delay slot</a:t>
            </a:r>
          </a:p>
          <a:p>
            <a:pPr lvl="1">
              <a:lnSpc>
                <a:spcPct val="90000"/>
              </a:lnSpc>
            </a:pPr>
            <a:endParaRPr lang="en-US" altLang="zh-CN" sz="2000" dirty="0">
              <a:solidFill>
                <a:srgbClr val="000000"/>
              </a:solidFill>
              <a:latin typeface="Comic Sans MS" panose="030F0702030302020204" pitchFamily="66" charset="0"/>
            </a:endParaRPr>
          </a:p>
          <a:p>
            <a:pPr lvl="1">
              <a:lnSpc>
                <a:spcPct val="90000"/>
              </a:lnSpc>
            </a:pPr>
            <a:endParaRPr lang="en-US" altLang="zh-CN" sz="2000" dirty="0">
              <a:solidFill>
                <a:srgbClr val="000000"/>
              </a:solidFill>
              <a:latin typeface="Comic Sans MS" panose="030F0702030302020204" pitchFamily="66" charset="0"/>
            </a:endParaRPr>
          </a:p>
          <a:p>
            <a:pPr lvl="1">
              <a:lnSpc>
                <a:spcPct val="90000"/>
              </a:lnSpc>
            </a:pPr>
            <a:endParaRPr lang="en-US" altLang="zh-CN" sz="2000" dirty="0">
              <a:solidFill>
                <a:srgbClr val="000000"/>
              </a:solidFill>
              <a:latin typeface="Comic Sans MS" panose="030F0702030302020204" pitchFamily="66" charset="0"/>
            </a:endParaRPr>
          </a:p>
          <a:p>
            <a:pPr lvl="1">
              <a:lnSpc>
                <a:spcPct val="90000"/>
              </a:lnSpc>
            </a:pPr>
            <a:endParaRPr lang="en-US" altLang="zh-CN" sz="2000" dirty="0">
              <a:solidFill>
                <a:srgbClr val="000000"/>
              </a:solidFill>
              <a:latin typeface="Comic Sans MS" panose="030F0702030302020204" pitchFamily="66" charset="0"/>
            </a:endParaRPr>
          </a:p>
          <a:p>
            <a:pPr lvl="1">
              <a:lnSpc>
                <a:spcPct val="90000"/>
              </a:lnSpc>
            </a:pPr>
            <a:endParaRPr lang="en-US" altLang="zh-CN" sz="2000" dirty="0">
              <a:solidFill>
                <a:srgbClr val="000000"/>
              </a:solidFill>
              <a:latin typeface="Comic Sans MS" panose="030F0702030302020204" pitchFamily="66" charset="0"/>
            </a:endParaRPr>
          </a:p>
          <a:p>
            <a:pPr lvl="1">
              <a:lnSpc>
                <a:spcPct val="90000"/>
              </a:lnSpc>
            </a:pPr>
            <a:endParaRPr lang="en-US" altLang="zh-CN" sz="2000" dirty="0">
              <a:solidFill>
                <a:srgbClr val="000000"/>
              </a:solidFill>
              <a:latin typeface="Comic Sans MS" panose="030F0702030302020204" pitchFamily="66" charset="0"/>
            </a:endParaRPr>
          </a:p>
          <a:p>
            <a:pPr lvl="1">
              <a:lnSpc>
                <a:spcPct val="90000"/>
              </a:lnSpc>
            </a:pPr>
            <a:r>
              <a:rPr lang="zh-CN" altLang="en-US" sz="2000" b="1" dirty="0">
                <a:solidFill>
                  <a:srgbClr val="000000"/>
                </a:solidFill>
                <a:latin typeface="Comic Sans MS" panose="030F0702030302020204" pitchFamily="66" charset="0"/>
              </a:rPr>
              <a:t>转移指令后的指令周期被用于转移地址计算，</a:t>
            </a:r>
            <a:r>
              <a:rPr lang="zh-CN" altLang="en-US" sz="2000" b="1" dirty="0">
                <a:solidFill>
                  <a:srgbClr val="FF0000"/>
                </a:solidFill>
                <a:latin typeface="Comic Sans MS" panose="030F0702030302020204" pitchFamily="66" charset="0"/>
              </a:rPr>
              <a:t>至少需要</a:t>
            </a:r>
            <a:r>
              <a:rPr lang="en-US" altLang="zh-CN" sz="2000" b="1" dirty="0">
                <a:solidFill>
                  <a:srgbClr val="FF0000"/>
                </a:solidFill>
                <a:latin typeface="Comic Sans MS" panose="030F0702030302020204" pitchFamily="66" charset="0"/>
              </a:rPr>
              <a:t>1</a:t>
            </a:r>
            <a:r>
              <a:rPr lang="zh-CN" altLang="en-US" sz="2000" b="1" dirty="0">
                <a:solidFill>
                  <a:srgbClr val="FF0000"/>
                </a:solidFill>
                <a:latin typeface="Comic Sans MS" panose="030F0702030302020204" pitchFamily="66" charset="0"/>
              </a:rPr>
              <a:t>个周期</a:t>
            </a:r>
            <a:r>
              <a:rPr lang="zh-CN" altLang="en-US" sz="2000" b="1" dirty="0">
                <a:solidFill>
                  <a:srgbClr val="000000"/>
                </a:solidFill>
                <a:latin typeface="Comic Sans MS" panose="030F0702030302020204" pitchFamily="66" charset="0"/>
              </a:rPr>
              <a:t>的延迟。</a:t>
            </a:r>
            <a:endParaRPr lang="en-US" altLang="zh-CN" sz="2000" b="1" dirty="0">
              <a:solidFill>
                <a:srgbClr val="000000"/>
              </a:solidFill>
              <a:latin typeface="Comic Sans MS" panose="030F0702030302020204" pitchFamily="66" charset="0"/>
            </a:endParaRPr>
          </a:p>
          <a:p>
            <a:pPr lvl="1">
              <a:lnSpc>
                <a:spcPct val="90000"/>
              </a:lnSpc>
            </a:pPr>
            <a:r>
              <a:rPr lang="zh-CN" altLang="en-US" sz="2000" b="1" dirty="0">
                <a:solidFill>
                  <a:srgbClr val="000000"/>
                </a:solidFill>
                <a:latin typeface="Comic Sans MS" panose="030F0702030302020204" pitchFamily="66" charset="0"/>
              </a:rPr>
              <a:t>因此，可将延迟槽作为</a:t>
            </a:r>
            <a:r>
              <a:rPr lang="zh-CN" altLang="en-US" sz="2000" b="1" dirty="0">
                <a:solidFill>
                  <a:srgbClr val="FF0000"/>
                </a:solidFill>
                <a:latin typeface="Comic Sans MS" panose="030F0702030302020204" pitchFamily="66" charset="0"/>
                <a:sym typeface="+mn-ea"/>
              </a:rPr>
              <a:t>自由的指令周期</a:t>
            </a:r>
            <a:r>
              <a:rPr lang="zh-CN" altLang="en-US" sz="2000" b="1" dirty="0">
                <a:solidFill>
                  <a:srgbClr val="000000"/>
                </a:solidFill>
                <a:latin typeface="Comic Sans MS" panose="030F0702030302020204" pitchFamily="66" charset="0"/>
              </a:rPr>
              <a:t>加以利用。</a:t>
            </a:r>
            <a:endParaRPr lang="en-US" altLang="zh-CN" sz="2000" b="1" dirty="0">
              <a:solidFill>
                <a:srgbClr val="000000"/>
              </a:solidFill>
              <a:latin typeface="Comic Sans MS" panose="030F0702030302020204" pitchFamily="66" charset="0"/>
            </a:endParaRPr>
          </a:p>
          <a:p>
            <a:pPr>
              <a:lnSpc>
                <a:spcPct val="90000"/>
              </a:lnSpc>
            </a:pPr>
            <a:r>
              <a:rPr lang="en-US" altLang="zh-CN" sz="2400" dirty="0">
                <a:solidFill>
                  <a:srgbClr val="000000"/>
                </a:solidFill>
                <a:latin typeface="Comic Sans MS" panose="030F0702030302020204" pitchFamily="66" charset="0"/>
              </a:rPr>
              <a:t>Consequence</a:t>
            </a:r>
          </a:p>
          <a:p>
            <a:pPr lvl="1">
              <a:lnSpc>
                <a:spcPct val="90000"/>
              </a:lnSpc>
            </a:pPr>
            <a:r>
              <a:rPr lang="zh-CN" altLang="en-US" sz="2000" b="1" dirty="0">
                <a:solidFill>
                  <a:srgbClr val="000000"/>
                </a:solidFill>
                <a:latin typeface="Comic Sans MS" panose="030F0702030302020204" pitchFamily="66" charset="0"/>
              </a:rPr>
              <a:t>编译器将需要</a:t>
            </a:r>
            <a:r>
              <a:rPr lang="zh-CN" altLang="en-US" sz="2000" b="1" dirty="0">
                <a:solidFill>
                  <a:srgbClr val="000000"/>
                </a:solidFill>
                <a:latin typeface="Comic Sans MS" panose="030F0702030302020204" pitchFamily="66" charset="0"/>
                <a:sym typeface="+mn-ea"/>
              </a:rPr>
              <a:t>代码</a:t>
            </a:r>
            <a:r>
              <a:rPr lang="zh-CN" altLang="en-US" sz="2000" b="1" dirty="0">
                <a:solidFill>
                  <a:srgbClr val="FF0000"/>
                </a:solidFill>
                <a:latin typeface="Comic Sans MS" panose="030F0702030302020204" pitchFamily="66" charset="0"/>
              </a:rPr>
              <a:t>调整</a:t>
            </a:r>
            <a:r>
              <a:rPr lang="zh-CN" altLang="en-US" sz="2000" b="1" dirty="0">
                <a:latin typeface="Comic Sans MS" panose="030F0702030302020204" pitchFamily="66" charset="0"/>
              </a:rPr>
              <a:t>到这个</a:t>
            </a:r>
            <a:r>
              <a:rPr lang="en-US" altLang="zh-CN" sz="2000" b="1" dirty="0">
                <a:latin typeface="Comic Sans MS" panose="030F0702030302020204" pitchFamily="66" charset="0"/>
              </a:rPr>
              <a:t> </a:t>
            </a:r>
            <a:r>
              <a:rPr lang="en-US" altLang="zh-CN" sz="2000" b="1" dirty="0">
                <a:solidFill>
                  <a:srgbClr val="000000"/>
                </a:solidFill>
                <a:latin typeface="Comic Sans MS" panose="030F0702030302020204" pitchFamily="66" charset="0"/>
              </a:rPr>
              <a:t>“slot”</a:t>
            </a:r>
            <a:r>
              <a:rPr lang="zh-CN" altLang="en-US" sz="2000" b="1" dirty="0">
                <a:solidFill>
                  <a:srgbClr val="000000"/>
                </a:solidFill>
                <a:latin typeface="Comic Sans MS" panose="030F0702030302020204" pitchFamily="66" charset="0"/>
              </a:rPr>
              <a:t>中</a:t>
            </a:r>
            <a:r>
              <a:rPr lang="en-US" altLang="zh-CN" sz="2000" b="1" dirty="0">
                <a:solidFill>
                  <a:srgbClr val="000000"/>
                </a:solidFill>
                <a:latin typeface="Comic Sans MS" panose="030F0702030302020204" pitchFamily="66" charset="0"/>
              </a:rPr>
              <a:t>, </a:t>
            </a:r>
            <a:r>
              <a:rPr lang="zh-CN" altLang="en-US" sz="2000" b="1" dirty="0">
                <a:solidFill>
                  <a:srgbClr val="000000"/>
                </a:solidFill>
                <a:latin typeface="Comic Sans MS" panose="030F0702030302020204" pitchFamily="66" charset="0"/>
              </a:rPr>
              <a:t>如果只放入</a:t>
            </a:r>
            <a:r>
              <a:rPr lang="en-US" altLang="zh-CN" sz="2000" b="1" dirty="0">
                <a:solidFill>
                  <a:srgbClr val="0000FF"/>
                </a:solidFill>
                <a:latin typeface="Comic Sans MS" panose="030F0702030302020204" pitchFamily="66" charset="0"/>
              </a:rPr>
              <a:t>NOP</a:t>
            </a:r>
            <a:r>
              <a:rPr lang="en-US" altLang="zh-CN" sz="2000" b="1" dirty="0">
                <a:solidFill>
                  <a:srgbClr val="000000"/>
                </a:solidFill>
                <a:latin typeface="Comic Sans MS" panose="030F0702030302020204" pitchFamily="66" charset="0"/>
              </a:rPr>
              <a:t> </a:t>
            </a:r>
            <a:r>
              <a:rPr lang="zh-CN" altLang="en-US" sz="2000" b="1" dirty="0">
                <a:solidFill>
                  <a:srgbClr val="000000"/>
                </a:solidFill>
                <a:latin typeface="Comic Sans MS" panose="030F0702030302020204" pitchFamily="66" charset="0"/>
              </a:rPr>
              <a:t>就浪费了。</a:t>
            </a:r>
            <a:r>
              <a:rPr lang="en-US" altLang="zh-CN" sz="2000" dirty="0">
                <a:solidFill>
                  <a:srgbClr val="000000"/>
                </a:solidFill>
                <a:latin typeface="Comic Sans MS" panose="030F0702030302020204" pitchFamily="66" charset="0"/>
              </a:rPr>
              <a:t>(</a:t>
            </a:r>
            <a:r>
              <a:rPr lang="en-US" altLang="zh-CN" sz="2000" dirty="0">
                <a:solidFill>
                  <a:srgbClr val="0000FF"/>
                </a:solidFill>
                <a:latin typeface="Comic Sans MS" panose="030F0702030302020204" pitchFamily="66" charset="0"/>
              </a:rPr>
              <a:t>compiler scheme</a:t>
            </a:r>
            <a:r>
              <a:rPr lang="en-US" altLang="zh-CN" sz="2000" dirty="0">
                <a:solidFill>
                  <a:srgbClr val="000000"/>
                </a:solidFill>
                <a:latin typeface="Comic Sans MS" panose="030F0702030302020204" pitchFamily="66" charset="0"/>
              </a:rPr>
              <a:t>)</a:t>
            </a:r>
            <a:r>
              <a:rPr lang="zh-CN" altLang="en-US" sz="2000" dirty="0">
                <a:solidFill>
                  <a:srgbClr val="000000"/>
                </a:solidFill>
                <a:latin typeface="Comic Sans MS" panose="030F0702030302020204" pitchFamily="66" charset="0"/>
              </a:rPr>
              <a:t>。</a:t>
            </a:r>
            <a:endParaRPr lang="en-US" altLang="zh-CN" sz="2000" dirty="0">
              <a:solidFill>
                <a:srgbClr val="000000"/>
              </a:solidFill>
              <a:latin typeface="Comic Sans MS" panose="030F0702030302020204" pitchFamily="66" charset="0"/>
            </a:endParaRPr>
          </a:p>
        </p:txBody>
      </p:sp>
      <p:pic>
        <p:nvPicPr>
          <p:cNvPr id="36868" name="Picture 4" descr="E:\JXH\教学\专业课复习\系统结构课\611\chap3_4.files\chap3_4-6.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905000"/>
            <a:ext cx="7418388" cy="1817688"/>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2"/>
          </p:nvPr>
        </p:nvSpPr>
        <p:spPr/>
        <p:txBody>
          <a:bodyPr/>
          <a:lstStyle/>
          <a:p>
            <a:fld id="{0C913308-F349-4B6D-A68A-DD1791B4A57B}" type="slidenum">
              <a:rPr lang="zh-CN" altLang="en-US" smtClean="0"/>
              <a:t>224</a:t>
            </a:fld>
            <a:endParaRPr lang="zh-CN" altLang="en-US"/>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981200" y="59373"/>
            <a:ext cx="8229600" cy="1143000"/>
          </a:xfrm>
        </p:spPr>
        <p:txBody>
          <a:bodyPr>
            <a:normAutofit/>
          </a:bodyPr>
          <a:lstStyle/>
          <a:p>
            <a:r>
              <a:rPr lang="zh-CN" altLang="en-US" b="1" dirty="0"/>
              <a:t>怎样调度代码？</a:t>
            </a:r>
            <a:r>
              <a:rPr lang="zh-CN" altLang="en-US" b="1" dirty="0">
                <a:solidFill>
                  <a:srgbClr val="FF0000"/>
                </a:solidFill>
              </a:rPr>
              <a:t>三种策略</a:t>
            </a:r>
            <a:endParaRPr lang="en-US" altLang="zh-CN" b="1" dirty="0">
              <a:solidFill>
                <a:srgbClr val="FF0000"/>
              </a:solidFill>
            </a:endParaRPr>
          </a:p>
        </p:txBody>
      </p:sp>
      <p:graphicFrame>
        <p:nvGraphicFramePr>
          <p:cNvPr id="37904" name="Object 16"/>
          <p:cNvGraphicFramePr>
            <a:graphicFrameLocks noChangeAspect="1"/>
          </p:cNvGraphicFramePr>
          <p:nvPr/>
        </p:nvGraphicFramePr>
        <p:xfrm>
          <a:off x="1522412" y="1305560"/>
          <a:ext cx="9147176" cy="5126038"/>
        </p:xfrm>
        <a:graphic>
          <a:graphicData uri="http://schemas.openxmlformats.org/presentationml/2006/ole">
            <mc:AlternateContent xmlns:mc="http://schemas.openxmlformats.org/markup-compatibility/2006">
              <mc:Choice xmlns:v="urn:schemas-microsoft-com:vml" Requires="v">
                <p:oleObj spid="_x0000_s64526" name="Picture" r:id="rId3" imgW="13201650" imgH="8058150" progId="Word.Picture.8">
                  <p:embed/>
                </p:oleObj>
              </mc:Choice>
              <mc:Fallback>
                <p:oleObj name="Picture" r:id="rId3" imgW="13201650" imgH="8058150" progId="Word.Picture.8">
                  <p:embed/>
                  <p:pic>
                    <p:nvPicPr>
                      <p:cNvPr id="37904" name="Object 16"/>
                      <p:cNvPicPr>
                        <a:picLocks noChangeAspect="1" noChangeArrowheads="1"/>
                      </p:cNvPicPr>
                      <p:nvPr/>
                    </p:nvPicPr>
                    <p:blipFill>
                      <a:blip r:embed="rId4"/>
                      <a:srcRect/>
                      <a:stretch>
                        <a:fillRect/>
                      </a:stretch>
                    </p:blipFill>
                    <p:spPr bwMode="auto">
                      <a:xfrm>
                        <a:off x="1522412" y="1305560"/>
                        <a:ext cx="9147176" cy="5126038"/>
                      </a:xfrm>
                      <a:prstGeom prst="rect">
                        <a:avLst/>
                      </a:prstGeom>
                      <a:solidFill>
                        <a:srgbClr val="EAEAEA"/>
                      </a:solidFill>
                      <a:ln w="9525">
                        <a:solidFill>
                          <a:srgbClr val="660066"/>
                        </a:solidFill>
                        <a:miter lim="800000"/>
                        <a:headEnd/>
                        <a:tailEnd/>
                      </a:ln>
                      <a:effectLst>
                        <a:outerShdw dist="71842" dir="2700000" algn="ctr" rotWithShape="0">
                          <a:srgbClr val="660066"/>
                        </a:outerShdw>
                      </a:effectLst>
                    </p:spPr>
                  </p:pic>
                </p:oleObj>
              </mc:Fallback>
            </mc:AlternateContent>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t>225</a:t>
            </a:fld>
            <a:endParaRPr lang="zh-CN" altLang="en-US"/>
          </a:p>
        </p:txBody>
      </p:sp>
      <p:sp>
        <p:nvSpPr>
          <p:cNvPr id="26679" name="Text Box 55"/>
          <p:cNvSpPr txBox="1">
            <a:spLocks noChangeArrowheads="1"/>
          </p:cNvSpPr>
          <p:nvPr/>
        </p:nvSpPr>
        <p:spPr bwMode="auto">
          <a:xfrm>
            <a:off x="5320666" y="6499225"/>
            <a:ext cx="44278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000" b="1">
                <a:solidFill>
                  <a:srgbClr val="0070C0"/>
                </a:solidFill>
              </a:rPr>
              <a:t>（</a:t>
            </a:r>
            <a:r>
              <a:rPr lang="en-US" altLang="zh-CN" sz="2000" b="1">
                <a:solidFill>
                  <a:srgbClr val="0070C0"/>
                </a:solidFill>
              </a:rPr>
              <a:t>b</a:t>
            </a:r>
            <a:r>
              <a:rPr lang="zh-CN" altLang="en-US" sz="2000" b="1">
                <a:solidFill>
                  <a:srgbClr val="0070C0"/>
                </a:solidFill>
              </a:rPr>
              <a:t>）和（</a:t>
            </a:r>
            <a:r>
              <a:rPr lang="en-US" altLang="zh-CN" sz="2000" b="1">
                <a:solidFill>
                  <a:srgbClr val="0070C0"/>
                </a:solidFill>
              </a:rPr>
              <a:t>c</a:t>
            </a:r>
            <a:r>
              <a:rPr lang="zh-CN" altLang="en-US" sz="2000" b="1">
                <a:solidFill>
                  <a:srgbClr val="0070C0"/>
                </a:solidFill>
              </a:rPr>
              <a:t>）用于（</a:t>
            </a:r>
            <a:r>
              <a:rPr lang="en-US" altLang="zh-CN" sz="2000" b="1">
                <a:solidFill>
                  <a:srgbClr val="0070C0"/>
                </a:solidFill>
              </a:rPr>
              <a:t>a</a:t>
            </a:r>
            <a:r>
              <a:rPr lang="zh-CN" altLang="en-US" sz="2000" b="1">
                <a:solidFill>
                  <a:srgbClr val="0070C0"/>
                </a:solidFill>
              </a:rPr>
              <a:t>）不可行的场合</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normAutofit/>
          </a:bodyPr>
          <a:lstStyle/>
          <a:p>
            <a:r>
              <a:rPr lang="zh-CN" altLang="en-US" b="1" dirty="0"/>
              <a:t>例子：重写代码</a:t>
            </a:r>
            <a:r>
              <a:rPr lang="en-US" altLang="zh-CN" b="1" dirty="0"/>
              <a:t> (a)</a:t>
            </a:r>
          </a:p>
        </p:txBody>
      </p:sp>
      <p:pic>
        <p:nvPicPr>
          <p:cNvPr id="39941" name="Picture 5" descr="H:\jxh\Imag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524000"/>
            <a:ext cx="8343900"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226</a:t>
            </a:fld>
            <a:endParaRPr lang="zh-CN" altLang="en-US"/>
          </a:p>
        </p:txBody>
      </p:sp>
      <p:sp>
        <p:nvSpPr>
          <p:cNvPr id="2" name="TextBox 1"/>
          <p:cNvSpPr txBox="1"/>
          <p:nvPr/>
        </p:nvSpPr>
        <p:spPr>
          <a:xfrm>
            <a:off x="8760296" y="2405162"/>
            <a:ext cx="792088" cy="369332"/>
          </a:xfrm>
          <a:prstGeom prst="rect">
            <a:avLst/>
          </a:prstGeom>
          <a:solidFill>
            <a:srgbClr val="CCCC00"/>
          </a:solidFill>
        </p:spPr>
        <p:txBody>
          <a:bodyPr wrap="square" rtlCol="0">
            <a:spAutoFit/>
          </a:bodyPr>
          <a:lstStyle/>
          <a:p>
            <a:r>
              <a:rPr lang="en-US" altLang="zh-CN" dirty="0"/>
              <a:t>28</a:t>
            </a:r>
            <a:endParaRPr lang="zh-CN" altLang="en-US"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b="1" dirty="0">
                <a:sym typeface="+mn-ea"/>
              </a:rPr>
              <a:t>例子：重写代码</a:t>
            </a:r>
            <a:r>
              <a:rPr lang="en-US" altLang="zh-CN"/>
              <a:t> (b-1)</a:t>
            </a:r>
          </a:p>
        </p:txBody>
      </p:sp>
      <p:sp>
        <p:nvSpPr>
          <p:cNvPr id="40964" name="Rectangle 4"/>
          <p:cNvSpPr>
            <a:spLocks noChangeArrowheads="1"/>
          </p:cNvSpPr>
          <p:nvPr/>
        </p:nvSpPr>
        <p:spPr bwMode="auto">
          <a:xfrm>
            <a:off x="2286000" y="1752600"/>
            <a:ext cx="3581400" cy="41148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altLang="zh-CN" sz="2800">
              <a:latin typeface="Arial Narrow" panose="020B0606020202030204" pitchFamily="34" charset="0"/>
            </a:endParaRPr>
          </a:p>
          <a:p>
            <a:pPr marL="342900" indent="-342900">
              <a:spcBef>
                <a:spcPct val="20000"/>
              </a:spcBef>
            </a:pPr>
            <a:r>
              <a:rPr lang="en-US" altLang="zh-CN" sz="2800">
                <a:latin typeface="Arial Narrow" panose="020B0606020202030204" pitchFamily="34" charset="0"/>
              </a:rPr>
              <a:t>Loop:  </a:t>
            </a:r>
            <a:r>
              <a:rPr lang="en-US" altLang="zh-CN" sz="2800" i="1">
                <a:solidFill>
                  <a:srgbClr val="0066FF"/>
                </a:solidFill>
                <a:latin typeface="Arial Narrow" panose="020B0606020202030204" pitchFamily="34" charset="0"/>
              </a:rPr>
              <a:t>LW    R2,  0(R1)</a:t>
            </a:r>
            <a:endParaRPr lang="en-US" altLang="zh-CN" sz="2800">
              <a:latin typeface="Arial Narrow" panose="020B0606020202030204" pitchFamily="34" charset="0"/>
            </a:endParaRPr>
          </a:p>
          <a:p>
            <a:pPr marL="342900" indent="-342900">
              <a:spcBef>
                <a:spcPct val="20000"/>
              </a:spcBef>
            </a:pPr>
            <a:r>
              <a:rPr lang="en-US" altLang="zh-CN" sz="2800">
                <a:latin typeface="Arial Narrow" panose="020B0606020202030204" pitchFamily="34" charset="0"/>
              </a:rPr>
              <a:t>           ADD  R3,  R2, R4</a:t>
            </a:r>
          </a:p>
          <a:p>
            <a:pPr marL="342900" indent="-342900">
              <a:spcBef>
                <a:spcPct val="20000"/>
              </a:spcBef>
            </a:pPr>
            <a:r>
              <a:rPr lang="en-US" altLang="zh-CN" sz="2800">
                <a:latin typeface="Arial Narrow" panose="020B0606020202030204" pitchFamily="34" charset="0"/>
              </a:rPr>
              <a:t>           SW    R3,  0(R1)</a:t>
            </a:r>
          </a:p>
          <a:p>
            <a:pPr marL="342900" indent="-342900">
              <a:spcBef>
                <a:spcPct val="20000"/>
              </a:spcBef>
            </a:pPr>
            <a:r>
              <a:rPr lang="en-US" altLang="zh-CN" sz="2800">
                <a:latin typeface="Arial Narrow" panose="020B0606020202030204" pitchFamily="34" charset="0"/>
              </a:rPr>
              <a:t>           ……</a:t>
            </a:r>
          </a:p>
          <a:p>
            <a:pPr marL="342900" indent="-342900">
              <a:spcBef>
                <a:spcPct val="20000"/>
              </a:spcBef>
            </a:pPr>
            <a:r>
              <a:rPr lang="en-US" altLang="zh-CN" sz="2800">
                <a:latin typeface="Arial Narrow" panose="020B0606020202030204" pitchFamily="34" charset="0"/>
              </a:rPr>
              <a:t>           SUB   R1, R1, #4</a:t>
            </a:r>
          </a:p>
          <a:p>
            <a:pPr marL="342900" indent="-342900">
              <a:spcBef>
                <a:spcPct val="20000"/>
              </a:spcBef>
            </a:pPr>
            <a:r>
              <a:rPr lang="en-US" altLang="zh-CN" sz="2800">
                <a:latin typeface="Arial Narrow" panose="020B0606020202030204" pitchFamily="34" charset="0"/>
              </a:rPr>
              <a:t>           BNEZ R1, Loop</a:t>
            </a:r>
          </a:p>
        </p:txBody>
      </p:sp>
      <p:sp>
        <p:nvSpPr>
          <p:cNvPr id="40965" name="Rectangle 5"/>
          <p:cNvSpPr>
            <a:spLocks noChangeArrowheads="1"/>
          </p:cNvSpPr>
          <p:nvPr/>
        </p:nvSpPr>
        <p:spPr bwMode="auto">
          <a:xfrm>
            <a:off x="6248400" y="1752600"/>
            <a:ext cx="3733800" cy="41148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r>
              <a:rPr lang="en-US" altLang="zh-CN" sz="2800">
                <a:latin typeface="Arial" panose="020B0604020202020204" pitchFamily="34" charset="0"/>
              </a:rPr>
              <a:t>          </a:t>
            </a:r>
            <a:r>
              <a:rPr lang="en-US" altLang="zh-CN" sz="2800" u="sng">
                <a:solidFill>
                  <a:srgbClr val="FF0066"/>
                </a:solidFill>
                <a:latin typeface="Arial Narrow" panose="020B0606020202030204" pitchFamily="34" charset="0"/>
              </a:rPr>
              <a:t>LW      R2, 0(R1)</a:t>
            </a:r>
            <a:endParaRPr lang="en-US" altLang="zh-CN" sz="2800">
              <a:solidFill>
                <a:srgbClr val="FF0066"/>
              </a:solidFill>
              <a:latin typeface="Arial Narrow" panose="020B0606020202030204" pitchFamily="34" charset="0"/>
            </a:endParaRPr>
          </a:p>
          <a:p>
            <a:pPr marL="342900" indent="-342900">
              <a:spcBef>
                <a:spcPct val="20000"/>
              </a:spcBef>
            </a:pPr>
            <a:r>
              <a:rPr lang="en-US" altLang="zh-CN" sz="2800">
                <a:latin typeface="Arial Narrow" panose="020B0606020202030204" pitchFamily="34" charset="0"/>
              </a:rPr>
              <a:t>Loop:   ADD    R3, R2, R4</a:t>
            </a:r>
          </a:p>
          <a:p>
            <a:pPr marL="342900" indent="-342900">
              <a:spcBef>
                <a:spcPct val="20000"/>
              </a:spcBef>
            </a:pPr>
            <a:r>
              <a:rPr lang="en-US" altLang="zh-CN" sz="2800">
                <a:latin typeface="Arial Narrow" panose="020B0606020202030204" pitchFamily="34" charset="0"/>
              </a:rPr>
              <a:t>            SW      R3, 0(R1)</a:t>
            </a:r>
          </a:p>
          <a:p>
            <a:pPr marL="342900" indent="-342900">
              <a:spcBef>
                <a:spcPct val="20000"/>
              </a:spcBef>
            </a:pPr>
            <a:r>
              <a:rPr lang="en-US" altLang="zh-CN" sz="2800">
                <a:latin typeface="Arial Narrow" panose="020B0606020202030204" pitchFamily="34" charset="0"/>
              </a:rPr>
              <a:t>            ……</a:t>
            </a:r>
          </a:p>
          <a:p>
            <a:pPr marL="342900" indent="-342900">
              <a:spcBef>
                <a:spcPct val="20000"/>
              </a:spcBef>
            </a:pPr>
            <a:r>
              <a:rPr lang="en-US" altLang="zh-CN" sz="2800">
                <a:latin typeface="Arial" panose="020B0604020202020204" pitchFamily="34" charset="0"/>
              </a:rPr>
              <a:t>          </a:t>
            </a:r>
            <a:r>
              <a:rPr lang="en-US" altLang="zh-CN" sz="2800">
                <a:latin typeface="Arial Narrow" panose="020B0606020202030204" pitchFamily="34" charset="0"/>
              </a:rPr>
              <a:t>SUB  R1,R1, #4</a:t>
            </a:r>
            <a:endParaRPr lang="en-US" altLang="zh-CN" sz="2800">
              <a:latin typeface="Arial" panose="020B0604020202020204" pitchFamily="34" charset="0"/>
            </a:endParaRPr>
          </a:p>
          <a:p>
            <a:pPr marL="342900" indent="-342900">
              <a:spcBef>
                <a:spcPct val="20000"/>
              </a:spcBef>
            </a:pPr>
            <a:r>
              <a:rPr lang="en-US" altLang="zh-CN" sz="2800">
                <a:latin typeface="Arial" panose="020B0604020202020204" pitchFamily="34" charset="0"/>
              </a:rPr>
              <a:t>          </a:t>
            </a:r>
            <a:r>
              <a:rPr lang="en-US" altLang="zh-CN" sz="2800">
                <a:latin typeface="Arial Narrow" panose="020B0606020202030204" pitchFamily="34" charset="0"/>
              </a:rPr>
              <a:t>BNEZ R1, Loop</a:t>
            </a:r>
          </a:p>
          <a:p>
            <a:pPr marL="342900" indent="-342900">
              <a:spcBef>
                <a:spcPct val="20000"/>
              </a:spcBef>
            </a:pPr>
            <a:r>
              <a:rPr lang="en-US" altLang="zh-CN" sz="2800">
                <a:latin typeface="Arial Narrow" panose="020B0606020202030204" pitchFamily="34" charset="0"/>
              </a:rPr>
              <a:t>            </a:t>
            </a:r>
            <a:r>
              <a:rPr lang="en-US" altLang="zh-CN" sz="2800" b="1">
                <a:solidFill>
                  <a:srgbClr val="0066FF"/>
                </a:solidFill>
                <a:latin typeface="Arial Narrow" panose="020B0606020202030204" pitchFamily="34" charset="0"/>
              </a:rPr>
              <a:t>LW      R2, 0(R1)</a:t>
            </a:r>
            <a:endParaRPr lang="en-US" altLang="zh-CN" sz="2800">
              <a:latin typeface="Arial Narrow" panose="020B0606020202030204" pitchFamily="34" charset="0"/>
            </a:endParaRPr>
          </a:p>
        </p:txBody>
      </p:sp>
      <p:sp>
        <p:nvSpPr>
          <p:cNvPr id="40966" name="AutoShape 6"/>
          <p:cNvSpPr>
            <a:spLocks noChangeArrowheads="1"/>
          </p:cNvSpPr>
          <p:nvPr/>
        </p:nvSpPr>
        <p:spPr bwMode="auto">
          <a:xfrm>
            <a:off x="5791200" y="3276600"/>
            <a:ext cx="609600" cy="457200"/>
          </a:xfrm>
          <a:prstGeom prst="rightArrow">
            <a:avLst>
              <a:gd name="adj1" fmla="val 50000"/>
              <a:gd name="adj2" fmla="val 3333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67" name="AutoShape 7"/>
          <p:cNvSpPr>
            <a:spLocks noChangeArrowheads="1"/>
          </p:cNvSpPr>
          <p:nvPr/>
        </p:nvSpPr>
        <p:spPr bwMode="auto">
          <a:xfrm rot="5770463" flipV="1">
            <a:off x="1764507" y="3193257"/>
            <a:ext cx="3036888" cy="1698625"/>
          </a:xfrm>
          <a:custGeom>
            <a:avLst/>
            <a:gdLst>
              <a:gd name="G0" fmla="+- -84879 0 0"/>
              <a:gd name="G1" fmla="+- -10783320 0 0"/>
              <a:gd name="G2" fmla="+- -84879 0 -10783320"/>
              <a:gd name="G3" fmla="+- 10800 0 0"/>
              <a:gd name="G4" fmla="+- 0 0 -84879"/>
              <a:gd name="T0" fmla="*/ 360 256 1"/>
              <a:gd name="T1" fmla="*/ 0 256 1"/>
              <a:gd name="G5" fmla="+- G2 T0 T1"/>
              <a:gd name="G6" fmla="?: G2 G2 G5"/>
              <a:gd name="G7" fmla="+- 0 0 G6"/>
              <a:gd name="G8" fmla="+- 10131 0 0"/>
              <a:gd name="G9" fmla="+- 0 0 -10783320"/>
              <a:gd name="G10" fmla="+- 10131 0 2700"/>
              <a:gd name="G11" fmla="cos G10 -84879"/>
              <a:gd name="G12" fmla="sin G10 -84879"/>
              <a:gd name="G13" fmla="cos 13500 -84879"/>
              <a:gd name="G14" fmla="sin 13500 -84879"/>
              <a:gd name="G15" fmla="+- G11 10800 0"/>
              <a:gd name="G16" fmla="+- G12 10800 0"/>
              <a:gd name="G17" fmla="+- G13 10800 0"/>
              <a:gd name="G18" fmla="+- G14 10800 0"/>
              <a:gd name="G19" fmla="*/ 10131 1 2"/>
              <a:gd name="G20" fmla="+- G19 5400 0"/>
              <a:gd name="G21" fmla="cos G20 -84879"/>
              <a:gd name="G22" fmla="sin G20 -84879"/>
              <a:gd name="G23" fmla="+- G21 10800 0"/>
              <a:gd name="G24" fmla="+- G12 G23 G22"/>
              <a:gd name="G25" fmla="+- G22 G23 G11"/>
              <a:gd name="G26" fmla="cos 10800 -84879"/>
              <a:gd name="G27" fmla="sin 10800 -84879"/>
              <a:gd name="G28" fmla="cos 10131 -84879"/>
              <a:gd name="G29" fmla="sin 10131 -84879"/>
              <a:gd name="G30" fmla="+- G26 10800 0"/>
              <a:gd name="G31" fmla="+- G27 10800 0"/>
              <a:gd name="G32" fmla="+- G28 10800 0"/>
              <a:gd name="G33" fmla="+- G29 10800 0"/>
              <a:gd name="G34" fmla="+- G19 5400 0"/>
              <a:gd name="G35" fmla="cos G34 -10783320"/>
              <a:gd name="G36" fmla="sin G34 -10783320"/>
              <a:gd name="G37" fmla="+/ -10783320 -84879 2"/>
              <a:gd name="T2" fmla="*/ 180 256 1"/>
              <a:gd name="T3" fmla="*/ 0 256 1"/>
              <a:gd name="G38" fmla="+- G37 T2 T3"/>
              <a:gd name="G39" fmla="?: G2 G37 G38"/>
              <a:gd name="G40" fmla="cos 10800 G39"/>
              <a:gd name="G41" fmla="sin 10800 G39"/>
              <a:gd name="G42" fmla="cos 10131 G39"/>
              <a:gd name="G43" fmla="sin 10131 G39"/>
              <a:gd name="G44" fmla="+- G40 10800 0"/>
              <a:gd name="G45" fmla="+- G41 10800 0"/>
              <a:gd name="G46" fmla="+- G42 10800 0"/>
              <a:gd name="G47" fmla="+- G43 10800 0"/>
              <a:gd name="G48" fmla="+- G35 10800 0"/>
              <a:gd name="G49" fmla="+- G36 10800 0"/>
              <a:gd name="T4" fmla="*/ 12131 w 21600"/>
              <a:gd name="T5" fmla="*/ 82 h 21600"/>
              <a:gd name="T6" fmla="*/ 712 w 21600"/>
              <a:gd name="T7" fmla="*/ 8010 h 21600"/>
              <a:gd name="T8" fmla="*/ 12049 w 21600"/>
              <a:gd name="T9" fmla="*/ 746 h 21600"/>
              <a:gd name="T10" fmla="*/ 24296 w 21600"/>
              <a:gd name="T11" fmla="*/ 10494 h 21600"/>
              <a:gd name="T12" fmla="*/ 21332 w 21600"/>
              <a:gd name="T13" fmla="*/ 13597 h 21600"/>
              <a:gd name="T14" fmla="*/ 18229 w 21600"/>
              <a:gd name="T15" fmla="*/ 10632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20928" y="10571"/>
                </a:moveTo>
                <a:cubicBezTo>
                  <a:pt x="20803" y="5066"/>
                  <a:pt x="16305" y="669"/>
                  <a:pt x="10800" y="669"/>
                </a:cubicBezTo>
                <a:cubicBezTo>
                  <a:pt x="6244" y="668"/>
                  <a:pt x="2249" y="3709"/>
                  <a:pt x="1035" y="8099"/>
                </a:cubicBezTo>
                <a:lnTo>
                  <a:pt x="390" y="7921"/>
                </a:lnTo>
                <a:cubicBezTo>
                  <a:pt x="1685" y="3240"/>
                  <a:pt x="5944" y="-1"/>
                  <a:pt x="10800" y="0"/>
                </a:cubicBezTo>
                <a:cubicBezTo>
                  <a:pt x="16669" y="0"/>
                  <a:pt x="21464" y="4687"/>
                  <a:pt x="21597" y="10555"/>
                </a:cubicBezTo>
                <a:lnTo>
                  <a:pt x="24296" y="10494"/>
                </a:lnTo>
                <a:lnTo>
                  <a:pt x="21332" y="13597"/>
                </a:lnTo>
                <a:lnTo>
                  <a:pt x="18229" y="10632"/>
                </a:lnTo>
                <a:lnTo>
                  <a:pt x="20928" y="10571"/>
                </a:lnTo>
                <a:close/>
              </a:path>
            </a:pathLst>
          </a:cu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68" name="Rectangle 8"/>
          <p:cNvSpPr>
            <a:spLocks noChangeArrowheads="1"/>
          </p:cNvSpPr>
          <p:nvPr/>
        </p:nvSpPr>
        <p:spPr bwMode="auto">
          <a:xfrm>
            <a:off x="3200400" y="2286000"/>
            <a:ext cx="2286000" cy="4572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灯片编号占位符 7"/>
          <p:cNvSpPr>
            <a:spLocks noGrp="1"/>
          </p:cNvSpPr>
          <p:nvPr>
            <p:ph type="sldNum" sz="quarter" idx="12"/>
          </p:nvPr>
        </p:nvSpPr>
        <p:spPr/>
        <p:txBody>
          <a:bodyPr/>
          <a:lstStyle/>
          <a:p>
            <a:fld id="{0C913308-F349-4B6D-A68A-DD1791B4A57B}" type="slidenum">
              <a:rPr lang="zh-CN" altLang="en-US" smtClean="0"/>
              <a:t>227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7"/>
                                        </p:tgtEl>
                                        <p:attrNameLst>
                                          <p:attrName>style.visibility</p:attrName>
                                        </p:attrNameLst>
                                      </p:cBhvr>
                                      <p:to>
                                        <p:strVal val="visible"/>
                                      </p:to>
                                    </p:set>
                                    <p:animEffect transition="in" filter="blinds(horizontal)">
                                      <p:cBhvr>
                                        <p:cTn id="7" dur="500"/>
                                        <p:tgtEl>
                                          <p:spTgt spid="4096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966"/>
                                        </p:tgtEl>
                                        <p:attrNameLst>
                                          <p:attrName>style.visibility</p:attrName>
                                        </p:attrNameLst>
                                      </p:cBhvr>
                                      <p:to>
                                        <p:strVal val="visible"/>
                                      </p:to>
                                    </p:set>
                                    <p:animEffect transition="in" filter="blinds(horizontal)">
                                      <p:cBhvr>
                                        <p:cTn id="12" dur="500"/>
                                        <p:tgtEl>
                                          <p:spTgt spid="4096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0965"/>
                                        </p:tgtEl>
                                        <p:attrNameLst>
                                          <p:attrName>style.visibility</p:attrName>
                                        </p:attrNameLst>
                                      </p:cBhvr>
                                      <p:to>
                                        <p:strVal val="visible"/>
                                      </p:to>
                                    </p:set>
                                    <p:animEffect transition="in" filter="blinds(horizontal)">
                                      <p:cBhvr>
                                        <p:cTn id="17" dur="500"/>
                                        <p:tgtEl>
                                          <p:spTgt spid="4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animBg="1"/>
      <p:bldP spid="40966" grpId="0" animBg="1"/>
      <p:bldP spid="40967" grpId="0" animBg="1"/>
    </p:bldLst>
  </p:timing>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zh-CN" altLang="en-US" b="1" dirty="0">
                <a:sym typeface="+mn-ea"/>
              </a:rPr>
              <a:t>例子：重写代码</a:t>
            </a:r>
            <a:r>
              <a:rPr lang="en-US" altLang="zh-CN"/>
              <a:t> (b-2)</a:t>
            </a:r>
          </a:p>
        </p:txBody>
      </p:sp>
      <p:sp>
        <p:nvSpPr>
          <p:cNvPr id="41988" name="Rectangle 4"/>
          <p:cNvSpPr>
            <a:spLocks noChangeArrowheads="1"/>
          </p:cNvSpPr>
          <p:nvPr/>
        </p:nvSpPr>
        <p:spPr bwMode="auto">
          <a:xfrm>
            <a:off x="2209800" y="1828801"/>
            <a:ext cx="3505200" cy="38385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r>
              <a:rPr lang="en-US" altLang="zh-CN" sz="2800">
                <a:latin typeface="Arial Narrow" panose="020B0606020202030204" pitchFamily="34" charset="0"/>
              </a:rPr>
              <a:t>Loop:  LW    R2,  0(R1)</a:t>
            </a:r>
          </a:p>
          <a:p>
            <a:pPr marL="342900" indent="-342900">
              <a:spcBef>
                <a:spcPct val="20000"/>
              </a:spcBef>
            </a:pPr>
            <a:r>
              <a:rPr lang="en-US" altLang="zh-CN" sz="2800">
                <a:latin typeface="Arial Narrow" panose="020B0606020202030204" pitchFamily="34" charset="0"/>
              </a:rPr>
              <a:t>           ADD  R3,  R2, R4</a:t>
            </a:r>
          </a:p>
          <a:p>
            <a:pPr marL="342900" indent="-342900">
              <a:spcBef>
                <a:spcPct val="20000"/>
              </a:spcBef>
            </a:pPr>
            <a:r>
              <a:rPr lang="en-US" altLang="zh-CN" sz="2800">
                <a:latin typeface="Arial Narrow" panose="020B0606020202030204" pitchFamily="34" charset="0"/>
              </a:rPr>
              <a:t>           </a:t>
            </a:r>
            <a:r>
              <a:rPr lang="en-US" altLang="zh-CN" sz="2800">
                <a:solidFill>
                  <a:srgbClr val="0066FF"/>
                </a:solidFill>
                <a:latin typeface="Arial Narrow" panose="020B0606020202030204" pitchFamily="34" charset="0"/>
              </a:rPr>
              <a:t>SW    R3,  0(R1)</a:t>
            </a:r>
            <a:endParaRPr lang="en-US" altLang="zh-CN" sz="2800">
              <a:latin typeface="Arial Narrow" panose="020B0606020202030204" pitchFamily="34" charset="0"/>
            </a:endParaRPr>
          </a:p>
          <a:p>
            <a:pPr marL="342900" indent="-342900">
              <a:spcBef>
                <a:spcPct val="20000"/>
              </a:spcBef>
            </a:pPr>
            <a:r>
              <a:rPr lang="en-US" altLang="zh-CN" sz="2800">
                <a:latin typeface="Arial Narrow" panose="020B0606020202030204" pitchFamily="34" charset="0"/>
              </a:rPr>
              <a:t>           DIV   …..</a:t>
            </a:r>
          </a:p>
          <a:p>
            <a:pPr marL="342900" indent="-342900">
              <a:spcBef>
                <a:spcPct val="20000"/>
              </a:spcBef>
            </a:pPr>
            <a:r>
              <a:rPr lang="en-US" altLang="zh-CN" sz="2800">
                <a:latin typeface="Arial Narrow" panose="020B0606020202030204" pitchFamily="34" charset="0"/>
              </a:rPr>
              <a:t>           ……</a:t>
            </a:r>
          </a:p>
          <a:p>
            <a:pPr marL="342900" indent="-342900">
              <a:spcBef>
                <a:spcPct val="20000"/>
              </a:spcBef>
            </a:pPr>
            <a:r>
              <a:rPr lang="en-US" altLang="zh-CN" sz="2800">
                <a:latin typeface="Arial Narrow" panose="020B0606020202030204" pitchFamily="34" charset="0"/>
              </a:rPr>
              <a:t>           SUB   R1, R1, #4</a:t>
            </a:r>
          </a:p>
          <a:p>
            <a:pPr marL="342900" indent="-342900">
              <a:spcBef>
                <a:spcPct val="20000"/>
              </a:spcBef>
            </a:pPr>
            <a:r>
              <a:rPr lang="en-US" altLang="zh-CN" sz="2800">
                <a:latin typeface="Arial Narrow" panose="020B0606020202030204" pitchFamily="34" charset="0"/>
              </a:rPr>
              <a:t>           BNEZ R1, Loop</a:t>
            </a:r>
          </a:p>
        </p:txBody>
      </p:sp>
      <p:sp>
        <p:nvSpPr>
          <p:cNvPr id="41989" name="Rectangle 5"/>
          <p:cNvSpPr>
            <a:spLocks noChangeArrowheads="1"/>
          </p:cNvSpPr>
          <p:nvPr/>
        </p:nvSpPr>
        <p:spPr bwMode="auto">
          <a:xfrm>
            <a:off x="6048376" y="1828801"/>
            <a:ext cx="4010025" cy="38385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r>
              <a:rPr lang="en-US" altLang="zh-CN" sz="2800">
                <a:latin typeface="Arial Narrow" panose="020B0606020202030204" pitchFamily="34" charset="0"/>
              </a:rPr>
              <a:t>Loop:  LW    R2,  0(R1)</a:t>
            </a:r>
          </a:p>
          <a:p>
            <a:pPr marL="342900" indent="-342900">
              <a:spcBef>
                <a:spcPct val="20000"/>
              </a:spcBef>
            </a:pPr>
            <a:r>
              <a:rPr lang="en-US" altLang="zh-CN" sz="2800">
                <a:latin typeface="Arial Narrow" panose="020B0606020202030204" pitchFamily="34" charset="0"/>
              </a:rPr>
              <a:t>           ADD  R3,  R2, R4</a:t>
            </a:r>
          </a:p>
          <a:p>
            <a:pPr marL="342900" indent="-342900">
              <a:spcBef>
                <a:spcPct val="20000"/>
              </a:spcBef>
            </a:pPr>
            <a:r>
              <a:rPr lang="en-US" altLang="zh-CN" sz="2800">
                <a:latin typeface="Arial Narrow" panose="020B0606020202030204" pitchFamily="34" charset="0"/>
              </a:rPr>
              <a:t>           DIV   …...</a:t>
            </a:r>
          </a:p>
          <a:p>
            <a:pPr marL="342900" indent="-342900">
              <a:spcBef>
                <a:spcPct val="20000"/>
              </a:spcBef>
            </a:pPr>
            <a:r>
              <a:rPr lang="en-US" altLang="zh-CN" sz="2800">
                <a:latin typeface="Arial Narrow" panose="020B0606020202030204" pitchFamily="34" charset="0"/>
              </a:rPr>
              <a:t>           …...          </a:t>
            </a:r>
          </a:p>
          <a:p>
            <a:pPr marL="342900" indent="-342900">
              <a:spcBef>
                <a:spcPct val="20000"/>
              </a:spcBef>
            </a:pPr>
            <a:r>
              <a:rPr lang="en-US" altLang="zh-CN" sz="2800">
                <a:latin typeface="Arial Narrow" panose="020B0606020202030204" pitchFamily="34" charset="0"/>
              </a:rPr>
              <a:t>           SUB   R1, R1, #4</a:t>
            </a:r>
          </a:p>
          <a:p>
            <a:pPr marL="342900" indent="-342900">
              <a:spcBef>
                <a:spcPct val="20000"/>
              </a:spcBef>
            </a:pPr>
            <a:r>
              <a:rPr lang="en-US" altLang="zh-CN" sz="2800">
                <a:latin typeface="Arial Narrow" panose="020B0606020202030204" pitchFamily="34" charset="0"/>
              </a:rPr>
              <a:t>           BNEZ R1, Loop</a:t>
            </a:r>
          </a:p>
          <a:p>
            <a:pPr marL="342900" indent="-342900">
              <a:spcBef>
                <a:spcPct val="20000"/>
              </a:spcBef>
            </a:pPr>
            <a:r>
              <a:rPr lang="en-US" altLang="zh-CN" sz="2800">
                <a:latin typeface="Arial Narrow" panose="020B0606020202030204" pitchFamily="34" charset="0"/>
              </a:rPr>
              <a:t>           </a:t>
            </a:r>
            <a:r>
              <a:rPr lang="en-US" altLang="zh-CN" sz="2800" b="1">
                <a:solidFill>
                  <a:srgbClr val="0066FF"/>
                </a:solidFill>
                <a:latin typeface="Arial Narrow" panose="020B0606020202030204" pitchFamily="34" charset="0"/>
              </a:rPr>
              <a:t>SW    R3,  </a:t>
            </a:r>
            <a:r>
              <a:rPr lang="en-US" altLang="zh-CN" sz="2800" b="1">
                <a:solidFill>
                  <a:srgbClr val="FF0066"/>
                </a:solidFill>
                <a:latin typeface="Arial Narrow" panose="020B0606020202030204" pitchFamily="34" charset="0"/>
              </a:rPr>
              <a:t>+4</a:t>
            </a:r>
            <a:r>
              <a:rPr lang="en-US" altLang="zh-CN" sz="2800" b="1">
                <a:solidFill>
                  <a:srgbClr val="0066FF"/>
                </a:solidFill>
                <a:latin typeface="Arial Narrow" panose="020B0606020202030204" pitchFamily="34" charset="0"/>
              </a:rPr>
              <a:t>(R1)</a:t>
            </a:r>
            <a:endParaRPr lang="en-US" altLang="zh-CN" sz="2800">
              <a:latin typeface="Arial Narrow" panose="020B0606020202030204" pitchFamily="34" charset="0"/>
            </a:endParaRPr>
          </a:p>
        </p:txBody>
      </p:sp>
      <p:sp>
        <p:nvSpPr>
          <p:cNvPr id="41990" name="AutoShape 6"/>
          <p:cNvSpPr>
            <a:spLocks noChangeArrowheads="1"/>
          </p:cNvSpPr>
          <p:nvPr/>
        </p:nvSpPr>
        <p:spPr bwMode="auto">
          <a:xfrm>
            <a:off x="5638800" y="3457575"/>
            <a:ext cx="609600" cy="457200"/>
          </a:xfrm>
          <a:prstGeom prst="rightArrow">
            <a:avLst>
              <a:gd name="adj1" fmla="val 50000"/>
              <a:gd name="adj2" fmla="val 3333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1" name="Rectangle 7"/>
          <p:cNvSpPr>
            <a:spLocks noChangeArrowheads="1"/>
          </p:cNvSpPr>
          <p:nvPr/>
        </p:nvSpPr>
        <p:spPr bwMode="auto">
          <a:xfrm>
            <a:off x="3124200" y="2924175"/>
            <a:ext cx="2286000" cy="4572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2" name="AutoShape 8"/>
          <p:cNvSpPr>
            <a:spLocks noChangeArrowheads="1"/>
          </p:cNvSpPr>
          <p:nvPr/>
        </p:nvSpPr>
        <p:spPr bwMode="auto">
          <a:xfrm rot="5770463" flipV="1">
            <a:off x="1953419" y="3485357"/>
            <a:ext cx="2516188" cy="1698625"/>
          </a:xfrm>
          <a:custGeom>
            <a:avLst/>
            <a:gdLst>
              <a:gd name="G0" fmla="+- -84879 0 0"/>
              <a:gd name="G1" fmla="+- -10783320 0 0"/>
              <a:gd name="G2" fmla="+- -84879 0 -10783320"/>
              <a:gd name="G3" fmla="+- 10800 0 0"/>
              <a:gd name="G4" fmla="+- 0 0 -84879"/>
              <a:gd name="T0" fmla="*/ 360 256 1"/>
              <a:gd name="T1" fmla="*/ 0 256 1"/>
              <a:gd name="G5" fmla="+- G2 T0 T1"/>
              <a:gd name="G6" fmla="?: G2 G2 G5"/>
              <a:gd name="G7" fmla="+- 0 0 G6"/>
              <a:gd name="G8" fmla="+- 10131 0 0"/>
              <a:gd name="G9" fmla="+- 0 0 -10783320"/>
              <a:gd name="G10" fmla="+- 10131 0 2700"/>
              <a:gd name="G11" fmla="cos G10 -84879"/>
              <a:gd name="G12" fmla="sin G10 -84879"/>
              <a:gd name="G13" fmla="cos 13500 -84879"/>
              <a:gd name="G14" fmla="sin 13500 -84879"/>
              <a:gd name="G15" fmla="+- G11 10800 0"/>
              <a:gd name="G16" fmla="+- G12 10800 0"/>
              <a:gd name="G17" fmla="+- G13 10800 0"/>
              <a:gd name="G18" fmla="+- G14 10800 0"/>
              <a:gd name="G19" fmla="*/ 10131 1 2"/>
              <a:gd name="G20" fmla="+- G19 5400 0"/>
              <a:gd name="G21" fmla="cos G20 -84879"/>
              <a:gd name="G22" fmla="sin G20 -84879"/>
              <a:gd name="G23" fmla="+- G21 10800 0"/>
              <a:gd name="G24" fmla="+- G12 G23 G22"/>
              <a:gd name="G25" fmla="+- G22 G23 G11"/>
              <a:gd name="G26" fmla="cos 10800 -84879"/>
              <a:gd name="G27" fmla="sin 10800 -84879"/>
              <a:gd name="G28" fmla="cos 10131 -84879"/>
              <a:gd name="G29" fmla="sin 10131 -84879"/>
              <a:gd name="G30" fmla="+- G26 10800 0"/>
              <a:gd name="G31" fmla="+- G27 10800 0"/>
              <a:gd name="G32" fmla="+- G28 10800 0"/>
              <a:gd name="G33" fmla="+- G29 10800 0"/>
              <a:gd name="G34" fmla="+- G19 5400 0"/>
              <a:gd name="G35" fmla="cos G34 -10783320"/>
              <a:gd name="G36" fmla="sin G34 -10783320"/>
              <a:gd name="G37" fmla="+/ -10783320 -84879 2"/>
              <a:gd name="T2" fmla="*/ 180 256 1"/>
              <a:gd name="T3" fmla="*/ 0 256 1"/>
              <a:gd name="G38" fmla="+- G37 T2 T3"/>
              <a:gd name="G39" fmla="?: G2 G37 G38"/>
              <a:gd name="G40" fmla="cos 10800 G39"/>
              <a:gd name="G41" fmla="sin 10800 G39"/>
              <a:gd name="G42" fmla="cos 10131 G39"/>
              <a:gd name="G43" fmla="sin 10131 G39"/>
              <a:gd name="G44" fmla="+- G40 10800 0"/>
              <a:gd name="G45" fmla="+- G41 10800 0"/>
              <a:gd name="G46" fmla="+- G42 10800 0"/>
              <a:gd name="G47" fmla="+- G43 10800 0"/>
              <a:gd name="G48" fmla="+- G35 10800 0"/>
              <a:gd name="G49" fmla="+- G36 10800 0"/>
              <a:gd name="T4" fmla="*/ 12131 w 21600"/>
              <a:gd name="T5" fmla="*/ 82 h 21600"/>
              <a:gd name="T6" fmla="*/ 712 w 21600"/>
              <a:gd name="T7" fmla="*/ 8010 h 21600"/>
              <a:gd name="T8" fmla="*/ 12049 w 21600"/>
              <a:gd name="T9" fmla="*/ 746 h 21600"/>
              <a:gd name="T10" fmla="*/ 24296 w 21600"/>
              <a:gd name="T11" fmla="*/ 10494 h 21600"/>
              <a:gd name="T12" fmla="*/ 21332 w 21600"/>
              <a:gd name="T13" fmla="*/ 13597 h 21600"/>
              <a:gd name="T14" fmla="*/ 18229 w 21600"/>
              <a:gd name="T15" fmla="*/ 10632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20928" y="10571"/>
                </a:moveTo>
                <a:cubicBezTo>
                  <a:pt x="20803" y="5066"/>
                  <a:pt x="16305" y="669"/>
                  <a:pt x="10800" y="669"/>
                </a:cubicBezTo>
                <a:cubicBezTo>
                  <a:pt x="6244" y="668"/>
                  <a:pt x="2249" y="3709"/>
                  <a:pt x="1035" y="8099"/>
                </a:cubicBezTo>
                <a:lnTo>
                  <a:pt x="390" y="7921"/>
                </a:lnTo>
                <a:cubicBezTo>
                  <a:pt x="1685" y="3240"/>
                  <a:pt x="5944" y="-1"/>
                  <a:pt x="10800" y="0"/>
                </a:cubicBezTo>
                <a:cubicBezTo>
                  <a:pt x="16669" y="0"/>
                  <a:pt x="21464" y="4687"/>
                  <a:pt x="21597" y="10555"/>
                </a:cubicBezTo>
                <a:lnTo>
                  <a:pt x="24296" y="10494"/>
                </a:lnTo>
                <a:lnTo>
                  <a:pt x="21332" y="13597"/>
                </a:lnTo>
                <a:lnTo>
                  <a:pt x="18229" y="10632"/>
                </a:lnTo>
                <a:lnTo>
                  <a:pt x="20928" y="10571"/>
                </a:lnTo>
                <a:close/>
              </a:path>
            </a:pathLst>
          </a:cu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灯片编号占位符 7"/>
          <p:cNvSpPr>
            <a:spLocks noGrp="1"/>
          </p:cNvSpPr>
          <p:nvPr>
            <p:ph type="sldNum" sz="quarter" idx="12"/>
          </p:nvPr>
        </p:nvSpPr>
        <p:spPr/>
        <p:txBody>
          <a:bodyPr/>
          <a:lstStyle/>
          <a:p>
            <a:fld id="{0C913308-F349-4B6D-A68A-DD1791B4A57B}" type="slidenum">
              <a:rPr lang="zh-CN" altLang="en-US" smtClean="0"/>
              <a:t>228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992"/>
                                        </p:tgtEl>
                                        <p:attrNameLst>
                                          <p:attrName>style.visibility</p:attrName>
                                        </p:attrNameLst>
                                      </p:cBhvr>
                                      <p:to>
                                        <p:strVal val="visible"/>
                                      </p:to>
                                    </p:set>
                                    <p:animEffect transition="in" filter="blinds(horizontal)">
                                      <p:cBhvr>
                                        <p:cTn id="7" dur="500"/>
                                        <p:tgtEl>
                                          <p:spTgt spid="4199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990"/>
                                        </p:tgtEl>
                                        <p:attrNameLst>
                                          <p:attrName>style.visibility</p:attrName>
                                        </p:attrNameLst>
                                      </p:cBhvr>
                                      <p:to>
                                        <p:strVal val="visible"/>
                                      </p:to>
                                    </p:set>
                                    <p:animEffect transition="in" filter="blinds(horizontal)">
                                      <p:cBhvr>
                                        <p:cTn id="12" dur="500"/>
                                        <p:tgtEl>
                                          <p:spTgt spid="4199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1989"/>
                                        </p:tgtEl>
                                        <p:attrNameLst>
                                          <p:attrName>style.visibility</p:attrName>
                                        </p:attrNameLst>
                                      </p:cBhvr>
                                      <p:to>
                                        <p:strVal val="visible"/>
                                      </p:to>
                                    </p:set>
                                    <p:animEffect transition="in" filter="blinds(horizontal)">
                                      <p:cBhvr>
                                        <p:cTn id="17" dur="500"/>
                                        <p:tgtEl>
                                          <p:spTgt spid="41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animBg="1"/>
      <p:bldP spid="41990" grpId="0" animBg="1"/>
      <p:bldP spid="41992" grpId="0" animBg="1"/>
    </p:bldLst>
  </p:timing>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981200" y="-43497"/>
            <a:ext cx="8229600" cy="1143000"/>
          </a:xfrm>
        </p:spPr>
        <p:txBody>
          <a:bodyPr>
            <a:normAutofit/>
          </a:bodyPr>
          <a:lstStyle/>
          <a:p>
            <a:r>
              <a:rPr lang="zh-CN" altLang="en-US" b="1" dirty="0">
                <a:solidFill>
                  <a:srgbClr val="FF0000"/>
                </a:solidFill>
              </a:rPr>
              <a:t>调度策略</a:t>
            </a:r>
            <a:r>
              <a:rPr lang="zh-CN" altLang="en-US" b="1" dirty="0"/>
              <a:t>对比</a:t>
            </a:r>
            <a:r>
              <a:rPr lang="zh-CN" altLang="en-US" b="1" dirty="0">
                <a:solidFill>
                  <a:srgbClr val="FF0000"/>
                </a:solidFill>
              </a:rPr>
              <a:t>性能改善</a:t>
            </a:r>
            <a:endParaRPr lang="en-US" altLang="zh-CN" b="1" dirty="0">
              <a:solidFill>
                <a:srgbClr val="FF0000"/>
              </a:solidFill>
            </a:endParaRPr>
          </a:p>
        </p:txBody>
      </p:sp>
      <p:graphicFrame>
        <p:nvGraphicFramePr>
          <p:cNvPr id="43012" name="Object 4"/>
          <p:cNvGraphicFramePr>
            <a:graphicFrameLocks noGrp="1" noChangeAspect="1"/>
          </p:cNvGraphicFramePr>
          <p:nvPr>
            <p:ph type="body" idx="1"/>
          </p:nvPr>
        </p:nvGraphicFramePr>
        <p:xfrm>
          <a:off x="1623060" y="1016635"/>
          <a:ext cx="4836160" cy="4909820"/>
        </p:xfrm>
        <a:graphic>
          <a:graphicData uri="http://schemas.openxmlformats.org/presentationml/2006/ole">
            <mc:AlternateContent xmlns:mc="http://schemas.openxmlformats.org/markup-compatibility/2006">
              <mc:Choice xmlns:v="urn:schemas-microsoft-com:vml" Requires="v">
                <p:oleObj spid="_x0000_s65562" name="Document" r:id="rId3" imgW="7923530" imgH="4761865" progId="Word.Document.8">
                  <p:embed/>
                </p:oleObj>
              </mc:Choice>
              <mc:Fallback>
                <p:oleObj name="Document" r:id="rId3" imgW="7923530" imgH="4761865" progId="Word.Document.8">
                  <p:embed/>
                  <p:pic>
                    <p:nvPicPr>
                      <p:cNvPr id="43012" name="Object 4"/>
                      <p:cNvPicPr>
                        <a:picLocks noChangeAspect="1" noChangeArrowheads="1"/>
                      </p:cNvPicPr>
                      <p:nvPr/>
                    </p:nvPicPr>
                    <p:blipFill>
                      <a:blip r:embed="rId4"/>
                      <a:srcRect/>
                      <a:stretch>
                        <a:fillRect/>
                      </a:stretch>
                    </p:blipFill>
                    <p:spPr bwMode="auto">
                      <a:xfrm>
                        <a:off x="1623060" y="1016635"/>
                        <a:ext cx="4836160" cy="4909820"/>
                      </a:xfrm>
                      <a:prstGeom prst="rect">
                        <a:avLst/>
                      </a:prstGeom>
                      <a:noFill/>
                      <a:ln>
                        <a:noFill/>
                      </a:ln>
                      <a:effectLst/>
                    </p:spPr>
                  </p:pic>
                </p:oleObj>
              </mc:Fallback>
            </mc:AlternateContent>
          </a:graphicData>
        </a:graphic>
      </p:graphicFrame>
      <p:graphicFrame>
        <p:nvGraphicFramePr>
          <p:cNvPr id="37904" name="Object 16"/>
          <p:cNvGraphicFramePr>
            <a:graphicFrameLocks noChangeAspect="1"/>
          </p:cNvGraphicFramePr>
          <p:nvPr/>
        </p:nvGraphicFramePr>
        <p:xfrm>
          <a:off x="6568441" y="1209675"/>
          <a:ext cx="3876675" cy="2555240"/>
        </p:xfrm>
        <a:graphic>
          <a:graphicData uri="http://schemas.openxmlformats.org/presentationml/2006/ole">
            <mc:AlternateContent xmlns:mc="http://schemas.openxmlformats.org/markup-compatibility/2006">
              <mc:Choice xmlns:v="urn:schemas-microsoft-com:vml" Requires="v">
                <p:oleObj spid="_x0000_s65563" name="Picture" r:id="rId5" imgW="13201650" imgH="8058150" progId="Word.Picture.8">
                  <p:embed/>
                </p:oleObj>
              </mc:Choice>
              <mc:Fallback>
                <p:oleObj name="Picture" r:id="rId5" imgW="13201650" imgH="8058150" progId="Word.Picture.8">
                  <p:embed/>
                  <p:pic>
                    <p:nvPicPr>
                      <p:cNvPr id="37904" name="Object 16"/>
                      <p:cNvPicPr>
                        <a:picLocks noChangeAspect="1" noChangeArrowheads="1"/>
                      </p:cNvPicPr>
                      <p:nvPr/>
                    </p:nvPicPr>
                    <p:blipFill>
                      <a:blip r:embed="rId6"/>
                      <a:srcRect/>
                      <a:stretch>
                        <a:fillRect/>
                      </a:stretch>
                    </p:blipFill>
                    <p:spPr bwMode="auto">
                      <a:xfrm>
                        <a:off x="6568441" y="1209675"/>
                        <a:ext cx="3876675" cy="2555240"/>
                      </a:xfrm>
                      <a:prstGeom prst="rect">
                        <a:avLst/>
                      </a:prstGeom>
                      <a:solidFill>
                        <a:srgbClr val="EAEAEA"/>
                      </a:solidFill>
                      <a:ln w="9525">
                        <a:solidFill>
                          <a:srgbClr val="660066"/>
                        </a:solidFill>
                        <a:miter lim="800000"/>
                        <a:headEnd/>
                        <a:tailEnd/>
                      </a:ln>
                      <a:effectLst>
                        <a:outerShdw dist="71842" dir="2700000" algn="ctr" rotWithShape="0">
                          <a:srgbClr val="660066"/>
                        </a:outerShdw>
                      </a:effec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23</a:t>
            </a:fld>
            <a:endParaRPr lang="en-US" altLang="zh-CN" sz="1200" dirty="0">
              <a:latin typeface="Arial" panose="020B0604020202020204" pitchFamily="34" charset="0"/>
            </a:endParaRPr>
          </a:p>
        </p:txBody>
      </p:sp>
      <p:sp>
        <p:nvSpPr>
          <p:cNvPr id="181250" name="Rectangle 2"/>
          <p:cNvSpPr>
            <a:spLocks noGrp="1" noChangeArrowheads="1"/>
          </p:cNvSpPr>
          <p:nvPr>
            <p:ph type="title"/>
          </p:nvPr>
        </p:nvSpPr>
        <p:spPr>
          <a:xfrm>
            <a:off x="1722439" y="428625"/>
            <a:ext cx="8945563" cy="685800"/>
          </a:xfrm>
        </p:spPr>
        <p:txBody>
          <a:bodyPr vert="horz" wrap="square" lIns="91440" tIns="45720" rIns="91440" bIns="45720" numCol="1" anchor="ctr" anchorCtr="0" compatLnSpc="1"/>
          <a:lstStyle/>
          <a:p>
            <a:pPr>
              <a:defRPr/>
            </a:pPr>
            <a:r>
              <a:rPr lang="zh-CN" altLang="en-US" sz="4000" dirty="0">
                <a:solidFill>
                  <a:schemeClr val="tx1"/>
                </a:solidFill>
              </a:rPr>
              <a:t>例子</a:t>
            </a:r>
            <a:r>
              <a:rPr lang="en-US" altLang="zh-CN" sz="4000" dirty="0">
                <a:solidFill>
                  <a:schemeClr val="tx1"/>
                </a:solidFill>
              </a:rPr>
              <a:t>: MIPS </a:t>
            </a:r>
            <a:r>
              <a:rPr lang="zh-CN" altLang="en-US" sz="4000" dirty="0">
                <a:solidFill>
                  <a:schemeClr val="tx1"/>
                </a:solidFill>
              </a:rPr>
              <a:t>或许是无意义的</a:t>
            </a:r>
            <a:endParaRPr lang="en-US" altLang="zh-CN" sz="3600" dirty="0">
              <a:solidFill>
                <a:schemeClr val="tx1"/>
              </a:solidFill>
              <a:latin typeface="Arial Narrow" panose="020B0606020202030204" pitchFamily="34" charset="0"/>
            </a:endParaRPr>
          </a:p>
        </p:txBody>
      </p:sp>
      <p:sp>
        <p:nvSpPr>
          <p:cNvPr id="31748" name="Rectangle 3"/>
          <p:cNvSpPr>
            <a:spLocks noGrp="1"/>
          </p:cNvSpPr>
          <p:nvPr>
            <p:ph idx="1"/>
          </p:nvPr>
        </p:nvSpPr>
        <p:spPr>
          <a:xfrm>
            <a:off x="1952625" y="1428750"/>
            <a:ext cx="8458200" cy="4114800"/>
          </a:xfrm>
        </p:spPr>
        <p:txBody>
          <a:bodyPr vert="horz" wrap="square" lIns="91440" tIns="45720" rIns="91440" bIns="45720" numCol="1" anchor="t" anchorCtr="0" compatLnSpc="1"/>
          <a:lstStyle/>
          <a:p>
            <a:pPr>
              <a:lnSpc>
                <a:spcPts val="3500"/>
              </a:lnSpc>
              <a:spcBef>
                <a:spcPct val="40000"/>
              </a:spcBef>
            </a:pPr>
            <a:r>
              <a:rPr lang="zh-CN" altLang="en-US" sz="2800" b="1" dirty="0">
                <a:effectLst/>
                <a:latin typeface="Comic Sans MS" panose="030F0702030302020204" pitchFamily="66" charset="0"/>
              </a:rPr>
              <a:t>机器</a:t>
            </a:r>
            <a:r>
              <a:rPr lang="en-US" altLang="zh-CN" sz="2800" b="1" dirty="0">
                <a:effectLst/>
                <a:latin typeface="Comic Sans MS" panose="030F0702030302020204" pitchFamily="66" charset="0"/>
              </a:rPr>
              <a:t>A</a:t>
            </a:r>
            <a:r>
              <a:rPr lang="zh-CN" altLang="en-US" sz="2800" b="1" dirty="0">
                <a:effectLst/>
                <a:latin typeface="Comic Sans MS" panose="030F0702030302020204" pitchFamily="66" charset="0"/>
              </a:rPr>
              <a:t>有一条计算平方根的特殊指令，它执行需要</a:t>
            </a:r>
            <a:r>
              <a:rPr lang="en-US" altLang="zh-CN" sz="2800" b="1" dirty="0">
                <a:effectLst/>
                <a:latin typeface="Comic Sans MS" panose="030F0702030302020204" pitchFamily="66" charset="0"/>
              </a:rPr>
              <a:t>100</a:t>
            </a:r>
            <a:r>
              <a:rPr lang="zh-CN" altLang="en-US" sz="2800" b="1" dirty="0">
                <a:effectLst/>
                <a:latin typeface="Comic Sans MS" panose="030F0702030302020204" pitchFamily="66" charset="0"/>
              </a:rPr>
              <a:t>个时钟周期（设每个时钟周期</a:t>
            </a:r>
            <a:r>
              <a:rPr lang="en-US" altLang="zh-CN" sz="2800" b="1" dirty="0">
                <a:effectLst/>
                <a:latin typeface="Comic Sans MS" panose="030F0702030302020204" pitchFamily="66" charset="0"/>
              </a:rPr>
              <a:t>1us</a:t>
            </a:r>
            <a:r>
              <a:rPr lang="zh-CN" altLang="en-US" sz="2800" b="1" dirty="0">
                <a:effectLst/>
                <a:latin typeface="Comic Sans MS" panose="030F0702030302020204" pitchFamily="66" charset="0"/>
              </a:rPr>
              <a:t>）</a:t>
            </a:r>
            <a:endParaRPr lang="en-US" altLang="zh-CN" sz="2800" b="1" dirty="0">
              <a:effectLst/>
              <a:latin typeface="Comic Sans MS" panose="030F0702030302020204" pitchFamily="66" charset="0"/>
            </a:endParaRPr>
          </a:p>
          <a:p>
            <a:pPr>
              <a:lnSpc>
                <a:spcPts val="3500"/>
              </a:lnSpc>
              <a:spcBef>
                <a:spcPct val="40000"/>
              </a:spcBef>
            </a:pPr>
            <a:r>
              <a:rPr lang="zh-CN" altLang="en-US" sz="2800" b="1" dirty="0">
                <a:effectLst/>
                <a:latin typeface="Comic Sans MS" panose="030F0702030302020204" pitchFamily="66" charset="0"/>
              </a:rPr>
              <a:t>机器</a:t>
            </a:r>
            <a:r>
              <a:rPr lang="en-US" altLang="zh-CN" sz="2800" b="1" dirty="0">
                <a:effectLst/>
                <a:latin typeface="Comic Sans MS" panose="030F0702030302020204" pitchFamily="66" charset="0"/>
              </a:rPr>
              <a:t>B </a:t>
            </a:r>
            <a:r>
              <a:rPr lang="zh-CN" altLang="en-US" sz="2800" b="1" dirty="0">
                <a:solidFill>
                  <a:srgbClr val="FFFF00"/>
                </a:solidFill>
                <a:effectLst/>
                <a:latin typeface="Comic Sans MS" panose="030F0702030302020204" pitchFamily="66" charset="0"/>
              </a:rPr>
              <a:t>没有</a:t>
            </a:r>
            <a:r>
              <a:rPr lang="zh-CN" altLang="en-US" sz="2800" b="1" dirty="0">
                <a:effectLst/>
                <a:latin typeface="Comic Sans MS" panose="030F0702030302020204" pitchFamily="66" charset="0"/>
              </a:rPr>
              <a:t>这种指令</a:t>
            </a:r>
            <a:r>
              <a:rPr lang="en-US" altLang="zh-CN" sz="2800" b="1" dirty="0">
                <a:effectLst/>
                <a:latin typeface="Comic Sans MS" panose="030F0702030302020204" pitchFamily="66" charset="0"/>
              </a:rPr>
              <a:t> ---</a:t>
            </a:r>
            <a:r>
              <a:rPr lang="zh-CN" altLang="en-US" sz="2800" b="1" dirty="0">
                <a:effectLst/>
                <a:latin typeface="Comic Sans MS" panose="030F0702030302020204" pitchFamily="66" charset="0"/>
              </a:rPr>
              <a:t>它计算平方根用软件方式即用加、乘、移位简单指令（一般执行需要</a:t>
            </a:r>
            <a:r>
              <a:rPr lang="en-US" altLang="zh-CN" sz="2800" b="1" dirty="0">
                <a:effectLst/>
                <a:latin typeface="Comic Sans MS" panose="030F0702030302020204" pitchFamily="66" charset="0"/>
              </a:rPr>
              <a:t>1</a:t>
            </a:r>
            <a:r>
              <a:rPr lang="zh-CN" altLang="en-US" sz="2800" b="1" dirty="0">
                <a:effectLst/>
                <a:latin typeface="Comic Sans MS" panose="030F0702030302020204" pitchFamily="66" charset="0"/>
              </a:rPr>
              <a:t>个时钟周期，设时钟周期</a:t>
            </a:r>
            <a:r>
              <a:rPr lang="en-US" altLang="zh-CN" sz="2800" b="1" dirty="0">
                <a:effectLst/>
                <a:latin typeface="Comic Sans MS" panose="030F0702030302020204" pitchFamily="66" charset="0"/>
              </a:rPr>
              <a:t>1us</a:t>
            </a:r>
            <a:r>
              <a:rPr lang="zh-CN" altLang="en-US" sz="2800" b="1" dirty="0">
                <a:effectLst/>
                <a:latin typeface="Comic Sans MS" panose="030F0702030302020204" pitchFamily="66" charset="0"/>
              </a:rPr>
              <a:t>）编程实现</a:t>
            </a:r>
            <a:endParaRPr lang="en-US" altLang="zh-CN" sz="2800" b="1" dirty="0">
              <a:effectLst/>
              <a:latin typeface="Comic Sans MS" panose="030F0702030302020204" pitchFamily="66" charset="0"/>
            </a:endParaRPr>
          </a:p>
          <a:p>
            <a:pPr>
              <a:lnSpc>
                <a:spcPts val="3500"/>
              </a:lnSpc>
              <a:spcBef>
                <a:spcPct val="40000"/>
              </a:spcBef>
            </a:pPr>
            <a:r>
              <a:rPr lang="zh-CN" altLang="en-US" sz="2800" b="1" dirty="0">
                <a:effectLst/>
                <a:latin typeface="Comic Sans MS" panose="030F0702030302020204" pitchFamily="66" charset="0"/>
              </a:rPr>
              <a:t>机器</a:t>
            </a:r>
            <a:r>
              <a:rPr lang="en-US" altLang="zh-CN" sz="2800" b="1" dirty="0">
                <a:effectLst/>
                <a:latin typeface="Comic Sans MS" panose="030F0702030302020204" pitchFamily="66" charset="0"/>
              </a:rPr>
              <a:t> A: 1/100</a:t>
            </a:r>
            <a:r>
              <a:rPr lang="zh-CN" altLang="en-US" sz="2800" b="1" dirty="0">
                <a:effectLst/>
                <a:latin typeface="Comic Sans MS" panose="030F0702030302020204" pitchFamily="66" charset="0"/>
              </a:rPr>
              <a:t>*</a:t>
            </a:r>
            <a:r>
              <a:rPr lang="en-US" altLang="zh-CN" sz="2800" b="1" dirty="0">
                <a:effectLst/>
                <a:latin typeface="Comic Sans MS" panose="030F0702030302020204" pitchFamily="66" charset="0"/>
              </a:rPr>
              <a:t>10</a:t>
            </a:r>
            <a:r>
              <a:rPr lang="en-US" altLang="zh-CN" sz="2800" b="1" baseline="30000" dirty="0">
                <a:effectLst/>
                <a:latin typeface="Comic Sans MS" panose="030F0702030302020204" pitchFamily="66" charset="0"/>
              </a:rPr>
              <a:t>6</a:t>
            </a:r>
            <a:r>
              <a:rPr lang="zh-CN" altLang="en-US" sz="2800" b="1" dirty="0">
                <a:effectLst/>
                <a:latin typeface="Comic Sans MS" panose="030F0702030302020204" pitchFamily="66" charset="0"/>
              </a:rPr>
              <a:t>条指令</a:t>
            </a:r>
            <a:r>
              <a:rPr lang="en-US" altLang="zh-CN" sz="2800" b="1" dirty="0">
                <a:effectLst/>
                <a:latin typeface="Comic Sans MS" panose="030F0702030302020204" pitchFamily="66" charset="0"/>
              </a:rPr>
              <a:t>/s = 0.01 MIPS</a:t>
            </a:r>
          </a:p>
          <a:p>
            <a:pPr>
              <a:lnSpc>
                <a:spcPts val="3500"/>
              </a:lnSpc>
              <a:spcBef>
                <a:spcPct val="40000"/>
              </a:spcBef>
            </a:pPr>
            <a:r>
              <a:rPr lang="zh-CN" altLang="en-US" sz="2800" b="1" dirty="0">
                <a:effectLst/>
                <a:latin typeface="Comic Sans MS" panose="030F0702030302020204" pitchFamily="66" charset="0"/>
              </a:rPr>
              <a:t>机器</a:t>
            </a:r>
            <a:r>
              <a:rPr lang="en-US" altLang="zh-CN" sz="2800" b="1" dirty="0">
                <a:effectLst/>
                <a:latin typeface="Comic Sans MS" panose="030F0702030302020204" pitchFamily="66" charset="0"/>
              </a:rPr>
              <a:t> B: 1</a:t>
            </a:r>
            <a:r>
              <a:rPr lang="zh-CN" altLang="en-US" sz="2800" b="1" dirty="0">
                <a:effectLst/>
                <a:latin typeface="Comic Sans MS" panose="030F0702030302020204" pitchFamily="66" charset="0"/>
              </a:rPr>
              <a:t>*</a:t>
            </a:r>
            <a:r>
              <a:rPr lang="en-US" altLang="zh-CN" sz="2800" b="1" dirty="0">
                <a:effectLst/>
                <a:latin typeface="Comic Sans MS" panose="030F0702030302020204" pitchFamily="66" charset="0"/>
              </a:rPr>
              <a:t>10</a:t>
            </a:r>
            <a:r>
              <a:rPr lang="en-US" altLang="zh-CN" sz="2800" b="1" baseline="30000" dirty="0">
                <a:effectLst/>
                <a:latin typeface="Comic Sans MS" panose="030F0702030302020204" pitchFamily="66" charset="0"/>
              </a:rPr>
              <a:t>6</a:t>
            </a:r>
            <a:r>
              <a:rPr lang="zh-CN" altLang="en-US" sz="2800" b="1" dirty="0">
                <a:effectLst/>
                <a:latin typeface="Comic Sans MS" panose="030F0702030302020204" pitchFamily="66" charset="0"/>
              </a:rPr>
              <a:t>条指令</a:t>
            </a:r>
            <a:r>
              <a:rPr lang="en-US" altLang="zh-CN" sz="2800" b="1" dirty="0">
                <a:effectLst/>
                <a:latin typeface="Comic Sans MS" panose="030F0702030302020204" pitchFamily="66" charset="0"/>
              </a:rPr>
              <a:t>/s = 1 MIPS</a:t>
            </a:r>
            <a:endParaRPr lang="en-US" altLang="zh-CN" sz="2800" b="1" dirty="0">
              <a:effectLst/>
            </a:endParaRP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981200" y="-84137"/>
            <a:ext cx="8229600" cy="1143000"/>
          </a:xfrm>
        </p:spPr>
        <p:txBody>
          <a:bodyPr>
            <a:normAutofit/>
          </a:bodyPr>
          <a:lstStyle/>
          <a:p>
            <a:r>
              <a:rPr lang="zh-CN" altLang="en-US" b="1" dirty="0"/>
              <a:t>转移延迟的限制</a:t>
            </a:r>
            <a:endParaRPr lang="en-US" altLang="zh-CN" b="1" dirty="0"/>
          </a:p>
        </p:txBody>
      </p:sp>
      <p:sp>
        <p:nvSpPr>
          <p:cNvPr id="45059" name="Rectangle 3"/>
          <p:cNvSpPr>
            <a:spLocks noGrp="1" noChangeArrowheads="1"/>
          </p:cNvSpPr>
          <p:nvPr>
            <p:ph type="body" idx="1"/>
          </p:nvPr>
        </p:nvSpPr>
        <p:spPr>
          <a:xfrm>
            <a:off x="1981200" y="667386"/>
            <a:ext cx="8229600" cy="4525963"/>
          </a:xfrm>
        </p:spPr>
        <p:txBody>
          <a:bodyPr>
            <a:normAutofit/>
          </a:bodyPr>
          <a:lstStyle/>
          <a:p>
            <a:pPr>
              <a:lnSpc>
                <a:spcPct val="150000"/>
              </a:lnSpc>
            </a:pPr>
            <a:r>
              <a:rPr lang="zh-CN" altLang="en-US" sz="2800" b="1" dirty="0">
                <a:solidFill>
                  <a:srgbClr val="000000"/>
                </a:solidFill>
                <a:latin typeface="Comic Sans MS" panose="030F0702030302020204" pitchFamily="66" charset="0"/>
              </a:rPr>
              <a:t>调度到延迟槽的指令有限制。</a:t>
            </a:r>
            <a:endParaRPr lang="en-US" altLang="zh-CN" sz="2800" b="1" dirty="0">
              <a:latin typeface="Comic Sans MS" panose="030F0702030302020204" pitchFamily="66" charset="0"/>
            </a:endParaRPr>
          </a:p>
          <a:p>
            <a:pPr>
              <a:lnSpc>
                <a:spcPct val="150000"/>
              </a:lnSpc>
            </a:pPr>
            <a:r>
              <a:rPr lang="zh-CN" altLang="en-US" sz="2800" b="1" dirty="0">
                <a:solidFill>
                  <a:srgbClr val="000000"/>
                </a:solidFill>
                <a:latin typeface="Comic Sans MS" panose="030F0702030302020204" pitchFamily="66" charset="0"/>
              </a:rPr>
              <a:t>编译器预测转移是否发生的准确率，决定了调度后程序执行性能提高的程度。</a:t>
            </a:r>
            <a:endParaRPr lang="en-US" altLang="zh-CN" sz="2800" b="1" dirty="0">
              <a:latin typeface="Comic Sans MS" panose="030F0702030302020204" pitchFamily="66" charset="0"/>
            </a:endParaRPr>
          </a:p>
          <a:p>
            <a:pPr>
              <a:lnSpc>
                <a:spcPct val="150000"/>
              </a:lnSpc>
            </a:pPr>
            <a:r>
              <a:rPr lang="zh-CN" altLang="en-US" sz="2800" b="1" dirty="0">
                <a:latin typeface="Comic Sans MS" panose="030F0702030302020204" pitchFamily="66" charset="0"/>
              </a:rPr>
              <a:t>对于调度策略</a:t>
            </a:r>
            <a:r>
              <a:rPr lang="en-US" altLang="zh-CN" sz="2800" b="1" dirty="0">
                <a:latin typeface="Comic Sans MS" panose="030F0702030302020204" pitchFamily="66" charset="0"/>
              </a:rPr>
              <a:t> b </a:t>
            </a:r>
            <a:r>
              <a:rPr lang="zh-CN" altLang="en-US" sz="2800" b="1" dirty="0">
                <a:latin typeface="Comic Sans MS" panose="030F0702030302020204" pitchFamily="66" charset="0"/>
              </a:rPr>
              <a:t>和</a:t>
            </a:r>
            <a:r>
              <a:rPr lang="en-US" altLang="zh-CN" sz="2800" b="1" dirty="0">
                <a:latin typeface="Comic Sans MS" panose="030F0702030302020204" pitchFamily="66" charset="0"/>
              </a:rPr>
              <a:t> c</a:t>
            </a:r>
            <a:r>
              <a:rPr lang="zh-CN" altLang="en-US" sz="2800" b="1" dirty="0">
                <a:latin typeface="Comic Sans MS" panose="030F0702030302020204" pitchFamily="66" charset="0"/>
              </a:rPr>
              <a:t>：</a:t>
            </a:r>
            <a:endParaRPr lang="en-US" altLang="zh-CN" sz="2800" b="1" dirty="0">
              <a:latin typeface="Comic Sans MS" panose="030F0702030302020204" pitchFamily="66" charset="0"/>
            </a:endParaRPr>
          </a:p>
          <a:p>
            <a:pPr lvl="1">
              <a:lnSpc>
                <a:spcPct val="150000"/>
              </a:lnSpc>
            </a:pPr>
            <a:r>
              <a:rPr lang="zh-CN" altLang="en-US" sz="2400" b="1" dirty="0">
                <a:solidFill>
                  <a:srgbClr val="0000FF"/>
                </a:solidFill>
                <a:latin typeface="Comic Sans MS" panose="030F0702030302020204" pitchFamily="66" charset="0"/>
              </a:rPr>
              <a:t>如果预测是错误的，必须保证执行程序的正确性。</a:t>
            </a:r>
            <a:r>
              <a:rPr lang="zh-CN" altLang="en-US" sz="2400" b="1" dirty="0">
                <a:latin typeface="Comic Sans MS" panose="030F0702030302020204" pitchFamily="66" charset="0"/>
              </a:rPr>
              <a:t>也就是，</a:t>
            </a:r>
            <a:r>
              <a:rPr lang="zh-CN" altLang="en-US" sz="2400" b="1" dirty="0">
                <a:solidFill>
                  <a:srgbClr val="000000"/>
                </a:solidFill>
                <a:latin typeface="Comic Sans MS" panose="030F0702030302020204" pitchFamily="66" charset="0"/>
              </a:rPr>
              <a:t>硬件必须提供一种方法能够</a:t>
            </a:r>
            <a:r>
              <a:rPr lang="zh-CN" altLang="en-US" sz="2400" b="1" dirty="0">
                <a:solidFill>
                  <a:srgbClr val="FF0000"/>
                </a:solidFill>
                <a:latin typeface="Comic Sans MS" panose="030F0702030302020204" pitchFamily="66" charset="0"/>
              </a:rPr>
              <a:t>撤销</a:t>
            </a:r>
            <a:r>
              <a:rPr lang="en-US" altLang="zh-CN" sz="2400" b="1" dirty="0">
                <a:solidFill>
                  <a:srgbClr val="000000"/>
                </a:solidFill>
                <a:latin typeface="Comic Sans MS" panose="030F0702030302020204" pitchFamily="66" charset="0"/>
              </a:rPr>
              <a:t>SUB/OR</a:t>
            </a:r>
            <a:r>
              <a:rPr lang="zh-CN" altLang="en-US" sz="2400" b="1" dirty="0">
                <a:solidFill>
                  <a:srgbClr val="000000"/>
                </a:solidFill>
                <a:latin typeface="Comic Sans MS" panose="030F0702030302020204" pitchFamily="66" charset="0"/>
              </a:rPr>
              <a:t>指令。</a:t>
            </a:r>
            <a:endParaRPr lang="en-US" altLang="zh-CN" b="1"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230</a:t>
            </a:fld>
            <a:endParaRPr lang="zh-CN" altLang="en-US"/>
          </a:p>
        </p:txBody>
      </p:sp>
      <p:pic>
        <p:nvPicPr>
          <p:cNvPr id="3" name="图片 2"/>
          <p:cNvPicPr>
            <a:picLocks noChangeAspect="1"/>
          </p:cNvPicPr>
          <p:nvPr/>
        </p:nvPicPr>
        <p:blipFill>
          <a:blip r:embed="rId2"/>
          <a:stretch>
            <a:fillRect/>
          </a:stretch>
        </p:blipFill>
        <p:spPr>
          <a:xfrm>
            <a:off x="7534910" y="4665346"/>
            <a:ext cx="1212850" cy="2155825"/>
          </a:xfrm>
          <a:prstGeom prst="rect">
            <a:avLst/>
          </a:prstGeom>
        </p:spPr>
      </p:pic>
      <p:pic>
        <p:nvPicPr>
          <p:cNvPr id="2" name="图片 1"/>
          <p:cNvPicPr>
            <a:picLocks noChangeAspect="1"/>
          </p:cNvPicPr>
          <p:nvPr/>
        </p:nvPicPr>
        <p:blipFill>
          <a:blip r:embed="rId3"/>
          <a:stretch>
            <a:fillRect/>
          </a:stretch>
        </p:blipFill>
        <p:spPr>
          <a:xfrm>
            <a:off x="5836920" y="4640580"/>
            <a:ext cx="1143000" cy="2218690"/>
          </a:xfrm>
          <a:prstGeom prst="rect">
            <a:avLst/>
          </a:prstGeom>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zh-CN" altLang="en-US" b="1" dirty="0">
                <a:solidFill>
                  <a:schemeClr val="tx1"/>
                </a:solidFill>
              </a:rPr>
              <a:t>撤销功能</a:t>
            </a:r>
          </a:p>
        </p:txBody>
      </p:sp>
      <p:sp>
        <p:nvSpPr>
          <p:cNvPr id="46083" name="Rectangle 3"/>
          <p:cNvSpPr>
            <a:spLocks noGrp="1" noChangeArrowheads="1"/>
          </p:cNvSpPr>
          <p:nvPr>
            <p:ph type="body" idx="1"/>
          </p:nvPr>
        </p:nvSpPr>
        <p:spPr>
          <a:xfrm>
            <a:off x="1981200" y="1600200"/>
            <a:ext cx="8534400" cy="4526280"/>
          </a:xfrm>
        </p:spPr>
        <p:txBody>
          <a:bodyPr>
            <a:normAutofit fontScale="95000"/>
          </a:bodyPr>
          <a:lstStyle/>
          <a:p>
            <a:pPr>
              <a:lnSpc>
                <a:spcPct val="150000"/>
              </a:lnSpc>
            </a:pPr>
            <a:r>
              <a:rPr lang="zh-CN" altLang="en-US" b="1" dirty="0">
                <a:solidFill>
                  <a:srgbClr val="000000"/>
                </a:solidFill>
                <a:latin typeface="Comic Sans MS" panose="030F0702030302020204" pitchFamily="66" charset="0"/>
              </a:rPr>
              <a:t>考虑转移预测是</a:t>
            </a:r>
            <a:r>
              <a:rPr lang="zh-CN" altLang="en-US" b="1" dirty="0">
                <a:solidFill>
                  <a:srgbClr val="000000"/>
                </a:solidFill>
                <a:latin typeface="Comic Sans MS" panose="030F0702030302020204" pitchFamily="66" charset="0"/>
                <a:sym typeface="+mn-ea"/>
              </a:rPr>
              <a:t>预测转移发生还是不发生</a:t>
            </a:r>
            <a:r>
              <a:rPr lang="zh-CN" altLang="en-US" b="1" dirty="0">
                <a:solidFill>
                  <a:srgbClr val="000000"/>
                </a:solidFill>
                <a:latin typeface="Comic Sans MS" panose="030F0702030302020204" pitchFamily="66" charset="0"/>
              </a:rPr>
              <a:t>。</a:t>
            </a:r>
            <a:endParaRPr lang="en-US" altLang="zh-CN" b="1" dirty="0">
              <a:latin typeface="Comic Sans MS" panose="030F0702030302020204" pitchFamily="66" charset="0"/>
            </a:endParaRPr>
          </a:p>
          <a:p>
            <a:pPr>
              <a:lnSpc>
                <a:spcPct val="150000"/>
              </a:lnSpc>
            </a:pPr>
            <a:r>
              <a:rPr lang="zh-CN" altLang="en-US" b="1" dirty="0">
                <a:solidFill>
                  <a:srgbClr val="000000"/>
                </a:solidFill>
                <a:latin typeface="Comic Sans MS" panose="030F0702030302020204" pitchFamily="66" charset="0"/>
              </a:rPr>
              <a:t>如果转移预测是错误的，</a:t>
            </a:r>
            <a:r>
              <a:rPr lang="en-US" altLang="zh-CN" b="1" dirty="0">
                <a:solidFill>
                  <a:srgbClr val="000000"/>
                </a:solidFill>
                <a:latin typeface="Comic Sans MS" panose="030F0702030302020204" pitchFamily="66" charset="0"/>
              </a:rPr>
              <a:t>CPU</a:t>
            </a:r>
            <a:r>
              <a:rPr lang="zh-CN" altLang="en-US" b="1" dirty="0">
                <a:solidFill>
                  <a:srgbClr val="0B5FD1"/>
                </a:solidFill>
                <a:latin typeface="Comic Sans MS" panose="030F0702030302020204" pitchFamily="66" charset="0"/>
              </a:rPr>
              <a:t>能够将转移延迟槽中的指令转换为</a:t>
            </a:r>
            <a:r>
              <a:rPr lang="zh-CN" altLang="en-US" b="1" i="1" dirty="0">
                <a:solidFill>
                  <a:srgbClr val="FF0000"/>
                </a:solidFill>
                <a:latin typeface="Comic Sans MS" panose="030F0702030302020204" pitchFamily="66" charset="0"/>
              </a:rPr>
              <a:t>一条空操作指令</a:t>
            </a:r>
            <a:r>
              <a:rPr lang="zh-CN" altLang="en-US" b="1" dirty="0">
                <a:solidFill>
                  <a:srgbClr val="0070C0"/>
                </a:solidFill>
                <a:latin typeface="Comic Sans MS" panose="030F0702030302020204" pitchFamily="66" charset="0"/>
              </a:rPr>
              <a:t>。</a:t>
            </a:r>
            <a:r>
              <a:rPr lang="zh-CN" altLang="en-US" b="1" dirty="0">
                <a:solidFill>
                  <a:srgbClr val="FF0000"/>
                </a:solidFill>
                <a:latin typeface="Comic Sans MS" panose="030F0702030302020204" pitchFamily="66" charset="0"/>
              </a:rPr>
              <a:t>（硬件支持）</a:t>
            </a:r>
            <a:endParaRPr lang="en-US" altLang="zh-CN" b="1" dirty="0"/>
          </a:p>
          <a:p>
            <a:pPr>
              <a:lnSpc>
                <a:spcPct val="150000"/>
              </a:lnSpc>
            </a:pPr>
            <a:r>
              <a:rPr lang="zh-CN" altLang="en-US" b="1" dirty="0">
                <a:solidFill>
                  <a:srgbClr val="000000"/>
                </a:solidFill>
                <a:latin typeface="Comic Sans MS" panose="030F0702030302020204" pitchFamily="66" charset="0"/>
              </a:rPr>
              <a:t>能够减少编译器选择有用指令进入转移延迟槽的复杂性。</a:t>
            </a:r>
            <a:endParaRPr lang="en-US" altLang="zh-CN" b="1" dirty="0">
              <a:solidFill>
                <a:srgbClr val="000000"/>
              </a:solidFill>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231</a:t>
            </a:fld>
            <a:endParaRPr lang="zh-CN" altLang="en-US"/>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fontScale="90000"/>
          </a:bodyPr>
          <a:lstStyle/>
          <a:p>
            <a:r>
              <a:rPr lang="zh-CN" altLang="en-US" b="1" dirty="0"/>
              <a:t>带有撤销功能的转移预测</a:t>
            </a:r>
            <a:br>
              <a:rPr lang="en-US" altLang="zh-CN" b="1" dirty="0"/>
            </a:br>
            <a:r>
              <a:rPr lang="en-US" altLang="zh-CN" sz="3600" dirty="0"/>
              <a:t>(</a:t>
            </a:r>
            <a:r>
              <a:rPr lang="en-US" altLang="zh-CN" sz="3600" b="1" dirty="0"/>
              <a:t>of case b</a:t>
            </a:r>
            <a:r>
              <a:rPr lang="zh-CN" altLang="en-US" sz="3600" b="1" dirty="0"/>
              <a:t>，</a:t>
            </a:r>
            <a:r>
              <a:rPr lang="zh-CN" altLang="en-US" sz="3600" b="1" dirty="0">
                <a:solidFill>
                  <a:srgbClr val="C00000"/>
                </a:solidFill>
              </a:rPr>
              <a:t>预测转移发生</a:t>
            </a:r>
            <a:r>
              <a:rPr lang="en-US" altLang="zh-CN" sz="3600" b="1" dirty="0"/>
              <a:t>)</a:t>
            </a:r>
          </a:p>
        </p:txBody>
      </p:sp>
      <p:graphicFrame>
        <p:nvGraphicFramePr>
          <p:cNvPr id="49155" name="Object 3"/>
          <p:cNvGraphicFramePr>
            <a:graphicFrameLocks noGrp="1" noChangeAspect="1"/>
          </p:cNvGraphicFramePr>
          <p:nvPr>
            <p:ph idx="1"/>
          </p:nvPr>
        </p:nvGraphicFramePr>
        <p:xfrm>
          <a:off x="1849756" y="1570355"/>
          <a:ext cx="7492365" cy="4006850"/>
        </p:xfrm>
        <a:graphic>
          <a:graphicData uri="http://schemas.openxmlformats.org/presentationml/2006/ole">
            <mc:AlternateContent xmlns:mc="http://schemas.openxmlformats.org/markup-compatibility/2006">
              <mc:Choice xmlns:v="urn:schemas-microsoft-com:vml" Requires="v">
                <p:oleObj spid="_x0000_s66574" name="Document" r:id="rId3" imgW="7590155" imgH="4061460" progId="Word.Document.8">
                  <p:embed/>
                </p:oleObj>
              </mc:Choice>
              <mc:Fallback>
                <p:oleObj name="Document" r:id="rId3" imgW="7590155" imgH="4061460" progId="Word.Document.8">
                  <p:embed/>
                  <p:pic>
                    <p:nvPicPr>
                      <p:cNvPr id="49155" name="Object 3"/>
                      <p:cNvPicPr>
                        <a:picLocks noGrp="1" noChangeAspect="1" noChangeArrowheads="1"/>
                      </p:cNvPicPr>
                      <p:nvPr/>
                    </p:nvPicPr>
                    <p:blipFill>
                      <a:blip r:embed="rId4"/>
                      <a:srcRect/>
                      <a:stretch>
                        <a:fillRect/>
                      </a:stretch>
                    </p:blipFill>
                    <p:spPr bwMode="auto">
                      <a:xfrm>
                        <a:off x="1849756" y="1570355"/>
                        <a:ext cx="7492365" cy="4006850"/>
                      </a:xfrm>
                      <a:prstGeom prst="rect">
                        <a:avLst/>
                      </a:prstGeom>
                      <a:solidFill>
                        <a:srgbClr val="EAEAEA"/>
                      </a:solidFill>
                      <a:ln>
                        <a:noFill/>
                      </a:ln>
                      <a:effectLst>
                        <a:outerShdw dist="107763" dir="2700000" algn="ctr" rotWithShape="0">
                          <a:schemeClr val="tx1"/>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t>232</a:t>
            </a:fld>
            <a:endParaRPr lang="zh-CN" altLang="en-US"/>
          </a:p>
        </p:txBody>
      </p:sp>
      <p:pic>
        <p:nvPicPr>
          <p:cNvPr id="2" name="图片 1"/>
          <p:cNvPicPr>
            <a:picLocks noChangeAspect="1"/>
          </p:cNvPicPr>
          <p:nvPr/>
        </p:nvPicPr>
        <p:blipFill>
          <a:blip r:embed="rId5"/>
          <a:stretch>
            <a:fillRect/>
          </a:stretch>
        </p:blipFill>
        <p:spPr>
          <a:xfrm>
            <a:off x="9462770" y="2404745"/>
            <a:ext cx="1143000" cy="2727960"/>
          </a:xfrm>
          <a:prstGeom prst="rect">
            <a:avLst/>
          </a:prstGeom>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a:bodyPr>
          <a:lstStyle/>
          <a:p>
            <a:r>
              <a:rPr lang="zh-CN" altLang="en-US" sz="4000" b="1"/>
              <a:t>关于</a:t>
            </a:r>
            <a:r>
              <a:rPr lang="zh-CN" altLang="en-US" sz="4000" b="1">
                <a:sym typeface="+mn-ea"/>
              </a:rPr>
              <a:t>转移延迟</a:t>
            </a:r>
            <a:endParaRPr lang="en-US" altLang="zh-CN">
              <a:solidFill>
                <a:srgbClr val="FF0000"/>
              </a:solidFill>
            </a:endParaRPr>
          </a:p>
        </p:txBody>
      </p:sp>
      <p:sp>
        <p:nvSpPr>
          <p:cNvPr id="51203" name="Rectangle 3"/>
          <p:cNvSpPr>
            <a:spLocks noGrp="1" noChangeArrowheads="1"/>
          </p:cNvSpPr>
          <p:nvPr>
            <p:ph type="body" idx="1"/>
          </p:nvPr>
        </p:nvSpPr>
        <p:spPr/>
        <p:txBody>
          <a:bodyPr/>
          <a:lstStyle/>
          <a:p>
            <a:pPr>
              <a:lnSpc>
                <a:spcPct val="150000"/>
              </a:lnSpc>
            </a:pPr>
            <a:r>
              <a:rPr lang="zh-CN" altLang="en-US" b="1" dirty="0">
                <a:latin typeface="Comic Sans MS" panose="030F0702030302020204" pitchFamily="66" charset="0"/>
              </a:rPr>
              <a:t>转移延迟在多数</a:t>
            </a:r>
            <a:r>
              <a:rPr lang="en-US" altLang="zh-CN" b="1" dirty="0">
                <a:latin typeface="Comic Sans MS" panose="030F0702030302020204" pitchFamily="66" charset="0"/>
              </a:rPr>
              <a:t>RISC</a:t>
            </a:r>
            <a:r>
              <a:rPr lang="zh-CN" altLang="en-US" b="1" dirty="0">
                <a:latin typeface="Comic Sans MS" panose="030F0702030302020204" pitchFamily="66" charset="0"/>
              </a:rPr>
              <a:t>处理器中采用。</a:t>
            </a:r>
            <a:endParaRPr lang="en-US" altLang="zh-CN" b="1" dirty="0">
              <a:latin typeface="Comic Sans MS" panose="030F0702030302020204" pitchFamily="66" charset="0"/>
            </a:endParaRPr>
          </a:p>
          <a:p>
            <a:pPr>
              <a:lnSpc>
                <a:spcPct val="150000"/>
              </a:lnSpc>
            </a:pPr>
            <a:r>
              <a:rPr lang="zh-CN" altLang="en-US" b="1" dirty="0">
                <a:latin typeface="Comic Sans MS" panose="030F0702030302020204" pitchFamily="66" charset="0"/>
              </a:rPr>
              <a:t>通常，转移延迟长度大于</a:t>
            </a:r>
            <a:r>
              <a:rPr lang="en-US" altLang="zh-CN" b="1" dirty="0">
                <a:latin typeface="Comic Sans MS" panose="030F0702030302020204" pitchFamily="66" charset="0"/>
              </a:rPr>
              <a:t>1</a:t>
            </a:r>
            <a:r>
              <a:rPr lang="zh-CN" altLang="en-US" b="1" dirty="0">
                <a:latin typeface="Comic Sans MS" panose="030F0702030302020204" pitchFamily="66" charset="0"/>
              </a:rPr>
              <a:t>。然而，由于编译器的复杂性，总是使用</a:t>
            </a:r>
            <a:r>
              <a:rPr lang="en-US" altLang="zh-CN" b="1" dirty="0">
                <a:latin typeface="Comic Sans MS" panose="030F0702030302020204" pitchFamily="66" charset="0"/>
              </a:rPr>
              <a:t> one </a:t>
            </a:r>
            <a:r>
              <a:rPr lang="zh-CN" altLang="en-US" b="1" dirty="0">
                <a:latin typeface="Comic Sans MS" panose="030F0702030302020204" pitchFamily="66" charset="0"/>
              </a:rPr>
              <a:t>。</a:t>
            </a:r>
            <a:endParaRPr lang="en-US" altLang="zh-CN" b="1"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233</a:t>
            </a:fld>
            <a:endParaRPr lang="zh-CN" altLang="en-US"/>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981200" y="274638"/>
            <a:ext cx="8229600" cy="922114"/>
          </a:xfrm>
        </p:spPr>
        <p:txBody>
          <a:bodyPr/>
          <a:lstStyle/>
          <a:p>
            <a:r>
              <a:rPr lang="en-US" altLang="zh-CN" dirty="0"/>
              <a:t>Pipeline hazards</a:t>
            </a:r>
          </a:p>
        </p:txBody>
      </p:sp>
      <p:sp>
        <p:nvSpPr>
          <p:cNvPr id="55299" name="Rectangle 3"/>
          <p:cNvSpPr>
            <a:spLocks noGrp="1" noChangeArrowheads="1"/>
          </p:cNvSpPr>
          <p:nvPr>
            <p:ph type="body" idx="1"/>
          </p:nvPr>
        </p:nvSpPr>
        <p:spPr>
          <a:xfrm>
            <a:off x="1847528" y="1196752"/>
            <a:ext cx="8534400" cy="5661248"/>
          </a:xfrm>
        </p:spPr>
        <p:txBody>
          <a:bodyPr>
            <a:normAutofit/>
          </a:bodyPr>
          <a:lstStyle/>
          <a:p>
            <a:pPr>
              <a:lnSpc>
                <a:spcPct val="90000"/>
              </a:lnSpc>
            </a:pPr>
            <a:r>
              <a:rPr lang="en-US" altLang="zh-CN" sz="2800" b="1" dirty="0"/>
              <a:t>Taxonomy of Hazards</a:t>
            </a:r>
            <a:r>
              <a:rPr lang="en-US" altLang="zh-CN" sz="2400" b="1" dirty="0">
                <a:solidFill>
                  <a:schemeClr val="accent2"/>
                </a:solidFill>
                <a:latin typeface="Comic Sans MS" panose="030F0702030302020204" pitchFamily="66" charset="0"/>
              </a:rPr>
              <a:t> </a:t>
            </a:r>
          </a:p>
          <a:p>
            <a:pPr lvl="1">
              <a:lnSpc>
                <a:spcPct val="90000"/>
              </a:lnSpc>
            </a:pPr>
            <a:r>
              <a:rPr lang="en-US" altLang="zh-CN" sz="2400" b="1" dirty="0">
                <a:solidFill>
                  <a:srgbClr val="9999FF"/>
                </a:solidFill>
                <a:latin typeface="Comic Sans MS" panose="030F0702030302020204" pitchFamily="66" charset="0"/>
              </a:rPr>
              <a:t>Structural hazards</a:t>
            </a:r>
            <a:r>
              <a:rPr lang="en-US" altLang="zh-CN" sz="2000" b="1" dirty="0">
                <a:solidFill>
                  <a:srgbClr val="9999FF"/>
                </a:solidFill>
                <a:latin typeface="Comic Sans MS" panose="030F0702030302020204" pitchFamily="66" charset="0"/>
              </a:rPr>
              <a:t> </a:t>
            </a:r>
          </a:p>
          <a:p>
            <a:pPr lvl="2">
              <a:lnSpc>
                <a:spcPct val="90000"/>
              </a:lnSpc>
            </a:pPr>
            <a:r>
              <a:rPr lang="en-US" altLang="zh-CN" sz="2000" b="1" dirty="0">
                <a:solidFill>
                  <a:srgbClr val="9999FF"/>
                </a:solidFill>
                <a:latin typeface="Comic Sans MS" panose="030F0702030302020204" pitchFamily="66" charset="0"/>
              </a:rPr>
              <a:t>These are conflicts over hardware resources.</a:t>
            </a:r>
            <a:r>
              <a:rPr lang="en-US" altLang="zh-CN" sz="2000" dirty="0"/>
              <a:t> </a:t>
            </a:r>
          </a:p>
          <a:p>
            <a:pPr lvl="1">
              <a:lnSpc>
                <a:spcPct val="90000"/>
              </a:lnSpc>
            </a:pPr>
            <a:r>
              <a:rPr lang="en-US" altLang="zh-CN" sz="2400" b="1" dirty="0">
                <a:solidFill>
                  <a:srgbClr val="9999FF"/>
                </a:solidFill>
                <a:latin typeface="Comic Sans MS" panose="030F0702030302020204" pitchFamily="66" charset="0"/>
              </a:rPr>
              <a:t>Data hazards</a:t>
            </a:r>
          </a:p>
          <a:p>
            <a:pPr lvl="2">
              <a:lnSpc>
                <a:spcPct val="90000"/>
              </a:lnSpc>
            </a:pPr>
            <a:r>
              <a:rPr lang="en-US" altLang="zh-CN" sz="2000" b="1" dirty="0">
                <a:solidFill>
                  <a:srgbClr val="9999FF"/>
                </a:solidFill>
                <a:latin typeface="Comic Sans MS" panose="030F0702030302020204" pitchFamily="66" charset="0"/>
              </a:rPr>
              <a:t>Instruction depends on result of prior computation which is not ready (computed or stored) yet</a:t>
            </a:r>
          </a:p>
          <a:p>
            <a:pPr lvl="1">
              <a:lnSpc>
                <a:spcPct val="90000"/>
              </a:lnSpc>
            </a:pPr>
            <a:r>
              <a:rPr lang="zh-CN" altLang="en-US" b="1" dirty="0">
                <a:latin typeface="Comic Sans MS" panose="030F0702030302020204" pitchFamily="66" charset="0"/>
              </a:rPr>
              <a:t>控制冒险 </a:t>
            </a:r>
            <a:r>
              <a:rPr lang="en-US" altLang="zh-CN" b="1" dirty="0">
                <a:latin typeface="Comic Sans MS" panose="030F0702030302020204" pitchFamily="66" charset="0"/>
              </a:rPr>
              <a:t>Control hazards</a:t>
            </a:r>
            <a:r>
              <a:rPr lang="en-US" altLang="zh-CN" sz="3200" dirty="0">
                <a:solidFill>
                  <a:srgbClr val="0000FF"/>
                </a:solidFill>
                <a:latin typeface="Comic Sans MS" panose="030F0702030302020204" pitchFamily="66" charset="0"/>
              </a:rPr>
              <a:t> </a:t>
            </a:r>
          </a:p>
          <a:p>
            <a:pPr lvl="2">
              <a:lnSpc>
                <a:spcPct val="150000"/>
              </a:lnSpc>
            </a:pPr>
            <a:r>
              <a:rPr lang="zh-CN" altLang="en-US" b="1" dirty="0">
                <a:latin typeface="Comic Sans MS" panose="030F0702030302020204" pitchFamily="66" charset="0"/>
              </a:rPr>
              <a:t>转移指令进入</a:t>
            </a:r>
            <a:r>
              <a:rPr lang="en-US" altLang="zh-CN" b="1" dirty="0">
                <a:latin typeface="Comic Sans MS" panose="030F0702030302020204" pitchFamily="66" charset="0"/>
              </a:rPr>
              <a:t>ID</a:t>
            </a:r>
            <a:r>
              <a:rPr lang="zh-CN" altLang="en-US" b="1" dirty="0">
                <a:latin typeface="Comic Sans MS" panose="030F0702030302020204" pitchFamily="66" charset="0"/>
              </a:rPr>
              <a:t>时，转移条件和转移目标地址</a:t>
            </a:r>
            <a:r>
              <a:rPr lang="zh-CN" altLang="en-US" b="1">
                <a:latin typeface="Comic Sans MS" panose="030F0702030302020204" pitchFamily="66" charset="0"/>
              </a:rPr>
              <a:t>是不能提供</a:t>
            </a:r>
            <a:r>
              <a:rPr lang="zh-CN" altLang="en-US" b="1" dirty="0">
                <a:latin typeface="Comic Sans MS" panose="030F0702030302020204" pitchFamily="66" charset="0"/>
              </a:rPr>
              <a:t>给</a:t>
            </a:r>
            <a:r>
              <a:rPr lang="en-US" altLang="zh-CN" b="1" dirty="0">
                <a:latin typeface="Comic Sans MS" panose="030F0702030302020204" pitchFamily="66" charset="0"/>
              </a:rPr>
              <a:t>IF</a:t>
            </a:r>
            <a:r>
              <a:rPr lang="zh-CN" altLang="en-US" b="1" dirty="0">
                <a:latin typeface="Comic Sans MS" panose="030F0702030302020204" pitchFamily="66" charset="0"/>
              </a:rPr>
              <a:t>取指令的。</a:t>
            </a:r>
            <a:endParaRPr lang="en-US" altLang="zh-CN" dirty="0">
              <a:latin typeface="Comic Sans MS" panose="030F0702030302020204" pitchFamily="66" charset="0"/>
            </a:endParaRPr>
          </a:p>
          <a:p>
            <a:pPr lvl="2">
              <a:lnSpc>
                <a:spcPct val="150000"/>
              </a:lnSpc>
            </a:pPr>
            <a:r>
              <a:rPr lang="zh-CN" altLang="en-US" sz="2000" b="1" dirty="0">
                <a:solidFill>
                  <a:srgbClr val="FF0000"/>
                </a:solidFill>
                <a:latin typeface="Comic Sans MS" panose="030F0702030302020204" pitchFamily="66" charset="0"/>
              </a:rPr>
              <a:t>解决方法：提早计算目标地址和条件，冻结或冲刷流水线，</a:t>
            </a:r>
            <a:endParaRPr lang="en-US" altLang="zh-CN" sz="2000" b="1" dirty="0">
              <a:solidFill>
                <a:srgbClr val="FF0000"/>
              </a:solidFill>
              <a:latin typeface="Comic Sans MS" panose="030F0702030302020204" pitchFamily="66" charset="0"/>
            </a:endParaRPr>
          </a:p>
          <a:p>
            <a:pPr marL="914400" lvl="2" indent="0">
              <a:lnSpc>
                <a:spcPct val="150000"/>
              </a:lnSpc>
              <a:buNone/>
            </a:pPr>
            <a:r>
              <a:rPr lang="en-US" altLang="zh-CN" sz="2000" b="1" dirty="0">
                <a:solidFill>
                  <a:srgbClr val="FF0000"/>
                </a:solidFill>
                <a:latin typeface="Comic Sans MS" panose="030F0702030302020204" pitchFamily="66" charset="0"/>
              </a:rPr>
              <a:t>               </a:t>
            </a:r>
            <a:r>
              <a:rPr lang="zh-CN" altLang="en-US" sz="2000" b="1" dirty="0">
                <a:solidFill>
                  <a:srgbClr val="FF0000"/>
                </a:solidFill>
                <a:latin typeface="Comic Sans MS" panose="030F0702030302020204" pitchFamily="66" charset="0"/>
              </a:rPr>
              <a:t>预测转移未选中，预测转移选中，转移延迟</a:t>
            </a:r>
            <a:endParaRPr lang="en-US" altLang="zh-CN" dirty="0">
              <a:solidFill>
                <a:srgbClr val="FF0000"/>
              </a:solidFill>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234</a:t>
            </a:fld>
            <a:endParaRPr lang="zh-CN" altLang="en-US"/>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zh-CN" altLang="en-US" b="1" dirty="0">
                <a:sym typeface="+mn-ea"/>
              </a:rPr>
              <a:t>控制冒险总结</a:t>
            </a:r>
            <a:endParaRPr lang="en-US" altLang="zh-CN"/>
          </a:p>
        </p:txBody>
      </p:sp>
      <p:sp>
        <p:nvSpPr>
          <p:cNvPr id="56323" name="Rectangle 3"/>
          <p:cNvSpPr>
            <a:spLocks noGrp="1" noChangeArrowheads="1"/>
          </p:cNvSpPr>
          <p:nvPr>
            <p:ph type="body" idx="1"/>
          </p:nvPr>
        </p:nvSpPr>
        <p:spPr/>
        <p:txBody>
          <a:bodyPr>
            <a:normAutofit/>
          </a:bodyPr>
          <a:lstStyle/>
          <a:p>
            <a:pPr>
              <a:lnSpc>
                <a:spcPct val="150000"/>
              </a:lnSpc>
            </a:pPr>
            <a:r>
              <a:rPr lang="zh-CN" altLang="en-US" sz="2800" b="1" dirty="0">
                <a:latin typeface="Comic Sans MS" panose="030F0702030302020204" pitchFamily="66" charset="0"/>
              </a:rPr>
              <a:t>控制冒险比数据冒险会引起更大的性能损失。</a:t>
            </a:r>
            <a:endParaRPr lang="en-US" altLang="zh-CN" sz="2800" b="1" dirty="0">
              <a:latin typeface="Comic Sans MS" panose="030F0702030302020204" pitchFamily="66" charset="0"/>
            </a:endParaRPr>
          </a:p>
          <a:p>
            <a:pPr>
              <a:lnSpc>
                <a:spcPct val="150000"/>
              </a:lnSpc>
            </a:pPr>
            <a:r>
              <a:rPr lang="zh-CN" altLang="en-US" sz="2800" b="1" dirty="0">
                <a:latin typeface="Comic Sans MS" panose="030F0702030302020204" pitchFamily="66" charset="0"/>
              </a:rPr>
              <a:t>通常，</a:t>
            </a:r>
            <a:r>
              <a:rPr lang="zh-CN" altLang="en-US" sz="2800" b="1" dirty="0">
                <a:solidFill>
                  <a:srgbClr val="FF0000"/>
                </a:solidFill>
                <a:latin typeface="Comic Sans MS" panose="030F0702030302020204" pitchFamily="66" charset="0"/>
              </a:rPr>
              <a:t>流水线越深</a:t>
            </a:r>
            <a:r>
              <a:rPr lang="zh-CN" altLang="en-US" sz="2800" b="1" dirty="0">
                <a:latin typeface="Comic Sans MS" panose="030F0702030302020204" pitchFamily="66" charset="0"/>
              </a:rPr>
              <a:t>，在时钟周期上转移损失越大。</a:t>
            </a:r>
            <a:r>
              <a:rPr lang="en-US" altLang="zh-CN" sz="2800" b="1" dirty="0">
                <a:solidFill>
                  <a:srgbClr val="0000FF"/>
                </a:solidFill>
                <a:latin typeface="Comic Sans MS" panose="030F0702030302020204" pitchFamily="66" charset="0"/>
              </a:rPr>
              <a:t> </a:t>
            </a:r>
          </a:p>
          <a:p>
            <a:pPr>
              <a:lnSpc>
                <a:spcPct val="150000"/>
              </a:lnSpc>
            </a:pPr>
            <a:r>
              <a:rPr lang="en-US" altLang="zh-CN" sz="2800" b="1" dirty="0">
                <a:latin typeface="Comic Sans MS" panose="030F0702030302020204" pitchFamily="66" charset="0"/>
              </a:rPr>
              <a:t>CPI</a:t>
            </a:r>
            <a:r>
              <a:rPr lang="zh-CN" altLang="en-US" sz="2800" b="1" dirty="0">
                <a:latin typeface="Comic Sans MS" panose="030F0702030302020204" pitchFamily="66" charset="0"/>
              </a:rPr>
              <a:t>更高的处理器，会付出更高的转移代价。</a:t>
            </a:r>
            <a:endParaRPr lang="en-US" altLang="zh-CN" sz="2800" b="1" dirty="0">
              <a:latin typeface="Comic Sans MS" panose="030F0702030302020204" pitchFamily="66" charset="0"/>
            </a:endParaRPr>
          </a:p>
          <a:p>
            <a:pPr>
              <a:lnSpc>
                <a:spcPct val="150000"/>
              </a:lnSpc>
            </a:pPr>
            <a:r>
              <a:rPr lang="zh-CN" altLang="en-US" sz="2800" b="1" dirty="0">
                <a:latin typeface="Comic Sans MS" panose="030F0702030302020204" pitchFamily="66" charset="0"/>
                <a:sym typeface="+mn-ea"/>
              </a:rPr>
              <a:t>预测</a:t>
            </a:r>
            <a:r>
              <a:rPr lang="zh-CN" altLang="en-US" sz="2800" b="1" dirty="0">
                <a:latin typeface="Comic Sans MS" panose="030F0702030302020204" pitchFamily="66" charset="0"/>
              </a:rPr>
              <a:t>机制的有效性取决于</a:t>
            </a:r>
            <a:r>
              <a:rPr lang="zh-CN" altLang="en-US" sz="2800" b="1" dirty="0">
                <a:solidFill>
                  <a:srgbClr val="FF0000"/>
                </a:solidFill>
                <a:latin typeface="Comic Sans MS" panose="030F0702030302020204" pitchFamily="66" charset="0"/>
              </a:rPr>
              <a:t>转移预测的准确性</a:t>
            </a:r>
            <a:r>
              <a:rPr lang="zh-CN" altLang="en-US" sz="2800" b="1" dirty="0">
                <a:latin typeface="Comic Sans MS" panose="030F0702030302020204" pitchFamily="66" charset="0"/>
              </a:rPr>
              <a:t>。</a:t>
            </a:r>
            <a:endParaRPr lang="en-US" altLang="zh-CN" sz="2800" dirty="0">
              <a:solidFill>
                <a:srgbClr val="0000FF"/>
              </a:solidFill>
              <a:latin typeface="Comic Sans MS" panose="030F0702030302020204" pitchFamily="66" charset="0"/>
            </a:endParaRPr>
          </a:p>
          <a:p>
            <a:pPr>
              <a:lnSpc>
                <a:spcPct val="150000"/>
              </a:lnSpc>
            </a:pPr>
            <a:endParaRPr lang="en-US" altLang="zh-CN" sz="2800" dirty="0">
              <a:solidFill>
                <a:srgbClr val="0000FF"/>
              </a:solidFill>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235</a:t>
            </a:fld>
            <a:endParaRPr lang="zh-CN" altLang="en-US"/>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FEA1280-0DBA-4B2B-AB20-87E10423164A}"/>
              </a:ext>
            </a:extLst>
          </p:cNvPr>
          <p:cNvSpPr>
            <a:spLocks noGrp="1" noChangeArrowheads="1"/>
          </p:cNvSpPr>
          <p:nvPr>
            <p:ph type="ctrTitle"/>
          </p:nvPr>
        </p:nvSpPr>
        <p:spPr>
          <a:xfrm>
            <a:off x="1984376" y="474664"/>
            <a:ext cx="8201025" cy="1470025"/>
          </a:xfrm>
        </p:spPr>
        <p:txBody>
          <a:bodyPr/>
          <a:lstStyle/>
          <a:p>
            <a:pPr eaLnBrk="1" hangingPunct="1"/>
            <a:r>
              <a:rPr lang="en-US" altLang="zh-CN" sz="4000">
                <a:solidFill>
                  <a:srgbClr val="FFFF00"/>
                </a:solidFill>
                <a:latin typeface="华文新魏" panose="02010800040101010101" pitchFamily="2" charset="-122"/>
                <a:ea typeface="华文新魏" panose="02010800040101010101" pitchFamily="2" charset="-122"/>
              </a:rPr>
              <a:t>3-2</a:t>
            </a:r>
            <a:r>
              <a:rPr lang="zh-CN" altLang="en-US" sz="4800">
                <a:solidFill>
                  <a:srgbClr val="FFFF00"/>
                </a:solidFill>
                <a:latin typeface="华文新魏" panose="02010800040101010101" pitchFamily="2" charset="-122"/>
                <a:ea typeface="华文新魏" panose="02010800040101010101" pitchFamily="2" charset="-122"/>
              </a:rPr>
              <a:t>流水线处理机及其设计</a:t>
            </a:r>
          </a:p>
        </p:txBody>
      </p:sp>
      <p:sp>
        <p:nvSpPr>
          <p:cNvPr id="7170" name="Rectangle 3">
            <a:extLst>
              <a:ext uri="{FF2B5EF4-FFF2-40B4-BE49-F238E27FC236}">
                <a16:creationId xmlns:a16="http://schemas.microsoft.com/office/drawing/2014/main" id="{10DB40C8-4DCD-4295-BDAE-AE52BF0E5B40}"/>
              </a:ext>
            </a:extLst>
          </p:cNvPr>
          <p:cNvSpPr>
            <a:spLocks noGrp="1" noChangeArrowheads="1"/>
          </p:cNvSpPr>
          <p:nvPr>
            <p:ph type="subTitle" idx="1"/>
          </p:nvPr>
        </p:nvSpPr>
        <p:spPr>
          <a:xfrm>
            <a:off x="2708275" y="2128838"/>
            <a:ext cx="7232650" cy="2025650"/>
          </a:xfrm>
        </p:spPr>
        <p:txBody>
          <a:bodyPr/>
          <a:lstStyle/>
          <a:p>
            <a:pPr algn="l" eaLnBrk="1" hangingPunct="1">
              <a:lnSpc>
                <a:spcPct val="120000"/>
              </a:lnSpc>
              <a:spcBef>
                <a:spcPct val="0"/>
              </a:spcBef>
            </a:pPr>
            <a:r>
              <a:rPr lang="en-US" altLang="zh-CN" b="1">
                <a:solidFill>
                  <a:srgbClr val="FFCC00"/>
                </a:solidFill>
              </a:rPr>
              <a:t>3-2.1  </a:t>
            </a:r>
            <a:r>
              <a:rPr lang="zh-CN" altLang="en-US" b="1">
                <a:solidFill>
                  <a:srgbClr val="FFCC00"/>
                </a:solidFill>
              </a:rPr>
              <a:t>流水线处理机的指令系统</a:t>
            </a:r>
            <a:endParaRPr lang="zh-CN" altLang="en-US"/>
          </a:p>
          <a:p>
            <a:pPr algn="l" eaLnBrk="1" hangingPunct="1">
              <a:lnSpc>
                <a:spcPct val="120000"/>
              </a:lnSpc>
              <a:spcBef>
                <a:spcPct val="0"/>
              </a:spcBef>
            </a:pPr>
            <a:r>
              <a:rPr lang="en-US" altLang="zh-CN" b="1">
                <a:solidFill>
                  <a:srgbClr val="FFCC00"/>
                </a:solidFill>
              </a:rPr>
              <a:t>3-2</a:t>
            </a:r>
            <a:r>
              <a:rPr lang="zh-CN" altLang="en-US" b="1">
                <a:solidFill>
                  <a:srgbClr val="FFCC00"/>
                </a:solidFill>
              </a:rPr>
              <a:t>.2  流水线处理机的数据路径</a:t>
            </a:r>
          </a:p>
          <a:p>
            <a:pPr algn="l" eaLnBrk="1" hangingPunct="1">
              <a:lnSpc>
                <a:spcPct val="120000"/>
              </a:lnSpc>
              <a:spcBef>
                <a:spcPct val="0"/>
              </a:spcBef>
            </a:pPr>
            <a:r>
              <a:rPr lang="en-US" altLang="zh-CN" b="1">
                <a:solidFill>
                  <a:srgbClr val="FFCC00"/>
                </a:solidFill>
              </a:rPr>
              <a:t>3-2</a:t>
            </a:r>
            <a:r>
              <a:rPr lang="zh-CN" altLang="en-US" b="1">
                <a:solidFill>
                  <a:srgbClr val="FFCC00"/>
                </a:solidFill>
              </a:rPr>
              <a:t>.3  流水线处理机的控制</a:t>
            </a:r>
          </a:p>
          <a:p>
            <a:pPr algn="l" eaLnBrk="1" hangingPunct="1">
              <a:lnSpc>
                <a:spcPct val="120000"/>
              </a:lnSpc>
              <a:spcBef>
                <a:spcPct val="0"/>
              </a:spcBef>
            </a:pPr>
            <a:endParaRPr lang="zh-CN" altLang="en-US" b="1">
              <a:solidFill>
                <a:srgbClr val="FFCC00"/>
              </a:solidFill>
            </a:endParaRPr>
          </a:p>
          <a:p>
            <a:pPr eaLnBrk="1" hangingPunct="1"/>
            <a:endParaRPr lang="zh-CN" altLang="en-US"/>
          </a:p>
        </p:txBody>
      </p:sp>
      <p:sp>
        <p:nvSpPr>
          <p:cNvPr id="7171" name="Rectangle 4">
            <a:extLst>
              <a:ext uri="{FF2B5EF4-FFF2-40B4-BE49-F238E27FC236}">
                <a16:creationId xmlns:a16="http://schemas.microsoft.com/office/drawing/2014/main" id="{D0657BCC-C6BC-44ED-9C05-8238E3EC5CE0}"/>
              </a:ext>
            </a:extLst>
          </p:cNvPr>
          <p:cNvSpPr>
            <a:spLocks noChangeArrowheads="1"/>
          </p:cNvSpPr>
          <p:nvPr/>
        </p:nvSpPr>
        <p:spPr bwMode="auto">
          <a:xfrm>
            <a:off x="2146300" y="5275233"/>
            <a:ext cx="80217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fontAlgn="base">
              <a:spcBef>
                <a:spcPct val="0"/>
              </a:spcBef>
              <a:spcAft>
                <a:spcPct val="0"/>
              </a:spcAft>
            </a:pPr>
            <a:r>
              <a:rPr lang="zh-CN" altLang="en-US" sz="2000" b="1">
                <a:solidFill>
                  <a:srgbClr val="66FF33"/>
                </a:solidFill>
                <a:latin typeface="Arial" panose="020B0604020202020204" pitchFamily="34" charset="0"/>
                <a:ea typeface="宋体" panose="02010600030101010101" pitchFamily="2" charset="-122"/>
              </a:rPr>
              <a:t>这部分内容来源于：李亚民 </a:t>
            </a:r>
            <a:r>
              <a:rPr lang="en-US" altLang="zh-CN" sz="2000" b="1">
                <a:solidFill>
                  <a:srgbClr val="66FF33"/>
                </a:solidFill>
                <a:latin typeface="Arial" panose="020B0604020202020204" pitchFamily="34" charset="0"/>
                <a:ea typeface="宋体" panose="02010600030101010101" pitchFamily="2" charset="-122"/>
              </a:rPr>
              <a:t>.</a:t>
            </a:r>
            <a:r>
              <a:rPr lang="zh-CN" altLang="en-US" sz="2000" b="1">
                <a:solidFill>
                  <a:srgbClr val="66FF33"/>
                </a:solidFill>
                <a:latin typeface="Arial" panose="020B0604020202020204" pitchFamily="34" charset="0"/>
                <a:ea typeface="宋体" panose="02010600030101010101" pitchFamily="2" charset="-122"/>
              </a:rPr>
              <a:t>计算机组成与系统结构 </a:t>
            </a:r>
            <a:r>
              <a:rPr lang="en-US" altLang="zh-CN" sz="2000" b="1">
                <a:solidFill>
                  <a:srgbClr val="66FF33"/>
                </a:solidFill>
                <a:latin typeface="Arial" panose="020B0604020202020204" pitchFamily="34" charset="0"/>
                <a:ea typeface="宋体" panose="02010600030101010101" pitchFamily="2" charset="-122"/>
              </a:rPr>
              <a:t>.</a:t>
            </a:r>
            <a:r>
              <a:rPr lang="zh-CN" altLang="en-US" sz="2000" b="1">
                <a:solidFill>
                  <a:srgbClr val="66FF33"/>
                </a:solidFill>
                <a:latin typeface="Arial" panose="020B0604020202020204" pitchFamily="34" charset="0"/>
                <a:ea typeface="宋体" panose="02010600030101010101" pitchFamily="2" charset="-122"/>
              </a:rPr>
              <a:t>清华大学出版社</a:t>
            </a:r>
            <a:r>
              <a:rPr lang="zh-CN" altLang="en-US" sz="2000">
                <a:solidFill>
                  <a:srgbClr val="66FF33"/>
                </a:solidFill>
                <a:latin typeface="Arial" panose="020B0604020202020204" pitchFamily="34" charset="0"/>
                <a:ea typeface="宋体" panose="02010600030101010101" pitchFamily="2" charset="-122"/>
              </a:rPr>
              <a:t> </a:t>
            </a:r>
          </a:p>
        </p:txBody>
      </p:sp>
      <p:sp>
        <p:nvSpPr>
          <p:cNvPr id="7172" name="灯片编号占位符 1">
            <a:extLst>
              <a:ext uri="{FF2B5EF4-FFF2-40B4-BE49-F238E27FC236}">
                <a16:creationId xmlns:a16="http://schemas.microsoft.com/office/drawing/2014/main" id="{D94624C5-AFD4-49DA-BEF0-F6883EEFA5C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2B061D25-FDC7-4908-B993-DD5A12DD03AE}" type="slidenum">
              <a:rPr lang="zh-CN" altLang="en-US">
                <a:solidFill>
                  <a:srgbClr val="000000"/>
                </a:solidFill>
                <a:latin typeface="Arial" panose="020B0604020202020204" pitchFamily="34" charset="0"/>
                <a:ea typeface="宋体" panose="02010600030101010101" pitchFamily="2" charset="-122"/>
              </a:rPr>
              <a:pPr fontAlgn="base">
                <a:spcAft>
                  <a:spcPct val="0"/>
                </a:spcAft>
              </a:pPr>
              <a:t>236</a:t>
            </a:fld>
            <a:endParaRPr lang="zh-CN" altLang="en-US">
              <a:solidFill>
                <a:srgbClr val="000000"/>
              </a:solidFill>
              <a:latin typeface="Arial" panose="020B0604020202020204" pitchFamily="34" charset="0"/>
              <a:ea typeface="宋体" panose="02010600030101010101" pitchFamily="2" charset="-122"/>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7" name="Text Box 2">
            <a:extLst>
              <a:ext uri="{FF2B5EF4-FFF2-40B4-BE49-F238E27FC236}">
                <a16:creationId xmlns:a16="http://schemas.microsoft.com/office/drawing/2014/main" id="{0020139E-2607-42AF-8FBC-FC3758A848A0}"/>
              </a:ext>
            </a:extLst>
          </p:cNvPr>
          <p:cNvSpPr txBox="1">
            <a:spLocks noChangeArrowheads="1"/>
          </p:cNvSpPr>
          <p:nvPr/>
        </p:nvSpPr>
        <p:spPr bwMode="auto">
          <a:xfrm>
            <a:off x="1954213" y="409576"/>
            <a:ext cx="7886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endParaRPr lang="zh-CN" altLang="en-US" sz="3000">
              <a:solidFill>
                <a:srgbClr val="FFFFFF"/>
              </a:solidFill>
              <a:latin typeface="宋体" panose="02010600030101010101" pitchFamily="2" charset="-122"/>
              <a:ea typeface="宋体" panose="02010600030101010101" pitchFamily="2" charset="-122"/>
            </a:endParaRPr>
          </a:p>
        </p:txBody>
      </p:sp>
      <p:sp>
        <p:nvSpPr>
          <p:cNvPr id="15362" name="Text Box 3">
            <a:extLst>
              <a:ext uri="{FF2B5EF4-FFF2-40B4-BE49-F238E27FC236}">
                <a16:creationId xmlns:a16="http://schemas.microsoft.com/office/drawing/2014/main" id="{5509A0E0-ADAF-4C64-BE9C-5A6516624C0B}"/>
              </a:ext>
            </a:extLst>
          </p:cNvPr>
          <p:cNvSpPr txBox="1"/>
          <p:nvPr/>
        </p:nvSpPr>
        <p:spPr>
          <a:xfrm>
            <a:off x="2052639" y="366713"/>
            <a:ext cx="8004175" cy="6221412"/>
          </a:xfrm>
          <a:prstGeom prst="rect">
            <a:avLst/>
          </a:prstGeom>
          <a:noFill/>
          <a:ln w="9525">
            <a:noFill/>
          </a:ln>
        </p:spPr>
        <p:txBody>
          <a:bodyPr>
            <a:spAutoFit/>
          </a:bodyPr>
          <a:lstStyle/>
          <a:p>
            <a:pPr fontAlgn="base">
              <a:spcBef>
                <a:spcPct val="0"/>
              </a:spcBef>
              <a:spcAft>
                <a:spcPct val="0"/>
              </a:spcAft>
            </a:pPr>
            <a:r>
              <a:rPr lang="zh-CN" altLang="en-US" sz="3000" b="1" noProof="1">
                <a:solidFill>
                  <a:srgbClr val="FFCC00"/>
                </a:solidFill>
                <a:latin typeface="宋体" panose="02010600030101010101" pitchFamily="2" charset="-122"/>
                <a:ea typeface="宋体" panose="02010600030101010101" pitchFamily="2" charset="-122"/>
                <a:cs typeface="+mn-ea"/>
              </a:rPr>
              <a:t>一、流水线处理机的指令系统和指令格式</a:t>
            </a:r>
            <a:endParaRPr lang="zh-CN" altLang="en-US" sz="3000" b="1" noProof="1">
              <a:solidFill>
                <a:srgbClr val="FFCC00"/>
              </a:solidFill>
              <a:latin typeface="宋体" panose="02010600030101010101" pitchFamily="2" charset="-122"/>
              <a:ea typeface="宋体" panose="02010600030101010101" pitchFamily="2" charset="-122"/>
            </a:endParaRPr>
          </a:p>
          <a:p>
            <a:pPr fontAlgn="base">
              <a:spcBef>
                <a:spcPct val="0"/>
              </a:spcBef>
              <a:spcAft>
                <a:spcPct val="0"/>
              </a:spcAft>
            </a:pPr>
            <a:endParaRPr lang="zh-CN" altLang="en-US" sz="3000" b="1" noProof="1">
              <a:solidFill>
                <a:srgbClr val="CCFFFF"/>
              </a:solidFill>
              <a:latin typeface="Times New Roman" panose="02020603050405020304" pitchFamily="18" charset="0"/>
              <a:ea typeface="宋体" panose="02010600030101010101" pitchFamily="2" charset="-122"/>
            </a:endParaRPr>
          </a:p>
          <a:p>
            <a:pPr fontAlgn="base">
              <a:lnSpc>
                <a:spcPct val="120000"/>
              </a:lnSpc>
              <a:spcBef>
                <a:spcPct val="0"/>
              </a:spcBef>
              <a:spcAft>
                <a:spcPct val="0"/>
              </a:spcAft>
            </a:pPr>
            <a:r>
              <a:rPr lang="zh-CN" altLang="en-US" sz="3000" b="1" noProof="1">
                <a:solidFill>
                  <a:srgbClr val="CCFFFF"/>
                </a:solidFill>
                <a:latin typeface="Times New Roman" panose="02020603050405020304" pitchFamily="18" charset="0"/>
                <a:ea typeface="宋体" panose="02010600030101010101" pitchFamily="2" charset="-122"/>
                <a:cs typeface="+mn-ea"/>
              </a:rPr>
              <a:t>ALU</a:t>
            </a:r>
            <a:r>
              <a:rPr lang="zh-CN" altLang="en-US" sz="3000" b="1" noProof="1">
                <a:solidFill>
                  <a:srgbClr val="CCFFFF"/>
                </a:solidFill>
                <a:latin typeface="宋体" panose="02010600030101010101" pitchFamily="2" charset="-122"/>
                <a:ea typeface="宋体" panose="02010600030101010101" pitchFamily="2" charset="-122"/>
                <a:cs typeface="+mn-ea"/>
              </a:rPr>
              <a:t>操作类型的指令：</a:t>
            </a:r>
            <a:r>
              <a:rPr lang="zh-CN" altLang="en-US" sz="3000" b="1" noProof="1">
                <a:solidFill>
                  <a:srgbClr val="CCFFFF"/>
                </a:solidFill>
                <a:latin typeface="Times New Roman" panose="02020603050405020304" pitchFamily="18" charset="0"/>
                <a:ea typeface="宋体" panose="02010600030101010101" pitchFamily="2" charset="-122"/>
                <a:cs typeface="+mn-ea"/>
              </a:rPr>
              <a:t>and,or,add,sub;</a:t>
            </a:r>
            <a:endParaRPr lang="zh-CN" altLang="en-US" sz="3000" b="1" noProof="1">
              <a:solidFill>
                <a:srgbClr val="CCFFFF"/>
              </a:solidFill>
              <a:latin typeface="Times New Roman" panose="02020603050405020304" pitchFamily="18" charset="0"/>
              <a:ea typeface="宋体" panose="02010600030101010101" pitchFamily="2" charset="-122"/>
            </a:endParaRPr>
          </a:p>
          <a:p>
            <a:pPr fontAlgn="base">
              <a:lnSpc>
                <a:spcPct val="120000"/>
              </a:lnSpc>
              <a:spcBef>
                <a:spcPct val="0"/>
              </a:spcBef>
              <a:spcAft>
                <a:spcPct val="0"/>
              </a:spcAft>
            </a:pPr>
            <a:r>
              <a:rPr lang="zh-CN" altLang="en-US" sz="3000" b="1" noProof="1">
                <a:solidFill>
                  <a:srgbClr val="CCFFFF"/>
                </a:solidFill>
                <a:latin typeface="宋体" panose="02010600030101010101" pitchFamily="2" charset="-122"/>
                <a:ea typeface="宋体" panose="02010600030101010101" pitchFamily="2" charset="-122"/>
                <a:cs typeface="+mn-ea"/>
              </a:rPr>
              <a:t>存储器访问指令：</a:t>
            </a:r>
            <a:r>
              <a:rPr lang="zh-CN" altLang="en-US" sz="3000" b="1" noProof="1">
                <a:solidFill>
                  <a:srgbClr val="CCFFFF"/>
                </a:solidFill>
                <a:latin typeface="Times New Roman" panose="02020603050405020304" pitchFamily="18" charset="0"/>
                <a:ea typeface="宋体" panose="02010600030101010101" pitchFamily="2" charset="-122"/>
                <a:cs typeface="+mn-ea"/>
              </a:rPr>
              <a:t>load，store；</a:t>
            </a:r>
            <a:endParaRPr lang="zh-CN" altLang="en-US" sz="3000" b="1" noProof="1">
              <a:solidFill>
                <a:srgbClr val="CCFFFF"/>
              </a:solidFill>
              <a:latin typeface="Times New Roman" panose="02020603050405020304" pitchFamily="18" charset="0"/>
              <a:ea typeface="宋体" panose="02010600030101010101" pitchFamily="2" charset="-122"/>
            </a:endParaRPr>
          </a:p>
          <a:p>
            <a:pPr fontAlgn="base">
              <a:lnSpc>
                <a:spcPct val="120000"/>
              </a:lnSpc>
              <a:spcBef>
                <a:spcPct val="0"/>
              </a:spcBef>
              <a:spcAft>
                <a:spcPct val="0"/>
              </a:spcAft>
            </a:pPr>
            <a:r>
              <a:rPr lang="zh-CN" altLang="en-US" sz="3000" b="1" noProof="1">
                <a:solidFill>
                  <a:srgbClr val="CCFFFF"/>
                </a:solidFill>
                <a:latin typeface="宋体" panose="02010600030101010101" pitchFamily="2" charset="-122"/>
                <a:ea typeface="宋体" panose="02010600030101010101" pitchFamily="2" charset="-122"/>
                <a:cs typeface="+mn-ea"/>
              </a:rPr>
              <a:t>条件转移指令：</a:t>
            </a:r>
            <a:r>
              <a:rPr lang="zh-CN" altLang="en-US" sz="3000" b="1" noProof="1">
                <a:solidFill>
                  <a:srgbClr val="CCFFFF"/>
                </a:solidFill>
                <a:latin typeface="Times New Roman" panose="02020603050405020304" pitchFamily="18" charset="0"/>
                <a:ea typeface="宋体" panose="02010600030101010101" pitchFamily="2" charset="-122"/>
                <a:cs typeface="+mn-ea"/>
              </a:rPr>
              <a:t>bne，beq；</a:t>
            </a:r>
            <a:endParaRPr lang="zh-CN" altLang="en-US" sz="3000" b="1" noProof="1">
              <a:solidFill>
                <a:srgbClr val="CCFFFF"/>
              </a:solidFill>
              <a:latin typeface="Times New Roman" panose="02020603050405020304" pitchFamily="18" charset="0"/>
              <a:ea typeface="宋体" panose="02010600030101010101" pitchFamily="2" charset="-122"/>
            </a:endParaRPr>
          </a:p>
          <a:p>
            <a:pPr fontAlgn="base">
              <a:lnSpc>
                <a:spcPct val="120000"/>
              </a:lnSpc>
              <a:spcBef>
                <a:spcPct val="0"/>
              </a:spcBef>
              <a:spcAft>
                <a:spcPct val="0"/>
              </a:spcAft>
            </a:pPr>
            <a:r>
              <a:rPr lang="zh-CN" altLang="en-US" sz="3000" b="1" noProof="1">
                <a:solidFill>
                  <a:srgbClr val="CCFFFF"/>
                </a:solidFill>
                <a:latin typeface="宋体" panose="02010600030101010101" pitchFamily="2" charset="-122"/>
                <a:ea typeface="宋体" panose="02010600030101010101" pitchFamily="2" charset="-122"/>
                <a:cs typeface="+mn-ea"/>
              </a:rPr>
              <a:t>无条件转移指令：</a:t>
            </a:r>
            <a:r>
              <a:rPr lang="zh-CN" altLang="en-US" sz="3000" b="1" noProof="1">
                <a:solidFill>
                  <a:srgbClr val="CCFFFF"/>
                </a:solidFill>
                <a:latin typeface="Times New Roman" panose="02020603050405020304" pitchFamily="18" charset="0"/>
                <a:ea typeface="宋体" panose="02010600030101010101" pitchFamily="2" charset="-122"/>
                <a:cs typeface="+mn-ea"/>
              </a:rPr>
              <a:t>branch</a:t>
            </a:r>
            <a:endParaRPr lang="en-US" altLang="zh-CN" sz="3000" b="1" noProof="1">
              <a:solidFill>
                <a:srgbClr val="CCFFFF"/>
              </a:solidFill>
              <a:latin typeface="Times New Roman" panose="02020603050405020304" pitchFamily="18" charset="0"/>
              <a:ea typeface="Arial" panose="020B0604020202020204" pitchFamily="34" charset="0"/>
            </a:endParaRPr>
          </a:p>
          <a:p>
            <a:pPr fontAlgn="base">
              <a:lnSpc>
                <a:spcPct val="120000"/>
              </a:lnSpc>
              <a:spcBef>
                <a:spcPct val="0"/>
              </a:spcBef>
              <a:spcAft>
                <a:spcPct val="0"/>
              </a:spcAft>
            </a:pPr>
            <a:r>
              <a:rPr lang="zh-CN" altLang="en-US" sz="3000" b="1" noProof="1">
                <a:solidFill>
                  <a:srgbClr val="FFCC00"/>
                </a:solidFill>
                <a:latin typeface="Times New Roman" panose="02020603050405020304" pitchFamily="18" charset="0"/>
                <a:ea typeface="宋体" panose="02010600030101010101" pitchFamily="2" charset="-122"/>
                <a:cs typeface="+mn-ea"/>
              </a:rPr>
              <a:t>共9种</a:t>
            </a:r>
            <a:r>
              <a:rPr lang="zh-CN" altLang="en-US" sz="3000" b="1" noProof="1">
                <a:solidFill>
                  <a:srgbClr val="CCFFFF"/>
                </a:solidFill>
                <a:latin typeface="Times New Roman" panose="02020603050405020304" pitchFamily="18" charset="0"/>
                <a:ea typeface="宋体" panose="02010600030101010101" pitchFamily="2" charset="-122"/>
                <a:cs typeface="+mn-ea"/>
              </a:rPr>
              <a:t>。</a:t>
            </a:r>
            <a:endParaRPr lang="zh-CN" altLang="en-US" sz="3000" b="1" noProof="1">
              <a:solidFill>
                <a:srgbClr val="CCFFFF"/>
              </a:solidFill>
              <a:latin typeface="Times New Roman" panose="02020603050405020304" pitchFamily="18" charset="0"/>
              <a:ea typeface="宋体" panose="02010600030101010101" pitchFamily="2" charset="-122"/>
            </a:endParaRPr>
          </a:p>
          <a:p>
            <a:pPr fontAlgn="base">
              <a:lnSpc>
                <a:spcPct val="120000"/>
              </a:lnSpc>
              <a:spcBef>
                <a:spcPct val="0"/>
              </a:spcBef>
              <a:spcAft>
                <a:spcPct val="0"/>
              </a:spcAft>
            </a:pPr>
            <a:endParaRPr lang="zh-CN" altLang="en-US" sz="3000" b="1" noProof="1">
              <a:solidFill>
                <a:srgbClr val="CCFFFF"/>
              </a:solidFill>
              <a:latin typeface="Times New Roman" panose="02020603050405020304" pitchFamily="18" charset="0"/>
              <a:ea typeface="宋体" panose="02010600030101010101" pitchFamily="2" charset="-122"/>
            </a:endParaRPr>
          </a:p>
          <a:p>
            <a:pPr fontAlgn="base">
              <a:lnSpc>
                <a:spcPct val="120000"/>
              </a:lnSpc>
              <a:spcBef>
                <a:spcPct val="0"/>
              </a:spcBef>
              <a:spcAft>
                <a:spcPct val="0"/>
              </a:spcAft>
            </a:pPr>
            <a:r>
              <a:rPr lang="zh-CN" altLang="en-US" sz="3000" b="1" noProof="1">
                <a:solidFill>
                  <a:srgbClr val="FFFF00"/>
                </a:solidFill>
                <a:latin typeface="Times New Roman" panose="02020603050405020304" pitchFamily="18" charset="0"/>
                <a:ea typeface="宋体" panose="02010600030101010101" pitchFamily="2" charset="-122"/>
                <a:cs typeface="+mn-ea"/>
              </a:rPr>
              <a:t>注意：</a:t>
            </a:r>
            <a:endParaRPr lang="zh-CN" altLang="en-US" sz="3000" b="1" noProof="1">
              <a:solidFill>
                <a:srgbClr val="FFFF00"/>
              </a:solidFill>
              <a:latin typeface="Times New Roman" panose="02020603050405020304" pitchFamily="18" charset="0"/>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zh-CN" altLang="en-US" sz="2400" b="1" noProof="1">
                <a:solidFill>
                  <a:srgbClr val="CCFFFF"/>
                </a:solidFill>
                <a:latin typeface="Times New Roman" panose="02020603050405020304" pitchFamily="18" charset="0"/>
                <a:ea typeface="宋体" panose="02010600030101010101" pitchFamily="2" charset="-122"/>
                <a:cs typeface="+mn-ea"/>
              </a:rPr>
              <a:t> </a:t>
            </a:r>
            <a:r>
              <a:rPr lang="zh-CN" altLang="en-US" sz="2400" b="1" noProof="1">
                <a:solidFill>
                  <a:srgbClr val="FFFFFF"/>
                </a:solidFill>
                <a:latin typeface="Times New Roman" panose="02020603050405020304" pitchFamily="18" charset="0"/>
                <a:ea typeface="宋体" panose="02010600030101010101" pitchFamily="2" charset="-122"/>
                <a:cs typeface="+mn-ea"/>
              </a:rPr>
              <a:t>ALU指令除了把运算结果写入寄存器堆之外，也把</a:t>
            </a:r>
            <a:r>
              <a:rPr lang="zh-CN" altLang="en-US" sz="2400" b="1" noProof="1">
                <a:solidFill>
                  <a:srgbClr val="FFCC00"/>
                </a:solidFill>
                <a:latin typeface="Times New Roman" panose="02020603050405020304" pitchFamily="18" charset="0"/>
                <a:ea typeface="宋体" panose="02010600030101010101" pitchFamily="2" charset="-122"/>
                <a:cs typeface="+mn-ea"/>
              </a:rPr>
              <a:t>ZERO</a:t>
            </a:r>
            <a:r>
              <a:rPr lang="zh-CN" altLang="en-US" sz="2400" b="1" noProof="1">
                <a:solidFill>
                  <a:srgbClr val="CCFFFF"/>
                </a:solidFill>
                <a:latin typeface="Times New Roman" panose="02020603050405020304" pitchFamily="18" charset="0"/>
                <a:ea typeface="宋体" panose="02010600030101010101" pitchFamily="2" charset="-122"/>
                <a:cs typeface="+mn-ea"/>
              </a:rPr>
              <a:t>标志写入</a:t>
            </a:r>
            <a:r>
              <a:rPr lang="zh-CN" altLang="en-US" sz="2400" b="1" noProof="1">
                <a:solidFill>
                  <a:srgbClr val="FFFF00"/>
                </a:solidFill>
                <a:latin typeface="Times New Roman" panose="02020603050405020304" pitchFamily="18" charset="0"/>
                <a:ea typeface="宋体" panose="02010600030101010101" pitchFamily="2" charset="-122"/>
                <a:cs typeface="+mn-ea"/>
              </a:rPr>
              <a:t>Z</a:t>
            </a:r>
            <a:r>
              <a:rPr lang="zh-CN" altLang="en-US" sz="2400" b="1" noProof="1">
                <a:solidFill>
                  <a:srgbClr val="CCFFFF"/>
                </a:solidFill>
                <a:latin typeface="Times New Roman" panose="02020603050405020304" pitchFamily="18" charset="0"/>
                <a:ea typeface="宋体" panose="02010600030101010101" pitchFamily="2" charset="-122"/>
                <a:cs typeface="+mn-ea"/>
              </a:rPr>
              <a:t>寄存器。</a:t>
            </a:r>
            <a:endParaRPr lang="zh-CN" altLang="en-US" sz="2400" b="1" noProof="1">
              <a:solidFill>
                <a:srgbClr val="CCFFFF"/>
              </a:solidFill>
              <a:latin typeface="Times New Roman" panose="02020603050405020304" pitchFamily="18" charset="0"/>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zh-CN" altLang="en-US" sz="2400" b="1" noProof="1">
                <a:solidFill>
                  <a:srgbClr val="CCFFFF"/>
                </a:solidFill>
                <a:latin typeface="Times New Roman" panose="02020603050405020304" pitchFamily="18" charset="0"/>
                <a:ea typeface="宋体" panose="02010600030101010101" pitchFamily="2" charset="-122"/>
                <a:cs typeface="+mn-ea"/>
              </a:rPr>
              <a:t>条件转移指令使用</a:t>
            </a:r>
            <a:r>
              <a:rPr lang="zh-CN" altLang="en-US" sz="2400" b="1" noProof="1">
                <a:solidFill>
                  <a:srgbClr val="FFFF00"/>
                </a:solidFill>
                <a:latin typeface="Times New Roman" panose="02020603050405020304" pitchFamily="18" charset="0"/>
                <a:ea typeface="宋体" panose="02010600030101010101" pitchFamily="2" charset="-122"/>
                <a:cs typeface="+mn-ea"/>
              </a:rPr>
              <a:t>Z</a:t>
            </a:r>
            <a:r>
              <a:rPr lang="zh-CN" altLang="en-US" sz="2400" b="1" noProof="1">
                <a:solidFill>
                  <a:srgbClr val="CCFFFF"/>
                </a:solidFill>
                <a:latin typeface="Times New Roman" panose="02020603050405020304" pitchFamily="18" charset="0"/>
                <a:ea typeface="宋体" panose="02010600030101010101" pitchFamily="2" charset="-122"/>
                <a:cs typeface="+mn-ea"/>
              </a:rPr>
              <a:t>标志决定是否转移。</a:t>
            </a:r>
            <a:endParaRPr lang="zh-CN" altLang="en-US" sz="2400" b="1" noProof="1">
              <a:solidFill>
                <a:srgbClr val="CCFFFF"/>
              </a:solidFill>
              <a:latin typeface="Times New Roman" panose="02020603050405020304" pitchFamily="18" charset="0"/>
              <a:ea typeface="宋体" panose="02010600030101010101" pitchFamily="2" charset="-122"/>
            </a:endParaRPr>
          </a:p>
        </p:txBody>
      </p:sp>
      <p:sp>
        <p:nvSpPr>
          <p:cNvPr id="9219" name="灯片编号占位符 1">
            <a:extLst>
              <a:ext uri="{FF2B5EF4-FFF2-40B4-BE49-F238E27FC236}">
                <a16:creationId xmlns:a16="http://schemas.microsoft.com/office/drawing/2014/main" id="{84EFA8A1-B691-45CC-946F-FDD04B0B5AB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99469A9B-612A-4FAB-81B1-1F72D5CB9500}"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237</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1" name="灯片编号占位符 1">
            <a:extLst>
              <a:ext uri="{FF2B5EF4-FFF2-40B4-BE49-F238E27FC236}">
                <a16:creationId xmlns:a16="http://schemas.microsoft.com/office/drawing/2014/main" id="{4C761CDD-9910-4AC6-B5C1-334D0AB4475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C049BAFF-4641-4D8D-B01B-C348E831EE44}"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238</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16386" name="矩形 2">
            <a:extLst>
              <a:ext uri="{FF2B5EF4-FFF2-40B4-BE49-F238E27FC236}">
                <a16:creationId xmlns:a16="http://schemas.microsoft.com/office/drawing/2014/main" id="{B8C5FC4B-EBF2-46E9-80B3-FDE48628D9AA}"/>
              </a:ext>
            </a:extLst>
          </p:cNvPr>
          <p:cNvSpPr/>
          <p:nvPr/>
        </p:nvSpPr>
        <p:spPr>
          <a:xfrm>
            <a:off x="2166938" y="357189"/>
            <a:ext cx="8286750" cy="2651125"/>
          </a:xfrm>
          <a:prstGeom prst="rect">
            <a:avLst/>
          </a:prstGeom>
          <a:noFill/>
          <a:ln w="9525">
            <a:noFill/>
          </a:ln>
        </p:spPr>
        <p:txBody>
          <a:bodyPr>
            <a:spAutoFit/>
          </a:bodyPr>
          <a:lstStyle/>
          <a:p>
            <a:pPr fontAlgn="base">
              <a:lnSpc>
                <a:spcPct val="120000"/>
              </a:lnSpc>
              <a:spcBef>
                <a:spcPct val="0"/>
              </a:spcBef>
              <a:spcAft>
                <a:spcPct val="0"/>
              </a:spcAft>
              <a:buFontTx/>
              <a:buChar char="•"/>
            </a:pPr>
            <a:endParaRPr lang="en-US" altLang="zh-CN" sz="2800" b="1" noProof="1">
              <a:solidFill>
                <a:srgbClr val="CCFFFF"/>
              </a:solidFill>
              <a:latin typeface="Times New Roman" panose="02020603050405020304" pitchFamily="18" charset="0"/>
              <a:ea typeface="Arial" panose="020B0604020202020204" pitchFamily="34" charset="0"/>
            </a:endParaRPr>
          </a:p>
          <a:p>
            <a:pPr marL="457200" indent="-457200" fontAlgn="base">
              <a:lnSpc>
                <a:spcPct val="120000"/>
              </a:lnSpc>
              <a:spcBef>
                <a:spcPct val="0"/>
              </a:spcBef>
              <a:spcAft>
                <a:spcPct val="0"/>
              </a:spcAft>
              <a:buFont typeface="Wingdings" panose="05000000000000000000" charset="0"/>
              <a:buChar char="Ø"/>
            </a:pPr>
            <a:r>
              <a:rPr lang="zh-CN" altLang="en-US" sz="2800" b="1" noProof="1">
                <a:solidFill>
                  <a:srgbClr val="CCFFFF"/>
                </a:solidFill>
                <a:latin typeface="Times New Roman" panose="02020603050405020304" pitchFamily="18" charset="0"/>
                <a:ea typeface="宋体" panose="02010600030101010101" pitchFamily="2" charset="-122"/>
                <a:cs typeface="+mn-ea"/>
              </a:rPr>
              <a:t>指令长度：</a:t>
            </a:r>
            <a:r>
              <a:rPr lang="en-US" altLang="zh-CN" sz="2800" b="1" noProof="1">
                <a:solidFill>
                  <a:srgbClr val="CCFFFF"/>
                </a:solidFill>
                <a:latin typeface="Times New Roman" panose="02020603050405020304" pitchFamily="18" charset="0"/>
                <a:ea typeface="Arial" panose="020B0604020202020204" pitchFamily="34" charset="0"/>
                <a:cs typeface="+mn-ea"/>
              </a:rPr>
              <a:t>32</a:t>
            </a:r>
            <a:r>
              <a:rPr lang="zh-CN" altLang="en-US" sz="2800" b="1" noProof="1">
                <a:solidFill>
                  <a:srgbClr val="CCFFFF"/>
                </a:solidFill>
                <a:latin typeface="Times New Roman" panose="02020603050405020304" pitchFamily="18" charset="0"/>
                <a:ea typeface="宋体" panose="02010600030101010101" pitchFamily="2" charset="-122"/>
                <a:cs typeface="+mn-ea"/>
              </a:rPr>
              <a:t>位；地址</a:t>
            </a:r>
            <a:r>
              <a:rPr lang="en-US" altLang="zh-CN" sz="2800" b="1" noProof="1">
                <a:solidFill>
                  <a:srgbClr val="CCFFFF"/>
                </a:solidFill>
                <a:latin typeface="Times New Roman" panose="02020603050405020304" pitchFamily="18" charset="0"/>
                <a:ea typeface="Arial" panose="020B0604020202020204" pitchFamily="34" charset="0"/>
                <a:cs typeface="+mn-ea"/>
              </a:rPr>
              <a:t>32</a:t>
            </a:r>
            <a:r>
              <a:rPr lang="zh-CN" altLang="en-US" sz="2800" b="1" noProof="1">
                <a:solidFill>
                  <a:srgbClr val="CCFFFF"/>
                </a:solidFill>
                <a:latin typeface="Times New Roman" panose="02020603050405020304" pitchFamily="18" charset="0"/>
                <a:ea typeface="宋体" panose="02010600030101010101" pitchFamily="2" charset="-122"/>
                <a:cs typeface="+mn-ea"/>
              </a:rPr>
              <a:t>位</a:t>
            </a:r>
            <a:endParaRPr lang="zh-CN" altLang="en-US" sz="2800" b="1" noProof="1">
              <a:solidFill>
                <a:srgbClr val="CCFFFF"/>
              </a:solidFill>
              <a:latin typeface="Times New Roman" panose="02020603050405020304" pitchFamily="18" charset="0"/>
              <a:ea typeface="宋体" panose="02010600030101010101" pitchFamily="2" charset="-122"/>
            </a:endParaRPr>
          </a:p>
          <a:p>
            <a:pPr marL="457200" indent="-457200" fontAlgn="base">
              <a:lnSpc>
                <a:spcPct val="120000"/>
              </a:lnSpc>
              <a:spcBef>
                <a:spcPct val="0"/>
              </a:spcBef>
              <a:spcAft>
                <a:spcPct val="0"/>
              </a:spcAft>
              <a:buFont typeface="Wingdings" panose="05000000000000000000" charset="0"/>
              <a:buChar char="Ø"/>
            </a:pPr>
            <a:r>
              <a:rPr lang="zh-CN" altLang="en-US" sz="2800" b="1" noProof="1">
                <a:solidFill>
                  <a:srgbClr val="CCFFFF"/>
                </a:solidFill>
                <a:latin typeface="Times New Roman" panose="02020603050405020304" pitchFamily="18" charset="0"/>
                <a:ea typeface="宋体" panose="02010600030101010101" pitchFamily="2" charset="-122"/>
                <a:cs typeface="+mn-ea"/>
              </a:rPr>
              <a:t>设定</a:t>
            </a:r>
            <a:r>
              <a:rPr lang="zh-CN" altLang="en-US" sz="2800" b="1" noProof="1">
                <a:solidFill>
                  <a:srgbClr val="FFFF00"/>
                </a:solidFill>
                <a:latin typeface="Times New Roman" panose="02020603050405020304" pitchFamily="18" charset="0"/>
                <a:ea typeface="宋体" panose="02010600030101010101" pitchFamily="2" charset="-122"/>
                <a:cs typeface="+mn-ea"/>
              </a:rPr>
              <a:t>指令存储器</a:t>
            </a:r>
            <a:r>
              <a:rPr lang="zh-CN" altLang="en-US" sz="2800" b="1" noProof="1">
                <a:solidFill>
                  <a:srgbClr val="CCFFFF"/>
                </a:solidFill>
                <a:latin typeface="Times New Roman" panose="02020603050405020304" pitchFamily="18" charset="0"/>
                <a:ea typeface="宋体" panose="02010600030101010101" pitchFamily="2" charset="-122"/>
                <a:cs typeface="+mn-ea"/>
              </a:rPr>
              <a:t>和</a:t>
            </a:r>
            <a:r>
              <a:rPr lang="zh-CN" altLang="en-US" sz="2800" b="1" noProof="1">
                <a:solidFill>
                  <a:srgbClr val="FFFF00"/>
                </a:solidFill>
                <a:latin typeface="Times New Roman" panose="02020603050405020304" pitchFamily="18" charset="0"/>
                <a:ea typeface="宋体" panose="02010600030101010101" pitchFamily="2" charset="-122"/>
                <a:cs typeface="+mn-ea"/>
              </a:rPr>
              <a:t>数据存储器的存储单元</a:t>
            </a:r>
            <a:r>
              <a:rPr lang="en-US" altLang="zh-CN" sz="2800" b="1" noProof="1">
                <a:solidFill>
                  <a:srgbClr val="CCFFFF"/>
                </a:solidFill>
                <a:latin typeface="Times New Roman" panose="02020603050405020304" pitchFamily="18" charset="0"/>
                <a:ea typeface="Arial" panose="020B0604020202020204" pitchFamily="34" charset="0"/>
                <a:cs typeface="+mn-ea"/>
              </a:rPr>
              <a:t>32</a:t>
            </a:r>
            <a:r>
              <a:rPr lang="zh-CN" altLang="en-US" sz="2800" b="1" noProof="1">
                <a:solidFill>
                  <a:srgbClr val="CCFFFF"/>
                </a:solidFill>
                <a:latin typeface="Times New Roman" panose="02020603050405020304" pitchFamily="18" charset="0"/>
                <a:ea typeface="宋体" panose="02010600030101010101" pitchFamily="2" charset="-122"/>
                <a:cs typeface="+mn-ea"/>
              </a:rPr>
              <a:t>位，按</a:t>
            </a:r>
            <a:r>
              <a:rPr lang="zh-CN" altLang="en-US" sz="2800" b="1" noProof="1">
                <a:solidFill>
                  <a:srgbClr val="FFFF00"/>
                </a:solidFill>
                <a:latin typeface="Times New Roman" panose="02020603050405020304" pitchFamily="18" charset="0"/>
                <a:ea typeface="宋体" panose="02010600030101010101" pitchFamily="2" charset="-122"/>
                <a:cs typeface="+mn-ea"/>
              </a:rPr>
              <a:t>字寻址</a:t>
            </a:r>
            <a:endParaRPr lang="zh-CN" altLang="en-US" sz="2800" b="1" noProof="1">
              <a:solidFill>
                <a:srgbClr val="FFFF00"/>
              </a:solidFill>
              <a:latin typeface="Times New Roman" panose="02020603050405020304" pitchFamily="18" charset="0"/>
              <a:ea typeface="宋体" panose="02010600030101010101" pitchFamily="2" charset="-122"/>
            </a:endParaRPr>
          </a:p>
          <a:p>
            <a:pPr marL="457200" indent="-457200" fontAlgn="base">
              <a:lnSpc>
                <a:spcPct val="120000"/>
              </a:lnSpc>
              <a:spcBef>
                <a:spcPct val="0"/>
              </a:spcBef>
              <a:spcAft>
                <a:spcPct val="0"/>
              </a:spcAft>
              <a:buFont typeface="Wingdings" panose="05000000000000000000" charset="0"/>
              <a:buChar char="Ø"/>
            </a:pPr>
            <a:r>
              <a:rPr lang="zh-CN" altLang="en-US" sz="2800" b="1" noProof="1">
                <a:solidFill>
                  <a:srgbClr val="CCFFFF"/>
                </a:solidFill>
                <a:latin typeface="Times New Roman" panose="02020603050405020304" pitchFamily="18" charset="0"/>
                <a:ea typeface="宋体" panose="02010600030101010101" pitchFamily="2" charset="-122"/>
                <a:cs typeface="+mn-ea"/>
              </a:rPr>
              <a:t>每次按</a:t>
            </a:r>
            <a:r>
              <a:rPr lang="en-US" altLang="zh-CN" sz="2800" b="1" noProof="1">
                <a:solidFill>
                  <a:srgbClr val="CCFFFF"/>
                </a:solidFill>
                <a:latin typeface="Times New Roman" panose="02020603050405020304" pitchFamily="18" charset="0"/>
                <a:ea typeface="Arial" panose="020B0604020202020204" pitchFamily="34" charset="0"/>
                <a:cs typeface="+mn-ea"/>
              </a:rPr>
              <a:t>PC</a:t>
            </a:r>
            <a:r>
              <a:rPr lang="zh-CN" altLang="en-US" sz="2800" b="1" noProof="1">
                <a:solidFill>
                  <a:srgbClr val="CCFFFF"/>
                </a:solidFill>
                <a:latin typeface="Times New Roman" panose="02020603050405020304" pitchFamily="18" charset="0"/>
                <a:ea typeface="宋体" panose="02010600030101010101" pitchFamily="2" charset="-122"/>
                <a:cs typeface="+mn-ea"/>
              </a:rPr>
              <a:t>取指令后</a:t>
            </a:r>
            <a:r>
              <a:rPr lang="zh-CN" altLang="en-US" sz="2800" b="1" noProof="1">
                <a:solidFill>
                  <a:srgbClr val="FFFF00"/>
                </a:solidFill>
                <a:latin typeface="Times New Roman" panose="02020603050405020304" pitchFamily="18" charset="0"/>
                <a:ea typeface="宋体" panose="02010600030101010101" pitchFamily="2" charset="-122"/>
                <a:cs typeface="+mn-ea"/>
              </a:rPr>
              <a:t>，（</a:t>
            </a:r>
            <a:r>
              <a:rPr lang="en-US" altLang="zh-CN" sz="2800" b="1" noProof="1">
                <a:solidFill>
                  <a:srgbClr val="FFFF00"/>
                </a:solidFill>
                <a:latin typeface="Times New Roman" panose="02020603050405020304" pitchFamily="18" charset="0"/>
                <a:ea typeface="Arial" panose="020B0604020202020204" pitchFamily="34" charset="0"/>
                <a:cs typeface="+mn-ea"/>
              </a:rPr>
              <a:t>PC</a:t>
            </a:r>
            <a:r>
              <a:rPr lang="zh-CN" altLang="en-US" sz="2800" b="1" noProof="1">
                <a:solidFill>
                  <a:srgbClr val="FFFF00"/>
                </a:solidFill>
                <a:latin typeface="Times New Roman" panose="02020603050405020304" pitchFamily="18" charset="0"/>
                <a:ea typeface="宋体" panose="02010600030101010101" pitchFamily="2" charset="-122"/>
                <a:cs typeface="+mn-ea"/>
              </a:rPr>
              <a:t>）</a:t>
            </a:r>
            <a:r>
              <a:rPr lang="en-US" altLang="zh-CN" sz="2800" b="1" noProof="1">
                <a:solidFill>
                  <a:srgbClr val="FFFF00"/>
                </a:solidFill>
                <a:latin typeface="Times New Roman" panose="02020603050405020304" pitchFamily="18" charset="0"/>
                <a:ea typeface="Arial" panose="020B0604020202020204" pitchFamily="34" charset="0"/>
                <a:cs typeface="+mn-ea"/>
              </a:rPr>
              <a:t>+1</a:t>
            </a:r>
            <a:r>
              <a:rPr lang="en-US" altLang="zh-CN" sz="2800" b="1" noProof="1">
                <a:solidFill>
                  <a:srgbClr val="FFFF00"/>
                </a:solidFill>
                <a:latin typeface="宋体" panose="02010600030101010101" pitchFamily="2" charset="-122"/>
                <a:ea typeface="Arial" panose="020B0604020202020204" pitchFamily="34" charset="0"/>
                <a:cs typeface="+mn-ea"/>
              </a:rPr>
              <a:t>→PC</a:t>
            </a:r>
            <a:endParaRPr lang="zh-CN" altLang="en-US" sz="2800" b="1" noProof="1">
              <a:solidFill>
                <a:srgbClr val="FFFF00"/>
              </a:solidFill>
              <a:latin typeface="Times New Roman" panose="02020603050405020304" pitchFamily="18" charset="0"/>
              <a:ea typeface="宋体" panose="02010600030101010101" pitchFamily="2" charset="-122"/>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5" name="Text Box 231">
            <a:extLst>
              <a:ext uri="{FF2B5EF4-FFF2-40B4-BE49-F238E27FC236}">
                <a16:creationId xmlns:a16="http://schemas.microsoft.com/office/drawing/2014/main" id="{0568B623-08E0-45A2-9F3D-2B7CC47BC4E4}"/>
              </a:ext>
            </a:extLst>
          </p:cNvPr>
          <p:cNvSpPr txBox="1">
            <a:spLocks noChangeArrowheads="1"/>
          </p:cNvSpPr>
          <p:nvPr/>
        </p:nvSpPr>
        <p:spPr bwMode="auto">
          <a:xfrm>
            <a:off x="2998789" y="211138"/>
            <a:ext cx="6408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FFFFFF"/>
                </a:solidFill>
                <a:latin typeface="Arial" panose="020B0604020202020204" pitchFamily="34" charset="0"/>
                <a:ea typeface="宋体" panose="02010600030101010101" pitchFamily="2" charset="-122"/>
              </a:rPr>
              <a:t>表1.1   流水线处理机的指令系统和指令格式</a:t>
            </a:r>
          </a:p>
        </p:txBody>
      </p:sp>
      <p:graphicFrame>
        <p:nvGraphicFramePr>
          <p:cNvPr id="9" name="Group 2">
            <a:extLst>
              <a:ext uri="{FF2B5EF4-FFF2-40B4-BE49-F238E27FC236}">
                <a16:creationId xmlns:a16="http://schemas.microsoft.com/office/drawing/2014/main" id="{3482C0F4-F9D1-4706-8DC2-50BDBC6B9F07}"/>
              </a:ext>
            </a:extLst>
          </p:cNvPr>
          <p:cNvGraphicFramePr>
            <a:graphicFrameLocks noGrp="1"/>
          </p:cNvGraphicFramePr>
          <p:nvPr/>
        </p:nvGraphicFramePr>
        <p:xfrm>
          <a:off x="1774826" y="836614"/>
          <a:ext cx="8893175" cy="5445127"/>
        </p:xfrm>
        <a:graphic>
          <a:graphicData uri="http://schemas.openxmlformats.org/drawingml/2006/table">
            <a:tbl>
              <a:tblPr/>
              <a:tblGrid>
                <a:gridCol w="1269564">
                  <a:extLst>
                    <a:ext uri="{9D8B030D-6E8A-4147-A177-3AD203B41FA5}">
                      <a16:colId xmlns:a16="http://schemas.microsoft.com/office/drawing/2014/main" val="20000"/>
                    </a:ext>
                  </a:extLst>
                </a:gridCol>
                <a:gridCol w="807482">
                  <a:extLst>
                    <a:ext uri="{9D8B030D-6E8A-4147-A177-3AD203B41FA5}">
                      <a16:colId xmlns:a16="http://schemas.microsoft.com/office/drawing/2014/main" val="20001"/>
                    </a:ext>
                  </a:extLst>
                </a:gridCol>
                <a:gridCol w="841708">
                  <a:extLst>
                    <a:ext uri="{9D8B030D-6E8A-4147-A177-3AD203B41FA5}">
                      <a16:colId xmlns:a16="http://schemas.microsoft.com/office/drawing/2014/main" val="20002"/>
                    </a:ext>
                  </a:extLst>
                </a:gridCol>
                <a:gridCol w="799701">
                  <a:extLst>
                    <a:ext uri="{9D8B030D-6E8A-4147-A177-3AD203B41FA5}">
                      <a16:colId xmlns:a16="http://schemas.microsoft.com/office/drawing/2014/main" val="20003"/>
                    </a:ext>
                  </a:extLst>
                </a:gridCol>
                <a:gridCol w="782587">
                  <a:extLst>
                    <a:ext uri="{9D8B030D-6E8A-4147-A177-3AD203B41FA5}">
                      <a16:colId xmlns:a16="http://schemas.microsoft.com/office/drawing/2014/main" val="20004"/>
                    </a:ext>
                  </a:extLst>
                </a:gridCol>
                <a:gridCol w="2347761">
                  <a:extLst>
                    <a:ext uri="{9D8B030D-6E8A-4147-A177-3AD203B41FA5}">
                      <a16:colId xmlns:a16="http://schemas.microsoft.com/office/drawing/2014/main" val="20005"/>
                    </a:ext>
                  </a:extLst>
                </a:gridCol>
                <a:gridCol w="2044372">
                  <a:extLst>
                    <a:ext uri="{9D8B030D-6E8A-4147-A177-3AD203B41FA5}">
                      <a16:colId xmlns:a16="http://schemas.microsoft.com/office/drawing/2014/main" val="20006"/>
                    </a:ext>
                  </a:extLst>
                </a:gridCol>
              </a:tblGrid>
              <a:tr h="642938">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FFFF00"/>
                          </a:solidFill>
                          <a:effectLst/>
                          <a:latin typeface="Calibri" panose="020F0502020204030204" pitchFamily="34" charset="0"/>
                          <a:ea typeface="宋体" panose="02010600030101010101" pitchFamily="2" charset="-122"/>
                        </a:rPr>
                        <a:t>31       26</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FFFF00"/>
                          </a:solidFill>
                          <a:effectLst/>
                          <a:latin typeface="Calibri" panose="020F0502020204030204" pitchFamily="34" charset="0"/>
                          <a:ea typeface="宋体" panose="02010600030101010101" pitchFamily="2" charset="-122"/>
                        </a:rPr>
                        <a:t>25  21</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FFFF00"/>
                          </a:solidFill>
                          <a:effectLst/>
                          <a:latin typeface="Calibri" panose="020F0502020204030204" pitchFamily="34" charset="0"/>
                          <a:ea typeface="宋体" panose="02010600030101010101" pitchFamily="2" charset="-122"/>
                        </a:rPr>
                        <a:t>20  16</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FFFF00"/>
                          </a:solidFill>
                          <a:effectLst/>
                          <a:latin typeface="Calibri" panose="020F0502020204030204" pitchFamily="34" charset="0"/>
                          <a:ea typeface="宋体" panose="02010600030101010101" pitchFamily="2" charset="-122"/>
                        </a:rPr>
                        <a:t>15   5</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FFFF00"/>
                          </a:solidFill>
                          <a:effectLst/>
                          <a:latin typeface="Calibri" panose="020F0502020204030204" pitchFamily="34" charset="0"/>
                          <a:ea typeface="宋体" panose="02010600030101010101" pitchFamily="2" charset="-122"/>
                        </a:rPr>
                        <a:t>4    0</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指令</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Calibri" panose="020F0502020204030204" pitchFamily="34" charset="0"/>
                          <a:ea typeface="宋体" panose="02010600030101010101" pitchFamily="2" charset="-122"/>
                        </a:rPr>
                        <a:t>意义</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0"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00    0000</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Arial" panose="020B0604020202020204" pitchFamily="34" charset="0"/>
                          <a:ea typeface="宋体" panose="02010600030101010101" pitchFamily="2" charset="-122"/>
                        </a:rPr>
                        <a:t>rd</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Arial" panose="020B0604020202020204" pitchFamily="34" charset="0"/>
                          <a:ea typeface="宋体" panose="02010600030101010101" pitchFamily="2" charset="-122"/>
                        </a:rPr>
                        <a:t>rs1</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0" lang="zh-CN" altLang="en-US" sz="1800" b="0" i="0" u="none" strike="noStrike" cap="none" normalizeH="0" baseline="0" dirty="0">
                        <a:ln>
                          <a:noFill/>
                        </a:ln>
                        <a:effectLst/>
                        <a:latin typeface="Arial" panose="020B0604020202020204" pitchFamily="34" charset="0"/>
                        <a:ea typeface="宋体" panose="02010600030101010101" pitchFamily="2" charset="-122"/>
                      </a:endParaRP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rPr>
                        <a:t>rs2</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Arial" panose="020B0604020202020204" pitchFamily="34" charset="0"/>
                          <a:ea typeface="宋体" panose="02010600030101010101" pitchFamily="2" charset="-122"/>
                        </a:rPr>
                        <a:t>and rd ,rs1,rs2</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寄存器</a:t>
                      </a:r>
                      <a:r>
                        <a:rPr kumimoji="0" lang="zh-CN" altLang="en-US" sz="1800" b="1" i="0" u="none" strike="noStrike" cap="none" normalizeH="0" baseline="0" dirty="0">
                          <a:ln>
                            <a:noFill/>
                          </a:ln>
                          <a:solidFill>
                            <a:srgbClr val="FFFF00"/>
                          </a:solidFill>
                          <a:effectLst/>
                          <a:latin typeface="Calibri" panose="020F0502020204030204" pitchFamily="34" charset="0"/>
                          <a:ea typeface="宋体" panose="02010600030101010101" pitchFamily="2" charset="-122"/>
                        </a:rPr>
                        <a:t>与</a:t>
                      </a: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寄存器</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322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0" i="0" u="none" strike="noStrike" cap="none" normalizeH="0" baseline="0">
                          <a:ln>
                            <a:noFill/>
                          </a:ln>
                          <a:solidFill>
                            <a:srgbClr val="CCFFFF"/>
                          </a:solidFill>
                          <a:effectLst/>
                          <a:latin typeface="Calibri" panose="020F0502020204030204" pitchFamily="34" charset="0"/>
                          <a:ea typeface="宋体" panose="02010600030101010101" pitchFamily="2" charset="-122"/>
                        </a:rPr>
                        <a:t>00    0001</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rd</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rs1</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rPr>
                        <a:t>imme</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andi rd,rs1,imme</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寄存器</a:t>
                      </a:r>
                      <a:r>
                        <a:rPr kumimoji="0" lang="zh-CN" altLang="en-US" sz="1800" b="1" i="0" u="none" strike="noStrike" cap="none" normalizeH="0" baseline="0" dirty="0">
                          <a:ln>
                            <a:noFill/>
                          </a:ln>
                          <a:solidFill>
                            <a:srgbClr val="FFFF00"/>
                          </a:solidFill>
                          <a:effectLst/>
                          <a:latin typeface="Calibri" panose="020F0502020204030204" pitchFamily="34" charset="0"/>
                          <a:ea typeface="宋体" panose="02010600030101010101" pitchFamily="2" charset="-122"/>
                        </a:rPr>
                        <a:t>与</a:t>
                      </a: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立即数</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0" i="0" u="none" strike="noStrike" cap="none" normalizeH="0" baseline="0">
                          <a:ln>
                            <a:noFill/>
                          </a:ln>
                          <a:solidFill>
                            <a:srgbClr val="CCFFFF"/>
                          </a:solidFill>
                          <a:effectLst/>
                          <a:latin typeface="Calibri" panose="020F0502020204030204" pitchFamily="34" charset="0"/>
                          <a:ea typeface="宋体" panose="02010600030101010101" pitchFamily="2" charset="-122"/>
                        </a:rPr>
                        <a:t>00    0010</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rd</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rs1</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rs2</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or rd,rs1,rs2</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寄存器</a:t>
                      </a:r>
                      <a:r>
                        <a:rPr kumimoji="0" lang="zh-CN" altLang="en-US" sz="1800" b="1" i="0" u="none" strike="noStrike" cap="none" normalizeH="0" baseline="0" dirty="0">
                          <a:ln>
                            <a:noFill/>
                          </a:ln>
                          <a:solidFill>
                            <a:srgbClr val="FFFF00"/>
                          </a:solidFill>
                          <a:effectLst/>
                          <a:latin typeface="Calibri" panose="020F0502020204030204" pitchFamily="34" charset="0"/>
                          <a:ea typeface="宋体" panose="02010600030101010101" pitchFamily="2" charset="-122"/>
                        </a:rPr>
                        <a:t>或</a:t>
                      </a: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寄存器</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6713">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0" i="0" u="none" strike="noStrike" cap="none" normalizeH="0" baseline="0">
                          <a:ln>
                            <a:noFill/>
                          </a:ln>
                          <a:solidFill>
                            <a:srgbClr val="CCFFFF"/>
                          </a:solidFill>
                          <a:effectLst/>
                          <a:latin typeface="Calibri" panose="020F0502020204030204" pitchFamily="34" charset="0"/>
                          <a:ea typeface="宋体" panose="02010600030101010101" pitchFamily="2" charset="-122"/>
                        </a:rPr>
                        <a:t>00    0011</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rd</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rs1</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imme</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ori rd,rs1,imme</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寄存器</a:t>
                      </a:r>
                      <a:r>
                        <a:rPr kumimoji="0" lang="zh-CN" altLang="en-US" sz="1800" b="1" i="0" u="none" strike="noStrike" cap="none" normalizeH="0" baseline="0" dirty="0">
                          <a:ln>
                            <a:noFill/>
                          </a:ln>
                          <a:solidFill>
                            <a:srgbClr val="FFFF00"/>
                          </a:solidFill>
                          <a:effectLst/>
                          <a:latin typeface="Calibri" panose="020F0502020204030204" pitchFamily="34" charset="0"/>
                          <a:ea typeface="宋体" panose="02010600030101010101" pitchFamily="2" charset="-122"/>
                        </a:rPr>
                        <a:t>或</a:t>
                      </a: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立即数</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6713">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0" i="0" u="none" strike="noStrike" cap="none" normalizeH="0" baseline="0">
                          <a:ln>
                            <a:noFill/>
                          </a:ln>
                          <a:solidFill>
                            <a:srgbClr val="CCFFFF"/>
                          </a:solidFill>
                          <a:effectLst/>
                          <a:latin typeface="Calibri" panose="020F0502020204030204" pitchFamily="34" charset="0"/>
                          <a:ea typeface="宋体" panose="02010600030101010101" pitchFamily="2" charset="-122"/>
                        </a:rPr>
                        <a:t>00    0100</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rd</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rs1</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0" lang="zh-CN" altLang="en-US" sz="1800" b="0" i="0" u="none" strike="noStrike" cap="none" normalizeH="0" baseline="0" dirty="0">
                        <a:ln>
                          <a:noFill/>
                        </a:ln>
                        <a:effectLst/>
                        <a:latin typeface="Arial" panose="020B0604020202020204" pitchFamily="34" charset="0"/>
                        <a:ea typeface="宋体" panose="02010600030101010101" pitchFamily="2" charset="-122"/>
                      </a:endParaRP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rs2</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add rd,rs1,rs2</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寄存器</a:t>
                      </a:r>
                      <a:r>
                        <a:rPr kumimoji="0" lang="zh-CN" altLang="en-US" sz="1800" b="1" i="0" u="none" strike="noStrike" cap="none" normalizeH="0" baseline="0" dirty="0">
                          <a:ln>
                            <a:noFill/>
                          </a:ln>
                          <a:solidFill>
                            <a:srgbClr val="FFFF00"/>
                          </a:solidFill>
                          <a:effectLst/>
                          <a:latin typeface="Calibri" panose="020F0502020204030204" pitchFamily="34" charset="0"/>
                          <a:ea typeface="宋体" panose="02010600030101010101" pitchFamily="2" charset="-122"/>
                        </a:rPr>
                        <a:t>加</a:t>
                      </a: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寄存器</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6713">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0" i="0" u="none" strike="noStrike" cap="none" normalizeH="0" baseline="0">
                          <a:ln>
                            <a:noFill/>
                          </a:ln>
                          <a:solidFill>
                            <a:srgbClr val="CCFFFF"/>
                          </a:solidFill>
                          <a:effectLst/>
                          <a:latin typeface="Calibri" panose="020F0502020204030204" pitchFamily="34" charset="0"/>
                          <a:ea typeface="宋体" panose="02010600030101010101" pitchFamily="2" charset="-122"/>
                        </a:rPr>
                        <a:t>00    0101</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rd</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rs1</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imme</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addi rd,rs1,imme</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寄存器</a:t>
                      </a:r>
                      <a:r>
                        <a:rPr kumimoji="0" lang="zh-CN" altLang="en-US" sz="1800" b="1" i="0" u="none" strike="noStrike" cap="none" normalizeH="0" baseline="0" dirty="0">
                          <a:ln>
                            <a:noFill/>
                          </a:ln>
                          <a:solidFill>
                            <a:srgbClr val="FFFF00"/>
                          </a:solidFill>
                          <a:effectLst/>
                          <a:latin typeface="Calibri" panose="020F0502020204030204" pitchFamily="34" charset="0"/>
                          <a:ea typeface="宋体" panose="02010600030101010101" pitchFamily="2" charset="-122"/>
                        </a:rPr>
                        <a:t>加</a:t>
                      </a: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立即数</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6713">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0" i="0" u="none" strike="noStrike" cap="none" normalizeH="0" baseline="0">
                          <a:ln>
                            <a:noFill/>
                          </a:ln>
                          <a:solidFill>
                            <a:srgbClr val="CCFFFF"/>
                          </a:solidFill>
                          <a:effectLst/>
                          <a:latin typeface="Calibri" panose="020F0502020204030204" pitchFamily="34" charset="0"/>
                          <a:ea typeface="宋体" panose="02010600030101010101" pitchFamily="2" charset="-122"/>
                        </a:rPr>
                        <a:t>00    0110</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rd</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rs1</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rs2</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sub rd,rs1,rs2</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寄存器</a:t>
                      </a:r>
                      <a:r>
                        <a:rPr kumimoji="0" lang="zh-CN" altLang="en-US" sz="1800" b="1" i="0" u="none" strike="noStrike" cap="none" normalizeH="0" baseline="0" dirty="0">
                          <a:ln>
                            <a:noFill/>
                          </a:ln>
                          <a:solidFill>
                            <a:srgbClr val="FFFF00"/>
                          </a:solidFill>
                          <a:effectLst/>
                          <a:latin typeface="Calibri" panose="020F0502020204030204" pitchFamily="34" charset="0"/>
                          <a:ea typeface="宋体" panose="02010600030101010101" pitchFamily="2" charset="-122"/>
                        </a:rPr>
                        <a:t>减</a:t>
                      </a: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寄存器</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8300">
                <a:tc rowSpan="3">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0"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00    0111</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0"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00    1000</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0"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00    1001</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rd</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rs1</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rowSpan="3" gridSpan="2">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Arial" panose="020B0604020202020204" pitchFamily="34" charset="0"/>
                          <a:ea typeface="宋体" panose="02010600030101010101" pitchFamily="2" charset="-122"/>
                        </a:rPr>
                        <a:t>imme</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Arial" panose="020B0604020202020204" pitchFamily="34" charset="0"/>
                          <a:ea typeface="宋体" panose="02010600030101010101" pitchFamily="2" charset="-122"/>
                        </a:rPr>
                        <a:t>imme</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Arial" panose="020B0604020202020204" pitchFamily="34" charset="0"/>
                          <a:ea typeface="宋体" panose="02010600030101010101" pitchFamily="2" charset="-122"/>
                        </a:rPr>
                        <a:t>imme</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rowSpan="3" hMerge="1">
                  <a:txBody>
                    <a:bodyPr/>
                    <a:lstStyle/>
                    <a:p>
                      <a:endParaRPr lang="zh-CN"/>
                    </a:p>
                  </a:txBody>
                  <a:tcPr/>
                </a:tc>
                <a:tc rowSpan="3">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Arial" panose="020B0604020202020204" pitchFamily="34" charset="0"/>
                          <a:ea typeface="宋体" panose="02010600030101010101" pitchFamily="2" charset="-122"/>
                        </a:rPr>
                        <a:t>subi rd,rs1,imme</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Arial" panose="020B0604020202020204" pitchFamily="34" charset="0"/>
                          <a:ea typeface="宋体" panose="02010600030101010101" pitchFamily="2" charset="-122"/>
                        </a:rPr>
                        <a:t>load rd,imme(</a:t>
                      </a:r>
                      <a:r>
                        <a:rPr kumimoji="0" lang="zh-CN" altLang="en-US"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rPr>
                        <a:t>rs</a:t>
                      </a:r>
                      <a:r>
                        <a:rPr kumimoji="0" lang="zh-CN" altLang="en-US" sz="1800" b="1" i="0" u="none" strike="noStrike" cap="none" normalizeH="0" baseline="0" dirty="0">
                          <a:ln>
                            <a:noFill/>
                          </a:ln>
                          <a:solidFill>
                            <a:srgbClr val="CCFFFF"/>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Arial" panose="020B0604020202020204" pitchFamily="34" charset="0"/>
                          <a:ea typeface="宋体" panose="02010600030101010101" pitchFamily="2" charset="-122"/>
                        </a:rPr>
                        <a:t>store </a:t>
                      </a:r>
                      <a:r>
                        <a:rPr kumimoji="0" lang="zh-CN" altLang="en-US"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rPr>
                        <a:t>rd,</a:t>
                      </a:r>
                      <a:r>
                        <a:rPr kumimoji="0" lang="zh-CN" altLang="en-US" sz="1800" b="1" i="0" u="none" strike="noStrike" cap="none" normalizeH="0" baseline="0" dirty="0">
                          <a:ln>
                            <a:noFill/>
                          </a:ln>
                          <a:solidFill>
                            <a:srgbClr val="CCFFFF"/>
                          </a:solidFill>
                          <a:effectLst/>
                          <a:latin typeface="Arial" panose="020B0604020202020204" pitchFamily="34" charset="0"/>
                          <a:ea typeface="宋体" panose="02010600030101010101" pitchFamily="2" charset="-122"/>
                        </a:rPr>
                        <a:t>imme(rs1)</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rowSpan="3">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寄存器</a:t>
                      </a:r>
                      <a:r>
                        <a:rPr kumimoji="0" lang="zh-CN" altLang="en-US" sz="1800" b="1" i="0" u="none" strike="noStrike" cap="none" normalizeH="0" baseline="0" dirty="0">
                          <a:ln>
                            <a:noFill/>
                          </a:ln>
                          <a:solidFill>
                            <a:srgbClr val="FFFF00"/>
                          </a:solidFill>
                          <a:effectLst/>
                          <a:latin typeface="Calibri" panose="020F0502020204030204" pitchFamily="34" charset="0"/>
                          <a:ea typeface="宋体" panose="02010600030101010101" pitchFamily="2" charset="-122"/>
                        </a:rPr>
                        <a:t>减立</a:t>
                      </a: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即数</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从存储器</a:t>
                      </a:r>
                      <a:r>
                        <a:rPr kumimoji="0" lang="zh-CN" altLang="en-US" sz="1800" b="1" i="0" u="none" strike="noStrike" cap="none" normalizeH="0" baseline="0" dirty="0">
                          <a:ln>
                            <a:noFill/>
                          </a:ln>
                          <a:solidFill>
                            <a:srgbClr val="FFFF00"/>
                          </a:solidFill>
                          <a:effectLst/>
                          <a:latin typeface="Calibri" panose="020F0502020204030204" pitchFamily="34" charset="0"/>
                          <a:ea typeface="宋体" panose="02010600030101010101" pitchFamily="2" charset="-122"/>
                        </a:rPr>
                        <a:t>读</a:t>
                      </a: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数据</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向存储器</a:t>
                      </a:r>
                      <a:r>
                        <a:rPr kumimoji="0" lang="zh-CN" altLang="en-US" sz="1800" b="1" i="0" u="none" strike="noStrike" cap="none" normalizeH="0" baseline="0" dirty="0">
                          <a:ln>
                            <a:noFill/>
                          </a:ln>
                          <a:solidFill>
                            <a:srgbClr val="FFFF00"/>
                          </a:solidFill>
                          <a:effectLst/>
                          <a:latin typeface="Calibri" panose="020F0502020204030204" pitchFamily="34" charset="0"/>
                          <a:ea typeface="宋体" panose="02010600030101010101" pitchFamily="2" charset="-122"/>
                        </a:rPr>
                        <a:t>写</a:t>
                      </a: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数据</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6713">
                <a:tc v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rd</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rPr>
                        <a:t>rs1</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vMerge="1">
                  <a:txBody>
                    <a:bodyPr/>
                    <a:lstStyle/>
                    <a:p>
                      <a:endParaRPr lang="zh-CN"/>
                    </a:p>
                  </a:txBody>
                  <a:tcPr/>
                </a:tc>
                <a:tc hMerge="1"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9"/>
                  </a:ext>
                </a:extLst>
              </a:tr>
              <a:tr h="368300">
                <a:tc v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rPr>
                        <a:t>rd</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rs1</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vMerge="1">
                  <a:txBody>
                    <a:bodyPr/>
                    <a:lstStyle/>
                    <a:p>
                      <a:endParaRPr lang="zh-CN"/>
                    </a:p>
                  </a:txBody>
                  <a:tcPr/>
                </a:tc>
                <a:tc hMerge="1"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10"/>
                  </a:ext>
                </a:extLst>
              </a:tr>
              <a:tr h="1095373">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0" i="0" u="none" strike="noStrike" cap="none" normalizeH="0" baseline="0">
                          <a:ln>
                            <a:noFill/>
                          </a:ln>
                          <a:solidFill>
                            <a:srgbClr val="CCFFFF"/>
                          </a:solidFill>
                          <a:effectLst/>
                          <a:latin typeface="Calibri" panose="020F0502020204030204" pitchFamily="34" charset="0"/>
                          <a:ea typeface="宋体" panose="02010600030101010101" pitchFamily="2" charset="-122"/>
                        </a:rPr>
                        <a:t>00    1010</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0" i="0" u="none" strike="noStrike" cap="none" normalizeH="0" baseline="0">
                          <a:ln>
                            <a:noFill/>
                          </a:ln>
                          <a:solidFill>
                            <a:srgbClr val="CCFFFF"/>
                          </a:solidFill>
                          <a:effectLst/>
                          <a:latin typeface="Calibri" panose="020F0502020204030204" pitchFamily="34" charset="0"/>
                          <a:ea typeface="宋体" panose="02010600030101010101" pitchFamily="2" charset="-122"/>
                        </a:rPr>
                        <a:t>00    1011</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0" i="0" u="none" strike="noStrike" cap="none" normalizeH="0" baseline="0">
                          <a:ln>
                            <a:noFill/>
                          </a:ln>
                          <a:solidFill>
                            <a:srgbClr val="CCFFFF"/>
                          </a:solidFill>
                          <a:effectLst/>
                          <a:latin typeface="Calibri" panose="020F0502020204030204" pitchFamily="34" charset="0"/>
                          <a:ea typeface="宋体" panose="02010600030101010101" pitchFamily="2" charset="-122"/>
                        </a:rPr>
                        <a:t>00    1100</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Arial" panose="020B0604020202020204" pitchFamily="34" charset="0"/>
                          <a:ea typeface="宋体" panose="02010600030101010101" pitchFamily="2" charset="-122"/>
                        </a:rPr>
                        <a:t>disp</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Arial" panose="020B0604020202020204" pitchFamily="34" charset="0"/>
                          <a:ea typeface="宋体" panose="02010600030101010101" pitchFamily="2" charset="-122"/>
                        </a:rPr>
                        <a:t>disp</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Arial" panose="020B0604020202020204" pitchFamily="34" charset="0"/>
                          <a:ea typeface="宋体" panose="02010600030101010101" pitchFamily="2" charset="-122"/>
                        </a:rPr>
                        <a:t>disp</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bne disp</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beq disp</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branch disp</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结果非0时转移</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结果为0时转移</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Calibri" panose="020F0502020204030204" pitchFamily="34" charset="0"/>
                          <a:ea typeface="宋体" panose="02010600030101010101" pitchFamily="2" charset="-122"/>
                        </a:rPr>
                        <a:t>无条件转移</a:t>
                      </a:r>
                    </a:p>
                  </a:txBody>
                  <a:tcPr marL="91447" marR="9144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cxnSp>
        <p:nvCxnSpPr>
          <p:cNvPr id="11358" name="直接连接符 9">
            <a:extLst>
              <a:ext uri="{FF2B5EF4-FFF2-40B4-BE49-F238E27FC236}">
                <a16:creationId xmlns:a16="http://schemas.microsoft.com/office/drawing/2014/main" id="{FDACD480-BDA9-41E0-8F87-A25614F8414C}"/>
              </a:ext>
            </a:extLst>
          </p:cNvPr>
          <p:cNvCxnSpPr>
            <a:cxnSpLocks noChangeShapeType="1"/>
          </p:cNvCxnSpPr>
          <p:nvPr/>
        </p:nvCxnSpPr>
        <p:spPr bwMode="auto">
          <a:xfrm>
            <a:off x="1774826" y="4468813"/>
            <a:ext cx="8893175"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11359" name="直接连接符 10">
            <a:extLst>
              <a:ext uri="{FF2B5EF4-FFF2-40B4-BE49-F238E27FC236}">
                <a16:creationId xmlns:a16="http://schemas.microsoft.com/office/drawing/2014/main" id="{D232F4DB-255B-4409-97EE-E41CE7AAF524}"/>
              </a:ext>
            </a:extLst>
          </p:cNvPr>
          <p:cNvCxnSpPr>
            <a:cxnSpLocks noChangeShapeType="1"/>
          </p:cNvCxnSpPr>
          <p:nvPr/>
        </p:nvCxnSpPr>
        <p:spPr bwMode="auto">
          <a:xfrm>
            <a:off x="1774826" y="5200650"/>
            <a:ext cx="8893175"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cxnSp>
      <p:cxnSp>
        <p:nvCxnSpPr>
          <p:cNvPr id="11360" name="直接连接符 5">
            <a:extLst>
              <a:ext uri="{FF2B5EF4-FFF2-40B4-BE49-F238E27FC236}">
                <a16:creationId xmlns:a16="http://schemas.microsoft.com/office/drawing/2014/main" id="{D1FCB29E-9A45-4A05-93D2-264F945D706D}"/>
              </a:ext>
            </a:extLst>
          </p:cNvPr>
          <p:cNvCxnSpPr>
            <a:cxnSpLocks noChangeShapeType="1"/>
          </p:cNvCxnSpPr>
          <p:nvPr/>
        </p:nvCxnSpPr>
        <p:spPr bwMode="auto">
          <a:xfrm>
            <a:off x="1774826" y="4797425"/>
            <a:ext cx="8893175" cy="0"/>
          </a:xfrm>
          <a:prstGeom prst="line">
            <a:avLst/>
          </a:prstGeom>
          <a:noFill/>
          <a:ln w="9525">
            <a:solidFill>
              <a:srgbClr val="D9D9D9"/>
            </a:solidFill>
            <a:round/>
            <a:headEnd/>
            <a:tailEnd/>
          </a:ln>
          <a:extLst>
            <a:ext uri="{909E8E84-426E-40DD-AFC4-6F175D3DCCD1}">
              <a14:hiddenFill xmlns:a14="http://schemas.microsoft.com/office/drawing/2010/main">
                <a:noFill/>
              </a14:hiddenFill>
            </a:ext>
          </a:extLst>
        </p:spPr>
      </p:cxnSp>
      <p:cxnSp>
        <p:nvCxnSpPr>
          <p:cNvPr id="11361" name="直接连接符 13">
            <a:extLst>
              <a:ext uri="{FF2B5EF4-FFF2-40B4-BE49-F238E27FC236}">
                <a16:creationId xmlns:a16="http://schemas.microsoft.com/office/drawing/2014/main" id="{32ACC5B9-4B94-4842-87A1-F2BBC8689816}"/>
              </a:ext>
            </a:extLst>
          </p:cNvPr>
          <p:cNvCxnSpPr>
            <a:cxnSpLocks noChangeShapeType="1"/>
          </p:cNvCxnSpPr>
          <p:nvPr/>
        </p:nvCxnSpPr>
        <p:spPr bwMode="auto">
          <a:xfrm>
            <a:off x="1757364" y="5589588"/>
            <a:ext cx="8891587" cy="0"/>
          </a:xfrm>
          <a:prstGeom prst="line">
            <a:avLst/>
          </a:prstGeom>
          <a:noFill/>
          <a:ln w="9525">
            <a:solidFill>
              <a:srgbClr val="D9D9D9"/>
            </a:solidFill>
            <a:round/>
            <a:headEnd/>
            <a:tailEnd/>
          </a:ln>
          <a:extLst>
            <a:ext uri="{909E8E84-426E-40DD-AFC4-6F175D3DCCD1}">
              <a14:hiddenFill xmlns:a14="http://schemas.microsoft.com/office/drawing/2010/main">
                <a:noFill/>
              </a14:hiddenFill>
            </a:ext>
          </a:extLst>
        </p:spPr>
      </p:cxnSp>
      <p:cxnSp>
        <p:nvCxnSpPr>
          <p:cNvPr id="11362" name="直接连接符 14">
            <a:extLst>
              <a:ext uri="{FF2B5EF4-FFF2-40B4-BE49-F238E27FC236}">
                <a16:creationId xmlns:a16="http://schemas.microsoft.com/office/drawing/2014/main" id="{746A5EDE-4F26-44B5-B466-0CD87B6C64F5}"/>
              </a:ext>
            </a:extLst>
          </p:cNvPr>
          <p:cNvCxnSpPr>
            <a:cxnSpLocks noChangeShapeType="1"/>
          </p:cNvCxnSpPr>
          <p:nvPr/>
        </p:nvCxnSpPr>
        <p:spPr bwMode="auto">
          <a:xfrm>
            <a:off x="1774826" y="5876925"/>
            <a:ext cx="8893175" cy="0"/>
          </a:xfrm>
          <a:prstGeom prst="line">
            <a:avLst/>
          </a:prstGeom>
          <a:noFill/>
          <a:ln w="9525">
            <a:solidFill>
              <a:srgbClr val="D9D9D9"/>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24</a:t>
            </a:fld>
            <a:endParaRPr lang="en-US" altLang="zh-CN" sz="1200" dirty="0">
              <a:latin typeface="Arial" panose="020B0604020202020204" pitchFamily="34" charset="0"/>
            </a:endParaRPr>
          </a:p>
        </p:txBody>
      </p:sp>
      <p:sp>
        <p:nvSpPr>
          <p:cNvPr id="33795" name="Rectangle 3"/>
          <p:cNvSpPr>
            <a:spLocks noGrp="1"/>
          </p:cNvSpPr>
          <p:nvPr>
            <p:ph idx="1"/>
          </p:nvPr>
        </p:nvSpPr>
        <p:spPr>
          <a:xfrm>
            <a:off x="2135188" y="1268414"/>
            <a:ext cx="8532812" cy="5589587"/>
          </a:xfrm>
        </p:spPr>
        <p:txBody>
          <a:bodyPr vert="horz" wrap="square" lIns="91440" tIns="45720" rIns="91440" bIns="45720" numCol="1" anchor="t" anchorCtr="0" compatLnSpc="1"/>
          <a:lstStyle/>
          <a:p>
            <a:pPr>
              <a:lnSpc>
                <a:spcPct val="80000"/>
              </a:lnSpc>
            </a:pPr>
            <a:r>
              <a:rPr lang="zh-CN" altLang="en-US" b="1" dirty="0">
                <a:effectLst/>
                <a:latin typeface="Comic Sans MS" panose="030F0702030302020204" pitchFamily="66" charset="0"/>
              </a:rPr>
              <a:t>响应</a:t>
            </a:r>
            <a:r>
              <a:rPr lang="en-US" altLang="zh-CN" b="1" dirty="0">
                <a:effectLst/>
                <a:latin typeface="Comic Sans MS" panose="030F0702030302020204" pitchFamily="66" charset="0"/>
              </a:rPr>
              <a:t> (</a:t>
            </a:r>
            <a:r>
              <a:rPr lang="zh-CN" altLang="en-US" b="1" dirty="0">
                <a:effectLst/>
                <a:latin typeface="Comic Sans MS" panose="030F0702030302020204" pitchFamily="66" charset="0"/>
              </a:rPr>
              <a:t>执行</a:t>
            </a:r>
            <a:r>
              <a:rPr lang="en-US" altLang="zh-CN" b="1" dirty="0">
                <a:effectLst/>
                <a:latin typeface="Comic Sans MS" panose="030F0702030302020204" pitchFamily="66" charset="0"/>
              </a:rPr>
              <a:t>) </a:t>
            </a:r>
            <a:r>
              <a:rPr lang="zh-CN" altLang="en-US" b="1" dirty="0">
                <a:effectLst/>
                <a:latin typeface="Comic Sans MS" panose="030F0702030302020204" pitchFamily="66" charset="0"/>
              </a:rPr>
              <a:t>时间</a:t>
            </a:r>
            <a:r>
              <a:rPr lang="en-US" altLang="zh-CN" b="1" dirty="0">
                <a:effectLst/>
                <a:latin typeface="Comic Sans MS" panose="030F0702030302020204" pitchFamily="66" charset="0"/>
              </a:rPr>
              <a:t> </a:t>
            </a:r>
          </a:p>
          <a:p>
            <a:pPr lvl="1">
              <a:lnSpc>
                <a:spcPct val="80000"/>
              </a:lnSpc>
            </a:pPr>
            <a:r>
              <a:rPr lang="zh-CN" altLang="en-US" b="1" dirty="0">
                <a:effectLst/>
                <a:latin typeface="Comic Sans MS" panose="030F0702030302020204" pitchFamily="66" charset="0"/>
              </a:rPr>
              <a:t>用户的感觉</a:t>
            </a:r>
            <a:endParaRPr lang="en-US" altLang="zh-CN" b="1" dirty="0">
              <a:effectLst/>
              <a:latin typeface="Comic Sans MS" panose="030F0702030302020204" pitchFamily="66" charset="0"/>
            </a:endParaRPr>
          </a:p>
          <a:p>
            <a:pPr lvl="1">
              <a:lnSpc>
                <a:spcPct val="80000"/>
              </a:lnSpc>
            </a:pPr>
            <a:r>
              <a:rPr lang="zh-CN" altLang="en-US" b="1" dirty="0">
                <a:solidFill>
                  <a:srgbClr val="FFFF00"/>
                </a:solidFill>
                <a:effectLst/>
                <a:latin typeface="Comic Sans MS" panose="030F0702030302020204" pitchFamily="66" charset="0"/>
              </a:rPr>
              <a:t>系统性能</a:t>
            </a:r>
            <a:endParaRPr lang="en-US" altLang="zh-CN" b="1" dirty="0">
              <a:solidFill>
                <a:srgbClr val="FFFF00"/>
              </a:solidFill>
              <a:effectLst/>
              <a:latin typeface="Comic Sans MS" panose="030F0702030302020204" pitchFamily="66" charset="0"/>
            </a:endParaRPr>
          </a:p>
          <a:p>
            <a:pPr lvl="1">
              <a:lnSpc>
                <a:spcPct val="80000"/>
              </a:lnSpc>
            </a:pPr>
            <a:r>
              <a:rPr lang="zh-CN" altLang="en-US" b="1" dirty="0">
                <a:solidFill>
                  <a:srgbClr val="66FFFF"/>
                </a:solidFill>
                <a:effectLst/>
                <a:latin typeface="Comic Sans MS" panose="030F0702030302020204" pitchFamily="66" charset="0"/>
              </a:rPr>
              <a:t>仅有的各方都认可的</a:t>
            </a:r>
            <a:r>
              <a:rPr lang="zh-CN" altLang="en-US" b="1" dirty="0">
                <a:solidFill>
                  <a:srgbClr val="FFC000"/>
                </a:solidFill>
                <a:effectLst/>
                <a:latin typeface="Comic Sans MS" panose="030F0702030302020204" pitchFamily="66" charset="0"/>
              </a:rPr>
              <a:t>性能测量指标</a:t>
            </a:r>
            <a:endParaRPr lang="en-US" altLang="zh-CN" b="1" dirty="0">
              <a:solidFill>
                <a:srgbClr val="FFC000"/>
              </a:solidFill>
              <a:effectLst/>
              <a:latin typeface="Comic Sans MS" panose="030F0702030302020204" pitchFamily="66" charset="0"/>
            </a:endParaRPr>
          </a:p>
          <a:p>
            <a:pPr>
              <a:lnSpc>
                <a:spcPct val="80000"/>
              </a:lnSpc>
            </a:pPr>
            <a:r>
              <a:rPr lang="en-US" altLang="zh-CN" b="1" dirty="0">
                <a:effectLst/>
                <a:latin typeface="Comic Sans MS" panose="030F0702030302020204" pitchFamily="66" charset="0"/>
              </a:rPr>
              <a:t>CPU </a:t>
            </a:r>
            <a:r>
              <a:rPr lang="zh-CN" altLang="en-US" b="1" dirty="0">
                <a:effectLst/>
                <a:latin typeface="Comic Sans MS" panose="030F0702030302020204" pitchFamily="66" charset="0"/>
              </a:rPr>
              <a:t>时间</a:t>
            </a:r>
            <a:r>
              <a:rPr lang="en-US" altLang="zh-CN" b="1" dirty="0">
                <a:effectLst/>
                <a:latin typeface="Comic Sans MS" panose="030F0702030302020204" pitchFamily="66" charset="0"/>
              </a:rPr>
              <a:t> </a:t>
            </a:r>
          </a:p>
          <a:p>
            <a:pPr lvl="1">
              <a:lnSpc>
                <a:spcPct val="80000"/>
              </a:lnSpc>
            </a:pPr>
            <a:r>
              <a:rPr lang="zh-CN" altLang="en-US" b="1" dirty="0">
                <a:effectLst/>
                <a:latin typeface="Comic Sans MS" panose="030F0702030302020204" pitchFamily="66" charset="0"/>
              </a:rPr>
              <a:t>设计者的感觉</a:t>
            </a:r>
            <a:endParaRPr lang="en-US" altLang="zh-CN" b="1" dirty="0">
              <a:effectLst/>
              <a:latin typeface="Comic Sans MS" panose="030F0702030302020204" pitchFamily="66" charset="0"/>
            </a:endParaRPr>
          </a:p>
          <a:p>
            <a:pPr lvl="1">
              <a:lnSpc>
                <a:spcPct val="80000"/>
              </a:lnSpc>
            </a:pPr>
            <a:r>
              <a:rPr lang="en-US" altLang="zh-CN" b="1" dirty="0">
                <a:solidFill>
                  <a:srgbClr val="FFFF00"/>
                </a:solidFill>
                <a:effectLst/>
                <a:latin typeface="Comic Sans MS" panose="030F0702030302020204" pitchFamily="66" charset="0"/>
              </a:rPr>
              <a:t>CPU </a:t>
            </a:r>
            <a:r>
              <a:rPr lang="zh-CN" altLang="en-US" b="1" dirty="0">
                <a:solidFill>
                  <a:srgbClr val="FFFF00"/>
                </a:solidFill>
                <a:effectLst/>
                <a:latin typeface="Comic Sans MS" panose="030F0702030302020204" pitchFamily="66" charset="0"/>
              </a:rPr>
              <a:t>性能</a:t>
            </a:r>
            <a:endParaRPr lang="en-US" altLang="zh-CN" b="1" dirty="0">
              <a:solidFill>
                <a:srgbClr val="FFFF00"/>
              </a:solidFill>
              <a:effectLst/>
              <a:latin typeface="Comic Sans MS" panose="030F0702030302020204" pitchFamily="66" charset="0"/>
            </a:endParaRPr>
          </a:p>
          <a:p>
            <a:pPr>
              <a:lnSpc>
                <a:spcPct val="80000"/>
              </a:lnSpc>
            </a:pPr>
            <a:r>
              <a:rPr lang="zh-CN" altLang="en-US" b="1" dirty="0">
                <a:effectLst/>
                <a:latin typeface="Comic Sans MS" panose="030F0702030302020204" pitchFamily="66" charset="0"/>
              </a:rPr>
              <a:t>吞吐量</a:t>
            </a:r>
            <a:endParaRPr lang="en-US" altLang="zh-CN" b="1" dirty="0">
              <a:effectLst/>
              <a:latin typeface="Comic Sans MS" panose="030F0702030302020204" pitchFamily="66" charset="0"/>
            </a:endParaRPr>
          </a:p>
          <a:p>
            <a:pPr lvl="1">
              <a:lnSpc>
                <a:spcPct val="80000"/>
              </a:lnSpc>
            </a:pPr>
            <a:r>
              <a:rPr lang="zh-CN" altLang="en-US" b="1" dirty="0">
                <a:effectLst/>
                <a:latin typeface="Comic Sans MS" panose="030F0702030302020204" pitchFamily="66" charset="0"/>
              </a:rPr>
              <a:t>管理员感觉</a:t>
            </a:r>
            <a:endParaRPr lang="en-US" altLang="zh-CN" b="1" dirty="0">
              <a:effectLst/>
              <a:latin typeface="Comic Sans MS" panose="030F0702030302020204" pitchFamily="66" charset="0"/>
            </a:endParaRPr>
          </a:p>
          <a:p>
            <a:pPr>
              <a:lnSpc>
                <a:spcPct val="80000"/>
              </a:lnSpc>
            </a:pPr>
            <a:r>
              <a:rPr lang="en-US" altLang="zh-CN" b="1" dirty="0">
                <a:effectLst/>
                <a:latin typeface="Comic Sans MS" panose="030F0702030302020204" pitchFamily="66" charset="0"/>
              </a:rPr>
              <a:t>MIPS</a:t>
            </a:r>
          </a:p>
          <a:p>
            <a:pPr lvl="1">
              <a:lnSpc>
                <a:spcPct val="80000"/>
              </a:lnSpc>
            </a:pPr>
            <a:r>
              <a:rPr lang="zh-CN" altLang="en-US" b="1" dirty="0">
                <a:effectLst/>
                <a:latin typeface="Comic Sans MS" panose="030F0702030302020204" pitchFamily="66" charset="0"/>
              </a:rPr>
              <a:t>商人的感觉</a:t>
            </a:r>
            <a:endParaRPr lang="en-US" altLang="zh-CN" b="1" dirty="0">
              <a:effectLst/>
              <a:latin typeface="Comic Sans MS" panose="030F0702030302020204" pitchFamily="66" charset="0"/>
            </a:endParaRPr>
          </a:p>
        </p:txBody>
      </p:sp>
      <p:sp>
        <p:nvSpPr>
          <p:cNvPr id="6" name="Rectangle 2"/>
          <p:cNvSpPr txBox="1">
            <a:spLocks noChangeArrowheads="1"/>
          </p:cNvSpPr>
          <p:nvPr/>
        </p:nvSpPr>
        <p:spPr bwMode="auto">
          <a:xfrm>
            <a:off x="1809750" y="214313"/>
            <a:ext cx="8610600" cy="838200"/>
          </a:xfrm>
          <a:prstGeom prst="rect">
            <a:avLst/>
          </a:prstGeom>
          <a:noFill/>
          <a:ln w="9525">
            <a:noFill/>
            <a:miter lim="800000"/>
          </a:ln>
          <a:effectLst/>
        </p:spPr>
        <p:txBody>
          <a:bodyPr anchor="ctr"/>
          <a:lstStyle/>
          <a:p>
            <a:pPr algn="ctr">
              <a:defRPr/>
            </a:pPr>
            <a:r>
              <a:rPr lang="zh-CN" altLang="en-US" sz="4400" b="1" kern="0" dirty="0">
                <a:solidFill>
                  <a:schemeClr val="tx2"/>
                </a:solidFill>
                <a:effectLst>
                  <a:outerShdw blurRad="38100" dist="38100" dir="2700000" algn="tl">
                    <a:srgbClr val="000000"/>
                  </a:outerShdw>
                </a:effectLst>
                <a:latin typeface="+mj-lt"/>
                <a:ea typeface="+mj-ea"/>
                <a:cs typeface="+mj-cs"/>
              </a:rPr>
              <a:t>性能指标总结</a:t>
            </a:r>
            <a:endParaRPr lang="en-US" altLang="zh-CN" sz="4400" b="1" kern="0" dirty="0">
              <a:solidFill>
                <a:schemeClr val="tx2"/>
              </a:solidFill>
              <a:effectLst>
                <a:outerShdw blurRad="38100" dist="38100" dir="2700000" algn="tl">
                  <a:srgbClr val="000000"/>
                </a:outerShdw>
              </a:effectLst>
              <a:latin typeface="+mj-lt"/>
              <a:ea typeface="+mj-ea"/>
              <a:cs typeface="+mj-cs"/>
            </a:endParaRP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256ACE-411A-49D9-8F3C-F241A3BA7AFE}"/>
              </a:ext>
            </a:extLst>
          </p:cNvPr>
          <p:cNvSpPr>
            <a:spLocks noGrp="1"/>
          </p:cNvSpPr>
          <p:nvPr>
            <p:ph type="title"/>
          </p:nvPr>
        </p:nvSpPr>
        <p:spPr>
          <a:xfrm>
            <a:off x="1738314" y="214313"/>
            <a:ext cx="7215187" cy="1143000"/>
          </a:xfrm>
        </p:spPr>
        <p:txBody>
          <a:bodyPr>
            <a:normAutofit/>
          </a:bodyPr>
          <a:lstStyle/>
          <a:p>
            <a:pPr algn="l" eaLnBrk="1" hangingPunct="1">
              <a:defRPr/>
            </a:pPr>
            <a:r>
              <a:rPr lang="zh-CN" altLang="en-US" sz="3200" b="1" dirty="0">
                <a:latin typeface="Comic Sans MS" panose="030F0702030302020204" pitchFamily="66" charset="0"/>
              </a:rPr>
              <a:t>二、</a:t>
            </a:r>
            <a:r>
              <a:rPr lang="zh-CN" altLang="en-US" sz="3200" b="1" dirty="0">
                <a:solidFill>
                  <a:srgbClr val="FFFF00"/>
                </a:solidFill>
              </a:rPr>
              <a:t>非流水线方式下</a:t>
            </a:r>
            <a:r>
              <a:rPr lang="zh-CN" altLang="en-US" sz="3200" b="1" dirty="0"/>
              <a:t>指令系统的实现</a:t>
            </a:r>
            <a:endParaRPr lang="zh-CN" altLang="en-US" sz="3200" dirty="0"/>
          </a:p>
        </p:txBody>
      </p:sp>
      <p:sp>
        <p:nvSpPr>
          <p:cNvPr id="12290" name="内容占位符 2">
            <a:extLst>
              <a:ext uri="{FF2B5EF4-FFF2-40B4-BE49-F238E27FC236}">
                <a16:creationId xmlns:a16="http://schemas.microsoft.com/office/drawing/2014/main" id="{E992484E-F9EE-4DCD-A52D-B6E1A3061EF8}"/>
              </a:ext>
            </a:extLst>
          </p:cNvPr>
          <p:cNvSpPr>
            <a:spLocks noGrp="1" noChangeArrowheads="1"/>
          </p:cNvSpPr>
          <p:nvPr>
            <p:ph idx="1"/>
          </p:nvPr>
        </p:nvSpPr>
        <p:spPr>
          <a:xfrm>
            <a:off x="1952625" y="1571626"/>
            <a:ext cx="8229600" cy="4525963"/>
          </a:xfrm>
        </p:spPr>
        <p:txBody>
          <a:bodyPr/>
          <a:lstStyle/>
          <a:p>
            <a:pPr eaLnBrk="1" hangingPunct="1">
              <a:lnSpc>
                <a:spcPts val="3700"/>
              </a:lnSpc>
              <a:buNone/>
            </a:pPr>
            <a:r>
              <a:rPr lang="zh-CN" altLang="en-US" sz="2800" b="1"/>
              <a:t>      </a:t>
            </a:r>
            <a:endParaRPr lang="en-US" altLang="zh-CN" sz="2800" b="1">
              <a:solidFill>
                <a:srgbClr val="0070C0"/>
              </a:solidFill>
            </a:endParaRPr>
          </a:p>
          <a:p>
            <a:pPr eaLnBrk="1" hangingPunct="1">
              <a:lnSpc>
                <a:spcPts val="3700"/>
              </a:lnSpc>
              <a:buNone/>
            </a:pPr>
            <a:r>
              <a:rPr lang="zh-CN" altLang="en-US" sz="2800" b="1"/>
              <a:t>    单周期实现：每条指令执行用</a:t>
            </a:r>
            <a:r>
              <a:rPr lang="zh-CN" altLang="en-US" sz="2800" b="1">
                <a:solidFill>
                  <a:srgbClr val="FFFF00"/>
                </a:solidFill>
              </a:rPr>
              <a:t>一个时钟周期</a:t>
            </a:r>
            <a:r>
              <a:rPr lang="zh-CN" altLang="en-US" sz="2800" b="1">
                <a:solidFill>
                  <a:srgbClr val="FFFF00"/>
                </a:solidFill>
                <a:latin typeface="宋体" panose="02010600030101010101" pitchFamily="2" charset="-122"/>
              </a:rPr>
              <a:t>∕</a:t>
            </a:r>
            <a:endParaRPr lang="zh-CN" altLang="en-US" sz="2800" b="1">
              <a:solidFill>
                <a:srgbClr val="FFFF00"/>
              </a:solidFill>
            </a:endParaRPr>
          </a:p>
        </p:txBody>
      </p:sp>
      <p:sp>
        <p:nvSpPr>
          <p:cNvPr id="12291" name="Rectangle 150">
            <a:extLst>
              <a:ext uri="{FF2B5EF4-FFF2-40B4-BE49-F238E27FC236}">
                <a16:creationId xmlns:a16="http://schemas.microsoft.com/office/drawing/2014/main" id="{17BEF8EF-8D0B-4F85-AA99-12A679BC971C}"/>
              </a:ext>
            </a:extLst>
          </p:cNvPr>
          <p:cNvSpPr>
            <a:spLocks noChangeArrowheads="1"/>
          </p:cNvSpPr>
          <p:nvPr/>
        </p:nvSpPr>
        <p:spPr bwMode="auto">
          <a:xfrm>
            <a:off x="2381251" y="2714625"/>
            <a:ext cx="792956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p>
            <a:pPr fontAlgn="base">
              <a:spcBef>
                <a:spcPct val="50000"/>
              </a:spcBef>
              <a:spcAft>
                <a:spcPct val="0"/>
              </a:spcAft>
            </a:pPr>
            <a:r>
              <a:rPr lang="en-US" altLang="zh-CN" sz="2800" b="1">
                <a:solidFill>
                  <a:srgbClr val="FFFF00"/>
                </a:solidFill>
                <a:latin typeface="Comic Sans MS" panose="030F0702030302020204" pitchFamily="66" charset="0"/>
                <a:ea typeface="宋体" panose="02010600030101010101" pitchFamily="2" charset="-122"/>
              </a:rPr>
              <a:t>CPI=1,</a:t>
            </a:r>
            <a:r>
              <a:rPr lang="en-US" altLang="zh-CN" sz="2800" b="1">
                <a:solidFill>
                  <a:srgbClr val="FF3300"/>
                </a:solidFill>
                <a:latin typeface="Comic Sans MS" panose="030F0702030302020204" pitchFamily="66" charset="0"/>
                <a:ea typeface="宋体" panose="02010600030101010101" pitchFamily="2" charset="-122"/>
              </a:rPr>
              <a:t>   </a:t>
            </a:r>
            <a:r>
              <a:rPr lang="zh-CN" altLang="en-US" sz="2800" b="1">
                <a:solidFill>
                  <a:srgbClr val="FFC000"/>
                </a:solidFill>
                <a:latin typeface="Comic Sans MS" panose="030F0702030302020204" pitchFamily="66" charset="0"/>
                <a:ea typeface="宋体" panose="02010600030101010101" pitchFamily="2" charset="-122"/>
              </a:rPr>
              <a:t>时钟周期长（取最长指令执行时间）</a:t>
            </a:r>
            <a:endParaRPr lang="en-US" altLang="zh-CN" sz="2800" b="1" i="1" u="sng">
              <a:solidFill>
                <a:srgbClr val="FFC000"/>
              </a:solidFill>
              <a:latin typeface="Times New Roman" panose="02020603050405020304" pitchFamily="18" charset="0"/>
              <a:ea typeface="宋体" panose="02010600030101010101" pitchFamily="2" charset="-122"/>
            </a:endParaRPr>
          </a:p>
        </p:txBody>
      </p:sp>
      <p:grpSp>
        <p:nvGrpSpPr>
          <p:cNvPr id="12292" name="组合 67">
            <a:extLst>
              <a:ext uri="{FF2B5EF4-FFF2-40B4-BE49-F238E27FC236}">
                <a16:creationId xmlns:a16="http://schemas.microsoft.com/office/drawing/2014/main" id="{12454AFC-316D-4216-921B-C99FAC0AF49B}"/>
              </a:ext>
            </a:extLst>
          </p:cNvPr>
          <p:cNvGrpSpPr>
            <a:grpSpLocks/>
          </p:cNvGrpSpPr>
          <p:nvPr/>
        </p:nvGrpSpPr>
        <p:grpSpPr bwMode="auto">
          <a:xfrm>
            <a:off x="2209801" y="4014789"/>
            <a:ext cx="8099425" cy="1857913"/>
            <a:chOff x="685800" y="4014788"/>
            <a:chExt cx="8099452" cy="1857913"/>
          </a:xfrm>
        </p:grpSpPr>
        <p:sp>
          <p:nvSpPr>
            <p:cNvPr id="12293" name="Line 135">
              <a:extLst>
                <a:ext uri="{FF2B5EF4-FFF2-40B4-BE49-F238E27FC236}">
                  <a16:creationId xmlns:a16="http://schemas.microsoft.com/office/drawing/2014/main" id="{7C1E06D5-1796-4948-BFFA-06741656E7E1}"/>
                </a:ext>
              </a:extLst>
            </p:cNvPr>
            <p:cNvSpPr>
              <a:spLocks noChangeShapeType="1"/>
            </p:cNvSpPr>
            <p:nvPr/>
          </p:nvSpPr>
          <p:spPr bwMode="auto">
            <a:xfrm>
              <a:off x="795338" y="4408488"/>
              <a:ext cx="355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294" name="Line 136">
              <a:extLst>
                <a:ext uri="{FF2B5EF4-FFF2-40B4-BE49-F238E27FC236}">
                  <a16:creationId xmlns:a16="http://schemas.microsoft.com/office/drawing/2014/main" id="{492DC09F-2776-4F8E-9DB1-157559993EAE}"/>
                </a:ext>
              </a:extLst>
            </p:cNvPr>
            <p:cNvSpPr>
              <a:spLocks noChangeShapeType="1"/>
            </p:cNvSpPr>
            <p:nvPr/>
          </p:nvSpPr>
          <p:spPr bwMode="auto">
            <a:xfrm>
              <a:off x="1163638" y="4421188"/>
              <a:ext cx="0" cy="2032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295" name="Line 139">
              <a:extLst>
                <a:ext uri="{FF2B5EF4-FFF2-40B4-BE49-F238E27FC236}">
                  <a16:creationId xmlns:a16="http://schemas.microsoft.com/office/drawing/2014/main" id="{C7821DB8-5894-4FBC-8B3F-796C00106748}"/>
                </a:ext>
              </a:extLst>
            </p:cNvPr>
            <p:cNvSpPr>
              <a:spLocks noChangeShapeType="1"/>
            </p:cNvSpPr>
            <p:nvPr/>
          </p:nvSpPr>
          <p:spPr bwMode="auto">
            <a:xfrm>
              <a:off x="4745038" y="4421188"/>
              <a:ext cx="0" cy="2032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296" name="Line 140">
              <a:extLst>
                <a:ext uri="{FF2B5EF4-FFF2-40B4-BE49-F238E27FC236}">
                  <a16:creationId xmlns:a16="http://schemas.microsoft.com/office/drawing/2014/main" id="{906C049F-279F-4A6C-AB64-9476D4C6F8CD}"/>
                </a:ext>
              </a:extLst>
            </p:cNvPr>
            <p:cNvSpPr>
              <a:spLocks noChangeShapeType="1"/>
            </p:cNvSpPr>
            <p:nvPr/>
          </p:nvSpPr>
          <p:spPr bwMode="auto">
            <a:xfrm flipV="1">
              <a:off x="8466138" y="4014788"/>
              <a:ext cx="0" cy="1549400"/>
            </a:xfrm>
            <a:prstGeom prst="line">
              <a:avLst/>
            </a:prstGeom>
            <a:noFill/>
            <a:ln w="25400">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297" name="Line 141">
              <a:extLst>
                <a:ext uri="{FF2B5EF4-FFF2-40B4-BE49-F238E27FC236}">
                  <a16:creationId xmlns:a16="http://schemas.microsoft.com/office/drawing/2014/main" id="{10329B2C-125F-4960-B41B-6708409757DD}"/>
                </a:ext>
              </a:extLst>
            </p:cNvPr>
            <p:cNvSpPr>
              <a:spLocks noChangeShapeType="1"/>
            </p:cNvSpPr>
            <p:nvPr/>
          </p:nvSpPr>
          <p:spPr bwMode="auto">
            <a:xfrm>
              <a:off x="8478838" y="4421188"/>
              <a:ext cx="0" cy="2032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298" name="Line 142">
              <a:extLst>
                <a:ext uri="{FF2B5EF4-FFF2-40B4-BE49-F238E27FC236}">
                  <a16:creationId xmlns:a16="http://schemas.microsoft.com/office/drawing/2014/main" id="{396AF7D5-CFF4-422C-B658-56A0F741B8DB}"/>
                </a:ext>
              </a:extLst>
            </p:cNvPr>
            <p:cNvSpPr>
              <a:spLocks noChangeShapeType="1"/>
            </p:cNvSpPr>
            <p:nvPr/>
          </p:nvSpPr>
          <p:spPr bwMode="auto">
            <a:xfrm>
              <a:off x="1176338" y="4637088"/>
              <a:ext cx="187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299" name="Line 143">
              <a:extLst>
                <a:ext uri="{FF2B5EF4-FFF2-40B4-BE49-F238E27FC236}">
                  <a16:creationId xmlns:a16="http://schemas.microsoft.com/office/drawing/2014/main" id="{63C0C820-05CD-4DDC-A887-E5850DE57131}"/>
                </a:ext>
              </a:extLst>
            </p:cNvPr>
            <p:cNvSpPr>
              <a:spLocks noChangeShapeType="1"/>
            </p:cNvSpPr>
            <p:nvPr/>
          </p:nvSpPr>
          <p:spPr bwMode="auto">
            <a:xfrm>
              <a:off x="3081338" y="4408488"/>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300" name="Line 144">
              <a:extLst>
                <a:ext uri="{FF2B5EF4-FFF2-40B4-BE49-F238E27FC236}">
                  <a16:creationId xmlns:a16="http://schemas.microsoft.com/office/drawing/2014/main" id="{6A386611-98D7-4AB9-8A1F-B6F531CD92E2}"/>
                </a:ext>
              </a:extLst>
            </p:cNvPr>
            <p:cNvSpPr>
              <a:spLocks noChangeShapeType="1"/>
            </p:cNvSpPr>
            <p:nvPr/>
          </p:nvSpPr>
          <p:spPr bwMode="auto">
            <a:xfrm>
              <a:off x="3068638" y="4421188"/>
              <a:ext cx="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301" name="Line 145">
              <a:extLst>
                <a:ext uri="{FF2B5EF4-FFF2-40B4-BE49-F238E27FC236}">
                  <a16:creationId xmlns:a16="http://schemas.microsoft.com/office/drawing/2014/main" id="{A826D5EA-A2D1-4CCC-B119-49F0A01819B3}"/>
                </a:ext>
              </a:extLst>
            </p:cNvPr>
            <p:cNvSpPr>
              <a:spLocks noChangeShapeType="1"/>
            </p:cNvSpPr>
            <p:nvPr/>
          </p:nvSpPr>
          <p:spPr bwMode="auto">
            <a:xfrm>
              <a:off x="4757738" y="4637088"/>
              <a:ext cx="187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302" name="Line 146">
              <a:extLst>
                <a:ext uri="{FF2B5EF4-FFF2-40B4-BE49-F238E27FC236}">
                  <a16:creationId xmlns:a16="http://schemas.microsoft.com/office/drawing/2014/main" id="{A9917285-877C-411C-A307-0F7D9CFE1279}"/>
                </a:ext>
              </a:extLst>
            </p:cNvPr>
            <p:cNvSpPr>
              <a:spLocks noChangeShapeType="1"/>
            </p:cNvSpPr>
            <p:nvPr/>
          </p:nvSpPr>
          <p:spPr bwMode="auto">
            <a:xfrm>
              <a:off x="6662738" y="4408488"/>
              <a:ext cx="1803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303" name="Line 147">
              <a:extLst>
                <a:ext uri="{FF2B5EF4-FFF2-40B4-BE49-F238E27FC236}">
                  <a16:creationId xmlns:a16="http://schemas.microsoft.com/office/drawing/2014/main" id="{201FF49D-CF43-45CB-9134-05DDC8D1BC19}"/>
                </a:ext>
              </a:extLst>
            </p:cNvPr>
            <p:cNvSpPr>
              <a:spLocks noChangeShapeType="1"/>
            </p:cNvSpPr>
            <p:nvPr/>
          </p:nvSpPr>
          <p:spPr bwMode="auto">
            <a:xfrm>
              <a:off x="6650038" y="4421188"/>
              <a:ext cx="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304" name="Line 148">
              <a:extLst>
                <a:ext uri="{FF2B5EF4-FFF2-40B4-BE49-F238E27FC236}">
                  <a16:creationId xmlns:a16="http://schemas.microsoft.com/office/drawing/2014/main" id="{CD2FE2D5-CDD3-4E1E-B688-AF28C1C73F16}"/>
                </a:ext>
              </a:extLst>
            </p:cNvPr>
            <p:cNvSpPr>
              <a:spLocks noChangeShapeType="1"/>
            </p:cNvSpPr>
            <p:nvPr/>
          </p:nvSpPr>
          <p:spPr bwMode="auto">
            <a:xfrm>
              <a:off x="8429652" y="4643446"/>
              <a:ext cx="355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305" name="Rectangle 149">
              <a:extLst>
                <a:ext uri="{FF2B5EF4-FFF2-40B4-BE49-F238E27FC236}">
                  <a16:creationId xmlns:a16="http://schemas.microsoft.com/office/drawing/2014/main" id="{354A9A2A-9A4E-4A0F-AFA9-5E12CD729180}"/>
                </a:ext>
              </a:extLst>
            </p:cNvPr>
            <p:cNvSpPr>
              <a:spLocks noChangeArrowheads="1"/>
            </p:cNvSpPr>
            <p:nvPr/>
          </p:nvSpPr>
          <p:spPr bwMode="auto">
            <a:xfrm>
              <a:off x="685800" y="4402138"/>
              <a:ext cx="501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FF"/>
                  </a:solidFill>
                  <a:latin typeface="Times New Roman" panose="02020603050405020304" pitchFamily="18" charset="0"/>
                  <a:ea typeface="宋体" panose="02010600030101010101" pitchFamily="2" charset="-122"/>
                </a:rPr>
                <a:t>Clk</a:t>
              </a:r>
            </a:p>
          </p:txBody>
        </p:sp>
        <p:sp>
          <p:nvSpPr>
            <p:cNvPr id="12306" name="Rectangle 151">
              <a:extLst>
                <a:ext uri="{FF2B5EF4-FFF2-40B4-BE49-F238E27FC236}">
                  <a16:creationId xmlns:a16="http://schemas.microsoft.com/office/drawing/2014/main" id="{23DE1BEF-F4A3-46B7-B852-C842A98D46F7}"/>
                </a:ext>
              </a:extLst>
            </p:cNvPr>
            <p:cNvSpPr>
              <a:spLocks noChangeArrowheads="1"/>
            </p:cNvSpPr>
            <p:nvPr/>
          </p:nvSpPr>
          <p:spPr bwMode="auto">
            <a:xfrm>
              <a:off x="1143000" y="4929188"/>
              <a:ext cx="3556000" cy="279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307" name="Rectangle 152">
              <a:extLst>
                <a:ext uri="{FF2B5EF4-FFF2-40B4-BE49-F238E27FC236}">
                  <a16:creationId xmlns:a16="http://schemas.microsoft.com/office/drawing/2014/main" id="{17664A56-492F-458C-90CF-1D7BBF0C3C36}"/>
                </a:ext>
              </a:extLst>
            </p:cNvPr>
            <p:cNvSpPr>
              <a:spLocks noChangeArrowheads="1"/>
            </p:cNvSpPr>
            <p:nvPr/>
          </p:nvSpPr>
          <p:spPr bwMode="auto">
            <a:xfrm>
              <a:off x="4724400" y="4929188"/>
              <a:ext cx="3708400" cy="279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308" name="Rectangle 153">
              <a:extLst>
                <a:ext uri="{FF2B5EF4-FFF2-40B4-BE49-F238E27FC236}">
                  <a16:creationId xmlns:a16="http://schemas.microsoft.com/office/drawing/2014/main" id="{94F3B749-B773-43FF-BAB9-0D87E6EA6201}"/>
                </a:ext>
              </a:extLst>
            </p:cNvPr>
            <p:cNvSpPr>
              <a:spLocks noChangeArrowheads="1"/>
            </p:cNvSpPr>
            <p:nvPr/>
          </p:nvSpPr>
          <p:spPr bwMode="auto">
            <a:xfrm>
              <a:off x="2481263" y="4910138"/>
              <a:ext cx="637998"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FF"/>
                  </a:solidFill>
                  <a:latin typeface="Times New Roman" panose="02020603050405020304" pitchFamily="18" charset="0"/>
                  <a:ea typeface="宋体" panose="02010600030101010101" pitchFamily="2" charset="-122"/>
                </a:rPr>
                <a:t>Load</a:t>
              </a:r>
            </a:p>
          </p:txBody>
        </p:sp>
        <p:sp>
          <p:nvSpPr>
            <p:cNvPr id="12309" name="Rectangle 154">
              <a:extLst>
                <a:ext uri="{FF2B5EF4-FFF2-40B4-BE49-F238E27FC236}">
                  <a16:creationId xmlns:a16="http://schemas.microsoft.com/office/drawing/2014/main" id="{E91FF668-1438-4385-A1CD-B6D224DDFDA5}"/>
                </a:ext>
              </a:extLst>
            </p:cNvPr>
            <p:cNvSpPr>
              <a:spLocks noChangeArrowheads="1"/>
            </p:cNvSpPr>
            <p:nvPr/>
          </p:nvSpPr>
          <p:spPr bwMode="auto">
            <a:xfrm>
              <a:off x="6291263" y="4910138"/>
              <a:ext cx="647103"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FF"/>
                  </a:solidFill>
                  <a:latin typeface="Times New Roman" panose="02020603050405020304" pitchFamily="18" charset="0"/>
                  <a:ea typeface="宋体" panose="02010600030101010101" pitchFamily="2" charset="-122"/>
                </a:rPr>
                <a:t>Store</a:t>
              </a:r>
            </a:p>
          </p:txBody>
        </p:sp>
        <p:sp>
          <p:nvSpPr>
            <p:cNvPr id="12310" name="Line 155">
              <a:extLst>
                <a:ext uri="{FF2B5EF4-FFF2-40B4-BE49-F238E27FC236}">
                  <a16:creationId xmlns:a16="http://schemas.microsoft.com/office/drawing/2014/main" id="{535C7F13-3CC4-4C3A-995F-4D4529B4C493}"/>
                </a:ext>
              </a:extLst>
            </p:cNvPr>
            <p:cNvSpPr>
              <a:spLocks noChangeShapeType="1"/>
            </p:cNvSpPr>
            <p:nvPr/>
          </p:nvSpPr>
          <p:spPr bwMode="auto">
            <a:xfrm flipV="1">
              <a:off x="7759700" y="4903788"/>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311" name="Rectangle 156">
              <a:extLst>
                <a:ext uri="{FF2B5EF4-FFF2-40B4-BE49-F238E27FC236}">
                  <a16:creationId xmlns:a16="http://schemas.microsoft.com/office/drawing/2014/main" id="{112783E4-749C-4E85-8FDE-BBD6C3C58B5E}"/>
                </a:ext>
              </a:extLst>
            </p:cNvPr>
            <p:cNvSpPr>
              <a:spLocks noChangeArrowheads="1"/>
            </p:cNvSpPr>
            <p:nvPr/>
          </p:nvSpPr>
          <p:spPr bwMode="auto">
            <a:xfrm>
              <a:off x="7739063" y="4910138"/>
              <a:ext cx="719624"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FF"/>
                  </a:solidFill>
                  <a:latin typeface="Times New Roman" panose="02020603050405020304" pitchFamily="18" charset="0"/>
                  <a:ea typeface="宋体" panose="02010600030101010101" pitchFamily="2" charset="-122"/>
                </a:rPr>
                <a:t>Waste</a:t>
              </a:r>
            </a:p>
          </p:txBody>
        </p:sp>
        <p:sp>
          <p:nvSpPr>
            <p:cNvPr id="12312" name="Line 178">
              <a:extLst>
                <a:ext uri="{FF2B5EF4-FFF2-40B4-BE49-F238E27FC236}">
                  <a16:creationId xmlns:a16="http://schemas.microsoft.com/office/drawing/2014/main" id="{F396EAF5-23D3-408F-A6E4-C990017D99D7}"/>
                </a:ext>
              </a:extLst>
            </p:cNvPr>
            <p:cNvSpPr>
              <a:spLocks noChangeShapeType="1"/>
            </p:cNvSpPr>
            <p:nvPr/>
          </p:nvSpPr>
          <p:spPr bwMode="auto">
            <a:xfrm flipV="1">
              <a:off x="1163638" y="4090988"/>
              <a:ext cx="0" cy="330200"/>
            </a:xfrm>
            <a:prstGeom prst="line">
              <a:avLst/>
            </a:prstGeom>
            <a:noFill/>
            <a:ln w="25400">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313" name="Rectangle 179">
              <a:extLst>
                <a:ext uri="{FF2B5EF4-FFF2-40B4-BE49-F238E27FC236}">
                  <a16:creationId xmlns:a16="http://schemas.microsoft.com/office/drawing/2014/main" id="{C6B0A606-B94E-49DE-BBF5-2ABBF83C11DB}"/>
                </a:ext>
              </a:extLst>
            </p:cNvPr>
            <p:cNvSpPr>
              <a:spLocks noChangeArrowheads="1"/>
            </p:cNvSpPr>
            <p:nvPr/>
          </p:nvSpPr>
          <p:spPr bwMode="auto">
            <a:xfrm>
              <a:off x="2667000" y="4097338"/>
              <a:ext cx="827154"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FF"/>
                  </a:solidFill>
                  <a:latin typeface="Times New Roman" panose="02020603050405020304" pitchFamily="18" charset="0"/>
                  <a:ea typeface="宋体" panose="02010600030101010101" pitchFamily="2" charset="-122"/>
                </a:rPr>
                <a:t>Cycle 1</a:t>
              </a:r>
            </a:p>
          </p:txBody>
        </p:sp>
        <p:sp>
          <p:nvSpPr>
            <p:cNvPr id="12314" name="Line 180">
              <a:extLst>
                <a:ext uri="{FF2B5EF4-FFF2-40B4-BE49-F238E27FC236}">
                  <a16:creationId xmlns:a16="http://schemas.microsoft.com/office/drawing/2014/main" id="{34F4CDBC-C111-4738-ABF3-2E14907A643E}"/>
                </a:ext>
              </a:extLst>
            </p:cNvPr>
            <p:cNvSpPr>
              <a:spLocks noChangeShapeType="1"/>
            </p:cNvSpPr>
            <p:nvPr/>
          </p:nvSpPr>
          <p:spPr bwMode="auto">
            <a:xfrm flipV="1">
              <a:off x="4745038" y="4090988"/>
              <a:ext cx="0" cy="330200"/>
            </a:xfrm>
            <a:prstGeom prst="line">
              <a:avLst/>
            </a:prstGeom>
            <a:noFill/>
            <a:ln w="25400">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315" name="Line 181">
              <a:extLst>
                <a:ext uri="{FF2B5EF4-FFF2-40B4-BE49-F238E27FC236}">
                  <a16:creationId xmlns:a16="http://schemas.microsoft.com/office/drawing/2014/main" id="{561F38C6-F491-41C9-A74D-8D6E81884FB4}"/>
                </a:ext>
              </a:extLst>
            </p:cNvPr>
            <p:cNvSpPr>
              <a:spLocks noChangeShapeType="1"/>
            </p:cNvSpPr>
            <p:nvPr/>
          </p:nvSpPr>
          <p:spPr bwMode="auto">
            <a:xfrm flipV="1">
              <a:off x="8478838" y="4090988"/>
              <a:ext cx="0" cy="330200"/>
            </a:xfrm>
            <a:prstGeom prst="line">
              <a:avLst/>
            </a:prstGeom>
            <a:noFill/>
            <a:ln w="25400">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316" name="Rectangle 182">
              <a:extLst>
                <a:ext uri="{FF2B5EF4-FFF2-40B4-BE49-F238E27FC236}">
                  <a16:creationId xmlns:a16="http://schemas.microsoft.com/office/drawing/2014/main" id="{7D60DCD5-1119-4604-97AE-0D7682D035E1}"/>
                </a:ext>
              </a:extLst>
            </p:cNvPr>
            <p:cNvSpPr>
              <a:spLocks noChangeArrowheads="1"/>
            </p:cNvSpPr>
            <p:nvPr/>
          </p:nvSpPr>
          <p:spPr bwMode="auto">
            <a:xfrm>
              <a:off x="6248400" y="4097338"/>
              <a:ext cx="827154"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FF"/>
                  </a:solidFill>
                  <a:latin typeface="Times New Roman" panose="02020603050405020304" pitchFamily="18" charset="0"/>
                  <a:ea typeface="宋体" panose="02010600030101010101" pitchFamily="2" charset="-122"/>
                </a:rPr>
                <a:t>Cycle 2</a:t>
              </a:r>
            </a:p>
          </p:txBody>
        </p:sp>
        <p:sp>
          <p:nvSpPr>
            <p:cNvPr id="12317" name="Line 183">
              <a:extLst>
                <a:ext uri="{FF2B5EF4-FFF2-40B4-BE49-F238E27FC236}">
                  <a16:creationId xmlns:a16="http://schemas.microsoft.com/office/drawing/2014/main" id="{C0CEFE89-9A42-44BC-AC9C-1837EB3DC754}"/>
                </a:ext>
              </a:extLst>
            </p:cNvPr>
            <p:cNvSpPr>
              <a:spLocks noChangeShapeType="1"/>
            </p:cNvSpPr>
            <p:nvPr/>
          </p:nvSpPr>
          <p:spPr bwMode="auto">
            <a:xfrm>
              <a:off x="1176338" y="4256088"/>
              <a:ext cx="14224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318" name="Line 184">
              <a:extLst>
                <a:ext uri="{FF2B5EF4-FFF2-40B4-BE49-F238E27FC236}">
                  <a16:creationId xmlns:a16="http://schemas.microsoft.com/office/drawing/2014/main" id="{90D3FC77-B579-46CA-BC30-6ABA70867A87}"/>
                </a:ext>
              </a:extLst>
            </p:cNvPr>
            <p:cNvSpPr>
              <a:spLocks noChangeShapeType="1"/>
            </p:cNvSpPr>
            <p:nvPr/>
          </p:nvSpPr>
          <p:spPr bwMode="auto">
            <a:xfrm>
              <a:off x="4757738" y="4256088"/>
              <a:ext cx="14224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319" name="Line 185">
              <a:extLst>
                <a:ext uri="{FF2B5EF4-FFF2-40B4-BE49-F238E27FC236}">
                  <a16:creationId xmlns:a16="http://schemas.microsoft.com/office/drawing/2014/main" id="{7B80290B-396E-4763-B42F-A923AC46982B}"/>
                </a:ext>
              </a:extLst>
            </p:cNvPr>
            <p:cNvSpPr>
              <a:spLocks noChangeShapeType="1"/>
            </p:cNvSpPr>
            <p:nvPr/>
          </p:nvSpPr>
          <p:spPr bwMode="auto">
            <a:xfrm flipH="1">
              <a:off x="7018338" y="4256088"/>
              <a:ext cx="14732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320" name="Line 186">
              <a:extLst>
                <a:ext uri="{FF2B5EF4-FFF2-40B4-BE49-F238E27FC236}">
                  <a16:creationId xmlns:a16="http://schemas.microsoft.com/office/drawing/2014/main" id="{3E2A1C79-F4D0-477E-8741-BFFB870C83AD}"/>
                </a:ext>
              </a:extLst>
            </p:cNvPr>
            <p:cNvSpPr>
              <a:spLocks noChangeShapeType="1"/>
            </p:cNvSpPr>
            <p:nvPr/>
          </p:nvSpPr>
          <p:spPr bwMode="auto">
            <a:xfrm flipH="1">
              <a:off x="3513138" y="4256088"/>
              <a:ext cx="10922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321" name="Line 187">
              <a:extLst>
                <a:ext uri="{FF2B5EF4-FFF2-40B4-BE49-F238E27FC236}">
                  <a16:creationId xmlns:a16="http://schemas.microsoft.com/office/drawing/2014/main" id="{CCD39C60-A13C-4B5B-B19D-ECDB098C4E0A}"/>
                </a:ext>
              </a:extLst>
            </p:cNvPr>
            <p:cNvSpPr>
              <a:spLocks noChangeShapeType="1"/>
            </p:cNvSpPr>
            <p:nvPr/>
          </p:nvSpPr>
          <p:spPr bwMode="auto">
            <a:xfrm flipV="1">
              <a:off x="1181100" y="4156075"/>
              <a:ext cx="0" cy="1549400"/>
            </a:xfrm>
            <a:prstGeom prst="line">
              <a:avLst/>
            </a:prstGeom>
            <a:noFill/>
            <a:ln w="25400">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2322" name="Line 187">
              <a:extLst>
                <a:ext uri="{FF2B5EF4-FFF2-40B4-BE49-F238E27FC236}">
                  <a16:creationId xmlns:a16="http://schemas.microsoft.com/office/drawing/2014/main" id="{C92B0798-0C37-4ECE-8831-27AA9BB39C15}"/>
                </a:ext>
              </a:extLst>
            </p:cNvPr>
            <p:cNvSpPr>
              <a:spLocks noChangeShapeType="1"/>
            </p:cNvSpPr>
            <p:nvPr/>
          </p:nvSpPr>
          <p:spPr bwMode="auto">
            <a:xfrm flipV="1">
              <a:off x="4752975" y="4156075"/>
              <a:ext cx="0" cy="1549400"/>
            </a:xfrm>
            <a:prstGeom prst="line">
              <a:avLst/>
            </a:prstGeom>
            <a:noFill/>
            <a:ln w="25400">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grpSp>
          <p:nvGrpSpPr>
            <p:cNvPr id="12323" name="Group 411">
              <a:extLst>
                <a:ext uri="{FF2B5EF4-FFF2-40B4-BE49-F238E27FC236}">
                  <a16:creationId xmlns:a16="http://schemas.microsoft.com/office/drawing/2014/main" id="{686918F8-9332-43B9-8F67-DA4CA6A0D3AD}"/>
                </a:ext>
              </a:extLst>
            </p:cNvPr>
            <p:cNvGrpSpPr>
              <a:grpSpLocks/>
            </p:cNvGrpSpPr>
            <p:nvPr/>
          </p:nvGrpSpPr>
          <p:grpSpPr bwMode="auto">
            <a:xfrm>
              <a:off x="1143000" y="5429249"/>
              <a:ext cx="7286625" cy="443452"/>
              <a:chOff x="548" y="1824"/>
              <a:chExt cx="4789" cy="188"/>
            </a:xfrm>
          </p:grpSpPr>
          <p:grpSp>
            <p:nvGrpSpPr>
              <p:cNvPr id="12324" name="Group 379">
                <a:extLst>
                  <a:ext uri="{FF2B5EF4-FFF2-40B4-BE49-F238E27FC236}">
                    <a16:creationId xmlns:a16="http://schemas.microsoft.com/office/drawing/2014/main" id="{83097001-B52A-4502-8F93-1E9947C976C2}"/>
                  </a:ext>
                </a:extLst>
              </p:cNvPr>
              <p:cNvGrpSpPr>
                <a:grpSpLocks/>
              </p:cNvGrpSpPr>
              <p:nvPr/>
            </p:nvGrpSpPr>
            <p:grpSpPr bwMode="auto">
              <a:xfrm>
                <a:off x="548" y="1824"/>
                <a:ext cx="2384" cy="188"/>
                <a:chOff x="1496" y="3836"/>
                <a:chExt cx="2384" cy="188"/>
              </a:xfrm>
            </p:grpSpPr>
            <p:grpSp>
              <p:nvGrpSpPr>
                <p:cNvPr id="12325" name="Group 380">
                  <a:extLst>
                    <a:ext uri="{FF2B5EF4-FFF2-40B4-BE49-F238E27FC236}">
                      <a16:creationId xmlns:a16="http://schemas.microsoft.com/office/drawing/2014/main" id="{FB9661D5-45A4-46AE-8738-AC0F238A0141}"/>
                    </a:ext>
                  </a:extLst>
                </p:cNvPr>
                <p:cNvGrpSpPr>
                  <a:grpSpLocks/>
                </p:cNvGrpSpPr>
                <p:nvPr/>
              </p:nvGrpSpPr>
              <p:grpSpPr bwMode="auto">
                <a:xfrm>
                  <a:off x="1496" y="3836"/>
                  <a:ext cx="464" cy="188"/>
                  <a:chOff x="1496" y="3836"/>
                  <a:chExt cx="464" cy="188"/>
                </a:xfrm>
              </p:grpSpPr>
              <p:sp>
                <p:nvSpPr>
                  <p:cNvPr id="12326" name="Rectangle 381">
                    <a:extLst>
                      <a:ext uri="{FF2B5EF4-FFF2-40B4-BE49-F238E27FC236}">
                        <a16:creationId xmlns:a16="http://schemas.microsoft.com/office/drawing/2014/main" id="{FF2D2EDA-2F6F-44E6-828F-CA52A1132F79}"/>
                      </a:ext>
                    </a:extLst>
                  </p:cNvPr>
                  <p:cNvSpPr>
                    <a:spLocks noChangeArrowheads="1"/>
                  </p:cNvSpPr>
                  <p:nvPr/>
                </p:nvSpPr>
                <p:spPr bwMode="auto">
                  <a:xfrm>
                    <a:off x="149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2327" name="Rectangle 382">
                    <a:extLst>
                      <a:ext uri="{FF2B5EF4-FFF2-40B4-BE49-F238E27FC236}">
                        <a16:creationId xmlns:a16="http://schemas.microsoft.com/office/drawing/2014/main" id="{2FE61A3C-1FA3-49AA-BC06-8A66847C241F}"/>
                      </a:ext>
                    </a:extLst>
                  </p:cNvPr>
                  <p:cNvSpPr>
                    <a:spLocks noChangeArrowheads="1"/>
                  </p:cNvSpPr>
                  <p:nvPr/>
                </p:nvSpPr>
                <p:spPr bwMode="auto">
                  <a:xfrm>
                    <a:off x="1523" y="3836"/>
                    <a:ext cx="255"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IF</a:t>
                    </a:r>
                  </a:p>
                </p:txBody>
              </p:sp>
            </p:grpSp>
            <p:grpSp>
              <p:nvGrpSpPr>
                <p:cNvPr id="12328" name="Group 383">
                  <a:extLst>
                    <a:ext uri="{FF2B5EF4-FFF2-40B4-BE49-F238E27FC236}">
                      <a16:creationId xmlns:a16="http://schemas.microsoft.com/office/drawing/2014/main" id="{DDEFEDD4-B60A-4014-8C49-B0B5C3A70089}"/>
                    </a:ext>
                  </a:extLst>
                </p:cNvPr>
                <p:cNvGrpSpPr>
                  <a:grpSpLocks/>
                </p:cNvGrpSpPr>
                <p:nvPr/>
              </p:nvGrpSpPr>
              <p:grpSpPr bwMode="auto">
                <a:xfrm>
                  <a:off x="1976" y="3836"/>
                  <a:ext cx="464" cy="188"/>
                  <a:chOff x="1976" y="3836"/>
                  <a:chExt cx="464" cy="188"/>
                </a:xfrm>
              </p:grpSpPr>
              <p:sp>
                <p:nvSpPr>
                  <p:cNvPr id="12329" name="Rectangle 384">
                    <a:extLst>
                      <a:ext uri="{FF2B5EF4-FFF2-40B4-BE49-F238E27FC236}">
                        <a16:creationId xmlns:a16="http://schemas.microsoft.com/office/drawing/2014/main" id="{B0F25D0E-FA2D-428C-9948-5B3309A40BA4}"/>
                      </a:ext>
                    </a:extLst>
                  </p:cNvPr>
                  <p:cNvSpPr>
                    <a:spLocks noChangeArrowheads="1"/>
                  </p:cNvSpPr>
                  <p:nvPr/>
                </p:nvSpPr>
                <p:spPr bwMode="auto">
                  <a:xfrm>
                    <a:off x="197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2330" name="Rectangle 385">
                    <a:extLst>
                      <a:ext uri="{FF2B5EF4-FFF2-40B4-BE49-F238E27FC236}">
                        <a16:creationId xmlns:a16="http://schemas.microsoft.com/office/drawing/2014/main" id="{808AEEE8-6645-4E6B-80DD-8BEA2C462A72}"/>
                      </a:ext>
                    </a:extLst>
                  </p:cNvPr>
                  <p:cNvSpPr>
                    <a:spLocks noChangeArrowheads="1"/>
                  </p:cNvSpPr>
                  <p:nvPr/>
                </p:nvSpPr>
                <p:spPr bwMode="auto">
                  <a:xfrm>
                    <a:off x="2051" y="3836"/>
                    <a:ext cx="270"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ID</a:t>
                    </a:r>
                  </a:p>
                </p:txBody>
              </p:sp>
            </p:grpSp>
            <p:grpSp>
              <p:nvGrpSpPr>
                <p:cNvPr id="12331" name="Group 386">
                  <a:extLst>
                    <a:ext uri="{FF2B5EF4-FFF2-40B4-BE49-F238E27FC236}">
                      <a16:creationId xmlns:a16="http://schemas.microsoft.com/office/drawing/2014/main" id="{FACB8236-C993-4D17-804B-BC82D6FE0E3E}"/>
                    </a:ext>
                  </a:extLst>
                </p:cNvPr>
                <p:cNvGrpSpPr>
                  <a:grpSpLocks/>
                </p:cNvGrpSpPr>
                <p:nvPr/>
              </p:nvGrpSpPr>
              <p:grpSpPr bwMode="auto">
                <a:xfrm>
                  <a:off x="2456" y="3836"/>
                  <a:ext cx="464" cy="188"/>
                  <a:chOff x="2456" y="3836"/>
                  <a:chExt cx="464" cy="188"/>
                </a:xfrm>
              </p:grpSpPr>
              <p:sp>
                <p:nvSpPr>
                  <p:cNvPr id="12332" name="Rectangle 387">
                    <a:extLst>
                      <a:ext uri="{FF2B5EF4-FFF2-40B4-BE49-F238E27FC236}">
                        <a16:creationId xmlns:a16="http://schemas.microsoft.com/office/drawing/2014/main" id="{3B052E10-8396-4304-8C01-7C7ABB1127B2}"/>
                      </a:ext>
                    </a:extLst>
                  </p:cNvPr>
                  <p:cNvSpPr>
                    <a:spLocks noChangeArrowheads="1"/>
                  </p:cNvSpPr>
                  <p:nvPr/>
                </p:nvSpPr>
                <p:spPr bwMode="auto">
                  <a:xfrm>
                    <a:off x="245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2333" name="Rectangle 388">
                    <a:extLst>
                      <a:ext uri="{FF2B5EF4-FFF2-40B4-BE49-F238E27FC236}">
                        <a16:creationId xmlns:a16="http://schemas.microsoft.com/office/drawing/2014/main" id="{B98DDDC6-0D5E-45A5-95F2-3DEE56A269CE}"/>
                      </a:ext>
                    </a:extLst>
                  </p:cNvPr>
                  <p:cNvSpPr>
                    <a:spLocks noChangeArrowheads="1"/>
                  </p:cNvSpPr>
                  <p:nvPr/>
                </p:nvSpPr>
                <p:spPr bwMode="auto">
                  <a:xfrm>
                    <a:off x="2483" y="3836"/>
                    <a:ext cx="307"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EX</a:t>
                    </a:r>
                  </a:p>
                </p:txBody>
              </p:sp>
            </p:grpSp>
            <p:grpSp>
              <p:nvGrpSpPr>
                <p:cNvPr id="12334" name="Group 389">
                  <a:extLst>
                    <a:ext uri="{FF2B5EF4-FFF2-40B4-BE49-F238E27FC236}">
                      <a16:creationId xmlns:a16="http://schemas.microsoft.com/office/drawing/2014/main" id="{69836A5F-5115-4615-8A39-682C2D48B00B}"/>
                    </a:ext>
                  </a:extLst>
                </p:cNvPr>
                <p:cNvGrpSpPr>
                  <a:grpSpLocks/>
                </p:cNvGrpSpPr>
                <p:nvPr/>
              </p:nvGrpSpPr>
              <p:grpSpPr bwMode="auto">
                <a:xfrm>
                  <a:off x="2936" y="3836"/>
                  <a:ext cx="492" cy="188"/>
                  <a:chOff x="2936" y="3836"/>
                  <a:chExt cx="492" cy="188"/>
                </a:xfrm>
              </p:grpSpPr>
              <p:sp>
                <p:nvSpPr>
                  <p:cNvPr id="12335" name="Rectangle 390">
                    <a:extLst>
                      <a:ext uri="{FF2B5EF4-FFF2-40B4-BE49-F238E27FC236}">
                        <a16:creationId xmlns:a16="http://schemas.microsoft.com/office/drawing/2014/main" id="{4AA19A1C-14F2-4EA8-BF6C-F8735B92D73C}"/>
                      </a:ext>
                    </a:extLst>
                  </p:cNvPr>
                  <p:cNvSpPr>
                    <a:spLocks noChangeArrowheads="1"/>
                  </p:cNvSpPr>
                  <p:nvPr/>
                </p:nvSpPr>
                <p:spPr bwMode="auto">
                  <a:xfrm>
                    <a:off x="293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2336" name="Rectangle 391">
                    <a:extLst>
                      <a:ext uri="{FF2B5EF4-FFF2-40B4-BE49-F238E27FC236}">
                        <a16:creationId xmlns:a16="http://schemas.microsoft.com/office/drawing/2014/main" id="{0EE2D6C7-B39D-44A1-9009-BA976A5551F9}"/>
                      </a:ext>
                    </a:extLst>
                  </p:cNvPr>
                  <p:cNvSpPr>
                    <a:spLocks noChangeArrowheads="1"/>
                  </p:cNvSpPr>
                  <p:nvPr/>
                </p:nvSpPr>
                <p:spPr bwMode="auto">
                  <a:xfrm>
                    <a:off x="2963" y="3836"/>
                    <a:ext cx="465"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MEM</a:t>
                    </a:r>
                  </a:p>
                </p:txBody>
              </p:sp>
            </p:grpSp>
            <p:grpSp>
              <p:nvGrpSpPr>
                <p:cNvPr id="12337" name="Group 392">
                  <a:extLst>
                    <a:ext uri="{FF2B5EF4-FFF2-40B4-BE49-F238E27FC236}">
                      <a16:creationId xmlns:a16="http://schemas.microsoft.com/office/drawing/2014/main" id="{B96EFDFF-8978-4D61-A172-87E449124071}"/>
                    </a:ext>
                  </a:extLst>
                </p:cNvPr>
                <p:cNvGrpSpPr>
                  <a:grpSpLocks/>
                </p:cNvGrpSpPr>
                <p:nvPr/>
              </p:nvGrpSpPr>
              <p:grpSpPr bwMode="auto">
                <a:xfrm>
                  <a:off x="3416" y="3836"/>
                  <a:ext cx="464" cy="188"/>
                  <a:chOff x="3416" y="3836"/>
                  <a:chExt cx="464" cy="188"/>
                </a:xfrm>
              </p:grpSpPr>
              <p:sp>
                <p:nvSpPr>
                  <p:cNvPr id="12338" name="Rectangle 393">
                    <a:extLst>
                      <a:ext uri="{FF2B5EF4-FFF2-40B4-BE49-F238E27FC236}">
                        <a16:creationId xmlns:a16="http://schemas.microsoft.com/office/drawing/2014/main" id="{8F00E2CE-8738-4317-BEED-31DE1A6DB2E6}"/>
                      </a:ext>
                    </a:extLst>
                  </p:cNvPr>
                  <p:cNvSpPr>
                    <a:spLocks noChangeArrowheads="1"/>
                  </p:cNvSpPr>
                  <p:nvPr/>
                </p:nvSpPr>
                <p:spPr bwMode="auto">
                  <a:xfrm>
                    <a:off x="341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2339" name="Rectangle 394">
                    <a:extLst>
                      <a:ext uri="{FF2B5EF4-FFF2-40B4-BE49-F238E27FC236}">
                        <a16:creationId xmlns:a16="http://schemas.microsoft.com/office/drawing/2014/main" id="{C0050685-3972-401F-B16E-2D2E0BB31E36}"/>
                      </a:ext>
                    </a:extLst>
                  </p:cNvPr>
                  <p:cNvSpPr>
                    <a:spLocks noChangeArrowheads="1"/>
                  </p:cNvSpPr>
                  <p:nvPr/>
                </p:nvSpPr>
                <p:spPr bwMode="auto">
                  <a:xfrm>
                    <a:off x="3491" y="3836"/>
                    <a:ext cx="345"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WB</a:t>
                    </a:r>
                  </a:p>
                </p:txBody>
              </p:sp>
            </p:grpSp>
          </p:grpSp>
          <p:grpSp>
            <p:nvGrpSpPr>
              <p:cNvPr id="12340" name="Group 395">
                <a:extLst>
                  <a:ext uri="{FF2B5EF4-FFF2-40B4-BE49-F238E27FC236}">
                    <a16:creationId xmlns:a16="http://schemas.microsoft.com/office/drawing/2014/main" id="{1F9CE632-55D7-422C-9F98-DD6AFF839F34}"/>
                  </a:ext>
                </a:extLst>
              </p:cNvPr>
              <p:cNvGrpSpPr>
                <a:grpSpLocks/>
              </p:cNvGrpSpPr>
              <p:nvPr/>
            </p:nvGrpSpPr>
            <p:grpSpPr bwMode="auto">
              <a:xfrm>
                <a:off x="2953" y="1824"/>
                <a:ext cx="2384" cy="188"/>
                <a:chOff x="1496" y="3836"/>
                <a:chExt cx="2384" cy="188"/>
              </a:xfrm>
            </p:grpSpPr>
            <p:grpSp>
              <p:nvGrpSpPr>
                <p:cNvPr id="12341" name="Group 396">
                  <a:extLst>
                    <a:ext uri="{FF2B5EF4-FFF2-40B4-BE49-F238E27FC236}">
                      <a16:creationId xmlns:a16="http://schemas.microsoft.com/office/drawing/2014/main" id="{C634380C-7EB3-4803-AD3D-B3F12AA7F7E1}"/>
                    </a:ext>
                  </a:extLst>
                </p:cNvPr>
                <p:cNvGrpSpPr>
                  <a:grpSpLocks/>
                </p:cNvGrpSpPr>
                <p:nvPr/>
              </p:nvGrpSpPr>
              <p:grpSpPr bwMode="auto">
                <a:xfrm>
                  <a:off x="1496" y="3836"/>
                  <a:ext cx="464" cy="188"/>
                  <a:chOff x="1496" y="3836"/>
                  <a:chExt cx="464" cy="188"/>
                </a:xfrm>
              </p:grpSpPr>
              <p:sp>
                <p:nvSpPr>
                  <p:cNvPr id="12342" name="Rectangle 397">
                    <a:extLst>
                      <a:ext uri="{FF2B5EF4-FFF2-40B4-BE49-F238E27FC236}">
                        <a16:creationId xmlns:a16="http://schemas.microsoft.com/office/drawing/2014/main" id="{AEF3974B-9A8E-4F47-A015-8DDEDC4F85BE}"/>
                      </a:ext>
                    </a:extLst>
                  </p:cNvPr>
                  <p:cNvSpPr>
                    <a:spLocks noChangeArrowheads="1"/>
                  </p:cNvSpPr>
                  <p:nvPr/>
                </p:nvSpPr>
                <p:spPr bwMode="auto">
                  <a:xfrm>
                    <a:off x="149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2343" name="Rectangle 398">
                    <a:extLst>
                      <a:ext uri="{FF2B5EF4-FFF2-40B4-BE49-F238E27FC236}">
                        <a16:creationId xmlns:a16="http://schemas.microsoft.com/office/drawing/2014/main" id="{E062BED7-0E85-4327-9E34-311A568642FE}"/>
                      </a:ext>
                    </a:extLst>
                  </p:cNvPr>
                  <p:cNvSpPr>
                    <a:spLocks noChangeArrowheads="1"/>
                  </p:cNvSpPr>
                  <p:nvPr/>
                </p:nvSpPr>
                <p:spPr bwMode="auto">
                  <a:xfrm>
                    <a:off x="1523" y="3836"/>
                    <a:ext cx="255"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IF</a:t>
                    </a:r>
                  </a:p>
                </p:txBody>
              </p:sp>
            </p:grpSp>
            <p:grpSp>
              <p:nvGrpSpPr>
                <p:cNvPr id="12344" name="Group 399">
                  <a:extLst>
                    <a:ext uri="{FF2B5EF4-FFF2-40B4-BE49-F238E27FC236}">
                      <a16:creationId xmlns:a16="http://schemas.microsoft.com/office/drawing/2014/main" id="{9FD9345A-5590-45BE-B5A7-9DF35C6AADCB}"/>
                    </a:ext>
                  </a:extLst>
                </p:cNvPr>
                <p:cNvGrpSpPr>
                  <a:grpSpLocks/>
                </p:cNvGrpSpPr>
                <p:nvPr/>
              </p:nvGrpSpPr>
              <p:grpSpPr bwMode="auto">
                <a:xfrm>
                  <a:off x="1976" y="3836"/>
                  <a:ext cx="464" cy="188"/>
                  <a:chOff x="1976" y="3836"/>
                  <a:chExt cx="464" cy="188"/>
                </a:xfrm>
              </p:grpSpPr>
              <p:sp>
                <p:nvSpPr>
                  <p:cNvPr id="12345" name="Rectangle 400">
                    <a:extLst>
                      <a:ext uri="{FF2B5EF4-FFF2-40B4-BE49-F238E27FC236}">
                        <a16:creationId xmlns:a16="http://schemas.microsoft.com/office/drawing/2014/main" id="{6CAE2674-AEFD-4BC7-B66D-C98C8804CB09}"/>
                      </a:ext>
                    </a:extLst>
                  </p:cNvPr>
                  <p:cNvSpPr>
                    <a:spLocks noChangeArrowheads="1"/>
                  </p:cNvSpPr>
                  <p:nvPr/>
                </p:nvSpPr>
                <p:spPr bwMode="auto">
                  <a:xfrm>
                    <a:off x="197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2346" name="Rectangle 401">
                    <a:extLst>
                      <a:ext uri="{FF2B5EF4-FFF2-40B4-BE49-F238E27FC236}">
                        <a16:creationId xmlns:a16="http://schemas.microsoft.com/office/drawing/2014/main" id="{D2CF7F8E-29BD-467C-B685-5F2F8A9320F4}"/>
                      </a:ext>
                    </a:extLst>
                  </p:cNvPr>
                  <p:cNvSpPr>
                    <a:spLocks noChangeArrowheads="1"/>
                  </p:cNvSpPr>
                  <p:nvPr/>
                </p:nvSpPr>
                <p:spPr bwMode="auto">
                  <a:xfrm>
                    <a:off x="2051" y="3836"/>
                    <a:ext cx="270"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ID</a:t>
                    </a:r>
                  </a:p>
                </p:txBody>
              </p:sp>
            </p:grpSp>
            <p:grpSp>
              <p:nvGrpSpPr>
                <p:cNvPr id="12347" name="Group 402">
                  <a:extLst>
                    <a:ext uri="{FF2B5EF4-FFF2-40B4-BE49-F238E27FC236}">
                      <a16:creationId xmlns:a16="http://schemas.microsoft.com/office/drawing/2014/main" id="{CDFFA64D-5901-4E45-88FB-C8A8F9D48876}"/>
                    </a:ext>
                  </a:extLst>
                </p:cNvPr>
                <p:cNvGrpSpPr>
                  <a:grpSpLocks/>
                </p:cNvGrpSpPr>
                <p:nvPr/>
              </p:nvGrpSpPr>
              <p:grpSpPr bwMode="auto">
                <a:xfrm>
                  <a:off x="2456" y="3836"/>
                  <a:ext cx="464" cy="188"/>
                  <a:chOff x="2456" y="3836"/>
                  <a:chExt cx="464" cy="188"/>
                </a:xfrm>
              </p:grpSpPr>
              <p:sp>
                <p:nvSpPr>
                  <p:cNvPr id="12348" name="Rectangle 403">
                    <a:extLst>
                      <a:ext uri="{FF2B5EF4-FFF2-40B4-BE49-F238E27FC236}">
                        <a16:creationId xmlns:a16="http://schemas.microsoft.com/office/drawing/2014/main" id="{9655E153-FA07-403D-A79A-6CCD37190E51}"/>
                      </a:ext>
                    </a:extLst>
                  </p:cNvPr>
                  <p:cNvSpPr>
                    <a:spLocks noChangeArrowheads="1"/>
                  </p:cNvSpPr>
                  <p:nvPr/>
                </p:nvSpPr>
                <p:spPr bwMode="auto">
                  <a:xfrm>
                    <a:off x="245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2349" name="Rectangle 404">
                    <a:extLst>
                      <a:ext uri="{FF2B5EF4-FFF2-40B4-BE49-F238E27FC236}">
                        <a16:creationId xmlns:a16="http://schemas.microsoft.com/office/drawing/2014/main" id="{02711840-90E1-4A68-AE19-5C46112311A0}"/>
                      </a:ext>
                    </a:extLst>
                  </p:cNvPr>
                  <p:cNvSpPr>
                    <a:spLocks noChangeArrowheads="1"/>
                  </p:cNvSpPr>
                  <p:nvPr/>
                </p:nvSpPr>
                <p:spPr bwMode="auto">
                  <a:xfrm>
                    <a:off x="2483" y="3836"/>
                    <a:ext cx="307"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EX</a:t>
                    </a:r>
                  </a:p>
                </p:txBody>
              </p:sp>
            </p:grpSp>
            <p:grpSp>
              <p:nvGrpSpPr>
                <p:cNvPr id="12350" name="Group 405">
                  <a:extLst>
                    <a:ext uri="{FF2B5EF4-FFF2-40B4-BE49-F238E27FC236}">
                      <a16:creationId xmlns:a16="http://schemas.microsoft.com/office/drawing/2014/main" id="{09137EA7-91CB-4BD4-B3A8-158B85D21236}"/>
                    </a:ext>
                  </a:extLst>
                </p:cNvPr>
                <p:cNvGrpSpPr>
                  <a:grpSpLocks/>
                </p:cNvGrpSpPr>
                <p:nvPr/>
              </p:nvGrpSpPr>
              <p:grpSpPr bwMode="auto">
                <a:xfrm>
                  <a:off x="2936" y="3836"/>
                  <a:ext cx="492" cy="188"/>
                  <a:chOff x="2936" y="3836"/>
                  <a:chExt cx="492" cy="188"/>
                </a:xfrm>
              </p:grpSpPr>
              <p:sp>
                <p:nvSpPr>
                  <p:cNvPr id="12351" name="Rectangle 406">
                    <a:extLst>
                      <a:ext uri="{FF2B5EF4-FFF2-40B4-BE49-F238E27FC236}">
                        <a16:creationId xmlns:a16="http://schemas.microsoft.com/office/drawing/2014/main" id="{B70A72BF-E031-4177-8BB6-7A51200D3B4C}"/>
                      </a:ext>
                    </a:extLst>
                  </p:cNvPr>
                  <p:cNvSpPr>
                    <a:spLocks noChangeArrowheads="1"/>
                  </p:cNvSpPr>
                  <p:nvPr/>
                </p:nvSpPr>
                <p:spPr bwMode="auto">
                  <a:xfrm>
                    <a:off x="293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2352" name="Rectangle 407">
                    <a:extLst>
                      <a:ext uri="{FF2B5EF4-FFF2-40B4-BE49-F238E27FC236}">
                        <a16:creationId xmlns:a16="http://schemas.microsoft.com/office/drawing/2014/main" id="{37835195-A662-4517-A703-761CC86504C3}"/>
                      </a:ext>
                    </a:extLst>
                  </p:cNvPr>
                  <p:cNvSpPr>
                    <a:spLocks noChangeArrowheads="1"/>
                  </p:cNvSpPr>
                  <p:nvPr/>
                </p:nvSpPr>
                <p:spPr bwMode="auto">
                  <a:xfrm>
                    <a:off x="2963" y="3836"/>
                    <a:ext cx="465"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MEM</a:t>
                    </a:r>
                  </a:p>
                </p:txBody>
              </p:sp>
            </p:grpSp>
            <p:grpSp>
              <p:nvGrpSpPr>
                <p:cNvPr id="12353" name="Group 408">
                  <a:extLst>
                    <a:ext uri="{FF2B5EF4-FFF2-40B4-BE49-F238E27FC236}">
                      <a16:creationId xmlns:a16="http://schemas.microsoft.com/office/drawing/2014/main" id="{2F701605-C6F5-4863-B6DB-51E3950CE1E1}"/>
                    </a:ext>
                  </a:extLst>
                </p:cNvPr>
                <p:cNvGrpSpPr>
                  <a:grpSpLocks/>
                </p:cNvGrpSpPr>
                <p:nvPr/>
              </p:nvGrpSpPr>
              <p:grpSpPr bwMode="auto">
                <a:xfrm>
                  <a:off x="3416" y="3836"/>
                  <a:ext cx="464" cy="188"/>
                  <a:chOff x="3416" y="3836"/>
                  <a:chExt cx="464" cy="188"/>
                </a:xfrm>
              </p:grpSpPr>
              <p:sp>
                <p:nvSpPr>
                  <p:cNvPr id="12354" name="Rectangle 409">
                    <a:extLst>
                      <a:ext uri="{FF2B5EF4-FFF2-40B4-BE49-F238E27FC236}">
                        <a16:creationId xmlns:a16="http://schemas.microsoft.com/office/drawing/2014/main" id="{5E43E992-5DAC-4D55-AD1A-0BEB4083F0C8}"/>
                      </a:ext>
                    </a:extLst>
                  </p:cNvPr>
                  <p:cNvSpPr>
                    <a:spLocks noChangeArrowheads="1"/>
                  </p:cNvSpPr>
                  <p:nvPr/>
                </p:nvSpPr>
                <p:spPr bwMode="auto">
                  <a:xfrm>
                    <a:off x="341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2355" name="Rectangle 410">
                    <a:extLst>
                      <a:ext uri="{FF2B5EF4-FFF2-40B4-BE49-F238E27FC236}">
                        <a16:creationId xmlns:a16="http://schemas.microsoft.com/office/drawing/2014/main" id="{37F614EF-1AF6-4AE8-A6C1-9DB9AB9619C7}"/>
                      </a:ext>
                    </a:extLst>
                  </p:cNvPr>
                  <p:cNvSpPr>
                    <a:spLocks noChangeArrowheads="1"/>
                  </p:cNvSpPr>
                  <p:nvPr/>
                </p:nvSpPr>
                <p:spPr bwMode="auto">
                  <a:xfrm>
                    <a:off x="3491" y="3836"/>
                    <a:ext cx="345"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WB</a:t>
                    </a:r>
                  </a:p>
                </p:txBody>
              </p:sp>
            </p:grpSp>
          </p:grpSp>
        </p:grpSp>
      </p:grpSp>
      <p:sp>
        <p:nvSpPr>
          <p:cNvPr id="12356" name="灯片编号占位符 2">
            <a:extLst>
              <a:ext uri="{FF2B5EF4-FFF2-40B4-BE49-F238E27FC236}">
                <a16:creationId xmlns:a16="http://schemas.microsoft.com/office/drawing/2014/main" id="{8C72D8F8-63C0-4B07-9E39-B7D69E48A58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C25D9CAA-A89B-4C61-B538-CB064276FD6C}"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240</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7" name="灯片编号占位符 1">
            <a:extLst>
              <a:ext uri="{FF2B5EF4-FFF2-40B4-BE49-F238E27FC236}">
                <a16:creationId xmlns:a16="http://schemas.microsoft.com/office/drawing/2014/main" id="{4C2DF3E8-0946-404C-9965-506E95A3077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2AF764FF-072D-45A5-9290-49A8BC495ECE}"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241</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14338" name="内容占位符 2">
            <a:extLst>
              <a:ext uri="{FF2B5EF4-FFF2-40B4-BE49-F238E27FC236}">
                <a16:creationId xmlns:a16="http://schemas.microsoft.com/office/drawing/2014/main" id="{03DF5856-8E32-45C6-91F0-A6109299C15F}"/>
              </a:ext>
            </a:extLst>
          </p:cNvPr>
          <p:cNvSpPr txBox="1">
            <a:spLocks noChangeArrowheads="1"/>
          </p:cNvSpPr>
          <p:nvPr/>
        </p:nvSpPr>
        <p:spPr bwMode="auto">
          <a:xfrm>
            <a:off x="1524000" y="142876"/>
            <a:ext cx="82296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000" b="1">
                <a:solidFill>
                  <a:schemeClr val="bg2"/>
                </a:solidFill>
                <a:latin typeface="Arial" panose="020B0604020202020204" pitchFamily="34" charset="0"/>
                <a:ea typeface="宋体" panose="02010600030101010101" pitchFamily="2" charset="-122"/>
              </a:defRPr>
            </a:lvl1pPr>
            <a:lvl2pPr>
              <a:buFont typeface="Arial" panose="020B0604020202020204" pitchFamily="34" charset="0"/>
              <a:defRPr sz="1000" b="1">
                <a:solidFill>
                  <a:schemeClr val="bg2"/>
                </a:solidFill>
                <a:latin typeface="Arial" panose="020B0604020202020204" pitchFamily="34" charset="0"/>
                <a:ea typeface="宋体" panose="02010600030101010101" pitchFamily="2" charset="-122"/>
              </a:defRPr>
            </a:lvl2pPr>
            <a:lvl3pPr>
              <a:defRPr sz="1000" b="1">
                <a:solidFill>
                  <a:schemeClr val="bg2"/>
                </a:solidFill>
                <a:latin typeface="Arial" panose="020B0604020202020204" pitchFamily="34" charset="0"/>
                <a:ea typeface="宋体" panose="02010600030101010101" pitchFamily="2" charset="-122"/>
              </a:defRPr>
            </a:lvl3pPr>
            <a:lvl4pPr>
              <a:buFont typeface="Arial" panose="020B0604020202020204" pitchFamily="34" charset="0"/>
              <a:defRPr sz="1000" b="1">
                <a:solidFill>
                  <a:schemeClr val="bg2"/>
                </a:solidFill>
                <a:latin typeface="Arial" panose="020B0604020202020204" pitchFamily="34" charset="0"/>
                <a:ea typeface="宋体" panose="02010600030101010101" pitchFamily="2" charset="-122"/>
              </a:defRPr>
            </a:lvl4pPr>
            <a:lvl5pPr>
              <a:defRPr sz="1000" b="1">
                <a:solidFill>
                  <a:schemeClr val="bg2"/>
                </a:solidFill>
                <a:latin typeface="Arial" panose="020B0604020202020204" pitchFamily="34" charset="0"/>
                <a:ea typeface="宋体" panose="02010600030101010101" pitchFamily="2" charset="-122"/>
              </a:defRPr>
            </a:lvl5pPr>
            <a:lvl6pPr fontAlgn="base">
              <a:spcBef>
                <a:spcPct val="50000"/>
              </a:spcBef>
              <a:spcAft>
                <a:spcPct val="0"/>
              </a:spcAft>
              <a:defRPr sz="1000" b="1">
                <a:solidFill>
                  <a:schemeClr val="bg2"/>
                </a:solidFill>
                <a:latin typeface="Arial" panose="020B0604020202020204" pitchFamily="34" charset="0"/>
                <a:ea typeface="宋体" panose="02010600030101010101" pitchFamily="2" charset="-122"/>
              </a:defRPr>
            </a:lvl6pPr>
            <a:lvl7pPr fontAlgn="base">
              <a:spcBef>
                <a:spcPct val="50000"/>
              </a:spcBef>
              <a:spcAft>
                <a:spcPct val="0"/>
              </a:spcAft>
              <a:defRPr sz="1000" b="1">
                <a:solidFill>
                  <a:schemeClr val="bg2"/>
                </a:solidFill>
                <a:latin typeface="Arial" panose="020B0604020202020204" pitchFamily="34" charset="0"/>
                <a:ea typeface="宋体" panose="02010600030101010101" pitchFamily="2" charset="-122"/>
              </a:defRPr>
            </a:lvl7pPr>
            <a:lvl8pPr fontAlgn="base">
              <a:spcBef>
                <a:spcPct val="50000"/>
              </a:spcBef>
              <a:spcAft>
                <a:spcPct val="0"/>
              </a:spcAft>
              <a:defRPr sz="1000" b="1">
                <a:solidFill>
                  <a:schemeClr val="bg2"/>
                </a:solidFill>
                <a:latin typeface="Arial" panose="020B0604020202020204" pitchFamily="34" charset="0"/>
                <a:ea typeface="宋体" panose="02010600030101010101" pitchFamily="2" charset="-122"/>
              </a:defRPr>
            </a:lvl8pPr>
            <a:lvl9pPr fontAlgn="base">
              <a:spcBef>
                <a:spcPct val="50000"/>
              </a:spcBef>
              <a:spcAft>
                <a:spcPct val="0"/>
              </a:spcAft>
              <a:defRPr sz="1000" b="1">
                <a:solidFill>
                  <a:schemeClr val="bg2"/>
                </a:solidFill>
                <a:latin typeface="Arial" panose="020B0604020202020204" pitchFamily="34" charset="0"/>
                <a:ea typeface="宋体" panose="02010600030101010101" pitchFamily="2" charset="-122"/>
              </a:defRPr>
            </a:lvl9pPr>
          </a:lstStyle>
          <a:p>
            <a:pPr fontAlgn="base">
              <a:lnSpc>
                <a:spcPts val="3700"/>
              </a:lnSpc>
              <a:spcBef>
                <a:spcPct val="20000"/>
              </a:spcBef>
              <a:spcAft>
                <a:spcPct val="0"/>
              </a:spcAft>
              <a:buClr>
                <a:srgbClr val="3366FF"/>
              </a:buClr>
              <a:buSzPct val="80000"/>
            </a:pPr>
            <a:r>
              <a:rPr lang="zh-CN" altLang="en-US" sz="2800">
                <a:solidFill>
                  <a:srgbClr val="FFFFFF"/>
                </a:solidFill>
                <a:latin typeface="Times New Roman" panose="02020603050405020304" pitchFamily="18" charset="0"/>
              </a:rPr>
              <a:t>         </a:t>
            </a:r>
            <a:r>
              <a:rPr lang="zh-CN" altLang="en-US" sz="3200">
                <a:solidFill>
                  <a:srgbClr val="FFFFFF"/>
                </a:solidFill>
                <a:latin typeface="Times New Roman" panose="02020603050405020304" pitchFamily="18" charset="0"/>
              </a:rPr>
              <a:t>一条指令的执行过程分为</a:t>
            </a:r>
            <a:r>
              <a:rPr lang="en-US" altLang="zh-CN" sz="3200">
                <a:solidFill>
                  <a:srgbClr val="FFC000"/>
                </a:solidFill>
                <a:latin typeface="Times New Roman" panose="02020603050405020304" pitchFamily="18" charset="0"/>
              </a:rPr>
              <a:t>5</a:t>
            </a:r>
            <a:r>
              <a:rPr lang="zh-CN" altLang="en-US" sz="3200">
                <a:solidFill>
                  <a:srgbClr val="FFC000"/>
                </a:solidFill>
                <a:latin typeface="Times New Roman" panose="02020603050405020304" pitchFamily="18" charset="0"/>
              </a:rPr>
              <a:t>个阶段</a:t>
            </a:r>
            <a:r>
              <a:rPr lang="zh-CN" altLang="en-US" sz="3200">
                <a:solidFill>
                  <a:srgbClr val="FFFFFF"/>
                </a:solidFill>
                <a:latin typeface="Times New Roman" panose="02020603050405020304" pitchFamily="18" charset="0"/>
              </a:rPr>
              <a:t>：</a:t>
            </a:r>
          </a:p>
        </p:txBody>
      </p:sp>
      <p:sp>
        <p:nvSpPr>
          <p:cNvPr id="110" name="Rectangle 1027">
            <a:extLst>
              <a:ext uri="{FF2B5EF4-FFF2-40B4-BE49-F238E27FC236}">
                <a16:creationId xmlns:a16="http://schemas.microsoft.com/office/drawing/2014/main" id="{027C5727-65E1-4B62-A05E-FC4E38053F98}"/>
              </a:ext>
            </a:extLst>
          </p:cNvPr>
          <p:cNvSpPr txBox="1">
            <a:spLocks noChangeArrowheads="1"/>
          </p:cNvSpPr>
          <p:nvPr/>
        </p:nvSpPr>
        <p:spPr>
          <a:xfrm>
            <a:off x="1809750" y="785813"/>
            <a:ext cx="8534400" cy="4286250"/>
          </a:xfrm>
          <a:prstGeom prst="rect">
            <a:avLst/>
          </a:prstGeom>
        </p:spPr>
        <p:txBody>
          <a:bodyPr>
            <a:normAutofit/>
          </a:bodyPr>
          <a:lstStyle/>
          <a:p>
            <a:pPr marL="742950" lvl="1" indent="-285750" fontAlgn="base">
              <a:lnSpc>
                <a:spcPts val="3300"/>
              </a:lnSpc>
              <a:spcBef>
                <a:spcPct val="20000"/>
              </a:spcBef>
              <a:spcAft>
                <a:spcPct val="0"/>
              </a:spcAft>
              <a:buClr>
                <a:srgbClr val="FFFFFF"/>
              </a:buClr>
              <a:buSzPct val="90000"/>
              <a:buFontTx/>
              <a:buChar char="–"/>
              <a:defRPr/>
            </a:pPr>
            <a:r>
              <a:rPr lang="en-US" altLang="zh-CN" sz="2400" b="1" kern="0" dirty="0">
                <a:solidFill>
                  <a:srgbClr val="FF3300"/>
                </a:solidFill>
                <a:latin typeface="Comic Sans MS" panose="030F0702030302020204" pitchFamily="66" charset="0"/>
                <a:ea typeface="宋体"/>
              </a:rPr>
              <a:t>IF</a:t>
            </a:r>
            <a:r>
              <a:rPr lang="en-US" altLang="zh-CN" sz="2400" b="1" kern="0" dirty="0">
                <a:solidFill>
                  <a:srgbClr val="FFFFFF"/>
                </a:solidFill>
                <a:latin typeface="Comic Sans MS" panose="030F0702030302020204" pitchFamily="66" charset="0"/>
                <a:ea typeface="宋体"/>
              </a:rPr>
              <a:t>: </a:t>
            </a:r>
            <a:r>
              <a:rPr lang="zh-CN" altLang="en-US" sz="2000" b="1" kern="0" dirty="0">
                <a:solidFill>
                  <a:srgbClr val="FFFF00"/>
                </a:solidFill>
                <a:latin typeface="Comic Sans MS" panose="030F0702030302020204" pitchFamily="66" charset="0"/>
                <a:ea typeface="宋体"/>
              </a:rPr>
              <a:t>取指令</a:t>
            </a:r>
          </a:p>
          <a:p>
            <a:pPr marL="1143000" lvl="2" indent="-228600" fontAlgn="base">
              <a:lnSpc>
                <a:spcPts val="3300"/>
              </a:lnSpc>
              <a:spcBef>
                <a:spcPct val="20000"/>
              </a:spcBef>
              <a:spcAft>
                <a:spcPct val="0"/>
              </a:spcAft>
              <a:buClr>
                <a:srgbClr val="00FFFF"/>
              </a:buClr>
              <a:buSzPct val="60000"/>
              <a:buFont typeface="Wingdings" panose="05000000000000000000" pitchFamily="2" charset="2"/>
              <a:buChar char="l"/>
              <a:defRPr/>
            </a:pPr>
            <a:r>
              <a:rPr lang="zh-CN" altLang="en-US" b="1" kern="0" dirty="0">
                <a:solidFill>
                  <a:srgbClr val="FFFFFF"/>
                </a:solidFill>
                <a:latin typeface="Comic Sans MS" panose="030F0702030302020204" pitchFamily="66" charset="0"/>
                <a:ea typeface="宋体"/>
              </a:rPr>
              <a:t>按照</a:t>
            </a:r>
            <a:r>
              <a:rPr lang="en-US" altLang="zh-CN" b="1" kern="0" dirty="0">
                <a:solidFill>
                  <a:srgbClr val="FFFFFF"/>
                </a:solidFill>
                <a:latin typeface="Comic Sans MS" panose="030F0702030302020204" pitchFamily="66" charset="0"/>
                <a:ea typeface="宋体"/>
              </a:rPr>
              <a:t> PC </a:t>
            </a:r>
            <a:r>
              <a:rPr lang="zh-CN" altLang="en-US" sz="1600" b="1" kern="0" dirty="0">
                <a:solidFill>
                  <a:srgbClr val="FFFFFF"/>
                </a:solidFill>
                <a:latin typeface="Comic Sans MS" panose="030F0702030302020204" pitchFamily="66" charset="0"/>
                <a:ea typeface="宋体"/>
              </a:rPr>
              <a:t>内容访问指令存储器，取出指令</a:t>
            </a:r>
          </a:p>
          <a:p>
            <a:pPr marL="1143000" lvl="2" indent="-228600" fontAlgn="base">
              <a:lnSpc>
                <a:spcPts val="3300"/>
              </a:lnSpc>
              <a:spcBef>
                <a:spcPct val="20000"/>
              </a:spcBef>
              <a:spcAft>
                <a:spcPct val="0"/>
              </a:spcAft>
              <a:buClr>
                <a:srgbClr val="00FFFF"/>
              </a:buClr>
              <a:buSzPct val="60000"/>
              <a:buFont typeface="Wingdings" panose="05000000000000000000" pitchFamily="2" charset="2"/>
              <a:buChar char="l"/>
              <a:defRPr/>
            </a:pPr>
            <a:r>
              <a:rPr lang="zh-CN" altLang="en-US" b="1" kern="0" dirty="0">
                <a:solidFill>
                  <a:srgbClr val="FFFFFF"/>
                </a:solidFill>
                <a:latin typeface="Comic Sans MS" panose="030F0702030302020204" pitchFamily="66" charset="0"/>
                <a:ea typeface="宋体"/>
              </a:rPr>
              <a:t>顺序执行，则</a:t>
            </a:r>
            <a:r>
              <a:rPr lang="en-US" altLang="zh-CN" b="1" kern="0" dirty="0">
                <a:solidFill>
                  <a:srgbClr val="FFFFFF"/>
                </a:solidFill>
                <a:latin typeface="Comic Sans MS" panose="030F0702030302020204" pitchFamily="66" charset="0"/>
                <a:ea typeface="宋体"/>
              </a:rPr>
              <a:t>PC+1</a:t>
            </a:r>
            <a:r>
              <a:rPr lang="zh-CN" altLang="en-US" sz="1600" b="1" kern="0" dirty="0">
                <a:solidFill>
                  <a:srgbClr val="FFFFFF"/>
                </a:solidFill>
                <a:latin typeface="Comic Sans MS" panose="030F0702030302020204" pitchFamily="66" charset="0"/>
                <a:ea typeface="宋体"/>
              </a:rPr>
              <a:t>，以获取下一条指令地址</a:t>
            </a:r>
          </a:p>
          <a:p>
            <a:pPr marL="742950" lvl="1" indent="-285750" fontAlgn="base">
              <a:lnSpc>
                <a:spcPts val="3300"/>
              </a:lnSpc>
              <a:spcBef>
                <a:spcPct val="20000"/>
              </a:spcBef>
              <a:spcAft>
                <a:spcPct val="0"/>
              </a:spcAft>
              <a:buClr>
                <a:srgbClr val="FFFFFF"/>
              </a:buClr>
              <a:buSzPct val="90000"/>
              <a:buFontTx/>
              <a:buChar char="–"/>
              <a:defRPr/>
            </a:pPr>
            <a:r>
              <a:rPr lang="en-US" altLang="zh-CN" sz="2400" b="1" kern="0" dirty="0">
                <a:solidFill>
                  <a:srgbClr val="FF3300"/>
                </a:solidFill>
                <a:latin typeface="Comic Sans MS" panose="030F0702030302020204" pitchFamily="66" charset="0"/>
                <a:ea typeface="宋体"/>
              </a:rPr>
              <a:t>ID</a:t>
            </a:r>
            <a:r>
              <a:rPr lang="en-US" altLang="zh-CN" sz="2400" b="1" kern="0" dirty="0">
                <a:solidFill>
                  <a:srgbClr val="FFFFFF"/>
                </a:solidFill>
                <a:latin typeface="Comic Sans MS" panose="030F0702030302020204" pitchFamily="66" charset="0"/>
                <a:ea typeface="宋体"/>
              </a:rPr>
              <a:t>: </a:t>
            </a:r>
            <a:r>
              <a:rPr lang="zh-CN" altLang="en-US" sz="2400" b="1" kern="0" dirty="0">
                <a:solidFill>
                  <a:srgbClr val="FFFF00"/>
                </a:solidFill>
                <a:latin typeface="Comic Sans MS" panose="030F0702030302020204" pitchFamily="66" charset="0"/>
                <a:ea typeface="宋体"/>
              </a:rPr>
              <a:t>指令译码</a:t>
            </a:r>
            <a:r>
              <a:rPr lang="en-US" altLang="zh-CN" sz="2400" b="1" kern="0" dirty="0">
                <a:solidFill>
                  <a:srgbClr val="FFFF00"/>
                </a:solidFill>
                <a:latin typeface="Comic Sans MS" panose="030F0702030302020204" pitchFamily="66" charset="0"/>
                <a:ea typeface="宋体"/>
              </a:rPr>
              <a:t>/ </a:t>
            </a:r>
            <a:r>
              <a:rPr lang="zh-CN" altLang="en-US" sz="2000" b="1" kern="0" dirty="0">
                <a:solidFill>
                  <a:srgbClr val="FFFF00"/>
                </a:solidFill>
                <a:latin typeface="Comic Sans MS" panose="030F0702030302020204" pitchFamily="66" charset="0"/>
                <a:ea typeface="宋体"/>
              </a:rPr>
              <a:t>读寄存器</a:t>
            </a:r>
          </a:p>
          <a:p>
            <a:pPr marL="1143000" lvl="2" indent="-228600" fontAlgn="base">
              <a:lnSpc>
                <a:spcPts val="3300"/>
              </a:lnSpc>
              <a:spcBef>
                <a:spcPct val="20000"/>
              </a:spcBef>
              <a:spcAft>
                <a:spcPct val="0"/>
              </a:spcAft>
              <a:buClr>
                <a:srgbClr val="00FFFF"/>
              </a:buClr>
              <a:buSzPct val="60000"/>
              <a:buFont typeface="Wingdings" panose="05000000000000000000" pitchFamily="2" charset="2"/>
              <a:buChar char="l"/>
              <a:defRPr/>
            </a:pPr>
            <a:r>
              <a:rPr lang="zh-CN" altLang="en-US" sz="1600" b="1" kern="0" dirty="0">
                <a:solidFill>
                  <a:srgbClr val="FFFFFF"/>
                </a:solidFill>
                <a:latin typeface="Comic Sans MS" panose="030F0702030302020204" pitchFamily="66" charset="0"/>
                <a:ea typeface="宋体"/>
              </a:rPr>
              <a:t>指令译码</a:t>
            </a:r>
          </a:p>
          <a:p>
            <a:pPr marL="1143000" lvl="2" indent="-228600" fontAlgn="base">
              <a:lnSpc>
                <a:spcPts val="3300"/>
              </a:lnSpc>
              <a:spcBef>
                <a:spcPct val="20000"/>
              </a:spcBef>
              <a:spcAft>
                <a:spcPct val="0"/>
              </a:spcAft>
              <a:buClr>
                <a:srgbClr val="00FFFF"/>
              </a:buClr>
              <a:buSzPct val="60000"/>
              <a:buFont typeface="Wingdings" panose="05000000000000000000" pitchFamily="2" charset="2"/>
              <a:buChar char="l"/>
              <a:defRPr/>
            </a:pPr>
            <a:r>
              <a:rPr lang="zh-CN" altLang="en-US" sz="1600" b="1" kern="0" dirty="0">
                <a:solidFill>
                  <a:srgbClr val="FFFFFF"/>
                </a:solidFill>
                <a:latin typeface="Comic Sans MS" panose="030F0702030302020204" pitchFamily="66" charset="0"/>
                <a:ea typeface="宋体"/>
              </a:rPr>
              <a:t>读寄存器</a:t>
            </a:r>
          </a:p>
          <a:p>
            <a:pPr marL="1143000" lvl="2" indent="-228600" fontAlgn="base">
              <a:lnSpc>
                <a:spcPts val="3300"/>
              </a:lnSpc>
              <a:spcBef>
                <a:spcPct val="20000"/>
              </a:spcBef>
              <a:spcAft>
                <a:spcPct val="0"/>
              </a:spcAft>
              <a:buClr>
                <a:srgbClr val="00FFFF"/>
              </a:buClr>
              <a:buSzPct val="60000"/>
              <a:buFont typeface="Wingdings" panose="05000000000000000000" pitchFamily="2" charset="2"/>
              <a:buChar char="l"/>
              <a:defRPr/>
            </a:pPr>
            <a:r>
              <a:rPr lang="zh-CN" altLang="en-US" sz="1600" b="1" kern="0" dirty="0">
                <a:solidFill>
                  <a:srgbClr val="FFFFFF"/>
                </a:solidFill>
                <a:latin typeface="Comic Sans MS" panose="030F0702030302020204" pitchFamily="66" charset="0"/>
                <a:ea typeface="宋体"/>
              </a:rPr>
              <a:t>如果需要，符号扩展指令中的偏移量</a:t>
            </a:r>
          </a:p>
          <a:p>
            <a:pPr marL="1143000" lvl="2" indent="-228600" fontAlgn="base">
              <a:lnSpc>
                <a:spcPts val="3300"/>
              </a:lnSpc>
              <a:spcBef>
                <a:spcPct val="20000"/>
              </a:spcBef>
              <a:spcAft>
                <a:spcPct val="0"/>
              </a:spcAft>
              <a:buClr>
                <a:srgbClr val="00FFFF"/>
              </a:buClr>
              <a:buSzPct val="60000"/>
              <a:buFont typeface="Wingdings" panose="05000000000000000000" pitchFamily="2" charset="2"/>
              <a:buChar char="l"/>
              <a:defRPr/>
            </a:pPr>
            <a:r>
              <a:rPr lang="zh-CN" altLang="en-US" sz="2000" b="1" kern="0" dirty="0">
                <a:solidFill>
                  <a:srgbClr val="FFFFFF"/>
                </a:solidFill>
                <a:latin typeface="Comic Sans MS" panose="030F0702030302020204" pitchFamily="66" charset="0"/>
                <a:ea typeface="宋体"/>
              </a:rPr>
              <a:t>转移指令，</a:t>
            </a:r>
            <a:r>
              <a:rPr lang="en-US" altLang="zh-CN" sz="2000" b="1" kern="0" dirty="0">
                <a:solidFill>
                  <a:srgbClr val="FFFFFF"/>
                </a:solidFill>
                <a:latin typeface="Comic Sans MS" panose="030F0702030302020204" pitchFamily="66" charset="0"/>
                <a:ea typeface="宋体"/>
              </a:rPr>
              <a:t> </a:t>
            </a:r>
            <a:r>
              <a:rPr lang="en-US" altLang="zh-CN" b="1" kern="0" dirty="0">
                <a:solidFill>
                  <a:srgbClr val="FFFFFF"/>
                </a:solidFill>
                <a:latin typeface="Comic Sans MS" panose="030F0702030302020204" pitchFamily="66" charset="0"/>
                <a:ea typeface="宋体"/>
              </a:rPr>
              <a:t>PC+</a:t>
            </a:r>
            <a:r>
              <a:rPr lang="zh-CN" altLang="en-US" b="1" kern="0" dirty="0">
                <a:solidFill>
                  <a:srgbClr val="FFFFFF"/>
                </a:solidFill>
                <a:latin typeface="Comic Sans MS" panose="030F0702030302020204" pitchFamily="66" charset="0"/>
                <a:ea typeface="宋体"/>
              </a:rPr>
              <a:t>偏移量</a:t>
            </a:r>
          </a:p>
        </p:txBody>
      </p:sp>
      <p:grpSp>
        <p:nvGrpSpPr>
          <p:cNvPr id="14340" name="组合 4">
            <a:extLst>
              <a:ext uri="{FF2B5EF4-FFF2-40B4-BE49-F238E27FC236}">
                <a16:creationId xmlns:a16="http://schemas.microsoft.com/office/drawing/2014/main" id="{5E7C4439-89F4-4562-B6B1-1224E1D89F0D}"/>
              </a:ext>
            </a:extLst>
          </p:cNvPr>
          <p:cNvGrpSpPr>
            <a:grpSpLocks/>
          </p:cNvGrpSpPr>
          <p:nvPr/>
        </p:nvGrpSpPr>
        <p:grpSpPr bwMode="auto">
          <a:xfrm>
            <a:off x="2238376" y="4857749"/>
            <a:ext cx="8099425" cy="1788588"/>
            <a:chOff x="685800" y="4014788"/>
            <a:chExt cx="8099452" cy="1857913"/>
          </a:xfrm>
        </p:grpSpPr>
        <p:sp>
          <p:nvSpPr>
            <p:cNvPr id="14341" name="Line 135">
              <a:extLst>
                <a:ext uri="{FF2B5EF4-FFF2-40B4-BE49-F238E27FC236}">
                  <a16:creationId xmlns:a16="http://schemas.microsoft.com/office/drawing/2014/main" id="{44F7676A-DCED-4FEC-A9EE-384FEBC337C7}"/>
                </a:ext>
              </a:extLst>
            </p:cNvPr>
            <p:cNvSpPr>
              <a:spLocks noChangeShapeType="1"/>
            </p:cNvSpPr>
            <p:nvPr/>
          </p:nvSpPr>
          <p:spPr bwMode="auto">
            <a:xfrm>
              <a:off x="795338" y="4408488"/>
              <a:ext cx="355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42" name="Line 136">
              <a:extLst>
                <a:ext uri="{FF2B5EF4-FFF2-40B4-BE49-F238E27FC236}">
                  <a16:creationId xmlns:a16="http://schemas.microsoft.com/office/drawing/2014/main" id="{F0A1E047-BD65-4C44-B085-BCD7C7D387FC}"/>
                </a:ext>
              </a:extLst>
            </p:cNvPr>
            <p:cNvSpPr>
              <a:spLocks noChangeShapeType="1"/>
            </p:cNvSpPr>
            <p:nvPr/>
          </p:nvSpPr>
          <p:spPr bwMode="auto">
            <a:xfrm>
              <a:off x="1163638" y="4421188"/>
              <a:ext cx="0" cy="2032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43" name="Line 139">
              <a:extLst>
                <a:ext uri="{FF2B5EF4-FFF2-40B4-BE49-F238E27FC236}">
                  <a16:creationId xmlns:a16="http://schemas.microsoft.com/office/drawing/2014/main" id="{1F2C630A-9B25-408A-94F2-4F86DCC7985D}"/>
                </a:ext>
              </a:extLst>
            </p:cNvPr>
            <p:cNvSpPr>
              <a:spLocks noChangeShapeType="1"/>
            </p:cNvSpPr>
            <p:nvPr/>
          </p:nvSpPr>
          <p:spPr bwMode="auto">
            <a:xfrm>
              <a:off x="4745038" y="4421188"/>
              <a:ext cx="0" cy="2032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44" name="Line 140">
              <a:extLst>
                <a:ext uri="{FF2B5EF4-FFF2-40B4-BE49-F238E27FC236}">
                  <a16:creationId xmlns:a16="http://schemas.microsoft.com/office/drawing/2014/main" id="{5F4CCA55-846A-440E-83D1-55E6FAF38F47}"/>
                </a:ext>
              </a:extLst>
            </p:cNvPr>
            <p:cNvSpPr>
              <a:spLocks noChangeShapeType="1"/>
            </p:cNvSpPr>
            <p:nvPr/>
          </p:nvSpPr>
          <p:spPr bwMode="auto">
            <a:xfrm flipV="1">
              <a:off x="8466138" y="4014788"/>
              <a:ext cx="0" cy="1549400"/>
            </a:xfrm>
            <a:prstGeom prst="line">
              <a:avLst/>
            </a:prstGeom>
            <a:noFill/>
            <a:ln w="25400">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45" name="Line 141">
              <a:extLst>
                <a:ext uri="{FF2B5EF4-FFF2-40B4-BE49-F238E27FC236}">
                  <a16:creationId xmlns:a16="http://schemas.microsoft.com/office/drawing/2014/main" id="{84DBE6C2-2D24-4244-BD09-F56A05691671}"/>
                </a:ext>
              </a:extLst>
            </p:cNvPr>
            <p:cNvSpPr>
              <a:spLocks noChangeShapeType="1"/>
            </p:cNvSpPr>
            <p:nvPr/>
          </p:nvSpPr>
          <p:spPr bwMode="auto">
            <a:xfrm>
              <a:off x="8478838" y="4421188"/>
              <a:ext cx="0" cy="2032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46" name="Line 142">
              <a:extLst>
                <a:ext uri="{FF2B5EF4-FFF2-40B4-BE49-F238E27FC236}">
                  <a16:creationId xmlns:a16="http://schemas.microsoft.com/office/drawing/2014/main" id="{9FA6CA5C-D3A7-4D8A-820D-DBC6C94B9385}"/>
                </a:ext>
              </a:extLst>
            </p:cNvPr>
            <p:cNvSpPr>
              <a:spLocks noChangeShapeType="1"/>
            </p:cNvSpPr>
            <p:nvPr/>
          </p:nvSpPr>
          <p:spPr bwMode="auto">
            <a:xfrm>
              <a:off x="1176338" y="4637088"/>
              <a:ext cx="187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47" name="Line 143">
              <a:extLst>
                <a:ext uri="{FF2B5EF4-FFF2-40B4-BE49-F238E27FC236}">
                  <a16:creationId xmlns:a16="http://schemas.microsoft.com/office/drawing/2014/main" id="{86340C9A-0DDF-4A7A-BD55-B0C70E0ACF1C}"/>
                </a:ext>
              </a:extLst>
            </p:cNvPr>
            <p:cNvSpPr>
              <a:spLocks noChangeShapeType="1"/>
            </p:cNvSpPr>
            <p:nvPr/>
          </p:nvSpPr>
          <p:spPr bwMode="auto">
            <a:xfrm>
              <a:off x="3081338" y="4408488"/>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48" name="Line 144">
              <a:extLst>
                <a:ext uri="{FF2B5EF4-FFF2-40B4-BE49-F238E27FC236}">
                  <a16:creationId xmlns:a16="http://schemas.microsoft.com/office/drawing/2014/main" id="{25734909-3C8E-47F8-A08D-D738ABE72A74}"/>
                </a:ext>
              </a:extLst>
            </p:cNvPr>
            <p:cNvSpPr>
              <a:spLocks noChangeShapeType="1"/>
            </p:cNvSpPr>
            <p:nvPr/>
          </p:nvSpPr>
          <p:spPr bwMode="auto">
            <a:xfrm>
              <a:off x="3068638" y="4421188"/>
              <a:ext cx="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49" name="Line 145">
              <a:extLst>
                <a:ext uri="{FF2B5EF4-FFF2-40B4-BE49-F238E27FC236}">
                  <a16:creationId xmlns:a16="http://schemas.microsoft.com/office/drawing/2014/main" id="{494A4478-CFD0-4425-B281-EBE17F376AEB}"/>
                </a:ext>
              </a:extLst>
            </p:cNvPr>
            <p:cNvSpPr>
              <a:spLocks noChangeShapeType="1"/>
            </p:cNvSpPr>
            <p:nvPr/>
          </p:nvSpPr>
          <p:spPr bwMode="auto">
            <a:xfrm>
              <a:off x="4757738" y="4637088"/>
              <a:ext cx="187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50" name="Line 146">
              <a:extLst>
                <a:ext uri="{FF2B5EF4-FFF2-40B4-BE49-F238E27FC236}">
                  <a16:creationId xmlns:a16="http://schemas.microsoft.com/office/drawing/2014/main" id="{41FE04BD-09C9-4BD6-B195-F9544B4B86A1}"/>
                </a:ext>
              </a:extLst>
            </p:cNvPr>
            <p:cNvSpPr>
              <a:spLocks noChangeShapeType="1"/>
            </p:cNvSpPr>
            <p:nvPr/>
          </p:nvSpPr>
          <p:spPr bwMode="auto">
            <a:xfrm>
              <a:off x="6662738" y="4408488"/>
              <a:ext cx="1803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51" name="Line 147">
              <a:extLst>
                <a:ext uri="{FF2B5EF4-FFF2-40B4-BE49-F238E27FC236}">
                  <a16:creationId xmlns:a16="http://schemas.microsoft.com/office/drawing/2014/main" id="{05F2EF01-1C1D-421A-BB8A-0DA064593FF0}"/>
                </a:ext>
              </a:extLst>
            </p:cNvPr>
            <p:cNvSpPr>
              <a:spLocks noChangeShapeType="1"/>
            </p:cNvSpPr>
            <p:nvPr/>
          </p:nvSpPr>
          <p:spPr bwMode="auto">
            <a:xfrm>
              <a:off x="6650038" y="4421188"/>
              <a:ext cx="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52" name="Line 148">
              <a:extLst>
                <a:ext uri="{FF2B5EF4-FFF2-40B4-BE49-F238E27FC236}">
                  <a16:creationId xmlns:a16="http://schemas.microsoft.com/office/drawing/2014/main" id="{A46CDCB7-2C8A-477E-B92F-294EE90AF2C7}"/>
                </a:ext>
              </a:extLst>
            </p:cNvPr>
            <p:cNvSpPr>
              <a:spLocks noChangeShapeType="1"/>
            </p:cNvSpPr>
            <p:nvPr/>
          </p:nvSpPr>
          <p:spPr bwMode="auto">
            <a:xfrm>
              <a:off x="8429652" y="4643446"/>
              <a:ext cx="355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53" name="Rectangle 149">
              <a:extLst>
                <a:ext uri="{FF2B5EF4-FFF2-40B4-BE49-F238E27FC236}">
                  <a16:creationId xmlns:a16="http://schemas.microsoft.com/office/drawing/2014/main" id="{25BA1324-5B17-41BB-B264-0A94A7098F57}"/>
                </a:ext>
              </a:extLst>
            </p:cNvPr>
            <p:cNvSpPr>
              <a:spLocks noChangeArrowheads="1"/>
            </p:cNvSpPr>
            <p:nvPr/>
          </p:nvSpPr>
          <p:spPr bwMode="auto">
            <a:xfrm>
              <a:off x="685800" y="4402138"/>
              <a:ext cx="501743" cy="34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FF"/>
                  </a:solidFill>
                  <a:latin typeface="Times New Roman" panose="02020603050405020304" pitchFamily="18" charset="0"/>
                  <a:ea typeface="宋体" panose="02010600030101010101" pitchFamily="2" charset="-122"/>
                </a:rPr>
                <a:t>Clk</a:t>
              </a:r>
            </a:p>
          </p:txBody>
        </p:sp>
        <p:sp>
          <p:nvSpPr>
            <p:cNvPr id="14354" name="Rectangle 151">
              <a:extLst>
                <a:ext uri="{FF2B5EF4-FFF2-40B4-BE49-F238E27FC236}">
                  <a16:creationId xmlns:a16="http://schemas.microsoft.com/office/drawing/2014/main" id="{69517262-D248-4B7C-807F-EE9D76F16019}"/>
                </a:ext>
              </a:extLst>
            </p:cNvPr>
            <p:cNvSpPr>
              <a:spLocks noChangeArrowheads="1"/>
            </p:cNvSpPr>
            <p:nvPr/>
          </p:nvSpPr>
          <p:spPr bwMode="auto">
            <a:xfrm>
              <a:off x="1143000" y="4929188"/>
              <a:ext cx="3556000" cy="279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55" name="Rectangle 152">
              <a:extLst>
                <a:ext uri="{FF2B5EF4-FFF2-40B4-BE49-F238E27FC236}">
                  <a16:creationId xmlns:a16="http://schemas.microsoft.com/office/drawing/2014/main" id="{92CE781D-7EB8-4095-BBED-3D5EC4870604}"/>
                </a:ext>
              </a:extLst>
            </p:cNvPr>
            <p:cNvSpPr>
              <a:spLocks noChangeArrowheads="1"/>
            </p:cNvSpPr>
            <p:nvPr/>
          </p:nvSpPr>
          <p:spPr bwMode="auto">
            <a:xfrm>
              <a:off x="4724400" y="4929188"/>
              <a:ext cx="3708400" cy="279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56" name="Rectangle 153">
              <a:extLst>
                <a:ext uri="{FF2B5EF4-FFF2-40B4-BE49-F238E27FC236}">
                  <a16:creationId xmlns:a16="http://schemas.microsoft.com/office/drawing/2014/main" id="{F75959F8-802C-4C9C-BB94-8278A01B81E7}"/>
                </a:ext>
              </a:extLst>
            </p:cNvPr>
            <p:cNvSpPr>
              <a:spLocks noChangeArrowheads="1"/>
            </p:cNvSpPr>
            <p:nvPr/>
          </p:nvSpPr>
          <p:spPr bwMode="auto">
            <a:xfrm>
              <a:off x="2481263" y="4910138"/>
              <a:ext cx="637998" cy="34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FF"/>
                  </a:solidFill>
                  <a:latin typeface="Times New Roman" panose="02020603050405020304" pitchFamily="18" charset="0"/>
                  <a:ea typeface="宋体" panose="02010600030101010101" pitchFamily="2" charset="-122"/>
                </a:rPr>
                <a:t>Load</a:t>
              </a:r>
            </a:p>
          </p:txBody>
        </p:sp>
        <p:sp>
          <p:nvSpPr>
            <p:cNvPr id="14357" name="Rectangle 154">
              <a:extLst>
                <a:ext uri="{FF2B5EF4-FFF2-40B4-BE49-F238E27FC236}">
                  <a16:creationId xmlns:a16="http://schemas.microsoft.com/office/drawing/2014/main" id="{7BFAB7E4-3B0E-4738-9855-750824C754BD}"/>
                </a:ext>
              </a:extLst>
            </p:cNvPr>
            <p:cNvSpPr>
              <a:spLocks noChangeArrowheads="1"/>
            </p:cNvSpPr>
            <p:nvPr/>
          </p:nvSpPr>
          <p:spPr bwMode="auto">
            <a:xfrm>
              <a:off x="6291263" y="4910138"/>
              <a:ext cx="647103" cy="34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FF"/>
                  </a:solidFill>
                  <a:latin typeface="Times New Roman" panose="02020603050405020304" pitchFamily="18" charset="0"/>
                  <a:ea typeface="宋体" panose="02010600030101010101" pitchFamily="2" charset="-122"/>
                </a:rPr>
                <a:t>Store</a:t>
              </a:r>
            </a:p>
          </p:txBody>
        </p:sp>
        <p:sp>
          <p:nvSpPr>
            <p:cNvPr id="14358" name="Line 155">
              <a:extLst>
                <a:ext uri="{FF2B5EF4-FFF2-40B4-BE49-F238E27FC236}">
                  <a16:creationId xmlns:a16="http://schemas.microsoft.com/office/drawing/2014/main" id="{696C97DB-F8D3-4727-826B-949D424AA9A8}"/>
                </a:ext>
              </a:extLst>
            </p:cNvPr>
            <p:cNvSpPr>
              <a:spLocks noChangeShapeType="1"/>
            </p:cNvSpPr>
            <p:nvPr/>
          </p:nvSpPr>
          <p:spPr bwMode="auto">
            <a:xfrm flipV="1">
              <a:off x="7759700" y="4903788"/>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59" name="Rectangle 156">
              <a:extLst>
                <a:ext uri="{FF2B5EF4-FFF2-40B4-BE49-F238E27FC236}">
                  <a16:creationId xmlns:a16="http://schemas.microsoft.com/office/drawing/2014/main" id="{1EF9E6BA-152F-469A-B5CF-6D9FE9A21701}"/>
                </a:ext>
              </a:extLst>
            </p:cNvPr>
            <p:cNvSpPr>
              <a:spLocks noChangeArrowheads="1"/>
            </p:cNvSpPr>
            <p:nvPr/>
          </p:nvSpPr>
          <p:spPr bwMode="auto">
            <a:xfrm>
              <a:off x="7739063" y="4910138"/>
              <a:ext cx="719624" cy="34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FF"/>
                  </a:solidFill>
                  <a:latin typeface="Times New Roman" panose="02020603050405020304" pitchFamily="18" charset="0"/>
                  <a:ea typeface="宋体" panose="02010600030101010101" pitchFamily="2" charset="-122"/>
                </a:rPr>
                <a:t>Waste</a:t>
              </a:r>
            </a:p>
          </p:txBody>
        </p:sp>
        <p:sp>
          <p:nvSpPr>
            <p:cNvPr id="14360" name="Line 178">
              <a:extLst>
                <a:ext uri="{FF2B5EF4-FFF2-40B4-BE49-F238E27FC236}">
                  <a16:creationId xmlns:a16="http://schemas.microsoft.com/office/drawing/2014/main" id="{F5FA7288-A3D5-471D-96C8-1E4E754819AC}"/>
                </a:ext>
              </a:extLst>
            </p:cNvPr>
            <p:cNvSpPr>
              <a:spLocks noChangeShapeType="1"/>
            </p:cNvSpPr>
            <p:nvPr/>
          </p:nvSpPr>
          <p:spPr bwMode="auto">
            <a:xfrm flipV="1">
              <a:off x="1163638" y="4090988"/>
              <a:ext cx="0" cy="330200"/>
            </a:xfrm>
            <a:prstGeom prst="line">
              <a:avLst/>
            </a:prstGeom>
            <a:noFill/>
            <a:ln w="25400">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61" name="Rectangle 179">
              <a:extLst>
                <a:ext uri="{FF2B5EF4-FFF2-40B4-BE49-F238E27FC236}">
                  <a16:creationId xmlns:a16="http://schemas.microsoft.com/office/drawing/2014/main" id="{C2EC6702-4F5C-4B3C-B2EC-C0051CFBF796}"/>
                </a:ext>
              </a:extLst>
            </p:cNvPr>
            <p:cNvSpPr>
              <a:spLocks noChangeArrowheads="1"/>
            </p:cNvSpPr>
            <p:nvPr/>
          </p:nvSpPr>
          <p:spPr bwMode="auto">
            <a:xfrm>
              <a:off x="2667000" y="4097338"/>
              <a:ext cx="827154" cy="34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FF"/>
                  </a:solidFill>
                  <a:latin typeface="Times New Roman" panose="02020603050405020304" pitchFamily="18" charset="0"/>
                  <a:ea typeface="宋体" panose="02010600030101010101" pitchFamily="2" charset="-122"/>
                </a:rPr>
                <a:t>Cycle 1</a:t>
              </a:r>
            </a:p>
          </p:txBody>
        </p:sp>
        <p:sp>
          <p:nvSpPr>
            <p:cNvPr id="14362" name="Line 180">
              <a:extLst>
                <a:ext uri="{FF2B5EF4-FFF2-40B4-BE49-F238E27FC236}">
                  <a16:creationId xmlns:a16="http://schemas.microsoft.com/office/drawing/2014/main" id="{338FA254-C782-40ED-B98F-7D254B4D113E}"/>
                </a:ext>
              </a:extLst>
            </p:cNvPr>
            <p:cNvSpPr>
              <a:spLocks noChangeShapeType="1"/>
            </p:cNvSpPr>
            <p:nvPr/>
          </p:nvSpPr>
          <p:spPr bwMode="auto">
            <a:xfrm flipV="1">
              <a:off x="4745038" y="4090988"/>
              <a:ext cx="0" cy="330200"/>
            </a:xfrm>
            <a:prstGeom prst="line">
              <a:avLst/>
            </a:prstGeom>
            <a:noFill/>
            <a:ln w="25400">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63" name="Line 181">
              <a:extLst>
                <a:ext uri="{FF2B5EF4-FFF2-40B4-BE49-F238E27FC236}">
                  <a16:creationId xmlns:a16="http://schemas.microsoft.com/office/drawing/2014/main" id="{2EB528F5-02B2-46FD-B895-1E5B05AD7CCB}"/>
                </a:ext>
              </a:extLst>
            </p:cNvPr>
            <p:cNvSpPr>
              <a:spLocks noChangeShapeType="1"/>
            </p:cNvSpPr>
            <p:nvPr/>
          </p:nvSpPr>
          <p:spPr bwMode="auto">
            <a:xfrm flipV="1">
              <a:off x="8478838" y="4090988"/>
              <a:ext cx="0" cy="330200"/>
            </a:xfrm>
            <a:prstGeom prst="line">
              <a:avLst/>
            </a:prstGeom>
            <a:noFill/>
            <a:ln w="25400">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64" name="Rectangle 182">
              <a:extLst>
                <a:ext uri="{FF2B5EF4-FFF2-40B4-BE49-F238E27FC236}">
                  <a16:creationId xmlns:a16="http://schemas.microsoft.com/office/drawing/2014/main" id="{06245EB0-EBB9-496F-9676-91ED63334487}"/>
                </a:ext>
              </a:extLst>
            </p:cNvPr>
            <p:cNvSpPr>
              <a:spLocks noChangeArrowheads="1"/>
            </p:cNvSpPr>
            <p:nvPr/>
          </p:nvSpPr>
          <p:spPr bwMode="auto">
            <a:xfrm>
              <a:off x="6248400" y="4097338"/>
              <a:ext cx="827154" cy="34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FF"/>
                  </a:solidFill>
                  <a:latin typeface="Times New Roman" panose="02020603050405020304" pitchFamily="18" charset="0"/>
                  <a:ea typeface="宋体" panose="02010600030101010101" pitchFamily="2" charset="-122"/>
                </a:rPr>
                <a:t>Cycle 2</a:t>
              </a:r>
            </a:p>
          </p:txBody>
        </p:sp>
        <p:sp>
          <p:nvSpPr>
            <p:cNvPr id="14365" name="Line 183">
              <a:extLst>
                <a:ext uri="{FF2B5EF4-FFF2-40B4-BE49-F238E27FC236}">
                  <a16:creationId xmlns:a16="http://schemas.microsoft.com/office/drawing/2014/main" id="{F1910237-2630-4C5B-866F-0364CCFBCE15}"/>
                </a:ext>
              </a:extLst>
            </p:cNvPr>
            <p:cNvSpPr>
              <a:spLocks noChangeShapeType="1"/>
            </p:cNvSpPr>
            <p:nvPr/>
          </p:nvSpPr>
          <p:spPr bwMode="auto">
            <a:xfrm>
              <a:off x="1176338" y="4256088"/>
              <a:ext cx="14224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66" name="Line 184">
              <a:extLst>
                <a:ext uri="{FF2B5EF4-FFF2-40B4-BE49-F238E27FC236}">
                  <a16:creationId xmlns:a16="http://schemas.microsoft.com/office/drawing/2014/main" id="{1FD861F0-FCF8-44C7-A1E1-9B0E6463FBE7}"/>
                </a:ext>
              </a:extLst>
            </p:cNvPr>
            <p:cNvSpPr>
              <a:spLocks noChangeShapeType="1"/>
            </p:cNvSpPr>
            <p:nvPr/>
          </p:nvSpPr>
          <p:spPr bwMode="auto">
            <a:xfrm>
              <a:off x="4757738" y="4256088"/>
              <a:ext cx="14224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67" name="Line 185">
              <a:extLst>
                <a:ext uri="{FF2B5EF4-FFF2-40B4-BE49-F238E27FC236}">
                  <a16:creationId xmlns:a16="http://schemas.microsoft.com/office/drawing/2014/main" id="{EEB6A9A5-6ADD-490C-87E6-1029A21AB422}"/>
                </a:ext>
              </a:extLst>
            </p:cNvPr>
            <p:cNvSpPr>
              <a:spLocks noChangeShapeType="1"/>
            </p:cNvSpPr>
            <p:nvPr/>
          </p:nvSpPr>
          <p:spPr bwMode="auto">
            <a:xfrm flipH="1">
              <a:off x="7018338" y="4256088"/>
              <a:ext cx="14732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68" name="Line 186">
              <a:extLst>
                <a:ext uri="{FF2B5EF4-FFF2-40B4-BE49-F238E27FC236}">
                  <a16:creationId xmlns:a16="http://schemas.microsoft.com/office/drawing/2014/main" id="{3950BD4B-395B-462C-BC72-D0435584D398}"/>
                </a:ext>
              </a:extLst>
            </p:cNvPr>
            <p:cNvSpPr>
              <a:spLocks noChangeShapeType="1"/>
            </p:cNvSpPr>
            <p:nvPr/>
          </p:nvSpPr>
          <p:spPr bwMode="auto">
            <a:xfrm flipH="1">
              <a:off x="3513138" y="4256088"/>
              <a:ext cx="10922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69" name="Line 187">
              <a:extLst>
                <a:ext uri="{FF2B5EF4-FFF2-40B4-BE49-F238E27FC236}">
                  <a16:creationId xmlns:a16="http://schemas.microsoft.com/office/drawing/2014/main" id="{2696A1A8-0943-4DFB-8029-20BF0B1FB1E0}"/>
                </a:ext>
              </a:extLst>
            </p:cNvPr>
            <p:cNvSpPr>
              <a:spLocks noChangeShapeType="1"/>
            </p:cNvSpPr>
            <p:nvPr/>
          </p:nvSpPr>
          <p:spPr bwMode="auto">
            <a:xfrm flipV="1">
              <a:off x="1181100" y="4156075"/>
              <a:ext cx="0" cy="1549400"/>
            </a:xfrm>
            <a:prstGeom prst="line">
              <a:avLst/>
            </a:prstGeom>
            <a:noFill/>
            <a:ln w="25400">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4370" name="Line 187">
              <a:extLst>
                <a:ext uri="{FF2B5EF4-FFF2-40B4-BE49-F238E27FC236}">
                  <a16:creationId xmlns:a16="http://schemas.microsoft.com/office/drawing/2014/main" id="{85D44648-E690-4ED8-9301-FA2E7E73AD1C}"/>
                </a:ext>
              </a:extLst>
            </p:cNvPr>
            <p:cNvSpPr>
              <a:spLocks noChangeShapeType="1"/>
            </p:cNvSpPr>
            <p:nvPr/>
          </p:nvSpPr>
          <p:spPr bwMode="auto">
            <a:xfrm flipV="1">
              <a:off x="4752975" y="4156075"/>
              <a:ext cx="0" cy="1549400"/>
            </a:xfrm>
            <a:prstGeom prst="line">
              <a:avLst/>
            </a:prstGeom>
            <a:noFill/>
            <a:ln w="25400">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grpSp>
          <p:nvGrpSpPr>
            <p:cNvPr id="14371" name="Group 411">
              <a:extLst>
                <a:ext uri="{FF2B5EF4-FFF2-40B4-BE49-F238E27FC236}">
                  <a16:creationId xmlns:a16="http://schemas.microsoft.com/office/drawing/2014/main" id="{F0DCDB8F-AFC5-4256-BDE0-47DA429CFC47}"/>
                </a:ext>
              </a:extLst>
            </p:cNvPr>
            <p:cNvGrpSpPr>
              <a:grpSpLocks/>
            </p:cNvGrpSpPr>
            <p:nvPr/>
          </p:nvGrpSpPr>
          <p:grpSpPr bwMode="auto">
            <a:xfrm>
              <a:off x="1143000" y="5429249"/>
              <a:ext cx="7286624" cy="443452"/>
              <a:chOff x="548" y="1824"/>
              <a:chExt cx="4789" cy="188"/>
            </a:xfrm>
          </p:grpSpPr>
          <p:grpSp>
            <p:nvGrpSpPr>
              <p:cNvPr id="14372" name="Group 379">
                <a:extLst>
                  <a:ext uri="{FF2B5EF4-FFF2-40B4-BE49-F238E27FC236}">
                    <a16:creationId xmlns:a16="http://schemas.microsoft.com/office/drawing/2014/main" id="{7DB19CA5-5B8A-4B27-B9A4-059C0E51586A}"/>
                  </a:ext>
                </a:extLst>
              </p:cNvPr>
              <p:cNvGrpSpPr>
                <a:grpSpLocks/>
              </p:cNvGrpSpPr>
              <p:nvPr/>
            </p:nvGrpSpPr>
            <p:grpSpPr bwMode="auto">
              <a:xfrm>
                <a:off x="548" y="1824"/>
                <a:ext cx="2384" cy="188"/>
                <a:chOff x="1496" y="3836"/>
                <a:chExt cx="2384" cy="188"/>
              </a:xfrm>
            </p:grpSpPr>
            <p:grpSp>
              <p:nvGrpSpPr>
                <p:cNvPr id="14373" name="Group 380">
                  <a:extLst>
                    <a:ext uri="{FF2B5EF4-FFF2-40B4-BE49-F238E27FC236}">
                      <a16:creationId xmlns:a16="http://schemas.microsoft.com/office/drawing/2014/main" id="{7D947D05-7D74-408F-9E7E-4ED787022174}"/>
                    </a:ext>
                  </a:extLst>
                </p:cNvPr>
                <p:cNvGrpSpPr>
                  <a:grpSpLocks/>
                </p:cNvGrpSpPr>
                <p:nvPr/>
              </p:nvGrpSpPr>
              <p:grpSpPr bwMode="auto">
                <a:xfrm>
                  <a:off x="1496" y="3836"/>
                  <a:ext cx="464" cy="188"/>
                  <a:chOff x="1496" y="3836"/>
                  <a:chExt cx="464" cy="188"/>
                </a:xfrm>
              </p:grpSpPr>
              <p:sp>
                <p:nvSpPr>
                  <p:cNvPr id="14374" name="Rectangle 381">
                    <a:extLst>
                      <a:ext uri="{FF2B5EF4-FFF2-40B4-BE49-F238E27FC236}">
                        <a16:creationId xmlns:a16="http://schemas.microsoft.com/office/drawing/2014/main" id="{75A47791-9BA0-4995-BC95-597A8F84D648}"/>
                      </a:ext>
                    </a:extLst>
                  </p:cNvPr>
                  <p:cNvSpPr>
                    <a:spLocks noChangeArrowheads="1"/>
                  </p:cNvSpPr>
                  <p:nvPr/>
                </p:nvSpPr>
                <p:spPr bwMode="auto">
                  <a:xfrm>
                    <a:off x="149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4375" name="Rectangle 382">
                    <a:extLst>
                      <a:ext uri="{FF2B5EF4-FFF2-40B4-BE49-F238E27FC236}">
                        <a16:creationId xmlns:a16="http://schemas.microsoft.com/office/drawing/2014/main" id="{F4DC4B9C-453B-4B1C-B8E0-91CC2B99E077}"/>
                      </a:ext>
                    </a:extLst>
                  </p:cNvPr>
                  <p:cNvSpPr>
                    <a:spLocks noChangeArrowheads="1"/>
                  </p:cNvSpPr>
                  <p:nvPr/>
                </p:nvSpPr>
                <p:spPr bwMode="auto">
                  <a:xfrm>
                    <a:off x="1523" y="3836"/>
                    <a:ext cx="255"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IF</a:t>
                    </a:r>
                  </a:p>
                </p:txBody>
              </p:sp>
            </p:grpSp>
            <p:grpSp>
              <p:nvGrpSpPr>
                <p:cNvPr id="14376" name="Group 383">
                  <a:extLst>
                    <a:ext uri="{FF2B5EF4-FFF2-40B4-BE49-F238E27FC236}">
                      <a16:creationId xmlns:a16="http://schemas.microsoft.com/office/drawing/2014/main" id="{C52464AC-376E-4C26-8D8F-074B9CDF5703}"/>
                    </a:ext>
                  </a:extLst>
                </p:cNvPr>
                <p:cNvGrpSpPr>
                  <a:grpSpLocks/>
                </p:cNvGrpSpPr>
                <p:nvPr/>
              </p:nvGrpSpPr>
              <p:grpSpPr bwMode="auto">
                <a:xfrm>
                  <a:off x="1976" y="3836"/>
                  <a:ext cx="464" cy="188"/>
                  <a:chOff x="1976" y="3836"/>
                  <a:chExt cx="464" cy="188"/>
                </a:xfrm>
              </p:grpSpPr>
              <p:sp>
                <p:nvSpPr>
                  <p:cNvPr id="14377" name="Rectangle 384">
                    <a:extLst>
                      <a:ext uri="{FF2B5EF4-FFF2-40B4-BE49-F238E27FC236}">
                        <a16:creationId xmlns:a16="http://schemas.microsoft.com/office/drawing/2014/main" id="{222AD49A-BA68-4C1B-8235-2D94D3D87CEE}"/>
                      </a:ext>
                    </a:extLst>
                  </p:cNvPr>
                  <p:cNvSpPr>
                    <a:spLocks noChangeArrowheads="1"/>
                  </p:cNvSpPr>
                  <p:nvPr/>
                </p:nvSpPr>
                <p:spPr bwMode="auto">
                  <a:xfrm>
                    <a:off x="197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4378" name="Rectangle 385">
                    <a:extLst>
                      <a:ext uri="{FF2B5EF4-FFF2-40B4-BE49-F238E27FC236}">
                        <a16:creationId xmlns:a16="http://schemas.microsoft.com/office/drawing/2014/main" id="{BEC393D7-F8D1-4588-9487-8E687FE712F1}"/>
                      </a:ext>
                    </a:extLst>
                  </p:cNvPr>
                  <p:cNvSpPr>
                    <a:spLocks noChangeArrowheads="1"/>
                  </p:cNvSpPr>
                  <p:nvPr/>
                </p:nvSpPr>
                <p:spPr bwMode="auto">
                  <a:xfrm>
                    <a:off x="2051" y="3836"/>
                    <a:ext cx="270"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ID</a:t>
                    </a:r>
                  </a:p>
                </p:txBody>
              </p:sp>
            </p:grpSp>
            <p:grpSp>
              <p:nvGrpSpPr>
                <p:cNvPr id="14379" name="Group 386">
                  <a:extLst>
                    <a:ext uri="{FF2B5EF4-FFF2-40B4-BE49-F238E27FC236}">
                      <a16:creationId xmlns:a16="http://schemas.microsoft.com/office/drawing/2014/main" id="{19A12833-1EE2-40EF-9311-C1965254D034}"/>
                    </a:ext>
                  </a:extLst>
                </p:cNvPr>
                <p:cNvGrpSpPr>
                  <a:grpSpLocks/>
                </p:cNvGrpSpPr>
                <p:nvPr/>
              </p:nvGrpSpPr>
              <p:grpSpPr bwMode="auto">
                <a:xfrm>
                  <a:off x="2456" y="3836"/>
                  <a:ext cx="464" cy="188"/>
                  <a:chOff x="2456" y="3836"/>
                  <a:chExt cx="464" cy="188"/>
                </a:xfrm>
              </p:grpSpPr>
              <p:sp>
                <p:nvSpPr>
                  <p:cNvPr id="14380" name="Rectangle 387">
                    <a:extLst>
                      <a:ext uri="{FF2B5EF4-FFF2-40B4-BE49-F238E27FC236}">
                        <a16:creationId xmlns:a16="http://schemas.microsoft.com/office/drawing/2014/main" id="{AE886B5B-45F5-4506-A7A1-496F48D29ECB}"/>
                      </a:ext>
                    </a:extLst>
                  </p:cNvPr>
                  <p:cNvSpPr>
                    <a:spLocks noChangeArrowheads="1"/>
                  </p:cNvSpPr>
                  <p:nvPr/>
                </p:nvSpPr>
                <p:spPr bwMode="auto">
                  <a:xfrm>
                    <a:off x="245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4381" name="Rectangle 388">
                    <a:extLst>
                      <a:ext uri="{FF2B5EF4-FFF2-40B4-BE49-F238E27FC236}">
                        <a16:creationId xmlns:a16="http://schemas.microsoft.com/office/drawing/2014/main" id="{5FA4CA47-1623-4242-B628-CC99613D34BB}"/>
                      </a:ext>
                    </a:extLst>
                  </p:cNvPr>
                  <p:cNvSpPr>
                    <a:spLocks noChangeArrowheads="1"/>
                  </p:cNvSpPr>
                  <p:nvPr/>
                </p:nvSpPr>
                <p:spPr bwMode="auto">
                  <a:xfrm>
                    <a:off x="2483" y="3836"/>
                    <a:ext cx="307"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EX</a:t>
                    </a:r>
                  </a:p>
                </p:txBody>
              </p:sp>
            </p:grpSp>
            <p:grpSp>
              <p:nvGrpSpPr>
                <p:cNvPr id="14382" name="Group 389">
                  <a:extLst>
                    <a:ext uri="{FF2B5EF4-FFF2-40B4-BE49-F238E27FC236}">
                      <a16:creationId xmlns:a16="http://schemas.microsoft.com/office/drawing/2014/main" id="{1D2E0B5C-1680-4030-A784-520B45412D64}"/>
                    </a:ext>
                  </a:extLst>
                </p:cNvPr>
                <p:cNvGrpSpPr>
                  <a:grpSpLocks/>
                </p:cNvGrpSpPr>
                <p:nvPr/>
              </p:nvGrpSpPr>
              <p:grpSpPr bwMode="auto">
                <a:xfrm>
                  <a:off x="2936" y="3836"/>
                  <a:ext cx="492" cy="188"/>
                  <a:chOff x="2936" y="3836"/>
                  <a:chExt cx="492" cy="188"/>
                </a:xfrm>
              </p:grpSpPr>
              <p:sp>
                <p:nvSpPr>
                  <p:cNvPr id="14383" name="Rectangle 390">
                    <a:extLst>
                      <a:ext uri="{FF2B5EF4-FFF2-40B4-BE49-F238E27FC236}">
                        <a16:creationId xmlns:a16="http://schemas.microsoft.com/office/drawing/2014/main" id="{20CD015A-2D92-4AA2-85E2-A18FB97FFF9C}"/>
                      </a:ext>
                    </a:extLst>
                  </p:cNvPr>
                  <p:cNvSpPr>
                    <a:spLocks noChangeArrowheads="1"/>
                  </p:cNvSpPr>
                  <p:nvPr/>
                </p:nvSpPr>
                <p:spPr bwMode="auto">
                  <a:xfrm>
                    <a:off x="293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4384" name="Rectangle 391">
                    <a:extLst>
                      <a:ext uri="{FF2B5EF4-FFF2-40B4-BE49-F238E27FC236}">
                        <a16:creationId xmlns:a16="http://schemas.microsoft.com/office/drawing/2014/main" id="{5F09F3BC-3C52-4919-A734-0CD3B2DD5D95}"/>
                      </a:ext>
                    </a:extLst>
                  </p:cNvPr>
                  <p:cNvSpPr>
                    <a:spLocks noChangeArrowheads="1"/>
                  </p:cNvSpPr>
                  <p:nvPr/>
                </p:nvSpPr>
                <p:spPr bwMode="auto">
                  <a:xfrm>
                    <a:off x="2963" y="3836"/>
                    <a:ext cx="465"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MEM</a:t>
                    </a:r>
                  </a:p>
                </p:txBody>
              </p:sp>
            </p:grpSp>
            <p:grpSp>
              <p:nvGrpSpPr>
                <p:cNvPr id="14385" name="Group 392">
                  <a:extLst>
                    <a:ext uri="{FF2B5EF4-FFF2-40B4-BE49-F238E27FC236}">
                      <a16:creationId xmlns:a16="http://schemas.microsoft.com/office/drawing/2014/main" id="{72C2DC4A-5FF8-4456-B8E5-CA55963E7ED2}"/>
                    </a:ext>
                  </a:extLst>
                </p:cNvPr>
                <p:cNvGrpSpPr>
                  <a:grpSpLocks/>
                </p:cNvGrpSpPr>
                <p:nvPr/>
              </p:nvGrpSpPr>
              <p:grpSpPr bwMode="auto">
                <a:xfrm>
                  <a:off x="3416" y="3836"/>
                  <a:ext cx="464" cy="188"/>
                  <a:chOff x="3416" y="3836"/>
                  <a:chExt cx="464" cy="188"/>
                </a:xfrm>
              </p:grpSpPr>
              <p:sp>
                <p:nvSpPr>
                  <p:cNvPr id="14386" name="Rectangle 393">
                    <a:extLst>
                      <a:ext uri="{FF2B5EF4-FFF2-40B4-BE49-F238E27FC236}">
                        <a16:creationId xmlns:a16="http://schemas.microsoft.com/office/drawing/2014/main" id="{14BD97C9-785C-461D-9535-700F880D75B3}"/>
                      </a:ext>
                    </a:extLst>
                  </p:cNvPr>
                  <p:cNvSpPr>
                    <a:spLocks noChangeArrowheads="1"/>
                  </p:cNvSpPr>
                  <p:nvPr/>
                </p:nvSpPr>
                <p:spPr bwMode="auto">
                  <a:xfrm>
                    <a:off x="341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4387" name="Rectangle 394">
                    <a:extLst>
                      <a:ext uri="{FF2B5EF4-FFF2-40B4-BE49-F238E27FC236}">
                        <a16:creationId xmlns:a16="http://schemas.microsoft.com/office/drawing/2014/main" id="{9AFCC5C0-24AB-4EE2-A584-1032C7F2F683}"/>
                      </a:ext>
                    </a:extLst>
                  </p:cNvPr>
                  <p:cNvSpPr>
                    <a:spLocks noChangeArrowheads="1"/>
                  </p:cNvSpPr>
                  <p:nvPr/>
                </p:nvSpPr>
                <p:spPr bwMode="auto">
                  <a:xfrm>
                    <a:off x="3491" y="3836"/>
                    <a:ext cx="345"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WB</a:t>
                    </a:r>
                  </a:p>
                </p:txBody>
              </p:sp>
            </p:grpSp>
          </p:grpSp>
          <p:grpSp>
            <p:nvGrpSpPr>
              <p:cNvPr id="14388" name="Group 395">
                <a:extLst>
                  <a:ext uri="{FF2B5EF4-FFF2-40B4-BE49-F238E27FC236}">
                    <a16:creationId xmlns:a16="http://schemas.microsoft.com/office/drawing/2014/main" id="{9AC3CC99-6A24-4AE2-9E60-4D37C11D9F63}"/>
                  </a:ext>
                </a:extLst>
              </p:cNvPr>
              <p:cNvGrpSpPr>
                <a:grpSpLocks/>
              </p:cNvGrpSpPr>
              <p:nvPr/>
            </p:nvGrpSpPr>
            <p:grpSpPr bwMode="auto">
              <a:xfrm>
                <a:off x="2953" y="1824"/>
                <a:ext cx="2384" cy="188"/>
                <a:chOff x="1496" y="3836"/>
                <a:chExt cx="2384" cy="188"/>
              </a:xfrm>
            </p:grpSpPr>
            <p:grpSp>
              <p:nvGrpSpPr>
                <p:cNvPr id="14389" name="Group 396">
                  <a:extLst>
                    <a:ext uri="{FF2B5EF4-FFF2-40B4-BE49-F238E27FC236}">
                      <a16:creationId xmlns:a16="http://schemas.microsoft.com/office/drawing/2014/main" id="{9D560545-97E4-4A08-BDA1-4D25B4BF077D}"/>
                    </a:ext>
                  </a:extLst>
                </p:cNvPr>
                <p:cNvGrpSpPr>
                  <a:grpSpLocks/>
                </p:cNvGrpSpPr>
                <p:nvPr/>
              </p:nvGrpSpPr>
              <p:grpSpPr bwMode="auto">
                <a:xfrm>
                  <a:off x="1496" y="3836"/>
                  <a:ext cx="464" cy="188"/>
                  <a:chOff x="1496" y="3836"/>
                  <a:chExt cx="464" cy="188"/>
                </a:xfrm>
              </p:grpSpPr>
              <p:sp>
                <p:nvSpPr>
                  <p:cNvPr id="14390" name="Rectangle 397">
                    <a:extLst>
                      <a:ext uri="{FF2B5EF4-FFF2-40B4-BE49-F238E27FC236}">
                        <a16:creationId xmlns:a16="http://schemas.microsoft.com/office/drawing/2014/main" id="{3551EE8E-BED0-46DC-83FE-73652ED0B48C}"/>
                      </a:ext>
                    </a:extLst>
                  </p:cNvPr>
                  <p:cNvSpPr>
                    <a:spLocks noChangeArrowheads="1"/>
                  </p:cNvSpPr>
                  <p:nvPr/>
                </p:nvSpPr>
                <p:spPr bwMode="auto">
                  <a:xfrm>
                    <a:off x="149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4391" name="Rectangle 398">
                    <a:extLst>
                      <a:ext uri="{FF2B5EF4-FFF2-40B4-BE49-F238E27FC236}">
                        <a16:creationId xmlns:a16="http://schemas.microsoft.com/office/drawing/2014/main" id="{31E85889-03B1-4EAB-B32B-97FEFBC36BF7}"/>
                      </a:ext>
                    </a:extLst>
                  </p:cNvPr>
                  <p:cNvSpPr>
                    <a:spLocks noChangeArrowheads="1"/>
                  </p:cNvSpPr>
                  <p:nvPr/>
                </p:nvSpPr>
                <p:spPr bwMode="auto">
                  <a:xfrm>
                    <a:off x="1523" y="3836"/>
                    <a:ext cx="255"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IF</a:t>
                    </a:r>
                  </a:p>
                </p:txBody>
              </p:sp>
            </p:grpSp>
            <p:grpSp>
              <p:nvGrpSpPr>
                <p:cNvPr id="14392" name="Group 399">
                  <a:extLst>
                    <a:ext uri="{FF2B5EF4-FFF2-40B4-BE49-F238E27FC236}">
                      <a16:creationId xmlns:a16="http://schemas.microsoft.com/office/drawing/2014/main" id="{59C81045-C60B-458A-963E-4B6FA0CAC79D}"/>
                    </a:ext>
                  </a:extLst>
                </p:cNvPr>
                <p:cNvGrpSpPr>
                  <a:grpSpLocks/>
                </p:cNvGrpSpPr>
                <p:nvPr/>
              </p:nvGrpSpPr>
              <p:grpSpPr bwMode="auto">
                <a:xfrm>
                  <a:off x="1976" y="3836"/>
                  <a:ext cx="464" cy="188"/>
                  <a:chOff x="1976" y="3836"/>
                  <a:chExt cx="464" cy="188"/>
                </a:xfrm>
              </p:grpSpPr>
              <p:sp>
                <p:nvSpPr>
                  <p:cNvPr id="14393" name="Rectangle 400">
                    <a:extLst>
                      <a:ext uri="{FF2B5EF4-FFF2-40B4-BE49-F238E27FC236}">
                        <a16:creationId xmlns:a16="http://schemas.microsoft.com/office/drawing/2014/main" id="{C6184185-9699-4E81-8841-1CB5AF9568CA}"/>
                      </a:ext>
                    </a:extLst>
                  </p:cNvPr>
                  <p:cNvSpPr>
                    <a:spLocks noChangeArrowheads="1"/>
                  </p:cNvSpPr>
                  <p:nvPr/>
                </p:nvSpPr>
                <p:spPr bwMode="auto">
                  <a:xfrm>
                    <a:off x="197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4394" name="Rectangle 401">
                    <a:extLst>
                      <a:ext uri="{FF2B5EF4-FFF2-40B4-BE49-F238E27FC236}">
                        <a16:creationId xmlns:a16="http://schemas.microsoft.com/office/drawing/2014/main" id="{5FC3E5DF-06D3-4786-97B3-A5B9B837068D}"/>
                      </a:ext>
                    </a:extLst>
                  </p:cNvPr>
                  <p:cNvSpPr>
                    <a:spLocks noChangeArrowheads="1"/>
                  </p:cNvSpPr>
                  <p:nvPr/>
                </p:nvSpPr>
                <p:spPr bwMode="auto">
                  <a:xfrm>
                    <a:off x="2051" y="3836"/>
                    <a:ext cx="270"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ID</a:t>
                    </a:r>
                  </a:p>
                </p:txBody>
              </p:sp>
            </p:grpSp>
            <p:grpSp>
              <p:nvGrpSpPr>
                <p:cNvPr id="14395" name="Group 402">
                  <a:extLst>
                    <a:ext uri="{FF2B5EF4-FFF2-40B4-BE49-F238E27FC236}">
                      <a16:creationId xmlns:a16="http://schemas.microsoft.com/office/drawing/2014/main" id="{15A7B415-C488-480D-A6E9-FEBA855DF223}"/>
                    </a:ext>
                  </a:extLst>
                </p:cNvPr>
                <p:cNvGrpSpPr>
                  <a:grpSpLocks/>
                </p:cNvGrpSpPr>
                <p:nvPr/>
              </p:nvGrpSpPr>
              <p:grpSpPr bwMode="auto">
                <a:xfrm>
                  <a:off x="2456" y="3836"/>
                  <a:ext cx="464" cy="188"/>
                  <a:chOff x="2456" y="3836"/>
                  <a:chExt cx="464" cy="188"/>
                </a:xfrm>
              </p:grpSpPr>
              <p:sp>
                <p:nvSpPr>
                  <p:cNvPr id="14396" name="Rectangle 403">
                    <a:extLst>
                      <a:ext uri="{FF2B5EF4-FFF2-40B4-BE49-F238E27FC236}">
                        <a16:creationId xmlns:a16="http://schemas.microsoft.com/office/drawing/2014/main" id="{C940520B-7E7A-4326-BE44-81F393260646}"/>
                      </a:ext>
                    </a:extLst>
                  </p:cNvPr>
                  <p:cNvSpPr>
                    <a:spLocks noChangeArrowheads="1"/>
                  </p:cNvSpPr>
                  <p:nvPr/>
                </p:nvSpPr>
                <p:spPr bwMode="auto">
                  <a:xfrm>
                    <a:off x="245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4397" name="Rectangle 404">
                    <a:extLst>
                      <a:ext uri="{FF2B5EF4-FFF2-40B4-BE49-F238E27FC236}">
                        <a16:creationId xmlns:a16="http://schemas.microsoft.com/office/drawing/2014/main" id="{7F26F7A5-1082-478E-859F-A2FF51F5D700}"/>
                      </a:ext>
                    </a:extLst>
                  </p:cNvPr>
                  <p:cNvSpPr>
                    <a:spLocks noChangeArrowheads="1"/>
                  </p:cNvSpPr>
                  <p:nvPr/>
                </p:nvSpPr>
                <p:spPr bwMode="auto">
                  <a:xfrm>
                    <a:off x="2483" y="3836"/>
                    <a:ext cx="307"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EX</a:t>
                    </a:r>
                  </a:p>
                </p:txBody>
              </p:sp>
            </p:grpSp>
            <p:grpSp>
              <p:nvGrpSpPr>
                <p:cNvPr id="14398" name="Group 405">
                  <a:extLst>
                    <a:ext uri="{FF2B5EF4-FFF2-40B4-BE49-F238E27FC236}">
                      <a16:creationId xmlns:a16="http://schemas.microsoft.com/office/drawing/2014/main" id="{70B0F340-F767-4F3E-88F8-009842F1D8D9}"/>
                    </a:ext>
                  </a:extLst>
                </p:cNvPr>
                <p:cNvGrpSpPr>
                  <a:grpSpLocks/>
                </p:cNvGrpSpPr>
                <p:nvPr/>
              </p:nvGrpSpPr>
              <p:grpSpPr bwMode="auto">
                <a:xfrm>
                  <a:off x="2936" y="3836"/>
                  <a:ext cx="492" cy="188"/>
                  <a:chOff x="2936" y="3836"/>
                  <a:chExt cx="492" cy="188"/>
                </a:xfrm>
              </p:grpSpPr>
              <p:sp>
                <p:nvSpPr>
                  <p:cNvPr id="14399" name="Rectangle 406">
                    <a:extLst>
                      <a:ext uri="{FF2B5EF4-FFF2-40B4-BE49-F238E27FC236}">
                        <a16:creationId xmlns:a16="http://schemas.microsoft.com/office/drawing/2014/main" id="{73008995-EF84-44B0-8A88-6D4605482F28}"/>
                      </a:ext>
                    </a:extLst>
                  </p:cNvPr>
                  <p:cNvSpPr>
                    <a:spLocks noChangeArrowheads="1"/>
                  </p:cNvSpPr>
                  <p:nvPr/>
                </p:nvSpPr>
                <p:spPr bwMode="auto">
                  <a:xfrm>
                    <a:off x="293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4400" name="Rectangle 407">
                    <a:extLst>
                      <a:ext uri="{FF2B5EF4-FFF2-40B4-BE49-F238E27FC236}">
                        <a16:creationId xmlns:a16="http://schemas.microsoft.com/office/drawing/2014/main" id="{B3CDA8DB-850E-4165-BCAA-29FED832F4FE}"/>
                      </a:ext>
                    </a:extLst>
                  </p:cNvPr>
                  <p:cNvSpPr>
                    <a:spLocks noChangeArrowheads="1"/>
                  </p:cNvSpPr>
                  <p:nvPr/>
                </p:nvSpPr>
                <p:spPr bwMode="auto">
                  <a:xfrm>
                    <a:off x="2963" y="3836"/>
                    <a:ext cx="465"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MEM</a:t>
                    </a:r>
                  </a:p>
                </p:txBody>
              </p:sp>
            </p:grpSp>
            <p:grpSp>
              <p:nvGrpSpPr>
                <p:cNvPr id="14401" name="Group 408">
                  <a:extLst>
                    <a:ext uri="{FF2B5EF4-FFF2-40B4-BE49-F238E27FC236}">
                      <a16:creationId xmlns:a16="http://schemas.microsoft.com/office/drawing/2014/main" id="{1FD4DFF0-FAB7-451C-9CED-5512F32CE177}"/>
                    </a:ext>
                  </a:extLst>
                </p:cNvPr>
                <p:cNvGrpSpPr>
                  <a:grpSpLocks/>
                </p:cNvGrpSpPr>
                <p:nvPr/>
              </p:nvGrpSpPr>
              <p:grpSpPr bwMode="auto">
                <a:xfrm>
                  <a:off x="3416" y="3836"/>
                  <a:ext cx="464" cy="188"/>
                  <a:chOff x="3416" y="3836"/>
                  <a:chExt cx="464" cy="188"/>
                </a:xfrm>
              </p:grpSpPr>
              <p:sp>
                <p:nvSpPr>
                  <p:cNvPr id="14402" name="Rectangle 409">
                    <a:extLst>
                      <a:ext uri="{FF2B5EF4-FFF2-40B4-BE49-F238E27FC236}">
                        <a16:creationId xmlns:a16="http://schemas.microsoft.com/office/drawing/2014/main" id="{E4A6E3E3-364F-439E-918F-DB60D8A17B05}"/>
                      </a:ext>
                    </a:extLst>
                  </p:cNvPr>
                  <p:cNvSpPr>
                    <a:spLocks noChangeArrowheads="1"/>
                  </p:cNvSpPr>
                  <p:nvPr/>
                </p:nvSpPr>
                <p:spPr bwMode="auto">
                  <a:xfrm>
                    <a:off x="341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4403" name="Rectangle 410">
                    <a:extLst>
                      <a:ext uri="{FF2B5EF4-FFF2-40B4-BE49-F238E27FC236}">
                        <a16:creationId xmlns:a16="http://schemas.microsoft.com/office/drawing/2014/main" id="{1A6C8633-93E9-4D8E-AFEB-B91BF4CC79ED}"/>
                      </a:ext>
                    </a:extLst>
                  </p:cNvPr>
                  <p:cNvSpPr>
                    <a:spLocks noChangeArrowheads="1"/>
                  </p:cNvSpPr>
                  <p:nvPr/>
                </p:nvSpPr>
                <p:spPr bwMode="auto">
                  <a:xfrm>
                    <a:off x="3491" y="3836"/>
                    <a:ext cx="345"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WB</a:t>
                    </a:r>
                  </a:p>
                </p:txBody>
              </p:sp>
            </p:grpSp>
          </p:grpSp>
        </p:grpSp>
      </p:grpSp>
      <p:sp>
        <p:nvSpPr>
          <p:cNvPr id="14404" name="Rectangle 11">
            <a:extLst>
              <a:ext uri="{FF2B5EF4-FFF2-40B4-BE49-F238E27FC236}">
                <a16:creationId xmlns:a16="http://schemas.microsoft.com/office/drawing/2014/main" id="{D02F38DB-9408-4110-B2F5-AFAF33AAFC43}"/>
              </a:ext>
            </a:extLst>
          </p:cNvPr>
          <p:cNvSpPr>
            <a:spLocks noChangeArrowheads="1"/>
          </p:cNvSpPr>
          <p:nvPr/>
        </p:nvSpPr>
        <p:spPr bwMode="auto">
          <a:xfrm>
            <a:off x="7259639" y="1909764"/>
            <a:ext cx="32226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1600" b="1">
                <a:solidFill>
                  <a:srgbClr val="FFFFFF"/>
                </a:solidFill>
                <a:latin typeface="Times New Roman" panose="02020603050405020304" pitchFamily="18" charset="0"/>
                <a:ea typeface="宋体" panose="02010600030101010101" pitchFamily="2" charset="-122"/>
              </a:rPr>
              <a:t>（</a:t>
            </a:r>
            <a:r>
              <a:rPr lang="en-US" altLang="zh-CN" sz="1600" b="1">
                <a:solidFill>
                  <a:srgbClr val="FFFFFF"/>
                </a:solidFill>
                <a:latin typeface="Times New Roman" panose="02020603050405020304" pitchFamily="18" charset="0"/>
                <a:ea typeface="宋体" panose="02010600030101010101" pitchFamily="2" charset="-122"/>
              </a:rPr>
              <a:t>PC</a:t>
            </a:r>
            <a:r>
              <a:rPr lang="zh-CN" altLang="en-US" sz="1600" b="1">
                <a:solidFill>
                  <a:srgbClr val="FFFFFF"/>
                </a:solidFill>
                <a:latin typeface="Times New Roman" panose="02020603050405020304" pitchFamily="18" charset="0"/>
                <a:ea typeface="宋体" panose="02010600030101010101" pitchFamily="2" charset="-122"/>
              </a:rPr>
              <a:t>用的是字地址，相当于字节偏移量的４）</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1" name="灯片编号占位符 4">
            <a:extLst>
              <a:ext uri="{FF2B5EF4-FFF2-40B4-BE49-F238E27FC236}">
                <a16:creationId xmlns:a16="http://schemas.microsoft.com/office/drawing/2014/main" id="{543E5FCE-5701-47F1-B93D-FF678D32FCC5}"/>
              </a:ext>
            </a:extLst>
          </p:cNvPr>
          <p:cNvSpPr>
            <a:spLocks noGrp="1" noChangeArrowheads="1"/>
          </p:cNvSpPr>
          <p:nvPr>
            <p:ph type="sldNum" sz="quarter" idx="12"/>
          </p:nvPr>
        </p:nvSpPr>
        <p:spPr>
          <a:xfrm>
            <a:off x="4738688" y="64008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Aft>
                <a:spcPct val="0"/>
              </a:spcAft>
            </a:pPr>
            <a:fld id="{75E2E3DE-DFC6-4C6E-832F-F2E363033EC0}" type="slidenum">
              <a:rPr lang="en-US" altLang="zh-CN">
                <a:solidFill>
                  <a:srgbClr val="FFFFFF"/>
                </a:solidFill>
                <a:latin typeface="Times New Roman" panose="02020603050405020304" pitchFamily="18" charset="0"/>
                <a:ea typeface="宋体" panose="02010600030101010101" pitchFamily="2" charset="-122"/>
              </a:rPr>
              <a:pPr algn="ctr" fontAlgn="base">
                <a:spcAft>
                  <a:spcPct val="0"/>
                </a:spcAft>
              </a:pPr>
              <a:t>242</a:t>
            </a:fld>
            <a:endParaRPr lang="en-US" altLang="zh-CN">
              <a:solidFill>
                <a:srgbClr val="FFFFFF"/>
              </a:solidFill>
              <a:latin typeface="Times New Roman" panose="02020603050405020304" pitchFamily="18" charset="0"/>
              <a:ea typeface="宋体" panose="02010600030101010101" pitchFamily="2" charset="-122"/>
            </a:endParaRPr>
          </a:p>
        </p:txBody>
      </p:sp>
      <p:sp>
        <p:nvSpPr>
          <p:cNvPr id="15362" name="Rectangle 3">
            <a:extLst>
              <a:ext uri="{FF2B5EF4-FFF2-40B4-BE49-F238E27FC236}">
                <a16:creationId xmlns:a16="http://schemas.microsoft.com/office/drawing/2014/main" id="{790077F8-85E5-4503-92F9-1973B6EFC10C}"/>
              </a:ext>
            </a:extLst>
          </p:cNvPr>
          <p:cNvSpPr>
            <a:spLocks noGrp="1" noChangeArrowheads="1"/>
          </p:cNvSpPr>
          <p:nvPr>
            <p:ph idx="1"/>
          </p:nvPr>
        </p:nvSpPr>
        <p:spPr>
          <a:xfrm>
            <a:off x="1524000" y="214313"/>
            <a:ext cx="8229600" cy="4286250"/>
          </a:xfrm>
        </p:spPr>
        <p:txBody>
          <a:bodyPr/>
          <a:lstStyle/>
          <a:p>
            <a:pPr lvl="1" eaLnBrk="1" hangingPunct="1">
              <a:lnSpc>
                <a:spcPts val="3500"/>
              </a:lnSpc>
            </a:pPr>
            <a:r>
              <a:rPr lang="en-US" altLang="zh-CN" b="1">
                <a:solidFill>
                  <a:srgbClr val="FF3300"/>
                </a:solidFill>
                <a:latin typeface="Comic Sans MS" panose="030F0702030302020204" pitchFamily="66" charset="0"/>
              </a:rPr>
              <a:t>EX</a:t>
            </a:r>
            <a:r>
              <a:rPr lang="en-US" altLang="zh-CN" b="1">
                <a:latin typeface="Comic Sans MS" panose="030F0702030302020204" pitchFamily="66" charset="0"/>
              </a:rPr>
              <a:t>: </a:t>
            </a:r>
            <a:r>
              <a:rPr lang="zh-CN" altLang="en-US" b="1">
                <a:solidFill>
                  <a:srgbClr val="FFFF00"/>
                </a:solidFill>
                <a:latin typeface="Comic Sans MS" panose="030F0702030302020204" pitchFamily="66" charset="0"/>
              </a:rPr>
              <a:t>执行</a:t>
            </a:r>
            <a:r>
              <a:rPr lang="en-US" altLang="zh-CN" b="1">
                <a:solidFill>
                  <a:srgbClr val="FFFF00"/>
                </a:solidFill>
                <a:latin typeface="Comic Sans MS" panose="030F0702030302020204" pitchFamily="66" charset="0"/>
              </a:rPr>
              <a:t>/ </a:t>
            </a:r>
            <a:r>
              <a:rPr lang="zh-CN" altLang="en-US" b="1">
                <a:solidFill>
                  <a:srgbClr val="FFFF00"/>
                </a:solidFill>
                <a:latin typeface="Comic Sans MS" panose="030F0702030302020204" pitchFamily="66" charset="0"/>
              </a:rPr>
              <a:t>有效地址计算</a:t>
            </a:r>
            <a:endParaRPr lang="en-US" altLang="zh-CN" b="1">
              <a:solidFill>
                <a:srgbClr val="FFFF00"/>
              </a:solidFill>
              <a:latin typeface="Comic Sans MS" panose="030F0702030302020204" pitchFamily="66" charset="0"/>
            </a:endParaRPr>
          </a:p>
          <a:p>
            <a:pPr lvl="2" eaLnBrk="1" hangingPunct="1">
              <a:lnSpc>
                <a:spcPts val="3500"/>
              </a:lnSpc>
            </a:pPr>
            <a:r>
              <a:rPr lang="en-US" altLang="zh-CN" sz="2000" b="1">
                <a:latin typeface="Comic Sans MS" panose="030F0702030302020204" pitchFamily="66" charset="0"/>
              </a:rPr>
              <a:t>Load/Store:</a:t>
            </a:r>
            <a:r>
              <a:rPr lang="en-US" altLang="zh-CN" sz="2000">
                <a:latin typeface="Comic Sans MS" panose="030F0702030302020204" pitchFamily="66" charset="0"/>
              </a:rPr>
              <a:t> </a:t>
            </a:r>
            <a:r>
              <a:rPr lang="zh-CN" altLang="en-US" sz="2000" b="1">
                <a:latin typeface="Comic Sans MS" panose="030F0702030302020204" pitchFamily="66" charset="0"/>
              </a:rPr>
              <a:t>计算数据存储器有效地址</a:t>
            </a:r>
            <a:endParaRPr lang="en-US" altLang="zh-CN" sz="2000" b="1">
              <a:latin typeface="Comic Sans MS" panose="030F0702030302020204" pitchFamily="66" charset="0"/>
            </a:endParaRPr>
          </a:p>
          <a:p>
            <a:pPr lvl="2" eaLnBrk="1" hangingPunct="1">
              <a:lnSpc>
                <a:spcPts val="3500"/>
              </a:lnSpc>
            </a:pPr>
            <a:r>
              <a:rPr lang="en-US" altLang="zh-CN" sz="2000" b="1">
                <a:latin typeface="Comic Sans MS" panose="030F0702030302020204" pitchFamily="66" charset="0"/>
              </a:rPr>
              <a:t>R-R/ R-I  ALU:</a:t>
            </a:r>
            <a:r>
              <a:rPr lang="en-US" altLang="zh-CN" sz="2000">
                <a:latin typeface="Comic Sans MS" panose="030F0702030302020204" pitchFamily="66" charset="0"/>
              </a:rPr>
              <a:t> </a:t>
            </a:r>
            <a:r>
              <a:rPr lang="zh-CN" altLang="en-US" sz="2000" b="1">
                <a:latin typeface="Comic Sans MS" panose="030F0702030302020204" pitchFamily="66" charset="0"/>
              </a:rPr>
              <a:t>执行运算操作</a:t>
            </a:r>
            <a:endParaRPr lang="en-US" altLang="zh-CN" sz="2000" b="1">
              <a:latin typeface="Comic Sans MS" panose="030F0702030302020204" pitchFamily="66" charset="0"/>
            </a:endParaRPr>
          </a:p>
          <a:p>
            <a:pPr lvl="1" eaLnBrk="1" hangingPunct="1">
              <a:lnSpc>
                <a:spcPts val="3500"/>
              </a:lnSpc>
            </a:pPr>
            <a:r>
              <a:rPr lang="en-US" altLang="zh-CN" b="1">
                <a:solidFill>
                  <a:srgbClr val="FF3300"/>
                </a:solidFill>
                <a:latin typeface="Comic Sans MS" panose="030F0702030302020204" pitchFamily="66" charset="0"/>
              </a:rPr>
              <a:t>MEM</a:t>
            </a:r>
            <a:r>
              <a:rPr lang="en-US" altLang="zh-CN" b="1">
                <a:latin typeface="Comic Sans MS" panose="030F0702030302020204" pitchFamily="66" charset="0"/>
              </a:rPr>
              <a:t>: </a:t>
            </a:r>
            <a:r>
              <a:rPr lang="zh-CN" altLang="en-US" b="1">
                <a:solidFill>
                  <a:srgbClr val="FFFF00"/>
                </a:solidFill>
                <a:latin typeface="Comic Sans MS" panose="030F0702030302020204" pitchFamily="66" charset="0"/>
              </a:rPr>
              <a:t>数据存储器访问</a:t>
            </a:r>
            <a:endParaRPr lang="en-US" altLang="zh-CN" b="1">
              <a:solidFill>
                <a:srgbClr val="FFFF00"/>
              </a:solidFill>
              <a:latin typeface="Comic Sans MS" panose="030F0702030302020204" pitchFamily="66" charset="0"/>
            </a:endParaRPr>
          </a:p>
          <a:p>
            <a:pPr lvl="2" eaLnBrk="1" hangingPunct="1">
              <a:lnSpc>
                <a:spcPts val="3500"/>
              </a:lnSpc>
            </a:pPr>
            <a:r>
              <a:rPr lang="en-US" altLang="zh-CN" sz="2000" b="1">
                <a:latin typeface="Comic Sans MS" panose="030F0702030302020204" pitchFamily="66" charset="0"/>
              </a:rPr>
              <a:t>Load:</a:t>
            </a:r>
            <a:r>
              <a:rPr lang="en-US" altLang="zh-CN">
                <a:latin typeface="Comic Sans MS" panose="030F0702030302020204" pitchFamily="66" charset="0"/>
              </a:rPr>
              <a:t> </a:t>
            </a:r>
            <a:r>
              <a:rPr lang="zh-CN" altLang="en-US" sz="2000" b="1">
                <a:latin typeface="Comic Sans MS" panose="030F0702030302020204" pitchFamily="66" charset="0"/>
              </a:rPr>
              <a:t>送有效地址到数据存储器，取数据</a:t>
            </a:r>
            <a:endParaRPr lang="en-US" altLang="zh-CN" sz="2000" b="1">
              <a:latin typeface="Comic Sans MS" panose="030F0702030302020204" pitchFamily="66" charset="0"/>
            </a:endParaRPr>
          </a:p>
          <a:p>
            <a:pPr lvl="2" eaLnBrk="1" hangingPunct="1">
              <a:lnSpc>
                <a:spcPts val="3500"/>
              </a:lnSpc>
            </a:pPr>
            <a:r>
              <a:rPr lang="en-US" altLang="zh-CN" sz="2000" b="1">
                <a:latin typeface="Comic Sans MS" panose="030F0702030302020204" pitchFamily="66" charset="0"/>
              </a:rPr>
              <a:t>Store:</a:t>
            </a:r>
            <a:r>
              <a:rPr lang="en-US" altLang="zh-CN">
                <a:latin typeface="Comic Sans MS" panose="030F0702030302020204" pitchFamily="66" charset="0"/>
              </a:rPr>
              <a:t> </a:t>
            </a:r>
            <a:r>
              <a:rPr lang="zh-CN" altLang="en-US" sz="2000" b="1">
                <a:latin typeface="Comic Sans MS" panose="030F0702030302020204" pitchFamily="66" charset="0"/>
              </a:rPr>
              <a:t>写</a:t>
            </a:r>
            <a:r>
              <a:rPr lang="en-US" altLang="zh-CN" sz="2000" b="1">
                <a:latin typeface="Comic Sans MS" panose="030F0702030302020204" pitchFamily="66" charset="0"/>
              </a:rPr>
              <a:t>ID</a:t>
            </a:r>
            <a:r>
              <a:rPr lang="zh-CN" altLang="en-US" sz="2000" b="1">
                <a:latin typeface="Comic Sans MS" panose="030F0702030302020204" pitchFamily="66" charset="0"/>
              </a:rPr>
              <a:t>读出数据到有效地址单元中</a:t>
            </a:r>
            <a:r>
              <a:rPr lang="en-US" altLang="zh-CN" sz="2000" b="1">
                <a:latin typeface="Comic Sans MS" panose="030F0702030302020204" pitchFamily="66" charset="0"/>
              </a:rPr>
              <a:t>   </a:t>
            </a:r>
          </a:p>
          <a:p>
            <a:pPr lvl="1" eaLnBrk="1" hangingPunct="1">
              <a:lnSpc>
                <a:spcPts val="3500"/>
              </a:lnSpc>
            </a:pPr>
            <a:r>
              <a:rPr lang="en-US" altLang="zh-CN" b="1">
                <a:solidFill>
                  <a:srgbClr val="FF3300"/>
                </a:solidFill>
                <a:latin typeface="Comic Sans MS" panose="030F0702030302020204" pitchFamily="66" charset="0"/>
              </a:rPr>
              <a:t>WB</a:t>
            </a:r>
            <a:r>
              <a:rPr lang="en-US" altLang="zh-CN" b="1">
                <a:latin typeface="Comic Sans MS" panose="030F0702030302020204" pitchFamily="66" charset="0"/>
              </a:rPr>
              <a:t>: </a:t>
            </a:r>
            <a:r>
              <a:rPr lang="zh-CN" altLang="en-US" b="1">
                <a:solidFill>
                  <a:srgbClr val="FFFF00"/>
                </a:solidFill>
                <a:latin typeface="Comic Sans MS" panose="030F0702030302020204" pitchFamily="66" charset="0"/>
              </a:rPr>
              <a:t>写回寄存器</a:t>
            </a:r>
            <a:endParaRPr lang="en-US" altLang="zh-CN" b="1">
              <a:solidFill>
                <a:srgbClr val="FFFF00"/>
              </a:solidFill>
              <a:latin typeface="Comic Sans MS" panose="030F0702030302020204" pitchFamily="66" charset="0"/>
            </a:endParaRPr>
          </a:p>
          <a:p>
            <a:pPr lvl="2" eaLnBrk="1" hangingPunct="1">
              <a:lnSpc>
                <a:spcPts val="3500"/>
              </a:lnSpc>
            </a:pPr>
            <a:r>
              <a:rPr lang="en-US" altLang="zh-CN" sz="2000" b="1">
                <a:latin typeface="Comic Sans MS" panose="030F0702030302020204" pitchFamily="66" charset="0"/>
              </a:rPr>
              <a:t>Load or ALU: </a:t>
            </a:r>
            <a:r>
              <a:rPr lang="zh-CN" altLang="en-US" sz="2000" b="1">
                <a:latin typeface="Comic Sans MS" panose="030F0702030302020204" pitchFamily="66" charset="0"/>
              </a:rPr>
              <a:t>写结果到寄存器堆</a:t>
            </a:r>
            <a:r>
              <a:rPr lang="en-US" altLang="zh-CN">
                <a:latin typeface="Comic Sans MS" panose="030F0702030302020204" pitchFamily="66" charset="0"/>
              </a:rPr>
              <a:t> </a:t>
            </a:r>
          </a:p>
        </p:txBody>
      </p:sp>
      <p:grpSp>
        <p:nvGrpSpPr>
          <p:cNvPr id="15363" name="组合 3">
            <a:extLst>
              <a:ext uri="{FF2B5EF4-FFF2-40B4-BE49-F238E27FC236}">
                <a16:creationId xmlns:a16="http://schemas.microsoft.com/office/drawing/2014/main" id="{90BB5D6C-0820-4D95-98D1-86B0FFC5424B}"/>
              </a:ext>
            </a:extLst>
          </p:cNvPr>
          <p:cNvGrpSpPr>
            <a:grpSpLocks/>
          </p:cNvGrpSpPr>
          <p:nvPr/>
        </p:nvGrpSpPr>
        <p:grpSpPr bwMode="auto">
          <a:xfrm>
            <a:off x="2095501" y="4900614"/>
            <a:ext cx="8099425" cy="1857913"/>
            <a:chOff x="685800" y="4014788"/>
            <a:chExt cx="8099452" cy="1857913"/>
          </a:xfrm>
        </p:grpSpPr>
        <p:sp>
          <p:nvSpPr>
            <p:cNvPr id="15364" name="Line 135">
              <a:extLst>
                <a:ext uri="{FF2B5EF4-FFF2-40B4-BE49-F238E27FC236}">
                  <a16:creationId xmlns:a16="http://schemas.microsoft.com/office/drawing/2014/main" id="{27E55BBB-AB0E-4C42-A64C-F5464F0B9C80}"/>
                </a:ext>
              </a:extLst>
            </p:cNvPr>
            <p:cNvSpPr>
              <a:spLocks noChangeShapeType="1"/>
            </p:cNvSpPr>
            <p:nvPr/>
          </p:nvSpPr>
          <p:spPr bwMode="auto">
            <a:xfrm>
              <a:off x="795338" y="4408488"/>
              <a:ext cx="355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65" name="Line 136">
              <a:extLst>
                <a:ext uri="{FF2B5EF4-FFF2-40B4-BE49-F238E27FC236}">
                  <a16:creationId xmlns:a16="http://schemas.microsoft.com/office/drawing/2014/main" id="{03FFA949-7A09-4F69-AD26-6FD56459D75B}"/>
                </a:ext>
              </a:extLst>
            </p:cNvPr>
            <p:cNvSpPr>
              <a:spLocks noChangeShapeType="1"/>
            </p:cNvSpPr>
            <p:nvPr/>
          </p:nvSpPr>
          <p:spPr bwMode="auto">
            <a:xfrm>
              <a:off x="1163638" y="4421188"/>
              <a:ext cx="0" cy="2032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66" name="Line 139">
              <a:extLst>
                <a:ext uri="{FF2B5EF4-FFF2-40B4-BE49-F238E27FC236}">
                  <a16:creationId xmlns:a16="http://schemas.microsoft.com/office/drawing/2014/main" id="{C9705AFB-0F69-431E-A4E2-EF584F86DD3C}"/>
                </a:ext>
              </a:extLst>
            </p:cNvPr>
            <p:cNvSpPr>
              <a:spLocks noChangeShapeType="1"/>
            </p:cNvSpPr>
            <p:nvPr/>
          </p:nvSpPr>
          <p:spPr bwMode="auto">
            <a:xfrm>
              <a:off x="4745038" y="4421188"/>
              <a:ext cx="0" cy="2032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67" name="Line 140">
              <a:extLst>
                <a:ext uri="{FF2B5EF4-FFF2-40B4-BE49-F238E27FC236}">
                  <a16:creationId xmlns:a16="http://schemas.microsoft.com/office/drawing/2014/main" id="{790433FA-6CCB-4AB0-B87B-C6D787541FAF}"/>
                </a:ext>
              </a:extLst>
            </p:cNvPr>
            <p:cNvSpPr>
              <a:spLocks noChangeShapeType="1"/>
            </p:cNvSpPr>
            <p:nvPr/>
          </p:nvSpPr>
          <p:spPr bwMode="auto">
            <a:xfrm flipV="1">
              <a:off x="8466138" y="4014788"/>
              <a:ext cx="0" cy="1549400"/>
            </a:xfrm>
            <a:prstGeom prst="line">
              <a:avLst/>
            </a:prstGeom>
            <a:noFill/>
            <a:ln w="25400">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68" name="Line 141">
              <a:extLst>
                <a:ext uri="{FF2B5EF4-FFF2-40B4-BE49-F238E27FC236}">
                  <a16:creationId xmlns:a16="http://schemas.microsoft.com/office/drawing/2014/main" id="{0AFAB0C4-1DC2-4181-B557-33FF0CC3FB67}"/>
                </a:ext>
              </a:extLst>
            </p:cNvPr>
            <p:cNvSpPr>
              <a:spLocks noChangeShapeType="1"/>
            </p:cNvSpPr>
            <p:nvPr/>
          </p:nvSpPr>
          <p:spPr bwMode="auto">
            <a:xfrm>
              <a:off x="8478838" y="4421188"/>
              <a:ext cx="0" cy="2032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69" name="Line 142">
              <a:extLst>
                <a:ext uri="{FF2B5EF4-FFF2-40B4-BE49-F238E27FC236}">
                  <a16:creationId xmlns:a16="http://schemas.microsoft.com/office/drawing/2014/main" id="{54216B1F-9CC4-4249-B31B-06DAE60137AF}"/>
                </a:ext>
              </a:extLst>
            </p:cNvPr>
            <p:cNvSpPr>
              <a:spLocks noChangeShapeType="1"/>
            </p:cNvSpPr>
            <p:nvPr/>
          </p:nvSpPr>
          <p:spPr bwMode="auto">
            <a:xfrm>
              <a:off x="1176338" y="4637088"/>
              <a:ext cx="187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70" name="Line 143">
              <a:extLst>
                <a:ext uri="{FF2B5EF4-FFF2-40B4-BE49-F238E27FC236}">
                  <a16:creationId xmlns:a16="http://schemas.microsoft.com/office/drawing/2014/main" id="{61527456-C032-4CF3-B970-544B3F412D10}"/>
                </a:ext>
              </a:extLst>
            </p:cNvPr>
            <p:cNvSpPr>
              <a:spLocks noChangeShapeType="1"/>
            </p:cNvSpPr>
            <p:nvPr/>
          </p:nvSpPr>
          <p:spPr bwMode="auto">
            <a:xfrm>
              <a:off x="3081338" y="4408488"/>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71" name="Line 144">
              <a:extLst>
                <a:ext uri="{FF2B5EF4-FFF2-40B4-BE49-F238E27FC236}">
                  <a16:creationId xmlns:a16="http://schemas.microsoft.com/office/drawing/2014/main" id="{336F1DA7-AF92-4CF2-BD82-636A4B621AB0}"/>
                </a:ext>
              </a:extLst>
            </p:cNvPr>
            <p:cNvSpPr>
              <a:spLocks noChangeShapeType="1"/>
            </p:cNvSpPr>
            <p:nvPr/>
          </p:nvSpPr>
          <p:spPr bwMode="auto">
            <a:xfrm>
              <a:off x="3068638" y="4421188"/>
              <a:ext cx="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72" name="Line 145">
              <a:extLst>
                <a:ext uri="{FF2B5EF4-FFF2-40B4-BE49-F238E27FC236}">
                  <a16:creationId xmlns:a16="http://schemas.microsoft.com/office/drawing/2014/main" id="{3C2E8D42-2642-48B6-92C7-06BF9D7D8016}"/>
                </a:ext>
              </a:extLst>
            </p:cNvPr>
            <p:cNvSpPr>
              <a:spLocks noChangeShapeType="1"/>
            </p:cNvSpPr>
            <p:nvPr/>
          </p:nvSpPr>
          <p:spPr bwMode="auto">
            <a:xfrm>
              <a:off x="4757738" y="4637088"/>
              <a:ext cx="187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73" name="Line 146">
              <a:extLst>
                <a:ext uri="{FF2B5EF4-FFF2-40B4-BE49-F238E27FC236}">
                  <a16:creationId xmlns:a16="http://schemas.microsoft.com/office/drawing/2014/main" id="{2E4C3C0B-8F01-4947-9235-D7940D021DC8}"/>
                </a:ext>
              </a:extLst>
            </p:cNvPr>
            <p:cNvSpPr>
              <a:spLocks noChangeShapeType="1"/>
            </p:cNvSpPr>
            <p:nvPr/>
          </p:nvSpPr>
          <p:spPr bwMode="auto">
            <a:xfrm>
              <a:off x="6662738" y="4408488"/>
              <a:ext cx="1803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74" name="Line 147">
              <a:extLst>
                <a:ext uri="{FF2B5EF4-FFF2-40B4-BE49-F238E27FC236}">
                  <a16:creationId xmlns:a16="http://schemas.microsoft.com/office/drawing/2014/main" id="{F0CE3B94-BCDA-4902-AC28-78F86249F900}"/>
                </a:ext>
              </a:extLst>
            </p:cNvPr>
            <p:cNvSpPr>
              <a:spLocks noChangeShapeType="1"/>
            </p:cNvSpPr>
            <p:nvPr/>
          </p:nvSpPr>
          <p:spPr bwMode="auto">
            <a:xfrm>
              <a:off x="6650038" y="4421188"/>
              <a:ext cx="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75" name="Line 148">
              <a:extLst>
                <a:ext uri="{FF2B5EF4-FFF2-40B4-BE49-F238E27FC236}">
                  <a16:creationId xmlns:a16="http://schemas.microsoft.com/office/drawing/2014/main" id="{994B1B55-E6E9-4C14-912E-5A051CB10B03}"/>
                </a:ext>
              </a:extLst>
            </p:cNvPr>
            <p:cNvSpPr>
              <a:spLocks noChangeShapeType="1"/>
            </p:cNvSpPr>
            <p:nvPr/>
          </p:nvSpPr>
          <p:spPr bwMode="auto">
            <a:xfrm>
              <a:off x="8429652" y="4643446"/>
              <a:ext cx="355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76" name="Rectangle 149">
              <a:extLst>
                <a:ext uri="{FF2B5EF4-FFF2-40B4-BE49-F238E27FC236}">
                  <a16:creationId xmlns:a16="http://schemas.microsoft.com/office/drawing/2014/main" id="{A4E71198-2F3A-4DA1-85AF-9E50A41F9B40}"/>
                </a:ext>
              </a:extLst>
            </p:cNvPr>
            <p:cNvSpPr>
              <a:spLocks noChangeArrowheads="1"/>
            </p:cNvSpPr>
            <p:nvPr/>
          </p:nvSpPr>
          <p:spPr bwMode="auto">
            <a:xfrm>
              <a:off x="685800" y="4402138"/>
              <a:ext cx="501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FF"/>
                  </a:solidFill>
                  <a:latin typeface="Times New Roman" panose="02020603050405020304" pitchFamily="18" charset="0"/>
                  <a:ea typeface="宋体" panose="02010600030101010101" pitchFamily="2" charset="-122"/>
                </a:rPr>
                <a:t>Clk</a:t>
              </a:r>
            </a:p>
          </p:txBody>
        </p:sp>
        <p:sp>
          <p:nvSpPr>
            <p:cNvPr id="15377" name="Rectangle 151">
              <a:extLst>
                <a:ext uri="{FF2B5EF4-FFF2-40B4-BE49-F238E27FC236}">
                  <a16:creationId xmlns:a16="http://schemas.microsoft.com/office/drawing/2014/main" id="{DEDD6241-A2BD-41B7-B401-BA48FB4A01ED}"/>
                </a:ext>
              </a:extLst>
            </p:cNvPr>
            <p:cNvSpPr>
              <a:spLocks noChangeArrowheads="1"/>
            </p:cNvSpPr>
            <p:nvPr/>
          </p:nvSpPr>
          <p:spPr bwMode="auto">
            <a:xfrm>
              <a:off x="1143000" y="4929188"/>
              <a:ext cx="3556000" cy="279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78" name="Rectangle 152">
              <a:extLst>
                <a:ext uri="{FF2B5EF4-FFF2-40B4-BE49-F238E27FC236}">
                  <a16:creationId xmlns:a16="http://schemas.microsoft.com/office/drawing/2014/main" id="{6810473C-DF51-49A7-BBA0-13A72B6679AF}"/>
                </a:ext>
              </a:extLst>
            </p:cNvPr>
            <p:cNvSpPr>
              <a:spLocks noChangeArrowheads="1"/>
            </p:cNvSpPr>
            <p:nvPr/>
          </p:nvSpPr>
          <p:spPr bwMode="auto">
            <a:xfrm>
              <a:off x="4724400" y="4929188"/>
              <a:ext cx="3708400" cy="279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79" name="Rectangle 153">
              <a:extLst>
                <a:ext uri="{FF2B5EF4-FFF2-40B4-BE49-F238E27FC236}">
                  <a16:creationId xmlns:a16="http://schemas.microsoft.com/office/drawing/2014/main" id="{551D742B-128A-4C7A-80CB-261D628509B4}"/>
                </a:ext>
              </a:extLst>
            </p:cNvPr>
            <p:cNvSpPr>
              <a:spLocks noChangeArrowheads="1"/>
            </p:cNvSpPr>
            <p:nvPr/>
          </p:nvSpPr>
          <p:spPr bwMode="auto">
            <a:xfrm>
              <a:off x="2481263" y="4910138"/>
              <a:ext cx="637998"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FF"/>
                  </a:solidFill>
                  <a:latin typeface="Times New Roman" panose="02020603050405020304" pitchFamily="18" charset="0"/>
                  <a:ea typeface="宋体" panose="02010600030101010101" pitchFamily="2" charset="-122"/>
                </a:rPr>
                <a:t>Load</a:t>
              </a:r>
            </a:p>
          </p:txBody>
        </p:sp>
        <p:sp>
          <p:nvSpPr>
            <p:cNvPr id="15380" name="Rectangle 154">
              <a:extLst>
                <a:ext uri="{FF2B5EF4-FFF2-40B4-BE49-F238E27FC236}">
                  <a16:creationId xmlns:a16="http://schemas.microsoft.com/office/drawing/2014/main" id="{FDA6A0B3-36D9-4914-BFE0-5D14AEE9B4A0}"/>
                </a:ext>
              </a:extLst>
            </p:cNvPr>
            <p:cNvSpPr>
              <a:spLocks noChangeArrowheads="1"/>
            </p:cNvSpPr>
            <p:nvPr/>
          </p:nvSpPr>
          <p:spPr bwMode="auto">
            <a:xfrm>
              <a:off x="6291263" y="4910138"/>
              <a:ext cx="647103"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FF"/>
                  </a:solidFill>
                  <a:latin typeface="Times New Roman" panose="02020603050405020304" pitchFamily="18" charset="0"/>
                  <a:ea typeface="宋体" panose="02010600030101010101" pitchFamily="2" charset="-122"/>
                </a:rPr>
                <a:t>Store</a:t>
              </a:r>
            </a:p>
          </p:txBody>
        </p:sp>
        <p:sp>
          <p:nvSpPr>
            <p:cNvPr id="15381" name="Line 155">
              <a:extLst>
                <a:ext uri="{FF2B5EF4-FFF2-40B4-BE49-F238E27FC236}">
                  <a16:creationId xmlns:a16="http://schemas.microsoft.com/office/drawing/2014/main" id="{737448DC-729C-49C0-BDAE-AA56459F05A3}"/>
                </a:ext>
              </a:extLst>
            </p:cNvPr>
            <p:cNvSpPr>
              <a:spLocks noChangeShapeType="1"/>
            </p:cNvSpPr>
            <p:nvPr/>
          </p:nvSpPr>
          <p:spPr bwMode="auto">
            <a:xfrm flipV="1">
              <a:off x="7759700" y="4903788"/>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82" name="Rectangle 156">
              <a:extLst>
                <a:ext uri="{FF2B5EF4-FFF2-40B4-BE49-F238E27FC236}">
                  <a16:creationId xmlns:a16="http://schemas.microsoft.com/office/drawing/2014/main" id="{5F12DC48-08B1-4DD9-9213-33743A3AA3B2}"/>
                </a:ext>
              </a:extLst>
            </p:cNvPr>
            <p:cNvSpPr>
              <a:spLocks noChangeArrowheads="1"/>
            </p:cNvSpPr>
            <p:nvPr/>
          </p:nvSpPr>
          <p:spPr bwMode="auto">
            <a:xfrm>
              <a:off x="7739063" y="4910138"/>
              <a:ext cx="719624"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FF"/>
                  </a:solidFill>
                  <a:latin typeface="Times New Roman" panose="02020603050405020304" pitchFamily="18" charset="0"/>
                  <a:ea typeface="宋体" panose="02010600030101010101" pitchFamily="2" charset="-122"/>
                </a:rPr>
                <a:t>Waste</a:t>
              </a:r>
            </a:p>
          </p:txBody>
        </p:sp>
        <p:sp>
          <p:nvSpPr>
            <p:cNvPr id="15383" name="Line 178">
              <a:extLst>
                <a:ext uri="{FF2B5EF4-FFF2-40B4-BE49-F238E27FC236}">
                  <a16:creationId xmlns:a16="http://schemas.microsoft.com/office/drawing/2014/main" id="{DC1E5E5B-1C11-4BA7-85D7-27794B20DEE7}"/>
                </a:ext>
              </a:extLst>
            </p:cNvPr>
            <p:cNvSpPr>
              <a:spLocks noChangeShapeType="1"/>
            </p:cNvSpPr>
            <p:nvPr/>
          </p:nvSpPr>
          <p:spPr bwMode="auto">
            <a:xfrm flipV="1">
              <a:off x="1163638" y="4090988"/>
              <a:ext cx="0" cy="330200"/>
            </a:xfrm>
            <a:prstGeom prst="line">
              <a:avLst/>
            </a:prstGeom>
            <a:noFill/>
            <a:ln w="25400">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84" name="Rectangle 179">
              <a:extLst>
                <a:ext uri="{FF2B5EF4-FFF2-40B4-BE49-F238E27FC236}">
                  <a16:creationId xmlns:a16="http://schemas.microsoft.com/office/drawing/2014/main" id="{940B29EF-BEDD-4401-A767-5FFBFD0BACF6}"/>
                </a:ext>
              </a:extLst>
            </p:cNvPr>
            <p:cNvSpPr>
              <a:spLocks noChangeArrowheads="1"/>
            </p:cNvSpPr>
            <p:nvPr/>
          </p:nvSpPr>
          <p:spPr bwMode="auto">
            <a:xfrm>
              <a:off x="2667000" y="4097338"/>
              <a:ext cx="827154"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FF"/>
                  </a:solidFill>
                  <a:latin typeface="Times New Roman" panose="02020603050405020304" pitchFamily="18" charset="0"/>
                  <a:ea typeface="宋体" panose="02010600030101010101" pitchFamily="2" charset="-122"/>
                </a:rPr>
                <a:t>Cycle 1</a:t>
              </a:r>
            </a:p>
          </p:txBody>
        </p:sp>
        <p:sp>
          <p:nvSpPr>
            <p:cNvPr id="15385" name="Line 180">
              <a:extLst>
                <a:ext uri="{FF2B5EF4-FFF2-40B4-BE49-F238E27FC236}">
                  <a16:creationId xmlns:a16="http://schemas.microsoft.com/office/drawing/2014/main" id="{9A64B607-D57C-4474-A40E-1C775EC1F5AF}"/>
                </a:ext>
              </a:extLst>
            </p:cNvPr>
            <p:cNvSpPr>
              <a:spLocks noChangeShapeType="1"/>
            </p:cNvSpPr>
            <p:nvPr/>
          </p:nvSpPr>
          <p:spPr bwMode="auto">
            <a:xfrm flipV="1">
              <a:off x="4745038" y="4090988"/>
              <a:ext cx="0" cy="330200"/>
            </a:xfrm>
            <a:prstGeom prst="line">
              <a:avLst/>
            </a:prstGeom>
            <a:noFill/>
            <a:ln w="25400">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86" name="Line 181">
              <a:extLst>
                <a:ext uri="{FF2B5EF4-FFF2-40B4-BE49-F238E27FC236}">
                  <a16:creationId xmlns:a16="http://schemas.microsoft.com/office/drawing/2014/main" id="{4C246E04-5B67-4438-A348-8192A8857A40}"/>
                </a:ext>
              </a:extLst>
            </p:cNvPr>
            <p:cNvSpPr>
              <a:spLocks noChangeShapeType="1"/>
            </p:cNvSpPr>
            <p:nvPr/>
          </p:nvSpPr>
          <p:spPr bwMode="auto">
            <a:xfrm flipV="1">
              <a:off x="8478838" y="4090988"/>
              <a:ext cx="0" cy="330200"/>
            </a:xfrm>
            <a:prstGeom prst="line">
              <a:avLst/>
            </a:prstGeom>
            <a:noFill/>
            <a:ln w="25400">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87" name="Rectangle 182">
              <a:extLst>
                <a:ext uri="{FF2B5EF4-FFF2-40B4-BE49-F238E27FC236}">
                  <a16:creationId xmlns:a16="http://schemas.microsoft.com/office/drawing/2014/main" id="{01F59519-1A55-4611-A8D3-96017368D53E}"/>
                </a:ext>
              </a:extLst>
            </p:cNvPr>
            <p:cNvSpPr>
              <a:spLocks noChangeArrowheads="1"/>
            </p:cNvSpPr>
            <p:nvPr/>
          </p:nvSpPr>
          <p:spPr bwMode="auto">
            <a:xfrm>
              <a:off x="6248400" y="4097338"/>
              <a:ext cx="827154"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FF"/>
                  </a:solidFill>
                  <a:latin typeface="Times New Roman" panose="02020603050405020304" pitchFamily="18" charset="0"/>
                  <a:ea typeface="宋体" panose="02010600030101010101" pitchFamily="2" charset="-122"/>
                </a:rPr>
                <a:t>Cycle 2</a:t>
              </a:r>
            </a:p>
          </p:txBody>
        </p:sp>
        <p:sp>
          <p:nvSpPr>
            <p:cNvPr id="15388" name="Line 183">
              <a:extLst>
                <a:ext uri="{FF2B5EF4-FFF2-40B4-BE49-F238E27FC236}">
                  <a16:creationId xmlns:a16="http://schemas.microsoft.com/office/drawing/2014/main" id="{5ABF00E3-B368-4E05-A76F-7BEC06E085F4}"/>
                </a:ext>
              </a:extLst>
            </p:cNvPr>
            <p:cNvSpPr>
              <a:spLocks noChangeShapeType="1"/>
            </p:cNvSpPr>
            <p:nvPr/>
          </p:nvSpPr>
          <p:spPr bwMode="auto">
            <a:xfrm>
              <a:off x="1176338" y="4256088"/>
              <a:ext cx="14224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89" name="Line 184">
              <a:extLst>
                <a:ext uri="{FF2B5EF4-FFF2-40B4-BE49-F238E27FC236}">
                  <a16:creationId xmlns:a16="http://schemas.microsoft.com/office/drawing/2014/main" id="{1395B21A-B17F-4A53-9C0D-8D9CFE6CDE9F}"/>
                </a:ext>
              </a:extLst>
            </p:cNvPr>
            <p:cNvSpPr>
              <a:spLocks noChangeShapeType="1"/>
            </p:cNvSpPr>
            <p:nvPr/>
          </p:nvSpPr>
          <p:spPr bwMode="auto">
            <a:xfrm>
              <a:off x="4757738" y="4256088"/>
              <a:ext cx="14224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90" name="Line 185">
              <a:extLst>
                <a:ext uri="{FF2B5EF4-FFF2-40B4-BE49-F238E27FC236}">
                  <a16:creationId xmlns:a16="http://schemas.microsoft.com/office/drawing/2014/main" id="{F7BB07CA-ACC3-4FDC-8C99-F3FC4A576C3D}"/>
                </a:ext>
              </a:extLst>
            </p:cNvPr>
            <p:cNvSpPr>
              <a:spLocks noChangeShapeType="1"/>
            </p:cNvSpPr>
            <p:nvPr/>
          </p:nvSpPr>
          <p:spPr bwMode="auto">
            <a:xfrm flipH="1">
              <a:off x="7018338" y="4256088"/>
              <a:ext cx="14732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91" name="Line 186">
              <a:extLst>
                <a:ext uri="{FF2B5EF4-FFF2-40B4-BE49-F238E27FC236}">
                  <a16:creationId xmlns:a16="http://schemas.microsoft.com/office/drawing/2014/main" id="{F9EDA0E8-AAE4-4DAA-942C-C019378E9DCE}"/>
                </a:ext>
              </a:extLst>
            </p:cNvPr>
            <p:cNvSpPr>
              <a:spLocks noChangeShapeType="1"/>
            </p:cNvSpPr>
            <p:nvPr/>
          </p:nvSpPr>
          <p:spPr bwMode="auto">
            <a:xfrm flipH="1">
              <a:off x="3513138" y="4256088"/>
              <a:ext cx="10922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92" name="Line 187">
              <a:extLst>
                <a:ext uri="{FF2B5EF4-FFF2-40B4-BE49-F238E27FC236}">
                  <a16:creationId xmlns:a16="http://schemas.microsoft.com/office/drawing/2014/main" id="{80979F7A-7ABF-4FC8-AD92-2F47AD75A2EA}"/>
                </a:ext>
              </a:extLst>
            </p:cNvPr>
            <p:cNvSpPr>
              <a:spLocks noChangeShapeType="1"/>
            </p:cNvSpPr>
            <p:nvPr/>
          </p:nvSpPr>
          <p:spPr bwMode="auto">
            <a:xfrm flipV="1">
              <a:off x="1181100" y="4156075"/>
              <a:ext cx="0" cy="1549400"/>
            </a:xfrm>
            <a:prstGeom prst="line">
              <a:avLst/>
            </a:prstGeom>
            <a:noFill/>
            <a:ln w="25400">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5393" name="Line 187">
              <a:extLst>
                <a:ext uri="{FF2B5EF4-FFF2-40B4-BE49-F238E27FC236}">
                  <a16:creationId xmlns:a16="http://schemas.microsoft.com/office/drawing/2014/main" id="{8FC643E6-60B1-42A5-B024-E0B9358C7241}"/>
                </a:ext>
              </a:extLst>
            </p:cNvPr>
            <p:cNvSpPr>
              <a:spLocks noChangeShapeType="1"/>
            </p:cNvSpPr>
            <p:nvPr/>
          </p:nvSpPr>
          <p:spPr bwMode="auto">
            <a:xfrm flipV="1">
              <a:off x="4752975" y="4156075"/>
              <a:ext cx="0" cy="1549400"/>
            </a:xfrm>
            <a:prstGeom prst="line">
              <a:avLst/>
            </a:prstGeom>
            <a:noFill/>
            <a:ln w="25400">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grpSp>
          <p:nvGrpSpPr>
            <p:cNvPr id="15394" name="Group 411">
              <a:extLst>
                <a:ext uri="{FF2B5EF4-FFF2-40B4-BE49-F238E27FC236}">
                  <a16:creationId xmlns:a16="http://schemas.microsoft.com/office/drawing/2014/main" id="{332D0DD5-6102-4D9F-9BB7-BA09BDEF35A9}"/>
                </a:ext>
              </a:extLst>
            </p:cNvPr>
            <p:cNvGrpSpPr>
              <a:grpSpLocks/>
            </p:cNvGrpSpPr>
            <p:nvPr/>
          </p:nvGrpSpPr>
          <p:grpSpPr bwMode="auto">
            <a:xfrm>
              <a:off x="1143000" y="5429249"/>
              <a:ext cx="7286624" cy="443452"/>
              <a:chOff x="548" y="1824"/>
              <a:chExt cx="4789" cy="188"/>
            </a:xfrm>
          </p:grpSpPr>
          <p:grpSp>
            <p:nvGrpSpPr>
              <p:cNvPr id="15395" name="Group 379">
                <a:extLst>
                  <a:ext uri="{FF2B5EF4-FFF2-40B4-BE49-F238E27FC236}">
                    <a16:creationId xmlns:a16="http://schemas.microsoft.com/office/drawing/2014/main" id="{71BA278A-233F-4BEA-ACAC-1D04BED56AD6}"/>
                  </a:ext>
                </a:extLst>
              </p:cNvPr>
              <p:cNvGrpSpPr>
                <a:grpSpLocks/>
              </p:cNvGrpSpPr>
              <p:nvPr/>
            </p:nvGrpSpPr>
            <p:grpSpPr bwMode="auto">
              <a:xfrm>
                <a:off x="548" y="1824"/>
                <a:ext cx="2384" cy="188"/>
                <a:chOff x="1496" y="3836"/>
                <a:chExt cx="2384" cy="188"/>
              </a:xfrm>
            </p:grpSpPr>
            <p:grpSp>
              <p:nvGrpSpPr>
                <p:cNvPr id="15396" name="Group 380">
                  <a:extLst>
                    <a:ext uri="{FF2B5EF4-FFF2-40B4-BE49-F238E27FC236}">
                      <a16:creationId xmlns:a16="http://schemas.microsoft.com/office/drawing/2014/main" id="{194DE3D9-A14B-4B46-98D8-A66DB671FB0E}"/>
                    </a:ext>
                  </a:extLst>
                </p:cNvPr>
                <p:cNvGrpSpPr>
                  <a:grpSpLocks/>
                </p:cNvGrpSpPr>
                <p:nvPr/>
              </p:nvGrpSpPr>
              <p:grpSpPr bwMode="auto">
                <a:xfrm>
                  <a:off x="1496" y="3836"/>
                  <a:ext cx="464" cy="188"/>
                  <a:chOff x="1496" y="3836"/>
                  <a:chExt cx="464" cy="188"/>
                </a:xfrm>
              </p:grpSpPr>
              <p:sp>
                <p:nvSpPr>
                  <p:cNvPr id="15397" name="Rectangle 381">
                    <a:extLst>
                      <a:ext uri="{FF2B5EF4-FFF2-40B4-BE49-F238E27FC236}">
                        <a16:creationId xmlns:a16="http://schemas.microsoft.com/office/drawing/2014/main" id="{5DA69DB1-D937-4DD1-BA4B-4A61ED24A164}"/>
                      </a:ext>
                    </a:extLst>
                  </p:cNvPr>
                  <p:cNvSpPr>
                    <a:spLocks noChangeArrowheads="1"/>
                  </p:cNvSpPr>
                  <p:nvPr/>
                </p:nvSpPr>
                <p:spPr bwMode="auto">
                  <a:xfrm>
                    <a:off x="149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5398" name="Rectangle 382">
                    <a:extLst>
                      <a:ext uri="{FF2B5EF4-FFF2-40B4-BE49-F238E27FC236}">
                        <a16:creationId xmlns:a16="http://schemas.microsoft.com/office/drawing/2014/main" id="{EC01CBE2-531D-4ECC-BF45-6965D307C6D4}"/>
                      </a:ext>
                    </a:extLst>
                  </p:cNvPr>
                  <p:cNvSpPr>
                    <a:spLocks noChangeArrowheads="1"/>
                  </p:cNvSpPr>
                  <p:nvPr/>
                </p:nvSpPr>
                <p:spPr bwMode="auto">
                  <a:xfrm>
                    <a:off x="1523" y="3836"/>
                    <a:ext cx="255"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IF</a:t>
                    </a:r>
                  </a:p>
                </p:txBody>
              </p:sp>
            </p:grpSp>
            <p:grpSp>
              <p:nvGrpSpPr>
                <p:cNvPr id="15399" name="Group 383">
                  <a:extLst>
                    <a:ext uri="{FF2B5EF4-FFF2-40B4-BE49-F238E27FC236}">
                      <a16:creationId xmlns:a16="http://schemas.microsoft.com/office/drawing/2014/main" id="{74690E58-ED03-44FE-BEB0-7F970777869E}"/>
                    </a:ext>
                  </a:extLst>
                </p:cNvPr>
                <p:cNvGrpSpPr>
                  <a:grpSpLocks/>
                </p:cNvGrpSpPr>
                <p:nvPr/>
              </p:nvGrpSpPr>
              <p:grpSpPr bwMode="auto">
                <a:xfrm>
                  <a:off x="1976" y="3836"/>
                  <a:ext cx="464" cy="188"/>
                  <a:chOff x="1976" y="3836"/>
                  <a:chExt cx="464" cy="188"/>
                </a:xfrm>
              </p:grpSpPr>
              <p:sp>
                <p:nvSpPr>
                  <p:cNvPr id="15400" name="Rectangle 384">
                    <a:extLst>
                      <a:ext uri="{FF2B5EF4-FFF2-40B4-BE49-F238E27FC236}">
                        <a16:creationId xmlns:a16="http://schemas.microsoft.com/office/drawing/2014/main" id="{8DC51690-C4CF-4E6D-A755-576FC4261C68}"/>
                      </a:ext>
                    </a:extLst>
                  </p:cNvPr>
                  <p:cNvSpPr>
                    <a:spLocks noChangeArrowheads="1"/>
                  </p:cNvSpPr>
                  <p:nvPr/>
                </p:nvSpPr>
                <p:spPr bwMode="auto">
                  <a:xfrm>
                    <a:off x="197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5401" name="Rectangle 385">
                    <a:extLst>
                      <a:ext uri="{FF2B5EF4-FFF2-40B4-BE49-F238E27FC236}">
                        <a16:creationId xmlns:a16="http://schemas.microsoft.com/office/drawing/2014/main" id="{61F4D756-92FC-4BA2-B9C4-5C9BFBE57C4D}"/>
                      </a:ext>
                    </a:extLst>
                  </p:cNvPr>
                  <p:cNvSpPr>
                    <a:spLocks noChangeArrowheads="1"/>
                  </p:cNvSpPr>
                  <p:nvPr/>
                </p:nvSpPr>
                <p:spPr bwMode="auto">
                  <a:xfrm>
                    <a:off x="2051" y="3836"/>
                    <a:ext cx="270"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ID</a:t>
                    </a:r>
                  </a:p>
                </p:txBody>
              </p:sp>
            </p:grpSp>
            <p:grpSp>
              <p:nvGrpSpPr>
                <p:cNvPr id="15402" name="Group 386">
                  <a:extLst>
                    <a:ext uri="{FF2B5EF4-FFF2-40B4-BE49-F238E27FC236}">
                      <a16:creationId xmlns:a16="http://schemas.microsoft.com/office/drawing/2014/main" id="{461A206A-6EA3-4CED-A348-B9B1F247D940}"/>
                    </a:ext>
                  </a:extLst>
                </p:cNvPr>
                <p:cNvGrpSpPr>
                  <a:grpSpLocks/>
                </p:cNvGrpSpPr>
                <p:nvPr/>
              </p:nvGrpSpPr>
              <p:grpSpPr bwMode="auto">
                <a:xfrm>
                  <a:off x="2456" y="3836"/>
                  <a:ext cx="464" cy="188"/>
                  <a:chOff x="2456" y="3836"/>
                  <a:chExt cx="464" cy="188"/>
                </a:xfrm>
              </p:grpSpPr>
              <p:sp>
                <p:nvSpPr>
                  <p:cNvPr id="15403" name="Rectangle 387">
                    <a:extLst>
                      <a:ext uri="{FF2B5EF4-FFF2-40B4-BE49-F238E27FC236}">
                        <a16:creationId xmlns:a16="http://schemas.microsoft.com/office/drawing/2014/main" id="{0B28B0C0-03B3-484C-B19C-5A9349F9B434}"/>
                      </a:ext>
                    </a:extLst>
                  </p:cNvPr>
                  <p:cNvSpPr>
                    <a:spLocks noChangeArrowheads="1"/>
                  </p:cNvSpPr>
                  <p:nvPr/>
                </p:nvSpPr>
                <p:spPr bwMode="auto">
                  <a:xfrm>
                    <a:off x="245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5404" name="Rectangle 388">
                    <a:extLst>
                      <a:ext uri="{FF2B5EF4-FFF2-40B4-BE49-F238E27FC236}">
                        <a16:creationId xmlns:a16="http://schemas.microsoft.com/office/drawing/2014/main" id="{23971713-461E-41CD-91F7-8C6F4A197F27}"/>
                      </a:ext>
                    </a:extLst>
                  </p:cNvPr>
                  <p:cNvSpPr>
                    <a:spLocks noChangeArrowheads="1"/>
                  </p:cNvSpPr>
                  <p:nvPr/>
                </p:nvSpPr>
                <p:spPr bwMode="auto">
                  <a:xfrm>
                    <a:off x="2483" y="3836"/>
                    <a:ext cx="307"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EX</a:t>
                    </a:r>
                  </a:p>
                </p:txBody>
              </p:sp>
            </p:grpSp>
            <p:grpSp>
              <p:nvGrpSpPr>
                <p:cNvPr id="15405" name="Group 389">
                  <a:extLst>
                    <a:ext uri="{FF2B5EF4-FFF2-40B4-BE49-F238E27FC236}">
                      <a16:creationId xmlns:a16="http://schemas.microsoft.com/office/drawing/2014/main" id="{654588D4-B939-4BD0-B7BD-71447606F909}"/>
                    </a:ext>
                  </a:extLst>
                </p:cNvPr>
                <p:cNvGrpSpPr>
                  <a:grpSpLocks/>
                </p:cNvGrpSpPr>
                <p:nvPr/>
              </p:nvGrpSpPr>
              <p:grpSpPr bwMode="auto">
                <a:xfrm>
                  <a:off x="2936" y="3836"/>
                  <a:ext cx="492" cy="188"/>
                  <a:chOff x="2936" y="3836"/>
                  <a:chExt cx="492" cy="188"/>
                </a:xfrm>
              </p:grpSpPr>
              <p:sp>
                <p:nvSpPr>
                  <p:cNvPr id="15406" name="Rectangle 390">
                    <a:extLst>
                      <a:ext uri="{FF2B5EF4-FFF2-40B4-BE49-F238E27FC236}">
                        <a16:creationId xmlns:a16="http://schemas.microsoft.com/office/drawing/2014/main" id="{B1D76C52-8CC7-4704-AA06-B9DA71B9BE77}"/>
                      </a:ext>
                    </a:extLst>
                  </p:cNvPr>
                  <p:cNvSpPr>
                    <a:spLocks noChangeArrowheads="1"/>
                  </p:cNvSpPr>
                  <p:nvPr/>
                </p:nvSpPr>
                <p:spPr bwMode="auto">
                  <a:xfrm>
                    <a:off x="293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5407" name="Rectangle 391">
                    <a:extLst>
                      <a:ext uri="{FF2B5EF4-FFF2-40B4-BE49-F238E27FC236}">
                        <a16:creationId xmlns:a16="http://schemas.microsoft.com/office/drawing/2014/main" id="{BCCFCB59-DE73-4680-9CF8-7A8BDFCDBE67}"/>
                      </a:ext>
                    </a:extLst>
                  </p:cNvPr>
                  <p:cNvSpPr>
                    <a:spLocks noChangeArrowheads="1"/>
                  </p:cNvSpPr>
                  <p:nvPr/>
                </p:nvSpPr>
                <p:spPr bwMode="auto">
                  <a:xfrm>
                    <a:off x="2963" y="3836"/>
                    <a:ext cx="465"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MEM</a:t>
                    </a:r>
                  </a:p>
                </p:txBody>
              </p:sp>
            </p:grpSp>
            <p:grpSp>
              <p:nvGrpSpPr>
                <p:cNvPr id="15408" name="Group 392">
                  <a:extLst>
                    <a:ext uri="{FF2B5EF4-FFF2-40B4-BE49-F238E27FC236}">
                      <a16:creationId xmlns:a16="http://schemas.microsoft.com/office/drawing/2014/main" id="{6C992FEF-C7B9-4688-985E-8A69BCBF12DE}"/>
                    </a:ext>
                  </a:extLst>
                </p:cNvPr>
                <p:cNvGrpSpPr>
                  <a:grpSpLocks/>
                </p:cNvGrpSpPr>
                <p:nvPr/>
              </p:nvGrpSpPr>
              <p:grpSpPr bwMode="auto">
                <a:xfrm>
                  <a:off x="3416" y="3836"/>
                  <a:ext cx="464" cy="188"/>
                  <a:chOff x="3416" y="3836"/>
                  <a:chExt cx="464" cy="188"/>
                </a:xfrm>
              </p:grpSpPr>
              <p:sp>
                <p:nvSpPr>
                  <p:cNvPr id="15409" name="Rectangle 393">
                    <a:extLst>
                      <a:ext uri="{FF2B5EF4-FFF2-40B4-BE49-F238E27FC236}">
                        <a16:creationId xmlns:a16="http://schemas.microsoft.com/office/drawing/2014/main" id="{13564089-AF43-4433-B296-9ABCA016CA3D}"/>
                      </a:ext>
                    </a:extLst>
                  </p:cNvPr>
                  <p:cNvSpPr>
                    <a:spLocks noChangeArrowheads="1"/>
                  </p:cNvSpPr>
                  <p:nvPr/>
                </p:nvSpPr>
                <p:spPr bwMode="auto">
                  <a:xfrm>
                    <a:off x="341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5410" name="Rectangle 394">
                    <a:extLst>
                      <a:ext uri="{FF2B5EF4-FFF2-40B4-BE49-F238E27FC236}">
                        <a16:creationId xmlns:a16="http://schemas.microsoft.com/office/drawing/2014/main" id="{BCCBD5A9-0114-4C21-84BA-A37D1A7DA88E}"/>
                      </a:ext>
                    </a:extLst>
                  </p:cNvPr>
                  <p:cNvSpPr>
                    <a:spLocks noChangeArrowheads="1"/>
                  </p:cNvSpPr>
                  <p:nvPr/>
                </p:nvSpPr>
                <p:spPr bwMode="auto">
                  <a:xfrm>
                    <a:off x="3491" y="3836"/>
                    <a:ext cx="345"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WB</a:t>
                    </a:r>
                  </a:p>
                </p:txBody>
              </p:sp>
            </p:grpSp>
          </p:grpSp>
          <p:grpSp>
            <p:nvGrpSpPr>
              <p:cNvPr id="15411" name="Group 395">
                <a:extLst>
                  <a:ext uri="{FF2B5EF4-FFF2-40B4-BE49-F238E27FC236}">
                    <a16:creationId xmlns:a16="http://schemas.microsoft.com/office/drawing/2014/main" id="{EB0E3474-11A4-4313-AFF9-D83A7429E45C}"/>
                  </a:ext>
                </a:extLst>
              </p:cNvPr>
              <p:cNvGrpSpPr>
                <a:grpSpLocks/>
              </p:cNvGrpSpPr>
              <p:nvPr/>
            </p:nvGrpSpPr>
            <p:grpSpPr bwMode="auto">
              <a:xfrm>
                <a:off x="2953" y="1824"/>
                <a:ext cx="2384" cy="188"/>
                <a:chOff x="1496" y="3836"/>
                <a:chExt cx="2384" cy="188"/>
              </a:xfrm>
            </p:grpSpPr>
            <p:grpSp>
              <p:nvGrpSpPr>
                <p:cNvPr id="15412" name="Group 396">
                  <a:extLst>
                    <a:ext uri="{FF2B5EF4-FFF2-40B4-BE49-F238E27FC236}">
                      <a16:creationId xmlns:a16="http://schemas.microsoft.com/office/drawing/2014/main" id="{EDA68D14-41D0-454F-9247-1F16BC75B3E3}"/>
                    </a:ext>
                  </a:extLst>
                </p:cNvPr>
                <p:cNvGrpSpPr>
                  <a:grpSpLocks/>
                </p:cNvGrpSpPr>
                <p:nvPr/>
              </p:nvGrpSpPr>
              <p:grpSpPr bwMode="auto">
                <a:xfrm>
                  <a:off x="1496" y="3836"/>
                  <a:ext cx="464" cy="188"/>
                  <a:chOff x="1496" y="3836"/>
                  <a:chExt cx="464" cy="188"/>
                </a:xfrm>
              </p:grpSpPr>
              <p:sp>
                <p:nvSpPr>
                  <p:cNvPr id="15413" name="Rectangle 397">
                    <a:extLst>
                      <a:ext uri="{FF2B5EF4-FFF2-40B4-BE49-F238E27FC236}">
                        <a16:creationId xmlns:a16="http://schemas.microsoft.com/office/drawing/2014/main" id="{063CE76C-B7F1-4077-BF4D-4760A6EC836E}"/>
                      </a:ext>
                    </a:extLst>
                  </p:cNvPr>
                  <p:cNvSpPr>
                    <a:spLocks noChangeArrowheads="1"/>
                  </p:cNvSpPr>
                  <p:nvPr/>
                </p:nvSpPr>
                <p:spPr bwMode="auto">
                  <a:xfrm>
                    <a:off x="149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5414" name="Rectangle 398">
                    <a:extLst>
                      <a:ext uri="{FF2B5EF4-FFF2-40B4-BE49-F238E27FC236}">
                        <a16:creationId xmlns:a16="http://schemas.microsoft.com/office/drawing/2014/main" id="{C9DD0668-59CC-4A31-A845-CA6240ADBAAA}"/>
                      </a:ext>
                    </a:extLst>
                  </p:cNvPr>
                  <p:cNvSpPr>
                    <a:spLocks noChangeArrowheads="1"/>
                  </p:cNvSpPr>
                  <p:nvPr/>
                </p:nvSpPr>
                <p:spPr bwMode="auto">
                  <a:xfrm>
                    <a:off x="1523" y="3836"/>
                    <a:ext cx="255"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IF</a:t>
                    </a:r>
                  </a:p>
                </p:txBody>
              </p:sp>
            </p:grpSp>
            <p:grpSp>
              <p:nvGrpSpPr>
                <p:cNvPr id="15415" name="Group 399">
                  <a:extLst>
                    <a:ext uri="{FF2B5EF4-FFF2-40B4-BE49-F238E27FC236}">
                      <a16:creationId xmlns:a16="http://schemas.microsoft.com/office/drawing/2014/main" id="{C122BCC7-DD43-4C6A-9292-8529B2ACE42A}"/>
                    </a:ext>
                  </a:extLst>
                </p:cNvPr>
                <p:cNvGrpSpPr>
                  <a:grpSpLocks/>
                </p:cNvGrpSpPr>
                <p:nvPr/>
              </p:nvGrpSpPr>
              <p:grpSpPr bwMode="auto">
                <a:xfrm>
                  <a:off x="1976" y="3836"/>
                  <a:ext cx="464" cy="188"/>
                  <a:chOff x="1976" y="3836"/>
                  <a:chExt cx="464" cy="188"/>
                </a:xfrm>
              </p:grpSpPr>
              <p:sp>
                <p:nvSpPr>
                  <p:cNvPr id="15416" name="Rectangle 400">
                    <a:extLst>
                      <a:ext uri="{FF2B5EF4-FFF2-40B4-BE49-F238E27FC236}">
                        <a16:creationId xmlns:a16="http://schemas.microsoft.com/office/drawing/2014/main" id="{06ABDF05-8CC9-458E-92A4-3C282780DD2E}"/>
                      </a:ext>
                    </a:extLst>
                  </p:cNvPr>
                  <p:cNvSpPr>
                    <a:spLocks noChangeArrowheads="1"/>
                  </p:cNvSpPr>
                  <p:nvPr/>
                </p:nvSpPr>
                <p:spPr bwMode="auto">
                  <a:xfrm>
                    <a:off x="197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5417" name="Rectangle 401">
                    <a:extLst>
                      <a:ext uri="{FF2B5EF4-FFF2-40B4-BE49-F238E27FC236}">
                        <a16:creationId xmlns:a16="http://schemas.microsoft.com/office/drawing/2014/main" id="{491DA016-0753-407B-9336-38D6F9A945FE}"/>
                      </a:ext>
                    </a:extLst>
                  </p:cNvPr>
                  <p:cNvSpPr>
                    <a:spLocks noChangeArrowheads="1"/>
                  </p:cNvSpPr>
                  <p:nvPr/>
                </p:nvSpPr>
                <p:spPr bwMode="auto">
                  <a:xfrm>
                    <a:off x="2051" y="3836"/>
                    <a:ext cx="270"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ID</a:t>
                    </a:r>
                  </a:p>
                </p:txBody>
              </p:sp>
            </p:grpSp>
            <p:grpSp>
              <p:nvGrpSpPr>
                <p:cNvPr id="15418" name="Group 402">
                  <a:extLst>
                    <a:ext uri="{FF2B5EF4-FFF2-40B4-BE49-F238E27FC236}">
                      <a16:creationId xmlns:a16="http://schemas.microsoft.com/office/drawing/2014/main" id="{5150200A-2069-49F3-935C-A6BFB4135E58}"/>
                    </a:ext>
                  </a:extLst>
                </p:cNvPr>
                <p:cNvGrpSpPr>
                  <a:grpSpLocks/>
                </p:cNvGrpSpPr>
                <p:nvPr/>
              </p:nvGrpSpPr>
              <p:grpSpPr bwMode="auto">
                <a:xfrm>
                  <a:off x="2456" y="3836"/>
                  <a:ext cx="464" cy="188"/>
                  <a:chOff x="2456" y="3836"/>
                  <a:chExt cx="464" cy="188"/>
                </a:xfrm>
              </p:grpSpPr>
              <p:sp>
                <p:nvSpPr>
                  <p:cNvPr id="15419" name="Rectangle 403">
                    <a:extLst>
                      <a:ext uri="{FF2B5EF4-FFF2-40B4-BE49-F238E27FC236}">
                        <a16:creationId xmlns:a16="http://schemas.microsoft.com/office/drawing/2014/main" id="{D57442B2-2980-409D-AFC8-1BE6C3921330}"/>
                      </a:ext>
                    </a:extLst>
                  </p:cNvPr>
                  <p:cNvSpPr>
                    <a:spLocks noChangeArrowheads="1"/>
                  </p:cNvSpPr>
                  <p:nvPr/>
                </p:nvSpPr>
                <p:spPr bwMode="auto">
                  <a:xfrm>
                    <a:off x="245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5420" name="Rectangle 404">
                    <a:extLst>
                      <a:ext uri="{FF2B5EF4-FFF2-40B4-BE49-F238E27FC236}">
                        <a16:creationId xmlns:a16="http://schemas.microsoft.com/office/drawing/2014/main" id="{60A9B5AD-CF10-4C23-BDDA-161A71701BEF}"/>
                      </a:ext>
                    </a:extLst>
                  </p:cNvPr>
                  <p:cNvSpPr>
                    <a:spLocks noChangeArrowheads="1"/>
                  </p:cNvSpPr>
                  <p:nvPr/>
                </p:nvSpPr>
                <p:spPr bwMode="auto">
                  <a:xfrm>
                    <a:off x="2483" y="3836"/>
                    <a:ext cx="307"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EX</a:t>
                    </a:r>
                  </a:p>
                </p:txBody>
              </p:sp>
            </p:grpSp>
            <p:grpSp>
              <p:nvGrpSpPr>
                <p:cNvPr id="15421" name="Group 405">
                  <a:extLst>
                    <a:ext uri="{FF2B5EF4-FFF2-40B4-BE49-F238E27FC236}">
                      <a16:creationId xmlns:a16="http://schemas.microsoft.com/office/drawing/2014/main" id="{61433152-596C-4E50-B132-A4C2F464D488}"/>
                    </a:ext>
                  </a:extLst>
                </p:cNvPr>
                <p:cNvGrpSpPr>
                  <a:grpSpLocks/>
                </p:cNvGrpSpPr>
                <p:nvPr/>
              </p:nvGrpSpPr>
              <p:grpSpPr bwMode="auto">
                <a:xfrm>
                  <a:off x="2936" y="3836"/>
                  <a:ext cx="492" cy="188"/>
                  <a:chOff x="2936" y="3836"/>
                  <a:chExt cx="492" cy="188"/>
                </a:xfrm>
              </p:grpSpPr>
              <p:sp>
                <p:nvSpPr>
                  <p:cNvPr id="15422" name="Rectangle 406">
                    <a:extLst>
                      <a:ext uri="{FF2B5EF4-FFF2-40B4-BE49-F238E27FC236}">
                        <a16:creationId xmlns:a16="http://schemas.microsoft.com/office/drawing/2014/main" id="{8C0DFD05-FA39-45BA-9840-5BE858BFCB5E}"/>
                      </a:ext>
                    </a:extLst>
                  </p:cNvPr>
                  <p:cNvSpPr>
                    <a:spLocks noChangeArrowheads="1"/>
                  </p:cNvSpPr>
                  <p:nvPr/>
                </p:nvSpPr>
                <p:spPr bwMode="auto">
                  <a:xfrm>
                    <a:off x="293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5423" name="Rectangle 407">
                    <a:extLst>
                      <a:ext uri="{FF2B5EF4-FFF2-40B4-BE49-F238E27FC236}">
                        <a16:creationId xmlns:a16="http://schemas.microsoft.com/office/drawing/2014/main" id="{C738B768-D82F-4BB9-87C3-31403B331CA2}"/>
                      </a:ext>
                    </a:extLst>
                  </p:cNvPr>
                  <p:cNvSpPr>
                    <a:spLocks noChangeArrowheads="1"/>
                  </p:cNvSpPr>
                  <p:nvPr/>
                </p:nvSpPr>
                <p:spPr bwMode="auto">
                  <a:xfrm>
                    <a:off x="2963" y="3836"/>
                    <a:ext cx="465"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MEM</a:t>
                    </a:r>
                  </a:p>
                </p:txBody>
              </p:sp>
            </p:grpSp>
            <p:grpSp>
              <p:nvGrpSpPr>
                <p:cNvPr id="15424" name="Group 408">
                  <a:extLst>
                    <a:ext uri="{FF2B5EF4-FFF2-40B4-BE49-F238E27FC236}">
                      <a16:creationId xmlns:a16="http://schemas.microsoft.com/office/drawing/2014/main" id="{57D7BF87-AA46-4EAD-AC99-21B91EB623FB}"/>
                    </a:ext>
                  </a:extLst>
                </p:cNvPr>
                <p:cNvGrpSpPr>
                  <a:grpSpLocks/>
                </p:cNvGrpSpPr>
                <p:nvPr/>
              </p:nvGrpSpPr>
              <p:grpSpPr bwMode="auto">
                <a:xfrm>
                  <a:off x="3416" y="3836"/>
                  <a:ext cx="464" cy="188"/>
                  <a:chOff x="3416" y="3836"/>
                  <a:chExt cx="464" cy="188"/>
                </a:xfrm>
              </p:grpSpPr>
              <p:sp>
                <p:nvSpPr>
                  <p:cNvPr id="15425" name="Rectangle 409">
                    <a:extLst>
                      <a:ext uri="{FF2B5EF4-FFF2-40B4-BE49-F238E27FC236}">
                        <a16:creationId xmlns:a16="http://schemas.microsoft.com/office/drawing/2014/main" id="{5AB0ED92-E34D-46C4-95F9-1752E9742396}"/>
                      </a:ext>
                    </a:extLst>
                  </p:cNvPr>
                  <p:cNvSpPr>
                    <a:spLocks noChangeArrowheads="1"/>
                  </p:cNvSpPr>
                  <p:nvPr/>
                </p:nvSpPr>
                <p:spPr bwMode="auto">
                  <a:xfrm>
                    <a:off x="341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00"/>
                      </a:solidFill>
                      <a:latin typeface="Times New Roman" panose="02020603050405020304" pitchFamily="18" charset="0"/>
                      <a:ea typeface="宋体" panose="02010600030101010101" pitchFamily="2" charset="-122"/>
                    </a:endParaRPr>
                  </a:p>
                </p:txBody>
              </p:sp>
              <p:sp>
                <p:nvSpPr>
                  <p:cNvPr id="15426" name="Rectangle 410">
                    <a:extLst>
                      <a:ext uri="{FF2B5EF4-FFF2-40B4-BE49-F238E27FC236}">
                        <a16:creationId xmlns:a16="http://schemas.microsoft.com/office/drawing/2014/main" id="{D2951535-B6F0-452C-B4D1-C53BF6F00C52}"/>
                      </a:ext>
                    </a:extLst>
                  </p:cNvPr>
                  <p:cNvSpPr>
                    <a:spLocks noChangeArrowheads="1"/>
                  </p:cNvSpPr>
                  <p:nvPr/>
                </p:nvSpPr>
                <p:spPr bwMode="auto">
                  <a:xfrm>
                    <a:off x="3491" y="3836"/>
                    <a:ext cx="345"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1600" b="1">
                        <a:solidFill>
                          <a:srgbClr val="FFFF00"/>
                        </a:solidFill>
                        <a:latin typeface="Times New Roman" panose="02020603050405020304" pitchFamily="18" charset="0"/>
                        <a:ea typeface="宋体" panose="02010600030101010101" pitchFamily="2" charset="-122"/>
                      </a:rPr>
                      <a:t>WB</a:t>
                    </a:r>
                  </a:p>
                </p:txBody>
              </p:sp>
            </p:grpSp>
          </p:grpSp>
        </p:grpSp>
      </p:gr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5" name="Text Box 3">
            <a:extLst>
              <a:ext uri="{FF2B5EF4-FFF2-40B4-BE49-F238E27FC236}">
                <a16:creationId xmlns:a16="http://schemas.microsoft.com/office/drawing/2014/main" id="{BF4A43B9-36FE-427D-8BCB-2064E5081FCA}"/>
              </a:ext>
            </a:extLst>
          </p:cNvPr>
          <p:cNvSpPr txBox="1">
            <a:spLocks noChangeArrowheads="1"/>
          </p:cNvSpPr>
          <p:nvPr/>
        </p:nvSpPr>
        <p:spPr bwMode="auto">
          <a:xfrm>
            <a:off x="4024314" y="142875"/>
            <a:ext cx="4143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单周期处理机的指令执行</a:t>
            </a:r>
          </a:p>
        </p:txBody>
      </p:sp>
      <p:sp>
        <p:nvSpPr>
          <p:cNvPr id="16386" name="Rectangle 4">
            <a:extLst>
              <a:ext uri="{FF2B5EF4-FFF2-40B4-BE49-F238E27FC236}">
                <a16:creationId xmlns:a16="http://schemas.microsoft.com/office/drawing/2014/main" id="{7EB1DCE7-73B3-46A4-A223-DE0DCFE61248}"/>
              </a:ext>
            </a:extLst>
          </p:cNvPr>
          <p:cNvSpPr>
            <a:spLocks noChangeArrowheads="1"/>
          </p:cNvSpPr>
          <p:nvPr/>
        </p:nvSpPr>
        <p:spPr bwMode="auto">
          <a:xfrm>
            <a:off x="2782888" y="6237289"/>
            <a:ext cx="3744912"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fontAlgn="base">
              <a:spcBef>
                <a:spcPct val="20000"/>
              </a:spcBef>
              <a:spcAft>
                <a:spcPct val="0"/>
              </a:spcAft>
              <a:buClr>
                <a:srgbClr val="3366FF"/>
              </a:buClr>
              <a:buSzPct val="80000"/>
            </a:pPr>
            <a:r>
              <a:rPr lang="zh-CN" altLang="en-US" sz="2400" b="1">
                <a:solidFill>
                  <a:srgbClr val="FFFF00"/>
                </a:solidFill>
                <a:latin typeface="Times New Roman" panose="02020603050405020304" pitchFamily="18" charset="0"/>
                <a:ea typeface="宋体" panose="02010600030101010101" pitchFamily="2" charset="-122"/>
              </a:rPr>
              <a:t>例</a:t>
            </a:r>
            <a:r>
              <a:rPr lang="en-US" altLang="zh-CN" sz="2400" b="1">
                <a:solidFill>
                  <a:srgbClr val="FFFF00"/>
                </a:solidFill>
                <a:latin typeface="Times New Roman" panose="02020603050405020304" pitchFamily="18" charset="0"/>
                <a:ea typeface="宋体" panose="02010600030101010101" pitchFamily="2" charset="-122"/>
              </a:rPr>
              <a:t>1</a:t>
            </a:r>
            <a:r>
              <a:rPr lang="zh-CN" altLang="en-US" sz="2400" b="1">
                <a:solidFill>
                  <a:srgbClr val="FFFF00"/>
                </a:solidFill>
                <a:latin typeface="Times New Roman" panose="02020603050405020304" pitchFamily="18" charset="0"/>
                <a:ea typeface="宋体" panose="02010600030101010101" pitchFamily="2" charset="-122"/>
              </a:rPr>
              <a:t>： </a:t>
            </a:r>
            <a:r>
              <a:rPr lang="en-US" altLang="zh-CN" sz="2400" b="1">
                <a:solidFill>
                  <a:srgbClr val="FFFF00"/>
                </a:solidFill>
                <a:latin typeface="Times New Roman" panose="02020603050405020304" pitchFamily="18" charset="0"/>
                <a:ea typeface="宋体" panose="02010600030101010101" pitchFamily="2" charset="-122"/>
              </a:rPr>
              <a:t>add  rd,rs1,rs2</a:t>
            </a:r>
          </a:p>
        </p:txBody>
      </p:sp>
      <p:pic>
        <p:nvPicPr>
          <p:cNvPr id="16387" name="Picture 5" descr="1">
            <a:extLst>
              <a:ext uri="{FF2B5EF4-FFF2-40B4-BE49-F238E27FC236}">
                <a16:creationId xmlns:a16="http://schemas.microsoft.com/office/drawing/2014/main" id="{34EC576E-8ED2-4FA9-A60D-35D7F9E67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653" t="38461" r="38576" b="53773"/>
          <a:stretch>
            <a:fillRect/>
          </a:stretch>
        </p:blipFill>
        <p:spPr bwMode="auto">
          <a:xfrm>
            <a:off x="6743700" y="6237288"/>
            <a:ext cx="2808288"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88" name="组合 23">
            <a:extLst>
              <a:ext uri="{FF2B5EF4-FFF2-40B4-BE49-F238E27FC236}">
                <a16:creationId xmlns:a16="http://schemas.microsoft.com/office/drawing/2014/main" id="{9FF15E38-D6A7-4219-9857-BB49326F7C72}"/>
              </a:ext>
            </a:extLst>
          </p:cNvPr>
          <p:cNvGrpSpPr>
            <a:grpSpLocks/>
          </p:cNvGrpSpPr>
          <p:nvPr/>
        </p:nvGrpSpPr>
        <p:grpSpPr bwMode="auto">
          <a:xfrm>
            <a:off x="1703388" y="692151"/>
            <a:ext cx="9250362" cy="5400675"/>
            <a:chOff x="179388" y="692150"/>
            <a:chExt cx="9250396" cy="5400675"/>
          </a:xfrm>
        </p:grpSpPr>
        <p:pic>
          <p:nvPicPr>
            <p:cNvPr id="16389" name="Picture 2" descr="2">
              <a:extLst>
                <a:ext uri="{FF2B5EF4-FFF2-40B4-BE49-F238E27FC236}">
                  <a16:creationId xmlns:a16="http://schemas.microsoft.com/office/drawing/2014/main" id="{A3946945-D600-4FB9-B0E3-A5D47164A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692150"/>
              <a:ext cx="91440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Line 6">
              <a:extLst>
                <a:ext uri="{FF2B5EF4-FFF2-40B4-BE49-F238E27FC236}">
                  <a16:creationId xmlns:a16="http://schemas.microsoft.com/office/drawing/2014/main" id="{1649234A-3648-4BD9-96EB-224DA3C09A8D}"/>
                </a:ext>
              </a:extLst>
            </p:cNvPr>
            <p:cNvSpPr>
              <a:spLocks noChangeShapeType="1"/>
            </p:cNvSpPr>
            <p:nvPr/>
          </p:nvSpPr>
          <p:spPr bwMode="auto">
            <a:xfrm flipH="1">
              <a:off x="3995738" y="1773238"/>
              <a:ext cx="1223962" cy="1800225"/>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6391" name="Line 7">
              <a:extLst>
                <a:ext uri="{FF2B5EF4-FFF2-40B4-BE49-F238E27FC236}">
                  <a16:creationId xmlns:a16="http://schemas.microsoft.com/office/drawing/2014/main" id="{98480C99-4AEA-4CA3-87E5-74C2F6ED6BBD}"/>
                </a:ext>
              </a:extLst>
            </p:cNvPr>
            <p:cNvSpPr>
              <a:spLocks noChangeShapeType="1"/>
            </p:cNvSpPr>
            <p:nvPr/>
          </p:nvSpPr>
          <p:spPr bwMode="auto">
            <a:xfrm flipH="1">
              <a:off x="3924300" y="1773238"/>
              <a:ext cx="1295400" cy="2232025"/>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6392" name="Text Box 8">
              <a:extLst>
                <a:ext uri="{FF2B5EF4-FFF2-40B4-BE49-F238E27FC236}">
                  <a16:creationId xmlns:a16="http://schemas.microsoft.com/office/drawing/2014/main" id="{FB3D7F1A-A081-4E2F-9874-ACED8C97BD71}"/>
                </a:ext>
              </a:extLst>
            </p:cNvPr>
            <p:cNvSpPr txBox="1">
              <a:spLocks noChangeArrowheads="1"/>
            </p:cNvSpPr>
            <p:nvPr/>
          </p:nvSpPr>
          <p:spPr bwMode="auto">
            <a:xfrm>
              <a:off x="5148263" y="1557338"/>
              <a:ext cx="1800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1600" b="1">
                  <a:solidFill>
                    <a:srgbClr val="FF0033"/>
                  </a:solidFill>
                  <a:latin typeface="Times New Roman" panose="02020603050405020304" pitchFamily="18" charset="0"/>
                  <a:ea typeface="宋体" panose="02010600030101010101" pitchFamily="2" charset="-122"/>
                </a:rPr>
                <a:t>读寄存器地址</a:t>
              </a:r>
            </a:p>
          </p:txBody>
        </p:sp>
        <p:sp>
          <p:nvSpPr>
            <p:cNvPr id="16393" name="Line 9">
              <a:extLst>
                <a:ext uri="{FF2B5EF4-FFF2-40B4-BE49-F238E27FC236}">
                  <a16:creationId xmlns:a16="http://schemas.microsoft.com/office/drawing/2014/main" id="{5730C14D-FE5C-4A30-9D73-D85E715BC70C}"/>
                </a:ext>
              </a:extLst>
            </p:cNvPr>
            <p:cNvSpPr>
              <a:spLocks noChangeShapeType="1"/>
            </p:cNvSpPr>
            <p:nvPr/>
          </p:nvSpPr>
          <p:spPr bwMode="auto">
            <a:xfrm flipH="1">
              <a:off x="3924300" y="1916113"/>
              <a:ext cx="287338" cy="1296987"/>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6394" name="Text Box 10">
              <a:extLst>
                <a:ext uri="{FF2B5EF4-FFF2-40B4-BE49-F238E27FC236}">
                  <a16:creationId xmlns:a16="http://schemas.microsoft.com/office/drawing/2014/main" id="{FCEADF50-D2EC-4E9D-B05B-531B0E97FD17}"/>
                </a:ext>
              </a:extLst>
            </p:cNvPr>
            <p:cNvSpPr txBox="1">
              <a:spLocks noChangeArrowheads="1"/>
            </p:cNvSpPr>
            <p:nvPr/>
          </p:nvSpPr>
          <p:spPr bwMode="auto">
            <a:xfrm>
              <a:off x="3851275" y="1557338"/>
              <a:ext cx="11509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1600" b="1">
                  <a:solidFill>
                    <a:srgbClr val="FF0033"/>
                  </a:solidFill>
                  <a:latin typeface="Times New Roman" panose="02020603050405020304" pitchFamily="18" charset="0"/>
                  <a:ea typeface="宋体" panose="02010600030101010101" pitchFamily="2" charset="-122"/>
                </a:rPr>
                <a:t>写地址</a:t>
              </a:r>
            </a:p>
          </p:txBody>
        </p:sp>
        <p:sp>
          <p:nvSpPr>
            <p:cNvPr id="16395" name="Rectangle 11">
              <a:extLst>
                <a:ext uri="{FF2B5EF4-FFF2-40B4-BE49-F238E27FC236}">
                  <a16:creationId xmlns:a16="http://schemas.microsoft.com/office/drawing/2014/main" id="{67447043-A02E-4902-ABA3-E52010C17FC5}"/>
                </a:ext>
              </a:extLst>
            </p:cNvPr>
            <p:cNvSpPr>
              <a:spLocks noChangeArrowheads="1"/>
            </p:cNvSpPr>
            <p:nvPr/>
          </p:nvSpPr>
          <p:spPr bwMode="auto">
            <a:xfrm>
              <a:off x="4067175" y="692150"/>
              <a:ext cx="53626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000" b="1">
                  <a:solidFill>
                    <a:srgbClr val="FFFFFF"/>
                  </a:solidFill>
                  <a:latin typeface="Times New Roman" panose="02020603050405020304" pitchFamily="18" charset="0"/>
                  <a:ea typeface="宋体" panose="02010600030101010101" pitchFamily="2" charset="-122"/>
                </a:rPr>
                <a:t>（</a:t>
              </a:r>
              <a:r>
                <a:rPr lang="en-US" altLang="zh-CN" sz="2000" b="1">
                  <a:solidFill>
                    <a:srgbClr val="FFFFFF"/>
                  </a:solidFill>
                  <a:latin typeface="Times New Roman" panose="02020603050405020304" pitchFamily="18" charset="0"/>
                  <a:ea typeface="宋体" panose="02010600030101010101" pitchFamily="2" charset="-122"/>
                </a:rPr>
                <a:t>PC</a:t>
              </a:r>
              <a:r>
                <a:rPr lang="zh-CN" altLang="en-US" sz="2000" b="1">
                  <a:solidFill>
                    <a:srgbClr val="FFFFFF"/>
                  </a:solidFill>
                  <a:latin typeface="Times New Roman" panose="02020603050405020304" pitchFamily="18" charset="0"/>
                  <a:ea typeface="宋体" panose="02010600030101010101" pitchFamily="2" charset="-122"/>
                </a:rPr>
                <a:t>用字地址，相当于字节偏移量的４）</a:t>
              </a:r>
            </a:p>
          </p:txBody>
        </p:sp>
        <p:cxnSp>
          <p:nvCxnSpPr>
            <p:cNvPr id="16396" name="直接箭头连接符 16">
              <a:extLst>
                <a:ext uri="{FF2B5EF4-FFF2-40B4-BE49-F238E27FC236}">
                  <a16:creationId xmlns:a16="http://schemas.microsoft.com/office/drawing/2014/main" id="{6F63AFCF-0802-4038-8F74-792FF35DF111}"/>
                </a:ext>
              </a:extLst>
            </p:cNvPr>
            <p:cNvCxnSpPr>
              <a:cxnSpLocks noChangeShapeType="1"/>
            </p:cNvCxnSpPr>
            <p:nvPr/>
          </p:nvCxnSpPr>
          <p:spPr bwMode="auto">
            <a:xfrm>
              <a:off x="5429256" y="4143380"/>
              <a:ext cx="214314"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397" name="直接箭头连接符 18">
              <a:extLst>
                <a:ext uri="{FF2B5EF4-FFF2-40B4-BE49-F238E27FC236}">
                  <a16:creationId xmlns:a16="http://schemas.microsoft.com/office/drawing/2014/main" id="{966963E4-9103-4306-9921-5C37ED71C4BD}"/>
                </a:ext>
              </a:extLst>
            </p:cNvPr>
            <p:cNvCxnSpPr>
              <a:cxnSpLocks noChangeShapeType="1"/>
            </p:cNvCxnSpPr>
            <p:nvPr/>
          </p:nvCxnSpPr>
          <p:spPr bwMode="auto">
            <a:xfrm>
              <a:off x="8286776" y="3929066"/>
              <a:ext cx="285752"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398" name="直接箭头连接符 20">
              <a:extLst>
                <a:ext uri="{FF2B5EF4-FFF2-40B4-BE49-F238E27FC236}">
                  <a16:creationId xmlns:a16="http://schemas.microsoft.com/office/drawing/2014/main" id="{13AD9ECC-00CC-4219-91E5-2C65FD384F09}"/>
                </a:ext>
              </a:extLst>
            </p:cNvPr>
            <p:cNvCxnSpPr>
              <a:cxnSpLocks noChangeShapeType="1"/>
            </p:cNvCxnSpPr>
            <p:nvPr/>
          </p:nvCxnSpPr>
          <p:spPr bwMode="auto">
            <a:xfrm>
              <a:off x="2714612" y="3286124"/>
              <a:ext cx="928706" cy="1588"/>
            </a:xfrm>
            <a:prstGeom prst="straightConnector1">
              <a:avLst/>
            </a:prstGeom>
            <a:noFill/>
            <a:ln w="28575">
              <a:solidFill>
                <a:srgbClr val="C00000"/>
              </a:solidFill>
              <a:round/>
              <a:headEnd/>
              <a:tailEnd type="arrow" w="med" len="med"/>
            </a:ln>
            <a:extLst>
              <a:ext uri="{909E8E84-426E-40DD-AFC4-6F175D3DCCD1}">
                <a14:hiddenFill xmlns:a14="http://schemas.microsoft.com/office/drawing/2010/main">
                  <a:noFill/>
                </a14:hiddenFill>
              </a:ext>
            </a:extLst>
          </p:spPr>
        </p:cxnSp>
        <p:cxnSp>
          <p:nvCxnSpPr>
            <p:cNvPr id="16399" name="直接箭头连接符 21">
              <a:extLst>
                <a:ext uri="{FF2B5EF4-FFF2-40B4-BE49-F238E27FC236}">
                  <a16:creationId xmlns:a16="http://schemas.microsoft.com/office/drawing/2014/main" id="{D3227601-2465-4A0D-A295-58192BE1A4E5}"/>
                </a:ext>
              </a:extLst>
            </p:cNvPr>
            <p:cNvCxnSpPr>
              <a:cxnSpLocks noChangeShapeType="1"/>
            </p:cNvCxnSpPr>
            <p:nvPr/>
          </p:nvCxnSpPr>
          <p:spPr bwMode="auto">
            <a:xfrm rot="10800000" flipV="1">
              <a:off x="1285852" y="1071546"/>
              <a:ext cx="1428760" cy="357190"/>
            </a:xfrm>
            <a:prstGeom prst="straightConnector1">
              <a:avLst/>
            </a:prstGeom>
            <a:noFill/>
            <a:ln w="9525">
              <a:solidFill>
                <a:srgbClr val="FF0000"/>
              </a:solidFill>
              <a:round/>
              <a:headEnd/>
              <a:tailEnd type="arrow" w="med" len="med"/>
            </a:ln>
            <a:extLst>
              <a:ext uri="{909E8E84-426E-40DD-AFC4-6F175D3DCCD1}">
                <a14:hiddenFill xmlns:a14="http://schemas.microsoft.com/office/drawing/2010/main">
                  <a:noFill/>
                </a14:hiddenFill>
              </a:ext>
            </a:extLst>
          </p:spPr>
        </p:cxnSp>
        <p:sp>
          <p:nvSpPr>
            <p:cNvPr id="16400" name="TextBox 22">
              <a:extLst>
                <a:ext uri="{FF2B5EF4-FFF2-40B4-BE49-F238E27FC236}">
                  <a16:creationId xmlns:a16="http://schemas.microsoft.com/office/drawing/2014/main" id="{8988F247-BFF0-4A2A-B2E5-ED75F167B776}"/>
                </a:ext>
              </a:extLst>
            </p:cNvPr>
            <p:cNvSpPr txBox="1">
              <a:spLocks noChangeArrowheads="1"/>
            </p:cNvSpPr>
            <p:nvPr/>
          </p:nvSpPr>
          <p:spPr bwMode="auto">
            <a:xfrm>
              <a:off x="2643174" y="928670"/>
              <a:ext cx="12144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1400" b="1">
                  <a:solidFill>
                    <a:srgbClr val="FF0000"/>
                  </a:solidFill>
                  <a:latin typeface="Times New Roman" panose="02020603050405020304" pitchFamily="18" charset="0"/>
                  <a:ea typeface="宋体" panose="02010600030101010101" pitchFamily="2" charset="-122"/>
                </a:rPr>
                <a:t>多路选择器</a:t>
              </a:r>
            </a:p>
          </p:txBody>
        </p:sp>
      </p:grpSp>
      <p:cxnSp>
        <p:nvCxnSpPr>
          <p:cNvPr id="16401" name="直接箭头连接符 24">
            <a:extLst>
              <a:ext uri="{FF2B5EF4-FFF2-40B4-BE49-F238E27FC236}">
                <a16:creationId xmlns:a16="http://schemas.microsoft.com/office/drawing/2014/main" id="{79FFC9F3-6A32-490C-8C8F-255D330DFB11}"/>
              </a:ext>
            </a:extLst>
          </p:cNvPr>
          <p:cNvCxnSpPr>
            <a:cxnSpLocks noChangeShapeType="1"/>
          </p:cNvCxnSpPr>
          <p:nvPr/>
        </p:nvCxnSpPr>
        <p:spPr bwMode="auto">
          <a:xfrm>
            <a:off x="4953000" y="414337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402" name="直接箭头连接符 26">
            <a:extLst>
              <a:ext uri="{FF2B5EF4-FFF2-40B4-BE49-F238E27FC236}">
                <a16:creationId xmlns:a16="http://schemas.microsoft.com/office/drawing/2014/main" id="{A030490A-28C8-4B87-A8E0-962E0E23A03A}"/>
              </a:ext>
            </a:extLst>
          </p:cNvPr>
          <p:cNvCxnSpPr>
            <a:cxnSpLocks noChangeShapeType="1"/>
          </p:cNvCxnSpPr>
          <p:nvPr/>
        </p:nvCxnSpPr>
        <p:spPr bwMode="auto">
          <a:xfrm>
            <a:off x="5953126" y="4000500"/>
            <a:ext cx="714375"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403" name="直接箭头连接符 28">
            <a:extLst>
              <a:ext uri="{FF2B5EF4-FFF2-40B4-BE49-F238E27FC236}">
                <a16:creationId xmlns:a16="http://schemas.microsoft.com/office/drawing/2014/main" id="{8104440B-CEDB-41E5-9B18-C52A6B67FA05}"/>
              </a:ext>
            </a:extLst>
          </p:cNvPr>
          <p:cNvCxnSpPr>
            <a:cxnSpLocks noChangeShapeType="1"/>
          </p:cNvCxnSpPr>
          <p:nvPr/>
        </p:nvCxnSpPr>
        <p:spPr bwMode="auto">
          <a:xfrm>
            <a:off x="5953126" y="3141664"/>
            <a:ext cx="12858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404" name="直接箭头连接符 29">
            <a:extLst>
              <a:ext uri="{FF2B5EF4-FFF2-40B4-BE49-F238E27FC236}">
                <a16:creationId xmlns:a16="http://schemas.microsoft.com/office/drawing/2014/main" id="{C38EF567-8D7E-4540-A1BA-57CB0B0D3003}"/>
              </a:ext>
            </a:extLst>
          </p:cNvPr>
          <p:cNvCxnSpPr>
            <a:cxnSpLocks noChangeShapeType="1"/>
          </p:cNvCxnSpPr>
          <p:nvPr/>
        </p:nvCxnSpPr>
        <p:spPr bwMode="auto">
          <a:xfrm>
            <a:off x="4595814" y="4000501"/>
            <a:ext cx="357187" cy="214313"/>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405" name="直接箭头连接符 30">
            <a:extLst>
              <a:ext uri="{FF2B5EF4-FFF2-40B4-BE49-F238E27FC236}">
                <a16:creationId xmlns:a16="http://schemas.microsoft.com/office/drawing/2014/main" id="{05FB5215-DD5D-4331-A39F-598F98E799AF}"/>
              </a:ext>
            </a:extLst>
          </p:cNvPr>
          <p:cNvCxnSpPr>
            <a:cxnSpLocks noChangeShapeType="1"/>
          </p:cNvCxnSpPr>
          <p:nvPr/>
        </p:nvCxnSpPr>
        <p:spPr bwMode="auto">
          <a:xfrm rot="16200000" flipH="1">
            <a:off x="6667501" y="4000501"/>
            <a:ext cx="214313" cy="214313"/>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406" name="直接箭头连接符 33">
            <a:extLst>
              <a:ext uri="{FF2B5EF4-FFF2-40B4-BE49-F238E27FC236}">
                <a16:creationId xmlns:a16="http://schemas.microsoft.com/office/drawing/2014/main" id="{ECC55201-271D-417E-8C6D-55B1EBF56E22}"/>
              </a:ext>
            </a:extLst>
          </p:cNvPr>
          <p:cNvCxnSpPr>
            <a:cxnSpLocks noChangeShapeType="1"/>
          </p:cNvCxnSpPr>
          <p:nvPr/>
        </p:nvCxnSpPr>
        <p:spPr bwMode="auto">
          <a:xfrm rot="5400000" flipH="1" flipV="1">
            <a:off x="9775826" y="3035301"/>
            <a:ext cx="1357312"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407" name="直接箭头连接符 34">
            <a:extLst>
              <a:ext uri="{FF2B5EF4-FFF2-40B4-BE49-F238E27FC236}">
                <a16:creationId xmlns:a16="http://schemas.microsoft.com/office/drawing/2014/main" id="{B2DA90B2-5176-441D-B027-67DD9C172337}"/>
              </a:ext>
            </a:extLst>
          </p:cNvPr>
          <p:cNvCxnSpPr>
            <a:cxnSpLocks noChangeShapeType="1"/>
          </p:cNvCxnSpPr>
          <p:nvPr/>
        </p:nvCxnSpPr>
        <p:spPr bwMode="auto">
          <a:xfrm rot="10800000">
            <a:off x="4881564" y="2357439"/>
            <a:ext cx="557212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408" name="直接箭头连接符 35">
            <a:extLst>
              <a:ext uri="{FF2B5EF4-FFF2-40B4-BE49-F238E27FC236}">
                <a16:creationId xmlns:a16="http://schemas.microsoft.com/office/drawing/2014/main" id="{C529A3E9-CEFA-45CA-8D8E-A7B5CD6647BF}"/>
              </a:ext>
            </a:extLst>
          </p:cNvPr>
          <p:cNvCxnSpPr>
            <a:cxnSpLocks noChangeShapeType="1"/>
          </p:cNvCxnSpPr>
          <p:nvPr/>
        </p:nvCxnSpPr>
        <p:spPr bwMode="auto">
          <a:xfrm rot="5400000">
            <a:off x="4594226" y="2641601"/>
            <a:ext cx="571500" cy="31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409" name="直接箭头连接符 36">
            <a:extLst>
              <a:ext uri="{FF2B5EF4-FFF2-40B4-BE49-F238E27FC236}">
                <a16:creationId xmlns:a16="http://schemas.microsoft.com/office/drawing/2014/main" id="{05A53F77-0266-49EF-9656-428F6741F3CC}"/>
              </a:ext>
            </a:extLst>
          </p:cNvPr>
          <p:cNvCxnSpPr>
            <a:cxnSpLocks noChangeShapeType="1"/>
          </p:cNvCxnSpPr>
          <p:nvPr/>
        </p:nvCxnSpPr>
        <p:spPr bwMode="auto">
          <a:xfrm>
            <a:off x="4167188" y="4000500"/>
            <a:ext cx="57150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410" name="直接连接符 53">
            <a:extLst>
              <a:ext uri="{FF2B5EF4-FFF2-40B4-BE49-F238E27FC236}">
                <a16:creationId xmlns:a16="http://schemas.microsoft.com/office/drawing/2014/main" id="{34AF6E62-9207-42B9-B747-938A21A8D4A8}"/>
              </a:ext>
            </a:extLst>
          </p:cNvPr>
          <p:cNvCxnSpPr>
            <a:cxnSpLocks noChangeShapeType="1"/>
          </p:cNvCxnSpPr>
          <p:nvPr/>
        </p:nvCxnSpPr>
        <p:spPr bwMode="auto">
          <a:xfrm>
            <a:off x="7881939" y="3571875"/>
            <a:ext cx="714375" cy="15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cxnSp>
      <p:cxnSp>
        <p:nvCxnSpPr>
          <p:cNvPr id="16411" name="直接连接符 56">
            <a:extLst>
              <a:ext uri="{FF2B5EF4-FFF2-40B4-BE49-F238E27FC236}">
                <a16:creationId xmlns:a16="http://schemas.microsoft.com/office/drawing/2014/main" id="{4F2A758B-645A-4E7F-941C-6E8A26A575BA}"/>
              </a:ext>
            </a:extLst>
          </p:cNvPr>
          <p:cNvCxnSpPr>
            <a:cxnSpLocks noChangeShapeType="1"/>
          </p:cNvCxnSpPr>
          <p:nvPr/>
        </p:nvCxnSpPr>
        <p:spPr bwMode="auto">
          <a:xfrm rot="5400000">
            <a:off x="7739857" y="4429920"/>
            <a:ext cx="1714500"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6412" name="直接连接符 58">
            <a:extLst>
              <a:ext uri="{FF2B5EF4-FFF2-40B4-BE49-F238E27FC236}">
                <a16:creationId xmlns:a16="http://schemas.microsoft.com/office/drawing/2014/main" id="{55B1980A-62F1-4F01-8455-95AA97DE91EE}"/>
              </a:ext>
            </a:extLst>
          </p:cNvPr>
          <p:cNvCxnSpPr>
            <a:cxnSpLocks noChangeShapeType="1"/>
          </p:cNvCxnSpPr>
          <p:nvPr/>
        </p:nvCxnSpPr>
        <p:spPr bwMode="auto">
          <a:xfrm>
            <a:off x="8667750" y="5286375"/>
            <a:ext cx="1143000"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6413" name="直接连接符 60">
            <a:extLst>
              <a:ext uri="{FF2B5EF4-FFF2-40B4-BE49-F238E27FC236}">
                <a16:creationId xmlns:a16="http://schemas.microsoft.com/office/drawing/2014/main" id="{AD3D5770-BAD3-4282-850C-00350A682D9F}"/>
              </a:ext>
            </a:extLst>
          </p:cNvPr>
          <p:cNvCxnSpPr>
            <a:cxnSpLocks noChangeShapeType="1"/>
          </p:cNvCxnSpPr>
          <p:nvPr/>
        </p:nvCxnSpPr>
        <p:spPr bwMode="auto">
          <a:xfrm rot="5400000" flipH="1" flipV="1">
            <a:off x="9132888" y="4608513"/>
            <a:ext cx="1357313"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6414" name="直接连接符 65">
            <a:extLst>
              <a:ext uri="{FF2B5EF4-FFF2-40B4-BE49-F238E27FC236}">
                <a16:creationId xmlns:a16="http://schemas.microsoft.com/office/drawing/2014/main" id="{6BEF158A-6C0B-45F8-9102-0F85585524FF}"/>
              </a:ext>
            </a:extLst>
          </p:cNvPr>
          <p:cNvCxnSpPr>
            <a:cxnSpLocks noChangeShapeType="1"/>
          </p:cNvCxnSpPr>
          <p:nvPr/>
        </p:nvCxnSpPr>
        <p:spPr bwMode="auto">
          <a:xfrm flipV="1">
            <a:off x="10096501" y="3786189"/>
            <a:ext cx="214313" cy="142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6415" name="直接连接符 67">
            <a:extLst>
              <a:ext uri="{FF2B5EF4-FFF2-40B4-BE49-F238E27FC236}">
                <a16:creationId xmlns:a16="http://schemas.microsoft.com/office/drawing/2014/main" id="{E92C12ED-4D4A-4193-ACDC-0E7E11D2DA6D}"/>
              </a:ext>
            </a:extLst>
          </p:cNvPr>
          <p:cNvCxnSpPr>
            <a:cxnSpLocks noChangeShapeType="1"/>
          </p:cNvCxnSpPr>
          <p:nvPr/>
        </p:nvCxnSpPr>
        <p:spPr bwMode="auto">
          <a:xfrm>
            <a:off x="10310814" y="3786189"/>
            <a:ext cx="142875"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6416" name="直接箭头连接符 34">
            <a:extLst>
              <a:ext uri="{FF2B5EF4-FFF2-40B4-BE49-F238E27FC236}">
                <a16:creationId xmlns:a16="http://schemas.microsoft.com/office/drawing/2014/main" id="{6BFF5376-DAB8-4543-BBD8-4AE50C456AF4}"/>
              </a:ext>
            </a:extLst>
          </p:cNvPr>
          <p:cNvCxnSpPr>
            <a:cxnSpLocks noChangeShapeType="1"/>
          </p:cNvCxnSpPr>
          <p:nvPr/>
        </p:nvCxnSpPr>
        <p:spPr bwMode="auto">
          <a:xfrm>
            <a:off x="2452688" y="3286125"/>
            <a:ext cx="500062"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417" name="直接箭头连接符 36">
            <a:extLst>
              <a:ext uri="{FF2B5EF4-FFF2-40B4-BE49-F238E27FC236}">
                <a16:creationId xmlns:a16="http://schemas.microsoft.com/office/drawing/2014/main" id="{80B9977B-BBB9-4CEE-ACB5-4FC5F005A532}"/>
              </a:ext>
            </a:extLst>
          </p:cNvPr>
          <p:cNvCxnSpPr>
            <a:cxnSpLocks noChangeShapeType="1"/>
          </p:cNvCxnSpPr>
          <p:nvPr/>
        </p:nvCxnSpPr>
        <p:spPr bwMode="auto">
          <a:xfrm>
            <a:off x="3595688" y="3286125"/>
            <a:ext cx="57150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418" name="直接连接符 38">
            <a:extLst>
              <a:ext uri="{FF2B5EF4-FFF2-40B4-BE49-F238E27FC236}">
                <a16:creationId xmlns:a16="http://schemas.microsoft.com/office/drawing/2014/main" id="{3D50B143-5C1A-4A7A-AD9F-6D1990C87A17}"/>
              </a:ext>
            </a:extLst>
          </p:cNvPr>
          <p:cNvCxnSpPr>
            <a:cxnSpLocks noChangeShapeType="1"/>
          </p:cNvCxnSpPr>
          <p:nvPr/>
        </p:nvCxnSpPr>
        <p:spPr bwMode="auto">
          <a:xfrm rot="5400000" flipH="1" flipV="1">
            <a:off x="2058988" y="2749550"/>
            <a:ext cx="1071562"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6419" name="直接箭头连接符 41">
            <a:extLst>
              <a:ext uri="{FF2B5EF4-FFF2-40B4-BE49-F238E27FC236}">
                <a16:creationId xmlns:a16="http://schemas.microsoft.com/office/drawing/2014/main" id="{39412F2D-0E4F-49B5-9E1E-E906F9395774}"/>
              </a:ext>
            </a:extLst>
          </p:cNvPr>
          <p:cNvCxnSpPr>
            <a:cxnSpLocks noChangeShapeType="1"/>
          </p:cNvCxnSpPr>
          <p:nvPr/>
        </p:nvCxnSpPr>
        <p:spPr bwMode="auto">
          <a:xfrm>
            <a:off x="2595564" y="2143125"/>
            <a:ext cx="428625"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420" name="直接连接符 43">
            <a:extLst>
              <a:ext uri="{FF2B5EF4-FFF2-40B4-BE49-F238E27FC236}">
                <a16:creationId xmlns:a16="http://schemas.microsoft.com/office/drawing/2014/main" id="{10678CF4-6A46-4B35-94C5-7EC1CA78B3D9}"/>
              </a:ext>
            </a:extLst>
          </p:cNvPr>
          <p:cNvCxnSpPr>
            <a:cxnSpLocks noChangeShapeType="1"/>
          </p:cNvCxnSpPr>
          <p:nvPr/>
        </p:nvCxnSpPr>
        <p:spPr bwMode="auto">
          <a:xfrm>
            <a:off x="3452814" y="1857375"/>
            <a:ext cx="357187"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6421" name="直接连接符 45">
            <a:extLst>
              <a:ext uri="{FF2B5EF4-FFF2-40B4-BE49-F238E27FC236}">
                <a16:creationId xmlns:a16="http://schemas.microsoft.com/office/drawing/2014/main" id="{CB25DFFD-8B46-463B-8DF7-A8FD4A6FA61D}"/>
              </a:ext>
            </a:extLst>
          </p:cNvPr>
          <p:cNvCxnSpPr>
            <a:cxnSpLocks noChangeShapeType="1"/>
          </p:cNvCxnSpPr>
          <p:nvPr/>
        </p:nvCxnSpPr>
        <p:spPr bwMode="auto">
          <a:xfrm rot="5400000" flipH="1" flipV="1">
            <a:off x="3379788" y="1427163"/>
            <a:ext cx="8572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6422" name="直接连接符 47">
            <a:extLst>
              <a:ext uri="{FF2B5EF4-FFF2-40B4-BE49-F238E27FC236}">
                <a16:creationId xmlns:a16="http://schemas.microsoft.com/office/drawing/2014/main" id="{65F8B92E-CB55-4712-9CE2-71ACBBBFAC1A}"/>
              </a:ext>
            </a:extLst>
          </p:cNvPr>
          <p:cNvCxnSpPr>
            <a:cxnSpLocks noChangeShapeType="1"/>
          </p:cNvCxnSpPr>
          <p:nvPr/>
        </p:nvCxnSpPr>
        <p:spPr bwMode="auto">
          <a:xfrm rot="10800000">
            <a:off x="1952626" y="1000125"/>
            <a:ext cx="1857375"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6423" name="直接连接符 49">
            <a:extLst>
              <a:ext uri="{FF2B5EF4-FFF2-40B4-BE49-F238E27FC236}">
                <a16:creationId xmlns:a16="http://schemas.microsoft.com/office/drawing/2014/main" id="{4264D6F4-4244-4028-8D76-3893BACD9FCF}"/>
              </a:ext>
            </a:extLst>
          </p:cNvPr>
          <p:cNvCxnSpPr>
            <a:cxnSpLocks noChangeShapeType="1"/>
          </p:cNvCxnSpPr>
          <p:nvPr/>
        </p:nvCxnSpPr>
        <p:spPr bwMode="auto">
          <a:xfrm rot="5400000">
            <a:off x="809626" y="2139951"/>
            <a:ext cx="2286000" cy="3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6424" name="直接箭头连接符 51">
            <a:extLst>
              <a:ext uri="{FF2B5EF4-FFF2-40B4-BE49-F238E27FC236}">
                <a16:creationId xmlns:a16="http://schemas.microsoft.com/office/drawing/2014/main" id="{01380CE2-5658-495F-B0A3-94EB82D6633A}"/>
              </a:ext>
            </a:extLst>
          </p:cNvPr>
          <p:cNvCxnSpPr>
            <a:cxnSpLocks noChangeShapeType="1"/>
          </p:cNvCxnSpPr>
          <p:nvPr/>
        </p:nvCxnSpPr>
        <p:spPr bwMode="auto">
          <a:xfrm>
            <a:off x="1952625" y="328612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425" name="直接箭头连接符 53">
            <a:extLst>
              <a:ext uri="{FF2B5EF4-FFF2-40B4-BE49-F238E27FC236}">
                <a16:creationId xmlns:a16="http://schemas.microsoft.com/office/drawing/2014/main" id="{8EB6BEA2-8F88-4AF4-A935-4F0530D7214E}"/>
              </a:ext>
            </a:extLst>
          </p:cNvPr>
          <p:cNvCxnSpPr>
            <a:cxnSpLocks noChangeShapeType="1"/>
          </p:cNvCxnSpPr>
          <p:nvPr/>
        </p:nvCxnSpPr>
        <p:spPr bwMode="auto">
          <a:xfrm flipV="1">
            <a:off x="2309814" y="1571626"/>
            <a:ext cx="714375" cy="214313"/>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426" name="直接箭头连接符 55">
            <a:extLst>
              <a:ext uri="{FF2B5EF4-FFF2-40B4-BE49-F238E27FC236}">
                <a16:creationId xmlns:a16="http://schemas.microsoft.com/office/drawing/2014/main" id="{AF9691DC-3F2D-4F93-BB38-63E0FA46D6DF}"/>
              </a:ext>
            </a:extLst>
          </p:cNvPr>
          <p:cNvCxnSpPr>
            <a:cxnSpLocks noChangeShapeType="1"/>
          </p:cNvCxnSpPr>
          <p:nvPr/>
        </p:nvCxnSpPr>
        <p:spPr bwMode="auto">
          <a:xfrm>
            <a:off x="7953375" y="3214689"/>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427" name="直接箭头连接符 60">
            <a:extLst>
              <a:ext uri="{FF2B5EF4-FFF2-40B4-BE49-F238E27FC236}">
                <a16:creationId xmlns:a16="http://schemas.microsoft.com/office/drawing/2014/main" id="{D865D094-00F7-4314-BE0E-B9B0DAB2E3C7}"/>
              </a:ext>
            </a:extLst>
          </p:cNvPr>
          <p:cNvCxnSpPr>
            <a:cxnSpLocks noChangeShapeType="1"/>
          </p:cNvCxnSpPr>
          <p:nvPr/>
        </p:nvCxnSpPr>
        <p:spPr bwMode="auto">
          <a:xfrm>
            <a:off x="4881563" y="2928939"/>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428" name="直接箭头连接符 61">
            <a:extLst>
              <a:ext uri="{FF2B5EF4-FFF2-40B4-BE49-F238E27FC236}">
                <a16:creationId xmlns:a16="http://schemas.microsoft.com/office/drawing/2014/main" id="{9B374E37-D68D-46ED-A6DF-BF62F7457A68}"/>
              </a:ext>
            </a:extLst>
          </p:cNvPr>
          <p:cNvCxnSpPr>
            <a:cxnSpLocks noChangeShapeType="1"/>
          </p:cNvCxnSpPr>
          <p:nvPr/>
        </p:nvCxnSpPr>
        <p:spPr bwMode="auto">
          <a:xfrm>
            <a:off x="4238626" y="3643314"/>
            <a:ext cx="100012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
        <p:nvSpPr>
          <p:cNvPr id="16429" name="灯片编号占位符 1">
            <a:extLst>
              <a:ext uri="{FF2B5EF4-FFF2-40B4-BE49-F238E27FC236}">
                <a16:creationId xmlns:a16="http://schemas.microsoft.com/office/drawing/2014/main" id="{B30D251D-95F4-4138-ADCD-BEC42DCB5CE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C51028F0-9050-4D5D-89C2-1382A17B538D}"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243</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09" name="灯片编号占位符 3">
            <a:extLst>
              <a:ext uri="{FF2B5EF4-FFF2-40B4-BE49-F238E27FC236}">
                <a16:creationId xmlns:a16="http://schemas.microsoft.com/office/drawing/2014/main" id="{5DAC3AB3-98E8-4290-A267-11CEB1737CB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16A23A91-BBDF-4E07-9AE4-10756DCB31BB}" type="slidenum">
              <a:rPr lang="zh-CN" altLang="en-US">
                <a:solidFill>
                  <a:srgbClr val="FFFFFF"/>
                </a:solidFill>
                <a:latin typeface="Arial" panose="020B0604020202020204" pitchFamily="34" charset="0"/>
                <a:ea typeface="宋体" panose="02010600030101010101" pitchFamily="2" charset="-122"/>
              </a:rPr>
              <a:pPr fontAlgn="base">
                <a:spcAft>
                  <a:spcPct val="0"/>
                </a:spcAft>
              </a:pPr>
              <a:t>244</a:t>
            </a:fld>
            <a:endParaRPr lang="zh-CN" altLang="en-US">
              <a:solidFill>
                <a:srgbClr val="FFFFFF"/>
              </a:solidFill>
              <a:latin typeface="Arial" panose="020B0604020202020204" pitchFamily="34" charset="0"/>
              <a:ea typeface="宋体" panose="02010600030101010101" pitchFamily="2" charset="-122"/>
            </a:endParaRPr>
          </a:p>
        </p:txBody>
      </p:sp>
      <p:sp>
        <p:nvSpPr>
          <p:cNvPr id="17410" name="Rectangle 4">
            <a:extLst>
              <a:ext uri="{FF2B5EF4-FFF2-40B4-BE49-F238E27FC236}">
                <a16:creationId xmlns:a16="http://schemas.microsoft.com/office/drawing/2014/main" id="{FF445AAC-A98D-4683-BDE6-C62127174B64}"/>
              </a:ext>
            </a:extLst>
          </p:cNvPr>
          <p:cNvSpPr>
            <a:spLocks noChangeArrowheads="1"/>
          </p:cNvSpPr>
          <p:nvPr/>
        </p:nvSpPr>
        <p:spPr bwMode="auto">
          <a:xfrm>
            <a:off x="2782889" y="6237289"/>
            <a:ext cx="3817937"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fontAlgn="base">
              <a:spcBef>
                <a:spcPct val="20000"/>
              </a:spcBef>
              <a:spcAft>
                <a:spcPct val="0"/>
              </a:spcAft>
              <a:buClr>
                <a:srgbClr val="3366FF"/>
              </a:buClr>
              <a:buSzPct val="80000"/>
            </a:pPr>
            <a:r>
              <a:rPr lang="zh-CN" altLang="en-US" sz="2400" b="1">
                <a:solidFill>
                  <a:srgbClr val="FFFF00"/>
                </a:solidFill>
                <a:latin typeface="Arial" panose="020B0604020202020204" pitchFamily="34" charset="0"/>
                <a:ea typeface="宋体" panose="02010600030101010101" pitchFamily="2" charset="-122"/>
              </a:rPr>
              <a:t>例</a:t>
            </a:r>
            <a:r>
              <a:rPr lang="en-US" altLang="zh-CN" sz="2400" b="1">
                <a:solidFill>
                  <a:srgbClr val="FFFF00"/>
                </a:solidFill>
                <a:latin typeface="Arial" panose="020B0604020202020204" pitchFamily="34" charset="0"/>
                <a:ea typeface="宋体" panose="02010600030101010101" pitchFamily="2" charset="-122"/>
              </a:rPr>
              <a:t>2</a:t>
            </a:r>
            <a:r>
              <a:rPr lang="zh-CN" altLang="en-US" sz="2400" b="1">
                <a:solidFill>
                  <a:srgbClr val="FFFF00"/>
                </a:solidFill>
                <a:latin typeface="Arial" panose="020B0604020202020204" pitchFamily="34" charset="0"/>
                <a:ea typeface="宋体" panose="02010600030101010101" pitchFamily="2" charset="-122"/>
              </a:rPr>
              <a:t>： </a:t>
            </a:r>
            <a:r>
              <a:rPr lang="en-US" altLang="zh-CN" sz="2400" b="1">
                <a:solidFill>
                  <a:srgbClr val="FFFF00"/>
                </a:solidFill>
                <a:latin typeface="Arial" panose="020B0604020202020204" pitchFamily="34" charset="0"/>
                <a:ea typeface="宋体" panose="02010600030101010101" pitchFamily="2" charset="-122"/>
              </a:rPr>
              <a:t>addi  rd,rs1,imme</a:t>
            </a:r>
          </a:p>
        </p:txBody>
      </p:sp>
      <p:sp>
        <p:nvSpPr>
          <p:cNvPr id="17411" name="Text Box 3">
            <a:extLst>
              <a:ext uri="{FF2B5EF4-FFF2-40B4-BE49-F238E27FC236}">
                <a16:creationId xmlns:a16="http://schemas.microsoft.com/office/drawing/2014/main" id="{5BB620BE-EE20-4107-AFDD-2AB5CBD25866}"/>
              </a:ext>
            </a:extLst>
          </p:cNvPr>
          <p:cNvSpPr txBox="1">
            <a:spLocks noChangeArrowheads="1"/>
          </p:cNvSpPr>
          <p:nvPr/>
        </p:nvSpPr>
        <p:spPr bwMode="auto">
          <a:xfrm>
            <a:off x="4024314" y="142875"/>
            <a:ext cx="4143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CCFFFF"/>
                </a:solidFill>
                <a:latin typeface="Arial" panose="020B0604020202020204" pitchFamily="34" charset="0"/>
                <a:ea typeface="宋体" panose="02010600030101010101" pitchFamily="2" charset="-122"/>
              </a:rPr>
              <a:t>单周期处理机的指令执行</a:t>
            </a:r>
          </a:p>
        </p:txBody>
      </p:sp>
      <p:pic>
        <p:nvPicPr>
          <p:cNvPr id="17412" name="Picture 2" descr="2">
            <a:extLst>
              <a:ext uri="{FF2B5EF4-FFF2-40B4-BE49-F238E27FC236}">
                <a16:creationId xmlns:a16="http://schemas.microsoft.com/office/drawing/2014/main" id="{8A53313A-8E7B-4042-B4AC-3B5679E67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692151"/>
            <a:ext cx="91440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Line 6">
            <a:extLst>
              <a:ext uri="{FF2B5EF4-FFF2-40B4-BE49-F238E27FC236}">
                <a16:creationId xmlns:a16="http://schemas.microsoft.com/office/drawing/2014/main" id="{9A9F44F8-9685-401B-918E-152980B96B38}"/>
              </a:ext>
            </a:extLst>
          </p:cNvPr>
          <p:cNvSpPr>
            <a:spLocks noChangeShapeType="1"/>
          </p:cNvSpPr>
          <p:nvPr/>
        </p:nvSpPr>
        <p:spPr bwMode="auto">
          <a:xfrm flipH="1">
            <a:off x="5519738" y="1773239"/>
            <a:ext cx="1223962" cy="1800225"/>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sz="1000" b="1">
              <a:solidFill>
                <a:srgbClr val="000000"/>
              </a:solidFill>
              <a:latin typeface="Arial" panose="020B0604020202020204" pitchFamily="34" charset="0"/>
              <a:ea typeface="宋体" panose="02010600030101010101" pitchFamily="2" charset="-122"/>
            </a:endParaRPr>
          </a:p>
        </p:txBody>
      </p:sp>
      <p:sp>
        <p:nvSpPr>
          <p:cNvPr id="17414" name="Line 7">
            <a:extLst>
              <a:ext uri="{FF2B5EF4-FFF2-40B4-BE49-F238E27FC236}">
                <a16:creationId xmlns:a16="http://schemas.microsoft.com/office/drawing/2014/main" id="{26F882A7-BC90-4ECB-815F-736772601B0E}"/>
              </a:ext>
            </a:extLst>
          </p:cNvPr>
          <p:cNvSpPr>
            <a:spLocks noChangeShapeType="1"/>
          </p:cNvSpPr>
          <p:nvPr/>
        </p:nvSpPr>
        <p:spPr bwMode="auto">
          <a:xfrm flipH="1">
            <a:off x="5448300" y="1773239"/>
            <a:ext cx="1295400" cy="2232025"/>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sz="1000" b="1">
              <a:solidFill>
                <a:srgbClr val="000000"/>
              </a:solidFill>
              <a:latin typeface="Arial" panose="020B0604020202020204" pitchFamily="34" charset="0"/>
              <a:ea typeface="宋体" panose="02010600030101010101" pitchFamily="2" charset="-122"/>
            </a:endParaRPr>
          </a:p>
        </p:txBody>
      </p:sp>
      <p:sp>
        <p:nvSpPr>
          <p:cNvPr id="17415" name="Text Box 8">
            <a:extLst>
              <a:ext uri="{FF2B5EF4-FFF2-40B4-BE49-F238E27FC236}">
                <a16:creationId xmlns:a16="http://schemas.microsoft.com/office/drawing/2014/main" id="{8E330995-FF5A-4C99-846D-1BF9C778984E}"/>
              </a:ext>
            </a:extLst>
          </p:cNvPr>
          <p:cNvSpPr txBox="1">
            <a:spLocks noChangeArrowheads="1"/>
          </p:cNvSpPr>
          <p:nvPr/>
        </p:nvSpPr>
        <p:spPr bwMode="auto">
          <a:xfrm>
            <a:off x="6672264" y="1557338"/>
            <a:ext cx="1800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1600" b="1">
                <a:solidFill>
                  <a:srgbClr val="FF0033"/>
                </a:solidFill>
                <a:latin typeface="Arial" panose="020B0604020202020204" pitchFamily="34" charset="0"/>
                <a:ea typeface="宋体" panose="02010600030101010101" pitchFamily="2" charset="-122"/>
              </a:rPr>
              <a:t>读寄存器地址</a:t>
            </a:r>
          </a:p>
        </p:txBody>
      </p:sp>
      <p:sp>
        <p:nvSpPr>
          <p:cNvPr id="17416" name="Line 9">
            <a:extLst>
              <a:ext uri="{FF2B5EF4-FFF2-40B4-BE49-F238E27FC236}">
                <a16:creationId xmlns:a16="http://schemas.microsoft.com/office/drawing/2014/main" id="{6908891C-C12B-4D24-A314-799E0552A831}"/>
              </a:ext>
            </a:extLst>
          </p:cNvPr>
          <p:cNvSpPr>
            <a:spLocks noChangeShapeType="1"/>
          </p:cNvSpPr>
          <p:nvPr/>
        </p:nvSpPr>
        <p:spPr bwMode="auto">
          <a:xfrm flipH="1">
            <a:off x="5448300" y="1916114"/>
            <a:ext cx="287338" cy="1296987"/>
          </a:xfrm>
          <a:prstGeom prst="line">
            <a:avLst/>
          </a:prstGeom>
          <a:noFill/>
          <a:ln w="952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sz="1000" b="1">
              <a:solidFill>
                <a:srgbClr val="000000"/>
              </a:solidFill>
              <a:latin typeface="Arial" panose="020B0604020202020204" pitchFamily="34" charset="0"/>
              <a:ea typeface="宋体" panose="02010600030101010101" pitchFamily="2" charset="-122"/>
            </a:endParaRPr>
          </a:p>
        </p:txBody>
      </p:sp>
      <p:sp>
        <p:nvSpPr>
          <p:cNvPr id="17417" name="Text Box 10">
            <a:extLst>
              <a:ext uri="{FF2B5EF4-FFF2-40B4-BE49-F238E27FC236}">
                <a16:creationId xmlns:a16="http://schemas.microsoft.com/office/drawing/2014/main" id="{C3134F2C-FB16-4912-9B33-63D308BA76BF}"/>
              </a:ext>
            </a:extLst>
          </p:cNvPr>
          <p:cNvSpPr txBox="1">
            <a:spLocks noChangeArrowheads="1"/>
          </p:cNvSpPr>
          <p:nvPr/>
        </p:nvSpPr>
        <p:spPr bwMode="auto">
          <a:xfrm>
            <a:off x="5375275" y="1557338"/>
            <a:ext cx="11509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1600" b="1">
                <a:solidFill>
                  <a:srgbClr val="C00000"/>
                </a:solidFill>
                <a:latin typeface="Arial" panose="020B0604020202020204" pitchFamily="34" charset="0"/>
                <a:ea typeface="宋体" panose="02010600030101010101" pitchFamily="2" charset="-122"/>
              </a:rPr>
              <a:t>写地址</a:t>
            </a:r>
          </a:p>
        </p:txBody>
      </p:sp>
      <p:sp>
        <p:nvSpPr>
          <p:cNvPr id="17418" name="Rectangle 11">
            <a:extLst>
              <a:ext uri="{FF2B5EF4-FFF2-40B4-BE49-F238E27FC236}">
                <a16:creationId xmlns:a16="http://schemas.microsoft.com/office/drawing/2014/main" id="{C56C069D-BA9C-48D2-BC3C-B37B38AE9C69}"/>
              </a:ext>
            </a:extLst>
          </p:cNvPr>
          <p:cNvSpPr>
            <a:spLocks noChangeArrowheads="1"/>
          </p:cNvSpPr>
          <p:nvPr/>
        </p:nvSpPr>
        <p:spPr bwMode="auto">
          <a:xfrm>
            <a:off x="5591176" y="692150"/>
            <a:ext cx="5362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000" b="1">
                <a:solidFill>
                  <a:srgbClr val="000000"/>
                </a:solidFill>
                <a:latin typeface="Arial" panose="020B0604020202020204" pitchFamily="34" charset="0"/>
                <a:ea typeface="宋体" panose="02010600030101010101" pitchFamily="2" charset="-122"/>
              </a:rPr>
              <a:t>（</a:t>
            </a:r>
            <a:r>
              <a:rPr lang="en-US" altLang="zh-CN" sz="2000" b="1">
                <a:solidFill>
                  <a:srgbClr val="000000"/>
                </a:solidFill>
                <a:latin typeface="Arial" panose="020B0604020202020204" pitchFamily="34" charset="0"/>
                <a:ea typeface="宋体" panose="02010600030101010101" pitchFamily="2" charset="-122"/>
              </a:rPr>
              <a:t>PC</a:t>
            </a:r>
            <a:r>
              <a:rPr lang="zh-CN" altLang="en-US" sz="2000" b="1">
                <a:solidFill>
                  <a:srgbClr val="000000"/>
                </a:solidFill>
                <a:latin typeface="Arial" panose="020B0604020202020204" pitchFamily="34" charset="0"/>
                <a:ea typeface="宋体" panose="02010600030101010101" pitchFamily="2" charset="-122"/>
              </a:rPr>
              <a:t>用字地址，相当于字节偏移量的４）</a:t>
            </a:r>
          </a:p>
        </p:txBody>
      </p:sp>
      <p:cxnSp>
        <p:nvCxnSpPr>
          <p:cNvPr id="17419" name="直接箭头连接符 32">
            <a:extLst>
              <a:ext uri="{FF2B5EF4-FFF2-40B4-BE49-F238E27FC236}">
                <a16:creationId xmlns:a16="http://schemas.microsoft.com/office/drawing/2014/main" id="{385145DB-0A6E-4B5B-B59F-9AA7B2614ECD}"/>
              </a:ext>
            </a:extLst>
          </p:cNvPr>
          <p:cNvCxnSpPr>
            <a:cxnSpLocks noChangeShapeType="1"/>
          </p:cNvCxnSpPr>
          <p:nvPr/>
        </p:nvCxnSpPr>
        <p:spPr bwMode="auto">
          <a:xfrm rot="10800000" flipV="1">
            <a:off x="2809875" y="1071564"/>
            <a:ext cx="1428750" cy="357187"/>
          </a:xfrm>
          <a:prstGeom prst="straightConnector1">
            <a:avLst/>
          </a:prstGeom>
          <a:noFill/>
          <a:ln w="9525">
            <a:solidFill>
              <a:srgbClr val="FF0000"/>
            </a:solidFill>
            <a:round/>
            <a:headEnd/>
            <a:tailEnd type="arrow" w="med" len="med"/>
          </a:ln>
          <a:extLst>
            <a:ext uri="{909E8E84-426E-40DD-AFC4-6F175D3DCCD1}">
              <a14:hiddenFill xmlns:a14="http://schemas.microsoft.com/office/drawing/2010/main">
                <a:noFill/>
              </a14:hiddenFill>
            </a:ext>
          </a:extLst>
        </p:spPr>
      </p:cxnSp>
      <p:sp>
        <p:nvSpPr>
          <p:cNvPr id="17420" name="TextBox 33">
            <a:extLst>
              <a:ext uri="{FF2B5EF4-FFF2-40B4-BE49-F238E27FC236}">
                <a16:creationId xmlns:a16="http://schemas.microsoft.com/office/drawing/2014/main" id="{DE037743-3F8C-4AA7-AA98-79245254AAB8}"/>
              </a:ext>
            </a:extLst>
          </p:cNvPr>
          <p:cNvSpPr txBox="1">
            <a:spLocks noChangeArrowheads="1"/>
          </p:cNvSpPr>
          <p:nvPr/>
        </p:nvSpPr>
        <p:spPr bwMode="auto">
          <a:xfrm>
            <a:off x="4167189" y="928689"/>
            <a:ext cx="12144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1400" b="1">
                <a:solidFill>
                  <a:srgbClr val="FF0000"/>
                </a:solidFill>
                <a:latin typeface="Arial" panose="020B0604020202020204" pitchFamily="34" charset="0"/>
                <a:ea typeface="宋体" panose="02010600030101010101" pitchFamily="2" charset="-122"/>
              </a:rPr>
              <a:t>多路选择器</a:t>
            </a:r>
          </a:p>
        </p:txBody>
      </p:sp>
      <p:cxnSp>
        <p:nvCxnSpPr>
          <p:cNvPr id="17421" name="直接箭头连接符 51">
            <a:extLst>
              <a:ext uri="{FF2B5EF4-FFF2-40B4-BE49-F238E27FC236}">
                <a16:creationId xmlns:a16="http://schemas.microsoft.com/office/drawing/2014/main" id="{D12CA06B-6D18-483E-AEA4-AC3A6A7CFA6D}"/>
              </a:ext>
            </a:extLst>
          </p:cNvPr>
          <p:cNvCxnSpPr>
            <a:cxnSpLocks noChangeShapeType="1"/>
          </p:cNvCxnSpPr>
          <p:nvPr/>
        </p:nvCxnSpPr>
        <p:spPr bwMode="auto">
          <a:xfrm>
            <a:off x="6881813" y="414337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7422" name="直接箭头连接符 52">
            <a:extLst>
              <a:ext uri="{FF2B5EF4-FFF2-40B4-BE49-F238E27FC236}">
                <a16:creationId xmlns:a16="http://schemas.microsoft.com/office/drawing/2014/main" id="{5E97CF57-76FC-479D-A6E4-28174904C1BC}"/>
              </a:ext>
            </a:extLst>
          </p:cNvPr>
          <p:cNvCxnSpPr>
            <a:cxnSpLocks noChangeShapeType="1"/>
          </p:cNvCxnSpPr>
          <p:nvPr/>
        </p:nvCxnSpPr>
        <p:spPr bwMode="auto">
          <a:xfrm>
            <a:off x="4238626" y="4929189"/>
            <a:ext cx="7143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7423" name="直接箭头连接符 53">
            <a:extLst>
              <a:ext uri="{FF2B5EF4-FFF2-40B4-BE49-F238E27FC236}">
                <a16:creationId xmlns:a16="http://schemas.microsoft.com/office/drawing/2014/main" id="{0F544B1F-6C00-45F6-9675-E9F1EF498D2F}"/>
              </a:ext>
            </a:extLst>
          </p:cNvPr>
          <p:cNvCxnSpPr>
            <a:cxnSpLocks noChangeShapeType="1"/>
          </p:cNvCxnSpPr>
          <p:nvPr/>
        </p:nvCxnSpPr>
        <p:spPr bwMode="auto">
          <a:xfrm>
            <a:off x="5953126" y="3141664"/>
            <a:ext cx="12858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7424" name="直接箭头连接符 55">
            <a:extLst>
              <a:ext uri="{FF2B5EF4-FFF2-40B4-BE49-F238E27FC236}">
                <a16:creationId xmlns:a16="http://schemas.microsoft.com/office/drawing/2014/main" id="{80159040-4489-4E4C-B16B-C467C3B5B49C}"/>
              </a:ext>
            </a:extLst>
          </p:cNvPr>
          <p:cNvCxnSpPr>
            <a:cxnSpLocks noChangeShapeType="1"/>
          </p:cNvCxnSpPr>
          <p:nvPr/>
        </p:nvCxnSpPr>
        <p:spPr bwMode="auto">
          <a:xfrm flipV="1">
            <a:off x="6596063" y="4143376"/>
            <a:ext cx="285750" cy="214313"/>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7425" name="直接箭头连接符 56">
            <a:extLst>
              <a:ext uri="{FF2B5EF4-FFF2-40B4-BE49-F238E27FC236}">
                <a16:creationId xmlns:a16="http://schemas.microsoft.com/office/drawing/2014/main" id="{63212501-3CF5-4692-A71F-91B2A646AD1A}"/>
              </a:ext>
            </a:extLst>
          </p:cNvPr>
          <p:cNvCxnSpPr>
            <a:cxnSpLocks noChangeShapeType="1"/>
          </p:cNvCxnSpPr>
          <p:nvPr/>
        </p:nvCxnSpPr>
        <p:spPr bwMode="auto">
          <a:xfrm rot="5400000" flipH="1" flipV="1">
            <a:off x="9775826" y="3035301"/>
            <a:ext cx="1357312"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7426" name="直接箭头连接符 57">
            <a:extLst>
              <a:ext uri="{FF2B5EF4-FFF2-40B4-BE49-F238E27FC236}">
                <a16:creationId xmlns:a16="http://schemas.microsoft.com/office/drawing/2014/main" id="{CEA319F6-F6EA-4724-80FE-9C8058ED7594}"/>
              </a:ext>
            </a:extLst>
          </p:cNvPr>
          <p:cNvCxnSpPr>
            <a:cxnSpLocks noChangeShapeType="1"/>
          </p:cNvCxnSpPr>
          <p:nvPr/>
        </p:nvCxnSpPr>
        <p:spPr bwMode="auto">
          <a:xfrm rot="10800000">
            <a:off x="4881564" y="2357439"/>
            <a:ext cx="557212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7427" name="直接箭头连接符 58">
            <a:extLst>
              <a:ext uri="{FF2B5EF4-FFF2-40B4-BE49-F238E27FC236}">
                <a16:creationId xmlns:a16="http://schemas.microsoft.com/office/drawing/2014/main" id="{AB0C59BA-4485-43FF-ABA3-E7A8245B7AE2}"/>
              </a:ext>
            </a:extLst>
          </p:cNvPr>
          <p:cNvCxnSpPr>
            <a:cxnSpLocks noChangeShapeType="1"/>
          </p:cNvCxnSpPr>
          <p:nvPr/>
        </p:nvCxnSpPr>
        <p:spPr bwMode="auto">
          <a:xfrm rot="5400000">
            <a:off x="4594226" y="2641601"/>
            <a:ext cx="571500" cy="31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7428" name="直接箭头连接符 59">
            <a:extLst>
              <a:ext uri="{FF2B5EF4-FFF2-40B4-BE49-F238E27FC236}">
                <a16:creationId xmlns:a16="http://schemas.microsoft.com/office/drawing/2014/main" id="{35D52F50-11E1-425C-8467-655309DD5021}"/>
              </a:ext>
            </a:extLst>
          </p:cNvPr>
          <p:cNvCxnSpPr>
            <a:cxnSpLocks noChangeShapeType="1"/>
          </p:cNvCxnSpPr>
          <p:nvPr/>
        </p:nvCxnSpPr>
        <p:spPr bwMode="auto">
          <a:xfrm>
            <a:off x="6381750" y="4357689"/>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7429" name="直接连接符 60">
            <a:extLst>
              <a:ext uri="{FF2B5EF4-FFF2-40B4-BE49-F238E27FC236}">
                <a16:creationId xmlns:a16="http://schemas.microsoft.com/office/drawing/2014/main" id="{C4BB76AB-E4D7-4E1F-8B66-F5F3DF5D512D}"/>
              </a:ext>
            </a:extLst>
          </p:cNvPr>
          <p:cNvCxnSpPr>
            <a:cxnSpLocks noChangeShapeType="1"/>
          </p:cNvCxnSpPr>
          <p:nvPr/>
        </p:nvCxnSpPr>
        <p:spPr bwMode="auto">
          <a:xfrm>
            <a:off x="7881939" y="3571875"/>
            <a:ext cx="714375" cy="15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cxnSp>
      <p:cxnSp>
        <p:nvCxnSpPr>
          <p:cNvPr id="17430" name="直接连接符 61">
            <a:extLst>
              <a:ext uri="{FF2B5EF4-FFF2-40B4-BE49-F238E27FC236}">
                <a16:creationId xmlns:a16="http://schemas.microsoft.com/office/drawing/2014/main" id="{98D4B24B-32E9-4C3B-B910-25CC25882F77}"/>
              </a:ext>
            </a:extLst>
          </p:cNvPr>
          <p:cNvCxnSpPr>
            <a:cxnSpLocks noChangeShapeType="1"/>
          </p:cNvCxnSpPr>
          <p:nvPr/>
        </p:nvCxnSpPr>
        <p:spPr bwMode="auto">
          <a:xfrm rot="5400000">
            <a:off x="7739857" y="4429920"/>
            <a:ext cx="1714500"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7431" name="直接连接符 62">
            <a:extLst>
              <a:ext uri="{FF2B5EF4-FFF2-40B4-BE49-F238E27FC236}">
                <a16:creationId xmlns:a16="http://schemas.microsoft.com/office/drawing/2014/main" id="{E180F1EE-244E-4E4E-A04D-7FDD7F9A2D14}"/>
              </a:ext>
            </a:extLst>
          </p:cNvPr>
          <p:cNvCxnSpPr>
            <a:cxnSpLocks noChangeShapeType="1"/>
          </p:cNvCxnSpPr>
          <p:nvPr/>
        </p:nvCxnSpPr>
        <p:spPr bwMode="auto">
          <a:xfrm>
            <a:off x="8667750" y="5286375"/>
            <a:ext cx="1143000"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7432" name="直接连接符 63">
            <a:extLst>
              <a:ext uri="{FF2B5EF4-FFF2-40B4-BE49-F238E27FC236}">
                <a16:creationId xmlns:a16="http://schemas.microsoft.com/office/drawing/2014/main" id="{9BA4D80F-7AD8-4E7C-9434-40B38400403B}"/>
              </a:ext>
            </a:extLst>
          </p:cNvPr>
          <p:cNvCxnSpPr>
            <a:cxnSpLocks noChangeShapeType="1"/>
          </p:cNvCxnSpPr>
          <p:nvPr/>
        </p:nvCxnSpPr>
        <p:spPr bwMode="auto">
          <a:xfrm rot="5400000" flipH="1" flipV="1">
            <a:off x="9132888" y="4608513"/>
            <a:ext cx="1357313"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7433" name="直接连接符 64">
            <a:extLst>
              <a:ext uri="{FF2B5EF4-FFF2-40B4-BE49-F238E27FC236}">
                <a16:creationId xmlns:a16="http://schemas.microsoft.com/office/drawing/2014/main" id="{F98B6B08-F743-4A38-9886-992DA31A38C9}"/>
              </a:ext>
            </a:extLst>
          </p:cNvPr>
          <p:cNvCxnSpPr>
            <a:cxnSpLocks noChangeShapeType="1"/>
          </p:cNvCxnSpPr>
          <p:nvPr/>
        </p:nvCxnSpPr>
        <p:spPr bwMode="auto">
          <a:xfrm flipV="1">
            <a:off x="10096501" y="3786189"/>
            <a:ext cx="214313" cy="142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7434" name="直接连接符 65">
            <a:extLst>
              <a:ext uri="{FF2B5EF4-FFF2-40B4-BE49-F238E27FC236}">
                <a16:creationId xmlns:a16="http://schemas.microsoft.com/office/drawing/2014/main" id="{54D90D2E-7235-4A2B-9941-96BA01F32578}"/>
              </a:ext>
            </a:extLst>
          </p:cNvPr>
          <p:cNvCxnSpPr>
            <a:cxnSpLocks noChangeShapeType="1"/>
          </p:cNvCxnSpPr>
          <p:nvPr/>
        </p:nvCxnSpPr>
        <p:spPr bwMode="auto">
          <a:xfrm>
            <a:off x="10310814" y="3786189"/>
            <a:ext cx="142875"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7435" name="直接连接符 70">
            <a:extLst>
              <a:ext uri="{FF2B5EF4-FFF2-40B4-BE49-F238E27FC236}">
                <a16:creationId xmlns:a16="http://schemas.microsoft.com/office/drawing/2014/main" id="{5946E8A6-A55C-4170-9304-609F73B8B717}"/>
              </a:ext>
            </a:extLst>
          </p:cNvPr>
          <p:cNvCxnSpPr>
            <a:cxnSpLocks noChangeShapeType="1"/>
          </p:cNvCxnSpPr>
          <p:nvPr/>
        </p:nvCxnSpPr>
        <p:spPr bwMode="auto">
          <a:xfrm>
            <a:off x="5738814" y="4929189"/>
            <a:ext cx="642937"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7436" name="直接连接符 72">
            <a:extLst>
              <a:ext uri="{FF2B5EF4-FFF2-40B4-BE49-F238E27FC236}">
                <a16:creationId xmlns:a16="http://schemas.microsoft.com/office/drawing/2014/main" id="{495A576C-610D-4ABB-9FA4-381480B93E10}"/>
              </a:ext>
            </a:extLst>
          </p:cNvPr>
          <p:cNvCxnSpPr>
            <a:cxnSpLocks noChangeShapeType="1"/>
          </p:cNvCxnSpPr>
          <p:nvPr/>
        </p:nvCxnSpPr>
        <p:spPr bwMode="auto">
          <a:xfrm rot="5400000" flipH="1" flipV="1">
            <a:off x="6061075" y="4679950"/>
            <a:ext cx="642938"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7437" name="直接箭头连接符 73">
            <a:extLst>
              <a:ext uri="{FF2B5EF4-FFF2-40B4-BE49-F238E27FC236}">
                <a16:creationId xmlns:a16="http://schemas.microsoft.com/office/drawing/2014/main" id="{8A6ECFB1-D26C-4E7E-9255-EBF1C63676DF}"/>
              </a:ext>
            </a:extLst>
          </p:cNvPr>
          <p:cNvCxnSpPr>
            <a:cxnSpLocks noChangeShapeType="1"/>
          </p:cNvCxnSpPr>
          <p:nvPr/>
        </p:nvCxnSpPr>
        <p:spPr bwMode="auto">
          <a:xfrm>
            <a:off x="4238625" y="3286125"/>
            <a:ext cx="928688" cy="1588"/>
          </a:xfrm>
          <a:prstGeom prst="straightConnector1">
            <a:avLst/>
          </a:prstGeom>
          <a:noFill/>
          <a:ln w="28575">
            <a:solidFill>
              <a:srgbClr val="C00000"/>
            </a:solidFill>
            <a:round/>
            <a:headEnd/>
            <a:tailEnd type="arrow" w="med" len="med"/>
          </a:ln>
          <a:extLst>
            <a:ext uri="{909E8E84-426E-40DD-AFC4-6F175D3DCCD1}">
              <a14:hiddenFill xmlns:a14="http://schemas.microsoft.com/office/drawing/2010/main">
                <a:noFill/>
              </a14:hiddenFill>
            </a:ext>
          </a:extLst>
        </p:spPr>
      </p:cxnSp>
      <p:cxnSp>
        <p:nvCxnSpPr>
          <p:cNvPr id="17438" name="直接箭头连接符 31">
            <a:extLst>
              <a:ext uri="{FF2B5EF4-FFF2-40B4-BE49-F238E27FC236}">
                <a16:creationId xmlns:a16="http://schemas.microsoft.com/office/drawing/2014/main" id="{BE63C473-4BE0-47FA-B5C3-F7EC3BE9E144}"/>
              </a:ext>
            </a:extLst>
          </p:cNvPr>
          <p:cNvCxnSpPr>
            <a:cxnSpLocks noChangeShapeType="1"/>
          </p:cNvCxnSpPr>
          <p:nvPr/>
        </p:nvCxnSpPr>
        <p:spPr bwMode="auto">
          <a:xfrm>
            <a:off x="7953375" y="3214689"/>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7439" name="直接箭头连接符 32">
            <a:extLst>
              <a:ext uri="{FF2B5EF4-FFF2-40B4-BE49-F238E27FC236}">
                <a16:creationId xmlns:a16="http://schemas.microsoft.com/office/drawing/2014/main" id="{AC980687-5404-4D87-BEB0-A98B5F50AED6}"/>
              </a:ext>
            </a:extLst>
          </p:cNvPr>
          <p:cNvCxnSpPr>
            <a:cxnSpLocks noChangeShapeType="1"/>
          </p:cNvCxnSpPr>
          <p:nvPr/>
        </p:nvCxnSpPr>
        <p:spPr bwMode="auto">
          <a:xfrm>
            <a:off x="4881563" y="2928939"/>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7440" name="直接箭头连接符 34">
            <a:extLst>
              <a:ext uri="{FF2B5EF4-FFF2-40B4-BE49-F238E27FC236}">
                <a16:creationId xmlns:a16="http://schemas.microsoft.com/office/drawing/2014/main" id="{48D8D371-297F-42BF-9374-52BF859EAB3B}"/>
              </a:ext>
            </a:extLst>
          </p:cNvPr>
          <p:cNvCxnSpPr>
            <a:cxnSpLocks noChangeShapeType="1"/>
          </p:cNvCxnSpPr>
          <p:nvPr/>
        </p:nvCxnSpPr>
        <p:spPr bwMode="auto">
          <a:xfrm>
            <a:off x="4238626" y="3643314"/>
            <a:ext cx="100012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7441" name="直接箭头连接符 34">
            <a:extLst>
              <a:ext uri="{FF2B5EF4-FFF2-40B4-BE49-F238E27FC236}">
                <a16:creationId xmlns:a16="http://schemas.microsoft.com/office/drawing/2014/main" id="{20DA6833-A8BC-4B23-9EA4-E5BBDE0A3FBB}"/>
              </a:ext>
            </a:extLst>
          </p:cNvPr>
          <p:cNvCxnSpPr>
            <a:cxnSpLocks noChangeShapeType="1"/>
          </p:cNvCxnSpPr>
          <p:nvPr/>
        </p:nvCxnSpPr>
        <p:spPr bwMode="auto">
          <a:xfrm>
            <a:off x="2452688" y="3286125"/>
            <a:ext cx="500062"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7442" name="直接箭头连接符 36">
            <a:extLst>
              <a:ext uri="{FF2B5EF4-FFF2-40B4-BE49-F238E27FC236}">
                <a16:creationId xmlns:a16="http://schemas.microsoft.com/office/drawing/2014/main" id="{91E09FE2-4F3C-4F7C-8738-48997EB0E390}"/>
              </a:ext>
            </a:extLst>
          </p:cNvPr>
          <p:cNvCxnSpPr>
            <a:cxnSpLocks noChangeShapeType="1"/>
          </p:cNvCxnSpPr>
          <p:nvPr/>
        </p:nvCxnSpPr>
        <p:spPr bwMode="auto">
          <a:xfrm>
            <a:off x="3595688" y="3286125"/>
            <a:ext cx="57150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7443" name="直接连接符 38">
            <a:extLst>
              <a:ext uri="{FF2B5EF4-FFF2-40B4-BE49-F238E27FC236}">
                <a16:creationId xmlns:a16="http://schemas.microsoft.com/office/drawing/2014/main" id="{4448C816-31BD-44CB-ABA8-4B8D4BBBE777}"/>
              </a:ext>
            </a:extLst>
          </p:cNvPr>
          <p:cNvCxnSpPr>
            <a:cxnSpLocks noChangeShapeType="1"/>
          </p:cNvCxnSpPr>
          <p:nvPr/>
        </p:nvCxnSpPr>
        <p:spPr bwMode="auto">
          <a:xfrm rot="5400000" flipH="1" flipV="1">
            <a:off x="2058988" y="2749550"/>
            <a:ext cx="1071562"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7444" name="直接箭头连接符 41">
            <a:extLst>
              <a:ext uri="{FF2B5EF4-FFF2-40B4-BE49-F238E27FC236}">
                <a16:creationId xmlns:a16="http://schemas.microsoft.com/office/drawing/2014/main" id="{9445245E-B935-4AC1-899E-4E600C12BC73}"/>
              </a:ext>
            </a:extLst>
          </p:cNvPr>
          <p:cNvCxnSpPr>
            <a:cxnSpLocks noChangeShapeType="1"/>
          </p:cNvCxnSpPr>
          <p:nvPr/>
        </p:nvCxnSpPr>
        <p:spPr bwMode="auto">
          <a:xfrm>
            <a:off x="2595564" y="2143125"/>
            <a:ext cx="428625"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7445" name="直接连接符 43">
            <a:extLst>
              <a:ext uri="{FF2B5EF4-FFF2-40B4-BE49-F238E27FC236}">
                <a16:creationId xmlns:a16="http://schemas.microsoft.com/office/drawing/2014/main" id="{32F64978-6F9E-4AED-88A0-75D347E71A37}"/>
              </a:ext>
            </a:extLst>
          </p:cNvPr>
          <p:cNvCxnSpPr>
            <a:cxnSpLocks noChangeShapeType="1"/>
          </p:cNvCxnSpPr>
          <p:nvPr/>
        </p:nvCxnSpPr>
        <p:spPr bwMode="auto">
          <a:xfrm>
            <a:off x="3452814" y="1857375"/>
            <a:ext cx="357187"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7446" name="直接连接符 45">
            <a:extLst>
              <a:ext uri="{FF2B5EF4-FFF2-40B4-BE49-F238E27FC236}">
                <a16:creationId xmlns:a16="http://schemas.microsoft.com/office/drawing/2014/main" id="{2E37554B-E444-4206-A020-FAD7B5A35E81}"/>
              </a:ext>
            </a:extLst>
          </p:cNvPr>
          <p:cNvCxnSpPr>
            <a:cxnSpLocks noChangeShapeType="1"/>
          </p:cNvCxnSpPr>
          <p:nvPr/>
        </p:nvCxnSpPr>
        <p:spPr bwMode="auto">
          <a:xfrm rot="5400000" flipH="1" flipV="1">
            <a:off x="3379788" y="1427163"/>
            <a:ext cx="8572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7447" name="直接连接符 47">
            <a:extLst>
              <a:ext uri="{FF2B5EF4-FFF2-40B4-BE49-F238E27FC236}">
                <a16:creationId xmlns:a16="http://schemas.microsoft.com/office/drawing/2014/main" id="{A1BDF058-9404-44CC-AE5C-56CBD0CD9337}"/>
              </a:ext>
            </a:extLst>
          </p:cNvPr>
          <p:cNvCxnSpPr>
            <a:cxnSpLocks noChangeShapeType="1"/>
          </p:cNvCxnSpPr>
          <p:nvPr/>
        </p:nvCxnSpPr>
        <p:spPr bwMode="auto">
          <a:xfrm rot="10800000">
            <a:off x="1952626" y="1000125"/>
            <a:ext cx="1857375"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7448" name="直接连接符 49">
            <a:extLst>
              <a:ext uri="{FF2B5EF4-FFF2-40B4-BE49-F238E27FC236}">
                <a16:creationId xmlns:a16="http://schemas.microsoft.com/office/drawing/2014/main" id="{0401C20D-C273-498C-957E-5480FA812567}"/>
              </a:ext>
            </a:extLst>
          </p:cNvPr>
          <p:cNvCxnSpPr>
            <a:cxnSpLocks noChangeShapeType="1"/>
          </p:cNvCxnSpPr>
          <p:nvPr/>
        </p:nvCxnSpPr>
        <p:spPr bwMode="auto">
          <a:xfrm rot="5400000">
            <a:off x="809626" y="2139951"/>
            <a:ext cx="2286000" cy="3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7449" name="直接箭头连接符 51">
            <a:extLst>
              <a:ext uri="{FF2B5EF4-FFF2-40B4-BE49-F238E27FC236}">
                <a16:creationId xmlns:a16="http://schemas.microsoft.com/office/drawing/2014/main" id="{318506C3-F9BF-4953-B856-6B851AC344EA}"/>
              </a:ext>
            </a:extLst>
          </p:cNvPr>
          <p:cNvCxnSpPr>
            <a:cxnSpLocks noChangeShapeType="1"/>
          </p:cNvCxnSpPr>
          <p:nvPr/>
        </p:nvCxnSpPr>
        <p:spPr bwMode="auto">
          <a:xfrm>
            <a:off x="1952625" y="328612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7450" name="直接箭头连接符 53">
            <a:extLst>
              <a:ext uri="{FF2B5EF4-FFF2-40B4-BE49-F238E27FC236}">
                <a16:creationId xmlns:a16="http://schemas.microsoft.com/office/drawing/2014/main" id="{44A48CBE-6E16-4134-B459-E28468A1E56F}"/>
              </a:ext>
            </a:extLst>
          </p:cNvPr>
          <p:cNvCxnSpPr>
            <a:cxnSpLocks noChangeShapeType="1"/>
          </p:cNvCxnSpPr>
          <p:nvPr/>
        </p:nvCxnSpPr>
        <p:spPr bwMode="auto">
          <a:xfrm flipV="1">
            <a:off x="2309814" y="1571626"/>
            <a:ext cx="714375" cy="214313"/>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3" name="灯片编号占位符 3">
            <a:extLst>
              <a:ext uri="{FF2B5EF4-FFF2-40B4-BE49-F238E27FC236}">
                <a16:creationId xmlns:a16="http://schemas.microsoft.com/office/drawing/2014/main" id="{CDC2299E-0F76-46DC-BEAD-8A4CE34D145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D63C2C90-CC6C-4C61-9F2F-3AA85D29BC24}" type="slidenum">
              <a:rPr lang="zh-CN" altLang="en-US">
                <a:solidFill>
                  <a:srgbClr val="FFFFFF"/>
                </a:solidFill>
                <a:latin typeface="Arial" panose="020B0604020202020204" pitchFamily="34" charset="0"/>
                <a:ea typeface="宋体" panose="02010600030101010101" pitchFamily="2" charset="-122"/>
              </a:rPr>
              <a:pPr fontAlgn="base">
                <a:spcAft>
                  <a:spcPct val="0"/>
                </a:spcAft>
              </a:pPr>
              <a:t>245</a:t>
            </a:fld>
            <a:endParaRPr lang="zh-CN" altLang="en-US">
              <a:solidFill>
                <a:srgbClr val="FFFFFF"/>
              </a:solidFill>
              <a:latin typeface="Arial" panose="020B0604020202020204" pitchFamily="34" charset="0"/>
              <a:ea typeface="宋体" panose="02010600030101010101" pitchFamily="2" charset="-122"/>
            </a:endParaRPr>
          </a:p>
        </p:txBody>
      </p:sp>
      <p:sp>
        <p:nvSpPr>
          <p:cNvPr id="18434" name="Rectangle 4">
            <a:extLst>
              <a:ext uri="{FF2B5EF4-FFF2-40B4-BE49-F238E27FC236}">
                <a16:creationId xmlns:a16="http://schemas.microsoft.com/office/drawing/2014/main" id="{319301D8-91CA-45C0-85B4-B719C40F2834}"/>
              </a:ext>
            </a:extLst>
          </p:cNvPr>
          <p:cNvSpPr>
            <a:spLocks noChangeArrowheads="1"/>
          </p:cNvSpPr>
          <p:nvPr/>
        </p:nvSpPr>
        <p:spPr bwMode="auto">
          <a:xfrm>
            <a:off x="2782889" y="6237289"/>
            <a:ext cx="3728585" cy="90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fontAlgn="base">
              <a:spcBef>
                <a:spcPct val="20000"/>
              </a:spcBef>
              <a:spcAft>
                <a:spcPct val="0"/>
              </a:spcAft>
              <a:buClr>
                <a:srgbClr val="3366FF"/>
              </a:buClr>
              <a:buSzPct val="80000"/>
            </a:pPr>
            <a:r>
              <a:rPr lang="zh-CN" altLang="en-US" sz="2400" b="1">
                <a:solidFill>
                  <a:srgbClr val="FFFF00"/>
                </a:solidFill>
                <a:latin typeface="Arial" panose="020B0604020202020204" pitchFamily="34" charset="0"/>
                <a:ea typeface="宋体" panose="02010600030101010101" pitchFamily="2" charset="-122"/>
              </a:rPr>
              <a:t>例</a:t>
            </a:r>
            <a:r>
              <a:rPr lang="en-US" altLang="zh-CN" sz="2400" b="1">
                <a:solidFill>
                  <a:srgbClr val="FFFF00"/>
                </a:solidFill>
                <a:latin typeface="Arial" panose="020B0604020202020204" pitchFamily="34" charset="0"/>
                <a:ea typeface="宋体" panose="02010600030101010101" pitchFamily="2" charset="-122"/>
              </a:rPr>
              <a:t>3</a:t>
            </a:r>
            <a:r>
              <a:rPr lang="zh-CN" altLang="en-US" sz="2400" b="1">
                <a:solidFill>
                  <a:srgbClr val="FFFF00"/>
                </a:solidFill>
                <a:latin typeface="Arial" panose="020B0604020202020204" pitchFamily="34" charset="0"/>
                <a:ea typeface="宋体" panose="02010600030101010101" pitchFamily="2" charset="-122"/>
              </a:rPr>
              <a:t>： load rd, imme(rs1)</a:t>
            </a:r>
          </a:p>
          <a:p>
            <a:pPr fontAlgn="base">
              <a:spcBef>
                <a:spcPct val="20000"/>
              </a:spcBef>
              <a:spcAft>
                <a:spcPct val="0"/>
              </a:spcAft>
              <a:buClr>
                <a:srgbClr val="3366FF"/>
              </a:buClr>
              <a:buSzPct val="80000"/>
            </a:pPr>
            <a:endParaRPr lang="en-US" altLang="zh-CN" sz="2400" b="1">
              <a:solidFill>
                <a:srgbClr val="FFFF00"/>
              </a:solidFill>
              <a:latin typeface="Arial" panose="020B0604020202020204" pitchFamily="34" charset="0"/>
              <a:ea typeface="宋体" panose="02010600030101010101" pitchFamily="2" charset="-122"/>
            </a:endParaRPr>
          </a:p>
        </p:txBody>
      </p:sp>
      <p:pic>
        <p:nvPicPr>
          <p:cNvPr id="18435" name="Picture 7" descr="1">
            <a:extLst>
              <a:ext uri="{FF2B5EF4-FFF2-40B4-BE49-F238E27FC236}">
                <a16:creationId xmlns:a16="http://schemas.microsoft.com/office/drawing/2014/main" id="{70FD3D2E-F67D-4E96-9AC0-2FC636F41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60" t="34444" r="63766" b="54875"/>
          <a:stretch>
            <a:fillRect/>
          </a:stretch>
        </p:blipFill>
        <p:spPr bwMode="auto">
          <a:xfrm>
            <a:off x="6743700" y="6165850"/>
            <a:ext cx="3240088"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 Box 3">
            <a:extLst>
              <a:ext uri="{FF2B5EF4-FFF2-40B4-BE49-F238E27FC236}">
                <a16:creationId xmlns:a16="http://schemas.microsoft.com/office/drawing/2014/main" id="{7507EC85-CC66-473B-96F6-73973563DF65}"/>
              </a:ext>
            </a:extLst>
          </p:cNvPr>
          <p:cNvSpPr txBox="1">
            <a:spLocks noChangeArrowheads="1"/>
          </p:cNvSpPr>
          <p:nvPr/>
        </p:nvSpPr>
        <p:spPr bwMode="auto">
          <a:xfrm>
            <a:off x="4024314" y="142875"/>
            <a:ext cx="4143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CCFFFF"/>
                </a:solidFill>
                <a:latin typeface="Arial" panose="020B0604020202020204" pitchFamily="34" charset="0"/>
                <a:ea typeface="宋体" panose="02010600030101010101" pitchFamily="2" charset="-122"/>
              </a:rPr>
              <a:t>单周期处理机的指令执行</a:t>
            </a:r>
          </a:p>
        </p:txBody>
      </p:sp>
      <p:pic>
        <p:nvPicPr>
          <p:cNvPr id="18437" name="Picture 2" descr="2">
            <a:extLst>
              <a:ext uri="{FF2B5EF4-FFF2-40B4-BE49-F238E27FC236}">
                <a16:creationId xmlns:a16="http://schemas.microsoft.com/office/drawing/2014/main" id="{10F978EB-FB67-47D4-89C9-25AC6D0EC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692151"/>
            <a:ext cx="91440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Line 6">
            <a:extLst>
              <a:ext uri="{FF2B5EF4-FFF2-40B4-BE49-F238E27FC236}">
                <a16:creationId xmlns:a16="http://schemas.microsoft.com/office/drawing/2014/main" id="{38BA5D13-F3B3-4410-8015-0688CD0B45E3}"/>
              </a:ext>
            </a:extLst>
          </p:cNvPr>
          <p:cNvSpPr>
            <a:spLocks noChangeShapeType="1"/>
          </p:cNvSpPr>
          <p:nvPr/>
        </p:nvSpPr>
        <p:spPr bwMode="auto">
          <a:xfrm flipH="1">
            <a:off x="5519738" y="1773239"/>
            <a:ext cx="1223962" cy="1800225"/>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sz="1000" b="1">
              <a:solidFill>
                <a:srgbClr val="000000"/>
              </a:solidFill>
              <a:latin typeface="Arial" panose="020B0604020202020204" pitchFamily="34" charset="0"/>
              <a:ea typeface="宋体" panose="02010600030101010101" pitchFamily="2" charset="-122"/>
            </a:endParaRPr>
          </a:p>
        </p:txBody>
      </p:sp>
      <p:sp>
        <p:nvSpPr>
          <p:cNvPr id="18439" name="Line 7">
            <a:extLst>
              <a:ext uri="{FF2B5EF4-FFF2-40B4-BE49-F238E27FC236}">
                <a16:creationId xmlns:a16="http://schemas.microsoft.com/office/drawing/2014/main" id="{4691B976-D8F0-408B-9E8E-4F249BE9D0D4}"/>
              </a:ext>
            </a:extLst>
          </p:cNvPr>
          <p:cNvSpPr>
            <a:spLocks noChangeShapeType="1"/>
          </p:cNvSpPr>
          <p:nvPr/>
        </p:nvSpPr>
        <p:spPr bwMode="auto">
          <a:xfrm flipH="1">
            <a:off x="5448300" y="1773239"/>
            <a:ext cx="1295400" cy="2232025"/>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sz="1000" b="1">
              <a:solidFill>
                <a:srgbClr val="000000"/>
              </a:solidFill>
              <a:latin typeface="Arial" panose="020B0604020202020204" pitchFamily="34" charset="0"/>
              <a:ea typeface="宋体" panose="02010600030101010101" pitchFamily="2" charset="-122"/>
            </a:endParaRPr>
          </a:p>
        </p:txBody>
      </p:sp>
      <p:sp>
        <p:nvSpPr>
          <p:cNvPr id="18440" name="Text Box 8">
            <a:extLst>
              <a:ext uri="{FF2B5EF4-FFF2-40B4-BE49-F238E27FC236}">
                <a16:creationId xmlns:a16="http://schemas.microsoft.com/office/drawing/2014/main" id="{20729454-EF52-4D7B-90B2-4D81F37D0B92}"/>
              </a:ext>
            </a:extLst>
          </p:cNvPr>
          <p:cNvSpPr txBox="1">
            <a:spLocks noChangeArrowheads="1"/>
          </p:cNvSpPr>
          <p:nvPr/>
        </p:nvSpPr>
        <p:spPr bwMode="auto">
          <a:xfrm>
            <a:off x="6672264" y="1557338"/>
            <a:ext cx="1800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1600" b="1">
                <a:solidFill>
                  <a:srgbClr val="FF0033"/>
                </a:solidFill>
                <a:latin typeface="Arial" panose="020B0604020202020204" pitchFamily="34" charset="0"/>
                <a:ea typeface="宋体" panose="02010600030101010101" pitchFamily="2" charset="-122"/>
              </a:rPr>
              <a:t>读寄存器地址</a:t>
            </a:r>
          </a:p>
        </p:txBody>
      </p:sp>
      <p:sp>
        <p:nvSpPr>
          <p:cNvPr id="18441" name="Line 9">
            <a:extLst>
              <a:ext uri="{FF2B5EF4-FFF2-40B4-BE49-F238E27FC236}">
                <a16:creationId xmlns:a16="http://schemas.microsoft.com/office/drawing/2014/main" id="{678BF14E-C8AF-4C0C-B114-45BCD0B21A69}"/>
              </a:ext>
            </a:extLst>
          </p:cNvPr>
          <p:cNvSpPr>
            <a:spLocks noChangeShapeType="1"/>
          </p:cNvSpPr>
          <p:nvPr/>
        </p:nvSpPr>
        <p:spPr bwMode="auto">
          <a:xfrm flipH="1">
            <a:off x="5448300" y="1916114"/>
            <a:ext cx="287338" cy="1296987"/>
          </a:xfrm>
          <a:prstGeom prst="line">
            <a:avLst/>
          </a:prstGeom>
          <a:noFill/>
          <a:ln w="952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sz="1000" b="1">
              <a:solidFill>
                <a:srgbClr val="000000"/>
              </a:solidFill>
              <a:latin typeface="Arial" panose="020B0604020202020204" pitchFamily="34" charset="0"/>
              <a:ea typeface="宋体" panose="02010600030101010101" pitchFamily="2" charset="-122"/>
            </a:endParaRPr>
          </a:p>
        </p:txBody>
      </p:sp>
      <p:sp>
        <p:nvSpPr>
          <p:cNvPr id="18442" name="Text Box 10">
            <a:extLst>
              <a:ext uri="{FF2B5EF4-FFF2-40B4-BE49-F238E27FC236}">
                <a16:creationId xmlns:a16="http://schemas.microsoft.com/office/drawing/2014/main" id="{5476C3A4-343C-43BA-BB62-28848F4EC214}"/>
              </a:ext>
            </a:extLst>
          </p:cNvPr>
          <p:cNvSpPr txBox="1">
            <a:spLocks noChangeArrowheads="1"/>
          </p:cNvSpPr>
          <p:nvPr/>
        </p:nvSpPr>
        <p:spPr bwMode="auto">
          <a:xfrm>
            <a:off x="5375275" y="1557338"/>
            <a:ext cx="11509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1600" b="1">
                <a:solidFill>
                  <a:srgbClr val="C00000"/>
                </a:solidFill>
                <a:latin typeface="Arial" panose="020B0604020202020204" pitchFamily="34" charset="0"/>
                <a:ea typeface="宋体" panose="02010600030101010101" pitchFamily="2" charset="-122"/>
              </a:rPr>
              <a:t>写地址</a:t>
            </a:r>
          </a:p>
        </p:txBody>
      </p:sp>
      <p:sp>
        <p:nvSpPr>
          <p:cNvPr id="18443" name="Rectangle 11">
            <a:extLst>
              <a:ext uri="{FF2B5EF4-FFF2-40B4-BE49-F238E27FC236}">
                <a16:creationId xmlns:a16="http://schemas.microsoft.com/office/drawing/2014/main" id="{8CEC2B8F-6A90-4E36-AEB4-3AE19BAD3012}"/>
              </a:ext>
            </a:extLst>
          </p:cNvPr>
          <p:cNvSpPr>
            <a:spLocks noChangeArrowheads="1"/>
          </p:cNvSpPr>
          <p:nvPr/>
        </p:nvSpPr>
        <p:spPr bwMode="auto">
          <a:xfrm>
            <a:off x="5591176" y="692150"/>
            <a:ext cx="5362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000" b="1">
                <a:solidFill>
                  <a:srgbClr val="000000"/>
                </a:solidFill>
                <a:latin typeface="Arial" panose="020B0604020202020204" pitchFamily="34" charset="0"/>
                <a:ea typeface="宋体" panose="02010600030101010101" pitchFamily="2" charset="-122"/>
              </a:rPr>
              <a:t>（</a:t>
            </a:r>
            <a:r>
              <a:rPr lang="en-US" altLang="zh-CN" sz="2000" b="1">
                <a:solidFill>
                  <a:srgbClr val="000000"/>
                </a:solidFill>
                <a:latin typeface="Arial" panose="020B0604020202020204" pitchFamily="34" charset="0"/>
                <a:ea typeface="宋体" panose="02010600030101010101" pitchFamily="2" charset="-122"/>
              </a:rPr>
              <a:t>PC</a:t>
            </a:r>
            <a:r>
              <a:rPr lang="zh-CN" altLang="en-US" sz="2000" b="1">
                <a:solidFill>
                  <a:srgbClr val="000000"/>
                </a:solidFill>
                <a:latin typeface="Arial" panose="020B0604020202020204" pitchFamily="34" charset="0"/>
                <a:ea typeface="宋体" panose="02010600030101010101" pitchFamily="2" charset="-122"/>
              </a:rPr>
              <a:t>用字地址，相当于字节偏移量的４）</a:t>
            </a:r>
          </a:p>
        </p:txBody>
      </p:sp>
      <p:cxnSp>
        <p:nvCxnSpPr>
          <p:cNvPr id="18444" name="直接箭头连接符 14">
            <a:extLst>
              <a:ext uri="{FF2B5EF4-FFF2-40B4-BE49-F238E27FC236}">
                <a16:creationId xmlns:a16="http://schemas.microsoft.com/office/drawing/2014/main" id="{DD2494AA-92D3-48FD-A6F0-12293E9DF66E}"/>
              </a:ext>
            </a:extLst>
          </p:cNvPr>
          <p:cNvCxnSpPr>
            <a:cxnSpLocks noChangeShapeType="1"/>
          </p:cNvCxnSpPr>
          <p:nvPr/>
        </p:nvCxnSpPr>
        <p:spPr bwMode="auto">
          <a:xfrm>
            <a:off x="7953375" y="3571875"/>
            <a:ext cx="928688"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45" name="直接箭头连接符 16">
            <a:extLst>
              <a:ext uri="{FF2B5EF4-FFF2-40B4-BE49-F238E27FC236}">
                <a16:creationId xmlns:a16="http://schemas.microsoft.com/office/drawing/2014/main" id="{9C14AFE3-C501-4697-97BE-5CED2C06579E}"/>
              </a:ext>
            </a:extLst>
          </p:cNvPr>
          <p:cNvCxnSpPr>
            <a:cxnSpLocks noChangeShapeType="1"/>
          </p:cNvCxnSpPr>
          <p:nvPr/>
        </p:nvCxnSpPr>
        <p:spPr bwMode="auto">
          <a:xfrm rot="10800000" flipV="1">
            <a:off x="2809875" y="1071564"/>
            <a:ext cx="1428750" cy="357187"/>
          </a:xfrm>
          <a:prstGeom prst="straightConnector1">
            <a:avLst/>
          </a:prstGeom>
          <a:noFill/>
          <a:ln w="9525">
            <a:solidFill>
              <a:srgbClr val="FF0000"/>
            </a:solidFill>
            <a:round/>
            <a:headEnd/>
            <a:tailEnd type="arrow" w="med" len="med"/>
          </a:ln>
          <a:extLst>
            <a:ext uri="{909E8E84-426E-40DD-AFC4-6F175D3DCCD1}">
              <a14:hiddenFill xmlns:a14="http://schemas.microsoft.com/office/drawing/2010/main">
                <a:noFill/>
              </a14:hiddenFill>
            </a:ext>
          </a:extLst>
        </p:spPr>
      </p:cxnSp>
      <p:sp>
        <p:nvSpPr>
          <p:cNvPr id="18446" name="TextBox 17">
            <a:extLst>
              <a:ext uri="{FF2B5EF4-FFF2-40B4-BE49-F238E27FC236}">
                <a16:creationId xmlns:a16="http://schemas.microsoft.com/office/drawing/2014/main" id="{02DDE467-1241-4C5E-99AC-E716BF65263F}"/>
              </a:ext>
            </a:extLst>
          </p:cNvPr>
          <p:cNvSpPr txBox="1">
            <a:spLocks noChangeArrowheads="1"/>
          </p:cNvSpPr>
          <p:nvPr/>
        </p:nvSpPr>
        <p:spPr bwMode="auto">
          <a:xfrm>
            <a:off x="4167189" y="928689"/>
            <a:ext cx="12144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1400" b="1">
                <a:solidFill>
                  <a:srgbClr val="FF0000"/>
                </a:solidFill>
                <a:latin typeface="Arial" panose="020B0604020202020204" pitchFamily="34" charset="0"/>
                <a:ea typeface="宋体" panose="02010600030101010101" pitchFamily="2" charset="-122"/>
              </a:rPr>
              <a:t>多路选择器</a:t>
            </a:r>
          </a:p>
        </p:txBody>
      </p:sp>
      <p:cxnSp>
        <p:nvCxnSpPr>
          <p:cNvPr id="18447" name="直接箭头连接符 18">
            <a:extLst>
              <a:ext uri="{FF2B5EF4-FFF2-40B4-BE49-F238E27FC236}">
                <a16:creationId xmlns:a16="http://schemas.microsoft.com/office/drawing/2014/main" id="{7E316078-DA23-4C64-89EA-F43702466195}"/>
              </a:ext>
            </a:extLst>
          </p:cNvPr>
          <p:cNvCxnSpPr>
            <a:cxnSpLocks noChangeShapeType="1"/>
          </p:cNvCxnSpPr>
          <p:nvPr/>
        </p:nvCxnSpPr>
        <p:spPr bwMode="auto">
          <a:xfrm>
            <a:off x="6381750" y="4357689"/>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48" name="直接箭头连接符 21">
            <a:extLst>
              <a:ext uri="{FF2B5EF4-FFF2-40B4-BE49-F238E27FC236}">
                <a16:creationId xmlns:a16="http://schemas.microsoft.com/office/drawing/2014/main" id="{56C05158-6040-4948-91FA-43D48F6A0044}"/>
              </a:ext>
            </a:extLst>
          </p:cNvPr>
          <p:cNvCxnSpPr>
            <a:cxnSpLocks noChangeShapeType="1"/>
          </p:cNvCxnSpPr>
          <p:nvPr/>
        </p:nvCxnSpPr>
        <p:spPr bwMode="auto">
          <a:xfrm>
            <a:off x="4238626" y="4929189"/>
            <a:ext cx="7143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49" name="直接箭头连接符 51">
            <a:extLst>
              <a:ext uri="{FF2B5EF4-FFF2-40B4-BE49-F238E27FC236}">
                <a16:creationId xmlns:a16="http://schemas.microsoft.com/office/drawing/2014/main" id="{07E306AE-594F-4B61-9D93-8F66CAB23B9E}"/>
              </a:ext>
            </a:extLst>
          </p:cNvPr>
          <p:cNvCxnSpPr>
            <a:cxnSpLocks noChangeShapeType="1"/>
          </p:cNvCxnSpPr>
          <p:nvPr/>
        </p:nvCxnSpPr>
        <p:spPr bwMode="auto">
          <a:xfrm>
            <a:off x="6881813" y="414337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50" name="直接箭头连接符 52">
            <a:extLst>
              <a:ext uri="{FF2B5EF4-FFF2-40B4-BE49-F238E27FC236}">
                <a16:creationId xmlns:a16="http://schemas.microsoft.com/office/drawing/2014/main" id="{74574310-9E6E-4680-9A62-C2A310A976B9}"/>
              </a:ext>
            </a:extLst>
          </p:cNvPr>
          <p:cNvCxnSpPr>
            <a:cxnSpLocks noChangeShapeType="1"/>
          </p:cNvCxnSpPr>
          <p:nvPr/>
        </p:nvCxnSpPr>
        <p:spPr bwMode="auto">
          <a:xfrm>
            <a:off x="4238626" y="4929189"/>
            <a:ext cx="7143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51" name="直接箭头连接符 53">
            <a:extLst>
              <a:ext uri="{FF2B5EF4-FFF2-40B4-BE49-F238E27FC236}">
                <a16:creationId xmlns:a16="http://schemas.microsoft.com/office/drawing/2014/main" id="{1DFE537A-CB80-4AFD-B54B-1E57D6C0520A}"/>
              </a:ext>
            </a:extLst>
          </p:cNvPr>
          <p:cNvCxnSpPr>
            <a:cxnSpLocks noChangeShapeType="1"/>
          </p:cNvCxnSpPr>
          <p:nvPr/>
        </p:nvCxnSpPr>
        <p:spPr bwMode="auto">
          <a:xfrm>
            <a:off x="5953126" y="3141664"/>
            <a:ext cx="12858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52" name="直接箭头连接符 55">
            <a:extLst>
              <a:ext uri="{FF2B5EF4-FFF2-40B4-BE49-F238E27FC236}">
                <a16:creationId xmlns:a16="http://schemas.microsoft.com/office/drawing/2014/main" id="{29C1926C-E508-49B6-8290-193DD72984D7}"/>
              </a:ext>
            </a:extLst>
          </p:cNvPr>
          <p:cNvCxnSpPr>
            <a:cxnSpLocks noChangeShapeType="1"/>
          </p:cNvCxnSpPr>
          <p:nvPr/>
        </p:nvCxnSpPr>
        <p:spPr bwMode="auto">
          <a:xfrm flipV="1">
            <a:off x="6596063" y="4143376"/>
            <a:ext cx="285750" cy="214313"/>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53" name="直接箭头连接符 56">
            <a:extLst>
              <a:ext uri="{FF2B5EF4-FFF2-40B4-BE49-F238E27FC236}">
                <a16:creationId xmlns:a16="http://schemas.microsoft.com/office/drawing/2014/main" id="{F8D8BCB3-B1CC-4771-8082-980843282D42}"/>
              </a:ext>
            </a:extLst>
          </p:cNvPr>
          <p:cNvCxnSpPr>
            <a:cxnSpLocks noChangeShapeType="1"/>
          </p:cNvCxnSpPr>
          <p:nvPr/>
        </p:nvCxnSpPr>
        <p:spPr bwMode="auto">
          <a:xfrm rot="5400000" flipH="1" flipV="1">
            <a:off x="9775826" y="3035301"/>
            <a:ext cx="1357312"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54" name="直接箭头连接符 57">
            <a:extLst>
              <a:ext uri="{FF2B5EF4-FFF2-40B4-BE49-F238E27FC236}">
                <a16:creationId xmlns:a16="http://schemas.microsoft.com/office/drawing/2014/main" id="{6F01A3F4-BF2A-4DF0-B992-B23E6E953B9E}"/>
              </a:ext>
            </a:extLst>
          </p:cNvPr>
          <p:cNvCxnSpPr>
            <a:cxnSpLocks noChangeShapeType="1"/>
          </p:cNvCxnSpPr>
          <p:nvPr/>
        </p:nvCxnSpPr>
        <p:spPr bwMode="auto">
          <a:xfrm rot="10800000">
            <a:off x="4881564" y="2357439"/>
            <a:ext cx="557212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55" name="直接箭头连接符 58">
            <a:extLst>
              <a:ext uri="{FF2B5EF4-FFF2-40B4-BE49-F238E27FC236}">
                <a16:creationId xmlns:a16="http://schemas.microsoft.com/office/drawing/2014/main" id="{A2A69E21-E2D5-4337-A784-099B004E0CDF}"/>
              </a:ext>
            </a:extLst>
          </p:cNvPr>
          <p:cNvCxnSpPr>
            <a:cxnSpLocks noChangeShapeType="1"/>
          </p:cNvCxnSpPr>
          <p:nvPr/>
        </p:nvCxnSpPr>
        <p:spPr bwMode="auto">
          <a:xfrm rot="5400000">
            <a:off x="4594226" y="2641601"/>
            <a:ext cx="571500" cy="31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56" name="直接箭头连接符 59">
            <a:extLst>
              <a:ext uri="{FF2B5EF4-FFF2-40B4-BE49-F238E27FC236}">
                <a16:creationId xmlns:a16="http://schemas.microsoft.com/office/drawing/2014/main" id="{B430CAFA-383C-417A-BB27-734C48C0E1C6}"/>
              </a:ext>
            </a:extLst>
          </p:cNvPr>
          <p:cNvCxnSpPr>
            <a:cxnSpLocks noChangeShapeType="1"/>
          </p:cNvCxnSpPr>
          <p:nvPr/>
        </p:nvCxnSpPr>
        <p:spPr bwMode="auto">
          <a:xfrm>
            <a:off x="6381750" y="4357689"/>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57" name="直接连接符 60">
            <a:extLst>
              <a:ext uri="{FF2B5EF4-FFF2-40B4-BE49-F238E27FC236}">
                <a16:creationId xmlns:a16="http://schemas.microsoft.com/office/drawing/2014/main" id="{A2B4C1BD-9DCD-456D-B211-708A406BB409}"/>
              </a:ext>
            </a:extLst>
          </p:cNvPr>
          <p:cNvCxnSpPr>
            <a:cxnSpLocks noChangeShapeType="1"/>
          </p:cNvCxnSpPr>
          <p:nvPr/>
        </p:nvCxnSpPr>
        <p:spPr bwMode="auto">
          <a:xfrm>
            <a:off x="7881939" y="3571875"/>
            <a:ext cx="714375" cy="15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cxnSp>
      <p:cxnSp>
        <p:nvCxnSpPr>
          <p:cNvPr id="18458" name="直接连接符 65">
            <a:extLst>
              <a:ext uri="{FF2B5EF4-FFF2-40B4-BE49-F238E27FC236}">
                <a16:creationId xmlns:a16="http://schemas.microsoft.com/office/drawing/2014/main" id="{892E0053-1473-4C19-A67E-82D3203F7151}"/>
              </a:ext>
            </a:extLst>
          </p:cNvPr>
          <p:cNvCxnSpPr>
            <a:cxnSpLocks noChangeShapeType="1"/>
          </p:cNvCxnSpPr>
          <p:nvPr/>
        </p:nvCxnSpPr>
        <p:spPr bwMode="auto">
          <a:xfrm>
            <a:off x="10310814" y="3786189"/>
            <a:ext cx="142875"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8459" name="直接连接符 70">
            <a:extLst>
              <a:ext uri="{FF2B5EF4-FFF2-40B4-BE49-F238E27FC236}">
                <a16:creationId xmlns:a16="http://schemas.microsoft.com/office/drawing/2014/main" id="{BEF682ED-9931-4CDB-8516-1ABC59AB1619}"/>
              </a:ext>
            </a:extLst>
          </p:cNvPr>
          <p:cNvCxnSpPr>
            <a:cxnSpLocks noChangeShapeType="1"/>
          </p:cNvCxnSpPr>
          <p:nvPr/>
        </p:nvCxnSpPr>
        <p:spPr bwMode="auto">
          <a:xfrm>
            <a:off x="5738814" y="4929189"/>
            <a:ext cx="642937"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8460" name="直接连接符 72">
            <a:extLst>
              <a:ext uri="{FF2B5EF4-FFF2-40B4-BE49-F238E27FC236}">
                <a16:creationId xmlns:a16="http://schemas.microsoft.com/office/drawing/2014/main" id="{762F57EE-575F-4983-88D0-04D298FBD564}"/>
              </a:ext>
            </a:extLst>
          </p:cNvPr>
          <p:cNvCxnSpPr>
            <a:cxnSpLocks noChangeShapeType="1"/>
          </p:cNvCxnSpPr>
          <p:nvPr/>
        </p:nvCxnSpPr>
        <p:spPr bwMode="auto">
          <a:xfrm rot="5400000" flipH="1" flipV="1">
            <a:off x="6061075" y="4679950"/>
            <a:ext cx="642938"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8461" name="直接箭头连接符 73">
            <a:extLst>
              <a:ext uri="{FF2B5EF4-FFF2-40B4-BE49-F238E27FC236}">
                <a16:creationId xmlns:a16="http://schemas.microsoft.com/office/drawing/2014/main" id="{D624E9BA-5D0C-4B2C-9AFB-3149BA2BC3CE}"/>
              </a:ext>
            </a:extLst>
          </p:cNvPr>
          <p:cNvCxnSpPr>
            <a:cxnSpLocks noChangeShapeType="1"/>
          </p:cNvCxnSpPr>
          <p:nvPr/>
        </p:nvCxnSpPr>
        <p:spPr bwMode="auto">
          <a:xfrm>
            <a:off x="4238625" y="3286125"/>
            <a:ext cx="928688" cy="1588"/>
          </a:xfrm>
          <a:prstGeom prst="straightConnector1">
            <a:avLst/>
          </a:prstGeom>
          <a:noFill/>
          <a:ln w="28575">
            <a:solidFill>
              <a:srgbClr val="C00000"/>
            </a:solidFill>
            <a:round/>
            <a:headEnd/>
            <a:tailEnd type="arrow" w="med" len="med"/>
          </a:ln>
          <a:extLst>
            <a:ext uri="{909E8E84-426E-40DD-AFC4-6F175D3DCCD1}">
              <a14:hiddenFill xmlns:a14="http://schemas.microsoft.com/office/drawing/2010/main">
                <a:noFill/>
              </a14:hiddenFill>
            </a:ext>
          </a:extLst>
        </p:spPr>
      </p:cxnSp>
      <p:cxnSp>
        <p:nvCxnSpPr>
          <p:cNvPr id="18462" name="直接箭头连接符 37">
            <a:extLst>
              <a:ext uri="{FF2B5EF4-FFF2-40B4-BE49-F238E27FC236}">
                <a16:creationId xmlns:a16="http://schemas.microsoft.com/office/drawing/2014/main" id="{6C3B0A7A-D770-4C17-BF5D-9D0E131311D1}"/>
              </a:ext>
            </a:extLst>
          </p:cNvPr>
          <p:cNvCxnSpPr>
            <a:cxnSpLocks noChangeShapeType="1"/>
          </p:cNvCxnSpPr>
          <p:nvPr/>
        </p:nvCxnSpPr>
        <p:spPr bwMode="auto">
          <a:xfrm>
            <a:off x="4881563" y="2928939"/>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63" name="直接箭头连接符 38">
            <a:extLst>
              <a:ext uri="{FF2B5EF4-FFF2-40B4-BE49-F238E27FC236}">
                <a16:creationId xmlns:a16="http://schemas.microsoft.com/office/drawing/2014/main" id="{CA09D138-F378-4EBF-B595-021AB738AD47}"/>
              </a:ext>
            </a:extLst>
          </p:cNvPr>
          <p:cNvCxnSpPr>
            <a:cxnSpLocks noChangeShapeType="1"/>
          </p:cNvCxnSpPr>
          <p:nvPr/>
        </p:nvCxnSpPr>
        <p:spPr bwMode="auto">
          <a:xfrm>
            <a:off x="4238626" y="3643314"/>
            <a:ext cx="100012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64" name="直接箭头连接符 40">
            <a:extLst>
              <a:ext uri="{FF2B5EF4-FFF2-40B4-BE49-F238E27FC236}">
                <a16:creationId xmlns:a16="http://schemas.microsoft.com/office/drawing/2014/main" id="{DFBC8FE3-1FF6-4DB6-AB13-8ADDBEEF7377}"/>
              </a:ext>
            </a:extLst>
          </p:cNvPr>
          <p:cNvCxnSpPr>
            <a:cxnSpLocks noChangeShapeType="1"/>
          </p:cNvCxnSpPr>
          <p:nvPr/>
        </p:nvCxnSpPr>
        <p:spPr bwMode="auto">
          <a:xfrm>
            <a:off x="9525000" y="3571875"/>
            <a:ext cx="57150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65" name="直接连接符 42">
            <a:extLst>
              <a:ext uri="{FF2B5EF4-FFF2-40B4-BE49-F238E27FC236}">
                <a16:creationId xmlns:a16="http://schemas.microsoft.com/office/drawing/2014/main" id="{1B75EB7C-C39D-4A73-B940-326BA1304F7A}"/>
              </a:ext>
            </a:extLst>
          </p:cNvPr>
          <p:cNvCxnSpPr>
            <a:cxnSpLocks noChangeShapeType="1"/>
          </p:cNvCxnSpPr>
          <p:nvPr/>
        </p:nvCxnSpPr>
        <p:spPr bwMode="auto">
          <a:xfrm rot="16200000" flipH="1">
            <a:off x="10096501" y="3571876"/>
            <a:ext cx="214313" cy="21431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8466" name="直接箭头连接符 34">
            <a:extLst>
              <a:ext uri="{FF2B5EF4-FFF2-40B4-BE49-F238E27FC236}">
                <a16:creationId xmlns:a16="http://schemas.microsoft.com/office/drawing/2014/main" id="{D406CB61-87D3-4504-87E6-57C504952B8E}"/>
              </a:ext>
            </a:extLst>
          </p:cNvPr>
          <p:cNvCxnSpPr>
            <a:cxnSpLocks noChangeShapeType="1"/>
          </p:cNvCxnSpPr>
          <p:nvPr/>
        </p:nvCxnSpPr>
        <p:spPr bwMode="auto">
          <a:xfrm>
            <a:off x="2452688" y="3286125"/>
            <a:ext cx="500062"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67" name="直接箭头连接符 36">
            <a:extLst>
              <a:ext uri="{FF2B5EF4-FFF2-40B4-BE49-F238E27FC236}">
                <a16:creationId xmlns:a16="http://schemas.microsoft.com/office/drawing/2014/main" id="{EB27CD5D-3DEB-413B-9D19-7B50B894B754}"/>
              </a:ext>
            </a:extLst>
          </p:cNvPr>
          <p:cNvCxnSpPr>
            <a:cxnSpLocks noChangeShapeType="1"/>
          </p:cNvCxnSpPr>
          <p:nvPr/>
        </p:nvCxnSpPr>
        <p:spPr bwMode="auto">
          <a:xfrm>
            <a:off x="3595688" y="3286125"/>
            <a:ext cx="57150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68" name="直接连接符 38">
            <a:extLst>
              <a:ext uri="{FF2B5EF4-FFF2-40B4-BE49-F238E27FC236}">
                <a16:creationId xmlns:a16="http://schemas.microsoft.com/office/drawing/2014/main" id="{10A559DE-95A9-427A-83FC-FA4B57D49D05}"/>
              </a:ext>
            </a:extLst>
          </p:cNvPr>
          <p:cNvCxnSpPr>
            <a:cxnSpLocks noChangeShapeType="1"/>
          </p:cNvCxnSpPr>
          <p:nvPr/>
        </p:nvCxnSpPr>
        <p:spPr bwMode="auto">
          <a:xfrm rot="5400000" flipH="1" flipV="1">
            <a:off x="2058988" y="2749550"/>
            <a:ext cx="1071562"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8469" name="直接箭头连接符 41">
            <a:extLst>
              <a:ext uri="{FF2B5EF4-FFF2-40B4-BE49-F238E27FC236}">
                <a16:creationId xmlns:a16="http://schemas.microsoft.com/office/drawing/2014/main" id="{ED078E25-02E6-4160-9503-9210DA5D3888}"/>
              </a:ext>
            </a:extLst>
          </p:cNvPr>
          <p:cNvCxnSpPr>
            <a:cxnSpLocks noChangeShapeType="1"/>
          </p:cNvCxnSpPr>
          <p:nvPr/>
        </p:nvCxnSpPr>
        <p:spPr bwMode="auto">
          <a:xfrm>
            <a:off x="2595564" y="2143125"/>
            <a:ext cx="428625"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70" name="直接连接符 43">
            <a:extLst>
              <a:ext uri="{FF2B5EF4-FFF2-40B4-BE49-F238E27FC236}">
                <a16:creationId xmlns:a16="http://schemas.microsoft.com/office/drawing/2014/main" id="{106F5626-2864-4267-89A3-50B12EC2CE8A}"/>
              </a:ext>
            </a:extLst>
          </p:cNvPr>
          <p:cNvCxnSpPr>
            <a:cxnSpLocks noChangeShapeType="1"/>
          </p:cNvCxnSpPr>
          <p:nvPr/>
        </p:nvCxnSpPr>
        <p:spPr bwMode="auto">
          <a:xfrm>
            <a:off x="3452814" y="1857375"/>
            <a:ext cx="357187"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8471" name="直接连接符 45">
            <a:extLst>
              <a:ext uri="{FF2B5EF4-FFF2-40B4-BE49-F238E27FC236}">
                <a16:creationId xmlns:a16="http://schemas.microsoft.com/office/drawing/2014/main" id="{56305042-5DE5-441E-9788-5069A9D3BCA5}"/>
              </a:ext>
            </a:extLst>
          </p:cNvPr>
          <p:cNvCxnSpPr>
            <a:cxnSpLocks noChangeShapeType="1"/>
          </p:cNvCxnSpPr>
          <p:nvPr/>
        </p:nvCxnSpPr>
        <p:spPr bwMode="auto">
          <a:xfrm rot="5400000" flipH="1" flipV="1">
            <a:off x="3379788" y="1427163"/>
            <a:ext cx="8572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8472" name="直接连接符 47">
            <a:extLst>
              <a:ext uri="{FF2B5EF4-FFF2-40B4-BE49-F238E27FC236}">
                <a16:creationId xmlns:a16="http://schemas.microsoft.com/office/drawing/2014/main" id="{C7ED21A8-CB6C-4C64-BF86-048071262788}"/>
              </a:ext>
            </a:extLst>
          </p:cNvPr>
          <p:cNvCxnSpPr>
            <a:cxnSpLocks noChangeShapeType="1"/>
          </p:cNvCxnSpPr>
          <p:nvPr/>
        </p:nvCxnSpPr>
        <p:spPr bwMode="auto">
          <a:xfrm rot="10800000">
            <a:off x="1952626" y="1000125"/>
            <a:ext cx="1857375"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8473" name="直接连接符 49">
            <a:extLst>
              <a:ext uri="{FF2B5EF4-FFF2-40B4-BE49-F238E27FC236}">
                <a16:creationId xmlns:a16="http://schemas.microsoft.com/office/drawing/2014/main" id="{533A4D1B-5AF2-40AC-B8D4-F41AF3411FBE}"/>
              </a:ext>
            </a:extLst>
          </p:cNvPr>
          <p:cNvCxnSpPr>
            <a:cxnSpLocks noChangeShapeType="1"/>
          </p:cNvCxnSpPr>
          <p:nvPr/>
        </p:nvCxnSpPr>
        <p:spPr bwMode="auto">
          <a:xfrm rot="5400000">
            <a:off x="809626" y="2139951"/>
            <a:ext cx="2286000" cy="3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8474" name="直接箭头连接符 51">
            <a:extLst>
              <a:ext uri="{FF2B5EF4-FFF2-40B4-BE49-F238E27FC236}">
                <a16:creationId xmlns:a16="http://schemas.microsoft.com/office/drawing/2014/main" id="{AC4CDF76-D237-47FB-88C2-5B1B7DDE7377}"/>
              </a:ext>
            </a:extLst>
          </p:cNvPr>
          <p:cNvCxnSpPr>
            <a:cxnSpLocks noChangeShapeType="1"/>
          </p:cNvCxnSpPr>
          <p:nvPr/>
        </p:nvCxnSpPr>
        <p:spPr bwMode="auto">
          <a:xfrm>
            <a:off x="1952625" y="328612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8475" name="直接箭头连接符 53">
            <a:extLst>
              <a:ext uri="{FF2B5EF4-FFF2-40B4-BE49-F238E27FC236}">
                <a16:creationId xmlns:a16="http://schemas.microsoft.com/office/drawing/2014/main" id="{689ED442-B562-4FFA-90F4-16567BD79A56}"/>
              </a:ext>
            </a:extLst>
          </p:cNvPr>
          <p:cNvCxnSpPr>
            <a:cxnSpLocks noChangeShapeType="1"/>
          </p:cNvCxnSpPr>
          <p:nvPr/>
        </p:nvCxnSpPr>
        <p:spPr bwMode="auto">
          <a:xfrm flipV="1">
            <a:off x="2309814" y="1571626"/>
            <a:ext cx="714375" cy="214313"/>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7" name="灯片编号占位符 3">
            <a:extLst>
              <a:ext uri="{FF2B5EF4-FFF2-40B4-BE49-F238E27FC236}">
                <a16:creationId xmlns:a16="http://schemas.microsoft.com/office/drawing/2014/main" id="{BA1BA7A8-C88E-41CD-A8D3-B8C96892EFF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2B4F671A-BFA6-45A9-B90C-A8ECD201C81D}" type="slidenum">
              <a:rPr lang="zh-CN" altLang="en-US">
                <a:solidFill>
                  <a:srgbClr val="FFFFFF"/>
                </a:solidFill>
                <a:latin typeface="Arial" panose="020B0604020202020204" pitchFamily="34" charset="0"/>
                <a:ea typeface="宋体" panose="02010600030101010101" pitchFamily="2" charset="-122"/>
              </a:rPr>
              <a:pPr fontAlgn="base">
                <a:spcAft>
                  <a:spcPct val="0"/>
                </a:spcAft>
              </a:pPr>
              <a:t>246</a:t>
            </a:fld>
            <a:endParaRPr lang="zh-CN" altLang="en-US">
              <a:solidFill>
                <a:srgbClr val="FFFFFF"/>
              </a:solidFill>
              <a:latin typeface="Arial" panose="020B0604020202020204" pitchFamily="34" charset="0"/>
              <a:ea typeface="宋体" panose="02010600030101010101" pitchFamily="2" charset="-122"/>
            </a:endParaRPr>
          </a:p>
        </p:txBody>
      </p:sp>
      <p:sp>
        <p:nvSpPr>
          <p:cNvPr id="19458" name="Rectangle 4">
            <a:extLst>
              <a:ext uri="{FF2B5EF4-FFF2-40B4-BE49-F238E27FC236}">
                <a16:creationId xmlns:a16="http://schemas.microsoft.com/office/drawing/2014/main" id="{3D45678B-E664-4A45-8B2C-2177526F5E26}"/>
              </a:ext>
            </a:extLst>
          </p:cNvPr>
          <p:cNvSpPr>
            <a:spLocks noChangeArrowheads="1"/>
          </p:cNvSpPr>
          <p:nvPr/>
        </p:nvSpPr>
        <p:spPr bwMode="auto">
          <a:xfrm>
            <a:off x="2351089" y="6237289"/>
            <a:ext cx="3850413" cy="90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fontAlgn="base">
              <a:spcBef>
                <a:spcPct val="20000"/>
              </a:spcBef>
              <a:spcAft>
                <a:spcPct val="0"/>
              </a:spcAft>
              <a:buClr>
                <a:srgbClr val="3366FF"/>
              </a:buClr>
              <a:buSzPct val="80000"/>
            </a:pPr>
            <a:r>
              <a:rPr lang="zh-CN" altLang="en-US" sz="2400" b="1">
                <a:solidFill>
                  <a:srgbClr val="FFFF00"/>
                </a:solidFill>
                <a:latin typeface="Arial" panose="020B0604020202020204" pitchFamily="34" charset="0"/>
                <a:ea typeface="宋体" panose="02010600030101010101" pitchFamily="2" charset="-122"/>
              </a:rPr>
              <a:t>例</a:t>
            </a:r>
            <a:r>
              <a:rPr lang="en-US" altLang="zh-CN" sz="2400" b="1">
                <a:solidFill>
                  <a:srgbClr val="FFFF00"/>
                </a:solidFill>
                <a:latin typeface="Arial" panose="020B0604020202020204" pitchFamily="34" charset="0"/>
                <a:ea typeface="宋体" panose="02010600030101010101" pitchFamily="2" charset="-122"/>
              </a:rPr>
              <a:t>4</a:t>
            </a:r>
            <a:r>
              <a:rPr lang="zh-CN" altLang="en-US" sz="2400" b="1">
                <a:solidFill>
                  <a:srgbClr val="FFFF00"/>
                </a:solidFill>
                <a:latin typeface="Arial" panose="020B0604020202020204" pitchFamily="34" charset="0"/>
                <a:ea typeface="宋体" panose="02010600030101010101" pitchFamily="2" charset="-122"/>
              </a:rPr>
              <a:t>： </a:t>
            </a:r>
            <a:r>
              <a:rPr lang="en-US" altLang="zh-CN" sz="2400" b="1">
                <a:solidFill>
                  <a:srgbClr val="FFFF00"/>
                </a:solidFill>
                <a:latin typeface="Arial" panose="020B0604020202020204" pitchFamily="34" charset="0"/>
                <a:ea typeface="宋体" panose="02010600030101010101" pitchFamily="2" charset="-122"/>
              </a:rPr>
              <a:t>store rd, imme(rs1)</a:t>
            </a:r>
          </a:p>
          <a:p>
            <a:pPr fontAlgn="base">
              <a:spcBef>
                <a:spcPct val="20000"/>
              </a:spcBef>
              <a:spcAft>
                <a:spcPct val="0"/>
              </a:spcAft>
              <a:buClr>
                <a:srgbClr val="3366FF"/>
              </a:buClr>
              <a:buSzPct val="80000"/>
            </a:pPr>
            <a:endParaRPr lang="en-US" altLang="zh-CN" sz="2400" b="1">
              <a:solidFill>
                <a:srgbClr val="FFFF00"/>
              </a:solidFill>
              <a:latin typeface="Arial" panose="020B0604020202020204" pitchFamily="34" charset="0"/>
              <a:ea typeface="宋体" panose="02010600030101010101" pitchFamily="2" charset="-122"/>
            </a:endParaRPr>
          </a:p>
        </p:txBody>
      </p:sp>
      <p:sp>
        <p:nvSpPr>
          <p:cNvPr id="19459" name="Text Box 3">
            <a:extLst>
              <a:ext uri="{FF2B5EF4-FFF2-40B4-BE49-F238E27FC236}">
                <a16:creationId xmlns:a16="http://schemas.microsoft.com/office/drawing/2014/main" id="{4DA23406-DE9C-4A7F-A108-70E5ADEDAD2C}"/>
              </a:ext>
            </a:extLst>
          </p:cNvPr>
          <p:cNvSpPr txBox="1">
            <a:spLocks noChangeArrowheads="1"/>
          </p:cNvSpPr>
          <p:nvPr/>
        </p:nvSpPr>
        <p:spPr bwMode="auto">
          <a:xfrm>
            <a:off x="4024314" y="142875"/>
            <a:ext cx="4143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CCFFFF"/>
                </a:solidFill>
                <a:latin typeface="Arial" panose="020B0604020202020204" pitchFamily="34" charset="0"/>
                <a:ea typeface="宋体" panose="02010600030101010101" pitchFamily="2" charset="-122"/>
              </a:rPr>
              <a:t>单周期处理机的指令执行</a:t>
            </a:r>
          </a:p>
        </p:txBody>
      </p:sp>
      <p:pic>
        <p:nvPicPr>
          <p:cNvPr id="19460" name="Picture 2" descr="2">
            <a:extLst>
              <a:ext uri="{FF2B5EF4-FFF2-40B4-BE49-F238E27FC236}">
                <a16:creationId xmlns:a16="http://schemas.microsoft.com/office/drawing/2014/main" id="{AB541658-4828-41A1-8C7A-DE8E59700D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692151"/>
            <a:ext cx="91440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Line 6">
            <a:extLst>
              <a:ext uri="{FF2B5EF4-FFF2-40B4-BE49-F238E27FC236}">
                <a16:creationId xmlns:a16="http://schemas.microsoft.com/office/drawing/2014/main" id="{BBACB06B-960E-4703-9F07-30185D2A7548}"/>
              </a:ext>
            </a:extLst>
          </p:cNvPr>
          <p:cNvSpPr>
            <a:spLocks noChangeShapeType="1"/>
          </p:cNvSpPr>
          <p:nvPr/>
        </p:nvSpPr>
        <p:spPr bwMode="auto">
          <a:xfrm flipH="1">
            <a:off x="5519738" y="1773239"/>
            <a:ext cx="1223962" cy="1800225"/>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sz="1000" b="1">
              <a:solidFill>
                <a:srgbClr val="000000"/>
              </a:solidFill>
              <a:latin typeface="Arial" panose="020B0604020202020204" pitchFamily="34" charset="0"/>
              <a:ea typeface="宋体" panose="02010600030101010101" pitchFamily="2" charset="-122"/>
            </a:endParaRPr>
          </a:p>
        </p:txBody>
      </p:sp>
      <p:sp>
        <p:nvSpPr>
          <p:cNvPr id="19462" name="Line 7">
            <a:extLst>
              <a:ext uri="{FF2B5EF4-FFF2-40B4-BE49-F238E27FC236}">
                <a16:creationId xmlns:a16="http://schemas.microsoft.com/office/drawing/2014/main" id="{380960B0-B8ED-4087-8939-C75F87E91C8A}"/>
              </a:ext>
            </a:extLst>
          </p:cNvPr>
          <p:cNvSpPr>
            <a:spLocks noChangeShapeType="1"/>
          </p:cNvSpPr>
          <p:nvPr/>
        </p:nvSpPr>
        <p:spPr bwMode="auto">
          <a:xfrm flipH="1">
            <a:off x="5448300" y="1773239"/>
            <a:ext cx="1295400" cy="2232025"/>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sz="1000" b="1">
              <a:solidFill>
                <a:srgbClr val="000000"/>
              </a:solidFill>
              <a:latin typeface="Arial" panose="020B0604020202020204" pitchFamily="34" charset="0"/>
              <a:ea typeface="宋体" panose="02010600030101010101" pitchFamily="2" charset="-122"/>
            </a:endParaRPr>
          </a:p>
        </p:txBody>
      </p:sp>
      <p:sp>
        <p:nvSpPr>
          <p:cNvPr id="19463" name="Text Box 8">
            <a:extLst>
              <a:ext uri="{FF2B5EF4-FFF2-40B4-BE49-F238E27FC236}">
                <a16:creationId xmlns:a16="http://schemas.microsoft.com/office/drawing/2014/main" id="{19DE8BCE-6234-473B-BC5A-4E502F02AC8F}"/>
              </a:ext>
            </a:extLst>
          </p:cNvPr>
          <p:cNvSpPr txBox="1">
            <a:spLocks noChangeArrowheads="1"/>
          </p:cNvSpPr>
          <p:nvPr/>
        </p:nvSpPr>
        <p:spPr bwMode="auto">
          <a:xfrm>
            <a:off x="6672264" y="1557338"/>
            <a:ext cx="1800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1600" b="1">
                <a:solidFill>
                  <a:srgbClr val="FF0033"/>
                </a:solidFill>
                <a:latin typeface="Arial" panose="020B0604020202020204" pitchFamily="34" charset="0"/>
                <a:ea typeface="宋体" panose="02010600030101010101" pitchFamily="2" charset="-122"/>
              </a:rPr>
              <a:t>读寄存器地址</a:t>
            </a:r>
          </a:p>
        </p:txBody>
      </p:sp>
      <p:sp>
        <p:nvSpPr>
          <p:cNvPr id="19464" name="Rectangle 11">
            <a:extLst>
              <a:ext uri="{FF2B5EF4-FFF2-40B4-BE49-F238E27FC236}">
                <a16:creationId xmlns:a16="http://schemas.microsoft.com/office/drawing/2014/main" id="{278C02D2-B721-4AED-98B0-1124FD83C637}"/>
              </a:ext>
            </a:extLst>
          </p:cNvPr>
          <p:cNvSpPr>
            <a:spLocks noChangeArrowheads="1"/>
          </p:cNvSpPr>
          <p:nvPr/>
        </p:nvSpPr>
        <p:spPr bwMode="auto">
          <a:xfrm>
            <a:off x="5591176" y="692150"/>
            <a:ext cx="5362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000" b="1">
                <a:solidFill>
                  <a:srgbClr val="000000"/>
                </a:solidFill>
                <a:latin typeface="Arial" panose="020B0604020202020204" pitchFamily="34" charset="0"/>
                <a:ea typeface="宋体" panose="02010600030101010101" pitchFamily="2" charset="-122"/>
              </a:rPr>
              <a:t>（</a:t>
            </a:r>
            <a:r>
              <a:rPr lang="en-US" altLang="zh-CN" sz="2000" b="1">
                <a:solidFill>
                  <a:srgbClr val="000000"/>
                </a:solidFill>
                <a:latin typeface="Arial" panose="020B0604020202020204" pitchFamily="34" charset="0"/>
                <a:ea typeface="宋体" panose="02010600030101010101" pitchFamily="2" charset="-122"/>
              </a:rPr>
              <a:t>PC</a:t>
            </a:r>
            <a:r>
              <a:rPr lang="zh-CN" altLang="en-US" sz="2000" b="1">
                <a:solidFill>
                  <a:srgbClr val="000000"/>
                </a:solidFill>
                <a:latin typeface="Arial" panose="020B0604020202020204" pitchFamily="34" charset="0"/>
                <a:ea typeface="宋体" panose="02010600030101010101" pitchFamily="2" charset="-122"/>
              </a:rPr>
              <a:t>用字地址，相当于字节偏移量的４）</a:t>
            </a:r>
          </a:p>
        </p:txBody>
      </p:sp>
      <p:cxnSp>
        <p:nvCxnSpPr>
          <p:cNvPr id="19465" name="直接箭头连接符 16">
            <a:extLst>
              <a:ext uri="{FF2B5EF4-FFF2-40B4-BE49-F238E27FC236}">
                <a16:creationId xmlns:a16="http://schemas.microsoft.com/office/drawing/2014/main" id="{5D146706-550D-4F68-9C37-520FC3E53108}"/>
              </a:ext>
            </a:extLst>
          </p:cNvPr>
          <p:cNvCxnSpPr>
            <a:cxnSpLocks noChangeShapeType="1"/>
          </p:cNvCxnSpPr>
          <p:nvPr/>
        </p:nvCxnSpPr>
        <p:spPr bwMode="auto">
          <a:xfrm rot="10800000" flipV="1">
            <a:off x="2809875" y="1071564"/>
            <a:ext cx="1428750" cy="357187"/>
          </a:xfrm>
          <a:prstGeom prst="straightConnector1">
            <a:avLst/>
          </a:prstGeom>
          <a:noFill/>
          <a:ln w="9525">
            <a:solidFill>
              <a:srgbClr val="FF0000"/>
            </a:solidFill>
            <a:round/>
            <a:headEnd/>
            <a:tailEnd type="arrow" w="med" len="med"/>
          </a:ln>
          <a:extLst>
            <a:ext uri="{909E8E84-426E-40DD-AFC4-6F175D3DCCD1}">
              <a14:hiddenFill xmlns:a14="http://schemas.microsoft.com/office/drawing/2010/main">
                <a:noFill/>
              </a14:hiddenFill>
            </a:ext>
          </a:extLst>
        </p:spPr>
      </p:cxnSp>
      <p:sp>
        <p:nvSpPr>
          <p:cNvPr id="19466" name="TextBox 17">
            <a:extLst>
              <a:ext uri="{FF2B5EF4-FFF2-40B4-BE49-F238E27FC236}">
                <a16:creationId xmlns:a16="http://schemas.microsoft.com/office/drawing/2014/main" id="{69892C4B-F8A4-4655-BBF6-036205A6891A}"/>
              </a:ext>
            </a:extLst>
          </p:cNvPr>
          <p:cNvSpPr txBox="1">
            <a:spLocks noChangeArrowheads="1"/>
          </p:cNvSpPr>
          <p:nvPr/>
        </p:nvSpPr>
        <p:spPr bwMode="auto">
          <a:xfrm>
            <a:off x="4167189" y="928689"/>
            <a:ext cx="12144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1400" b="1">
                <a:solidFill>
                  <a:srgbClr val="FF0000"/>
                </a:solidFill>
                <a:latin typeface="Arial" panose="020B0604020202020204" pitchFamily="34" charset="0"/>
                <a:ea typeface="宋体" panose="02010600030101010101" pitchFamily="2" charset="-122"/>
              </a:rPr>
              <a:t>多路选择器</a:t>
            </a:r>
          </a:p>
        </p:txBody>
      </p:sp>
      <p:cxnSp>
        <p:nvCxnSpPr>
          <p:cNvPr id="19467" name="直接箭头连接符 14">
            <a:extLst>
              <a:ext uri="{FF2B5EF4-FFF2-40B4-BE49-F238E27FC236}">
                <a16:creationId xmlns:a16="http://schemas.microsoft.com/office/drawing/2014/main" id="{D85A1C7B-F6CB-44EE-A319-4F02C60C2B43}"/>
              </a:ext>
            </a:extLst>
          </p:cNvPr>
          <p:cNvCxnSpPr>
            <a:cxnSpLocks noChangeShapeType="1"/>
          </p:cNvCxnSpPr>
          <p:nvPr/>
        </p:nvCxnSpPr>
        <p:spPr bwMode="auto">
          <a:xfrm>
            <a:off x="7953375" y="3571875"/>
            <a:ext cx="928688"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9468" name="直接箭头连接符 18">
            <a:extLst>
              <a:ext uri="{FF2B5EF4-FFF2-40B4-BE49-F238E27FC236}">
                <a16:creationId xmlns:a16="http://schemas.microsoft.com/office/drawing/2014/main" id="{54814FD8-4073-48AC-8EBF-B93D91F57E8E}"/>
              </a:ext>
            </a:extLst>
          </p:cNvPr>
          <p:cNvCxnSpPr>
            <a:cxnSpLocks noChangeShapeType="1"/>
          </p:cNvCxnSpPr>
          <p:nvPr/>
        </p:nvCxnSpPr>
        <p:spPr bwMode="auto">
          <a:xfrm>
            <a:off x="6381750" y="4357689"/>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9469" name="直接箭头连接符 21">
            <a:extLst>
              <a:ext uri="{FF2B5EF4-FFF2-40B4-BE49-F238E27FC236}">
                <a16:creationId xmlns:a16="http://schemas.microsoft.com/office/drawing/2014/main" id="{71197C80-9862-498A-BBA1-191372411C83}"/>
              </a:ext>
            </a:extLst>
          </p:cNvPr>
          <p:cNvCxnSpPr>
            <a:cxnSpLocks noChangeShapeType="1"/>
          </p:cNvCxnSpPr>
          <p:nvPr/>
        </p:nvCxnSpPr>
        <p:spPr bwMode="auto">
          <a:xfrm>
            <a:off x="4238626" y="4929189"/>
            <a:ext cx="7143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9470" name="直接箭头连接符 51">
            <a:extLst>
              <a:ext uri="{FF2B5EF4-FFF2-40B4-BE49-F238E27FC236}">
                <a16:creationId xmlns:a16="http://schemas.microsoft.com/office/drawing/2014/main" id="{7A59D080-1B0F-4322-BB6B-69C2A82E1064}"/>
              </a:ext>
            </a:extLst>
          </p:cNvPr>
          <p:cNvCxnSpPr>
            <a:cxnSpLocks noChangeShapeType="1"/>
          </p:cNvCxnSpPr>
          <p:nvPr/>
        </p:nvCxnSpPr>
        <p:spPr bwMode="auto">
          <a:xfrm>
            <a:off x="6881813" y="414337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9471" name="直接箭头连接符 52">
            <a:extLst>
              <a:ext uri="{FF2B5EF4-FFF2-40B4-BE49-F238E27FC236}">
                <a16:creationId xmlns:a16="http://schemas.microsoft.com/office/drawing/2014/main" id="{0617321C-7B5D-44F3-958F-6234100BF0F0}"/>
              </a:ext>
            </a:extLst>
          </p:cNvPr>
          <p:cNvCxnSpPr>
            <a:cxnSpLocks noChangeShapeType="1"/>
          </p:cNvCxnSpPr>
          <p:nvPr/>
        </p:nvCxnSpPr>
        <p:spPr bwMode="auto">
          <a:xfrm>
            <a:off x="4238626" y="4929189"/>
            <a:ext cx="7143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9472" name="直接箭头连接符 53">
            <a:extLst>
              <a:ext uri="{FF2B5EF4-FFF2-40B4-BE49-F238E27FC236}">
                <a16:creationId xmlns:a16="http://schemas.microsoft.com/office/drawing/2014/main" id="{20D2D497-0B0E-4BAB-8EA2-7B7D94B8156C}"/>
              </a:ext>
            </a:extLst>
          </p:cNvPr>
          <p:cNvCxnSpPr>
            <a:cxnSpLocks noChangeShapeType="1"/>
          </p:cNvCxnSpPr>
          <p:nvPr/>
        </p:nvCxnSpPr>
        <p:spPr bwMode="auto">
          <a:xfrm>
            <a:off x="5953126" y="3141664"/>
            <a:ext cx="12858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9473" name="直接箭头连接符 55">
            <a:extLst>
              <a:ext uri="{FF2B5EF4-FFF2-40B4-BE49-F238E27FC236}">
                <a16:creationId xmlns:a16="http://schemas.microsoft.com/office/drawing/2014/main" id="{3F65B883-BC12-4D3D-AD1A-D0A6A6711973}"/>
              </a:ext>
            </a:extLst>
          </p:cNvPr>
          <p:cNvCxnSpPr>
            <a:cxnSpLocks noChangeShapeType="1"/>
          </p:cNvCxnSpPr>
          <p:nvPr/>
        </p:nvCxnSpPr>
        <p:spPr bwMode="auto">
          <a:xfrm flipV="1">
            <a:off x="6596063" y="4143376"/>
            <a:ext cx="285750" cy="214313"/>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9474" name="直接箭头连接符 59">
            <a:extLst>
              <a:ext uri="{FF2B5EF4-FFF2-40B4-BE49-F238E27FC236}">
                <a16:creationId xmlns:a16="http://schemas.microsoft.com/office/drawing/2014/main" id="{7DE67E3C-7550-482C-B061-C0CB7A16869E}"/>
              </a:ext>
            </a:extLst>
          </p:cNvPr>
          <p:cNvCxnSpPr>
            <a:cxnSpLocks noChangeShapeType="1"/>
          </p:cNvCxnSpPr>
          <p:nvPr/>
        </p:nvCxnSpPr>
        <p:spPr bwMode="auto">
          <a:xfrm>
            <a:off x="6381750" y="4357689"/>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9475" name="直接连接符 60">
            <a:extLst>
              <a:ext uri="{FF2B5EF4-FFF2-40B4-BE49-F238E27FC236}">
                <a16:creationId xmlns:a16="http://schemas.microsoft.com/office/drawing/2014/main" id="{23B88E83-409E-4FEB-97F6-10967FCFB757}"/>
              </a:ext>
            </a:extLst>
          </p:cNvPr>
          <p:cNvCxnSpPr>
            <a:cxnSpLocks noChangeShapeType="1"/>
          </p:cNvCxnSpPr>
          <p:nvPr/>
        </p:nvCxnSpPr>
        <p:spPr bwMode="auto">
          <a:xfrm>
            <a:off x="7881939" y="3571875"/>
            <a:ext cx="714375"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9476" name="直接连接符 70">
            <a:extLst>
              <a:ext uri="{FF2B5EF4-FFF2-40B4-BE49-F238E27FC236}">
                <a16:creationId xmlns:a16="http://schemas.microsoft.com/office/drawing/2014/main" id="{0C3DAD52-DB55-434A-A343-EE0F9C1D5222}"/>
              </a:ext>
            </a:extLst>
          </p:cNvPr>
          <p:cNvCxnSpPr>
            <a:cxnSpLocks noChangeShapeType="1"/>
          </p:cNvCxnSpPr>
          <p:nvPr/>
        </p:nvCxnSpPr>
        <p:spPr bwMode="auto">
          <a:xfrm>
            <a:off x="5738814" y="4929189"/>
            <a:ext cx="642937"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9477" name="直接连接符 72">
            <a:extLst>
              <a:ext uri="{FF2B5EF4-FFF2-40B4-BE49-F238E27FC236}">
                <a16:creationId xmlns:a16="http://schemas.microsoft.com/office/drawing/2014/main" id="{8B69261F-5690-4A45-9877-E8DB63080752}"/>
              </a:ext>
            </a:extLst>
          </p:cNvPr>
          <p:cNvCxnSpPr>
            <a:cxnSpLocks noChangeShapeType="1"/>
          </p:cNvCxnSpPr>
          <p:nvPr/>
        </p:nvCxnSpPr>
        <p:spPr bwMode="auto">
          <a:xfrm rot="5400000" flipH="1" flipV="1">
            <a:off x="6061075" y="4679950"/>
            <a:ext cx="642938"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9478" name="直接箭头连接符 35">
            <a:extLst>
              <a:ext uri="{FF2B5EF4-FFF2-40B4-BE49-F238E27FC236}">
                <a16:creationId xmlns:a16="http://schemas.microsoft.com/office/drawing/2014/main" id="{779F4A42-7403-4D68-AC98-D244B2133BC7}"/>
              </a:ext>
            </a:extLst>
          </p:cNvPr>
          <p:cNvCxnSpPr>
            <a:cxnSpLocks noChangeShapeType="1"/>
          </p:cNvCxnSpPr>
          <p:nvPr/>
        </p:nvCxnSpPr>
        <p:spPr bwMode="auto">
          <a:xfrm>
            <a:off x="4953000" y="414337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9479" name="直接箭头连接符 36">
            <a:extLst>
              <a:ext uri="{FF2B5EF4-FFF2-40B4-BE49-F238E27FC236}">
                <a16:creationId xmlns:a16="http://schemas.microsoft.com/office/drawing/2014/main" id="{253FA5CF-7D99-4CC2-AB93-3A2B31384354}"/>
              </a:ext>
            </a:extLst>
          </p:cNvPr>
          <p:cNvCxnSpPr>
            <a:cxnSpLocks noChangeShapeType="1"/>
          </p:cNvCxnSpPr>
          <p:nvPr/>
        </p:nvCxnSpPr>
        <p:spPr bwMode="auto">
          <a:xfrm>
            <a:off x="4238626" y="3643314"/>
            <a:ext cx="100012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9480" name="直接箭头连接符 37">
            <a:extLst>
              <a:ext uri="{FF2B5EF4-FFF2-40B4-BE49-F238E27FC236}">
                <a16:creationId xmlns:a16="http://schemas.microsoft.com/office/drawing/2014/main" id="{2E5D3889-35DF-4E47-A3DC-BB71542E2C17}"/>
              </a:ext>
            </a:extLst>
          </p:cNvPr>
          <p:cNvCxnSpPr>
            <a:cxnSpLocks noChangeShapeType="1"/>
          </p:cNvCxnSpPr>
          <p:nvPr/>
        </p:nvCxnSpPr>
        <p:spPr bwMode="auto">
          <a:xfrm>
            <a:off x="4167188" y="4357689"/>
            <a:ext cx="57150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9481" name="直接连接符 40">
            <a:extLst>
              <a:ext uri="{FF2B5EF4-FFF2-40B4-BE49-F238E27FC236}">
                <a16:creationId xmlns:a16="http://schemas.microsoft.com/office/drawing/2014/main" id="{09768E80-7174-448E-BABB-6DE3D24F55C2}"/>
              </a:ext>
            </a:extLst>
          </p:cNvPr>
          <p:cNvCxnSpPr>
            <a:cxnSpLocks noChangeShapeType="1"/>
          </p:cNvCxnSpPr>
          <p:nvPr/>
        </p:nvCxnSpPr>
        <p:spPr bwMode="auto">
          <a:xfrm rot="5400000" flipH="1" flipV="1">
            <a:off x="4738688" y="4143376"/>
            <a:ext cx="214313" cy="21431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9482" name="直接连接符 42">
            <a:extLst>
              <a:ext uri="{FF2B5EF4-FFF2-40B4-BE49-F238E27FC236}">
                <a16:creationId xmlns:a16="http://schemas.microsoft.com/office/drawing/2014/main" id="{3BD622E6-8937-4FA9-AA7E-6147E33F3216}"/>
              </a:ext>
            </a:extLst>
          </p:cNvPr>
          <p:cNvCxnSpPr>
            <a:cxnSpLocks noChangeShapeType="1"/>
          </p:cNvCxnSpPr>
          <p:nvPr/>
        </p:nvCxnSpPr>
        <p:spPr bwMode="auto">
          <a:xfrm>
            <a:off x="5953125" y="4000500"/>
            <a:ext cx="285750"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9483" name="直接连接符 44">
            <a:extLst>
              <a:ext uri="{FF2B5EF4-FFF2-40B4-BE49-F238E27FC236}">
                <a16:creationId xmlns:a16="http://schemas.microsoft.com/office/drawing/2014/main" id="{C4D3753A-3FFD-4A59-8C4D-67F8091B16FD}"/>
              </a:ext>
            </a:extLst>
          </p:cNvPr>
          <p:cNvCxnSpPr>
            <a:cxnSpLocks noChangeShapeType="1"/>
          </p:cNvCxnSpPr>
          <p:nvPr/>
        </p:nvCxnSpPr>
        <p:spPr bwMode="auto">
          <a:xfrm rot="5400000">
            <a:off x="5846763" y="4394200"/>
            <a:ext cx="785812"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9484" name="直接箭头连接符 46">
            <a:extLst>
              <a:ext uri="{FF2B5EF4-FFF2-40B4-BE49-F238E27FC236}">
                <a16:creationId xmlns:a16="http://schemas.microsoft.com/office/drawing/2014/main" id="{2D661D27-98F0-430F-BBD2-0BFE6CFED026}"/>
              </a:ext>
            </a:extLst>
          </p:cNvPr>
          <p:cNvCxnSpPr>
            <a:cxnSpLocks noChangeShapeType="1"/>
          </p:cNvCxnSpPr>
          <p:nvPr/>
        </p:nvCxnSpPr>
        <p:spPr bwMode="auto">
          <a:xfrm>
            <a:off x="6238875" y="4714875"/>
            <a:ext cx="2643188"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9485" name="直接箭头连接符 34">
            <a:extLst>
              <a:ext uri="{FF2B5EF4-FFF2-40B4-BE49-F238E27FC236}">
                <a16:creationId xmlns:a16="http://schemas.microsoft.com/office/drawing/2014/main" id="{936BC039-79FE-4CA6-927D-B3D79280E08F}"/>
              </a:ext>
            </a:extLst>
          </p:cNvPr>
          <p:cNvCxnSpPr>
            <a:cxnSpLocks noChangeShapeType="1"/>
          </p:cNvCxnSpPr>
          <p:nvPr/>
        </p:nvCxnSpPr>
        <p:spPr bwMode="auto">
          <a:xfrm>
            <a:off x="2452688" y="3286125"/>
            <a:ext cx="500062"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9486" name="直接箭头连接符 36">
            <a:extLst>
              <a:ext uri="{FF2B5EF4-FFF2-40B4-BE49-F238E27FC236}">
                <a16:creationId xmlns:a16="http://schemas.microsoft.com/office/drawing/2014/main" id="{B552C31B-60CC-4C9F-828C-8310EC91BBCA}"/>
              </a:ext>
            </a:extLst>
          </p:cNvPr>
          <p:cNvCxnSpPr>
            <a:cxnSpLocks noChangeShapeType="1"/>
          </p:cNvCxnSpPr>
          <p:nvPr/>
        </p:nvCxnSpPr>
        <p:spPr bwMode="auto">
          <a:xfrm>
            <a:off x="3595688" y="3286125"/>
            <a:ext cx="57150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9487" name="直接连接符 38">
            <a:extLst>
              <a:ext uri="{FF2B5EF4-FFF2-40B4-BE49-F238E27FC236}">
                <a16:creationId xmlns:a16="http://schemas.microsoft.com/office/drawing/2014/main" id="{54502A7C-FC29-44E2-BC24-EEAF09F2BCF3}"/>
              </a:ext>
            </a:extLst>
          </p:cNvPr>
          <p:cNvCxnSpPr>
            <a:cxnSpLocks noChangeShapeType="1"/>
          </p:cNvCxnSpPr>
          <p:nvPr/>
        </p:nvCxnSpPr>
        <p:spPr bwMode="auto">
          <a:xfrm rot="5400000" flipH="1" flipV="1">
            <a:off x="2058988" y="2749550"/>
            <a:ext cx="1071562"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9488" name="直接箭头连接符 41">
            <a:extLst>
              <a:ext uri="{FF2B5EF4-FFF2-40B4-BE49-F238E27FC236}">
                <a16:creationId xmlns:a16="http://schemas.microsoft.com/office/drawing/2014/main" id="{8B302A0E-39CC-40C2-97EE-3D461B03510F}"/>
              </a:ext>
            </a:extLst>
          </p:cNvPr>
          <p:cNvCxnSpPr>
            <a:cxnSpLocks noChangeShapeType="1"/>
          </p:cNvCxnSpPr>
          <p:nvPr/>
        </p:nvCxnSpPr>
        <p:spPr bwMode="auto">
          <a:xfrm>
            <a:off x="2595564" y="2143125"/>
            <a:ext cx="428625"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9489" name="直接连接符 43">
            <a:extLst>
              <a:ext uri="{FF2B5EF4-FFF2-40B4-BE49-F238E27FC236}">
                <a16:creationId xmlns:a16="http://schemas.microsoft.com/office/drawing/2014/main" id="{4277CC01-B3FE-4915-A716-840EBA9559B0}"/>
              </a:ext>
            </a:extLst>
          </p:cNvPr>
          <p:cNvCxnSpPr>
            <a:cxnSpLocks noChangeShapeType="1"/>
          </p:cNvCxnSpPr>
          <p:nvPr/>
        </p:nvCxnSpPr>
        <p:spPr bwMode="auto">
          <a:xfrm>
            <a:off x="3452814" y="1857375"/>
            <a:ext cx="357187"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9490" name="直接连接符 45">
            <a:extLst>
              <a:ext uri="{FF2B5EF4-FFF2-40B4-BE49-F238E27FC236}">
                <a16:creationId xmlns:a16="http://schemas.microsoft.com/office/drawing/2014/main" id="{C4757E6A-7538-4DDE-9784-912BF53D499D}"/>
              </a:ext>
            </a:extLst>
          </p:cNvPr>
          <p:cNvCxnSpPr>
            <a:cxnSpLocks noChangeShapeType="1"/>
          </p:cNvCxnSpPr>
          <p:nvPr/>
        </p:nvCxnSpPr>
        <p:spPr bwMode="auto">
          <a:xfrm rot="5400000" flipH="1" flipV="1">
            <a:off x="3379788" y="1427163"/>
            <a:ext cx="8572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9491" name="直接连接符 47">
            <a:extLst>
              <a:ext uri="{FF2B5EF4-FFF2-40B4-BE49-F238E27FC236}">
                <a16:creationId xmlns:a16="http://schemas.microsoft.com/office/drawing/2014/main" id="{E889090A-3788-4BDE-B3E1-D1A3193413B7}"/>
              </a:ext>
            </a:extLst>
          </p:cNvPr>
          <p:cNvCxnSpPr>
            <a:cxnSpLocks noChangeShapeType="1"/>
          </p:cNvCxnSpPr>
          <p:nvPr/>
        </p:nvCxnSpPr>
        <p:spPr bwMode="auto">
          <a:xfrm rot="10800000">
            <a:off x="1952626" y="1000125"/>
            <a:ext cx="1857375"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9492" name="直接连接符 49">
            <a:extLst>
              <a:ext uri="{FF2B5EF4-FFF2-40B4-BE49-F238E27FC236}">
                <a16:creationId xmlns:a16="http://schemas.microsoft.com/office/drawing/2014/main" id="{D58D774A-FB14-48CC-A7E7-501608DABAE1}"/>
              </a:ext>
            </a:extLst>
          </p:cNvPr>
          <p:cNvCxnSpPr>
            <a:cxnSpLocks noChangeShapeType="1"/>
          </p:cNvCxnSpPr>
          <p:nvPr/>
        </p:nvCxnSpPr>
        <p:spPr bwMode="auto">
          <a:xfrm rot="5400000">
            <a:off x="809626" y="2139951"/>
            <a:ext cx="2286000" cy="3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9493" name="直接箭头连接符 51">
            <a:extLst>
              <a:ext uri="{FF2B5EF4-FFF2-40B4-BE49-F238E27FC236}">
                <a16:creationId xmlns:a16="http://schemas.microsoft.com/office/drawing/2014/main" id="{DA6EAC9A-0E90-4CCF-97DB-E4945998B888}"/>
              </a:ext>
            </a:extLst>
          </p:cNvPr>
          <p:cNvCxnSpPr>
            <a:cxnSpLocks noChangeShapeType="1"/>
          </p:cNvCxnSpPr>
          <p:nvPr/>
        </p:nvCxnSpPr>
        <p:spPr bwMode="auto">
          <a:xfrm>
            <a:off x="1952625" y="328612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9494" name="直接箭头连接符 53">
            <a:extLst>
              <a:ext uri="{FF2B5EF4-FFF2-40B4-BE49-F238E27FC236}">
                <a16:creationId xmlns:a16="http://schemas.microsoft.com/office/drawing/2014/main" id="{ACB0D81F-D07C-4B79-B18F-4AC29C801B3A}"/>
              </a:ext>
            </a:extLst>
          </p:cNvPr>
          <p:cNvCxnSpPr>
            <a:cxnSpLocks noChangeShapeType="1"/>
          </p:cNvCxnSpPr>
          <p:nvPr/>
        </p:nvCxnSpPr>
        <p:spPr bwMode="auto">
          <a:xfrm flipV="1">
            <a:off x="2309814" y="1571626"/>
            <a:ext cx="714375" cy="214313"/>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1" name="灯片编号占位符 3">
            <a:extLst>
              <a:ext uri="{FF2B5EF4-FFF2-40B4-BE49-F238E27FC236}">
                <a16:creationId xmlns:a16="http://schemas.microsoft.com/office/drawing/2014/main" id="{FDC840BC-CA0E-4479-AFCF-0DC6F0FFF8A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3049004F-A61D-4317-993B-D95827862483}"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247</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20482" name="Rectangle 4">
            <a:extLst>
              <a:ext uri="{FF2B5EF4-FFF2-40B4-BE49-F238E27FC236}">
                <a16:creationId xmlns:a16="http://schemas.microsoft.com/office/drawing/2014/main" id="{A036B547-63FF-4F5F-BCDF-EEDDBFBEC59D}"/>
              </a:ext>
            </a:extLst>
          </p:cNvPr>
          <p:cNvSpPr>
            <a:spLocks noChangeArrowheads="1"/>
          </p:cNvSpPr>
          <p:nvPr/>
        </p:nvSpPr>
        <p:spPr bwMode="auto">
          <a:xfrm>
            <a:off x="2782888" y="6237289"/>
            <a:ext cx="267861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fontAlgn="base">
              <a:spcBef>
                <a:spcPct val="20000"/>
              </a:spcBef>
              <a:spcAft>
                <a:spcPct val="0"/>
              </a:spcAft>
              <a:buClr>
                <a:srgbClr val="3366FF"/>
              </a:buClr>
              <a:buSzPct val="80000"/>
            </a:pPr>
            <a:r>
              <a:rPr lang="zh-CN" altLang="en-US" sz="2400" b="1">
                <a:solidFill>
                  <a:srgbClr val="FFFF00"/>
                </a:solidFill>
                <a:latin typeface="Times New Roman" panose="02020603050405020304" pitchFamily="18" charset="0"/>
                <a:ea typeface="宋体" panose="02010600030101010101" pitchFamily="2" charset="-122"/>
              </a:rPr>
              <a:t>例</a:t>
            </a:r>
            <a:r>
              <a:rPr lang="en-US" altLang="zh-CN" sz="2400" b="1">
                <a:solidFill>
                  <a:srgbClr val="FFFF00"/>
                </a:solidFill>
                <a:latin typeface="Times New Roman" panose="02020603050405020304" pitchFamily="18" charset="0"/>
                <a:ea typeface="宋体" panose="02010600030101010101" pitchFamily="2" charset="-122"/>
              </a:rPr>
              <a:t>5</a:t>
            </a:r>
            <a:r>
              <a:rPr lang="zh-CN" altLang="en-US" sz="2400" b="1">
                <a:solidFill>
                  <a:srgbClr val="FFFF00"/>
                </a:solidFill>
                <a:latin typeface="Times New Roman" panose="02020603050405020304" pitchFamily="18" charset="0"/>
                <a:ea typeface="宋体" panose="02010600030101010101" pitchFamily="2" charset="-122"/>
              </a:rPr>
              <a:t>： </a:t>
            </a:r>
            <a:r>
              <a:rPr lang="en-US" altLang="zh-CN" sz="2400" b="1">
                <a:solidFill>
                  <a:srgbClr val="FFFF00"/>
                </a:solidFill>
                <a:latin typeface="Times New Roman" panose="02020603050405020304" pitchFamily="18" charset="0"/>
                <a:ea typeface="宋体" panose="02010600030101010101" pitchFamily="2" charset="-122"/>
              </a:rPr>
              <a:t>branch  disp</a:t>
            </a:r>
          </a:p>
        </p:txBody>
      </p:sp>
      <p:pic>
        <p:nvPicPr>
          <p:cNvPr id="20483" name="Picture 5" descr="1">
            <a:extLst>
              <a:ext uri="{FF2B5EF4-FFF2-40B4-BE49-F238E27FC236}">
                <a16:creationId xmlns:a16="http://schemas.microsoft.com/office/drawing/2014/main" id="{5A15CC5D-9215-4C65-B477-8EB610666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9062" t="41794" r="26753" b="50417"/>
          <a:stretch>
            <a:fillRect/>
          </a:stretch>
        </p:blipFill>
        <p:spPr bwMode="auto">
          <a:xfrm>
            <a:off x="6816726" y="6165850"/>
            <a:ext cx="165576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 Box 3">
            <a:extLst>
              <a:ext uri="{FF2B5EF4-FFF2-40B4-BE49-F238E27FC236}">
                <a16:creationId xmlns:a16="http://schemas.microsoft.com/office/drawing/2014/main" id="{11B3EEFE-8FBD-42E4-9326-F81DCBE7FF2A}"/>
              </a:ext>
            </a:extLst>
          </p:cNvPr>
          <p:cNvSpPr txBox="1">
            <a:spLocks noChangeArrowheads="1"/>
          </p:cNvSpPr>
          <p:nvPr/>
        </p:nvSpPr>
        <p:spPr bwMode="auto">
          <a:xfrm>
            <a:off x="4024314" y="142875"/>
            <a:ext cx="4143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单周期处理机的指令执行</a:t>
            </a:r>
          </a:p>
        </p:txBody>
      </p:sp>
      <p:pic>
        <p:nvPicPr>
          <p:cNvPr id="20485" name="Picture 2" descr="2">
            <a:extLst>
              <a:ext uri="{FF2B5EF4-FFF2-40B4-BE49-F238E27FC236}">
                <a16:creationId xmlns:a16="http://schemas.microsoft.com/office/drawing/2014/main" id="{E6D6A77A-D7AF-475E-8ECB-A36472E84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692151"/>
            <a:ext cx="91440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Rectangle 11">
            <a:extLst>
              <a:ext uri="{FF2B5EF4-FFF2-40B4-BE49-F238E27FC236}">
                <a16:creationId xmlns:a16="http://schemas.microsoft.com/office/drawing/2014/main" id="{7F2E3C94-8047-4437-BC3B-C5C3D78A247C}"/>
              </a:ext>
            </a:extLst>
          </p:cNvPr>
          <p:cNvSpPr>
            <a:spLocks noChangeArrowheads="1"/>
          </p:cNvSpPr>
          <p:nvPr/>
        </p:nvSpPr>
        <p:spPr bwMode="auto">
          <a:xfrm>
            <a:off x="5591176" y="692150"/>
            <a:ext cx="5362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000" b="1">
                <a:solidFill>
                  <a:srgbClr val="FFFFFF"/>
                </a:solidFill>
                <a:latin typeface="Times New Roman" panose="02020603050405020304" pitchFamily="18" charset="0"/>
                <a:ea typeface="宋体" panose="02010600030101010101" pitchFamily="2" charset="-122"/>
              </a:rPr>
              <a:t>（</a:t>
            </a:r>
            <a:r>
              <a:rPr lang="en-US" altLang="zh-CN" sz="2000" b="1">
                <a:solidFill>
                  <a:srgbClr val="FFFFFF"/>
                </a:solidFill>
                <a:latin typeface="Times New Roman" panose="02020603050405020304" pitchFamily="18" charset="0"/>
                <a:ea typeface="宋体" panose="02010600030101010101" pitchFamily="2" charset="-122"/>
              </a:rPr>
              <a:t>PC</a:t>
            </a:r>
            <a:r>
              <a:rPr lang="zh-CN" altLang="en-US" sz="2000" b="1">
                <a:solidFill>
                  <a:srgbClr val="FFFFFF"/>
                </a:solidFill>
                <a:latin typeface="Times New Roman" panose="02020603050405020304" pitchFamily="18" charset="0"/>
                <a:ea typeface="宋体" panose="02010600030101010101" pitchFamily="2" charset="-122"/>
              </a:rPr>
              <a:t>用字地址，相当于字节偏移量的４）</a:t>
            </a:r>
          </a:p>
        </p:txBody>
      </p:sp>
      <p:cxnSp>
        <p:nvCxnSpPr>
          <p:cNvPr id="20487" name="直接箭头连接符 22">
            <a:extLst>
              <a:ext uri="{FF2B5EF4-FFF2-40B4-BE49-F238E27FC236}">
                <a16:creationId xmlns:a16="http://schemas.microsoft.com/office/drawing/2014/main" id="{1FE4360C-2FA1-41A3-A48A-C754B055CEE0}"/>
              </a:ext>
            </a:extLst>
          </p:cNvPr>
          <p:cNvCxnSpPr>
            <a:cxnSpLocks noChangeShapeType="1"/>
          </p:cNvCxnSpPr>
          <p:nvPr/>
        </p:nvCxnSpPr>
        <p:spPr bwMode="auto">
          <a:xfrm rot="5400000" flipH="1" flipV="1">
            <a:off x="3845720" y="1107282"/>
            <a:ext cx="642937" cy="0"/>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488" name="直接箭头连接符 24">
            <a:extLst>
              <a:ext uri="{FF2B5EF4-FFF2-40B4-BE49-F238E27FC236}">
                <a16:creationId xmlns:a16="http://schemas.microsoft.com/office/drawing/2014/main" id="{7DE7F5AC-09E4-40E1-88ED-A587C5A83167}"/>
              </a:ext>
            </a:extLst>
          </p:cNvPr>
          <p:cNvCxnSpPr>
            <a:cxnSpLocks noChangeShapeType="1"/>
          </p:cNvCxnSpPr>
          <p:nvPr/>
        </p:nvCxnSpPr>
        <p:spPr bwMode="auto">
          <a:xfrm rot="10800000" flipV="1">
            <a:off x="2309814" y="785813"/>
            <a:ext cx="1857375" cy="0"/>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489" name="直接箭头连接符 26">
            <a:extLst>
              <a:ext uri="{FF2B5EF4-FFF2-40B4-BE49-F238E27FC236}">
                <a16:creationId xmlns:a16="http://schemas.microsoft.com/office/drawing/2014/main" id="{A402D762-76AB-476A-94DB-2602D1B00322}"/>
              </a:ext>
            </a:extLst>
          </p:cNvPr>
          <p:cNvCxnSpPr>
            <a:cxnSpLocks noChangeShapeType="1"/>
          </p:cNvCxnSpPr>
          <p:nvPr/>
        </p:nvCxnSpPr>
        <p:spPr bwMode="auto">
          <a:xfrm rot="5400000">
            <a:off x="1987551" y="1106488"/>
            <a:ext cx="642937"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490" name="直接箭头连接符 28">
            <a:extLst>
              <a:ext uri="{FF2B5EF4-FFF2-40B4-BE49-F238E27FC236}">
                <a16:creationId xmlns:a16="http://schemas.microsoft.com/office/drawing/2014/main" id="{2902960B-1077-426B-A6A2-DF65A2A03376}"/>
              </a:ext>
            </a:extLst>
          </p:cNvPr>
          <p:cNvCxnSpPr>
            <a:cxnSpLocks noChangeShapeType="1"/>
          </p:cNvCxnSpPr>
          <p:nvPr/>
        </p:nvCxnSpPr>
        <p:spPr bwMode="auto">
          <a:xfrm>
            <a:off x="2309814" y="1428751"/>
            <a:ext cx="714375" cy="1428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491" name="直接连接符 19">
            <a:extLst>
              <a:ext uri="{FF2B5EF4-FFF2-40B4-BE49-F238E27FC236}">
                <a16:creationId xmlns:a16="http://schemas.microsoft.com/office/drawing/2014/main" id="{801BBD55-F758-4F6C-B820-04FF0335C5C7}"/>
              </a:ext>
            </a:extLst>
          </p:cNvPr>
          <p:cNvCxnSpPr>
            <a:cxnSpLocks noChangeShapeType="1"/>
          </p:cNvCxnSpPr>
          <p:nvPr/>
        </p:nvCxnSpPr>
        <p:spPr bwMode="auto">
          <a:xfrm>
            <a:off x="3452814" y="1857375"/>
            <a:ext cx="357187"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20492" name="直接连接符 20">
            <a:extLst>
              <a:ext uri="{FF2B5EF4-FFF2-40B4-BE49-F238E27FC236}">
                <a16:creationId xmlns:a16="http://schemas.microsoft.com/office/drawing/2014/main" id="{FA219BA3-6549-4BC2-9E33-2D0CC3DF997F}"/>
              </a:ext>
            </a:extLst>
          </p:cNvPr>
          <p:cNvCxnSpPr>
            <a:cxnSpLocks noChangeShapeType="1"/>
          </p:cNvCxnSpPr>
          <p:nvPr/>
        </p:nvCxnSpPr>
        <p:spPr bwMode="auto">
          <a:xfrm rot="5400000" flipH="1" flipV="1">
            <a:off x="3379788" y="1427163"/>
            <a:ext cx="8572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20493" name="直接连接符 21">
            <a:extLst>
              <a:ext uri="{FF2B5EF4-FFF2-40B4-BE49-F238E27FC236}">
                <a16:creationId xmlns:a16="http://schemas.microsoft.com/office/drawing/2014/main" id="{7B17ED27-46FA-43F5-94F6-CA6C9F693483}"/>
              </a:ext>
            </a:extLst>
          </p:cNvPr>
          <p:cNvCxnSpPr>
            <a:cxnSpLocks noChangeShapeType="1"/>
          </p:cNvCxnSpPr>
          <p:nvPr/>
        </p:nvCxnSpPr>
        <p:spPr bwMode="auto">
          <a:xfrm rot="10800000">
            <a:off x="1952626" y="1000125"/>
            <a:ext cx="1857375"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20494" name="直接连接符 22">
            <a:extLst>
              <a:ext uri="{FF2B5EF4-FFF2-40B4-BE49-F238E27FC236}">
                <a16:creationId xmlns:a16="http://schemas.microsoft.com/office/drawing/2014/main" id="{2ED575D2-824D-48D4-BACF-E9FB1993FF89}"/>
              </a:ext>
            </a:extLst>
          </p:cNvPr>
          <p:cNvCxnSpPr>
            <a:cxnSpLocks noChangeShapeType="1"/>
          </p:cNvCxnSpPr>
          <p:nvPr/>
        </p:nvCxnSpPr>
        <p:spPr bwMode="auto">
          <a:xfrm rot="5400000">
            <a:off x="809626" y="2139951"/>
            <a:ext cx="2286000" cy="3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20495" name="直接箭头连接符 26">
            <a:extLst>
              <a:ext uri="{FF2B5EF4-FFF2-40B4-BE49-F238E27FC236}">
                <a16:creationId xmlns:a16="http://schemas.microsoft.com/office/drawing/2014/main" id="{49972B2A-E762-437B-8DD3-992B72F4E03F}"/>
              </a:ext>
            </a:extLst>
          </p:cNvPr>
          <p:cNvCxnSpPr>
            <a:cxnSpLocks noChangeShapeType="1"/>
          </p:cNvCxnSpPr>
          <p:nvPr/>
        </p:nvCxnSpPr>
        <p:spPr bwMode="auto">
          <a:xfrm>
            <a:off x="3524250" y="3286125"/>
            <a:ext cx="642938"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496" name="直接箭头连接符 29">
            <a:extLst>
              <a:ext uri="{FF2B5EF4-FFF2-40B4-BE49-F238E27FC236}">
                <a16:creationId xmlns:a16="http://schemas.microsoft.com/office/drawing/2014/main" id="{26D066AD-20E3-4BED-9448-C17D33E6BF93}"/>
              </a:ext>
            </a:extLst>
          </p:cNvPr>
          <p:cNvCxnSpPr>
            <a:cxnSpLocks noChangeShapeType="1"/>
          </p:cNvCxnSpPr>
          <p:nvPr/>
        </p:nvCxnSpPr>
        <p:spPr bwMode="auto">
          <a:xfrm rot="5400000" flipH="1" flipV="1">
            <a:off x="3630613" y="2749550"/>
            <a:ext cx="1071562"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497" name="直接箭头连接符 32">
            <a:extLst>
              <a:ext uri="{FF2B5EF4-FFF2-40B4-BE49-F238E27FC236}">
                <a16:creationId xmlns:a16="http://schemas.microsoft.com/office/drawing/2014/main" id="{87D8B457-9CAA-4FD0-B7E2-00C939AE6E17}"/>
              </a:ext>
            </a:extLst>
          </p:cNvPr>
          <p:cNvCxnSpPr>
            <a:cxnSpLocks noChangeShapeType="1"/>
          </p:cNvCxnSpPr>
          <p:nvPr/>
        </p:nvCxnSpPr>
        <p:spPr bwMode="auto">
          <a:xfrm>
            <a:off x="2452688" y="3286125"/>
            <a:ext cx="500062"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498" name="直接连接符 33">
            <a:extLst>
              <a:ext uri="{FF2B5EF4-FFF2-40B4-BE49-F238E27FC236}">
                <a16:creationId xmlns:a16="http://schemas.microsoft.com/office/drawing/2014/main" id="{E3F14963-2ACA-41F6-A15F-3AD82CF7A09B}"/>
              </a:ext>
            </a:extLst>
          </p:cNvPr>
          <p:cNvCxnSpPr>
            <a:cxnSpLocks noChangeShapeType="1"/>
          </p:cNvCxnSpPr>
          <p:nvPr/>
        </p:nvCxnSpPr>
        <p:spPr bwMode="auto">
          <a:xfrm rot="5400000" flipH="1" flipV="1">
            <a:off x="2021682" y="2712245"/>
            <a:ext cx="1143000"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20499" name="直接箭头连接符 34">
            <a:extLst>
              <a:ext uri="{FF2B5EF4-FFF2-40B4-BE49-F238E27FC236}">
                <a16:creationId xmlns:a16="http://schemas.microsoft.com/office/drawing/2014/main" id="{CFCAA0DC-4492-4FCB-9E09-12409699BE6D}"/>
              </a:ext>
            </a:extLst>
          </p:cNvPr>
          <p:cNvCxnSpPr>
            <a:cxnSpLocks noChangeShapeType="1"/>
          </p:cNvCxnSpPr>
          <p:nvPr/>
        </p:nvCxnSpPr>
        <p:spPr bwMode="auto">
          <a:xfrm>
            <a:off x="2595564" y="2143125"/>
            <a:ext cx="428625"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00" name="直接箭头连接符 35">
            <a:extLst>
              <a:ext uri="{FF2B5EF4-FFF2-40B4-BE49-F238E27FC236}">
                <a16:creationId xmlns:a16="http://schemas.microsoft.com/office/drawing/2014/main" id="{A342AFF1-E2C6-44C7-B5A4-4084906BD2DA}"/>
              </a:ext>
            </a:extLst>
          </p:cNvPr>
          <p:cNvCxnSpPr>
            <a:cxnSpLocks noChangeShapeType="1"/>
          </p:cNvCxnSpPr>
          <p:nvPr/>
        </p:nvCxnSpPr>
        <p:spPr bwMode="auto">
          <a:xfrm>
            <a:off x="1952625" y="328612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5" name="Text Box 2">
            <a:extLst>
              <a:ext uri="{FF2B5EF4-FFF2-40B4-BE49-F238E27FC236}">
                <a16:creationId xmlns:a16="http://schemas.microsoft.com/office/drawing/2014/main" id="{8E0E13DA-6783-4119-9DB1-B7F00705DB1D}"/>
              </a:ext>
            </a:extLst>
          </p:cNvPr>
          <p:cNvSpPr txBox="1">
            <a:spLocks noChangeArrowheads="1"/>
          </p:cNvSpPr>
          <p:nvPr/>
        </p:nvSpPr>
        <p:spPr bwMode="auto">
          <a:xfrm>
            <a:off x="1724026" y="188914"/>
            <a:ext cx="8855075" cy="28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宋体" panose="02010600030101010101" pitchFamily="2" charset="-122"/>
                <a:ea typeface="宋体" panose="02010600030101010101" pitchFamily="2" charset="-122"/>
              </a:rPr>
              <a:t>   </a:t>
            </a:r>
            <a:r>
              <a:rPr lang="zh-CN" altLang="en-US" sz="2400" b="1">
                <a:solidFill>
                  <a:srgbClr val="FFFF00"/>
                </a:solidFill>
                <a:latin typeface="宋体" panose="02010600030101010101" pitchFamily="2" charset="-122"/>
                <a:ea typeface="宋体" panose="02010600030101010101" pitchFamily="2" charset="-122"/>
              </a:rPr>
              <a:t>假设指令执行时用到的主要功能部件和它们所需的时间如下：</a:t>
            </a:r>
          </a:p>
          <a:p>
            <a:pPr fontAlgn="base">
              <a:lnSpc>
                <a:spcPct val="120000"/>
              </a:lnSpc>
              <a:spcBef>
                <a:spcPct val="0"/>
              </a:spcBef>
              <a:spcAft>
                <a:spcPct val="0"/>
              </a:spcAft>
              <a:buFontTx/>
              <a:buChar char="•"/>
            </a:pPr>
            <a:r>
              <a:rPr lang="zh-CN" altLang="en-US" sz="2400" b="1">
                <a:solidFill>
                  <a:srgbClr val="CCFFFF"/>
                </a:solidFill>
                <a:latin typeface="宋体" panose="02010600030101010101" pitchFamily="2" charset="-122"/>
                <a:ea typeface="宋体" panose="02010600030101010101" pitchFamily="2" charset="-122"/>
              </a:rPr>
              <a:t> 指令存储器和数据存储器：10ns；</a:t>
            </a:r>
          </a:p>
          <a:p>
            <a:pPr fontAlgn="base">
              <a:lnSpc>
                <a:spcPct val="120000"/>
              </a:lnSpc>
              <a:spcBef>
                <a:spcPct val="0"/>
              </a:spcBef>
              <a:spcAft>
                <a:spcPct val="0"/>
              </a:spcAft>
              <a:buFontTx/>
              <a:buChar char="•"/>
            </a:pPr>
            <a:r>
              <a:rPr lang="zh-CN" altLang="en-US" sz="2400" b="1">
                <a:solidFill>
                  <a:srgbClr val="CCFFFF"/>
                </a:solidFill>
                <a:latin typeface="Times New Roman" panose="02020603050405020304" pitchFamily="18" charset="0"/>
                <a:ea typeface="宋体" panose="02010600030101010101" pitchFamily="2" charset="-122"/>
              </a:rPr>
              <a:t>  ALU</a:t>
            </a:r>
            <a:r>
              <a:rPr lang="zh-CN" altLang="en-US" sz="2400" b="1">
                <a:solidFill>
                  <a:srgbClr val="CCFFFF"/>
                </a:solidFill>
                <a:latin typeface="宋体" panose="02010600030101010101" pitchFamily="2" charset="-122"/>
                <a:ea typeface="宋体" panose="02010600030101010101" pitchFamily="2" charset="-122"/>
              </a:rPr>
              <a:t>和地址加法器：10ns；</a:t>
            </a:r>
          </a:p>
          <a:p>
            <a:pPr fontAlgn="base">
              <a:lnSpc>
                <a:spcPct val="120000"/>
              </a:lnSpc>
              <a:spcBef>
                <a:spcPct val="0"/>
              </a:spcBef>
              <a:spcAft>
                <a:spcPct val="0"/>
              </a:spcAft>
              <a:buFontTx/>
              <a:buChar char="•"/>
            </a:pPr>
            <a:r>
              <a:rPr lang="zh-CN" altLang="en-US" sz="2400" b="1">
                <a:solidFill>
                  <a:srgbClr val="CCFFFF"/>
                </a:solidFill>
                <a:latin typeface="宋体" panose="02010600030101010101" pitchFamily="2" charset="-122"/>
                <a:ea typeface="宋体" panose="02010600030101010101" pitchFamily="2" charset="-122"/>
              </a:rPr>
              <a:t> 寄存器堆：5ns；</a:t>
            </a:r>
          </a:p>
          <a:p>
            <a:pPr fontAlgn="base">
              <a:lnSpc>
                <a:spcPct val="120000"/>
              </a:lnSpc>
              <a:spcBef>
                <a:spcPct val="0"/>
              </a:spcBef>
              <a:spcAft>
                <a:spcPct val="0"/>
              </a:spcAft>
              <a:buFontTx/>
              <a:buChar char="•"/>
            </a:pPr>
            <a:r>
              <a:rPr lang="zh-CN" altLang="en-US" sz="2400" b="1">
                <a:solidFill>
                  <a:srgbClr val="CCFFFF"/>
                </a:solidFill>
                <a:latin typeface="宋体" panose="02010600030101010101" pitchFamily="2" charset="-122"/>
                <a:ea typeface="宋体" panose="02010600030101010101" pitchFamily="2" charset="-122"/>
              </a:rPr>
              <a:t> 假定其它部件，如</a:t>
            </a:r>
            <a:r>
              <a:rPr lang="zh-CN" altLang="en-US" sz="2400" b="1">
                <a:solidFill>
                  <a:srgbClr val="CCFFFF"/>
                </a:solidFill>
                <a:latin typeface="Times New Roman" panose="02020603050405020304" pitchFamily="18" charset="0"/>
                <a:ea typeface="宋体" panose="02010600030101010101" pitchFamily="2" charset="-122"/>
              </a:rPr>
              <a:t>PC</a:t>
            </a:r>
            <a:r>
              <a:rPr lang="zh-CN" altLang="en-US" sz="2400" b="1">
                <a:solidFill>
                  <a:srgbClr val="CCFFFF"/>
                </a:solidFill>
                <a:latin typeface="宋体" panose="02010600030101010101" pitchFamily="2" charset="-122"/>
                <a:ea typeface="宋体" panose="02010600030101010101" pitchFamily="2" charset="-122"/>
              </a:rPr>
              <a:t>寄存器、多路器、控制部件等花费的时间为0。</a:t>
            </a:r>
          </a:p>
        </p:txBody>
      </p:sp>
      <p:graphicFrame>
        <p:nvGraphicFramePr>
          <p:cNvPr id="14461" name="Group 125">
            <a:extLst>
              <a:ext uri="{FF2B5EF4-FFF2-40B4-BE49-F238E27FC236}">
                <a16:creationId xmlns:a16="http://schemas.microsoft.com/office/drawing/2014/main" id="{BDBEFBBD-BEC6-4948-BE0E-A75756058054}"/>
              </a:ext>
            </a:extLst>
          </p:cNvPr>
          <p:cNvGraphicFramePr>
            <a:graphicFrameLocks noGrp="1"/>
          </p:cNvGraphicFramePr>
          <p:nvPr/>
        </p:nvGraphicFramePr>
        <p:xfrm>
          <a:off x="1882776" y="3068639"/>
          <a:ext cx="8785225" cy="3527426"/>
        </p:xfrm>
        <a:graphic>
          <a:graphicData uri="http://schemas.openxmlformats.org/drawingml/2006/table">
            <a:tbl>
              <a:tblPr/>
              <a:tblGrid>
                <a:gridCol w="1193800">
                  <a:extLst>
                    <a:ext uri="{9D8B030D-6E8A-4147-A177-3AD203B41FA5}">
                      <a16:colId xmlns:a16="http://schemas.microsoft.com/office/drawing/2014/main" val="20000"/>
                    </a:ext>
                  </a:extLst>
                </a:gridCol>
                <a:gridCol w="1308100">
                  <a:extLst>
                    <a:ext uri="{9D8B030D-6E8A-4147-A177-3AD203B41FA5}">
                      <a16:colId xmlns:a16="http://schemas.microsoft.com/office/drawing/2014/main" val="20001"/>
                    </a:ext>
                  </a:extLst>
                </a:gridCol>
                <a:gridCol w="1341438">
                  <a:extLst>
                    <a:ext uri="{9D8B030D-6E8A-4147-A177-3AD203B41FA5}">
                      <a16:colId xmlns:a16="http://schemas.microsoft.com/office/drawing/2014/main" val="20002"/>
                    </a:ext>
                  </a:extLst>
                </a:gridCol>
                <a:gridCol w="1347787">
                  <a:extLst>
                    <a:ext uri="{9D8B030D-6E8A-4147-A177-3AD203B41FA5}">
                      <a16:colId xmlns:a16="http://schemas.microsoft.com/office/drawing/2014/main" val="20003"/>
                    </a:ext>
                  </a:extLst>
                </a:gridCol>
                <a:gridCol w="1341438">
                  <a:extLst>
                    <a:ext uri="{9D8B030D-6E8A-4147-A177-3AD203B41FA5}">
                      <a16:colId xmlns:a16="http://schemas.microsoft.com/office/drawing/2014/main" val="20004"/>
                    </a:ext>
                  </a:extLst>
                </a:gridCol>
                <a:gridCol w="1339850">
                  <a:extLst>
                    <a:ext uri="{9D8B030D-6E8A-4147-A177-3AD203B41FA5}">
                      <a16:colId xmlns:a16="http://schemas.microsoft.com/office/drawing/2014/main" val="20005"/>
                    </a:ext>
                  </a:extLst>
                </a:gridCol>
                <a:gridCol w="912812">
                  <a:extLst>
                    <a:ext uri="{9D8B030D-6E8A-4147-A177-3AD203B41FA5}">
                      <a16:colId xmlns:a16="http://schemas.microsoft.com/office/drawing/2014/main" val="20006"/>
                    </a:ext>
                  </a:extLst>
                </a:gridCol>
              </a:tblGrid>
              <a:tr h="522288">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endParaRPr kumimoji="0" lang="zh-CN" altLang="en-US"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endParaRPr>
                    </a:p>
                  </a:txBody>
                  <a:tcPr anchor="ctr" horzOverflow="overflow">
                    <a:lnL cap="flat">
                      <a:noFill/>
                    </a:lnL>
                    <a:lnR w="9525"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en-US" altLang="zh-CN"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sym typeface="宋体" panose="02010600030101010101" pitchFamily="2" charset="-122"/>
                        </a:rPr>
                        <a:t>10</a:t>
                      </a:r>
                      <a:r>
                        <a:rPr kumimoji="0" lang="zh-CN" altLang="en-US"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sym typeface="宋体" panose="02010600030101010101" pitchFamily="2" charset="-122"/>
                        </a:rPr>
                        <a:t>（</a:t>
                      </a:r>
                      <a:r>
                        <a:rPr kumimoji="0" lang="en-US" altLang="zh-CN"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sym typeface="宋体" panose="02010600030101010101" pitchFamily="2" charset="-122"/>
                        </a:rPr>
                        <a:t>ns</a:t>
                      </a:r>
                      <a:r>
                        <a:rPr kumimoji="0" lang="zh-CN" altLang="en-US"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sym typeface="宋体" panose="02010600030101010101" pitchFamily="2" charset="-122"/>
                        </a:rPr>
                        <a:t>）</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en-US" altLang="zh-CN"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sym typeface="宋体" panose="02010600030101010101" pitchFamily="2" charset="-122"/>
                        </a:rPr>
                        <a:t>5</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en-US" altLang="zh-CN"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sym typeface="宋体" panose="02010600030101010101" pitchFamily="2" charset="-122"/>
                        </a:rPr>
                        <a:t>10</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en-US" altLang="zh-CN"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sym typeface="宋体" panose="02010600030101010101" pitchFamily="2" charset="-122"/>
                        </a:rPr>
                        <a:t>10</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en-US" altLang="zh-CN"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sym typeface="宋体" panose="02010600030101010101" pitchFamily="2" charset="-122"/>
                        </a:rPr>
                        <a:t>5</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endParaRPr kumimoji="0" lang="zh-CN" altLang="en-US"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790575">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en-US" altLang="zh-CN"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sym typeface="宋体" panose="02010600030101010101" pitchFamily="2" charset="-122"/>
                        </a:rPr>
                        <a:t>ALU</a:t>
                      </a:r>
                      <a:r>
                        <a:rPr kumimoji="0" lang="zh-CN" altLang="en-US"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sym typeface="宋体" panose="02010600030101010101" pitchFamily="2" charset="-122"/>
                        </a:rPr>
                        <a:t>指令</a:t>
                      </a:r>
                    </a:p>
                  </a:txBody>
                  <a:tcPr anchor="ctr" horzOverflow="overflow">
                    <a:lnL cap="flat">
                      <a:noFill/>
                    </a:lnL>
                    <a:lnR w="9525"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sym typeface="宋体" panose="02010600030101010101" pitchFamily="2" charset="-122"/>
                        </a:rPr>
                        <a:t>指令存储器</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sym typeface="宋体" panose="02010600030101010101" pitchFamily="2" charset="-122"/>
                        </a:rPr>
                        <a:t>寄存器堆</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en-US" altLang="zh-CN" sz="1800" b="1" i="0" u="none" strike="noStrike" cap="none" normalizeH="0" baseline="0">
                          <a:ln>
                            <a:noFill/>
                          </a:ln>
                          <a:solidFill>
                            <a:srgbClr val="CCFFFF"/>
                          </a:solidFill>
                          <a:effectLst/>
                          <a:latin typeface="Arial" panose="020B0604020202020204" pitchFamily="34" charset="0"/>
                          <a:ea typeface="宋体" panose="02010600030101010101" pitchFamily="2" charset="-122"/>
                          <a:sym typeface="宋体" panose="02010600030101010101" pitchFamily="2" charset="-122"/>
                        </a:rPr>
                        <a:t>ALU</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endPar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Arial" panose="020B0604020202020204" pitchFamily="34" charset="0"/>
                          <a:ea typeface="宋体" panose="02010600030101010101" pitchFamily="2" charset="-122"/>
                          <a:sym typeface="宋体" panose="02010600030101010101" pitchFamily="2" charset="-122"/>
                        </a:rPr>
                        <a:t>寄存器堆</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en-US" altLang="zh-CN"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sym typeface="宋体" panose="02010600030101010101" pitchFamily="2" charset="-122"/>
                        </a:rPr>
                        <a:t>30</a:t>
                      </a:r>
                    </a:p>
                  </a:txBody>
                  <a:tcPr anchor="ctr" horzOverflow="overflow">
                    <a:lnL w="9525" cap="flat" cmpd="sng" algn="ctr">
                      <a:solidFill>
                        <a:srgbClr val="000000"/>
                      </a:solidFill>
                      <a:prstDash val="solid"/>
                      <a:round/>
                      <a:headEnd type="none" w="med" len="med"/>
                      <a:tailEnd type="none" w="med" len="med"/>
                    </a:lnL>
                    <a:lnR cap="flat">
                      <a:noFill/>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730250">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en-US" altLang="zh-CN"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sym typeface="宋体" panose="02010600030101010101" pitchFamily="2" charset="-122"/>
                        </a:rPr>
                        <a:t>load</a:t>
                      </a:r>
                      <a:r>
                        <a:rPr kumimoji="0" lang="zh-CN" altLang="en-US"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sym typeface="宋体" panose="02010600030101010101" pitchFamily="2" charset="-122"/>
                        </a:rPr>
                        <a:t>指令</a:t>
                      </a:r>
                    </a:p>
                  </a:txBody>
                  <a:tcPr anchor="ctr"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sym typeface="宋体" panose="02010600030101010101" pitchFamily="2" charset="-122"/>
                        </a:rPr>
                        <a:t>指令存储器</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sym typeface="宋体" panose="02010600030101010101" pitchFamily="2" charset="-122"/>
                        </a:rPr>
                        <a:t>寄存器堆</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en-US" altLang="zh-CN" sz="1800" b="1" i="0" u="none" strike="noStrike" cap="none" normalizeH="0" baseline="0">
                          <a:ln>
                            <a:noFill/>
                          </a:ln>
                          <a:solidFill>
                            <a:srgbClr val="CCFFFF"/>
                          </a:solidFill>
                          <a:effectLst/>
                          <a:latin typeface="Arial" panose="020B0604020202020204" pitchFamily="34" charset="0"/>
                          <a:ea typeface="宋体" panose="02010600030101010101" pitchFamily="2" charset="-122"/>
                          <a:sym typeface="宋体" panose="02010600030101010101" pitchFamily="2" charset="-122"/>
                        </a:rPr>
                        <a:t>ALU</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sym typeface="宋体" panose="02010600030101010101" pitchFamily="2" charset="-122"/>
                        </a:rPr>
                        <a:t>数据存储器</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sym typeface="宋体" panose="02010600030101010101" pitchFamily="2" charset="-122"/>
                        </a:rPr>
                        <a:t>寄存器堆</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en-US" altLang="zh-CN"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sym typeface="宋体" panose="02010600030101010101" pitchFamily="2" charset="-122"/>
                        </a:rPr>
                        <a:t>40</a:t>
                      </a:r>
                    </a:p>
                  </a:txBody>
                  <a:tcPr anchor="ctr"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2"/>
                  </a:ext>
                </a:extLst>
              </a:tr>
              <a:tr h="731838">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en-US" altLang="zh-CN"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sym typeface="宋体" panose="02010600030101010101" pitchFamily="2" charset="-122"/>
                        </a:rPr>
                        <a:t>store</a:t>
                      </a:r>
                      <a:r>
                        <a:rPr kumimoji="0" lang="zh-CN" altLang="en-US"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sym typeface="宋体" panose="02010600030101010101" pitchFamily="2" charset="-122"/>
                        </a:rPr>
                        <a:t>指令</a:t>
                      </a:r>
                    </a:p>
                  </a:txBody>
                  <a:tcPr anchor="ctr"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Arial" panose="020B0604020202020204" pitchFamily="34" charset="0"/>
                          <a:ea typeface="宋体" panose="02010600030101010101" pitchFamily="2" charset="-122"/>
                          <a:sym typeface="宋体" panose="02010600030101010101" pitchFamily="2" charset="-122"/>
                        </a:rPr>
                        <a:t>指令存储器</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sym typeface="宋体" panose="02010600030101010101" pitchFamily="2" charset="-122"/>
                        </a:rPr>
                        <a:t>寄存器堆</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en-US" altLang="zh-CN" sz="1800" b="1" i="0" u="none" strike="noStrike" cap="none" normalizeH="0" baseline="0">
                          <a:ln>
                            <a:noFill/>
                          </a:ln>
                          <a:solidFill>
                            <a:srgbClr val="CCFFFF"/>
                          </a:solidFill>
                          <a:effectLst/>
                          <a:latin typeface="Arial" panose="020B0604020202020204" pitchFamily="34" charset="0"/>
                          <a:ea typeface="宋体" panose="02010600030101010101" pitchFamily="2" charset="-122"/>
                          <a:sym typeface="宋体" panose="02010600030101010101" pitchFamily="2" charset="-122"/>
                        </a:rPr>
                        <a:t>ALU</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sym typeface="宋体" panose="02010600030101010101" pitchFamily="2" charset="-122"/>
                        </a:rPr>
                        <a:t>数据存储器</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endPar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en-US" altLang="zh-CN"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sym typeface="宋体" panose="02010600030101010101" pitchFamily="2" charset="-122"/>
                        </a:rPr>
                        <a:t>35</a:t>
                      </a:r>
                    </a:p>
                  </a:txBody>
                  <a:tcPr anchor="ctr"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3"/>
                  </a:ext>
                </a:extLst>
              </a:tr>
              <a:tr h="752475">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sym typeface="宋体" panose="02010600030101010101" pitchFamily="2" charset="-122"/>
                        </a:rPr>
                        <a:t>转移指令</a:t>
                      </a:r>
                    </a:p>
                  </a:txBody>
                  <a:tcPr anchor="ctr"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sym typeface="宋体" panose="02010600030101010101" pitchFamily="2" charset="-122"/>
                        </a:rPr>
                        <a:t>指令存储器</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sym typeface="宋体" panose="02010600030101010101" pitchFamily="2" charset="-122"/>
                        </a:rPr>
                        <a:t>加法器（</a:t>
                      </a:r>
                      <a:r>
                        <a:rPr kumimoji="0" lang="en-US" altLang="zh-CN" sz="1800" b="1" i="0" u="none" strike="noStrike" cap="none" normalizeH="0" baseline="0">
                          <a:ln>
                            <a:noFill/>
                          </a:ln>
                          <a:solidFill>
                            <a:srgbClr val="CCFFFF"/>
                          </a:solidFill>
                          <a:effectLst/>
                          <a:latin typeface="Arial" panose="020B0604020202020204" pitchFamily="34" charset="0"/>
                          <a:ea typeface="宋体" panose="02010600030101010101" pitchFamily="2" charset="-122"/>
                          <a:sym typeface="Times New Roman" panose="02020603050405020304" pitchFamily="18" charset="0"/>
                        </a:rPr>
                        <a:t>10</a:t>
                      </a: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sym typeface="宋体" panose="02010600030101010101" pitchFamily="2" charset="-122"/>
                        </a:rPr>
                        <a:t>）</a:t>
                      </a:r>
                      <a:endPar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endPar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endPar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endPar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en-US" altLang="zh-CN"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sym typeface="宋体" panose="02010600030101010101" pitchFamily="2" charset="-122"/>
                        </a:rPr>
                        <a:t>20</a:t>
                      </a:r>
                    </a:p>
                  </a:txBody>
                  <a:tcPr anchor="ctr"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4"/>
                  </a:ext>
                </a:extLst>
              </a:tr>
            </a:tbl>
          </a:graphicData>
        </a:graphic>
      </p:graphicFrame>
      <p:sp>
        <p:nvSpPr>
          <p:cNvPr id="21556" name="Text Box 121">
            <a:extLst>
              <a:ext uri="{FF2B5EF4-FFF2-40B4-BE49-F238E27FC236}">
                <a16:creationId xmlns:a16="http://schemas.microsoft.com/office/drawing/2014/main" id="{6D8251F2-C5A5-46E4-92D8-E80D3B8E9ED7}"/>
              </a:ext>
            </a:extLst>
          </p:cNvPr>
          <p:cNvSpPr txBox="1">
            <a:spLocks noChangeArrowheads="1"/>
          </p:cNvSpPr>
          <p:nvPr/>
        </p:nvSpPr>
        <p:spPr bwMode="auto">
          <a:xfrm>
            <a:off x="3648075" y="2708275"/>
            <a:ext cx="429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FFC000"/>
                </a:solidFill>
                <a:latin typeface="宋体" panose="02010600030101010101" pitchFamily="2" charset="-122"/>
                <a:ea typeface="宋体" panose="02010600030101010101" pitchFamily="2" charset="-122"/>
              </a:rPr>
              <a:t>表</a:t>
            </a:r>
            <a:r>
              <a:rPr lang="en-US" altLang="zh-CN" b="1">
                <a:solidFill>
                  <a:srgbClr val="FFC000"/>
                </a:solidFill>
                <a:latin typeface="宋体" panose="02010600030101010101" pitchFamily="2" charset="-122"/>
                <a:ea typeface="宋体" panose="02010600030101010101" pitchFamily="2" charset="-122"/>
              </a:rPr>
              <a:t>3-2</a:t>
            </a:r>
            <a:r>
              <a:rPr lang="zh-CN" altLang="en-US" b="1">
                <a:solidFill>
                  <a:srgbClr val="FFC000"/>
                </a:solidFill>
                <a:latin typeface="宋体" panose="02010600030101010101" pitchFamily="2" charset="-122"/>
                <a:ea typeface="宋体" panose="02010600030101010101" pitchFamily="2" charset="-122"/>
              </a:rPr>
              <a:t>.2  各类指令执行所需要的时间</a:t>
            </a:r>
          </a:p>
        </p:txBody>
      </p:sp>
      <p:sp>
        <p:nvSpPr>
          <p:cNvPr id="21557" name="灯片编号占位符 1">
            <a:extLst>
              <a:ext uri="{FF2B5EF4-FFF2-40B4-BE49-F238E27FC236}">
                <a16:creationId xmlns:a16="http://schemas.microsoft.com/office/drawing/2014/main" id="{89C89714-74DD-4124-8E1A-5F8CF41BBDE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7269DC13-D178-4768-889A-411527214BE1}"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248</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29" name="灯片编号占位符 1">
            <a:extLst>
              <a:ext uri="{FF2B5EF4-FFF2-40B4-BE49-F238E27FC236}">
                <a16:creationId xmlns:a16="http://schemas.microsoft.com/office/drawing/2014/main" id="{6534A268-6C74-4E87-9771-603D37AB081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3E4FD539-A922-4C9B-8A69-24EE931D4F9B}"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249</a:t>
            </a:fld>
            <a:endParaRPr lang="zh-CN" altLang="en-US">
              <a:solidFill>
                <a:srgbClr val="FFFFFF"/>
              </a:solidFill>
              <a:latin typeface="Times New Roman" panose="02020603050405020304" pitchFamily="18" charset="0"/>
              <a:ea typeface="宋体" panose="02010600030101010101" pitchFamily="2" charset="-122"/>
            </a:endParaRPr>
          </a:p>
        </p:txBody>
      </p:sp>
      <p:pic>
        <p:nvPicPr>
          <p:cNvPr id="22530" name="图片 2" descr="1">
            <a:extLst>
              <a:ext uri="{FF2B5EF4-FFF2-40B4-BE49-F238E27FC236}">
                <a16:creationId xmlns:a16="http://schemas.microsoft.com/office/drawing/2014/main" id="{CD0D0F1B-8792-4010-AAC1-175B4B9B5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76530"/>
          <a:stretch>
            <a:fillRect/>
          </a:stretch>
        </p:blipFill>
        <p:spPr bwMode="auto">
          <a:xfrm>
            <a:off x="1524000" y="2428876"/>
            <a:ext cx="914400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矩形 3">
            <a:extLst>
              <a:ext uri="{FF2B5EF4-FFF2-40B4-BE49-F238E27FC236}">
                <a16:creationId xmlns:a16="http://schemas.microsoft.com/office/drawing/2014/main" id="{07873B63-46B1-4FA6-A6B1-5E9893EDB3C9}"/>
              </a:ext>
            </a:extLst>
          </p:cNvPr>
          <p:cNvSpPr>
            <a:spLocks noChangeArrowheads="1"/>
          </p:cNvSpPr>
          <p:nvPr/>
        </p:nvSpPr>
        <p:spPr bwMode="auto">
          <a:xfrm>
            <a:off x="2452688" y="1143001"/>
            <a:ext cx="52371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50000"/>
              </a:spcBef>
              <a:spcAft>
                <a:spcPct val="0"/>
              </a:spcAft>
            </a:pPr>
            <a:r>
              <a:rPr lang="zh-CN" altLang="en-US" sz="2800" b="1">
                <a:solidFill>
                  <a:srgbClr val="CCFFFF"/>
                </a:solidFill>
                <a:latin typeface="宋体" panose="02010600030101010101" pitchFamily="2" charset="-122"/>
                <a:ea typeface="宋体" panose="02010600030101010101" pitchFamily="2" charset="-122"/>
              </a:rPr>
              <a:t>单周期处理机的时钟周期：</a:t>
            </a:r>
            <a:r>
              <a:rPr lang="en-US" altLang="zh-CN" sz="2800" b="1">
                <a:solidFill>
                  <a:srgbClr val="CCFFFF"/>
                </a:solidFill>
                <a:latin typeface="宋体" panose="02010600030101010101" pitchFamily="2" charset="-122"/>
                <a:ea typeface="宋体" panose="02010600030101010101" pitchFamily="2" charset="-122"/>
              </a:rPr>
              <a:t>40ns</a:t>
            </a:r>
            <a:endParaRPr lang="zh-CN" altLang="en-US" sz="2800" b="1">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25</a:t>
            </a:fld>
            <a:endParaRPr lang="en-US" altLang="zh-CN" sz="1200" dirty="0">
              <a:latin typeface="Arial" panose="020B0604020202020204" pitchFamily="34" charset="0"/>
            </a:endParaRPr>
          </a:p>
        </p:txBody>
      </p:sp>
      <p:sp>
        <p:nvSpPr>
          <p:cNvPr id="37891" name="Rectangle 2"/>
          <p:cNvSpPr>
            <a:spLocks noGrp="1"/>
          </p:cNvSpPr>
          <p:nvPr>
            <p:ph type="title"/>
          </p:nvPr>
        </p:nvSpPr>
        <p:spPr>
          <a:xfrm>
            <a:off x="2855914" y="549275"/>
            <a:ext cx="7273925" cy="654050"/>
          </a:xfrm>
        </p:spPr>
        <p:txBody>
          <a:bodyPr vert="horz" wrap="square" lIns="91440" tIns="45720" rIns="91440" bIns="45720" numCol="1" anchor="ctr" anchorCtr="0" compatLnSpc="1"/>
          <a:lstStyle/>
          <a:p>
            <a:r>
              <a:rPr lang="en-US" altLang="zh-CN" sz="4000" dirty="0">
                <a:solidFill>
                  <a:schemeClr val="tx1"/>
                </a:solidFill>
                <a:effectLst/>
              </a:rPr>
              <a:t>SPEC—</a:t>
            </a:r>
            <a:r>
              <a:rPr lang="zh-CN" altLang="en-US" sz="4000" dirty="0">
                <a:solidFill>
                  <a:schemeClr val="tx1"/>
                </a:solidFill>
                <a:effectLst/>
              </a:rPr>
              <a:t>实用基准测试程序集</a:t>
            </a:r>
            <a:endParaRPr lang="en-US" altLang="zh-CN" sz="4000" dirty="0">
              <a:solidFill>
                <a:schemeClr val="tx1"/>
              </a:solidFill>
              <a:effectLst/>
              <a:latin typeface="Arial Narrow" panose="020B0606020202030204" pitchFamily="34" charset="0"/>
            </a:endParaRPr>
          </a:p>
        </p:txBody>
      </p:sp>
      <p:sp>
        <p:nvSpPr>
          <p:cNvPr id="37892" name="Rectangle 3"/>
          <p:cNvSpPr>
            <a:spLocks noGrp="1"/>
          </p:cNvSpPr>
          <p:nvPr>
            <p:ph idx="1"/>
          </p:nvPr>
        </p:nvSpPr>
        <p:spPr>
          <a:xfrm>
            <a:off x="1828800" y="1412875"/>
            <a:ext cx="8839200" cy="4656138"/>
          </a:xfrm>
        </p:spPr>
        <p:txBody>
          <a:bodyPr vert="horz" wrap="square" lIns="91440" tIns="45720" rIns="91440" bIns="45720" numCol="1" anchor="t" anchorCtr="0" compatLnSpc="1"/>
          <a:lstStyle/>
          <a:p>
            <a:pPr>
              <a:lnSpc>
                <a:spcPct val="90000"/>
              </a:lnSpc>
            </a:pPr>
            <a:r>
              <a:rPr lang="en-US" altLang="zh-CN" sz="2800" dirty="0">
                <a:solidFill>
                  <a:srgbClr val="FFFF00"/>
                </a:solidFill>
                <a:effectLst/>
                <a:latin typeface="Comic Sans MS" panose="030F0702030302020204" pitchFamily="66" charset="0"/>
              </a:rPr>
              <a:t>SPEC - The System Performance Evaluation Cooperative</a:t>
            </a:r>
            <a:r>
              <a:rPr lang="zh-CN" altLang="en-US" sz="2400" b="1" dirty="0">
                <a:effectLst/>
              </a:rPr>
              <a:t>一个开放性的非赢利组织</a:t>
            </a:r>
            <a:endParaRPr lang="en-US" altLang="zh-CN" sz="2400" b="1" dirty="0">
              <a:solidFill>
                <a:srgbClr val="FF0000"/>
              </a:solidFill>
              <a:effectLst/>
              <a:latin typeface="Comic Sans MS" panose="030F0702030302020204" pitchFamily="66" charset="0"/>
            </a:endParaRPr>
          </a:p>
          <a:p>
            <a:pPr lvl="1">
              <a:lnSpc>
                <a:spcPts val="3000"/>
              </a:lnSpc>
            </a:pPr>
            <a:r>
              <a:rPr lang="en-US" altLang="zh-CN" sz="2000" b="1" dirty="0">
                <a:effectLst/>
              </a:rPr>
              <a:t>1988</a:t>
            </a:r>
            <a:r>
              <a:rPr lang="zh-CN" altLang="en-US" sz="2000" b="1" dirty="0">
                <a:effectLst/>
              </a:rPr>
              <a:t>年</a:t>
            </a:r>
            <a:r>
              <a:rPr lang="zh-CN" altLang="en-US" sz="2000" b="1" dirty="0">
                <a:solidFill>
                  <a:schemeClr val="hlink"/>
                </a:solidFill>
                <a:effectLst/>
              </a:rPr>
              <a:t>由工作站厂商</a:t>
            </a:r>
            <a:r>
              <a:rPr lang="en-US" altLang="zh-CN" sz="2000" b="1" dirty="0">
                <a:solidFill>
                  <a:schemeClr val="hlink"/>
                </a:solidFill>
                <a:effectLst/>
              </a:rPr>
              <a:t>HP</a:t>
            </a:r>
            <a:r>
              <a:rPr lang="zh-CN" altLang="en-US" sz="2000" b="1" dirty="0">
                <a:solidFill>
                  <a:schemeClr val="hlink"/>
                </a:solidFill>
                <a:effectLst/>
              </a:rPr>
              <a:t>，</a:t>
            </a:r>
            <a:r>
              <a:rPr lang="en-US" altLang="zh-CN" sz="2000" b="1" dirty="0">
                <a:solidFill>
                  <a:schemeClr val="hlink"/>
                </a:solidFill>
                <a:effectLst/>
              </a:rPr>
              <a:t>DEC</a:t>
            </a:r>
            <a:r>
              <a:rPr lang="zh-CN" altLang="en-US" sz="2000" b="1" dirty="0">
                <a:solidFill>
                  <a:schemeClr val="hlink"/>
                </a:solidFill>
                <a:effectLst/>
              </a:rPr>
              <a:t>，</a:t>
            </a:r>
            <a:r>
              <a:rPr lang="en-US" altLang="zh-CN" sz="2000" b="1" dirty="0">
                <a:solidFill>
                  <a:schemeClr val="hlink"/>
                </a:solidFill>
                <a:effectLst/>
              </a:rPr>
              <a:t>MIPS</a:t>
            </a:r>
            <a:r>
              <a:rPr lang="zh-CN" altLang="en-US" sz="2000" b="1" dirty="0">
                <a:solidFill>
                  <a:schemeClr val="hlink"/>
                </a:solidFill>
                <a:effectLst/>
              </a:rPr>
              <a:t>，</a:t>
            </a:r>
            <a:r>
              <a:rPr lang="en-US" altLang="zh-CN" sz="2000" b="1" dirty="0">
                <a:solidFill>
                  <a:schemeClr val="hlink"/>
                </a:solidFill>
                <a:effectLst/>
              </a:rPr>
              <a:t>SUN</a:t>
            </a:r>
            <a:r>
              <a:rPr lang="zh-CN" altLang="en-US" sz="2000" b="1" dirty="0">
                <a:solidFill>
                  <a:schemeClr val="hlink"/>
                </a:solidFill>
                <a:effectLst/>
              </a:rPr>
              <a:t>共同发起，</a:t>
            </a:r>
            <a:r>
              <a:rPr lang="zh-CN" altLang="en-US" sz="2000" b="1" dirty="0">
                <a:effectLst/>
              </a:rPr>
              <a:t> 以满足市场迫切需要的</a:t>
            </a:r>
            <a:r>
              <a:rPr lang="zh-CN" altLang="en-US" sz="2000" b="1" dirty="0">
                <a:solidFill>
                  <a:srgbClr val="FFFF00"/>
                </a:solidFill>
                <a:effectLst/>
              </a:rPr>
              <a:t>标准化性能测试</a:t>
            </a:r>
            <a:r>
              <a:rPr lang="zh-CN" altLang="en-US" sz="2000" b="1" dirty="0">
                <a:effectLst/>
              </a:rPr>
              <a:t>。</a:t>
            </a:r>
            <a:endParaRPr lang="en-US" altLang="zh-CN" sz="2000" b="1" dirty="0">
              <a:effectLst/>
            </a:endParaRPr>
          </a:p>
          <a:p>
            <a:pPr lvl="1">
              <a:lnSpc>
                <a:spcPts val="3000"/>
              </a:lnSpc>
            </a:pPr>
            <a:r>
              <a:rPr lang="zh-CN" altLang="en-US" sz="2000" b="1" dirty="0">
                <a:effectLst/>
                <a:latin typeface="Comic Sans MS" panose="030F0702030302020204" pitchFamily="66" charset="0"/>
              </a:rPr>
              <a:t>已成为</a:t>
            </a:r>
            <a:r>
              <a:rPr lang="zh-CN" altLang="en-US" sz="2000" b="1" dirty="0">
                <a:solidFill>
                  <a:srgbClr val="FFC000"/>
                </a:solidFill>
                <a:effectLst/>
                <a:latin typeface="Comic Sans MS" panose="030F0702030302020204" pitchFamily="66" charset="0"/>
              </a:rPr>
              <a:t>最成功</a:t>
            </a:r>
            <a:r>
              <a:rPr lang="zh-CN" altLang="en-US" sz="2000" b="1" dirty="0">
                <a:effectLst/>
                <a:latin typeface="Comic Sans MS" panose="030F0702030302020204" pitchFamily="66" charset="0"/>
              </a:rPr>
              <a:t>的性能测试标准化组织，有</a:t>
            </a:r>
            <a:r>
              <a:rPr lang="en-US" altLang="zh-CN" sz="2000" b="1" dirty="0">
                <a:effectLst/>
                <a:latin typeface="Comic Sans MS" panose="030F0702030302020204" pitchFamily="66" charset="0"/>
              </a:rPr>
              <a:t>40</a:t>
            </a:r>
            <a:r>
              <a:rPr lang="zh-CN" altLang="en-US" sz="2000" b="1" dirty="0">
                <a:effectLst/>
                <a:latin typeface="Comic Sans MS" panose="030F0702030302020204" pitchFamily="66" charset="0"/>
              </a:rPr>
              <a:t>个公司成员。</a:t>
            </a:r>
            <a:endParaRPr lang="en-US" altLang="zh-CN" sz="2000" b="1" dirty="0">
              <a:effectLst/>
              <a:latin typeface="Comic Sans MS" panose="030F0702030302020204" pitchFamily="66" charset="0"/>
            </a:endParaRPr>
          </a:p>
          <a:p>
            <a:pPr lvl="1">
              <a:lnSpc>
                <a:spcPts val="3000"/>
              </a:lnSpc>
            </a:pPr>
            <a:r>
              <a:rPr lang="en-US" altLang="zh-CN" sz="2000" b="1" dirty="0">
                <a:effectLst/>
                <a:latin typeface="Comic Sans MS" panose="030F0702030302020204" pitchFamily="66" charset="0"/>
              </a:rPr>
              <a:t>http://www.spec.org</a:t>
            </a:r>
          </a:p>
          <a:p>
            <a:pPr>
              <a:lnSpc>
                <a:spcPct val="90000"/>
              </a:lnSpc>
            </a:pPr>
            <a:r>
              <a:rPr lang="en-US" altLang="zh-CN" sz="2800" dirty="0">
                <a:effectLst/>
                <a:latin typeface="Comic Sans MS" panose="030F0702030302020204" pitchFamily="66" charset="0"/>
              </a:rPr>
              <a:t>SPEC's Philosophy</a:t>
            </a:r>
            <a:endParaRPr lang="en-US" altLang="zh-CN" sz="2400" b="1" dirty="0">
              <a:effectLst/>
              <a:latin typeface="Comic Sans MS" panose="030F0702030302020204" pitchFamily="66" charset="0"/>
            </a:endParaRPr>
          </a:p>
          <a:p>
            <a:pPr lvl="1">
              <a:lnSpc>
                <a:spcPts val="3000"/>
              </a:lnSpc>
            </a:pPr>
            <a:r>
              <a:rPr lang="zh-CN" altLang="en-US" sz="2000" b="1" dirty="0">
                <a:effectLst/>
                <a:latin typeface="Comic Sans MS" panose="030F0702030302020204" pitchFamily="66" charset="0"/>
              </a:rPr>
              <a:t>目标：保证市场</a:t>
            </a:r>
            <a:r>
              <a:rPr lang="zh-CN" altLang="en-US" sz="2000" b="1" dirty="0">
                <a:solidFill>
                  <a:srgbClr val="FFFF00"/>
                </a:solidFill>
                <a:effectLst/>
                <a:latin typeface="Comic Sans MS" panose="030F0702030302020204" pitchFamily="66" charset="0"/>
              </a:rPr>
              <a:t>有一套公平和实用</a:t>
            </a:r>
            <a:r>
              <a:rPr lang="zh-CN" altLang="en-US" sz="2000" b="1" dirty="0">
                <a:effectLst/>
                <a:latin typeface="Comic Sans MS" panose="030F0702030302020204" pitchFamily="66" charset="0"/>
              </a:rPr>
              <a:t>的指标来区分不同的候选系统。</a:t>
            </a:r>
            <a:endParaRPr lang="en-US" altLang="zh-CN" sz="2000" b="1" dirty="0">
              <a:effectLst/>
              <a:latin typeface="Comic Sans MS" panose="030F0702030302020204" pitchFamily="66" charset="0"/>
            </a:endParaRPr>
          </a:p>
          <a:p>
            <a:pPr lvl="1">
              <a:lnSpc>
                <a:spcPts val="3000"/>
              </a:lnSpc>
            </a:pPr>
            <a:r>
              <a:rPr lang="zh-CN" altLang="en-US" sz="2000" b="1" dirty="0">
                <a:effectLst/>
                <a:latin typeface="Comic Sans MS" panose="030F0702030302020204" pitchFamily="66" charset="0"/>
              </a:rPr>
              <a:t>基本方法：提供基于</a:t>
            </a:r>
            <a:r>
              <a:rPr lang="zh-CN" altLang="en-US" sz="2000" b="1" dirty="0">
                <a:solidFill>
                  <a:srgbClr val="FFFF00"/>
                </a:solidFill>
                <a:effectLst/>
                <a:latin typeface="Comic Sans MS" panose="030F0702030302020204" pitchFamily="66" charset="0"/>
              </a:rPr>
              <a:t>现有应用程序</a:t>
            </a:r>
            <a:r>
              <a:rPr lang="zh-CN" altLang="en-US" sz="2000" b="1" dirty="0">
                <a:effectLst/>
                <a:latin typeface="Comic Sans MS" panose="030F0702030302020204" pitchFamily="66" charset="0"/>
              </a:rPr>
              <a:t>的一套标准化源代码作为基准测试程序集。</a:t>
            </a:r>
            <a:endParaRPr lang="en-US" altLang="zh-CN" sz="2000" b="1" dirty="0">
              <a:effectLst/>
              <a:latin typeface="Comic Sans MS" panose="030F0702030302020204" pitchFamily="66" charset="0"/>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3" name="Text Box 3">
            <a:extLst>
              <a:ext uri="{FF2B5EF4-FFF2-40B4-BE49-F238E27FC236}">
                <a16:creationId xmlns:a16="http://schemas.microsoft.com/office/drawing/2014/main" id="{CFB1EA29-0D75-4148-92D0-8E3BE8CD4DEF}"/>
              </a:ext>
            </a:extLst>
          </p:cNvPr>
          <p:cNvSpPr txBox="1">
            <a:spLocks noChangeArrowheads="1"/>
          </p:cNvSpPr>
          <p:nvPr/>
        </p:nvSpPr>
        <p:spPr bwMode="auto">
          <a:xfrm>
            <a:off x="2238375" y="1000126"/>
            <a:ext cx="800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二种处理机执行时序比较：（a）单周期；（b）多周期；</a:t>
            </a:r>
          </a:p>
        </p:txBody>
      </p:sp>
      <p:pic>
        <p:nvPicPr>
          <p:cNvPr id="23554" name="图片 5" descr="1">
            <a:extLst>
              <a:ext uri="{FF2B5EF4-FFF2-40B4-BE49-F238E27FC236}">
                <a16:creationId xmlns:a16="http://schemas.microsoft.com/office/drawing/2014/main" id="{EA8DF2A6-988B-4397-9E80-08F1DBB17F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0510"/>
          <a:stretch>
            <a:fillRect/>
          </a:stretch>
        </p:blipFill>
        <p:spPr bwMode="auto">
          <a:xfrm>
            <a:off x="1524000" y="1928814"/>
            <a:ext cx="9144000" cy="40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2C1E75EC-2EA6-493B-9FF2-F5E1877FDDFF}"/>
              </a:ext>
            </a:extLst>
          </p:cNvPr>
          <p:cNvSpPr txBox="1"/>
          <p:nvPr/>
        </p:nvSpPr>
        <p:spPr>
          <a:xfrm>
            <a:off x="1738314" y="285751"/>
            <a:ext cx="6357937" cy="785813"/>
          </a:xfrm>
          <a:prstGeom prst="rect">
            <a:avLst/>
          </a:prstGeom>
        </p:spPr>
        <p:txBody>
          <a:bodyPr>
            <a:normAutofit/>
          </a:bodyPr>
          <a:lstStyle/>
          <a:p>
            <a:pPr fontAlgn="base">
              <a:spcBef>
                <a:spcPct val="0"/>
              </a:spcBef>
              <a:spcAft>
                <a:spcPct val="0"/>
              </a:spcAft>
              <a:defRPr/>
            </a:pPr>
            <a:r>
              <a:rPr lang="zh-CN" altLang="en-US" sz="3200" b="1" kern="0" dirty="0">
                <a:solidFill>
                  <a:srgbClr val="FFCC66"/>
                </a:solidFill>
                <a:effectLst>
                  <a:outerShdw blurRad="38100" dist="38100" dir="2700000" algn="tl">
                    <a:srgbClr val="000000"/>
                  </a:outerShdw>
                </a:effectLst>
                <a:latin typeface="Comic Sans MS" panose="030F0702030302020204" pitchFamily="66" charset="0"/>
                <a:ea typeface="宋体"/>
              </a:rPr>
              <a:t>三、单周期与</a:t>
            </a:r>
            <a:r>
              <a:rPr lang="zh-CN" altLang="en-US" sz="3200" b="1" kern="0" dirty="0">
                <a:solidFill>
                  <a:srgbClr val="FFFF00"/>
                </a:solidFill>
                <a:effectLst>
                  <a:outerShdw blurRad="38100" dist="38100" dir="2700000" algn="tl">
                    <a:srgbClr val="000000"/>
                  </a:outerShdw>
                </a:effectLst>
                <a:latin typeface="Comic Sans MS" panose="030F0702030302020204" pitchFamily="66" charset="0"/>
                <a:ea typeface="宋体"/>
              </a:rPr>
              <a:t>多周期</a:t>
            </a:r>
            <a:r>
              <a:rPr lang="zh-CN" altLang="en-US" sz="3200" b="1" kern="0" dirty="0">
                <a:solidFill>
                  <a:srgbClr val="FFCC66"/>
                </a:solidFill>
                <a:effectLst>
                  <a:outerShdw blurRad="38100" dist="38100" dir="2700000" algn="tl">
                    <a:srgbClr val="000000"/>
                  </a:outerShdw>
                </a:effectLst>
                <a:latin typeface="Comic Sans MS" panose="030F0702030302020204" pitchFamily="66" charset="0"/>
                <a:ea typeface="宋体"/>
              </a:rPr>
              <a:t>处理机时序</a:t>
            </a:r>
            <a:endParaRPr lang="zh-CN" altLang="en-US" sz="3200" kern="0" dirty="0">
              <a:solidFill>
                <a:srgbClr val="FFCC66"/>
              </a:solidFill>
              <a:effectLst>
                <a:outerShdw blurRad="38100" dist="38100" dir="2700000" algn="tl">
                  <a:srgbClr val="000000"/>
                </a:outerShdw>
              </a:effectLst>
              <a:latin typeface="Arial"/>
              <a:ea typeface="宋体"/>
            </a:endParaRPr>
          </a:p>
        </p:txBody>
      </p:sp>
      <p:sp>
        <p:nvSpPr>
          <p:cNvPr id="23556" name="灯片编号占位符 1">
            <a:extLst>
              <a:ext uri="{FF2B5EF4-FFF2-40B4-BE49-F238E27FC236}">
                <a16:creationId xmlns:a16="http://schemas.microsoft.com/office/drawing/2014/main" id="{EC04580F-DDA7-4385-A1FD-72BA830EE79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396A6684-0803-4341-B0DF-96BAAEDE0C1D}"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250</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BEE0BE49-AB39-415E-B7E7-D191323C552D}"/>
              </a:ext>
            </a:extLst>
          </p:cNvPr>
          <p:cNvSpPr txBox="1"/>
          <p:nvPr/>
        </p:nvSpPr>
        <p:spPr>
          <a:xfrm>
            <a:off x="1809750" y="284163"/>
            <a:ext cx="6357938" cy="785812"/>
          </a:xfrm>
          <a:prstGeom prst="rect">
            <a:avLst/>
          </a:prstGeom>
        </p:spPr>
        <p:txBody>
          <a:bodyPr>
            <a:normAutofit/>
          </a:bodyPr>
          <a:lstStyle/>
          <a:p>
            <a:pPr fontAlgn="base">
              <a:spcBef>
                <a:spcPct val="0"/>
              </a:spcBef>
              <a:spcAft>
                <a:spcPct val="0"/>
              </a:spcAft>
              <a:defRPr/>
            </a:pPr>
            <a:r>
              <a:rPr lang="zh-CN" altLang="en-US" sz="3200" b="1" kern="0" dirty="0">
                <a:solidFill>
                  <a:srgbClr val="FFFF00"/>
                </a:solidFill>
                <a:effectLst>
                  <a:outerShdw blurRad="38100" dist="38100" dir="2700000" algn="tl">
                    <a:srgbClr val="000000"/>
                  </a:outerShdw>
                </a:effectLst>
                <a:latin typeface="Comic Sans MS" panose="030F0702030302020204" pitchFamily="66" charset="0"/>
                <a:ea typeface="宋体"/>
              </a:rPr>
              <a:t>四、流水线处理机时序</a:t>
            </a:r>
          </a:p>
        </p:txBody>
      </p:sp>
      <p:sp>
        <p:nvSpPr>
          <p:cNvPr id="24578" name="Text Box 2">
            <a:extLst>
              <a:ext uri="{FF2B5EF4-FFF2-40B4-BE49-F238E27FC236}">
                <a16:creationId xmlns:a16="http://schemas.microsoft.com/office/drawing/2014/main" id="{0002D998-4C24-4904-A971-1D29E2A3CC9F}"/>
              </a:ext>
            </a:extLst>
          </p:cNvPr>
          <p:cNvSpPr txBox="1">
            <a:spLocks noChangeArrowheads="1"/>
          </p:cNvSpPr>
          <p:nvPr/>
        </p:nvSpPr>
        <p:spPr bwMode="auto">
          <a:xfrm>
            <a:off x="1666875" y="1143001"/>
            <a:ext cx="8299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FFCC00"/>
                </a:solidFill>
                <a:latin typeface="Times New Roman" panose="02020603050405020304" pitchFamily="18" charset="0"/>
                <a:ea typeface="宋体" panose="02010600030101010101" pitchFamily="2" charset="-122"/>
              </a:rPr>
              <a:t>流水线处理机</a:t>
            </a:r>
            <a:r>
              <a:rPr lang="zh-CN" altLang="en-US" sz="2400" b="1">
                <a:solidFill>
                  <a:srgbClr val="CCFFFF"/>
                </a:solidFill>
                <a:latin typeface="Times New Roman" panose="02020603050405020304" pitchFamily="18" charset="0"/>
                <a:ea typeface="宋体" panose="02010600030101010101" pitchFamily="2" charset="-122"/>
              </a:rPr>
              <a:t>：</a:t>
            </a:r>
            <a:r>
              <a:rPr lang="zh-CN" altLang="en-US" sz="2400" b="1">
                <a:solidFill>
                  <a:srgbClr val="FFFF00"/>
                </a:solidFill>
                <a:latin typeface="Times New Roman" panose="02020603050405020304" pitchFamily="18" charset="0"/>
                <a:ea typeface="宋体" panose="02010600030101010101" pitchFamily="2" charset="-122"/>
              </a:rPr>
              <a:t>流水线是5级</a:t>
            </a:r>
            <a:r>
              <a:rPr lang="zh-CN" altLang="en-US" sz="2400" b="1">
                <a:solidFill>
                  <a:srgbClr val="CCFFFF"/>
                </a:solidFill>
                <a:latin typeface="Times New Roman" panose="02020603050405020304" pitchFamily="18" charset="0"/>
                <a:ea typeface="宋体" panose="02010600030101010101" pitchFamily="2" charset="-122"/>
              </a:rPr>
              <a:t>。示意图如下：</a:t>
            </a:r>
          </a:p>
        </p:txBody>
      </p:sp>
      <p:pic>
        <p:nvPicPr>
          <p:cNvPr id="24579" name="图片 5" descr="3">
            <a:extLst>
              <a:ext uri="{FF2B5EF4-FFF2-40B4-BE49-F238E27FC236}">
                <a16:creationId xmlns:a16="http://schemas.microsoft.com/office/drawing/2014/main" id="{BF3F01D9-5EB1-48A0-9B9C-8DD409EBF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670" t="3482" r="32274" b="73656"/>
          <a:stretch>
            <a:fillRect/>
          </a:stretch>
        </p:blipFill>
        <p:spPr bwMode="auto">
          <a:xfrm>
            <a:off x="2524125" y="2071688"/>
            <a:ext cx="714375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2">
            <a:extLst>
              <a:ext uri="{FF2B5EF4-FFF2-40B4-BE49-F238E27FC236}">
                <a16:creationId xmlns:a16="http://schemas.microsoft.com/office/drawing/2014/main" id="{C9E6FF7C-82D0-4094-A264-0F0E07A2ADC9}"/>
              </a:ext>
            </a:extLst>
          </p:cNvPr>
          <p:cNvSpPr txBox="1">
            <a:spLocks noChangeArrowheads="1"/>
          </p:cNvSpPr>
          <p:nvPr/>
        </p:nvSpPr>
        <p:spPr bwMode="auto">
          <a:xfrm>
            <a:off x="1954214" y="4357688"/>
            <a:ext cx="8713787" cy="1200150"/>
          </a:xfrm>
          <a:prstGeom prst="rect">
            <a:avLst/>
          </a:prstGeom>
          <a:noFill/>
          <a:ln w="9525">
            <a:noFill/>
            <a:miter lim="800000"/>
          </a:ln>
        </p:spPr>
        <p:txBody>
          <a:bodyPr>
            <a:spAutoFit/>
          </a:bodyPr>
          <a:lstStyle/>
          <a:p>
            <a:pPr fontAlgn="base">
              <a:spcBef>
                <a:spcPct val="0"/>
              </a:spcBef>
              <a:spcAft>
                <a:spcPct val="0"/>
              </a:spcAft>
              <a:defRPr/>
            </a:pPr>
            <a:r>
              <a:rPr lang="zh-CN" altLang="en-US" sz="2400" b="1" dirty="0">
                <a:solidFill>
                  <a:srgbClr val="AAFFFF"/>
                </a:solidFill>
                <a:latin typeface="Arial" panose="020B0604020202020204" pitchFamily="34" charset="0"/>
                <a:ea typeface="宋体" panose="02010600030101010101" pitchFamily="2" charset="-122"/>
              </a:rPr>
              <a:t>IM（instruction </a:t>
            </a:r>
            <a:r>
              <a:rPr lang="zh-CN" altLang="en-US" sz="2400" b="1" dirty="0">
                <a:solidFill>
                  <a:srgbClr val="CCFFFF"/>
                </a:solidFill>
                <a:latin typeface="Arial" panose="020B0604020202020204" pitchFamily="34" charset="0"/>
                <a:ea typeface="宋体" panose="02010600030101010101" pitchFamily="2" charset="-122"/>
              </a:rPr>
              <a:t>memory）：指令存储器</a:t>
            </a:r>
            <a:endParaRPr lang="en-US" altLang="zh-CN" sz="2400" b="1" dirty="0">
              <a:solidFill>
                <a:srgbClr val="CCFFFF"/>
              </a:solidFill>
              <a:latin typeface="Arial" panose="020B0604020202020204" pitchFamily="34" charset="0"/>
              <a:ea typeface="宋体" panose="02010600030101010101" pitchFamily="2" charset="-122"/>
            </a:endParaRPr>
          </a:p>
          <a:p>
            <a:pPr fontAlgn="base">
              <a:spcBef>
                <a:spcPct val="0"/>
              </a:spcBef>
              <a:spcAft>
                <a:spcPct val="0"/>
              </a:spcAft>
              <a:defRPr/>
            </a:pPr>
            <a:r>
              <a:rPr lang="en-US" altLang="zh-CN" sz="2400" b="1" dirty="0">
                <a:solidFill>
                  <a:srgbClr val="CCFFFF"/>
                </a:solidFill>
                <a:latin typeface="Arial" panose="020B0604020202020204" pitchFamily="34" charset="0"/>
                <a:ea typeface="宋体" panose="02010600030101010101" pitchFamily="2" charset="-122"/>
              </a:rPr>
              <a:t>REG</a:t>
            </a:r>
            <a:r>
              <a:rPr lang="zh-CN" altLang="en-US" sz="2400" b="1" dirty="0">
                <a:solidFill>
                  <a:srgbClr val="CCFFFF"/>
                </a:solidFill>
                <a:latin typeface="Arial" panose="020B0604020202020204" pitchFamily="34" charset="0"/>
                <a:ea typeface="宋体" panose="02010600030101010101" pitchFamily="2" charset="-122"/>
              </a:rPr>
              <a:t>（ register file ）：寄存器堆</a:t>
            </a:r>
            <a:endParaRPr lang="en-US" altLang="zh-CN" sz="2400" b="1" dirty="0">
              <a:solidFill>
                <a:srgbClr val="CCFFFF"/>
              </a:solidFill>
              <a:latin typeface="Arial" panose="020B0604020202020204" pitchFamily="34" charset="0"/>
              <a:ea typeface="宋体" panose="02010600030101010101" pitchFamily="2" charset="-122"/>
            </a:endParaRPr>
          </a:p>
          <a:p>
            <a:pPr fontAlgn="base">
              <a:spcBef>
                <a:spcPct val="0"/>
              </a:spcBef>
              <a:spcAft>
                <a:spcPct val="0"/>
              </a:spcAft>
              <a:defRPr/>
            </a:pPr>
            <a:r>
              <a:rPr lang="en-US" altLang="zh-CN" sz="2400" b="1" dirty="0">
                <a:solidFill>
                  <a:srgbClr val="CCFFFF"/>
                </a:solidFill>
                <a:latin typeface="Arial" panose="020B0604020202020204" pitchFamily="34" charset="0"/>
                <a:ea typeface="宋体" panose="02010600030101010101" pitchFamily="2" charset="-122"/>
              </a:rPr>
              <a:t>DM</a:t>
            </a:r>
            <a:r>
              <a:rPr lang="zh-CN" altLang="en-US" sz="2400" b="1" dirty="0">
                <a:solidFill>
                  <a:srgbClr val="FFC000"/>
                </a:solidFill>
                <a:latin typeface="Arial" panose="020B0604020202020204" pitchFamily="34" charset="0"/>
                <a:ea typeface="宋体" panose="02010600030101010101" pitchFamily="2" charset="-122"/>
              </a:rPr>
              <a:t> </a:t>
            </a:r>
            <a:r>
              <a:rPr lang="zh-CN" altLang="en-US" sz="2400" b="1" dirty="0">
                <a:solidFill>
                  <a:srgbClr val="AAFFFF"/>
                </a:solidFill>
                <a:latin typeface="Arial" panose="020B0604020202020204" pitchFamily="34" charset="0"/>
                <a:ea typeface="宋体" panose="02010600030101010101" pitchFamily="2" charset="-122"/>
              </a:rPr>
              <a:t>（</a:t>
            </a:r>
            <a:r>
              <a:rPr lang="en-US" altLang="zh-CN" sz="2400" b="1" dirty="0">
                <a:solidFill>
                  <a:srgbClr val="AAFFFF"/>
                </a:solidFill>
                <a:latin typeface="Arial" panose="020B0604020202020204" pitchFamily="34" charset="0"/>
                <a:ea typeface="宋体" panose="02010600030101010101" pitchFamily="2" charset="-122"/>
              </a:rPr>
              <a:t>data </a:t>
            </a:r>
            <a:r>
              <a:rPr lang="zh-CN" altLang="en-US" sz="2400" b="1" dirty="0">
                <a:solidFill>
                  <a:srgbClr val="AAFFFF"/>
                </a:solidFill>
                <a:latin typeface="Arial" panose="020B0604020202020204" pitchFamily="34" charset="0"/>
                <a:ea typeface="宋体" panose="02010600030101010101" pitchFamily="2" charset="-122"/>
              </a:rPr>
              <a:t> </a:t>
            </a:r>
            <a:r>
              <a:rPr lang="zh-CN" altLang="en-US" sz="2400" b="1" dirty="0">
                <a:solidFill>
                  <a:srgbClr val="CCFFFF"/>
                </a:solidFill>
                <a:latin typeface="Arial" panose="020B0604020202020204" pitchFamily="34" charset="0"/>
                <a:ea typeface="宋体" panose="02010600030101010101" pitchFamily="2" charset="-122"/>
              </a:rPr>
              <a:t>memory）：数据存储器</a:t>
            </a:r>
          </a:p>
        </p:txBody>
      </p:sp>
      <p:grpSp>
        <p:nvGrpSpPr>
          <p:cNvPr id="24581" name="组合 71">
            <a:extLst>
              <a:ext uri="{FF2B5EF4-FFF2-40B4-BE49-F238E27FC236}">
                <a16:creationId xmlns:a16="http://schemas.microsoft.com/office/drawing/2014/main" id="{38472222-F835-4FA3-8B32-DD33E82D3C6E}"/>
              </a:ext>
            </a:extLst>
          </p:cNvPr>
          <p:cNvGrpSpPr>
            <a:grpSpLocks/>
          </p:cNvGrpSpPr>
          <p:nvPr/>
        </p:nvGrpSpPr>
        <p:grpSpPr bwMode="auto">
          <a:xfrm>
            <a:off x="2667000" y="3643314"/>
            <a:ext cx="6478588" cy="427037"/>
            <a:chOff x="1142976" y="3643305"/>
            <a:chExt cx="6478324" cy="426913"/>
          </a:xfrm>
        </p:grpSpPr>
        <p:grpSp>
          <p:nvGrpSpPr>
            <p:cNvPr id="24582" name="Group 380">
              <a:extLst>
                <a:ext uri="{FF2B5EF4-FFF2-40B4-BE49-F238E27FC236}">
                  <a16:creationId xmlns:a16="http://schemas.microsoft.com/office/drawing/2014/main" id="{079AFCA5-5066-4E8D-A026-34DAE6D062CD}"/>
                </a:ext>
              </a:extLst>
            </p:cNvPr>
            <p:cNvGrpSpPr>
              <a:grpSpLocks/>
            </p:cNvGrpSpPr>
            <p:nvPr/>
          </p:nvGrpSpPr>
          <p:grpSpPr bwMode="auto">
            <a:xfrm>
              <a:off x="1142976" y="3643305"/>
              <a:ext cx="1357322" cy="426905"/>
              <a:chOff x="1496" y="3836"/>
              <a:chExt cx="464" cy="188"/>
            </a:xfrm>
          </p:grpSpPr>
          <p:sp>
            <p:nvSpPr>
              <p:cNvPr id="24583" name="Rectangle 381">
                <a:extLst>
                  <a:ext uri="{FF2B5EF4-FFF2-40B4-BE49-F238E27FC236}">
                    <a16:creationId xmlns:a16="http://schemas.microsoft.com/office/drawing/2014/main" id="{7963E3E0-7BA3-4EF8-BDD4-FFBCAE9C083D}"/>
                  </a:ext>
                </a:extLst>
              </p:cNvPr>
              <p:cNvSpPr>
                <a:spLocks noChangeArrowheads="1"/>
              </p:cNvSpPr>
              <p:nvPr/>
            </p:nvSpPr>
            <p:spPr bwMode="auto">
              <a:xfrm>
                <a:off x="149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sz="2000" b="1">
                  <a:solidFill>
                    <a:srgbClr val="FFFF00"/>
                  </a:solidFill>
                  <a:latin typeface="Times New Roman" panose="02020603050405020304" pitchFamily="18" charset="0"/>
                  <a:ea typeface="宋体" panose="02010600030101010101" pitchFamily="2" charset="-122"/>
                </a:endParaRPr>
              </a:p>
            </p:txBody>
          </p:sp>
          <p:sp>
            <p:nvSpPr>
              <p:cNvPr id="24584" name="Rectangle 382">
                <a:extLst>
                  <a:ext uri="{FF2B5EF4-FFF2-40B4-BE49-F238E27FC236}">
                    <a16:creationId xmlns:a16="http://schemas.microsoft.com/office/drawing/2014/main" id="{53DB652D-A1E5-44D4-876F-68D846421D80}"/>
                  </a:ext>
                </a:extLst>
              </p:cNvPr>
              <p:cNvSpPr>
                <a:spLocks noChangeArrowheads="1"/>
              </p:cNvSpPr>
              <p:nvPr/>
            </p:nvSpPr>
            <p:spPr bwMode="auto">
              <a:xfrm>
                <a:off x="1523" y="3836"/>
                <a:ext cx="15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2000" b="1">
                    <a:solidFill>
                      <a:srgbClr val="FFFF00"/>
                    </a:solidFill>
                    <a:latin typeface="Times New Roman" panose="02020603050405020304" pitchFamily="18" charset="0"/>
                    <a:ea typeface="宋体" panose="02010600030101010101" pitchFamily="2" charset="-122"/>
                  </a:rPr>
                  <a:t>IF</a:t>
                </a:r>
              </a:p>
            </p:txBody>
          </p:sp>
        </p:grpSp>
        <p:grpSp>
          <p:nvGrpSpPr>
            <p:cNvPr id="24585" name="Group 383">
              <a:extLst>
                <a:ext uri="{FF2B5EF4-FFF2-40B4-BE49-F238E27FC236}">
                  <a16:creationId xmlns:a16="http://schemas.microsoft.com/office/drawing/2014/main" id="{3D7681B3-162F-4788-B3E5-22A1171BA74D}"/>
                </a:ext>
              </a:extLst>
            </p:cNvPr>
            <p:cNvGrpSpPr>
              <a:grpSpLocks/>
            </p:cNvGrpSpPr>
            <p:nvPr/>
          </p:nvGrpSpPr>
          <p:grpSpPr bwMode="auto">
            <a:xfrm>
              <a:off x="2500298" y="3643305"/>
              <a:ext cx="1286843" cy="426905"/>
              <a:chOff x="1976" y="3836"/>
              <a:chExt cx="464" cy="188"/>
            </a:xfrm>
          </p:grpSpPr>
          <p:sp>
            <p:nvSpPr>
              <p:cNvPr id="24586" name="Rectangle 384">
                <a:extLst>
                  <a:ext uri="{FF2B5EF4-FFF2-40B4-BE49-F238E27FC236}">
                    <a16:creationId xmlns:a16="http://schemas.microsoft.com/office/drawing/2014/main" id="{D8BA97B3-10E7-4868-83B6-50DDFB8DB41C}"/>
                  </a:ext>
                </a:extLst>
              </p:cNvPr>
              <p:cNvSpPr>
                <a:spLocks noChangeArrowheads="1"/>
              </p:cNvSpPr>
              <p:nvPr/>
            </p:nvSpPr>
            <p:spPr bwMode="auto">
              <a:xfrm>
                <a:off x="197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sz="2000" b="1">
                  <a:solidFill>
                    <a:srgbClr val="FFFF00"/>
                  </a:solidFill>
                  <a:latin typeface="Times New Roman" panose="02020603050405020304" pitchFamily="18" charset="0"/>
                  <a:ea typeface="宋体" panose="02010600030101010101" pitchFamily="2" charset="-122"/>
                </a:endParaRPr>
              </a:p>
            </p:txBody>
          </p:sp>
          <p:sp>
            <p:nvSpPr>
              <p:cNvPr id="24587" name="Rectangle 385">
                <a:extLst>
                  <a:ext uri="{FF2B5EF4-FFF2-40B4-BE49-F238E27FC236}">
                    <a16:creationId xmlns:a16="http://schemas.microsoft.com/office/drawing/2014/main" id="{0A810C5D-0FAB-424B-9346-9CF61A0C0226}"/>
                  </a:ext>
                </a:extLst>
              </p:cNvPr>
              <p:cNvSpPr>
                <a:spLocks noChangeArrowheads="1"/>
              </p:cNvSpPr>
              <p:nvPr/>
            </p:nvSpPr>
            <p:spPr bwMode="auto">
              <a:xfrm>
                <a:off x="2051" y="3836"/>
                <a:ext cx="169"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2000" b="1">
                    <a:solidFill>
                      <a:srgbClr val="FFFF00"/>
                    </a:solidFill>
                    <a:latin typeface="Times New Roman" panose="02020603050405020304" pitchFamily="18" charset="0"/>
                    <a:ea typeface="宋体" panose="02010600030101010101" pitchFamily="2" charset="-122"/>
                  </a:rPr>
                  <a:t>ID</a:t>
                </a:r>
              </a:p>
            </p:txBody>
          </p:sp>
        </p:grpSp>
        <p:grpSp>
          <p:nvGrpSpPr>
            <p:cNvPr id="24588" name="Group 386">
              <a:extLst>
                <a:ext uri="{FF2B5EF4-FFF2-40B4-BE49-F238E27FC236}">
                  <a16:creationId xmlns:a16="http://schemas.microsoft.com/office/drawing/2014/main" id="{2C8E4198-199D-48DB-BC19-6A74AE2B3B45}"/>
                </a:ext>
              </a:extLst>
            </p:cNvPr>
            <p:cNvGrpSpPr>
              <a:grpSpLocks/>
            </p:cNvGrpSpPr>
            <p:nvPr/>
          </p:nvGrpSpPr>
          <p:grpSpPr bwMode="auto">
            <a:xfrm>
              <a:off x="3761730" y="3643313"/>
              <a:ext cx="1334788" cy="426905"/>
              <a:chOff x="2456" y="3836"/>
              <a:chExt cx="464" cy="188"/>
            </a:xfrm>
          </p:grpSpPr>
          <p:sp>
            <p:nvSpPr>
              <p:cNvPr id="24589" name="Rectangle 387">
                <a:extLst>
                  <a:ext uri="{FF2B5EF4-FFF2-40B4-BE49-F238E27FC236}">
                    <a16:creationId xmlns:a16="http://schemas.microsoft.com/office/drawing/2014/main" id="{DEB63A08-8136-45CD-8389-DBDEE1083AB1}"/>
                  </a:ext>
                </a:extLst>
              </p:cNvPr>
              <p:cNvSpPr>
                <a:spLocks noChangeArrowheads="1"/>
              </p:cNvSpPr>
              <p:nvPr/>
            </p:nvSpPr>
            <p:spPr bwMode="auto">
              <a:xfrm>
                <a:off x="245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sz="2000" b="1">
                  <a:solidFill>
                    <a:srgbClr val="FFFF00"/>
                  </a:solidFill>
                  <a:latin typeface="Times New Roman" panose="02020603050405020304" pitchFamily="18" charset="0"/>
                  <a:ea typeface="宋体" panose="02010600030101010101" pitchFamily="2" charset="-122"/>
                </a:endParaRPr>
              </a:p>
            </p:txBody>
          </p:sp>
          <p:sp>
            <p:nvSpPr>
              <p:cNvPr id="24590" name="Rectangle 388">
                <a:extLst>
                  <a:ext uri="{FF2B5EF4-FFF2-40B4-BE49-F238E27FC236}">
                    <a16:creationId xmlns:a16="http://schemas.microsoft.com/office/drawing/2014/main" id="{B4A6AA24-D84F-4C1E-84D9-75BED7EEFF28}"/>
                  </a:ext>
                </a:extLst>
              </p:cNvPr>
              <p:cNvSpPr>
                <a:spLocks noChangeArrowheads="1"/>
              </p:cNvSpPr>
              <p:nvPr/>
            </p:nvSpPr>
            <p:spPr bwMode="auto">
              <a:xfrm>
                <a:off x="2483" y="3836"/>
                <a:ext cx="188"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2000" b="1">
                    <a:solidFill>
                      <a:srgbClr val="FFFF00"/>
                    </a:solidFill>
                    <a:latin typeface="Times New Roman" panose="02020603050405020304" pitchFamily="18" charset="0"/>
                    <a:ea typeface="宋体" panose="02010600030101010101" pitchFamily="2" charset="-122"/>
                  </a:rPr>
                  <a:t>EX</a:t>
                </a:r>
              </a:p>
            </p:txBody>
          </p:sp>
        </p:grpSp>
        <p:grpSp>
          <p:nvGrpSpPr>
            <p:cNvPr id="24591" name="Group 389">
              <a:extLst>
                <a:ext uri="{FF2B5EF4-FFF2-40B4-BE49-F238E27FC236}">
                  <a16:creationId xmlns:a16="http://schemas.microsoft.com/office/drawing/2014/main" id="{FB89E124-0A3D-4C34-ACE5-0FE8B69757A9}"/>
                </a:ext>
              </a:extLst>
            </p:cNvPr>
            <p:cNvGrpSpPr>
              <a:grpSpLocks/>
            </p:cNvGrpSpPr>
            <p:nvPr/>
          </p:nvGrpSpPr>
          <p:grpSpPr bwMode="auto">
            <a:xfrm>
              <a:off x="5072069" y="3643305"/>
              <a:ext cx="1213967" cy="426905"/>
              <a:chOff x="2936" y="3836"/>
              <a:chExt cx="422" cy="188"/>
            </a:xfrm>
          </p:grpSpPr>
          <p:sp>
            <p:nvSpPr>
              <p:cNvPr id="24592" name="Rectangle 390">
                <a:extLst>
                  <a:ext uri="{FF2B5EF4-FFF2-40B4-BE49-F238E27FC236}">
                    <a16:creationId xmlns:a16="http://schemas.microsoft.com/office/drawing/2014/main" id="{A28CC503-8E94-4190-BDBB-26C8529F740C}"/>
                  </a:ext>
                </a:extLst>
              </p:cNvPr>
              <p:cNvSpPr>
                <a:spLocks noChangeArrowheads="1"/>
              </p:cNvSpPr>
              <p:nvPr/>
            </p:nvSpPr>
            <p:spPr bwMode="auto">
              <a:xfrm>
                <a:off x="2936" y="3848"/>
                <a:ext cx="42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sz="2000" b="1">
                  <a:solidFill>
                    <a:srgbClr val="FFFF00"/>
                  </a:solidFill>
                  <a:latin typeface="Times New Roman" panose="02020603050405020304" pitchFamily="18" charset="0"/>
                  <a:ea typeface="宋体" panose="02010600030101010101" pitchFamily="2" charset="-122"/>
                </a:endParaRPr>
              </a:p>
            </p:txBody>
          </p:sp>
          <p:sp>
            <p:nvSpPr>
              <p:cNvPr id="24593" name="Rectangle 391">
                <a:extLst>
                  <a:ext uri="{FF2B5EF4-FFF2-40B4-BE49-F238E27FC236}">
                    <a16:creationId xmlns:a16="http://schemas.microsoft.com/office/drawing/2014/main" id="{5989A12A-47C3-4B9A-8135-F2541483A15C}"/>
                  </a:ext>
                </a:extLst>
              </p:cNvPr>
              <p:cNvSpPr>
                <a:spLocks noChangeArrowheads="1"/>
              </p:cNvSpPr>
              <p:nvPr/>
            </p:nvSpPr>
            <p:spPr bwMode="auto">
              <a:xfrm>
                <a:off x="2963" y="3836"/>
                <a:ext cx="2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2000" b="1">
                    <a:solidFill>
                      <a:srgbClr val="FFFF00"/>
                    </a:solidFill>
                    <a:latin typeface="Times New Roman" panose="02020603050405020304" pitchFamily="18" charset="0"/>
                    <a:ea typeface="宋体" panose="02010600030101010101" pitchFamily="2" charset="-122"/>
                  </a:rPr>
                  <a:t>MEM</a:t>
                </a:r>
              </a:p>
            </p:txBody>
          </p:sp>
        </p:grpSp>
        <p:grpSp>
          <p:nvGrpSpPr>
            <p:cNvPr id="24594" name="Group 392">
              <a:extLst>
                <a:ext uri="{FF2B5EF4-FFF2-40B4-BE49-F238E27FC236}">
                  <a16:creationId xmlns:a16="http://schemas.microsoft.com/office/drawing/2014/main" id="{CE810298-E930-4A88-93F6-D0DBF9DBC18A}"/>
                </a:ext>
              </a:extLst>
            </p:cNvPr>
            <p:cNvGrpSpPr>
              <a:grpSpLocks/>
            </p:cNvGrpSpPr>
            <p:nvPr/>
          </p:nvGrpSpPr>
          <p:grpSpPr bwMode="auto">
            <a:xfrm>
              <a:off x="6286512" y="3643305"/>
              <a:ext cx="1334788" cy="426905"/>
              <a:chOff x="3416" y="3836"/>
              <a:chExt cx="464" cy="188"/>
            </a:xfrm>
          </p:grpSpPr>
          <p:sp>
            <p:nvSpPr>
              <p:cNvPr id="24595" name="Rectangle 393">
                <a:extLst>
                  <a:ext uri="{FF2B5EF4-FFF2-40B4-BE49-F238E27FC236}">
                    <a16:creationId xmlns:a16="http://schemas.microsoft.com/office/drawing/2014/main" id="{DEB14B1F-AEF3-4A1B-9E55-D140965214BB}"/>
                  </a:ext>
                </a:extLst>
              </p:cNvPr>
              <p:cNvSpPr>
                <a:spLocks noChangeArrowheads="1"/>
              </p:cNvSpPr>
              <p:nvPr/>
            </p:nvSpPr>
            <p:spPr bwMode="auto">
              <a:xfrm>
                <a:off x="3416" y="3848"/>
                <a:ext cx="464"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sz="2000" b="1">
                  <a:solidFill>
                    <a:srgbClr val="FFFF00"/>
                  </a:solidFill>
                  <a:latin typeface="Times New Roman" panose="02020603050405020304" pitchFamily="18" charset="0"/>
                  <a:ea typeface="宋体" panose="02010600030101010101" pitchFamily="2" charset="-122"/>
                </a:endParaRPr>
              </a:p>
            </p:txBody>
          </p:sp>
          <p:sp>
            <p:nvSpPr>
              <p:cNvPr id="24596" name="Rectangle 394">
                <a:extLst>
                  <a:ext uri="{FF2B5EF4-FFF2-40B4-BE49-F238E27FC236}">
                    <a16:creationId xmlns:a16="http://schemas.microsoft.com/office/drawing/2014/main" id="{94F974AF-34A0-4ABE-95B0-7A1587889A89}"/>
                  </a:ext>
                </a:extLst>
              </p:cNvPr>
              <p:cNvSpPr>
                <a:spLocks noChangeArrowheads="1"/>
              </p:cNvSpPr>
              <p:nvPr/>
            </p:nvSpPr>
            <p:spPr bwMode="auto">
              <a:xfrm>
                <a:off x="3491" y="3836"/>
                <a:ext cx="212"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50000"/>
                  </a:spcBef>
                  <a:spcAft>
                    <a:spcPct val="0"/>
                  </a:spcAft>
                </a:pPr>
                <a:r>
                  <a:rPr lang="en-US" altLang="zh-CN" sz="2000" b="1">
                    <a:solidFill>
                      <a:srgbClr val="FFFF00"/>
                    </a:solidFill>
                    <a:latin typeface="Times New Roman" panose="02020603050405020304" pitchFamily="18" charset="0"/>
                    <a:ea typeface="宋体" panose="02010600030101010101" pitchFamily="2" charset="-122"/>
                  </a:rPr>
                  <a:t>WB</a:t>
                </a:r>
              </a:p>
            </p:txBody>
          </p:sp>
        </p:grpSp>
      </p:grpSp>
      <p:sp>
        <p:nvSpPr>
          <p:cNvPr id="24597" name="灯片编号占位符 1">
            <a:extLst>
              <a:ext uri="{FF2B5EF4-FFF2-40B4-BE49-F238E27FC236}">
                <a16:creationId xmlns:a16="http://schemas.microsoft.com/office/drawing/2014/main" id="{4C06526C-DFCC-4152-82B5-DC4A4521287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CDA7B46A-01F0-45A0-B333-A9C21E215401}"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251</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1" name="Text Box 2">
            <a:extLst>
              <a:ext uri="{FF2B5EF4-FFF2-40B4-BE49-F238E27FC236}">
                <a16:creationId xmlns:a16="http://schemas.microsoft.com/office/drawing/2014/main" id="{8FDEFB38-84A3-4F47-84D8-FEB4BA453964}"/>
              </a:ext>
            </a:extLst>
          </p:cNvPr>
          <p:cNvSpPr txBox="1">
            <a:spLocks noChangeArrowheads="1"/>
          </p:cNvSpPr>
          <p:nvPr/>
        </p:nvSpPr>
        <p:spPr bwMode="auto">
          <a:xfrm>
            <a:off x="1954214" y="500063"/>
            <a:ext cx="87137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FFCC00"/>
                </a:solidFill>
                <a:latin typeface="Times New Roman" panose="02020603050405020304" pitchFamily="18" charset="0"/>
                <a:ea typeface="宋体" panose="02010600030101010101" pitchFamily="2" charset="-122"/>
              </a:rPr>
              <a:t>流水线处理机</a:t>
            </a:r>
            <a:r>
              <a:rPr lang="zh-CN" altLang="en-US" sz="2400" b="1">
                <a:solidFill>
                  <a:srgbClr val="CCFFFF"/>
                </a:solidFill>
                <a:latin typeface="Times New Roman" panose="02020603050405020304" pitchFamily="18" charset="0"/>
                <a:ea typeface="宋体" panose="02010600030101010101" pitchFamily="2" charset="-122"/>
              </a:rPr>
              <a:t>：一个</a:t>
            </a:r>
            <a:r>
              <a:rPr lang="zh-CN" altLang="en-US" sz="2400" b="1">
                <a:solidFill>
                  <a:srgbClr val="FFFF00"/>
                </a:solidFill>
                <a:latin typeface="Times New Roman" panose="02020603050405020304" pitchFamily="18" charset="0"/>
                <a:ea typeface="宋体" panose="02010600030101010101" pitchFamily="2" charset="-122"/>
              </a:rPr>
              <a:t>时钟周期</a:t>
            </a:r>
            <a:r>
              <a:rPr lang="zh-CN" altLang="en-US" sz="2400" b="1">
                <a:solidFill>
                  <a:srgbClr val="CCFFFF"/>
                </a:solidFill>
                <a:latin typeface="Times New Roman" panose="02020603050405020304" pitchFamily="18" charset="0"/>
                <a:ea typeface="宋体" panose="02010600030101010101" pitchFamily="2" charset="-122"/>
              </a:rPr>
              <a:t>取</a:t>
            </a:r>
            <a:r>
              <a:rPr lang="zh-CN" altLang="en-US" sz="2400" b="1">
                <a:solidFill>
                  <a:srgbClr val="FFFF00"/>
                </a:solidFill>
                <a:latin typeface="Times New Roman" panose="02020603050405020304" pitchFamily="18" charset="0"/>
                <a:ea typeface="宋体" panose="02010600030101010101" pitchFamily="2" charset="-122"/>
              </a:rPr>
              <a:t>各级操作中</a:t>
            </a:r>
            <a:r>
              <a:rPr lang="zh-CN" altLang="en-US" sz="2400" b="1">
                <a:solidFill>
                  <a:srgbClr val="CCFFFF"/>
                </a:solidFill>
                <a:latin typeface="Times New Roman" panose="02020603050405020304" pitchFamily="18" charset="0"/>
                <a:ea typeface="宋体" panose="02010600030101010101" pitchFamily="2" charset="-122"/>
              </a:rPr>
              <a:t>所需时间最长的操作执行时间。</a:t>
            </a:r>
            <a:r>
              <a:rPr lang="zh-CN" altLang="en-US" sz="2400" b="1">
                <a:solidFill>
                  <a:srgbClr val="FFFF00"/>
                </a:solidFill>
                <a:latin typeface="Times New Roman" panose="02020603050405020304" pitchFamily="18" charset="0"/>
                <a:ea typeface="宋体" panose="02010600030101010101" pitchFamily="2" charset="-122"/>
              </a:rPr>
              <a:t>时钟周期定义为10ns</a:t>
            </a:r>
            <a:r>
              <a:rPr lang="zh-CN" altLang="en-US" sz="2000" b="1">
                <a:solidFill>
                  <a:srgbClr val="FFFF00"/>
                </a:solidFill>
                <a:latin typeface="Times New Roman" panose="02020603050405020304" pitchFamily="18" charset="0"/>
                <a:ea typeface="宋体" panose="02010600030101010101" pitchFamily="2" charset="-122"/>
              </a:rPr>
              <a:t>（</a:t>
            </a:r>
            <a:r>
              <a:rPr lang="zh-CN" altLang="en-US" sz="2000" b="1">
                <a:solidFill>
                  <a:srgbClr val="CCFFFF"/>
                </a:solidFill>
                <a:latin typeface="Times New Roman" panose="02020603050405020304" pitchFamily="18" charset="0"/>
                <a:ea typeface="宋体" panose="02010600030101010101" pitchFamily="2" charset="-122"/>
              </a:rPr>
              <a:t>尽管</a:t>
            </a:r>
            <a:r>
              <a:rPr lang="zh-CN" altLang="en-US" sz="2000" b="1">
                <a:solidFill>
                  <a:srgbClr val="FFFFFF"/>
                </a:solidFill>
                <a:latin typeface="Times New Roman" panose="02020603050405020304" pitchFamily="18" charset="0"/>
                <a:ea typeface="宋体" panose="02010600030101010101" pitchFamily="2" charset="-122"/>
              </a:rPr>
              <a:t>读写寄存器堆只需5ns</a:t>
            </a:r>
            <a:r>
              <a:rPr lang="zh-CN" altLang="en-US" sz="2000" b="1">
                <a:solidFill>
                  <a:srgbClr val="CCFFFF"/>
                </a:solidFill>
                <a:latin typeface="Times New Roman" panose="02020603050405020304" pitchFamily="18" charset="0"/>
                <a:ea typeface="宋体" panose="02010600030101010101" pitchFamily="2" charset="-122"/>
              </a:rPr>
              <a:t>，也仍然要分配给它整个时钟周期）</a:t>
            </a:r>
            <a:r>
              <a:rPr lang="zh-CN" altLang="en-US" sz="2400" b="1">
                <a:solidFill>
                  <a:srgbClr val="CCFFFF"/>
                </a:solidFill>
                <a:latin typeface="Times New Roman" panose="02020603050405020304" pitchFamily="18" charset="0"/>
                <a:ea typeface="宋体" panose="02010600030101010101" pitchFamily="2" charset="-122"/>
              </a:rPr>
              <a:t>。</a:t>
            </a:r>
          </a:p>
        </p:txBody>
      </p:sp>
      <p:sp>
        <p:nvSpPr>
          <p:cNvPr id="25602" name="Text Box 4">
            <a:extLst>
              <a:ext uri="{FF2B5EF4-FFF2-40B4-BE49-F238E27FC236}">
                <a16:creationId xmlns:a16="http://schemas.microsoft.com/office/drawing/2014/main" id="{7DFE54CE-B21D-4C6D-B39D-2C5140F4CC3F}"/>
              </a:ext>
            </a:extLst>
          </p:cNvPr>
          <p:cNvSpPr txBox="1">
            <a:spLocks noChangeArrowheads="1"/>
          </p:cNvSpPr>
          <p:nvPr/>
        </p:nvSpPr>
        <p:spPr bwMode="auto">
          <a:xfrm>
            <a:off x="3143250" y="2060575"/>
            <a:ext cx="6337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FFC000"/>
                </a:solidFill>
                <a:latin typeface="宋体" panose="02010600030101010101" pitchFamily="2" charset="-122"/>
                <a:ea typeface="宋体" panose="02010600030101010101" pitchFamily="2" charset="-122"/>
              </a:rPr>
              <a:t>表</a:t>
            </a:r>
            <a:r>
              <a:rPr lang="en-US" altLang="zh-CN" b="1">
                <a:solidFill>
                  <a:srgbClr val="FFC000"/>
                </a:solidFill>
                <a:latin typeface="宋体" panose="02010600030101010101" pitchFamily="2" charset="-122"/>
                <a:ea typeface="宋体" panose="02010600030101010101" pitchFamily="2" charset="-122"/>
              </a:rPr>
              <a:t>3-2</a:t>
            </a:r>
            <a:r>
              <a:rPr lang="zh-CN" altLang="en-US" b="1">
                <a:solidFill>
                  <a:srgbClr val="FFC000"/>
                </a:solidFill>
                <a:latin typeface="宋体" panose="02010600030101010101" pitchFamily="2" charset="-122"/>
                <a:ea typeface="宋体" panose="02010600030101010101" pitchFamily="2" charset="-122"/>
              </a:rPr>
              <a:t>.3  使用流水线技术后指令执行所需要的时间（</a:t>
            </a:r>
            <a:r>
              <a:rPr lang="zh-CN" altLang="en-US" b="1">
                <a:solidFill>
                  <a:srgbClr val="FFC000"/>
                </a:solidFill>
                <a:latin typeface="Times New Roman" panose="02020603050405020304" pitchFamily="18" charset="0"/>
                <a:ea typeface="宋体" panose="02010600030101010101" pitchFamily="2" charset="-122"/>
              </a:rPr>
              <a:t>ns</a:t>
            </a:r>
            <a:r>
              <a:rPr lang="zh-CN" altLang="en-US" b="1">
                <a:solidFill>
                  <a:srgbClr val="FFC000"/>
                </a:solidFill>
                <a:latin typeface="宋体" panose="02010600030101010101" pitchFamily="2" charset="-122"/>
                <a:ea typeface="宋体" panose="02010600030101010101" pitchFamily="2" charset="-122"/>
              </a:rPr>
              <a:t>）</a:t>
            </a:r>
          </a:p>
        </p:txBody>
      </p:sp>
      <p:graphicFrame>
        <p:nvGraphicFramePr>
          <p:cNvPr id="15491" name="Group 131">
            <a:extLst>
              <a:ext uri="{FF2B5EF4-FFF2-40B4-BE49-F238E27FC236}">
                <a16:creationId xmlns:a16="http://schemas.microsoft.com/office/drawing/2014/main" id="{E1BE0F75-CD1B-4C39-8BF6-601231CEA1DD}"/>
              </a:ext>
            </a:extLst>
          </p:cNvPr>
          <p:cNvGraphicFramePr>
            <a:graphicFrameLocks noGrp="1"/>
          </p:cNvGraphicFramePr>
          <p:nvPr/>
        </p:nvGraphicFramePr>
        <p:xfrm>
          <a:off x="1703389" y="2492376"/>
          <a:ext cx="8785225" cy="3095627"/>
        </p:xfrm>
        <a:graphic>
          <a:graphicData uri="http://schemas.openxmlformats.org/drawingml/2006/table">
            <a:tbl>
              <a:tblPr/>
              <a:tblGrid>
                <a:gridCol w="1233487">
                  <a:extLst>
                    <a:ext uri="{9D8B030D-6E8A-4147-A177-3AD203B41FA5}">
                      <a16:colId xmlns:a16="http://schemas.microsoft.com/office/drawing/2014/main" val="20000"/>
                    </a:ext>
                  </a:extLst>
                </a:gridCol>
                <a:gridCol w="1414463">
                  <a:extLst>
                    <a:ext uri="{9D8B030D-6E8A-4147-A177-3AD203B41FA5}">
                      <a16:colId xmlns:a16="http://schemas.microsoft.com/office/drawing/2014/main" val="20001"/>
                    </a:ext>
                  </a:extLst>
                </a:gridCol>
                <a:gridCol w="1192212">
                  <a:extLst>
                    <a:ext uri="{9D8B030D-6E8A-4147-A177-3AD203B41FA5}">
                      <a16:colId xmlns:a16="http://schemas.microsoft.com/office/drawing/2014/main" val="20002"/>
                    </a:ext>
                  </a:extLst>
                </a:gridCol>
                <a:gridCol w="1136650">
                  <a:extLst>
                    <a:ext uri="{9D8B030D-6E8A-4147-A177-3AD203B41FA5}">
                      <a16:colId xmlns:a16="http://schemas.microsoft.com/office/drawing/2014/main" val="20003"/>
                    </a:ext>
                  </a:extLst>
                </a:gridCol>
                <a:gridCol w="1420813">
                  <a:extLst>
                    <a:ext uri="{9D8B030D-6E8A-4147-A177-3AD203B41FA5}">
                      <a16:colId xmlns:a16="http://schemas.microsoft.com/office/drawing/2014/main" val="20004"/>
                    </a:ext>
                  </a:extLst>
                </a:gridCol>
                <a:gridCol w="1281112">
                  <a:extLst>
                    <a:ext uri="{9D8B030D-6E8A-4147-A177-3AD203B41FA5}">
                      <a16:colId xmlns:a16="http://schemas.microsoft.com/office/drawing/2014/main" val="20005"/>
                    </a:ext>
                  </a:extLst>
                </a:gridCol>
                <a:gridCol w="1106488">
                  <a:extLst>
                    <a:ext uri="{9D8B030D-6E8A-4147-A177-3AD203B41FA5}">
                      <a16:colId xmlns:a16="http://schemas.microsoft.com/office/drawing/2014/main" val="20006"/>
                    </a:ext>
                  </a:extLst>
                </a:gridCol>
              </a:tblGrid>
              <a:tr h="614363">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endPar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10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10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10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10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rgbClr val="CCFFFF"/>
                          </a:solidFill>
                          <a:effectLst/>
                          <a:latin typeface="Arial" panose="020B0604020202020204" pitchFamily="34" charset="0"/>
                          <a:ea typeface="宋体" panose="02010600030101010101" pitchFamily="2" charset="-122"/>
                        </a:rPr>
                        <a:t>10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endPar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14363">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tx2"/>
                          </a:solidFill>
                          <a:effectLst/>
                          <a:latin typeface="Arial" panose="020B0604020202020204" pitchFamily="34" charset="0"/>
                          <a:ea typeface="宋体" panose="02010600030101010101" pitchFamily="2" charset="-122"/>
                        </a:rPr>
                        <a:t>ALU指令</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tx2"/>
                          </a:solidFill>
                          <a:effectLst/>
                          <a:latin typeface="Arial" panose="020B0604020202020204" pitchFamily="34" charset="0"/>
                          <a:ea typeface="宋体" panose="02010600030101010101" pitchFamily="2" charset="-122"/>
                        </a:rPr>
                        <a:t>指令存储器</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tx2"/>
                          </a:solidFill>
                          <a:effectLst/>
                          <a:latin typeface="Arial" panose="020B0604020202020204" pitchFamily="34" charset="0"/>
                          <a:ea typeface="宋体" panose="02010600030101010101" pitchFamily="2" charset="-122"/>
                        </a:rPr>
                        <a:t>寄存器堆</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tx2"/>
                          </a:solidFill>
                          <a:effectLst/>
                          <a:latin typeface="Arial" panose="020B0604020202020204" pitchFamily="34" charset="0"/>
                          <a:ea typeface="宋体" panose="02010600030101010101" pitchFamily="2" charset="-122"/>
                        </a:rPr>
                        <a:t>ALU</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endParaRPr kumimoji="0" lang="zh-CN" altLang="en-US" sz="18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tx2"/>
                          </a:solidFill>
                          <a:effectLst/>
                          <a:latin typeface="Arial" panose="020B0604020202020204" pitchFamily="34" charset="0"/>
                          <a:ea typeface="宋体" panose="02010600030101010101" pitchFamily="2" charset="-122"/>
                        </a:rPr>
                        <a:t>寄存器堆</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tx2"/>
                          </a:solidFill>
                          <a:effectLst/>
                          <a:latin typeface="Arial" panose="020B0604020202020204" pitchFamily="34" charset="0"/>
                          <a:ea typeface="宋体" panose="02010600030101010101" pitchFamily="2" charset="-122"/>
                        </a:rPr>
                        <a:t>50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5950">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load指令</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指令存储器</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寄存器堆</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ALU</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数据存储器</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寄存器堆</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accent1"/>
                          </a:solidFill>
                          <a:effectLst/>
                          <a:latin typeface="Arial" panose="020B0604020202020204" pitchFamily="34" charset="0"/>
                          <a:ea typeface="宋体" panose="02010600030101010101" pitchFamily="2" charset="-122"/>
                        </a:rPr>
                        <a:t>50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14363">
                <a:tc>
                  <a:txBody>
                    <a:bodyPr/>
                    <a:lstStyle/>
                    <a:p>
                      <a:pPr marL="0" marR="0" lvl="0" indent="0" algn="l"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store指令</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指令存储器</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寄存器堆</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ALU</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数据存储器</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40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6588">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folHlink"/>
                          </a:solidFill>
                          <a:effectLst/>
                          <a:latin typeface="Arial" panose="020B0604020202020204" pitchFamily="34" charset="0"/>
                          <a:ea typeface="宋体" panose="02010600030101010101" pitchFamily="2" charset="-122"/>
                        </a:rPr>
                        <a:t>转移指令</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folHlink"/>
                          </a:solidFill>
                          <a:effectLst/>
                          <a:latin typeface="Arial" panose="020B0604020202020204" pitchFamily="34" charset="0"/>
                          <a:ea typeface="宋体" panose="02010600030101010101" pitchFamily="2" charset="-122"/>
                        </a:rPr>
                        <a:t>指令存储器</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folHlink"/>
                          </a:solidFill>
                          <a:effectLst/>
                          <a:latin typeface="Arial" panose="020B0604020202020204" pitchFamily="34" charset="0"/>
                          <a:ea typeface="宋体" panose="02010600030101010101" pitchFamily="2" charset="-122"/>
                        </a:rPr>
                        <a:t>加法器</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endParaRPr kumimoji="0" lang="zh-CN" altLang="en-US" sz="1800" b="0" i="0" u="none" strike="noStrike" cap="none" normalizeH="0" baseline="0">
                        <a:ln>
                          <a:noFill/>
                        </a:ln>
                        <a:solidFill>
                          <a:schemeClr val="folHlink"/>
                        </a:solidFill>
                        <a:effectLst/>
                        <a:latin typeface="Arial" panose="020B060402020202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endParaRPr kumimoji="0" lang="zh-CN" altLang="en-US" sz="1800" b="0" i="0" u="none" strike="noStrike" cap="none" normalizeH="0" baseline="0">
                        <a:ln>
                          <a:noFill/>
                        </a:ln>
                        <a:solidFill>
                          <a:schemeClr val="folHlink"/>
                        </a:solidFill>
                        <a:effectLst/>
                        <a:latin typeface="Arial" panose="020B060402020202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endParaRPr kumimoji="0" lang="zh-CN" altLang="en-US" sz="1800" b="0" i="0" u="none" strike="noStrike" cap="none" normalizeH="0" baseline="0">
                        <a:ln>
                          <a:noFill/>
                        </a:ln>
                        <a:solidFill>
                          <a:schemeClr val="folHlink"/>
                        </a:solidFill>
                        <a:effectLst/>
                        <a:latin typeface="Arial" panose="020B0604020202020204" pitchFamily="34" charset="0"/>
                        <a:ea typeface="宋体" panose="02010600030101010101" pitchFamily="2"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Pct val="80000"/>
                        <a:buFont typeface="Wingdings" panose="05000000000000000000" pitchFamily="2" charset="2"/>
                        <a:buNone/>
                      </a:pPr>
                      <a:r>
                        <a:rPr kumimoji="0" lang="zh-CN" altLang="en-US" sz="1800" b="1" i="0" u="none" strike="noStrike" cap="none" normalizeH="0" baseline="0">
                          <a:ln>
                            <a:noFill/>
                          </a:ln>
                          <a:solidFill>
                            <a:schemeClr val="folHlink"/>
                          </a:solidFill>
                          <a:effectLst/>
                          <a:latin typeface="Arial" panose="020B0604020202020204" pitchFamily="34" charset="0"/>
                          <a:ea typeface="宋体" panose="02010600030101010101" pitchFamily="2" charset="-122"/>
                        </a:rPr>
                        <a:t>20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25653" name="Picture 130" descr="3">
            <a:extLst>
              <a:ext uri="{FF2B5EF4-FFF2-40B4-BE49-F238E27FC236}">
                <a16:creationId xmlns:a16="http://schemas.microsoft.com/office/drawing/2014/main" id="{6C4EFC31-070B-4C37-9673-47C1EE83D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400" t="3482" r="32274" b="72226"/>
          <a:stretch>
            <a:fillRect/>
          </a:stretch>
        </p:blipFill>
        <p:spPr bwMode="auto">
          <a:xfrm>
            <a:off x="1524000" y="5643563"/>
            <a:ext cx="800100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54" name="灯片编号占位符 1">
            <a:extLst>
              <a:ext uri="{FF2B5EF4-FFF2-40B4-BE49-F238E27FC236}">
                <a16:creationId xmlns:a16="http://schemas.microsoft.com/office/drawing/2014/main" id="{9AE830D7-8339-490D-AE11-91299FC4FAE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AE5C276C-6C37-4321-8233-5E02BACBAFEF}"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252</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5" name="Text Box 3">
            <a:extLst>
              <a:ext uri="{FF2B5EF4-FFF2-40B4-BE49-F238E27FC236}">
                <a16:creationId xmlns:a16="http://schemas.microsoft.com/office/drawing/2014/main" id="{C123E3C7-C48F-47C9-9DEA-4DABF6E7ED80}"/>
              </a:ext>
            </a:extLst>
          </p:cNvPr>
          <p:cNvSpPr txBox="1">
            <a:spLocks noChangeArrowheads="1"/>
          </p:cNvSpPr>
          <p:nvPr/>
        </p:nvSpPr>
        <p:spPr bwMode="auto">
          <a:xfrm>
            <a:off x="1524000" y="141288"/>
            <a:ext cx="914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CCFFFF"/>
                </a:solidFill>
                <a:latin typeface="Times New Roman" panose="02020603050405020304" pitchFamily="18" charset="0"/>
                <a:ea typeface="宋体" panose="02010600030101010101" pitchFamily="2" charset="-122"/>
              </a:rPr>
              <a:t>          图1.1  三种处理机执行时序比较：（a）单周期；（b）多周期；（c）流水线</a:t>
            </a:r>
          </a:p>
        </p:txBody>
      </p:sp>
      <p:pic>
        <p:nvPicPr>
          <p:cNvPr id="26626" name="Picture 2" descr="1">
            <a:extLst>
              <a:ext uri="{FF2B5EF4-FFF2-40B4-BE49-F238E27FC236}">
                <a16:creationId xmlns:a16="http://schemas.microsoft.com/office/drawing/2014/main" id="{BB9F7C52-E991-401A-934D-F97C4FBD8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76251"/>
            <a:ext cx="9144000"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627" name="直接连接符 6">
            <a:extLst>
              <a:ext uri="{FF2B5EF4-FFF2-40B4-BE49-F238E27FC236}">
                <a16:creationId xmlns:a16="http://schemas.microsoft.com/office/drawing/2014/main" id="{404FD25E-73D7-4D94-ADDE-88FEC48F8BDD}"/>
              </a:ext>
            </a:extLst>
          </p:cNvPr>
          <p:cNvCxnSpPr>
            <a:cxnSpLocks noChangeShapeType="1"/>
          </p:cNvCxnSpPr>
          <p:nvPr/>
        </p:nvCxnSpPr>
        <p:spPr bwMode="auto">
          <a:xfrm rot="5400000">
            <a:off x="5774532" y="4464845"/>
            <a:ext cx="4787900" cy="158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cxnSp>
      <p:sp>
        <p:nvSpPr>
          <p:cNvPr id="26628" name="灯片编号占位符 1">
            <a:extLst>
              <a:ext uri="{FF2B5EF4-FFF2-40B4-BE49-F238E27FC236}">
                <a16:creationId xmlns:a16="http://schemas.microsoft.com/office/drawing/2014/main" id="{E38F2F0B-6938-4202-82B3-4F8CAC12D16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4BA4F504-2C37-4975-BED5-A5146B0B0929}"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253</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3" name="Rectangle 2">
            <a:extLst>
              <a:ext uri="{FF2B5EF4-FFF2-40B4-BE49-F238E27FC236}">
                <a16:creationId xmlns:a16="http://schemas.microsoft.com/office/drawing/2014/main" id="{59009638-7485-4AC2-B15C-BF8A53B638DB}"/>
              </a:ext>
            </a:extLst>
          </p:cNvPr>
          <p:cNvSpPr>
            <a:spLocks noGrp="1"/>
          </p:cNvSpPr>
          <p:nvPr>
            <p:ph type="ctrTitle" sz="quarter"/>
          </p:nvPr>
        </p:nvSpPr>
        <p:spPr>
          <a:xfrm>
            <a:off x="1995489" y="395289"/>
            <a:ext cx="8201025" cy="1470025"/>
          </a:xfrm>
        </p:spPr>
        <p:txBody>
          <a:bodyPr vert="horz" wrap="square" lIns="91440" tIns="45720" rIns="91440" bIns="45720" numCol="1" anchor="ctr" anchorCtr="0" compatLnSpc="1"/>
          <a:lstStyle/>
          <a:p>
            <a:pPr eaLnBrk="1" hangingPunct="1"/>
            <a:r>
              <a:rPr lang="en-US" altLang="zh-CN" noProof="1">
                <a:solidFill>
                  <a:srgbClr val="FFFF00"/>
                </a:solidFill>
                <a:latin typeface="华文新魏" panose="02010800040101010101" pitchFamily="2" charset="-122"/>
                <a:ea typeface="华文新魏" panose="02010800040101010101" pitchFamily="2" charset="-122"/>
              </a:rPr>
              <a:t>3-2</a:t>
            </a:r>
            <a:r>
              <a:rPr lang="zh-CN" altLang="en-US" sz="5400" noProof="1">
                <a:solidFill>
                  <a:srgbClr val="FFFF00"/>
                </a:solidFill>
                <a:latin typeface="华文新魏" panose="02010800040101010101" pitchFamily="2" charset="-122"/>
                <a:ea typeface="华文新魏" panose="02010800040101010101" pitchFamily="2" charset="-122"/>
              </a:rPr>
              <a:t>流水线处理机及其设计</a:t>
            </a:r>
          </a:p>
        </p:txBody>
      </p:sp>
      <p:sp>
        <p:nvSpPr>
          <p:cNvPr id="27650" name="Rectangle 3">
            <a:extLst>
              <a:ext uri="{FF2B5EF4-FFF2-40B4-BE49-F238E27FC236}">
                <a16:creationId xmlns:a16="http://schemas.microsoft.com/office/drawing/2014/main" id="{FE65EC41-EF08-49DC-B81C-505A0F99B84D}"/>
              </a:ext>
            </a:extLst>
          </p:cNvPr>
          <p:cNvSpPr>
            <a:spLocks noGrp="1" noChangeArrowheads="1"/>
          </p:cNvSpPr>
          <p:nvPr>
            <p:ph type="subTitle" sz="quarter" idx="1"/>
          </p:nvPr>
        </p:nvSpPr>
        <p:spPr>
          <a:xfrm>
            <a:off x="3071813" y="1973264"/>
            <a:ext cx="7232650" cy="3832225"/>
          </a:xfrm>
        </p:spPr>
        <p:txBody>
          <a:bodyPr vert="horz" wrap="square" lIns="91440" tIns="45720" rIns="91440" bIns="45720" numCol="1" anchor="t" anchorCtr="0" compatLnSpc="1">
            <a:prstTxWarp prst="textNoShape">
              <a:avLst/>
            </a:prstTxWarp>
          </a:bodyPr>
          <a:lstStyle/>
          <a:p>
            <a:pPr algn="l" eaLnBrk="1" hangingPunct="1">
              <a:lnSpc>
                <a:spcPct val="120000"/>
              </a:lnSpc>
              <a:spcBef>
                <a:spcPct val="0"/>
              </a:spcBef>
            </a:pPr>
            <a:r>
              <a:rPr lang="en-US" altLang="zh-CN" b="1">
                <a:solidFill>
                  <a:srgbClr val="FFCC00"/>
                </a:solidFill>
              </a:rPr>
              <a:t>3-2.1  </a:t>
            </a:r>
            <a:r>
              <a:rPr lang="zh-CN" altLang="en-US" b="1">
                <a:solidFill>
                  <a:srgbClr val="FFCC00"/>
                </a:solidFill>
              </a:rPr>
              <a:t>流水线处理机的指令系统</a:t>
            </a:r>
            <a:endParaRPr lang="zh-CN" altLang="en-US"/>
          </a:p>
          <a:p>
            <a:pPr algn="l" eaLnBrk="1" hangingPunct="1">
              <a:lnSpc>
                <a:spcPct val="120000"/>
              </a:lnSpc>
              <a:spcBef>
                <a:spcPct val="0"/>
              </a:spcBef>
            </a:pPr>
            <a:r>
              <a:rPr lang="en-US" altLang="zh-CN" b="1">
                <a:solidFill>
                  <a:srgbClr val="66FF33"/>
                </a:solidFill>
                <a:sym typeface="宋体" panose="02010600030101010101" pitchFamily="2" charset="-122"/>
              </a:rPr>
              <a:t>3-2</a:t>
            </a:r>
            <a:r>
              <a:rPr lang="zh-CN" altLang="en-US" b="1">
                <a:solidFill>
                  <a:srgbClr val="66FF33"/>
                </a:solidFill>
              </a:rPr>
              <a:t>.2  流水线处理机的数据路径</a:t>
            </a:r>
          </a:p>
          <a:p>
            <a:pPr algn="l" eaLnBrk="1" hangingPunct="1">
              <a:lnSpc>
                <a:spcPct val="120000"/>
              </a:lnSpc>
              <a:spcBef>
                <a:spcPct val="0"/>
              </a:spcBef>
            </a:pPr>
            <a:r>
              <a:rPr lang="en-US" altLang="zh-CN" b="1">
                <a:solidFill>
                  <a:srgbClr val="FFCC00"/>
                </a:solidFill>
                <a:sym typeface="宋体" panose="02010600030101010101" pitchFamily="2" charset="-122"/>
              </a:rPr>
              <a:t>3-2</a:t>
            </a:r>
            <a:r>
              <a:rPr lang="zh-CN" altLang="en-US" b="1">
                <a:solidFill>
                  <a:srgbClr val="FFCC00"/>
                </a:solidFill>
              </a:rPr>
              <a:t>.3  流水线处理机的控制</a:t>
            </a:r>
          </a:p>
          <a:p>
            <a:pPr algn="l" eaLnBrk="1" hangingPunct="1">
              <a:lnSpc>
                <a:spcPct val="120000"/>
              </a:lnSpc>
              <a:spcBef>
                <a:spcPct val="0"/>
              </a:spcBef>
            </a:pPr>
            <a:endParaRPr lang="zh-CN" altLang="en-US" b="1">
              <a:solidFill>
                <a:srgbClr val="FFCC00"/>
              </a:solidFill>
            </a:endParaRPr>
          </a:p>
          <a:p>
            <a:pPr eaLnBrk="1" hangingPunct="1"/>
            <a:endParaRPr lang="zh-CN" altLang="en-US"/>
          </a:p>
        </p:txBody>
      </p:sp>
      <p:sp>
        <p:nvSpPr>
          <p:cNvPr id="27651" name="灯片编号占位符 1">
            <a:extLst>
              <a:ext uri="{FF2B5EF4-FFF2-40B4-BE49-F238E27FC236}">
                <a16:creationId xmlns:a16="http://schemas.microsoft.com/office/drawing/2014/main" id="{27925A47-086E-4FDF-8102-845F6E1EEAD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Aft>
                <a:spcPct val="0"/>
              </a:spcAft>
            </a:pPr>
            <a:fld id="{FDA41EE0-1630-463A-B4C8-B9DEF9F2E3B9}" type="slidenum">
              <a:rPr lang="zh-CN" altLang="en-US">
                <a:solidFill>
                  <a:srgbClr val="FFFFFF"/>
                </a:solidFill>
                <a:latin typeface="Arial" panose="020B0604020202020204" pitchFamily="34" charset="0"/>
                <a:ea typeface="宋体" panose="02010600030101010101" pitchFamily="2" charset="-122"/>
              </a:rPr>
              <a:pPr fontAlgn="base">
                <a:spcAft>
                  <a:spcPct val="0"/>
                </a:spcAft>
              </a:pPr>
              <a:t>254</a:t>
            </a:fld>
            <a:endParaRPr lang="zh-CN" altLang="en-US">
              <a:solidFill>
                <a:srgbClr val="FFFFFF"/>
              </a:solidFill>
              <a:latin typeface="Arial" panose="020B0604020202020204" pitchFamily="34" charset="0"/>
              <a:ea typeface="宋体" panose="02010600030101010101" pitchFamily="2" charset="-122"/>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3" name="Text Box 2">
            <a:extLst>
              <a:ext uri="{FF2B5EF4-FFF2-40B4-BE49-F238E27FC236}">
                <a16:creationId xmlns:a16="http://schemas.microsoft.com/office/drawing/2014/main" id="{744D1321-9EF0-4D82-B7ED-8B3F11304960}"/>
              </a:ext>
            </a:extLst>
          </p:cNvPr>
          <p:cNvSpPr txBox="1">
            <a:spLocks noChangeArrowheads="1"/>
          </p:cNvSpPr>
          <p:nvPr/>
        </p:nvSpPr>
        <p:spPr bwMode="auto">
          <a:xfrm>
            <a:off x="1990726" y="296864"/>
            <a:ext cx="79216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600" b="1">
                <a:solidFill>
                  <a:srgbClr val="FFCC00"/>
                </a:solidFill>
                <a:latin typeface="华文新魏" panose="02010800040101010101" pitchFamily="2" charset="-122"/>
                <a:ea typeface="华文新魏" panose="02010800040101010101" pitchFamily="2" charset="-122"/>
              </a:rPr>
              <a:t>    </a:t>
            </a:r>
            <a:r>
              <a:rPr lang="en-US" altLang="zh-CN" sz="3600" b="1">
                <a:solidFill>
                  <a:srgbClr val="FFCC00"/>
                </a:solidFill>
                <a:latin typeface="华文新魏" panose="02010800040101010101" pitchFamily="2" charset="-122"/>
                <a:ea typeface="华文新魏" panose="02010800040101010101" pitchFamily="2" charset="-122"/>
              </a:rPr>
              <a:t>3-2</a:t>
            </a:r>
            <a:r>
              <a:rPr lang="zh-CN" altLang="en-US" sz="3600" b="1">
                <a:solidFill>
                  <a:srgbClr val="FFCC00"/>
                </a:solidFill>
                <a:latin typeface="华文新魏" panose="02010800040101010101" pitchFamily="2" charset="-122"/>
                <a:ea typeface="华文新魏" panose="02010800040101010101" pitchFamily="2" charset="-122"/>
              </a:rPr>
              <a:t>.2  流水线处理机的数据路径</a:t>
            </a:r>
          </a:p>
        </p:txBody>
      </p:sp>
      <p:sp>
        <p:nvSpPr>
          <p:cNvPr id="28674" name="Text Box 3">
            <a:extLst>
              <a:ext uri="{FF2B5EF4-FFF2-40B4-BE49-F238E27FC236}">
                <a16:creationId xmlns:a16="http://schemas.microsoft.com/office/drawing/2014/main" id="{0E4E3DF7-8F00-4B83-A515-453D2ED02BC6}"/>
              </a:ext>
            </a:extLst>
          </p:cNvPr>
          <p:cNvSpPr txBox="1">
            <a:spLocks noChangeArrowheads="1"/>
          </p:cNvSpPr>
          <p:nvPr/>
        </p:nvSpPr>
        <p:spPr bwMode="auto">
          <a:xfrm>
            <a:off x="1919289" y="981076"/>
            <a:ext cx="811212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CCFFFF"/>
                </a:solidFill>
                <a:latin typeface="Times New Roman" panose="02020603050405020304" pitchFamily="18" charset="0"/>
                <a:ea typeface="宋体" panose="02010600030101010101" pitchFamily="2" charset="-122"/>
              </a:rPr>
              <a:t>   流水线处理机的数据通路结构与工作原理。</a:t>
            </a:r>
          </a:p>
          <a:p>
            <a:pPr fontAlgn="base">
              <a:spcBef>
                <a:spcPct val="0"/>
              </a:spcBef>
              <a:spcAft>
                <a:spcPct val="0"/>
              </a:spcAft>
            </a:pPr>
            <a:endParaRPr lang="zh-CN" altLang="en-US" sz="3000" b="1">
              <a:solidFill>
                <a:srgbClr val="CCFFFF"/>
              </a:solidFill>
              <a:latin typeface="Times New Roman" panose="02020603050405020304" pitchFamily="18" charset="0"/>
              <a:ea typeface="宋体" panose="02010600030101010101" pitchFamily="2" charset="-122"/>
            </a:endParaRPr>
          </a:p>
          <a:p>
            <a:pPr fontAlgn="base">
              <a:spcBef>
                <a:spcPct val="0"/>
              </a:spcBef>
              <a:spcAft>
                <a:spcPct val="0"/>
              </a:spcAft>
            </a:pPr>
            <a:r>
              <a:rPr lang="zh-CN" altLang="en-US" sz="3000" b="1">
                <a:solidFill>
                  <a:srgbClr val="FFCC00"/>
                </a:solidFill>
                <a:latin typeface="Times New Roman" panose="02020603050405020304" pitchFamily="18" charset="0"/>
                <a:ea typeface="宋体" panose="02010600030101010101" pitchFamily="2" charset="-122"/>
              </a:rPr>
              <a:t>一、流水线级</a:t>
            </a:r>
          </a:p>
          <a:p>
            <a:pPr fontAlgn="base">
              <a:lnSpc>
                <a:spcPct val="120000"/>
              </a:lnSpc>
              <a:spcBef>
                <a:spcPct val="0"/>
              </a:spcBef>
              <a:spcAft>
                <a:spcPct val="0"/>
              </a:spcAft>
            </a:pPr>
            <a:r>
              <a:rPr lang="zh-CN" altLang="en-US" sz="3000" b="1">
                <a:solidFill>
                  <a:srgbClr val="FFFF00"/>
                </a:solidFill>
                <a:latin typeface="Times New Roman" panose="02020603050405020304" pitchFamily="18" charset="0"/>
                <a:ea typeface="宋体" panose="02010600030101010101" pitchFamily="2" charset="-122"/>
              </a:rPr>
              <a:t>非流水线单周期处理机</a:t>
            </a:r>
            <a:r>
              <a:rPr lang="zh-CN" altLang="en-US" sz="3000" b="1">
                <a:solidFill>
                  <a:srgbClr val="CCFFFF"/>
                </a:solidFill>
                <a:latin typeface="Times New Roman" panose="02020603050405020304" pitchFamily="18" charset="0"/>
                <a:ea typeface="宋体" panose="02010600030101010101" pitchFamily="2" charset="-122"/>
              </a:rPr>
              <a:t>组成结构如后图</a:t>
            </a:r>
          </a:p>
          <a:p>
            <a:pPr fontAlgn="base">
              <a:lnSpc>
                <a:spcPct val="120000"/>
              </a:lnSpc>
              <a:spcBef>
                <a:spcPct val="0"/>
              </a:spcBef>
              <a:spcAft>
                <a:spcPct val="0"/>
              </a:spcAft>
            </a:pPr>
            <a:r>
              <a:rPr lang="zh-CN" altLang="en-US" sz="3000" b="1">
                <a:solidFill>
                  <a:srgbClr val="CCFFFF"/>
                </a:solidFill>
                <a:latin typeface="Times New Roman" panose="02020603050405020304" pitchFamily="18" charset="0"/>
                <a:ea typeface="宋体" panose="02010600030101010101" pitchFamily="2" charset="-122"/>
              </a:rPr>
              <a:t>把执行指令的过程分为5部分，使其能够按流水线方式执行指令：	</a:t>
            </a:r>
          </a:p>
        </p:txBody>
      </p:sp>
      <p:sp>
        <p:nvSpPr>
          <p:cNvPr id="28675" name="Text Box 4">
            <a:extLst>
              <a:ext uri="{FF2B5EF4-FFF2-40B4-BE49-F238E27FC236}">
                <a16:creationId xmlns:a16="http://schemas.microsoft.com/office/drawing/2014/main" id="{92109C81-35A1-4709-B024-E5CEF0BB71F6}"/>
              </a:ext>
            </a:extLst>
          </p:cNvPr>
          <p:cNvSpPr txBox="1">
            <a:spLocks noChangeArrowheads="1"/>
          </p:cNvSpPr>
          <p:nvPr/>
        </p:nvSpPr>
        <p:spPr bwMode="auto">
          <a:xfrm>
            <a:off x="1919288" y="4210050"/>
            <a:ext cx="838835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（1）IF(instruction fetch)取指令；</a:t>
            </a:r>
          </a:p>
          <a:p>
            <a:pPr fontAlgn="base">
              <a:lnSpc>
                <a:spcPct val="120000"/>
              </a:lnSpc>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（2） ID(instruction decode)指令译码并读寄存器操作数；</a:t>
            </a:r>
          </a:p>
          <a:p>
            <a:pPr fontAlgn="base">
              <a:lnSpc>
                <a:spcPct val="120000"/>
              </a:lnSpc>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（3）EXE(execution)执行；</a:t>
            </a:r>
          </a:p>
          <a:p>
            <a:pPr fontAlgn="base">
              <a:lnSpc>
                <a:spcPct val="120000"/>
              </a:lnSpc>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（4） MEM(memory access)存储器访问；</a:t>
            </a:r>
          </a:p>
          <a:p>
            <a:pPr fontAlgn="base">
              <a:lnSpc>
                <a:spcPct val="120000"/>
              </a:lnSpc>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（5）WB(write back)写回。</a:t>
            </a:r>
          </a:p>
          <a:p>
            <a:pPr fontAlgn="base">
              <a:spcBef>
                <a:spcPct val="0"/>
              </a:spcBef>
              <a:spcAft>
                <a:spcPct val="0"/>
              </a:spcAft>
            </a:pPr>
            <a:endParaRPr lang="zh-CN" altLang="en-US" sz="2400" b="1">
              <a:solidFill>
                <a:srgbClr val="CCFFFF"/>
              </a:solidFill>
              <a:latin typeface="Times New Roman" panose="02020603050405020304" pitchFamily="18" charset="0"/>
              <a:ea typeface="宋体" panose="02010600030101010101" pitchFamily="2" charset="-122"/>
            </a:endParaRPr>
          </a:p>
        </p:txBody>
      </p:sp>
      <p:sp>
        <p:nvSpPr>
          <p:cNvPr id="28676" name="灯片编号占位符 1">
            <a:extLst>
              <a:ext uri="{FF2B5EF4-FFF2-40B4-BE49-F238E27FC236}">
                <a16:creationId xmlns:a16="http://schemas.microsoft.com/office/drawing/2014/main" id="{7A79D400-33A3-428B-BC40-4E2BFF7D87A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D1630966-9E5B-4383-9DBA-47216CD7F9DB}"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255</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7" name="矩形 9">
            <a:extLst>
              <a:ext uri="{FF2B5EF4-FFF2-40B4-BE49-F238E27FC236}">
                <a16:creationId xmlns:a16="http://schemas.microsoft.com/office/drawing/2014/main" id="{D47C9687-0999-4FCC-8431-84BB2CB443B4}"/>
              </a:ext>
            </a:extLst>
          </p:cNvPr>
          <p:cNvSpPr>
            <a:spLocks noChangeArrowheads="1"/>
          </p:cNvSpPr>
          <p:nvPr/>
        </p:nvSpPr>
        <p:spPr bwMode="auto">
          <a:xfrm>
            <a:off x="4257676" y="180976"/>
            <a:ext cx="4873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50000"/>
              </a:spcBef>
              <a:spcAft>
                <a:spcPct val="0"/>
              </a:spcAft>
            </a:pPr>
            <a:r>
              <a:rPr lang="zh-CN" altLang="en-US" sz="2800" b="1">
                <a:solidFill>
                  <a:srgbClr val="CCFFFF"/>
                </a:solidFill>
                <a:latin typeface="Times New Roman" panose="02020603050405020304" pitchFamily="18" charset="0"/>
                <a:ea typeface="宋体" panose="02010600030101010101" pitchFamily="2" charset="-122"/>
              </a:rPr>
              <a:t>指令执行</a:t>
            </a:r>
            <a:r>
              <a:rPr lang="zh-CN" altLang="en-US" sz="2800" b="1">
                <a:solidFill>
                  <a:srgbClr val="FFFF00"/>
                </a:solidFill>
                <a:latin typeface="Times New Roman" panose="02020603050405020304" pitchFamily="18" charset="0"/>
                <a:ea typeface="宋体" panose="02010600030101010101" pitchFamily="2" charset="-122"/>
              </a:rPr>
              <a:t>从左移向右</a:t>
            </a:r>
            <a:r>
              <a:rPr lang="zh-CN" altLang="en-US" sz="2800" b="1">
                <a:solidFill>
                  <a:srgbClr val="CCFFFF"/>
                </a:solidFill>
                <a:latin typeface="Times New Roman" panose="02020603050405020304" pitchFamily="18" charset="0"/>
                <a:ea typeface="宋体" panose="02010600030101010101" pitchFamily="2" charset="-122"/>
              </a:rPr>
              <a:t>通过电路</a:t>
            </a:r>
            <a:endParaRPr lang="zh-CN" altLang="en-US" sz="2800" b="1">
              <a:solidFill>
                <a:srgbClr val="FFFFFF"/>
              </a:solidFill>
              <a:latin typeface="Times New Roman" panose="02020603050405020304" pitchFamily="18" charset="0"/>
              <a:ea typeface="宋体" panose="02010600030101010101" pitchFamily="2" charset="-122"/>
            </a:endParaRPr>
          </a:p>
        </p:txBody>
      </p:sp>
      <p:sp>
        <p:nvSpPr>
          <p:cNvPr id="29698" name="灯片编号占位符 1">
            <a:extLst>
              <a:ext uri="{FF2B5EF4-FFF2-40B4-BE49-F238E27FC236}">
                <a16:creationId xmlns:a16="http://schemas.microsoft.com/office/drawing/2014/main" id="{10954025-F9A4-40F9-9E32-95F54BF6CF6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96E5F792-DB89-43F9-B910-5AE1C6124871}"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256</a:t>
            </a:fld>
            <a:endParaRPr lang="zh-CN" altLang="en-US">
              <a:solidFill>
                <a:srgbClr val="FFFFFF"/>
              </a:solidFill>
              <a:latin typeface="Times New Roman" panose="02020603050405020304" pitchFamily="18" charset="0"/>
              <a:ea typeface="宋体" panose="02010600030101010101" pitchFamily="2" charset="-122"/>
            </a:endParaRPr>
          </a:p>
        </p:txBody>
      </p:sp>
      <p:pic>
        <p:nvPicPr>
          <p:cNvPr id="29699" name="Picture 2" descr="4">
            <a:extLst>
              <a:ext uri="{FF2B5EF4-FFF2-40B4-BE49-F238E27FC236}">
                <a16:creationId xmlns:a16="http://schemas.microsoft.com/office/drawing/2014/main" id="{F5F84ABE-D3C4-4EEB-874B-32698338C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450" y="1062039"/>
            <a:ext cx="9086850" cy="579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 Box 2">
            <a:extLst>
              <a:ext uri="{FF2B5EF4-FFF2-40B4-BE49-F238E27FC236}">
                <a16:creationId xmlns:a16="http://schemas.microsoft.com/office/drawing/2014/main" id="{5BB10A7D-CB7E-4E84-8C6C-F94460C1BA10}"/>
              </a:ext>
            </a:extLst>
          </p:cNvPr>
          <p:cNvSpPr txBox="1">
            <a:spLocks noChangeArrowheads="1"/>
          </p:cNvSpPr>
          <p:nvPr/>
        </p:nvSpPr>
        <p:spPr bwMode="auto">
          <a:xfrm>
            <a:off x="4143376" y="704851"/>
            <a:ext cx="6570663"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b="1">
                <a:solidFill>
                  <a:srgbClr val="FFFF00"/>
                </a:solidFill>
                <a:latin typeface="Times New Roman" panose="02020603050405020304" pitchFamily="18" charset="0"/>
                <a:ea typeface="宋体" panose="02010600030101010101" pitchFamily="2" charset="-122"/>
              </a:rPr>
              <a:t>但有两处从右向左的例外：</a:t>
            </a:r>
          </a:p>
          <a:p>
            <a:pPr fontAlgn="base">
              <a:lnSpc>
                <a:spcPct val="120000"/>
              </a:lnSpc>
              <a:spcBef>
                <a:spcPct val="0"/>
              </a:spcBef>
              <a:spcAft>
                <a:spcPct val="0"/>
              </a:spcAft>
              <a:buFontTx/>
              <a:buChar char="•"/>
            </a:pPr>
            <a:r>
              <a:rPr lang="en-US" altLang="zh-CN" b="1">
                <a:solidFill>
                  <a:srgbClr val="000000"/>
                </a:solidFill>
                <a:latin typeface="Times New Roman" panose="02020603050405020304" pitchFamily="18" charset="0"/>
                <a:ea typeface="宋体" panose="02010600030101010101" pitchFamily="2" charset="-122"/>
              </a:rPr>
              <a:t>  WB</a:t>
            </a:r>
            <a:r>
              <a:rPr lang="zh-CN" altLang="en-US" b="1">
                <a:solidFill>
                  <a:srgbClr val="000000"/>
                </a:solidFill>
                <a:latin typeface="Times New Roman" panose="02020603050405020304" pitchFamily="18" charset="0"/>
                <a:ea typeface="宋体" panose="02010600030101010101" pitchFamily="2" charset="-122"/>
              </a:rPr>
              <a:t>级：把运算结果写回寄存器堆中；</a:t>
            </a:r>
          </a:p>
          <a:p>
            <a:pPr fontAlgn="base">
              <a:lnSpc>
                <a:spcPct val="120000"/>
              </a:lnSpc>
              <a:spcBef>
                <a:spcPct val="0"/>
              </a:spcBef>
              <a:spcAft>
                <a:spcPct val="0"/>
              </a:spcAft>
              <a:buFontTx/>
              <a:buChar char="•"/>
            </a:pPr>
            <a:r>
              <a:rPr lang="en-US" altLang="zh-CN" b="1">
                <a:solidFill>
                  <a:srgbClr val="000000"/>
                </a:solidFill>
                <a:latin typeface="Times New Roman" panose="02020603050405020304" pitchFamily="18" charset="0"/>
                <a:ea typeface="宋体" panose="02010600030101010101" pitchFamily="2" charset="-122"/>
              </a:rPr>
              <a:t>  IF</a:t>
            </a:r>
            <a:r>
              <a:rPr lang="zh-CN" altLang="en-US" b="1">
                <a:solidFill>
                  <a:srgbClr val="000000"/>
                </a:solidFill>
                <a:latin typeface="Times New Roman" panose="02020603050405020304" pitchFamily="18" charset="0"/>
                <a:ea typeface="宋体" panose="02010600030101010101" pitchFamily="2" charset="-122"/>
              </a:rPr>
              <a:t>级：把经过计算的下一条指令的地址写入程序计数器</a:t>
            </a:r>
            <a:r>
              <a:rPr lang="en-US" altLang="zh-CN" b="1">
                <a:solidFill>
                  <a:srgbClr val="000000"/>
                </a:solidFill>
                <a:latin typeface="Times New Roman" panose="02020603050405020304" pitchFamily="18" charset="0"/>
                <a:ea typeface="宋体" panose="02010600030101010101" pitchFamily="2" charset="-122"/>
              </a:rPr>
              <a:t>PC</a:t>
            </a:r>
            <a:r>
              <a:rPr lang="zh-CN" altLang="en-US" b="1">
                <a:solidFill>
                  <a:srgbClr val="000000"/>
                </a:solidFill>
                <a:latin typeface="Times New Roman" panose="02020603050405020304" pitchFamily="18" charset="0"/>
                <a:ea typeface="宋体" panose="02010600030101010101" pitchFamily="2" charset="-122"/>
              </a:rPr>
              <a:t>中。</a:t>
            </a:r>
          </a:p>
          <a:p>
            <a:pPr fontAlgn="base">
              <a:lnSpc>
                <a:spcPct val="120000"/>
              </a:lnSpc>
              <a:spcBef>
                <a:spcPct val="0"/>
              </a:spcBef>
              <a:spcAft>
                <a:spcPct val="0"/>
              </a:spcAft>
            </a:pPr>
            <a:r>
              <a:rPr lang="zh-CN" altLang="en-US" b="1">
                <a:solidFill>
                  <a:srgbClr val="000000"/>
                </a:solidFill>
                <a:latin typeface="Times New Roman" panose="02020603050405020304" pitchFamily="18" charset="0"/>
                <a:ea typeface="宋体" panose="02010600030101010101" pitchFamily="2" charset="-122"/>
              </a:rPr>
              <a:t>                  下一条指令地址的计算方法有两种：  </a:t>
            </a:r>
          </a:p>
          <a:p>
            <a:pPr fontAlgn="base">
              <a:lnSpc>
                <a:spcPct val="120000"/>
              </a:lnSpc>
              <a:spcBef>
                <a:spcPct val="0"/>
              </a:spcBef>
              <a:spcAft>
                <a:spcPct val="0"/>
              </a:spcAft>
            </a:pPr>
            <a:r>
              <a:rPr lang="zh-CN" altLang="en-US" b="1">
                <a:solidFill>
                  <a:srgbClr val="000000"/>
                </a:solidFill>
                <a:latin typeface="Times New Roman" panose="02020603050405020304" pitchFamily="18" charset="0"/>
                <a:ea typeface="宋体" panose="02010600030101010101" pitchFamily="2" charset="-122"/>
              </a:rPr>
              <a:t>                      </a:t>
            </a:r>
            <a:r>
              <a:rPr lang="zh-CN" altLang="en-US" sz="1400" b="1">
                <a:solidFill>
                  <a:srgbClr val="000000"/>
                </a:solidFill>
                <a:latin typeface="Times New Roman" panose="02020603050405020304" pitchFamily="18" charset="0"/>
                <a:ea typeface="宋体" panose="02010600030101010101" pitchFamily="2" charset="-122"/>
              </a:rPr>
              <a:t>* 一种是当前</a:t>
            </a:r>
            <a:r>
              <a:rPr lang="en-US" altLang="zh-CN" sz="1400" b="1">
                <a:solidFill>
                  <a:srgbClr val="000000"/>
                </a:solidFill>
                <a:latin typeface="Times New Roman" panose="02020603050405020304" pitchFamily="18" charset="0"/>
                <a:ea typeface="宋体" panose="02010600030101010101" pitchFamily="2" charset="-122"/>
              </a:rPr>
              <a:t>PC</a:t>
            </a:r>
            <a:r>
              <a:rPr lang="zh-CN" altLang="en-US" sz="1400" b="1">
                <a:solidFill>
                  <a:srgbClr val="000000"/>
                </a:solidFill>
                <a:latin typeface="Times New Roman" panose="02020603050405020304" pitchFamily="18" charset="0"/>
                <a:ea typeface="宋体" panose="02010600030101010101" pitchFamily="2" charset="-122"/>
              </a:rPr>
              <a:t>加</a:t>
            </a:r>
            <a:r>
              <a:rPr lang="en-US" altLang="zh-CN" sz="1400" b="1">
                <a:solidFill>
                  <a:srgbClr val="000000"/>
                </a:solidFill>
                <a:latin typeface="Times New Roman" panose="02020603050405020304" pitchFamily="18" charset="0"/>
                <a:ea typeface="宋体" panose="02010600030101010101" pitchFamily="2" charset="-122"/>
              </a:rPr>
              <a:t>1</a:t>
            </a:r>
            <a:r>
              <a:rPr lang="zh-CN" altLang="en-US" sz="1400" b="1">
                <a:solidFill>
                  <a:srgbClr val="000000"/>
                </a:solidFill>
                <a:latin typeface="Times New Roman" panose="02020603050405020304" pitchFamily="18" charset="0"/>
                <a:ea typeface="宋体" panose="02010600030101010101" pitchFamily="2" charset="-122"/>
              </a:rPr>
              <a:t>；</a:t>
            </a:r>
          </a:p>
          <a:p>
            <a:pPr fontAlgn="base">
              <a:lnSpc>
                <a:spcPct val="120000"/>
              </a:lnSpc>
              <a:spcBef>
                <a:spcPct val="0"/>
              </a:spcBef>
              <a:spcAft>
                <a:spcPct val="0"/>
              </a:spcAft>
            </a:pPr>
            <a:r>
              <a:rPr lang="zh-CN" altLang="en-US" sz="1400" b="1">
                <a:solidFill>
                  <a:srgbClr val="000000"/>
                </a:solidFill>
                <a:latin typeface="Times New Roman" panose="02020603050405020304" pitchFamily="18" charset="0"/>
                <a:ea typeface="宋体" panose="02010600030101010101" pitchFamily="2" charset="-122"/>
              </a:rPr>
              <a:t>                            * 另一种是当前</a:t>
            </a:r>
            <a:r>
              <a:rPr lang="en-US" altLang="zh-CN" sz="1400" b="1">
                <a:solidFill>
                  <a:srgbClr val="000000"/>
                </a:solidFill>
                <a:latin typeface="Times New Roman" panose="02020603050405020304" pitchFamily="18" charset="0"/>
                <a:ea typeface="宋体" panose="02010600030101010101" pitchFamily="2" charset="-122"/>
              </a:rPr>
              <a:t>PC</a:t>
            </a:r>
            <a:r>
              <a:rPr lang="zh-CN" altLang="en-US" sz="1400" b="1">
                <a:solidFill>
                  <a:srgbClr val="000000"/>
                </a:solidFill>
                <a:latin typeface="Times New Roman" panose="02020603050405020304" pitchFamily="18" charset="0"/>
                <a:ea typeface="宋体" panose="02010600030101010101" pitchFamily="2" charset="-122"/>
              </a:rPr>
              <a:t>加字地址偏移量，偏移量在转移指令中定义出。</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1" name="Text Box 2">
            <a:extLst>
              <a:ext uri="{FF2B5EF4-FFF2-40B4-BE49-F238E27FC236}">
                <a16:creationId xmlns:a16="http://schemas.microsoft.com/office/drawing/2014/main" id="{4C56ED40-4E5A-48C7-91B0-2C04377663F3}"/>
              </a:ext>
            </a:extLst>
          </p:cNvPr>
          <p:cNvSpPr txBox="1">
            <a:spLocks noChangeArrowheads="1"/>
          </p:cNvSpPr>
          <p:nvPr/>
        </p:nvSpPr>
        <p:spPr bwMode="auto">
          <a:xfrm>
            <a:off x="1847851" y="981076"/>
            <a:ext cx="8569325" cy="50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en-US" altLang="zh-CN" sz="3000" b="1">
                <a:solidFill>
                  <a:srgbClr val="CCFFFF"/>
                </a:solidFill>
                <a:latin typeface="Times New Roman" panose="02020603050405020304" pitchFamily="18" charset="0"/>
                <a:ea typeface="宋体" panose="02010600030101010101" pitchFamily="2" charset="-122"/>
              </a:rPr>
              <a:t> </a:t>
            </a:r>
            <a:r>
              <a:rPr lang="zh-CN" altLang="en-US" sz="3000" b="1">
                <a:solidFill>
                  <a:srgbClr val="CCFFFF"/>
                </a:solidFill>
                <a:latin typeface="Times New Roman" panose="02020603050405020304" pitchFamily="18" charset="0"/>
                <a:ea typeface="宋体" panose="02010600030101010101" pitchFamily="2" charset="-122"/>
              </a:rPr>
              <a:t>流水线处理机的最大特点：</a:t>
            </a:r>
            <a:r>
              <a:rPr lang="zh-CN" altLang="en-US" sz="3000" b="1">
                <a:solidFill>
                  <a:srgbClr val="FFCC66"/>
                </a:solidFill>
                <a:latin typeface="Times New Roman" panose="02020603050405020304" pitchFamily="18" charset="0"/>
                <a:ea typeface="宋体" panose="02010600030101010101" pitchFamily="2" charset="-122"/>
              </a:rPr>
              <a:t>每一个时钟周期取出一条指令来执行</a:t>
            </a:r>
            <a:r>
              <a:rPr lang="zh-CN" altLang="en-US" sz="3000" b="1">
                <a:solidFill>
                  <a:srgbClr val="CCFFFF"/>
                </a:solidFill>
                <a:latin typeface="Times New Roman" panose="02020603050405020304" pitchFamily="18" charset="0"/>
                <a:ea typeface="宋体" panose="02010600030101010101" pitchFamily="2" charset="-122"/>
              </a:rPr>
              <a:t>。</a:t>
            </a:r>
            <a:r>
              <a:rPr lang="zh-CN" altLang="en-US" sz="3000" b="1">
                <a:solidFill>
                  <a:srgbClr val="FFFFFF"/>
                </a:solidFill>
                <a:latin typeface="Times New Roman" panose="02020603050405020304" pitchFamily="18" charset="0"/>
                <a:ea typeface="宋体" panose="02010600030101010101" pitchFamily="2" charset="-122"/>
              </a:rPr>
              <a:t>所有的指令</a:t>
            </a:r>
            <a:r>
              <a:rPr lang="zh-CN" altLang="en-US" sz="3000" b="1">
                <a:solidFill>
                  <a:srgbClr val="CCFFFF"/>
                </a:solidFill>
                <a:latin typeface="Times New Roman" panose="02020603050405020304" pitchFamily="18" charset="0"/>
                <a:ea typeface="宋体" panose="02010600030101010101" pitchFamily="2" charset="-122"/>
              </a:rPr>
              <a:t>按取出的先后次序</a:t>
            </a:r>
            <a:r>
              <a:rPr lang="zh-CN" altLang="en-US" sz="3000" b="1">
                <a:solidFill>
                  <a:srgbClr val="FFFFFF"/>
                </a:solidFill>
                <a:latin typeface="Times New Roman" panose="02020603050405020304" pitchFamily="18" charset="0"/>
                <a:ea typeface="宋体" panose="02010600030101010101" pitchFamily="2" charset="-122"/>
              </a:rPr>
              <a:t>通过上</a:t>
            </a:r>
            <a:r>
              <a:rPr lang="zh-CN" altLang="en-US" sz="3000" b="1">
                <a:solidFill>
                  <a:srgbClr val="CCFFFF"/>
                </a:solidFill>
                <a:latin typeface="Times New Roman" panose="02020603050405020304" pitchFamily="18" charset="0"/>
                <a:ea typeface="宋体" panose="02010600030101010101" pitchFamily="2" charset="-122"/>
              </a:rPr>
              <a:t>图</a:t>
            </a:r>
            <a:r>
              <a:rPr lang="en-US" altLang="zh-CN" sz="3000" b="1">
                <a:solidFill>
                  <a:srgbClr val="CCFFFF"/>
                </a:solidFill>
                <a:latin typeface="Times New Roman" panose="02020603050405020304" pitchFamily="18" charset="0"/>
                <a:ea typeface="宋体" panose="02010600030101010101" pitchFamily="2" charset="-122"/>
              </a:rPr>
              <a:t>3-2</a:t>
            </a:r>
            <a:r>
              <a:rPr lang="zh-CN" altLang="en-US" sz="3000" b="1">
                <a:solidFill>
                  <a:srgbClr val="CCFFFF"/>
                </a:solidFill>
                <a:latin typeface="Times New Roman" panose="02020603050405020304" pitchFamily="18" charset="0"/>
                <a:ea typeface="宋体" panose="02010600030101010101" pitchFamily="2" charset="-122"/>
              </a:rPr>
              <a:t>.2中的</a:t>
            </a:r>
            <a:r>
              <a:rPr lang="zh-CN" altLang="en-US" sz="3000" b="1">
                <a:solidFill>
                  <a:srgbClr val="FFFFFF"/>
                </a:solidFill>
                <a:latin typeface="Times New Roman" panose="02020603050405020304" pitchFamily="18" charset="0"/>
                <a:ea typeface="宋体" panose="02010600030101010101" pitchFamily="2" charset="-122"/>
              </a:rPr>
              <a:t>从左至右的数据路径</a:t>
            </a:r>
            <a:r>
              <a:rPr lang="zh-CN" altLang="en-US" sz="3000" b="1">
                <a:solidFill>
                  <a:srgbClr val="CCFFFF"/>
                </a:solidFill>
                <a:latin typeface="Times New Roman" panose="02020603050405020304" pitchFamily="18" charset="0"/>
                <a:ea typeface="宋体" panose="02010600030101010101" pitchFamily="2" charset="-122"/>
              </a:rPr>
              <a:t>。</a:t>
            </a:r>
            <a:endParaRPr lang="en-US" altLang="zh-CN" sz="3000" b="1">
              <a:solidFill>
                <a:srgbClr val="CCFFFF"/>
              </a:solidFill>
              <a:latin typeface="Times New Roman" panose="02020603050405020304" pitchFamily="18" charset="0"/>
              <a:ea typeface="宋体" panose="02010600030101010101" pitchFamily="2" charset="-122"/>
            </a:endParaRPr>
          </a:p>
          <a:p>
            <a:pPr fontAlgn="base">
              <a:lnSpc>
                <a:spcPct val="120000"/>
              </a:lnSpc>
              <a:spcBef>
                <a:spcPct val="0"/>
              </a:spcBef>
              <a:spcAft>
                <a:spcPct val="0"/>
              </a:spcAft>
            </a:pPr>
            <a:r>
              <a:rPr lang="en-US" altLang="zh-CN" sz="3000" b="1">
                <a:solidFill>
                  <a:srgbClr val="CCFFFF"/>
                </a:solidFill>
                <a:latin typeface="Times New Roman" panose="02020603050405020304" pitchFamily="18" charset="0"/>
                <a:ea typeface="宋体" panose="02010600030101010101" pitchFamily="2" charset="-122"/>
              </a:rPr>
              <a:t>       </a:t>
            </a:r>
            <a:r>
              <a:rPr lang="zh-CN" altLang="en-US" sz="3000" b="1">
                <a:solidFill>
                  <a:srgbClr val="CCFFFF"/>
                </a:solidFill>
                <a:latin typeface="Times New Roman" panose="02020603050405020304" pitchFamily="18" charset="0"/>
                <a:ea typeface="宋体" panose="02010600030101010101" pitchFamily="2" charset="-122"/>
              </a:rPr>
              <a:t>依照</a:t>
            </a:r>
            <a:r>
              <a:rPr lang="zh-CN" altLang="en-US" sz="3000" b="1">
                <a:solidFill>
                  <a:srgbClr val="FFFF00"/>
                </a:solidFill>
                <a:latin typeface="Times New Roman" panose="02020603050405020304" pitchFamily="18" charset="0"/>
                <a:ea typeface="宋体" panose="02010600030101010101" pitchFamily="2" charset="-122"/>
              </a:rPr>
              <a:t>指令类型的</a:t>
            </a:r>
            <a:r>
              <a:rPr lang="zh-CN" altLang="en-US" sz="3000" b="1">
                <a:solidFill>
                  <a:srgbClr val="CCFFFF"/>
                </a:solidFill>
                <a:latin typeface="Times New Roman" panose="02020603050405020304" pitchFamily="18" charset="0"/>
                <a:ea typeface="宋体" panose="02010600030101010101" pitchFamily="2" charset="-122"/>
              </a:rPr>
              <a:t>不同，每种指令在执行过程中可能会用到</a:t>
            </a:r>
            <a:r>
              <a:rPr lang="zh-CN" altLang="en-US" sz="3000" b="1">
                <a:solidFill>
                  <a:srgbClr val="FFFF00"/>
                </a:solidFill>
                <a:latin typeface="Times New Roman" panose="02020603050405020304" pitchFamily="18" charset="0"/>
                <a:ea typeface="宋体" panose="02010600030101010101" pitchFamily="2" charset="-122"/>
              </a:rPr>
              <a:t>数据路径的不同</a:t>
            </a:r>
            <a:r>
              <a:rPr lang="zh-CN" altLang="en-US" sz="3000" b="1">
                <a:solidFill>
                  <a:srgbClr val="CCFFFF"/>
                </a:solidFill>
                <a:latin typeface="Times New Roman" panose="02020603050405020304" pitchFamily="18" charset="0"/>
                <a:ea typeface="宋体" panose="02010600030101010101" pitchFamily="2" charset="-122"/>
              </a:rPr>
              <a:t>部分。</a:t>
            </a:r>
            <a:endParaRPr lang="en-US" altLang="zh-CN" sz="3000" b="1">
              <a:solidFill>
                <a:srgbClr val="CCFFFF"/>
              </a:solidFill>
              <a:latin typeface="Times New Roman" panose="02020603050405020304" pitchFamily="18" charset="0"/>
              <a:ea typeface="宋体" panose="02010600030101010101" pitchFamily="2" charset="-122"/>
            </a:endParaRPr>
          </a:p>
          <a:p>
            <a:pPr fontAlgn="base">
              <a:lnSpc>
                <a:spcPct val="120000"/>
              </a:lnSpc>
              <a:spcBef>
                <a:spcPct val="0"/>
              </a:spcBef>
              <a:spcAft>
                <a:spcPct val="0"/>
              </a:spcAft>
            </a:pPr>
            <a:r>
              <a:rPr lang="en-US" altLang="zh-CN" sz="3000" b="1">
                <a:solidFill>
                  <a:srgbClr val="CCFFFF"/>
                </a:solidFill>
                <a:latin typeface="Times New Roman" panose="02020603050405020304" pitchFamily="18" charset="0"/>
                <a:ea typeface="宋体" panose="02010600030101010101" pitchFamily="2" charset="-122"/>
              </a:rPr>
              <a:t>     </a:t>
            </a:r>
          </a:p>
          <a:p>
            <a:pPr fontAlgn="base">
              <a:lnSpc>
                <a:spcPct val="120000"/>
              </a:lnSpc>
              <a:spcBef>
                <a:spcPct val="0"/>
              </a:spcBef>
              <a:spcAft>
                <a:spcPct val="0"/>
              </a:spcAft>
            </a:pPr>
            <a:r>
              <a:rPr lang="en-US" altLang="zh-CN" sz="3000" b="1">
                <a:solidFill>
                  <a:srgbClr val="CCFFFF"/>
                </a:solidFill>
                <a:latin typeface="Times New Roman" panose="02020603050405020304" pitchFamily="18" charset="0"/>
                <a:ea typeface="宋体" panose="02010600030101010101" pitchFamily="2" charset="-122"/>
              </a:rPr>
              <a:t> </a:t>
            </a:r>
            <a:r>
              <a:rPr lang="zh-CN" altLang="en-US" sz="3000" b="1">
                <a:solidFill>
                  <a:srgbClr val="CCFFFF"/>
                </a:solidFill>
                <a:latin typeface="Times New Roman" panose="02020603050405020304" pitchFamily="18" charset="0"/>
                <a:ea typeface="宋体" panose="02010600030101010101" pitchFamily="2" charset="-122"/>
              </a:rPr>
              <a:t>例如：下图</a:t>
            </a:r>
            <a:r>
              <a:rPr lang="en-US" altLang="zh-CN" sz="3000" b="1">
                <a:solidFill>
                  <a:srgbClr val="CCFFFF"/>
                </a:solidFill>
                <a:latin typeface="Times New Roman" panose="02020603050405020304" pitchFamily="18" charset="0"/>
                <a:ea typeface="宋体" panose="02010600030101010101" pitchFamily="2" charset="-122"/>
              </a:rPr>
              <a:t>3-2</a:t>
            </a:r>
            <a:r>
              <a:rPr lang="zh-CN" altLang="en-US" sz="3000" b="1">
                <a:solidFill>
                  <a:srgbClr val="CCFFFF"/>
                </a:solidFill>
                <a:latin typeface="Times New Roman" panose="02020603050405020304" pitchFamily="18" charset="0"/>
                <a:ea typeface="宋体" panose="02010600030101010101" pitchFamily="2" charset="-122"/>
              </a:rPr>
              <a:t>.3中画出的是处理机连续执行</a:t>
            </a:r>
            <a:r>
              <a:rPr lang="zh-CN" altLang="en-US" sz="3000" b="1">
                <a:solidFill>
                  <a:srgbClr val="FFFFFF"/>
                </a:solidFill>
                <a:latin typeface="Times New Roman" panose="02020603050405020304" pitchFamily="18" charset="0"/>
                <a:ea typeface="宋体" panose="02010600030101010101" pitchFamily="2" charset="-122"/>
              </a:rPr>
              <a:t>load</a:t>
            </a:r>
            <a:r>
              <a:rPr lang="zh-CN" altLang="en-US" sz="3000" b="1">
                <a:solidFill>
                  <a:srgbClr val="CCFFFF"/>
                </a:solidFill>
                <a:latin typeface="Times New Roman" panose="02020603050405020304" pitchFamily="18" charset="0"/>
                <a:ea typeface="宋体" panose="02010600030101010101" pitchFamily="2" charset="-122"/>
              </a:rPr>
              <a:t>指令时所要使用的</a:t>
            </a:r>
            <a:r>
              <a:rPr lang="zh-CN" altLang="en-US" sz="3000" b="1">
                <a:solidFill>
                  <a:srgbClr val="FFFFFF"/>
                </a:solidFill>
                <a:latin typeface="Times New Roman" panose="02020603050405020304" pitchFamily="18" charset="0"/>
                <a:ea typeface="宋体" panose="02010600030101010101" pitchFamily="2" charset="-122"/>
              </a:rPr>
              <a:t>数据路径</a:t>
            </a:r>
            <a:r>
              <a:rPr lang="zh-CN" altLang="en-US" sz="3000" b="1">
                <a:solidFill>
                  <a:srgbClr val="CCFFFF"/>
                </a:solidFill>
                <a:latin typeface="Times New Roman" panose="02020603050405020304" pitchFamily="18" charset="0"/>
                <a:ea typeface="宋体" panose="02010600030101010101" pitchFamily="2" charset="-122"/>
              </a:rPr>
              <a:t>中的功能部件。load指令实际上是使用功能部件最多的指令。</a:t>
            </a:r>
          </a:p>
        </p:txBody>
      </p:sp>
      <p:sp>
        <p:nvSpPr>
          <p:cNvPr id="30722" name="灯片编号占位符 1">
            <a:extLst>
              <a:ext uri="{FF2B5EF4-FFF2-40B4-BE49-F238E27FC236}">
                <a16:creationId xmlns:a16="http://schemas.microsoft.com/office/drawing/2014/main" id="{D5440F6F-7BC7-44F8-B85C-6AC47BCC5FB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B1AEE660-A8F3-410F-B7A8-CDC1AA06BFF2}"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257</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5" name="Text Box 3">
            <a:extLst>
              <a:ext uri="{FF2B5EF4-FFF2-40B4-BE49-F238E27FC236}">
                <a16:creationId xmlns:a16="http://schemas.microsoft.com/office/drawing/2014/main" id="{0E03766A-B4F1-4FCF-B005-2E5B174788B5}"/>
              </a:ext>
            </a:extLst>
          </p:cNvPr>
          <p:cNvSpPr txBox="1">
            <a:spLocks noChangeArrowheads="1"/>
          </p:cNvSpPr>
          <p:nvPr/>
        </p:nvSpPr>
        <p:spPr bwMode="auto">
          <a:xfrm>
            <a:off x="3071814" y="2133601"/>
            <a:ext cx="5953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66FF33"/>
                </a:solidFill>
                <a:latin typeface="Times New Roman" panose="02020603050405020304" pitchFamily="18" charset="0"/>
                <a:ea typeface="宋体" panose="02010600030101010101" pitchFamily="2" charset="-122"/>
              </a:rPr>
              <a:t>图</a:t>
            </a:r>
            <a:r>
              <a:rPr lang="en-US" altLang="zh-CN" sz="2000" b="1">
                <a:solidFill>
                  <a:srgbClr val="66FF33"/>
                </a:solidFill>
                <a:latin typeface="Times New Roman" panose="02020603050405020304" pitchFamily="18" charset="0"/>
                <a:ea typeface="宋体" panose="02010600030101010101" pitchFamily="2" charset="-122"/>
              </a:rPr>
              <a:t>3-2</a:t>
            </a:r>
            <a:r>
              <a:rPr lang="zh-CN" altLang="en-US" sz="2000" b="1">
                <a:solidFill>
                  <a:srgbClr val="66FF33"/>
                </a:solidFill>
                <a:latin typeface="Times New Roman" panose="02020603050405020304" pitchFamily="18" charset="0"/>
                <a:ea typeface="宋体" panose="02010600030101010101" pitchFamily="2" charset="-122"/>
              </a:rPr>
              <a:t>.3  流水线处理机连续执行load指令时的情形</a:t>
            </a:r>
          </a:p>
        </p:txBody>
      </p:sp>
      <p:sp>
        <p:nvSpPr>
          <p:cNvPr id="31746" name="Rectangle 4">
            <a:extLst>
              <a:ext uri="{FF2B5EF4-FFF2-40B4-BE49-F238E27FC236}">
                <a16:creationId xmlns:a16="http://schemas.microsoft.com/office/drawing/2014/main" id="{542EE8A5-2C41-4AD8-9890-6595339B34FA}"/>
              </a:ext>
            </a:extLst>
          </p:cNvPr>
          <p:cNvSpPr>
            <a:spLocks noChangeArrowheads="1"/>
          </p:cNvSpPr>
          <p:nvPr/>
        </p:nvSpPr>
        <p:spPr bwMode="auto">
          <a:xfrm>
            <a:off x="1524000" y="188914"/>
            <a:ext cx="9144000"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10000"/>
              </a:lnSpc>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    图</a:t>
            </a:r>
            <a:r>
              <a:rPr lang="en-US" altLang="zh-CN" sz="2000" b="1">
                <a:solidFill>
                  <a:srgbClr val="CCFFFF"/>
                </a:solidFill>
                <a:latin typeface="Times New Roman" panose="02020603050405020304" pitchFamily="18" charset="0"/>
                <a:ea typeface="宋体" panose="02010600030101010101" pitchFamily="2" charset="-122"/>
              </a:rPr>
              <a:t>3-2</a:t>
            </a:r>
            <a:r>
              <a:rPr lang="zh-CN" altLang="en-US" sz="2000" b="1">
                <a:solidFill>
                  <a:srgbClr val="CCFFFF"/>
                </a:solidFill>
                <a:latin typeface="Times New Roman" panose="02020603050405020304" pitchFamily="18" charset="0"/>
                <a:ea typeface="宋体" panose="02010600030101010101" pitchFamily="2" charset="-122"/>
              </a:rPr>
              <a:t>.3中，</a:t>
            </a:r>
            <a:r>
              <a:rPr lang="zh-CN" altLang="en-US" sz="2000" b="1">
                <a:solidFill>
                  <a:srgbClr val="FFC000"/>
                </a:solidFill>
                <a:latin typeface="Times New Roman" panose="02020603050405020304" pitchFamily="18" charset="0"/>
                <a:ea typeface="宋体" panose="02010600030101010101" pitchFamily="2" charset="-122"/>
              </a:rPr>
              <a:t>IM（</a:t>
            </a:r>
            <a:r>
              <a:rPr lang="zh-CN" altLang="en-US" sz="2000" b="1">
                <a:solidFill>
                  <a:srgbClr val="CCFFFF"/>
                </a:solidFill>
                <a:latin typeface="Times New Roman" panose="02020603050405020304" pitchFamily="18" charset="0"/>
                <a:ea typeface="宋体" panose="02010600030101010101" pitchFamily="2" charset="-122"/>
              </a:rPr>
              <a:t>instruction memory）：</a:t>
            </a:r>
            <a:r>
              <a:rPr lang="zh-CN" altLang="en-US" sz="2000" b="1">
                <a:solidFill>
                  <a:srgbClr val="FFC000"/>
                </a:solidFill>
                <a:latin typeface="Times New Roman" panose="02020603050405020304" pitchFamily="18" charset="0"/>
                <a:ea typeface="宋体" panose="02010600030101010101" pitchFamily="2" charset="-122"/>
              </a:rPr>
              <a:t>指令存储器</a:t>
            </a:r>
            <a:r>
              <a:rPr lang="zh-CN" altLang="en-US" sz="2000" b="1">
                <a:solidFill>
                  <a:srgbClr val="CCFFFF"/>
                </a:solidFill>
                <a:latin typeface="Times New Roman" panose="02020603050405020304" pitchFamily="18" charset="0"/>
                <a:ea typeface="宋体" panose="02010600030101010101" pitchFamily="2" charset="-122"/>
              </a:rPr>
              <a:t>。</a:t>
            </a:r>
          </a:p>
          <a:p>
            <a:pPr fontAlgn="base">
              <a:lnSpc>
                <a:spcPct val="110000"/>
              </a:lnSpc>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 </a:t>
            </a:r>
            <a:r>
              <a:rPr lang="zh-CN" altLang="en-US" sz="2000" b="1">
                <a:solidFill>
                  <a:srgbClr val="FFFF00"/>
                </a:solidFill>
                <a:latin typeface="Times New Roman" panose="02020603050405020304" pitchFamily="18" charset="0"/>
                <a:ea typeface="宋体" panose="02010600030101010101" pitchFamily="2" charset="-122"/>
              </a:rPr>
              <a:t>第一级，IF级</a:t>
            </a:r>
            <a:r>
              <a:rPr lang="zh-CN" altLang="en-US" sz="2000" b="1">
                <a:solidFill>
                  <a:srgbClr val="CCFFFF"/>
                </a:solidFill>
                <a:latin typeface="Times New Roman" panose="02020603050405020304" pitchFamily="18" charset="0"/>
                <a:ea typeface="宋体" panose="02010600030101010101" pitchFamily="2" charset="-122"/>
              </a:rPr>
              <a:t>，PC的内容作为访问IM的地址，送到IM的地址输入端。</a:t>
            </a:r>
          </a:p>
          <a:p>
            <a:pPr fontAlgn="base">
              <a:lnSpc>
                <a:spcPct val="110000"/>
              </a:lnSpc>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 </a:t>
            </a:r>
            <a:r>
              <a:rPr lang="zh-CN" altLang="en-US" sz="2000" b="1">
                <a:solidFill>
                  <a:srgbClr val="FFFF00"/>
                </a:solidFill>
                <a:latin typeface="Times New Roman" panose="02020603050405020304" pitchFamily="18" charset="0"/>
                <a:ea typeface="宋体" panose="02010600030101010101" pitchFamily="2" charset="-122"/>
              </a:rPr>
              <a:t>第二级中，REG</a:t>
            </a:r>
            <a:r>
              <a:rPr lang="zh-CN" altLang="en-US" sz="2000" b="1">
                <a:solidFill>
                  <a:srgbClr val="CCFFFF"/>
                </a:solidFill>
                <a:latin typeface="Times New Roman" panose="02020603050405020304" pitchFamily="18" charset="0"/>
                <a:ea typeface="宋体" panose="02010600030101010101" pitchFamily="2" charset="-122"/>
              </a:rPr>
              <a:t>(register file)代表寄存器堆或者指令中立即数的扩展。</a:t>
            </a:r>
            <a:r>
              <a:rPr lang="en-US" altLang="zh-CN" sz="2000" b="1">
                <a:solidFill>
                  <a:srgbClr val="CCFFFF"/>
                </a:solidFill>
                <a:latin typeface="Times New Roman" panose="02020603050405020304" pitchFamily="18" charset="0"/>
                <a:ea typeface="宋体" panose="02010600030101010101" pitchFamily="2" charset="-122"/>
              </a:rPr>
              <a:t>Load</a:t>
            </a:r>
            <a:r>
              <a:rPr lang="zh-CN" altLang="en-US" sz="2000" b="1">
                <a:solidFill>
                  <a:srgbClr val="CCFFFF"/>
                </a:solidFill>
                <a:latin typeface="Times New Roman" panose="02020603050405020304" pitchFamily="18" charset="0"/>
                <a:ea typeface="宋体" panose="02010600030101010101" pitchFamily="2" charset="-122"/>
              </a:rPr>
              <a:t>指令访问存储器时所使用的地址由两个数据相加得到，一个数据是寄存器操作数，另一个数据是经符号扩展的立即数。</a:t>
            </a:r>
          </a:p>
        </p:txBody>
      </p:sp>
      <p:grpSp>
        <p:nvGrpSpPr>
          <p:cNvPr id="31747" name="Group 8">
            <a:extLst>
              <a:ext uri="{FF2B5EF4-FFF2-40B4-BE49-F238E27FC236}">
                <a16:creationId xmlns:a16="http://schemas.microsoft.com/office/drawing/2014/main" id="{2E258584-DBEE-4F09-A262-96E9E3534E1B}"/>
              </a:ext>
            </a:extLst>
          </p:cNvPr>
          <p:cNvGrpSpPr>
            <a:grpSpLocks/>
          </p:cNvGrpSpPr>
          <p:nvPr/>
        </p:nvGrpSpPr>
        <p:grpSpPr bwMode="auto">
          <a:xfrm>
            <a:off x="1524000" y="2708276"/>
            <a:ext cx="9144000" cy="4149725"/>
            <a:chOff x="0" y="1706"/>
            <a:chExt cx="5760" cy="2614"/>
          </a:xfrm>
        </p:grpSpPr>
        <p:pic>
          <p:nvPicPr>
            <p:cNvPr id="31748" name="Picture 2" descr="3">
              <a:extLst>
                <a:ext uri="{FF2B5EF4-FFF2-40B4-BE49-F238E27FC236}">
                  <a16:creationId xmlns:a16="http://schemas.microsoft.com/office/drawing/2014/main" id="{FE36E663-04C3-4D28-A4CE-80B504FB2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6"/>
              <a:ext cx="5760" cy="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5">
              <a:extLst>
                <a:ext uri="{FF2B5EF4-FFF2-40B4-BE49-F238E27FC236}">
                  <a16:creationId xmlns:a16="http://schemas.microsoft.com/office/drawing/2014/main" id="{9B573904-4745-4BEC-85F7-9CE3DE096946}"/>
                </a:ext>
              </a:extLst>
            </p:cNvPr>
            <p:cNvSpPr>
              <a:spLocks noChangeShapeType="1"/>
            </p:cNvSpPr>
            <p:nvPr/>
          </p:nvSpPr>
          <p:spPr bwMode="auto">
            <a:xfrm>
              <a:off x="1791" y="2160"/>
              <a:ext cx="0" cy="22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31750" name="Line 6">
              <a:extLst>
                <a:ext uri="{FF2B5EF4-FFF2-40B4-BE49-F238E27FC236}">
                  <a16:creationId xmlns:a16="http://schemas.microsoft.com/office/drawing/2014/main" id="{B29A03A4-8868-4573-BFA8-DFC80C8627A1}"/>
                </a:ext>
              </a:extLst>
            </p:cNvPr>
            <p:cNvSpPr>
              <a:spLocks noChangeShapeType="1"/>
            </p:cNvSpPr>
            <p:nvPr/>
          </p:nvSpPr>
          <p:spPr bwMode="auto">
            <a:xfrm>
              <a:off x="1791" y="2387"/>
              <a:ext cx="409"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31751" name="Line 7">
              <a:extLst>
                <a:ext uri="{FF2B5EF4-FFF2-40B4-BE49-F238E27FC236}">
                  <a16:creationId xmlns:a16="http://schemas.microsoft.com/office/drawing/2014/main" id="{AE001011-59EA-435C-8EDE-0E98B446F6B3}"/>
                </a:ext>
              </a:extLst>
            </p:cNvPr>
            <p:cNvSpPr>
              <a:spLocks noChangeShapeType="1"/>
            </p:cNvSpPr>
            <p:nvPr/>
          </p:nvSpPr>
          <p:spPr bwMode="auto">
            <a:xfrm flipV="1">
              <a:off x="2200" y="2296"/>
              <a:ext cx="0" cy="91"/>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grpSp>
      <p:sp>
        <p:nvSpPr>
          <p:cNvPr id="31752" name="灯片编号占位符 1">
            <a:extLst>
              <a:ext uri="{FF2B5EF4-FFF2-40B4-BE49-F238E27FC236}">
                <a16:creationId xmlns:a16="http://schemas.microsoft.com/office/drawing/2014/main" id="{D379D802-6E64-4670-A12B-F31BDE60F91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15261109-2CDF-4CE2-A650-0D96E880903C}"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258</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69" name="Text Box 2">
            <a:extLst>
              <a:ext uri="{FF2B5EF4-FFF2-40B4-BE49-F238E27FC236}">
                <a16:creationId xmlns:a16="http://schemas.microsoft.com/office/drawing/2014/main" id="{165905DB-648C-46C8-B1AC-A96C5202E0DE}"/>
              </a:ext>
            </a:extLst>
          </p:cNvPr>
          <p:cNvSpPr txBox="1">
            <a:spLocks noChangeArrowheads="1"/>
          </p:cNvSpPr>
          <p:nvPr/>
        </p:nvSpPr>
        <p:spPr bwMode="auto">
          <a:xfrm>
            <a:off x="2236788" y="211138"/>
            <a:ext cx="6667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endParaRPr lang="zh-CN" altLang="en-US">
              <a:solidFill>
                <a:srgbClr val="FFFFFF"/>
              </a:solidFill>
              <a:latin typeface="Times New Roman" panose="02020603050405020304" pitchFamily="18" charset="0"/>
              <a:ea typeface="宋体" panose="02010600030101010101" pitchFamily="2" charset="-122"/>
            </a:endParaRPr>
          </a:p>
        </p:txBody>
      </p:sp>
      <p:sp>
        <p:nvSpPr>
          <p:cNvPr id="32770" name="Text Box 3">
            <a:extLst>
              <a:ext uri="{FF2B5EF4-FFF2-40B4-BE49-F238E27FC236}">
                <a16:creationId xmlns:a16="http://schemas.microsoft.com/office/drawing/2014/main" id="{A83A06D4-27D2-43F2-8B08-7437D2D35A47}"/>
              </a:ext>
            </a:extLst>
          </p:cNvPr>
          <p:cNvSpPr txBox="1">
            <a:spLocks noChangeArrowheads="1"/>
          </p:cNvSpPr>
          <p:nvPr/>
        </p:nvSpPr>
        <p:spPr bwMode="auto">
          <a:xfrm>
            <a:off x="1524001" y="188913"/>
            <a:ext cx="8964613"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 </a:t>
            </a:r>
            <a:r>
              <a:rPr lang="zh-CN" altLang="en-US" sz="2000" b="1">
                <a:solidFill>
                  <a:srgbClr val="FFFF00"/>
                </a:solidFill>
                <a:latin typeface="Times New Roman" panose="02020603050405020304" pitchFamily="18" charset="0"/>
                <a:ea typeface="宋体" panose="02010600030101010101" pitchFamily="2" charset="-122"/>
              </a:rPr>
              <a:t>第三级的ALU</a:t>
            </a:r>
            <a:r>
              <a:rPr lang="zh-CN" altLang="en-US" sz="2000" b="1">
                <a:solidFill>
                  <a:srgbClr val="CCFFFF"/>
                </a:solidFill>
                <a:latin typeface="Times New Roman" panose="02020603050405020304" pitchFamily="18" charset="0"/>
                <a:ea typeface="宋体" panose="02010600030101010101" pitchFamily="2" charset="-122"/>
              </a:rPr>
              <a:t>做算术逻辑运算。针对load指令来讲，ALU完成地址加法运算。</a:t>
            </a:r>
          </a:p>
          <a:p>
            <a:pPr fontAlgn="base">
              <a:lnSpc>
                <a:spcPct val="120000"/>
              </a:lnSpc>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 </a:t>
            </a:r>
            <a:r>
              <a:rPr lang="zh-CN" altLang="en-US" sz="2000" b="1">
                <a:solidFill>
                  <a:srgbClr val="FFFF00"/>
                </a:solidFill>
                <a:latin typeface="Times New Roman" panose="02020603050405020304" pitchFamily="18" charset="0"/>
                <a:ea typeface="宋体" panose="02010600030101010101" pitchFamily="2" charset="-122"/>
              </a:rPr>
              <a:t>第四级中，DM</a:t>
            </a:r>
            <a:r>
              <a:rPr lang="zh-CN" altLang="en-US" sz="2000" b="1">
                <a:solidFill>
                  <a:srgbClr val="CCFFFF"/>
                </a:solidFill>
                <a:latin typeface="Times New Roman" panose="02020603050405020304" pitchFamily="18" charset="0"/>
                <a:ea typeface="宋体" panose="02010600030101010101" pitchFamily="2" charset="-122"/>
              </a:rPr>
              <a:t>(data memory)代表数据存储器。存储器数据将在这一级中被读出。存储器的地址输入就是ALU计算出的结果。</a:t>
            </a:r>
          </a:p>
          <a:p>
            <a:pPr fontAlgn="base">
              <a:lnSpc>
                <a:spcPct val="120000"/>
              </a:lnSpc>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 </a:t>
            </a:r>
            <a:r>
              <a:rPr lang="zh-CN" altLang="en-US" sz="2000" b="1">
                <a:solidFill>
                  <a:srgbClr val="FFFF00"/>
                </a:solidFill>
                <a:latin typeface="Times New Roman" panose="02020603050405020304" pitchFamily="18" charset="0"/>
                <a:ea typeface="宋体" panose="02010600030101010101" pitchFamily="2" charset="-122"/>
              </a:rPr>
              <a:t>第五级</a:t>
            </a:r>
            <a:r>
              <a:rPr lang="zh-CN" altLang="en-US" sz="2000" b="1">
                <a:solidFill>
                  <a:srgbClr val="CCFFFF"/>
                </a:solidFill>
                <a:latin typeface="Times New Roman" panose="02020603050405020304" pitchFamily="18" charset="0"/>
                <a:ea typeface="宋体" panose="02010600030101010101" pitchFamily="2" charset="-122"/>
              </a:rPr>
              <a:t>，从存储器中取出的数据被写回到寄存器堆中。这一级中的REG就是第二级中的REG。第二级读REG，第五级写REG。</a:t>
            </a:r>
          </a:p>
        </p:txBody>
      </p:sp>
      <p:sp>
        <p:nvSpPr>
          <p:cNvPr id="32771" name="Text Box 5">
            <a:extLst>
              <a:ext uri="{FF2B5EF4-FFF2-40B4-BE49-F238E27FC236}">
                <a16:creationId xmlns:a16="http://schemas.microsoft.com/office/drawing/2014/main" id="{953B2236-FE3E-4297-81A3-837A00680128}"/>
              </a:ext>
            </a:extLst>
          </p:cNvPr>
          <p:cNvSpPr txBox="1">
            <a:spLocks noChangeArrowheads="1"/>
          </p:cNvSpPr>
          <p:nvPr/>
        </p:nvSpPr>
        <p:spPr bwMode="auto">
          <a:xfrm>
            <a:off x="3143251" y="2276476"/>
            <a:ext cx="5953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66FF33"/>
                </a:solidFill>
                <a:latin typeface="Times New Roman" panose="02020603050405020304" pitchFamily="18" charset="0"/>
                <a:ea typeface="宋体" panose="02010600030101010101" pitchFamily="2" charset="-122"/>
              </a:rPr>
              <a:t>图</a:t>
            </a:r>
            <a:r>
              <a:rPr lang="en-US" altLang="zh-CN" sz="2000" b="1">
                <a:solidFill>
                  <a:srgbClr val="66FF33"/>
                </a:solidFill>
                <a:latin typeface="Times New Roman" panose="02020603050405020304" pitchFamily="18" charset="0"/>
                <a:ea typeface="宋体" panose="02010600030101010101" pitchFamily="2" charset="-122"/>
              </a:rPr>
              <a:t>3-2</a:t>
            </a:r>
            <a:r>
              <a:rPr lang="zh-CN" altLang="en-US" sz="2000" b="1">
                <a:solidFill>
                  <a:srgbClr val="66FF33"/>
                </a:solidFill>
                <a:latin typeface="Times New Roman" panose="02020603050405020304" pitchFamily="18" charset="0"/>
                <a:ea typeface="宋体" panose="02010600030101010101" pitchFamily="2" charset="-122"/>
              </a:rPr>
              <a:t>.3  流水线处理机连续执行load指令时的情形</a:t>
            </a:r>
          </a:p>
        </p:txBody>
      </p:sp>
      <p:grpSp>
        <p:nvGrpSpPr>
          <p:cNvPr id="32772" name="Group 6">
            <a:extLst>
              <a:ext uri="{FF2B5EF4-FFF2-40B4-BE49-F238E27FC236}">
                <a16:creationId xmlns:a16="http://schemas.microsoft.com/office/drawing/2014/main" id="{2B2A456E-DE90-485A-824D-3AC826D56682}"/>
              </a:ext>
            </a:extLst>
          </p:cNvPr>
          <p:cNvGrpSpPr>
            <a:grpSpLocks/>
          </p:cNvGrpSpPr>
          <p:nvPr/>
        </p:nvGrpSpPr>
        <p:grpSpPr bwMode="auto">
          <a:xfrm>
            <a:off x="1524000" y="2708276"/>
            <a:ext cx="9144000" cy="4149725"/>
            <a:chOff x="0" y="1706"/>
            <a:chExt cx="5760" cy="2614"/>
          </a:xfrm>
        </p:grpSpPr>
        <p:pic>
          <p:nvPicPr>
            <p:cNvPr id="32773" name="Picture 7" descr="3">
              <a:extLst>
                <a:ext uri="{FF2B5EF4-FFF2-40B4-BE49-F238E27FC236}">
                  <a16:creationId xmlns:a16="http://schemas.microsoft.com/office/drawing/2014/main" id="{F13D19BC-A27A-426F-9182-348ACD9C49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6"/>
              <a:ext cx="5760" cy="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Line 8">
              <a:extLst>
                <a:ext uri="{FF2B5EF4-FFF2-40B4-BE49-F238E27FC236}">
                  <a16:creationId xmlns:a16="http://schemas.microsoft.com/office/drawing/2014/main" id="{9D3B5DB6-8ED3-4F48-9246-FE99B0B39560}"/>
                </a:ext>
              </a:extLst>
            </p:cNvPr>
            <p:cNvSpPr>
              <a:spLocks noChangeShapeType="1"/>
            </p:cNvSpPr>
            <p:nvPr/>
          </p:nvSpPr>
          <p:spPr bwMode="auto">
            <a:xfrm>
              <a:off x="1791" y="2160"/>
              <a:ext cx="0" cy="22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32775" name="Line 9">
              <a:extLst>
                <a:ext uri="{FF2B5EF4-FFF2-40B4-BE49-F238E27FC236}">
                  <a16:creationId xmlns:a16="http://schemas.microsoft.com/office/drawing/2014/main" id="{CC45B5F8-F9EA-41CB-9477-C240ED6288AF}"/>
                </a:ext>
              </a:extLst>
            </p:cNvPr>
            <p:cNvSpPr>
              <a:spLocks noChangeShapeType="1"/>
            </p:cNvSpPr>
            <p:nvPr/>
          </p:nvSpPr>
          <p:spPr bwMode="auto">
            <a:xfrm>
              <a:off x="1791" y="2387"/>
              <a:ext cx="409"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32776" name="Line 10">
              <a:extLst>
                <a:ext uri="{FF2B5EF4-FFF2-40B4-BE49-F238E27FC236}">
                  <a16:creationId xmlns:a16="http://schemas.microsoft.com/office/drawing/2014/main" id="{95CF010F-279D-4E18-B4EC-886EEB934713}"/>
                </a:ext>
              </a:extLst>
            </p:cNvPr>
            <p:cNvSpPr>
              <a:spLocks noChangeShapeType="1"/>
            </p:cNvSpPr>
            <p:nvPr/>
          </p:nvSpPr>
          <p:spPr bwMode="auto">
            <a:xfrm flipV="1">
              <a:off x="2200" y="2296"/>
              <a:ext cx="0" cy="91"/>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grpSp>
      <p:sp>
        <p:nvSpPr>
          <p:cNvPr id="32777" name="灯片编号占位符 1">
            <a:extLst>
              <a:ext uri="{FF2B5EF4-FFF2-40B4-BE49-F238E27FC236}">
                <a16:creationId xmlns:a16="http://schemas.microsoft.com/office/drawing/2014/main" id="{7BB867A1-1D39-4513-AF95-0EBECC263BB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381204D9-72DA-4510-87BE-2C5D99D8EE58}"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259</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26</a:t>
            </a:fld>
            <a:endParaRPr lang="en-US" altLang="zh-CN" sz="1200" dirty="0">
              <a:latin typeface="Arial" panose="020B0604020202020204" pitchFamily="34" charset="0"/>
            </a:endParaRPr>
          </a:p>
        </p:txBody>
      </p:sp>
      <p:sp>
        <p:nvSpPr>
          <p:cNvPr id="196610" name="Rectangle 2"/>
          <p:cNvSpPr>
            <a:spLocks noGrp="1" noChangeArrowheads="1"/>
          </p:cNvSpPr>
          <p:nvPr>
            <p:ph type="title"/>
          </p:nvPr>
        </p:nvSpPr>
        <p:spPr>
          <a:xfrm>
            <a:off x="2566989" y="549276"/>
            <a:ext cx="7273925" cy="409575"/>
          </a:xfrm>
        </p:spPr>
        <p:txBody>
          <a:bodyPr vert="horz" wrap="square" lIns="91440" tIns="45720" rIns="91440" bIns="45720" numCol="1" anchor="ctr" anchorCtr="0" compatLnSpc="1"/>
          <a:lstStyle/>
          <a:p>
            <a:pPr>
              <a:defRPr/>
            </a:pPr>
            <a:r>
              <a:rPr lang="zh-CN" altLang="en-US" dirty="0">
                <a:solidFill>
                  <a:srgbClr val="FFFF00"/>
                </a:solidFill>
              </a:rPr>
              <a:t>比较两个机器</a:t>
            </a:r>
            <a:endParaRPr lang="en-US" altLang="zh-CN" dirty="0">
              <a:solidFill>
                <a:srgbClr val="FFFF00"/>
              </a:solidFill>
              <a:latin typeface="Arial Narrow" panose="020B0606020202030204" pitchFamily="34" charset="0"/>
            </a:endParaRPr>
          </a:p>
        </p:txBody>
      </p:sp>
      <p:sp>
        <p:nvSpPr>
          <p:cNvPr id="196611" name="Rectangle 3"/>
          <p:cNvSpPr>
            <a:spLocks noGrp="1" noChangeArrowheads="1"/>
          </p:cNvSpPr>
          <p:nvPr>
            <p:ph idx="1"/>
          </p:nvPr>
        </p:nvSpPr>
        <p:spPr>
          <a:xfrm>
            <a:off x="1703389" y="1546226"/>
            <a:ext cx="8964613" cy="4740275"/>
          </a:xfrm>
        </p:spPr>
        <p:txBody>
          <a:bodyPr vert="horz" wrap="square" lIns="91440" tIns="45720" rIns="91440" bIns="45720" numCol="1" anchor="t" anchorCtr="0" compatLnSpc="1"/>
          <a:lstStyle/>
          <a:p>
            <a:pPr>
              <a:lnSpc>
                <a:spcPct val="90000"/>
              </a:lnSpc>
              <a:buNone/>
              <a:defRPr/>
            </a:pPr>
            <a:r>
              <a:rPr lang="en-US" altLang="zh-CN" sz="2400" b="1" dirty="0">
                <a:solidFill>
                  <a:srgbClr val="000000"/>
                </a:solidFill>
                <a:latin typeface="Times New Roman" panose="02020603050405020304" pitchFamily="18" charset="0"/>
              </a:rPr>
              <a:t>	</a:t>
            </a:r>
            <a:r>
              <a:rPr lang="en-US" altLang="zh-CN" sz="2400" b="1" dirty="0">
                <a:latin typeface="Times New Roman" panose="02020603050405020304" pitchFamily="18" charset="0"/>
              </a:rPr>
              <a:t>Machine        CPI       Clock Period   </a:t>
            </a:r>
            <a:r>
              <a:rPr lang="en-US" altLang="zh-CN" sz="2400" b="1" dirty="0" err="1">
                <a:latin typeface="Times New Roman" panose="02020603050405020304" pitchFamily="18" charset="0"/>
              </a:rPr>
              <a:t>Avg</a:t>
            </a:r>
            <a:r>
              <a:rPr lang="en-US" altLang="zh-CN" sz="2400" b="1" dirty="0">
                <a:latin typeface="Times New Roman" panose="02020603050405020304" pitchFamily="18" charset="0"/>
              </a:rPr>
              <a:t> Instruction Time (</a:t>
            </a:r>
            <a:r>
              <a:rPr lang="en-US" altLang="zh-CN" sz="2400" b="1" dirty="0" err="1">
                <a:latin typeface="Times New Roman" panose="02020603050405020304" pitchFamily="18" charset="0"/>
              </a:rPr>
              <a:t>secs</a:t>
            </a:r>
            <a:r>
              <a:rPr lang="en-US" altLang="zh-CN" sz="2400" b="1" dirty="0">
                <a:latin typeface="Times New Roman" panose="02020603050405020304" pitchFamily="18" charset="0"/>
              </a:rPr>
              <a:t>)</a:t>
            </a:r>
          </a:p>
          <a:p>
            <a:pPr>
              <a:lnSpc>
                <a:spcPct val="90000"/>
              </a:lnSpc>
              <a:buNone/>
              <a:defRPr/>
            </a:pPr>
            <a:r>
              <a:rPr lang="en-US" altLang="zh-CN" sz="2400" b="1" dirty="0">
                <a:latin typeface="Times New Roman" panose="02020603050405020304" pitchFamily="18" charset="0"/>
              </a:rPr>
              <a:t>	Machine A     1.2                    2 ns	1.2</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2=2.4ns</a:t>
            </a:r>
          </a:p>
          <a:p>
            <a:pPr>
              <a:lnSpc>
                <a:spcPct val="90000"/>
              </a:lnSpc>
              <a:buNone/>
              <a:defRPr/>
            </a:pPr>
            <a:r>
              <a:rPr lang="en-US" altLang="zh-CN" sz="2400" b="1" dirty="0">
                <a:latin typeface="Times New Roman" panose="02020603050405020304" pitchFamily="18" charset="0"/>
              </a:rPr>
              <a:t>	Machine B      2.5                   1 ns             2.5ns</a:t>
            </a:r>
            <a:endParaRPr lang="en-US" altLang="zh-CN" sz="2800" b="1" dirty="0">
              <a:latin typeface="Times New Roman" panose="02020603050405020304" pitchFamily="18" charset="0"/>
            </a:endParaRPr>
          </a:p>
          <a:p>
            <a:pPr>
              <a:defRPr/>
            </a:pPr>
            <a:endParaRPr lang="en-US" altLang="zh-CN" sz="2200" dirty="0">
              <a:solidFill>
                <a:srgbClr val="FF0000"/>
              </a:solidFill>
              <a:latin typeface="Comic Sans MS" panose="030F0702030302020204" pitchFamily="66" charset="0"/>
            </a:endParaRPr>
          </a:p>
          <a:p>
            <a:pPr>
              <a:defRPr/>
            </a:pPr>
            <a:r>
              <a:rPr lang="en-US" altLang="zh-CN" sz="2200" dirty="0">
                <a:solidFill>
                  <a:srgbClr val="FFC000"/>
                </a:solidFill>
                <a:latin typeface="Comic Sans MS" panose="030F0702030302020204" pitchFamily="66" charset="0"/>
              </a:rPr>
              <a:t>CPU Time = </a:t>
            </a:r>
            <a:r>
              <a:rPr lang="zh-CN" altLang="en-US" sz="2200" b="1" dirty="0">
                <a:solidFill>
                  <a:srgbClr val="FFC000"/>
                </a:solidFill>
                <a:effectLst/>
                <a:latin typeface="Comic Sans MS" panose="030F0702030302020204" pitchFamily="66" charset="0"/>
              </a:rPr>
              <a:t>执行指令条数 </a:t>
            </a:r>
            <a:r>
              <a:rPr lang="en-US" altLang="zh-CN" sz="2200" dirty="0">
                <a:solidFill>
                  <a:srgbClr val="FFC000"/>
                </a:solidFill>
                <a:latin typeface="Comic Sans MS" panose="030F0702030302020204" pitchFamily="66" charset="0"/>
              </a:rPr>
              <a:t>* </a:t>
            </a:r>
            <a:r>
              <a:rPr lang="en-US" altLang="zh-CN" sz="2200" dirty="0" err="1">
                <a:solidFill>
                  <a:srgbClr val="FFC000"/>
                </a:solidFill>
                <a:latin typeface="Comic Sans MS" panose="030F0702030302020204" pitchFamily="66" charset="0"/>
              </a:rPr>
              <a:t>avg</a:t>
            </a:r>
            <a:r>
              <a:rPr lang="en-US" altLang="zh-CN" sz="2200" dirty="0">
                <a:solidFill>
                  <a:srgbClr val="FFC000"/>
                </a:solidFill>
                <a:latin typeface="Comic Sans MS" panose="030F0702030302020204" pitchFamily="66" charset="0"/>
              </a:rPr>
              <a:t> instruction time</a:t>
            </a:r>
            <a:endParaRPr lang="en-US" altLang="zh-CN" b="1" dirty="0">
              <a:solidFill>
                <a:srgbClr val="FFC000"/>
              </a:solidFill>
              <a:latin typeface="Arial Narrow" panose="020B0606020202030204" pitchFamily="34" charset="0"/>
            </a:endParaRPr>
          </a:p>
          <a:p>
            <a:pPr>
              <a:defRPr/>
            </a:pPr>
            <a:r>
              <a:rPr lang="en-US" altLang="zh-CN" sz="2400" dirty="0">
                <a:latin typeface="Comic Sans MS" panose="030F0702030302020204" pitchFamily="66" charset="0"/>
              </a:rPr>
              <a:t>Assume 1,000,000, 000 instructions</a:t>
            </a:r>
            <a:endParaRPr lang="en-US" altLang="zh-CN" dirty="0"/>
          </a:p>
          <a:p>
            <a:pPr>
              <a:defRPr/>
            </a:pPr>
            <a:r>
              <a:rPr lang="en-US" altLang="zh-CN" sz="2400" dirty="0"/>
              <a:t>Machine A:   </a:t>
            </a:r>
            <a:r>
              <a:rPr lang="en-US" altLang="zh-CN" sz="2400" dirty="0">
                <a:solidFill>
                  <a:srgbClr val="FFC000"/>
                </a:solidFill>
                <a:latin typeface="Comic Sans MS" panose="030F0702030302020204" pitchFamily="66" charset="0"/>
              </a:rPr>
              <a:t>1,000,000,000 * 2.4ns = 2.4 seconds</a:t>
            </a:r>
          </a:p>
          <a:p>
            <a:pPr>
              <a:defRPr/>
            </a:pPr>
            <a:r>
              <a:rPr lang="en-US" altLang="zh-CN" sz="2400" dirty="0"/>
              <a:t>Machine B</a:t>
            </a:r>
            <a:r>
              <a:rPr lang="en-US" altLang="zh-CN" sz="2400" dirty="0">
                <a:solidFill>
                  <a:srgbClr val="FFC000"/>
                </a:solidFill>
                <a:latin typeface="Comic Sans MS" panose="030F0702030302020204" pitchFamily="66" charset="0"/>
              </a:rPr>
              <a:t>:   1,000,000,000 * 2.5ns = 2.5 seconds</a:t>
            </a:r>
          </a:p>
          <a:p>
            <a:pPr>
              <a:defRPr/>
            </a:pPr>
            <a:r>
              <a:rPr lang="zh-CN" altLang="en-US" sz="2400" dirty="0">
                <a:latin typeface="Comic Sans MS" panose="030F0702030302020204" pitchFamily="66" charset="0"/>
              </a:rPr>
              <a:t>哪个机器更快？</a:t>
            </a:r>
            <a:r>
              <a:rPr lang="en-US" altLang="zh-CN" sz="2400" dirty="0">
                <a:solidFill>
                  <a:srgbClr val="FFC000"/>
                </a:solidFill>
                <a:latin typeface="Comic Sans MS" panose="030F0702030302020204" pitchFamily="66" charset="0"/>
              </a:rPr>
              <a:t> Machine A</a:t>
            </a:r>
          </a:p>
          <a:p>
            <a:pPr>
              <a:defRPr/>
            </a:pPr>
            <a:r>
              <a:rPr lang="zh-CN" altLang="en-US" sz="2400" dirty="0"/>
              <a:t>快多少？</a:t>
            </a:r>
            <a:r>
              <a:rPr lang="en-US" altLang="zh-CN" sz="2400" dirty="0"/>
              <a:t>             </a:t>
            </a:r>
            <a:r>
              <a:rPr lang="en-US" altLang="zh-CN" sz="2400" dirty="0">
                <a:solidFill>
                  <a:srgbClr val="FFC000"/>
                </a:solidFill>
                <a:latin typeface="Comic Sans MS" panose="030F0702030302020204" pitchFamily="66" charset="0"/>
              </a:rPr>
              <a:t>2.5 / 2.4 = 1.04 times faster</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3" name="Text Box 2">
            <a:extLst>
              <a:ext uri="{FF2B5EF4-FFF2-40B4-BE49-F238E27FC236}">
                <a16:creationId xmlns:a16="http://schemas.microsoft.com/office/drawing/2014/main" id="{714B4FA5-9AA5-4C58-AAFB-B3E65D4509F8}"/>
              </a:ext>
            </a:extLst>
          </p:cNvPr>
          <p:cNvSpPr txBox="1">
            <a:spLocks noChangeArrowheads="1"/>
          </p:cNvSpPr>
          <p:nvPr/>
        </p:nvSpPr>
        <p:spPr bwMode="auto">
          <a:xfrm>
            <a:off x="1704975" y="836613"/>
            <a:ext cx="8820150" cy="290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en-US" altLang="zh-CN" sz="2400" b="1">
                <a:solidFill>
                  <a:srgbClr val="CCFFFF"/>
                </a:solidFill>
                <a:latin typeface="Times New Roman" panose="02020603050405020304" pitchFamily="18" charset="0"/>
                <a:ea typeface="宋体" panose="02010600030101010101" pitchFamily="2" charset="-122"/>
              </a:rPr>
              <a:t>        </a:t>
            </a:r>
            <a:r>
              <a:rPr lang="zh-CN" altLang="en-US" sz="2400" b="1">
                <a:solidFill>
                  <a:srgbClr val="CCFFFF"/>
                </a:solidFill>
                <a:latin typeface="Times New Roman" panose="02020603050405020304" pitchFamily="18" charset="0"/>
                <a:ea typeface="宋体" panose="02010600030101010101" pitchFamily="2" charset="-122"/>
              </a:rPr>
              <a:t>在单周期处理机中，</a:t>
            </a:r>
            <a:r>
              <a:rPr lang="zh-CN" altLang="en-US" sz="2400" b="1">
                <a:solidFill>
                  <a:srgbClr val="FFFF00"/>
                </a:solidFill>
                <a:latin typeface="Times New Roman" panose="02020603050405020304" pitchFamily="18" charset="0"/>
                <a:ea typeface="宋体" panose="02010600030101010101" pitchFamily="2" charset="-122"/>
              </a:rPr>
              <a:t>如果一条指令还没有执行完毕，PC的内容不会改变</a:t>
            </a:r>
            <a:r>
              <a:rPr lang="zh-CN" altLang="en-US" sz="2400" b="1">
                <a:solidFill>
                  <a:srgbClr val="CCFFFF"/>
                </a:solidFill>
                <a:latin typeface="Times New Roman" panose="02020603050405020304" pitchFamily="18" charset="0"/>
                <a:ea typeface="宋体" panose="02010600030101010101" pitchFamily="2" charset="-122"/>
              </a:rPr>
              <a:t>。这就使得在一条指令的整个执行过程中，</a:t>
            </a:r>
            <a:r>
              <a:rPr lang="zh-CN" altLang="en-US" sz="2400" b="1">
                <a:solidFill>
                  <a:srgbClr val="FFFF00"/>
                </a:solidFill>
                <a:latin typeface="Times New Roman" panose="02020603050405020304" pitchFamily="18" charset="0"/>
                <a:ea typeface="宋体" panose="02010600030101010101" pitchFamily="2" charset="-122"/>
              </a:rPr>
              <a:t>IM始终输出当前指令</a:t>
            </a:r>
            <a:r>
              <a:rPr lang="zh-CN" altLang="en-US" sz="2000" b="1">
                <a:solidFill>
                  <a:srgbClr val="CCFFFF"/>
                </a:solidFill>
                <a:latin typeface="Times New Roman" panose="02020603050405020304" pitchFamily="18" charset="0"/>
                <a:ea typeface="宋体" panose="02010600030101010101" pitchFamily="2" charset="-122"/>
              </a:rPr>
              <a:t>。</a:t>
            </a:r>
          </a:p>
          <a:p>
            <a:pPr fontAlgn="base">
              <a:lnSpc>
                <a:spcPct val="120000"/>
              </a:lnSpc>
              <a:spcBef>
                <a:spcPct val="0"/>
              </a:spcBef>
              <a:spcAft>
                <a:spcPct val="0"/>
              </a:spcAft>
            </a:pPr>
            <a:r>
              <a:rPr lang="zh-CN" altLang="en-US" sz="2800" b="1">
                <a:solidFill>
                  <a:srgbClr val="FFCC66"/>
                </a:solidFill>
                <a:latin typeface="Times New Roman" panose="02020603050405020304" pitchFamily="18" charset="0"/>
                <a:ea typeface="宋体" panose="02010600030101010101" pitchFamily="2" charset="-122"/>
              </a:rPr>
              <a:t>    流水线处理机每个时钟周期都要取出一条指令</a:t>
            </a:r>
            <a:r>
              <a:rPr lang="zh-CN" altLang="en-US" sz="2800" b="1">
                <a:solidFill>
                  <a:srgbClr val="CCFFFF"/>
                </a:solidFill>
                <a:latin typeface="Times New Roman" panose="02020603050405020304" pitchFamily="18" charset="0"/>
                <a:ea typeface="宋体" panose="02010600030101010101" pitchFamily="2" charset="-122"/>
              </a:rPr>
              <a:t>。</a:t>
            </a:r>
          </a:p>
          <a:p>
            <a:pPr fontAlgn="base">
              <a:lnSpc>
                <a:spcPct val="120000"/>
              </a:lnSpc>
              <a:spcBef>
                <a:spcPct val="0"/>
              </a:spcBef>
              <a:spcAft>
                <a:spcPct val="0"/>
              </a:spcAft>
            </a:pPr>
            <a:r>
              <a:rPr lang="zh-CN" altLang="en-US" b="1">
                <a:solidFill>
                  <a:srgbClr val="CCFFFF"/>
                </a:solidFill>
                <a:latin typeface="Times New Roman" panose="02020603050405020304" pitchFamily="18" charset="0"/>
                <a:ea typeface="宋体" panose="02010600030101010101" pitchFamily="2" charset="-122"/>
              </a:rPr>
              <a:t>因此</a:t>
            </a:r>
            <a:r>
              <a:rPr lang="en-US" altLang="zh-CN" b="1">
                <a:solidFill>
                  <a:srgbClr val="CCFFFF"/>
                </a:solidFill>
                <a:latin typeface="Times New Roman" panose="02020603050405020304" pitchFamily="18" charset="0"/>
                <a:ea typeface="宋体" panose="02010600030101010101" pitchFamily="2" charset="-122"/>
              </a:rPr>
              <a:t>，当流水线处理机已从存储器取出一条指令并把它送到</a:t>
            </a:r>
            <a:r>
              <a:rPr lang="zh-CN" altLang="en-US" b="1">
                <a:solidFill>
                  <a:srgbClr val="CCFFFF"/>
                </a:solidFill>
                <a:latin typeface="Times New Roman" panose="02020603050405020304" pitchFamily="18" charset="0"/>
                <a:ea typeface="宋体" panose="02010600030101010101" pitchFamily="2" charset="-122"/>
              </a:rPr>
              <a:t>ID级去译码时，下一条指令也正在从指令存储器中取出。如果先取出的指令没被保存，则它后面正在被取出的指令会对它造成影响。也就是说，必须要</a:t>
            </a:r>
            <a:r>
              <a:rPr lang="zh-CN" altLang="en-US" b="1">
                <a:solidFill>
                  <a:srgbClr val="FFFF00"/>
                </a:solidFill>
                <a:latin typeface="Times New Roman" panose="02020603050405020304" pitchFamily="18" charset="0"/>
                <a:ea typeface="宋体" panose="02010600030101010101" pitchFamily="2" charset="-122"/>
              </a:rPr>
              <a:t>使用寄存器来保存从存储器取出的指令</a:t>
            </a:r>
            <a:r>
              <a:rPr lang="zh-CN" altLang="en-US" b="1">
                <a:solidFill>
                  <a:srgbClr val="CCFFFF"/>
                </a:solidFill>
                <a:latin typeface="Times New Roman" panose="02020603050405020304" pitchFamily="18" charset="0"/>
                <a:ea typeface="宋体" panose="02010600030101010101" pitchFamily="2" charset="-122"/>
              </a:rPr>
              <a:t>。</a:t>
            </a:r>
          </a:p>
        </p:txBody>
      </p:sp>
      <p:sp>
        <p:nvSpPr>
          <p:cNvPr id="33794" name="Rectangle 3">
            <a:extLst>
              <a:ext uri="{FF2B5EF4-FFF2-40B4-BE49-F238E27FC236}">
                <a16:creationId xmlns:a16="http://schemas.microsoft.com/office/drawing/2014/main" id="{5D7FD237-7FD5-4CFC-AB1D-26B94DCADC0A}"/>
              </a:ext>
            </a:extLst>
          </p:cNvPr>
          <p:cNvSpPr>
            <a:spLocks noChangeArrowheads="1"/>
          </p:cNvSpPr>
          <p:nvPr/>
        </p:nvSpPr>
        <p:spPr bwMode="auto">
          <a:xfrm>
            <a:off x="1703388" y="188914"/>
            <a:ext cx="38924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3200" b="1">
                <a:solidFill>
                  <a:srgbClr val="FFCC00"/>
                </a:solidFill>
                <a:latin typeface="Times New Roman" panose="02020603050405020304" pitchFamily="18" charset="0"/>
                <a:ea typeface="宋体" panose="02010600030101010101" pitchFamily="2" charset="-122"/>
              </a:rPr>
              <a:t>流水线寄存器的引入</a:t>
            </a:r>
          </a:p>
        </p:txBody>
      </p:sp>
      <p:pic>
        <p:nvPicPr>
          <p:cNvPr id="33795" name="Picture 7" descr="3">
            <a:extLst>
              <a:ext uri="{FF2B5EF4-FFF2-40B4-BE49-F238E27FC236}">
                <a16:creationId xmlns:a16="http://schemas.microsoft.com/office/drawing/2014/main" id="{737D34CE-E283-468A-BB08-203BAED0D6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143376"/>
            <a:ext cx="91440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灯片编号占位符 1">
            <a:extLst>
              <a:ext uri="{FF2B5EF4-FFF2-40B4-BE49-F238E27FC236}">
                <a16:creationId xmlns:a16="http://schemas.microsoft.com/office/drawing/2014/main" id="{B416BF69-1A7F-4E87-B9B8-59249BA3C9F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52953AAE-141C-46CE-8052-2F438030EE49}"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260</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7" name="Text Box 2">
            <a:extLst>
              <a:ext uri="{FF2B5EF4-FFF2-40B4-BE49-F238E27FC236}">
                <a16:creationId xmlns:a16="http://schemas.microsoft.com/office/drawing/2014/main" id="{13655E0F-CCC4-464F-ABE7-49650B03C9EE}"/>
              </a:ext>
            </a:extLst>
          </p:cNvPr>
          <p:cNvSpPr txBox="1">
            <a:spLocks noChangeArrowheads="1"/>
          </p:cNvSpPr>
          <p:nvPr/>
        </p:nvSpPr>
        <p:spPr bwMode="auto">
          <a:xfrm>
            <a:off x="1992313" y="550864"/>
            <a:ext cx="8208962" cy="513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Times New Roman" panose="02020603050405020304" pitchFamily="18" charset="0"/>
                <a:ea typeface="宋体" panose="02010600030101010101" pitchFamily="2" charset="-122"/>
              </a:rPr>
              <a:t>       推而广之，我们必须要</a:t>
            </a:r>
            <a:r>
              <a:rPr lang="zh-CN" altLang="en-US" sz="3000" b="1">
                <a:solidFill>
                  <a:srgbClr val="FFFFFF"/>
                </a:solidFill>
                <a:latin typeface="Times New Roman" panose="02020603050405020304" pitchFamily="18" charset="0"/>
                <a:ea typeface="宋体" panose="02010600030101010101" pitchFamily="2" charset="-122"/>
              </a:rPr>
              <a:t>在流水线的各级之间安排一组寄存器</a:t>
            </a:r>
            <a:r>
              <a:rPr lang="zh-CN" altLang="en-US" sz="3000" b="1">
                <a:solidFill>
                  <a:srgbClr val="CCFFFF"/>
                </a:solidFill>
                <a:latin typeface="Times New Roman" panose="02020603050405020304" pitchFamily="18" charset="0"/>
                <a:ea typeface="宋体" panose="02010600030101010101" pitchFamily="2" charset="-122"/>
              </a:rPr>
              <a:t>，用以保存</a:t>
            </a:r>
            <a:r>
              <a:rPr lang="zh-CN" altLang="en-US" sz="3000" b="1">
                <a:solidFill>
                  <a:srgbClr val="00FFFF"/>
                </a:solidFill>
                <a:latin typeface="Times New Roman" panose="02020603050405020304" pitchFamily="18" charset="0"/>
                <a:ea typeface="宋体" panose="02010600030101010101" pitchFamily="2" charset="-122"/>
              </a:rPr>
              <a:t>当前时钟周期</a:t>
            </a:r>
            <a:r>
              <a:rPr lang="zh-CN" altLang="en-US" sz="3000" b="1">
                <a:solidFill>
                  <a:srgbClr val="FFFF00"/>
                </a:solidFill>
                <a:latin typeface="Times New Roman" panose="02020603050405020304" pitchFamily="18" charset="0"/>
                <a:ea typeface="宋体" panose="02010600030101010101" pitchFamily="2" charset="-122"/>
              </a:rPr>
              <a:t>各流水级操作</a:t>
            </a:r>
            <a:r>
              <a:rPr lang="zh-CN" altLang="en-US" sz="3000" b="1">
                <a:solidFill>
                  <a:srgbClr val="CCFFFF"/>
                </a:solidFill>
                <a:latin typeface="Times New Roman" panose="02020603050405020304" pitchFamily="18" charset="0"/>
                <a:ea typeface="宋体" panose="02010600030101010101" pitchFamily="2" charset="-122"/>
              </a:rPr>
              <a:t>的结果，以便为下个周期使用（</a:t>
            </a:r>
            <a:r>
              <a:rPr lang="zh-CN" altLang="en-US" sz="2400" b="1">
                <a:solidFill>
                  <a:srgbClr val="FFCC00"/>
                </a:solidFill>
                <a:latin typeface="Times New Roman" panose="02020603050405020304" pitchFamily="18" charset="0"/>
                <a:ea typeface="宋体" panose="02010600030101010101" pitchFamily="2" charset="-122"/>
              </a:rPr>
              <a:t>我们只能使用触发器寄存器</a:t>
            </a:r>
            <a:r>
              <a:rPr lang="en-US" altLang="zh-CN" sz="2400" b="1">
                <a:solidFill>
                  <a:srgbClr val="FFCC00"/>
                </a:solidFill>
                <a:latin typeface="Times New Roman" panose="02020603050405020304" pitchFamily="18" charset="0"/>
                <a:ea typeface="宋体" panose="02010600030101010101" pitchFamily="2" charset="-122"/>
              </a:rPr>
              <a:t>，它把时钟上升沿时数据输入端的信息打</a:t>
            </a:r>
            <a:r>
              <a:rPr lang="zh-CN" altLang="en-US" sz="2400" b="1">
                <a:solidFill>
                  <a:srgbClr val="FFCC00"/>
                </a:solidFill>
                <a:latin typeface="Times New Roman" panose="02020603050405020304" pitchFamily="18" charset="0"/>
                <a:ea typeface="宋体" panose="02010600030101010101" pitchFamily="2" charset="-122"/>
              </a:rPr>
              <a:t>入</a:t>
            </a:r>
            <a:r>
              <a:rPr lang="en-US" altLang="zh-CN" sz="2400" b="1">
                <a:solidFill>
                  <a:srgbClr val="FFCC00"/>
                </a:solidFill>
                <a:latin typeface="Times New Roman" panose="02020603050405020304" pitchFamily="18" charset="0"/>
                <a:ea typeface="宋体" panose="02010600030101010101" pitchFamily="2" charset="-122"/>
              </a:rPr>
              <a:t>寄存器中；而不能使用锁存器，因为锁存器的输出在时钟高电平时跟随输入的变化而变化。</a:t>
            </a:r>
            <a:r>
              <a:rPr lang="zh-CN" altLang="en-US" sz="3000" b="1">
                <a:solidFill>
                  <a:srgbClr val="CCFFFF"/>
                </a:solidFill>
                <a:latin typeface="Times New Roman" panose="02020603050405020304" pitchFamily="18" charset="0"/>
                <a:ea typeface="宋体" panose="02010600030101010101" pitchFamily="2" charset="-122"/>
              </a:rPr>
              <a:t>）我们称这些寄存器为流水线寄存器。</a:t>
            </a:r>
          </a:p>
          <a:p>
            <a:pPr fontAlgn="base">
              <a:lnSpc>
                <a:spcPct val="120000"/>
              </a:lnSpc>
              <a:spcBef>
                <a:spcPct val="0"/>
              </a:spcBef>
              <a:spcAft>
                <a:spcPct val="0"/>
              </a:spcAft>
            </a:pPr>
            <a:r>
              <a:rPr lang="zh-CN" altLang="en-US" sz="3000" b="1">
                <a:solidFill>
                  <a:srgbClr val="CCFFFF"/>
                </a:solidFill>
                <a:latin typeface="Times New Roman" panose="02020603050405020304" pitchFamily="18" charset="0"/>
                <a:ea typeface="宋体" panose="02010600030101010101" pitchFamily="2" charset="-122"/>
              </a:rPr>
              <a:t>       由此，我们能够初步设想出流水线处理机应有后图</a:t>
            </a:r>
            <a:r>
              <a:rPr lang="en-US" altLang="zh-CN" sz="3000" b="1">
                <a:solidFill>
                  <a:srgbClr val="CCFFFF"/>
                </a:solidFill>
                <a:latin typeface="Times New Roman" panose="02020603050405020304" pitchFamily="18" charset="0"/>
                <a:ea typeface="宋体" panose="02010600030101010101" pitchFamily="2" charset="-122"/>
              </a:rPr>
              <a:t>3-2</a:t>
            </a:r>
            <a:r>
              <a:rPr lang="zh-CN" altLang="en-US" sz="3000" b="1">
                <a:solidFill>
                  <a:srgbClr val="CCFFFF"/>
                </a:solidFill>
                <a:latin typeface="Times New Roman" panose="02020603050405020304" pitchFamily="18" charset="0"/>
                <a:ea typeface="宋体" panose="02010600030101010101" pitchFamily="2" charset="-122"/>
              </a:rPr>
              <a:t>.4所示的结构。</a:t>
            </a:r>
          </a:p>
          <a:p>
            <a:pPr fontAlgn="base">
              <a:spcBef>
                <a:spcPct val="0"/>
              </a:spcBef>
              <a:spcAft>
                <a:spcPct val="0"/>
              </a:spcAft>
            </a:pPr>
            <a:endParaRPr lang="zh-CN" altLang="en-US" b="1">
              <a:solidFill>
                <a:srgbClr val="CCFFFF"/>
              </a:solidFill>
              <a:latin typeface="Times New Roman" panose="02020603050405020304" pitchFamily="18" charset="0"/>
              <a:ea typeface="宋体" panose="02010600030101010101" pitchFamily="2" charset="-122"/>
            </a:endParaRPr>
          </a:p>
        </p:txBody>
      </p:sp>
      <p:sp>
        <p:nvSpPr>
          <p:cNvPr id="34818" name="灯片编号占位符 1">
            <a:extLst>
              <a:ext uri="{FF2B5EF4-FFF2-40B4-BE49-F238E27FC236}">
                <a16:creationId xmlns:a16="http://schemas.microsoft.com/office/drawing/2014/main" id="{B9BCAAC5-7DD7-4316-9B43-F114ED41AD2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FA3CF405-D74E-4E2D-8D1E-54B738625B70}"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261</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5841" name="Picture 2" descr="4">
            <a:extLst>
              <a:ext uri="{FF2B5EF4-FFF2-40B4-BE49-F238E27FC236}">
                <a16:creationId xmlns:a16="http://schemas.microsoft.com/office/drawing/2014/main" id="{40B0FA04-B37A-448A-8D9B-78652A315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400" y="573089"/>
            <a:ext cx="8453438" cy="454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2" name="Text Box 3">
            <a:extLst>
              <a:ext uri="{FF2B5EF4-FFF2-40B4-BE49-F238E27FC236}">
                <a16:creationId xmlns:a16="http://schemas.microsoft.com/office/drawing/2014/main" id="{6F56875F-5EC3-4A7A-A80F-3A5AA36891D8}"/>
              </a:ext>
            </a:extLst>
          </p:cNvPr>
          <p:cNvSpPr txBox="1">
            <a:spLocks noChangeArrowheads="1"/>
          </p:cNvSpPr>
          <p:nvPr/>
        </p:nvSpPr>
        <p:spPr bwMode="auto">
          <a:xfrm>
            <a:off x="2711450" y="115888"/>
            <a:ext cx="663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图</a:t>
            </a:r>
            <a:r>
              <a:rPr lang="en-US" altLang="zh-CN" sz="2400" b="1">
                <a:solidFill>
                  <a:srgbClr val="CCFFFF"/>
                </a:solidFill>
                <a:latin typeface="Times New Roman" panose="02020603050405020304" pitchFamily="18" charset="0"/>
                <a:ea typeface="宋体" panose="02010600030101010101" pitchFamily="2" charset="-122"/>
              </a:rPr>
              <a:t>3-2</a:t>
            </a:r>
            <a:r>
              <a:rPr lang="zh-CN" altLang="en-US" sz="2400" b="1">
                <a:solidFill>
                  <a:srgbClr val="CCFFFF"/>
                </a:solidFill>
                <a:latin typeface="Times New Roman" panose="02020603050405020304" pitchFamily="18" charset="0"/>
                <a:ea typeface="宋体" panose="02010600030101010101" pitchFamily="2" charset="-122"/>
              </a:rPr>
              <a:t>.4  流水线处理机每级之间的流水线寄存器</a:t>
            </a:r>
          </a:p>
        </p:txBody>
      </p:sp>
      <p:pic>
        <p:nvPicPr>
          <p:cNvPr id="35843" name="Picture 5" descr="1">
            <a:extLst>
              <a:ext uri="{FF2B5EF4-FFF2-40B4-BE49-F238E27FC236}">
                <a16:creationId xmlns:a16="http://schemas.microsoft.com/office/drawing/2014/main" id="{ED7CBEFC-B4D1-4F40-ABDC-EB73E7384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23" t="50417" r="37813" b="26949"/>
          <a:stretch>
            <a:fillRect/>
          </a:stretch>
        </p:blipFill>
        <p:spPr bwMode="auto">
          <a:xfrm>
            <a:off x="1595438" y="5586413"/>
            <a:ext cx="253841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Oval 6">
            <a:extLst>
              <a:ext uri="{FF2B5EF4-FFF2-40B4-BE49-F238E27FC236}">
                <a16:creationId xmlns:a16="http://schemas.microsoft.com/office/drawing/2014/main" id="{0E182EE4-9216-4C14-8BC9-F4AB3AD99635}"/>
              </a:ext>
            </a:extLst>
          </p:cNvPr>
          <p:cNvSpPr>
            <a:spLocks noChangeArrowheads="1"/>
          </p:cNvSpPr>
          <p:nvPr/>
        </p:nvSpPr>
        <p:spPr bwMode="auto">
          <a:xfrm>
            <a:off x="2711451" y="5705475"/>
            <a:ext cx="277813" cy="6096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35845" name="Oval 7">
            <a:extLst>
              <a:ext uri="{FF2B5EF4-FFF2-40B4-BE49-F238E27FC236}">
                <a16:creationId xmlns:a16="http://schemas.microsoft.com/office/drawing/2014/main" id="{D8977FA0-7B59-4C91-ACBE-7D6F88AAAB03}"/>
              </a:ext>
            </a:extLst>
          </p:cNvPr>
          <p:cNvSpPr>
            <a:spLocks noChangeArrowheads="1"/>
          </p:cNvSpPr>
          <p:nvPr/>
        </p:nvSpPr>
        <p:spPr bwMode="auto">
          <a:xfrm>
            <a:off x="3432175" y="2781300"/>
            <a:ext cx="431800" cy="1296988"/>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35846" name="Oval 8">
            <a:extLst>
              <a:ext uri="{FF2B5EF4-FFF2-40B4-BE49-F238E27FC236}">
                <a16:creationId xmlns:a16="http://schemas.microsoft.com/office/drawing/2014/main" id="{56AD46F2-BD6D-41CC-878D-D471DAFFF8A1}"/>
              </a:ext>
            </a:extLst>
          </p:cNvPr>
          <p:cNvSpPr>
            <a:spLocks noChangeArrowheads="1"/>
          </p:cNvSpPr>
          <p:nvPr/>
        </p:nvSpPr>
        <p:spPr bwMode="auto">
          <a:xfrm>
            <a:off x="2063750" y="2708275"/>
            <a:ext cx="431800" cy="1296988"/>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35847" name="灯片编号占位符 1">
            <a:extLst>
              <a:ext uri="{FF2B5EF4-FFF2-40B4-BE49-F238E27FC236}">
                <a16:creationId xmlns:a16="http://schemas.microsoft.com/office/drawing/2014/main" id="{0ED25678-5110-4AD1-A4CE-700FC6C09E0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87BB2C1D-21F2-4ED1-B63C-6E3881F55F5E}"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262</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2" name="文本框 1">
            <a:extLst>
              <a:ext uri="{FF2B5EF4-FFF2-40B4-BE49-F238E27FC236}">
                <a16:creationId xmlns:a16="http://schemas.microsoft.com/office/drawing/2014/main" id="{F390C4E9-618A-407A-B1D9-99DF0F8E2E0A}"/>
              </a:ext>
            </a:extLst>
          </p:cNvPr>
          <p:cNvSpPr txBox="1"/>
          <p:nvPr/>
        </p:nvSpPr>
        <p:spPr>
          <a:xfrm>
            <a:off x="4254500" y="5108575"/>
            <a:ext cx="6326188" cy="1714500"/>
          </a:xfrm>
          <a:prstGeom prst="rect">
            <a:avLst/>
          </a:prstGeom>
          <a:noFill/>
        </p:spPr>
        <p:txBody>
          <a:bodyPr>
            <a:spAutoFit/>
          </a:bodyPr>
          <a:lstStyle/>
          <a:p>
            <a:pPr fontAlgn="base">
              <a:lnSpc>
                <a:spcPct val="120000"/>
              </a:lnSpc>
              <a:spcBef>
                <a:spcPct val="0"/>
              </a:spcBef>
              <a:spcAft>
                <a:spcPct val="0"/>
              </a:spcAft>
            </a:pPr>
            <a:r>
              <a:rPr lang="zh-CN" altLang="en-US" sz="1600" b="1" noProof="1">
                <a:solidFill>
                  <a:srgbClr val="FFFF00"/>
                </a:solidFill>
                <a:latin typeface="Times New Roman" panose="02020603050405020304" pitchFamily="18" charset="0"/>
                <a:ea typeface="宋体" panose="02010600030101010101" pitchFamily="2" charset="-122"/>
                <a:cs typeface="+mn-ea"/>
                <a:sym typeface="+mn-ea"/>
              </a:rPr>
              <a:t>PC（</a:t>
            </a:r>
            <a:r>
              <a:rPr lang="en-US" altLang="zh-CN" sz="1600" b="1" noProof="1">
                <a:solidFill>
                  <a:srgbClr val="FFFF00"/>
                </a:solidFill>
                <a:latin typeface="Times New Roman" panose="02020603050405020304" pitchFamily="18" charset="0"/>
                <a:ea typeface="宋体" panose="02010600030101010101" pitchFamily="2" charset="-122"/>
                <a:cs typeface="+mn-ea"/>
                <a:sym typeface="+mn-ea"/>
              </a:rPr>
              <a:t>32</a:t>
            </a:r>
            <a:r>
              <a:rPr lang="zh-CN" altLang="en-US" sz="1600" b="1" noProof="1">
                <a:solidFill>
                  <a:srgbClr val="FFFF00"/>
                </a:solidFill>
                <a:latin typeface="Times New Roman" panose="02020603050405020304" pitchFamily="18" charset="0"/>
                <a:ea typeface="宋体" panose="02010600030101010101" pitchFamily="2" charset="-122"/>
                <a:cs typeface="+mn-ea"/>
                <a:sym typeface="+mn-ea"/>
              </a:rPr>
              <a:t>位）：</a:t>
            </a:r>
            <a:r>
              <a:rPr lang="zh-CN" altLang="en-US" sz="1600" b="1" noProof="1">
                <a:solidFill>
                  <a:srgbClr val="FFFFFF"/>
                </a:solidFill>
                <a:latin typeface="Times New Roman" panose="02020603050405020304" pitchFamily="18" charset="0"/>
                <a:ea typeface="宋体" panose="02010600030101010101" pitchFamily="2" charset="-122"/>
                <a:cs typeface="+mn-ea"/>
                <a:sym typeface="+mn-ea"/>
              </a:rPr>
              <a:t>一个特殊的流水线寄存器，因为在非流水线处理机中PC也是需要的。由于流水线处理机每个时钟周期都从指令存储器取出一条指令，其值在每次周期结束时都将被改变</a:t>
            </a:r>
            <a:endParaRPr lang="zh-CN" altLang="en-US" sz="1200" b="1" noProof="1">
              <a:solidFill>
                <a:srgbClr val="FFFF00"/>
              </a:solidFill>
              <a:latin typeface="Times New Roman" panose="02020603050405020304" pitchFamily="18" charset="0"/>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zh-CN" altLang="en-US" sz="1200" b="1" noProof="1">
                <a:solidFill>
                  <a:srgbClr val="FFFF00"/>
                </a:solidFill>
                <a:latin typeface="Times New Roman" panose="02020603050405020304" pitchFamily="18" charset="0"/>
                <a:ea typeface="宋体" panose="02010600030101010101" pitchFamily="2" charset="-122"/>
                <a:cs typeface="+mn-ea"/>
                <a:sym typeface="+mn-ea"/>
              </a:rPr>
              <a:t> 程序不发生转移时，PC加</a:t>
            </a:r>
            <a:r>
              <a:rPr lang="en-US" altLang="zh-CN" sz="1200" b="1" noProof="1">
                <a:solidFill>
                  <a:srgbClr val="FFFF00"/>
                </a:solidFill>
                <a:latin typeface="Times New Roman" panose="02020603050405020304" pitchFamily="18" charset="0"/>
                <a:ea typeface="宋体" panose="02010600030101010101" pitchFamily="2" charset="-122"/>
                <a:cs typeface="+mn-ea"/>
                <a:sym typeface="+mn-ea"/>
              </a:rPr>
              <a:t>1</a:t>
            </a:r>
            <a:r>
              <a:rPr lang="zh-CN" altLang="en-US" sz="1200" b="1" noProof="1">
                <a:solidFill>
                  <a:srgbClr val="FFFF00"/>
                </a:solidFill>
                <a:latin typeface="Times New Roman" panose="02020603050405020304" pitchFamily="18" charset="0"/>
                <a:ea typeface="宋体" panose="02010600030101010101" pitchFamily="2" charset="-122"/>
                <a:cs typeface="+mn-ea"/>
                <a:sym typeface="+mn-ea"/>
              </a:rPr>
              <a:t>；（字地址加</a:t>
            </a:r>
            <a:r>
              <a:rPr lang="en-US" altLang="zh-CN" sz="1200" b="1" noProof="1">
                <a:solidFill>
                  <a:srgbClr val="FFFF00"/>
                </a:solidFill>
                <a:latin typeface="Times New Roman" panose="02020603050405020304" pitchFamily="18" charset="0"/>
                <a:ea typeface="宋体" panose="02010600030101010101" pitchFamily="2" charset="-122"/>
                <a:cs typeface="+mn-ea"/>
                <a:sym typeface="+mn-ea"/>
              </a:rPr>
              <a:t>1</a:t>
            </a:r>
            <a:r>
              <a:rPr lang="zh-CN" altLang="en-US" sz="1200" b="1" noProof="1">
                <a:solidFill>
                  <a:srgbClr val="FFFF00"/>
                </a:solidFill>
                <a:latin typeface="Times New Roman" panose="02020603050405020304" pitchFamily="18" charset="0"/>
                <a:ea typeface="宋体" panose="02010600030101010101" pitchFamily="2" charset="-122"/>
                <a:cs typeface="+mn-ea"/>
                <a:sym typeface="+mn-ea"/>
              </a:rPr>
              <a:t>，字节地址是加</a:t>
            </a:r>
            <a:r>
              <a:rPr lang="en-US" altLang="zh-CN" sz="1200" b="1" noProof="1">
                <a:solidFill>
                  <a:srgbClr val="FFFF00"/>
                </a:solidFill>
                <a:latin typeface="Times New Roman" panose="02020603050405020304" pitchFamily="18" charset="0"/>
                <a:ea typeface="宋体" panose="02010600030101010101" pitchFamily="2" charset="-122"/>
                <a:cs typeface="+mn-ea"/>
                <a:sym typeface="+mn-ea"/>
              </a:rPr>
              <a:t>4</a:t>
            </a:r>
            <a:r>
              <a:rPr lang="zh-CN" altLang="en-US" sz="1200" b="1" noProof="1">
                <a:solidFill>
                  <a:srgbClr val="FFFF00"/>
                </a:solidFill>
                <a:latin typeface="Times New Roman" panose="02020603050405020304" pitchFamily="18" charset="0"/>
                <a:ea typeface="宋体" panose="02010600030101010101" pitchFamily="2" charset="-122"/>
                <a:cs typeface="+mn-ea"/>
                <a:sym typeface="+mn-ea"/>
              </a:rPr>
              <a:t>）</a:t>
            </a:r>
            <a:endParaRPr lang="zh-CN" altLang="en-US" sz="1200" b="1" noProof="1">
              <a:solidFill>
                <a:srgbClr val="FFFF00"/>
              </a:solidFill>
              <a:latin typeface="Times New Roman" panose="02020603050405020304" pitchFamily="18" charset="0"/>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zh-CN" altLang="en-US" sz="1200" b="1" noProof="1">
                <a:solidFill>
                  <a:srgbClr val="FFFF00"/>
                </a:solidFill>
                <a:latin typeface="Times New Roman" panose="02020603050405020304" pitchFamily="18" charset="0"/>
                <a:ea typeface="宋体" panose="02010600030101010101" pitchFamily="2" charset="-122"/>
                <a:cs typeface="+mn-ea"/>
                <a:sym typeface="+mn-ea"/>
              </a:rPr>
              <a:t> 转移时，PC加符号扩展的偏移量。</a:t>
            </a:r>
            <a:endParaRPr lang="zh-CN" altLang="en-US" sz="1000" b="1" noProof="1">
              <a:solidFill>
                <a:srgbClr val="FFFF00"/>
              </a:solidFill>
              <a:latin typeface="Times New Roman" panose="02020603050405020304" pitchFamily="18" charset="0"/>
              <a:ea typeface="宋体" panose="02010600030101010101" pitchFamily="2" charset="-122"/>
              <a:cs typeface="+mn-ea"/>
              <a:sym typeface="+mn-ea"/>
            </a:endParaRPr>
          </a:p>
          <a:p>
            <a:pPr fontAlgn="base">
              <a:lnSpc>
                <a:spcPct val="120000"/>
              </a:lnSpc>
              <a:spcBef>
                <a:spcPct val="0"/>
              </a:spcBef>
              <a:spcAft>
                <a:spcPct val="0"/>
              </a:spcAft>
            </a:pPr>
            <a:r>
              <a:rPr lang="zh-CN" altLang="en-US" sz="1600" b="1" noProof="1">
                <a:solidFill>
                  <a:srgbClr val="FFFF00"/>
                </a:solidFill>
                <a:latin typeface="Times New Roman" panose="02020603050405020304" pitchFamily="18" charset="0"/>
                <a:ea typeface="宋体" panose="02010600030101010101" pitchFamily="2" charset="-122"/>
                <a:cs typeface="+mn-ea"/>
                <a:sym typeface="+mn-ea"/>
              </a:rPr>
              <a:t>指令寄存器IR（</a:t>
            </a:r>
            <a:r>
              <a:rPr lang="en-US" altLang="zh-CN" sz="1600" b="1" noProof="1">
                <a:solidFill>
                  <a:srgbClr val="FFFF00"/>
                </a:solidFill>
                <a:latin typeface="Times New Roman" panose="02020603050405020304" pitchFamily="18" charset="0"/>
                <a:ea typeface="宋体" panose="02010600030101010101" pitchFamily="2" charset="-122"/>
                <a:cs typeface="+mn-ea"/>
                <a:sym typeface="+mn-ea"/>
              </a:rPr>
              <a:t>32</a:t>
            </a:r>
            <a:r>
              <a:rPr lang="zh-CN" altLang="en-US" sz="1600" b="1" noProof="1">
                <a:solidFill>
                  <a:srgbClr val="FFFF00"/>
                </a:solidFill>
                <a:latin typeface="Times New Roman" panose="02020603050405020304" pitchFamily="18" charset="0"/>
                <a:ea typeface="宋体" panose="02010600030101010101" pitchFamily="2" charset="-122"/>
                <a:cs typeface="+mn-ea"/>
                <a:sym typeface="+mn-ea"/>
              </a:rPr>
              <a:t>位）：</a:t>
            </a:r>
            <a:r>
              <a:rPr lang="zh-CN" altLang="en-US" sz="1600" b="1" noProof="1">
                <a:solidFill>
                  <a:srgbClr val="FFFFFF"/>
                </a:solidFill>
                <a:latin typeface="Times New Roman" panose="02020603050405020304" pitchFamily="18" charset="0"/>
                <a:ea typeface="宋体" panose="02010600030101010101" pitchFamily="2" charset="-122"/>
                <a:cs typeface="+mn-ea"/>
                <a:sym typeface="+mn-ea"/>
              </a:rPr>
              <a:t>第一级与第二级之间的流水线寄存器。</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5" name="灯片编号占位符 3">
            <a:extLst>
              <a:ext uri="{FF2B5EF4-FFF2-40B4-BE49-F238E27FC236}">
                <a16:creationId xmlns:a16="http://schemas.microsoft.com/office/drawing/2014/main" id="{5F0005EC-047C-46AE-93F3-CB0A51BB96D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62DE9739-153E-46A3-95A4-8A47E5842ECB}"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263</a:t>
            </a:fld>
            <a:endParaRPr lang="zh-CN" altLang="en-US">
              <a:solidFill>
                <a:srgbClr val="FFFFFF"/>
              </a:solidFill>
              <a:latin typeface="Times New Roman" panose="02020603050405020304" pitchFamily="18" charset="0"/>
              <a:ea typeface="宋体" panose="02010600030101010101" pitchFamily="2" charset="-122"/>
            </a:endParaRPr>
          </a:p>
        </p:txBody>
      </p:sp>
      <p:pic>
        <p:nvPicPr>
          <p:cNvPr id="36866" name="Picture 2" descr="4">
            <a:extLst>
              <a:ext uri="{FF2B5EF4-FFF2-40B4-BE49-F238E27FC236}">
                <a16:creationId xmlns:a16="http://schemas.microsoft.com/office/drawing/2014/main" id="{01D3E63B-904D-4129-989B-BC99815E2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539" y="442914"/>
            <a:ext cx="8167687"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Text Box 3">
            <a:extLst>
              <a:ext uri="{FF2B5EF4-FFF2-40B4-BE49-F238E27FC236}">
                <a16:creationId xmlns:a16="http://schemas.microsoft.com/office/drawing/2014/main" id="{D17A36C1-1A0E-4462-850C-F440409B3B43}"/>
              </a:ext>
            </a:extLst>
          </p:cNvPr>
          <p:cNvSpPr txBox="1">
            <a:spLocks noChangeArrowheads="1"/>
          </p:cNvSpPr>
          <p:nvPr/>
        </p:nvSpPr>
        <p:spPr bwMode="auto">
          <a:xfrm>
            <a:off x="3141664" y="44451"/>
            <a:ext cx="6637337"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图</a:t>
            </a:r>
            <a:r>
              <a:rPr lang="en-US" altLang="zh-CN" sz="2000" b="1">
                <a:solidFill>
                  <a:srgbClr val="CCFFFF"/>
                </a:solidFill>
                <a:latin typeface="Times New Roman" panose="02020603050405020304" pitchFamily="18" charset="0"/>
                <a:ea typeface="宋体" panose="02010600030101010101" pitchFamily="2" charset="-122"/>
              </a:rPr>
              <a:t>3-2</a:t>
            </a:r>
            <a:r>
              <a:rPr lang="zh-CN" altLang="en-US" sz="2000" b="1">
                <a:solidFill>
                  <a:srgbClr val="CCFFFF"/>
                </a:solidFill>
                <a:latin typeface="Times New Roman" panose="02020603050405020304" pitchFamily="18" charset="0"/>
                <a:ea typeface="宋体" panose="02010600030101010101" pitchFamily="2" charset="-122"/>
              </a:rPr>
              <a:t>.4  流水线处理机每级之间的流水线寄存器</a:t>
            </a:r>
          </a:p>
        </p:txBody>
      </p:sp>
      <p:sp>
        <p:nvSpPr>
          <p:cNvPr id="36868" name="Oval 8">
            <a:extLst>
              <a:ext uri="{FF2B5EF4-FFF2-40B4-BE49-F238E27FC236}">
                <a16:creationId xmlns:a16="http://schemas.microsoft.com/office/drawing/2014/main" id="{A60E3E1B-8FAD-4018-A2D2-293F0EC6F49F}"/>
              </a:ext>
            </a:extLst>
          </p:cNvPr>
          <p:cNvSpPr>
            <a:spLocks noChangeArrowheads="1"/>
          </p:cNvSpPr>
          <p:nvPr/>
        </p:nvSpPr>
        <p:spPr bwMode="auto">
          <a:xfrm>
            <a:off x="5408614" y="1493838"/>
            <a:ext cx="433387" cy="2951162"/>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36869" name="文本框 1">
            <a:extLst>
              <a:ext uri="{FF2B5EF4-FFF2-40B4-BE49-F238E27FC236}">
                <a16:creationId xmlns:a16="http://schemas.microsoft.com/office/drawing/2014/main" id="{6CA03CD3-E40A-4408-8087-4E7F832B9092}"/>
              </a:ext>
            </a:extLst>
          </p:cNvPr>
          <p:cNvSpPr txBox="1">
            <a:spLocks noChangeArrowheads="1"/>
          </p:cNvSpPr>
          <p:nvPr/>
        </p:nvSpPr>
        <p:spPr bwMode="auto">
          <a:xfrm>
            <a:off x="1624014" y="4630739"/>
            <a:ext cx="8956675"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1000" b="1">
                <a:solidFill>
                  <a:schemeClr val="bg2"/>
                </a:solidFill>
                <a:latin typeface="Arial" panose="020B0604020202020204" pitchFamily="34" charset="0"/>
                <a:ea typeface="宋体" panose="02010600030101010101" pitchFamily="2" charset="-122"/>
              </a:defRPr>
            </a:lvl1pPr>
            <a:lvl2pPr>
              <a:buFont typeface="Arial" panose="020B0604020202020204" pitchFamily="34" charset="0"/>
              <a:defRPr sz="1000" b="1">
                <a:solidFill>
                  <a:schemeClr val="bg2"/>
                </a:solidFill>
                <a:latin typeface="Arial" panose="020B0604020202020204" pitchFamily="34" charset="0"/>
                <a:ea typeface="宋体" panose="02010600030101010101" pitchFamily="2" charset="-122"/>
              </a:defRPr>
            </a:lvl2pPr>
            <a:lvl3pPr>
              <a:defRPr sz="1000" b="1">
                <a:solidFill>
                  <a:schemeClr val="bg2"/>
                </a:solidFill>
                <a:latin typeface="Arial" panose="020B0604020202020204" pitchFamily="34" charset="0"/>
                <a:ea typeface="宋体" panose="02010600030101010101" pitchFamily="2" charset="-122"/>
              </a:defRPr>
            </a:lvl3pPr>
            <a:lvl4pPr>
              <a:buFont typeface="Arial" panose="020B0604020202020204" pitchFamily="34" charset="0"/>
              <a:defRPr sz="1000" b="1">
                <a:solidFill>
                  <a:schemeClr val="bg2"/>
                </a:solidFill>
                <a:latin typeface="Arial" panose="020B0604020202020204" pitchFamily="34" charset="0"/>
                <a:ea typeface="宋体" panose="02010600030101010101" pitchFamily="2" charset="-122"/>
              </a:defRPr>
            </a:lvl4pPr>
            <a:lvl5pPr>
              <a:defRPr sz="1000" b="1">
                <a:solidFill>
                  <a:schemeClr val="bg2"/>
                </a:solidFill>
                <a:latin typeface="Arial" panose="020B0604020202020204" pitchFamily="34" charset="0"/>
                <a:ea typeface="宋体" panose="02010600030101010101" pitchFamily="2" charset="-122"/>
              </a:defRPr>
            </a:lvl5pPr>
            <a:lvl6pPr fontAlgn="base">
              <a:spcBef>
                <a:spcPct val="50000"/>
              </a:spcBef>
              <a:spcAft>
                <a:spcPct val="0"/>
              </a:spcAft>
              <a:defRPr sz="1000" b="1">
                <a:solidFill>
                  <a:schemeClr val="bg2"/>
                </a:solidFill>
                <a:latin typeface="Arial" panose="020B0604020202020204" pitchFamily="34" charset="0"/>
                <a:ea typeface="宋体" panose="02010600030101010101" pitchFamily="2" charset="-122"/>
              </a:defRPr>
            </a:lvl6pPr>
            <a:lvl7pPr fontAlgn="base">
              <a:spcBef>
                <a:spcPct val="50000"/>
              </a:spcBef>
              <a:spcAft>
                <a:spcPct val="0"/>
              </a:spcAft>
              <a:defRPr sz="1000" b="1">
                <a:solidFill>
                  <a:schemeClr val="bg2"/>
                </a:solidFill>
                <a:latin typeface="Arial" panose="020B0604020202020204" pitchFamily="34" charset="0"/>
                <a:ea typeface="宋体" panose="02010600030101010101" pitchFamily="2" charset="-122"/>
              </a:defRPr>
            </a:lvl7pPr>
            <a:lvl8pPr fontAlgn="base">
              <a:spcBef>
                <a:spcPct val="50000"/>
              </a:spcBef>
              <a:spcAft>
                <a:spcPct val="0"/>
              </a:spcAft>
              <a:defRPr sz="1000" b="1">
                <a:solidFill>
                  <a:schemeClr val="bg2"/>
                </a:solidFill>
                <a:latin typeface="Arial" panose="020B0604020202020204" pitchFamily="34" charset="0"/>
                <a:ea typeface="宋体" panose="02010600030101010101" pitchFamily="2" charset="-122"/>
              </a:defRPr>
            </a:lvl8pPr>
            <a:lvl9pPr fontAlgn="base">
              <a:spcBef>
                <a:spcPct val="50000"/>
              </a:spcBef>
              <a:spcAft>
                <a:spcPct val="0"/>
              </a:spcAft>
              <a:defRPr sz="1000" b="1">
                <a:solidFill>
                  <a:schemeClr val="bg2"/>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 typeface="Wingdings" panose="05000000000000000000" pitchFamily="2" charset="2"/>
              <a:buChar char="Ø"/>
            </a:pPr>
            <a:r>
              <a:rPr lang="zh-CN" altLang="en-US" sz="2000">
                <a:solidFill>
                  <a:srgbClr val="CCFFFF"/>
                </a:solidFill>
                <a:latin typeface="Times New Roman" panose="02020603050405020304" pitchFamily="18" charset="0"/>
              </a:rPr>
              <a:t>从寄存器堆中读出的两个</a:t>
            </a:r>
            <a:r>
              <a:rPr lang="zh-CN" altLang="en-US" sz="2000">
                <a:solidFill>
                  <a:srgbClr val="FFFF00"/>
                </a:solidFill>
                <a:latin typeface="Times New Roman" panose="02020603050405020304" pitchFamily="18" charset="0"/>
              </a:rPr>
              <a:t>32位</a:t>
            </a:r>
            <a:r>
              <a:rPr lang="zh-CN" altLang="en-US" sz="2000">
                <a:solidFill>
                  <a:srgbClr val="CCFFFF"/>
                </a:solidFill>
                <a:latin typeface="Times New Roman" panose="02020603050405020304" pitchFamily="18" charset="0"/>
              </a:rPr>
              <a:t>数据</a:t>
            </a:r>
            <a:r>
              <a:rPr lang="zh-CN" altLang="en-US" sz="2000">
                <a:solidFill>
                  <a:srgbClr val="FFFF00"/>
                </a:solidFill>
                <a:latin typeface="Times New Roman" panose="02020603050405020304" pitchFamily="18" charset="0"/>
              </a:rPr>
              <a:t>A</a:t>
            </a:r>
            <a:r>
              <a:rPr lang="zh-CN" altLang="en-US" sz="2000">
                <a:solidFill>
                  <a:srgbClr val="CCFFFF"/>
                </a:solidFill>
                <a:latin typeface="Times New Roman" panose="02020603050405020304" pitchFamily="18" charset="0"/>
              </a:rPr>
              <a:t>和</a:t>
            </a:r>
            <a:r>
              <a:rPr lang="zh-CN" altLang="en-US" sz="2000">
                <a:solidFill>
                  <a:srgbClr val="FFFF00"/>
                </a:solidFill>
                <a:latin typeface="Times New Roman" panose="02020603050405020304" pitchFamily="18" charset="0"/>
              </a:rPr>
              <a:t>B</a:t>
            </a:r>
            <a:r>
              <a:rPr lang="zh-CN" altLang="en-US" sz="2000">
                <a:solidFill>
                  <a:srgbClr val="CCFFFF"/>
                </a:solidFill>
                <a:latin typeface="Times New Roman" panose="02020603050405020304" pitchFamily="18" charset="0"/>
              </a:rPr>
              <a:t>必须要保存</a:t>
            </a:r>
          </a:p>
          <a:p>
            <a:pPr fontAlgn="base">
              <a:lnSpc>
                <a:spcPct val="120000"/>
              </a:lnSpc>
              <a:spcBef>
                <a:spcPct val="0"/>
              </a:spcBef>
              <a:spcAft>
                <a:spcPct val="0"/>
              </a:spcAft>
              <a:buFont typeface="Wingdings" panose="05000000000000000000" pitchFamily="2" charset="2"/>
              <a:buChar char="Ø"/>
            </a:pPr>
            <a:r>
              <a:rPr lang="zh-CN" altLang="en-US" sz="2000">
                <a:solidFill>
                  <a:srgbClr val="CCFFFF"/>
                </a:solidFill>
                <a:latin typeface="Times New Roman" panose="02020603050405020304" pitchFamily="18" charset="0"/>
              </a:rPr>
              <a:t>经符号扩展后的</a:t>
            </a:r>
            <a:r>
              <a:rPr lang="zh-CN" altLang="en-US" sz="2000">
                <a:solidFill>
                  <a:srgbClr val="FFFF00"/>
                </a:solidFill>
                <a:latin typeface="Times New Roman" panose="02020603050405020304" pitchFamily="18" charset="0"/>
              </a:rPr>
              <a:t>32位</a:t>
            </a:r>
            <a:r>
              <a:rPr lang="zh-CN" altLang="en-US" sz="2000">
                <a:solidFill>
                  <a:srgbClr val="CCFFFF"/>
                </a:solidFill>
                <a:latin typeface="Times New Roman" panose="02020603050405020304" pitchFamily="18" charset="0"/>
              </a:rPr>
              <a:t>立即数</a:t>
            </a:r>
            <a:r>
              <a:rPr lang="zh-CN" altLang="en-US" sz="2000">
                <a:solidFill>
                  <a:srgbClr val="FFFF00"/>
                </a:solidFill>
                <a:latin typeface="Times New Roman" panose="02020603050405020304" pitchFamily="18" charset="0"/>
              </a:rPr>
              <a:t>I</a:t>
            </a:r>
            <a:r>
              <a:rPr lang="zh-CN" altLang="en-US" sz="2000">
                <a:solidFill>
                  <a:srgbClr val="CCFFFF"/>
                </a:solidFill>
                <a:latin typeface="Times New Roman" panose="02020603050405020304" pitchFamily="18" charset="0"/>
              </a:rPr>
              <a:t>也要保存。图中的ISE(immediate sign-extend)代表指令中立即数的符号扩展。</a:t>
            </a:r>
          </a:p>
          <a:p>
            <a:pPr fontAlgn="base">
              <a:lnSpc>
                <a:spcPct val="120000"/>
              </a:lnSpc>
              <a:spcBef>
                <a:spcPct val="0"/>
              </a:spcBef>
              <a:spcAft>
                <a:spcPct val="0"/>
              </a:spcAft>
              <a:buFont typeface="Wingdings" panose="05000000000000000000" pitchFamily="2" charset="2"/>
              <a:buChar char="Ø"/>
            </a:pPr>
            <a:r>
              <a:rPr lang="zh-CN" altLang="en-US" sz="2000">
                <a:solidFill>
                  <a:srgbClr val="CCFFFF"/>
                </a:solidFill>
                <a:latin typeface="Times New Roman" panose="02020603050405020304" pitchFamily="18" charset="0"/>
              </a:rPr>
              <a:t>一个</a:t>
            </a:r>
            <a:r>
              <a:rPr lang="zh-CN" altLang="en-US" sz="2000">
                <a:solidFill>
                  <a:srgbClr val="FFFF00"/>
                </a:solidFill>
                <a:latin typeface="Times New Roman" panose="02020603050405020304" pitchFamily="18" charset="0"/>
              </a:rPr>
              <a:t>d</a:t>
            </a:r>
            <a:r>
              <a:rPr lang="zh-CN" altLang="en-US" sz="2000">
                <a:solidFill>
                  <a:srgbClr val="CCFFFF"/>
                </a:solidFill>
                <a:latin typeface="Times New Roman" panose="02020603050405020304" pitchFamily="18" charset="0"/>
              </a:rPr>
              <a:t>寄存器</a:t>
            </a:r>
            <a:r>
              <a:rPr lang="en-US" altLang="zh-CN" sz="2000">
                <a:solidFill>
                  <a:srgbClr val="CCFFFF"/>
                </a:solidFill>
                <a:latin typeface="Times New Roman" panose="02020603050405020304" pitchFamily="18" charset="0"/>
              </a:rPr>
              <a:t>（5</a:t>
            </a:r>
            <a:r>
              <a:rPr lang="zh-CN" altLang="en-US" sz="2000">
                <a:solidFill>
                  <a:srgbClr val="CCFFFF"/>
                </a:solidFill>
                <a:latin typeface="Times New Roman" panose="02020603050405020304" pitchFamily="18" charset="0"/>
              </a:rPr>
              <a:t>位）</a:t>
            </a:r>
            <a:r>
              <a:rPr lang="en-US" altLang="zh-CN" sz="2000">
                <a:solidFill>
                  <a:srgbClr val="CCFFFF"/>
                </a:solidFill>
                <a:latin typeface="Times New Roman" panose="02020603050405020304" pitchFamily="18" charset="0"/>
              </a:rPr>
              <a:t>，它被用来保存目的寄存器号；因为指令的操作结果要在</a:t>
            </a:r>
            <a:r>
              <a:rPr lang="zh-CN" altLang="en-US" sz="2000">
                <a:solidFill>
                  <a:srgbClr val="CCFFFF"/>
                </a:solidFill>
                <a:latin typeface="Times New Roman" panose="02020603050405020304" pitchFamily="18" charset="0"/>
              </a:rPr>
              <a:t>WB级写入寄存器堆，目的寄存器号也要在那时使用，因此必须要同步跟随过去。</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89" name="灯片编号占位符 3">
            <a:extLst>
              <a:ext uri="{FF2B5EF4-FFF2-40B4-BE49-F238E27FC236}">
                <a16:creationId xmlns:a16="http://schemas.microsoft.com/office/drawing/2014/main" id="{CE1F77CC-B911-4BE3-972E-7D1CE6863CF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66CD2AE6-C6E9-43F3-9C2E-8DB203D85104}"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264</a:t>
            </a:fld>
            <a:endParaRPr lang="zh-CN" altLang="en-US">
              <a:solidFill>
                <a:srgbClr val="FFFFFF"/>
              </a:solidFill>
              <a:latin typeface="Times New Roman" panose="02020603050405020304" pitchFamily="18" charset="0"/>
              <a:ea typeface="宋体" panose="02010600030101010101" pitchFamily="2" charset="-122"/>
            </a:endParaRPr>
          </a:p>
        </p:txBody>
      </p:sp>
      <p:pic>
        <p:nvPicPr>
          <p:cNvPr id="37890" name="Picture 2" descr="4">
            <a:extLst>
              <a:ext uri="{FF2B5EF4-FFF2-40B4-BE49-F238E27FC236}">
                <a16:creationId xmlns:a16="http://schemas.microsoft.com/office/drawing/2014/main" id="{B2FE6AE4-01ED-4ED3-92C8-22FD9A6923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925" y="514350"/>
            <a:ext cx="8497888"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ext Box 3">
            <a:extLst>
              <a:ext uri="{FF2B5EF4-FFF2-40B4-BE49-F238E27FC236}">
                <a16:creationId xmlns:a16="http://schemas.microsoft.com/office/drawing/2014/main" id="{8D89BAB2-E5D6-425C-9E9D-A1F738B5CA36}"/>
              </a:ext>
            </a:extLst>
          </p:cNvPr>
          <p:cNvSpPr txBox="1">
            <a:spLocks noChangeArrowheads="1"/>
          </p:cNvSpPr>
          <p:nvPr/>
        </p:nvSpPr>
        <p:spPr bwMode="auto">
          <a:xfrm>
            <a:off x="3213100" y="115888"/>
            <a:ext cx="6637338"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图</a:t>
            </a:r>
            <a:r>
              <a:rPr lang="en-US" altLang="zh-CN" sz="2000" b="1">
                <a:solidFill>
                  <a:srgbClr val="CCFFFF"/>
                </a:solidFill>
                <a:latin typeface="Times New Roman" panose="02020603050405020304" pitchFamily="18" charset="0"/>
                <a:ea typeface="宋体" panose="02010600030101010101" pitchFamily="2" charset="-122"/>
              </a:rPr>
              <a:t>3-2</a:t>
            </a:r>
            <a:r>
              <a:rPr lang="zh-CN" altLang="en-US" sz="2000" b="1">
                <a:solidFill>
                  <a:srgbClr val="CCFFFF"/>
                </a:solidFill>
                <a:latin typeface="Times New Roman" panose="02020603050405020304" pitchFamily="18" charset="0"/>
                <a:ea typeface="宋体" panose="02010600030101010101" pitchFamily="2" charset="-122"/>
              </a:rPr>
              <a:t>.4  流水线处理机每级之间的流水线寄存器</a:t>
            </a:r>
          </a:p>
        </p:txBody>
      </p:sp>
      <p:sp>
        <p:nvSpPr>
          <p:cNvPr id="37892" name="Oval 7">
            <a:extLst>
              <a:ext uri="{FF2B5EF4-FFF2-40B4-BE49-F238E27FC236}">
                <a16:creationId xmlns:a16="http://schemas.microsoft.com/office/drawing/2014/main" id="{E44332E0-EC33-4433-9E81-665579075511}"/>
              </a:ext>
            </a:extLst>
          </p:cNvPr>
          <p:cNvSpPr>
            <a:spLocks noChangeArrowheads="1"/>
          </p:cNvSpPr>
          <p:nvPr/>
        </p:nvSpPr>
        <p:spPr bwMode="auto">
          <a:xfrm>
            <a:off x="7527925" y="1346201"/>
            <a:ext cx="433388" cy="2589213"/>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2" name="文本框 1">
            <a:extLst>
              <a:ext uri="{FF2B5EF4-FFF2-40B4-BE49-F238E27FC236}">
                <a16:creationId xmlns:a16="http://schemas.microsoft.com/office/drawing/2014/main" id="{0310AC7C-04FB-49A0-B605-F2E3B90A80B9}"/>
              </a:ext>
            </a:extLst>
          </p:cNvPr>
          <p:cNvSpPr txBox="1"/>
          <p:nvPr/>
        </p:nvSpPr>
        <p:spPr>
          <a:xfrm>
            <a:off x="1700214" y="4233864"/>
            <a:ext cx="8791575" cy="2803909"/>
          </a:xfrm>
          <a:prstGeom prst="rect">
            <a:avLst/>
          </a:prstGeom>
          <a:noFill/>
        </p:spPr>
        <p:txBody>
          <a:bodyPr>
            <a:spAutoFit/>
          </a:bodyPr>
          <a:lstStyle/>
          <a:p>
            <a:pPr marL="457200" indent="-457200" fontAlgn="base">
              <a:lnSpc>
                <a:spcPct val="150000"/>
              </a:lnSpc>
              <a:spcBef>
                <a:spcPct val="0"/>
              </a:spcBef>
              <a:spcAft>
                <a:spcPct val="0"/>
              </a:spcAft>
              <a:buFont typeface="Wingdings" panose="05000000000000000000" charset="0"/>
              <a:buChar char="Ø"/>
            </a:pPr>
            <a:r>
              <a:rPr lang="en-US" altLang="zh-CN" sz="2000" b="1" noProof="1">
                <a:solidFill>
                  <a:srgbClr val="CCFFFF"/>
                </a:solidFill>
                <a:latin typeface="Times New Roman" panose="02020603050405020304" pitchFamily="18" charset="0"/>
                <a:ea typeface="宋体" panose="02010600030101010101" pitchFamily="2" charset="-122"/>
                <a:cs typeface="+mn-ea"/>
                <a:sym typeface="+mn-ea"/>
              </a:rPr>
              <a:t> </a:t>
            </a:r>
            <a:r>
              <a:rPr lang="en-US" altLang="zh-CN" sz="2000" b="1" noProof="1">
                <a:solidFill>
                  <a:srgbClr val="FFFF00"/>
                </a:solidFill>
                <a:latin typeface="Times New Roman" panose="02020603050405020304" pitchFamily="18" charset="0"/>
                <a:ea typeface="宋体" panose="02010600030101010101" pitchFamily="2" charset="-122"/>
                <a:cs typeface="+mn-ea"/>
                <a:sym typeface="+mn-ea"/>
              </a:rPr>
              <a:t>Z</a:t>
            </a:r>
            <a:r>
              <a:rPr lang="zh-CN" altLang="en-US" sz="2000" b="1" noProof="1">
                <a:solidFill>
                  <a:srgbClr val="CCFFFF"/>
                </a:solidFill>
                <a:latin typeface="Times New Roman" panose="02020603050405020304" pitchFamily="18" charset="0"/>
                <a:ea typeface="宋体" panose="02010600030101010101" pitchFamily="2" charset="-122"/>
                <a:cs typeface="+mn-ea"/>
                <a:sym typeface="+mn-ea"/>
              </a:rPr>
              <a:t> （</a:t>
            </a:r>
            <a:r>
              <a:rPr lang="en-US" altLang="zh-CN" sz="2000" b="1" noProof="1">
                <a:solidFill>
                  <a:srgbClr val="CCFFFF"/>
                </a:solidFill>
                <a:latin typeface="Times New Roman" panose="02020603050405020304" pitchFamily="18" charset="0"/>
                <a:ea typeface="宋体" panose="02010600030101010101" pitchFamily="2" charset="-122"/>
                <a:cs typeface="+mn-ea"/>
                <a:sym typeface="+mn-ea"/>
              </a:rPr>
              <a:t>1</a:t>
            </a:r>
            <a:r>
              <a:rPr lang="zh-CN" altLang="en-US" sz="2000" b="1" noProof="1">
                <a:solidFill>
                  <a:srgbClr val="CCFFFF"/>
                </a:solidFill>
                <a:latin typeface="Times New Roman" panose="02020603050405020304" pitchFamily="18" charset="0"/>
                <a:ea typeface="宋体" panose="02010600030101010101" pitchFamily="2" charset="-122"/>
                <a:cs typeface="+mn-ea"/>
                <a:sym typeface="+mn-ea"/>
              </a:rPr>
              <a:t>位）： </a:t>
            </a:r>
            <a:r>
              <a:rPr lang="en-US" altLang="x-none" sz="2000" b="1" noProof="1">
                <a:solidFill>
                  <a:srgbClr val="CCFFFF"/>
                </a:solidFill>
                <a:latin typeface="Times New Roman" panose="02020603050405020304" pitchFamily="18" charset="0"/>
                <a:ea typeface="宋体" panose="02010600030101010101" pitchFamily="2" charset="-122"/>
                <a:cs typeface="+mn-ea"/>
                <a:sym typeface="+mn-ea"/>
              </a:rPr>
              <a:t>用于存放</a:t>
            </a:r>
            <a:r>
              <a:rPr lang="zh-CN" altLang="en-US" sz="2000" b="1" noProof="1">
                <a:solidFill>
                  <a:srgbClr val="CCFFFF"/>
                </a:solidFill>
                <a:latin typeface="Times New Roman" panose="02020603050405020304" pitchFamily="18" charset="0"/>
                <a:ea typeface="宋体" panose="02010600030101010101" pitchFamily="2" charset="-122"/>
                <a:cs typeface="+mn-ea"/>
                <a:sym typeface="+mn-ea"/>
              </a:rPr>
              <a:t>ALU的一位ZERO标志。在执行条件转移指令时，</a:t>
            </a:r>
          </a:p>
          <a:p>
            <a:pPr fontAlgn="base">
              <a:lnSpc>
                <a:spcPct val="150000"/>
              </a:lnSpc>
              <a:spcBef>
                <a:spcPct val="0"/>
              </a:spcBef>
              <a:spcAft>
                <a:spcPct val="0"/>
              </a:spcAft>
            </a:pPr>
            <a:r>
              <a:rPr lang="zh-CN" altLang="en-US" sz="2000" b="1" noProof="1">
                <a:solidFill>
                  <a:srgbClr val="CCFFFF"/>
                </a:solidFill>
                <a:latin typeface="Times New Roman" panose="02020603050405020304" pitchFamily="18" charset="0"/>
                <a:ea typeface="宋体" panose="02010600030101010101" pitchFamily="2" charset="-122"/>
                <a:cs typeface="+mn-ea"/>
                <a:sym typeface="+mn-ea"/>
              </a:rPr>
              <a:t>                                Z用来决定是否真正转移。</a:t>
            </a:r>
          </a:p>
          <a:p>
            <a:pPr fontAlgn="base">
              <a:lnSpc>
                <a:spcPct val="150000"/>
              </a:lnSpc>
              <a:spcBef>
                <a:spcPct val="0"/>
              </a:spcBef>
              <a:spcAft>
                <a:spcPct val="0"/>
              </a:spcAft>
            </a:pPr>
            <a:r>
              <a:rPr lang="zh-CN" altLang="en-US" sz="2000" b="1" noProof="1">
                <a:solidFill>
                  <a:srgbClr val="CCFFFF"/>
                </a:solidFill>
                <a:latin typeface="Times New Roman" panose="02020603050405020304" pitchFamily="18" charset="0"/>
                <a:ea typeface="宋体" panose="02010600030101010101" pitchFamily="2" charset="-122"/>
                <a:cs typeface="+mn-ea"/>
                <a:sym typeface="+mn-ea"/>
              </a:rPr>
              <a:t>                               当</a:t>
            </a:r>
            <a:r>
              <a:rPr lang="zh-CN" altLang="en-US" sz="2000" b="1" noProof="1">
                <a:solidFill>
                  <a:srgbClr val="FFFF00"/>
                </a:solidFill>
                <a:latin typeface="Times New Roman" panose="02020603050405020304" pitchFamily="18" charset="0"/>
                <a:ea typeface="宋体" panose="02010600030101010101" pitchFamily="2" charset="-122"/>
                <a:cs typeface="+mn-ea"/>
                <a:sym typeface="+mn-ea"/>
              </a:rPr>
              <a:t>ALU指令</a:t>
            </a:r>
            <a:r>
              <a:rPr lang="zh-CN" altLang="en-US" sz="2000" b="1" noProof="1">
                <a:solidFill>
                  <a:srgbClr val="CCFFFF"/>
                </a:solidFill>
                <a:latin typeface="Times New Roman" panose="02020603050405020304" pitchFamily="18" charset="0"/>
                <a:ea typeface="宋体" panose="02010600030101010101" pitchFamily="2" charset="-122"/>
                <a:cs typeface="+mn-ea"/>
                <a:sym typeface="+mn-ea"/>
              </a:rPr>
              <a:t>的运算结果为</a:t>
            </a:r>
            <a:r>
              <a:rPr lang="zh-CN" altLang="en-US" sz="2000" b="1" noProof="1">
                <a:solidFill>
                  <a:srgbClr val="FFFF00"/>
                </a:solidFill>
                <a:latin typeface="Times New Roman" panose="02020603050405020304" pitchFamily="18" charset="0"/>
                <a:ea typeface="宋体" panose="02010600030101010101" pitchFamily="2" charset="-122"/>
                <a:cs typeface="+mn-ea"/>
                <a:sym typeface="+mn-ea"/>
              </a:rPr>
              <a:t>全0时，ZERO输出1</a:t>
            </a:r>
            <a:r>
              <a:rPr lang="zh-CN" altLang="en-US" sz="2000" b="1" noProof="1">
                <a:solidFill>
                  <a:srgbClr val="CCFFFF"/>
                </a:solidFill>
                <a:latin typeface="Times New Roman" panose="02020603050405020304" pitchFamily="18" charset="0"/>
                <a:ea typeface="宋体" panose="02010600030101010101" pitchFamily="2" charset="-122"/>
                <a:cs typeface="+mn-ea"/>
                <a:sym typeface="+mn-ea"/>
              </a:rPr>
              <a:t>，否则输出0。</a:t>
            </a:r>
            <a:endParaRPr lang="zh-CN" altLang="en-US" sz="2000" b="1" noProof="1">
              <a:solidFill>
                <a:srgbClr val="CCFFFF"/>
              </a:solidFill>
              <a:latin typeface="Times New Roman" panose="02020603050405020304" pitchFamily="18" charset="0"/>
              <a:ea typeface="宋体" panose="02010600030101010101" pitchFamily="2" charset="-122"/>
            </a:endParaRPr>
          </a:p>
          <a:p>
            <a:pPr marL="457200" indent="-457200" fontAlgn="base">
              <a:lnSpc>
                <a:spcPct val="150000"/>
              </a:lnSpc>
              <a:spcBef>
                <a:spcPct val="0"/>
              </a:spcBef>
              <a:spcAft>
                <a:spcPct val="0"/>
              </a:spcAft>
              <a:buFont typeface="Wingdings" panose="05000000000000000000" charset="0"/>
              <a:buChar char="Ø"/>
            </a:pPr>
            <a:r>
              <a:rPr lang="zh-CN" altLang="en-US" sz="2000" b="1" noProof="1">
                <a:solidFill>
                  <a:srgbClr val="FFFF00"/>
                </a:solidFill>
                <a:latin typeface="Times New Roman" panose="02020603050405020304" pitchFamily="18" charset="0"/>
                <a:ea typeface="宋体" panose="02010600030101010101" pitchFamily="2" charset="-122"/>
                <a:cs typeface="+mn-ea"/>
                <a:sym typeface="+mn-ea"/>
              </a:rPr>
              <a:t>R</a:t>
            </a:r>
            <a:r>
              <a:rPr lang="zh-CN" altLang="en-US" sz="2000" b="1" noProof="1">
                <a:solidFill>
                  <a:srgbClr val="CCFFFF"/>
                </a:solidFill>
                <a:latin typeface="Times New Roman" panose="02020603050405020304" pitchFamily="18" charset="0"/>
                <a:ea typeface="宋体" panose="02010600030101010101" pitchFamily="2" charset="-122"/>
                <a:cs typeface="+mn-ea"/>
                <a:sym typeface="+mn-ea"/>
              </a:rPr>
              <a:t>（32位）：存ALU运算结果（</a:t>
            </a:r>
            <a:r>
              <a:rPr lang="en-US" altLang="zh-CN" sz="2000" b="1" noProof="1">
                <a:solidFill>
                  <a:srgbClr val="CCFFFF"/>
                </a:solidFill>
                <a:latin typeface="Times New Roman" panose="02020603050405020304" pitchFamily="18" charset="0"/>
                <a:ea typeface="宋体" panose="02010600030101010101" pitchFamily="2" charset="-122"/>
                <a:cs typeface="+mn-ea"/>
                <a:sym typeface="+mn-ea"/>
              </a:rPr>
              <a:t>R</a:t>
            </a:r>
            <a:r>
              <a:rPr lang="zh-CN" altLang="en-US" sz="2000" b="1" noProof="1">
                <a:solidFill>
                  <a:srgbClr val="CCFFFF"/>
                </a:solidFill>
                <a:latin typeface="Times New Roman" panose="02020603050405020304" pitchFamily="18" charset="0"/>
                <a:ea typeface="宋体" panose="02010600030101010101" pitchFamily="2" charset="-122"/>
                <a:cs typeface="+mn-ea"/>
                <a:sym typeface="+mn-ea"/>
              </a:rPr>
              <a:t>型</a:t>
            </a:r>
            <a:r>
              <a:rPr lang="en-US" altLang="zh-CN" sz="2000" b="1" noProof="1">
                <a:solidFill>
                  <a:srgbClr val="CCFFFF"/>
                </a:solidFill>
                <a:latin typeface="Times New Roman" panose="02020603050405020304" pitchFamily="18" charset="0"/>
                <a:ea typeface="宋体" panose="02010600030101010101" pitchFamily="2" charset="-122"/>
                <a:cs typeface="+mn-ea"/>
                <a:sym typeface="+mn-ea"/>
              </a:rPr>
              <a:t>/load/store</a:t>
            </a:r>
            <a:r>
              <a:rPr lang="zh-CN" altLang="en-US" sz="2000" b="1" noProof="1">
                <a:solidFill>
                  <a:srgbClr val="CCFFFF"/>
                </a:solidFill>
                <a:latin typeface="Times New Roman" panose="02020603050405020304" pitchFamily="18" charset="0"/>
                <a:ea typeface="宋体" panose="02010600030101010101" pitchFamily="2" charset="-122"/>
                <a:cs typeface="+mn-ea"/>
                <a:sym typeface="+mn-ea"/>
              </a:rPr>
              <a:t>）。</a:t>
            </a:r>
            <a:endParaRPr lang="zh-CN" altLang="en-US" sz="2000" b="1" noProof="1">
              <a:solidFill>
                <a:srgbClr val="CCFFFF"/>
              </a:solidFill>
              <a:latin typeface="Times New Roman" panose="02020603050405020304" pitchFamily="18" charset="0"/>
              <a:ea typeface="宋体" panose="02010600030101010101" pitchFamily="2" charset="-122"/>
            </a:endParaRPr>
          </a:p>
          <a:p>
            <a:pPr marL="457200" indent="-457200" fontAlgn="base">
              <a:lnSpc>
                <a:spcPct val="150000"/>
              </a:lnSpc>
              <a:spcBef>
                <a:spcPct val="0"/>
              </a:spcBef>
              <a:spcAft>
                <a:spcPct val="0"/>
              </a:spcAft>
              <a:buFont typeface="Wingdings" panose="05000000000000000000" charset="0"/>
              <a:buChar char="Ø"/>
            </a:pPr>
            <a:r>
              <a:rPr lang="zh-CN" altLang="en-US" sz="2000" b="1" noProof="1">
                <a:solidFill>
                  <a:srgbClr val="FFFF00"/>
                </a:solidFill>
                <a:latin typeface="Times New Roman" panose="02020603050405020304" pitchFamily="18" charset="0"/>
                <a:ea typeface="宋体" panose="02010600030101010101" pitchFamily="2" charset="-122"/>
                <a:cs typeface="+mn-ea"/>
                <a:sym typeface="+mn-ea"/>
              </a:rPr>
              <a:t>S </a:t>
            </a:r>
            <a:r>
              <a:rPr lang="zh-CN" altLang="en-US" sz="2000" b="1" noProof="1">
                <a:solidFill>
                  <a:srgbClr val="CCFFFF"/>
                </a:solidFill>
                <a:latin typeface="Times New Roman" panose="02020603050405020304" pitchFamily="18" charset="0"/>
                <a:ea typeface="宋体" panose="02010600030101010101" pitchFamily="2" charset="-122"/>
                <a:cs typeface="+mn-ea"/>
                <a:sym typeface="+mn-ea"/>
              </a:rPr>
              <a:t>（32位）：专为</a:t>
            </a:r>
            <a:r>
              <a:rPr lang="zh-CN" altLang="en-US" sz="2000" b="1" noProof="1">
                <a:solidFill>
                  <a:srgbClr val="FFFF00"/>
                </a:solidFill>
                <a:latin typeface="Times New Roman" panose="02020603050405020304" pitchFamily="18" charset="0"/>
                <a:ea typeface="宋体" panose="02010600030101010101" pitchFamily="2" charset="-122"/>
                <a:cs typeface="+mn-ea"/>
                <a:sym typeface="+mn-ea"/>
              </a:rPr>
              <a:t>store</a:t>
            </a:r>
            <a:r>
              <a:rPr lang="zh-CN" altLang="en-US" sz="2000" b="1" noProof="1">
                <a:solidFill>
                  <a:srgbClr val="CCFFFF"/>
                </a:solidFill>
                <a:latin typeface="Times New Roman" panose="02020603050405020304" pitchFamily="18" charset="0"/>
                <a:ea typeface="宋体" panose="02010600030101010101" pitchFamily="2" charset="-122"/>
                <a:cs typeface="+mn-ea"/>
                <a:sym typeface="+mn-ea"/>
              </a:rPr>
              <a:t>指令而设，用来存放要被写入存储器中的</a:t>
            </a:r>
            <a:r>
              <a:rPr lang="en-US" altLang="zh-CN" sz="2000" b="1" noProof="1">
                <a:solidFill>
                  <a:srgbClr val="CCFFFF"/>
                </a:solidFill>
                <a:latin typeface="Times New Roman" panose="02020603050405020304" pitchFamily="18" charset="0"/>
                <a:ea typeface="宋体" panose="02010600030101010101" pitchFamily="2" charset="-122"/>
                <a:cs typeface="+mn-ea"/>
                <a:sym typeface="+mn-ea"/>
              </a:rPr>
              <a:t>32</a:t>
            </a:r>
            <a:r>
              <a:rPr lang="zh-CN" altLang="en-US" sz="2000" b="1" noProof="1">
                <a:solidFill>
                  <a:srgbClr val="CCFFFF"/>
                </a:solidFill>
                <a:latin typeface="Times New Roman" panose="02020603050405020304" pitchFamily="18" charset="0"/>
                <a:ea typeface="宋体" panose="02010600030101010101" pitchFamily="2" charset="-122"/>
                <a:cs typeface="+mn-ea"/>
                <a:sym typeface="+mn-ea"/>
              </a:rPr>
              <a:t>位数据</a:t>
            </a:r>
            <a:r>
              <a:rPr lang="en-US" altLang="x-none" sz="2000" b="1" noProof="1">
                <a:solidFill>
                  <a:srgbClr val="CCFFFF"/>
                </a:solidFill>
                <a:latin typeface="Times New Roman" panose="02020603050405020304" pitchFamily="18" charset="0"/>
                <a:ea typeface="宋体" panose="02010600030101010101" pitchFamily="2" charset="-122"/>
                <a:cs typeface="+mn-ea"/>
                <a:sym typeface="+mn-ea"/>
              </a:rPr>
              <a:t>。</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5" name="Text Box 2">
            <a:extLst>
              <a:ext uri="{FF2B5EF4-FFF2-40B4-BE49-F238E27FC236}">
                <a16:creationId xmlns:a16="http://schemas.microsoft.com/office/drawing/2014/main" id="{9E67955F-B1D4-407F-8E31-E893F72BEC8C}"/>
              </a:ext>
            </a:extLst>
          </p:cNvPr>
          <p:cNvSpPr txBox="1">
            <a:spLocks noChangeArrowheads="1"/>
          </p:cNvSpPr>
          <p:nvPr/>
        </p:nvSpPr>
        <p:spPr bwMode="auto">
          <a:xfrm>
            <a:off x="2063751" y="114300"/>
            <a:ext cx="8208963" cy="370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问题： 一般的ALU操作指令，要么是A与B操作，要么是A与I操作。</a:t>
            </a:r>
            <a:r>
              <a:rPr lang="zh-CN" altLang="en-US" sz="2400" b="1">
                <a:solidFill>
                  <a:srgbClr val="FFCC00"/>
                </a:solidFill>
                <a:latin typeface="Times New Roman" panose="02020603050405020304" pitchFamily="18" charset="0"/>
                <a:ea typeface="宋体" panose="02010600030101010101" pitchFamily="2" charset="-122"/>
              </a:rPr>
              <a:t>我们能不能在</a:t>
            </a:r>
            <a:r>
              <a:rPr lang="en-US" altLang="zh-CN" sz="2400" b="1">
                <a:solidFill>
                  <a:srgbClr val="FFCC00"/>
                </a:solidFill>
                <a:latin typeface="Times New Roman" panose="02020603050405020304" pitchFamily="18" charset="0"/>
                <a:ea typeface="宋体" panose="02010600030101010101" pitchFamily="2" charset="-122"/>
              </a:rPr>
              <a:t>ID</a:t>
            </a:r>
            <a:r>
              <a:rPr lang="zh-CN" altLang="en-US" sz="2400" b="1">
                <a:solidFill>
                  <a:srgbClr val="FFCC00"/>
                </a:solidFill>
                <a:latin typeface="Times New Roman" panose="02020603050405020304" pitchFamily="18" charset="0"/>
                <a:ea typeface="宋体" panose="02010600030101010101" pitchFamily="2" charset="-122"/>
              </a:rPr>
              <a:t>级增加一个多路器而省去B或I寄存器，只使用一个32位寄存器呢?（即将</a:t>
            </a:r>
            <a:r>
              <a:rPr lang="en-US" altLang="zh-CN" sz="2400" b="1">
                <a:solidFill>
                  <a:srgbClr val="FFCC00"/>
                </a:solidFill>
                <a:latin typeface="Times New Roman" panose="02020603050405020304" pitchFamily="18" charset="0"/>
                <a:ea typeface="宋体" panose="02010600030101010101" pitchFamily="2" charset="-122"/>
              </a:rPr>
              <a:t>EXE</a:t>
            </a:r>
            <a:r>
              <a:rPr lang="zh-CN" altLang="en-US" sz="2400" b="1">
                <a:solidFill>
                  <a:srgbClr val="FFCC00"/>
                </a:solidFill>
                <a:latin typeface="Times New Roman" panose="02020603050405020304" pitchFamily="18" charset="0"/>
                <a:ea typeface="宋体" panose="02010600030101010101" pitchFamily="2" charset="-122"/>
              </a:rPr>
              <a:t>级在</a:t>
            </a:r>
            <a:r>
              <a:rPr lang="en-US" altLang="zh-CN" sz="2400" b="1">
                <a:solidFill>
                  <a:srgbClr val="FFCC00"/>
                </a:solidFill>
                <a:latin typeface="Times New Roman" panose="02020603050405020304" pitchFamily="18" charset="0"/>
                <a:ea typeface="宋体" panose="02010600030101010101" pitchFamily="2" charset="-122"/>
              </a:rPr>
              <a:t>ALU</a:t>
            </a:r>
            <a:r>
              <a:rPr lang="zh-CN" altLang="en-US" sz="2400" b="1">
                <a:solidFill>
                  <a:srgbClr val="FFCC00"/>
                </a:solidFill>
                <a:latin typeface="Times New Roman" panose="02020603050405020304" pitchFamily="18" charset="0"/>
                <a:ea typeface="宋体" panose="02010600030101010101" pitchFamily="2" charset="-122"/>
              </a:rPr>
              <a:t>前面的多路器移到</a:t>
            </a:r>
            <a:r>
              <a:rPr lang="en-US" altLang="zh-CN" sz="2400" b="1">
                <a:solidFill>
                  <a:srgbClr val="FFCC00"/>
                </a:solidFill>
                <a:latin typeface="Times New Roman" panose="02020603050405020304" pitchFamily="18" charset="0"/>
                <a:ea typeface="宋体" panose="02010600030101010101" pitchFamily="2" charset="-122"/>
              </a:rPr>
              <a:t>ID</a:t>
            </a:r>
            <a:r>
              <a:rPr lang="zh-CN" altLang="en-US" sz="2400" b="1">
                <a:solidFill>
                  <a:srgbClr val="FFCC00"/>
                </a:solidFill>
                <a:latin typeface="Times New Roman" panose="02020603050405020304" pitchFamily="18" charset="0"/>
                <a:ea typeface="宋体" panose="02010600030101010101" pitchFamily="2" charset="-122"/>
              </a:rPr>
              <a:t>级，同时合并</a:t>
            </a:r>
            <a:r>
              <a:rPr lang="en-US" altLang="zh-CN" sz="2400" b="1">
                <a:solidFill>
                  <a:srgbClr val="FFCC00"/>
                </a:solidFill>
                <a:latin typeface="Times New Roman" panose="02020603050405020304" pitchFamily="18" charset="0"/>
                <a:ea typeface="宋体" panose="02010600030101010101" pitchFamily="2" charset="-122"/>
              </a:rPr>
              <a:t>B</a:t>
            </a:r>
            <a:r>
              <a:rPr lang="zh-CN" altLang="en-US" sz="2400" b="1">
                <a:solidFill>
                  <a:srgbClr val="FFCC00"/>
                </a:solidFill>
                <a:latin typeface="Times New Roman" panose="02020603050405020304" pitchFamily="18" charset="0"/>
                <a:ea typeface="宋体" panose="02010600030101010101" pitchFamily="2" charset="-122"/>
              </a:rPr>
              <a:t>和</a:t>
            </a:r>
            <a:r>
              <a:rPr lang="en-US" altLang="zh-CN" sz="2400" b="1">
                <a:solidFill>
                  <a:srgbClr val="FFCC00"/>
                </a:solidFill>
                <a:latin typeface="Times New Roman" panose="02020603050405020304" pitchFamily="18" charset="0"/>
                <a:ea typeface="宋体" panose="02010600030101010101" pitchFamily="2" charset="-122"/>
              </a:rPr>
              <a:t>I</a:t>
            </a:r>
            <a:r>
              <a:rPr lang="zh-CN" altLang="en-US" sz="2400" b="1">
                <a:solidFill>
                  <a:srgbClr val="FFCC00"/>
                </a:solidFill>
                <a:latin typeface="Times New Roman" panose="02020603050405020304" pitchFamily="18" charset="0"/>
                <a:ea typeface="宋体" panose="02010600030101010101" pitchFamily="2" charset="-122"/>
              </a:rPr>
              <a:t>为一个寄存器）</a:t>
            </a:r>
          </a:p>
          <a:p>
            <a:pPr fontAlgn="base">
              <a:lnSpc>
                <a:spcPct val="120000"/>
              </a:lnSpc>
              <a:spcBef>
                <a:spcPct val="0"/>
              </a:spcBef>
              <a:spcAft>
                <a:spcPct val="0"/>
              </a:spcAft>
            </a:pPr>
            <a:r>
              <a:rPr lang="zh-CN" altLang="en-US" sz="2000" b="1">
                <a:solidFill>
                  <a:srgbClr val="66FF33"/>
                </a:solidFill>
                <a:latin typeface="Times New Roman" panose="02020603050405020304" pitchFamily="18" charset="0"/>
                <a:ea typeface="宋体" panose="02010600030101010101" pitchFamily="2" charset="-122"/>
              </a:rPr>
              <a:t>答案：</a:t>
            </a:r>
          </a:p>
          <a:p>
            <a:pPr fontAlgn="base">
              <a:lnSpc>
                <a:spcPct val="120000"/>
              </a:lnSpc>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       否定的。原因出在</a:t>
            </a:r>
            <a:r>
              <a:rPr lang="zh-CN" altLang="en-US" sz="2000" b="1">
                <a:solidFill>
                  <a:srgbClr val="FFFF00"/>
                </a:solidFill>
                <a:latin typeface="Times New Roman" panose="02020603050405020304" pitchFamily="18" charset="0"/>
                <a:ea typeface="宋体" panose="02010600030101010101" pitchFamily="2" charset="-122"/>
              </a:rPr>
              <a:t>store指令上</a:t>
            </a:r>
            <a:r>
              <a:rPr lang="zh-CN" altLang="en-US" sz="2000" b="1">
                <a:solidFill>
                  <a:srgbClr val="CCFFFF"/>
                </a:solidFill>
                <a:latin typeface="Times New Roman" panose="02020603050405020304" pitchFamily="18" charset="0"/>
                <a:ea typeface="宋体" panose="02010600030101010101" pitchFamily="2" charset="-122"/>
              </a:rPr>
              <a:t>。store指令同时使用A，B和I。A和I用来计算存储器地址，B用来保存写入存储器的数据。</a:t>
            </a:r>
          </a:p>
          <a:p>
            <a:pPr fontAlgn="base">
              <a:lnSpc>
                <a:spcPct val="120000"/>
              </a:lnSpc>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       在流水线处理机中，这些数据必须要。在一个时钟周期中同时产生，以保证不引起资源冲突。</a:t>
            </a:r>
          </a:p>
        </p:txBody>
      </p:sp>
      <p:sp>
        <p:nvSpPr>
          <p:cNvPr id="38914" name="灯片编号占位符 1">
            <a:extLst>
              <a:ext uri="{FF2B5EF4-FFF2-40B4-BE49-F238E27FC236}">
                <a16:creationId xmlns:a16="http://schemas.microsoft.com/office/drawing/2014/main" id="{9B4D7B97-45CC-4212-AF44-37EE2F50C66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15C83A81-753D-49F6-B69C-2471C865088D}"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265</a:t>
            </a:fld>
            <a:endParaRPr lang="zh-CN" altLang="en-US">
              <a:solidFill>
                <a:srgbClr val="FFFFFF"/>
              </a:solidFill>
              <a:latin typeface="Times New Roman" panose="02020603050405020304" pitchFamily="18" charset="0"/>
              <a:ea typeface="宋体" panose="02010600030101010101" pitchFamily="2" charset="-122"/>
            </a:endParaRPr>
          </a:p>
        </p:txBody>
      </p:sp>
      <p:pic>
        <p:nvPicPr>
          <p:cNvPr id="38915" name="Picture 2" descr="4">
            <a:extLst>
              <a:ext uri="{FF2B5EF4-FFF2-40B4-BE49-F238E27FC236}">
                <a16:creationId xmlns:a16="http://schemas.microsoft.com/office/drawing/2014/main" id="{2B0D3EE8-821B-44CA-91E1-FEF68F6F9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9926" y="3930650"/>
            <a:ext cx="5680075"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7105">
                                            <p:txEl>
                                              <p:charRg st="74" end="78"/>
                                            </p:txEl>
                                          </p:spTgt>
                                        </p:tgtEl>
                                        <p:attrNameLst>
                                          <p:attrName>style.visibility</p:attrName>
                                        </p:attrNameLst>
                                      </p:cBhvr>
                                      <p:to>
                                        <p:strVal val="visible"/>
                                      </p:to>
                                    </p:set>
                                    <p:anim calcmode="lin" valueType="num">
                                      <p:cBhvr>
                                        <p:cTn id="7" dur="500" fill="hold"/>
                                        <p:tgtEl>
                                          <p:spTgt spid="47105">
                                            <p:txEl>
                                              <p:charRg st="74" end="78"/>
                                            </p:txEl>
                                          </p:spTgt>
                                        </p:tgtEl>
                                        <p:attrNameLst>
                                          <p:attrName>ppt_x</p:attrName>
                                        </p:attrNameLst>
                                      </p:cBhvr>
                                      <p:tavLst>
                                        <p:tav tm="0">
                                          <p:val>
                                            <p:strVal val="#ppt_x"/>
                                          </p:val>
                                        </p:tav>
                                        <p:tav tm="100000">
                                          <p:val>
                                            <p:strVal val="#ppt_x"/>
                                          </p:val>
                                        </p:tav>
                                      </p:tavLst>
                                    </p:anim>
                                    <p:anim calcmode="lin" valueType="num">
                                      <p:cBhvr>
                                        <p:cTn id="8" dur="500" fill="hold"/>
                                        <p:tgtEl>
                                          <p:spTgt spid="47105">
                                            <p:txEl>
                                              <p:charRg st="74" end="78"/>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7105">
                                            <p:txEl>
                                              <p:charRg st="78" end="147"/>
                                            </p:txEl>
                                          </p:spTgt>
                                        </p:tgtEl>
                                        <p:attrNameLst>
                                          <p:attrName>style.visibility</p:attrName>
                                        </p:attrNameLst>
                                      </p:cBhvr>
                                      <p:to>
                                        <p:strVal val="visible"/>
                                      </p:to>
                                    </p:set>
                                    <p:anim calcmode="lin" valueType="num">
                                      <p:cBhvr>
                                        <p:cTn id="13" dur="500" fill="hold"/>
                                        <p:tgtEl>
                                          <p:spTgt spid="47105">
                                            <p:txEl>
                                              <p:charRg st="78" end="147"/>
                                            </p:txEl>
                                          </p:spTgt>
                                        </p:tgtEl>
                                        <p:attrNameLst>
                                          <p:attrName>ppt_x</p:attrName>
                                        </p:attrNameLst>
                                      </p:cBhvr>
                                      <p:tavLst>
                                        <p:tav tm="0">
                                          <p:val>
                                            <p:strVal val="#ppt_x"/>
                                          </p:val>
                                        </p:tav>
                                        <p:tav tm="100000">
                                          <p:val>
                                            <p:strVal val="#ppt_x"/>
                                          </p:val>
                                        </p:tav>
                                      </p:tavLst>
                                    </p:anim>
                                    <p:anim calcmode="lin" valueType="num">
                                      <p:cBhvr>
                                        <p:cTn id="14" dur="500" fill="hold"/>
                                        <p:tgtEl>
                                          <p:spTgt spid="47105">
                                            <p:txEl>
                                              <p:charRg st="78" end="14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7105">
                                            <p:txEl>
                                              <p:charRg st="147" end="196"/>
                                            </p:txEl>
                                          </p:spTgt>
                                        </p:tgtEl>
                                        <p:attrNameLst>
                                          <p:attrName>style.visibility</p:attrName>
                                        </p:attrNameLst>
                                      </p:cBhvr>
                                      <p:to>
                                        <p:strVal val="visible"/>
                                      </p:to>
                                    </p:set>
                                    <p:anim calcmode="lin" valueType="num">
                                      <p:cBhvr>
                                        <p:cTn id="19" dur="500" fill="hold"/>
                                        <p:tgtEl>
                                          <p:spTgt spid="47105">
                                            <p:txEl>
                                              <p:charRg st="147" end="196"/>
                                            </p:txEl>
                                          </p:spTgt>
                                        </p:tgtEl>
                                        <p:attrNameLst>
                                          <p:attrName>ppt_x</p:attrName>
                                        </p:attrNameLst>
                                      </p:cBhvr>
                                      <p:tavLst>
                                        <p:tav tm="0">
                                          <p:val>
                                            <p:strVal val="#ppt_x"/>
                                          </p:val>
                                        </p:tav>
                                        <p:tav tm="100000">
                                          <p:val>
                                            <p:strVal val="#ppt_x"/>
                                          </p:val>
                                        </p:tav>
                                      </p:tavLst>
                                    </p:anim>
                                    <p:anim calcmode="lin" valueType="num">
                                      <p:cBhvr>
                                        <p:cTn id="20" dur="500" fill="hold"/>
                                        <p:tgtEl>
                                          <p:spTgt spid="47105">
                                            <p:txEl>
                                              <p:charRg st="147" end="19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7" name="灯片编号占位符 3">
            <a:extLst>
              <a:ext uri="{FF2B5EF4-FFF2-40B4-BE49-F238E27FC236}">
                <a16:creationId xmlns:a16="http://schemas.microsoft.com/office/drawing/2014/main" id="{3CF77659-2D38-4D88-B578-2A4D8973726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60DD15F7-E395-476B-8889-A55859F1EFDE}"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266</a:t>
            </a:fld>
            <a:endParaRPr lang="zh-CN" altLang="en-US">
              <a:solidFill>
                <a:srgbClr val="FFFFFF"/>
              </a:solidFill>
              <a:latin typeface="Times New Roman" panose="02020603050405020304" pitchFamily="18" charset="0"/>
              <a:ea typeface="宋体" panose="02010600030101010101" pitchFamily="2" charset="-122"/>
            </a:endParaRPr>
          </a:p>
        </p:txBody>
      </p:sp>
      <p:pic>
        <p:nvPicPr>
          <p:cNvPr id="39938" name="Picture 2" descr="4">
            <a:extLst>
              <a:ext uri="{FF2B5EF4-FFF2-40B4-BE49-F238E27FC236}">
                <a16:creationId xmlns:a16="http://schemas.microsoft.com/office/drawing/2014/main" id="{C1CA5635-3C91-4E66-B5CE-AB7053C61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925" y="668338"/>
            <a:ext cx="8401050"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ext Box 3">
            <a:extLst>
              <a:ext uri="{FF2B5EF4-FFF2-40B4-BE49-F238E27FC236}">
                <a16:creationId xmlns:a16="http://schemas.microsoft.com/office/drawing/2014/main" id="{2DDE67D1-1C86-4ACE-AC11-557E9847448A}"/>
              </a:ext>
            </a:extLst>
          </p:cNvPr>
          <p:cNvSpPr txBox="1">
            <a:spLocks noChangeArrowheads="1"/>
          </p:cNvSpPr>
          <p:nvPr/>
        </p:nvSpPr>
        <p:spPr bwMode="auto">
          <a:xfrm>
            <a:off x="2711450" y="115888"/>
            <a:ext cx="663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图</a:t>
            </a:r>
            <a:r>
              <a:rPr lang="en-US" altLang="zh-CN" sz="2400" b="1">
                <a:solidFill>
                  <a:srgbClr val="CCFFFF"/>
                </a:solidFill>
                <a:latin typeface="Times New Roman" panose="02020603050405020304" pitchFamily="18" charset="0"/>
                <a:ea typeface="宋体" panose="02010600030101010101" pitchFamily="2" charset="-122"/>
              </a:rPr>
              <a:t>3-2</a:t>
            </a:r>
            <a:r>
              <a:rPr lang="zh-CN" altLang="en-US" sz="2400" b="1">
                <a:solidFill>
                  <a:srgbClr val="CCFFFF"/>
                </a:solidFill>
                <a:latin typeface="Times New Roman" panose="02020603050405020304" pitchFamily="18" charset="0"/>
                <a:ea typeface="宋体" panose="02010600030101010101" pitchFamily="2" charset="-122"/>
              </a:rPr>
              <a:t>.4  流水线处理机每级之间的流水线寄存器</a:t>
            </a:r>
          </a:p>
        </p:txBody>
      </p:sp>
      <p:sp>
        <p:nvSpPr>
          <p:cNvPr id="39940" name="Oval 6">
            <a:extLst>
              <a:ext uri="{FF2B5EF4-FFF2-40B4-BE49-F238E27FC236}">
                <a16:creationId xmlns:a16="http://schemas.microsoft.com/office/drawing/2014/main" id="{B826BCCD-302B-4ABF-9199-E73EB3CAB3C3}"/>
              </a:ext>
            </a:extLst>
          </p:cNvPr>
          <p:cNvSpPr>
            <a:spLocks noChangeArrowheads="1"/>
          </p:cNvSpPr>
          <p:nvPr/>
        </p:nvSpPr>
        <p:spPr bwMode="auto">
          <a:xfrm>
            <a:off x="8950325" y="1462088"/>
            <a:ext cx="431800" cy="2881312"/>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39941" name="文本框 1">
            <a:extLst>
              <a:ext uri="{FF2B5EF4-FFF2-40B4-BE49-F238E27FC236}">
                <a16:creationId xmlns:a16="http://schemas.microsoft.com/office/drawing/2014/main" id="{FCE52044-DA86-4303-AEB4-A7E3210A3F70}"/>
              </a:ext>
            </a:extLst>
          </p:cNvPr>
          <p:cNvSpPr txBox="1">
            <a:spLocks noChangeArrowheads="1"/>
          </p:cNvSpPr>
          <p:nvPr/>
        </p:nvSpPr>
        <p:spPr bwMode="auto">
          <a:xfrm>
            <a:off x="2006601" y="4589464"/>
            <a:ext cx="83343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1000" b="1">
                <a:solidFill>
                  <a:schemeClr val="bg2"/>
                </a:solidFill>
                <a:latin typeface="Arial" panose="020B0604020202020204" pitchFamily="34" charset="0"/>
                <a:ea typeface="宋体" panose="02010600030101010101" pitchFamily="2" charset="-122"/>
              </a:defRPr>
            </a:lvl1pPr>
            <a:lvl2pPr>
              <a:buFont typeface="Arial" panose="020B0604020202020204" pitchFamily="34" charset="0"/>
              <a:defRPr sz="1000" b="1">
                <a:solidFill>
                  <a:schemeClr val="bg2"/>
                </a:solidFill>
                <a:latin typeface="Arial" panose="020B0604020202020204" pitchFamily="34" charset="0"/>
                <a:ea typeface="宋体" panose="02010600030101010101" pitchFamily="2" charset="-122"/>
              </a:defRPr>
            </a:lvl2pPr>
            <a:lvl3pPr>
              <a:defRPr sz="1000" b="1">
                <a:solidFill>
                  <a:schemeClr val="bg2"/>
                </a:solidFill>
                <a:latin typeface="Arial" panose="020B0604020202020204" pitchFamily="34" charset="0"/>
                <a:ea typeface="宋体" panose="02010600030101010101" pitchFamily="2" charset="-122"/>
              </a:defRPr>
            </a:lvl3pPr>
            <a:lvl4pPr>
              <a:buFont typeface="Arial" panose="020B0604020202020204" pitchFamily="34" charset="0"/>
              <a:defRPr sz="1000" b="1">
                <a:solidFill>
                  <a:schemeClr val="bg2"/>
                </a:solidFill>
                <a:latin typeface="Arial" panose="020B0604020202020204" pitchFamily="34" charset="0"/>
                <a:ea typeface="宋体" panose="02010600030101010101" pitchFamily="2" charset="-122"/>
              </a:defRPr>
            </a:lvl4pPr>
            <a:lvl5pPr>
              <a:defRPr sz="1000" b="1">
                <a:solidFill>
                  <a:schemeClr val="bg2"/>
                </a:solidFill>
                <a:latin typeface="Arial" panose="020B0604020202020204" pitchFamily="34" charset="0"/>
                <a:ea typeface="宋体" panose="02010600030101010101" pitchFamily="2" charset="-122"/>
              </a:defRPr>
            </a:lvl5pPr>
            <a:lvl6pPr fontAlgn="base">
              <a:spcBef>
                <a:spcPct val="50000"/>
              </a:spcBef>
              <a:spcAft>
                <a:spcPct val="0"/>
              </a:spcAft>
              <a:defRPr sz="1000" b="1">
                <a:solidFill>
                  <a:schemeClr val="bg2"/>
                </a:solidFill>
                <a:latin typeface="Arial" panose="020B0604020202020204" pitchFamily="34" charset="0"/>
                <a:ea typeface="宋体" panose="02010600030101010101" pitchFamily="2" charset="-122"/>
              </a:defRPr>
            </a:lvl6pPr>
            <a:lvl7pPr fontAlgn="base">
              <a:spcBef>
                <a:spcPct val="50000"/>
              </a:spcBef>
              <a:spcAft>
                <a:spcPct val="0"/>
              </a:spcAft>
              <a:defRPr sz="1000" b="1">
                <a:solidFill>
                  <a:schemeClr val="bg2"/>
                </a:solidFill>
                <a:latin typeface="Arial" panose="020B0604020202020204" pitchFamily="34" charset="0"/>
                <a:ea typeface="宋体" panose="02010600030101010101" pitchFamily="2" charset="-122"/>
              </a:defRPr>
            </a:lvl7pPr>
            <a:lvl8pPr fontAlgn="base">
              <a:spcBef>
                <a:spcPct val="50000"/>
              </a:spcBef>
              <a:spcAft>
                <a:spcPct val="0"/>
              </a:spcAft>
              <a:defRPr sz="1000" b="1">
                <a:solidFill>
                  <a:schemeClr val="bg2"/>
                </a:solidFill>
                <a:latin typeface="Arial" panose="020B0604020202020204" pitchFamily="34" charset="0"/>
                <a:ea typeface="宋体" panose="02010600030101010101" pitchFamily="2" charset="-122"/>
              </a:defRPr>
            </a:lvl8pPr>
            <a:lvl9pPr fontAlgn="base">
              <a:spcBef>
                <a:spcPct val="50000"/>
              </a:spcBef>
              <a:spcAft>
                <a:spcPct val="0"/>
              </a:spcAft>
              <a:defRPr sz="1000" b="1">
                <a:solidFill>
                  <a:schemeClr val="bg2"/>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 typeface="Wingdings" panose="05000000000000000000" pitchFamily="2" charset="2"/>
              <a:buChar char="Ø"/>
            </a:pPr>
            <a:r>
              <a:rPr lang="en-US" altLang="zh-CN" sz="2000">
                <a:solidFill>
                  <a:srgbClr val="CCFFFF"/>
                </a:solidFill>
                <a:latin typeface="Times New Roman" panose="02020603050405020304" pitchFamily="18" charset="0"/>
              </a:rPr>
              <a:t> </a:t>
            </a:r>
            <a:r>
              <a:rPr lang="zh-CN" altLang="en-US" sz="2000">
                <a:solidFill>
                  <a:srgbClr val="FFFF00"/>
                </a:solidFill>
                <a:latin typeface="Times New Roman" panose="02020603050405020304" pitchFamily="18" charset="0"/>
              </a:rPr>
              <a:t>D</a:t>
            </a:r>
            <a:r>
              <a:rPr lang="zh-CN" altLang="en-US" sz="2000">
                <a:solidFill>
                  <a:srgbClr val="CCFFFF"/>
                </a:solidFill>
                <a:latin typeface="Times New Roman" panose="02020603050405020304" pitchFamily="18" charset="0"/>
              </a:rPr>
              <a:t> （32位）：存放load指令从存储器中读出的数据；</a:t>
            </a:r>
          </a:p>
          <a:p>
            <a:pPr fontAlgn="base">
              <a:lnSpc>
                <a:spcPct val="120000"/>
              </a:lnSpc>
              <a:spcBef>
                <a:spcPct val="0"/>
              </a:spcBef>
              <a:spcAft>
                <a:spcPct val="0"/>
              </a:spcAft>
              <a:buFont typeface="Wingdings" panose="05000000000000000000" pitchFamily="2" charset="2"/>
              <a:buChar char="Ø"/>
            </a:pPr>
            <a:r>
              <a:rPr lang="zh-CN" altLang="en-US" sz="2000">
                <a:solidFill>
                  <a:srgbClr val="FFFF00"/>
                </a:solidFill>
                <a:latin typeface="Times New Roman" panose="02020603050405020304" pitchFamily="18" charset="0"/>
              </a:rPr>
              <a:t>C</a:t>
            </a:r>
            <a:r>
              <a:rPr lang="zh-CN" altLang="en-US" sz="2000">
                <a:solidFill>
                  <a:srgbClr val="CCFFFF"/>
                </a:solidFill>
                <a:latin typeface="Times New Roman" panose="02020603050405020304" pitchFamily="18" charset="0"/>
              </a:rPr>
              <a:t> （32位）：只是保存前一级的R，即</a:t>
            </a:r>
            <a:r>
              <a:rPr lang="en-US" altLang="zh-CN" sz="2000">
                <a:solidFill>
                  <a:srgbClr val="CCFFFF"/>
                </a:solidFill>
                <a:latin typeface="Times New Roman" panose="02020603050405020304" pitchFamily="18" charset="0"/>
              </a:rPr>
              <a:t>R</a:t>
            </a:r>
            <a:r>
              <a:rPr lang="zh-CN" altLang="en-US" sz="2000">
                <a:solidFill>
                  <a:srgbClr val="CCFFFF"/>
                </a:solidFill>
                <a:latin typeface="Times New Roman" panose="02020603050405020304" pitchFamily="18" charset="0"/>
              </a:rPr>
              <a:t>型指令的运算结果。</a:t>
            </a:r>
          </a:p>
          <a:p>
            <a:pPr fontAlgn="base">
              <a:lnSpc>
                <a:spcPct val="120000"/>
              </a:lnSpc>
              <a:spcBef>
                <a:spcPct val="0"/>
              </a:spcBef>
              <a:spcAft>
                <a:spcPct val="0"/>
              </a:spcAft>
              <a:buFont typeface="Wingdings" panose="05000000000000000000" pitchFamily="2" charset="2"/>
              <a:buChar char="Ø"/>
            </a:pPr>
            <a:r>
              <a:rPr lang="zh-CN" altLang="en-US" sz="2000">
                <a:solidFill>
                  <a:srgbClr val="CCFFFF"/>
                </a:solidFill>
                <a:latin typeface="Times New Roman" panose="02020603050405020304" pitchFamily="18" charset="0"/>
              </a:rPr>
              <a:t>这一级</a:t>
            </a:r>
            <a:r>
              <a:rPr lang="zh-CN" altLang="en-US" sz="2000">
                <a:solidFill>
                  <a:srgbClr val="FFFF00"/>
                </a:solidFill>
                <a:latin typeface="Times New Roman" panose="02020603050405020304" pitchFamily="18" charset="0"/>
              </a:rPr>
              <a:t>d</a:t>
            </a:r>
            <a:r>
              <a:rPr lang="zh-CN" altLang="en-US" sz="2000">
                <a:solidFill>
                  <a:srgbClr val="CCFFFF"/>
                </a:solidFill>
                <a:latin typeface="Times New Roman" panose="02020603050405020304" pitchFamily="18" charset="0"/>
              </a:rPr>
              <a:t>寄存器的输出用于指定目的寄存器，D或C的数据要被写入由d所指定的目的寄存器中。</a:t>
            </a:r>
            <a:r>
              <a:rPr lang="zh-CN" altLang="en-US" sz="2000">
                <a:solidFill>
                  <a:srgbClr val="FFFF00"/>
                </a:solidFill>
                <a:latin typeface="Times New Roman" panose="02020603050405020304" pitchFamily="18" charset="0"/>
              </a:rPr>
              <a:t>我们不妨把寄存器堆看作是最后一级流水线寄存器。</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5" name="Text Box 2">
            <a:extLst>
              <a:ext uri="{FF2B5EF4-FFF2-40B4-BE49-F238E27FC236}">
                <a16:creationId xmlns:a16="http://schemas.microsoft.com/office/drawing/2014/main" id="{D074E64A-B97F-4AF4-A21C-D81839E44738}"/>
              </a:ext>
            </a:extLst>
          </p:cNvPr>
          <p:cNvSpPr txBox="1"/>
          <p:nvPr/>
        </p:nvSpPr>
        <p:spPr>
          <a:xfrm>
            <a:off x="1703388" y="188914"/>
            <a:ext cx="8964612" cy="1851025"/>
          </a:xfrm>
          <a:prstGeom prst="rect">
            <a:avLst/>
          </a:prstGeom>
          <a:noFill/>
          <a:ln w="9525">
            <a:noFill/>
          </a:ln>
        </p:spPr>
        <p:txBody>
          <a:bodyPr>
            <a:spAutoFit/>
          </a:bodyPr>
          <a:lstStyle/>
          <a:p>
            <a:pPr fontAlgn="base">
              <a:spcBef>
                <a:spcPct val="0"/>
              </a:spcBef>
              <a:spcAft>
                <a:spcPct val="0"/>
              </a:spcAft>
            </a:pPr>
            <a:r>
              <a:rPr lang="zh-CN" altLang="en-US" sz="2800" b="1" noProof="1">
                <a:solidFill>
                  <a:srgbClr val="FFCC00"/>
                </a:solidFill>
                <a:latin typeface="Times New Roman" panose="02020603050405020304" pitchFamily="18" charset="0"/>
                <a:ea typeface="宋体" panose="02010600030101010101" pitchFamily="2" charset="-122"/>
                <a:cs typeface="+mn-ea"/>
              </a:rPr>
              <a:t>二、  流水线各级的操作</a:t>
            </a:r>
            <a:endParaRPr lang="zh-CN" altLang="en-US" sz="2800" b="1" noProof="1">
              <a:solidFill>
                <a:srgbClr val="FFCC00"/>
              </a:solidFill>
              <a:latin typeface="Times New Roman" panose="02020603050405020304" pitchFamily="18" charset="0"/>
              <a:ea typeface="宋体" panose="02010600030101010101" pitchFamily="2" charset="-122"/>
            </a:endParaRPr>
          </a:p>
          <a:p>
            <a:pPr fontAlgn="base">
              <a:lnSpc>
                <a:spcPct val="120000"/>
              </a:lnSpc>
              <a:spcBef>
                <a:spcPct val="0"/>
              </a:spcBef>
              <a:spcAft>
                <a:spcPct val="0"/>
              </a:spcAft>
            </a:pPr>
            <a:r>
              <a:rPr lang="zh-CN" altLang="en-US" sz="2400" b="1" noProof="1">
                <a:solidFill>
                  <a:srgbClr val="FFFF00"/>
                </a:solidFill>
                <a:latin typeface="Times New Roman" panose="02020603050405020304" pitchFamily="18" charset="0"/>
                <a:ea typeface="宋体" panose="02010600030101010101" pitchFamily="2" charset="-122"/>
                <a:cs typeface="+mn-ea"/>
              </a:rPr>
              <a:t>1. IF级：在第一级取指令级（图</a:t>
            </a:r>
            <a:r>
              <a:rPr lang="en-US" altLang="zh-CN" sz="2400" b="1" noProof="1">
                <a:solidFill>
                  <a:srgbClr val="FFFF00"/>
                </a:solidFill>
                <a:latin typeface="Times New Roman" panose="02020603050405020304" pitchFamily="18" charset="0"/>
                <a:ea typeface="宋体" panose="02010600030101010101" pitchFamily="2" charset="-122"/>
                <a:cs typeface="+mn-ea"/>
              </a:rPr>
              <a:t>3-2.</a:t>
            </a:r>
            <a:r>
              <a:rPr lang="zh-CN" altLang="en-US" sz="2400" b="1" noProof="1">
                <a:solidFill>
                  <a:srgbClr val="FFFF00"/>
                </a:solidFill>
                <a:latin typeface="Times New Roman" panose="02020603050405020304" pitchFamily="18" charset="0"/>
                <a:ea typeface="宋体" panose="02010600030101010101" pitchFamily="2" charset="-122"/>
                <a:cs typeface="+mn-ea"/>
              </a:rPr>
              <a:t>5）</a:t>
            </a:r>
            <a:endParaRPr lang="zh-CN" altLang="en-US" sz="2400" b="1" noProof="1">
              <a:solidFill>
                <a:srgbClr val="FFFF00"/>
              </a:solidFill>
              <a:latin typeface="Times New Roman" panose="02020603050405020304" pitchFamily="18" charset="0"/>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zh-CN" altLang="en-US" sz="2400" b="1" noProof="1">
                <a:solidFill>
                  <a:srgbClr val="CCFFFF"/>
                </a:solidFill>
                <a:latin typeface="Times New Roman" panose="02020603050405020304" pitchFamily="18" charset="0"/>
                <a:ea typeface="宋体" panose="02010600030101010101" pitchFamily="2" charset="-122"/>
                <a:cs typeface="+mn-ea"/>
              </a:rPr>
              <a:t> 使用PC的内容访问指令存储器，取出指令，并在该级结束时，把指令打入到IR寄存器。</a:t>
            </a:r>
            <a:endParaRPr lang="zh-CN" altLang="en-US" sz="2400" b="1" noProof="1">
              <a:solidFill>
                <a:srgbClr val="CCFFFF"/>
              </a:solidFill>
              <a:latin typeface="Times New Roman" panose="02020603050405020304" pitchFamily="18" charset="0"/>
              <a:ea typeface="宋体" panose="02010600030101010101" pitchFamily="2" charset="-122"/>
            </a:endParaRPr>
          </a:p>
        </p:txBody>
      </p:sp>
      <p:pic>
        <p:nvPicPr>
          <p:cNvPr id="41986" name="Picture 3" descr="5">
            <a:extLst>
              <a:ext uri="{FF2B5EF4-FFF2-40B4-BE49-F238E27FC236}">
                <a16:creationId xmlns:a16="http://schemas.microsoft.com/office/drawing/2014/main" id="{25073358-752E-4E53-9F30-4B5E6BCDA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2060576"/>
            <a:ext cx="8964612"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 Box 4">
            <a:extLst>
              <a:ext uri="{FF2B5EF4-FFF2-40B4-BE49-F238E27FC236}">
                <a16:creationId xmlns:a16="http://schemas.microsoft.com/office/drawing/2014/main" id="{4C051442-CB61-4C0A-91E3-C58A4D04AD7B}"/>
              </a:ext>
            </a:extLst>
          </p:cNvPr>
          <p:cNvSpPr txBox="1">
            <a:spLocks noChangeArrowheads="1"/>
          </p:cNvSpPr>
          <p:nvPr/>
        </p:nvSpPr>
        <p:spPr bwMode="auto">
          <a:xfrm>
            <a:off x="5159375" y="2133601"/>
            <a:ext cx="533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FF0000"/>
                </a:solidFill>
                <a:latin typeface="Times New Roman" panose="02020603050405020304" pitchFamily="18" charset="0"/>
                <a:ea typeface="宋体" panose="02010600030101010101" pitchFamily="2" charset="-122"/>
              </a:rPr>
              <a:t>图</a:t>
            </a:r>
            <a:r>
              <a:rPr lang="en-US" altLang="zh-CN" sz="2000" b="1">
                <a:solidFill>
                  <a:srgbClr val="FF0000"/>
                </a:solidFill>
                <a:latin typeface="Times New Roman" panose="02020603050405020304" pitchFamily="18" charset="0"/>
                <a:ea typeface="宋体" panose="02010600030101010101" pitchFamily="2" charset="-122"/>
              </a:rPr>
              <a:t>3-2</a:t>
            </a:r>
            <a:r>
              <a:rPr lang="zh-CN" altLang="en-US" sz="2000" b="1">
                <a:solidFill>
                  <a:srgbClr val="FF0000"/>
                </a:solidFill>
                <a:latin typeface="Times New Roman" panose="02020603050405020304" pitchFamily="18" charset="0"/>
                <a:ea typeface="宋体" panose="02010600030101010101" pitchFamily="2" charset="-122"/>
              </a:rPr>
              <a:t>.5    流水线第一级——取指令级</a:t>
            </a:r>
          </a:p>
        </p:txBody>
      </p:sp>
      <p:sp>
        <p:nvSpPr>
          <p:cNvPr id="41988" name="灯片编号占位符 1">
            <a:extLst>
              <a:ext uri="{FF2B5EF4-FFF2-40B4-BE49-F238E27FC236}">
                <a16:creationId xmlns:a16="http://schemas.microsoft.com/office/drawing/2014/main" id="{B692A490-714B-4BBE-A079-8A762EBE582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22F8FE2C-AFF4-4BCF-BB4E-2F2AE9A3DD29}"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267</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09" name="灯片编号占位符 3">
            <a:extLst>
              <a:ext uri="{FF2B5EF4-FFF2-40B4-BE49-F238E27FC236}">
                <a16:creationId xmlns:a16="http://schemas.microsoft.com/office/drawing/2014/main" id="{C394A368-5E19-44A1-B8B4-644F6039FD6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DC6F5ECB-8771-4459-84DD-449F33917FC4}"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268</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53250" name="Text Box 2">
            <a:extLst>
              <a:ext uri="{FF2B5EF4-FFF2-40B4-BE49-F238E27FC236}">
                <a16:creationId xmlns:a16="http://schemas.microsoft.com/office/drawing/2014/main" id="{90DD7F97-0725-4CF9-8506-9E9BCC52C457}"/>
              </a:ext>
            </a:extLst>
          </p:cNvPr>
          <p:cNvSpPr txBox="1"/>
          <p:nvPr/>
        </p:nvSpPr>
        <p:spPr>
          <a:xfrm>
            <a:off x="1847851" y="188913"/>
            <a:ext cx="8532813" cy="1985962"/>
          </a:xfrm>
          <a:prstGeom prst="rect">
            <a:avLst/>
          </a:prstGeom>
          <a:noFill/>
          <a:ln w="9525">
            <a:noFill/>
          </a:ln>
        </p:spPr>
        <p:txBody>
          <a:bodyPr>
            <a:spAutoFit/>
          </a:bodyPr>
          <a:lstStyle/>
          <a:p>
            <a:pPr marL="342900" indent="-342900" fontAlgn="base">
              <a:lnSpc>
                <a:spcPct val="110000"/>
              </a:lnSpc>
              <a:spcBef>
                <a:spcPct val="0"/>
              </a:spcBef>
              <a:spcAft>
                <a:spcPct val="0"/>
              </a:spcAft>
              <a:buFont typeface="Wingdings" panose="05000000000000000000" charset="0"/>
              <a:buChar char="Ø"/>
            </a:pPr>
            <a:r>
              <a:rPr lang="zh-CN" altLang="en-US" sz="2400" b="1" noProof="1">
                <a:solidFill>
                  <a:srgbClr val="CCFFFF"/>
                </a:solidFill>
                <a:latin typeface="Times New Roman" panose="02020603050405020304" pitchFamily="18" charset="0"/>
                <a:ea typeface="宋体" panose="02010600030101010101" pitchFamily="2" charset="-122"/>
                <a:cs typeface="+mn-ea"/>
              </a:rPr>
              <a:t>下一条指令的地址也在这一级计算出，并把它打入PC寄存器。新的PC的计算有两种情况：        </a:t>
            </a:r>
            <a:endParaRPr lang="zh-CN" altLang="en-US" sz="2400" b="1" noProof="1">
              <a:solidFill>
                <a:srgbClr val="CCFFFF"/>
              </a:solidFill>
              <a:latin typeface="Times New Roman" panose="02020603050405020304" pitchFamily="18" charset="0"/>
              <a:ea typeface="宋体" panose="02010600030101010101" pitchFamily="2" charset="-122"/>
            </a:endParaRPr>
          </a:p>
          <a:p>
            <a:pPr fontAlgn="base">
              <a:lnSpc>
                <a:spcPct val="110000"/>
              </a:lnSpc>
              <a:spcBef>
                <a:spcPct val="0"/>
              </a:spcBef>
              <a:spcAft>
                <a:spcPct val="0"/>
              </a:spcAft>
            </a:pPr>
            <a:r>
              <a:rPr lang="zh-CN" altLang="en-US" sz="2400" b="1" noProof="1">
                <a:solidFill>
                  <a:srgbClr val="CCFFFF"/>
                </a:solidFill>
                <a:latin typeface="Times New Roman" panose="02020603050405020304" pitchFamily="18" charset="0"/>
                <a:ea typeface="宋体" panose="02010600030101010101" pitchFamily="2" charset="-122"/>
                <a:cs typeface="+mn-ea"/>
              </a:rPr>
              <a:t>     </a:t>
            </a:r>
            <a:r>
              <a:rPr lang="en-US" altLang="zh-CN" sz="2400" b="1" noProof="1">
                <a:solidFill>
                  <a:srgbClr val="FFFF00"/>
                </a:solidFill>
                <a:latin typeface="Times New Roman" panose="02020603050405020304" pitchFamily="18" charset="0"/>
                <a:ea typeface="宋体" panose="02010600030101010101" pitchFamily="2" charset="-122"/>
                <a:cs typeface="+mn-ea"/>
              </a:rPr>
              <a:t>a</a:t>
            </a:r>
            <a:r>
              <a:rPr lang="zh-CN" altLang="en-US" sz="2400" b="1" noProof="1">
                <a:solidFill>
                  <a:srgbClr val="FFFF00"/>
                </a:solidFill>
                <a:latin typeface="Times New Roman" panose="02020603050405020304" pitchFamily="18" charset="0"/>
                <a:ea typeface="宋体" panose="02010600030101010101" pitchFamily="2" charset="-122"/>
                <a:cs typeface="+mn-ea"/>
              </a:rPr>
              <a:t>、</a:t>
            </a:r>
            <a:r>
              <a:rPr lang="zh-CN" altLang="en-US" sz="2000" b="1" noProof="1">
                <a:solidFill>
                  <a:srgbClr val="FFFF00"/>
                </a:solidFill>
                <a:latin typeface="Times New Roman" panose="02020603050405020304" pitchFamily="18" charset="0"/>
                <a:ea typeface="宋体" panose="02010600030101010101" pitchFamily="2" charset="-122"/>
                <a:cs typeface="+mn-ea"/>
              </a:rPr>
              <a:t>程序不发生转移时，</a:t>
            </a:r>
            <a:r>
              <a:rPr lang="zh-CN" altLang="en-US" sz="2000" b="1" noProof="1">
                <a:solidFill>
                  <a:srgbClr val="CCFFFF"/>
                </a:solidFill>
                <a:latin typeface="Times New Roman" panose="02020603050405020304" pitchFamily="18" charset="0"/>
                <a:ea typeface="宋体" panose="02010600030101010101" pitchFamily="2" charset="-122"/>
                <a:cs typeface="+mn-ea"/>
              </a:rPr>
              <a:t>新的PC地址由当前PC值加1得到</a:t>
            </a:r>
            <a:r>
              <a:rPr lang="zh-CN" altLang="en-US" sz="2000" b="1" noProof="1">
                <a:solidFill>
                  <a:srgbClr val="FFCC66"/>
                </a:solidFill>
                <a:latin typeface="Times New Roman" panose="02020603050405020304" pitchFamily="18" charset="0"/>
                <a:ea typeface="宋体" panose="02010600030101010101" pitchFamily="2" charset="-122"/>
                <a:cs typeface="+mn-ea"/>
              </a:rPr>
              <a:t>（1是指令字偏移量，相当于字节地址偏移量的4）</a:t>
            </a:r>
            <a:r>
              <a:rPr lang="zh-CN" altLang="en-US" sz="2000" b="1" noProof="1">
                <a:solidFill>
                  <a:srgbClr val="CCFFFF"/>
                </a:solidFill>
                <a:latin typeface="Times New Roman" panose="02020603050405020304" pitchFamily="18" charset="0"/>
                <a:ea typeface="宋体" panose="02010600030101010101" pitchFamily="2" charset="-122"/>
                <a:cs typeface="+mn-ea"/>
              </a:rPr>
              <a:t>，即指向下一条顺序的指令；</a:t>
            </a:r>
            <a:endParaRPr lang="zh-CN" altLang="en-US" sz="2000" b="1" noProof="1">
              <a:solidFill>
                <a:srgbClr val="CCFFFF"/>
              </a:solidFill>
              <a:latin typeface="Times New Roman" panose="02020603050405020304" pitchFamily="18" charset="0"/>
              <a:ea typeface="宋体" panose="02010600030101010101" pitchFamily="2" charset="-122"/>
            </a:endParaRPr>
          </a:p>
          <a:p>
            <a:pPr fontAlgn="base">
              <a:lnSpc>
                <a:spcPct val="110000"/>
              </a:lnSpc>
              <a:spcBef>
                <a:spcPct val="0"/>
              </a:spcBef>
              <a:spcAft>
                <a:spcPct val="0"/>
              </a:spcAft>
            </a:pPr>
            <a:r>
              <a:rPr lang="zh-CN" altLang="en-US" sz="2000" b="1" noProof="1">
                <a:solidFill>
                  <a:srgbClr val="CCFFFF"/>
                </a:solidFill>
                <a:latin typeface="Times New Roman" panose="02020603050405020304" pitchFamily="18" charset="0"/>
                <a:ea typeface="宋体" panose="02010600030101010101" pitchFamily="2" charset="-122"/>
                <a:cs typeface="+mn-ea"/>
              </a:rPr>
              <a:t>      </a:t>
            </a:r>
            <a:r>
              <a:rPr lang="en-US" altLang="zh-CN" sz="2000" b="1" noProof="1">
                <a:solidFill>
                  <a:srgbClr val="FEFFFF"/>
                </a:solidFill>
                <a:latin typeface="Times New Roman" panose="02020603050405020304" pitchFamily="18" charset="0"/>
                <a:ea typeface="宋体" panose="02010600030101010101" pitchFamily="2" charset="-122"/>
                <a:cs typeface="+mn-ea"/>
              </a:rPr>
              <a:t>b</a:t>
            </a:r>
            <a:r>
              <a:rPr lang="zh-CN" altLang="en-US" sz="2000" b="1" noProof="1">
                <a:solidFill>
                  <a:srgbClr val="FEFFFF"/>
                </a:solidFill>
                <a:latin typeface="Times New Roman" panose="02020603050405020304" pitchFamily="18" charset="0"/>
                <a:ea typeface="宋体" panose="02010600030101010101" pitchFamily="2" charset="-122"/>
                <a:cs typeface="+mn-ea"/>
              </a:rPr>
              <a:t>、发生转移</a:t>
            </a:r>
            <a:r>
              <a:rPr lang="zh-CN" altLang="en-US" sz="2000" b="1" noProof="1">
                <a:solidFill>
                  <a:srgbClr val="CCFFFF"/>
                </a:solidFill>
                <a:latin typeface="Times New Roman" panose="02020603050405020304" pitchFamily="18" charset="0"/>
                <a:ea typeface="宋体" panose="02010600030101010101" pitchFamily="2" charset="-122"/>
                <a:cs typeface="+mn-ea"/>
              </a:rPr>
              <a:t>时的情况较复杂，将在后面描述。</a:t>
            </a:r>
            <a:endParaRPr lang="zh-CN" altLang="en-US" sz="2000" b="1" noProof="1">
              <a:solidFill>
                <a:srgbClr val="CCFFFF"/>
              </a:solidFill>
              <a:latin typeface="Times New Roman" panose="02020603050405020304" pitchFamily="18" charset="0"/>
              <a:ea typeface="宋体" panose="02010600030101010101" pitchFamily="2" charset="-122"/>
            </a:endParaRPr>
          </a:p>
        </p:txBody>
      </p:sp>
      <p:pic>
        <p:nvPicPr>
          <p:cNvPr id="43011" name="Picture 3" descr="5">
            <a:extLst>
              <a:ext uri="{FF2B5EF4-FFF2-40B4-BE49-F238E27FC236}">
                <a16:creationId xmlns:a16="http://schemas.microsoft.com/office/drawing/2014/main" id="{42D27D33-2983-4FD6-BC0F-3E1DA3A37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6" y="2133600"/>
            <a:ext cx="8893175"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5" descr="2">
            <a:extLst>
              <a:ext uri="{FF2B5EF4-FFF2-40B4-BE49-F238E27FC236}">
                <a16:creationId xmlns:a16="http://schemas.microsoft.com/office/drawing/2014/main" id="{42F85A52-64E3-4466-95F3-A3BC4EF2A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843" t="52165" r="61362" b="27225"/>
          <a:stretch>
            <a:fillRect/>
          </a:stretch>
        </p:blipFill>
        <p:spPr bwMode="auto">
          <a:xfrm>
            <a:off x="4079876" y="4508501"/>
            <a:ext cx="792163"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3" name="Text Box 2">
            <a:extLst>
              <a:ext uri="{FF2B5EF4-FFF2-40B4-BE49-F238E27FC236}">
                <a16:creationId xmlns:a16="http://schemas.microsoft.com/office/drawing/2014/main" id="{8A0B63C8-3F44-4FF6-8416-93B094195AD4}"/>
              </a:ext>
            </a:extLst>
          </p:cNvPr>
          <p:cNvSpPr txBox="1"/>
          <p:nvPr/>
        </p:nvSpPr>
        <p:spPr>
          <a:xfrm>
            <a:off x="1811338" y="188913"/>
            <a:ext cx="8856662" cy="2470150"/>
          </a:xfrm>
          <a:prstGeom prst="rect">
            <a:avLst/>
          </a:prstGeom>
          <a:noFill/>
          <a:ln w="9525">
            <a:noFill/>
          </a:ln>
        </p:spPr>
        <p:txBody>
          <a:bodyPr>
            <a:spAutoFit/>
          </a:bodyPr>
          <a:lstStyle/>
          <a:p>
            <a:pPr fontAlgn="base">
              <a:lnSpc>
                <a:spcPct val="110000"/>
              </a:lnSpc>
              <a:spcBef>
                <a:spcPct val="0"/>
              </a:spcBef>
              <a:spcAft>
                <a:spcPct val="0"/>
              </a:spcAft>
            </a:pPr>
            <a:r>
              <a:rPr lang="zh-CN" altLang="en-US" sz="3000" b="1" noProof="1">
                <a:solidFill>
                  <a:srgbClr val="FFCC66"/>
                </a:solidFill>
                <a:latin typeface="Times New Roman" panose="02020603050405020304" pitchFamily="18" charset="0"/>
                <a:ea typeface="宋体" panose="02010600030101010101" pitchFamily="2" charset="-122"/>
                <a:cs typeface="+mn-ea"/>
              </a:rPr>
              <a:t>2. ID级       </a:t>
            </a:r>
            <a:r>
              <a:rPr lang="zh-CN" altLang="en-US" sz="2400" b="1" noProof="1">
                <a:solidFill>
                  <a:srgbClr val="FFCC66"/>
                </a:solidFill>
                <a:latin typeface="Times New Roman" panose="02020603050405020304" pitchFamily="18" charset="0"/>
                <a:ea typeface="宋体" panose="02010600030101010101" pitchFamily="2" charset="-122"/>
                <a:cs typeface="+mn-ea"/>
              </a:rPr>
              <a:t>指令译码级</a:t>
            </a:r>
            <a:r>
              <a:rPr lang="zh-CN" altLang="en-US" sz="2400" b="1" noProof="1">
                <a:solidFill>
                  <a:srgbClr val="CCFFFF"/>
                </a:solidFill>
                <a:latin typeface="Times New Roman" panose="02020603050405020304" pitchFamily="18" charset="0"/>
                <a:ea typeface="宋体" panose="02010600030101010101" pitchFamily="2" charset="-122"/>
                <a:cs typeface="+mn-ea"/>
              </a:rPr>
              <a:t>（</a:t>
            </a:r>
            <a:r>
              <a:rPr lang="en-US" altLang="x-none" sz="2400" b="1" noProof="1">
                <a:solidFill>
                  <a:srgbClr val="CCFFFF"/>
                </a:solidFill>
                <a:latin typeface="Times New Roman" panose="02020603050405020304" pitchFamily="18" charset="0"/>
                <a:ea typeface="宋体" panose="02010600030101010101" pitchFamily="2" charset="-122"/>
                <a:cs typeface="+mn-ea"/>
              </a:rPr>
              <a:t>图</a:t>
            </a:r>
            <a:r>
              <a:rPr lang="en-US" altLang="zh-CN" sz="2400" b="1" noProof="1">
                <a:solidFill>
                  <a:srgbClr val="CCFFFF"/>
                </a:solidFill>
                <a:latin typeface="Times New Roman" panose="02020603050405020304" pitchFamily="18" charset="0"/>
                <a:ea typeface="宋体" panose="02010600030101010101" pitchFamily="2" charset="-122"/>
                <a:cs typeface="+mn-ea"/>
              </a:rPr>
              <a:t>3-2.</a:t>
            </a:r>
            <a:r>
              <a:rPr lang="zh-CN" altLang="en-US" sz="2400" b="1" noProof="1">
                <a:solidFill>
                  <a:srgbClr val="CCFFFF"/>
                </a:solidFill>
                <a:latin typeface="Times New Roman" panose="02020603050405020304" pitchFamily="18" charset="0"/>
                <a:ea typeface="宋体" panose="02010600030101010101" pitchFamily="2" charset="-122"/>
                <a:cs typeface="+mn-ea"/>
              </a:rPr>
              <a:t>6）主要</a:t>
            </a:r>
            <a:r>
              <a:rPr lang="en-US" altLang="x-none" sz="2400" b="1" noProof="1">
                <a:solidFill>
                  <a:srgbClr val="CCFFFF"/>
                </a:solidFill>
                <a:latin typeface="Times New Roman" panose="02020603050405020304" pitchFamily="18" charset="0"/>
                <a:ea typeface="宋体" panose="02010600030101010101" pitchFamily="2" charset="-122"/>
                <a:cs typeface="+mn-ea"/>
              </a:rPr>
              <a:t>有两件事情要做：</a:t>
            </a:r>
            <a:endParaRPr lang="zh-CN" altLang="en-US" sz="2400" b="1" noProof="1">
              <a:solidFill>
                <a:srgbClr val="CCFFFF"/>
              </a:solidFill>
              <a:latin typeface="Times New Roman" panose="02020603050405020304" pitchFamily="18" charset="0"/>
              <a:ea typeface="宋体" panose="02010600030101010101" pitchFamily="2" charset="-122"/>
            </a:endParaRPr>
          </a:p>
          <a:p>
            <a:pPr marL="342900" indent="-342900" fontAlgn="base">
              <a:lnSpc>
                <a:spcPct val="110000"/>
              </a:lnSpc>
              <a:spcBef>
                <a:spcPct val="0"/>
              </a:spcBef>
              <a:spcAft>
                <a:spcPct val="0"/>
              </a:spcAft>
              <a:buFont typeface="Wingdings" panose="05000000000000000000" charset="0"/>
              <a:buChar char="Ø"/>
            </a:pPr>
            <a:r>
              <a:rPr lang="en-US" altLang="zh-CN" sz="2400" b="1" noProof="1">
                <a:solidFill>
                  <a:srgbClr val="CCFFFF"/>
                </a:solidFill>
                <a:latin typeface="Times New Roman" panose="02020603050405020304" pitchFamily="18" charset="0"/>
                <a:ea typeface="宋体" panose="02010600030101010101" pitchFamily="2" charset="-122"/>
                <a:cs typeface="+mn-ea"/>
              </a:rPr>
              <a:t> </a:t>
            </a:r>
            <a:r>
              <a:rPr lang="zh-CN" altLang="en-US" sz="2400" b="1" noProof="1">
                <a:solidFill>
                  <a:srgbClr val="CCFFFF"/>
                </a:solidFill>
                <a:latin typeface="Times New Roman" panose="02020603050405020304" pitchFamily="18" charset="0"/>
                <a:ea typeface="宋体" panose="02010600030101010101" pitchFamily="2" charset="-122"/>
                <a:cs typeface="+mn-ea"/>
              </a:rPr>
              <a:t>从寄存器堆中读寄存器操作数</a:t>
            </a:r>
            <a:r>
              <a:rPr lang="zh-CN" altLang="en-US" sz="2400" b="1" noProof="1">
                <a:solidFill>
                  <a:srgbClr val="FFCC66"/>
                </a:solidFill>
                <a:latin typeface="Times New Roman" panose="02020603050405020304" pitchFamily="18" charset="0"/>
                <a:ea typeface="宋体" panose="02010600030101010101" pitchFamily="2" charset="-122"/>
                <a:cs typeface="+mn-ea"/>
              </a:rPr>
              <a:t>和</a:t>
            </a:r>
            <a:r>
              <a:rPr lang="zh-CN" altLang="en-US" sz="2400" b="1" noProof="1">
                <a:solidFill>
                  <a:srgbClr val="CCFFFF"/>
                </a:solidFill>
                <a:latin typeface="Times New Roman" panose="02020603050405020304" pitchFamily="18" charset="0"/>
                <a:ea typeface="宋体" panose="02010600030101010101" pitchFamily="2" charset="-122"/>
                <a:cs typeface="+mn-ea"/>
              </a:rPr>
              <a:t>对指令中的立即数部分进行符号扩展</a:t>
            </a:r>
            <a:r>
              <a:rPr lang="en-US" altLang="zh-CN" sz="2400" b="1" noProof="1">
                <a:solidFill>
                  <a:srgbClr val="CCFFFF"/>
                </a:solidFill>
                <a:latin typeface="Times New Roman" panose="02020603050405020304" pitchFamily="18" charset="0"/>
                <a:ea typeface="宋体" panose="02010600030101010101" pitchFamily="2" charset="-122"/>
                <a:cs typeface="+mn-ea"/>
              </a:rPr>
              <a:t>。</a:t>
            </a:r>
            <a:r>
              <a:rPr lang="zh-CN" altLang="en-US" sz="2400" b="1" noProof="1">
                <a:solidFill>
                  <a:srgbClr val="CCFFFF"/>
                </a:solidFill>
                <a:latin typeface="Times New Roman" panose="02020603050405020304" pitchFamily="18" charset="0"/>
                <a:ea typeface="宋体" panose="02010600030101010101" pitchFamily="2" charset="-122"/>
                <a:cs typeface="+mn-ea"/>
              </a:rPr>
              <a:t>    此外：</a:t>
            </a:r>
            <a:r>
              <a:rPr lang="zh-CN" altLang="en-US" sz="2400" b="1" noProof="1">
                <a:solidFill>
                  <a:srgbClr val="FFFF00"/>
                </a:solidFill>
                <a:latin typeface="Times New Roman" panose="02020603050405020304" pitchFamily="18" charset="0"/>
                <a:ea typeface="宋体" panose="02010600030101010101" pitchFamily="2" charset="-122"/>
                <a:cs typeface="+mn-ea"/>
              </a:rPr>
              <a:t>目的寄存器号要保存在流水线寄存器</a:t>
            </a:r>
            <a:r>
              <a:rPr lang="en-US" altLang="zh-CN" sz="2400" b="1" noProof="1">
                <a:solidFill>
                  <a:srgbClr val="FFFF00"/>
                </a:solidFill>
                <a:latin typeface="Times New Roman" panose="02020603050405020304" pitchFamily="18" charset="0"/>
                <a:ea typeface="宋体" panose="02010600030101010101" pitchFamily="2" charset="-122"/>
                <a:cs typeface="+mn-ea"/>
              </a:rPr>
              <a:t>d</a:t>
            </a:r>
            <a:r>
              <a:rPr lang="zh-CN" altLang="en-US" sz="2400" b="1" noProof="1">
                <a:solidFill>
                  <a:srgbClr val="FFFF00"/>
                </a:solidFill>
                <a:latin typeface="Times New Roman" panose="02020603050405020304" pitchFamily="18" charset="0"/>
                <a:ea typeface="宋体" panose="02010600030101010101" pitchFamily="2" charset="-122"/>
                <a:cs typeface="+mn-ea"/>
              </a:rPr>
              <a:t>中</a:t>
            </a:r>
            <a:r>
              <a:rPr lang="zh-CN" altLang="en-US" sz="2400" b="1" noProof="1">
                <a:solidFill>
                  <a:srgbClr val="FFFFFF"/>
                </a:solidFill>
                <a:latin typeface="Times New Roman" panose="02020603050405020304" pitchFamily="18" charset="0"/>
                <a:ea typeface="宋体" panose="02010600030101010101" pitchFamily="2" charset="-122"/>
                <a:cs typeface="+mn-ea"/>
              </a:rPr>
              <a:t>，以便在WB级指定把结果写入哪一个寄存器中。</a:t>
            </a:r>
            <a:endParaRPr lang="en-US" altLang="zh-CN" sz="2400" b="1" noProof="1">
              <a:solidFill>
                <a:srgbClr val="FFFFFF"/>
              </a:solidFill>
              <a:latin typeface="Times New Roman" panose="02020603050405020304" pitchFamily="18" charset="0"/>
              <a:ea typeface="宋体" panose="02010600030101010101" pitchFamily="2" charset="-122"/>
            </a:endParaRPr>
          </a:p>
          <a:p>
            <a:pPr fontAlgn="base">
              <a:lnSpc>
                <a:spcPct val="110000"/>
              </a:lnSpc>
              <a:spcBef>
                <a:spcPct val="0"/>
              </a:spcBef>
              <a:spcAft>
                <a:spcPct val="0"/>
              </a:spcAft>
            </a:pPr>
            <a:r>
              <a:rPr lang="zh-CN" altLang="en-US" sz="2000" b="1" noProof="1">
                <a:solidFill>
                  <a:srgbClr val="FFFFFF"/>
                </a:solidFill>
                <a:latin typeface="Times New Roman" panose="02020603050405020304" pitchFamily="18" charset="0"/>
                <a:ea typeface="宋体" panose="02010600030101010101" pitchFamily="2" charset="-122"/>
                <a:cs typeface="+mn-ea"/>
              </a:rPr>
              <a:t>A2输入端前多路器为store指令而设。</a:t>
            </a:r>
            <a:r>
              <a:rPr lang="zh-CN" altLang="en-US" sz="2000" b="1" noProof="1">
                <a:solidFill>
                  <a:srgbClr val="FFCC66"/>
                </a:solidFill>
                <a:latin typeface="Times New Roman" panose="02020603050405020304" pitchFamily="18" charset="0"/>
                <a:ea typeface="宋体" panose="02010600030101010101" pitchFamily="2" charset="-122"/>
                <a:cs typeface="+mn-ea"/>
              </a:rPr>
              <a:t>不是store时</a:t>
            </a:r>
            <a:r>
              <a:rPr lang="zh-CN" altLang="en-US" sz="2000" b="1" noProof="1">
                <a:solidFill>
                  <a:srgbClr val="FFFFFF"/>
                </a:solidFill>
                <a:latin typeface="Times New Roman" panose="02020603050405020304" pitchFamily="18" charset="0"/>
                <a:ea typeface="宋体" panose="02010600030101010101" pitchFamily="2" charset="-122"/>
                <a:cs typeface="+mn-ea"/>
              </a:rPr>
              <a:t>，多路器选择</a:t>
            </a:r>
            <a:r>
              <a:rPr lang="en-US" altLang="zh-CN" sz="2000" b="1" noProof="1">
                <a:solidFill>
                  <a:srgbClr val="FFCC66"/>
                </a:solidFill>
                <a:latin typeface="Times New Roman" panose="02020603050405020304" pitchFamily="18" charset="0"/>
                <a:ea typeface="宋体" panose="02010600030101010101" pitchFamily="2" charset="-122"/>
                <a:cs typeface="+mn-ea"/>
              </a:rPr>
              <a:t>IR</a:t>
            </a:r>
            <a:r>
              <a:rPr lang="zh-CN" altLang="en-US" sz="2000" b="1" noProof="1">
                <a:solidFill>
                  <a:srgbClr val="FFFFFF"/>
                </a:solidFill>
                <a:latin typeface="Times New Roman" panose="02020603050405020304" pitchFamily="18" charset="0"/>
                <a:ea typeface="宋体" panose="02010600030101010101" pitchFamily="2" charset="-122"/>
                <a:cs typeface="+mn-ea"/>
              </a:rPr>
              <a:t>中的</a:t>
            </a:r>
            <a:r>
              <a:rPr lang="zh-CN" altLang="en-US" sz="2000" b="1" noProof="1">
                <a:solidFill>
                  <a:srgbClr val="FFCC66"/>
                </a:solidFill>
                <a:latin typeface="Times New Roman" panose="02020603050405020304" pitchFamily="18" charset="0"/>
                <a:ea typeface="宋体" panose="02010600030101010101" pitchFamily="2" charset="-122"/>
                <a:cs typeface="+mn-ea"/>
              </a:rPr>
              <a:t>rs2</a:t>
            </a:r>
            <a:r>
              <a:rPr lang="zh-CN" altLang="en-US" sz="2000" b="1" noProof="1">
                <a:solidFill>
                  <a:srgbClr val="FFFFFF"/>
                </a:solidFill>
                <a:latin typeface="Times New Roman" panose="02020603050405020304" pitchFamily="18" charset="0"/>
                <a:ea typeface="宋体" panose="02010600030101010101" pitchFamily="2" charset="-122"/>
                <a:cs typeface="+mn-ea"/>
              </a:rPr>
              <a:t>；是</a:t>
            </a:r>
            <a:r>
              <a:rPr lang="zh-CN" altLang="en-US" sz="2000" b="1" noProof="1">
                <a:solidFill>
                  <a:srgbClr val="FFFF00"/>
                </a:solidFill>
                <a:latin typeface="Times New Roman" panose="02020603050405020304" pitchFamily="18" charset="0"/>
                <a:ea typeface="宋体" panose="02010600030101010101" pitchFamily="2" charset="-122"/>
                <a:cs typeface="+mn-ea"/>
              </a:rPr>
              <a:t>store</a:t>
            </a:r>
            <a:r>
              <a:rPr lang="zh-CN" altLang="en-US" sz="2000" b="1" noProof="1">
                <a:solidFill>
                  <a:srgbClr val="FFFFFF"/>
                </a:solidFill>
                <a:latin typeface="Times New Roman" panose="02020603050405020304" pitchFamily="18" charset="0"/>
                <a:ea typeface="宋体" panose="02010600030101010101" pitchFamily="2" charset="-122"/>
                <a:cs typeface="+mn-ea"/>
              </a:rPr>
              <a:t>指令时，多路器选择</a:t>
            </a:r>
            <a:r>
              <a:rPr lang="en-US" altLang="zh-CN" sz="2000" b="1" noProof="1">
                <a:solidFill>
                  <a:srgbClr val="FFFF00"/>
                </a:solidFill>
                <a:latin typeface="Times New Roman" panose="02020603050405020304" pitchFamily="18" charset="0"/>
                <a:ea typeface="宋体" panose="02010600030101010101" pitchFamily="2" charset="-122"/>
                <a:cs typeface="+mn-ea"/>
              </a:rPr>
              <a:t>IR</a:t>
            </a:r>
            <a:r>
              <a:rPr lang="zh-CN" altLang="en-US" sz="2000" b="1" noProof="1">
                <a:solidFill>
                  <a:srgbClr val="FFFFFF"/>
                </a:solidFill>
                <a:latin typeface="Times New Roman" panose="02020603050405020304" pitchFamily="18" charset="0"/>
                <a:ea typeface="宋体" panose="02010600030101010101" pitchFamily="2" charset="-122"/>
                <a:cs typeface="+mn-ea"/>
              </a:rPr>
              <a:t>中的</a:t>
            </a:r>
            <a:r>
              <a:rPr lang="zh-CN" altLang="en-US" sz="2000" b="1" noProof="1">
                <a:solidFill>
                  <a:srgbClr val="FFFF00"/>
                </a:solidFill>
                <a:latin typeface="Times New Roman" panose="02020603050405020304" pitchFamily="18" charset="0"/>
                <a:ea typeface="宋体" panose="02010600030101010101" pitchFamily="2" charset="-122"/>
                <a:cs typeface="+mn-ea"/>
              </a:rPr>
              <a:t>rd</a:t>
            </a:r>
            <a:r>
              <a:rPr lang="zh-CN" altLang="en-US" sz="2000" b="1" noProof="1">
                <a:solidFill>
                  <a:srgbClr val="FFFFFF"/>
                </a:solidFill>
                <a:latin typeface="Times New Roman" panose="02020603050405020304" pitchFamily="18" charset="0"/>
                <a:ea typeface="宋体" panose="02010600030101010101" pitchFamily="2" charset="-122"/>
                <a:cs typeface="+mn-ea"/>
              </a:rPr>
              <a:t>。</a:t>
            </a:r>
            <a:endParaRPr lang="zh-CN" altLang="en-US" sz="2000" b="1" noProof="1">
              <a:solidFill>
                <a:srgbClr val="FFCC00"/>
              </a:solidFill>
              <a:latin typeface="Times New Roman" panose="02020603050405020304" pitchFamily="18" charset="0"/>
              <a:ea typeface="宋体" panose="02010600030101010101" pitchFamily="2" charset="-122"/>
            </a:endParaRPr>
          </a:p>
        </p:txBody>
      </p:sp>
      <p:grpSp>
        <p:nvGrpSpPr>
          <p:cNvPr id="44034" name="Group 6">
            <a:extLst>
              <a:ext uri="{FF2B5EF4-FFF2-40B4-BE49-F238E27FC236}">
                <a16:creationId xmlns:a16="http://schemas.microsoft.com/office/drawing/2014/main" id="{F9D7203D-A985-4DCD-A78D-A1B9526F13B0}"/>
              </a:ext>
            </a:extLst>
          </p:cNvPr>
          <p:cNvGrpSpPr>
            <a:grpSpLocks/>
          </p:cNvGrpSpPr>
          <p:nvPr/>
        </p:nvGrpSpPr>
        <p:grpSpPr bwMode="auto">
          <a:xfrm>
            <a:off x="1703389" y="2781300"/>
            <a:ext cx="8785225" cy="3887788"/>
            <a:chOff x="113" y="1752"/>
            <a:chExt cx="5534" cy="2449"/>
          </a:xfrm>
        </p:grpSpPr>
        <p:pic>
          <p:nvPicPr>
            <p:cNvPr id="44035" name="Picture 3" descr="6">
              <a:extLst>
                <a:ext uri="{FF2B5EF4-FFF2-40B4-BE49-F238E27FC236}">
                  <a16:creationId xmlns:a16="http://schemas.microsoft.com/office/drawing/2014/main" id="{52C9E776-31ED-492C-BFC2-A9022FB35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 y="1752"/>
              <a:ext cx="5534" cy="2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Text Box 4">
              <a:extLst>
                <a:ext uri="{FF2B5EF4-FFF2-40B4-BE49-F238E27FC236}">
                  <a16:creationId xmlns:a16="http://schemas.microsoft.com/office/drawing/2014/main" id="{CB3A4373-E959-42D7-9A28-7495E2E5BBE1}"/>
                </a:ext>
              </a:extLst>
            </p:cNvPr>
            <p:cNvSpPr txBox="1">
              <a:spLocks noChangeArrowheads="1"/>
            </p:cNvSpPr>
            <p:nvPr/>
          </p:nvSpPr>
          <p:spPr bwMode="auto">
            <a:xfrm>
              <a:off x="2381" y="1752"/>
              <a:ext cx="260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3366FF"/>
                  </a:solidFill>
                  <a:latin typeface="Times New Roman" panose="02020603050405020304" pitchFamily="18" charset="0"/>
                  <a:ea typeface="宋体" panose="02010600030101010101" pitchFamily="2" charset="-122"/>
                </a:rPr>
                <a:t>图</a:t>
              </a:r>
              <a:r>
                <a:rPr lang="en-US" altLang="zh-CN" b="1">
                  <a:solidFill>
                    <a:srgbClr val="3366FF"/>
                  </a:solidFill>
                  <a:latin typeface="Times New Roman" panose="02020603050405020304" pitchFamily="18" charset="0"/>
                  <a:ea typeface="宋体" panose="02010600030101010101" pitchFamily="2" charset="-122"/>
                </a:rPr>
                <a:t>3-2</a:t>
              </a:r>
              <a:r>
                <a:rPr lang="zh-CN" altLang="en-US" b="1">
                  <a:solidFill>
                    <a:srgbClr val="3366FF"/>
                  </a:solidFill>
                  <a:latin typeface="Times New Roman" panose="02020603050405020304" pitchFamily="18" charset="0"/>
                  <a:ea typeface="宋体" panose="02010600030101010101" pitchFamily="2" charset="-122"/>
                </a:rPr>
                <a:t>.6  流水线第二级——指令译码级</a:t>
              </a:r>
            </a:p>
          </p:txBody>
        </p:sp>
        <p:pic>
          <p:nvPicPr>
            <p:cNvPr id="44037" name="Picture 5" descr="2">
              <a:extLst>
                <a:ext uri="{FF2B5EF4-FFF2-40B4-BE49-F238E27FC236}">
                  <a16:creationId xmlns:a16="http://schemas.microsoft.com/office/drawing/2014/main" id="{98DCCA2B-FF1C-4A98-93D0-8234F54515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6843" t="52165" r="61362" b="27225"/>
            <a:stretch>
              <a:fillRect/>
            </a:stretch>
          </p:blipFill>
          <p:spPr bwMode="auto">
            <a:xfrm>
              <a:off x="1565" y="3022"/>
              <a:ext cx="499"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038" name="灯片编号占位符 1">
            <a:extLst>
              <a:ext uri="{FF2B5EF4-FFF2-40B4-BE49-F238E27FC236}">
                <a16:creationId xmlns:a16="http://schemas.microsoft.com/office/drawing/2014/main" id="{8687681C-54EC-4A29-BEA4-925D43166F1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EABCEEF4-D4F0-4E4D-BDD4-6E48667035A9}"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269</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27</a:t>
            </a:fld>
            <a:endParaRPr lang="en-US" altLang="zh-CN" sz="1200" dirty="0">
              <a:latin typeface="Arial" panose="020B0604020202020204" pitchFamily="34" charset="0"/>
            </a:endParaRPr>
          </a:p>
        </p:txBody>
      </p:sp>
      <p:sp>
        <p:nvSpPr>
          <p:cNvPr id="198658" name="Rectangle 2"/>
          <p:cNvSpPr>
            <a:spLocks noGrp="1" noChangeArrowheads="1"/>
          </p:cNvSpPr>
          <p:nvPr>
            <p:ph type="title"/>
          </p:nvPr>
        </p:nvSpPr>
        <p:spPr>
          <a:xfrm>
            <a:off x="2566989" y="469901"/>
            <a:ext cx="7273925" cy="511175"/>
          </a:xfrm>
        </p:spPr>
        <p:txBody>
          <a:bodyPr vert="horz" wrap="square" lIns="91440" tIns="45720" rIns="91440" bIns="45720" numCol="1" anchor="ctr" anchorCtr="0" compatLnSpc="1"/>
          <a:lstStyle/>
          <a:p>
            <a:pPr>
              <a:defRPr/>
            </a:pPr>
            <a:r>
              <a:rPr lang="zh-CN" altLang="en-US" dirty="0"/>
              <a:t>常用短语</a:t>
            </a:r>
            <a:endParaRPr lang="en-US" altLang="zh-CN" dirty="0"/>
          </a:p>
        </p:txBody>
      </p:sp>
      <p:sp>
        <p:nvSpPr>
          <p:cNvPr id="198659" name="Rectangle 3"/>
          <p:cNvSpPr>
            <a:spLocks noGrp="1" noChangeArrowheads="1"/>
          </p:cNvSpPr>
          <p:nvPr>
            <p:ph idx="1"/>
          </p:nvPr>
        </p:nvSpPr>
        <p:spPr>
          <a:xfrm>
            <a:off x="1524001" y="1071563"/>
            <a:ext cx="8893175" cy="4114800"/>
          </a:xfrm>
        </p:spPr>
        <p:txBody>
          <a:bodyPr vert="horz" wrap="square" lIns="91440" tIns="45720" rIns="91440" bIns="45720" numCol="1" anchor="t" anchorCtr="0" compatLnSpc="1"/>
          <a:lstStyle/>
          <a:p>
            <a:pPr>
              <a:lnSpc>
                <a:spcPct val="150000"/>
              </a:lnSpc>
              <a:defRPr/>
            </a:pPr>
            <a:r>
              <a:rPr lang="zh-CN" altLang="en-US" sz="2800" b="1" i="1" dirty="0">
                <a:solidFill>
                  <a:schemeClr val="hlink"/>
                </a:solidFill>
                <a:effectLst/>
                <a:latin typeface="Comic Sans MS" panose="030F0702030302020204" pitchFamily="66" charset="0"/>
              </a:rPr>
              <a:t>“</a:t>
            </a:r>
            <a:r>
              <a:rPr lang="en-US" altLang="zh-CN" sz="2800" b="1" i="1" dirty="0">
                <a:solidFill>
                  <a:schemeClr val="hlink"/>
                </a:solidFill>
                <a:effectLst/>
                <a:latin typeface="Comic Sans MS" panose="030F0702030302020204" pitchFamily="66" charset="0"/>
              </a:rPr>
              <a:t>P</a:t>
            </a:r>
            <a:r>
              <a:rPr lang="en-US" altLang="zh-CN" sz="2800" b="1" i="1" baseline="-25000" dirty="0">
                <a:solidFill>
                  <a:schemeClr val="hlink"/>
                </a:solidFill>
                <a:effectLst/>
                <a:latin typeface="Comic Sans MS" panose="030F0702030302020204" pitchFamily="66" charset="0"/>
              </a:rPr>
              <a:t>1</a:t>
            </a:r>
            <a:r>
              <a:rPr lang="en-US" altLang="zh-CN" sz="2800" b="1" dirty="0">
                <a:solidFill>
                  <a:schemeClr val="hlink"/>
                </a:solidFill>
                <a:effectLst/>
                <a:latin typeface="Comic Sans MS" panose="030F0702030302020204" pitchFamily="66" charset="0"/>
              </a:rPr>
              <a:t> </a:t>
            </a:r>
            <a:r>
              <a:rPr lang="zh-CN" altLang="en-US" sz="2800" b="1" dirty="0">
                <a:solidFill>
                  <a:schemeClr val="hlink"/>
                </a:solidFill>
                <a:effectLst/>
                <a:latin typeface="Comic Sans MS" panose="030F0702030302020204" pitchFamily="66" charset="0"/>
              </a:rPr>
              <a:t>性能比</a:t>
            </a:r>
            <a:r>
              <a:rPr lang="en-US" altLang="zh-CN" sz="2800" b="1" i="1" dirty="0">
                <a:solidFill>
                  <a:schemeClr val="hlink"/>
                </a:solidFill>
                <a:effectLst/>
                <a:latin typeface="Comic Sans MS" panose="030F0702030302020204" pitchFamily="66" charset="0"/>
              </a:rPr>
              <a:t>P</a:t>
            </a:r>
            <a:r>
              <a:rPr lang="en-US" altLang="zh-CN" sz="2800" b="1" i="1" baseline="-25000" dirty="0">
                <a:solidFill>
                  <a:schemeClr val="hlink"/>
                </a:solidFill>
                <a:effectLst/>
                <a:latin typeface="Comic Sans MS" panose="030F0702030302020204" pitchFamily="66" charset="0"/>
              </a:rPr>
              <a:t>2</a:t>
            </a:r>
            <a:r>
              <a:rPr lang="en-US" altLang="zh-CN" sz="2800" b="1" i="1" baseline="-25000" dirty="0">
                <a:effectLst/>
                <a:latin typeface="Comic Sans MS" panose="030F0702030302020204" pitchFamily="66" charset="0"/>
              </a:rPr>
              <a:t>  </a:t>
            </a:r>
            <a:r>
              <a:rPr lang="zh-CN" altLang="en-US" sz="2800" b="1" dirty="0">
                <a:effectLst/>
                <a:latin typeface="Comic Sans MS" panose="030F0702030302020204" pitchFamily="66" charset="0"/>
              </a:rPr>
              <a:t>更好”：对给定工作负载程序</a:t>
            </a:r>
            <a:r>
              <a:rPr lang="en-US" altLang="zh-CN" sz="2800" b="1" dirty="0">
                <a:effectLst/>
                <a:latin typeface="Comic Sans MS" panose="030F0702030302020204" pitchFamily="66" charset="0"/>
              </a:rPr>
              <a:t> </a:t>
            </a:r>
            <a:r>
              <a:rPr lang="en-US" altLang="zh-CN" sz="2800" b="1" i="1" dirty="0">
                <a:effectLst/>
                <a:latin typeface="Comic Sans MS" panose="030F0702030302020204" pitchFamily="66" charset="0"/>
              </a:rPr>
              <a:t>L</a:t>
            </a:r>
            <a:r>
              <a:rPr lang="zh-CN" altLang="en-US" sz="2800" b="1" i="1" dirty="0">
                <a:effectLst/>
                <a:latin typeface="Comic Sans MS" panose="030F0702030302020204" pitchFamily="66" charset="0"/>
              </a:rPr>
              <a:t>，</a:t>
            </a:r>
            <a:r>
              <a:rPr lang="en-US" altLang="zh-CN" sz="2800" b="1" dirty="0">
                <a:effectLst/>
                <a:latin typeface="Comic Sans MS" panose="030F0702030302020204" pitchFamily="66" charset="0"/>
              </a:rPr>
              <a:t> </a:t>
            </a:r>
            <a:r>
              <a:rPr lang="en-US" altLang="zh-CN" sz="2800" b="1" i="1" dirty="0">
                <a:effectLst/>
                <a:latin typeface="Comic Sans MS" panose="030F0702030302020204" pitchFamily="66" charset="0"/>
              </a:rPr>
              <a:t>P</a:t>
            </a:r>
            <a:r>
              <a:rPr lang="en-US" altLang="zh-CN" sz="2800" b="1" i="1" baseline="-25000" dirty="0">
                <a:effectLst/>
                <a:latin typeface="Comic Sans MS" panose="030F0702030302020204" pitchFamily="66" charset="0"/>
              </a:rPr>
              <a:t>1 </a:t>
            </a:r>
            <a:r>
              <a:rPr lang="zh-CN" altLang="en-US" sz="2800" b="1" dirty="0">
                <a:effectLst/>
                <a:latin typeface="Comic Sans MS" panose="030F0702030302020204" pitchFamily="66" charset="0"/>
              </a:rPr>
              <a:t>执行</a:t>
            </a:r>
            <a:r>
              <a:rPr lang="en-US" altLang="zh-CN" sz="2800" b="1" i="1" dirty="0">
                <a:effectLst/>
                <a:latin typeface="Comic Sans MS" panose="030F0702030302020204" pitchFamily="66" charset="0"/>
              </a:rPr>
              <a:t>L</a:t>
            </a:r>
            <a:r>
              <a:rPr lang="zh-CN" altLang="en-US" sz="2800" b="1" dirty="0">
                <a:effectLst/>
                <a:latin typeface="Comic Sans MS" panose="030F0702030302020204" pitchFamily="66" charset="0"/>
              </a:rPr>
              <a:t>的</a:t>
            </a:r>
            <a:r>
              <a:rPr lang="zh-CN" altLang="en-US" sz="2800" b="1" dirty="0">
                <a:solidFill>
                  <a:srgbClr val="FFFF00"/>
                </a:solidFill>
                <a:effectLst/>
                <a:latin typeface="Comic Sans MS" panose="030F0702030302020204" pitchFamily="66" charset="0"/>
              </a:rPr>
              <a:t>时间</a:t>
            </a:r>
            <a:r>
              <a:rPr lang="zh-CN" altLang="en-US" sz="2800" b="1" dirty="0">
                <a:effectLst/>
                <a:latin typeface="Comic Sans MS" panose="030F0702030302020204" pitchFamily="66" charset="0"/>
              </a:rPr>
              <a:t>比</a:t>
            </a:r>
            <a:r>
              <a:rPr lang="en-US" altLang="zh-CN" sz="2800" b="1" dirty="0">
                <a:effectLst/>
                <a:latin typeface="Comic Sans MS" panose="030F0702030302020204" pitchFamily="66" charset="0"/>
              </a:rPr>
              <a:t> P</a:t>
            </a:r>
            <a:r>
              <a:rPr lang="en-US" altLang="zh-CN" sz="2800" b="1" baseline="-25000" dirty="0">
                <a:effectLst/>
                <a:latin typeface="Comic Sans MS" panose="030F0702030302020204" pitchFamily="66" charset="0"/>
              </a:rPr>
              <a:t>2 </a:t>
            </a:r>
            <a:r>
              <a:rPr lang="zh-CN" altLang="en-US" sz="2800" b="1" dirty="0">
                <a:effectLst/>
                <a:latin typeface="Comic Sans MS" panose="030F0702030302020204" pitchFamily="66" charset="0"/>
              </a:rPr>
              <a:t>更少</a:t>
            </a:r>
            <a:endParaRPr lang="en-US" altLang="zh-CN" sz="2800" b="1" dirty="0">
              <a:effectLst/>
              <a:latin typeface="Comic Sans MS" panose="030F0702030302020204" pitchFamily="66" charset="0"/>
            </a:endParaRPr>
          </a:p>
          <a:p>
            <a:pPr>
              <a:lnSpc>
                <a:spcPct val="150000"/>
              </a:lnSpc>
              <a:buNone/>
              <a:defRPr/>
            </a:pPr>
            <a:r>
              <a:rPr lang="en-US" altLang="zh-CN" sz="2400" dirty="0">
                <a:solidFill>
                  <a:srgbClr val="FFFF00"/>
                </a:solidFill>
                <a:latin typeface="Comic Sans MS" panose="030F0702030302020204" pitchFamily="66" charset="0"/>
              </a:rPr>
              <a:t>  </a:t>
            </a:r>
            <a:r>
              <a:rPr lang="en-US" altLang="zh-CN" sz="2800" dirty="0">
                <a:solidFill>
                  <a:srgbClr val="FFFF00"/>
                </a:solidFill>
                <a:latin typeface="Comic Sans MS" panose="030F0702030302020204" pitchFamily="66" charset="0"/>
              </a:rPr>
              <a:t>performance(P1) &gt; Performance(P2)</a:t>
            </a:r>
          </a:p>
          <a:p>
            <a:pPr>
              <a:lnSpc>
                <a:spcPct val="150000"/>
              </a:lnSpc>
              <a:buNone/>
              <a:defRPr/>
            </a:pPr>
            <a:r>
              <a:rPr lang="en-US" altLang="zh-CN" sz="2800" dirty="0">
                <a:solidFill>
                  <a:srgbClr val="FF0000"/>
                </a:solidFill>
                <a:latin typeface="Comic Sans MS" panose="030F0702030302020204" pitchFamily="66" charset="0"/>
                <a:sym typeface="Symbol" panose="05050102010706020507" pitchFamily="18" charset="2"/>
              </a:rPr>
              <a:t>      </a:t>
            </a:r>
            <a:r>
              <a:rPr lang="en-US" altLang="zh-CN" sz="2800" dirty="0">
                <a:solidFill>
                  <a:srgbClr val="FFFF00"/>
                </a:solidFill>
                <a:latin typeface="Comic Sans MS" panose="030F0702030302020204" pitchFamily="66" charset="0"/>
                <a:sym typeface="Symbol" panose="05050102010706020507" pitchFamily="18" charset="2"/>
              </a:rPr>
              <a:t> </a:t>
            </a:r>
            <a:r>
              <a:rPr lang="en-US" altLang="zh-CN" sz="2800" dirty="0">
                <a:solidFill>
                  <a:srgbClr val="FF0000"/>
                </a:solidFill>
                <a:latin typeface="Comic Sans MS" panose="030F0702030302020204" pitchFamily="66" charset="0"/>
                <a:sym typeface="Symbol" panose="05050102010706020507" pitchFamily="18" charset="2"/>
              </a:rPr>
              <a:t> </a:t>
            </a:r>
            <a:r>
              <a:rPr lang="en-US" altLang="zh-CN" sz="2800" dirty="0">
                <a:solidFill>
                  <a:srgbClr val="FFFF00"/>
                </a:solidFill>
                <a:latin typeface="Comic Sans MS" panose="030F0702030302020204" pitchFamily="66" charset="0"/>
                <a:sym typeface="Symbol" panose="05050102010706020507" pitchFamily="18" charset="2"/>
              </a:rPr>
              <a:t>Execution Time(P1, L) &lt; Execution Time(P1, L)</a:t>
            </a:r>
          </a:p>
          <a:p>
            <a:pPr>
              <a:lnSpc>
                <a:spcPct val="150000"/>
              </a:lnSpc>
              <a:defRPr/>
            </a:pPr>
            <a:r>
              <a:rPr lang="en-US" altLang="zh-CN" sz="2800" b="1" dirty="0">
                <a:effectLst/>
                <a:latin typeface="Comic Sans MS" panose="030F0702030302020204" pitchFamily="66" charset="0"/>
                <a:sym typeface="Symbol" panose="05050102010706020507" pitchFamily="18" charset="2"/>
              </a:rPr>
              <a:t>“</a:t>
            </a:r>
            <a:r>
              <a:rPr lang="zh-CN" altLang="en-US" sz="2800" b="1" dirty="0">
                <a:effectLst/>
                <a:latin typeface="Comic Sans MS" panose="030F0702030302020204" pitchFamily="66" charset="0"/>
                <a:sym typeface="Symbol" panose="05050102010706020507" pitchFamily="18" charset="2"/>
              </a:rPr>
              <a:t>处理器</a:t>
            </a:r>
            <a:r>
              <a:rPr lang="en-US" altLang="zh-CN" sz="2800" b="1" dirty="0">
                <a:effectLst/>
                <a:latin typeface="Comic Sans MS" panose="030F0702030302020204" pitchFamily="66" charset="0"/>
                <a:sym typeface="Symbol" panose="05050102010706020507" pitchFamily="18" charset="2"/>
              </a:rPr>
              <a:t> </a:t>
            </a:r>
            <a:r>
              <a:rPr lang="en-US" altLang="zh-CN" sz="2800" b="1" dirty="0">
                <a:solidFill>
                  <a:schemeClr val="hlink"/>
                </a:solidFill>
                <a:effectLst/>
                <a:latin typeface="Comic Sans MS" panose="030F0702030302020204" pitchFamily="66" charset="0"/>
                <a:sym typeface="Symbol" panose="05050102010706020507" pitchFamily="18" charset="2"/>
              </a:rPr>
              <a:t>X </a:t>
            </a:r>
            <a:r>
              <a:rPr lang="zh-CN" altLang="en-US" sz="2800" b="1" dirty="0">
                <a:solidFill>
                  <a:schemeClr val="hlink"/>
                </a:solidFill>
                <a:effectLst/>
                <a:latin typeface="Comic Sans MS" panose="030F0702030302020204" pitchFamily="66" charset="0"/>
                <a:sym typeface="Symbol" panose="05050102010706020507" pitchFamily="18" charset="2"/>
              </a:rPr>
              <a:t>比</a:t>
            </a:r>
            <a:r>
              <a:rPr lang="en-US" altLang="zh-CN" sz="2800" b="1" dirty="0">
                <a:solidFill>
                  <a:schemeClr val="hlink"/>
                </a:solidFill>
                <a:effectLst/>
                <a:latin typeface="Comic Sans MS" panose="030F0702030302020204" pitchFamily="66" charset="0"/>
                <a:sym typeface="Symbol" panose="05050102010706020507" pitchFamily="18" charset="2"/>
              </a:rPr>
              <a:t>Y</a:t>
            </a:r>
            <a:r>
              <a:rPr lang="zh-CN" altLang="en-US" sz="2800" b="1" dirty="0">
                <a:solidFill>
                  <a:schemeClr val="hlink"/>
                </a:solidFill>
                <a:effectLst/>
                <a:latin typeface="Comic Sans MS" panose="030F0702030302020204" pitchFamily="66" charset="0"/>
                <a:sym typeface="Symbol" panose="05050102010706020507" pitchFamily="18" charset="2"/>
              </a:rPr>
              <a:t>快</a:t>
            </a:r>
            <a:r>
              <a:rPr lang="en-US" altLang="zh-CN" sz="2800" b="1" dirty="0">
                <a:solidFill>
                  <a:schemeClr val="hlink"/>
                </a:solidFill>
                <a:effectLst/>
                <a:latin typeface="Comic Sans MS" panose="030F0702030302020204" pitchFamily="66" charset="0"/>
                <a:sym typeface="Symbol" panose="05050102010706020507" pitchFamily="18" charset="2"/>
              </a:rPr>
              <a:t>n </a:t>
            </a:r>
            <a:r>
              <a:rPr lang="zh-CN" altLang="en-US" sz="2800" b="1" dirty="0">
                <a:solidFill>
                  <a:schemeClr val="hlink"/>
                </a:solidFill>
                <a:effectLst/>
                <a:latin typeface="Comic Sans MS" panose="030F0702030302020204" pitchFamily="66" charset="0"/>
                <a:sym typeface="Symbol" panose="05050102010706020507" pitchFamily="18" charset="2"/>
              </a:rPr>
              <a:t>倍</a:t>
            </a:r>
            <a:r>
              <a:rPr lang="en-US" altLang="zh-CN" sz="2800" b="1" dirty="0">
                <a:effectLst/>
                <a:latin typeface="Comic Sans MS" panose="030F0702030302020204" pitchFamily="66" charset="0"/>
                <a:sym typeface="Symbol" panose="05050102010706020507" pitchFamily="18" charset="2"/>
              </a:rPr>
              <a:t>” </a:t>
            </a:r>
            <a:r>
              <a:rPr lang="zh-CN" altLang="en-US" sz="2800" b="1" dirty="0">
                <a:effectLst/>
                <a:latin typeface="Comic Sans MS" panose="030F0702030302020204" pitchFamily="66" charset="0"/>
                <a:sym typeface="Symbol" panose="05050102010706020507" pitchFamily="18" charset="2"/>
              </a:rPr>
              <a:t>：</a:t>
            </a:r>
            <a:endParaRPr lang="en-US" altLang="zh-CN" sz="2800" b="1" dirty="0">
              <a:solidFill>
                <a:schemeClr val="accent2"/>
              </a:solidFill>
              <a:effectLst/>
            </a:endParaRPr>
          </a:p>
        </p:txBody>
      </p:sp>
      <p:pic>
        <p:nvPicPr>
          <p:cNvPr id="48133" name="图片 1"/>
          <p:cNvPicPr>
            <a:picLocks noChangeAspect="1"/>
          </p:cNvPicPr>
          <p:nvPr/>
        </p:nvPicPr>
        <p:blipFill>
          <a:blip r:embed="rId2"/>
          <a:srcRect t="6198"/>
          <a:stretch>
            <a:fillRect/>
          </a:stretch>
        </p:blipFill>
        <p:spPr>
          <a:xfrm>
            <a:off x="4557714" y="4797425"/>
            <a:ext cx="3279775" cy="1162050"/>
          </a:xfrm>
          <a:prstGeom prst="rect">
            <a:avLst/>
          </a:prstGeom>
          <a:noFill/>
          <a:ln w="9525">
            <a:noFill/>
          </a:ln>
        </p:spPr>
      </p:pic>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1" name="灯片编号占位符 3">
            <a:extLst>
              <a:ext uri="{FF2B5EF4-FFF2-40B4-BE49-F238E27FC236}">
                <a16:creationId xmlns:a16="http://schemas.microsoft.com/office/drawing/2014/main" id="{9EFE152E-6FB0-42A0-84E5-5A918014509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773DEC4F-F757-434B-90CD-30877B5A6830}"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270</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55298" name="Text Box 2">
            <a:extLst>
              <a:ext uri="{FF2B5EF4-FFF2-40B4-BE49-F238E27FC236}">
                <a16:creationId xmlns:a16="http://schemas.microsoft.com/office/drawing/2014/main" id="{11F8CB77-B2C7-45A1-BDC9-ECA12ABFDD47}"/>
              </a:ext>
            </a:extLst>
          </p:cNvPr>
          <p:cNvSpPr txBox="1"/>
          <p:nvPr/>
        </p:nvSpPr>
        <p:spPr>
          <a:xfrm>
            <a:off x="1811338" y="333376"/>
            <a:ext cx="8856662" cy="1262063"/>
          </a:xfrm>
          <a:prstGeom prst="rect">
            <a:avLst/>
          </a:prstGeom>
          <a:noFill/>
          <a:ln w="9525">
            <a:noFill/>
          </a:ln>
        </p:spPr>
        <p:txBody>
          <a:bodyPr>
            <a:spAutoFit/>
          </a:bodyPr>
          <a:lstStyle/>
          <a:p>
            <a:pPr marL="342900" indent="-342900" fontAlgn="base">
              <a:spcBef>
                <a:spcPct val="0"/>
              </a:spcBef>
              <a:spcAft>
                <a:spcPct val="0"/>
              </a:spcAft>
              <a:buFont typeface="Wingdings" panose="05000000000000000000" charset="0"/>
              <a:buChar char="Ø"/>
            </a:pPr>
            <a:r>
              <a:rPr lang="en-US" altLang="zh-CN" sz="2400" b="1" noProof="1">
                <a:solidFill>
                  <a:srgbClr val="CCFFFF"/>
                </a:solidFill>
                <a:latin typeface="Times New Roman" panose="02020603050405020304" pitchFamily="18" charset="0"/>
                <a:ea typeface="宋体" panose="02010600030101010101" pitchFamily="2" charset="-122"/>
                <a:cs typeface="+mn-ea"/>
              </a:rPr>
              <a:t>   </a:t>
            </a:r>
            <a:r>
              <a:rPr lang="en-US" altLang="zh-CN" b="1" noProof="1">
                <a:solidFill>
                  <a:srgbClr val="CCFFFF"/>
                </a:solidFill>
                <a:latin typeface="Times New Roman" panose="02020603050405020304" pitchFamily="18" charset="0"/>
                <a:ea typeface="宋体" panose="02010600030101010101" pitchFamily="2" charset="-122"/>
                <a:cs typeface="+mn-ea"/>
              </a:rPr>
              <a:t> </a:t>
            </a:r>
            <a:r>
              <a:rPr lang="zh-CN" altLang="en-US" sz="2400" b="1" noProof="1">
                <a:solidFill>
                  <a:srgbClr val="CCFFFF"/>
                </a:solidFill>
                <a:latin typeface="Times New Roman" panose="02020603050405020304" pitchFamily="18" charset="0"/>
                <a:ea typeface="宋体" panose="02010600030101010101" pitchFamily="2" charset="-122"/>
                <a:cs typeface="+mn-ea"/>
              </a:rPr>
              <a:t>第二件工作由控制部件完成。控制部件根据指令操作码OPCODE，产生所有的控制信号，将在下一节描述。</a:t>
            </a:r>
            <a:endParaRPr lang="en-US" altLang="zh-CN" sz="2400" b="1" noProof="1">
              <a:solidFill>
                <a:srgbClr val="CCFFFF"/>
              </a:solidFill>
              <a:latin typeface="Times New Roman" panose="02020603050405020304" pitchFamily="18" charset="0"/>
              <a:ea typeface="宋体" panose="02010600030101010101" pitchFamily="2" charset="-122"/>
            </a:endParaRPr>
          </a:p>
          <a:p>
            <a:pPr fontAlgn="base">
              <a:lnSpc>
                <a:spcPct val="120000"/>
              </a:lnSpc>
              <a:spcBef>
                <a:spcPct val="0"/>
              </a:spcBef>
              <a:spcAft>
                <a:spcPct val="0"/>
              </a:spcAft>
            </a:pPr>
            <a:r>
              <a:rPr lang="en-US" altLang="zh-CN" sz="2400" b="1" noProof="1">
                <a:solidFill>
                  <a:srgbClr val="CCFFFF"/>
                </a:solidFill>
                <a:latin typeface="Times New Roman" panose="02020603050405020304" pitchFamily="18" charset="0"/>
                <a:ea typeface="宋体" panose="02010600030101010101" pitchFamily="2" charset="-122"/>
                <a:cs typeface="+mn-ea"/>
              </a:rPr>
              <a:t>      </a:t>
            </a:r>
            <a:r>
              <a:rPr lang="en-US" altLang="zh-CN" sz="2400" b="1" noProof="1">
                <a:solidFill>
                  <a:srgbClr val="FFFFFF"/>
                </a:solidFill>
                <a:latin typeface="Times New Roman" panose="02020603050405020304" pitchFamily="18" charset="0"/>
                <a:ea typeface="宋体" panose="02010600030101010101" pitchFamily="2" charset="-122"/>
                <a:cs typeface="+mn-ea"/>
              </a:rPr>
              <a:t> </a:t>
            </a:r>
            <a:r>
              <a:rPr lang="zh-CN" altLang="en-US" sz="2400" b="1" noProof="1">
                <a:solidFill>
                  <a:srgbClr val="66FF33"/>
                </a:solidFill>
                <a:latin typeface="Times New Roman" panose="02020603050405020304" pitchFamily="18" charset="0"/>
                <a:ea typeface="宋体" panose="02010600030101010101" pitchFamily="2" charset="-122"/>
                <a:cs typeface="+mn-ea"/>
              </a:rPr>
              <a:t>转移指令</a:t>
            </a:r>
            <a:r>
              <a:rPr lang="zh-CN" altLang="en-US" sz="2400" b="1" noProof="1">
                <a:solidFill>
                  <a:srgbClr val="FFFFFF"/>
                </a:solidFill>
                <a:latin typeface="Times New Roman" panose="02020603050405020304" pitchFamily="18" charset="0"/>
                <a:ea typeface="宋体" panose="02010600030101010101" pitchFamily="2" charset="-122"/>
                <a:cs typeface="+mn-ea"/>
              </a:rPr>
              <a:t>将在本级结束，稍后再详细讨论它。</a:t>
            </a:r>
            <a:endParaRPr lang="zh-CN" altLang="en-US" sz="2400" b="1" noProof="1">
              <a:solidFill>
                <a:srgbClr val="FFFFFF"/>
              </a:solidFill>
              <a:latin typeface="Times New Roman" panose="02020603050405020304" pitchFamily="18" charset="0"/>
              <a:ea typeface="宋体" panose="02010600030101010101" pitchFamily="2" charset="-122"/>
            </a:endParaRPr>
          </a:p>
        </p:txBody>
      </p:sp>
      <p:grpSp>
        <p:nvGrpSpPr>
          <p:cNvPr id="46083" name="Group 7">
            <a:extLst>
              <a:ext uri="{FF2B5EF4-FFF2-40B4-BE49-F238E27FC236}">
                <a16:creationId xmlns:a16="http://schemas.microsoft.com/office/drawing/2014/main" id="{917B6042-5BFE-40F7-9264-87FCEC7DF87E}"/>
              </a:ext>
            </a:extLst>
          </p:cNvPr>
          <p:cNvGrpSpPr>
            <a:grpSpLocks/>
          </p:cNvGrpSpPr>
          <p:nvPr/>
        </p:nvGrpSpPr>
        <p:grpSpPr bwMode="auto">
          <a:xfrm>
            <a:off x="1703389" y="2133600"/>
            <a:ext cx="8785225" cy="4535488"/>
            <a:chOff x="113" y="1752"/>
            <a:chExt cx="5534" cy="2449"/>
          </a:xfrm>
        </p:grpSpPr>
        <p:pic>
          <p:nvPicPr>
            <p:cNvPr id="46084" name="Picture 8" descr="6">
              <a:extLst>
                <a:ext uri="{FF2B5EF4-FFF2-40B4-BE49-F238E27FC236}">
                  <a16:creationId xmlns:a16="http://schemas.microsoft.com/office/drawing/2014/main" id="{2BEDBC04-C7A1-48E6-9C19-F8C97097BD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1752"/>
              <a:ext cx="5534" cy="2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 Box 9">
              <a:extLst>
                <a:ext uri="{FF2B5EF4-FFF2-40B4-BE49-F238E27FC236}">
                  <a16:creationId xmlns:a16="http://schemas.microsoft.com/office/drawing/2014/main" id="{5CCE8ED3-C43C-4C0A-B06E-0B9AF37CC525}"/>
                </a:ext>
              </a:extLst>
            </p:cNvPr>
            <p:cNvSpPr txBox="1">
              <a:spLocks noChangeArrowheads="1"/>
            </p:cNvSpPr>
            <p:nvPr/>
          </p:nvSpPr>
          <p:spPr bwMode="auto">
            <a:xfrm>
              <a:off x="2381" y="1752"/>
              <a:ext cx="2603"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3366FF"/>
                  </a:solidFill>
                  <a:latin typeface="Times New Roman" panose="02020603050405020304" pitchFamily="18" charset="0"/>
                  <a:ea typeface="宋体" panose="02010600030101010101" pitchFamily="2" charset="-122"/>
                </a:rPr>
                <a:t>图</a:t>
              </a:r>
              <a:r>
                <a:rPr lang="en-US" altLang="zh-CN" b="1">
                  <a:solidFill>
                    <a:srgbClr val="3366FF"/>
                  </a:solidFill>
                  <a:latin typeface="Times New Roman" panose="02020603050405020304" pitchFamily="18" charset="0"/>
                  <a:ea typeface="宋体" panose="02010600030101010101" pitchFamily="2" charset="-122"/>
                </a:rPr>
                <a:t>3-2</a:t>
              </a:r>
              <a:r>
                <a:rPr lang="zh-CN" altLang="en-US" b="1">
                  <a:solidFill>
                    <a:srgbClr val="3366FF"/>
                  </a:solidFill>
                  <a:latin typeface="Times New Roman" panose="02020603050405020304" pitchFamily="18" charset="0"/>
                  <a:ea typeface="宋体" panose="02010600030101010101" pitchFamily="2" charset="-122"/>
                </a:rPr>
                <a:t>.6  流水线第二级——指令译码级</a:t>
              </a:r>
            </a:p>
          </p:txBody>
        </p:sp>
        <p:pic>
          <p:nvPicPr>
            <p:cNvPr id="46086" name="Picture 10" descr="2">
              <a:extLst>
                <a:ext uri="{FF2B5EF4-FFF2-40B4-BE49-F238E27FC236}">
                  <a16:creationId xmlns:a16="http://schemas.microsoft.com/office/drawing/2014/main" id="{5322AE92-6E88-4E5A-8A2B-AB3C78346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843" t="52165" r="61362" b="27225"/>
            <a:stretch>
              <a:fillRect/>
            </a:stretch>
          </p:blipFill>
          <p:spPr bwMode="auto">
            <a:xfrm>
              <a:off x="1565" y="3022"/>
              <a:ext cx="499"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105" name="Picture 2" descr="29">
            <a:extLst>
              <a:ext uri="{FF2B5EF4-FFF2-40B4-BE49-F238E27FC236}">
                <a16:creationId xmlns:a16="http://schemas.microsoft.com/office/drawing/2014/main" id="{6B94FE43-FDEB-4204-B86F-444B25F4F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196976"/>
            <a:ext cx="8763000" cy="535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6" name="Text Box 3">
            <a:extLst>
              <a:ext uri="{FF2B5EF4-FFF2-40B4-BE49-F238E27FC236}">
                <a16:creationId xmlns:a16="http://schemas.microsoft.com/office/drawing/2014/main" id="{72017478-DAB0-4501-99F5-FC56074C7380}"/>
              </a:ext>
            </a:extLst>
          </p:cNvPr>
          <p:cNvSpPr txBox="1">
            <a:spLocks noChangeArrowheads="1"/>
          </p:cNvSpPr>
          <p:nvPr/>
        </p:nvSpPr>
        <p:spPr bwMode="auto">
          <a:xfrm>
            <a:off x="3276600" y="457200"/>
            <a:ext cx="541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400" b="1">
                <a:solidFill>
                  <a:srgbClr val="CCFFFF"/>
                </a:solidFill>
                <a:latin typeface="Arial" panose="020B0604020202020204" pitchFamily="34" charset="0"/>
                <a:ea typeface="宋体" panose="02010600030101010101" pitchFamily="2" charset="-122"/>
              </a:rPr>
              <a:t>流水线处理机的数据路径和控制信号</a:t>
            </a:r>
          </a:p>
        </p:txBody>
      </p:sp>
      <p:sp>
        <p:nvSpPr>
          <p:cNvPr id="47107" name="Text Box 4">
            <a:extLst>
              <a:ext uri="{FF2B5EF4-FFF2-40B4-BE49-F238E27FC236}">
                <a16:creationId xmlns:a16="http://schemas.microsoft.com/office/drawing/2014/main" id="{D49C1A3A-1CE8-4C59-9B1A-1FE875951958}"/>
              </a:ext>
            </a:extLst>
          </p:cNvPr>
          <p:cNvSpPr txBox="1">
            <a:spLocks noChangeArrowheads="1"/>
          </p:cNvSpPr>
          <p:nvPr/>
        </p:nvSpPr>
        <p:spPr bwMode="auto">
          <a:xfrm>
            <a:off x="4419600" y="571500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1400" b="1">
                <a:solidFill>
                  <a:srgbClr val="000000"/>
                </a:solidFill>
                <a:latin typeface="Garamond" panose="02020404030301010803" pitchFamily="18" charset="0"/>
                <a:ea typeface="宋体" panose="02010600030101010101" pitchFamily="2" charset="-122"/>
              </a:rPr>
              <a:t>控制</a:t>
            </a:r>
          </a:p>
        </p:txBody>
      </p:sp>
      <p:sp>
        <p:nvSpPr>
          <p:cNvPr id="47108" name="灯片编号占位符 4">
            <a:extLst>
              <a:ext uri="{FF2B5EF4-FFF2-40B4-BE49-F238E27FC236}">
                <a16:creationId xmlns:a16="http://schemas.microsoft.com/office/drawing/2014/main" id="{D80AC413-C3E2-43E0-8530-2FF83A701CD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fontAlgn="base">
              <a:spcBef>
                <a:spcPct val="50000"/>
              </a:spcBef>
              <a:spcAft>
                <a:spcPct val="0"/>
              </a:spcAft>
            </a:pPr>
            <a:fld id="{38031D36-5D13-4232-B5A5-82E7EABC2AA0}" type="slidenum">
              <a:rPr lang="en-US" altLang="zh-CN" sz="1200" b="1">
                <a:solidFill>
                  <a:srgbClr val="FFFFFF"/>
                </a:solidFill>
                <a:latin typeface="Arial" panose="020B0604020202020204" pitchFamily="34" charset="0"/>
                <a:ea typeface="宋体" panose="02010600030101010101" pitchFamily="2" charset="-122"/>
              </a:rPr>
              <a:pPr fontAlgn="base">
                <a:spcBef>
                  <a:spcPct val="50000"/>
                </a:spcBef>
                <a:spcAft>
                  <a:spcPct val="0"/>
                </a:spcAft>
              </a:pPr>
              <a:t>271</a:t>
            </a:fld>
            <a:endParaRPr lang="en-US" altLang="zh-CN" sz="1200" b="1">
              <a:solidFill>
                <a:srgbClr val="FFFFFF"/>
              </a:solidFill>
              <a:latin typeface="Arial" panose="020B0604020202020204" pitchFamily="34" charset="0"/>
              <a:ea typeface="宋体" panose="02010600030101010101" pitchFamily="2" charset="-122"/>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1" name="Text Box 2">
            <a:extLst>
              <a:ext uri="{FF2B5EF4-FFF2-40B4-BE49-F238E27FC236}">
                <a16:creationId xmlns:a16="http://schemas.microsoft.com/office/drawing/2014/main" id="{6DE672DA-4863-4341-B0E6-0A5A2425F6AA}"/>
              </a:ext>
            </a:extLst>
          </p:cNvPr>
          <p:cNvSpPr txBox="1"/>
          <p:nvPr/>
        </p:nvSpPr>
        <p:spPr>
          <a:xfrm>
            <a:off x="1703389" y="260351"/>
            <a:ext cx="8713787" cy="2011363"/>
          </a:xfrm>
          <a:prstGeom prst="rect">
            <a:avLst/>
          </a:prstGeom>
          <a:noFill/>
          <a:ln w="9525">
            <a:noFill/>
          </a:ln>
        </p:spPr>
        <p:txBody>
          <a:bodyPr>
            <a:spAutoFit/>
          </a:bodyPr>
          <a:lstStyle/>
          <a:p>
            <a:pPr fontAlgn="base">
              <a:spcBef>
                <a:spcPct val="0"/>
              </a:spcBef>
              <a:spcAft>
                <a:spcPct val="0"/>
              </a:spcAft>
            </a:pPr>
            <a:r>
              <a:rPr lang="zh-CN" altLang="en-US" sz="2800" b="1" noProof="1">
                <a:solidFill>
                  <a:srgbClr val="FFFF00"/>
                </a:solidFill>
                <a:latin typeface="宋体" panose="02010600030101010101" pitchFamily="2" charset="-122"/>
                <a:ea typeface="宋体" panose="02010600030101010101" pitchFamily="2" charset="-122"/>
                <a:cs typeface="+mn-ea"/>
              </a:rPr>
              <a:t>3. EXE级</a:t>
            </a:r>
            <a:r>
              <a:rPr lang="zh-CN" altLang="en-US" sz="3000" b="1" noProof="1">
                <a:solidFill>
                  <a:srgbClr val="FFFF00"/>
                </a:solidFill>
                <a:latin typeface="宋体" panose="02010600030101010101" pitchFamily="2" charset="-122"/>
                <a:ea typeface="宋体" panose="02010600030101010101" pitchFamily="2" charset="-122"/>
                <a:cs typeface="+mn-ea"/>
              </a:rPr>
              <a:t>       </a:t>
            </a:r>
            <a:r>
              <a:rPr lang="zh-CN" altLang="en-US" sz="2000" b="1" noProof="1">
                <a:solidFill>
                  <a:srgbClr val="FFFF00"/>
                </a:solidFill>
                <a:latin typeface="宋体" panose="02010600030101010101" pitchFamily="2" charset="-122"/>
                <a:ea typeface="宋体" panose="02010600030101010101" pitchFamily="2" charset="-122"/>
                <a:cs typeface="+mn-ea"/>
              </a:rPr>
              <a:t>执行级</a:t>
            </a:r>
            <a:r>
              <a:rPr lang="zh-CN" altLang="en-US" sz="2000" b="1" noProof="1">
                <a:solidFill>
                  <a:srgbClr val="CCFFFF"/>
                </a:solidFill>
                <a:latin typeface="宋体" panose="02010600030101010101" pitchFamily="2" charset="-122"/>
                <a:ea typeface="宋体" panose="02010600030101010101" pitchFamily="2" charset="-122"/>
                <a:cs typeface="+mn-ea"/>
              </a:rPr>
              <a:t>（</a:t>
            </a:r>
            <a:r>
              <a:rPr lang="en-US" altLang="x-none" sz="2000" b="1" noProof="1">
                <a:solidFill>
                  <a:srgbClr val="CCFFFF"/>
                </a:solidFill>
                <a:latin typeface="宋体" panose="02010600030101010101" pitchFamily="2" charset="-122"/>
                <a:ea typeface="宋体" panose="02010600030101010101" pitchFamily="2" charset="-122"/>
                <a:cs typeface="+mn-ea"/>
              </a:rPr>
              <a:t>图</a:t>
            </a:r>
            <a:r>
              <a:rPr lang="en-US" altLang="zh-CN" sz="2000" b="1" noProof="1">
                <a:solidFill>
                  <a:srgbClr val="CCFFFF"/>
                </a:solidFill>
                <a:latin typeface="宋体" panose="02010600030101010101" pitchFamily="2" charset="-122"/>
                <a:ea typeface="宋体" panose="02010600030101010101" pitchFamily="2" charset="-122"/>
                <a:cs typeface="+mn-ea"/>
              </a:rPr>
              <a:t>3-2.7</a:t>
            </a:r>
            <a:r>
              <a:rPr lang="zh-CN" altLang="en-US" sz="2000" b="1" noProof="1">
                <a:solidFill>
                  <a:srgbClr val="CCFFFF"/>
                </a:solidFill>
                <a:latin typeface="宋体" panose="02010600030101010101" pitchFamily="2" charset="-122"/>
                <a:ea typeface="宋体" panose="02010600030101010101" pitchFamily="2" charset="-122"/>
                <a:cs typeface="+mn-ea"/>
              </a:rPr>
              <a:t>）</a:t>
            </a:r>
            <a:r>
              <a:rPr lang="en-US" altLang="x-none" sz="2000" b="1" noProof="1">
                <a:solidFill>
                  <a:srgbClr val="CCFFFF"/>
                </a:solidFill>
                <a:latin typeface="宋体" panose="02010600030101010101" pitchFamily="2" charset="-122"/>
                <a:ea typeface="宋体" panose="02010600030101010101" pitchFamily="2" charset="-122"/>
                <a:cs typeface="+mn-ea"/>
              </a:rPr>
              <a:t>的工作均由</a:t>
            </a:r>
            <a:r>
              <a:rPr lang="zh-CN" altLang="en-US" sz="2000" b="1" noProof="1">
                <a:solidFill>
                  <a:srgbClr val="CCFFFF"/>
                </a:solidFill>
                <a:latin typeface="宋体" panose="02010600030101010101" pitchFamily="2" charset="-122"/>
                <a:ea typeface="宋体" panose="02010600030101010101" pitchFamily="2" charset="-122"/>
                <a:cs typeface="+mn-ea"/>
              </a:rPr>
              <a:t>ALU来做：</a:t>
            </a:r>
            <a:endParaRPr lang="zh-CN" altLang="en-US" sz="2000" b="1" noProof="1">
              <a:solidFill>
                <a:srgbClr val="CCFFFF"/>
              </a:solidFill>
              <a:latin typeface="宋体" panose="02010600030101010101" pitchFamily="2" charset="-122"/>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zh-CN" altLang="en-US" sz="2000" b="1" noProof="1">
                <a:solidFill>
                  <a:srgbClr val="FFCC66"/>
                </a:solidFill>
                <a:latin typeface="宋体" panose="02010600030101010101" pitchFamily="2" charset="-122"/>
                <a:ea typeface="宋体" panose="02010600030101010101" pitchFamily="2" charset="-122"/>
                <a:cs typeface="+mn-ea"/>
              </a:rPr>
              <a:t>ALU运算类指令将在本级计算结果</a:t>
            </a:r>
            <a:r>
              <a:rPr lang="zh-CN" altLang="en-US" sz="2000" b="1" noProof="1">
                <a:solidFill>
                  <a:srgbClr val="CCFFFF"/>
                </a:solidFill>
                <a:latin typeface="宋体" panose="02010600030101010101" pitchFamily="2" charset="-122"/>
                <a:ea typeface="宋体" panose="02010600030101010101" pitchFamily="2" charset="-122"/>
                <a:cs typeface="+mn-ea"/>
              </a:rPr>
              <a:t>，并把它打入</a:t>
            </a:r>
            <a:r>
              <a:rPr lang="zh-CN" altLang="en-US" sz="2000" b="1" noProof="1">
                <a:solidFill>
                  <a:srgbClr val="FFCC66"/>
                </a:solidFill>
                <a:latin typeface="宋体" panose="02010600030101010101" pitchFamily="2" charset="-122"/>
                <a:ea typeface="宋体" panose="02010600030101010101" pitchFamily="2" charset="-122"/>
                <a:cs typeface="+mn-ea"/>
              </a:rPr>
              <a:t>R</a:t>
            </a:r>
            <a:r>
              <a:rPr lang="zh-CN" altLang="en-US" sz="2000" b="1" noProof="1">
                <a:solidFill>
                  <a:srgbClr val="CCFFFF"/>
                </a:solidFill>
                <a:latin typeface="宋体" panose="02010600030101010101" pitchFamily="2" charset="-122"/>
                <a:ea typeface="宋体" panose="02010600030101010101" pitchFamily="2" charset="-122"/>
                <a:cs typeface="+mn-ea"/>
              </a:rPr>
              <a:t>寄存器。</a:t>
            </a:r>
            <a:endParaRPr lang="en-US" altLang="zh-CN" sz="2000" b="1" noProof="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en-US" altLang="zh-CN" sz="2000" b="1" noProof="1">
                <a:solidFill>
                  <a:srgbClr val="CCFFFF"/>
                </a:solidFill>
                <a:latin typeface="宋体" panose="02010600030101010101" pitchFamily="2" charset="-122"/>
                <a:ea typeface="宋体" panose="02010600030101010101" pitchFamily="2" charset="-122"/>
                <a:cs typeface="+mn-ea"/>
              </a:rPr>
              <a:t>  </a:t>
            </a:r>
            <a:r>
              <a:rPr lang="zh-CN" altLang="en-US" sz="2000" b="1" noProof="1">
                <a:solidFill>
                  <a:srgbClr val="CCFFFF"/>
                </a:solidFill>
                <a:latin typeface="宋体" panose="02010600030101010101" pitchFamily="2" charset="-122"/>
                <a:ea typeface="宋体" panose="02010600030101010101" pitchFamily="2" charset="-122"/>
                <a:cs typeface="+mn-ea"/>
              </a:rPr>
              <a:t>ALU的ZERO输出也被打入</a:t>
            </a:r>
            <a:r>
              <a:rPr lang="zh-CN" altLang="en-US" sz="2000" b="1" noProof="1">
                <a:solidFill>
                  <a:srgbClr val="FFCC66"/>
                </a:solidFill>
                <a:latin typeface="宋体" panose="02010600030101010101" pitchFamily="2" charset="-122"/>
                <a:ea typeface="宋体" panose="02010600030101010101" pitchFamily="2" charset="-122"/>
                <a:cs typeface="+mn-ea"/>
              </a:rPr>
              <a:t>Z</a:t>
            </a:r>
            <a:r>
              <a:rPr lang="zh-CN" altLang="en-US" sz="2000" b="1" noProof="1">
                <a:solidFill>
                  <a:srgbClr val="CCFFFF"/>
                </a:solidFill>
                <a:latin typeface="宋体" panose="02010600030101010101" pitchFamily="2" charset="-122"/>
                <a:ea typeface="宋体" panose="02010600030101010101" pitchFamily="2" charset="-122"/>
                <a:cs typeface="+mn-ea"/>
              </a:rPr>
              <a:t>寄存器。</a:t>
            </a:r>
            <a:r>
              <a:rPr lang="zh-CN" altLang="en-US" sz="2000" b="1" noProof="1">
                <a:solidFill>
                  <a:srgbClr val="FFFF00"/>
                </a:solidFill>
                <a:latin typeface="宋体" panose="02010600030101010101" pitchFamily="2" charset="-122"/>
                <a:ea typeface="宋体" panose="02010600030101010101" pitchFamily="2" charset="-122"/>
                <a:cs typeface="+mn-ea"/>
              </a:rPr>
              <a:t>ALU</a:t>
            </a:r>
            <a:r>
              <a:rPr lang="zh-CN" altLang="en-US" sz="2000" b="1" noProof="1">
                <a:solidFill>
                  <a:srgbClr val="CCFFFF"/>
                </a:solidFill>
                <a:latin typeface="宋体" panose="02010600030101010101" pitchFamily="2" charset="-122"/>
                <a:ea typeface="宋体" panose="02010600030101010101" pitchFamily="2" charset="-122"/>
                <a:cs typeface="+mn-ea"/>
              </a:rPr>
              <a:t>的两个操作数，一个来自于寄存器rs1，它在前一级已被打入流水线寄存器</a:t>
            </a:r>
            <a:r>
              <a:rPr lang="zh-CN" altLang="en-US" sz="2000" b="1" noProof="1">
                <a:solidFill>
                  <a:srgbClr val="FFFF00"/>
                </a:solidFill>
                <a:latin typeface="宋体" panose="02010600030101010101" pitchFamily="2" charset="-122"/>
                <a:ea typeface="宋体" panose="02010600030101010101" pitchFamily="2" charset="-122"/>
                <a:cs typeface="+mn-ea"/>
              </a:rPr>
              <a:t>A</a:t>
            </a:r>
            <a:r>
              <a:rPr lang="zh-CN" altLang="en-US" sz="2000" b="1" noProof="1">
                <a:solidFill>
                  <a:srgbClr val="CCFFFF"/>
                </a:solidFill>
                <a:latin typeface="宋体" panose="02010600030101010101" pitchFamily="2" charset="-122"/>
                <a:ea typeface="宋体" panose="02010600030101010101" pitchFamily="2" charset="-122"/>
                <a:cs typeface="+mn-ea"/>
              </a:rPr>
              <a:t>中了；另一个或</a:t>
            </a:r>
            <a:r>
              <a:rPr lang="en-US" altLang="x-none" sz="2000" b="1" noProof="1">
                <a:solidFill>
                  <a:srgbClr val="CCFFFF"/>
                </a:solidFill>
                <a:latin typeface="宋体" panose="02010600030101010101" pitchFamily="2" charset="-122"/>
                <a:ea typeface="宋体" panose="02010600030101010101" pitchFamily="2" charset="-122"/>
                <a:cs typeface="+mn-ea"/>
              </a:rPr>
              <a:t>是</a:t>
            </a:r>
            <a:r>
              <a:rPr lang="zh-CN" altLang="en-US" sz="2000" b="1" noProof="1">
                <a:solidFill>
                  <a:srgbClr val="CCFFFF"/>
                </a:solidFill>
                <a:latin typeface="宋体" panose="02010600030101010101" pitchFamily="2" charset="-122"/>
                <a:ea typeface="宋体" panose="02010600030101010101" pitchFamily="2" charset="-122"/>
                <a:cs typeface="+mn-ea"/>
              </a:rPr>
              <a:t>rs2操作数（</a:t>
            </a:r>
            <a:r>
              <a:rPr lang="zh-CN" altLang="en-US" sz="2000" b="1" noProof="1">
                <a:solidFill>
                  <a:srgbClr val="FFFF00"/>
                </a:solidFill>
                <a:latin typeface="宋体" panose="02010600030101010101" pitchFamily="2" charset="-122"/>
                <a:ea typeface="宋体" panose="02010600030101010101" pitchFamily="2" charset="-122"/>
                <a:cs typeface="+mn-ea"/>
              </a:rPr>
              <a:t>B</a:t>
            </a:r>
            <a:r>
              <a:rPr lang="zh-CN" altLang="en-US" sz="2000" b="1" noProof="1">
                <a:solidFill>
                  <a:srgbClr val="CCFFFF"/>
                </a:solidFill>
                <a:latin typeface="宋体" panose="02010600030101010101" pitchFamily="2" charset="-122"/>
                <a:ea typeface="宋体" panose="02010600030101010101" pitchFamily="2" charset="-122"/>
                <a:cs typeface="+mn-ea"/>
              </a:rPr>
              <a:t>中内容）</a:t>
            </a:r>
            <a:r>
              <a:rPr lang="en-US" altLang="x-none" sz="2000" b="1" noProof="1">
                <a:solidFill>
                  <a:srgbClr val="CCFFFF"/>
                </a:solidFill>
                <a:latin typeface="宋体" panose="02010600030101010101" pitchFamily="2" charset="-122"/>
                <a:ea typeface="宋体" panose="02010600030101010101" pitchFamily="2" charset="-122"/>
                <a:cs typeface="+mn-ea"/>
              </a:rPr>
              <a:t>，</a:t>
            </a:r>
            <a:r>
              <a:rPr lang="zh-CN" altLang="en-US" sz="2000" b="1" noProof="1">
                <a:solidFill>
                  <a:srgbClr val="CCFFFF"/>
                </a:solidFill>
                <a:latin typeface="宋体" panose="02010600030101010101" pitchFamily="2" charset="-122"/>
                <a:ea typeface="宋体" panose="02010600030101010101" pitchFamily="2" charset="-122"/>
                <a:cs typeface="+mn-ea"/>
              </a:rPr>
              <a:t>或是立即数（</a:t>
            </a:r>
            <a:r>
              <a:rPr lang="en-US" altLang="zh-CN" sz="2000" b="1" noProof="1">
                <a:solidFill>
                  <a:srgbClr val="FFFF00"/>
                </a:solidFill>
                <a:latin typeface="宋体" panose="02010600030101010101" pitchFamily="2" charset="-122"/>
                <a:ea typeface="宋体" panose="02010600030101010101" pitchFamily="2" charset="-122"/>
                <a:cs typeface="+mn-ea"/>
              </a:rPr>
              <a:t>I</a:t>
            </a:r>
            <a:r>
              <a:rPr lang="en-US" altLang="x-none" sz="2000" b="1" noProof="1">
                <a:solidFill>
                  <a:srgbClr val="CCFFFF"/>
                </a:solidFill>
                <a:latin typeface="宋体" panose="02010600030101010101" pitchFamily="2" charset="-122"/>
                <a:ea typeface="宋体" panose="02010600030101010101" pitchFamily="2" charset="-122"/>
                <a:cs typeface="+mn-ea"/>
              </a:rPr>
              <a:t>中内容</a:t>
            </a:r>
            <a:r>
              <a:rPr lang="zh-CN" altLang="en-US" sz="2000" b="1" noProof="1">
                <a:solidFill>
                  <a:srgbClr val="CCFFFF"/>
                </a:solidFill>
                <a:latin typeface="宋体" panose="02010600030101010101" pitchFamily="2" charset="-122"/>
                <a:ea typeface="宋体" panose="02010600030101010101" pitchFamily="2" charset="-122"/>
                <a:cs typeface="+mn-ea"/>
              </a:rPr>
              <a:t>）</a:t>
            </a:r>
            <a:r>
              <a:rPr lang="en-US" altLang="x-none" sz="2000" b="1" noProof="1">
                <a:solidFill>
                  <a:srgbClr val="CCFFFF"/>
                </a:solidFill>
                <a:latin typeface="宋体" panose="02010600030101010101" pitchFamily="2" charset="-122"/>
                <a:ea typeface="宋体" panose="02010600030101010101" pitchFamily="2" charset="-122"/>
                <a:cs typeface="+mn-ea"/>
              </a:rPr>
              <a:t>。</a:t>
            </a:r>
            <a:r>
              <a:rPr lang="en-US" altLang="zh-CN" sz="2000" b="1" noProof="1">
                <a:solidFill>
                  <a:srgbClr val="FFFFFF"/>
                </a:solidFill>
                <a:latin typeface="宋体" panose="02010600030101010101" pitchFamily="2" charset="-122"/>
                <a:ea typeface="宋体" panose="02010600030101010101" pitchFamily="2" charset="-122"/>
                <a:cs typeface="+mn-ea"/>
              </a:rPr>
              <a:t>d</a:t>
            </a:r>
            <a:r>
              <a:rPr lang="zh-CN" altLang="en-US" sz="2000" b="1" noProof="1">
                <a:solidFill>
                  <a:srgbClr val="CCFFFF"/>
                </a:solidFill>
                <a:latin typeface="宋体" panose="02010600030101010101" pitchFamily="2" charset="-122"/>
                <a:ea typeface="宋体" panose="02010600030101010101" pitchFamily="2" charset="-122"/>
                <a:cs typeface="+mn-ea"/>
              </a:rPr>
              <a:t>直接传递。</a:t>
            </a:r>
            <a:endParaRPr lang="en-US" altLang="x-none" sz="2000" b="1" noProof="1">
              <a:solidFill>
                <a:srgbClr val="CCFFFF"/>
              </a:solidFill>
              <a:latin typeface="宋体" panose="02010600030101010101" pitchFamily="2" charset="-122"/>
              <a:ea typeface="宋体" panose="02010600030101010101" pitchFamily="2" charset="-122"/>
            </a:endParaRPr>
          </a:p>
        </p:txBody>
      </p:sp>
      <p:pic>
        <p:nvPicPr>
          <p:cNvPr id="48130" name="Picture 3" descr="7">
            <a:extLst>
              <a:ext uri="{FF2B5EF4-FFF2-40B4-BE49-F238E27FC236}">
                <a16:creationId xmlns:a16="http://schemas.microsoft.com/office/drawing/2014/main" id="{8B80B94E-4372-4636-B66A-EF66EE647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2349500"/>
            <a:ext cx="8713788"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 Box 4">
            <a:extLst>
              <a:ext uri="{FF2B5EF4-FFF2-40B4-BE49-F238E27FC236}">
                <a16:creationId xmlns:a16="http://schemas.microsoft.com/office/drawing/2014/main" id="{A3038CBA-9F25-4DF6-945A-E235D0FC1D05}"/>
              </a:ext>
            </a:extLst>
          </p:cNvPr>
          <p:cNvSpPr txBox="1">
            <a:spLocks noChangeArrowheads="1"/>
          </p:cNvSpPr>
          <p:nvPr/>
        </p:nvSpPr>
        <p:spPr bwMode="auto">
          <a:xfrm>
            <a:off x="4492626" y="2349500"/>
            <a:ext cx="61753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CCFFFF"/>
                </a:solidFill>
                <a:latin typeface="Times New Roman" panose="02020603050405020304" pitchFamily="18" charset="0"/>
                <a:ea typeface="宋体" panose="02010600030101010101" pitchFamily="2" charset="-122"/>
              </a:rPr>
              <a:t>         </a:t>
            </a:r>
            <a:r>
              <a:rPr lang="zh-CN" altLang="en-US" b="1">
                <a:solidFill>
                  <a:srgbClr val="3366FF"/>
                </a:solidFill>
                <a:latin typeface="Times New Roman" panose="02020603050405020304" pitchFamily="18" charset="0"/>
                <a:ea typeface="宋体" panose="02010600030101010101" pitchFamily="2" charset="-122"/>
              </a:rPr>
              <a:t>图</a:t>
            </a:r>
            <a:r>
              <a:rPr lang="en-US" altLang="zh-CN" b="1">
                <a:solidFill>
                  <a:srgbClr val="3366FF"/>
                </a:solidFill>
                <a:latin typeface="Times New Roman" panose="02020603050405020304" pitchFamily="18" charset="0"/>
                <a:ea typeface="宋体" panose="02010600030101010101" pitchFamily="2" charset="-122"/>
              </a:rPr>
              <a:t>3-2</a:t>
            </a:r>
            <a:r>
              <a:rPr lang="zh-CN" altLang="en-US" b="1">
                <a:solidFill>
                  <a:srgbClr val="3366FF"/>
                </a:solidFill>
                <a:latin typeface="Times New Roman" panose="02020603050405020304" pitchFamily="18" charset="0"/>
                <a:ea typeface="宋体" panose="02010600030101010101" pitchFamily="2" charset="-122"/>
              </a:rPr>
              <a:t>.7  流水线第三级——执行级</a:t>
            </a:r>
          </a:p>
        </p:txBody>
      </p:sp>
      <p:sp>
        <p:nvSpPr>
          <p:cNvPr id="48132" name="灯片编号占位符 1">
            <a:extLst>
              <a:ext uri="{FF2B5EF4-FFF2-40B4-BE49-F238E27FC236}">
                <a16:creationId xmlns:a16="http://schemas.microsoft.com/office/drawing/2014/main" id="{FD6F5613-9E3F-457D-B018-DAA5BC436FE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B6679FAA-66B7-42EC-A0E8-BA2526E4E2C6}"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272</a:t>
            </a:fld>
            <a:endParaRPr lang="zh-CN" altLang="en-US">
              <a:solidFill>
                <a:srgbClr val="FFFFFF"/>
              </a:solidFill>
              <a:latin typeface="Times New Roman" panose="02020603050405020304" pitchFamily="18" charset="0"/>
              <a:ea typeface="宋体" panose="02010600030101010101" pitchFamily="2" charset="-122"/>
            </a:endParaRPr>
          </a:p>
        </p:txBody>
      </p:sp>
      <p:pic>
        <p:nvPicPr>
          <p:cNvPr id="48133" name="Picture 10" descr="2">
            <a:extLst>
              <a:ext uri="{FF2B5EF4-FFF2-40B4-BE49-F238E27FC236}">
                <a16:creationId xmlns:a16="http://schemas.microsoft.com/office/drawing/2014/main" id="{C0070854-DAE0-4F8F-AF17-6070A7A4C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843" t="52165" r="61362" b="27225"/>
          <a:stretch>
            <a:fillRect/>
          </a:stretch>
        </p:blipFill>
        <p:spPr bwMode="auto">
          <a:xfrm>
            <a:off x="4008438" y="4486275"/>
            <a:ext cx="792162"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3" name="灯片编号占位符 3">
            <a:extLst>
              <a:ext uri="{FF2B5EF4-FFF2-40B4-BE49-F238E27FC236}">
                <a16:creationId xmlns:a16="http://schemas.microsoft.com/office/drawing/2014/main" id="{8BDACB33-736F-4C55-9FCC-A622137DC41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44316A8E-18FF-4E9D-AEDE-B07A0245FEBD}"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273</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57346" name="Text Box 2">
            <a:extLst>
              <a:ext uri="{FF2B5EF4-FFF2-40B4-BE49-F238E27FC236}">
                <a16:creationId xmlns:a16="http://schemas.microsoft.com/office/drawing/2014/main" id="{B82E7526-7FA2-4BD7-BF2E-5A1415801611}"/>
              </a:ext>
            </a:extLst>
          </p:cNvPr>
          <p:cNvSpPr txBox="1"/>
          <p:nvPr/>
        </p:nvSpPr>
        <p:spPr>
          <a:xfrm>
            <a:off x="1774826" y="188913"/>
            <a:ext cx="8893175" cy="1568450"/>
          </a:xfrm>
          <a:prstGeom prst="rect">
            <a:avLst/>
          </a:prstGeom>
          <a:noFill/>
          <a:ln w="9525">
            <a:noFill/>
          </a:ln>
        </p:spPr>
        <p:txBody>
          <a:bodyPr>
            <a:spAutoFit/>
          </a:bodyPr>
          <a:lstStyle/>
          <a:p>
            <a:pPr marL="342900" indent="-342900" fontAlgn="base">
              <a:spcBef>
                <a:spcPct val="0"/>
              </a:spcBef>
              <a:spcAft>
                <a:spcPct val="0"/>
              </a:spcAft>
              <a:buFont typeface="Wingdings" panose="05000000000000000000" charset="0"/>
              <a:buChar char="Ø"/>
            </a:pPr>
            <a:r>
              <a:rPr lang="zh-CN" altLang="en-US" sz="2400" b="1" noProof="1">
                <a:solidFill>
                  <a:srgbClr val="FFFF00"/>
                </a:solidFill>
                <a:latin typeface="宋体" panose="02010600030101010101" pitchFamily="2" charset="-122"/>
                <a:ea typeface="宋体" panose="02010600030101010101" pitchFamily="2" charset="-122"/>
                <a:cs typeface="+mn-ea"/>
              </a:rPr>
              <a:t>load和store</a:t>
            </a:r>
            <a:r>
              <a:rPr lang="zh-CN" altLang="en-US" sz="2400" b="1" noProof="1">
                <a:solidFill>
                  <a:srgbClr val="CCFFFF"/>
                </a:solidFill>
                <a:latin typeface="宋体" panose="02010600030101010101" pitchFamily="2" charset="-122"/>
                <a:ea typeface="宋体" panose="02010600030101010101" pitchFamily="2" charset="-122"/>
                <a:cs typeface="+mn-ea"/>
              </a:rPr>
              <a:t>指令在本级计算存储器地址（ALU做加法）</a:t>
            </a:r>
            <a:r>
              <a:rPr lang="en-US" altLang="x-none" sz="2400" b="1" noProof="1">
                <a:solidFill>
                  <a:srgbClr val="CCFFFF"/>
                </a:solidFill>
                <a:latin typeface="宋体" panose="02010600030101010101" pitchFamily="2" charset="-122"/>
                <a:ea typeface="宋体" panose="02010600030101010101" pitchFamily="2" charset="-122"/>
                <a:cs typeface="+mn-ea"/>
              </a:rPr>
              <a:t>。两个源操作数一个来自于</a:t>
            </a:r>
            <a:r>
              <a:rPr lang="zh-CN" altLang="en-US" sz="2400" b="1" noProof="1">
                <a:solidFill>
                  <a:srgbClr val="FFFFFF"/>
                </a:solidFill>
                <a:latin typeface="宋体" panose="02010600030101010101" pitchFamily="2" charset="-122"/>
                <a:ea typeface="宋体" panose="02010600030101010101" pitchFamily="2" charset="-122"/>
                <a:cs typeface="+mn-ea"/>
              </a:rPr>
              <a:t>A</a:t>
            </a:r>
            <a:r>
              <a:rPr lang="zh-CN" altLang="en-US" sz="2400" b="1" noProof="1">
                <a:solidFill>
                  <a:srgbClr val="CCFFFF"/>
                </a:solidFill>
                <a:latin typeface="宋体" panose="02010600030101010101" pitchFamily="2" charset="-122"/>
                <a:ea typeface="宋体" panose="02010600030101010101" pitchFamily="2" charset="-122"/>
                <a:cs typeface="+mn-ea"/>
              </a:rPr>
              <a:t>，一个来自于</a:t>
            </a:r>
            <a:r>
              <a:rPr lang="zh-CN" altLang="en-US" sz="2400" b="1" noProof="1">
                <a:solidFill>
                  <a:srgbClr val="FFFFFF"/>
                </a:solidFill>
                <a:latin typeface="宋体" panose="02010600030101010101" pitchFamily="2" charset="-122"/>
                <a:ea typeface="宋体" panose="02010600030101010101" pitchFamily="2" charset="-122"/>
                <a:cs typeface="+mn-ea"/>
              </a:rPr>
              <a:t>I</a:t>
            </a:r>
            <a:r>
              <a:rPr lang="zh-CN" altLang="en-US" sz="2400" b="1" noProof="1">
                <a:solidFill>
                  <a:srgbClr val="CCFFFF"/>
                </a:solidFill>
                <a:latin typeface="宋体" panose="02010600030101010101" pitchFamily="2" charset="-122"/>
                <a:ea typeface="宋体" panose="02010600030101010101" pitchFamily="2" charset="-122"/>
                <a:cs typeface="+mn-ea"/>
              </a:rPr>
              <a:t>。若是</a:t>
            </a:r>
            <a:r>
              <a:rPr lang="zh-CN" altLang="en-US" sz="2400" b="1" noProof="1">
                <a:solidFill>
                  <a:srgbClr val="FFCC66"/>
                </a:solidFill>
                <a:latin typeface="宋体" panose="02010600030101010101" pitchFamily="2" charset="-122"/>
                <a:ea typeface="宋体" panose="02010600030101010101" pitchFamily="2" charset="-122"/>
                <a:cs typeface="+mn-ea"/>
              </a:rPr>
              <a:t>store</a:t>
            </a:r>
            <a:r>
              <a:rPr lang="zh-CN" altLang="en-US" sz="2400" b="1" noProof="1">
                <a:solidFill>
                  <a:srgbClr val="CCFFFF"/>
                </a:solidFill>
                <a:latin typeface="宋体" panose="02010600030101010101" pitchFamily="2" charset="-122"/>
                <a:ea typeface="宋体" panose="02010600030101010101" pitchFamily="2" charset="-122"/>
                <a:cs typeface="+mn-ea"/>
              </a:rPr>
              <a:t>指令，</a:t>
            </a:r>
            <a:r>
              <a:rPr lang="zh-CN" altLang="en-US" sz="2400" b="1" noProof="1">
                <a:solidFill>
                  <a:srgbClr val="FFFF00"/>
                </a:solidFill>
                <a:latin typeface="宋体" panose="02010600030101010101" pitchFamily="2" charset="-122"/>
                <a:ea typeface="宋体" panose="02010600030101010101" pitchFamily="2" charset="-122"/>
                <a:cs typeface="+mn-ea"/>
              </a:rPr>
              <a:t>B</a:t>
            </a:r>
            <a:r>
              <a:rPr lang="zh-CN" altLang="en-US" sz="2400" b="1" noProof="1">
                <a:solidFill>
                  <a:srgbClr val="CCFFFF"/>
                </a:solidFill>
                <a:latin typeface="宋体" panose="02010600030101010101" pitchFamily="2" charset="-122"/>
                <a:ea typeface="宋体" panose="02010600030101010101" pitchFamily="2" charset="-122"/>
                <a:cs typeface="+mn-ea"/>
              </a:rPr>
              <a:t>的内容（写入</a:t>
            </a:r>
            <a:r>
              <a:rPr lang="en-US" altLang="zh-CN" sz="2400" b="1" noProof="1">
                <a:solidFill>
                  <a:srgbClr val="CCFFFF"/>
                </a:solidFill>
                <a:latin typeface="宋体" panose="02010600030101010101" pitchFamily="2" charset="-122"/>
                <a:ea typeface="宋体" panose="02010600030101010101" pitchFamily="2" charset="-122"/>
                <a:cs typeface="+mn-ea"/>
              </a:rPr>
              <a:t>DM</a:t>
            </a:r>
            <a:r>
              <a:rPr lang="zh-CN" altLang="en-US" sz="2400" b="1" noProof="1">
                <a:solidFill>
                  <a:srgbClr val="CCFFFF"/>
                </a:solidFill>
                <a:latin typeface="宋体" panose="02010600030101010101" pitchFamily="2" charset="-122"/>
                <a:ea typeface="宋体" panose="02010600030101010101" pitchFamily="2" charset="-122"/>
                <a:cs typeface="+mn-ea"/>
              </a:rPr>
              <a:t>）将被打入流水线寄存器</a:t>
            </a:r>
            <a:r>
              <a:rPr lang="zh-CN" altLang="en-US" sz="2400" b="1" noProof="1">
                <a:solidFill>
                  <a:srgbClr val="FFFF00"/>
                </a:solidFill>
                <a:latin typeface="宋体" panose="02010600030101010101" pitchFamily="2" charset="-122"/>
                <a:ea typeface="宋体" panose="02010600030101010101" pitchFamily="2" charset="-122"/>
                <a:cs typeface="+mn-ea"/>
              </a:rPr>
              <a:t>S</a:t>
            </a:r>
            <a:r>
              <a:rPr lang="zh-CN" altLang="en-US" sz="2400" b="1" noProof="1">
                <a:solidFill>
                  <a:srgbClr val="CCFFFF"/>
                </a:solidFill>
                <a:latin typeface="宋体" panose="02010600030101010101" pitchFamily="2" charset="-122"/>
                <a:ea typeface="宋体" panose="02010600030101010101" pitchFamily="2" charset="-122"/>
                <a:cs typeface="+mn-ea"/>
              </a:rPr>
              <a:t>。</a:t>
            </a:r>
            <a:endParaRPr lang="en-US" altLang="x-none" sz="2400" b="1" noProof="1">
              <a:solidFill>
                <a:srgbClr val="CCFFFF"/>
              </a:solidFill>
              <a:latin typeface="宋体" panose="02010600030101010101" pitchFamily="2" charset="-122"/>
              <a:ea typeface="宋体" panose="02010600030101010101" pitchFamily="2" charset="-122"/>
            </a:endParaRPr>
          </a:p>
          <a:p>
            <a:pPr fontAlgn="base">
              <a:spcBef>
                <a:spcPct val="0"/>
              </a:spcBef>
              <a:spcAft>
                <a:spcPct val="0"/>
              </a:spcAft>
            </a:pPr>
            <a:endParaRPr lang="en-US" altLang="x-none" sz="2400" b="1" noProof="1">
              <a:solidFill>
                <a:srgbClr val="CCFFFF"/>
              </a:solidFill>
              <a:latin typeface="宋体" panose="02010600030101010101" pitchFamily="2" charset="-122"/>
              <a:ea typeface="宋体" panose="02010600030101010101" pitchFamily="2" charset="-122"/>
            </a:endParaRPr>
          </a:p>
        </p:txBody>
      </p:sp>
      <p:grpSp>
        <p:nvGrpSpPr>
          <p:cNvPr id="49155" name="Group 5">
            <a:extLst>
              <a:ext uri="{FF2B5EF4-FFF2-40B4-BE49-F238E27FC236}">
                <a16:creationId xmlns:a16="http://schemas.microsoft.com/office/drawing/2014/main" id="{FF34D2E7-BC60-4AD0-BBD6-33A9B3760D16}"/>
              </a:ext>
            </a:extLst>
          </p:cNvPr>
          <p:cNvGrpSpPr>
            <a:grpSpLocks/>
          </p:cNvGrpSpPr>
          <p:nvPr/>
        </p:nvGrpSpPr>
        <p:grpSpPr bwMode="auto">
          <a:xfrm>
            <a:off x="1847850" y="1700214"/>
            <a:ext cx="8820150" cy="4968875"/>
            <a:chOff x="204" y="1026"/>
            <a:chExt cx="5556" cy="3130"/>
          </a:xfrm>
        </p:grpSpPr>
        <p:pic>
          <p:nvPicPr>
            <p:cNvPr id="49156" name="Picture 3" descr="7">
              <a:extLst>
                <a:ext uri="{FF2B5EF4-FFF2-40B4-BE49-F238E27FC236}">
                  <a16:creationId xmlns:a16="http://schemas.microsoft.com/office/drawing/2014/main" id="{B93438EE-0CE4-48FF-B0E6-69649737D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1026"/>
              <a:ext cx="5556" cy="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 Box 4">
              <a:extLst>
                <a:ext uri="{FF2B5EF4-FFF2-40B4-BE49-F238E27FC236}">
                  <a16:creationId xmlns:a16="http://schemas.microsoft.com/office/drawing/2014/main" id="{2AB0D0A5-6B4C-4DB4-A979-4B912149261B}"/>
                </a:ext>
              </a:extLst>
            </p:cNvPr>
            <p:cNvSpPr txBox="1">
              <a:spLocks noChangeArrowheads="1"/>
            </p:cNvSpPr>
            <p:nvPr/>
          </p:nvSpPr>
          <p:spPr bwMode="auto">
            <a:xfrm>
              <a:off x="1746" y="1071"/>
              <a:ext cx="375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CCFFFF"/>
                  </a:solidFill>
                  <a:latin typeface="Times New Roman" panose="02020603050405020304" pitchFamily="18" charset="0"/>
                  <a:ea typeface="宋体" panose="02010600030101010101" pitchFamily="2" charset="-122"/>
                </a:rPr>
                <a:t>         </a:t>
              </a:r>
              <a:r>
                <a:rPr lang="zh-CN" altLang="en-US" b="1">
                  <a:solidFill>
                    <a:srgbClr val="3366FF"/>
                  </a:solidFill>
                  <a:latin typeface="Times New Roman" panose="02020603050405020304" pitchFamily="18" charset="0"/>
                  <a:ea typeface="宋体" panose="02010600030101010101" pitchFamily="2" charset="-122"/>
                </a:rPr>
                <a:t>图</a:t>
              </a:r>
              <a:r>
                <a:rPr lang="en-US" altLang="zh-CN" b="1">
                  <a:solidFill>
                    <a:srgbClr val="3366FF"/>
                  </a:solidFill>
                  <a:latin typeface="Times New Roman" panose="02020603050405020304" pitchFamily="18" charset="0"/>
                  <a:ea typeface="宋体" panose="02010600030101010101" pitchFamily="2" charset="-122"/>
                </a:rPr>
                <a:t>3-2</a:t>
              </a:r>
              <a:r>
                <a:rPr lang="zh-CN" altLang="en-US" b="1">
                  <a:solidFill>
                    <a:srgbClr val="3366FF"/>
                  </a:solidFill>
                  <a:latin typeface="Times New Roman" panose="02020603050405020304" pitchFamily="18" charset="0"/>
                  <a:ea typeface="宋体" panose="02010600030101010101" pitchFamily="2" charset="-122"/>
                </a:rPr>
                <a:t>.7  流水线第三级——执行级</a:t>
              </a:r>
            </a:p>
          </p:txBody>
        </p:sp>
      </p:gr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69" name="Text Box 2">
            <a:extLst>
              <a:ext uri="{FF2B5EF4-FFF2-40B4-BE49-F238E27FC236}">
                <a16:creationId xmlns:a16="http://schemas.microsoft.com/office/drawing/2014/main" id="{E847B5C0-A275-4F0F-9A98-17B09D63D9FB}"/>
              </a:ext>
            </a:extLst>
          </p:cNvPr>
          <p:cNvSpPr txBox="1"/>
          <p:nvPr/>
        </p:nvSpPr>
        <p:spPr>
          <a:xfrm>
            <a:off x="1703388" y="188913"/>
            <a:ext cx="8820150" cy="2011362"/>
          </a:xfrm>
          <a:prstGeom prst="rect">
            <a:avLst/>
          </a:prstGeom>
          <a:noFill/>
          <a:ln w="9525">
            <a:noFill/>
          </a:ln>
        </p:spPr>
        <p:txBody>
          <a:bodyPr>
            <a:spAutoFit/>
          </a:bodyPr>
          <a:lstStyle/>
          <a:p>
            <a:pPr fontAlgn="base">
              <a:spcBef>
                <a:spcPct val="0"/>
              </a:spcBef>
              <a:spcAft>
                <a:spcPct val="0"/>
              </a:spcAft>
            </a:pPr>
            <a:r>
              <a:rPr lang="zh-CN" altLang="en-US" sz="2800" b="1" noProof="1">
                <a:solidFill>
                  <a:srgbClr val="FFFF00"/>
                </a:solidFill>
                <a:latin typeface="Times New Roman" panose="02020603050405020304" pitchFamily="18" charset="0"/>
                <a:ea typeface="宋体" panose="02010600030101010101" pitchFamily="2" charset="-122"/>
                <a:cs typeface="+mn-ea"/>
              </a:rPr>
              <a:t>4. MEM级</a:t>
            </a:r>
            <a:r>
              <a:rPr lang="zh-CN" altLang="en-US" sz="3000" b="1" noProof="1">
                <a:solidFill>
                  <a:srgbClr val="FFFF00"/>
                </a:solidFill>
                <a:latin typeface="Times New Roman" panose="02020603050405020304" pitchFamily="18" charset="0"/>
                <a:ea typeface="宋体" panose="02010600030101010101" pitchFamily="2" charset="-122"/>
                <a:cs typeface="+mn-ea"/>
              </a:rPr>
              <a:t> </a:t>
            </a:r>
            <a:r>
              <a:rPr lang="zh-CN" altLang="en-US" sz="3000" b="1" noProof="1">
                <a:solidFill>
                  <a:srgbClr val="CCFFFF"/>
                </a:solidFill>
                <a:latin typeface="Times New Roman" panose="02020603050405020304" pitchFamily="18" charset="0"/>
                <a:ea typeface="宋体" panose="02010600030101010101" pitchFamily="2" charset="-122"/>
                <a:cs typeface="+mn-ea"/>
              </a:rPr>
              <a:t>  </a:t>
            </a:r>
            <a:r>
              <a:rPr lang="zh-CN" altLang="en-US" sz="2000" b="1" noProof="1">
                <a:solidFill>
                  <a:srgbClr val="CCFFFF"/>
                </a:solidFill>
                <a:latin typeface="Times New Roman" panose="02020603050405020304" pitchFamily="18" charset="0"/>
                <a:ea typeface="宋体" panose="02010600030101010101" pitchFamily="2" charset="-122"/>
                <a:cs typeface="+mn-ea"/>
              </a:rPr>
              <a:t>存储器访问级（图</a:t>
            </a:r>
            <a:r>
              <a:rPr lang="en-US" altLang="zh-CN" sz="2000" b="1" noProof="1">
                <a:solidFill>
                  <a:srgbClr val="CCFFFF"/>
                </a:solidFill>
                <a:latin typeface="Times New Roman" panose="02020603050405020304" pitchFamily="18" charset="0"/>
                <a:ea typeface="宋体" panose="02010600030101010101" pitchFamily="2" charset="-122"/>
                <a:cs typeface="+mn-ea"/>
              </a:rPr>
              <a:t>3-2.</a:t>
            </a:r>
            <a:r>
              <a:rPr lang="zh-CN" altLang="en-US" sz="2000" b="1" noProof="1">
                <a:solidFill>
                  <a:srgbClr val="CCFFFF"/>
                </a:solidFill>
                <a:latin typeface="Times New Roman" panose="02020603050405020304" pitchFamily="18" charset="0"/>
                <a:ea typeface="宋体" panose="02010600030101010101" pitchFamily="2" charset="-122"/>
                <a:cs typeface="+mn-ea"/>
              </a:rPr>
              <a:t>8）专为</a:t>
            </a:r>
            <a:r>
              <a:rPr lang="zh-CN" altLang="en-US" sz="2000" b="1" noProof="1">
                <a:solidFill>
                  <a:srgbClr val="FFFF00"/>
                </a:solidFill>
                <a:latin typeface="Times New Roman" panose="02020603050405020304" pitchFamily="18" charset="0"/>
                <a:ea typeface="宋体" panose="02010600030101010101" pitchFamily="2" charset="-122"/>
                <a:cs typeface="+mn-ea"/>
              </a:rPr>
              <a:t>load／store</a:t>
            </a:r>
            <a:r>
              <a:rPr lang="zh-CN" altLang="en-US" sz="2000" b="1" noProof="1">
                <a:solidFill>
                  <a:srgbClr val="CCFFFF"/>
                </a:solidFill>
                <a:latin typeface="Times New Roman" panose="02020603050405020304" pitchFamily="18" charset="0"/>
                <a:ea typeface="宋体" panose="02010600030101010101" pitchFamily="2" charset="-122"/>
                <a:cs typeface="+mn-ea"/>
              </a:rPr>
              <a:t>指令而设。</a:t>
            </a:r>
            <a:endParaRPr lang="zh-CN" altLang="en-US" sz="2000" b="1" noProof="1">
              <a:solidFill>
                <a:srgbClr val="CCFFFF"/>
              </a:solidFill>
              <a:latin typeface="Times New Roman" panose="02020603050405020304" pitchFamily="18" charset="0"/>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zh-CN" altLang="en-US" sz="2000" b="1" noProof="1">
                <a:solidFill>
                  <a:srgbClr val="CCFFFF"/>
                </a:solidFill>
                <a:latin typeface="Times New Roman" panose="02020603050405020304" pitchFamily="18" charset="0"/>
                <a:ea typeface="宋体" panose="02010600030101010101" pitchFamily="2" charset="-122"/>
                <a:cs typeface="+mn-ea"/>
              </a:rPr>
              <a:t> </a:t>
            </a:r>
            <a:r>
              <a:rPr lang="zh-CN" altLang="en-US" sz="2000" b="1" noProof="1">
                <a:solidFill>
                  <a:srgbClr val="FFCC66"/>
                </a:solidFill>
                <a:latin typeface="Times New Roman" panose="02020603050405020304" pitchFamily="18" charset="0"/>
                <a:ea typeface="宋体" panose="02010600030101010101" pitchFamily="2" charset="-122"/>
                <a:cs typeface="+mn-ea"/>
              </a:rPr>
              <a:t>load／store</a:t>
            </a:r>
            <a:r>
              <a:rPr lang="zh-CN" altLang="en-US" sz="2000" b="1" noProof="1">
                <a:solidFill>
                  <a:srgbClr val="CCFFFF"/>
                </a:solidFill>
                <a:latin typeface="Times New Roman" panose="02020603050405020304" pitchFamily="18" charset="0"/>
                <a:ea typeface="宋体" panose="02010600030101010101" pitchFamily="2" charset="-122"/>
                <a:cs typeface="+mn-ea"/>
              </a:rPr>
              <a:t>均使用流水线寄存器</a:t>
            </a:r>
            <a:r>
              <a:rPr lang="zh-CN" altLang="en-US" sz="2000" b="1" noProof="1">
                <a:solidFill>
                  <a:srgbClr val="FFCC66"/>
                </a:solidFill>
                <a:latin typeface="Times New Roman" panose="02020603050405020304" pitchFamily="18" charset="0"/>
                <a:ea typeface="宋体" panose="02010600030101010101" pitchFamily="2" charset="-122"/>
                <a:cs typeface="+mn-ea"/>
              </a:rPr>
              <a:t>R</a:t>
            </a:r>
            <a:r>
              <a:rPr lang="zh-CN" altLang="en-US" sz="2000" b="1" noProof="1">
                <a:solidFill>
                  <a:srgbClr val="CCFFFF"/>
                </a:solidFill>
                <a:latin typeface="Times New Roman" panose="02020603050405020304" pitchFamily="18" charset="0"/>
                <a:ea typeface="宋体" panose="02010600030101010101" pitchFamily="2" charset="-122"/>
                <a:cs typeface="+mn-ea"/>
              </a:rPr>
              <a:t>的输出作为访问存储器的地址。</a:t>
            </a:r>
            <a:r>
              <a:rPr lang="zh-CN" altLang="en-US" sz="2000" b="1" noProof="1">
                <a:solidFill>
                  <a:srgbClr val="FFCC66"/>
                </a:solidFill>
                <a:latin typeface="Times New Roman" panose="02020603050405020304" pitchFamily="18" charset="0"/>
                <a:ea typeface="宋体" panose="02010600030101010101" pitchFamily="2" charset="-122"/>
                <a:cs typeface="+mn-ea"/>
              </a:rPr>
              <a:t>store</a:t>
            </a:r>
            <a:r>
              <a:rPr lang="zh-CN" altLang="en-US" sz="2000" b="1" noProof="1">
                <a:solidFill>
                  <a:srgbClr val="CCFFFF"/>
                </a:solidFill>
                <a:latin typeface="Times New Roman" panose="02020603050405020304" pitchFamily="18" charset="0"/>
                <a:ea typeface="宋体" panose="02010600030101010101" pitchFamily="2" charset="-122"/>
                <a:cs typeface="+mn-ea"/>
              </a:rPr>
              <a:t>指令把</a:t>
            </a:r>
            <a:r>
              <a:rPr lang="zh-CN" altLang="en-US" sz="2000" b="1" noProof="1">
                <a:solidFill>
                  <a:srgbClr val="FFCC66"/>
                </a:solidFill>
                <a:latin typeface="Times New Roman" panose="02020603050405020304" pitchFamily="18" charset="0"/>
                <a:ea typeface="宋体" panose="02010600030101010101" pitchFamily="2" charset="-122"/>
                <a:cs typeface="+mn-ea"/>
              </a:rPr>
              <a:t>S</a:t>
            </a:r>
            <a:r>
              <a:rPr lang="zh-CN" altLang="en-US" sz="2000" b="1" noProof="1">
                <a:solidFill>
                  <a:srgbClr val="CCFFFF"/>
                </a:solidFill>
                <a:latin typeface="Times New Roman" panose="02020603050405020304" pitchFamily="18" charset="0"/>
                <a:ea typeface="宋体" panose="02010600030101010101" pitchFamily="2" charset="-122"/>
                <a:cs typeface="+mn-ea"/>
              </a:rPr>
              <a:t>的内容写入存储器。</a:t>
            </a:r>
            <a:r>
              <a:rPr lang="zh-CN" altLang="en-US" sz="2000" b="1" noProof="1">
                <a:solidFill>
                  <a:srgbClr val="FFCC66"/>
                </a:solidFill>
                <a:latin typeface="Times New Roman" panose="02020603050405020304" pitchFamily="18" charset="0"/>
                <a:ea typeface="宋体" panose="02010600030101010101" pitchFamily="2" charset="-122"/>
                <a:cs typeface="+mn-ea"/>
              </a:rPr>
              <a:t>load</a:t>
            </a:r>
            <a:r>
              <a:rPr lang="zh-CN" altLang="en-US" sz="2000" b="1" noProof="1">
                <a:solidFill>
                  <a:srgbClr val="CCFFFF"/>
                </a:solidFill>
                <a:latin typeface="Times New Roman" panose="02020603050405020304" pitchFamily="18" charset="0"/>
                <a:ea typeface="宋体" panose="02010600030101010101" pitchFamily="2" charset="-122"/>
                <a:cs typeface="+mn-ea"/>
              </a:rPr>
              <a:t>指令读存储器，并把读出的数据打入流水线寄存器</a:t>
            </a:r>
            <a:r>
              <a:rPr lang="zh-CN" altLang="en-US" sz="2000" b="1" noProof="1">
                <a:solidFill>
                  <a:srgbClr val="FFCC66"/>
                </a:solidFill>
                <a:latin typeface="Times New Roman" panose="02020603050405020304" pitchFamily="18" charset="0"/>
                <a:ea typeface="宋体" panose="02010600030101010101" pitchFamily="2" charset="-122"/>
                <a:cs typeface="+mn-ea"/>
              </a:rPr>
              <a:t>D</a:t>
            </a:r>
            <a:r>
              <a:rPr lang="zh-CN" altLang="en-US" sz="2000" b="1" noProof="1">
                <a:solidFill>
                  <a:srgbClr val="CCFFFF"/>
                </a:solidFill>
                <a:latin typeface="Times New Roman" panose="02020603050405020304" pitchFamily="18" charset="0"/>
                <a:ea typeface="宋体" panose="02010600030101010101" pitchFamily="2" charset="-122"/>
                <a:cs typeface="+mn-ea"/>
              </a:rPr>
              <a:t>。</a:t>
            </a:r>
            <a:endParaRPr lang="zh-CN" altLang="en-US" sz="2000" b="1" noProof="1">
              <a:solidFill>
                <a:srgbClr val="CCFFFF"/>
              </a:solidFill>
              <a:latin typeface="Times New Roman" panose="02020603050405020304" pitchFamily="18" charset="0"/>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zh-CN" altLang="en-US" sz="2000" b="1" noProof="1">
                <a:solidFill>
                  <a:srgbClr val="CCFFFF"/>
                </a:solidFill>
                <a:latin typeface="Times New Roman" panose="02020603050405020304" pitchFamily="18" charset="0"/>
                <a:ea typeface="宋体" panose="02010600030101010101" pitchFamily="2" charset="-122"/>
                <a:cs typeface="+mn-ea"/>
              </a:rPr>
              <a:t> </a:t>
            </a:r>
            <a:r>
              <a:rPr lang="zh-CN" altLang="en-US" sz="2000" b="1" noProof="1">
                <a:solidFill>
                  <a:srgbClr val="FFCC66"/>
                </a:solidFill>
                <a:latin typeface="Times New Roman" panose="02020603050405020304" pitchFamily="18" charset="0"/>
                <a:ea typeface="宋体" panose="02010600030101010101" pitchFamily="2" charset="-122"/>
                <a:cs typeface="+mn-ea"/>
              </a:rPr>
              <a:t>ALU指令</a:t>
            </a:r>
            <a:r>
              <a:rPr lang="zh-CN" altLang="en-US" sz="2000" b="1" noProof="1">
                <a:solidFill>
                  <a:srgbClr val="CCFFFF"/>
                </a:solidFill>
                <a:latin typeface="Times New Roman" panose="02020603050405020304" pitchFamily="18" charset="0"/>
                <a:ea typeface="宋体" panose="02010600030101010101" pitchFamily="2" charset="-122"/>
                <a:cs typeface="+mn-ea"/>
              </a:rPr>
              <a:t>在本级只把</a:t>
            </a:r>
            <a:r>
              <a:rPr lang="zh-CN" altLang="en-US" sz="2000" b="1" noProof="1">
                <a:solidFill>
                  <a:srgbClr val="FFCC66"/>
                </a:solidFill>
                <a:latin typeface="Times New Roman" panose="02020603050405020304" pitchFamily="18" charset="0"/>
                <a:ea typeface="宋体" panose="02010600030101010101" pitchFamily="2" charset="-122"/>
                <a:cs typeface="+mn-ea"/>
              </a:rPr>
              <a:t>R</a:t>
            </a:r>
            <a:r>
              <a:rPr lang="zh-CN" altLang="en-US" sz="2000" b="1" noProof="1">
                <a:solidFill>
                  <a:srgbClr val="CCFFFF"/>
                </a:solidFill>
                <a:latin typeface="Times New Roman" panose="02020603050405020304" pitchFamily="18" charset="0"/>
                <a:ea typeface="宋体" panose="02010600030101010101" pitchFamily="2" charset="-122"/>
                <a:cs typeface="+mn-ea"/>
              </a:rPr>
              <a:t>内容打入</a:t>
            </a:r>
            <a:r>
              <a:rPr lang="zh-CN" altLang="en-US" sz="2000" b="1" noProof="1">
                <a:solidFill>
                  <a:srgbClr val="FFCC66"/>
                </a:solidFill>
                <a:latin typeface="Times New Roman" panose="02020603050405020304" pitchFamily="18" charset="0"/>
                <a:ea typeface="宋体" panose="02010600030101010101" pitchFamily="2" charset="-122"/>
                <a:cs typeface="+mn-ea"/>
              </a:rPr>
              <a:t>C</a:t>
            </a:r>
            <a:r>
              <a:rPr lang="zh-CN" altLang="en-US" sz="2000" b="1" noProof="1">
                <a:solidFill>
                  <a:srgbClr val="CCFFFF"/>
                </a:solidFill>
                <a:latin typeface="Times New Roman" panose="02020603050405020304" pitchFamily="18" charset="0"/>
                <a:ea typeface="宋体" panose="02010600030101010101" pitchFamily="2" charset="-122"/>
                <a:cs typeface="+mn-ea"/>
              </a:rPr>
              <a:t>。</a:t>
            </a:r>
            <a:endParaRPr lang="zh-CN" altLang="en-US" sz="2000" b="1" noProof="1">
              <a:solidFill>
                <a:srgbClr val="CCFFFF"/>
              </a:solidFill>
              <a:latin typeface="Times New Roman" panose="02020603050405020304" pitchFamily="18" charset="0"/>
              <a:ea typeface="宋体" panose="02010600030101010101" pitchFamily="2" charset="-122"/>
            </a:endParaRPr>
          </a:p>
        </p:txBody>
      </p:sp>
      <p:pic>
        <p:nvPicPr>
          <p:cNvPr id="50178" name="Picture 4" descr="8">
            <a:extLst>
              <a:ext uri="{FF2B5EF4-FFF2-40B4-BE49-F238E27FC236}">
                <a16:creationId xmlns:a16="http://schemas.microsoft.com/office/drawing/2014/main" id="{AA732226-9CB5-487F-A458-9C3E7EA99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2276476"/>
            <a:ext cx="8713788"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ext Box 5">
            <a:extLst>
              <a:ext uri="{FF2B5EF4-FFF2-40B4-BE49-F238E27FC236}">
                <a16:creationId xmlns:a16="http://schemas.microsoft.com/office/drawing/2014/main" id="{C3F483B5-46F6-4512-9DBF-1A2F585DFAA6}"/>
              </a:ext>
            </a:extLst>
          </p:cNvPr>
          <p:cNvSpPr txBox="1">
            <a:spLocks noChangeArrowheads="1"/>
          </p:cNvSpPr>
          <p:nvPr/>
        </p:nvSpPr>
        <p:spPr bwMode="auto">
          <a:xfrm>
            <a:off x="5880100" y="2276475"/>
            <a:ext cx="47879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3366FF"/>
                </a:solidFill>
                <a:latin typeface="Times New Roman" panose="02020603050405020304" pitchFamily="18" charset="0"/>
                <a:ea typeface="宋体" panose="02010600030101010101" pitchFamily="2" charset="-122"/>
              </a:rPr>
              <a:t>图</a:t>
            </a:r>
            <a:r>
              <a:rPr lang="en-US" altLang="zh-CN" b="1">
                <a:solidFill>
                  <a:srgbClr val="3366FF"/>
                </a:solidFill>
                <a:latin typeface="Times New Roman" panose="02020603050405020304" pitchFamily="18" charset="0"/>
                <a:ea typeface="宋体" panose="02010600030101010101" pitchFamily="2" charset="-122"/>
              </a:rPr>
              <a:t>3-2</a:t>
            </a:r>
            <a:r>
              <a:rPr lang="zh-CN" altLang="en-US" b="1">
                <a:solidFill>
                  <a:srgbClr val="3366FF"/>
                </a:solidFill>
                <a:latin typeface="Times New Roman" panose="02020603050405020304" pitchFamily="18" charset="0"/>
                <a:ea typeface="宋体" panose="02010600030101010101" pitchFamily="2" charset="-122"/>
              </a:rPr>
              <a:t>.8  流水线第四级——存储器访问级</a:t>
            </a:r>
          </a:p>
        </p:txBody>
      </p:sp>
      <p:sp>
        <p:nvSpPr>
          <p:cNvPr id="50180" name="灯片编号占位符 1">
            <a:extLst>
              <a:ext uri="{FF2B5EF4-FFF2-40B4-BE49-F238E27FC236}">
                <a16:creationId xmlns:a16="http://schemas.microsoft.com/office/drawing/2014/main" id="{B9C675A9-8841-44A1-BF3F-97E180DF38B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FB1927A6-D85D-494A-B987-6E3B5B7EC919}"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274</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C7AACC03-3D62-4CAD-8F31-30A20D2985F8}"/>
              </a:ext>
            </a:extLst>
          </p:cNvPr>
          <p:cNvSpPr>
            <a:spLocks noGrp="1" noChangeArrowheads="1"/>
          </p:cNvSpPr>
          <p:nvPr>
            <p:ph type="title"/>
          </p:nvPr>
        </p:nvSpPr>
        <p:spPr>
          <a:xfrm>
            <a:off x="1774826" y="-171450"/>
            <a:ext cx="8893175" cy="2592388"/>
          </a:xfrm>
        </p:spPr>
        <p:txBody>
          <a:bodyPr/>
          <a:lstStyle/>
          <a:p>
            <a:pPr algn="l" eaLnBrk="1" hangingPunct="1">
              <a:lnSpc>
                <a:spcPct val="120000"/>
              </a:lnSpc>
              <a:defRPr/>
            </a:pPr>
            <a:r>
              <a:rPr lang="zh-CN" altLang="en-US" sz="3200" b="1">
                <a:solidFill>
                  <a:schemeClr val="folHlink"/>
                </a:solidFill>
              </a:rPr>
              <a:t>5. WB级  </a:t>
            </a:r>
            <a:r>
              <a:rPr lang="zh-CN" altLang="en-US" sz="3000" b="1">
                <a:solidFill>
                  <a:schemeClr val="folHlink"/>
                </a:solidFill>
              </a:rPr>
              <a:t> </a:t>
            </a:r>
            <a:r>
              <a:rPr lang="zh-CN" altLang="en-US" sz="2000" b="1">
                <a:solidFill>
                  <a:schemeClr val="folHlink"/>
                </a:solidFill>
              </a:rPr>
              <a:t>写回级</a:t>
            </a:r>
            <a:r>
              <a:rPr lang="zh-CN" altLang="en-US" sz="2000" b="1">
                <a:solidFill>
                  <a:srgbClr val="CCFFFF"/>
                </a:solidFill>
              </a:rPr>
              <a:t>（图</a:t>
            </a:r>
            <a:r>
              <a:rPr lang="en-US" altLang="zh-CN" sz="2000" b="1">
                <a:solidFill>
                  <a:srgbClr val="CCFFFF"/>
                </a:solidFill>
              </a:rPr>
              <a:t>3-2.</a:t>
            </a:r>
            <a:r>
              <a:rPr lang="zh-CN" altLang="en-US" sz="2000" b="1">
                <a:solidFill>
                  <a:srgbClr val="CCFFFF"/>
                </a:solidFill>
              </a:rPr>
              <a:t>9）把指令执行</a:t>
            </a:r>
            <a:r>
              <a:rPr lang="zh-CN" altLang="en-US" sz="2000" b="1"/>
              <a:t>结果</a:t>
            </a:r>
            <a:r>
              <a:rPr lang="zh-CN" altLang="en-US" sz="2000" b="1">
                <a:solidFill>
                  <a:srgbClr val="CCFFFF"/>
                </a:solidFill>
              </a:rPr>
              <a:t>写回到</a:t>
            </a:r>
            <a:r>
              <a:rPr lang="zh-CN" altLang="en-US" sz="2000" b="1"/>
              <a:t>寄存器堆</a:t>
            </a:r>
            <a:r>
              <a:rPr lang="zh-CN" altLang="en-US" sz="2000" b="1">
                <a:solidFill>
                  <a:srgbClr val="CCFFFF"/>
                </a:solidFill>
              </a:rPr>
              <a:t>。</a:t>
            </a:r>
            <a:br>
              <a:rPr lang="zh-CN" altLang="en-US" sz="2000" b="1">
                <a:solidFill>
                  <a:srgbClr val="CCFFFF"/>
                </a:solidFill>
              </a:rPr>
            </a:br>
            <a:r>
              <a:rPr lang="zh-CN" altLang="en-US" sz="2000" b="1">
                <a:solidFill>
                  <a:srgbClr val="CCFFFF"/>
                </a:solidFill>
              </a:rPr>
              <a:t>目的寄存器号由从ID级一直传递过来</a:t>
            </a:r>
            <a:r>
              <a:rPr lang="en-US" altLang="zh-CN" sz="2000" b="1"/>
              <a:t>d</a:t>
            </a:r>
            <a:r>
              <a:rPr lang="zh-CN" altLang="en-US" sz="2000" b="1">
                <a:solidFill>
                  <a:srgbClr val="CCFFFF"/>
                </a:solidFill>
              </a:rPr>
              <a:t>指定。写入的来源有两个：</a:t>
            </a:r>
            <a:br>
              <a:rPr lang="zh-CN" altLang="en-US" sz="2000" b="1">
                <a:solidFill>
                  <a:srgbClr val="CCFFFF"/>
                </a:solidFill>
              </a:rPr>
            </a:br>
            <a:r>
              <a:rPr lang="zh-CN" altLang="en-US" sz="2000" b="1">
                <a:solidFill>
                  <a:srgbClr val="CCFFFF"/>
                </a:solidFill>
              </a:rPr>
              <a:t>     </a:t>
            </a:r>
            <a:r>
              <a:rPr lang="zh-CN" altLang="en-US" sz="2000" b="1">
                <a:solidFill>
                  <a:srgbClr val="CCFFFF"/>
                </a:solidFill>
                <a:sym typeface="+mn-ea"/>
              </a:rPr>
              <a:t>* </a:t>
            </a:r>
            <a:r>
              <a:rPr lang="zh-CN" altLang="en-US" sz="2000" b="1">
                <a:solidFill>
                  <a:srgbClr val="CCFFFF"/>
                </a:solidFill>
              </a:rPr>
              <a:t>一个是流水线寄存器</a:t>
            </a:r>
            <a:r>
              <a:rPr lang="zh-CN" altLang="en-US" sz="2000" b="1"/>
              <a:t>D</a:t>
            </a:r>
            <a:r>
              <a:rPr lang="zh-CN" altLang="en-US" sz="2000" b="1">
                <a:solidFill>
                  <a:srgbClr val="CCFFFF"/>
                </a:solidFill>
              </a:rPr>
              <a:t>中的内容（</a:t>
            </a:r>
            <a:r>
              <a:rPr lang="en-US" altLang="zh-CN" sz="2000" b="1"/>
              <a:t>load</a:t>
            </a:r>
            <a:r>
              <a:rPr lang="zh-CN" altLang="en-US" sz="2000" b="1">
                <a:solidFill>
                  <a:srgbClr val="CCFFFF"/>
                </a:solidFill>
              </a:rPr>
              <a:t>指令读出内容），即存储器数据；</a:t>
            </a:r>
            <a:br>
              <a:rPr lang="zh-CN" altLang="en-US" sz="2000" b="1">
                <a:solidFill>
                  <a:srgbClr val="CCFFFF"/>
                </a:solidFill>
              </a:rPr>
            </a:br>
            <a:r>
              <a:rPr lang="zh-CN" altLang="en-US" sz="2000" b="1">
                <a:solidFill>
                  <a:srgbClr val="CCFFFF"/>
                </a:solidFill>
              </a:rPr>
              <a:t>     * 另一个是流水线寄存器</a:t>
            </a:r>
            <a:r>
              <a:rPr lang="zh-CN" altLang="en-US" sz="2000" b="1"/>
              <a:t>C</a:t>
            </a:r>
            <a:r>
              <a:rPr lang="zh-CN" altLang="en-US" sz="2000" b="1">
                <a:solidFill>
                  <a:srgbClr val="CCFFFF"/>
                </a:solidFill>
              </a:rPr>
              <a:t>的内容，即</a:t>
            </a:r>
            <a:r>
              <a:rPr lang="zh-CN" altLang="en-US" sz="2000" b="1"/>
              <a:t>ALU</a:t>
            </a:r>
            <a:r>
              <a:rPr lang="zh-CN" altLang="en-US" sz="2000" b="1">
                <a:solidFill>
                  <a:srgbClr val="CCFFFF"/>
                </a:solidFill>
              </a:rPr>
              <a:t>指令的计算结果。</a:t>
            </a:r>
          </a:p>
        </p:txBody>
      </p:sp>
      <p:pic>
        <p:nvPicPr>
          <p:cNvPr id="51202" name="Picture 3" descr="9">
            <a:extLst>
              <a:ext uri="{FF2B5EF4-FFF2-40B4-BE49-F238E27FC236}">
                <a16:creationId xmlns:a16="http://schemas.microsoft.com/office/drawing/2014/main" id="{CD3FC8EA-FD2A-4F2D-A738-BBC15DA7D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025" y="2133600"/>
            <a:ext cx="882015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Text Box 4">
            <a:extLst>
              <a:ext uri="{FF2B5EF4-FFF2-40B4-BE49-F238E27FC236}">
                <a16:creationId xmlns:a16="http://schemas.microsoft.com/office/drawing/2014/main" id="{21D1E550-B81D-46B4-933A-16BFC3DF33D2}"/>
              </a:ext>
            </a:extLst>
          </p:cNvPr>
          <p:cNvSpPr txBox="1">
            <a:spLocks noChangeArrowheads="1"/>
          </p:cNvSpPr>
          <p:nvPr/>
        </p:nvSpPr>
        <p:spPr bwMode="auto">
          <a:xfrm>
            <a:off x="5441950" y="2205038"/>
            <a:ext cx="52260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CCFFFF"/>
                </a:solidFill>
                <a:latin typeface="Times New Roman" panose="02020603050405020304" pitchFamily="18" charset="0"/>
                <a:ea typeface="宋体" panose="02010600030101010101" pitchFamily="2" charset="-122"/>
              </a:rPr>
              <a:t>      </a:t>
            </a:r>
            <a:r>
              <a:rPr lang="zh-CN" altLang="en-US" b="1">
                <a:solidFill>
                  <a:srgbClr val="3366FF"/>
                </a:solidFill>
                <a:latin typeface="Times New Roman" panose="02020603050405020304" pitchFamily="18" charset="0"/>
                <a:ea typeface="宋体" panose="02010600030101010101" pitchFamily="2" charset="-122"/>
              </a:rPr>
              <a:t>图</a:t>
            </a:r>
            <a:r>
              <a:rPr lang="en-US" altLang="zh-CN" b="1">
                <a:solidFill>
                  <a:srgbClr val="3366FF"/>
                </a:solidFill>
                <a:latin typeface="Times New Roman" panose="02020603050405020304" pitchFamily="18" charset="0"/>
                <a:ea typeface="宋体" panose="02010600030101010101" pitchFamily="2" charset="-122"/>
              </a:rPr>
              <a:t>3-2</a:t>
            </a:r>
            <a:r>
              <a:rPr lang="zh-CN" altLang="en-US" b="1">
                <a:solidFill>
                  <a:srgbClr val="3366FF"/>
                </a:solidFill>
                <a:latin typeface="Times New Roman" panose="02020603050405020304" pitchFamily="18" charset="0"/>
                <a:ea typeface="宋体" panose="02010600030101010101" pitchFamily="2" charset="-122"/>
              </a:rPr>
              <a:t>.9  流水线第五级——写回级</a:t>
            </a:r>
          </a:p>
        </p:txBody>
      </p:sp>
      <p:sp>
        <p:nvSpPr>
          <p:cNvPr id="51204" name="灯片编号占位符 1">
            <a:extLst>
              <a:ext uri="{FF2B5EF4-FFF2-40B4-BE49-F238E27FC236}">
                <a16:creationId xmlns:a16="http://schemas.microsoft.com/office/drawing/2014/main" id="{07745AF8-3F7B-4FE2-BE03-40DFF8B42F8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67C39E11-6374-4E72-9015-ABAEFAE715B8}"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275</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5" name="Text Box 2">
            <a:extLst>
              <a:ext uri="{FF2B5EF4-FFF2-40B4-BE49-F238E27FC236}">
                <a16:creationId xmlns:a16="http://schemas.microsoft.com/office/drawing/2014/main" id="{D589C909-4460-4DC4-B33E-50890686D77F}"/>
              </a:ext>
            </a:extLst>
          </p:cNvPr>
          <p:cNvSpPr txBox="1">
            <a:spLocks noChangeArrowheads="1"/>
          </p:cNvSpPr>
          <p:nvPr/>
        </p:nvSpPr>
        <p:spPr bwMode="auto">
          <a:xfrm>
            <a:off x="1992314" y="188913"/>
            <a:ext cx="833437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CCFFFF"/>
                </a:solidFill>
                <a:latin typeface="Times New Roman" panose="02020603050405020304" pitchFamily="18" charset="0"/>
                <a:ea typeface="宋体" panose="02010600030101010101" pitchFamily="2" charset="-122"/>
              </a:rPr>
              <a:t>       </a:t>
            </a:r>
            <a:r>
              <a:rPr lang="zh-CN" altLang="en-US" sz="2800" b="1">
                <a:solidFill>
                  <a:srgbClr val="CCFFFF"/>
                </a:solidFill>
                <a:latin typeface="Times New Roman" panose="02020603050405020304" pitchFamily="18" charset="0"/>
                <a:ea typeface="宋体" panose="02010600030101010101" pitchFamily="2" charset="-122"/>
              </a:rPr>
              <a:t>下面分别是ALU运算类型的指令、load和store指令执行时用到的流水线数据路径。</a:t>
            </a:r>
          </a:p>
        </p:txBody>
      </p:sp>
      <p:sp>
        <p:nvSpPr>
          <p:cNvPr id="52226" name="Text Box 4">
            <a:extLst>
              <a:ext uri="{FF2B5EF4-FFF2-40B4-BE49-F238E27FC236}">
                <a16:creationId xmlns:a16="http://schemas.microsoft.com/office/drawing/2014/main" id="{766D2ADC-DAA4-4403-999F-4C04987499E4}"/>
              </a:ext>
            </a:extLst>
          </p:cNvPr>
          <p:cNvSpPr txBox="1">
            <a:spLocks noChangeArrowheads="1"/>
          </p:cNvSpPr>
          <p:nvPr/>
        </p:nvSpPr>
        <p:spPr bwMode="auto">
          <a:xfrm>
            <a:off x="2351089" y="1196976"/>
            <a:ext cx="7775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FFCC66"/>
                </a:solidFill>
                <a:latin typeface="Times New Roman" panose="02020603050405020304" pitchFamily="18" charset="0"/>
                <a:ea typeface="宋体" panose="02010600030101010101" pitchFamily="2" charset="-122"/>
              </a:rPr>
              <a:t>图</a:t>
            </a:r>
            <a:r>
              <a:rPr lang="en-US" altLang="zh-CN" sz="2000" b="1">
                <a:solidFill>
                  <a:srgbClr val="FFCC66"/>
                </a:solidFill>
                <a:latin typeface="Times New Roman" panose="02020603050405020304" pitchFamily="18" charset="0"/>
                <a:ea typeface="宋体" panose="02010600030101010101" pitchFamily="2" charset="-122"/>
              </a:rPr>
              <a:t>3-2</a:t>
            </a:r>
            <a:r>
              <a:rPr lang="zh-CN" altLang="en-US" sz="2000" b="1">
                <a:solidFill>
                  <a:srgbClr val="FFCC66"/>
                </a:solidFill>
                <a:latin typeface="Times New Roman" panose="02020603050405020304" pitchFamily="18" charset="0"/>
                <a:ea typeface="宋体" panose="02010600030101010101" pitchFamily="2" charset="-122"/>
              </a:rPr>
              <a:t>.10  ALU指令执行时用到的流水线数据路径</a:t>
            </a:r>
          </a:p>
        </p:txBody>
      </p:sp>
      <p:sp>
        <p:nvSpPr>
          <p:cNvPr id="52227" name="Rectangle 5">
            <a:extLst>
              <a:ext uri="{FF2B5EF4-FFF2-40B4-BE49-F238E27FC236}">
                <a16:creationId xmlns:a16="http://schemas.microsoft.com/office/drawing/2014/main" id="{ABC1D8EE-299E-4428-8914-156933C9B6D0}"/>
              </a:ext>
            </a:extLst>
          </p:cNvPr>
          <p:cNvSpPr>
            <a:spLocks noChangeArrowheads="1"/>
          </p:cNvSpPr>
          <p:nvPr/>
        </p:nvSpPr>
        <p:spPr bwMode="auto">
          <a:xfrm>
            <a:off x="7896225" y="1196976"/>
            <a:ext cx="2152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b="1">
                <a:solidFill>
                  <a:srgbClr val="FFCC66"/>
                </a:solidFill>
                <a:latin typeface="Times New Roman" panose="02020603050405020304" pitchFamily="18" charset="0"/>
                <a:ea typeface="宋体" panose="02010600030101010101" pitchFamily="2" charset="-122"/>
              </a:rPr>
              <a:t>例：</a:t>
            </a:r>
            <a:r>
              <a:rPr lang="en-US" altLang="zh-CN" b="1">
                <a:solidFill>
                  <a:srgbClr val="FFCC66"/>
                </a:solidFill>
                <a:latin typeface="Times New Roman" panose="02020603050405020304" pitchFamily="18" charset="0"/>
                <a:ea typeface="宋体" panose="02010600030101010101" pitchFamily="2" charset="-122"/>
              </a:rPr>
              <a:t>add r2, r3, r4 ;</a:t>
            </a:r>
            <a:endParaRPr lang="zh-CN" altLang="en-US" b="1">
              <a:solidFill>
                <a:srgbClr val="FFCC66"/>
              </a:solidFill>
              <a:latin typeface="Times New Roman" panose="02020603050405020304" pitchFamily="18" charset="0"/>
              <a:ea typeface="宋体" panose="02010600030101010101" pitchFamily="2" charset="-122"/>
            </a:endParaRPr>
          </a:p>
        </p:txBody>
      </p:sp>
      <p:grpSp>
        <p:nvGrpSpPr>
          <p:cNvPr id="52228" name="Group 8">
            <a:extLst>
              <a:ext uri="{FF2B5EF4-FFF2-40B4-BE49-F238E27FC236}">
                <a16:creationId xmlns:a16="http://schemas.microsoft.com/office/drawing/2014/main" id="{E5E71A64-FB8F-4EFD-83E1-386A8D629602}"/>
              </a:ext>
            </a:extLst>
          </p:cNvPr>
          <p:cNvGrpSpPr>
            <a:grpSpLocks/>
          </p:cNvGrpSpPr>
          <p:nvPr/>
        </p:nvGrpSpPr>
        <p:grpSpPr bwMode="auto">
          <a:xfrm>
            <a:off x="1839913" y="1785938"/>
            <a:ext cx="8640762" cy="4824412"/>
            <a:chOff x="0" y="1117"/>
            <a:chExt cx="5964" cy="3203"/>
          </a:xfrm>
        </p:grpSpPr>
        <p:pic>
          <p:nvPicPr>
            <p:cNvPr id="52229" name="Picture 3" descr="10">
              <a:extLst>
                <a:ext uri="{FF2B5EF4-FFF2-40B4-BE49-F238E27FC236}">
                  <a16:creationId xmlns:a16="http://schemas.microsoft.com/office/drawing/2014/main" id="{7FC76052-6454-4D60-B0BC-36D689997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7"/>
              <a:ext cx="5964" cy="3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Line 7">
              <a:extLst>
                <a:ext uri="{FF2B5EF4-FFF2-40B4-BE49-F238E27FC236}">
                  <a16:creationId xmlns:a16="http://schemas.microsoft.com/office/drawing/2014/main" id="{DCD33144-0E8E-4B78-8EC9-14EA9E248E48}"/>
                </a:ext>
              </a:extLst>
            </p:cNvPr>
            <p:cNvSpPr>
              <a:spLocks noChangeShapeType="1"/>
            </p:cNvSpPr>
            <p:nvPr/>
          </p:nvSpPr>
          <p:spPr bwMode="auto">
            <a:xfrm>
              <a:off x="3107" y="3158"/>
              <a:ext cx="136" cy="91"/>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grpSp>
      <p:cxnSp>
        <p:nvCxnSpPr>
          <p:cNvPr id="52231" name="直接箭头连接符 8">
            <a:extLst>
              <a:ext uri="{FF2B5EF4-FFF2-40B4-BE49-F238E27FC236}">
                <a16:creationId xmlns:a16="http://schemas.microsoft.com/office/drawing/2014/main" id="{C975C994-99AA-45DB-AE03-7D4D8E819104}"/>
              </a:ext>
            </a:extLst>
          </p:cNvPr>
          <p:cNvCxnSpPr>
            <a:cxnSpLocks noChangeShapeType="1"/>
          </p:cNvCxnSpPr>
          <p:nvPr/>
        </p:nvCxnSpPr>
        <p:spPr bwMode="auto">
          <a:xfrm>
            <a:off x="4095751" y="4500564"/>
            <a:ext cx="7143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32" name="直接箭头连接符 9">
            <a:extLst>
              <a:ext uri="{FF2B5EF4-FFF2-40B4-BE49-F238E27FC236}">
                <a16:creationId xmlns:a16="http://schemas.microsoft.com/office/drawing/2014/main" id="{52E4C278-6E75-4EE8-97D1-827FB9CEF00A}"/>
              </a:ext>
            </a:extLst>
          </p:cNvPr>
          <p:cNvCxnSpPr>
            <a:cxnSpLocks noChangeShapeType="1"/>
          </p:cNvCxnSpPr>
          <p:nvPr/>
        </p:nvCxnSpPr>
        <p:spPr bwMode="auto">
          <a:xfrm>
            <a:off x="4024314" y="4857751"/>
            <a:ext cx="714375" cy="1428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33" name="直接箭头连接符 11">
            <a:extLst>
              <a:ext uri="{FF2B5EF4-FFF2-40B4-BE49-F238E27FC236}">
                <a16:creationId xmlns:a16="http://schemas.microsoft.com/office/drawing/2014/main" id="{1F63DAC4-F5B0-4227-8B6C-8A45E88DE6C3}"/>
              </a:ext>
            </a:extLst>
          </p:cNvPr>
          <p:cNvCxnSpPr>
            <a:cxnSpLocks noChangeShapeType="1"/>
          </p:cNvCxnSpPr>
          <p:nvPr/>
        </p:nvCxnSpPr>
        <p:spPr bwMode="auto">
          <a:xfrm>
            <a:off x="5381625" y="4071939"/>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34" name="直接箭头连接符 13">
            <a:extLst>
              <a:ext uri="{FF2B5EF4-FFF2-40B4-BE49-F238E27FC236}">
                <a16:creationId xmlns:a16="http://schemas.microsoft.com/office/drawing/2014/main" id="{4C1E9812-98C0-4875-8941-ACE155D7FBE1}"/>
              </a:ext>
            </a:extLst>
          </p:cNvPr>
          <p:cNvCxnSpPr>
            <a:cxnSpLocks noChangeShapeType="1"/>
          </p:cNvCxnSpPr>
          <p:nvPr/>
        </p:nvCxnSpPr>
        <p:spPr bwMode="auto">
          <a:xfrm>
            <a:off x="5381625" y="485775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35" name="直接箭头连接符 14">
            <a:extLst>
              <a:ext uri="{FF2B5EF4-FFF2-40B4-BE49-F238E27FC236}">
                <a16:creationId xmlns:a16="http://schemas.microsoft.com/office/drawing/2014/main" id="{DCE47FBF-1BE8-4A61-8F0F-4C63C67B9924}"/>
              </a:ext>
            </a:extLst>
          </p:cNvPr>
          <p:cNvCxnSpPr>
            <a:cxnSpLocks noChangeShapeType="1"/>
          </p:cNvCxnSpPr>
          <p:nvPr/>
        </p:nvCxnSpPr>
        <p:spPr bwMode="auto">
          <a:xfrm>
            <a:off x="5953125" y="4000500"/>
            <a:ext cx="8572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36" name="直接箭头连接符 16">
            <a:extLst>
              <a:ext uri="{FF2B5EF4-FFF2-40B4-BE49-F238E27FC236}">
                <a16:creationId xmlns:a16="http://schemas.microsoft.com/office/drawing/2014/main" id="{73FA118C-8EBA-4EE5-B4D7-3D7F07187652}"/>
              </a:ext>
            </a:extLst>
          </p:cNvPr>
          <p:cNvCxnSpPr>
            <a:cxnSpLocks noChangeShapeType="1"/>
          </p:cNvCxnSpPr>
          <p:nvPr/>
        </p:nvCxnSpPr>
        <p:spPr bwMode="auto">
          <a:xfrm>
            <a:off x="5881689" y="4857751"/>
            <a:ext cx="928687" cy="1428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37" name="直接箭头连接符 18">
            <a:extLst>
              <a:ext uri="{FF2B5EF4-FFF2-40B4-BE49-F238E27FC236}">
                <a16:creationId xmlns:a16="http://schemas.microsoft.com/office/drawing/2014/main" id="{509AF4B3-D985-4DE0-A9F4-336B76489BC5}"/>
              </a:ext>
            </a:extLst>
          </p:cNvPr>
          <p:cNvCxnSpPr>
            <a:cxnSpLocks noChangeShapeType="1"/>
          </p:cNvCxnSpPr>
          <p:nvPr/>
        </p:nvCxnSpPr>
        <p:spPr bwMode="auto">
          <a:xfrm>
            <a:off x="7453313" y="442912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38" name="直接箭头连接符 19">
            <a:extLst>
              <a:ext uri="{FF2B5EF4-FFF2-40B4-BE49-F238E27FC236}">
                <a16:creationId xmlns:a16="http://schemas.microsoft.com/office/drawing/2014/main" id="{89C6FD9A-961A-4D5D-8043-12AEFED569FF}"/>
              </a:ext>
            </a:extLst>
          </p:cNvPr>
          <p:cNvCxnSpPr>
            <a:cxnSpLocks noChangeShapeType="1"/>
          </p:cNvCxnSpPr>
          <p:nvPr/>
        </p:nvCxnSpPr>
        <p:spPr bwMode="auto">
          <a:xfrm rot="16200000" flipH="1">
            <a:off x="7272339" y="5106989"/>
            <a:ext cx="1501775" cy="1428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39" name="直接箭头连接符 21">
            <a:extLst>
              <a:ext uri="{FF2B5EF4-FFF2-40B4-BE49-F238E27FC236}">
                <a16:creationId xmlns:a16="http://schemas.microsoft.com/office/drawing/2014/main" id="{639455C2-BC76-47E7-9F3C-EB023EA59BAC}"/>
              </a:ext>
            </a:extLst>
          </p:cNvPr>
          <p:cNvCxnSpPr>
            <a:cxnSpLocks noChangeShapeType="1"/>
          </p:cNvCxnSpPr>
          <p:nvPr/>
        </p:nvCxnSpPr>
        <p:spPr bwMode="auto">
          <a:xfrm rot="5400000" flipH="1" flipV="1">
            <a:off x="8882063" y="5357813"/>
            <a:ext cx="1071563" cy="7143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40" name="直接箭头连接符 23">
            <a:extLst>
              <a:ext uri="{FF2B5EF4-FFF2-40B4-BE49-F238E27FC236}">
                <a16:creationId xmlns:a16="http://schemas.microsoft.com/office/drawing/2014/main" id="{6770F9BC-FF54-4CBC-9FB6-C6E92AC5BB06}"/>
              </a:ext>
            </a:extLst>
          </p:cNvPr>
          <p:cNvCxnSpPr>
            <a:cxnSpLocks noChangeShapeType="1"/>
          </p:cNvCxnSpPr>
          <p:nvPr/>
        </p:nvCxnSpPr>
        <p:spPr bwMode="auto">
          <a:xfrm rot="5400000" flipH="1" flipV="1">
            <a:off x="8953501" y="3571876"/>
            <a:ext cx="2144712"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41" name="直接箭头连接符 25">
            <a:extLst>
              <a:ext uri="{FF2B5EF4-FFF2-40B4-BE49-F238E27FC236}">
                <a16:creationId xmlns:a16="http://schemas.microsoft.com/office/drawing/2014/main" id="{1E0C755D-5BDB-40CF-B329-11B7A9D34BFA}"/>
              </a:ext>
            </a:extLst>
          </p:cNvPr>
          <p:cNvCxnSpPr>
            <a:cxnSpLocks noChangeShapeType="1"/>
          </p:cNvCxnSpPr>
          <p:nvPr/>
        </p:nvCxnSpPr>
        <p:spPr bwMode="auto">
          <a:xfrm rot="10800000">
            <a:off x="4524375" y="2500314"/>
            <a:ext cx="5500688"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42" name="直接箭头连接符 27">
            <a:extLst>
              <a:ext uri="{FF2B5EF4-FFF2-40B4-BE49-F238E27FC236}">
                <a16:creationId xmlns:a16="http://schemas.microsoft.com/office/drawing/2014/main" id="{AF8340B2-109D-4035-BA8B-78F38F3A670B}"/>
              </a:ext>
            </a:extLst>
          </p:cNvPr>
          <p:cNvCxnSpPr>
            <a:cxnSpLocks noChangeShapeType="1"/>
          </p:cNvCxnSpPr>
          <p:nvPr/>
        </p:nvCxnSpPr>
        <p:spPr bwMode="auto">
          <a:xfrm rot="5400000">
            <a:off x="3774282" y="3178970"/>
            <a:ext cx="1428750" cy="7143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43" name="直接箭头连接符 30">
            <a:extLst>
              <a:ext uri="{FF2B5EF4-FFF2-40B4-BE49-F238E27FC236}">
                <a16:creationId xmlns:a16="http://schemas.microsoft.com/office/drawing/2014/main" id="{19B69ABB-C4A4-48D8-992C-7F2856CF8350}"/>
              </a:ext>
            </a:extLst>
          </p:cNvPr>
          <p:cNvCxnSpPr>
            <a:cxnSpLocks noChangeShapeType="1"/>
          </p:cNvCxnSpPr>
          <p:nvPr/>
        </p:nvCxnSpPr>
        <p:spPr bwMode="auto">
          <a:xfrm>
            <a:off x="4524375" y="392906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44" name="直接箭头连接符 33">
            <a:extLst>
              <a:ext uri="{FF2B5EF4-FFF2-40B4-BE49-F238E27FC236}">
                <a16:creationId xmlns:a16="http://schemas.microsoft.com/office/drawing/2014/main" id="{0096439C-19FF-4069-B141-4A62AF8AD508}"/>
              </a:ext>
            </a:extLst>
          </p:cNvPr>
          <p:cNvCxnSpPr>
            <a:cxnSpLocks noChangeShapeType="1"/>
          </p:cNvCxnSpPr>
          <p:nvPr/>
        </p:nvCxnSpPr>
        <p:spPr bwMode="auto">
          <a:xfrm>
            <a:off x="8096251" y="5857875"/>
            <a:ext cx="1000125" cy="7143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45" name="直接箭头连接符 36">
            <a:extLst>
              <a:ext uri="{FF2B5EF4-FFF2-40B4-BE49-F238E27FC236}">
                <a16:creationId xmlns:a16="http://schemas.microsoft.com/office/drawing/2014/main" id="{7154EBA2-875A-4D3D-A561-526EDE276B49}"/>
              </a:ext>
            </a:extLst>
          </p:cNvPr>
          <p:cNvCxnSpPr>
            <a:cxnSpLocks noChangeShapeType="1"/>
          </p:cNvCxnSpPr>
          <p:nvPr/>
        </p:nvCxnSpPr>
        <p:spPr bwMode="auto">
          <a:xfrm flipV="1">
            <a:off x="9453563" y="4643439"/>
            <a:ext cx="500062" cy="1428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46" name="直接箭头连接符 23">
            <a:extLst>
              <a:ext uri="{FF2B5EF4-FFF2-40B4-BE49-F238E27FC236}">
                <a16:creationId xmlns:a16="http://schemas.microsoft.com/office/drawing/2014/main" id="{DFC87265-B094-4B54-9F20-B63E0C342902}"/>
              </a:ext>
            </a:extLst>
          </p:cNvPr>
          <p:cNvCxnSpPr>
            <a:cxnSpLocks noChangeShapeType="1"/>
          </p:cNvCxnSpPr>
          <p:nvPr/>
        </p:nvCxnSpPr>
        <p:spPr bwMode="auto">
          <a:xfrm>
            <a:off x="3810000" y="450056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47" name="直接箭头连接符 34">
            <a:extLst>
              <a:ext uri="{FF2B5EF4-FFF2-40B4-BE49-F238E27FC236}">
                <a16:creationId xmlns:a16="http://schemas.microsoft.com/office/drawing/2014/main" id="{E6C7935B-DE91-4E50-9FBD-3AA0B8511D70}"/>
              </a:ext>
            </a:extLst>
          </p:cNvPr>
          <p:cNvCxnSpPr>
            <a:cxnSpLocks noChangeShapeType="1"/>
          </p:cNvCxnSpPr>
          <p:nvPr/>
        </p:nvCxnSpPr>
        <p:spPr bwMode="auto">
          <a:xfrm>
            <a:off x="2452688" y="4500564"/>
            <a:ext cx="500062"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48" name="直接连接符 38">
            <a:extLst>
              <a:ext uri="{FF2B5EF4-FFF2-40B4-BE49-F238E27FC236}">
                <a16:creationId xmlns:a16="http://schemas.microsoft.com/office/drawing/2014/main" id="{99D628CB-AF76-4941-A277-9A7265708D8A}"/>
              </a:ext>
            </a:extLst>
          </p:cNvPr>
          <p:cNvCxnSpPr>
            <a:cxnSpLocks noChangeShapeType="1"/>
          </p:cNvCxnSpPr>
          <p:nvPr/>
        </p:nvCxnSpPr>
        <p:spPr bwMode="auto">
          <a:xfrm rot="5400000" flipH="1" flipV="1">
            <a:off x="2022476" y="3927476"/>
            <a:ext cx="1143000" cy="3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52249" name="直接箭头连接符 41">
            <a:extLst>
              <a:ext uri="{FF2B5EF4-FFF2-40B4-BE49-F238E27FC236}">
                <a16:creationId xmlns:a16="http://schemas.microsoft.com/office/drawing/2014/main" id="{E5BDB994-6517-4554-87E7-A930A593CF21}"/>
              </a:ext>
            </a:extLst>
          </p:cNvPr>
          <p:cNvCxnSpPr>
            <a:cxnSpLocks noChangeShapeType="1"/>
          </p:cNvCxnSpPr>
          <p:nvPr/>
        </p:nvCxnSpPr>
        <p:spPr bwMode="auto">
          <a:xfrm>
            <a:off x="2595564" y="3357564"/>
            <a:ext cx="42862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50" name="直接连接符 43">
            <a:extLst>
              <a:ext uri="{FF2B5EF4-FFF2-40B4-BE49-F238E27FC236}">
                <a16:creationId xmlns:a16="http://schemas.microsoft.com/office/drawing/2014/main" id="{87C8BE25-56DC-4419-8BE9-B71E71851A95}"/>
              </a:ext>
            </a:extLst>
          </p:cNvPr>
          <p:cNvCxnSpPr>
            <a:cxnSpLocks noChangeShapeType="1"/>
          </p:cNvCxnSpPr>
          <p:nvPr/>
        </p:nvCxnSpPr>
        <p:spPr bwMode="auto">
          <a:xfrm flipV="1">
            <a:off x="3452814" y="3071813"/>
            <a:ext cx="14287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52251" name="直接连接符 45">
            <a:extLst>
              <a:ext uri="{FF2B5EF4-FFF2-40B4-BE49-F238E27FC236}">
                <a16:creationId xmlns:a16="http://schemas.microsoft.com/office/drawing/2014/main" id="{F850EDB9-7667-4757-91AE-1C32F3E5DD5A}"/>
              </a:ext>
            </a:extLst>
          </p:cNvPr>
          <p:cNvCxnSpPr>
            <a:cxnSpLocks noChangeShapeType="1"/>
          </p:cNvCxnSpPr>
          <p:nvPr/>
        </p:nvCxnSpPr>
        <p:spPr bwMode="auto">
          <a:xfrm rot="5400000" flipH="1" flipV="1">
            <a:off x="3202782" y="2678907"/>
            <a:ext cx="78581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52252" name="直接连接符 47">
            <a:extLst>
              <a:ext uri="{FF2B5EF4-FFF2-40B4-BE49-F238E27FC236}">
                <a16:creationId xmlns:a16="http://schemas.microsoft.com/office/drawing/2014/main" id="{F46DB9AA-B3C7-4848-82C8-5658C875065D}"/>
              </a:ext>
            </a:extLst>
          </p:cNvPr>
          <p:cNvCxnSpPr>
            <a:cxnSpLocks noChangeShapeType="1"/>
          </p:cNvCxnSpPr>
          <p:nvPr/>
        </p:nvCxnSpPr>
        <p:spPr bwMode="auto">
          <a:xfrm rot="10800000">
            <a:off x="2024064" y="2214564"/>
            <a:ext cx="1571625" cy="7143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52253" name="直接连接符 49">
            <a:extLst>
              <a:ext uri="{FF2B5EF4-FFF2-40B4-BE49-F238E27FC236}">
                <a16:creationId xmlns:a16="http://schemas.microsoft.com/office/drawing/2014/main" id="{1641CDAF-AB28-40BF-A614-6775076140EE}"/>
              </a:ext>
            </a:extLst>
          </p:cNvPr>
          <p:cNvCxnSpPr>
            <a:cxnSpLocks noChangeShapeType="1"/>
          </p:cNvCxnSpPr>
          <p:nvPr/>
        </p:nvCxnSpPr>
        <p:spPr bwMode="auto">
          <a:xfrm rot="5400000">
            <a:off x="917576" y="3392489"/>
            <a:ext cx="2214563"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52254" name="直接箭头连接符 51">
            <a:extLst>
              <a:ext uri="{FF2B5EF4-FFF2-40B4-BE49-F238E27FC236}">
                <a16:creationId xmlns:a16="http://schemas.microsoft.com/office/drawing/2014/main" id="{AFFCDF99-0B83-4226-9905-B12D50B36054}"/>
              </a:ext>
            </a:extLst>
          </p:cNvPr>
          <p:cNvCxnSpPr>
            <a:cxnSpLocks noChangeShapeType="1"/>
          </p:cNvCxnSpPr>
          <p:nvPr/>
        </p:nvCxnSpPr>
        <p:spPr bwMode="auto">
          <a:xfrm>
            <a:off x="2024063" y="442912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55" name="直接箭头连接符 53">
            <a:extLst>
              <a:ext uri="{FF2B5EF4-FFF2-40B4-BE49-F238E27FC236}">
                <a16:creationId xmlns:a16="http://schemas.microsoft.com/office/drawing/2014/main" id="{9E80C8CB-4E1C-4E1C-AD57-A17054DC6B14}"/>
              </a:ext>
            </a:extLst>
          </p:cNvPr>
          <p:cNvCxnSpPr>
            <a:cxnSpLocks noChangeShapeType="1"/>
          </p:cNvCxnSpPr>
          <p:nvPr/>
        </p:nvCxnSpPr>
        <p:spPr bwMode="auto">
          <a:xfrm flipV="1">
            <a:off x="2309814" y="2786063"/>
            <a:ext cx="714375" cy="214312"/>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56" name="直接箭头连接符 36">
            <a:extLst>
              <a:ext uri="{FF2B5EF4-FFF2-40B4-BE49-F238E27FC236}">
                <a16:creationId xmlns:a16="http://schemas.microsoft.com/office/drawing/2014/main" id="{2165C082-26C3-46A6-945B-7AB78670AA4D}"/>
              </a:ext>
            </a:extLst>
          </p:cNvPr>
          <p:cNvCxnSpPr>
            <a:cxnSpLocks noChangeShapeType="1"/>
          </p:cNvCxnSpPr>
          <p:nvPr/>
        </p:nvCxnSpPr>
        <p:spPr bwMode="auto">
          <a:xfrm>
            <a:off x="3381376" y="4500564"/>
            <a:ext cx="214313"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57" name="直接箭头连接符 37">
            <a:extLst>
              <a:ext uri="{FF2B5EF4-FFF2-40B4-BE49-F238E27FC236}">
                <a16:creationId xmlns:a16="http://schemas.microsoft.com/office/drawing/2014/main" id="{DB005318-0FAC-4A92-BBFA-E77A5CCDE180}"/>
              </a:ext>
            </a:extLst>
          </p:cNvPr>
          <p:cNvCxnSpPr>
            <a:cxnSpLocks noChangeShapeType="1"/>
          </p:cNvCxnSpPr>
          <p:nvPr/>
        </p:nvCxnSpPr>
        <p:spPr bwMode="auto">
          <a:xfrm>
            <a:off x="4095751" y="3357564"/>
            <a:ext cx="157162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58" name="直接箭头连接符 39">
            <a:extLst>
              <a:ext uri="{FF2B5EF4-FFF2-40B4-BE49-F238E27FC236}">
                <a16:creationId xmlns:a16="http://schemas.microsoft.com/office/drawing/2014/main" id="{E248D796-46E2-4474-894D-10D457FFAEC1}"/>
              </a:ext>
            </a:extLst>
          </p:cNvPr>
          <p:cNvCxnSpPr>
            <a:cxnSpLocks noChangeShapeType="1"/>
          </p:cNvCxnSpPr>
          <p:nvPr/>
        </p:nvCxnSpPr>
        <p:spPr bwMode="auto">
          <a:xfrm>
            <a:off x="5881688" y="3357564"/>
            <a:ext cx="1928812"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59" name="直接箭头连接符 41">
            <a:extLst>
              <a:ext uri="{FF2B5EF4-FFF2-40B4-BE49-F238E27FC236}">
                <a16:creationId xmlns:a16="http://schemas.microsoft.com/office/drawing/2014/main" id="{64B2C5F3-90BF-46F4-BD4D-2471BE8C7F8D}"/>
              </a:ext>
            </a:extLst>
          </p:cNvPr>
          <p:cNvCxnSpPr>
            <a:cxnSpLocks noChangeShapeType="1"/>
          </p:cNvCxnSpPr>
          <p:nvPr/>
        </p:nvCxnSpPr>
        <p:spPr bwMode="auto">
          <a:xfrm>
            <a:off x="7953375" y="3429000"/>
            <a:ext cx="1214438"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
        <p:nvSpPr>
          <p:cNvPr id="52260" name="灯片编号占位符 1">
            <a:extLst>
              <a:ext uri="{FF2B5EF4-FFF2-40B4-BE49-F238E27FC236}">
                <a16:creationId xmlns:a16="http://schemas.microsoft.com/office/drawing/2014/main" id="{96381161-AED8-425E-A9FD-24C7D351A2F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47B68A66-392D-4539-A7CF-4441137EE8D2}"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276</a:t>
            </a:fld>
            <a:endParaRPr lang="zh-CN" altLang="en-US">
              <a:solidFill>
                <a:srgbClr val="FFFFFF"/>
              </a:solidFill>
              <a:latin typeface="Times New Roman" panose="02020603050405020304" pitchFamily="18" charset="0"/>
              <a:ea typeface="宋体" panose="02010600030101010101" pitchFamily="2" charset="-122"/>
            </a:endParaRPr>
          </a:p>
        </p:txBody>
      </p:sp>
      <p:cxnSp>
        <p:nvCxnSpPr>
          <p:cNvPr id="52261" name="直接箭头连接符 25">
            <a:extLst>
              <a:ext uri="{FF2B5EF4-FFF2-40B4-BE49-F238E27FC236}">
                <a16:creationId xmlns:a16="http://schemas.microsoft.com/office/drawing/2014/main" id="{95A3FC46-0D33-4378-9654-58B8FE51C4FA}"/>
              </a:ext>
            </a:extLst>
          </p:cNvPr>
          <p:cNvCxnSpPr>
            <a:cxnSpLocks noChangeShapeType="1"/>
          </p:cNvCxnSpPr>
          <p:nvPr/>
        </p:nvCxnSpPr>
        <p:spPr bwMode="auto">
          <a:xfrm flipH="1" flipV="1">
            <a:off x="4221163" y="3057526"/>
            <a:ext cx="5187950" cy="11113"/>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62" name="直接箭头连接符 23">
            <a:extLst>
              <a:ext uri="{FF2B5EF4-FFF2-40B4-BE49-F238E27FC236}">
                <a16:creationId xmlns:a16="http://schemas.microsoft.com/office/drawing/2014/main" id="{075B962F-A8AA-4656-8C12-997A845F0BEF}"/>
              </a:ext>
            </a:extLst>
          </p:cNvPr>
          <p:cNvCxnSpPr>
            <a:cxnSpLocks noChangeShapeType="1"/>
          </p:cNvCxnSpPr>
          <p:nvPr/>
        </p:nvCxnSpPr>
        <p:spPr bwMode="auto">
          <a:xfrm flipV="1">
            <a:off x="9480550" y="2997200"/>
            <a:ext cx="0" cy="431800"/>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63" name="直接箭头连接符 27">
            <a:extLst>
              <a:ext uri="{FF2B5EF4-FFF2-40B4-BE49-F238E27FC236}">
                <a16:creationId xmlns:a16="http://schemas.microsoft.com/office/drawing/2014/main" id="{C5BFC4C9-8A35-4F10-A82C-3859664E1D5C}"/>
              </a:ext>
            </a:extLst>
          </p:cNvPr>
          <p:cNvCxnSpPr>
            <a:cxnSpLocks noChangeShapeType="1"/>
          </p:cNvCxnSpPr>
          <p:nvPr/>
        </p:nvCxnSpPr>
        <p:spPr bwMode="auto">
          <a:xfrm>
            <a:off x="4292601" y="3057525"/>
            <a:ext cx="3175" cy="116363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64" name="直接箭头连接符 30">
            <a:extLst>
              <a:ext uri="{FF2B5EF4-FFF2-40B4-BE49-F238E27FC236}">
                <a16:creationId xmlns:a16="http://schemas.microsoft.com/office/drawing/2014/main" id="{16956B65-8867-443F-A2F2-29852785B891}"/>
              </a:ext>
            </a:extLst>
          </p:cNvPr>
          <p:cNvCxnSpPr>
            <a:cxnSpLocks noChangeShapeType="1"/>
          </p:cNvCxnSpPr>
          <p:nvPr/>
        </p:nvCxnSpPr>
        <p:spPr bwMode="auto">
          <a:xfrm flipV="1">
            <a:off x="4295776" y="4200525"/>
            <a:ext cx="498475" cy="2063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2265" name="直接箭头连接符 18">
            <a:extLst>
              <a:ext uri="{FF2B5EF4-FFF2-40B4-BE49-F238E27FC236}">
                <a16:creationId xmlns:a16="http://schemas.microsoft.com/office/drawing/2014/main" id="{4723CE3B-F454-4F78-BB66-11E91170329B}"/>
              </a:ext>
            </a:extLst>
          </p:cNvPr>
          <p:cNvCxnSpPr>
            <a:cxnSpLocks noChangeShapeType="1"/>
          </p:cNvCxnSpPr>
          <p:nvPr/>
        </p:nvCxnSpPr>
        <p:spPr bwMode="auto">
          <a:xfrm>
            <a:off x="9302750" y="340836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49" name="Text Box 3">
            <a:extLst>
              <a:ext uri="{FF2B5EF4-FFF2-40B4-BE49-F238E27FC236}">
                <a16:creationId xmlns:a16="http://schemas.microsoft.com/office/drawing/2014/main" id="{273C8CDA-0884-45FE-A0C9-66EC90DAAFBC}"/>
              </a:ext>
            </a:extLst>
          </p:cNvPr>
          <p:cNvSpPr txBox="1">
            <a:spLocks noChangeArrowheads="1"/>
          </p:cNvSpPr>
          <p:nvPr/>
        </p:nvSpPr>
        <p:spPr bwMode="auto">
          <a:xfrm>
            <a:off x="2006601" y="333376"/>
            <a:ext cx="79152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a:solidFill>
                  <a:srgbClr val="FFCC66"/>
                </a:solidFill>
                <a:latin typeface="Times New Roman" panose="02020603050405020304" pitchFamily="18" charset="0"/>
                <a:ea typeface="宋体" panose="02010600030101010101" pitchFamily="2" charset="-122"/>
              </a:rPr>
              <a:t>图</a:t>
            </a:r>
            <a:r>
              <a:rPr lang="en-US" altLang="zh-CN" sz="2800" b="1">
                <a:solidFill>
                  <a:srgbClr val="FFCC66"/>
                </a:solidFill>
                <a:latin typeface="Times New Roman" panose="02020603050405020304" pitchFamily="18" charset="0"/>
                <a:ea typeface="宋体" panose="02010600030101010101" pitchFamily="2" charset="-122"/>
              </a:rPr>
              <a:t>3-2</a:t>
            </a:r>
            <a:r>
              <a:rPr lang="zh-CN" altLang="en-US" sz="2800" b="1">
                <a:solidFill>
                  <a:srgbClr val="FFCC66"/>
                </a:solidFill>
                <a:latin typeface="Times New Roman" panose="02020603050405020304" pitchFamily="18" charset="0"/>
                <a:ea typeface="宋体" panose="02010600030101010101" pitchFamily="2" charset="-122"/>
              </a:rPr>
              <a:t>.11  load指令执行时用到的流水线数据路径</a:t>
            </a:r>
          </a:p>
          <a:p>
            <a:pPr fontAlgn="base">
              <a:spcBef>
                <a:spcPct val="0"/>
              </a:spcBef>
              <a:spcAft>
                <a:spcPct val="0"/>
              </a:spcAft>
            </a:pPr>
            <a:endParaRPr lang="zh-CN" altLang="en-US" sz="2800" b="1">
              <a:solidFill>
                <a:srgbClr val="FFCC66"/>
              </a:solidFill>
              <a:latin typeface="Times New Roman" panose="02020603050405020304" pitchFamily="18" charset="0"/>
              <a:ea typeface="宋体" panose="02010600030101010101" pitchFamily="2" charset="-122"/>
            </a:endParaRPr>
          </a:p>
          <a:p>
            <a:pPr fontAlgn="base">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例：</a:t>
            </a:r>
            <a:r>
              <a:rPr lang="en-US" altLang="zh-CN" sz="2400" b="1">
                <a:solidFill>
                  <a:srgbClr val="CCFFFF"/>
                </a:solidFill>
                <a:latin typeface="Times New Roman" panose="02020603050405020304" pitchFamily="18" charset="0"/>
                <a:ea typeface="宋体" panose="02010600030101010101" pitchFamily="2" charset="-122"/>
              </a:rPr>
              <a:t>load  r1, 10 ( r5 )</a:t>
            </a:r>
          </a:p>
        </p:txBody>
      </p:sp>
      <p:grpSp>
        <p:nvGrpSpPr>
          <p:cNvPr id="53250" name="Group 13">
            <a:extLst>
              <a:ext uri="{FF2B5EF4-FFF2-40B4-BE49-F238E27FC236}">
                <a16:creationId xmlns:a16="http://schemas.microsoft.com/office/drawing/2014/main" id="{5E4C7DB9-0E04-45A4-AF26-11D82FB64745}"/>
              </a:ext>
            </a:extLst>
          </p:cNvPr>
          <p:cNvGrpSpPr>
            <a:grpSpLocks/>
          </p:cNvGrpSpPr>
          <p:nvPr/>
        </p:nvGrpSpPr>
        <p:grpSpPr bwMode="auto">
          <a:xfrm>
            <a:off x="1809750" y="1857375"/>
            <a:ext cx="8642350" cy="4681538"/>
            <a:chOff x="0" y="890"/>
            <a:chExt cx="5919" cy="2949"/>
          </a:xfrm>
        </p:grpSpPr>
        <p:pic>
          <p:nvPicPr>
            <p:cNvPr id="53251" name="Picture 2" descr="11">
              <a:extLst>
                <a:ext uri="{FF2B5EF4-FFF2-40B4-BE49-F238E27FC236}">
                  <a16:creationId xmlns:a16="http://schemas.microsoft.com/office/drawing/2014/main" id="{FC344C0D-264B-4F92-AA01-3DF0B0B3B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0"/>
              <a:ext cx="5919" cy="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Line 10">
              <a:extLst>
                <a:ext uri="{FF2B5EF4-FFF2-40B4-BE49-F238E27FC236}">
                  <a16:creationId xmlns:a16="http://schemas.microsoft.com/office/drawing/2014/main" id="{579DAC2E-B06B-4CDB-B0E4-676085812A1B}"/>
                </a:ext>
              </a:extLst>
            </p:cNvPr>
            <p:cNvSpPr>
              <a:spLocks noChangeShapeType="1"/>
            </p:cNvSpPr>
            <p:nvPr/>
          </p:nvSpPr>
          <p:spPr bwMode="auto">
            <a:xfrm flipV="1">
              <a:off x="3152" y="2886"/>
              <a:ext cx="136" cy="9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53253" name="Line 11">
              <a:extLst>
                <a:ext uri="{FF2B5EF4-FFF2-40B4-BE49-F238E27FC236}">
                  <a16:creationId xmlns:a16="http://schemas.microsoft.com/office/drawing/2014/main" id="{0137F088-4560-45D8-AED9-9EFE98C4398C}"/>
                </a:ext>
              </a:extLst>
            </p:cNvPr>
            <p:cNvSpPr>
              <a:spLocks noChangeShapeType="1"/>
            </p:cNvSpPr>
            <p:nvPr/>
          </p:nvSpPr>
          <p:spPr bwMode="auto">
            <a:xfrm flipV="1">
              <a:off x="5556" y="2614"/>
              <a:ext cx="204" cy="13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53254" name="Line 12">
              <a:extLst>
                <a:ext uri="{FF2B5EF4-FFF2-40B4-BE49-F238E27FC236}">
                  <a16:creationId xmlns:a16="http://schemas.microsoft.com/office/drawing/2014/main" id="{4483371C-2EA3-4AA3-B93C-F9334D3E0BE2}"/>
                </a:ext>
              </a:extLst>
            </p:cNvPr>
            <p:cNvSpPr>
              <a:spLocks noChangeShapeType="1"/>
            </p:cNvSpPr>
            <p:nvPr/>
          </p:nvSpPr>
          <p:spPr bwMode="auto">
            <a:xfrm>
              <a:off x="5602" y="2523"/>
              <a:ext cx="158" cy="136"/>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grpSp>
      <p:cxnSp>
        <p:nvCxnSpPr>
          <p:cNvPr id="53255" name="直接箭头连接符 26">
            <a:extLst>
              <a:ext uri="{FF2B5EF4-FFF2-40B4-BE49-F238E27FC236}">
                <a16:creationId xmlns:a16="http://schemas.microsoft.com/office/drawing/2014/main" id="{4ABF005F-0419-4EBD-846C-2FB97F66FE99}"/>
              </a:ext>
            </a:extLst>
          </p:cNvPr>
          <p:cNvCxnSpPr>
            <a:cxnSpLocks noChangeShapeType="1"/>
          </p:cNvCxnSpPr>
          <p:nvPr/>
        </p:nvCxnSpPr>
        <p:spPr bwMode="auto">
          <a:xfrm>
            <a:off x="4095751" y="4500564"/>
            <a:ext cx="7143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56" name="直接箭头连接符 27">
            <a:extLst>
              <a:ext uri="{FF2B5EF4-FFF2-40B4-BE49-F238E27FC236}">
                <a16:creationId xmlns:a16="http://schemas.microsoft.com/office/drawing/2014/main" id="{C8B6A5C3-5600-4B71-AD7A-1506C54BFF0A}"/>
              </a:ext>
            </a:extLst>
          </p:cNvPr>
          <p:cNvCxnSpPr>
            <a:cxnSpLocks noChangeShapeType="1"/>
          </p:cNvCxnSpPr>
          <p:nvPr/>
        </p:nvCxnSpPr>
        <p:spPr bwMode="auto">
          <a:xfrm>
            <a:off x="4024314" y="5715000"/>
            <a:ext cx="714375"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57" name="直接箭头连接符 28">
            <a:extLst>
              <a:ext uri="{FF2B5EF4-FFF2-40B4-BE49-F238E27FC236}">
                <a16:creationId xmlns:a16="http://schemas.microsoft.com/office/drawing/2014/main" id="{7CD4EED8-A1F3-4B70-B992-E6657BD31781}"/>
              </a:ext>
            </a:extLst>
          </p:cNvPr>
          <p:cNvCxnSpPr>
            <a:cxnSpLocks noChangeShapeType="1"/>
          </p:cNvCxnSpPr>
          <p:nvPr/>
        </p:nvCxnSpPr>
        <p:spPr bwMode="auto">
          <a:xfrm>
            <a:off x="5381625" y="4071939"/>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58" name="直接箭头连接符 29">
            <a:extLst>
              <a:ext uri="{FF2B5EF4-FFF2-40B4-BE49-F238E27FC236}">
                <a16:creationId xmlns:a16="http://schemas.microsoft.com/office/drawing/2014/main" id="{03C3C849-4E03-41EB-BF68-894C59DAE851}"/>
              </a:ext>
            </a:extLst>
          </p:cNvPr>
          <p:cNvCxnSpPr>
            <a:cxnSpLocks noChangeShapeType="1"/>
          </p:cNvCxnSpPr>
          <p:nvPr/>
        </p:nvCxnSpPr>
        <p:spPr bwMode="auto">
          <a:xfrm>
            <a:off x="5524500" y="571500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59" name="直接箭头连接符 30">
            <a:extLst>
              <a:ext uri="{FF2B5EF4-FFF2-40B4-BE49-F238E27FC236}">
                <a16:creationId xmlns:a16="http://schemas.microsoft.com/office/drawing/2014/main" id="{8F66C9D3-9E20-4A33-8BC3-5F3396B87195}"/>
              </a:ext>
            </a:extLst>
          </p:cNvPr>
          <p:cNvCxnSpPr>
            <a:cxnSpLocks noChangeShapeType="1"/>
          </p:cNvCxnSpPr>
          <p:nvPr/>
        </p:nvCxnSpPr>
        <p:spPr bwMode="auto">
          <a:xfrm>
            <a:off x="5953125" y="4000500"/>
            <a:ext cx="8572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60" name="直接箭头连接符 31">
            <a:extLst>
              <a:ext uri="{FF2B5EF4-FFF2-40B4-BE49-F238E27FC236}">
                <a16:creationId xmlns:a16="http://schemas.microsoft.com/office/drawing/2014/main" id="{19C7A008-664E-4BB9-9A84-2B8464A66CD5}"/>
              </a:ext>
            </a:extLst>
          </p:cNvPr>
          <p:cNvCxnSpPr>
            <a:cxnSpLocks noChangeShapeType="1"/>
          </p:cNvCxnSpPr>
          <p:nvPr/>
        </p:nvCxnSpPr>
        <p:spPr bwMode="auto">
          <a:xfrm>
            <a:off x="5881688" y="571500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61" name="直接箭头连接符 32">
            <a:extLst>
              <a:ext uri="{FF2B5EF4-FFF2-40B4-BE49-F238E27FC236}">
                <a16:creationId xmlns:a16="http://schemas.microsoft.com/office/drawing/2014/main" id="{3054576B-D1B5-4B57-82DA-CD42CB1D038B}"/>
              </a:ext>
            </a:extLst>
          </p:cNvPr>
          <p:cNvCxnSpPr>
            <a:cxnSpLocks noChangeShapeType="1"/>
          </p:cNvCxnSpPr>
          <p:nvPr/>
        </p:nvCxnSpPr>
        <p:spPr bwMode="auto">
          <a:xfrm>
            <a:off x="7596188" y="450056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62" name="直接箭头连接符 33">
            <a:extLst>
              <a:ext uri="{FF2B5EF4-FFF2-40B4-BE49-F238E27FC236}">
                <a16:creationId xmlns:a16="http://schemas.microsoft.com/office/drawing/2014/main" id="{0294CB7E-87E7-4FE8-9512-AD1A438A1909}"/>
              </a:ext>
            </a:extLst>
          </p:cNvPr>
          <p:cNvCxnSpPr>
            <a:cxnSpLocks noChangeShapeType="1"/>
          </p:cNvCxnSpPr>
          <p:nvPr/>
        </p:nvCxnSpPr>
        <p:spPr bwMode="auto">
          <a:xfrm>
            <a:off x="8167689" y="4429125"/>
            <a:ext cx="357187"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63" name="直接箭头连接符 34">
            <a:extLst>
              <a:ext uri="{FF2B5EF4-FFF2-40B4-BE49-F238E27FC236}">
                <a16:creationId xmlns:a16="http://schemas.microsoft.com/office/drawing/2014/main" id="{1CDB2722-737D-4027-AD3E-E9F2B44901F1}"/>
              </a:ext>
            </a:extLst>
          </p:cNvPr>
          <p:cNvCxnSpPr>
            <a:cxnSpLocks noChangeShapeType="1"/>
            <a:endCxn id="53254" idx="1"/>
          </p:cNvCxnSpPr>
          <p:nvPr/>
        </p:nvCxnSpPr>
        <p:spPr bwMode="auto">
          <a:xfrm>
            <a:off x="9953625" y="4500563"/>
            <a:ext cx="266700" cy="165100"/>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64" name="直接箭头连接符 35">
            <a:extLst>
              <a:ext uri="{FF2B5EF4-FFF2-40B4-BE49-F238E27FC236}">
                <a16:creationId xmlns:a16="http://schemas.microsoft.com/office/drawing/2014/main" id="{EE3EF42D-F470-4D08-A05A-318CF1077DE1}"/>
              </a:ext>
            </a:extLst>
          </p:cNvPr>
          <p:cNvCxnSpPr>
            <a:cxnSpLocks noChangeShapeType="1"/>
            <a:endCxn id="53254" idx="1"/>
          </p:cNvCxnSpPr>
          <p:nvPr/>
        </p:nvCxnSpPr>
        <p:spPr bwMode="auto">
          <a:xfrm rot="5400000" flipH="1" flipV="1">
            <a:off x="9237664" y="3567114"/>
            <a:ext cx="2143125" cy="31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65" name="直接箭头连接符 36">
            <a:extLst>
              <a:ext uri="{FF2B5EF4-FFF2-40B4-BE49-F238E27FC236}">
                <a16:creationId xmlns:a16="http://schemas.microsoft.com/office/drawing/2014/main" id="{90BC9951-EBA6-4362-84AA-F8A83E11E612}"/>
              </a:ext>
            </a:extLst>
          </p:cNvPr>
          <p:cNvCxnSpPr>
            <a:cxnSpLocks noChangeShapeType="1"/>
            <a:endCxn id="53254" idx="1"/>
          </p:cNvCxnSpPr>
          <p:nvPr/>
        </p:nvCxnSpPr>
        <p:spPr bwMode="auto">
          <a:xfrm rot="10800000">
            <a:off x="4524375" y="2500314"/>
            <a:ext cx="5786438"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66" name="直接箭头连接符 37">
            <a:extLst>
              <a:ext uri="{FF2B5EF4-FFF2-40B4-BE49-F238E27FC236}">
                <a16:creationId xmlns:a16="http://schemas.microsoft.com/office/drawing/2014/main" id="{161AE275-E609-4779-9401-8DA9D049EF09}"/>
              </a:ext>
            </a:extLst>
          </p:cNvPr>
          <p:cNvCxnSpPr>
            <a:cxnSpLocks noChangeShapeType="1"/>
            <a:endCxn id="53254" idx="1"/>
          </p:cNvCxnSpPr>
          <p:nvPr/>
        </p:nvCxnSpPr>
        <p:spPr bwMode="auto">
          <a:xfrm rot="5400000">
            <a:off x="3774282" y="3178970"/>
            <a:ext cx="1428750" cy="7143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67" name="直接箭头连接符 38">
            <a:extLst>
              <a:ext uri="{FF2B5EF4-FFF2-40B4-BE49-F238E27FC236}">
                <a16:creationId xmlns:a16="http://schemas.microsoft.com/office/drawing/2014/main" id="{196A8227-9C68-4443-B004-2AB772DF954F}"/>
              </a:ext>
            </a:extLst>
          </p:cNvPr>
          <p:cNvCxnSpPr>
            <a:cxnSpLocks noChangeShapeType="1"/>
            <a:endCxn id="53254" idx="1"/>
          </p:cNvCxnSpPr>
          <p:nvPr/>
        </p:nvCxnSpPr>
        <p:spPr bwMode="auto">
          <a:xfrm>
            <a:off x="4524375" y="392906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68" name="直接箭头连接符 39">
            <a:extLst>
              <a:ext uri="{FF2B5EF4-FFF2-40B4-BE49-F238E27FC236}">
                <a16:creationId xmlns:a16="http://schemas.microsoft.com/office/drawing/2014/main" id="{6C451D27-5423-42FA-816F-3DBCD0FEC01D}"/>
              </a:ext>
            </a:extLst>
          </p:cNvPr>
          <p:cNvCxnSpPr>
            <a:cxnSpLocks noChangeShapeType="1"/>
            <a:endCxn id="53254" idx="1"/>
          </p:cNvCxnSpPr>
          <p:nvPr/>
        </p:nvCxnSpPr>
        <p:spPr bwMode="auto">
          <a:xfrm>
            <a:off x="9096375" y="442912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69" name="直接箭头连接符 40">
            <a:extLst>
              <a:ext uri="{FF2B5EF4-FFF2-40B4-BE49-F238E27FC236}">
                <a16:creationId xmlns:a16="http://schemas.microsoft.com/office/drawing/2014/main" id="{7966B0AD-76F9-4885-B232-BC8952C8E734}"/>
              </a:ext>
            </a:extLst>
          </p:cNvPr>
          <p:cNvCxnSpPr>
            <a:cxnSpLocks noChangeShapeType="1"/>
            <a:endCxn id="53254" idx="0"/>
          </p:cNvCxnSpPr>
          <p:nvPr/>
        </p:nvCxnSpPr>
        <p:spPr bwMode="auto">
          <a:xfrm>
            <a:off x="9525000" y="4429125"/>
            <a:ext cx="463550" cy="2063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70" name="直接箭头连接符 43">
            <a:extLst>
              <a:ext uri="{FF2B5EF4-FFF2-40B4-BE49-F238E27FC236}">
                <a16:creationId xmlns:a16="http://schemas.microsoft.com/office/drawing/2014/main" id="{9CE8A7D8-7BBE-4B74-A826-87D5C0120F29}"/>
              </a:ext>
            </a:extLst>
          </p:cNvPr>
          <p:cNvCxnSpPr>
            <a:cxnSpLocks noChangeShapeType="1"/>
            <a:endCxn id="53254" idx="0"/>
          </p:cNvCxnSpPr>
          <p:nvPr/>
        </p:nvCxnSpPr>
        <p:spPr bwMode="auto">
          <a:xfrm rot="5400000" flipH="1" flipV="1">
            <a:off x="5857876" y="5451476"/>
            <a:ext cx="546100" cy="7302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71" name="直接箭头连接符 46">
            <a:extLst>
              <a:ext uri="{FF2B5EF4-FFF2-40B4-BE49-F238E27FC236}">
                <a16:creationId xmlns:a16="http://schemas.microsoft.com/office/drawing/2014/main" id="{78B17C7E-110A-4FB7-B468-E99F59B13F8C}"/>
              </a:ext>
            </a:extLst>
          </p:cNvPr>
          <p:cNvCxnSpPr>
            <a:cxnSpLocks noChangeShapeType="1"/>
            <a:endCxn id="53254" idx="0"/>
          </p:cNvCxnSpPr>
          <p:nvPr/>
        </p:nvCxnSpPr>
        <p:spPr bwMode="auto">
          <a:xfrm>
            <a:off x="6167438" y="5214939"/>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72" name="直接箭头连接符 47">
            <a:extLst>
              <a:ext uri="{FF2B5EF4-FFF2-40B4-BE49-F238E27FC236}">
                <a16:creationId xmlns:a16="http://schemas.microsoft.com/office/drawing/2014/main" id="{0C28B20E-A0CB-4501-B21C-25F3DB39D643}"/>
              </a:ext>
            </a:extLst>
          </p:cNvPr>
          <p:cNvCxnSpPr>
            <a:cxnSpLocks noChangeShapeType="1"/>
            <a:endCxn id="53254" idx="0"/>
          </p:cNvCxnSpPr>
          <p:nvPr/>
        </p:nvCxnSpPr>
        <p:spPr bwMode="auto">
          <a:xfrm flipV="1">
            <a:off x="6381751" y="5000626"/>
            <a:ext cx="500063" cy="1428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73" name="直接箭头连接符 26">
            <a:extLst>
              <a:ext uri="{FF2B5EF4-FFF2-40B4-BE49-F238E27FC236}">
                <a16:creationId xmlns:a16="http://schemas.microsoft.com/office/drawing/2014/main" id="{E743CDF2-9E08-4233-A7E5-7E938B6686DE}"/>
              </a:ext>
            </a:extLst>
          </p:cNvPr>
          <p:cNvCxnSpPr>
            <a:cxnSpLocks noChangeShapeType="1"/>
            <a:endCxn id="53254" idx="0"/>
          </p:cNvCxnSpPr>
          <p:nvPr/>
        </p:nvCxnSpPr>
        <p:spPr bwMode="auto">
          <a:xfrm>
            <a:off x="3810001" y="4500564"/>
            <a:ext cx="214313"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74" name="直接箭头连接符 34">
            <a:extLst>
              <a:ext uri="{FF2B5EF4-FFF2-40B4-BE49-F238E27FC236}">
                <a16:creationId xmlns:a16="http://schemas.microsoft.com/office/drawing/2014/main" id="{5BA09BC1-8597-45F8-9F6C-F6D099948671}"/>
              </a:ext>
            </a:extLst>
          </p:cNvPr>
          <p:cNvCxnSpPr>
            <a:cxnSpLocks noChangeShapeType="1"/>
            <a:endCxn id="53254" idx="0"/>
          </p:cNvCxnSpPr>
          <p:nvPr/>
        </p:nvCxnSpPr>
        <p:spPr bwMode="auto">
          <a:xfrm>
            <a:off x="2381251" y="4500564"/>
            <a:ext cx="500063"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75" name="直接连接符 38">
            <a:extLst>
              <a:ext uri="{FF2B5EF4-FFF2-40B4-BE49-F238E27FC236}">
                <a16:creationId xmlns:a16="http://schemas.microsoft.com/office/drawing/2014/main" id="{FA9F77C9-56F3-4BB3-963B-911ED97B7DB2}"/>
              </a:ext>
            </a:extLst>
          </p:cNvPr>
          <p:cNvCxnSpPr>
            <a:cxnSpLocks noChangeShapeType="1"/>
            <a:endCxn id="53254" idx="0"/>
          </p:cNvCxnSpPr>
          <p:nvPr/>
        </p:nvCxnSpPr>
        <p:spPr bwMode="auto">
          <a:xfrm rot="5400000" flipH="1" flipV="1">
            <a:off x="1951832" y="3928270"/>
            <a:ext cx="1143000"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53276" name="直接箭头连接符 41">
            <a:extLst>
              <a:ext uri="{FF2B5EF4-FFF2-40B4-BE49-F238E27FC236}">
                <a16:creationId xmlns:a16="http://schemas.microsoft.com/office/drawing/2014/main" id="{F25C3DCB-EB22-4CC1-86F0-455D0A664784}"/>
              </a:ext>
            </a:extLst>
          </p:cNvPr>
          <p:cNvCxnSpPr>
            <a:cxnSpLocks noChangeShapeType="1"/>
            <a:endCxn id="53254" idx="0"/>
          </p:cNvCxnSpPr>
          <p:nvPr/>
        </p:nvCxnSpPr>
        <p:spPr bwMode="auto">
          <a:xfrm>
            <a:off x="2524126" y="3357564"/>
            <a:ext cx="42862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77" name="直接连接符 43">
            <a:extLst>
              <a:ext uri="{FF2B5EF4-FFF2-40B4-BE49-F238E27FC236}">
                <a16:creationId xmlns:a16="http://schemas.microsoft.com/office/drawing/2014/main" id="{A00F514A-5AB7-46A0-BC1D-A9261C6570D3}"/>
              </a:ext>
            </a:extLst>
          </p:cNvPr>
          <p:cNvCxnSpPr>
            <a:cxnSpLocks noChangeShapeType="1"/>
            <a:endCxn id="53254" idx="0"/>
          </p:cNvCxnSpPr>
          <p:nvPr/>
        </p:nvCxnSpPr>
        <p:spPr bwMode="auto">
          <a:xfrm flipV="1">
            <a:off x="3381376" y="3071813"/>
            <a:ext cx="14287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53278" name="直接连接符 45">
            <a:extLst>
              <a:ext uri="{FF2B5EF4-FFF2-40B4-BE49-F238E27FC236}">
                <a16:creationId xmlns:a16="http://schemas.microsoft.com/office/drawing/2014/main" id="{1923AF44-ECC7-4397-AFFA-0C97E4051BBD}"/>
              </a:ext>
            </a:extLst>
          </p:cNvPr>
          <p:cNvCxnSpPr>
            <a:cxnSpLocks noChangeShapeType="1"/>
            <a:endCxn id="53254" idx="0"/>
          </p:cNvCxnSpPr>
          <p:nvPr/>
        </p:nvCxnSpPr>
        <p:spPr bwMode="auto">
          <a:xfrm rot="5400000" flipH="1" flipV="1">
            <a:off x="3128963" y="2678113"/>
            <a:ext cx="7874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53279" name="直接连接符 47">
            <a:extLst>
              <a:ext uri="{FF2B5EF4-FFF2-40B4-BE49-F238E27FC236}">
                <a16:creationId xmlns:a16="http://schemas.microsoft.com/office/drawing/2014/main" id="{37B876C3-48CB-4648-9281-2E90C8911932}"/>
              </a:ext>
            </a:extLst>
          </p:cNvPr>
          <p:cNvCxnSpPr>
            <a:cxnSpLocks noChangeShapeType="1"/>
            <a:endCxn id="53254" idx="0"/>
          </p:cNvCxnSpPr>
          <p:nvPr/>
        </p:nvCxnSpPr>
        <p:spPr bwMode="auto">
          <a:xfrm rot="10800000">
            <a:off x="1881188" y="2214564"/>
            <a:ext cx="1643062"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53280" name="直接连接符 49">
            <a:extLst>
              <a:ext uri="{FF2B5EF4-FFF2-40B4-BE49-F238E27FC236}">
                <a16:creationId xmlns:a16="http://schemas.microsoft.com/office/drawing/2014/main" id="{80F53F4D-0B4B-45AE-98F7-50EADA15E1B7}"/>
              </a:ext>
            </a:extLst>
          </p:cNvPr>
          <p:cNvCxnSpPr>
            <a:cxnSpLocks noChangeShapeType="1"/>
            <a:endCxn id="53254" idx="0"/>
          </p:cNvCxnSpPr>
          <p:nvPr/>
        </p:nvCxnSpPr>
        <p:spPr bwMode="auto">
          <a:xfrm rot="5400000">
            <a:off x="736600" y="3429000"/>
            <a:ext cx="2287588"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53281" name="直接箭头连接符 51">
            <a:extLst>
              <a:ext uri="{FF2B5EF4-FFF2-40B4-BE49-F238E27FC236}">
                <a16:creationId xmlns:a16="http://schemas.microsoft.com/office/drawing/2014/main" id="{CB7FA86A-2F20-48F3-B48E-E4281E106C03}"/>
              </a:ext>
            </a:extLst>
          </p:cNvPr>
          <p:cNvCxnSpPr>
            <a:cxnSpLocks noChangeShapeType="1"/>
            <a:endCxn id="53254" idx="0"/>
          </p:cNvCxnSpPr>
          <p:nvPr/>
        </p:nvCxnSpPr>
        <p:spPr bwMode="auto">
          <a:xfrm>
            <a:off x="1881188" y="450056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82" name="直接箭头连接符 53">
            <a:extLst>
              <a:ext uri="{FF2B5EF4-FFF2-40B4-BE49-F238E27FC236}">
                <a16:creationId xmlns:a16="http://schemas.microsoft.com/office/drawing/2014/main" id="{440B5481-D047-4B0A-A667-73D8A13715F6}"/>
              </a:ext>
            </a:extLst>
          </p:cNvPr>
          <p:cNvCxnSpPr>
            <a:cxnSpLocks noChangeShapeType="1"/>
            <a:endCxn id="53254" idx="0"/>
          </p:cNvCxnSpPr>
          <p:nvPr/>
        </p:nvCxnSpPr>
        <p:spPr bwMode="auto">
          <a:xfrm flipV="1">
            <a:off x="2238376" y="2786063"/>
            <a:ext cx="714375" cy="214312"/>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83" name="直接箭头连接符 36">
            <a:extLst>
              <a:ext uri="{FF2B5EF4-FFF2-40B4-BE49-F238E27FC236}">
                <a16:creationId xmlns:a16="http://schemas.microsoft.com/office/drawing/2014/main" id="{CE235239-CEF3-4F57-A446-6F013C430490}"/>
              </a:ext>
            </a:extLst>
          </p:cNvPr>
          <p:cNvCxnSpPr>
            <a:cxnSpLocks noChangeShapeType="1"/>
            <a:endCxn id="53254" idx="0"/>
          </p:cNvCxnSpPr>
          <p:nvPr/>
        </p:nvCxnSpPr>
        <p:spPr bwMode="auto">
          <a:xfrm>
            <a:off x="3309938" y="4500564"/>
            <a:ext cx="214312"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84" name="直接箭头连接符 36">
            <a:extLst>
              <a:ext uri="{FF2B5EF4-FFF2-40B4-BE49-F238E27FC236}">
                <a16:creationId xmlns:a16="http://schemas.microsoft.com/office/drawing/2014/main" id="{3580C13A-DBE0-4D8E-B953-294210199601}"/>
              </a:ext>
            </a:extLst>
          </p:cNvPr>
          <p:cNvCxnSpPr>
            <a:cxnSpLocks noChangeShapeType="1"/>
            <a:endCxn id="53254" idx="0"/>
          </p:cNvCxnSpPr>
          <p:nvPr/>
        </p:nvCxnSpPr>
        <p:spPr bwMode="auto">
          <a:xfrm>
            <a:off x="4095751" y="3357564"/>
            <a:ext cx="157162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85" name="直接箭头连接符 37">
            <a:extLst>
              <a:ext uri="{FF2B5EF4-FFF2-40B4-BE49-F238E27FC236}">
                <a16:creationId xmlns:a16="http://schemas.microsoft.com/office/drawing/2014/main" id="{3AD0947E-4077-429E-B4E0-AD5AD3299C8D}"/>
              </a:ext>
            </a:extLst>
          </p:cNvPr>
          <p:cNvCxnSpPr>
            <a:cxnSpLocks noChangeShapeType="1"/>
            <a:endCxn id="53254" idx="0"/>
          </p:cNvCxnSpPr>
          <p:nvPr/>
        </p:nvCxnSpPr>
        <p:spPr bwMode="auto">
          <a:xfrm>
            <a:off x="5881688" y="3357564"/>
            <a:ext cx="1928812"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86" name="直接箭头连接符 38">
            <a:extLst>
              <a:ext uri="{FF2B5EF4-FFF2-40B4-BE49-F238E27FC236}">
                <a16:creationId xmlns:a16="http://schemas.microsoft.com/office/drawing/2014/main" id="{D09BDE23-C8B7-4174-A064-C1EB190D1EAC}"/>
              </a:ext>
            </a:extLst>
          </p:cNvPr>
          <p:cNvCxnSpPr>
            <a:cxnSpLocks noChangeShapeType="1"/>
            <a:endCxn id="53254" idx="0"/>
          </p:cNvCxnSpPr>
          <p:nvPr/>
        </p:nvCxnSpPr>
        <p:spPr bwMode="auto">
          <a:xfrm>
            <a:off x="8024813" y="3357564"/>
            <a:ext cx="1357312"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
        <p:nvSpPr>
          <p:cNvPr id="53287" name="灯片编号占位符 1">
            <a:extLst>
              <a:ext uri="{FF2B5EF4-FFF2-40B4-BE49-F238E27FC236}">
                <a16:creationId xmlns:a16="http://schemas.microsoft.com/office/drawing/2014/main" id="{0F7E4CBF-E67C-4BE3-900A-8C1C871D092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6A4BFA2D-ACF5-42D1-9D1A-FEF2CFD2C615}"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277</a:t>
            </a:fld>
            <a:endParaRPr lang="zh-CN" altLang="en-US">
              <a:solidFill>
                <a:srgbClr val="FFFFFF"/>
              </a:solidFill>
              <a:latin typeface="Times New Roman" panose="02020603050405020304" pitchFamily="18" charset="0"/>
              <a:ea typeface="宋体" panose="02010600030101010101" pitchFamily="2" charset="-122"/>
            </a:endParaRPr>
          </a:p>
        </p:txBody>
      </p:sp>
      <p:cxnSp>
        <p:nvCxnSpPr>
          <p:cNvPr id="53288" name="直接箭头连接符 36">
            <a:extLst>
              <a:ext uri="{FF2B5EF4-FFF2-40B4-BE49-F238E27FC236}">
                <a16:creationId xmlns:a16="http://schemas.microsoft.com/office/drawing/2014/main" id="{915610B5-F2B0-4DA7-84B1-AADFFDEBF5E9}"/>
              </a:ext>
            </a:extLst>
          </p:cNvPr>
          <p:cNvCxnSpPr>
            <a:cxnSpLocks noChangeShapeType="1"/>
            <a:endCxn id="53254" idx="0"/>
          </p:cNvCxnSpPr>
          <p:nvPr/>
        </p:nvCxnSpPr>
        <p:spPr bwMode="auto">
          <a:xfrm flipH="1" flipV="1">
            <a:off x="4149726" y="2986088"/>
            <a:ext cx="5546725" cy="11112"/>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89" name="直接箭头连接符 43">
            <a:extLst>
              <a:ext uri="{FF2B5EF4-FFF2-40B4-BE49-F238E27FC236}">
                <a16:creationId xmlns:a16="http://schemas.microsoft.com/office/drawing/2014/main" id="{F4266A44-6809-4EBB-A2E5-D70251CA5BD7}"/>
              </a:ext>
            </a:extLst>
          </p:cNvPr>
          <p:cNvCxnSpPr>
            <a:cxnSpLocks noChangeShapeType="1"/>
            <a:endCxn id="53254" idx="0"/>
          </p:cNvCxnSpPr>
          <p:nvPr/>
        </p:nvCxnSpPr>
        <p:spPr bwMode="auto">
          <a:xfrm flipH="1" flipV="1">
            <a:off x="9655176" y="2951164"/>
            <a:ext cx="41275" cy="47783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90" name="直接箭头连接符 32">
            <a:extLst>
              <a:ext uri="{FF2B5EF4-FFF2-40B4-BE49-F238E27FC236}">
                <a16:creationId xmlns:a16="http://schemas.microsoft.com/office/drawing/2014/main" id="{4AFCA469-349E-4088-9CFF-968371471CC8}"/>
              </a:ext>
            </a:extLst>
          </p:cNvPr>
          <p:cNvCxnSpPr>
            <a:cxnSpLocks noChangeShapeType="1"/>
            <a:endCxn id="53254" idx="0"/>
          </p:cNvCxnSpPr>
          <p:nvPr/>
        </p:nvCxnSpPr>
        <p:spPr bwMode="auto">
          <a:xfrm>
            <a:off x="9517063" y="340836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91" name="直接箭头连接符 37">
            <a:extLst>
              <a:ext uri="{FF2B5EF4-FFF2-40B4-BE49-F238E27FC236}">
                <a16:creationId xmlns:a16="http://schemas.microsoft.com/office/drawing/2014/main" id="{0ACECD5C-2F85-45C4-8A6E-77E091CDA982}"/>
              </a:ext>
            </a:extLst>
          </p:cNvPr>
          <p:cNvCxnSpPr>
            <a:cxnSpLocks noChangeShapeType="1"/>
            <a:endCxn id="53254" idx="0"/>
          </p:cNvCxnSpPr>
          <p:nvPr/>
        </p:nvCxnSpPr>
        <p:spPr bwMode="auto">
          <a:xfrm>
            <a:off x="4292601" y="2984501"/>
            <a:ext cx="3175" cy="1236663"/>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3292" name="直接箭头连接符 38">
            <a:extLst>
              <a:ext uri="{FF2B5EF4-FFF2-40B4-BE49-F238E27FC236}">
                <a16:creationId xmlns:a16="http://schemas.microsoft.com/office/drawing/2014/main" id="{A074B7EF-89DD-4AB2-AD56-660FEA2A8799}"/>
              </a:ext>
            </a:extLst>
          </p:cNvPr>
          <p:cNvCxnSpPr>
            <a:cxnSpLocks noChangeShapeType="1"/>
            <a:endCxn id="53254" idx="0"/>
          </p:cNvCxnSpPr>
          <p:nvPr/>
        </p:nvCxnSpPr>
        <p:spPr bwMode="auto">
          <a:xfrm>
            <a:off x="4292600" y="4200525"/>
            <a:ext cx="508000" cy="2063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3" name="Text Box 3">
            <a:extLst>
              <a:ext uri="{FF2B5EF4-FFF2-40B4-BE49-F238E27FC236}">
                <a16:creationId xmlns:a16="http://schemas.microsoft.com/office/drawing/2014/main" id="{A7AB62F0-3529-4139-BC31-772CC11B81BA}"/>
              </a:ext>
            </a:extLst>
          </p:cNvPr>
          <p:cNvSpPr txBox="1">
            <a:spLocks noChangeArrowheads="1"/>
          </p:cNvSpPr>
          <p:nvPr/>
        </p:nvSpPr>
        <p:spPr bwMode="auto">
          <a:xfrm>
            <a:off x="2063750" y="333375"/>
            <a:ext cx="838835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a:solidFill>
                  <a:srgbClr val="FFCC66"/>
                </a:solidFill>
                <a:latin typeface="Times New Roman" panose="02020603050405020304" pitchFamily="18" charset="0"/>
                <a:ea typeface="宋体" panose="02010600030101010101" pitchFamily="2" charset="-122"/>
              </a:rPr>
              <a:t>图</a:t>
            </a:r>
            <a:r>
              <a:rPr lang="en-US" altLang="zh-CN" sz="2800" b="1">
                <a:solidFill>
                  <a:srgbClr val="FFCC66"/>
                </a:solidFill>
                <a:latin typeface="Times New Roman" panose="02020603050405020304" pitchFamily="18" charset="0"/>
                <a:ea typeface="宋体" panose="02010600030101010101" pitchFamily="2" charset="-122"/>
              </a:rPr>
              <a:t>3-2</a:t>
            </a:r>
            <a:r>
              <a:rPr lang="zh-CN" altLang="en-US" sz="2800" b="1">
                <a:solidFill>
                  <a:srgbClr val="FFCC66"/>
                </a:solidFill>
                <a:latin typeface="Times New Roman" panose="02020603050405020304" pitchFamily="18" charset="0"/>
                <a:ea typeface="宋体" panose="02010600030101010101" pitchFamily="2" charset="-122"/>
              </a:rPr>
              <a:t>.12  store指令执行时用到的流水线数据路径</a:t>
            </a:r>
          </a:p>
          <a:p>
            <a:pPr fontAlgn="base">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例：</a:t>
            </a:r>
            <a:r>
              <a:rPr lang="en-US" altLang="zh-CN" sz="2400" b="1">
                <a:solidFill>
                  <a:srgbClr val="CCFFFF"/>
                </a:solidFill>
                <a:latin typeface="Times New Roman" panose="02020603050405020304" pitchFamily="18" charset="0"/>
                <a:ea typeface="宋体" panose="02010600030101010101" pitchFamily="2" charset="-122"/>
              </a:rPr>
              <a:t>store  r3, 20 ( r1 )</a:t>
            </a:r>
          </a:p>
          <a:p>
            <a:pPr fontAlgn="base">
              <a:spcBef>
                <a:spcPct val="0"/>
              </a:spcBef>
              <a:spcAft>
                <a:spcPct val="0"/>
              </a:spcAft>
            </a:pPr>
            <a:endParaRPr lang="zh-CN" altLang="en-US" sz="2400" b="1">
              <a:solidFill>
                <a:srgbClr val="CCFFFF"/>
              </a:solidFill>
              <a:latin typeface="Times New Roman" panose="02020603050405020304" pitchFamily="18" charset="0"/>
              <a:ea typeface="宋体" panose="02010600030101010101" pitchFamily="2" charset="-122"/>
            </a:endParaRPr>
          </a:p>
        </p:txBody>
      </p:sp>
      <p:grpSp>
        <p:nvGrpSpPr>
          <p:cNvPr id="54274" name="Group 8">
            <a:extLst>
              <a:ext uri="{FF2B5EF4-FFF2-40B4-BE49-F238E27FC236}">
                <a16:creationId xmlns:a16="http://schemas.microsoft.com/office/drawing/2014/main" id="{C01DF883-43D7-487D-BF4A-B93A78495E81}"/>
              </a:ext>
            </a:extLst>
          </p:cNvPr>
          <p:cNvGrpSpPr>
            <a:grpSpLocks/>
          </p:cNvGrpSpPr>
          <p:nvPr/>
        </p:nvGrpSpPr>
        <p:grpSpPr bwMode="auto">
          <a:xfrm>
            <a:off x="1881188" y="1785939"/>
            <a:ext cx="8640762" cy="4827587"/>
            <a:chOff x="0" y="981"/>
            <a:chExt cx="5964" cy="3041"/>
          </a:xfrm>
        </p:grpSpPr>
        <p:pic>
          <p:nvPicPr>
            <p:cNvPr id="54275" name="Picture 2" descr="12">
              <a:extLst>
                <a:ext uri="{FF2B5EF4-FFF2-40B4-BE49-F238E27FC236}">
                  <a16:creationId xmlns:a16="http://schemas.microsoft.com/office/drawing/2014/main" id="{237B1ECA-B4CD-4168-8FD1-8C12FE25D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1"/>
              <a:ext cx="5964" cy="3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Line 7">
              <a:extLst>
                <a:ext uri="{FF2B5EF4-FFF2-40B4-BE49-F238E27FC236}">
                  <a16:creationId xmlns:a16="http://schemas.microsoft.com/office/drawing/2014/main" id="{5CC4A4DB-CBA1-45F8-83E3-E63E7EADB6D4}"/>
                </a:ext>
              </a:extLst>
            </p:cNvPr>
            <p:cNvSpPr>
              <a:spLocks noChangeShapeType="1"/>
            </p:cNvSpPr>
            <p:nvPr/>
          </p:nvSpPr>
          <p:spPr bwMode="auto">
            <a:xfrm>
              <a:off x="5511" y="2659"/>
              <a:ext cx="136" cy="91"/>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grpSp>
      <p:cxnSp>
        <p:nvCxnSpPr>
          <p:cNvPr id="54277" name="直接箭头连接符 5">
            <a:extLst>
              <a:ext uri="{FF2B5EF4-FFF2-40B4-BE49-F238E27FC236}">
                <a16:creationId xmlns:a16="http://schemas.microsoft.com/office/drawing/2014/main" id="{92219751-F2E5-4923-ADC9-A6F489E2A92C}"/>
              </a:ext>
            </a:extLst>
          </p:cNvPr>
          <p:cNvCxnSpPr>
            <a:cxnSpLocks noChangeShapeType="1"/>
          </p:cNvCxnSpPr>
          <p:nvPr/>
        </p:nvCxnSpPr>
        <p:spPr bwMode="auto">
          <a:xfrm>
            <a:off x="4238626" y="4500564"/>
            <a:ext cx="7143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4278" name="直接箭头连接符 6">
            <a:extLst>
              <a:ext uri="{FF2B5EF4-FFF2-40B4-BE49-F238E27FC236}">
                <a16:creationId xmlns:a16="http://schemas.microsoft.com/office/drawing/2014/main" id="{0E8258F9-D9EB-4952-A28B-E701A22FA138}"/>
              </a:ext>
            </a:extLst>
          </p:cNvPr>
          <p:cNvCxnSpPr>
            <a:cxnSpLocks noChangeShapeType="1"/>
          </p:cNvCxnSpPr>
          <p:nvPr/>
        </p:nvCxnSpPr>
        <p:spPr bwMode="auto">
          <a:xfrm>
            <a:off x="4238626" y="5715000"/>
            <a:ext cx="714375"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4279" name="直接箭头连接符 7">
            <a:extLst>
              <a:ext uri="{FF2B5EF4-FFF2-40B4-BE49-F238E27FC236}">
                <a16:creationId xmlns:a16="http://schemas.microsoft.com/office/drawing/2014/main" id="{C39D5A2C-B2F0-462D-A198-294DB3C13254}"/>
              </a:ext>
            </a:extLst>
          </p:cNvPr>
          <p:cNvCxnSpPr>
            <a:cxnSpLocks noChangeShapeType="1"/>
          </p:cNvCxnSpPr>
          <p:nvPr/>
        </p:nvCxnSpPr>
        <p:spPr bwMode="auto">
          <a:xfrm>
            <a:off x="5595938" y="400050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4280" name="直接箭头连接符 8">
            <a:extLst>
              <a:ext uri="{FF2B5EF4-FFF2-40B4-BE49-F238E27FC236}">
                <a16:creationId xmlns:a16="http://schemas.microsoft.com/office/drawing/2014/main" id="{19176BE7-BFF5-4BC0-8149-D08DACF6D4C0}"/>
              </a:ext>
            </a:extLst>
          </p:cNvPr>
          <p:cNvCxnSpPr>
            <a:cxnSpLocks noChangeShapeType="1"/>
          </p:cNvCxnSpPr>
          <p:nvPr/>
        </p:nvCxnSpPr>
        <p:spPr bwMode="auto">
          <a:xfrm>
            <a:off x="5524500" y="571500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4281" name="直接箭头连接符 9">
            <a:extLst>
              <a:ext uri="{FF2B5EF4-FFF2-40B4-BE49-F238E27FC236}">
                <a16:creationId xmlns:a16="http://schemas.microsoft.com/office/drawing/2014/main" id="{4A6462AC-3289-45D4-9F29-47F16F02DA37}"/>
              </a:ext>
            </a:extLst>
          </p:cNvPr>
          <p:cNvCxnSpPr>
            <a:cxnSpLocks noChangeShapeType="1"/>
          </p:cNvCxnSpPr>
          <p:nvPr/>
        </p:nvCxnSpPr>
        <p:spPr bwMode="auto">
          <a:xfrm>
            <a:off x="6096000" y="4000500"/>
            <a:ext cx="8572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4282" name="直接箭头连接符 10">
            <a:extLst>
              <a:ext uri="{FF2B5EF4-FFF2-40B4-BE49-F238E27FC236}">
                <a16:creationId xmlns:a16="http://schemas.microsoft.com/office/drawing/2014/main" id="{CF01784A-B996-4F7B-B0A8-3357B40A62F9}"/>
              </a:ext>
            </a:extLst>
          </p:cNvPr>
          <p:cNvCxnSpPr>
            <a:cxnSpLocks noChangeShapeType="1"/>
          </p:cNvCxnSpPr>
          <p:nvPr/>
        </p:nvCxnSpPr>
        <p:spPr bwMode="auto">
          <a:xfrm>
            <a:off x="6024563" y="571500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4283" name="直接箭头连接符 11">
            <a:extLst>
              <a:ext uri="{FF2B5EF4-FFF2-40B4-BE49-F238E27FC236}">
                <a16:creationId xmlns:a16="http://schemas.microsoft.com/office/drawing/2014/main" id="{7AB2222B-7173-49A4-94C9-47299EB809D2}"/>
              </a:ext>
            </a:extLst>
          </p:cNvPr>
          <p:cNvCxnSpPr>
            <a:cxnSpLocks noChangeShapeType="1"/>
          </p:cNvCxnSpPr>
          <p:nvPr/>
        </p:nvCxnSpPr>
        <p:spPr bwMode="auto">
          <a:xfrm>
            <a:off x="7596188" y="450056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4284" name="直接箭头连接符 12">
            <a:extLst>
              <a:ext uri="{FF2B5EF4-FFF2-40B4-BE49-F238E27FC236}">
                <a16:creationId xmlns:a16="http://schemas.microsoft.com/office/drawing/2014/main" id="{8ECFE3F5-DED1-4C96-B60A-D623C86BE979}"/>
              </a:ext>
            </a:extLst>
          </p:cNvPr>
          <p:cNvCxnSpPr>
            <a:cxnSpLocks noChangeShapeType="1"/>
          </p:cNvCxnSpPr>
          <p:nvPr/>
        </p:nvCxnSpPr>
        <p:spPr bwMode="auto">
          <a:xfrm>
            <a:off x="8167689" y="4429125"/>
            <a:ext cx="357187"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4285" name="直接箭头连接符 13">
            <a:extLst>
              <a:ext uri="{FF2B5EF4-FFF2-40B4-BE49-F238E27FC236}">
                <a16:creationId xmlns:a16="http://schemas.microsoft.com/office/drawing/2014/main" id="{192D21F3-6FA2-4893-9F5B-0658E8CF1891}"/>
              </a:ext>
            </a:extLst>
          </p:cNvPr>
          <p:cNvCxnSpPr>
            <a:cxnSpLocks noChangeShapeType="1"/>
          </p:cNvCxnSpPr>
          <p:nvPr/>
        </p:nvCxnSpPr>
        <p:spPr bwMode="auto">
          <a:xfrm flipV="1">
            <a:off x="4667250" y="5000625"/>
            <a:ext cx="285750" cy="7143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4286" name="直接箭头连接符 17">
            <a:extLst>
              <a:ext uri="{FF2B5EF4-FFF2-40B4-BE49-F238E27FC236}">
                <a16:creationId xmlns:a16="http://schemas.microsoft.com/office/drawing/2014/main" id="{8B6974B2-A011-468C-A011-EFB55A41A0BE}"/>
              </a:ext>
            </a:extLst>
          </p:cNvPr>
          <p:cNvCxnSpPr>
            <a:cxnSpLocks noChangeShapeType="1"/>
          </p:cNvCxnSpPr>
          <p:nvPr/>
        </p:nvCxnSpPr>
        <p:spPr bwMode="auto">
          <a:xfrm>
            <a:off x="5595938" y="485775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4287" name="直接箭头连接符 18">
            <a:extLst>
              <a:ext uri="{FF2B5EF4-FFF2-40B4-BE49-F238E27FC236}">
                <a16:creationId xmlns:a16="http://schemas.microsoft.com/office/drawing/2014/main" id="{D1EF3DD0-D7AC-4E0F-8FB0-5CEAA230AC25}"/>
              </a:ext>
            </a:extLst>
          </p:cNvPr>
          <p:cNvCxnSpPr>
            <a:cxnSpLocks noChangeShapeType="1"/>
          </p:cNvCxnSpPr>
          <p:nvPr/>
        </p:nvCxnSpPr>
        <p:spPr bwMode="auto">
          <a:xfrm>
            <a:off x="4167188" y="5214939"/>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4288" name="直接箭头连接符 19">
            <a:extLst>
              <a:ext uri="{FF2B5EF4-FFF2-40B4-BE49-F238E27FC236}">
                <a16:creationId xmlns:a16="http://schemas.microsoft.com/office/drawing/2014/main" id="{70A0F8E6-70B1-4F20-89DB-366657E91483}"/>
              </a:ext>
            </a:extLst>
          </p:cNvPr>
          <p:cNvCxnSpPr>
            <a:cxnSpLocks noChangeShapeType="1"/>
          </p:cNvCxnSpPr>
          <p:nvPr/>
        </p:nvCxnSpPr>
        <p:spPr bwMode="auto">
          <a:xfrm flipV="1">
            <a:off x="4452938" y="5072064"/>
            <a:ext cx="285750" cy="1428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4289" name="直接箭头连接符 20">
            <a:extLst>
              <a:ext uri="{FF2B5EF4-FFF2-40B4-BE49-F238E27FC236}">
                <a16:creationId xmlns:a16="http://schemas.microsoft.com/office/drawing/2014/main" id="{CAD715B9-7E53-4B32-9031-8866899338D5}"/>
              </a:ext>
            </a:extLst>
          </p:cNvPr>
          <p:cNvCxnSpPr>
            <a:cxnSpLocks noChangeShapeType="1"/>
          </p:cNvCxnSpPr>
          <p:nvPr/>
        </p:nvCxnSpPr>
        <p:spPr bwMode="auto">
          <a:xfrm rot="5400000" flipH="1" flipV="1">
            <a:off x="6000751" y="5451476"/>
            <a:ext cx="546100" cy="7302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4290" name="直接箭头连接符 21">
            <a:extLst>
              <a:ext uri="{FF2B5EF4-FFF2-40B4-BE49-F238E27FC236}">
                <a16:creationId xmlns:a16="http://schemas.microsoft.com/office/drawing/2014/main" id="{9F01F642-89F2-4F2D-AF40-C16CA52671C2}"/>
              </a:ext>
            </a:extLst>
          </p:cNvPr>
          <p:cNvCxnSpPr>
            <a:cxnSpLocks noChangeShapeType="1"/>
          </p:cNvCxnSpPr>
          <p:nvPr/>
        </p:nvCxnSpPr>
        <p:spPr bwMode="auto">
          <a:xfrm>
            <a:off x="6310313" y="5214939"/>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4291" name="直接箭头连接符 22">
            <a:extLst>
              <a:ext uri="{FF2B5EF4-FFF2-40B4-BE49-F238E27FC236}">
                <a16:creationId xmlns:a16="http://schemas.microsoft.com/office/drawing/2014/main" id="{2F4627F5-F44D-4E4B-BF76-603CA9C95A2C}"/>
              </a:ext>
            </a:extLst>
          </p:cNvPr>
          <p:cNvCxnSpPr>
            <a:cxnSpLocks noChangeShapeType="1"/>
          </p:cNvCxnSpPr>
          <p:nvPr/>
        </p:nvCxnSpPr>
        <p:spPr bwMode="auto">
          <a:xfrm flipV="1">
            <a:off x="6524626" y="5000626"/>
            <a:ext cx="500063" cy="1428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4292" name="直接连接符 27">
            <a:extLst>
              <a:ext uri="{FF2B5EF4-FFF2-40B4-BE49-F238E27FC236}">
                <a16:creationId xmlns:a16="http://schemas.microsoft.com/office/drawing/2014/main" id="{426D6141-D5C3-4A9C-90E8-BA1B9029EDB1}"/>
              </a:ext>
            </a:extLst>
          </p:cNvPr>
          <p:cNvCxnSpPr>
            <a:cxnSpLocks noChangeShapeType="1"/>
          </p:cNvCxnSpPr>
          <p:nvPr/>
        </p:nvCxnSpPr>
        <p:spPr bwMode="auto">
          <a:xfrm>
            <a:off x="6024564" y="4857750"/>
            <a:ext cx="142875"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54293" name="直接连接符 29">
            <a:extLst>
              <a:ext uri="{FF2B5EF4-FFF2-40B4-BE49-F238E27FC236}">
                <a16:creationId xmlns:a16="http://schemas.microsoft.com/office/drawing/2014/main" id="{5E76461E-FF30-49DC-92B8-4FB29FD03106}"/>
              </a:ext>
            </a:extLst>
          </p:cNvPr>
          <p:cNvCxnSpPr>
            <a:cxnSpLocks noChangeShapeType="1"/>
          </p:cNvCxnSpPr>
          <p:nvPr/>
        </p:nvCxnSpPr>
        <p:spPr bwMode="auto">
          <a:xfrm rot="5400000">
            <a:off x="5881688" y="5214938"/>
            <a:ext cx="5715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54294" name="直接箭头连接符 33">
            <a:extLst>
              <a:ext uri="{FF2B5EF4-FFF2-40B4-BE49-F238E27FC236}">
                <a16:creationId xmlns:a16="http://schemas.microsoft.com/office/drawing/2014/main" id="{AEA8CC9A-EA87-4329-859D-A956A4329557}"/>
              </a:ext>
            </a:extLst>
          </p:cNvPr>
          <p:cNvCxnSpPr>
            <a:cxnSpLocks noChangeShapeType="1"/>
          </p:cNvCxnSpPr>
          <p:nvPr/>
        </p:nvCxnSpPr>
        <p:spPr bwMode="auto">
          <a:xfrm>
            <a:off x="6167438" y="5500689"/>
            <a:ext cx="1714500" cy="7143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4295" name="直接箭头连接符 34">
            <a:extLst>
              <a:ext uri="{FF2B5EF4-FFF2-40B4-BE49-F238E27FC236}">
                <a16:creationId xmlns:a16="http://schemas.microsoft.com/office/drawing/2014/main" id="{2E93270A-A3DE-4044-93CC-3F243C63256F}"/>
              </a:ext>
            </a:extLst>
          </p:cNvPr>
          <p:cNvCxnSpPr>
            <a:cxnSpLocks noChangeShapeType="1"/>
          </p:cNvCxnSpPr>
          <p:nvPr/>
        </p:nvCxnSpPr>
        <p:spPr bwMode="auto">
          <a:xfrm>
            <a:off x="8096250" y="5572125"/>
            <a:ext cx="357188"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4296" name="直接箭头连接符 25">
            <a:extLst>
              <a:ext uri="{FF2B5EF4-FFF2-40B4-BE49-F238E27FC236}">
                <a16:creationId xmlns:a16="http://schemas.microsoft.com/office/drawing/2014/main" id="{46D1AE55-A29C-44A9-8932-D198A7BDA90E}"/>
              </a:ext>
            </a:extLst>
          </p:cNvPr>
          <p:cNvCxnSpPr>
            <a:cxnSpLocks noChangeShapeType="1"/>
          </p:cNvCxnSpPr>
          <p:nvPr/>
        </p:nvCxnSpPr>
        <p:spPr bwMode="auto">
          <a:xfrm>
            <a:off x="3952875" y="450056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4297" name="直接箭头连接符 34">
            <a:extLst>
              <a:ext uri="{FF2B5EF4-FFF2-40B4-BE49-F238E27FC236}">
                <a16:creationId xmlns:a16="http://schemas.microsoft.com/office/drawing/2014/main" id="{306FDACC-E69A-4F03-BD30-65E6D1349C18}"/>
              </a:ext>
            </a:extLst>
          </p:cNvPr>
          <p:cNvCxnSpPr>
            <a:cxnSpLocks noChangeShapeType="1"/>
          </p:cNvCxnSpPr>
          <p:nvPr/>
        </p:nvCxnSpPr>
        <p:spPr bwMode="auto">
          <a:xfrm>
            <a:off x="2595563" y="4500564"/>
            <a:ext cx="500062"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4298" name="直接连接符 38">
            <a:extLst>
              <a:ext uri="{FF2B5EF4-FFF2-40B4-BE49-F238E27FC236}">
                <a16:creationId xmlns:a16="http://schemas.microsoft.com/office/drawing/2014/main" id="{B33BFDDA-AF81-4164-8FC4-39543B5585E5}"/>
              </a:ext>
            </a:extLst>
          </p:cNvPr>
          <p:cNvCxnSpPr>
            <a:cxnSpLocks noChangeShapeType="1"/>
          </p:cNvCxnSpPr>
          <p:nvPr/>
        </p:nvCxnSpPr>
        <p:spPr bwMode="auto">
          <a:xfrm rot="5400000" flipH="1" flipV="1">
            <a:off x="2128839" y="3890964"/>
            <a:ext cx="1216025" cy="3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54299" name="直接箭头连接符 41">
            <a:extLst>
              <a:ext uri="{FF2B5EF4-FFF2-40B4-BE49-F238E27FC236}">
                <a16:creationId xmlns:a16="http://schemas.microsoft.com/office/drawing/2014/main" id="{CC2EE856-11A7-4481-B43D-6F4B0C99B14D}"/>
              </a:ext>
            </a:extLst>
          </p:cNvPr>
          <p:cNvCxnSpPr>
            <a:cxnSpLocks noChangeShapeType="1"/>
          </p:cNvCxnSpPr>
          <p:nvPr/>
        </p:nvCxnSpPr>
        <p:spPr bwMode="auto">
          <a:xfrm>
            <a:off x="2738439" y="3286125"/>
            <a:ext cx="428625"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4300" name="直接连接符 43">
            <a:extLst>
              <a:ext uri="{FF2B5EF4-FFF2-40B4-BE49-F238E27FC236}">
                <a16:creationId xmlns:a16="http://schemas.microsoft.com/office/drawing/2014/main" id="{78D5EF2C-8F06-44C6-AF53-C87F3908FDC1}"/>
              </a:ext>
            </a:extLst>
          </p:cNvPr>
          <p:cNvCxnSpPr>
            <a:cxnSpLocks noChangeShapeType="1"/>
          </p:cNvCxnSpPr>
          <p:nvPr/>
        </p:nvCxnSpPr>
        <p:spPr bwMode="auto">
          <a:xfrm flipV="1">
            <a:off x="3595689" y="3000375"/>
            <a:ext cx="14287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54301" name="直接连接符 45">
            <a:extLst>
              <a:ext uri="{FF2B5EF4-FFF2-40B4-BE49-F238E27FC236}">
                <a16:creationId xmlns:a16="http://schemas.microsoft.com/office/drawing/2014/main" id="{83D6024D-8726-4318-A86A-E489A4467725}"/>
              </a:ext>
            </a:extLst>
          </p:cNvPr>
          <p:cNvCxnSpPr>
            <a:cxnSpLocks noChangeShapeType="1"/>
          </p:cNvCxnSpPr>
          <p:nvPr/>
        </p:nvCxnSpPr>
        <p:spPr bwMode="auto">
          <a:xfrm rot="5400000" flipH="1" flipV="1">
            <a:off x="3346451" y="2606676"/>
            <a:ext cx="7842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54302" name="直接连接符 47">
            <a:extLst>
              <a:ext uri="{FF2B5EF4-FFF2-40B4-BE49-F238E27FC236}">
                <a16:creationId xmlns:a16="http://schemas.microsoft.com/office/drawing/2014/main" id="{05B2D117-53CA-4ECE-855A-89269C9A36E6}"/>
              </a:ext>
            </a:extLst>
          </p:cNvPr>
          <p:cNvCxnSpPr>
            <a:cxnSpLocks noChangeShapeType="1"/>
          </p:cNvCxnSpPr>
          <p:nvPr/>
        </p:nvCxnSpPr>
        <p:spPr bwMode="auto">
          <a:xfrm rot="10800000">
            <a:off x="2166939" y="2143125"/>
            <a:ext cx="1571625"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54303" name="直接连接符 49">
            <a:extLst>
              <a:ext uri="{FF2B5EF4-FFF2-40B4-BE49-F238E27FC236}">
                <a16:creationId xmlns:a16="http://schemas.microsoft.com/office/drawing/2014/main" id="{28D7175B-D31B-422B-B9A2-5844800FAD06}"/>
              </a:ext>
            </a:extLst>
          </p:cNvPr>
          <p:cNvCxnSpPr>
            <a:cxnSpLocks noChangeShapeType="1"/>
          </p:cNvCxnSpPr>
          <p:nvPr/>
        </p:nvCxnSpPr>
        <p:spPr bwMode="auto">
          <a:xfrm rot="5400000">
            <a:off x="1060451" y="3321051"/>
            <a:ext cx="2214562"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54304" name="直接箭头连接符 51">
            <a:extLst>
              <a:ext uri="{FF2B5EF4-FFF2-40B4-BE49-F238E27FC236}">
                <a16:creationId xmlns:a16="http://schemas.microsoft.com/office/drawing/2014/main" id="{1FDF5105-D7BF-43DC-B9F2-9028C1256184}"/>
              </a:ext>
            </a:extLst>
          </p:cNvPr>
          <p:cNvCxnSpPr>
            <a:cxnSpLocks noChangeShapeType="1"/>
          </p:cNvCxnSpPr>
          <p:nvPr/>
        </p:nvCxnSpPr>
        <p:spPr bwMode="auto">
          <a:xfrm>
            <a:off x="2166938" y="450056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4305" name="直接箭头连接符 53">
            <a:extLst>
              <a:ext uri="{FF2B5EF4-FFF2-40B4-BE49-F238E27FC236}">
                <a16:creationId xmlns:a16="http://schemas.microsoft.com/office/drawing/2014/main" id="{FFF90CE0-659F-43EA-8F17-DC1AB1EC8A02}"/>
              </a:ext>
            </a:extLst>
          </p:cNvPr>
          <p:cNvCxnSpPr>
            <a:cxnSpLocks noChangeShapeType="1"/>
          </p:cNvCxnSpPr>
          <p:nvPr/>
        </p:nvCxnSpPr>
        <p:spPr bwMode="auto">
          <a:xfrm flipV="1">
            <a:off x="2452689" y="2714626"/>
            <a:ext cx="714375" cy="214313"/>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54306" name="直接箭头连接符 35">
            <a:extLst>
              <a:ext uri="{FF2B5EF4-FFF2-40B4-BE49-F238E27FC236}">
                <a16:creationId xmlns:a16="http://schemas.microsoft.com/office/drawing/2014/main" id="{614F7256-0D69-451E-BAD3-45079799602D}"/>
              </a:ext>
            </a:extLst>
          </p:cNvPr>
          <p:cNvCxnSpPr>
            <a:cxnSpLocks noChangeShapeType="1"/>
          </p:cNvCxnSpPr>
          <p:nvPr/>
        </p:nvCxnSpPr>
        <p:spPr bwMode="auto">
          <a:xfrm>
            <a:off x="3595688" y="4500564"/>
            <a:ext cx="214312"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
        <p:nvSpPr>
          <p:cNvPr id="54307" name="灯片编号占位符 1">
            <a:extLst>
              <a:ext uri="{FF2B5EF4-FFF2-40B4-BE49-F238E27FC236}">
                <a16:creationId xmlns:a16="http://schemas.microsoft.com/office/drawing/2014/main" id="{F6276BD6-A376-4CF1-B1CA-AB8A8819A2C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6CAC4E08-5D44-4C4D-8699-F2DB4F569DF6}"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278</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5" name="Text Box 2">
            <a:extLst>
              <a:ext uri="{FF2B5EF4-FFF2-40B4-BE49-F238E27FC236}">
                <a16:creationId xmlns:a16="http://schemas.microsoft.com/office/drawing/2014/main" id="{809885EF-1805-4C08-97A7-03998DF8F32C}"/>
              </a:ext>
            </a:extLst>
          </p:cNvPr>
          <p:cNvSpPr txBox="1">
            <a:spLocks noChangeArrowheads="1"/>
          </p:cNvSpPr>
          <p:nvPr/>
        </p:nvSpPr>
        <p:spPr bwMode="auto">
          <a:xfrm>
            <a:off x="2208214" y="1125538"/>
            <a:ext cx="79200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endParaRPr lang="zh-CN" altLang="en-US">
              <a:solidFill>
                <a:srgbClr val="FFFFFF"/>
              </a:solidFill>
              <a:latin typeface="Times New Roman" panose="02020603050405020304" pitchFamily="18" charset="0"/>
              <a:ea typeface="宋体" panose="02010600030101010101" pitchFamily="2" charset="-122"/>
            </a:endParaRPr>
          </a:p>
        </p:txBody>
      </p:sp>
      <p:sp>
        <p:nvSpPr>
          <p:cNvPr id="57346" name="Text Box 3">
            <a:extLst>
              <a:ext uri="{FF2B5EF4-FFF2-40B4-BE49-F238E27FC236}">
                <a16:creationId xmlns:a16="http://schemas.microsoft.com/office/drawing/2014/main" id="{5D58EA16-DA90-41C1-BF1D-655452C26E33}"/>
              </a:ext>
            </a:extLst>
          </p:cNvPr>
          <p:cNvSpPr txBox="1">
            <a:spLocks noChangeArrowheads="1"/>
          </p:cNvSpPr>
          <p:nvPr/>
        </p:nvSpPr>
        <p:spPr bwMode="auto">
          <a:xfrm>
            <a:off x="1992314" y="295275"/>
            <a:ext cx="7058025"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3200" b="1">
                <a:solidFill>
                  <a:srgbClr val="66FF33"/>
                </a:solidFill>
                <a:latin typeface="Times New Roman" panose="02020603050405020304" pitchFamily="18" charset="0"/>
                <a:ea typeface="宋体" panose="02010600030101010101" pitchFamily="2" charset="-122"/>
              </a:rPr>
              <a:t>3-2</a:t>
            </a:r>
            <a:r>
              <a:rPr lang="zh-CN" altLang="en-US" sz="3200" b="1">
                <a:solidFill>
                  <a:srgbClr val="66FF33"/>
                </a:solidFill>
                <a:latin typeface="Times New Roman" panose="02020603050405020304" pitchFamily="18" charset="0"/>
                <a:ea typeface="宋体" panose="02010600030101010101" pitchFamily="2" charset="-122"/>
              </a:rPr>
              <a:t>.</a:t>
            </a:r>
            <a:r>
              <a:rPr lang="en-US" altLang="zh-CN" sz="3200" b="1">
                <a:solidFill>
                  <a:srgbClr val="66FF33"/>
                </a:solidFill>
                <a:latin typeface="Times New Roman" panose="02020603050405020304" pitchFamily="18" charset="0"/>
                <a:ea typeface="宋体" panose="02010600030101010101" pitchFamily="2" charset="-122"/>
              </a:rPr>
              <a:t>3</a:t>
            </a:r>
            <a:r>
              <a:rPr lang="zh-CN" altLang="en-US" sz="3200" b="1">
                <a:solidFill>
                  <a:srgbClr val="66FF33"/>
                </a:solidFill>
                <a:latin typeface="Times New Roman" panose="02020603050405020304" pitchFamily="18" charset="0"/>
                <a:ea typeface="宋体" panose="02010600030101010101" pitchFamily="2" charset="-122"/>
              </a:rPr>
              <a:t>   流水线处理机的控制</a:t>
            </a:r>
          </a:p>
          <a:p>
            <a:pPr fontAlgn="base">
              <a:spcBef>
                <a:spcPct val="0"/>
              </a:spcBef>
              <a:spcAft>
                <a:spcPct val="0"/>
              </a:spcAft>
            </a:pPr>
            <a:endParaRPr lang="zh-CN" altLang="en-US" sz="3000" b="1">
              <a:solidFill>
                <a:srgbClr val="66FF33"/>
              </a:solidFill>
              <a:latin typeface="Times New Roman" panose="02020603050405020304" pitchFamily="18" charset="0"/>
              <a:ea typeface="宋体" panose="02010600030101010101" pitchFamily="2" charset="-122"/>
            </a:endParaRPr>
          </a:p>
          <a:p>
            <a:pPr fontAlgn="base">
              <a:spcBef>
                <a:spcPct val="0"/>
              </a:spcBef>
              <a:spcAft>
                <a:spcPct val="0"/>
              </a:spcAft>
            </a:pPr>
            <a:r>
              <a:rPr lang="zh-CN" altLang="en-US" sz="3000" b="1">
                <a:solidFill>
                  <a:srgbClr val="FFCC00"/>
                </a:solidFill>
                <a:latin typeface="Times New Roman" panose="02020603050405020304" pitchFamily="18" charset="0"/>
                <a:ea typeface="宋体" panose="02010600030101010101" pitchFamily="2" charset="-122"/>
              </a:rPr>
              <a:t>一、算术操作和存储器访问控制</a:t>
            </a:r>
          </a:p>
        </p:txBody>
      </p:sp>
      <p:sp>
        <p:nvSpPr>
          <p:cNvPr id="57347" name="Text Box 4">
            <a:extLst>
              <a:ext uri="{FF2B5EF4-FFF2-40B4-BE49-F238E27FC236}">
                <a16:creationId xmlns:a16="http://schemas.microsoft.com/office/drawing/2014/main" id="{D8785513-E27A-475E-83D0-BFACD391C09B}"/>
              </a:ext>
            </a:extLst>
          </p:cNvPr>
          <p:cNvSpPr txBox="1">
            <a:spLocks noChangeArrowheads="1"/>
          </p:cNvSpPr>
          <p:nvPr/>
        </p:nvSpPr>
        <p:spPr bwMode="auto">
          <a:xfrm>
            <a:off x="1992313" y="1898651"/>
            <a:ext cx="8496300"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en-US" altLang="zh-CN" sz="2400" b="1">
                <a:solidFill>
                  <a:srgbClr val="CCFFFF"/>
                </a:solidFill>
                <a:latin typeface="Times New Roman" panose="02020603050405020304" pitchFamily="18" charset="0"/>
                <a:ea typeface="宋体" panose="02010600030101010101" pitchFamily="2" charset="-122"/>
              </a:rPr>
              <a:t>       通过下面</a:t>
            </a:r>
            <a:r>
              <a:rPr lang="en-US" altLang="zh-CN" sz="2400" b="1">
                <a:solidFill>
                  <a:srgbClr val="FFFF00"/>
                </a:solidFill>
                <a:latin typeface="Times New Roman" panose="02020603050405020304" pitchFamily="18" charset="0"/>
                <a:ea typeface="宋体" panose="02010600030101010101" pitchFamily="2" charset="-122"/>
              </a:rPr>
              <a:t>程序的例子</a:t>
            </a:r>
            <a:r>
              <a:rPr lang="en-US" altLang="zh-CN" sz="2400" b="1">
                <a:solidFill>
                  <a:srgbClr val="CCFFFF"/>
                </a:solidFill>
                <a:latin typeface="Times New Roman" panose="02020603050405020304" pitchFamily="18" charset="0"/>
                <a:ea typeface="宋体" panose="02010600030101010101" pitchFamily="2" charset="-122"/>
              </a:rPr>
              <a:t>，研究流水线处理机多条指令重叠操作的过程，</a:t>
            </a:r>
            <a:r>
              <a:rPr lang="zh-CN" altLang="en-US" sz="2400" b="1">
                <a:solidFill>
                  <a:srgbClr val="CCFFFF"/>
                </a:solidFill>
                <a:latin typeface="Times New Roman" panose="02020603050405020304" pitchFamily="18" charset="0"/>
                <a:ea typeface="宋体" panose="02010600030101010101" pitchFamily="2" charset="-122"/>
              </a:rPr>
              <a:t>分析流水线各级所需要的</a:t>
            </a:r>
            <a:r>
              <a:rPr lang="zh-CN" altLang="en-US" sz="2400" b="1">
                <a:solidFill>
                  <a:srgbClr val="FFFF00"/>
                </a:solidFill>
                <a:latin typeface="Times New Roman" panose="02020603050405020304" pitchFamily="18" charset="0"/>
                <a:ea typeface="宋体" panose="02010600030101010101" pitchFamily="2" charset="-122"/>
              </a:rPr>
              <a:t>操作控制信号</a:t>
            </a:r>
            <a:r>
              <a:rPr lang="zh-CN" altLang="en-US" sz="2400" b="1">
                <a:solidFill>
                  <a:srgbClr val="CCFFFF"/>
                </a:solidFill>
                <a:latin typeface="Times New Roman" panose="02020603050405020304" pitchFamily="18" charset="0"/>
                <a:ea typeface="宋体" panose="02010600030101010101" pitchFamily="2" charset="-122"/>
              </a:rPr>
              <a:t>，</a:t>
            </a:r>
            <a:r>
              <a:rPr lang="en-US" altLang="zh-CN" sz="2400" b="1">
                <a:solidFill>
                  <a:srgbClr val="CCFFFF"/>
                </a:solidFill>
                <a:latin typeface="Times New Roman" panose="02020603050405020304" pitchFamily="18" charset="0"/>
                <a:ea typeface="宋体" panose="02010600030101010101" pitchFamily="2" charset="-122"/>
              </a:rPr>
              <a:t>然后依此设计出</a:t>
            </a:r>
            <a:r>
              <a:rPr lang="zh-CN" altLang="en-US" sz="2400" b="1">
                <a:solidFill>
                  <a:srgbClr val="FFC000"/>
                </a:solidFill>
                <a:latin typeface="Times New Roman" panose="02020603050405020304" pitchFamily="18" charset="0"/>
                <a:ea typeface="宋体" panose="02010600030101010101" pitchFamily="2" charset="-122"/>
              </a:rPr>
              <a:t>产生控制信号的控制部件</a:t>
            </a:r>
            <a:r>
              <a:rPr lang="zh-CN" altLang="en-US" sz="2400" b="1">
                <a:solidFill>
                  <a:srgbClr val="CCFFFF"/>
                </a:solidFill>
                <a:latin typeface="Times New Roman" panose="02020603050405020304" pitchFamily="18" charset="0"/>
                <a:ea typeface="宋体" panose="02010600030101010101" pitchFamily="2" charset="-122"/>
              </a:rPr>
              <a:t>。</a:t>
            </a:r>
          </a:p>
          <a:p>
            <a:pPr fontAlgn="base">
              <a:lnSpc>
                <a:spcPct val="120000"/>
              </a:lnSpc>
              <a:spcBef>
                <a:spcPct val="0"/>
              </a:spcBef>
              <a:spcAft>
                <a:spcPct val="0"/>
              </a:spcAft>
            </a:pPr>
            <a:r>
              <a:rPr lang="zh-CN" altLang="en-US" sz="3000" b="1">
                <a:solidFill>
                  <a:srgbClr val="CCFFFF"/>
                </a:solidFill>
                <a:latin typeface="Times New Roman" panose="02020603050405020304" pitchFamily="18" charset="0"/>
                <a:ea typeface="宋体" panose="02010600030101010101" pitchFamily="2" charset="-122"/>
              </a:rPr>
              <a:t>   </a:t>
            </a:r>
            <a:r>
              <a:rPr lang="en-US" altLang="zh-CN" sz="2400" b="1">
                <a:solidFill>
                  <a:srgbClr val="CCFFFF"/>
                </a:solidFill>
                <a:latin typeface="Times New Roman" panose="02020603050405020304" pitchFamily="18" charset="0"/>
                <a:ea typeface="宋体" panose="02010600030101010101" pitchFamily="2" charset="-122"/>
              </a:rPr>
              <a:t>PC: 0    </a:t>
            </a:r>
            <a:r>
              <a:rPr lang="en-US" altLang="zh-CN" sz="3000" b="1">
                <a:solidFill>
                  <a:srgbClr val="CCFFFF"/>
                </a:solidFill>
                <a:latin typeface="Times New Roman" panose="02020603050405020304" pitchFamily="18" charset="0"/>
                <a:ea typeface="宋体" panose="02010600030101010101" pitchFamily="2" charset="-122"/>
              </a:rPr>
              <a:t>   </a:t>
            </a:r>
            <a:r>
              <a:rPr lang="zh-CN" altLang="en-US" sz="2400" b="1">
                <a:solidFill>
                  <a:srgbClr val="FFFF00"/>
                </a:solidFill>
                <a:latin typeface="Times New Roman" panose="02020603050405020304" pitchFamily="18" charset="0"/>
                <a:ea typeface="宋体" panose="02010600030101010101" pitchFamily="2" charset="-122"/>
              </a:rPr>
              <a:t>addi  r</a:t>
            </a:r>
            <a:r>
              <a:rPr lang="en-US" altLang="zh-CN" sz="2400" b="1">
                <a:solidFill>
                  <a:srgbClr val="FFFF00"/>
                </a:solidFill>
                <a:latin typeface="Times New Roman" panose="02020603050405020304" pitchFamily="18" charset="0"/>
                <a:ea typeface="宋体" panose="02010600030101010101" pitchFamily="2" charset="-122"/>
              </a:rPr>
              <a:t>1</a:t>
            </a:r>
            <a:r>
              <a:rPr lang="zh-CN" altLang="en-US" sz="2400" b="1">
                <a:solidFill>
                  <a:srgbClr val="FFFF00"/>
                </a:solidFill>
                <a:latin typeface="Times New Roman" panose="02020603050405020304" pitchFamily="18" charset="0"/>
                <a:ea typeface="宋体" panose="02010600030101010101" pitchFamily="2" charset="-122"/>
              </a:rPr>
              <a:t>，  r1，  4    ；r1 ← r1 + 4</a:t>
            </a:r>
          </a:p>
          <a:p>
            <a:pPr fontAlgn="base">
              <a:lnSpc>
                <a:spcPct val="120000"/>
              </a:lnSpc>
              <a:spcBef>
                <a:spcPct val="0"/>
              </a:spcBef>
              <a:spcAft>
                <a:spcPct val="0"/>
              </a:spcAft>
            </a:pPr>
            <a:r>
              <a:rPr lang="zh-CN" altLang="en-US" sz="2400" b="1">
                <a:solidFill>
                  <a:srgbClr val="FFFF00"/>
                </a:solidFill>
                <a:latin typeface="Times New Roman" panose="02020603050405020304" pitchFamily="18" charset="0"/>
                <a:ea typeface="宋体" panose="02010600030101010101" pitchFamily="2" charset="-122"/>
              </a:rPr>
              <a:t>            </a:t>
            </a:r>
            <a:r>
              <a:rPr lang="en-US" altLang="zh-CN" sz="2400" b="1">
                <a:solidFill>
                  <a:srgbClr val="FFFF00"/>
                </a:solidFill>
                <a:latin typeface="Times New Roman" panose="02020603050405020304" pitchFamily="18" charset="0"/>
                <a:ea typeface="宋体" panose="02010600030101010101" pitchFamily="2" charset="-122"/>
              </a:rPr>
              <a:t>1       </a:t>
            </a:r>
            <a:r>
              <a:rPr lang="zh-CN" altLang="en-US" sz="2400" b="1">
                <a:solidFill>
                  <a:srgbClr val="CCFFFF"/>
                </a:solidFill>
                <a:latin typeface="Times New Roman" panose="02020603050405020304" pitchFamily="18" charset="0"/>
                <a:ea typeface="宋体" panose="02010600030101010101" pitchFamily="2" charset="-122"/>
              </a:rPr>
              <a:t>load  r2，  100（r3）</a:t>
            </a:r>
            <a:r>
              <a:rPr lang="en-US" altLang="zh-CN" sz="2400" b="1">
                <a:solidFill>
                  <a:srgbClr val="CCFFFF"/>
                </a:solidFill>
                <a:latin typeface="Times New Roman" panose="02020603050405020304" pitchFamily="18" charset="0"/>
                <a:ea typeface="宋体" panose="02010600030101010101" pitchFamily="2" charset="-122"/>
              </a:rPr>
              <a:t>  ；</a:t>
            </a:r>
            <a:r>
              <a:rPr lang="zh-CN" altLang="en-US" sz="2400" b="1">
                <a:solidFill>
                  <a:srgbClr val="CCFFFF"/>
                </a:solidFill>
                <a:latin typeface="Times New Roman" panose="02020603050405020304" pitchFamily="18" charset="0"/>
                <a:ea typeface="宋体" panose="02010600030101010101" pitchFamily="2" charset="-122"/>
              </a:rPr>
              <a:t>r2</a:t>
            </a:r>
            <a:r>
              <a:rPr lang="en-US" altLang="zh-CN" sz="2400" b="1">
                <a:solidFill>
                  <a:srgbClr val="CCFFFF"/>
                </a:solidFill>
                <a:latin typeface="Times New Roman" panose="02020603050405020304" pitchFamily="18" charset="0"/>
                <a:ea typeface="宋体" panose="02010600030101010101" pitchFamily="2" charset="-122"/>
              </a:rPr>
              <a:t> </a:t>
            </a:r>
            <a:r>
              <a:rPr lang="zh-CN" altLang="en-US" sz="2400" b="1">
                <a:solidFill>
                  <a:srgbClr val="CCFFFF"/>
                </a:solidFill>
                <a:latin typeface="Times New Roman" panose="02020603050405020304" pitchFamily="18" charset="0"/>
                <a:ea typeface="宋体" panose="02010600030101010101" pitchFamily="2" charset="-122"/>
              </a:rPr>
              <a:t>←</a:t>
            </a:r>
            <a:r>
              <a:rPr lang="en-US" altLang="zh-CN" sz="2400" b="1">
                <a:solidFill>
                  <a:srgbClr val="CCFFFF"/>
                </a:solidFill>
                <a:latin typeface="Times New Roman" panose="02020603050405020304" pitchFamily="18" charset="0"/>
                <a:ea typeface="宋体" panose="02010600030101010101" pitchFamily="2" charset="-122"/>
              </a:rPr>
              <a:t> </a:t>
            </a:r>
            <a:r>
              <a:rPr lang="zh-CN" altLang="en-US" sz="2400" b="1">
                <a:solidFill>
                  <a:srgbClr val="CCFFFF"/>
                </a:solidFill>
                <a:latin typeface="Times New Roman" panose="02020603050405020304" pitchFamily="18" charset="0"/>
                <a:ea typeface="宋体" panose="02010600030101010101" pitchFamily="2" charset="-122"/>
              </a:rPr>
              <a:t>memory</a:t>
            </a:r>
            <a:r>
              <a:rPr lang="en-US" altLang="zh-CN" sz="2400" b="1">
                <a:solidFill>
                  <a:srgbClr val="CCFFFF"/>
                </a:solidFill>
                <a:latin typeface="Times New Roman" panose="02020603050405020304" pitchFamily="18" charset="0"/>
                <a:ea typeface="宋体" panose="02010600030101010101" pitchFamily="2" charset="-122"/>
              </a:rPr>
              <a:t> </a:t>
            </a:r>
            <a:r>
              <a:rPr lang="zh-CN" altLang="en-US" sz="2400" b="1">
                <a:solidFill>
                  <a:srgbClr val="CCFFFF"/>
                </a:solidFill>
                <a:latin typeface="Times New Roman" panose="02020603050405020304" pitchFamily="18" charset="0"/>
                <a:ea typeface="宋体" panose="02010600030101010101" pitchFamily="2" charset="-122"/>
              </a:rPr>
              <a:t>[</a:t>
            </a:r>
            <a:r>
              <a:rPr lang="en-US" altLang="zh-CN" sz="2400" b="1">
                <a:solidFill>
                  <a:srgbClr val="CCFFFF"/>
                </a:solidFill>
                <a:latin typeface="Times New Roman" panose="02020603050405020304" pitchFamily="18" charset="0"/>
                <a:ea typeface="宋体" panose="02010600030101010101" pitchFamily="2" charset="-122"/>
              </a:rPr>
              <a:t> </a:t>
            </a:r>
            <a:r>
              <a:rPr lang="zh-CN" altLang="en-US" sz="2400" b="1">
                <a:solidFill>
                  <a:srgbClr val="CCFFFF"/>
                </a:solidFill>
                <a:latin typeface="Times New Roman" panose="02020603050405020304" pitchFamily="18" charset="0"/>
                <a:ea typeface="宋体" panose="02010600030101010101" pitchFamily="2" charset="-122"/>
              </a:rPr>
              <a:t>r3+100</a:t>
            </a:r>
            <a:r>
              <a:rPr lang="en-US" altLang="zh-CN" sz="2400" b="1">
                <a:solidFill>
                  <a:srgbClr val="CCFFFF"/>
                </a:solidFill>
                <a:latin typeface="Times New Roman" panose="02020603050405020304" pitchFamily="18" charset="0"/>
                <a:ea typeface="宋体" panose="02010600030101010101" pitchFamily="2" charset="-122"/>
              </a:rPr>
              <a:t> </a:t>
            </a:r>
            <a:r>
              <a:rPr lang="zh-CN" altLang="en-US" sz="2400" b="1">
                <a:solidFill>
                  <a:srgbClr val="CCFFFF"/>
                </a:solidFill>
                <a:latin typeface="Times New Roman" panose="02020603050405020304" pitchFamily="18" charset="0"/>
                <a:ea typeface="宋体" panose="02010600030101010101" pitchFamily="2" charset="-122"/>
              </a:rPr>
              <a:t>]</a:t>
            </a:r>
          </a:p>
          <a:p>
            <a:pPr fontAlgn="base">
              <a:lnSpc>
                <a:spcPct val="120000"/>
              </a:lnSpc>
              <a:spcBef>
                <a:spcPct val="0"/>
              </a:spcBef>
              <a:spcAft>
                <a:spcPct val="0"/>
              </a:spcAft>
            </a:pPr>
            <a:r>
              <a:rPr lang="zh-CN" altLang="en-US" sz="2400" b="1">
                <a:solidFill>
                  <a:srgbClr val="FFFF00"/>
                </a:solidFill>
                <a:latin typeface="Times New Roman" panose="02020603050405020304" pitchFamily="18" charset="0"/>
                <a:ea typeface="宋体" panose="02010600030101010101" pitchFamily="2" charset="-122"/>
              </a:rPr>
              <a:t>            </a:t>
            </a:r>
            <a:r>
              <a:rPr lang="en-US" altLang="zh-CN" sz="2400" b="1">
                <a:solidFill>
                  <a:srgbClr val="FFFF00"/>
                </a:solidFill>
                <a:latin typeface="Times New Roman" panose="02020603050405020304" pitchFamily="18" charset="0"/>
                <a:ea typeface="宋体" panose="02010600030101010101" pitchFamily="2" charset="-122"/>
              </a:rPr>
              <a:t>2       </a:t>
            </a:r>
            <a:r>
              <a:rPr lang="zh-CN" altLang="en-US" sz="2400" b="1">
                <a:solidFill>
                  <a:srgbClr val="FFFF00"/>
                </a:solidFill>
                <a:latin typeface="Times New Roman" panose="02020603050405020304" pitchFamily="18" charset="0"/>
                <a:ea typeface="宋体" panose="02010600030101010101" pitchFamily="2" charset="-122"/>
              </a:rPr>
              <a:t>sub </a:t>
            </a:r>
            <a:r>
              <a:rPr lang="en-US" altLang="zh-CN" sz="2400" b="1">
                <a:solidFill>
                  <a:srgbClr val="FFFF00"/>
                </a:solidFill>
                <a:latin typeface="Times New Roman" panose="02020603050405020304" pitchFamily="18" charset="0"/>
                <a:ea typeface="宋体" panose="02010600030101010101" pitchFamily="2" charset="-122"/>
              </a:rPr>
              <a:t> </a:t>
            </a:r>
            <a:r>
              <a:rPr lang="zh-CN" altLang="en-US" sz="2400" b="1">
                <a:solidFill>
                  <a:srgbClr val="FFFF00"/>
                </a:solidFill>
                <a:latin typeface="Times New Roman" panose="02020603050405020304" pitchFamily="18" charset="0"/>
                <a:ea typeface="宋体" panose="02010600030101010101" pitchFamily="2" charset="-122"/>
              </a:rPr>
              <a:t> r4，  r5，  r6  ；r4</a:t>
            </a:r>
            <a:r>
              <a:rPr lang="en-US" altLang="zh-CN" sz="2400" b="1">
                <a:solidFill>
                  <a:srgbClr val="FFFF00"/>
                </a:solidFill>
                <a:latin typeface="Times New Roman" panose="02020603050405020304" pitchFamily="18" charset="0"/>
                <a:ea typeface="宋体" panose="02010600030101010101" pitchFamily="2" charset="-122"/>
              </a:rPr>
              <a:t> </a:t>
            </a:r>
            <a:r>
              <a:rPr lang="zh-CN" altLang="en-US" sz="2400" b="1">
                <a:solidFill>
                  <a:srgbClr val="FFFF00"/>
                </a:solidFill>
                <a:latin typeface="Times New Roman" panose="02020603050405020304" pitchFamily="18" charset="0"/>
                <a:ea typeface="宋体" panose="02010600030101010101" pitchFamily="2" charset="-122"/>
              </a:rPr>
              <a:t>←</a:t>
            </a:r>
            <a:r>
              <a:rPr lang="en-US" altLang="zh-CN" sz="2400" b="1">
                <a:solidFill>
                  <a:srgbClr val="FFFF00"/>
                </a:solidFill>
                <a:latin typeface="Times New Roman" panose="02020603050405020304" pitchFamily="18" charset="0"/>
                <a:ea typeface="宋体" panose="02010600030101010101" pitchFamily="2" charset="-122"/>
              </a:rPr>
              <a:t> </a:t>
            </a:r>
            <a:r>
              <a:rPr lang="zh-CN" altLang="en-US" sz="2400" b="1">
                <a:solidFill>
                  <a:srgbClr val="FFFF00"/>
                </a:solidFill>
                <a:latin typeface="Times New Roman" panose="02020603050405020304" pitchFamily="18" charset="0"/>
                <a:ea typeface="宋体" panose="02010600030101010101" pitchFamily="2" charset="-122"/>
              </a:rPr>
              <a:t>r5</a:t>
            </a:r>
            <a:r>
              <a:rPr lang="en-US" altLang="zh-CN" sz="2400" b="1">
                <a:solidFill>
                  <a:srgbClr val="FFFF00"/>
                </a:solidFill>
                <a:latin typeface="Times New Roman" panose="02020603050405020304" pitchFamily="18" charset="0"/>
                <a:ea typeface="宋体" panose="02010600030101010101" pitchFamily="2" charset="-122"/>
              </a:rPr>
              <a:t> – </a:t>
            </a:r>
            <a:r>
              <a:rPr lang="zh-CN" altLang="en-US" sz="2400" b="1">
                <a:solidFill>
                  <a:srgbClr val="FFFF00"/>
                </a:solidFill>
                <a:latin typeface="Times New Roman" panose="02020603050405020304" pitchFamily="18" charset="0"/>
                <a:ea typeface="宋体" panose="02010600030101010101" pitchFamily="2" charset="-122"/>
              </a:rPr>
              <a:t>r6    ，</a:t>
            </a:r>
          </a:p>
          <a:p>
            <a:pPr fontAlgn="base">
              <a:lnSpc>
                <a:spcPct val="120000"/>
              </a:lnSpc>
              <a:spcBef>
                <a:spcPct val="0"/>
              </a:spcBef>
              <a:spcAft>
                <a:spcPct val="0"/>
              </a:spcAft>
            </a:pPr>
            <a:r>
              <a:rPr lang="zh-CN" altLang="en-US" sz="2400" b="1">
                <a:solidFill>
                  <a:srgbClr val="FFFF00"/>
                </a:solidFill>
                <a:latin typeface="Times New Roman" panose="02020603050405020304" pitchFamily="18" charset="0"/>
                <a:ea typeface="宋体" panose="02010600030101010101" pitchFamily="2" charset="-122"/>
              </a:rPr>
              <a:t>            </a:t>
            </a:r>
            <a:r>
              <a:rPr lang="en-US" altLang="zh-CN" sz="2400" b="1">
                <a:solidFill>
                  <a:srgbClr val="FFFF00"/>
                </a:solidFill>
                <a:latin typeface="Times New Roman" panose="02020603050405020304" pitchFamily="18" charset="0"/>
                <a:ea typeface="宋体" panose="02010600030101010101" pitchFamily="2" charset="-122"/>
              </a:rPr>
              <a:t>3       </a:t>
            </a:r>
            <a:r>
              <a:rPr lang="zh-CN" altLang="en-US" sz="2400" b="1">
                <a:solidFill>
                  <a:srgbClr val="FFFF00"/>
                </a:solidFill>
                <a:latin typeface="Times New Roman" panose="02020603050405020304" pitchFamily="18" charset="0"/>
                <a:ea typeface="宋体" panose="02010600030101010101" pitchFamily="2" charset="-122"/>
              </a:rPr>
              <a:t>add  </a:t>
            </a:r>
            <a:r>
              <a:rPr lang="en-US" altLang="zh-CN" sz="2400" b="1">
                <a:solidFill>
                  <a:srgbClr val="FFFF00"/>
                </a:solidFill>
                <a:latin typeface="Times New Roman" panose="02020603050405020304" pitchFamily="18" charset="0"/>
                <a:ea typeface="宋体" panose="02010600030101010101" pitchFamily="2" charset="-122"/>
              </a:rPr>
              <a:t> </a:t>
            </a:r>
            <a:r>
              <a:rPr lang="zh-CN" altLang="en-US" sz="2400" b="1">
                <a:solidFill>
                  <a:srgbClr val="FFFF00"/>
                </a:solidFill>
                <a:latin typeface="Times New Roman" panose="02020603050405020304" pitchFamily="18" charset="0"/>
                <a:ea typeface="宋体" panose="02010600030101010101" pitchFamily="2" charset="-122"/>
              </a:rPr>
              <a:t>r7，  r5，  r6  ；r7</a:t>
            </a:r>
            <a:r>
              <a:rPr lang="en-US" altLang="zh-CN" sz="2400" b="1">
                <a:solidFill>
                  <a:srgbClr val="FFFF00"/>
                </a:solidFill>
                <a:latin typeface="Times New Roman" panose="02020603050405020304" pitchFamily="18" charset="0"/>
                <a:ea typeface="宋体" panose="02010600030101010101" pitchFamily="2" charset="-122"/>
              </a:rPr>
              <a:t> </a:t>
            </a:r>
            <a:r>
              <a:rPr lang="zh-CN" altLang="en-US" sz="2400" b="1">
                <a:solidFill>
                  <a:srgbClr val="FFFF00"/>
                </a:solidFill>
                <a:latin typeface="Times New Roman" panose="02020603050405020304" pitchFamily="18" charset="0"/>
                <a:ea typeface="宋体" panose="02010600030101010101" pitchFamily="2" charset="-122"/>
              </a:rPr>
              <a:t>←</a:t>
            </a:r>
            <a:r>
              <a:rPr lang="en-US" altLang="zh-CN" sz="2400" b="1">
                <a:solidFill>
                  <a:srgbClr val="FFFF00"/>
                </a:solidFill>
                <a:latin typeface="Times New Roman" panose="02020603050405020304" pitchFamily="18" charset="0"/>
                <a:ea typeface="宋体" panose="02010600030101010101" pitchFamily="2" charset="-122"/>
              </a:rPr>
              <a:t> </a:t>
            </a:r>
            <a:r>
              <a:rPr lang="zh-CN" altLang="en-US" sz="2400" b="1">
                <a:solidFill>
                  <a:srgbClr val="FFFF00"/>
                </a:solidFill>
                <a:latin typeface="Times New Roman" panose="02020603050405020304" pitchFamily="18" charset="0"/>
                <a:ea typeface="宋体" panose="02010600030101010101" pitchFamily="2" charset="-122"/>
              </a:rPr>
              <a:t>r5</a:t>
            </a:r>
            <a:r>
              <a:rPr lang="en-US" altLang="zh-CN" sz="2400" b="1">
                <a:solidFill>
                  <a:srgbClr val="FFFF00"/>
                </a:solidFill>
                <a:latin typeface="Times New Roman" panose="02020603050405020304" pitchFamily="18" charset="0"/>
                <a:ea typeface="宋体" panose="02010600030101010101" pitchFamily="2" charset="-122"/>
              </a:rPr>
              <a:t> </a:t>
            </a:r>
            <a:r>
              <a:rPr lang="zh-CN" altLang="en-US" sz="2400" b="1">
                <a:solidFill>
                  <a:srgbClr val="FFFF00"/>
                </a:solidFill>
                <a:latin typeface="Times New Roman" panose="02020603050405020304" pitchFamily="18" charset="0"/>
                <a:ea typeface="宋体" panose="02010600030101010101" pitchFamily="2" charset="-122"/>
              </a:rPr>
              <a:t>+</a:t>
            </a:r>
            <a:r>
              <a:rPr lang="en-US" altLang="zh-CN" sz="2400" b="1">
                <a:solidFill>
                  <a:srgbClr val="FFFF00"/>
                </a:solidFill>
                <a:latin typeface="Times New Roman" panose="02020603050405020304" pitchFamily="18" charset="0"/>
                <a:ea typeface="宋体" panose="02010600030101010101" pitchFamily="2" charset="-122"/>
              </a:rPr>
              <a:t> </a:t>
            </a:r>
            <a:r>
              <a:rPr lang="zh-CN" altLang="en-US" sz="2400" b="1">
                <a:solidFill>
                  <a:srgbClr val="FFFF00"/>
                </a:solidFill>
                <a:latin typeface="Times New Roman" panose="02020603050405020304" pitchFamily="18" charset="0"/>
                <a:ea typeface="宋体" panose="02010600030101010101" pitchFamily="2" charset="-122"/>
              </a:rPr>
              <a:t>r6</a:t>
            </a:r>
          </a:p>
          <a:p>
            <a:pPr fontAlgn="base">
              <a:lnSpc>
                <a:spcPct val="120000"/>
              </a:lnSpc>
              <a:spcBef>
                <a:spcPct val="0"/>
              </a:spcBef>
              <a:spcAft>
                <a:spcPct val="0"/>
              </a:spcAft>
            </a:pPr>
            <a:r>
              <a:rPr lang="zh-CN" altLang="en-US" sz="2400" b="1">
                <a:solidFill>
                  <a:srgbClr val="FFFF00"/>
                </a:solidFill>
                <a:latin typeface="Times New Roman" panose="02020603050405020304" pitchFamily="18" charset="0"/>
                <a:ea typeface="宋体" panose="02010600030101010101" pitchFamily="2" charset="-122"/>
              </a:rPr>
              <a:t>            </a:t>
            </a:r>
            <a:r>
              <a:rPr lang="en-US" altLang="zh-CN" sz="2400" b="1">
                <a:solidFill>
                  <a:srgbClr val="FFFF00"/>
                </a:solidFill>
                <a:latin typeface="Times New Roman" panose="02020603050405020304" pitchFamily="18" charset="0"/>
                <a:ea typeface="宋体" panose="02010600030101010101" pitchFamily="2" charset="-122"/>
              </a:rPr>
              <a:t>4       </a:t>
            </a:r>
            <a:r>
              <a:rPr lang="zh-CN" altLang="en-US" sz="2400" b="1">
                <a:solidFill>
                  <a:srgbClr val="CCFFFF"/>
                </a:solidFill>
                <a:latin typeface="Times New Roman" panose="02020603050405020304" pitchFamily="18" charset="0"/>
                <a:ea typeface="宋体" panose="02010600030101010101" pitchFamily="2" charset="-122"/>
              </a:rPr>
              <a:t>store r8，  200（r9）</a:t>
            </a:r>
            <a:r>
              <a:rPr lang="en-US" altLang="zh-CN" sz="2400" b="1">
                <a:solidFill>
                  <a:srgbClr val="CCFFFF"/>
                </a:solidFill>
                <a:latin typeface="Times New Roman" panose="02020603050405020304" pitchFamily="18" charset="0"/>
                <a:ea typeface="宋体" panose="02010600030101010101" pitchFamily="2" charset="-122"/>
              </a:rPr>
              <a:t> ；</a:t>
            </a:r>
            <a:r>
              <a:rPr lang="zh-CN" altLang="en-US" sz="2400" b="1">
                <a:solidFill>
                  <a:srgbClr val="CCFFFF"/>
                </a:solidFill>
                <a:latin typeface="Times New Roman" panose="02020603050405020304" pitchFamily="18" charset="0"/>
                <a:ea typeface="宋体" panose="02010600030101010101" pitchFamily="2" charset="-122"/>
              </a:rPr>
              <a:t>memory</a:t>
            </a:r>
            <a:r>
              <a:rPr lang="en-US" altLang="zh-CN" sz="2400" b="1">
                <a:solidFill>
                  <a:srgbClr val="CCFFFF"/>
                </a:solidFill>
                <a:latin typeface="Times New Roman" panose="02020603050405020304" pitchFamily="18" charset="0"/>
                <a:ea typeface="宋体" panose="02010600030101010101" pitchFamily="2" charset="-122"/>
              </a:rPr>
              <a:t> </a:t>
            </a:r>
            <a:r>
              <a:rPr lang="zh-CN" altLang="en-US" sz="2400" b="1">
                <a:solidFill>
                  <a:srgbClr val="CCFFFF"/>
                </a:solidFill>
                <a:latin typeface="Times New Roman" panose="02020603050405020304" pitchFamily="18" charset="0"/>
                <a:ea typeface="宋体" panose="02010600030101010101" pitchFamily="2" charset="-122"/>
              </a:rPr>
              <a:t>[</a:t>
            </a:r>
            <a:r>
              <a:rPr lang="en-US" altLang="zh-CN" sz="2400" b="1">
                <a:solidFill>
                  <a:srgbClr val="CCFFFF"/>
                </a:solidFill>
                <a:latin typeface="Times New Roman" panose="02020603050405020304" pitchFamily="18" charset="0"/>
                <a:ea typeface="宋体" panose="02010600030101010101" pitchFamily="2" charset="-122"/>
              </a:rPr>
              <a:t> </a:t>
            </a:r>
            <a:r>
              <a:rPr lang="zh-CN" altLang="en-US" sz="2400" b="1">
                <a:solidFill>
                  <a:srgbClr val="CCFFFF"/>
                </a:solidFill>
                <a:latin typeface="Times New Roman" panose="02020603050405020304" pitchFamily="18" charset="0"/>
                <a:ea typeface="宋体" panose="02010600030101010101" pitchFamily="2" charset="-122"/>
              </a:rPr>
              <a:t>r9+200</a:t>
            </a:r>
            <a:r>
              <a:rPr lang="en-US" altLang="zh-CN" sz="2400" b="1">
                <a:solidFill>
                  <a:srgbClr val="CCFFFF"/>
                </a:solidFill>
                <a:latin typeface="Times New Roman" panose="02020603050405020304" pitchFamily="18" charset="0"/>
                <a:ea typeface="宋体" panose="02010600030101010101" pitchFamily="2" charset="-122"/>
              </a:rPr>
              <a:t> </a:t>
            </a:r>
            <a:r>
              <a:rPr lang="zh-CN" altLang="en-US" sz="2400" b="1">
                <a:solidFill>
                  <a:srgbClr val="CCFFFF"/>
                </a:solidFill>
                <a:latin typeface="Times New Roman" panose="02020603050405020304" pitchFamily="18" charset="0"/>
                <a:ea typeface="宋体" panose="02010600030101010101" pitchFamily="2" charset="-122"/>
              </a:rPr>
              <a:t>]←</a:t>
            </a:r>
            <a:r>
              <a:rPr lang="en-US" altLang="zh-CN" sz="2400" b="1">
                <a:solidFill>
                  <a:srgbClr val="CCFFFF"/>
                </a:solidFill>
                <a:latin typeface="Times New Roman" panose="02020603050405020304" pitchFamily="18" charset="0"/>
                <a:ea typeface="宋体" panose="02010600030101010101" pitchFamily="2" charset="-122"/>
              </a:rPr>
              <a:t> </a:t>
            </a:r>
            <a:r>
              <a:rPr lang="zh-CN" altLang="en-US" sz="2400" b="1">
                <a:solidFill>
                  <a:srgbClr val="CCFFFF"/>
                </a:solidFill>
                <a:latin typeface="Times New Roman" panose="02020603050405020304" pitchFamily="18" charset="0"/>
                <a:ea typeface="宋体" panose="02010600030101010101" pitchFamily="2" charset="-122"/>
              </a:rPr>
              <a:t>r8</a:t>
            </a:r>
          </a:p>
          <a:p>
            <a:pPr fontAlgn="base">
              <a:lnSpc>
                <a:spcPct val="120000"/>
              </a:lnSpc>
              <a:spcBef>
                <a:spcPct val="0"/>
              </a:spcBef>
              <a:spcAft>
                <a:spcPct val="0"/>
              </a:spcAft>
            </a:pPr>
            <a:r>
              <a:rPr lang="zh-CN" altLang="en-US" sz="2400" b="1">
                <a:solidFill>
                  <a:srgbClr val="FFFF00"/>
                </a:solidFill>
                <a:latin typeface="Times New Roman" panose="02020603050405020304" pitchFamily="18" charset="0"/>
                <a:ea typeface="宋体" panose="02010600030101010101" pitchFamily="2" charset="-122"/>
              </a:rPr>
              <a:t>            </a:t>
            </a:r>
            <a:r>
              <a:rPr lang="en-US" altLang="zh-CN" sz="2400" b="1">
                <a:solidFill>
                  <a:srgbClr val="FFFF00"/>
                </a:solidFill>
                <a:latin typeface="Times New Roman" panose="02020603050405020304" pitchFamily="18" charset="0"/>
                <a:ea typeface="宋体" panose="02010600030101010101" pitchFamily="2" charset="-122"/>
              </a:rPr>
              <a:t>5       </a:t>
            </a:r>
            <a:r>
              <a:rPr lang="zh-CN" altLang="en-US" sz="2400" b="1">
                <a:solidFill>
                  <a:srgbClr val="FFFF00"/>
                </a:solidFill>
                <a:latin typeface="Times New Roman" panose="02020603050405020304" pitchFamily="18" charset="0"/>
                <a:ea typeface="宋体" panose="02010600030101010101" pitchFamily="2" charset="-122"/>
              </a:rPr>
              <a:t>subi  r10，r10，1  ;   r10</a:t>
            </a:r>
            <a:r>
              <a:rPr lang="en-US" altLang="zh-CN" sz="2400" b="1">
                <a:solidFill>
                  <a:srgbClr val="FFFF00"/>
                </a:solidFill>
                <a:latin typeface="Times New Roman" panose="02020603050405020304" pitchFamily="18" charset="0"/>
                <a:ea typeface="宋体" panose="02010600030101010101" pitchFamily="2" charset="-122"/>
              </a:rPr>
              <a:t> </a:t>
            </a:r>
            <a:r>
              <a:rPr lang="zh-CN" altLang="en-US" sz="2400" b="1">
                <a:solidFill>
                  <a:srgbClr val="FFFF00"/>
                </a:solidFill>
                <a:latin typeface="Times New Roman" panose="02020603050405020304" pitchFamily="18" charset="0"/>
                <a:ea typeface="宋体" panose="02010600030101010101" pitchFamily="2" charset="-122"/>
              </a:rPr>
              <a:t>←</a:t>
            </a:r>
            <a:r>
              <a:rPr lang="en-US" altLang="zh-CN" sz="2400" b="1">
                <a:solidFill>
                  <a:srgbClr val="FFFF00"/>
                </a:solidFill>
                <a:latin typeface="Times New Roman" panose="02020603050405020304" pitchFamily="18" charset="0"/>
                <a:ea typeface="宋体" panose="02010600030101010101" pitchFamily="2" charset="-122"/>
              </a:rPr>
              <a:t> </a:t>
            </a:r>
            <a:r>
              <a:rPr lang="zh-CN" altLang="en-US" sz="2400" b="1">
                <a:solidFill>
                  <a:srgbClr val="FFFF00"/>
                </a:solidFill>
                <a:latin typeface="Times New Roman" panose="02020603050405020304" pitchFamily="18" charset="0"/>
                <a:ea typeface="宋体" panose="02010600030101010101" pitchFamily="2" charset="-122"/>
              </a:rPr>
              <a:t>r10</a:t>
            </a:r>
            <a:r>
              <a:rPr lang="en-US" altLang="zh-CN" sz="2400" b="1">
                <a:solidFill>
                  <a:srgbClr val="FFFF00"/>
                </a:solidFill>
                <a:latin typeface="Times New Roman" panose="02020603050405020304" pitchFamily="18" charset="0"/>
                <a:ea typeface="宋体" panose="02010600030101010101" pitchFamily="2" charset="-122"/>
              </a:rPr>
              <a:t> </a:t>
            </a:r>
            <a:r>
              <a:rPr lang="zh-CN" altLang="en-US" sz="2400" b="1">
                <a:solidFill>
                  <a:srgbClr val="FFFF00"/>
                </a:solidFill>
                <a:latin typeface="Times New Roman" panose="02020603050405020304" pitchFamily="18" charset="0"/>
                <a:ea typeface="宋体" panose="02010600030101010101" pitchFamily="2" charset="-122"/>
              </a:rPr>
              <a:t>- 1</a:t>
            </a:r>
          </a:p>
          <a:p>
            <a:pPr fontAlgn="base">
              <a:lnSpc>
                <a:spcPct val="120000"/>
              </a:lnSpc>
              <a:spcBef>
                <a:spcPct val="0"/>
              </a:spcBef>
              <a:spcAft>
                <a:spcPct val="0"/>
              </a:spcAft>
            </a:pPr>
            <a:endParaRPr lang="zh-CN" altLang="en-US" sz="2400" b="1">
              <a:solidFill>
                <a:srgbClr val="FFFF00"/>
              </a:solidFill>
              <a:latin typeface="Times New Roman" panose="02020603050405020304" pitchFamily="18" charset="0"/>
              <a:ea typeface="宋体" panose="02010600030101010101" pitchFamily="2" charset="-122"/>
            </a:endParaRPr>
          </a:p>
          <a:p>
            <a:pPr fontAlgn="base">
              <a:lnSpc>
                <a:spcPct val="120000"/>
              </a:lnSpc>
              <a:spcBef>
                <a:spcPct val="0"/>
              </a:spcBef>
              <a:spcAft>
                <a:spcPct val="0"/>
              </a:spcAft>
            </a:pPr>
            <a:r>
              <a:rPr lang="zh-CN" altLang="en-US" sz="2400" b="1">
                <a:solidFill>
                  <a:srgbClr val="66FF33"/>
                </a:solidFill>
                <a:latin typeface="Times New Roman" panose="02020603050405020304" pitchFamily="18" charset="0"/>
                <a:ea typeface="宋体" panose="02010600030101010101" pitchFamily="2" charset="-122"/>
              </a:rPr>
              <a:t> </a:t>
            </a:r>
            <a:r>
              <a:rPr lang="zh-CN" altLang="en-US" sz="2400" b="1">
                <a:solidFill>
                  <a:srgbClr val="CCFFFF"/>
                </a:solidFill>
                <a:latin typeface="Times New Roman" panose="02020603050405020304" pitchFamily="18" charset="0"/>
                <a:ea typeface="宋体" panose="02010600030101010101" pitchFamily="2" charset="-122"/>
              </a:rPr>
              <a:t>以上的例子比较简单，指令之间</a:t>
            </a:r>
            <a:r>
              <a:rPr lang="zh-CN" altLang="en-US" sz="2400" b="1">
                <a:solidFill>
                  <a:srgbClr val="FFCC66"/>
                </a:solidFill>
                <a:latin typeface="Times New Roman" panose="02020603050405020304" pitchFamily="18" charset="0"/>
                <a:ea typeface="宋体" panose="02010600030101010101" pitchFamily="2" charset="-122"/>
              </a:rPr>
              <a:t>没有</a:t>
            </a:r>
            <a:r>
              <a:rPr lang="zh-CN" altLang="en-US" sz="2400" b="1">
                <a:solidFill>
                  <a:srgbClr val="CCFFFF"/>
                </a:solidFill>
                <a:latin typeface="Times New Roman" panose="02020603050405020304" pitchFamily="18" charset="0"/>
                <a:ea typeface="宋体" panose="02010600030101010101" pitchFamily="2" charset="-122"/>
              </a:rPr>
              <a:t>任何</a:t>
            </a:r>
            <a:r>
              <a:rPr lang="zh-CN" altLang="en-US" sz="2400" b="1">
                <a:solidFill>
                  <a:srgbClr val="FFCC66"/>
                </a:solidFill>
                <a:latin typeface="Times New Roman" panose="02020603050405020304" pitchFamily="18" charset="0"/>
                <a:ea typeface="宋体" panose="02010600030101010101" pitchFamily="2" charset="-122"/>
              </a:rPr>
              <a:t>数据相关</a:t>
            </a:r>
            <a:r>
              <a:rPr lang="zh-CN" altLang="en-US" sz="2400" b="1">
                <a:solidFill>
                  <a:srgbClr val="CCFFFF"/>
                </a:solidFill>
                <a:latin typeface="Times New Roman" panose="02020603050405020304" pitchFamily="18" charset="0"/>
                <a:ea typeface="宋体" panose="02010600030101010101" pitchFamily="2" charset="-122"/>
              </a:rPr>
              <a:t>。</a:t>
            </a:r>
            <a:endParaRPr lang="zh-CN" altLang="en-US" sz="2400" b="1">
              <a:solidFill>
                <a:srgbClr val="FFFF00"/>
              </a:solidFill>
              <a:latin typeface="Times New Roman" panose="02020603050405020304" pitchFamily="18" charset="0"/>
              <a:ea typeface="宋体" panose="02010600030101010101" pitchFamily="2" charset="-122"/>
            </a:endParaRPr>
          </a:p>
        </p:txBody>
      </p:sp>
      <p:sp>
        <p:nvSpPr>
          <p:cNvPr id="57348" name="灯片编号占位符 1">
            <a:extLst>
              <a:ext uri="{FF2B5EF4-FFF2-40B4-BE49-F238E27FC236}">
                <a16:creationId xmlns:a16="http://schemas.microsoft.com/office/drawing/2014/main" id="{C327405E-8F6F-48DE-AB48-EBB8972F6D8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B42FC93C-95E6-47DC-A6BE-826D08E617D0}"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279</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28</a:t>
            </a:fld>
            <a:endParaRPr lang="en-US" altLang="zh-CN" sz="1200" dirty="0">
              <a:latin typeface="Arial" panose="020B0604020202020204" pitchFamily="34" charset="0"/>
            </a:endParaRPr>
          </a:p>
        </p:txBody>
      </p:sp>
      <p:sp>
        <p:nvSpPr>
          <p:cNvPr id="204802" name="Rectangle 2"/>
          <p:cNvSpPr>
            <a:spLocks noGrp="1" noChangeArrowheads="1"/>
          </p:cNvSpPr>
          <p:nvPr>
            <p:ph type="title"/>
          </p:nvPr>
        </p:nvSpPr>
        <p:spPr>
          <a:xfrm>
            <a:off x="2103439" y="142876"/>
            <a:ext cx="8564563" cy="976313"/>
          </a:xfrm>
        </p:spPr>
        <p:txBody>
          <a:bodyPr vert="horz" wrap="square" lIns="91440" tIns="45720" rIns="91440" bIns="45720" numCol="1" anchor="ctr" anchorCtr="0" compatLnSpc="1"/>
          <a:lstStyle/>
          <a:p>
            <a:pPr>
              <a:defRPr/>
            </a:pPr>
            <a:r>
              <a:rPr lang="zh-CN" altLang="en-US" dirty="0">
                <a:solidFill>
                  <a:srgbClr val="FFFF00"/>
                </a:solidFill>
              </a:rPr>
              <a:t>算术和调和平均值</a:t>
            </a:r>
            <a:br>
              <a:rPr lang="en-US" altLang="zh-CN" dirty="0">
                <a:solidFill>
                  <a:srgbClr val="FFFF00"/>
                </a:solidFill>
              </a:rPr>
            </a:br>
            <a:r>
              <a:rPr lang="zh-CN" altLang="en-US" sz="2800" dirty="0">
                <a:solidFill>
                  <a:srgbClr val="FFFF00"/>
                </a:solidFill>
              </a:rPr>
              <a:t>（</a:t>
            </a:r>
            <a:r>
              <a:rPr lang="en-US" altLang="zh-CN" sz="2800" dirty="0">
                <a:solidFill>
                  <a:srgbClr val="FFFF00"/>
                </a:solidFill>
              </a:rPr>
              <a:t>Arithmetic and Harmonic Mean</a:t>
            </a:r>
            <a:r>
              <a:rPr lang="zh-CN" altLang="en-US" sz="2800" dirty="0">
                <a:solidFill>
                  <a:srgbClr val="FFFF00"/>
                </a:solidFill>
              </a:rPr>
              <a:t>）</a:t>
            </a:r>
            <a:endParaRPr lang="en-US" altLang="zh-CN" sz="2800" dirty="0">
              <a:solidFill>
                <a:srgbClr val="FFFF00"/>
              </a:solidFill>
              <a:latin typeface="Arial Narrow" panose="020B0606020202030204" pitchFamily="34" charset="0"/>
            </a:endParaRPr>
          </a:p>
        </p:txBody>
      </p:sp>
      <p:sp>
        <p:nvSpPr>
          <p:cNvPr id="204803" name="Rectangle 3"/>
          <p:cNvSpPr>
            <a:spLocks noGrp="1" noChangeArrowheads="1"/>
          </p:cNvSpPr>
          <p:nvPr>
            <p:ph idx="1"/>
          </p:nvPr>
        </p:nvSpPr>
        <p:spPr>
          <a:xfrm>
            <a:off x="1992314" y="1268414"/>
            <a:ext cx="8164513" cy="3984625"/>
          </a:xfrm>
        </p:spPr>
        <p:txBody>
          <a:bodyPr vert="horz" wrap="square" lIns="91440" tIns="45720" rIns="91440" bIns="45720" numCol="1" anchor="t" anchorCtr="0" compatLnSpc="1"/>
          <a:lstStyle/>
          <a:p>
            <a:pPr>
              <a:defRPr/>
            </a:pPr>
            <a:r>
              <a:rPr lang="zh-CN" altLang="en-US" sz="3600" b="1" dirty="0">
                <a:effectLst/>
                <a:latin typeface="Comic Sans MS" panose="030F0702030302020204" pitchFamily="66" charset="0"/>
              </a:rPr>
              <a:t>总的执行时间：</a:t>
            </a:r>
            <a:r>
              <a:rPr lang="zh-CN" altLang="en-US" sz="2800" b="1" dirty="0">
                <a:solidFill>
                  <a:srgbClr val="FFFF00"/>
                </a:solidFill>
                <a:effectLst/>
                <a:latin typeface="Comic Sans MS" panose="030F0702030302020204" pitchFamily="66" charset="0"/>
              </a:rPr>
              <a:t>一个一致的总的度量</a:t>
            </a:r>
            <a:endParaRPr lang="en-US" altLang="zh-CN" sz="2800" b="1" u="sng" dirty="0">
              <a:solidFill>
                <a:srgbClr val="FFFF00"/>
              </a:solidFill>
              <a:effectLst/>
              <a:latin typeface="Comic Sans MS" panose="030F0702030302020204" pitchFamily="66" charset="0"/>
            </a:endParaRPr>
          </a:p>
          <a:p>
            <a:pPr lvl="1">
              <a:defRPr/>
            </a:pPr>
            <a:r>
              <a:rPr lang="zh-CN" altLang="en-US" sz="2400" b="1" dirty="0">
                <a:solidFill>
                  <a:srgbClr val="66FFFF"/>
                </a:solidFill>
                <a:latin typeface="Comic Sans MS" panose="030F0702030302020204" pitchFamily="66" charset="0"/>
              </a:rPr>
              <a:t>算术平均时间：</a:t>
            </a:r>
            <a:r>
              <a:rPr lang="zh-CN" altLang="en-US" sz="2400" b="1" dirty="0"/>
              <a:t>是</a:t>
            </a:r>
            <a:r>
              <a:rPr lang="en-US" altLang="zh-CN" sz="2400" b="1" dirty="0"/>
              <a:t>n</a:t>
            </a:r>
            <a:r>
              <a:rPr lang="zh-CN" altLang="en-US" sz="2400" b="1" dirty="0"/>
              <a:t>个测试程序总的执行时间的算术平均值。</a:t>
            </a:r>
            <a:endParaRPr lang="en-US" altLang="zh-CN" sz="2400" b="1" dirty="0"/>
          </a:p>
          <a:p>
            <a:pPr lvl="1">
              <a:defRPr/>
            </a:pPr>
            <a:endParaRPr lang="en-US" altLang="zh-CN" sz="2400" b="1" dirty="0"/>
          </a:p>
          <a:p>
            <a:pPr lvl="1">
              <a:defRPr/>
            </a:pPr>
            <a:endParaRPr lang="en-US" altLang="zh-CN" sz="2400" b="1" dirty="0"/>
          </a:p>
          <a:p>
            <a:pPr lvl="1">
              <a:defRPr/>
            </a:pPr>
            <a:endParaRPr lang="en-US" altLang="zh-CN" sz="2400" b="1" dirty="0"/>
          </a:p>
          <a:p>
            <a:pPr lvl="1">
              <a:defRPr/>
            </a:pPr>
            <a:r>
              <a:rPr lang="zh-CN" altLang="en-US" sz="2400" b="1" dirty="0">
                <a:latin typeface="Comic Sans MS" panose="030F0702030302020204" pitchFamily="66" charset="0"/>
              </a:rPr>
              <a:t>如果性能用</a:t>
            </a:r>
            <a:r>
              <a:rPr lang="en-US" altLang="zh-CN" sz="2400" b="1" dirty="0">
                <a:solidFill>
                  <a:srgbClr val="66FFFF"/>
                </a:solidFill>
                <a:latin typeface="Comic Sans MS" panose="030F0702030302020204" pitchFamily="66" charset="0"/>
              </a:rPr>
              <a:t>rate</a:t>
            </a:r>
            <a:r>
              <a:rPr lang="zh-CN" altLang="en-US" sz="2400" b="1" dirty="0">
                <a:solidFill>
                  <a:srgbClr val="66FFFF"/>
                </a:solidFill>
                <a:latin typeface="Comic Sans MS" panose="030F0702030302020204" pitchFamily="66" charset="0"/>
              </a:rPr>
              <a:t>（如</a:t>
            </a:r>
            <a:r>
              <a:rPr lang="en-US" altLang="zh-CN" sz="2400" b="1" dirty="0">
                <a:solidFill>
                  <a:srgbClr val="66FFFF"/>
                </a:solidFill>
                <a:latin typeface="Comic Sans MS" panose="030F0702030302020204" pitchFamily="66" charset="0"/>
              </a:rPr>
              <a:t>MIPS</a:t>
            </a:r>
            <a:r>
              <a:rPr lang="zh-CN" altLang="en-US" sz="2400" b="1" dirty="0">
                <a:solidFill>
                  <a:srgbClr val="66FFFF"/>
                </a:solidFill>
                <a:latin typeface="Comic Sans MS" panose="030F0702030302020204" pitchFamily="66" charset="0"/>
              </a:rPr>
              <a:t>）</a:t>
            </a:r>
            <a:r>
              <a:rPr lang="zh-CN" altLang="en-US" sz="2400" b="1" dirty="0">
                <a:latin typeface="Comic Sans MS" panose="030F0702030302020204" pitchFamily="66" charset="0"/>
              </a:rPr>
              <a:t>表示</a:t>
            </a:r>
            <a:r>
              <a:rPr lang="en-US" altLang="zh-CN" sz="2400" b="1" dirty="0">
                <a:latin typeface="Comic Sans MS" panose="030F0702030302020204" pitchFamily="66" charset="0"/>
              </a:rPr>
              <a:t>, </a:t>
            </a:r>
            <a:r>
              <a:rPr lang="zh-CN" altLang="en-US" sz="2400" b="1" dirty="0">
                <a:latin typeface="Comic Sans MS" panose="030F0702030302020204" pitchFamily="66" charset="0"/>
              </a:rPr>
              <a:t>那么总的执行时间平均值</a:t>
            </a:r>
            <a:r>
              <a:rPr kumimoji="0" lang="zh-CN" altLang="en-US"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Comic Sans MS" panose="030F0702030302020204" pitchFamily="66" charset="0"/>
                <a:ea typeface="+mn-ea"/>
              </a:rPr>
              <a:t>的</a:t>
            </a:r>
            <a:r>
              <a:rPr kumimoji="0" lang="zh-CN" altLang="en-US" sz="2400" b="1" i="0" u="none" strike="noStrike" kern="0" cap="none" spc="0" normalizeH="0" baseline="0" noProof="0" dirty="0">
                <a:ln>
                  <a:noFill/>
                </a:ln>
                <a:solidFill>
                  <a:srgbClr val="FF0000"/>
                </a:solidFill>
                <a:effectLst>
                  <a:outerShdw blurRad="38100" dist="38100" dir="2700000" algn="tl">
                    <a:srgbClr val="000000"/>
                  </a:outerShdw>
                </a:effectLst>
                <a:uLnTx/>
                <a:uFillTx/>
                <a:latin typeface="Comic Sans MS" panose="030F0702030302020204" pitchFamily="66" charset="0"/>
                <a:ea typeface="+mn-ea"/>
              </a:rPr>
              <a:t>比例</a:t>
            </a:r>
            <a:r>
              <a:rPr lang="zh-CN" altLang="en-US" sz="2400" b="1" dirty="0">
                <a:latin typeface="Comic Sans MS" panose="030F0702030302020204" pitchFamily="66" charset="0"/>
              </a:rPr>
              <a:t>就是调和平均值</a:t>
            </a:r>
            <a:r>
              <a:rPr lang="zh-CN" altLang="en-US" sz="2400" b="1" dirty="0">
                <a:solidFill>
                  <a:srgbClr val="66FFFF"/>
                </a:solidFill>
                <a:latin typeface="Comic Sans MS" panose="030F0702030302020204" pitchFamily="66" charset="0"/>
              </a:rPr>
              <a:t>（</a:t>
            </a:r>
            <a:r>
              <a:rPr lang="en-US" altLang="zh-CN" sz="2400" b="1" dirty="0">
                <a:solidFill>
                  <a:srgbClr val="66FFFF"/>
                </a:solidFill>
                <a:latin typeface="Comic Sans MS" panose="030F0702030302020204" pitchFamily="66" charset="0"/>
              </a:rPr>
              <a:t>harmonic mean</a:t>
            </a:r>
            <a:r>
              <a:rPr lang="zh-CN" altLang="en-US" sz="2400" b="1" dirty="0">
                <a:solidFill>
                  <a:srgbClr val="66FFFF"/>
                </a:solidFill>
                <a:latin typeface="Comic Sans MS" panose="030F0702030302020204" pitchFamily="66" charset="0"/>
              </a:rPr>
              <a:t>）</a:t>
            </a:r>
            <a:endParaRPr lang="en-US" altLang="zh-CN" sz="2400" b="1" dirty="0">
              <a:solidFill>
                <a:srgbClr val="66FFFF"/>
              </a:solidFill>
              <a:latin typeface="Comic Sans MS" panose="030F0702030302020204" pitchFamily="66" charset="0"/>
            </a:endParaRPr>
          </a:p>
          <a:p>
            <a:pPr lvl="1">
              <a:defRPr/>
            </a:pPr>
            <a:endParaRPr lang="en-US" altLang="zh-CN" sz="2000" b="1" dirty="0"/>
          </a:p>
          <a:p>
            <a:pPr>
              <a:buNone/>
              <a:defRPr/>
            </a:pPr>
            <a:endParaRPr lang="en-US" altLang="zh-CN" sz="2000" b="1" dirty="0"/>
          </a:p>
          <a:p>
            <a:pPr>
              <a:buNone/>
              <a:defRPr/>
            </a:pPr>
            <a:endParaRPr lang="en-US" altLang="zh-CN" sz="2000" b="1" dirty="0"/>
          </a:p>
          <a:p>
            <a:pPr>
              <a:buNone/>
              <a:defRPr/>
            </a:pPr>
            <a:endParaRPr lang="en-US" altLang="zh-CN" sz="2000" b="1" dirty="0"/>
          </a:p>
          <a:p>
            <a:pPr>
              <a:buNone/>
              <a:defRPr/>
            </a:pPr>
            <a:r>
              <a:rPr lang="zh-CN" altLang="en-US" sz="2400" b="1" dirty="0"/>
              <a:t>  </a:t>
            </a:r>
            <a:endParaRPr lang="en-US" altLang="zh-CN" sz="2000" b="1" dirty="0"/>
          </a:p>
          <a:p>
            <a:pPr lvl="1">
              <a:buNone/>
              <a:defRPr/>
            </a:pPr>
            <a:endParaRPr lang="en-US" altLang="zh-CN" sz="2400" b="1" dirty="0">
              <a:latin typeface="Comic Sans MS" panose="030F0702030302020204" pitchFamily="66" charset="0"/>
            </a:endParaRPr>
          </a:p>
          <a:p>
            <a:pPr>
              <a:defRPr/>
            </a:pPr>
            <a:endParaRPr lang="en-US" altLang="zh-CN" sz="2800" b="1" dirty="0">
              <a:solidFill>
                <a:srgbClr val="000000"/>
              </a:solidFill>
              <a:latin typeface="Comic Sans MS" panose="030F0702030302020204" pitchFamily="66" charset="0"/>
            </a:endParaRPr>
          </a:p>
          <a:p>
            <a:pPr>
              <a:defRPr/>
            </a:pPr>
            <a:endParaRPr lang="en-US" altLang="zh-CN" sz="2800" b="1" dirty="0">
              <a:solidFill>
                <a:srgbClr val="000000"/>
              </a:solidFill>
              <a:latin typeface="Comic Sans MS" panose="030F0702030302020204" pitchFamily="66" charset="0"/>
            </a:endParaRPr>
          </a:p>
          <a:p>
            <a:pPr>
              <a:buNone/>
              <a:defRPr/>
            </a:pPr>
            <a:endParaRPr lang="en-US" altLang="zh-CN" i="1" dirty="0">
              <a:latin typeface="MyriadMM-It_400_600_" charset="0"/>
            </a:endParaRPr>
          </a:p>
          <a:p>
            <a:pPr>
              <a:defRPr/>
            </a:pPr>
            <a:endParaRPr lang="en-US" altLang="zh-CN" dirty="0"/>
          </a:p>
        </p:txBody>
      </p:sp>
      <p:pic>
        <p:nvPicPr>
          <p:cNvPr id="50181" name="图片 1"/>
          <p:cNvPicPr>
            <a:picLocks noChangeAspect="1"/>
          </p:cNvPicPr>
          <p:nvPr/>
        </p:nvPicPr>
        <p:blipFill>
          <a:blip r:embed="rId2"/>
          <a:stretch>
            <a:fillRect/>
          </a:stretch>
        </p:blipFill>
        <p:spPr>
          <a:xfrm>
            <a:off x="5075238" y="2625726"/>
            <a:ext cx="1993900" cy="1038225"/>
          </a:xfrm>
          <a:prstGeom prst="rect">
            <a:avLst/>
          </a:prstGeom>
          <a:noFill/>
          <a:ln w="9525">
            <a:noFill/>
          </a:ln>
        </p:spPr>
      </p:pic>
      <p:pic>
        <p:nvPicPr>
          <p:cNvPr id="50182" name="图片 2"/>
          <p:cNvPicPr>
            <a:picLocks noChangeAspect="1"/>
          </p:cNvPicPr>
          <p:nvPr/>
        </p:nvPicPr>
        <p:blipFill>
          <a:blip r:embed="rId3"/>
          <a:stretch>
            <a:fillRect/>
          </a:stretch>
        </p:blipFill>
        <p:spPr>
          <a:xfrm>
            <a:off x="5145088" y="4929188"/>
            <a:ext cx="1854200" cy="1452562"/>
          </a:xfrm>
          <a:prstGeom prst="rect">
            <a:avLst/>
          </a:prstGeom>
          <a:noFill/>
          <a:ln w="9525">
            <a:noFill/>
          </a:ln>
        </p:spPr>
      </p:pic>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69" name="Text Box 2">
            <a:extLst>
              <a:ext uri="{FF2B5EF4-FFF2-40B4-BE49-F238E27FC236}">
                <a16:creationId xmlns:a16="http://schemas.microsoft.com/office/drawing/2014/main" id="{0577DD8C-EBD0-4F89-BD68-4A126471F845}"/>
              </a:ext>
            </a:extLst>
          </p:cNvPr>
          <p:cNvSpPr txBox="1">
            <a:spLocks noChangeArrowheads="1"/>
          </p:cNvSpPr>
          <p:nvPr/>
        </p:nvSpPr>
        <p:spPr bwMode="auto">
          <a:xfrm>
            <a:off x="1992314" y="493713"/>
            <a:ext cx="8281987" cy="575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Times New Roman" panose="02020603050405020304" pitchFamily="18" charset="0"/>
                <a:ea typeface="宋体" panose="02010600030101010101" pitchFamily="2" charset="-122"/>
              </a:rPr>
              <a:t>　</a:t>
            </a:r>
            <a:r>
              <a:rPr lang="zh-CN" altLang="en-US" sz="2800" b="1">
                <a:solidFill>
                  <a:srgbClr val="FFCC66"/>
                </a:solidFill>
                <a:latin typeface="Times New Roman" panose="02020603050405020304" pitchFamily="18" charset="0"/>
                <a:ea typeface="宋体" panose="02010600030101010101" pitchFamily="2" charset="-122"/>
              </a:rPr>
              <a:t>以下按顺序描述每个周期流水线数据路径的</a:t>
            </a:r>
            <a:r>
              <a:rPr lang="zh-CN" altLang="en-US" sz="2800" b="1">
                <a:solidFill>
                  <a:srgbClr val="66FF33"/>
                </a:solidFill>
                <a:latin typeface="Times New Roman" panose="02020603050405020304" pitchFamily="18" charset="0"/>
                <a:ea typeface="宋体" panose="02010600030101010101" pitchFamily="2" charset="-122"/>
              </a:rPr>
              <a:t>操作</a:t>
            </a:r>
            <a:r>
              <a:rPr lang="zh-CN" altLang="en-US" sz="2800" b="1">
                <a:solidFill>
                  <a:srgbClr val="FFCC66"/>
                </a:solidFill>
                <a:latin typeface="Times New Roman" panose="02020603050405020304" pitchFamily="18" charset="0"/>
                <a:ea typeface="宋体" panose="02010600030101010101" pitchFamily="2" charset="-122"/>
              </a:rPr>
              <a:t>以及所需的</a:t>
            </a:r>
            <a:r>
              <a:rPr lang="zh-CN" altLang="en-US" sz="2800" b="1">
                <a:solidFill>
                  <a:srgbClr val="66FF33"/>
                </a:solidFill>
                <a:latin typeface="Times New Roman" panose="02020603050405020304" pitchFamily="18" charset="0"/>
                <a:ea typeface="宋体" panose="02010600030101010101" pitchFamily="2" charset="-122"/>
              </a:rPr>
              <a:t>控制信号</a:t>
            </a:r>
            <a:r>
              <a:rPr lang="zh-CN" altLang="en-US" sz="2800" b="1">
                <a:solidFill>
                  <a:srgbClr val="FFCC66"/>
                </a:solidFill>
                <a:latin typeface="Times New Roman" panose="02020603050405020304" pitchFamily="18" charset="0"/>
                <a:ea typeface="宋体" panose="02010600030101010101" pitchFamily="2" charset="-122"/>
              </a:rPr>
              <a:t>。</a:t>
            </a:r>
          </a:p>
          <a:p>
            <a:pPr fontAlgn="base">
              <a:lnSpc>
                <a:spcPct val="120000"/>
              </a:lnSpc>
              <a:spcBef>
                <a:spcPct val="0"/>
              </a:spcBef>
              <a:spcAft>
                <a:spcPct val="0"/>
              </a:spcAft>
            </a:pPr>
            <a:endParaRPr lang="en-US" altLang="zh-CN" sz="2800" b="1">
              <a:solidFill>
                <a:srgbClr val="FFCC66"/>
              </a:solidFill>
              <a:latin typeface="Times New Roman" panose="02020603050405020304" pitchFamily="18" charset="0"/>
              <a:ea typeface="宋体" panose="02010600030101010101" pitchFamily="2" charset="-122"/>
            </a:endParaRPr>
          </a:p>
          <a:p>
            <a:pPr fontAlgn="base">
              <a:lnSpc>
                <a:spcPct val="120000"/>
              </a:lnSpc>
              <a:spcBef>
                <a:spcPct val="0"/>
              </a:spcBef>
              <a:spcAft>
                <a:spcPct val="0"/>
              </a:spcAft>
            </a:pPr>
            <a:r>
              <a:rPr lang="en-US" altLang="zh-CN" sz="2800" b="1">
                <a:solidFill>
                  <a:srgbClr val="CCFFFF"/>
                </a:solidFill>
                <a:latin typeface="Times New Roman" panose="02020603050405020304" pitchFamily="18" charset="0"/>
                <a:ea typeface="宋体" panose="02010600030101010101" pitchFamily="2" charset="-122"/>
              </a:rPr>
              <a:t>     </a:t>
            </a:r>
            <a:r>
              <a:rPr lang="zh-CN" altLang="en-US" sz="2800" b="1">
                <a:solidFill>
                  <a:srgbClr val="CCFFFF"/>
                </a:solidFill>
                <a:latin typeface="Times New Roman" panose="02020603050405020304" pitchFamily="18" charset="0"/>
                <a:ea typeface="宋体" panose="02010600030101010101" pitchFamily="2" charset="-122"/>
              </a:rPr>
              <a:t>注意，</a:t>
            </a:r>
            <a:r>
              <a:rPr lang="zh-CN" altLang="en-US" sz="2800" b="1">
                <a:solidFill>
                  <a:srgbClr val="FFFF00"/>
                </a:solidFill>
                <a:latin typeface="Times New Roman" panose="02020603050405020304" pitchFamily="18" charset="0"/>
                <a:ea typeface="宋体" panose="02010600030101010101" pitchFamily="2" charset="-122"/>
              </a:rPr>
              <a:t>前4个周期，指令还没有充满流水线</a:t>
            </a:r>
            <a:r>
              <a:rPr lang="zh-CN" altLang="en-US" sz="2800" b="1">
                <a:solidFill>
                  <a:srgbClr val="CCFFFF"/>
                </a:solidFill>
                <a:latin typeface="Times New Roman" panose="02020603050405020304" pitchFamily="18" charset="0"/>
                <a:ea typeface="宋体" panose="02010600030101010101" pitchFamily="2" charset="-122"/>
              </a:rPr>
              <a:t>。从第五个周期开始，指令充满流水线。但由于例子中总共只有6条指令，从第七个周期开始，不再有新的指令被取来。随着指令不断地完成执行，流水线将在第11个周期完全变空。</a:t>
            </a:r>
            <a:endParaRPr lang="en-US" altLang="zh-CN" sz="2800" b="1">
              <a:solidFill>
                <a:srgbClr val="CCFFFF"/>
              </a:solidFill>
              <a:latin typeface="Times New Roman" panose="02020603050405020304" pitchFamily="18" charset="0"/>
              <a:ea typeface="宋体" panose="02010600030101010101" pitchFamily="2" charset="-122"/>
            </a:endParaRPr>
          </a:p>
          <a:p>
            <a:pPr fontAlgn="base">
              <a:lnSpc>
                <a:spcPct val="120000"/>
              </a:lnSpc>
              <a:spcBef>
                <a:spcPct val="0"/>
              </a:spcBef>
              <a:spcAft>
                <a:spcPct val="0"/>
              </a:spcAft>
            </a:pPr>
            <a:r>
              <a:rPr lang="en-US" altLang="zh-CN" sz="2800" b="1">
                <a:solidFill>
                  <a:srgbClr val="CCFFFF"/>
                </a:solidFill>
                <a:latin typeface="Times New Roman" panose="02020603050405020304" pitchFamily="18" charset="0"/>
                <a:ea typeface="宋体" panose="02010600030101010101" pitchFamily="2" charset="-122"/>
              </a:rPr>
              <a:t>      </a:t>
            </a:r>
            <a:r>
              <a:rPr lang="zh-CN" altLang="en-US" sz="2800" b="1">
                <a:solidFill>
                  <a:srgbClr val="CCFFFF"/>
                </a:solidFill>
                <a:latin typeface="Times New Roman" panose="02020603050405020304" pitchFamily="18" charset="0"/>
                <a:ea typeface="宋体" panose="02010600030101010101" pitchFamily="2" charset="-122"/>
              </a:rPr>
              <a:t>在实际的计算机系统中，处理机总是能取到指令来执行。当没有用户程序时，处理机转去执行操作系统程序。</a:t>
            </a:r>
          </a:p>
        </p:txBody>
      </p:sp>
      <p:sp>
        <p:nvSpPr>
          <p:cNvPr id="58370" name="灯片编号占位符 1">
            <a:extLst>
              <a:ext uri="{FF2B5EF4-FFF2-40B4-BE49-F238E27FC236}">
                <a16:creationId xmlns:a16="http://schemas.microsoft.com/office/drawing/2014/main" id="{E396F004-CAC3-4AC7-A215-4493ECCC263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3F557622-2BFA-466D-A83D-C8FE4BEAB54D}"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280</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7" name="Text Box 2">
            <a:extLst>
              <a:ext uri="{FF2B5EF4-FFF2-40B4-BE49-F238E27FC236}">
                <a16:creationId xmlns:a16="http://schemas.microsoft.com/office/drawing/2014/main" id="{12764C7D-49CD-4AE0-9E62-2E27300FF051}"/>
              </a:ext>
            </a:extLst>
          </p:cNvPr>
          <p:cNvSpPr txBox="1">
            <a:spLocks noChangeArrowheads="1"/>
          </p:cNvSpPr>
          <p:nvPr/>
        </p:nvSpPr>
        <p:spPr bwMode="auto">
          <a:xfrm>
            <a:off x="1524000" y="188913"/>
            <a:ext cx="33480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a:solidFill>
                  <a:srgbClr val="FFFF00"/>
                </a:solidFill>
                <a:latin typeface="Times New Roman" panose="02020603050405020304" pitchFamily="18" charset="0"/>
                <a:ea typeface="宋体" panose="02010600030101010101" pitchFamily="2" charset="-122"/>
              </a:rPr>
              <a:t>1．第一个时钟周期</a:t>
            </a:r>
          </a:p>
        </p:txBody>
      </p:sp>
      <p:grpSp>
        <p:nvGrpSpPr>
          <p:cNvPr id="60418" name="Group 6">
            <a:extLst>
              <a:ext uri="{FF2B5EF4-FFF2-40B4-BE49-F238E27FC236}">
                <a16:creationId xmlns:a16="http://schemas.microsoft.com/office/drawing/2014/main" id="{44EF1CC9-99ED-49A5-AFFC-65557FD9777F}"/>
              </a:ext>
            </a:extLst>
          </p:cNvPr>
          <p:cNvGrpSpPr>
            <a:grpSpLocks/>
          </p:cNvGrpSpPr>
          <p:nvPr/>
        </p:nvGrpSpPr>
        <p:grpSpPr bwMode="auto">
          <a:xfrm>
            <a:off x="1774826" y="1484314"/>
            <a:ext cx="8893175" cy="5113337"/>
            <a:chOff x="-114" y="1207"/>
            <a:chExt cx="5988" cy="3113"/>
          </a:xfrm>
        </p:grpSpPr>
        <p:pic>
          <p:nvPicPr>
            <p:cNvPr id="60419" name="Picture 3" descr="14">
              <a:extLst>
                <a:ext uri="{FF2B5EF4-FFF2-40B4-BE49-F238E27FC236}">
                  <a16:creationId xmlns:a16="http://schemas.microsoft.com/office/drawing/2014/main" id="{777CE946-274A-4255-945A-F361805CF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 y="1207"/>
              <a:ext cx="5988" cy="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Text Box 4">
              <a:extLst>
                <a:ext uri="{FF2B5EF4-FFF2-40B4-BE49-F238E27FC236}">
                  <a16:creationId xmlns:a16="http://schemas.microsoft.com/office/drawing/2014/main" id="{67DA332A-8E35-4080-8048-2E58BB3F3BBB}"/>
                </a:ext>
              </a:extLst>
            </p:cNvPr>
            <p:cNvSpPr txBox="1">
              <a:spLocks noChangeArrowheads="1"/>
            </p:cNvSpPr>
            <p:nvPr/>
          </p:nvSpPr>
          <p:spPr bwMode="auto">
            <a:xfrm>
              <a:off x="2336" y="1207"/>
              <a:ext cx="3199"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3366FF"/>
                  </a:solidFill>
                  <a:latin typeface="Times New Roman" panose="02020603050405020304" pitchFamily="18" charset="0"/>
                  <a:ea typeface="宋体" panose="02010600030101010101" pitchFamily="2" charset="-122"/>
                </a:rPr>
                <a:t>程序例子执行时的第一个时钟周期</a:t>
              </a:r>
            </a:p>
          </p:txBody>
        </p:sp>
      </p:grpSp>
      <p:sp>
        <p:nvSpPr>
          <p:cNvPr id="60421" name="Rectangle 5">
            <a:extLst>
              <a:ext uri="{FF2B5EF4-FFF2-40B4-BE49-F238E27FC236}">
                <a16:creationId xmlns:a16="http://schemas.microsoft.com/office/drawing/2014/main" id="{717D2C21-F9BA-475F-9E33-8A0407E9EB31}"/>
              </a:ext>
            </a:extLst>
          </p:cNvPr>
          <p:cNvSpPr>
            <a:spLocks noChangeArrowheads="1"/>
          </p:cNvSpPr>
          <p:nvPr/>
        </p:nvSpPr>
        <p:spPr bwMode="auto">
          <a:xfrm>
            <a:off x="1811338" y="692150"/>
            <a:ext cx="70929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a:solidFill>
                  <a:srgbClr val="CCFFFF"/>
                </a:solidFill>
                <a:latin typeface="Times New Roman" panose="02020603050405020304" pitchFamily="18" charset="0"/>
                <a:ea typeface="宋体" panose="02010600030101010101" pitchFamily="2" charset="-122"/>
              </a:rPr>
              <a:t>  </a:t>
            </a:r>
            <a:r>
              <a:rPr lang="zh-CN" altLang="en-US" sz="2000" b="1">
                <a:solidFill>
                  <a:srgbClr val="CCFFFF"/>
                </a:solidFill>
                <a:latin typeface="Times New Roman" panose="02020603050405020304" pitchFamily="18" charset="0"/>
                <a:ea typeface="宋体" panose="02010600030101010101" pitchFamily="2" charset="-122"/>
              </a:rPr>
              <a:t>例中的6条指令地址（这里用的是</a:t>
            </a:r>
            <a:r>
              <a:rPr lang="zh-CN" altLang="en-US" sz="2000" b="1">
                <a:solidFill>
                  <a:srgbClr val="FFCC66"/>
                </a:solidFill>
                <a:latin typeface="Times New Roman" panose="02020603050405020304" pitchFamily="18" charset="0"/>
                <a:ea typeface="宋体" panose="02010600030101010101" pitchFamily="2" charset="-122"/>
              </a:rPr>
              <a:t>字地址</a:t>
            </a:r>
            <a:r>
              <a:rPr lang="zh-CN" altLang="en-US" sz="2000" b="1">
                <a:solidFill>
                  <a:srgbClr val="CCFFFF"/>
                </a:solidFill>
                <a:latin typeface="Times New Roman" panose="02020603050405020304" pitchFamily="18" charset="0"/>
                <a:ea typeface="宋体" panose="02010600030101010101" pitchFamily="2" charset="-122"/>
              </a:rPr>
              <a:t>，相当于字节偏移量的４）分别为0，1，2，3，4，5。</a:t>
            </a:r>
          </a:p>
        </p:txBody>
      </p:sp>
      <p:pic>
        <p:nvPicPr>
          <p:cNvPr id="60422" name="Picture 7" descr="图2">
            <a:extLst>
              <a:ext uri="{FF2B5EF4-FFF2-40B4-BE49-F238E27FC236}">
                <a16:creationId xmlns:a16="http://schemas.microsoft.com/office/drawing/2014/main" id="{C881D4D7-8E8F-4675-953F-30A005C022E6}"/>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26189" t="43858" r="64926" b="47380"/>
          <a:stretch>
            <a:fillRect/>
          </a:stretch>
        </p:blipFill>
        <p:spPr bwMode="auto">
          <a:xfrm>
            <a:off x="8832851" y="260351"/>
            <a:ext cx="1655763"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0423" name="直接箭头连接符 8">
            <a:extLst>
              <a:ext uri="{FF2B5EF4-FFF2-40B4-BE49-F238E27FC236}">
                <a16:creationId xmlns:a16="http://schemas.microsoft.com/office/drawing/2014/main" id="{A4DDCFA1-3CB4-43C3-9EDA-F84FCB6E055D}"/>
              </a:ext>
            </a:extLst>
          </p:cNvPr>
          <p:cNvCxnSpPr>
            <a:cxnSpLocks noChangeShapeType="1"/>
          </p:cNvCxnSpPr>
          <p:nvPr/>
        </p:nvCxnSpPr>
        <p:spPr bwMode="auto">
          <a:xfrm rot="5400000" flipH="1" flipV="1">
            <a:off x="1379538" y="4143376"/>
            <a:ext cx="2573338" cy="1587"/>
          </a:xfrm>
          <a:prstGeom prst="straightConnector1">
            <a:avLst/>
          </a:prstGeom>
          <a:noFill/>
          <a:ln w="9525">
            <a:solidFill>
              <a:srgbClr val="FF0000"/>
            </a:solidFill>
            <a:round/>
            <a:headEnd/>
            <a:tailEnd type="arrow" w="med" len="med"/>
          </a:ln>
          <a:extLst>
            <a:ext uri="{909E8E84-426E-40DD-AFC4-6F175D3DCCD1}">
              <a14:hiddenFill xmlns:a14="http://schemas.microsoft.com/office/drawing/2010/main">
                <a:noFill/>
              </a14:hiddenFill>
            </a:ext>
          </a:extLst>
        </p:spPr>
      </p:cxnSp>
      <p:sp>
        <p:nvSpPr>
          <p:cNvPr id="60424" name="灯片编号占位符 1">
            <a:extLst>
              <a:ext uri="{FF2B5EF4-FFF2-40B4-BE49-F238E27FC236}">
                <a16:creationId xmlns:a16="http://schemas.microsoft.com/office/drawing/2014/main" id="{91715915-AEF5-433C-94C2-F805527E2DE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282667E8-6F80-49C7-A1DC-E617A96BEDF7}"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281</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1" name="Text Box 2">
            <a:extLst>
              <a:ext uri="{FF2B5EF4-FFF2-40B4-BE49-F238E27FC236}">
                <a16:creationId xmlns:a16="http://schemas.microsoft.com/office/drawing/2014/main" id="{6F33CD89-FD78-4BAA-A6B3-B51559261E4F}"/>
              </a:ext>
            </a:extLst>
          </p:cNvPr>
          <p:cNvSpPr txBox="1">
            <a:spLocks noChangeArrowheads="1"/>
          </p:cNvSpPr>
          <p:nvPr/>
        </p:nvSpPr>
        <p:spPr bwMode="auto">
          <a:xfrm>
            <a:off x="1774826" y="188914"/>
            <a:ext cx="88931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2000" b="1">
                <a:solidFill>
                  <a:srgbClr val="66FF33"/>
                </a:solidFill>
                <a:latin typeface="Times New Roman" panose="02020603050405020304" pitchFamily="18" charset="0"/>
                <a:ea typeface="宋体" panose="02010600030101010101" pitchFamily="2" charset="-122"/>
              </a:rPr>
              <a:t>第一个时钟周期是第一条指令的</a:t>
            </a:r>
            <a:r>
              <a:rPr lang="zh-CN" altLang="en-US" sz="2000" b="1">
                <a:solidFill>
                  <a:srgbClr val="FFCC66"/>
                </a:solidFill>
                <a:latin typeface="Times New Roman" panose="02020603050405020304" pitchFamily="18" charset="0"/>
                <a:ea typeface="宋体" panose="02010600030101010101" pitchFamily="2" charset="-122"/>
              </a:rPr>
              <a:t>I</a:t>
            </a:r>
            <a:r>
              <a:rPr lang="en-US" altLang="zh-CN" sz="2000" b="1">
                <a:solidFill>
                  <a:srgbClr val="FFCC66"/>
                </a:solidFill>
                <a:latin typeface="Times New Roman" panose="02020603050405020304" pitchFamily="18" charset="0"/>
                <a:ea typeface="宋体" panose="02010600030101010101" pitchFamily="2" charset="-122"/>
              </a:rPr>
              <a:t>F</a:t>
            </a:r>
            <a:r>
              <a:rPr lang="zh-CN" altLang="en-US" sz="2000" b="1">
                <a:solidFill>
                  <a:srgbClr val="FFCC66"/>
                </a:solidFill>
                <a:latin typeface="Times New Roman" panose="02020603050405020304" pitchFamily="18" charset="0"/>
                <a:ea typeface="宋体" panose="02010600030101010101" pitchFamily="2" charset="-122"/>
              </a:rPr>
              <a:t>级</a:t>
            </a:r>
            <a:r>
              <a:rPr lang="en-US" altLang="zh-CN" sz="2000" b="1">
                <a:solidFill>
                  <a:srgbClr val="CCFFFF"/>
                </a:solidFill>
                <a:latin typeface="Times New Roman" panose="02020603050405020304" pitchFamily="18" charset="0"/>
                <a:ea typeface="宋体" panose="02010600030101010101" pitchFamily="2" charset="-122"/>
              </a:rPr>
              <a:t>：</a:t>
            </a:r>
          </a:p>
          <a:p>
            <a:pPr fontAlgn="base">
              <a:lnSpc>
                <a:spcPct val="120000"/>
              </a:lnSpc>
              <a:spcBef>
                <a:spcPct val="0"/>
              </a:spcBef>
              <a:spcAft>
                <a:spcPct val="0"/>
              </a:spcAft>
            </a:pPr>
            <a:r>
              <a:rPr lang="en-US" altLang="zh-CN" sz="2000" b="1">
                <a:solidFill>
                  <a:srgbClr val="CCFFFF"/>
                </a:solidFill>
                <a:latin typeface="Times New Roman" panose="02020603050405020304" pitchFamily="18" charset="0"/>
                <a:ea typeface="宋体" panose="02010600030101010101" pitchFamily="2" charset="-122"/>
              </a:rPr>
              <a:t>* </a:t>
            </a:r>
            <a:r>
              <a:rPr lang="zh-CN" altLang="en-US" sz="2000" b="1">
                <a:solidFill>
                  <a:srgbClr val="FFFF00"/>
                </a:solidFill>
                <a:latin typeface="Times New Roman" panose="02020603050405020304" pitchFamily="18" charset="0"/>
                <a:ea typeface="宋体" panose="02010600030101010101" pitchFamily="2" charset="-122"/>
              </a:rPr>
              <a:t>PC</a:t>
            </a:r>
            <a:r>
              <a:rPr lang="zh-CN" altLang="en-US" sz="2000" b="1">
                <a:solidFill>
                  <a:srgbClr val="CCFFFF"/>
                </a:solidFill>
                <a:latin typeface="Times New Roman" panose="02020603050405020304" pitchFamily="18" charset="0"/>
                <a:ea typeface="宋体" panose="02010600030101010101" pitchFamily="2" charset="-122"/>
              </a:rPr>
              <a:t>输出</a:t>
            </a:r>
            <a:r>
              <a:rPr lang="zh-CN" altLang="en-US" sz="2000" b="1">
                <a:solidFill>
                  <a:srgbClr val="FFFF00"/>
                </a:solidFill>
                <a:latin typeface="Times New Roman" panose="02020603050405020304" pitchFamily="18" charset="0"/>
                <a:ea typeface="宋体" panose="02010600030101010101" pitchFamily="2" charset="-122"/>
              </a:rPr>
              <a:t>0</a:t>
            </a:r>
            <a:r>
              <a:rPr lang="zh-CN" altLang="en-US" sz="2000" b="1">
                <a:solidFill>
                  <a:srgbClr val="CCFFFF"/>
                </a:solidFill>
                <a:latin typeface="Times New Roman" panose="02020603050405020304" pitchFamily="18" charset="0"/>
                <a:ea typeface="宋体" panose="02010600030101010101" pitchFamily="2" charset="-122"/>
              </a:rPr>
              <a:t>，从存储器取出第一条指令</a:t>
            </a:r>
            <a:r>
              <a:rPr lang="zh-CN" altLang="en-US" sz="2000" b="1">
                <a:solidFill>
                  <a:srgbClr val="FFCC00"/>
                </a:solidFill>
                <a:latin typeface="Times New Roman" panose="02020603050405020304" pitchFamily="18" charset="0"/>
                <a:ea typeface="宋体" panose="02010600030101010101" pitchFamily="2" charset="-122"/>
              </a:rPr>
              <a:t>addi　r1，r1，4</a:t>
            </a:r>
            <a:r>
              <a:rPr lang="zh-CN" altLang="en-US" sz="2000" b="1">
                <a:solidFill>
                  <a:srgbClr val="CCFFFF"/>
                </a:solidFill>
                <a:latin typeface="Times New Roman" panose="02020603050405020304" pitchFamily="18" charset="0"/>
                <a:ea typeface="宋体" panose="02010600030101010101" pitchFamily="2" charset="-122"/>
              </a:rPr>
              <a:t>。</a:t>
            </a:r>
            <a:endParaRPr lang="en-US" altLang="zh-CN" sz="2000" b="1">
              <a:solidFill>
                <a:srgbClr val="CCFFFF"/>
              </a:solidFill>
              <a:latin typeface="Times New Roman" panose="02020603050405020304" pitchFamily="18" charset="0"/>
              <a:ea typeface="宋体" panose="02010600030101010101" pitchFamily="2" charset="-122"/>
            </a:endParaRPr>
          </a:p>
          <a:p>
            <a:pPr fontAlgn="base">
              <a:lnSpc>
                <a:spcPct val="120000"/>
              </a:lnSpc>
              <a:spcBef>
                <a:spcPct val="0"/>
              </a:spcBef>
              <a:spcAft>
                <a:spcPct val="0"/>
              </a:spcAft>
            </a:pPr>
            <a:r>
              <a:rPr lang="en-US" altLang="zh-CN" sz="2000" b="1">
                <a:solidFill>
                  <a:srgbClr val="CCFFFF"/>
                </a:solidFill>
                <a:latin typeface="Times New Roman" panose="02020603050405020304" pitchFamily="18" charset="0"/>
                <a:ea typeface="宋体" panose="02010600030101010101" pitchFamily="2" charset="-122"/>
              </a:rPr>
              <a:t>* </a:t>
            </a:r>
            <a:r>
              <a:rPr lang="zh-CN" altLang="en-US" sz="2000" b="1">
                <a:solidFill>
                  <a:srgbClr val="CCFFFF"/>
                </a:solidFill>
                <a:latin typeface="Times New Roman" panose="02020603050405020304" pitchFamily="18" charset="0"/>
                <a:ea typeface="宋体" panose="02010600030101010101" pitchFamily="2" charset="-122"/>
              </a:rPr>
              <a:t>地址加法器前多路器选择</a:t>
            </a:r>
            <a:r>
              <a:rPr lang="zh-CN" altLang="en-US" sz="2000" b="1">
                <a:solidFill>
                  <a:srgbClr val="FFCC66"/>
                </a:solidFill>
                <a:latin typeface="Times New Roman" panose="02020603050405020304" pitchFamily="18" charset="0"/>
                <a:ea typeface="宋体" panose="02010600030101010101" pitchFamily="2" charset="-122"/>
              </a:rPr>
              <a:t>1</a:t>
            </a:r>
            <a:r>
              <a:rPr lang="zh-CN" altLang="en-US" sz="2000" b="1">
                <a:solidFill>
                  <a:srgbClr val="CCFFFF"/>
                </a:solidFill>
                <a:latin typeface="Times New Roman" panose="02020603050405020304" pitchFamily="18" charset="0"/>
                <a:ea typeface="宋体" panose="02010600030101010101" pitchFamily="2" charset="-122"/>
              </a:rPr>
              <a:t>，与当前PC值相加，得到字地址</a:t>
            </a:r>
            <a:r>
              <a:rPr lang="zh-CN" altLang="en-US" sz="2000" b="1">
                <a:solidFill>
                  <a:srgbClr val="FFCC66"/>
                </a:solidFill>
                <a:latin typeface="Times New Roman" panose="02020603050405020304" pitchFamily="18" charset="0"/>
                <a:ea typeface="宋体" panose="02010600030101010101" pitchFamily="2" charset="-122"/>
              </a:rPr>
              <a:t>1</a:t>
            </a:r>
            <a:r>
              <a:rPr lang="zh-CN" altLang="en-US" sz="2000" b="1">
                <a:solidFill>
                  <a:srgbClr val="CCFFFF"/>
                </a:solidFill>
                <a:latin typeface="Times New Roman" panose="02020603050405020304" pitchFamily="18" charset="0"/>
                <a:ea typeface="宋体" panose="02010600030101010101" pitchFamily="2" charset="-122"/>
              </a:rPr>
              <a:t>，即下一条指令的地址。在该</a:t>
            </a:r>
            <a:r>
              <a:rPr lang="zh-CN" altLang="en-US" sz="2000" b="1">
                <a:solidFill>
                  <a:srgbClr val="FFCC66"/>
                </a:solidFill>
                <a:latin typeface="Times New Roman" panose="02020603050405020304" pitchFamily="18" charset="0"/>
                <a:ea typeface="宋体" panose="02010600030101010101" pitchFamily="2" charset="-122"/>
              </a:rPr>
              <a:t>周期结束</a:t>
            </a:r>
            <a:r>
              <a:rPr lang="zh-CN" altLang="en-US" sz="2000" b="1">
                <a:solidFill>
                  <a:srgbClr val="CCFFFF"/>
                </a:solidFill>
                <a:latin typeface="Times New Roman" panose="02020603050405020304" pitchFamily="18" charset="0"/>
                <a:ea typeface="宋体" panose="02010600030101010101" pitchFamily="2" charset="-122"/>
              </a:rPr>
              <a:t>时，时钟的</a:t>
            </a:r>
            <a:r>
              <a:rPr lang="zh-CN" altLang="en-US" sz="2000" b="1">
                <a:solidFill>
                  <a:srgbClr val="FFFF00"/>
                </a:solidFill>
                <a:latin typeface="Times New Roman" panose="02020603050405020304" pitchFamily="18" charset="0"/>
                <a:ea typeface="宋体" panose="02010600030101010101" pitchFamily="2" charset="-122"/>
              </a:rPr>
              <a:t>上升沿</a:t>
            </a:r>
            <a:r>
              <a:rPr lang="zh-CN" altLang="en-US" sz="2000" b="1">
                <a:solidFill>
                  <a:srgbClr val="CCFFFF"/>
                </a:solidFill>
                <a:latin typeface="Times New Roman" panose="02020603050405020304" pitchFamily="18" charset="0"/>
                <a:ea typeface="宋体" panose="02010600030101010101" pitchFamily="2" charset="-122"/>
              </a:rPr>
              <a:t>把取出的指令无</a:t>
            </a:r>
            <a:r>
              <a:rPr lang="en-US" altLang="zh-CN" sz="2000" b="1">
                <a:solidFill>
                  <a:srgbClr val="CCFFFF"/>
                </a:solidFill>
                <a:latin typeface="Times New Roman" panose="02020603050405020304" pitchFamily="18" charset="0"/>
                <a:ea typeface="宋体" panose="02010600030101010101" pitchFamily="2" charset="-122"/>
              </a:rPr>
              <a:t>条件地写</a:t>
            </a:r>
            <a:r>
              <a:rPr lang="zh-CN" altLang="en-US" sz="2000" b="1">
                <a:solidFill>
                  <a:srgbClr val="CCFFFF"/>
                </a:solidFill>
                <a:latin typeface="Times New Roman" panose="02020603050405020304" pitchFamily="18" charset="0"/>
                <a:ea typeface="宋体" panose="02010600030101010101" pitchFamily="2" charset="-122"/>
              </a:rPr>
              <a:t>入</a:t>
            </a:r>
            <a:r>
              <a:rPr lang="en-US" altLang="zh-CN" sz="2000" b="1">
                <a:solidFill>
                  <a:srgbClr val="CCFFFF"/>
                </a:solidFill>
                <a:latin typeface="Times New Roman" panose="02020603050405020304" pitchFamily="18" charset="0"/>
                <a:ea typeface="宋体" panose="02010600030101010101" pitchFamily="2" charset="-122"/>
              </a:rPr>
              <a:t>指令寄存器</a:t>
            </a:r>
            <a:r>
              <a:rPr lang="zh-CN" altLang="en-US" sz="2000" b="1">
                <a:solidFill>
                  <a:srgbClr val="FFCC66"/>
                </a:solidFill>
                <a:latin typeface="Times New Roman" panose="02020603050405020304" pitchFamily="18" charset="0"/>
                <a:ea typeface="宋体" panose="02010600030101010101" pitchFamily="2" charset="-122"/>
              </a:rPr>
              <a:t>IR</a:t>
            </a:r>
            <a:r>
              <a:rPr lang="zh-CN" altLang="en-US" sz="2000" b="1">
                <a:solidFill>
                  <a:srgbClr val="CCFFFF"/>
                </a:solidFill>
                <a:latin typeface="Times New Roman" panose="02020603050405020304" pitchFamily="18" charset="0"/>
                <a:ea typeface="宋体" panose="02010600030101010101" pitchFamily="2" charset="-122"/>
              </a:rPr>
              <a:t>。同时也把</a:t>
            </a:r>
            <a:r>
              <a:rPr lang="zh-CN" altLang="en-US" sz="2000" b="1">
                <a:solidFill>
                  <a:srgbClr val="FFCC66"/>
                </a:solidFill>
                <a:latin typeface="Times New Roman" panose="02020603050405020304" pitchFamily="18" charset="0"/>
                <a:ea typeface="宋体" panose="02010600030101010101" pitchFamily="2" charset="-122"/>
              </a:rPr>
              <a:t>1</a:t>
            </a:r>
            <a:r>
              <a:rPr lang="zh-CN" altLang="en-US" sz="2000" b="1">
                <a:solidFill>
                  <a:srgbClr val="CCFFFF"/>
                </a:solidFill>
                <a:latin typeface="Times New Roman" panose="02020603050405020304" pitchFamily="18" charset="0"/>
                <a:ea typeface="宋体" panose="02010600030101010101" pitchFamily="2" charset="-122"/>
              </a:rPr>
              <a:t>写入</a:t>
            </a:r>
            <a:r>
              <a:rPr lang="zh-CN" altLang="en-US" sz="2000" b="1">
                <a:solidFill>
                  <a:srgbClr val="FFCC66"/>
                </a:solidFill>
                <a:latin typeface="Times New Roman" panose="02020603050405020304" pitchFamily="18" charset="0"/>
                <a:ea typeface="宋体" panose="02010600030101010101" pitchFamily="2" charset="-122"/>
              </a:rPr>
              <a:t>PC</a:t>
            </a:r>
            <a:r>
              <a:rPr lang="zh-CN" altLang="en-US" sz="2000" b="1">
                <a:solidFill>
                  <a:srgbClr val="CCFFFF"/>
                </a:solidFill>
                <a:latin typeface="Times New Roman" panose="02020603050405020304" pitchFamily="18" charset="0"/>
                <a:ea typeface="宋体" panose="02010600030101010101" pitchFamily="2" charset="-122"/>
              </a:rPr>
              <a:t>。</a:t>
            </a:r>
          </a:p>
        </p:txBody>
      </p:sp>
      <p:grpSp>
        <p:nvGrpSpPr>
          <p:cNvPr id="61442" name="Group 3">
            <a:extLst>
              <a:ext uri="{FF2B5EF4-FFF2-40B4-BE49-F238E27FC236}">
                <a16:creationId xmlns:a16="http://schemas.microsoft.com/office/drawing/2014/main" id="{142EE8C9-9E4B-44F8-AF89-5D083DCA0176}"/>
              </a:ext>
            </a:extLst>
          </p:cNvPr>
          <p:cNvGrpSpPr>
            <a:grpSpLocks/>
          </p:cNvGrpSpPr>
          <p:nvPr/>
        </p:nvGrpSpPr>
        <p:grpSpPr bwMode="auto">
          <a:xfrm>
            <a:off x="1703389" y="2276476"/>
            <a:ext cx="8785225" cy="4392613"/>
            <a:chOff x="-114" y="1207"/>
            <a:chExt cx="5988" cy="3113"/>
          </a:xfrm>
        </p:grpSpPr>
        <p:pic>
          <p:nvPicPr>
            <p:cNvPr id="61443" name="Picture 4" descr="14">
              <a:extLst>
                <a:ext uri="{FF2B5EF4-FFF2-40B4-BE49-F238E27FC236}">
                  <a16:creationId xmlns:a16="http://schemas.microsoft.com/office/drawing/2014/main" id="{6CFEA985-D58A-44AF-B00D-E8EC9F905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 y="1207"/>
              <a:ext cx="5988" cy="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Text Box 5">
              <a:extLst>
                <a:ext uri="{FF2B5EF4-FFF2-40B4-BE49-F238E27FC236}">
                  <a16:creationId xmlns:a16="http://schemas.microsoft.com/office/drawing/2014/main" id="{59EB2BE9-6C0F-45C4-993C-2B537A6DE10F}"/>
                </a:ext>
              </a:extLst>
            </p:cNvPr>
            <p:cNvSpPr txBox="1">
              <a:spLocks noChangeArrowheads="1"/>
            </p:cNvSpPr>
            <p:nvPr/>
          </p:nvSpPr>
          <p:spPr bwMode="auto">
            <a:xfrm>
              <a:off x="2336" y="1207"/>
              <a:ext cx="3199"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3366FF"/>
                  </a:solidFill>
                  <a:latin typeface="Times New Roman" panose="02020603050405020304" pitchFamily="18" charset="0"/>
                  <a:ea typeface="宋体" panose="02010600030101010101" pitchFamily="2" charset="-122"/>
                </a:rPr>
                <a:t>程序例子执行时的第一个时钟周期</a:t>
              </a:r>
            </a:p>
          </p:txBody>
        </p:sp>
      </p:grpSp>
      <p:pic>
        <p:nvPicPr>
          <p:cNvPr id="61445" name="Picture 7" descr="图2">
            <a:extLst>
              <a:ext uri="{FF2B5EF4-FFF2-40B4-BE49-F238E27FC236}">
                <a16:creationId xmlns:a16="http://schemas.microsoft.com/office/drawing/2014/main" id="{97A8D7B0-CA55-4FF2-A715-D04DA756A3C9}"/>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26189" t="43858" r="64926" b="47380"/>
          <a:stretch>
            <a:fillRect/>
          </a:stretch>
        </p:blipFill>
        <p:spPr bwMode="auto">
          <a:xfrm>
            <a:off x="8543926" y="-26988"/>
            <a:ext cx="1655763" cy="98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446" name="直接箭头连接符 7">
            <a:extLst>
              <a:ext uri="{FF2B5EF4-FFF2-40B4-BE49-F238E27FC236}">
                <a16:creationId xmlns:a16="http://schemas.microsoft.com/office/drawing/2014/main" id="{0BE7D29E-5EC0-480E-936C-B6FA7203F341}"/>
              </a:ext>
            </a:extLst>
          </p:cNvPr>
          <p:cNvCxnSpPr>
            <a:cxnSpLocks noChangeShapeType="1"/>
          </p:cNvCxnSpPr>
          <p:nvPr/>
        </p:nvCxnSpPr>
        <p:spPr bwMode="auto">
          <a:xfrm rot="5400000" flipH="1" flipV="1">
            <a:off x="1450975" y="4572000"/>
            <a:ext cx="2287588"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1447" name="直接连接符 10">
            <a:extLst>
              <a:ext uri="{FF2B5EF4-FFF2-40B4-BE49-F238E27FC236}">
                <a16:creationId xmlns:a16="http://schemas.microsoft.com/office/drawing/2014/main" id="{F880AED7-10D4-48F3-8EEA-A863D7F37D89}"/>
              </a:ext>
            </a:extLst>
          </p:cNvPr>
          <p:cNvCxnSpPr>
            <a:cxnSpLocks noChangeShapeType="1"/>
          </p:cNvCxnSpPr>
          <p:nvPr/>
        </p:nvCxnSpPr>
        <p:spPr bwMode="auto">
          <a:xfrm flipV="1">
            <a:off x="2524126" y="3071814"/>
            <a:ext cx="214313" cy="142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61448" name="直接连接符 12">
            <a:extLst>
              <a:ext uri="{FF2B5EF4-FFF2-40B4-BE49-F238E27FC236}">
                <a16:creationId xmlns:a16="http://schemas.microsoft.com/office/drawing/2014/main" id="{F5FEFD06-8C48-4319-B0B9-C0966EC69885}"/>
              </a:ext>
            </a:extLst>
          </p:cNvPr>
          <p:cNvCxnSpPr>
            <a:cxnSpLocks noChangeShapeType="1"/>
          </p:cNvCxnSpPr>
          <p:nvPr/>
        </p:nvCxnSpPr>
        <p:spPr bwMode="auto">
          <a:xfrm flipV="1">
            <a:off x="3381376" y="3286125"/>
            <a:ext cx="142875" cy="7143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61449" name="直接连接符 14">
            <a:extLst>
              <a:ext uri="{FF2B5EF4-FFF2-40B4-BE49-F238E27FC236}">
                <a16:creationId xmlns:a16="http://schemas.microsoft.com/office/drawing/2014/main" id="{BAC21A08-A5E1-41C7-A28F-3937DD6906FC}"/>
              </a:ext>
            </a:extLst>
          </p:cNvPr>
          <p:cNvCxnSpPr>
            <a:cxnSpLocks noChangeShapeType="1"/>
          </p:cNvCxnSpPr>
          <p:nvPr/>
        </p:nvCxnSpPr>
        <p:spPr bwMode="auto">
          <a:xfrm rot="5400000" flipH="1" flipV="1">
            <a:off x="3163889" y="2995614"/>
            <a:ext cx="714375" cy="3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61450" name="直接连接符 16">
            <a:extLst>
              <a:ext uri="{FF2B5EF4-FFF2-40B4-BE49-F238E27FC236}">
                <a16:creationId xmlns:a16="http://schemas.microsoft.com/office/drawing/2014/main" id="{936BA9D6-0E58-4A02-8416-90781427E9B8}"/>
              </a:ext>
            </a:extLst>
          </p:cNvPr>
          <p:cNvCxnSpPr>
            <a:cxnSpLocks noChangeShapeType="1"/>
          </p:cNvCxnSpPr>
          <p:nvPr/>
        </p:nvCxnSpPr>
        <p:spPr bwMode="auto">
          <a:xfrm rot="10800000">
            <a:off x="1881188" y="2571750"/>
            <a:ext cx="1643062"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61451" name="直接连接符 18">
            <a:extLst>
              <a:ext uri="{FF2B5EF4-FFF2-40B4-BE49-F238E27FC236}">
                <a16:creationId xmlns:a16="http://schemas.microsoft.com/office/drawing/2014/main" id="{7DA9F007-ECBE-4776-9087-B8D6E161102D}"/>
              </a:ext>
            </a:extLst>
          </p:cNvPr>
          <p:cNvCxnSpPr>
            <a:cxnSpLocks noChangeShapeType="1"/>
          </p:cNvCxnSpPr>
          <p:nvPr/>
        </p:nvCxnSpPr>
        <p:spPr bwMode="auto">
          <a:xfrm rot="5400000">
            <a:off x="844551" y="3600451"/>
            <a:ext cx="207327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61452" name="直接箭头连接符 20">
            <a:extLst>
              <a:ext uri="{FF2B5EF4-FFF2-40B4-BE49-F238E27FC236}">
                <a16:creationId xmlns:a16="http://schemas.microsoft.com/office/drawing/2014/main" id="{13EC2328-890A-4AAA-9213-FFCA6896C2C9}"/>
              </a:ext>
            </a:extLst>
          </p:cNvPr>
          <p:cNvCxnSpPr>
            <a:cxnSpLocks noChangeShapeType="1"/>
          </p:cNvCxnSpPr>
          <p:nvPr/>
        </p:nvCxnSpPr>
        <p:spPr bwMode="auto">
          <a:xfrm>
            <a:off x="1881188" y="4714875"/>
            <a:ext cx="214312"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1453" name="直接箭头连接符 23">
            <a:extLst>
              <a:ext uri="{FF2B5EF4-FFF2-40B4-BE49-F238E27FC236}">
                <a16:creationId xmlns:a16="http://schemas.microsoft.com/office/drawing/2014/main" id="{4F151B8F-E9E9-4361-B78A-77954BA3E769}"/>
              </a:ext>
            </a:extLst>
          </p:cNvPr>
          <p:cNvCxnSpPr>
            <a:cxnSpLocks noChangeShapeType="1"/>
          </p:cNvCxnSpPr>
          <p:nvPr/>
        </p:nvCxnSpPr>
        <p:spPr bwMode="auto">
          <a:xfrm>
            <a:off x="2238375" y="3214689"/>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1454" name="直接箭头连接符 25">
            <a:extLst>
              <a:ext uri="{FF2B5EF4-FFF2-40B4-BE49-F238E27FC236}">
                <a16:creationId xmlns:a16="http://schemas.microsoft.com/office/drawing/2014/main" id="{39734804-0D2C-4840-B65A-4F323BE4F320}"/>
              </a:ext>
            </a:extLst>
          </p:cNvPr>
          <p:cNvCxnSpPr>
            <a:cxnSpLocks noChangeShapeType="1"/>
          </p:cNvCxnSpPr>
          <p:nvPr/>
        </p:nvCxnSpPr>
        <p:spPr bwMode="auto">
          <a:xfrm>
            <a:off x="2738438" y="3071814"/>
            <a:ext cx="214312"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1455" name="直接箭头连接符 16">
            <a:extLst>
              <a:ext uri="{FF2B5EF4-FFF2-40B4-BE49-F238E27FC236}">
                <a16:creationId xmlns:a16="http://schemas.microsoft.com/office/drawing/2014/main" id="{430DAB5E-A177-4A74-B5D6-2379C7D51F99}"/>
              </a:ext>
            </a:extLst>
          </p:cNvPr>
          <p:cNvCxnSpPr>
            <a:cxnSpLocks noChangeShapeType="1"/>
          </p:cNvCxnSpPr>
          <p:nvPr/>
        </p:nvCxnSpPr>
        <p:spPr bwMode="auto">
          <a:xfrm>
            <a:off x="2381251" y="4714875"/>
            <a:ext cx="428625"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1456" name="直接箭头连接符 24">
            <a:extLst>
              <a:ext uri="{FF2B5EF4-FFF2-40B4-BE49-F238E27FC236}">
                <a16:creationId xmlns:a16="http://schemas.microsoft.com/office/drawing/2014/main" id="{25E4EE44-9DD9-4E1A-B023-FB0630ADD990}"/>
              </a:ext>
            </a:extLst>
          </p:cNvPr>
          <p:cNvCxnSpPr>
            <a:cxnSpLocks noChangeShapeType="1"/>
          </p:cNvCxnSpPr>
          <p:nvPr/>
        </p:nvCxnSpPr>
        <p:spPr bwMode="auto">
          <a:xfrm>
            <a:off x="3309938" y="4714875"/>
            <a:ext cx="214312"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1457" name="直接连接符 26">
            <a:extLst>
              <a:ext uri="{FF2B5EF4-FFF2-40B4-BE49-F238E27FC236}">
                <a16:creationId xmlns:a16="http://schemas.microsoft.com/office/drawing/2014/main" id="{6B81698B-4EFC-44E1-8C01-E171C90A86CF}"/>
              </a:ext>
            </a:extLst>
          </p:cNvPr>
          <p:cNvCxnSpPr>
            <a:cxnSpLocks noChangeShapeType="1"/>
          </p:cNvCxnSpPr>
          <p:nvPr/>
        </p:nvCxnSpPr>
        <p:spPr bwMode="auto">
          <a:xfrm rot="5400000">
            <a:off x="1917701" y="4178301"/>
            <a:ext cx="1071562"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61458" name="直接箭头连接符 28">
            <a:extLst>
              <a:ext uri="{FF2B5EF4-FFF2-40B4-BE49-F238E27FC236}">
                <a16:creationId xmlns:a16="http://schemas.microsoft.com/office/drawing/2014/main" id="{845927F5-59C3-41D3-A086-D212792B8B55}"/>
              </a:ext>
            </a:extLst>
          </p:cNvPr>
          <p:cNvCxnSpPr>
            <a:cxnSpLocks noChangeShapeType="1"/>
          </p:cNvCxnSpPr>
          <p:nvPr/>
        </p:nvCxnSpPr>
        <p:spPr bwMode="auto">
          <a:xfrm>
            <a:off x="2452688" y="3643314"/>
            <a:ext cx="500062"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
        <p:nvSpPr>
          <p:cNvPr id="61459" name="TextBox 31">
            <a:extLst>
              <a:ext uri="{FF2B5EF4-FFF2-40B4-BE49-F238E27FC236}">
                <a16:creationId xmlns:a16="http://schemas.microsoft.com/office/drawing/2014/main" id="{76829263-0798-4838-BA4B-67546577A7A9}"/>
              </a:ext>
            </a:extLst>
          </p:cNvPr>
          <p:cNvSpPr txBox="1">
            <a:spLocks noChangeArrowheads="1"/>
          </p:cNvSpPr>
          <p:nvPr/>
        </p:nvSpPr>
        <p:spPr bwMode="auto">
          <a:xfrm>
            <a:off x="2309814" y="4714875"/>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FFFF"/>
                </a:solidFill>
                <a:latin typeface="Times New Roman" panose="02020603050405020304" pitchFamily="18" charset="0"/>
                <a:ea typeface="宋体" panose="02010600030101010101" pitchFamily="2" charset="-122"/>
              </a:rPr>
              <a:t>0</a:t>
            </a:r>
            <a:endParaRPr lang="zh-CN" altLang="en-US" b="1">
              <a:solidFill>
                <a:srgbClr val="FFFFFF"/>
              </a:solidFill>
              <a:latin typeface="Times New Roman" panose="02020603050405020304" pitchFamily="18" charset="0"/>
              <a:ea typeface="宋体" panose="02010600030101010101" pitchFamily="2" charset="-122"/>
            </a:endParaRPr>
          </a:p>
        </p:txBody>
      </p:sp>
      <p:sp>
        <p:nvSpPr>
          <p:cNvPr id="61460" name="TextBox 32">
            <a:extLst>
              <a:ext uri="{FF2B5EF4-FFF2-40B4-BE49-F238E27FC236}">
                <a16:creationId xmlns:a16="http://schemas.microsoft.com/office/drawing/2014/main" id="{55956155-3660-4D64-9B1A-C99F55A74419}"/>
              </a:ext>
            </a:extLst>
          </p:cNvPr>
          <p:cNvSpPr txBox="1">
            <a:spLocks noChangeArrowheads="1"/>
          </p:cNvSpPr>
          <p:nvPr/>
        </p:nvSpPr>
        <p:spPr bwMode="auto">
          <a:xfrm>
            <a:off x="1809751" y="4714875"/>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FFFF"/>
                </a:solidFill>
                <a:latin typeface="Times New Roman" panose="02020603050405020304" pitchFamily="18" charset="0"/>
                <a:ea typeface="宋体" panose="02010600030101010101" pitchFamily="2" charset="-122"/>
              </a:rPr>
              <a:t>1</a:t>
            </a:r>
            <a:endParaRPr lang="zh-CN" altLang="en-US" b="1">
              <a:solidFill>
                <a:srgbClr val="FFFFFF"/>
              </a:solidFill>
              <a:latin typeface="Times New Roman" panose="02020603050405020304" pitchFamily="18" charset="0"/>
              <a:ea typeface="宋体" panose="02010600030101010101" pitchFamily="2" charset="-122"/>
            </a:endParaRPr>
          </a:p>
        </p:txBody>
      </p:sp>
      <p:sp>
        <p:nvSpPr>
          <p:cNvPr id="61461" name="灯片编号占位符 1">
            <a:extLst>
              <a:ext uri="{FF2B5EF4-FFF2-40B4-BE49-F238E27FC236}">
                <a16:creationId xmlns:a16="http://schemas.microsoft.com/office/drawing/2014/main" id="{43FA226A-46E8-4E6A-92D6-0940FA119D2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0E190BD2-DED6-42A5-B250-B12EBA1CD44D}"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282</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3" name="Text Box 2">
            <a:extLst>
              <a:ext uri="{FF2B5EF4-FFF2-40B4-BE49-F238E27FC236}">
                <a16:creationId xmlns:a16="http://schemas.microsoft.com/office/drawing/2014/main" id="{2E54FDED-DEE7-4A2E-AF5F-BCC8D7B76915}"/>
              </a:ext>
            </a:extLst>
          </p:cNvPr>
          <p:cNvSpPr txBox="1"/>
          <p:nvPr/>
        </p:nvSpPr>
        <p:spPr>
          <a:xfrm>
            <a:off x="1677989" y="109539"/>
            <a:ext cx="9001125" cy="3267075"/>
          </a:xfrm>
          <a:prstGeom prst="rect">
            <a:avLst/>
          </a:prstGeom>
          <a:noFill/>
          <a:ln w="9525">
            <a:noFill/>
          </a:ln>
        </p:spPr>
        <p:txBody>
          <a:bodyPr>
            <a:spAutoFit/>
          </a:bodyPr>
          <a:lstStyle/>
          <a:p>
            <a:pPr fontAlgn="base">
              <a:lnSpc>
                <a:spcPct val="120000"/>
              </a:lnSpc>
              <a:spcBef>
                <a:spcPct val="0"/>
              </a:spcBef>
              <a:spcAft>
                <a:spcPct val="0"/>
              </a:spcAft>
            </a:pPr>
            <a:r>
              <a:rPr lang="zh-CN" altLang="en-US" sz="2800" b="1" noProof="1">
                <a:solidFill>
                  <a:srgbClr val="66FF33"/>
                </a:solidFill>
                <a:latin typeface="Times New Roman" panose="02020603050405020304" pitchFamily="18" charset="0"/>
                <a:ea typeface="宋体" panose="02010600030101010101" pitchFamily="2" charset="-122"/>
                <a:cs typeface="+mn-ea"/>
              </a:rPr>
              <a:t>多路器的选择信号为转移发生BTAKEN(branchtaken</a:t>
            </a:r>
            <a:r>
              <a:rPr lang="en-US" altLang="zh-CN" sz="2800" b="1" noProof="1">
                <a:solidFill>
                  <a:srgbClr val="66FF33"/>
                </a:solidFill>
                <a:latin typeface="Times New Roman" panose="02020603050405020304" pitchFamily="18" charset="0"/>
                <a:ea typeface="宋体" panose="02010600030101010101" pitchFamily="2" charset="-122"/>
                <a:cs typeface="+mn-ea"/>
              </a:rPr>
              <a:t>)</a:t>
            </a:r>
            <a:r>
              <a:rPr lang="zh-CN" altLang="en-US" sz="2800" b="1" noProof="1">
                <a:solidFill>
                  <a:srgbClr val="66FF33"/>
                </a:solidFill>
                <a:latin typeface="Times New Roman" panose="02020603050405020304" pitchFamily="18" charset="0"/>
                <a:ea typeface="宋体" panose="02010600030101010101" pitchFamily="2" charset="-122"/>
                <a:cs typeface="+mn-ea"/>
              </a:rPr>
              <a:t>：</a:t>
            </a:r>
            <a:endParaRPr lang="zh-CN" altLang="en-US" sz="2400" b="1" noProof="1">
              <a:solidFill>
                <a:srgbClr val="66FF33"/>
              </a:solidFill>
              <a:latin typeface="Times New Roman" panose="02020603050405020304" pitchFamily="18" charset="0"/>
              <a:ea typeface="宋体" panose="02010600030101010101" pitchFamily="2" charset="-122"/>
            </a:endParaRPr>
          </a:p>
          <a:p>
            <a:pPr marL="457200" indent="-457200" fontAlgn="base">
              <a:lnSpc>
                <a:spcPct val="120000"/>
              </a:lnSpc>
              <a:spcBef>
                <a:spcPct val="0"/>
              </a:spcBef>
              <a:spcAft>
                <a:spcPct val="0"/>
              </a:spcAft>
              <a:buFont typeface="Wingdings" panose="05000000000000000000" charset="0"/>
              <a:buChar char="Ø"/>
            </a:pPr>
            <a:r>
              <a:rPr lang="en-US" altLang="zh-CN" sz="2400" b="1" noProof="1">
                <a:solidFill>
                  <a:srgbClr val="CCFFFF"/>
                </a:solidFill>
                <a:latin typeface="Times New Roman" panose="02020603050405020304" pitchFamily="18" charset="0"/>
                <a:ea typeface="宋体" panose="02010600030101010101" pitchFamily="2" charset="-122"/>
                <a:cs typeface="+mn-ea"/>
              </a:rPr>
              <a:t> </a:t>
            </a:r>
            <a:r>
              <a:rPr lang="zh-CN" altLang="en-US" sz="2400" b="1" noProof="1">
                <a:solidFill>
                  <a:srgbClr val="CCFFFF"/>
                </a:solidFill>
                <a:latin typeface="Times New Roman" panose="02020603050405020304" pitchFamily="18" charset="0"/>
                <a:ea typeface="宋体" panose="02010600030101010101" pitchFamily="2" charset="-122"/>
                <a:cs typeface="+mn-ea"/>
              </a:rPr>
              <a:t>转移发生，它为</a:t>
            </a:r>
            <a:r>
              <a:rPr lang="zh-CN" altLang="en-US" sz="2400" b="1" noProof="1">
                <a:solidFill>
                  <a:srgbClr val="FFFF00"/>
                </a:solidFill>
                <a:latin typeface="Times New Roman" panose="02020603050405020304" pitchFamily="18" charset="0"/>
                <a:ea typeface="宋体" panose="02010600030101010101" pitchFamily="2" charset="-122"/>
                <a:cs typeface="+mn-ea"/>
              </a:rPr>
              <a:t>1</a:t>
            </a:r>
            <a:r>
              <a:rPr lang="zh-CN" altLang="en-US" sz="2400" b="1" noProof="1">
                <a:solidFill>
                  <a:srgbClr val="CCFFFF"/>
                </a:solidFill>
                <a:latin typeface="Times New Roman" panose="02020603050405020304" pitchFamily="18" charset="0"/>
                <a:ea typeface="宋体" panose="02010600030101010101" pitchFamily="2" charset="-122"/>
                <a:cs typeface="+mn-ea"/>
              </a:rPr>
              <a:t>时，多路器选择经符号扩展的偏移量，与当前PC值相加，加法器输出转移地址。</a:t>
            </a:r>
            <a:endParaRPr lang="zh-CN" altLang="en-US" sz="2400" b="1" noProof="1">
              <a:solidFill>
                <a:srgbClr val="CCFFFF"/>
              </a:solidFill>
              <a:latin typeface="Times New Roman" panose="02020603050405020304" pitchFamily="18" charset="0"/>
              <a:ea typeface="宋体" panose="02010600030101010101" pitchFamily="2" charset="-122"/>
            </a:endParaRPr>
          </a:p>
          <a:p>
            <a:pPr marL="457200" indent="-457200" fontAlgn="base">
              <a:lnSpc>
                <a:spcPct val="120000"/>
              </a:lnSpc>
              <a:spcBef>
                <a:spcPct val="0"/>
              </a:spcBef>
              <a:spcAft>
                <a:spcPct val="0"/>
              </a:spcAft>
              <a:buFont typeface="Wingdings" panose="05000000000000000000" charset="0"/>
              <a:buChar char="Ø"/>
            </a:pPr>
            <a:r>
              <a:rPr lang="en-US" altLang="zh-CN" sz="2400" b="1" noProof="1">
                <a:solidFill>
                  <a:srgbClr val="CCFFFF"/>
                </a:solidFill>
                <a:latin typeface="Times New Roman" panose="02020603050405020304" pitchFamily="18" charset="0"/>
                <a:ea typeface="宋体" panose="02010600030101010101" pitchFamily="2" charset="-122"/>
                <a:cs typeface="+mn-ea"/>
              </a:rPr>
              <a:t> </a:t>
            </a:r>
            <a:r>
              <a:rPr lang="zh-CN" altLang="en-US" sz="2400" b="1" noProof="1">
                <a:solidFill>
                  <a:srgbClr val="FFFF00"/>
                </a:solidFill>
                <a:latin typeface="Times New Roman" panose="02020603050405020304" pitchFamily="18" charset="0"/>
                <a:ea typeface="宋体" panose="02010600030101010101" pitchFamily="2" charset="-122"/>
                <a:cs typeface="+mn-ea"/>
              </a:rPr>
              <a:t>本例中没有转移指令</a:t>
            </a:r>
            <a:r>
              <a:rPr lang="zh-CN" altLang="en-US" sz="2400" b="1" noProof="1">
                <a:solidFill>
                  <a:srgbClr val="CCFFFF"/>
                </a:solidFill>
                <a:latin typeface="Times New Roman" panose="02020603050405020304" pitchFamily="18" charset="0"/>
                <a:ea typeface="宋体" panose="02010600030101010101" pitchFamily="2" charset="-122"/>
                <a:cs typeface="+mn-ea"/>
              </a:rPr>
              <a:t>，因此转移总也不发生，即BTAKEN＝0。</a:t>
            </a:r>
            <a:endParaRPr lang="zh-CN" altLang="en-US" sz="2400" b="1" noProof="1">
              <a:solidFill>
                <a:srgbClr val="CCFFFF"/>
              </a:solidFill>
              <a:latin typeface="Times New Roman" panose="02020603050405020304" pitchFamily="18" charset="0"/>
              <a:ea typeface="宋体" panose="02010600030101010101" pitchFamily="2" charset="-122"/>
            </a:endParaRPr>
          </a:p>
          <a:p>
            <a:pPr marL="457200" indent="-457200" fontAlgn="base">
              <a:lnSpc>
                <a:spcPct val="120000"/>
              </a:lnSpc>
              <a:spcBef>
                <a:spcPct val="0"/>
              </a:spcBef>
              <a:spcAft>
                <a:spcPct val="0"/>
              </a:spcAft>
              <a:buFont typeface="Wingdings" panose="05000000000000000000" charset="0"/>
              <a:buChar char="Ø"/>
            </a:pPr>
            <a:r>
              <a:rPr lang="zh-CN" altLang="en-US" sz="2400" b="1" noProof="1">
                <a:solidFill>
                  <a:srgbClr val="CCFFFF"/>
                </a:solidFill>
                <a:latin typeface="Times New Roman" panose="02020603050405020304" pitchFamily="18" charset="0"/>
                <a:ea typeface="宋体" panose="02010600030101010101" pitchFamily="2" charset="-122"/>
                <a:cs typeface="+mn-ea"/>
              </a:rPr>
              <a:t> </a:t>
            </a:r>
            <a:r>
              <a:rPr lang="zh-CN" altLang="en-US" sz="2400" b="1" noProof="1">
                <a:solidFill>
                  <a:srgbClr val="FFCC66"/>
                </a:solidFill>
                <a:latin typeface="Times New Roman" panose="02020603050405020304" pitchFamily="18" charset="0"/>
                <a:ea typeface="宋体" panose="02010600030101010101" pitchFamily="2" charset="-122"/>
                <a:cs typeface="+mn-ea"/>
              </a:rPr>
              <a:t>第一个时钟周期结束，即刚进入第二个周期时：</a:t>
            </a:r>
            <a:endParaRPr lang="zh-CN" altLang="en-US" sz="2400" b="1" noProof="1">
              <a:solidFill>
                <a:srgbClr val="FFCC66"/>
              </a:solidFill>
              <a:latin typeface="Times New Roman" panose="02020603050405020304" pitchFamily="18" charset="0"/>
              <a:ea typeface="宋体" panose="02010600030101010101" pitchFamily="2" charset="-122"/>
            </a:endParaRPr>
          </a:p>
          <a:p>
            <a:pPr fontAlgn="base">
              <a:lnSpc>
                <a:spcPct val="120000"/>
              </a:lnSpc>
              <a:spcBef>
                <a:spcPct val="0"/>
              </a:spcBef>
              <a:spcAft>
                <a:spcPct val="0"/>
              </a:spcAft>
            </a:pPr>
            <a:r>
              <a:rPr lang="en-US" altLang="zh-CN" sz="2400" b="1" noProof="1">
                <a:solidFill>
                  <a:srgbClr val="CCFFFF"/>
                </a:solidFill>
                <a:latin typeface="Times New Roman" panose="02020603050405020304" pitchFamily="18" charset="0"/>
                <a:ea typeface="宋体" panose="02010600030101010101" pitchFamily="2" charset="-122"/>
                <a:cs typeface="+mn-ea"/>
              </a:rPr>
              <a:t>                      * </a:t>
            </a:r>
            <a:r>
              <a:rPr lang="zh-CN" altLang="en-US" sz="2400" b="1" noProof="1">
                <a:solidFill>
                  <a:srgbClr val="CCFFFF"/>
                </a:solidFill>
                <a:latin typeface="Times New Roman" panose="02020603050405020304" pitchFamily="18" charset="0"/>
                <a:ea typeface="宋体" panose="02010600030101010101" pitchFamily="2" charset="-122"/>
                <a:cs typeface="+mn-ea"/>
              </a:rPr>
              <a:t>PC输出1；</a:t>
            </a:r>
            <a:endParaRPr lang="zh-CN" altLang="en-US" sz="2400" b="1" noProof="1">
              <a:solidFill>
                <a:srgbClr val="CCFFFF"/>
              </a:solidFill>
              <a:latin typeface="Times New Roman" panose="02020603050405020304" pitchFamily="18" charset="0"/>
              <a:ea typeface="宋体" panose="02010600030101010101" pitchFamily="2" charset="-122"/>
            </a:endParaRPr>
          </a:p>
          <a:p>
            <a:pPr fontAlgn="base">
              <a:lnSpc>
                <a:spcPct val="120000"/>
              </a:lnSpc>
              <a:spcBef>
                <a:spcPct val="0"/>
              </a:spcBef>
              <a:spcAft>
                <a:spcPct val="0"/>
              </a:spcAft>
            </a:pPr>
            <a:r>
              <a:rPr lang="zh-CN" altLang="en-US" sz="2400" b="1" noProof="1">
                <a:solidFill>
                  <a:srgbClr val="CCFFFF"/>
                </a:solidFill>
                <a:latin typeface="Times New Roman" panose="02020603050405020304" pitchFamily="18" charset="0"/>
                <a:ea typeface="宋体" panose="02010600030101010101" pitchFamily="2" charset="-122"/>
                <a:cs typeface="+mn-ea"/>
              </a:rPr>
              <a:t>                      </a:t>
            </a:r>
            <a:r>
              <a:rPr lang="en-US" altLang="zh-CN" sz="2400" b="1" noProof="1">
                <a:solidFill>
                  <a:srgbClr val="CCFFFF"/>
                </a:solidFill>
                <a:latin typeface="Times New Roman" panose="02020603050405020304" pitchFamily="18" charset="0"/>
                <a:ea typeface="宋体" panose="02010600030101010101" pitchFamily="2" charset="-122"/>
                <a:cs typeface="+mn-ea"/>
              </a:rPr>
              <a:t>* </a:t>
            </a:r>
            <a:r>
              <a:rPr lang="zh-CN" altLang="en-US" sz="2400" b="1" noProof="1">
                <a:solidFill>
                  <a:srgbClr val="CCFFFF"/>
                </a:solidFill>
                <a:latin typeface="Times New Roman" panose="02020603050405020304" pitchFamily="18" charset="0"/>
                <a:ea typeface="宋体" panose="02010600030101010101" pitchFamily="2" charset="-122"/>
                <a:cs typeface="+mn-ea"/>
              </a:rPr>
              <a:t>IR输出第一条指令</a:t>
            </a:r>
            <a:r>
              <a:rPr lang="en-US" altLang="zh-CN" sz="2400" b="1" noProof="1">
                <a:solidFill>
                  <a:srgbClr val="CCFFFF"/>
                </a:solidFill>
                <a:latin typeface="Times New Roman" panose="02020603050405020304" pitchFamily="18" charset="0"/>
                <a:ea typeface="宋体" panose="02010600030101010101" pitchFamily="2" charset="-122"/>
                <a:cs typeface="+mn-ea"/>
              </a:rPr>
              <a:t> </a:t>
            </a:r>
            <a:r>
              <a:rPr lang="zh-CN" altLang="en-US" sz="2400" b="1" noProof="1">
                <a:solidFill>
                  <a:srgbClr val="CCFFFF"/>
                </a:solidFill>
                <a:latin typeface="Times New Roman" panose="02020603050405020304" pitchFamily="18" charset="0"/>
                <a:ea typeface="宋体" panose="02010600030101010101" pitchFamily="2" charset="-122"/>
                <a:cs typeface="+mn-ea"/>
              </a:rPr>
              <a:t>addi  r1，  r1，  4。</a:t>
            </a:r>
            <a:endParaRPr lang="zh-CN" altLang="en-US" sz="2800" b="1" noProof="1">
              <a:solidFill>
                <a:srgbClr val="CCFFFF"/>
              </a:solidFill>
              <a:latin typeface="Times New Roman" panose="02020603050405020304" pitchFamily="18" charset="0"/>
              <a:ea typeface="宋体" panose="02010600030101010101" pitchFamily="2" charset="-122"/>
            </a:endParaRPr>
          </a:p>
        </p:txBody>
      </p:sp>
      <p:pic>
        <p:nvPicPr>
          <p:cNvPr id="62466" name="Picture 4" descr="图2">
            <a:extLst>
              <a:ext uri="{FF2B5EF4-FFF2-40B4-BE49-F238E27FC236}">
                <a16:creationId xmlns:a16="http://schemas.microsoft.com/office/drawing/2014/main" id="{565067F9-07EF-4591-93E0-38E47D5EE3BE}"/>
              </a:ext>
            </a:extLst>
          </p:cNvPr>
          <p:cNvPicPr>
            <a:picLocks noChangeAspect="1" noChangeArrowheads="1"/>
          </p:cNvPicPr>
          <p:nvPr/>
        </p:nvPicPr>
        <p:blipFill>
          <a:blip r:embed="rId2">
            <a:lum contrast="12000"/>
            <a:extLst>
              <a:ext uri="{28A0092B-C50C-407E-A947-70E740481C1C}">
                <a14:useLocalDpi xmlns:a14="http://schemas.microsoft.com/office/drawing/2010/main" val="0"/>
              </a:ext>
            </a:extLst>
          </a:blip>
          <a:srcRect l="26189" t="43846" r="61246" b="47380"/>
          <a:stretch>
            <a:fillRect/>
          </a:stretch>
        </p:blipFill>
        <p:spPr bwMode="auto">
          <a:xfrm>
            <a:off x="8713789" y="2068514"/>
            <a:ext cx="1817687"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灯片编号占位符 1">
            <a:extLst>
              <a:ext uri="{FF2B5EF4-FFF2-40B4-BE49-F238E27FC236}">
                <a16:creationId xmlns:a16="http://schemas.microsoft.com/office/drawing/2014/main" id="{7CC69518-B062-4A86-8BC6-35A58AA4A2C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BA279D77-DF89-463B-91A8-9119C0BDA4BB}"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283</a:t>
            </a:fld>
            <a:endParaRPr lang="zh-CN" altLang="en-US">
              <a:solidFill>
                <a:srgbClr val="FFFFFF"/>
              </a:solidFill>
              <a:latin typeface="Times New Roman" panose="02020603050405020304" pitchFamily="18" charset="0"/>
              <a:ea typeface="宋体" panose="02010600030101010101" pitchFamily="2" charset="-122"/>
            </a:endParaRPr>
          </a:p>
        </p:txBody>
      </p:sp>
      <p:pic>
        <p:nvPicPr>
          <p:cNvPr id="62468" name="图片 2">
            <a:extLst>
              <a:ext uri="{FF2B5EF4-FFF2-40B4-BE49-F238E27FC236}">
                <a16:creationId xmlns:a16="http://schemas.microsoft.com/office/drawing/2014/main" id="{4F500E5B-2DE1-4111-92F7-13FD5FD723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900" y="3465514"/>
            <a:ext cx="6680200" cy="333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89" name="Text Box 2">
            <a:extLst>
              <a:ext uri="{FF2B5EF4-FFF2-40B4-BE49-F238E27FC236}">
                <a16:creationId xmlns:a16="http://schemas.microsoft.com/office/drawing/2014/main" id="{2C7D7913-0F02-4BD8-A5CD-2530222D509D}"/>
              </a:ext>
            </a:extLst>
          </p:cNvPr>
          <p:cNvSpPr txBox="1">
            <a:spLocks noChangeArrowheads="1"/>
          </p:cNvSpPr>
          <p:nvPr/>
        </p:nvSpPr>
        <p:spPr bwMode="auto">
          <a:xfrm>
            <a:off x="1847851" y="296863"/>
            <a:ext cx="633571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00"/>
                </a:solidFill>
                <a:latin typeface="Times New Roman" panose="02020603050405020304" pitchFamily="18" charset="0"/>
                <a:ea typeface="宋体" panose="02010600030101010101" pitchFamily="2" charset="-122"/>
              </a:rPr>
              <a:t>2．第二个时钟周期</a:t>
            </a:r>
          </a:p>
          <a:p>
            <a:pPr fontAlgn="base">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这时第一条指令进入</a:t>
            </a:r>
            <a:r>
              <a:rPr lang="zh-CN" altLang="en-US" sz="2400" b="1">
                <a:solidFill>
                  <a:srgbClr val="FFCC66"/>
                </a:solidFill>
                <a:latin typeface="Times New Roman" panose="02020603050405020304" pitchFamily="18" charset="0"/>
                <a:ea typeface="宋体" panose="02010600030101010101" pitchFamily="2" charset="-122"/>
              </a:rPr>
              <a:t>ID</a:t>
            </a:r>
            <a:r>
              <a:rPr lang="zh-CN" altLang="en-US" sz="2400" b="1">
                <a:solidFill>
                  <a:srgbClr val="CCFFFF"/>
                </a:solidFill>
                <a:latin typeface="Times New Roman" panose="02020603050405020304" pitchFamily="18" charset="0"/>
                <a:ea typeface="宋体" panose="02010600030101010101" pitchFamily="2" charset="-122"/>
              </a:rPr>
              <a:t>级，第二条指令进入</a:t>
            </a:r>
            <a:r>
              <a:rPr lang="zh-CN" altLang="en-US" sz="2400" b="1">
                <a:solidFill>
                  <a:srgbClr val="FFCC66"/>
                </a:solidFill>
                <a:latin typeface="Times New Roman" panose="02020603050405020304" pitchFamily="18" charset="0"/>
                <a:ea typeface="宋体" panose="02010600030101010101" pitchFamily="2" charset="-122"/>
              </a:rPr>
              <a:t>IF</a:t>
            </a:r>
            <a:r>
              <a:rPr lang="zh-CN" altLang="en-US" sz="2400" b="1">
                <a:solidFill>
                  <a:srgbClr val="CCFFFF"/>
                </a:solidFill>
                <a:latin typeface="Times New Roman" panose="02020603050405020304" pitchFamily="18" charset="0"/>
                <a:ea typeface="宋体" panose="02010600030101010101" pitchFamily="2" charset="-122"/>
              </a:rPr>
              <a:t>级。两条指令的操作在各自的级同时进行：</a:t>
            </a:r>
          </a:p>
        </p:txBody>
      </p:sp>
      <p:sp>
        <p:nvSpPr>
          <p:cNvPr id="63490" name="Text Box 4">
            <a:extLst>
              <a:ext uri="{FF2B5EF4-FFF2-40B4-BE49-F238E27FC236}">
                <a16:creationId xmlns:a16="http://schemas.microsoft.com/office/drawing/2014/main" id="{F9E56551-33A4-4EAB-96B4-397B53DD1251}"/>
              </a:ext>
            </a:extLst>
          </p:cNvPr>
          <p:cNvSpPr txBox="1">
            <a:spLocks noChangeArrowheads="1"/>
          </p:cNvSpPr>
          <p:nvPr/>
        </p:nvSpPr>
        <p:spPr bwMode="auto">
          <a:xfrm>
            <a:off x="3394076" y="1778000"/>
            <a:ext cx="5078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FFCC66"/>
                </a:solidFill>
                <a:latin typeface="Times New Roman" panose="02020603050405020304" pitchFamily="18" charset="0"/>
                <a:ea typeface="宋体" panose="02010600030101010101" pitchFamily="2" charset="-122"/>
              </a:rPr>
              <a:t>程序例子执行时的第二个时钟周期</a:t>
            </a:r>
          </a:p>
        </p:txBody>
      </p:sp>
      <p:grpSp>
        <p:nvGrpSpPr>
          <p:cNvPr id="63491" name="Group 9">
            <a:extLst>
              <a:ext uri="{FF2B5EF4-FFF2-40B4-BE49-F238E27FC236}">
                <a16:creationId xmlns:a16="http://schemas.microsoft.com/office/drawing/2014/main" id="{DE0E9CEB-2A89-444A-B078-7D969BAB9144}"/>
              </a:ext>
            </a:extLst>
          </p:cNvPr>
          <p:cNvGrpSpPr>
            <a:grpSpLocks/>
          </p:cNvGrpSpPr>
          <p:nvPr/>
        </p:nvGrpSpPr>
        <p:grpSpPr bwMode="auto">
          <a:xfrm>
            <a:off x="1703389" y="2276476"/>
            <a:ext cx="8785225" cy="4392613"/>
            <a:chOff x="-114" y="1434"/>
            <a:chExt cx="6169" cy="2886"/>
          </a:xfrm>
        </p:grpSpPr>
        <p:pic>
          <p:nvPicPr>
            <p:cNvPr id="63492" name="Picture 3" descr="15">
              <a:extLst>
                <a:ext uri="{FF2B5EF4-FFF2-40B4-BE49-F238E27FC236}">
                  <a16:creationId xmlns:a16="http://schemas.microsoft.com/office/drawing/2014/main" id="{40583009-C5DB-4270-BCAA-6E1D0AE79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 y="1434"/>
              <a:ext cx="6169" cy="2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3493" name="Group 8">
              <a:extLst>
                <a:ext uri="{FF2B5EF4-FFF2-40B4-BE49-F238E27FC236}">
                  <a16:creationId xmlns:a16="http://schemas.microsoft.com/office/drawing/2014/main" id="{49A4E20A-FE26-4589-80DF-4E22939AD663}"/>
                </a:ext>
              </a:extLst>
            </p:cNvPr>
            <p:cNvGrpSpPr>
              <a:grpSpLocks/>
            </p:cNvGrpSpPr>
            <p:nvPr/>
          </p:nvGrpSpPr>
          <p:grpSpPr bwMode="auto">
            <a:xfrm>
              <a:off x="1610" y="3566"/>
              <a:ext cx="458" cy="384"/>
              <a:chOff x="1610" y="3566"/>
              <a:chExt cx="458" cy="384"/>
            </a:xfrm>
          </p:grpSpPr>
          <p:sp>
            <p:nvSpPr>
              <p:cNvPr id="63494" name="Line 6">
                <a:extLst>
                  <a:ext uri="{FF2B5EF4-FFF2-40B4-BE49-F238E27FC236}">
                    <a16:creationId xmlns:a16="http://schemas.microsoft.com/office/drawing/2014/main" id="{268EAFC7-3641-4E6C-B5D4-127A0572812C}"/>
                  </a:ext>
                </a:extLst>
              </p:cNvPr>
              <p:cNvSpPr>
                <a:spLocks noChangeShapeType="1"/>
              </p:cNvSpPr>
              <p:nvPr/>
            </p:nvSpPr>
            <p:spPr bwMode="auto">
              <a:xfrm flipV="1">
                <a:off x="1746" y="3566"/>
                <a:ext cx="0" cy="227"/>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63495" name="Text Box 7">
                <a:extLst>
                  <a:ext uri="{FF2B5EF4-FFF2-40B4-BE49-F238E27FC236}">
                    <a16:creationId xmlns:a16="http://schemas.microsoft.com/office/drawing/2014/main" id="{74B70A57-C6FE-4B23-AF85-F7B4795E4A37}"/>
                  </a:ext>
                </a:extLst>
              </p:cNvPr>
              <p:cNvSpPr txBox="1">
                <a:spLocks noChangeArrowheads="1"/>
              </p:cNvSpPr>
              <p:nvPr/>
            </p:nvSpPr>
            <p:spPr bwMode="auto">
              <a:xfrm>
                <a:off x="1610" y="3748"/>
                <a:ext cx="45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FFFF"/>
                    </a:solidFill>
                    <a:latin typeface="Times New Roman" panose="02020603050405020304" pitchFamily="18" charset="0"/>
                    <a:ea typeface="宋体" panose="02010600030101010101" pitchFamily="2" charset="-122"/>
                  </a:rPr>
                  <a:t>SST</a:t>
                </a:r>
              </a:p>
            </p:txBody>
          </p:sp>
        </p:grpSp>
      </p:grpSp>
      <p:pic>
        <p:nvPicPr>
          <p:cNvPr id="63496" name="Picture 10" descr="图2">
            <a:extLst>
              <a:ext uri="{FF2B5EF4-FFF2-40B4-BE49-F238E27FC236}">
                <a16:creationId xmlns:a16="http://schemas.microsoft.com/office/drawing/2014/main" id="{3A8A55F1-19A9-43FF-9404-19F7F55BE8F1}"/>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26189" t="43846" r="61246" b="47380"/>
          <a:stretch>
            <a:fillRect/>
          </a:stretch>
        </p:blipFill>
        <p:spPr bwMode="auto">
          <a:xfrm>
            <a:off x="8112126" y="333375"/>
            <a:ext cx="2341563"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7" name="灯片编号占位符 1">
            <a:extLst>
              <a:ext uri="{FF2B5EF4-FFF2-40B4-BE49-F238E27FC236}">
                <a16:creationId xmlns:a16="http://schemas.microsoft.com/office/drawing/2014/main" id="{C0660689-0689-4A42-91B1-42FB41EFE53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4FA9F4D8-A342-47E2-8E6A-CECB19D850CA}"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284</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63498" name="文本框 1">
            <a:extLst>
              <a:ext uri="{FF2B5EF4-FFF2-40B4-BE49-F238E27FC236}">
                <a16:creationId xmlns:a16="http://schemas.microsoft.com/office/drawing/2014/main" id="{5597EEF2-B68F-47BD-9035-43E6AC2E8210}"/>
              </a:ext>
            </a:extLst>
          </p:cNvPr>
          <p:cNvSpPr txBox="1">
            <a:spLocks noChangeArrowheads="1"/>
          </p:cNvSpPr>
          <p:nvPr/>
        </p:nvSpPr>
        <p:spPr bwMode="auto">
          <a:xfrm>
            <a:off x="5559425" y="2381250"/>
            <a:ext cx="36711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b="1">
                <a:solidFill>
                  <a:srgbClr val="3366FF"/>
                </a:solidFill>
                <a:latin typeface="Times New Roman" panose="02020603050405020304" pitchFamily="18" charset="0"/>
                <a:ea typeface="宋体" panose="02010600030101010101" pitchFamily="2" charset="-122"/>
              </a:rPr>
              <a:t>程序例子执行时的第二个时钟周期</a:t>
            </a: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3" name="Text Box 2">
            <a:extLst>
              <a:ext uri="{FF2B5EF4-FFF2-40B4-BE49-F238E27FC236}">
                <a16:creationId xmlns:a16="http://schemas.microsoft.com/office/drawing/2014/main" id="{9CC92AC3-3189-4DFF-A3D9-9EFC6E28405E}"/>
              </a:ext>
            </a:extLst>
          </p:cNvPr>
          <p:cNvSpPr txBox="1">
            <a:spLocks noChangeArrowheads="1"/>
          </p:cNvSpPr>
          <p:nvPr/>
        </p:nvSpPr>
        <p:spPr bwMode="auto">
          <a:xfrm>
            <a:off x="1882776" y="74614"/>
            <a:ext cx="8785225"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（1）处在</a:t>
            </a:r>
            <a:r>
              <a:rPr lang="zh-CN" altLang="en-US" sz="2400" b="1">
                <a:solidFill>
                  <a:srgbClr val="FFFF00"/>
                </a:solidFill>
                <a:latin typeface="Times New Roman" panose="02020603050405020304" pitchFamily="18" charset="0"/>
                <a:ea typeface="宋体" panose="02010600030101010101" pitchFamily="2" charset="-122"/>
              </a:rPr>
              <a:t>ID</a:t>
            </a:r>
            <a:r>
              <a:rPr lang="zh-CN" altLang="en-US" sz="2400" b="1">
                <a:solidFill>
                  <a:srgbClr val="CCFFFF"/>
                </a:solidFill>
                <a:latin typeface="Times New Roman" panose="02020603050405020304" pitchFamily="18" charset="0"/>
                <a:ea typeface="宋体" panose="02010600030101010101" pitchFamily="2" charset="-122"/>
              </a:rPr>
              <a:t>级的第一条指令</a:t>
            </a:r>
            <a:r>
              <a:rPr lang="zh-CN" altLang="en-US" sz="2400" b="1">
                <a:solidFill>
                  <a:srgbClr val="FFCC00"/>
                </a:solidFill>
                <a:latin typeface="Times New Roman" panose="02020603050405020304" pitchFamily="18" charset="0"/>
                <a:ea typeface="宋体" panose="02010600030101010101" pitchFamily="2" charset="-122"/>
              </a:rPr>
              <a:t>addi  r</a:t>
            </a:r>
            <a:r>
              <a:rPr lang="en-US" altLang="zh-CN" sz="2400" b="1">
                <a:solidFill>
                  <a:srgbClr val="FFCC00"/>
                </a:solidFill>
                <a:latin typeface="Times New Roman" panose="02020603050405020304" pitchFamily="18" charset="0"/>
                <a:ea typeface="宋体" panose="02010600030101010101" pitchFamily="2" charset="-122"/>
              </a:rPr>
              <a:t>1</a:t>
            </a:r>
            <a:r>
              <a:rPr lang="zh-CN" altLang="en-US" sz="2400" b="1">
                <a:solidFill>
                  <a:srgbClr val="FFCC00"/>
                </a:solidFill>
                <a:latin typeface="Times New Roman" panose="02020603050405020304" pitchFamily="18" charset="0"/>
                <a:ea typeface="宋体" panose="02010600030101010101" pitchFamily="2" charset="-122"/>
              </a:rPr>
              <a:t>，r1，4</a:t>
            </a:r>
            <a:r>
              <a:rPr lang="zh-CN" altLang="en-US" sz="2400" b="1">
                <a:solidFill>
                  <a:srgbClr val="CCFFFF"/>
                </a:solidFill>
                <a:latin typeface="Times New Roman" panose="02020603050405020304" pitchFamily="18" charset="0"/>
                <a:ea typeface="宋体" panose="02010600030101010101" pitchFamily="2" charset="-122"/>
              </a:rPr>
              <a:t>完成译码操作，并根据指令格式中各字段的值：</a:t>
            </a:r>
            <a:endParaRPr lang="zh-CN" altLang="en-US" sz="2000" b="1">
              <a:solidFill>
                <a:srgbClr val="CCFFFF"/>
              </a:solidFill>
              <a:latin typeface="Times New Roman" panose="02020603050405020304" pitchFamily="18" charset="0"/>
              <a:ea typeface="宋体" panose="02010600030101010101" pitchFamily="2" charset="-122"/>
            </a:endParaRPr>
          </a:p>
          <a:p>
            <a:pPr fontAlgn="base">
              <a:lnSpc>
                <a:spcPct val="120000"/>
              </a:lnSpc>
              <a:spcBef>
                <a:spcPct val="0"/>
              </a:spcBef>
              <a:spcAft>
                <a:spcPct val="0"/>
              </a:spcAft>
              <a:buFontTx/>
              <a:buChar char="•"/>
            </a:pPr>
            <a:r>
              <a:rPr lang="en-US" altLang="zh-CN" sz="2000" b="1">
                <a:solidFill>
                  <a:srgbClr val="CCFFFF"/>
                </a:solidFill>
                <a:latin typeface="Times New Roman" panose="02020603050405020304" pitchFamily="18" charset="0"/>
                <a:ea typeface="宋体" panose="02010600030101010101" pitchFamily="2" charset="-122"/>
              </a:rPr>
              <a:t> 对立即数部分做符号扩展，从寄存器堆中读出两个寄存器</a:t>
            </a:r>
            <a:r>
              <a:rPr lang="en-US" altLang="zh-CN" sz="2000" b="1">
                <a:solidFill>
                  <a:srgbClr val="FFCC66"/>
                </a:solidFill>
                <a:latin typeface="Times New Roman" panose="02020603050405020304" pitchFamily="18" charset="0"/>
                <a:ea typeface="宋体" panose="02010600030101010101" pitchFamily="2" charset="-122"/>
              </a:rPr>
              <a:t>r1</a:t>
            </a:r>
            <a:r>
              <a:rPr lang="en-US" altLang="zh-CN" sz="2000" b="1">
                <a:solidFill>
                  <a:srgbClr val="CCFFFF"/>
                </a:solidFill>
                <a:latin typeface="Times New Roman" panose="02020603050405020304" pitchFamily="18" charset="0"/>
                <a:ea typeface="宋体" panose="02010600030101010101" pitchFamily="2" charset="-122"/>
              </a:rPr>
              <a:t>和</a:t>
            </a:r>
            <a:r>
              <a:rPr lang="zh-CN" altLang="en-US" sz="2000" b="1">
                <a:solidFill>
                  <a:srgbClr val="FFCC66"/>
                </a:solidFill>
                <a:latin typeface="Times New Roman" panose="02020603050405020304" pitchFamily="18" charset="0"/>
                <a:ea typeface="宋体" panose="02010600030101010101" pitchFamily="2" charset="-122"/>
              </a:rPr>
              <a:t>r4</a:t>
            </a:r>
            <a:r>
              <a:rPr lang="zh-CN" altLang="en-US" sz="2000" b="1">
                <a:solidFill>
                  <a:srgbClr val="CCFFFF"/>
                </a:solidFill>
                <a:latin typeface="Times New Roman" panose="02020603050405020304" pitchFamily="18" charset="0"/>
                <a:ea typeface="宋体" panose="02010600030101010101" pitchFamily="2" charset="-122"/>
              </a:rPr>
              <a:t>的内容。</a:t>
            </a:r>
            <a:endParaRPr lang="en-US" altLang="zh-CN" sz="2000" b="1">
              <a:solidFill>
                <a:srgbClr val="CCFFFF"/>
              </a:solidFill>
              <a:latin typeface="Times New Roman" panose="02020603050405020304" pitchFamily="18" charset="0"/>
              <a:ea typeface="宋体" panose="02010600030101010101" pitchFamily="2" charset="-122"/>
            </a:endParaRPr>
          </a:p>
          <a:p>
            <a:pPr fontAlgn="base">
              <a:lnSpc>
                <a:spcPct val="120000"/>
              </a:lnSpc>
              <a:spcBef>
                <a:spcPct val="0"/>
              </a:spcBef>
              <a:spcAft>
                <a:spcPct val="0"/>
              </a:spcAft>
              <a:buFontTx/>
              <a:buChar char="•"/>
            </a:pPr>
            <a:r>
              <a:rPr lang="en-US" altLang="zh-CN" sz="2000" b="1">
                <a:solidFill>
                  <a:srgbClr val="CCFFFF"/>
                </a:solidFill>
                <a:latin typeface="Times New Roman" panose="02020603050405020304" pitchFamily="18" charset="0"/>
                <a:ea typeface="宋体" panose="02010600030101010101" pitchFamily="2" charset="-122"/>
              </a:rPr>
              <a:t> </a:t>
            </a:r>
            <a:r>
              <a:rPr lang="zh-CN" altLang="en-US" sz="2000" b="1">
                <a:solidFill>
                  <a:srgbClr val="FF0000"/>
                </a:solidFill>
                <a:latin typeface="Times New Roman" panose="02020603050405020304" pitchFamily="18" charset="0"/>
                <a:ea typeface="宋体" panose="02010600030101010101" pitchFamily="2" charset="-122"/>
              </a:rPr>
              <a:t>在本周期结束时</a:t>
            </a:r>
            <a:r>
              <a:rPr lang="zh-CN" altLang="en-US" sz="2000" b="1">
                <a:solidFill>
                  <a:srgbClr val="CCFFFF"/>
                </a:solidFill>
                <a:latin typeface="Times New Roman" panose="02020603050405020304" pitchFamily="18" charset="0"/>
                <a:ea typeface="宋体" panose="02010600030101010101" pitchFamily="2" charset="-122"/>
              </a:rPr>
              <a:t>，把</a:t>
            </a:r>
            <a:r>
              <a:rPr lang="en-US" altLang="zh-CN" sz="2000" b="1">
                <a:solidFill>
                  <a:srgbClr val="FFCC66"/>
                </a:solidFill>
                <a:latin typeface="Times New Roman" panose="02020603050405020304" pitchFamily="18" charset="0"/>
                <a:ea typeface="宋体" panose="02010600030101010101" pitchFamily="2" charset="-122"/>
              </a:rPr>
              <a:t>4</a:t>
            </a:r>
            <a:r>
              <a:rPr lang="zh-CN" altLang="en-US" sz="2000" b="1">
                <a:solidFill>
                  <a:srgbClr val="FFCC66"/>
                </a:solidFill>
                <a:latin typeface="Times New Roman" panose="02020603050405020304" pitchFamily="18" charset="0"/>
                <a:ea typeface="宋体" panose="02010600030101010101" pitchFamily="2" charset="-122"/>
              </a:rPr>
              <a:t>、 </a:t>
            </a:r>
            <a:r>
              <a:rPr lang="en-US" altLang="zh-CN" sz="2000" b="1">
                <a:solidFill>
                  <a:srgbClr val="FFCC66"/>
                </a:solidFill>
                <a:latin typeface="Times New Roman" panose="02020603050405020304" pitchFamily="18" charset="0"/>
                <a:ea typeface="宋体" panose="02010600030101010101" pitchFamily="2" charset="-122"/>
              </a:rPr>
              <a:t>r1</a:t>
            </a:r>
            <a:r>
              <a:rPr lang="zh-CN" altLang="en-US" sz="2000" b="1">
                <a:solidFill>
                  <a:srgbClr val="CCFFFF"/>
                </a:solidFill>
                <a:latin typeface="Times New Roman" panose="02020603050405020304" pitchFamily="18" charset="0"/>
                <a:ea typeface="宋体" panose="02010600030101010101" pitchFamily="2" charset="-122"/>
              </a:rPr>
              <a:t> 内容</a:t>
            </a:r>
            <a:r>
              <a:rPr lang="en-US" altLang="zh-CN" sz="2000" b="1">
                <a:solidFill>
                  <a:srgbClr val="CCFFFF"/>
                </a:solidFill>
                <a:latin typeface="Times New Roman" panose="02020603050405020304" pitchFamily="18" charset="0"/>
                <a:ea typeface="宋体" panose="02010600030101010101" pitchFamily="2" charset="-122"/>
              </a:rPr>
              <a:t>分别写入流水线寄存器</a:t>
            </a:r>
            <a:r>
              <a:rPr lang="en-US" altLang="zh-CN" sz="2000" b="1">
                <a:solidFill>
                  <a:srgbClr val="FFCC66"/>
                </a:solidFill>
                <a:latin typeface="Times New Roman" panose="02020603050405020304" pitchFamily="18" charset="0"/>
                <a:ea typeface="宋体" panose="02010600030101010101" pitchFamily="2" charset="-122"/>
              </a:rPr>
              <a:t>I，</a:t>
            </a:r>
            <a:r>
              <a:rPr lang="zh-CN" altLang="en-US" sz="2000" b="1">
                <a:solidFill>
                  <a:srgbClr val="FFCC66"/>
                </a:solidFill>
                <a:latin typeface="Times New Roman" panose="02020603050405020304" pitchFamily="18" charset="0"/>
                <a:ea typeface="宋体" panose="02010600030101010101" pitchFamily="2" charset="-122"/>
              </a:rPr>
              <a:t>A</a:t>
            </a:r>
            <a:r>
              <a:rPr lang="zh-CN" altLang="en-US" sz="2000" b="1">
                <a:solidFill>
                  <a:srgbClr val="CCFFFF"/>
                </a:solidFill>
                <a:latin typeface="Times New Roman" panose="02020603050405020304" pitchFamily="18" charset="0"/>
                <a:ea typeface="宋体" panose="02010600030101010101" pitchFamily="2" charset="-122"/>
              </a:rPr>
              <a:t>中。</a:t>
            </a:r>
          </a:p>
        </p:txBody>
      </p:sp>
      <p:grpSp>
        <p:nvGrpSpPr>
          <p:cNvPr id="64514" name="Group 9">
            <a:extLst>
              <a:ext uri="{FF2B5EF4-FFF2-40B4-BE49-F238E27FC236}">
                <a16:creationId xmlns:a16="http://schemas.microsoft.com/office/drawing/2014/main" id="{36A92607-6492-435B-A035-000F04704150}"/>
              </a:ext>
            </a:extLst>
          </p:cNvPr>
          <p:cNvGrpSpPr>
            <a:grpSpLocks/>
          </p:cNvGrpSpPr>
          <p:nvPr/>
        </p:nvGrpSpPr>
        <p:grpSpPr bwMode="auto">
          <a:xfrm>
            <a:off x="1847850" y="1857376"/>
            <a:ext cx="8820150" cy="4740275"/>
            <a:chOff x="204" y="1162"/>
            <a:chExt cx="5556" cy="3039"/>
          </a:xfrm>
        </p:grpSpPr>
        <p:pic>
          <p:nvPicPr>
            <p:cNvPr id="64515" name="Picture 5" descr="15">
              <a:extLst>
                <a:ext uri="{FF2B5EF4-FFF2-40B4-BE49-F238E27FC236}">
                  <a16:creationId xmlns:a16="http://schemas.microsoft.com/office/drawing/2014/main" id="{6F2F9D8B-5C97-4895-9A41-1912B4B212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1162"/>
              <a:ext cx="5556" cy="3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Line 7">
              <a:extLst>
                <a:ext uri="{FF2B5EF4-FFF2-40B4-BE49-F238E27FC236}">
                  <a16:creationId xmlns:a16="http://schemas.microsoft.com/office/drawing/2014/main" id="{BFB00764-B358-4DB4-9121-25F5309FFF2F}"/>
                </a:ext>
              </a:extLst>
            </p:cNvPr>
            <p:cNvSpPr>
              <a:spLocks noChangeShapeType="1"/>
            </p:cNvSpPr>
            <p:nvPr/>
          </p:nvSpPr>
          <p:spPr bwMode="auto">
            <a:xfrm flipV="1">
              <a:off x="1880" y="3407"/>
              <a:ext cx="0" cy="239"/>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64517" name="Text Box 8">
              <a:extLst>
                <a:ext uri="{FF2B5EF4-FFF2-40B4-BE49-F238E27FC236}">
                  <a16:creationId xmlns:a16="http://schemas.microsoft.com/office/drawing/2014/main" id="{F331E9BF-834F-4F8C-B50D-AEAA54F12819}"/>
                </a:ext>
              </a:extLst>
            </p:cNvPr>
            <p:cNvSpPr txBox="1">
              <a:spLocks noChangeArrowheads="1"/>
            </p:cNvSpPr>
            <p:nvPr/>
          </p:nvSpPr>
          <p:spPr bwMode="auto">
            <a:xfrm>
              <a:off x="1757" y="3599"/>
              <a:ext cx="397"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FFFF"/>
                  </a:solidFill>
                  <a:latin typeface="Times New Roman" panose="02020603050405020304" pitchFamily="18" charset="0"/>
                  <a:ea typeface="宋体" panose="02010600030101010101" pitchFamily="2" charset="-122"/>
                </a:rPr>
                <a:t>SST</a:t>
              </a:r>
            </a:p>
          </p:txBody>
        </p:sp>
      </p:grpSp>
      <p:pic>
        <p:nvPicPr>
          <p:cNvPr id="64518" name="Picture 10" descr="图2">
            <a:extLst>
              <a:ext uri="{FF2B5EF4-FFF2-40B4-BE49-F238E27FC236}">
                <a16:creationId xmlns:a16="http://schemas.microsoft.com/office/drawing/2014/main" id="{FB9B11D1-A321-4479-8C26-AD12AA0D89FE}"/>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26189" t="43846" r="61246" b="47380"/>
          <a:stretch>
            <a:fillRect/>
          </a:stretch>
        </p:blipFill>
        <p:spPr bwMode="auto">
          <a:xfrm>
            <a:off x="8326438" y="1844675"/>
            <a:ext cx="2341562"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4519" name="直接箭头连接符 8">
            <a:extLst>
              <a:ext uri="{FF2B5EF4-FFF2-40B4-BE49-F238E27FC236}">
                <a16:creationId xmlns:a16="http://schemas.microsoft.com/office/drawing/2014/main" id="{9FB1E607-FCAB-4231-ACBC-FAEB20E3A27D}"/>
              </a:ext>
            </a:extLst>
          </p:cNvPr>
          <p:cNvCxnSpPr>
            <a:cxnSpLocks noChangeShapeType="1"/>
          </p:cNvCxnSpPr>
          <p:nvPr/>
        </p:nvCxnSpPr>
        <p:spPr bwMode="auto">
          <a:xfrm rot="5400000" flipH="1" flipV="1">
            <a:off x="4444207" y="5222082"/>
            <a:ext cx="355600" cy="55563"/>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cxnSp>
        <p:nvCxnSpPr>
          <p:cNvPr id="64520" name="直接箭头连接符 9">
            <a:extLst>
              <a:ext uri="{FF2B5EF4-FFF2-40B4-BE49-F238E27FC236}">
                <a16:creationId xmlns:a16="http://schemas.microsoft.com/office/drawing/2014/main" id="{84FE440E-A5F2-4C08-95F5-77CCEC19ADDA}"/>
              </a:ext>
            </a:extLst>
          </p:cNvPr>
          <p:cNvCxnSpPr>
            <a:cxnSpLocks noChangeShapeType="1"/>
          </p:cNvCxnSpPr>
          <p:nvPr/>
        </p:nvCxnSpPr>
        <p:spPr bwMode="auto">
          <a:xfrm>
            <a:off x="4167189" y="4500564"/>
            <a:ext cx="7143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4521" name="直接箭头连接符 10">
            <a:extLst>
              <a:ext uri="{FF2B5EF4-FFF2-40B4-BE49-F238E27FC236}">
                <a16:creationId xmlns:a16="http://schemas.microsoft.com/office/drawing/2014/main" id="{EE708953-7829-43E9-BAF6-F7F088E91F91}"/>
              </a:ext>
            </a:extLst>
          </p:cNvPr>
          <p:cNvCxnSpPr>
            <a:cxnSpLocks noChangeShapeType="1"/>
          </p:cNvCxnSpPr>
          <p:nvPr/>
        </p:nvCxnSpPr>
        <p:spPr bwMode="auto">
          <a:xfrm>
            <a:off x="4167189" y="5643564"/>
            <a:ext cx="7143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4522" name="直接箭头连接符 11">
            <a:extLst>
              <a:ext uri="{FF2B5EF4-FFF2-40B4-BE49-F238E27FC236}">
                <a16:creationId xmlns:a16="http://schemas.microsoft.com/office/drawing/2014/main" id="{3EB04AFB-43A1-42B9-A48E-C4E06AC39A81}"/>
              </a:ext>
            </a:extLst>
          </p:cNvPr>
          <p:cNvCxnSpPr>
            <a:cxnSpLocks noChangeShapeType="1"/>
          </p:cNvCxnSpPr>
          <p:nvPr/>
        </p:nvCxnSpPr>
        <p:spPr bwMode="auto">
          <a:xfrm>
            <a:off x="5524500" y="400050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4523" name="直接箭头连接符 12">
            <a:extLst>
              <a:ext uri="{FF2B5EF4-FFF2-40B4-BE49-F238E27FC236}">
                <a16:creationId xmlns:a16="http://schemas.microsoft.com/office/drawing/2014/main" id="{FE3668E8-DACA-425F-848A-EE961B408F67}"/>
              </a:ext>
            </a:extLst>
          </p:cNvPr>
          <p:cNvCxnSpPr>
            <a:cxnSpLocks noChangeShapeType="1"/>
          </p:cNvCxnSpPr>
          <p:nvPr/>
        </p:nvCxnSpPr>
        <p:spPr bwMode="auto">
          <a:xfrm>
            <a:off x="5595938" y="564356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4524" name="直接箭头连接符 13">
            <a:extLst>
              <a:ext uri="{FF2B5EF4-FFF2-40B4-BE49-F238E27FC236}">
                <a16:creationId xmlns:a16="http://schemas.microsoft.com/office/drawing/2014/main" id="{158446C0-37F9-42EB-A4F9-AA414851EEC9}"/>
              </a:ext>
            </a:extLst>
          </p:cNvPr>
          <p:cNvCxnSpPr>
            <a:cxnSpLocks noChangeShapeType="1"/>
          </p:cNvCxnSpPr>
          <p:nvPr/>
        </p:nvCxnSpPr>
        <p:spPr bwMode="auto">
          <a:xfrm rot="16200000" flipV="1">
            <a:off x="4306095" y="5518945"/>
            <a:ext cx="407987" cy="285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4525" name="直接箭头连接符 14">
            <a:extLst>
              <a:ext uri="{FF2B5EF4-FFF2-40B4-BE49-F238E27FC236}">
                <a16:creationId xmlns:a16="http://schemas.microsoft.com/office/drawing/2014/main" id="{5405F334-929D-4593-91CD-3CC50875F5C2}"/>
              </a:ext>
            </a:extLst>
          </p:cNvPr>
          <p:cNvCxnSpPr>
            <a:cxnSpLocks noChangeShapeType="1"/>
          </p:cNvCxnSpPr>
          <p:nvPr/>
        </p:nvCxnSpPr>
        <p:spPr bwMode="auto">
          <a:xfrm>
            <a:off x="4167188" y="3357564"/>
            <a:ext cx="171450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4526" name="直接箭头连接符 14">
            <a:extLst>
              <a:ext uri="{FF2B5EF4-FFF2-40B4-BE49-F238E27FC236}">
                <a16:creationId xmlns:a16="http://schemas.microsoft.com/office/drawing/2014/main" id="{B02D8539-6C59-4E29-A1F6-69330BE1427A}"/>
              </a:ext>
            </a:extLst>
          </p:cNvPr>
          <p:cNvCxnSpPr>
            <a:cxnSpLocks noChangeShapeType="1"/>
          </p:cNvCxnSpPr>
          <p:nvPr/>
        </p:nvCxnSpPr>
        <p:spPr bwMode="auto">
          <a:xfrm>
            <a:off x="3952875" y="450056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
        <p:nvSpPr>
          <p:cNvPr id="64527" name="灯片编号占位符 1">
            <a:extLst>
              <a:ext uri="{FF2B5EF4-FFF2-40B4-BE49-F238E27FC236}">
                <a16:creationId xmlns:a16="http://schemas.microsoft.com/office/drawing/2014/main" id="{1E2B6DE5-D814-4FC2-BE60-8134190F8A3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BC479759-D881-49F4-A3C4-1FADCC1116CF}"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285</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64528" name="文本框 1">
            <a:extLst>
              <a:ext uri="{FF2B5EF4-FFF2-40B4-BE49-F238E27FC236}">
                <a16:creationId xmlns:a16="http://schemas.microsoft.com/office/drawing/2014/main" id="{ADEDCDC8-E19C-416E-8E34-2C0F5DB94163}"/>
              </a:ext>
            </a:extLst>
          </p:cNvPr>
          <p:cNvSpPr txBox="1">
            <a:spLocks noChangeArrowheads="1"/>
          </p:cNvSpPr>
          <p:nvPr/>
        </p:nvSpPr>
        <p:spPr bwMode="auto">
          <a:xfrm>
            <a:off x="4238625" y="1905000"/>
            <a:ext cx="4368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b="1">
                <a:solidFill>
                  <a:srgbClr val="3366FF"/>
                </a:solidFill>
                <a:latin typeface="Times New Roman" panose="02020603050405020304" pitchFamily="18" charset="0"/>
                <a:ea typeface="宋体" panose="02010600030101010101" pitchFamily="2" charset="-122"/>
                <a:sym typeface="宋体" panose="02010600030101010101" pitchFamily="2" charset="-122"/>
              </a:rPr>
              <a:t>程序例子执行时的第二个时钟周期结束时</a:t>
            </a: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7" name="Text Box 2">
            <a:extLst>
              <a:ext uri="{FF2B5EF4-FFF2-40B4-BE49-F238E27FC236}">
                <a16:creationId xmlns:a16="http://schemas.microsoft.com/office/drawing/2014/main" id="{A968CF05-10FE-443F-AEE9-ED2C2543AAA0}"/>
              </a:ext>
            </a:extLst>
          </p:cNvPr>
          <p:cNvSpPr txBox="1">
            <a:spLocks noChangeArrowheads="1"/>
          </p:cNvSpPr>
          <p:nvPr/>
        </p:nvSpPr>
        <p:spPr bwMode="auto">
          <a:xfrm>
            <a:off x="1524000" y="-169863"/>
            <a:ext cx="9144000"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Times New Roman" panose="02020603050405020304" pitchFamily="18" charset="0"/>
                <a:ea typeface="宋体" panose="02010600030101010101" pitchFamily="2" charset="-122"/>
              </a:rPr>
              <a:t>　</a:t>
            </a:r>
            <a:r>
              <a:rPr lang="zh-CN" altLang="en-US" b="1">
                <a:solidFill>
                  <a:srgbClr val="CCFFFF"/>
                </a:solidFill>
                <a:latin typeface="Times New Roman" panose="02020603050405020304" pitchFamily="18" charset="0"/>
                <a:ea typeface="宋体" panose="02010600030101010101" pitchFamily="2" charset="-122"/>
              </a:rPr>
              <a:t>目的寄存器号 </a:t>
            </a:r>
            <a:r>
              <a:rPr lang="en-US" altLang="zh-CN" b="1">
                <a:solidFill>
                  <a:srgbClr val="FFFF00"/>
                </a:solidFill>
                <a:latin typeface="Times New Roman" panose="02020603050405020304" pitchFamily="18" charset="0"/>
                <a:ea typeface="宋体" panose="02010600030101010101" pitchFamily="2" charset="-122"/>
              </a:rPr>
              <a:t>1</a:t>
            </a:r>
            <a:r>
              <a:rPr lang="zh-CN" altLang="en-US" b="1">
                <a:solidFill>
                  <a:srgbClr val="CCFFFF"/>
                </a:solidFill>
                <a:latin typeface="Times New Roman" panose="02020603050405020304" pitchFamily="18" charset="0"/>
                <a:ea typeface="宋体" panose="02010600030101010101" pitchFamily="2" charset="-122"/>
              </a:rPr>
              <a:t>即</a:t>
            </a:r>
            <a:r>
              <a:rPr lang="zh-CN" altLang="en-US" b="1">
                <a:solidFill>
                  <a:srgbClr val="FFCC66"/>
                </a:solidFill>
                <a:latin typeface="Times New Roman" panose="02020603050405020304" pitchFamily="18" charset="0"/>
                <a:ea typeface="宋体" panose="02010600030101010101" pitchFamily="2" charset="-122"/>
              </a:rPr>
              <a:t>r</a:t>
            </a:r>
            <a:r>
              <a:rPr lang="en-US" altLang="zh-CN" b="1">
                <a:solidFill>
                  <a:srgbClr val="FFCC66"/>
                </a:solidFill>
                <a:latin typeface="Times New Roman" panose="02020603050405020304" pitchFamily="18" charset="0"/>
                <a:ea typeface="宋体" panose="02010600030101010101" pitchFamily="2" charset="-122"/>
              </a:rPr>
              <a:t>1</a:t>
            </a:r>
            <a:r>
              <a:rPr lang="zh-CN" altLang="en-US" b="1">
                <a:solidFill>
                  <a:srgbClr val="CCFFFF"/>
                </a:solidFill>
                <a:latin typeface="Times New Roman" panose="02020603050405020304" pitchFamily="18" charset="0"/>
                <a:ea typeface="宋体" panose="02010600030101010101" pitchFamily="2" charset="-122"/>
              </a:rPr>
              <a:t> 也被打入流水线寄存器</a:t>
            </a:r>
            <a:r>
              <a:rPr lang="zh-CN" altLang="en-US" b="1">
                <a:solidFill>
                  <a:srgbClr val="FFFF00"/>
                </a:solidFill>
                <a:latin typeface="Times New Roman" panose="02020603050405020304" pitchFamily="18" charset="0"/>
                <a:ea typeface="宋体" panose="02010600030101010101" pitchFamily="2" charset="-122"/>
              </a:rPr>
              <a:t>d</a:t>
            </a:r>
            <a:r>
              <a:rPr lang="zh-CN" altLang="en-US" b="1">
                <a:solidFill>
                  <a:srgbClr val="CCFFFF"/>
                </a:solidFill>
                <a:latin typeface="Times New Roman" panose="02020603050405020304" pitchFamily="18" charset="0"/>
                <a:ea typeface="宋体" panose="02010600030101010101" pitchFamily="2" charset="-122"/>
              </a:rPr>
              <a:t>，以备在WR级用它来指定目的寄存器，向其中写入操作结果。</a:t>
            </a:r>
          </a:p>
        </p:txBody>
      </p:sp>
      <p:grpSp>
        <p:nvGrpSpPr>
          <p:cNvPr id="65538" name="Group 9">
            <a:extLst>
              <a:ext uri="{FF2B5EF4-FFF2-40B4-BE49-F238E27FC236}">
                <a16:creationId xmlns:a16="http://schemas.microsoft.com/office/drawing/2014/main" id="{68DB6D2E-8B42-4D10-9EAE-AD44AEB255B9}"/>
              </a:ext>
            </a:extLst>
          </p:cNvPr>
          <p:cNvGrpSpPr>
            <a:grpSpLocks/>
          </p:cNvGrpSpPr>
          <p:nvPr/>
        </p:nvGrpSpPr>
        <p:grpSpPr bwMode="auto">
          <a:xfrm>
            <a:off x="1776413" y="2117726"/>
            <a:ext cx="8820150" cy="4740275"/>
            <a:chOff x="204" y="1162"/>
            <a:chExt cx="5556" cy="3039"/>
          </a:xfrm>
        </p:grpSpPr>
        <p:pic>
          <p:nvPicPr>
            <p:cNvPr id="65539" name="Picture 5" descr="15">
              <a:extLst>
                <a:ext uri="{FF2B5EF4-FFF2-40B4-BE49-F238E27FC236}">
                  <a16:creationId xmlns:a16="http://schemas.microsoft.com/office/drawing/2014/main" id="{C8E50BF9-6F8F-4245-AC1D-DABA2055B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 y="1162"/>
              <a:ext cx="5556" cy="3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Line 7">
              <a:extLst>
                <a:ext uri="{FF2B5EF4-FFF2-40B4-BE49-F238E27FC236}">
                  <a16:creationId xmlns:a16="http://schemas.microsoft.com/office/drawing/2014/main" id="{0FEBC29E-0E90-414C-801E-2699D94FDDE8}"/>
                </a:ext>
              </a:extLst>
            </p:cNvPr>
            <p:cNvSpPr>
              <a:spLocks noChangeShapeType="1"/>
            </p:cNvSpPr>
            <p:nvPr/>
          </p:nvSpPr>
          <p:spPr bwMode="auto">
            <a:xfrm flipV="1">
              <a:off x="1880" y="3407"/>
              <a:ext cx="0" cy="239"/>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65541" name="Text Box 8">
              <a:extLst>
                <a:ext uri="{FF2B5EF4-FFF2-40B4-BE49-F238E27FC236}">
                  <a16:creationId xmlns:a16="http://schemas.microsoft.com/office/drawing/2014/main" id="{D4ED7A5C-0921-4046-91A0-CFB81274EC90}"/>
                </a:ext>
              </a:extLst>
            </p:cNvPr>
            <p:cNvSpPr txBox="1">
              <a:spLocks noChangeArrowheads="1"/>
            </p:cNvSpPr>
            <p:nvPr/>
          </p:nvSpPr>
          <p:spPr bwMode="auto">
            <a:xfrm>
              <a:off x="1757" y="3599"/>
              <a:ext cx="397"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FFFF"/>
                  </a:solidFill>
                  <a:latin typeface="Times New Roman" panose="02020603050405020304" pitchFamily="18" charset="0"/>
                  <a:ea typeface="宋体" panose="02010600030101010101" pitchFamily="2" charset="-122"/>
                </a:rPr>
                <a:t>SST</a:t>
              </a:r>
            </a:p>
          </p:txBody>
        </p:sp>
      </p:grpSp>
      <p:cxnSp>
        <p:nvCxnSpPr>
          <p:cNvPr id="65542" name="直接箭头连接符 12">
            <a:extLst>
              <a:ext uri="{FF2B5EF4-FFF2-40B4-BE49-F238E27FC236}">
                <a16:creationId xmlns:a16="http://schemas.microsoft.com/office/drawing/2014/main" id="{331C1BA5-09FC-414B-9E2D-07DBF61F86CA}"/>
              </a:ext>
            </a:extLst>
          </p:cNvPr>
          <p:cNvCxnSpPr>
            <a:cxnSpLocks noChangeShapeType="1"/>
          </p:cNvCxnSpPr>
          <p:nvPr/>
        </p:nvCxnSpPr>
        <p:spPr bwMode="auto">
          <a:xfrm rot="5400000" flipH="1" flipV="1">
            <a:off x="4444207" y="5482432"/>
            <a:ext cx="355600" cy="55563"/>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cxnSp>
        <p:nvCxnSpPr>
          <p:cNvPr id="65543" name="直接箭头连接符 13">
            <a:extLst>
              <a:ext uri="{FF2B5EF4-FFF2-40B4-BE49-F238E27FC236}">
                <a16:creationId xmlns:a16="http://schemas.microsoft.com/office/drawing/2014/main" id="{6B630898-09F9-47BD-97E2-BE292C93D03D}"/>
              </a:ext>
            </a:extLst>
          </p:cNvPr>
          <p:cNvCxnSpPr>
            <a:cxnSpLocks noChangeShapeType="1"/>
          </p:cNvCxnSpPr>
          <p:nvPr/>
        </p:nvCxnSpPr>
        <p:spPr bwMode="auto">
          <a:xfrm>
            <a:off x="4167189" y="4760914"/>
            <a:ext cx="7143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5544" name="直接箭头连接符 14">
            <a:extLst>
              <a:ext uri="{FF2B5EF4-FFF2-40B4-BE49-F238E27FC236}">
                <a16:creationId xmlns:a16="http://schemas.microsoft.com/office/drawing/2014/main" id="{AAF03310-CF97-4C71-B2EF-DD0C09EFD441}"/>
              </a:ext>
            </a:extLst>
          </p:cNvPr>
          <p:cNvCxnSpPr>
            <a:cxnSpLocks noChangeShapeType="1"/>
          </p:cNvCxnSpPr>
          <p:nvPr/>
        </p:nvCxnSpPr>
        <p:spPr bwMode="auto">
          <a:xfrm>
            <a:off x="4167189" y="5903914"/>
            <a:ext cx="7143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5545" name="直接箭头连接符 15">
            <a:extLst>
              <a:ext uri="{FF2B5EF4-FFF2-40B4-BE49-F238E27FC236}">
                <a16:creationId xmlns:a16="http://schemas.microsoft.com/office/drawing/2014/main" id="{ADC1FB8C-EF8B-443F-87BD-AE0762B18C9E}"/>
              </a:ext>
            </a:extLst>
          </p:cNvPr>
          <p:cNvCxnSpPr>
            <a:cxnSpLocks noChangeShapeType="1"/>
          </p:cNvCxnSpPr>
          <p:nvPr/>
        </p:nvCxnSpPr>
        <p:spPr bwMode="auto">
          <a:xfrm>
            <a:off x="5524500" y="426085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5546" name="直接箭头连接符 16">
            <a:extLst>
              <a:ext uri="{FF2B5EF4-FFF2-40B4-BE49-F238E27FC236}">
                <a16:creationId xmlns:a16="http://schemas.microsoft.com/office/drawing/2014/main" id="{C33DE989-DBE7-4045-89B2-D4EBF82627CC}"/>
              </a:ext>
            </a:extLst>
          </p:cNvPr>
          <p:cNvCxnSpPr>
            <a:cxnSpLocks noChangeShapeType="1"/>
          </p:cNvCxnSpPr>
          <p:nvPr/>
        </p:nvCxnSpPr>
        <p:spPr bwMode="auto">
          <a:xfrm>
            <a:off x="5595938" y="590391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5547" name="直接箭头连接符 17">
            <a:extLst>
              <a:ext uri="{FF2B5EF4-FFF2-40B4-BE49-F238E27FC236}">
                <a16:creationId xmlns:a16="http://schemas.microsoft.com/office/drawing/2014/main" id="{DD350FB3-3103-4A76-9269-C5D1BA0C22D3}"/>
              </a:ext>
            </a:extLst>
          </p:cNvPr>
          <p:cNvCxnSpPr>
            <a:cxnSpLocks noChangeShapeType="1"/>
          </p:cNvCxnSpPr>
          <p:nvPr/>
        </p:nvCxnSpPr>
        <p:spPr bwMode="auto">
          <a:xfrm rot="16200000" flipV="1">
            <a:off x="4237039" y="5783264"/>
            <a:ext cx="409575" cy="285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5548" name="直接箭头连接符 18">
            <a:extLst>
              <a:ext uri="{FF2B5EF4-FFF2-40B4-BE49-F238E27FC236}">
                <a16:creationId xmlns:a16="http://schemas.microsoft.com/office/drawing/2014/main" id="{967699BF-8B6A-4A4A-94BE-1FBBBE1CABE9}"/>
              </a:ext>
            </a:extLst>
          </p:cNvPr>
          <p:cNvCxnSpPr>
            <a:cxnSpLocks noChangeShapeType="1"/>
          </p:cNvCxnSpPr>
          <p:nvPr/>
        </p:nvCxnSpPr>
        <p:spPr bwMode="auto">
          <a:xfrm>
            <a:off x="4167188" y="3617914"/>
            <a:ext cx="171450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5549" name="直接箭头连接符 14">
            <a:extLst>
              <a:ext uri="{FF2B5EF4-FFF2-40B4-BE49-F238E27FC236}">
                <a16:creationId xmlns:a16="http://schemas.microsoft.com/office/drawing/2014/main" id="{1DA57B94-2F7B-4FF4-A460-3D81D48B3C2C}"/>
              </a:ext>
            </a:extLst>
          </p:cNvPr>
          <p:cNvCxnSpPr>
            <a:cxnSpLocks noChangeShapeType="1"/>
          </p:cNvCxnSpPr>
          <p:nvPr/>
        </p:nvCxnSpPr>
        <p:spPr bwMode="auto">
          <a:xfrm>
            <a:off x="3952875" y="471487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
        <p:nvSpPr>
          <p:cNvPr id="65550" name="灯片编号占位符 1">
            <a:extLst>
              <a:ext uri="{FF2B5EF4-FFF2-40B4-BE49-F238E27FC236}">
                <a16:creationId xmlns:a16="http://schemas.microsoft.com/office/drawing/2014/main" id="{0DB94A96-67FC-42CE-80D8-7703124088D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A212D965-5EC6-4E8E-BE43-DF1F50C541E0}"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286</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65551" name="文本框 1">
            <a:extLst>
              <a:ext uri="{FF2B5EF4-FFF2-40B4-BE49-F238E27FC236}">
                <a16:creationId xmlns:a16="http://schemas.microsoft.com/office/drawing/2014/main" id="{97A487DE-B911-4B79-81FE-20204A2D54E8}"/>
              </a:ext>
            </a:extLst>
          </p:cNvPr>
          <p:cNvSpPr txBox="1">
            <a:spLocks noChangeArrowheads="1"/>
          </p:cNvSpPr>
          <p:nvPr/>
        </p:nvSpPr>
        <p:spPr bwMode="auto">
          <a:xfrm>
            <a:off x="4184651" y="6016625"/>
            <a:ext cx="500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50000"/>
              </a:spcBef>
              <a:spcAft>
                <a:spcPct val="0"/>
              </a:spcAft>
            </a:pPr>
            <a:r>
              <a:rPr lang="zh-CN" altLang="en-US" sz="1400" b="1">
                <a:solidFill>
                  <a:srgbClr val="FF0000"/>
                </a:solidFill>
                <a:latin typeface="Times New Roman" panose="02020603050405020304" pitchFamily="18" charset="0"/>
                <a:ea typeface="宋体" panose="02010600030101010101" pitchFamily="2" charset="-122"/>
              </a:rPr>
              <a:t>SST</a:t>
            </a:r>
          </a:p>
        </p:txBody>
      </p:sp>
      <p:sp>
        <p:nvSpPr>
          <p:cNvPr id="65552" name="Text Box 3">
            <a:extLst>
              <a:ext uri="{FF2B5EF4-FFF2-40B4-BE49-F238E27FC236}">
                <a16:creationId xmlns:a16="http://schemas.microsoft.com/office/drawing/2014/main" id="{EA34D6D9-8751-46F1-87BA-6A9F22CC56B9}"/>
              </a:ext>
            </a:extLst>
          </p:cNvPr>
          <p:cNvSpPr txBox="1">
            <a:spLocks noChangeArrowheads="1"/>
          </p:cNvSpPr>
          <p:nvPr/>
        </p:nvSpPr>
        <p:spPr bwMode="auto">
          <a:xfrm>
            <a:off x="1612901" y="723901"/>
            <a:ext cx="8748713" cy="134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10000"/>
              </a:lnSpc>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　</a:t>
            </a:r>
            <a:r>
              <a:rPr lang="en-US" altLang="zh-CN" sz="2000" b="1">
                <a:solidFill>
                  <a:srgbClr val="CCFFFF"/>
                </a:solidFill>
                <a:latin typeface="Times New Roman" panose="02020603050405020304" pitchFamily="18" charset="0"/>
                <a:ea typeface="宋体" panose="02010600030101010101" pitchFamily="2" charset="-122"/>
              </a:rPr>
              <a:t> </a:t>
            </a:r>
            <a:r>
              <a:rPr lang="zh-CN" altLang="en-US" b="1">
                <a:solidFill>
                  <a:srgbClr val="CCFFFF"/>
                </a:solidFill>
                <a:latin typeface="Times New Roman" panose="02020603050405020304" pitchFamily="18" charset="0"/>
                <a:ea typeface="宋体" panose="02010600030101010101" pitchFamily="2" charset="-122"/>
              </a:rPr>
              <a:t>寄存器地址A2输入端前面的多路器选择指令格式中的</a:t>
            </a:r>
            <a:r>
              <a:rPr lang="zh-CN" altLang="en-US" b="1">
                <a:solidFill>
                  <a:srgbClr val="FFFF00"/>
                </a:solidFill>
                <a:latin typeface="Times New Roman" panose="02020603050405020304" pitchFamily="18" charset="0"/>
                <a:ea typeface="宋体" panose="02010600030101010101" pitchFamily="2" charset="-122"/>
              </a:rPr>
              <a:t>rs2</a:t>
            </a:r>
            <a:r>
              <a:rPr lang="zh-CN" altLang="en-US" b="1">
                <a:solidFill>
                  <a:srgbClr val="CCFFFF"/>
                </a:solidFill>
                <a:latin typeface="Times New Roman" panose="02020603050405020304" pitchFamily="18" charset="0"/>
                <a:ea typeface="宋体" panose="02010600030101010101" pitchFamily="2" charset="-122"/>
              </a:rPr>
              <a:t>字段或者</a:t>
            </a:r>
            <a:r>
              <a:rPr lang="zh-CN" altLang="en-US" b="1">
                <a:solidFill>
                  <a:srgbClr val="FFFF00"/>
                </a:solidFill>
                <a:latin typeface="Times New Roman" panose="02020603050405020304" pitchFamily="18" charset="0"/>
                <a:ea typeface="宋体" panose="02010600030101010101" pitchFamily="2" charset="-122"/>
              </a:rPr>
              <a:t>rd</a:t>
            </a:r>
            <a:r>
              <a:rPr lang="zh-CN" altLang="en-US" b="1">
                <a:solidFill>
                  <a:srgbClr val="CCFFFF"/>
                </a:solidFill>
                <a:latin typeface="Times New Roman" panose="02020603050405020304" pitchFamily="18" charset="0"/>
                <a:ea typeface="宋体" panose="02010600030101010101" pitchFamily="2" charset="-122"/>
              </a:rPr>
              <a:t>字段。选择端的名字定义为</a:t>
            </a:r>
            <a:r>
              <a:rPr lang="zh-CN" altLang="en-US" b="1">
                <a:solidFill>
                  <a:srgbClr val="FFFF00"/>
                </a:solidFill>
                <a:latin typeface="Times New Roman" panose="02020603050405020304" pitchFamily="18" charset="0"/>
                <a:ea typeface="宋体" panose="02010600030101010101" pitchFamily="2" charset="-122"/>
              </a:rPr>
              <a:t>SST</a:t>
            </a:r>
            <a:r>
              <a:rPr lang="zh-CN" altLang="en-US" b="1">
                <a:solidFill>
                  <a:srgbClr val="CCFFFF"/>
                </a:solidFill>
                <a:latin typeface="Times New Roman" panose="02020603050405020304" pitchFamily="18" charset="0"/>
                <a:ea typeface="宋体" panose="02010600030101010101" pitchFamily="2" charset="-122"/>
              </a:rPr>
              <a:t>(selectstore)。</a:t>
            </a:r>
            <a:endParaRPr lang="en-US" altLang="zh-CN" b="1">
              <a:solidFill>
                <a:srgbClr val="CCFFFF"/>
              </a:solidFill>
              <a:latin typeface="Times New Roman" panose="02020603050405020304" pitchFamily="18" charset="0"/>
              <a:ea typeface="宋体" panose="02010600030101010101" pitchFamily="2" charset="-122"/>
            </a:endParaRPr>
          </a:p>
          <a:p>
            <a:pPr fontAlgn="base">
              <a:lnSpc>
                <a:spcPct val="110000"/>
              </a:lnSpc>
              <a:spcBef>
                <a:spcPct val="0"/>
              </a:spcBef>
              <a:spcAft>
                <a:spcPct val="0"/>
              </a:spcAft>
              <a:buFontTx/>
              <a:buChar char="•"/>
            </a:pPr>
            <a:r>
              <a:rPr lang="en-US" altLang="zh-CN" b="1">
                <a:solidFill>
                  <a:srgbClr val="CCFFFF"/>
                </a:solidFill>
                <a:latin typeface="Times New Roman" panose="02020603050405020304" pitchFamily="18" charset="0"/>
                <a:ea typeface="宋体" panose="02010600030101010101" pitchFamily="2" charset="-122"/>
              </a:rPr>
              <a:t> 当</a:t>
            </a:r>
            <a:r>
              <a:rPr lang="zh-CN" altLang="en-US" b="1">
                <a:solidFill>
                  <a:srgbClr val="CCFFFF"/>
                </a:solidFill>
                <a:latin typeface="Times New Roman" panose="02020603050405020304" pitchFamily="18" charset="0"/>
                <a:ea typeface="宋体" panose="02010600030101010101" pitchFamily="2" charset="-122"/>
              </a:rPr>
              <a:t>是</a:t>
            </a:r>
            <a:r>
              <a:rPr lang="zh-CN" altLang="en-US" b="1">
                <a:solidFill>
                  <a:srgbClr val="FFCC00"/>
                </a:solidFill>
                <a:latin typeface="Times New Roman" panose="02020603050405020304" pitchFamily="18" charset="0"/>
                <a:ea typeface="宋体" panose="02010600030101010101" pitchFamily="2" charset="-122"/>
              </a:rPr>
              <a:t>store指令，SST＝1</a:t>
            </a:r>
            <a:r>
              <a:rPr lang="zh-CN" altLang="en-US" b="1">
                <a:solidFill>
                  <a:srgbClr val="CCFFFF"/>
                </a:solidFill>
                <a:latin typeface="Times New Roman" panose="02020603050405020304" pitchFamily="18" charset="0"/>
                <a:ea typeface="宋体" panose="02010600030101010101" pitchFamily="2" charset="-122"/>
              </a:rPr>
              <a:t>，选择</a:t>
            </a:r>
            <a:r>
              <a:rPr lang="zh-CN" altLang="en-US" b="1">
                <a:solidFill>
                  <a:srgbClr val="FFCC00"/>
                </a:solidFill>
                <a:latin typeface="Times New Roman" panose="02020603050405020304" pitchFamily="18" charset="0"/>
                <a:ea typeface="宋体" panose="02010600030101010101" pitchFamily="2" charset="-122"/>
              </a:rPr>
              <a:t>rd</a:t>
            </a:r>
            <a:r>
              <a:rPr lang="zh-CN" altLang="en-US" b="1">
                <a:solidFill>
                  <a:srgbClr val="CCFFFF"/>
                </a:solidFill>
                <a:latin typeface="Times New Roman" panose="02020603050405020304" pitchFamily="18" charset="0"/>
                <a:ea typeface="宋体" panose="02010600030101010101" pitchFamily="2" charset="-122"/>
              </a:rPr>
              <a:t>；否则</a:t>
            </a:r>
            <a:r>
              <a:rPr lang="zh-CN" altLang="en-US" b="1">
                <a:solidFill>
                  <a:srgbClr val="FEFFFF"/>
                </a:solidFill>
                <a:latin typeface="Times New Roman" panose="02020603050405020304" pitchFamily="18" charset="0"/>
                <a:ea typeface="宋体" panose="02010600030101010101" pitchFamily="2" charset="-122"/>
              </a:rPr>
              <a:t>SST＝0，选择rs2</a:t>
            </a:r>
            <a:r>
              <a:rPr lang="zh-CN" altLang="en-US" b="1">
                <a:solidFill>
                  <a:srgbClr val="CCFFFF"/>
                </a:solidFill>
                <a:latin typeface="Times New Roman" panose="02020603050405020304" pitchFamily="18" charset="0"/>
                <a:ea typeface="宋体" panose="02010600030101010101" pitchFamily="2" charset="-122"/>
              </a:rPr>
              <a:t>。本例中 SST＝0，选择rs2</a:t>
            </a:r>
            <a:r>
              <a:rPr lang="zh-CN" altLang="en-US" sz="1400" b="1">
                <a:solidFill>
                  <a:srgbClr val="FFFFFF"/>
                </a:solidFill>
                <a:latin typeface="Times New Roman" panose="02020603050405020304" pitchFamily="18" charset="0"/>
                <a:ea typeface="宋体" panose="02010600030101010101" pitchFamily="2" charset="-122"/>
              </a:rPr>
              <a:t> </a:t>
            </a:r>
            <a:r>
              <a:rPr lang="zh-CN" altLang="en-US" b="1">
                <a:solidFill>
                  <a:srgbClr val="CCFFFF"/>
                </a:solidFill>
                <a:latin typeface="Times New Roman" panose="02020603050405020304" pitchFamily="18" charset="0"/>
                <a:ea typeface="宋体" panose="02010600030101010101" pitchFamily="2" charset="-122"/>
              </a:rPr>
              <a:t>；实际不使用第二个寄存器操作数，因此SST是什么都没关系</a:t>
            </a:r>
            <a:r>
              <a:rPr lang="en-US" altLang="zh-CN" b="1">
                <a:solidFill>
                  <a:srgbClr val="CCFFFF"/>
                </a:solidFill>
                <a:latin typeface="Times New Roman" panose="02020603050405020304" pitchFamily="18" charset="0"/>
                <a:ea typeface="宋体" panose="02010600030101010101" pitchFamily="2" charset="-122"/>
              </a:rPr>
              <a:t>。</a:t>
            </a:r>
          </a:p>
        </p:txBody>
      </p:sp>
      <p:sp>
        <p:nvSpPr>
          <p:cNvPr id="65553" name="文本框 1">
            <a:extLst>
              <a:ext uri="{FF2B5EF4-FFF2-40B4-BE49-F238E27FC236}">
                <a16:creationId xmlns:a16="http://schemas.microsoft.com/office/drawing/2014/main" id="{47CC7EAC-9A4F-4BFA-9EA1-AFC4FE28B17E}"/>
              </a:ext>
            </a:extLst>
          </p:cNvPr>
          <p:cNvSpPr txBox="1">
            <a:spLocks noChangeArrowheads="1"/>
          </p:cNvSpPr>
          <p:nvPr/>
        </p:nvSpPr>
        <p:spPr bwMode="auto">
          <a:xfrm>
            <a:off x="4943475" y="2117725"/>
            <a:ext cx="4368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b="1">
                <a:solidFill>
                  <a:srgbClr val="3366FF"/>
                </a:solidFill>
                <a:latin typeface="Times New Roman" panose="02020603050405020304" pitchFamily="18" charset="0"/>
                <a:ea typeface="宋体" panose="02010600030101010101" pitchFamily="2" charset="-122"/>
                <a:sym typeface="宋体" panose="02010600030101010101" pitchFamily="2" charset="-122"/>
              </a:rPr>
              <a:t>程序例子执行时的第二个时钟周期结束时</a:t>
            </a: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3" name="Text Box 2">
            <a:extLst>
              <a:ext uri="{FF2B5EF4-FFF2-40B4-BE49-F238E27FC236}">
                <a16:creationId xmlns:a16="http://schemas.microsoft.com/office/drawing/2014/main" id="{11A5A5E5-CB82-43CB-BE0E-7A6BB1A17E1A}"/>
              </a:ext>
            </a:extLst>
          </p:cNvPr>
          <p:cNvSpPr txBox="1"/>
          <p:nvPr/>
        </p:nvSpPr>
        <p:spPr>
          <a:xfrm>
            <a:off x="1631951" y="117475"/>
            <a:ext cx="8893175" cy="1333500"/>
          </a:xfrm>
          <a:prstGeom prst="rect">
            <a:avLst/>
          </a:prstGeom>
          <a:noFill/>
          <a:ln w="9525">
            <a:noFill/>
          </a:ln>
        </p:spPr>
        <p:txBody>
          <a:bodyPr>
            <a:spAutoFit/>
          </a:bodyPr>
          <a:lstStyle/>
          <a:p>
            <a:pPr fontAlgn="base">
              <a:lnSpc>
                <a:spcPct val="120000"/>
              </a:lnSpc>
              <a:spcBef>
                <a:spcPct val="0"/>
              </a:spcBef>
              <a:spcAft>
                <a:spcPct val="0"/>
              </a:spcAft>
            </a:pPr>
            <a:r>
              <a:rPr lang="zh-CN" altLang="en-US" sz="2400" b="1" noProof="1">
                <a:solidFill>
                  <a:srgbClr val="CCFFFF"/>
                </a:solidFill>
                <a:latin typeface="Times New Roman" panose="02020603050405020304" pitchFamily="18" charset="0"/>
                <a:ea typeface="宋体" panose="02010600030101010101" pitchFamily="2" charset="-122"/>
                <a:cs typeface="+mn-ea"/>
              </a:rPr>
              <a:t>（2）同时，</a:t>
            </a:r>
            <a:endParaRPr lang="zh-CN" altLang="en-US" sz="2400" b="1" noProof="1">
              <a:solidFill>
                <a:srgbClr val="CCFFFF"/>
              </a:solidFill>
              <a:latin typeface="Times New Roman" panose="02020603050405020304" pitchFamily="18" charset="0"/>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zh-CN" altLang="en-US" sz="2200" b="1" noProof="1">
                <a:solidFill>
                  <a:srgbClr val="CCFFFF"/>
                </a:solidFill>
                <a:latin typeface="Times New Roman" panose="02020603050405020304" pitchFamily="18" charset="0"/>
                <a:ea typeface="宋体" panose="02010600030101010101" pitchFamily="2" charset="-122"/>
                <a:cs typeface="+mn-ea"/>
              </a:rPr>
              <a:t>从存储器取出第二条指令load　r2，100(r3)；在周期结束时打入IR。</a:t>
            </a:r>
            <a:endParaRPr lang="zh-CN" altLang="en-US" sz="2200" b="1" noProof="1">
              <a:solidFill>
                <a:srgbClr val="CCFFFF"/>
              </a:solidFill>
              <a:latin typeface="Times New Roman" panose="02020603050405020304" pitchFamily="18" charset="0"/>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zh-CN" altLang="en-US" sz="2200" b="1" noProof="1">
                <a:solidFill>
                  <a:srgbClr val="CCFFFF"/>
                </a:solidFill>
                <a:latin typeface="Times New Roman" panose="02020603050405020304" pitchFamily="18" charset="0"/>
                <a:ea typeface="宋体" panose="02010600030101010101" pitchFamily="2" charset="-122"/>
                <a:cs typeface="+mn-ea"/>
              </a:rPr>
              <a:t>BTAKEN＝0，选择PC+1，</a:t>
            </a:r>
            <a:r>
              <a:rPr lang="en-US" altLang="zh-CN" sz="2200" b="1" noProof="1">
                <a:solidFill>
                  <a:srgbClr val="CCFFFF"/>
                </a:solidFill>
                <a:latin typeface="Times New Roman" panose="02020603050405020304" pitchFamily="18" charset="0"/>
                <a:ea typeface="宋体" panose="02010600030101010101" pitchFamily="2" charset="-122"/>
                <a:cs typeface="+mn-ea"/>
              </a:rPr>
              <a:t>2</a:t>
            </a:r>
            <a:r>
              <a:rPr lang="zh-CN" altLang="en-US" sz="2200" b="1" noProof="1">
                <a:solidFill>
                  <a:srgbClr val="CCFFFF"/>
                </a:solidFill>
                <a:latin typeface="Times New Roman" panose="02020603050405020304" pitchFamily="18" charset="0"/>
                <a:ea typeface="宋体" panose="02010600030101010101" pitchFamily="2" charset="-122"/>
                <a:cs typeface="+mn-ea"/>
              </a:rPr>
              <a:t>送到PC。</a:t>
            </a:r>
            <a:endParaRPr lang="zh-CN" altLang="en-US" sz="2200" b="1" noProof="1">
              <a:solidFill>
                <a:srgbClr val="CCFFFF"/>
              </a:solidFill>
              <a:latin typeface="Times New Roman" panose="02020603050405020304" pitchFamily="18" charset="0"/>
              <a:ea typeface="宋体" panose="02010600030101010101" pitchFamily="2" charset="-122"/>
            </a:endParaRPr>
          </a:p>
        </p:txBody>
      </p:sp>
      <p:grpSp>
        <p:nvGrpSpPr>
          <p:cNvPr id="67586" name="Group 8">
            <a:extLst>
              <a:ext uri="{FF2B5EF4-FFF2-40B4-BE49-F238E27FC236}">
                <a16:creationId xmlns:a16="http://schemas.microsoft.com/office/drawing/2014/main" id="{9BFBCA6C-698B-4842-BC7E-D43C9766EDA6}"/>
              </a:ext>
            </a:extLst>
          </p:cNvPr>
          <p:cNvGrpSpPr>
            <a:grpSpLocks/>
          </p:cNvGrpSpPr>
          <p:nvPr/>
        </p:nvGrpSpPr>
        <p:grpSpPr bwMode="auto">
          <a:xfrm>
            <a:off x="1703388" y="1844676"/>
            <a:ext cx="8964612" cy="4752975"/>
            <a:chOff x="113" y="1162"/>
            <a:chExt cx="5647" cy="2994"/>
          </a:xfrm>
        </p:grpSpPr>
        <p:pic>
          <p:nvPicPr>
            <p:cNvPr id="67587" name="Picture 9" descr="15">
              <a:extLst>
                <a:ext uri="{FF2B5EF4-FFF2-40B4-BE49-F238E27FC236}">
                  <a16:creationId xmlns:a16="http://schemas.microsoft.com/office/drawing/2014/main" id="{9D4D46A6-D510-42F3-848A-AAD9922C4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1162"/>
              <a:ext cx="5647" cy="2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Line 10">
              <a:extLst>
                <a:ext uri="{FF2B5EF4-FFF2-40B4-BE49-F238E27FC236}">
                  <a16:creationId xmlns:a16="http://schemas.microsoft.com/office/drawing/2014/main" id="{0B16F3BB-4BF1-4E6B-AF93-A3C49DF6DC85}"/>
                </a:ext>
              </a:extLst>
            </p:cNvPr>
            <p:cNvSpPr>
              <a:spLocks noChangeShapeType="1"/>
            </p:cNvSpPr>
            <p:nvPr/>
          </p:nvSpPr>
          <p:spPr bwMode="auto">
            <a:xfrm flipV="1">
              <a:off x="1815" y="3374"/>
              <a:ext cx="0" cy="235"/>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67589" name="Text Box 11">
              <a:extLst>
                <a:ext uri="{FF2B5EF4-FFF2-40B4-BE49-F238E27FC236}">
                  <a16:creationId xmlns:a16="http://schemas.microsoft.com/office/drawing/2014/main" id="{A69FDE06-ED5B-47F7-899D-AE8EBB30F773}"/>
                </a:ext>
              </a:extLst>
            </p:cNvPr>
            <p:cNvSpPr txBox="1">
              <a:spLocks noChangeArrowheads="1"/>
            </p:cNvSpPr>
            <p:nvPr/>
          </p:nvSpPr>
          <p:spPr bwMode="auto">
            <a:xfrm>
              <a:off x="1691" y="3563"/>
              <a:ext cx="41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FFFF"/>
                  </a:solidFill>
                  <a:latin typeface="Times New Roman" panose="02020603050405020304" pitchFamily="18" charset="0"/>
                  <a:ea typeface="宋体" panose="02010600030101010101" pitchFamily="2" charset="-122"/>
                </a:rPr>
                <a:t>SST</a:t>
              </a:r>
            </a:p>
          </p:txBody>
        </p:sp>
      </p:grpSp>
      <p:pic>
        <p:nvPicPr>
          <p:cNvPr id="67590" name="Picture 12" descr="图2">
            <a:extLst>
              <a:ext uri="{FF2B5EF4-FFF2-40B4-BE49-F238E27FC236}">
                <a16:creationId xmlns:a16="http://schemas.microsoft.com/office/drawing/2014/main" id="{DF0B055A-3AA3-4D49-BC78-7D220C9ED087}"/>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26189" t="43846" r="61246" b="47380"/>
          <a:stretch>
            <a:fillRect/>
          </a:stretch>
        </p:blipFill>
        <p:spPr bwMode="auto">
          <a:xfrm>
            <a:off x="8326438" y="981075"/>
            <a:ext cx="2341562"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591" name="直接箭头连接符 7">
            <a:extLst>
              <a:ext uri="{FF2B5EF4-FFF2-40B4-BE49-F238E27FC236}">
                <a16:creationId xmlns:a16="http://schemas.microsoft.com/office/drawing/2014/main" id="{956FA40A-F768-4B1D-BB16-354AE309A5CC}"/>
              </a:ext>
            </a:extLst>
          </p:cNvPr>
          <p:cNvCxnSpPr>
            <a:cxnSpLocks noChangeShapeType="1"/>
          </p:cNvCxnSpPr>
          <p:nvPr/>
        </p:nvCxnSpPr>
        <p:spPr bwMode="auto">
          <a:xfrm rot="5400000" flipH="1" flipV="1">
            <a:off x="1452564" y="4357689"/>
            <a:ext cx="2287587"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7592" name="直接连接符 10">
            <a:extLst>
              <a:ext uri="{FF2B5EF4-FFF2-40B4-BE49-F238E27FC236}">
                <a16:creationId xmlns:a16="http://schemas.microsoft.com/office/drawing/2014/main" id="{B1D0E53C-807C-4163-A136-CFC92E995EEB}"/>
              </a:ext>
            </a:extLst>
          </p:cNvPr>
          <p:cNvCxnSpPr>
            <a:cxnSpLocks noChangeShapeType="1"/>
          </p:cNvCxnSpPr>
          <p:nvPr/>
        </p:nvCxnSpPr>
        <p:spPr bwMode="auto">
          <a:xfrm flipV="1">
            <a:off x="2595563" y="2786064"/>
            <a:ext cx="214312" cy="142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67593" name="直接连接符 12">
            <a:extLst>
              <a:ext uri="{FF2B5EF4-FFF2-40B4-BE49-F238E27FC236}">
                <a16:creationId xmlns:a16="http://schemas.microsoft.com/office/drawing/2014/main" id="{1D32BD18-FA9B-4691-8112-6F5AAF3D20AD}"/>
              </a:ext>
            </a:extLst>
          </p:cNvPr>
          <p:cNvCxnSpPr>
            <a:cxnSpLocks noChangeShapeType="1"/>
          </p:cNvCxnSpPr>
          <p:nvPr/>
        </p:nvCxnSpPr>
        <p:spPr bwMode="auto">
          <a:xfrm>
            <a:off x="3452814" y="3071814"/>
            <a:ext cx="142875"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67594" name="直接连接符 14">
            <a:extLst>
              <a:ext uri="{FF2B5EF4-FFF2-40B4-BE49-F238E27FC236}">
                <a16:creationId xmlns:a16="http://schemas.microsoft.com/office/drawing/2014/main" id="{432A196C-A4A2-41C2-A7E5-509EF89EE3FF}"/>
              </a:ext>
            </a:extLst>
          </p:cNvPr>
          <p:cNvCxnSpPr>
            <a:cxnSpLocks noChangeShapeType="1"/>
          </p:cNvCxnSpPr>
          <p:nvPr/>
        </p:nvCxnSpPr>
        <p:spPr bwMode="auto">
          <a:xfrm rot="16200000" flipV="1">
            <a:off x="3129757" y="2605882"/>
            <a:ext cx="78581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67595" name="直接连接符 16">
            <a:extLst>
              <a:ext uri="{FF2B5EF4-FFF2-40B4-BE49-F238E27FC236}">
                <a16:creationId xmlns:a16="http://schemas.microsoft.com/office/drawing/2014/main" id="{9AC51803-8A37-4C9F-A556-E93AFD360382}"/>
              </a:ext>
            </a:extLst>
          </p:cNvPr>
          <p:cNvCxnSpPr>
            <a:cxnSpLocks noChangeShapeType="1"/>
          </p:cNvCxnSpPr>
          <p:nvPr/>
        </p:nvCxnSpPr>
        <p:spPr bwMode="auto">
          <a:xfrm rot="10800000">
            <a:off x="1952626" y="2214564"/>
            <a:ext cx="1643063"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67596" name="直接连接符 18">
            <a:extLst>
              <a:ext uri="{FF2B5EF4-FFF2-40B4-BE49-F238E27FC236}">
                <a16:creationId xmlns:a16="http://schemas.microsoft.com/office/drawing/2014/main" id="{F2ACD876-C242-4515-80BE-0F60FBD07343}"/>
              </a:ext>
            </a:extLst>
          </p:cNvPr>
          <p:cNvCxnSpPr>
            <a:cxnSpLocks noChangeShapeType="1"/>
          </p:cNvCxnSpPr>
          <p:nvPr/>
        </p:nvCxnSpPr>
        <p:spPr bwMode="auto">
          <a:xfrm rot="5400000">
            <a:off x="773113" y="3322638"/>
            <a:ext cx="2214563"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67597" name="直接箭头连接符 20">
            <a:extLst>
              <a:ext uri="{FF2B5EF4-FFF2-40B4-BE49-F238E27FC236}">
                <a16:creationId xmlns:a16="http://schemas.microsoft.com/office/drawing/2014/main" id="{55824D76-9206-45F5-AD04-57891CED0725}"/>
              </a:ext>
            </a:extLst>
          </p:cNvPr>
          <p:cNvCxnSpPr>
            <a:cxnSpLocks noChangeShapeType="1"/>
          </p:cNvCxnSpPr>
          <p:nvPr/>
        </p:nvCxnSpPr>
        <p:spPr bwMode="auto">
          <a:xfrm>
            <a:off x="1952626" y="4429125"/>
            <a:ext cx="214313"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7598" name="直接箭头连接符 23">
            <a:extLst>
              <a:ext uri="{FF2B5EF4-FFF2-40B4-BE49-F238E27FC236}">
                <a16:creationId xmlns:a16="http://schemas.microsoft.com/office/drawing/2014/main" id="{AF90AB63-3E03-47A1-9D44-B416E9E1A306}"/>
              </a:ext>
            </a:extLst>
          </p:cNvPr>
          <p:cNvCxnSpPr>
            <a:cxnSpLocks noChangeShapeType="1"/>
          </p:cNvCxnSpPr>
          <p:nvPr/>
        </p:nvCxnSpPr>
        <p:spPr bwMode="auto">
          <a:xfrm>
            <a:off x="2309813" y="2928939"/>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7599" name="直接箭头连接符 25">
            <a:extLst>
              <a:ext uri="{FF2B5EF4-FFF2-40B4-BE49-F238E27FC236}">
                <a16:creationId xmlns:a16="http://schemas.microsoft.com/office/drawing/2014/main" id="{765660A1-71CD-4ADB-B708-47B6FCB0B0B2}"/>
              </a:ext>
            </a:extLst>
          </p:cNvPr>
          <p:cNvCxnSpPr>
            <a:cxnSpLocks noChangeShapeType="1"/>
          </p:cNvCxnSpPr>
          <p:nvPr/>
        </p:nvCxnSpPr>
        <p:spPr bwMode="auto">
          <a:xfrm>
            <a:off x="2809876" y="2786064"/>
            <a:ext cx="214313"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7600" name="直接箭头连接符 20">
            <a:extLst>
              <a:ext uri="{FF2B5EF4-FFF2-40B4-BE49-F238E27FC236}">
                <a16:creationId xmlns:a16="http://schemas.microsoft.com/office/drawing/2014/main" id="{DEFE7FDD-ED72-434F-ACCA-2BFA7B2FD935}"/>
              </a:ext>
            </a:extLst>
          </p:cNvPr>
          <p:cNvCxnSpPr>
            <a:cxnSpLocks noChangeShapeType="1"/>
          </p:cNvCxnSpPr>
          <p:nvPr/>
        </p:nvCxnSpPr>
        <p:spPr bwMode="auto">
          <a:xfrm flipV="1">
            <a:off x="2351089" y="4430713"/>
            <a:ext cx="530225" cy="6350"/>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7601" name="直接箭头连接符 21">
            <a:extLst>
              <a:ext uri="{FF2B5EF4-FFF2-40B4-BE49-F238E27FC236}">
                <a16:creationId xmlns:a16="http://schemas.microsoft.com/office/drawing/2014/main" id="{A964ECD1-BF1F-4C7E-BDE9-BDE239929CE0}"/>
              </a:ext>
            </a:extLst>
          </p:cNvPr>
          <p:cNvCxnSpPr>
            <a:cxnSpLocks noChangeShapeType="1"/>
          </p:cNvCxnSpPr>
          <p:nvPr/>
        </p:nvCxnSpPr>
        <p:spPr bwMode="auto">
          <a:xfrm>
            <a:off x="3381376" y="4429125"/>
            <a:ext cx="214313"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7602" name="直接连接符 22">
            <a:extLst>
              <a:ext uri="{FF2B5EF4-FFF2-40B4-BE49-F238E27FC236}">
                <a16:creationId xmlns:a16="http://schemas.microsoft.com/office/drawing/2014/main" id="{9C27B82E-077C-4863-A66C-B1951A2F60B0}"/>
              </a:ext>
            </a:extLst>
          </p:cNvPr>
          <p:cNvCxnSpPr>
            <a:cxnSpLocks noChangeShapeType="1"/>
          </p:cNvCxnSpPr>
          <p:nvPr/>
        </p:nvCxnSpPr>
        <p:spPr bwMode="auto">
          <a:xfrm rot="5400000">
            <a:off x="1989138" y="3892550"/>
            <a:ext cx="1071562"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67603" name="直接箭头连接符 23">
            <a:extLst>
              <a:ext uri="{FF2B5EF4-FFF2-40B4-BE49-F238E27FC236}">
                <a16:creationId xmlns:a16="http://schemas.microsoft.com/office/drawing/2014/main" id="{B70C1F17-5C80-4463-AEAB-813CE459DB7C}"/>
              </a:ext>
            </a:extLst>
          </p:cNvPr>
          <p:cNvCxnSpPr>
            <a:cxnSpLocks noChangeShapeType="1"/>
          </p:cNvCxnSpPr>
          <p:nvPr/>
        </p:nvCxnSpPr>
        <p:spPr bwMode="auto">
          <a:xfrm>
            <a:off x="2524126" y="3357564"/>
            <a:ext cx="500063"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
        <p:nvSpPr>
          <p:cNvPr id="67604" name="TextBox 25">
            <a:extLst>
              <a:ext uri="{FF2B5EF4-FFF2-40B4-BE49-F238E27FC236}">
                <a16:creationId xmlns:a16="http://schemas.microsoft.com/office/drawing/2014/main" id="{65F342FB-38E3-4A14-9B85-C1E892486D40}"/>
              </a:ext>
            </a:extLst>
          </p:cNvPr>
          <p:cNvSpPr txBox="1">
            <a:spLocks noChangeArrowheads="1"/>
          </p:cNvSpPr>
          <p:nvPr/>
        </p:nvSpPr>
        <p:spPr bwMode="auto">
          <a:xfrm>
            <a:off x="2238376" y="4429125"/>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FFFF"/>
                </a:solidFill>
                <a:latin typeface="Times New Roman" panose="02020603050405020304" pitchFamily="18" charset="0"/>
                <a:ea typeface="宋体" panose="02010600030101010101" pitchFamily="2" charset="-122"/>
              </a:rPr>
              <a:t>1</a:t>
            </a:r>
            <a:endParaRPr lang="zh-CN" altLang="en-US" b="1">
              <a:solidFill>
                <a:srgbClr val="FFFFFF"/>
              </a:solidFill>
              <a:latin typeface="Times New Roman" panose="02020603050405020304" pitchFamily="18" charset="0"/>
              <a:ea typeface="宋体" panose="02010600030101010101" pitchFamily="2" charset="-122"/>
            </a:endParaRPr>
          </a:p>
        </p:txBody>
      </p:sp>
      <p:sp>
        <p:nvSpPr>
          <p:cNvPr id="67605" name="TextBox 26">
            <a:extLst>
              <a:ext uri="{FF2B5EF4-FFF2-40B4-BE49-F238E27FC236}">
                <a16:creationId xmlns:a16="http://schemas.microsoft.com/office/drawing/2014/main" id="{4F38B1D3-4144-48BD-B9C7-62888CFD17A9}"/>
              </a:ext>
            </a:extLst>
          </p:cNvPr>
          <p:cNvSpPr txBox="1">
            <a:spLocks noChangeArrowheads="1"/>
          </p:cNvSpPr>
          <p:nvPr/>
        </p:nvSpPr>
        <p:spPr bwMode="auto">
          <a:xfrm>
            <a:off x="1881189" y="4429125"/>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FFFF"/>
                </a:solidFill>
                <a:latin typeface="Times New Roman" panose="02020603050405020304" pitchFamily="18" charset="0"/>
                <a:ea typeface="宋体" panose="02010600030101010101" pitchFamily="2" charset="-122"/>
              </a:rPr>
              <a:t>2</a:t>
            </a:r>
            <a:endParaRPr lang="zh-CN" altLang="en-US" b="1">
              <a:solidFill>
                <a:srgbClr val="FFFFFF"/>
              </a:solidFill>
              <a:latin typeface="Times New Roman" panose="02020603050405020304" pitchFamily="18" charset="0"/>
              <a:ea typeface="宋体" panose="02010600030101010101" pitchFamily="2" charset="-122"/>
            </a:endParaRPr>
          </a:p>
        </p:txBody>
      </p:sp>
      <p:sp>
        <p:nvSpPr>
          <p:cNvPr id="67606" name="灯片编号占位符 1">
            <a:extLst>
              <a:ext uri="{FF2B5EF4-FFF2-40B4-BE49-F238E27FC236}">
                <a16:creationId xmlns:a16="http://schemas.microsoft.com/office/drawing/2014/main" id="{4E571091-FD15-4618-917B-6F998FAA7B8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31017DC5-26AC-4E1D-B188-DD8741E98853}"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287</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67607" name="文本框 1">
            <a:extLst>
              <a:ext uri="{FF2B5EF4-FFF2-40B4-BE49-F238E27FC236}">
                <a16:creationId xmlns:a16="http://schemas.microsoft.com/office/drawing/2014/main" id="{95C3AADA-C937-4191-B3CC-03A4694F3D82}"/>
              </a:ext>
            </a:extLst>
          </p:cNvPr>
          <p:cNvSpPr txBox="1">
            <a:spLocks noChangeArrowheads="1"/>
          </p:cNvSpPr>
          <p:nvPr/>
        </p:nvSpPr>
        <p:spPr bwMode="auto">
          <a:xfrm>
            <a:off x="4184651" y="5802313"/>
            <a:ext cx="500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50000"/>
              </a:spcBef>
              <a:spcAft>
                <a:spcPct val="0"/>
              </a:spcAft>
            </a:pPr>
            <a:r>
              <a:rPr lang="zh-CN" altLang="en-US" sz="1400" b="1">
                <a:solidFill>
                  <a:srgbClr val="FF0000"/>
                </a:solidFill>
                <a:latin typeface="Times New Roman" panose="02020603050405020304" pitchFamily="18" charset="0"/>
                <a:ea typeface="宋体" panose="02010600030101010101" pitchFamily="2" charset="-122"/>
                <a:sym typeface="宋体" panose="02010600030101010101" pitchFamily="2" charset="-122"/>
              </a:rPr>
              <a:t>SST</a:t>
            </a:r>
          </a:p>
        </p:txBody>
      </p:sp>
      <p:sp>
        <p:nvSpPr>
          <p:cNvPr id="67608" name="文本框 1">
            <a:extLst>
              <a:ext uri="{FF2B5EF4-FFF2-40B4-BE49-F238E27FC236}">
                <a16:creationId xmlns:a16="http://schemas.microsoft.com/office/drawing/2014/main" id="{0831E76B-E480-4471-85FF-31E801C337D9}"/>
              </a:ext>
            </a:extLst>
          </p:cNvPr>
          <p:cNvSpPr txBox="1">
            <a:spLocks noChangeArrowheads="1"/>
          </p:cNvSpPr>
          <p:nvPr/>
        </p:nvSpPr>
        <p:spPr bwMode="auto">
          <a:xfrm>
            <a:off x="4238625" y="1905000"/>
            <a:ext cx="4368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b="1">
                <a:solidFill>
                  <a:srgbClr val="3366FF"/>
                </a:solidFill>
                <a:latin typeface="Times New Roman" panose="02020603050405020304" pitchFamily="18" charset="0"/>
                <a:ea typeface="宋体" panose="02010600030101010101" pitchFamily="2" charset="-122"/>
                <a:sym typeface="宋体" panose="02010600030101010101" pitchFamily="2" charset="-122"/>
              </a:rPr>
              <a:t>程序例子执行时的第二个时钟周期结束时</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09" name="灯片编号占位符 3">
            <a:extLst>
              <a:ext uri="{FF2B5EF4-FFF2-40B4-BE49-F238E27FC236}">
                <a16:creationId xmlns:a16="http://schemas.microsoft.com/office/drawing/2014/main" id="{DA0A581F-0611-4B9C-ABD1-161D732F8DB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3A6C2F27-D1CC-41B3-96FA-478C6FF24B33}"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288</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75778" name="Text Box 2">
            <a:extLst>
              <a:ext uri="{FF2B5EF4-FFF2-40B4-BE49-F238E27FC236}">
                <a16:creationId xmlns:a16="http://schemas.microsoft.com/office/drawing/2014/main" id="{5B0B6E6E-8F27-47C9-BDF0-85A49057DBCC}"/>
              </a:ext>
            </a:extLst>
          </p:cNvPr>
          <p:cNvSpPr txBox="1"/>
          <p:nvPr/>
        </p:nvSpPr>
        <p:spPr>
          <a:xfrm>
            <a:off x="1524000" y="0"/>
            <a:ext cx="9144000" cy="1936750"/>
          </a:xfrm>
          <a:prstGeom prst="rect">
            <a:avLst/>
          </a:prstGeom>
          <a:noFill/>
          <a:ln w="9525">
            <a:noFill/>
          </a:ln>
        </p:spPr>
        <p:txBody>
          <a:bodyPr>
            <a:spAutoFit/>
          </a:bodyPr>
          <a:lstStyle/>
          <a:p>
            <a:pPr fontAlgn="base">
              <a:lnSpc>
                <a:spcPct val="120000"/>
              </a:lnSpc>
              <a:spcBef>
                <a:spcPct val="0"/>
              </a:spcBef>
              <a:spcAft>
                <a:spcPct val="0"/>
              </a:spcAft>
            </a:pPr>
            <a:r>
              <a:rPr lang="zh-CN" altLang="en-US" sz="2800" b="1" noProof="1">
                <a:solidFill>
                  <a:srgbClr val="CCFFFF"/>
                </a:solidFill>
                <a:latin typeface="Times New Roman" panose="02020603050405020304" pitchFamily="18" charset="0"/>
                <a:ea typeface="宋体" panose="02010600030101010101" pitchFamily="2" charset="-122"/>
                <a:cs typeface="+mn-ea"/>
              </a:rPr>
              <a:t>　　</a:t>
            </a:r>
            <a:r>
              <a:rPr lang="zh-CN" altLang="en-US" sz="2400" b="1" noProof="1">
                <a:solidFill>
                  <a:srgbClr val="FFCC66"/>
                </a:solidFill>
                <a:latin typeface="Times New Roman" panose="02020603050405020304" pitchFamily="18" charset="0"/>
                <a:ea typeface="宋体" panose="02010600030101010101" pitchFamily="2" charset="-122"/>
                <a:cs typeface="+mn-ea"/>
              </a:rPr>
              <a:t>第二个时钟周期结束，即刚进入第三个周期时</a:t>
            </a:r>
            <a:r>
              <a:rPr lang="en-US" altLang="zh-CN" sz="2400" b="1" noProof="1">
                <a:solidFill>
                  <a:srgbClr val="FFCC66"/>
                </a:solidFill>
                <a:latin typeface="Times New Roman" panose="02020603050405020304" pitchFamily="18" charset="0"/>
                <a:ea typeface="宋体" panose="02010600030101010101" pitchFamily="2" charset="-122"/>
                <a:cs typeface="+mn-ea"/>
              </a:rPr>
              <a:t>：</a:t>
            </a:r>
            <a:endParaRPr lang="en-US" altLang="zh-CN" sz="2400" b="1" noProof="1">
              <a:solidFill>
                <a:srgbClr val="FFCC66"/>
              </a:solidFill>
              <a:latin typeface="Times New Roman" panose="02020603050405020304" pitchFamily="18" charset="0"/>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en-US" altLang="zh-CN" sz="2400" b="1" noProof="1">
                <a:solidFill>
                  <a:srgbClr val="CCFFFF"/>
                </a:solidFill>
                <a:latin typeface="Times New Roman" panose="02020603050405020304" pitchFamily="18" charset="0"/>
                <a:ea typeface="宋体" panose="02010600030101010101" pitchFamily="2" charset="-122"/>
                <a:cs typeface="+mn-ea"/>
              </a:rPr>
              <a:t>   </a:t>
            </a:r>
            <a:r>
              <a:rPr lang="zh-CN" altLang="en-US" sz="2400" b="1" noProof="1">
                <a:solidFill>
                  <a:srgbClr val="CCFFFF"/>
                </a:solidFill>
                <a:latin typeface="宋体" panose="02010600030101010101" pitchFamily="2" charset="-122"/>
                <a:ea typeface="宋体" panose="02010600030101010101" pitchFamily="2" charset="-122"/>
                <a:cs typeface="+mn-ea"/>
              </a:rPr>
              <a:t>PC输出2（指向第</a:t>
            </a:r>
            <a:r>
              <a:rPr lang="en-US" altLang="zh-CN" sz="2400" b="1" noProof="1">
                <a:solidFill>
                  <a:srgbClr val="CCFFFF"/>
                </a:solidFill>
                <a:latin typeface="宋体" panose="02010600030101010101" pitchFamily="2" charset="-122"/>
                <a:ea typeface="宋体" panose="02010600030101010101" pitchFamily="2" charset="-122"/>
                <a:cs typeface="+mn-ea"/>
              </a:rPr>
              <a:t>3</a:t>
            </a:r>
            <a:r>
              <a:rPr lang="zh-CN" altLang="en-US" sz="2400" b="1" noProof="1">
                <a:solidFill>
                  <a:srgbClr val="CCFFFF"/>
                </a:solidFill>
                <a:latin typeface="宋体" panose="02010600030101010101" pitchFamily="2" charset="-122"/>
                <a:ea typeface="宋体" panose="02010600030101010101" pitchFamily="2" charset="-122"/>
                <a:cs typeface="+mn-ea"/>
              </a:rPr>
              <a:t>条指令）；</a:t>
            </a:r>
            <a:endParaRPr lang="en-US" altLang="zh-CN" sz="2400" b="1" noProof="1">
              <a:solidFill>
                <a:srgbClr val="CCFFFF"/>
              </a:solidFill>
              <a:latin typeface="宋体" panose="02010600030101010101" pitchFamily="2" charset="-122"/>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en-US" altLang="zh-CN" sz="2400" b="1" noProof="1">
                <a:solidFill>
                  <a:srgbClr val="CCFFFF"/>
                </a:solidFill>
                <a:latin typeface="宋体" panose="02010600030101010101" pitchFamily="2" charset="-122"/>
                <a:ea typeface="宋体" panose="02010600030101010101" pitchFamily="2" charset="-122"/>
                <a:cs typeface="+mn-ea"/>
              </a:rPr>
              <a:t> </a:t>
            </a:r>
            <a:r>
              <a:rPr lang="zh-CN" altLang="en-US" sz="2400" b="1" noProof="1">
                <a:solidFill>
                  <a:srgbClr val="CCFFFF"/>
                </a:solidFill>
                <a:latin typeface="宋体" panose="02010600030101010101" pitchFamily="2" charset="-122"/>
                <a:ea typeface="宋体" panose="02010600030101010101" pitchFamily="2" charset="-122"/>
                <a:cs typeface="+mn-ea"/>
              </a:rPr>
              <a:t>IR输出第二条指令load　r2，100(r3)；</a:t>
            </a:r>
            <a:endParaRPr lang="en-US" altLang="zh-CN" sz="2400" b="1" noProof="1">
              <a:solidFill>
                <a:srgbClr val="CCFFFF"/>
              </a:solidFill>
              <a:latin typeface="宋体" panose="02010600030101010101" pitchFamily="2" charset="-122"/>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en-US" altLang="zh-CN" sz="2400" b="1" noProof="1">
                <a:solidFill>
                  <a:srgbClr val="CCFFFF"/>
                </a:solidFill>
                <a:latin typeface="宋体" panose="02010600030101010101" pitchFamily="2" charset="-122"/>
                <a:ea typeface="宋体" panose="02010600030101010101" pitchFamily="2" charset="-122"/>
                <a:cs typeface="+mn-ea"/>
              </a:rPr>
              <a:t> </a:t>
            </a:r>
            <a:r>
              <a:rPr lang="zh-CN" altLang="en-US" sz="2400" b="1" noProof="1">
                <a:solidFill>
                  <a:srgbClr val="CCFFFF"/>
                </a:solidFill>
                <a:latin typeface="宋体" panose="02010600030101010101" pitchFamily="2" charset="-122"/>
                <a:ea typeface="宋体" panose="02010600030101010101" pitchFamily="2" charset="-122"/>
                <a:cs typeface="+mn-ea"/>
              </a:rPr>
              <a:t>I输出32位的4，A输出r1的内容，d输出1（</a:t>
            </a:r>
            <a:r>
              <a:rPr lang="en-US" altLang="x-none" sz="2400" b="1" noProof="1">
                <a:solidFill>
                  <a:srgbClr val="CCFFFF"/>
                </a:solidFill>
                <a:latin typeface="宋体" panose="02010600030101010101" pitchFamily="2" charset="-122"/>
                <a:ea typeface="宋体" panose="02010600030101010101" pitchFamily="2" charset="-122"/>
                <a:cs typeface="+mn-ea"/>
              </a:rPr>
              <a:t>目的寄存器是</a:t>
            </a:r>
            <a:r>
              <a:rPr lang="zh-CN" altLang="en-US" sz="2400" b="1" noProof="1">
                <a:solidFill>
                  <a:srgbClr val="CCFFFF"/>
                </a:solidFill>
                <a:latin typeface="宋体" panose="02010600030101010101" pitchFamily="2" charset="-122"/>
                <a:ea typeface="宋体" panose="02010600030101010101" pitchFamily="2" charset="-122"/>
                <a:cs typeface="+mn-ea"/>
              </a:rPr>
              <a:t>r1）</a:t>
            </a:r>
            <a:r>
              <a:rPr lang="en-US" altLang="x-none" sz="2400" b="1" noProof="1">
                <a:solidFill>
                  <a:srgbClr val="CCFFFF"/>
                </a:solidFill>
                <a:latin typeface="宋体" panose="02010600030101010101" pitchFamily="2" charset="-122"/>
                <a:ea typeface="宋体" panose="02010600030101010101" pitchFamily="2" charset="-122"/>
                <a:cs typeface="+mn-ea"/>
              </a:rPr>
              <a:t>。</a:t>
            </a:r>
            <a:endParaRPr lang="en-US" altLang="x-none" sz="2400" b="1" noProof="1">
              <a:solidFill>
                <a:srgbClr val="CCFFFF"/>
              </a:solidFill>
              <a:latin typeface="宋体" panose="02010600030101010101" pitchFamily="2" charset="-122"/>
              <a:ea typeface="宋体" panose="02010600030101010101" pitchFamily="2" charset="-122"/>
            </a:endParaRPr>
          </a:p>
        </p:txBody>
      </p:sp>
      <p:pic>
        <p:nvPicPr>
          <p:cNvPr id="68611" name="Picture 12" descr="图2">
            <a:extLst>
              <a:ext uri="{FF2B5EF4-FFF2-40B4-BE49-F238E27FC236}">
                <a16:creationId xmlns:a16="http://schemas.microsoft.com/office/drawing/2014/main" id="{0FB1CA9F-D4DF-4E3A-8DE7-08E688762EF7}"/>
              </a:ext>
            </a:extLst>
          </p:cNvPr>
          <p:cNvPicPr>
            <a:picLocks noChangeAspect="1" noChangeArrowheads="1"/>
          </p:cNvPicPr>
          <p:nvPr/>
        </p:nvPicPr>
        <p:blipFill>
          <a:blip r:embed="rId2">
            <a:lum contrast="12000"/>
            <a:extLst>
              <a:ext uri="{28A0092B-C50C-407E-A947-70E740481C1C}">
                <a14:useLocalDpi xmlns:a14="http://schemas.microsoft.com/office/drawing/2010/main" val="0"/>
              </a:ext>
            </a:extLst>
          </a:blip>
          <a:srcRect l="34308" t="43846" r="57582" b="47972"/>
          <a:stretch>
            <a:fillRect/>
          </a:stretch>
        </p:blipFill>
        <p:spPr bwMode="auto">
          <a:xfrm>
            <a:off x="8975725" y="188913"/>
            <a:ext cx="151130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612" name="Group 8">
            <a:extLst>
              <a:ext uri="{FF2B5EF4-FFF2-40B4-BE49-F238E27FC236}">
                <a16:creationId xmlns:a16="http://schemas.microsoft.com/office/drawing/2014/main" id="{D8BECE85-9D1B-45C7-B4B9-33E76A65D1E7}"/>
              </a:ext>
            </a:extLst>
          </p:cNvPr>
          <p:cNvGrpSpPr>
            <a:grpSpLocks/>
          </p:cNvGrpSpPr>
          <p:nvPr/>
        </p:nvGrpSpPr>
        <p:grpSpPr bwMode="auto">
          <a:xfrm>
            <a:off x="1703388" y="2105026"/>
            <a:ext cx="8964612" cy="4752975"/>
            <a:chOff x="113" y="1162"/>
            <a:chExt cx="5647" cy="2994"/>
          </a:xfrm>
        </p:grpSpPr>
        <p:pic>
          <p:nvPicPr>
            <p:cNvPr id="68613" name="Picture 9" descr="15">
              <a:extLst>
                <a:ext uri="{FF2B5EF4-FFF2-40B4-BE49-F238E27FC236}">
                  <a16:creationId xmlns:a16="http://schemas.microsoft.com/office/drawing/2014/main" id="{14961DA1-DF90-41C6-9E81-E18B2A807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 y="1162"/>
              <a:ext cx="5647" cy="2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4" name="Line 10">
              <a:extLst>
                <a:ext uri="{FF2B5EF4-FFF2-40B4-BE49-F238E27FC236}">
                  <a16:creationId xmlns:a16="http://schemas.microsoft.com/office/drawing/2014/main" id="{CF368180-593D-4C05-9022-30B597764118}"/>
                </a:ext>
              </a:extLst>
            </p:cNvPr>
            <p:cNvSpPr>
              <a:spLocks noChangeShapeType="1"/>
            </p:cNvSpPr>
            <p:nvPr/>
          </p:nvSpPr>
          <p:spPr bwMode="auto">
            <a:xfrm flipV="1">
              <a:off x="1815" y="3374"/>
              <a:ext cx="0" cy="235"/>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68615" name="Text Box 11">
              <a:extLst>
                <a:ext uri="{FF2B5EF4-FFF2-40B4-BE49-F238E27FC236}">
                  <a16:creationId xmlns:a16="http://schemas.microsoft.com/office/drawing/2014/main" id="{C5E1CA54-DF30-47A3-A71A-B0CCB15337D4}"/>
                </a:ext>
              </a:extLst>
            </p:cNvPr>
            <p:cNvSpPr txBox="1">
              <a:spLocks noChangeArrowheads="1"/>
            </p:cNvSpPr>
            <p:nvPr/>
          </p:nvSpPr>
          <p:spPr bwMode="auto">
            <a:xfrm>
              <a:off x="1691" y="3563"/>
              <a:ext cx="41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FFFF"/>
                  </a:solidFill>
                  <a:latin typeface="Times New Roman" panose="02020603050405020304" pitchFamily="18" charset="0"/>
                  <a:ea typeface="宋体" panose="02010600030101010101" pitchFamily="2" charset="-122"/>
                </a:rPr>
                <a:t>SST</a:t>
              </a:r>
            </a:p>
          </p:txBody>
        </p:sp>
      </p:grpSp>
      <p:cxnSp>
        <p:nvCxnSpPr>
          <p:cNvPr id="68616" name="直接箭头连接符 12">
            <a:extLst>
              <a:ext uri="{FF2B5EF4-FFF2-40B4-BE49-F238E27FC236}">
                <a16:creationId xmlns:a16="http://schemas.microsoft.com/office/drawing/2014/main" id="{295ECBD2-DEB4-472D-996D-C160FDDF6900}"/>
              </a:ext>
            </a:extLst>
          </p:cNvPr>
          <p:cNvCxnSpPr>
            <a:cxnSpLocks noChangeShapeType="1"/>
          </p:cNvCxnSpPr>
          <p:nvPr/>
        </p:nvCxnSpPr>
        <p:spPr bwMode="auto">
          <a:xfrm rot="5400000" flipH="1" flipV="1">
            <a:off x="1452563" y="4546601"/>
            <a:ext cx="2287588" cy="1587"/>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68617" name="直接连接符 10">
            <a:extLst>
              <a:ext uri="{FF2B5EF4-FFF2-40B4-BE49-F238E27FC236}">
                <a16:creationId xmlns:a16="http://schemas.microsoft.com/office/drawing/2014/main" id="{5FC2FFBC-AEA3-424E-9CC3-021AE039290D}"/>
              </a:ext>
            </a:extLst>
          </p:cNvPr>
          <p:cNvCxnSpPr>
            <a:cxnSpLocks noChangeShapeType="1"/>
          </p:cNvCxnSpPr>
          <p:nvPr/>
        </p:nvCxnSpPr>
        <p:spPr bwMode="auto">
          <a:xfrm flipV="1">
            <a:off x="2595563" y="3046414"/>
            <a:ext cx="214312" cy="142875"/>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cxnSp>
      <p:cxnSp>
        <p:nvCxnSpPr>
          <p:cNvPr id="68618" name="直接连接符 12">
            <a:extLst>
              <a:ext uri="{FF2B5EF4-FFF2-40B4-BE49-F238E27FC236}">
                <a16:creationId xmlns:a16="http://schemas.microsoft.com/office/drawing/2014/main" id="{03E978D0-9EAF-49D2-9CA6-969450991EE7}"/>
              </a:ext>
            </a:extLst>
          </p:cNvPr>
          <p:cNvCxnSpPr>
            <a:cxnSpLocks noChangeShapeType="1"/>
          </p:cNvCxnSpPr>
          <p:nvPr/>
        </p:nvCxnSpPr>
        <p:spPr bwMode="auto">
          <a:xfrm>
            <a:off x="3452814" y="3332164"/>
            <a:ext cx="142875" cy="1587"/>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cxnSp>
      <p:cxnSp>
        <p:nvCxnSpPr>
          <p:cNvPr id="68619" name="直接连接符 14">
            <a:extLst>
              <a:ext uri="{FF2B5EF4-FFF2-40B4-BE49-F238E27FC236}">
                <a16:creationId xmlns:a16="http://schemas.microsoft.com/office/drawing/2014/main" id="{C9126D82-2E97-461D-95FF-B4216446DC70}"/>
              </a:ext>
            </a:extLst>
          </p:cNvPr>
          <p:cNvCxnSpPr>
            <a:cxnSpLocks noChangeShapeType="1"/>
          </p:cNvCxnSpPr>
          <p:nvPr/>
        </p:nvCxnSpPr>
        <p:spPr bwMode="auto">
          <a:xfrm rot="16200000" flipV="1">
            <a:off x="3202782" y="2939257"/>
            <a:ext cx="785813" cy="0"/>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cxnSp>
      <p:cxnSp>
        <p:nvCxnSpPr>
          <p:cNvPr id="68620" name="直接连接符 16">
            <a:extLst>
              <a:ext uri="{FF2B5EF4-FFF2-40B4-BE49-F238E27FC236}">
                <a16:creationId xmlns:a16="http://schemas.microsoft.com/office/drawing/2014/main" id="{82B0DD0D-31CE-4F62-8489-C59B7F4E7475}"/>
              </a:ext>
            </a:extLst>
          </p:cNvPr>
          <p:cNvCxnSpPr>
            <a:cxnSpLocks noChangeShapeType="1"/>
          </p:cNvCxnSpPr>
          <p:nvPr/>
        </p:nvCxnSpPr>
        <p:spPr bwMode="auto">
          <a:xfrm rot="10800000">
            <a:off x="1952626" y="2474914"/>
            <a:ext cx="1643063" cy="1587"/>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cxnSp>
      <p:cxnSp>
        <p:nvCxnSpPr>
          <p:cNvPr id="68621" name="直接连接符 18">
            <a:extLst>
              <a:ext uri="{FF2B5EF4-FFF2-40B4-BE49-F238E27FC236}">
                <a16:creationId xmlns:a16="http://schemas.microsoft.com/office/drawing/2014/main" id="{55C99A82-6C7E-4517-9FE3-F9FA172A3543}"/>
              </a:ext>
            </a:extLst>
          </p:cNvPr>
          <p:cNvCxnSpPr>
            <a:cxnSpLocks noChangeShapeType="1"/>
          </p:cNvCxnSpPr>
          <p:nvPr/>
        </p:nvCxnSpPr>
        <p:spPr bwMode="auto">
          <a:xfrm rot="5400000">
            <a:off x="844551" y="3582989"/>
            <a:ext cx="2214563" cy="1587"/>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cxnSp>
      <p:cxnSp>
        <p:nvCxnSpPr>
          <p:cNvPr id="68622" name="直接箭头连接符 20">
            <a:extLst>
              <a:ext uri="{FF2B5EF4-FFF2-40B4-BE49-F238E27FC236}">
                <a16:creationId xmlns:a16="http://schemas.microsoft.com/office/drawing/2014/main" id="{D8BCCF09-17F2-44A5-9FAE-4BCA9638C9E6}"/>
              </a:ext>
            </a:extLst>
          </p:cNvPr>
          <p:cNvCxnSpPr>
            <a:cxnSpLocks noChangeShapeType="1"/>
          </p:cNvCxnSpPr>
          <p:nvPr/>
        </p:nvCxnSpPr>
        <p:spPr bwMode="auto">
          <a:xfrm>
            <a:off x="1952626" y="4689475"/>
            <a:ext cx="214313" cy="1588"/>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68623" name="直接箭头连接符 23">
            <a:extLst>
              <a:ext uri="{FF2B5EF4-FFF2-40B4-BE49-F238E27FC236}">
                <a16:creationId xmlns:a16="http://schemas.microsoft.com/office/drawing/2014/main" id="{F7D27F32-06A4-4A7C-B507-F683592C0529}"/>
              </a:ext>
            </a:extLst>
          </p:cNvPr>
          <p:cNvCxnSpPr>
            <a:cxnSpLocks noChangeShapeType="1"/>
          </p:cNvCxnSpPr>
          <p:nvPr/>
        </p:nvCxnSpPr>
        <p:spPr bwMode="auto">
          <a:xfrm>
            <a:off x="2309813" y="3189289"/>
            <a:ext cx="285750" cy="1587"/>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68624" name="直接箭头连接符 25">
            <a:extLst>
              <a:ext uri="{FF2B5EF4-FFF2-40B4-BE49-F238E27FC236}">
                <a16:creationId xmlns:a16="http://schemas.microsoft.com/office/drawing/2014/main" id="{F4DC1086-9CF7-43C2-ABA4-AE7DB7D61F73}"/>
              </a:ext>
            </a:extLst>
          </p:cNvPr>
          <p:cNvCxnSpPr>
            <a:cxnSpLocks noChangeShapeType="1"/>
          </p:cNvCxnSpPr>
          <p:nvPr/>
        </p:nvCxnSpPr>
        <p:spPr bwMode="auto">
          <a:xfrm>
            <a:off x="2809876" y="3046414"/>
            <a:ext cx="214313" cy="1587"/>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68625" name="直接箭头连接符 21">
            <a:extLst>
              <a:ext uri="{FF2B5EF4-FFF2-40B4-BE49-F238E27FC236}">
                <a16:creationId xmlns:a16="http://schemas.microsoft.com/office/drawing/2014/main" id="{3AA22CA7-D0A3-4AF3-98AA-CCA2B7A1D25E}"/>
              </a:ext>
            </a:extLst>
          </p:cNvPr>
          <p:cNvCxnSpPr>
            <a:cxnSpLocks noChangeShapeType="1"/>
          </p:cNvCxnSpPr>
          <p:nvPr/>
        </p:nvCxnSpPr>
        <p:spPr bwMode="auto">
          <a:xfrm rot="5400000" flipH="1" flipV="1">
            <a:off x="4373563" y="5507038"/>
            <a:ext cx="355600" cy="5715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cxnSp>
        <p:nvCxnSpPr>
          <p:cNvPr id="68626" name="直接箭头连接符 22">
            <a:extLst>
              <a:ext uri="{FF2B5EF4-FFF2-40B4-BE49-F238E27FC236}">
                <a16:creationId xmlns:a16="http://schemas.microsoft.com/office/drawing/2014/main" id="{8049D191-6149-4779-98AB-8D12D619E74A}"/>
              </a:ext>
            </a:extLst>
          </p:cNvPr>
          <p:cNvCxnSpPr>
            <a:cxnSpLocks noChangeShapeType="1"/>
          </p:cNvCxnSpPr>
          <p:nvPr/>
        </p:nvCxnSpPr>
        <p:spPr bwMode="auto">
          <a:xfrm>
            <a:off x="4095751" y="4714875"/>
            <a:ext cx="714375"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8627" name="直接箭头连接符 23">
            <a:extLst>
              <a:ext uri="{FF2B5EF4-FFF2-40B4-BE49-F238E27FC236}">
                <a16:creationId xmlns:a16="http://schemas.microsoft.com/office/drawing/2014/main" id="{1F7590E8-7FBB-41DC-9B2F-733F57FAABA6}"/>
              </a:ext>
            </a:extLst>
          </p:cNvPr>
          <p:cNvCxnSpPr>
            <a:cxnSpLocks noChangeShapeType="1"/>
          </p:cNvCxnSpPr>
          <p:nvPr/>
        </p:nvCxnSpPr>
        <p:spPr bwMode="auto">
          <a:xfrm>
            <a:off x="4095751" y="5929314"/>
            <a:ext cx="7143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8628" name="直接箭头连接符 24">
            <a:extLst>
              <a:ext uri="{FF2B5EF4-FFF2-40B4-BE49-F238E27FC236}">
                <a16:creationId xmlns:a16="http://schemas.microsoft.com/office/drawing/2014/main" id="{CCD1E763-E0FE-4B91-A751-A7BD0253CC3E}"/>
              </a:ext>
            </a:extLst>
          </p:cNvPr>
          <p:cNvCxnSpPr>
            <a:cxnSpLocks noChangeShapeType="1"/>
          </p:cNvCxnSpPr>
          <p:nvPr/>
        </p:nvCxnSpPr>
        <p:spPr bwMode="auto">
          <a:xfrm>
            <a:off x="5453063" y="428625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8629" name="直接箭头连接符 25">
            <a:extLst>
              <a:ext uri="{FF2B5EF4-FFF2-40B4-BE49-F238E27FC236}">
                <a16:creationId xmlns:a16="http://schemas.microsoft.com/office/drawing/2014/main" id="{CC8F985B-5478-4792-B0BA-1CFB93A3DD9D}"/>
              </a:ext>
            </a:extLst>
          </p:cNvPr>
          <p:cNvCxnSpPr>
            <a:cxnSpLocks noChangeShapeType="1"/>
          </p:cNvCxnSpPr>
          <p:nvPr/>
        </p:nvCxnSpPr>
        <p:spPr bwMode="auto">
          <a:xfrm>
            <a:off x="5524500" y="592931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8630" name="直接箭头连接符 26">
            <a:extLst>
              <a:ext uri="{FF2B5EF4-FFF2-40B4-BE49-F238E27FC236}">
                <a16:creationId xmlns:a16="http://schemas.microsoft.com/office/drawing/2014/main" id="{D8F19B91-4159-4599-80EF-E7DBD42A9A17}"/>
              </a:ext>
            </a:extLst>
          </p:cNvPr>
          <p:cNvCxnSpPr>
            <a:cxnSpLocks noChangeShapeType="1"/>
          </p:cNvCxnSpPr>
          <p:nvPr/>
        </p:nvCxnSpPr>
        <p:spPr bwMode="auto">
          <a:xfrm rot="16200000" flipV="1">
            <a:off x="4163220" y="5804695"/>
            <a:ext cx="407987" cy="285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8631" name="直接箭头连接符 27">
            <a:extLst>
              <a:ext uri="{FF2B5EF4-FFF2-40B4-BE49-F238E27FC236}">
                <a16:creationId xmlns:a16="http://schemas.microsoft.com/office/drawing/2014/main" id="{207D5F4C-B9DF-4842-BF2B-C04EAC41D836}"/>
              </a:ext>
            </a:extLst>
          </p:cNvPr>
          <p:cNvCxnSpPr>
            <a:cxnSpLocks noChangeShapeType="1"/>
          </p:cNvCxnSpPr>
          <p:nvPr/>
        </p:nvCxnSpPr>
        <p:spPr bwMode="auto">
          <a:xfrm>
            <a:off x="4095750" y="3643314"/>
            <a:ext cx="171450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8632" name="直接箭头连接符 24">
            <a:extLst>
              <a:ext uri="{FF2B5EF4-FFF2-40B4-BE49-F238E27FC236}">
                <a16:creationId xmlns:a16="http://schemas.microsoft.com/office/drawing/2014/main" id="{94528783-FEC7-47D9-BBF6-00642AD81B1E}"/>
              </a:ext>
            </a:extLst>
          </p:cNvPr>
          <p:cNvCxnSpPr>
            <a:cxnSpLocks noChangeShapeType="1"/>
          </p:cNvCxnSpPr>
          <p:nvPr/>
        </p:nvCxnSpPr>
        <p:spPr bwMode="auto">
          <a:xfrm>
            <a:off x="3738563" y="471487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8633" name="直接箭头连接符 25">
            <a:extLst>
              <a:ext uri="{FF2B5EF4-FFF2-40B4-BE49-F238E27FC236}">
                <a16:creationId xmlns:a16="http://schemas.microsoft.com/office/drawing/2014/main" id="{4A7CBCE0-F51C-42B4-B35A-F6AD64F60624}"/>
              </a:ext>
            </a:extLst>
          </p:cNvPr>
          <p:cNvCxnSpPr>
            <a:cxnSpLocks noChangeShapeType="1"/>
          </p:cNvCxnSpPr>
          <p:nvPr/>
        </p:nvCxnSpPr>
        <p:spPr bwMode="auto">
          <a:xfrm>
            <a:off x="2452689" y="4714875"/>
            <a:ext cx="428625" cy="1588"/>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68634" name="直接箭头连接符 26">
            <a:extLst>
              <a:ext uri="{FF2B5EF4-FFF2-40B4-BE49-F238E27FC236}">
                <a16:creationId xmlns:a16="http://schemas.microsoft.com/office/drawing/2014/main" id="{16445C0C-ACF4-46B8-B3B1-23494707E47F}"/>
              </a:ext>
            </a:extLst>
          </p:cNvPr>
          <p:cNvCxnSpPr>
            <a:cxnSpLocks noChangeShapeType="1"/>
          </p:cNvCxnSpPr>
          <p:nvPr/>
        </p:nvCxnSpPr>
        <p:spPr bwMode="auto">
          <a:xfrm>
            <a:off x="3381376" y="4714875"/>
            <a:ext cx="214313" cy="1588"/>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68635" name="直接连接符 27">
            <a:extLst>
              <a:ext uri="{FF2B5EF4-FFF2-40B4-BE49-F238E27FC236}">
                <a16:creationId xmlns:a16="http://schemas.microsoft.com/office/drawing/2014/main" id="{AE1F105E-B0C6-4041-936C-58773AA22751}"/>
              </a:ext>
            </a:extLst>
          </p:cNvPr>
          <p:cNvCxnSpPr>
            <a:cxnSpLocks noChangeShapeType="1"/>
          </p:cNvCxnSpPr>
          <p:nvPr/>
        </p:nvCxnSpPr>
        <p:spPr bwMode="auto">
          <a:xfrm rot="5400000">
            <a:off x="1989138" y="4178300"/>
            <a:ext cx="1071562" cy="1588"/>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cxnSp>
      <p:cxnSp>
        <p:nvCxnSpPr>
          <p:cNvPr id="68636" name="直接箭头连接符 28">
            <a:extLst>
              <a:ext uri="{FF2B5EF4-FFF2-40B4-BE49-F238E27FC236}">
                <a16:creationId xmlns:a16="http://schemas.microsoft.com/office/drawing/2014/main" id="{9E6032D2-A0D1-4262-AB3D-E7A2FD01D1E9}"/>
              </a:ext>
            </a:extLst>
          </p:cNvPr>
          <p:cNvCxnSpPr>
            <a:cxnSpLocks noChangeShapeType="1"/>
          </p:cNvCxnSpPr>
          <p:nvPr/>
        </p:nvCxnSpPr>
        <p:spPr bwMode="auto">
          <a:xfrm>
            <a:off x="2524126" y="3643314"/>
            <a:ext cx="500063" cy="1587"/>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sp>
        <p:nvSpPr>
          <p:cNvPr id="68637" name="文本框 1">
            <a:extLst>
              <a:ext uri="{FF2B5EF4-FFF2-40B4-BE49-F238E27FC236}">
                <a16:creationId xmlns:a16="http://schemas.microsoft.com/office/drawing/2014/main" id="{521DF258-384A-407D-8BDD-9AE477F3BAAC}"/>
              </a:ext>
            </a:extLst>
          </p:cNvPr>
          <p:cNvSpPr txBox="1">
            <a:spLocks noChangeArrowheads="1"/>
          </p:cNvSpPr>
          <p:nvPr/>
        </p:nvSpPr>
        <p:spPr bwMode="auto">
          <a:xfrm>
            <a:off x="4184651" y="6016625"/>
            <a:ext cx="500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50000"/>
              </a:spcBef>
              <a:spcAft>
                <a:spcPct val="0"/>
              </a:spcAft>
            </a:pPr>
            <a:r>
              <a:rPr lang="zh-CN" altLang="en-US" sz="1400" b="1">
                <a:solidFill>
                  <a:srgbClr val="FF0000"/>
                </a:solidFill>
                <a:latin typeface="Times New Roman" panose="02020603050405020304" pitchFamily="18" charset="0"/>
                <a:ea typeface="宋体" panose="02010600030101010101" pitchFamily="2" charset="-122"/>
                <a:sym typeface="宋体" panose="02010600030101010101" pitchFamily="2" charset="-122"/>
              </a:rPr>
              <a:t>SST</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3" name="Text Box 2">
            <a:extLst>
              <a:ext uri="{FF2B5EF4-FFF2-40B4-BE49-F238E27FC236}">
                <a16:creationId xmlns:a16="http://schemas.microsoft.com/office/drawing/2014/main" id="{F4E194FA-0061-47C8-8FE5-659024656731}"/>
              </a:ext>
            </a:extLst>
          </p:cNvPr>
          <p:cNvSpPr txBox="1">
            <a:spLocks noChangeArrowheads="1"/>
          </p:cNvSpPr>
          <p:nvPr/>
        </p:nvSpPr>
        <p:spPr bwMode="auto">
          <a:xfrm>
            <a:off x="1847851" y="260350"/>
            <a:ext cx="8423275"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00"/>
                </a:solidFill>
                <a:latin typeface="Times New Roman" panose="02020603050405020304" pitchFamily="18" charset="0"/>
                <a:ea typeface="宋体" panose="02010600030101010101" pitchFamily="2" charset="-122"/>
              </a:rPr>
              <a:t>3．第三个时钟周期</a:t>
            </a:r>
          </a:p>
          <a:p>
            <a:pPr fontAlgn="base">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这时第一条指令进入EXE级，第二条指令进入ID级，第三条指令进入IF级。3条指令的操作在各自的级同时进行：</a:t>
            </a:r>
          </a:p>
        </p:txBody>
      </p:sp>
      <p:sp>
        <p:nvSpPr>
          <p:cNvPr id="69634" name="Text Box 4">
            <a:extLst>
              <a:ext uri="{FF2B5EF4-FFF2-40B4-BE49-F238E27FC236}">
                <a16:creationId xmlns:a16="http://schemas.microsoft.com/office/drawing/2014/main" id="{668971E0-36DB-4149-AA38-F45FE6B69F84}"/>
              </a:ext>
            </a:extLst>
          </p:cNvPr>
          <p:cNvSpPr txBox="1">
            <a:spLocks noChangeArrowheads="1"/>
          </p:cNvSpPr>
          <p:nvPr/>
        </p:nvSpPr>
        <p:spPr bwMode="auto">
          <a:xfrm>
            <a:off x="3359151" y="1700213"/>
            <a:ext cx="5305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FFCC66"/>
                </a:solidFill>
                <a:latin typeface="Times New Roman" panose="02020603050405020304" pitchFamily="18" charset="0"/>
                <a:ea typeface="宋体" panose="02010600030101010101" pitchFamily="2" charset="-122"/>
              </a:rPr>
              <a:t>程序例子执行时的第三个时钟周期</a:t>
            </a:r>
          </a:p>
        </p:txBody>
      </p:sp>
      <p:grpSp>
        <p:nvGrpSpPr>
          <p:cNvPr id="69635" name="Group 8">
            <a:extLst>
              <a:ext uri="{FF2B5EF4-FFF2-40B4-BE49-F238E27FC236}">
                <a16:creationId xmlns:a16="http://schemas.microsoft.com/office/drawing/2014/main" id="{B65CF79C-3FEE-458B-B3E1-2E8330AFBADB}"/>
              </a:ext>
            </a:extLst>
          </p:cNvPr>
          <p:cNvGrpSpPr>
            <a:grpSpLocks/>
          </p:cNvGrpSpPr>
          <p:nvPr/>
        </p:nvGrpSpPr>
        <p:grpSpPr bwMode="auto">
          <a:xfrm>
            <a:off x="1847850" y="2205038"/>
            <a:ext cx="8820150" cy="4392612"/>
            <a:chOff x="0" y="1389"/>
            <a:chExt cx="5964" cy="2931"/>
          </a:xfrm>
        </p:grpSpPr>
        <p:pic>
          <p:nvPicPr>
            <p:cNvPr id="69636" name="Picture 3" descr="16">
              <a:extLst>
                <a:ext uri="{FF2B5EF4-FFF2-40B4-BE49-F238E27FC236}">
                  <a16:creationId xmlns:a16="http://schemas.microsoft.com/office/drawing/2014/main" id="{BC4E891B-C700-4C12-8373-E86E143EE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9"/>
              <a:ext cx="5964" cy="2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637" name="Group 5">
              <a:extLst>
                <a:ext uri="{FF2B5EF4-FFF2-40B4-BE49-F238E27FC236}">
                  <a16:creationId xmlns:a16="http://schemas.microsoft.com/office/drawing/2014/main" id="{1987B0E4-3221-4A1B-9D27-D33D97409256}"/>
                </a:ext>
              </a:extLst>
            </p:cNvPr>
            <p:cNvGrpSpPr>
              <a:grpSpLocks/>
            </p:cNvGrpSpPr>
            <p:nvPr/>
          </p:nvGrpSpPr>
          <p:grpSpPr bwMode="auto">
            <a:xfrm>
              <a:off x="1655" y="3612"/>
              <a:ext cx="363" cy="386"/>
              <a:chOff x="1610" y="3566"/>
              <a:chExt cx="363" cy="386"/>
            </a:xfrm>
          </p:grpSpPr>
          <p:sp>
            <p:nvSpPr>
              <p:cNvPr id="69638" name="Line 6">
                <a:extLst>
                  <a:ext uri="{FF2B5EF4-FFF2-40B4-BE49-F238E27FC236}">
                    <a16:creationId xmlns:a16="http://schemas.microsoft.com/office/drawing/2014/main" id="{E3E996F4-7F88-4380-8637-156F810FAA12}"/>
                  </a:ext>
                </a:extLst>
              </p:cNvPr>
              <p:cNvSpPr>
                <a:spLocks noChangeShapeType="1"/>
              </p:cNvSpPr>
              <p:nvPr/>
            </p:nvSpPr>
            <p:spPr bwMode="auto">
              <a:xfrm flipV="1">
                <a:off x="1746" y="3566"/>
                <a:ext cx="0" cy="227"/>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69639" name="Text Box 7">
                <a:extLst>
                  <a:ext uri="{FF2B5EF4-FFF2-40B4-BE49-F238E27FC236}">
                    <a16:creationId xmlns:a16="http://schemas.microsoft.com/office/drawing/2014/main" id="{6512F83B-3B51-496D-A031-F6B340F66B95}"/>
                  </a:ext>
                </a:extLst>
              </p:cNvPr>
              <p:cNvSpPr txBox="1">
                <a:spLocks noChangeArrowheads="1"/>
              </p:cNvSpPr>
              <p:nvPr/>
            </p:nvSpPr>
            <p:spPr bwMode="auto">
              <a:xfrm>
                <a:off x="1610" y="3748"/>
                <a:ext cx="36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FFFF"/>
                    </a:solidFill>
                    <a:latin typeface="Times New Roman" panose="02020603050405020304" pitchFamily="18" charset="0"/>
                    <a:ea typeface="宋体" panose="02010600030101010101" pitchFamily="2" charset="-122"/>
                  </a:rPr>
                  <a:t>SST</a:t>
                </a:r>
              </a:p>
            </p:txBody>
          </p:sp>
        </p:grpSp>
      </p:grpSp>
      <p:pic>
        <p:nvPicPr>
          <p:cNvPr id="69640" name="Picture 9" descr="图2">
            <a:extLst>
              <a:ext uri="{FF2B5EF4-FFF2-40B4-BE49-F238E27FC236}">
                <a16:creationId xmlns:a16="http://schemas.microsoft.com/office/drawing/2014/main" id="{BF99913B-96DB-4D4B-899B-3936AF4FE763}"/>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34111" t="43846" r="57582" b="47972"/>
          <a:stretch>
            <a:fillRect/>
          </a:stretch>
        </p:blipFill>
        <p:spPr bwMode="auto">
          <a:xfrm>
            <a:off x="8904288" y="1700213"/>
            <a:ext cx="1547812"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灯片编号占位符 1">
            <a:extLst>
              <a:ext uri="{FF2B5EF4-FFF2-40B4-BE49-F238E27FC236}">
                <a16:creationId xmlns:a16="http://schemas.microsoft.com/office/drawing/2014/main" id="{2A8D9659-7421-4B36-AC1F-EB9616031D9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9D1E97DB-443E-452D-9732-D72C18886AD5}"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289</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29</a:t>
            </a:fld>
            <a:endParaRPr lang="en-US" altLang="zh-CN" sz="1200" dirty="0">
              <a:latin typeface="Arial" panose="020B0604020202020204" pitchFamily="34" charset="0"/>
            </a:endParaRPr>
          </a:p>
        </p:txBody>
      </p:sp>
      <p:sp>
        <p:nvSpPr>
          <p:cNvPr id="205826" name="Rectangle 2"/>
          <p:cNvSpPr>
            <a:spLocks noGrp="1" noChangeArrowheads="1"/>
          </p:cNvSpPr>
          <p:nvPr>
            <p:ph type="title"/>
          </p:nvPr>
        </p:nvSpPr>
        <p:spPr>
          <a:xfrm>
            <a:off x="2024064" y="428625"/>
            <a:ext cx="8488363" cy="609600"/>
          </a:xfrm>
        </p:spPr>
        <p:txBody>
          <a:bodyPr vert="horz" wrap="square" lIns="91440" tIns="45720" rIns="91440" bIns="45720" numCol="1" anchor="ctr" anchorCtr="0" compatLnSpc="1"/>
          <a:lstStyle/>
          <a:p>
            <a:pPr>
              <a:defRPr/>
            </a:pPr>
            <a:r>
              <a:rPr lang="zh-CN" altLang="en-US" dirty="0">
                <a:solidFill>
                  <a:srgbClr val="FFFF00"/>
                </a:solidFill>
                <a:latin typeface="Arial Narrow" panose="020B0606020202030204" pitchFamily="34" charset="0"/>
              </a:rPr>
              <a:t>算术平均时间的问题</a:t>
            </a:r>
            <a:endParaRPr lang="en-US" altLang="zh-CN" dirty="0">
              <a:solidFill>
                <a:srgbClr val="FFFF00"/>
              </a:solidFill>
              <a:latin typeface="Arial Narrow" panose="020B0606020202030204" pitchFamily="34" charset="0"/>
            </a:endParaRPr>
          </a:p>
        </p:txBody>
      </p:sp>
      <p:sp>
        <p:nvSpPr>
          <p:cNvPr id="205827" name="Rectangle 3"/>
          <p:cNvSpPr>
            <a:spLocks noGrp="1" noChangeArrowheads="1"/>
          </p:cNvSpPr>
          <p:nvPr>
            <p:ph idx="1"/>
          </p:nvPr>
        </p:nvSpPr>
        <p:spPr>
          <a:xfrm>
            <a:off x="1828800" y="1285876"/>
            <a:ext cx="8839200" cy="4664075"/>
          </a:xfrm>
        </p:spPr>
        <p:txBody>
          <a:bodyPr vert="horz" wrap="square" lIns="91440" tIns="45720" rIns="91440" bIns="45720" numCol="1" anchor="t" anchorCtr="0" compatLnSpc="1"/>
          <a:lstStyle/>
          <a:p>
            <a:pPr>
              <a:lnSpc>
                <a:spcPct val="110000"/>
              </a:lnSpc>
              <a:defRPr/>
            </a:pPr>
            <a:r>
              <a:rPr lang="zh-CN" altLang="en-US" sz="2400" b="1" dirty="0">
                <a:solidFill>
                  <a:srgbClr val="FFFF00"/>
                </a:solidFill>
                <a:effectLst/>
                <a:latin typeface="Comic Sans MS" panose="030F0702030302020204" pitchFamily="66" charset="0"/>
              </a:rPr>
              <a:t>每个应用程序运行的概率并不相同</a:t>
            </a:r>
            <a:endParaRPr lang="en-US" altLang="zh-CN" sz="2400" b="1" dirty="0">
              <a:solidFill>
                <a:srgbClr val="FFFF00"/>
              </a:solidFill>
              <a:effectLst/>
              <a:latin typeface="Comic Sans MS" panose="030F0702030302020204" pitchFamily="66" charset="0"/>
            </a:endParaRPr>
          </a:p>
          <a:p>
            <a:pPr>
              <a:lnSpc>
                <a:spcPct val="110000"/>
              </a:lnSpc>
              <a:defRPr/>
            </a:pPr>
            <a:r>
              <a:rPr lang="zh-CN" altLang="en-US" sz="2400" b="1" dirty="0">
                <a:solidFill>
                  <a:srgbClr val="00FF00"/>
                </a:solidFill>
                <a:effectLst/>
                <a:latin typeface="Comic Sans MS" panose="030F0702030302020204" pitchFamily="66" charset="0"/>
              </a:rPr>
              <a:t>更长执行时间的程序在平均值中的份量更重</a:t>
            </a:r>
            <a:endParaRPr lang="en-US" altLang="zh-CN" sz="2400" b="1" dirty="0">
              <a:solidFill>
                <a:srgbClr val="00FF00"/>
              </a:solidFill>
              <a:effectLst/>
              <a:latin typeface="Comic Sans MS" panose="030F0702030302020204" pitchFamily="66" charset="0"/>
            </a:endParaRPr>
          </a:p>
          <a:p>
            <a:pPr>
              <a:defRPr/>
            </a:pPr>
            <a:r>
              <a:rPr lang="zh-CN" altLang="en-US" sz="2400" b="1" dirty="0">
                <a:latin typeface="Comic Sans MS" panose="030F0702030302020204" pitchFamily="66" charset="0"/>
              </a:rPr>
              <a:t>例如，两个机器执行两个基准测试程序的时间</a:t>
            </a:r>
            <a:endParaRPr lang="en-US" altLang="zh-CN" sz="2400" dirty="0">
              <a:latin typeface="Comic Sans MS" panose="030F0702030302020204" pitchFamily="66" charset="0"/>
            </a:endParaRPr>
          </a:p>
          <a:p>
            <a:pPr>
              <a:lnSpc>
                <a:spcPct val="110000"/>
              </a:lnSpc>
              <a:buNone/>
              <a:defRPr/>
            </a:pPr>
            <a:r>
              <a:rPr lang="en-US" altLang="zh-CN" sz="2400" dirty="0">
                <a:effectLst/>
                <a:latin typeface="Comic Sans MS" panose="030F0702030302020204" pitchFamily="66" charset="0"/>
              </a:rPr>
              <a:t>                               </a:t>
            </a:r>
            <a:r>
              <a:rPr lang="en-US" altLang="zh-CN" sz="2000" b="1" dirty="0">
                <a:effectLst/>
                <a:latin typeface="Comic Sans MS" panose="030F0702030302020204" pitchFamily="66" charset="0"/>
              </a:rPr>
              <a:t>Machine A                   Machine B</a:t>
            </a:r>
          </a:p>
          <a:p>
            <a:pPr>
              <a:lnSpc>
                <a:spcPct val="110000"/>
              </a:lnSpc>
              <a:buNone/>
              <a:defRPr/>
            </a:pPr>
            <a:r>
              <a:rPr lang="en-US" altLang="zh-CN" sz="2000" b="1" dirty="0">
                <a:effectLst/>
                <a:latin typeface="Comic Sans MS" panose="030F0702030302020204" pitchFamily="66" charset="0"/>
              </a:rPr>
              <a:t>      Program 1        2 seconds (20%)        4 seconds (20%)</a:t>
            </a:r>
          </a:p>
          <a:p>
            <a:pPr>
              <a:lnSpc>
                <a:spcPct val="110000"/>
              </a:lnSpc>
              <a:buNone/>
              <a:defRPr/>
            </a:pPr>
            <a:r>
              <a:rPr lang="en-US" altLang="zh-CN" sz="2000" b="1" dirty="0">
                <a:effectLst/>
                <a:latin typeface="Comic Sans MS" panose="030F0702030302020204" pitchFamily="66" charset="0"/>
              </a:rPr>
              <a:t>      Program 2        12 seconds (80%)       8 seconds (80%)</a:t>
            </a:r>
          </a:p>
          <a:p>
            <a:pPr>
              <a:lnSpc>
                <a:spcPct val="110000"/>
              </a:lnSpc>
              <a:buNone/>
              <a:defRPr/>
            </a:pPr>
            <a:r>
              <a:rPr lang="en-US" altLang="zh-CN" sz="2000" i="1" dirty="0">
                <a:effectLst/>
                <a:latin typeface="Comic Sans MS" panose="030F0702030302020204" pitchFamily="66" charset="0"/>
              </a:rPr>
              <a:t>               </a:t>
            </a:r>
            <a:r>
              <a:rPr lang="zh-CN" altLang="en-US" sz="2000" i="1" dirty="0">
                <a:effectLst/>
                <a:latin typeface="Comic Sans MS" panose="030F0702030302020204" pitchFamily="66" charset="0"/>
              </a:rPr>
              <a:t>（</a:t>
            </a:r>
            <a:r>
              <a:rPr lang="en-US" altLang="zh-CN" sz="2000" i="1" dirty="0">
                <a:effectLst/>
                <a:latin typeface="Comic Sans MS" panose="030F0702030302020204" pitchFamily="66" charset="0"/>
              </a:rPr>
              <a:t>Program 2</a:t>
            </a:r>
            <a:r>
              <a:rPr lang="zh-CN" altLang="en-US" sz="2000" i="1" dirty="0">
                <a:effectLst/>
                <a:latin typeface="Comic Sans MS" panose="030F0702030302020204" pitchFamily="66" charset="0"/>
              </a:rPr>
              <a:t>运行的概率是</a:t>
            </a:r>
            <a:r>
              <a:rPr lang="en-US" altLang="zh-CN" sz="2000" i="1" dirty="0">
                <a:effectLst/>
                <a:latin typeface="Comic Sans MS" panose="030F0702030302020204" pitchFamily="66" charset="0"/>
              </a:rPr>
              <a:t> Program 1</a:t>
            </a:r>
            <a:r>
              <a:rPr lang="zh-CN" altLang="en-US" sz="2000" i="1" dirty="0">
                <a:effectLst/>
                <a:latin typeface="Comic Sans MS" panose="030F0702030302020204" pitchFamily="66" charset="0"/>
              </a:rPr>
              <a:t>的</a:t>
            </a:r>
            <a:r>
              <a:rPr lang="en-US" altLang="zh-CN" sz="2000" i="1" dirty="0">
                <a:effectLst/>
                <a:latin typeface="Comic Sans MS" panose="030F0702030302020204" pitchFamily="66" charset="0"/>
              </a:rPr>
              <a:t>4</a:t>
            </a:r>
            <a:r>
              <a:rPr lang="zh-CN" altLang="en-US" sz="2000" i="1" dirty="0">
                <a:effectLst/>
                <a:latin typeface="Comic Sans MS" panose="030F0702030302020204" pitchFamily="66" charset="0"/>
              </a:rPr>
              <a:t>倍）</a:t>
            </a:r>
            <a:endParaRPr lang="en-US" altLang="zh-CN" sz="2000" b="1" i="1" dirty="0">
              <a:effectLst/>
              <a:latin typeface="Comic Sans MS" panose="030F0702030302020204" pitchFamily="66" charset="0"/>
            </a:endParaRPr>
          </a:p>
          <a:p>
            <a:pPr>
              <a:lnSpc>
                <a:spcPct val="110000"/>
              </a:lnSpc>
              <a:spcBef>
                <a:spcPct val="50000"/>
              </a:spcBef>
              <a:defRPr/>
            </a:pPr>
            <a:r>
              <a:rPr lang="zh-CN" altLang="en-US" sz="2400" b="1" dirty="0">
                <a:effectLst/>
                <a:latin typeface="Comic Sans MS" panose="030F0702030302020204" pitchFamily="66" charset="0"/>
              </a:rPr>
              <a:t>计算算术平均值</a:t>
            </a:r>
            <a:r>
              <a:rPr lang="zh-CN" altLang="en-US" sz="2400" b="1" dirty="0">
                <a:solidFill>
                  <a:srgbClr val="FFFF00"/>
                </a:solidFill>
                <a:effectLst/>
                <a:latin typeface="Comic Sans MS" panose="030F0702030302020204" pitchFamily="66" charset="0"/>
              </a:rPr>
              <a:t>，</a:t>
            </a:r>
            <a:r>
              <a:rPr lang="en-US" altLang="zh-CN" sz="2400" dirty="0">
                <a:solidFill>
                  <a:srgbClr val="FFFF00"/>
                </a:solidFill>
                <a:effectLst/>
                <a:latin typeface="Comic Sans MS" panose="030F0702030302020204" pitchFamily="66" charset="0"/>
              </a:rPr>
              <a:t> Program 2 </a:t>
            </a:r>
            <a:r>
              <a:rPr lang="zh-CN" altLang="en-US" sz="2400" b="1" dirty="0">
                <a:solidFill>
                  <a:srgbClr val="FFC000"/>
                </a:solidFill>
                <a:effectLst/>
                <a:latin typeface="Comic Sans MS" panose="030F0702030302020204" pitchFamily="66" charset="0"/>
              </a:rPr>
              <a:t>占的比重</a:t>
            </a:r>
            <a:r>
              <a:rPr lang="zh-CN" altLang="en-US" sz="2400" b="1" dirty="0">
                <a:effectLst/>
                <a:latin typeface="Comic Sans MS" panose="030F0702030302020204" pitchFamily="66" charset="0"/>
              </a:rPr>
              <a:t>比</a:t>
            </a:r>
            <a:r>
              <a:rPr lang="en-US" altLang="zh-CN" sz="2400" dirty="0">
                <a:solidFill>
                  <a:srgbClr val="66FFFF"/>
                </a:solidFill>
                <a:effectLst/>
                <a:latin typeface="Comic Sans MS" panose="030F0702030302020204" pitchFamily="66" charset="0"/>
              </a:rPr>
              <a:t>Program 1</a:t>
            </a:r>
            <a:r>
              <a:rPr lang="zh-CN" altLang="en-US" sz="2400" b="1" dirty="0">
                <a:effectLst/>
                <a:latin typeface="Comic Sans MS" panose="030F0702030302020204" pitchFamily="66" charset="0"/>
              </a:rPr>
              <a:t>更大</a:t>
            </a:r>
            <a:endParaRPr lang="en-US" altLang="zh-CN" sz="2400" b="1" dirty="0">
              <a:effectLst/>
              <a:latin typeface="Comic Sans MS" panose="030F0702030302020204" pitchFamily="66" charset="0"/>
            </a:endParaRPr>
          </a:p>
          <a:p>
            <a:pPr lvl="1">
              <a:lnSpc>
                <a:spcPct val="110000"/>
              </a:lnSpc>
              <a:defRPr/>
            </a:pPr>
            <a:r>
              <a:rPr lang="zh-CN" altLang="en-US" sz="2000" b="1" dirty="0">
                <a:effectLst/>
                <a:latin typeface="Comic Sans MS" panose="030F0702030302020204" pitchFamily="66" charset="0"/>
              </a:rPr>
              <a:t>显然，改善</a:t>
            </a:r>
            <a:r>
              <a:rPr lang="en-US" altLang="zh-CN" sz="2400" dirty="0">
                <a:solidFill>
                  <a:srgbClr val="FFFF00"/>
                </a:solidFill>
                <a:effectLst/>
                <a:latin typeface="Comic Sans MS" panose="030F0702030302020204" pitchFamily="66" charset="0"/>
                <a:cs typeface="+mn-cs"/>
              </a:rPr>
              <a:t>Program 2</a:t>
            </a:r>
            <a:r>
              <a:rPr lang="zh-CN" altLang="en-US" sz="2000" b="1" dirty="0">
                <a:effectLst/>
                <a:latin typeface="Comic Sans MS" panose="030F0702030302020204" pitchFamily="66" charset="0"/>
              </a:rPr>
              <a:t>对平均值的影响大于</a:t>
            </a:r>
            <a:r>
              <a:rPr lang="en-US" altLang="zh-CN" sz="2000" dirty="0">
                <a:solidFill>
                  <a:srgbClr val="66FFFF"/>
                </a:solidFill>
                <a:effectLst/>
                <a:latin typeface="Comic Sans MS" panose="030F0702030302020204" pitchFamily="66" charset="0"/>
              </a:rPr>
              <a:t>Program 1</a:t>
            </a:r>
            <a:endParaRPr lang="en-US" altLang="zh-CN" dirty="0">
              <a:effectLst/>
            </a:endParaRPr>
          </a:p>
        </p:txBody>
      </p:sp>
      <p:grpSp>
        <p:nvGrpSpPr>
          <p:cNvPr id="51205" name="Group 4"/>
          <p:cNvGrpSpPr/>
          <p:nvPr/>
        </p:nvGrpSpPr>
        <p:grpSpPr>
          <a:xfrm>
            <a:off x="2495550" y="3230563"/>
            <a:ext cx="7162800" cy="762000"/>
            <a:chOff x="672" y="1920"/>
            <a:chExt cx="4512" cy="480"/>
          </a:xfrm>
        </p:grpSpPr>
        <p:sp>
          <p:nvSpPr>
            <p:cNvPr id="51206" name="Line 5"/>
            <p:cNvSpPr/>
            <p:nvPr/>
          </p:nvSpPr>
          <p:spPr>
            <a:xfrm>
              <a:off x="672" y="1920"/>
              <a:ext cx="4512" cy="0"/>
            </a:xfrm>
            <a:prstGeom prst="line">
              <a:avLst/>
            </a:prstGeom>
            <a:ln w="9525" cap="flat" cmpd="sng">
              <a:solidFill>
                <a:schemeClr val="tx1"/>
              </a:solidFill>
              <a:prstDash val="solid"/>
              <a:headEnd type="none" w="med" len="med"/>
              <a:tailEnd type="none" w="med" len="med"/>
            </a:ln>
          </p:spPr>
        </p:sp>
        <p:sp>
          <p:nvSpPr>
            <p:cNvPr id="51207" name="Line 6"/>
            <p:cNvSpPr/>
            <p:nvPr/>
          </p:nvSpPr>
          <p:spPr>
            <a:xfrm>
              <a:off x="672" y="2160"/>
              <a:ext cx="4512" cy="0"/>
            </a:xfrm>
            <a:prstGeom prst="line">
              <a:avLst/>
            </a:prstGeom>
            <a:ln w="9525" cap="flat" cmpd="sng">
              <a:solidFill>
                <a:schemeClr val="tx1"/>
              </a:solidFill>
              <a:prstDash val="solid"/>
              <a:headEnd type="none" w="med" len="med"/>
              <a:tailEnd type="none" w="med" len="med"/>
            </a:ln>
          </p:spPr>
        </p:sp>
        <p:sp>
          <p:nvSpPr>
            <p:cNvPr id="51208" name="Line 7"/>
            <p:cNvSpPr/>
            <p:nvPr/>
          </p:nvSpPr>
          <p:spPr>
            <a:xfrm>
              <a:off x="672" y="2400"/>
              <a:ext cx="4512" cy="0"/>
            </a:xfrm>
            <a:prstGeom prst="line">
              <a:avLst/>
            </a:prstGeom>
            <a:ln w="9525" cap="flat" cmpd="sng">
              <a:solidFill>
                <a:schemeClr val="tx1"/>
              </a:solidFill>
              <a:prstDash val="solid"/>
              <a:headEnd type="none" w="med" len="med"/>
              <a:tailEnd type="none" w="med" len="med"/>
            </a:ln>
          </p:spPr>
        </p:sp>
      </p:gr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5" name="Text Box 2">
            <a:extLst>
              <a:ext uri="{FF2B5EF4-FFF2-40B4-BE49-F238E27FC236}">
                <a16:creationId xmlns:a16="http://schemas.microsoft.com/office/drawing/2014/main" id="{88D96A04-7876-4935-85DD-2F89838FBFD8}"/>
              </a:ext>
            </a:extLst>
          </p:cNvPr>
          <p:cNvSpPr txBox="1"/>
          <p:nvPr/>
        </p:nvSpPr>
        <p:spPr>
          <a:xfrm>
            <a:off x="1703388" y="0"/>
            <a:ext cx="8964612" cy="1919288"/>
          </a:xfrm>
          <a:prstGeom prst="rect">
            <a:avLst/>
          </a:prstGeom>
          <a:noFill/>
          <a:ln w="9525">
            <a:noFill/>
          </a:ln>
        </p:spPr>
        <p:txBody>
          <a:bodyPr>
            <a:spAutoFit/>
          </a:bodyPr>
          <a:lstStyle/>
          <a:p>
            <a:pPr fontAlgn="base">
              <a:lnSpc>
                <a:spcPct val="120000"/>
              </a:lnSpc>
              <a:spcBef>
                <a:spcPct val="0"/>
              </a:spcBef>
              <a:spcAft>
                <a:spcPct val="0"/>
              </a:spcAft>
            </a:pPr>
            <a:r>
              <a:rPr lang="zh-CN" altLang="en-US" sz="2800" b="1" noProof="1">
                <a:solidFill>
                  <a:srgbClr val="CCFFFF"/>
                </a:solidFill>
                <a:latin typeface="Times New Roman" panose="02020603050405020304" pitchFamily="18" charset="0"/>
                <a:ea typeface="宋体" panose="02010600030101010101" pitchFamily="2" charset="-122"/>
                <a:cs typeface="+mn-ea"/>
              </a:rPr>
              <a:t>（1）</a:t>
            </a:r>
            <a:r>
              <a:rPr lang="en-US" altLang="x-none" sz="2800" b="1" noProof="1">
                <a:solidFill>
                  <a:srgbClr val="CCFFFF"/>
                </a:solidFill>
                <a:latin typeface="Times New Roman" panose="02020603050405020304" pitchFamily="18" charset="0"/>
                <a:ea typeface="宋体" panose="02010600030101010101" pitchFamily="2" charset="-122"/>
                <a:cs typeface="+mn-ea"/>
              </a:rPr>
              <a:t>处在</a:t>
            </a:r>
            <a:r>
              <a:rPr lang="zh-CN" altLang="en-US" sz="2800" b="1" noProof="1">
                <a:solidFill>
                  <a:srgbClr val="FFFF00"/>
                </a:solidFill>
                <a:latin typeface="Times New Roman" panose="02020603050405020304" pitchFamily="18" charset="0"/>
                <a:ea typeface="宋体" panose="02010600030101010101" pitchFamily="2" charset="-122"/>
                <a:cs typeface="+mn-ea"/>
              </a:rPr>
              <a:t>EXE</a:t>
            </a:r>
            <a:r>
              <a:rPr lang="zh-CN" altLang="en-US" sz="2800" b="1" noProof="1">
                <a:solidFill>
                  <a:srgbClr val="CCFFFF"/>
                </a:solidFill>
                <a:latin typeface="Times New Roman" panose="02020603050405020304" pitchFamily="18" charset="0"/>
                <a:ea typeface="宋体" panose="02010600030101010101" pitchFamily="2" charset="-122"/>
                <a:cs typeface="+mn-ea"/>
              </a:rPr>
              <a:t>级的第一条指令</a:t>
            </a:r>
            <a:r>
              <a:rPr lang="zh-CN" altLang="en-US" sz="2800" b="1" noProof="1">
                <a:solidFill>
                  <a:srgbClr val="FFCC00"/>
                </a:solidFill>
                <a:latin typeface="Times New Roman" panose="02020603050405020304" pitchFamily="18" charset="0"/>
                <a:ea typeface="宋体" panose="02010600030101010101" pitchFamily="2" charset="-122"/>
                <a:cs typeface="+mn-ea"/>
              </a:rPr>
              <a:t>add  r1，r1，4</a:t>
            </a:r>
            <a:r>
              <a:rPr lang="zh-CN" altLang="en-US" sz="2800" b="1" noProof="1">
                <a:solidFill>
                  <a:srgbClr val="CCFFFF"/>
                </a:solidFill>
                <a:latin typeface="Times New Roman" panose="02020603050405020304" pitchFamily="18" charset="0"/>
                <a:ea typeface="宋体" panose="02010600030101010101" pitchFamily="2" charset="-122"/>
                <a:cs typeface="+mn-ea"/>
              </a:rPr>
              <a:t>由ALU完成加法操作</a:t>
            </a:r>
            <a:r>
              <a:rPr lang="en-US" altLang="zh-CN" sz="2800" b="1" noProof="1">
                <a:solidFill>
                  <a:srgbClr val="CCFFFF"/>
                </a:solidFill>
                <a:latin typeface="Times New Roman" panose="02020603050405020304" pitchFamily="18" charset="0"/>
                <a:ea typeface="宋体" panose="02010600030101010101" pitchFamily="2" charset="-122"/>
                <a:cs typeface="+mn-ea"/>
              </a:rPr>
              <a:t>：</a:t>
            </a:r>
            <a:endParaRPr lang="en-US" altLang="zh-CN" sz="2400" b="1" noProof="1">
              <a:solidFill>
                <a:srgbClr val="CCFFFF"/>
              </a:solidFill>
              <a:latin typeface="Times New Roman" panose="02020603050405020304" pitchFamily="18" charset="0"/>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zh-CN" altLang="en-US" sz="2200" b="1" noProof="1">
                <a:solidFill>
                  <a:srgbClr val="CCFFFF"/>
                </a:solidFill>
                <a:latin typeface="Times New Roman" panose="02020603050405020304" pitchFamily="18" charset="0"/>
                <a:ea typeface="宋体" panose="02010600030101010101" pitchFamily="2" charset="-122"/>
                <a:cs typeface="+mn-ea"/>
              </a:rPr>
              <a:t>多路器选择信号SIMM(select immediate)为1，意为选择立即数</a:t>
            </a:r>
            <a:endParaRPr lang="en-US" altLang="zh-CN" sz="2200" b="1" noProof="1">
              <a:solidFill>
                <a:srgbClr val="CCFFFF"/>
              </a:solidFill>
              <a:latin typeface="Times New Roman" panose="02020603050405020304" pitchFamily="18" charset="0"/>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en-US" altLang="zh-CN" sz="2200" b="1" noProof="1">
                <a:solidFill>
                  <a:srgbClr val="CCFFFF"/>
                </a:solidFill>
                <a:latin typeface="Times New Roman" panose="02020603050405020304" pitchFamily="18" charset="0"/>
                <a:ea typeface="宋体" panose="02010600030101010101" pitchFamily="2" charset="-122"/>
                <a:cs typeface="+mn-ea"/>
              </a:rPr>
              <a:t> </a:t>
            </a:r>
            <a:r>
              <a:rPr lang="zh-CN" altLang="en-US" sz="2200" b="1" noProof="1">
                <a:solidFill>
                  <a:srgbClr val="CCFFFF"/>
                </a:solidFill>
                <a:latin typeface="Times New Roman" panose="02020603050405020304" pitchFamily="18" charset="0"/>
                <a:ea typeface="宋体" panose="02010600030101010101" pitchFamily="2" charset="-122"/>
                <a:cs typeface="+mn-ea"/>
              </a:rPr>
              <a:t>ALU的两个源操作数分别来自</a:t>
            </a:r>
            <a:r>
              <a:rPr lang="zh-CN" altLang="en-US" sz="2200" b="1" noProof="1">
                <a:solidFill>
                  <a:srgbClr val="FFCC66"/>
                </a:solidFill>
                <a:latin typeface="Times New Roman" panose="02020603050405020304" pitchFamily="18" charset="0"/>
                <a:ea typeface="宋体" panose="02010600030101010101" pitchFamily="2" charset="-122"/>
                <a:cs typeface="+mn-ea"/>
              </a:rPr>
              <a:t>A</a:t>
            </a:r>
            <a:r>
              <a:rPr lang="zh-CN" altLang="en-US" sz="2200" b="1" noProof="1">
                <a:solidFill>
                  <a:srgbClr val="CCFFFF"/>
                </a:solidFill>
                <a:latin typeface="Times New Roman" panose="02020603050405020304" pitchFamily="18" charset="0"/>
                <a:ea typeface="宋体" panose="02010600030101010101" pitchFamily="2" charset="-122"/>
                <a:cs typeface="+mn-ea"/>
              </a:rPr>
              <a:t>和</a:t>
            </a:r>
            <a:r>
              <a:rPr lang="zh-CN" altLang="en-US" sz="2200" b="1" noProof="1">
                <a:solidFill>
                  <a:srgbClr val="FFCC66"/>
                </a:solidFill>
                <a:latin typeface="Times New Roman" panose="02020603050405020304" pitchFamily="18" charset="0"/>
                <a:ea typeface="宋体" panose="02010600030101010101" pitchFamily="2" charset="-122"/>
                <a:cs typeface="+mn-ea"/>
              </a:rPr>
              <a:t>I</a:t>
            </a:r>
            <a:r>
              <a:rPr lang="en-US" altLang="zh-CN" sz="2200" b="1" noProof="1">
                <a:solidFill>
                  <a:srgbClr val="CCFFFF"/>
                </a:solidFill>
                <a:latin typeface="Times New Roman" panose="02020603050405020304" pitchFamily="18" charset="0"/>
                <a:ea typeface="宋体" panose="02010600030101010101" pitchFamily="2" charset="-122"/>
                <a:cs typeface="+mn-ea"/>
              </a:rPr>
              <a:t>，ALUOP</a:t>
            </a:r>
            <a:r>
              <a:rPr lang="zh-CN" altLang="en-US" sz="2200" b="1" noProof="1">
                <a:solidFill>
                  <a:srgbClr val="CCFFFF"/>
                </a:solidFill>
                <a:latin typeface="Times New Roman" panose="02020603050405020304" pitchFamily="18" charset="0"/>
                <a:ea typeface="宋体" panose="02010600030101010101" pitchFamily="2" charset="-122"/>
                <a:cs typeface="+mn-ea"/>
              </a:rPr>
              <a:t>是加运算控制信号。</a:t>
            </a:r>
            <a:endParaRPr lang="zh-CN" altLang="en-US" sz="2200" b="1" noProof="1">
              <a:solidFill>
                <a:srgbClr val="CCFFFF"/>
              </a:solidFill>
              <a:latin typeface="Times New Roman" panose="02020603050405020304" pitchFamily="18" charset="0"/>
              <a:ea typeface="宋体" panose="02010600030101010101" pitchFamily="2" charset="-122"/>
            </a:endParaRPr>
          </a:p>
        </p:txBody>
      </p:sp>
      <p:grpSp>
        <p:nvGrpSpPr>
          <p:cNvPr id="70658" name="组合 27">
            <a:extLst>
              <a:ext uri="{FF2B5EF4-FFF2-40B4-BE49-F238E27FC236}">
                <a16:creationId xmlns:a16="http://schemas.microsoft.com/office/drawing/2014/main" id="{A6B70238-9322-4F46-A67A-DD48EE0A87CE}"/>
              </a:ext>
            </a:extLst>
          </p:cNvPr>
          <p:cNvGrpSpPr>
            <a:grpSpLocks/>
          </p:cNvGrpSpPr>
          <p:nvPr/>
        </p:nvGrpSpPr>
        <p:grpSpPr bwMode="auto">
          <a:xfrm>
            <a:off x="1738314" y="1928814"/>
            <a:ext cx="8929687" cy="4643437"/>
            <a:chOff x="323850" y="2205038"/>
            <a:chExt cx="8820150" cy="4392612"/>
          </a:xfrm>
        </p:grpSpPr>
        <p:grpSp>
          <p:nvGrpSpPr>
            <p:cNvPr id="70659" name="Group 8">
              <a:extLst>
                <a:ext uri="{FF2B5EF4-FFF2-40B4-BE49-F238E27FC236}">
                  <a16:creationId xmlns:a16="http://schemas.microsoft.com/office/drawing/2014/main" id="{A8DE1BFC-3A1E-4407-9CBB-EA73ECD1F4B0}"/>
                </a:ext>
              </a:extLst>
            </p:cNvPr>
            <p:cNvGrpSpPr>
              <a:grpSpLocks/>
            </p:cNvGrpSpPr>
            <p:nvPr/>
          </p:nvGrpSpPr>
          <p:grpSpPr bwMode="auto">
            <a:xfrm>
              <a:off x="323850" y="2205038"/>
              <a:ext cx="8820150" cy="4392612"/>
              <a:chOff x="0" y="1389"/>
              <a:chExt cx="5964" cy="2931"/>
            </a:xfrm>
          </p:grpSpPr>
          <p:pic>
            <p:nvPicPr>
              <p:cNvPr id="70660" name="Picture 3" descr="16">
                <a:extLst>
                  <a:ext uri="{FF2B5EF4-FFF2-40B4-BE49-F238E27FC236}">
                    <a16:creationId xmlns:a16="http://schemas.microsoft.com/office/drawing/2014/main" id="{C138205E-52C4-4BA1-81A8-16878F137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9"/>
                <a:ext cx="5964" cy="2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0661" name="Group 5">
                <a:extLst>
                  <a:ext uri="{FF2B5EF4-FFF2-40B4-BE49-F238E27FC236}">
                    <a16:creationId xmlns:a16="http://schemas.microsoft.com/office/drawing/2014/main" id="{7A4C5A35-89CE-46F7-9829-394506AF53DB}"/>
                  </a:ext>
                </a:extLst>
              </p:cNvPr>
              <p:cNvGrpSpPr>
                <a:grpSpLocks/>
              </p:cNvGrpSpPr>
              <p:nvPr/>
            </p:nvGrpSpPr>
            <p:grpSpPr bwMode="auto">
              <a:xfrm>
                <a:off x="1655" y="3612"/>
                <a:ext cx="363" cy="376"/>
                <a:chOff x="1610" y="3566"/>
                <a:chExt cx="363" cy="376"/>
              </a:xfrm>
            </p:grpSpPr>
            <p:sp>
              <p:nvSpPr>
                <p:cNvPr id="70662" name="Line 6">
                  <a:extLst>
                    <a:ext uri="{FF2B5EF4-FFF2-40B4-BE49-F238E27FC236}">
                      <a16:creationId xmlns:a16="http://schemas.microsoft.com/office/drawing/2014/main" id="{0216B32B-D185-4588-B254-11ECEC91E4BE}"/>
                    </a:ext>
                  </a:extLst>
                </p:cNvPr>
                <p:cNvSpPr>
                  <a:spLocks noChangeShapeType="1"/>
                </p:cNvSpPr>
                <p:nvPr/>
              </p:nvSpPr>
              <p:spPr bwMode="auto">
                <a:xfrm flipV="1">
                  <a:off x="1746" y="3566"/>
                  <a:ext cx="0" cy="227"/>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70663" name="Text Box 7">
                  <a:extLst>
                    <a:ext uri="{FF2B5EF4-FFF2-40B4-BE49-F238E27FC236}">
                      <a16:creationId xmlns:a16="http://schemas.microsoft.com/office/drawing/2014/main" id="{45A43F17-7ADD-4233-A62F-457722597748}"/>
                    </a:ext>
                  </a:extLst>
                </p:cNvPr>
                <p:cNvSpPr txBox="1">
                  <a:spLocks noChangeArrowheads="1"/>
                </p:cNvSpPr>
                <p:nvPr/>
              </p:nvSpPr>
              <p:spPr bwMode="auto">
                <a:xfrm>
                  <a:off x="1610" y="3748"/>
                  <a:ext cx="3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FFFF"/>
                      </a:solidFill>
                      <a:latin typeface="Times New Roman" panose="02020603050405020304" pitchFamily="18" charset="0"/>
                      <a:ea typeface="宋体" panose="02010600030101010101" pitchFamily="2" charset="-122"/>
                    </a:rPr>
                    <a:t>SST</a:t>
                  </a:r>
                </a:p>
              </p:txBody>
            </p:sp>
          </p:grpSp>
        </p:grpSp>
        <p:cxnSp>
          <p:nvCxnSpPr>
            <p:cNvPr id="70664" name="直接箭头连接符 15">
              <a:extLst>
                <a:ext uri="{FF2B5EF4-FFF2-40B4-BE49-F238E27FC236}">
                  <a16:creationId xmlns:a16="http://schemas.microsoft.com/office/drawing/2014/main" id="{92D1C887-5898-47F3-BBA3-4434DF2BA69F}"/>
                </a:ext>
              </a:extLst>
            </p:cNvPr>
            <p:cNvCxnSpPr>
              <a:cxnSpLocks noChangeShapeType="1"/>
            </p:cNvCxnSpPr>
            <p:nvPr/>
          </p:nvCxnSpPr>
          <p:spPr bwMode="auto">
            <a:xfrm>
              <a:off x="4500562" y="3643314"/>
              <a:ext cx="1928826"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0665" name="直接箭头连接符 16">
              <a:extLst>
                <a:ext uri="{FF2B5EF4-FFF2-40B4-BE49-F238E27FC236}">
                  <a16:creationId xmlns:a16="http://schemas.microsoft.com/office/drawing/2014/main" id="{49EAA816-DF70-4EE0-B835-E5CA22B69178}"/>
                </a:ext>
              </a:extLst>
            </p:cNvPr>
            <p:cNvCxnSpPr>
              <a:cxnSpLocks noChangeShapeType="1"/>
            </p:cNvCxnSpPr>
            <p:nvPr/>
          </p:nvCxnSpPr>
          <p:spPr bwMode="auto">
            <a:xfrm>
              <a:off x="4500562" y="4214818"/>
              <a:ext cx="928694"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0666" name="直接连接符 17">
              <a:extLst>
                <a:ext uri="{FF2B5EF4-FFF2-40B4-BE49-F238E27FC236}">
                  <a16:creationId xmlns:a16="http://schemas.microsoft.com/office/drawing/2014/main" id="{378CC753-8A7A-42FB-8AA1-AE29ED1E395E}"/>
                </a:ext>
              </a:extLst>
            </p:cNvPr>
            <p:cNvCxnSpPr>
              <a:cxnSpLocks noChangeShapeType="1"/>
            </p:cNvCxnSpPr>
            <p:nvPr/>
          </p:nvCxnSpPr>
          <p:spPr bwMode="auto">
            <a:xfrm>
              <a:off x="4500562" y="5786454"/>
              <a:ext cx="214314"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0667" name="直接连接符 18">
              <a:extLst>
                <a:ext uri="{FF2B5EF4-FFF2-40B4-BE49-F238E27FC236}">
                  <a16:creationId xmlns:a16="http://schemas.microsoft.com/office/drawing/2014/main" id="{D082D443-F585-452E-9030-47D560AFA614}"/>
                </a:ext>
              </a:extLst>
            </p:cNvPr>
            <p:cNvCxnSpPr>
              <a:cxnSpLocks noChangeShapeType="1"/>
            </p:cNvCxnSpPr>
            <p:nvPr/>
          </p:nvCxnSpPr>
          <p:spPr bwMode="auto">
            <a:xfrm rot="5400000" flipH="1" flipV="1">
              <a:off x="4464843" y="5536421"/>
              <a:ext cx="500066"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0668" name="直接箭头连接符 19">
              <a:extLst>
                <a:ext uri="{FF2B5EF4-FFF2-40B4-BE49-F238E27FC236}">
                  <a16:creationId xmlns:a16="http://schemas.microsoft.com/office/drawing/2014/main" id="{3F6C05DC-D63E-46BF-B75F-1D9B164399B5}"/>
                </a:ext>
              </a:extLst>
            </p:cNvPr>
            <p:cNvCxnSpPr>
              <a:cxnSpLocks noChangeShapeType="1"/>
            </p:cNvCxnSpPr>
            <p:nvPr/>
          </p:nvCxnSpPr>
          <p:spPr bwMode="auto">
            <a:xfrm>
              <a:off x="4714876" y="5286388"/>
              <a:ext cx="214314"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0669" name="直接连接符 20">
              <a:extLst>
                <a:ext uri="{FF2B5EF4-FFF2-40B4-BE49-F238E27FC236}">
                  <a16:creationId xmlns:a16="http://schemas.microsoft.com/office/drawing/2014/main" id="{0CAF9AC8-7D98-421C-BAB5-3D4E85AF70A1}"/>
                </a:ext>
              </a:extLst>
            </p:cNvPr>
            <p:cNvCxnSpPr>
              <a:cxnSpLocks noChangeShapeType="1"/>
            </p:cNvCxnSpPr>
            <p:nvPr/>
          </p:nvCxnSpPr>
          <p:spPr bwMode="auto">
            <a:xfrm flipV="1">
              <a:off x="4929190" y="5143512"/>
              <a:ext cx="214314" cy="14287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0670" name="直接箭头连接符 21">
              <a:extLst>
                <a:ext uri="{FF2B5EF4-FFF2-40B4-BE49-F238E27FC236}">
                  <a16:creationId xmlns:a16="http://schemas.microsoft.com/office/drawing/2014/main" id="{FB6C7EB6-9827-4E55-A39B-2BEB2B8ACB55}"/>
                </a:ext>
              </a:extLst>
            </p:cNvPr>
            <p:cNvCxnSpPr>
              <a:cxnSpLocks noChangeShapeType="1"/>
            </p:cNvCxnSpPr>
            <p:nvPr/>
          </p:nvCxnSpPr>
          <p:spPr bwMode="auto">
            <a:xfrm>
              <a:off x="5143504" y="5143512"/>
              <a:ext cx="285752"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0671" name="直接箭头连接符 22">
              <a:extLst>
                <a:ext uri="{FF2B5EF4-FFF2-40B4-BE49-F238E27FC236}">
                  <a16:creationId xmlns:a16="http://schemas.microsoft.com/office/drawing/2014/main" id="{01C8E75E-C908-420C-A118-F24C1614ADC4}"/>
                </a:ext>
              </a:extLst>
            </p:cNvPr>
            <p:cNvCxnSpPr>
              <a:cxnSpLocks noChangeShapeType="1"/>
            </p:cNvCxnSpPr>
            <p:nvPr/>
          </p:nvCxnSpPr>
          <p:spPr bwMode="auto">
            <a:xfrm rot="5400000" flipH="1" flipV="1">
              <a:off x="4929190" y="5643578"/>
              <a:ext cx="285752"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0672" name="直接箭头连接符 23">
              <a:extLst>
                <a:ext uri="{FF2B5EF4-FFF2-40B4-BE49-F238E27FC236}">
                  <a16:creationId xmlns:a16="http://schemas.microsoft.com/office/drawing/2014/main" id="{9AA8D78A-7F30-4BAB-869A-7D9FE71867FF}"/>
                </a:ext>
              </a:extLst>
            </p:cNvPr>
            <p:cNvCxnSpPr>
              <a:cxnSpLocks noChangeShapeType="1"/>
            </p:cNvCxnSpPr>
            <p:nvPr/>
          </p:nvCxnSpPr>
          <p:spPr bwMode="auto">
            <a:xfrm rot="5400000" flipH="1" flipV="1">
              <a:off x="5536413" y="5536421"/>
              <a:ext cx="500066"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0673" name="直接箭头连接符 24">
              <a:extLst>
                <a:ext uri="{FF2B5EF4-FFF2-40B4-BE49-F238E27FC236}">
                  <a16:creationId xmlns:a16="http://schemas.microsoft.com/office/drawing/2014/main" id="{0A910164-72D5-49BA-8577-934ABC7F1E35}"/>
                </a:ext>
              </a:extLst>
            </p:cNvPr>
            <p:cNvCxnSpPr>
              <a:cxnSpLocks noChangeShapeType="1"/>
            </p:cNvCxnSpPr>
            <p:nvPr/>
          </p:nvCxnSpPr>
          <p:spPr bwMode="auto">
            <a:xfrm>
              <a:off x="6072198" y="3929066"/>
              <a:ext cx="35719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0674" name="直接箭头连接符 25">
              <a:extLst>
                <a:ext uri="{FF2B5EF4-FFF2-40B4-BE49-F238E27FC236}">
                  <a16:creationId xmlns:a16="http://schemas.microsoft.com/office/drawing/2014/main" id="{01A34164-21B2-46F9-B96A-772D9409114D}"/>
                </a:ext>
              </a:extLst>
            </p:cNvPr>
            <p:cNvCxnSpPr>
              <a:cxnSpLocks noChangeShapeType="1"/>
            </p:cNvCxnSpPr>
            <p:nvPr/>
          </p:nvCxnSpPr>
          <p:spPr bwMode="auto">
            <a:xfrm>
              <a:off x="6143636" y="4286256"/>
              <a:ext cx="285752"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0675" name="直接箭头连接符 26">
              <a:extLst>
                <a:ext uri="{FF2B5EF4-FFF2-40B4-BE49-F238E27FC236}">
                  <a16:creationId xmlns:a16="http://schemas.microsoft.com/office/drawing/2014/main" id="{641560F3-0B62-4320-B68F-1237EB6F1EB0}"/>
                </a:ext>
              </a:extLst>
            </p:cNvPr>
            <p:cNvCxnSpPr>
              <a:cxnSpLocks noChangeShapeType="1"/>
            </p:cNvCxnSpPr>
            <p:nvPr/>
          </p:nvCxnSpPr>
          <p:spPr bwMode="auto">
            <a:xfrm>
              <a:off x="6143636" y="4643446"/>
              <a:ext cx="285752"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
          <p:nvSpPr>
            <p:cNvPr id="70676" name="Rectangle 9">
              <a:extLst>
                <a:ext uri="{FF2B5EF4-FFF2-40B4-BE49-F238E27FC236}">
                  <a16:creationId xmlns:a16="http://schemas.microsoft.com/office/drawing/2014/main" id="{F4FC8604-84D5-41F0-922A-C0DC95F8854A}"/>
                </a:ext>
              </a:extLst>
            </p:cNvPr>
            <p:cNvSpPr>
              <a:spLocks noChangeArrowheads="1"/>
            </p:cNvSpPr>
            <p:nvPr/>
          </p:nvSpPr>
          <p:spPr bwMode="auto">
            <a:xfrm>
              <a:off x="4306255" y="2272822"/>
              <a:ext cx="3626165" cy="34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b="1">
                  <a:solidFill>
                    <a:srgbClr val="3366FF"/>
                  </a:solidFill>
                  <a:latin typeface="Times New Roman" panose="02020603050405020304" pitchFamily="18" charset="0"/>
                  <a:ea typeface="宋体" panose="02010600030101010101" pitchFamily="2" charset="-122"/>
                </a:rPr>
                <a:t>程序例子执行时的第三个时钟周期</a:t>
              </a:r>
            </a:p>
          </p:txBody>
        </p:sp>
      </p:grpSp>
      <p:pic>
        <p:nvPicPr>
          <p:cNvPr id="70677" name="Picture 11" descr="图2">
            <a:extLst>
              <a:ext uri="{FF2B5EF4-FFF2-40B4-BE49-F238E27FC236}">
                <a16:creationId xmlns:a16="http://schemas.microsoft.com/office/drawing/2014/main" id="{86CEDF97-713E-480E-81C3-88EFF9FA2553}"/>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37784" t="43846" r="57582" b="47972"/>
          <a:stretch>
            <a:fillRect/>
          </a:stretch>
        </p:blipFill>
        <p:spPr bwMode="auto">
          <a:xfrm>
            <a:off x="9804400" y="2000251"/>
            <a:ext cx="8636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78" name="灯片编号占位符 1">
            <a:extLst>
              <a:ext uri="{FF2B5EF4-FFF2-40B4-BE49-F238E27FC236}">
                <a16:creationId xmlns:a16="http://schemas.microsoft.com/office/drawing/2014/main" id="{F96EB99D-B389-481D-BD95-7BFE7C8DBB3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DF6037C5-F691-4574-923B-26FAEE8AB767}"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290</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1" name="灯片编号占位符 3">
            <a:extLst>
              <a:ext uri="{FF2B5EF4-FFF2-40B4-BE49-F238E27FC236}">
                <a16:creationId xmlns:a16="http://schemas.microsoft.com/office/drawing/2014/main" id="{3B4EB417-B2C3-44E1-8C48-6967B5189BF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62320F77-2AE8-4C9D-884B-1F3A1B3DC541}"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291</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78850" name="Text Box 2">
            <a:extLst>
              <a:ext uri="{FF2B5EF4-FFF2-40B4-BE49-F238E27FC236}">
                <a16:creationId xmlns:a16="http://schemas.microsoft.com/office/drawing/2014/main" id="{519E4878-4B12-4497-AB8D-E99750ADBBC7}"/>
              </a:ext>
            </a:extLst>
          </p:cNvPr>
          <p:cNvSpPr txBox="1"/>
          <p:nvPr/>
        </p:nvSpPr>
        <p:spPr>
          <a:xfrm>
            <a:off x="1847850" y="-242888"/>
            <a:ext cx="7704138" cy="2066926"/>
          </a:xfrm>
          <a:prstGeom prst="rect">
            <a:avLst/>
          </a:prstGeom>
          <a:noFill/>
          <a:ln w="9525">
            <a:noFill/>
          </a:ln>
        </p:spPr>
        <p:txBody>
          <a:bodyPr>
            <a:spAutoFit/>
          </a:bodyPr>
          <a:lstStyle/>
          <a:p>
            <a:pPr fontAlgn="base">
              <a:lnSpc>
                <a:spcPct val="120000"/>
              </a:lnSpc>
              <a:spcBef>
                <a:spcPct val="0"/>
              </a:spcBef>
              <a:spcAft>
                <a:spcPct val="0"/>
              </a:spcAft>
            </a:pPr>
            <a:endParaRPr lang="en-US" altLang="zh-CN" sz="2400" b="1" noProof="1">
              <a:solidFill>
                <a:srgbClr val="CCFFFF"/>
              </a:solidFill>
              <a:latin typeface="Times New Roman" panose="02020603050405020304" pitchFamily="18" charset="0"/>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en-US" altLang="zh-CN" sz="2400" b="1" noProof="1">
                <a:solidFill>
                  <a:srgbClr val="CCFFFF"/>
                </a:solidFill>
                <a:latin typeface="Times New Roman" panose="02020603050405020304" pitchFamily="18" charset="0"/>
                <a:ea typeface="宋体" panose="02010600030101010101" pitchFamily="2" charset="-122"/>
                <a:cs typeface="+mn-ea"/>
              </a:rPr>
              <a:t> </a:t>
            </a:r>
            <a:r>
              <a:rPr lang="zh-CN" altLang="en-US" sz="2000" b="1" noProof="1">
                <a:solidFill>
                  <a:srgbClr val="CCFFFF"/>
                </a:solidFill>
                <a:latin typeface="Times New Roman" panose="02020603050405020304" pitchFamily="18" charset="0"/>
                <a:ea typeface="宋体" panose="02010600030101010101" pitchFamily="2" charset="-122"/>
                <a:cs typeface="+mn-ea"/>
              </a:rPr>
              <a:t>ALU右端的流水线寄存器</a:t>
            </a:r>
            <a:r>
              <a:rPr lang="zh-CN" altLang="en-US" sz="2000" b="1" noProof="1">
                <a:solidFill>
                  <a:srgbClr val="FFCC66"/>
                </a:solidFill>
                <a:latin typeface="Times New Roman" panose="02020603050405020304" pitchFamily="18" charset="0"/>
                <a:ea typeface="宋体" panose="02010600030101010101" pitchFamily="2" charset="-122"/>
                <a:cs typeface="+mn-ea"/>
              </a:rPr>
              <a:t>d，R</a:t>
            </a:r>
            <a:r>
              <a:rPr lang="zh-CN" altLang="en-US" sz="2000" b="1" noProof="1">
                <a:solidFill>
                  <a:srgbClr val="CCFFFF"/>
                </a:solidFill>
                <a:latin typeface="Times New Roman" panose="02020603050405020304" pitchFamily="18" charset="0"/>
                <a:ea typeface="宋体" panose="02010600030101010101" pitchFamily="2" charset="-122"/>
                <a:cs typeface="+mn-ea"/>
              </a:rPr>
              <a:t>被无条件地打入数据。</a:t>
            </a:r>
            <a:endParaRPr lang="zh-CN" altLang="en-US" sz="2000" b="1" noProof="1">
              <a:solidFill>
                <a:srgbClr val="CCFFFF"/>
              </a:solidFill>
              <a:latin typeface="Times New Roman" panose="02020603050405020304" pitchFamily="18" charset="0"/>
              <a:ea typeface="宋体" panose="02010600030101010101" pitchFamily="2" charset="-122"/>
            </a:endParaRPr>
          </a:p>
          <a:p>
            <a:pPr fontAlgn="base">
              <a:lnSpc>
                <a:spcPct val="120000"/>
              </a:lnSpc>
              <a:spcBef>
                <a:spcPct val="0"/>
              </a:spcBef>
              <a:spcAft>
                <a:spcPct val="0"/>
              </a:spcAft>
            </a:pPr>
            <a:r>
              <a:rPr lang="en-US" altLang="zh-CN" sz="2000" b="1" noProof="1">
                <a:solidFill>
                  <a:srgbClr val="CCFFFF"/>
                </a:solidFill>
                <a:latin typeface="Times New Roman" panose="02020603050405020304" pitchFamily="18" charset="0"/>
                <a:ea typeface="宋体" panose="02010600030101010101" pitchFamily="2" charset="-122"/>
                <a:cs typeface="+mn-ea"/>
              </a:rPr>
              <a:t>  </a:t>
            </a:r>
            <a:r>
              <a:rPr lang="en-US" altLang="x-none" sz="2000" b="1" noProof="1">
                <a:solidFill>
                  <a:srgbClr val="CCFFFF"/>
                </a:solidFill>
                <a:latin typeface="Times New Roman" panose="02020603050405020304" pitchFamily="18" charset="0"/>
                <a:ea typeface="宋体" panose="02010600030101010101" pitchFamily="2" charset="-122"/>
                <a:cs typeface="+mn-ea"/>
              </a:rPr>
              <a:t>而只有当指令为</a:t>
            </a:r>
            <a:r>
              <a:rPr lang="zh-CN" altLang="en-US" sz="2000" b="1" noProof="1">
                <a:solidFill>
                  <a:srgbClr val="CCFFFF"/>
                </a:solidFill>
                <a:latin typeface="Times New Roman" panose="02020603050405020304" pitchFamily="18" charset="0"/>
                <a:ea typeface="宋体" panose="02010600030101010101" pitchFamily="2" charset="-122"/>
                <a:cs typeface="+mn-ea"/>
              </a:rPr>
              <a:t>ALU</a:t>
            </a:r>
            <a:r>
              <a:rPr lang="zh-CN" altLang="en-US" sz="2000" b="1" noProof="1">
                <a:solidFill>
                  <a:srgbClr val="FFCC66"/>
                </a:solidFill>
                <a:latin typeface="Times New Roman" panose="02020603050405020304" pitchFamily="18" charset="0"/>
                <a:ea typeface="宋体" panose="02010600030101010101" pitchFamily="2" charset="-122"/>
                <a:cs typeface="+mn-ea"/>
              </a:rPr>
              <a:t>运算</a:t>
            </a:r>
            <a:r>
              <a:rPr lang="zh-CN" altLang="en-US" sz="2000" b="1" noProof="1">
                <a:solidFill>
                  <a:srgbClr val="CCFFFF"/>
                </a:solidFill>
                <a:latin typeface="Times New Roman" panose="02020603050405020304" pitchFamily="18" charset="0"/>
                <a:ea typeface="宋体" panose="02010600030101010101" pitchFamily="2" charset="-122"/>
                <a:cs typeface="+mn-ea"/>
              </a:rPr>
              <a:t>类型时，写使能信号</a:t>
            </a:r>
            <a:r>
              <a:rPr lang="zh-CN" altLang="en-US" sz="2000" b="1" noProof="1">
                <a:solidFill>
                  <a:srgbClr val="FFCC00"/>
                </a:solidFill>
                <a:latin typeface="Times New Roman" panose="02020603050405020304" pitchFamily="18" charset="0"/>
                <a:ea typeface="宋体" panose="02010600030101010101" pitchFamily="2" charset="-122"/>
                <a:cs typeface="+mn-ea"/>
              </a:rPr>
              <a:t>WZ＝1</a:t>
            </a:r>
            <a:r>
              <a:rPr lang="zh-CN" altLang="en-US" sz="2000" b="1" noProof="1">
                <a:solidFill>
                  <a:srgbClr val="CCFFFF"/>
                </a:solidFill>
                <a:latin typeface="Times New Roman" panose="02020603050405020304" pitchFamily="18" charset="0"/>
                <a:ea typeface="宋体" panose="02010600030101010101" pitchFamily="2" charset="-122"/>
                <a:cs typeface="+mn-ea"/>
              </a:rPr>
              <a:t>，才把ALU的ZERO输出打入一位流水线寄存器</a:t>
            </a:r>
            <a:r>
              <a:rPr lang="zh-CN" altLang="en-US" sz="2000" b="1" noProof="1">
                <a:solidFill>
                  <a:srgbClr val="FFCC66"/>
                </a:solidFill>
                <a:latin typeface="Times New Roman" panose="02020603050405020304" pitchFamily="18" charset="0"/>
                <a:ea typeface="宋体" panose="02010600030101010101" pitchFamily="2" charset="-122"/>
                <a:cs typeface="+mn-ea"/>
              </a:rPr>
              <a:t>Z</a:t>
            </a:r>
            <a:r>
              <a:rPr lang="zh-CN" altLang="en-US" sz="2000" b="1" noProof="1">
                <a:solidFill>
                  <a:srgbClr val="CCFFFF"/>
                </a:solidFill>
                <a:latin typeface="Times New Roman" panose="02020603050405020304" pitchFamily="18" charset="0"/>
                <a:ea typeface="宋体" panose="02010600030101010101" pitchFamily="2" charset="-122"/>
                <a:cs typeface="+mn-ea"/>
              </a:rPr>
              <a:t>。这是因为并不是所有的指令都修改Z标志寄存器。</a:t>
            </a:r>
            <a:endParaRPr lang="zh-CN" altLang="en-US" sz="2000" b="1" noProof="1">
              <a:solidFill>
                <a:srgbClr val="CCFFFF"/>
              </a:solidFill>
              <a:latin typeface="Times New Roman" panose="02020603050405020304" pitchFamily="18" charset="0"/>
              <a:ea typeface="宋体" panose="02010600030101010101" pitchFamily="2" charset="-122"/>
            </a:endParaRPr>
          </a:p>
        </p:txBody>
      </p:sp>
      <p:pic>
        <p:nvPicPr>
          <p:cNvPr id="71683" name="Picture 10" descr="图2">
            <a:extLst>
              <a:ext uri="{FF2B5EF4-FFF2-40B4-BE49-F238E27FC236}">
                <a16:creationId xmlns:a16="http://schemas.microsoft.com/office/drawing/2014/main" id="{13CDCE52-AC61-40ED-8D6B-D77467CB01E5}"/>
              </a:ext>
            </a:extLst>
          </p:cNvPr>
          <p:cNvPicPr>
            <a:picLocks noChangeAspect="1" noChangeArrowheads="1"/>
          </p:cNvPicPr>
          <p:nvPr/>
        </p:nvPicPr>
        <p:blipFill>
          <a:blip r:embed="rId2">
            <a:lum contrast="12000"/>
            <a:extLst>
              <a:ext uri="{28A0092B-C50C-407E-A947-70E740481C1C}">
                <a14:useLocalDpi xmlns:a14="http://schemas.microsoft.com/office/drawing/2010/main" val="0"/>
              </a:ext>
            </a:extLst>
          </a:blip>
          <a:srcRect l="37399" t="43846" r="57582" b="47972"/>
          <a:stretch>
            <a:fillRect/>
          </a:stretch>
        </p:blipFill>
        <p:spPr bwMode="auto">
          <a:xfrm>
            <a:off x="9480550" y="1196976"/>
            <a:ext cx="935038"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684" name="Group 8">
            <a:extLst>
              <a:ext uri="{FF2B5EF4-FFF2-40B4-BE49-F238E27FC236}">
                <a16:creationId xmlns:a16="http://schemas.microsoft.com/office/drawing/2014/main" id="{B81A4354-1DA4-4958-9395-71E52149D9AB}"/>
              </a:ext>
            </a:extLst>
          </p:cNvPr>
          <p:cNvGrpSpPr>
            <a:grpSpLocks/>
          </p:cNvGrpSpPr>
          <p:nvPr/>
        </p:nvGrpSpPr>
        <p:grpSpPr bwMode="auto">
          <a:xfrm>
            <a:off x="1847850" y="2214563"/>
            <a:ext cx="8820150" cy="4392612"/>
            <a:chOff x="0" y="1389"/>
            <a:chExt cx="5964" cy="2931"/>
          </a:xfrm>
        </p:grpSpPr>
        <p:pic>
          <p:nvPicPr>
            <p:cNvPr id="71685" name="Picture 3" descr="16">
              <a:extLst>
                <a:ext uri="{FF2B5EF4-FFF2-40B4-BE49-F238E27FC236}">
                  <a16:creationId xmlns:a16="http://schemas.microsoft.com/office/drawing/2014/main" id="{9A2AD7B3-2F21-46B8-880F-B86733FAB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89"/>
              <a:ext cx="5964" cy="2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686" name="Group 5">
              <a:extLst>
                <a:ext uri="{FF2B5EF4-FFF2-40B4-BE49-F238E27FC236}">
                  <a16:creationId xmlns:a16="http://schemas.microsoft.com/office/drawing/2014/main" id="{2BE985A5-9025-4751-AA0A-25B340E86FDD}"/>
                </a:ext>
              </a:extLst>
            </p:cNvPr>
            <p:cNvGrpSpPr>
              <a:grpSpLocks/>
            </p:cNvGrpSpPr>
            <p:nvPr/>
          </p:nvGrpSpPr>
          <p:grpSpPr bwMode="auto">
            <a:xfrm>
              <a:off x="1655" y="3612"/>
              <a:ext cx="363" cy="386"/>
              <a:chOff x="1610" y="3566"/>
              <a:chExt cx="363" cy="386"/>
            </a:xfrm>
          </p:grpSpPr>
          <p:sp>
            <p:nvSpPr>
              <p:cNvPr id="71687" name="Line 6">
                <a:extLst>
                  <a:ext uri="{FF2B5EF4-FFF2-40B4-BE49-F238E27FC236}">
                    <a16:creationId xmlns:a16="http://schemas.microsoft.com/office/drawing/2014/main" id="{7465DAA5-8E95-496B-B8F4-C8EEDF516841}"/>
                  </a:ext>
                </a:extLst>
              </p:cNvPr>
              <p:cNvSpPr>
                <a:spLocks noChangeShapeType="1"/>
              </p:cNvSpPr>
              <p:nvPr/>
            </p:nvSpPr>
            <p:spPr bwMode="auto">
              <a:xfrm flipV="1">
                <a:off x="1746" y="3566"/>
                <a:ext cx="0" cy="227"/>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71688" name="Text Box 7">
                <a:extLst>
                  <a:ext uri="{FF2B5EF4-FFF2-40B4-BE49-F238E27FC236}">
                    <a16:creationId xmlns:a16="http://schemas.microsoft.com/office/drawing/2014/main" id="{C1A7E043-9451-4584-9662-B6E8FF2AAAD1}"/>
                  </a:ext>
                </a:extLst>
              </p:cNvPr>
              <p:cNvSpPr txBox="1">
                <a:spLocks noChangeArrowheads="1"/>
              </p:cNvSpPr>
              <p:nvPr/>
            </p:nvSpPr>
            <p:spPr bwMode="auto">
              <a:xfrm>
                <a:off x="1610" y="3748"/>
                <a:ext cx="36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FFFF"/>
                    </a:solidFill>
                    <a:latin typeface="Times New Roman" panose="02020603050405020304" pitchFamily="18" charset="0"/>
                    <a:ea typeface="宋体" panose="02010600030101010101" pitchFamily="2" charset="-122"/>
                  </a:rPr>
                  <a:t>SST</a:t>
                </a:r>
              </a:p>
            </p:txBody>
          </p:sp>
        </p:grpSp>
      </p:grpSp>
      <p:cxnSp>
        <p:nvCxnSpPr>
          <p:cNvPr id="71689" name="直接箭头连接符 16">
            <a:extLst>
              <a:ext uri="{FF2B5EF4-FFF2-40B4-BE49-F238E27FC236}">
                <a16:creationId xmlns:a16="http://schemas.microsoft.com/office/drawing/2014/main" id="{8FC5E20D-1B04-4189-BF77-84FF0B4E38D2}"/>
              </a:ext>
            </a:extLst>
          </p:cNvPr>
          <p:cNvCxnSpPr>
            <a:cxnSpLocks noChangeShapeType="1"/>
          </p:cNvCxnSpPr>
          <p:nvPr/>
        </p:nvCxnSpPr>
        <p:spPr bwMode="auto">
          <a:xfrm>
            <a:off x="6024563" y="3652839"/>
            <a:ext cx="1928812"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1690" name="直接箭头连接符 17">
            <a:extLst>
              <a:ext uri="{FF2B5EF4-FFF2-40B4-BE49-F238E27FC236}">
                <a16:creationId xmlns:a16="http://schemas.microsoft.com/office/drawing/2014/main" id="{22156B14-26AA-4F2E-B3FD-816CCF9D6C0C}"/>
              </a:ext>
            </a:extLst>
          </p:cNvPr>
          <p:cNvCxnSpPr>
            <a:cxnSpLocks noChangeShapeType="1"/>
          </p:cNvCxnSpPr>
          <p:nvPr/>
        </p:nvCxnSpPr>
        <p:spPr bwMode="auto">
          <a:xfrm>
            <a:off x="6024564" y="4224339"/>
            <a:ext cx="928687"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1691" name="直接连接符 18">
            <a:extLst>
              <a:ext uri="{FF2B5EF4-FFF2-40B4-BE49-F238E27FC236}">
                <a16:creationId xmlns:a16="http://schemas.microsoft.com/office/drawing/2014/main" id="{E9488299-1365-4A2B-A3A0-E5C54AC7C4CA}"/>
              </a:ext>
            </a:extLst>
          </p:cNvPr>
          <p:cNvCxnSpPr>
            <a:cxnSpLocks noChangeShapeType="1"/>
          </p:cNvCxnSpPr>
          <p:nvPr/>
        </p:nvCxnSpPr>
        <p:spPr bwMode="auto">
          <a:xfrm>
            <a:off x="6024563" y="5795964"/>
            <a:ext cx="214312"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1692" name="直接连接符 19">
            <a:extLst>
              <a:ext uri="{FF2B5EF4-FFF2-40B4-BE49-F238E27FC236}">
                <a16:creationId xmlns:a16="http://schemas.microsoft.com/office/drawing/2014/main" id="{9952F73B-0D82-4534-AAB6-1776736E808C}"/>
              </a:ext>
            </a:extLst>
          </p:cNvPr>
          <p:cNvCxnSpPr>
            <a:cxnSpLocks noChangeShapeType="1"/>
          </p:cNvCxnSpPr>
          <p:nvPr/>
        </p:nvCxnSpPr>
        <p:spPr bwMode="auto">
          <a:xfrm rot="5400000" flipH="1" flipV="1">
            <a:off x="5989638" y="5546725"/>
            <a:ext cx="500062"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1693" name="直接箭头连接符 20">
            <a:extLst>
              <a:ext uri="{FF2B5EF4-FFF2-40B4-BE49-F238E27FC236}">
                <a16:creationId xmlns:a16="http://schemas.microsoft.com/office/drawing/2014/main" id="{D62F00C4-83D0-4C56-8D0D-2BC319CC6A61}"/>
              </a:ext>
            </a:extLst>
          </p:cNvPr>
          <p:cNvCxnSpPr>
            <a:cxnSpLocks noChangeShapeType="1"/>
          </p:cNvCxnSpPr>
          <p:nvPr/>
        </p:nvCxnSpPr>
        <p:spPr bwMode="auto">
          <a:xfrm>
            <a:off x="6238876" y="5295900"/>
            <a:ext cx="214313"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1694" name="直接连接符 21">
            <a:extLst>
              <a:ext uri="{FF2B5EF4-FFF2-40B4-BE49-F238E27FC236}">
                <a16:creationId xmlns:a16="http://schemas.microsoft.com/office/drawing/2014/main" id="{F33682CB-E390-47CA-8C95-06FD9A2CC8D5}"/>
              </a:ext>
            </a:extLst>
          </p:cNvPr>
          <p:cNvCxnSpPr>
            <a:cxnSpLocks noChangeShapeType="1"/>
          </p:cNvCxnSpPr>
          <p:nvPr/>
        </p:nvCxnSpPr>
        <p:spPr bwMode="auto">
          <a:xfrm flipV="1">
            <a:off x="6453188" y="5153026"/>
            <a:ext cx="214312" cy="142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1695" name="直接箭头连接符 22">
            <a:extLst>
              <a:ext uri="{FF2B5EF4-FFF2-40B4-BE49-F238E27FC236}">
                <a16:creationId xmlns:a16="http://schemas.microsoft.com/office/drawing/2014/main" id="{8A75B8CE-D688-4BCF-B750-38EA6F8A96FF}"/>
              </a:ext>
            </a:extLst>
          </p:cNvPr>
          <p:cNvCxnSpPr>
            <a:cxnSpLocks noChangeShapeType="1"/>
          </p:cNvCxnSpPr>
          <p:nvPr/>
        </p:nvCxnSpPr>
        <p:spPr bwMode="auto">
          <a:xfrm>
            <a:off x="6667500" y="515302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1696" name="直接箭头连接符 23">
            <a:extLst>
              <a:ext uri="{FF2B5EF4-FFF2-40B4-BE49-F238E27FC236}">
                <a16:creationId xmlns:a16="http://schemas.microsoft.com/office/drawing/2014/main" id="{F4A4A3D5-63BB-414D-A536-5B2B20FA37DC}"/>
              </a:ext>
            </a:extLst>
          </p:cNvPr>
          <p:cNvCxnSpPr>
            <a:cxnSpLocks noChangeShapeType="1"/>
          </p:cNvCxnSpPr>
          <p:nvPr/>
        </p:nvCxnSpPr>
        <p:spPr bwMode="auto">
          <a:xfrm rot="5400000" flipH="1" flipV="1">
            <a:off x="6453188" y="5653088"/>
            <a:ext cx="285750" cy="0"/>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1697" name="直接箭头连接符 24">
            <a:extLst>
              <a:ext uri="{FF2B5EF4-FFF2-40B4-BE49-F238E27FC236}">
                <a16:creationId xmlns:a16="http://schemas.microsoft.com/office/drawing/2014/main" id="{626BCA47-AA6B-408A-8220-C2974F1DB4DB}"/>
              </a:ext>
            </a:extLst>
          </p:cNvPr>
          <p:cNvCxnSpPr>
            <a:cxnSpLocks noChangeShapeType="1"/>
          </p:cNvCxnSpPr>
          <p:nvPr/>
        </p:nvCxnSpPr>
        <p:spPr bwMode="auto">
          <a:xfrm rot="5400000" flipH="1" flipV="1">
            <a:off x="7061201" y="5546726"/>
            <a:ext cx="500062"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1698" name="直接箭头连接符 25">
            <a:extLst>
              <a:ext uri="{FF2B5EF4-FFF2-40B4-BE49-F238E27FC236}">
                <a16:creationId xmlns:a16="http://schemas.microsoft.com/office/drawing/2014/main" id="{7DF4CDC6-EFAC-419D-9FD8-A212FF0B605F}"/>
              </a:ext>
            </a:extLst>
          </p:cNvPr>
          <p:cNvCxnSpPr>
            <a:cxnSpLocks noChangeShapeType="1"/>
          </p:cNvCxnSpPr>
          <p:nvPr/>
        </p:nvCxnSpPr>
        <p:spPr bwMode="auto">
          <a:xfrm>
            <a:off x="7596189" y="3938589"/>
            <a:ext cx="357187"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1699" name="直接箭头连接符 26">
            <a:extLst>
              <a:ext uri="{FF2B5EF4-FFF2-40B4-BE49-F238E27FC236}">
                <a16:creationId xmlns:a16="http://schemas.microsoft.com/office/drawing/2014/main" id="{02D7AC2E-53C5-4AEE-B811-7B342CA17163}"/>
              </a:ext>
            </a:extLst>
          </p:cNvPr>
          <p:cNvCxnSpPr>
            <a:cxnSpLocks noChangeShapeType="1"/>
          </p:cNvCxnSpPr>
          <p:nvPr/>
        </p:nvCxnSpPr>
        <p:spPr bwMode="auto">
          <a:xfrm>
            <a:off x="7667625" y="429577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1700" name="直接箭头连接符 27">
            <a:extLst>
              <a:ext uri="{FF2B5EF4-FFF2-40B4-BE49-F238E27FC236}">
                <a16:creationId xmlns:a16="http://schemas.microsoft.com/office/drawing/2014/main" id="{35FA9CE7-7914-4100-9D32-F099A1E70572}"/>
              </a:ext>
            </a:extLst>
          </p:cNvPr>
          <p:cNvCxnSpPr>
            <a:cxnSpLocks noChangeShapeType="1"/>
          </p:cNvCxnSpPr>
          <p:nvPr/>
        </p:nvCxnSpPr>
        <p:spPr bwMode="auto">
          <a:xfrm>
            <a:off x="7667625" y="465296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
        <p:nvSpPr>
          <p:cNvPr id="71701" name="Rectangle 9">
            <a:extLst>
              <a:ext uri="{FF2B5EF4-FFF2-40B4-BE49-F238E27FC236}">
                <a16:creationId xmlns:a16="http://schemas.microsoft.com/office/drawing/2014/main" id="{1F900C6D-7EE8-4544-AFC0-8466353BBF03}"/>
              </a:ext>
            </a:extLst>
          </p:cNvPr>
          <p:cNvSpPr>
            <a:spLocks noChangeArrowheads="1"/>
          </p:cNvSpPr>
          <p:nvPr/>
        </p:nvSpPr>
        <p:spPr bwMode="auto">
          <a:xfrm>
            <a:off x="5770563" y="2287588"/>
            <a:ext cx="36711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b="1">
                <a:solidFill>
                  <a:srgbClr val="3366FF"/>
                </a:solidFill>
                <a:latin typeface="Times New Roman" panose="02020603050405020304" pitchFamily="18" charset="0"/>
                <a:ea typeface="宋体" panose="02010600030101010101" pitchFamily="2" charset="-122"/>
              </a:rPr>
              <a:t>程序例子执行时的第三个时钟周期</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3" name="Text Box 2">
            <a:extLst>
              <a:ext uri="{FF2B5EF4-FFF2-40B4-BE49-F238E27FC236}">
                <a16:creationId xmlns:a16="http://schemas.microsoft.com/office/drawing/2014/main" id="{FE759E9C-1642-4B4E-B0A1-C6BDCC6371B5}"/>
              </a:ext>
            </a:extLst>
          </p:cNvPr>
          <p:cNvSpPr txBox="1"/>
          <p:nvPr/>
        </p:nvSpPr>
        <p:spPr>
          <a:xfrm>
            <a:off x="1524000" y="1"/>
            <a:ext cx="9144000" cy="2066925"/>
          </a:xfrm>
          <a:prstGeom prst="rect">
            <a:avLst/>
          </a:prstGeom>
          <a:noFill/>
          <a:ln w="9525">
            <a:noFill/>
          </a:ln>
        </p:spPr>
        <p:txBody>
          <a:bodyPr>
            <a:spAutoFit/>
          </a:bodyPr>
          <a:lstStyle/>
          <a:p>
            <a:pPr fontAlgn="base">
              <a:lnSpc>
                <a:spcPct val="120000"/>
              </a:lnSpc>
              <a:spcBef>
                <a:spcPct val="0"/>
              </a:spcBef>
              <a:spcAft>
                <a:spcPct val="0"/>
              </a:spcAft>
            </a:pPr>
            <a:r>
              <a:rPr lang="zh-CN" altLang="en-US" sz="2400" b="1" noProof="1">
                <a:solidFill>
                  <a:srgbClr val="CCFFFF"/>
                </a:solidFill>
                <a:latin typeface="Times New Roman" panose="02020603050405020304" pitchFamily="18" charset="0"/>
                <a:ea typeface="宋体" panose="02010600030101010101" pitchFamily="2" charset="-122"/>
                <a:cs typeface="+mn-ea"/>
              </a:rPr>
              <a:t>（2）</a:t>
            </a:r>
            <a:r>
              <a:rPr lang="en-US" altLang="x-none" sz="2400" b="1" noProof="1">
                <a:solidFill>
                  <a:srgbClr val="CCFFFF"/>
                </a:solidFill>
                <a:latin typeface="Times New Roman" panose="02020603050405020304" pitchFamily="18" charset="0"/>
                <a:ea typeface="宋体" panose="02010600030101010101" pitchFamily="2" charset="-122"/>
                <a:cs typeface="+mn-ea"/>
              </a:rPr>
              <a:t>处在</a:t>
            </a:r>
            <a:r>
              <a:rPr lang="zh-CN" altLang="en-US" sz="2400" b="1" noProof="1">
                <a:solidFill>
                  <a:srgbClr val="CCFFFF"/>
                </a:solidFill>
                <a:latin typeface="Times New Roman" panose="02020603050405020304" pitchFamily="18" charset="0"/>
                <a:ea typeface="宋体" panose="02010600030101010101" pitchFamily="2" charset="-122"/>
                <a:cs typeface="+mn-ea"/>
              </a:rPr>
              <a:t>ID级的第二条指令</a:t>
            </a:r>
            <a:r>
              <a:rPr lang="zh-CN" altLang="en-US" sz="2400" b="1" noProof="1">
                <a:solidFill>
                  <a:srgbClr val="FFCC00"/>
                </a:solidFill>
                <a:latin typeface="Times New Roman" panose="02020603050405020304" pitchFamily="18" charset="0"/>
                <a:ea typeface="宋体" panose="02010600030101010101" pitchFamily="2" charset="-122"/>
                <a:cs typeface="+mn-ea"/>
              </a:rPr>
              <a:t>load  </a:t>
            </a:r>
            <a:r>
              <a:rPr lang="en-US" altLang="zh-CN" sz="2400" b="1" noProof="1">
                <a:solidFill>
                  <a:srgbClr val="FFCC00"/>
                </a:solidFill>
                <a:latin typeface="Times New Roman" panose="02020603050405020304" pitchFamily="18" charset="0"/>
                <a:ea typeface="宋体" panose="02010600030101010101" pitchFamily="2" charset="-122"/>
                <a:cs typeface="+mn-ea"/>
              </a:rPr>
              <a:t>r2</a:t>
            </a:r>
            <a:r>
              <a:rPr lang="zh-CN" altLang="en-US" sz="2400" b="1" noProof="1">
                <a:solidFill>
                  <a:srgbClr val="FFCC00"/>
                </a:solidFill>
                <a:latin typeface="Times New Roman" panose="02020603050405020304" pitchFamily="18" charset="0"/>
                <a:ea typeface="宋体" panose="02010600030101010101" pitchFamily="2" charset="-122"/>
                <a:cs typeface="+mn-ea"/>
              </a:rPr>
              <a:t>，</a:t>
            </a:r>
            <a:r>
              <a:rPr lang="en-US" altLang="zh-CN" sz="2400" b="1" noProof="1">
                <a:solidFill>
                  <a:srgbClr val="FFCC00"/>
                </a:solidFill>
                <a:latin typeface="Times New Roman" panose="02020603050405020304" pitchFamily="18" charset="0"/>
                <a:ea typeface="宋体" panose="02010600030101010101" pitchFamily="2" charset="-122"/>
                <a:cs typeface="+mn-ea"/>
              </a:rPr>
              <a:t>100(r3</a:t>
            </a:r>
            <a:r>
              <a:rPr lang="zh-CN" altLang="en-US" sz="2400" b="1" noProof="1">
                <a:solidFill>
                  <a:srgbClr val="FFCC00"/>
                </a:solidFill>
                <a:latin typeface="Times New Roman" panose="02020603050405020304" pitchFamily="18" charset="0"/>
                <a:ea typeface="宋体" panose="02010600030101010101" pitchFamily="2" charset="-122"/>
                <a:cs typeface="+mn-ea"/>
              </a:rPr>
              <a:t>)</a:t>
            </a:r>
            <a:r>
              <a:rPr lang="zh-CN" altLang="en-US" sz="2400" b="1" noProof="1">
                <a:solidFill>
                  <a:srgbClr val="CCFFFF"/>
                </a:solidFill>
                <a:latin typeface="Times New Roman" panose="02020603050405020304" pitchFamily="18" charset="0"/>
                <a:ea typeface="宋体" panose="02010600030101010101" pitchFamily="2" charset="-122"/>
                <a:cs typeface="+mn-ea"/>
              </a:rPr>
              <a:t>完成译码、立即数符号扩展以及读寄存器操作。</a:t>
            </a:r>
            <a:endParaRPr lang="en-US" altLang="zh-CN" sz="2000" b="1" noProof="1">
              <a:solidFill>
                <a:srgbClr val="CCFFFF"/>
              </a:solidFill>
              <a:latin typeface="Times New Roman" panose="02020603050405020304" pitchFamily="18" charset="0"/>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en-US" altLang="zh-CN" sz="2000" b="1" noProof="1">
                <a:solidFill>
                  <a:srgbClr val="CCFFFF"/>
                </a:solidFill>
                <a:latin typeface="Times New Roman" panose="02020603050405020304" pitchFamily="18" charset="0"/>
                <a:ea typeface="宋体" panose="02010600030101010101" pitchFamily="2" charset="-122"/>
                <a:cs typeface="+mn-ea"/>
              </a:rPr>
              <a:t> </a:t>
            </a:r>
            <a:r>
              <a:rPr lang="zh-CN" altLang="en-US" sz="2000" b="1" noProof="1">
                <a:solidFill>
                  <a:srgbClr val="CCFFFF"/>
                </a:solidFill>
                <a:latin typeface="Times New Roman" panose="02020603050405020304" pitchFamily="18" charset="0"/>
                <a:ea typeface="宋体" panose="02010600030101010101" pitchFamily="2" charset="-122"/>
                <a:cs typeface="+mn-ea"/>
              </a:rPr>
              <a:t>在本周期结束时，把32位的</a:t>
            </a:r>
            <a:r>
              <a:rPr lang="zh-CN" altLang="en-US" sz="2000" b="1" noProof="1">
                <a:solidFill>
                  <a:srgbClr val="FFCC66"/>
                </a:solidFill>
                <a:latin typeface="Times New Roman" panose="02020603050405020304" pitchFamily="18" charset="0"/>
                <a:ea typeface="宋体" panose="02010600030101010101" pitchFamily="2" charset="-122"/>
                <a:cs typeface="+mn-ea"/>
              </a:rPr>
              <a:t>100</a:t>
            </a:r>
            <a:r>
              <a:rPr lang="zh-CN" altLang="en-US" sz="2000" b="1" noProof="1">
                <a:solidFill>
                  <a:srgbClr val="CCFFFF"/>
                </a:solidFill>
                <a:latin typeface="Times New Roman" panose="02020603050405020304" pitchFamily="18" charset="0"/>
                <a:ea typeface="宋体" panose="02010600030101010101" pitchFamily="2" charset="-122"/>
                <a:cs typeface="+mn-ea"/>
              </a:rPr>
              <a:t>和</a:t>
            </a:r>
            <a:r>
              <a:rPr lang="zh-CN" altLang="en-US" sz="2000" b="1" noProof="1">
                <a:solidFill>
                  <a:srgbClr val="FFCC66"/>
                </a:solidFill>
                <a:latin typeface="Times New Roman" panose="02020603050405020304" pitchFamily="18" charset="0"/>
                <a:ea typeface="宋体" panose="02010600030101010101" pitchFamily="2" charset="-122"/>
                <a:cs typeface="+mn-ea"/>
              </a:rPr>
              <a:t>r</a:t>
            </a:r>
            <a:r>
              <a:rPr lang="en-US" altLang="zh-CN" sz="2000" b="1" noProof="1">
                <a:solidFill>
                  <a:srgbClr val="FFCC66"/>
                </a:solidFill>
                <a:latin typeface="Times New Roman" panose="02020603050405020304" pitchFamily="18" charset="0"/>
                <a:ea typeface="宋体" panose="02010600030101010101" pitchFamily="2" charset="-122"/>
                <a:cs typeface="+mn-ea"/>
              </a:rPr>
              <a:t>3</a:t>
            </a:r>
            <a:r>
              <a:rPr lang="zh-CN" altLang="en-US" sz="2000" b="1" noProof="1">
                <a:solidFill>
                  <a:srgbClr val="CCFFFF"/>
                </a:solidFill>
                <a:latin typeface="Times New Roman" panose="02020603050405020304" pitchFamily="18" charset="0"/>
                <a:ea typeface="宋体" panose="02010600030101010101" pitchFamily="2" charset="-122"/>
                <a:cs typeface="+mn-ea"/>
              </a:rPr>
              <a:t>的内容分别写入流水线寄存器</a:t>
            </a:r>
            <a:r>
              <a:rPr lang="zh-CN" altLang="en-US" sz="2000" b="1" noProof="1">
                <a:solidFill>
                  <a:srgbClr val="FFCC66"/>
                </a:solidFill>
                <a:latin typeface="Times New Roman" panose="02020603050405020304" pitchFamily="18" charset="0"/>
                <a:ea typeface="宋体" panose="02010600030101010101" pitchFamily="2" charset="-122"/>
                <a:cs typeface="+mn-ea"/>
              </a:rPr>
              <a:t>I</a:t>
            </a:r>
            <a:r>
              <a:rPr lang="zh-CN" altLang="en-US" sz="2000" b="1" noProof="1">
                <a:solidFill>
                  <a:srgbClr val="CCFFFF"/>
                </a:solidFill>
                <a:latin typeface="Times New Roman" panose="02020603050405020304" pitchFamily="18" charset="0"/>
                <a:ea typeface="宋体" panose="02010600030101010101" pitchFamily="2" charset="-122"/>
                <a:cs typeface="+mn-ea"/>
              </a:rPr>
              <a:t>和</a:t>
            </a:r>
            <a:r>
              <a:rPr lang="zh-CN" altLang="en-US" sz="2000" b="1" noProof="1">
                <a:solidFill>
                  <a:srgbClr val="FFCC66"/>
                </a:solidFill>
                <a:latin typeface="Times New Roman" panose="02020603050405020304" pitchFamily="18" charset="0"/>
                <a:ea typeface="宋体" panose="02010600030101010101" pitchFamily="2" charset="-122"/>
                <a:cs typeface="+mn-ea"/>
              </a:rPr>
              <a:t>A</a:t>
            </a:r>
            <a:r>
              <a:rPr lang="zh-CN" altLang="en-US" sz="2000" b="1" noProof="1">
                <a:solidFill>
                  <a:srgbClr val="CCFFFF"/>
                </a:solidFill>
                <a:latin typeface="Times New Roman" panose="02020603050405020304" pitchFamily="18" charset="0"/>
                <a:ea typeface="宋体" panose="02010600030101010101" pitchFamily="2" charset="-122"/>
                <a:cs typeface="+mn-ea"/>
              </a:rPr>
              <a:t>。</a:t>
            </a:r>
            <a:endParaRPr lang="en-US" altLang="zh-CN" sz="2000" b="1" noProof="1">
              <a:solidFill>
                <a:srgbClr val="CCFFFF"/>
              </a:solidFill>
              <a:latin typeface="Times New Roman" panose="02020603050405020304" pitchFamily="18" charset="0"/>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en-US" altLang="zh-CN" sz="2000" b="1" noProof="1">
                <a:solidFill>
                  <a:srgbClr val="CCFFFF"/>
                </a:solidFill>
                <a:latin typeface="Times New Roman" panose="02020603050405020304" pitchFamily="18" charset="0"/>
                <a:ea typeface="宋体" panose="02010600030101010101" pitchFamily="2" charset="-122"/>
                <a:cs typeface="+mn-ea"/>
              </a:rPr>
              <a:t> </a:t>
            </a:r>
            <a:r>
              <a:rPr lang="zh-CN" altLang="en-US" sz="2000" b="1" noProof="1">
                <a:solidFill>
                  <a:srgbClr val="CCFFFF"/>
                </a:solidFill>
                <a:latin typeface="Times New Roman" panose="02020603050405020304" pitchFamily="18" charset="0"/>
                <a:ea typeface="宋体" panose="02010600030101010101" pitchFamily="2" charset="-122"/>
                <a:cs typeface="+mn-ea"/>
              </a:rPr>
              <a:t>目的寄存器号</a:t>
            </a:r>
            <a:r>
              <a:rPr lang="en-US" altLang="zh-CN" sz="2000" b="1" noProof="1">
                <a:solidFill>
                  <a:srgbClr val="FFCC66"/>
                </a:solidFill>
                <a:latin typeface="Times New Roman" panose="02020603050405020304" pitchFamily="18" charset="0"/>
                <a:ea typeface="宋体" panose="02010600030101010101" pitchFamily="2" charset="-122"/>
                <a:cs typeface="+mn-ea"/>
              </a:rPr>
              <a:t>2</a:t>
            </a:r>
            <a:r>
              <a:rPr lang="zh-CN" altLang="en-US" sz="2000" b="1" noProof="1">
                <a:solidFill>
                  <a:srgbClr val="CCFFFF"/>
                </a:solidFill>
                <a:latin typeface="Times New Roman" panose="02020603050405020304" pitchFamily="18" charset="0"/>
                <a:ea typeface="宋体" panose="02010600030101010101" pitchFamily="2" charset="-122"/>
                <a:cs typeface="+mn-ea"/>
              </a:rPr>
              <a:t>也被打入流水线寄存器</a:t>
            </a:r>
            <a:r>
              <a:rPr lang="zh-CN" altLang="en-US" sz="2000" b="1" noProof="1">
                <a:solidFill>
                  <a:srgbClr val="FFCC66"/>
                </a:solidFill>
                <a:latin typeface="Times New Roman" panose="02020603050405020304" pitchFamily="18" charset="0"/>
                <a:ea typeface="宋体" panose="02010600030101010101" pitchFamily="2" charset="-122"/>
                <a:cs typeface="+mn-ea"/>
              </a:rPr>
              <a:t>d</a:t>
            </a:r>
            <a:r>
              <a:rPr lang="zh-CN" altLang="en-US" sz="2000" b="1" noProof="1">
                <a:solidFill>
                  <a:srgbClr val="CCFFFF"/>
                </a:solidFill>
                <a:latin typeface="Times New Roman" panose="02020603050405020304" pitchFamily="18" charset="0"/>
                <a:ea typeface="宋体" panose="02010600030101010101" pitchFamily="2" charset="-122"/>
                <a:cs typeface="+mn-ea"/>
              </a:rPr>
              <a:t>。</a:t>
            </a:r>
            <a:endParaRPr lang="zh-CN" altLang="en-US" sz="2000" b="1" noProof="1">
              <a:solidFill>
                <a:srgbClr val="CCFFFF"/>
              </a:solidFill>
              <a:latin typeface="Times New Roman" panose="02020603050405020304" pitchFamily="18" charset="0"/>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en-US" altLang="zh-CN" sz="2000" b="1" noProof="1">
                <a:solidFill>
                  <a:srgbClr val="CCFFFF"/>
                </a:solidFill>
                <a:latin typeface="Times New Roman" panose="02020603050405020304" pitchFamily="18" charset="0"/>
                <a:ea typeface="宋体" panose="02010600030101010101" pitchFamily="2" charset="-122"/>
                <a:cs typeface="+mn-ea"/>
              </a:rPr>
              <a:t> </a:t>
            </a:r>
            <a:r>
              <a:rPr lang="zh-CN" altLang="en-US" sz="2000" b="1" noProof="1">
                <a:solidFill>
                  <a:srgbClr val="CCFFFF"/>
                </a:solidFill>
                <a:latin typeface="Times New Roman" panose="02020603050405020304" pitchFamily="18" charset="0"/>
                <a:ea typeface="宋体" panose="02010600030101010101" pitchFamily="2" charset="-122"/>
                <a:cs typeface="+mn-ea"/>
              </a:rPr>
              <a:t>SST＝0，选择</a:t>
            </a:r>
            <a:r>
              <a:rPr lang="zh-CN" altLang="en-US" sz="2000" b="1" noProof="1">
                <a:solidFill>
                  <a:srgbClr val="FFCC66"/>
                </a:solidFill>
                <a:latin typeface="Times New Roman" panose="02020603050405020304" pitchFamily="18" charset="0"/>
                <a:ea typeface="宋体" panose="02010600030101010101" pitchFamily="2" charset="-122"/>
                <a:cs typeface="+mn-ea"/>
              </a:rPr>
              <a:t>rs2</a:t>
            </a:r>
            <a:r>
              <a:rPr lang="zh-CN" altLang="en-US" sz="2000" b="1" noProof="1">
                <a:solidFill>
                  <a:srgbClr val="CCFFFF"/>
                </a:solidFill>
                <a:latin typeface="Times New Roman" panose="02020603050405020304" pitchFamily="18" charset="0"/>
                <a:ea typeface="宋体" panose="02010600030101010101" pitchFamily="2" charset="-122"/>
                <a:cs typeface="+mn-ea"/>
              </a:rPr>
              <a:t>。</a:t>
            </a:r>
            <a:r>
              <a:rPr lang="en-US" altLang="zh-CN" sz="2000" b="1" noProof="1">
                <a:solidFill>
                  <a:srgbClr val="CCFFFF"/>
                </a:solidFill>
                <a:latin typeface="Times New Roman" panose="02020603050405020304" pitchFamily="18" charset="0"/>
                <a:ea typeface="宋体" panose="02010600030101010101" pitchFamily="2" charset="-122"/>
                <a:cs typeface="+mn-ea"/>
              </a:rPr>
              <a:t> </a:t>
            </a:r>
            <a:endParaRPr lang="zh-CN" altLang="en-US" sz="2000" b="1" noProof="1">
              <a:solidFill>
                <a:srgbClr val="CCFFFF"/>
              </a:solidFill>
              <a:latin typeface="Times New Roman" panose="02020603050405020304" pitchFamily="18" charset="0"/>
              <a:ea typeface="宋体" panose="02010600030101010101" pitchFamily="2" charset="-122"/>
            </a:endParaRPr>
          </a:p>
        </p:txBody>
      </p:sp>
      <p:grpSp>
        <p:nvGrpSpPr>
          <p:cNvPr id="72706" name="Group 11">
            <a:extLst>
              <a:ext uri="{FF2B5EF4-FFF2-40B4-BE49-F238E27FC236}">
                <a16:creationId xmlns:a16="http://schemas.microsoft.com/office/drawing/2014/main" id="{AF2D85D6-65B6-4A6C-BDBA-0CD4D2B358C8}"/>
              </a:ext>
            </a:extLst>
          </p:cNvPr>
          <p:cNvGrpSpPr>
            <a:grpSpLocks/>
          </p:cNvGrpSpPr>
          <p:nvPr/>
        </p:nvGrpSpPr>
        <p:grpSpPr bwMode="auto">
          <a:xfrm>
            <a:off x="1774826" y="2132013"/>
            <a:ext cx="8893175" cy="4608512"/>
            <a:chOff x="0" y="1253"/>
            <a:chExt cx="5964" cy="3067"/>
          </a:xfrm>
        </p:grpSpPr>
        <p:grpSp>
          <p:nvGrpSpPr>
            <p:cNvPr id="72707" name="Group 12">
              <a:extLst>
                <a:ext uri="{FF2B5EF4-FFF2-40B4-BE49-F238E27FC236}">
                  <a16:creationId xmlns:a16="http://schemas.microsoft.com/office/drawing/2014/main" id="{05780BA6-E52C-46B7-BD4C-FC95BDE1886D}"/>
                </a:ext>
              </a:extLst>
            </p:cNvPr>
            <p:cNvGrpSpPr>
              <a:grpSpLocks/>
            </p:cNvGrpSpPr>
            <p:nvPr/>
          </p:nvGrpSpPr>
          <p:grpSpPr bwMode="auto">
            <a:xfrm>
              <a:off x="0" y="1253"/>
              <a:ext cx="5964" cy="3067"/>
              <a:chOff x="0" y="1389"/>
              <a:chExt cx="5964" cy="2931"/>
            </a:xfrm>
          </p:grpSpPr>
          <p:pic>
            <p:nvPicPr>
              <p:cNvPr id="72708" name="Picture 13" descr="16">
                <a:extLst>
                  <a:ext uri="{FF2B5EF4-FFF2-40B4-BE49-F238E27FC236}">
                    <a16:creationId xmlns:a16="http://schemas.microsoft.com/office/drawing/2014/main" id="{4AB7883F-8C29-4FAD-BA5C-16781954F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9"/>
                <a:ext cx="5964" cy="2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709" name="Group 14">
                <a:extLst>
                  <a:ext uri="{FF2B5EF4-FFF2-40B4-BE49-F238E27FC236}">
                    <a16:creationId xmlns:a16="http://schemas.microsoft.com/office/drawing/2014/main" id="{511F86B2-0F57-4C58-9D49-36984A96F66E}"/>
                  </a:ext>
                </a:extLst>
              </p:cNvPr>
              <p:cNvGrpSpPr>
                <a:grpSpLocks/>
              </p:cNvGrpSpPr>
              <p:nvPr/>
            </p:nvGrpSpPr>
            <p:grpSpPr bwMode="auto">
              <a:xfrm>
                <a:off x="1655" y="3612"/>
                <a:ext cx="363" cy="376"/>
                <a:chOff x="1610" y="3566"/>
                <a:chExt cx="363" cy="376"/>
              </a:xfrm>
            </p:grpSpPr>
            <p:sp>
              <p:nvSpPr>
                <p:cNvPr id="72710" name="Line 15">
                  <a:extLst>
                    <a:ext uri="{FF2B5EF4-FFF2-40B4-BE49-F238E27FC236}">
                      <a16:creationId xmlns:a16="http://schemas.microsoft.com/office/drawing/2014/main" id="{3C9B0502-2E92-470D-9E3D-D5343DF4766F}"/>
                    </a:ext>
                  </a:extLst>
                </p:cNvPr>
                <p:cNvSpPr>
                  <a:spLocks noChangeShapeType="1"/>
                </p:cNvSpPr>
                <p:nvPr/>
              </p:nvSpPr>
              <p:spPr bwMode="auto">
                <a:xfrm flipV="1">
                  <a:off x="1746" y="3566"/>
                  <a:ext cx="0" cy="227"/>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72711" name="Text Box 16">
                  <a:extLst>
                    <a:ext uri="{FF2B5EF4-FFF2-40B4-BE49-F238E27FC236}">
                      <a16:creationId xmlns:a16="http://schemas.microsoft.com/office/drawing/2014/main" id="{02AA7E1D-8D12-4F1F-B469-470BF2236083}"/>
                    </a:ext>
                  </a:extLst>
                </p:cNvPr>
                <p:cNvSpPr txBox="1">
                  <a:spLocks noChangeArrowheads="1"/>
                </p:cNvSpPr>
                <p:nvPr/>
              </p:nvSpPr>
              <p:spPr bwMode="auto">
                <a:xfrm>
                  <a:off x="1610" y="3748"/>
                  <a:ext cx="3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FFFF"/>
                      </a:solidFill>
                      <a:latin typeface="Times New Roman" panose="02020603050405020304" pitchFamily="18" charset="0"/>
                      <a:ea typeface="宋体" panose="02010600030101010101" pitchFamily="2" charset="-122"/>
                    </a:rPr>
                    <a:t>SST</a:t>
                  </a:r>
                </a:p>
              </p:txBody>
            </p:sp>
          </p:grpSp>
        </p:grpSp>
        <p:sp>
          <p:nvSpPr>
            <p:cNvPr id="72712" name="Rectangle 17">
              <a:extLst>
                <a:ext uri="{FF2B5EF4-FFF2-40B4-BE49-F238E27FC236}">
                  <a16:creationId xmlns:a16="http://schemas.microsoft.com/office/drawing/2014/main" id="{A0310835-0831-4E79-A26B-A7594BA91107}"/>
                </a:ext>
              </a:extLst>
            </p:cNvPr>
            <p:cNvSpPr>
              <a:spLocks noChangeArrowheads="1"/>
            </p:cNvSpPr>
            <p:nvPr/>
          </p:nvSpPr>
          <p:spPr bwMode="auto">
            <a:xfrm>
              <a:off x="2608" y="1344"/>
              <a:ext cx="2462"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b="1">
                  <a:solidFill>
                    <a:srgbClr val="3366FF"/>
                  </a:solidFill>
                  <a:latin typeface="Times New Roman" panose="02020603050405020304" pitchFamily="18" charset="0"/>
                  <a:ea typeface="宋体" panose="02010600030101010101" pitchFamily="2" charset="-122"/>
                </a:rPr>
                <a:t>程序例子执行时的第三个时钟周期</a:t>
              </a:r>
            </a:p>
          </p:txBody>
        </p:sp>
      </p:grpSp>
      <p:pic>
        <p:nvPicPr>
          <p:cNvPr id="72713" name="Picture 18" descr="图2">
            <a:extLst>
              <a:ext uri="{FF2B5EF4-FFF2-40B4-BE49-F238E27FC236}">
                <a16:creationId xmlns:a16="http://schemas.microsoft.com/office/drawing/2014/main" id="{7254BFC5-AFE1-4BD0-923E-D982A3E9CF58}"/>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37399" t="43846" r="57582" b="47972"/>
          <a:stretch>
            <a:fillRect/>
          </a:stretch>
        </p:blipFill>
        <p:spPr bwMode="auto">
          <a:xfrm>
            <a:off x="9551989" y="1557338"/>
            <a:ext cx="935037"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4" name="灯片编号占位符 3">
            <a:extLst>
              <a:ext uri="{FF2B5EF4-FFF2-40B4-BE49-F238E27FC236}">
                <a16:creationId xmlns:a16="http://schemas.microsoft.com/office/drawing/2014/main" id="{3D62456E-D9B1-4289-8BA1-9DD5C3ED7360}"/>
              </a:ext>
            </a:extLst>
          </p:cNvPr>
          <p:cNvSpPr>
            <a:spLocks noGrp="1" noChangeArrowheads="1"/>
          </p:cNvSpPr>
          <p:nvPr>
            <p:ph type="sldNum" sz="quarter" idx="12"/>
          </p:nvPr>
        </p:nvSpPr>
        <p:spPr>
          <a:xfrm>
            <a:off x="8077200" y="6105525"/>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6A571C0A-0C66-4B55-9416-F6D9ABDBBACE}"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292</a:t>
            </a:fld>
            <a:endParaRPr lang="zh-CN" altLang="en-US">
              <a:solidFill>
                <a:srgbClr val="FFFFFF"/>
              </a:solidFill>
              <a:latin typeface="Times New Roman" panose="02020603050405020304" pitchFamily="18" charset="0"/>
              <a:ea typeface="宋体" panose="02010600030101010101" pitchFamily="2" charset="-122"/>
            </a:endParaRPr>
          </a:p>
        </p:txBody>
      </p:sp>
      <p:cxnSp>
        <p:nvCxnSpPr>
          <p:cNvPr id="72715" name="直接箭头连接符 11">
            <a:extLst>
              <a:ext uri="{FF2B5EF4-FFF2-40B4-BE49-F238E27FC236}">
                <a16:creationId xmlns:a16="http://schemas.microsoft.com/office/drawing/2014/main" id="{ED62CCBF-E3FA-4AC7-958D-56FA085D33FE}"/>
              </a:ext>
            </a:extLst>
          </p:cNvPr>
          <p:cNvCxnSpPr>
            <a:cxnSpLocks noChangeShapeType="1"/>
          </p:cNvCxnSpPr>
          <p:nvPr/>
        </p:nvCxnSpPr>
        <p:spPr bwMode="auto">
          <a:xfrm rot="5400000" flipH="1" flipV="1">
            <a:off x="4373563" y="5364163"/>
            <a:ext cx="355600" cy="5715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cxnSp>
        <p:nvCxnSpPr>
          <p:cNvPr id="72716" name="直接箭头连接符 12">
            <a:extLst>
              <a:ext uri="{FF2B5EF4-FFF2-40B4-BE49-F238E27FC236}">
                <a16:creationId xmlns:a16="http://schemas.microsoft.com/office/drawing/2014/main" id="{954E2EA7-7FCC-4429-8885-EABA7BCE0F58}"/>
              </a:ext>
            </a:extLst>
          </p:cNvPr>
          <p:cNvCxnSpPr>
            <a:cxnSpLocks noChangeShapeType="1"/>
          </p:cNvCxnSpPr>
          <p:nvPr/>
        </p:nvCxnSpPr>
        <p:spPr bwMode="auto">
          <a:xfrm>
            <a:off x="4095751" y="4714875"/>
            <a:ext cx="714375"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2717" name="直接箭头连接符 13">
            <a:extLst>
              <a:ext uri="{FF2B5EF4-FFF2-40B4-BE49-F238E27FC236}">
                <a16:creationId xmlns:a16="http://schemas.microsoft.com/office/drawing/2014/main" id="{29025058-EC4A-4861-AC50-66EE2120612F}"/>
              </a:ext>
            </a:extLst>
          </p:cNvPr>
          <p:cNvCxnSpPr>
            <a:cxnSpLocks noChangeShapeType="1"/>
          </p:cNvCxnSpPr>
          <p:nvPr/>
        </p:nvCxnSpPr>
        <p:spPr bwMode="auto">
          <a:xfrm>
            <a:off x="4095751" y="5857875"/>
            <a:ext cx="714375"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2718" name="直接箭头连接符 14">
            <a:extLst>
              <a:ext uri="{FF2B5EF4-FFF2-40B4-BE49-F238E27FC236}">
                <a16:creationId xmlns:a16="http://schemas.microsoft.com/office/drawing/2014/main" id="{5536253D-D41A-4019-9BBF-52329F448F63}"/>
              </a:ext>
            </a:extLst>
          </p:cNvPr>
          <p:cNvCxnSpPr>
            <a:cxnSpLocks noChangeShapeType="1"/>
          </p:cNvCxnSpPr>
          <p:nvPr/>
        </p:nvCxnSpPr>
        <p:spPr bwMode="auto">
          <a:xfrm>
            <a:off x="5524500" y="428625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2719" name="直接箭头连接符 15">
            <a:extLst>
              <a:ext uri="{FF2B5EF4-FFF2-40B4-BE49-F238E27FC236}">
                <a16:creationId xmlns:a16="http://schemas.microsoft.com/office/drawing/2014/main" id="{7BD1E5C0-1C9A-42CE-A14E-3E768DD0A79D}"/>
              </a:ext>
            </a:extLst>
          </p:cNvPr>
          <p:cNvCxnSpPr>
            <a:cxnSpLocks noChangeShapeType="1"/>
          </p:cNvCxnSpPr>
          <p:nvPr/>
        </p:nvCxnSpPr>
        <p:spPr bwMode="auto">
          <a:xfrm>
            <a:off x="5524500" y="585787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2720" name="直接箭头连接符 16">
            <a:extLst>
              <a:ext uri="{FF2B5EF4-FFF2-40B4-BE49-F238E27FC236}">
                <a16:creationId xmlns:a16="http://schemas.microsoft.com/office/drawing/2014/main" id="{70DA5158-5B1F-4C4D-B4FA-30E1DD4435CB}"/>
              </a:ext>
            </a:extLst>
          </p:cNvPr>
          <p:cNvCxnSpPr>
            <a:cxnSpLocks noChangeShapeType="1"/>
          </p:cNvCxnSpPr>
          <p:nvPr/>
        </p:nvCxnSpPr>
        <p:spPr bwMode="auto">
          <a:xfrm rot="16200000" flipV="1">
            <a:off x="4259264" y="5759451"/>
            <a:ext cx="409575" cy="285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2721" name="直接箭头连接符 17">
            <a:extLst>
              <a:ext uri="{FF2B5EF4-FFF2-40B4-BE49-F238E27FC236}">
                <a16:creationId xmlns:a16="http://schemas.microsoft.com/office/drawing/2014/main" id="{05346BCA-F112-4791-98F1-9B84CDED131B}"/>
              </a:ext>
            </a:extLst>
          </p:cNvPr>
          <p:cNvCxnSpPr>
            <a:cxnSpLocks noChangeShapeType="1"/>
          </p:cNvCxnSpPr>
          <p:nvPr/>
        </p:nvCxnSpPr>
        <p:spPr bwMode="auto">
          <a:xfrm>
            <a:off x="4095750" y="3643314"/>
            <a:ext cx="171450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2722" name="直接箭头连接符 18">
            <a:extLst>
              <a:ext uri="{FF2B5EF4-FFF2-40B4-BE49-F238E27FC236}">
                <a16:creationId xmlns:a16="http://schemas.microsoft.com/office/drawing/2014/main" id="{039E28FD-B99A-40EC-9D2C-E46D0F77B654}"/>
              </a:ext>
            </a:extLst>
          </p:cNvPr>
          <p:cNvCxnSpPr>
            <a:cxnSpLocks noChangeShapeType="1"/>
          </p:cNvCxnSpPr>
          <p:nvPr/>
        </p:nvCxnSpPr>
        <p:spPr bwMode="auto">
          <a:xfrm>
            <a:off x="3810000" y="471487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
        <p:nvSpPr>
          <p:cNvPr id="72723" name="文本框 1">
            <a:extLst>
              <a:ext uri="{FF2B5EF4-FFF2-40B4-BE49-F238E27FC236}">
                <a16:creationId xmlns:a16="http://schemas.microsoft.com/office/drawing/2014/main" id="{4107F824-A541-4DC5-BE8E-869348003BF8}"/>
              </a:ext>
            </a:extLst>
          </p:cNvPr>
          <p:cNvSpPr txBox="1">
            <a:spLocks noChangeArrowheads="1"/>
          </p:cNvSpPr>
          <p:nvPr/>
        </p:nvSpPr>
        <p:spPr bwMode="auto">
          <a:xfrm>
            <a:off x="4257675" y="6016626"/>
            <a:ext cx="5036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50000"/>
              </a:spcBef>
              <a:spcAft>
                <a:spcPct val="0"/>
              </a:spcAft>
            </a:pPr>
            <a:r>
              <a:rPr lang="zh-CN" altLang="en-US" sz="1400" b="1">
                <a:solidFill>
                  <a:srgbClr val="FF0000"/>
                </a:solidFill>
                <a:latin typeface="Times New Roman" panose="02020603050405020304" pitchFamily="18" charset="0"/>
                <a:ea typeface="宋体" panose="02010600030101010101" pitchFamily="2" charset="-122"/>
                <a:sym typeface="宋体" panose="02010600030101010101" pitchFamily="2" charset="-122"/>
              </a:rPr>
              <a:t>SST</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29" name="Text Box 2">
            <a:extLst>
              <a:ext uri="{FF2B5EF4-FFF2-40B4-BE49-F238E27FC236}">
                <a16:creationId xmlns:a16="http://schemas.microsoft.com/office/drawing/2014/main" id="{37A8A612-3CF8-464E-BFAB-403873D96F92}"/>
              </a:ext>
            </a:extLst>
          </p:cNvPr>
          <p:cNvSpPr txBox="1">
            <a:spLocks noChangeArrowheads="1"/>
          </p:cNvSpPr>
          <p:nvPr/>
        </p:nvSpPr>
        <p:spPr bwMode="auto">
          <a:xfrm>
            <a:off x="1524000" y="0"/>
            <a:ext cx="9144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en-US" altLang="zh-CN" sz="2000" b="1">
                <a:solidFill>
                  <a:srgbClr val="CCFFFF"/>
                </a:solidFill>
                <a:latin typeface="Times New Roman" panose="02020603050405020304" pitchFamily="18" charset="0"/>
                <a:ea typeface="宋体" panose="02010600030101010101" pitchFamily="2" charset="-122"/>
              </a:rPr>
              <a:t>（</a:t>
            </a:r>
            <a:r>
              <a:rPr lang="zh-CN" altLang="en-US" sz="2000" b="1">
                <a:solidFill>
                  <a:srgbClr val="CCFFFF"/>
                </a:solidFill>
                <a:latin typeface="Times New Roman" panose="02020603050405020304" pitchFamily="18" charset="0"/>
                <a:ea typeface="宋体" panose="02010600030101010101" pitchFamily="2" charset="-122"/>
              </a:rPr>
              <a:t>3）PC输出2，从存储器取出第三条指令</a:t>
            </a:r>
            <a:r>
              <a:rPr lang="zh-CN" altLang="en-US" sz="2000" b="1">
                <a:solidFill>
                  <a:srgbClr val="FFCC00"/>
                </a:solidFill>
                <a:latin typeface="Times New Roman" panose="02020603050405020304" pitchFamily="18" charset="0"/>
                <a:ea typeface="宋体" panose="02010600030101010101" pitchFamily="2" charset="-122"/>
              </a:rPr>
              <a:t>sub r4，r5，r6</a:t>
            </a:r>
            <a:r>
              <a:rPr lang="zh-CN" altLang="en-US" sz="2000" b="1">
                <a:solidFill>
                  <a:srgbClr val="CCFFFF"/>
                </a:solidFill>
                <a:latin typeface="Times New Roman" panose="02020603050405020304" pitchFamily="18" charset="0"/>
                <a:ea typeface="宋体" panose="02010600030101010101" pitchFamily="2" charset="-122"/>
              </a:rPr>
              <a:t>；在周期结束时打入IR。BTAKEN=0，周期结束时把</a:t>
            </a:r>
            <a:r>
              <a:rPr lang="zh-CN" altLang="en-US" sz="2000" b="1">
                <a:solidFill>
                  <a:srgbClr val="FFCC66"/>
                </a:solidFill>
                <a:latin typeface="Times New Roman" panose="02020603050405020304" pitchFamily="18" charset="0"/>
                <a:ea typeface="宋体" panose="02010600030101010101" pitchFamily="2" charset="-122"/>
              </a:rPr>
              <a:t>3</a:t>
            </a:r>
            <a:r>
              <a:rPr lang="zh-CN" altLang="en-US" sz="2000" b="1">
                <a:solidFill>
                  <a:srgbClr val="CCFFFF"/>
                </a:solidFill>
                <a:latin typeface="Times New Roman" panose="02020603050405020304" pitchFamily="18" charset="0"/>
                <a:ea typeface="宋体" panose="02010600030101010101" pitchFamily="2" charset="-122"/>
              </a:rPr>
              <a:t>打入</a:t>
            </a:r>
            <a:r>
              <a:rPr lang="zh-CN" altLang="en-US" sz="2000" b="1">
                <a:solidFill>
                  <a:srgbClr val="FFCC66"/>
                </a:solidFill>
                <a:latin typeface="Times New Roman" panose="02020603050405020304" pitchFamily="18" charset="0"/>
                <a:ea typeface="宋体" panose="02010600030101010101" pitchFamily="2" charset="-122"/>
              </a:rPr>
              <a:t>PC</a:t>
            </a:r>
            <a:r>
              <a:rPr lang="zh-CN" altLang="en-US" sz="2000" b="1">
                <a:solidFill>
                  <a:srgbClr val="CCFFFF"/>
                </a:solidFill>
                <a:latin typeface="Times New Roman" panose="02020603050405020304" pitchFamily="18" charset="0"/>
                <a:ea typeface="宋体" panose="02010600030101010101" pitchFamily="2" charset="-122"/>
              </a:rPr>
              <a:t>。</a:t>
            </a:r>
          </a:p>
          <a:p>
            <a:pPr fontAlgn="base">
              <a:lnSpc>
                <a:spcPct val="120000"/>
              </a:lnSpc>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　　</a:t>
            </a:r>
            <a:r>
              <a:rPr lang="zh-CN" altLang="en-US" sz="2000" b="1">
                <a:solidFill>
                  <a:srgbClr val="66FF33"/>
                </a:solidFill>
                <a:latin typeface="Times New Roman" panose="02020603050405020304" pitchFamily="18" charset="0"/>
                <a:ea typeface="宋体" panose="02010600030101010101" pitchFamily="2" charset="-122"/>
              </a:rPr>
              <a:t>第三个时钟周期结束，刚进入第四个周期时：</a:t>
            </a:r>
            <a:r>
              <a:rPr lang="zh-CN" altLang="en-US" sz="2000" b="1">
                <a:solidFill>
                  <a:srgbClr val="FFFFFF"/>
                </a:solidFill>
                <a:latin typeface="Times New Roman" panose="02020603050405020304" pitchFamily="18" charset="0"/>
                <a:ea typeface="宋体" panose="02010600030101010101" pitchFamily="2" charset="-122"/>
              </a:rPr>
              <a:t>PC输出3，指向第四条指令；IR输出第三条指令sub r4，r5，r6；I输出32位的100，A输出寄存器r3的内容；R输出第一条指令的加法结果。</a:t>
            </a:r>
          </a:p>
        </p:txBody>
      </p:sp>
      <p:grpSp>
        <p:nvGrpSpPr>
          <p:cNvPr id="73730" name="Group 11">
            <a:extLst>
              <a:ext uri="{FF2B5EF4-FFF2-40B4-BE49-F238E27FC236}">
                <a16:creationId xmlns:a16="http://schemas.microsoft.com/office/drawing/2014/main" id="{81D77E2A-C891-45A4-8AE4-58286E59B92B}"/>
              </a:ext>
            </a:extLst>
          </p:cNvPr>
          <p:cNvGrpSpPr>
            <a:grpSpLocks/>
          </p:cNvGrpSpPr>
          <p:nvPr/>
        </p:nvGrpSpPr>
        <p:grpSpPr bwMode="auto">
          <a:xfrm>
            <a:off x="4243389" y="5553074"/>
            <a:ext cx="541337" cy="576042"/>
            <a:chOff x="1610" y="3566"/>
            <a:chExt cx="363" cy="390"/>
          </a:xfrm>
        </p:grpSpPr>
        <p:sp>
          <p:nvSpPr>
            <p:cNvPr id="73731" name="Line 12">
              <a:extLst>
                <a:ext uri="{FF2B5EF4-FFF2-40B4-BE49-F238E27FC236}">
                  <a16:creationId xmlns:a16="http://schemas.microsoft.com/office/drawing/2014/main" id="{48D43CB0-EA0F-4E8A-9032-6852754285E9}"/>
                </a:ext>
              </a:extLst>
            </p:cNvPr>
            <p:cNvSpPr>
              <a:spLocks noChangeShapeType="1"/>
            </p:cNvSpPr>
            <p:nvPr/>
          </p:nvSpPr>
          <p:spPr bwMode="auto">
            <a:xfrm flipV="1">
              <a:off x="1746" y="3566"/>
              <a:ext cx="0" cy="227"/>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73732" name="Text Box 13">
              <a:extLst>
                <a:ext uri="{FF2B5EF4-FFF2-40B4-BE49-F238E27FC236}">
                  <a16:creationId xmlns:a16="http://schemas.microsoft.com/office/drawing/2014/main" id="{C3479A1B-5C26-4B78-BC3D-C1978E447D55}"/>
                </a:ext>
              </a:extLst>
            </p:cNvPr>
            <p:cNvSpPr txBox="1">
              <a:spLocks noChangeArrowheads="1"/>
            </p:cNvSpPr>
            <p:nvPr/>
          </p:nvSpPr>
          <p:spPr bwMode="auto">
            <a:xfrm>
              <a:off x="1610" y="3748"/>
              <a:ext cx="363"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FFFF"/>
                  </a:solidFill>
                  <a:latin typeface="Times New Roman" panose="02020603050405020304" pitchFamily="18" charset="0"/>
                  <a:ea typeface="宋体" panose="02010600030101010101" pitchFamily="2" charset="-122"/>
                </a:rPr>
                <a:t>SST</a:t>
              </a:r>
            </a:p>
          </p:txBody>
        </p:sp>
      </p:grpSp>
      <p:grpSp>
        <p:nvGrpSpPr>
          <p:cNvPr id="73733" name="Group 12">
            <a:extLst>
              <a:ext uri="{FF2B5EF4-FFF2-40B4-BE49-F238E27FC236}">
                <a16:creationId xmlns:a16="http://schemas.microsoft.com/office/drawing/2014/main" id="{3B9C50AE-93D8-4D27-99C3-A64DACDBB9EE}"/>
              </a:ext>
            </a:extLst>
          </p:cNvPr>
          <p:cNvGrpSpPr>
            <a:grpSpLocks/>
          </p:cNvGrpSpPr>
          <p:nvPr/>
        </p:nvGrpSpPr>
        <p:grpSpPr bwMode="auto">
          <a:xfrm>
            <a:off x="1774826" y="1989138"/>
            <a:ext cx="8893175" cy="4608512"/>
            <a:chOff x="0" y="1389"/>
            <a:chExt cx="5964" cy="2931"/>
          </a:xfrm>
        </p:grpSpPr>
        <p:pic>
          <p:nvPicPr>
            <p:cNvPr id="73734" name="Picture 13" descr="16">
              <a:extLst>
                <a:ext uri="{FF2B5EF4-FFF2-40B4-BE49-F238E27FC236}">
                  <a16:creationId xmlns:a16="http://schemas.microsoft.com/office/drawing/2014/main" id="{1447B3D8-BEF5-4430-BFE9-DEAC3D542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9"/>
              <a:ext cx="5964" cy="2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3735" name="Group 14">
              <a:extLst>
                <a:ext uri="{FF2B5EF4-FFF2-40B4-BE49-F238E27FC236}">
                  <a16:creationId xmlns:a16="http://schemas.microsoft.com/office/drawing/2014/main" id="{1310521E-625C-410C-8F54-3A477EF8BE5D}"/>
                </a:ext>
              </a:extLst>
            </p:cNvPr>
            <p:cNvGrpSpPr>
              <a:grpSpLocks/>
            </p:cNvGrpSpPr>
            <p:nvPr/>
          </p:nvGrpSpPr>
          <p:grpSpPr bwMode="auto">
            <a:xfrm>
              <a:off x="1655" y="3612"/>
              <a:ext cx="363" cy="376"/>
              <a:chOff x="1610" y="3566"/>
              <a:chExt cx="363" cy="376"/>
            </a:xfrm>
          </p:grpSpPr>
          <p:sp>
            <p:nvSpPr>
              <p:cNvPr id="73736" name="Line 15">
                <a:extLst>
                  <a:ext uri="{FF2B5EF4-FFF2-40B4-BE49-F238E27FC236}">
                    <a16:creationId xmlns:a16="http://schemas.microsoft.com/office/drawing/2014/main" id="{F1E0F72D-F0BB-4208-AA43-5B9CFE62F68F}"/>
                  </a:ext>
                </a:extLst>
              </p:cNvPr>
              <p:cNvSpPr>
                <a:spLocks noChangeShapeType="1"/>
              </p:cNvSpPr>
              <p:nvPr/>
            </p:nvSpPr>
            <p:spPr bwMode="auto">
              <a:xfrm flipV="1">
                <a:off x="1746" y="3566"/>
                <a:ext cx="0" cy="227"/>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73737" name="Text Box 16">
                <a:extLst>
                  <a:ext uri="{FF2B5EF4-FFF2-40B4-BE49-F238E27FC236}">
                    <a16:creationId xmlns:a16="http://schemas.microsoft.com/office/drawing/2014/main" id="{9BBA717A-11FC-4698-8365-394CB965EB65}"/>
                  </a:ext>
                </a:extLst>
              </p:cNvPr>
              <p:cNvSpPr txBox="1">
                <a:spLocks noChangeArrowheads="1"/>
              </p:cNvSpPr>
              <p:nvPr/>
            </p:nvSpPr>
            <p:spPr bwMode="auto">
              <a:xfrm>
                <a:off x="1610" y="3748"/>
                <a:ext cx="3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FFFF"/>
                    </a:solidFill>
                    <a:latin typeface="Times New Roman" panose="02020603050405020304" pitchFamily="18" charset="0"/>
                    <a:ea typeface="宋体" panose="02010600030101010101" pitchFamily="2" charset="-122"/>
                  </a:rPr>
                  <a:t>SST</a:t>
                </a:r>
              </a:p>
            </p:txBody>
          </p:sp>
        </p:grpSp>
      </p:grpSp>
      <p:sp>
        <p:nvSpPr>
          <p:cNvPr id="73738" name="Rectangle 17">
            <a:extLst>
              <a:ext uri="{FF2B5EF4-FFF2-40B4-BE49-F238E27FC236}">
                <a16:creationId xmlns:a16="http://schemas.microsoft.com/office/drawing/2014/main" id="{46F850AF-308B-463F-BB6D-90907DBCADC2}"/>
              </a:ext>
            </a:extLst>
          </p:cNvPr>
          <p:cNvSpPr>
            <a:spLocks noChangeArrowheads="1"/>
          </p:cNvSpPr>
          <p:nvPr/>
        </p:nvSpPr>
        <p:spPr bwMode="auto">
          <a:xfrm>
            <a:off x="4953000" y="2071688"/>
            <a:ext cx="36711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b="1">
                <a:solidFill>
                  <a:srgbClr val="3366FF"/>
                </a:solidFill>
                <a:latin typeface="Times New Roman" panose="02020603050405020304" pitchFamily="18" charset="0"/>
                <a:ea typeface="宋体" panose="02010600030101010101" pitchFamily="2" charset="-122"/>
              </a:rPr>
              <a:t>程序例子执行时的第三个时钟周期</a:t>
            </a:r>
          </a:p>
        </p:txBody>
      </p:sp>
      <p:sp>
        <p:nvSpPr>
          <p:cNvPr id="73739" name="灯片编号占位符 3">
            <a:extLst>
              <a:ext uri="{FF2B5EF4-FFF2-40B4-BE49-F238E27FC236}">
                <a16:creationId xmlns:a16="http://schemas.microsoft.com/office/drawing/2014/main" id="{C30BAAAB-E1F2-4075-A120-4FB3E0A0F6A1}"/>
              </a:ext>
            </a:extLst>
          </p:cNvPr>
          <p:cNvSpPr>
            <a:spLocks noGrp="1" noChangeArrowheads="1"/>
          </p:cNvSpPr>
          <p:nvPr>
            <p:ph type="sldNum" sz="quarter" idx="12"/>
          </p:nvPr>
        </p:nvSpPr>
        <p:spPr>
          <a:xfrm>
            <a:off x="8077200" y="6105525"/>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331055DB-9884-4E41-91BD-00B62A022391}"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293</a:t>
            </a:fld>
            <a:endParaRPr lang="zh-CN" altLang="en-US">
              <a:solidFill>
                <a:srgbClr val="FFFFFF"/>
              </a:solidFill>
              <a:latin typeface="Times New Roman" panose="02020603050405020304" pitchFamily="18" charset="0"/>
              <a:ea typeface="宋体" panose="02010600030101010101" pitchFamily="2" charset="-122"/>
            </a:endParaRPr>
          </a:p>
        </p:txBody>
      </p:sp>
      <p:cxnSp>
        <p:nvCxnSpPr>
          <p:cNvPr id="73740" name="直接箭头连接符 16">
            <a:extLst>
              <a:ext uri="{FF2B5EF4-FFF2-40B4-BE49-F238E27FC236}">
                <a16:creationId xmlns:a16="http://schemas.microsoft.com/office/drawing/2014/main" id="{45090AF4-C4B7-43E1-9543-7BB7069D5F24}"/>
              </a:ext>
            </a:extLst>
          </p:cNvPr>
          <p:cNvCxnSpPr>
            <a:cxnSpLocks noChangeShapeType="1"/>
          </p:cNvCxnSpPr>
          <p:nvPr/>
        </p:nvCxnSpPr>
        <p:spPr bwMode="auto">
          <a:xfrm rot="5400000" flipH="1" flipV="1">
            <a:off x="4373563" y="5364163"/>
            <a:ext cx="355600" cy="5715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cxnSp>
        <p:nvCxnSpPr>
          <p:cNvPr id="73741" name="直接箭头连接符 17">
            <a:extLst>
              <a:ext uri="{FF2B5EF4-FFF2-40B4-BE49-F238E27FC236}">
                <a16:creationId xmlns:a16="http://schemas.microsoft.com/office/drawing/2014/main" id="{E76EDA7D-594E-4A33-BCA8-7CBE683E6D88}"/>
              </a:ext>
            </a:extLst>
          </p:cNvPr>
          <p:cNvCxnSpPr>
            <a:cxnSpLocks noChangeShapeType="1"/>
          </p:cNvCxnSpPr>
          <p:nvPr/>
        </p:nvCxnSpPr>
        <p:spPr bwMode="auto">
          <a:xfrm>
            <a:off x="4095751" y="4572000"/>
            <a:ext cx="714375"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3742" name="直接箭头连接符 18">
            <a:extLst>
              <a:ext uri="{FF2B5EF4-FFF2-40B4-BE49-F238E27FC236}">
                <a16:creationId xmlns:a16="http://schemas.microsoft.com/office/drawing/2014/main" id="{BAE745DA-9E27-43D8-8C28-4D20B871473A}"/>
              </a:ext>
            </a:extLst>
          </p:cNvPr>
          <p:cNvCxnSpPr>
            <a:cxnSpLocks noChangeShapeType="1"/>
          </p:cNvCxnSpPr>
          <p:nvPr/>
        </p:nvCxnSpPr>
        <p:spPr bwMode="auto">
          <a:xfrm>
            <a:off x="4095751" y="5715000"/>
            <a:ext cx="714375"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3743" name="直接箭头连接符 19">
            <a:extLst>
              <a:ext uri="{FF2B5EF4-FFF2-40B4-BE49-F238E27FC236}">
                <a16:creationId xmlns:a16="http://schemas.microsoft.com/office/drawing/2014/main" id="{A07EA6FD-93A0-40E9-A773-195CCB8DCFD2}"/>
              </a:ext>
            </a:extLst>
          </p:cNvPr>
          <p:cNvCxnSpPr>
            <a:cxnSpLocks noChangeShapeType="1"/>
          </p:cNvCxnSpPr>
          <p:nvPr/>
        </p:nvCxnSpPr>
        <p:spPr bwMode="auto">
          <a:xfrm>
            <a:off x="5453063" y="414337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3744" name="直接箭头连接符 20">
            <a:extLst>
              <a:ext uri="{FF2B5EF4-FFF2-40B4-BE49-F238E27FC236}">
                <a16:creationId xmlns:a16="http://schemas.microsoft.com/office/drawing/2014/main" id="{043E726F-1A1C-40C5-9E76-8CF817625198}"/>
              </a:ext>
            </a:extLst>
          </p:cNvPr>
          <p:cNvCxnSpPr>
            <a:cxnSpLocks noChangeShapeType="1"/>
          </p:cNvCxnSpPr>
          <p:nvPr/>
        </p:nvCxnSpPr>
        <p:spPr bwMode="auto">
          <a:xfrm>
            <a:off x="5524500" y="571500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3745" name="直接箭头连接符 21">
            <a:extLst>
              <a:ext uri="{FF2B5EF4-FFF2-40B4-BE49-F238E27FC236}">
                <a16:creationId xmlns:a16="http://schemas.microsoft.com/office/drawing/2014/main" id="{2287EEF6-49EC-4926-93F3-352FDAED87A2}"/>
              </a:ext>
            </a:extLst>
          </p:cNvPr>
          <p:cNvCxnSpPr>
            <a:cxnSpLocks noChangeShapeType="1"/>
          </p:cNvCxnSpPr>
          <p:nvPr/>
        </p:nvCxnSpPr>
        <p:spPr bwMode="auto">
          <a:xfrm rot="16200000" flipV="1">
            <a:off x="4259264" y="5688014"/>
            <a:ext cx="409575" cy="285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3746" name="直接箭头连接符 22">
            <a:extLst>
              <a:ext uri="{FF2B5EF4-FFF2-40B4-BE49-F238E27FC236}">
                <a16:creationId xmlns:a16="http://schemas.microsoft.com/office/drawing/2014/main" id="{14F97011-FB16-493C-8AA2-62609538F81E}"/>
              </a:ext>
            </a:extLst>
          </p:cNvPr>
          <p:cNvCxnSpPr>
            <a:cxnSpLocks noChangeShapeType="1"/>
          </p:cNvCxnSpPr>
          <p:nvPr/>
        </p:nvCxnSpPr>
        <p:spPr bwMode="auto">
          <a:xfrm>
            <a:off x="4095750" y="3500439"/>
            <a:ext cx="171450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3747" name="直接箭头连接符 23">
            <a:extLst>
              <a:ext uri="{FF2B5EF4-FFF2-40B4-BE49-F238E27FC236}">
                <a16:creationId xmlns:a16="http://schemas.microsoft.com/office/drawing/2014/main" id="{71FFB046-F3C3-4009-AD95-F460E0E478EC}"/>
              </a:ext>
            </a:extLst>
          </p:cNvPr>
          <p:cNvCxnSpPr>
            <a:cxnSpLocks noChangeShapeType="1"/>
          </p:cNvCxnSpPr>
          <p:nvPr/>
        </p:nvCxnSpPr>
        <p:spPr bwMode="auto">
          <a:xfrm rot="5400000" flipH="1" flipV="1">
            <a:off x="1524000" y="4429125"/>
            <a:ext cx="2287588" cy="1588"/>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73748" name="直接连接符 10">
            <a:extLst>
              <a:ext uri="{FF2B5EF4-FFF2-40B4-BE49-F238E27FC236}">
                <a16:creationId xmlns:a16="http://schemas.microsoft.com/office/drawing/2014/main" id="{79EA80C7-8BE9-4A62-AC9F-1F6A8DE4CA83}"/>
              </a:ext>
            </a:extLst>
          </p:cNvPr>
          <p:cNvCxnSpPr>
            <a:cxnSpLocks noChangeShapeType="1"/>
          </p:cNvCxnSpPr>
          <p:nvPr/>
        </p:nvCxnSpPr>
        <p:spPr bwMode="auto">
          <a:xfrm flipV="1">
            <a:off x="2524126" y="3000376"/>
            <a:ext cx="214313" cy="142875"/>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cxnSp>
      <p:cxnSp>
        <p:nvCxnSpPr>
          <p:cNvPr id="73749" name="直接连接符 12">
            <a:extLst>
              <a:ext uri="{FF2B5EF4-FFF2-40B4-BE49-F238E27FC236}">
                <a16:creationId xmlns:a16="http://schemas.microsoft.com/office/drawing/2014/main" id="{661A2936-C544-4117-A56F-51598F5E4ADD}"/>
              </a:ext>
            </a:extLst>
          </p:cNvPr>
          <p:cNvCxnSpPr>
            <a:cxnSpLocks noChangeShapeType="1"/>
          </p:cNvCxnSpPr>
          <p:nvPr/>
        </p:nvCxnSpPr>
        <p:spPr bwMode="auto">
          <a:xfrm>
            <a:off x="3452814" y="3214689"/>
            <a:ext cx="142875" cy="1587"/>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cxnSp>
      <p:cxnSp>
        <p:nvCxnSpPr>
          <p:cNvPr id="73750" name="直接连接符 14">
            <a:extLst>
              <a:ext uri="{FF2B5EF4-FFF2-40B4-BE49-F238E27FC236}">
                <a16:creationId xmlns:a16="http://schemas.microsoft.com/office/drawing/2014/main" id="{80CF7A17-E461-4635-A035-E310868129FB}"/>
              </a:ext>
            </a:extLst>
          </p:cNvPr>
          <p:cNvCxnSpPr>
            <a:cxnSpLocks noChangeShapeType="1"/>
          </p:cNvCxnSpPr>
          <p:nvPr/>
        </p:nvCxnSpPr>
        <p:spPr bwMode="auto">
          <a:xfrm rot="16200000" flipV="1">
            <a:off x="3202782" y="2821782"/>
            <a:ext cx="785813" cy="0"/>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cxnSp>
      <p:cxnSp>
        <p:nvCxnSpPr>
          <p:cNvPr id="73751" name="直接连接符 27">
            <a:extLst>
              <a:ext uri="{FF2B5EF4-FFF2-40B4-BE49-F238E27FC236}">
                <a16:creationId xmlns:a16="http://schemas.microsoft.com/office/drawing/2014/main" id="{0AFA8BC6-A830-45B0-B337-E011E8849FE3}"/>
              </a:ext>
            </a:extLst>
          </p:cNvPr>
          <p:cNvCxnSpPr>
            <a:cxnSpLocks noChangeShapeType="1"/>
          </p:cNvCxnSpPr>
          <p:nvPr/>
        </p:nvCxnSpPr>
        <p:spPr bwMode="auto">
          <a:xfrm rot="10800000">
            <a:off x="1952626" y="2428875"/>
            <a:ext cx="1643063" cy="1588"/>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cxnSp>
      <p:cxnSp>
        <p:nvCxnSpPr>
          <p:cNvPr id="73752" name="直接连接符 18">
            <a:extLst>
              <a:ext uri="{FF2B5EF4-FFF2-40B4-BE49-F238E27FC236}">
                <a16:creationId xmlns:a16="http://schemas.microsoft.com/office/drawing/2014/main" id="{64E965BA-D0C0-4052-9EBA-AC38FFF956FD}"/>
              </a:ext>
            </a:extLst>
          </p:cNvPr>
          <p:cNvCxnSpPr>
            <a:cxnSpLocks noChangeShapeType="1"/>
          </p:cNvCxnSpPr>
          <p:nvPr/>
        </p:nvCxnSpPr>
        <p:spPr bwMode="auto">
          <a:xfrm rot="5400000">
            <a:off x="884238" y="3500438"/>
            <a:ext cx="2139950" cy="0"/>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cxnSp>
      <p:cxnSp>
        <p:nvCxnSpPr>
          <p:cNvPr id="73753" name="直接箭头连接符 20">
            <a:extLst>
              <a:ext uri="{FF2B5EF4-FFF2-40B4-BE49-F238E27FC236}">
                <a16:creationId xmlns:a16="http://schemas.microsoft.com/office/drawing/2014/main" id="{E5305F88-3CB1-4E2A-AA86-CE1E96833A4A}"/>
              </a:ext>
            </a:extLst>
          </p:cNvPr>
          <p:cNvCxnSpPr>
            <a:cxnSpLocks noChangeShapeType="1"/>
          </p:cNvCxnSpPr>
          <p:nvPr/>
        </p:nvCxnSpPr>
        <p:spPr bwMode="auto">
          <a:xfrm>
            <a:off x="1952626" y="4572000"/>
            <a:ext cx="214313" cy="1588"/>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73754" name="直接箭头连接符 23">
            <a:extLst>
              <a:ext uri="{FF2B5EF4-FFF2-40B4-BE49-F238E27FC236}">
                <a16:creationId xmlns:a16="http://schemas.microsoft.com/office/drawing/2014/main" id="{D0019036-DF8C-4C86-8E2F-03B26E95EBC4}"/>
              </a:ext>
            </a:extLst>
          </p:cNvPr>
          <p:cNvCxnSpPr>
            <a:cxnSpLocks noChangeShapeType="1"/>
          </p:cNvCxnSpPr>
          <p:nvPr/>
        </p:nvCxnSpPr>
        <p:spPr bwMode="auto">
          <a:xfrm>
            <a:off x="2238375" y="3143250"/>
            <a:ext cx="285750" cy="1588"/>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73755" name="直接箭头连接符 25">
            <a:extLst>
              <a:ext uri="{FF2B5EF4-FFF2-40B4-BE49-F238E27FC236}">
                <a16:creationId xmlns:a16="http://schemas.microsoft.com/office/drawing/2014/main" id="{9BB01B0B-1A96-41B8-9F5F-9DD987568DBB}"/>
              </a:ext>
            </a:extLst>
          </p:cNvPr>
          <p:cNvCxnSpPr>
            <a:cxnSpLocks noChangeShapeType="1"/>
          </p:cNvCxnSpPr>
          <p:nvPr/>
        </p:nvCxnSpPr>
        <p:spPr bwMode="auto">
          <a:xfrm>
            <a:off x="2738438" y="3000375"/>
            <a:ext cx="214312" cy="1588"/>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73756" name="直接箭头连接符 32">
            <a:extLst>
              <a:ext uri="{FF2B5EF4-FFF2-40B4-BE49-F238E27FC236}">
                <a16:creationId xmlns:a16="http://schemas.microsoft.com/office/drawing/2014/main" id="{0CF059AB-7B7C-4C3D-94C5-89370BB65A93}"/>
              </a:ext>
            </a:extLst>
          </p:cNvPr>
          <p:cNvCxnSpPr>
            <a:cxnSpLocks noChangeShapeType="1"/>
          </p:cNvCxnSpPr>
          <p:nvPr/>
        </p:nvCxnSpPr>
        <p:spPr bwMode="auto">
          <a:xfrm>
            <a:off x="6024563" y="3500439"/>
            <a:ext cx="1930400"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73757" name="直接箭头连接符 33">
            <a:extLst>
              <a:ext uri="{FF2B5EF4-FFF2-40B4-BE49-F238E27FC236}">
                <a16:creationId xmlns:a16="http://schemas.microsoft.com/office/drawing/2014/main" id="{C7303329-98E8-43DB-B9B0-476D1BF80997}"/>
              </a:ext>
            </a:extLst>
          </p:cNvPr>
          <p:cNvCxnSpPr>
            <a:cxnSpLocks noChangeShapeType="1"/>
          </p:cNvCxnSpPr>
          <p:nvPr/>
        </p:nvCxnSpPr>
        <p:spPr bwMode="auto">
          <a:xfrm>
            <a:off x="6024564" y="4071939"/>
            <a:ext cx="930275"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73758" name="直接连接符 34">
            <a:extLst>
              <a:ext uri="{FF2B5EF4-FFF2-40B4-BE49-F238E27FC236}">
                <a16:creationId xmlns:a16="http://schemas.microsoft.com/office/drawing/2014/main" id="{413E198A-287D-4380-A817-4BB1D1EE7D32}"/>
              </a:ext>
            </a:extLst>
          </p:cNvPr>
          <p:cNvCxnSpPr>
            <a:cxnSpLocks noChangeShapeType="1"/>
          </p:cNvCxnSpPr>
          <p:nvPr/>
        </p:nvCxnSpPr>
        <p:spPr bwMode="auto">
          <a:xfrm>
            <a:off x="6024563" y="5715000"/>
            <a:ext cx="214312" cy="1588"/>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73759" name="直接连接符 35">
            <a:extLst>
              <a:ext uri="{FF2B5EF4-FFF2-40B4-BE49-F238E27FC236}">
                <a16:creationId xmlns:a16="http://schemas.microsoft.com/office/drawing/2014/main" id="{BE4C858F-619B-4FD3-800A-45671408C4C8}"/>
              </a:ext>
            </a:extLst>
          </p:cNvPr>
          <p:cNvCxnSpPr>
            <a:cxnSpLocks noChangeShapeType="1"/>
          </p:cNvCxnSpPr>
          <p:nvPr/>
        </p:nvCxnSpPr>
        <p:spPr bwMode="auto">
          <a:xfrm rot="5400000" flipH="1" flipV="1">
            <a:off x="5989638" y="5465763"/>
            <a:ext cx="500063" cy="1588"/>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73760" name="直接箭头连接符 36">
            <a:extLst>
              <a:ext uri="{FF2B5EF4-FFF2-40B4-BE49-F238E27FC236}">
                <a16:creationId xmlns:a16="http://schemas.microsoft.com/office/drawing/2014/main" id="{D400C7E8-168E-41C2-8FFA-7D9ACD4C8CDA}"/>
              </a:ext>
            </a:extLst>
          </p:cNvPr>
          <p:cNvCxnSpPr>
            <a:cxnSpLocks noChangeShapeType="1"/>
          </p:cNvCxnSpPr>
          <p:nvPr/>
        </p:nvCxnSpPr>
        <p:spPr bwMode="auto">
          <a:xfrm>
            <a:off x="6238876" y="5214939"/>
            <a:ext cx="214313"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73761" name="直接连接符 37">
            <a:extLst>
              <a:ext uri="{FF2B5EF4-FFF2-40B4-BE49-F238E27FC236}">
                <a16:creationId xmlns:a16="http://schemas.microsoft.com/office/drawing/2014/main" id="{B702CE4C-E4DD-49B7-B303-AE9E688F9152}"/>
              </a:ext>
            </a:extLst>
          </p:cNvPr>
          <p:cNvCxnSpPr>
            <a:cxnSpLocks noChangeShapeType="1"/>
          </p:cNvCxnSpPr>
          <p:nvPr/>
        </p:nvCxnSpPr>
        <p:spPr bwMode="auto">
          <a:xfrm flipV="1">
            <a:off x="6453188" y="5072064"/>
            <a:ext cx="214312" cy="142875"/>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73762" name="直接箭头连接符 38">
            <a:extLst>
              <a:ext uri="{FF2B5EF4-FFF2-40B4-BE49-F238E27FC236}">
                <a16:creationId xmlns:a16="http://schemas.microsoft.com/office/drawing/2014/main" id="{15BE8E06-9CC7-46E6-A2E9-E4CCBB4BC1B5}"/>
              </a:ext>
            </a:extLst>
          </p:cNvPr>
          <p:cNvCxnSpPr>
            <a:cxnSpLocks noChangeShapeType="1"/>
          </p:cNvCxnSpPr>
          <p:nvPr/>
        </p:nvCxnSpPr>
        <p:spPr bwMode="auto">
          <a:xfrm>
            <a:off x="6667500" y="5072064"/>
            <a:ext cx="285750"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73763" name="直接箭头连接符 39">
            <a:extLst>
              <a:ext uri="{FF2B5EF4-FFF2-40B4-BE49-F238E27FC236}">
                <a16:creationId xmlns:a16="http://schemas.microsoft.com/office/drawing/2014/main" id="{51CBA963-9906-4DB8-87B3-91F909CF1EBA}"/>
              </a:ext>
            </a:extLst>
          </p:cNvPr>
          <p:cNvCxnSpPr>
            <a:cxnSpLocks noChangeShapeType="1"/>
          </p:cNvCxnSpPr>
          <p:nvPr/>
        </p:nvCxnSpPr>
        <p:spPr bwMode="auto">
          <a:xfrm rot="5400000" flipH="1" flipV="1">
            <a:off x="6453982" y="5572920"/>
            <a:ext cx="285750"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73764" name="直接箭头连接符 40">
            <a:extLst>
              <a:ext uri="{FF2B5EF4-FFF2-40B4-BE49-F238E27FC236}">
                <a16:creationId xmlns:a16="http://schemas.microsoft.com/office/drawing/2014/main" id="{D552AAFF-5742-4F00-94D8-13B972A2A61F}"/>
              </a:ext>
            </a:extLst>
          </p:cNvPr>
          <p:cNvCxnSpPr>
            <a:cxnSpLocks noChangeShapeType="1"/>
          </p:cNvCxnSpPr>
          <p:nvPr/>
        </p:nvCxnSpPr>
        <p:spPr bwMode="auto">
          <a:xfrm rot="5400000" flipH="1" flipV="1">
            <a:off x="7061201" y="5465764"/>
            <a:ext cx="500063"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73765" name="直接箭头连接符 41">
            <a:extLst>
              <a:ext uri="{FF2B5EF4-FFF2-40B4-BE49-F238E27FC236}">
                <a16:creationId xmlns:a16="http://schemas.microsoft.com/office/drawing/2014/main" id="{4D28CD17-6581-42BB-8CBC-BE95D8BF20D0}"/>
              </a:ext>
            </a:extLst>
          </p:cNvPr>
          <p:cNvCxnSpPr>
            <a:cxnSpLocks noChangeShapeType="1"/>
          </p:cNvCxnSpPr>
          <p:nvPr/>
        </p:nvCxnSpPr>
        <p:spPr bwMode="auto">
          <a:xfrm>
            <a:off x="7597775" y="3786189"/>
            <a:ext cx="357188"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73766" name="直接箭头连接符 42">
            <a:extLst>
              <a:ext uri="{FF2B5EF4-FFF2-40B4-BE49-F238E27FC236}">
                <a16:creationId xmlns:a16="http://schemas.microsoft.com/office/drawing/2014/main" id="{079E62AC-4194-4962-AF9E-3EE406B23422}"/>
              </a:ext>
            </a:extLst>
          </p:cNvPr>
          <p:cNvCxnSpPr>
            <a:cxnSpLocks noChangeShapeType="1"/>
          </p:cNvCxnSpPr>
          <p:nvPr/>
        </p:nvCxnSpPr>
        <p:spPr bwMode="auto">
          <a:xfrm>
            <a:off x="7667625" y="4214814"/>
            <a:ext cx="285750"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73767" name="直接箭头连接符 43">
            <a:extLst>
              <a:ext uri="{FF2B5EF4-FFF2-40B4-BE49-F238E27FC236}">
                <a16:creationId xmlns:a16="http://schemas.microsoft.com/office/drawing/2014/main" id="{53FBE14C-66ED-4B99-9A90-6DF7CFD9DCCB}"/>
              </a:ext>
            </a:extLst>
          </p:cNvPr>
          <p:cNvCxnSpPr>
            <a:cxnSpLocks noChangeShapeType="1"/>
          </p:cNvCxnSpPr>
          <p:nvPr/>
        </p:nvCxnSpPr>
        <p:spPr bwMode="auto">
          <a:xfrm>
            <a:off x="7667625" y="4572000"/>
            <a:ext cx="285750"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pic>
        <p:nvPicPr>
          <p:cNvPr id="73768" name="Picture 17" descr="图2">
            <a:extLst>
              <a:ext uri="{FF2B5EF4-FFF2-40B4-BE49-F238E27FC236}">
                <a16:creationId xmlns:a16="http://schemas.microsoft.com/office/drawing/2014/main" id="{2BAC2755-6FF0-49F7-AAB9-6AFDBA9025FD}"/>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37500" t="43858" r="53873" b="47960"/>
          <a:stretch>
            <a:fillRect/>
          </a:stretch>
        </p:blipFill>
        <p:spPr bwMode="auto">
          <a:xfrm>
            <a:off x="8686800" y="1555751"/>
            <a:ext cx="1944688"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3769" name="直接箭头连接符 41">
            <a:extLst>
              <a:ext uri="{FF2B5EF4-FFF2-40B4-BE49-F238E27FC236}">
                <a16:creationId xmlns:a16="http://schemas.microsoft.com/office/drawing/2014/main" id="{DE262783-46DF-4526-8DBF-D61194E70DED}"/>
              </a:ext>
            </a:extLst>
          </p:cNvPr>
          <p:cNvCxnSpPr>
            <a:cxnSpLocks noChangeShapeType="1"/>
          </p:cNvCxnSpPr>
          <p:nvPr/>
        </p:nvCxnSpPr>
        <p:spPr bwMode="auto">
          <a:xfrm>
            <a:off x="3810000" y="457200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3770" name="直接箭头连接符 42">
            <a:extLst>
              <a:ext uri="{FF2B5EF4-FFF2-40B4-BE49-F238E27FC236}">
                <a16:creationId xmlns:a16="http://schemas.microsoft.com/office/drawing/2014/main" id="{96301C34-CEB0-4617-81F1-DA3C73A870A3}"/>
              </a:ext>
            </a:extLst>
          </p:cNvPr>
          <p:cNvCxnSpPr>
            <a:cxnSpLocks noChangeShapeType="1"/>
          </p:cNvCxnSpPr>
          <p:nvPr/>
        </p:nvCxnSpPr>
        <p:spPr bwMode="auto">
          <a:xfrm>
            <a:off x="2452689" y="4572000"/>
            <a:ext cx="428625" cy="1588"/>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73771" name="直接箭头连接符 43">
            <a:extLst>
              <a:ext uri="{FF2B5EF4-FFF2-40B4-BE49-F238E27FC236}">
                <a16:creationId xmlns:a16="http://schemas.microsoft.com/office/drawing/2014/main" id="{7A0EA814-24FB-4DB8-A2A6-4A4758D2743B}"/>
              </a:ext>
            </a:extLst>
          </p:cNvPr>
          <p:cNvCxnSpPr>
            <a:cxnSpLocks noChangeShapeType="1"/>
          </p:cNvCxnSpPr>
          <p:nvPr/>
        </p:nvCxnSpPr>
        <p:spPr bwMode="auto">
          <a:xfrm>
            <a:off x="3381376" y="4572000"/>
            <a:ext cx="214313" cy="1588"/>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73772" name="直接连接符 44">
            <a:extLst>
              <a:ext uri="{FF2B5EF4-FFF2-40B4-BE49-F238E27FC236}">
                <a16:creationId xmlns:a16="http://schemas.microsoft.com/office/drawing/2014/main" id="{6E91CECC-DBCD-4669-B636-C1C7D08CDDB9}"/>
              </a:ext>
            </a:extLst>
          </p:cNvPr>
          <p:cNvCxnSpPr>
            <a:cxnSpLocks noChangeShapeType="1"/>
          </p:cNvCxnSpPr>
          <p:nvPr/>
        </p:nvCxnSpPr>
        <p:spPr bwMode="auto">
          <a:xfrm rot="5400000">
            <a:off x="1989138" y="4035425"/>
            <a:ext cx="1071562" cy="1588"/>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cxnSp>
      <p:cxnSp>
        <p:nvCxnSpPr>
          <p:cNvPr id="73773" name="直接箭头连接符 45">
            <a:extLst>
              <a:ext uri="{FF2B5EF4-FFF2-40B4-BE49-F238E27FC236}">
                <a16:creationId xmlns:a16="http://schemas.microsoft.com/office/drawing/2014/main" id="{DE4187FF-AA69-46BA-AE98-712A199D40BF}"/>
              </a:ext>
            </a:extLst>
          </p:cNvPr>
          <p:cNvCxnSpPr>
            <a:cxnSpLocks noChangeShapeType="1"/>
          </p:cNvCxnSpPr>
          <p:nvPr/>
        </p:nvCxnSpPr>
        <p:spPr bwMode="auto">
          <a:xfrm>
            <a:off x="2524126" y="3500439"/>
            <a:ext cx="500063" cy="1587"/>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sp>
        <p:nvSpPr>
          <p:cNvPr id="73774" name="TextBox 46">
            <a:extLst>
              <a:ext uri="{FF2B5EF4-FFF2-40B4-BE49-F238E27FC236}">
                <a16:creationId xmlns:a16="http://schemas.microsoft.com/office/drawing/2014/main" id="{5DDA63C1-E917-4B2B-9B15-3213DA9AD8B9}"/>
              </a:ext>
            </a:extLst>
          </p:cNvPr>
          <p:cNvSpPr txBox="1">
            <a:spLocks noChangeArrowheads="1"/>
          </p:cNvSpPr>
          <p:nvPr/>
        </p:nvSpPr>
        <p:spPr bwMode="auto">
          <a:xfrm>
            <a:off x="2381251" y="4643439"/>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FFFF"/>
                </a:solidFill>
                <a:latin typeface="Times New Roman" panose="02020603050405020304" pitchFamily="18" charset="0"/>
                <a:ea typeface="宋体" panose="02010600030101010101" pitchFamily="2" charset="-122"/>
              </a:rPr>
              <a:t>2</a:t>
            </a:r>
            <a:endParaRPr lang="zh-CN" altLang="en-US" b="1">
              <a:solidFill>
                <a:srgbClr val="FFFFFF"/>
              </a:solidFill>
              <a:latin typeface="Times New Roman" panose="02020603050405020304" pitchFamily="18" charset="0"/>
              <a:ea typeface="宋体" panose="02010600030101010101" pitchFamily="2" charset="-122"/>
            </a:endParaRPr>
          </a:p>
        </p:txBody>
      </p:sp>
      <p:sp>
        <p:nvSpPr>
          <p:cNvPr id="73775" name="TextBox 47">
            <a:extLst>
              <a:ext uri="{FF2B5EF4-FFF2-40B4-BE49-F238E27FC236}">
                <a16:creationId xmlns:a16="http://schemas.microsoft.com/office/drawing/2014/main" id="{A91BD653-5348-4AFB-AD6C-6F6F43C7C21E}"/>
              </a:ext>
            </a:extLst>
          </p:cNvPr>
          <p:cNvSpPr txBox="1">
            <a:spLocks noChangeArrowheads="1"/>
          </p:cNvSpPr>
          <p:nvPr/>
        </p:nvSpPr>
        <p:spPr bwMode="auto">
          <a:xfrm>
            <a:off x="1952626" y="4643439"/>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FFFF"/>
                </a:solidFill>
                <a:latin typeface="Times New Roman" panose="02020603050405020304" pitchFamily="18" charset="0"/>
                <a:ea typeface="宋体" panose="02010600030101010101" pitchFamily="2" charset="-122"/>
              </a:rPr>
              <a:t>3</a:t>
            </a:r>
            <a:endParaRPr lang="zh-CN" altLang="en-US" b="1">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3" name="Text Box 2">
            <a:extLst>
              <a:ext uri="{FF2B5EF4-FFF2-40B4-BE49-F238E27FC236}">
                <a16:creationId xmlns:a16="http://schemas.microsoft.com/office/drawing/2014/main" id="{B98A6748-1F50-4A9B-A40F-FD8BCA4AEC40}"/>
              </a:ext>
            </a:extLst>
          </p:cNvPr>
          <p:cNvSpPr txBox="1">
            <a:spLocks noChangeArrowheads="1"/>
          </p:cNvSpPr>
          <p:nvPr/>
        </p:nvSpPr>
        <p:spPr bwMode="auto">
          <a:xfrm>
            <a:off x="1774826" y="333375"/>
            <a:ext cx="7489825"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00"/>
                </a:solidFill>
                <a:latin typeface="Times New Roman" panose="02020603050405020304" pitchFamily="18" charset="0"/>
                <a:ea typeface="宋体" panose="02010600030101010101" pitchFamily="2" charset="-122"/>
              </a:rPr>
              <a:t>4．第四个时钟周期</a:t>
            </a:r>
            <a:r>
              <a:rPr lang="en-US" altLang="zh-CN" sz="3000" b="1">
                <a:solidFill>
                  <a:srgbClr val="FFFF00"/>
                </a:solidFill>
                <a:latin typeface="Times New Roman" panose="02020603050405020304" pitchFamily="18" charset="0"/>
                <a:ea typeface="宋体" panose="02010600030101010101" pitchFamily="2" charset="-122"/>
              </a:rPr>
              <a:t>： </a:t>
            </a:r>
          </a:p>
          <a:p>
            <a:pPr fontAlgn="base">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第一条指令进入</a:t>
            </a:r>
            <a:r>
              <a:rPr lang="en-US" altLang="zh-CN" sz="2400" b="1">
                <a:solidFill>
                  <a:srgbClr val="CCFFFF"/>
                </a:solidFill>
                <a:latin typeface="Times New Roman" panose="02020603050405020304" pitchFamily="18" charset="0"/>
                <a:ea typeface="宋体" panose="02010600030101010101" pitchFamily="2" charset="-122"/>
              </a:rPr>
              <a:t>MEM</a:t>
            </a:r>
            <a:r>
              <a:rPr lang="zh-CN" altLang="en-US" sz="2400" b="1">
                <a:solidFill>
                  <a:srgbClr val="CCFFFF"/>
                </a:solidFill>
                <a:latin typeface="Times New Roman" panose="02020603050405020304" pitchFamily="18" charset="0"/>
                <a:ea typeface="宋体" panose="02010600030101010101" pitchFamily="2" charset="-122"/>
              </a:rPr>
              <a:t>级，第二条指令进入</a:t>
            </a:r>
            <a:r>
              <a:rPr lang="en-US" altLang="zh-CN" sz="2400" b="1">
                <a:solidFill>
                  <a:srgbClr val="CCFFFF"/>
                </a:solidFill>
                <a:latin typeface="Times New Roman" panose="02020603050405020304" pitchFamily="18" charset="0"/>
                <a:ea typeface="宋体" panose="02010600030101010101" pitchFamily="2" charset="-122"/>
              </a:rPr>
              <a:t>EXE</a:t>
            </a:r>
            <a:r>
              <a:rPr lang="zh-CN" altLang="en-US" sz="2400" b="1">
                <a:solidFill>
                  <a:srgbClr val="CCFFFF"/>
                </a:solidFill>
                <a:latin typeface="Times New Roman" panose="02020603050405020304" pitchFamily="18" charset="0"/>
                <a:ea typeface="宋体" panose="02010600030101010101" pitchFamily="2" charset="-122"/>
              </a:rPr>
              <a:t>级，第三条指令进入</a:t>
            </a:r>
            <a:r>
              <a:rPr lang="en-US" altLang="zh-CN" sz="2400" b="1">
                <a:solidFill>
                  <a:srgbClr val="CCFFFF"/>
                </a:solidFill>
                <a:latin typeface="Times New Roman" panose="02020603050405020304" pitchFamily="18" charset="0"/>
                <a:ea typeface="宋体" panose="02010600030101010101" pitchFamily="2" charset="-122"/>
              </a:rPr>
              <a:t>ID</a:t>
            </a:r>
            <a:r>
              <a:rPr lang="zh-CN" altLang="en-US" sz="2400" b="1">
                <a:solidFill>
                  <a:srgbClr val="CCFFFF"/>
                </a:solidFill>
                <a:latin typeface="Times New Roman" panose="02020603050405020304" pitchFamily="18" charset="0"/>
                <a:ea typeface="宋体" panose="02010600030101010101" pitchFamily="2" charset="-122"/>
              </a:rPr>
              <a:t>级，第四条指令进入</a:t>
            </a:r>
            <a:r>
              <a:rPr lang="en-US" altLang="zh-CN" sz="2400" b="1">
                <a:solidFill>
                  <a:srgbClr val="CCFFFF"/>
                </a:solidFill>
                <a:latin typeface="Times New Roman" panose="02020603050405020304" pitchFamily="18" charset="0"/>
                <a:ea typeface="宋体" panose="02010600030101010101" pitchFamily="2" charset="-122"/>
              </a:rPr>
              <a:t>IF</a:t>
            </a:r>
            <a:r>
              <a:rPr lang="zh-CN" altLang="en-US" sz="2400" b="1">
                <a:solidFill>
                  <a:srgbClr val="CCFFFF"/>
                </a:solidFill>
                <a:latin typeface="Times New Roman" panose="02020603050405020304" pitchFamily="18" charset="0"/>
                <a:ea typeface="宋体" panose="02010600030101010101" pitchFamily="2" charset="-122"/>
              </a:rPr>
              <a:t>级</a:t>
            </a:r>
            <a:r>
              <a:rPr lang="en-US" altLang="zh-CN" sz="2400" b="1">
                <a:solidFill>
                  <a:srgbClr val="CCFFFF"/>
                </a:solidFill>
                <a:latin typeface="Times New Roman" panose="02020603050405020304" pitchFamily="18" charset="0"/>
                <a:ea typeface="宋体" panose="02010600030101010101" pitchFamily="2" charset="-122"/>
              </a:rPr>
              <a:t>。</a:t>
            </a:r>
            <a:endParaRPr lang="zh-CN" altLang="en-US" sz="2400" b="1">
              <a:solidFill>
                <a:srgbClr val="CCFFFF"/>
              </a:solidFill>
              <a:latin typeface="Times New Roman" panose="02020603050405020304" pitchFamily="18" charset="0"/>
              <a:ea typeface="宋体" panose="02010600030101010101" pitchFamily="2" charset="-122"/>
            </a:endParaRPr>
          </a:p>
        </p:txBody>
      </p:sp>
      <p:grpSp>
        <p:nvGrpSpPr>
          <p:cNvPr id="74754" name="Group 9">
            <a:extLst>
              <a:ext uri="{FF2B5EF4-FFF2-40B4-BE49-F238E27FC236}">
                <a16:creationId xmlns:a16="http://schemas.microsoft.com/office/drawing/2014/main" id="{1EB28883-FBD2-41A9-90AF-7247DF234025}"/>
              </a:ext>
            </a:extLst>
          </p:cNvPr>
          <p:cNvGrpSpPr>
            <a:grpSpLocks/>
          </p:cNvGrpSpPr>
          <p:nvPr/>
        </p:nvGrpSpPr>
        <p:grpSpPr bwMode="auto">
          <a:xfrm>
            <a:off x="1703389" y="1773239"/>
            <a:ext cx="8785225" cy="4752975"/>
            <a:chOff x="113" y="1117"/>
            <a:chExt cx="5534" cy="2994"/>
          </a:xfrm>
        </p:grpSpPr>
        <p:pic>
          <p:nvPicPr>
            <p:cNvPr id="74755" name="Picture 3" descr="17">
              <a:extLst>
                <a:ext uri="{FF2B5EF4-FFF2-40B4-BE49-F238E27FC236}">
                  <a16:creationId xmlns:a16="http://schemas.microsoft.com/office/drawing/2014/main" id="{806AB042-B43A-4892-9705-C8BB3AFE72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1117"/>
              <a:ext cx="5534" cy="2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Rectangle 6">
              <a:extLst>
                <a:ext uri="{FF2B5EF4-FFF2-40B4-BE49-F238E27FC236}">
                  <a16:creationId xmlns:a16="http://schemas.microsoft.com/office/drawing/2014/main" id="{1B42B5FF-9BC1-43D5-AA2E-DCBF0201E09A}"/>
                </a:ext>
              </a:extLst>
            </p:cNvPr>
            <p:cNvSpPr>
              <a:spLocks noChangeArrowheads="1"/>
            </p:cNvSpPr>
            <p:nvPr/>
          </p:nvSpPr>
          <p:spPr bwMode="auto">
            <a:xfrm>
              <a:off x="2835" y="1162"/>
              <a:ext cx="22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b="1">
                  <a:solidFill>
                    <a:srgbClr val="3366FF"/>
                  </a:solidFill>
                  <a:latin typeface="Times New Roman" panose="02020603050405020304" pitchFamily="18" charset="0"/>
                  <a:ea typeface="宋体" panose="02010600030101010101" pitchFamily="2" charset="-122"/>
                </a:rPr>
                <a:t>程序例子执行时的第四个时钟周期</a:t>
              </a:r>
            </a:p>
          </p:txBody>
        </p:sp>
      </p:grpSp>
      <p:pic>
        <p:nvPicPr>
          <p:cNvPr id="74757" name="Picture 8" descr="图2">
            <a:extLst>
              <a:ext uri="{FF2B5EF4-FFF2-40B4-BE49-F238E27FC236}">
                <a16:creationId xmlns:a16="http://schemas.microsoft.com/office/drawing/2014/main" id="{D3D0FA5F-EC52-4724-9957-C1A7A057EBBB}"/>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41014" t="43858" r="53873" b="47960"/>
          <a:stretch>
            <a:fillRect/>
          </a:stretch>
        </p:blipFill>
        <p:spPr bwMode="auto">
          <a:xfrm>
            <a:off x="9336089" y="333376"/>
            <a:ext cx="11525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8" name="灯片编号占位符 1">
            <a:extLst>
              <a:ext uri="{FF2B5EF4-FFF2-40B4-BE49-F238E27FC236}">
                <a16:creationId xmlns:a16="http://schemas.microsoft.com/office/drawing/2014/main" id="{3D12A131-7905-4E1D-9B09-433D333677A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83D41CD1-7837-4D02-A75A-95EF8D774219}"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294</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7" name="Text Box 2">
            <a:extLst>
              <a:ext uri="{FF2B5EF4-FFF2-40B4-BE49-F238E27FC236}">
                <a16:creationId xmlns:a16="http://schemas.microsoft.com/office/drawing/2014/main" id="{88B529F6-68D4-4202-A3A7-5F3D82BC268E}"/>
              </a:ext>
            </a:extLst>
          </p:cNvPr>
          <p:cNvSpPr txBox="1">
            <a:spLocks noChangeArrowheads="1"/>
          </p:cNvSpPr>
          <p:nvPr/>
        </p:nvSpPr>
        <p:spPr bwMode="auto">
          <a:xfrm>
            <a:off x="1774825" y="188914"/>
            <a:ext cx="8713788"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66FF33"/>
                </a:solidFill>
                <a:latin typeface="Times New Roman" panose="02020603050405020304" pitchFamily="18" charset="0"/>
                <a:ea typeface="宋体" panose="02010600030101010101" pitchFamily="2" charset="-122"/>
              </a:rPr>
              <a:t>4条指令的操作在各自的级同时进行：</a:t>
            </a:r>
          </a:p>
          <a:p>
            <a:pPr fontAlgn="base">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（1）R的内容直接传递到C。</a:t>
            </a:r>
          </a:p>
          <a:p>
            <a:pPr fontAlgn="base">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（2）</a:t>
            </a:r>
            <a:r>
              <a:rPr lang="en-US" altLang="zh-CN" sz="2000" b="1">
                <a:solidFill>
                  <a:srgbClr val="CCFFFF"/>
                </a:solidFill>
                <a:latin typeface="Times New Roman" panose="02020603050405020304" pitchFamily="18" charset="0"/>
                <a:ea typeface="宋体" panose="02010600030101010101" pitchFamily="2" charset="-122"/>
              </a:rPr>
              <a:t>处在</a:t>
            </a:r>
            <a:r>
              <a:rPr lang="zh-CN" altLang="en-US" sz="2000" b="1">
                <a:solidFill>
                  <a:srgbClr val="CCFFFF"/>
                </a:solidFill>
                <a:latin typeface="Times New Roman" panose="02020603050405020304" pitchFamily="18" charset="0"/>
                <a:ea typeface="宋体" panose="02010600030101010101" pitchFamily="2" charset="-122"/>
              </a:rPr>
              <a:t>EXE级的第二条指令</a:t>
            </a:r>
            <a:r>
              <a:rPr lang="zh-CN" altLang="en-US" sz="2000" b="1">
                <a:solidFill>
                  <a:srgbClr val="FFCC00"/>
                </a:solidFill>
                <a:latin typeface="Times New Roman" panose="02020603050405020304" pitchFamily="18" charset="0"/>
                <a:ea typeface="宋体" panose="02010600030101010101" pitchFamily="2" charset="-122"/>
              </a:rPr>
              <a:t>load r3，100(r2)</a:t>
            </a:r>
            <a:r>
              <a:rPr lang="zh-CN" altLang="en-US" sz="2000" b="1">
                <a:solidFill>
                  <a:srgbClr val="CCFFFF"/>
                </a:solidFill>
                <a:latin typeface="Times New Roman" panose="02020603050405020304" pitchFamily="18" charset="0"/>
                <a:ea typeface="宋体" panose="02010600030101010101" pitchFamily="2" charset="-122"/>
              </a:rPr>
              <a:t>由ALU计算存储器地址。多路器的选择信号</a:t>
            </a:r>
            <a:r>
              <a:rPr lang="zh-CN" altLang="en-US" sz="2000" b="1">
                <a:solidFill>
                  <a:srgbClr val="FFCC66"/>
                </a:solidFill>
                <a:latin typeface="Times New Roman" panose="02020603050405020304" pitchFamily="18" charset="0"/>
                <a:ea typeface="宋体" panose="02010600030101010101" pitchFamily="2" charset="-122"/>
              </a:rPr>
              <a:t>SIMM＝1</a:t>
            </a:r>
            <a:r>
              <a:rPr lang="zh-CN" altLang="en-US" sz="2000" b="1">
                <a:solidFill>
                  <a:srgbClr val="CCFFFF"/>
                </a:solidFill>
                <a:latin typeface="Times New Roman" panose="02020603050405020304" pitchFamily="18" charset="0"/>
                <a:ea typeface="宋体" panose="02010600030101010101" pitchFamily="2" charset="-122"/>
              </a:rPr>
              <a:t>，选择立即数。ALU的两个源操作数分别来自A和</a:t>
            </a:r>
            <a:r>
              <a:rPr lang="en-US" altLang="zh-CN" sz="2000" b="1">
                <a:solidFill>
                  <a:srgbClr val="CCFFFF"/>
                </a:solidFill>
                <a:latin typeface="Times New Roman" panose="02020603050405020304" pitchFamily="18" charset="0"/>
                <a:ea typeface="宋体" panose="02010600030101010101" pitchFamily="2" charset="-122"/>
              </a:rPr>
              <a:t>I</a:t>
            </a:r>
            <a:r>
              <a:rPr lang="zh-CN" altLang="en-US" sz="2000" b="1">
                <a:solidFill>
                  <a:srgbClr val="CCFFFF"/>
                </a:solidFill>
                <a:latin typeface="Times New Roman" panose="02020603050405020304" pitchFamily="18" charset="0"/>
                <a:ea typeface="宋体" panose="02010600030101010101" pitchFamily="2" charset="-122"/>
              </a:rPr>
              <a:t>，结果打入</a:t>
            </a:r>
            <a:r>
              <a:rPr lang="en-US" altLang="zh-CN" sz="2000" b="1">
                <a:solidFill>
                  <a:srgbClr val="CCFFFF"/>
                </a:solidFill>
                <a:latin typeface="Times New Roman" panose="02020603050405020304" pitchFamily="18" charset="0"/>
                <a:ea typeface="宋体" panose="02010600030101010101" pitchFamily="2" charset="-122"/>
              </a:rPr>
              <a:t>R</a:t>
            </a:r>
            <a:r>
              <a:rPr lang="zh-CN" altLang="en-US" sz="2000" b="1">
                <a:solidFill>
                  <a:srgbClr val="CCFFFF"/>
                </a:solidFill>
                <a:latin typeface="Times New Roman" panose="02020603050405020304" pitchFamily="18" charset="0"/>
                <a:ea typeface="宋体" panose="02010600030101010101" pitchFamily="2" charset="-122"/>
              </a:rPr>
              <a:t>。</a:t>
            </a:r>
            <a:r>
              <a:rPr lang="en-US" altLang="zh-CN" sz="2000" b="1">
                <a:solidFill>
                  <a:srgbClr val="FFCC66"/>
                </a:solidFill>
                <a:latin typeface="Times New Roman" panose="02020603050405020304" pitchFamily="18" charset="0"/>
                <a:ea typeface="宋体" panose="02010600030101010101" pitchFamily="2" charset="-122"/>
              </a:rPr>
              <a:t>WZ</a:t>
            </a:r>
            <a:r>
              <a:rPr lang="zh-CN" altLang="en-US" sz="2000" b="1">
                <a:solidFill>
                  <a:srgbClr val="FFCC66"/>
                </a:solidFill>
                <a:latin typeface="Times New Roman" panose="02020603050405020304" pitchFamily="18" charset="0"/>
                <a:ea typeface="宋体" panose="02010600030101010101" pitchFamily="2" charset="-122"/>
              </a:rPr>
              <a:t>＝0</a:t>
            </a:r>
            <a:r>
              <a:rPr lang="zh-CN" altLang="en-US" sz="2000" b="1">
                <a:solidFill>
                  <a:srgbClr val="CCFFFF"/>
                </a:solidFill>
                <a:latin typeface="Times New Roman" panose="02020603050405020304" pitchFamily="18" charset="0"/>
                <a:ea typeface="宋体" panose="02010600030101010101" pitchFamily="2" charset="-122"/>
              </a:rPr>
              <a:t>，不打入流水线寄存器Z。</a:t>
            </a:r>
          </a:p>
        </p:txBody>
      </p:sp>
      <p:grpSp>
        <p:nvGrpSpPr>
          <p:cNvPr id="75778" name="Group 4">
            <a:extLst>
              <a:ext uri="{FF2B5EF4-FFF2-40B4-BE49-F238E27FC236}">
                <a16:creationId xmlns:a16="http://schemas.microsoft.com/office/drawing/2014/main" id="{A503375C-FA97-443B-90A7-C3DCF821DF21}"/>
              </a:ext>
            </a:extLst>
          </p:cNvPr>
          <p:cNvGrpSpPr>
            <a:grpSpLocks/>
          </p:cNvGrpSpPr>
          <p:nvPr/>
        </p:nvGrpSpPr>
        <p:grpSpPr bwMode="auto">
          <a:xfrm>
            <a:off x="1703389" y="1773239"/>
            <a:ext cx="8785225" cy="4752975"/>
            <a:chOff x="-114" y="1071"/>
            <a:chExt cx="5534" cy="3085"/>
          </a:xfrm>
        </p:grpSpPr>
        <p:pic>
          <p:nvPicPr>
            <p:cNvPr id="75779" name="Picture 5" descr="17">
              <a:extLst>
                <a:ext uri="{FF2B5EF4-FFF2-40B4-BE49-F238E27FC236}">
                  <a16:creationId xmlns:a16="http://schemas.microsoft.com/office/drawing/2014/main" id="{5271D102-2F75-4FE3-844D-209FB63A7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 y="1071"/>
              <a:ext cx="5534" cy="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Rectangle 6">
              <a:extLst>
                <a:ext uri="{FF2B5EF4-FFF2-40B4-BE49-F238E27FC236}">
                  <a16:creationId xmlns:a16="http://schemas.microsoft.com/office/drawing/2014/main" id="{B08D2E6D-999D-4E7D-ABE8-E256CB0C6B1C}"/>
                </a:ext>
              </a:extLst>
            </p:cNvPr>
            <p:cNvSpPr>
              <a:spLocks noChangeArrowheads="1"/>
            </p:cNvSpPr>
            <p:nvPr/>
          </p:nvSpPr>
          <p:spPr bwMode="auto">
            <a:xfrm>
              <a:off x="2608" y="1117"/>
              <a:ext cx="2313"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b="1">
                  <a:solidFill>
                    <a:srgbClr val="3366FF"/>
                  </a:solidFill>
                  <a:latin typeface="Times New Roman" panose="02020603050405020304" pitchFamily="18" charset="0"/>
                  <a:ea typeface="宋体" panose="02010600030101010101" pitchFamily="2" charset="-122"/>
                </a:rPr>
                <a:t>程序例子执行时的第四个时钟周期</a:t>
              </a:r>
            </a:p>
          </p:txBody>
        </p:sp>
      </p:grpSp>
      <p:pic>
        <p:nvPicPr>
          <p:cNvPr id="75781" name="Picture 7" descr="图2">
            <a:extLst>
              <a:ext uri="{FF2B5EF4-FFF2-40B4-BE49-F238E27FC236}">
                <a16:creationId xmlns:a16="http://schemas.microsoft.com/office/drawing/2014/main" id="{E991D03D-49E7-47A9-A1EE-ED19C98F9692}"/>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41014" t="43858" r="53873" b="47960"/>
          <a:stretch>
            <a:fillRect/>
          </a:stretch>
        </p:blipFill>
        <p:spPr bwMode="auto">
          <a:xfrm>
            <a:off x="9336089" y="1557338"/>
            <a:ext cx="11525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5782" name="直接连接符 7">
            <a:extLst>
              <a:ext uri="{FF2B5EF4-FFF2-40B4-BE49-F238E27FC236}">
                <a16:creationId xmlns:a16="http://schemas.microsoft.com/office/drawing/2014/main" id="{C5B14367-DE9F-4992-BA8C-5A9D2F9780EB}"/>
              </a:ext>
            </a:extLst>
          </p:cNvPr>
          <p:cNvCxnSpPr>
            <a:cxnSpLocks noChangeShapeType="1"/>
          </p:cNvCxnSpPr>
          <p:nvPr/>
        </p:nvCxnSpPr>
        <p:spPr bwMode="auto">
          <a:xfrm>
            <a:off x="8096251" y="4357689"/>
            <a:ext cx="142875" cy="1587"/>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75783" name="直接连接符 9">
            <a:extLst>
              <a:ext uri="{FF2B5EF4-FFF2-40B4-BE49-F238E27FC236}">
                <a16:creationId xmlns:a16="http://schemas.microsoft.com/office/drawing/2014/main" id="{17F52168-58C3-4573-B827-D691417312A5}"/>
              </a:ext>
            </a:extLst>
          </p:cNvPr>
          <p:cNvCxnSpPr>
            <a:cxnSpLocks noChangeShapeType="1"/>
          </p:cNvCxnSpPr>
          <p:nvPr/>
        </p:nvCxnSpPr>
        <p:spPr bwMode="auto">
          <a:xfrm rot="5400000">
            <a:off x="7523957" y="5071270"/>
            <a:ext cx="1428750" cy="1587"/>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75784" name="直接箭头连接符 13">
            <a:extLst>
              <a:ext uri="{FF2B5EF4-FFF2-40B4-BE49-F238E27FC236}">
                <a16:creationId xmlns:a16="http://schemas.microsoft.com/office/drawing/2014/main" id="{BCA0390C-AA35-4806-A888-CD68CE790794}"/>
              </a:ext>
            </a:extLst>
          </p:cNvPr>
          <p:cNvCxnSpPr>
            <a:cxnSpLocks noChangeShapeType="1"/>
          </p:cNvCxnSpPr>
          <p:nvPr/>
        </p:nvCxnSpPr>
        <p:spPr bwMode="auto">
          <a:xfrm>
            <a:off x="8239126" y="5786439"/>
            <a:ext cx="1071563"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75785" name="直接箭头连接符 15">
            <a:extLst>
              <a:ext uri="{FF2B5EF4-FFF2-40B4-BE49-F238E27FC236}">
                <a16:creationId xmlns:a16="http://schemas.microsoft.com/office/drawing/2014/main" id="{E1E3EE71-3FD6-4034-867E-459C898D6B71}"/>
              </a:ext>
            </a:extLst>
          </p:cNvPr>
          <p:cNvCxnSpPr>
            <a:cxnSpLocks noChangeShapeType="1"/>
          </p:cNvCxnSpPr>
          <p:nvPr/>
        </p:nvCxnSpPr>
        <p:spPr bwMode="auto">
          <a:xfrm>
            <a:off x="8096251" y="3214689"/>
            <a:ext cx="1285875"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75786" name="直接箭头连接符 16">
            <a:extLst>
              <a:ext uri="{FF2B5EF4-FFF2-40B4-BE49-F238E27FC236}">
                <a16:creationId xmlns:a16="http://schemas.microsoft.com/office/drawing/2014/main" id="{83A04653-E524-453E-83EF-FD995F7F125A}"/>
              </a:ext>
            </a:extLst>
          </p:cNvPr>
          <p:cNvCxnSpPr>
            <a:cxnSpLocks noChangeShapeType="1"/>
          </p:cNvCxnSpPr>
          <p:nvPr/>
        </p:nvCxnSpPr>
        <p:spPr bwMode="auto">
          <a:xfrm>
            <a:off x="5953126" y="3214689"/>
            <a:ext cx="1928813"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5787" name="直接箭头连接符 17">
            <a:extLst>
              <a:ext uri="{FF2B5EF4-FFF2-40B4-BE49-F238E27FC236}">
                <a16:creationId xmlns:a16="http://schemas.microsoft.com/office/drawing/2014/main" id="{7E8B2C82-FA44-448E-839E-50425A87CAE5}"/>
              </a:ext>
            </a:extLst>
          </p:cNvPr>
          <p:cNvCxnSpPr>
            <a:cxnSpLocks noChangeShapeType="1"/>
          </p:cNvCxnSpPr>
          <p:nvPr/>
        </p:nvCxnSpPr>
        <p:spPr bwMode="auto">
          <a:xfrm>
            <a:off x="5953125" y="3857625"/>
            <a:ext cx="928688"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5788" name="直接连接符 18">
            <a:extLst>
              <a:ext uri="{FF2B5EF4-FFF2-40B4-BE49-F238E27FC236}">
                <a16:creationId xmlns:a16="http://schemas.microsoft.com/office/drawing/2014/main" id="{AA94A073-9D0E-4E72-810D-4A17184990F4}"/>
              </a:ext>
            </a:extLst>
          </p:cNvPr>
          <p:cNvCxnSpPr>
            <a:cxnSpLocks noChangeShapeType="1"/>
          </p:cNvCxnSpPr>
          <p:nvPr/>
        </p:nvCxnSpPr>
        <p:spPr bwMode="auto">
          <a:xfrm>
            <a:off x="5953126" y="5572125"/>
            <a:ext cx="214313"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5789" name="直接连接符 19">
            <a:extLst>
              <a:ext uri="{FF2B5EF4-FFF2-40B4-BE49-F238E27FC236}">
                <a16:creationId xmlns:a16="http://schemas.microsoft.com/office/drawing/2014/main" id="{80B3B003-88FA-4C9B-9D05-BFC79F65FC7A}"/>
              </a:ext>
            </a:extLst>
          </p:cNvPr>
          <p:cNvCxnSpPr>
            <a:cxnSpLocks noChangeShapeType="1"/>
          </p:cNvCxnSpPr>
          <p:nvPr/>
        </p:nvCxnSpPr>
        <p:spPr bwMode="auto">
          <a:xfrm rot="5400000" flipH="1" flipV="1">
            <a:off x="5918201" y="5322889"/>
            <a:ext cx="500063"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5790" name="直接箭头连接符 20">
            <a:extLst>
              <a:ext uri="{FF2B5EF4-FFF2-40B4-BE49-F238E27FC236}">
                <a16:creationId xmlns:a16="http://schemas.microsoft.com/office/drawing/2014/main" id="{3EB4674D-7727-46B8-AE61-C80D1EC195E6}"/>
              </a:ext>
            </a:extLst>
          </p:cNvPr>
          <p:cNvCxnSpPr>
            <a:cxnSpLocks noChangeShapeType="1"/>
          </p:cNvCxnSpPr>
          <p:nvPr/>
        </p:nvCxnSpPr>
        <p:spPr bwMode="auto">
          <a:xfrm>
            <a:off x="6167438" y="5072064"/>
            <a:ext cx="214312"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5791" name="直接连接符 21">
            <a:extLst>
              <a:ext uri="{FF2B5EF4-FFF2-40B4-BE49-F238E27FC236}">
                <a16:creationId xmlns:a16="http://schemas.microsoft.com/office/drawing/2014/main" id="{4808A4FF-B4A1-40AC-A78B-36295D5E4DF1}"/>
              </a:ext>
            </a:extLst>
          </p:cNvPr>
          <p:cNvCxnSpPr>
            <a:cxnSpLocks noChangeShapeType="1"/>
          </p:cNvCxnSpPr>
          <p:nvPr/>
        </p:nvCxnSpPr>
        <p:spPr bwMode="auto">
          <a:xfrm flipV="1">
            <a:off x="6381751" y="4929189"/>
            <a:ext cx="214313" cy="142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5792" name="直接箭头连接符 22">
            <a:extLst>
              <a:ext uri="{FF2B5EF4-FFF2-40B4-BE49-F238E27FC236}">
                <a16:creationId xmlns:a16="http://schemas.microsoft.com/office/drawing/2014/main" id="{32409343-488F-4C43-89F2-F048B450D8BC}"/>
              </a:ext>
            </a:extLst>
          </p:cNvPr>
          <p:cNvCxnSpPr>
            <a:cxnSpLocks noChangeShapeType="1"/>
          </p:cNvCxnSpPr>
          <p:nvPr/>
        </p:nvCxnSpPr>
        <p:spPr bwMode="auto">
          <a:xfrm>
            <a:off x="6596063" y="4929189"/>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5793" name="直接箭头连接符 23">
            <a:extLst>
              <a:ext uri="{FF2B5EF4-FFF2-40B4-BE49-F238E27FC236}">
                <a16:creationId xmlns:a16="http://schemas.microsoft.com/office/drawing/2014/main" id="{5D113DD1-E9CC-4165-BC31-D06E3E639027}"/>
              </a:ext>
            </a:extLst>
          </p:cNvPr>
          <p:cNvCxnSpPr>
            <a:cxnSpLocks noChangeShapeType="1"/>
          </p:cNvCxnSpPr>
          <p:nvPr/>
        </p:nvCxnSpPr>
        <p:spPr bwMode="auto">
          <a:xfrm rot="5400000" flipH="1" flipV="1">
            <a:off x="6381751" y="5499101"/>
            <a:ext cx="285750" cy="31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5794" name="直接箭头连接符 24">
            <a:extLst>
              <a:ext uri="{FF2B5EF4-FFF2-40B4-BE49-F238E27FC236}">
                <a16:creationId xmlns:a16="http://schemas.microsoft.com/office/drawing/2014/main" id="{04C9E511-B6F0-4FF9-965F-4DC932D54C7F}"/>
              </a:ext>
            </a:extLst>
          </p:cNvPr>
          <p:cNvCxnSpPr>
            <a:cxnSpLocks noChangeShapeType="1"/>
          </p:cNvCxnSpPr>
          <p:nvPr/>
        </p:nvCxnSpPr>
        <p:spPr bwMode="auto">
          <a:xfrm rot="5400000" flipH="1" flipV="1">
            <a:off x="6989763" y="5249863"/>
            <a:ext cx="500063"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5795" name="直接箭头连接符 27">
            <a:extLst>
              <a:ext uri="{FF2B5EF4-FFF2-40B4-BE49-F238E27FC236}">
                <a16:creationId xmlns:a16="http://schemas.microsoft.com/office/drawing/2014/main" id="{B2039157-98B5-4DE5-8AF9-9BC37A86B779}"/>
              </a:ext>
            </a:extLst>
          </p:cNvPr>
          <p:cNvCxnSpPr>
            <a:cxnSpLocks noChangeShapeType="1"/>
          </p:cNvCxnSpPr>
          <p:nvPr/>
        </p:nvCxnSpPr>
        <p:spPr bwMode="auto">
          <a:xfrm>
            <a:off x="7596188" y="428625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
        <p:nvSpPr>
          <p:cNvPr id="75796" name="灯片编号占位符 1">
            <a:extLst>
              <a:ext uri="{FF2B5EF4-FFF2-40B4-BE49-F238E27FC236}">
                <a16:creationId xmlns:a16="http://schemas.microsoft.com/office/drawing/2014/main" id="{5D0A79FC-6090-4164-A91E-C6873439EB2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E9B5F0B1-A38D-4203-929F-AF25C10E886D}"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295</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1" name="Text Box 2">
            <a:extLst>
              <a:ext uri="{FF2B5EF4-FFF2-40B4-BE49-F238E27FC236}">
                <a16:creationId xmlns:a16="http://schemas.microsoft.com/office/drawing/2014/main" id="{B6E33726-FD80-47BB-8317-1051D07E0BCE}"/>
              </a:ext>
            </a:extLst>
          </p:cNvPr>
          <p:cNvSpPr txBox="1">
            <a:spLocks noChangeArrowheads="1"/>
          </p:cNvSpPr>
          <p:nvPr/>
        </p:nvSpPr>
        <p:spPr bwMode="auto">
          <a:xfrm>
            <a:off x="1774826" y="333376"/>
            <a:ext cx="853281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（3）</a:t>
            </a:r>
            <a:r>
              <a:rPr lang="en-US" altLang="zh-CN" sz="2000" b="1">
                <a:solidFill>
                  <a:srgbClr val="CCFFFF"/>
                </a:solidFill>
                <a:latin typeface="Times New Roman" panose="02020603050405020304" pitchFamily="18" charset="0"/>
                <a:ea typeface="宋体" panose="02010600030101010101" pitchFamily="2" charset="-122"/>
              </a:rPr>
              <a:t>处在ID级的第三条指令</a:t>
            </a:r>
            <a:r>
              <a:rPr lang="zh-CN" altLang="en-US" sz="2000" b="1">
                <a:solidFill>
                  <a:srgbClr val="FFCC00"/>
                </a:solidFill>
                <a:latin typeface="Times New Roman" panose="02020603050405020304" pitchFamily="18" charset="0"/>
                <a:ea typeface="宋体" panose="02010600030101010101" pitchFamily="2" charset="-122"/>
              </a:rPr>
              <a:t>sub r4，r5，r6</a:t>
            </a:r>
            <a:r>
              <a:rPr lang="zh-CN" altLang="en-US" sz="2000" b="1">
                <a:solidFill>
                  <a:srgbClr val="CCFFFF"/>
                </a:solidFill>
                <a:latin typeface="Times New Roman" panose="02020603050405020304" pitchFamily="18" charset="0"/>
                <a:ea typeface="宋体" panose="02010600030101010101" pitchFamily="2" charset="-122"/>
              </a:rPr>
              <a:t>完成译码、读寄存器操作。</a:t>
            </a:r>
            <a:r>
              <a:rPr lang="zh-CN" altLang="en-US" sz="2000" b="1">
                <a:solidFill>
                  <a:srgbClr val="FFCC66"/>
                </a:solidFill>
                <a:latin typeface="Times New Roman" panose="02020603050405020304" pitchFamily="18" charset="0"/>
                <a:ea typeface="宋体" panose="02010600030101010101" pitchFamily="2" charset="-122"/>
              </a:rPr>
              <a:t>SST＝0</a:t>
            </a:r>
            <a:r>
              <a:rPr lang="zh-CN" altLang="en-US" sz="2000" b="1">
                <a:solidFill>
                  <a:srgbClr val="CCFFFF"/>
                </a:solidFill>
                <a:latin typeface="Times New Roman" panose="02020603050405020304" pitchFamily="18" charset="0"/>
                <a:ea typeface="宋体" panose="02010600030101010101" pitchFamily="2" charset="-122"/>
              </a:rPr>
              <a:t>，选择rs2。在本周期结束时，寄存器</a:t>
            </a:r>
            <a:r>
              <a:rPr lang="zh-CN" altLang="en-US" sz="2000" b="1">
                <a:solidFill>
                  <a:srgbClr val="FFCC66"/>
                </a:solidFill>
                <a:latin typeface="Times New Roman" panose="02020603050405020304" pitchFamily="18" charset="0"/>
                <a:ea typeface="宋体" panose="02010600030101010101" pitchFamily="2" charset="-122"/>
              </a:rPr>
              <a:t>r5和r6的内容分别写入A和B</a:t>
            </a:r>
            <a:r>
              <a:rPr lang="zh-CN" altLang="en-US" sz="2000" b="1">
                <a:solidFill>
                  <a:srgbClr val="CCFFFF"/>
                </a:solidFill>
                <a:latin typeface="Times New Roman" panose="02020603050405020304" pitchFamily="18" charset="0"/>
                <a:ea typeface="宋体" panose="02010600030101010101" pitchFamily="2" charset="-122"/>
              </a:rPr>
              <a:t>。目的寄存器号</a:t>
            </a:r>
            <a:r>
              <a:rPr lang="zh-CN" altLang="en-US" sz="2000" b="1">
                <a:solidFill>
                  <a:srgbClr val="FFCC66"/>
                </a:solidFill>
                <a:latin typeface="Times New Roman" panose="02020603050405020304" pitchFamily="18" charset="0"/>
                <a:ea typeface="宋体" panose="02010600030101010101" pitchFamily="2" charset="-122"/>
              </a:rPr>
              <a:t>4打</a:t>
            </a:r>
            <a:r>
              <a:rPr lang="en-US" altLang="zh-CN" sz="2000" b="1">
                <a:solidFill>
                  <a:srgbClr val="FFCC66"/>
                </a:solidFill>
                <a:latin typeface="Times New Roman" panose="02020603050405020304" pitchFamily="18" charset="0"/>
                <a:ea typeface="宋体" panose="02010600030101010101" pitchFamily="2" charset="-122"/>
              </a:rPr>
              <a:t>入</a:t>
            </a:r>
            <a:r>
              <a:rPr lang="zh-CN" altLang="en-US" sz="2000" b="1">
                <a:solidFill>
                  <a:srgbClr val="FFCC66"/>
                </a:solidFill>
                <a:latin typeface="Times New Roman" panose="02020603050405020304" pitchFamily="18" charset="0"/>
                <a:ea typeface="宋体" panose="02010600030101010101" pitchFamily="2" charset="-122"/>
              </a:rPr>
              <a:t>d</a:t>
            </a:r>
            <a:r>
              <a:rPr lang="zh-CN" altLang="en-US" sz="2000" b="1">
                <a:solidFill>
                  <a:srgbClr val="CCFFFF"/>
                </a:solidFill>
                <a:latin typeface="Times New Roman" panose="02020603050405020304" pitchFamily="18" charset="0"/>
                <a:ea typeface="宋体" panose="02010600030101010101" pitchFamily="2" charset="-122"/>
              </a:rPr>
              <a:t>，以备在WR级用它来指定目的寄存器r4，向其中写入减法操作的结果。</a:t>
            </a:r>
          </a:p>
        </p:txBody>
      </p:sp>
      <p:grpSp>
        <p:nvGrpSpPr>
          <p:cNvPr id="76802" name="Group 5">
            <a:extLst>
              <a:ext uri="{FF2B5EF4-FFF2-40B4-BE49-F238E27FC236}">
                <a16:creationId xmlns:a16="http://schemas.microsoft.com/office/drawing/2014/main" id="{079A32B4-900C-4646-8CF5-4F2035B872B3}"/>
              </a:ext>
            </a:extLst>
          </p:cNvPr>
          <p:cNvGrpSpPr>
            <a:grpSpLocks/>
          </p:cNvGrpSpPr>
          <p:nvPr/>
        </p:nvGrpSpPr>
        <p:grpSpPr bwMode="auto">
          <a:xfrm>
            <a:off x="1703389" y="1773239"/>
            <a:ext cx="8785225" cy="4752975"/>
            <a:chOff x="-114" y="1071"/>
            <a:chExt cx="5534" cy="3085"/>
          </a:xfrm>
        </p:grpSpPr>
        <p:pic>
          <p:nvPicPr>
            <p:cNvPr id="76803" name="Picture 6" descr="17">
              <a:extLst>
                <a:ext uri="{FF2B5EF4-FFF2-40B4-BE49-F238E27FC236}">
                  <a16:creationId xmlns:a16="http://schemas.microsoft.com/office/drawing/2014/main" id="{5D25C2FB-9C56-46E5-BDCD-1AE56CF1C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 y="1071"/>
              <a:ext cx="5534" cy="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Rectangle 7">
              <a:extLst>
                <a:ext uri="{FF2B5EF4-FFF2-40B4-BE49-F238E27FC236}">
                  <a16:creationId xmlns:a16="http://schemas.microsoft.com/office/drawing/2014/main" id="{F2566C60-97CC-47CA-98E4-38B581F6E12C}"/>
                </a:ext>
              </a:extLst>
            </p:cNvPr>
            <p:cNvSpPr>
              <a:spLocks noChangeArrowheads="1"/>
            </p:cNvSpPr>
            <p:nvPr/>
          </p:nvSpPr>
          <p:spPr bwMode="auto">
            <a:xfrm>
              <a:off x="2203" y="1117"/>
              <a:ext cx="2313"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b="1">
                  <a:solidFill>
                    <a:srgbClr val="3366FF"/>
                  </a:solidFill>
                  <a:latin typeface="Times New Roman" panose="02020603050405020304" pitchFamily="18" charset="0"/>
                  <a:ea typeface="宋体" panose="02010600030101010101" pitchFamily="2" charset="-122"/>
                </a:rPr>
                <a:t>程序例子执行时的第四个时钟周期</a:t>
              </a:r>
            </a:p>
          </p:txBody>
        </p:sp>
      </p:grpSp>
      <p:pic>
        <p:nvPicPr>
          <p:cNvPr id="76805" name="Picture 8" descr="图2">
            <a:extLst>
              <a:ext uri="{FF2B5EF4-FFF2-40B4-BE49-F238E27FC236}">
                <a16:creationId xmlns:a16="http://schemas.microsoft.com/office/drawing/2014/main" id="{E849FB6A-BA20-4007-9686-85C245A57764}"/>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41014" t="43858" r="53873" b="47960"/>
          <a:stretch>
            <a:fillRect/>
          </a:stretch>
        </p:blipFill>
        <p:spPr bwMode="auto">
          <a:xfrm>
            <a:off x="9264651" y="1844676"/>
            <a:ext cx="11525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6806" name="直接箭头连接符 7">
            <a:extLst>
              <a:ext uri="{FF2B5EF4-FFF2-40B4-BE49-F238E27FC236}">
                <a16:creationId xmlns:a16="http://schemas.microsoft.com/office/drawing/2014/main" id="{988A355E-FE0C-48F8-88E3-A3AA8D3D2D6D}"/>
              </a:ext>
            </a:extLst>
          </p:cNvPr>
          <p:cNvCxnSpPr>
            <a:cxnSpLocks noChangeShapeType="1"/>
          </p:cNvCxnSpPr>
          <p:nvPr/>
        </p:nvCxnSpPr>
        <p:spPr bwMode="auto">
          <a:xfrm>
            <a:off x="4095751" y="4357689"/>
            <a:ext cx="7143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6807" name="直接箭头连接符 8">
            <a:extLst>
              <a:ext uri="{FF2B5EF4-FFF2-40B4-BE49-F238E27FC236}">
                <a16:creationId xmlns:a16="http://schemas.microsoft.com/office/drawing/2014/main" id="{D7E2A2E3-C869-422C-86A4-61A6B215A0D0}"/>
              </a:ext>
            </a:extLst>
          </p:cNvPr>
          <p:cNvCxnSpPr>
            <a:cxnSpLocks noChangeShapeType="1"/>
          </p:cNvCxnSpPr>
          <p:nvPr/>
        </p:nvCxnSpPr>
        <p:spPr bwMode="auto">
          <a:xfrm>
            <a:off x="4524375" y="4857750"/>
            <a:ext cx="285750" cy="7143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6808" name="直接箭头连接符 9">
            <a:extLst>
              <a:ext uri="{FF2B5EF4-FFF2-40B4-BE49-F238E27FC236}">
                <a16:creationId xmlns:a16="http://schemas.microsoft.com/office/drawing/2014/main" id="{DB4B87C5-9A4F-44E5-B107-91346A1AC443}"/>
              </a:ext>
            </a:extLst>
          </p:cNvPr>
          <p:cNvCxnSpPr>
            <a:cxnSpLocks noChangeShapeType="1"/>
          </p:cNvCxnSpPr>
          <p:nvPr/>
        </p:nvCxnSpPr>
        <p:spPr bwMode="auto">
          <a:xfrm>
            <a:off x="5453063" y="385762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6809" name="直接箭头连接符 10">
            <a:extLst>
              <a:ext uri="{FF2B5EF4-FFF2-40B4-BE49-F238E27FC236}">
                <a16:creationId xmlns:a16="http://schemas.microsoft.com/office/drawing/2014/main" id="{D2291C53-81D0-49C0-BC66-5200C01E52EC}"/>
              </a:ext>
            </a:extLst>
          </p:cNvPr>
          <p:cNvCxnSpPr>
            <a:cxnSpLocks noChangeShapeType="1"/>
          </p:cNvCxnSpPr>
          <p:nvPr/>
        </p:nvCxnSpPr>
        <p:spPr bwMode="auto">
          <a:xfrm>
            <a:off x="5453063" y="471487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6810" name="直接箭头连接符 11">
            <a:extLst>
              <a:ext uri="{FF2B5EF4-FFF2-40B4-BE49-F238E27FC236}">
                <a16:creationId xmlns:a16="http://schemas.microsoft.com/office/drawing/2014/main" id="{F213738A-E7D7-4B1F-9404-1DBE5F3A1ABA}"/>
              </a:ext>
            </a:extLst>
          </p:cNvPr>
          <p:cNvCxnSpPr>
            <a:cxnSpLocks noChangeShapeType="1"/>
          </p:cNvCxnSpPr>
          <p:nvPr/>
        </p:nvCxnSpPr>
        <p:spPr bwMode="auto">
          <a:xfrm rot="16200000" flipV="1">
            <a:off x="4236245" y="5449095"/>
            <a:ext cx="407987" cy="285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6811" name="直接箭头连接符 12">
            <a:extLst>
              <a:ext uri="{FF2B5EF4-FFF2-40B4-BE49-F238E27FC236}">
                <a16:creationId xmlns:a16="http://schemas.microsoft.com/office/drawing/2014/main" id="{9709D831-E88C-4619-BEFA-BF01F6BD8556}"/>
              </a:ext>
            </a:extLst>
          </p:cNvPr>
          <p:cNvCxnSpPr>
            <a:cxnSpLocks noChangeShapeType="1"/>
          </p:cNvCxnSpPr>
          <p:nvPr/>
        </p:nvCxnSpPr>
        <p:spPr bwMode="auto">
          <a:xfrm>
            <a:off x="4024313" y="3214689"/>
            <a:ext cx="171450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6812" name="直接连接符 15">
            <a:extLst>
              <a:ext uri="{FF2B5EF4-FFF2-40B4-BE49-F238E27FC236}">
                <a16:creationId xmlns:a16="http://schemas.microsoft.com/office/drawing/2014/main" id="{6205FC66-C675-4584-B99B-266187A872F7}"/>
              </a:ext>
            </a:extLst>
          </p:cNvPr>
          <p:cNvCxnSpPr>
            <a:cxnSpLocks noChangeShapeType="1"/>
          </p:cNvCxnSpPr>
          <p:nvPr/>
        </p:nvCxnSpPr>
        <p:spPr bwMode="auto">
          <a:xfrm>
            <a:off x="4024313" y="4714875"/>
            <a:ext cx="285750"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6813" name="直接连接符 17">
            <a:extLst>
              <a:ext uri="{FF2B5EF4-FFF2-40B4-BE49-F238E27FC236}">
                <a16:creationId xmlns:a16="http://schemas.microsoft.com/office/drawing/2014/main" id="{00F7ACED-ACE3-4E4C-83D1-510D81A405D4}"/>
              </a:ext>
            </a:extLst>
          </p:cNvPr>
          <p:cNvCxnSpPr>
            <a:cxnSpLocks noChangeShapeType="1"/>
          </p:cNvCxnSpPr>
          <p:nvPr/>
        </p:nvCxnSpPr>
        <p:spPr bwMode="auto">
          <a:xfrm>
            <a:off x="4310063" y="4714876"/>
            <a:ext cx="214312" cy="142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6814" name="直接箭头连接符 14">
            <a:extLst>
              <a:ext uri="{FF2B5EF4-FFF2-40B4-BE49-F238E27FC236}">
                <a16:creationId xmlns:a16="http://schemas.microsoft.com/office/drawing/2014/main" id="{F6ADEC10-0A40-44CF-AADF-5C8754DA7D79}"/>
              </a:ext>
            </a:extLst>
          </p:cNvPr>
          <p:cNvCxnSpPr>
            <a:cxnSpLocks noChangeShapeType="1"/>
          </p:cNvCxnSpPr>
          <p:nvPr/>
        </p:nvCxnSpPr>
        <p:spPr bwMode="auto">
          <a:xfrm>
            <a:off x="3810000" y="4357689"/>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
        <p:nvSpPr>
          <p:cNvPr id="76815" name="灯片编号占位符 1">
            <a:extLst>
              <a:ext uri="{FF2B5EF4-FFF2-40B4-BE49-F238E27FC236}">
                <a16:creationId xmlns:a16="http://schemas.microsoft.com/office/drawing/2014/main" id="{6D54C480-4245-4C59-AC2F-7C080C44CC6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0E81E37A-99DF-4011-A124-C56415D29E05}"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296</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5" name="Text Box 2">
            <a:extLst>
              <a:ext uri="{FF2B5EF4-FFF2-40B4-BE49-F238E27FC236}">
                <a16:creationId xmlns:a16="http://schemas.microsoft.com/office/drawing/2014/main" id="{87B4CE62-AFB5-4A11-8F07-0AF9F317A750}"/>
              </a:ext>
            </a:extLst>
          </p:cNvPr>
          <p:cNvSpPr txBox="1">
            <a:spLocks noChangeArrowheads="1"/>
          </p:cNvSpPr>
          <p:nvPr/>
        </p:nvSpPr>
        <p:spPr bwMode="auto">
          <a:xfrm>
            <a:off x="1847851" y="260351"/>
            <a:ext cx="8532813"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（4）PC输出3，从存储器取出第四条指令</a:t>
            </a:r>
            <a:r>
              <a:rPr lang="zh-CN" altLang="en-US" sz="2000" b="1">
                <a:solidFill>
                  <a:srgbClr val="FFCC00"/>
                </a:solidFill>
                <a:latin typeface="Times New Roman" panose="02020603050405020304" pitchFamily="18" charset="0"/>
                <a:ea typeface="宋体" panose="02010600030101010101" pitchFamily="2" charset="-122"/>
              </a:rPr>
              <a:t>add r7，r5，r6</a:t>
            </a:r>
            <a:r>
              <a:rPr lang="zh-CN" altLang="en-US" sz="2000" b="1">
                <a:solidFill>
                  <a:srgbClr val="CCFFFF"/>
                </a:solidFill>
                <a:latin typeface="Times New Roman" panose="02020603050405020304" pitchFamily="18" charset="0"/>
                <a:ea typeface="宋体" panose="02010600030101010101" pitchFamily="2" charset="-122"/>
              </a:rPr>
              <a:t>，在周期结束时打入IR。BTAKEN＝0，周期结束时把</a:t>
            </a:r>
            <a:r>
              <a:rPr lang="zh-CN" altLang="en-US" sz="2000" b="1">
                <a:solidFill>
                  <a:srgbClr val="FFCC66"/>
                </a:solidFill>
                <a:latin typeface="Times New Roman" panose="02020603050405020304" pitchFamily="18" charset="0"/>
                <a:ea typeface="宋体" panose="02010600030101010101" pitchFamily="2" charset="-122"/>
              </a:rPr>
              <a:t>4打入PC</a:t>
            </a:r>
            <a:r>
              <a:rPr lang="zh-CN" altLang="en-US" sz="2000" b="1">
                <a:solidFill>
                  <a:srgbClr val="CCFFFF"/>
                </a:solidFill>
                <a:latin typeface="Times New Roman" panose="02020603050405020304" pitchFamily="18" charset="0"/>
                <a:ea typeface="宋体" panose="02010600030101010101" pitchFamily="2" charset="-122"/>
              </a:rPr>
              <a:t>。</a:t>
            </a:r>
          </a:p>
          <a:p>
            <a:pPr fontAlgn="base">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　　</a:t>
            </a:r>
            <a:r>
              <a:rPr lang="zh-CN" altLang="en-US" sz="2000" b="1">
                <a:solidFill>
                  <a:srgbClr val="FFCC66"/>
                </a:solidFill>
                <a:latin typeface="Times New Roman" panose="02020603050405020304" pitchFamily="18" charset="0"/>
                <a:ea typeface="宋体" panose="02010600030101010101" pitchFamily="2" charset="-122"/>
              </a:rPr>
              <a:t>第四个时钟周期结束，即刚进入第五个周期时</a:t>
            </a:r>
            <a:r>
              <a:rPr lang="zh-CN" altLang="en-US" sz="2000" b="1">
                <a:solidFill>
                  <a:srgbClr val="CCFFFF"/>
                </a:solidFill>
                <a:latin typeface="Times New Roman" panose="02020603050405020304" pitchFamily="18" charset="0"/>
                <a:ea typeface="宋体" panose="02010600030101010101" pitchFamily="2" charset="-122"/>
              </a:rPr>
              <a:t>，PC输出4，指向第五条指令；IR输出第四条指令add r7，r5，r6；A和B分别输出寄存器r5和r6的内容(第三条指令)；R输出存储器地址(第二条指令)；C输出第一条指令的加法结果。</a:t>
            </a:r>
          </a:p>
        </p:txBody>
      </p:sp>
      <p:grpSp>
        <p:nvGrpSpPr>
          <p:cNvPr id="77826" name="Group 5">
            <a:extLst>
              <a:ext uri="{FF2B5EF4-FFF2-40B4-BE49-F238E27FC236}">
                <a16:creationId xmlns:a16="http://schemas.microsoft.com/office/drawing/2014/main" id="{60399531-CED6-45C0-AC38-1B7FE7334AA3}"/>
              </a:ext>
            </a:extLst>
          </p:cNvPr>
          <p:cNvGrpSpPr>
            <a:grpSpLocks/>
          </p:cNvGrpSpPr>
          <p:nvPr/>
        </p:nvGrpSpPr>
        <p:grpSpPr bwMode="auto">
          <a:xfrm>
            <a:off x="1703389" y="2205038"/>
            <a:ext cx="8785225" cy="4464050"/>
            <a:chOff x="-114" y="1071"/>
            <a:chExt cx="5534" cy="3085"/>
          </a:xfrm>
        </p:grpSpPr>
        <p:pic>
          <p:nvPicPr>
            <p:cNvPr id="77827" name="Picture 6" descr="17">
              <a:extLst>
                <a:ext uri="{FF2B5EF4-FFF2-40B4-BE49-F238E27FC236}">
                  <a16:creationId xmlns:a16="http://schemas.microsoft.com/office/drawing/2014/main" id="{FC8E387D-A7F8-46D7-9996-C470E0B34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 y="1071"/>
              <a:ext cx="5534" cy="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Rectangle 7">
              <a:extLst>
                <a:ext uri="{FF2B5EF4-FFF2-40B4-BE49-F238E27FC236}">
                  <a16:creationId xmlns:a16="http://schemas.microsoft.com/office/drawing/2014/main" id="{F6FD3AED-4073-4B99-BDF9-4B7460C156CD}"/>
                </a:ext>
              </a:extLst>
            </p:cNvPr>
            <p:cNvSpPr>
              <a:spLocks noChangeArrowheads="1"/>
            </p:cNvSpPr>
            <p:nvPr/>
          </p:nvSpPr>
          <p:spPr bwMode="auto">
            <a:xfrm>
              <a:off x="2248" y="1117"/>
              <a:ext cx="2313"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b="1">
                  <a:solidFill>
                    <a:srgbClr val="3366FF"/>
                  </a:solidFill>
                  <a:latin typeface="Times New Roman" panose="02020603050405020304" pitchFamily="18" charset="0"/>
                  <a:ea typeface="宋体" panose="02010600030101010101" pitchFamily="2" charset="-122"/>
                </a:rPr>
                <a:t>程序例子执行时的第四个时钟周期</a:t>
              </a:r>
            </a:p>
          </p:txBody>
        </p:sp>
      </p:grpSp>
      <p:pic>
        <p:nvPicPr>
          <p:cNvPr id="77829" name="Picture 8" descr="图2">
            <a:extLst>
              <a:ext uri="{FF2B5EF4-FFF2-40B4-BE49-F238E27FC236}">
                <a16:creationId xmlns:a16="http://schemas.microsoft.com/office/drawing/2014/main" id="{80A3B97D-4FD3-46EB-9581-253DFA8244BC}"/>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41260" t="43846" r="50630" b="47392"/>
          <a:stretch>
            <a:fillRect/>
          </a:stretch>
        </p:blipFill>
        <p:spPr bwMode="auto">
          <a:xfrm>
            <a:off x="9156700" y="1916113"/>
            <a:ext cx="15113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7830" name="直接箭头连接符 6">
            <a:extLst>
              <a:ext uri="{FF2B5EF4-FFF2-40B4-BE49-F238E27FC236}">
                <a16:creationId xmlns:a16="http://schemas.microsoft.com/office/drawing/2014/main" id="{895A6613-094E-40E8-8142-7A510613D12D}"/>
              </a:ext>
            </a:extLst>
          </p:cNvPr>
          <p:cNvCxnSpPr>
            <a:cxnSpLocks noChangeShapeType="1"/>
          </p:cNvCxnSpPr>
          <p:nvPr/>
        </p:nvCxnSpPr>
        <p:spPr bwMode="auto">
          <a:xfrm rot="5400000" flipH="1" flipV="1">
            <a:off x="1452563" y="4572001"/>
            <a:ext cx="2287588"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77831" name="直接连接符 10">
            <a:extLst>
              <a:ext uri="{FF2B5EF4-FFF2-40B4-BE49-F238E27FC236}">
                <a16:creationId xmlns:a16="http://schemas.microsoft.com/office/drawing/2014/main" id="{0D92D2F8-658E-45D2-ACC4-A2878CA56BF6}"/>
              </a:ext>
            </a:extLst>
          </p:cNvPr>
          <p:cNvCxnSpPr>
            <a:cxnSpLocks noChangeShapeType="1"/>
          </p:cNvCxnSpPr>
          <p:nvPr/>
        </p:nvCxnSpPr>
        <p:spPr bwMode="auto">
          <a:xfrm flipV="1">
            <a:off x="2524126" y="3071814"/>
            <a:ext cx="214313" cy="14287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77832" name="直接连接符 12">
            <a:extLst>
              <a:ext uri="{FF2B5EF4-FFF2-40B4-BE49-F238E27FC236}">
                <a16:creationId xmlns:a16="http://schemas.microsoft.com/office/drawing/2014/main" id="{F9DCE1EB-8CE7-433C-B0FE-473426F66C6D}"/>
              </a:ext>
            </a:extLst>
          </p:cNvPr>
          <p:cNvCxnSpPr>
            <a:cxnSpLocks noChangeShapeType="1"/>
          </p:cNvCxnSpPr>
          <p:nvPr/>
        </p:nvCxnSpPr>
        <p:spPr bwMode="auto">
          <a:xfrm>
            <a:off x="3381376" y="3286125"/>
            <a:ext cx="142875" cy="158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77833" name="直接连接符 14">
            <a:extLst>
              <a:ext uri="{FF2B5EF4-FFF2-40B4-BE49-F238E27FC236}">
                <a16:creationId xmlns:a16="http://schemas.microsoft.com/office/drawing/2014/main" id="{47768AB1-2A65-4481-BD6C-57D894223512}"/>
              </a:ext>
            </a:extLst>
          </p:cNvPr>
          <p:cNvCxnSpPr>
            <a:cxnSpLocks noChangeShapeType="1"/>
          </p:cNvCxnSpPr>
          <p:nvPr/>
        </p:nvCxnSpPr>
        <p:spPr bwMode="auto">
          <a:xfrm rot="16200000" flipV="1">
            <a:off x="3132138" y="2892426"/>
            <a:ext cx="784225"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77834" name="直接连接符 10">
            <a:extLst>
              <a:ext uri="{FF2B5EF4-FFF2-40B4-BE49-F238E27FC236}">
                <a16:creationId xmlns:a16="http://schemas.microsoft.com/office/drawing/2014/main" id="{CD7AE282-2180-42B2-9DE6-EAA4B0B76041}"/>
              </a:ext>
            </a:extLst>
          </p:cNvPr>
          <p:cNvCxnSpPr>
            <a:cxnSpLocks noChangeShapeType="1"/>
          </p:cNvCxnSpPr>
          <p:nvPr/>
        </p:nvCxnSpPr>
        <p:spPr bwMode="auto">
          <a:xfrm rot="10800000">
            <a:off x="1881188" y="2500314"/>
            <a:ext cx="1643062" cy="1587"/>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77835" name="直接连接符 18">
            <a:extLst>
              <a:ext uri="{FF2B5EF4-FFF2-40B4-BE49-F238E27FC236}">
                <a16:creationId xmlns:a16="http://schemas.microsoft.com/office/drawing/2014/main" id="{D24C6435-CD22-4FB5-9159-9DF3D3BF3AAC}"/>
              </a:ext>
            </a:extLst>
          </p:cNvPr>
          <p:cNvCxnSpPr>
            <a:cxnSpLocks noChangeShapeType="1"/>
          </p:cNvCxnSpPr>
          <p:nvPr/>
        </p:nvCxnSpPr>
        <p:spPr bwMode="auto">
          <a:xfrm rot="5400000">
            <a:off x="811213" y="3571876"/>
            <a:ext cx="2143125"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77836" name="直接箭头连接符 20">
            <a:extLst>
              <a:ext uri="{FF2B5EF4-FFF2-40B4-BE49-F238E27FC236}">
                <a16:creationId xmlns:a16="http://schemas.microsoft.com/office/drawing/2014/main" id="{3E479811-35CF-47B6-B3DF-A707FB0C90D8}"/>
              </a:ext>
            </a:extLst>
          </p:cNvPr>
          <p:cNvCxnSpPr>
            <a:cxnSpLocks noChangeShapeType="1"/>
          </p:cNvCxnSpPr>
          <p:nvPr/>
        </p:nvCxnSpPr>
        <p:spPr bwMode="auto">
          <a:xfrm>
            <a:off x="1952626" y="4643439"/>
            <a:ext cx="214313"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77837" name="直接箭头连接符 23">
            <a:extLst>
              <a:ext uri="{FF2B5EF4-FFF2-40B4-BE49-F238E27FC236}">
                <a16:creationId xmlns:a16="http://schemas.microsoft.com/office/drawing/2014/main" id="{87A8CD5A-FD09-4F09-8A5E-0478DCC840BE}"/>
              </a:ext>
            </a:extLst>
          </p:cNvPr>
          <p:cNvCxnSpPr>
            <a:cxnSpLocks noChangeShapeType="1"/>
          </p:cNvCxnSpPr>
          <p:nvPr/>
        </p:nvCxnSpPr>
        <p:spPr bwMode="auto">
          <a:xfrm>
            <a:off x="2238375" y="3214689"/>
            <a:ext cx="285750"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77838" name="直接箭头连接符 25">
            <a:extLst>
              <a:ext uri="{FF2B5EF4-FFF2-40B4-BE49-F238E27FC236}">
                <a16:creationId xmlns:a16="http://schemas.microsoft.com/office/drawing/2014/main" id="{003CFCB6-284B-4EEA-AEDD-54166F740E53}"/>
              </a:ext>
            </a:extLst>
          </p:cNvPr>
          <p:cNvCxnSpPr>
            <a:cxnSpLocks noChangeShapeType="1"/>
          </p:cNvCxnSpPr>
          <p:nvPr/>
        </p:nvCxnSpPr>
        <p:spPr bwMode="auto">
          <a:xfrm>
            <a:off x="2738438" y="3071814"/>
            <a:ext cx="214312"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77839" name="直接箭头连接符 15">
            <a:extLst>
              <a:ext uri="{FF2B5EF4-FFF2-40B4-BE49-F238E27FC236}">
                <a16:creationId xmlns:a16="http://schemas.microsoft.com/office/drawing/2014/main" id="{308F920B-BFB3-482C-82C6-BDAC76D929D6}"/>
              </a:ext>
            </a:extLst>
          </p:cNvPr>
          <p:cNvCxnSpPr>
            <a:cxnSpLocks noChangeShapeType="1"/>
          </p:cNvCxnSpPr>
          <p:nvPr/>
        </p:nvCxnSpPr>
        <p:spPr bwMode="auto">
          <a:xfrm>
            <a:off x="4095751" y="4643439"/>
            <a:ext cx="7143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7840" name="直接箭头连接符 16">
            <a:extLst>
              <a:ext uri="{FF2B5EF4-FFF2-40B4-BE49-F238E27FC236}">
                <a16:creationId xmlns:a16="http://schemas.microsoft.com/office/drawing/2014/main" id="{FAA8FEBC-EFF2-4838-817C-48D5CB4CF546}"/>
              </a:ext>
            </a:extLst>
          </p:cNvPr>
          <p:cNvCxnSpPr>
            <a:cxnSpLocks noChangeShapeType="1"/>
          </p:cNvCxnSpPr>
          <p:nvPr/>
        </p:nvCxnSpPr>
        <p:spPr bwMode="auto">
          <a:xfrm>
            <a:off x="4524375" y="5143500"/>
            <a:ext cx="285750" cy="7143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7841" name="直接箭头连接符 17">
            <a:extLst>
              <a:ext uri="{FF2B5EF4-FFF2-40B4-BE49-F238E27FC236}">
                <a16:creationId xmlns:a16="http://schemas.microsoft.com/office/drawing/2014/main" id="{FF8AF20F-C132-4135-BB12-1CA5BA63E8E7}"/>
              </a:ext>
            </a:extLst>
          </p:cNvPr>
          <p:cNvCxnSpPr>
            <a:cxnSpLocks noChangeShapeType="1"/>
          </p:cNvCxnSpPr>
          <p:nvPr/>
        </p:nvCxnSpPr>
        <p:spPr bwMode="auto">
          <a:xfrm>
            <a:off x="5453063" y="414337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7842" name="直接箭头连接符 18">
            <a:extLst>
              <a:ext uri="{FF2B5EF4-FFF2-40B4-BE49-F238E27FC236}">
                <a16:creationId xmlns:a16="http://schemas.microsoft.com/office/drawing/2014/main" id="{1F8A88A8-ACCE-4F38-BF96-3E22068D924F}"/>
              </a:ext>
            </a:extLst>
          </p:cNvPr>
          <p:cNvCxnSpPr>
            <a:cxnSpLocks noChangeShapeType="1"/>
          </p:cNvCxnSpPr>
          <p:nvPr/>
        </p:nvCxnSpPr>
        <p:spPr bwMode="auto">
          <a:xfrm>
            <a:off x="5524500" y="500062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7843" name="直接箭头连接符 19">
            <a:extLst>
              <a:ext uri="{FF2B5EF4-FFF2-40B4-BE49-F238E27FC236}">
                <a16:creationId xmlns:a16="http://schemas.microsoft.com/office/drawing/2014/main" id="{6DFB5DEF-3031-4F09-9CCD-F8BE171A73F7}"/>
              </a:ext>
            </a:extLst>
          </p:cNvPr>
          <p:cNvCxnSpPr>
            <a:cxnSpLocks noChangeShapeType="1"/>
          </p:cNvCxnSpPr>
          <p:nvPr/>
        </p:nvCxnSpPr>
        <p:spPr bwMode="auto">
          <a:xfrm rot="16200000" flipV="1">
            <a:off x="4163220" y="5661820"/>
            <a:ext cx="407987" cy="285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7844" name="直接箭头连接符 20">
            <a:extLst>
              <a:ext uri="{FF2B5EF4-FFF2-40B4-BE49-F238E27FC236}">
                <a16:creationId xmlns:a16="http://schemas.microsoft.com/office/drawing/2014/main" id="{C60EA257-1FD2-4C31-86DA-D0AA595DC5B4}"/>
              </a:ext>
            </a:extLst>
          </p:cNvPr>
          <p:cNvCxnSpPr>
            <a:cxnSpLocks noChangeShapeType="1"/>
          </p:cNvCxnSpPr>
          <p:nvPr/>
        </p:nvCxnSpPr>
        <p:spPr bwMode="auto">
          <a:xfrm>
            <a:off x="4024313" y="3571875"/>
            <a:ext cx="171450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7845" name="直接连接符 21">
            <a:extLst>
              <a:ext uri="{FF2B5EF4-FFF2-40B4-BE49-F238E27FC236}">
                <a16:creationId xmlns:a16="http://schemas.microsoft.com/office/drawing/2014/main" id="{E7950FF1-9787-4F9B-9D4F-251C87159DCA}"/>
              </a:ext>
            </a:extLst>
          </p:cNvPr>
          <p:cNvCxnSpPr>
            <a:cxnSpLocks noChangeShapeType="1"/>
          </p:cNvCxnSpPr>
          <p:nvPr/>
        </p:nvCxnSpPr>
        <p:spPr bwMode="auto">
          <a:xfrm>
            <a:off x="4024313" y="5000625"/>
            <a:ext cx="285750"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7846" name="直接连接符 22">
            <a:extLst>
              <a:ext uri="{FF2B5EF4-FFF2-40B4-BE49-F238E27FC236}">
                <a16:creationId xmlns:a16="http://schemas.microsoft.com/office/drawing/2014/main" id="{B8864834-46D7-4E47-B701-D8EE58A2A7DE}"/>
              </a:ext>
            </a:extLst>
          </p:cNvPr>
          <p:cNvCxnSpPr>
            <a:cxnSpLocks noChangeShapeType="1"/>
          </p:cNvCxnSpPr>
          <p:nvPr/>
        </p:nvCxnSpPr>
        <p:spPr bwMode="auto">
          <a:xfrm>
            <a:off x="4310063" y="5000626"/>
            <a:ext cx="214312" cy="142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sp>
        <p:nvSpPr>
          <p:cNvPr id="77847" name="灯片编号占位符 3">
            <a:extLst>
              <a:ext uri="{FF2B5EF4-FFF2-40B4-BE49-F238E27FC236}">
                <a16:creationId xmlns:a16="http://schemas.microsoft.com/office/drawing/2014/main" id="{BC7E4ABB-C6B9-49E2-A7C4-DB1AF386F11D}"/>
              </a:ext>
            </a:extLst>
          </p:cNvPr>
          <p:cNvSpPr>
            <a:spLocks noGrp="1" noChangeArrowheads="1"/>
          </p:cNvSpPr>
          <p:nvPr>
            <p:ph type="sldNum" sz="quarter" idx="12"/>
          </p:nvPr>
        </p:nvSpPr>
        <p:spPr>
          <a:xfrm>
            <a:off x="8075613" y="6176963"/>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5A62F0F5-9395-4318-95F7-483937812235}"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297</a:t>
            </a:fld>
            <a:endParaRPr lang="zh-CN" altLang="en-US">
              <a:solidFill>
                <a:srgbClr val="FFFFFF"/>
              </a:solidFill>
              <a:latin typeface="Times New Roman" panose="02020603050405020304" pitchFamily="18" charset="0"/>
              <a:ea typeface="宋体" panose="02010600030101010101" pitchFamily="2" charset="-122"/>
            </a:endParaRPr>
          </a:p>
        </p:txBody>
      </p:sp>
      <p:cxnSp>
        <p:nvCxnSpPr>
          <p:cNvPr id="77848" name="直接箭头连接符 24">
            <a:extLst>
              <a:ext uri="{FF2B5EF4-FFF2-40B4-BE49-F238E27FC236}">
                <a16:creationId xmlns:a16="http://schemas.microsoft.com/office/drawing/2014/main" id="{46797B78-A12F-4F50-9694-8ADE28BC2E24}"/>
              </a:ext>
            </a:extLst>
          </p:cNvPr>
          <p:cNvCxnSpPr>
            <a:cxnSpLocks noChangeShapeType="1"/>
          </p:cNvCxnSpPr>
          <p:nvPr/>
        </p:nvCxnSpPr>
        <p:spPr bwMode="auto">
          <a:xfrm>
            <a:off x="6024563" y="3571875"/>
            <a:ext cx="1928812"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77849" name="直接箭头连接符 25">
            <a:extLst>
              <a:ext uri="{FF2B5EF4-FFF2-40B4-BE49-F238E27FC236}">
                <a16:creationId xmlns:a16="http://schemas.microsoft.com/office/drawing/2014/main" id="{9C11AAD2-CA4F-458A-B251-81964BD3A25A}"/>
              </a:ext>
            </a:extLst>
          </p:cNvPr>
          <p:cNvCxnSpPr>
            <a:cxnSpLocks noChangeShapeType="1"/>
          </p:cNvCxnSpPr>
          <p:nvPr/>
        </p:nvCxnSpPr>
        <p:spPr bwMode="auto">
          <a:xfrm>
            <a:off x="6024564" y="4143375"/>
            <a:ext cx="928687"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77850" name="直接连接符 26">
            <a:extLst>
              <a:ext uri="{FF2B5EF4-FFF2-40B4-BE49-F238E27FC236}">
                <a16:creationId xmlns:a16="http://schemas.microsoft.com/office/drawing/2014/main" id="{54464C91-27C0-4E55-A3A5-EF668E6F9138}"/>
              </a:ext>
            </a:extLst>
          </p:cNvPr>
          <p:cNvCxnSpPr>
            <a:cxnSpLocks noChangeShapeType="1"/>
          </p:cNvCxnSpPr>
          <p:nvPr/>
        </p:nvCxnSpPr>
        <p:spPr bwMode="auto">
          <a:xfrm>
            <a:off x="5953125" y="5786439"/>
            <a:ext cx="215900" cy="1587"/>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77851" name="直接连接符 27">
            <a:extLst>
              <a:ext uri="{FF2B5EF4-FFF2-40B4-BE49-F238E27FC236}">
                <a16:creationId xmlns:a16="http://schemas.microsoft.com/office/drawing/2014/main" id="{F7A51B09-0566-43DE-9BA5-A601E68D3061}"/>
              </a:ext>
            </a:extLst>
          </p:cNvPr>
          <p:cNvCxnSpPr>
            <a:cxnSpLocks noChangeShapeType="1"/>
          </p:cNvCxnSpPr>
          <p:nvPr/>
        </p:nvCxnSpPr>
        <p:spPr bwMode="auto">
          <a:xfrm rot="5400000" flipH="1" flipV="1">
            <a:off x="5918201" y="5535614"/>
            <a:ext cx="500063" cy="1587"/>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77852" name="直接箭头连接符 28">
            <a:extLst>
              <a:ext uri="{FF2B5EF4-FFF2-40B4-BE49-F238E27FC236}">
                <a16:creationId xmlns:a16="http://schemas.microsoft.com/office/drawing/2014/main" id="{1DBA141E-126C-45D9-A792-EB06DF63B044}"/>
              </a:ext>
            </a:extLst>
          </p:cNvPr>
          <p:cNvCxnSpPr>
            <a:cxnSpLocks noChangeShapeType="1"/>
          </p:cNvCxnSpPr>
          <p:nvPr/>
        </p:nvCxnSpPr>
        <p:spPr bwMode="auto">
          <a:xfrm>
            <a:off x="6169026" y="5286375"/>
            <a:ext cx="214313"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77853" name="直接连接符 29">
            <a:extLst>
              <a:ext uri="{FF2B5EF4-FFF2-40B4-BE49-F238E27FC236}">
                <a16:creationId xmlns:a16="http://schemas.microsoft.com/office/drawing/2014/main" id="{DDBEA742-556C-443F-857D-A67533A89F3E}"/>
              </a:ext>
            </a:extLst>
          </p:cNvPr>
          <p:cNvCxnSpPr>
            <a:cxnSpLocks noChangeShapeType="1"/>
          </p:cNvCxnSpPr>
          <p:nvPr/>
        </p:nvCxnSpPr>
        <p:spPr bwMode="auto">
          <a:xfrm flipV="1">
            <a:off x="6383338" y="5143501"/>
            <a:ext cx="214312" cy="142875"/>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77854" name="直接箭头连接符 30">
            <a:extLst>
              <a:ext uri="{FF2B5EF4-FFF2-40B4-BE49-F238E27FC236}">
                <a16:creationId xmlns:a16="http://schemas.microsoft.com/office/drawing/2014/main" id="{E63DF1C5-DC93-4F87-A044-A3E625DB3AC8}"/>
              </a:ext>
            </a:extLst>
          </p:cNvPr>
          <p:cNvCxnSpPr>
            <a:cxnSpLocks noChangeShapeType="1"/>
          </p:cNvCxnSpPr>
          <p:nvPr/>
        </p:nvCxnSpPr>
        <p:spPr bwMode="auto">
          <a:xfrm>
            <a:off x="6597650" y="5143500"/>
            <a:ext cx="285750"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77855" name="直接箭头连接符 31">
            <a:extLst>
              <a:ext uri="{FF2B5EF4-FFF2-40B4-BE49-F238E27FC236}">
                <a16:creationId xmlns:a16="http://schemas.microsoft.com/office/drawing/2014/main" id="{DD45EA3D-2D93-40E7-9215-2A0750DF7E43}"/>
              </a:ext>
            </a:extLst>
          </p:cNvPr>
          <p:cNvCxnSpPr>
            <a:cxnSpLocks noChangeShapeType="1"/>
          </p:cNvCxnSpPr>
          <p:nvPr/>
        </p:nvCxnSpPr>
        <p:spPr bwMode="auto">
          <a:xfrm rot="5400000" flipH="1" flipV="1">
            <a:off x="6381751" y="5641976"/>
            <a:ext cx="285750" cy="3175"/>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77856" name="直接箭头连接符 32">
            <a:extLst>
              <a:ext uri="{FF2B5EF4-FFF2-40B4-BE49-F238E27FC236}">
                <a16:creationId xmlns:a16="http://schemas.microsoft.com/office/drawing/2014/main" id="{C2AAE688-97CD-479D-BD19-78CBC7993971}"/>
              </a:ext>
            </a:extLst>
          </p:cNvPr>
          <p:cNvCxnSpPr>
            <a:cxnSpLocks noChangeShapeType="1"/>
          </p:cNvCxnSpPr>
          <p:nvPr/>
        </p:nvCxnSpPr>
        <p:spPr bwMode="auto">
          <a:xfrm rot="5400000" flipH="1" flipV="1">
            <a:off x="6989763" y="5535613"/>
            <a:ext cx="500063"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77857" name="直接箭头连接符 35">
            <a:extLst>
              <a:ext uri="{FF2B5EF4-FFF2-40B4-BE49-F238E27FC236}">
                <a16:creationId xmlns:a16="http://schemas.microsoft.com/office/drawing/2014/main" id="{903DD81C-C199-4D32-B259-F6C7A7C3EF41}"/>
              </a:ext>
            </a:extLst>
          </p:cNvPr>
          <p:cNvCxnSpPr>
            <a:cxnSpLocks noChangeShapeType="1"/>
          </p:cNvCxnSpPr>
          <p:nvPr/>
        </p:nvCxnSpPr>
        <p:spPr bwMode="auto">
          <a:xfrm>
            <a:off x="7596188" y="4572000"/>
            <a:ext cx="285750"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77858" name="直接连接符 36">
            <a:extLst>
              <a:ext uri="{FF2B5EF4-FFF2-40B4-BE49-F238E27FC236}">
                <a16:creationId xmlns:a16="http://schemas.microsoft.com/office/drawing/2014/main" id="{15C0A1C3-5E43-4D79-A7CD-3DFC6EAB3CF8}"/>
              </a:ext>
            </a:extLst>
          </p:cNvPr>
          <p:cNvCxnSpPr>
            <a:cxnSpLocks noChangeShapeType="1"/>
          </p:cNvCxnSpPr>
          <p:nvPr/>
        </p:nvCxnSpPr>
        <p:spPr bwMode="auto">
          <a:xfrm>
            <a:off x="8096251" y="4572000"/>
            <a:ext cx="142875"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7859" name="直接连接符 37">
            <a:extLst>
              <a:ext uri="{FF2B5EF4-FFF2-40B4-BE49-F238E27FC236}">
                <a16:creationId xmlns:a16="http://schemas.microsoft.com/office/drawing/2014/main" id="{0BE6CB25-0FE0-4CBD-B303-86972D30FC67}"/>
              </a:ext>
            </a:extLst>
          </p:cNvPr>
          <p:cNvCxnSpPr>
            <a:cxnSpLocks noChangeShapeType="1"/>
          </p:cNvCxnSpPr>
          <p:nvPr/>
        </p:nvCxnSpPr>
        <p:spPr bwMode="auto">
          <a:xfrm rot="5400000">
            <a:off x="7593807" y="5285582"/>
            <a:ext cx="12874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7860" name="直接箭头连接符 38">
            <a:extLst>
              <a:ext uri="{FF2B5EF4-FFF2-40B4-BE49-F238E27FC236}">
                <a16:creationId xmlns:a16="http://schemas.microsoft.com/office/drawing/2014/main" id="{D4C6FCF9-B583-4EFF-AE1A-19212D909D7F}"/>
              </a:ext>
            </a:extLst>
          </p:cNvPr>
          <p:cNvCxnSpPr>
            <a:cxnSpLocks noChangeShapeType="1"/>
          </p:cNvCxnSpPr>
          <p:nvPr/>
        </p:nvCxnSpPr>
        <p:spPr bwMode="auto">
          <a:xfrm>
            <a:off x="8239126" y="5929314"/>
            <a:ext cx="1071563"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7861" name="直接箭头连接符 39">
            <a:extLst>
              <a:ext uri="{FF2B5EF4-FFF2-40B4-BE49-F238E27FC236}">
                <a16:creationId xmlns:a16="http://schemas.microsoft.com/office/drawing/2014/main" id="{BC1BFD76-19C4-44B8-B1A4-01D3F4D5EBF4}"/>
              </a:ext>
            </a:extLst>
          </p:cNvPr>
          <p:cNvCxnSpPr>
            <a:cxnSpLocks noChangeShapeType="1"/>
          </p:cNvCxnSpPr>
          <p:nvPr/>
        </p:nvCxnSpPr>
        <p:spPr bwMode="auto">
          <a:xfrm>
            <a:off x="8096251" y="3571875"/>
            <a:ext cx="1285875"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7862" name="直接箭头连接符 40">
            <a:extLst>
              <a:ext uri="{FF2B5EF4-FFF2-40B4-BE49-F238E27FC236}">
                <a16:creationId xmlns:a16="http://schemas.microsoft.com/office/drawing/2014/main" id="{268D32F7-19BD-4D69-A4EF-C100659B628B}"/>
              </a:ext>
            </a:extLst>
          </p:cNvPr>
          <p:cNvCxnSpPr>
            <a:cxnSpLocks noChangeShapeType="1"/>
          </p:cNvCxnSpPr>
          <p:nvPr/>
        </p:nvCxnSpPr>
        <p:spPr bwMode="auto">
          <a:xfrm>
            <a:off x="2452689" y="4643439"/>
            <a:ext cx="428625"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77863" name="直接箭头连接符 41">
            <a:extLst>
              <a:ext uri="{FF2B5EF4-FFF2-40B4-BE49-F238E27FC236}">
                <a16:creationId xmlns:a16="http://schemas.microsoft.com/office/drawing/2014/main" id="{16F41E10-FDF5-4C50-8A13-D069891AA7F9}"/>
              </a:ext>
            </a:extLst>
          </p:cNvPr>
          <p:cNvCxnSpPr>
            <a:cxnSpLocks noChangeShapeType="1"/>
          </p:cNvCxnSpPr>
          <p:nvPr/>
        </p:nvCxnSpPr>
        <p:spPr bwMode="auto">
          <a:xfrm>
            <a:off x="3381376" y="4643439"/>
            <a:ext cx="214313"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77864" name="直接连接符 42">
            <a:extLst>
              <a:ext uri="{FF2B5EF4-FFF2-40B4-BE49-F238E27FC236}">
                <a16:creationId xmlns:a16="http://schemas.microsoft.com/office/drawing/2014/main" id="{4161728C-E480-4D82-BC99-54D7CA3C54A8}"/>
              </a:ext>
            </a:extLst>
          </p:cNvPr>
          <p:cNvCxnSpPr>
            <a:cxnSpLocks noChangeShapeType="1"/>
          </p:cNvCxnSpPr>
          <p:nvPr/>
        </p:nvCxnSpPr>
        <p:spPr bwMode="auto">
          <a:xfrm rot="5400000">
            <a:off x="1989138" y="4106863"/>
            <a:ext cx="1071563" cy="158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77865" name="直接箭头连接符 43">
            <a:extLst>
              <a:ext uri="{FF2B5EF4-FFF2-40B4-BE49-F238E27FC236}">
                <a16:creationId xmlns:a16="http://schemas.microsoft.com/office/drawing/2014/main" id="{53A768A4-8A91-44A2-BF99-30F587E6FDEF}"/>
              </a:ext>
            </a:extLst>
          </p:cNvPr>
          <p:cNvCxnSpPr>
            <a:cxnSpLocks noChangeShapeType="1"/>
          </p:cNvCxnSpPr>
          <p:nvPr/>
        </p:nvCxnSpPr>
        <p:spPr bwMode="auto">
          <a:xfrm>
            <a:off x="2524126" y="3571875"/>
            <a:ext cx="500063" cy="1588"/>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77866" name="直接箭头连接符 44">
            <a:extLst>
              <a:ext uri="{FF2B5EF4-FFF2-40B4-BE49-F238E27FC236}">
                <a16:creationId xmlns:a16="http://schemas.microsoft.com/office/drawing/2014/main" id="{DF459A18-949D-4344-B78C-E9402B48CF00}"/>
              </a:ext>
            </a:extLst>
          </p:cNvPr>
          <p:cNvCxnSpPr>
            <a:cxnSpLocks noChangeShapeType="1"/>
          </p:cNvCxnSpPr>
          <p:nvPr/>
        </p:nvCxnSpPr>
        <p:spPr bwMode="auto">
          <a:xfrm>
            <a:off x="3810000" y="4643439"/>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
        <p:nvSpPr>
          <p:cNvPr id="77867" name="TextBox 45">
            <a:extLst>
              <a:ext uri="{FF2B5EF4-FFF2-40B4-BE49-F238E27FC236}">
                <a16:creationId xmlns:a16="http://schemas.microsoft.com/office/drawing/2014/main" id="{3252D28A-8FEF-4FFC-8F3F-27196014F7EA}"/>
              </a:ext>
            </a:extLst>
          </p:cNvPr>
          <p:cNvSpPr txBox="1">
            <a:spLocks noChangeArrowheads="1"/>
          </p:cNvSpPr>
          <p:nvPr/>
        </p:nvSpPr>
        <p:spPr bwMode="auto">
          <a:xfrm>
            <a:off x="2309814" y="4714875"/>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FFFF"/>
                </a:solidFill>
                <a:latin typeface="Times New Roman" panose="02020603050405020304" pitchFamily="18" charset="0"/>
                <a:ea typeface="宋体" panose="02010600030101010101" pitchFamily="2" charset="-122"/>
              </a:rPr>
              <a:t> 3</a:t>
            </a:r>
            <a:endParaRPr lang="zh-CN" altLang="en-US" b="1">
              <a:solidFill>
                <a:srgbClr val="FFFFFF"/>
              </a:solidFill>
              <a:latin typeface="Times New Roman" panose="02020603050405020304" pitchFamily="18" charset="0"/>
              <a:ea typeface="宋体" panose="02010600030101010101" pitchFamily="2" charset="-122"/>
            </a:endParaRPr>
          </a:p>
        </p:txBody>
      </p:sp>
      <p:sp>
        <p:nvSpPr>
          <p:cNvPr id="77868" name="TextBox 46">
            <a:extLst>
              <a:ext uri="{FF2B5EF4-FFF2-40B4-BE49-F238E27FC236}">
                <a16:creationId xmlns:a16="http://schemas.microsoft.com/office/drawing/2014/main" id="{D2134C83-EC7B-4720-86E6-C47CF6084540}"/>
              </a:ext>
            </a:extLst>
          </p:cNvPr>
          <p:cNvSpPr txBox="1">
            <a:spLocks noChangeArrowheads="1"/>
          </p:cNvSpPr>
          <p:nvPr/>
        </p:nvSpPr>
        <p:spPr bwMode="auto">
          <a:xfrm>
            <a:off x="1881189" y="4714875"/>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FFFF"/>
                </a:solidFill>
                <a:latin typeface="Times New Roman" panose="02020603050405020304" pitchFamily="18" charset="0"/>
                <a:ea typeface="宋体" panose="02010600030101010101" pitchFamily="2" charset="-122"/>
              </a:rPr>
              <a:t>4</a:t>
            </a:r>
            <a:endParaRPr lang="zh-CN" altLang="en-US" b="1">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49" name="Text Box 2">
            <a:extLst>
              <a:ext uri="{FF2B5EF4-FFF2-40B4-BE49-F238E27FC236}">
                <a16:creationId xmlns:a16="http://schemas.microsoft.com/office/drawing/2014/main" id="{1F107C55-A656-44C6-94CB-602CE3CC487B}"/>
              </a:ext>
            </a:extLst>
          </p:cNvPr>
          <p:cNvSpPr txBox="1">
            <a:spLocks noChangeArrowheads="1"/>
          </p:cNvSpPr>
          <p:nvPr/>
        </p:nvSpPr>
        <p:spPr bwMode="auto">
          <a:xfrm>
            <a:off x="1776413" y="260350"/>
            <a:ext cx="87487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a:solidFill>
                  <a:srgbClr val="FFFF00"/>
                </a:solidFill>
                <a:latin typeface="Times New Roman" panose="02020603050405020304" pitchFamily="18" charset="0"/>
                <a:ea typeface="宋体" panose="02010600030101010101" pitchFamily="2" charset="-122"/>
              </a:rPr>
              <a:t>5．第五个时钟周期 </a:t>
            </a:r>
            <a:r>
              <a:rPr lang="en-US" altLang="zh-CN" sz="2800" b="1">
                <a:solidFill>
                  <a:srgbClr val="FFFF00"/>
                </a:solidFill>
                <a:latin typeface="Times New Roman" panose="02020603050405020304" pitchFamily="18" charset="0"/>
                <a:ea typeface="宋体" panose="02010600030101010101" pitchFamily="2" charset="-122"/>
              </a:rPr>
              <a:t>：</a:t>
            </a:r>
          </a:p>
          <a:p>
            <a:pPr fontAlgn="base">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这时指令充满流水线。第一条指令进入WB级，第二条指令进入MEM级，第三条指令进入EXE级，第四条指令进入ID级，第五条指令进入IF级。 </a:t>
            </a:r>
            <a:endParaRPr lang="en-US" altLang="zh-CN" sz="2000" b="1">
              <a:solidFill>
                <a:srgbClr val="CCFFFF"/>
              </a:solidFill>
              <a:latin typeface="Times New Roman" panose="02020603050405020304" pitchFamily="18" charset="0"/>
              <a:ea typeface="宋体" panose="02010600030101010101" pitchFamily="2" charset="-122"/>
            </a:endParaRPr>
          </a:p>
          <a:p>
            <a:pPr fontAlgn="base">
              <a:spcBef>
                <a:spcPct val="0"/>
              </a:spcBef>
              <a:spcAft>
                <a:spcPct val="0"/>
              </a:spcAft>
            </a:pPr>
            <a:r>
              <a:rPr lang="en-US" altLang="zh-CN" sz="2000" b="1">
                <a:solidFill>
                  <a:srgbClr val="CCFFFF"/>
                </a:solidFill>
                <a:latin typeface="Times New Roman" panose="02020603050405020304" pitchFamily="18" charset="0"/>
                <a:ea typeface="宋体" panose="02010600030101010101" pitchFamily="2" charset="-122"/>
              </a:rPr>
              <a:t>    </a:t>
            </a:r>
            <a:r>
              <a:rPr lang="en-US" altLang="zh-CN" sz="2000" b="1">
                <a:solidFill>
                  <a:srgbClr val="66FF33"/>
                </a:solidFill>
                <a:latin typeface="Times New Roman" panose="02020603050405020304" pitchFamily="18" charset="0"/>
                <a:ea typeface="宋体" panose="02010600030101010101" pitchFamily="2" charset="-122"/>
              </a:rPr>
              <a:t> </a:t>
            </a:r>
            <a:r>
              <a:rPr lang="zh-CN" altLang="en-US" sz="2000" b="1">
                <a:solidFill>
                  <a:srgbClr val="66FF33"/>
                </a:solidFill>
                <a:latin typeface="Times New Roman" panose="02020603050405020304" pitchFamily="18" charset="0"/>
                <a:ea typeface="宋体" panose="02010600030101010101" pitchFamily="2" charset="-122"/>
              </a:rPr>
              <a:t>5条指令的操作在各自的级同时进行</a:t>
            </a:r>
            <a:r>
              <a:rPr lang="en-US" altLang="zh-CN" sz="2000" b="1">
                <a:solidFill>
                  <a:srgbClr val="66FF33"/>
                </a:solidFill>
                <a:latin typeface="Times New Roman" panose="02020603050405020304" pitchFamily="18" charset="0"/>
                <a:ea typeface="宋体" panose="02010600030101010101" pitchFamily="2" charset="-122"/>
              </a:rPr>
              <a:t>。</a:t>
            </a:r>
          </a:p>
        </p:txBody>
      </p:sp>
      <p:grpSp>
        <p:nvGrpSpPr>
          <p:cNvPr id="78850" name="Group 5">
            <a:extLst>
              <a:ext uri="{FF2B5EF4-FFF2-40B4-BE49-F238E27FC236}">
                <a16:creationId xmlns:a16="http://schemas.microsoft.com/office/drawing/2014/main" id="{4C3774AC-4543-4358-A6BA-E7BCC71A0262}"/>
              </a:ext>
            </a:extLst>
          </p:cNvPr>
          <p:cNvGrpSpPr>
            <a:grpSpLocks/>
          </p:cNvGrpSpPr>
          <p:nvPr/>
        </p:nvGrpSpPr>
        <p:grpSpPr bwMode="auto">
          <a:xfrm>
            <a:off x="1703389" y="1916114"/>
            <a:ext cx="8785225" cy="4752975"/>
            <a:chOff x="0" y="981"/>
            <a:chExt cx="5919" cy="3339"/>
          </a:xfrm>
        </p:grpSpPr>
        <p:pic>
          <p:nvPicPr>
            <p:cNvPr id="78851" name="Picture 3" descr="18">
              <a:extLst>
                <a:ext uri="{FF2B5EF4-FFF2-40B4-BE49-F238E27FC236}">
                  <a16:creationId xmlns:a16="http://schemas.microsoft.com/office/drawing/2014/main" id="{04B841A2-EA9C-43BA-BE6E-EE4C49602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2"/>
              <a:ext cx="5919" cy="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Text Box 4">
              <a:extLst>
                <a:ext uri="{FF2B5EF4-FFF2-40B4-BE49-F238E27FC236}">
                  <a16:creationId xmlns:a16="http://schemas.microsoft.com/office/drawing/2014/main" id="{E837AEB4-651E-4A43-BFE9-E6E1CC35E349}"/>
                </a:ext>
              </a:extLst>
            </p:cNvPr>
            <p:cNvSpPr txBox="1">
              <a:spLocks noChangeArrowheads="1"/>
            </p:cNvSpPr>
            <p:nvPr/>
          </p:nvSpPr>
          <p:spPr bwMode="auto">
            <a:xfrm>
              <a:off x="2336" y="981"/>
              <a:ext cx="2946"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3366FF"/>
                  </a:solidFill>
                  <a:latin typeface="Times New Roman" panose="02020603050405020304" pitchFamily="18" charset="0"/>
                  <a:ea typeface="宋体" panose="02010600030101010101" pitchFamily="2" charset="-122"/>
                </a:rPr>
                <a:t>程序例子执行时的第五个周期</a:t>
              </a:r>
            </a:p>
          </p:txBody>
        </p:sp>
      </p:grpSp>
      <p:pic>
        <p:nvPicPr>
          <p:cNvPr id="78853" name="Picture 6" descr="图2">
            <a:extLst>
              <a:ext uri="{FF2B5EF4-FFF2-40B4-BE49-F238E27FC236}">
                <a16:creationId xmlns:a16="http://schemas.microsoft.com/office/drawing/2014/main" id="{8BDE7F6A-555C-41CF-8182-E106B11A3203}"/>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44736" t="43846" r="50630" b="47392"/>
          <a:stretch>
            <a:fillRect/>
          </a:stretch>
        </p:blipFill>
        <p:spPr bwMode="auto">
          <a:xfrm>
            <a:off x="9623425" y="1196975"/>
            <a:ext cx="863600" cy="10795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8854" name="灯片编号占位符 1">
            <a:extLst>
              <a:ext uri="{FF2B5EF4-FFF2-40B4-BE49-F238E27FC236}">
                <a16:creationId xmlns:a16="http://schemas.microsoft.com/office/drawing/2014/main" id="{07A66609-F36C-4935-A000-1274A04355B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A0945C25-B7C3-4879-83D5-5EA88C900233}"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298</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3" name="Text Box 2">
            <a:extLst>
              <a:ext uri="{FF2B5EF4-FFF2-40B4-BE49-F238E27FC236}">
                <a16:creationId xmlns:a16="http://schemas.microsoft.com/office/drawing/2014/main" id="{91C73461-7C8B-416A-B096-0271E5C35684}"/>
              </a:ext>
            </a:extLst>
          </p:cNvPr>
          <p:cNvSpPr txBox="1">
            <a:spLocks noChangeArrowheads="1"/>
          </p:cNvSpPr>
          <p:nvPr/>
        </p:nvSpPr>
        <p:spPr bwMode="auto">
          <a:xfrm>
            <a:off x="1774826" y="260351"/>
            <a:ext cx="8748713"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10000"/>
              </a:lnSpc>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（1）</a:t>
            </a:r>
            <a:r>
              <a:rPr lang="en-US" altLang="zh-CN" sz="2000" b="1">
                <a:solidFill>
                  <a:srgbClr val="CCFFFF"/>
                </a:solidFill>
                <a:latin typeface="Times New Roman" panose="02020603050405020304" pitchFamily="18" charset="0"/>
                <a:ea typeface="宋体" panose="02010600030101010101" pitchFamily="2" charset="-122"/>
              </a:rPr>
              <a:t>第一条指令处在</a:t>
            </a:r>
            <a:r>
              <a:rPr lang="zh-CN" altLang="en-US" sz="2000" b="1">
                <a:solidFill>
                  <a:srgbClr val="CCFFFF"/>
                </a:solidFill>
                <a:latin typeface="Times New Roman" panose="02020603050405020304" pitchFamily="18" charset="0"/>
                <a:ea typeface="宋体" panose="02010600030101010101" pitchFamily="2" charset="-122"/>
              </a:rPr>
              <a:t>WB级。这时，</a:t>
            </a:r>
            <a:r>
              <a:rPr lang="zh-CN" altLang="en-US" sz="2000" b="1">
                <a:solidFill>
                  <a:srgbClr val="FFCC66"/>
                </a:solidFill>
                <a:latin typeface="Times New Roman" panose="02020603050405020304" pitchFamily="18" charset="0"/>
                <a:ea typeface="宋体" panose="02010600030101010101" pitchFamily="2" charset="-122"/>
              </a:rPr>
              <a:t>d输出1</a:t>
            </a:r>
            <a:r>
              <a:rPr lang="zh-CN" altLang="en-US" sz="2000" b="1">
                <a:solidFill>
                  <a:srgbClr val="CCFFFF"/>
                </a:solidFill>
                <a:latin typeface="Times New Roman" panose="02020603050405020304" pitchFamily="18" charset="0"/>
                <a:ea typeface="宋体" panose="02010600030101010101" pitchFamily="2" charset="-122"/>
              </a:rPr>
              <a:t>（</a:t>
            </a:r>
            <a:r>
              <a:rPr lang="en-US" altLang="zh-CN" sz="2000" b="1">
                <a:solidFill>
                  <a:srgbClr val="CCFFFF"/>
                </a:solidFill>
                <a:latin typeface="Times New Roman" panose="02020603050405020304" pitchFamily="18" charset="0"/>
                <a:ea typeface="宋体" panose="02010600030101010101" pitchFamily="2" charset="-122"/>
              </a:rPr>
              <a:t>接到寄存器堆的</a:t>
            </a:r>
            <a:r>
              <a:rPr lang="zh-CN" altLang="en-US" sz="2000" b="1">
                <a:solidFill>
                  <a:srgbClr val="CCFFFF"/>
                </a:solidFill>
                <a:latin typeface="Times New Roman" panose="02020603050405020304" pitchFamily="18" charset="0"/>
                <a:ea typeface="宋体" panose="02010600030101010101" pitchFamily="2" charset="-122"/>
              </a:rPr>
              <a:t>AD端）</a:t>
            </a:r>
            <a:r>
              <a:rPr lang="en-US" altLang="zh-CN" sz="2000" b="1">
                <a:solidFill>
                  <a:srgbClr val="CCFFFF"/>
                </a:solidFill>
                <a:latin typeface="Times New Roman" panose="02020603050405020304" pitchFamily="18" charset="0"/>
                <a:ea typeface="宋体" panose="02010600030101010101" pitchFamily="2" charset="-122"/>
              </a:rPr>
              <a:t>。寄存器写使能信</a:t>
            </a:r>
            <a:r>
              <a:rPr lang="zh-CN" altLang="en-US" sz="2000" b="1">
                <a:solidFill>
                  <a:srgbClr val="CCFFFF"/>
                </a:solidFill>
                <a:latin typeface="Times New Roman" panose="02020603050405020304" pitchFamily="18" charset="0"/>
                <a:ea typeface="宋体" panose="02010600030101010101" pitchFamily="2" charset="-122"/>
              </a:rPr>
              <a:t>号</a:t>
            </a:r>
            <a:r>
              <a:rPr lang="zh-CN" altLang="en-US" sz="2000" b="1">
                <a:solidFill>
                  <a:srgbClr val="FFCC66"/>
                </a:solidFill>
                <a:latin typeface="Times New Roman" panose="02020603050405020304" pitchFamily="18" charset="0"/>
                <a:ea typeface="宋体" panose="02010600030101010101" pitchFamily="2" charset="-122"/>
              </a:rPr>
              <a:t>WREG（writereg</a:t>
            </a:r>
            <a:r>
              <a:rPr lang="en-US" altLang="zh-CN" sz="2000" b="1">
                <a:solidFill>
                  <a:srgbClr val="FFCC66"/>
                </a:solidFill>
                <a:latin typeface="Times New Roman" panose="02020603050405020304" pitchFamily="18" charset="0"/>
                <a:ea typeface="宋体" panose="02010600030101010101" pitchFamily="2" charset="-122"/>
              </a:rPr>
              <a:t>is</a:t>
            </a:r>
            <a:r>
              <a:rPr lang="zh-CN" altLang="en-US" sz="2000" b="1">
                <a:solidFill>
                  <a:srgbClr val="FFCC66"/>
                </a:solidFill>
                <a:latin typeface="Times New Roman" panose="02020603050405020304" pitchFamily="18" charset="0"/>
                <a:ea typeface="宋体" panose="02010600030101010101" pitchFamily="2" charset="-122"/>
              </a:rPr>
              <a:t>terfile）</a:t>
            </a:r>
            <a:r>
              <a:rPr lang="en-US" altLang="zh-CN" sz="2000" b="1">
                <a:solidFill>
                  <a:srgbClr val="FFCC66"/>
                </a:solidFill>
                <a:latin typeface="Times New Roman" panose="02020603050405020304" pitchFamily="18" charset="0"/>
                <a:ea typeface="宋体" panose="02010600030101010101" pitchFamily="2" charset="-122"/>
              </a:rPr>
              <a:t>为</a:t>
            </a:r>
            <a:r>
              <a:rPr lang="zh-CN" altLang="en-US" sz="2000" b="1">
                <a:solidFill>
                  <a:srgbClr val="FFCC66"/>
                </a:solidFill>
                <a:latin typeface="Times New Roman" panose="02020603050405020304" pitchFamily="18" charset="0"/>
                <a:ea typeface="宋体" panose="02010600030101010101" pitchFamily="2" charset="-122"/>
              </a:rPr>
              <a:t>1</a:t>
            </a:r>
            <a:r>
              <a:rPr lang="zh-CN" altLang="en-US" sz="2000" b="1">
                <a:solidFill>
                  <a:srgbClr val="CCFFFF"/>
                </a:solidFill>
                <a:latin typeface="Times New Roman" panose="02020603050405020304" pitchFamily="18" charset="0"/>
                <a:ea typeface="宋体" panose="02010600030101010101" pitchFamily="2" charset="-122"/>
              </a:rPr>
              <a:t>。多路器选择信号</a:t>
            </a:r>
            <a:r>
              <a:rPr lang="zh-CN" altLang="en-US" sz="2000" b="1">
                <a:solidFill>
                  <a:srgbClr val="FFCC66"/>
                </a:solidFill>
                <a:latin typeface="Times New Roman" panose="02020603050405020304" pitchFamily="18" charset="0"/>
                <a:ea typeface="宋体" panose="02010600030101010101" pitchFamily="2" charset="-122"/>
              </a:rPr>
              <a:t>SLD</a:t>
            </a:r>
            <a:r>
              <a:rPr lang="zh-CN" altLang="en-US" sz="2000" b="1">
                <a:solidFill>
                  <a:srgbClr val="CCFFFF"/>
                </a:solidFill>
                <a:latin typeface="Times New Roman" panose="02020603050405020304" pitchFamily="18" charset="0"/>
                <a:ea typeface="宋体" panose="02010600030101010101" pitchFamily="2" charset="-122"/>
              </a:rPr>
              <a:t>（selectload）</a:t>
            </a:r>
            <a:r>
              <a:rPr lang="en-US" altLang="zh-CN" sz="2000" b="1">
                <a:solidFill>
                  <a:srgbClr val="FFCC66"/>
                </a:solidFill>
                <a:latin typeface="Times New Roman" panose="02020603050405020304" pitchFamily="18" charset="0"/>
                <a:ea typeface="宋体" panose="02010600030101010101" pitchFamily="2" charset="-122"/>
              </a:rPr>
              <a:t>为</a:t>
            </a:r>
            <a:r>
              <a:rPr lang="zh-CN" altLang="en-US" sz="2000" b="1">
                <a:solidFill>
                  <a:srgbClr val="FFCC66"/>
                </a:solidFill>
                <a:latin typeface="Times New Roman" panose="02020603050405020304" pitchFamily="18" charset="0"/>
                <a:ea typeface="宋体" panose="02010600030101010101" pitchFamily="2" charset="-122"/>
              </a:rPr>
              <a:t>0，选择C输出</a:t>
            </a:r>
            <a:r>
              <a:rPr lang="zh-CN" altLang="en-US" sz="2000" b="1">
                <a:solidFill>
                  <a:srgbClr val="CCFFFF"/>
                </a:solidFill>
                <a:latin typeface="Times New Roman" panose="02020603050405020304" pitchFamily="18" charset="0"/>
                <a:ea typeface="宋体" panose="02010600030101010101" pitchFamily="2" charset="-122"/>
              </a:rPr>
              <a:t>，即把加法结果写入寄存器堆的r1寄存器。至此， 第一条指令完成了执行， </a:t>
            </a:r>
            <a:r>
              <a:rPr lang="en-US" altLang="zh-CN" sz="2000" b="1">
                <a:solidFill>
                  <a:srgbClr val="FFCC66"/>
                </a:solidFill>
                <a:latin typeface="Times New Roman" panose="02020603050405020304" pitchFamily="18" charset="0"/>
                <a:ea typeface="宋体" panose="02010600030101010101" pitchFamily="2" charset="-122"/>
              </a:rPr>
              <a:t>周期</a:t>
            </a:r>
            <a:r>
              <a:rPr lang="zh-CN" altLang="en-US" sz="2000" b="1">
                <a:solidFill>
                  <a:srgbClr val="FFCC66"/>
                </a:solidFill>
                <a:latin typeface="Times New Roman" panose="02020603050405020304" pitchFamily="18" charset="0"/>
                <a:ea typeface="宋体" panose="02010600030101010101" pitchFamily="2" charset="-122"/>
              </a:rPr>
              <a:t>结束就</a:t>
            </a:r>
            <a:r>
              <a:rPr lang="en-US" altLang="zh-CN" sz="2000" b="1">
                <a:solidFill>
                  <a:srgbClr val="FFCC66"/>
                </a:solidFill>
                <a:latin typeface="Times New Roman" panose="02020603050405020304" pitchFamily="18" charset="0"/>
                <a:ea typeface="宋体" panose="02010600030101010101" pitchFamily="2" charset="-122"/>
              </a:rPr>
              <a:t>退出流水线</a:t>
            </a:r>
            <a:r>
              <a:rPr lang="en-US" altLang="zh-CN" sz="2000" b="1">
                <a:solidFill>
                  <a:srgbClr val="CCFFFF"/>
                </a:solidFill>
                <a:latin typeface="Times New Roman" panose="02020603050405020304" pitchFamily="18" charset="0"/>
                <a:ea typeface="宋体" panose="02010600030101010101" pitchFamily="2" charset="-122"/>
              </a:rPr>
              <a:t>。</a:t>
            </a:r>
            <a:endParaRPr lang="zh-CN" altLang="en-US" sz="2000" b="1">
              <a:solidFill>
                <a:srgbClr val="CCFFFF"/>
              </a:solidFill>
              <a:latin typeface="Times New Roman" panose="02020603050405020304" pitchFamily="18" charset="0"/>
              <a:ea typeface="宋体" panose="02010600030101010101" pitchFamily="2" charset="-122"/>
            </a:endParaRPr>
          </a:p>
        </p:txBody>
      </p:sp>
      <p:grpSp>
        <p:nvGrpSpPr>
          <p:cNvPr id="79874" name="Group 5">
            <a:extLst>
              <a:ext uri="{FF2B5EF4-FFF2-40B4-BE49-F238E27FC236}">
                <a16:creationId xmlns:a16="http://schemas.microsoft.com/office/drawing/2014/main" id="{72D85B43-0E0E-4F2F-A81F-B095B9A45AE4}"/>
              </a:ext>
            </a:extLst>
          </p:cNvPr>
          <p:cNvGrpSpPr>
            <a:grpSpLocks/>
          </p:cNvGrpSpPr>
          <p:nvPr/>
        </p:nvGrpSpPr>
        <p:grpSpPr bwMode="auto">
          <a:xfrm>
            <a:off x="1703389" y="1916114"/>
            <a:ext cx="8785225" cy="4752975"/>
            <a:chOff x="0" y="981"/>
            <a:chExt cx="5919" cy="3339"/>
          </a:xfrm>
        </p:grpSpPr>
        <p:pic>
          <p:nvPicPr>
            <p:cNvPr id="79875" name="Picture 3" descr="18">
              <a:extLst>
                <a:ext uri="{FF2B5EF4-FFF2-40B4-BE49-F238E27FC236}">
                  <a16:creationId xmlns:a16="http://schemas.microsoft.com/office/drawing/2014/main" id="{6725E6D6-3F56-4A68-AB63-A3B7A58CF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2"/>
              <a:ext cx="5919" cy="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Text Box 4">
              <a:extLst>
                <a:ext uri="{FF2B5EF4-FFF2-40B4-BE49-F238E27FC236}">
                  <a16:creationId xmlns:a16="http://schemas.microsoft.com/office/drawing/2014/main" id="{184D15A6-6F7A-4302-B102-B529279C0E19}"/>
                </a:ext>
              </a:extLst>
            </p:cNvPr>
            <p:cNvSpPr txBox="1">
              <a:spLocks noChangeArrowheads="1"/>
            </p:cNvSpPr>
            <p:nvPr/>
          </p:nvSpPr>
          <p:spPr bwMode="auto">
            <a:xfrm>
              <a:off x="2336" y="981"/>
              <a:ext cx="2946"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3366FF"/>
                  </a:solidFill>
                  <a:latin typeface="Times New Roman" panose="02020603050405020304" pitchFamily="18" charset="0"/>
                  <a:ea typeface="宋体" panose="02010600030101010101" pitchFamily="2" charset="-122"/>
                </a:rPr>
                <a:t>程序例子执行时的第五个周期</a:t>
              </a:r>
            </a:p>
          </p:txBody>
        </p:sp>
      </p:grpSp>
      <p:cxnSp>
        <p:nvCxnSpPr>
          <p:cNvPr id="79877" name="直接连接符 9">
            <a:extLst>
              <a:ext uri="{FF2B5EF4-FFF2-40B4-BE49-F238E27FC236}">
                <a16:creationId xmlns:a16="http://schemas.microsoft.com/office/drawing/2014/main" id="{CDCE34C5-1372-4AB6-B79D-1A9A082084A7}"/>
              </a:ext>
            </a:extLst>
          </p:cNvPr>
          <p:cNvCxnSpPr>
            <a:cxnSpLocks noChangeShapeType="1"/>
          </p:cNvCxnSpPr>
          <p:nvPr/>
        </p:nvCxnSpPr>
        <p:spPr bwMode="auto">
          <a:xfrm>
            <a:off x="9525001" y="5857875"/>
            <a:ext cx="142875"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9878" name="直接连接符 10">
            <a:extLst>
              <a:ext uri="{FF2B5EF4-FFF2-40B4-BE49-F238E27FC236}">
                <a16:creationId xmlns:a16="http://schemas.microsoft.com/office/drawing/2014/main" id="{73305E53-1169-4448-AFDA-DE70F9534A11}"/>
              </a:ext>
            </a:extLst>
          </p:cNvPr>
          <p:cNvCxnSpPr>
            <a:cxnSpLocks noChangeShapeType="1"/>
          </p:cNvCxnSpPr>
          <p:nvPr/>
        </p:nvCxnSpPr>
        <p:spPr bwMode="auto">
          <a:xfrm rot="5400000" flipH="1" flipV="1">
            <a:off x="9096376" y="5286376"/>
            <a:ext cx="1143000" cy="3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9879" name="直接箭头连接符 11">
            <a:extLst>
              <a:ext uri="{FF2B5EF4-FFF2-40B4-BE49-F238E27FC236}">
                <a16:creationId xmlns:a16="http://schemas.microsoft.com/office/drawing/2014/main" id="{2BFB751C-2AB1-4EBE-B855-411283B27A7D}"/>
              </a:ext>
            </a:extLst>
          </p:cNvPr>
          <p:cNvCxnSpPr>
            <a:cxnSpLocks noChangeShapeType="1"/>
          </p:cNvCxnSpPr>
          <p:nvPr/>
        </p:nvCxnSpPr>
        <p:spPr bwMode="auto">
          <a:xfrm>
            <a:off x="9667875" y="471487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9880" name="直接连接符 12">
            <a:extLst>
              <a:ext uri="{FF2B5EF4-FFF2-40B4-BE49-F238E27FC236}">
                <a16:creationId xmlns:a16="http://schemas.microsoft.com/office/drawing/2014/main" id="{EF2F54EA-2F12-466B-A355-CC07C625CA80}"/>
              </a:ext>
            </a:extLst>
          </p:cNvPr>
          <p:cNvCxnSpPr>
            <a:cxnSpLocks noChangeShapeType="1"/>
          </p:cNvCxnSpPr>
          <p:nvPr/>
        </p:nvCxnSpPr>
        <p:spPr bwMode="auto">
          <a:xfrm flipV="1">
            <a:off x="9953626" y="4572001"/>
            <a:ext cx="214313" cy="142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9881" name="直接连接符 13">
            <a:extLst>
              <a:ext uri="{FF2B5EF4-FFF2-40B4-BE49-F238E27FC236}">
                <a16:creationId xmlns:a16="http://schemas.microsoft.com/office/drawing/2014/main" id="{E7C5299F-345E-4DCB-B63E-E4C559218416}"/>
              </a:ext>
            </a:extLst>
          </p:cNvPr>
          <p:cNvCxnSpPr>
            <a:cxnSpLocks noChangeShapeType="1"/>
          </p:cNvCxnSpPr>
          <p:nvPr/>
        </p:nvCxnSpPr>
        <p:spPr bwMode="auto">
          <a:xfrm>
            <a:off x="10167939" y="4572000"/>
            <a:ext cx="71437"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9882" name="直接连接符 14">
            <a:extLst>
              <a:ext uri="{FF2B5EF4-FFF2-40B4-BE49-F238E27FC236}">
                <a16:creationId xmlns:a16="http://schemas.microsoft.com/office/drawing/2014/main" id="{D6AFADB5-B1EF-4E85-B2B8-66990CF03792}"/>
              </a:ext>
            </a:extLst>
          </p:cNvPr>
          <p:cNvCxnSpPr>
            <a:cxnSpLocks noChangeShapeType="1"/>
          </p:cNvCxnSpPr>
          <p:nvPr/>
        </p:nvCxnSpPr>
        <p:spPr bwMode="auto">
          <a:xfrm rot="5400000" flipH="1" flipV="1">
            <a:off x="9131301" y="3463926"/>
            <a:ext cx="2216150" cy="3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9883" name="直接连接符 15">
            <a:extLst>
              <a:ext uri="{FF2B5EF4-FFF2-40B4-BE49-F238E27FC236}">
                <a16:creationId xmlns:a16="http://schemas.microsoft.com/office/drawing/2014/main" id="{6CAF226B-B364-4296-B5B8-6322FC190D1D}"/>
              </a:ext>
            </a:extLst>
          </p:cNvPr>
          <p:cNvCxnSpPr>
            <a:cxnSpLocks noChangeShapeType="1"/>
          </p:cNvCxnSpPr>
          <p:nvPr/>
        </p:nvCxnSpPr>
        <p:spPr bwMode="auto">
          <a:xfrm rot="10800000" flipV="1">
            <a:off x="4524375" y="2357439"/>
            <a:ext cx="5715000" cy="7143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9884" name="直接连接符 16">
            <a:extLst>
              <a:ext uri="{FF2B5EF4-FFF2-40B4-BE49-F238E27FC236}">
                <a16:creationId xmlns:a16="http://schemas.microsoft.com/office/drawing/2014/main" id="{B09A5295-4382-4F1F-88FA-F49ADC3EB1AA}"/>
              </a:ext>
            </a:extLst>
          </p:cNvPr>
          <p:cNvCxnSpPr>
            <a:cxnSpLocks noChangeShapeType="1"/>
          </p:cNvCxnSpPr>
          <p:nvPr/>
        </p:nvCxnSpPr>
        <p:spPr bwMode="auto">
          <a:xfrm rot="5400000">
            <a:off x="3744120" y="3150395"/>
            <a:ext cx="1501775"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9885" name="直接箭头连接符 17">
            <a:extLst>
              <a:ext uri="{FF2B5EF4-FFF2-40B4-BE49-F238E27FC236}">
                <a16:creationId xmlns:a16="http://schemas.microsoft.com/office/drawing/2014/main" id="{E40C9F90-33B5-4333-B781-0345B57D68EF}"/>
              </a:ext>
            </a:extLst>
          </p:cNvPr>
          <p:cNvCxnSpPr>
            <a:cxnSpLocks noChangeShapeType="1"/>
          </p:cNvCxnSpPr>
          <p:nvPr/>
        </p:nvCxnSpPr>
        <p:spPr bwMode="auto">
          <a:xfrm>
            <a:off x="4524375" y="392906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9886" name="直接箭头连接符 18">
            <a:extLst>
              <a:ext uri="{FF2B5EF4-FFF2-40B4-BE49-F238E27FC236}">
                <a16:creationId xmlns:a16="http://schemas.microsoft.com/office/drawing/2014/main" id="{71A3E219-CD4D-4AFA-B145-06E425772C76}"/>
              </a:ext>
            </a:extLst>
          </p:cNvPr>
          <p:cNvCxnSpPr>
            <a:cxnSpLocks noChangeShapeType="1"/>
          </p:cNvCxnSpPr>
          <p:nvPr/>
        </p:nvCxnSpPr>
        <p:spPr bwMode="auto">
          <a:xfrm rot="5400000" flipH="1" flipV="1">
            <a:off x="9809164" y="5211764"/>
            <a:ext cx="428625" cy="31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9887" name="直接连接符 19">
            <a:extLst>
              <a:ext uri="{FF2B5EF4-FFF2-40B4-BE49-F238E27FC236}">
                <a16:creationId xmlns:a16="http://schemas.microsoft.com/office/drawing/2014/main" id="{018E5D42-9D09-4DFC-BA89-50E7F9785719}"/>
              </a:ext>
            </a:extLst>
          </p:cNvPr>
          <p:cNvCxnSpPr>
            <a:cxnSpLocks noChangeShapeType="1"/>
          </p:cNvCxnSpPr>
          <p:nvPr/>
        </p:nvCxnSpPr>
        <p:spPr bwMode="auto">
          <a:xfrm rot="5400000" flipH="1" flipV="1">
            <a:off x="5418139" y="5678489"/>
            <a:ext cx="357187"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9888" name="直接连接符 20">
            <a:extLst>
              <a:ext uri="{FF2B5EF4-FFF2-40B4-BE49-F238E27FC236}">
                <a16:creationId xmlns:a16="http://schemas.microsoft.com/office/drawing/2014/main" id="{BC6ADDAB-5D7C-4466-B081-882CC7E087E2}"/>
              </a:ext>
            </a:extLst>
          </p:cNvPr>
          <p:cNvCxnSpPr>
            <a:cxnSpLocks noChangeShapeType="1"/>
          </p:cNvCxnSpPr>
          <p:nvPr/>
        </p:nvCxnSpPr>
        <p:spPr bwMode="auto">
          <a:xfrm rot="10800000">
            <a:off x="5238750" y="5500689"/>
            <a:ext cx="357188"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9889" name="直接箭头连接符 21">
            <a:extLst>
              <a:ext uri="{FF2B5EF4-FFF2-40B4-BE49-F238E27FC236}">
                <a16:creationId xmlns:a16="http://schemas.microsoft.com/office/drawing/2014/main" id="{0C4E8CD0-BBA9-481C-8432-D0F25DE320C8}"/>
              </a:ext>
            </a:extLst>
          </p:cNvPr>
          <p:cNvCxnSpPr>
            <a:cxnSpLocks noChangeShapeType="1"/>
          </p:cNvCxnSpPr>
          <p:nvPr/>
        </p:nvCxnSpPr>
        <p:spPr bwMode="auto">
          <a:xfrm rot="5400000" flipH="1" flipV="1">
            <a:off x="5137945" y="5401470"/>
            <a:ext cx="1428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9890" name="直接连接符 22">
            <a:extLst>
              <a:ext uri="{FF2B5EF4-FFF2-40B4-BE49-F238E27FC236}">
                <a16:creationId xmlns:a16="http://schemas.microsoft.com/office/drawing/2014/main" id="{4F2C73AA-FF8D-4370-881D-B811C6B8D41B}"/>
              </a:ext>
            </a:extLst>
          </p:cNvPr>
          <p:cNvCxnSpPr>
            <a:cxnSpLocks noChangeShapeType="1"/>
          </p:cNvCxnSpPr>
          <p:nvPr/>
        </p:nvCxnSpPr>
        <p:spPr bwMode="auto">
          <a:xfrm>
            <a:off x="9525001" y="3286125"/>
            <a:ext cx="142875" cy="7143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9891" name="直接连接符 23">
            <a:extLst>
              <a:ext uri="{FF2B5EF4-FFF2-40B4-BE49-F238E27FC236}">
                <a16:creationId xmlns:a16="http://schemas.microsoft.com/office/drawing/2014/main" id="{0C5C6271-3007-471A-9859-DCB121BB9195}"/>
              </a:ext>
            </a:extLst>
          </p:cNvPr>
          <p:cNvCxnSpPr>
            <a:cxnSpLocks noChangeShapeType="1"/>
          </p:cNvCxnSpPr>
          <p:nvPr/>
        </p:nvCxnSpPr>
        <p:spPr bwMode="auto">
          <a:xfrm rot="5400000" flipH="1" flipV="1">
            <a:off x="9490075" y="3178175"/>
            <a:ext cx="357188"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9892" name="直接连接符 24">
            <a:extLst>
              <a:ext uri="{FF2B5EF4-FFF2-40B4-BE49-F238E27FC236}">
                <a16:creationId xmlns:a16="http://schemas.microsoft.com/office/drawing/2014/main" id="{D25FD153-4A5D-484E-BED9-2CC7D4B05276}"/>
              </a:ext>
            </a:extLst>
          </p:cNvPr>
          <p:cNvCxnSpPr>
            <a:cxnSpLocks noChangeShapeType="1"/>
          </p:cNvCxnSpPr>
          <p:nvPr/>
        </p:nvCxnSpPr>
        <p:spPr bwMode="auto">
          <a:xfrm rot="10800000" flipV="1">
            <a:off x="4310063" y="2928939"/>
            <a:ext cx="5357812" cy="7143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9893" name="直接连接符 25">
            <a:extLst>
              <a:ext uri="{FF2B5EF4-FFF2-40B4-BE49-F238E27FC236}">
                <a16:creationId xmlns:a16="http://schemas.microsoft.com/office/drawing/2014/main" id="{F3FAFBC2-A1BC-49F8-AB6A-EBA5382E3F7D}"/>
              </a:ext>
            </a:extLst>
          </p:cNvPr>
          <p:cNvCxnSpPr>
            <a:cxnSpLocks noChangeShapeType="1"/>
          </p:cNvCxnSpPr>
          <p:nvPr/>
        </p:nvCxnSpPr>
        <p:spPr bwMode="auto">
          <a:xfrm rot="5400000">
            <a:off x="3700464" y="3605214"/>
            <a:ext cx="1216025" cy="3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9894" name="直接箭头连接符 26">
            <a:extLst>
              <a:ext uri="{FF2B5EF4-FFF2-40B4-BE49-F238E27FC236}">
                <a16:creationId xmlns:a16="http://schemas.microsoft.com/office/drawing/2014/main" id="{5EFB8DF7-5DEB-4770-9D0B-407F78BDF3A8}"/>
              </a:ext>
            </a:extLst>
          </p:cNvPr>
          <p:cNvCxnSpPr>
            <a:cxnSpLocks noChangeShapeType="1"/>
          </p:cNvCxnSpPr>
          <p:nvPr/>
        </p:nvCxnSpPr>
        <p:spPr bwMode="auto">
          <a:xfrm>
            <a:off x="4238625" y="4214814"/>
            <a:ext cx="57150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pic>
        <p:nvPicPr>
          <p:cNvPr id="79895" name="Picture 9" descr="图2">
            <a:extLst>
              <a:ext uri="{FF2B5EF4-FFF2-40B4-BE49-F238E27FC236}">
                <a16:creationId xmlns:a16="http://schemas.microsoft.com/office/drawing/2014/main" id="{464F4DB1-2CDF-4D15-BDD2-020333B0229E}"/>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44736" t="43846" r="50630" b="47392"/>
          <a:stretch>
            <a:fillRect/>
          </a:stretch>
        </p:blipFill>
        <p:spPr bwMode="auto">
          <a:xfrm>
            <a:off x="9551989" y="1341439"/>
            <a:ext cx="758825" cy="9493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9896" name="灯片编号占位符 1">
            <a:extLst>
              <a:ext uri="{FF2B5EF4-FFF2-40B4-BE49-F238E27FC236}">
                <a16:creationId xmlns:a16="http://schemas.microsoft.com/office/drawing/2014/main" id="{701E0C05-F78A-479A-8621-31F76BB9455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B7F0E064-1C60-4FAA-BF7C-DDF0CFA11D01}"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299</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灯片编号占位符 4"/>
          <p:cNvSpPr txBox="1">
            <a:spLocks noGrp="1"/>
          </p:cNvSpPr>
          <p:nvPr>
            <p:ph type="sldNum" sz="quarter" idx="11"/>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r" eaLnBrk="1" hangingPunct="1"/>
            <a:fld id="{9A0DB2DC-4C9A-4742-B13C-FB6460FD3503}" type="slidenum">
              <a:rPr lang="zh-CN" altLang="en-US" sz="1200" dirty="0">
                <a:latin typeface="Arial" panose="020B0604020202020204" pitchFamily="34" charset="0"/>
              </a:rPr>
              <a:t>3</a:t>
            </a:fld>
            <a:endParaRPr lang="zh-CN" altLang="en-US" sz="1200" dirty="0">
              <a:latin typeface="Arial" panose="020B0604020202020204" pitchFamily="34" charset="0"/>
            </a:endParaRPr>
          </a:p>
        </p:txBody>
      </p:sp>
      <p:sp>
        <p:nvSpPr>
          <p:cNvPr id="55299" name="Rectangle 2"/>
          <p:cNvSpPr/>
          <p:nvPr/>
        </p:nvSpPr>
        <p:spPr>
          <a:xfrm>
            <a:off x="1674496" y="753746"/>
            <a:ext cx="8838565" cy="5481955"/>
          </a:xfrm>
          <a:prstGeom prst="rect">
            <a:avLst/>
          </a:prstGeom>
          <a:noFill/>
          <a:ln w="9525">
            <a:noFill/>
          </a:ln>
        </p:spPr>
        <p:txBody>
          <a:bodyPr wrap="square" anchor="ctr">
            <a:spAutoFit/>
          </a:bodyPr>
          <a:lstStyle/>
          <a:p>
            <a:pPr>
              <a:lnSpc>
                <a:spcPct val="120000"/>
              </a:lnSpc>
            </a:pPr>
            <a:r>
              <a:rPr lang="zh-CN" altLang="en-US" sz="2800" b="1" dirty="0">
                <a:latin typeface="宋体" panose="02010600030101010101" pitchFamily="2" charset="-122"/>
              </a:rPr>
              <a:t>　　</a:t>
            </a:r>
            <a:r>
              <a:rPr lang="zh-CN" altLang="en-US" sz="2400" b="1" dirty="0">
                <a:latin typeface="宋体" panose="02010600030101010101" pitchFamily="2" charset="-122"/>
              </a:rPr>
              <a:t>经典的</a:t>
            </a:r>
            <a:r>
              <a:rPr lang="zh-CN" altLang="en-US" sz="2400" b="1" dirty="0">
                <a:solidFill>
                  <a:srgbClr val="FFFF00"/>
                </a:solidFill>
                <a:latin typeface="宋体" panose="02010600030101010101" pitchFamily="2" charset="-122"/>
              </a:rPr>
              <a:t>计算机系统结构</a:t>
            </a:r>
            <a:r>
              <a:rPr lang="zh-CN" altLang="en-US" sz="2400" b="1" dirty="0">
                <a:latin typeface="宋体" panose="02010600030101010101" pitchFamily="2" charset="-122"/>
              </a:rPr>
              <a:t>是机器语言程序员所看到的传统机器级所具有的</a:t>
            </a:r>
            <a:r>
              <a:rPr lang="zh-CN" altLang="en-US" sz="2400" b="1" u="sng" dirty="0">
                <a:latin typeface="宋体" panose="02010600030101010101" pitchFamily="2" charset="-122"/>
              </a:rPr>
              <a:t>属性</a:t>
            </a:r>
            <a:r>
              <a:rPr lang="zh-CN" altLang="en-US" sz="2400" b="1" dirty="0">
                <a:latin typeface="宋体" panose="02010600030101010101" pitchFamily="2" charset="-122"/>
              </a:rPr>
              <a:t>。它确定计算机系统的软、硬件界面。</a:t>
            </a:r>
          </a:p>
          <a:p>
            <a:pPr>
              <a:lnSpc>
                <a:spcPct val="120000"/>
              </a:lnSpc>
            </a:pPr>
            <a:endParaRPr lang="zh-CN" altLang="en-US" sz="2400" u="sng" dirty="0">
              <a:solidFill>
                <a:srgbClr val="FFFFFF"/>
              </a:solidFill>
              <a:latin typeface="宋体" panose="02010600030101010101" pitchFamily="2" charset="-122"/>
            </a:endParaRPr>
          </a:p>
          <a:p>
            <a:pPr>
              <a:lnSpc>
                <a:spcPct val="120000"/>
              </a:lnSpc>
            </a:pPr>
            <a:r>
              <a:rPr lang="zh-CN" altLang="en-US" sz="2400" dirty="0">
                <a:latin typeface="宋体" panose="02010600030101010101" pitchFamily="2" charset="-122"/>
              </a:rPr>
              <a:t>    </a:t>
            </a:r>
            <a:r>
              <a:rPr lang="zh-CN" altLang="en-US" sz="2400" b="1" dirty="0">
                <a:solidFill>
                  <a:srgbClr val="FFFF00"/>
                </a:solidFill>
                <a:latin typeface="宋体" panose="02010600030101010101" pitchFamily="2" charset="-122"/>
              </a:rPr>
              <a:t>计算机组成</a:t>
            </a:r>
            <a:r>
              <a:rPr lang="zh-CN" altLang="en-US" sz="2400" b="1" dirty="0">
                <a:latin typeface="宋体" panose="02010600030101010101" pitchFamily="2" charset="-122"/>
              </a:rPr>
              <a:t>指的是计算机系统结构的</a:t>
            </a:r>
            <a:r>
              <a:rPr lang="zh-CN" altLang="en-US" sz="2400" b="1" dirty="0">
                <a:solidFill>
                  <a:srgbClr val="FFFF00"/>
                </a:solidFill>
                <a:latin typeface="宋体" panose="02010600030101010101" pitchFamily="2" charset="-122"/>
              </a:rPr>
              <a:t>逻辑实现</a:t>
            </a:r>
            <a:r>
              <a:rPr lang="zh-CN" altLang="en-US" sz="2400" b="1" dirty="0">
                <a:latin typeface="宋体" panose="02010600030101010101" pitchFamily="2" charset="-122"/>
              </a:rPr>
              <a:t>，包括五大功能部件</a:t>
            </a:r>
            <a:r>
              <a:rPr lang="zh-CN" altLang="en-US" sz="2400" b="1" dirty="0">
                <a:solidFill>
                  <a:schemeClr val="hlink"/>
                </a:solidFill>
                <a:latin typeface="宋体" panose="02010600030101010101" pitchFamily="2" charset="-122"/>
              </a:rPr>
              <a:t>组成以及逻辑设计</a:t>
            </a:r>
            <a:r>
              <a:rPr lang="zh-CN" altLang="en-US" sz="2400" b="1" dirty="0">
                <a:latin typeface="宋体" panose="02010600030101010101" pitchFamily="2" charset="-122"/>
              </a:rPr>
              <a:t>等。它着眼于机器级内各</a:t>
            </a:r>
            <a:r>
              <a:rPr lang="zh-CN" altLang="en-US" sz="2400" b="1" u="sng" dirty="0">
                <a:solidFill>
                  <a:srgbClr val="FFFFFF"/>
                </a:solidFill>
                <a:latin typeface="宋体" panose="02010600030101010101" pitchFamily="2" charset="-122"/>
              </a:rPr>
              <a:t>事件的排序方式与控制方式</a:t>
            </a:r>
            <a:r>
              <a:rPr lang="zh-CN" altLang="en-US" sz="2400" b="1" dirty="0">
                <a:latin typeface="宋体" panose="02010600030101010101" pitchFamily="2" charset="-122"/>
              </a:rPr>
              <a:t>，各部件的功能以及各部件的联系。</a:t>
            </a:r>
          </a:p>
          <a:p>
            <a:pPr>
              <a:lnSpc>
                <a:spcPct val="120000"/>
              </a:lnSpc>
            </a:pPr>
            <a:endParaRPr lang="zh-CN" altLang="en-US" sz="2400" dirty="0">
              <a:latin typeface="宋体" panose="02010600030101010101" pitchFamily="2" charset="-122"/>
            </a:endParaRPr>
          </a:p>
          <a:p>
            <a:pPr>
              <a:lnSpc>
                <a:spcPct val="120000"/>
              </a:lnSpc>
            </a:pPr>
            <a:r>
              <a:rPr lang="zh-CN" altLang="en-US" sz="2400" dirty="0">
                <a:latin typeface="宋体" panose="02010600030101010101" pitchFamily="2" charset="-122"/>
              </a:rPr>
              <a:t>    </a:t>
            </a:r>
            <a:r>
              <a:rPr lang="zh-CN" altLang="en-US" sz="2400" b="1" dirty="0">
                <a:solidFill>
                  <a:srgbClr val="FFFF00"/>
                </a:solidFill>
                <a:latin typeface="宋体" panose="02010600030101010101" pitchFamily="2" charset="-122"/>
              </a:rPr>
              <a:t>计算机实现</a:t>
            </a:r>
            <a:r>
              <a:rPr lang="zh-CN" altLang="en-US" sz="2400" b="1" dirty="0">
                <a:latin typeface="宋体" panose="02010600030101010101" pitchFamily="2" charset="-122"/>
              </a:rPr>
              <a:t>指的是计算机组成的</a:t>
            </a:r>
            <a:r>
              <a:rPr lang="zh-CN" altLang="en-US" sz="2400" b="1" dirty="0">
                <a:solidFill>
                  <a:srgbClr val="FFFF00"/>
                </a:solidFill>
                <a:latin typeface="宋体" panose="02010600030101010101" pitchFamily="2" charset="-122"/>
              </a:rPr>
              <a:t>物理实现</a:t>
            </a:r>
            <a:r>
              <a:rPr lang="zh-CN" altLang="en-US" sz="2400" b="1" dirty="0">
                <a:latin typeface="宋体" panose="02010600030101010101" pitchFamily="2" charset="-122"/>
              </a:rPr>
              <a:t>，包括处理机、主存等部件的</a:t>
            </a:r>
            <a:r>
              <a:rPr lang="zh-CN" altLang="en-US" sz="2400" b="1" u="sng" dirty="0">
                <a:solidFill>
                  <a:srgbClr val="FFFFFF"/>
                </a:solidFill>
                <a:latin typeface="宋体" panose="02010600030101010101" pitchFamily="2" charset="-122"/>
              </a:rPr>
              <a:t>物理结构，器件的集成度和速度功耗</a:t>
            </a:r>
            <a:r>
              <a:rPr lang="zh-CN" altLang="en-US" sz="2400" b="1" dirty="0">
                <a:solidFill>
                  <a:srgbClr val="FFFFFF"/>
                </a:solidFill>
                <a:latin typeface="宋体" panose="02010600030101010101" pitchFamily="2" charset="-122"/>
              </a:rPr>
              <a:t>，</a:t>
            </a:r>
            <a:r>
              <a:rPr lang="zh-CN" altLang="en-US" sz="2400" b="1" dirty="0">
                <a:latin typeface="宋体" panose="02010600030101010101" pitchFamily="2" charset="-122"/>
              </a:rPr>
              <a:t>模块、插件、底板的划分与连接，信号传输，电源、冷却及整机装配技术等。它着眼于器件技术和微组装技术，其中</a:t>
            </a:r>
            <a:r>
              <a:rPr lang="zh-CN" altLang="en-US" sz="2400" b="1" dirty="0">
                <a:solidFill>
                  <a:schemeClr val="hlink"/>
                </a:solidFill>
                <a:latin typeface="宋体" panose="02010600030101010101" pitchFamily="2" charset="-122"/>
              </a:rPr>
              <a:t>器件技术</a:t>
            </a:r>
            <a:r>
              <a:rPr lang="zh-CN" altLang="en-US" sz="2400" b="1" dirty="0">
                <a:latin typeface="宋体" panose="02010600030101010101" pitchFamily="2" charset="-122"/>
              </a:rPr>
              <a:t>在实现技术中占主导作用。</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30</a:t>
            </a:fld>
            <a:endParaRPr lang="en-US" altLang="zh-CN" sz="1200" dirty="0">
              <a:latin typeface="Arial" panose="020B0604020202020204" pitchFamily="34" charset="0"/>
            </a:endParaRPr>
          </a:p>
        </p:txBody>
      </p:sp>
      <p:sp>
        <p:nvSpPr>
          <p:cNvPr id="52227" name="Rectangle 2"/>
          <p:cNvSpPr>
            <a:spLocks noGrp="1"/>
          </p:cNvSpPr>
          <p:nvPr>
            <p:ph type="title"/>
          </p:nvPr>
        </p:nvSpPr>
        <p:spPr>
          <a:xfrm>
            <a:off x="2566989" y="476251"/>
            <a:ext cx="7273925" cy="511175"/>
          </a:xfrm>
        </p:spPr>
        <p:txBody>
          <a:bodyPr vert="horz" wrap="square" lIns="91440" tIns="45720" rIns="91440" bIns="45720" numCol="1" anchor="ctr" anchorCtr="0" compatLnSpc="1"/>
          <a:lstStyle/>
          <a:p>
            <a:r>
              <a:rPr lang="zh-CN" altLang="en-US" dirty="0">
                <a:solidFill>
                  <a:srgbClr val="FFFF00"/>
                </a:solidFill>
                <a:effectLst/>
                <a:latin typeface="Arial Narrow" panose="020B0606020202030204" pitchFamily="34" charset="0"/>
              </a:rPr>
              <a:t>加权执行时间</a:t>
            </a:r>
            <a:endParaRPr lang="en-US" altLang="zh-CN" dirty="0">
              <a:solidFill>
                <a:srgbClr val="FFFF00"/>
              </a:solidFill>
              <a:effectLst/>
              <a:latin typeface="Arial Narrow" panose="020B0606020202030204" pitchFamily="34" charset="0"/>
            </a:endParaRPr>
          </a:p>
        </p:txBody>
      </p:sp>
      <p:sp>
        <p:nvSpPr>
          <p:cNvPr id="52228" name="Rectangle 3"/>
          <p:cNvSpPr>
            <a:spLocks noGrp="1"/>
          </p:cNvSpPr>
          <p:nvPr>
            <p:ph idx="1"/>
          </p:nvPr>
        </p:nvSpPr>
        <p:spPr>
          <a:xfrm>
            <a:off x="1703388" y="1268413"/>
            <a:ext cx="8610600" cy="4114800"/>
          </a:xfrm>
        </p:spPr>
        <p:txBody>
          <a:bodyPr vert="horz" wrap="square" lIns="91440" tIns="45720" rIns="91440" bIns="45720" numCol="1" anchor="t" anchorCtr="0" compatLnSpc="1"/>
          <a:lstStyle/>
          <a:p>
            <a:r>
              <a:rPr lang="zh-CN" altLang="en-US" b="1" dirty="0">
                <a:effectLst/>
                <a:latin typeface="Comic Sans MS" panose="030F0702030302020204" pitchFamily="66" charset="0"/>
              </a:rPr>
              <a:t>通常，机器运行某些程序更频繁，则应该给这些程序更大的</a:t>
            </a:r>
            <a:r>
              <a:rPr lang="zh-CN" altLang="en-US" b="1" dirty="0">
                <a:solidFill>
                  <a:srgbClr val="FF99CC"/>
                </a:solidFill>
                <a:effectLst/>
                <a:latin typeface="Comic Sans MS" panose="030F0702030302020204" pitchFamily="66" charset="0"/>
              </a:rPr>
              <a:t>权值（</a:t>
            </a:r>
            <a:r>
              <a:rPr lang="en-US" altLang="zh-CN" b="1" dirty="0">
                <a:solidFill>
                  <a:srgbClr val="FF99CC"/>
                </a:solidFill>
                <a:effectLst/>
                <a:latin typeface="Comic Sans MS" panose="030F0702030302020204" pitchFamily="66" charset="0"/>
              </a:rPr>
              <a:t>weight</a:t>
            </a:r>
            <a:r>
              <a:rPr lang="zh-CN" altLang="en-US" b="1" dirty="0">
                <a:solidFill>
                  <a:srgbClr val="FF99CC"/>
                </a:solidFill>
                <a:effectLst/>
                <a:latin typeface="Comic Sans MS" panose="030F0702030302020204" pitchFamily="66" charset="0"/>
              </a:rPr>
              <a:t>）</a:t>
            </a:r>
            <a:endParaRPr lang="en-US" altLang="zh-CN" b="1" dirty="0">
              <a:solidFill>
                <a:srgbClr val="FF99CC"/>
              </a:solidFill>
              <a:effectLst/>
              <a:latin typeface="Comic Sans MS" panose="030F0702030302020204" pitchFamily="66" charset="0"/>
            </a:endParaRPr>
          </a:p>
          <a:p>
            <a:endParaRPr lang="en-US" altLang="zh-CN" dirty="0">
              <a:solidFill>
                <a:srgbClr val="000000"/>
              </a:solidFill>
              <a:effectLst/>
              <a:latin typeface="Comic Sans MS" panose="030F0702030302020204" pitchFamily="66" charset="0"/>
            </a:endParaRPr>
          </a:p>
          <a:p>
            <a:endParaRPr lang="en-US" altLang="zh-CN" dirty="0">
              <a:solidFill>
                <a:srgbClr val="000000"/>
              </a:solidFill>
              <a:effectLst/>
              <a:latin typeface="Comic Sans MS" panose="030F0702030302020204" pitchFamily="66" charset="0"/>
            </a:endParaRPr>
          </a:p>
          <a:p>
            <a:r>
              <a:rPr lang="zh-CN" altLang="en-US" b="1" dirty="0">
                <a:solidFill>
                  <a:srgbClr val="FF99CC"/>
                </a:solidFill>
                <a:effectLst/>
                <a:latin typeface="Comic Sans MS" panose="030F0702030302020204" pitchFamily="66" charset="0"/>
              </a:rPr>
              <a:t>加权</a:t>
            </a:r>
            <a:r>
              <a:rPr lang="zh-CN" altLang="en-US" b="1" dirty="0">
                <a:effectLst/>
                <a:latin typeface="Comic Sans MS" panose="030F0702030302020204" pitchFamily="66" charset="0"/>
              </a:rPr>
              <a:t>调和值</a:t>
            </a:r>
            <a:endParaRPr lang="en-US" altLang="zh-CN" b="1" dirty="0">
              <a:effectLst/>
              <a:latin typeface="Arial Narrow" panose="020B0606020202030204" pitchFamily="34" charset="0"/>
            </a:endParaRPr>
          </a:p>
          <a:p>
            <a:endParaRPr lang="en-US" altLang="zh-CN" dirty="0">
              <a:solidFill>
                <a:srgbClr val="000000"/>
              </a:solidFill>
              <a:effectLst/>
              <a:latin typeface="Arial Narrow" panose="020B0606020202030204" pitchFamily="34" charset="0"/>
            </a:endParaRPr>
          </a:p>
          <a:p>
            <a:endParaRPr lang="en-US" altLang="zh-CN" dirty="0">
              <a:effectLst/>
            </a:endParaRPr>
          </a:p>
        </p:txBody>
      </p:sp>
      <p:pic>
        <p:nvPicPr>
          <p:cNvPr id="52229" name="图片 1"/>
          <p:cNvPicPr>
            <a:picLocks noChangeAspect="1"/>
          </p:cNvPicPr>
          <p:nvPr/>
        </p:nvPicPr>
        <p:blipFill>
          <a:blip r:embed="rId2"/>
          <a:stretch>
            <a:fillRect/>
          </a:stretch>
        </p:blipFill>
        <p:spPr>
          <a:xfrm>
            <a:off x="4284663" y="2422525"/>
            <a:ext cx="3448050" cy="742950"/>
          </a:xfrm>
          <a:prstGeom prst="rect">
            <a:avLst/>
          </a:prstGeom>
          <a:noFill/>
          <a:ln w="9525">
            <a:noFill/>
          </a:ln>
        </p:spPr>
      </p:pic>
      <p:pic>
        <p:nvPicPr>
          <p:cNvPr id="52230" name="图片 2"/>
          <p:cNvPicPr>
            <a:picLocks noChangeAspect="1"/>
          </p:cNvPicPr>
          <p:nvPr/>
        </p:nvPicPr>
        <p:blipFill>
          <a:blip r:embed="rId3"/>
          <a:stretch>
            <a:fillRect/>
          </a:stretch>
        </p:blipFill>
        <p:spPr>
          <a:xfrm>
            <a:off x="4770438" y="4216400"/>
            <a:ext cx="2476500" cy="1600200"/>
          </a:xfrm>
          <a:prstGeom prst="rect">
            <a:avLst/>
          </a:prstGeom>
          <a:noFill/>
          <a:ln w="9525">
            <a:noFill/>
          </a:ln>
        </p:spPr>
      </p:pic>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7" name="灯片编号占位符 3">
            <a:extLst>
              <a:ext uri="{FF2B5EF4-FFF2-40B4-BE49-F238E27FC236}">
                <a16:creationId xmlns:a16="http://schemas.microsoft.com/office/drawing/2014/main" id="{21E2B4DF-C082-4CE0-A1F0-D336411965C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59E08AA3-6B2C-4626-96A3-ABB5B04A490D}"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300</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80898" name="Text Box 2">
            <a:extLst>
              <a:ext uri="{FF2B5EF4-FFF2-40B4-BE49-F238E27FC236}">
                <a16:creationId xmlns:a16="http://schemas.microsoft.com/office/drawing/2014/main" id="{E6C6350E-F00F-443F-B3C8-D5CC535F723F}"/>
              </a:ext>
            </a:extLst>
          </p:cNvPr>
          <p:cNvSpPr txBox="1">
            <a:spLocks noChangeArrowheads="1"/>
          </p:cNvSpPr>
          <p:nvPr/>
        </p:nvSpPr>
        <p:spPr bwMode="auto">
          <a:xfrm>
            <a:off x="1774825" y="260351"/>
            <a:ext cx="8713788"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（2）</a:t>
            </a:r>
            <a:r>
              <a:rPr lang="en-US" altLang="zh-CN" sz="2400" b="1">
                <a:solidFill>
                  <a:srgbClr val="CCFFFF"/>
                </a:solidFill>
                <a:latin typeface="Times New Roman" panose="02020603050405020304" pitchFamily="18" charset="0"/>
                <a:ea typeface="宋体" panose="02010600030101010101" pitchFamily="2" charset="-122"/>
              </a:rPr>
              <a:t>处在</a:t>
            </a:r>
            <a:r>
              <a:rPr lang="zh-CN" altLang="en-US" sz="2400" b="1">
                <a:solidFill>
                  <a:srgbClr val="CCFFFF"/>
                </a:solidFill>
                <a:latin typeface="Times New Roman" panose="02020603050405020304" pitchFamily="18" charset="0"/>
                <a:ea typeface="宋体" panose="02010600030101010101" pitchFamily="2" charset="-122"/>
              </a:rPr>
              <a:t>MEM级的第二条</a:t>
            </a:r>
            <a:r>
              <a:rPr lang="en-US" altLang="zh-CN" sz="2400" b="1">
                <a:solidFill>
                  <a:srgbClr val="CCFFFF"/>
                </a:solidFill>
                <a:latin typeface="Times New Roman" panose="02020603050405020304" pitchFamily="18" charset="0"/>
                <a:ea typeface="宋体" panose="02010600030101010101" pitchFamily="2" charset="-122"/>
              </a:rPr>
              <a:t>指令 </a:t>
            </a:r>
            <a:r>
              <a:rPr lang="zh-CN" altLang="en-US" sz="2400" b="1">
                <a:solidFill>
                  <a:srgbClr val="FFCC00"/>
                </a:solidFill>
                <a:latin typeface="Times New Roman" panose="02020603050405020304" pitchFamily="18" charset="0"/>
                <a:ea typeface="宋体" panose="02010600030101010101" pitchFamily="2" charset="-122"/>
              </a:rPr>
              <a:t>load</a:t>
            </a:r>
            <a:r>
              <a:rPr lang="en-US" altLang="zh-CN" sz="2400" b="1">
                <a:solidFill>
                  <a:srgbClr val="FFCC00"/>
                </a:solidFill>
                <a:latin typeface="Times New Roman" panose="02020603050405020304" pitchFamily="18" charset="0"/>
                <a:ea typeface="宋体" panose="02010600030101010101" pitchFamily="2" charset="-122"/>
              </a:rPr>
              <a:t> </a:t>
            </a:r>
            <a:r>
              <a:rPr lang="zh-CN" altLang="en-US" sz="2400" b="1">
                <a:solidFill>
                  <a:srgbClr val="FFCC00"/>
                </a:solidFill>
                <a:latin typeface="Times New Roman" panose="02020603050405020304" pitchFamily="18" charset="0"/>
                <a:ea typeface="宋体" panose="02010600030101010101" pitchFamily="2" charset="-122"/>
              </a:rPr>
              <a:t>r2，100(r3)</a:t>
            </a:r>
            <a:r>
              <a:rPr lang="en-US" altLang="zh-CN" sz="2400" b="1">
                <a:solidFill>
                  <a:srgbClr val="CCFFFF"/>
                </a:solidFill>
                <a:latin typeface="Times New Roman" panose="02020603050405020304" pitchFamily="18" charset="0"/>
                <a:ea typeface="宋体" panose="02010600030101010101" pitchFamily="2" charset="-122"/>
              </a:rPr>
              <a:t> </a:t>
            </a:r>
            <a:r>
              <a:rPr lang="zh-CN" altLang="en-US" sz="2400" b="1">
                <a:solidFill>
                  <a:srgbClr val="CCFFFF"/>
                </a:solidFill>
                <a:latin typeface="Times New Roman" panose="02020603050405020304" pitchFamily="18" charset="0"/>
                <a:ea typeface="宋体" panose="02010600030101010101" pitchFamily="2" charset="-122"/>
              </a:rPr>
              <a:t>访问存储器。周期结束时把取来的存储器数据写入D。</a:t>
            </a:r>
          </a:p>
        </p:txBody>
      </p:sp>
      <p:grpSp>
        <p:nvGrpSpPr>
          <p:cNvPr id="80899" name="Group 6">
            <a:extLst>
              <a:ext uri="{FF2B5EF4-FFF2-40B4-BE49-F238E27FC236}">
                <a16:creationId xmlns:a16="http://schemas.microsoft.com/office/drawing/2014/main" id="{AC1CF8CE-4EAA-4E23-9CDB-CED31CCA8140}"/>
              </a:ext>
            </a:extLst>
          </p:cNvPr>
          <p:cNvGrpSpPr>
            <a:grpSpLocks/>
          </p:cNvGrpSpPr>
          <p:nvPr/>
        </p:nvGrpSpPr>
        <p:grpSpPr bwMode="auto">
          <a:xfrm>
            <a:off x="1703389" y="1916114"/>
            <a:ext cx="8785225" cy="4752975"/>
            <a:chOff x="0" y="981"/>
            <a:chExt cx="5919" cy="3339"/>
          </a:xfrm>
        </p:grpSpPr>
        <p:pic>
          <p:nvPicPr>
            <p:cNvPr id="80900" name="Picture 7" descr="18">
              <a:extLst>
                <a:ext uri="{FF2B5EF4-FFF2-40B4-BE49-F238E27FC236}">
                  <a16:creationId xmlns:a16="http://schemas.microsoft.com/office/drawing/2014/main" id="{1DBF27C8-A8AF-4155-9FF3-366EC8D8B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2"/>
              <a:ext cx="5919" cy="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Text Box 8">
              <a:extLst>
                <a:ext uri="{FF2B5EF4-FFF2-40B4-BE49-F238E27FC236}">
                  <a16:creationId xmlns:a16="http://schemas.microsoft.com/office/drawing/2014/main" id="{8DD7AE9F-E8ED-4476-B5D6-3AC2CFE0F276}"/>
                </a:ext>
              </a:extLst>
            </p:cNvPr>
            <p:cNvSpPr txBox="1">
              <a:spLocks noChangeArrowheads="1"/>
            </p:cNvSpPr>
            <p:nvPr/>
          </p:nvSpPr>
          <p:spPr bwMode="auto">
            <a:xfrm>
              <a:off x="2336" y="981"/>
              <a:ext cx="2946"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3366FF"/>
                  </a:solidFill>
                  <a:latin typeface="Times New Roman" panose="02020603050405020304" pitchFamily="18" charset="0"/>
                  <a:ea typeface="宋体" panose="02010600030101010101" pitchFamily="2" charset="-122"/>
                </a:rPr>
                <a:t>程序例子执行时的第五个周期</a:t>
              </a:r>
            </a:p>
          </p:txBody>
        </p:sp>
      </p:grpSp>
      <p:pic>
        <p:nvPicPr>
          <p:cNvPr id="80902" name="Picture 9" descr="图2">
            <a:extLst>
              <a:ext uri="{FF2B5EF4-FFF2-40B4-BE49-F238E27FC236}">
                <a16:creationId xmlns:a16="http://schemas.microsoft.com/office/drawing/2014/main" id="{55F2F611-6F8B-4F5F-8695-312EFDA701B3}"/>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44736" t="43846" r="50630" b="47392"/>
          <a:stretch>
            <a:fillRect/>
          </a:stretch>
        </p:blipFill>
        <p:spPr bwMode="auto">
          <a:xfrm>
            <a:off x="9480550" y="1125538"/>
            <a:ext cx="863600" cy="10795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cxnSp>
        <p:nvCxnSpPr>
          <p:cNvPr id="80903" name="直接箭头连接符 8">
            <a:extLst>
              <a:ext uri="{FF2B5EF4-FFF2-40B4-BE49-F238E27FC236}">
                <a16:creationId xmlns:a16="http://schemas.microsoft.com/office/drawing/2014/main" id="{06D49ECE-A379-4EA3-AE6B-FEB5212BDC3C}"/>
              </a:ext>
            </a:extLst>
          </p:cNvPr>
          <p:cNvCxnSpPr>
            <a:cxnSpLocks noChangeShapeType="1"/>
          </p:cNvCxnSpPr>
          <p:nvPr/>
        </p:nvCxnSpPr>
        <p:spPr bwMode="auto">
          <a:xfrm>
            <a:off x="8096250" y="4429125"/>
            <a:ext cx="357188"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0904" name="直接箭头连接符 10">
            <a:extLst>
              <a:ext uri="{FF2B5EF4-FFF2-40B4-BE49-F238E27FC236}">
                <a16:creationId xmlns:a16="http://schemas.microsoft.com/office/drawing/2014/main" id="{B345B2E7-CA11-4427-AC00-2F53ADE825C1}"/>
              </a:ext>
            </a:extLst>
          </p:cNvPr>
          <p:cNvCxnSpPr>
            <a:cxnSpLocks noChangeShapeType="1"/>
          </p:cNvCxnSpPr>
          <p:nvPr/>
        </p:nvCxnSpPr>
        <p:spPr bwMode="auto">
          <a:xfrm>
            <a:off x="9024938" y="442912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0905" name="直接箭头连接符 12">
            <a:extLst>
              <a:ext uri="{FF2B5EF4-FFF2-40B4-BE49-F238E27FC236}">
                <a16:creationId xmlns:a16="http://schemas.microsoft.com/office/drawing/2014/main" id="{9F42D218-CB1E-4B40-B093-7433207D1BC2}"/>
              </a:ext>
            </a:extLst>
          </p:cNvPr>
          <p:cNvCxnSpPr>
            <a:cxnSpLocks noChangeShapeType="1"/>
          </p:cNvCxnSpPr>
          <p:nvPr/>
        </p:nvCxnSpPr>
        <p:spPr bwMode="auto">
          <a:xfrm>
            <a:off x="8096250" y="3357564"/>
            <a:ext cx="1214438"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1" name="Text Box 2">
            <a:extLst>
              <a:ext uri="{FF2B5EF4-FFF2-40B4-BE49-F238E27FC236}">
                <a16:creationId xmlns:a16="http://schemas.microsoft.com/office/drawing/2014/main" id="{533AE456-85CC-4139-943A-4D6B5562E096}"/>
              </a:ext>
            </a:extLst>
          </p:cNvPr>
          <p:cNvSpPr txBox="1">
            <a:spLocks noChangeArrowheads="1"/>
          </p:cNvSpPr>
          <p:nvPr/>
        </p:nvSpPr>
        <p:spPr bwMode="auto">
          <a:xfrm>
            <a:off x="1774826" y="188914"/>
            <a:ext cx="889317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200" b="1">
                <a:solidFill>
                  <a:srgbClr val="CCFFFF"/>
                </a:solidFill>
                <a:latin typeface="Times New Roman" panose="02020603050405020304" pitchFamily="18" charset="0"/>
                <a:ea typeface="宋体" panose="02010600030101010101" pitchFamily="2" charset="-122"/>
              </a:rPr>
              <a:t>（3）</a:t>
            </a:r>
            <a:r>
              <a:rPr lang="en-US" altLang="zh-CN" sz="2200" b="1">
                <a:solidFill>
                  <a:srgbClr val="CCFFFF"/>
                </a:solidFill>
                <a:latin typeface="Times New Roman" panose="02020603050405020304" pitchFamily="18" charset="0"/>
                <a:ea typeface="宋体" panose="02010600030101010101" pitchFamily="2" charset="-122"/>
              </a:rPr>
              <a:t>处在</a:t>
            </a:r>
            <a:r>
              <a:rPr lang="zh-CN" altLang="en-US" sz="2200" b="1">
                <a:solidFill>
                  <a:srgbClr val="CCFFFF"/>
                </a:solidFill>
                <a:latin typeface="Times New Roman" panose="02020603050405020304" pitchFamily="18" charset="0"/>
                <a:ea typeface="宋体" panose="02010600030101010101" pitchFamily="2" charset="-122"/>
              </a:rPr>
              <a:t>EXE级的第三条指令</a:t>
            </a:r>
            <a:r>
              <a:rPr lang="zh-CN" altLang="en-US" sz="2200" b="1">
                <a:solidFill>
                  <a:srgbClr val="FFCC00"/>
                </a:solidFill>
                <a:latin typeface="Times New Roman" panose="02020603050405020304" pitchFamily="18" charset="0"/>
                <a:ea typeface="宋体" panose="02010600030101010101" pitchFamily="2" charset="-122"/>
              </a:rPr>
              <a:t>sub r4，r5，r6</a:t>
            </a:r>
            <a:r>
              <a:rPr lang="zh-CN" altLang="en-US" sz="2200" b="1">
                <a:solidFill>
                  <a:srgbClr val="CCFFFF"/>
                </a:solidFill>
                <a:latin typeface="Times New Roman" panose="02020603050405020304" pitchFamily="18" charset="0"/>
                <a:ea typeface="宋体" panose="02010600030101010101" pitchFamily="2" charset="-122"/>
              </a:rPr>
              <a:t>由ALU做减法。多路器的选择信号  </a:t>
            </a:r>
            <a:r>
              <a:rPr lang="zh-CN" altLang="en-US" sz="2200" b="1">
                <a:solidFill>
                  <a:srgbClr val="FFCC66"/>
                </a:solidFill>
                <a:latin typeface="Times New Roman" panose="02020603050405020304" pitchFamily="18" charset="0"/>
                <a:ea typeface="宋体" panose="02010600030101010101" pitchFamily="2" charset="-122"/>
              </a:rPr>
              <a:t>SIMM＝0</a:t>
            </a:r>
            <a:r>
              <a:rPr lang="zh-CN" altLang="en-US" sz="2200" b="1">
                <a:solidFill>
                  <a:srgbClr val="CCFFFF"/>
                </a:solidFill>
                <a:latin typeface="Times New Roman" panose="02020603050405020304" pitchFamily="18" charset="0"/>
                <a:ea typeface="宋体" panose="02010600030101010101" pitchFamily="2" charset="-122"/>
              </a:rPr>
              <a:t>，选择寄存器操作数。ALU的两个源操作数分别来自A和</a:t>
            </a:r>
            <a:r>
              <a:rPr lang="en-US" altLang="zh-CN" sz="2200" b="1">
                <a:solidFill>
                  <a:srgbClr val="CCFFFF"/>
                </a:solidFill>
                <a:latin typeface="Times New Roman" panose="02020603050405020304" pitchFamily="18" charset="0"/>
                <a:ea typeface="宋体" panose="02010600030101010101" pitchFamily="2" charset="-122"/>
              </a:rPr>
              <a:t>B</a:t>
            </a:r>
            <a:r>
              <a:rPr lang="zh-CN" altLang="en-US" sz="2200" b="1">
                <a:solidFill>
                  <a:srgbClr val="CCFFFF"/>
                </a:solidFill>
                <a:latin typeface="Times New Roman" panose="02020603050405020304" pitchFamily="18" charset="0"/>
                <a:ea typeface="宋体" panose="02010600030101010101" pitchFamily="2" charset="-122"/>
              </a:rPr>
              <a:t>，差打入</a:t>
            </a:r>
            <a:r>
              <a:rPr lang="en-US" altLang="zh-CN" sz="2200" b="1">
                <a:solidFill>
                  <a:srgbClr val="CCFFFF"/>
                </a:solidFill>
                <a:latin typeface="Times New Roman" panose="02020603050405020304" pitchFamily="18" charset="0"/>
                <a:ea typeface="宋体" panose="02010600030101010101" pitchFamily="2" charset="-122"/>
              </a:rPr>
              <a:t>R</a:t>
            </a:r>
            <a:r>
              <a:rPr lang="zh-CN" altLang="en-US" sz="2200" b="1">
                <a:solidFill>
                  <a:srgbClr val="CCFFFF"/>
                </a:solidFill>
                <a:latin typeface="Times New Roman" panose="02020603050405020304" pitchFamily="18" charset="0"/>
                <a:ea typeface="宋体" panose="02010600030101010101" pitchFamily="2" charset="-122"/>
              </a:rPr>
              <a:t>。</a:t>
            </a:r>
            <a:r>
              <a:rPr lang="en-US" altLang="zh-CN" sz="2200" b="1">
                <a:solidFill>
                  <a:srgbClr val="FFCC66"/>
                </a:solidFill>
                <a:latin typeface="Times New Roman" panose="02020603050405020304" pitchFamily="18" charset="0"/>
                <a:ea typeface="宋体" panose="02010600030101010101" pitchFamily="2" charset="-122"/>
              </a:rPr>
              <a:t>WZ</a:t>
            </a:r>
            <a:r>
              <a:rPr lang="zh-CN" altLang="en-US" sz="2200" b="1">
                <a:solidFill>
                  <a:srgbClr val="FFCC66"/>
                </a:solidFill>
                <a:latin typeface="Times New Roman" panose="02020603050405020304" pitchFamily="18" charset="0"/>
                <a:ea typeface="宋体" panose="02010600030101010101" pitchFamily="2" charset="-122"/>
              </a:rPr>
              <a:t>＝1</a:t>
            </a:r>
            <a:r>
              <a:rPr lang="zh-CN" altLang="en-US" sz="2200" b="1">
                <a:solidFill>
                  <a:srgbClr val="CCFFFF"/>
                </a:solidFill>
                <a:latin typeface="Times New Roman" panose="02020603050405020304" pitchFamily="18" charset="0"/>
                <a:ea typeface="宋体" panose="02010600030101010101" pitchFamily="2" charset="-122"/>
              </a:rPr>
              <a:t>，把ALU的ZERO输出打入流水线寄存器Z（</a:t>
            </a:r>
            <a:r>
              <a:rPr lang="zh-CN" altLang="en-US" sz="2200" b="1">
                <a:solidFill>
                  <a:srgbClr val="CCFFFF"/>
                </a:solidFill>
                <a:latin typeface="Times New Roman" panose="02020603050405020304" pitchFamily="18" charset="0"/>
                <a:ea typeface="宋体" panose="02010600030101010101" pitchFamily="2" charset="-122"/>
                <a:sym typeface="宋体" panose="02010600030101010101" pitchFamily="2" charset="-122"/>
              </a:rPr>
              <a:t>当</a:t>
            </a:r>
            <a:r>
              <a:rPr lang="zh-CN" altLang="en-US" sz="2200" b="1">
                <a:solidFill>
                  <a:srgbClr val="FFFF00"/>
                </a:solidFill>
                <a:latin typeface="Times New Roman" panose="02020603050405020304" pitchFamily="18" charset="0"/>
                <a:ea typeface="宋体" panose="02010600030101010101" pitchFamily="2" charset="-122"/>
                <a:sym typeface="宋体" panose="02010600030101010101" pitchFamily="2" charset="-122"/>
              </a:rPr>
              <a:t>ALU指令</a:t>
            </a:r>
            <a:r>
              <a:rPr lang="zh-CN" altLang="en-US" sz="2200" b="1">
                <a:solidFill>
                  <a:srgbClr val="CCFFFF"/>
                </a:solidFill>
                <a:latin typeface="Times New Roman" panose="02020603050405020304" pitchFamily="18" charset="0"/>
                <a:ea typeface="宋体" panose="02010600030101010101" pitchFamily="2" charset="-122"/>
                <a:sym typeface="宋体" panose="02010600030101010101" pitchFamily="2" charset="-122"/>
              </a:rPr>
              <a:t>的运算结果为</a:t>
            </a:r>
            <a:r>
              <a:rPr lang="zh-CN" altLang="en-US" sz="2200" b="1">
                <a:solidFill>
                  <a:srgbClr val="FFFF00"/>
                </a:solidFill>
                <a:latin typeface="Times New Roman" panose="02020603050405020304" pitchFamily="18" charset="0"/>
                <a:ea typeface="宋体" panose="02010600030101010101" pitchFamily="2" charset="-122"/>
                <a:sym typeface="宋体" panose="02010600030101010101" pitchFamily="2" charset="-122"/>
              </a:rPr>
              <a:t>全0时，ZERO输出1</a:t>
            </a:r>
            <a:r>
              <a:rPr lang="zh-CN" altLang="en-US" sz="2200" b="1">
                <a:solidFill>
                  <a:srgbClr val="CCFFFF"/>
                </a:solidFill>
                <a:latin typeface="Times New Roman" panose="02020603050405020304" pitchFamily="18" charset="0"/>
                <a:ea typeface="宋体" panose="02010600030101010101" pitchFamily="2" charset="-122"/>
                <a:sym typeface="宋体" panose="02010600030101010101" pitchFamily="2" charset="-122"/>
              </a:rPr>
              <a:t>，否则输出0</a:t>
            </a:r>
            <a:r>
              <a:rPr lang="zh-CN" altLang="en-US" sz="2200" b="1">
                <a:solidFill>
                  <a:srgbClr val="CCFFFF"/>
                </a:solidFill>
                <a:latin typeface="Times New Roman" panose="02020603050405020304" pitchFamily="18" charset="0"/>
                <a:ea typeface="宋体" panose="02010600030101010101" pitchFamily="2" charset="-122"/>
              </a:rPr>
              <a:t>）。</a:t>
            </a:r>
            <a:r>
              <a:rPr lang="zh-CN" altLang="en-US" sz="2400" b="1">
                <a:solidFill>
                  <a:srgbClr val="CCFFFF"/>
                </a:solidFill>
                <a:latin typeface="Times New Roman" panose="02020603050405020304" pitchFamily="18" charset="0"/>
                <a:ea typeface="宋体" panose="02010600030101010101" pitchFamily="2" charset="-122"/>
              </a:rPr>
              <a:t>　　</a:t>
            </a:r>
          </a:p>
        </p:txBody>
      </p:sp>
      <p:grpSp>
        <p:nvGrpSpPr>
          <p:cNvPr id="81922" name="Group 4">
            <a:extLst>
              <a:ext uri="{FF2B5EF4-FFF2-40B4-BE49-F238E27FC236}">
                <a16:creationId xmlns:a16="http://schemas.microsoft.com/office/drawing/2014/main" id="{A02AE500-8964-48FE-B748-4A357B0A39FA}"/>
              </a:ext>
            </a:extLst>
          </p:cNvPr>
          <p:cNvGrpSpPr>
            <a:grpSpLocks/>
          </p:cNvGrpSpPr>
          <p:nvPr/>
        </p:nvGrpSpPr>
        <p:grpSpPr bwMode="auto">
          <a:xfrm>
            <a:off x="1703389" y="1916114"/>
            <a:ext cx="8785225" cy="4752975"/>
            <a:chOff x="0" y="981"/>
            <a:chExt cx="5919" cy="3339"/>
          </a:xfrm>
        </p:grpSpPr>
        <p:pic>
          <p:nvPicPr>
            <p:cNvPr id="81923" name="Picture 5" descr="18">
              <a:extLst>
                <a:ext uri="{FF2B5EF4-FFF2-40B4-BE49-F238E27FC236}">
                  <a16:creationId xmlns:a16="http://schemas.microsoft.com/office/drawing/2014/main" id="{F3557250-E53B-4120-A509-298A28CA9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2"/>
              <a:ext cx="5919" cy="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4" name="Text Box 6">
              <a:extLst>
                <a:ext uri="{FF2B5EF4-FFF2-40B4-BE49-F238E27FC236}">
                  <a16:creationId xmlns:a16="http://schemas.microsoft.com/office/drawing/2014/main" id="{F1463003-7F30-4623-880B-279EDD4A3A6F}"/>
                </a:ext>
              </a:extLst>
            </p:cNvPr>
            <p:cNvSpPr txBox="1">
              <a:spLocks noChangeArrowheads="1"/>
            </p:cNvSpPr>
            <p:nvPr/>
          </p:nvSpPr>
          <p:spPr bwMode="auto">
            <a:xfrm>
              <a:off x="2336" y="981"/>
              <a:ext cx="2946"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3366FF"/>
                  </a:solidFill>
                  <a:latin typeface="Times New Roman" panose="02020603050405020304" pitchFamily="18" charset="0"/>
                  <a:ea typeface="宋体" panose="02010600030101010101" pitchFamily="2" charset="-122"/>
                </a:rPr>
                <a:t>程序例子执行时的第五个周期</a:t>
              </a:r>
            </a:p>
          </p:txBody>
        </p:sp>
      </p:grpSp>
      <p:cxnSp>
        <p:nvCxnSpPr>
          <p:cNvPr id="81925" name="直接箭头连接符 6">
            <a:extLst>
              <a:ext uri="{FF2B5EF4-FFF2-40B4-BE49-F238E27FC236}">
                <a16:creationId xmlns:a16="http://schemas.microsoft.com/office/drawing/2014/main" id="{E8F4492B-4686-4700-9A94-77677CABD25F}"/>
              </a:ext>
            </a:extLst>
          </p:cNvPr>
          <p:cNvCxnSpPr>
            <a:cxnSpLocks noChangeShapeType="1"/>
          </p:cNvCxnSpPr>
          <p:nvPr/>
        </p:nvCxnSpPr>
        <p:spPr bwMode="auto">
          <a:xfrm>
            <a:off x="5953126" y="4857750"/>
            <a:ext cx="500063"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1926" name="直接箭头连接符 7">
            <a:extLst>
              <a:ext uri="{FF2B5EF4-FFF2-40B4-BE49-F238E27FC236}">
                <a16:creationId xmlns:a16="http://schemas.microsoft.com/office/drawing/2014/main" id="{F78C7769-DFF9-47C3-B624-8710A04A5C98}"/>
              </a:ext>
            </a:extLst>
          </p:cNvPr>
          <p:cNvCxnSpPr>
            <a:cxnSpLocks noChangeShapeType="1"/>
          </p:cNvCxnSpPr>
          <p:nvPr/>
        </p:nvCxnSpPr>
        <p:spPr bwMode="auto">
          <a:xfrm>
            <a:off x="5953126" y="3357564"/>
            <a:ext cx="1928813"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1927" name="直接箭头连接符 8">
            <a:extLst>
              <a:ext uri="{FF2B5EF4-FFF2-40B4-BE49-F238E27FC236}">
                <a16:creationId xmlns:a16="http://schemas.microsoft.com/office/drawing/2014/main" id="{90DACDF5-B382-4E19-8961-A189ACEACDBA}"/>
              </a:ext>
            </a:extLst>
          </p:cNvPr>
          <p:cNvCxnSpPr>
            <a:cxnSpLocks noChangeShapeType="1"/>
          </p:cNvCxnSpPr>
          <p:nvPr/>
        </p:nvCxnSpPr>
        <p:spPr bwMode="auto">
          <a:xfrm>
            <a:off x="5953125" y="3929064"/>
            <a:ext cx="928688"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1928" name="直接连接符 12">
            <a:extLst>
              <a:ext uri="{FF2B5EF4-FFF2-40B4-BE49-F238E27FC236}">
                <a16:creationId xmlns:a16="http://schemas.microsoft.com/office/drawing/2014/main" id="{52EA26D3-D11F-493A-B299-074BD14E016B}"/>
              </a:ext>
            </a:extLst>
          </p:cNvPr>
          <p:cNvCxnSpPr>
            <a:cxnSpLocks noChangeShapeType="1"/>
          </p:cNvCxnSpPr>
          <p:nvPr/>
        </p:nvCxnSpPr>
        <p:spPr bwMode="auto">
          <a:xfrm rot="10800000">
            <a:off x="6453188" y="4857751"/>
            <a:ext cx="214312" cy="142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1929" name="直接箭头连接符 13">
            <a:extLst>
              <a:ext uri="{FF2B5EF4-FFF2-40B4-BE49-F238E27FC236}">
                <a16:creationId xmlns:a16="http://schemas.microsoft.com/office/drawing/2014/main" id="{4EA91402-0333-4FB2-9A30-F563A42F7609}"/>
              </a:ext>
            </a:extLst>
          </p:cNvPr>
          <p:cNvCxnSpPr>
            <a:cxnSpLocks noChangeShapeType="1"/>
          </p:cNvCxnSpPr>
          <p:nvPr/>
        </p:nvCxnSpPr>
        <p:spPr bwMode="auto">
          <a:xfrm>
            <a:off x="6667500" y="500062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1930" name="直接箭头连接符 14">
            <a:extLst>
              <a:ext uri="{FF2B5EF4-FFF2-40B4-BE49-F238E27FC236}">
                <a16:creationId xmlns:a16="http://schemas.microsoft.com/office/drawing/2014/main" id="{FCABC5C1-EAD9-4BB4-AD36-36718C1EF0CE}"/>
              </a:ext>
            </a:extLst>
          </p:cNvPr>
          <p:cNvCxnSpPr>
            <a:cxnSpLocks noChangeShapeType="1"/>
          </p:cNvCxnSpPr>
          <p:nvPr/>
        </p:nvCxnSpPr>
        <p:spPr bwMode="auto">
          <a:xfrm rot="5400000" flipH="1" flipV="1">
            <a:off x="6381751" y="5499101"/>
            <a:ext cx="285750" cy="31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1931" name="直接箭头连接符 15">
            <a:extLst>
              <a:ext uri="{FF2B5EF4-FFF2-40B4-BE49-F238E27FC236}">
                <a16:creationId xmlns:a16="http://schemas.microsoft.com/office/drawing/2014/main" id="{351315ED-856E-4483-9259-3B7F8E208695}"/>
              </a:ext>
            </a:extLst>
          </p:cNvPr>
          <p:cNvCxnSpPr>
            <a:cxnSpLocks noChangeShapeType="1"/>
          </p:cNvCxnSpPr>
          <p:nvPr/>
        </p:nvCxnSpPr>
        <p:spPr bwMode="auto">
          <a:xfrm rot="5400000" flipH="1" flipV="1">
            <a:off x="6989763" y="5321300"/>
            <a:ext cx="500062"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1932" name="直接箭头连接符 16">
            <a:extLst>
              <a:ext uri="{FF2B5EF4-FFF2-40B4-BE49-F238E27FC236}">
                <a16:creationId xmlns:a16="http://schemas.microsoft.com/office/drawing/2014/main" id="{35418DA6-9F6A-4612-BB2F-0A3F73B985B3}"/>
              </a:ext>
            </a:extLst>
          </p:cNvPr>
          <p:cNvCxnSpPr>
            <a:cxnSpLocks noChangeShapeType="1"/>
          </p:cNvCxnSpPr>
          <p:nvPr/>
        </p:nvCxnSpPr>
        <p:spPr bwMode="auto">
          <a:xfrm>
            <a:off x="7524750" y="3643314"/>
            <a:ext cx="357188"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1933" name="直接箭头连接符 17">
            <a:extLst>
              <a:ext uri="{FF2B5EF4-FFF2-40B4-BE49-F238E27FC236}">
                <a16:creationId xmlns:a16="http://schemas.microsoft.com/office/drawing/2014/main" id="{E936D163-AB59-4FAA-A749-DDC72DB51FD9}"/>
              </a:ext>
            </a:extLst>
          </p:cNvPr>
          <p:cNvCxnSpPr>
            <a:cxnSpLocks noChangeShapeType="1"/>
          </p:cNvCxnSpPr>
          <p:nvPr/>
        </p:nvCxnSpPr>
        <p:spPr bwMode="auto">
          <a:xfrm>
            <a:off x="7596188" y="407352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1934" name="直接箭头连接符 18">
            <a:extLst>
              <a:ext uri="{FF2B5EF4-FFF2-40B4-BE49-F238E27FC236}">
                <a16:creationId xmlns:a16="http://schemas.microsoft.com/office/drawing/2014/main" id="{3B5AEB4E-DDC9-46A7-9027-11F73C5FA33C}"/>
              </a:ext>
            </a:extLst>
          </p:cNvPr>
          <p:cNvCxnSpPr>
            <a:cxnSpLocks noChangeShapeType="1"/>
          </p:cNvCxnSpPr>
          <p:nvPr/>
        </p:nvCxnSpPr>
        <p:spPr bwMode="auto">
          <a:xfrm>
            <a:off x="7596188" y="443071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
        <p:nvSpPr>
          <p:cNvPr id="81935" name="灯片编号占位符 1">
            <a:extLst>
              <a:ext uri="{FF2B5EF4-FFF2-40B4-BE49-F238E27FC236}">
                <a16:creationId xmlns:a16="http://schemas.microsoft.com/office/drawing/2014/main" id="{2312B57B-BE3F-4A47-A61F-E9C444A673A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C671DE0A-02C4-4CE6-95AD-E3292C237D1B}"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301</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5" name="灯片编号占位符 3">
            <a:extLst>
              <a:ext uri="{FF2B5EF4-FFF2-40B4-BE49-F238E27FC236}">
                <a16:creationId xmlns:a16="http://schemas.microsoft.com/office/drawing/2014/main" id="{4A6013FA-DCCF-4A21-AEA1-76840EE815A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527C6B0F-6BF6-4AC2-B687-1025959B8304}"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302</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82946" name="Text Box 2">
            <a:extLst>
              <a:ext uri="{FF2B5EF4-FFF2-40B4-BE49-F238E27FC236}">
                <a16:creationId xmlns:a16="http://schemas.microsoft.com/office/drawing/2014/main" id="{FBD44F29-443F-432D-B647-4ABF3B3FBB9C}"/>
              </a:ext>
            </a:extLst>
          </p:cNvPr>
          <p:cNvSpPr txBox="1">
            <a:spLocks noChangeArrowheads="1"/>
          </p:cNvSpPr>
          <p:nvPr/>
        </p:nvSpPr>
        <p:spPr bwMode="auto">
          <a:xfrm>
            <a:off x="1774825" y="404814"/>
            <a:ext cx="8604250"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（4）</a:t>
            </a:r>
            <a:r>
              <a:rPr lang="en-US" altLang="zh-CN" sz="2400" b="1">
                <a:solidFill>
                  <a:srgbClr val="CCFFFF"/>
                </a:solidFill>
                <a:latin typeface="Times New Roman" panose="02020603050405020304" pitchFamily="18" charset="0"/>
                <a:ea typeface="宋体" panose="02010600030101010101" pitchFamily="2" charset="-122"/>
              </a:rPr>
              <a:t>处在</a:t>
            </a:r>
            <a:r>
              <a:rPr lang="zh-CN" altLang="en-US" sz="2400" b="1">
                <a:solidFill>
                  <a:srgbClr val="CCFFFF"/>
                </a:solidFill>
                <a:latin typeface="Times New Roman" panose="02020603050405020304" pitchFamily="18" charset="0"/>
                <a:ea typeface="宋体" panose="02010600030101010101" pitchFamily="2" charset="-122"/>
              </a:rPr>
              <a:t>ID级的第四条指令</a:t>
            </a:r>
            <a:r>
              <a:rPr lang="zh-CN" altLang="en-US" sz="2400" b="1">
                <a:solidFill>
                  <a:srgbClr val="FFCC00"/>
                </a:solidFill>
                <a:latin typeface="Times New Roman" panose="02020603050405020304" pitchFamily="18" charset="0"/>
                <a:ea typeface="宋体" panose="02010600030101010101" pitchFamily="2" charset="-122"/>
              </a:rPr>
              <a:t>add r7，r5，r6</a:t>
            </a:r>
            <a:r>
              <a:rPr lang="zh-CN" altLang="en-US" sz="2400" b="1">
                <a:solidFill>
                  <a:srgbClr val="CCFFFF"/>
                </a:solidFill>
                <a:latin typeface="Times New Roman" panose="02020603050405020304" pitchFamily="18" charset="0"/>
                <a:ea typeface="宋体" panose="02010600030101010101" pitchFamily="2" charset="-122"/>
              </a:rPr>
              <a:t>完成译码及读寄存器操作。</a:t>
            </a:r>
            <a:r>
              <a:rPr lang="zh-CN" altLang="en-US" sz="2400" b="1">
                <a:solidFill>
                  <a:srgbClr val="FFCC66"/>
                </a:solidFill>
                <a:latin typeface="Times New Roman" panose="02020603050405020304" pitchFamily="18" charset="0"/>
                <a:ea typeface="宋体" panose="02010600030101010101" pitchFamily="2" charset="-122"/>
              </a:rPr>
              <a:t>SST＝0</a:t>
            </a:r>
            <a:r>
              <a:rPr lang="zh-CN" altLang="en-US" sz="2400" b="1">
                <a:solidFill>
                  <a:srgbClr val="CCFFFF"/>
                </a:solidFill>
                <a:latin typeface="Times New Roman" panose="02020603050405020304" pitchFamily="18" charset="0"/>
                <a:ea typeface="宋体" panose="02010600030101010101" pitchFamily="2" charset="-122"/>
              </a:rPr>
              <a:t>，选择</a:t>
            </a:r>
            <a:r>
              <a:rPr lang="zh-CN" altLang="en-US" sz="2400" b="1">
                <a:solidFill>
                  <a:srgbClr val="FFCC66"/>
                </a:solidFill>
                <a:latin typeface="Times New Roman" panose="02020603050405020304" pitchFamily="18" charset="0"/>
                <a:ea typeface="宋体" panose="02010600030101010101" pitchFamily="2" charset="-122"/>
              </a:rPr>
              <a:t>r6</a:t>
            </a:r>
            <a:r>
              <a:rPr lang="zh-CN" altLang="en-US" sz="2400" b="1">
                <a:solidFill>
                  <a:srgbClr val="CCFFFF"/>
                </a:solidFill>
                <a:latin typeface="Times New Roman" panose="02020603050405020304" pitchFamily="18" charset="0"/>
                <a:ea typeface="宋体" panose="02010600030101010101" pitchFamily="2" charset="-122"/>
              </a:rPr>
              <a:t>。在本</a:t>
            </a:r>
            <a:r>
              <a:rPr lang="zh-CN" altLang="en-US" sz="2400" b="1">
                <a:solidFill>
                  <a:srgbClr val="FFCC66"/>
                </a:solidFill>
                <a:latin typeface="Times New Roman" panose="02020603050405020304" pitchFamily="18" charset="0"/>
                <a:ea typeface="宋体" panose="02010600030101010101" pitchFamily="2" charset="-122"/>
              </a:rPr>
              <a:t>周期结束</a:t>
            </a:r>
            <a:r>
              <a:rPr lang="zh-CN" altLang="en-US" sz="2400" b="1">
                <a:solidFill>
                  <a:srgbClr val="CCFFFF"/>
                </a:solidFill>
                <a:latin typeface="Times New Roman" panose="02020603050405020304" pitchFamily="18" charset="0"/>
                <a:ea typeface="宋体" panose="02010600030101010101" pitchFamily="2" charset="-122"/>
              </a:rPr>
              <a:t>时，寄存器</a:t>
            </a:r>
            <a:r>
              <a:rPr lang="zh-CN" altLang="en-US" sz="2400" b="1">
                <a:solidFill>
                  <a:srgbClr val="FFCC66"/>
                </a:solidFill>
                <a:latin typeface="Times New Roman" panose="02020603050405020304" pitchFamily="18" charset="0"/>
                <a:ea typeface="宋体" panose="02010600030101010101" pitchFamily="2" charset="-122"/>
              </a:rPr>
              <a:t>r5和r6的内容分别写入A和B</a:t>
            </a:r>
            <a:r>
              <a:rPr lang="zh-CN" altLang="en-US" sz="2400" b="1">
                <a:solidFill>
                  <a:srgbClr val="CCFFFF"/>
                </a:solidFill>
                <a:latin typeface="Times New Roman" panose="02020603050405020304" pitchFamily="18" charset="0"/>
                <a:ea typeface="宋体" panose="02010600030101010101" pitchFamily="2" charset="-122"/>
              </a:rPr>
              <a:t>。目的寄存器号</a:t>
            </a:r>
            <a:r>
              <a:rPr lang="zh-CN" altLang="en-US" sz="2400" b="1">
                <a:solidFill>
                  <a:srgbClr val="FFCC66"/>
                </a:solidFill>
                <a:latin typeface="Times New Roman" panose="02020603050405020304" pitchFamily="18" charset="0"/>
                <a:ea typeface="宋体" panose="02010600030101010101" pitchFamily="2" charset="-122"/>
              </a:rPr>
              <a:t>7打入d</a:t>
            </a:r>
            <a:r>
              <a:rPr lang="zh-CN" altLang="en-US" sz="2400" b="1">
                <a:solidFill>
                  <a:srgbClr val="CCFFFF"/>
                </a:solidFill>
                <a:latin typeface="Times New Roman" panose="02020603050405020304" pitchFamily="18" charset="0"/>
                <a:ea typeface="宋体" panose="02010600030101010101" pitchFamily="2" charset="-122"/>
              </a:rPr>
              <a:t>。</a:t>
            </a:r>
          </a:p>
        </p:txBody>
      </p:sp>
      <p:grpSp>
        <p:nvGrpSpPr>
          <p:cNvPr id="82947" name="Group 4">
            <a:extLst>
              <a:ext uri="{FF2B5EF4-FFF2-40B4-BE49-F238E27FC236}">
                <a16:creationId xmlns:a16="http://schemas.microsoft.com/office/drawing/2014/main" id="{0C93F42D-B678-4DE8-984F-546883062368}"/>
              </a:ext>
            </a:extLst>
          </p:cNvPr>
          <p:cNvGrpSpPr>
            <a:grpSpLocks/>
          </p:cNvGrpSpPr>
          <p:nvPr/>
        </p:nvGrpSpPr>
        <p:grpSpPr bwMode="auto">
          <a:xfrm>
            <a:off x="1703389" y="1916114"/>
            <a:ext cx="8785225" cy="4752975"/>
            <a:chOff x="0" y="981"/>
            <a:chExt cx="5919" cy="3339"/>
          </a:xfrm>
        </p:grpSpPr>
        <p:pic>
          <p:nvPicPr>
            <p:cNvPr id="82948" name="Picture 5" descr="18">
              <a:extLst>
                <a:ext uri="{FF2B5EF4-FFF2-40B4-BE49-F238E27FC236}">
                  <a16:creationId xmlns:a16="http://schemas.microsoft.com/office/drawing/2014/main" id="{D0704A8E-C462-4EAB-855C-1444675A3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2"/>
              <a:ext cx="5919" cy="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9" name="Text Box 6">
              <a:extLst>
                <a:ext uri="{FF2B5EF4-FFF2-40B4-BE49-F238E27FC236}">
                  <a16:creationId xmlns:a16="http://schemas.microsoft.com/office/drawing/2014/main" id="{1C9DE3C9-59FB-4BB6-B54F-F6E82C7AED98}"/>
                </a:ext>
              </a:extLst>
            </p:cNvPr>
            <p:cNvSpPr txBox="1">
              <a:spLocks noChangeArrowheads="1"/>
            </p:cNvSpPr>
            <p:nvPr/>
          </p:nvSpPr>
          <p:spPr bwMode="auto">
            <a:xfrm>
              <a:off x="2336" y="981"/>
              <a:ext cx="2946"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3366FF"/>
                  </a:solidFill>
                  <a:latin typeface="Times New Roman" panose="02020603050405020304" pitchFamily="18" charset="0"/>
                  <a:ea typeface="宋体" panose="02010600030101010101" pitchFamily="2" charset="-122"/>
                </a:rPr>
                <a:t>程序例子执行时的第五个周期</a:t>
              </a:r>
            </a:p>
          </p:txBody>
        </p:sp>
      </p:grpSp>
      <p:pic>
        <p:nvPicPr>
          <p:cNvPr id="82950" name="Picture 7" descr="图2">
            <a:extLst>
              <a:ext uri="{FF2B5EF4-FFF2-40B4-BE49-F238E27FC236}">
                <a16:creationId xmlns:a16="http://schemas.microsoft.com/office/drawing/2014/main" id="{9F3A9F44-9FC9-43CB-AD5F-31CB1B0B9B37}"/>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44736" t="43846" r="50630" b="47392"/>
          <a:stretch>
            <a:fillRect/>
          </a:stretch>
        </p:blipFill>
        <p:spPr bwMode="auto">
          <a:xfrm>
            <a:off x="9551988" y="1268413"/>
            <a:ext cx="863600" cy="10795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cxnSp>
        <p:nvCxnSpPr>
          <p:cNvPr id="82951" name="直接箭头连接符 16">
            <a:extLst>
              <a:ext uri="{FF2B5EF4-FFF2-40B4-BE49-F238E27FC236}">
                <a16:creationId xmlns:a16="http://schemas.microsoft.com/office/drawing/2014/main" id="{68CCA027-1D3F-4F6E-B3AE-CB20A7AE5DE3}"/>
              </a:ext>
            </a:extLst>
          </p:cNvPr>
          <p:cNvCxnSpPr>
            <a:cxnSpLocks noChangeShapeType="1"/>
          </p:cNvCxnSpPr>
          <p:nvPr/>
        </p:nvCxnSpPr>
        <p:spPr bwMode="auto">
          <a:xfrm>
            <a:off x="4095751" y="4500564"/>
            <a:ext cx="7143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2952" name="直接箭头连接符 17">
            <a:extLst>
              <a:ext uri="{FF2B5EF4-FFF2-40B4-BE49-F238E27FC236}">
                <a16:creationId xmlns:a16="http://schemas.microsoft.com/office/drawing/2014/main" id="{7C8C1995-A575-466B-9463-F914A1D9A13B}"/>
              </a:ext>
            </a:extLst>
          </p:cNvPr>
          <p:cNvCxnSpPr>
            <a:cxnSpLocks noChangeShapeType="1"/>
          </p:cNvCxnSpPr>
          <p:nvPr/>
        </p:nvCxnSpPr>
        <p:spPr bwMode="auto">
          <a:xfrm>
            <a:off x="4524375" y="5000625"/>
            <a:ext cx="285750" cy="7143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2953" name="直接箭头连接符 18">
            <a:extLst>
              <a:ext uri="{FF2B5EF4-FFF2-40B4-BE49-F238E27FC236}">
                <a16:creationId xmlns:a16="http://schemas.microsoft.com/office/drawing/2014/main" id="{F9EF5D2D-1787-4B66-9E5D-8C5412D85A0B}"/>
              </a:ext>
            </a:extLst>
          </p:cNvPr>
          <p:cNvCxnSpPr>
            <a:cxnSpLocks noChangeShapeType="1"/>
          </p:cNvCxnSpPr>
          <p:nvPr/>
        </p:nvCxnSpPr>
        <p:spPr bwMode="auto">
          <a:xfrm>
            <a:off x="5453063" y="400050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2954" name="直接箭头连接符 19">
            <a:extLst>
              <a:ext uri="{FF2B5EF4-FFF2-40B4-BE49-F238E27FC236}">
                <a16:creationId xmlns:a16="http://schemas.microsoft.com/office/drawing/2014/main" id="{A09CE062-9D5D-4025-BAC6-0E0461C741AD}"/>
              </a:ext>
            </a:extLst>
          </p:cNvPr>
          <p:cNvCxnSpPr>
            <a:cxnSpLocks noChangeShapeType="1"/>
          </p:cNvCxnSpPr>
          <p:nvPr/>
        </p:nvCxnSpPr>
        <p:spPr bwMode="auto">
          <a:xfrm>
            <a:off x="5524500" y="485775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2955" name="直接箭头连接符 20">
            <a:extLst>
              <a:ext uri="{FF2B5EF4-FFF2-40B4-BE49-F238E27FC236}">
                <a16:creationId xmlns:a16="http://schemas.microsoft.com/office/drawing/2014/main" id="{A62F1E9E-9198-4079-9CD0-F90F797DE597}"/>
              </a:ext>
            </a:extLst>
          </p:cNvPr>
          <p:cNvCxnSpPr>
            <a:cxnSpLocks noChangeShapeType="1"/>
          </p:cNvCxnSpPr>
          <p:nvPr/>
        </p:nvCxnSpPr>
        <p:spPr bwMode="auto">
          <a:xfrm rot="16200000" flipV="1">
            <a:off x="4236245" y="5591970"/>
            <a:ext cx="407987" cy="285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2956" name="直接箭头连接符 21">
            <a:extLst>
              <a:ext uri="{FF2B5EF4-FFF2-40B4-BE49-F238E27FC236}">
                <a16:creationId xmlns:a16="http://schemas.microsoft.com/office/drawing/2014/main" id="{AE9B8B58-D859-4595-B334-BDCBDD556966}"/>
              </a:ext>
            </a:extLst>
          </p:cNvPr>
          <p:cNvCxnSpPr>
            <a:cxnSpLocks noChangeShapeType="1"/>
          </p:cNvCxnSpPr>
          <p:nvPr/>
        </p:nvCxnSpPr>
        <p:spPr bwMode="auto">
          <a:xfrm>
            <a:off x="4024313" y="3357564"/>
            <a:ext cx="171450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2957" name="直接连接符 22">
            <a:extLst>
              <a:ext uri="{FF2B5EF4-FFF2-40B4-BE49-F238E27FC236}">
                <a16:creationId xmlns:a16="http://schemas.microsoft.com/office/drawing/2014/main" id="{2742A892-347B-4156-BC75-BCDEE5F6E5F7}"/>
              </a:ext>
            </a:extLst>
          </p:cNvPr>
          <p:cNvCxnSpPr>
            <a:cxnSpLocks noChangeShapeType="1"/>
          </p:cNvCxnSpPr>
          <p:nvPr/>
        </p:nvCxnSpPr>
        <p:spPr bwMode="auto">
          <a:xfrm>
            <a:off x="4024313" y="4857750"/>
            <a:ext cx="285750"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2958" name="直接连接符 23">
            <a:extLst>
              <a:ext uri="{FF2B5EF4-FFF2-40B4-BE49-F238E27FC236}">
                <a16:creationId xmlns:a16="http://schemas.microsoft.com/office/drawing/2014/main" id="{A3E5D5B2-93B7-448A-9B50-A32175B4E9CB}"/>
              </a:ext>
            </a:extLst>
          </p:cNvPr>
          <p:cNvCxnSpPr>
            <a:cxnSpLocks noChangeShapeType="1"/>
          </p:cNvCxnSpPr>
          <p:nvPr/>
        </p:nvCxnSpPr>
        <p:spPr bwMode="auto">
          <a:xfrm>
            <a:off x="4310063" y="4857751"/>
            <a:ext cx="214312" cy="142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2959" name="直接箭头连接符 15">
            <a:extLst>
              <a:ext uri="{FF2B5EF4-FFF2-40B4-BE49-F238E27FC236}">
                <a16:creationId xmlns:a16="http://schemas.microsoft.com/office/drawing/2014/main" id="{8FD77C0D-3AB5-40E7-A1A6-B29695706B8C}"/>
              </a:ext>
            </a:extLst>
          </p:cNvPr>
          <p:cNvCxnSpPr>
            <a:cxnSpLocks noChangeShapeType="1"/>
          </p:cNvCxnSpPr>
          <p:nvPr/>
        </p:nvCxnSpPr>
        <p:spPr bwMode="auto">
          <a:xfrm>
            <a:off x="3810000" y="450056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69" name="灯片编号占位符 1">
            <a:extLst>
              <a:ext uri="{FF2B5EF4-FFF2-40B4-BE49-F238E27FC236}">
                <a16:creationId xmlns:a16="http://schemas.microsoft.com/office/drawing/2014/main" id="{154286A9-ECAD-4932-811A-5C0FD5CA9702}"/>
              </a:ext>
            </a:extLst>
          </p:cNvPr>
          <p:cNvSpPr>
            <a:spLocks noGrp="1" noChangeArrowheads="1"/>
          </p:cNvSpPr>
          <p:nvPr>
            <p:ph type="sldNum" sz="quarter" idx="12"/>
          </p:nvPr>
        </p:nvSpPr>
        <p:spPr>
          <a:noFill/>
          <a:ln>
            <a:solidFill>
              <a:schemeClr val="accent2"/>
            </a:solidFill>
            <a:headEnd/>
            <a:tailEnd/>
          </a:ln>
          <a:extLst>
            <a:ext uri="{909E8E84-426E-40DD-AFC4-6F175D3DCCD1}">
              <a14:hiddenFill xmlns:a14="http://schemas.microsoft.com/office/drawing/2010/main">
                <a:solidFill>
                  <a:srgbClr val="FFFFFF"/>
                </a:solidFill>
              </a14:hiddenFill>
            </a:ext>
          </a:extLst>
        </p:spPr>
        <p:txBody>
          <a:bodyPr/>
          <a:lstStyle/>
          <a:p>
            <a:pPr fontAlgn="base">
              <a:spcAft>
                <a:spcPct val="0"/>
              </a:spcAft>
            </a:pPr>
            <a:fld id="{3DB16BD7-F196-4506-915D-96A476B0BDC2}"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303</a:t>
            </a:fld>
            <a:endParaRPr lang="zh-CN" altLang="en-US">
              <a:solidFill>
                <a:srgbClr val="FFFFFF"/>
              </a:solidFill>
              <a:latin typeface="Times New Roman" panose="02020603050405020304" pitchFamily="18" charset="0"/>
              <a:ea typeface="宋体" panose="02010600030101010101" pitchFamily="2" charset="-122"/>
            </a:endParaRPr>
          </a:p>
        </p:txBody>
      </p:sp>
      <p:grpSp>
        <p:nvGrpSpPr>
          <p:cNvPr id="83970" name="Group 5">
            <a:extLst>
              <a:ext uri="{FF2B5EF4-FFF2-40B4-BE49-F238E27FC236}">
                <a16:creationId xmlns:a16="http://schemas.microsoft.com/office/drawing/2014/main" id="{4CF132D1-4A36-40B9-B563-274B0BC44528}"/>
              </a:ext>
            </a:extLst>
          </p:cNvPr>
          <p:cNvGrpSpPr>
            <a:grpSpLocks/>
          </p:cNvGrpSpPr>
          <p:nvPr/>
        </p:nvGrpSpPr>
        <p:grpSpPr bwMode="auto">
          <a:xfrm>
            <a:off x="1703389" y="1916114"/>
            <a:ext cx="8785225" cy="4752975"/>
            <a:chOff x="0" y="981"/>
            <a:chExt cx="5919" cy="3339"/>
          </a:xfrm>
        </p:grpSpPr>
        <p:pic>
          <p:nvPicPr>
            <p:cNvPr id="83971" name="Picture 3" descr="18">
              <a:extLst>
                <a:ext uri="{FF2B5EF4-FFF2-40B4-BE49-F238E27FC236}">
                  <a16:creationId xmlns:a16="http://schemas.microsoft.com/office/drawing/2014/main" id="{740BC618-BE3C-44AA-BC3B-5B9E43478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2"/>
              <a:ext cx="5919" cy="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Text Box 4">
              <a:extLst>
                <a:ext uri="{FF2B5EF4-FFF2-40B4-BE49-F238E27FC236}">
                  <a16:creationId xmlns:a16="http://schemas.microsoft.com/office/drawing/2014/main" id="{7FAE87C8-ECE7-437C-A7B0-3599AC963E69}"/>
                </a:ext>
              </a:extLst>
            </p:cNvPr>
            <p:cNvSpPr txBox="1">
              <a:spLocks noChangeArrowheads="1"/>
            </p:cNvSpPr>
            <p:nvPr/>
          </p:nvSpPr>
          <p:spPr bwMode="auto">
            <a:xfrm>
              <a:off x="2336" y="981"/>
              <a:ext cx="2946"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3366FF"/>
                  </a:solidFill>
                  <a:latin typeface="Times New Roman" panose="02020603050405020304" pitchFamily="18" charset="0"/>
                  <a:ea typeface="宋体" panose="02010600030101010101" pitchFamily="2" charset="-122"/>
                </a:rPr>
                <a:t>程序例子执行时的第五个周期结束时</a:t>
              </a:r>
            </a:p>
          </p:txBody>
        </p:sp>
      </p:grpSp>
      <p:cxnSp>
        <p:nvCxnSpPr>
          <p:cNvPr id="83973" name="直接连接符 5">
            <a:extLst>
              <a:ext uri="{FF2B5EF4-FFF2-40B4-BE49-F238E27FC236}">
                <a16:creationId xmlns:a16="http://schemas.microsoft.com/office/drawing/2014/main" id="{845AFC70-10DC-4835-A92C-7D9381003565}"/>
              </a:ext>
            </a:extLst>
          </p:cNvPr>
          <p:cNvCxnSpPr>
            <a:cxnSpLocks noChangeShapeType="1"/>
          </p:cNvCxnSpPr>
          <p:nvPr/>
        </p:nvCxnSpPr>
        <p:spPr bwMode="auto">
          <a:xfrm>
            <a:off x="9525001" y="5857875"/>
            <a:ext cx="142875" cy="158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83974" name="直接连接符 6">
            <a:extLst>
              <a:ext uri="{FF2B5EF4-FFF2-40B4-BE49-F238E27FC236}">
                <a16:creationId xmlns:a16="http://schemas.microsoft.com/office/drawing/2014/main" id="{6FE897A2-3629-46FE-91B5-ADF049EE7AED}"/>
              </a:ext>
            </a:extLst>
          </p:cNvPr>
          <p:cNvCxnSpPr>
            <a:cxnSpLocks noChangeShapeType="1"/>
          </p:cNvCxnSpPr>
          <p:nvPr/>
        </p:nvCxnSpPr>
        <p:spPr bwMode="auto">
          <a:xfrm rot="5400000" flipH="1" flipV="1">
            <a:off x="9096376" y="5286376"/>
            <a:ext cx="1143000" cy="317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83975" name="直接箭头连接符 7">
            <a:extLst>
              <a:ext uri="{FF2B5EF4-FFF2-40B4-BE49-F238E27FC236}">
                <a16:creationId xmlns:a16="http://schemas.microsoft.com/office/drawing/2014/main" id="{36597C39-D569-4D96-8C5D-E26F2FAEF929}"/>
              </a:ext>
            </a:extLst>
          </p:cNvPr>
          <p:cNvCxnSpPr>
            <a:cxnSpLocks noChangeShapeType="1"/>
          </p:cNvCxnSpPr>
          <p:nvPr/>
        </p:nvCxnSpPr>
        <p:spPr bwMode="auto">
          <a:xfrm>
            <a:off x="9667875" y="4714875"/>
            <a:ext cx="285750" cy="1588"/>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83976" name="直接连接符 8">
            <a:extLst>
              <a:ext uri="{FF2B5EF4-FFF2-40B4-BE49-F238E27FC236}">
                <a16:creationId xmlns:a16="http://schemas.microsoft.com/office/drawing/2014/main" id="{68292C27-1128-40F3-8012-BA9C248DB7AD}"/>
              </a:ext>
            </a:extLst>
          </p:cNvPr>
          <p:cNvCxnSpPr>
            <a:cxnSpLocks noChangeShapeType="1"/>
          </p:cNvCxnSpPr>
          <p:nvPr/>
        </p:nvCxnSpPr>
        <p:spPr bwMode="auto">
          <a:xfrm flipV="1">
            <a:off x="9953626" y="4572001"/>
            <a:ext cx="214313" cy="14287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83977" name="直接连接符 9">
            <a:extLst>
              <a:ext uri="{FF2B5EF4-FFF2-40B4-BE49-F238E27FC236}">
                <a16:creationId xmlns:a16="http://schemas.microsoft.com/office/drawing/2014/main" id="{5EABEEAD-5209-4AD2-86E3-2A7BDC0A3C67}"/>
              </a:ext>
            </a:extLst>
          </p:cNvPr>
          <p:cNvCxnSpPr>
            <a:cxnSpLocks noChangeShapeType="1"/>
          </p:cNvCxnSpPr>
          <p:nvPr/>
        </p:nvCxnSpPr>
        <p:spPr bwMode="auto">
          <a:xfrm>
            <a:off x="10167939" y="4572000"/>
            <a:ext cx="71437" cy="158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83978" name="直接连接符 10">
            <a:extLst>
              <a:ext uri="{FF2B5EF4-FFF2-40B4-BE49-F238E27FC236}">
                <a16:creationId xmlns:a16="http://schemas.microsoft.com/office/drawing/2014/main" id="{AE34504F-DEF0-43AC-B406-687DE9688ED6}"/>
              </a:ext>
            </a:extLst>
          </p:cNvPr>
          <p:cNvCxnSpPr>
            <a:cxnSpLocks noChangeShapeType="1"/>
          </p:cNvCxnSpPr>
          <p:nvPr/>
        </p:nvCxnSpPr>
        <p:spPr bwMode="auto">
          <a:xfrm rot="5400000" flipH="1" flipV="1">
            <a:off x="9131301" y="3463926"/>
            <a:ext cx="2216150" cy="317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83979" name="直接连接符 11">
            <a:extLst>
              <a:ext uri="{FF2B5EF4-FFF2-40B4-BE49-F238E27FC236}">
                <a16:creationId xmlns:a16="http://schemas.microsoft.com/office/drawing/2014/main" id="{FF1C853C-3C50-4046-929F-414912FA5D41}"/>
              </a:ext>
            </a:extLst>
          </p:cNvPr>
          <p:cNvCxnSpPr>
            <a:cxnSpLocks noChangeShapeType="1"/>
          </p:cNvCxnSpPr>
          <p:nvPr/>
        </p:nvCxnSpPr>
        <p:spPr bwMode="auto">
          <a:xfrm rot="10800000" flipV="1">
            <a:off x="4524375" y="2428875"/>
            <a:ext cx="5715000" cy="7143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83980" name="直接连接符 12">
            <a:extLst>
              <a:ext uri="{FF2B5EF4-FFF2-40B4-BE49-F238E27FC236}">
                <a16:creationId xmlns:a16="http://schemas.microsoft.com/office/drawing/2014/main" id="{1EC1F7B1-DA9C-42E8-BF0E-E78FDE1881EC}"/>
              </a:ext>
            </a:extLst>
          </p:cNvPr>
          <p:cNvCxnSpPr>
            <a:cxnSpLocks noChangeShapeType="1"/>
          </p:cNvCxnSpPr>
          <p:nvPr/>
        </p:nvCxnSpPr>
        <p:spPr bwMode="auto">
          <a:xfrm rot="5400000">
            <a:off x="3744120" y="3150395"/>
            <a:ext cx="1501775" cy="1587"/>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83981" name="直接箭头连接符 13">
            <a:extLst>
              <a:ext uri="{FF2B5EF4-FFF2-40B4-BE49-F238E27FC236}">
                <a16:creationId xmlns:a16="http://schemas.microsoft.com/office/drawing/2014/main" id="{A78B63BD-6027-45A1-8021-B81E26077ABE}"/>
              </a:ext>
            </a:extLst>
          </p:cNvPr>
          <p:cNvCxnSpPr>
            <a:cxnSpLocks noChangeShapeType="1"/>
          </p:cNvCxnSpPr>
          <p:nvPr/>
        </p:nvCxnSpPr>
        <p:spPr bwMode="auto">
          <a:xfrm>
            <a:off x="4524375" y="3929064"/>
            <a:ext cx="285750"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83982" name="直接箭头连接符 14">
            <a:extLst>
              <a:ext uri="{FF2B5EF4-FFF2-40B4-BE49-F238E27FC236}">
                <a16:creationId xmlns:a16="http://schemas.microsoft.com/office/drawing/2014/main" id="{A117D718-3F72-4DC1-8A92-DE23E1BBF056}"/>
              </a:ext>
            </a:extLst>
          </p:cNvPr>
          <p:cNvCxnSpPr>
            <a:cxnSpLocks noChangeShapeType="1"/>
          </p:cNvCxnSpPr>
          <p:nvPr/>
        </p:nvCxnSpPr>
        <p:spPr bwMode="auto">
          <a:xfrm rot="5400000" flipH="1" flipV="1">
            <a:off x="9809164" y="5211764"/>
            <a:ext cx="428625" cy="3175"/>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83983" name="直接连接符 15">
            <a:extLst>
              <a:ext uri="{FF2B5EF4-FFF2-40B4-BE49-F238E27FC236}">
                <a16:creationId xmlns:a16="http://schemas.microsoft.com/office/drawing/2014/main" id="{0B93C73C-EE6C-4BD8-9D10-E99210153099}"/>
              </a:ext>
            </a:extLst>
          </p:cNvPr>
          <p:cNvCxnSpPr>
            <a:cxnSpLocks noChangeShapeType="1"/>
          </p:cNvCxnSpPr>
          <p:nvPr/>
        </p:nvCxnSpPr>
        <p:spPr bwMode="auto">
          <a:xfrm rot="5400000" flipH="1" flipV="1">
            <a:off x="5418139" y="5678489"/>
            <a:ext cx="357187" cy="1587"/>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cxnSp>
      <p:cxnSp>
        <p:nvCxnSpPr>
          <p:cNvPr id="83984" name="直接连接符 16">
            <a:extLst>
              <a:ext uri="{FF2B5EF4-FFF2-40B4-BE49-F238E27FC236}">
                <a16:creationId xmlns:a16="http://schemas.microsoft.com/office/drawing/2014/main" id="{0DE85467-C1F5-4502-9A33-51654E6C414D}"/>
              </a:ext>
            </a:extLst>
          </p:cNvPr>
          <p:cNvCxnSpPr>
            <a:cxnSpLocks noChangeShapeType="1"/>
          </p:cNvCxnSpPr>
          <p:nvPr/>
        </p:nvCxnSpPr>
        <p:spPr bwMode="auto">
          <a:xfrm rot="10800000">
            <a:off x="5238750" y="5500689"/>
            <a:ext cx="357188" cy="1587"/>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cxnSp>
      <p:cxnSp>
        <p:nvCxnSpPr>
          <p:cNvPr id="83985" name="直接箭头连接符 17">
            <a:extLst>
              <a:ext uri="{FF2B5EF4-FFF2-40B4-BE49-F238E27FC236}">
                <a16:creationId xmlns:a16="http://schemas.microsoft.com/office/drawing/2014/main" id="{6B851253-BA79-4EE5-B3EB-1300910352EA}"/>
              </a:ext>
            </a:extLst>
          </p:cNvPr>
          <p:cNvCxnSpPr>
            <a:cxnSpLocks noChangeShapeType="1"/>
          </p:cNvCxnSpPr>
          <p:nvPr/>
        </p:nvCxnSpPr>
        <p:spPr bwMode="auto">
          <a:xfrm rot="5400000" flipH="1" flipV="1">
            <a:off x="5164139" y="5424489"/>
            <a:ext cx="142875" cy="3175"/>
          </a:xfrm>
          <a:prstGeom prst="straightConnector1">
            <a:avLst/>
          </a:prstGeom>
          <a:noFill/>
          <a:ln w="28575">
            <a:solidFill>
              <a:srgbClr val="0070C0"/>
            </a:solidFill>
            <a:round/>
            <a:headEnd/>
            <a:tailEnd type="arrow" w="med" len="med"/>
          </a:ln>
          <a:extLst>
            <a:ext uri="{909E8E84-426E-40DD-AFC4-6F175D3DCCD1}">
              <a14:hiddenFill xmlns:a14="http://schemas.microsoft.com/office/drawing/2010/main">
                <a:noFill/>
              </a14:hiddenFill>
            </a:ext>
          </a:extLst>
        </p:spPr>
      </p:cxnSp>
      <p:cxnSp>
        <p:nvCxnSpPr>
          <p:cNvPr id="83986" name="直接连接符 18">
            <a:extLst>
              <a:ext uri="{FF2B5EF4-FFF2-40B4-BE49-F238E27FC236}">
                <a16:creationId xmlns:a16="http://schemas.microsoft.com/office/drawing/2014/main" id="{09ADF561-C307-412E-8F0C-185B44D46715}"/>
              </a:ext>
            </a:extLst>
          </p:cNvPr>
          <p:cNvCxnSpPr>
            <a:cxnSpLocks noChangeShapeType="1"/>
          </p:cNvCxnSpPr>
          <p:nvPr/>
        </p:nvCxnSpPr>
        <p:spPr bwMode="auto">
          <a:xfrm>
            <a:off x="9525001" y="3286125"/>
            <a:ext cx="142875" cy="7143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83987" name="直接连接符 19">
            <a:extLst>
              <a:ext uri="{FF2B5EF4-FFF2-40B4-BE49-F238E27FC236}">
                <a16:creationId xmlns:a16="http://schemas.microsoft.com/office/drawing/2014/main" id="{826A9AE0-D752-4226-92E7-8BA1A4D2E2D0}"/>
              </a:ext>
            </a:extLst>
          </p:cNvPr>
          <p:cNvCxnSpPr>
            <a:cxnSpLocks noChangeShapeType="1"/>
          </p:cNvCxnSpPr>
          <p:nvPr/>
        </p:nvCxnSpPr>
        <p:spPr bwMode="auto">
          <a:xfrm rot="5400000" flipH="1" flipV="1">
            <a:off x="9490075" y="3178175"/>
            <a:ext cx="357188" cy="158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83988" name="直接连接符 20">
            <a:extLst>
              <a:ext uri="{FF2B5EF4-FFF2-40B4-BE49-F238E27FC236}">
                <a16:creationId xmlns:a16="http://schemas.microsoft.com/office/drawing/2014/main" id="{981193CF-30AC-482E-8D69-8F51DAFB94AF}"/>
              </a:ext>
            </a:extLst>
          </p:cNvPr>
          <p:cNvCxnSpPr>
            <a:cxnSpLocks noChangeShapeType="1"/>
          </p:cNvCxnSpPr>
          <p:nvPr/>
        </p:nvCxnSpPr>
        <p:spPr bwMode="auto">
          <a:xfrm rot="10800000" flipV="1">
            <a:off x="4310063" y="2928939"/>
            <a:ext cx="5357812" cy="71437"/>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83989" name="直接连接符 21">
            <a:extLst>
              <a:ext uri="{FF2B5EF4-FFF2-40B4-BE49-F238E27FC236}">
                <a16:creationId xmlns:a16="http://schemas.microsoft.com/office/drawing/2014/main" id="{09746208-855A-4ED7-B7D2-8D530B7A090B}"/>
              </a:ext>
            </a:extLst>
          </p:cNvPr>
          <p:cNvCxnSpPr>
            <a:cxnSpLocks noChangeShapeType="1"/>
          </p:cNvCxnSpPr>
          <p:nvPr/>
        </p:nvCxnSpPr>
        <p:spPr bwMode="auto">
          <a:xfrm rot="5400000">
            <a:off x="3700464" y="3605214"/>
            <a:ext cx="1216025" cy="317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83990" name="直接箭头连接符 22">
            <a:extLst>
              <a:ext uri="{FF2B5EF4-FFF2-40B4-BE49-F238E27FC236}">
                <a16:creationId xmlns:a16="http://schemas.microsoft.com/office/drawing/2014/main" id="{099E4A8C-E4B4-4BAE-8C0C-64B116ACFE17}"/>
              </a:ext>
            </a:extLst>
          </p:cNvPr>
          <p:cNvCxnSpPr>
            <a:cxnSpLocks noChangeShapeType="1"/>
          </p:cNvCxnSpPr>
          <p:nvPr/>
        </p:nvCxnSpPr>
        <p:spPr bwMode="auto">
          <a:xfrm>
            <a:off x="4238625" y="4214814"/>
            <a:ext cx="571500"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83991" name="直接箭头连接符 23">
            <a:extLst>
              <a:ext uri="{FF2B5EF4-FFF2-40B4-BE49-F238E27FC236}">
                <a16:creationId xmlns:a16="http://schemas.microsoft.com/office/drawing/2014/main" id="{CA6C1DA0-93AA-4D9F-95B6-D0A8970A8642}"/>
              </a:ext>
            </a:extLst>
          </p:cNvPr>
          <p:cNvCxnSpPr>
            <a:cxnSpLocks noChangeShapeType="1"/>
          </p:cNvCxnSpPr>
          <p:nvPr/>
        </p:nvCxnSpPr>
        <p:spPr bwMode="auto">
          <a:xfrm rot="5400000" flipH="1" flipV="1">
            <a:off x="1524000" y="4286250"/>
            <a:ext cx="2287588" cy="1588"/>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83992" name="直接连接符 10">
            <a:extLst>
              <a:ext uri="{FF2B5EF4-FFF2-40B4-BE49-F238E27FC236}">
                <a16:creationId xmlns:a16="http://schemas.microsoft.com/office/drawing/2014/main" id="{4348E668-A102-49C6-8C83-F0C48D131F98}"/>
              </a:ext>
            </a:extLst>
          </p:cNvPr>
          <p:cNvCxnSpPr>
            <a:cxnSpLocks noChangeShapeType="1"/>
          </p:cNvCxnSpPr>
          <p:nvPr/>
        </p:nvCxnSpPr>
        <p:spPr bwMode="auto">
          <a:xfrm flipV="1">
            <a:off x="2524126" y="2857501"/>
            <a:ext cx="214313" cy="14287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83993" name="直接连接符 12">
            <a:extLst>
              <a:ext uri="{FF2B5EF4-FFF2-40B4-BE49-F238E27FC236}">
                <a16:creationId xmlns:a16="http://schemas.microsoft.com/office/drawing/2014/main" id="{E9593C05-4446-475E-A8FF-4EF173314565}"/>
              </a:ext>
            </a:extLst>
          </p:cNvPr>
          <p:cNvCxnSpPr>
            <a:cxnSpLocks noChangeShapeType="1"/>
          </p:cNvCxnSpPr>
          <p:nvPr/>
        </p:nvCxnSpPr>
        <p:spPr bwMode="auto">
          <a:xfrm>
            <a:off x="3452814" y="3071814"/>
            <a:ext cx="142875" cy="1587"/>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83994" name="直接连接符 14">
            <a:extLst>
              <a:ext uri="{FF2B5EF4-FFF2-40B4-BE49-F238E27FC236}">
                <a16:creationId xmlns:a16="http://schemas.microsoft.com/office/drawing/2014/main" id="{6DDFE98B-06D3-46DF-B6AE-571422C36FD1}"/>
              </a:ext>
            </a:extLst>
          </p:cNvPr>
          <p:cNvCxnSpPr>
            <a:cxnSpLocks noChangeShapeType="1"/>
          </p:cNvCxnSpPr>
          <p:nvPr/>
        </p:nvCxnSpPr>
        <p:spPr bwMode="auto">
          <a:xfrm rot="16200000" flipV="1">
            <a:off x="3202782" y="2678907"/>
            <a:ext cx="785813"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83995" name="直接连接符 27">
            <a:extLst>
              <a:ext uri="{FF2B5EF4-FFF2-40B4-BE49-F238E27FC236}">
                <a16:creationId xmlns:a16="http://schemas.microsoft.com/office/drawing/2014/main" id="{D0293E39-474E-469C-A92F-644906D3121D}"/>
              </a:ext>
            </a:extLst>
          </p:cNvPr>
          <p:cNvCxnSpPr>
            <a:cxnSpLocks noChangeShapeType="1"/>
          </p:cNvCxnSpPr>
          <p:nvPr/>
        </p:nvCxnSpPr>
        <p:spPr bwMode="auto">
          <a:xfrm rot="10800000">
            <a:off x="1952626" y="2286000"/>
            <a:ext cx="1643063" cy="158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83996" name="直接连接符 18">
            <a:extLst>
              <a:ext uri="{FF2B5EF4-FFF2-40B4-BE49-F238E27FC236}">
                <a16:creationId xmlns:a16="http://schemas.microsoft.com/office/drawing/2014/main" id="{9B495510-6D32-4D35-B1BC-7AAA47CAF5B7}"/>
              </a:ext>
            </a:extLst>
          </p:cNvPr>
          <p:cNvCxnSpPr>
            <a:cxnSpLocks noChangeShapeType="1"/>
          </p:cNvCxnSpPr>
          <p:nvPr/>
        </p:nvCxnSpPr>
        <p:spPr bwMode="auto">
          <a:xfrm rot="5400000">
            <a:off x="844551" y="3394076"/>
            <a:ext cx="2214562" cy="1587"/>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83997" name="直接箭头连接符 20">
            <a:extLst>
              <a:ext uri="{FF2B5EF4-FFF2-40B4-BE49-F238E27FC236}">
                <a16:creationId xmlns:a16="http://schemas.microsoft.com/office/drawing/2014/main" id="{CA7883F0-1770-4DC7-881B-268846DD4024}"/>
              </a:ext>
            </a:extLst>
          </p:cNvPr>
          <p:cNvCxnSpPr>
            <a:cxnSpLocks noChangeShapeType="1"/>
          </p:cNvCxnSpPr>
          <p:nvPr/>
        </p:nvCxnSpPr>
        <p:spPr bwMode="auto">
          <a:xfrm>
            <a:off x="2024063" y="4500564"/>
            <a:ext cx="214312"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83998" name="直接箭头连接符 23">
            <a:extLst>
              <a:ext uri="{FF2B5EF4-FFF2-40B4-BE49-F238E27FC236}">
                <a16:creationId xmlns:a16="http://schemas.microsoft.com/office/drawing/2014/main" id="{B4E4B70E-615A-47E0-A211-570665B53D37}"/>
              </a:ext>
            </a:extLst>
          </p:cNvPr>
          <p:cNvCxnSpPr>
            <a:cxnSpLocks noChangeShapeType="1"/>
          </p:cNvCxnSpPr>
          <p:nvPr/>
        </p:nvCxnSpPr>
        <p:spPr bwMode="auto">
          <a:xfrm>
            <a:off x="2238375" y="3000375"/>
            <a:ext cx="285750" cy="1588"/>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83999" name="直接箭头连接符 25">
            <a:extLst>
              <a:ext uri="{FF2B5EF4-FFF2-40B4-BE49-F238E27FC236}">
                <a16:creationId xmlns:a16="http://schemas.microsoft.com/office/drawing/2014/main" id="{1B1B5AE9-690A-4A1C-8FBD-D53C0D52A95A}"/>
              </a:ext>
            </a:extLst>
          </p:cNvPr>
          <p:cNvCxnSpPr>
            <a:cxnSpLocks noChangeShapeType="1"/>
          </p:cNvCxnSpPr>
          <p:nvPr/>
        </p:nvCxnSpPr>
        <p:spPr bwMode="auto">
          <a:xfrm>
            <a:off x="2738438" y="2857500"/>
            <a:ext cx="214312" cy="1588"/>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84000" name="直接箭头连接符 32">
            <a:extLst>
              <a:ext uri="{FF2B5EF4-FFF2-40B4-BE49-F238E27FC236}">
                <a16:creationId xmlns:a16="http://schemas.microsoft.com/office/drawing/2014/main" id="{CBF5C605-6CC2-44FF-8539-1D04867EA3CB}"/>
              </a:ext>
            </a:extLst>
          </p:cNvPr>
          <p:cNvCxnSpPr>
            <a:cxnSpLocks noChangeShapeType="1"/>
          </p:cNvCxnSpPr>
          <p:nvPr/>
        </p:nvCxnSpPr>
        <p:spPr bwMode="auto">
          <a:xfrm>
            <a:off x="4095751" y="4500564"/>
            <a:ext cx="7143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4001" name="直接箭头连接符 33">
            <a:extLst>
              <a:ext uri="{FF2B5EF4-FFF2-40B4-BE49-F238E27FC236}">
                <a16:creationId xmlns:a16="http://schemas.microsoft.com/office/drawing/2014/main" id="{252A149F-97B2-43C7-968E-20156E99231B}"/>
              </a:ext>
            </a:extLst>
          </p:cNvPr>
          <p:cNvCxnSpPr>
            <a:cxnSpLocks noChangeShapeType="1"/>
          </p:cNvCxnSpPr>
          <p:nvPr/>
        </p:nvCxnSpPr>
        <p:spPr bwMode="auto">
          <a:xfrm>
            <a:off x="4524375" y="5000625"/>
            <a:ext cx="285750" cy="7143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4002" name="直接箭头连接符 34">
            <a:extLst>
              <a:ext uri="{FF2B5EF4-FFF2-40B4-BE49-F238E27FC236}">
                <a16:creationId xmlns:a16="http://schemas.microsoft.com/office/drawing/2014/main" id="{EC5D2CC0-4662-48C9-A16B-096D87F480A8}"/>
              </a:ext>
            </a:extLst>
          </p:cNvPr>
          <p:cNvCxnSpPr>
            <a:cxnSpLocks noChangeShapeType="1"/>
          </p:cNvCxnSpPr>
          <p:nvPr/>
        </p:nvCxnSpPr>
        <p:spPr bwMode="auto">
          <a:xfrm>
            <a:off x="5453063" y="400050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4003" name="直接箭头连接符 35">
            <a:extLst>
              <a:ext uri="{FF2B5EF4-FFF2-40B4-BE49-F238E27FC236}">
                <a16:creationId xmlns:a16="http://schemas.microsoft.com/office/drawing/2014/main" id="{E1D846D3-CD76-4D38-88D7-D447B014C72F}"/>
              </a:ext>
            </a:extLst>
          </p:cNvPr>
          <p:cNvCxnSpPr>
            <a:cxnSpLocks noChangeShapeType="1"/>
          </p:cNvCxnSpPr>
          <p:nvPr/>
        </p:nvCxnSpPr>
        <p:spPr bwMode="auto">
          <a:xfrm>
            <a:off x="5524500" y="485775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4004" name="直接箭头连接符 36">
            <a:extLst>
              <a:ext uri="{FF2B5EF4-FFF2-40B4-BE49-F238E27FC236}">
                <a16:creationId xmlns:a16="http://schemas.microsoft.com/office/drawing/2014/main" id="{3F480684-0D1B-4AC9-9B73-FF75A5479F67}"/>
              </a:ext>
            </a:extLst>
          </p:cNvPr>
          <p:cNvCxnSpPr>
            <a:cxnSpLocks noChangeShapeType="1"/>
          </p:cNvCxnSpPr>
          <p:nvPr/>
        </p:nvCxnSpPr>
        <p:spPr bwMode="auto">
          <a:xfrm rot="16200000" flipV="1">
            <a:off x="4236245" y="5591970"/>
            <a:ext cx="407987" cy="285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4005" name="直接箭头连接符 37">
            <a:extLst>
              <a:ext uri="{FF2B5EF4-FFF2-40B4-BE49-F238E27FC236}">
                <a16:creationId xmlns:a16="http://schemas.microsoft.com/office/drawing/2014/main" id="{F88A23B2-8AEB-49B3-BD6E-7A72CFA73A80}"/>
              </a:ext>
            </a:extLst>
          </p:cNvPr>
          <p:cNvCxnSpPr>
            <a:cxnSpLocks noChangeShapeType="1"/>
          </p:cNvCxnSpPr>
          <p:nvPr/>
        </p:nvCxnSpPr>
        <p:spPr bwMode="auto">
          <a:xfrm>
            <a:off x="4024313" y="3357564"/>
            <a:ext cx="171450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4006" name="直接连接符 38">
            <a:extLst>
              <a:ext uri="{FF2B5EF4-FFF2-40B4-BE49-F238E27FC236}">
                <a16:creationId xmlns:a16="http://schemas.microsoft.com/office/drawing/2014/main" id="{3BE5247E-0B58-4AC5-9459-98A8A6E85329}"/>
              </a:ext>
            </a:extLst>
          </p:cNvPr>
          <p:cNvCxnSpPr>
            <a:cxnSpLocks noChangeShapeType="1"/>
          </p:cNvCxnSpPr>
          <p:nvPr/>
        </p:nvCxnSpPr>
        <p:spPr bwMode="auto">
          <a:xfrm>
            <a:off x="4024313" y="4857750"/>
            <a:ext cx="285750"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4007" name="直接连接符 39">
            <a:extLst>
              <a:ext uri="{FF2B5EF4-FFF2-40B4-BE49-F238E27FC236}">
                <a16:creationId xmlns:a16="http://schemas.microsoft.com/office/drawing/2014/main" id="{B28F0D89-F5B4-4382-A684-171E4915C0D4}"/>
              </a:ext>
            </a:extLst>
          </p:cNvPr>
          <p:cNvCxnSpPr>
            <a:cxnSpLocks noChangeShapeType="1"/>
          </p:cNvCxnSpPr>
          <p:nvPr/>
        </p:nvCxnSpPr>
        <p:spPr bwMode="auto">
          <a:xfrm>
            <a:off x="4310063" y="4857751"/>
            <a:ext cx="214312" cy="142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4008" name="直接箭头连接符 40">
            <a:extLst>
              <a:ext uri="{FF2B5EF4-FFF2-40B4-BE49-F238E27FC236}">
                <a16:creationId xmlns:a16="http://schemas.microsoft.com/office/drawing/2014/main" id="{B0C0F352-0761-4CB3-AE2A-2CF112E738DE}"/>
              </a:ext>
            </a:extLst>
          </p:cNvPr>
          <p:cNvCxnSpPr>
            <a:cxnSpLocks noChangeShapeType="1"/>
          </p:cNvCxnSpPr>
          <p:nvPr/>
        </p:nvCxnSpPr>
        <p:spPr bwMode="auto">
          <a:xfrm>
            <a:off x="5953126" y="4857750"/>
            <a:ext cx="500063"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4009" name="直接箭头连接符 41">
            <a:extLst>
              <a:ext uri="{FF2B5EF4-FFF2-40B4-BE49-F238E27FC236}">
                <a16:creationId xmlns:a16="http://schemas.microsoft.com/office/drawing/2014/main" id="{C8F91FC2-496D-4834-9F7F-D45D06DB746A}"/>
              </a:ext>
            </a:extLst>
          </p:cNvPr>
          <p:cNvCxnSpPr>
            <a:cxnSpLocks noChangeShapeType="1"/>
          </p:cNvCxnSpPr>
          <p:nvPr/>
        </p:nvCxnSpPr>
        <p:spPr bwMode="auto">
          <a:xfrm>
            <a:off x="5953126" y="3357564"/>
            <a:ext cx="1928813"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4010" name="直接箭头连接符 42">
            <a:extLst>
              <a:ext uri="{FF2B5EF4-FFF2-40B4-BE49-F238E27FC236}">
                <a16:creationId xmlns:a16="http://schemas.microsoft.com/office/drawing/2014/main" id="{63F4915B-E697-47D6-8D44-C351DDBF0D86}"/>
              </a:ext>
            </a:extLst>
          </p:cNvPr>
          <p:cNvCxnSpPr>
            <a:cxnSpLocks noChangeShapeType="1"/>
          </p:cNvCxnSpPr>
          <p:nvPr/>
        </p:nvCxnSpPr>
        <p:spPr bwMode="auto">
          <a:xfrm>
            <a:off x="5953125" y="3929064"/>
            <a:ext cx="928688"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4011" name="直接连接符 43">
            <a:extLst>
              <a:ext uri="{FF2B5EF4-FFF2-40B4-BE49-F238E27FC236}">
                <a16:creationId xmlns:a16="http://schemas.microsoft.com/office/drawing/2014/main" id="{9DF25A0A-8CF9-4D51-A16D-26DF966C7022}"/>
              </a:ext>
            </a:extLst>
          </p:cNvPr>
          <p:cNvCxnSpPr>
            <a:cxnSpLocks noChangeShapeType="1"/>
          </p:cNvCxnSpPr>
          <p:nvPr/>
        </p:nvCxnSpPr>
        <p:spPr bwMode="auto">
          <a:xfrm rot="10800000">
            <a:off x="6453188" y="4857751"/>
            <a:ext cx="214312" cy="142875"/>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84012" name="直接箭头连接符 44">
            <a:extLst>
              <a:ext uri="{FF2B5EF4-FFF2-40B4-BE49-F238E27FC236}">
                <a16:creationId xmlns:a16="http://schemas.microsoft.com/office/drawing/2014/main" id="{7FB7BEC6-1647-4185-83BD-DAEEEFD85067}"/>
              </a:ext>
            </a:extLst>
          </p:cNvPr>
          <p:cNvCxnSpPr>
            <a:cxnSpLocks noChangeShapeType="1"/>
          </p:cNvCxnSpPr>
          <p:nvPr/>
        </p:nvCxnSpPr>
        <p:spPr bwMode="auto">
          <a:xfrm>
            <a:off x="6667500" y="5000625"/>
            <a:ext cx="285750"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4013" name="直接箭头连接符 45">
            <a:extLst>
              <a:ext uri="{FF2B5EF4-FFF2-40B4-BE49-F238E27FC236}">
                <a16:creationId xmlns:a16="http://schemas.microsoft.com/office/drawing/2014/main" id="{FC178F4E-48BF-48F2-BB9A-5AEEAC24DB2E}"/>
              </a:ext>
            </a:extLst>
          </p:cNvPr>
          <p:cNvCxnSpPr>
            <a:cxnSpLocks noChangeShapeType="1"/>
          </p:cNvCxnSpPr>
          <p:nvPr/>
        </p:nvCxnSpPr>
        <p:spPr bwMode="auto">
          <a:xfrm rot="5400000" flipH="1" flipV="1">
            <a:off x="6381751" y="5499101"/>
            <a:ext cx="285750" cy="3175"/>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4014" name="直接箭头连接符 46">
            <a:extLst>
              <a:ext uri="{FF2B5EF4-FFF2-40B4-BE49-F238E27FC236}">
                <a16:creationId xmlns:a16="http://schemas.microsoft.com/office/drawing/2014/main" id="{BA7BE6BC-17AF-4200-B442-D145C4AB2A04}"/>
              </a:ext>
            </a:extLst>
          </p:cNvPr>
          <p:cNvCxnSpPr>
            <a:cxnSpLocks noChangeShapeType="1"/>
          </p:cNvCxnSpPr>
          <p:nvPr/>
        </p:nvCxnSpPr>
        <p:spPr bwMode="auto">
          <a:xfrm rot="5400000" flipH="1" flipV="1">
            <a:off x="6989763" y="5321300"/>
            <a:ext cx="500062"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4015" name="直接箭头连接符 47">
            <a:extLst>
              <a:ext uri="{FF2B5EF4-FFF2-40B4-BE49-F238E27FC236}">
                <a16:creationId xmlns:a16="http://schemas.microsoft.com/office/drawing/2014/main" id="{991697CE-A10E-4A3C-BA6B-3627C9876081}"/>
              </a:ext>
            </a:extLst>
          </p:cNvPr>
          <p:cNvCxnSpPr>
            <a:cxnSpLocks noChangeShapeType="1"/>
          </p:cNvCxnSpPr>
          <p:nvPr/>
        </p:nvCxnSpPr>
        <p:spPr bwMode="auto">
          <a:xfrm>
            <a:off x="7524750" y="3643314"/>
            <a:ext cx="357188"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4016" name="直接箭头连接符 48">
            <a:extLst>
              <a:ext uri="{FF2B5EF4-FFF2-40B4-BE49-F238E27FC236}">
                <a16:creationId xmlns:a16="http://schemas.microsoft.com/office/drawing/2014/main" id="{7102E005-764C-4B87-AFE9-10DD944FEFA1}"/>
              </a:ext>
            </a:extLst>
          </p:cNvPr>
          <p:cNvCxnSpPr>
            <a:cxnSpLocks noChangeShapeType="1"/>
          </p:cNvCxnSpPr>
          <p:nvPr/>
        </p:nvCxnSpPr>
        <p:spPr bwMode="auto">
          <a:xfrm>
            <a:off x="7596188" y="4073525"/>
            <a:ext cx="285750"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4017" name="直接箭头连接符 49">
            <a:extLst>
              <a:ext uri="{FF2B5EF4-FFF2-40B4-BE49-F238E27FC236}">
                <a16:creationId xmlns:a16="http://schemas.microsoft.com/office/drawing/2014/main" id="{22DDB63B-9B01-48AF-B564-885FC184ED53}"/>
              </a:ext>
            </a:extLst>
          </p:cNvPr>
          <p:cNvCxnSpPr>
            <a:cxnSpLocks noChangeShapeType="1"/>
          </p:cNvCxnSpPr>
          <p:nvPr/>
        </p:nvCxnSpPr>
        <p:spPr bwMode="auto">
          <a:xfrm>
            <a:off x="7596188" y="4430714"/>
            <a:ext cx="285750"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4018" name="直接箭头连接符 50">
            <a:extLst>
              <a:ext uri="{FF2B5EF4-FFF2-40B4-BE49-F238E27FC236}">
                <a16:creationId xmlns:a16="http://schemas.microsoft.com/office/drawing/2014/main" id="{6693F952-88EF-4193-9C7F-94A01DF7799E}"/>
              </a:ext>
            </a:extLst>
          </p:cNvPr>
          <p:cNvCxnSpPr>
            <a:cxnSpLocks noChangeShapeType="1"/>
          </p:cNvCxnSpPr>
          <p:nvPr/>
        </p:nvCxnSpPr>
        <p:spPr bwMode="auto">
          <a:xfrm>
            <a:off x="8096250" y="4429125"/>
            <a:ext cx="357188"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4019" name="直接箭头连接符 51">
            <a:extLst>
              <a:ext uri="{FF2B5EF4-FFF2-40B4-BE49-F238E27FC236}">
                <a16:creationId xmlns:a16="http://schemas.microsoft.com/office/drawing/2014/main" id="{A97F1F12-2167-4D66-9CB9-7821FE27C053}"/>
              </a:ext>
            </a:extLst>
          </p:cNvPr>
          <p:cNvCxnSpPr>
            <a:cxnSpLocks noChangeShapeType="1"/>
          </p:cNvCxnSpPr>
          <p:nvPr/>
        </p:nvCxnSpPr>
        <p:spPr bwMode="auto">
          <a:xfrm>
            <a:off x="9096375" y="442912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4020" name="直接箭头连接符 52">
            <a:extLst>
              <a:ext uri="{FF2B5EF4-FFF2-40B4-BE49-F238E27FC236}">
                <a16:creationId xmlns:a16="http://schemas.microsoft.com/office/drawing/2014/main" id="{965BE42B-9216-403B-872B-F8868FA26ADC}"/>
              </a:ext>
            </a:extLst>
          </p:cNvPr>
          <p:cNvCxnSpPr>
            <a:cxnSpLocks noChangeShapeType="1"/>
          </p:cNvCxnSpPr>
          <p:nvPr/>
        </p:nvCxnSpPr>
        <p:spPr bwMode="auto">
          <a:xfrm>
            <a:off x="8096250" y="3357564"/>
            <a:ext cx="1214438"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
        <p:nvSpPr>
          <p:cNvPr id="84021" name="Text Box 2">
            <a:extLst>
              <a:ext uri="{FF2B5EF4-FFF2-40B4-BE49-F238E27FC236}">
                <a16:creationId xmlns:a16="http://schemas.microsoft.com/office/drawing/2014/main" id="{C269696B-7777-4E18-B78B-7E2375576CA7}"/>
              </a:ext>
            </a:extLst>
          </p:cNvPr>
          <p:cNvSpPr txBox="1">
            <a:spLocks noChangeArrowheads="1"/>
          </p:cNvSpPr>
          <p:nvPr/>
        </p:nvSpPr>
        <p:spPr bwMode="auto">
          <a:xfrm>
            <a:off x="1703388" y="188913"/>
            <a:ext cx="896461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（5）PC输出</a:t>
            </a:r>
            <a:r>
              <a:rPr lang="zh-CN" altLang="en-US" sz="2000" b="1">
                <a:solidFill>
                  <a:srgbClr val="FFCC66"/>
                </a:solidFill>
                <a:latin typeface="Times New Roman" panose="02020603050405020304" pitchFamily="18" charset="0"/>
                <a:ea typeface="宋体" panose="02010600030101010101" pitchFamily="2" charset="-122"/>
              </a:rPr>
              <a:t>4</a:t>
            </a:r>
            <a:r>
              <a:rPr lang="zh-CN" altLang="en-US" sz="2000" b="1">
                <a:solidFill>
                  <a:srgbClr val="CCFFFF"/>
                </a:solidFill>
                <a:latin typeface="Times New Roman" panose="02020603050405020304" pitchFamily="18" charset="0"/>
                <a:ea typeface="宋体" panose="02010600030101010101" pitchFamily="2" charset="-122"/>
              </a:rPr>
              <a:t>，取出第五条指令</a:t>
            </a:r>
            <a:r>
              <a:rPr lang="zh-CN" altLang="en-US" sz="2000" b="1">
                <a:solidFill>
                  <a:srgbClr val="FFCC00"/>
                </a:solidFill>
                <a:latin typeface="Times New Roman" panose="02020603050405020304" pitchFamily="18" charset="0"/>
                <a:ea typeface="宋体" panose="02010600030101010101" pitchFamily="2" charset="-122"/>
              </a:rPr>
              <a:t>store r8，200(r9)，</a:t>
            </a:r>
            <a:r>
              <a:rPr lang="zh-CN" altLang="en-US" sz="2000" b="1">
                <a:solidFill>
                  <a:srgbClr val="CCFFFF"/>
                </a:solidFill>
                <a:latin typeface="Times New Roman" panose="02020603050405020304" pitchFamily="18" charset="0"/>
                <a:ea typeface="宋体" panose="02010600030101010101" pitchFamily="2" charset="-122"/>
              </a:rPr>
              <a:t>在周期结束时打入IR。BTAKEN</a:t>
            </a:r>
            <a:r>
              <a:rPr lang="en-US" altLang="zh-CN" sz="2000" b="1">
                <a:solidFill>
                  <a:srgbClr val="CCFFFF"/>
                </a:solidFill>
                <a:latin typeface="Times New Roman" panose="02020603050405020304" pitchFamily="18" charset="0"/>
                <a:ea typeface="宋体" panose="02010600030101010101" pitchFamily="2" charset="-122"/>
              </a:rPr>
              <a:t>=</a:t>
            </a:r>
            <a:r>
              <a:rPr lang="zh-CN" altLang="en-US" sz="2000" b="1">
                <a:solidFill>
                  <a:srgbClr val="CCFFFF"/>
                </a:solidFill>
                <a:latin typeface="Times New Roman" panose="02020603050405020304" pitchFamily="18" charset="0"/>
                <a:ea typeface="宋体" panose="02010600030101010101" pitchFamily="2" charset="-122"/>
              </a:rPr>
              <a:t>0，</a:t>
            </a:r>
            <a:r>
              <a:rPr lang="zh-CN" altLang="en-US" sz="2000" b="1">
                <a:solidFill>
                  <a:srgbClr val="FFCC66"/>
                </a:solidFill>
                <a:latin typeface="Times New Roman" panose="02020603050405020304" pitchFamily="18" charset="0"/>
                <a:ea typeface="宋体" panose="02010600030101010101" pitchFamily="2" charset="-122"/>
              </a:rPr>
              <a:t>周期结束时把5打入PC</a:t>
            </a:r>
            <a:r>
              <a:rPr lang="zh-CN" altLang="en-US" sz="2000" b="1">
                <a:solidFill>
                  <a:srgbClr val="CCFFFF"/>
                </a:solidFill>
                <a:latin typeface="Times New Roman" panose="02020603050405020304" pitchFamily="18" charset="0"/>
                <a:ea typeface="宋体" panose="02010600030101010101" pitchFamily="2" charset="-122"/>
              </a:rPr>
              <a:t>。</a:t>
            </a:r>
          </a:p>
          <a:p>
            <a:pPr fontAlgn="base">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　</a:t>
            </a:r>
            <a:r>
              <a:rPr lang="zh-CN" altLang="en-US" sz="2000" b="1">
                <a:solidFill>
                  <a:srgbClr val="FFCC66"/>
                </a:solidFill>
                <a:latin typeface="Times New Roman" panose="02020603050405020304" pitchFamily="18" charset="0"/>
                <a:ea typeface="宋体" panose="02010600030101010101" pitchFamily="2" charset="-122"/>
              </a:rPr>
              <a:t>第五个时钟周期结束，即刚进入第六个周期时：</a:t>
            </a:r>
            <a:r>
              <a:rPr lang="zh-CN" altLang="en-US" sz="2000" b="1">
                <a:solidFill>
                  <a:srgbClr val="CCFFFF"/>
                </a:solidFill>
                <a:latin typeface="Times New Roman" panose="02020603050405020304" pitchFamily="18" charset="0"/>
                <a:ea typeface="宋体" panose="02010600030101010101" pitchFamily="2" charset="-122"/>
              </a:rPr>
              <a:t>PC输出5指向第六条指令；IR输出第五条指令store r8，200(r9)；A和B分别输出r5和r6的内容(第四条指令)；R输出减法结果(第三条指令)；D输出第二条指令从存储器取来的数据。</a:t>
            </a:r>
          </a:p>
        </p:txBody>
      </p:sp>
      <p:cxnSp>
        <p:nvCxnSpPr>
          <p:cNvPr id="84022" name="直接箭头连接符 55">
            <a:extLst>
              <a:ext uri="{FF2B5EF4-FFF2-40B4-BE49-F238E27FC236}">
                <a16:creationId xmlns:a16="http://schemas.microsoft.com/office/drawing/2014/main" id="{8D3EA84D-F35E-4E10-85F4-4D7056892AE1}"/>
              </a:ext>
            </a:extLst>
          </p:cNvPr>
          <p:cNvCxnSpPr>
            <a:cxnSpLocks noChangeShapeType="1"/>
          </p:cNvCxnSpPr>
          <p:nvPr/>
        </p:nvCxnSpPr>
        <p:spPr bwMode="auto">
          <a:xfrm>
            <a:off x="2452689" y="4500564"/>
            <a:ext cx="428625"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84023" name="直接箭头连接符 56">
            <a:extLst>
              <a:ext uri="{FF2B5EF4-FFF2-40B4-BE49-F238E27FC236}">
                <a16:creationId xmlns:a16="http://schemas.microsoft.com/office/drawing/2014/main" id="{72156612-6D14-4F35-B23E-F64F1C5FD830}"/>
              </a:ext>
            </a:extLst>
          </p:cNvPr>
          <p:cNvCxnSpPr>
            <a:cxnSpLocks noChangeShapeType="1"/>
          </p:cNvCxnSpPr>
          <p:nvPr/>
        </p:nvCxnSpPr>
        <p:spPr bwMode="auto">
          <a:xfrm>
            <a:off x="3381376" y="4500564"/>
            <a:ext cx="214313"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84024" name="直接连接符 57">
            <a:extLst>
              <a:ext uri="{FF2B5EF4-FFF2-40B4-BE49-F238E27FC236}">
                <a16:creationId xmlns:a16="http://schemas.microsoft.com/office/drawing/2014/main" id="{8C7065BA-E424-40AD-B09E-63990D58DDF3}"/>
              </a:ext>
            </a:extLst>
          </p:cNvPr>
          <p:cNvCxnSpPr>
            <a:cxnSpLocks noChangeShapeType="1"/>
          </p:cNvCxnSpPr>
          <p:nvPr/>
        </p:nvCxnSpPr>
        <p:spPr bwMode="auto">
          <a:xfrm rot="5400000">
            <a:off x="1952626" y="3927476"/>
            <a:ext cx="1143000" cy="317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84025" name="直接箭头连接符 58">
            <a:extLst>
              <a:ext uri="{FF2B5EF4-FFF2-40B4-BE49-F238E27FC236}">
                <a16:creationId xmlns:a16="http://schemas.microsoft.com/office/drawing/2014/main" id="{5A171AAA-B7C7-46B5-9029-B8B418B1B98A}"/>
              </a:ext>
            </a:extLst>
          </p:cNvPr>
          <p:cNvCxnSpPr>
            <a:cxnSpLocks noChangeShapeType="1"/>
          </p:cNvCxnSpPr>
          <p:nvPr/>
        </p:nvCxnSpPr>
        <p:spPr bwMode="auto">
          <a:xfrm>
            <a:off x="2524126" y="3357564"/>
            <a:ext cx="500063"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84026" name="直接箭头连接符 60">
            <a:extLst>
              <a:ext uri="{FF2B5EF4-FFF2-40B4-BE49-F238E27FC236}">
                <a16:creationId xmlns:a16="http://schemas.microsoft.com/office/drawing/2014/main" id="{275D6124-D378-4198-BE2D-C711BF84792E}"/>
              </a:ext>
            </a:extLst>
          </p:cNvPr>
          <p:cNvCxnSpPr>
            <a:cxnSpLocks noChangeShapeType="1"/>
          </p:cNvCxnSpPr>
          <p:nvPr/>
        </p:nvCxnSpPr>
        <p:spPr bwMode="auto">
          <a:xfrm>
            <a:off x="3810000" y="450056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
        <p:nvSpPr>
          <p:cNvPr id="84027" name="TextBox 61">
            <a:extLst>
              <a:ext uri="{FF2B5EF4-FFF2-40B4-BE49-F238E27FC236}">
                <a16:creationId xmlns:a16="http://schemas.microsoft.com/office/drawing/2014/main" id="{C07E6F43-B0DB-420B-9F75-DA31BC1F009A}"/>
              </a:ext>
            </a:extLst>
          </p:cNvPr>
          <p:cNvSpPr txBox="1">
            <a:spLocks noChangeArrowheads="1"/>
          </p:cNvSpPr>
          <p:nvPr/>
        </p:nvSpPr>
        <p:spPr bwMode="auto">
          <a:xfrm>
            <a:off x="2381251" y="4500564"/>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FFFF"/>
                </a:solidFill>
                <a:latin typeface="Times New Roman" panose="02020603050405020304" pitchFamily="18" charset="0"/>
                <a:ea typeface="宋体" panose="02010600030101010101" pitchFamily="2" charset="-122"/>
              </a:rPr>
              <a:t>4</a:t>
            </a:r>
            <a:endParaRPr lang="zh-CN" altLang="en-US" b="1">
              <a:solidFill>
                <a:srgbClr val="FFFFFF"/>
              </a:solidFill>
              <a:latin typeface="Times New Roman" panose="02020603050405020304" pitchFamily="18" charset="0"/>
              <a:ea typeface="宋体" panose="02010600030101010101" pitchFamily="2" charset="-122"/>
            </a:endParaRPr>
          </a:p>
        </p:txBody>
      </p:sp>
      <p:sp>
        <p:nvSpPr>
          <p:cNvPr id="84028" name="TextBox 62">
            <a:extLst>
              <a:ext uri="{FF2B5EF4-FFF2-40B4-BE49-F238E27FC236}">
                <a16:creationId xmlns:a16="http://schemas.microsoft.com/office/drawing/2014/main" id="{3A7AF3B1-9CA8-4465-AEC3-EB33BC702679}"/>
              </a:ext>
            </a:extLst>
          </p:cNvPr>
          <p:cNvSpPr txBox="1">
            <a:spLocks noChangeArrowheads="1"/>
          </p:cNvSpPr>
          <p:nvPr/>
        </p:nvSpPr>
        <p:spPr bwMode="auto">
          <a:xfrm>
            <a:off x="1952626" y="4500564"/>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FFFF"/>
                </a:solidFill>
                <a:latin typeface="Times New Roman" panose="02020603050405020304" pitchFamily="18" charset="0"/>
                <a:ea typeface="宋体" panose="02010600030101010101" pitchFamily="2" charset="-122"/>
              </a:rPr>
              <a:t>5</a:t>
            </a:r>
            <a:endParaRPr lang="zh-CN" altLang="en-US" b="1">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3" name="Text Box 2">
            <a:extLst>
              <a:ext uri="{FF2B5EF4-FFF2-40B4-BE49-F238E27FC236}">
                <a16:creationId xmlns:a16="http://schemas.microsoft.com/office/drawing/2014/main" id="{C60BE15D-A7FF-4A45-B42A-CCA39342BC6F}"/>
              </a:ext>
            </a:extLst>
          </p:cNvPr>
          <p:cNvSpPr txBox="1">
            <a:spLocks noChangeArrowheads="1"/>
          </p:cNvSpPr>
          <p:nvPr/>
        </p:nvSpPr>
        <p:spPr bwMode="auto">
          <a:xfrm>
            <a:off x="1774825" y="188913"/>
            <a:ext cx="568483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00"/>
                </a:solidFill>
                <a:latin typeface="Times New Roman" panose="02020603050405020304" pitchFamily="18" charset="0"/>
                <a:ea typeface="宋体" panose="02010600030101010101" pitchFamily="2" charset="-122"/>
              </a:rPr>
              <a:t>6．第六个时钟周期</a:t>
            </a:r>
          </a:p>
        </p:txBody>
      </p:sp>
      <p:sp>
        <p:nvSpPr>
          <p:cNvPr id="84994" name="Rectangle 5">
            <a:extLst>
              <a:ext uri="{FF2B5EF4-FFF2-40B4-BE49-F238E27FC236}">
                <a16:creationId xmlns:a16="http://schemas.microsoft.com/office/drawing/2014/main" id="{BCB5A6E4-83A4-4E21-AB96-DF6185EC75E5}"/>
              </a:ext>
            </a:extLst>
          </p:cNvPr>
          <p:cNvSpPr>
            <a:spLocks noChangeArrowheads="1"/>
          </p:cNvSpPr>
          <p:nvPr/>
        </p:nvSpPr>
        <p:spPr bwMode="auto">
          <a:xfrm>
            <a:off x="1847850" y="620714"/>
            <a:ext cx="8604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CCFFFF"/>
                </a:solidFill>
                <a:latin typeface="Times New Roman" panose="02020603050405020304" pitchFamily="18" charset="0"/>
                <a:ea typeface="宋体" panose="02010600030101010101" pitchFamily="2" charset="-122"/>
              </a:rPr>
              <a:t>     </a:t>
            </a:r>
            <a:r>
              <a:rPr lang="zh-CN" altLang="en-US" sz="2400" b="1">
                <a:solidFill>
                  <a:srgbClr val="CCFFFF"/>
                </a:solidFill>
                <a:latin typeface="Times New Roman" panose="02020603050405020304" pitchFamily="18" charset="0"/>
                <a:ea typeface="宋体" panose="02010600030101010101" pitchFamily="2" charset="-122"/>
              </a:rPr>
              <a:t>这时指令仍充满流水线。</a:t>
            </a:r>
            <a:r>
              <a:rPr lang="en-US" altLang="zh-CN" sz="2400" b="1">
                <a:solidFill>
                  <a:srgbClr val="CCFFFF"/>
                </a:solidFill>
                <a:latin typeface="Times New Roman" panose="02020603050405020304" pitchFamily="18" charset="0"/>
                <a:ea typeface="宋体" panose="02010600030101010101" pitchFamily="2" charset="-122"/>
              </a:rPr>
              <a:t>但</a:t>
            </a:r>
            <a:r>
              <a:rPr lang="zh-CN" altLang="en-US" sz="2400" b="1">
                <a:solidFill>
                  <a:srgbClr val="CCFFFF"/>
                </a:solidFill>
                <a:latin typeface="Times New Roman" panose="02020603050405020304" pitchFamily="18" charset="0"/>
                <a:ea typeface="宋体" panose="02010600030101010101" pitchFamily="2" charset="-122"/>
              </a:rPr>
              <a:t>第一条指令已经流出。</a:t>
            </a:r>
            <a:r>
              <a:rPr lang="en-US" altLang="zh-CN" sz="2400" b="1">
                <a:solidFill>
                  <a:srgbClr val="CCFFFF"/>
                </a:solidFill>
                <a:latin typeface="Times New Roman" panose="02020603050405020304" pitchFamily="18" charset="0"/>
                <a:ea typeface="宋体" panose="02010600030101010101" pitchFamily="2" charset="-122"/>
              </a:rPr>
              <a:t>第</a:t>
            </a:r>
            <a:r>
              <a:rPr lang="zh-CN" altLang="en-US" sz="2400" b="1">
                <a:solidFill>
                  <a:srgbClr val="CCFFFF"/>
                </a:solidFill>
                <a:latin typeface="Times New Roman" panose="02020603050405020304" pitchFamily="18" charset="0"/>
                <a:ea typeface="宋体" panose="02010600030101010101" pitchFamily="2" charset="-122"/>
              </a:rPr>
              <a:t>二到第六条共5条指令的操作在各自的流水线级同时进行：</a:t>
            </a:r>
          </a:p>
        </p:txBody>
      </p:sp>
      <p:grpSp>
        <p:nvGrpSpPr>
          <p:cNvPr id="84995" name="Group 9">
            <a:extLst>
              <a:ext uri="{FF2B5EF4-FFF2-40B4-BE49-F238E27FC236}">
                <a16:creationId xmlns:a16="http://schemas.microsoft.com/office/drawing/2014/main" id="{07E53385-268B-4DFF-8025-9A9F3714388D}"/>
              </a:ext>
            </a:extLst>
          </p:cNvPr>
          <p:cNvGrpSpPr>
            <a:grpSpLocks/>
          </p:cNvGrpSpPr>
          <p:nvPr/>
        </p:nvGrpSpPr>
        <p:grpSpPr bwMode="auto">
          <a:xfrm>
            <a:off x="1703389" y="1628775"/>
            <a:ext cx="8713787" cy="4895850"/>
            <a:chOff x="113" y="1026"/>
            <a:chExt cx="5489" cy="3084"/>
          </a:xfrm>
        </p:grpSpPr>
        <p:pic>
          <p:nvPicPr>
            <p:cNvPr id="84996" name="Picture 3" descr="19">
              <a:extLst>
                <a:ext uri="{FF2B5EF4-FFF2-40B4-BE49-F238E27FC236}">
                  <a16:creationId xmlns:a16="http://schemas.microsoft.com/office/drawing/2014/main" id="{C6F344F5-7C18-429F-92EE-34498BA933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1026"/>
              <a:ext cx="5489" cy="3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7" name="Line 7">
              <a:extLst>
                <a:ext uri="{FF2B5EF4-FFF2-40B4-BE49-F238E27FC236}">
                  <a16:creationId xmlns:a16="http://schemas.microsoft.com/office/drawing/2014/main" id="{2AD44CB0-1A35-428A-884E-240F8C0AA4B6}"/>
                </a:ext>
              </a:extLst>
            </p:cNvPr>
            <p:cNvSpPr>
              <a:spLocks noChangeShapeType="1"/>
            </p:cNvSpPr>
            <p:nvPr/>
          </p:nvSpPr>
          <p:spPr bwMode="auto">
            <a:xfrm flipV="1">
              <a:off x="1701" y="3067"/>
              <a:ext cx="136" cy="91"/>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84998" name="Line 8">
              <a:extLst>
                <a:ext uri="{FF2B5EF4-FFF2-40B4-BE49-F238E27FC236}">
                  <a16:creationId xmlns:a16="http://schemas.microsoft.com/office/drawing/2014/main" id="{7854DC73-5458-443D-9028-89C8C5C7AA05}"/>
                </a:ext>
              </a:extLst>
            </p:cNvPr>
            <p:cNvSpPr>
              <a:spLocks noChangeShapeType="1"/>
            </p:cNvSpPr>
            <p:nvPr/>
          </p:nvSpPr>
          <p:spPr bwMode="auto">
            <a:xfrm>
              <a:off x="1701" y="2976"/>
              <a:ext cx="136" cy="91"/>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grpSp>
      <p:pic>
        <p:nvPicPr>
          <p:cNvPr id="84999" name="Picture 6" descr="图2">
            <a:extLst>
              <a:ext uri="{FF2B5EF4-FFF2-40B4-BE49-F238E27FC236}">
                <a16:creationId xmlns:a16="http://schemas.microsoft.com/office/drawing/2014/main" id="{847C7723-395B-4BA9-A088-EEADDC035499}"/>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48416" t="43266" r="46941" b="47960"/>
          <a:stretch>
            <a:fillRect/>
          </a:stretch>
        </p:blipFill>
        <p:spPr bwMode="auto">
          <a:xfrm>
            <a:off x="9551989" y="1052514"/>
            <a:ext cx="865187"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0" name="灯片编号占位符 1">
            <a:extLst>
              <a:ext uri="{FF2B5EF4-FFF2-40B4-BE49-F238E27FC236}">
                <a16:creationId xmlns:a16="http://schemas.microsoft.com/office/drawing/2014/main" id="{1E7328BC-3CAC-4A34-8692-19A1D4C4CC6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09330224-7AA8-4A83-8FC4-3A5A181B0637}"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304</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7" name="Text Box 2">
            <a:extLst>
              <a:ext uri="{FF2B5EF4-FFF2-40B4-BE49-F238E27FC236}">
                <a16:creationId xmlns:a16="http://schemas.microsoft.com/office/drawing/2014/main" id="{CFA8ABCA-BDAA-4485-80C6-406910BB0BCF}"/>
              </a:ext>
            </a:extLst>
          </p:cNvPr>
          <p:cNvSpPr txBox="1">
            <a:spLocks noChangeArrowheads="1"/>
          </p:cNvSpPr>
          <p:nvPr/>
        </p:nvSpPr>
        <p:spPr bwMode="auto">
          <a:xfrm>
            <a:off x="1703388" y="333376"/>
            <a:ext cx="8964612"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（1）</a:t>
            </a:r>
            <a:r>
              <a:rPr lang="en-US" altLang="zh-CN" sz="2000" b="1">
                <a:solidFill>
                  <a:srgbClr val="CCFFFF"/>
                </a:solidFill>
                <a:latin typeface="Times New Roman" panose="02020603050405020304" pitchFamily="18" charset="0"/>
                <a:ea typeface="宋体" panose="02010600030101010101" pitchFamily="2" charset="-122"/>
              </a:rPr>
              <a:t>第二条指令 </a:t>
            </a:r>
            <a:r>
              <a:rPr lang="zh-CN" altLang="en-US" sz="2000" b="1">
                <a:solidFill>
                  <a:srgbClr val="FFCC00"/>
                </a:solidFill>
                <a:latin typeface="Times New Roman" panose="02020603050405020304" pitchFamily="18" charset="0"/>
                <a:ea typeface="宋体" panose="02010600030101010101" pitchFamily="2" charset="-122"/>
              </a:rPr>
              <a:t>load</a:t>
            </a:r>
            <a:r>
              <a:rPr lang="en-US" altLang="zh-CN" sz="2000" b="1">
                <a:solidFill>
                  <a:srgbClr val="FFCC00"/>
                </a:solidFill>
                <a:latin typeface="Times New Roman" panose="02020603050405020304" pitchFamily="18" charset="0"/>
                <a:ea typeface="宋体" panose="02010600030101010101" pitchFamily="2" charset="-122"/>
              </a:rPr>
              <a:t> </a:t>
            </a:r>
            <a:r>
              <a:rPr lang="zh-CN" altLang="en-US" sz="2000" b="1">
                <a:solidFill>
                  <a:srgbClr val="FFCC00"/>
                </a:solidFill>
                <a:latin typeface="Times New Roman" panose="02020603050405020304" pitchFamily="18" charset="0"/>
                <a:ea typeface="宋体" panose="02010600030101010101" pitchFamily="2" charset="-122"/>
              </a:rPr>
              <a:t>r2，100(r3)</a:t>
            </a:r>
            <a:r>
              <a:rPr lang="en-US" altLang="zh-CN" sz="2000" b="1">
                <a:solidFill>
                  <a:srgbClr val="CCFFFF"/>
                </a:solidFill>
                <a:latin typeface="Times New Roman" panose="02020603050405020304" pitchFamily="18" charset="0"/>
                <a:ea typeface="宋体" panose="02010600030101010101" pitchFamily="2" charset="-122"/>
              </a:rPr>
              <a:t> 处在</a:t>
            </a:r>
            <a:r>
              <a:rPr lang="zh-CN" altLang="en-US" sz="2000" b="1">
                <a:solidFill>
                  <a:srgbClr val="CCFFFF"/>
                </a:solidFill>
                <a:latin typeface="Times New Roman" panose="02020603050405020304" pitchFamily="18" charset="0"/>
                <a:ea typeface="宋体" panose="02010600030101010101" pitchFamily="2" charset="-122"/>
              </a:rPr>
              <a:t>WB级。d输出2。寄存器写使能信号</a:t>
            </a:r>
            <a:r>
              <a:rPr lang="zh-CN" altLang="en-US" sz="2000" b="1">
                <a:solidFill>
                  <a:srgbClr val="FFCC66"/>
                </a:solidFill>
                <a:latin typeface="Times New Roman" panose="02020603050405020304" pitchFamily="18" charset="0"/>
                <a:ea typeface="宋体" panose="02010600030101010101" pitchFamily="2" charset="-122"/>
              </a:rPr>
              <a:t>WREG</a:t>
            </a:r>
            <a:r>
              <a:rPr lang="zh-CN" altLang="en-US" sz="2000" b="1">
                <a:solidFill>
                  <a:srgbClr val="CCFFFF"/>
                </a:solidFill>
                <a:latin typeface="Times New Roman" panose="02020603050405020304" pitchFamily="18" charset="0"/>
                <a:ea typeface="宋体" panose="02010600030101010101" pitchFamily="2" charset="-122"/>
              </a:rPr>
              <a:t>＝</a:t>
            </a:r>
            <a:r>
              <a:rPr lang="zh-CN" altLang="en-US" sz="2000" b="1">
                <a:solidFill>
                  <a:srgbClr val="FFCC66"/>
                </a:solidFill>
                <a:latin typeface="Times New Roman" panose="02020603050405020304" pitchFamily="18" charset="0"/>
                <a:ea typeface="宋体" panose="02010600030101010101" pitchFamily="2" charset="-122"/>
              </a:rPr>
              <a:t>1。SLD＝1</a:t>
            </a:r>
            <a:r>
              <a:rPr lang="zh-CN" altLang="en-US" sz="2000" b="1">
                <a:solidFill>
                  <a:srgbClr val="CCFFFF"/>
                </a:solidFill>
                <a:latin typeface="Times New Roman" panose="02020603050405020304" pitchFamily="18" charset="0"/>
                <a:ea typeface="宋体" panose="02010600030101010101" pitchFamily="2" charset="-122"/>
              </a:rPr>
              <a:t>，选择</a:t>
            </a:r>
            <a:r>
              <a:rPr lang="zh-CN" altLang="en-US" sz="2000" b="1">
                <a:solidFill>
                  <a:srgbClr val="FFCC66"/>
                </a:solidFill>
                <a:latin typeface="Times New Roman" panose="02020603050405020304" pitchFamily="18" charset="0"/>
                <a:ea typeface="宋体" panose="02010600030101010101" pitchFamily="2" charset="-122"/>
              </a:rPr>
              <a:t>D</a:t>
            </a:r>
            <a:r>
              <a:rPr lang="zh-CN" altLang="en-US" sz="2000" b="1">
                <a:solidFill>
                  <a:srgbClr val="CCFFFF"/>
                </a:solidFill>
                <a:latin typeface="Times New Roman" panose="02020603050405020304" pitchFamily="18" charset="0"/>
                <a:ea typeface="宋体" panose="02010600030101010101" pitchFamily="2" charset="-122"/>
              </a:rPr>
              <a:t>的输出，即把存储器数据写入寄存器堆的r2寄存器。至此，第二条指令也完成了它的执行，将退出流水线。</a:t>
            </a:r>
          </a:p>
          <a:p>
            <a:pPr fontAlgn="base">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（2）</a:t>
            </a:r>
            <a:r>
              <a:rPr lang="en-US" altLang="zh-CN" sz="2000" b="1">
                <a:solidFill>
                  <a:srgbClr val="CCFFFF"/>
                </a:solidFill>
                <a:latin typeface="Times New Roman" panose="02020603050405020304" pitchFamily="18" charset="0"/>
                <a:ea typeface="宋体" panose="02010600030101010101" pitchFamily="2" charset="-122"/>
              </a:rPr>
              <a:t>处在</a:t>
            </a:r>
            <a:r>
              <a:rPr lang="zh-CN" altLang="en-US" sz="2000" b="1">
                <a:solidFill>
                  <a:srgbClr val="CCFFFF"/>
                </a:solidFill>
                <a:latin typeface="Times New Roman" panose="02020603050405020304" pitchFamily="18" charset="0"/>
                <a:ea typeface="宋体" panose="02010600030101010101" pitchFamily="2" charset="-122"/>
              </a:rPr>
              <a:t>MEM级的指令</a:t>
            </a:r>
            <a:r>
              <a:rPr lang="en-US" altLang="zh-CN" sz="2000" b="1">
                <a:solidFill>
                  <a:srgbClr val="FFCC00"/>
                </a:solidFill>
                <a:latin typeface="Times New Roman" panose="02020603050405020304" pitchFamily="18" charset="0"/>
                <a:ea typeface="宋体" panose="02010600030101010101" pitchFamily="2" charset="-122"/>
              </a:rPr>
              <a:t>sub </a:t>
            </a:r>
            <a:r>
              <a:rPr lang="zh-CN" altLang="en-US" sz="2000" b="1">
                <a:solidFill>
                  <a:srgbClr val="FFCC00"/>
                </a:solidFill>
                <a:latin typeface="Times New Roman" panose="02020603050405020304" pitchFamily="18" charset="0"/>
                <a:ea typeface="宋体" panose="02010600030101010101" pitchFamily="2" charset="-122"/>
              </a:rPr>
              <a:t>r7，r5，r6</a:t>
            </a:r>
            <a:r>
              <a:rPr lang="zh-CN" altLang="en-US" sz="2000" b="1">
                <a:solidFill>
                  <a:srgbClr val="CCFFFF"/>
                </a:solidFill>
                <a:latin typeface="Times New Roman" panose="02020603050405020304" pitchFamily="18" charset="0"/>
                <a:ea typeface="宋体" panose="02010600030101010101" pitchFamily="2" charset="-122"/>
              </a:rPr>
              <a:t>把R的输出直接传递到C。</a:t>
            </a:r>
          </a:p>
        </p:txBody>
      </p:sp>
      <p:grpSp>
        <p:nvGrpSpPr>
          <p:cNvPr id="86018" name="Group 7">
            <a:extLst>
              <a:ext uri="{FF2B5EF4-FFF2-40B4-BE49-F238E27FC236}">
                <a16:creationId xmlns:a16="http://schemas.microsoft.com/office/drawing/2014/main" id="{54E62E66-F712-47F9-A008-E99646ADBFE5}"/>
              </a:ext>
            </a:extLst>
          </p:cNvPr>
          <p:cNvGrpSpPr>
            <a:grpSpLocks/>
          </p:cNvGrpSpPr>
          <p:nvPr/>
        </p:nvGrpSpPr>
        <p:grpSpPr bwMode="auto">
          <a:xfrm>
            <a:off x="1703389" y="1773238"/>
            <a:ext cx="8713787" cy="4895850"/>
            <a:chOff x="113" y="1026"/>
            <a:chExt cx="5489" cy="3084"/>
          </a:xfrm>
        </p:grpSpPr>
        <p:pic>
          <p:nvPicPr>
            <p:cNvPr id="86019" name="Picture 8" descr="19">
              <a:extLst>
                <a:ext uri="{FF2B5EF4-FFF2-40B4-BE49-F238E27FC236}">
                  <a16:creationId xmlns:a16="http://schemas.microsoft.com/office/drawing/2014/main" id="{6FD302CA-D0C3-4D9D-9B75-A006834FF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1026"/>
              <a:ext cx="5489" cy="3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0" name="Line 9">
              <a:extLst>
                <a:ext uri="{FF2B5EF4-FFF2-40B4-BE49-F238E27FC236}">
                  <a16:creationId xmlns:a16="http://schemas.microsoft.com/office/drawing/2014/main" id="{74A5F0E1-4E3B-4E08-BB05-01319AFEDB93}"/>
                </a:ext>
              </a:extLst>
            </p:cNvPr>
            <p:cNvSpPr>
              <a:spLocks noChangeShapeType="1"/>
            </p:cNvSpPr>
            <p:nvPr/>
          </p:nvSpPr>
          <p:spPr bwMode="auto">
            <a:xfrm flipV="1">
              <a:off x="1701" y="3067"/>
              <a:ext cx="136" cy="91"/>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86021" name="Line 10">
              <a:extLst>
                <a:ext uri="{FF2B5EF4-FFF2-40B4-BE49-F238E27FC236}">
                  <a16:creationId xmlns:a16="http://schemas.microsoft.com/office/drawing/2014/main" id="{7322E9AB-F4F7-490A-9194-FFDDA97F0862}"/>
                </a:ext>
              </a:extLst>
            </p:cNvPr>
            <p:cNvSpPr>
              <a:spLocks noChangeShapeType="1"/>
            </p:cNvSpPr>
            <p:nvPr/>
          </p:nvSpPr>
          <p:spPr bwMode="auto">
            <a:xfrm>
              <a:off x="1701" y="2976"/>
              <a:ext cx="136" cy="91"/>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grpSp>
      <p:pic>
        <p:nvPicPr>
          <p:cNvPr id="86022" name="Picture 6" descr="图2">
            <a:extLst>
              <a:ext uri="{FF2B5EF4-FFF2-40B4-BE49-F238E27FC236}">
                <a16:creationId xmlns:a16="http://schemas.microsoft.com/office/drawing/2014/main" id="{B3600E2B-0653-45C3-8685-5DFB43AF9A82}"/>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48416" t="43266" r="46941" b="47380"/>
          <a:stretch>
            <a:fillRect/>
          </a:stretch>
        </p:blipFill>
        <p:spPr bwMode="auto">
          <a:xfrm>
            <a:off x="9625014" y="1125539"/>
            <a:ext cx="865187"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023" name="直接箭头连接符 9">
            <a:extLst>
              <a:ext uri="{FF2B5EF4-FFF2-40B4-BE49-F238E27FC236}">
                <a16:creationId xmlns:a16="http://schemas.microsoft.com/office/drawing/2014/main" id="{8778DF9F-AC79-4884-870D-40EC2D545681}"/>
              </a:ext>
            </a:extLst>
          </p:cNvPr>
          <p:cNvCxnSpPr>
            <a:cxnSpLocks noChangeShapeType="1"/>
          </p:cNvCxnSpPr>
          <p:nvPr/>
        </p:nvCxnSpPr>
        <p:spPr bwMode="auto">
          <a:xfrm>
            <a:off x="9525000" y="442912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6024" name="直接连接符 10">
            <a:extLst>
              <a:ext uri="{FF2B5EF4-FFF2-40B4-BE49-F238E27FC236}">
                <a16:creationId xmlns:a16="http://schemas.microsoft.com/office/drawing/2014/main" id="{1E9CE85D-BB74-42BD-96E3-B4CB61394CE6}"/>
              </a:ext>
            </a:extLst>
          </p:cNvPr>
          <p:cNvCxnSpPr>
            <a:cxnSpLocks noChangeShapeType="1"/>
          </p:cNvCxnSpPr>
          <p:nvPr/>
        </p:nvCxnSpPr>
        <p:spPr bwMode="auto">
          <a:xfrm>
            <a:off x="9810750" y="4429126"/>
            <a:ext cx="285750" cy="142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6025" name="直接连接符 12">
            <a:extLst>
              <a:ext uri="{FF2B5EF4-FFF2-40B4-BE49-F238E27FC236}">
                <a16:creationId xmlns:a16="http://schemas.microsoft.com/office/drawing/2014/main" id="{080369CB-4CCA-4879-A337-1DF6AC5CECAF}"/>
              </a:ext>
            </a:extLst>
          </p:cNvPr>
          <p:cNvCxnSpPr>
            <a:cxnSpLocks noChangeShapeType="1"/>
          </p:cNvCxnSpPr>
          <p:nvPr/>
        </p:nvCxnSpPr>
        <p:spPr bwMode="auto">
          <a:xfrm rot="5400000" flipH="1" flipV="1">
            <a:off x="9024938" y="3427413"/>
            <a:ext cx="2286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6026" name="直接连接符 13">
            <a:extLst>
              <a:ext uri="{FF2B5EF4-FFF2-40B4-BE49-F238E27FC236}">
                <a16:creationId xmlns:a16="http://schemas.microsoft.com/office/drawing/2014/main" id="{04CB0FD9-CE8A-45AE-9473-319DD5DFB6AA}"/>
              </a:ext>
            </a:extLst>
          </p:cNvPr>
          <p:cNvCxnSpPr>
            <a:cxnSpLocks noChangeShapeType="1"/>
          </p:cNvCxnSpPr>
          <p:nvPr/>
        </p:nvCxnSpPr>
        <p:spPr bwMode="auto">
          <a:xfrm rot="10800000" flipV="1">
            <a:off x="4452938" y="2286000"/>
            <a:ext cx="5715000" cy="7143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6027" name="直接连接符 14">
            <a:extLst>
              <a:ext uri="{FF2B5EF4-FFF2-40B4-BE49-F238E27FC236}">
                <a16:creationId xmlns:a16="http://schemas.microsoft.com/office/drawing/2014/main" id="{9D6B5A85-641A-4CE4-945D-2A329EDEB0B1}"/>
              </a:ext>
            </a:extLst>
          </p:cNvPr>
          <p:cNvCxnSpPr>
            <a:cxnSpLocks noChangeShapeType="1"/>
          </p:cNvCxnSpPr>
          <p:nvPr/>
        </p:nvCxnSpPr>
        <p:spPr bwMode="auto">
          <a:xfrm rot="5400000">
            <a:off x="3674270" y="3080545"/>
            <a:ext cx="1501775"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6028" name="直接箭头连接符 15">
            <a:extLst>
              <a:ext uri="{FF2B5EF4-FFF2-40B4-BE49-F238E27FC236}">
                <a16:creationId xmlns:a16="http://schemas.microsoft.com/office/drawing/2014/main" id="{026A2B93-34F7-4946-B957-E5EBBDD4DE24}"/>
              </a:ext>
            </a:extLst>
          </p:cNvPr>
          <p:cNvCxnSpPr>
            <a:cxnSpLocks noChangeShapeType="1"/>
          </p:cNvCxnSpPr>
          <p:nvPr/>
        </p:nvCxnSpPr>
        <p:spPr bwMode="auto">
          <a:xfrm>
            <a:off x="4452938" y="385762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6029" name="直接箭头连接符 16">
            <a:extLst>
              <a:ext uri="{FF2B5EF4-FFF2-40B4-BE49-F238E27FC236}">
                <a16:creationId xmlns:a16="http://schemas.microsoft.com/office/drawing/2014/main" id="{497E5E3D-340D-437B-AAE9-B3C0EA805363}"/>
              </a:ext>
            </a:extLst>
          </p:cNvPr>
          <p:cNvCxnSpPr>
            <a:cxnSpLocks noChangeShapeType="1"/>
          </p:cNvCxnSpPr>
          <p:nvPr/>
        </p:nvCxnSpPr>
        <p:spPr bwMode="auto">
          <a:xfrm rot="5400000" flipH="1" flipV="1">
            <a:off x="9739314" y="5211764"/>
            <a:ext cx="428625" cy="31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6030" name="直接连接符 17">
            <a:extLst>
              <a:ext uri="{FF2B5EF4-FFF2-40B4-BE49-F238E27FC236}">
                <a16:creationId xmlns:a16="http://schemas.microsoft.com/office/drawing/2014/main" id="{626DCBCF-57B4-4E9D-8410-DDBC6AE8E5B5}"/>
              </a:ext>
            </a:extLst>
          </p:cNvPr>
          <p:cNvCxnSpPr>
            <a:cxnSpLocks noChangeShapeType="1"/>
          </p:cNvCxnSpPr>
          <p:nvPr/>
        </p:nvCxnSpPr>
        <p:spPr bwMode="auto">
          <a:xfrm rot="5400000" flipH="1" flipV="1">
            <a:off x="5275263" y="5749926"/>
            <a:ext cx="357188"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6031" name="直接连接符 18">
            <a:extLst>
              <a:ext uri="{FF2B5EF4-FFF2-40B4-BE49-F238E27FC236}">
                <a16:creationId xmlns:a16="http://schemas.microsoft.com/office/drawing/2014/main" id="{A88B3F38-92B1-4101-A15E-71DDB186D720}"/>
              </a:ext>
            </a:extLst>
          </p:cNvPr>
          <p:cNvCxnSpPr>
            <a:cxnSpLocks noChangeShapeType="1"/>
          </p:cNvCxnSpPr>
          <p:nvPr/>
        </p:nvCxnSpPr>
        <p:spPr bwMode="auto">
          <a:xfrm rot="10800000">
            <a:off x="5167313" y="5572125"/>
            <a:ext cx="285750"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6032" name="直接箭头连接符 19">
            <a:extLst>
              <a:ext uri="{FF2B5EF4-FFF2-40B4-BE49-F238E27FC236}">
                <a16:creationId xmlns:a16="http://schemas.microsoft.com/office/drawing/2014/main" id="{32230F16-EF72-417E-88BF-A02F88CA6E4F}"/>
              </a:ext>
            </a:extLst>
          </p:cNvPr>
          <p:cNvCxnSpPr>
            <a:cxnSpLocks noChangeShapeType="1"/>
          </p:cNvCxnSpPr>
          <p:nvPr/>
        </p:nvCxnSpPr>
        <p:spPr bwMode="auto">
          <a:xfrm rot="5400000" flipH="1" flipV="1">
            <a:off x="5057776" y="5464176"/>
            <a:ext cx="215900" cy="31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6033" name="直接连接符 20">
            <a:extLst>
              <a:ext uri="{FF2B5EF4-FFF2-40B4-BE49-F238E27FC236}">
                <a16:creationId xmlns:a16="http://schemas.microsoft.com/office/drawing/2014/main" id="{E7AFCA1B-F353-4E22-907F-F6B4FC04176B}"/>
              </a:ext>
            </a:extLst>
          </p:cNvPr>
          <p:cNvCxnSpPr>
            <a:cxnSpLocks noChangeShapeType="1"/>
          </p:cNvCxnSpPr>
          <p:nvPr/>
        </p:nvCxnSpPr>
        <p:spPr bwMode="auto">
          <a:xfrm>
            <a:off x="9453564" y="3286125"/>
            <a:ext cx="142875"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6034" name="直接连接符 21">
            <a:extLst>
              <a:ext uri="{FF2B5EF4-FFF2-40B4-BE49-F238E27FC236}">
                <a16:creationId xmlns:a16="http://schemas.microsoft.com/office/drawing/2014/main" id="{DB8485E1-BE88-458D-BECE-9FBE050F7A92}"/>
              </a:ext>
            </a:extLst>
          </p:cNvPr>
          <p:cNvCxnSpPr>
            <a:cxnSpLocks noChangeShapeType="1"/>
          </p:cNvCxnSpPr>
          <p:nvPr/>
        </p:nvCxnSpPr>
        <p:spPr bwMode="auto">
          <a:xfrm rot="5400000" flipH="1" flipV="1">
            <a:off x="9382126" y="3071813"/>
            <a:ext cx="4286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6035" name="直接连接符 22">
            <a:extLst>
              <a:ext uri="{FF2B5EF4-FFF2-40B4-BE49-F238E27FC236}">
                <a16:creationId xmlns:a16="http://schemas.microsoft.com/office/drawing/2014/main" id="{99D27E3C-D260-43F2-A38F-C3E9349FF500}"/>
              </a:ext>
            </a:extLst>
          </p:cNvPr>
          <p:cNvCxnSpPr>
            <a:cxnSpLocks noChangeShapeType="1"/>
          </p:cNvCxnSpPr>
          <p:nvPr/>
        </p:nvCxnSpPr>
        <p:spPr bwMode="auto">
          <a:xfrm rot="10800000" flipV="1">
            <a:off x="4238626" y="2857500"/>
            <a:ext cx="5357813" cy="7143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6036" name="直接连接符 23">
            <a:extLst>
              <a:ext uri="{FF2B5EF4-FFF2-40B4-BE49-F238E27FC236}">
                <a16:creationId xmlns:a16="http://schemas.microsoft.com/office/drawing/2014/main" id="{425D0B05-50A2-4462-91EC-7CDF2D31E45F}"/>
              </a:ext>
            </a:extLst>
          </p:cNvPr>
          <p:cNvCxnSpPr>
            <a:cxnSpLocks noChangeShapeType="1"/>
          </p:cNvCxnSpPr>
          <p:nvPr/>
        </p:nvCxnSpPr>
        <p:spPr bwMode="auto">
          <a:xfrm rot="5400000">
            <a:off x="3627439" y="3532189"/>
            <a:ext cx="1216025" cy="3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6037" name="直接箭头连接符 24">
            <a:extLst>
              <a:ext uri="{FF2B5EF4-FFF2-40B4-BE49-F238E27FC236}">
                <a16:creationId xmlns:a16="http://schemas.microsoft.com/office/drawing/2014/main" id="{B35C8C8A-37CC-419F-A998-9D8565255CD8}"/>
              </a:ext>
            </a:extLst>
          </p:cNvPr>
          <p:cNvCxnSpPr>
            <a:cxnSpLocks noChangeShapeType="1"/>
          </p:cNvCxnSpPr>
          <p:nvPr/>
        </p:nvCxnSpPr>
        <p:spPr bwMode="auto">
          <a:xfrm>
            <a:off x="4167188" y="4143375"/>
            <a:ext cx="57150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6038" name="直接连接符 31">
            <a:extLst>
              <a:ext uri="{FF2B5EF4-FFF2-40B4-BE49-F238E27FC236}">
                <a16:creationId xmlns:a16="http://schemas.microsoft.com/office/drawing/2014/main" id="{2E2DD964-20E0-4F49-8D2D-78B2FBF46944}"/>
              </a:ext>
            </a:extLst>
          </p:cNvPr>
          <p:cNvCxnSpPr>
            <a:cxnSpLocks noChangeShapeType="1"/>
          </p:cNvCxnSpPr>
          <p:nvPr/>
        </p:nvCxnSpPr>
        <p:spPr bwMode="auto">
          <a:xfrm>
            <a:off x="10025064" y="4572000"/>
            <a:ext cx="142875"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6039" name="直接连接符 35">
            <a:extLst>
              <a:ext uri="{FF2B5EF4-FFF2-40B4-BE49-F238E27FC236}">
                <a16:creationId xmlns:a16="http://schemas.microsoft.com/office/drawing/2014/main" id="{9BAEC613-CA6B-49E1-AF60-7A71DD6B4A1F}"/>
              </a:ext>
            </a:extLst>
          </p:cNvPr>
          <p:cNvCxnSpPr>
            <a:cxnSpLocks noChangeShapeType="1"/>
          </p:cNvCxnSpPr>
          <p:nvPr/>
        </p:nvCxnSpPr>
        <p:spPr bwMode="auto">
          <a:xfrm rot="5400000">
            <a:off x="7346951" y="5180013"/>
            <a:ext cx="1500187" cy="1588"/>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86040" name="直接箭头连接符 36">
            <a:extLst>
              <a:ext uri="{FF2B5EF4-FFF2-40B4-BE49-F238E27FC236}">
                <a16:creationId xmlns:a16="http://schemas.microsoft.com/office/drawing/2014/main" id="{4718788E-8562-4BBF-B138-270F77A5D9FD}"/>
              </a:ext>
            </a:extLst>
          </p:cNvPr>
          <p:cNvCxnSpPr>
            <a:cxnSpLocks noChangeShapeType="1"/>
          </p:cNvCxnSpPr>
          <p:nvPr/>
        </p:nvCxnSpPr>
        <p:spPr bwMode="auto">
          <a:xfrm>
            <a:off x="8096251" y="5929314"/>
            <a:ext cx="1071563"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6041" name="直接箭头连接符 37">
            <a:extLst>
              <a:ext uri="{FF2B5EF4-FFF2-40B4-BE49-F238E27FC236}">
                <a16:creationId xmlns:a16="http://schemas.microsoft.com/office/drawing/2014/main" id="{B61B1323-102E-4F95-8D0D-22A922F4F5D0}"/>
              </a:ext>
            </a:extLst>
          </p:cNvPr>
          <p:cNvCxnSpPr>
            <a:cxnSpLocks noChangeShapeType="1"/>
          </p:cNvCxnSpPr>
          <p:nvPr/>
        </p:nvCxnSpPr>
        <p:spPr bwMode="auto">
          <a:xfrm>
            <a:off x="7953376" y="3286125"/>
            <a:ext cx="1285875"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6042" name="直接连接符 40">
            <a:extLst>
              <a:ext uri="{FF2B5EF4-FFF2-40B4-BE49-F238E27FC236}">
                <a16:creationId xmlns:a16="http://schemas.microsoft.com/office/drawing/2014/main" id="{E953ABF6-DB78-43C7-8019-8CF694767D3B}"/>
              </a:ext>
            </a:extLst>
          </p:cNvPr>
          <p:cNvCxnSpPr>
            <a:cxnSpLocks noChangeShapeType="1"/>
          </p:cNvCxnSpPr>
          <p:nvPr/>
        </p:nvCxnSpPr>
        <p:spPr bwMode="auto">
          <a:xfrm>
            <a:off x="8024814" y="4429125"/>
            <a:ext cx="142875" cy="1588"/>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sp>
        <p:nvSpPr>
          <p:cNvPr id="86043" name="灯片编号占位符 1">
            <a:extLst>
              <a:ext uri="{FF2B5EF4-FFF2-40B4-BE49-F238E27FC236}">
                <a16:creationId xmlns:a16="http://schemas.microsoft.com/office/drawing/2014/main" id="{50EE7CAE-1CA6-4D7E-8426-5E7E648803B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5EED3AB0-096E-4186-9E06-85FD383A91D4}"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305</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86044" name="Text Box 4">
            <a:extLst>
              <a:ext uri="{FF2B5EF4-FFF2-40B4-BE49-F238E27FC236}">
                <a16:creationId xmlns:a16="http://schemas.microsoft.com/office/drawing/2014/main" id="{C7C5BDFC-D41C-4952-AD6F-217213B4AB79}"/>
              </a:ext>
            </a:extLst>
          </p:cNvPr>
          <p:cNvSpPr txBox="1">
            <a:spLocks noChangeArrowheads="1"/>
          </p:cNvSpPr>
          <p:nvPr/>
        </p:nvSpPr>
        <p:spPr bwMode="auto">
          <a:xfrm>
            <a:off x="5170489" y="1773238"/>
            <a:ext cx="43719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3366FF"/>
                </a:solidFill>
                <a:latin typeface="Times New Roman" panose="02020603050405020304" pitchFamily="18" charset="0"/>
                <a:ea typeface="宋体" panose="02010600030101010101" pitchFamily="2" charset="-122"/>
              </a:rPr>
              <a:t>程序例子执行时的第六个周期</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1" name="Text Box 2">
            <a:extLst>
              <a:ext uri="{FF2B5EF4-FFF2-40B4-BE49-F238E27FC236}">
                <a16:creationId xmlns:a16="http://schemas.microsoft.com/office/drawing/2014/main" id="{83C5A5FA-0BD6-4CA8-A589-A144EC42B879}"/>
              </a:ext>
            </a:extLst>
          </p:cNvPr>
          <p:cNvSpPr txBox="1">
            <a:spLocks noChangeArrowheads="1"/>
          </p:cNvSpPr>
          <p:nvPr/>
        </p:nvSpPr>
        <p:spPr bwMode="auto">
          <a:xfrm>
            <a:off x="1524000" y="0"/>
            <a:ext cx="9144000"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10000"/>
              </a:lnSpc>
              <a:spcBef>
                <a:spcPct val="0"/>
              </a:spcBef>
              <a:spcAft>
                <a:spcPct val="0"/>
              </a:spcAft>
            </a:pPr>
            <a:r>
              <a:rPr lang="zh-CN" altLang="en-US" sz="2000" b="1">
                <a:solidFill>
                  <a:srgbClr val="CCFFFF"/>
                </a:solidFill>
                <a:latin typeface="宋体" panose="02010600030101010101" pitchFamily="2" charset="-122"/>
                <a:ea typeface="宋体" panose="02010600030101010101" pitchFamily="2" charset="-122"/>
              </a:rPr>
              <a:t>（3）EXE级的第四条指令</a:t>
            </a:r>
            <a:r>
              <a:rPr lang="zh-CN" altLang="en-US" sz="2000" b="1">
                <a:solidFill>
                  <a:srgbClr val="FFCC00"/>
                </a:solidFill>
                <a:latin typeface="宋体" panose="02010600030101010101" pitchFamily="2" charset="-122"/>
                <a:ea typeface="宋体" panose="02010600030101010101" pitchFamily="2" charset="-122"/>
              </a:rPr>
              <a:t>add r7，r5，r6</a:t>
            </a:r>
            <a:r>
              <a:rPr lang="zh-CN" altLang="en-US" sz="2000" b="1">
                <a:solidFill>
                  <a:srgbClr val="CCFFFF"/>
                </a:solidFill>
                <a:latin typeface="宋体" panose="02010600030101010101" pitchFamily="2" charset="-122"/>
                <a:ea typeface="宋体" panose="02010600030101010101" pitchFamily="2" charset="-122"/>
              </a:rPr>
              <a:t>由ALU做加法。多路选择信号</a:t>
            </a:r>
            <a:r>
              <a:rPr lang="zh-CN" altLang="en-US" sz="2000" b="1">
                <a:solidFill>
                  <a:srgbClr val="FFCC66"/>
                </a:solidFill>
                <a:latin typeface="宋体" panose="02010600030101010101" pitchFamily="2" charset="-122"/>
                <a:ea typeface="宋体" panose="02010600030101010101" pitchFamily="2" charset="-122"/>
              </a:rPr>
              <a:t>SIMM＝0</a:t>
            </a:r>
            <a:r>
              <a:rPr lang="zh-CN" altLang="en-US" sz="2000" b="1">
                <a:solidFill>
                  <a:srgbClr val="CCFFFF"/>
                </a:solidFill>
                <a:latin typeface="宋体" panose="02010600030101010101" pitchFamily="2" charset="-122"/>
                <a:ea typeface="宋体" panose="02010600030101010101" pitchFamily="2" charset="-122"/>
              </a:rPr>
              <a:t>，选择寄存器操作数。ALU的两个源操作数分别来自</a:t>
            </a:r>
            <a:r>
              <a:rPr lang="zh-CN" altLang="en-US" sz="2000" b="1">
                <a:solidFill>
                  <a:srgbClr val="FFFF00"/>
                </a:solidFill>
                <a:latin typeface="宋体" panose="02010600030101010101" pitchFamily="2" charset="-122"/>
                <a:ea typeface="宋体" panose="02010600030101010101" pitchFamily="2" charset="-122"/>
              </a:rPr>
              <a:t>A</a:t>
            </a:r>
            <a:r>
              <a:rPr lang="zh-CN" altLang="en-US" sz="2000" b="1">
                <a:solidFill>
                  <a:srgbClr val="CCFFFF"/>
                </a:solidFill>
                <a:latin typeface="宋体" panose="02010600030101010101" pitchFamily="2" charset="-122"/>
                <a:ea typeface="宋体" panose="02010600030101010101" pitchFamily="2" charset="-122"/>
              </a:rPr>
              <a:t>和</a:t>
            </a:r>
            <a:r>
              <a:rPr lang="zh-CN" altLang="en-US" sz="2000" b="1">
                <a:solidFill>
                  <a:srgbClr val="FFCC66"/>
                </a:solidFill>
                <a:latin typeface="宋体" panose="02010600030101010101" pitchFamily="2" charset="-122"/>
                <a:ea typeface="宋体" panose="02010600030101010101" pitchFamily="2" charset="-122"/>
              </a:rPr>
              <a:t>B。WZ=1</a:t>
            </a:r>
            <a:r>
              <a:rPr lang="zh-CN" altLang="en-US" sz="2000" b="1">
                <a:solidFill>
                  <a:srgbClr val="CCFFFF"/>
                </a:solidFill>
                <a:latin typeface="宋体" panose="02010600030101010101" pitchFamily="2" charset="-122"/>
                <a:ea typeface="宋体" panose="02010600030101010101" pitchFamily="2" charset="-122"/>
              </a:rPr>
              <a:t>，把ALU的ZERO输出打入流水线寄存器Z。</a:t>
            </a:r>
          </a:p>
          <a:p>
            <a:pPr fontAlgn="base">
              <a:lnSpc>
                <a:spcPct val="110000"/>
              </a:lnSpc>
              <a:spcBef>
                <a:spcPct val="0"/>
              </a:spcBef>
              <a:spcAft>
                <a:spcPct val="0"/>
              </a:spcAft>
            </a:pPr>
            <a:r>
              <a:rPr lang="zh-CN" altLang="en-US" sz="2000" b="1">
                <a:solidFill>
                  <a:srgbClr val="CCFFFF"/>
                </a:solidFill>
                <a:latin typeface="宋体" panose="02010600030101010101" pitchFamily="2" charset="-122"/>
                <a:ea typeface="宋体" panose="02010600030101010101" pitchFamily="2" charset="-122"/>
              </a:rPr>
              <a:t>（4）ID级的第五条指令</a:t>
            </a:r>
            <a:r>
              <a:rPr lang="zh-CN" altLang="en-US" sz="2000" b="1">
                <a:solidFill>
                  <a:srgbClr val="FFCC00"/>
                </a:solidFill>
                <a:latin typeface="宋体" panose="02010600030101010101" pitchFamily="2" charset="-122"/>
                <a:ea typeface="宋体" panose="02010600030101010101" pitchFamily="2" charset="-122"/>
              </a:rPr>
              <a:t>store r8，200(r9)</a:t>
            </a:r>
            <a:r>
              <a:rPr lang="zh-CN" altLang="en-US" sz="2000" b="1">
                <a:solidFill>
                  <a:srgbClr val="CCFFFF"/>
                </a:solidFill>
                <a:latin typeface="宋体" panose="02010600030101010101" pitchFamily="2" charset="-122"/>
                <a:ea typeface="宋体" panose="02010600030101010101" pitchFamily="2" charset="-122"/>
              </a:rPr>
              <a:t>完成译码、立即数符号扩展以及读寄存器操作。注意，这时</a:t>
            </a:r>
            <a:r>
              <a:rPr lang="zh-CN" altLang="en-US" sz="2000" b="1">
                <a:solidFill>
                  <a:srgbClr val="FFCC66"/>
                </a:solidFill>
                <a:latin typeface="宋体" panose="02010600030101010101" pitchFamily="2" charset="-122"/>
                <a:ea typeface="宋体" panose="02010600030101010101" pitchFamily="2" charset="-122"/>
              </a:rPr>
              <a:t>SST＝1</a:t>
            </a:r>
            <a:r>
              <a:rPr lang="zh-CN" altLang="en-US" sz="2000" b="1">
                <a:solidFill>
                  <a:srgbClr val="CCFFFF"/>
                </a:solidFill>
                <a:latin typeface="宋体" panose="02010600030101010101" pitchFamily="2" charset="-122"/>
                <a:ea typeface="宋体" panose="02010600030101010101" pitchFamily="2" charset="-122"/>
              </a:rPr>
              <a:t>，选择</a:t>
            </a:r>
            <a:r>
              <a:rPr lang="zh-CN" altLang="en-US" sz="2000" b="1">
                <a:solidFill>
                  <a:srgbClr val="FFCC66"/>
                </a:solidFill>
                <a:latin typeface="宋体" panose="02010600030101010101" pitchFamily="2" charset="-122"/>
                <a:ea typeface="宋体" panose="02010600030101010101" pitchFamily="2" charset="-122"/>
              </a:rPr>
              <a:t>r8</a:t>
            </a:r>
            <a:r>
              <a:rPr lang="zh-CN" altLang="en-US" sz="2000" b="1">
                <a:solidFill>
                  <a:srgbClr val="CCFFFF"/>
                </a:solidFill>
                <a:latin typeface="宋体" panose="02010600030101010101" pitchFamily="2" charset="-122"/>
                <a:ea typeface="宋体" panose="02010600030101010101" pitchFamily="2" charset="-122"/>
              </a:rPr>
              <a:t>。在本周期结束时，扩展的立即数</a:t>
            </a:r>
            <a:r>
              <a:rPr lang="zh-CN" altLang="en-US" sz="2000" b="1">
                <a:solidFill>
                  <a:srgbClr val="FFFF00"/>
                </a:solidFill>
                <a:latin typeface="宋体" panose="02010600030101010101" pitchFamily="2" charset="-122"/>
                <a:ea typeface="宋体" panose="02010600030101010101" pitchFamily="2" charset="-122"/>
              </a:rPr>
              <a:t>200</a:t>
            </a:r>
            <a:r>
              <a:rPr lang="zh-CN" altLang="en-US" sz="2000" b="1">
                <a:solidFill>
                  <a:srgbClr val="CCFFFF"/>
                </a:solidFill>
                <a:latin typeface="宋体" panose="02010600030101010101" pitchFamily="2" charset="-122"/>
                <a:ea typeface="宋体" panose="02010600030101010101" pitchFamily="2" charset="-122"/>
              </a:rPr>
              <a:t>、寄存器</a:t>
            </a:r>
            <a:r>
              <a:rPr lang="zh-CN" altLang="en-US" sz="2000" b="1">
                <a:solidFill>
                  <a:srgbClr val="FFFF00"/>
                </a:solidFill>
                <a:latin typeface="宋体" panose="02010600030101010101" pitchFamily="2" charset="-122"/>
                <a:ea typeface="宋体" panose="02010600030101010101" pitchFamily="2" charset="-122"/>
              </a:rPr>
              <a:t>r9</a:t>
            </a:r>
            <a:r>
              <a:rPr lang="zh-CN" altLang="en-US" sz="2000" b="1">
                <a:solidFill>
                  <a:srgbClr val="CCFFFF"/>
                </a:solidFill>
                <a:latin typeface="宋体" panose="02010600030101010101" pitchFamily="2" charset="-122"/>
                <a:ea typeface="宋体" panose="02010600030101010101" pitchFamily="2" charset="-122"/>
              </a:rPr>
              <a:t>和</a:t>
            </a:r>
            <a:r>
              <a:rPr lang="zh-CN" altLang="en-US" sz="2000" b="1">
                <a:solidFill>
                  <a:srgbClr val="FFFF00"/>
                </a:solidFill>
                <a:latin typeface="宋体" panose="02010600030101010101" pitchFamily="2" charset="-122"/>
                <a:ea typeface="宋体" panose="02010600030101010101" pitchFamily="2" charset="-122"/>
              </a:rPr>
              <a:t>r8</a:t>
            </a:r>
            <a:r>
              <a:rPr lang="zh-CN" altLang="en-US" sz="2000" b="1">
                <a:solidFill>
                  <a:srgbClr val="CCFFFF"/>
                </a:solidFill>
                <a:latin typeface="宋体" panose="02010600030101010101" pitchFamily="2" charset="-122"/>
                <a:ea typeface="宋体" panose="02010600030101010101" pitchFamily="2" charset="-122"/>
              </a:rPr>
              <a:t>的</a:t>
            </a:r>
            <a:r>
              <a:rPr lang="zh-CN" altLang="en-US" sz="2000" b="1">
                <a:solidFill>
                  <a:srgbClr val="FFFF00"/>
                </a:solidFill>
                <a:latin typeface="宋体" panose="02010600030101010101" pitchFamily="2" charset="-122"/>
                <a:ea typeface="宋体" panose="02010600030101010101" pitchFamily="2" charset="-122"/>
              </a:rPr>
              <a:t>内容</a:t>
            </a:r>
            <a:r>
              <a:rPr lang="zh-CN" altLang="en-US" sz="2000" b="1">
                <a:solidFill>
                  <a:srgbClr val="CCFFFF"/>
                </a:solidFill>
                <a:latin typeface="宋体" panose="02010600030101010101" pitchFamily="2" charset="-122"/>
                <a:ea typeface="宋体" panose="02010600030101010101" pitchFamily="2" charset="-122"/>
              </a:rPr>
              <a:t>分别写入流水线寄存器</a:t>
            </a:r>
            <a:r>
              <a:rPr lang="zh-CN" altLang="en-US" sz="2000" b="1">
                <a:solidFill>
                  <a:srgbClr val="FFFF00"/>
                </a:solidFill>
                <a:latin typeface="宋体" panose="02010600030101010101" pitchFamily="2" charset="-122"/>
                <a:ea typeface="宋体" panose="02010600030101010101" pitchFamily="2" charset="-122"/>
              </a:rPr>
              <a:t>I</a:t>
            </a:r>
            <a:r>
              <a:rPr lang="zh-CN" altLang="en-US" sz="2000" b="1">
                <a:solidFill>
                  <a:srgbClr val="CCFFFF"/>
                </a:solidFill>
                <a:latin typeface="宋体" panose="02010600030101010101" pitchFamily="2" charset="-122"/>
                <a:ea typeface="宋体" panose="02010600030101010101" pitchFamily="2" charset="-122"/>
              </a:rPr>
              <a:t>，</a:t>
            </a:r>
            <a:r>
              <a:rPr lang="zh-CN" altLang="en-US" sz="2000" b="1">
                <a:solidFill>
                  <a:srgbClr val="FFFF00"/>
                </a:solidFill>
                <a:latin typeface="宋体" panose="02010600030101010101" pitchFamily="2" charset="-122"/>
                <a:ea typeface="宋体" panose="02010600030101010101" pitchFamily="2" charset="-122"/>
              </a:rPr>
              <a:t>A</a:t>
            </a:r>
            <a:r>
              <a:rPr lang="zh-CN" altLang="en-US" sz="2000" b="1">
                <a:solidFill>
                  <a:srgbClr val="CCFFFF"/>
                </a:solidFill>
                <a:latin typeface="宋体" panose="02010600030101010101" pitchFamily="2" charset="-122"/>
                <a:ea typeface="宋体" panose="02010600030101010101" pitchFamily="2" charset="-122"/>
              </a:rPr>
              <a:t>和</a:t>
            </a:r>
            <a:r>
              <a:rPr lang="zh-CN" altLang="en-US" sz="2000" b="1">
                <a:solidFill>
                  <a:srgbClr val="FFFF00"/>
                </a:solidFill>
                <a:latin typeface="宋体" panose="02010600030101010101" pitchFamily="2" charset="-122"/>
                <a:ea typeface="宋体" panose="02010600030101010101" pitchFamily="2" charset="-122"/>
              </a:rPr>
              <a:t>B</a:t>
            </a:r>
            <a:r>
              <a:rPr lang="zh-CN" altLang="en-US" sz="2000" b="1">
                <a:solidFill>
                  <a:srgbClr val="CCFFFF"/>
                </a:solidFill>
                <a:latin typeface="宋体" panose="02010600030101010101" pitchFamily="2" charset="-122"/>
                <a:ea typeface="宋体" panose="02010600030101010101" pitchFamily="2" charset="-122"/>
              </a:rPr>
              <a:t>。</a:t>
            </a:r>
          </a:p>
        </p:txBody>
      </p:sp>
      <p:grpSp>
        <p:nvGrpSpPr>
          <p:cNvPr id="87042" name="Group 9">
            <a:extLst>
              <a:ext uri="{FF2B5EF4-FFF2-40B4-BE49-F238E27FC236}">
                <a16:creationId xmlns:a16="http://schemas.microsoft.com/office/drawing/2014/main" id="{75F39CAC-2A9F-42BA-9BE1-03A0F7D9245E}"/>
              </a:ext>
            </a:extLst>
          </p:cNvPr>
          <p:cNvGrpSpPr>
            <a:grpSpLocks/>
          </p:cNvGrpSpPr>
          <p:nvPr/>
        </p:nvGrpSpPr>
        <p:grpSpPr bwMode="auto">
          <a:xfrm>
            <a:off x="1703389" y="2205038"/>
            <a:ext cx="8713787" cy="4464050"/>
            <a:chOff x="113" y="1026"/>
            <a:chExt cx="5489" cy="3084"/>
          </a:xfrm>
        </p:grpSpPr>
        <p:pic>
          <p:nvPicPr>
            <p:cNvPr id="87043" name="Picture 10" descr="19">
              <a:extLst>
                <a:ext uri="{FF2B5EF4-FFF2-40B4-BE49-F238E27FC236}">
                  <a16:creationId xmlns:a16="http://schemas.microsoft.com/office/drawing/2014/main" id="{49E05C33-5C73-4158-9EC4-D661C4E60C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1026"/>
              <a:ext cx="5489" cy="3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Line 11">
              <a:extLst>
                <a:ext uri="{FF2B5EF4-FFF2-40B4-BE49-F238E27FC236}">
                  <a16:creationId xmlns:a16="http://schemas.microsoft.com/office/drawing/2014/main" id="{2F200207-640D-4133-9117-111CE39F0582}"/>
                </a:ext>
              </a:extLst>
            </p:cNvPr>
            <p:cNvSpPr>
              <a:spLocks noChangeShapeType="1"/>
            </p:cNvSpPr>
            <p:nvPr/>
          </p:nvSpPr>
          <p:spPr bwMode="auto">
            <a:xfrm flipV="1">
              <a:off x="1701" y="3067"/>
              <a:ext cx="136" cy="91"/>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87045" name="Line 12">
              <a:extLst>
                <a:ext uri="{FF2B5EF4-FFF2-40B4-BE49-F238E27FC236}">
                  <a16:creationId xmlns:a16="http://schemas.microsoft.com/office/drawing/2014/main" id="{0FEC23F3-2FDE-4B61-A1E7-0A41DA639AB6}"/>
                </a:ext>
              </a:extLst>
            </p:cNvPr>
            <p:cNvSpPr>
              <a:spLocks noChangeShapeType="1"/>
            </p:cNvSpPr>
            <p:nvPr/>
          </p:nvSpPr>
          <p:spPr bwMode="auto">
            <a:xfrm>
              <a:off x="1701" y="2976"/>
              <a:ext cx="136" cy="91"/>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grpSp>
      <p:pic>
        <p:nvPicPr>
          <p:cNvPr id="87046" name="Picture 8" descr="图2">
            <a:extLst>
              <a:ext uri="{FF2B5EF4-FFF2-40B4-BE49-F238E27FC236}">
                <a16:creationId xmlns:a16="http://schemas.microsoft.com/office/drawing/2014/main" id="{0F182CF1-B129-4DA7-9CA7-94E67E076C47}"/>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48416" t="44426" r="46941" b="47392"/>
          <a:stretch>
            <a:fillRect/>
          </a:stretch>
        </p:blipFill>
        <p:spPr bwMode="auto">
          <a:xfrm>
            <a:off x="9551989" y="1700213"/>
            <a:ext cx="865187"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7047" name="直接箭头连接符 7">
            <a:extLst>
              <a:ext uri="{FF2B5EF4-FFF2-40B4-BE49-F238E27FC236}">
                <a16:creationId xmlns:a16="http://schemas.microsoft.com/office/drawing/2014/main" id="{7F5F790C-5CEB-43F4-9C92-B2F878B199E7}"/>
              </a:ext>
            </a:extLst>
          </p:cNvPr>
          <p:cNvCxnSpPr>
            <a:cxnSpLocks noChangeShapeType="1"/>
          </p:cNvCxnSpPr>
          <p:nvPr/>
        </p:nvCxnSpPr>
        <p:spPr bwMode="auto">
          <a:xfrm>
            <a:off x="5810251" y="5000625"/>
            <a:ext cx="500063"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7048" name="直接箭头连接符 8">
            <a:extLst>
              <a:ext uri="{FF2B5EF4-FFF2-40B4-BE49-F238E27FC236}">
                <a16:creationId xmlns:a16="http://schemas.microsoft.com/office/drawing/2014/main" id="{77808DF2-7B1D-4606-A331-11D3AFF301FB}"/>
              </a:ext>
            </a:extLst>
          </p:cNvPr>
          <p:cNvCxnSpPr>
            <a:cxnSpLocks noChangeShapeType="1"/>
          </p:cNvCxnSpPr>
          <p:nvPr/>
        </p:nvCxnSpPr>
        <p:spPr bwMode="auto">
          <a:xfrm>
            <a:off x="5810251" y="3571875"/>
            <a:ext cx="1928813"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7049" name="直接箭头连接符 9">
            <a:extLst>
              <a:ext uri="{FF2B5EF4-FFF2-40B4-BE49-F238E27FC236}">
                <a16:creationId xmlns:a16="http://schemas.microsoft.com/office/drawing/2014/main" id="{2C279A12-5934-41BB-A5D1-997F8A33C88D}"/>
              </a:ext>
            </a:extLst>
          </p:cNvPr>
          <p:cNvCxnSpPr>
            <a:cxnSpLocks noChangeShapeType="1"/>
          </p:cNvCxnSpPr>
          <p:nvPr/>
        </p:nvCxnSpPr>
        <p:spPr bwMode="auto">
          <a:xfrm>
            <a:off x="5810250" y="4143375"/>
            <a:ext cx="928688"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7050" name="直接连接符 10">
            <a:extLst>
              <a:ext uri="{FF2B5EF4-FFF2-40B4-BE49-F238E27FC236}">
                <a16:creationId xmlns:a16="http://schemas.microsoft.com/office/drawing/2014/main" id="{B77B1410-3632-464D-A8CF-FA1E21F4CBD5}"/>
              </a:ext>
            </a:extLst>
          </p:cNvPr>
          <p:cNvCxnSpPr>
            <a:cxnSpLocks noChangeShapeType="1"/>
          </p:cNvCxnSpPr>
          <p:nvPr/>
        </p:nvCxnSpPr>
        <p:spPr bwMode="auto">
          <a:xfrm rot="10800000">
            <a:off x="6310313" y="5000626"/>
            <a:ext cx="214312" cy="142875"/>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87051" name="直接箭头连接符 11">
            <a:extLst>
              <a:ext uri="{FF2B5EF4-FFF2-40B4-BE49-F238E27FC236}">
                <a16:creationId xmlns:a16="http://schemas.microsoft.com/office/drawing/2014/main" id="{BA8F610E-F781-4976-91BC-002D20A48D25}"/>
              </a:ext>
            </a:extLst>
          </p:cNvPr>
          <p:cNvCxnSpPr>
            <a:cxnSpLocks noChangeShapeType="1"/>
          </p:cNvCxnSpPr>
          <p:nvPr/>
        </p:nvCxnSpPr>
        <p:spPr bwMode="auto">
          <a:xfrm>
            <a:off x="6524625" y="5143500"/>
            <a:ext cx="285750"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7052" name="直接箭头连接符 12">
            <a:extLst>
              <a:ext uri="{FF2B5EF4-FFF2-40B4-BE49-F238E27FC236}">
                <a16:creationId xmlns:a16="http://schemas.microsoft.com/office/drawing/2014/main" id="{B1C27DAF-78D0-4300-BC55-94EE599F2835}"/>
              </a:ext>
            </a:extLst>
          </p:cNvPr>
          <p:cNvCxnSpPr>
            <a:cxnSpLocks noChangeShapeType="1"/>
          </p:cNvCxnSpPr>
          <p:nvPr/>
        </p:nvCxnSpPr>
        <p:spPr bwMode="auto">
          <a:xfrm rot="5400000" flipH="1" flipV="1">
            <a:off x="6311107" y="5642770"/>
            <a:ext cx="285750"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7053" name="直接箭头连接符 13">
            <a:extLst>
              <a:ext uri="{FF2B5EF4-FFF2-40B4-BE49-F238E27FC236}">
                <a16:creationId xmlns:a16="http://schemas.microsoft.com/office/drawing/2014/main" id="{76ADCCE0-F192-4432-AEC1-DD52DF7709D4}"/>
              </a:ext>
            </a:extLst>
          </p:cNvPr>
          <p:cNvCxnSpPr>
            <a:cxnSpLocks noChangeShapeType="1"/>
          </p:cNvCxnSpPr>
          <p:nvPr/>
        </p:nvCxnSpPr>
        <p:spPr bwMode="auto">
          <a:xfrm rot="5400000" flipH="1" flipV="1">
            <a:off x="6918326" y="5535614"/>
            <a:ext cx="500063"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7054" name="直接箭头连接符 14">
            <a:extLst>
              <a:ext uri="{FF2B5EF4-FFF2-40B4-BE49-F238E27FC236}">
                <a16:creationId xmlns:a16="http://schemas.microsoft.com/office/drawing/2014/main" id="{61263533-E679-4BE9-9CE9-7454745A14B6}"/>
              </a:ext>
            </a:extLst>
          </p:cNvPr>
          <p:cNvCxnSpPr>
            <a:cxnSpLocks noChangeShapeType="1"/>
          </p:cNvCxnSpPr>
          <p:nvPr/>
        </p:nvCxnSpPr>
        <p:spPr bwMode="auto">
          <a:xfrm>
            <a:off x="7454900" y="3857625"/>
            <a:ext cx="357188"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7055" name="直接箭头连接符 15">
            <a:extLst>
              <a:ext uri="{FF2B5EF4-FFF2-40B4-BE49-F238E27FC236}">
                <a16:creationId xmlns:a16="http://schemas.microsoft.com/office/drawing/2014/main" id="{B4BB1B38-B917-4A31-9917-9953B72E65D0}"/>
              </a:ext>
            </a:extLst>
          </p:cNvPr>
          <p:cNvCxnSpPr>
            <a:cxnSpLocks noChangeShapeType="1"/>
          </p:cNvCxnSpPr>
          <p:nvPr/>
        </p:nvCxnSpPr>
        <p:spPr bwMode="auto">
          <a:xfrm>
            <a:off x="7524750" y="4286250"/>
            <a:ext cx="285750"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7056" name="直接箭头连接符 16">
            <a:extLst>
              <a:ext uri="{FF2B5EF4-FFF2-40B4-BE49-F238E27FC236}">
                <a16:creationId xmlns:a16="http://schemas.microsoft.com/office/drawing/2014/main" id="{98BB16E6-6CE8-4167-AE7D-1935A3967B86}"/>
              </a:ext>
            </a:extLst>
          </p:cNvPr>
          <p:cNvCxnSpPr>
            <a:cxnSpLocks noChangeShapeType="1"/>
          </p:cNvCxnSpPr>
          <p:nvPr/>
        </p:nvCxnSpPr>
        <p:spPr bwMode="auto">
          <a:xfrm>
            <a:off x="7524750" y="4643439"/>
            <a:ext cx="285750"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7057" name="直接箭头连接符 21">
            <a:extLst>
              <a:ext uri="{FF2B5EF4-FFF2-40B4-BE49-F238E27FC236}">
                <a16:creationId xmlns:a16="http://schemas.microsoft.com/office/drawing/2014/main" id="{640DB5AD-B7B1-43A0-B298-FCC4547EC27F}"/>
              </a:ext>
            </a:extLst>
          </p:cNvPr>
          <p:cNvCxnSpPr>
            <a:cxnSpLocks noChangeShapeType="1"/>
          </p:cNvCxnSpPr>
          <p:nvPr/>
        </p:nvCxnSpPr>
        <p:spPr bwMode="auto">
          <a:xfrm>
            <a:off x="3952876" y="4643439"/>
            <a:ext cx="7143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7058" name="直接箭头连接符 22">
            <a:extLst>
              <a:ext uri="{FF2B5EF4-FFF2-40B4-BE49-F238E27FC236}">
                <a16:creationId xmlns:a16="http://schemas.microsoft.com/office/drawing/2014/main" id="{C6B6EA09-DAA6-4FB9-A925-019F88FD47CF}"/>
              </a:ext>
            </a:extLst>
          </p:cNvPr>
          <p:cNvCxnSpPr>
            <a:cxnSpLocks noChangeShapeType="1"/>
          </p:cNvCxnSpPr>
          <p:nvPr/>
        </p:nvCxnSpPr>
        <p:spPr bwMode="auto">
          <a:xfrm>
            <a:off x="4024314" y="5857875"/>
            <a:ext cx="714375"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7059" name="直接箭头连接符 23">
            <a:extLst>
              <a:ext uri="{FF2B5EF4-FFF2-40B4-BE49-F238E27FC236}">
                <a16:creationId xmlns:a16="http://schemas.microsoft.com/office/drawing/2014/main" id="{69557C7E-E039-4926-A05A-B53B80E7EB07}"/>
              </a:ext>
            </a:extLst>
          </p:cNvPr>
          <p:cNvCxnSpPr>
            <a:cxnSpLocks noChangeShapeType="1"/>
          </p:cNvCxnSpPr>
          <p:nvPr/>
        </p:nvCxnSpPr>
        <p:spPr bwMode="auto">
          <a:xfrm>
            <a:off x="5310188" y="421481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7060" name="直接箭头连接符 24">
            <a:extLst>
              <a:ext uri="{FF2B5EF4-FFF2-40B4-BE49-F238E27FC236}">
                <a16:creationId xmlns:a16="http://schemas.microsoft.com/office/drawing/2014/main" id="{E2AC2AB7-CE63-4AFE-A776-0393523DFF9D}"/>
              </a:ext>
            </a:extLst>
          </p:cNvPr>
          <p:cNvCxnSpPr>
            <a:cxnSpLocks noChangeShapeType="1"/>
          </p:cNvCxnSpPr>
          <p:nvPr/>
        </p:nvCxnSpPr>
        <p:spPr bwMode="auto">
          <a:xfrm>
            <a:off x="5381625" y="585787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7061" name="直接箭头连接符 25">
            <a:extLst>
              <a:ext uri="{FF2B5EF4-FFF2-40B4-BE49-F238E27FC236}">
                <a16:creationId xmlns:a16="http://schemas.microsoft.com/office/drawing/2014/main" id="{C833EB35-22C9-49A7-804E-0A906AD2FEAD}"/>
              </a:ext>
            </a:extLst>
          </p:cNvPr>
          <p:cNvCxnSpPr>
            <a:cxnSpLocks noChangeShapeType="1"/>
          </p:cNvCxnSpPr>
          <p:nvPr/>
        </p:nvCxnSpPr>
        <p:spPr bwMode="auto">
          <a:xfrm rot="5400000" flipH="1" flipV="1">
            <a:off x="4137820" y="5687220"/>
            <a:ext cx="42862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7062" name="直接连接符 37">
            <a:extLst>
              <a:ext uri="{FF2B5EF4-FFF2-40B4-BE49-F238E27FC236}">
                <a16:creationId xmlns:a16="http://schemas.microsoft.com/office/drawing/2014/main" id="{5BF0D1FC-8EB3-4079-9307-2641D7E59698}"/>
              </a:ext>
            </a:extLst>
          </p:cNvPr>
          <p:cNvCxnSpPr>
            <a:cxnSpLocks noChangeShapeType="1"/>
            <a:endCxn id="87044" idx="0"/>
          </p:cNvCxnSpPr>
          <p:nvPr/>
        </p:nvCxnSpPr>
        <p:spPr bwMode="auto">
          <a:xfrm>
            <a:off x="4024314" y="5286376"/>
            <a:ext cx="200025" cy="476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7063" name="直接连接符 39">
            <a:extLst>
              <a:ext uri="{FF2B5EF4-FFF2-40B4-BE49-F238E27FC236}">
                <a16:creationId xmlns:a16="http://schemas.microsoft.com/office/drawing/2014/main" id="{3A1E9425-C729-4D57-99CE-668189592395}"/>
              </a:ext>
            </a:extLst>
          </p:cNvPr>
          <p:cNvCxnSpPr>
            <a:cxnSpLocks noChangeShapeType="1"/>
            <a:stCxn id="87044" idx="0"/>
            <a:endCxn id="87044" idx="0"/>
          </p:cNvCxnSpPr>
          <p:nvPr/>
        </p:nvCxnSpPr>
        <p:spPr bwMode="auto">
          <a:xfrm rot="5400000" flipH="1" flipV="1">
            <a:off x="4264026" y="5102226"/>
            <a:ext cx="149225" cy="228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7064" name="直接箭头连接符 41">
            <a:extLst>
              <a:ext uri="{FF2B5EF4-FFF2-40B4-BE49-F238E27FC236}">
                <a16:creationId xmlns:a16="http://schemas.microsoft.com/office/drawing/2014/main" id="{0B13142B-E9FA-4D6B-839F-8D8769265BF6}"/>
              </a:ext>
            </a:extLst>
          </p:cNvPr>
          <p:cNvCxnSpPr>
            <a:cxnSpLocks noChangeShapeType="1"/>
            <a:stCxn id="87045" idx="1"/>
            <a:endCxn id="87044" idx="0"/>
          </p:cNvCxnSpPr>
          <p:nvPr/>
        </p:nvCxnSpPr>
        <p:spPr bwMode="auto">
          <a:xfrm rot="5400000" flipH="1" flipV="1">
            <a:off x="4545014" y="5037139"/>
            <a:ext cx="15875" cy="22542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7065" name="直接箭头连接符 43">
            <a:extLst>
              <a:ext uri="{FF2B5EF4-FFF2-40B4-BE49-F238E27FC236}">
                <a16:creationId xmlns:a16="http://schemas.microsoft.com/office/drawing/2014/main" id="{0ADF535E-2341-436F-9740-705DF4314492}"/>
              </a:ext>
            </a:extLst>
          </p:cNvPr>
          <p:cNvCxnSpPr>
            <a:cxnSpLocks noChangeShapeType="1"/>
            <a:stCxn id="87045" idx="1"/>
            <a:endCxn id="87044" idx="0"/>
          </p:cNvCxnSpPr>
          <p:nvPr/>
        </p:nvCxnSpPr>
        <p:spPr bwMode="auto">
          <a:xfrm>
            <a:off x="5310189" y="5000625"/>
            <a:ext cx="357187"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7066" name="直接箭头连接符 30">
            <a:extLst>
              <a:ext uri="{FF2B5EF4-FFF2-40B4-BE49-F238E27FC236}">
                <a16:creationId xmlns:a16="http://schemas.microsoft.com/office/drawing/2014/main" id="{7FC0003F-393B-4CA1-B189-A0BE0BA83E75}"/>
              </a:ext>
            </a:extLst>
          </p:cNvPr>
          <p:cNvCxnSpPr>
            <a:cxnSpLocks noChangeShapeType="1"/>
            <a:stCxn id="87045" idx="1"/>
            <a:endCxn id="87044" idx="0"/>
          </p:cNvCxnSpPr>
          <p:nvPr/>
        </p:nvCxnSpPr>
        <p:spPr bwMode="auto">
          <a:xfrm>
            <a:off x="3738563" y="4643439"/>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
        <p:nvSpPr>
          <p:cNvPr id="87067" name="灯片编号占位符 1">
            <a:extLst>
              <a:ext uri="{FF2B5EF4-FFF2-40B4-BE49-F238E27FC236}">
                <a16:creationId xmlns:a16="http://schemas.microsoft.com/office/drawing/2014/main" id="{F349848F-1895-4212-ACC7-61016FCEA95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53587BAB-D415-4F95-A1A6-2BAFACAE80EF}"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306</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87068" name="Text Box 4">
            <a:extLst>
              <a:ext uri="{FF2B5EF4-FFF2-40B4-BE49-F238E27FC236}">
                <a16:creationId xmlns:a16="http://schemas.microsoft.com/office/drawing/2014/main" id="{EDA84D70-BC5C-48D8-B6DB-1AA458A119E3}"/>
              </a:ext>
            </a:extLst>
          </p:cNvPr>
          <p:cNvSpPr txBox="1">
            <a:spLocks noChangeArrowheads="1"/>
          </p:cNvSpPr>
          <p:nvPr/>
        </p:nvSpPr>
        <p:spPr bwMode="auto">
          <a:xfrm>
            <a:off x="5170489" y="2203450"/>
            <a:ext cx="43719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3366FF"/>
                </a:solidFill>
                <a:latin typeface="Times New Roman" panose="02020603050405020304" pitchFamily="18" charset="0"/>
                <a:ea typeface="宋体" panose="02010600030101010101" pitchFamily="2" charset="-122"/>
              </a:rPr>
              <a:t>程序例子执行时的第六个周期</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5" name="Text Box 2">
            <a:extLst>
              <a:ext uri="{FF2B5EF4-FFF2-40B4-BE49-F238E27FC236}">
                <a16:creationId xmlns:a16="http://schemas.microsoft.com/office/drawing/2014/main" id="{687FA425-C6A9-484F-9D02-E4BC68D05890}"/>
              </a:ext>
            </a:extLst>
          </p:cNvPr>
          <p:cNvSpPr txBox="1">
            <a:spLocks noChangeArrowheads="1"/>
          </p:cNvSpPr>
          <p:nvPr/>
        </p:nvSpPr>
        <p:spPr bwMode="auto">
          <a:xfrm>
            <a:off x="1847851" y="188914"/>
            <a:ext cx="8640763"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宋体" panose="02010600030101010101" pitchFamily="2" charset="-122"/>
                <a:ea typeface="宋体" panose="02010600030101010101" pitchFamily="2" charset="-122"/>
              </a:rPr>
              <a:t>（5）PC输出5，从存储器取出第六条指令</a:t>
            </a:r>
            <a:r>
              <a:rPr lang="zh-CN" altLang="en-US" sz="2000" b="1">
                <a:solidFill>
                  <a:srgbClr val="FFCC00"/>
                </a:solidFill>
                <a:latin typeface="宋体" panose="02010600030101010101" pitchFamily="2" charset="-122"/>
                <a:ea typeface="宋体" panose="02010600030101010101" pitchFamily="2" charset="-122"/>
              </a:rPr>
              <a:t>subi r10，r10，1</a:t>
            </a:r>
            <a:r>
              <a:rPr lang="zh-CN" altLang="en-US" sz="2000" b="1">
                <a:solidFill>
                  <a:srgbClr val="CCFFFF"/>
                </a:solidFill>
                <a:latin typeface="宋体" panose="02010600030101010101" pitchFamily="2" charset="-122"/>
                <a:ea typeface="宋体" panose="02010600030101010101" pitchFamily="2" charset="-122"/>
              </a:rPr>
              <a:t>；在周期结束时打入IR。BTAKEN＝0，周期结束时把</a:t>
            </a:r>
            <a:r>
              <a:rPr lang="zh-CN" altLang="en-US" sz="2000" b="1">
                <a:solidFill>
                  <a:srgbClr val="FFCC66"/>
                </a:solidFill>
                <a:latin typeface="宋体" panose="02010600030101010101" pitchFamily="2" charset="-122"/>
                <a:ea typeface="宋体" panose="02010600030101010101" pitchFamily="2" charset="-122"/>
              </a:rPr>
              <a:t>6打入PC</a:t>
            </a:r>
            <a:r>
              <a:rPr lang="zh-CN" altLang="en-US" sz="2000" b="1">
                <a:solidFill>
                  <a:srgbClr val="CCFFFF"/>
                </a:solidFill>
                <a:latin typeface="宋体" panose="02010600030101010101" pitchFamily="2" charset="-122"/>
                <a:ea typeface="宋体" panose="02010600030101010101" pitchFamily="2" charset="-122"/>
              </a:rPr>
              <a:t>。</a:t>
            </a:r>
          </a:p>
          <a:p>
            <a:pPr fontAlgn="base">
              <a:spcBef>
                <a:spcPct val="0"/>
              </a:spcBef>
              <a:spcAft>
                <a:spcPct val="0"/>
              </a:spcAft>
            </a:pPr>
            <a:r>
              <a:rPr lang="zh-CN" altLang="en-US" sz="2000" b="1">
                <a:solidFill>
                  <a:srgbClr val="CCFFFF"/>
                </a:solidFill>
                <a:latin typeface="宋体" panose="02010600030101010101" pitchFamily="2" charset="-122"/>
                <a:ea typeface="宋体" panose="02010600030101010101" pitchFamily="2" charset="-122"/>
              </a:rPr>
              <a:t>　　</a:t>
            </a:r>
            <a:r>
              <a:rPr lang="zh-CN" altLang="en-US" sz="2000" b="1">
                <a:solidFill>
                  <a:srgbClr val="FFCC00"/>
                </a:solidFill>
                <a:latin typeface="宋体" panose="02010600030101010101" pitchFamily="2" charset="-122"/>
                <a:ea typeface="宋体" panose="02010600030101010101" pitchFamily="2" charset="-122"/>
              </a:rPr>
              <a:t>第六个时钟周期结束，即刚进入第七个周期时</a:t>
            </a:r>
            <a:r>
              <a:rPr lang="zh-CN" altLang="en-US" sz="2000" b="1">
                <a:solidFill>
                  <a:srgbClr val="CCFFFF"/>
                </a:solidFill>
                <a:latin typeface="宋体" panose="02010600030101010101" pitchFamily="2" charset="-122"/>
                <a:ea typeface="宋体" panose="02010600030101010101" pitchFamily="2" charset="-122"/>
              </a:rPr>
              <a:t>：PC输出6，指向第七条指令；IR输出第六条指令subi r10，r10，1；A和B分别输出寄存器r9和r8的内容，I送出32位的200(第五条指令)；R输出加法结果(第四条指令)；C输出第三条指令减法操作的结果。</a:t>
            </a:r>
          </a:p>
        </p:txBody>
      </p:sp>
      <p:grpSp>
        <p:nvGrpSpPr>
          <p:cNvPr id="88066" name="Group 6">
            <a:extLst>
              <a:ext uri="{FF2B5EF4-FFF2-40B4-BE49-F238E27FC236}">
                <a16:creationId xmlns:a16="http://schemas.microsoft.com/office/drawing/2014/main" id="{08415657-9B4C-481E-BA8E-04E5CDCD244A}"/>
              </a:ext>
            </a:extLst>
          </p:cNvPr>
          <p:cNvGrpSpPr>
            <a:grpSpLocks/>
          </p:cNvGrpSpPr>
          <p:nvPr/>
        </p:nvGrpSpPr>
        <p:grpSpPr bwMode="auto">
          <a:xfrm>
            <a:off x="1703389" y="2206625"/>
            <a:ext cx="8713787" cy="4535488"/>
            <a:chOff x="113" y="1026"/>
            <a:chExt cx="5489" cy="3084"/>
          </a:xfrm>
        </p:grpSpPr>
        <p:pic>
          <p:nvPicPr>
            <p:cNvPr id="88067" name="Picture 7" descr="19">
              <a:extLst>
                <a:ext uri="{FF2B5EF4-FFF2-40B4-BE49-F238E27FC236}">
                  <a16:creationId xmlns:a16="http://schemas.microsoft.com/office/drawing/2014/main" id="{FEEFEEDD-7BF2-4A70-9215-4BD1DB5CBC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1026"/>
              <a:ext cx="5489" cy="3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Line 8">
              <a:extLst>
                <a:ext uri="{FF2B5EF4-FFF2-40B4-BE49-F238E27FC236}">
                  <a16:creationId xmlns:a16="http://schemas.microsoft.com/office/drawing/2014/main" id="{8CF9B9BE-5958-42AA-8913-163BE5388E56}"/>
                </a:ext>
              </a:extLst>
            </p:cNvPr>
            <p:cNvSpPr>
              <a:spLocks noChangeShapeType="1"/>
            </p:cNvSpPr>
            <p:nvPr/>
          </p:nvSpPr>
          <p:spPr bwMode="auto">
            <a:xfrm flipV="1">
              <a:off x="1701" y="3067"/>
              <a:ext cx="136" cy="91"/>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88069" name="Line 9">
              <a:extLst>
                <a:ext uri="{FF2B5EF4-FFF2-40B4-BE49-F238E27FC236}">
                  <a16:creationId xmlns:a16="http://schemas.microsoft.com/office/drawing/2014/main" id="{CD12E2A6-33EB-4413-9A75-C8E95F2289BB}"/>
                </a:ext>
              </a:extLst>
            </p:cNvPr>
            <p:cNvSpPr>
              <a:spLocks noChangeShapeType="1"/>
            </p:cNvSpPr>
            <p:nvPr/>
          </p:nvSpPr>
          <p:spPr bwMode="auto">
            <a:xfrm>
              <a:off x="1701" y="2976"/>
              <a:ext cx="136" cy="91"/>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grpSp>
      <p:pic>
        <p:nvPicPr>
          <p:cNvPr id="88070" name="Picture 5" descr="图2">
            <a:extLst>
              <a:ext uri="{FF2B5EF4-FFF2-40B4-BE49-F238E27FC236}">
                <a16:creationId xmlns:a16="http://schemas.microsoft.com/office/drawing/2014/main" id="{7C2AA1EC-454F-4378-87B1-F8AD5CFB0950}"/>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48416" t="44518" r="46565" b="47380"/>
          <a:stretch>
            <a:fillRect/>
          </a:stretch>
        </p:blipFill>
        <p:spPr bwMode="auto">
          <a:xfrm>
            <a:off x="9551989" y="1773239"/>
            <a:ext cx="935037"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071" name="直接箭头连接符 7">
            <a:extLst>
              <a:ext uri="{FF2B5EF4-FFF2-40B4-BE49-F238E27FC236}">
                <a16:creationId xmlns:a16="http://schemas.microsoft.com/office/drawing/2014/main" id="{DB75324D-7274-4FC8-8F1C-8E1BB5283ACF}"/>
              </a:ext>
            </a:extLst>
          </p:cNvPr>
          <p:cNvCxnSpPr>
            <a:cxnSpLocks noChangeShapeType="1"/>
          </p:cNvCxnSpPr>
          <p:nvPr/>
        </p:nvCxnSpPr>
        <p:spPr bwMode="auto">
          <a:xfrm rot="5400000" flipH="1" flipV="1">
            <a:off x="1452563" y="4641851"/>
            <a:ext cx="2287588"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8072" name="直接连接符 10">
            <a:extLst>
              <a:ext uri="{FF2B5EF4-FFF2-40B4-BE49-F238E27FC236}">
                <a16:creationId xmlns:a16="http://schemas.microsoft.com/office/drawing/2014/main" id="{9A56AD0C-BC9F-4095-B22E-B097E9196A31}"/>
              </a:ext>
            </a:extLst>
          </p:cNvPr>
          <p:cNvCxnSpPr>
            <a:cxnSpLocks noChangeShapeType="1"/>
          </p:cNvCxnSpPr>
          <p:nvPr/>
        </p:nvCxnSpPr>
        <p:spPr bwMode="auto">
          <a:xfrm flipV="1">
            <a:off x="2452688" y="3070226"/>
            <a:ext cx="214312" cy="142875"/>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88073" name="直接连接符 12">
            <a:extLst>
              <a:ext uri="{FF2B5EF4-FFF2-40B4-BE49-F238E27FC236}">
                <a16:creationId xmlns:a16="http://schemas.microsoft.com/office/drawing/2014/main" id="{E668C75B-3704-47E7-A5E0-F099314D5A4E}"/>
              </a:ext>
            </a:extLst>
          </p:cNvPr>
          <p:cNvCxnSpPr>
            <a:cxnSpLocks noChangeShapeType="1"/>
          </p:cNvCxnSpPr>
          <p:nvPr/>
        </p:nvCxnSpPr>
        <p:spPr bwMode="auto">
          <a:xfrm>
            <a:off x="3381376" y="3284539"/>
            <a:ext cx="142875" cy="1587"/>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88074" name="直接连接符 14">
            <a:extLst>
              <a:ext uri="{FF2B5EF4-FFF2-40B4-BE49-F238E27FC236}">
                <a16:creationId xmlns:a16="http://schemas.microsoft.com/office/drawing/2014/main" id="{A993274B-272B-4A41-91CB-6E2743525E63}"/>
              </a:ext>
            </a:extLst>
          </p:cNvPr>
          <p:cNvCxnSpPr>
            <a:cxnSpLocks noChangeShapeType="1"/>
          </p:cNvCxnSpPr>
          <p:nvPr/>
        </p:nvCxnSpPr>
        <p:spPr bwMode="auto">
          <a:xfrm rot="16200000" flipV="1">
            <a:off x="3128963" y="2890838"/>
            <a:ext cx="787400" cy="0"/>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88075" name="直接连接符 11">
            <a:extLst>
              <a:ext uri="{FF2B5EF4-FFF2-40B4-BE49-F238E27FC236}">
                <a16:creationId xmlns:a16="http://schemas.microsoft.com/office/drawing/2014/main" id="{EDEF0585-E70B-49D7-939E-CC79BB5FA828}"/>
              </a:ext>
            </a:extLst>
          </p:cNvPr>
          <p:cNvCxnSpPr>
            <a:cxnSpLocks noChangeShapeType="1"/>
          </p:cNvCxnSpPr>
          <p:nvPr/>
        </p:nvCxnSpPr>
        <p:spPr bwMode="auto">
          <a:xfrm rot="10800000">
            <a:off x="1881188" y="2498725"/>
            <a:ext cx="1643062" cy="1588"/>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88076" name="直接连接符 18">
            <a:extLst>
              <a:ext uri="{FF2B5EF4-FFF2-40B4-BE49-F238E27FC236}">
                <a16:creationId xmlns:a16="http://schemas.microsoft.com/office/drawing/2014/main" id="{B47FBB88-01E2-4BC7-B625-FF154E00E06F}"/>
              </a:ext>
            </a:extLst>
          </p:cNvPr>
          <p:cNvCxnSpPr>
            <a:cxnSpLocks noChangeShapeType="1"/>
          </p:cNvCxnSpPr>
          <p:nvPr/>
        </p:nvCxnSpPr>
        <p:spPr bwMode="auto">
          <a:xfrm rot="5400000">
            <a:off x="774701" y="3606801"/>
            <a:ext cx="2214562" cy="1587"/>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88077" name="直接箭头连接符 20">
            <a:extLst>
              <a:ext uri="{FF2B5EF4-FFF2-40B4-BE49-F238E27FC236}">
                <a16:creationId xmlns:a16="http://schemas.microsoft.com/office/drawing/2014/main" id="{84ADBB0F-413C-4BFF-B42E-6B774A4011FF}"/>
              </a:ext>
            </a:extLst>
          </p:cNvPr>
          <p:cNvCxnSpPr>
            <a:cxnSpLocks noChangeShapeType="1"/>
          </p:cNvCxnSpPr>
          <p:nvPr/>
        </p:nvCxnSpPr>
        <p:spPr bwMode="auto">
          <a:xfrm>
            <a:off x="1881188" y="4714875"/>
            <a:ext cx="214312"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8078" name="直接箭头连接符 23">
            <a:extLst>
              <a:ext uri="{FF2B5EF4-FFF2-40B4-BE49-F238E27FC236}">
                <a16:creationId xmlns:a16="http://schemas.microsoft.com/office/drawing/2014/main" id="{7415E092-9C4F-468B-8E63-FCE8AEBF6CBE}"/>
              </a:ext>
            </a:extLst>
          </p:cNvPr>
          <p:cNvCxnSpPr>
            <a:cxnSpLocks noChangeShapeType="1"/>
          </p:cNvCxnSpPr>
          <p:nvPr/>
        </p:nvCxnSpPr>
        <p:spPr bwMode="auto">
          <a:xfrm>
            <a:off x="2166938" y="3213100"/>
            <a:ext cx="285750"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8079" name="直接箭头连接符 25">
            <a:extLst>
              <a:ext uri="{FF2B5EF4-FFF2-40B4-BE49-F238E27FC236}">
                <a16:creationId xmlns:a16="http://schemas.microsoft.com/office/drawing/2014/main" id="{C9262AED-A70E-4EC4-8534-31ECFFD3C567}"/>
              </a:ext>
            </a:extLst>
          </p:cNvPr>
          <p:cNvCxnSpPr>
            <a:cxnSpLocks noChangeShapeType="1"/>
          </p:cNvCxnSpPr>
          <p:nvPr/>
        </p:nvCxnSpPr>
        <p:spPr bwMode="auto">
          <a:xfrm>
            <a:off x="2667001" y="3070225"/>
            <a:ext cx="214313"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8080" name="直接箭头连接符 16">
            <a:extLst>
              <a:ext uri="{FF2B5EF4-FFF2-40B4-BE49-F238E27FC236}">
                <a16:creationId xmlns:a16="http://schemas.microsoft.com/office/drawing/2014/main" id="{683CE085-0654-4784-A57B-48202B4E4D8B}"/>
              </a:ext>
            </a:extLst>
          </p:cNvPr>
          <p:cNvCxnSpPr>
            <a:cxnSpLocks noChangeShapeType="1"/>
          </p:cNvCxnSpPr>
          <p:nvPr/>
        </p:nvCxnSpPr>
        <p:spPr bwMode="auto">
          <a:xfrm>
            <a:off x="5810251" y="5072064"/>
            <a:ext cx="500063"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8081" name="直接箭头连接符 17">
            <a:extLst>
              <a:ext uri="{FF2B5EF4-FFF2-40B4-BE49-F238E27FC236}">
                <a16:creationId xmlns:a16="http://schemas.microsoft.com/office/drawing/2014/main" id="{153FEA88-EDAE-47D7-A221-67016CE8F464}"/>
              </a:ext>
            </a:extLst>
          </p:cNvPr>
          <p:cNvCxnSpPr>
            <a:cxnSpLocks noChangeShapeType="1"/>
          </p:cNvCxnSpPr>
          <p:nvPr/>
        </p:nvCxnSpPr>
        <p:spPr bwMode="auto">
          <a:xfrm>
            <a:off x="5810251" y="3643314"/>
            <a:ext cx="1928813"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8082" name="直接箭头连接符 18">
            <a:extLst>
              <a:ext uri="{FF2B5EF4-FFF2-40B4-BE49-F238E27FC236}">
                <a16:creationId xmlns:a16="http://schemas.microsoft.com/office/drawing/2014/main" id="{5C894440-B172-4048-A651-04C2CF11EFF3}"/>
              </a:ext>
            </a:extLst>
          </p:cNvPr>
          <p:cNvCxnSpPr>
            <a:cxnSpLocks noChangeShapeType="1"/>
          </p:cNvCxnSpPr>
          <p:nvPr/>
        </p:nvCxnSpPr>
        <p:spPr bwMode="auto">
          <a:xfrm>
            <a:off x="5810250" y="4214814"/>
            <a:ext cx="928688"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8083" name="直接连接符 19">
            <a:extLst>
              <a:ext uri="{FF2B5EF4-FFF2-40B4-BE49-F238E27FC236}">
                <a16:creationId xmlns:a16="http://schemas.microsoft.com/office/drawing/2014/main" id="{0C686EF6-C24C-4D41-AFD3-9768FDB0824F}"/>
              </a:ext>
            </a:extLst>
          </p:cNvPr>
          <p:cNvCxnSpPr>
            <a:cxnSpLocks noChangeShapeType="1"/>
          </p:cNvCxnSpPr>
          <p:nvPr/>
        </p:nvCxnSpPr>
        <p:spPr bwMode="auto">
          <a:xfrm rot="10800000">
            <a:off x="6310313" y="5072064"/>
            <a:ext cx="214312" cy="142875"/>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88084" name="直接箭头连接符 20">
            <a:extLst>
              <a:ext uri="{FF2B5EF4-FFF2-40B4-BE49-F238E27FC236}">
                <a16:creationId xmlns:a16="http://schemas.microsoft.com/office/drawing/2014/main" id="{A32BD98E-768A-404D-91E5-860160D7301A}"/>
              </a:ext>
            </a:extLst>
          </p:cNvPr>
          <p:cNvCxnSpPr>
            <a:cxnSpLocks noChangeShapeType="1"/>
          </p:cNvCxnSpPr>
          <p:nvPr/>
        </p:nvCxnSpPr>
        <p:spPr bwMode="auto">
          <a:xfrm>
            <a:off x="6524625" y="5214939"/>
            <a:ext cx="285750"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8085" name="直接箭头连接符 21">
            <a:extLst>
              <a:ext uri="{FF2B5EF4-FFF2-40B4-BE49-F238E27FC236}">
                <a16:creationId xmlns:a16="http://schemas.microsoft.com/office/drawing/2014/main" id="{3E43BB31-B5C9-447A-8913-2199101A42B7}"/>
              </a:ext>
            </a:extLst>
          </p:cNvPr>
          <p:cNvCxnSpPr>
            <a:cxnSpLocks noChangeShapeType="1"/>
          </p:cNvCxnSpPr>
          <p:nvPr/>
        </p:nvCxnSpPr>
        <p:spPr bwMode="auto">
          <a:xfrm rot="5400000" flipH="1" flipV="1">
            <a:off x="6310313" y="5713413"/>
            <a:ext cx="285750" cy="0"/>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8086" name="直接箭头连接符 22">
            <a:extLst>
              <a:ext uri="{FF2B5EF4-FFF2-40B4-BE49-F238E27FC236}">
                <a16:creationId xmlns:a16="http://schemas.microsoft.com/office/drawing/2014/main" id="{55ABAC98-A1BD-473B-B6DF-C79A978586E8}"/>
              </a:ext>
            </a:extLst>
          </p:cNvPr>
          <p:cNvCxnSpPr>
            <a:cxnSpLocks noChangeShapeType="1"/>
          </p:cNvCxnSpPr>
          <p:nvPr/>
        </p:nvCxnSpPr>
        <p:spPr bwMode="auto">
          <a:xfrm rot="5400000" flipH="1" flipV="1">
            <a:off x="6918326" y="5607051"/>
            <a:ext cx="500062"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8087" name="直接箭头连接符 23">
            <a:extLst>
              <a:ext uri="{FF2B5EF4-FFF2-40B4-BE49-F238E27FC236}">
                <a16:creationId xmlns:a16="http://schemas.microsoft.com/office/drawing/2014/main" id="{89109716-CE16-4349-A9A9-70207F637C54}"/>
              </a:ext>
            </a:extLst>
          </p:cNvPr>
          <p:cNvCxnSpPr>
            <a:cxnSpLocks noChangeShapeType="1"/>
          </p:cNvCxnSpPr>
          <p:nvPr/>
        </p:nvCxnSpPr>
        <p:spPr bwMode="auto">
          <a:xfrm>
            <a:off x="7454900" y="3929064"/>
            <a:ext cx="357188"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8088" name="直接箭头连接符 24">
            <a:extLst>
              <a:ext uri="{FF2B5EF4-FFF2-40B4-BE49-F238E27FC236}">
                <a16:creationId xmlns:a16="http://schemas.microsoft.com/office/drawing/2014/main" id="{ECC2C6F0-5282-4F42-B107-AB7216A593B3}"/>
              </a:ext>
            </a:extLst>
          </p:cNvPr>
          <p:cNvCxnSpPr>
            <a:cxnSpLocks noChangeShapeType="1"/>
          </p:cNvCxnSpPr>
          <p:nvPr/>
        </p:nvCxnSpPr>
        <p:spPr bwMode="auto">
          <a:xfrm>
            <a:off x="7524750" y="4286250"/>
            <a:ext cx="285750"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8089" name="直接箭头连接符 25">
            <a:extLst>
              <a:ext uri="{FF2B5EF4-FFF2-40B4-BE49-F238E27FC236}">
                <a16:creationId xmlns:a16="http://schemas.microsoft.com/office/drawing/2014/main" id="{2E218A39-4094-4D7F-88D5-0F0D0D864A6F}"/>
              </a:ext>
            </a:extLst>
          </p:cNvPr>
          <p:cNvCxnSpPr>
            <a:cxnSpLocks noChangeShapeType="1"/>
          </p:cNvCxnSpPr>
          <p:nvPr/>
        </p:nvCxnSpPr>
        <p:spPr bwMode="auto">
          <a:xfrm>
            <a:off x="7524750" y="4643439"/>
            <a:ext cx="285750"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8090" name="直接箭头连接符 29">
            <a:extLst>
              <a:ext uri="{FF2B5EF4-FFF2-40B4-BE49-F238E27FC236}">
                <a16:creationId xmlns:a16="http://schemas.microsoft.com/office/drawing/2014/main" id="{B9C9481B-7678-4D7A-87FE-C5D4EEB62796}"/>
              </a:ext>
            </a:extLst>
          </p:cNvPr>
          <p:cNvCxnSpPr>
            <a:cxnSpLocks noChangeShapeType="1"/>
          </p:cNvCxnSpPr>
          <p:nvPr/>
        </p:nvCxnSpPr>
        <p:spPr bwMode="auto">
          <a:xfrm>
            <a:off x="3952876" y="4714875"/>
            <a:ext cx="714375" cy="1588"/>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88091" name="直接箭头连接符 30">
            <a:extLst>
              <a:ext uri="{FF2B5EF4-FFF2-40B4-BE49-F238E27FC236}">
                <a16:creationId xmlns:a16="http://schemas.microsoft.com/office/drawing/2014/main" id="{1A784E9D-68B7-4D85-84BB-75D71D3F972F}"/>
              </a:ext>
            </a:extLst>
          </p:cNvPr>
          <p:cNvCxnSpPr>
            <a:cxnSpLocks noChangeShapeType="1"/>
          </p:cNvCxnSpPr>
          <p:nvPr/>
        </p:nvCxnSpPr>
        <p:spPr bwMode="auto">
          <a:xfrm>
            <a:off x="4024314" y="5929314"/>
            <a:ext cx="714375"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88092" name="直接箭头连接符 31">
            <a:extLst>
              <a:ext uri="{FF2B5EF4-FFF2-40B4-BE49-F238E27FC236}">
                <a16:creationId xmlns:a16="http://schemas.microsoft.com/office/drawing/2014/main" id="{8526EB32-BCEF-405E-9EB1-591B6C4BDE58}"/>
              </a:ext>
            </a:extLst>
          </p:cNvPr>
          <p:cNvCxnSpPr>
            <a:cxnSpLocks noChangeShapeType="1"/>
          </p:cNvCxnSpPr>
          <p:nvPr/>
        </p:nvCxnSpPr>
        <p:spPr bwMode="auto">
          <a:xfrm>
            <a:off x="5381625" y="4214814"/>
            <a:ext cx="285750"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88093" name="直接箭头连接符 32">
            <a:extLst>
              <a:ext uri="{FF2B5EF4-FFF2-40B4-BE49-F238E27FC236}">
                <a16:creationId xmlns:a16="http://schemas.microsoft.com/office/drawing/2014/main" id="{4BB53E14-927D-4622-8A95-F8174D8386EA}"/>
              </a:ext>
            </a:extLst>
          </p:cNvPr>
          <p:cNvCxnSpPr>
            <a:cxnSpLocks noChangeShapeType="1"/>
          </p:cNvCxnSpPr>
          <p:nvPr/>
        </p:nvCxnSpPr>
        <p:spPr bwMode="auto">
          <a:xfrm>
            <a:off x="5381625" y="5929314"/>
            <a:ext cx="285750"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88094" name="直接箭头连接符 33">
            <a:extLst>
              <a:ext uri="{FF2B5EF4-FFF2-40B4-BE49-F238E27FC236}">
                <a16:creationId xmlns:a16="http://schemas.microsoft.com/office/drawing/2014/main" id="{401BBB4F-DB1E-4C73-ACC9-71293F83C938}"/>
              </a:ext>
            </a:extLst>
          </p:cNvPr>
          <p:cNvCxnSpPr>
            <a:cxnSpLocks noChangeShapeType="1"/>
          </p:cNvCxnSpPr>
          <p:nvPr/>
        </p:nvCxnSpPr>
        <p:spPr bwMode="auto">
          <a:xfrm rot="16200000" flipV="1">
            <a:off x="4116389" y="5830889"/>
            <a:ext cx="409575" cy="28575"/>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88095" name="直接连接符 35">
            <a:extLst>
              <a:ext uri="{FF2B5EF4-FFF2-40B4-BE49-F238E27FC236}">
                <a16:creationId xmlns:a16="http://schemas.microsoft.com/office/drawing/2014/main" id="{20592645-5D9A-4FB9-8514-D2E49BE54C5C}"/>
              </a:ext>
            </a:extLst>
          </p:cNvPr>
          <p:cNvCxnSpPr>
            <a:cxnSpLocks noChangeShapeType="1"/>
          </p:cNvCxnSpPr>
          <p:nvPr/>
        </p:nvCxnSpPr>
        <p:spPr bwMode="auto">
          <a:xfrm>
            <a:off x="4024314" y="5357813"/>
            <a:ext cx="200025" cy="4762"/>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88096" name="直接连接符 36">
            <a:extLst>
              <a:ext uri="{FF2B5EF4-FFF2-40B4-BE49-F238E27FC236}">
                <a16:creationId xmlns:a16="http://schemas.microsoft.com/office/drawing/2014/main" id="{841974CA-2605-49E0-821B-977ED62539BE}"/>
              </a:ext>
            </a:extLst>
          </p:cNvPr>
          <p:cNvCxnSpPr>
            <a:cxnSpLocks noChangeShapeType="1"/>
          </p:cNvCxnSpPr>
          <p:nvPr/>
        </p:nvCxnSpPr>
        <p:spPr bwMode="auto">
          <a:xfrm rot="5400000" flipH="1" flipV="1">
            <a:off x="4264820" y="5174457"/>
            <a:ext cx="147637" cy="228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88097" name="直接箭头连接符 37">
            <a:extLst>
              <a:ext uri="{FF2B5EF4-FFF2-40B4-BE49-F238E27FC236}">
                <a16:creationId xmlns:a16="http://schemas.microsoft.com/office/drawing/2014/main" id="{B3F9C1DC-E9CA-4528-8D6C-4F4E545AE485}"/>
              </a:ext>
            </a:extLst>
          </p:cNvPr>
          <p:cNvCxnSpPr>
            <a:cxnSpLocks noChangeShapeType="1"/>
          </p:cNvCxnSpPr>
          <p:nvPr/>
        </p:nvCxnSpPr>
        <p:spPr bwMode="auto">
          <a:xfrm rot="5400000" flipH="1" flipV="1">
            <a:off x="4518820" y="5082382"/>
            <a:ext cx="15875" cy="227013"/>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88098" name="直接箭头连接符 38">
            <a:extLst>
              <a:ext uri="{FF2B5EF4-FFF2-40B4-BE49-F238E27FC236}">
                <a16:creationId xmlns:a16="http://schemas.microsoft.com/office/drawing/2014/main" id="{BF4B73EA-99AF-40E4-8AEC-20191BB8FF01}"/>
              </a:ext>
            </a:extLst>
          </p:cNvPr>
          <p:cNvCxnSpPr>
            <a:cxnSpLocks noChangeShapeType="1"/>
          </p:cNvCxnSpPr>
          <p:nvPr/>
        </p:nvCxnSpPr>
        <p:spPr bwMode="auto">
          <a:xfrm>
            <a:off x="5310189" y="5072064"/>
            <a:ext cx="357187"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88099" name="直接箭头连接符 39">
            <a:extLst>
              <a:ext uri="{FF2B5EF4-FFF2-40B4-BE49-F238E27FC236}">
                <a16:creationId xmlns:a16="http://schemas.microsoft.com/office/drawing/2014/main" id="{E7C62F40-6863-4B08-BFA4-0DDD82B8724D}"/>
              </a:ext>
            </a:extLst>
          </p:cNvPr>
          <p:cNvCxnSpPr>
            <a:cxnSpLocks noChangeShapeType="1"/>
          </p:cNvCxnSpPr>
          <p:nvPr/>
        </p:nvCxnSpPr>
        <p:spPr bwMode="auto">
          <a:xfrm>
            <a:off x="9525000" y="4643439"/>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8100" name="直接连接符 40">
            <a:extLst>
              <a:ext uri="{FF2B5EF4-FFF2-40B4-BE49-F238E27FC236}">
                <a16:creationId xmlns:a16="http://schemas.microsoft.com/office/drawing/2014/main" id="{73A43178-14CD-42D1-87A8-51765837749E}"/>
              </a:ext>
            </a:extLst>
          </p:cNvPr>
          <p:cNvCxnSpPr>
            <a:cxnSpLocks noChangeShapeType="1"/>
          </p:cNvCxnSpPr>
          <p:nvPr/>
        </p:nvCxnSpPr>
        <p:spPr bwMode="auto">
          <a:xfrm>
            <a:off x="9810750" y="4643439"/>
            <a:ext cx="285750" cy="142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8101" name="直接连接符 41">
            <a:extLst>
              <a:ext uri="{FF2B5EF4-FFF2-40B4-BE49-F238E27FC236}">
                <a16:creationId xmlns:a16="http://schemas.microsoft.com/office/drawing/2014/main" id="{F85FFF2C-44D6-4BE2-9121-1E8135D5F47B}"/>
              </a:ext>
            </a:extLst>
          </p:cNvPr>
          <p:cNvCxnSpPr>
            <a:cxnSpLocks noChangeShapeType="1"/>
          </p:cNvCxnSpPr>
          <p:nvPr/>
        </p:nvCxnSpPr>
        <p:spPr bwMode="auto">
          <a:xfrm rot="5400000" flipH="1" flipV="1">
            <a:off x="9131301" y="3749676"/>
            <a:ext cx="207327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8102" name="直接连接符 42">
            <a:extLst>
              <a:ext uri="{FF2B5EF4-FFF2-40B4-BE49-F238E27FC236}">
                <a16:creationId xmlns:a16="http://schemas.microsoft.com/office/drawing/2014/main" id="{47518438-168B-41FB-A2FA-034ADC182090}"/>
              </a:ext>
            </a:extLst>
          </p:cNvPr>
          <p:cNvCxnSpPr>
            <a:cxnSpLocks noChangeShapeType="1"/>
          </p:cNvCxnSpPr>
          <p:nvPr/>
        </p:nvCxnSpPr>
        <p:spPr bwMode="auto">
          <a:xfrm rot="10800000" flipV="1">
            <a:off x="4452938" y="2714625"/>
            <a:ext cx="5715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8103" name="直接连接符 43">
            <a:extLst>
              <a:ext uri="{FF2B5EF4-FFF2-40B4-BE49-F238E27FC236}">
                <a16:creationId xmlns:a16="http://schemas.microsoft.com/office/drawing/2014/main" id="{AC84B681-5EE8-4041-BEEF-211BF8E68646}"/>
              </a:ext>
            </a:extLst>
          </p:cNvPr>
          <p:cNvCxnSpPr>
            <a:cxnSpLocks noChangeShapeType="1"/>
          </p:cNvCxnSpPr>
          <p:nvPr/>
        </p:nvCxnSpPr>
        <p:spPr bwMode="auto">
          <a:xfrm rot="5400000">
            <a:off x="3700464" y="3462339"/>
            <a:ext cx="1501775" cy="3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8104" name="直接箭头连接符 44">
            <a:extLst>
              <a:ext uri="{FF2B5EF4-FFF2-40B4-BE49-F238E27FC236}">
                <a16:creationId xmlns:a16="http://schemas.microsoft.com/office/drawing/2014/main" id="{EEE538FB-C4B9-417F-871D-0663C5BFFF66}"/>
              </a:ext>
            </a:extLst>
          </p:cNvPr>
          <p:cNvCxnSpPr>
            <a:cxnSpLocks noChangeShapeType="1"/>
          </p:cNvCxnSpPr>
          <p:nvPr/>
        </p:nvCxnSpPr>
        <p:spPr bwMode="auto">
          <a:xfrm>
            <a:off x="4452938" y="414337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8105" name="直接箭头连接符 45">
            <a:extLst>
              <a:ext uri="{FF2B5EF4-FFF2-40B4-BE49-F238E27FC236}">
                <a16:creationId xmlns:a16="http://schemas.microsoft.com/office/drawing/2014/main" id="{68FF2CCD-1BFE-436B-9040-1FFF33A0DD2E}"/>
              </a:ext>
            </a:extLst>
          </p:cNvPr>
          <p:cNvCxnSpPr>
            <a:cxnSpLocks noChangeShapeType="1"/>
          </p:cNvCxnSpPr>
          <p:nvPr/>
        </p:nvCxnSpPr>
        <p:spPr bwMode="auto">
          <a:xfrm rot="5400000" flipH="1" flipV="1">
            <a:off x="9713120" y="5401470"/>
            <a:ext cx="42862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8106" name="直接连接符 46">
            <a:extLst>
              <a:ext uri="{FF2B5EF4-FFF2-40B4-BE49-F238E27FC236}">
                <a16:creationId xmlns:a16="http://schemas.microsoft.com/office/drawing/2014/main" id="{0FF8FFC9-CE09-4BAB-988A-6EA5528D7C22}"/>
              </a:ext>
            </a:extLst>
          </p:cNvPr>
          <p:cNvCxnSpPr>
            <a:cxnSpLocks noChangeShapeType="1"/>
          </p:cNvCxnSpPr>
          <p:nvPr/>
        </p:nvCxnSpPr>
        <p:spPr bwMode="auto">
          <a:xfrm rot="5400000" flipH="1" flipV="1">
            <a:off x="5275263" y="5892801"/>
            <a:ext cx="357188"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8107" name="直接连接符 47">
            <a:extLst>
              <a:ext uri="{FF2B5EF4-FFF2-40B4-BE49-F238E27FC236}">
                <a16:creationId xmlns:a16="http://schemas.microsoft.com/office/drawing/2014/main" id="{58D8EE7C-A872-46CC-ACDA-3F24038992F8}"/>
              </a:ext>
            </a:extLst>
          </p:cNvPr>
          <p:cNvCxnSpPr>
            <a:cxnSpLocks noChangeShapeType="1"/>
          </p:cNvCxnSpPr>
          <p:nvPr/>
        </p:nvCxnSpPr>
        <p:spPr bwMode="auto">
          <a:xfrm rot="10800000">
            <a:off x="5167313" y="5715000"/>
            <a:ext cx="285750"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8108" name="直接箭头连接符 48">
            <a:extLst>
              <a:ext uri="{FF2B5EF4-FFF2-40B4-BE49-F238E27FC236}">
                <a16:creationId xmlns:a16="http://schemas.microsoft.com/office/drawing/2014/main" id="{C4D141F6-A276-42A8-BDC0-EBD7B3C68F4A}"/>
              </a:ext>
            </a:extLst>
          </p:cNvPr>
          <p:cNvCxnSpPr>
            <a:cxnSpLocks noChangeShapeType="1"/>
          </p:cNvCxnSpPr>
          <p:nvPr/>
        </p:nvCxnSpPr>
        <p:spPr bwMode="auto">
          <a:xfrm rot="5400000" flipH="1" flipV="1">
            <a:off x="5057776" y="5607051"/>
            <a:ext cx="215900" cy="31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8109" name="直接连接符 49">
            <a:extLst>
              <a:ext uri="{FF2B5EF4-FFF2-40B4-BE49-F238E27FC236}">
                <a16:creationId xmlns:a16="http://schemas.microsoft.com/office/drawing/2014/main" id="{B20A6F0A-2A04-4589-8E2A-975CE672AEF1}"/>
              </a:ext>
            </a:extLst>
          </p:cNvPr>
          <p:cNvCxnSpPr>
            <a:cxnSpLocks noChangeShapeType="1"/>
          </p:cNvCxnSpPr>
          <p:nvPr/>
        </p:nvCxnSpPr>
        <p:spPr bwMode="auto">
          <a:xfrm>
            <a:off x="9453564" y="3643314"/>
            <a:ext cx="142875"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8110" name="直接连接符 50">
            <a:extLst>
              <a:ext uri="{FF2B5EF4-FFF2-40B4-BE49-F238E27FC236}">
                <a16:creationId xmlns:a16="http://schemas.microsoft.com/office/drawing/2014/main" id="{7A4B57F1-B039-453C-A722-6A572B7F1B7E}"/>
              </a:ext>
            </a:extLst>
          </p:cNvPr>
          <p:cNvCxnSpPr>
            <a:cxnSpLocks noChangeShapeType="1"/>
          </p:cNvCxnSpPr>
          <p:nvPr/>
        </p:nvCxnSpPr>
        <p:spPr bwMode="auto">
          <a:xfrm rot="5400000" flipH="1" flipV="1">
            <a:off x="9382126" y="3429001"/>
            <a:ext cx="4286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8111" name="直接连接符 51">
            <a:extLst>
              <a:ext uri="{FF2B5EF4-FFF2-40B4-BE49-F238E27FC236}">
                <a16:creationId xmlns:a16="http://schemas.microsoft.com/office/drawing/2014/main" id="{B413A1CC-9EE6-47BC-A2AC-1834864B67CE}"/>
              </a:ext>
            </a:extLst>
          </p:cNvPr>
          <p:cNvCxnSpPr>
            <a:cxnSpLocks noChangeShapeType="1"/>
          </p:cNvCxnSpPr>
          <p:nvPr/>
        </p:nvCxnSpPr>
        <p:spPr bwMode="auto">
          <a:xfrm rot="10800000" flipV="1">
            <a:off x="4238626" y="3214689"/>
            <a:ext cx="5357813" cy="7143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8112" name="直接连接符 52">
            <a:extLst>
              <a:ext uri="{FF2B5EF4-FFF2-40B4-BE49-F238E27FC236}">
                <a16:creationId xmlns:a16="http://schemas.microsoft.com/office/drawing/2014/main" id="{23C08FA0-4F6E-484C-8430-601CC23B6BB5}"/>
              </a:ext>
            </a:extLst>
          </p:cNvPr>
          <p:cNvCxnSpPr>
            <a:cxnSpLocks noChangeShapeType="1"/>
          </p:cNvCxnSpPr>
          <p:nvPr/>
        </p:nvCxnSpPr>
        <p:spPr bwMode="auto">
          <a:xfrm rot="5400000">
            <a:off x="3667125" y="3857625"/>
            <a:ext cx="1143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8113" name="直接箭头连接符 53">
            <a:extLst>
              <a:ext uri="{FF2B5EF4-FFF2-40B4-BE49-F238E27FC236}">
                <a16:creationId xmlns:a16="http://schemas.microsoft.com/office/drawing/2014/main" id="{53CA2F60-DF86-43A7-BFB5-593EFE32FAE8}"/>
              </a:ext>
            </a:extLst>
          </p:cNvPr>
          <p:cNvCxnSpPr>
            <a:cxnSpLocks noChangeShapeType="1"/>
          </p:cNvCxnSpPr>
          <p:nvPr/>
        </p:nvCxnSpPr>
        <p:spPr bwMode="auto">
          <a:xfrm>
            <a:off x="4167188" y="4429125"/>
            <a:ext cx="57150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88114" name="直接连接符 54">
            <a:extLst>
              <a:ext uri="{FF2B5EF4-FFF2-40B4-BE49-F238E27FC236}">
                <a16:creationId xmlns:a16="http://schemas.microsoft.com/office/drawing/2014/main" id="{E4E0B549-33A9-44ED-847B-8453FD27EA1F}"/>
              </a:ext>
            </a:extLst>
          </p:cNvPr>
          <p:cNvCxnSpPr>
            <a:cxnSpLocks noChangeShapeType="1"/>
          </p:cNvCxnSpPr>
          <p:nvPr/>
        </p:nvCxnSpPr>
        <p:spPr bwMode="auto">
          <a:xfrm>
            <a:off x="10025064" y="4786314"/>
            <a:ext cx="142875"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88115" name="直接连接符 55">
            <a:extLst>
              <a:ext uri="{FF2B5EF4-FFF2-40B4-BE49-F238E27FC236}">
                <a16:creationId xmlns:a16="http://schemas.microsoft.com/office/drawing/2014/main" id="{A73F52D7-A952-47B4-834F-CCA533F84BF8}"/>
              </a:ext>
            </a:extLst>
          </p:cNvPr>
          <p:cNvCxnSpPr>
            <a:cxnSpLocks noChangeShapeType="1"/>
          </p:cNvCxnSpPr>
          <p:nvPr/>
        </p:nvCxnSpPr>
        <p:spPr bwMode="auto">
          <a:xfrm rot="5400000">
            <a:off x="7346950" y="5394325"/>
            <a:ext cx="1500188" cy="158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88116" name="直接箭头连接符 56">
            <a:extLst>
              <a:ext uri="{FF2B5EF4-FFF2-40B4-BE49-F238E27FC236}">
                <a16:creationId xmlns:a16="http://schemas.microsoft.com/office/drawing/2014/main" id="{6D1D003E-BFB9-43DE-ACEE-F7E9C34A9494}"/>
              </a:ext>
            </a:extLst>
          </p:cNvPr>
          <p:cNvCxnSpPr>
            <a:cxnSpLocks noChangeShapeType="1"/>
          </p:cNvCxnSpPr>
          <p:nvPr/>
        </p:nvCxnSpPr>
        <p:spPr bwMode="auto">
          <a:xfrm>
            <a:off x="8096250" y="6072189"/>
            <a:ext cx="1143000"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88117" name="直接箭头连接符 57">
            <a:extLst>
              <a:ext uri="{FF2B5EF4-FFF2-40B4-BE49-F238E27FC236}">
                <a16:creationId xmlns:a16="http://schemas.microsoft.com/office/drawing/2014/main" id="{8E36E12A-4147-40F2-AB02-FFF9CD4131BE}"/>
              </a:ext>
            </a:extLst>
          </p:cNvPr>
          <p:cNvCxnSpPr>
            <a:cxnSpLocks noChangeShapeType="1"/>
          </p:cNvCxnSpPr>
          <p:nvPr/>
        </p:nvCxnSpPr>
        <p:spPr bwMode="auto">
          <a:xfrm>
            <a:off x="7953376" y="3643314"/>
            <a:ext cx="1285875"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88118" name="直接连接符 58">
            <a:extLst>
              <a:ext uri="{FF2B5EF4-FFF2-40B4-BE49-F238E27FC236}">
                <a16:creationId xmlns:a16="http://schemas.microsoft.com/office/drawing/2014/main" id="{FEFDD41E-AC3A-44C0-B70B-62A3508EB5B9}"/>
              </a:ext>
            </a:extLst>
          </p:cNvPr>
          <p:cNvCxnSpPr>
            <a:cxnSpLocks noChangeShapeType="1"/>
          </p:cNvCxnSpPr>
          <p:nvPr/>
        </p:nvCxnSpPr>
        <p:spPr bwMode="auto">
          <a:xfrm>
            <a:off x="8024814" y="4643439"/>
            <a:ext cx="142875" cy="1587"/>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88119" name="直接箭头连接符 59">
            <a:extLst>
              <a:ext uri="{FF2B5EF4-FFF2-40B4-BE49-F238E27FC236}">
                <a16:creationId xmlns:a16="http://schemas.microsoft.com/office/drawing/2014/main" id="{4ACA1FE1-733B-40A0-B0D7-D91B50725C4F}"/>
              </a:ext>
            </a:extLst>
          </p:cNvPr>
          <p:cNvCxnSpPr>
            <a:cxnSpLocks noChangeShapeType="1"/>
          </p:cNvCxnSpPr>
          <p:nvPr/>
        </p:nvCxnSpPr>
        <p:spPr bwMode="auto">
          <a:xfrm>
            <a:off x="2381251" y="4714875"/>
            <a:ext cx="428625"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8120" name="直接箭头连接符 60">
            <a:extLst>
              <a:ext uri="{FF2B5EF4-FFF2-40B4-BE49-F238E27FC236}">
                <a16:creationId xmlns:a16="http://schemas.microsoft.com/office/drawing/2014/main" id="{AD5B5DE8-7767-4AE6-BD8D-06495F150969}"/>
              </a:ext>
            </a:extLst>
          </p:cNvPr>
          <p:cNvCxnSpPr>
            <a:cxnSpLocks noChangeShapeType="1"/>
          </p:cNvCxnSpPr>
          <p:nvPr/>
        </p:nvCxnSpPr>
        <p:spPr bwMode="auto">
          <a:xfrm>
            <a:off x="3309938" y="4714875"/>
            <a:ext cx="214312"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8121" name="直接连接符 61">
            <a:extLst>
              <a:ext uri="{FF2B5EF4-FFF2-40B4-BE49-F238E27FC236}">
                <a16:creationId xmlns:a16="http://schemas.microsoft.com/office/drawing/2014/main" id="{3A2CDCF2-0ED9-403C-A55B-B968D8A5698B}"/>
              </a:ext>
            </a:extLst>
          </p:cNvPr>
          <p:cNvCxnSpPr>
            <a:cxnSpLocks noChangeShapeType="1"/>
          </p:cNvCxnSpPr>
          <p:nvPr/>
        </p:nvCxnSpPr>
        <p:spPr bwMode="auto">
          <a:xfrm rot="5400000">
            <a:off x="1917701" y="4178301"/>
            <a:ext cx="1071562" cy="1587"/>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88122" name="直接箭头连接符 62">
            <a:extLst>
              <a:ext uri="{FF2B5EF4-FFF2-40B4-BE49-F238E27FC236}">
                <a16:creationId xmlns:a16="http://schemas.microsoft.com/office/drawing/2014/main" id="{8D8C030E-52DB-4484-8507-713D0D7B4A73}"/>
              </a:ext>
            </a:extLst>
          </p:cNvPr>
          <p:cNvCxnSpPr>
            <a:cxnSpLocks noChangeShapeType="1"/>
          </p:cNvCxnSpPr>
          <p:nvPr/>
        </p:nvCxnSpPr>
        <p:spPr bwMode="auto">
          <a:xfrm>
            <a:off x="2452688" y="3643314"/>
            <a:ext cx="500062"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88123" name="直接箭头连接符 63">
            <a:extLst>
              <a:ext uri="{FF2B5EF4-FFF2-40B4-BE49-F238E27FC236}">
                <a16:creationId xmlns:a16="http://schemas.microsoft.com/office/drawing/2014/main" id="{0E5FFA70-9F25-4E89-907A-6854001DEBA3}"/>
              </a:ext>
            </a:extLst>
          </p:cNvPr>
          <p:cNvCxnSpPr>
            <a:cxnSpLocks noChangeShapeType="1"/>
          </p:cNvCxnSpPr>
          <p:nvPr/>
        </p:nvCxnSpPr>
        <p:spPr bwMode="auto">
          <a:xfrm>
            <a:off x="3738563" y="4714875"/>
            <a:ext cx="285750" cy="1588"/>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sp>
        <p:nvSpPr>
          <p:cNvPr id="88124" name="TextBox 66">
            <a:extLst>
              <a:ext uri="{FF2B5EF4-FFF2-40B4-BE49-F238E27FC236}">
                <a16:creationId xmlns:a16="http://schemas.microsoft.com/office/drawing/2014/main" id="{FFC99177-241B-4FF2-A9E4-E2AA99FBB36D}"/>
              </a:ext>
            </a:extLst>
          </p:cNvPr>
          <p:cNvSpPr txBox="1">
            <a:spLocks noChangeArrowheads="1"/>
          </p:cNvSpPr>
          <p:nvPr/>
        </p:nvSpPr>
        <p:spPr bwMode="auto">
          <a:xfrm>
            <a:off x="2309814" y="4714875"/>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FFFF"/>
                </a:solidFill>
                <a:latin typeface="Times New Roman" panose="02020603050405020304" pitchFamily="18" charset="0"/>
                <a:ea typeface="宋体" panose="02010600030101010101" pitchFamily="2" charset="-122"/>
              </a:rPr>
              <a:t>5</a:t>
            </a:r>
            <a:endParaRPr lang="zh-CN" altLang="en-US" b="1">
              <a:solidFill>
                <a:srgbClr val="FFFFFF"/>
              </a:solidFill>
              <a:latin typeface="Times New Roman" panose="02020603050405020304" pitchFamily="18" charset="0"/>
              <a:ea typeface="宋体" panose="02010600030101010101" pitchFamily="2" charset="-122"/>
            </a:endParaRPr>
          </a:p>
        </p:txBody>
      </p:sp>
      <p:sp>
        <p:nvSpPr>
          <p:cNvPr id="88125" name="TextBox 67">
            <a:extLst>
              <a:ext uri="{FF2B5EF4-FFF2-40B4-BE49-F238E27FC236}">
                <a16:creationId xmlns:a16="http://schemas.microsoft.com/office/drawing/2014/main" id="{D9788D30-8C22-4D83-89B1-760D2C1178C8}"/>
              </a:ext>
            </a:extLst>
          </p:cNvPr>
          <p:cNvSpPr txBox="1">
            <a:spLocks noChangeArrowheads="1"/>
          </p:cNvSpPr>
          <p:nvPr/>
        </p:nvSpPr>
        <p:spPr bwMode="auto">
          <a:xfrm>
            <a:off x="1881189" y="4714875"/>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FFFF"/>
                </a:solidFill>
                <a:latin typeface="Times New Roman" panose="02020603050405020304" pitchFamily="18" charset="0"/>
                <a:ea typeface="宋体" panose="02010600030101010101" pitchFamily="2" charset="-122"/>
              </a:rPr>
              <a:t>6</a:t>
            </a:r>
            <a:endParaRPr lang="zh-CN" altLang="en-US" b="1">
              <a:solidFill>
                <a:srgbClr val="FFFFFF"/>
              </a:solidFill>
              <a:latin typeface="Times New Roman" panose="02020603050405020304" pitchFamily="18" charset="0"/>
              <a:ea typeface="宋体" panose="02010600030101010101" pitchFamily="2" charset="-122"/>
            </a:endParaRPr>
          </a:p>
        </p:txBody>
      </p:sp>
      <p:sp>
        <p:nvSpPr>
          <p:cNvPr id="88126" name="灯片编号占位符 1">
            <a:extLst>
              <a:ext uri="{FF2B5EF4-FFF2-40B4-BE49-F238E27FC236}">
                <a16:creationId xmlns:a16="http://schemas.microsoft.com/office/drawing/2014/main" id="{CCE37CAF-C7BA-49AB-9A07-CFCE40FD6B3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BBA6ADF9-32EC-40D0-A332-60763D2BD62B}"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307</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88127" name="Text Box 4">
            <a:extLst>
              <a:ext uri="{FF2B5EF4-FFF2-40B4-BE49-F238E27FC236}">
                <a16:creationId xmlns:a16="http://schemas.microsoft.com/office/drawing/2014/main" id="{33C6591E-5CA5-4038-A216-A36F22AB04A9}"/>
              </a:ext>
            </a:extLst>
          </p:cNvPr>
          <p:cNvSpPr txBox="1">
            <a:spLocks noChangeArrowheads="1"/>
          </p:cNvSpPr>
          <p:nvPr/>
        </p:nvSpPr>
        <p:spPr bwMode="auto">
          <a:xfrm>
            <a:off x="5170489" y="2203450"/>
            <a:ext cx="43719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3366FF"/>
                </a:solidFill>
                <a:latin typeface="Times New Roman" panose="02020603050405020304" pitchFamily="18" charset="0"/>
                <a:ea typeface="宋体" panose="02010600030101010101" pitchFamily="2" charset="-122"/>
              </a:rPr>
              <a:t>程序例子执行时的第六个周期</a:t>
            </a:r>
          </a:p>
        </p:txBody>
      </p:sp>
      <p:cxnSp>
        <p:nvCxnSpPr>
          <p:cNvPr id="88128" name="直接箭头连接符 63">
            <a:extLst>
              <a:ext uri="{FF2B5EF4-FFF2-40B4-BE49-F238E27FC236}">
                <a16:creationId xmlns:a16="http://schemas.microsoft.com/office/drawing/2014/main" id="{619FC859-CA44-477C-9529-C1D5A2500871}"/>
              </a:ext>
            </a:extLst>
          </p:cNvPr>
          <p:cNvCxnSpPr>
            <a:cxnSpLocks noChangeShapeType="1"/>
          </p:cNvCxnSpPr>
          <p:nvPr/>
        </p:nvCxnSpPr>
        <p:spPr bwMode="auto">
          <a:xfrm flipV="1">
            <a:off x="10272713" y="2376488"/>
            <a:ext cx="0" cy="215900"/>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89" name="Text Box 2">
            <a:extLst>
              <a:ext uri="{FF2B5EF4-FFF2-40B4-BE49-F238E27FC236}">
                <a16:creationId xmlns:a16="http://schemas.microsoft.com/office/drawing/2014/main" id="{19DE77DC-49A4-496D-AC62-2009A419473D}"/>
              </a:ext>
            </a:extLst>
          </p:cNvPr>
          <p:cNvSpPr txBox="1">
            <a:spLocks noChangeArrowheads="1"/>
          </p:cNvSpPr>
          <p:nvPr/>
        </p:nvSpPr>
        <p:spPr bwMode="auto">
          <a:xfrm>
            <a:off x="1703388" y="188913"/>
            <a:ext cx="56705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00"/>
                </a:solidFill>
                <a:latin typeface="Times New Roman" panose="02020603050405020304" pitchFamily="18" charset="0"/>
                <a:ea typeface="宋体" panose="02010600030101010101" pitchFamily="2" charset="-122"/>
              </a:rPr>
              <a:t>7．第七个时钟周期</a:t>
            </a:r>
          </a:p>
        </p:txBody>
      </p:sp>
      <p:pic>
        <p:nvPicPr>
          <p:cNvPr id="89090" name="Picture 3" descr="20">
            <a:extLst>
              <a:ext uri="{FF2B5EF4-FFF2-40B4-BE49-F238E27FC236}">
                <a16:creationId xmlns:a16="http://schemas.microsoft.com/office/drawing/2014/main" id="{6947DFBF-87A5-495C-ACF5-F210C82796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2133600"/>
            <a:ext cx="8642350" cy="449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Rectangle 5">
            <a:extLst>
              <a:ext uri="{FF2B5EF4-FFF2-40B4-BE49-F238E27FC236}">
                <a16:creationId xmlns:a16="http://schemas.microsoft.com/office/drawing/2014/main" id="{D930AB1C-989F-4078-AD00-A9E77E1C9B76}"/>
              </a:ext>
            </a:extLst>
          </p:cNvPr>
          <p:cNvSpPr>
            <a:spLocks noChangeArrowheads="1"/>
          </p:cNvSpPr>
          <p:nvPr/>
        </p:nvSpPr>
        <p:spPr bwMode="auto">
          <a:xfrm>
            <a:off x="1703389" y="692151"/>
            <a:ext cx="88931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本例中只有6条指令，实际上处理机继续执行其它指令。第三条指令进入WB级，第四条指令进入MEM级，第五条指令进入EXE级，第六条指令进入ID级。这4条指令的操作在各自的级同时进行：</a:t>
            </a:r>
          </a:p>
        </p:txBody>
      </p:sp>
      <p:pic>
        <p:nvPicPr>
          <p:cNvPr id="89092" name="Picture 7" descr="图2">
            <a:extLst>
              <a:ext uri="{FF2B5EF4-FFF2-40B4-BE49-F238E27FC236}">
                <a16:creationId xmlns:a16="http://schemas.microsoft.com/office/drawing/2014/main" id="{D6F02A47-1DA3-4B74-BF21-B8B732EC4F07}"/>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51900" t="43266" r="43466" b="47380"/>
          <a:stretch>
            <a:fillRect/>
          </a:stretch>
        </p:blipFill>
        <p:spPr bwMode="auto">
          <a:xfrm>
            <a:off x="9336088" y="1412876"/>
            <a:ext cx="8636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3" name="灯片编号占位符 1">
            <a:extLst>
              <a:ext uri="{FF2B5EF4-FFF2-40B4-BE49-F238E27FC236}">
                <a16:creationId xmlns:a16="http://schemas.microsoft.com/office/drawing/2014/main" id="{7A18956E-DC40-4F9F-848F-7B157B35EEB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8D57198D-D76B-4E20-9A50-E205BB5FB34C}"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308</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3" name="Text Box 2">
            <a:extLst>
              <a:ext uri="{FF2B5EF4-FFF2-40B4-BE49-F238E27FC236}">
                <a16:creationId xmlns:a16="http://schemas.microsoft.com/office/drawing/2014/main" id="{D5EB40B5-8A34-4732-9C84-FA97FBE1A978}"/>
              </a:ext>
            </a:extLst>
          </p:cNvPr>
          <p:cNvSpPr txBox="1">
            <a:spLocks noChangeArrowheads="1"/>
          </p:cNvSpPr>
          <p:nvPr/>
        </p:nvSpPr>
        <p:spPr bwMode="auto">
          <a:xfrm>
            <a:off x="1560513" y="46038"/>
            <a:ext cx="882015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（1）</a:t>
            </a:r>
            <a:r>
              <a:rPr lang="en-US" altLang="zh-CN" sz="2400" b="1">
                <a:solidFill>
                  <a:srgbClr val="CCFFFF"/>
                </a:solidFill>
                <a:latin typeface="Times New Roman" panose="02020603050405020304" pitchFamily="18" charset="0"/>
                <a:ea typeface="宋体" panose="02010600030101010101" pitchFamily="2" charset="-122"/>
              </a:rPr>
              <a:t>第三条指令</a:t>
            </a:r>
            <a:r>
              <a:rPr lang="zh-CN" altLang="en-US" sz="2400" b="1">
                <a:solidFill>
                  <a:srgbClr val="FFCC00"/>
                </a:solidFill>
                <a:latin typeface="Times New Roman" panose="02020603050405020304" pitchFamily="18" charset="0"/>
                <a:ea typeface="宋体" panose="02010600030101010101" pitchFamily="2" charset="-122"/>
              </a:rPr>
              <a:t>sub r4，r5，r6</a:t>
            </a:r>
            <a:r>
              <a:rPr lang="zh-CN" altLang="en-US" sz="2400" b="1">
                <a:solidFill>
                  <a:srgbClr val="CCFFFF"/>
                </a:solidFill>
                <a:latin typeface="Times New Roman" panose="02020603050405020304" pitchFamily="18" charset="0"/>
                <a:ea typeface="宋体" panose="02010600030101010101" pitchFamily="2" charset="-122"/>
              </a:rPr>
              <a:t>处在WB级。这时，</a:t>
            </a:r>
            <a:r>
              <a:rPr lang="zh-CN" altLang="en-US" sz="2400" b="1">
                <a:solidFill>
                  <a:srgbClr val="FFCC66"/>
                </a:solidFill>
                <a:latin typeface="Times New Roman" panose="02020603050405020304" pitchFamily="18" charset="0"/>
                <a:ea typeface="宋体" panose="02010600030101010101" pitchFamily="2" charset="-122"/>
              </a:rPr>
              <a:t>d输出4</a:t>
            </a:r>
            <a:r>
              <a:rPr lang="zh-CN" altLang="en-US" sz="2400" b="1">
                <a:solidFill>
                  <a:srgbClr val="CCFFFF"/>
                </a:solidFill>
                <a:latin typeface="Times New Roman" panose="02020603050405020304" pitchFamily="18" charset="0"/>
                <a:ea typeface="宋体" panose="02010600030101010101" pitchFamily="2" charset="-122"/>
              </a:rPr>
              <a:t>。寄存器写使能信号</a:t>
            </a:r>
            <a:r>
              <a:rPr lang="zh-CN" altLang="en-US" sz="2400" b="1">
                <a:solidFill>
                  <a:srgbClr val="FFCC66"/>
                </a:solidFill>
                <a:latin typeface="Times New Roman" panose="02020603050405020304" pitchFamily="18" charset="0"/>
                <a:ea typeface="宋体" panose="02010600030101010101" pitchFamily="2" charset="-122"/>
              </a:rPr>
              <a:t>WREG=1</a:t>
            </a:r>
            <a:r>
              <a:rPr lang="zh-CN" altLang="en-US" sz="2400" b="1">
                <a:solidFill>
                  <a:srgbClr val="CCFFFF"/>
                </a:solidFill>
                <a:latin typeface="Times New Roman" panose="02020603050405020304" pitchFamily="18" charset="0"/>
                <a:ea typeface="宋体" panose="02010600030101010101" pitchFamily="2" charset="-122"/>
              </a:rPr>
              <a:t>。</a:t>
            </a:r>
            <a:r>
              <a:rPr lang="zh-CN" altLang="en-US" sz="2400" b="1">
                <a:solidFill>
                  <a:srgbClr val="FFCC66"/>
                </a:solidFill>
                <a:latin typeface="Times New Roman" panose="02020603050405020304" pitchFamily="18" charset="0"/>
                <a:ea typeface="宋体" panose="02010600030101010101" pitchFamily="2" charset="-122"/>
              </a:rPr>
              <a:t>SLD</a:t>
            </a:r>
            <a:r>
              <a:rPr lang="zh-CN" altLang="en-US" sz="2400" b="1">
                <a:solidFill>
                  <a:srgbClr val="CCFFFF"/>
                </a:solidFill>
                <a:latin typeface="Times New Roman" panose="02020603050405020304" pitchFamily="18" charset="0"/>
                <a:ea typeface="宋体" panose="02010600030101010101" pitchFamily="2" charset="-122"/>
              </a:rPr>
              <a:t>＝0，</a:t>
            </a:r>
            <a:r>
              <a:rPr lang="zh-CN" altLang="en-US" sz="2400" b="1">
                <a:solidFill>
                  <a:srgbClr val="FFCC66"/>
                </a:solidFill>
                <a:latin typeface="Times New Roman" panose="02020603050405020304" pitchFamily="18" charset="0"/>
                <a:ea typeface="宋体" panose="02010600030101010101" pitchFamily="2" charset="-122"/>
              </a:rPr>
              <a:t>选择C</a:t>
            </a:r>
            <a:r>
              <a:rPr lang="zh-CN" altLang="en-US" sz="2400" b="1">
                <a:solidFill>
                  <a:srgbClr val="CCFFFF"/>
                </a:solidFill>
                <a:latin typeface="Times New Roman" panose="02020603050405020304" pitchFamily="18" charset="0"/>
                <a:ea typeface="宋体" panose="02010600030101010101" pitchFamily="2" charset="-122"/>
              </a:rPr>
              <a:t>的输出，即把减法结果写入寄存器堆的r4寄存器。至此，第三条指令也完成了它的执行，</a:t>
            </a:r>
            <a:r>
              <a:rPr lang="en-US" altLang="zh-CN" sz="2400" b="1">
                <a:solidFill>
                  <a:srgbClr val="CCFFFF"/>
                </a:solidFill>
                <a:latin typeface="Times New Roman" panose="02020603050405020304" pitchFamily="18" charset="0"/>
                <a:ea typeface="宋体" panose="02010600030101010101" pitchFamily="2" charset="-122"/>
              </a:rPr>
              <a:t>将</a:t>
            </a:r>
            <a:r>
              <a:rPr lang="zh-CN" altLang="en-US" sz="2400" b="1">
                <a:solidFill>
                  <a:srgbClr val="CCFFFF"/>
                </a:solidFill>
                <a:latin typeface="Times New Roman" panose="02020603050405020304" pitchFamily="18" charset="0"/>
                <a:ea typeface="宋体" panose="02010600030101010101" pitchFamily="2" charset="-122"/>
              </a:rPr>
              <a:t>退出流水线。</a:t>
            </a:r>
          </a:p>
          <a:p>
            <a:pPr fontAlgn="base">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（2）</a:t>
            </a:r>
            <a:r>
              <a:rPr lang="en-US" altLang="zh-CN" sz="2400" b="1">
                <a:solidFill>
                  <a:srgbClr val="CCFFFF"/>
                </a:solidFill>
                <a:latin typeface="Times New Roman" panose="02020603050405020304" pitchFamily="18" charset="0"/>
                <a:ea typeface="宋体" panose="02010600030101010101" pitchFamily="2" charset="-122"/>
              </a:rPr>
              <a:t>处在</a:t>
            </a:r>
            <a:r>
              <a:rPr lang="zh-CN" altLang="en-US" sz="2400" b="1">
                <a:solidFill>
                  <a:srgbClr val="CCFFFF"/>
                </a:solidFill>
                <a:latin typeface="Times New Roman" panose="02020603050405020304" pitchFamily="18" charset="0"/>
                <a:ea typeface="宋体" panose="02010600030101010101" pitchFamily="2" charset="-122"/>
              </a:rPr>
              <a:t>MEM级的第四条</a:t>
            </a:r>
            <a:r>
              <a:rPr lang="zh-CN" altLang="en-US" sz="2400" b="1">
                <a:solidFill>
                  <a:srgbClr val="FFCC00"/>
                </a:solidFill>
                <a:latin typeface="Times New Roman" panose="02020603050405020304" pitchFamily="18" charset="0"/>
                <a:ea typeface="宋体" panose="02010600030101010101" pitchFamily="2" charset="-122"/>
              </a:rPr>
              <a:t>add r7，r5，r6</a:t>
            </a:r>
            <a:r>
              <a:rPr lang="zh-CN" altLang="en-US" sz="2400" b="1">
                <a:solidFill>
                  <a:srgbClr val="CCFFFF"/>
                </a:solidFill>
                <a:latin typeface="Times New Roman" panose="02020603050405020304" pitchFamily="18" charset="0"/>
                <a:ea typeface="宋体" panose="02010600030101010101" pitchFamily="2" charset="-122"/>
              </a:rPr>
              <a:t>把R输出直接传递到C。</a:t>
            </a:r>
          </a:p>
        </p:txBody>
      </p:sp>
      <p:pic>
        <p:nvPicPr>
          <p:cNvPr id="90114" name="Picture 4" descr="20">
            <a:extLst>
              <a:ext uri="{FF2B5EF4-FFF2-40B4-BE49-F238E27FC236}">
                <a16:creationId xmlns:a16="http://schemas.microsoft.com/office/drawing/2014/main" id="{8CEAFA3F-E308-4A67-8D5F-62641021F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2133600"/>
            <a:ext cx="8642350" cy="449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5" name="Picture 5" descr="图2">
            <a:extLst>
              <a:ext uri="{FF2B5EF4-FFF2-40B4-BE49-F238E27FC236}">
                <a16:creationId xmlns:a16="http://schemas.microsoft.com/office/drawing/2014/main" id="{3819B1B4-E232-469A-B3CD-82035F79EB4D}"/>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51900" t="43266" r="43466" b="47380"/>
          <a:stretch>
            <a:fillRect/>
          </a:stretch>
        </p:blipFill>
        <p:spPr bwMode="auto">
          <a:xfrm>
            <a:off x="9629775" y="1965326"/>
            <a:ext cx="8636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0116" name="直接连接符 4">
            <a:extLst>
              <a:ext uri="{FF2B5EF4-FFF2-40B4-BE49-F238E27FC236}">
                <a16:creationId xmlns:a16="http://schemas.microsoft.com/office/drawing/2014/main" id="{FAF194A4-AC49-4634-A268-410646A3133F}"/>
              </a:ext>
            </a:extLst>
          </p:cNvPr>
          <p:cNvCxnSpPr>
            <a:cxnSpLocks noChangeShapeType="1"/>
          </p:cNvCxnSpPr>
          <p:nvPr/>
        </p:nvCxnSpPr>
        <p:spPr bwMode="auto">
          <a:xfrm>
            <a:off x="9382126" y="5857875"/>
            <a:ext cx="142875"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0117" name="直接连接符 5">
            <a:extLst>
              <a:ext uri="{FF2B5EF4-FFF2-40B4-BE49-F238E27FC236}">
                <a16:creationId xmlns:a16="http://schemas.microsoft.com/office/drawing/2014/main" id="{28C16C89-076B-4F0F-967D-DE710F5EA5B0}"/>
              </a:ext>
            </a:extLst>
          </p:cNvPr>
          <p:cNvCxnSpPr>
            <a:cxnSpLocks noChangeShapeType="1"/>
          </p:cNvCxnSpPr>
          <p:nvPr/>
        </p:nvCxnSpPr>
        <p:spPr bwMode="auto">
          <a:xfrm rot="5400000" flipH="1" flipV="1">
            <a:off x="8990013" y="5321300"/>
            <a:ext cx="1071562"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0118" name="直接箭头连接符 6">
            <a:extLst>
              <a:ext uri="{FF2B5EF4-FFF2-40B4-BE49-F238E27FC236}">
                <a16:creationId xmlns:a16="http://schemas.microsoft.com/office/drawing/2014/main" id="{8F94A477-364C-4B5C-829C-FFD9719A644F}"/>
              </a:ext>
            </a:extLst>
          </p:cNvPr>
          <p:cNvCxnSpPr>
            <a:cxnSpLocks noChangeShapeType="1"/>
          </p:cNvCxnSpPr>
          <p:nvPr/>
        </p:nvCxnSpPr>
        <p:spPr bwMode="auto">
          <a:xfrm>
            <a:off x="9526588" y="478631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0119" name="直接连接符 7">
            <a:extLst>
              <a:ext uri="{FF2B5EF4-FFF2-40B4-BE49-F238E27FC236}">
                <a16:creationId xmlns:a16="http://schemas.microsoft.com/office/drawing/2014/main" id="{A6612B13-999C-4832-ABC7-CFD15A647A85}"/>
              </a:ext>
            </a:extLst>
          </p:cNvPr>
          <p:cNvCxnSpPr>
            <a:cxnSpLocks noChangeShapeType="1"/>
          </p:cNvCxnSpPr>
          <p:nvPr/>
        </p:nvCxnSpPr>
        <p:spPr bwMode="auto">
          <a:xfrm flipV="1">
            <a:off x="9812338" y="4643439"/>
            <a:ext cx="214312" cy="142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0120" name="直接连接符 8">
            <a:extLst>
              <a:ext uri="{FF2B5EF4-FFF2-40B4-BE49-F238E27FC236}">
                <a16:creationId xmlns:a16="http://schemas.microsoft.com/office/drawing/2014/main" id="{AF8F5FB0-EF6E-4184-94DE-939DB443E392}"/>
              </a:ext>
            </a:extLst>
          </p:cNvPr>
          <p:cNvCxnSpPr>
            <a:cxnSpLocks noChangeShapeType="1"/>
          </p:cNvCxnSpPr>
          <p:nvPr/>
        </p:nvCxnSpPr>
        <p:spPr bwMode="auto">
          <a:xfrm>
            <a:off x="10026650" y="4643439"/>
            <a:ext cx="71438"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0121" name="直接连接符 9">
            <a:extLst>
              <a:ext uri="{FF2B5EF4-FFF2-40B4-BE49-F238E27FC236}">
                <a16:creationId xmlns:a16="http://schemas.microsoft.com/office/drawing/2014/main" id="{E42F2F02-634B-4DE1-9FCF-F2CAAD032E37}"/>
              </a:ext>
            </a:extLst>
          </p:cNvPr>
          <p:cNvCxnSpPr>
            <a:cxnSpLocks noChangeShapeType="1"/>
          </p:cNvCxnSpPr>
          <p:nvPr/>
        </p:nvCxnSpPr>
        <p:spPr bwMode="auto">
          <a:xfrm rot="5400000" flipH="1" flipV="1">
            <a:off x="9096375" y="3643313"/>
            <a:ext cx="20002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0122" name="直接连接符 10">
            <a:extLst>
              <a:ext uri="{FF2B5EF4-FFF2-40B4-BE49-F238E27FC236}">
                <a16:creationId xmlns:a16="http://schemas.microsoft.com/office/drawing/2014/main" id="{9F870915-C2E2-475D-A3B7-565B96BF1911}"/>
              </a:ext>
            </a:extLst>
          </p:cNvPr>
          <p:cNvCxnSpPr>
            <a:cxnSpLocks noChangeShapeType="1"/>
          </p:cNvCxnSpPr>
          <p:nvPr/>
        </p:nvCxnSpPr>
        <p:spPr bwMode="auto">
          <a:xfrm rot="10800000" flipV="1">
            <a:off x="4452938" y="2643188"/>
            <a:ext cx="564356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0123" name="直接连接符 11">
            <a:extLst>
              <a:ext uri="{FF2B5EF4-FFF2-40B4-BE49-F238E27FC236}">
                <a16:creationId xmlns:a16="http://schemas.microsoft.com/office/drawing/2014/main" id="{0921F5DB-E347-4391-8681-CFAFE07B4543}"/>
              </a:ext>
            </a:extLst>
          </p:cNvPr>
          <p:cNvCxnSpPr>
            <a:cxnSpLocks noChangeShapeType="1"/>
          </p:cNvCxnSpPr>
          <p:nvPr/>
        </p:nvCxnSpPr>
        <p:spPr bwMode="auto">
          <a:xfrm rot="5400000">
            <a:off x="3775076" y="3321051"/>
            <a:ext cx="13557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0124" name="直接箭头连接符 12">
            <a:extLst>
              <a:ext uri="{FF2B5EF4-FFF2-40B4-BE49-F238E27FC236}">
                <a16:creationId xmlns:a16="http://schemas.microsoft.com/office/drawing/2014/main" id="{AAD18164-DA1E-4148-884A-13F27340BF47}"/>
              </a:ext>
            </a:extLst>
          </p:cNvPr>
          <p:cNvCxnSpPr>
            <a:cxnSpLocks noChangeShapeType="1"/>
          </p:cNvCxnSpPr>
          <p:nvPr/>
        </p:nvCxnSpPr>
        <p:spPr bwMode="auto">
          <a:xfrm>
            <a:off x="4452938" y="400050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0125" name="直接箭头连接符 13">
            <a:extLst>
              <a:ext uri="{FF2B5EF4-FFF2-40B4-BE49-F238E27FC236}">
                <a16:creationId xmlns:a16="http://schemas.microsoft.com/office/drawing/2014/main" id="{8F8490F7-745C-4E33-915C-FCDCF1EA1948}"/>
              </a:ext>
            </a:extLst>
          </p:cNvPr>
          <p:cNvCxnSpPr>
            <a:cxnSpLocks noChangeShapeType="1"/>
          </p:cNvCxnSpPr>
          <p:nvPr/>
        </p:nvCxnSpPr>
        <p:spPr bwMode="auto">
          <a:xfrm rot="5400000" flipH="1" flipV="1">
            <a:off x="9666289" y="5281614"/>
            <a:ext cx="428625" cy="31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0126" name="直接连接符 14">
            <a:extLst>
              <a:ext uri="{FF2B5EF4-FFF2-40B4-BE49-F238E27FC236}">
                <a16:creationId xmlns:a16="http://schemas.microsoft.com/office/drawing/2014/main" id="{1B32B7A8-245B-4BD3-9AD6-323A37217B8E}"/>
              </a:ext>
            </a:extLst>
          </p:cNvPr>
          <p:cNvCxnSpPr>
            <a:cxnSpLocks noChangeShapeType="1"/>
          </p:cNvCxnSpPr>
          <p:nvPr/>
        </p:nvCxnSpPr>
        <p:spPr bwMode="auto">
          <a:xfrm rot="5400000" flipH="1" flipV="1">
            <a:off x="5346701" y="5678488"/>
            <a:ext cx="357187"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0127" name="直接连接符 15">
            <a:extLst>
              <a:ext uri="{FF2B5EF4-FFF2-40B4-BE49-F238E27FC236}">
                <a16:creationId xmlns:a16="http://schemas.microsoft.com/office/drawing/2014/main" id="{E8C993C3-A676-42E2-9AA6-BE608CD2A9C2}"/>
              </a:ext>
            </a:extLst>
          </p:cNvPr>
          <p:cNvCxnSpPr>
            <a:cxnSpLocks noChangeShapeType="1"/>
          </p:cNvCxnSpPr>
          <p:nvPr/>
        </p:nvCxnSpPr>
        <p:spPr bwMode="auto">
          <a:xfrm rot="10800000">
            <a:off x="5238750" y="5500689"/>
            <a:ext cx="285750"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0128" name="直接箭头连接符 16">
            <a:extLst>
              <a:ext uri="{FF2B5EF4-FFF2-40B4-BE49-F238E27FC236}">
                <a16:creationId xmlns:a16="http://schemas.microsoft.com/office/drawing/2014/main" id="{BA622775-DC03-4434-9973-99262884621C}"/>
              </a:ext>
            </a:extLst>
          </p:cNvPr>
          <p:cNvCxnSpPr>
            <a:cxnSpLocks noChangeShapeType="1"/>
          </p:cNvCxnSpPr>
          <p:nvPr/>
        </p:nvCxnSpPr>
        <p:spPr bwMode="auto">
          <a:xfrm rot="5400000" flipH="1" flipV="1">
            <a:off x="5165726" y="5429251"/>
            <a:ext cx="144462"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0129" name="直接连接符 18">
            <a:extLst>
              <a:ext uri="{FF2B5EF4-FFF2-40B4-BE49-F238E27FC236}">
                <a16:creationId xmlns:a16="http://schemas.microsoft.com/office/drawing/2014/main" id="{E2E0860E-5311-4CCF-97E4-77C5703CB4B5}"/>
              </a:ext>
            </a:extLst>
          </p:cNvPr>
          <p:cNvCxnSpPr>
            <a:cxnSpLocks noChangeShapeType="1"/>
          </p:cNvCxnSpPr>
          <p:nvPr/>
        </p:nvCxnSpPr>
        <p:spPr bwMode="auto">
          <a:xfrm rot="5400000" flipH="1" flipV="1">
            <a:off x="9382125" y="3286125"/>
            <a:ext cx="2857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0130" name="直接连接符 19">
            <a:extLst>
              <a:ext uri="{FF2B5EF4-FFF2-40B4-BE49-F238E27FC236}">
                <a16:creationId xmlns:a16="http://schemas.microsoft.com/office/drawing/2014/main" id="{D2A359A3-84E7-40BA-B366-A79E023E73C8}"/>
              </a:ext>
            </a:extLst>
          </p:cNvPr>
          <p:cNvCxnSpPr>
            <a:cxnSpLocks noChangeShapeType="1"/>
          </p:cNvCxnSpPr>
          <p:nvPr/>
        </p:nvCxnSpPr>
        <p:spPr bwMode="auto">
          <a:xfrm rot="10800000" flipV="1">
            <a:off x="4238626" y="3143250"/>
            <a:ext cx="528637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0131" name="直接连接符 20">
            <a:extLst>
              <a:ext uri="{FF2B5EF4-FFF2-40B4-BE49-F238E27FC236}">
                <a16:creationId xmlns:a16="http://schemas.microsoft.com/office/drawing/2014/main" id="{8E04551A-FF1F-4C7A-823F-68A1DE499234}"/>
              </a:ext>
            </a:extLst>
          </p:cNvPr>
          <p:cNvCxnSpPr>
            <a:cxnSpLocks noChangeShapeType="1"/>
          </p:cNvCxnSpPr>
          <p:nvPr/>
        </p:nvCxnSpPr>
        <p:spPr bwMode="auto">
          <a:xfrm rot="5400000">
            <a:off x="3667125" y="3714750"/>
            <a:ext cx="1143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0132" name="直接箭头连接符 21">
            <a:extLst>
              <a:ext uri="{FF2B5EF4-FFF2-40B4-BE49-F238E27FC236}">
                <a16:creationId xmlns:a16="http://schemas.microsoft.com/office/drawing/2014/main" id="{A38E874B-848B-42C2-ABC1-17B6D0C4FE0C}"/>
              </a:ext>
            </a:extLst>
          </p:cNvPr>
          <p:cNvCxnSpPr>
            <a:cxnSpLocks noChangeShapeType="1"/>
          </p:cNvCxnSpPr>
          <p:nvPr/>
        </p:nvCxnSpPr>
        <p:spPr bwMode="auto">
          <a:xfrm>
            <a:off x="4238625" y="4286250"/>
            <a:ext cx="57150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0133" name="直接连接符 29">
            <a:extLst>
              <a:ext uri="{FF2B5EF4-FFF2-40B4-BE49-F238E27FC236}">
                <a16:creationId xmlns:a16="http://schemas.microsoft.com/office/drawing/2014/main" id="{936B0CBD-5151-4F6B-A4DB-7972F21BEF2F}"/>
              </a:ext>
            </a:extLst>
          </p:cNvPr>
          <p:cNvCxnSpPr>
            <a:cxnSpLocks noChangeShapeType="1"/>
          </p:cNvCxnSpPr>
          <p:nvPr/>
        </p:nvCxnSpPr>
        <p:spPr bwMode="auto">
          <a:xfrm flipV="1">
            <a:off x="9382126" y="3429000"/>
            <a:ext cx="142875" cy="7143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0134" name="直接连接符 33">
            <a:extLst>
              <a:ext uri="{FF2B5EF4-FFF2-40B4-BE49-F238E27FC236}">
                <a16:creationId xmlns:a16="http://schemas.microsoft.com/office/drawing/2014/main" id="{46138133-B065-4B1F-B60D-A1DABD628126}"/>
              </a:ext>
            </a:extLst>
          </p:cNvPr>
          <p:cNvCxnSpPr>
            <a:cxnSpLocks noChangeShapeType="1"/>
          </p:cNvCxnSpPr>
          <p:nvPr/>
        </p:nvCxnSpPr>
        <p:spPr bwMode="auto">
          <a:xfrm rot="5400000">
            <a:off x="7418389" y="5176839"/>
            <a:ext cx="1355725" cy="3175"/>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90135" name="直接箭头连接符 34">
            <a:extLst>
              <a:ext uri="{FF2B5EF4-FFF2-40B4-BE49-F238E27FC236}">
                <a16:creationId xmlns:a16="http://schemas.microsoft.com/office/drawing/2014/main" id="{C74DA097-EC52-480E-A1A8-5BAB5FF18735}"/>
              </a:ext>
            </a:extLst>
          </p:cNvPr>
          <p:cNvCxnSpPr>
            <a:cxnSpLocks noChangeShapeType="1"/>
          </p:cNvCxnSpPr>
          <p:nvPr/>
        </p:nvCxnSpPr>
        <p:spPr bwMode="auto">
          <a:xfrm>
            <a:off x="8096250" y="5857875"/>
            <a:ext cx="1143000"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90136" name="直接箭头连接符 35">
            <a:extLst>
              <a:ext uri="{FF2B5EF4-FFF2-40B4-BE49-F238E27FC236}">
                <a16:creationId xmlns:a16="http://schemas.microsoft.com/office/drawing/2014/main" id="{E48D8262-349F-4C86-B4DD-7701FC192B19}"/>
              </a:ext>
            </a:extLst>
          </p:cNvPr>
          <p:cNvCxnSpPr>
            <a:cxnSpLocks noChangeShapeType="1"/>
          </p:cNvCxnSpPr>
          <p:nvPr/>
        </p:nvCxnSpPr>
        <p:spPr bwMode="auto">
          <a:xfrm>
            <a:off x="7953376" y="3500439"/>
            <a:ext cx="1285875"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90137" name="直接连接符 36">
            <a:extLst>
              <a:ext uri="{FF2B5EF4-FFF2-40B4-BE49-F238E27FC236}">
                <a16:creationId xmlns:a16="http://schemas.microsoft.com/office/drawing/2014/main" id="{6B21AC20-B92D-48E2-A756-E774C08D49FA}"/>
              </a:ext>
            </a:extLst>
          </p:cNvPr>
          <p:cNvCxnSpPr>
            <a:cxnSpLocks noChangeShapeType="1"/>
          </p:cNvCxnSpPr>
          <p:nvPr/>
        </p:nvCxnSpPr>
        <p:spPr bwMode="auto">
          <a:xfrm>
            <a:off x="8024814" y="4500563"/>
            <a:ext cx="71437" cy="0"/>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sp>
        <p:nvSpPr>
          <p:cNvPr id="90138" name="灯片编号占位符 1">
            <a:extLst>
              <a:ext uri="{FF2B5EF4-FFF2-40B4-BE49-F238E27FC236}">
                <a16:creationId xmlns:a16="http://schemas.microsoft.com/office/drawing/2014/main" id="{321B6231-0821-47BB-B731-0ACBA342207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57873926-0FD8-44FD-B257-5EE20F88F05A}"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309</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90139" name="Text Box 4">
            <a:extLst>
              <a:ext uri="{FF2B5EF4-FFF2-40B4-BE49-F238E27FC236}">
                <a16:creationId xmlns:a16="http://schemas.microsoft.com/office/drawing/2014/main" id="{9FA39157-5A91-401D-B9EC-ABF52B0014D9}"/>
              </a:ext>
            </a:extLst>
          </p:cNvPr>
          <p:cNvSpPr txBox="1">
            <a:spLocks noChangeArrowheads="1"/>
          </p:cNvSpPr>
          <p:nvPr/>
        </p:nvSpPr>
        <p:spPr bwMode="auto">
          <a:xfrm>
            <a:off x="5170489" y="2132013"/>
            <a:ext cx="43719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3366FF"/>
                </a:solidFill>
                <a:latin typeface="Times New Roman" panose="02020603050405020304" pitchFamily="18" charset="0"/>
                <a:ea typeface="宋体" panose="02010600030101010101" pitchFamily="2" charset="-122"/>
              </a:rPr>
              <a:t>程序例子执行时的第七个周期</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31</a:t>
            </a:fld>
            <a:endParaRPr lang="en-US" altLang="zh-CN" sz="1200" dirty="0">
              <a:latin typeface="Arial" panose="020B0604020202020204" pitchFamily="34" charset="0"/>
            </a:endParaRPr>
          </a:p>
        </p:txBody>
      </p:sp>
      <p:sp>
        <p:nvSpPr>
          <p:cNvPr id="207874" name="Rectangle 2"/>
          <p:cNvSpPr>
            <a:spLocks noGrp="1" noChangeArrowheads="1"/>
          </p:cNvSpPr>
          <p:nvPr>
            <p:ph type="title"/>
          </p:nvPr>
        </p:nvSpPr>
        <p:spPr>
          <a:xfrm>
            <a:off x="2568576" y="188913"/>
            <a:ext cx="7343775" cy="1295400"/>
          </a:xfrm>
        </p:spPr>
        <p:txBody>
          <a:bodyPr vert="horz" wrap="square" lIns="91440" tIns="45720" rIns="91440" bIns="45720" numCol="1" anchor="ctr" anchorCtr="0" compatLnSpc="1"/>
          <a:lstStyle/>
          <a:p>
            <a:pPr>
              <a:defRPr/>
            </a:pPr>
            <a:r>
              <a:rPr lang="zh-CN" altLang="en-US" dirty="0">
                <a:solidFill>
                  <a:srgbClr val="FFFF00"/>
                </a:solidFill>
              </a:rPr>
              <a:t>使用加权和</a:t>
            </a:r>
            <a:br>
              <a:rPr lang="en-US" altLang="zh-CN" dirty="0">
                <a:solidFill>
                  <a:srgbClr val="FFFF00"/>
                </a:solidFill>
              </a:rPr>
            </a:br>
            <a:r>
              <a:rPr lang="en-US" altLang="zh-CN" sz="3600" dirty="0">
                <a:solidFill>
                  <a:srgbClr val="FFFF00"/>
                </a:solidFill>
              </a:rPr>
              <a:t>(</a:t>
            </a:r>
            <a:r>
              <a:rPr lang="zh-CN" altLang="en-US" sz="3600" dirty="0">
                <a:solidFill>
                  <a:srgbClr val="FFFF00"/>
                </a:solidFill>
              </a:rPr>
              <a:t>或加权平均</a:t>
            </a:r>
            <a:r>
              <a:rPr lang="en-US" altLang="zh-CN" sz="3600" dirty="0">
                <a:solidFill>
                  <a:srgbClr val="FFFF00"/>
                </a:solidFill>
              </a:rPr>
              <a:t>)</a:t>
            </a:r>
            <a:endParaRPr lang="en-US" altLang="zh-CN" sz="3600" dirty="0">
              <a:solidFill>
                <a:srgbClr val="FFFF00"/>
              </a:solidFill>
              <a:latin typeface="Arial Narrow" panose="020B0606020202030204" pitchFamily="34" charset="0"/>
            </a:endParaRPr>
          </a:p>
        </p:txBody>
      </p:sp>
      <p:sp>
        <p:nvSpPr>
          <p:cNvPr id="207875" name="AutoShape 3"/>
          <p:cNvSpPr>
            <a:spLocks noGrp="1" noChangeAspect="1" noChangeArrowheads="1"/>
          </p:cNvSpPr>
          <p:nvPr>
            <p:ph idx="1"/>
          </p:nvPr>
        </p:nvSpPr>
        <p:spPr>
          <a:xfrm>
            <a:off x="2208214" y="3573464"/>
            <a:ext cx="8164513" cy="2214563"/>
          </a:xfrm>
        </p:spPr>
        <p:txBody>
          <a:bodyPr vert="horz" wrap="square" lIns="91440" tIns="45720" rIns="91440" bIns="45720" numCol="1" anchor="t" anchorCtr="0" compatLnSpc="1"/>
          <a:lstStyle/>
          <a:p>
            <a:pPr>
              <a:buNone/>
              <a:defRPr/>
            </a:pPr>
            <a:r>
              <a:rPr lang="zh-CN" altLang="en-US" dirty="0">
                <a:latin typeface="Comic Sans MS" panose="030F0702030302020204" pitchFamily="66" charset="0"/>
              </a:rPr>
              <a:t>计算相对性能：</a:t>
            </a:r>
            <a:r>
              <a:rPr lang="en-US" altLang="zh-CN" dirty="0">
                <a:latin typeface="Comic Sans MS" panose="030F0702030302020204" pitchFamily="66" charset="0"/>
              </a:rPr>
              <a:t>10/7.2 = 1.38</a:t>
            </a:r>
          </a:p>
          <a:p>
            <a:pPr>
              <a:buNone/>
              <a:defRPr/>
            </a:pPr>
            <a:r>
              <a:rPr lang="en-US" altLang="zh-CN" dirty="0">
                <a:latin typeface="Comic Sans MS" panose="030F0702030302020204" pitchFamily="66" charset="0"/>
              </a:rPr>
              <a:t>--&gt; Machine B </a:t>
            </a:r>
            <a:r>
              <a:rPr lang="en-US" altLang="zh-CN" dirty="0">
                <a:solidFill>
                  <a:srgbClr val="FFFF00"/>
                </a:solidFill>
                <a:latin typeface="Comic Sans MS" panose="030F0702030302020204" pitchFamily="66" charset="0"/>
              </a:rPr>
              <a:t>is 1.38 </a:t>
            </a:r>
            <a:r>
              <a:rPr lang="en-US" altLang="zh-CN" dirty="0">
                <a:latin typeface="Comic Sans MS" panose="030F0702030302020204" pitchFamily="66" charset="0"/>
              </a:rPr>
              <a:t>times faster than Machine A</a:t>
            </a:r>
          </a:p>
          <a:p>
            <a:pPr>
              <a:defRPr/>
            </a:pPr>
            <a:endParaRPr lang="en-US" altLang="zh-CN" dirty="0"/>
          </a:p>
        </p:txBody>
      </p:sp>
      <p:pic>
        <p:nvPicPr>
          <p:cNvPr id="53253" name="Picture 4"/>
          <p:cNvPicPr>
            <a:picLocks noChangeAspect="1"/>
          </p:cNvPicPr>
          <p:nvPr/>
        </p:nvPicPr>
        <p:blipFill>
          <a:blip r:embed="rId2"/>
          <a:stretch>
            <a:fillRect/>
          </a:stretch>
        </p:blipFill>
        <p:spPr>
          <a:xfrm>
            <a:off x="1928814" y="1484314"/>
            <a:ext cx="8524875" cy="1514475"/>
          </a:xfrm>
          <a:prstGeom prst="rect">
            <a:avLst/>
          </a:prstGeom>
          <a:noFill/>
          <a:ln w="9525">
            <a:noFill/>
          </a:ln>
        </p:spPr>
      </p:pic>
      <p:sp>
        <p:nvSpPr>
          <p:cNvPr id="53254" name="TextBox 5"/>
          <p:cNvSpPr txBox="1"/>
          <p:nvPr/>
        </p:nvSpPr>
        <p:spPr>
          <a:xfrm>
            <a:off x="2309814" y="5214939"/>
            <a:ext cx="8143875" cy="1938337"/>
          </a:xfrm>
          <a:prstGeom prst="rect">
            <a:avLst/>
          </a:prstGeom>
          <a:noFill/>
          <a:ln w="9525">
            <a:noFill/>
          </a:ln>
        </p:spPr>
        <p:txBody>
          <a:bodyPr>
            <a:spAutoFit/>
          </a:bodyPr>
          <a:lstStyle/>
          <a:p>
            <a:pPr eaLnBrk="1" hangingPunct="1">
              <a:lnSpc>
                <a:spcPct val="150000"/>
              </a:lnSpc>
            </a:pPr>
            <a:r>
              <a:rPr lang="zh-CN" altLang="en-US" sz="2800" b="1" dirty="0">
                <a:solidFill>
                  <a:srgbClr val="FFC000"/>
                </a:solidFill>
                <a:latin typeface="Garamond" panose="02020404030301010803" pitchFamily="18" charset="0"/>
              </a:rPr>
              <a:t>但是，</a:t>
            </a:r>
            <a:r>
              <a:rPr lang="zh-CN" altLang="en-US" sz="2800" b="1" dirty="0">
                <a:solidFill>
                  <a:srgbClr val="66FFFF"/>
                </a:solidFill>
                <a:latin typeface="Garamond" panose="02020404030301010803" pitchFamily="18" charset="0"/>
              </a:rPr>
              <a:t>加权和</a:t>
            </a:r>
            <a:r>
              <a:rPr lang="zh-CN" altLang="en-US" sz="2800" b="1" dirty="0">
                <a:solidFill>
                  <a:srgbClr val="FFC000"/>
                </a:solidFill>
                <a:latin typeface="Garamond" panose="02020404030301010803" pitchFamily="18" charset="0"/>
              </a:rPr>
              <a:t>存在一个重要问题：</a:t>
            </a:r>
            <a:endParaRPr lang="en-US" altLang="zh-CN" sz="2800" b="1" dirty="0">
              <a:solidFill>
                <a:srgbClr val="FFC000"/>
              </a:solidFill>
              <a:latin typeface="Garamond" panose="02020404030301010803" pitchFamily="18" charset="0"/>
            </a:endParaRPr>
          </a:p>
          <a:p>
            <a:pPr eaLnBrk="1" hangingPunct="1">
              <a:lnSpc>
                <a:spcPct val="150000"/>
              </a:lnSpc>
              <a:buFont typeface="Wingdings" panose="05000000000000000000" pitchFamily="2" charset="2"/>
              <a:buChar char="Ø"/>
            </a:pPr>
            <a:r>
              <a:rPr lang="en-US" altLang="zh-CN" sz="2800" b="1" dirty="0">
                <a:latin typeface="Garamond" panose="02020404030301010803" pitchFamily="18" charset="0"/>
              </a:rPr>
              <a:t>    SPEC </a:t>
            </a:r>
            <a:r>
              <a:rPr lang="zh-CN" altLang="en-US" sz="2800" b="1" dirty="0">
                <a:latin typeface="Garamond" panose="02020404030301010803" pitchFamily="18" charset="0"/>
              </a:rPr>
              <a:t>不同厂商对应用程序权重的选取有冲突</a:t>
            </a:r>
            <a:endParaRPr lang="en-US" altLang="zh-CN" sz="2800" b="1" dirty="0">
              <a:latin typeface="Garamond" panose="02020404030301010803" pitchFamily="18" charset="0"/>
            </a:endParaRPr>
          </a:p>
          <a:p>
            <a:pPr eaLnBrk="1" hangingPunct="1">
              <a:lnSpc>
                <a:spcPct val="150000"/>
              </a:lnSpc>
              <a:buFont typeface="Wingdings" panose="05000000000000000000" pitchFamily="2" charset="2"/>
              <a:buChar char="Ø"/>
            </a:pPr>
            <a:endParaRPr lang="zh-CN" altLang="en-US" sz="2400" b="1" dirty="0">
              <a:latin typeface="Garamond" panose="02020404030301010803" pitchFamily="18" charset="0"/>
            </a:endParaRPr>
          </a:p>
        </p:txBody>
      </p:sp>
      <p:sp>
        <p:nvSpPr>
          <p:cNvPr id="53255" name="TextBox 1"/>
          <p:cNvSpPr txBox="1"/>
          <p:nvPr/>
        </p:nvSpPr>
        <p:spPr>
          <a:xfrm>
            <a:off x="2927351" y="2978151"/>
            <a:ext cx="4105275" cy="461963"/>
          </a:xfrm>
          <a:prstGeom prst="rect">
            <a:avLst/>
          </a:prstGeom>
          <a:noFill/>
          <a:ln w="9525">
            <a:noFill/>
          </a:ln>
        </p:spPr>
        <p:txBody>
          <a:bodyPr>
            <a:spAutoFit/>
          </a:bodyPr>
          <a:lstStyle/>
          <a:p>
            <a:pPr eaLnBrk="1" hangingPunct="1"/>
            <a:r>
              <a:rPr lang="en-US" altLang="zh-CN" sz="2400" b="1" dirty="0">
                <a:solidFill>
                  <a:srgbClr val="FFFF00"/>
                </a:solidFill>
                <a:latin typeface="Garamond" panose="02020404030301010803" pitchFamily="18" charset="0"/>
              </a:rPr>
              <a:t>2×20% + 12 ×80% = 10</a:t>
            </a:r>
            <a:endParaRPr lang="zh-CN" altLang="en-US" sz="2400" b="1" dirty="0">
              <a:solidFill>
                <a:srgbClr val="FFFF00"/>
              </a:solidFill>
              <a:latin typeface="Garamond" panose="02020404030301010803" pitchFamily="18" charset="0"/>
            </a:endParaRPr>
          </a:p>
        </p:txBody>
      </p:sp>
      <p:sp>
        <p:nvSpPr>
          <p:cNvPr id="53256" name="TextBox 7"/>
          <p:cNvSpPr txBox="1"/>
          <p:nvPr/>
        </p:nvSpPr>
        <p:spPr>
          <a:xfrm>
            <a:off x="7319963" y="2998788"/>
            <a:ext cx="3708400" cy="461962"/>
          </a:xfrm>
          <a:prstGeom prst="rect">
            <a:avLst/>
          </a:prstGeom>
          <a:noFill/>
          <a:ln w="9525">
            <a:noFill/>
          </a:ln>
        </p:spPr>
        <p:txBody>
          <a:bodyPr>
            <a:spAutoFit/>
          </a:bodyPr>
          <a:lstStyle/>
          <a:p>
            <a:pPr eaLnBrk="1" hangingPunct="1"/>
            <a:r>
              <a:rPr lang="en-US" altLang="zh-CN" sz="2400" b="1" dirty="0">
                <a:latin typeface="Garamond" panose="02020404030301010803" pitchFamily="18" charset="0"/>
              </a:rPr>
              <a:t>4×20% + 8×80% = 7.2</a:t>
            </a:r>
            <a:endParaRPr lang="zh-CN" altLang="en-US" sz="2400" b="1" dirty="0">
              <a:latin typeface="Garamond" panose="02020404030301010803" pitchFamily="18" charset="0"/>
            </a:endParaRP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7" name="Text Box 2">
            <a:extLst>
              <a:ext uri="{FF2B5EF4-FFF2-40B4-BE49-F238E27FC236}">
                <a16:creationId xmlns:a16="http://schemas.microsoft.com/office/drawing/2014/main" id="{BAE51502-416F-4DE9-AE1B-6D679A226719}"/>
              </a:ext>
            </a:extLst>
          </p:cNvPr>
          <p:cNvSpPr txBox="1">
            <a:spLocks noChangeArrowheads="1"/>
          </p:cNvSpPr>
          <p:nvPr/>
        </p:nvSpPr>
        <p:spPr bwMode="auto">
          <a:xfrm>
            <a:off x="2063750" y="1128713"/>
            <a:ext cx="8064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endParaRPr lang="zh-CN" altLang="en-US">
              <a:solidFill>
                <a:srgbClr val="FFFFFF"/>
              </a:solidFill>
              <a:latin typeface="Times New Roman" panose="02020603050405020304" pitchFamily="18" charset="0"/>
              <a:ea typeface="宋体" panose="02010600030101010101" pitchFamily="2" charset="-122"/>
            </a:endParaRPr>
          </a:p>
        </p:txBody>
      </p:sp>
      <p:sp>
        <p:nvSpPr>
          <p:cNvPr id="91138" name="Text Box 3">
            <a:extLst>
              <a:ext uri="{FF2B5EF4-FFF2-40B4-BE49-F238E27FC236}">
                <a16:creationId xmlns:a16="http://schemas.microsoft.com/office/drawing/2014/main" id="{869AE0A4-48AD-4216-9FF0-23528B53DF29}"/>
              </a:ext>
            </a:extLst>
          </p:cNvPr>
          <p:cNvSpPr txBox="1">
            <a:spLocks noChangeArrowheads="1"/>
          </p:cNvSpPr>
          <p:nvPr/>
        </p:nvSpPr>
        <p:spPr bwMode="auto">
          <a:xfrm>
            <a:off x="1774825" y="260351"/>
            <a:ext cx="8820150"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CCFFFF"/>
                </a:solidFill>
                <a:latin typeface="Times New Roman" panose="02020603050405020304" pitchFamily="18" charset="0"/>
                <a:ea typeface="宋体" panose="02010600030101010101" pitchFamily="2" charset="-122"/>
              </a:rPr>
              <a:t>（</a:t>
            </a:r>
            <a:r>
              <a:rPr lang="zh-CN" altLang="en-US" sz="2400" b="1">
                <a:solidFill>
                  <a:srgbClr val="CCFFFF"/>
                </a:solidFill>
                <a:latin typeface="Times New Roman" panose="02020603050405020304" pitchFamily="18" charset="0"/>
                <a:ea typeface="宋体" panose="02010600030101010101" pitchFamily="2" charset="-122"/>
              </a:rPr>
              <a:t>3）</a:t>
            </a:r>
            <a:r>
              <a:rPr lang="en-US" altLang="zh-CN" sz="2400" b="1">
                <a:solidFill>
                  <a:srgbClr val="CCFFFF"/>
                </a:solidFill>
                <a:latin typeface="Times New Roman" panose="02020603050405020304" pitchFamily="18" charset="0"/>
                <a:ea typeface="宋体" panose="02010600030101010101" pitchFamily="2" charset="-122"/>
              </a:rPr>
              <a:t>处在</a:t>
            </a:r>
            <a:r>
              <a:rPr lang="zh-CN" altLang="en-US" sz="2400" b="1">
                <a:solidFill>
                  <a:srgbClr val="CCFFFF"/>
                </a:solidFill>
                <a:latin typeface="Times New Roman" panose="02020603050405020304" pitchFamily="18" charset="0"/>
                <a:ea typeface="宋体" panose="02010600030101010101" pitchFamily="2" charset="-122"/>
              </a:rPr>
              <a:t>EXE级的第五条指令</a:t>
            </a:r>
            <a:r>
              <a:rPr lang="zh-CN" altLang="en-US" sz="2400" b="1">
                <a:solidFill>
                  <a:srgbClr val="FFCC00"/>
                </a:solidFill>
                <a:latin typeface="Times New Roman" panose="02020603050405020304" pitchFamily="18" charset="0"/>
                <a:ea typeface="宋体" panose="02010600030101010101" pitchFamily="2" charset="-122"/>
              </a:rPr>
              <a:t>store r8，200(r9)</a:t>
            </a:r>
            <a:r>
              <a:rPr lang="zh-CN" altLang="en-US" sz="2400" b="1">
                <a:solidFill>
                  <a:srgbClr val="CCFFFF"/>
                </a:solidFill>
                <a:latin typeface="Times New Roman" panose="02020603050405020304" pitchFamily="18" charset="0"/>
                <a:ea typeface="宋体" panose="02010600030101010101" pitchFamily="2" charset="-122"/>
              </a:rPr>
              <a:t>由ALU计算存储器地址。多路器的选择信号</a:t>
            </a:r>
            <a:r>
              <a:rPr lang="zh-CN" altLang="en-US" sz="2400" b="1">
                <a:solidFill>
                  <a:srgbClr val="FFCC66"/>
                </a:solidFill>
                <a:latin typeface="Times New Roman" panose="02020603050405020304" pitchFamily="18" charset="0"/>
                <a:ea typeface="宋体" panose="02010600030101010101" pitchFamily="2" charset="-122"/>
              </a:rPr>
              <a:t>SIMM＝1</a:t>
            </a:r>
            <a:r>
              <a:rPr lang="zh-CN" altLang="en-US" sz="2400" b="1">
                <a:solidFill>
                  <a:srgbClr val="CCFFFF"/>
                </a:solidFill>
                <a:latin typeface="Times New Roman" panose="02020603050405020304" pitchFamily="18" charset="0"/>
                <a:ea typeface="宋体" panose="02010600030101010101" pitchFamily="2" charset="-122"/>
              </a:rPr>
              <a:t>，选择立即数。ALU的两个源操作数分别来自A和I。</a:t>
            </a:r>
            <a:r>
              <a:rPr lang="zh-CN" altLang="en-US" sz="2400" b="1">
                <a:solidFill>
                  <a:srgbClr val="FFCC66"/>
                </a:solidFill>
                <a:latin typeface="Times New Roman" panose="02020603050405020304" pitchFamily="18" charset="0"/>
                <a:ea typeface="宋体" panose="02010600030101010101" pitchFamily="2" charset="-122"/>
              </a:rPr>
              <a:t>WZ</a:t>
            </a:r>
            <a:r>
              <a:rPr lang="zh-CN" altLang="en-US" sz="2400" b="1">
                <a:solidFill>
                  <a:srgbClr val="CCFFFF"/>
                </a:solidFill>
                <a:latin typeface="Times New Roman" panose="02020603050405020304" pitchFamily="18" charset="0"/>
                <a:ea typeface="宋体" panose="02010600030101010101" pitchFamily="2" charset="-122"/>
              </a:rPr>
              <a:t>＝0，不改变Z。</a:t>
            </a:r>
            <a:r>
              <a:rPr lang="zh-CN" altLang="en-US" sz="2400" b="1">
                <a:solidFill>
                  <a:srgbClr val="FFCC66"/>
                </a:solidFill>
                <a:latin typeface="Times New Roman" panose="02020603050405020304" pitchFamily="18" charset="0"/>
                <a:ea typeface="宋体" panose="02010600030101010101" pitchFamily="2" charset="-122"/>
              </a:rPr>
              <a:t>B</a:t>
            </a:r>
            <a:r>
              <a:rPr lang="zh-CN" altLang="en-US" sz="2400" b="1">
                <a:solidFill>
                  <a:srgbClr val="CCFFFF"/>
                </a:solidFill>
                <a:latin typeface="Times New Roman" panose="02020603050405020304" pitchFamily="18" charset="0"/>
                <a:ea typeface="宋体" panose="02010600030101010101" pitchFamily="2" charset="-122"/>
              </a:rPr>
              <a:t>的内容直接传递到</a:t>
            </a:r>
            <a:r>
              <a:rPr lang="zh-CN" altLang="en-US" sz="2400" b="1">
                <a:solidFill>
                  <a:srgbClr val="FFCC66"/>
                </a:solidFill>
                <a:latin typeface="Times New Roman" panose="02020603050405020304" pitchFamily="18" charset="0"/>
                <a:ea typeface="宋体" panose="02010600030101010101" pitchFamily="2" charset="-122"/>
              </a:rPr>
              <a:t>S</a:t>
            </a:r>
            <a:r>
              <a:rPr lang="zh-CN" altLang="en-US" sz="2400" b="1">
                <a:solidFill>
                  <a:srgbClr val="CCFFFF"/>
                </a:solidFill>
                <a:latin typeface="Times New Roman" panose="02020603050405020304" pitchFamily="18" charset="0"/>
                <a:ea typeface="宋体" panose="02010600030101010101" pitchFamily="2" charset="-122"/>
              </a:rPr>
              <a:t>。</a:t>
            </a:r>
          </a:p>
        </p:txBody>
      </p:sp>
      <p:pic>
        <p:nvPicPr>
          <p:cNvPr id="91139" name="Picture 5" descr="20">
            <a:extLst>
              <a:ext uri="{FF2B5EF4-FFF2-40B4-BE49-F238E27FC236}">
                <a16:creationId xmlns:a16="http://schemas.microsoft.com/office/drawing/2014/main" id="{37BB4F24-7625-4F79-896B-A2D241644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2133600"/>
            <a:ext cx="8642350" cy="449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Picture 6" descr="图2">
            <a:extLst>
              <a:ext uri="{FF2B5EF4-FFF2-40B4-BE49-F238E27FC236}">
                <a16:creationId xmlns:a16="http://schemas.microsoft.com/office/drawing/2014/main" id="{6CCBA88B-1A02-4726-AA90-3A4EE24CDDCE}"/>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51900" t="44438" r="43466" b="47380"/>
          <a:stretch>
            <a:fillRect/>
          </a:stretch>
        </p:blipFill>
        <p:spPr bwMode="auto">
          <a:xfrm>
            <a:off x="9625013" y="1484313"/>
            <a:ext cx="86360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1141" name="直接箭头连接符 6">
            <a:extLst>
              <a:ext uri="{FF2B5EF4-FFF2-40B4-BE49-F238E27FC236}">
                <a16:creationId xmlns:a16="http://schemas.microsoft.com/office/drawing/2014/main" id="{B4DB23CC-9F29-4F9D-A711-5791EA2131EB}"/>
              </a:ext>
            </a:extLst>
          </p:cNvPr>
          <p:cNvCxnSpPr>
            <a:cxnSpLocks noChangeShapeType="1"/>
          </p:cNvCxnSpPr>
          <p:nvPr/>
        </p:nvCxnSpPr>
        <p:spPr bwMode="auto">
          <a:xfrm>
            <a:off x="5880101" y="4073525"/>
            <a:ext cx="930275"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1142" name="直接连接符 7">
            <a:extLst>
              <a:ext uri="{FF2B5EF4-FFF2-40B4-BE49-F238E27FC236}">
                <a16:creationId xmlns:a16="http://schemas.microsoft.com/office/drawing/2014/main" id="{4574DFD7-FD65-4675-809A-05DA958FCC82}"/>
              </a:ext>
            </a:extLst>
          </p:cNvPr>
          <p:cNvCxnSpPr>
            <a:cxnSpLocks noChangeShapeType="1"/>
          </p:cNvCxnSpPr>
          <p:nvPr/>
        </p:nvCxnSpPr>
        <p:spPr bwMode="auto">
          <a:xfrm>
            <a:off x="5881688" y="5643564"/>
            <a:ext cx="215900"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1143" name="直接连接符 8">
            <a:extLst>
              <a:ext uri="{FF2B5EF4-FFF2-40B4-BE49-F238E27FC236}">
                <a16:creationId xmlns:a16="http://schemas.microsoft.com/office/drawing/2014/main" id="{B8099C20-23F8-422A-BF3F-9E717B36F838}"/>
              </a:ext>
            </a:extLst>
          </p:cNvPr>
          <p:cNvCxnSpPr>
            <a:cxnSpLocks noChangeShapeType="1"/>
          </p:cNvCxnSpPr>
          <p:nvPr/>
        </p:nvCxnSpPr>
        <p:spPr bwMode="auto">
          <a:xfrm rot="5400000" flipH="1" flipV="1">
            <a:off x="5846763" y="5392738"/>
            <a:ext cx="500063"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1144" name="直接箭头连接符 9">
            <a:extLst>
              <a:ext uri="{FF2B5EF4-FFF2-40B4-BE49-F238E27FC236}">
                <a16:creationId xmlns:a16="http://schemas.microsoft.com/office/drawing/2014/main" id="{C73FB823-E7E2-4D1C-B2C5-0780BC3D586C}"/>
              </a:ext>
            </a:extLst>
          </p:cNvPr>
          <p:cNvCxnSpPr>
            <a:cxnSpLocks noChangeShapeType="1"/>
          </p:cNvCxnSpPr>
          <p:nvPr/>
        </p:nvCxnSpPr>
        <p:spPr bwMode="auto">
          <a:xfrm>
            <a:off x="6097588" y="5143500"/>
            <a:ext cx="214312"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1145" name="直接连接符 10">
            <a:extLst>
              <a:ext uri="{FF2B5EF4-FFF2-40B4-BE49-F238E27FC236}">
                <a16:creationId xmlns:a16="http://schemas.microsoft.com/office/drawing/2014/main" id="{04230A8A-9C3B-407C-81F7-B17730DC15B9}"/>
              </a:ext>
            </a:extLst>
          </p:cNvPr>
          <p:cNvCxnSpPr>
            <a:cxnSpLocks noChangeShapeType="1"/>
          </p:cNvCxnSpPr>
          <p:nvPr/>
        </p:nvCxnSpPr>
        <p:spPr bwMode="auto">
          <a:xfrm flipV="1">
            <a:off x="6311901" y="5000626"/>
            <a:ext cx="214313" cy="142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1146" name="直接箭头连接符 11">
            <a:extLst>
              <a:ext uri="{FF2B5EF4-FFF2-40B4-BE49-F238E27FC236}">
                <a16:creationId xmlns:a16="http://schemas.microsoft.com/office/drawing/2014/main" id="{DD089EBE-C36C-4BD8-A839-BB24B5E5AC5D}"/>
              </a:ext>
            </a:extLst>
          </p:cNvPr>
          <p:cNvCxnSpPr>
            <a:cxnSpLocks noChangeShapeType="1"/>
          </p:cNvCxnSpPr>
          <p:nvPr/>
        </p:nvCxnSpPr>
        <p:spPr bwMode="auto">
          <a:xfrm>
            <a:off x="6526213" y="500062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1147" name="直接箭头连接符 12">
            <a:extLst>
              <a:ext uri="{FF2B5EF4-FFF2-40B4-BE49-F238E27FC236}">
                <a16:creationId xmlns:a16="http://schemas.microsoft.com/office/drawing/2014/main" id="{3B707EF9-2BDA-46F8-B8DB-ABC20A3D7264}"/>
              </a:ext>
            </a:extLst>
          </p:cNvPr>
          <p:cNvCxnSpPr>
            <a:cxnSpLocks noChangeShapeType="1"/>
          </p:cNvCxnSpPr>
          <p:nvPr/>
        </p:nvCxnSpPr>
        <p:spPr bwMode="auto">
          <a:xfrm rot="5400000" flipH="1" flipV="1">
            <a:off x="6311107" y="5499895"/>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1148" name="直接箭头连接符 13">
            <a:extLst>
              <a:ext uri="{FF2B5EF4-FFF2-40B4-BE49-F238E27FC236}">
                <a16:creationId xmlns:a16="http://schemas.microsoft.com/office/drawing/2014/main" id="{BA55CE2B-C0B8-418E-AFDC-4FF4F217B9B0}"/>
              </a:ext>
            </a:extLst>
          </p:cNvPr>
          <p:cNvCxnSpPr>
            <a:cxnSpLocks noChangeShapeType="1"/>
          </p:cNvCxnSpPr>
          <p:nvPr/>
        </p:nvCxnSpPr>
        <p:spPr bwMode="auto">
          <a:xfrm rot="5400000" flipH="1" flipV="1">
            <a:off x="6918326" y="5392739"/>
            <a:ext cx="500063"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1149" name="直接箭头连接符 16">
            <a:extLst>
              <a:ext uri="{FF2B5EF4-FFF2-40B4-BE49-F238E27FC236}">
                <a16:creationId xmlns:a16="http://schemas.microsoft.com/office/drawing/2014/main" id="{BEEBA2B3-B0DC-46F2-A4E5-DD40FF4FA036}"/>
              </a:ext>
            </a:extLst>
          </p:cNvPr>
          <p:cNvCxnSpPr>
            <a:cxnSpLocks noChangeShapeType="1"/>
          </p:cNvCxnSpPr>
          <p:nvPr/>
        </p:nvCxnSpPr>
        <p:spPr bwMode="auto">
          <a:xfrm>
            <a:off x="7524750" y="450056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1150" name="直接连接符 18">
            <a:extLst>
              <a:ext uri="{FF2B5EF4-FFF2-40B4-BE49-F238E27FC236}">
                <a16:creationId xmlns:a16="http://schemas.microsoft.com/office/drawing/2014/main" id="{8F400EC1-30BE-42B8-8A9E-9361568AFD88}"/>
              </a:ext>
            </a:extLst>
          </p:cNvPr>
          <p:cNvCxnSpPr>
            <a:cxnSpLocks noChangeShapeType="1"/>
          </p:cNvCxnSpPr>
          <p:nvPr/>
        </p:nvCxnSpPr>
        <p:spPr bwMode="auto">
          <a:xfrm>
            <a:off x="5881689" y="4857750"/>
            <a:ext cx="142875"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1151" name="直接连接符 20">
            <a:extLst>
              <a:ext uri="{FF2B5EF4-FFF2-40B4-BE49-F238E27FC236}">
                <a16:creationId xmlns:a16="http://schemas.microsoft.com/office/drawing/2014/main" id="{992F795B-CC1B-432C-AEEC-C70B6FF86877}"/>
              </a:ext>
            </a:extLst>
          </p:cNvPr>
          <p:cNvCxnSpPr>
            <a:cxnSpLocks noChangeShapeType="1"/>
          </p:cNvCxnSpPr>
          <p:nvPr/>
        </p:nvCxnSpPr>
        <p:spPr bwMode="auto">
          <a:xfrm rot="5400000">
            <a:off x="5702301" y="5180013"/>
            <a:ext cx="642937"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1152" name="直接箭头连接符 22">
            <a:extLst>
              <a:ext uri="{FF2B5EF4-FFF2-40B4-BE49-F238E27FC236}">
                <a16:creationId xmlns:a16="http://schemas.microsoft.com/office/drawing/2014/main" id="{1FE9DF95-4950-4514-B824-A7DA270FFBF8}"/>
              </a:ext>
            </a:extLst>
          </p:cNvPr>
          <p:cNvCxnSpPr>
            <a:cxnSpLocks noChangeShapeType="1"/>
          </p:cNvCxnSpPr>
          <p:nvPr/>
        </p:nvCxnSpPr>
        <p:spPr bwMode="auto">
          <a:xfrm>
            <a:off x="6024564" y="5500689"/>
            <a:ext cx="1785937"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
        <p:nvSpPr>
          <p:cNvPr id="91153" name="灯片编号占位符 1">
            <a:extLst>
              <a:ext uri="{FF2B5EF4-FFF2-40B4-BE49-F238E27FC236}">
                <a16:creationId xmlns:a16="http://schemas.microsoft.com/office/drawing/2014/main" id="{AA3F68B9-BCCB-402E-AF40-ED1578DCCEE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1B9B3337-5184-4EFB-99B6-B77F7581E7CD}"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310</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91154" name="Text Box 4">
            <a:extLst>
              <a:ext uri="{FF2B5EF4-FFF2-40B4-BE49-F238E27FC236}">
                <a16:creationId xmlns:a16="http://schemas.microsoft.com/office/drawing/2014/main" id="{D2047D5A-1C59-412A-8E10-FA2035FD2736}"/>
              </a:ext>
            </a:extLst>
          </p:cNvPr>
          <p:cNvSpPr txBox="1">
            <a:spLocks noChangeArrowheads="1"/>
          </p:cNvSpPr>
          <p:nvPr/>
        </p:nvSpPr>
        <p:spPr bwMode="auto">
          <a:xfrm>
            <a:off x="5170489" y="2132013"/>
            <a:ext cx="43719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3366FF"/>
                </a:solidFill>
                <a:latin typeface="Times New Roman" panose="02020603050405020304" pitchFamily="18" charset="0"/>
                <a:ea typeface="宋体" panose="02010600030101010101" pitchFamily="2" charset="-122"/>
              </a:rPr>
              <a:t>程序例子执行时的第七个周期</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1" name="灯片编号占位符 3">
            <a:extLst>
              <a:ext uri="{FF2B5EF4-FFF2-40B4-BE49-F238E27FC236}">
                <a16:creationId xmlns:a16="http://schemas.microsoft.com/office/drawing/2014/main" id="{45AB15EA-FB8C-430D-922F-1672721336D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41722710-D96D-40F9-A2F4-2351EA3CD8E4}"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311</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92162" name="Text Box 2">
            <a:extLst>
              <a:ext uri="{FF2B5EF4-FFF2-40B4-BE49-F238E27FC236}">
                <a16:creationId xmlns:a16="http://schemas.microsoft.com/office/drawing/2014/main" id="{7291C6C7-FC08-4EE4-8909-F9D8C698DFB9}"/>
              </a:ext>
            </a:extLst>
          </p:cNvPr>
          <p:cNvSpPr txBox="1">
            <a:spLocks noChangeArrowheads="1"/>
          </p:cNvSpPr>
          <p:nvPr/>
        </p:nvSpPr>
        <p:spPr bwMode="auto">
          <a:xfrm>
            <a:off x="2063750" y="1128713"/>
            <a:ext cx="8064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endParaRPr lang="zh-CN" altLang="en-US">
              <a:solidFill>
                <a:srgbClr val="FFFFFF"/>
              </a:solidFill>
              <a:latin typeface="Times New Roman" panose="02020603050405020304" pitchFamily="18" charset="0"/>
              <a:ea typeface="宋体" panose="02010600030101010101" pitchFamily="2" charset="-122"/>
            </a:endParaRPr>
          </a:p>
        </p:txBody>
      </p:sp>
      <p:sp>
        <p:nvSpPr>
          <p:cNvPr id="92163" name="Text Box 3">
            <a:extLst>
              <a:ext uri="{FF2B5EF4-FFF2-40B4-BE49-F238E27FC236}">
                <a16:creationId xmlns:a16="http://schemas.microsoft.com/office/drawing/2014/main" id="{D9B2EF8E-1ED8-4F31-961F-0CE4E21728A6}"/>
              </a:ext>
            </a:extLst>
          </p:cNvPr>
          <p:cNvSpPr txBox="1">
            <a:spLocks noChangeArrowheads="1"/>
          </p:cNvSpPr>
          <p:nvPr/>
        </p:nvSpPr>
        <p:spPr bwMode="auto">
          <a:xfrm>
            <a:off x="1703389" y="188914"/>
            <a:ext cx="878522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（4）</a:t>
            </a:r>
            <a:r>
              <a:rPr lang="en-US" altLang="zh-CN" sz="2000" b="1">
                <a:solidFill>
                  <a:srgbClr val="CCFFFF"/>
                </a:solidFill>
                <a:latin typeface="Times New Roman" panose="02020603050405020304" pitchFamily="18" charset="0"/>
                <a:ea typeface="宋体" panose="02010600030101010101" pitchFamily="2" charset="-122"/>
              </a:rPr>
              <a:t>处在</a:t>
            </a:r>
            <a:r>
              <a:rPr lang="zh-CN" altLang="en-US" sz="2000" b="1">
                <a:solidFill>
                  <a:srgbClr val="CCFFFF"/>
                </a:solidFill>
                <a:latin typeface="Times New Roman" panose="02020603050405020304" pitchFamily="18" charset="0"/>
                <a:ea typeface="宋体" panose="02010600030101010101" pitchFamily="2" charset="-122"/>
              </a:rPr>
              <a:t>ID级的第六条指令</a:t>
            </a:r>
            <a:r>
              <a:rPr lang="zh-CN" altLang="en-US" sz="2000" b="1">
                <a:solidFill>
                  <a:srgbClr val="FFCC00"/>
                </a:solidFill>
                <a:latin typeface="Times New Roman" panose="02020603050405020304" pitchFamily="18" charset="0"/>
                <a:ea typeface="宋体" panose="02010600030101010101" pitchFamily="2" charset="-122"/>
              </a:rPr>
              <a:t>subi r10，r10，1</a:t>
            </a:r>
            <a:r>
              <a:rPr lang="zh-CN" altLang="en-US" sz="2000" b="1">
                <a:solidFill>
                  <a:srgbClr val="CCFFFF"/>
                </a:solidFill>
                <a:latin typeface="Times New Roman" panose="02020603050405020304" pitchFamily="18" charset="0"/>
                <a:ea typeface="宋体" panose="02010600030101010101" pitchFamily="2" charset="-122"/>
              </a:rPr>
              <a:t>完成译码、立即数符号扩展以及读寄存器操作。SST</a:t>
            </a:r>
            <a:r>
              <a:rPr lang="en-US" altLang="zh-CN" sz="2000" b="1">
                <a:solidFill>
                  <a:srgbClr val="CCFFFF"/>
                </a:solidFill>
                <a:latin typeface="Times New Roman" panose="02020603050405020304" pitchFamily="18" charset="0"/>
                <a:ea typeface="宋体" panose="02010600030101010101" pitchFamily="2" charset="-122"/>
              </a:rPr>
              <a:t>=0</a:t>
            </a:r>
            <a:r>
              <a:rPr lang="zh-CN" altLang="en-US" sz="2000" b="1">
                <a:solidFill>
                  <a:srgbClr val="CCFFFF"/>
                </a:solidFill>
                <a:latin typeface="Times New Roman" panose="02020603050405020304" pitchFamily="18" charset="0"/>
                <a:ea typeface="宋体" panose="02010600030101010101" pitchFamily="2" charset="-122"/>
              </a:rPr>
              <a:t>。在本周期结束时，扩展的立即数</a:t>
            </a:r>
            <a:r>
              <a:rPr lang="zh-CN" altLang="en-US" sz="2000" b="1">
                <a:solidFill>
                  <a:srgbClr val="FFFF00"/>
                </a:solidFill>
                <a:latin typeface="Times New Roman" panose="02020603050405020304" pitchFamily="18" charset="0"/>
                <a:ea typeface="宋体" panose="02010600030101010101" pitchFamily="2" charset="-122"/>
              </a:rPr>
              <a:t>1</a:t>
            </a:r>
            <a:r>
              <a:rPr lang="zh-CN" altLang="en-US" sz="2000" b="1">
                <a:solidFill>
                  <a:srgbClr val="CCFFFF"/>
                </a:solidFill>
                <a:latin typeface="Times New Roman" panose="02020603050405020304" pitchFamily="18" charset="0"/>
                <a:ea typeface="宋体" panose="02010600030101010101" pitchFamily="2" charset="-122"/>
              </a:rPr>
              <a:t>和寄存器</a:t>
            </a:r>
            <a:r>
              <a:rPr lang="zh-CN" altLang="en-US" sz="2000" b="1">
                <a:solidFill>
                  <a:srgbClr val="FFFF00"/>
                </a:solidFill>
                <a:latin typeface="Times New Roman" panose="02020603050405020304" pitchFamily="18" charset="0"/>
                <a:ea typeface="宋体" panose="02010600030101010101" pitchFamily="2" charset="-122"/>
              </a:rPr>
              <a:t>r10</a:t>
            </a:r>
            <a:r>
              <a:rPr lang="zh-CN" altLang="en-US" sz="2000" b="1">
                <a:solidFill>
                  <a:srgbClr val="CCFFFF"/>
                </a:solidFill>
                <a:latin typeface="Times New Roman" panose="02020603050405020304" pitchFamily="18" charset="0"/>
                <a:ea typeface="宋体" panose="02010600030101010101" pitchFamily="2" charset="-122"/>
              </a:rPr>
              <a:t>的内容分别写入流水线寄存器</a:t>
            </a:r>
            <a:r>
              <a:rPr lang="zh-CN" altLang="en-US" sz="2000" b="1">
                <a:solidFill>
                  <a:srgbClr val="FFFF00"/>
                </a:solidFill>
                <a:latin typeface="Times New Roman" panose="02020603050405020304" pitchFamily="18" charset="0"/>
                <a:ea typeface="宋体" panose="02010600030101010101" pitchFamily="2" charset="-122"/>
              </a:rPr>
              <a:t>I</a:t>
            </a:r>
            <a:r>
              <a:rPr lang="zh-CN" altLang="en-US" sz="2000" b="1">
                <a:solidFill>
                  <a:srgbClr val="CCFFFF"/>
                </a:solidFill>
                <a:latin typeface="Times New Roman" panose="02020603050405020304" pitchFamily="18" charset="0"/>
                <a:ea typeface="宋体" panose="02010600030101010101" pitchFamily="2" charset="-122"/>
              </a:rPr>
              <a:t>和</a:t>
            </a:r>
            <a:r>
              <a:rPr lang="zh-CN" altLang="en-US" sz="2000" b="1">
                <a:solidFill>
                  <a:srgbClr val="FFFF00"/>
                </a:solidFill>
                <a:latin typeface="Times New Roman" panose="02020603050405020304" pitchFamily="18" charset="0"/>
                <a:ea typeface="宋体" panose="02010600030101010101" pitchFamily="2" charset="-122"/>
              </a:rPr>
              <a:t>A</a:t>
            </a:r>
            <a:r>
              <a:rPr lang="en-US" altLang="zh-CN" sz="2000" b="1">
                <a:solidFill>
                  <a:srgbClr val="CCFFFF"/>
                </a:solidFill>
                <a:latin typeface="Times New Roman" panose="02020603050405020304" pitchFamily="18" charset="0"/>
                <a:ea typeface="宋体" panose="02010600030101010101" pitchFamily="2" charset="-122"/>
              </a:rPr>
              <a:t>，</a:t>
            </a:r>
            <a:r>
              <a:rPr lang="en-US" altLang="zh-CN" sz="2000" b="1">
                <a:solidFill>
                  <a:srgbClr val="FFFF00"/>
                </a:solidFill>
                <a:latin typeface="Times New Roman" panose="02020603050405020304" pitchFamily="18" charset="0"/>
                <a:ea typeface="宋体" panose="02010600030101010101" pitchFamily="2" charset="-122"/>
              </a:rPr>
              <a:t>10</a:t>
            </a:r>
            <a:r>
              <a:rPr lang="zh-CN" altLang="en-US" sz="2000" b="1">
                <a:solidFill>
                  <a:srgbClr val="CCFFFF"/>
                </a:solidFill>
                <a:latin typeface="Times New Roman" panose="02020603050405020304" pitchFamily="18" charset="0"/>
                <a:ea typeface="宋体" panose="02010600030101010101" pitchFamily="2" charset="-122"/>
              </a:rPr>
              <a:t>打入</a:t>
            </a:r>
            <a:r>
              <a:rPr lang="en-US" altLang="zh-CN" sz="2000" b="1">
                <a:solidFill>
                  <a:srgbClr val="FFFF00"/>
                </a:solidFill>
                <a:latin typeface="Times New Roman" panose="02020603050405020304" pitchFamily="18" charset="0"/>
                <a:ea typeface="宋体" panose="02010600030101010101" pitchFamily="2" charset="-122"/>
              </a:rPr>
              <a:t>d</a:t>
            </a:r>
            <a:r>
              <a:rPr lang="zh-CN" altLang="en-US" sz="2000" b="1">
                <a:solidFill>
                  <a:srgbClr val="CCFFFF"/>
                </a:solidFill>
                <a:latin typeface="Times New Roman" panose="02020603050405020304" pitchFamily="18" charset="0"/>
                <a:ea typeface="宋体" panose="02010600030101010101" pitchFamily="2" charset="-122"/>
              </a:rPr>
              <a:t>。</a:t>
            </a:r>
          </a:p>
          <a:p>
            <a:pPr fontAlgn="base">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　　</a:t>
            </a:r>
            <a:r>
              <a:rPr lang="zh-CN" altLang="en-US" sz="2000" b="1">
                <a:solidFill>
                  <a:srgbClr val="FFCC00"/>
                </a:solidFill>
                <a:latin typeface="Times New Roman" panose="02020603050405020304" pitchFamily="18" charset="0"/>
                <a:ea typeface="宋体" panose="02010600030101010101" pitchFamily="2" charset="-122"/>
              </a:rPr>
              <a:t>第七个时钟周期结束，刚进第八个周期时</a:t>
            </a:r>
            <a:r>
              <a:rPr lang="zh-CN" altLang="en-US" sz="2000" b="1">
                <a:solidFill>
                  <a:srgbClr val="CCFFFF"/>
                </a:solidFill>
                <a:latin typeface="Times New Roman" panose="02020603050405020304" pitchFamily="18" charset="0"/>
                <a:ea typeface="宋体" panose="02010600030101010101" pitchFamily="2" charset="-122"/>
              </a:rPr>
              <a:t>：A和I分别输出r10的内容和立即数1(第六条指令)；R输出存储器地址，S输出存储器数据(第五条指令)；C输出第四条指令加法操作的结果。</a:t>
            </a:r>
          </a:p>
        </p:txBody>
      </p:sp>
      <p:pic>
        <p:nvPicPr>
          <p:cNvPr id="92164" name="Picture 5" descr="20">
            <a:extLst>
              <a:ext uri="{FF2B5EF4-FFF2-40B4-BE49-F238E27FC236}">
                <a16:creationId xmlns:a16="http://schemas.microsoft.com/office/drawing/2014/main" id="{826EEC3E-5A3D-402D-8160-F075C3447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2133600"/>
            <a:ext cx="8642350" cy="449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165" name="直接箭头连接符 8">
            <a:extLst>
              <a:ext uri="{FF2B5EF4-FFF2-40B4-BE49-F238E27FC236}">
                <a16:creationId xmlns:a16="http://schemas.microsoft.com/office/drawing/2014/main" id="{CC60FC3E-E09F-417E-950F-033DEBAFF792}"/>
              </a:ext>
            </a:extLst>
          </p:cNvPr>
          <p:cNvCxnSpPr>
            <a:cxnSpLocks noChangeShapeType="1"/>
          </p:cNvCxnSpPr>
          <p:nvPr/>
        </p:nvCxnSpPr>
        <p:spPr bwMode="auto">
          <a:xfrm>
            <a:off x="5880101" y="4073525"/>
            <a:ext cx="930275"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92166" name="直接连接符 9">
            <a:extLst>
              <a:ext uri="{FF2B5EF4-FFF2-40B4-BE49-F238E27FC236}">
                <a16:creationId xmlns:a16="http://schemas.microsoft.com/office/drawing/2014/main" id="{A959DBE0-DAEF-4C7E-A761-5DFD2DB0FAE5}"/>
              </a:ext>
            </a:extLst>
          </p:cNvPr>
          <p:cNvCxnSpPr>
            <a:cxnSpLocks noChangeShapeType="1"/>
          </p:cNvCxnSpPr>
          <p:nvPr/>
        </p:nvCxnSpPr>
        <p:spPr bwMode="auto">
          <a:xfrm>
            <a:off x="5881688" y="5643564"/>
            <a:ext cx="215900" cy="1587"/>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92167" name="直接连接符 10">
            <a:extLst>
              <a:ext uri="{FF2B5EF4-FFF2-40B4-BE49-F238E27FC236}">
                <a16:creationId xmlns:a16="http://schemas.microsoft.com/office/drawing/2014/main" id="{5462312D-58B2-40F2-8555-1F8A2E756E1E}"/>
              </a:ext>
            </a:extLst>
          </p:cNvPr>
          <p:cNvCxnSpPr>
            <a:cxnSpLocks noChangeShapeType="1"/>
          </p:cNvCxnSpPr>
          <p:nvPr/>
        </p:nvCxnSpPr>
        <p:spPr bwMode="auto">
          <a:xfrm rot="5400000" flipH="1" flipV="1">
            <a:off x="5846763" y="5392738"/>
            <a:ext cx="500063" cy="1588"/>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92168" name="直接箭头连接符 11">
            <a:extLst>
              <a:ext uri="{FF2B5EF4-FFF2-40B4-BE49-F238E27FC236}">
                <a16:creationId xmlns:a16="http://schemas.microsoft.com/office/drawing/2014/main" id="{5B4FE79F-9A7C-438C-B5FB-3155A277EB0B}"/>
              </a:ext>
            </a:extLst>
          </p:cNvPr>
          <p:cNvCxnSpPr>
            <a:cxnSpLocks noChangeShapeType="1"/>
          </p:cNvCxnSpPr>
          <p:nvPr/>
        </p:nvCxnSpPr>
        <p:spPr bwMode="auto">
          <a:xfrm>
            <a:off x="6097588" y="5143500"/>
            <a:ext cx="214312"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92169" name="直接连接符 12">
            <a:extLst>
              <a:ext uri="{FF2B5EF4-FFF2-40B4-BE49-F238E27FC236}">
                <a16:creationId xmlns:a16="http://schemas.microsoft.com/office/drawing/2014/main" id="{11BE609C-ACA9-4C2F-96C6-28CC17A3F59D}"/>
              </a:ext>
            </a:extLst>
          </p:cNvPr>
          <p:cNvCxnSpPr>
            <a:cxnSpLocks noChangeShapeType="1"/>
          </p:cNvCxnSpPr>
          <p:nvPr/>
        </p:nvCxnSpPr>
        <p:spPr bwMode="auto">
          <a:xfrm flipV="1">
            <a:off x="6311901" y="5000626"/>
            <a:ext cx="214313" cy="142875"/>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92170" name="直接箭头连接符 13">
            <a:extLst>
              <a:ext uri="{FF2B5EF4-FFF2-40B4-BE49-F238E27FC236}">
                <a16:creationId xmlns:a16="http://schemas.microsoft.com/office/drawing/2014/main" id="{625784AB-4CD0-4094-990E-A68DF52FC6E2}"/>
              </a:ext>
            </a:extLst>
          </p:cNvPr>
          <p:cNvCxnSpPr>
            <a:cxnSpLocks noChangeShapeType="1"/>
          </p:cNvCxnSpPr>
          <p:nvPr/>
        </p:nvCxnSpPr>
        <p:spPr bwMode="auto">
          <a:xfrm>
            <a:off x="6526213" y="5000625"/>
            <a:ext cx="285750"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92171" name="直接箭头连接符 14">
            <a:extLst>
              <a:ext uri="{FF2B5EF4-FFF2-40B4-BE49-F238E27FC236}">
                <a16:creationId xmlns:a16="http://schemas.microsoft.com/office/drawing/2014/main" id="{231F7CF1-0AF6-4C78-9E8B-39C28F4D35B1}"/>
              </a:ext>
            </a:extLst>
          </p:cNvPr>
          <p:cNvCxnSpPr>
            <a:cxnSpLocks noChangeShapeType="1"/>
          </p:cNvCxnSpPr>
          <p:nvPr/>
        </p:nvCxnSpPr>
        <p:spPr bwMode="auto">
          <a:xfrm rot="5400000" flipH="1" flipV="1">
            <a:off x="6311107" y="5499895"/>
            <a:ext cx="285750"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92172" name="直接箭头连接符 15">
            <a:extLst>
              <a:ext uri="{FF2B5EF4-FFF2-40B4-BE49-F238E27FC236}">
                <a16:creationId xmlns:a16="http://schemas.microsoft.com/office/drawing/2014/main" id="{7B198034-74ED-4AF5-B3BE-12199F0E5D99}"/>
              </a:ext>
            </a:extLst>
          </p:cNvPr>
          <p:cNvCxnSpPr>
            <a:cxnSpLocks noChangeShapeType="1"/>
          </p:cNvCxnSpPr>
          <p:nvPr/>
        </p:nvCxnSpPr>
        <p:spPr bwMode="auto">
          <a:xfrm rot="5400000" flipH="1" flipV="1">
            <a:off x="6918326" y="5392739"/>
            <a:ext cx="500063"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92173" name="直接箭头连接符 18">
            <a:extLst>
              <a:ext uri="{FF2B5EF4-FFF2-40B4-BE49-F238E27FC236}">
                <a16:creationId xmlns:a16="http://schemas.microsoft.com/office/drawing/2014/main" id="{B533E51D-7C64-44CF-A571-41C602625429}"/>
              </a:ext>
            </a:extLst>
          </p:cNvPr>
          <p:cNvCxnSpPr>
            <a:cxnSpLocks noChangeShapeType="1"/>
          </p:cNvCxnSpPr>
          <p:nvPr/>
        </p:nvCxnSpPr>
        <p:spPr bwMode="auto">
          <a:xfrm>
            <a:off x="7524750" y="4500564"/>
            <a:ext cx="285750"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92174" name="直接连接符 19">
            <a:extLst>
              <a:ext uri="{FF2B5EF4-FFF2-40B4-BE49-F238E27FC236}">
                <a16:creationId xmlns:a16="http://schemas.microsoft.com/office/drawing/2014/main" id="{4881B252-D2BC-4049-A733-ABABCBFD8DE4}"/>
              </a:ext>
            </a:extLst>
          </p:cNvPr>
          <p:cNvCxnSpPr>
            <a:cxnSpLocks noChangeShapeType="1"/>
          </p:cNvCxnSpPr>
          <p:nvPr/>
        </p:nvCxnSpPr>
        <p:spPr bwMode="auto">
          <a:xfrm>
            <a:off x="5881689" y="4857750"/>
            <a:ext cx="142875" cy="1588"/>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92175" name="直接连接符 20">
            <a:extLst>
              <a:ext uri="{FF2B5EF4-FFF2-40B4-BE49-F238E27FC236}">
                <a16:creationId xmlns:a16="http://schemas.microsoft.com/office/drawing/2014/main" id="{1225AE3D-E817-4588-B37C-CD595A6EC21E}"/>
              </a:ext>
            </a:extLst>
          </p:cNvPr>
          <p:cNvCxnSpPr>
            <a:cxnSpLocks noChangeShapeType="1"/>
          </p:cNvCxnSpPr>
          <p:nvPr/>
        </p:nvCxnSpPr>
        <p:spPr bwMode="auto">
          <a:xfrm rot="5400000">
            <a:off x="5702301" y="5180013"/>
            <a:ext cx="642937" cy="1588"/>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92176" name="直接箭头连接符 21">
            <a:extLst>
              <a:ext uri="{FF2B5EF4-FFF2-40B4-BE49-F238E27FC236}">
                <a16:creationId xmlns:a16="http://schemas.microsoft.com/office/drawing/2014/main" id="{83544174-1EF6-4FA3-A908-11B288306068}"/>
              </a:ext>
            </a:extLst>
          </p:cNvPr>
          <p:cNvCxnSpPr>
            <a:cxnSpLocks noChangeShapeType="1"/>
          </p:cNvCxnSpPr>
          <p:nvPr/>
        </p:nvCxnSpPr>
        <p:spPr bwMode="auto">
          <a:xfrm>
            <a:off x="6024564" y="5500689"/>
            <a:ext cx="1785937"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92177" name="直接连接符 22">
            <a:extLst>
              <a:ext uri="{FF2B5EF4-FFF2-40B4-BE49-F238E27FC236}">
                <a16:creationId xmlns:a16="http://schemas.microsoft.com/office/drawing/2014/main" id="{C65C23D9-5E69-4427-8618-F26555C7799D}"/>
              </a:ext>
            </a:extLst>
          </p:cNvPr>
          <p:cNvCxnSpPr>
            <a:cxnSpLocks noChangeShapeType="1"/>
          </p:cNvCxnSpPr>
          <p:nvPr/>
        </p:nvCxnSpPr>
        <p:spPr bwMode="auto">
          <a:xfrm>
            <a:off x="9382126" y="5857875"/>
            <a:ext cx="142875"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2178" name="直接连接符 23">
            <a:extLst>
              <a:ext uri="{FF2B5EF4-FFF2-40B4-BE49-F238E27FC236}">
                <a16:creationId xmlns:a16="http://schemas.microsoft.com/office/drawing/2014/main" id="{D5F067C9-BB36-4E2D-B81F-0E44E7916944}"/>
              </a:ext>
            </a:extLst>
          </p:cNvPr>
          <p:cNvCxnSpPr>
            <a:cxnSpLocks noChangeShapeType="1"/>
          </p:cNvCxnSpPr>
          <p:nvPr/>
        </p:nvCxnSpPr>
        <p:spPr bwMode="auto">
          <a:xfrm rot="5400000" flipH="1" flipV="1">
            <a:off x="8990013" y="5321300"/>
            <a:ext cx="1071562"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2179" name="直接箭头连接符 24">
            <a:extLst>
              <a:ext uri="{FF2B5EF4-FFF2-40B4-BE49-F238E27FC236}">
                <a16:creationId xmlns:a16="http://schemas.microsoft.com/office/drawing/2014/main" id="{956CE5EE-F366-4AB8-B61F-B4303AD5338F}"/>
              </a:ext>
            </a:extLst>
          </p:cNvPr>
          <p:cNvCxnSpPr>
            <a:cxnSpLocks noChangeShapeType="1"/>
          </p:cNvCxnSpPr>
          <p:nvPr/>
        </p:nvCxnSpPr>
        <p:spPr bwMode="auto">
          <a:xfrm>
            <a:off x="9526588" y="478631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2180" name="直接连接符 25">
            <a:extLst>
              <a:ext uri="{FF2B5EF4-FFF2-40B4-BE49-F238E27FC236}">
                <a16:creationId xmlns:a16="http://schemas.microsoft.com/office/drawing/2014/main" id="{104B6BAA-C94E-4F4D-98E2-135073CA295A}"/>
              </a:ext>
            </a:extLst>
          </p:cNvPr>
          <p:cNvCxnSpPr>
            <a:cxnSpLocks noChangeShapeType="1"/>
          </p:cNvCxnSpPr>
          <p:nvPr/>
        </p:nvCxnSpPr>
        <p:spPr bwMode="auto">
          <a:xfrm flipV="1">
            <a:off x="9812338" y="4643439"/>
            <a:ext cx="214312" cy="142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2181" name="直接连接符 26">
            <a:extLst>
              <a:ext uri="{FF2B5EF4-FFF2-40B4-BE49-F238E27FC236}">
                <a16:creationId xmlns:a16="http://schemas.microsoft.com/office/drawing/2014/main" id="{93290E2D-864D-4B33-BE7B-8181C4195F80}"/>
              </a:ext>
            </a:extLst>
          </p:cNvPr>
          <p:cNvCxnSpPr>
            <a:cxnSpLocks noChangeShapeType="1"/>
          </p:cNvCxnSpPr>
          <p:nvPr/>
        </p:nvCxnSpPr>
        <p:spPr bwMode="auto">
          <a:xfrm>
            <a:off x="10026650" y="4643439"/>
            <a:ext cx="71438"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2182" name="直接连接符 27">
            <a:extLst>
              <a:ext uri="{FF2B5EF4-FFF2-40B4-BE49-F238E27FC236}">
                <a16:creationId xmlns:a16="http://schemas.microsoft.com/office/drawing/2014/main" id="{91027868-89E7-4C9A-826D-59F5FF957293}"/>
              </a:ext>
            </a:extLst>
          </p:cNvPr>
          <p:cNvCxnSpPr>
            <a:cxnSpLocks noChangeShapeType="1"/>
          </p:cNvCxnSpPr>
          <p:nvPr/>
        </p:nvCxnSpPr>
        <p:spPr bwMode="auto">
          <a:xfrm rot="5400000" flipH="1" flipV="1">
            <a:off x="9059863" y="3679826"/>
            <a:ext cx="207327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2183" name="直接连接符 28">
            <a:extLst>
              <a:ext uri="{FF2B5EF4-FFF2-40B4-BE49-F238E27FC236}">
                <a16:creationId xmlns:a16="http://schemas.microsoft.com/office/drawing/2014/main" id="{B0D0A4C2-4E5F-407F-B9CE-9A8CE59E701A}"/>
              </a:ext>
            </a:extLst>
          </p:cNvPr>
          <p:cNvCxnSpPr>
            <a:cxnSpLocks noChangeShapeType="1"/>
          </p:cNvCxnSpPr>
          <p:nvPr/>
        </p:nvCxnSpPr>
        <p:spPr bwMode="auto">
          <a:xfrm rot="10800000" flipV="1">
            <a:off x="4452938" y="2643188"/>
            <a:ext cx="564356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2184" name="直接连接符 29">
            <a:extLst>
              <a:ext uri="{FF2B5EF4-FFF2-40B4-BE49-F238E27FC236}">
                <a16:creationId xmlns:a16="http://schemas.microsoft.com/office/drawing/2014/main" id="{01AA0847-C1E0-4988-A22E-77FC6B441F2A}"/>
              </a:ext>
            </a:extLst>
          </p:cNvPr>
          <p:cNvCxnSpPr>
            <a:cxnSpLocks noChangeShapeType="1"/>
          </p:cNvCxnSpPr>
          <p:nvPr/>
        </p:nvCxnSpPr>
        <p:spPr bwMode="auto">
          <a:xfrm rot="5400000">
            <a:off x="3736976" y="3357563"/>
            <a:ext cx="1430337"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2185" name="直接箭头连接符 30">
            <a:extLst>
              <a:ext uri="{FF2B5EF4-FFF2-40B4-BE49-F238E27FC236}">
                <a16:creationId xmlns:a16="http://schemas.microsoft.com/office/drawing/2014/main" id="{E4916FC0-8FCE-44F9-9F79-6232449726C9}"/>
              </a:ext>
            </a:extLst>
          </p:cNvPr>
          <p:cNvCxnSpPr>
            <a:cxnSpLocks noChangeShapeType="1"/>
          </p:cNvCxnSpPr>
          <p:nvPr/>
        </p:nvCxnSpPr>
        <p:spPr bwMode="auto">
          <a:xfrm>
            <a:off x="4452938" y="400050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2186" name="直接箭头连接符 31">
            <a:extLst>
              <a:ext uri="{FF2B5EF4-FFF2-40B4-BE49-F238E27FC236}">
                <a16:creationId xmlns:a16="http://schemas.microsoft.com/office/drawing/2014/main" id="{B1371964-8FB9-4071-9F4A-8A5BB50B5812}"/>
              </a:ext>
            </a:extLst>
          </p:cNvPr>
          <p:cNvCxnSpPr>
            <a:cxnSpLocks noChangeShapeType="1"/>
          </p:cNvCxnSpPr>
          <p:nvPr/>
        </p:nvCxnSpPr>
        <p:spPr bwMode="auto">
          <a:xfrm rot="5400000" flipH="1" flipV="1">
            <a:off x="9666289" y="5281614"/>
            <a:ext cx="428625" cy="31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2187" name="直接连接符 32">
            <a:extLst>
              <a:ext uri="{FF2B5EF4-FFF2-40B4-BE49-F238E27FC236}">
                <a16:creationId xmlns:a16="http://schemas.microsoft.com/office/drawing/2014/main" id="{24C246B1-055C-44BD-AAF7-B0FCC0E682BA}"/>
              </a:ext>
            </a:extLst>
          </p:cNvPr>
          <p:cNvCxnSpPr>
            <a:cxnSpLocks noChangeShapeType="1"/>
          </p:cNvCxnSpPr>
          <p:nvPr/>
        </p:nvCxnSpPr>
        <p:spPr bwMode="auto">
          <a:xfrm rot="5400000" flipH="1" flipV="1">
            <a:off x="5346701" y="5678488"/>
            <a:ext cx="357187"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2188" name="直接连接符 33">
            <a:extLst>
              <a:ext uri="{FF2B5EF4-FFF2-40B4-BE49-F238E27FC236}">
                <a16:creationId xmlns:a16="http://schemas.microsoft.com/office/drawing/2014/main" id="{630ED421-A917-4955-9C8F-55F2BFC3326D}"/>
              </a:ext>
            </a:extLst>
          </p:cNvPr>
          <p:cNvCxnSpPr>
            <a:cxnSpLocks noChangeShapeType="1"/>
          </p:cNvCxnSpPr>
          <p:nvPr/>
        </p:nvCxnSpPr>
        <p:spPr bwMode="auto">
          <a:xfrm rot="10800000">
            <a:off x="5238750" y="5500689"/>
            <a:ext cx="285750"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2189" name="直接箭头连接符 34">
            <a:extLst>
              <a:ext uri="{FF2B5EF4-FFF2-40B4-BE49-F238E27FC236}">
                <a16:creationId xmlns:a16="http://schemas.microsoft.com/office/drawing/2014/main" id="{B4DC5854-DB0A-4B75-9D8F-E8B465349EE4}"/>
              </a:ext>
            </a:extLst>
          </p:cNvPr>
          <p:cNvCxnSpPr>
            <a:cxnSpLocks noChangeShapeType="1"/>
          </p:cNvCxnSpPr>
          <p:nvPr/>
        </p:nvCxnSpPr>
        <p:spPr bwMode="auto">
          <a:xfrm rot="5400000" flipH="1" flipV="1">
            <a:off x="5165726" y="5429251"/>
            <a:ext cx="144462"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2190" name="直接连接符 35">
            <a:extLst>
              <a:ext uri="{FF2B5EF4-FFF2-40B4-BE49-F238E27FC236}">
                <a16:creationId xmlns:a16="http://schemas.microsoft.com/office/drawing/2014/main" id="{7DB17594-23B4-47CA-B9E7-09D6D8D28DE5}"/>
              </a:ext>
            </a:extLst>
          </p:cNvPr>
          <p:cNvCxnSpPr>
            <a:cxnSpLocks noChangeShapeType="1"/>
          </p:cNvCxnSpPr>
          <p:nvPr/>
        </p:nvCxnSpPr>
        <p:spPr bwMode="auto">
          <a:xfrm rot="5400000" flipH="1" flipV="1">
            <a:off x="9382125" y="3286125"/>
            <a:ext cx="2857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2191" name="直接连接符 36">
            <a:extLst>
              <a:ext uri="{FF2B5EF4-FFF2-40B4-BE49-F238E27FC236}">
                <a16:creationId xmlns:a16="http://schemas.microsoft.com/office/drawing/2014/main" id="{52D50EA9-9905-4147-B79A-F5BA619A035B}"/>
              </a:ext>
            </a:extLst>
          </p:cNvPr>
          <p:cNvCxnSpPr>
            <a:cxnSpLocks noChangeShapeType="1"/>
          </p:cNvCxnSpPr>
          <p:nvPr/>
        </p:nvCxnSpPr>
        <p:spPr bwMode="auto">
          <a:xfrm rot="10800000" flipV="1">
            <a:off x="4238626" y="3143250"/>
            <a:ext cx="528637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2192" name="直接连接符 37">
            <a:extLst>
              <a:ext uri="{FF2B5EF4-FFF2-40B4-BE49-F238E27FC236}">
                <a16:creationId xmlns:a16="http://schemas.microsoft.com/office/drawing/2014/main" id="{457CA15F-BD38-4357-830A-9AA8B276FCE1}"/>
              </a:ext>
            </a:extLst>
          </p:cNvPr>
          <p:cNvCxnSpPr>
            <a:cxnSpLocks noChangeShapeType="1"/>
          </p:cNvCxnSpPr>
          <p:nvPr/>
        </p:nvCxnSpPr>
        <p:spPr bwMode="auto">
          <a:xfrm rot="5400000">
            <a:off x="3667125" y="3714750"/>
            <a:ext cx="1143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2193" name="直接箭头连接符 38">
            <a:extLst>
              <a:ext uri="{FF2B5EF4-FFF2-40B4-BE49-F238E27FC236}">
                <a16:creationId xmlns:a16="http://schemas.microsoft.com/office/drawing/2014/main" id="{560F76E9-06B4-4D1E-96FC-AE78C028A3AB}"/>
              </a:ext>
            </a:extLst>
          </p:cNvPr>
          <p:cNvCxnSpPr>
            <a:cxnSpLocks noChangeShapeType="1"/>
          </p:cNvCxnSpPr>
          <p:nvPr/>
        </p:nvCxnSpPr>
        <p:spPr bwMode="auto">
          <a:xfrm>
            <a:off x="4238625" y="4286250"/>
            <a:ext cx="57150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2194" name="直接连接符 39">
            <a:extLst>
              <a:ext uri="{FF2B5EF4-FFF2-40B4-BE49-F238E27FC236}">
                <a16:creationId xmlns:a16="http://schemas.microsoft.com/office/drawing/2014/main" id="{E8D461E2-8A2B-418B-BDF6-E17B16D37CEF}"/>
              </a:ext>
            </a:extLst>
          </p:cNvPr>
          <p:cNvCxnSpPr>
            <a:cxnSpLocks noChangeShapeType="1"/>
          </p:cNvCxnSpPr>
          <p:nvPr/>
        </p:nvCxnSpPr>
        <p:spPr bwMode="auto">
          <a:xfrm flipV="1">
            <a:off x="9382126" y="3429000"/>
            <a:ext cx="142875" cy="7143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2195" name="直接连接符 40">
            <a:extLst>
              <a:ext uri="{FF2B5EF4-FFF2-40B4-BE49-F238E27FC236}">
                <a16:creationId xmlns:a16="http://schemas.microsoft.com/office/drawing/2014/main" id="{95472642-AB2B-47B3-9598-BDEA86464D2F}"/>
              </a:ext>
            </a:extLst>
          </p:cNvPr>
          <p:cNvCxnSpPr>
            <a:cxnSpLocks noChangeShapeType="1"/>
          </p:cNvCxnSpPr>
          <p:nvPr/>
        </p:nvCxnSpPr>
        <p:spPr bwMode="auto">
          <a:xfrm rot="5400000">
            <a:off x="7418389" y="5176839"/>
            <a:ext cx="1355725" cy="317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92196" name="直接箭头连接符 41">
            <a:extLst>
              <a:ext uri="{FF2B5EF4-FFF2-40B4-BE49-F238E27FC236}">
                <a16:creationId xmlns:a16="http://schemas.microsoft.com/office/drawing/2014/main" id="{287B13E7-A014-49A6-BCEE-67C891E670B7}"/>
              </a:ext>
            </a:extLst>
          </p:cNvPr>
          <p:cNvCxnSpPr>
            <a:cxnSpLocks noChangeShapeType="1"/>
          </p:cNvCxnSpPr>
          <p:nvPr/>
        </p:nvCxnSpPr>
        <p:spPr bwMode="auto">
          <a:xfrm>
            <a:off x="8096250" y="5857875"/>
            <a:ext cx="1143000" cy="1588"/>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92197" name="直接箭头连接符 42">
            <a:extLst>
              <a:ext uri="{FF2B5EF4-FFF2-40B4-BE49-F238E27FC236}">
                <a16:creationId xmlns:a16="http://schemas.microsoft.com/office/drawing/2014/main" id="{E4ED4A4F-24C4-4876-86D9-6089DF71E126}"/>
              </a:ext>
            </a:extLst>
          </p:cNvPr>
          <p:cNvCxnSpPr>
            <a:cxnSpLocks noChangeShapeType="1"/>
          </p:cNvCxnSpPr>
          <p:nvPr/>
        </p:nvCxnSpPr>
        <p:spPr bwMode="auto">
          <a:xfrm>
            <a:off x="7953376" y="3500439"/>
            <a:ext cx="1285875"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92198" name="直接连接符 43">
            <a:extLst>
              <a:ext uri="{FF2B5EF4-FFF2-40B4-BE49-F238E27FC236}">
                <a16:creationId xmlns:a16="http://schemas.microsoft.com/office/drawing/2014/main" id="{B75DE41F-4586-4DF3-8EDC-B88177AD728A}"/>
              </a:ext>
            </a:extLst>
          </p:cNvPr>
          <p:cNvCxnSpPr>
            <a:cxnSpLocks noChangeShapeType="1"/>
          </p:cNvCxnSpPr>
          <p:nvPr/>
        </p:nvCxnSpPr>
        <p:spPr bwMode="auto">
          <a:xfrm>
            <a:off x="8024814" y="4500564"/>
            <a:ext cx="142875" cy="1587"/>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92199" name="直接箭头连接符 45">
            <a:extLst>
              <a:ext uri="{FF2B5EF4-FFF2-40B4-BE49-F238E27FC236}">
                <a16:creationId xmlns:a16="http://schemas.microsoft.com/office/drawing/2014/main" id="{BAF1BC0F-B35C-4964-AEA2-BD28F554CE71}"/>
              </a:ext>
            </a:extLst>
          </p:cNvPr>
          <p:cNvCxnSpPr>
            <a:cxnSpLocks noChangeShapeType="1"/>
          </p:cNvCxnSpPr>
          <p:nvPr/>
        </p:nvCxnSpPr>
        <p:spPr bwMode="auto">
          <a:xfrm>
            <a:off x="4095751" y="4572000"/>
            <a:ext cx="714375" cy="1588"/>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92200" name="直接箭头连接符 46">
            <a:extLst>
              <a:ext uri="{FF2B5EF4-FFF2-40B4-BE49-F238E27FC236}">
                <a16:creationId xmlns:a16="http://schemas.microsoft.com/office/drawing/2014/main" id="{BB69E1AE-A02A-4C2F-B96C-C96D7B1EC30A}"/>
              </a:ext>
            </a:extLst>
          </p:cNvPr>
          <p:cNvCxnSpPr>
            <a:cxnSpLocks noChangeShapeType="1"/>
          </p:cNvCxnSpPr>
          <p:nvPr/>
        </p:nvCxnSpPr>
        <p:spPr bwMode="auto">
          <a:xfrm>
            <a:off x="4024314" y="5715000"/>
            <a:ext cx="714375" cy="1588"/>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92201" name="直接箭头连接符 47">
            <a:extLst>
              <a:ext uri="{FF2B5EF4-FFF2-40B4-BE49-F238E27FC236}">
                <a16:creationId xmlns:a16="http://schemas.microsoft.com/office/drawing/2014/main" id="{3E229E47-D046-4016-8661-5B4A6FECF56D}"/>
              </a:ext>
            </a:extLst>
          </p:cNvPr>
          <p:cNvCxnSpPr>
            <a:cxnSpLocks noChangeShapeType="1"/>
          </p:cNvCxnSpPr>
          <p:nvPr/>
        </p:nvCxnSpPr>
        <p:spPr bwMode="auto">
          <a:xfrm>
            <a:off x="5453063" y="4071939"/>
            <a:ext cx="285750" cy="1587"/>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92202" name="直接箭头连接符 48">
            <a:extLst>
              <a:ext uri="{FF2B5EF4-FFF2-40B4-BE49-F238E27FC236}">
                <a16:creationId xmlns:a16="http://schemas.microsoft.com/office/drawing/2014/main" id="{90A277FF-1FD7-4E73-BFC5-32659EDB4812}"/>
              </a:ext>
            </a:extLst>
          </p:cNvPr>
          <p:cNvCxnSpPr>
            <a:cxnSpLocks noChangeShapeType="1"/>
          </p:cNvCxnSpPr>
          <p:nvPr/>
        </p:nvCxnSpPr>
        <p:spPr bwMode="auto">
          <a:xfrm>
            <a:off x="5453063" y="5715000"/>
            <a:ext cx="285750" cy="1588"/>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92203" name="直接箭头连接符 50">
            <a:extLst>
              <a:ext uri="{FF2B5EF4-FFF2-40B4-BE49-F238E27FC236}">
                <a16:creationId xmlns:a16="http://schemas.microsoft.com/office/drawing/2014/main" id="{4D367C4B-32BC-45C3-B8F3-8DEF749FD6C8}"/>
              </a:ext>
            </a:extLst>
          </p:cNvPr>
          <p:cNvCxnSpPr>
            <a:cxnSpLocks noChangeShapeType="1"/>
          </p:cNvCxnSpPr>
          <p:nvPr/>
        </p:nvCxnSpPr>
        <p:spPr bwMode="auto">
          <a:xfrm>
            <a:off x="4024313" y="3500439"/>
            <a:ext cx="1714500" cy="1587"/>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92204" name="直接箭头连接符 49">
            <a:extLst>
              <a:ext uri="{FF2B5EF4-FFF2-40B4-BE49-F238E27FC236}">
                <a16:creationId xmlns:a16="http://schemas.microsoft.com/office/drawing/2014/main" id="{FA5E9B33-5654-43F8-94B9-C707767B0875}"/>
              </a:ext>
            </a:extLst>
          </p:cNvPr>
          <p:cNvCxnSpPr>
            <a:cxnSpLocks noChangeShapeType="1"/>
          </p:cNvCxnSpPr>
          <p:nvPr/>
        </p:nvCxnSpPr>
        <p:spPr bwMode="auto">
          <a:xfrm>
            <a:off x="3810000" y="4572000"/>
            <a:ext cx="285750" cy="1588"/>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92205" name="直接箭头连接符 15">
            <a:extLst>
              <a:ext uri="{FF2B5EF4-FFF2-40B4-BE49-F238E27FC236}">
                <a16:creationId xmlns:a16="http://schemas.microsoft.com/office/drawing/2014/main" id="{0D77D3BA-6F88-4C98-9B70-A25A674884C7}"/>
              </a:ext>
            </a:extLst>
          </p:cNvPr>
          <p:cNvCxnSpPr>
            <a:cxnSpLocks noChangeShapeType="1"/>
          </p:cNvCxnSpPr>
          <p:nvPr/>
        </p:nvCxnSpPr>
        <p:spPr bwMode="auto">
          <a:xfrm rot="5400000" flipH="1" flipV="1">
            <a:off x="4132263" y="5607050"/>
            <a:ext cx="500062" cy="1588"/>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sp>
        <p:nvSpPr>
          <p:cNvPr id="92206" name="TextBox 53">
            <a:extLst>
              <a:ext uri="{FF2B5EF4-FFF2-40B4-BE49-F238E27FC236}">
                <a16:creationId xmlns:a16="http://schemas.microsoft.com/office/drawing/2014/main" id="{C5718EC2-3100-42F7-B888-978F0584A6AB}"/>
              </a:ext>
            </a:extLst>
          </p:cNvPr>
          <p:cNvSpPr txBox="1">
            <a:spLocks noChangeArrowheads="1"/>
          </p:cNvSpPr>
          <p:nvPr/>
        </p:nvSpPr>
        <p:spPr bwMode="auto">
          <a:xfrm>
            <a:off x="4024314" y="5786439"/>
            <a:ext cx="714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FFFF"/>
                </a:solidFill>
                <a:latin typeface="Times New Roman" panose="02020603050405020304" pitchFamily="18" charset="0"/>
                <a:ea typeface="宋体" panose="02010600030101010101" pitchFamily="2" charset="-122"/>
              </a:rPr>
              <a:t> SST</a:t>
            </a:r>
            <a:endParaRPr lang="zh-CN" altLang="en-US" sz="1400" b="1">
              <a:solidFill>
                <a:srgbClr val="FFFFFF"/>
              </a:solidFill>
              <a:latin typeface="Times New Roman" panose="02020603050405020304" pitchFamily="18" charset="0"/>
              <a:ea typeface="宋体" panose="02010600030101010101" pitchFamily="2" charset="-122"/>
            </a:endParaRPr>
          </a:p>
        </p:txBody>
      </p:sp>
      <p:pic>
        <p:nvPicPr>
          <p:cNvPr id="92207" name="Picture 6" descr="图2">
            <a:extLst>
              <a:ext uri="{FF2B5EF4-FFF2-40B4-BE49-F238E27FC236}">
                <a16:creationId xmlns:a16="http://schemas.microsoft.com/office/drawing/2014/main" id="{856AE6A9-D572-4FE9-B8B1-AC894368545C}"/>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51900" t="44438" r="39990" b="47380"/>
          <a:stretch>
            <a:fillRect/>
          </a:stretch>
        </p:blipFill>
        <p:spPr bwMode="auto">
          <a:xfrm>
            <a:off x="9156700" y="1857376"/>
            <a:ext cx="15113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8" name="Text Box 4">
            <a:extLst>
              <a:ext uri="{FF2B5EF4-FFF2-40B4-BE49-F238E27FC236}">
                <a16:creationId xmlns:a16="http://schemas.microsoft.com/office/drawing/2014/main" id="{A10DCA6B-E581-4727-8C47-2E84AD66B5B6}"/>
              </a:ext>
            </a:extLst>
          </p:cNvPr>
          <p:cNvSpPr txBox="1">
            <a:spLocks noChangeArrowheads="1"/>
          </p:cNvSpPr>
          <p:nvPr/>
        </p:nvSpPr>
        <p:spPr bwMode="auto">
          <a:xfrm>
            <a:off x="5170489" y="2132013"/>
            <a:ext cx="43719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3366FF"/>
                </a:solidFill>
                <a:latin typeface="Times New Roman" panose="02020603050405020304" pitchFamily="18" charset="0"/>
                <a:ea typeface="宋体" panose="02010600030101010101" pitchFamily="2" charset="-122"/>
              </a:rPr>
              <a:t>程序例子执行时的第七个周期</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5" name="Text Box 2">
            <a:extLst>
              <a:ext uri="{FF2B5EF4-FFF2-40B4-BE49-F238E27FC236}">
                <a16:creationId xmlns:a16="http://schemas.microsoft.com/office/drawing/2014/main" id="{6E3F33C0-21AA-458A-91D5-1FB365199810}"/>
              </a:ext>
            </a:extLst>
          </p:cNvPr>
          <p:cNvSpPr txBox="1">
            <a:spLocks noChangeArrowheads="1"/>
          </p:cNvSpPr>
          <p:nvPr/>
        </p:nvSpPr>
        <p:spPr bwMode="auto">
          <a:xfrm>
            <a:off x="1919289" y="188914"/>
            <a:ext cx="53673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00"/>
                </a:solidFill>
                <a:latin typeface="Times New Roman" panose="02020603050405020304" pitchFamily="18" charset="0"/>
                <a:ea typeface="宋体" panose="02010600030101010101" pitchFamily="2" charset="-122"/>
              </a:rPr>
              <a:t>8．第八个时钟周期</a:t>
            </a:r>
          </a:p>
        </p:txBody>
      </p:sp>
      <p:sp>
        <p:nvSpPr>
          <p:cNvPr id="93186" name="Text Box 4">
            <a:extLst>
              <a:ext uri="{FF2B5EF4-FFF2-40B4-BE49-F238E27FC236}">
                <a16:creationId xmlns:a16="http://schemas.microsoft.com/office/drawing/2014/main" id="{3B61EF11-9965-4CA1-B3E8-A74FB90BCDCD}"/>
              </a:ext>
            </a:extLst>
          </p:cNvPr>
          <p:cNvSpPr txBox="1">
            <a:spLocks noChangeArrowheads="1"/>
          </p:cNvSpPr>
          <p:nvPr/>
        </p:nvSpPr>
        <p:spPr bwMode="auto">
          <a:xfrm>
            <a:off x="1919288" y="692150"/>
            <a:ext cx="8748712"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本周期中，第四</a:t>
            </a:r>
            <a:r>
              <a:rPr lang="en-US" altLang="zh-CN" sz="2400" b="1">
                <a:solidFill>
                  <a:srgbClr val="CCFFFF"/>
                </a:solidFill>
                <a:latin typeface="Times New Roman" panose="02020603050405020304" pitchFamily="18" charset="0"/>
                <a:ea typeface="宋体" panose="02010600030101010101" pitchFamily="2" charset="-122"/>
              </a:rPr>
              <a:t>条指令进入</a:t>
            </a:r>
            <a:r>
              <a:rPr lang="zh-CN" altLang="en-US" sz="2400" b="1">
                <a:solidFill>
                  <a:srgbClr val="CCFFFF"/>
                </a:solidFill>
                <a:latin typeface="Times New Roman" panose="02020603050405020304" pitchFamily="18" charset="0"/>
                <a:ea typeface="宋体" panose="02010600030101010101" pitchFamily="2" charset="-122"/>
              </a:rPr>
              <a:t>WB级，第五</a:t>
            </a:r>
            <a:r>
              <a:rPr lang="en-US" altLang="zh-CN" sz="2400" b="1">
                <a:solidFill>
                  <a:srgbClr val="CCFFFF"/>
                </a:solidFill>
                <a:latin typeface="Times New Roman" panose="02020603050405020304" pitchFamily="18" charset="0"/>
                <a:ea typeface="宋体" panose="02010600030101010101" pitchFamily="2" charset="-122"/>
              </a:rPr>
              <a:t>条指令进</a:t>
            </a:r>
            <a:r>
              <a:rPr lang="zh-CN" altLang="en-US" sz="2400" b="1">
                <a:solidFill>
                  <a:srgbClr val="CCFFFF"/>
                </a:solidFill>
                <a:latin typeface="Times New Roman" panose="02020603050405020304" pitchFamily="18" charset="0"/>
                <a:ea typeface="宋体" panose="02010600030101010101" pitchFamily="2" charset="-122"/>
              </a:rPr>
              <a:t>入MEM级</a:t>
            </a:r>
            <a:r>
              <a:rPr lang="en-US" altLang="zh-CN" sz="2400" b="1">
                <a:solidFill>
                  <a:srgbClr val="CCFFFF"/>
                </a:solidFill>
                <a:latin typeface="Times New Roman" panose="02020603050405020304" pitchFamily="18" charset="0"/>
                <a:ea typeface="宋体" panose="02010600030101010101" pitchFamily="2" charset="-122"/>
              </a:rPr>
              <a:t>，</a:t>
            </a:r>
            <a:r>
              <a:rPr lang="zh-CN" altLang="en-US" sz="2400" b="1">
                <a:solidFill>
                  <a:srgbClr val="CCFFFF"/>
                </a:solidFill>
                <a:latin typeface="Times New Roman" panose="02020603050405020304" pitchFamily="18" charset="0"/>
                <a:ea typeface="宋体" panose="02010600030101010101" pitchFamily="2" charset="-122"/>
              </a:rPr>
              <a:t>第六条指令进入</a:t>
            </a:r>
            <a:r>
              <a:rPr lang="en-US" altLang="zh-CN" sz="2400" b="1">
                <a:solidFill>
                  <a:srgbClr val="CCFFFF"/>
                </a:solidFill>
                <a:latin typeface="Times New Roman" panose="02020603050405020304" pitchFamily="18" charset="0"/>
                <a:ea typeface="宋体" panose="02010600030101010101" pitchFamily="2" charset="-122"/>
              </a:rPr>
              <a:t>EXE</a:t>
            </a:r>
            <a:r>
              <a:rPr lang="zh-CN" altLang="en-US" sz="2400" b="1">
                <a:solidFill>
                  <a:srgbClr val="CCFFFF"/>
                </a:solidFill>
                <a:latin typeface="Times New Roman" panose="02020603050405020304" pitchFamily="18" charset="0"/>
                <a:ea typeface="宋体" panose="02010600030101010101" pitchFamily="2" charset="-122"/>
              </a:rPr>
              <a:t>级。这三条指令的操作在各自的级同时进行：</a:t>
            </a:r>
            <a:endParaRPr lang="zh-CN" altLang="en-US" sz="2400" b="1">
              <a:solidFill>
                <a:srgbClr val="FFCC00"/>
              </a:solidFill>
              <a:latin typeface="Times New Roman" panose="02020603050405020304" pitchFamily="18" charset="0"/>
              <a:ea typeface="宋体" panose="02010600030101010101" pitchFamily="2" charset="-122"/>
            </a:endParaRPr>
          </a:p>
        </p:txBody>
      </p:sp>
      <p:grpSp>
        <p:nvGrpSpPr>
          <p:cNvPr id="93187" name="Group 5">
            <a:extLst>
              <a:ext uri="{FF2B5EF4-FFF2-40B4-BE49-F238E27FC236}">
                <a16:creationId xmlns:a16="http://schemas.microsoft.com/office/drawing/2014/main" id="{0F663D69-6650-48F6-B26A-C2EC3BEB1712}"/>
              </a:ext>
            </a:extLst>
          </p:cNvPr>
          <p:cNvGrpSpPr>
            <a:grpSpLocks/>
          </p:cNvGrpSpPr>
          <p:nvPr/>
        </p:nvGrpSpPr>
        <p:grpSpPr bwMode="auto">
          <a:xfrm>
            <a:off x="1774825" y="1916114"/>
            <a:ext cx="8713788" cy="4752975"/>
            <a:chOff x="249" y="1207"/>
            <a:chExt cx="5307" cy="2767"/>
          </a:xfrm>
        </p:grpSpPr>
        <p:pic>
          <p:nvPicPr>
            <p:cNvPr id="93188" name="Picture 6" descr="21">
              <a:extLst>
                <a:ext uri="{FF2B5EF4-FFF2-40B4-BE49-F238E27FC236}">
                  <a16:creationId xmlns:a16="http://schemas.microsoft.com/office/drawing/2014/main" id="{CC6B67FA-DADC-43B2-AE49-63F255376B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1207"/>
              <a:ext cx="5307" cy="2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ext Box 7">
              <a:extLst>
                <a:ext uri="{FF2B5EF4-FFF2-40B4-BE49-F238E27FC236}">
                  <a16:creationId xmlns:a16="http://schemas.microsoft.com/office/drawing/2014/main" id="{9BA0469A-C09A-459B-A5BC-C68261587C2C}"/>
                </a:ext>
              </a:extLst>
            </p:cNvPr>
            <p:cNvSpPr txBox="1">
              <a:spLocks noChangeArrowheads="1"/>
            </p:cNvSpPr>
            <p:nvPr/>
          </p:nvSpPr>
          <p:spPr bwMode="auto">
            <a:xfrm>
              <a:off x="4468" y="3385"/>
              <a:ext cx="43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200" b="1">
                  <a:solidFill>
                    <a:srgbClr val="FFFFFF"/>
                  </a:solidFill>
                  <a:latin typeface="Times New Roman" panose="02020603050405020304" pitchFamily="18" charset="0"/>
                  <a:ea typeface="宋体" panose="02010600030101010101" pitchFamily="2" charset="-122"/>
                </a:rPr>
                <a:t>MEMW</a:t>
              </a:r>
            </a:p>
          </p:txBody>
        </p:sp>
        <p:sp>
          <p:nvSpPr>
            <p:cNvPr id="93190" name="Line 8">
              <a:extLst>
                <a:ext uri="{FF2B5EF4-FFF2-40B4-BE49-F238E27FC236}">
                  <a16:creationId xmlns:a16="http://schemas.microsoft.com/office/drawing/2014/main" id="{6DE7519D-556E-4C0B-8E03-774D4667230B}"/>
                </a:ext>
              </a:extLst>
            </p:cNvPr>
            <p:cNvSpPr>
              <a:spLocks noChangeShapeType="1"/>
            </p:cNvSpPr>
            <p:nvPr/>
          </p:nvSpPr>
          <p:spPr bwMode="auto">
            <a:xfrm>
              <a:off x="4649" y="3249"/>
              <a:ext cx="91" cy="0"/>
            </a:xfrm>
            <a:prstGeom prst="line">
              <a:avLst/>
            </a:prstGeom>
            <a:noFill/>
            <a:ln w="28575">
              <a:solidFill>
                <a:schemeClr val="bg2"/>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93191" name="Line 9">
              <a:extLst>
                <a:ext uri="{FF2B5EF4-FFF2-40B4-BE49-F238E27FC236}">
                  <a16:creationId xmlns:a16="http://schemas.microsoft.com/office/drawing/2014/main" id="{ABBA3393-1D6F-495C-B00A-6182ADF0EE2F}"/>
                </a:ext>
              </a:extLst>
            </p:cNvPr>
            <p:cNvSpPr>
              <a:spLocks noChangeShapeType="1"/>
            </p:cNvSpPr>
            <p:nvPr/>
          </p:nvSpPr>
          <p:spPr bwMode="auto">
            <a:xfrm>
              <a:off x="4740" y="3249"/>
              <a:ext cx="0"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grpSp>
      <p:pic>
        <p:nvPicPr>
          <p:cNvPr id="93192" name="Picture 10" descr="图2">
            <a:extLst>
              <a:ext uri="{FF2B5EF4-FFF2-40B4-BE49-F238E27FC236}">
                <a16:creationId xmlns:a16="http://schemas.microsoft.com/office/drawing/2014/main" id="{856CB9DA-7896-4DA8-B923-033146BE3BC5}"/>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55376" t="44438" r="39990" b="47380"/>
          <a:stretch>
            <a:fillRect/>
          </a:stretch>
        </p:blipFill>
        <p:spPr bwMode="auto">
          <a:xfrm>
            <a:off x="9551988" y="1484313"/>
            <a:ext cx="86360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3" name="灯片编号占位符 1">
            <a:extLst>
              <a:ext uri="{FF2B5EF4-FFF2-40B4-BE49-F238E27FC236}">
                <a16:creationId xmlns:a16="http://schemas.microsoft.com/office/drawing/2014/main" id="{FC8AB6E9-A70B-4A69-9D5C-D89C77120EB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08FBB75E-43F3-405A-B24D-9082BEE1D55F}"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312</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09" name="Text Box 2">
            <a:extLst>
              <a:ext uri="{FF2B5EF4-FFF2-40B4-BE49-F238E27FC236}">
                <a16:creationId xmlns:a16="http://schemas.microsoft.com/office/drawing/2014/main" id="{F6196E6C-CC59-43BC-83D5-058B4054396D}"/>
              </a:ext>
            </a:extLst>
          </p:cNvPr>
          <p:cNvSpPr txBox="1">
            <a:spLocks noChangeArrowheads="1"/>
          </p:cNvSpPr>
          <p:nvPr/>
        </p:nvSpPr>
        <p:spPr bwMode="auto">
          <a:xfrm>
            <a:off x="1703389" y="188914"/>
            <a:ext cx="889317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a:t>
            </a:r>
            <a:r>
              <a:rPr lang="en-US" altLang="zh-CN" sz="2000" b="1">
                <a:solidFill>
                  <a:srgbClr val="CCFFFF"/>
                </a:solidFill>
                <a:latin typeface="Times New Roman" panose="02020603050405020304" pitchFamily="18" charset="0"/>
                <a:ea typeface="宋体" panose="02010600030101010101" pitchFamily="2" charset="-122"/>
              </a:rPr>
              <a:t>1</a:t>
            </a:r>
            <a:r>
              <a:rPr lang="zh-CN" altLang="en-US" sz="2000" b="1">
                <a:solidFill>
                  <a:srgbClr val="CCFFFF"/>
                </a:solidFill>
                <a:latin typeface="Times New Roman" panose="02020603050405020304" pitchFamily="18" charset="0"/>
                <a:ea typeface="宋体" panose="02010600030101010101" pitchFamily="2" charset="-122"/>
              </a:rPr>
              <a:t>）第四条指令</a:t>
            </a:r>
            <a:r>
              <a:rPr lang="zh-CN" altLang="en-US" sz="2000" b="1">
                <a:solidFill>
                  <a:srgbClr val="FFCC00"/>
                </a:solidFill>
                <a:latin typeface="Times New Roman" panose="02020603050405020304" pitchFamily="18" charset="0"/>
                <a:ea typeface="宋体" panose="02010600030101010101" pitchFamily="2" charset="-122"/>
              </a:rPr>
              <a:t>add  r7，r5，r6</a:t>
            </a:r>
            <a:r>
              <a:rPr lang="zh-CN" altLang="en-US" sz="2000" b="1">
                <a:solidFill>
                  <a:srgbClr val="CCFFFF"/>
                </a:solidFill>
                <a:latin typeface="Times New Roman" panose="02020603050405020304" pitchFamily="18" charset="0"/>
                <a:ea typeface="宋体" panose="02010600030101010101" pitchFamily="2" charset="-122"/>
              </a:rPr>
              <a:t>处在WB级。这时，</a:t>
            </a:r>
            <a:r>
              <a:rPr lang="zh-CN" altLang="en-US" sz="2000" b="1">
                <a:solidFill>
                  <a:srgbClr val="FFCC66"/>
                </a:solidFill>
                <a:latin typeface="Times New Roman" panose="02020603050405020304" pitchFamily="18" charset="0"/>
                <a:ea typeface="宋体" panose="02010600030101010101" pitchFamily="2" charset="-122"/>
              </a:rPr>
              <a:t>d输出7</a:t>
            </a:r>
            <a:r>
              <a:rPr lang="zh-CN" altLang="en-US" sz="2000" b="1">
                <a:solidFill>
                  <a:srgbClr val="CCFFFF"/>
                </a:solidFill>
                <a:latin typeface="Times New Roman" panose="02020603050405020304" pitchFamily="18" charset="0"/>
                <a:ea typeface="宋体" panose="02010600030101010101" pitchFamily="2" charset="-122"/>
              </a:rPr>
              <a:t>。</a:t>
            </a:r>
            <a:r>
              <a:rPr lang="zh-CN" altLang="en-US" sz="2000" b="1">
                <a:solidFill>
                  <a:srgbClr val="FFCC66"/>
                </a:solidFill>
                <a:latin typeface="Times New Roman" panose="02020603050405020304" pitchFamily="18" charset="0"/>
                <a:ea typeface="宋体" panose="02010600030101010101" pitchFamily="2" charset="-122"/>
              </a:rPr>
              <a:t>WREG</a:t>
            </a:r>
            <a:r>
              <a:rPr lang="zh-CN" altLang="en-US" sz="2000" b="1">
                <a:solidFill>
                  <a:srgbClr val="CCFFFF"/>
                </a:solidFill>
                <a:latin typeface="Times New Roman" panose="02020603050405020304" pitchFamily="18" charset="0"/>
                <a:ea typeface="宋体" panose="02010600030101010101" pitchFamily="2" charset="-122"/>
              </a:rPr>
              <a:t>＝1；</a:t>
            </a:r>
            <a:r>
              <a:rPr lang="zh-CN" altLang="en-US" sz="2000" b="1">
                <a:solidFill>
                  <a:srgbClr val="FFCC66"/>
                </a:solidFill>
                <a:latin typeface="Times New Roman" panose="02020603050405020304" pitchFamily="18" charset="0"/>
                <a:ea typeface="宋体" panose="02010600030101010101" pitchFamily="2" charset="-122"/>
              </a:rPr>
              <a:t>SLD＝0，选择C的输出</a:t>
            </a:r>
            <a:r>
              <a:rPr lang="zh-CN" altLang="en-US" sz="2000" b="1">
                <a:solidFill>
                  <a:srgbClr val="CCFFFF"/>
                </a:solidFill>
                <a:latin typeface="Times New Roman" panose="02020603050405020304" pitchFamily="18" charset="0"/>
                <a:ea typeface="宋体" panose="02010600030101010101" pitchFamily="2" charset="-122"/>
              </a:rPr>
              <a:t>，即把加法结果写入寄存器堆的r7寄存器。至此，第四条指令也完成了它的执行，将退出流水线。</a:t>
            </a:r>
          </a:p>
          <a:p>
            <a:pPr fontAlgn="base">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a:t>
            </a:r>
            <a:r>
              <a:rPr lang="en-US" altLang="zh-CN" sz="2000" b="1">
                <a:solidFill>
                  <a:srgbClr val="CCFFFF"/>
                </a:solidFill>
                <a:latin typeface="Times New Roman" panose="02020603050405020304" pitchFamily="18" charset="0"/>
                <a:ea typeface="宋体" panose="02010600030101010101" pitchFamily="2" charset="-122"/>
              </a:rPr>
              <a:t>2</a:t>
            </a:r>
            <a:r>
              <a:rPr lang="zh-CN" altLang="en-US" sz="2000" b="1">
                <a:solidFill>
                  <a:srgbClr val="CCFFFF"/>
                </a:solidFill>
                <a:latin typeface="Times New Roman" panose="02020603050405020304" pitchFamily="18" charset="0"/>
                <a:ea typeface="宋体" panose="02010600030101010101" pitchFamily="2" charset="-122"/>
              </a:rPr>
              <a:t>）</a:t>
            </a:r>
            <a:r>
              <a:rPr lang="en-US" altLang="zh-CN" sz="2000" b="1">
                <a:solidFill>
                  <a:srgbClr val="CCFFFF"/>
                </a:solidFill>
                <a:latin typeface="Times New Roman" panose="02020603050405020304" pitchFamily="18" charset="0"/>
                <a:ea typeface="宋体" panose="02010600030101010101" pitchFamily="2" charset="-122"/>
              </a:rPr>
              <a:t>处在</a:t>
            </a:r>
            <a:r>
              <a:rPr lang="zh-CN" altLang="en-US" sz="2000" b="1">
                <a:solidFill>
                  <a:srgbClr val="CCFFFF"/>
                </a:solidFill>
                <a:latin typeface="Times New Roman" panose="02020603050405020304" pitchFamily="18" charset="0"/>
                <a:ea typeface="宋体" panose="02010600030101010101" pitchFamily="2" charset="-122"/>
              </a:rPr>
              <a:t>MEM级的第五条</a:t>
            </a:r>
            <a:r>
              <a:rPr lang="zh-CN" altLang="en-US" sz="2000" b="1">
                <a:solidFill>
                  <a:srgbClr val="FFCC00"/>
                </a:solidFill>
                <a:latin typeface="Times New Roman" panose="02020603050405020304" pitchFamily="18" charset="0"/>
                <a:ea typeface="宋体" panose="02010600030101010101" pitchFamily="2" charset="-122"/>
              </a:rPr>
              <a:t>store r8，200(r9)</a:t>
            </a:r>
            <a:r>
              <a:rPr lang="zh-CN" altLang="en-US" sz="2000" b="1">
                <a:solidFill>
                  <a:srgbClr val="CCFFFF"/>
                </a:solidFill>
                <a:latin typeface="Times New Roman" panose="02020603050405020304" pitchFamily="18" charset="0"/>
                <a:ea typeface="宋体" panose="02010600030101010101" pitchFamily="2" charset="-122"/>
              </a:rPr>
              <a:t>把S的输出写入由R指定的存储器单元，</a:t>
            </a:r>
            <a:r>
              <a:rPr lang="en-US" altLang="zh-CN" sz="2000" b="1">
                <a:solidFill>
                  <a:srgbClr val="FFFF00"/>
                </a:solidFill>
                <a:latin typeface="Times New Roman" panose="02020603050405020304" pitchFamily="18" charset="0"/>
                <a:ea typeface="宋体" panose="02010600030101010101" pitchFamily="2" charset="-122"/>
              </a:rPr>
              <a:t>MEMW</a:t>
            </a:r>
            <a:r>
              <a:rPr lang="zh-CN" altLang="en-US" sz="2000" b="1">
                <a:solidFill>
                  <a:srgbClr val="CCFFFF"/>
                </a:solidFill>
                <a:latin typeface="Times New Roman" panose="02020603050405020304" pitchFamily="18" charset="0"/>
                <a:ea typeface="宋体" panose="02010600030101010101" pitchFamily="2" charset="-122"/>
              </a:rPr>
              <a:t>信号有效。</a:t>
            </a:r>
          </a:p>
        </p:txBody>
      </p:sp>
      <p:grpSp>
        <p:nvGrpSpPr>
          <p:cNvPr id="94210" name="Group 6">
            <a:extLst>
              <a:ext uri="{FF2B5EF4-FFF2-40B4-BE49-F238E27FC236}">
                <a16:creationId xmlns:a16="http://schemas.microsoft.com/office/drawing/2014/main" id="{DDBF0A37-A5E2-4B70-98E4-C01FADD58DAB}"/>
              </a:ext>
            </a:extLst>
          </p:cNvPr>
          <p:cNvGrpSpPr>
            <a:grpSpLocks/>
          </p:cNvGrpSpPr>
          <p:nvPr/>
        </p:nvGrpSpPr>
        <p:grpSpPr bwMode="auto">
          <a:xfrm>
            <a:off x="1774825" y="1916114"/>
            <a:ext cx="8713788" cy="4752975"/>
            <a:chOff x="249" y="1207"/>
            <a:chExt cx="5307" cy="2767"/>
          </a:xfrm>
        </p:grpSpPr>
        <p:pic>
          <p:nvPicPr>
            <p:cNvPr id="94211" name="Picture 7" descr="21">
              <a:extLst>
                <a:ext uri="{FF2B5EF4-FFF2-40B4-BE49-F238E27FC236}">
                  <a16:creationId xmlns:a16="http://schemas.microsoft.com/office/drawing/2014/main" id="{E5A11ECF-E91D-4F66-8919-B50DFBE10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1207"/>
              <a:ext cx="5307" cy="2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Text Box 8">
              <a:extLst>
                <a:ext uri="{FF2B5EF4-FFF2-40B4-BE49-F238E27FC236}">
                  <a16:creationId xmlns:a16="http://schemas.microsoft.com/office/drawing/2014/main" id="{4373CB16-8B56-4251-8750-E66627D6ED12}"/>
                </a:ext>
              </a:extLst>
            </p:cNvPr>
            <p:cNvSpPr txBox="1">
              <a:spLocks noChangeArrowheads="1"/>
            </p:cNvSpPr>
            <p:nvPr/>
          </p:nvSpPr>
          <p:spPr bwMode="auto">
            <a:xfrm>
              <a:off x="4468" y="3385"/>
              <a:ext cx="43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200" b="1">
                  <a:solidFill>
                    <a:srgbClr val="FFFFFF"/>
                  </a:solidFill>
                  <a:latin typeface="Times New Roman" panose="02020603050405020304" pitchFamily="18" charset="0"/>
                  <a:ea typeface="宋体" panose="02010600030101010101" pitchFamily="2" charset="-122"/>
                </a:rPr>
                <a:t>MEMW</a:t>
              </a:r>
            </a:p>
          </p:txBody>
        </p:sp>
        <p:sp>
          <p:nvSpPr>
            <p:cNvPr id="94213" name="Line 9">
              <a:extLst>
                <a:ext uri="{FF2B5EF4-FFF2-40B4-BE49-F238E27FC236}">
                  <a16:creationId xmlns:a16="http://schemas.microsoft.com/office/drawing/2014/main" id="{6F733B69-E92E-4476-B434-BD73B6BC042F}"/>
                </a:ext>
              </a:extLst>
            </p:cNvPr>
            <p:cNvSpPr>
              <a:spLocks noChangeShapeType="1"/>
            </p:cNvSpPr>
            <p:nvPr/>
          </p:nvSpPr>
          <p:spPr bwMode="auto">
            <a:xfrm>
              <a:off x="4649" y="3249"/>
              <a:ext cx="91" cy="0"/>
            </a:xfrm>
            <a:prstGeom prst="line">
              <a:avLst/>
            </a:prstGeom>
            <a:noFill/>
            <a:ln w="28575">
              <a:solidFill>
                <a:schemeClr val="bg2"/>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94214" name="Line 10">
              <a:extLst>
                <a:ext uri="{FF2B5EF4-FFF2-40B4-BE49-F238E27FC236}">
                  <a16:creationId xmlns:a16="http://schemas.microsoft.com/office/drawing/2014/main" id="{19852000-AB86-4BC0-8EAC-3BFCE723BFE3}"/>
                </a:ext>
              </a:extLst>
            </p:cNvPr>
            <p:cNvSpPr>
              <a:spLocks noChangeShapeType="1"/>
            </p:cNvSpPr>
            <p:nvPr/>
          </p:nvSpPr>
          <p:spPr bwMode="auto">
            <a:xfrm>
              <a:off x="4740" y="3249"/>
              <a:ext cx="0"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grpSp>
      <p:pic>
        <p:nvPicPr>
          <p:cNvPr id="94215" name="Picture 12" descr="图2">
            <a:extLst>
              <a:ext uri="{FF2B5EF4-FFF2-40B4-BE49-F238E27FC236}">
                <a16:creationId xmlns:a16="http://schemas.microsoft.com/office/drawing/2014/main" id="{BA8FDD73-031A-427B-A57A-8372D4F4468D}"/>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55376" t="44438" r="39990" b="47380"/>
          <a:stretch>
            <a:fillRect/>
          </a:stretch>
        </p:blipFill>
        <p:spPr bwMode="auto">
          <a:xfrm>
            <a:off x="9625013" y="1484313"/>
            <a:ext cx="86360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216" name="直接连接符 8">
            <a:extLst>
              <a:ext uri="{FF2B5EF4-FFF2-40B4-BE49-F238E27FC236}">
                <a16:creationId xmlns:a16="http://schemas.microsoft.com/office/drawing/2014/main" id="{D04292AC-0A6F-43B2-87A7-68805CE5882D}"/>
              </a:ext>
            </a:extLst>
          </p:cNvPr>
          <p:cNvCxnSpPr>
            <a:cxnSpLocks noChangeShapeType="1"/>
          </p:cNvCxnSpPr>
          <p:nvPr/>
        </p:nvCxnSpPr>
        <p:spPr bwMode="auto">
          <a:xfrm>
            <a:off x="9453564" y="5930900"/>
            <a:ext cx="142875"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4217" name="直接连接符 9">
            <a:extLst>
              <a:ext uri="{FF2B5EF4-FFF2-40B4-BE49-F238E27FC236}">
                <a16:creationId xmlns:a16="http://schemas.microsoft.com/office/drawing/2014/main" id="{38237DF6-4D50-496D-90C2-8745EEEFE41C}"/>
              </a:ext>
            </a:extLst>
          </p:cNvPr>
          <p:cNvCxnSpPr>
            <a:cxnSpLocks noChangeShapeType="1"/>
          </p:cNvCxnSpPr>
          <p:nvPr/>
        </p:nvCxnSpPr>
        <p:spPr bwMode="auto">
          <a:xfrm rot="5400000" flipH="1" flipV="1">
            <a:off x="9061451" y="5394326"/>
            <a:ext cx="1071562"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4218" name="直接箭头连接符 10">
            <a:extLst>
              <a:ext uri="{FF2B5EF4-FFF2-40B4-BE49-F238E27FC236}">
                <a16:creationId xmlns:a16="http://schemas.microsoft.com/office/drawing/2014/main" id="{1A505536-DC24-4C7D-98EA-100C9BDB5B62}"/>
              </a:ext>
            </a:extLst>
          </p:cNvPr>
          <p:cNvCxnSpPr>
            <a:cxnSpLocks noChangeShapeType="1"/>
          </p:cNvCxnSpPr>
          <p:nvPr/>
        </p:nvCxnSpPr>
        <p:spPr bwMode="auto">
          <a:xfrm>
            <a:off x="9596438" y="485775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4219" name="直接连接符 11">
            <a:extLst>
              <a:ext uri="{FF2B5EF4-FFF2-40B4-BE49-F238E27FC236}">
                <a16:creationId xmlns:a16="http://schemas.microsoft.com/office/drawing/2014/main" id="{1E054269-3CF8-400D-A34C-20F17CE5DCBA}"/>
              </a:ext>
            </a:extLst>
          </p:cNvPr>
          <p:cNvCxnSpPr>
            <a:cxnSpLocks noChangeShapeType="1"/>
          </p:cNvCxnSpPr>
          <p:nvPr/>
        </p:nvCxnSpPr>
        <p:spPr bwMode="auto">
          <a:xfrm flipV="1">
            <a:off x="9882188" y="4714876"/>
            <a:ext cx="214312" cy="142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4220" name="直接连接符 12">
            <a:extLst>
              <a:ext uri="{FF2B5EF4-FFF2-40B4-BE49-F238E27FC236}">
                <a16:creationId xmlns:a16="http://schemas.microsoft.com/office/drawing/2014/main" id="{A72F1BC3-E61F-4615-A475-78E6E86ED910}"/>
              </a:ext>
            </a:extLst>
          </p:cNvPr>
          <p:cNvCxnSpPr>
            <a:cxnSpLocks noChangeShapeType="1"/>
          </p:cNvCxnSpPr>
          <p:nvPr/>
        </p:nvCxnSpPr>
        <p:spPr bwMode="auto">
          <a:xfrm>
            <a:off x="10096501" y="4714875"/>
            <a:ext cx="142875"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4221" name="直接连接符 13">
            <a:extLst>
              <a:ext uri="{FF2B5EF4-FFF2-40B4-BE49-F238E27FC236}">
                <a16:creationId xmlns:a16="http://schemas.microsoft.com/office/drawing/2014/main" id="{86A9AB5F-3E62-4762-8AF9-4E0EDFDD121D}"/>
              </a:ext>
            </a:extLst>
          </p:cNvPr>
          <p:cNvCxnSpPr>
            <a:cxnSpLocks noChangeShapeType="1"/>
          </p:cNvCxnSpPr>
          <p:nvPr/>
        </p:nvCxnSpPr>
        <p:spPr bwMode="auto">
          <a:xfrm rot="5400000" flipH="1" flipV="1">
            <a:off x="9131301" y="3606801"/>
            <a:ext cx="2216150" cy="3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4222" name="直接连接符 14">
            <a:extLst>
              <a:ext uri="{FF2B5EF4-FFF2-40B4-BE49-F238E27FC236}">
                <a16:creationId xmlns:a16="http://schemas.microsoft.com/office/drawing/2014/main" id="{175620BA-D8E9-4BD4-9005-57BB35642417}"/>
              </a:ext>
            </a:extLst>
          </p:cNvPr>
          <p:cNvCxnSpPr>
            <a:cxnSpLocks noChangeShapeType="1"/>
          </p:cNvCxnSpPr>
          <p:nvPr/>
        </p:nvCxnSpPr>
        <p:spPr bwMode="auto">
          <a:xfrm rot="10800000">
            <a:off x="4452939" y="2500313"/>
            <a:ext cx="5786437"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4223" name="直接连接符 15">
            <a:extLst>
              <a:ext uri="{FF2B5EF4-FFF2-40B4-BE49-F238E27FC236}">
                <a16:creationId xmlns:a16="http://schemas.microsoft.com/office/drawing/2014/main" id="{3E359154-121C-4F9A-8DED-6B5CA2FD2A53}"/>
              </a:ext>
            </a:extLst>
          </p:cNvPr>
          <p:cNvCxnSpPr>
            <a:cxnSpLocks noChangeShapeType="1"/>
          </p:cNvCxnSpPr>
          <p:nvPr/>
        </p:nvCxnSpPr>
        <p:spPr bwMode="auto">
          <a:xfrm rot="5400000">
            <a:off x="3738563" y="3286126"/>
            <a:ext cx="1430338"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4224" name="直接箭头连接符 16">
            <a:extLst>
              <a:ext uri="{FF2B5EF4-FFF2-40B4-BE49-F238E27FC236}">
                <a16:creationId xmlns:a16="http://schemas.microsoft.com/office/drawing/2014/main" id="{18DE3ABE-5104-4798-BE8E-6422B45F61B9}"/>
              </a:ext>
            </a:extLst>
          </p:cNvPr>
          <p:cNvCxnSpPr>
            <a:cxnSpLocks noChangeShapeType="1"/>
          </p:cNvCxnSpPr>
          <p:nvPr/>
        </p:nvCxnSpPr>
        <p:spPr bwMode="auto">
          <a:xfrm>
            <a:off x="4452938" y="400050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4225" name="直接箭头连接符 17">
            <a:extLst>
              <a:ext uri="{FF2B5EF4-FFF2-40B4-BE49-F238E27FC236}">
                <a16:creationId xmlns:a16="http://schemas.microsoft.com/office/drawing/2014/main" id="{916EFB43-46C7-4580-BA5B-86806638B266}"/>
              </a:ext>
            </a:extLst>
          </p:cNvPr>
          <p:cNvCxnSpPr>
            <a:cxnSpLocks noChangeShapeType="1"/>
          </p:cNvCxnSpPr>
          <p:nvPr/>
        </p:nvCxnSpPr>
        <p:spPr bwMode="auto">
          <a:xfrm rot="5400000" flipH="1" flipV="1">
            <a:off x="9713120" y="5258595"/>
            <a:ext cx="42862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4226" name="直接连接符 18">
            <a:extLst>
              <a:ext uri="{FF2B5EF4-FFF2-40B4-BE49-F238E27FC236}">
                <a16:creationId xmlns:a16="http://schemas.microsoft.com/office/drawing/2014/main" id="{0AAE42CE-7229-4027-BC0B-6F562244CC36}"/>
              </a:ext>
            </a:extLst>
          </p:cNvPr>
          <p:cNvCxnSpPr>
            <a:cxnSpLocks noChangeShapeType="1"/>
          </p:cNvCxnSpPr>
          <p:nvPr/>
        </p:nvCxnSpPr>
        <p:spPr bwMode="auto">
          <a:xfrm rot="5400000" flipH="1" flipV="1">
            <a:off x="5346700" y="5749925"/>
            <a:ext cx="357188"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4227" name="直接连接符 19">
            <a:extLst>
              <a:ext uri="{FF2B5EF4-FFF2-40B4-BE49-F238E27FC236}">
                <a16:creationId xmlns:a16="http://schemas.microsoft.com/office/drawing/2014/main" id="{8AC987A3-5BF9-4BE0-B712-4613D52C8449}"/>
              </a:ext>
            </a:extLst>
          </p:cNvPr>
          <p:cNvCxnSpPr>
            <a:cxnSpLocks noChangeShapeType="1"/>
          </p:cNvCxnSpPr>
          <p:nvPr/>
        </p:nvCxnSpPr>
        <p:spPr bwMode="auto">
          <a:xfrm rot="10800000">
            <a:off x="5238750" y="5572125"/>
            <a:ext cx="285750"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4228" name="直接箭头连接符 20">
            <a:extLst>
              <a:ext uri="{FF2B5EF4-FFF2-40B4-BE49-F238E27FC236}">
                <a16:creationId xmlns:a16="http://schemas.microsoft.com/office/drawing/2014/main" id="{31078295-ECE2-4199-96E9-FB8405186836}"/>
              </a:ext>
            </a:extLst>
          </p:cNvPr>
          <p:cNvCxnSpPr>
            <a:cxnSpLocks noChangeShapeType="1"/>
          </p:cNvCxnSpPr>
          <p:nvPr/>
        </p:nvCxnSpPr>
        <p:spPr bwMode="auto">
          <a:xfrm rot="5400000" flipH="1" flipV="1">
            <a:off x="5165726" y="5500689"/>
            <a:ext cx="144463"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4229" name="直接连接符 21">
            <a:extLst>
              <a:ext uri="{FF2B5EF4-FFF2-40B4-BE49-F238E27FC236}">
                <a16:creationId xmlns:a16="http://schemas.microsoft.com/office/drawing/2014/main" id="{D485F06A-363C-48AC-AEBE-80A2771E580C}"/>
              </a:ext>
            </a:extLst>
          </p:cNvPr>
          <p:cNvCxnSpPr>
            <a:cxnSpLocks noChangeShapeType="1"/>
          </p:cNvCxnSpPr>
          <p:nvPr/>
        </p:nvCxnSpPr>
        <p:spPr bwMode="auto">
          <a:xfrm rot="5400000" flipH="1" flipV="1">
            <a:off x="9454357" y="3213895"/>
            <a:ext cx="285750"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4230" name="直接连接符 22">
            <a:extLst>
              <a:ext uri="{FF2B5EF4-FFF2-40B4-BE49-F238E27FC236}">
                <a16:creationId xmlns:a16="http://schemas.microsoft.com/office/drawing/2014/main" id="{FD594F35-F597-410A-8CCC-6267D739364D}"/>
              </a:ext>
            </a:extLst>
          </p:cNvPr>
          <p:cNvCxnSpPr>
            <a:cxnSpLocks noChangeShapeType="1"/>
          </p:cNvCxnSpPr>
          <p:nvPr/>
        </p:nvCxnSpPr>
        <p:spPr bwMode="auto">
          <a:xfrm rot="10800000" flipV="1">
            <a:off x="4238626" y="3071813"/>
            <a:ext cx="535781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4231" name="直接连接符 23">
            <a:extLst>
              <a:ext uri="{FF2B5EF4-FFF2-40B4-BE49-F238E27FC236}">
                <a16:creationId xmlns:a16="http://schemas.microsoft.com/office/drawing/2014/main" id="{F34A54E3-0BCB-48FF-83A5-C541DF0AE700}"/>
              </a:ext>
            </a:extLst>
          </p:cNvPr>
          <p:cNvCxnSpPr>
            <a:cxnSpLocks noChangeShapeType="1"/>
          </p:cNvCxnSpPr>
          <p:nvPr/>
        </p:nvCxnSpPr>
        <p:spPr bwMode="auto">
          <a:xfrm rot="5400000">
            <a:off x="3667125" y="3714750"/>
            <a:ext cx="1143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4232" name="直接箭头连接符 24">
            <a:extLst>
              <a:ext uri="{FF2B5EF4-FFF2-40B4-BE49-F238E27FC236}">
                <a16:creationId xmlns:a16="http://schemas.microsoft.com/office/drawing/2014/main" id="{C649A3B0-67C4-4A2C-A4D1-91640E0BF5AF}"/>
              </a:ext>
            </a:extLst>
          </p:cNvPr>
          <p:cNvCxnSpPr>
            <a:cxnSpLocks noChangeShapeType="1"/>
          </p:cNvCxnSpPr>
          <p:nvPr/>
        </p:nvCxnSpPr>
        <p:spPr bwMode="auto">
          <a:xfrm>
            <a:off x="4238625" y="4286250"/>
            <a:ext cx="57150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4233" name="直接连接符 25">
            <a:extLst>
              <a:ext uri="{FF2B5EF4-FFF2-40B4-BE49-F238E27FC236}">
                <a16:creationId xmlns:a16="http://schemas.microsoft.com/office/drawing/2014/main" id="{B657AEDF-18CB-493C-9F15-0C946ED99F52}"/>
              </a:ext>
            </a:extLst>
          </p:cNvPr>
          <p:cNvCxnSpPr>
            <a:cxnSpLocks noChangeShapeType="1"/>
          </p:cNvCxnSpPr>
          <p:nvPr/>
        </p:nvCxnSpPr>
        <p:spPr bwMode="auto">
          <a:xfrm flipV="1">
            <a:off x="9525000" y="3429000"/>
            <a:ext cx="7143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4234" name="直接箭头连接符 28">
            <a:extLst>
              <a:ext uri="{FF2B5EF4-FFF2-40B4-BE49-F238E27FC236}">
                <a16:creationId xmlns:a16="http://schemas.microsoft.com/office/drawing/2014/main" id="{A340D618-8B77-4E64-8CAB-CF277F51E044}"/>
              </a:ext>
            </a:extLst>
          </p:cNvPr>
          <p:cNvCxnSpPr>
            <a:cxnSpLocks noChangeShapeType="1"/>
          </p:cNvCxnSpPr>
          <p:nvPr/>
        </p:nvCxnSpPr>
        <p:spPr bwMode="auto">
          <a:xfrm>
            <a:off x="8096251" y="3429000"/>
            <a:ext cx="1285875" cy="1588"/>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94235" name="直接箭头连接符 37">
            <a:extLst>
              <a:ext uri="{FF2B5EF4-FFF2-40B4-BE49-F238E27FC236}">
                <a16:creationId xmlns:a16="http://schemas.microsoft.com/office/drawing/2014/main" id="{0FA2F6E8-157F-4BED-BC23-0DE88B443446}"/>
              </a:ext>
            </a:extLst>
          </p:cNvPr>
          <p:cNvCxnSpPr>
            <a:cxnSpLocks noChangeShapeType="1"/>
          </p:cNvCxnSpPr>
          <p:nvPr/>
        </p:nvCxnSpPr>
        <p:spPr bwMode="auto">
          <a:xfrm>
            <a:off x="8024814" y="4500564"/>
            <a:ext cx="428625" cy="1587"/>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94236" name="直接箭头连接符 39">
            <a:extLst>
              <a:ext uri="{FF2B5EF4-FFF2-40B4-BE49-F238E27FC236}">
                <a16:creationId xmlns:a16="http://schemas.microsoft.com/office/drawing/2014/main" id="{A1AF5B95-C200-4993-9D5A-3CD882E2359C}"/>
              </a:ext>
            </a:extLst>
          </p:cNvPr>
          <p:cNvCxnSpPr>
            <a:cxnSpLocks noChangeShapeType="1"/>
          </p:cNvCxnSpPr>
          <p:nvPr/>
        </p:nvCxnSpPr>
        <p:spPr bwMode="auto">
          <a:xfrm>
            <a:off x="8024814" y="5572125"/>
            <a:ext cx="357187" cy="1588"/>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94237" name="直接箭头连接符 41">
            <a:extLst>
              <a:ext uri="{FF2B5EF4-FFF2-40B4-BE49-F238E27FC236}">
                <a16:creationId xmlns:a16="http://schemas.microsoft.com/office/drawing/2014/main" id="{CBFD4B01-D718-43F9-97FC-7C2F2D6735DE}"/>
              </a:ext>
            </a:extLst>
          </p:cNvPr>
          <p:cNvCxnSpPr>
            <a:cxnSpLocks noChangeShapeType="1"/>
            <a:stCxn id="94214" idx="0"/>
            <a:endCxn id="94213" idx="0"/>
          </p:cNvCxnSpPr>
          <p:nvPr/>
        </p:nvCxnSpPr>
        <p:spPr bwMode="auto">
          <a:xfrm rot="5400000">
            <a:off x="9074150" y="5348288"/>
            <a:ext cx="1588" cy="150812"/>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94238" name="直接连接符 43">
            <a:extLst>
              <a:ext uri="{FF2B5EF4-FFF2-40B4-BE49-F238E27FC236}">
                <a16:creationId xmlns:a16="http://schemas.microsoft.com/office/drawing/2014/main" id="{F097CB8A-57F6-4147-83CA-617C8EE02D00}"/>
              </a:ext>
            </a:extLst>
          </p:cNvPr>
          <p:cNvCxnSpPr>
            <a:cxnSpLocks noChangeShapeType="1"/>
            <a:stCxn id="94213" idx="1"/>
            <a:endCxn id="94213" idx="0"/>
          </p:cNvCxnSpPr>
          <p:nvPr/>
        </p:nvCxnSpPr>
        <p:spPr bwMode="auto">
          <a:xfrm rot="16200000" flipH="1">
            <a:off x="9013826" y="5559426"/>
            <a:ext cx="288925" cy="19050"/>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cxnSp>
      <p:sp>
        <p:nvSpPr>
          <p:cNvPr id="94239" name="灯片编号占位符 1">
            <a:extLst>
              <a:ext uri="{FF2B5EF4-FFF2-40B4-BE49-F238E27FC236}">
                <a16:creationId xmlns:a16="http://schemas.microsoft.com/office/drawing/2014/main" id="{BF6D53BB-2E9A-4A43-865B-616D9626765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E4EAD082-147D-460F-8174-F0D53CC6671E}"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313</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94240" name="Text Box 4">
            <a:extLst>
              <a:ext uri="{FF2B5EF4-FFF2-40B4-BE49-F238E27FC236}">
                <a16:creationId xmlns:a16="http://schemas.microsoft.com/office/drawing/2014/main" id="{DF7D2D4A-5F0F-4F2C-AC95-7BA5072A1EC3}"/>
              </a:ext>
            </a:extLst>
          </p:cNvPr>
          <p:cNvSpPr txBox="1">
            <a:spLocks noChangeArrowheads="1"/>
          </p:cNvSpPr>
          <p:nvPr/>
        </p:nvSpPr>
        <p:spPr bwMode="auto">
          <a:xfrm>
            <a:off x="5170489" y="1987551"/>
            <a:ext cx="4371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3366FF"/>
                </a:solidFill>
                <a:latin typeface="Times New Roman" panose="02020603050405020304" pitchFamily="18" charset="0"/>
                <a:ea typeface="宋体" panose="02010600030101010101" pitchFamily="2" charset="-122"/>
              </a:rPr>
              <a:t>程序例子执行时的第八个周期</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233" name="灯片编号占位符 3">
            <a:extLst>
              <a:ext uri="{FF2B5EF4-FFF2-40B4-BE49-F238E27FC236}">
                <a16:creationId xmlns:a16="http://schemas.microsoft.com/office/drawing/2014/main" id="{F3493E7E-9AEB-4E7B-9242-417983CC781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616DF450-72F1-4DFF-9E10-13D380099C2A}"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314</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95234" name="Text Box 2">
            <a:extLst>
              <a:ext uri="{FF2B5EF4-FFF2-40B4-BE49-F238E27FC236}">
                <a16:creationId xmlns:a16="http://schemas.microsoft.com/office/drawing/2014/main" id="{054037A9-AF8D-4DF7-855E-C4B9B56BAAB6}"/>
              </a:ext>
            </a:extLst>
          </p:cNvPr>
          <p:cNvSpPr txBox="1">
            <a:spLocks noChangeArrowheads="1"/>
          </p:cNvSpPr>
          <p:nvPr/>
        </p:nvSpPr>
        <p:spPr bwMode="auto">
          <a:xfrm>
            <a:off x="1847850" y="188914"/>
            <a:ext cx="882015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a:t>
            </a:r>
            <a:r>
              <a:rPr lang="en-US" altLang="zh-CN" sz="2000" b="1">
                <a:solidFill>
                  <a:srgbClr val="CCFFFF"/>
                </a:solidFill>
                <a:latin typeface="Times New Roman" panose="02020603050405020304" pitchFamily="18" charset="0"/>
                <a:ea typeface="宋体" panose="02010600030101010101" pitchFamily="2" charset="-122"/>
              </a:rPr>
              <a:t>3</a:t>
            </a:r>
            <a:r>
              <a:rPr lang="zh-CN" altLang="en-US" sz="2000" b="1">
                <a:solidFill>
                  <a:srgbClr val="CCFFFF"/>
                </a:solidFill>
                <a:latin typeface="Times New Roman" panose="02020603050405020304" pitchFamily="18" charset="0"/>
                <a:ea typeface="宋体" panose="02010600030101010101" pitchFamily="2" charset="-122"/>
              </a:rPr>
              <a:t>）</a:t>
            </a:r>
            <a:r>
              <a:rPr lang="en-US" altLang="zh-CN" sz="2000" b="1">
                <a:solidFill>
                  <a:srgbClr val="CCFFFF"/>
                </a:solidFill>
                <a:latin typeface="Times New Roman" panose="02020603050405020304" pitchFamily="18" charset="0"/>
                <a:ea typeface="宋体" panose="02010600030101010101" pitchFamily="2" charset="-122"/>
              </a:rPr>
              <a:t>处在</a:t>
            </a:r>
            <a:r>
              <a:rPr lang="zh-CN" altLang="en-US" sz="2000" b="1">
                <a:solidFill>
                  <a:srgbClr val="CCFFFF"/>
                </a:solidFill>
                <a:latin typeface="Times New Roman" panose="02020603050405020304" pitchFamily="18" charset="0"/>
                <a:ea typeface="宋体" panose="02010600030101010101" pitchFamily="2" charset="-122"/>
              </a:rPr>
              <a:t>EXE级的第六条指令</a:t>
            </a:r>
            <a:r>
              <a:rPr lang="zh-CN" altLang="en-US" sz="2000" b="1">
                <a:solidFill>
                  <a:srgbClr val="FFCC00"/>
                </a:solidFill>
                <a:latin typeface="Times New Roman" panose="02020603050405020304" pitchFamily="18" charset="0"/>
                <a:ea typeface="宋体" panose="02010600030101010101" pitchFamily="2" charset="-122"/>
              </a:rPr>
              <a:t>subi r10，r10，1</a:t>
            </a:r>
            <a:r>
              <a:rPr lang="zh-CN" altLang="en-US" sz="2000" b="1">
                <a:solidFill>
                  <a:srgbClr val="CCFFFF"/>
                </a:solidFill>
                <a:latin typeface="Times New Roman" panose="02020603050405020304" pitchFamily="18" charset="0"/>
                <a:ea typeface="宋体" panose="02010600030101010101" pitchFamily="2" charset="-122"/>
              </a:rPr>
              <a:t>由ALU做减法。多路器的选择信号</a:t>
            </a:r>
            <a:r>
              <a:rPr lang="zh-CN" altLang="en-US" sz="2000" b="1">
                <a:solidFill>
                  <a:srgbClr val="FFCC66"/>
                </a:solidFill>
                <a:latin typeface="Times New Roman" panose="02020603050405020304" pitchFamily="18" charset="0"/>
                <a:ea typeface="宋体" panose="02010600030101010101" pitchFamily="2" charset="-122"/>
              </a:rPr>
              <a:t>SIMM=1，选择立即数</a:t>
            </a:r>
            <a:r>
              <a:rPr lang="zh-CN" altLang="en-US" sz="2000" b="1">
                <a:solidFill>
                  <a:srgbClr val="CCFFFF"/>
                </a:solidFill>
                <a:latin typeface="Times New Roman" panose="02020603050405020304" pitchFamily="18" charset="0"/>
                <a:ea typeface="宋体" panose="02010600030101010101" pitchFamily="2" charset="-122"/>
              </a:rPr>
              <a:t>。ALU的两个源操作数分别来自流水线寄存器A和I。</a:t>
            </a:r>
            <a:r>
              <a:rPr lang="zh-CN" altLang="en-US" sz="2000" b="1">
                <a:solidFill>
                  <a:srgbClr val="FFCC66"/>
                </a:solidFill>
                <a:latin typeface="Times New Roman" panose="02020603050405020304" pitchFamily="18" charset="0"/>
                <a:ea typeface="宋体" panose="02010600030101010101" pitchFamily="2" charset="-122"/>
              </a:rPr>
              <a:t>WZ</a:t>
            </a:r>
            <a:r>
              <a:rPr lang="zh-CN" altLang="en-US" sz="2000" b="1">
                <a:solidFill>
                  <a:srgbClr val="CCFFFF"/>
                </a:solidFill>
                <a:latin typeface="Times New Roman" panose="02020603050405020304" pitchFamily="18" charset="0"/>
                <a:ea typeface="宋体" panose="02010600030101010101" pitchFamily="2" charset="-122"/>
              </a:rPr>
              <a:t>＝1，改变流水线寄存器Z。</a:t>
            </a:r>
          </a:p>
          <a:p>
            <a:pPr fontAlgn="base">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　　</a:t>
            </a:r>
            <a:r>
              <a:rPr lang="zh-CN" altLang="en-US" sz="2000" b="1">
                <a:solidFill>
                  <a:srgbClr val="FFCC00"/>
                </a:solidFill>
                <a:latin typeface="Times New Roman" panose="02020603050405020304" pitchFamily="18" charset="0"/>
                <a:ea typeface="宋体" panose="02010600030101010101" pitchFamily="2" charset="-122"/>
              </a:rPr>
              <a:t>第八个时钟周期结束后，即刚进入第九个周期时</a:t>
            </a:r>
            <a:r>
              <a:rPr lang="zh-CN" altLang="en-US" sz="2000" b="1">
                <a:solidFill>
                  <a:srgbClr val="CCFFFF"/>
                </a:solidFill>
                <a:latin typeface="Times New Roman" panose="02020603050405020304" pitchFamily="18" charset="0"/>
                <a:ea typeface="宋体" panose="02010600030101010101" pitchFamily="2" charset="-122"/>
              </a:rPr>
              <a:t>，只有R输出减法结果，其它的均没有用。</a:t>
            </a:r>
          </a:p>
        </p:txBody>
      </p:sp>
      <p:grpSp>
        <p:nvGrpSpPr>
          <p:cNvPr id="95235" name="Group 11">
            <a:extLst>
              <a:ext uri="{FF2B5EF4-FFF2-40B4-BE49-F238E27FC236}">
                <a16:creationId xmlns:a16="http://schemas.microsoft.com/office/drawing/2014/main" id="{AAAF75A5-216F-4F8C-975D-E136856DB275}"/>
              </a:ext>
            </a:extLst>
          </p:cNvPr>
          <p:cNvGrpSpPr>
            <a:grpSpLocks/>
          </p:cNvGrpSpPr>
          <p:nvPr/>
        </p:nvGrpSpPr>
        <p:grpSpPr bwMode="auto">
          <a:xfrm>
            <a:off x="1774825" y="1916114"/>
            <a:ext cx="8713788" cy="4752975"/>
            <a:chOff x="249" y="1207"/>
            <a:chExt cx="5307" cy="2767"/>
          </a:xfrm>
        </p:grpSpPr>
        <p:pic>
          <p:nvPicPr>
            <p:cNvPr id="95236" name="Picture 5" descr="21">
              <a:extLst>
                <a:ext uri="{FF2B5EF4-FFF2-40B4-BE49-F238E27FC236}">
                  <a16:creationId xmlns:a16="http://schemas.microsoft.com/office/drawing/2014/main" id="{CE9B1199-39C7-4183-8264-4BE6750CA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1207"/>
              <a:ext cx="5307" cy="2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ext Box 8">
              <a:extLst>
                <a:ext uri="{FF2B5EF4-FFF2-40B4-BE49-F238E27FC236}">
                  <a16:creationId xmlns:a16="http://schemas.microsoft.com/office/drawing/2014/main" id="{7957BF75-FD12-4C82-B175-EA4FD5753211}"/>
                </a:ext>
              </a:extLst>
            </p:cNvPr>
            <p:cNvSpPr txBox="1">
              <a:spLocks noChangeArrowheads="1"/>
            </p:cNvSpPr>
            <p:nvPr/>
          </p:nvSpPr>
          <p:spPr bwMode="auto">
            <a:xfrm>
              <a:off x="4468" y="3385"/>
              <a:ext cx="43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200" b="1">
                  <a:solidFill>
                    <a:srgbClr val="FFFFFF"/>
                  </a:solidFill>
                  <a:latin typeface="Times New Roman" panose="02020603050405020304" pitchFamily="18" charset="0"/>
                  <a:ea typeface="宋体" panose="02010600030101010101" pitchFamily="2" charset="-122"/>
                </a:rPr>
                <a:t>MEMW</a:t>
              </a:r>
            </a:p>
          </p:txBody>
        </p:sp>
        <p:sp>
          <p:nvSpPr>
            <p:cNvPr id="95238" name="Line 9">
              <a:extLst>
                <a:ext uri="{FF2B5EF4-FFF2-40B4-BE49-F238E27FC236}">
                  <a16:creationId xmlns:a16="http://schemas.microsoft.com/office/drawing/2014/main" id="{A1786A01-CD8C-4ED5-A127-163514303206}"/>
                </a:ext>
              </a:extLst>
            </p:cNvPr>
            <p:cNvSpPr>
              <a:spLocks noChangeShapeType="1"/>
            </p:cNvSpPr>
            <p:nvPr/>
          </p:nvSpPr>
          <p:spPr bwMode="auto">
            <a:xfrm>
              <a:off x="4649" y="3249"/>
              <a:ext cx="91" cy="0"/>
            </a:xfrm>
            <a:prstGeom prst="line">
              <a:avLst/>
            </a:prstGeom>
            <a:noFill/>
            <a:ln w="28575">
              <a:solidFill>
                <a:schemeClr val="bg2"/>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95239" name="Line 10">
              <a:extLst>
                <a:ext uri="{FF2B5EF4-FFF2-40B4-BE49-F238E27FC236}">
                  <a16:creationId xmlns:a16="http://schemas.microsoft.com/office/drawing/2014/main" id="{F6D76B99-6175-4B17-930C-B922F1F20617}"/>
                </a:ext>
              </a:extLst>
            </p:cNvPr>
            <p:cNvSpPr>
              <a:spLocks noChangeShapeType="1"/>
            </p:cNvSpPr>
            <p:nvPr/>
          </p:nvSpPr>
          <p:spPr bwMode="auto">
            <a:xfrm>
              <a:off x="4740" y="3249"/>
              <a:ext cx="0"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grpSp>
      <p:pic>
        <p:nvPicPr>
          <p:cNvPr id="95240" name="Picture 12" descr="图2">
            <a:extLst>
              <a:ext uri="{FF2B5EF4-FFF2-40B4-BE49-F238E27FC236}">
                <a16:creationId xmlns:a16="http://schemas.microsoft.com/office/drawing/2014/main" id="{278E1055-04F7-48CE-A273-BB26DFD20F61}"/>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55376" t="44438" r="36514" b="47380"/>
          <a:stretch>
            <a:fillRect/>
          </a:stretch>
        </p:blipFill>
        <p:spPr bwMode="auto">
          <a:xfrm>
            <a:off x="8904288" y="1484313"/>
            <a:ext cx="151130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5241" name="直接箭头连接符 9">
            <a:extLst>
              <a:ext uri="{FF2B5EF4-FFF2-40B4-BE49-F238E27FC236}">
                <a16:creationId xmlns:a16="http://schemas.microsoft.com/office/drawing/2014/main" id="{5D41EC84-A76B-4853-8D0B-11BC731E8FF1}"/>
              </a:ext>
            </a:extLst>
          </p:cNvPr>
          <p:cNvCxnSpPr>
            <a:cxnSpLocks noChangeShapeType="1"/>
          </p:cNvCxnSpPr>
          <p:nvPr/>
        </p:nvCxnSpPr>
        <p:spPr bwMode="auto">
          <a:xfrm>
            <a:off x="5880100" y="3430589"/>
            <a:ext cx="1930400"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95242" name="直接箭头连接符 10">
            <a:extLst>
              <a:ext uri="{FF2B5EF4-FFF2-40B4-BE49-F238E27FC236}">
                <a16:creationId xmlns:a16="http://schemas.microsoft.com/office/drawing/2014/main" id="{E5EC2735-FED7-4CD5-BDC4-8B9FEE389E4F}"/>
              </a:ext>
            </a:extLst>
          </p:cNvPr>
          <p:cNvCxnSpPr>
            <a:cxnSpLocks noChangeShapeType="1"/>
          </p:cNvCxnSpPr>
          <p:nvPr/>
        </p:nvCxnSpPr>
        <p:spPr bwMode="auto">
          <a:xfrm>
            <a:off x="5880101" y="4002089"/>
            <a:ext cx="930275"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95243" name="直接连接符 11">
            <a:extLst>
              <a:ext uri="{FF2B5EF4-FFF2-40B4-BE49-F238E27FC236}">
                <a16:creationId xmlns:a16="http://schemas.microsoft.com/office/drawing/2014/main" id="{D8E4CD88-033A-4974-90D7-DDC6D26AAA8A}"/>
              </a:ext>
            </a:extLst>
          </p:cNvPr>
          <p:cNvCxnSpPr>
            <a:cxnSpLocks noChangeShapeType="1"/>
          </p:cNvCxnSpPr>
          <p:nvPr/>
        </p:nvCxnSpPr>
        <p:spPr bwMode="auto">
          <a:xfrm>
            <a:off x="5881688" y="5715000"/>
            <a:ext cx="214312" cy="1588"/>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95244" name="直接连接符 12">
            <a:extLst>
              <a:ext uri="{FF2B5EF4-FFF2-40B4-BE49-F238E27FC236}">
                <a16:creationId xmlns:a16="http://schemas.microsoft.com/office/drawing/2014/main" id="{BFECD07E-2715-4E6C-AE9C-17452875324E}"/>
              </a:ext>
            </a:extLst>
          </p:cNvPr>
          <p:cNvCxnSpPr>
            <a:cxnSpLocks noChangeShapeType="1"/>
          </p:cNvCxnSpPr>
          <p:nvPr/>
        </p:nvCxnSpPr>
        <p:spPr bwMode="auto">
          <a:xfrm rot="5400000" flipH="1" flipV="1">
            <a:off x="5843589" y="5462589"/>
            <a:ext cx="498475" cy="3175"/>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95245" name="直接箭头连接符 13">
            <a:extLst>
              <a:ext uri="{FF2B5EF4-FFF2-40B4-BE49-F238E27FC236}">
                <a16:creationId xmlns:a16="http://schemas.microsoft.com/office/drawing/2014/main" id="{FFA79CA9-6429-4FC4-8D95-0760BF37F587}"/>
              </a:ext>
            </a:extLst>
          </p:cNvPr>
          <p:cNvCxnSpPr>
            <a:cxnSpLocks noChangeShapeType="1"/>
          </p:cNvCxnSpPr>
          <p:nvPr/>
        </p:nvCxnSpPr>
        <p:spPr bwMode="auto">
          <a:xfrm>
            <a:off x="6096001" y="5214939"/>
            <a:ext cx="214313"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95246" name="直接连接符 14">
            <a:extLst>
              <a:ext uri="{FF2B5EF4-FFF2-40B4-BE49-F238E27FC236}">
                <a16:creationId xmlns:a16="http://schemas.microsoft.com/office/drawing/2014/main" id="{631A9527-1030-46E5-AE04-C2850EE29C37}"/>
              </a:ext>
            </a:extLst>
          </p:cNvPr>
          <p:cNvCxnSpPr>
            <a:cxnSpLocks noChangeShapeType="1"/>
          </p:cNvCxnSpPr>
          <p:nvPr/>
        </p:nvCxnSpPr>
        <p:spPr bwMode="auto">
          <a:xfrm flipV="1">
            <a:off x="6310313" y="5072064"/>
            <a:ext cx="214312" cy="142875"/>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95247" name="直接箭头连接符 15">
            <a:extLst>
              <a:ext uri="{FF2B5EF4-FFF2-40B4-BE49-F238E27FC236}">
                <a16:creationId xmlns:a16="http://schemas.microsoft.com/office/drawing/2014/main" id="{3BE12E4D-7675-49A8-A70F-E7C5B0CD87CB}"/>
              </a:ext>
            </a:extLst>
          </p:cNvPr>
          <p:cNvCxnSpPr>
            <a:cxnSpLocks noChangeShapeType="1"/>
          </p:cNvCxnSpPr>
          <p:nvPr/>
        </p:nvCxnSpPr>
        <p:spPr bwMode="auto">
          <a:xfrm>
            <a:off x="6524625" y="5072064"/>
            <a:ext cx="285750"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95248" name="直接箭头连接符 16">
            <a:extLst>
              <a:ext uri="{FF2B5EF4-FFF2-40B4-BE49-F238E27FC236}">
                <a16:creationId xmlns:a16="http://schemas.microsoft.com/office/drawing/2014/main" id="{9B9BDBF7-9822-45B0-AC97-4535636E96BE}"/>
              </a:ext>
            </a:extLst>
          </p:cNvPr>
          <p:cNvCxnSpPr>
            <a:cxnSpLocks noChangeShapeType="1"/>
          </p:cNvCxnSpPr>
          <p:nvPr/>
        </p:nvCxnSpPr>
        <p:spPr bwMode="auto">
          <a:xfrm rot="5400000" flipH="1" flipV="1">
            <a:off x="6311107" y="5572920"/>
            <a:ext cx="285750"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95249" name="直接箭头连接符 17">
            <a:extLst>
              <a:ext uri="{FF2B5EF4-FFF2-40B4-BE49-F238E27FC236}">
                <a16:creationId xmlns:a16="http://schemas.microsoft.com/office/drawing/2014/main" id="{8C4AE60F-7735-4EE9-8D7C-29145B87DFE3}"/>
              </a:ext>
            </a:extLst>
          </p:cNvPr>
          <p:cNvCxnSpPr>
            <a:cxnSpLocks noChangeShapeType="1"/>
          </p:cNvCxnSpPr>
          <p:nvPr/>
        </p:nvCxnSpPr>
        <p:spPr bwMode="auto">
          <a:xfrm rot="5400000" flipH="1" flipV="1">
            <a:off x="6918326" y="5465764"/>
            <a:ext cx="500063"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95250" name="直接箭头连接符 18">
            <a:extLst>
              <a:ext uri="{FF2B5EF4-FFF2-40B4-BE49-F238E27FC236}">
                <a16:creationId xmlns:a16="http://schemas.microsoft.com/office/drawing/2014/main" id="{19086295-A58D-4BF2-9474-4340DEC073E2}"/>
              </a:ext>
            </a:extLst>
          </p:cNvPr>
          <p:cNvCxnSpPr>
            <a:cxnSpLocks noChangeShapeType="1"/>
          </p:cNvCxnSpPr>
          <p:nvPr/>
        </p:nvCxnSpPr>
        <p:spPr bwMode="auto">
          <a:xfrm>
            <a:off x="7453314" y="3716339"/>
            <a:ext cx="357187"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95251" name="直接箭头连接符 19">
            <a:extLst>
              <a:ext uri="{FF2B5EF4-FFF2-40B4-BE49-F238E27FC236}">
                <a16:creationId xmlns:a16="http://schemas.microsoft.com/office/drawing/2014/main" id="{A7771093-B5DA-4114-A2DD-A9E940A3D659}"/>
              </a:ext>
            </a:extLst>
          </p:cNvPr>
          <p:cNvCxnSpPr>
            <a:cxnSpLocks noChangeShapeType="1"/>
          </p:cNvCxnSpPr>
          <p:nvPr/>
        </p:nvCxnSpPr>
        <p:spPr bwMode="auto">
          <a:xfrm>
            <a:off x="7524750" y="4143375"/>
            <a:ext cx="285750"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95252" name="直接箭头连接符 20">
            <a:extLst>
              <a:ext uri="{FF2B5EF4-FFF2-40B4-BE49-F238E27FC236}">
                <a16:creationId xmlns:a16="http://schemas.microsoft.com/office/drawing/2014/main" id="{28C1B9BF-BBBF-432A-A830-D27FE0D03172}"/>
              </a:ext>
            </a:extLst>
          </p:cNvPr>
          <p:cNvCxnSpPr>
            <a:cxnSpLocks noChangeShapeType="1"/>
          </p:cNvCxnSpPr>
          <p:nvPr/>
        </p:nvCxnSpPr>
        <p:spPr bwMode="auto">
          <a:xfrm>
            <a:off x="7596188" y="4500564"/>
            <a:ext cx="285750"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95253" name="直接连接符 24">
            <a:extLst>
              <a:ext uri="{FF2B5EF4-FFF2-40B4-BE49-F238E27FC236}">
                <a16:creationId xmlns:a16="http://schemas.microsoft.com/office/drawing/2014/main" id="{D55C6B1E-28E3-4E47-9EBB-3C35A6591DE1}"/>
              </a:ext>
            </a:extLst>
          </p:cNvPr>
          <p:cNvCxnSpPr>
            <a:cxnSpLocks noChangeShapeType="1"/>
          </p:cNvCxnSpPr>
          <p:nvPr/>
        </p:nvCxnSpPr>
        <p:spPr bwMode="auto">
          <a:xfrm>
            <a:off x="9453564" y="5930900"/>
            <a:ext cx="142875"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5254" name="直接连接符 25">
            <a:extLst>
              <a:ext uri="{FF2B5EF4-FFF2-40B4-BE49-F238E27FC236}">
                <a16:creationId xmlns:a16="http://schemas.microsoft.com/office/drawing/2014/main" id="{CBDB523D-DC0F-4A5C-A1D3-339553D1F6F9}"/>
              </a:ext>
            </a:extLst>
          </p:cNvPr>
          <p:cNvCxnSpPr>
            <a:cxnSpLocks noChangeShapeType="1"/>
          </p:cNvCxnSpPr>
          <p:nvPr/>
        </p:nvCxnSpPr>
        <p:spPr bwMode="auto">
          <a:xfrm rot="5400000" flipH="1" flipV="1">
            <a:off x="9061451" y="5394326"/>
            <a:ext cx="1071562"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5255" name="直接箭头连接符 26">
            <a:extLst>
              <a:ext uri="{FF2B5EF4-FFF2-40B4-BE49-F238E27FC236}">
                <a16:creationId xmlns:a16="http://schemas.microsoft.com/office/drawing/2014/main" id="{19AD7504-2543-4EC8-A64A-3AE31404F70B}"/>
              </a:ext>
            </a:extLst>
          </p:cNvPr>
          <p:cNvCxnSpPr>
            <a:cxnSpLocks noChangeShapeType="1"/>
          </p:cNvCxnSpPr>
          <p:nvPr/>
        </p:nvCxnSpPr>
        <p:spPr bwMode="auto">
          <a:xfrm>
            <a:off x="9596438" y="485775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5256" name="直接连接符 27">
            <a:extLst>
              <a:ext uri="{FF2B5EF4-FFF2-40B4-BE49-F238E27FC236}">
                <a16:creationId xmlns:a16="http://schemas.microsoft.com/office/drawing/2014/main" id="{5D5B5827-5491-4105-A3D9-78DFBF1E19B4}"/>
              </a:ext>
            </a:extLst>
          </p:cNvPr>
          <p:cNvCxnSpPr>
            <a:cxnSpLocks noChangeShapeType="1"/>
          </p:cNvCxnSpPr>
          <p:nvPr/>
        </p:nvCxnSpPr>
        <p:spPr bwMode="auto">
          <a:xfrm flipV="1">
            <a:off x="9810751" y="4714876"/>
            <a:ext cx="214313" cy="142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5257" name="直接连接符 28">
            <a:extLst>
              <a:ext uri="{FF2B5EF4-FFF2-40B4-BE49-F238E27FC236}">
                <a16:creationId xmlns:a16="http://schemas.microsoft.com/office/drawing/2014/main" id="{5616E4C3-C31E-444D-86A8-09B2B05016B7}"/>
              </a:ext>
            </a:extLst>
          </p:cNvPr>
          <p:cNvCxnSpPr>
            <a:cxnSpLocks noChangeShapeType="1"/>
          </p:cNvCxnSpPr>
          <p:nvPr/>
        </p:nvCxnSpPr>
        <p:spPr bwMode="auto">
          <a:xfrm>
            <a:off x="10096501" y="4714875"/>
            <a:ext cx="142875"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5258" name="直接连接符 29">
            <a:extLst>
              <a:ext uri="{FF2B5EF4-FFF2-40B4-BE49-F238E27FC236}">
                <a16:creationId xmlns:a16="http://schemas.microsoft.com/office/drawing/2014/main" id="{D1BBA12F-4B63-4AB7-B3B4-BA7AD6DE4AD4}"/>
              </a:ext>
            </a:extLst>
          </p:cNvPr>
          <p:cNvCxnSpPr>
            <a:cxnSpLocks noChangeShapeType="1"/>
          </p:cNvCxnSpPr>
          <p:nvPr/>
        </p:nvCxnSpPr>
        <p:spPr bwMode="auto">
          <a:xfrm rot="5400000" flipH="1" flipV="1">
            <a:off x="9131301" y="3606801"/>
            <a:ext cx="2216150" cy="3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5259" name="直接连接符 30">
            <a:extLst>
              <a:ext uri="{FF2B5EF4-FFF2-40B4-BE49-F238E27FC236}">
                <a16:creationId xmlns:a16="http://schemas.microsoft.com/office/drawing/2014/main" id="{CB8D1436-CE64-4310-83A3-735307EE59AF}"/>
              </a:ext>
            </a:extLst>
          </p:cNvPr>
          <p:cNvCxnSpPr>
            <a:cxnSpLocks noChangeShapeType="1"/>
          </p:cNvCxnSpPr>
          <p:nvPr/>
        </p:nvCxnSpPr>
        <p:spPr bwMode="auto">
          <a:xfrm rot="10800000">
            <a:off x="4452939" y="2500313"/>
            <a:ext cx="5786437"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5260" name="直接连接符 31">
            <a:extLst>
              <a:ext uri="{FF2B5EF4-FFF2-40B4-BE49-F238E27FC236}">
                <a16:creationId xmlns:a16="http://schemas.microsoft.com/office/drawing/2014/main" id="{5C6ACC7F-F8EE-4733-B925-90F8E7EB2B32}"/>
              </a:ext>
            </a:extLst>
          </p:cNvPr>
          <p:cNvCxnSpPr>
            <a:cxnSpLocks noChangeShapeType="1"/>
          </p:cNvCxnSpPr>
          <p:nvPr/>
        </p:nvCxnSpPr>
        <p:spPr bwMode="auto">
          <a:xfrm rot="5400000">
            <a:off x="3639345" y="3258345"/>
            <a:ext cx="1571625"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5261" name="直接箭头连接符 32">
            <a:extLst>
              <a:ext uri="{FF2B5EF4-FFF2-40B4-BE49-F238E27FC236}">
                <a16:creationId xmlns:a16="http://schemas.microsoft.com/office/drawing/2014/main" id="{37B420DB-95C1-42B3-AB08-4755C7AA657B}"/>
              </a:ext>
            </a:extLst>
          </p:cNvPr>
          <p:cNvCxnSpPr>
            <a:cxnSpLocks noChangeShapeType="1"/>
          </p:cNvCxnSpPr>
          <p:nvPr/>
        </p:nvCxnSpPr>
        <p:spPr bwMode="auto">
          <a:xfrm>
            <a:off x="4452938" y="400050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5262" name="直接箭头连接符 33">
            <a:extLst>
              <a:ext uri="{FF2B5EF4-FFF2-40B4-BE49-F238E27FC236}">
                <a16:creationId xmlns:a16="http://schemas.microsoft.com/office/drawing/2014/main" id="{08B0E1CC-3C46-4CFC-B3EA-4F29F196E474}"/>
              </a:ext>
            </a:extLst>
          </p:cNvPr>
          <p:cNvCxnSpPr>
            <a:cxnSpLocks noChangeShapeType="1"/>
          </p:cNvCxnSpPr>
          <p:nvPr/>
        </p:nvCxnSpPr>
        <p:spPr bwMode="auto">
          <a:xfrm rot="5400000" flipH="1" flipV="1">
            <a:off x="9713120" y="5258595"/>
            <a:ext cx="42862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5263" name="直接连接符 34">
            <a:extLst>
              <a:ext uri="{FF2B5EF4-FFF2-40B4-BE49-F238E27FC236}">
                <a16:creationId xmlns:a16="http://schemas.microsoft.com/office/drawing/2014/main" id="{1FB31DF5-9EAD-4378-A4C5-548ABEAE2719}"/>
              </a:ext>
            </a:extLst>
          </p:cNvPr>
          <p:cNvCxnSpPr>
            <a:cxnSpLocks noChangeShapeType="1"/>
          </p:cNvCxnSpPr>
          <p:nvPr/>
        </p:nvCxnSpPr>
        <p:spPr bwMode="auto">
          <a:xfrm rot="5400000" flipH="1" flipV="1">
            <a:off x="5346700" y="5749925"/>
            <a:ext cx="357188"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5264" name="直接连接符 35">
            <a:extLst>
              <a:ext uri="{FF2B5EF4-FFF2-40B4-BE49-F238E27FC236}">
                <a16:creationId xmlns:a16="http://schemas.microsoft.com/office/drawing/2014/main" id="{CD517294-D2C1-4D79-BC79-2DB3C0F1CEAC}"/>
              </a:ext>
            </a:extLst>
          </p:cNvPr>
          <p:cNvCxnSpPr>
            <a:cxnSpLocks noChangeShapeType="1"/>
          </p:cNvCxnSpPr>
          <p:nvPr/>
        </p:nvCxnSpPr>
        <p:spPr bwMode="auto">
          <a:xfrm rot="10800000">
            <a:off x="5238750" y="5572125"/>
            <a:ext cx="285750"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5265" name="直接箭头连接符 36">
            <a:extLst>
              <a:ext uri="{FF2B5EF4-FFF2-40B4-BE49-F238E27FC236}">
                <a16:creationId xmlns:a16="http://schemas.microsoft.com/office/drawing/2014/main" id="{F385200B-9BE2-4708-BC5D-677F1EF80758}"/>
              </a:ext>
            </a:extLst>
          </p:cNvPr>
          <p:cNvCxnSpPr>
            <a:cxnSpLocks noChangeShapeType="1"/>
          </p:cNvCxnSpPr>
          <p:nvPr/>
        </p:nvCxnSpPr>
        <p:spPr bwMode="auto">
          <a:xfrm rot="5400000" flipH="1" flipV="1">
            <a:off x="5165726" y="5500689"/>
            <a:ext cx="144463"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5266" name="直接连接符 37">
            <a:extLst>
              <a:ext uri="{FF2B5EF4-FFF2-40B4-BE49-F238E27FC236}">
                <a16:creationId xmlns:a16="http://schemas.microsoft.com/office/drawing/2014/main" id="{D630523E-E2E0-4BC9-AE6A-B26A928EEA47}"/>
              </a:ext>
            </a:extLst>
          </p:cNvPr>
          <p:cNvCxnSpPr>
            <a:cxnSpLocks noChangeShapeType="1"/>
          </p:cNvCxnSpPr>
          <p:nvPr/>
        </p:nvCxnSpPr>
        <p:spPr bwMode="auto">
          <a:xfrm rot="5400000" flipH="1" flipV="1">
            <a:off x="9418639" y="3249614"/>
            <a:ext cx="357187"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5267" name="直接连接符 38">
            <a:extLst>
              <a:ext uri="{FF2B5EF4-FFF2-40B4-BE49-F238E27FC236}">
                <a16:creationId xmlns:a16="http://schemas.microsoft.com/office/drawing/2014/main" id="{7DE90B70-D0AA-4FE0-9D0B-857FCD2BB19A}"/>
              </a:ext>
            </a:extLst>
          </p:cNvPr>
          <p:cNvCxnSpPr>
            <a:cxnSpLocks noChangeShapeType="1"/>
          </p:cNvCxnSpPr>
          <p:nvPr/>
        </p:nvCxnSpPr>
        <p:spPr bwMode="auto">
          <a:xfrm rot="10800000" flipV="1">
            <a:off x="4238626" y="3071813"/>
            <a:ext cx="535781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5268" name="直接连接符 39">
            <a:extLst>
              <a:ext uri="{FF2B5EF4-FFF2-40B4-BE49-F238E27FC236}">
                <a16:creationId xmlns:a16="http://schemas.microsoft.com/office/drawing/2014/main" id="{2974B2B6-D539-421E-91CE-6AE3A1E5BF28}"/>
              </a:ext>
            </a:extLst>
          </p:cNvPr>
          <p:cNvCxnSpPr>
            <a:cxnSpLocks noChangeShapeType="1"/>
          </p:cNvCxnSpPr>
          <p:nvPr/>
        </p:nvCxnSpPr>
        <p:spPr bwMode="auto">
          <a:xfrm rot="5400000">
            <a:off x="3667125" y="3714750"/>
            <a:ext cx="1143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5269" name="直接箭头连接符 40">
            <a:extLst>
              <a:ext uri="{FF2B5EF4-FFF2-40B4-BE49-F238E27FC236}">
                <a16:creationId xmlns:a16="http://schemas.microsoft.com/office/drawing/2014/main" id="{AD6CED65-5335-48BA-BE79-A8F961532F79}"/>
              </a:ext>
            </a:extLst>
          </p:cNvPr>
          <p:cNvCxnSpPr>
            <a:cxnSpLocks noChangeShapeType="1"/>
          </p:cNvCxnSpPr>
          <p:nvPr/>
        </p:nvCxnSpPr>
        <p:spPr bwMode="auto">
          <a:xfrm>
            <a:off x="4238625" y="4286250"/>
            <a:ext cx="57150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5270" name="直接连接符 41">
            <a:extLst>
              <a:ext uri="{FF2B5EF4-FFF2-40B4-BE49-F238E27FC236}">
                <a16:creationId xmlns:a16="http://schemas.microsoft.com/office/drawing/2014/main" id="{91BD9EBA-1236-4E6E-824C-29390543E279}"/>
              </a:ext>
            </a:extLst>
          </p:cNvPr>
          <p:cNvCxnSpPr>
            <a:cxnSpLocks noChangeShapeType="1"/>
          </p:cNvCxnSpPr>
          <p:nvPr/>
        </p:nvCxnSpPr>
        <p:spPr bwMode="auto">
          <a:xfrm flipV="1">
            <a:off x="9525000" y="3429000"/>
            <a:ext cx="7143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5271" name="直接箭头连接符 42">
            <a:extLst>
              <a:ext uri="{FF2B5EF4-FFF2-40B4-BE49-F238E27FC236}">
                <a16:creationId xmlns:a16="http://schemas.microsoft.com/office/drawing/2014/main" id="{2CCDC84B-D337-4463-B08E-83AAA5EBBCEA}"/>
              </a:ext>
            </a:extLst>
          </p:cNvPr>
          <p:cNvCxnSpPr>
            <a:cxnSpLocks noChangeShapeType="1"/>
          </p:cNvCxnSpPr>
          <p:nvPr/>
        </p:nvCxnSpPr>
        <p:spPr bwMode="auto">
          <a:xfrm>
            <a:off x="8096251" y="3429000"/>
            <a:ext cx="1285875" cy="1588"/>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95272" name="直接箭头连接符 43">
            <a:extLst>
              <a:ext uri="{FF2B5EF4-FFF2-40B4-BE49-F238E27FC236}">
                <a16:creationId xmlns:a16="http://schemas.microsoft.com/office/drawing/2014/main" id="{43039EFB-2979-40BB-BEFE-5999AD6BE621}"/>
              </a:ext>
            </a:extLst>
          </p:cNvPr>
          <p:cNvCxnSpPr>
            <a:cxnSpLocks noChangeShapeType="1"/>
          </p:cNvCxnSpPr>
          <p:nvPr/>
        </p:nvCxnSpPr>
        <p:spPr bwMode="auto">
          <a:xfrm>
            <a:off x="8024814" y="4500564"/>
            <a:ext cx="428625" cy="1587"/>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95273" name="直接箭头连接符 44">
            <a:extLst>
              <a:ext uri="{FF2B5EF4-FFF2-40B4-BE49-F238E27FC236}">
                <a16:creationId xmlns:a16="http://schemas.microsoft.com/office/drawing/2014/main" id="{3B6F3304-2145-49B4-93C2-FD9F4A085555}"/>
              </a:ext>
            </a:extLst>
          </p:cNvPr>
          <p:cNvCxnSpPr>
            <a:cxnSpLocks noChangeShapeType="1"/>
          </p:cNvCxnSpPr>
          <p:nvPr/>
        </p:nvCxnSpPr>
        <p:spPr bwMode="auto">
          <a:xfrm>
            <a:off x="8024814" y="5572125"/>
            <a:ext cx="357187" cy="1588"/>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95274" name="直接箭头连接符 45">
            <a:extLst>
              <a:ext uri="{FF2B5EF4-FFF2-40B4-BE49-F238E27FC236}">
                <a16:creationId xmlns:a16="http://schemas.microsoft.com/office/drawing/2014/main" id="{2C6F3B4D-A78C-4775-8946-C69CEF44EA91}"/>
              </a:ext>
            </a:extLst>
          </p:cNvPr>
          <p:cNvCxnSpPr>
            <a:cxnSpLocks noChangeShapeType="1"/>
          </p:cNvCxnSpPr>
          <p:nvPr/>
        </p:nvCxnSpPr>
        <p:spPr bwMode="auto">
          <a:xfrm rot="5400000">
            <a:off x="9074150" y="5348288"/>
            <a:ext cx="1588" cy="150812"/>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95275" name="直接连接符 46">
            <a:extLst>
              <a:ext uri="{FF2B5EF4-FFF2-40B4-BE49-F238E27FC236}">
                <a16:creationId xmlns:a16="http://schemas.microsoft.com/office/drawing/2014/main" id="{9372B11F-C69E-4422-8F99-F1A72A5AFA30}"/>
              </a:ext>
            </a:extLst>
          </p:cNvPr>
          <p:cNvCxnSpPr>
            <a:cxnSpLocks noChangeShapeType="1"/>
          </p:cNvCxnSpPr>
          <p:nvPr/>
        </p:nvCxnSpPr>
        <p:spPr bwMode="auto">
          <a:xfrm rot="16200000" flipH="1">
            <a:off x="9013826" y="5559426"/>
            <a:ext cx="288925" cy="19050"/>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cxnSp>
      <p:sp>
        <p:nvSpPr>
          <p:cNvPr id="95276" name="Text Box 4">
            <a:extLst>
              <a:ext uri="{FF2B5EF4-FFF2-40B4-BE49-F238E27FC236}">
                <a16:creationId xmlns:a16="http://schemas.microsoft.com/office/drawing/2014/main" id="{8AA35A54-367A-4B66-B2E6-640100ECECBB}"/>
              </a:ext>
            </a:extLst>
          </p:cNvPr>
          <p:cNvSpPr txBox="1">
            <a:spLocks noChangeArrowheads="1"/>
          </p:cNvSpPr>
          <p:nvPr/>
        </p:nvSpPr>
        <p:spPr bwMode="auto">
          <a:xfrm>
            <a:off x="5170489" y="1987551"/>
            <a:ext cx="4371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3366FF"/>
                </a:solidFill>
                <a:latin typeface="Times New Roman" panose="02020603050405020304" pitchFamily="18" charset="0"/>
                <a:ea typeface="宋体" panose="02010600030101010101" pitchFamily="2" charset="-122"/>
              </a:rPr>
              <a:t>程序例子执行时的第八个周期</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257" name="Text Box 2">
            <a:extLst>
              <a:ext uri="{FF2B5EF4-FFF2-40B4-BE49-F238E27FC236}">
                <a16:creationId xmlns:a16="http://schemas.microsoft.com/office/drawing/2014/main" id="{855F42D8-4F0D-452B-8DB7-92F3A7691603}"/>
              </a:ext>
            </a:extLst>
          </p:cNvPr>
          <p:cNvSpPr txBox="1">
            <a:spLocks noChangeArrowheads="1"/>
          </p:cNvSpPr>
          <p:nvPr/>
        </p:nvSpPr>
        <p:spPr bwMode="auto">
          <a:xfrm>
            <a:off x="1847850" y="333375"/>
            <a:ext cx="51117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00"/>
                </a:solidFill>
                <a:latin typeface="Times New Roman" panose="02020603050405020304" pitchFamily="18" charset="0"/>
                <a:ea typeface="宋体" panose="02010600030101010101" pitchFamily="2" charset="-122"/>
              </a:rPr>
              <a:t>9．第九个时钟周期</a:t>
            </a:r>
          </a:p>
        </p:txBody>
      </p:sp>
      <p:pic>
        <p:nvPicPr>
          <p:cNvPr id="96258" name="Picture 3" descr="22">
            <a:extLst>
              <a:ext uri="{FF2B5EF4-FFF2-40B4-BE49-F238E27FC236}">
                <a16:creationId xmlns:a16="http://schemas.microsoft.com/office/drawing/2014/main" id="{1B2183D5-D51A-4A65-A9F2-3F78A1C927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6" y="2420939"/>
            <a:ext cx="8748713"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Text Box 4">
            <a:extLst>
              <a:ext uri="{FF2B5EF4-FFF2-40B4-BE49-F238E27FC236}">
                <a16:creationId xmlns:a16="http://schemas.microsoft.com/office/drawing/2014/main" id="{E2454018-D321-4A1A-8A38-A7F11CB0F264}"/>
              </a:ext>
            </a:extLst>
          </p:cNvPr>
          <p:cNvSpPr txBox="1">
            <a:spLocks noChangeArrowheads="1"/>
          </p:cNvSpPr>
          <p:nvPr/>
        </p:nvSpPr>
        <p:spPr bwMode="auto">
          <a:xfrm>
            <a:off x="1846264" y="1052514"/>
            <a:ext cx="88217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a:solidFill>
                  <a:srgbClr val="CCFFFF"/>
                </a:solidFill>
                <a:latin typeface="Times New Roman" panose="02020603050405020304" pitchFamily="18" charset="0"/>
                <a:ea typeface="宋体" panose="02010600030101010101" pitchFamily="2" charset="-122"/>
              </a:rPr>
              <a:t>   </a:t>
            </a:r>
            <a:r>
              <a:rPr lang="zh-CN" altLang="en-US" sz="2400" b="1">
                <a:solidFill>
                  <a:srgbClr val="CCFFFF"/>
                </a:solidFill>
                <a:latin typeface="Times New Roman" panose="02020603050405020304" pitchFamily="18" charset="0"/>
                <a:ea typeface="宋体" panose="02010600030101010101" pitchFamily="2" charset="-122"/>
              </a:rPr>
              <a:t>本周期中，第五条指令进入WB级，第六条指令进入MEM级。这两条指令的操作在各自的级同时进行：</a:t>
            </a:r>
          </a:p>
        </p:txBody>
      </p:sp>
      <p:pic>
        <p:nvPicPr>
          <p:cNvPr id="96260" name="Picture 5" descr="图2">
            <a:extLst>
              <a:ext uri="{FF2B5EF4-FFF2-40B4-BE49-F238E27FC236}">
                <a16:creationId xmlns:a16="http://schemas.microsoft.com/office/drawing/2014/main" id="{32CF0094-1006-4A11-992C-84AA3135C6BE}"/>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58852" t="43266" r="32841" b="47380"/>
          <a:stretch>
            <a:fillRect/>
          </a:stretch>
        </p:blipFill>
        <p:spPr bwMode="auto">
          <a:xfrm>
            <a:off x="8832851" y="1628776"/>
            <a:ext cx="1547813"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灯片编号占位符 1">
            <a:extLst>
              <a:ext uri="{FF2B5EF4-FFF2-40B4-BE49-F238E27FC236}">
                <a16:creationId xmlns:a16="http://schemas.microsoft.com/office/drawing/2014/main" id="{2732DFA8-C9EE-43A9-BDDB-AD669668905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B41CB608-0BD4-4981-97B5-B1E8A7C130B6}"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315</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281" name="Text Box 2">
            <a:extLst>
              <a:ext uri="{FF2B5EF4-FFF2-40B4-BE49-F238E27FC236}">
                <a16:creationId xmlns:a16="http://schemas.microsoft.com/office/drawing/2014/main" id="{27123ECC-1386-4C5B-83C8-42A6B870B2BE}"/>
              </a:ext>
            </a:extLst>
          </p:cNvPr>
          <p:cNvSpPr txBox="1">
            <a:spLocks noChangeArrowheads="1"/>
          </p:cNvSpPr>
          <p:nvPr/>
        </p:nvSpPr>
        <p:spPr bwMode="auto">
          <a:xfrm>
            <a:off x="1524001" y="260351"/>
            <a:ext cx="88931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a:t>
            </a:r>
            <a:r>
              <a:rPr lang="en-US" altLang="zh-CN" sz="2000" b="1">
                <a:solidFill>
                  <a:srgbClr val="CCFFFF"/>
                </a:solidFill>
                <a:latin typeface="Times New Roman" panose="02020603050405020304" pitchFamily="18" charset="0"/>
                <a:ea typeface="宋体" panose="02010600030101010101" pitchFamily="2" charset="-122"/>
              </a:rPr>
              <a:t>1</a:t>
            </a:r>
            <a:r>
              <a:rPr lang="zh-CN" altLang="en-US" sz="2000" b="1">
                <a:solidFill>
                  <a:srgbClr val="CCFFFF"/>
                </a:solidFill>
                <a:latin typeface="Times New Roman" panose="02020603050405020304" pitchFamily="18" charset="0"/>
                <a:ea typeface="宋体" panose="02010600030101010101" pitchFamily="2" charset="-122"/>
              </a:rPr>
              <a:t>）第五条指令</a:t>
            </a:r>
            <a:r>
              <a:rPr lang="zh-CN" altLang="en-US" sz="2000" b="1">
                <a:solidFill>
                  <a:srgbClr val="FFCC00"/>
                </a:solidFill>
                <a:latin typeface="Times New Roman" panose="02020603050405020304" pitchFamily="18" charset="0"/>
                <a:ea typeface="宋体" panose="02010600030101010101" pitchFamily="2" charset="-122"/>
              </a:rPr>
              <a:t>store</a:t>
            </a:r>
            <a:r>
              <a:rPr lang="zh-CN" altLang="en-US" sz="2000" b="1">
                <a:solidFill>
                  <a:srgbClr val="CCFFFF"/>
                </a:solidFill>
                <a:latin typeface="Times New Roman" panose="02020603050405020304" pitchFamily="18" charset="0"/>
                <a:ea typeface="宋体" panose="02010600030101010101" pitchFamily="2" charset="-122"/>
              </a:rPr>
              <a:t>处在WB级。这时它什么也不做。实际上store指令在前一个周期已完成执行。</a:t>
            </a:r>
          </a:p>
          <a:p>
            <a:pPr fontAlgn="base">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a:t>
            </a:r>
            <a:r>
              <a:rPr lang="en-US" altLang="zh-CN" sz="2000" b="1">
                <a:solidFill>
                  <a:srgbClr val="CCFFFF"/>
                </a:solidFill>
                <a:latin typeface="Times New Roman" panose="02020603050405020304" pitchFamily="18" charset="0"/>
                <a:ea typeface="宋体" panose="02010600030101010101" pitchFamily="2" charset="-122"/>
              </a:rPr>
              <a:t>2</a:t>
            </a:r>
            <a:r>
              <a:rPr lang="zh-CN" altLang="en-US" sz="2000" b="1">
                <a:solidFill>
                  <a:srgbClr val="CCFFFF"/>
                </a:solidFill>
                <a:latin typeface="Times New Roman" panose="02020603050405020304" pitchFamily="18" charset="0"/>
                <a:ea typeface="宋体" panose="02010600030101010101" pitchFamily="2" charset="-122"/>
              </a:rPr>
              <a:t>）</a:t>
            </a:r>
            <a:r>
              <a:rPr lang="en-US" altLang="zh-CN" sz="2000" b="1">
                <a:solidFill>
                  <a:srgbClr val="CCFFFF"/>
                </a:solidFill>
                <a:latin typeface="Times New Roman" panose="02020603050405020304" pitchFamily="18" charset="0"/>
                <a:ea typeface="宋体" panose="02010600030101010101" pitchFamily="2" charset="-122"/>
              </a:rPr>
              <a:t>处在</a:t>
            </a:r>
            <a:r>
              <a:rPr lang="zh-CN" altLang="en-US" sz="2000" b="1">
                <a:solidFill>
                  <a:srgbClr val="CCFFFF"/>
                </a:solidFill>
                <a:latin typeface="Times New Roman" panose="02020603050405020304" pitchFamily="18" charset="0"/>
                <a:ea typeface="宋体" panose="02010600030101010101" pitchFamily="2" charset="-122"/>
              </a:rPr>
              <a:t>MEM级的第六条指令 subi r10，r10，1</a:t>
            </a:r>
            <a:r>
              <a:rPr lang="en-US" altLang="zh-CN" sz="2000" b="1">
                <a:solidFill>
                  <a:srgbClr val="CCFFFF"/>
                </a:solidFill>
                <a:latin typeface="Times New Roman" panose="02020603050405020304" pitchFamily="18" charset="0"/>
                <a:ea typeface="宋体" panose="02010600030101010101" pitchFamily="2" charset="-122"/>
              </a:rPr>
              <a:t> </a:t>
            </a:r>
            <a:r>
              <a:rPr lang="zh-CN" altLang="en-US" sz="2000" b="1">
                <a:solidFill>
                  <a:srgbClr val="CCFFFF"/>
                </a:solidFill>
                <a:latin typeface="Times New Roman" panose="02020603050405020304" pitchFamily="18" charset="0"/>
                <a:ea typeface="宋体" panose="02010600030101010101" pitchFamily="2" charset="-122"/>
              </a:rPr>
              <a:t>，</a:t>
            </a:r>
            <a:r>
              <a:rPr lang="en-US" altLang="zh-CN" sz="2000" b="1">
                <a:solidFill>
                  <a:srgbClr val="CCFFFF"/>
                </a:solidFill>
                <a:latin typeface="Times New Roman" panose="02020603050405020304" pitchFamily="18" charset="0"/>
                <a:ea typeface="宋体" panose="02010600030101010101" pitchFamily="2" charset="-122"/>
              </a:rPr>
              <a:t>把</a:t>
            </a:r>
            <a:r>
              <a:rPr lang="zh-CN" altLang="en-US" sz="2000" b="1">
                <a:solidFill>
                  <a:srgbClr val="CCFFFF"/>
                </a:solidFill>
                <a:latin typeface="Times New Roman" panose="02020603050405020304" pitchFamily="18" charset="0"/>
                <a:ea typeface="宋体" panose="02010600030101010101" pitchFamily="2" charset="-122"/>
              </a:rPr>
              <a:t>R的输出传递到C。</a:t>
            </a:r>
          </a:p>
          <a:p>
            <a:pPr fontAlgn="base">
              <a:spcBef>
                <a:spcPct val="0"/>
              </a:spcBef>
              <a:spcAft>
                <a:spcPct val="0"/>
              </a:spcAft>
            </a:pPr>
            <a:r>
              <a:rPr lang="zh-CN" altLang="en-US" sz="2000" b="1">
                <a:solidFill>
                  <a:srgbClr val="CCFFFF"/>
                </a:solidFill>
                <a:latin typeface="Times New Roman" panose="02020603050405020304" pitchFamily="18" charset="0"/>
                <a:ea typeface="宋体" panose="02010600030101010101" pitchFamily="2" charset="-122"/>
              </a:rPr>
              <a:t>　　</a:t>
            </a:r>
            <a:r>
              <a:rPr lang="zh-CN" altLang="en-US" sz="2000" b="1">
                <a:solidFill>
                  <a:srgbClr val="FFCC00"/>
                </a:solidFill>
                <a:latin typeface="Times New Roman" panose="02020603050405020304" pitchFamily="18" charset="0"/>
                <a:ea typeface="宋体" panose="02010600030101010101" pitchFamily="2" charset="-122"/>
              </a:rPr>
              <a:t>第九个时钟周期结束，即刚进入第十个周期时</a:t>
            </a:r>
            <a:r>
              <a:rPr lang="zh-CN" altLang="en-US" sz="2000" b="1">
                <a:solidFill>
                  <a:srgbClr val="CCFFFF"/>
                </a:solidFill>
                <a:latin typeface="Times New Roman" panose="02020603050405020304" pitchFamily="18" charset="0"/>
                <a:ea typeface="宋体" panose="02010600030101010101" pitchFamily="2" charset="-122"/>
              </a:rPr>
              <a:t>，只用C中的减法结果。</a:t>
            </a:r>
          </a:p>
        </p:txBody>
      </p:sp>
      <p:pic>
        <p:nvPicPr>
          <p:cNvPr id="97282" name="Picture 4" descr="22">
            <a:extLst>
              <a:ext uri="{FF2B5EF4-FFF2-40B4-BE49-F238E27FC236}">
                <a16:creationId xmlns:a16="http://schemas.microsoft.com/office/drawing/2014/main" id="{5EE05AD3-3F82-4BBE-A438-568F3BFF93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2205038"/>
            <a:ext cx="874871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3" name="Picture 5" descr="图2">
            <a:extLst>
              <a:ext uri="{FF2B5EF4-FFF2-40B4-BE49-F238E27FC236}">
                <a16:creationId xmlns:a16="http://schemas.microsoft.com/office/drawing/2014/main" id="{BD349E54-7992-4F25-A6D2-D5E949EA976C}"/>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58852" t="43266" r="32841" b="47380"/>
          <a:stretch>
            <a:fillRect/>
          </a:stretch>
        </p:blipFill>
        <p:spPr bwMode="auto">
          <a:xfrm>
            <a:off x="8904288" y="1557339"/>
            <a:ext cx="1547812"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7284" name="直接连接符 40">
            <a:extLst>
              <a:ext uri="{FF2B5EF4-FFF2-40B4-BE49-F238E27FC236}">
                <a16:creationId xmlns:a16="http://schemas.microsoft.com/office/drawing/2014/main" id="{CB0F98D3-F328-48DE-B119-ECC8A8C4E9BC}"/>
              </a:ext>
            </a:extLst>
          </p:cNvPr>
          <p:cNvCxnSpPr>
            <a:cxnSpLocks noChangeShapeType="1"/>
          </p:cNvCxnSpPr>
          <p:nvPr/>
        </p:nvCxnSpPr>
        <p:spPr bwMode="auto">
          <a:xfrm rot="5400000">
            <a:off x="7523164" y="5138739"/>
            <a:ext cx="1285875" cy="3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7285" name="直接箭头连接符 41">
            <a:extLst>
              <a:ext uri="{FF2B5EF4-FFF2-40B4-BE49-F238E27FC236}">
                <a16:creationId xmlns:a16="http://schemas.microsoft.com/office/drawing/2014/main" id="{39E825D3-0E13-4F0D-A579-6489FC7732C7}"/>
              </a:ext>
            </a:extLst>
          </p:cNvPr>
          <p:cNvCxnSpPr>
            <a:cxnSpLocks noChangeShapeType="1"/>
          </p:cNvCxnSpPr>
          <p:nvPr/>
        </p:nvCxnSpPr>
        <p:spPr bwMode="auto">
          <a:xfrm>
            <a:off x="8167688" y="5786439"/>
            <a:ext cx="114300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286" name="直接箭头连接符 42">
            <a:extLst>
              <a:ext uri="{FF2B5EF4-FFF2-40B4-BE49-F238E27FC236}">
                <a16:creationId xmlns:a16="http://schemas.microsoft.com/office/drawing/2014/main" id="{DF2CBD41-D57A-4E50-9A34-CB1849BC8C41}"/>
              </a:ext>
            </a:extLst>
          </p:cNvPr>
          <p:cNvCxnSpPr>
            <a:cxnSpLocks noChangeShapeType="1"/>
          </p:cNvCxnSpPr>
          <p:nvPr/>
        </p:nvCxnSpPr>
        <p:spPr bwMode="auto">
          <a:xfrm>
            <a:off x="8096251" y="3571875"/>
            <a:ext cx="1285875"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287" name="直接连接符 43">
            <a:extLst>
              <a:ext uri="{FF2B5EF4-FFF2-40B4-BE49-F238E27FC236}">
                <a16:creationId xmlns:a16="http://schemas.microsoft.com/office/drawing/2014/main" id="{DB18D53B-3D29-4EDF-BB34-D74005AA004E}"/>
              </a:ext>
            </a:extLst>
          </p:cNvPr>
          <p:cNvCxnSpPr>
            <a:cxnSpLocks noChangeShapeType="1"/>
          </p:cNvCxnSpPr>
          <p:nvPr/>
        </p:nvCxnSpPr>
        <p:spPr bwMode="auto">
          <a:xfrm rot="10800000">
            <a:off x="8096250" y="4500563"/>
            <a:ext cx="7143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sp>
        <p:nvSpPr>
          <p:cNvPr id="97288" name="灯片编号占位符 1">
            <a:extLst>
              <a:ext uri="{FF2B5EF4-FFF2-40B4-BE49-F238E27FC236}">
                <a16:creationId xmlns:a16="http://schemas.microsoft.com/office/drawing/2014/main" id="{D8798F49-F800-470C-A570-09478264AED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1C8130DE-032C-441C-9E3D-CF5C3A2F0426}"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316</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97289" name="Text Box 4">
            <a:extLst>
              <a:ext uri="{FF2B5EF4-FFF2-40B4-BE49-F238E27FC236}">
                <a16:creationId xmlns:a16="http://schemas.microsoft.com/office/drawing/2014/main" id="{698A4456-C928-4CD6-B459-5B4457956B39}"/>
              </a:ext>
            </a:extLst>
          </p:cNvPr>
          <p:cNvSpPr txBox="1">
            <a:spLocks noChangeArrowheads="1"/>
          </p:cNvSpPr>
          <p:nvPr/>
        </p:nvSpPr>
        <p:spPr bwMode="auto">
          <a:xfrm>
            <a:off x="5170489" y="2203450"/>
            <a:ext cx="43719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3366FF"/>
                </a:solidFill>
                <a:latin typeface="Times New Roman" panose="02020603050405020304" pitchFamily="18" charset="0"/>
                <a:ea typeface="宋体" panose="02010600030101010101" pitchFamily="2" charset="-122"/>
              </a:rPr>
              <a:t>程序例子执行时的第九个周期</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5" name="Text Box 2">
            <a:extLst>
              <a:ext uri="{FF2B5EF4-FFF2-40B4-BE49-F238E27FC236}">
                <a16:creationId xmlns:a16="http://schemas.microsoft.com/office/drawing/2014/main" id="{5571D6AA-6C77-4AFE-9001-42287617F745}"/>
              </a:ext>
            </a:extLst>
          </p:cNvPr>
          <p:cNvSpPr txBox="1">
            <a:spLocks noChangeArrowheads="1"/>
          </p:cNvSpPr>
          <p:nvPr/>
        </p:nvSpPr>
        <p:spPr bwMode="auto">
          <a:xfrm>
            <a:off x="1774826" y="188913"/>
            <a:ext cx="64817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CCFFFF"/>
                </a:solidFill>
                <a:latin typeface="Times New Roman" panose="02020603050405020304" pitchFamily="18" charset="0"/>
                <a:ea typeface="宋体" panose="02010600030101010101" pitchFamily="2" charset="-122"/>
              </a:rPr>
              <a:t>10．第十个时钟周期</a:t>
            </a:r>
          </a:p>
        </p:txBody>
      </p:sp>
      <p:pic>
        <p:nvPicPr>
          <p:cNvPr id="98306" name="Picture 3" descr="23">
            <a:extLst>
              <a:ext uri="{FF2B5EF4-FFF2-40B4-BE49-F238E27FC236}">
                <a16:creationId xmlns:a16="http://schemas.microsoft.com/office/drawing/2014/main" id="{320FBDE0-A55C-4CFF-8A5B-D3647068B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3" y="2286000"/>
            <a:ext cx="8640762"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ext Box 5">
            <a:extLst>
              <a:ext uri="{FF2B5EF4-FFF2-40B4-BE49-F238E27FC236}">
                <a16:creationId xmlns:a16="http://schemas.microsoft.com/office/drawing/2014/main" id="{F1BCD02C-FDF2-4BEA-B932-7E7BE88DA8F7}"/>
              </a:ext>
            </a:extLst>
          </p:cNvPr>
          <p:cNvSpPr txBox="1">
            <a:spLocks noChangeArrowheads="1"/>
          </p:cNvSpPr>
          <p:nvPr/>
        </p:nvSpPr>
        <p:spPr bwMode="auto">
          <a:xfrm>
            <a:off x="1774826" y="549276"/>
            <a:ext cx="889317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CCFFFF"/>
                </a:solidFill>
                <a:latin typeface="Times New Roman" panose="02020603050405020304" pitchFamily="18" charset="0"/>
                <a:ea typeface="宋体" panose="02010600030101010101" pitchFamily="2" charset="-122"/>
              </a:rPr>
              <a:t>　　</a:t>
            </a:r>
            <a:r>
              <a:rPr lang="zh-CN" altLang="en-US" sz="2000" b="1">
                <a:solidFill>
                  <a:srgbClr val="CCFFFF"/>
                </a:solidFill>
                <a:latin typeface="Times New Roman" panose="02020603050405020304" pitchFamily="18" charset="0"/>
                <a:ea typeface="宋体" panose="02010600030101010101" pitchFamily="2" charset="-122"/>
              </a:rPr>
              <a:t>第六条指令</a:t>
            </a:r>
            <a:r>
              <a:rPr lang="zh-CN" altLang="en-US" sz="2000" b="1">
                <a:solidFill>
                  <a:srgbClr val="FFFF00"/>
                </a:solidFill>
                <a:latin typeface="Times New Roman" panose="02020603050405020304" pitchFamily="18" charset="0"/>
                <a:ea typeface="宋体" panose="02010600030101010101" pitchFamily="2" charset="-122"/>
              </a:rPr>
              <a:t>subi r10，r10，1</a:t>
            </a:r>
            <a:r>
              <a:rPr lang="zh-CN" altLang="en-US" sz="2000" b="1">
                <a:solidFill>
                  <a:srgbClr val="CCFFFF"/>
                </a:solidFill>
                <a:latin typeface="Times New Roman" panose="02020603050405020304" pitchFamily="18" charset="0"/>
                <a:ea typeface="宋体" panose="02010600030101010101" pitchFamily="2" charset="-122"/>
              </a:rPr>
              <a:t>处在</a:t>
            </a:r>
            <a:r>
              <a:rPr lang="zh-CN" altLang="en-US" sz="2000" b="1">
                <a:solidFill>
                  <a:srgbClr val="FFFF00"/>
                </a:solidFill>
                <a:latin typeface="Times New Roman" panose="02020603050405020304" pitchFamily="18" charset="0"/>
                <a:ea typeface="宋体" panose="02010600030101010101" pitchFamily="2" charset="-122"/>
              </a:rPr>
              <a:t>WB</a:t>
            </a:r>
            <a:r>
              <a:rPr lang="zh-CN" altLang="en-US" sz="2000" b="1">
                <a:solidFill>
                  <a:srgbClr val="CCFFFF"/>
                </a:solidFill>
                <a:latin typeface="Times New Roman" panose="02020603050405020304" pitchFamily="18" charset="0"/>
                <a:ea typeface="宋体" panose="02010600030101010101" pitchFamily="2" charset="-122"/>
              </a:rPr>
              <a:t>级。这时，</a:t>
            </a:r>
            <a:r>
              <a:rPr lang="zh-CN" altLang="en-US" sz="2000" b="1">
                <a:solidFill>
                  <a:srgbClr val="FFFF00"/>
                </a:solidFill>
                <a:latin typeface="Times New Roman" panose="02020603050405020304" pitchFamily="18" charset="0"/>
                <a:ea typeface="宋体" panose="02010600030101010101" pitchFamily="2" charset="-122"/>
              </a:rPr>
              <a:t>d</a:t>
            </a:r>
            <a:r>
              <a:rPr lang="zh-CN" altLang="en-US" sz="2000" b="1">
                <a:solidFill>
                  <a:srgbClr val="CCFFFF"/>
                </a:solidFill>
                <a:latin typeface="Times New Roman" panose="02020603050405020304" pitchFamily="18" charset="0"/>
                <a:ea typeface="宋体" panose="02010600030101010101" pitchFamily="2" charset="-122"/>
              </a:rPr>
              <a:t>输出</a:t>
            </a:r>
            <a:r>
              <a:rPr lang="zh-CN" altLang="en-US" sz="2000" b="1">
                <a:solidFill>
                  <a:srgbClr val="FFFF00"/>
                </a:solidFill>
                <a:latin typeface="Times New Roman" panose="02020603050405020304" pitchFamily="18" charset="0"/>
                <a:ea typeface="宋体" panose="02010600030101010101" pitchFamily="2" charset="-122"/>
              </a:rPr>
              <a:t>10</a:t>
            </a:r>
            <a:r>
              <a:rPr lang="zh-CN" altLang="en-US" sz="2000" b="1">
                <a:solidFill>
                  <a:srgbClr val="CCFFFF"/>
                </a:solidFill>
                <a:latin typeface="Times New Roman" panose="02020603050405020304" pitchFamily="18" charset="0"/>
                <a:ea typeface="宋体" panose="02010600030101010101" pitchFamily="2" charset="-122"/>
              </a:rPr>
              <a:t>。</a:t>
            </a:r>
            <a:r>
              <a:rPr lang="zh-CN" altLang="en-US" sz="2000" b="1">
                <a:solidFill>
                  <a:srgbClr val="FFFF00"/>
                </a:solidFill>
                <a:latin typeface="Times New Roman" panose="02020603050405020304" pitchFamily="18" charset="0"/>
                <a:ea typeface="宋体" panose="02010600030101010101" pitchFamily="2" charset="-122"/>
              </a:rPr>
              <a:t>WREG＝1。SLD＝0</a:t>
            </a:r>
            <a:r>
              <a:rPr lang="zh-CN" altLang="en-US" sz="2000" b="1">
                <a:solidFill>
                  <a:srgbClr val="CCFFFF"/>
                </a:solidFill>
                <a:latin typeface="Times New Roman" panose="02020603050405020304" pitchFamily="18" charset="0"/>
                <a:ea typeface="宋体" panose="02010600030101010101" pitchFamily="2" charset="-122"/>
              </a:rPr>
              <a:t>，选择</a:t>
            </a:r>
            <a:r>
              <a:rPr lang="zh-CN" altLang="en-US" sz="2000" b="1">
                <a:solidFill>
                  <a:srgbClr val="FFFF00"/>
                </a:solidFill>
                <a:latin typeface="Times New Roman" panose="02020603050405020304" pitchFamily="18" charset="0"/>
                <a:ea typeface="宋体" panose="02010600030101010101" pitchFamily="2" charset="-122"/>
              </a:rPr>
              <a:t>C</a:t>
            </a:r>
            <a:r>
              <a:rPr lang="zh-CN" altLang="en-US" sz="2000" b="1">
                <a:solidFill>
                  <a:srgbClr val="CCFFFF"/>
                </a:solidFill>
                <a:latin typeface="Times New Roman" panose="02020603050405020304" pitchFamily="18" charset="0"/>
                <a:ea typeface="宋体" panose="02010600030101010101" pitchFamily="2" charset="-122"/>
              </a:rPr>
              <a:t>的输出，</a:t>
            </a:r>
            <a:r>
              <a:rPr lang="en-US" altLang="zh-CN" sz="2000" b="1">
                <a:solidFill>
                  <a:srgbClr val="CCFFFF"/>
                </a:solidFill>
                <a:latin typeface="Times New Roman" panose="02020603050405020304" pitchFamily="18" charset="0"/>
                <a:ea typeface="宋体" panose="02010600030101010101" pitchFamily="2" charset="-122"/>
              </a:rPr>
              <a:t>即把减法结果写入寄存器堆的</a:t>
            </a:r>
            <a:r>
              <a:rPr lang="zh-CN" altLang="en-US" sz="2000" b="1">
                <a:solidFill>
                  <a:srgbClr val="CCFFFF"/>
                </a:solidFill>
                <a:latin typeface="Times New Roman" panose="02020603050405020304" pitchFamily="18" charset="0"/>
                <a:ea typeface="宋体" panose="02010600030101010101" pitchFamily="2" charset="-122"/>
              </a:rPr>
              <a:t>r10寄存器。至此，第六条指令也完成了它的执行，退出流水线。</a:t>
            </a:r>
            <a:r>
              <a:rPr lang="zh-CN" altLang="en-US" sz="2000" b="1">
                <a:solidFill>
                  <a:srgbClr val="FFCC00"/>
                </a:solidFill>
                <a:latin typeface="Times New Roman" panose="02020603050405020304" pitchFamily="18" charset="0"/>
                <a:ea typeface="宋体" panose="02010600030101010101" pitchFamily="2" charset="-122"/>
              </a:rPr>
              <a:t>第十个时钟周期结束，所有的6条指令的执行均已完成</a:t>
            </a:r>
            <a:r>
              <a:rPr lang="zh-CN" altLang="en-US" sz="2000" b="1">
                <a:solidFill>
                  <a:srgbClr val="CCFFFF"/>
                </a:solidFill>
                <a:latin typeface="Times New Roman" panose="02020603050405020304" pitchFamily="18" charset="0"/>
                <a:ea typeface="宋体" panose="02010600030101010101" pitchFamily="2" charset="-122"/>
              </a:rPr>
              <a:t>。</a:t>
            </a:r>
          </a:p>
        </p:txBody>
      </p:sp>
      <p:pic>
        <p:nvPicPr>
          <p:cNvPr id="98308" name="Picture 6" descr="图2">
            <a:extLst>
              <a:ext uri="{FF2B5EF4-FFF2-40B4-BE49-F238E27FC236}">
                <a16:creationId xmlns:a16="http://schemas.microsoft.com/office/drawing/2014/main" id="{729A56C2-9BA9-42D3-8BBB-251C57024A16}"/>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62328" t="43266" r="32841" b="47380"/>
          <a:stretch>
            <a:fillRect/>
          </a:stretch>
        </p:blipFill>
        <p:spPr bwMode="auto">
          <a:xfrm>
            <a:off x="9525001" y="1643064"/>
            <a:ext cx="900113"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Text Box 8">
            <a:extLst>
              <a:ext uri="{FF2B5EF4-FFF2-40B4-BE49-F238E27FC236}">
                <a16:creationId xmlns:a16="http://schemas.microsoft.com/office/drawing/2014/main" id="{5EF0891D-593B-4F6C-B252-FAEB71BA0784}"/>
              </a:ext>
            </a:extLst>
          </p:cNvPr>
          <p:cNvSpPr txBox="1">
            <a:spLocks noChangeArrowheads="1"/>
          </p:cNvSpPr>
          <p:nvPr/>
        </p:nvSpPr>
        <p:spPr bwMode="auto">
          <a:xfrm>
            <a:off x="9667875" y="5500688"/>
            <a:ext cx="827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FFFF"/>
                </a:solidFill>
                <a:latin typeface="Times New Roman" panose="02020603050405020304" pitchFamily="18" charset="0"/>
                <a:ea typeface="宋体" panose="02010600030101010101" pitchFamily="2" charset="-122"/>
              </a:rPr>
              <a:t> SLD</a:t>
            </a:r>
          </a:p>
        </p:txBody>
      </p:sp>
      <p:cxnSp>
        <p:nvCxnSpPr>
          <p:cNvPr id="98310" name="直接连接符 8">
            <a:extLst>
              <a:ext uri="{FF2B5EF4-FFF2-40B4-BE49-F238E27FC236}">
                <a16:creationId xmlns:a16="http://schemas.microsoft.com/office/drawing/2014/main" id="{A01546A7-DEAF-4920-80E9-28A16A22AAB8}"/>
              </a:ext>
            </a:extLst>
          </p:cNvPr>
          <p:cNvCxnSpPr>
            <a:cxnSpLocks noChangeShapeType="1"/>
          </p:cNvCxnSpPr>
          <p:nvPr/>
        </p:nvCxnSpPr>
        <p:spPr bwMode="auto">
          <a:xfrm>
            <a:off x="9525001" y="5929314"/>
            <a:ext cx="142875"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8311" name="直接连接符 9">
            <a:extLst>
              <a:ext uri="{FF2B5EF4-FFF2-40B4-BE49-F238E27FC236}">
                <a16:creationId xmlns:a16="http://schemas.microsoft.com/office/drawing/2014/main" id="{381F45F4-A1B3-4D49-930B-17963FDCEEC1}"/>
              </a:ext>
            </a:extLst>
          </p:cNvPr>
          <p:cNvCxnSpPr>
            <a:cxnSpLocks noChangeShapeType="1"/>
          </p:cNvCxnSpPr>
          <p:nvPr/>
        </p:nvCxnSpPr>
        <p:spPr bwMode="auto">
          <a:xfrm rot="5400000" flipH="1" flipV="1">
            <a:off x="9132888" y="5464175"/>
            <a:ext cx="1071562"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8312" name="直接箭头连接符 10">
            <a:extLst>
              <a:ext uri="{FF2B5EF4-FFF2-40B4-BE49-F238E27FC236}">
                <a16:creationId xmlns:a16="http://schemas.microsoft.com/office/drawing/2014/main" id="{C7A2C6DA-966F-4511-A7F1-41D3213A44AA}"/>
              </a:ext>
            </a:extLst>
          </p:cNvPr>
          <p:cNvCxnSpPr>
            <a:cxnSpLocks noChangeShapeType="1"/>
          </p:cNvCxnSpPr>
          <p:nvPr/>
        </p:nvCxnSpPr>
        <p:spPr bwMode="auto">
          <a:xfrm>
            <a:off x="9667876" y="4929189"/>
            <a:ext cx="214313"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8313" name="直接连接符 11">
            <a:extLst>
              <a:ext uri="{FF2B5EF4-FFF2-40B4-BE49-F238E27FC236}">
                <a16:creationId xmlns:a16="http://schemas.microsoft.com/office/drawing/2014/main" id="{1A2AD207-80BB-4036-B815-D979502CE75A}"/>
              </a:ext>
            </a:extLst>
          </p:cNvPr>
          <p:cNvCxnSpPr>
            <a:cxnSpLocks noChangeShapeType="1"/>
          </p:cNvCxnSpPr>
          <p:nvPr/>
        </p:nvCxnSpPr>
        <p:spPr bwMode="auto">
          <a:xfrm flipV="1">
            <a:off x="9953626" y="4786314"/>
            <a:ext cx="214313" cy="142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8314" name="直接连接符 12">
            <a:extLst>
              <a:ext uri="{FF2B5EF4-FFF2-40B4-BE49-F238E27FC236}">
                <a16:creationId xmlns:a16="http://schemas.microsoft.com/office/drawing/2014/main" id="{38EAD8C1-FEE8-49B8-987A-46C4817CE9C4}"/>
              </a:ext>
            </a:extLst>
          </p:cNvPr>
          <p:cNvCxnSpPr>
            <a:cxnSpLocks noChangeShapeType="1"/>
          </p:cNvCxnSpPr>
          <p:nvPr/>
        </p:nvCxnSpPr>
        <p:spPr bwMode="auto">
          <a:xfrm>
            <a:off x="10096501" y="4786314"/>
            <a:ext cx="142875"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8315" name="直接连接符 13">
            <a:extLst>
              <a:ext uri="{FF2B5EF4-FFF2-40B4-BE49-F238E27FC236}">
                <a16:creationId xmlns:a16="http://schemas.microsoft.com/office/drawing/2014/main" id="{D42C9086-6F72-43F8-A529-4B39F5F8AC97}"/>
              </a:ext>
            </a:extLst>
          </p:cNvPr>
          <p:cNvCxnSpPr>
            <a:cxnSpLocks noChangeShapeType="1"/>
          </p:cNvCxnSpPr>
          <p:nvPr/>
        </p:nvCxnSpPr>
        <p:spPr bwMode="auto">
          <a:xfrm rot="5400000" flipH="1" flipV="1">
            <a:off x="9311482" y="3785395"/>
            <a:ext cx="2000250"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8316" name="直接连接符 14">
            <a:extLst>
              <a:ext uri="{FF2B5EF4-FFF2-40B4-BE49-F238E27FC236}">
                <a16:creationId xmlns:a16="http://schemas.microsoft.com/office/drawing/2014/main" id="{A4F6737D-0226-4DEF-9E22-21B86492C771}"/>
              </a:ext>
            </a:extLst>
          </p:cNvPr>
          <p:cNvCxnSpPr>
            <a:cxnSpLocks noChangeShapeType="1"/>
          </p:cNvCxnSpPr>
          <p:nvPr/>
        </p:nvCxnSpPr>
        <p:spPr bwMode="auto">
          <a:xfrm rot="10800000" flipV="1">
            <a:off x="4452939" y="2786063"/>
            <a:ext cx="5786437"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8317" name="直接连接符 15">
            <a:extLst>
              <a:ext uri="{FF2B5EF4-FFF2-40B4-BE49-F238E27FC236}">
                <a16:creationId xmlns:a16="http://schemas.microsoft.com/office/drawing/2014/main" id="{ADB734C8-CB13-4F6B-AB1A-AAFE7F2B3BFA}"/>
              </a:ext>
            </a:extLst>
          </p:cNvPr>
          <p:cNvCxnSpPr>
            <a:cxnSpLocks noChangeShapeType="1"/>
          </p:cNvCxnSpPr>
          <p:nvPr/>
        </p:nvCxnSpPr>
        <p:spPr bwMode="auto">
          <a:xfrm rot="16200000" flipH="1">
            <a:off x="3810001" y="3498851"/>
            <a:ext cx="128587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8318" name="直接箭头连接符 16">
            <a:extLst>
              <a:ext uri="{FF2B5EF4-FFF2-40B4-BE49-F238E27FC236}">
                <a16:creationId xmlns:a16="http://schemas.microsoft.com/office/drawing/2014/main" id="{D7EE4BF8-0233-45B2-B1FF-FB46711075A4}"/>
              </a:ext>
            </a:extLst>
          </p:cNvPr>
          <p:cNvCxnSpPr>
            <a:cxnSpLocks noChangeShapeType="1"/>
          </p:cNvCxnSpPr>
          <p:nvPr/>
        </p:nvCxnSpPr>
        <p:spPr bwMode="auto">
          <a:xfrm>
            <a:off x="4452938" y="414337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8319" name="直接箭头连接符 17">
            <a:extLst>
              <a:ext uri="{FF2B5EF4-FFF2-40B4-BE49-F238E27FC236}">
                <a16:creationId xmlns:a16="http://schemas.microsoft.com/office/drawing/2014/main" id="{3698E673-0DCA-4802-B8F2-BBC6EFDAAA6B}"/>
              </a:ext>
            </a:extLst>
          </p:cNvPr>
          <p:cNvCxnSpPr>
            <a:cxnSpLocks noChangeShapeType="1"/>
          </p:cNvCxnSpPr>
          <p:nvPr/>
        </p:nvCxnSpPr>
        <p:spPr bwMode="auto">
          <a:xfrm rot="5400000" flipH="1" flipV="1">
            <a:off x="9782970" y="5328445"/>
            <a:ext cx="42862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8320" name="直接连接符 21">
            <a:extLst>
              <a:ext uri="{FF2B5EF4-FFF2-40B4-BE49-F238E27FC236}">
                <a16:creationId xmlns:a16="http://schemas.microsoft.com/office/drawing/2014/main" id="{6F6BAFEB-0F9C-4C1F-813F-D7A83EE4A505}"/>
              </a:ext>
            </a:extLst>
          </p:cNvPr>
          <p:cNvCxnSpPr>
            <a:cxnSpLocks noChangeShapeType="1"/>
          </p:cNvCxnSpPr>
          <p:nvPr/>
        </p:nvCxnSpPr>
        <p:spPr bwMode="auto">
          <a:xfrm rot="5400000" flipH="1" flipV="1">
            <a:off x="9525000" y="3429000"/>
            <a:ext cx="2857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8321" name="直接连接符 22">
            <a:extLst>
              <a:ext uri="{FF2B5EF4-FFF2-40B4-BE49-F238E27FC236}">
                <a16:creationId xmlns:a16="http://schemas.microsoft.com/office/drawing/2014/main" id="{B7DD8DE1-4FC4-4F14-8A99-7760FD38ADAD}"/>
              </a:ext>
            </a:extLst>
          </p:cNvPr>
          <p:cNvCxnSpPr>
            <a:cxnSpLocks noChangeShapeType="1"/>
          </p:cNvCxnSpPr>
          <p:nvPr/>
        </p:nvCxnSpPr>
        <p:spPr bwMode="auto">
          <a:xfrm rot="10800000">
            <a:off x="4238625" y="3286125"/>
            <a:ext cx="5429250"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8322" name="直接连接符 23">
            <a:extLst>
              <a:ext uri="{FF2B5EF4-FFF2-40B4-BE49-F238E27FC236}">
                <a16:creationId xmlns:a16="http://schemas.microsoft.com/office/drawing/2014/main" id="{073904BB-4239-4733-A83B-D686FCCB9D70}"/>
              </a:ext>
            </a:extLst>
          </p:cNvPr>
          <p:cNvCxnSpPr>
            <a:cxnSpLocks noChangeShapeType="1"/>
          </p:cNvCxnSpPr>
          <p:nvPr/>
        </p:nvCxnSpPr>
        <p:spPr bwMode="auto">
          <a:xfrm rot="5400000">
            <a:off x="3701257" y="3893345"/>
            <a:ext cx="1073150"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8323" name="直接箭头连接符 24">
            <a:extLst>
              <a:ext uri="{FF2B5EF4-FFF2-40B4-BE49-F238E27FC236}">
                <a16:creationId xmlns:a16="http://schemas.microsoft.com/office/drawing/2014/main" id="{B0930A55-DBBE-4746-B0AF-3EFC6B06B313}"/>
              </a:ext>
            </a:extLst>
          </p:cNvPr>
          <p:cNvCxnSpPr>
            <a:cxnSpLocks noChangeShapeType="1"/>
          </p:cNvCxnSpPr>
          <p:nvPr/>
        </p:nvCxnSpPr>
        <p:spPr bwMode="auto">
          <a:xfrm>
            <a:off x="4238625" y="4429125"/>
            <a:ext cx="57150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8324" name="直接连接符 25">
            <a:extLst>
              <a:ext uri="{FF2B5EF4-FFF2-40B4-BE49-F238E27FC236}">
                <a16:creationId xmlns:a16="http://schemas.microsoft.com/office/drawing/2014/main" id="{2A73E048-4D9D-4B84-8D24-CC3F282B57FE}"/>
              </a:ext>
            </a:extLst>
          </p:cNvPr>
          <p:cNvCxnSpPr>
            <a:cxnSpLocks noChangeShapeType="1"/>
          </p:cNvCxnSpPr>
          <p:nvPr/>
        </p:nvCxnSpPr>
        <p:spPr bwMode="auto">
          <a:xfrm flipV="1">
            <a:off x="9525001" y="3571875"/>
            <a:ext cx="142875" cy="7143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8325" name="直接连接符 34">
            <a:extLst>
              <a:ext uri="{FF2B5EF4-FFF2-40B4-BE49-F238E27FC236}">
                <a16:creationId xmlns:a16="http://schemas.microsoft.com/office/drawing/2014/main" id="{16E5C161-D6DD-4A46-A338-8B7037F2F15A}"/>
              </a:ext>
            </a:extLst>
          </p:cNvPr>
          <p:cNvCxnSpPr>
            <a:cxnSpLocks noChangeShapeType="1"/>
          </p:cNvCxnSpPr>
          <p:nvPr/>
        </p:nvCxnSpPr>
        <p:spPr bwMode="auto">
          <a:xfrm rot="16200000" flipV="1">
            <a:off x="5381625" y="5786438"/>
            <a:ext cx="2857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8326" name="直接连接符 35">
            <a:extLst>
              <a:ext uri="{FF2B5EF4-FFF2-40B4-BE49-F238E27FC236}">
                <a16:creationId xmlns:a16="http://schemas.microsoft.com/office/drawing/2014/main" id="{1B9454EB-75AF-4FF4-9EE6-AB0794CB225D}"/>
              </a:ext>
            </a:extLst>
          </p:cNvPr>
          <p:cNvCxnSpPr>
            <a:cxnSpLocks noChangeShapeType="1"/>
          </p:cNvCxnSpPr>
          <p:nvPr/>
        </p:nvCxnSpPr>
        <p:spPr bwMode="auto">
          <a:xfrm rot="10800000">
            <a:off x="5238750" y="5643564"/>
            <a:ext cx="285750"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98327" name="直接箭头连接符 36">
            <a:extLst>
              <a:ext uri="{FF2B5EF4-FFF2-40B4-BE49-F238E27FC236}">
                <a16:creationId xmlns:a16="http://schemas.microsoft.com/office/drawing/2014/main" id="{1999D032-B7CB-469C-A367-4EAA0BA2171C}"/>
              </a:ext>
            </a:extLst>
          </p:cNvPr>
          <p:cNvCxnSpPr>
            <a:cxnSpLocks noChangeShapeType="1"/>
          </p:cNvCxnSpPr>
          <p:nvPr/>
        </p:nvCxnSpPr>
        <p:spPr bwMode="auto">
          <a:xfrm rot="5400000" flipH="1" flipV="1">
            <a:off x="5129213" y="5535613"/>
            <a:ext cx="215900" cy="0"/>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
        <p:nvSpPr>
          <p:cNvPr id="98328" name="灯片编号占位符 1">
            <a:extLst>
              <a:ext uri="{FF2B5EF4-FFF2-40B4-BE49-F238E27FC236}">
                <a16:creationId xmlns:a16="http://schemas.microsoft.com/office/drawing/2014/main" id="{6A2E2317-EC57-46FE-BA13-03B71265668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65BEA07B-1CCB-4D9E-AD48-64CA0AE04A35}"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317</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29" name="灯片编号占位符 1">
            <a:extLst>
              <a:ext uri="{FF2B5EF4-FFF2-40B4-BE49-F238E27FC236}">
                <a16:creationId xmlns:a16="http://schemas.microsoft.com/office/drawing/2014/main" id="{7643279D-BBC9-41FF-87F5-24274F4A4E4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46864475-E989-47CE-A0E3-A8EB1D106F0C}" type="slidenum">
              <a:rPr lang="zh-CN" altLang="en-US">
                <a:solidFill>
                  <a:srgbClr val="FFFFFF"/>
                </a:solidFill>
                <a:latin typeface="Arial" panose="020B0604020202020204" pitchFamily="34" charset="0"/>
                <a:ea typeface="宋体" panose="02010600030101010101" pitchFamily="2" charset="-122"/>
              </a:rPr>
              <a:pPr fontAlgn="base">
                <a:spcAft>
                  <a:spcPct val="0"/>
                </a:spcAft>
              </a:pPr>
              <a:t>318</a:t>
            </a:fld>
            <a:endParaRPr lang="zh-CN" altLang="en-US">
              <a:solidFill>
                <a:srgbClr val="FFFFFF"/>
              </a:solidFill>
              <a:latin typeface="Arial" panose="020B0604020202020204" pitchFamily="34" charset="0"/>
              <a:ea typeface="宋体" panose="02010600030101010101" pitchFamily="2" charset="-122"/>
            </a:endParaRPr>
          </a:p>
        </p:txBody>
      </p:sp>
      <p:sp>
        <p:nvSpPr>
          <p:cNvPr id="3" name="Text Box 3">
            <a:extLst>
              <a:ext uri="{FF2B5EF4-FFF2-40B4-BE49-F238E27FC236}">
                <a16:creationId xmlns:a16="http://schemas.microsoft.com/office/drawing/2014/main" id="{9EFE2F2D-D601-44AB-BCA3-C69169E6D172}"/>
              </a:ext>
            </a:extLst>
          </p:cNvPr>
          <p:cNvSpPr txBox="1">
            <a:spLocks noChangeArrowheads="1"/>
          </p:cNvSpPr>
          <p:nvPr/>
        </p:nvSpPr>
        <p:spPr bwMode="auto">
          <a:xfrm>
            <a:off x="4440238" y="404814"/>
            <a:ext cx="3384550" cy="462307"/>
          </a:xfrm>
          <a:prstGeom prst="rect">
            <a:avLst/>
          </a:prstGeom>
          <a:solidFill>
            <a:schemeClr val="accent2"/>
          </a:solidFill>
          <a:ln w="9525" algn="ctr">
            <a:noFill/>
            <a:miter lim="800000"/>
          </a:ln>
          <a:effectLst/>
        </p:spPr>
        <p:txBody>
          <a:bodyPr lIns="92075" tIns="46038" rIns="92075" bIns="46038">
            <a:spAutoFit/>
          </a:bodyPr>
          <a:lstStyle/>
          <a:p>
            <a:pPr fontAlgn="base">
              <a:spcBef>
                <a:spcPct val="50000"/>
              </a:spcBef>
              <a:spcAft>
                <a:spcPct val="0"/>
              </a:spcAft>
              <a:defRPr/>
            </a:pPr>
            <a:r>
              <a:rPr lang="zh-CN" altLang="en-US" sz="2400" b="1">
                <a:solidFill>
                  <a:srgbClr val="FFCC66"/>
                </a:solidFill>
                <a:effectLst>
                  <a:outerShdw blurRad="38100" dist="38100" dir="2700000" algn="tl">
                    <a:srgbClr val="000000"/>
                  </a:outerShdw>
                </a:effectLst>
                <a:latin typeface="Arial" panose="020B0604020202020204" pitchFamily="34" charset="0"/>
                <a:ea typeface="宋体" panose="02010600030101010101" pitchFamily="2" charset="-122"/>
              </a:rPr>
              <a:t>程序例子的执行时序图</a:t>
            </a:r>
          </a:p>
        </p:txBody>
      </p:sp>
      <p:pic>
        <p:nvPicPr>
          <p:cNvPr id="99331" name="Picture 2" descr="图2">
            <a:extLst>
              <a:ext uri="{FF2B5EF4-FFF2-40B4-BE49-F238E27FC236}">
                <a16:creationId xmlns:a16="http://schemas.microsoft.com/office/drawing/2014/main" id="{FFC27265-5192-4124-9207-25B887E52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432" t="43266" r="31496" b="13498"/>
          <a:stretch>
            <a:fillRect/>
          </a:stretch>
        </p:blipFill>
        <p:spPr bwMode="auto">
          <a:xfrm>
            <a:off x="1524000" y="1270000"/>
            <a:ext cx="9144000"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2" name="Text Box 4">
            <a:extLst>
              <a:ext uri="{FF2B5EF4-FFF2-40B4-BE49-F238E27FC236}">
                <a16:creationId xmlns:a16="http://schemas.microsoft.com/office/drawing/2014/main" id="{93723DB8-3933-4EF1-9FD6-3120B9F4D3F4}"/>
              </a:ext>
            </a:extLst>
          </p:cNvPr>
          <p:cNvSpPr txBox="1">
            <a:spLocks noChangeArrowheads="1"/>
          </p:cNvSpPr>
          <p:nvPr/>
        </p:nvSpPr>
        <p:spPr bwMode="auto">
          <a:xfrm>
            <a:off x="1847850" y="3586164"/>
            <a:ext cx="17272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200" b="1">
                <a:solidFill>
                  <a:srgbClr val="000000"/>
                </a:solidFill>
                <a:latin typeface="黑体" panose="02010609060101010101" pitchFamily="49" charset="-122"/>
                <a:ea typeface="黑体" panose="02010609060101010101" pitchFamily="49" charset="-122"/>
              </a:rPr>
              <a:t>subi r10, r10, 1</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353" name="Text Box 2">
            <a:extLst>
              <a:ext uri="{FF2B5EF4-FFF2-40B4-BE49-F238E27FC236}">
                <a16:creationId xmlns:a16="http://schemas.microsoft.com/office/drawing/2014/main" id="{AF84FF94-432D-41EB-A0A1-3CFCDC96A6BA}"/>
              </a:ext>
            </a:extLst>
          </p:cNvPr>
          <p:cNvSpPr txBox="1">
            <a:spLocks noChangeArrowheads="1"/>
          </p:cNvSpPr>
          <p:nvPr/>
        </p:nvSpPr>
        <p:spPr bwMode="auto">
          <a:xfrm>
            <a:off x="1919289" y="125413"/>
            <a:ext cx="8353425"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a:solidFill>
                  <a:srgbClr val="FFFF00"/>
                </a:solidFill>
                <a:latin typeface="Times New Roman" panose="02020603050405020304" pitchFamily="18" charset="0"/>
                <a:ea typeface="宋体" panose="02010600030101010101" pitchFamily="2" charset="-122"/>
              </a:rPr>
              <a:t>思考题：</a:t>
            </a:r>
          </a:p>
          <a:p>
            <a:pPr fontAlgn="base">
              <a:spcBef>
                <a:spcPct val="0"/>
              </a:spcBef>
              <a:spcAft>
                <a:spcPct val="0"/>
              </a:spcAft>
            </a:pPr>
            <a:endParaRPr lang="zh-CN" altLang="en-US" sz="2800" b="1">
              <a:solidFill>
                <a:srgbClr val="CCFFFF"/>
              </a:solidFill>
              <a:latin typeface="Times New Roman" panose="02020603050405020304" pitchFamily="18" charset="0"/>
              <a:ea typeface="宋体" panose="02010600030101010101" pitchFamily="2" charset="-122"/>
            </a:endParaRPr>
          </a:p>
          <a:p>
            <a:pPr fontAlgn="base">
              <a:spcBef>
                <a:spcPct val="0"/>
              </a:spcBef>
              <a:spcAft>
                <a:spcPct val="0"/>
              </a:spcAft>
            </a:pPr>
            <a:r>
              <a:rPr lang="zh-CN" altLang="en-US" sz="2800" b="1">
                <a:solidFill>
                  <a:srgbClr val="CCFFFF"/>
                </a:solidFill>
                <a:latin typeface="Times New Roman" panose="02020603050405020304" pitchFamily="18" charset="0"/>
                <a:ea typeface="宋体" panose="02010600030101010101" pitchFamily="2" charset="-122"/>
              </a:rPr>
              <a:t>不同级的流水线寄存器</a:t>
            </a:r>
            <a:r>
              <a:rPr lang="en-US" altLang="zh-CN" sz="2800" b="1">
                <a:solidFill>
                  <a:srgbClr val="CCFFFF"/>
                </a:solidFill>
                <a:latin typeface="Times New Roman" panose="02020603050405020304" pitchFamily="18" charset="0"/>
                <a:ea typeface="宋体" panose="02010600030101010101" pitchFamily="2" charset="-122"/>
              </a:rPr>
              <a:t>d</a:t>
            </a:r>
            <a:r>
              <a:rPr lang="zh-CN" altLang="en-US" sz="2800" b="1">
                <a:solidFill>
                  <a:srgbClr val="CCFFFF"/>
                </a:solidFill>
                <a:latin typeface="Times New Roman" panose="02020603050405020304" pitchFamily="18" charset="0"/>
                <a:ea typeface="宋体" panose="02010600030101010101" pitchFamily="2" charset="-122"/>
              </a:rPr>
              <a:t>的内容是否相同？各级</a:t>
            </a:r>
            <a:r>
              <a:rPr lang="en-US" altLang="zh-CN" sz="2800" b="1">
                <a:solidFill>
                  <a:srgbClr val="CCFFFF"/>
                </a:solidFill>
                <a:latin typeface="Times New Roman" panose="02020603050405020304" pitchFamily="18" charset="0"/>
                <a:ea typeface="宋体" panose="02010600030101010101" pitchFamily="2" charset="-122"/>
              </a:rPr>
              <a:t>d</a:t>
            </a:r>
            <a:r>
              <a:rPr lang="zh-CN" altLang="en-US" sz="2800" b="1">
                <a:solidFill>
                  <a:srgbClr val="CCFFFF"/>
                </a:solidFill>
                <a:latin typeface="Times New Roman" panose="02020603050405020304" pitchFamily="18" charset="0"/>
                <a:ea typeface="宋体" panose="02010600030101010101" pitchFamily="2" charset="-122"/>
              </a:rPr>
              <a:t>的内容是什么？</a:t>
            </a:r>
          </a:p>
        </p:txBody>
      </p:sp>
      <p:sp>
        <p:nvSpPr>
          <p:cNvPr id="100354" name="灯片编号占位符 1">
            <a:extLst>
              <a:ext uri="{FF2B5EF4-FFF2-40B4-BE49-F238E27FC236}">
                <a16:creationId xmlns:a16="http://schemas.microsoft.com/office/drawing/2014/main" id="{0E24B89F-38FF-422C-ADA5-B8671A64D90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042744D5-F3C4-463E-899A-133450A56EF2}"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319</a:t>
            </a:fld>
            <a:endParaRPr lang="zh-CN" altLang="en-US">
              <a:solidFill>
                <a:srgbClr val="FFFFFF"/>
              </a:solidFill>
              <a:latin typeface="Times New Roman" panose="02020603050405020304" pitchFamily="18" charset="0"/>
              <a:ea typeface="宋体" panose="02010600030101010101" pitchFamily="2" charset="-122"/>
            </a:endParaRPr>
          </a:p>
        </p:txBody>
      </p:sp>
      <p:pic>
        <p:nvPicPr>
          <p:cNvPr id="100355" name="图片 1">
            <a:extLst>
              <a:ext uri="{FF2B5EF4-FFF2-40B4-BE49-F238E27FC236}">
                <a16:creationId xmlns:a16="http://schemas.microsoft.com/office/drawing/2014/main" id="{36F423EE-5AB7-497A-B5F6-E37D86D99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9" y="2138363"/>
            <a:ext cx="7900987" cy="469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灯片编号占位符 5"/>
          <p:cNvSpPr txBox="1">
            <a:spLocks noGrp="1"/>
          </p:cNvSpPr>
          <p:nvPr>
            <p:ph type="sldNum" sz="quarter" idx="11"/>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r" eaLnBrk="1" hangingPunct="1"/>
            <a:fld id="{9A0DB2DC-4C9A-4742-B13C-FB6460FD3503}" type="slidenum">
              <a:rPr lang="zh-CN" altLang="en-US" sz="1200" dirty="0">
                <a:latin typeface="Arial" panose="020B0604020202020204" pitchFamily="34" charset="0"/>
              </a:rPr>
              <a:t>32</a:t>
            </a:fld>
            <a:endParaRPr lang="zh-CN" altLang="en-US" sz="1200" dirty="0">
              <a:latin typeface="Arial" panose="020B0604020202020204" pitchFamily="34" charset="0"/>
            </a:endParaRPr>
          </a:p>
        </p:txBody>
      </p:sp>
      <p:sp>
        <p:nvSpPr>
          <p:cNvPr id="145411" name="Rectangle 3"/>
          <p:cNvSpPr>
            <a:spLocks noGrp="1" noChangeArrowheads="1"/>
          </p:cNvSpPr>
          <p:nvPr>
            <p:ph type="body" sz="half" idx="1"/>
          </p:nvPr>
        </p:nvSpPr>
        <p:spPr>
          <a:xfrm>
            <a:off x="2024063" y="1285876"/>
            <a:ext cx="8358188" cy="4714875"/>
          </a:xfrm>
        </p:spPr>
        <p:txBody>
          <a:bodyPr vert="horz" wrap="square" lIns="91440" tIns="45720" rIns="91440" bIns="45720" numCol="1" anchor="t" anchorCtr="0" compatLnSpc="1"/>
          <a:lstStyle/>
          <a:p>
            <a:pPr>
              <a:lnSpc>
                <a:spcPts val="3700"/>
              </a:lnSpc>
              <a:buNone/>
              <a:defRPr/>
            </a:pPr>
            <a:r>
              <a:rPr lang="en-US" altLang="zh-CN" sz="2800" dirty="0"/>
              <a:t>            </a:t>
            </a:r>
            <a:r>
              <a:rPr lang="en-US" altLang="zh-CN" sz="2800" b="1" dirty="0">
                <a:effectLst/>
              </a:rPr>
              <a:t>SPEC</a:t>
            </a:r>
            <a:r>
              <a:rPr lang="zh-CN" altLang="en-US" sz="2800" b="1" dirty="0">
                <a:effectLst/>
              </a:rPr>
              <a:t>采用比选择权值更好的方法，就是选择一个</a:t>
            </a:r>
            <a:r>
              <a:rPr lang="zh-CN" altLang="en-US" sz="2800" b="1" dirty="0">
                <a:solidFill>
                  <a:srgbClr val="FFFF00"/>
                </a:solidFill>
                <a:effectLst/>
              </a:rPr>
              <a:t>统一的参考计算机</a:t>
            </a:r>
            <a:r>
              <a:rPr lang="zh-CN" altLang="en-US" sz="2800" b="1" dirty="0">
                <a:effectLst/>
              </a:rPr>
              <a:t>，给出各测试程序在参考机上的执行时间，然后将被测机器的执行时间与之比较来评价不同机器的性能。</a:t>
            </a:r>
            <a:endParaRPr lang="en-US" altLang="zh-CN" sz="2800" b="1" dirty="0">
              <a:effectLst/>
            </a:endParaRPr>
          </a:p>
          <a:p>
            <a:pPr>
              <a:buNone/>
              <a:defRPr/>
            </a:pPr>
            <a:endParaRPr lang="en-US" altLang="zh-CN" sz="2800" dirty="0"/>
          </a:p>
          <a:p>
            <a:pPr>
              <a:buNone/>
              <a:defRPr/>
            </a:pPr>
            <a:r>
              <a:rPr lang="en-US" altLang="zh-CN" sz="2800" dirty="0">
                <a:solidFill>
                  <a:srgbClr val="FFFF00"/>
                </a:solidFill>
              </a:rPr>
              <a:t> </a:t>
            </a:r>
            <a:r>
              <a:rPr lang="en-US" altLang="zh-CN" sz="2800" b="1" dirty="0">
                <a:solidFill>
                  <a:srgbClr val="FFFF00"/>
                </a:solidFill>
              </a:rPr>
              <a:t>SPEC</a:t>
            </a:r>
            <a:r>
              <a:rPr lang="zh-CN" altLang="en-US" sz="2800" b="1" dirty="0">
                <a:solidFill>
                  <a:srgbClr val="FFFF00"/>
                </a:solidFill>
              </a:rPr>
              <a:t>的评价指标有</a:t>
            </a:r>
            <a:r>
              <a:rPr lang="en-US" altLang="zh-CN" sz="2800" b="1" dirty="0">
                <a:solidFill>
                  <a:srgbClr val="FFFF00"/>
                </a:solidFill>
              </a:rPr>
              <a:t>2</a:t>
            </a:r>
            <a:r>
              <a:rPr lang="zh-CN" altLang="en-US" sz="2800" b="1" dirty="0">
                <a:solidFill>
                  <a:srgbClr val="FFFF00"/>
                </a:solidFill>
              </a:rPr>
              <a:t>个：</a:t>
            </a:r>
          </a:p>
          <a:p>
            <a:pPr>
              <a:buNone/>
              <a:defRPr/>
            </a:pPr>
            <a:r>
              <a:rPr lang="en-US" altLang="zh-CN" sz="2800" b="1" dirty="0"/>
              <a:t>          SPEC</a:t>
            </a:r>
            <a:r>
              <a:rPr lang="zh-CN" altLang="en-US" sz="2800" b="1" dirty="0"/>
              <a:t>率</a:t>
            </a:r>
            <a:r>
              <a:rPr lang="zh-CN" altLang="en-US" sz="2800" b="1" dirty="0">
                <a:solidFill>
                  <a:schemeClr val="hlink"/>
                </a:solidFill>
              </a:rPr>
              <a:t>（</a:t>
            </a:r>
            <a:r>
              <a:rPr lang="en-US" altLang="zh-CN" sz="2800" b="1" dirty="0">
                <a:solidFill>
                  <a:schemeClr val="hlink"/>
                </a:solidFill>
              </a:rPr>
              <a:t>SPEC Ratio</a:t>
            </a:r>
            <a:r>
              <a:rPr lang="zh-CN" altLang="en-US" sz="2800" b="1" dirty="0">
                <a:solidFill>
                  <a:schemeClr val="hlink"/>
                </a:solidFill>
              </a:rPr>
              <a:t>）</a:t>
            </a:r>
            <a:endParaRPr lang="zh-CN" altLang="en-US" sz="2800" b="1" dirty="0"/>
          </a:p>
          <a:p>
            <a:pPr>
              <a:buNone/>
              <a:defRPr/>
            </a:pPr>
            <a:r>
              <a:rPr lang="en-US" altLang="zh-CN" sz="2800" b="1" dirty="0"/>
              <a:t>          SM</a:t>
            </a:r>
            <a:r>
              <a:rPr lang="zh-CN" altLang="en-US" sz="2800" b="1" dirty="0"/>
              <a:t>（</a:t>
            </a:r>
            <a:r>
              <a:rPr lang="en-US" altLang="zh-CN" sz="2800" b="1" dirty="0"/>
              <a:t>Spec mark</a:t>
            </a:r>
            <a:r>
              <a:rPr lang="zh-CN" altLang="en-US" sz="2800" b="1" dirty="0"/>
              <a:t>）：采用</a:t>
            </a:r>
            <a:r>
              <a:rPr lang="en-US" altLang="zh-CN" sz="2800" b="1" dirty="0"/>
              <a:t>SPEC</a:t>
            </a:r>
            <a:r>
              <a:rPr lang="zh-CN" altLang="en-US" sz="2800" b="1" dirty="0"/>
              <a:t>率的几何平均值</a:t>
            </a:r>
          </a:p>
          <a:p>
            <a:pPr>
              <a:buNone/>
              <a:defRPr/>
            </a:pPr>
            <a:endParaRPr lang="zh-CN" altLang="en-US" sz="2800" b="1" dirty="0"/>
          </a:p>
        </p:txBody>
      </p:sp>
      <p:sp>
        <p:nvSpPr>
          <p:cNvPr id="5" name="Rectangle 2"/>
          <p:cNvSpPr>
            <a:spLocks noGrp="1" noChangeArrowheads="1"/>
          </p:cNvSpPr>
          <p:nvPr>
            <p:ph type="title"/>
          </p:nvPr>
        </p:nvSpPr>
        <p:spPr>
          <a:xfrm>
            <a:off x="2095501" y="357188"/>
            <a:ext cx="7993063" cy="685800"/>
          </a:xfrm>
        </p:spPr>
        <p:txBody>
          <a:bodyPr vert="horz" wrap="square" lIns="91440" tIns="45720" rIns="91440" bIns="45720" numCol="1" anchor="ctr" anchorCtr="0" compatLnSpc="1"/>
          <a:lstStyle/>
          <a:p>
            <a:pPr>
              <a:defRPr/>
            </a:pPr>
            <a:r>
              <a:rPr lang="en-US" altLang="zh-CN" sz="4000" dirty="0">
                <a:solidFill>
                  <a:srgbClr val="FFFF00"/>
                </a:solidFill>
              </a:rPr>
              <a:t>SPEC </a:t>
            </a:r>
            <a:r>
              <a:rPr lang="zh-CN" altLang="en-US" sz="4000" dirty="0">
                <a:solidFill>
                  <a:srgbClr val="FFFF00"/>
                </a:solidFill>
              </a:rPr>
              <a:t>性能评价</a:t>
            </a:r>
            <a:endParaRPr lang="en-US" altLang="zh-CN" sz="4000" dirty="0">
              <a:solidFill>
                <a:srgbClr val="FFFF00"/>
              </a:solidFill>
              <a:latin typeface="Arial Narrow" panose="020B0606020202030204"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7" name="灯片编号占位符 1">
            <a:extLst>
              <a:ext uri="{FF2B5EF4-FFF2-40B4-BE49-F238E27FC236}">
                <a16:creationId xmlns:a16="http://schemas.microsoft.com/office/drawing/2014/main" id="{EF2A4599-2E93-4813-ABC6-90253EE8DDB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AAC7D028-C220-44C9-BBD5-73696143EFAE}" type="slidenum">
              <a:rPr lang="zh-CN" altLang="en-US">
                <a:solidFill>
                  <a:srgbClr val="FFFFFF"/>
                </a:solidFill>
                <a:latin typeface="Arial" panose="020B0604020202020204" pitchFamily="34" charset="0"/>
                <a:ea typeface="宋体" panose="02010600030101010101" pitchFamily="2" charset="-122"/>
              </a:rPr>
              <a:pPr fontAlgn="base">
                <a:spcAft>
                  <a:spcPct val="0"/>
                </a:spcAft>
              </a:pPr>
              <a:t>320</a:t>
            </a:fld>
            <a:endParaRPr lang="zh-CN" altLang="en-US">
              <a:solidFill>
                <a:srgbClr val="FFFFFF"/>
              </a:solidFill>
              <a:latin typeface="Arial" panose="020B0604020202020204" pitchFamily="34" charset="0"/>
              <a:ea typeface="宋体" panose="02010600030101010101" pitchFamily="2" charset="-122"/>
            </a:endParaRPr>
          </a:p>
        </p:txBody>
      </p:sp>
      <p:graphicFrame>
        <p:nvGraphicFramePr>
          <p:cNvPr id="3" name="Group 97">
            <a:extLst>
              <a:ext uri="{FF2B5EF4-FFF2-40B4-BE49-F238E27FC236}">
                <a16:creationId xmlns:a16="http://schemas.microsoft.com/office/drawing/2014/main" id="{D03AC615-99F1-4050-BA7D-F48DEEA4F1F3}"/>
              </a:ext>
            </a:extLst>
          </p:cNvPr>
          <p:cNvGraphicFramePr>
            <a:graphicFrameLocks noGrp="1"/>
          </p:cNvGraphicFramePr>
          <p:nvPr/>
        </p:nvGraphicFramePr>
        <p:xfrm>
          <a:off x="1868488" y="1557339"/>
          <a:ext cx="8077200" cy="3787778"/>
        </p:xfrm>
        <a:graphic>
          <a:graphicData uri="http://schemas.openxmlformats.org/drawingml/2006/table">
            <a:tbl>
              <a:tblPr/>
              <a:tblGrid>
                <a:gridCol w="2692400">
                  <a:extLst>
                    <a:ext uri="{9D8B030D-6E8A-4147-A177-3AD203B41FA5}">
                      <a16:colId xmlns:a16="http://schemas.microsoft.com/office/drawing/2014/main" val="20000"/>
                    </a:ext>
                  </a:extLst>
                </a:gridCol>
                <a:gridCol w="2693988">
                  <a:extLst>
                    <a:ext uri="{9D8B030D-6E8A-4147-A177-3AD203B41FA5}">
                      <a16:colId xmlns:a16="http://schemas.microsoft.com/office/drawing/2014/main" val="20001"/>
                    </a:ext>
                  </a:extLst>
                </a:gridCol>
                <a:gridCol w="2690812">
                  <a:extLst>
                    <a:ext uri="{9D8B030D-6E8A-4147-A177-3AD203B41FA5}">
                      <a16:colId xmlns:a16="http://schemas.microsoft.com/office/drawing/2014/main" val="20002"/>
                    </a:ext>
                  </a:extLst>
                </a:gridCol>
              </a:tblGrid>
              <a:tr h="4222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流水线级</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控制信号</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注释</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238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IF</a:t>
                      </a:r>
                      <a:r>
                        <a:rPr kumimoji="0" lang="zh-CN" altLang="en-US"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级</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BTAKEN</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转移发生</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1"/>
                  </a:ext>
                </a:extLst>
              </a:tr>
              <a:tr h="4048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ID</a:t>
                      </a:r>
                      <a:r>
                        <a:rPr kumimoji="0" lang="zh-CN" altLang="en-US"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级</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SST</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选择</a:t>
                      </a:r>
                      <a:r>
                        <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Times New Roman" panose="02020603050405020304" pitchFamily="18" charset="0"/>
                        </a:rPr>
                        <a:t>store(rd)</a:t>
                      </a:r>
                      <a:endPar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endParaRP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2"/>
                  </a:ext>
                </a:extLst>
              </a:tr>
              <a:tr h="423863">
                <a:tc rowSpan="3">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EXE</a:t>
                      </a:r>
                      <a:r>
                        <a:rPr kumimoji="0" lang="zh-CN" altLang="en-US"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级</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SIMM</a:t>
                      </a:r>
                    </a:p>
                  </a:txBody>
                  <a:tcPr anchor="ctr" horzOverflow="overflow">
                    <a:lnL cap="flat">
                      <a:noFill/>
                    </a:lnL>
                    <a:lnR cap="flat">
                      <a:noFill/>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选择立即数</a:t>
                      </a:r>
                    </a:p>
                  </a:txBody>
                  <a:tcPr anchor="ctr" horzOverflow="overflow">
                    <a:lnL cap="flat">
                      <a:noFill/>
                    </a:lnL>
                    <a:lnR cap="flat">
                      <a:noFill/>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3"/>
                  </a:ext>
                </a:extLst>
              </a:tr>
              <a:tr h="420688">
                <a:tc v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ALUOP</a:t>
                      </a:r>
                    </a:p>
                  </a:txBody>
                  <a:tcPr anchor="ctr" horzOverflow="overflow">
                    <a:lnL cap="flat">
                      <a:noFill/>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ALU</a:t>
                      </a: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操作码</a:t>
                      </a:r>
                    </a:p>
                  </a:txBody>
                  <a:tcPr anchor="ctr" horzOverflow="overflow">
                    <a:lnL cap="flat">
                      <a:noFill/>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4"/>
                  </a:ext>
                </a:extLst>
              </a:tr>
              <a:tr h="423863">
                <a:tc v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WZ</a:t>
                      </a:r>
                    </a:p>
                  </a:txBody>
                  <a:tcPr anchor="ctr" horzOverflow="overflow">
                    <a:lnL cap="flat">
                      <a:noFill/>
                    </a:lnL>
                    <a:lnR cap="flat">
                      <a:noFill/>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写</a:t>
                      </a:r>
                      <a:r>
                        <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Times New Roman" panose="02020603050405020304" pitchFamily="18" charset="0"/>
                        </a:rPr>
                        <a:t>Z</a:t>
                      </a: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标志</a:t>
                      </a:r>
                      <a:endPar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endParaRPr>
                    </a:p>
                  </a:txBody>
                  <a:tcPr anchor="ctr" horzOverflow="overflow">
                    <a:lnL cap="flat">
                      <a:noFill/>
                    </a:lnL>
                    <a:lnR cap="flat">
                      <a:noFill/>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5"/>
                  </a:ext>
                </a:extLst>
              </a:tr>
              <a:tr h="4222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MEM</a:t>
                      </a:r>
                      <a:r>
                        <a:rPr kumimoji="0" lang="zh-CN" altLang="en-US"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级</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WMEM</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写存储器</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6"/>
                  </a:ext>
                </a:extLst>
              </a:tr>
              <a:tr h="423863">
                <a:tc rowSpan="2">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WB</a:t>
                      </a:r>
                      <a:r>
                        <a:rPr kumimoji="0" lang="zh-CN" altLang="en-US"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级</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SLD</a:t>
                      </a:r>
                    </a:p>
                  </a:txBody>
                  <a:tcPr anchor="ctr" horzOverflow="overflow">
                    <a:lnL cap="flat">
                      <a:noFill/>
                    </a:lnL>
                    <a:lnR cap="flat">
                      <a:noFill/>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选择</a:t>
                      </a:r>
                      <a:r>
                        <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Times New Roman" panose="02020603050405020304" pitchFamily="18" charset="0"/>
                        </a:rPr>
                        <a:t>load</a:t>
                      </a:r>
                      <a:endPar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endParaRPr>
                    </a:p>
                  </a:txBody>
                  <a:tcPr anchor="ctr" horzOverflow="overflow">
                    <a:lnL cap="flat">
                      <a:noFill/>
                    </a:lnL>
                    <a:lnR cap="flat">
                      <a:noFill/>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7"/>
                  </a:ext>
                </a:extLst>
              </a:tr>
              <a:tr h="422275">
                <a:tc v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WREG</a:t>
                      </a:r>
                    </a:p>
                  </a:txBody>
                  <a:tcPr anchor="ctr" horzOverflow="overflow">
                    <a:lnL cap="flat">
                      <a:noFill/>
                    </a:lnL>
                    <a:lnR cap="flat">
                      <a:noFill/>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写寄存器堆</a:t>
                      </a:r>
                    </a:p>
                  </a:txBody>
                  <a:tcPr anchor="ctr" horzOverflow="overflow">
                    <a:lnL cap="flat">
                      <a:noFill/>
                    </a:lnL>
                    <a:lnR cap="flat">
                      <a:noFill/>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8"/>
                  </a:ext>
                </a:extLst>
              </a:tr>
            </a:tbl>
          </a:graphicData>
        </a:graphic>
      </p:graphicFrame>
      <p:sp>
        <p:nvSpPr>
          <p:cNvPr id="101417" name="Text Box 89">
            <a:extLst>
              <a:ext uri="{FF2B5EF4-FFF2-40B4-BE49-F238E27FC236}">
                <a16:creationId xmlns:a16="http://schemas.microsoft.com/office/drawing/2014/main" id="{1DD14F56-8989-4AF4-A4AD-8DC678D31BA4}"/>
              </a:ext>
            </a:extLst>
          </p:cNvPr>
          <p:cNvSpPr txBox="1">
            <a:spLocks noChangeArrowheads="1"/>
          </p:cNvSpPr>
          <p:nvPr/>
        </p:nvSpPr>
        <p:spPr bwMode="auto">
          <a:xfrm>
            <a:off x="3735388" y="1084263"/>
            <a:ext cx="3968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表</a:t>
            </a:r>
            <a:r>
              <a:rPr lang="en-US" altLang="zh-CN" b="1">
                <a:solidFill>
                  <a:srgbClr val="CCFFFF"/>
                </a:solidFill>
                <a:latin typeface="Arial" panose="020B0604020202020204" pitchFamily="34" charset="0"/>
                <a:ea typeface="宋体" panose="02010600030101010101" pitchFamily="2" charset="-122"/>
              </a:rPr>
              <a:t>1.4  </a:t>
            </a:r>
            <a:r>
              <a:rPr lang="zh-CN" altLang="en-US" b="1">
                <a:solidFill>
                  <a:srgbClr val="CCFFFF"/>
                </a:solidFill>
                <a:latin typeface="Arial" panose="020B0604020202020204" pitchFamily="34" charset="0"/>
                <a:ea typeface="宋体" panose="02010600030101010101" pitchFamily="2" charset="-122"/>
              </a:rPr>
              <a:t>流水线各级控制信号的定义</a:t>
            </a:r>
          </a:p>
        </p:txBody>
      </p:sp>
      <p:sp>
        <p:nvSpPr>
          <p:cNvPr id="101418" name="灯片编号占位符 5">
            <a:extLst>
              <a:ext uri="{FF2B5EF4-FFF2-40B4-BE49-F238E27FC236}">
                <a16:creationId xmlns:a16="http://schemas.microsoft.com/office/drawing/2014/main" id="{907DD7F2-2C9A-46F5-9A5D-2C0F7CDB6FEC}"/>
              </a:ext>
            </a:extLst>
          </p:cNvPr>
          <p:cNvSpPr txBox="1">
            <a:spLocks noChangeArrowheads="1"/>
          </p:cNvSpPr>
          <p:nvPr/>
        </p:nvSpPr>
        <p:spPr bwMode="auto">
          <a:xfrm>
            <a:off x="7888288" y="4986338"/>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ctr" fontAlgn="base">
              <a:spcBef>
                <a:spcPct val="0"/>
              </a:spcBef>
              <a:spcAft>
                <a:spcPct val="0"/>
              </a:spcAft>
            </a:pPr>
            <a:fld id="{468D7D6C-E418-4009-BEB5-BAD91E09EF99}" type="slidenum">
              <a:rPr lang="en-US" altLang="zh-CN" sz="1200">
                <a:solidFill>
                  <a:srgbClr val="FFFFFF"/>
                </a:solidFill>
                <a:latin typeface="Arial" panose="020B0604020202020204" pitchFamily="34" charset="0"/>
                <a:ea typeface="宋体" panose="02010600030101010101" pitchFamily="2" charset="-122"/>
              </a:rPr>
              <a:pPr algn="ctr" fontAlgn="base">
                <a:spcBef>
                  <a:spcPct val="0"/>
                </a:spcBef>
                <a:spcAft>
                  <a:spcPct val="0"/>
                </a:spcAft>
              </a:pPr>
              <a:t>320</a:t>
            </a:fld>
            <a:endParaRPr lang="en-US" altLang="zh-CN" sz="1200">
              <a:solidFill>
                <a:srgbClr val="FFFFFF"/>
              </a:solidFill>
              <a:latin typeface="Arial" panose="020B0604020202020204" pitchFamily="34" charset="0"/>
              <a:ea typeface="宋体" panose="02010600030101010101" pitchFamily="2" charset="-122"/>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1" name="Text Box 2">
            <a:extLst>
              <a:ext uri="{FF2B5EF4-FFF2-40B4-BE49-F238E27FC236}">
                <a16:creationId xmlns:a16="http://schemas.microsoft.com/office/drawing/2014/main" id="{06CDDDF2-5538-4064-81E0-DCF7CAEAA7E8}"/>
              </a:ext>
            </a:extLst>
          </p:cNvPr>
          <p:cNvSpPr txBox="1">
            <a:spLocks noChangeArrowheads="1"/>
          </p:cNvSpPr>
          <p:nvPr/>
        </p:nvSpPr>
        <p:spPr bwMode="auto">
          <a:xfrm>
            <a:off x="1919289" y="1241425"/>
            <a:ext cx="8353425" cy="438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CCFFFF"/>
                </a:solidFill>
                <a:latin typeface="Times New Roman" panose="02020603050405020304" pitchFamily="18" charset="0"/>
                <a:ea typeface="宋体" panose="02010600030101010101" pitchFamily="2" charset="-122"/>
              </a:rPr>
              <a:t>      以上通过一个程序例子说明了</a:t>
            </a:r>
            <a:r>
              <a:rPr lang="zh-CN" altLang="en-US" sz="3000" b="1">
                <a:solidFill>
                  <a:srgbClr val="FFFF00"/>
                </a:solidFill>
                <a:latin typeface="Times New Roman" panose="02020603050405020304" pitchFamily="18" charset="0"/>
                <a:ea typeface="宋体" panose="02010600030101010101" pitchFamily="2" charset="-122"/>
              </a:rPr>
              <a:t>运算类和访存类指令</a:t>
            </a:r>
            <a:r>
              <a:rPr lang="zh-CN" altLang="en-US" sz="3000" b="1">
                <a:solidFill>
                  <a:srgbClr val="CCFFFF"/>
                </a:solidFill>
                <a:latin typeface="Times New Roman" panose="02020603050405020304" pitchFamily="18" charset="0"/>
                <a:ea typeface="宋体" panose="02010600030101010101" pitchFamily="2" charset="-122"/>
              </a:rPr>
              <a:t>在流水线各级的操作和所需的控制信号。</a:t>
            </a:r>
            <a:endParaRPr lang="en-US" altLang="zh-CN" sz="3000" b="1">
              <a:solidFill>
                <a:srgbClr val="CCFFFF"/>
              </a:solidFill>
              <a:latin typeface="Times New Roman" panose="02020603050405020304" pitchFamily="18" charset="0"/>
              <a:ea typeface="宋体" panose="02010600030101010101" pitchFamily="2" charset="-122"/>
            </a:endParaRPr>
          </a:p>
          <a:p>
            <a:pPr fontAlgn="base">
              <a:spcBef>
                <a:spcPct val="0"/>
              </a:spcBef>
              <a:spcAft>
                <a:spcPct val="0"/>
              </a:spcAft>
            </a:pPr>
            <a:endParaRPr lang="en-US" altLang="zh-CN" sz="3000" b="1">
              <a:solidFill>
                <a:srgbClr val="CCFFFF"/>
              </a:solidFill>
              <a:latin typeface="Times New Roman" panose="02020603050405020304" pitchFamily="18" charset="0"/>
              <a:ea typeface="宋体" panose="02010600030101010101" pitchFamily="2" charset="-122"/>
            </a:endParaRPr>
          </a:p>
          <a:p>
            <a:pPr fontAlgn="base">
              <a:spcBef>
                <a:spcPct val="0"/>
              </a:spcBef>
              <a:spcAft>
                <a:spcPct val="0"/>
              </a:spcAft>
            </a:pPr>
            <a:r>
              <a:rPr lang="en-US" altLang="zh-CN" sz="3000" b="1">
                <a:solidFill>
                  <a:srgbClr val="CCFFFF"/>
                </a:solidFill>
                <a:latin typeface="Times New Roman" panose="02020603050405020304" pitchFamily="18" charset="0"/>
                <a:ea typeface="宋体" panose="02010600030101010101" pitchFamily="2" charset="-122"/>
              </a:rPr>
              <a:t>       </a:t>
            </a:r>
            <a:r>
              <a:rPr lang="zh-CN" altLang="en-US" sz="3000" b="1">
                <a:solidFill>
                  <a:srgbClr val="CCFFFF"/>
                </a:solidFill>
                <a:latin typeface="Times New Roman" panose="02020603050405020304" pitchFamily="18" charset="0"/>
                <a:ea typeface="宋体" panose="02010600030101010101" pitchFamily="2" charset="-122"/>
              </a:rPr>
              <a:t>后面介绍</a:t>
            </a:r>
            <a:r>
              <a:rPr lang="zh-CN" altLang="en-US" sz="3000" b="1">
                <a:solidFill>
                  <a:srgbClr val="FFFF00"/>
                </a:solidFill>
                <a:latin typeface="Times New Roman" panose="02020603050405020304" pitchFamily="18" charset="0"/>
                <a:ea typeface="宋体" panose="02010600030101010101" pitchFamily="2" charset="-122"/>
              </a:rPr>
              <a:t>转移类指令</a:t>
            </a:r>
            <a:r>
              <a:rPr lang="zh-CN" altLang="en-US" sz="3000" b="1">
                <a:solidFill>
                  <a:srgbClr val="CCFFFF"/>
                </a:solidFill>
                <a:latin typeface="Times New Roman" panose="02020603050405020304" pitchFamily="18" charset="0"/>
                <a:ea typeface="宋体" panose="02010600030101010101" pitchFamily="2" charset="-122"/>
              </a:rPr>
              <a:t>在流水线的操作和所需的控制信号。　　</a:t>
            </a:r>
            <a:endParaRPr lang="en-US" altLang="zh-CN" sz="3000" b="1">
              <a:solidFill>
                <a:srgbClr val="CCFFFF"/>
              </a:solidFill>
              <a:latin typeface="Times New Roman" panose="02020603050405020304" pitchFamily="18" charset="0"/>
              <a:ea typeface="宋体" panose="02010600030101010101" pitchFamily="2" charset="-122"/>
            </a:endParaRPr>
          </a:p>
          <a:p>
            <a:pPr fontAlgn="base">
              <a:spcBef>
                <a:spcPct val="0"/>
              </a:spcBef>
              <a:spcAft>
                <a:spcPct val="0"/>
              </a:spcAft>
            </a:pPr>
            <a:endParaRPr lang="en-US" altLang="zh-CN" sz="3000" b="1">
              <a:solidFill>
                <a:srgbClr val="CCFFFF"/>
              </a:solidFill>
              <a:latin typeface="Times New Roman" panose="02020603050405020304" pitchFamily="18" charset="0"/>
              <a:ea typeface="宋体" panose="02010600030101010101" pitchFamily="2" charset="-122"/>
            </a:endParaRPr>
          </a:p>
          <a:p>
            <a:pPr fontAlgn="base">
              <a:spcBef>
                <a:spcPct val="0"/>
              </a:spcBef>
              <a:spcAft>
                <a:spcPct val="0"/>
              </a:spcAft>
            </a:pPr>
            <a:endParaRPr lang="en-US" altLang="zh-CN" sz="3000" b="1">
              <a:solidFill>
                <a:srgbClr val="CCFFFF"/>
              </a:solidFill>
              <a:latin typeface="Times New Roman" panose="02020603050405020304" pitchFamily="18" charset="0"/>
              <a:ea typeface="宋体" panose="02010600030101010101" pitchFamily="2" charset="-122"/>
            </a:endParaRPr>
          </a:p>
          <a:p>
            <a:pPr fontAlgn="base">
              <a:spcBef>
                <a:spcPct val="0"/>
              </a:spcBef>
              <a:spcAft>
                <a:spcPct val="0"/>
              </a:spcAft>
            </a:pPr>
            <a:endParaRPr lang="en-US" altLang="zh-CN" sz="2400" b="1">
              <a:solidFill>
                <a:srgbClr val="CCFFFF"/>
              </a:solidFill>
              <a:latin typeface="Times New Roman" panose="02020603050405020304" pitchFamily="18" charset="0"/>
              <a:ea typeface="宋体" panose="02010600030101010101" pitchFamily="2" charset="-122"/>
            </a:endParaRPr>
          </a:p>
          <a:p>
            <a:pPr fontAlgn="base">
              <a:spcBef>
                <a:spcPct val="0"/>
              </a:spcBef>
              <a:spcAft>
                <a:spcPct val="0"/>
              </a:spcAft>
            </a:pPr>
            <a:endParaRPr lang="en-US" altLang="zh-CN" sz="2400" b="1">
              <a:solidFill>
                <a:srgbClr val="CCFFFF"/>
              </a:solidFill>
              <a:latin typeface="Times New Roman" panose="02020603050405020304" pitchFamily="18" charset="0"/>
              <a:ea typeface="宋体" panose="02010600030101010101" pitchFamily="2" charset="-122"/>
            </a:endParaRPr>
          </a:p>
          <a:p>
            <a:pPr fontAlgn="base">
              <a:spcBef>
                <a:spcPct val="0"/>
              </a:spcBef>
              <a:spcAft>
                <a:spcPct val="0"/>
              </a:spcAft>
            </a:pPr>
            <a:endParaRPr lang="zh-CN" altLang="en-US" sz="2400" b="1">
              <a:solidFill>
                <a:srgbClr val="CCFFFF"/>
              </a:solidFill>
              <a:latin typeface="Times New Roman" panose="02020603050405020304" pitchFamily="18" charset="0"/>
              <a:ea typeface="宋体" panose="02010600030101010101" pitchFamily="2" charset="-122"/>
            </a:endParaRPr>
          </a:p>
        </p:txBody>
      </p:sp>
      <p:sp>
        <p:nvSpPr>
          <p:cNvPr id="102402" name="灯片编号占位符 1">
            <a:extLst>
              <a:ext uri="{FF2B5EF4-FFF2-40B4-BE49-F238E27FC236}">
                <a16:creationId xmlns:a16="http://schemas.microsoft.com/office/drawing/2014/main" id="{4E04FD1C-4668-423D-9DDB-55ADD0DC53B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BD73D81E-DC30-4C36-A8C7-95C0E634A27C}"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321</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AEC61F2-F9ED-4B1B-A7FB-4D90D58E4F13}"/>
              </a:ext>
            </a:extLst>
          </p:cNvPr>
          <p:cNvSpPr>
            <a:spLocks noGrp="1"/>
          </p:cNvSpPr>
          <p:nvPr>
            <p:ph type="title"/>
          </p:nvPr>
        </p:nvSpPr>
        <p:spPr/>
        <p:txBody>
          <a:bodyPr/>
          <a:lstStyle/>
          <a:p>
            <a:r>
              <a:rPr lang="en-US" altLang="zh-CN" sz="3600" b="1" noProof="1">
                <a:solidFill>
                  <a:srgbClr val="66FF33"/>
                </a:solidFill>
                <a:latin typeface="+mn-lt"/>
                <a:ea typeface="+mn-ea"/>
                <a:cs typeface="+mn-cs"/>
                <a:sym typeface="宋体" panose="02010600030101010101" pitchFamily="2" charset="-122"/>
              </a:rPr>
              <a:t>3-2</a:t>
            </a:r>
            <a:r>
              <a:rPr lang="zh-CN" altLang="en-US" sz="3600" b="1" noProof="1">
                <a:solidFill>
                  <a:srgbClr val="66FF33"/>
                </a:solidFill>
                <a:latin typeface="+mn-lt"/>
                <a:ea typeface="+mn-ea"/>
                <a:cs typeface="+mn-cs"/>
                <a:sym typeface="+mn-ea"/>
              </a:rPr>
              <a:t>.3  流水线处理机的控制</a:t>
            </a:r>
          </a:p>
        </p:txBody>
      </p:sp>
      <p:sp>
        <p:nvSpPr>
          <p:cNvPr id="4" name="内容占位符 3">
            <a:extLst>
              <a:ext uri="{FF2B5EF4-FFF2-40B4-BE49-F238E27FC236}">
                <a16:creationId xmlns:a16="http://schemas.microsoft.com/office/drawing/2014/main" id="{C395753D-563A-4331-A310-54BE5B9CAC23}"/>
              </a:ext>
            </a:extLst>
          </p:cNvPr>
          <p:cNvSpPr>
            <a:spLocks noGrp="1"/>
          </p:cNvSpPr>
          <p:nvPr>
            <p:ph idx="1"/>
          </p:nvPr>
        </p:nvSpPr>
        <p:spPr>
          <a:xfrm>
            <a:off x="2768600" y="1981200"/>
            <a:ext cx="7213600" cy="4114800"/>
          </a:xfrm>
        </p:spPr>
        <p:txBody>
          <a:bodyPr/>
          <a:lstStyle/>
          <a:p>
            <a:pPr marL="0" indent="0">
              <a:buNone/>
            </a:pPr>
            <a:r>
              <a:rPr lang="zh-CN" altLang="en-US" b="1" noProof="1">
                <a:solidFill>
                  <a:srgbClr val="FFCC00"/>
                </a:solidFill>
                <a:sym typeface="+mn-ea"/>
              </a:rPr>
              <a:t>一、算术操作和存储器访问控制</a:t>
            </a:r>
          </a:p>
          <a:p>
            <a:pPr marL="0" indent="0">
              <a:buNone/>
            </a:pPr>
            <a:r>
              <a:rPr lang="zh-CN" altLang="en-US" b="1" noProof="1">
                <a:solidFill>
                  <a:srgbClr val="FFFF00"/>
                </a:solidFill>
                <a:latin typeface="Arial" panose="020B0604020202020204" pitchFamily="34" charset="0"/>
                <a:sym typeface="+mn-ea"/>
              </a:rPr>
              <a:t>二、流水线转移指令控制</a:t>
            </a:r>
          </a:p>
          <a:p>
            <a:pPr marL="0" indent="0">
              <a:buNone/>
            </a:pPr>
            <a:r>
              <a:rPr lang="zh-CN" altLang="en-US" b="1" noProof="1">
                <a:solidFill>
                  <a:srgbClr val="FFCC00"/>
                </a:solidFill>
                <a:latin typeface="Arial" panose="020B0604020202020204" pitchFamily="34" charset="0"/>
                <a:sym typeface="+mn-ea"/>
              </a:rPr>
              <a:t>三、流水线各级信号的产生</a:t>
            </a:r>
            <a:endParaRPr lang="zh-CN" altLang="en-US" b="1" noProof="1">
              <a:solidFill>
                <a:srgbClr val="FFCC00"/>
              </a:solidFill>
              <a:latin typeface="Arial" panose="020B0604020202020204" pitchFamily="34" charset="0"/>
            </a:endParaRPr>
          </a:p>
          <a:p>
            <a:endParaRPr lang="zh-CN" altLang="en-US" noProof="1"/>
          </a:p>
        </p:txBody>
      </p:sp>
      <p:sp>
        <p:nvSpPr>
          <p:cNvPr id="103427" name="灯片编号占位符 1">
            <a:extLst>
              <a:ext uri="{FF2B5EF4-FFF2-40B4-BE49-F238E27FC236}">
                <a16:creationId xmlns:a16="http://schemas.microsoft.com/office/drawing/2014/main" id="{A4E19544-2EB8-481C-A09D-A2DAA4766CD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5EF323C0-C047-401F-A398-8E33916CE79B}" type="slidenum">
              <a:rPr lang="zh-CN" altLang="en-US">
                <a:solidFill>
                  <a:srgbClr val="FFFFFF"/>
                </a:solidFill>
                <a:latin typeface="Arial" panose="020B0604020202020204" pitchFamily="34" charset="0"/>
                <a:ea typeface="宋体" panose="02010600030101010101" pitchFamily="2" charset="-122"/>
              </a:rPr>
              <a:pPr fontAlgn="base">
                <a:spcAft>
                  <a:spcPct val="0"/>
                </a:spcAft>
              </a:pPr>
              <a:t>322</a:t>
            </a:fld>
            <a:endParaRPr lang="zh-CN" altLang="en-US">
              <a:solidFill>
                <a:srgbClr val="FFFFFF"/>
              </a:solidFill>
              <a:latin typeface="Arial" panose="020B0604020202020204" pitchFamily="34" charset="0"/>
              <a:ea typeface="宋体" panose="02010600030101010101" pitchFamily="2" charset="-122"/>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449" name="Text Box 2">
            <a:extLst>
              <a:ext uri="{FF2B5EF4-FFF2-40B4-BE49-F238E27FC236}">
                <a16:creationId xmlns:a16="http://schemas.microsoft.com/office/drawing/2014/main" id="{B3C2F9B6-23BD-4EDD-9B92-F8E0ACCA59D9}"/>
              </a:ext>
            </a:extLst>
          </p:cNvPr>
          <p:cNvSpPr txBox="1">
            <a:spLocks noChangeArrowheads="1"/>
          </p:cNvSpPr>
          <p:nvPr/>
        </p:nvSpPr>
        <p:spPr bwMode="auto">
          <a:xfrm>
            <a:off x="2063750" y="333376"/>
            <a:ext cx="59769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3000" b="1">
                <a:solidFill>
                  <a:srgbClr val="FFCC00"/>
                </a:solidFill>
                <a:latin typeface="Arial" panose="020B0604020202020204" pitchFamily="34" charset="0"/>
                <a:ea typeface="宋体" panose="02010600030101010101" pitchFamily="2" charset="-122"/>
              </a:rPr>
              <a:t>二、 流水线转移指令控制</a:t>
            </a:r>
          </a:p>
        </p:txBody>
      </p:sp>
      <p:sp>
        <p:nvSpPr>
          <p:cNvPr id="104450" name="Text Box 3">
            <a:extLst>
              <a:ext uri="{FF2B5EF4-FFF2-40B4-BE49-F238E27FC236}">
                <a16:creationId xmlns:a16="http://schemas.microsoft.com/office/drawing/2014/main" id="{6629FE76-8B22-4611-BCA5-A34528FE01C4}"/>
              </a:ext>
            </a:extLst>
          </p:cNvPr>
          <p:cNvSpPr txBox="1">
            <a:spLocks noChangeArrowheads="1"/>
          </p:cNvSpPr>
          <p:nvPr/>
        </p:nvSpPr>
        <p:spPr bwMode="auto">
          <a:xfrm>
            <a:off x="1920876" y="1425576"/>
            <a:ext cx="8747125"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50000"/>
              </a:spcBef>
              <a:spcAft>
                <a:spcPct val="0"/>
              </a:spcAft>
            </a:pPr>
            <a:r>
              <a:rPr lang="zh-CN" altLang="en-US" sz="2800" b="1">
                <a:solidFill>
                  <a:srgbClr val="CCFFFF"/>
                </a:solidFill>
                <a:latin typeface="Arial" panose="020B0604020202020204" pitchFamily="34" charset="0"/>
                <a:ea typeface="宋体" panose="02010600030101010101" pitchFamily="2" charset="-122"/>
              </a:rPr>
              <a:t>转移指令：条件转移和无条件转移</a:t>
            </a:r>
            <a:r>
              <a:rPr lang="zh-CN" altLang="en-US" sz="2400" b="1">
                <a:solidFill>
                  <a:srgbClr val="CCFFFF"/>
                </a:solidFill>
                <a:latin typeface="Arial" panose="020B0604020202020204" pitchFamily="34" charset="0"/>
                <a:ea typeface="宋体" panose="02010600030101010101" pitchFamily="2" charset="-122"/>
              </a:rPr>
              <a:t>（</a:t>
            </a:r>
            <a:r>
              <a:rPr lang="en-US" altLang="zh-CN" sz="2400" b="1">
                <a:solidFill>
                  <a:srgbClr val="CCFFFF"/>
                </a:solidFill>
                <a:latin typeface="Arial" panose="020B0604020202020204" pitchFamily="34" charset="0"/>
                <a:ea typeface="宋体" panose="02010600030101010101" pitchFamily="2" charset="-122"/>
              </a:rPr>
              <a:t>6</a:t>
            </a:r>
            <a:r>
              <a:rPr lang="zh-CN" altLang="en-US" sz="2400" b="1">
                <a:solidFill>
                  <a:srgbClr val="CCFFFF"/>
                </a:solidFill>
                <a:latin typeface="Arial" panose="020B0604020202020204" pitchFamily="34" charset="0"/>
                <a:ea typeface="宋体" panose="02010600030101010101" pitchFamily="2" charset="-122"/>
              </a:rPr>
              <a:t>位</a:t>
            </a:r>
            <a:r>
              <a:rPr lang="en-US" altLang="zh-CN" sz="2400" b="1">
                <a:solidFill>
                  <a:srgbClr val="CCFFFF"/>
                </a:solidFill>
                <a:latin typeface="Arial" panose="020B0604020202020204" pitchFamily="34" charset="0"/>
                <a:ea typeface="宋体" panose="02010600030101010101" pitchFamily="2" charset="-122"/>
              </a:rPr>
              <a:t>op</a:t>
            </a:r>
            <a:r>
              <a:rPr lang="zh-CN" altLang="en-US" sz="2400" b="1">
                <a:solidFill>
                  <a:srgbClr val="CCFFFF"/>
                </a:solidFill>
                <a:latin typeface="Arial" panose="020B0604020202020204" pitchFamily="34" charset="0"/>
                <a:ea typeface="宋体" panose="02010600030101010101" pitchFamily="2" charset="-122"/>
              </a:rPr>
              <a:t>，</a:t>
            </a:r>
            <a:r>
              <a:rPr lang="en-US" altLang="zh-CN" sz="2400" b="1">
                <a:solidFill>
                  <a:srgbClr val="CCFFFF"/>
                </a:solidFill>
                <a:latin typeface="Arial" panose="020B0604020202020204" pitchFamily="34" charset="0"/>
                <a:ea typeface="宋体" panose="02010600030101010101" pitchFamily="2" charset="-122"/>
              </a:rPr>
              <a:t>26</a:t>
            </a:r>
            <a:r>
              <a:rPr lang="zh-CN" altLang="en-US" sz="2400" b="1">
                <a:solidFill>
                  <a:srgbClr val="CCFFFF"/>
                </a:solidFill>
                <a:latin typeface="Arial" panose="020B0604020202020204" pitchFamily="34" charset="0"/>
                <a:ea typeface="宋体" panose="02010600030101010101" pitchFamily="2" charset="-122"/>
              </a:rPr>
              <a:t>位偏移量）</a:t>
            </a:r>
          </a:p>
          <a:p>
            <a:pPr fontAlgn="base">
              <a:lnSpc>
                <a:spcPct val="120000"/>
              </a:lnSpc>
              <a:spcBef>
                <a:spcPct val="50000"/>
              </a:spcBef>
              <a:spcAft>
                <a:spcPct val="0"/>
              </a:spcAft>
            </a:pPr>
            <a:r>
              <a:rPr lang="zh-CN" altLang="en-US" sz="2800" b="1">
                <a:solidFill>
                  <a:srgbClr val="CCFFFF"/>
                </a:solidFill>
                <a:latin typeface="Arial" panose="020B0604020202020204" pitchFamily="34" charset="0"/>
                <a:ea typeface="宋体" panose="02010600030101010101" pitchFamily="2" charset="-122"/>
              </a:rPr>
              <a:t>  </a:t>
            </a:r>
            <a:r>
              <a:rPr lang="en-US" altLang="zh-CN" sz="2800" b="1">
                <a:solidFill>
                  <a:srgbClr val="FFFF00"/>
                </a:solidFill>
                <a:latin typeface="Arial" panose="020B0604020202020204" pitchFamily="34" charset="0"/>
                <a:ea typeface="宋体" panose="02010600030101010101" pitchFamily="2" charset="-122"/>
              </a:rPr>
              <a:t>bne  disp  </a:t>
            </a:r>
            <a:r>
              <a:rPr lang="zh-CN" altLang="en-US" sz="2800" b="1">
                <a:solidFill>
                  <a:srgbClr val="CCFFFF"/>
                </a:solidFill>
                <a:latin typeface="Arial" panose="020B0604020202020204" pitchFamily="34" charset="0"/>
                <a:ea typeface="宋体" panose="02010600030101010101" pitchFamily="2" charset="-122"/>
              </a:rPr>
              <a:t>；</a:t>
            </a:r>
            <a:r>
              <a:rPr lang="en-US" altLang="zh-CN" sz="2800" b="1">
                <a:solidFill>
                  <a:srgbClr val="CCFFFF"/>
                </a:solidFill>
                <a:latin typeface="Arial" panose="020B0604020202020204" pitchFamily="34" charset="0"/>
                <a:ea typeface="宋体" panose="02010600030101010101" pitchFamily="2" charset="-122"/>
              </a:rPr>
              <a:t>if Z</a:t>
            </a:r>
            <a:r>
              <a:rPr lang="zh-CN" altLang="en-US" sz="2800" b="1">
                <a:solidFill>
                  <a:srgbClr val="CCFFFF"/>
                </a:solidFill>
                <a:latin typeface="Arial" panose="020B0604020202020204" pitchFamily="34" charset="0"/>
                <a:ea typeface="宋体" panose="02010600030101010101" pitchFamily="2" charset="-122"/>
              </a:rPr>
              <a:t>，</a:t>
            </a:r>
            <a:r>
              <a:rPr lang="en-US" altLang="zh-CN" sz="2800" b="1">
                <a:solidFill>
                  <a:srgbClr val="CCFFFF"/>
                </a:solidFill>
                <a:latin typeface="Arial" panose="020B0604020202020204" pitchFamily="34" charset="0"/>
                <a:ea typeface="宋体" panose="02010600030101010101" pitchFamily="2" charset="-122"/>
              </a:rPr>
              <a:t>PC = PC + disp </a:t>
            </a:r>
          </a:p>
          <a:p>
            <a:pPr fontAlgn="base">
              <a:lnSpc>
                <a:spcPct val="120000"/>
              </a:lnSpc>
              <a:spcBef>
                <a:spcPct val="50000"/>
              </a:spcBef>
              <a:spcAft>
                <a:spcPct val="0"/>
              </a:spcAft>
            </a:pPr>
            <a:r>
              <a:rPr lang="zh-CN" altLang="en-US" sz="2000" b="1">
                <a:solidFill>
                  <a:srgbClr val="CCFFFF"/>
                </a:solidFill>
                <a:latin typeface="Arial" panose="020B0604020202020204" pitchFamily="34" charset="0"/>
                <a:ea typeface="宋体" panose="02010600030101010101" pitchFamily="2" charset="-122"/>
              </a:rPr>
              <a:t>                              （</a:t>
            </a:r>
            <a:r>
              <a:rPr lang="en-US" altLang="zh-CN" sz="2000" b="1">
                <a:solidFill>
                  <a:srgbClr val="CCFFFF"/>
                </a:solidFill>
                <a:latin typeface="Arial" panose="020B0604020202020204" pitchFamily="34" charset="0"/>
                <a:ea typeface="宋体" panose="02010600030101010101" pitchFamily="2" charset="-122"/>
              </a:rPr>
              <a:t>ALU</a:t>
            </a:r>
            <a:r>
              <a:rPr lang="zh-CN" altLang="en-US" sz="2000" b="1">
                <a:solidFill>
                  <a:srgbClr val="CCFFFF"/>
                </a:solidFill>
                <a:latin typeface="Arial" panose="020B0604020202020204" pitchFamily="34" charset="0"/>
                <a:ea typeface="宋体" panose="02010600030101010101" pitchFamily="2" charset="-122"/>
              </a:rPr>
              <a:t>运算</a:t>
            </a:r>
            <a:r>
              <a:rPr lang="zh-CN" altLang="zh-CN" sz="2000" b="1">
                <a:solidFill>
                  <a:srgbClr val="CCFFFF"/>
                </a:solidFill>
                <a:latin typeface="Arial" panose="020B0604020202020204" pitchFamily="34" charset="0"/>
                <a:ea typeface="宋体" panose="02010600030101010101" pitchFamily="2" charset="-122"/>
              </a:rPr>
              <a:t>结果为</a:t>
            </a:r>
            <a:r>
              <a:rPr lang="zh-CN" altLang="en-US" sz="2000" b="1">
                <a:solidFill>
                  <a:srgbClr val="CCFFFF"/>
                </a:solidFill>
                <a:latin typeface="Arial" panose="020B0604020202020204" pitchFamily="34" charset="0"/>
                <a:ea typeface="宋体" panose="02010600030101010101" pitchFamily="2" charset="-122"/>
              </a:rPr>
              <a:t>非全</a:t>
            </a:r>
            <a:r>
              <a:rPr lang="en-US" altLang="zh-CN" sz="2000" b="1">
                <a:solidFill>
                  <a:srgbClr val="CCFFFF"/>
                </a:solidFill>
                <a:latin typeface="Arial" panose="020B0604020202020204" pitchFamily="34" charset="0"/>
                <a:ea typeface="宋体" panose="02010600030101010101" pitchFamily="2" charset="-122"/>
              </a:rPr>
              <a:t>0</a:t>
            </a:r>
            <a:r>
              <a:rPr lang="zh-CN" altLang="en-US" sz="2000" b="1">
                <a:solidFill>
                  <a:srgbClr val="CCFFFF"/>
                </a:solidFill>
                <a:latin typeface="Arial" panose="020B0604020202020204" pitchFamily="34" charset="0"/>
                <a:ea typeface="宋体" panose="02010600030101010101" pitchFamily="2" charset="-122"/>
              </a:rPr>
              <a:t>时，此时</a:t>
            </a:r>
            <a:r>
              <a:rPr lang="en-US" altLang="zh-CN" sz="2000" b="1">
                <a:solidFill>
                  <a:srgbClr val="CCFFFF"/>
                </a:solidFill>
                <a:latin typeface="Arial" panose="020B0604020202020204" pitchFamily="34" charset="0"/>
                <a:ea typeface="宋体" panose="02010600030101010101" pitchFamily="2" charset="-122"/>
              </a:rPr>
              <a:t>Z</a:t>
            </a:r>
            <a:r>
              <a:rPr lang="zh-CN" altLang="en-US" sz="2000" b="1">
                <a:solidFill>
                  <a:srgbClr val="CCFFFF"/>
                </a:solidFill>
                <a:latin typeface="Arial" panose="020B0604020202020204" pitchFamily="34" charset="0"/>
                <a:ea typeface="宋体" panose="02010600030101010101" pitchFamily="2" charset="-122"/>
              </a:rPr>
              <a:t>输出</a:t>
            </a:r>
            <a:r>
              <a:rPr lang="en-US" altLang="zh-CN" sz="2000" b="1">
                <a:solidFill>
                  <a:srgbClr val="CCFFFF"/>
                </a:solidFill>
                <a:latin typeface="Arial" panose="020B0604020202020204" pitchFamily="34" charset="0"/>
                <a:ea typeface="宋体" panose="02010600030101010101" pitchFamily="2" charset="-122"/>
              </a:rPr>
              <a:t>0</a:t>
            </a:r>
            <a:r>
              <a:rPr lang="zh-CN" altLang="en-US" sz="2000" b="1">
                <a:solidFill>
                  <a:srgbClr val="CCFFFF"/>
                </a:solidFill>
                <a:latin typeface="Arial" panose="020B0604020202020204" pitchFamily="34" charset="0"/>
                <a:ea typeface="宋体" panose="02010600030101010101" pitchFamily="2" charset="-122"/>
              </a:rPr>
              <a:t>，则转移）</a:t>
            </a:r>
          </a:p>
          <a:p>
            <a:pPr fontAlgn="base">
              <a:lnSpc>
                <a:spcPct val="120000"/>
              </a:lnSpc>
              <a:spcBef>
                <a:spcPct val="50000"/>
              </a:spcBef>
              <a:spcAft>
                <a:spcPct val="0"/>
              </a:spcAft>
            </a:pPr>
            <a:r>
              <a:rPr lang="zh-CN" altLang="en-US" sz="2800" b="1">
                <a:solidFill>
                  <a:srgbClr val="CCFFFF"/>
                </a:solidFill>
                <a:latin typeface="Arial" panose="020B0604020202020204" pitchFamily="34" charset="0"/>
                <a:ea typeface="宋体" panose="02010600030101010101" pitchFamily="2" charset="-122"/>
              </a:rPr>
              <a:t>  </a:t>
            </a:r>
            <a:r>
              <a:rPr lang="en-US" altLang="zh-CN" sz="2800" b="1">
                <a:solidFill>
                  <a:srgbClr val="FFFF00"/>
                </a:solidFill>
                <a:latin typeface="Arial" panose="020B0604020202020204" pitchFamily="34" charset="0"/>
                <a:ea typeface="宋体" panose="02010600030101010101" pitchFamily="2" charset="-122"/>
              </a:rPr>
              <a:t>beq  disp  </a:t>
            </a:r>
            <a:r>
              <a:rPr lang="zh-CN" altLang="en-US" sz="2800" b="1">
                <a:solidFill>
                  <a:srgbClr val="CCFFFF"/>
                </a:solidFill>
                <a:latin typeface="Arial" panose="020B0604020202020204" pitchFamily="34" charset="0"/>
                <a:ea typeface="宋体" panose="02010600030101010101" pitchFamily="2" charset="-122"/>
              </a:rPr>
              <a:t>；</a:t>
            </a:r>
            <a:r>
              <a:rPr lang="en-US" altLang="zh-CN" sz="2800" b="1">
                <a:solidFill>
                  <a:srgbClr val="CCFFFF"/>
                </a:solidFill>
                <a:latin typeface="Arial" panose="020B0604020202020204" pitchFamily="34" charset="0"/>
                <a:ea typeface="宋体" panose="02010600030101010101" pitchFamily="2" charset="-122"/>
              </a:rPr>
              <a:t>if Z</a:t>
            </a:r>
            <a:r>
              <a:rPr lang="zh-CN" altLang="en-US" sz="2800" b="1">
                <a:solidFill>
                  <a:srgbClr val="CCFFFF"/>
                </a:solidFill>
                <a:latin typeface="Arial" panose="020B0604020202020204" pitchFamily="34" charset="0"/>
                <a:ea typeface="宋体" panose="02010600030101010101" pitchFamily="2" charset="-122"/>
              </a:rPr>
              <a:t>，</a:t>
            </a:r>
            <a:r>
              <a:rPr lang="en-US" altLang="zh-CN" sz="2800" b="1">
                <a:solidFill>
                  <a:srgbClr val="CCFFFF"/>
                </a:solidFill>
                <a:latin typeface="Arial" panose="020B0604020202020204" pitchFamily="34" charset="0"/>
                <a:ea typeface="宋体" panose="02010600030101010101" pitchFamily="2" charset="-122"/>
              </a:rPr>
              <a:t>PC = PC + disp </a:t>
            </a:r>
          </a:p>
          <a:p>
            <a:pPr fontAlgn="base">
              <a:lnSpc>
                <a:spcPct val="120000"/>
              </a:lnSpc>
              <a:spcBef>
                <a:spcPct val="50000"/>
              </a:spcBef>
              <a:spcAft>
                <a:spcPct val="0"/>
              </a:spcAft>
            </a:pPr>
            <a:r>
              <a:rPr lang="zh-CN" altLang="en-US" sz="2000" b="1">
                <a:solidFill>
                  <a:srgbClr val="CCFFFF"/>
                </a:solidFill>
                <a:latin typeface="Arial" panose="020B0604020202020204" pitchFamily="34" charset="0"/>
                <a:ea typeface="宋体" panose="02010600030101010101" pitchFamily="2" charset="-122"/>
              </a:rPr>
              <a:t>                               （</a:t>
            </a:r>
            <a:r>
              <a:rPr lang="en-US" altLang="zh-CN" sz="2000" b="1">
                <a:solidFill>
                  <a:srgbClr val="CCFFFF"/>
                </a:solidFill>
                <a:latin typeface="Arial" panose="020B0604020202020204" pitchFamily="34" charset="0"/>
                <a:ea typeface="宋体" panose="02010600030101010101" pitchFamily="2" charset="-122"/>
              </a:rPr>
              <a:t>ALU</a:t>
            </a:r>
            <a:r>
              <a:rPr lang="zh-CN" altLang="en-US" sz="2000" b="1">
                <a:solidFill>
                  <a:srgbClr val="CCFFFF"/>
                </a:solidFill>
                <a:latin typeface="Arial" panose="020B0604020202020204" pitchFamily="34" charset="0"/>
                <a:ea typeface="宋体" panose="02010600030101010101" pitchFamily="2" charset="-122"/>
              </a:rPr>
              <a:t>运算</a:t>
            </a:r>
            <a:r>
              <a:rPr lang="zh-CN" altLang="zh-CN" sz="2000" b="1">
                <a:solidFill>
                  <a:srgbClr val="CCFFFF"/>
                </a:solidFill>
                <a:latin typeface="Arial" panose="020B0604020202020204" pitchFamily="34" charset="0"/>
                <a:ea typeface="宋体" panose="02010600030101010101" pitchFamily="2" charset="-122"/>
              </a:rPr>
              <a:t>结果</a:t>
            </a:r>
            <a:r>
              <a:rPr lang="zh-CN" altLang="en-US" sz="2000" b="1">
                <a:solidFill>
                  <a:srgbClr val="CCFFFF"/>
                </a:solidFill>
                <a:latin typeface="Arial" panose="020B0604020202020204" pitchFamily="34" charset="0"/>
                <a:ea typeface="宋体" panose="02010600030101010101" pitchFamily="2" charset="-122"/>
              </a:rPr>
              <a:t>为全</a:t>
            </a:r>
            <a:r>
              <a:rPr lang="en-US" altLang="zh-CN" sz="2000" b="1">
                <a:solidFill>
                  <a:srgbClr val="CCFFFF"/>
                </a:solidFill>
                <a:latin typeface="Arial" panose="020B0604020202020204" pitchFamily="34" charset="0"/>
                <a:ea typeface="宋体" panose="02010600030101010101" pitchFamily="2" charset="-122"/>
              </a:rPr>
              <a:t>0</a:t>
            </a:r>
            <a:r>
              <a:rPr lang="zh-CN" altLang="en-US" sz="2000" b="1">
                <a:solidFill>
                  <a:srgbClr val="CCFFFF"/>
                </a:solidFill>
                <a:latin typeface="Arial" panose="020B0604020202020204" pitchFamily="34" charset="0"/>
                <a:ea typeface="宋体" panose="02010600030101010101" pitchFamily="2" charset="-122"/>
              </a:rPr>
              <a:t>时，</a:t>
            </a:r>
            <a:r>
              <a:rPr lang="en-US" altLang="zh-CN" sz="2000" b="1">
                <a:solidFill>
                  <a:srgbClr val="CCFFFF"/>
                </a:solidFill>
                <a:latin typeface="Arial" panose="020B0604020202020204" pitchFamily="34" charset="0"/>
                <a:ea typeface="宋体" panose="02010600030101010101" pitchFamily="2" charset="-122"/>
              </a:rPr>
              <a:t>Z</a:t>
            </a:r>
            <a:r>
              <a:rPr lang="zh-CN" altLang="en-US" sz="2000" b="1">
                <a:solidFill>
                  <a:srgbClr val="CCFFFF"/>
                </a:solidFill>
                <a:latin typeface="Arial" panose="020B0604020202020204" pitchFamily="34" charset="0"/>
                <a:ea typeface="宋体" panose="02010600030101010101" pitchFamily="2" charset="-122"/>
              </a:rPr>
              <a:t>输出</a:t>
            </a:r>
            <a:r>
              <a:rPr lang="en-US" altLang="zh-CN" sz="2000" b="1">
                <a:solidFill>
                  <a:srgbClr val="CCFFFF"/>
                </a:solidFill>
                <a:latin typeface="Arial" panose="020B0604020202020204" pitchFamily="34" charset="0"/>
                <a:ea typeface="宋体" panose="02010600030101010101" pitchFamily="2" charset="-122"/>
              </a:rPr>
              <a:t>1</a:t>
            </a:r>
            <a:r>
              <a:rPr lang="zh-CN" altLang="en-US" sz="2000" b="1">
                <a:solidFill>
                  <a:srgbClr val="CCFFFF"/>
                </a:solidFill>
                <a:latin typeface="Arial" panose="020B0604020202020204" pitchFamily="34" charset="0"/>
                <a:ea typeface="宋体" panose="02010600030101010101" pitchFamily="2" charset="-122"/>
              </a:rPr>
              <a:t>，则转移）</a:t>
            </a:r>
          </a:p>
          <a:p>
            <a:pPr fontAlgn="base">
              <a:lnSpc>
                <a:spcPct val="120000"/>
              </a:lnSpc>
              <a:spcBef>
                <a:spcPct val="50000"/>
              </a:spcBef>
              <a:spcAft>
                <a:spcPct val="0"/>
              </a:spcAft>
            </a:pPr>
            <a:r>
              <a:rPr lang="zh-CN" altLang="en-US" sz="2800" b="1">
                <a:solidFill>
                  <a:srgbClr val="FFFF00"/>
                </a:solidFill>
                <a:latin typeface="Arial" panose="020B0604020202020204" pitchFamily="34" charset="0"/>
                <a:ea typeface="宋体" panose="02010600030101010101" pitchFamily="2" charset="-122"/>
              </a:rPr>
              <a:t>  </a:t>
            </a:r>
            <a:r>
              <a:rPr lang="en-US" altLang="zh-CN" sz="2800" b="1">
                <a:solidFill>
                  <a:srgbClr val="FFFF00"/>
                </a:solidFill>
                <a:latin typeface="Arial" panose="020B0604020202020204" pitchFamily="34" charset="0"/>
                <a:ea typeface="宋体" panose="02010600030101010101" pitchFamily="2" charset="-122"/>
              </a:rPr>
              <a:t>branch  disp </a:t>
            </a:r>
            <a:r>
              <a:rPr lang="zh-CN" altLang="en-US" sz="2800" b="1">
                <a:solidFill>
                  <a:srgbClr val="CCFFFF"/>
                </a:solidFill>
                <a:latin typeface="Arial" panose="020B0604020202020204" pitchFamily="34" charset="0"/>
                <a:ea typeface="宋体" panose="02010600030101010101" pitchFamily="2" charset="-122"/>
              </a:rPr>
              <a:t>；</a:t>
            </a:r>
            <a:r>
              <a:rPr lang="en-US" altLang="zh-CN" sz="2800" b="1">
                <a:solidFill>
                  <a:srgbClr val="CCFFFF"/>
                </a:solidFill>
                <a:latin typeface="Arial" panose="020B0604020202020204" pitchFamily="34" charset="0"/>
                <a:ea typeface="宋体" panose="02010600030101010101" pitchFamily="2" charset="-122"/>
              </a:rPr>
              <a:t>PC = PC + disp </a:t>
            </a:r>
            <a:r>
              <a:rPr lang="zh-CN" altLang="en-US" sz="2000" b="1">
                <a:solidFill>
                  <a:srgbClr val="CCFFFF"/>
                </a:solidFill>
                <a:latin typeface="Arial" panose="020B0604020202020204" pitchFamily="34" charset="0"/>
                <a:ea typeface="宋体" panose="02010600030101010101" pitchFamily="2" charset="-122"/>
              </a:rPr>
              <a:t>（无条件转移）</a:t>
            </a:r>
            <a:endParaRPr lang="zh-CN" altLang="en-US" sz="2800" b="1">
              <a:solidFill>
                <a:srgbClr val="CCFFFF"/>
              </a:solidFill>
              <a:latin typeface="Arial" panose="020B0604020202020204" pitchFamily="34" charset="0"/>
              <a:ea typeface="宋体" panose="02010600030101010101" pitchFamily="2" charset="-122"/>
            </a:endParaRPr>
          </a:p>
          <a:p>
            <a:pPr fontAlgn="base">
              <a:lnSpc>
                <a:spcPct val="120000"/>
              </a:lnSpc>
              <a:spcBef>
                <a:spcPct val="50000"/>
              </a:spcBef>
              <a:spcAft>
                <a:spcPct val="0"/>
              </a:spcAft>
            </a:pPr>
            <a:r>
              <a:rPr lang="zh-CN" altLang="en-US" sz="2800" b="1">
                <a:solidFill>
                  <a:srgbClr val="FF0033"/>
                </a:solidFill>
                <a:latin typeface="Arial" panose="020B0604020202020204" pitchFamily="34" charset="0"/>
                <a:ea typeface="宋体" panose="02010600030101010101" pitchFamily="2" charset="-122"/>
              </a:rPr>
              <a:t>    </a:t>
            </a:r>
            <a:r>
              <a:rPr lang="zh-CN" altLang="en-US" sz="2800" b="1">
                <a:solidFill>
                  <a:srgbClr val="66FF33"/>
                </a:solidFill>
                <a:latin typeface="Arial" panose="020B0604020202020204" pitchFamily="34" charset="0"/>
                <a:ea typeface="宋体" panose="02010600030101010101" pitchFamily="2" charset="-122"/>
              </a:rPr>
              <a:t>转移指令在ID</a:t>
            </a:r>
            <a:r>
              <a:rPr lang="zh-CN" altLang="zh-CN" sz="2800" b="1">
                <a:solidFill>
                  <a:srgbClr val="66FF33"/>
                </a:solidFill>
                <a:latin typeface="Arial" panose="020B0604020202020204" pitchFamily="34" charset="0"/>
                <a:ea typeface="宋体" panose="02010600030101010101" pitchFamily="2" charset="-122"/>
              </a:rPr>
              <a:t>级由专用加法器计算转移地址</a:t>
            </a:r>
            <a:r>
              <a:rPr lang="zh-CN" altLang="en-US" sz="2800" b="1">
                <a:solidFill>
                  <a:srgbClr val="66FF33"/>
                </a:solidFill>
                <a:latin typeface="Arial" panose="020B0604020202020204" pitchFamily="34" charset="0"/>
                <a:ea typeface="宋体" panose="02010600030101010101" pitchFamily="2" charset="-122"/>
              </a:rPr>
              <a:t>；条件转移指令同时判断转移条件。</a:t>
            </a:r>
          </a:p>
          <a:p>
            <a:pPr fontAlgn="base">
              <a:lnSpc>
                <a:spcPct val="120000"/>
              </a:lnSpc>
              <a:spcBef>
                <a:spcPct val="50000"/>
              </a:spcBef>
              <a:spcAft>
                <a:spcPct val="0"/>
              </a:spcAft>
            </a:pPr>
            <a:r>
              <a:rPr lang="zh-CN" altLang="en-US" sz="2800" b="1">
                <a:solidFill>
                  <a:srgbClr val="CCFFFF"/>
                </a:solidFill>
                <a:latin typeface="Arial" panose="020B0604020202020204" pitchFamily="34" charset="0"/>
                <a:ea typeface="宋体" panose="02010600030101010101" pitchFamily="2" charset="-122"/>
              </a:rPr>
              <a:t>     </a:t>
            </a:r>
          </a:p>
        </p:txBody>
      </p:sp>
      <p:cxnSp>
        <p:nvCxnSpPr>
          <p:cNvPr id="7" name="直接连接符 6">
            <a:extLst>
              <a:ext uri="{FF2B5EF4-FFF2-40B4-BE49-F238E27FC236}">
                <a16:creationId xmlns:a16="http://schemas.microsoft.com/office/drawing/2014/main" id="{9A25F165-A1FB-451A-B244-3B54E2A4649E}"/>
              </a:ext>
            </a:extLst>
          </p:cNvPr>
          <p:cNvCxnSpPr/>
          <p:nvPr/>
        </p:nvCxnSpPr>
        <p:spPr>
          <a:xfrm>
            <a:off x="4625975" y="2260600"/>
            <a:ext cx="304800" cy="1588"/>
          </a:xfrm>
          <a:prstGeom prst="line">
            <a:avLst/>
          </a:prstGeom>
          <a:ln w="28575">
            <a:solidFill>
              <a:srgbClr val="CCFFFF"/>
            </a:solidFill>
          </a:ln>
        </p:spPr>
        <p:style>
          <a:lnRef idx="1">
            <a:schemeClr val="accent1"/>
          </a:lnRef>
          <a:fillRef idx="0">
            <a:schemeClr val="accent1"/>
          </a:fillRef>
          <a:effectRef idx="0">
            <a:schemeClr val="accent1"/>
          </a:effectRef>
          <a:fontRef idx="minor">
            <a:schemeClr val="tx1"/>
          </a:fontRef>
        </p:style>
      </p:cxnSp>
      <p:sp>
        <p:nvSpPr>
          <p:cNvPr id="104452" name="灯片编号占位符 4">
            <a:extLst>
              <a:ext uri="{FF2B5EF4-FFF2-40B4-BE49-F238E27FC236}">
                <a16:creationId xmlns:a16="http://schemas.microsoft.com/office/drawing/2014/main" id="{0934E1F2-AE22-4A88-A364-BC8FCBE8D1C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fontAlgn="base">
              <a:spcBef>
                <a:spcPct val="50000"/>
              </a:spcBef>
              <a:spcAft>
                <a:spcPct val="0"/>
              </a:spcAft>
            </a:pPr>
            <a:fld id="{0519F755-3220-478D-A2A5-6D4F0D3AA0FB}" type="slidenum">
              <a:rPr lang="en-US" altLang="zh-CN" sz="1200" b="1">
                <a:solidFill>
                  <a:srgbClr val="FFFFFF"/>
                </a:solidFill>
                <a:latin typeface="Arial" panose="020B0604020202020204" pitchFamily="34" charset="0"/>
                <a:ea typeface="宋体" panose="02010600030101010101" pitchFamily="2" charset="-122"/>
              </a:rPr>
              <a:pPr fontAlgn="base">
                <a:spcBef>
                  <a:spcPct val="50000"/>
                </a:spcBef>
                <a:spcAft>
                  <a:spcPct val="0"/>
                </a:spcAft>
              </a:pPr>
              <a:t>323</a:t>
            </a:fld>
            <a:endParaRPr lang="en-US" altLang="zh-CN" sz="1200" b="1">
              <a:solidFill>
                <a:srgbClr val="FFFFFF"/>
              </a:solidFill>
              <a:latin typeface="Arial" panose="020B0604020202020204" pitchFamily="34" charset="0"/>
              <a:ea typeface="宋体" panose="02010600030101010101" pitchFamily="2" charset="-122"/>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9874" name="Group 2">
            <a:extLst>
              <a:ext uri="{FF2B5EF4-FFF2-40B4-BE49-F238E27FC236}">
                <a16:creationId xmlns:a16="http://schemas.microsoft.com/office/drawing/2014/main" id="{F54A4CA6-F98C-431F-9218-B73CF8ACDC4E}"/>
              </a:ext>
            </a:extLst>
          </p:cNvPr>
          <p:cNvGraphicFramePr>
            <a:graphicFrameLocks noGrp="1"/>
          </p:cNvGraphicFramePr>
          <p:nvPr/>
        </p:nvGraphicFramePr>
        <p:xfrm>
          <a:off x="1752600" y="838201"/>
          <a:ext cx="8915400" cy="5445128"/>
        </p:xfrm>
        <a:graphic>
          <a:graphicData uri="http://schemas.openxmlformats.org/drawingml/2006/table">
            <a:tbl>
              <a:tblPr/>
              <a:tblGrid>
                <a:gridCol w="1273175">
                  <a:extLst>
                    <a:ext uri="{9D8B030D-6E8A-4147-A177-3AD203B41FA5}">
                      <a16:colId xmlns:a16="http://schemas.microsoft.com/office/drawing/2014/main" val="20000"/>
                    </a:ext>
                  </a:extLst>
                </a:gridCol>
                <a:gridCol w="808038">
                  <a:extLst>
                    <a:ext uri="{9D8B030D-6E8A-4147-A177-3AD203B41FA5}">
                      <a16:colId xmlns:a16="http://schemas.microsoft.com/office/drawing/2014/main" val="20001"/>
                    </a:ext>
                  </a:extLst>
                </a:gridCol>
                <a:gridCol w="844550">
                  <a:extLst>
                    <a:ext uri="{9D8B030D-6E8A-4147-A177-3AD203B41FA5}">
                      <a16:colId xmlns:a16="http://schemas.microsoft.com/office/drawing/2014/main" val="20002"/>
                    </a:ext>
                  </a:extLst>
                </a:gridCol>
                <a:gridCol w="801687">
                  <a:extLst>
                    <a:ext uri="{9D8B030D-6E8A-4147-A177-3AD203B41FA5}">
                      <a16:colId xmlns:a16="http://schemas.microsoft.com/office/drawing/2014/main" val="20003"/>
                    </a:ext>
                  </a:extLst>
                </a:gridCol>
                <a:gridCol w="784225">
                  <a:extLst>
                    <a:ext uri="{9D8B030D-6E8A-4147-A177-3AD203B41FA5}">
                      <a16:colId xmlns:a16="http://schemas.microsoft.com/office/drawing/2014/main" val="20004"/>
                    </a:ext>
                  </a:extLst>
                </a:gridCol>
                <a:gridCol w="2354263">
                  <a:extLst>
                    <a:ext uri="{9D8B030D-6E8A-4147-A177-3AD203B41FA5}">
                      <a16:colId xmlns:a16="http://schemas.microsoft.com/office/drawing/2014/main" val="20005"/>
                    </a:ext>
                  </a:extLst>
                </a:gridCol>
                <a:gridCol w="2049462">
                  <a:extLst>
                    <a:ext uri="{9D8B030D-6E8A-4147-A177-3AD203B41FA5}">
                      <a16:colId xmlns:a16="http://schemas.microsoft.com/office/drawing/2014/main" val="20006"/>
                    </a:ext>
                  </a:extLst>
                </a:gridCol>
              </a:tblGrid>
              <a:tr h="642938">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dirty="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31       26</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25  21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20  16</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15   5</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4    0</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指令</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意义</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00    0000</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rd</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endParaRPr kumimoji="0" lang="zh-CN" altLang="zh-CN" sz="1800" b="0" i="0" u="none" strike="noStrike" cap="none" normalizeH="0" baseline="0">
                        <a:ln>
                          <a:noFill/>
                        </a:ln>
                        <a:effectLst>
                          <a:outerShdw blurRad="38100" dist="38100" dir="2700000" algn="tl">
                            <a:srgbClr val="FFFFFF"/>
                          </a:outerShdw>
                        </a:effectLst>
                        <a:latin typeface="Arial" panose="020B060402020202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and rd ,rs1,rs2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寄存器与寄存器</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3225">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00    0001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rd</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imme</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andi rd,rs1,imme</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寄存器与立即数</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00    0010</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rd</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endParaRPr kumimoji="0" lang="zh-CN" altLang="zh-CN" sz="1800" b="0" i="0" u="none" strike="noStrike" cap="none" normalizeH="0" baseline="0">
                        <a:ln>
                          <a:noFill/>
                        </a:ln>
                        <a:effectLst>
                          <a:outerShdw blurRad="38100" dist="38100" dir="2700000" algn="tl">
                            <a:srgbClr val="FFFFFF"/>
                          </a:outerShdw>
                        </a:effectLst>
                        <a:latin typeface="Arial" panose="020B060402020202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or rd,rs1,rs2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寄存器或寄存器</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6713">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00    0011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rd</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imme</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ori rd,rs1,imme</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寄存器或立即数</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6713">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dirty="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00    0100</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rd</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endParaRPr kumimoji="0" lang="zh-CN" altLang="zh-CN" sz="1800" b="0" i="0" u="none" strike="noStrike" cap="none" normalizeH="0" baseline="0">
                        <a:ln>
                          <a:noFill/>
                        </a:ln>
                        <a:effectLst>
                          <a:outerShdw blurRad="38100" dist="38100" dir="2700000" algn="tl">
                            <a:srgbClr val="FFFFFF"/>
                          </a:outerShdw>
                        </a:effectLst>
                        <a:latin typeface="Arial" panose="020B060402020202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add rd,rs1,rs2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寄存器加寄存器</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6713">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00    0101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rd</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imme</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addi rd,rs1,imme</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寄存器加立即数</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6713">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00    0110</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rd</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endParaRPr kumimoji="0" lang="zh-CN" altLang="zh-CN" sz="1800" b="0" i="0" u="none" strike="noStrike" cap="none" normalizeH="0" baseline="0">
                        <a:ln>
                          <a:noFill/>
                        </a:ln>
                        <a:effectLst>
                          <a:outerShdw blurRad="38100" dist="38100" dir="2700000" algn="tl">
                            <a:srgbClr val="FFFFFF"/>
                          </a:outerShdw>
                        </a:effectLst>
                        <a:latin typeface="Arial" panose="020B060402020202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sub rd,rs1,rs2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寄存器减寄存器</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8300">
                <a:tc rowSpan="3">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00    0111</a:t>
                      </a:r>
                    </a:p>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00    1000</a:t>
                      </a:r>
                    </a:p>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00    1001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rd</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rowSpan="3" gridSpan="2">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imme</a:t>
                      </a:r>
                    </a:p>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imme</a:t>
                      </a:r>
                    </a:p>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imme</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rowSpan="3" hMerge="1">
                  <a:txBody>
                    <a:bodyPr/>
                    <a:lstStyle/>
                    <a:p>
                      <a:endParaRPr lang="zh-CN"/>
                    </a:p>
                  </a:txBody>
                  <a:tcPr/>
                </a:tc>
                <a:tc rowSpan="3">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subi rd,rs1,imme</a:t>
                      </a:r>
                    </a:p>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load rd,imme(rs1)</a:t>
                      </a:r>
                    </a:p>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store rd,imme(rs1)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rowSpan="3">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寄存器减立即数</a:t>
                      </a:r>
                    </a:p>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从存储器读数据</a:t>
                      </a:r>
                    </a:p>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向存储器写数据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6713">
                <a:tc vMerge="1">
                  <a:txBody>
                    <a:bodyPr/>
                    <a:lstStyle/>
                    <a:p>
                      <a:endParaRPr lang="zh-CN"/>
                    </a:p>
                  </a:txBody>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rd</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vMerge="1">
                  <a:txBody>
                    <a:bodyPr/>
                    <a:lstStyle/>
                    <a:p>
                      <a:endParaRPr lang="zh-CN"/>
                    </a:p>
                  </a:txBody>
                  <a:tcPr/>
                </a:tc>
                <a:tc hMerge="1"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9"/>
                  </a:ext>
                </a:extLst>
              </a:tr>
              <a:tr h="368300">
                <a:tc vMerge="1">
                  <a:txBody>
                    <a:bodyPr/>
                    <a:lstStyle/>
                    <a:p>
                      <a:endParaRPr lang="zh-CN"/>
                    </a:p>
                  </a:txBody>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rd</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vMerge="1">
                  <a:txBody>
                    <a:bodyPr/>
                    <a:lstStyle/>
                    <a:p>
                      <a:endParaRPr lang="zh-CN"/>
                    </a:p>
                  </a:txBody>
                  <a:tcPr/>
                </a:tc>
                <a:tc hMerge="1"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10"/>
                  </a:ext>
                </a:extLst>
              </a:tr>
              <a:tr h="1095374">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66FF33"/>
                          </a:solidFill>
                          <a:effectLst>
                            <a:outerShdw blurRad="38100" dist="38100" dir="2700000" algn="tl">
                              <a:srgbClr val="000000"/>
                            </a:outerShdw>
                          </a:effectLst>
                          <a:latin typeface="Calibri" panose="020F0502020204030204" pitchFamily="34" charset="0"/>
                          <a:ea typeface="宋体" panose="02010600030101010101" pitchFamily="2" charset="-122"/>
                        </a:rPr>
                        <a:t>00    1010</a:t>
                      </a:r>
                    </a:p>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66FF33"/>
                          </a:solidFill>
                          <a:effectLst>
                            <a:outerShdw blurRad="38100" dist="38100" dir="2700000" algn="tl">
                              <a:srgbClr val="000000"/>
                            </a:outerShdw>
                          </a:effectLst>
                          <a:latin typeface="Calibri" panose="020F0502020204030204" pitchFamily="34" charset="0"/>
                          <a:ea typeface="宋体" panose="02010600030101010101" pitchFamily="2" charset="-122"/>
                        </a:rPr>
                        <a:t>00    1011</a:t>
                      </a:r>
                    </a:p>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66FF33"/>
                          </a:solidFill>
                          <a:effectLst>
                            <a:outerShdw blurRad="38100" dist="38100" dir="2700000" algn="tl">
                              <a:srgbClr val="000000"/>
                            </a:outerShdw>
                          </a:effectLst>
                          <a:latin typeface="Calibri" panose="020F0502020204030204" pitchFamily="34" charset="0"/>
                          <a:ea typeface="宋体" panose="02010600030101010101" pitchFamily="2" charset="-122"/>
                        </a:rPr>
                        <a:t>00    1100</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outerShdw blurRad="38100" dist="38100" dir="2700000" algn="tl">
                              <a:srgbClr val="000000"/>
                            </a:outerShdw>
                          </a:effectLst>
                          <a:latin typeface="Arial" panose="020B0604020202020204" pitchFamily="34" charset="0"/>
                          <a:ea typeface="宋体" panose="02010600030101010101" pitchFamily="2" charset="-122"/>
                        </a:rPr>
                        <a:t>disp</a:t>
                      </a:r>
                    </a:p>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outerShdw blurRad="38100" dist="38100" dir="2700000" algn="tl">
                              <a:srgbClr val="000000"/>
                            </a:outerShdw>
                          </a:effectLst>
                          <a:latin typeface="Arial" panose="020B0604020202020204" pitchFamily="34" charset="0"/>
                          <a:ea typeface="宋体" panose="02010600030101010101" pitchFamily="2" charset="-122"/>
                        </a:rPr>
                        <a:t>disp</a:t>
                      </a:r>
                    </a:p>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outerShdw blurRad="38100" dist="38100" dir="2700000" algn="tl">
                              <a:srgbClr val="000000"/>
                            </a:outerShdw>
                          </a:effectLst>
                          <a:latin typeface="Arial" panose="020B0604020202020204" pitchFamily="34" charset="0"/>
                          <a:ea typeface="宋体" panose="02010600030101010101" pitchFamily="2" charset="-122"/>
                        </a:rPr>
                        <a:t>disp</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outerShdw blurRad="38100" dist="38100" dir="2700000" algn="tl">
                              <a:srgbClr val="000000"/>
                            </a:outerShdw>
                          </a:effectLst>
                          <a:latin typeface="Arial" panose="020B0604020202020204" pitchFamily="34" charset="0"/>
                          <a:ea typeface="宋体" panose="02010600030101010101" pitchFamily="2" charset="-122"/>
                        </a:rPr>
                        <a:t>bne disp</a:t>
                      </a:r>
                    </a:p>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outerShdw blurRad="38100" dist="38100" dir="2700000" algn="tl">
                              <a:srgbClr val="000000"/>
                            </a:outerShdw>
                          </a:effectLst>
                          <a:latin typeface="Arial" panose="020B0604020202020204" pitchFamily="34" charset="0"/>
                          <a:ea typeface="宋体" panose="02010600030101010101" pitchFamily="2" charset="-122"/>
                        </a:rPr>
                        <a:t>beq disp</a:t>
                      </a:r>
                    </a:p>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outerShdw blurRad="38100" dist="38100" dir="2700000" algn="tl">
                              <a:srgbClr val="000000"/>
                            </a:outerShdw>
                          </a:effectLst>
                          <a:latin typeface="Arial" panose="020B0604020202020204" pitchFamily="34" charset="0"/>
                          <a:ea typeface="宋体" panose="02010600030101010101" pitchFamily="2" charset="-122"/>
                        </a:rPr>
                        <a:t>branch disp</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66FF33"/>
                          </a:solidFill>
                          <a:effectLst>
                            <a:outerShdw blurRad="38100" dist="38100" dir="2700000" algn="tl">
                              <a:srgbClr val="000000"/>
                            </a:outerShdw>
                          </a:effectLst>
                          <a:latin typeface="Calibri" panose="020F0502020204030204" pitchFamily="34" charset="0"/>
                          <a:ea typeface="宋体" panose="02010600030101010101" pitchFamily="2" charset="-122"/>
                        </a:rPr>
                        <a:t>结果非</a:t>
                      </a:r>
                      <a:r>
                        <a:rPr kumimoji="0" lang="en-US" altLang="zh-CN" sz="1800" b="1" i="0" u="none" strike="noStrike" cap="none" normalizeH="0" baseline="0">
                          <a:ln>
                            <a:noFill/>
                          </a:ln>
                          <a:solidFill>
                            <a:srgbClr val="66FF33"/>
                          </a:solidFill>
                          <a:effectLst>
                            <a:outerShdw blurRad="38100" dist="38100" dir="2700000" algn="tl">
                              <a:srgbClr val="000000"/>
                            </a:outerShdw>
                          </a:effectLst>
                          <a:latin typeface="Calibri" panose="020F0502020204030204" pitchFamily="34" charset="0"/>
                          <a:ea typeface="宋体" panose="02010600030101010101" pitchFamily="2" charset="-122"/>
                        </a:rPr>
                        <a:t>0</a:t>
                      </a:r>
                      <a:r>
                        <a:rPr kumimoji="0" lang="zh-CN" altLang="en-US" sz="1800" b="1" i="0" u="none" strike="noStrike" cap="none" normalizeH="0" baseline="0">
                          <a:ln>
                            <a:noFill/>
                          </a:ln>
                          <a:solidFill>
                            <a:srgbClr val="66FF33"/>
                          </a:solidFill>
                          <a:effectLst>
                            <a:outerShdw blurRad="38100" dist="38100" dir="2700000" algn="tl">
                              <a:srgbClr val="000000"/>
                            </a:outerShdw>
                          </a:effectLst>
                          <a:latin typeface="Calibri" panose="020F0502020204030204" pitchFamily="34" charset="0"/>
                          <a:ea typeface="宋体" panose="02010600030101010101" pitchFamily="2" charset="-122"/>
                        </a:rPr>
                        <a:t>时转移</a:t>
                      </a:r>
                    </a:p>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66FF33"/>
                          </a:solidFill>
                          <a:effectLst>
                            <a:outerShdw blurRad="38100" dist="38100" dir="2700000" algn="tl">
                              <a:srgbClr val="000000"/>
                            </a:outerShdw>
                          </a:effectLst>
                          <a:latin typeface="Calibri" panose="020F0502020204030204" pitchFamily="34" charset="0"/>
                          <a:ea typeface="宋体" panose="02010600030101010101" pitchFamily="2" charset="-122"/>
                        </a:rPr>
                        <a:t>结果为</a:t>
                      </a:r>
                      <a:r>
                        <a:rPr kumimoji="0" lang="en-US" altLang="zh-CN" sz="1800" b="1" i="0" u="none" strike="noStrike" cap="none" normalizeH="0" baseline="0">
                          <a:ln>
                            <a:noFill/>
                          </a:ln>
                          <a:solidFill>
                            <a:srgbClr val="66FF33"/>
                          </a:solidFill>
                          <a:effectLst>
                            <a:outerShdw blurRad="38100" dist="38100" dir="2700000" algn="tl">
                              <a:srgbClr val="000000"/>
                            </a:outerShdw>
                          </a:effectLst>
                          <a:latin typeface="Calibri" panose="020F0502020204030204" pitchFamily="34" charset="0"/>
                          <a:ea typeface="宋体" panose="02010600030101010101" pitchFamily="2" charset="-122"/>
                        </a:rPr>
                        <a:t>0</a:t>
                      </a:r>
                      <a:r>
                        <a:rPr kumimoji="0" lang="zh-CN" altLang="en-US" sz="1800" b="1" i="0" u="none" strike="noStrike" cap="none" normalizeH="0" baseline="0">
                          <a:ln>
                            <a:noFill/>
                          </a:ln>
                          <a:solidFill>
                            <a:srgbClr val="66FF33"/>
                          </a:solidFill>
                          <a:effectLst>
                            <a:outerShdw blurRad="38100" dist="38100" dir="2700000" algn="tl">
                              <a:srgbClr val="000000"/>
                            </a:outerShdw>
                          </a:effectLst>
                          <a:latin typeface="Calibri" panose="020F0502020204030204" pitchFamily="34" charset="0"/>
                          <a:ea typeface="宋体" panose="02010600030101010101" pitchFamily="2" charset="-122"/>
                        </a:rPr>
                        <a:t>时转移</a:t>
                      </a:r>
                    </a:p>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66FF33"/>
                          </a:solidFill>
                          <a:effectLst>
                            <a:outerShdw blurRad="38100" dist="38100" dir="2700000" algn="tl">
                              <a:srgbClr val="000000"/>
                            </a:outerShdw>
                          </a:effectLst>
                          <a:latin typeface="Calibri" panose="020F0502020204030204" pitchFamily="34" charset="0"/>
                          <a:ea typeface="宋体" panose="02010600030101010101" pitchFamily="2" charset="-122"/>
                        </a:rPr>
                        <a:t>无条件转移</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06589" name="Text Box 231">
            <a:extLst>
              <a:ext uri="{FF2B5EF4-FFF2-40B4-BE49-F238E27FC236}">
                <a16:creationId xmlns:a16="http://schemas.microsoft.com/office/drawing/2014/main" id="{3ACC6495-0105-498F-84E8-DA15BDB62B6B}"/>
              </a:ext>
            </a:extLst>
          </p:cNvPr>
          <p:cNvSpPr txBox="1">
            <a:spLocks noChangeArrowheads="1"/>
          </p:cNvSpPr>
          <p:nvPr/>
        </p:nvSpPr>
        <p:spPr bwMode="auto">
          <a:xfrm>
            <a:off x="2998789" y="211138"/>
            <a:ext cx="6408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400" b="1">
                <a:solidFill>
                  <a:srgbClr val="FFC000"/>
                </a:solidFill>
                <a:latin typeface="Arial" panose="020B0604020202020204" pitchFamily="34" charset="0"/>
                <a:ea typeface="宋体" panose="02010600030101010101" pitchFamily="2" charset="-122"/>
              </a:rPr>
              <a:t>表</a:t>
            </a:r>
            <a:r>
              <a:rPr lang="en-US" altLang="zh-CN" sz="2400" b="1">
                <a:solidFill>
                  <a:srgbClr val="FFC000"/>
                </a:solidFill>
                <a:latin typeface="Arial" panose="020B0604020202020204" pitchFamily="34" charset="0"/>
                <a:ea typeface="宋体" panose="02010600030101010101" pitchFamily="2" charset="-122"/>
              </a:rPr>
              <a:t>3-2.1  </a:t>
            </a:r>
            <a:r>
              <a:rPr lang="zh-CN" altLang="en-US" sz="2400" b="1">
                <a:solidFill>
                  <a:srgbClr val="FFC000"/>
                </a:solidFill>
                <a:latin typeface="Arial" panose="020B0604020202020204" pitchFamily="34" charset="0"/>
                <a:ea typeface="宋体" panose="02010600030101010101" pitchFamily="2" charset="-122"/>
              </a:rPr>
              <a:t>流水线处理机的指令系统和指令格式</a:t>
            </a:r>
          </a:p>
        </p:txBody>
      </p:sp>
      <p:sp>
        <p:nvSpPr>
          <p:cNvPr id="106590" name="灯片编号占位符 3">
            <a:extLst>
              <a:ext uri="{FF2B5EF4-FFF2-40B4-BE49-F238E27FC236}">
                <a16:creationId xmlns:a16="http://schemas.microsoft.com/office/drawing/2014/main" id="{AA55167F-A380-4BFC-944C-EFAC8A5F2FE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fontAlgn="base">
              <a:spcBef>
                <a:spcPct val="50000"/>
              </a:spcBef>
              <a:spcAft>
                <a:spcPct val="0"/>
              </a:spcAft>
            </a:pPr>
            <a:fld id="{628CFF62-9277-40F9-B812-B00346514DD7}" type="slidenum">
              <a:rPr lang="en-US" altLang="zh-CN" sz="1200" b="1">
                <a:solidFill>
                  <a:srgbClr val="FFFFFF"/>
                </a:solidFill>
                <a:latin typeface="Arial" panose="020B0604020202020204" pitchFamily="34" charset="0"/>
                <a:ea typeface="宋体" panose="02010600030101010101" pitchFamily="2" charset="-122"/>
              </a:rPr>
              <a:pPr fontAlgn="base">
                <a:spcBef>
                  <a:spcPct val="50000"/>
                </a:spcBef>
                <a:spcAft>
                  <a:spcPct val="0"/>
                </a:spcAft>
              </a:pPr>
              <a:t>324</a:t>
            </a:fld>
            <a:endParaRPr lang="en-US" altLang="zh-CN" sz="1200" b="1">
              <a:solidFill>
                <a:srgbClr val="FFFFFF"/>
              </a:solidFill>
              <a:latin typeface="Arial" panose="020B0604020202020204" pitchFamily="34" charset="0"/>
              <a:ea typeface="宋体" panose="02010600030101010101" pitchFamily="2" charset="-122"/>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1" name="椭圆 1">
            <a:extLst>
              <a:ext uri="{FF2B5EF4-FFF2-40B4-BE49-F238E27FC236}">
                <a16:creationId xmlns:a16="http://schemas.microsoft.com/office/drawing/2014/main" id="{4A70A012-7683-4CCA-A740-C898207537B9}"/>
              </a:ext>
            </a:extLst>
          </p:cNvPr>
          <p:cNvSpPr>
            <a:spLocks noChangeArrowheads="1"/>
          </p:cNvSpPr>
          <p:nvPr/>
        </p:nvSpPr>
        <p:spPr bwMode="auto">
          <a:xfrm>
            <a:off x="7967664" y="4437064"/>
            <a:ext cx="217487" cy="287337"/>
          </a:xfrm>
          <a:prstGeom prst="ellipse">
            <a:avLst/>
          </a:prstGeom>
          <a:solidFill>
            <a:schemeClr val="tx1"/>
          </a:solidFill>
          <a:ln w="9525">
            <a:solidFill>
              <a:srgbClr val="FF0000"/>
            </a:solidFill>
            <a:round/>
            <a:headEnd/>
            <a:tailEnd/>
          </a:ln>
        </p:spPr>
        <p:txBody>
          <a:bodyPr/>
          <a:lstStyle/>
          <a:p>
            <a:pPr fontAlgn="base">
              <a:spcBef>
                <a:spcPct val="50000"/>
              </a:spcBef>
              <a:spcAft>
                <a:spcPct val="0"/>
              </a:spcAft>
            </a:pPr>
            <a:endParaRPr lang="zh-CN" altLang="en-US" sz="1000" b="1">
              <a:solidFill>
                <a:srgbClr val="000000"/>
              </a:solidFill>
              <a:latin typeface="Arial" panose="020B0604020202020204" pitchFamily="34" charset="0"/>
              <a:ea typeface="宋体" panose="02010600030101010101" pitchFamily="2" charset="-122"/>
            </a:endParaRPr>
          </a:p>
        </p:txBody>
      </p:sp>
      <p:sp>
        <p:nvSpPr>
          <p:cNvPr id="107522" name="Text Box 3">
            <a:extLst>
              <a:ext uri="{FF2B5EF4-FFF2-40B4-BE49-F238E27FC236}">
                <a16:creationId xmlns:a16="http://schemas.microsoft.com/office/drawing/2014/main" id="{73D118FB-96D7-4154-8D0D-898237DDD06F}"/>
              </a:ext>
            </a:extLst>
          </p:cNvPr>
          <p:cNvSpPr txBox="1">
            <a:spLocks noChangeArrowheads="1"/>
          </p:cNvSpPr>
          <p:nvPr/>
        </p:nvSpPr>
        <p:spPr bwMode="auto">
          <a:xfrm>
            <a:off x="1920876" y="685801"/>
            <a:ext cx="8747125"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50000"/>
              </a:spcBef>
              <a:spcAft>
                <a:spcPct val="0"/>
              </a:spcAft>
            </a:pPr>
            <a:r>
              <a:rPr lang="zh-CN" altLang="en-US" sz="2800" b="1">
                <a:solidFill>
                  <a:srgbClr val="66FF33"/>
                </a:solidFill>
                <a:latin typeface="Arial" panose="020B0604020202020204" pitchFamily="34" charset="0"/>
                <a:ea typeface="宋体" panose="02010600030101010101" pitchFamily="2" charset="-122"/>
              </a:rPr>
              <a:t>转移指令在ID</a:t>
            </a:r>
            <a:r>
              <a:rPr lang="zh-CN" altLang="zh-CN" sz="2800" b="1">
                <a:solidFill>
                  <a:srgbClr val="66FF33"/>
                </a:solidFill>
                <a:latin typeface="Arial" panose="020B0604020202020204" pitchFamily="34" charset="0"/>
                <a:ea typeface="宋体" panose="02010600030101010101" pitchFamily="2" charset="-122"/>
              </a:rPr>
              <a:t>级由专用加法器计算转移地址</a:t>
            </a:r>
            <a:r>
              <a:rPr lang="zh-CN" altLang="en-US" sz="2800" b="1">
                <a:solidFill>
                  <a:srgbClr val="66FF33"/>
                </a:solidFill>
                <a:latin typeface="Arial" panose="020B0604020202020204" pitchFamily="34" charset="0"/>
                <a:ea typeface="宋体" panose="02010600030101010101" pitchFamily="2" charset="-122"/>
              </a:rPr>
              <a:t>；条件转移指令同时判断转移条件</a:t>
            </a:r>
            <a:r>
              <a:rPr lang="zh-CN" altLang="en-US" sz="2800" b="1">
                <a:solidFill>
                  <a:srgbClr val="FFFFFF"/>
                </a:solidFill>
                <a:latin typeface="Arial" panose="020B0604020202020204" pitchFamily="34" charset="0"/>
                <a:ea typeface="宋体" panose="02010600030101010101" pitchFamily="2" charset="-122"/>
              </a:rPr>
              <a:t>（是否转移的条件在</a:t>
            </a:r>
            <a:r>
              <a:rPr lang="en-US" altLang="zh-CN" sz="2800" b="1">
                <a:solidFill>
                  <a:srgbClr val="FFFFFF"/>
                </a:solidFill>
                <a:latin typeface="Arial" panose="020B0604020202020204" pitchFamily="34" charset="0"/>
                <a:ea typeface="宋体" panose="02010600030101010101" pitchFamily="2" charset="-122"/>
              </a:rPr>
              <a:t>EXE</a:t>
            </a:r>
            <a:r>
              <a:rPr lang="zh-CN" altLang="en-US" sz="2800" b="1">
                <a:solidFill>
                  <a:srgbClr val="FFFFFF"/>
                </a:solidFill>
                <a:latin typeface="Arial" panose="020B0604020202020204" pitchFamily="34" charset="0"/>
                <a:ea typeface="宋体" panose="02010600030101010101" pitchFamily="2" charset="-122"/>
              </a:rPr>
              <a:t>级由</a:t>
            </a:r>
            <a:r>
              <a:rPr lang="en-US" altLang="zh-CN" sz="2800" b="1">
                <a:solidFill>
                  <a:srgbClr val="FFFFFF"/>
                </a:solidFill>
                <a:latin typeface="Arial" panose="020B0604020202020204" pitchFamily="34" charset="0"/>
                <a:ea typeface="宋体" panose="02010600030101010101" pitchFamily="2" charset="-122"/>
              </a:rPr>
              <a:t>Z</a:t>
            </a:r>
            <a:r>
              <a:rPr lang="zh-CN" altLang="en-US" sz="2800" b="1">
                <a:solidFill>
                  <a:srgbClr val="FFFFFF"/>
                </a:solidFill>
                <a:latin typeface="Arial" panose="020B0604020202020204" pitchFamily="34" charset="0"/>
                <a:ea typeface="宋体" panose="02010600030101010101" pitchFamily="2" charset="-122"/>
              </a:rPr>
              <a:t>确定）</a:t>
            </a:r>
            <a:r>
              <a:rPr lang="zh-CN" altLang="en-US" sz="2800" b="1">
                <a:solidFill>
                  <a:srgbClr val="66FF33"/>
                </a:solidFill>
                <a:latin typeface="Arial" panose="020B0604020202020204" pitchFamily="34" charset="0"/>
                <a:ea typeface="宋体" panose="02010600030101010101" pitchFamily="2" charset="-122"/>
              </a:rPr>
              <a:t>。</a:t>
            </a:r>
          </a:p>
        </p:txBody>
      </p:sp>
      <p:grpSp>
        <p:nvGrpSpPr>
          <p:cNvPr id="107523" name="组合 29">
            <a:extLst>
              <a:ext uri="{FF2B5EF4-FFF2-40B4-BE49-F238E27FC236}">
                <a16:creationId xmlns:a16="http://schemas.microsoft.com/office/drawing/2014/main" id="{C7A5E897-454F-404B-AB4E-68C209B2829B}"/>
              </a:ext>
            </a:extLst>
          </p:cNvPr>
          <p:cNvGrpSpPr>
            <a:grpSpLocks/>
          </p:cNvGrpSpPr>
          <p:nvPr/>
        </p:nvGrpSpPr>
        <p:grpSpPr bwMode="auto">
          <a:xfrm>
            <a:off x="1920875" y="2586038"/>
            <a:ext cx="8534400" cy="4267200"/>
            <a:chOff x="304800" y="2438400"/>
            <a:chExt cx="8534400" cy="4267200"/>
          </a:xfrm>
        </p:grpSpPr>
        <p:pic>
          <p:nvPicPr>
            <p:cNvPr id="107524" name="Picture 5" descr="20120317101003300_0001------">
              <a:extLst>
                <a:ext uri="{FF2B5EF4-FFF2-40B4-BE49-F238E27FC236}">
                  <a16:creationId xmlns:a16="http://schemas.microsoft.com/office/drawing/2014/main" id="{2FE30553-A740-4AED-86BF-DD58C836B8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38400"/>
              <a:ext cx="85344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7525" name="直接箭头连接符 22">
              <a:extLst>
                <a:ext uri="{FF2B5EF4-FFF2-40B4-BE49-F238E27FC236}">
                  <a16:creationId xmlns:a16="http://schemas.microsoft.com/office/drawing/2014/main" id="{6248F4B8-B2CF-4924-A1BA-99224E1000E5}"/>
                </a:ext>
              </a:extLst>
            </p:cNvPr>
            <p:cNvCxnSpPr>
              <a:cxnSpLocks noChangeShapeType="1"/>
            </p:cNvCxnSpPr>
            <p:nvPr/>
          </p:nvCxnSpPr>
          <p:spPr bwMode="auto">
            <a:xfrm rot="16200000" flipV="1">
              <a:off x="2552680" y="2705078"/>
              <a:ext cx="228599" cy="2"/>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07526" name="直接箭头连接符 24">
              <a:extLst>
                <a:ext uri="{FF2B5EF4-FFF2-40B4-BE49-F238E27FC236}">
                  <a16:creationId xmlns:a16="http://schemas.microsoft.com/office/drawing/2014/main" id="{C6FE82BA-06DC-4607-B3C5-E7FA2D75A705}"/>
                </a:ext>
              </a:extLst>
            </p:cNvPr>
            <p:cNvCxnSpPr>
              <a:cxnSpLocks noChangeShapeType="1"/>
            </p:cNvCxnSpPr>
            <p:nvPr/>
          </p:nvCxnSpPr>
          <p:spPr bwMode="auto">
            <a:xfrm rot="10800000" flipV="1">
              <a:off x="942675" y="2590800"/>
              <a:ext cx="1724325" cy="0"/>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07527" name="直接箭头连接符 26">
              <a:extLst>
                <a:ext uri="{FF2B5EF4-FFF2-40B4-BE49-F238E27FC236}">
                  <a16:creationId xmlns:a16="http://schemas.microsoft.com/office/drawing/2014/main" id="{4B019106-0B58-4D3D-9DA9-3DC2425F0732}"/>
                </a:ext>
              </a:extLst>
            </p:cNvPr>
            <p:cNvCxnSpPr>
              <a:cxnSpLocks noChangeShapeType="1"/>
            </p:cNvCxnSpPr>
            <p:nvPr/>
          </p:nvCxnSpPr>
          <p:spPr bwMode="auto">
            <a:xfrm rot="5400000">
              <a:off x="657979" y="2873978"/>
              <a:ext cx="567873" cy="1474"/>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07528" name="直接箭头连接符 28">
              <a:extLst>
                <a:ext uri="{FF2B5EF4-FFF2-40B4-BE49-F238E27FC236}">
                  <a16:creationId xmlns:a16="http://schemas.microsoft.com/office/drawing/2014/main" id="{78BB7E1D-3C42-4A55-A84E-AAD9A5E6E5C0}"/>
                </a:ext>
              </a:extLst>
            </p:cNvPr>
            <p:cNvCxnSpPr>
              <a:cxnSpLocks noChangeShapeType="1"/>
            </p:cNvCxnSpPr>
            <p:nvPr/>
          </p:nvCxnSpPr>
          <p:spPr bwMode="auto">
            <a:xfrm>
              <a:off x="942675" y="3158673"/>
              <a:ext cx="663202" cy="126194"/>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07529" name="直接连接符 19">
              <a:extLst>
                <a:ext uri="{FF2B5EF4-FFF2-40B4-BE49-F238E27FC236}">
                  <a16:creationId xmlns:a16="http://schemas.microsoft.com/office/drawing/2014/main" id="{50097549-3D59-46F4-A284-A7204A0B15E5}"/>
                </a:ext>
              </a:extLst>
            </p:cNvPr>
            <p:cNvCxnSpPr>
              <a:cxnSpLocks noChangeShapeType="1"/>
            </p:cNvCxnSpPr>
            <p:nvPr/>
          </p:nvCxnSpPr>
          <p:spPr bwMode="auto">
            <a:xfrm flipV="1">
              <a:off x="2003798" y="3505200"/>
              <a:ext cx="206002" cy="3205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07530" name="直接连接符 20">
              <a:extLst>
                <a:ext uri="{FF2B5EF4-FFF2-40B4-BE49-F238E27FC236}">
                  <a16:creationId xmlns:a16="http://schemas.microsoft.com/office/drawing/2014/main" id="{350AD749-3C25-474E-9FAB-2FB22C1BE9F7}"/>
                </a:ext>
              </a:extLst>
            </p:cNvPr>
            <p:cNvCxnSpPr>
              <a:cxnSpLocks noChangeShapeType="1"/>
            </p:cNvCxnSpPr>
            <p:nvPr/>
          </p:nvCxnSpPr>
          <p:spPr bwMode="auto">
            <a:xfrm rot="5400000" flipH="1" flipV="1">
              <a:off x="1831937" y="3197229"/>
              <a:ext cx="757165" cy="147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07531" name="直接连接符 21">
              <a:extLst>
                <a:ext uri="{FF2B5EF4-FFF2-40B4-BE49-F238E27FC236}">
                  <a16:creationId xmlns:a16="http://schemas.microsoft.com/office/drawing/2014/main" id="{00C768FF-0D3E-4C9B-8E07-2222C07E0656}"/>
                </a:ext>
              </a:extLst>
            </p:cNvPr>
            <p:cNvCxnSpPr>
              <a:cxnSpLocks noChangeShapeType="1"/>
            </p:cNvCxnSpPr>
            <p:nvPr/>
          </p:nvCxnSpPr>
          <p:spPr bwMode="auto">
            <a:xfrm rot="10800000">
              <a:off x="611074" y="2780092"/>
              <a:ext cx="1598726" cy="3930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07532" name="直接连接符 22">
              <a:extLst>
                <a:ext uri="{FF2B5EF4-FFF2-40B4-BE49-F238E27FC236}">
                  <a16:creationId xmlns:a16="http://schemas.microsoft.com/office/drawing/2014/main" id="{B44D1A35-5E0D-412C-95EC-53A274EA2812}"/>
                </a:ext>
              </a:extLst>
            </p:cNvPr>
            <p:cNvCxnSpPr>
              <a:cxnSpLocks noChangeShapeType="1"/>
            </p:cNvCxnSpPr>
            <p:nvPr/>
          </p:nvCxnSpPr>
          <p:spPr bwMode="auto">
            <a:xfrm rot="5400000">
              <a:off x="-399233" y="3788890"/>
              <a:ext cx="2019107" cy="147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07533" name="直接箭头连接符 26">
              <a:extLst>
                <a:ext uri="{FF2B5EF4-FFF2-40B4-BE49-F238E27FC236}">
                  <a16:creationId xmlns:a16="http://schemas.microsoft.com/office/drawing/2014/main" id="{0C69C581-CC68-436C-BA89-B7A1B08F46F9}"/>
                </a:ext>
              </a:extLst>
            </p:cNvPr>
            <p:cNvCxnSpPr>
              <a:cxnSpLocks noChangeShapeType="1"/>
            </p:cNvCxnSpPr>
            <p:nvPr/>
          </p:nvCxnSpPr>
          <p:spPr bwMode="auto">
            <a:xfrm>
              <a:off x="2362200" y="4800600"/>
              <a:ext cx="30480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07534" name="直接箭头连接符 29">
              <a:extLst>
                <a:ext uri="{FF2B5EF4-FFF2-40B4-BE49-F238E27FC236}">
                  <a16:creationId xmlns:a16="http://schemas.microsoft.com/office/drawing/2014/main" id="{D8C3CC10-6460-46A3-B20F-D7047C61A786}"/>
                </a:ext>
              </a:extLst>
            </p:cNvPr>
            <p:cNvCxnSpPr>
              <a:cxnSpLocks noChangeShapeType="1"/>
            </p:cNvCxnSpPr>
            <p:nvPr/>
          </p:nvCxnSpPr>
          <p:spPr bwMode="auto">
            <a:xfrm rot="5400000" flipH="1" flipV="1">
              <a:off x="1828743" y="3960940"/>
              <a:ext cx="1674997" cy="1474"/>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07535" name="直接箭头连接符 32">
              <a:extLst>
                <a:ext uri="{FF2B5EF4-FFF2-40B4-BE49-F238E27FC236}">
                  <a16:creationId xmlns:a16="http://schemas.microsoft.com/office/drawing/2014/main" id="{20D1C8FE-63B5-4D85-88A8-17AFE2166FBA}"/>
                </a:ext>
              </a:extLst>
            </p:cNvPr>
            <p:cNvCxnSpPr>
              <a:cxnSpLocks noChangeShapeType="1"/>
            </p:cNvCxnSpPr>
            <p:nvPr/>
          </p:nvCxnSpPr>
          <p:spPr bwMode="auto">
            <a:xfrm>
              <a:off x="1075315" y="4799197"/>
              <a:ext cx="372485" cy="1403"/>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07536" name="直接连接符 33">
              <a:extLst>
                <a:ext uri="{FF2B5EF4-FFF2-40B4-BE49-F238E27FC236}">
                  <a16:creationId xmlns:a16="http://schemas.microsoft.com/office/drawing/2014/main" id="{5D964BCD-BC96-498F-B01C-02BEAC946406}"/>
                </a:ext>
              </a:extLst>
            </p:cNvPr>
            <p:cNvCxnSpPr>
              <a:cxnSpLocks noChangeShapeType="1"/>
            </p:cNvCxnSpPr>
            <p:nvPr/>
          </p:nvCxnSpPr>
          <p:spPr bwMode="auto">
            <a:xfrm rot="5400000" flipH="1" flipV="1">
              <a:off x="702420" y="4293662"/>
              <a:ext cx="1009553" cy="147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07537" name="直接箭头连接符 34">
              <a:extLst>
                <a:ext uri="{FF2B5EF4-FFF2-40B4-BE49-F238E27FC236}">
                  <a16:creationId xmlns:a16="http://schemas.microsoft.com/office/drawing/2014/main" id="{71CF0C2F-8954-41F8-B8C1-B4A19235539F}"/>
                </a:ext>
              </a:extLst>
            </p:cNvPr>
            <p:cNvCxnSpPr>
              <a:cxnSpLocks noChangeShapeType="1"/>
            </p:cNvCxnSpPr>
            <p:nvPr/>
          </p:nvCxnSpPr>
          <p:spPr bwMode="auto">
            <a:xfrm>
              <a:off x="1207956" y="3789644"/>
              <a:ext cx="397921" cy="1403"/>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07538" name="直接箭头连接符 35">
              <a:extLst>
                <a:ext uri="{FF2B5EF4-FFF2-40B4-BE49-F238E27FC236}">
                  <a16:creationId xmlns:a16="http://schemas.microsoft.com/office/drawing/2014/main" id="{E4F2DE99-4FD2-4A83-B580-727A3DE62EE3}"/>
                </a:ext>
              </a:extLst>
            </p:cNvPr>
            <p:cNvCxnSpPr>
              <a:cxnSpLocks noChangeShapeType="1"/>
            </p:cNvCxnSpPr>
            <p:nvPr/>
          </p:nvCxnSpPr>
          <p:spPr bwMode="auto">
            <a:xfrm>
              <a:off x="611073" y="4799197"/>
              <a:ext cx="265281" cy="1403"/>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07539" name="直接箭头连接符 26">
              <a:extLst>
                <a:ext uri="{FF2B5EF4-FFF2-40B4-BE49-F238E27FC236}">
                  <a16:creationId xmlns:a16="http://schemas.microsoft.com/office/drawing/2014/main" id="{1C187563-8010-4A69-8FB7-7CAB30FF810C}"/>
                </a:ext>
              </a:extLst>
            </p:cNvPr>
            <p:cNvCxnSpPr>
              <a:cxnSpLocks noChangeShapeType="1"/>
            </p:cNvCxnSpPr>
            <p:nvPr/>
          </p:nvCxnSpPr>
          <p:spPr bwMode="auto">
            <a:xfrm>
              <a:off x="1981200" y="4800600"/>
              <a:ext cx="22860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grpSp>
      <p:sp>
        <p:nvSpPr>
          <p:cNvPr id="107540" name="灯片编号占位符 19">
            <a:extLst>
              <a:ext uri="{FF2B5EF4-FFF2-40B4-BE49-F238E27FC236}">
                <a16:creationId xmlns:a16="http://schemas.microsoft.com/office/drawing/2014/main" id="{BDFA611C-A1F5-4309-90D7-483A1C44031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fontAlgn="base">
              <a:spcBef>
                <a:spcPct val="50000"/>
              </a:spcBef>
              <a:spcAft>
                <a:spcPct val="0"/>
              </a:spcAft>
            </a:pPr>
            <a:fld id="{CE9D9A11-3BA7-4EDD-A2D0-5B2C72F86108}" type="slidenum">
              <a:rPr lang="en-US" altLang="zh-CN" sz="1200" b="1">
                <a:solidFill>
                  <a:srgbClr val="FFFFFF"/>
                </a:solidFill>
                <a:latin typeface="Arial" panose="020B0604020202020204" pitchFamily="34" charset="0"/>
                <a:ea typeface="宋体" panose="02010600030101010101" pitchFamily="2" charset="-122"/>
              </a:rPr>
              <a:pPr fontAlgn="base">
                <a:spcBef>
                  <a:spcPct val="50000"/>
                </a:spcBef>
                <a:spcAft>
                  <a:spcPct val="0"/>
                </a:spcAft>
              </a:pPr>
              <a:t>325</a:t>
            </a:fld>
            <a:endParaRPr lang="en-US" altLang="zh-CN" sz="1200" b="1">
              <a:solidFill>
                <a:srgbClr val="FFFFFF"/>
              </a:solidFill>
              <a:latin typeface="Arial" panose="020B0604020202020204" pitchFamily="34" charset="0"/>
              <a:ea typeface="宋体" panose="02010600030101010101" pitchFamily="2" charset="-122"/>
            </a:endParaRPr>
          </a:p>
        </p:txBody>
      </p:sp>
      <p:sp>
        <p:nvSpPr>
          <p:cNvPr id="107541" name="Oval 6">
            <a:extLst>
              <a:ext uri="{FF2B5EF4-FFF2-40B4-BE49-F238E27FC236}">
                <a16:creationId xmlns:a16="http://schemas.microsoft.com/office/drawing/2014/main" id="{A8D21AD6-C004-4B0A-9ED8-35FE2325CB01}"/>
              </a:ext>
            </a:extLst>
          </p:cNvPr>
          <p:cNvSpPr>
            <a:spLocks noChangeArrowheads="1"/>
          </p:cNvSpPr>
          <p:nvPr/>
        </p:nvSpPr>
        <p:spPr bwMode="auto">
          <a:xfrm>
            <a:off x="7967663" y="4344988"/>
            <a:ext cx="246062" cy="379412"/>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5" name="Text Box 2">
            <a:extLst>
              <a:ext uri="{FF2B5EF4-FFF2-40B4-BE49-F238E27FC236}">
                <a16:creationId xmlns:a16="http://schemas.microsoft.com/office/drawing/2014/main" id="{5430AECC-95BD-4601-9C92-D4A384FD32FF}"/>
              </a:ext>
            </a:extLst>
          </p:cNvPr>
          <p:cNvSpPr txBox="1">
            <a:spLocks noChangeArrowheads="1"/>
          </p:cNvSpPr>
          <p:nvPr/>
        </p:nvSpPr>
        <p:spPr bwMode="auto">
          <a:xfrm>
            <a:off x="1981200" y="1017589"/>
            <a:ext cx="8280400" cy="569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800" b="1">
                <a:solidFill>
                  <a:srgbClr val="66FF33"/>
                </a:solidFill>
                <a:latin typeface="Arial" panose="020B0604020202020204" pitchFamily="34" charset="0"/>
                <a:ea typeface="宋体" panose="02010600030101010101" pitchFamily="2" charset="-122"/>
              </a:rPr>
              <a:t>向前转移和向后转移</a:t>
            </a:r>
          </a:p>
          <a:p>
            <a:pPr fontAlgn="base">
              <a:spcBef>
                <a:spcPct val="50000"/>
              </a:spcBef>
              <a:spcAft>
                <a:spcPct val="0"/>
              </a:spcAft>
            </a:pPr>
            <a:r>
              <a:rPr lang="zh-CN" altLang="en-US" sz="2800" b="1">
                <a:solidFill>
                  <a:srgbClr val="CCFFFF"/>
                </a:solidFill>
                <a:latin typeface="Arial" panose="020B0604020202020204" pitchFamily="34" charset="0"/>
                <a:ea typeface="宋体" panose="02010600030101010101" pitchFamily="2" charset="-122"/>
              </a:rPr>
              <a:t>100：load r1，0（r2）</a:t>
            </a:r>
          </a:p>
          <a:p>
            <a:pPr fontAlgn="base">
              <a:spcBef>
                <a:spcPct val="50000"/>
              </a:spcBef>
              <a:spcAft>
                <a:spcPct val="0"/>
              </a:spcAft>
            </a:pPr>
            <a:r>
              <a:rPr lang="zh-CN" altLang="en-US" sz="2800" b="1">
                <a:solidFill>
                  <a:srgbClr val="CCFFFF"/>
                </a:solidFill>
                <a:latin typeface="Arial" panose="020B0604020202020204" pitchFamily="34" charset="0"/>
                <a:ea typeface="宋体" panose="02010600030101010101" pitchFamily="2" charset="-122"/>
              </a:rPr>
              <a:t>        </a:t>
            </a:r>
            <a:r>
              <a:rPr lang="en-US" altLang="zh-CN" sz="2400" b="1">
                <a:solidFill>
                  <a:srgbClr val="CCFFFF"/>
                </a:solidFill>
                <a:latin typeface="Arial" panose="020B0604020202020204" pitchFamily="34" charset="0"/>
                <a:ea typeface="宋体" panose="02010600030101010101" pitchFamily="2" charset="-122"/>
              </a:rPr>
              <a:t>……</a:t>
            </a:r>
          </a:p>
          <a:p>
            <a:pPr fontAlgn="base">
              <a:spcBef>
                <a:spcPct val="50000"/>
              </a:spcBef>
              <a:spcAft>
                <a:spcPct val="0"/>
              </a:spcAft>
            </a:pPr>
            <a:r>
              <a:rPr lang="zh-CN" altLang="en-US" sz="2800" b="1">
                <a:solidFill>
                  <a:srgbClr val="CCFFFF"/>
                </a:solidFill>
                <a:latin typeface="Arial" panose="020B0604020202020204" pitchFamily="34" charset="0"/>
                <a:ea typeface="宋体" panose="02010600030101010101" pitchFamily="2" charset="-122"/>
              </a:rPr>
              <a:t>227：bne  11111111111111111110000000  </a:t>
            </a:r>
          </a:p>
          <a:p>
            <a:pPr fontAlgn="base">
              <a:spcBef>
                <a:spcPct val="50000"/>
              </a:spcBef>
              <a:spcAft>
                <a:spcPct val="0"/>
              </a:spcAft>
            </a:pPr>
            <a:r>
              <a:rPr lang="en-US" altLang="zh-CN" sz="2800" b="1">
                <a:solidFill>
                  <a:srgbClr val="FFFFFF"/>
                </a:solidFill>
                <a:latin typeface="Arial" panose="020B0604020202020204" pitchFamily="34" charset="0"/>
                <a:ea typeface="宋体" panose="02010600030101010101" pitchFamily="2" charset="-122"/>
              </a:rPr>
              <a:t>228</a:t>
            </a:r>
            <a:r>
              <a:rPr lang="zh-CN" altLang="en-US" sz="2800" b="1">
                <a:solidFill>
                  <a:srgbClr val="FFFFFF"/>
                </a:solidFill>
                <a:latin typeface="Arial" panose="020B0604020202020204" pitchFamily="34" charset="0"/>
                <a:ea typeface="宋体" panose="02010600030101010101" pitchFamily="2" charset="-122"/>
              </a:rPr>
              <a:t>：</a:t>
            </a:r>
            <a:r>
              <a:rPr lang="en-US" altLang="zh-CN" sz="2800" b="1">
                <a:solidFill>
                  <a:srgbClr val="FFFFFF"/>
                </a:solidFill>
                <a:latin typeface="Arial" panose="020B0604020202020204" pitchFamily="34" charset="0"/>
                <a:ea typeface="宋体" panose="02010600030101010101" pitchFamily="2" charset="-122"/>
              </a:rPr>
              <a:t>       </a:t>
            </a:r>
            <a:r>
              <a:rPr lang="en-US" altLang="zh-CN" sz="2800" b="1">
                <a:solidFill>
                  <a:srgbClr val="CCFFFF"/>
                </a:solidFill>
                <a:latin typeface="Arial" panose="020B0604020202020204" pitchFamily="34" charset="0"/>
                <a:ea typeface="宋体" panose="02010600030101010101" pitchFamily="2" charset="-122"/>
              </a:rPr>
              <a:t>               </a:t>
            </a:r>
            <a:r>
              <a:rPr lang="zh-CN" altLang="en-US" sz="2000" b="1">
                <a:solidFill>
                  <a:srgbClr val="FF0033"/>
                </a:solidFill>
                <a:latin typeface="Arial" panose="020B0604020202020204" pitchFamily="34" charset="0"/>
                <a:ea typeface="宋体" panose="02010600030101010101" pitchFamily="2" charset="-122"/>
              </a:rPr>
              <a:t>偏移量为</a:t>
            </a:r>
            <a:r>
              <a:rPr lang="en-US" altLang="zh-CN" sz="2000" b="1">
                <a:solidFill>
                  <a:srgbClr val="FF0033"/>
                </a:solidFill>
                <a:latin typeface="Arial" panose="020B0604020202020204" pitchFamily="34" charset="0"/>
                <a:ea typeface="宋体" panose="02010600030101010101" pitchFamily="2" charset="-122"/>
              </a:rPr>
              <a:t>-</a:t>
            </a:r>
            <a:r>
              <a:rPr lang="zh-CN" altLang="en-US" sz="2000" b="1">
                <a:solidFill>
                  <a:srgbClr val="FF0033"/>
                </a:solidFill>
                <a:latin typeface="Arial" panose="020B0604020202020204" pitchFamily="34" charset="0"/>
                <a:ea typeface="宋体" panose="02010600030101010101" pitchFamily="2" charset="-122"/>
              </a:rPr>
              <a:t>128，转向100（向前转移）</a:t>
            </a:r>
            <a:endParaRPr lang="en-US" altLang="zh-CN" sz="2000" b="1">
              <a:solidFill>
                <a:srgbClr val="FF0033"/>
              </a:solidFill>
              <a:latin typeface="Arial" panose="020B0604020202020204" pitchFamily="34" charset="0"/>
              <a:ea typeface="宋体" panose="02010600030101010101" pitchFamily="2" charset="-122"/>
            </a:endParaRPr>
          </a:p>
          <a:p>
            <a:pPr fontAlgn="base">
              <a:spcBef>
                <a:spcPct val="50000"/>
              </a:spcBef>
              <a:spcAft>
                <a:spcPct val="0"/>
              </a:spcAft>
            </a:pPr>
            <a:r>
              <a:rPr lang="zh-CN" altLang="en-US" sz="2800" b="1">
                <a:solidFill>
                  <a:srgbClr val="CCFFFF"/>
                </a:solidFill>
                <a:latin typeface="Arial" panose="020B0604020202020204" pitchFamily="34" charset="0"/>
                <a:ea typeface="宋体" panose="02010600030101010101" pitchFamily="2" charset="-122"/>
              </a:rPr>
              <a:t>	</a:t>
            </a:r>
            <a:r>
              <a:rPr lang="en-US" altLang="zh-CN" sz="2400" b="1">
                <a:solidFill>
                  <a:srgbClr val="CCFFFF"/>
                </a:solidFill>
                <a:latin typeface="Arial" panose="020B0604020202020204" pitchFamily="34" charset="0"/>
                <a:ea typeface="宋体" panose="02010600030101010101" pitchFamily="2" charset="-122"/>
              </a:rPr>
              <a:t>……</a:t>
            </a:r>
          </a:p>
          <a:p>
            <a:pPr fontAlgn="base">
              <a:spcBef>
                <a:spcPct val="50000"/>
              </a:spcBef>
              <a:spcAft>
                <a:spcPct val="0"/>
              </a:spcAft>
            </a:pPr>
            <a:r>
              <a:rPr lang="zh-CN" altLang="en-US" sz="2800" b="1">
                <a:solidFill>
                  <a:srgbClr val="CCFFFF"/>
                </a:solidFill>
                <a:latin typeface="Arial" panose="020B0604020202020204" pitchFamily="34" charset="0"/>
                <a:ea typeface="宋体" panose="02010600030101010101" pitchFamily="2" charset="-122"/>
              </a:rPr>
              <a:t>444：branch 00000000000000000011111111</a:t>
            </a:r>
          </a:p>
          <a:p>
            <a:pPr fontAlgn="base">
              <a:spcBef>
                <a:spcPct val="50000"/>
              </a:spcBef>
              <a:spcAft>
                <a:spcPct val="0"/>
              </a:spcAft>
            </a:pPr>
            <a:r>
              <a:rPr lang="en-US" altLang="zh-CN" sz="2800" b="1">
                <a:solidFill>
                  <a:srgbClr val="CCFFFF"/>
                </a:solidFill>
                <a:latin typeface="Arial" panose="020B0604020202020204" pitchFamily="34" charset="0"/>
                <a:ea typeface="宋体" panose="02010600030101010101" pitchFamily="2" charset="-122"/>
              </a:rPr>
              <a:t>445</a:t>
            </a:r>
            <a:r>
              <a:rPr lang="zh-CN" altLang="en-US" sz="2800" b="1">
                <a:solidFill>
                  <a:srgbClr val="CCFFFF"/>
                </a:solidFill>
                <a:latin typeface="Arial" panose="020B0604020202020204" pitchFamily="34" charset="0"/>
                <a:ea typeface="宋体" panose="02010600030101010101" pitchFamily="2" charset="-122"/>
              </a:rPr>
              <a:t> </a:t>
            </a:r>
            <a:r>
              <a:rPr lang="en-US" altLang="zh-CN" sz="2800" b="1">
                <a:solidFill>
                  <a:srgbClr val="CCFFFF"/>
                </a:solidFill>
                <a:latin typeface="Arial" panose="020B0604020202020204" pitchFamily="34" charset="0"/>
                <a:ea typeface="宋体" panose="02010600030101010101" pitchFamily="2" charset="-122"/>
              </a:rPr>
              <a:t>                         </a:t>
            </a:r>
            <a:r>
              <a:rPr lang="zh-CN" altLang="en-US" sz="2000" b="1">
                <a:solidFill>
                  <a:srgbClr val="FF0033"/>
                </a:solidFill>
                <a:latin typeface="Arial" panose="020B0604020202020204" pitchFamily="34" charset="0"/>
                <a:ea typeface="宋体" panose="02010600030101010101" pitchFamily="2" charset="-122"/>
              </a:rPr>
              <a:t>偏移量为255，转向700（向后转移）</a:t>
            </a:r>
          </a:p>
          <a:p>
            <a:pPr fontAlgn="base">
              <a:lnSpc>
                <a:spcPct val="0"/>
              </a:lnSpc>
              <a:spcBef>
                <a:spcPct val="0"/>
              </a:spcBef>
              <a:spcAft>
                <a:spcPct val="0"/>
              </a:spcAft>
            </a:pPr>
            <a:r>
              <a:rPr lang="zh-CN" altLang="en-US" sz="2400" b="1">
                <a:solidFill>
                  <a:srgbClr val="FFFFFF"/>
                </a:solidFill>
                <a:latin typeface="Arial" panose="020B0604020202020204" pitchFamily="34" charset="0"/>
                <a:ea typeface="宋体" panose="02010600030101010101" pitchFamily="2" charset="-122"/>
              </a:rPr>
              <a:t>	</a:t>
            </a:r>
            <a:r>
              <a:rPr lang="en-US" altLang="zh-CN" b="1">
                <a:solidFill>
                  <a:srgbClr val="FFFFFF"/>
                </a:solidFill>
                <a:latin typeface="Arial" panose="020B0604020202020204" pitchFamily="34" charset="0"/>
                <a:ea typeface="宋体" panose="02010600030101010101" pitchFamily="2" charset="-122"/>
              </a:rPr>
              <a:t>……</a:t>
            </a:r>
            <a:endParaRPr lang="zh-CN" altLang="zh-CN" sz="2400" b="1">
              <a:solidFill>
                <a:srgbClr val="FFFFFF"/>
              </a:solidFill>
              <a:latin typeface="Arial" panose="020B0604020202020204" pitchFamily="34" charset="0"/>
              <a:ea typeface="宋体" panose="02010600030101010101" pitchFamily="2" charset="-122"/>
            </a:endParaRPr>
          </a:p>
          <a:p>
            <a:pPr fontAlgn="base">
              <a:spcBef>
                <a:spcPct val="50000"/>
              </a:spcBef>
              <a:spcAft>
                <a:spcPct val="0"/>
              </a:spcAft>
            </a:pPr>
            <a:r>
              <a:rPr lang="zh-CN" altLang="en-US" sz="2800" b="1">
                <a:solidFill>
                  <a:srgbClr val="CCFFFF"/>
                </a:solidFill>
                <a:latin typeface="Arial" panose="020B0604020202020204" pitchFamily="34" charset="0"/>
                <a:ea typeface="宋体" panose="02010600030101010101" pitchFamily="2" charset="-122"/>
              </a:rPr>
              <a:t>700：add r4，r5，r6</a:t>
            </a:r>
          </a:p>
        </p:txBody>
      </p:sp>
      <p:sp>
        <p:nvSpPr>
          <p:cNvPr id="108546" name="矩形 4">
            <a:extLst>
              <a:ext uri="{FF2B5EF4-FFF2-40B4-BE49-F238E27FC236}">
                <a16:creationId xmlns:a16="http://schemas.microsoft.com/office/drawing/2014/main" id="{80507B00-8886-42E5-8A61-E2C76E8386A4}"/>
              </a:ext>
            </a:extLst>
          </p:cNvPr>
          <p:cNvSpPr>
            <a:spLocks noChangeArrowheads="1"/>
          </p:cNvSpPr>
          <p:nvPr/>
        </p:nvSpPr>
        <p:spPr bwMode="auto">
          <a:xfrm>
            <a:off x="1700214" y="487363"/>
            <a:ext cx="88407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800" b="1">
                <a:solidFill>
                  <a:srgbClr val="FFFF00"/>
                </a:solidFill>
                <a:latin typeface="Arial" panose="020B0604020202020204" pitchFamily="34" charset="0"/>
                <a:ea typeface="宋体" panose="02010600030101010101" pitchFamily="2" charset="-122"/>
              </a:rPr>
              <a:t>注意：偏移量</a:t>
            </a:r>
            <a:r>
              <a:rPr lang="en-US" altLang="zh-CN" sz="2800" b="1">
                <a:solidFill>
                  <a:srgbClr val="FFFF00"/>
                </a:solidFill>
                <a:latin typeface="Arial" panose="020B0604020202020204" pitchFamily="34" charset="0"/>
                <a:ea typeface="宋体" panose="02010600030101010101" pitchFamily="2" charset="-122"/>
              </a:rPr>
              <a:t>disp</a:t>
            </a:r>
            <a:r>
              <a:rPr lang="zh-CN" altLang="en-US" sz="2800" b="1">
                <a:solidFill>
                  <a:srgbClr val="FFFF00"/>
                </a:solidFill>
                <a:latin typeface="Arial" panose="020B0604020202020204" pitchFamily="34" charset="0"/>
                <a:ea typeface="宋体" panose="02010600030101010101" pitchFamily="2" charset="-122"/>
              </a:rPr>
              <a:t>为转移目标地址到</a:t>
            </a:r>
            <a:r>
              <a:rPr lang="en-US" altLang="zh-CN" sz="2800" b="1">
                <a:solidFill>
                  <a:srgbClr val="FFFF00"/>
                </a:solidFill>
                <a:latin typeface="Arial" panose="020B0604020202020204" pitchFamily="34" charset="0"/>
                <a:ea typeface="宋体" panose="02010600030101010101" pitchFamily="2" charset="-122"/>
              </a:rPr>
              <a:t>PC+1</a:t>
            </a:r>
            <a:r>
              <a:rPr lang="zh-CN" altLang="en-US" sz="2800" b="1">
                <a:solidFill>
                  <a:srgbClr val="FFFF00"/>
                </a:solidFill>
                <a:latin typeface="Arial" panose="020B0604020202020204" pitchFamily="34" charset="0"/>
                <a:ea typeface="宋体" panose="02010600030101010101" pitchFamily="2" charset="-122"/>
              </a:rPr>
              <a:t>间的距离。</a:t>
            </a:r>
          </a:p>
        </p:txBody>
      </p:sp>
      <p:sp>
        <p:nvSpPr>
          <p:cNvPr id="108547" name="灯片编号占位符 3">
            <a:extLst>
              <a:ext uri="{FF2B5EF4-FFF2-40B4-BE49-F238E27FC236}">
                <a16:creationId xmlns:a16="http://schemas.microsoft.com/office/drawing/2014/main" id="{51873081-8A08-48CF-8AC4-8A905372290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fontAlgn="base">
              <a:spcBef>
                <a:spcPct val="50000"/>
              </a:spcBef>
              <a:spcAft>
                <a:spcPct val="0"/>
              </a:spcAft>
            </a:pPr>
            <a:fld id="{EA5DFF48-4B57-4F53-89A8-C863350242B0}" type="slidenum">
              <a:rPr lang="en-US" altLang="zh-CN" sz="1200" b="1">
                <a:solidFill>
                  <a:srgbClr val="FFFFFF"/>
                </a:solidFill>
                <a:latin typeface="Arial" panose="020B0604020202020204" pitchFamily="34" charset="0"/>
                <a:ea typeface="宋体" panose="02010600030101010101" pitchFamily="2" charset="-122"/>
              </a:rPr>
              <a:pPr fontAlgn="base">
                <a:spcBef>
                  <a:spcPct val="50000"/>
                </a:spcBef>
                <a:spcAft>
                  <a:spcPct val="0"/>
                </a:spcAft>
              </a:pPr>
              <a:t>326</a:t>
            </a:fld>
            <a:endParaRPr lang="en-US" altLang="zh-CN" sz="1200" b="1">
              <a:solidFill>
                <a:srgbClr val="FFFFFF"/>
              </a:solidFill>
              <a:latin typeface="Arial" panose="020B0604020202020204" pitchFamily="34" charset="0"/>
              <a:ea typeface="宋体" panose="02010600030101010101" pitchFamily="2" charset="-122"/>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9569" name="Picture 2" descr="24">
            <a:extLst>
              <a:ext uri="{FF2B5EF4-FFF2-40B4-BE49-F238E27FC236}">
                <a16:creationId xmlns:a16="http://schemas.microsoft.com/office/drawing/2014/main" id="{94A4458F-4EB0-4E4D-9D93-683146A54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809750"/>
            <a:ext cx="86868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0" name="Text Box 3">
            <a:extLst>
              <a:ext uri="{FF2B5EF4-FFF2-40B4-BE49-F238E27FC236}">
                <a16:creationId xmlns:a16="http://schemas.microsoft.com/office/drawing/2014/main" id="{9FE47330-DE2B-4908-8007-C2A7BF209817}"/>
              </a:ext>
            </a:extLst>
          </p:cNvPr>
          <p:cNvSpPr txBox="1">
            <a:spLocks noChangeArrowheads="1"/>
          </p:cNvSpPr>
          <p:nvPr/>
        </p:nvSpPr>
        <p:spPr bwMode="auto">
          <a:xfrm>
            <a:off x="1955800" y="228600"/>
            <a:ext cx="87122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3000" b="1">
                <a:solidFill>
                  <a:srgbClr val="FFCC00"/>
                </a:solidFill>
                <a:latin typeface="Arial" panose="020B0604020202020204" pitchFamily="34" charset="0"/>
                <a:ea typeface="宋体" panose="02010600030101010101" pitchFamily="2" charset="-122"/>
              </a:rPr>
              <a:t>无条件转移指令和条件转移指令的流水线操作</a:t>
            </a:r>
          </a:p>
        </p:txBody>
      </p:sp>
      <p:sp>
        <p:nvSpPr>
          <p:cNvPr id="109571" name="Text Box 4">
            <a:extLst>
              <a:ext uri="{FF2B5EF4-FFF2-40B4-BE49-F238E27FC236}">
                <a16:creationId xmlns:a16="http://schemas.microsoft.com/office/drawing/2014/main" id="{BDB8AC15-319A-459B-8182-2AEE81CA75CB}"/>
              </a:ext>
            </a:extLst>
          </p:cNvPr>
          <p:cNvSpPr txBox="1">
            <a:spLocks noChangeArrowheads="1"/>
          </p:cNvSpPr>
          <p:nvPr/>
        </p:nvSpPr>
        <p:spPr bwMode="auto">
          <a:xfrm>
            <a:off x="2209800" y="762001"/>
            <a:ext cx="800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400" b="1">
                <a:solidFill>
                  <a:srgbClr val="CCFFFF"/>
                </a:solidFill>
                <a:latin typeface="Arial" panose="020B0604020202020204" pitchFamily="34" charset="0"/>
                <a:ea typeface="宋体" panose="02010600030101010101" pitchFamily="2" charset="-122"/>
              </a:rPr>
              <a:t>图</a:t>
            </a:r>
            <a:r>
              <a:rPr lang="en-US" altLang="zh-CN" sz="2400" b="1">
                <a:solidFill>
                  <a:srgbClr val="CCFFFF"/>
                </a:solidFill>
                <a:latin typeface="Arial" panose="020B0604020202020204" pitchFamily="34" charset="0"/>
                <a:ea typeface="宋体" panose="02010600030101010101" pitchFamily="2" charset="-122"/>
              </a:rPr>
              <a:t>3-2.23  </a:t>
            </a:r>
            <a:r>
              <a:rPr lang="zh-CN" altLang="en-US" sz="2400" b="1">
                <a:solidFill>
                  <a:srgbClr val="CCFFFF"/>
                </a:solidFill>
                <a:latin typeface="Arial" panose="020B0604020202020204" pitchFamily="34" charset="0"/>
                <a:ea typeface="宋体" panose="02010600030101010101" pitchFamily="2" charset="-122"/>
              </a:rPr>
              <a:t>转移指令转移时的时序图，</a:t>
            </a:r>
            <a:r>
              <a:rPr lang="zh-CN" altLang="en-US" sz="2400" b="1">
                <a:solidFill>
                  <a:srgbClr val="FFFF00"/>
                </a:solidFill>
                <a:latin typeface="Arial" panose="020B0604020202020204" pitchFamily="34" charset="0"/>
                <a:ea typeface="宋体" panose="02010600030101010101" pitchFamily="2" charset="-122"/>
              </a:rPr>
              <a:t>编译器插入</a:t>
            </a:r>
            <a:r>
              <a:rPr lang="en-US" altLang="zh-CN" sz="2400" b="1">
                <a:solidFill>
                  <a:srgbClr val="FFFF00"/>
                </a:solidFill>
                <a:latin typeface="Arial" panose="020B0604020202020204" pitchFamily="34" charset="0"/>
                <a:ea typeface="宋体" panose="02010600030101010101" pitchFamily="2" charset="-122"/>
              </a:rPr>
              <a:t>nop</a:t>
            </a:r>
            <a:r>
              <a:rPr lang="zh-CN" altLang="en-US" sz="2400" b="1">
                <a:solidFill>
                  <a:srgbClr val="FFFF00"/>
                </a:solidFill>
                <a:latin typeface="Arial" panose="020B0604020202020204" pitchFamily="34" charset="0"/>
                <a:ea typeface="宋体" panose="02010600030101010101" pitchFamily="2" charset="-122"/>
              </a:rPr>
              <a:t>指令延迟转移</a:t>
            </a:r>
            <a:r>
              <a:rPr lang="zh-CN" altLang="en-US" sz="2400" b="1">
                <a:solidFill>
                  <a:srgbClr val="CCFFFF"/>
                </a:solidFill>
                <a:latin typeface="Arial" panose="020B0604020202020204" pitchFamily="34" charset="0"/>
                <a:ea typeface="宋体" panose="02010600030101010101" pitchFamily="2" charset="-122"/>
              </a:rPr>
              <a:t>（</a:t>
            </a:r>
            <a:r>
              <a:rPr lang="zh-CN" altLang="en-US" sz="2400" b="1">
                <a:solidFill>
                  <a:srgbClr val="66FF33"/>
                </a:solidFill>
                <a:latin typeface="Arial" panose="020B0604020202020204" pitchFamily="34" charset="0"/>
                <a:ea typeface="宋体" panose="02010600030101010101" pitchFamily="2" charset="-122"/>
              </a:rPr>
              <a:t>保证流水线上的程序正确执行</a:t>
            </a:r>
            <a:r>
              <a:rPr lang="zh-CN" altLang="en-US" sz="2400" b="1">
                <a:solidFill>
                  <a:srgbClr val="CCFFFF"/>
                </a:solidFill>
                <a:latin typeface="Arial" panose="020B0604020202020204" pitchFamily="34" charset="0"/>
                <a:ea typeface="宋体" panose="02010600030101010101" pitchFamily="2" charset="-122"/>
              </a:rPr>
              <a:t>）</a:t>
            </a:r>
          </a:p>
        </p:txBody>
      </p:sp>
      <p:sp>
        <p:nvSpPr>
          <p:cNvPr id="109572" name="Text Box 5">
            <a:extLst>
              <a:ext uri="{FF2B5EF4-FFF2-40B4-BE49-F238E27FC236}">
                <a16:creationId xmlns:a16="http://schemas.microsoft.com/office/drawing/2014/main" id="{1B7AEE64-D888-4896-9BF6-F192AD7051F3}"/>
              </a:ext>
            </a:extLst>
          </p:cNvPr>
          <p:cNvSpPr txBox="1">
            <a:spLocks noChangeArrowheads="1"/>
          </p:cNvSpPr>
          <p:nvPr/>
        </p:nvSpPr>
        <p:spPr bwMode="auto">
          <a:xfrm>
            <a:off x="2120901" y="3057525"/>
            <a:ext cx="1592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000000"/>
                </a:solidFill>
                <a:latin typeface="Garamond" panose="02020404030301010803" pitchFamily="18" charset="0"/>
                <a:ea typeface="宋体" panose="02010600030101010101" pitchFamily="2" charset="-122"/>
              </a:rPr>
              <a:t>sub r1,r1,1</a:t>
            </a:r>
          </a:p>
        </p:txBody>
      </p:sp>
      <p:sp>
        <p:nvSpPr>
          <p:cNvPr id="109573" name="灯片编号占位符 5">
            <a:extLst>
              <a:ext uri="{FF2B5EF4-FFF2-40B4-BE49-F238E27FC236}">
                <a16:creationId xmlns:a16="http://schemas.microsoft.com/office/drawing/2014/main" id="{DE370922-018F-40B9-B552-80585E6BBFA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fontAlgn="base">
              <a:spcBef>
                <a:spcPct val="50000"/>
              </a:spcBef>
              <a:spcAft>
                <a:spcPct val="0"/>
              </a:spcAft>
            </a:pPr>
            <a:fld id="{C4EC6C70-B66D-4143-8C17-192B1FBF358D}" type="slidenum">
              <a:rPr lang="en-US" altLang="zh-CN" sz="1200" b="1">
                <a:solidFill>
                  <a:srgbClr val="FFFFFF"/>
                </a:solidFill>
                <a:latin typeface="Arial" panose="020B0604020202020204" pitchFamily="34" charset="0"/>
                <a:ea typeface="宋体" panose="02010600030101010101" pitchFamily="2" charset="-122"/>
              </a:rPr>
              <a:pPr fontAlgn="base">
                <a:spcBef>
                  <a:spcPct val="50000"/>
                </a:spcBef>
                <a:spcAft>
                  <a:spcPct val="0"/>
                </a:spcAft>
              </a:pPr>
              <a:t>327</a:t>
            </a:fld>
            <a:endParaRPr lang="en-US" altLang="zh-CN" sz="1200" b="1">
              <a:solidFill>
                <a:srgbClr val="FFFFFF"/>
              </a:solidFill>
              <a:latin typeface="Arial" panose="020B0604020202020204" pitchFamily="34" charset="0"/>
              <a:ea typeface="宋体" panose="02010600030101010101" pitchFamily="2" charset="-122"/>
            </a:endParaRPr>
          </a:p>
        </p:txBody>
      </p:sp>
      <p:sp>
        <p:nvSpPr>
          <p:cNvPr id="109574" name="文本框 1">
            <a:extLst>
              <a:ext uri="{FF2B5EF4-FFF2-40B4-BE49-F238E27FC236}">
                <a16:creationId xmlns:a16="http://schemas.microsoft.com/office/drawing/2014/main" id="{459EB560-7702-46D6-8BDA-496D7422C3C9}"/>
              </a:ext>
            </a:extLst>
          </p:cNvPr>
          <p:cNvSpPr txBox="1">
            <a:spLocks noChangeArrowheads="1"/>
          </p:cNvSpPr>
          <p:nvPr/>
        </p:nvSpPr>
        <p:spPr bwMode="auto">
          <a:xfrm>
            <a:off x="5284789" y="3216276"/>
            <a:ext cx="695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1000" b="1">
                <a:solidFill>
                  <a:srgbClr val="C00000"/>
                </a:solidFill>
                <a:latin typeface="Arial" panose="020B0604020202020204" pitchFamily="34" charset="0"/>
                <a:ea typeface="宋体" panose="02010600030101010101" pitchFamily="2" charset="-122"/>
              </a:rPr>
              <a:t>转移条件</a:t>
            </a:r>
          </a:p>
        </p:txBody>
      </p:sp>
      <p:sp>
        <p:nvSpPr>
          <p:cNvPr id="109575" name="文本框 2">
            <a:extLst>
              <a:ext uri="{FF2B5EF4-FFF2-40B4-BE49-F238E27FC236}">
                <a16:creationId xmlns:a16="http://schemas.microsoft.com/office/drawing/2014/main" id="{DDD0354D-672D-4151-8FD2-B07DA660B461}"/>
              </a:ext>
            </a:extLst>
          </p:cNvPr>
          <p:cNvSpPr txBox="1">
            <a:spLocks noChangeArrowheads="1"/>
          </p:cNvSpPr>
          <p:nvPr/>
        </p:nvSpPr>
        <p:spPr bwMode="auto">
          <a:xfrm>
            <a:off x="5984876" y="3844926"/>
            <a:ext cx="6969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1000" b="1">
                <a:solidFill>
                  <a:srgbClr val="C00000"/>
                </a:solidFill>
                <a:latin typeface="Arial" panose="020B0604020202020204" pitchFamily="34" charset="0"/>
                <a:ea typeface="宋体" panose="02010600030101010101" pitchFamily="2" charset="-122"/>
              </a:rPr>
              <a:t>转移地址</a:t>
            </a:r>
          </a:p>
        </p:txBody>
      </p:sp>
      <p:sp>
        <p:nvSpPr>
          <p:cNvPr id="109576" name="文本框 3">
            <a:extLst>
              <a:ext uri="{FF2B5EF4-FFF2-40B4-BE49-F238E27FC236}">
                <a16:creationId xmlns:a16="http://schemas.microsoft.com/office/drawing/2014/main" id="{64C244CA-8FC5-4B88-891C-2FC253DEFCE1}"/>
              </a:ext>
            </a:extLst>
          </p:cNvPr>
          <p:cNvSpPr txBox="1">
            <a:spLocks noChangeArrowheads="1"/>
          </p:cNvSpPr>
          <p:nvPr/>
        </p:nvSpPr>
        <p:spPr bwMode="auto">
          <a:xfrm>
            <a:off x="4676776" y="5551489"/>
            <a:ext cx="6969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1000" b="1">
                <a:solidFill>
                  <a:srgbClr val="C00000"/>
                </a:solidFill>
                <a:latin typeface="Arial" panose="020B0604020202020204" pitchFamily="34" charset="0"/>
                <a:ea typeface="宋体" panose="02010600030101010101" pitchFamily="2" charset="-122"/>
              </a:rPr>
              <a:t>转移地址</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CA7F0A8-F25E-48FF-8A64-519F05519D75}"/>
              </a:ext>
            </a:extLst>
          </p:cNvPr>
          <p:cNvSpPr>
            <a:spLocks noGrp="1" noChangeArrowheads="1"/>
          </p:cNvSpPr>
          <p:nvPr>
            <p:ph type="title"/>
          </p:nvPr>
        </p:nvSpPr>
        <p:spPr>
          <a:xfrm>
            <a:off x="1752600" y="457201"/>
            <a:ext cx="8712200" cy="6137275"/>
          </a:xfrm>
        </p:spPr>
        <p:txBody>
          <a:bodyPr vert="horz" wrap="square" lIns="91440" tIns="45720" rIns="91440" bIns="45720" numCol="1" anchor="ctr" anchorCtr="0" compatLnSpc="1"/>
          <a:lstStyle/>
          <a:p>
            <a:pPr algn="l" eaLnBrk="1" hangingPunct="1">
              <a:lnSpc>
                <a:spcPct val="120000"/>
              </a:lnSpc>
              <a:defRPr/>
            </a:pPr>
            <a:r>
              <a:rPr lang="zh-CN" altLang="en-US" sz="2800" b="1" dirty="0">
                <a:solidFill>
                  <a:srgbClr val="FFFF00"/>
                </a:solidFill>
                <a:effectLst/>
              </a:rPr>
              <a:t>空操作指令（</a:t>
            </a:r>
            <a:r>
              <a:rPr lang="en-US" altLang="zh-CN" sz="2800" b="1" dirty="0" err="1">
                <a:solidFill>
                  <a:srgbClr val="FFFF00"/>
                </a:solidFill>
                <a:effectLst/>
              </a:rPr>
              <a:t>nop</a:t>
            </a:r>
            <a:r>
              <a:rPr lang="zh-CN" altLang="en-US" sz="2800" b="1" dirty="0">
                <a:solidFill>
                  <a:srgbClr val="FFFF00"/>
                </a:solidFill>
                <a:effectLst/>
              </a:rPr>
              <a:t>）</a:t>
            </a:r>
            <a:r>
              <a:rPr lang="zh-CN" altLang="en-US" sz="2800" b="1" dirty="0">
                <a:solidFill>
                  <a:srgbClr val="CCFFFF"/>
                </a:solidFill>
                <a:effectLst/>
              </a:rPr>
              <a:t>：占用一个时钟周期的位置，而不</a:t>
            </a:r>
            <a:br>
              <a:rPr lang="zh-CN" altLang="en-US" sz="2800" b="1" dirty="0">
                <a:solidFill>
                  <a:srgbClr val="CCFFFF"/>
                </a:solidFill>
                <a:effectLst/>
              </a:rPr>
            </a:br>
            <a:r>
              <a:rPr lang="zh-CN" altLang="en-US" sz="2800" b="1" dirty="0">
                <a:solidFill>
                  <a:srgbClr val="CCFFFF"/>
                </a:solidFill>
                <a:effectLst/>
              </a:rPr>
              <a:t>                                    对处理机状态产生任何影响。</a:t>
            </a:r>
            <a:br>
              <a:rPr lang="zh-CN" altLang="en-US" sz="1000" b="1" dirty="0">
                <a:solidFill>
                  <a:srgbClr val="CCFFFF"/>
                </a:solidFill>
                <a:effectLst/>
              </a:rPr>
            </a:br>
            <a:r>
              <a:rPr lang="zh-CN" altLang="en-US" sz="900" b="1" dirty="0">
                <a:solidFill>
                  <a:srgbClr val="CCFFFF"/>
                </a:solidFill>
                <a:effectLst/>
              </a:rPr>
              <a:t>                </a:t>
            </a:r>
            <a:r>
              <a:rPr lang="zh-CN" altLang="en-US" sz="2400" b="1" dirty="0">
                <a:solidFill>
                  <a:srgbClr val="FFFF00"/>
                </a:solidFill>
                <a:effectLst/>
              </a:rPr>
              <a:t>条件转移指令</a:t>
            </a:r>
            <a:r>
              <a:rPr lang="zh-CN" altLang="en-US" sz="2400" b="1" dirty="0">
                <a:solidFill>
                  <a:srgbClr val="CCFFFF"/>
                </a:solidFill>
                <a:effectLst/>
              </a:rPr>
              <a:t>：需要</a:t>
            </a:r>
            <a:r>
              <a:rPr lang="en-US" altLang="zh-CN" sz="2400" b="1" dirty="0">
                <a:solidFill>
                  <a:srgbClr val="CCFFFF"/>
                </a:solidFill>
                <a:effectLst/>
              </a:rPr>
              <a:t>EXE</a:t>
            </a:r>
            <a:r>
              <a:rPr lang="zh-CN" altLang="en-US" sz="2400" b="1" dirty="0">
                <a:solidFill>
                  <a:srgbClr val="CCFFFF"/>
                </a:solidFill>
                <a:effectLst/>
              </a:rPr>
              <a:t>级结束产生的</a:t>
            </a:r>
            <a:r>
              <a:rPr lang="en-US" altLang="zh-CN" sz="2400" b="1" dirty="0">
                <a:solidFill>
                  <a:srgbClr val="CCFFFF"/>
                </a:solidFill>
                <a:effectLst/>
              </a:rPr>
              <a:t>Z</a:t>
            </a:r>
            <a:r>
              <a:rPr lang="zh-CN" altLang="en-US" sz="2400" b="1" dirty="0">
                <a:solidFill>
                  <a:srgbClr val="CCFFFF"/>
                </a:solidFill>
                <a:effectLst/>
              </a:rPr>
              <a:t>标志，故需要插入</a:t>
            </a:r>
            <a:br>
              <a:rPr lang="zh-CN" altLang="en-US" sz="2400" b="1" dirty="0">
                <a:solidFill>
                  <a:srgbClr val="CCFFFF"/>
                </a:solidFill>
                <a:effectLst/>
              </a:rPr>
            </a:br>
            <a:r>
              <a:rPr lang="zh-CN" altLang="en-US" sz="2400" b="1" dirty="0">
                <a:solidFill>
                  <a:srgbClr val="CCFFFF"/>
                </a:solidFill>
                <a:effectLst/>
              </a:rPr>
              <a:t>                                </a:t>
            </a:r>
            <a:r>
              <a:rPr lang="en-US" altLang="zh-CN" sz="2400" b="1" dirty="0">
                <a:solidFill>
                  <a:srgbClr val="CCFFFF"/>
                </a:solidFill>
                <a:effectLst/>
              </a:rPr>
              <a:t>2</a:t>
            </a:r>
            <a:r>
              <a:rPr lang="zh-CN" altLang="en-US" sz="2400" b="1" dirty="0">
                <a:solidFill>
                  <a:srgbClr val="CCFFFF"/>
                </a:solidFill>
                <a:effectLst/>
              </a:rPr>
              <a:t>条</a:t>
            </a:r>
            <a:r>
              <a:rPr lang="en-US" altLang="zh-CN" sz="2400" b="1" dirty="0" err="1">
                <a:solidFill>
                  <a:srgbClr val="CCFFFF"/>
                </a:solidFill>
                <a:effectLst/>
              </a:rPr>
              <a:t>nop</a:t>
            </a:r>
            <a:r>
              <a:rPr lang="zh-CN" altLang="en-US" sz="2400" b="1" dirty="0">
                <a:solidFill>
                  <a:srgbClr val="CCFFFF"/>
                </a:solidFill>
                <a:effectLst/>
              </a:rPr>
              <a:t>，如前图</a:t>
            </a:r>
            <a:r>
              <a:rPr lang="en-US" altLang="zh-CN" sz="2400" b="1" dirty="0">
                <a:solidFill>
                  <a:srgbClr val="CCFFFF"/>
                </a:solidFill>
                <a:effectLst/>
              </a:rPr>
              <a:t>3-2.23</a:t>
            </a:r>
            <a:r>
              <a:rPr lang="zh-CN" altLang="en-US" sz="2400" b="1" dirty="0">
                <a:solidFill>
                  <a:srgbClr val="CCFFFF"/>
                </a:solidFill>
                <a:effectLst/>
              </a:rPr>
              <a:t>（</a:t>
            </a:r>
            <a:r>
              <a:rPr lang="en-US" altLang="zh-CN" sz="2400" b="1" dirty="0">
                <a:solidFill>
                  <a:srgbClr val="CCFFFF"/>
                </a:solidFill>
                <a:effectLst/>
              </a:rPr>
              <a:t>a</a:t>
            </a:r>
            <a:r>
              <a:rPr lang="zh-CN" altLang="en-US" sz="2400" b="1" dirty="0">
                <a:solidFill>
                  <a:srgbClr val="CCFFFF"/>
                </a:solidFill>
                <a:effectLst/>
              </a:rPr>
              <a:t>）。</a:t>
            </a:r>
            <a:br>
              <a:rPr lang="zh-CN" altLang="en-US" sz="900" b="1" dirty="0">
                <a:solidFill>
                  <a:srgbClr val="CCFFFF"/>
                </a:solidFill>
                <a:effectLst/>
              </a:rPr>
            </a:br>
            <a:r>
              <a:rPr lang="zh-CN" altLang="en-US" sz="900" b="1" dirty="0">
                <a:solidFill>
                  <a:srgbClr val="CCFFFF"/>
                </a:solidFill>
                <a:effectLst/>
              </a:rPr>
              <a:t>              </a:t>
            </a:r>
            <a:r>
              <a:rPr lang="zh-CN" altLang="en-US" sz="2400" b="1" dirty="0">
                <a:solidFill>
                  <a:srgbClr val="FFFF00"/>
                </a:solidFill>
                <a:effectLst/>
              </a:rPr>
              <a:t>无条件转移指令</a:t>
            </a:r>
            <a:r>
              <a:rPr lang="zh-CN" altLang="en-US" sz="2400" b="1" dirty="0">
                <a:solidFill>
                  <a:srgbClr val="CCFFFF"/>
                </a:solidFill>
                <a:effectLst/>
              </a:rPr>
              <a:t>：不需判断</a:t>
            </a:r>
            <a:r>
              <a:rPr lang="en-US" altLang="zh-CN" sz="2400" b="1" dirty="0">
                <a:solidFill>
                  <a:srgbClr val="CCFFFF"/>
                </a:solidFill>
                <a:effectLst/>
              </a:rPr>
              <a:t>Z</a:t>
            </a:r>
            <a:r>
              <a:rPr lang="zh-CN" altLang="en-US" sz="2400" b="1" dirty="0">
                <a:solidFill>
                  <a:srgbClr val="CCFFFF"/>
                </a:solidFill>
                <a:effectLst/>
              </a:rPr>
              <a:t>标志，只需要插入</a:t>
            </a:r>
            <a:r>
              <a:rPr lang="en-US" altLang="zh-CN" sz="2400" b="1" dirty="0">
                <a:solidFill>
                  <a:srgbClr val="CCFFFF"/>
                </a:solidFill>
                <a:effectLst/>
              </a:rPr>
              <a:t>1</a:t>
            </a:r>
            <a:r>
              <a:rPr lang="zh-CN" altLang="en-US" sz="2400" b="1" dirty="0">
                <a:solidFill>
                  <a:srgbClr val="CCFFFF"/>
                </a:solidFill>
                <a:effectLst/>
              </a:rPr>
              <a:t>条</a:t>
            </a:r>
            <a:r>
              <a:rPr lang="en-US" altLang="zh-CN" sz="2400" b="1" dirty="0" err="1">
                <a:solidFill>
                  <a:srgbClr val="CCFFFF"/>
                </a:solidFill>
                <a:effectLst/>
              </a:rPr>
              <a:t>nop</a:t>
            </a:r>
            <a:r>
              <a:rPr lang="zh-CN" altLang="en-US" sz="2400" b="1" dirty="0">
                <a:solidFill>
                  <a:srgbClr val="CCFFFF"/>
                </a:solidFill>
                <a:effectLst/>
              </a:rPr>
              <a:t>，</a:t>
            </a:r>
            <a:br>
              <a:rPr lang="zh-CN" altLang="en-US" sz="2400" b="1" dirty="0">
                <a:solidFill>
                  <a:srgbClr val="CCFFFF"/>
                </a:solidFill>
                <a:effectLst/>
              </a:rPr>
            </a:br>
            <a:r>
              <a:rPr lang="zh-CN" altLang="en-US" sz="2400" b="1" dirty="0">
                <a:solidFill>
                  <a:srgbClr val="CCFFFF"/>
                </a:solidFill>
                <a:effectLst/>
              </a:rPr>
              <a:t>                                   如前图</a:t>
            </a:r>
            <a:r>
              <a:rPr lang="en-US" altLang="zh-CN" sz="2400" b="1" dirty="0">
                <a:solidFill>
                  <a:srgbClr val="CCFFFF"/>
                </a:solidFill>
                <a:effectLst/>
                <a:sym typeface="+mn-ea"/>
              </a:rPr>
              <a:t>3-2.23</a:t>
            </a:r>
            <a:r>
              <a:rPr lang="zh-CN" altLang="en-US" sz="2400" b="1" dirty="0">
                <a:solidFill>
                  <a:srgbClr val="CCFFFF"/>
                </a:solidFill>
                <a:effectLst/>
              </a:rPr>
              <a:t>（</a:t>
            </a:r>
            <a:r>
              <a:rPr lang="en-US" altLang="zh-CN" sz="2400" b="1" dirty="0">
                <a:solidFill>
                  <a:srgbClr val="CCFFFF"/>
                </a:solidFill>
                <a:effectLst/>
              </a:rPr>
              <a:t>b</a:t>
            </a:r>
            <a:r>
              <a:rPr lang="zh-CN" altLang="en-US" sz="2400" b="1" dirty="0">
                <a:solidFill>
                  <a:srgbClr val="CCFFFF"/>
                </a:solidFill>
                <a:effectLst/>
              </a:rPr>
              <a:t>）。</a:t>
            </a:r>
            <a:br>
              <a:rPr lang="zh-CN" altLang="en-US" sz="2800" b="1" dirty="0">
                <a:solidFill>
                  <a:srgbClr val="CCFFFF"/>
                </a:solidFill>
                <a:effectLst/>
              </a:rPr>
            </a:br>
            <a:br>
              <a:rPr lang="en-US" altLang="zh-CN" sz="2800" b="1" dirty="0">
                <a:solidFill>
                  <a:srgbClr val="CCFFFF"/>
                </a:solidFill>
                <a:effectLst/>
              </a:rPr>
            </a:br>
            <a:br>
              <a:rPr lang="zh-CN" altLang="en-US" sz="1000" b="1" dirty="0">
                <a:solidFill>
                  <a:srgbClr val="CCFFFF"/>
                </a:solidFill>
              </a:rPr>
            </a:br>
            <a:r>
              <a:rPr lang="zh-CN" altLang="en-US" sz="2800" b="1" dirty="0">
                <a:solidFill>
                  <a:srgbClr val="FFFF00"/>
                </a:solidFill>
              </a:rPr>
              <a:t>延迟指令</a:t>
            </a:r>
            <a:r>
              <a:rPr lang="zh-CN" altLang="en-US" sz="2800" b="1" dirty="0">
                <a:solidFill>
                  <a:srgbClr val="CCFFFF"/>
                </a:solidFill>
              </a:rPr>
              <a:t>：转移指令的下一条指令。模型机结构只有</a:t>
            </a:r>
            <a:br>
              <a:rPr lang="zh-CN" altLang="en-US" sz="2800" b="1" dirty="0">
                <a:solidFill>
                  <a:srgbClr val="CCFFFF"/>
                </a:solidFill>
              </a:rPr>
            </a:br>
            <a:r>
              <a:rPr lang="zh-CN" altLang="en-US" sz="2800" b="1" dirty="0">
                <a:solidFill>
                  <a:srgbClr val="CCFFFF"/>
                </a:solidFill>
              </a:rPr>
              <a:t>                 </a:t>
            </a:r>
            <a:r>
              <a:rPr lang="en-US" altLang="zh-CN" sz="2800" b="1" dirty="0">
                <a:solidFill>
                  <a:srgbClr val="CCFFFF"/>
                </a:solidFill>
              </a:rPr>
              <a:t>1</a:t>
            </a:r>
            <a:r>
              <a:rPr lang="zh-CN" altLang="en-US" sz="2800" b="1" dirty="0">
                <a:solidFill>
                  <a:srgbClr val="CCFFFF"/>
                </a:solidFill>
              </a:rPr>
              <a:t>条延迟指令（如果目标地址计算在</a:t>
            </a:r>
            <a:r>
              <a:rPr lang="en-US" altLang="zh-CN" sz="2800" b="1" dirty="0">
                <a:solidFill>
                  <a:srgbClr val="CCFFFF"/>
                </a:solidFill>
              </a:rPr>
              <a:t>EXE</a:t>
            </a:r>
            <a:r>
              <a:rPr lang="zh-CN" altLang="en-US" sz="2800" b="1" dirty="0">
                <a:solidFill>
                  <a:srgbClr val="CCFFFF"/>
                </a:solidFill>
              </a:rPr>
              <a:t>级，</a:t>
            </a:r>
            <a:br>
              <a:rPr lang="zh-CN" altLang="en-US" sz="2800" b="1" dirty="0">
                <a:solidFill>
                  <a:srgbClr val="CCFFFF"/>
                </a:solidFill>
              </a:rPr>
            </a:br>
            <a:r>
              <a:rPr lang="zh-CN" altLang="en-US" sz="2800" b="1" dirty="0">
                <a:solidFill>
                  <a:srgbClr val="CCFFFF"/>
                </a:solidFill>
              </a:rPr>
              <a:t>                  延迟指令有</a:t>
            </a:r>
            <a:r>
              <a:rPr lang="en-US" altLang="zh-CN" sz="2800" b="1" dirty="0">
                <a:solidFill>
                  <a:srgbClr val="CCFFFF"/>
                </a:solidFill>
              </a:rPr>
              <a:t>2</a:t>
            </a:r>
            <a:r>
              <a:rPr lang="zh-CN" altLang="en-US" sz="2800" b="1" dirty="0">
                <a:solidFill>
                  <a:srgbClr val="CCFFFF"/>
                </a:solidFill>
              </a:rPr>
              <a:t>条）。</a:t>
            </a:r>
            <a:br>
              <a:rPr lang="zh-CN" altLang="en-US" sz="2400" b="1" dirty="0">
                <a:solidFill>
                  <a:srgbClr val="CCFFFF"/>
                </a:solidFill>
                <a:effectLst/>
              </a:rPr>
            </a:br>
            <a:endParaRPr lang="zh-CN" altLang="en-US" sz="2400" b="1" dirty="0">
              <a:solidFill>
                <a:srgbClr val="CCFFFF"/>
              </a:solidFill>
              <a:effectLst/>
            </a:endParaRPr>
          </a:p>
        </p:txBody>
      </p:sp>
      <p:sp>
        <p:nvSpPr>
          <p:cNvPr id="110594" name="灯片编号占位符 2">
            <a:extLst>
              <a:ext uri="{FF2B5EF4-FFF2-40B4-BE49-F238E27FC236}">
                <a16:creationId xmlns:a16="http://schemas.microsoft.com/office/drawing/2014/main" id="{484D3021-7C52-4D52-AEDA-7FAA91655BC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fontAlgn="base">
              <a:spcBef>
                <a:spcPct val="50000"/>
              </a:spcBef>
              <a:spcAft>
                <a:spcPct val="0"/>
              </a:spcAft>
            </a:pPr>
            <a:fld id="{0F660B03-FE7B-4CEE-B37B-5F6CC07AAC51}" type="slidenum">
              <a:rPr lang="en-US" altLang="zh-CN" sz="1200" b="1">
                <a:solidFill>
                  <a:srgbClr val="FFFFFF"/>
                </a:solidFill>
                <a:latin typeface="Arial" panose="020B0604020202020204" pitchFamily="34" charset="0"/>
                <a:ea typeface="宋体" panose="02010600030101010101" pitchFamily="2" charset="-122"/>
              </a:rPr>
              <a:pPr fontAlgn="base">
                <a:spcBef>
                  <a:spcPct val="50000"/>
                </a:spcBef>
                <a:spcAft>
                  <a:spcPct val="0"/>
                </a:spcAft>
              </a:pPr>
              <a:t>328</a:t>
            </a:fld>
            <a:endParaRPr lang="en-US" altLang="zh-CN" sz="1200" b="1">
              <a:solidFill>
                <a:srgbClr val="FFFFFF"/>
              </a:solidFill>
              <a:latin typeface="Arial" panose="020B0604020202020204" pitchFamily="34" charset="0"/>
              <a:ea typeface="宋体" panose="02010600030101010101" pitchFamily="2" charset="-122"/>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571" name="Rectangle 3">
            <a:extLst>
              <a:ext uri="{FF2B5EF4-FFF2-40B4-BE49-F238E27FC236}">
                <a16:creationId xmlns:a16="http://schemas.microsoft.com/office/drawing/2014/main" id="{EAE73266-E494-448C-BEE6-6C46FB2C0328}"/>
              </a:ext>
            </a:extLst>
          </p:cNvPr>
          <p:cNvSpPr>
            <a:spLocks noGrp="1" noChangeArrowheads="1"/>
          </p:cNvSpPr>
          <p:nvPr>
            <p:ph idx="1"/>
          </p:nvPr>
        </p:nvSpPr>
        <p:spPr>
          <a:xfrm>
            <a:off x="3048000" y="914401"/>
            <a:ext cx="6629400" cy="4525963"/>
          </a:xfrm>
        </p:spPr>
        <p:txBody>
          <a:bodyPr/>
          <a:lstStyle/>
          <a:p>
            <a:pPr eaLnBrk="1" hangingPunct="1">
              <a:buClr>
                <a:schemeClr val="hlink"/>
              </a:buClr>
              <a:buSzPct val="70000"/>
              <a:buFont typeface="Wingdings" panose="05000000000000000000" pitchFamily="2" charset="2"/>
              <a:buChar char="n"/>
              <a:defRPr/>
            </a:pPr>
            <a:r>
              <a:rPr lang="zh-CN" altLang="en-US" b="1">
                <a:effectLst>
                  <a:outerShdw blurRad="38100" dist="38100" dir="2700000" algn="tl">
                    <a:srgbClr val="000000"/>
                  </a:outerShdw>
                </a:effectLst>
              </a:rPr>
              <a:t>无条件转移指令流水线执行过程</a:t>
            </a:r>
          </a:p>
          <a:p>
            <a:pPr eaLnBrk="1" hangingPunct="1">
              <a:buClr>
                <a:schemeClr val="hlink"/>
              </a:buClr>
              <a:buSzPct val="70000"/>
              <a:buFont typeface="Wingdings" panose="05000000000000000000" pitchFamily="2" charset="2"/>
              <a:buNone/>
              <a:defRPr/>
            </a:pPr>
            <a:r>
              <a:rPr lang="zh-CN" altLang="en-US" b="1">
                <a:effectLst>
                  <a:outerShdw blurRad="38100" dist="38100" dir="2700000" algn="tl">
                    <a:srgbClr val="000000"/>
                  </a:outerShdw>
                </a:effectLst>
              </a:rPr>
              <a:t>    </a:t>
            </a:r>
          </a:p>
          <a:p>
            <a:pPr eaLnBrk="1" hangingPunct="1">
              <a:buClr>
                <a:schemeClr val="hlink"/>
              </a:buClr>
              <a:buSzPct val="70000"/>
              <a:buFont typeface="Wingdings" panose="05000000000000000000" pitchFamily="2" charset="2"/>
              <a:buNone/>
              <a:defRPr/>
            </a:pPr>
            <a:r>
              <a:rPr lang="zh-CN" altLang="en-US" b="1">
                <a:effectLst>
                  <a:outerShdw blurRad="38100" dist="38100" dir="2700000" algn="tl">
                    <a:srgbClr val="000000"/>
                  </a:outerShdw>
                </a:effectLst>
              </a:rPr>
              <a:t>         </a:t>
            </a:r>
            <a:r>
              <a:rPr lang="en-US" altLang="zh-CN" b="1">
                <a:effectLst>
                  <a:outerShdw blurRad="38100" dist="38100" dir="2700000" algn="tl">
                    <a:srgbClr val="000000"/>
                  </a:outerShdw>
                </a:effectLst>
                <a:latin typeface="Arial" panose="020B0604020202020204"/>
              </a:rPr>
              <a:t>……</a:t>
            </a:r>
            <a:endParaRPr lang="en-US" altLang="zh-CN" b="1">
              <a:effectLst>
                <a:outerShdw blurRad="38100" dist="38100" dir="2700000" algn="tl">
                  <a:srgbClr val="000000"/>
                </a:outerShdw>
              </a:effectLst>
            </a:endParaRPr>
          </a:p>
          <a:p>
            <a:pPr eaLnBrk="1" hangingPunct="1">
              <a:buClr>
                <a:schemeClr val="hlink"/>
              </a:buClr>
              <a:buSzPct val="70000"/>
              <a:buFont typeface="Wingdings" panose="05000000000000000000" pitchFamily="2" charset="2"/>
              <a:buNone/>
              <a:defRPr/>
            </a:pPr>
            <a:r>
              <a:rPr lang="en-US" altLang="zh-CN" b="1">
                <a:effectLst>
                  <a:outerShdw blurRad="38100" dist="38100" dir="2700000" algn="tl">
                    <a:srgbClr val="000000"/>
                  </a:outerShdw>
                </a:effectLst>
              </a:rPr>
              <a:t>         branch   t1</a:t>
            </a:r>
          </a:p>
          <a:p>
            <a:pPr eaLnBrk="1" hangingPunct="1">
              <a:buClr>
                <a:schemeClr val="hlink"/>
              </a:buClr>
              <a:buSzPct val="70000"/>
              <a:buFont typeface="Wingdings" panose="05000000000000000000" pitchFamily="2" charset="2"/>
              <a:buNone/>
              <a:defRPr/>
            </a:pPr>
            <a:r>
              <a:rPr lang="en-US" altLang="zh-CN" b="1">
                <a:effectLst>
                  <a:outerShdw blurRad="38100" dist="38100" dir="2700000" algn="tl">
                    <a:srgbClr val="000000"/>
                  </a:outerShdw>
                </a:effectLst>
              </a:rPr>
              <a:t>         nop</a:t>
            </a:r>
          </a:p>
          <a:p>
            <a:pPr eaLnBrk="1" hangingPunct="1">
              <a:buClr>
                <a:schemeClr val="hlink"/>
              </a:buClr>
              <a:buSzPct val="70000"/>
              <a:buFont typeface="Wingdings" panose="05000000000000000000" pitchFamily="2" charset="2"/>
              <a:buNone/>
              <a:defRPr/>
            </a:pPr>
            <a:r>
              <a:rPr lang="en-US" altLang="zh-CN" b="1">
                <a:effectLst>
                  <a:outerShdw blurRad="38100" dist="38100" dir="2700000" algn="tl">
                    <a:srgbClr val="000000"/>
                  </a:outerShdw>
                </a:effectLst>
              </a:rPr>
              <a:t>         </a:t>
            </a:r>
            <a:r>
              <a:rPr lang="en-US" altLang="zh-CN" b="1">
                <a:effectLst>
                  <a:outerShdw blurRad="38100" dist="38100" dir="2700000" algn="tl">
                    <a:srgbClr val="000000"/>
                  </a:outerShdw>
                </a:effectLst>
                <a:latin typeface="Arial" panose="020B0604020202020204"/>
              </a:rPr>
              <a:t>……</a:t>
            </a:r>
            <a:endParaRPr lang="en-US" altLang="zh-CN" b="1">
              <a:effectLst>
                <a:outerShdw blurRad="38100" dist="38100" dir="2700000" algn="tl">
                  <a:srgbClr val="000000"/>
                </a:outerShdw>
              </a:effectLst>
            </a:endParaRPr>
          </a:p>
          <a:p>
            <a:pPr eaLnBrk="1" hangingPunct="1">
              <a:buClr>
                <a:schemeClr val="hlink"/>
              </a:buClr>
              <a:buSzPct val="70000"/>
              <a:buFont typeface="Wingdings" panose="05000000000000000000" pitchFamily="2" charset="2"/>
              <a:buNone/>
              <a:defRPr/>
            </a:pPr>
            <a:r>
              <a:rPr lang="en-US" altLang="zh-CN" b="1">
                <a:effectLst>
                  <a:outerShdw blurRad="38100" dist="38100" dir="2700000" algn="tl">
                    <a:srgbClr val="000000"/>
                  </a:outerShdw>
                </a:effectLst>
              </a:rPr>
              <a:t>t1</a:t>
            </a:r>
            <a:r>
              <a:rPr lang="zh-CN" altLang="en-US" b="1">
                <a:effectLst>
                  <a:outerShdw blurRad="38100" dist="38100" dir="2700000" algn="tl">
                    <a:srgbClr val="000000"/>
                  </a:outerShdw>
                </a:effectLst>
              </a:rPr>
              <a:t>： </a:t>
            </a:r>
            <a:r>
              <a:rPr lang="en-US" altLang="zh-CN" b="1">
                <a:effectLst>
                  <a:outerShdw blurRad="38100" dist="38100" dir="2700000" algn="tl">
                    <a:srgbClr val="000000"/>
                  </a:outerShdw>
                </a:effectLst>
              </a:rPr>
              <a:t>add  r1, r1, 1  </a:t>
            </a:r>
          </a:p>
        </p:txBody>
      </p:sp>
      <p:sp>
        <p:nvSpPr>
          <p:cNvPr id="111618" name="灯片编号占位符 2">
            <a:extLst>
              <a:ext uri="{FF2B5EF4-FFF2-40B4-BE49-F238E27FC236}">
                <a16:creationId xmlns:a16="http://schemas.microsoft.com/office/drawing/2014/main" id="{88F92D70-EB9B-4D4C-BE22-6863340537A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fontAlgn="base">
              <a:spcBef>
                <a:spcPct val="50000"/>
              </a:spcBef>
              <a:spcAft>
                <a:spcPct val="0"/>
              </a:spcAft>
            </a:pPr>
            <a:fld id="{2E89BE97-441F-48CD-B563-8503D012EC0E}" type="slidenum">
              <a:rPr lang="en-US" altLang="zh-CN" sz="1200" b="1">
                <a:solidFill>
                  <a:srgbClr val="FFFFFF"/>
                </a:solidFill>
                <a:latin typeface="Arial" panose="020B0604020202020204" pitchFamily="34" charset="0"/>
                <a:ea typeface="宋体" panose="02010600030101010101" pitchFamily="2" charset="-122"/>
              </a:rPr>
              <a:pPr fontAlgn="base">
                <a:spcBef>
                  <a:spcPct val="50000"/>
                </a:spcBef>
                <a:spcAft>
                  <a:spcPct val="0"/>
                </a:spcAft>
              </a:pPr>
              <a:t>329</a:t>
            </a:fld>
            <a:endParaRPr lang="en-US" altLang="zh-CN" sz="1200" b="1">
              <a:solidFill>
                <a:srgbClr val="FFFFFF"/>
              </a:solidFill>
              <a:latin typeface="Arial" panose="020B0604020202020204" pitchFamily="34" charset="0"/>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灯片编号占位符 6"/>
          <p:cNvSpPr txBox="1">
            <a:spLocks noGrp="1"/>
          </p:cNvSpPr>
          <p:nvPr>
            <p:ph type="sldNum" sz="quarter" idx="11"/>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r" eaLnBrk="1" hangingPunct="1"/>
            <a:fld id="{9A0DB2DC-4C9A-4742-B13C-FB6460FD3503}" type="slidenum">
              <a:rPr lang="zh-CN" altLang="en-US" sz="1200" dirty="0">
                <a:latin typeface="Arial" panose="020B0604020202020204" pitchFamily="34" charset="0"/>
              </a:rPr>
              <a:t>33</a:t>
            </a:fld>
            <a:endParaRPr lang="zh-CN" altLang="en-US" sz="1200" dirty="0">
              <a:latin typeface="Arial" panose="020B0604020202020204" pitchFamily="34" charset="0"/>
            </a:endParaRPr>
          </a:p>
        </p:txBody>
      </p:sp>
      <p:sp>
        <p:nvSpPr>
          <p:cNvPr id="147459" name="Rectangle 3"/>
          <p:cNvSpPr>
            <a:spLocks noGrp="1" noChangeArrowheads="1"/>
          </p:cNvSpPr>
          <p:nvPr>
            <p:ph type="body" sz="half" idx="1"/>
          </p:nvPr>
        </p:nvSpPr>
        <p:spPr>
          <a:xfrm>
            <a:off x="2135189" y="774700"/>
            <a:ext cx="8208963" cy="2870200"/>
          </a:xfrm>
        </p:spPr>
        <p:txBody>
          <a:bodyPr vert="horz" wrap="square" lIns="91440" tIns="45720" rIns="91440" bIns="45720" numCol="1" anchor="t" anchorCtr="0" compatLnSpc="1"/>
          <a:lstStyle/>
          <a:p>
            <a:pPr lvl="1">
              <a:buFont typeface="Wingdings" panose="05000000000000000000" pitchFamily="2" charset="2"/>
              <a:buChar char="Ø"/>
              <a:defRPr/>
            </a:pPr>
            <a:r>
              <a:rPr lang="en-US" altLang="zh-CN" sz="2400" b="1" dirty="0">
                <a:solidFill>
                  <a:schemeClr val="hlink"/>
                </a:solidFill>
              </a:rPr>
              <a:t>SPEC</a:t>
            </a:r>
            <a:r>
              <a:rPr lang="zh-CN" altLang="en-US" sz="2400" b="1" dirty="0">
                <a:solidFill>
                  <a:schemeClr val="hlink"/>
                </a:solidFill>
              </a:rPr>
              <a:t>率（</a:t>
            </a:r>
            <a:r>
              <a:rPr lang="en-US" altLang="zh-CN" sz="2400" b="1" dirty="0">
                <a:solidFill>
                  <a:schemeClr val="hlink"/>
                </a:solidFill>
              </a:rPr>
              <a:t>SPEC Ratio</a:t>
            </a:r>
            <a:r>
              <a:rPr lang="zh-CN" altLang="en-US" sz="2400" b="1" dirty="0">
                <a:solidFill>
                  <a:schemeClr val="hlink"/>
                </a:solidFill>
              </a:rPr>
              <a:t>）</a:t>
            </a:r>
            <a:r>
              <a:rPr lang="zh-CN" altLang="en-US" sz="2400" b="1" dirty="0"/>
              <a:t>是一个测试程序在参考计算机上的执行时间与在</a:t>
            </a:r>
            <a:r>
              <a:rPr lang="zh-CN" altLang="en-US" sz="2400" b="1" dirty="0">
                <a:solidFill>
                  <a:srgbClr val="00FF00"/>
                </a:solidFill>
              </a:rPr>
              <a:t>被测计算机上的执行时间</a:t>
            </a:r>
            <a:r>
              <a:rPr lang="zh-CN" altLang="en-US" sz="2400" b="1" dirty="0"/>
              <a:t>的比值，可以表示为：</a:t>
            </a:r>
          </a:p>
          <a:p>
            <a:pPr>
              <a:buNone/>
              <a:defRPr/>
            </a:pPr>
            <a:endParaRPr lang="zh-CN" altLang="en-US" sz="2400" b="1" dirty="0"/>
          </a:p>
          <a:p>
            <a:pPr>
              <a:buNone/>
              <a:defRPr/>
            </a:pPr>
            <a:r>
              <a:rPr lang="zh-CN" altLang="en-US" sz="2400" b="1" dirty="0"/>
              <a:t>             </a:t>
            </a:r>
          </a:p>
          <a:p>
            <a:pPr>
              <a:buNone/>
              <a:defRPr/>
            </a:pPr>
            <a:r>
              <a:rPr lang="zh-CN" altLang="en-US" sz="2400" b="1" dirty="0"/>
              <a:t>              显然，</a:t>
            </a:r>
            <a:r>
              <a:rPr lang="en-US" altLang="zh-CN" sz="2400" b="1" dirty="0">
                <a:solidFill>
                  <a:schemeClr val="hlink"/>
                </a:solidFill>
              </a:rPr>
              <a:t>SPEC Ratio</a:t>
            </a:r>
            <a:r>
              <a:rPr lang="zh-CN" altLang="en-US" sz="2400" b="1" dirty="0">
                <a:solidFill>
                  <a:schemeClr val="hlink"/>
                </a:solidFill>
              </a:rPr>
              <a:t>比值</a:t>
            </a:r>
            <a:r>
              <a:rPr lang="zh-CN" altLang="en-US" sz="2400" b="1" dirty="0"/>
              <a:t>越高</a:t>
            </a:r>
            <a:r>
              <a:rPr lang="zh-CN" altLang="en-US" sz="2400" b="1" dirty="0">
                <a:solidFill>
                  <a:schemeClr val="hlink"/>
                </a:solidFill>
              </a:rPr>
              <a:t>，说明被测计算机的性能</a:t>
            </a:r>
            <a:r>
              <a:rPr lang="zh-CN" altLang="en-US" sz="2400" b="1" dirty="0"/>
              <a:t>越高</a:t>
            </a:r>
            <a:r>
              <a:rPr lang="zh-CN" altLang="en-US" sz="2400" b="1" dirty="0">
                <a:solidFill>
                  <a:schemeClr val="hlink"/>
                </a:solidFill>
              </a:rPr>
              <a:t>。</a:t>
            </a:r>
          </a:p>
          <a:p>
            <a:pPr>
              <a:buNone/>
              <a:defRPr/>
            </a:pPr>
            <a:endParaRPr lang="zh-CN" altLang="en-US" sz="2800" b="1" dirty="0">
              <a:solidFill>
                <a:schemeClr val="hlink"/>
              </a:solidFill>
            </a:endParaRPr>
          </a:p>
        </p:txBody>
      </p:sp>
      <p:sp>
        <p:nvSpPr>
          <p:cNvPr id="147463" name="Text Box 7"/>
          <p:cNvSpPr txBox="1">
            <a:spLocks noChangeArrowheads="1"/>
          </p:cNvSpPr>
          <p:nvPr/>
        </p:nvSpPr>
        <p:spPr bwMode="auto">
          <a:xfrm>
            <a:off x="2711450" y="3716339"/>
            <a:ext cx="7416800" cy="829945"/>
          </a:xfrm>
          <a:prstGeom prst="rect">
            <a:avLst/>
          </a:prstGeom>
          <a:noFill/>
          <a:ln w="9525">
            <a:noFill/>
            <a:miter lim="800000"/>
          </a:ln>
          <a:effectLst/>
        </p:spPr>
        <p:txBody>
          <a:bodyPr>
            <a:spAutoFit/>
          </a:bodyPr>
          <a:lstStyle/>
          <a:p>
            <a:pPr>
              <a:spcBef>
                <a:spcPct val="50000"/>
              </a:spcBef>
              <a:defRPr/>
            </a:pPr>
            <a:r>
              <a:rPr lang="zh-CN" altLang="en-US" sz="2400" b="1" dirty="0">
                <a:latin typeface="Garamond" panose="02020404030301010803" pitchFamily="18" charset="0"/>
                <a:ea typeface="宋体" panose="02010600030101010101" pitchFamily="2" charset="-122"/>
              </a:rPr>
              <a:t>       </a:t>
            </a:r>
            <a:r>
              <a:rPr lang="zh-CN" altLang="en-US" sz="2400" b="1" dirty="0">
                <a:solidFill>
                  <a:srgbClr val="66FFFF"/>
                </a:solidFill>
                <a:effectLst>
                  <a:outerShdw blurRad="38100" dist="38100" dir="2700000" algn="tl">
                    <a:srgbClr val="000000"/>
                  </a:outerShdw>
                </a:effectLst>
                <a:latin typeface="Garamond" panose="02020404030301010803" pitchFamily="18" charset="0"/>
                <a:ea typeface="宋体" panose="02010600030101010101" pitchFamily="2" charset="-122"/>
              </a:rPr>
              <a:t>例如，假设针对同一个基准测试程序 </a:t>
            </a:r>
            <a:r>
              <a:rPr lang="en-US" altLang="zh-CN" sz="2400" b="1"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A</a:t>
            </a:r>
            <a:r>
              <a:rPr lang="zh-CN" altLang="en-US" sz="2400" b="1"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计算机的</a:t>
            </a:r>
            <a:r>
              <a:rPr lang="en-US" altLang="zh-CN" sz="2400" b="1"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SPEC Ratio</a:t>
            </a:r>
            <a:r>
              <a:rPr lang="zh-CN" altLang="en-US" sz="2400" b="1" dirty="0">
                <a:solidFill>
                  <a:srgbClr val="66FFFF"/>
                </a:solidFill>
                <a:effectLst>
                  <a:outerShdw blurRad="38100" dist="38100" dir="2700000" algn="tl">
                    <a:srgbClr val="000000"/>
                  </a:outerShdw>
                </a:effectLst>
                <a:latin typeface="Garamond" panose="02020404030301010803" pitchFamily="18" charset="0"/>
                <a:ea typeface="宋体" panose="02010600030101010101" pitchFamily="2" charset="-122"/>
              </a:rPr>
              <a:t>比</a:t>
            </a:r>
            <a:r>
              <a:rPr lang="en-US" altLang="zh-CN" sz="2400" b="1" dirty="0">
                <a:effectLst>
                  <a:outerShdw blurRad="38100" dist="38100" dir="2700000" algn="tl">
                    <a:srgbClr val="000000"/>
                  </a:outerShdw>
                </a:effectLst>
                <a:latin typeface="Garamond" panose="02020404030301010803" pitchFamily="18" charset="0"/>
                <a:ea typeface="宋体" panose="02010600030101010101" pitchFamily="2" charset="-122"/>
              </a:rPr>
              <a:t>B</a:t>
            </a:r>
            <a:r>
              <a:rPr lang="zh-CN" altLang="en-US" sz="2400" b="1" dirty="0">
                <a:effectLst>
                  <a:outerShdw blurRad="38100" dist="38100" dir="2700000" algn="tl">
                    <a:srgbClr val="000000"/>
                  </a:outerShdw>
                </a:effectLst>
                <a:latin typeface="Garamond" panose="02020404030301010803" pitchFamily="18" charset="0"/>
                <a:ea typeface="宋体" panose="02010600030101010101" pitchFamily="2" charset="-122"/>
              </a:rPr>
              <a:t>计算机</a:t>
            </a:r>
            <a:r>
              <a:rPr lang="zh-CN" altLang="en-US" sz="2400" b="1" dirty="0">
                <a:solidFill>
                  <a:srgbClr val="66FFFF"/>
                </a:solidFill>
                <a:effectLst>
                  <a:outerShdw blurRad="38100" dist="38100" dir="2700000" algn="tl">
                    <a:srgbClr val="000000"/>
                  </a:outerShdw>
                </a:effectLst>
                <a:latin typeface="Garamond" panose="02020404030301010803" pitchFamily="18" charset="0"/>
                <a:ea typeface="宋体" panose="02010600030101010101" pitchFamily="2" charset="-122"/>
              </a:rPr>
              <a:t>的高出</a:t>
            </a:r>
            <a:r>
              <a:rPr lang="en-US" altLang="zh-CN" sz="2400" b="1"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1.3</a:t>
            </a:r>
            <a:r>
              <a:rPr lang="zh-CN" altLang="en-US" sz="2400" b="1"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倍</a:t>
            </a:r>
            <a:r>
              <a:rPr lang="zh-CN" altLang="en-US" sz="2400" b="1" dirty="0">
                <a:solidFill>
                  <a:srgbClr val="66FFFF"/>
                </a:solidFill>
                <a:effectLst>
                  <a:outerShdw blurRad="38100" dist="38100" dir="2700000" algn="tl">
                    <a:srgbClr val="000000"/>
                  </a:outerShdw>
                </a:effectLst>
                <a:latin typeface="Garamond" panose="02020404030301010803" pitchFamily="18" charset="0"/>
                <a:ea typeface="宋体" panose="02010600030101010101" pitchFamily="2" charset="-122"/>
              </a:rPr>
              <a:t>，则可表示为：</a:t>
            </a:r>
          </a:p>
        </p:txBody>
      </p:sp>
      <p:pic>
        <p:nvPicPr>
          <p:cNvPr id="55301" name="图片 2"/>
          <p:cNvPicPr>
            <a:picLocks noChangeAspect="1"/>
          </p:cNvPicPr>
          <p:nvPr/>
        </p:nvPicPr>
        <p:blipFill>
          <a:blip r:embed="rId2"/>
          <a:stretch>
            <a:fillRect/>
          </a:stretch>
        </p:blipFill>
        <p:spPr>
          <a:xfrm>
            <a:off x="4872039" y="1844675"/>
            <a:ext cx="4200525" cy="895350"/>
          </a:xfrm>
          <a:prstGeom prst="rect">
            <a:avLst/>
          </a:prstGeom>
          <a:noFill/>
          <a:ln w="9525">
            <a:noFill/>
          </a:ln>
        </p:spPr>
      </p:pic>
      <p:pic>
        <p:nvPicPr>
          <p:cNvPr id="55302" name="图片 3"/>
          <p:cNvPicPr>
            <a:picLocks noChangeAspect="1"/>
          </p:cNvPicPr>
          <p:nvPr/>
        </p:nvPicPr>
        <p:blipFill>
          <a:blip r:embed="rId3"/>
          <a:stretch>
            <a:fillRect/>
          </a:stretch>
        </p:blipFill>
        <p:spPr>
          <a:xfrm>
            <a:off x="2662238" y="4652964"/>
            <a:ext cx="7542212" cy="1552575"/>
          </a:xfrm>
          <a:prstGeom prst="rect">
            <a:avLst/>
          </a:prstGeom>
          <a:noFill/>
          <a:ln w="9525">
            <a:noFill/>
          </a:ln>
        </p:spPr>
      </p:pic>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41" name="Text Box 3">
            <a:extLst>
              <a:ext uri="{FF2B5EF4-FFF2-40B4-BE49-F238E27FC236}">
                <a16:creationId xmlns:a16="http://schemas.microsoft.com/office/drawing/2014/main" id="{22E49E4A-6F0C-4D05-9210-3B5E043A42B8}"/>
              </a:ext>
            </a:extLst>
          </p:cNvPr>
          <p:cNvSpPr txBox="1">
            <a:spLocks noChangeArrowheads="1"/>
          </p:cNvSpPr>
          <p:nvPr/>
        </p:nvSpPr>
        <p:spPr bwMode="auto">
          <a:xfrm>
            <a:off x="1676400" y="12700"/>
            <a:ext cx="8839200" cy="227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05000"/>
              </a:lnSpc>
              <a:spcBef>
                <a:spcPct val="50000"/>
              </a:spcBef>
              <a:spcAft>
                <a:spcPct val="0"/>
              </a:spcAft>
            </a:pPr>
            <a:r>
              <a:rPr lang="zh-CN" altLang="en-US" sz="2800" b="1">
                <a:solidFill>
                  <a:srgbClr val="FF0033"/>
                </a:solidFill>
                <a:latin typeface="Arial" panose="020B0604020202020204" pitchFamily="34" charset="0"/>
                <a:ea typeface="宋体" panose="02010600030101010101" pitchFamily="2" charset="-122"/>
              </a:rPr>
              <a:t>无条件转移指令的流水线操作</a:t>
            </a:r>
            <a:r>
              <a:rPr lang="en-US" altLang="zh-CN" sz="2800" b="1">
                <a:solidFill>
                  <a:srgbClr val="FF0033"/>
                </a:solidFill>
                <a:latin typeface="Arial" panose="020B0604020202020204" pitchFamily="34" charset="0"/>
                <a:ea typeface="宋体" panose="02010600030101010101" pitchFamily="2" charset="-122"/>
              </a:rPr>
              <a:t>——</a:t>
            </a:r>
            <a:r>
              <a:rPr lang="zh-CN" altLang="en-US" sz="2800" b="1">
                <a:solidFill>
                  <a:srgbClr val="FFFF00"/>
                </a:solidFill>
                <a:latin typeface="Arial" panose="020B0604020202020204" pitchFamily="34" charset="0"/>
                <a:ea typeface="宋体" panose="02010600030101010101" pitchFamily="2" charset="-122"/>
              </a:rPr>
              <a:t>计算转移地址</a:t>
            </a:r>
          </a:p>
          <a:p>
            <a:pPr fontAlgn="base">
              <a:lnSpc>
                <a:spcPct val="105000"/>
              </a:lnSpc>
              <a:spcBef>
                <a:spcPct val="50000"/>
              </a:spcBef>
              <a:spcAft>
                <a:spcPct val="0"/>
              </a:spcAft>
            </a:pPr>
            <a:r>
              <a:rPr lang="en-US" altLang="zh-CN" sz="2000" b="1">
                <a:solidFill>
                  <a:srgbClr val="CCFFFF"/>
                </a:solidFill>
                <a:latin typeface="Arial" panose="020B0604020202020204" pitchFamily="34" charset="0"/>
                <a:ea typeface="宋体" panose="02010600030101010101" pitchFamily="2" charset="-122"/>
              </a:rPr>
              <a:t>ID</a:t>
            </a:r>
            <a:r>
              <a:rPr lang="zh-CN" altLang="en-US" sz="2000" b="1">
                <a:solidFill>
                  <a:srgbClr val="CCFFFF"/>
                </a:solidFill>
                <a:latin typeface="Arial" panose="020B0604020202020204" pitchFamily="34" charset="0"/>
                <a:ea typeface="宋体" panose="02010600030101010101" pitchFamily="2" charset="-122"/>
              </a:rPr>
              <a:t>级：计算转移目标地址，从</a:t>
            </a:r>
            <a:r>
              <a:rPr lang="en-US" altLang="zh-CN" sz="2000" b="1">
                <a:solidFill>
                  <a:srgbClr val="CCFFFF"/>
                </a:solidFill>
                <a:latin typeface="Arial" panose="020B0604020202020204" pitchFamily="34" charset="0"/>
                <a:ea typeface="宋体" panose="02010600030101010101" pitchFamily="2" charset="-122"/>
              </a:rPr>
              <a:t>IR</a:t>
            </a:r>
            <a:r>
              <a:rPr lang="zh-CN" altLang="en-US" sz="2000" b="1">
                <a:solidFill>
                  <a:srgbClr val="CCFFFF"/>
                </a:solidFill>
                <a:latin typeface="Arial" panose="020B0604020202020204" pitchFamily="34" charset="0"/>
                <a:ea typeface="宋体" panose="02010600030101010101" pitchFamily="2" charset="-122"/>
              </a:rPr>
              <a:t>获取偏移量进行符号扩展；</a:t>
            </a:r>
          </a:p>
          <a:p>
            <a:pPr fontAlgn="base">
              <a:lnSpc>
                <a:spcPct val="105000"/>
              </a:lnSpc>
              <a:spcBef>
                <a:spcPct val="50000"/>
              </a:spcBef>
              <a:spcAft>
                <a:spcPct val="0"/>
              </a:spcAft>
            </a:pPr>
            <a:r>
              <a:rPr lang="en-US" altLang="zh-CN" sz="2000" b="1">
                <a:solidFill>
                  <a:srgbClr val="CCFFFF"/>
                </a:solidFill>
                <a:latin typeface="Arial" panose="020B0604020202020204" pitchFamily="34" charset="0"/>
                <a:ea typeface="宋体" panose="02010600030101010101" pitchFamily="2" charset="-122"/>
              </a:rPr>
              <a:t>IF</a:t>
            </a:r>
            <a:r>
              <a:rPr lang="zh-CN" altLang="en-US" sz="2000" b="1">
                <a:solidFill>
                  <a:srgbClr val="CCFFFF"/>
                </a:solidFill>
                <a:latin typeface="Arial" panose="020B0604020202020204" pitchFamily="34" charset="0"/>
                <a:ea typeface="宋体" panose="02010600030101010101" pitchFamily="2" charset="-122"/>
              </a:rPr>
              <a:t>级：</a:t>
            </a:r>
            <a:r>
              <a:rPr lang="en-US" altLang="zh-CN" sz="2000" b="1">
                <a:solidFill>
                  <a:srgbClr val="CCFFFF"/>
                </a:solidFill>
                <a:latin typeface="Arial" panose="020B0604020202020204" pitchFamily="34" charset="0"/>
                <a:ea typeface="宋体" panose="02010600030101010101" pitchFamily="2" charset="-122"/>
              </a:rPr>
              <a:t>nop</a:t>
            </a:r>
            <a:r>
              <a:rPr lang="zh-CN" altLang="en-US" sz="2000" b="1">
                <a:solidFill>
                  <a:srgbClr val="CCFFFF"/>
                </a:solidFill>
                <a:latin typeface="Arial" panose="020B0604020202020204" pitchFamily="34" charset="0"/>
                <a:ea typeface="宋体" panose="02010600030101010101" pitchFamily="2" charset="-122"/>
              </a:rPr>
              <a:t>被取出；</a:t>
            </a:r>
          </a:p>
          <a:p>
            <a:pPr fontAlgn="base">
              <a:lnSpc>
                <a:spcPct val="105000"/>
              </a:lnSpc>
              <a:spcBef>
                <a:spcPct val="50000"/>
              </a:spcBef>
              <a:spcAft>
                <a:spcPct val="0"/>
              </a:spcAft>
            </a:pPr>
            <a:r>
              <a:rPr lang="en-US" altLang="zh-CN" sz="2000" b="1">
                <a:solidFill>
                  <a:srgbClr val="FFFF00"/>
                </a:solidFill>
                <a:latin typeface="Arial" panose="020B0604020202020204" pitchFamily="34" charset="0"/>
                <a:ea typeface="宋体" panose="02010600030101010101" pitchFamily="2" charset="-122"/>
              </a:rPr>
              <a:t>BTAKEN=1</a:t>
            </a:r>
            <a:r>
              <a:rPr lang="zh-CN" altLang="en-US" sz="2000" b="1">
                <a:solidFill>
                  <a:srgbClr val="FFFF00"/>
                </a:solidFill>
                <a:latin typeface="Arial" panose="020B0604020202020204" pitchFamily="34" charset="0"/>
                <a:ea typeface="宋体" panose="02010600030101010101" pitchFamily="2" charset="-122"/>
              </a:rPr>
              <a:t>，</a:t>
            </a:r>
            <a:r>
              <a:rPr lang="zh-CN" altLang="en-US" sz="2000" b="1">
                <a:solidFill>
                  <a:srgbClr val="CCFFFF"/>
                </a:solidFill>
                <a:latin typeface="Arial" panose="020B0604020202020204" pitchFamily="34" charset="0"/>
                <a:ea typeface="宋体" panose="02010600030101010101" pitchFamily="2" charset="-122"/>
              </a:rPr>
              <a:t>选择符号扩展偏移量</a:t>
            </a:r>
            <a:r>
              <a:rPr lang="en-US" altLang="zh-CN" sz="2000" b="1">
                <a:solidFill>
                  <a:srgbClr val="CCFFFF"/>
                </a:solidFill>
                <a:latin typeface="Arial" panose="020B0604020202020204" pitchFamily="34" charset="0"/>
                <a:ea typeface="宋体" panose="02010600030101010101" pitchFamily="2" charset="-122"/>
              </a:rPr>
              <a:t>disp</a:t>
            </a:r>
            <a:r>
              <a:rPr lang="zh-CN" altLang="en-US" sz="2000" b="1">
                <a:solidFill>
                  <a:srgbClr val="CCFFFF"/>
                </a:solidFill>
                <a:latin typeface="Arial" panose="020B0604020202020204" pitchFamily="34" charset="0"/>
                <a:ea typeface="宋体" panose="02010600030101010101" pitchFamily="2" charset="-122"/>
              </a:rPr>
              <a:t>；地址加法器计算转移目标地址，等</a:t>
            </a:r>
            <a:r>
              <a:rPr lang="zh-CN" altLang="en-US" sz="2000" b="1">
                <a:solidFill>
                  <a:srgbClr val="FFFF00"/>
                </a:solidFill>
                <a:latin typeface="Arial" panose="020B0604020202020204" pitchFamily="34" charset="0"/>
                <a:ea typeface="宋体" panose="02010600030101010101" pitchFamily="2" charset="-122"/>
              </a:rPr>
              <a:t>时钟上升沿（本周期结束）将目标地址打入</a:t>
            </a:r>
            <a:r>
              <a:rPr lang="en-US" altLang="zh-CN" sz="2000" b="1">
                <a:solidFill>
                  <a:srgbClr val="FFFF00"/>
                </a:solidFill>
                <a:latin typeface="Arial" panose="020B0604020202020204" pitchFamily="34" charset="0"/>
                <a:ea typeface="宋体" panose="02010600030101010101" pitchFamily="2" charset="-122"/>
              </a:rPr>
              <a:t>PC</a:t>
            </a:r>
            <a:r>
              <a:rPr lang="zh-CN" altLang="en-US" sz="2000" b="1">
                <a:solidFill>
                  <a:srgbClr val="CCFFFF"/>
                </a:solidFill>
                <a:latin typeface="Arial" panose="020B0604020202020204" pitchFamily="34" charset="0"/>
                <a:ea typeface="宋体" panose="02010600030101010101" pitchFamily="2" charset="-122"/>
              </a:rPr>
              <a:t>。</a:t>
            </a:r>
          </a:p>
        </p:txBody>
      </p:sp>
      <p:sp>
        <p:nvSpPr>
          <p:cNvPr id="112642" name="Oval 7">
            <a:extLst>
              <a:ext uri="{FF2B5EF4-FFF2-40B4-BE49-F238E27FC236}">
                <a16:creationId xmlns:a16="http://schemas.microsoft.com/office/drawing/2014/main" id="{E50A5DA2-23DE-4DAA-84B1-195CE14A200D}"/>
              </a:ext>
            </a:extLst>
          </p:cNvPr>
          <p:cNvSpPr>
            <a:spLocks noChangeArrowheads="1"/>
          </p:cNvSpPr>
          <p:nvPr/>
        </p:nvSpPr>
        <p:spPr bwMode="auto">
          <a:xfrm>
            <a:off x="9067800" y="2133600"/>
            <a:ext cx="762000" cy="15240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sz="1000" b="1">
              <a:solidFill>
                <a:srgbClr val="000000"/>
              </a:solidFill>
              <a:latin typeface="Garamond" panose="02020404030301010803" pitchFamily="18" charset="0"/>
              <a:ea typeface="宋体" panose="02010600030101010101" pitchFamily="2" charset="-122"/>
            </a:endParaRPr>
          </a:p>
        </p:txBody>
      </p:sp>
      <p:grpSp>
        <p:nvGrpSpPr>
          <p:cNvPr id="112643" name="组合 29">
            <a:extLst>
              <a:ext uri="{FF2B5EF4-FFF2-40B4-BE49-F238E27FC236}">
                <a16:creationId xmlns:a16="http://schemas.microsoft.com/office/drawing/2014/main" id="{C7DB398E-969A-4972-B606-16585EDE480D}"/>
              </a:ext>
            </a:extLst>
          </p:cNvPr>
          <p:cNvGrpSpPr>
            <a:grpSpLocks/>
          </p:cNvGrpSpPr>
          <p:nvPr/>
        </p:nvGrpSpPr>
        <p:grpSpPr bwMode="auto">
          <a:xfrm>
            <a:off x="1905000" y="2590800"/>
            <a:ext cx="8534400" cy="4267200"/>
            <a:chOff x="304800" y="2438400"/>
            <a:chExt cx="8534400" cy="4267200"/>
          </a:xfrm>
        </p:grpSpPr>
        <p:pic>
          <p:nvPicPr>
            <p:cNvPr id="112644" name="Picture 5" descr="20120317101003300_0001------">
              <a:extLst>
                <a:ext uri="{FF2B5EF4-FFF2-40B4-BE49-F238E27FC236}">
                  <a16:creationId xmlns:a16="http://schemas.microsoft.com/office/drawing/2014/main" id="{3C7CFCBF-289E-426F-BD30-524103120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38400"/>
              <a:ext cx="85344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2645" name="直接箭头连接符 22">
              <a:extLst>
                <a:ext uri="{FF2B5EF4-FFF2-40B4-BE49-F238E27FC236}">
                  <a16:creationId xmlns:a16="http://schemas.microsoft.com/office/drawing/2014/main" id="{67FB6C9C-F983-41D9-985D-5E0E832BBC86}"/>
                </a:ext>
              </a:extLst>
            </p:cNvPr>
            <p:cNvCxnSpPr>
              <a:cxnSpLocks noChangeShapeType="1"/>
            </p:cNvCxnSpPr>
            <p:nvPr/>
          </p:nvCxnSpPr>
          <p:spPr bwMode="auto">
            <a:xfrm rot="16200000" flipV="1">
              <a:off x="2552680" y="2705078"/>
              <a:ext cx="228599" cy="2"/>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12646" name="直接箭头连接符 24">
              <a:extLst>
                <a:ext uri="{FF2B5EF4-FFF2-40B4-BE49-F238E27FC236}">
                  <a16:creationId xmlns:a16="http://schemas.microsoft.com/office/drawing/2014/main" id="{A3785132-D5CB-4B69-A941-BB742AC8AB96}"/>
                </a:ext>
              </a:extLst>
            </p:cNvPr>
            <p:cNvCxnSpPr>
              <a:cxnSpLocks noChangeShapeType="1"/>
            </p:cNvCxnSpPr>
            <p:nvPr/>
          </p:nvCxnSpPr>
          <p:spPr bwMode="auto">
            <a:xfrm rot="10800000" flipV="1">
              <a:off x="942675" y="2590800"/>
              <a:ext cx="1724325" cy="0"/>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12647" name="直接箭头连接符 26">
              <a:extLst>
                <a:ext uri="{FF2B5EF4-FFF2-40B4-BE49-F238E27FC236}">
                  <a16:creationId xmlns:a16="http://schemas.microsoft.com/office/drawing/2014/main" id="{5F3A2651-85EC-4415-908B-97A25B78FC7B}"/>
                </a:ext>
              </a:extLst>
            </p:cNvPr>
            <p:cNvCxnSpPr>
              <a:cxnSpLocks noChangeShapeType="1"/>
            </p:cNvCxnSpPr>
            <p:nvPr/>
          </p:nvCxnSpPr>
          <p:spPr bwMode="auto">
            <a:xfrm rot="5400000">
              <a:off x="657979" y="2873978"/>
              <a:ext cx="567873" cy="1474"/>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12648" name="直接箭头连接符 28">
              <a:extLst>
                <a:ext uri="{FF2B5EF4-FFF2-40B4-BE49-F238E27FC236}">
                  <a16:creationId xmlns:a16="http://schemas.microsoft.com/office/drawing/2014/main" id="{09094581-AF83-469C-925D-2463F9480BF4}"/>
                </a:ext>
              </a:extLst>
            </p:cNvPr>
            <p:cNvCxnSpPr>
              <a:cxnSpLocks noChangeShapeType="1"/>
            </p:cNvCxnSpPr>
            <p:nvPr/>
          </p:nvCxnSpPr>
          <p:spPr bwMode="auto">
            <a:xfrm>
              <a:off x="942675" y="3158673"/>
              <a:ext cx="663202" cy="126194"/>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12649" name="直接连接符 19">
              <a:extLst>
                <a:ext uri="{FF2B5EF4-FFF2-40B4-BE49-F238E27FC236}">
                  <a16:creationId xmlns:a16="http://schemas.microsoft.com/office/drawing/2014/main" id="{E7204D07-FDC3-4060-B42F-6429CA7D45B6}"/>
                </a:ext>
              </a:extLst>
            </p:cNvPr>
            <p:cNvCxnSpPr>
              <a:cxnSpLocks noChangeShapeType="1"/>
            </p:cNvCxnSpPr>
            <p:nvPr/>
          </p:nvCxnSpPr>
          <p:spPr bwMode="auto">
            <a:xfrm flipV="1">
              <a:off x="2003798" y="3505200"/>
              <a:ext cx="206002" cy="3205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12650" name="直接连接符 20">
              <a:extLst>
                <a:ext uri="{FF2B5EF4-FFF2-40B4-BE49-F238E27FC236}">
                  <a16:creationId xmlns:a16="http://schemas.microsoft.com/office/drawing/2014/main" id="{7AE19DB8-558D-4B85-8198-EC938DD63690}"/>
                </a:ext>
              </a:extLst>
            </p:cNvPr>
            <p:cNvCxnSpPr>
              <a:cxnSpLocks noChangeShapeType="1"/>
            </p:cNvCxnSpPr>
            <p:nvPr/>
          </p:nvCxnSpPr>
          <p:spPr bwMode="auto">
            <a:xfrm rot="5400000" flipH="1" flipV="1">
              <a:off x="1831937" y="3197229"/>
              <a:ext cx="757165" cy="147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12651" name="直接连接符 21">
              <a:extLst>
                <a:ext uri="{FF2B5EF4-FFF2-40B4-BE49-F238E27FC236}">
                  <a16:creationId xmlns:a16="http://schemas.microsoft.com/office/drawing/2014/main" id="{7C977414-FC64-4D49-8759-E7FDEA4541C6}"/>
                </a:ext>
              </a:extLst>
            </p:cNvPr>
            <p:cNvCxnSpPr>
              <a:cxnSpLocks noChangeShapeType="1"/>
            </p:cNvCxnSpPr>
            <p:nvPr/>
          </p:nvCxnSpPr>
          <p:spPr bwMode="auto">
            <a:xfrm rot="10800000">
              <a:off x="611074" y="2780092"/>
              <a:ext cx="1598726" cy="3930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12652" name="直接连接符 22">
              <a:extLst>
                <a:ext uri="{FF2B5EF4-FFF2-40B4-BE49-F238E27FC236}">
                  <a16:creationId xmlns:a16="http://schemas.microsoft.com/office/drawing/2014/main" id="{77413005-1AD5-4C7C-99DF-C926DC5B15BB}"/>
                </a:ext>
              </a:extLst>
            </p:cNvPr>
            <p:cNvCxnSpPr>
              <a:cxnSpLocks noChangeShapeType="1"/>
            </p:cNvCxnSpPr>
            <p:nvPr/>
          </p:nvCxnSpPr>
          <p:spPr bwMode="auto">
            <a:xfrm rot="5400000">
              <a:off x="-399233" y="3788890"/>
              <a:ext cx="2019107" cy="147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12653" name="直接箭头连接符 26">
              <a:extLst>
                <a:ext uri="{FF2B5EF4-FFF2-40B4-BE49-F238E27FC236}">
                  <a16:creationId xmlns:a16="http://schemas.microsoft.com/office/drawing/2014/main" id="{1D4E0C1D-DF32-4866-AA20-CD477D6B0CEE}"/>
                </a:ext>
              </a:extLst>
            </p:cNvPr>
            <p:cNvCxnSpPr>
              <a:cxnSpLocks noChangeShapeType="1"/>
            </p:cNvCxnSpPr>
            <p:nvPr/>
          </p:nvCxnSpPr>
          <p:spPr bwMode="auto">
            <a:xfrm>
              <a:off x="2362200" y="4800600"/>
              <a:ext cx="30480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12654" name="直接箭头连接符 29">
              <a:extLst>
                <a:ext uri="{FF2B5EF4-FFF2-40B4-BE49-F238E27FC236}">
                  <a16:creationId xmlns:a16="http://schemas.microsoft.com/office/drawing/2014/main" id="{29900565-6FB5-4053-A274-F603522585FD}"/>
                </a:ext>
              </a:extLst>
            </p:cNvPr>
            <p:cNvCxnSpPr>
              <a:cxnSpLocks noChangeShapeType="1"/>
            </p:cNvCxnSpPr>
            <p:nvPr/>
          </p:nvCxnSpPr>
          <p:spPr bwMode="auto">
            <a:xfrm rot="5400000" flipH="1" flipV="1">
              <a:off x="1828743" y="3960940"/>
              <a:ext cx="1674997" cy="1474"/>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12655" name="直接箭头连接符 32">
              <a:extLst>
                <a:ext uri="{FF2B5EF4-FFF2-40B4-BE49-F238E27FC236}">
                  <a16:creationId xmlns:a16="http://schemas.microsoft.com/office/drawing/2014/main" id="{7CEAA0FC-1E1D-493E-8266-AF18F4929946}"/>
                </a:ext>
              </a:extLst>
            </p:cNvPr>
            <p:cNvCxnSpPr>
              <a:cxnSpLocks noChangeShapeType="1"/>
            </p:cNvCxnSpPr>
            <p:nvPr/>
          </p:nvCxnSpPr>
          <p:spPr bwMode="auto">
            <a:xfrm>
              <a:off x="1075315" y="4799197"/>
              <a:ext cx="372485" cy="1403"/>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12656" name="直接连接符 33">
              <a:extLst>
                <a:ext uri="{FF2B5EF4-FFF2-40B4-BE49-F238E27FC236}">
                  <a16:creationId xmlns:a16="http://schemas.microsoft.com/office/drawing/2014/main" id="{C069167F-D950-40E4-B839-E9639934F97D}"/>
                </a:ext>
              </a:extLst>
            </p:cNvPr>
            <p:cNvCxnSpPr>
              <a:cxnSpLocks noChangeShapeType="1"/>
            </p:cNvCxnSpPr>
            <p:nvPr/>
          </p:nvCxnSpPr>
          <p:spPr bwMode="auto">
            <a:xfrm rot="5400000" flipH="1" flipV="1">
              <a:off x="702420" y="4293662"/>
              <a:ext cx="1009553" cy="147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12657" name="直接箭头连接符 34">
              <a:extLst>
                <a:ext uri="{FF2B5EF4-FFF2-40B4-BE49-F238E27FC236}">
                  <a16:creationId xmlns:a16="http://schemas.microsoft.com/office/drawing/2014/main" id="{C07EEE06-9C11-4317-8F57-C60380158BA8}"/>
                </a:ext>
              </a:extLst>
            </p:cNvPr>
            <p:cNvCxnSpPr>
              <a:cxnSpLocks noChangeShapeType="1"/>
            </p:cNvCxnSpPr>
            <p:nvPr/>
          </p:nvCxnSpPr>
          <p:spPr bwMode="auto">
            <a:xfrm>
              <a:off x="1207956" y="3789644"/>
              <a:ext cx="397921" cy="1403"/>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12658" name="直接箭头连接符 35">
              <a:extLst>
                <a:ext uri="{FF2B5EF4-FFF2-40B4-BE49-F238E27FC236}">
                  <a16:creationId xmlns:a16="http://schemas.microsoft.com/office/drawing/2014/main" id="{80C9ACD6-05ED-4EF1-8C3B-ACB595808AA7}"/>
                </a:ext>
              </a:extLst>
            </p:cNvPr>
            <p:cNvCxnSpPr>
              <a:cxnSpLocks noChangeShapeType="1"/>
            </p:cNvCxnSpPr>
            <p:nvPr/>
          </p:nvCxnSpPr>
          <p:spPr bwMode="auto">
            <a:xfrm>
              <a:off x="611073" y="4799197"/>
              <a:ext cx="265281" cy="1403"/>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12659" name="直接箭头连接符 26">
              <a:extLst>
                <a:ext uri="{FF2B5EF4-FFF2-40B4-BE49-F238E27FC236}">
                  <a16:creationId xmlns:a16="http://schemas.microsoft.com/office/drawing/2014/main" id="{91F2BD2D-1929-4F67-AC21-3CFFA186CE59}"/>
                </a:ext>
              </a:extLst>
            </p:cNvPr>
            <p:cNvCxnSpPr>
              <a:cxnSpLocks noChangeShapeType="1"/>
            </p:cNvCxnSpPr>
            <p:nvPr/>
          </p:nvCxnSpPr>
          <p:spPr bwMode="auto">
            <a:xfrm>
              <a:off x="1981200" y="4800600"/>
              <a:ext cx="22860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grpSp>
      <p:pic>
        <p:nvPicPr>
          <p:cNvPr id="112660" name="Picture 6" descr="24">
            <a:extLst>
              <a:ext uri="{FF2B5EF4-FFF2-40B4-BE49-F238E27FC236}">
                <a16:creationId xmlns:a16="http://schemas.microsoft.com/office/drawing/2014/main" id="{EE07E159-0F91-4876-A442-EA1D42923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140" t="67525" r="56140" b="3093"/>
          <a:stretch>
            <a:fillRect/>
          </a:stretch>
        </p:blipFill>
        <p:spPr bwMode="auto">
          <a:xfrm>
            <a:off x="7391400" y="1922463"/>
            <a:ext cx="3276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椭圆 22">
            <a:extLst>
              <a:ext uri="{FF2B5EF4-FFF2-40B4-BE49-F238E27FC236}">
                <a16:creationId xmlns:a16="http://schemas.microsoft.com/office/drawing/2014/main" id="{D5779AAD-4F60-4537-BD7F-F1E73976F395}"/>
              </a:ext>
            </a:extLst>
          </p:cNvPr>
          <p:cNvSpPr/>
          <p:nvPr/>
        </p:nvSpPr>
        <p:spPr>
          <a:xfrm>
            <a:off x="2590800" y="5715000"/>
            <a:ext cx="9906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Times New Roman"/>
              <a:ea typeface="宋体"/>
            </a:endParaRPr>
          </a:p>
        </p:txBody>
      </p:sp>
      <p:sp>
        <p:nvSpPr>
          <p:cNvPr id="112662" name="Oval 6">
            <a:extLst>
              <a:ext uri="{FF2B5EF4-FFF2-40B4-BE49-F238E27FC236}">
                <a16:creationId xmlns:a16="http://schemas.microsoft.com/office/drawing/2014/main" id="{D8E66E18-D0E5-4324-B633-2EF746E8DE12}"/>
              </a:ext>
            </a:extLst>
          </p:cNvPr>
          <p:cNvSpPr>
            <a:spLocks noChangeArrowheads="1"/>
          </p:cNvSpPr>
          <p:nvPr/>
        </p:nvSpPr>
        <p:spPr bwMode="auto">
          <a:xfrm>
            <a:off x="9067800" y="1885951"/>
            <a:ext cx="685800" cy="1603375"/>
          </a:xfrm>
          <a:prstGeom prst="ellipse">
            <a:avLst/>
          </a:prstGeom>
          <a:noFill/>
          <a:ln w="9525">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sz="1000" b="1">
              <a:solidFill>
                <a:srgbClr val="000000"/>
              </a:solidFill>
              <a:latin typeface="Garamond" panose="02020404030301010803" pitchFamily="18" charset="0"/>
              <a:ea typeface="宋体" panose="02010600030101010101" pitchFamily="2" charset="-122"/>
            </a:endParaRPr>
          </a:p>
        </p:txBody>
      </p:sp>
      <p:sp>
        <p:nvSpPr>
          <p:cNvPr id="24" name="椭圆 23">
            <a:extLst>
              <a:ext uri="{FF2B5EF4-FFF2-40B4-BE49-F238E27FC236}">
                <a16:creationId xmlns:a16="http://schemas.microsoft.com/office/drawing/2014/main" id="{0587EC3D-5EF2-4755-A4A8-85F9CD6282C8}"/>
              </a:ext>
            </a:extLst>
          </p:cNvPr>
          <p:cNvSpPr/>
          <p:nvPr/>
        </p:nvSpPr>
        <p:spPr>
          <a:xfrm>
            <a:off x="4038600" y="6172200"/>
            <a:ext cx="1752600" cy="533400"/>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Times New Roman"/>
              <a:ea typeface="宋体"/>
            </a:endParaRPr>
          </a:p>
        </p:txBody>
      </p:sp>
      <p:sp>
        <p:nvSpPr>
          <p:cNvPr id="112664" name="TextBox 24">
            <a:extLst>
              <a:ext uri="{FF2B5EF4-FFF2-40B4-BE49-F238E27FC236}">
                <a16:creationId xmlns:a16="http://schemas.microsoft.com/office/drawing/2014/main" id="{11BADE5F-9164-4E52-905E-A45F368C4077}"/>
              </a:ext>
            </a:extLst>
          </p:cNvPr>
          <p:cNvSpPr txBox="1">
            <a:spLocks noChangeArrowheads="1"/>
          </p:cNvSpPr>
          <p:nvPr/>
        </p:nvSpPr>
        <p:spPr bwMode="auto">
          <a:xfrm>
            <a:off x="2057400" y="4953001"/>
            <a:ext cx="3810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000" b="1">
                <a:solidFill>
                  <a:srgbClr val="FF0000"/>
                </a:solidFill>
                <a:latin typeface="Garamond" panose="02020404030301010803" pitchFamily="18" charset="0"/>
                <a:ea typeface="宋体" panose="02010600030101010101" pitchFamily="2" charset="-122"/>
              </a:rPr>
              <a:t>t1</a:t>
            </a:r>
            <a:endParaRPr lang="zh-CN" altLang="en-US" sz="1000" b="1">
              <a:solidFill>
                <a:srgbClr val="FF0000"/>
              </a:solidFill>
              <a:latin typeface="Garamond" panose="02020404030301010803" pitchFamily="18" charset="0"/>
              <a:ea typeface="宋体" panose="02010600030101010101" pitchFamily="2" charset="-122"/>
            </a:endParaRPr>
          </a:p>
        </p:txBody>
      </p:sp>
      <p:sp>
        <p:nvSpPr>
          <p:cNvPr id="112665" name="灯片编号占位符 25">
            <a:extLst>
              <a:ext uri="{FF2B5EF4-FFF2-40B4-BE49-F238E27FC236}">
                <a16:creationId xmlns:a16="http://schemas.microsoft.com/office/drawing/2014/main" id="{900C0474-B165-4100-8325-FBF263C05E3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fontAlgn="base">
              <a:spcBef>
                <a:spcPct val="50000"/>
              </a:spcBef>
              <a:spcAft>
                <a:spcPct val="0"/>
              </a:spcAft>
            </a:pPr>
            <a:fld id="{B14307CC-EB18-43A3-AD19-D85E5C9D3EA5}" type="slidenum">
              <a:rPr lang="en-US" altLang="zh-CN" sz="1200" b="1">
                <a:solidFill>
                  <a:srgbClr val="FFFFFF"/>
                </a:solidFill>
                <a:latin typeface="Arial" panose="020B0604020202020204" pitchFamily="34" charset="0"/>
                <a:ea typeface="宋体" panose="02010600030101010101" pitchFamily="2" charset="-122"/>
              </a:rPr>
              <a:pPr fontAlgn="base">
                <a:spcBef>
                  <a:spcPct val="50000"/>
                </a:spcBef>
                <a:spcAft>
                  <a:spcPct val="0"/>
                </a:spcAft>
              </a:pPr>
              <a:t>330</a:t>
            </a:fld>
            <a:endParaRPr lang="en-US" altLang="zh-CN" sz="1200" b="1">
              <a:solidFill>
                <a:srgbClr val="FFFFFF"/>
              </a:solidFill>
              <a:latin typeface="Arial" panose="020B0604020202020204" pitchFamily="34" charset="0"/>
              <a:ea typeface="宋体" panose="02010600030101010101" pitchFamily="2" charset="-122"/>
            </a:endParaRPr>
          </a:p>
        </p:txBody>
      </p:sp>
      <p:cxnSp>
        <p:nvCxnSpPr>
          <p:cNvPr id="3" name="直接箭头连接符 2">
            <a:extLst>
              <a:ext uri="{FF2B5EF4-FFF2-40B4-BE49-F238E27FC236}">
                <a16:creationId xmlns:a16="http://schemas.microsoft.com/office/drawing/2014/main" id="{3EAF3D6D-F9C5-4E67-8114-8869FD38BC09}"/>
              </a:ext>
            </a:extLst>
          </p:cNvPr>
          <p:cNvCxnSpPr/>
          <p:nvPr/>
        </p:nvCxnSpPr>
        <p:spPr>
          <a:xfrm flipV="1">
            <a:off x="9753600" y="1922463"/>
            <a:ext cx="0" cy="4191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665" name="Text Box 2">
            <a:extLst>
              <a:ext uri="{FF2B5EF4-FFF2-40B4-BE49-F238E27FC236}">
                <a16:creationId xmlns:a16="http://schemas.microsoft.com/office/drawing/2014/main" id="{635543EC-334C-41A1-8D02-1A06D6D8728B}"/>
              </a:ext>
            </a:extLst>
          </p:cNvPr>
          <p:cNvSpPr txBox="1">
            <a:spLocks noChangeArrowheads="1"/>
          </p:cNvSpPr>
          <p:nvPr/>
        </p:nvSpPr>
        <p:spPr bwMode="auto">
          <a:xfrm>
            <a:off x="1828801" y="228601"/>
            <a:ext cx="84248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3000" b="1">
                <a:solidFill>
                  <a:srgbClr val="FFC000"/>
                </a:solidFill>
                <a:latin typeface="Arial" panose="020B0604020202020204" pitchFamily="34" charset="0"/>
                <a:ea typeface="宋体" panose="02010600030101010101" pitchFamily="2" charset="-122"/>
              </a:rPr>
              <a:t>无条件转移指令的流水线操作</a:t>
            </a:r>
            <a:r>
              <a:rPr lang="en-US" altLang="zh-CN" sz="3000" b="1">
                <a:solidFill>
                  <a:srgbClr val="FFC000"/>
                </a:solidFill>
                <a:latin typeface="Arial" panose="020B0604020202020204" pitchFamily="34" charset="0"/>
                <a:ea typeface="宋体" panose="02010600030101010101" pitchFamily="2" charset="-122"/>
              </a:rPr>
              <a:t>——</a:t>
            </a:r>
            <a:r>
              <a:rPr lang="zh-CN" altLang="en-US" sz="3000" b="1">
                <a:solidFill>
                  <a:srgbClr val="FFFF00"/>
                </a:solidFill>
                <a:latin typeface="Arial" panose="020B0604020202020204" pitchFamily="34" charset="0"/>
                <a:ea typeface="宋体" panose="02010600030101010101" pitchFamily="2" charset="-122"/>
              </a:rPr>
              <a:t>转向目标地址</a:t>
            </a:r>
          </a:p>
        </p:txBody>
      </p:sp>
      <p:pic>
        <p:nvPicPr>
          <p:cNvPr id="113666" name="Picture 3" descr="26">
            <a:extLst>
              <a:ext uri="{FF2B5EF4-FFF2-40B4-BE49-F238E27FC236}">
                <a16:creationId xmlns:a16="http://schemas.microsoft.com/office/drawing/2014/main" id="{FF838933-73CF-4541-8907-0AA615741D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033588"/>
            <a:ext cx="8839200" cy="451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7" name="Text Box 4">
            <a:extLst>
              <a:ext uri="{FF2B5EF4-FFF2-40B4-BE49-F238E27FC236}">
                <a16:creationId xmlns:a16="http://schemas.microsoft.com/office/drawing/2014/main" id="{914104A1-F23C-4139-90A9-A6B271E396E7}"/>
              </a:ext>
            </a:extLst>
          </p:cNvPr>
          <p:cNvSpPr txBox="1">
            <a:spLocks noChangeArrowheads="1"/>
          </p:cNvSpPr>
          <p:nvPr/>
        </p:nvSpPr>
        <p:spPr bwMode="auto">
          <a:xfrm>
            <a:off x="1555750" y="1228726"/>
            <a:ext cx="59388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000" b="1">
                <a:solidFill>
                  <a:srgbClr val="CCFFFF"/>
                </a:solidFill>
                <a:latin typeface="Arial" panose="020B0604020202020204" pitchFamily="34" charset="0"/>
                <a:ea typeface="宋体" panose="02010600030101010101" pitchFamily="2" charset="-122"/>
              </a:rPr>
              <a:t>图</a:t>
            </a:r>
            <a:r>
              <a:rPr lang="en-US" altLang="zh-CN" sz="2000" b="1">
                <a:solidFill>
                  <a:srgbClr val="CCFFFF"/>
                </a:solidFill>
                <a:latin typeface="Arial" panose="020B0604020202020204" pitchFamily="34" charset="0"/>
                <a:ea typeface="宋体" panose="02010600030101010101" pitchFamily="2" charset="-122"/>
              </a:rPr>
              <a:t>3-2.25 </a:t>
            </a:r>
            <a:r>
              <a:rPr lang="zh-CN" altLang="en-US" sz="2000" b="1">
                <a:solidFill>
                  <a:srgbClr val="CCFFFF"/>
                </a:solidFill>
                <a:latin typeface="Arial" panose="020B0604020202020204" pitchFamily="34" charset="0"/>
                <a:ea typeface="宋体" panose="02010600030101010101" pitchFamily="2" charset="-122"/>
              </a:rPr>
              <a:t>无条件转移指令的流水线操作</a:t>
            </a:r>
            <a:r>
              <a:rPr lang="en-US" altLang="zh-CN" sz="2000" b="1">
                <a:solidFill>
                  <a:srgbClr val="CCFFFF"/>
                </a:solidFill>
                <a:latin typeface="Arial" panose="020B0604020202020204" pitchFamily="34" charset="0"/>
                <a:ea typeface="宋体" panose="02010600030101010101" pitchFamily="2" charset="-122"/>
              </a:rPr>
              <a:t>——</a:t>
            </a:r>
            <a:r>
              <a:rPr lang="zh-CN" altLang="en-US" sz="2000" b="1">
                <a:solidFill>
                  <a:srgbClr val="CCFFFF"/>
                </a:solidFill>
                <a:latin typeface="Arial" panose="020B0604020202020204" pitchFamily="34" charset="0"/>
                <a:ea typeface="宋体" panose="02010600030101010101" pitchFamily="2" charset="-122"/>
              </a:rPr>
              <a:t>转向目标地址</a:t>
            </a:r>
          </a:p>
        </p:txBody>
      </p:sp>
      <p:pic>
        <p:nvPicPr>
          <p:cNvPr id="113668" name="Picture 5" descr="24">
            <a:extLst>
              <a:ext uri="{FF2B5EF4-FFF2-40B4-BE49-F238E27FC236}">
                <a16:creationId xmlns:a16="http://schemas.microsoft.com/office/drawing/2014/main" id="{0FAC7A4E-0F4C-4D49-A0C9-FDE5BA102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140" t="67525" r="56140" b="3093"/>
          <a:stretch>
            <a:fillRect/>
          </a:stretch>
        </p:blipFill>
        <p:spPr bwMode="auto">
          <a:xfrm>
            <a:off x="7391400" y="855663"/>
            <a:ext cx="3276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Oval 6">
            <a:extLst>
              <a:ext uri="{FF2B5EF4-FFF2-40B4-BE49-F238E27FC236}">
                <a16:creationId xmlns:a16="http://schemas.microsoft.com/office/drawing/2014/main" id="{D5093F3E-B890-4B96-B0E5-36F300261822}"/>
              </a:ext>
            </a:extLst>
          </p:cNvPr>
          <p:cNvSpPr>
            <a:spLocks noChangeArrowheads="1"/>
          </p:cNvSpPr>
          <p:nvPr/>
        </p:nvSpPr>
        <p:spPr bwMode="auto">
          <a:xfrm>
            <a:off x="9677400" y="1066800"/>
            <a:ext cx="838200" cy="17526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sz="1000" b="1">
              <a:solidFill>
                <a:srgbClr val="000000"/>
              </a:solidFill>
              <a:latin typeface="Garamond" panose="02020404030301010803" pitchFamily="18" charset="0"/>
              <a:ea typeface="宋体" panose="02010600030101010101" pitchFamily="2" charset="-122"/>
            </a:endParaRPr>
          </a:p>
        </p:txBody>
      </p:sp>
      <p:sp>
        <p:nvSpPr>
          <p:cNvPr id="7" name="椭圆 6">
            <a:extLst>
              <a:ext uri="{FF2B5EF4-FFF2-40B4-BE49-F238E27FC236}">
                <a16:creationId xmlns:a16="http://schemas.microsoft.com/office/drawing/2014/main" id="{8662160C-9936-4A82-A879-6AE16C7CFE14}"/>
              </a:ext>
            </a:extLst>
          </p:cNvPr>
          <p:cNvSpPr/>
          <p:nvPr/>
        </p:nvSpPr>
        <p:spPr>
          <a:xfrm>
            <a:off x="2209800" y="6172200"/>
            <a:ext cx="1752600" cy="457200"/>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Times New Roman"/>
              <a:ea typeface="宋体"/>
            </a:endParaRPr>
          </a:p>
        </p:txBody>
      </p:sp>
      <p:sp>
        <p:nvSpPr>
          <p:cNvPr id="113671" name="TextBox 7">
            <a:extLst>
              <a:ext uri="{FF2B5EF4-FFF2-40B4-BE49-F238E27FC236}">
                <a16:creationId xmlns:a16="http://schemas.microsoft.com/office/drawing/2014/main" id="{003A50E0-9A05-41DB-A268-B1672C2781FB}"/>
              </a:ext>
            </a:extLst>
          </p:cNvPr>
          <p:cNvSpPr txBox="1">
            <a:spLocks noChangeArrowheads="1"/>
          </p:cNvSpPr>
          <p:nvPr/>
        </p:nvSpPr>
        <p:spPr bwMode="auto">
          <a:xfrm>
            <a:off x="2438400" y="4495800"/>
            <a:ext cx="533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600" b="1">
                <a:solidFill>
                  <a:srgbClr val="FF0000"/>
                </a:solidFill>
                <a:latin typeface="Garamond" panose="02020404030301010803" pitchFamily="18" charset="0"/>
                <a:ea typeface="宋体" panose="02010600030101010101" pitchFamily="2" charset="-122"/>
              </a:rPr>
              <a:t>t1</a:t>
            </a:r>
            <a:endParaRPr lang="zh-CN" altLang="en-US" sz="1600" b="1">
              <a:solidFill>
                <a:srgbClr val="FF0000"/>
              </a:solidFill>
              <a:latin typeface="Garamond" panose="02020404030301010803" pitchFamily="18" charset="0"/>
              <a:ea typeface="宋体" panose="02010600030101010101" pitchFamily="2" charset="-122"/>
            </a:endParaRPr>
          </a:p>
        </p:txBody>
      </p:sp>
      <p:sp>
        <p:nvSpPr>
          <p:cNvPr id="113672" name="灯片编号占位符 8">
            <a:extLst>
              <a:ext uri="{FF2B5EF4-FFF2-40B4-BE49-F238E27FC236}">
                <a16:creationId xmlns:a16="http://schemas.microsoft.com/office/drawing/2014/main" id="{5B88BCE5-5B79-431C-A032-9B7B5A247AD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fontAlgn="base">
              <a:spcBef>
                <a:spcPct val="50000"/>
              </a:spcBef>
              <a:spcAft>
                <a:spcPct val="0"/>
              </a:spcAft>
            </a:pPr>
            <a:fld id="{1791DFA2-E8D5-476D-8871-0A0DEC529FB8}" type="slidenum">
              <a:rPr lang="en-US" altLang="zh-CN" sz="1200" b="1">
                <a:solidFill>
                  <a:srgbClr val="FFFFFF"/>
                </a:solidFill>
                <a:latin typeface="Arial" panose="020B0604020202020204" pitchFamily="34" charset="0"/>
                <a:ea typeface="宋体" panose="02010600030101010101" pitchFamily="2" charset="-122"/>
              </a:rPr>
              <a:pPr fontAlgn="base">
                <a:spcBef>
                  <a:spcPct val="50000"/>
                </a:spcBef>
                <a:spcAft>
                  <a:spcPct val="0"/>
                </a:spcAft>
              </a:pPr>
              <a:t>331</a:t>
            </a:fld>
            <a:endParaRPr lang="en-US" altLang="zh-CN" sz="1200" b="1">
              <a:solidFill>
                <a:srgbClr val="FFFFFF"/>
              </a:solidFill>
              <a:latin typeface="Arial" panose="020B0604020202020204" pitchFamily="34" charset="0"/>
              <a:ea typeface="宋体" panose="02010600030101010101" pitchFamily="2" charset="-122"/>
            </a:endParaRPr>
          </a:p>
        </p:txBody>
      </p:sp>
      <p:cxnSp>
        <p:nvCxnSpPr>
          <p:cNvPr id="10" name="直接箭头连接符 9">
            <a:extLst>
              <a:ext uri="{FF2B5EF4-FFF2-40B4-BE49-F238E27FC236}">
                <a16:creationId xmlns:a16="http://schemas.microsoft.com/office/drawing/2014/main" id="{5878CCA7-3A76-479D-876E-0AAFF94108B6}"/>
              </a:ext>
            </a:extLst>
          </p:cNvPr>
          <p:cNvCxnSpPr/>
          <p:nvPr/>
        </p:nvCxnSpPr>
        <p:spPr>
          <a:xfrm flipV="1">
            <a:off x="9753600" y="876300"/>
            <a:ext cx="0" cy="4191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4689" name="Rectangle 3">
            <a:extLst>
              <a:ext uri="{FF2B5EF4-FFF2-40B4-BE49-F238E27FC236}">
                <a16:creationId xmlns:a16="http://schemas.microsoft.com/office/drawing/2014/main" id="{35CA5609-6F8D-4A1F-B63A-1448FB5CA7E6}"/>
              </a:ext>
            </a:extLst>
          </p:cNvPr>
          <p:cNvSpPr>
            <a:spLocks noGrp="1" noChangeArrowheads="1"/>
          </p:cNvSpPr>
          <p:nvPr>
            <p:ph idx="1"/>
          </p:nvPr>
        </p:nvSpPr>
        <p:spPr/>
        <p:txBody>
          <a:bodyPr/>
          <a:lstStyle/>
          <a:p>
            <a:pPr eaLnBrk="1" hangingPunct="1"/>
            <a:r>
              <a:rPr lang="zh-CN" altLang="en-US" b="1"/>
              <a:t>无条件转移指令在</a:t>
            </a:r>
            <a:r>
              <a:rPr lang="en-US" altLang="zh-CN" b="1">
                <a:solidFill>
                  <a:srgbClr val="FFC000"/>
                </a:solidFill>
              </a:rPr>
              <a:t>ID</a:t>
            </a:r>
            <a:r>
              <a:rPr lang="zh-CN" altLang="en-US" b="1"/>
              <a:t>级计算转移地址，所需要的控制信号：</a:t>
            </a:r>
          </a:p>
          <a:p>
            <a:pPr eaLnBrk="1" hangingPunct="1">
              <a:buFont typeface="Wingdings" panose="05000000000000000000" pitchFamily="2" charset="2"/>
              <a:buNone/>
            </a:pPr>
            <a:r>
              <a:rPr lang="zh-CN" altLang="en-US" b="1"/>
              <a:t>       </a:t>
            </a:r>
          </a:p>
          <a:p>
            <a:pPr eaLnBrk="1" hangingPunct="1">
              <a:buFont typeface="Wingdings" panose="05000000000000000000" pitchFamily="2" charset="2"/>
              <a:buNone/>
            </a:pPr>
            <a:r>
              <a:rPr lang="zh-CN" altLang="en-US" b="1"/>
              <a:t> </a:t>
            </a:r>
            <a:r>
              <a:rPr lang="en-US" altLang="zh-CN" b="1">
                <a:solidFill>
                  <a:srgbClr val="FFC000"/>
                </a:solidFill>
              </a:rPr>
              <a:t>BTAKEN</a:t>
            </a:r>
            <a:r>
              <a:rPr lang="zh-CN" altLang="en-US" b="1"/>
              <a:t>为</a:t>
            </a:r>
            <a:r>
              <a:rPr lang="en-US" altLang="zh-CN" b="1">
                <a:solidFill>
                  <a:srgbClr val="FFC000"/>
                </a:solidFill>
              </a:rPr>
              <a:t>1</a:t>
            </a:r>
            <a:r>
              <a:rPr lang="zh-CN" altLang="en-US" b="1">
                <a:solidFill>
                  <a:srgbClr val="FFC000"/>
                </a:solidFill>
              </a:rPr>
              <a:t>，</a:t>
            </a:r>
            <a:r>
              <a:rPr lang="zh-CN" altLang="en-US" b="1">
                <a:solidFill>
                  <a:schemeClr val="folHlink"/>
                </a:solidFill>
              </a:rPr>
              <a:t>转移地址</a:t>
            </a:r>
            <a:r>
              <a:rPr lang="en-US" altLang="zh-CN" b="1">
                <a:solidFill>
                  <a:schemeClr val="folHlink"/>
                </a:solidFill>
              </a:rPr>
              <a:t>= </a:t>
            </a:r>
            <a:r>
              <a:rPr lang="zh-CN" altLang="en-US" b="1">
                <a:solidFill>
                  <a:schemeClr val="folHlink"/>
                </a:solidFill>
              </a:rPr>
              <a:t>（</a:t>
            </a:r>
            <a:r>
              <a:rPr lang="en-US" altLang="zh-CN" b="1">
                <a:solidFill>
                  <a:schemeClr val="folHlink"/>
                </a:solidFill>
              </a:rPr>
              <a:t>PC</a:t>
            </a:r>
            <a:r>
              <a:rPr lang="zh-CN" altLang="en-US" b="1">
                <a:solidFill>
                  <a:schemeClr val="folHlink"/>
                </a:solidFill>
              </a:rPr>
              <a:t>）</a:t>
            </a:r>
            <a:r>
              <a:rPr lang="en-US" altLang="zh-CN" b="1">
                <a:solidFill>
                  <a:schemeClr val="folHlink"/>
                </a:solidFill>
              </a:rPr>
              <a:t>+ disp</a:t>
            </a:r>
          </a:p>
          <a:p>
            <a:pPr eaLnBrk="1" hangingPunct="1">
              <a:buFont typeface="Wingdings" panose="05000000000000000000" pitchFamily="2" charset="2"/>
              <a:buNone/>
            </a:pPr>
            <a:endParaRPr lang="en-US" altLang="zh-CN" b="1"/>
          </a:p>
        </p:txBody>
      </p:sp>
      <p:sp>
        <p:nvSpPr>
          <p:cNvPr id="114690" name="灯片编号占位符 2">
            <a:extLst>
              <a:ext uri="{FF2B5EF4-FFF2-40B4-BE49-F238E27FC236}">
                <a16:creationId xmlns:a16="http://schemas.microsoft.com/office/drawing/2014/main" id="{89CA04AB-F124-44AD-B028-083EC26CD8C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fontAlgn="base">
              <a:spcBef>
                <a:spcPct val="50000"/>
              </a:spcBef>
              <a:spcAft>
                <a:spcPct val="0"/>
              </a:spcAft>
            </a:pPr>
            <a:fld id="{F4A49B90-BB17-4756-B2D4-49DD1CBC3285}" type="slidenum">
              <a:rPr lang="en-US" altLang="zh-CN" sz="1200" b="1">
                <a:solidFill>
                  <a:srgbClr val="FFFFFF"/>
                </a:solidFill>
                <a:latin typeface="Arial" panose="020B0604020202020204" pitchFamily="34" charset="0"/>
                <a:ea typeface="宋体" panose="02010600030101010101" pitchFamily="2" charset="-122"/>
              </a:rPr>
              <a:pPr fontAlgn="base">
                <a:spcBef>
                  <a:spcPct val="50000"/>
                </a:spcBef>
                <a:spcAft>
                  <a:spcPct val="0"/>
                </a:spcAft>
              </a:pPr>
              <a:t>332</a:t>
            </a:fld>
            <a:endParaRPr lang="en-US" altLang="zh-CN" sz="1200" b="1">
              <a:solidFill>
                <a:srgbClr val="FFFFFF"/>
              </a:solidFill>
              <a:latin typeface="Arial" panose="020B0604020202020204" pitchFamily="34" charset="0"/>
              <a:ea typeface="宋体" panose="02010600030101010101" pitchFamily="2" charset="-122"/>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7F4F7523-4221-4E5B-AFC5-B2ACD623C2B5}"/>
              </a:ext>
            </a:extLst>
          </p:cNvPr>
          <p:cNvSpPr>
            <a:spLocks noGrp="1" noChangeArrowheads="1"/>
          </p:cNvSpPr>
          <p:nvPr>
            <p:ph idx="1"/>
          </p:nvPr>
        </p:nvSpPr>
        <p:spPr>
          <a:xfrm>
            <a:off x="2209800" y="533400"/>
            <a:ext cx="7086600" cy="5562600"/>
          </a:xfrm>
        </p:spPr>
        <p:txBody>
          <a:bodyPr/>
          <a:lstStyle/>
          <a:p>
            <a:pPr eaLnBrk="1" hangingPunct="1">
              <a:lnSpc>
                <a:spcPct val="90000"/>
              </a:lnSpc>
              <a:buClr>
                <a:schemeClr val="hlink"/>
              </a:buClr>
              <a:buSzPct val="70000"/>
              <a:buFont typeface="Wingdings" panose="05000000000000000000" pitchFamily="2" charset="2"/>
              <a:buChar char="n"/>
              <a:defRPr/>
            </a:pPr>
            <a:r>
              <a:rPr lang="zh-CN" altLang="en-US" sz="2800" b="1" dirty="0">
                <a:solidFill>
                  <a:schemeClr val="hlink"/>
                </a:solidFill>
                <a:effectLst>
                  <a:outerShdw blurRad="38100" dist="38100" dir="2700000" algn="tl">
                    <a:srgbClr val="000000"/>
                  </a:outerShdw>
                </a:effectLst>
              </a:rPr>
              <a:t>条件转移指令流水线执行过程：</a:t>
            </a:r>
            <a:endParaRPr lang="en-US" altLang="zh-CN" sz="2800" b="1" dirty="0">
              <a:solidFill>
                <a:schemeClr val="hlink"/>
              </a:solidFill>
              <a:effectLst>
                <a:outerShdw blurRad="38100" dist="38100" dir="2700000" algn="tl">
                  <a:srgbClr val="000000"/>
                </a:outerShdw>
              </a:effectLst>
            </a:endParaRPr>
          </a:p>
          <a:p>
            <a:pPr eaLnBrk="1" hangingPunct="1">
              <a:lnSpc>
                <a:spcPct val="90000"/>
              </a:lnSpc>
              <a:buClr>
                <a:schemeClr val="hlink"/>
              </a:buClr>
              <a:buSzPct val="70000"/>
              <a:buFont typeface="Wingdings" panose="05000000000000000000" pitchFamily="2" charset="2"/>
              <a:buNone/>
              <a:defRPr/>
            </a:pPr>
            <a:r>
              <a:rPr lang="zh-CN" altLang="en-US" sz="2800" b="1" dirty="0">
                <a:solidFill>
                  <a:srgbClr val="FFFF00"/>
                </a:solidFill>
                <a:effectLst>
                  <a:outerShdw blurRad="38100" dist="38100" dir="2700000" algn="tl">
                    <a:srgbClr val="000000"/>
                  </a:outerShdw>
                </a:effectLst>
              </a:rPr>
              <a:t>无论是否转移延迟指令</a:t>
            </a:r>
            <a:r>
              <a:rPr lang="en-US" altLang="zh-CN" sz="2800" b="1" dirty="0" err="1">
                <a:solidFill>
                  <a:srgbClr val="FFFF00"/>
                </a:solidFill>
                <a:effectLst>
                  <a:outerShdw blurRad="38100" dist="38100" dir="2700000" algn="tl">
                    <a:srgbClr val="000000"/>
                  </a:outerShdw>
                </a:effectLst>
              </a:rPr>
              <a:t>nop</a:t>
            </a:r>
            <a:r>
              <a:rPr lang="zh-CN" altLang="en-US" sz="2800" b="1" dirty="0">
                <a:solidFill>
                  <a:srgbClr val="FFFF00"/>
                </a:solidFill>
                <a:effectLst>
                  <a:outerShdw blurRad="38100" dist="38100" dir="2700000" algn="tl">
                    <a:srgbClr val="000000"/>
                  </a:outerShdw>
                </a:effectLst>
              </a:rPr>
              <a:t>都要执行</a:t>
            </a:r>
          </a:p>
          <a:p>
            <a:pPr eaLnBrk="1" hangingPunct="1">
              <a:lnSpc>
                <a:spcPct val="90000"/>
              </a:lnSpc>
              <a:buClr>
                <a:schemeClr val="hlink"/>
              </a:buClr>
              <a:buSzPct val="70000"/>
              <a:buFont typeface="Wingdings" panose="05000000000000000000" pitchFamily="2" charset="2"/>
              <a:buNone/>
              <a:defRPr/>
            </a:pPr>
            <a:r>
              <a:rPr lang="zh-CN" altLang="en-US" sz="2800" b="1" dirty="0">
                <a:effectLst>
                  <a:outerShdw blurRad="38100" dist="38100" dir="2700000" algn="tl">
                    <a:srgbClr val="000000"/>
                  </a:outerShdw>
                </a:effectLst>
              </a:rPr>
              <a:t>    </a:t>
            </a:r>
          </a:p>
          <a:p>
            <a:pPr eaLnBrk="1" hangingPunct="1">
              <a:lnSpc>
                <a:spcPct val="90000"/>
              </a:lnSpc>
              <a:buClr>
                <a:schemeClr val="hlink"/>
              </a:buClr>
              <a:buSzPct val="70000"/>
              <a:buFont typeface="Wingdings" panose="05000000000000000000" pitchFamily="2" charset="2"/>
              <a:buNone/>
              <a:defRPr/>
            </a:pPr>
            <a:r>
              <a:rPr lang="en-US" altLang="zh-CN" sz="2800" b="1" dirty="0">
                <a:solidFill>
                  <a:srgbClr val="66FF33"/>
                </a:solidFill>
                <a:effectLst>
                  <a:outerShdw blurRad="38100" dist="38100" dir="2700000" algn="tl">
                    <a:srgbClr val="000000"/>
                  </a:outerShdw>
                </a:effectLst>
              </a:rPr>
              <a:t>Loop</a:t>
            </a:r>
            <a:r>
              <a:rPr lang="zh-CN" altLang="en-US" sz="2800" b="1" dirty="0">
                <a:effectLst>
                  <a:outerShdw blurRad="38100" dist="38100" dir="2700000" algn="tl">
                    <a:srgbClr val="000000"/>
                  </a:outerShdw>
                </a:effectLst>
              </a:rPr>
              <a:t>：</a:t>
            </a:r>
            <a:r>
              <a:rPr lang="en-US" altLang="zh-CN" sz="2800" b="1" dirty="0">
                <a:effectLst>
                  <a:outerShdw blurRad="38100" dist="38100" dir="2700000" algn="tl">
                    <a:srgbClr val="000000"/>
                  </a:outerShdw>
                </a:effectLst>
              </a:rPr>
              <a:t>add </a:t>
            </a:r>
          </a:p>
          <a:p>
            <a:pPr eaLnBrk="1" hangingPunct="1">
              <a:lnSpc>
                <a:spcPct val="90000"/>
              </a:lnSpc>
              <a:buClr>
                <a:schemeClr val="hlink"/>
              </a:buClr>
              <a:buSzPct val="70000"/>
              <a:buFont typeface="Wingdings" panose="05000000000000000000" pitchFamily="2" charset="2"/>
              <a:buNone/>
              <a:defRPr/>
            </a:pPr>
            <a:r>
              <a:rPr lang="en-US" altLang="zh-CN" sz="2800" b="1" dirty="0">
                <a:effectLst>
                  <a:outerShdw blurRad="38100" dist="38100" dir="2700000" algn="tl">
                    <a:srgbClr val="000000"/>
                  </a:outerShdw>
                </a:effectLst>
              </a:rPr>
              <a:t>             </a:t>
            </a:r>
            <a:r>
              <a:rPr lang="en-US" altLang="zh-CN" sz="2800" b="1" dirty="0">
                <a:effectLst>
                  <a:outerShdw blurRad="38100" dist="38100" dir="2700000" algn="tl">
                    <a:srgbClr val="000000"/>
                  </a:outerShdw>
                </a:effectLst>
                <a:latin typeface="Arial" panose="020B0604020202020204"/>
              </a:rPr>
              <a:t>……</a:t>
            </a:r>
            <a:endParaRPr lang="en-US" altLang="zh-CN" sz="2800" b="1" dirty="0">
              <a:effectLst>
                <a:outerShdw blurRad="38100" dist="38100" dir="2700000" algn="tl">
                  <a:srgbClr val="000000"/>
                </a:outerShdw>
              </a:effectLst>
            </a:endParaRPr>
          </a:p>
          <a:p>
            <a:pPr eaLnBrk="1" hangingPunct="1">
              <a:lnSpc>
                <a:spcPct val="90000"/>
              </a:lnSpc>
              <a:buClr>
                <a:schemeClr val="hlink"/>
              </a:buClr>
              <a:buSzPct val="70000"/>
              <a:buFont typeface="Wingdings" panose="05000000000000000000" pitchFamily="2" charset="2"/>
              <a:buNone/>
              <a:defRPr/>
            </a:pPr>
            <a:r>
              <a:rPr lang="en-US" altLang="zh-CN" sz="2800" b="1" dirty="0">
                <a:effectLst>
                  <a:outerShdw blurRad="38100" dist="38100" dir="2700000" algn="tl">
                    <a:srgbClr val="000000"/>
                  </a:outerShdw>
                </a:effectLst>
              </a:rPr>
              <a:t>              sub  r1, r1, 1</a:t>
            </a:r>
          </a:p>
          <a:p>
            <a:pPr eaLnBrk="1" hangingPunct="1">
              <a:lnSpc>
                <a:spcPct val="90000"/>
              </a:lnSpc>
              <a:buClr>
                <a:schemeClr val="hlink"/>
              </a:buClr>
              <a:buSzPct val="70000"/>
              <a:buFont typeface="Wingdings" panose="05000000000000000000" pitchFamily="2" charset="2"/>
              <a:buNone/>
              <a:defRPr/>
            </a:pPr>
            <a:r>
              <a:rPr lang="en-US" altLang="zh-CN" sz="2800" b="1" dirty="0">
                <a:effectLst>
                  <a:outerShdw blurRad="38100" dist="38100" dir="2700000" algn="tl">
                    <a:srgbClr val="000000"/>
                  </a:outerShdw>
                </a:effectLst>
              </a:rPr>
              <a:t>              </a:t>
            </a:r>
            <a:r>
              <a:rPr lang="en-US" altLang="zh-CN" sz="2800" b="1" dirty="0" err="1">
                <a:effectLst>
                  <a:outerShdw blurRad="38100" dist="38100" dir="2700000" algn="tl">
                    <a:srgbClr val="000000"/>
                  </a:outerShdw>
                </a:effectLst>
              </a:rPr>
              <a:t>nop</a:t>
            </a:r>
            <a:endParaRPr lang="en-US" altLang="zh-CN" sz="2800" b="1" dirty="0">
              <a:effectLst>
                <a:outerShdw blurRad="38100" dist="38100" dir="2700000" algn="tl">
                  <a:srgbClr val="000000"/>
                </a:outerShdw>
              </a:effectLst>
            </a:endParaRPr>
          </a:p>
          <a:p>
            <a:pPr eaLnBrk="1" hangingPunct="1">
              <a:lnSpc>
                <a:spcPct val="90000"/>
              </a:lnSpc>
              <a:buClr>
                <a:schemeClr val="hlink"/>
              </a:buClr>
              <a:buSzPct val="70000"/>
              <a:buFont typeface="Wingdings" panose="05000000000000000000" pitchFamily="2" charset="2"/>
              <a:buNone/>
              <a:defRPr/>
            </a:pPr>
            <a:r>
              <a:rPr lang="en-US" altLang="zh-CN" sz="2800" b="1" dirty="0">
                <a:effectLst>
                  <a:outerShdw blurRad="38100" dist="38100" dir="2700000" algn="tl">
                    <a:srgbClr val="000000"/>
                  </a:outerShdw>
                </a:effectLst>
              </a:rPr>
              <a:t>              </a:t>
            </a:r>
            <a:r>
              <a:rPr lang="en-US" altLang="zh-CN" sz="2800" b="1" dirty="0" err="1">
                <a:solidFill>
                  <a:srgbClr val="66FF33"/>
                </a:solidFill>
                <a:effectLst>
                  <a:outerShdw blurRad="38100" dist="38100" dir="2700000" algn="tl">
                    <a:srgbClr val="000000"/>
                  </a:outerShdw>
                </a:effectLst>
              </a:rPr>
              <a:t>bne</a:t>
            </a:r>
            <a:r>
              <a:rPr lang="en-US" altLang="zh-CN" sz="2800" b="1" dirty="0">
                <a:solidFill>
                  <a:srgbClr val="66FF33"/>
                </a:solidFill>
                <a:effectLst>
                  <a:outerShdw blurRad="38100" dist="38100" dir="2700000" algn="tl">
                    <a:srgbClr val="000000"/>
                  </a:outerShdw>
                </a:effectLst>
              </a:rPr>
              <a:t>/</a:t>
            </a:r>
            <a:r>
              <a:rPr lang="en-US" altLang="zh-CN" sz="2800" b="1" dirty="0" err="1">
                <a:solidFill>
                  <a:srgbClr val="66FF33"/>
                </a:solidFill>
                <a:effectLst>
                  <a:outerShdw blurRad="38100" dist="38100" dir="2700000" algn="tl">
                    <a:srgbClr val="000000"/>
                  </a:outerShdw>
                </a:effectLst>
              </a:rPr>
              <a:t>beq</a:t>
            </a:r>
            <a:r>
              <a:rPr lang="en-US" altLang="zh-CN" sz="2800" b="1" dirty="0">
                <a:solidFill>
                  <a:srgbClr val="66FF33"/>
                </a:solidFill>
                <a:effectLst>
                  <a:outerShdw blurRad="38100" dist="38100" dir="2700000" algn="tl">
                    <a:srgbClr val="000000"/>
                  </a:outerShdw>
                </a:effectLst>
              </a:rPr>
              <a:t>  loop</a:t>
            </a:r>
          </a:p>
          <a:p>
            <a:pPr eaLnBrk="1" hangingPunct="1">
              <a:lnSpc>
                <a:spcPct val="90000"/>
              </a:lnSpc>
              <a:buClr>
                <a:schemeClr val="hlink"/>
              </a:buClr>
              <a:buSzPct val="70000"/>
              <a:buFont typeface="Wingdings" panose="05000000000000000000" pitchFamily="2" charset="2"/>
              <a:buNone/>
              <a:defRPr/>
            </a:pPr>
            <a:r>
              <a:rPr lang="en-US" altLang="zh-CN" sz="2800" b="1" dirty="0">
                <a:effectLst>
                  <a:outerShdw blurRad="38100" dist="38100" dir="2700000" algn="tl">
                    <a:srgbClr val="000000"/>
                  </a:outerShdw>
                </a:effectLst>
              </a:rPr>
              <a:t>              </a:t>
            </a:r>
            <a:r>
              <a:rPr lang="en-US" altLang="zh-CN" sz="2800" b="1" dirty="0" err="1">
                <a:solidFill>
                  <a:srgbClr val="FFFF00"/>
                </a:solidFill>
                <a:effectLst>
                  <a:outerShdw blurRad="38100" dist="38100" dir="2700000" algn="tl">
                    <a:srgbClr val="000000"/>
                  </a:outerShdw>
                </a:effectLst>
              </a:rPr>
              <a:t>nop</a:t>
            </a:r>
            <a:endParaRPr lang="en-US" altLang="zh-CN" sz="2800" b="1" dirty="0">
              <a:solidFill>
                <a:srgbClr val="FFFF00"/>
              </a:solidFill>
              <a:effectLst>
                <a:outerShdw blurRad="38100" dist="38100" dir="2700000" algn="tl">
                  <a:srgbClr val="000000"/>
                </a:outerShdw>
              </a:effectLst>
            </a:endParaRPr>
          </a:p>
          <a:p>
            <a:pPr eaLnBrk="1" hangingPunct="1">
              <a:lnSpc>
                <a:spcPct val="90000"/>
              </a:lnSpc>
              <a:buClr>
                <a:schemeClr val="hlink"/>
              </a:buClr>
              <a:buSzPct val="70000"/>
              <a:buFont typeface="Wingdings" panose="05000000000000000000" pitchFamily="2" charset="2"/>
              <a:buNone/>
              <a:defRPr/>
            </a:pPr>
            <a:r>
              <a:rPr lang="en-US" altLang="zh-CN" sz="2800" b="1" dirty="0">
                <a:effectLst>
                  <a:outerShdw blurRad="38100" dist="38100" dir="2700000" algn="tl">
                    <a:srgbClr val="000000"/>
                  </a:outerShdw>
                </a:effectLst>
              </a:rPr>
              <a:t>              or</a:t>
            </a:r>
          </a:p>
          <a:p>
            <a:pPr eaLnBrk="1" hangingPunct="1">
              <a:lnSpc>
                <a:spcPct val="90000"/>
              </a:lnSpc>
              <a:buClr>
                <a:schemeClr val="hlink"/>
              </a:buClr>
              <a:buSzPct val="70000"/>
              <a:buFont typeface="Wingdings" panose="05000000000000000000" pitchFamily="2" charset="2"/>
              <a:buNone/>
              <a:defRPr/>
            </a:pPr>
            <a:r>
              <a:rPr lang="en-US" altLang="zh-CN" sz="2800" b="1" dirty="0">
                <a:effectLst>
                  <a:outerShdw blurRad="38100" dist="38100" dir="2700000" algn="tl">
                    <a:srgbClr val="000000"/>
                  </a:outerShdw>
                </a:effectLst>
                <a:latin typeface="Arial" panose="020B0604020202020204"/>
              </a:rPr>
              <a:t>            ……</a:t>
            </a:r>
            <a:endParaRPr lang="en-US" altLang="zh-CN" sz="2800" b="1" dirty="0">
              <a:effectLst>
                <a:outerShdw blurRad="38100" dist="38100" dir="2700000" algn="tl">
                  <a:srgbClr val="000000"/>
                </a:outerShdw>
              </a:effectLst>
            </a:endParaRPr>
          </a:p>
          <a:p>
            <a:pPr eaLnBrk="1" hangingPunct="1">
              <a:lnSpc>
                <a:spcPct val="90000"/>
              </a:lnSpc>
              <a:buClr>
                <a:schemeClr val="hlink"/>
              </a:buClr>
              <a:buSzPct val="70000"/>
              <a:buFont typeface="Wingdings" panose="05000000000000000000" pitchFamily="2" charset="2"/>
              <a:buNone/>
              <a:defRPr/>
            </a:pPr>
            <a:endParaRPr lang="en-US" altLang="zh-CN" sz="2800" b="1" dirty="0">
              <a:effectLst>
                <a:outerShdw blurRad="38100" dist="38100" dir="2700000" algn="tl">
                  <a:srgbClr val="000000"/>
                </a:outerShdw>
              </a:effectLst>
            </a:endParaRPr>
          </a:p>
        </p:txBody>
      </p:sp>
      <p:pic>
        <p:nvPicPr>
          <p:cNvPr id="115714" name="Picture 3" descr="24">
            <a:extLst>
              <a:ext uri="{FF2B5EF4-FFF2-40B4-BE49-F238E27FC236}">
                <a16:creationId xmlns:a16="http://schemas.microsoft.com/office/drawing/2014/main" id="{0B4CE0E3-6534-4DCF-831C-E50B30272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018" t="19588" r="41228" b="37114"/>
          <a:stretch>
            <a:fillRect/>
          </a:stretch>
        </p:blipFill>
        <p:spPr bwMode="auto">
          <a:xfrm>
            <a:off x="5715000" y="4495800"/>
            <a:ext cx="47244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5" name="TextBox 3">
            <a:extLst>
              <a:ext uri="{FF2B5EF4-FFF2-40B4-BE49-F238E27FC236}">
                <a16:creationId xmlns:a16="http://schemas.microsoft.com/office/drawing/2014/main" id="{64A39D85-DC1A-4E5C-8F7E-877C388D538E}"/>
              </a:ext>
            </a:extLst>
          </p:cNvPr>
          <p:cNvSpPr txBox="1">
            <a:spLocks noChangeArrowheads="1"/>
          </p:cNvSpPr>
          <p:nvPr/>
        </p:nvSpPr>
        <p:spPr bwMode="auto">
          <a:xfrm>
            <a:off x="7924800" y="6248400"/>
            <a:ext cx="990600" cy="3381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600" b="1">
                <a:solidFill>
                  <a:srgbClr val="000000"/>
                </a:solidFill>
                <a:latin typeface="Garamond" panose="02020404030301010803" pitchFamily="18" charset="0"/>
                <a:ea typeface="宋体" panose="02010600030101010101" pitchFamily="2" charset="-122"/>
              </a:rPr>
              <a:t>Loop/or</a:t>
            </a:r>
            <a:endParaRPr lang="zh-CN" altLang="en-US" sz="1600" b="1">
              <a:solidFill>
                <a:srgbClr val="000000"/>
              </a:solidFill>
              <a:latin typeface="Garamond" panose="02020404030301010803" pitchFamily="18" charset="0"/>
              <a:ea typeface="宋体" panose="02010600030101010101" pitchFamily="2" charset="-122"/>
            </a:endParaRPr>
          </a:p>
        </p:txBody>
      </p:sp>
      <p:sp>
        <p:nvSpPr>
          <p:cNvPr id="115716" name="灯片编号占位符 4">
            <a:extLst>
              <a:ext uri="{FF2B5EF4-FFF2-40B4-BE49-F238E27FC236}">
                <a16:creationId xmlns:a16="http://schemas.microsoft.com/office/drawing/2014/main" id="{5D4E9A63-4E0C-4790-B4A7-A5F7391182E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fontAlgn="base">
              <a:spcBef>
                <a:spcPct val="50000"/>
              </a:spcBef>
              <a:spcAft>
                <a:spcPct val="0"/>
              </a:spcAft>
            </a:pPr>
            <a:fld id="{C1C84F4C-9650-43CC-867C-41624183A736}" type="slidenum">
              <a:rPr lang="en-US" altLang="zh-CN" sz="1200" b="1">
                <a:solidFill>
                  <a:srgbClr val="FFFFFF"/>
                </a:solidFill>
                <a:latin typeface="Arial" panose="020B0604020202020204" pitchFamily="34" charset="0"/>
                <a:ea typeface="宋体" panose="02010600030101010101" pitchFamily="2" charset="-122"/>
              </a:rPr>
              <a:pPr fontAlgn="base">
                <a:spcBef>
                  <a:spcPct val="50000"/>
                </a:spcBef>
                <a:spcAft>
                  <a:spcPct val="0"/>
                </a:spcAft>
              </a:pPr>
              <a:t>333</a:t>
            </a:fld>
            <a:endParaRPr lang="en-US" altLang="zh-CN" sz="1200" b="1">
              <a:solidFill>
                <a:srgbClr val="FFFFFF"/>
              </a:solidFill>
              <a:latin typeface="Arial" panose="020B0604020202020204" pitchFamily="34" charset="0"/>
              <a:ea typeface="宋体" panose="02010600030101010101" pitchFamily="2" charset="-122"/>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6737" name="Picture 2" descr="27">
            <a:extLst>
              <a:ext uri="{FF2B5EF4-FFF2-40B4-BE49-F238E27FC236}">
                <a16:creationId xmlns:a16="http://schemas.microsoft.com/office/drawing/2014/main" id="{D846A5BE-B98E-4091-81CD-114FA81DE6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828801"/>
            <a:ext cx="8763000" cy="484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8" name="Text Box 3">
            <a:extLst>
              <a:ext uri="{FF2B5EF4-FFF2-40B4-BE49-F238E27FC236}">
                <a16:creationId xmlns:a16="http://schemas.microsoft.com/office/drawing/2014/main" id="{78F24DB0-2BB9-45D4-B7D9-195968C45A58}"/>
              </a:ext>
            </a:extLst>
          </p:cNvPr>
          <p:cNvSpPr txBox="1">
            <a:spLocks noChangeArrowheads="1"/>
          </p:cNvSpPr>
          <p:nvPr/>
        </p:nvSpPr>
        <p:spPr bwMode="auto">
          <a:xfrm>
            <a:off x="1905000" y="1192214"/>
            <a:ext cx="4495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000" b="1">
                <a:solidFill>
                  <a:srgbClr val="CCFFFF"/>
                </a:solidFill>
                <a:latin typeface="Arial" panose="020B0604020202020204" pitchFamily="34" charset="0"/>
                <a:ea typeface="宋体" panose="02010600030101010101" pitchFamily="2" charset="-122"/>
              </a:rPr>
              <a:t>图</a:t>
            </a:r>
            <a:r>
              <a:rPr lang="en-US" altLang="zh-CN" sz="2000" b="1">
                <a:solidFill>
                  <a:srgbClr val="CCFFFF"/>
                </a:solidFill>
                <a:latin typeface="Arial" panose="020B0604020202020204" pitchFamily="34" charset="0"/>
                <a:ea typeface="宋体" panose="02010600030101010101" pitchFamily="2" charset="-122"/>
              </a:rPr>
              <a:t>3-2.</a:t>
            </a:r>
            <a:r>
              <a:rPr lang="zh-CN" altLang="en-US" sz="2000" b="1">
                <a:solidFill>
                  <a:srgbClr val="CCFFFF"/>
                </a:solidFill>
                <a:latin typeface="Arial" panose="020B0604020202020204" pitchFamily="34" charset="0"/>
                <a:ea typeface="宋体" panose="02010600030101010101" pitchFamily="2" charset="-122"/>
              </a:rPr>
              <a:t>2</a:t>
            </a:r>
            <a:r>
              <a:rPr lang="en-US" altLang="zh-CN" sz="2000" b="1">
                <a:solidFill>
                  <a:srgbClr val="CCFFFF"/>
                </a:solidFill>
                <a:latin typeface="Arial" panose="020B0604020202020204" pitchFamily="34" charset="0"/>
                <a:ea typeface="宋体" panose="02010600030101010101" pitchFamily="2" charset="-122"/>
              </a:rPr>
              <a:t>6</a:t>
            </a:r>
            <a:r>
              <a:rPr lang="zh-CN" altLang="en-US" sz="2000" b="1">
                <a:solidFill>
                  <a:srgbClr val="CCFFFF"/>
                </a:solidFill>
                <a:latin typeface="Arial" panose="020B0604020202020204" pitchFamily="34" charset="0"/>
                <a:ea typeface="宋体" panose="02010600030101010101" pitchFamily="2" charset="-122"/>
              </a:rPr>
              <a:t>  条件转移指令的流水线操作-——ALU计算条件Z（转移时）</a:t>
            </a:r>
          </a:p>
        </p:txBody>
      </p:sp>
      <p:sp>
        <p:nvSpPr>
          <p:cNvPr id="116739" name="Text Box 4">
            <a:extLst>
              <a:ext uri="{FF2B5EF4-FFF2-40B4-BE49-F238E27FC236}">
                <a16:creationId xmlns:a16="http://schemas.microsoft.com/office/drawing/2014/main" id="{42436E55-DD7B-4F36-BE6F-65FAF5380F9F}"/>
              </a:ext>
            </a:extLst>
          </p:cNvPr>
          <p:cNvSpPr txBox="1">
            <a:spLocks noChangeArrowheads="1"/>
          </p:cNvSpPr>
          <p:nvPr/>
        </p:nvSpPr>
        <p:spPr bwMode="auto">
          <a:xfrm>
            <a:off x="1776413" y="96839"/>
            <a:ext cx="86407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3000" b="1">
                <a:solidFill>
                  <a:srgbClr val="FF0033"/>
                </a:solidFill>
                <a:latin typeface="Arial" panose="020B0604020202020204" pitchFamily="34" charset="0"/>
                <a:ea typeface="宋体" panose="02010600030101010101" pitchFamily="2" charset="-122"/>
              </a:rPr>
              <a:t>条件转移指令的流水线操作</a:t>
            </a:r>
            <a:r>
              <a:rPr lang="en-US" altLang="zh-CN" sz="3000" b="1">
                <a:solidFill>
                  <a:srgbClr val="CCFFFF"/>
                </a:solidFill>
                <a:latin typeface="Arial" panose="020B0604020202020204" pitchFamily="34" charset="0"/>
                <a:ea typeface="宋体" panose="02010600030101010101" pitchFamily="2" charset="-122"/>
              </a:rPr>
              <a:t>-——ALU</a:t>
            </a:r>
            <a:r>
              <a:rPr lang="zh-CN" altLang="en-US" sz="3000" b="1">
                <a:solidFill>
                  <a:srgbClr val="CCFFFF"/>
                </a:solidFill>
                <a:latin typeface="Arial" panose="020B0604020202020204" pitchFamily="34" charset="0"/>
                <a:ea typeface="宋体" panose="02010600030101010101" pitchFamily="2" charset="-122"/>
              </a:rPr>
              <a:t>计算条件</a:t>
            </a:r>
            <a:r>
              <a:rPr lang="en-US" altLang="zh-CN" sz="3000" b="1">
                <a:solidFill>
                  <a:srgbClr val="CCFFFF"/>
                </a:solidFill>
                <a:latin typeface="Arial" panose="020B0604020202020204" pitchFamily="34" charset="0"/>
                <a:ea typeface="宋体" panose="02010600030101010101" pitchFamily="2" charset="-122"/>
              </a:rPr>
              <a:t>Z</a:t>
            </a:r>
          </a:p>
        </p:txBody>
      </p:sp>
      <p:pic>
        <p:nvPicPr>
          <p:cNvPr id="116740" name="Picture 5" descr="24">
            <a:extLst>
              <a:ext uri="{FF2B5EF4-FFF2-40B4-BE49-F238E27FC236}">
                <a16:creationId xmlns:a16="http://schemas.microsoft.com/office/drawing/2014/main" id="{67E1F91C-50A7-40B3-BEBC-DB2A77A2F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18" t="19588" r="41228" b="37114"/>
          <a:stretch>
            <a:fillRect/>
          </a:stretch>
        </p:blipFill>
        <p:spPr bwMode="auto">
          <a:xfrm>
            <a:off x="6477000" y="636588"/>
            <a:ext cx="4191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箭头连接符 7">
            <a:extLst>
              <a:ext uri="{FF2B5EF4-FFF2-40B4-BE49-F238E27FC236}">
                <a16:creationId xmlns:a16="http://schemas.microsoft.com/office/drawing/2014/main" id="{F69DA9DD-0EE8-4405-84EB-EE60241D6842}"/>
              </a:ext>
            </a:extLst>
          </p:cNvPr>
          <p:cNvCxnSpPr/>
          <p:nvPr/>
        </p:nvCxnSpPr>
        <p:spPr>
          <a:xfrm>
            <a:off x="7467600" y="4114800"/>
            <a:ext cx="30480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6742" name="TextBox 10">
            <a:extLst>
              <a:ext uri="{FF2B5EF4-FFF2-40B4-BE49-F238E27FC236}">
                <a16:creationId xmlns:a16="http://schemas.microsoft.com/office/drawing/2014/main" id="{55582ACB-A6AD-4A3D-9EEF-55F05C93A91C}"/>
              </a:ext>
            </a:extLst>
          </p:cNvPr>
          <p:cNvSpPr txBox="1">
            <a:spLocks noChangeArrowheads="1"/>
          </p:cNvSpPr>
          <p:nvPr/>
        </p:nvSpPr>
        <p:spPr bwMode="auto">
          <a:xfrm>
            <a:off x="8458200" y="2514600"/>
            <a:ext cx="838200" cy="304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000000"/>
                </a:solidFill>
                <a:latin typeface="Garamond" panose="02020404030301010803" pitchFamily="18" charset="0"/>
                <a:ea typeface="宋体" panose="02010600030101010101" pitchFamily="2" charset="-122"/>
              </a:rPr>
              <a:t>Loop/or</a:t>
            </a:r>
            <a:endParaRPr lang="zh-CN" altLang="en-US" sz="1400" b="1">
              <a:solidFill>
                <a:srgbClr val="000000"/>
              </a:solidFill>
              <a:latin typeface="Garamond" panose="02020404030301010803" pitchFamily="18" charset="0"/>
              <a:ea typeface="宋体" panose="02010600030101010101" pitchFamily="2" charset="-122"/>
            </a:endParaRPr>
          </a:p>
        </p:txBody>
      </p:sp>
      <p:sp>
        <p:nvSpPr>
          <p:cNvPr id="116743" name="灯片编号占位符 8">
            <a:extLst>
              <a:ext uri="{FF2B5EF4-FFF2-40B4-BE49-F238E27FC236}">
                <a16:creationId xmlns:a16="http://schemas.microsoft.com/office/drawing/2014/main" id="{F907EA5D-308A-4472-A21E-4AE692DD66A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fontAlgn="base">
              <a:spcBef>
                <a:spcPct val="50000"/>
              </a:spcBef>
              <a:spcAft>
                <a:spcPct val="0"/>
              </a:spcAft>
            </a:pPr>
            <a:fld id="{74882A9E-FFCA-4D1B-94FA-913798C9125B}" type="slidenum">
              <a:rPr lang="en-US" altLang="zh-CN" sz="1200" b="1">
                <a:solidFill>
                  <a:srgbClr val="FFFFFF"/>
                </a:solidFill>
                <a:latin typeface="Arial" panose="020B0604020202020204" pitchFamily="34" charset="0"/>
                <a:ea typeface="宋体" panose="02010600030101010101" pitchFamily="2" charset="-122"/>
              </a:rPr>
              <a:pPr fontAlgn="base">
                <a:spcBef>
                  <a:spcPct val="50000"/>
                </a:spcBef>
                <a:spcAft>
                  <a:spcPct val="0"/>
                </a:spcAft>
              </a:pPr>
              <a:t>334</a:t>
            </a:fld>
            <a:endParaRPr lang="en-US" altLang="zh-CN" sz="1200" b="1">
              <a:solidFill>
                <a:srgbClr val="FFFFFF"/>
              </a:solidFill>
              <a:latin typeface="Arial" panose="020B0604020202020204" pitchFamily="34" charset="0"/>
              <a:ea typeface="宋体" panose="02010600030101010101" pitchFamily="2" charset="-122"/>
            </a:endParaRPr>
          </a:p>
        </p:txBody>
      </p:sp>
      <p:cxnSp>
        <p:nvCxnSpPr>
          <p:cNvPr id="10" name="直接箭头连接符 9">
            <a:extLst>
              <a:ext uri="{FF2B5EF4-FFF2-40B4-BE49-F238E27FC236}">
                <a16:creationId xmlns:a16="http://schemas.microsoft.com/office/drawing/2014/main" id="{4AF7844A-71DA-4319-A6DC-5876C5DEAB62}"/>
              </a:ext>
            </a:extLst>
          </p:cNvPr>
          <p:cNvCxnSpPr/>
          <p:nvPr/>
        </p:nvCxnSpPr>
        <p:spPr>
          <a:xfrm flipV="1">
            <a:off x="9253538" y="636588"/>
            <a:ext cx="0" cy="3048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6745" name="Oval 7">
            <a:extLst>
              <a:ext uri="{FF2B5EF4-FFF2-40B4-BE49-F238E27FC236}">
                <a16:creationId xmlns:a16="http://schemas.microsoft.com/office/drawing/2014/main" id="{89236AF6-5811-4BCD-A372-1B7906DEDA41}"/>
              </a:ext>
            </a:extLst>
          </p:cNvPr>
          <p:cNvSpPr>
            <a:spLocks noChangeArrowheads="1"/>
          </p:cNvSpPr>
          <p:nvPr/>
        </p:nvSpPr>
        <p:spPr bwMode="auto">
          <a:xfrm>
            <a:off x="8601075" y="698500"/>
            <a:ext cx="723900" cy="15240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sz="1000" b="1">
              <a:solidFill>
                <a:srgbClr val="000000"/>
              </a:solidFill>
              <a:latin typeface="Garamond" panose="02020404030301010803" pitchFamily="18" charset="0"/>
              <a:ea typeface="宋体" panose="02010600030101010101" pitchFamily="2" charset="-122"/>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7761" name="Picture 2" descr="28">
            <a:extLst>
              <a:ext uri="{FF2B5EF4-FFF2-40B4-BE49-F238E27FC236}">
                <a16:creationId xmlns:a16="http://schemas.microsoft.com/office/drawing/2014/main" id="{DA3AD2CA-7A56-4B64-994C-6D2574BAB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676401"/>
            <a:ext cx="8610600" cy="494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ext Box 3">
            <a:extLst>
              <a:ext uri="{FF2B5EF4-FFF2-40B4-BE49-F238E27FC236}">
                <a16:creationId xmlns:a16="http://schemas.microsoft.com/office/drawing/2014/main" id="{E0739BA3-36DA-42F5-9AE9-314B57909AB8}"/>
              </a:ext>
            </a:extLst>
          </p:cNvPr>
          <p:cNvSpPr txBox="1">
            <a:spLocks noChangeArrowheads="1"/>
          </p:cNvSpPr>
          <p:nvPr/>
        </p:nvSpPr>
        <p:spPr bwMode="auto">
          <a:xfrm>
            <a:off x="1752600" y="838201"/>
            <a:ext cx="4343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000" b="1">
                <a:solidFill>
                  <a:srgbClr val="CCFFFF"/>
                </a:solidFill>
                <a:latin typeface="Arial" panose="020B0604020202020204" pitchFamily="34" charset="0"/>
                <a:ea typeface="宋体" panose="02010600030101010101" pitchFamily="2" charset="-122"/>
              </a:rPr>
              <a:t>图</a:t>
            </a:r>
            <a:r>
              <a:rPr lang="en-US" altLang="zh-CN" sz="2000" b="1">
                <a:solidFill>
                  <a:srgbClr val="CCFFFF"/>
                </a:solidFill>
                <a:latin typeface="Arial" panose="020B0604020202020204" pitchFamily="34" charset="0"/>
                <a:ea typeface="宋体" panose="02010600030101010101" pitchFamily="2" charset="-122"/>
              </a:rPr>
              <a:t>1</a:t>
            </a:r>
            <a:r>
              <a:rPr lang="zh-CN" altLang="en-US" sz="2000" b="1">
                <a:solidFill>
                  <a:srgbClr val="CCFFFF"/>
                </a:solidFill>
                <a:latin typeface="Arial" panose="020B0604020202020204" pitchFamily="34" charset="0"/>
                <a:ea typeface="宋体" panose="02010600030101010101" pitchFamily="2" charset="-122"/>
              </a:rPr>
              <a:t>．2</a:t>
            </a:r>
            <a:r>
              <a:rPr lang="en-US" altLang="zh-CN" sz="2000" b="1">
                <a:solidFill>
                  <a:srgbClr val="CCFFFF"/>
                </a:solidFill>
                <a:latin typeface="Arial" panose="020B0604020202020204" pitchFamily="34" charset="0"/>
                <a:ea typeface="宋体" panose="02010600030101010101" pitchFamily="2" charset="-122"/>
              </a:rPr>
              <a:t>7</a:t>
            </a:r>
            <a:r>
              <a:rPr lang="zh-CN" altLang="en-US" sz="2000" b="1">
                <a:solidFill>
                  <a:srgbClr val="CCFFFF"/>
                </a:solidFill>
                <a:latin typeface="Arial" panose="020B0604020202020204" pitchFamily="34" charset="0"/>
                <a:ea typeface="宋体" panose="02010600030101010101" pitchFamily="2" charset="-122"/>
              </a:rPr>
              <a:t>  条件转移指令的流水线操作一一使用Z判断是否转移</a:t>
            </a:r>
          </a:p>
        </p:txBody>
      </p:sp>
      <p:sp>
        <p:nvSpPr>
          <p:cNvPr id="117763" name="Text Box 4">
            <a:extLst>
              <a:ext uri="{FF2B5EF4-FFF2-40B4-BE49-F238E27FC236}">
                <a16:creationId xmlns:a16="http://schemas.microsoft.com/office/drawing/2014/main" id="{47A2C2D5-3BC2-4607-9AF9-09567B294457}"/>
              </a:ext>
            </a:extLst>
          </p:cNvPr>
          <p:cNvSpPr txBox="1">
            <a:spLocks noChangeArrowheads="1"/>
          </p:cNvSpPr>
          <p:nvPr/>
        </p:nvSpPr>
        <p:spPr bwMode="auto">
          <a:xfrm>
            <a:off x="1703388" y="98426"/>
            <a:ext cx="88566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3000" b="1">
                <a:solidFill>
                  <a:srgbClr val="FFC000"/>
                </a:solidFill>
                <a:latin typeface="Arial" panose="020B0604020202020204" pitchFamily="34" charset="0"/>
                <a:ea typeface="宋体" panose="02010600030101010101" pitchFamily="2" charset="-122"/>
              </a:rPr>
              <a:t>条件转移指令的流水线操作</a:t>
            </a:r>
            <a:r>
              <a:rPr lang="en-US" altLang="zh-CN" sz="3000" b="1">
                <a:solidFill>
                  <a:srgbClr val="CCFFFF"/>
                </a:solidFill>
                <a:latin typeface="Arial" panose="020B0604020202020204" pitchFamily="34" charset="0"/>
                <a:ea typeface="宋体" panose="02010600030101010101" pitchFamily="2" charset="-122"/>
              </a:rPr>
              <a:t>——</a:t>
            </a:r>
            <a:r>
              <a:rPr lang="zh-CN" altLang="en-US" sz="3000" b="1">
                <a:solidFill>
                  <a:srgbClr val="CCFFFF"/>
                </a:solidFill>
                <a:latin typeface="Arial" panose="020B0604020202020204" pitchFamily="34" charset="0"/>
                <a:ea typeface="宋体" panose="02010600030101010101" pitchFamily="2" charset="-122"/>
              </a:rPr>
              <a:t>使用Z判断是否转移</a:t>
            </a:r>
          </a:p>
        </p:txBody>
      </p:sp>
      <p:sp>
        <p:nvSpPr>
          <p:cNvPr id="117764" name="Oval 5">
            <a:extLst>
              <a:ext uri="{FF2B5EF4-FFF2-40B4-BE49-F238E27FC236}">
                <a16:creationId xmlns:a16="http://schemas.microsoft.com/office/drawing/2014/main" id="{396340EE-B9B8-4DAC-95B7-0CEBF22EDD28}"/>
              </a:ext>
            </a:extLst>
          </p:cNvPr>
          <p:cNvSpPr>
            <a:spLocks noChangeArrowheads="1"/>
          </p:cNvSpPr>
          <p:nvPr/>
        </p:nvSpPr>
        <p:spPr bwMode="auto">
          <a:xfrm>
            <a:off x="5181600" y="1828800"/>
            <a:ext cx="2438400" cy="685800"/>
          </a:xfrm>
          <a:prstGeom prst="ellipse">
            <a:avLst/>
          </a:prstGeom>
          <a:noFill/>
          <a:ln w="317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sz="1000" b="1">
              <a:solidFill>
                <a:srgbClr val="000000"/>
              </a:solidFill>
              <a:latin typeface="Garamond" panose="02020404030301010803" pitchFamily="18" charset="0"/>
              <a:ea typeface="宋体" panose="02010600030101010101" pitchFamily="2" charset="-122"/>
            </a:endParaRPr>
          </a:p>
        </p:txBody>
      </p:sp>
      <p:pic>
        <p:nvPicPr>
          <p:cNvPr id="117765" name="Picture 6" descr="24">
            <a:extLst>
              <a:ext uri="{FF2B5EF4-FFF2-40B4-BE49-F238E27FC236}">
                <a16:creationId xmlns:a16="http://schemas.microsoft.com/office/drawing/2014/main" id="{6D0E51E3-D8AD-44AB-84F7-D3AFB9161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428" t="19588" r="44992" b="37114"/>
          <a:stretch>
            <a:fillRect/>
          </a:stretch>
        </p:blipFill>
        <p:spPr bwMode="auto">
          <a:xfrm>
            <a:off x="7620000" y="609600"/>
            <a:ext cx="31242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6" name="Oval 7">
            <a:extLst>
              <a:ext uri="{FF2B5EF4-FFF2-40B4-BE49-F238E27FC236}">
                <a16:creationId xmlns:a16="http://schemas.microsoft.com/office/drawing/2014/main" id="{B483092B-21DE-4698-8DB0-4F2D7133FAE7}"/>
              </a:ext>
            </a:extLst>
          </p:cNvPr>
          <p:cNvSpPr>
            <a:spLocks noChangeArrowheads="1"/>
          </p:cNvSpPr>
          <p:nvPr/>
        </p:nvSpPr>
        <p:spPr bwMode="auto">
          <a:xfrm>
            <a:off x="9645650" y="647700"/>
            <a:ext cx="717550" cy="16764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sz="1000" b="1">
              <a:solidFill>
                <a:srgbClr val="000000"/>
              </a:solidFill>
              <a:latin typeface="Garamond" panose="02020404030301010803" pitchFamily="18" charset="0"/>
              <a:ea typeface="宋体" panose="02010600030101010101" pitchFamily="2" charset="-122"/>
            </a:endParaRPr>
          </a:p>
        </p:txBody>
      </p:sp>
      <p:sp>
        <p:nvSpPr>
          <p:cNvPr id="117767" name="Oval 8">
            <a:extLst>
              <a:ext uri="{FF2B5EF4-FFF2-40B4-BE49-F238E27FC236}">
                <a16:creationId xmlns:a16="http://schemas.microsoft.com/office/drawing/2014/main" id="{BDBCED27-E495-4B1D-8BFC-36DF8DBCD745}"/>
              </a:ext>
            </a:extLst>
          </p:cNvPr>
          <p:cNvSpPr>
            <a:spLocks noChangeArrowheads="1"/>
          </p:cNvSpPr>
          <p:nvPr/>
        </p:nvSpPr>
        <p:spPr bwMode="auto">
          <a:xfrm>
            <a:off x="4724400" y="3124200"/>
            <a:ext cx="838200" cy="304800"/>
          </a:xfrm>
          <a:prstGeom prst="ellipse">
            <a:avLst/>
          </a:prstGeom>
          <a:noFill/>
          <a:ln w="317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50000"/>
              </a:spcBef>
              <a:spcAft>
                <a:spcPct val="0"/>
              </a:spcAft>
            </a:pPr>
            <a:endParaRPr lang="zh-CN" altLang="en-US" sz="1000" b="1">
              <a:solidFill>
                <a:srgbClr val="000000"/>
              </a:solidFill>
              <a:latin typeface="Garamond" panose="02020404030301010803" pitchFamily="18" charset="0"/>
              <a:ea typeface="宋体" panose="02010600030101010101" pitchFamily="2" charset="-122"/>
            </a:endParaRPr>
          </a:p>
        </p:txBody>
      </p:sp>
      <p:cxnSp>
        <p:nvCxnSpPr>
          <p:cNvPr id="10" name="直接连接符 9">
            <a:extLst>
              <a:ext uri="{FF2B5EF4-FFF2-40B4-BE49-F238E27FC236}">
                <a16:creationId xmlns:a16="http://schemas.microsoft.com/office/drawing/2014/main" id="{0CCF4CF7-4A92-4325-9341-8F86635E48B0}"/>
              </a:ext>
            </a:extLst>
          </p:cNvPr>
          <p:cNvCxnSpPr/>
          <p:nvPr/>
        </p:nvCxnSpPr>
        <p:spPr>
          <a:xfrm>
            <a:off x="7924800" y="4191000"/>
            <a:ext cx="2286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CF86FF7-61ED-43F8-AA57-65CBD68171A4}"/>
              </a:ext>
            </a:extLst>
          </p:cNvPr>
          <p:cNvCxnSpPr/>
          <p:nvPr/>
        </p:nvCxnSpPr>
        <p:spPr>
          <a:xfrm rot="5400000" flipH="1" flipV="1">
            <a:off x="7277101" y="3314701"/>
            <a:ext cx="1752600" cy="31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CC912E71-427B-447F-8E5F-E73240E363DA}"/>
              </a:ext>
            </a:extLst>
          </p:cNvPr>
          <p:cNvCxnSpPr/>
          <p:nvPr/>
        </p:nvCxnSpPr>
        <p:spPr>
          <a:xfrm rot="10800000">
            <a:off x="5029200" y="2438400"/>
            <a:ext cx="312420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01689EE-A0F9-441C-AE56-F36C00D2C789}"/>
              </a:ext>
            </a:extLst>
          </p:cNvPr>
          <p:cNvCxnSpPr>
            <a:endCxn id="117767" idx="2"/>
          </p:cNvCxnSpPr>
          <p:nvPr/>
        </p:nvCxnSpPr>
        <p:spPr>
          <a:xfrm>
            <a:off x="4038600" y="3276600"/>
            <a:ext cx="6858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160CD00-C555-4FE6-A46C-7B992CD0A462}"/>
              </a:ext>
            </a:extLst>
          </p:cNvPr>
          <p:cNvCxnSpPr>
            <a:stCxn id="117767" idx="2"/>
            <a:endCxn id="117767" idx="2"/>
          </p:cNvCxnSpPr>
          <p:nvPr/>
        </p:nvCxnSpPr>
        <p:spPr>
          <a:xfrm rot="10800000">
            <a:off x="4724400" y="2590800"/>
            <a:ext cx="1588" cy="6858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7773" name="TextBox 18">
            <a:extLst>
              <a:ext uri="{FF2B5EF4-FFF2-40B4-BE49-F238E27FC236}">
                <a16:creationId xmlns:a16="http://schemas.microsoft.com/office/drawing/2014/main" id="{534D0ED4-B9C5-4FE3-AA7A-CC300A245158}"/>
              </a:ext>
            </a:extLst>
          </p:cNvPr>
          <p:cNvSpPr txBox="1">
            <a:spLocks noChangeArrowheads="1"/>
          </p:cNvSpPr>
          <p:nvPr/>
        </p:nvSpPr>
        <p:spPr bwMode="auto">
          <a:xfrm>
            <a:off x="8915400" y="1981201"/>
            <a:ext cx="838200" cy="3079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000000"/>
                </a:solidFill>
                <a:latin typeface="Garamond" panose="02020404030301010803" pitchFamily="18" charset="0"/>
                <a:ea typeface="宋体" panose="02010600030101010101" pitchFamily="2" charset="-122"/>
              </a:rPr>
              <a:t>Loop/or</a:t>
            </a:r>
            <a:endParaRPr lang="zh-CN" altLang="en-US" sz="1400" b="1">
              <a:solidFill>
                <a:srgbClr val="000000"/>
              </a:solidFill>
              <a:latin typeface="Garamond" panose="02020404030301010803" pitchFamily="18" charset="0"/>
              <a:ea typeface="宋体" panose="02010600030101010101" pitchFamily="2" charset="-122"/>
            </a:endParaRPr>
          </a:p>
        </p:txBody>
      </p:sp>
      <p:sp>
        <p:nvSpPr>
          <p:cNvPr id="117774" name="灯片编号占位符 14">
            <a:extLst>
              <a:ext uri="{FF2B5EF4-FFF2-40B4-BE49-F238E27FC236}">
                <a16:creationId xmlns:a16="http://schemas.microsoft.com/office/drawing/2014/main" id="{65F2CEBE-C58F-4E2B-A7E6-3825F74D44F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fontAlgn="base">
              <a:spcAft>
                <a:spcPct val="0"/>
              </a:spcAft>
            </a:pPr>
            <a:fld id="{6FE73AF8-CCA3-4D44-AF23-3660962362F7}" type="slidenum">
              <a:rPr lang="en-US" altLang="zh-CN" sz="1200">
                <a:solidFill>
                  <a:srgbClr val="FFFFFF"/>
                </a:solidFill>
                <a:latin typeface="Arial" panose="020B0604020202020204" pitchFamily="34" charset="0"/>
                <a:ea typeface="宋体" panose="02010600030101010101" pitchFamily="2" charset="-122"/>
              </a:rPr>
              <a:pPr fontAlgn="base">
                <a:spcAft>
                  <a:spcPct val="0"/>
                </a:spcAft>
              </a:pPr>
              <a:t>335</a:t>
            </a:fld>
            <a:endParaRPr lang="en-US" altLang="zh-CN" sz="1200">
              <a:solidFill>
                <a:srgbClr val="FFFFFF"/>
              </a:solidFill>
              <a:latin typeface="Arial" panose="020B0604020202020204" pitchFamily="34" charset="0"/>
              <a:ea typeface="宋体" panose="02010600030101010101" pitchFamily="2" charset="-122"/>
            </a:endParaRPr>
          </a:p>
        </p:txBody>
      </p:sp>
      <p:cxnSp>
        <p:nvCxnSpPr>
          <p:cNvPr id="17" name="直接箭头连接符 16">
            <a:extLst>
              <a:ext uri="{FF2B5EF4-FFF2-40B4-BE49-F238E27FC236}">
                <a16:creationId xmlns:a16="http://schemas.microsoft.com/office/drawing/2014/main" id="{B213AC3D-0AB7-4391-A192-F41611394F2B}"/>
              </a:ext>
            </a:extLst>
          </p:cNvPr>
          <p:cNvCxnSpPr>
            <a:stCxn id="117767" idx="2"/>
            <a:endCxn id="117767" idx="2"/>
          </p:cNvCxnSpPr>
          <p:nvPr/>
        </p:nvCxnSpPr>
        <p:spPr>
          <a:xfrm flipV="1">
            <a:off x="10287000" y="647700"/>
            <a:ext cx="0" cy="3048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3B92A3DE-F3C7-4C47-B003-C5A85907C4D2}"/>
              </a:ext>
            </a:extLst>
          </p:cNvPr>
          <p:cNvCxnSpPr>
            <a:stCxn id="117767" idx="2"/>
            <a:endCxn id="117767" idx="2"/>
          </p:cNvCxnSpPr>
          <p:nvPr/>
        </p:nvCxnSpPr>
        <p:spPr>
          <a:xfrm flipH="1" flipV="1">
            <a:off x="4191000" y="1828800"/>
            <a:ext cx="1219200" cy="152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1" name="Text Box 2">
            <a:extLst>
              <a:ext uri="{FF2B5EF4-FFF2-40B4-BE49-F238E27FC236}">
                <a16:creationId xmlns:a16="http://schemas.microsoft.com/office/drawing/2014/main" id="{6E8C3D16-ED23-41EB-8AE2-5999BFC4A932}"/>
              </a:ext>
            </a:extLst>
          </p:cNvPr>
          <p:cNvSpPr txBox="1"/>
          <p:nvPr/>
        </p:nvSpPr>
        <p:spPr>
          <a:xfrm>
            <a:off x="1828800" y="381000"/>
            <a:ext cx="8802688" cy="6484938"/>
          </a:xfrm>
          <a:prstGeom prst="rect">
            <a:avLst/>
          </a:prstGeom>
          <a:noFill/>
          <a:ln w="9525">
            <a:noFill/>
          </a:ln>
        </p:spPr>
        <p:txBody>
          <a:bodyPr>
            <a:spAutoFit/>
          </a:bodyPr>
          <a:lstStyle/>
          <a:p>
            <a:pPr fontAlgn="base">
              <a:lnSpc>
                <a:spcPct val="120000"/>
              </a:lnSpc>
              <a:spcBef>
                <a:spcPct val="50000"/>
              </a:spcBef>
              <a:spcAft>
                <a:spcPct val="0"/>
              </a:spcAft>
            </a:pPr>
            <a:r>
              <a:rPr lang="zh-CN" altLang="en-US" sz="3000" b="1" noProof="1">
                <a:solidFill>
                  <a:srgbClr val="CCFFFF"/>
                </a:solidFill>
                <a:latin typeface="Arial" panose="020B0604020202020204" pitchFamily="34" charset="0"/>
                <a:ea typeface="宋体" panose="02010600030101010101" pitchFamily="2" charset="-122"/>
                <a:cs typeface="+mn-ea"/>
              </a:rPr>
              <a:t>　　</a:t>
            </a:r>
            <a:r>
              <a:rPr lang="zh-CN" altLang="en-US" sz="2800" b="1" noProof="1">
                <a:solidFill>
                  <a:srgbClr val="FFFF00"/>
                </a:solidFill>
                <a:latin typeface="Arial" panose="020B0604020202020204" pitchFamily="34" charset="0"/>
                <a:ea typeface="宋体" panose="02010600030101010101" pitchFamily="2" charset="-122"/>
                <a:cs typeface="+mn-ea"/>
              </a:rPr>
              <a:t>bne或b</a:t>
            </a:r>
            <a:r>
              <a:rPr lang="en-US" altLang="zh-CN" sz="2800" b="1" noProof="1">
                <a:solidFill>
                  <a:srgbClr val="FFFF00"/>
                </a:solidFill>
                <a:latin typeface="Arial" panose="020B0604020202020204" pitchFamily="34" charset="0"/>
                <a:ea typeface="宋体" panose="02010600030101010101" pitchFamily="2" charset="-122"/>
                <a:cs typeface="+mn-ea"/>
              </a:rPr>
              <a:t>e</a:t>
            </a:r>
            <a:r>
              <a:rPr lang="zh-CN" altLang="en-US" sz="2800" b="1" noProof="1">
                <a:solidFill>
                  <a:srgbClr val="FFFF00"/>
                </a:solidFill>
                <a:latin typeface="Arial" panose="020B0604020202020204" pitchFamily="34" charset="0"/>
                <a:ea typeface="宋体" panose="02010600030101010101" pitchFamily="2" charset="-122"/>
                <a:cs typeface="+mn-ea"/>
              </a:rPr>
              <a:t>q</a:t>
            </a:r>
            <a:r>
              <a:rPr lang="zh-CN" altLang="en-US" sz="2800" b="1" noProof="1">
                <a:solidFill>
                  <a:srgbClr val="FF00FF"/>
                </a:solidFill>
                <a:latin typeface="Arial" panose="020B0604020202020204" pitchFamily="34" charset="0"/>
                <a:ea typeface="宋体" panose="02010600030101010101" pitchFamily="2" charset="-122"/>
                <a:cs typeface="+mn-ea"/>
              </a:rPr>
              <a:t>指令判断Z，</a:t>
            </a:r>
            <a:r>
              <a:rPr lang="zh-CN" altLang="en-US" sz="2800" b="1" noProof="1">
                <a:solidFill>
                  <a:srgbClr val="CCFFFF"/>
                </a:solidFill>
                <a:latin typeface="Arial" panose="020B0604020202020204" pitchFamily="34" charset="0"/>
                <a:ea typeface="宋体" panose="02010600030101010101" pitchFamily="2" charset="-122"/>
                <a:cs typeface="+mn-ea"/>
              </a:rPr>
              <a:t>以确定是否转移。</a:t>
            </a:r>
            <a:endParaRPr lang="zh-CN" altLang="en-US" sz="2800" b="1" noProof="1">
              <a:solidFill>
                <a:srgbClr val="CCFFFF"/>
              </a:solidFill>
              <a:latin typeface="Arial" panose="020B0604020202020204" pitchFamily="34" charset="0"/>
              <a:ea typeface="宋体" panose="02010600030101010101" pitchFamily="2" charset="-122"/>
            </a:endParaRPr>
          </a:p>
          <a:p>
            <a:pPr marL="457200" indent="-457200" fontAlgn="base">
              <a:lnSpc>
                <a:spcPct val="120000"/>
              </a:lnSpc>
              <a:spcBef>
                <a:spcPct val="50000"/>
              </a:spcBef>
              <a:spcAft>
                <a:spcPct val="0"/>
              </a:spcAft>
              <a:buFont typeface="Wingdings" panose="05000000000000000000" charset="0"/>
              <a:buChar char="Ø"/>
            </a:pPr>
            <a:r>
              <a:rPr lang="zh-CN" altLang="en-US" sz="2800" b="1" noProof="1">
                <a:solidFill>
                  <a:srgbClr val="CCFFFF"/>
                </a:solidFill>
                <a:latin typeface="Arial" panose="020B0604020202020204" pitchFamily="34" charset="0"/>
                <a:ea typeface="宋体" panose="02010600030101010101" pitchFamily="2" charset="-122"/>
                <a:cs typeface="+mn-ea"/>
              </a:rPr>
              <a:t> </a:t>
            </a:r>
            <a:r>
              <a:rPr lang="zh-CN" altLang="en-US" sz="2400" b="1" noProof="1">
                <a:solidFill>
                  <a:srgbClr val="CCFFFF"/>
                </a:solidFill>
                <a:latin typeface="Arial" panose="020B0604020202020204" pitchFamily="34" charset="0"/>
                <a:ea typeface="宋体" panose="02010600030101010101" pitchFamily="2" charset="-122"/>
                <a:cs typeface="+mn-ea"/>
              </a:rPr>
              <a:t>如果条件满足，</a:t>
            </a:r>
            <a:r>
              <a:rPr lang="zh-CN" altLang="en-US" sz="2400" b="1" noProof="1">
                <a:solidFill>
                  <a:srgbClr val="FFFF00"/>
                </a:solidFill>
                <a:latin typeface="Arial" panose="020B0604020202020204" pitchFamily="34" charset="0"/>
                <a:ea typeface="宋体" panose="02010600030101010101" pitchFamily="2" charset="-122"/>
                <a:cs typeface="+mn-ea"/>
              </a:rPr>
              <a:t>BTAKEN为1，转移地址</a:t>
            </a:r>
            <a:r>
              <a:rPr lang="en-US" altLang="zh-CN" sz="2400" b="1" noProof="1">
                <a:solidFill>
                  <a:srgbClr val="FFFF00"/>
                </a:solidFill>
                <a:latin typeface="Arial" panose="020B0604020202020204" pitchFamily="34" charset="0"/>
                <a:ea typeface="宋体" panose="02010600030101010101" pitchFamily="2" charset="-122"/>
                <a:cs typeface="+mn-ea"/>
              </a:rPr>
              <a:t>= </a:t>
            </a:r>
            <a:r>
              <a:rPr lang="zh-CN" altLang="en-US" sz="2400" b="1" noProof="1">
                <a:solidFill>
                  <a:srgbClr val="FFFF00"/>
                </a:solidFill>
                <a:latin typeface="Arial" panose="020B0604020202020204" pitchFamily="34" charset="0"/>
                <a:ea typeface="宋体" panose="02010600030101010101" pitchFamily="2" charset="-122"/>
                <a:cs typeface="+mn-ea"/>
              </a:rPr>
              <a:t>（</a:t>
            </a:r>
            <a:r>
              <a:rPr lang="en-US" altLang="zh-CN" sz="2400" b="1" noProof="1">
                <a:solidFill>
                  <a:srgbClr val="FFFF00"/>
                </a:solidFill>
                <a:latin typeface="Arial" panose="020B0604020202020204" pitchFamily="34" charset="0"/>
                <a:ea typeface="宋体" panose="02010600030101010101" pitchFamily="2" charset="-122"/>
                <a:cs typeface="+mn-ea"/>
              </a:rPr>
              <a:t>PC</a:t>
            </a:r>
            <a:r>
              <a:rPr lang="zh-CN" altLang="en-US" sz="2400" b="1" noProof="1">
                <a:solidFill>
                  <a:srgbClr val="FFFF00"/>
                </a:solidFill>
                <a:latin typeface="Arial" panose="020B0604020202020204" pitchFamily="34" charset="0"/>
                <a:ea typeface="宋体" panose="02010600030101010101" pitchFamily="2" charset="-122"/>
                <a:cs typeface="+mn-ea"/>
              </a:rPr>
              <a:t>）</a:t>
            </a:r>
            <a:r>
              <a:rPr lang="en-US" altLang="zh-CN" sz="2400" b="1" noProof="1">
                <a:solidFill>
                  <a:srgbClr val="FFFF00"/>
                </a:solidFill>
                <a:latin typeface="Arial" panose="020B0604020202020204" pitchFamily="34" charset="0"/>
                <a:ea typeface="宋体" panose="02010600030101010101" pitchFamily="2" charset="-122"/>
                <a:cs typeface="+mn-ea"/>
              </a:rPr>
              <a:t>+ disp</a:t>
            </a:r>
            <a:endParaRPr lang="en-US" altLang="zh-CN" sz="2400" b="1" noProof="1">
              <a:solidFill>
                <a:srgbClr val="FFFF00"/>
              </a:solidFill>
              <a:latin typeface="Arial" panose="020B0604020202020204" pitchFamily="34" charset="0"/>
              <a:ea typeface="宋体" panose="02010600030101010101" pitchFamily="2" charset="-122"/>
            </a:endParaRPr>
          </a:p>
          <a:p>
            <a:pPr marL="342900" indent="-342900" fontAlgn="base">
              <a:lnSpc>
                <a:spcPct val="120000"/>
              </a:lnSpc>
              <a:spcBef>
                <a:spcPct val="50000"/>
              </a:spcBef>
              <a:spcAft>
                <a:spcPct val="0"/>
              </a:spcAft>
              <a:buFont typeface="Wingdings" panose="05000000000000000000" charset="0"/>
              <a:buChar char="Ø"/>
            </a:pPr>
            <a:r>
              <a:rPr lang="en-US" altLang="zh-CN" sz="2400" b="1" noProof="1">
                <a:solidFill>
                  <a:srgbClr val="CCFFFF"/>
                </a:solidFill>
                <a:latin typeface="Arial" panose="020B0604020202020204" pitchFamily="34" charset="0"/>
                <a:ea typeface="宋体" panose="02010600030101010101" pitchFamily="2" charset="-122"/>
                <a:cs typeface="+mn-ea"/>
              </a:rPr>
              <a:t> </a:t>
            </a:r>
            <a:r>
              <a:rPr lang="en-US" altLang="x-none" sz="2400" b="1" noProof="1">
                <a:solidFill>
                  <a:srgbClr val="CCFFFF"/>
                </a:solidFill>
                <a:latin typeface="Arial" panose="020B0604020202020204" pitchFamily="34" charset="0"/>
                <a:ea typeface="宋体" panose="02010600030101010101" pitchFamily="2" charset="-122"/>
                <a:cs typeface="+mn-ea"/>
              </a:rPr>
              <a:t>否则，</a:t>
            </a:r>
            <a:r>
              <a:rPr lang="zh-CN" altLang="en-US" sz="2400" b="1" noProof="1">
                <a:solidFill>
                  <a:srgbClr val="FFFF00"/>
                </a:solidFill>
                <a:latin typeface="Arial" panose="020B0604020202020204" pitchFamily="34" charset="0"/>
                <a:ea typeface="宋体" panose="02010600030101010101" pitchFamily="2" charset="-122"/>
                <a:cs typeface="+mn-ea"/>
              </a:rPr>
              <a:t>BTAKEN为0，</a:t>
            </a:r>
            <a:r>
              <a:rPr lang="zh-CN" altLang="en-US" sz="2400" b="1" noProof="1">
                <a:solidFill>
                  <a:srgbClr val="CCFFFF"/>
                </a:solidFill>
                <a:latin typeface="Arial" panose="020B0604020202020204" pitchFamily="34" charset="0"/>
                <a:ea typeface="宋体" panose="02010600030101010101" pitchFamily="2" charset="-122"/>
                <a:cs typeface="+mn-ea"/>
              </a:rPr>
              <a:t>PC加</a:t>
            </a:r>
            <a:r>
              <a:rPr lang="en-US" altLang="zh-CN" sz="2400" b="1" noProof="1">
                <a:solidFill>
                  <a:srgbClr val="CCFFFF"/>
                </a:solidFill>
                <a:latin typeface="Arial" panose="020B0604020202020204" pitchFamily="34" charset="0"/>
                <a:ea typeface="宋体" panose="02010600030101010101" pitchFamily="2" charset="-122"/>
                <a:cs typeface="+mn-ea"/>
              </a:rPr>
              <a:t>1</a:t>
            </a:r>
            <a:r>
              <a:rPr lang="zh-CN" altLang="en-US" sz="2400" b="1" noProof="1">
                <a:solidFill>
                  <a:srgbClr val="CCFFFF"/>
                </a:solidFill>
                <a:latin typeface="Arial" panose="020B0604020202020204" pitchFamily="34" charset="0"/>
                <a:ea typeface="宋体" panose="02010600030101010101" pitchFamily="2" charset="-122"/>
                <a:cs typeface="+mn-ea"/>
              </a:rPr>
              <a:t>计算</a:t>
            </a:r>
            <a:r>
              <a:rPr lang="en-US" altLang="zh-CN" sz="2400" b="1" noProof="1">
                <a:solidFill>
                  <a:srgbClr val="FFFF00"/>
                </a:solidFill>
                <a:latin typeface="Arial" panose="020B0604020202020204" pitchFamily="34" charset="0"/>
                <a:ea typeface="宋体" panose="02010600030101010101" pitchFamily="2" charset="-122"/>
                <a:cs typeface="+mn-ea"/>
              </a:rPr>
              <a:t>nop</a:t>
            </a:r>
            <a:r>
              <a:rPr lang="zh-CN" altLang="en-US" sz="2400" b="1" noProof="1">
                <a:solidFill>
                  <a:srgbClr val="FFFF00"/>
                </a:solidFill>
                <a:latin typeface="Arial" panose="020B0604020202020204" pitchFamily="34" charset="0"/>
                <a:ea typeface="宋体" panose="02010600030101010101" pitchFamily="2" charset="-122"/>
                <a:cs typeface="+mn-ea"/>
              </a:rPr>
              <a:t>下一条顺序指令的地址</a:t>
            </a:r>
            <a:endParaRPr lang="zh-CN" altLang="en-US" sz="2400" b="1" noProof="1">
              <a:solidFill>
                <a:srgbClr val="CCFFFF"/>
              </a:solidFill>
              <a:latin typeface="Arial" panose="020B0604020202020204" pitchFamily="34" charset="0"/>
              <a:ea typeface="宋体" panose="02010600030101010101" pitchFamily="2" charset="-122"/>
            </a:endParaRPr>
          </a:p>
          <a:p>
            <a:pPr fontAlgn="base">
              <a:lnSpc>
                <a:spcPct val="120000"/>
              </a:lnSpc>
              <a:spcBef>
                <a:spcPct val="50000"/>
              </a:spcBef>
              <a:spcAft>
                <a:spcPct val="0"/>
              </a:spcAft>
            </a:pPr>
            <a:r>
              <a:rPr lang="zh-CN" altLang="en-US" sz="2800" b="1" noProof="1">
                <a:solidFill>
                  <a:srgbClr val="CCFFFF"/>
                </a:solidFill>
                <a:latin typeface="Arial" panose="020B0604020202020204" pitchFamily="34" charset="0"/>
                <a:ea typeface="宋体" panose="02010600030101010101" pitchFamily="2" charset="-122"/>
                <a:cs typeface="+mn-ea"/>
              </a:rPr>
              <a:t>       在时钟上升沿到来时，计算出的地址被打入PC。若是转移目标地址，则从目标地址取出指令；</a:t>
            </a:r>
            <a:r>
              <a:rPr lang="zh-CN" altLang="en-US" sz="2800" b="1" noProof="1">
                <a:solidFill>
                  <a:srgbClr val="FFFF00"/>
                </a:solidFill>
                <a:latin typeface="Arial" panose="020B0604020202020204" pitchFamily="34" charset="0"/>
                <a:ea typeface="宋体" panose="02010600030101010101" pitchFamily="2" charset="-122"/>
                <a:cs typeface="+mn-ea"/>
              </a:rPr>
              <a:t>否则取</a:t>
            </a:r>
            <a:r>
              <a:rPr lang="en-US" altLang="zh-CN" sz="2800" b="1" noProof="1">
                <a:solidFill>
                  <a:srgbClr val="FFFF00"/>
                </a:solidFill>
                <a:latin typeface="Arial" panose="020B0604020202020204" pitchFamily="34" charset="0"/>
                <a:ea typeface="宋体" panose="02010600030101010101" pitchFamily="2" charset="-122"/>
                <a:cs typeface="+mn-ea"/>
              </a:rPr>
              <a:t>nop</a:t>
            </a:r>
            <a:r>
              <a:rPr lang="zh-CN" altLang="en-US" sz="2800" b="1" noProof="1">
                <a:solidFill>
                  <a:srgbClr val="FFFF00"/>
                </a:solidFill>
                <a:latin typeface="Arial" panose="020B0604020202020204" pitchFamily="34" charset="0"/>
                <a:ea typeface="宋体" panose="02010600030101010101" pitchFamily="2" charset="-122"/>
                <a:cs typeface="+mn-ea"/>
              </a:rPr>
              <a:t>后的顺序指令。</a:t>
            </a:r>
            <a:endParaRPr lang="zh-CN" altLang="en-US" sz="2800" b="1" noProof="1">
              <a:solidFill>
                <a:srgbClr val="FFFF00"/>
              </a:solidFill>
              <a:latin typeface="Arial" panose="020B0604020202020204" pitchFamily="34" charset="0"/>
              <a:ea typeface="宋体" panose="02010600030101010101" pitchFamily="2" charset="-122"/>
            </a:endParaRPr>
          </a:p>
          <a:p>
            <a:pPr fontAlgn="base">
              <a:lnSpc>
                <a:spcPct val="120000"/>
              </a:lnSpc>
              <a:spcBef>
                <a:spcPct val="50000"/>
              </a:spcBef>
              <a:spcAft>
                <a:spcPct val="0"/>
              </a:spcAft>
            </a:pPr>
            <a:r>
              <a:rPr lang="zh-CN" altLang="en-US" sz="2800" b="1" noProof="1">
                <a:solidFill>
                  <a:srgbClr val="CCFFFF"/>
                </a:solidFill>
                <a:latin typeface="Arial" panose="020B0604020202020204" pitchFamily="34" charset="0"/>
                <a:ea typeface="宋体" panose="02010600030101010101" pitchFamily="2" charset="-122"/>
                <a:cs typeface="+mn-ea"/>
              </a:rPr>
              <a:t>　　</a:t>
            </a:r>
            <a:r>
              <a:rPr lang="zh-CN" altLang="en-US" sz="2800" b="1" noProof="1">
                <a:solidFill>
                  <a:srgbClr val="FFFF00"/>
                </a:solidFill>
                <a:latin typeface="Arial" panose="020B0604020202020204" pitchFamily="34" charset="0"/>
                <a:ea typeface="宋体" panose="02010600030101010101" pitchFamily="2" charset="-122"/>
                <a:cs typeface="+mn-ea"/>
              </a:rPr>
              <a:t>综上所述，转移发生的条件（BTAKEN为1）为：</a:t>
            </a:r>
            <a:endParaRPr lang="zh-CN" altLang="en-US" sz="2800" b="1" noProof="1">
              <a:solidFill>
                <a:srgbClr val="FFFF00"/>
              </a:solidFill>
              <a:latin typeface="Arial" panose="020B0604020202020204" pitchFamily="34" charset="0"/>
              <a:ea typeface="宋体" panose="02010600030101010101" pitchFamily="2" charset="-122"/>
            </a:endParaRPr>
          </a:p>
          <a:p>
            <a:pPr fontAlgn="base">
              <a:lnSpc>
                <a:spcPct val="120000"/>
              </a:lnSpc>
              <a:spcBef>
                <a:spcPct val="50000"/>
              </a:spcBef>
              <a:spcAft>
                <a:spcPct val="0"/>
              </a:spcAft>
            </a:pPr>
            <a:r>
              <a:rPr lang="zh-CN" altLang="en-US" sz="2800" b="1" noProof="1">
                <a:solidFill>
                  <a:srgbClr val="CCFFFF"/>
                </a:solidFill>
                <a:latin typeface="Arial" panose="020B0604020202020204" pitchFamily="34" charset="0"/>
                <a:ea typeface="宋体" panose="02010600030101010101" pitchFamily="2" charset="-122"/>
                <a:cs typeface="+mn-ea"/>
              </a:rPr>
              <a:t>    </a:t>
            </a:r>
            <a:r>
              <a:rPr lang="en-US" altLang="zh-CN" sz="2800" b="1" noProof="1">
                <a:solidFill>
                  <a:srgbClr val="FF0033"/>
                </a:solidFill>
                <a:latin typeface="Arial" panose="020B0604020202020204" pitchFamily="34" charset="0"/>
                <a:ea typeface="宋体" panose="02010600030101010101" pitchFamily="2" charset="-122"/>
                <a:cs typeface="+mn-ea"/>
              </a:rPr>
              <a:t>BTAKEN</a:t>
            </a:r>
            <a:r>
              <a:rPr lang="zh-CN" altLang="en-US" sz="2800" b="1" noProof="1">
                <a:solidFill>
                  <a:srgbClr val="CCFFFF"/>
                </a:solidFill>
                <a:latin typeface="Arial" panose="020B0604020202020204" pitchFamily="34" charset="0"/>
                <a:ea typeface="宋体" panose="02010600030101010101" pitchFamily="2" charset="-122"/>
                <a:cs typeface="+mn-ea"/>
              </a:rPr>
              <a:t>＝</a:t>
            </a:r>
            <a:r>
              <a:rPr lang="en-US" altLang="zh-CN" sz="2800" b="1" noProof="1">
                <a:solidFill>
                  <a:srgbClr val="CCFFFF"/>
                </a:solidFill>
                <a:latin typeface="Arial" panose="020B0604020202020204" pitchFamily="34" charset="0"/>
                <a:ea typeface="宋体" panose="02010600030101010101" pitchFamily="2" charset="-122"/>
                <a:cs typeface="+mn-ea"/>
              </a:rPr>
              <a:t>branch + bne    + beqZ</a:t>
            </a:r>
            <a:endParaRPr lang="en-US" altLang="zh-CN" sz="2800" b="1" noProof="1">
              <a:solidFill>
                <a:srgbClr val="CCFFFF"/>
              </a:solidFill>
              <a:latin typeface="Arial" panose="020B0604020202020204" pitchFamily="34" charset="0"/>
              <a:ea typeface="宋体" panose="02010600030101010101" pitchFamily="2" charset="-122"/>
            </a:endParaRPr>
          </a:p>
          <a:p>
            <a:pPr fontAlgn="base">
              <a:lnSpc>
                <a:spcPct val="120000"/>
              </a:lnSpc>
              <a:spcBef>
                <a:spcPct val="50000"/>
              </a:spcBef>
              <a:spcAft>
                <a:spcPct val="0"/>
              </a:spcAft>
            </a:pPr>
            <a:r>
              <a:rPr lang="en-US" altLang="zh-CN" sz="2800" b="1" noProof="1">
                <a:solidFill>
                  <a:srgbClr val="FF0033"/>
                </a:solidFill>
                <a:latin typeface="Arial" panose="020B0604020202020204" pitchFamily="34" charset="0"/>
                <a:ea typeface="宋体" panose="02010600030101010101" pitchFamily="2" charset="-122"/>
                <a:cs typeface="+mn-ea"/>
              </a:rPr>
              <a:t>   </a:t>
            </a:r>
            <a:r>
              <a:rPr lang="en-US" altLang="zh-CN" sz="2800" b="1" noProof="1">
                <a:solidFill>
                  <a:srgbClr val="FFFF00"/>
                </a:solidFill>
                <a:latin typeface="Arial" panose="020B0604020202020204" pitchFamily="34" charset="0"/>
                <a:ea typeface="宋体" panose="02010600030101010101" pitchFamily="2" charset="-122"/>
                <a:cs typeface="+mn-ea"/>
              </a:rPr>
              <a:t>BTAKEN</a:t>
            </a:r>
            <a:r>
              <a:rPr lang="zh-CN" altLang="en-US" sz="2800" b="1" noProof="1">
                <a:solidFill>
                  <a:srgbClr val="FF0033"/>
                </a:solidFill>
                <a:latin typeface="Arial" panose="020B0604020202020204" pitchFamily="34" charset="0"/>
                <a:ea typeface="宋体" panose="02010600030101010101" pitchFamily="2" charset="-122"/>
                <a:cs typeface="+mn-ea"/>
              </a:rPr>
              <a:t>在</a:t>
            </a:r>
            <a:r>
              <a:rPr lang="en-US" altLang="zh-CN" sz="2800" b="1" noProof="1">
                <a:solidFill>
                  <a:srgbClr val="FFFF00"/>
                </a:solidFill>
                <a:latin typeface="Arial" panose="020B0604020202020204" pitchFamily="34" charset="0"/>
                <a:ea typeface="宋体" panose="02010600030101010101" pitchFamily="2" charset="-122"/>
                <a:cs typeface="+mn-ea"/>
              </a:rPr>
              <a:t>ID</a:t>
            </a:r>
            <a:r>
              <a:rPr lang="zh-CN" altLang="en-US" sz="2800" b="1" noProof="1">
                <a:solidFill>
                  <a:srgbClr val="FF0033"/>
                </a:solidFill>
                <a:latin typeface="Arial" panose="020B0604020202020204" pitchFamily="34" charset="0"/>
                <a:ea typeface="宋体" panose="02010600030101010101" pitchFamily="2" charset="-122"/>
                <a:cs typeface="+mn-ea"/>
              </a:rPr>
              <a:t>级产生，但要注意，产生</a:t>
            </a:r>
            <a:r>
              <a:rPr lang="en-US" altLang="zh-CN" sz="2800" b="1" noProof="1">
                <a:solidFill>
                  <a:srgbClr val="FF0033"/>
                </a:solidFill>
                <a:latin typeface="Arial" panose="020B0604020202020204" pitchFamily="34" charset="0"/>
                <a:ea typeface="宋体" panose="02010600030101010101" pitchFamily="2" charset="-122"/>
                <a:cs typeface="+mn-ea"/>
              </a:rPr>
              <a:t>Z</a:t>
            </a:r>
            <a:r>
              <a:rPr lang="zh-CN" altLang="en-US" sz="2800" b="1" noProof="1">
                <a:solidFill>
                  <a:srgbClr val="FF0033"/>
                </a:solidFill>
                <a:latin typeface="Arial" panose="020B0604020202020204" pitchFamily="34" charset="0"/>
                <a:ea typeface="宋体" panose="02010600030101010101" pitchFamily="2" charset="-122"/>
                <a:cs typeface="+mn-ea"/>
              </a:rPr>
              <a:t>的指令要早它两个周期。</a:t>
            </a:r>
            <a:endParaRPr lang="zh-CN" altLang="en-US" sz="2800" b="1" noProof="1">
              <a:solidFill>
                <a:srgbClr val="FF0033"/>
              </a:solidFill>
              <a:latin typeface="Arial" panose="020B0604020202020204" pitchFamily="34" charset="0"/>
              <a:ea typeface="宋体" panose="02010600030101010101" pitchFamily="2" charset="-122"/>
            </a:endParaRPr>
          </a:p>
        </p:txBody>
      </p:sp>
      <p:grpSp>
        <p:nvGrpSpPr>
          <p:cNvPr id="118786" name="Group 4">
            <a:extLst>
              <a:ext uri="{FF2B5EF4-FFF2-40B4-BE49-F238E27FC236}">
                <a16:creationId xmlns:a16="http://schemas.microsoft.com/office/drawing/2014/main" id="{A70326C3-4C90-4D14-8330-1AE6297D2E15}"/>
              </a:ext>
            </a:extLst>
          </p:cNvPr>
          <p:cNvGrpSpPr>
            <a:grpSpLocks/>
          </p:cNvGrpSpPr>
          <p:nvPr/>
        </p:nvGrpSpPr>
        <p:grpSpPr bwMode="auto">
          <a:xfrm>
            <a:off x="6316663" y="5051425"/>
            <a:ext cx="838200" cy="457200"/>
            <a:chOff x="1296" y="3600"/>
            <a:chExt cx="528" cy="288"/>
          </a:xfrm>
        </p:grpSpPr>
        <p:sp>
          <p:nvSpPr>
            <p:cNvPr id="118787" name="Text Box 5">
              <a:extLst>
                <a:ext uri="{FF2B5EF4-FFF2-40B4-BE49-F238E27FC236}">
                  <a16:creationId xmlns:a16="http://schemas.microsoft.com/office/drawing/2014/main" id="{8CEDB32B-041C-4391-A9AA-0408DED19114}"/>
                </a:ext>
              </a:extLst>
            </p:cNvPr>
            <p:cNvSpPr txBox="1">
              <a:spLocks noChangeArrowheads="1"/>
            </p:cNvSpPr>
            <p:nvPr/>
          </p:nvSpPr>
          <p:spPr bwMode="auto">
            <a:xfrm>
              <a:off x="1296" y="3600"/>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2400" b="1">
                  <a:solidFill>
                    <a:srgbClr val="CCFFFF"/>
                  </a:solidFill>
                  <a:latin typeface="Garamond" panose="02020404030301010803" pitchFamily="18" charset="0"/>
                  <a:ea typeface="宋体" panose="02010600030101010101" pitchFamily="2" charset="-122"/>
                </a:rPr>
                <a:t>Z</a:t>
              </a:r>
            </a:p>
          </p:txBody>
        </p:sp>
        <p:sp>
          <p:nvSpPr>
            <p:cNvPr id="118788" name="Line 6">
              <a:extLst>
                <a:ext uri="{FF2B5EF4-FFF2-40B4-BE49-F238E27FC236}">
                  <a16:creationId xmlns:a16="http://schemas.microsoft.com/office/drawing/2014/main" id="{797909AF-05D4-4789-98FC-F3C4A91E163E}"/>
                </a:ext>
              </a:extLst>
            </p:cNvPr>
            <p:cNvSpPr>
              <a:spLocks noChangeShapeType="1"/>
            </p:cNvSpPr>
            <p:nvPr/>
          </p:nvSpPr>
          <p:spPr bwMode="auto">
            <a:xfrm>
              <a:off x="1296" y="3648"/>
              <a:ext cx="192" cy="0"/>
            </a:xfrm>
            <a:prstGeom prst="line">
              <a:avLst/>
            </a:prstGeom>
            <a:noFill/>
            <a:ln w="28575">
              <a:solidFill>
                <a:srgbClr val="CCFFFF"/>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sz="1000" b="1">
                <a:solidFill>
                  <a:srgbClr val="000000"/>
                </a:solidFill>
                <a:latin typeface="Garamond" panose="02020404030301010803" pitchFamily="18" charset="0"/>
                <a:ea typeface="宋体" panose="02010600030101010101" pitchFamily="2" charset="-122"/>
              </a:endParaRPr>
            </a:p>
          </p:txBody>
        </p:sp>
      </p:grpSp>
      <p:sp>
        <p:nvSpPr>
          <p:cNvPr id="118789" name="灯片编号占位符 5">
            <a:extLst>
              <a:ext uri="{FF2B5EF4-FFF2-40B4-BE49-F238E27FC236}">
                <a16:creationId xmlns:a16="http://schemas.microsoft.com/office/drawing/2014/main" id="{0B0B5C9D-5177-4CA2-9AAA-836A46ABED8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fontAlgn="base">
              <a:spcBef>
                <a:spcPct val="50000"/>
              </a:spcBef>
              <a:spcAft>
                <a:spcPct val="0"/>
              </a:spcAft>
            </a:pPr>
            <a:fld id="{F33ABE45-0480-4CCC-BA01-59509E4EFCF9}" type="slidenum">
              <a:rPr lang="en-US" altLang="zh-CN" sz="1200" b="1">
                <a:solidFill>
                  <a:srgbClr val="FFFFFF"/>
                </a:solidFill>
                <a:latin typeface="Arial" panose="020B0604020202020204" pitchFamily="34" charset="0"/>
                <a:ea typeface="宋体" panose="02010600030101010101" pitchFamily="2" charset="-122"/>
              </a:rPr>
              <a:pPr fontAlgn="base">
                <a:spcBef>
                  <a:spcPct val="50000"/>
                </a:spcBef>
                <a:spcAft>
                  <a:spcPct val="0"/>
                </a:spcAft>
              </a:pPr>
              <a:t>336</a:t>
            </a:fld>
            <a:endParaRPr lang="en-US" altLang="zh-CN" sz="1200" b="1">
              <a:solidFill>
                <a:srgbClr val="FFFFFF"/>
              </a:solidFill>
              <a:latin typeface="Arial" panose="020B0604020202020204" pitchFamily="34" charset="0"/>
              <a:ea typeface="宋体" panose="02010600030101010101" pitchFamily="2" charset="-122"/>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205DC5-C92E-4DAC-B7E3-B011D2670E2E}"/>
              </a:ext>
            </a:extLst>
          </p:cNvPr>
          <p:cNvSpPr>
            <a:spLocks noGrp="1"/>
          </p:cNvSpPr>
          <p:nvPr>
            <p:ph type="title"/>
          </p:nvPr>
        </p:nvSpPr>
        <p:spPr/>
        <p:txBody>
          <a:bodyPr/>
          <a:lstStyle/>
          <a:p>
            <a:r>
              <a:rPr lang="en-US" altLang="zh-CN" sz="3600" b="1" noProof="1">
                <a:solidFill>
                  <a:srgbClr val="66FF33"/>
                </a:solidFill>
                <a:latin typeface="+mn-lt"/>
                <a:ea typeface="+mn-ea"/>
                <a:cs typeface="+mn-cs"/>
                <a:sym typeface="宋体" panose="02010600030101010101" pitchFamily="2" charset="-122"/>
              </a:rPr>
              <a:t>3-2</a:t>
            </a:r>
            <a:r>
              <a:rPr lang="zh-CN" altLang="en-US" sz="3600" b="1" noProof="1">
                <a:solidFill>
                  <a:srgbClr val="66FF33"/>
                </a:solidFill>
                <a:latin typeface="+mn-lt"/>
                <a:ea typeface="+mn-ea"/>
                <a:cs typeface="+mn-cs"/>
                <a:sym typeface="+mn-ea"/>
              </a:rPr>
              <a:t>.3  流水线处理机的控制</a:t>
            </a:r>
          </a:p>
        </p:txBody>
      </p:sp>
      <p:sp>
        <p:nvSpPr>
          <p:cNvPr id="4" name="内容占位符 3">
            <a:extLst>
              <a:ext uri="{FF2B5EF4-FFF2-40B4-BE49-F238E27FC236}">
                <a16:creationId xmlns:a16="http://schemas.microsoft.com/office/drawing/2014/main" id="{55563F1F-002A-40CF-AB7A-EF13F756AA6A}"/>
              </a:ext>
            </a:extLst>
          </p:cNvPr>
          <p:cNvSpPr>
            <a:spLocks noGrp="1"/>
          </p:cNvSpPr>
          <p:nvPr>
            <p:ph idx="1"/>
          </p:nvPr>
        </p:nvSpPr>
        <p:spPr>
          <a:xfrm>
            <a:off x="2768600" y="1981200"/>
            <a:ext cx="7213600" cy="4114800"/>
          </a:xfrm>
        </p:spPr>
        <p:txBody>
          <a:bodyPr/>
          <a:lstStyle/>
          <a:p>
            <a:pPr marL="0" indent="0">
              <a:buNone/>
            </a:pPr>
            <a:r>
              <a:rPr lang="zh-CN" altLang="en-US" b="1" noProof="1">
                <a:solidFill>
                  <a:srgbClr val="FFCC00"/>
                </a:solidFill>
                <a:sym typeface="+mn-ea"/>
              </a:rPr>
              <a:t>一、算术操作和存储器访问控制</a:t>
            </a:r>
          </a:p>
          <a:p>
            <a:pPr marL="0" indent="0">
              <a:buNone/>
            </a:pPr>
            <a:r>
              <a:rPr lang="zh-CN" altLang="en-US" b="1" noProof="1">
                <a:solidFill>
                  <a:srgbClr val="FFCC00"/>
                </a:solidFill>
                <a:latin typeface="Arial" panose="020B0604020202020204" pitchFamily="34" charset="0"/>
                <a:sym typeface="+mn-ea"/>
              </a:rPr>
              <a:t>二、流水线转移指令控制</a:t>
            </a:r>
          </a:p>
          <a:p>
            <a:pPr marL="0" indent="0">
              <a:buNone/>
            </a:pPr>
            <a:r>
              <a:rPr lang="zh-CN" altLang="en-US" b="1" noProof="1">
                <a:solidFill>
                  <a:srgbClr val="FFFF00"/>
                </a:solidFill>
                <a:latin typeface="Arial" panose="020B0604020202020204" pitchFamily="34" charset="0"/>
                <a:sym typeface="+mn-ea"/>
              </a:rPr>
              <a:t>三、流水线各级信号的产生</a:t>
            </a:r>
          </a:p>
          <a:p>
            <a:endParaRPr lang="zh-CN" altLang="en-US" noProof="1"/>
          </a:p>
        </p:txBody>
      </p:sp>
      <p:sp>
        <p:nvSpPr>
          <p:cNvPr id="119811" name="灯片编号占位符 1">
            <a:extLst>
              <a:ext uri="{FF2B5EF4-FFF2-40B4-BE49-F238E27FC236}">
                <a16:creationId xmlns:a16="http://schemas.microsoft.com/office/drawing/2014/main" id="{AF079ED5-696B-4169-8174-F8D3D77473E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FAB1E944-E369-4DBC-AF4D-581E74417DC8}" type="slidenum">
              <a:rPr lang="zh-CN" altLang="en-US">
                <a:solidFill>
                  <a:srgbClr val="FFFFFF"/>
                </a:solidFill>
                <a:latin typeface="Arial" panose="020B0604020202020204" pitchFamily="34" charset="0"/>
                <a:ea typeface="宋体" panose="02010600030101010101" pitchFamily="2" charset="-122"/>
              </a:rPr>
              <a:pPr fontAlgn="base">
                <a:spcAft>
                  <a:spcPct val="0"/>
                </a:spcAft>
              </a:pPr>
              <a:t>337</a:t>
            </a:fld>
            <a:endParaRPr lang="zh-CN" altLang="en-US">
              <a:solidFill>
                <a:srgbClr val="FFFFFF"/>
              </a:solidFill>
              <a:latin typeface="Arial" panose="020B0604020202020204" pitchFamily="34" charset="0"/>
              <a:ea typeface="宋体" panose="02010600030101010101" pitchFamily="2" charset="-122"/>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833" name="Text Box 2">
            <a:extLst>
              <a:ext uri="{FF2B5EF4-FFF2-40B4-BE49-F238E27FC236}">
                <a16:creationId xmlns:a16="http://schemas.microsoft.com/office/drawing/2014/main" id="{B575655A-4BC2-4C2A-A681-922D6EC55B70}"/>
              </a:ext>
            </a:extLst>
          </p:cNvPr>
          <p:cNvSpPr txBox="1">
            <a:spLocks noChangeArrowheads="1"/>
          </p:cNvSpPr>
          <p:nvPr/>
        </p:nvSpPr>
        <p:spPr bwMode="auto">
          <a:xfrm>
            <a:off x="1847851" y="333376"/>
            <a:ext cx="66325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3000" b="1">
                <a:solidFill>
                  <a:srgbClr val="FFCC00"/>
                </a:solidFill>
                <a:latin typeface="Arial" panose="020B0604020202020204" pitchFamily="34" charset="0"/>
                <a:ea typeface="宋体" panose="02010600030101010101" pitchFamily="2" charset="-122"/>
              </a:rPr>
              <a:t>三、流水线各级信号的产生</a:t>
            </a:r>
          </a:p>
        </p:txBody>
      </p:sp>
      <p:sp>
        <p:nvSpPr>
          <p:cNvPr id="120834" name="Text Box 3">
            <a:extLst>
              <a:ext uri="{FF2B5EF4-FFF2-40B4-BE49-F238E27FC236}">
                <a16:creationId xmlns:a16="http://schemas.microsoft.com/office/drawing/2014/main" id="{634871BC-4D66-4361-894A-4C939A4C4FD5}"/>
              </a:ext>
            </a:extLst>
          </p:cNvPr>
          <p:cNvSpPr txBox="1">
            <a:spLocks noChangeArrowheads="1"/>
          </p:cNvSpPr>
          <p:nvPr/>
        </p:nvSpPr>
        <p:spPr bwMode="auto">
          <a:xfrm>
            <a:off x="1847851" y="1125538"/>
            <a:ext cx="8842375"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1000" b="1">
                <a:solidFill>
                  <a:schemeClr val="bg2"/>
                </a:solidFill>
                <a:latin typeface="Arial" panose="020B0604020202020204" pitchFamily="34" charset="0"/>
                <a:ea typeface="宋体" panose="02010600030101010101" pitchFamily="2" charset="-122"/>
              </a:defRPr>
            </a:lvl1pPr>
            <a:lvl2pPr>
              <a:buFont typeface="Arial" panose="020B0604020202020204" pitchFamily="34" charset="0"/>
              <a:defRPr sz="1000" b="1">
                <a:solidFill>
                  <a:schemeClr val="bg2"/>
                </a:solidFill>
                <a:latin typeface="Arial" panose="020B0604020202020204" pitchFamily="34" charset="0"/>
                <a:ea typeface="宋体" panose="02010600030101010101" pitchFamily="2" charset="-122"/>
              </a:defRPr>
            </a:lvl2pPr>
            <a:lvl3pPr>
              <a:defRPr sz="1000" b="1">
                <a:solidFill>
                  <a:schemeClr val="bg2"/>
                </a:solidFill>
                <a:latin typeface="Arial" panose="020B0604020202020204" pitchFamily="34" charset="0"/>
                <a:ea typeface="宋体" panose="02010600030101010101" pitchFamily="2" charset="-122"/>
              </a:defRPr>
            </a:lvl3pPr>
            <a:lvl4pPr>
              <a:buFont typeface="Arial" panose="020B0604020202020204" pitchFamily="34" charset="0"/>
              <a:defRPr sz="1000" b="1">
                <a:solidFill>
                  <a:schemeClr val="bg2"/>
                </a:solidFill>
                <a:latin typeface="Arial" panose="020B0604020202020204" pitchFamily="34" charset="0"/>
                <a:ea typeface="宋体" panose="02010600030101010101" pitchFamily="2" charset="-122"/>
              </a:defRPr>
            </a:lvl4pPr>
            <a:lvl5pPr>
              <a:defRPr sz="1000" b="1">
                <a:solidFill>
                  <a:schemeClr val="bg2"/>
                </a:solidFill>
                <a:latin typeface="Arial" panose="020B0604020202020204" pitchFamily="34" charset="0"/>
                <a:ea typeface="宋体" panose="02010600030101010101" pitchFamily="2" charset="-122"/>
              </a:defRPr>
            </a:lvl5pPr>
            <a:lvl6pPr fontAlgn="base">
              <a:spcBef>
                <a:spcPct val="50000"/>
              </a:spcBef>
              <a:spcAft>
                <a:spcPct val="0"/>
              </a:spcAft>
              <a:defRPr sz="1000" b="1">
                <a:solidFill>
                  <a:schemeClr val="bg2"/>
                </a:solidFill>
                <a:latin typeface="Arial" panose="020B0604020202020204" pitchFamily="34" charset="0"/>
                <a:ea typeface="宋体" panose="02010600030101010101" pitchFamily="2" charset="-122"/>
              </a:defRPr>
            </a:lvl6pPr>
            <a:lvl7pPr fontAlgn="base">
              <a:spcBef>
                <a:spcPct val="50000"/>
              </a:spcBef>
              <a:spcAft>
                <a:spcPct val="0"/>
              </a:spcAft>
              <a:defRPr sz="1000" b="1">
                <a:solidFill>
                  <a:schemeClr val="bg2"/>
                </a:solidFill>
                <a:latin typeface="Arial" panose="020B0604020202020204" pitchFamily="34" charset="0"/>
                <a:ea typeface="宋体" panose="02010600030101010101" pitchFamily="2" charset="-122"/>
              </a:defRPr>
            </a:lvl7pPr>
            <a:lvl8pPr fontAlgn="base">
              <a:spcBef>
                <a:spcPct val="50000"/>
              </a:spcBef>
              <a:spcAft>
                <a:spcPct val="0"/>
              </a:spcAft>
              <a:defRPr sz="1000" b="1">
                <a:solidFill>
                  <a:schemeClr val="bg2"/>
                </a:solidFill>
                <a:latin typeface="Arial" panose="020B0604020202020204" pitchFamily="34" charset="0"/>
                <a:ea typeface="宋体" panose="02010600030101010101" pitchFamily="2" charset="-122"/>
              </a:defRPr>
            </a:lvl8pPr>
            <a:lvl9pPr fontAlgn="base">
              <a:spcBef>
                <a:spcPct val="50000"/>
              </a:spcBef>
              <a:spcAft>
                <a:spcPct val="0"/>
              </a:spcAft>
              <a:defRPr sz="1000" b="1">
                <a:solidFill>
                  <a:schemeClr val="bg2"/>
                </a:solidFill>
                <a:latin typeface="Arial" panose="020B0604020202020204" pitchFamily="34" charset="0"/>
                <a:ea typeface="宋体" panose="02010600030101010101" pitchFamily="2" charset="-122"/>
              </a:defRPr>
            </a:lvl9pPr>
          </a:lstStyle>
          <a:p>
            <a:pPr fontAlgn="base">
              <a:lnSpc>
                <a:spcPct val="115000"/>
              </a:lnSpc>
              <a:spcBef>
                <a:spcPct val="50000"/>
              </a:spcBef>
              <a:spcAft>
                <a:spcPct val="0"/>
              </a:spcAft>
              <a:buFont typeface="Wingdings" panose="05000000000000000000" pitchFamily="2" charset="2"/>
              <a:buChar char="Ø"/>
            </a:pPr>
            <a:r>
              <a:rPr lang="zh-CN" altLang="en-US" sz="2400">
                <a:solidFill>
                  <a:srgbClr val="CCFFFF"/>
                </a:solidFill>
              </a:rPr>
              <a:t>控制信号集中在</a:t>
            </a:r>
            <a:r>
              <a:rPr lang="en-US" altLang="zh-CN" sz="2400">
                <a:solidFill>
                  <a:srgbClr val="FF0033"/>
                </a:solidFill>
              </a:rPr>
              <a:t>ID</a:t>
            </a:r>
            <a:r>
              <a:rPr lang="zh-CN" altLang="en-US" sz="2400">
                <a:solidFill>
                  <a:srgbClr val="FF0033"/>
                </a:solidFill>
              </a:rPr>
              <a:t>级由译码电路产生；</a:t>
            </a:r>
          </a:p>
          <a:p>
            <a:pPr fontAlgn="base">
              <a:lnSpc>
                <a:spcPct val="115000"/>
              </a:lnSpc>
              <a:spcBef>
                <a:spcPct val="50000"/>
              </a:spcBef>
              <a:spcAft>
                <a:spcPct val="0"/>
              </a:spcAft>
              <a:buFont typeface="Wingdings" panose="05000000000000000000" pitchFamily="2" charset="2"/>
              <a:buChar char="Ø"/>
            </a:pPr>
            <a:r>
              <a:rPr lang="zh-CN" altLang="en-US" sz="2400">
                <a:solidFill>
                  <a:srgbClr val="CCFFFF"/>
                </a:solidFill>
              </a:rPr>
              <a:t>用</a:t>
            </a:r>
            <a:r>
              <a:rPr lang="zh-CN" altLang="en-US" sz="2400">
                <a:solidFill>
                  <a:srgbClr val="FF0033"/>
                </a:solidFill>
              </a:rPr>
              <a:t>流水线寄存器</a:t>
            </a:r>
            <a:r>
              <a:rPr lang="zh-CN" altLang="en-US" sz="2400">
                <a:solidFill>
                  <a:srgbClr val="CCFFFF"/>
                </a:solidFill>
              </a:rPr>
              <a:t>把每一个控制信号传到它被使用的流水线级。</a:t>
            </a:r>
          </a:p>
        </p:txBody>
      </p:sp>
      <p:graphicFrame>
        <p:nvGraphicFramePr>
          <p:cNvPr id="17505" name="Group 97">
            <a:extLst>
              <a:ext uri="{FF2B5EF4-FFF2-40B4-BE49-F238E27FC236}">
                <a16:creationId xmlns:a16="http://schemas.microsoft.com/office/drawing/2014/main" id="{50091271-3924-4C70-864B-2C7FD7118AE3}"/>
              </a:ext>
            </a:extLst>
          </p:cNvPr>
          <p:cNvGraphicFramePr>
            <a:graphicFrameLocks noGrp="1"/>
          </p:cNvGraphicFramePr>
          <p:nvPr/>
        </p:nvGraphicFramePr>
        <p:xfrm>
          <a:off x="2057400" y="2819401"/>
          <a:ext cx="8077200" cy="3787778"/>
        </p:xfrm>
        <a:graphic>
          <a:graphicData uri="http://schemas.openxmlformats.org/drawingml/2006/table">
            <a:tbl>
              <a:tblPr/>
              <a:tblGrid>
                <a:gridCol w="2692400">
                  <a:extLst>
                    <a:ext uri="{9D8B030D-6E8A-4147-A177-3AD203B41FA5}">
                      <a16:colId xmlns:a16="http://schemas.microsoft.com/office/drawing/2014/main" val="20000"/>
                    </a:ext>
                  </a:extLst>
                </a:gridCol>
                <a:gridCol w="2693988">
                  <a:extLst>
                    <a:ext uri="{9D8B030D-6E8A-4147-A177-3AD203B41FA5}">
                      <a16:colId xmlns:a16="http://schemas.microsoft.com/office/drawing/2014/main" val="20001"/>
                    </a:ext>
                  </a:extLst>
                </a:gridCol>
                <a:gridCol w="2690812">
                  <a:extLst>
                    <a:ext uri="{9D8B030D-6E8A-4147-A177-3AD203B41FA5}">
                      <a16:colId xmlns:a16="http://schemas.microsoft.com/office/drawing/2014/main" val="20002"/>
                    </a:ext>
                  </a:extLst>
                </a:gridCol>
              </a:tblGrid>
              <a:tr h="422275">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流水线级</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控制信号</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注释</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23863">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IF</a:t>
                      </a:r>
                      <a:r>
                        <a:rPr kumimoji="0" lang="zh-CN" altLang="en-US"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级</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BTAKEN</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转移发生</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1"/>
                  </a:ext>
                </a:extLst>
              </a:tr>
              <a:tr h="404813">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ID</a:t>
                      </a:r>
                      <a:r>
                        <a:rPr kumimoji="0" lang="zh-CN" altLang="en-US"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级</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SST</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选择</a:t>
                      </a:r>
                      <a:r>
                        <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Times New Roman" panose="02020603050405020304" pitchFamily="18" charset="0"/>
                        </a:rPr>
                        <a:t>store(rd)</a:t>
                      </a:r>
                      <a:endPar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endParaRP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2"/>
                  </a:ext>
                </a:extLst>
              </a:tr>
              <a:tr h="423863">
                <a:tc rowSpan="3">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EXE</a:t>
                      </a:r>
                      <a:r>
                        <a:rPr kumimoji="0" lang="zh-CN" altLang="en-US"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级</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SIMM</a:t>
                      </a:r>
                    </a:p>
                  </a:txBody>
                  <a:tcPr anchor="ctr" horzOverflow="overflow">
                    <a:lnL cap="flat">
                      <a:noFill/>
                    </a:lnL>
                    <a:lnR cap="flat">
                      <a:noFill/>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选择立即数</a:t>
                      </a:r>
                    </a:p>
                  </a:txBody>
                  <a:tcPr anchor="ctr" horzOverflow="overflow">
                    <a:lnL cap="flat">
                      <a:noFill/>
                    </a:lnL>
                    <a:lnR cap="flat">
                      <a:noFill/>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3"/>
                  </a:ext>
                </a:extLst>
              </a:tr>
              <a:tr h="420688">
                <a:tc vMerge="1">
                  <a:txBody>
                    <a:bodyPr/>
                    <a:lstStyle/>
                    <a:p>
                      <a:endParaRPr lang="zh-CN"/>
                    </a:p>
                  </a:txBody>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ALUOP</a:t>
                      </a:r>
                    </a:p>
                  </a:txBody>
                  <a:tcPr anchor="ctr" horzOverflow="overflow">
                    <a:lnL cap="flat">
                      <a:noFill/>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ALU</a:t>
                      </a: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操作码</a:t>
                      </a:r>
                    </a:p>
                  </a:txBody>
                  <a:tcPr anchor="ctr" horzOverflow="overflow">
                    <a:lnL cap="flat">
                      <a:noFill/>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4"/>
                  </a:ext>
                </a:extLst>
              </a:tr>
              <a:tr h="423863">
                <a:tc vMerge="1">
                  <a:txBody>
                    <a:bodyPr/>
                    <a:lstStyle/>
                    <a:p>
                      <a:endParaRPr lang="zh-CN"/>
                    </a:p>
                  </a:txBody>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WZ</a:t>
                      </a:r>
                    </a:p>
                  </a:txBody>
                  <a:tcPr anchor="ctr" horzOverflow="overflow">
                    <a:lnL cap="flat">
                      <a:noFill/>
                    </a:lnL>
                    <a:lnR cap="flat">
                      <a:noFill/>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写</a:t>
                      </a:r>
                      <a:r>
                        <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Times New Roman" panose="02020603050405020304" pitchFamily="18" charset="0"/>
                        </a:rPr>
                        <a:t>Z</a:t>
                      </a: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标志</a:t>
                      </a:r>
                      <a:endPar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endParaRPr>
                    </a:p>
                  </a:txBody>
                  <a:tcPr anchor="ctr" horzOverflow="overflow">
                    <a:lnL cap="flat">
                      <a:noFill/>
                    </a:lnL>
                    <a:lnR cap="flat">
                      <a:noFill/>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5"/>
                  </a:ext>
                </a:extLst>
              </a:tr>
              <a:tr h="422275">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MEM</a:t>
                      </a:r>
                      <a:r>
                        <a:rPr kumimoji="0" lang="zh-CN" altLang="en-US"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级</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WMEM</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写存储器</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6"/>
                  </a:ext>
                </a:extLst>
              </a:tr>
              <a:tr h="423863">
                <a:tc rowSpan="2">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WB</a:t>
                      </a:r>
                      <a:r>
                        <a:rPr kumimoji="0" lang="zh-CN" altLang="en-US"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级</a:t>
                      </a:r>
                    </a:p>
                  </a:txBody>
                  <a:tcPr anchor="ctr" horzOverflow="overflow">
                    <a:lnL cap="flat">
                      <a:noFill/>
                    </a:lnL>
                    <a:lnR cap="flat">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SLD</a:t>
                      </a:r>
                    </a:p>
                  </a:txBody>
                  <a:tcPr anchor="ctr" horzOverflow="overflow">
                    <a:lnL cap="flat">
                      <a:noFill/>
                    </a:lnL>
                    <a:lnR cap="flat">
                      <a:noFill/>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选择</a:t>
                      </a:r>
                      <a:r>
                        <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Times New Roman" panose="02020603050405020304" pitchFamily="18" charset="0"/>
                        </a:rPr>
                        <a:t>load</a:t>
                      </a:r>
                      <a:endPar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endParaRPr>
                    </a:p>
                  </a:txBody>
                  <a:tcPr anchor="ctr" horzOverflow="overflow">
                    <a:lnL cap="flat">
                      <a:noFill/>
                    </a:lnL>
                    <a:lnR cap="flat">
                      <a:noFill/>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7"/>
                  </a:ext>
                </a:extLst>
              </a:tr>
              <a:tr h="422275">
                <a:tc vMerge="1">
                  <a:txBody>
                    <a:bodyPr/>
                    <a:lstStyle/>
                    <a:p>
                      <a:endParaRPr lang="zh-CN"/>
                    </a:p>
                  </a:txBody>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WREG</a:t>
                      </a:r>
                    </a:p>
                  </a:txBody>
                  <a:tcPr anchor="ctr" horzOverflow="overflow">
                    <a:lnL cap="flat">
                      <a:noFill/>
                    </a:lnL>
                    <a:lnR cap="flat">
                      <a:noFill/>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写寄存器堆</a:t>
                      </a:r>
                    </a:p>
                  </a:txBody>
                  <a:tcPr anchor="ctr" horzOverflow="overflow">
                    <a:lnL cap="flat">
                      <a:noFill/>
                    </a:lnL>
                    <a:lnR cap="flat">
                      <a:noFill/>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8"/>
                  </a:ext>
                </a:extLst>
              </a:tr>
            </a:tbl>
          </a:graphicData>
        </a:graphic>
      </p:graphicFrame>
      <p:sp>
        <p:nvSpPr>
          <p:cNvPr id="120874" name="Text Box 89">
            <a:extLst>
              <a:ext uri="{FF2B5EF4-FFF2-40B4-BE49-F238E27FC236}">
                <a16:creationId xmlns:a16="http://schemas.microsoft.com/office/drawing/2014/main" id="{C74BB31B-8A6F-4AB7-95D2-B9E550BE50D2}"/>
              </a:ext>
            </a:extLst>
          </p:cNvPr>
          <p:cNvSpPr txBox="1">
            <a:spLocks noChangeArrowheads="1"/>
          </p:cNvSpPr>
          <p:nvPr/>
        </p:nvSpPr>
        <p:spPr bwMode="auto">
          <a:xfrm>
            <a:off x="4148139" y="2454276"/>
            <a:ext cx="4332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000" b="1">
                <a:solidFill>
                  <a:srgbClr val="FFFF00"/>
                </a:solidFill>
                <a:latin typeface="Arial" panose="020B0604020202020204" pitchFamily="34" charset="0"/>
                <a:ea typeface="宋体" panose="02010600030101010101" pitchFamily="2" charset="-122"/>
              </a:rPr>
              <a:t>表</a:t>
            </a:r>
            <a:r>
              <a:rPr lang="en-US" altLang="zh-CN" sz="2000" b="1">
                <a:solidFill>
                  <a:srgbClr val="FFFF00"/>
                </a:solidFill>
                <a:latin typeface="Arial" panose="020B0604020202020204" pitchFamily="34" charset="0"/>
                <a:ea typeface="宋体" panose="02010600030101010101" pitchFamily="2" charset="-122"/>
              </a:rPr>
              <a:t>3-2.4  </a:t>
            </a:r>
            <a:r>
              <a:rPr lang="zh-CN" altLang="en-US" sz="2000" b="1">
                <a:solidFill>
                  <a:srgbClr val="FFFF00"/>
                </a:solidFill>
                <a:latin typeface="Arial" panose="020B0604020202020204" pitchFamily="34" charset="0"/>
                <a:ea typeface="宋体" panose="02010600030101010101" pitchFamily="2" charset="-122"/>
              </a:rPr>
              <a:t>流水线各级控制信号的定义</a:t>
            </a:r>
          </a:p>
        </p:txBody>
      </p:sp>
      <p:sp>
        <p:nvSpPr>
          <p:cNvPr id="120875" name="灯片编号占位符 5">
            <a:extLst>
              <a:ext uri="{FF2B5EF4-FFF2-40B4-BE49-F238E27FC236}">
                <a16:creationId xmlns:a16="http://schemas.microsoft.com/office/drawing/2014/main" id="{FAD7B300-7F2F-428E-B8F9-065E33C4AB4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fontAlgn="base">
              <a:spcBef>
                <a:spcPct val="50000"/>
              </a:spcBef>
              <a:spcAft>
                <a:spcPct val="0"/>
              </a:spcAft>
            </a:pPr>
            <a:fld id="{B0CE00E0-F52A-4C78-BB2B-8D413FDA440D}" type="slidenum">
              <a:rPr lang="en-US" altLang="zh-CN" sz="1200" b="1">
                <a:solidFill>
                  <a:srgbClr val="FFFFFF"/>
                </a:solidFill>
                <a:latin typeface="Arial" panose="020B0604020202020204" pitchFamily="34" charset="0"/>
                <a:ea typeface="宋体" panose="02010600030101010101" pitchFamily="2" charset="-122"/>
              </a:rPr>
              <a:pPr fontAlgn="base">
                <a:spcBef>
                  <a:spcPct val="50000"/>
                </a:spcBef>
                <a:spcAft>
                  <a:spcPct val="0"/>
                </a:spcAft>
              </a:pPr>
              <a:t>338</a:t>
            </a:fld>
            <a:endParaRPr lang="en-US" altLang="zh-CN" sz="1200" b="1">
              <a:solidFill>
                <a:srgbClr val="FFFFFF"/>
              </a:solidFill>
              <a:latin typeface="Arial" panose="020B0604020202020204" pitchFamily="34" charset="0"/>
              <a:ea typeface="宋体" panose="02010600030101010101" pitchFamily="2" charset="-122"/>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1857" name="Picture 2" descr="29">
            <a:extLst>
              <a:ext uri="{FF2B5EF4-FFF2-40B4-BE49-F238E27FC236}">
                <a16:creationId xmlns:a16="http://schemas.microsoft.com/office/drawing/2014/main" id="{3F2389F2-7C79-4A6D-B6F2-38419A9BC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196976"/>
            <a:ext cx="8763000" cy="535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58" name="Text Box 3">
            <a:extLst>
              <a:ext uri="{FF2B5EF4-FFF2-40B4-BE49-F238E27FC236}">
                <a16:creationId xmlns:a16="http://schemas.microsoft.com/office/drawing/2014/main" id="{1F14A713-4E02-4945-A446-FDBA61E64E06}"/>
              </a:ext>
            </a:extLst>
          </p:cNvPr>
          <p:cNvSpPr txBox="1">
            <a:spLocks noChangeArrowheads="1"/>
          </p:cNvSpPr>
          <p:nvPr/>
        </p:nvSpPr>
        <p:spPr bwMode="auto">
          <a:xfrm>
            <a:off x="3276600" y="457200"/>
            <a:ext cx="541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400" b="1">
                <a:solidFill>
                  <a:srgbClr val="CCFFFF"/>
                </a:solidFill>
                <a:latin typeface="Arial" panose="020B0604020202020204" pitchFamily="34" charset="0"/>
                <a:ea typeface="宋体" panose="02010600030101010101" pitchFamily="2" charset="-122"/>
              </a:rPr>
              <a:t>流水线处理机的数据路径和控制信号</a:t>
            </a:r>
          </a:p>
        </p:txBody>
      </p:sp>
      <p:sp>
        <p:nvSpPr>
          <p:cNvPr id="121859" name="Text Box 4">
            <a:extLst>
              <a:ext uri="{FF2B5EF4-FFF2-40B4-BE49-F238E27FC236}">
                <a16:creationId xmlns:a16="http://schemas.microsoft.com/office/drawing/2014/main" id="{03D024EB-A5C8-43B3-AA87-1EB81E486A11}"/>
              </a:ext>
            </a:extLst>
          </p:cNvPr>
          <p:cNvSpPr txBox="1">
            <a:spLocks noChangeArrowheads="1"/>
          </p:cNvSpPr>
          <p:nvPr/>
        </p:nvSpPr>
        <p:spPr bwMode="auto">
          <a:xfrm>
            <a:off x="4419600" y="571500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1400" b="1">
                <a:solidFill>
                  <a:srgbClr val="000000"/>
                </a:solidFill>
                <a:latin typeface="Garamond" panose="02020404030301010803" pitchFamily="18" charset="0"/>
                <a:ea typeface="宋体" panose="02010600030101010101" pitchFamily="2" charset="-122"/>
              </a:rPr>
              <a:t>控制</a:t>
            </a:r>
          </a:p>
        </p:txBody>
      </p:sp>
      <p:sp>
        <p:nvSpPr>
          <p:cNvPr id="121860" name="灯片编号占位符 4">
            <a:extLst>
              <a:ext uri="{FF2B5EF4-FFF2-40B4-BE49-F238E27FC236}">
                <a16:creationId xmlns:a16="http://schemas.microsoft.com/office/drawing/2014/main" id="{01F18CB9-B79A-4CFB-9E87-9A65384060F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fontAlgn="base">
              <a:spcBef>
                <a:spcPct val="50000"/>
              </a:spcBef>
              <a:spcAft>
                <a:spcPct val="0"/>
              </a:spcAft>
            </a:pPr>
            <a:fld id="{B2DEBEFB-6712-46A3-BDC6-237F616F1CF9}" type="slidenum">
              <a:rPr lang="en-US" altLang="zh-CN" sz="1200" b="1">
                <a:solidFill>
                  <a:srgbClr val="FFFFFF"/>
                </a:solidFill>
                <a:latin typeface="Arial" panose="020B0604020202020204" pitchFamily="34" charset="0"/>
                <a:ea typeface="宋体" panose="02010600030101010101" pitchFamily="2" charset="-122"/>
              </a:rPr>
              <a:pPr fontAlgn="base">
                <a:spcBef>
                  <a:spcPct val="50000"/>
                </a:spcBef>
                <a:spcAft>
                  <a:spcPct val="0"/>
                </a:spcAft>
              </a:pPr>
              <a:t>339</a:t>
            </a:fld>
            <a:endParaRPr lang="en-US" altLang="zh-CN" sz="1200" b="1">
              <a:solidFill>
                <a:srgbClr val="FFFFFF"/>
              </a:solidFill>
              <a:latin typeface="Arial" panose="020B0604020202020204" pitchFamily="34" charset="0"/>
              <a:ea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灯片编号占位符 5"/>
          <p:cNvSpPr txBox="1">
            <a:spLocks noGrp="1"/>
          </p:cNvSpPr>
          <p:nvPr>
            <p:ph type="sldNum" sz="quarter" idx="11"/>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r" eaLnBrk="1" hangingPunct="1"/>
            <a:fld id="{9A0DB2DC-4C9A-4742-B13C-FB6460FD3503}" type="slidenum">
              <a:rPr lang="zh-CN" altLang="en-US" sz="1200" dirty="0">
                <a:latin typeface="Arial" panose="020B0604020202020204" pitchFamily="34" charset="0"/>
              </a:rPr>
              <a:t>34</a:t>
            </a:fld>
            <a:endParaRPr lang="zh-CN" altLang="en-US" sz="1200" dirty="0">
              <a:latin typeface="Arial" panose="020B0604020202020204" pitchFamily="34" charset="0"/>
            </a:endParaRPr>
          </a:p>
        </p:txBody>
      </p:sp>
      <p:sp>
        <p:nvSpPr>
          <p:cNvPr id="56323" name="Rectangle 4"/>
          <p:cNvSpPr>
            <a:spLocks noGrp="1"/>
          </p:cNvSpPr>
          <p:nvPr>
            <p:ph type="body" sz="half" idx="1"/>
          </p:nvPr>
        </p:nvSpPr>
        <p:spPr>
          <a:xfrm>
            <a:off x="1981200" y="882650"/>
            <a:ext cx="8229600" cy="2185988"/>
          </a:xfrm>
        </p:spPr>
        <p:txBody>
          <a:bodyPr vert="horz" wrap="square" lIns="91440" tIns="45720" rIns="91440" bIns="45720" numCol="1" anchor="t" anchorCtr="0" compatLnSpc="1"/>
          <a:lstStyle/>
          <a:p>
            <a:pPr lvl="1" algn="just">
              <a:buFont typeface="Wingdings" panose="05000000000000000000" pitchFamily="2" charset="2"/>
              <a:buChar char="Ø"/>
            </a:pPr>
            <a:r>
              <a:rPr lang="en-US" altLang="zh-CN" sz="2400" b="1" dirty="0">
                <a:solidFill>
                  <a:schemeClr val="hlink"/>
                </a:solidFill>
                <a:effectLst/>
              </a:rPr>
              <a:t>SM</a:t>
            </a:r>
            <a:r>
              <a:rPr lang="zh-CN" altLang="en-US" sz="2400" b="1" dirty="0">
                <a:solidFill>
                  <a:schemeClr val="hlink"/>
                </a:solidFill>
                <a:effectLst/>
              </a:rPr>
              <a:t>（</a:t>
            </a:r>
            <a:r>
              <a:rPr lang="en-US" altLang="zh-CN" sz="2400" b="1" dirty="0">
                <a:solidFill>
                  <a:schemeClr val="hlink"/>
                </a:solidFill>
                <a:effectLst/>
              </a:rPr>
              <a:t>Spec mark</a:t>
            </a:r>
            <a:r>
              <a:rPr lang="zh-CN" altLang="en-US" sz="2400" b="1" dirty="0">
                <a:solidFill>
                  <a:schemeClr val="hlink"/>
                </a:solidFill>
                <a:effectLst/>
              </a:rPr>
              <a:t>）</a:t>
            </a:r>
            <a:r>
              <a:rPr lang="zh-CN" altLang="en-US" sz="2400" b="1" dirty="0">
                <a:effectLst/>
              </a:rPr>
              <a:t>是被测试计算机执行</a:t>
            </a:r>
            <a:r>
              <a:rPr lang="en-US" altLang="zh-CN" sz="2400" b="1" dirty="0">
                <a:solidFill>
                  <a:srgbClr val="66FFFF"/>
                </a:solidFill>
                <a:effectLst/>
              </a:rPr>
              <a:t>n</a:t>
            </a:r>
            <a:r>
              <a:rPr lang="zh-CN" altLang="en-US" sz="2400" b="1" dirty="0">
                <a:solidFill>
                  <a:srgbClr val="66FFFF"/>
                </a:solidFill>
                <a:effectLst/>
              </a:rPr>
              <a:t>个基准测试程序</a:t>
            </a:r>
            <a:r>
              <a:rPr lang="zh-CN" altLang="en-US" sz="2400" b="1" dirty="0">
                <a:effectLst/>
              </a:rPr>
              <a:t>分别得到的</a:t>
            </a:r>
            <a:r>
              <a:rPr lang="en-US" altLang="zh-CN" sz="2400" b="1" dirty="0">
                <a:solidFill>
                  <a:srgbClr val="66FFFF"/>
                </a:solidFill>
                <a:effectLst/>
              </a:rPr>
              <a:t>SPEC</a:t>
            </a:r>
            <a:r>
              <a:rPr lang="zh-CN" altLang="en-US" sz="2400" b="1" dirty="0">
                <a:solidFill>
                  <a:srgbClr val="66FFFF"/>
                </a:solidFill>
                <a:effectLst/>
              </a:rPr>
              <a:t>率</a:t>
            </a:r>
            <a:r>
              <a:rPr lang="zh-CN" altLang="en-US" sz="2400" b="1" dirty="0">
                <a:solidFill>
                  <a:srgbClr val="FFFF00"/>
                </a:solidFill>
                <a:effectLst/>
              </a:rPr>
              <a:t>的几何平均值</a:t>
            </a:r>
            <a:r>
              <a:rPr lang="zh-CN" altLang="en-US" sz="2400" b="1" dirty="0">
                <a:effectLst/>
              </a:rPr>
              <a:t>。若某被测计算机的</a:t>
            </a:r>
            <a:r>
              <a:rPr lang="en-US" altLang="zh-CN" sz="2400" b="1" dirty="0">
                <a:effectLst/>
              </a:rPr>
              <a:t>SPEC</a:t>
            </a:r>
            <a:r>
              <a:rPr lang="zh-CN" altLang="en-US" sz="2400" b="1" dirty="0">
                <a:effectLst/>
              </a:rPr>
              <a:t>率有</a:t>
            </a:r>
            <a:r>
              <a:rPr lang="en-US" altLang="zh-CN" sz="2400" b="1" dirty="0">
                <a:effectLst/>
              </a:rPr>
              <a:t>n</a:t>
            </a:r>
            <a:r>
              <a:rPr lang="zh-CN" altLang="en-US" sz="2400" b="1" dirty="0">
                <a:effectLst/>
              </a:rPr>
              <a:t>个数值，则该计算机的</a:t>
            </a:r>
            <a:r>
              <a:rPr lang="en-US" altLang="zh-CN" sz="2400" b="1" dirty="0">
                <a:effectLst/>
              </a:rPr>
              <a:t>SPEC</a:t>
            </a:r>
            <a:r>
              <a:rPr lang="zh-CN" altLang="en-US" sz="2400" b="1" dirty="0">
                <a:effectLst/>
              </a:rPr>
              <a:t>率的几何平均值的计算公式为：</a:t>
            </a:r>
          </a:p>
          <a:p>
            <a:pPr>
              <a:buClr>
                <a:schemeClr val="hlink"/>
              </a:buClr>
              <a:buSzPct val="70000"/>
              <a:buFont typeface="Wingdings" panose="05000000000000000000" pitchFamily="2" charset="2"/>
              <a:buNone/>
            </a:pPr>
            <a:r>
              <a:rPr lang="zh-CN" altLang="en-US" sz="2800" dirty="0">
                <a:effectLst/>
              </a:rPr>
              <a:t>             </a:t>
            </a:r>
          </a:p>
        </p:txBody>
      </p:sp>
      <p:sp>
        <p:nvSpPr>
          <p:cNvPr id="56324" name="Text Box 9"/>
          <p:cNvSpPr txBox="1"/>
          <p:nvPr/>
        </p:nvSpPr>
        <p:spPr>
          <a:xfrm>
            <a:off x="2452689" y="4071938"/>
            <a:ext cx="7704137" cy="1631950"/>
          </a:xfrm>
          <a:prstGeom prst="rect">
            <a:avLst/>
          </a:prstGeom>
          <a:noFill/>
          <a:ln w="9525">
            <a:noFill/>
          </a:ln>
        </p:spPr>
        <p:txBody>
          <a:bodyPr>
            <a:spAutoFit/>
          </a:bodyPr>
          <a:lstStyle/>
          <a:p>
            <a:pPr eaLnBrk="1" hangingPunct="1">
              <a:spcBef>
                <a:spcPct val="50000"/>
              </a:spcBef>
            </a:pPr>
            <a:r>
              <a:rPr lang="en-US" altLang="zh-CN" sz="2800" b="1" dirty="0">
                <a:solidFill>
                  <a:srgbClr val="FFFF00"/>
                </a:solidFill>
                <a:latin typeface="Garamond" panose="02020404030301010803" pitchFamily="18" charset="0"/>
              </a:rPr>
              <a:t>SM</a:t>
            </a:r>
            <a:r>
              <a:rPr lang="zh-CN" altLang="en-US" sz="2800" b="1" dirty="0">
                <a:solidFill>
                  <a:srgbClr val="66FFFF"/>
                </a:solidFill>
                <a:latin typeface="Garamond" panose="02020404030301010803" pitchFamily="18" charset="0"/>
              </a:rPr>
              <a:t>是一个综合指标以衡量不同计算机的性能</a:t>
            </a:r>
            <a:r>
              <a:rPr lang="zh-CN" altLang="en-US" sz="2800" b="1" dirty="0">
                <a:solidFill>
                  <a:srgbClr val="FFFF00"/>
                </a:solidFill>
                <a:latin typeface="Garamond" panose="02020404030301010803" pitchFamily="18" charset="0"/>
              </a:rPr>
              <a:t>。</a:t>
            </a:r>
            <a:endParaRPr lang="en-US" altLang="zh-CN" sz="2800" b="1" dirty="0">
              <a:solidFill>
                <a:srgbClr val="FFFF00"/>
              </a:solidFill>
              <a:latin typeface="Garamond" panose="02020404030301010803" pitchFamily="18" charset="0"/>
            </a:endParaRPr>
          </a:p>
          <a:p>
            <a:pPr eaLnBrk="1" hangingPunct="1">
              <a:spcBef>
                <a:spcPct val="50000"/>
              </a:spcBef>
            </a:pPr>
            <a:r>
              <a:rPr lang="en-US" altLang="zh-CN" sz="2400" b="1" dirty="0">
                <a:latin typeface="Garamond" panose="02020404030301010803" pitchFamily="18" charset="0"/>
              </a:rPr>
              <a:t>        </a:t>
            </a:r>
            <a:r>
              <a:rPr lang="zh-CN" altLang="en-US" sz="2400" b="1" dirty="0">
                <a:latin typeface="Garamond" panose="02020404030301010803" pitchFamily="18" charset="0"/>
              </a:rPr>
              <a:t>但是为了完整的表示出系统的性能特征，通常也将</a:t>
            </a:r>
            <a:endParaRPr lang="en-US" altLang="zh-CN" sz="2400" b="1" dirty="0">
              <a:latin typeface="Garamond" panose="02020404030301010803" pitchFamily="18" charset="0"/>
            </a:endParaRPr>
          </a:p>
          <a:p>
            <a:pPr eaLnBrk="1" hangingPunct="1">
              <a:spcBef>
                <a:spcPct val="50000"/>
              </a:spcBef>
            </a:pPr>
            <a:r>
              <a:rPr lang="en-US" altLang="zh-CN" sz="2400" b="1" dirty="0">
                <a:solidFill>
                  <a:srgbClr val="FFFF00"/>
                </a:solidFill>
                <a:latin typeface="Garamond" panose="02020404030301010803" pitchFamily="18" charset="0"/>
              </a:rPr>
              <a:t>n</a:t>
            </a:r>
            <a:r>
              <a:rPr lang="zh-CN" altLang="en-US" sz="2400" b="1" dirty="0">
                <a:solidFill>
                  <a:srgbClr val="FFFF00"/>
                </a:solidFill>
                <a:latin typeface="Garamond" panose="02020404030301010803" pitchFamily="18" charset="0"/>
              </a:rPr>
              <a:t>个基准程序的</a:t>
            </a:r>
            <a:r>
              <a:rPr lang="en-US" altLang="zh-CN" sz="2400" b="1" dirty="0">
                <a:solidFill>
                  <a:srgbClr val="FFFF00"/>
                </a:solidFill>
                <a:latin typeface="Garamond" panose="02020404030301010803" pitchFamily="18" charset="0"/>
              </a:rPr>
              <a:t>SPEC</a:t>
            </a:r>
            <a:r>
              <a:rPr lang="zh-CN" altLang="en-US" sz="2400" b="1" dirty="0">
                <a:solidFill>
                  <a:srgbClr val="FFFF00"/>
                </a:solidFill>
                <a:latin typeface="Garamond" panose="02020404030301010803" pitchFamily="18" charset="0"/>
              </a:rPr>
              <a:t>率列出</a:t>
            </a:r>
            <a:r>
              <a:rPr lang="zh-CN" altLang="en-US" sz="2400" b="1" dirty="0">
                <a:latin typeface="Garamond" panose="02020404030301010803" pitchFamily="18" charset="0"/>
              </a:rPr>
              <a:t>，以分项比较分析。</a:t>
            </a:r>
          </a:p>
        </p:txBody>
      </p:sp>
      <p:pic>
        <p:nvPicPr>
          <p:cNvPr id="56325" name="图片 2"/>
          <p:cNvPicPr>
            <a:picLocks noChangeAspect="1"/>
          </p:cNvPicPr>
          <p:nvPr/>
        </p:nvPicPr>
        <p:blipFill>
          <a:blip r:embed="rId2"/>
          <a:stretch>
            <a:fillRect/>
          </a:stretch>
        </p:blipFill>
        <p:spPr>
          <a:xfrm>
            <a:off x="4233864" y="2511426"/>
            <a:ext cx="3724275" cy="1114425"/>
          </a:xfrm>
          <a:prstGeom prst="rect">
            <a:avLst/>
          </a:prstGeom>
          <a:noFill/>
          <a:ln w="9525">
            <a:noFill/>
          </a:ln>
        </p:spPr>
      </p:pic>
      <p:sp>
        <p:nvSpPr>
          <p:cNvPr id="6" name="云形 5"/>
          <p:cNvSpPr/>
          <p:nvPr/>
        </p:nvSpPr>
        <p:spPr bwMode="auto">
          <a:xfrm>
            <a:off x="7105598" y="5703888"/>
            <a:ext cx="2133600" cy="1020762"/>
          </a:xfrm>
          <a:prstGeom prst="cloud">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fontAlgn="base">
              <a:spcBef>
                <a:spcPct val="0"/>
              </a:spcBef>
              <a:spcAft>
                <a:spcPct val="0"/>
              </a:spcAft>
            </a:pPr>
            <a:r>
              <a:rPr lang="en-US" altLang="zh-CN" sz="3200" dirty="0"/>
              <a:t>Q6/Q7/Q</a:t>
            </a:r>
            <a:r>
              <a:rPr lang="en-US" sz="3200" dirty="0"/>
              <a:t>8</a:t>
            </a:r>
            <a:endParaRPr lang="en-US" sz="3200" dirty="0">
              <a:latin typeface="Garamond" panose="02020404030301010803" pitchFamily="18" charset="0"/>
              <a:ea typeface="宋体" panose="02010600030101010101" pitchFamily="2" charset="-122"/>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881" name="Picture 2">
            <a:extLst>
              <a:ext uri="{FF2B5EF4-FFF2-40B4-BE49-F238E27FC236}">
                <a16:creationId xmlns:a16="http://schemas.microsoft.com/office/drawing/2014/main" id="{529CECC8-2B44-49FA-B9A4-52BFEA48EFC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889" y="2727325"/>
            <a:ext cx="1619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2" name="Text Box 3">
            <a:extLst>
              <a:ext uri="{FF2B5EF4-FFF2-40B4-BE49-F238E27FC236}">
                <a16:creationId xmlns:a16="http://schemas.microsoft.com/office/drawing/2014/main" id="{521F7E22-9503-4D8A-83D3-A4AAD32364D4}"/>
              </a:ext>
            </a:extLst>
          </p:cNvPr>
          <p:cNvSpPr txBox="1">
            <a:spLocks noChangeArrowheads="1"/>
          </p:cNvSpPr>
          <p:nvPr/>
        </p:nvSpPr>
        <p:spPr bwMode="auto">
          <a:xfrm>
            <a:off x="1447800" y="1524001"/>
            <a:ext cx="9721850" cy="540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3000" b="1">
                <a:solidFill>
                  <a:srgbClr val="CCFFFF"/>
                </a:solidFill>
                <a:latin typeface="Arial" panose="020B0604020202020204" pitchFamily="34" charset="0"/>
                <a:ea typeface="宋体" panose="02010600030101010101" pitchFamily="2" charset="-122"/>
              </a:rPr>
              <a:t> BTAKEN = branch+bne    +beqZ</a:t>
            </a:r>
          </a:p>
          <a:p>
            <a:pPr fontAlgn="base">
              <a:spcBef>
                <a:spcPct val="50000"/>
              </a:spcBef>
              <a:spcAft>
                <a:spcPct val="0"/>
              </a:spcAft>
            </a:pPr>
            <a:r>
              <a:rPr lang="en-US" altLang="zh-CN" sz="3000" b="1">
                <a:solidFill>
                  <a:srgbClr val="CCFFFF"/>
                </a:solidFill>
                <a:latin typeface="Arial" panose="020B0604020202020204" pitchFamily="34" charset="0"/>
                <a:ea typeface="宋体" panose="02010600030101010101" pitchFamily="2" charset="-122"/>
              </a:rPr>
              <a:t>         </a:t>
            </a:r>
            <a:r>
              <a:rPr lang="en-US" altLang="zh-CN" sz="3000" b="1">
                <a:solidFill>
                  <a:srgbClr val="FFFF00"/>
                </a:solidFill>
                <a:latin typeface="Arial" panose="020B0604020202020204" pitchFamily="34" charset="0"/>
                <a:ea typeface="宋体" panose="02010600030101010101" pitchFamily="2" charset="-122"/>
              </a:rPr>
              <a:t>SST = store</a:t>
            </a:r>
          </a:p>
          <a:p>
            <a:pPr fontAlgn="base">
              <a:spcBef>
                <a:spcPct val="50000"/>
              </a:spcBef>
              <a:spcAft>
                <a:spcPct val="0"/>
              </a:spcAft>
            </a:pPr>
            <a:r>
              <a:rPr lang="en-US" altLang="zh-CN" sz="3000" b="1">
                <a:solidFill>
                  <a:srgbClr val="CCFFFF"/>
                </a:solidFill>
                <a:latin typeface="Arial" panose="020B0604020202020204" pitchFamily="34" charset="0"/>
                <a:ea typeface="宋体" panose="02010600030101010101" pitchFamily="2" charset="-122"/>
              </a:rPr>
              <a:t>       </a:t>
            </a:r>
            <a:r>
              <a:rPr lang="en-US" altLang="zh-CN" sz="3000" b="1">
                <a:solidFill>
                  <a:srgbClr val="FF00FF"/>
                </a:solidFill>
                <a:latin typeface="Arial" panose="020B0604020202020204" pitchFamily="34" charset="0"/>
                <a:ea typeface="宋体" panose="02010600030101010101" pitchFamily="2" charset="-122"/>
              </a:rPr>
              <a:t>SIMM = andi+ori+addi+subi+load+store</a:t>
            </a:r>
          </a:p>
          <a:p>
            <a:pPr fontAlgn="base">
              <a:spcBef>
                <a:spcPct val="50000"/>
              </a:spcBef>
              <a:spcAft>
                <a:spcPct val="0"/>
              </a:spcAft>
            </a:pPr>
            <a:r>
              <a:rPr lang="en-US" altLang="zh-CN" sz="3000" b="1">
                <a:solidFill>
                  <a:srgbClr val="FF00FF"/>
                </a:solidFill>
                <a:latin typeface="Arial" panose="020B0604020202020204" pitchFamily="34" charset="0"/>
                <a:ea typeface="宋体" panose="02010600030101010101" pitchFamily="2" charset="-122"/>
              </a:rPr>
              <a:t>           WZ = andi+ori+addi+subi+and+or+add+sub</a:t>
            </a:r>
          </a:p>
          <a:p>
            <a:pPr fontAlgn="base">
              <a:spcBef>
                <a:spcPct val="50000"/>
              </a:spcBef>
              <a:spcAft>
                <a:spcPct val="0"/>
              </a:spcAft>
            </a:pPr>
            <a:r>
              <a:rPr lang="en-US" altLang="zh-CN" sz="3000" b="1">
                <a:solidFill>
                  <a:srgbClr val="CCFFFF"/>
                </a:solidFill>
                <a:latin typeface="Arial" panose="020B0604020202020204" pitchFamily="34" charset="0"/>
                <a:ea typeface="宋体" panose="02010600030101010101" pitchFamily="2" charset="-122"/>
              </a:rPr>
              <a:t>  </a:t>
            </a:r>
            <a:r>
              <a:rPr lang="en-US" altLang="zh-CN" sz="3000" b="1">
                <a:solidFill>
                  <a:srgbClr val="FFFFFF"/>
                </a:solidFill>
                <a:latin typeface="Arial" panose="020B0604020202020204" pitchFamily="34" charset="0"/>
                <a:ea typeface="宋体" panose="02010600030101010101" pitchFamily="2" charset="-122"/>
              </a:rPr>
              <a:t>  WMEM  = store</a:t>
            </a:r>
          </a:p>
          <a:p>
            <a:pPr fontAlgn="base">
              <a:spcBef>
                <a:spcPct val="50000"/>
              </a:spcBef>
              <a:spcAft>
                <a:spcPct val="0"/>
              </a:spcAft>
            </a:pPr>
            <a:r>
              <a:rPr lang="en-US" altLang="zh-CN" sz="3000" b="1">
                <a:solidFill>
                  <a:srgbClr val="CCFFFF"/>
                </a:solidFill>
                <a:latin typeface="Arial" panose="020B0604020202020204" pitchFamily="34" charset="0"/>
                <a:ea typeface="宋体" panose="02010600030101010101" pitchFamily="2" charset="-122"/>
              </a:rPr>
              <a:t>     </a:t>
            </a:r>
            <a:r>
              <a:rPr lang="zh-CN" altLang="en-US" sz="3000" b="1">
                <a:solidFill>
                  <a:srgbClr val="CCFFFF"/>
                </a:solidFill>
                <a:latin typeface="Arial" panose="020B0604020202020204" pitchFamily="34" charset="0"/>
                <a:ea typeface="宋体" panose="02010600030101010101" pitchFamily="2" charset="-122"/>
              </a:rPr>
              <a:t>　</a:t>
            </a:r>
            <a:r>
              <a:rPr lang="en-US" altLang="zh-CN" sz="3000" b="1">
                <a:solidFill>
                  <a:srgbClr val="FF0033"/>
                </a:solidFill>
                <a:latin typeface="Arial" panose="020B0604020202020204" pitchFamily="34" charset="0"/>
                <a:ea typeface="宋体" panose="02010600030101010101" pitchFamily="2" charset="-122"/>
              </a:rPr>
              <a:t>SLD  = load</a:t>
            </a:r>
          </a:p>
          <a:p>
            <a:pPr fontAlgn="base">
              <a:spcBef>
                <a:spcPct val="50000"/>
              </a:spcBef>
              <a:spcAft>
                <a:spcPct val="0"/>
              </a:spcAft>
            </a:pPr>
            <a:r>
              <a:rPr lang="en-US" altLang="zh-CN" sz="3000" b="1">
                <a:solidFill>
                  <a:srgbClr val="FF0033"/>
                </a:solidFill>
                <a:latin typeface="Arial" panose="020B0604020202020204" pitchFamily="34" charset="0"/>
                <a:ea typeface="宋体" panose="02010600030101010101" pitchFamily="2" charset="-122"/>
              </a:rPr>
              <a:t>  </a:t>
            </a:r>
            <a:r>
              <a:rPr lang="zh-CN" altLang="en-US" sz="3000" b="1">
                <a:solidFill>
                  <a:srgbClr val="FF0033"/>
                </a:solidFill>
                <a:latin typeface="Arial" panose="020B0604020202020204" pitchFamily="34" charset="0"/>
                <a:ea typeface="宋体" panose="02010600030101010101" pitchFamily="2" charset="-122"/>
              </a:rPr>
              <a:t>　</a:t>
            </a:r>
            <a:r>
              <a:rPr lang="en-US" altLang="zh-CN" sz="3000" b="1">
                <a:solidFill>
                  <a:srgbClr val="FF0033"/>
                </a:solidFill>
                <a:latin typeface="Arial" panose="020B0604020202020204" pitchFamily="34" charset="0"/>
                <a:ea typeface="宋体" panose="02010600030101010101" pitchFamily="2" charset="-122"/>
              </a:rPr>
              <a:t>WREG = andi+ori+addi+subi+and+or+add</a:t>
            </a:r>
          </a:p>
          <a:p>
            <a:pPr fontAlgn="base">
              <a:spcBef>
                <a:spcPct val="50000"/>
              </a:spcBef>
              <a:spcAft>
                <a:spcPct val="0"/>
              </a:spcAft>
            </a:pPr>
            <a:r>
              <a:rPr lang="zh-CN" altLang="en-US" sz="3000" b="1">
                <a:solidFill>
                  <a:srgbClr val="FF0033"/>
                </a:solidFill>
                <a:latin typeface="Arial" panose="020B0604020202020204" pitchFamily="34" charset="0"/>
                <a:ea typeface="宋体" panose="02010600030101010101" pitchFamily="2" charset="-122"/>
              </a:rPr>
              <a:t>　　　　    </a:t>
            </a:r>
            <a:r>
              <a:rPr lang="en-US" altLang="zh-CN" sz="3000" b="1">
                <a:solidFill>
                  <a:srgbClr val="FF0033"/>
                </a:solidFill>
                <a:latin typeface="Arial" panose="020B0604020202020204" pitchFamily="34" charset="0"/>
                <a:ea typeface="宋体" panose="02010600030101010101" pitchFamily="2" charset="-122"/>
              </a:rPr>
              <a:t>+sub+load</a:t>
            </a:r>
            <a:endParaRPr lang="zh-CN" altLang="en-US" sz="3000" b="1">
              <a:solidFill>
                <a:srgbClr val="FF0033"/>
              </a:solidFill>
              <a:latin typeface="Arial" panose="020B0604020202020204" pitchFamily="34" charset="0"/>
              <a:ea typeface="宋体" panose="02010600030101010101" pitchFamily="2" charset="-122"/>
            </a:endParaRPr>
          </a:p>
        </p:txBody>
      </p:sp>
      <p:sp>
        <p:nvSpPr>
          <p:cNvPr id="122883" name="Text Box 4">
            <a:extLst>
              <a:ext uri="{FF2B5EF4-FFF2-40B4-BE49-F238E27FC236}">
                <a16:creationId xmlns:a16="http://schemas.microsoft.com/office/drawing/2014/main" id="{1A878EE6-20E3-491B-A078-F2D034E49236}"/>
              </a:ext>
            </a:extLst>
          </p:cNvPr>
          <p:cNvSpPr txBox="1">
            <a:spLocks noChangeArrowheads="1"/>
          </p:cNvSpPr>
          <p:nvPr/>
        </p:nvSpPr>
        <p:spPr bwMode="auto">
          <a:xfrm>
            <a:off x="3000376" y="549276"/>
            <a:ext cx="61198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3000" b="1">
                <a:solidFill>
                  <a:srgbClr val="66FF33"/>
                </a:solidFill>
                <a:latin typeface="Arial" panose="020B0604020202020204" pitchFamily="34" charset="0"/>
                <a:ea typeface="宋体" panose="02010600030101010101" pitchFamily="2" charset="-122"/>
              </a:rPr>
              <a:t>ALUOP</a:t>
            </a:r>
            <a:r>
              <a:rPr lang="zh-CN" altLang="en-US" sz="3000" b="1">
                <a:solidFill>
                  <a:srgbClr val="CCFFFF"/>
                </a:solidFill>
                <a:latin typeface="Arial" panose="020B0604020202020204" pitchFamily="34" charset="0"/>
                <a:ea typeface="宋体" panose="02010600030101010101" pitchFamily="2" charset="-122"/>
              </a:rPr>
              <a:t>控制信号之外的产生表达式</a:t>
            </a:r>
          </a:p>
        </p:txBody>
      </p:sp>
      <p:grpSp>
        <p:nvGrpSpPr>
          <p:cNvPr id="122884" name="Group 8">
            <a:extLst>
              <a:ext uri="{FF2B5EF4-FFF2-40B4-BE49-F238E27FC236}">
                <a16:creationId xmlns:a16="http://schemas.microsoft.com/office/drawing/2014/main" id="{1B3B9DF0-A72C-44D2-89B6-7A500BE44541}"/>
              </a:ext>
            </a:extLst>
          </p:cNvPr>
          <p:cNvGrpSpPr>
            <a:grpSpLocks/>
          </p:cNvGrpSpPr>
          <p:nvPr/>
        </p:nvGrpSpPr>
        <p:grpSpPr bwMode="auto">
          <a:xfrm>
            <a:off x="5791200" y="1600200"/>
            <a:ext cx="838200" cy="457200"/>
            <a:chOff x="1296" y="3600"/>
            <a:chExt cx="528" cy="288"/>
          </a:xfrm>
        </p:grpSpPr>
        <p:sp>
          <p:nvSpPr>
            <p:cNvPr id="122885" name="Text Box 6">
              <a:extLst>
                <a:ext uri="{FF2B5EF4-FFF2-40B4-BE49-F238E27FC236}">
                  <a16:creationId xmlns:a16="http://schemas.microsoft.com/office/drawing/2014/main" id="{75ECAF08-D0B0-4C66-A180-7C185533EF1D}"/>
                </a:ext>
              </a:extLst>
            </p:cNvPr>
            <p:cNvSpPr txBox="1">
              <a:spLocks noChangeArrowheads="1"/>
            </p:cNvSpPr>
            <p:nvPr/>
          </p:nvSpPr>
          <p:spPr bwMode="auto">
            <a:xfrm>
              <a:off x="1296" y="3600"/>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2400" b="1">
                  <a:solidFill>
                    <a:srgbClr val="CCFFFF"/>
                  </a:solidFill>
                  <a:latin typeface="Garamond" panose="02020404030301010803" pitchFamily="18" charset="0"/>
                  <a:ea typeface="宋体" panose="02010600030101010101" pitchFamily="2" charset="-122"/>
                </a:rPr>
                <a:t>Z</a:t>
              </a:r>
            </a:p>
          </p:txBody>
        </p:sp>
        <p:sp>
          <p:nvSpPr>
            <p:cNvPr id="122886" name="Line 7">
              <a:extLst>
                <a:ext uri="{FF2B5EF4-FFF2-40B4-BE49-F238E27FC236}">
                  <a16:creationId xmlns:a16="http://schemas.microsoft.com/office/drawing/2014/main" id="{EF306144-7040-4B70-822A-7D8BCD2718E2}"/>
                </a:ext>
              </a:extLst>
            </p:cNvPr>
            <p:cNvSpPr>
              <a:spLocks noChangeShapeType="1"/>
            </p:cNvSpPr>
            <p:nvPr/>
          </p:nvSpPr>
          <p:spPr bwMode="auto">
            <a:xfrm>
              <a:off x="1296" y="3648"/>
              <a:ext cx="192" cy="0"/>
            </a:xfrm>
            <a:prstGeom prst="line">
              <a:avLst/>
            </a:prstGeom>
            <a:noFill/>
            <a:ln w="28575">
              <a:solidFill>
                <a:srgbClr val="CCFFFF"/>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sz="1000" b="1">
                <a:solidFill>
                  <a:srgbClr val="000000"/>
                </a:solidFill>
                <a:latin typeface="Garamond" panose="02020404030301010803" pitchFamily="18" charset="0"/>
                <a:ea typeface="宋体" panose="02010600030101010101" pitchFamily="2" charset="-122"/>
              </a:endParaRPr>
            </a:p>
          </p:txBody>
        </p:sp>
      </p:grpSp>
      <p:sp>
        <p:nvSpPr>
          <p:cNvPr id="122887" name="灯片编号占位符 7">
            <a:extLst>
              <a:ext uri="{FF2B5EF4-FFF2-40B4-BE49-F238E27FC236}">
                <a16:creationId xmlns:a16="http://schemas.microsoft.com/office/drawing/2014/main" id="{BAD9483C-69FC-4F35-8100-D58C130CD0D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fontAlgn="base">
              <a:spcBef>
                <a:spcPct val="50000"/>
              </a:spcBef>
              <a:spcAft>
                <a:spcPct val="0"/>
              </a:spcAft>
            </a:pPr>
            <a:fld id="{8AB4A617-8E87-4EF8-9DA6-6517628DFA1F}" type="slidenum">
              <a:rPr lang="en-US" altLang="zh-CN" sz="1200" b="1">
                <a:solidFill>
                  <a:srgbClr val="FFFFFF"/>
                </a:solidFill>
                <a:latin typeface="Arial" panose="020B0604020202020204" pitchFamily="34" charset="0"/>
                <a:ea typeface="宋体" panose="02010600030101010101" pitchFamily="2" charset="-122"/>
              </a:rPr>
              <a:pPr fontAlgn="base">
                <a:spcBef>
                  <a:spcPct val="50000"/>
                </a:spcBef>
                <a:spcAft>
                  <a:spcPct val="0"/>
                </a:spcAft>
              </a:pPr>
              <a:t>340</a:t>
            </a:fld>
            <a:endParaRPr lang="en-US" altLang="zh-CN" sz="1200" b="1">
              <a:solidFill>
                <a:srgbClr val="FFFFFF"/>
              </a:solidFill>
              <a:latin typeface="Arial" panose="020B0604020202020204" pitchFamily="34" charset="0"/>
              <a:ea typeface="宋体" panose="02010600030101010101" pitchFamily="2" charset="-122"/>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9620" name="Group 164">
            <a:extLst>
              <a:ext uri="{FF2B5EF4-FFF2-40B4-BE49-F238E27FC236}">
                <a16:creationId xmlns:a16="http://schemas.microsoft.com/office/drawing/2014/main" id="{98A99175-9065-4832-A520-6485BBF2EF71}"/>
              </a:ext>
            </a:extLst>
          </p:cNvPr>
          <p:cNvGraphicFramePr>
            <a:graphicFrameLocks noGrp="1"/>
          </p:cNvGraphicFramePr>
          <p:nvPr/>
        </p:nvGraphicFramePr>
        <p:xfrm>
          <a:off x="1774825" y="1447800"/>
          <a:ext cx="8642350" cy="3290887"/>
        </p:xfrm>
        <a:graphic>
          <a:graphicData uri="http://schemas.openxmlformats.org/drawingml/2006/table">
            <a:tbl>
              <a:tblPr/>
              <a:tblGrid>
                <a:gridCol w="1076325">
                  <a:extLst>
                    <a:ext uri="{9D8B030D-6E8A-4147-A177-3AD203B41FA5}">
                      <a16:colId xmlns:a16="http://schemas.microsoft.com/office/drawing/2014/main" val="20000"/>
                    </a:ext>
                  </a:extLst>
                </a:gridCol>
                <a:gridCol w="1082675">
                  <a:extLst>
                    <a:ext uri="{9D8B030D-6E8A-4147-A177-3AD203B41FA5}">
                      <a16:colId xmlns:a16="http://schemas.microsoft.com/office/drawing/2014/main" val="20001"/>
                    </a:ext>
                  </a:extLst>
                </a:gridCol>
                <a:gridCol w="1079500">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gridCol w="1082675">
                  <a:extLst>
                    <a:ext uri="{9D8B030D-6E8A-4147-A177-3AD203B41FA5}">
                      <a16:colId xmlns:a16="http://schemas.microsoft.com/office/drawing/2014/main" val="20004"/>
                    </a:ext>
                  </a:extLst>
                </a:gridCol>
                <a:gridCol w="1081088">
                  <a:extLst>
                    <a:ext uri="{9D8B030D-6E8A-4147-A177-3AD203B41FA5}">
                      <a16:colId xmlns:a16="http://schemas.microsoft.com/office/drawing/2014/main" val="20005"/>
                    </a:ext>
                  </a:extLst>
                </a:gridCol>
                <a:gridCol w="1079500">
                  <a:extLst>
                    <a:ext uri="{9D8B030D-6E8A-4147-A177-3AD203B41FA5}">
                      <a16:colId xmlns:a16="http://schemas.microsoft.com/office/drawing/2014/main" val="20006"/>
                    </a:ext>
                  </a:extLst>
                </a:gridCol>
                <a:gridCol w="1081087">
                  <a:extLst>
                    <a:ext uri="{9D8B030D-6E8A-4147-A177-3AD203B41FA5}">
                      <a16:colId xmlns:a16="http://schemas.microsoft.com/office/drawing/2014/main" val="20007"/>
                    </a:ext>
                  </a:extLst>
                </a:gridCol>
              </a:tblGrid>
              <a:tr h="852487">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600" b="1" i="0" u="none" strike="noStrike" cap="none" normalizeH="0" baseline="0" dirty="0">
                          <a:ln>
                            <a:noFill/>
                          </a:ln>
                          <a:solidFill>
                            <a:schemeClr val="hlink"/>
                          </a:solidFill>
                          <a:effectLst/>
                          <a:latin typeface="Garamond" panose="02020404030301010803" pitchFamily="18" charset="0"/>
                          <a:ea typeface="宋体" panose="02010600030101010101" pitchFamily="2" charset="-122"/>
                          <a:sym typeface="宋体" panose="02010600030101010101" pitchFamily="2" charset="-122"/>
                        </a:rPr>
                        <a:t>指令</a:t>
                      </a:r>
                    </a:p>
                  </a:txBody>
                  <a:tcPr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tx1">
                        <a:lumMod val="50000"/>
                      </a:schemeClr>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600" b="1" i="0" u="none" strike="noStrike" cap="none" normalizeH="0" baseline="0" dirty="0">
                          <a:ln>
                            <a:noFill/>
                          </a:ln>
                          <a:solidFill>
                            <a:schemeClr val="hlink"/>
                          </a:solidFill>
                          <a:effectLst/>
                          <a:latin typeface="Garamond" panose="02020404030301010803" pitchFamily="18" charset="0"/>
                          <a:ea typeface="宋体" panose="02010600030101010101" pitchFamily="2" charset="-122"/>
                          <a:sym typeface="宋体" panose="02010600030101010101" pitchFamily="2" charset="-122"/>
                        </a:rPr>
                        <a:t>ALUOP1</a:t>
                      </a:r>
                    </a:p>
                  </a:txBody>
                  <a:tcPr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tx1">
                        <a:lumMod val="50000"/>
                      </a:schemeClr>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600" b="1" i="0" u="none" strike="noStrike" cap="none" normalizeH="0" baseline="0" dirty="0">
                          <a:ln>
                            <a:noFill/>
                          </a:ln>
                          <a:solidFill>
                            <a:schemeClr val="hlink"/>
                          </a:solidFill>
                          <a:effectLst/>
                          <a:latin typeface="Garamond" panose="02020404030301010803" pitchFamily="18" charset="0"/>
                          <a:ea typeface="宋体" panose="02010600030101010101" pitchFamily="2" charset="-122"/>
                          <a:sym typeface="宋体" panose="02010600030101010101" pitchFamily="2" charset="-122"/>
                        </a:rPr>
                        <a:t>ALUOP0</a:t>
                      </a:r>
                    </a:p>
                  </a:txBody>
                  <a:tcPr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tx1">
                        <a:lumMod val="50000"/>
                      </a:schemeClr>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600" b="1" i="0" u="none" strike="noStrike" cap="none" normalizeH="0" baseline="0" dirty="0">
                          <a:ln>
                            <a:noFill/>
                          </a:ln>
                          <a:solidFill>
                            <a:schemeClr val="hlink"/>
                          </a:solidFill>
                          <a:effectLst/>
                          <a:latin typeface="Garamond" panose="02020404030301010803" pitchFamily="18" charset="0"/>
                          <a:ea typeface="宋体" panose="02010600030101010101" pitchFamily="2" charset="-122"/>
                          <a:sym typeface="宋体" panose="02010600030101010101" pitchFamily="2" charset="-122"/>
                        </a:rPr>
                        <a:t>操作</a:t>
                      </a:r>
                    </a:p>
                  </a:txBody>
                  <a:tcPr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tx1">
                        <a:lumMod val="50000"/>
                      </a:schemeClr>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600" b="1" i="0" u="none" strike="noStrike" cap="none" normalizeH="0" baseline="0" dirty="0">
                          <a:ln>
                            <a:noFill/>
                          </a:ln>
                          <a:solidFill>
                            <a:schemeClr val="hlink"/>
                          </a:solidFill>
                          <a:effectLst/>
                          <a:latin typeface="Garamond" panose="02020404030301010803" pitchFamily="18" charset="0"/>
                          <a:ea typeface="宋体" panose="02010600030101010101" pitchFamily="2" charset="-122"/>
                          <a:sym typeface="宋体" panose="02010600030101010101" pitchFamily="2" charset="-122"/>
                        </a:rPr>
                        <a:t>指令</a:t>
                      </a:r>
                    </a:p>
                  </a:txBody>
                  <a:tcPr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tx1">
                        <a:lumMod val="50000"/>
                      </a:schemeClr>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600" b="1" i="0" u="none" strike="noStrike" cap="none" normalizeH="0" baseline="0" dirty="0">
                          <a:ln>
                            <a:noFill/>
                          </a:ln>
                          <a:solidFill>
                            <a:schemeClr val="hlink"/>
                          </a:solidFill>
                          <a:effectLst/>
                          <a:latin typeface="Garamond" panose="02020404030301010803" pitchFamily="18" charset="0"/>
                          <a:ea typeface="宋体" panose="02010600030101010101" pitchFamily="2" charset="-122"/>
                          <a:sym typeface="宋体" panose="02010600030101010101" pitchFamily="2" charset="-122"/>
                        </a:rPr>
                        <a:t>ALUOP1</a:t>
                      </a:r>
                    </a:p>
                  </a:txBody>
                  <a:tcPr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tx1">
                        <a:lumMod val="50000"/>
                      </a:schemeClr>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600" b="1" i="0" u="none" strike="noStrike" cap="none" normalizeH="0" baseline="0" dirty="0">
                          <a:ln>
                            <a:noFill/>
                          </a:ln>
                          <a:solidFill>
                            <a:schemeClr val="hlink"/>
                          </a:solidFill>
                          <a:effectLst/>
                          <a:latin typeface="Garamond" panose="02020404030301010803" pitchFamily="18" charset="0"/>
                          <a:ea typeface="宋体" panose="02010600030101010101" pitchFamily="2" charset="-122"/>
                          <a:sym typeface="宋体" panose="02010600030101010101" pitchFamily="2" charset="-122"/>
                        </a:rPr>
                        <a:t>ALUOP0</a:t>
                      </a:r>
                    </a:p>
                  </a:txBody>
                  <a:tcPr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tx1">
                        <a:lumMod val="50000"/>
                      </a:schemeClr>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600" b="1" i="0" u="none" strike="noStrike" cap="none" normalizeH="0" baseline="0" dirty="0">
                          <a:ln>
                            <a:noFill/>
                          </a:ln>
                          <a:solidFill>
                            <a:schemeClr val="hlink"/>
                          </a:solidFill>
                          <a:effectLst/>
                          <a:latin typeface="Garamond" panose="02020404030301010803" pitchFamily="18" charset="0"/>
                          <a:ea typeface="宋体" panose="02010600030101010101" pitchFamily="2" charset="-122"/>
                          <a:sym typeface="宋体" panose="02010600030101010101" pitchFamily="2" charset="-122"/>
                        </a:rPr>
                        <a:t>操作</a:t>
                      </a:r>
                    </a:p>
                  </a:txBody>
                  <a:tcPr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tx1">
                        <a:lumMod val="50000"/>
                      </a:schemeClr>
                    </a:solidFill>
                  </a:tcPr>
                </a:tc>
                <a:extLst>
                  <a:ext uri="{0D108BD9-81ED-4DB2-BD59-A6C34878D82A}">
                    <a16:rowId xmlns:a16="http://schemas.microsoft.com/office/drawing/2014/main" val="10000"/>
                  </a:ext>
                </a:extLst>
              </a:tr>
              <a:tr h="533400">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and</a:t>
                      </a:r>
                    </a:p>
                  </a:txBody>
                  <a:tcPr anchor="ctr" horzOverflow="overflow">
                    <a:lnL>
                      <a:noFill/>
                    </a:lnL>
                    <a:lnR>
                      <a:noFill/>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a:noFill/>
                    </a:lnL>
                    <a:lnR>
                      <a:noFill/>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a:noFill/>
                    </a:lnL>
                    <a:lnR>
                      <a:noFill/>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与</a:t>
                      </a:r>
                    </a:p>
                  </a:txBody>
                  <a:tcPr anchor="ctr" horzOverflow="overflow">
                    <a:lnL>
                      <a:noFill/>
                    </a:lnL>
                    <a:lnR>
                      <a:noFill/>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dirty="0" err="1">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andi</a:t>
                      </a:r>
                      <a:endPar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endParaRPr>
                    </a:p>
                  </a:txBody>
                  <a:tcPr anchor="ctr" horzOverflow="overflow">
                    <a:lnL>
                      <a:noFill/>
                    </a:lnL>
                    <a:lnR>
                      <a:noFill/>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a:noFill/>
                    </a:lnL>
                    <a:lnR>
                      <a:noFill/>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a:noFill/>
                    </a:lnL>
                    <a:lnR>
                      <a:noFill/>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与</a:t>
                      </a:r>
                    </a:p>
                  </a:txBody>
                  <a:tcPr anchor="ctr" horzOverflow="overflow">
                    <a:lnL>
                      <a:noFill/>
                    </a:lnL>
                    <a:lnR>
                      <a:noFill/>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001"/>
                  </a:ext>
                </a:extLst>
              </a:tr>
              <a:tr h="425450">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or</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或</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dirty="0" err="1">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ori</a:t>
                      </a:r>
                      <a:endPar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endParaRP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或</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002"/>
                  </a:ext>
                </a:extLst>
              </a:tr>
              <a:tr h="565150">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add</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加</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addi</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加</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003"/>
                  </a:ext>
                </a:extLst>
              </a:tr>
              <a:tr h="457200">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sub</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减</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subi</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减</a:t>
                      </a:r>
                    </a:p>
                  </a:txBody>
                  <a:tcPr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004"/>
                  </a:ext>
                </a:extLst>
              </a:tr>
              <a:tr h="457200">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load</a:t>
                      </a:r>
                    </a:p>
                  </a:txBody>
                  <a:tcPr anchor="ctr" horzOverflow="overflow">
                    <a:lnL>
                      <a:noFill/>
                    </a:lnL>
                    <a:lnR>
                      <a:noFill/>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a:noFill/>
                    </a:lnL>
                    <a:lnR>
                      <a:noFill/>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a:noFill/>
                    </a:lnL>
                    <a:lnR>
                      <a:noFill/>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加</a:t>
                      </a:r>
                    </a:p>
                  </a:txBody>
                  <a:tcPr anchor="ctr" horzOverflow="overflow">
                    <a:lnL>
                      <a:noFill/>
                    </a:lnL>
                    <a:lnR>
                      <a:noFill/>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store</a:t>
                      </a:r>
                    </a:p>
                  </a:txBody>
                  <a:tcPr anchor="ctr" horzOverflow="overflow">
                    <a:lnL>
                      <a:noFill/>
                    </a:lnL>
                    <a:lnR>
                      <a:noFill/>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a:noFill/>
                    </a:lnL>
                    <a:lnR>
                      <a:noFill/>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a:noFill/>
                    </a:lnL>
                    <a:lnR>
                      <a:noFill/>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加</a:t>
                      </a:r>
                    </a:p>
                  </a:txBody>
                  <a:tcPr anchor="ctr" horzOverflow="overflow">
                    <a:lnL>
                      <a:noFill/>
                    </a:lnL>
                    <a:lnR>
                      <a:noFill/>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005"/>
                  </a:ext>
                </a:extLst>
              </a:tr>
            </a:tbl>
          </a:graphicData>
        </a:graphic>
      </p:graphicFrame>
      <p:sp>
        <p:nvSpPr>
          <p:cNvPr id="123970" name="Text Box 161">
            <a:extLst>
              <a:ext uri="{FF2B5EF4-FFF2-40B4-BE49-F238E27FC236}">
                <a16:creationId xmlns:a16="http://schemas.microsoft.com/office/drawing/2014/main" id="{45BF8387-1F0F-4F70-86EC-E883E9F49C87}"/>
              </a:ext>
            </a:extLst>
          </p:cNvPr>
          <p:cNvSpPr txBox="1">
            <a:spLocks noChangeArrowheads="1"/>
          </p:cNvSpPr>
          <p:nvPr/>
        </p:nvSpPr>
        <p:spPr bwMode="auto">
          <a:xfrm>
            <a:off x="3216276" y="333375"/>
            <a:ext cx="50403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3000" b="1">
                <a:solidFill>
                  <a:srgbClr val="CCFFFF"/>
                </a:solidFill>
                <a:latin typeface="Arial" panose="020B0604020202020204" pitchFamily="34" charset="0"/>
                <a:ea typeface="宋体" panose="02010600030101010101" pitchFamily="2" charset="-122"/>
              </a:rPr>
              <a:t>ALU</a:t>
            </a:r>
            <a:r>
              <a:rPr lang="zh-CN" altLang="en-US" sz="3000" b="1">
                <a:solidFill>
                  <a:srgbClr val="CCFFFF"/>
                </a:solidFill>
                <a:latin typeface="Arial" panose="020B0604020202020204" pitchFamily="34" charset="0"/>
                <a:ea typeface="宋体" panose="02010600030101010101" pitchFamily="2" charset="-122"/>
              </a:rPr>
              <a:t>控制信号的产生表达式</a:t>
            </a:r>
          </a:p>
        </p:txBody>
      </p:sp>
      <p:sp>
        <p:nvSpPr>
          <p:cNvPr id="123971" name="Text Box 162">
            <a:extLst>
              <a:ext uri="{FF2B5EF4-FFF2-40B4-BE49-F238E27FC236}">
                <a16:creationId xmlns:a16="http://schemas.microsoft.com/office/drawing/2014/main" id="{6FABDC6C-9CFE-45AB-8085-7DB388E7B140}"/>
              </a:ext>
            </a:extLst>
          </p:cNvPr>
          <p:cNvSpPr txBox="1">
            <a:spLocks noChangeArrowheads="1"/>
          </p:cNvSpPr>
          <p:nvPr/>
        </p:nvSpPr>
        <p:spPr bwMode="auto">
          <a:xfrm>
            <a:off x="2251076" y="5530851"/>
            <a:ext cx="8264525"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3000" b="1">
                <a:solidFill>
                  <a:srgbClr val="CCFFFF"/>
                </a:solidFill>
                <a:latin typeface="Arial" panose="020B0604020202020204" pitchFamily="34" charset="0"/>
                <a:ea typeface="宋体" panose="02010600030101010101" pitchFamily="2" charset="-122"/>
              </a:rPr>
              <a:t>ALUOP1 = add+addi+sub+subi+load+store</a:t>
            </a:r>
          </a:p>
          <a:p>
            <a:pPr fontAlgn="base">
              <a:spcBef>
                <a:spcPct val="50000"/>
              </a:spcBef>
              <a:spcAft>
                <a:spcPct val="0"/>
              </a:spcAft>
            </a:pPr>
            <a:r>
              <a:rPr lang="en-US" altLang="zh-CN" sz="3000" b="1">
                <a:solidFill>
                  <a:srgbClr val="CCFFFF"/>
                </a:solidFill>
                <a:latin typeface="Arial" panose="020B0604020202020204" pitchFamily="34" charset="0"/>
                <a:ea typeface="宋体" panose="02010600030101010101" pitchFamily="2" charset="-122"/>
              </a:rPr>
              <a:t>ALUOP0 = or+ori+sub+subi</a:t>
            </a:r>
            <a:endParaRPr lang="zh-CN" altLang="en-US" sz="3000" b="1">
              <a:solidFill>
                <a:srgbClr val="CCFFFF"/>
              </a:solidFill>
              <a:latin typeface="Arial" panose="020B0604020202020204" pitchFamily="34" charset="0"/>
              <a:ea typeface="宋体" panose="02010600030101010101" pitchFamily="2" charset="-122"/>
            </a:endParaRPr>
          </a:p>
        </p:txBody>
      </p:sp>
      <p:sp>
        <p:nvSpPr>
          <p:cNvPr id="123972" name="灯片编号占位符 4">
            <a:extLst>
              <a:ext uri="{FF2B5EF4-FFF2-40B4-BE49-F238E27FC236}">
                <a16:creationId xmlns:a16="http://schemas.microsoft.com/office/drawing/2014/main" id="{FAD4948C-0324-4FCD-BE40-8B2F76642F1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fontAlgn="base">
              <a:spcAft>
                <a:spcPct val="0"/>
              </a:spcAft>
            </a:pPr>
            <a:fld id="{CCDE19D3-2580-449C-B4AB-1C7DF11962D8}" type="slidenum">
              <a:rPr lang="en-US" altLang="zh-CN" sz="1200">
                <a:solidFill>
                  <a:srgbClr val="FFFFFF"/>
                </a:solidFill>
                <a:latin typeface="Arial" panose="020B0604020202020204" pitchFamily="34" charset="0"/>
                <a:ea typeface="宋体" panose="02010600030101010101" pitchFamily="2" charset="-122"/>
              </a:rPr>
              <a:pPr fontAlgn="base">
                <a:spcAft>
                  <a:spcPct val="0"/>
                </a:spcAft>
              </a:pPr>
              <a:t>341</a:t>
            </a:fld>
            <a:endParaRPr lang="en-US" altLang="zh-CN" sz="1200">
              <a:solidFill>
                <a:srgbClr val="FFFFFF"/>
              </a:solidFill>
              <a:latin typeface="Arial" panose="020B0604020202020204" pitchFamily="34" charset="0"/>
              <a:ea typeface="宋体" panose="02010600030101010101" pitchFamily="2" charset="-122"/>
            </a:endParaRPr>
          </a:p>
        </p:txBody>
      </p:sp>
      <p:cxnSp>
        <p:nvCxnSpPr>
          <p:cNvPr id="3" name="直接连接符 2">
            <a:extLst>
              <a:ext uri="{FF2B5EF4-FFF2-40B4-BE49-F238E27FC236}">
                <a16:creationId xmlns:a16="http://schemas.microsoft.com/office/drawing/2014/main" id="{C325AE16-B455-4994-93B6-B1573A4A2D01}"/>
              </a:ext>
            </a:extLst>
          </p:cNvPr>
          <p:cNvCxnSpPr>
            <a:stCxn id="19620" idx="0"/>
            <a:endCxn id="19620" idx="2"/>
          </p:cNvCxnSpPr>
          <p:nvPr/>
        </p:nvCxnSpPr>
        <p:spPr>
          <a:xfrm>
            <a:off x="6096000" y="1447800"/>
            <a:ext cx="0" cy="329088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4929" name="Picture 4" descr="29">
            <a:extLst>
              <a:ext uri="{FF2B5EF4-FFF2-40B4-BE49-F238E27FC236}">
                <a16:creationId xmlns:a16="http://schemas.microsoft.com/office/drawing/2014/main" id="{C0C065EC-9059-4C65-BA57-0D9671158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1524001"/>
            <a:ext cx="8424863"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椭圆 2">
            <a:extLst>
              <a:ext uri="{FF2B5EF4-FFF2-40B4-BE49-F238E27FC236}">
                <a16:creationId xmlns:a16="http://schemas.microsoft.com/office/drawing/2014/main" id="{2ECC717C-5F67-429F-9A90-13DADE057CD5}"/>
              </a:ext>
            </a:extLst>
          </p:cNvPr>
          <p:cNvSpPr/>
          <p:nvPr/>
        </p:nvSpPr>
        <p:spPr>
          <a:xfrm>
            <a:off x="4170363" y="5280025"/>
            <a:ext cx="304800" cy="381000"/>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Times New Roman"/>
              <a:ea typeface="宋体"/>
            </a:endParaRPr>
          </a:p>
        </p:txBody>
      </p:sp>
      <p:sp>
        <p:nvSpPr>
          <p:cNvPr id="4" name="椭圆 3">
            <a:extLst>
              <a:ext uri="{FF2B5EF4-FFF2-40B4-BE49-F238E27FC236}">
                <a16:creationId xmlns:a16="http://schemas.microsoft.com/office/drawing/2014/main" id="{800A364A-401D-41E8-AD45-464E74600138}"/>
              </a:ext>
            </a:extLst>
          </p:cNvPr>
          <p:cNvSpPr/>
          <p:nvPr/>
        </p:nvSpPr>
        <p:spPr>
          <a:xfrm>
            <a:off x="4170363" y="5889625"/>
            <a:ext cx="304800" cy="381000"/>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Times New Roman"/>
              <a:ea typeface="宋体"/>
            </a:endParaRPr>
          </a:p>
        </p:txBody>
      </p:sp>
      <p:sp>
        <p:nvSpPr>
          <p:cNvPr id="5" name="椭圆 4">
            <a:extLst>
              <a:ext uri="{FF2B5EF4-FFF2-40B4-BE49-F238E27FC236}">
                <a16:creationId xmlns:a16="http://schemas.microsoft.com/office/drawing/2014/main" id="{70CF647B-1BED-4150-923C-AA8EC0B17D41}"/>
              </a:ext>
            </a:extLst>
          </p:cNvPr>
          <p:cNvSpPr/>
          <p:nvPr/>
        </p:nvSpPr>
        <p:spPr>
          <a:xfrm>
            <a:off x="5541963" y="5432425"/>
            <a:ext cx="381000" cy="762000"/>
          </a:xfrm>
          <a:prstGeom prst="ellipse">
            <a:avLst/>
          </a:prstGeom>
          <a:no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Times New Roman"/>
              <a:ea typeface="宋体"/>
            </a:endParaRPr>
          </a:p>
        </p:txBody>
      </p:sp>
      <p:sp>
        <p:nvSpPr>
          <p:cNvPr id="124933" name="TextBox 5">
            <a:extLst>
              <a:ext uri="{FF2B5EF4-FFF2-40B4-BE49-F238E27FC236}">
                <a16:creationId xmlns:a16="http://schemas.microsoft.com/office/drawing/2014/main" id="{66C39C34-242C-4A14-B483-A242BFCCAE41}"/>
              </a:ext>
            </a:extLst>
          </p:cNvPr>
          <p:cNvSpPr txBox="1">
            <a:spLocks noChangeArrowheads="1"/>
          </p:cNvSpPr>
          <p:nvPr/>
        </p:nvSpPr>
        <p:spPr bwMode="auto">
          <a:xfrm>
            <a:off x="2362200" y="80963"/>
            <a:ext cx="83058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buFont typeface="Wingdings" panose="05000000000000000000" pitchFamily="2" charset="2"/>
              <a:buChar char="u"/>
            </a:pPr>
            <a:r>
              <a:rPr lang="en-US" altLang="zh-CN" sz="2400" b="1">
                <a:solidFill>
                  <a:srgbClr val="CCFFFF"/>
                </a:solidFill>
                <a:latin typeface="Garamond" panose="02020404030301010803" pitchFamily="18" charset="0"/>
                <a:ea typeface="宋体" panose="02010600030101010101" pitchFamily="2" charset="-122"/>
              </a:rPr>
              <a:t>   </a:t>
            </a:r>
            <a:r>
              <a:rPr lang="zh-CN" altLang="en-US" sz="2200" b="1">
                <a:solidFill>
                  <a:srgbClr val="CCFFFF"/>
                </a:solidFill>
                <a:latin typeface="Garamond" panose="02020404030301010803" pitchFamily="18" charset="0"/>
                <a:ea typeface="宋体" panose="02010600030101010101" pitchFamily="2" charset="-122"/>
              </a:rPr>
              <a:t>译码：</a:t>
            </a:r>
            <a:r>
              <a:rPr lang="en-US" altLang="zh-CN" sz="2200" b="1">
                <a:solidFill>
                  <a:srgbClr val="FFFF00"/>
                </a:solidFill>
                <a:latin typeface="Garamond" panose="02020404030301010803" pitchFamily="18" charset="0"/>
                <a:ea typeface="宋体" panose="02010600030101010101" pitchFamily="2" charset="-122"/>
              </a:rPr>
              <a:t>ID</a:t>
            </a:r>
            <a:r>
              <a:rPr lang="zh-CN" altLang="en-US" sz="2200" b="1">
                <a:solidFill>
                  <a:srgbClr val="FFFF00"/>
                </a:solidFill>
                <a:latin typeface="Garamond" panose="02020404030301010803" pitchFamily="18" charset="0"/>
                <a:ea typeface="宋体" panose="02010600030101010101" pitchFamily="2" charset="-122"/>
              </a:rPr>
              <a:t>级</a:t>
            </a:r>
            <a:endParaRPr lang="en-US" altLang="zh-CN" sz="2200" b="1">
              <a:solidFill>
                <a:srgbClr val="FFFF00"/>
              </a:solidFill>
              <a:latin typeface="Garamond" panose="02020404030301010803" pitchFamily="18" charset="0"/>
              <a:ea typeface="宋体" panose="02010600030101010101" pitchFamily="2" charset="-122"/>
            </a:endParaRPr>
          </a:p>
          <a:p>
            <a:pPr fontAlgn="base">
              <a:spcBef>
                <a:spcPct val="50000"/>
              </a:spcBef>
              <a:spcAft>
                <a:spcPct val="0"/>
              </a:spcAft>
              <a:buFont typeface="Wingdings" panose="05000000000000000000" pitchFamily="2" charset="2"/>
              <a:buChar char="u"/>
            </a:pPr>
            <a:r>
              <a:rPr lang="en-US" altLang="zh-CN" sz="2200" b="1">
                <a:solidFill>
                  <a:srgbClr val="CCFFFF"/>
                </a:solidFill>
                <a:latin typeface="Garamond" panose="02020404030301010803" pitchFamily="18" charset="0"/>
                <a:ea typeface="宋体" panose="02010600030101010101" pitchFamily="2" charset="-122"/>
              </a:rPr>
              <a:t>  </a:t>
            </a:r>
            <a:r>
              <a:rPr lang="zh-CN" altLang="en-US" sz="2200" b="1">
                <a:solidFill>
                  <a:srgbClr val="CCFFFF"/>
                </a:solidFill>
                <a:latin typeface="Garamond" panose="02020404030301010803" pitchFamily="18" charset="0"/>
                <a:ea typeface="宋体" panose="02010600030101010101" pitchFamily="2" charset="-122"/>
              </a:rPr>
              <a:t>译码输入：</a:t>
            </a:r>
            <a:r>
              <a:rPr lang="en-US" altLang="zh-CN" sz="2200" b="1">
                <a:solidFill>
                  <a:srgbClr val="CCFFFF"/>
                </a:solidFill>
                <a:latin typeface="Garamond" panose="02020404030301010803" pitchFamily="18" charset="0"/>
                <a:ea typeface="宋体" panose="02010600030101010101" pitchFamily="2" charset="-122"/>
              </a:rPr>
              <a:t>OP</a:t>
            </a:r>
            <a:r>
              <a:rPr lang="zh-CN" altLang="en-US" sz="2200" b="1">
                <a:solidFill>
                  <a:srgbClr val="CCFFFF"/>
                </a:solidFill>
                <a:latin typeface="Garamond" panose="02020404030301010803" pitchFamily="18" charset="0"/>
                <a:ea typeface="宋体" panose="02010600030101010101" pitchFamily="2" charset="-122"/>
              </a:rPr>
              <a:t>、</a:t>
            </a:r>
            <a:r>
              <a:rPr lang="en-US" altLang="zh-CN" sz="2200" b="1">
                <a:solidFill>
                  <a:srgbClr val="CCFFFF"/>
                </a:solidFill>
                <a:latin typeface="Garamond" panose="02020404030301010803" pitchFamily="18" charset="0"/>
                <a:ea typeface="宋体" panose="02010600030101010101" pitchFamily="2" charset="-122"/>
              </a:rPr>
              <a:t>Z</a:t>
            </a:r>
          </a:p>
          <a:p>
            <a:pPr fontAlgn="base">
              <a:spcBef>
                <a:spcPct val="50000"/>
              </a:spcBef>
              <a:spcAft>
                <a:spcPct val="0"/>
              </a:spcAft>
              <a:buFont typeface="Wingdings" panose="05000000000000000000" pitchFamily="2" charset="2"/>
              <a:buChar char="u"/>
            </a:pPr>
            <a:r>
              <a:rPr lang="en-US" altLang="zh-CN" sz="2200" b="1">
                <a:solidFill>
                  <a:srgbClr val="FFFF00"/>
                </a:solidFill>
                <a:latin typeface="Garamond" panose="02020404030301010803" pitchFamily="18" charset="0"/>
                <a:ea typeface="宋体" panose="02010600030101010101" pitchFamily="2" charset="-122"/>
              </a:rPr>
              <a:t>  </a:t>
            </a:r>
            <a:r>
              <a:rPr lang="zh-CN" altLang="en-US" sz="2200" b="1">
                <a:solidFill>
                  <a:srgbClr val="FFFF00"/>
                </a:solidFill>
                <a:latin typeface="Garamond" panose="02020404030301010803" pitchFamily="18" charset="0"/>
                <a:ea typeface="宋体" panose="02010600030101010101" pitchFamily="2" charset="-122"/>
              </a:rPr>
              <a:t>译码输出控制信号</a:t>
            </a:r>
            <a:r>
              <a:rPr lang="zh-CN" altLang="en-US" sz="2200" b="1">
                <a:solidFill>
                  <a:srgbClr val="CCFFFF"/>
                </a:solidFill>
                <a:latin typeface="Garamond" panose="02020404030301010803" pitchFamily="18" charset="0"/>
                <a:ea typeface="宋体" panose="02010600030101010101" pitchFamily="2" charset="-122"/>
              </a:rPr>
              <a:t>到后面流水级</a:t>
            </a:r>
            <a:r>
              <a:rPr lang="en-US" altLang="zh-CN" sz="2200" b="1">
                <a:solidFill>
                  <a:srgbClr val="CCFFFF"/>
                </a:solidFill>
                <a:latin typeface="Garamond" panose="02020404030301010803" pitchFamily="18" charset="0"/>
                <a:ea typeface="宋体" panose="02010600030101010101" pitchFamily="2" charset="-122"/>
              </a:rPr>
              <a:t>EXE</a:t>
            </a:r>
            <a:r>
              <a:rPr lang="zh-CN" altLang="en-US" sz="2200" b="1">
                <a:solidFill>
                  <a:srgbClr val="CCFFFF"/>
                </a:solidFill>
                <a:latin typeface="Garamond" panose="02020404030301010803" pitchFamily="18" charset="0"/>
                <a:ea typeface="宋体" panose="02010600030101010101" pitchFamily="2" charset="-122"/>
              </a:rPr>
              <a:t>、</a:t>
            </a:r>
            <a:r>
              <a:rPr lang="en-US" altLang="zh-CN" sz="2200" b="1">
                <a:solidFill>
                  <a:srgbClr val="CCFFFF"/>
                </a:solidFill>
                <a:latin typeface="Garamond" panose="02020404030301010803" pitchFamily="18" charset="0"/>
                <a:ea typeface="宋体" panose="02010600030101010101" pitchFamily="2" charset="-122"/>
              </a:rPr>
              <a:t>MEM</a:t>
            </a:r>
            <a:r>
              <a:rPr lang="zh-CN" altLang="en-US" sz="2200" b="1">
                <a:solidFill>
                  <a:srgbClr val="CCFFFF"/>
                </a:solidFill>
                <a:latin typeface="Garamond" panose="02020404030301010803" pitchFamily="18" charset="0"/>
                <a:ea typeface="宋体" panose="02010600030101010101" pitchFamily="2" charset="-122"/>
              </a:rPr>
              <a:t>、</a:t>
            </a:r>
            <a:r>
              <a:rPr lang="en-US" altLang="zh-CN" sz="2200" b="1">
                <a:solidFill>
                  <a:srgbClr val="CCFFFF"/>
                </a:solidFill>
                <a:latin typeface="Garamond" panose="02020404030301010803" pitchFamily="18" charset="0"/>
                <a:ea typeface="宋体" panose="02010600030101010101" pitchFamily="2" charset="-122"/>
              </a:rPr>
              <a:t>WREG</a:t>
            </a:r>
            <a:endParaRPr lang="zh-CN" altLang="en-US" sz="2200" b="1">
              <a:solidFill>
                <a:srgbClr val="CCFFFF"/>
              </a:solidFill>
              <a:latin typeface="Garamond" panose="02020404030301010803" pitchFamily="18" charset="0"/>
              <a:ea typeface="宋体" panose="02010600030101010101" pitchFamily="2" charset="-122"/>
            </a:endParaRPr>
          </a:p>
        </p:txBody>
      </p:sp>
      <p:sp>
        <p:nvSpPr>
          <p:cNvPr id="124934" name="Text Box 3">
            <a:extLst>
              <a:ext uri="{FF2B5EF4-FFF2-40B4-BE49-F238E27FC236}">
                <a16:creationId xmlns:a16="http://schemas.microsoft.com/office/drawing/2014/main" id="{146FFC01-9068-4720-8FA5-CC059D9B73D4}"/>
              </a:ext>
            </a:extLst>
          </p:cNvPr>
          <p:cNvSpPr txBox="1">
            <a:spLocks noChangeArrowheads="1"/>
          </p:cNvSpPr>
          <p:nvPr/>
        </p:nvSpPr>
        <p:spPr bwMode="auto">
          <a:xfrm>
            <a:off x="4648200" y="1514476"/>
            <a:ext cx="5638800" cy="396875"/>
          </a:xfrm>
          <a:prstGeom prst="rect">
            <a:avLst/>
          </a:prstGeom>
          <a:solidFill>
            <a:srgbClr val="3333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000" b="1">
                <a:solidFill>
                  <a:srgbClr val="CCFFFF"/>
                </a:solidFill>
                <a:latin typeface="Arial" panose="020B0604020202020204" pitchFamily="34" charset="0"/>
                <a:ea typeface="宋体" panose="02010600030101010101" pitchFamily="2" charset="-122"/>
              </a:rPr>
              <a:t>图</a:t>
            </a:r>
            <a:r>
              <a:rPr lang="en-US" altLang="en-US" sz="2000" b="1">
                <a:solidFill>
                  <a:srgbClr val="CCFFFF"/>
                </a:solidFill>
                <a:latin typeface="Arial" panose="020B0604020202020204" pitchFamily="34" charset="0"/>
                <a:ea typeface="宋体" panose="02010600030101010101" pitchFamily="2" charset="-122"/>
              </a:rPr>
              <a:t>3-2</a:t>
            </a:r>
            <a:r>
              <a:rPr lang="en-US" altLang="zh-CN" sz="2000" b="1">
                <a:solidFill>
                  <a:srgbClr val="CCFFFF"/>
                </a:solidFill>
                <a:latin typeface="Arial" panose="020B0604020202020204" pitchFamily="34" charset="0"/>
                <a:ea typeface="宋体" panose="02010600030101010101" pitchFamily="2" charset="-122"/>
              </a:rPr>
              <a:t>.28  </a:t>
            </a:r>
            <a:r>
              <a:rPr lang="zh-CN" altLang="en-US" sz="2000" b="1">
                <a:solidFill>
                  <a:srgbClr val="CCFFFF"/>
                </a:solidFill>
                <a:latin typeface="Arial" panose="020B0604020202020204" pitchFamily="34" charset="0"/>
                <a:ea typeface="宋体" panose="02010600030101010101" pitchFamily="2" charset="-122"/>
              </a:rPr>
              <a:t>流水线处理机的数据路径和控制部件</a:t>
            </a:r>
          </a:p>
        </p:txBody>
      </p:sp>
      <p:sp>
        <p:nvSpPr>
          <p:cNvPr id="124935" name="灯片编号占位符 7">
            <a:extLst>
              <a:ext uri="{FF2B5EF4-FFF2-40B4-BE49-F238E27FC236}">
                <a16:creationId xmlns:a16="http://schemas.microsoft.com/office/drawing/2014/main" id="{543532E5-455E-41CE-95B3-E58BE240FE3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fontAlgn="base">
              <a:spcBef>
                <a:spcPct val="50000"/>
              </a:spcBef>
              <a:spcAft>
                <a:spcPct val="0"/>
              </a:spcAft>
            </a:pPr>
            <a:fld id="{495E768D-2AFB-42D5-ADA2-86DE8AACF81D}" type="slidenum">
              <a:rPr lang="en-US" altLang="zh-CN" sz="1200" b="1">
                <a:solidFill>
                  <a:srgbClr val="FFFFFF"/>
                </a:solidFill>
                <a:latin typeface="Arial" panose="020B0604020202020204" pitchFamily="34" charset="0"/>
                <a:ea typeface="宋体" panose="02010600030101010101" pitchFamily="2" charset="-122"/>
              </a:rPr>
              <a:pPr fontAlgn="base">
                <a:spcBef>
                  <a:spcPct val="50000"/>
                </a:spcBef>
                <a:spcAft>
                  <a:spcPct val="0"/>
                </a:spcAft>
              </a:pPr>
              <a:t>342</a:t>
            </a:fld>
            <a:endParaRPr lang="en-US" altLang="zh-CN" sz="1200" b="1">
              <a:solidFill>
                <a:srgbClr val="FFFFFF"/>
              </a:solidFill>
              <a:latin typeface="Arial" panose="020B0604020202020204" pitchFamily="34" charset="0"/>
              <a:ea typeface="宋体" panose="02010600030101010101" pitchFamily="2" charset="-122"/>
            </a:endParaRPr>
          </a:p>
        </p:txBody>
      </p:sp>
      <p:sp>
        <p:nvSpPr>
          <p:cNvPr id="2" name="椭圆 1">
            <a:extLst>
              <a:ext uri="{FF2B5EF4-FFF2-40B4-BE49-F238E27FC236}">
                <a16:creationId xmlns:a16="http://schemas.microsoft.com/office/drawing/2014/main" id="{ABD6A8F9-6241-471E-A4E9-E9CD7BE80099}"/>
              </a:ext>
            </a:extLst>
          </p:cNvPr>
          <p:cNvSpPr/>
          <p:nvPr/>
        </p:nvSpPr>
        <p:spPr>
          <a:xfrm>
            <a:off x="5014913" y="6051550"/>
            <a:ext cx="190500" cy="166688"/>
          </a:xfrm>
          <a:prstGeom prst="ellipse">
            <a:avLst/>
          </a:prstGeom>
          <a:no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Times New Roman"/>
              <a:ea typeface="宋体"/>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5953" name="Picture 4" descr="29">
            <a:extLst>
              <a:ext uri="{FF2B5EF4-FFF2-40B4-BE49-F238E27FC236}">
                <a16:creationId xmlns:a16="http://schemas.microsoft.com/office/drawing/2014/main" id="{1A2A3DC8-1031-4AAE-881E-EF4C510280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1524001"/>
            <a:ext cx="8424863"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椭圆 2">
            <a:extLst>
              <a:ext uri="{FF2B5EF4-FFF2-40B4-BE49-F238E27FC236}">
                <a16:creationId xmlns:a16="http://schemas.microsoft.com/office/drawing/2014/main" id="{7AC1414D-F63F-440D-A636-46E9F9BE5873}"/>
              </a:ext>
            </a:extLst>
          </p:cNvPr>
          <p:cNvSpPr/>
          <p:nvPr/>
        </p:nvSpPr>
        <p:spPr>
          <a:xfrm>
            <a:off x="4170363" y="5280025"/>
            <a:ext cx="304800" cy="381000"/>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Times New Roman"/>
              <a:ea typeface="宋体"/>
            </a:endParaRPr>
          </a:p>
        </p:txBody>
      </p:sp>
      <p:sp>
        <p:nvSpPr>
          <p:cNvPr id="5" name="椭圆 4">
            <a:extLst>
              <a:ext uri="{FF2B5EF4-FFF2-40B4-BE49-F238E27FC236}">
                <a16:creationId xmlns:a16="http://schemas.microsoft.com/office/drawing/2014/main" id="{2ECC0F87-B755-46CC-B1D0-96E01DB0A093}"/>
              </a:ext>
            </a:extLst>
          </p:cNvPr>
          <p:cNvSpPr/>
          <p:nvPr/>
        </p:nvSpPr>
        <p:spPr>
          <a:xfrm>
            <a:off x="5541963" y="5432425"/>
            <a:ext cx="381000" cy="762000"/>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Times New Roman"/>
              <a:ea typeface="宋体"/>
            </a:endParaRPr>
          </a:p>
        </p:txBody>
      </p:sp>
      <p:sp>
        <p:nvSpPr>
          <p:cNvPr id="25606" name="TextBox 5">
            <a:extLst>
              <a:ext uri="{FF2B5EF4-FFF2-40B4-BE49-F238E27FC236}">
                <a16:creationId xmlns:a16="http://schemas.microsoft.com/office/drawing/2014/main" id="{B9865A8D-BF22-4994-83F0-DF2B99A32FEA}"/>
              </a:ext>
            </a:extLst>
          </p:cNvPr>
          <p:cNvSpPr txBox="1">
            <a:spLocks noChangeArrowheads="1"/>
          </p:cNvSpPr>
          <p:nvPr/>
        </p:nvSpPr>
        <p:spPr bwMode="auto">
          <a:xfrm>
            <a:off x="1524000" y="152400"/>
            <a:ext cx="9372600" cy="1200150"/>
          </a:xfrm>
          <a:prstGeom prst="rect">
            <a:avLst/>
          </a:prstGeom>
          <a:noFill/>
          <a:ln w="9525">
            <a:noFill/>
            <a:miter lim="800000"/>
          </a:ln>
        </p:spPr>
        <p:txBody>
          <a:bodyPr>
            <a:spAutoFit/>
          </a:bodyPr>
          <a:lstStyle/>
          <a:p>
            <a:pPr fontAlgn="base">
              <a:spcBef>
                <a:spcPct val="0"/>
              </a:spcBef>
              <a:spcAft>
                <a:spcPct val="0"/>
              </a:spcAft>
              <a:defRPr/>
            </a:pPr>
            <a:r>
              <a:rPr lang="zh-CN" altLang="en-US" sz="2400" b="1" dirty="0">
                <a:solidFill>
                  <a:srgbClr val="CCFFFF"/>
                </a:solidFill>
                <a:latin typeface="Garamond" panose="02020404030301010803" pitchFamily="18" charset="0"/>
                <a:ea typeface="宋体" panose="02010600030101010101" pitchFamily="2" charset="-122"/>
              </a:rPr>
              <a:t>例子：</a:t>
            </a:r>
            <a:r>
              <a:rPr lang="en-US" altLang="zh-CN" sz="2400" b="1" dirty="0">
                <a:solidFill>
                  <a:srgbClr val="FFFF00"/>
                </a:solidFill>
                <a:latin typeface="Garamond" panose="02020404030301010803" pitchFamily="18" charset="0"/>
                <a:ea typeface="宋体" panose="02010600030101010101" pitchFamily="2" charset="-122"/>
              </a:rPr>
              <a:t>add  r1 , r2 , r3  </a:t>
            </a:r>
            <a:r>
              <a:rPr lang="zh-CN" altLang="en-US" sz="2400" b="1" dirty="0">
                <a:solidFill>
                  <a:srgbClr val="FFCC66"/>
                </a:solidFill>
                <a:latin typeface="Garamond" panose="02020404030301010803" pitchFamily="18" charset="0"/>
                <a:ea typeface="宋体" panose="02010600030101010101" pitchFamily="2" charset="-122"/>
              </a:rPr>
              <a:t>指令在</a:t>
            </a:r>
            <a:r>
              <a:rPr lang="en-US" altLang="zh-CN" sz="2400" b="1" dirty="0">
                <a:solidFill>
                  <a:srgbClr val="FFFF00"/>
                </a:solidFill>
                <a:latin typeface="Garamond" panose="02020404030301010803" pitchFamily="18" charset="0"/>
                <a:ea typeface="宋体" panose="02010600030101010101" pitchFamily="2" charset="-122"/>
              </a:rPr>
              <a:t>ID</a:t>
            </a:r>
            <a:r>
              <a:rPr lang="zh-CN" altLang="en-US" sz="2400" b="1" dirty="0">
                <a:solidFill>
                  <a:srgbClr val="FFFF00"/>
                </a:solidFill>
                <a:latin typeface="Garamond" panose="02020404030301010803" pitchFamily="18" charset="0"/>
                <a:ea typeface="宋体" panose="02010600030101010101" pitchFamily="2" charset="-122"/>
              </a:rPr>
              <a:t>级</a:t>
            </a:r>
            <a:r>
              <a:rPr lang="zh-CN" altLang="en-US" sz="2400" b="1" dirty="0">
                <a:solidFill>
                  <a:srgbClr val="CCFFFF"/>
                </a:solidFill>
                <a:latin typeface="Garamond" panose="02020404030301010803" pitchFamily="18" charset="0"/>
                <a:ea typeface="宋体" panose="02010600030101010101" pitchFamily="2" charset="-122"/>
              </a:rPr>
              <a:t>产生的控制信号</a:t>
            </a:r>
            <a:endParaRPr lang="en-US" altLang="zh-CN" sz="2400" b="1" dirty="0">
              <a:solidFill>
                <a:srgbClr val="FFFF00"/>
              </a:solidFill>
              <a:latin typeface="Garamond" panose="02020404030301010803" pitchFamily="18" charset="0"/>
              <a:ea typeface="宋体" panose="02010600030101010101" pitchFamily="2" charset="-122"/>
            </a:endParaRPr>
          </a:p>
          <a:p>
            <a:pPr fontAlgn="base">
              <a:spcBef>
                <a:spcPct val="0"/>
              </a:spcBef>
              <a:spcAft>
                <a:spcPct val="0"/>
              </a:spcAft>
              <a:buFont typeface="Wingdings" panose="05000000000000000000" pitchFamily="2" charset="2"/>
              <a:buChar char="u"/>
              <a:defRPr/>
            </a:pPr>
            <a:r>
              <a:rPr lang="en-US" altLang="zh-CN" sz="2400" b="1" dirty="0">
                <a:solidFill>
                  <a:srgbClr val="CCFFFF"/>
                </a:solidFill>
                <a:latin typeface="Garamond" panose="02020404030301010803" pitchFamily="18" charset="0"/>
                <a:ea typeface="宋体" panose="02010600030101010101" pitchFamily="2" charset="-122"/>
              </a:rPr>
              <a:t>  </a:t>
            </a:r>
            <a:r>
              <a:rPr lang="zh-CN" altLang="en-US" sz="2400" b="1" dirty="0">
                <a:solidFill>
                  <a:srgbClr val="CCFFFF"/>
                </a:solidFill>
                <a:latin typeface="Garamond" panose="02020404030301010803" pitchFamily="18" charset="0"/>
                <a:ea typeface="宋体" panose="02010600030101010101" pitchFamily="2" charset="-122"/>
              </a:rPr>
              <a:t>译码输入：</a:t>
            </a:r>
            <a:r>
              <a:rPr lang="en-US" altLang="zh-CN" sz="2400" b="1" dirty="0">
                <a:solidFill>
                  <a:srgbClr val="CCFFFF"/>
                </a:solidFill>
                <a:latin typeface="Garamond" panose="02020404030301010803" pitchFamily="18" charset="0"/>
                <a:ea typeface="宋体" panose="02010600030101010101" pitchFamily="2" charset="-122"/>
              </a:rPr>
              <a:t>OP =</a:t>
            </a:r>
            <a:r>
              <a:rPr lang="en-US" altLang="zh-CN" sz="2400" dirty="0">
                <a:solidFill>
                  <a:srgbClr val="CCFFFF"/>
                </a:solidFill>
                <a:effectLst>
                  <a:outerShdw blurRad="38100" dist="38100" dir="2700000" algn="tl">
                    <a:srgbClr val="000000"/>
                  </a:outerShdw>
                </a:effectLst>
                <a:latin typeface="Calibri" panose="020F0502020204030204" pitchFamily="34" charset="0"/>
                <a:ea typeface="宋体" panose="02010600030101010101" pitchFamily="2" charset="-122"/>
              </a:rPr>
              <a:t> add</a:t>
            </a:r>
            <a:endParaRPr lang="en-US" altLang="zh-CN" sz="2400" b="1" dirty="0">
              <a:solidFill>
                <a:srgbClr val="CCFFFF"/>
              </a:solidFill>
              <a:latin typeface="Garamond" panose="02020404030301010803" pitchFamily="18" charset="0"/>
              <a:ea typeface="宋体" panose="02010600030101010101" pitchFamily="2" charset="-122"/>
            </a:endParaRPr>
          </a:p>
          <a:p>
            <a:pPr fontAlgn="base">
              <a:spcBef>
                <a:spcPct val="0"/>
              </a:spcBef>
              <a:spcAft>
                <a:spcPct val="0"/>
              </a:spcAft>
              <a:buFont typeface="Wingdings" panose="05000000000000000000" pitchFamily="2" charset="2"/>
              <a:buChar char="u"/>
              <a:defRPr/>
            </a:pPr>
            <a:r>
              <a:rPr lang="en-US" altLang="zh-CN" sz="2400" b="1" dirty="0">
                <a:solidFill>
                  <a:srgbClr val="FFFF00"/>
                </a:solidFill>
                <a:latin typeface="Garamond" panose="02020404030301010803" pitchFamily="18" charset="0"/>
                <a:ea typeface="宋体" panose="02010600030101010101" pitchFamily="2" charset="-122"/>
              </a:rPr>
              <a:t>  </a:t>
            </a:r>
            <a:r>
              <a:rPr lang="zh-CN" altLang="en-US" sz="2400" b="1" dirty="0">
                <a:solidFill>
                  <a:srgbClr val="FFFF00"/>
                </a:solidFill>
                <a:latin typeface="Garamond" panose="02020404030301010803" pitchFamily="18" charset="0"/>
                <a:ea typeface="宋体" panose="02010600030101010101" pitchFamily="2" charset="-122"/>
              </a:rPr>
              <a:t>译码输出控制信号：</a:t>
            </a:r>
            <a:r>
              <a:rPr lang="en-US" altLang="zh-CN" b="1" dirty="0">
                <a:solidFill>
                  <a:srgbClr val="FFFF00"/>
                </a:solidFill>
                <a:latin typeface="Garamond" panose="02020404030301010803" pitchFamily="18" charset="0"/>
                <a:ea typeface="宋体" panose="02010600030101010101" pitchFamily="2" charset="-122"/>
              </a:rPr>
              <a:t>BTAKEN, SST, SIMM, ALUOP, WZ,WMEN, SLD, WREG</a:t>
            </a:r>
            <a:endParaRPr lang="zh-CN" altLang="en-US" b="1" dirty="0">
              <a:solidFill>
                <a:srgbClr val="CCFFFF"/>
              </a:solidFill>
              <a:latin typeface="Garamond" panose="02020404030301010803" pitchFamily="18" charset="0"/>
              <a:ea typeface="宋体" panose="02010600030101010101" pitchFamily="2" charset="-122"/>
            </a:endParaRPr>
          </a:p>
        </p:txBody>
      </p:sp>
      <p:sp>
        <p:nvSpPr>
          <p:cNvPr id="125957" name="Text Box 3">
            <a:extLst>
              <a:ext uri="{FF2B5EF4-FFF2-40B4-BE49-F238E27FC236}">
                <a16:creationId xmlns:a16="http://schemas.microsoft.com/office/drawing/2014/main" id="{05E2FE2C-0989-4AD4-BD9C-D53D1BCF8CB0}"/>
              </a:ext>
            </a:extLst>
          </p:cNvPr>
          <p:cNvSpPr txBox="1">
            <a:spLocks noChangeArrowheads="1"/>
          </p:cNvSpPr>
          <p:nvPr/>
        </p:nvSpPr>
        <p:spPr bwMode="auto">
          <a:xfrm>
            <a:off x="4648200" y="1514476"/>
            <a:ext cx="5638800" cy="396875"/>
          </a:xfrm>
          <a:prstGeom prst="rect">
            <a:avLst/>
          </a:prstGeom>
          <a:solidFill>
            <a:srgbClr val="3333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000" b="1">
                <a:solidFill>
                  <a:srgbClr val="CCFFFF"/>
                </a:solidFill>
                <a:latin typeface="Arial" panose="020B0604020202020204" pitchFamily="34" charset="0"/>
                <a:ea typeface="宋体" panose="02010600030101010101" pitchFamily="2" charset="-122"/>
              </a:rPr>
              <a:t>图</a:t>
            </a:r>
            <a:r>
              <a:rPr lang="en-US" altLang="zh-CN" sz="2000" b="1">
                <a:solidFill>
                  <a:srgbClr val="CCFFFF"/>
                </a:solidFill>
                <a:latin typeface="Arial" panose="020B0604020202020204" pitchFamily="34" charset="0"/>
                <a:ea typeface="宋体" panose="02010600030101010101" pitchFamily="2" charset="-122"/>
              </a:rPr>
              <a:t>3-2.28</a:t>
            </a:r>
            <a:r>
              <a:rPr lang="zh-CN" altLang="en-US" sz="2000" b="1">
                <a:solidFill>
                  <a:srgbClr val="CCFFFF"/>
                </a:solidFill>
                <a:latin typeface="Arial" panose="020B0604020202020204" pitchFamily="34" charset="0"/>
                <a:ea typeface="宋体" panose="02010600030101010101" pitchFamily="2" charset="-122"/>
              </a:rPr>
              <a:t>流水线处理机的数据路径和控制部件</a:t>
            </a:r>
          </a:p>
        </p:txBody>
      </p:sp>
      <p:sp>
        <p:nvSpPr>
          <p:cNvPr id="128006" name="TextBox 6">
            <a:extLst>
              <a:ext uri="{FF2B5EF4-FFF2-40B4-BE49-F238E27FC236}">
                <a16:creationId xmlns:a16="http://schemas.microsoft.com/office/drawing/2014/main" id="{885EAB53-E177-4295-BC0B-2D49D4D1DD4B}"/>
              </a:ext>
            </a:extLst>
          </p:cNvPr>
          <p:cNvSpPr txBox="1">
            <a:spLocks noChangeArrowheads="1"/>
          </p:cNvSpPr>
          <p:nvPr/>
        </p:nvSpPr>
        <p:spPr bwMode="auto">
          <a:xfrm>
            <a:off x="4953000" y="762000"/>
            <a:ext cx="5410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000" b="1">
                <a:solidFill>
                  <a:srgbClr val="000000"/>
                </a:solidFill>
                <a:latin typeface="Garamond" panose="02020404030301010803" pitchFamily="18" charset="0"/>
                <a:ea typeface="宋体" panose="02010600030101010101" pitchFamily="2" charset="-122"/>
              </a:rPr>
              <a:t>    </a:t>
            </a:r>
            <a:r>
              <a:rPr lang="en-US" altLang="zh-CN" b="1">
                <a:solidFill>
                  <a:srgbClr val="FFFFFF"/>
                </a:solidFill>
                <a:latin typeface="Garamond" panose="02020404030301010803" pitchFamily="18" charset="0"/>
                <a:ea typeface="宋体" panose="02010600030101010101" pitchFamily="2" charset="-122"/>
              </a:rPr>
              <a:t>  0          0        0            10         1        0            0        1</a:t>
            </a:r>
          </a:p>
        </p:txBody>
      </p:sp>
      <p:sp>
        <p:nvSpPr>
          <p:cNvPr id="125959" name="灯片编号占位符 7">
            <a:extLst>
              <a:ext uri="{FF2B5EF4-FFF2-40B4-BE49-F238E27FC236}">
                <a16:creationId xmlns:a16="http://schemas.microsoft.com/office/drawing/2014/main" id="{1D6C09EA-D674-4CB4-A344-D1D8605B774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fontAlgn="base">
              <a:spcBef>
                <a:spcPct val="50000"/>
              </a:spcBef>
              <a:spcAft>
                <a:spcPct val="0"/>
              </a:spcAft>
            </a:pPr>
            <a:fld id="{29032955-D10D-45DE-B741-0BDE6DFFA8C7}" type="slidenum">
              <a:rPr lang="en-US" altLang="zh-CN" sz="1200" b="1">
                <a:solidFill>
                  <a:srgbClr val="FFFFFF"/>
                </a:solidFill>
                <a:latin typeface="Arial" panose="020B0604020202020204" pitchFamily="34" charset="0"/>
                <a:ea typeface="宋体" panose="02010600030101010101" pitchFamily="2" charset="-122"/>
              </a:rPr>
              <a:pPr fontAlgn="base">
                <a:spcBef>
                  <a:spcPct val="50000"/>
                </a:spcBef>
                <a:spcAft>
                  <a:spcPct val="0"/>
                </a:spcAft>
              </a:pPr>
              <a:t>343</a:t>
            </a:fld>
            <a:endParaRPr lang="en-US" altLang="zh-CN" sz="1200" b="1">
              <a:solidFill>
                <a:srgbClr val="FFFFFF"/>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8006"/>
                                        </p:tgtEl>
                                        <p:attrNameLst>
                                          <p:attrName>style.visibility</p:attrName>
                                        </p:attrNameLst>
                                      </p:cBhvr>
                                      <p:to>
                                        <p:strVal val="visible"/>
                                      </p:to>
                                    </p:set>
                                    <p:anim calcmode="lin" valueType="num">
                                      <p:cBhvr>
                                        <p:cTn id="7" dur="500" fill="hold"/>
                                        <p:tgtEl>
                                          <p:spTgt spid="128006"/>
                                        </p:tgtEl>
                                        <p:attrNameLst>
                                          <p:attrName>ppt_x</p:attrName>
                                        </p:attrNameLst>
                                      </p:cBhvr>
                                      <p:tavLst>
                                        <p:tav tm="0">
                                          <p:val>
                                            <p:strVal val="#ppt_x"/>
                                          </p:val>
                                        </p:tav>
                                        <p:tav tm="100000">
                                          <p:val>
                                            <p:strVal val="#ppt_x"/>
                                          </p:val>
                                        </p:tav>
                                      </p:tavLst>
                                    </p:anim>
                                    <p:anim calcmode="lin" valueType="num">
                                      <p:cBhvr>
                                        <p:cTn id="8" dur="500" fill="hold"/>
                                        <p:tgtEl>
                                          <p:spTgt spid="1280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6" grpId="0"/>
      <p:bldP spid="128006" grpId="1"/>
    </p:bldLst>
  </p:timing>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6977" name="Picture 2">
            <a:extLst>
              <a:ext uri="{FF2B5EF4-FFF2-40B4-BE49-F238E27FC236}">
                <a16:creationId xmlns:a16="http://schemas.microsoft.com/office/drawing/2014/main" id="{96275DAE-0FDE-4A62-AB07-7EFE249BAA8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889" y="2727325"/>
            <a:ext cx="1619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8" name="Text Box 3">
            <a:extLst>
              <a:ext uri="{FF2B5EF4-FFF2-40B4-BE49-F238E27FC236}">
                <a16:creationId xmlns:a16="http://schemas.microsoft.com/office/drawing/2014/main" id="{9AE3AD8D-BF7E-44AF-AC85-017190E6F2AD}"/>
              </a:ext>
            </a:extLst>
          </p:cNvPr>
          <p:cNvSpPr txBox="1">
            <a:spLocks noChangeArrowheads="1"/>
          </p:cNvSpPr>
          <p:nvPr/>
        </p:nvSpPr>
        <p:spPr bwMode="auto">
          <a:xfrm>
            <a:off x="2457450" y="1228726"/>
            <a:ext cx="9220200"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3000" b="1">
                <a:solidFill>
                  <a:srgbClr val="CCFFFF"/>
                </a:solidFill>
                <a:latin typeface="Arial" panose="020B0604020202020204" pitchFamily="34" charset="0"/>
                <a:ea typeface="宋体" panose="02010600030101010101" pitchFamily="2" charset="-122"/>
              </a:rPr>
              <a:t> </a:t>
            </a:r>
            <a:r>
              <a:rPr lang="en-US" altLang="zh-CN" sz="2400" b="1">
                <a:solidFill>
                  <a:srgbClr val="CCFFFF"/>
                </a:solidFill>
                <a:latin typeface="Arial" panose="020B0604020202020204" pitchFamily="34" charset="0"/>
                <a:ea typeface="宋体" panose="02010600030101010101" pitchFamily="2" charset="-122"/>
              </a:rPr>
              <a:t>BTAKEN = branch+bne    +beqZ</a:t>
            </a:r>
          </a:p>
          <a:p>
            <a:pPr fontAlgn="base">
              <a:spcBef>
                <a:spcPct val="50000"/>
              </a:spcBef>
              <a:spcAft>
                <a:spcPct val="0"/>
              </a:spcAft>
            </a:pPr>
            <a:r>
              <a:rPr lang="en-US" altLang="zh-CN" sz="2400" b="1">
                <a:solidFill>
                  <a:srgbClr val="CCFFFF"/>
                </a:solidFill>
                <a:latin typeface="Arial" panose="020B0604020202020204" pitchFamily="34" charset="0"/>
                <a:ea typeface="宋体" panose="02010600030101010101" pitchFamily="2" charset="-122"/>
              </a:rPr>
              <a:t>         </a:t>
            </a:r>
            <a:r>
              <a:rPr lang="en-US" altLang="zh-CN" sz="2400" b="1">
                <a:solidFill>
                  <a:srgbClr val="FFFF00"/>
                </a:solidFill>
                <a:latin typeface="Arial" panose="020B0604020202020204" pitchFamily="34" charset="0"/>
                <a:ea typeface="宋体" panose="02010600030101010101" pitchFamily="2" charset="-122"/>
              </a:rPr>
              <a:t>SST = store</a:t>
            </a:r>
          </a:p>
          <a:p>
            <a:pPr fontAlgn="base">
              <a:spcBef>
                <a:spcPct val="50000"/>
              </a:spcBef>
              <a:spcAft>
                <a:spcPct val="0"/>
              </a:spcAft>
            </a:pPr>
            <a:r>
              <a:rPr lang="en-US" altLang="zh-CN" sz="2400" b="1">
                <a:solidFill>
                  <a:srgbClr val="CCFFFF"/>
                </a:solidFill>
                <a:latin typeface="Arial" panose="020B0604020202020204" pitchFamily="34" charset="0"/>
                <a:ea typeface="宋体" panose="02010600030101010101" pitchFamily="2" charset="-122"/>
              </a:rPr>
              <a:t>       </a:t>
            </a:r>
            <a:r>
              <a:rPr lang="en-US" altLang="zh-CN" sz="2400" b="1">
                <a:solidFill>
                  <a:srgbClr val="FF00FF"/>
                </a:solidFill>
                <a:latin typeface="Arial" panose="020B0604020202020204" pitchFamily="34" charset="0"/>
                <a:ea typeface="宋体" panose="02010600030101010101" pitchFamily="2" charset="-122"/>
              </a:rPr>
              <a:t>SIMM = andi+ori+addi+subi+load+store</a:t>
            </a:r>
          </a:p>
          <a:p>
            <a:pPr fontAlgn="base">
              <a:spcBef>
                <a:spcPct val="50000"/>
              </a:spcBef>
              <a:spcAft>
                <a:spcPct val="0"/>
              </a:spcAft>
            </a:pPr>
            <a:r>
              <a:rPr lang="en-US" altLang="zh-CN" sz="2400" b="1">
                <a:solidFill>
                  <a:srgbClr val="FF00FF"/>
                </a:solidFill>
                <a:latin typeface="Arial" panose="020B0604020202020204" pitchFamily="34" charset="0"/>
                <a:ea typeface="宋体" panose="02010600030101010101" pitchFamily="2" charset="-122"/>
              </a:rPr>
              <a:t>        WZ = andi+ori+addi+subi+and+or+add+sub</a:t>
            </a:r>
          </a:p>
          <a:p>
            <a:pPr fontAlgn="base">
              <a:spcBef>
                <a:spcPct val="50000"/>
              </a:spcBef>
              <a:spcAft>
                <a:spcPct val="0"/>
              </a:spcAft>
            </a:pPr>
            <a:r>
              <a:rPr lang="en-US" altLang="zh-CN" sz="2400" b="1">
                <a:solidFill>
                  <a:srgbClr val="CCFFFF"/>
                </a:solidFill>
                <a:latin typeface="Arial" panose="020B0604020202020204" pitchFamily="34" charset="0"/>
                <a:ea typeface="宋体" panose="02010600030101010101" pitchFamily="2" charset="-122"/>
              </a:rPr>
              <a:t>    </a:t>
            </a:r>
            <a:r>
              <a:rPr lang="en-US" altLang="zh-CN" sz="2400" b="1">
                <a:solidFill>
                  <a:srgbClr val="66FF33"/>
                </a:solidFill>
                <a:latin typeface="Arial" panose="020B0604020202020204" pitchFamily="34" charset="0"/>
                <a:ea typeface="宋体" panose="02010600030101010101" pitchFamily="2" charset="-122"/>
              </a:rPr>
              <a:t>WMEM  = store</a:t>
            </a:r>
          </a:p>
          <a:p>
            <a:pPr fontAlgn="base">
              <a:spcBef>
                <a:spcPct val="50000"/>
              </a:spcBef>
              <a:spcAft>
                <a:spcPct val="0"/>
              </a:spcAft>
            </a:pPr>
            <a:r>
              <a:rPr lang="en-US" altLang="zh-CN" sz="2400" b="1">
                <a:solidFill>
                  <a:srgbClr val="CCFFFF"/>
                </a:solidFill>
                <a:latin typeface="Arial" panose="020B0604020202020204" pitchFamily="34" charset="0"/>
                <a:ea typeface="宋体" panose="02010600030101010101" pitchFamily="2" charset="-122"/>
              </a:rPr>
              <a:t>     </a:t>
            </a:r>
            <a:r>
              <a:rPr lang="zh-CN" altLang="en-US" sz="2400" b="1">
                <a:solidFill>
                  <a:srgbClr val="CCFFFF"/>
                </a:solidFill>
                <a:latin typeface="Arial" panose="020B0604020202020204" pitchFamily="34" charset="0"/>
                <a:ea typeface="宋体" panose="02010600030101010101" pitchFamily="2" charset="-122"/>
              </a:rPr>
              <a:t>　</a:t>
            </a:r>
            <a:r>
              <a:rPr lang="en-US" altLang="zh-CN" sz="2400" b="1">
                <a:solidFill>
                  <a:srgbClr val="FF0033"/>
                </a:solidFill>
                <a:latin typeface="Arial" panose="020B0604020202020204" pitchFamily="34" charset="0"/>
                <a:ea typeface="宋体" panose="02010600030101010101" pitchFamily="2" charset="-122"/>
              </a:rPr>
              <a:t>SLD  = load</a:t>
            </a:r>
          </a:p>
          <a:p>
            <a:pPr fontAlgn="base">
              <a:spcBef>
                <a:spcPct val="50000"/>
              </a:spcBef>
              <a:spcAft>
                <a:spcPct val="0"/>
              </a:spcAft>
            </a:pPr>
            <a:r>
              <a:rPr lang="en-US" altLang="zh-CN" sz="2400" b="1">
                <a:solidFill>
                  <a:srgbClr val="FF0033"/>
                </a:solidFill>
                <a:latin typeface="Arial" panose="020B0604020202020204" pitchFamily="34" charset="0"/>
                <a:ea typeface="宋体" panose="02010600030101010101" pitchFamily="2" charset="-122"/>
              </a:rPr>
              <a:t>  </a:t>
            </a:r>
            <a:r>
              <a:rPr lang="zh-CN" altLang="en-US" sz="2400" b="1">
                <a:solidFill>
                  <a:srgbClr val="FF0033"/>
                </a:solidFill>
                <a:latin typeface="Arial" panose="020B0604020202020204" pitchFamily="34" charset="0"/>
                <a:ea typeface="宋体" panose="02010600030101010101" pitchFamily="2" charset="-122"/>
              </a:rPr>
              <a:t>　</a:t>
            </a:r>
            <a:r>
              <a:rPr lang="en-US" altLang="zh-CN" sz="2400" b="1">
                <a:solidFill>
                  <a:srgbClr val="FF0033"/>
                </a:solidFill>
                <a:latin typeface="Arial" panose="020B0604020202020204" pitchFamily="34" charset="0"/>
                <a:ea typeface="宋体" panose="02010600030101010101" pitchFamily="2" charset="-122"/>
              </a:rPr>
              <a:t>WREG = andi+ori+addi+subi+and+or+add</a:t>
            </a:r>
          </a:p>
          <a:p>
            <a:pPr fontAlgn="base">
              <a:spcBef>
                <a:spcPct val="50000"/>
              </a:spcBef>
              <a:spcAft>
                <a:spcPct val="0"/>
              </a:spcAft>
            </a:pPr>
            <a:r>
              <a:rPr lang="zh-CN" altLang="en-US" sz="2400" b="1">
                <a:solidFill>
                  <a:srgbClr val="FF0033"/>
                </a:solidFill>
                <a:latin typeface="Arial" panose="020B0604020202020204" pitchFamily="34" charset="0"/>
                <a:ea typeface="宋体" panose="02010600030101010101" pitchFamily="2" charset="-122"/>
              </a:rPr>
              <a:t>　　　　    </a:t>
            </a:r>
            <a:r>
              <a:rPr lang="en-US" altLang="zh-CN" sz="2400" b="1">
                <a:solidFill>
                  <a:srgbClr val="FF0033"/>
                </a:solidFill>
                <a:latin typeface="Arial" panose="020B0604020202020204" pitchFamily="34" charset="0"/>
                <a:ea typeface="宋体" panose="02010600030101010101" pitchFamily="2" charset="-122"/>
              </a:rPr>
              <a:t>+sub+load</a:t>
            </a:r>
          </a:p>
          <a:p>
            <a:pPr fontAlgn="base">
              <a:spcBef>
                <a:spcPct val="50000"/>
              </a:spcBef>
              <a:spcAft>
                <a:spcPct val="0"/>
              </a:spcAft>
            </a:pPr>
            <a:r>
              <a:rPr lang="en-US" altLang="zh-CN" sz="2400" b="1">
                <a:solidFill>
                  <a:srgbClr val="FF0033"/>
                </a:solidFill>
                <a:latin typeface="Arial" panose="020B0604020202020204" pitchFamily="34" charset="0"/>
                <a:ea typeface="宋体" panose="02010600030101010101" pitchFamily="2" charset="-122"/>
              </a:rPr>
              <a:t>    </a:t>
            </a:r>
            <a:r>
              <a:rPr lang="en-US" altLang="zh-CN" sz="2400" b="1">
                <a:solidFill>
                  <a:srgbClr val="CCFFFF"/>
                </a:solidFill>
                <a:latin typeface="Arial" panose="020B0604020202020204" pitchFamily="34" charset="0"/>
                <a:ea typeface="宋体" panose="02010600030101010101" pitchFamily="2" charset="-122"/>
              </a:rPr>
              <a:t>ALUOP1 = add+addi+sub+subi+load+store</a:t>
            </a:r>
          </a:p>
          <a:p>
            <a:pPr fontAlgn="base">
              <a:spcBef>
                <a:spcPct val="50000"/>
              </a:spcBef>
              <a:spcAft>
                <a:spcPct val="0"/>
              </a:spcAft>
            </a:pPr>
            <a:r>
              <a:rPr lang="en-US" altLang="zh-CN" sz="2400" b="1">
                <a:solidFill>
                  <a:srgbClr val="CCFFFF"/>
                </a:solidFill>
                <a:latin typeface="Arial" panose="020B0604020202020204" pitchFamily="34" charset="0"/>
                <a:ea typeface="宋体" panose="02010600030101010101" pitchFamily="2" charset="-122"/>
              </a:rPr>
              <a:t>    ALUOP0 = or+ori+sub+subi</a:t>
            </a:r>
            <a:endParaRPr lang="zh-CN" altLang="en-US" sz="2400" b="1">
              <a:solidFill>
                <a:srgbClr val="CCFFFF"/>
              </a:solidFill>
              <a:latin typeface="Arial" panose="020B0604020202020204" pitchFamily="34" charset="0"/>
              <a:ea typeface="宋体" panose="02010600030101010101" pitchFamily="2" charset="-122"/>
            </a:endParaRPr>
          </a:p>
          <a:p>
            <a:pPr fontAlgn="base">
              <a:spcBef>
                <a:spcPct val="50000"/>
              </a:spcBef>
              <a:spcAft>
                <a:spcPct val="0"/>
              </a:spcAft>
            </a:pPr>
            <a:endParaRPr lang="zh-CN" altLang="en-US" sz="2400" b="1">
              <a:solidFill>
                <a:srgbClr val="CCFFFF"/>
              </a:solidFill>
              <a:latin typeface="Arial" panose="020B0604020202020204" pitchFamily="34" charset="0"/>
              <a:ea typeface="宋体" panose="02010600030101010101" pitchFamily="2" charset="-122"/>
            </a:endParaRPr>
          </a:p>
        </p:txBody>
      </p:sp>
      <p:sp>
        <p:nvSpPr>
          <p:cNvPr id="126979" name="Text Box 4">
            <a:extLst>
              <a:ext uri="{FF2B5EF4-FFF2-40B4-BE49-F238E27FC236}">
                <a16:creationId xmlns:a16="http://schemas.microsoft.com/office/drawing/2014/main" id="{806FA075-3C3E-406F-9B96-88604F3EC7ED}"/>
              </a:ext>
            </a:extLst>
          </p:cNvPr>
          <p:cNvSpPr txBox="1">
            <a:spLocks noChangeArrowheads="1"/>
          </p:cNvSpPr>
          <p:nvPr/>
        </p:nvSpPr>
        <p:spPr bwMode="auto">
          <a:xfrm>
            <a:off x="3000376" y="549276"/>
            <a:ext cx="61198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3000" b="1">
                <a:solidFill>
                  <a:srgbClr val="CCFFFF"/>
                </a:solidFill>
                <a:latin typeface="Arial" panose="020B0604020202020204" pitchFamily="34" charset="0"/>
                <a:ea typeface="宋体" panose="02010600030101010101" pitchFamily="2" charset="-122"/>
              </a:rPr>
              <a:t>流水线控制信号的逻辑表达式</a:t>
            </a:r>
          </a:p>
        </p:txBody>
      </p:sp>
      <p:grpSp>
        <p:nvGrpSpPr>
          <p:cNvPr id="126980" name="Group 8">
            <a:extLst>
              <a:ext uri="{FF2B5EF4-FFF2-40B4-BE49-F238E27FC236}">
                <a16:creationId xmlns:a16="http://schemas.microsoft.com/office/drawing/2014/main" id="{62E1F857-3D8E-45B1-8F44-C6ECF1C2645A}"/>
              </a:ext>
            </a:extLst>
          </p:cNvPr>
          <p:cNvGrpSpPr>
            <a:grpSpLocks/>
          </p:cNvGrpSpPr>
          <p:nvPr/>
        </p:nvGrpSpPr>
        <p:grpSpPr bwMode="auto">
          <a:xfrm>
            <a:off x="5938838" y="1304925"/>
            <a:ext cx="838200" cy="457200"/>
            <a:chOff x="1341" y="3510"/>
            <a:chExt cx="528" cy="288"/>
          </a:xfrm>
        </p:grpSpPr>
        <p:sp>
          <p:nvSpPr>
            <p:cNvPr id="126981" name="Text Box 6">
              <a:extLst>
                <a:ext uri="{FF2B5EF4-FFF2-40B4-BE49-F238E27FC236}">
                  <a16:creationId xmlns:a16="http://schemas.microsoft.com/office/drawing/2014/main" id="{F95F5527-5F1E-477C-9157-15C69F73E491}"/>
                </a:ext>
              </a:extLst>
            </p:cNvPr>
            <p:cNvSpPr txBox="1">
              <a:spLocks noChangeArrowheads="1"/>
            </p:cNvSpPr>
            <p:nvPr/>
          </p:nvSpPr>
          <p:spPr bwMode="auto">
            <a:xfrm>
              <a:off x="1341" y="3510"/>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2400" b="1">
                  <a:solidFill>
                    <a:srgbClr val="CCFFFF"/>
                  </a:solidFill>
                  <a:latin typeface="Garamond" panose="02020404030301010803" pitchFamily="18" charset="0"/>
                  <a:ea typeface="宋体" panose="02010600030101010101" pitchFamily="2" charset="-122"/>
                </a:rPr>
                <a:t>Z</a:t>
              </a:r>
            </a:p>
          </p:txBody>
        </p:sp>
        <p:sp>
          <p:nvSpPr>
            <p:cNvPr id="126982" name="Line 7">
              <a:extLst>
                <a:ext uri="{FF2B5EF4-FFF2-40B4-BE49-F238E27FC236}">
                  <a16:creationId xmlns:a16="http://schemas.microsoft.com/office/drawing/2014/main" id="{0BDC65C0-CBD2-4197-BC49-EE9C27D40A07}"/>
                </a:ext>
              </a:extLst>
            </p:cNvPr>
            <p:cNvSpPr>
              <a:spLocks noChangeShapeType="1"/>
            </p:cNvSpPr>
            <p:nvPr/>
          </p:nvSpPr>
          <p:spPr bwMode="auto">
            <a:xfrm>
              <a:off x="1386" y="3558"/>
              <a:ext cx="192" cy="0"/>
            </a:xfrm>
            <a:prstGeom prst="line">
              <a:avLst/>
            </a:prstGeom>
            <a:noFill/>
            <a:ln w="28575">
              <a:solidFill>
                <a:srgbClr val="CCFFFF"/>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sz="1000" b="1">
                <a:solidFill>
                  <a:srgbClr val="000000"/>
                </a:solidFill>
                <a:latin typeface="Garamond" panose="02020404030301010803" pitchFamily="18" charset="0"/>
                <a:ea typeface="宋体" panose="02010600030101010101" pitchFamily="2" charset="-122"/>
              </a:endParaRPr>
            </a:p>
          </p:txBody>
        </p:sp>
      </p:grpSp>
      <p:sp>
        <p:nvSpPr>
          <p:cNvPr id="126983" name="灯片编号占位符 7">
            <a:extLst>
              <a:ext uri="{FF2B5EF4-FFF2-40B4-BE49-F238E27FC236}">
                <a16:creationId xmlns:a16="http://schemas.microsoft.com/office/drawing/2014/main" id="{619EC4CA-6A4B-4296-AD5E-A2DBDB1C554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fontAlgn="base">
              <a:spcBef>
                <a:spcPct val="50000"/>
              </a:spcBef>
              <a:spcAft>
                <a:spcPct val="0"/>
              </a:spcAft>
            </a:pPr>
            <a:fld id="{C644A42D-279B-4B08-9556-BABBF3BDA1FF}" type="slidenum">
              <a:rPr lang="en-US" altLang="zh-CN" sz="1200" b="1">
                <a:solidFill>
                  <a:srgbClr val="FFFFFF"/>
                </a:solidFill>
                <a:latin typeface="Arial" panose="020B0604020202020204" pitchFamily="34" charset="0"/>
                <a:ea typeface="宋体" panose="02010600030101010101" pitchFamily="2" charset="-122"/>
              </a:rPr>
              <a:pPr fontAlgn="base">
                <a:spcBef>
                  <a:spcPct val="50000"/>
                </a:spcBef>
                <a:spcAft>
                  <a:spcPct val="0"/>
                </a:spcAft>
              </a:pPr>
              <a:t>344</a:t>
            </a:fld>
            <a:endParaRPr lang="en-US" altLang="zh-CN" sz="1200" b="1">
              <a:solidFill>
                <a:srgbClr val="FFFFFF"/>
              </a:solidFill>
              <a:latin typeface="Arial" panose="020B0604020202020204" pitchFamily="34" charset="0"/>
              <a:ea typeface="宋体" panose="02010600030101010101" pitchFamily="2" charset="-122"/>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5" name="Rectangle 3">
            <a:extLst>
              <a:ext uri="{FF2B5EF4-FFF2-40B4-BE49-F238E27FC236}">
                <a16:creationId xmlns:a16="http://schemas.microsoft.com/office/drawing/2014/main" id="{0F576F9C-529B-43F1-B8EA-29831273B236}"/>
              </a:ext>
            </a:extLst>
          </p:cNvPr>
          <p:cNvSpPr>
            <a:spLocks noGrp="1" noChangeArrowheads="1"/>
          </p:cNvSpPr>
          <p:nvPr>
            <p:ph idx="1"/>
          </p:nvPr>
        </p:nvSpPr>
        <p:spPr>
          <a:xfrm>
            <a:off x="1828800" y="381000"/>
            <a:ext cx="8229600" cy="6172200"/>
          </a:xfrm>
        </p:spPr>
        <p:txBody>
          <a:bodyPr/>
          <a:lstStyle/>
          <a:p>
            <a:pPr eaLnBrk="1" hangingPunct="1">
              <a:buClr>
                <a:schemeClr val="hlink"/>
              </a:buClr>
              <a:buSzPct val="70000"/>
              <a:buFont typeface="Wingdings" panose="05000000000000000000" pitchFamily="2" charset="2"/>
              <a:buChar char="n"/>
              <a:defRPr/>
            </a:pPr>
            <a:r>
              <a:rPr lang="zh-CN" altLang="en-US" sz="3600" b="1" dirty="0">
                <a:effectLst>
                  <a:outerShdw blurRad="38100" dist="38100" dir="2700000" algn="tl">
                    <a:srgbClr val="000000"/>
                  </a:outerShdw>
                </a:effectLst>
              </a:rPr>
              <a:t>第三章作业</a:t>
            </a:r>
            <a:r>
              <a:rPr lang="en-US" altLang="zh-CN" sz="3600" b="1" dirty="0">
                <a:effectLst>
                  <a:outerShdw blurRad="38100" dist="38100" dir="2700000" algn="tl">
                    <a:srgbClr val="000000"/>
                  </a:outerShdw>
                </a:effectLst>
              </a:rPr>
              <a:t>1</a:t>
            </a:r>
            <a:r>
              <a:rPr lang="zh-CN" altLang="en-US" sz="3600" b="1" dirty="0">
                <a:effectLst>
                  <a:outerShdw blurRad="38100" dist="38100" dir="2700000" algn="tl">
                    <a:srgbClr val="000000"/>
                  </a:outerShdw>
                </a:effectLst>
              </a:rPr>
              <a:t>：</a:t>
            </a:r>
          </a:p>
          <a:p>
            <a:pPr eaLnBrk="1" hangingPunct="1">
              <a:buClr>
                <a:schemeClr val="hlink"/>
              </a:buClr>
              <a:buSzPct val="70000"/>
              <a:buFont typeface="Wingdings" panose="05000000000000000000" pitchFamily="2" charset="2"/>
              <a:buNone/>
              <a:defRPr/>
            </a:pPr>
            <a:endParaRPr lang="zh-CN" altLang="en-US" sz="2400" b="1" dirty="0"/>
          </a:p>
          <a:p>
            <a:pPr eaLnBrk="1" hangingPunct="1">
              <a:buClr>
                <a:schemeClr val="hlink"/>
              </a:buClr>
              <a:buSzPct val="70000"/>
              <a:buFont typeface="Wingdings" panose="05000000000000000000" pitchFamily="2" charset="2"/>
              <a:buNone/>
              <a:defRPr/>
            </a:pPr>
            <a:r>
              <a:rPr lang="en-US" altLang="zh-CN" sz="2400" b="1" dirty="0"/>
              <a:t>1</a:t>
            </a:r>
            <a:r>
              <a:rPr lang="zh-CN" altLang="en-US" sz="2400" b="1" dirty="0"/>
              <a:t>、解释第三章</a:t>
            </a:r>
            <a:r>
              <a:rPr lang="en-US" altLang="zh-CN" sz="2400" b="1" dirty="0"/>
              <a:t>PPT</a:t>
            </a:r>
            <a:r>
              <a:rPr lang="zh-CN" altLang="en-US" sz="2400" b="1" dirty="0"/>
              <a:t>中图</a:t>
            </a:r>
            <a:r>
              <a:rPr lang="en-US" altLang="zh-CN" sz="2400" b="1" dirty="0"/>
              <a:t>3-2.28</a:t>
            </a:r>
            <a:r>
              <a:rPr lang="zh-CN" altLang="en-US" sz="2400" b="1" dirty="0"/>
              <a:t>中各控制信号的作用。</a:t>
            </a:r>
          </a:p>
          <a:p>
            <a:pPr eaLnBrk="1" hangingPunct="1">
              <a:buClr>
                <a:schemeClr val="hlink"/>
              </a:buClr>
              <a:buSzPct val="70000"/>
              <a:buFont typeface="Wingdings" panose="05000000000000000000" pitchFamily="2" charset="2"/>
              <a:buNone/>
              <a:defRPr/>
            </a:pPr>
            <a:endParaRPr lang="zh-CN" altLang="en-US" sz="2400" b="1" dirty="0"/>
          </a:p>
        </p:txBody>
      </p:sp>
      <p:sp>
        <p:nvSpPr>
          <p:cNvPr id="129026" name="灯片编号占位符 2">
            <a:extLst>
              <a:ext uri="{FF2B5EF4-FFF2-40B4-BE49-F238E27FC236}">
                <a16:creationId xmlns:a16="http://schemas.microsoft.com/office/drawing/2014/main" id="{8ECDF44A-952A-492B-AABF-744DADD7CBF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fontAlgn="base">
              <a:spcBef>
                <a:spcPct val="50000"/>
              </a:spcBef>
              <a:spcAft>
                <a:spcPct val="0"/>
              </a:spcAft>
            </a:pPr>
            <a:fld id="{2A0D63D9-4B66-4F6D-BF3D-BEC0412D2D3A}" type="slidenum">
              <a:rPr lang="en-US" altLang="zh-CN" sz="1200" b="1">
                <a:solidFill>
                  <a:srgbClr val="FFFFFF"/>
                </a:solidFill>
                <a:latin typeface="Arial" panose="020B0604020202020204" pitchFamily="34" charset="0"/>
                <a:ea typeface="宋体" panose="02010600030101010101" pitchFamily="2" charset="-122"/>
              </a:rPr>
              <a:pPr fontAlgn="base">
                <a:spcBef>
                  <a:spcPct val="50000"/>
                </a:spcBef>
                <a:spcAft>
                  <a:spcPct val="0"/>
                </a:spcAft>
              </a:pPr>
              <a:t>345</a:t>
            </a:fld>
            <a:endParaRPr lang="en-US" altLang="zh-CN" sz="1200" b="1">
              <a:solidFill>
                <a:srgbClr val="FFFFFF"/>
              </a:solidFill>
              <a:latin typeface="Arial" panose="020B0604020202020204" pitchFamily="34" charset="0"/>
              <a:ea typeface="宋体" panose="02010600030101010101" pitchFamily="2" charset="-122"/>
            </a:endParaRPr>
          </a:p>
        </p:txBody>
      </p:sp>
      <p:pic>
        <p:nvPicPr>
          <p:cNvPr id="129027" name="Picture 4" descr="29">
            <a:extLst>
              <a:ext uri="{FF2B5EF4-FFF2-40B4-BE49-F238E27FC236}">
                <a16:creationId xmlns:a16="http://schemas.microsoft.com/office/drawing/2014/main" id="{2A0B8B96-5528-4CDF-8D0D-2EB1E56C44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2108201"/>
            <a:ext cx="8424863"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049" name="Text Box 2">
            <a:extLst>
              <a:ext uri="{FF2B5EF4-FFF2-40B4-BE49-F238E27FC236}">
                <a16:creationId xmlns:a16="http://schemas.microsoft.com/office/drawing/2014/main" id="{969A0E15-70AA-450C-BB73-AC0AC2504738}"/>
              </a:ext>
            </a:extLst>
          </p:cNvPr>
          <p:cNvSpPr txBox="1">
            <a:spLocks noChangeArrowheads="1"/>
          </p:cNvSpPr>
          <p:nvPr/>
        </p:nvSpPr>
        <p:spPr bwMode="auto">
          <a:xfrm>
            <a:off x="1774825" y="117476"/>
            <a:ext cx="871378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a:solidFill>
                  <a:srgbClr val="FFFF00"/>
                </a:solidFill>
                <a:latin typeface="Times New Roman" panose="02020603050405020304" pitchFamily="18" charset="0"/>
                <a:ea typeface="宋体" panose="02010600030101010101" pitchFamily="2" charset="-122"/>
              </a:rPr>
              <a:t>2. </a:t>
            </a:r>
            <a:r>
              <a:rPr lang="zh-CN" altLang="en-US" sz="2400" b="1">
                <a:solidFill>
                  <a:srgbClr val="FFFF00"/>
                </a:solidFill>
                <a:latin typeface="Times New Roman" panose="02020603050405020304" pitchFamily="18" charset="0"/>
                <a:ea typeface="宋体" panose="02010600030101010101" pitchFamily="2" charset="-122"/>
              </a:rPr>
              <a:t>在第四个时钟周期结束时各个流水线寄存器和控制信号的值</a:t>
            </a:r>
            <a:r>
              <a:rPr lang="en-US" altLang="zh-CN" sz="2400" b="1">
                <a:solidFill>
                  <a:srgbClr val="FFFF00"/>
                </a:solidFill>
                <a:latin typeface="Times New Roman" panose="02020603050405020304" pitchFamily="18" charset="0"/>
                <a:ea typeface="宋体" panose="02010600030101010101" pitchFamily="2" charset="-122"/>
              </a:rPr>
              <a:t>：</a:t>
            </a:r>
            <a:r>
              <a:rPr lang="en-US" altLang="zh-CN" sz="3000" b="1">
                <a:solidFill>
                  <a:srgbClr val="FFFF00"/>
                </a:solidFill>
                <a:latin typeface="Times New Roman" panose="02020603050405020304" pitchFamily="18" charset="0"/>
                <a:ea typeface="宋体" panose="02010600030101010101" pitchFamily="2" charset="-122"/>
              </a:rPr>
              <a:t> </a:t>
            </a:r>
          </a:p>
          <a:p>
            <a:pPr fontAlgn="base">
              <a:spcBef>
                <a:spcPct val="0"/>
              </a:spcBef>
              <a:spcAft>
                <a:spcPct val="0"/>
              </a:spcAft>
            </a:pPr>
            <a:r>
              <a:rPr lang="zh-CN" altLang="en-US" sz="2400" b="1">
                <a:solidFill>
                  <a:srgbClr val="CCFFFF"/>
                </a:solidFill>
                <a:latin typeface="Times New Roman" panose="02020603050405020304" pitchFamily="18" charset="0"/>
                <a:ea typeface="宋体" panose="02010600030101010101" pitchFamily="2" charset="-122"/>
              </a:rPr>
              <a:t>第一条指令进入</a:t>
            </a:r>
            <a:r>
              <a:rPr lang="en-US" altLang="zh-CN" sz="2400" b="1">
                <a:solidFill>
                  <a:srgbClr val="CCFFFF"/>
                </a:solidFill>
                <a:latin typeface="Times New Roman" panose="02020603050405020304" pitchFamily="18" charset="0"/>
                <a:ea typeface="宋体" panose="02010600030101010101" pitchFamily="2" charset="-122"/>
              </a:rPr>
              <a:t>MEM</a:t>
            </a:r>
            <a:r>
              <a:rPr lang="zh-CN" altLang="en-US" sz="2400" b="1">
                <a:solidFill>
                  <a:srgbClr val="CCFFFF"/>
                </a:solidFill>
                <a:latin typeface="Times New Roman" panose="02020603050405020304" pitchFamily="18" charset="0"/>
                <a:ea typeface="宋体" panose="02010600030101010101" pitchFamily="2" charset="-122"/>
              </a:rPr>
              <a:t>级，第二条指令进入</a:t>
            </a:r>
            <a:r>
              <a:rPr lang="en-US" altLang="zh-CN" sz="2400" b="1">
                <a:solidFill>
                  <a:srgbClr val="CCFFFF"/>
                </a:solidFill>
                <a:latin typeface="Times New Roman" panose="02020603050405020304" pitchFamily="18" charset="0"/>
                <a:ea typeface="宋体" panose="02010600030101010101" pitchFamily="2" charset="-122"/>
              </a:rPr>
              <a:t>EXE</a:t>
            </a:r>
            <a:r>
              <a:rPr lang="zh-CN" altLang="en-US" sz="2400" b="1">
                <a:solidFill>
                  <a:srgbClr val="CCFFFF"/>
                </a:solidFill>
                <a:latin typeface="Times New Roman" panose="02020603050405020304" pitchFamily="18" charset="0"/>
                <a:ea typeface="宋体" panose="02010600030101010101" pitchFamily="2" charset="-122"/>
              </a:rPr>
              <a:t>级，第三条指令进入</a:t>
            </a:r>
            <a:r>
              <a:rPr lang="en-US" altLang="zh-CN" sz="2400" b="1">
                <a:solidFill>
                  <a:srgbClr val="CCFFFF"/>
                </a:solidFill>
                <a:latin typeface="Times New Roman" panose="02020603050405020304" pitchFamily="18" charset="0"/>
                <a:ea typeface="宋体" panose="02010600030101010101" pitchFamily="2" charset="-122"/>
              </a:rPr>
              <a:t>ID</a:t>
            </a:r>
            <a:r>
              <a:rPr lang="zh-CN" altLang="en-US" sz="2400" b="1">
                <a:solidFill>
                  <a:srgbClr val="CCFFFF"/>
                </a:solidFill>
                <a:latin typeface="Times New Roman" panose="02020603050405020304" pitchFamily="18" charset="0"/>
                <a:ea typeface="宋体" panose="02010600030101010101" pitchFamily="2" charset="-122"/>
              </a:rPr>
              <a:t>级，第四条指令进入</a:t>
            </a:r>
            <a:r>
              <a:rPr lang="en-US" altLang="zh-CN" sz="2400" b="1">
                <a:solidFill>
                  <a:srgbClr val="CCFFFF"/>
                </a:solidFill>
                <a:latin typeface="Times New Roman" panose="02020603050405020304" pitchFamily="18" charset="0"/>
                <a:ea typeface="宋体" panose="02010600030101010101" pitchFamily="2" charset="-122"/>
              </a:rPr>
              <a:t>IF</a:t>
            </a:r>
            <a:r>
              <a:rPr lang="zh-CN" altLang="en-US" sz="2400" b="1">
                <a:solidFill>
                  <a:srgbClr val="CCFFFF"/>
                </a:solidFill>
                <a:latin typeface="Times New Roman" panose="02020603050405020304" pitchFamily="18" charset="0"/>
                <a:ea typeface="宋体" panose="02010600030101010101" pitchFamily="2" charset="-122"/>
              </a:rPr>
              <a:t>级</a:t>
            </a:r>
            <a:r>
              <a:rPr lang="en-US" altLang="zh-CN" sz="2400" b="1">
                <a:solidFill>
                  <a:srgbClr val="CCFFFF"/>
                </a:solidFill>
                <a:latin typeface="Times New Roman" panose="02020603050405020304" pitchFamily="18" charset="0"/>
                <a:ea typeface="宋体" panose="02010600030101010101" pitchFamily="2" charset="-122"/>
              </a:rPr>
              <a:t>。</a:t>
            </a:r>
            <a:endParaRPr lang="zh-CN" altLang="en-US" sz="2400" b="1">
              <a:solidFill>
                <a:srgbClr val="CCFFFF"/>
              </a:solidFill>
              <a:latin typeface="Times New Roman" panose="02020603050405020304" pitchFamily="18" charset="0"/>
              <a:ea typeface="宋体" panose="02010600030101010101" pitchFamily="2" charset="-122"/>
            </a:endParaRPr>
          </a:p>
        </p:txBody>
      </p:sp>
      <p:grpSp>
        <p:nvGrpSpPr>
          <p:cNvPr id="130050" name="Group 9">
            <a:extLst>
              <a:ext uri="{FF2B5EF4-FFF2-40B4-BE49-F238E27FC236}">
                <a16:creationId xmlns:a16="http://schemas.microsoft.com/office/drawing/2014/main" id="{BE46166D-F766-490D-A941-FF2BAACF21AA}"/>
              </a:ext>
            </a:extLst>
          </p:cNvPr>
          <p:cNvGrpSpPr>
            <a:grpSpLocks/>
          </p:cNvGrpSpPr>
          <p:nvPr/>
        </p:nvGrpSpPr>
        <p:grpSpPr bwMode="auto">
          <a:xfrm>
            <a:off x="1703389" y="1773239"/>
            <a:ext cx="8785225" cy="4752975"/>
            <a:chOff x="113" y="1117"/>
            <a:chExt cx="5534" cy="2994"/>
          </a:xfrm>
        </p:grpSpPr>
        <p:pic>
          <p:nvPicPr>
            <p:cNvPr id="130051" name="Picture 3" descr="17">
              <a:extLst>
                <a:ext uri="{FF2B5EF4-FFF2-40B4-BE49-F238E27FC236}">
                  <a16:creationId xmlns:a16="http://schemas.microsoft.com/office/drawing/2014/main" id="{4D348135-8407-4FE5-AD6B-7FBB57A33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1117"/>
              <a:ext cx="5534" cy="2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2" name="Rectangle 6">
              <a:extLst>
                <a:ext uri="{FF2B5EF4-FFF2-40B4-BE49-F238E27FC236}">
                  <a16:creationId xmlns:a16="http://schemas.microsoft.com/office/drawing/2014/main" id="{18807220-930B-4147-86C7-154C03531120}"/>
                </a:ext>
              </a:extLst>
            </p:cNvPr>
            <p:cNvSpPr>
              <a:spLocks noChangeArrowheads="1"/>
            </p:cNvSpPr>
            <p:nvPr/>
          </p:nvSpPr>
          <p:spPr bwMode="auto">
            <a:xfrm>
              <a:off x="2627" y="1162"/>
              <a:ext cx="288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3366FF"/>
                  </a:solidFill>
                  <a:latin typeface="Times New Roman" panose="02020603050405020304" pitchFamily="18" charset="0"/>
                  <a:ea typeface="宋体" panose="02010600030101010101" pitchFamily="2" charset="-122"/>
                </a:rPr>
                <a:t>程序例子执行时的第四个时钟周期结束时</a:t>
              </a:r>
            </a:p>
          </p:txBody>
        </p:sp>
      </p:grpSp>
      <p:sp>
        <p:nvSpPr>
          <p:cNvPr id="130053" name="灯片编号占位符 1">
            <a:extLst>
              <a:ext uri="{FF2B5EF4-FFF2-40B4-BE49-F238E27FC236}">
                <a16:creationId xmlns:a16="http://schemas.microsoft.com/office/drawing/2014/main" id="{BA910733-964F-4586-9C7A-07EEACD59AF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B1153CB9-E651-4EB0-9374-736EE48BBFB1}"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346</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073" name="Text Box 2">
            <a:extLst>
              <a:ext uri="{FF2B5EF4-FFF2-40B4-BE49-F238E27FC236}">
                <a16:creationId xmlns:a16="http://schemas.microsoft.com/office/drawing/2014/main" id="{21E232DB-25A9-40A1-803C-473F8AB47C0B}"/>
              </a:ext>
            </a:extLst>
          </p:cNvPr>
          <p:cNvSpPr txBox="1">
            <a:spLocks noChangeArrowheads="1"/>
          </p:cNvSpPr>
          <p:nvPr/>
        </p:nvSpPr>
        <p:spPr bwMode="auto">
          <a:xfrm>
            <a:off x="1774825" y="188914"/>
            <a:ext cx="8642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a:solidFill>
                  <a:srgbClr val="FFFF00"/>
                </a:solidFill>
                <a:latin typeface="Times New Roman" panose="02020603050405020304" pitchFamily="18" charset="0"/>
                <a:ea typeface="宋体" panose="02010600030101010101" pitchFamily="2" charset="-122"/>
              </a:rPr>
              <a:t>3. </a:t>
            </a:r>
            <a:r>
              <a:rPr lang="zh-CN" altLang="en-US" sz="2400" b="1">
                <a:solidFill>
                  <a:srgbClr val="FFFF00"/>
                </a:solidFill>
                <a:latin typeface="Times New Roman" panose="02020603050405020304" pitchFamily="18" charset="0"/>
                <a:ea typeface="宋体" panose="02010600030101010101" pitchFamily="2" charset="-122"/>
              </a:rPr>
              <a:t>在第六个时钟周期结束时各个流水线寄存器和控制信号的值</a:t>
            </a:r>
            <a:r>
              <a:rPr lang="en-US" altLang="zh-CN" sz="2400" b="1">
                <a:solidFill>
                  <a:srgbClr val="FFFF00"/>
                </a:solidFill>
                <a:latin typeface="Times New Roman" panose="02020603050405020304" pitchFamily="18" charset="0"/>
                <a:ea typeface="宋体" panose="02010600030101010101" pitchFamily="2" charset="-122"/>
              </a:rPr>
              <a:t>：</a:t>
            </a:r>
          </a:p>
        </p:txBody>
      </p:sp>
      <p:sp>
        <p:nvSpPr>
          <p:cNvPr id="131074" name="Rectangle 5">
            <a:extLst>
              <a:ext uri="{FF2B5EF4-FFF2-40B4-BE49-F238E27FC236}">
                <a16:creationId xmlns:a16="http://schemas.microsoft.com/office/drawing/2014/main" id="{A7D63A31-5F56-4661-ACA8-CDAF2208D879}"/>
              </a:ext>
            </a:extLst>
          </p:cNvPr>
          <p:cNvSpPr>
            <a:spLocks noChangeArrowheads="1"/>
          </p:cNvSpPr>
          <p:nvPr/>
        </p:nvSpPr>
        <p:spPr bwMode="auto">
          <a:xfrm>
            <a:off x="1847850" y="620714"/>
            <a:ext cx="8604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CCFFFF"/>
                </a:solidFill>
                <a:latin typeface="Times New Roman" panose="02020603050405020304" pitchFamily="18" charset="0"/>
                <a:ea typeface="宋体" panose="02010600030101010101" pitchFamily="2" charset="-122"/>
              </a:rPr>
              <a:t>     </a:t>
            </a:r>
            <a:r>
              <a:rPr lang="zh-CN" altLang="en-US" sz="2400" b="1">
                <a:solidFill>
                  <a:srgbClr val="CCFFFF"/>
                </a:solidFill>
                <a:latin typeface="Times New Roman" panose="02020603050405020304" pitchFamily="18" charset="0"/>
                <a:ea typeface="宋体" panose="02010600030101010101" pitchFamily="2" charset="-122"/>
              </a:rPr>
              <a:t>这时指令仍充满流水线。</a:t>
            </a:r>
            <a:r>
              <a:rPr lang="en-US" altLang="zh-CN" sz="2400" b="1">
                <a:solidFill>
                  <a:srgbClr val="CCFFFF"/>
                </a:solidFill>
                <a:latin typeface="Times New Roman" panose="02020603050405020304" pitchFamily="18" charset="0"/>
                <a:ea typeface="宋体" panose="02010600030101010101" pitchFamily="2" charset="-122"/>
              </a:rPr>
              <a:t>但</a:t>
            </a:r>
            <a:r>
              <a:rPr lang="zh-CN" altLang="en-US" sz="2400" b="1">
                <a:solidFill>
                  <a:srgbClr val="CCFFFF"/>
                </a:solidFill>
                <a:latin typeface="Times New Roman" panose="02020603050405020304" pitchFamily="18" charset="0"/>
                <a:ea typeface="宋体" panose="02010600030101010101" pitchFamily="2" charset="-122"/>
              </a:rPr>
              <a:t>第一条指令已经流出。</a:t>
            </a:r>
            <a:r>
              <a:rPr lang="en-US" altLang="zh-CN" sz="2400" b="1">
                <a:solidFill>
                  <a:srgbClr val="CCFFFF"/>
                </a:solidFill>
                <a:latin typeface="Times New Roman" panose="02020603050405020304" pitchFamily="18" charset="0"/>
                <a:ea typeface="宋体" panose="02010600030101010101" pitchFamily="2" charset="-122"/>
              </a:rPr>
              <a:t>第</a:t>
            </a:r>
            <a:r>
              <a:rPr lang="zh-CN" altLang="en-US" sz="2400" b="1">
                <a:solidFill>
                  <a:srgbClr val="CCFFFF"/>
                </a:solidFill>
                <a:latin typeface="Times New Roman" panose="02020603050405020304" pitchFamily="18" charset="0"/>
                <a:ea typeface="宋体" panose="02010600030101010101" pitchFamily="2" charset="-122"/>
              </a:rPr>
              <a:t>二到第六条共5条指令的操作在各自的流水线级同时进行：</a:t>
            </a:r>
          </a:p>
        </p:txBody>
      </p:sp>
      <p:grpSp>
        <p:nvGrpSpPr>
          <p:cNvPr id="131075" name="Group 9">
            <a:extLst>
              <a:ext uri="{FF2B5EF4-FFF2-40B4-BE49-F238E27FC236}">
                <a16:creationId xmlns:a16="http://schemas.microsoft.com/office/drawing/2014/main" id="{6B6E5FAC-8052-4D72-B135-A6BFA795E84E}"/>
              </a:ext>
            </a:extLst>
          </p:cNvPr>
          <p:cNvGrpSpPr>
            <a:grpSpLocks/>
          </p:cNvGrpSpPr>
          <p:nvPr/>
        </p:nvGrpSpPr>
        <p:grpSpPr bwMode="auto">
          <a:xfrm>
            <a:off x="1703389" y="1628775"/>
            <a:ext cx="8713787" cy="4895850"/>
            <a:chOff x="113" y="1026"/>
            <a:chExt cx="5489" cy="3084"/>
          </a:xfrm>
        </p:grpSpPr>
        <p:pic>
          <p:nvPicPr>
            <p:cNvPr id="131076" name="Picture 3" descr="19">
              <a:extLst>
                <a:ext uri="{FF2B5EF4-FFF2-40B4-BE49-F238E27FC236}">
                  <a16:creationId xmlns:a16="http://schemas.microsoft.com/office/drawing/2014/main" id="{5D0A9239-E743-4EC1-B292-66DD14CF5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1026"/>
              <a:ext cx="5489" cy="3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Line 7">
              <a:extLst>
                <a:ext uri="{FF2B5EF4-FFF2-40B4-BE49-F238E27FC236}">
                  <a16:creationId xmlns:a16="http://schemas.microsoft.com/office/drawing/2014/main" id="{89A03573-8388-4AB8-8EC0-C7CCF3A427D5}"/>
                </a:ext>
              </a:extLst>
            </p:cNvPr>
            <p:cNvSpPr>
              <a:spLocks noChangeShapeType="1"/>
            </p:cNvSpPr>
            <p:nvPr/>
          </p:nvSpPr>
          <p:spPr bwMode="auto">
            <a:xfrm flipV="1">
              <a:off x="1701" y="3067"/>
              <a:ext cx="136" cy="91"/>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sp>
          <p:nvSpPr>
            <p:cNvPr id="131078" name="Line 8">
              <a:extLst>
                <a:ext uri="{FF2B5EF4-FFF2-40B4-BE49-F238E27FC236}">
                  <a16:creationId xmlns:a16="http://schemas.microsoft.com/office/drawing/2014/main" id="{B4D2CC1F-48C7-4A8A-BC1D-F02404484476}"/>
                </a:ext>
              </a:extLst>
            </p:cNvPr>
            <p:cNvSpPr>
              <a:spLocks noChangeShapeType="1"/>
            </p:cNvSpPr>
            <p:nvPr/>
          </p:nvSpPr>
          <p:spPr bwMode="auto">
            <a:xfrm>
              <a:off x="1701" y="2976"/>
              <a:ext cx="136" cy="91"/>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50000"/>
                </a:spcBef>
                <a:spcAft>
                  <a:spcPct val="0"/>
                </a:spcAft>
              </a:pPr>
              <a:endParaRPr lang="zh-CN" altLang="en-US" b="1">
                <a:solidFill>
                  <a:srgbClr val="FFFFFF"/>
                </a:solidFill>
                <a:latin typeface="Times New Roman" panose="02020603050405020304" pitchFamily="18" charset="0"/>
                <a:ea typeface="宋体" panose="02010600030101010101" pitchFamily="2" charset="-122"/>
              </a:endParaRPr>
            </a:p>
          </p:txBody>
        </p:sp>
      </p:grpSp>
      <p:sp>
        <p:nvSpPr>
          <p:cNvPr id="131079" name="灯片编号占位符 1">
            <a:extLst>
              <a:ext uri="{FF2B5EF4-FFF2-40B4-BE49-F238E27FC236}">
                <a16:creationId xmlns:a16="http://schemas.microsoft.com/office/drawing/2014/main" id="{C96F31E4-1498-444A-A376-A6BD18DF1DA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428DAF4A-FCA6-4900-8BBD-2D59318AC460}"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347</a:t>
            </a:fld>
            <a:endParaRPr lang="zh-CN" altLang="en-US">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7" name="灯片编号占位符 1">
            <a:extLst>
              <a:ext uri="{FF2B5EF4-FFF2-40B4-BE49-F238E27FC236}">
                <a16:creationId xmlns:a16="http://schemas.microsoft.com/office/drawing/2014/main" id="{EE4671DD-4FB5-4C02-935C-AC1B9F34D926}"/>
              </a:ext>
            </a:extLst>
          </p:cNvPr>
          <p:cNvSpPr>
            <a:spLocks noGrp="1" noChangeArrowheads="1"/>
          </p:cNvSpPr>
          <p:nvPr>
            <p:ph type="sldNum" sz="quarter" idx="12"/>
          </p:nvPr>
        </p:nvSpPr>
        <p:spPr>
          <a:noFill/>
          <a:ln>
            <a:solidFill>
              <a:schemeClr val="accent2"/>
            </a:solidFill>
            <a:headEnd/>
            <a:tailEnd/>
          </a:ln>
          <a:extLst>
            <a:ext uri="{909E8E84-426E-40DD-AFC4-6F175D3DCCD1}">
              <a14:hiddenFill xmlns:a14="http://schemas.microsoft.com/office/drawing/2010/main">
                <a:solidFill>
                  <a:srgbClr val="FFFFFF"/>
                </a:solidFill>
              </a14:hiddenFill>
            </a:ext>
          </a:extLst>
        </p:spPr>
        <p:txBody>
          <a:bodyPr/>
          <a:lstStyle/>
          <a:p>
            <a:pPr fontAlgn="base">
              <a:spcAft>
                <a:spcPct val="0"/>
              </a:spcAft>
            </a:pPr>
            <a:fld id="{6B2F3DCB-7A89-4235-ABF6-13647605238E}"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348</a:t>
            </a:fld>
            <a:endParaRPr lang="zh-CN" altLang="en-US">
              <a:solidFill>
                <a:srgbClr val="FFFFFF"/>
              </a:solidFill>
              <a:latin typeface="Times New Roman" panose="02020603050405020304" pitchFamily="18" charset="0"/>
              <a:ea typeface="宋体" panose="02010600030101010101" pitchFamily="2" charset="-122"/>
            </a:endParaRPr>
          </a:p>
        </p:txBody>
      </p:sp>
      <p:pic>
        <p:nvPicPr>
          <p:cNvPr id="132098" name="Picture 3" descr="18">
            <a:extLst>
              <a:ext uri="{FF2B5EF4-FFF2-40B4-BE49-F238E27FC236}">
                <a16:creationId xmlns:a16="http://schemas.microsoft.com/office/drawing/2014/main" id="{825DA5CA-61A8-4BF8-9A9B-D8105B368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9" y="1917700"/>
            <a:ext cx="8785225"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2099" name="直接连接符 5">
            <a:extLst>
              <a:ext uri="{FF2B5EF4-FFF2-40B4-BE49-F238E27FC236}">
                <a16:creationId xmlns:a16="http://schemas.microsoft.com/office/drawing/2014/main" id="{BC392E29-553B-4AAE-B43B-1536BF4D5480}"/>
              </a:ext>
            </a:extLst>
          </p:cNvPr>
          <p:cNvCxnSpPr>
            <a:cxnSpLocks noChangeShapeType="1"/>
          </p:cNvCxnSpPr>
          <p:nvPr/>
        </p:nvCxnSpPr>
        <p:spPr bwMode="auto">
          <a:xfrm>
            <a:off x="9525001" y="5857875"/>
            <a:ext cx="142875" cy="158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132100" name="直接连接符 6">
            <a:extLst>
              <a:ext uri="{FF2B5EF4-FFF2-40B4-BE49-F238E27FC236}">
                <a16:creationId xmlns:a16="http://schemas.microsoft.com/office/drawing/2014/main" id="{8129DDD6-9842-4FA2-B19E-A251E7BB10F6}"/>
              </a:ext>
            </a:extLst>
          </p:cNvPr>
          <p:cNvCxnSpPr>
            <a:cxnSpLocks noChangeShapeType="1"/>
          </p:cNvCxnSpPr>
          <p:nvPr/>
        </p:nvCxnSpPr>
        <p:spPr bwMode="auto">
          <a:xfrm rot="5400000" flipH="1" flipV="1">
            <a:off x="9096376" y="5286376"/>
            <a:ext cx="1143000" cy="317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132101" name="直接箭头连接符 7">
            <a:extLst>
              <a:ext uri="{FF2B5EF4-FFF2-40B4-BE49-F238E27FC236}">
                <a16:creationId xmlns:a16="http://schemas.microsoft.com/office/drawing/2014/main" id="{9A0CC1B6-16EF-4A03-A804-BE8ECC2ACBA1}"/>
              </a:ext>
            </a:extLst>
          </p:cNvPr>
          <p:cNvCxnSpPr>
            <a:cxnSpLocks noChangeShapeType="1"/>
          </p:cNvCxnSpPr>
          <p:nvPr/>
        </p:nvCxnSpPr>
        <p:spPr bwMode="auto">
          <a:xfrm>
            <a:off x="9667875" y="4714875"/>
            <a:ext cx="285750" cy="1588"/>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132102" name="直接连接符 8">
            <a:extLst>
              <a:ext uri="{FF2B5EF4-FFF2-40B4-BE49-F238E27FC236}">
                <a16:creationId xmlns:a16="http://schemas.microsoft.com/office/drawing/2014/main" id="{5DFF1378-5EF3-46EB-B2E9-28C6B2E6EE6B}"/>
              </a:ext>
            </a:extLst>
          </p:cNvPr>
          <p:cNvCxnSpPr>
            <a:cxnSpLocks noChangeShapeType="1"/>
          </p:cNvCxnSpPr>
          <p:nvPr/>
        </p:nvCxnSpPr>
        <p:spPr bwMode="auto">
          <a:xfrm flipV="1">
            <a:off x="9953626" y="4572001"/>
            <a:ext cx="214313" cy="14287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132103" name="直接连接符 9">
            <a:extLst>
              <a:ext uri="{FF2B5EF4-FFF2-40B4-BE49-F238E27FC236}">
                <a16:creationId xmlns:a16="http://schemas.microsoft.com/office/drawing/2014/main" id="{0C416C82-DF85-4E2F-8383-E772A3B6755C}"/>
              </a:ext>
            </a:extLst>
          </p:cNvPr>
          <p:cNvCxnSpPr>
            <a:cxnSpLocks noChangeShapeType="1"/>
          </p:cNvCxnSpPr>
          <p:nvPr/>
        </p:nvCxnSpPr>
        <p:spPr bwMode="auto">
          <a:xfrm>
            <a:off x="10167939" y="4572000"/>
            <a:ext cx="71437" cy="158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132104" name="直接连接符 10">
            <a:extLst>
              <a:ext uri="{FF2B5EF4-FFF2-40B4-BE49-F238E27FC236}">
                <a16:creationId xmlns:a16="http://schemas.microsoft.com/office/drawing/2014/main" id="{C65243C4-0934-43BE-AB49-DB598E9FA69C}"/>
              </a:ext>
            </a:extLst>
          </p:cNvPr>
          <p:cNvCxnSpPr>
            <a:cxnSpLocks noChangeShapeType="1"/>
          </p:cNvCxnSpPr>
          <p:nvPr/>
        </p:nvCxnSpPr>
        <p:spPr bwMode="auto">
          <a:xfrm rot="5400000" flipH="1" flipV="1">
            <a:off x="9131301" y="3463926"/>
            <a:ext cx="2216150" cy="317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132105" name="直接连接符 11">
            <a:extLst>
              <a:ext uri="{FF2B5EF4-FFF2-40B4-BE49-F238E27FC236}">
                <a16:creationId xmlns:a16="http://schemas.microsoft.com/office/drawing/2014/main" id="{498BFF58-8CDE-44C5-957B-F292C75FA12C}"/>
              </a:ext>
            </a:extLst>
          </p:cNvPr>
          <p:cNvCxnSpPr>
            <a:cxnSpLocks noChangeShapeType="1"/>
          </p:cNvCxnSpPr>
          <p:nvPr/>
        </p:nvCxnSpPr>
        <p:spPr bwMode="auto">
          <a:xfrm rot="10800000" flipV="1">
            <a:off x="4524375" y="2428875"/>
            <a:ext cx="5715000" cy="7143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132106" name="直接连接符 12">
            <a:extLst>
              <a:ext uri="{FF2B5EF4-FFF2-40B4-BE49-F238E27FC236}">
                <a16:creationId xmlns:a16="http://schemas.microsoft.com/office/drawing/2014/main" id="{13F6AE78-E745-409C-ABAF-CD15F3C87598}"/>
              </a:ext>
            </a:extLst>
          </p:cNvPr>
          <p:cNvCxnSpPr>
            <a:cxnSpLocks noChangeShapeType="1"/>
          </p:cNvCxnSpPr>
          <p:nvPr/>
        </p:nvCxnSpPr>
        <p:spPr bwMode="auto">
          <a:xfrm rot="5400000">
            <a:off x="3755232" y="3161507"/>
            <a:ext cx="1501775" cy="158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132107" name="直接箭头连接符 13">
            <a:extLst>
              <a:ext uri="{FF2B5EF4-FFF2-40B4-BE49-F238E27FC236}">
                <a16:creationId xmlns:a16="http://schemas.microsoft.com/office/drawing/2014/main" id="{7BA6CEF6-68D9-4C43-81F2-C7423DAD43CD}"/>
              </a:ext>
            </a:extLst>
          </p:cNvPr>
          <p:cNvCxnSpPr>
            <a:cxnSpLocks noChangeShapeType="1"/>
          </p:cNvCxnSpPr>
          <p:nvPr/>
        </p:nvCxnSpPr>
        <p:spPr bwMode="auto">
          <a:xfrm>
            <a:off x="4524375" y="3929064"/>
            <a:ext cx="285750"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132108" name="直接箭头连接符 14">
            <a:extLst>
              <a:ext uri="{FF2B5EF4-FFF2-40B4-BE49-F238E27FC236}">
                <a16:creationId xmlns:a16="http://schemas.microsoft.com/office/drawing/2014/main" id="{1B99C5DC-95DF-4C72-A139-78765DE2F9F4}"/>
              </a:ext>
            </a:extLst>
          </p:cNvPr>
          <p:cNvCxnSpPr>
            <a:cxnSpLocks noChangeShapeType="1"/>
          </p:cNvCxnSpPr>
          <p:nvPr/>
        </p:nvCxnSpPr>
        <p:spPr bwMode="auto">
          <a:xfrm rot="5400000" flipH="1" flipV="1">
            <a:off x="9809164" y="5211764"/>
            <a:ext cx="428625" cy="3175"/>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132109" name="直接连接符 15">
            <a:extLst>
              <a:ext uri="{FF2B5EF4-FFF2-40B4-BE49-F238E27FC236}">
                <a16:creationId xmlns:a16="http://schemas.microsoft.com/office/drawing/2014/main" id="{7AB64CA8-82D2-411E-A102-8642531D72BE}"/>
              </a:ext>
            </a:extLst>
          </p:cNvPr>
          <p:cNvCxnSpPr>
            <a:cxnSpLocks noChangeShapeType="1"/>
          </p:cNvCxnSpPr>
          <p:nvPr/>
        </p:nvCxnSpPr>
        <p:spPr bwMode="auto">
          <a:xfrm rot="5400000" flipH="1" flipV="1">
            <a:off x="5418139" y="5678489"/>
            <a:ext cx="357187" cy="1587"/>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cxnSp>
      <p:cxnSp>
        <p:nvCxnSpPr>
          <p:cNvPr id="132110" name="直接连接符 16">
            <a:extLst>
              <a:ext uri="{FF2B5EF4-FFF2-40B4-BE49-F238E27FC236}">
                <a16:creationId xmlns:a16="http://schemas.microsoft.com/office/drawing/2014/main" id="{CAD88101-7E93-424F-A81B-9D5916F43505}"/>
              </a:ext>
            </a:extLst>
          </p:cNvPr>
          <p:cNvCxnSpPr>
            <a:cxnSpLocks noChangeShapeType="1"/>
          </p:cNvCxnSpPr>
          <p:nvPr/>
        </p:nvCxnSpPr>
        <p:spPr bwMode="auto">
          <a:xfrm rot="10800000">
            <a:off x="5238750" y="5500689"/>
            <a:ext cx="357188" cy="1587"/>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cxnSp>
      <p:cxnSp>
        <p:nvCxnSpPr>
          <p:cNvPr id="132111" name="直接箭头连接符 17">
            <a:extLst>
              <a:ext uri="{FF2B5EF4-FFF2-40B4-BE49-F238E27FC236}">
                <a16:creationId xmlns:a16="http://schemas.microsoft.com/office/drawing/2014/main" id="{BE335EE5-2FF9-4F31-BBA1-08DCDF4C4441}"/>
              </a:ext>
            </a:extLst>
          </p:cNvPr>
          <p:cNvCxnSpPr>
            <a:cxnSpLocks noChangeShapeType="1"/>
          </p:cNvCxnSpPr>
          <p:nvPr/>
        </p:nvCxnSpPr>
        <p:spPr bwMode="auto">
          <a:xfrm rot="5400000" flipH="1" flipV="1">
            <a:off x="5149057" y="5412582"/>
            <a:ext cx="142875" cy="1588"/>
          </a:xfrm>
          <a:prstGeom prst="straightConnector1">
            <a:avLst/>
          </a:prstGeom>
          <a:noFill/>
          <a:ln w="28575">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132112" name="直接连接符 18">
            <a:extLst>
              <a:ext uri="{FF2B5EF4-FFF2-40B4-BE49-F238E27FC236}">
                <a16:creationId xmlns:a16="http://schemas.microsoft.com/office/drawing/2014/main" id="{1B4C0300-B4A3-461A-AA35-702439CB1C14}"/>
              </a:ext>
            </a:extLst>
          </p:cNvPr>
          <p:cNvCxnSpPr>
            <a:cxnSpLocks noChangeShapeType="1"/>
          </p:cNvCxnSpPr>
          <p:nvPr/>
        </p:nvCxnSpPr>
        <p:spPr bwMode="auto">
          <a:xfrm>
            <a:off x="9525001" y="3286125"/>
            <a:ext cx="142875" cy="7143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132113" name="直接连接符 19">
            <a:extLst>
              <a:ext uri="{FF2B5EF4-FFF2-40B4-BE49-F238E27FC236}">
                <a16:creationId xmlns:a16="http://schemas.microsoft.com/office/drawing/2014/main" id="{295D18E3-02C5-4573-BCB2-7410E6199AB9}"/>
              </a:ext>
            </a:extLst>
          </p:cNvPr>
          <p:cNvCxnSpPr>
            <a:cxnSpLocks noChangeShapeType="1"/>
          </p:cNvCxnSpPr>
          <p:nvPr/>
        </p:nvCxnSpPr>
        <p:spPr bwMode="auto">
          <a:xfrm rot="5400000" flipH="1" flipV="1">
            <a:off x="9490075" y="3178175"/>
            <a:ext cx="357188" cy="158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132114" name="直接连接符 20">
            <a:extLst>
              <a:ext uri="{FF2B5EF4-FFF2-40B4-BE49-F238E27FC236}">
                <a16:creationId xmlns:a16="http://schemas.microsoft.com/office/drawing/2014/main" id="{448DD6F1-9244-40EC-922D-493A90518A67}"/>
              </a:ext>
            </a:extLst>
          </p:cNvPr>
          <p:cNvCxnSpPr>
            <a:cxnSpLocks noChangeShapeType="1"/>
          </p:cNvCxnSpPr>
          <p:nvPr/>
        </p:nvCxnSpPr>
        <p:spPr bwMode="auto">
          <a:xfrm rot="10800000" flipV="1">
            <a:off x="4310063" y="2928939"/>
            <a:ext cx="5357812" cy="71437"/>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132115" name="直接连接符 21">
            <a:extLst>
              <a:ext uri="{FF2B5EF4-FFF2-40B4-BE49-F238E27FC236}">
                <a16:creationId xmlns:a16="http://schemas.microsoft.com/office/drawing/2014/main" id="{87B019DB-84E2-4402-9940-22DC7452F765}"/>
              </a:ext>
            </a:extLst>
          </p:cNvPr>
          <p:cNvCxnSpPr>
            <a:cxnSpLocks noChangeShapeType="1"/>
          </p:cNvCxnSpPr>
          <p:nvPr/>
        </p:nvCxnSpPr>
        <p:spPr bwMode="auto">
          <a:xfrm rot="5400000">
            <a:off x="3700464" y="3605214"/>
            <a:ext cx="1216025" cy="317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132116" name="直接箭头连接符 22">
            <a:extLst>
              <a:ext uri="{FF2B5EF4-FFF2-40B4-BE49-F238E27FC236}">
                <a16:creationId xmlns:a16="http://schemas.microsoft.com/office/drawing/2014/main" id="{86F9E95E-25EB-4A0A-9B48-3B71E865185A}"/>
              </a:ext>
            </a:extLst>
          </p:cNvPr>
          <p:cNvCxnSpPr>
            <a:cxnSpLocks noChangeShapeType="1"/>
          </p:cNvCxnSpPr>
          <p:nvPr/>
        </p:nvCxnSpPr>
        <p:spPr bwMode="auto">
          <a:xfrm>
            <a:off x="4238625" y="4214814"/>
            <a:ext cx="571500"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132117" name="直接箭头连接符 23">
            <a:extLst>
              <a:ext uri="{FF2B5EF4-FFF2-40B4-BE49-F238E27FC236}">
                <a16:creationId xmlns:a16="http://schemas.microsoft.com/office/drawing/2014/main" id="{04D6FC88-A263-4166-9608-B6E4327A28C3}"/>
              </a:ext>
            </a:extLst>
          </p:cNvPr>
          <p:cNvCxnSpPr>
            <a:cxnSpLocks noChangeShapeType="1"/>
          </p:cNvCxnSpPr>
          <p:nvPr/>
        </p:nvCxnSpPr>
        <p:spPr bwMode="auto">
          <a:xfrm rot="5400000" flipH="1" flipV="1">
            <a:off x="1524000" y="4286250"/>
            <a:ext cx="2287588" cy="1588"/>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132118" name="直接连接符 10">
            <a:extLst>
              <a:ext uri="{FF2B5EF4-FFF2-40B4-BE49-F238E27FC236}">
                <a16:creationId xmlns:a16="http://schemas.microsoft.com/office/drawing/2014/main" id="{FE4613AC-2FC6-48B8-8A4D-DA2379CCFE77}"/>
              </a:ext>
            </a:extLst>
          </p:cNvPr>
          <p:cNvCxnSpPr>
            <a:cxnSpLocks noChangeShapeType="1"/>
          </p:cNvCxnSpPr>
          <p:nvPr/>
        </p:nvCxnSpPr>
        <p:spPr bwMode="auto">
          <a:xfrm flipV="1">
            <a:off x="2524126" y="2857501"/>
            <a:ext cx="214313" cy="14287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132119" name="直接连接符 12">
            <a:extLst>
              <a:ext uri="{FF2B5EF4-FFF2-40B4-BE49-F238E27FC236}">
                <a16:creationId xmlns:a16="http://schemas.microsoft.com/office/drawing/2014/main" id="{FAB952DE-D92D-4472-BBC5-77497C8634B2}"/>
              </a:ext>
            </a:extLst>
          </p:cNvPr>
          <p:cNvCxnSpPr>
            <a:cxnSpLocks noChangeShapeType="1"/>
          </p:cNvCxnSpPr>
          <p:nvPr/>
        </p:nvCxnSpPr>
        <p:spPr bwMode="auto">
          <a:xfrm>
            <a:off x="3452814" y="3071814"/>
            <a:ext cx="142875" cy="1587"/>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132120" name="直接连接符 14">
            <a:extLst>
              <a:ext uri="{FF2B5EF4-FFF2-40B4-BE49-F238E27FC236}">
                <a16:creationId xmlns:a16="http://schemas.microsoft.com/office/drawing/2014/main" id="{9511A221-5471-4129-9550-D4BBF0DB3D59}"/>
              </a:ext>
            </a:extLst>
          </p:cNvPr>
          <p:cNvCxnSpPr>
            <a:cxnSpLocks noChangeShapeType="1"/>
          </p:cNvCxnSpPr>
          <p:nvPr/>
        </p:nvCxnSpPr>
        <p:spPr bwMode="auto">
          <a:xfrm rot="16200000" flipV="1">
            <a:off x="3202782" y="2678907"/>
            <a:ext cx="785813"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132121" name="直接连接符 27">
            <a:extLst>
              <a:ext uri="{FF2B5EF4-FFF2-40B4-BE49-F238E27FC236}">
                <a16:creationId xmlns:a16="http://schemas.microsoft.com/office/drawing/2014/main" id="{DAAA1CC7-2C33-44B3-BD75-4B6AC534497E}"/>
              </a:ext>
            </a:extLst>
          </p:cNvPr>
          <p:cNvCxnSpPr>
            <a:cxnSpLocks noChangeShapeType="1"/>
          </p:cNvCxnSpPr>
          <p:nvPr/>
        </p:nvCxnSpPr>
        <p:spPr bwMode="auto">
          <a:xfrm rot="10800000">
            <a:off x="1952626" y="2286000"/>
            <a:ext cx="1643063" cy="158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132122" name="直接连接符 18">
            <a:extLst>
              <a:ext uri="{FF2B5EF4-FFF2-40B4-BE49-F238E27FC236}">
                <a16:creationId xmlns:a16="http://schemas.microsoft.com/office/drawing/2014/main" id="{30B89D5F-FB65-4C41-8837-F9A0A94452DA}"/>
              </a:ext>
            </a:extLst>
          </p:cNvPr>
          <p:cNvCxnSpPr>
            <a:cxnSpLocks noChangeShapeType="1"/>
          </p:cNvCxnSpPr>
          <p:nvPr/>
        </p:nvCxnSpPr>
        <p:spPr bwMode="auto">
          <a:xfrm rot="5400000">
            <a:off x="844551" y="3394076"/>
            <a:ext cx="2214562" cy="1587"/>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132123" name="直接箭头连接符 20">
            <a:extLst>
              <a:ext uri="{FF2B5EF4-FFF2-40B4-BE49-F238E27FC236}">
                <a16:creationId xmlns:a16="http://schemas.microsoft.com/office/drawing/2014/main" id="{D54B59B5-0987-442E-B9AD-7E99CD254453}"/>
              </a:ext>
            </a:extLst>
          </p:cNvPr>
          <p:cNvCxnSpPr>
            <a:cxnSpLocks noChangeShapeType="1"/>
          </p:cNvCxnSpPr>
          <p:nvPr/>
        </p:nvCxnSpPr>
        <p:spPr bwMode="auto">
          <a:xfrm>
            <a:off x="2024063" y="4500564"/>
            <a:ext cx="214312"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132124" name="直接箭头连接符 23">
            <a:extLst>
              <a:ext uri="{FF2B5EF4-FFF2-40B4-BE49-F238E27FC236}">
                <a16:creationId xmlns:a16="http://schemas.microsoft.com/office/drawing/2014/main" id="{C0CB3969-BE59-4E66-A1BA-E8EDFB23BA6F}"/>
              </a:ext>
            </a:extLst>
          </p:cNvPr>
          <p:cNvCxnSpPr>
            <a:cxnSpLocks noChangeShapeType="1"/>
          </p:cNvCxnSpPr>
          <p:nvPr/>
        </p:nvCxnSpPr>
        <p:spPr bwMode="auto">
          <a:xfrm>
            <a:off x="2238375" y="3000375"/>
            <a:ext cx="285750" cy="1588"/>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132125" name="直接箭头连接符 25">
            <a:extLst>
              <a:ext uri="{FF2B5EF4-FFF2-40B4-BE49-F238E27FC236}">
                <a16:creationId xmlns:a16="http://schemas.microsoft.com/office/drawing/2014/main" id="{6FB2127B-9173-4738-9A67-CDFF63DCE1CC}"/>
              </a:ext>
            </a:extLst>
          </p:cNvPr>
          <p:cNvCxnSpPr>
            <a:cxnSpLocks noChangeShapeType="1"/>
          </p:cNvCxnSpPr>
          <p:nvPr/>
        </p:nvCxnSpPr>
        <p:spPr bwMode="auto">
          <a:xfrm>
            <a:off x="2738438" y="2857500"/>
            <a:ext cx="214312" cy="1588"/>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132126" name="直接箭头连接符 32">
            <a:extLst>
              <a:ext uri="{FF2B5EF4-FFF2-40B4-BE49-F238E27FC236}">
                <a16:creationId xmlns:a16="http://schemas.microsoft.com/office/drawing/2014/main" id="{E7B01A92-63E8-4DE1-B174-0C534D1B3141}"/>
              </a:ext>
            </a:extLst>
          </p:cNvPr>
          <p:cNvCxnSpPr>
            <a:cxnSpLocks noChangeShapeType="1"/>
          </p:cNvCxnSpPr>
          <p:nvPr/>
        </p:nvCxnSpPr>
        <p:spPr bwMode="auto">
          <a:xfrm>
            <a:off x="4095751" y="4500564"/>
            <a:ext cx="714375"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32127" name="直接箭头连接符 33">
            <a:extLst>
              <a:ext uri="{FF2B5EF4-FFF2-40B4-BE49-F238E27FC236}">
                <a16:creationId xmlns:a16="http://schemas.microsoft.com/office/drawing/2014/main" id="{672E4716-2070-4C90-88B9-C6FD94A7C6EC}"/>
              </a:ext>
            </a:extLst>
          </p:cNvPr>
          <p:cNvCxnSpPr>
            <a:cxnSpLocks noChangeShapeType="1"/>
          </p:cNvCxnSpPr>
          <p:nvPr/>
        </p:nvCxnSpPr>
        <p:spPr bwMode="auto">
          <a:xfrm>
            <a:off x="4524375" y="5000625"/>
            <a:ext cx="285750" cy="7143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32128" name="直接箭头连接符 34">
            <a:extLst>
              <a:ext uri="{FF2B5EF4-FFF2-40B4-BE49-F238E27FC236}">
                <a16:creationId xmlns:a16="http://schemas.microsoft.com/office/drawing/2014/main" id="{092D8B04-B600-4C97-9B1F-DAC6BD3581C0}"/>
              </a:ext>
            </a:extLst>
          </p:cNvPr>
          <p:cNvCxnSpPr>
            <a:cxnSpLocks noChangeShapeType="1"/>
          </p:cNvCxnSpPr>
          <p:nvPr/>
        </p:nvCxnSpPr>
        <p:spPr bwMode="auto">
          <a:xfrm>
            <a:off x="5453063" y="400050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32129" name="直接箭头连接符 35">
            <a:extLst>
              <a:ext uri="{FF2B5EF4-FFF2-40B4-BE49-F238E27FC236}">
                <a16:creationId xmlns:a16="http://schemas.microsoft.com/office/drawing/2014/main" id="{83BECA80-9E0E-47B5-8A0F-BD8C797314E3}"/>
              </a:ext>
            </a:extLst>
          </p:cNvPr>
          <p:cNvCxnSpPr>
            <a:cxnSpLocks noChangeShapeType="1"/>
          </p:cNvCxnSpPr>
          <p:nvPr/>
        </p:nvCxnSpPr>
        <p:spPr bwMode="auto">
          <a:xfrm>
            <a:off x="5524500" y="4857750"/>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32130" name="直接箭头连接符 36">
            <a:extLst>
              <a:ext uri="{FF2B5EF4-FFF2-40B4-BE49-F238E27FC236}">
                <a16:creationId xmlns:a16="http://schemas.microsoft.com/office/drawing/2014/main" id="{BBC280C3-CBEF-4028-B240-8BEE5D3DE144}"/>
              </a:ext>
            </a:extLst>
          </p:cNvPr>
          <p:cNvCxnSpPr>
            <a:cxnSpLocks noChangeShapeType="1"/>
          </p:cNvCxnSpPr>
          <p:nvPr/>
        </p:nvCxnSpPr>
        <p:spPr bwMode="auto">
          <a:xfrm rot="16200000" flipV="1">
            <a:off x="4247357" y="5603082"/>
            <a:ext cx="407988" cy="28575"/>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32131" name="直接箭头连接符 37">
            <a:extLst>
              <a:ext uri="{FF2B5EF4-FFF2-40B4-BE49-F238E27FC236}">
                <a16:creationId xmlns:a16="http://schemas.microsoft.com/office/drawing/2014/main" id="{82C84D71-CC1A-4743-8504-51467CCC0AC5}"/>
              </a:ext>
            </a:extLst>
          </p:cNvPr>
          <p:cNvCxnSpPr>
            <a:cxnSpLocks noChangeShapeType="1"/>
          </p:cNvCxnSpPr>
          <p:nvPr/>
        </p:nvCxnSpPr>
        <p:spPr bwMode="auto">
          <a:xfrm>
            <a:off x="4024313" y="3357564"/>
            <a:ext cx="171450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32132" name="直接连接符 38">
            <a:extLst>
              <a:ext uri="{FF2B5EF4-FFF2-40B4-BE49-F238E27FC236}">
                <a16:creationId xmlns:a16="http://schemas.microsoft.com/office/drawing/2014/main" id="{969C3056-A9B1-418A-9E69-58F24941DC55}"/>
              </a:ext>
            </a:extLst>
          </p:cNvPr>
          <p:cNvCxnSpPr>
            <a:cxnSpLocks noChangeShapeType="1"/>
          </p:cNvCxnSpPr>
          <p:nvPr/>
        </p:nvCxnSpPr>
        <p:spPr bwMode="auto">
          <a:xfrm>
            <a:off x="4024313" y="4857750"/>
            <a:ext cx="285750"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32133" name="直接连接符 39">
            <a:extLst>
              <a:ext uri="{FF2B5EF4-FFF2-40B4-BE49-F238E27FC236}">
                <a16:creationId xmlns:a16="http://schemas.microsoft.com/office/drawing/2014/main" id="{5AE04917-5791-46ED-BF97-67115466CCC3}"/>
              </a:ext>
            </a:extLst>
          </p:cNvPr>
          <p:cNvCxnSpPr>
            <a:cxnSpLocks noChangeShapeType="1"/>
          </p:cNvCxnSpPr>
          <p:nvPr/>
        </p:nvCxnSpPr>
        <p:spPr bwMode="auto">
          <a:xfrm>
            <a:off x="4310063" y="4857751"/>
            <a:ext cx="214312" cy="142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132134" name="直接箭头连接符 40">
            <a:extLst>
              <a:ext uri="{FF2B5EF4-FFF2-40B4-BE49-F238E27FC236}">
                <a16:creationId xmlns:a16="http://schemas.microsoft.com/office/drawing/2014/main" id="{B798D101-FA2B-47D3-800F-431B0D932E5C}"/>
              </a:ext>
            </a:extLst>
          </p:cNvPr>
          <p:cNvCxnSpPr>
            <a:cxnSpLocks noChangeShapeType="1"/>
          </p:cNvCxnSpPr>
          <p:nvPr/>
        </p:nvCxnSpPr>
        <p:spPr bwMode="auto">
          <a:xfrm>
            <a:off x="5953126" y="4857750"/>
            <a:ext cx="500063"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132135" name="直接箭头连接符 41">
            <a:extLst>
              <a:ext uri="{FF2B5EF4-FFF2-40B4-BE49-F238E27FC236}">
                <a16:creationId xmlns:a16="http://schemas.microsoft.com/office/drawing/2014/main" id="{4D6E91FC-A6E4-4BF4-A4DA-91117898179A}"/>
              </a:ext>
            </a:extLst>
          </p:cNvPr>
          <p:cNvCxnSpPr>
            <a:cxnSpLocks noChangeShapeType="1"/>
          </p:cNvCxnSpPr>
          <p:nvPr/>
        </p:nvCxnSpPr>
        <p:spPr bwMode="auto">
          <a:xfrm>
            <a:off x="5953126" y="3357564"/>
            <a:ext cx="1928813"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132136" name="直接箭头连接符 42">
            <a:extLst>
              <a:ext uri="{FF2B5EF4-FFF2-40B4-BE49-F238E27FC236}">
                <a16:creationId xmlns:a16="http://schemas.microsoft.com/office/drawing/2014/main" id="{F06F7F7D-219D-46C0-AAB0-D08CEFBD273F}"/>
              </a:ext>
            </a:extLst>
          </p:cNvPr>
          <p:cNvCxnSpPr>
            <a:cxnSpLocks noChangeShapeType="1"/>
          </p:cNvCxnSpPr>
          <p:nvPr/>
        </p:nvCxnSpPr>
        <p:spPr bwMode="auto">
          <a:xfrm>
            <a:off x="5953125" y="3929064"/>
            <a:ext cx="928688"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132137" name="直接连接符 43">
            <a:extLst>
              <a:ext uri="{FF2B5EF4-FFF2-40B4-BE49-F238E27FC236}">
                <a16:creationId xmlns:a16="http://schemas.microsoft.com/office/drawing/2014/main" id="{99FA6AFB-EE71-4BDF-BB68-DE91418E735D}"/>
              </a:ext>
            </a:extLst>
          </p:cNvPr>
          <p:cNvCxnSpPr>
            <a:cxnSpLocks noChangeShapeType="1"/>
          </p:cNvCxnSpPr>
          <p:nvPr/>
        </p:nvCxnSpPr>
        <p:spPr bwMode="auto">
          <a:xfrm rot="10800000">
            <a:off x="6453188" y="4857751"/>
            <a:ext cx="214312" cy="142875"/>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cxnSp>
      <p:cxnSp>
        <p:nvCxnSpPr>
          <p:cNvPr id="132138" name="直接箭头连接符 44">
            <a:extLst>
              <a:ext uri="{FF2B5EF4-FFF2-40B4-BE49-F238E27FC236}">
                <a16:creationId xmlns:a16="http://schemas.microsoft.com/office/drawing/2014/main" id="{341FC766-AF37-47D7-889B-C67ACF2FAC8B}"/>
              </a:ext>
            </a:extLst>
          </p:cNvPr>
          <p:cNvCxnSpPr>
            <a:cxnSpLocks noChangeShapeType="1"/>
          </p:cNvCxnSpPr>
          <p:nvPr/>
        </p:nvCxnSpPr>
        <p:spPr bwMode="auto">
          <a:xfrm>
            <a:off x="6667500" y="5000625"/>
            <a:ext cx="285750"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132139" name="直接箭头连接符 45">
            <a:extLst>
              <a:ext uri="{FF2B5EF4-FFF2-40B4-BE49-F238E27FC236}">
                <a16:creationId xmlns:a16="http://schemas.microsoft.com/office/drawing/2014/main" id="{FE6DD48E-7448-4069-AE72-A50C55E56539}"/>
              </a:ext>
            </a:extLst>
          </p:cNvPr>
          <p:cNvCxnSpPr>
            <a:cxnSpLocks noChangeShapeType="1"/>
          </p:cNvCxnSpPr>
          <p:nvPr/>
        </p:nvCxnSpPr>
        <p:spPr bwMode="auto">
          <a:xfrm rot="5400000" flipH="1" flipV="1">
            <a:off x="6381751" y="5499101"/>
            <a:ext cx="285750" cy="3175"/>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132140" name="直接箭头连接符 46">
            <a:extLst>
              <a:ext uri="{FF2B5EF4-FFF2-40B4-BE49-F238E27FC236}">
                <a16:creationId xmlns:a16="http://schemas.microsoft.com/office/drawing/2014/main" id="{947274C5-08BE-4749-936C-366B6893F193}"/>
              </a:ext>
            </a:extLst>
          </p:cNvPr>
          <p:cNvCxnSpPr>
            <a:cxnSpLocks noChangeShapeType="1"/>
          </p:cNvCxnSpPr>
          <p:nvPr/>
        </p:nvCxnSpPr>
        <p:spPr bwMode="auto">
          <a:xfrm rot="5400000" flipH="1" flipV="1">
            <a:off x="6989763" y="5321300"/>
            <a:ext cx="500062"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132141" name="直接箭头连接符 47">
            <a:extLst>
              <a:ext uri="{FF2B5EF4-FFF2-40B4-BE49-F238E27FC236}">
                <a16:creationId xmlns:a16="http://schemas.microsoft.com/office/drawing/2014/main" id="{7B792957-B1D1-4D01-B183-96EB3467B2C6}"/>
              </a:ext>
            </a:extLst>
          </p:cNvPr>
          <p:cNvCxnSpPr>
            <a:cxnSpLocks noChangeShapeType="1"/>
          </p:cNvCxnSpPr>
          <p:nvPr/>
        </p:nvCxnSpPr>
        <p:spPr bwMode="auto">
          <a:xfrm>
            <a:off x="7524750" y="3643314"/>
            <a:ext cx="357188"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132142" name="直接箭头连接符 48">
            <a:extLst>
              <a:ext uri="{FF2B5EF4-FFF2-40B4-BE49-F238E27FC236}">
                <a16:creationId xmlns:a16="http://schemas.microsoft.com/office/drawing/2014/main" id="{07058C52-63E4-4915-A4EF-71DCDD76A895}"/>
              </a:ext>
            </a:extLst>
          </p:cNvPr>
          <p:cNvCxnSpPr>
            <a:cxnSpLocks noChangeShapeType="1"/>
          </p:cNvCxnSpPr>
          <p:nvPr/>
        </p:nvCxnSpPr>
        <p:spPr bwMode="auto">
          <a:xfrm>
            <a:off x="7596188" y="4073525"/>
            <a:ext cx="285750" cy="1588"/>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132143" name="直接箭头连接符 49">
            <a:extLst>
              <a:ext uri="{FF2B5EF4-FFF2-40B4-BE49-F238E27FC236}">
                <a16:creationId xmlns:a16="http://schemas.microsoft.com/office/drawing/2014/main" id="{712809AD-03F2-477F-A992-DC990B33C064}"/>
              </a:ext>
            </a:extLst>
          </p:cNvPr>
          <p:cNvCxnSpPr>
            <a:cxnSpLocks noChangeShapeType="1"/>
          </p:cNvCxnSpPr>
          <p:nvPr/>
        </p:nvCxnSpPr>
        <p:spPr bwMode="auto">
          <a:xfrm>
            <a:off x="7596188" y="4430714"/>
            <a:ext cx="285750" cy="1587"/>
          </a:xfrm>
          <a:prstGeom prst="straightConnector1">
            <a:avLst/>
          </a:prstGeom>
          <a:noFill/>
          <a:ln w="28575">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132144" name="直接箭头连接符 50">
            <a:extLst>
              <a:ext uri="{FF2B5EF4-FFF2-40B4-BE49-F238E27FC236}">
                <a16:creationId xmlns:a16="http://schemas.microsoft.com/office/drawing/2014/main" id="{BDA2D395-4B95-4BAB-B7BF-7F66D6749685}"/>
              </a:ext>
            </a:extLst>
          </p:cNvPr>
          <p:cNvCxnSpPr>
            <a:cxnSpLocks noChangeShapeType="1"/>
          </p:cNvCxnSpPr>
          <p:nvPr/>
        </p:nvCxnSpPr>
        <p:spPr bwMode="auto">
          <a:xfrm>
            <a:off x="8096250" y="4429125"/>
            <a:ext cx="357188"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32145" name="直接箭头连接符 51">
            <a:extLst>
              <a:ext uri="{FF2B5EF4-FFF2-40B4-BE49-F238E27FC236}">
                <a16:creationId xmlns:a16="http://schemas.microsoft.com/office/drawing/2014/main" id="{86A980BB-359A-4B89-8595-045612A5CAA1}"/>
              </a:ext>
            </a:extLst>
          </p:cNvPr>
          <p:cNvCxnSpPr>
            <a:cxnSpLocks noChangeShapeType="1"/>
          </p:cNvCxnSpPr>
          <p:nvPr/>
        </p:nvCxnSpPr>
        <p:spPr bwMode="auto">
          <a:xfrm>
            <a:off x="9096375" y="4429125"/>
            <a:ext cx="285750" cy="1588"/>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32146" name="直接箭头连接符 52">
            <a:extLst>
              <a:ext uri="{FF2B5EF4-FFF2-40B4-BE49-F238E27FC236}">
                <a16:creationId xmlns:a16="http://schemas.microsoft.com/office/drawing/2014/main" id="{B28AE8D6-8FEF-4E3D-A814-3CCF5D074115}"/>
              </a:ext>
            </a:extLst>
          </p:cNvPr>
          <p:cNvCxnSpPr>
            <a:cxnSpLocks noChangeShapeType="1"/>
          </p:cNvCxnSpPr>
          <p:nvPr/>
        </p:nvCxnSpPr>
        <p:spPr bwMode="auto">
          <a:xfrm>
            <a:off x="8096250" y="3357564"/>
            <a:ext cx="1214438"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
        <p:nvSpPr>
          <p:cNvPr id="132147" name="Text Box 2">
            <a:extLst>
              <a:ext uri="{FF2B5EF4-FFF2-40B4-BE49-F238E27FC236}">
                <a16:creationId xmlns:a16="http://schemas.microsoft.com/office/drawing/2014/main" id="{AE8CBB78-BB0F-4B70-A00B-442E3D640FD5}"/>
              </a:ext>
            </a:extLst>
          </p:cNvPr>
          <p:cNvSpPr txBox="1">
            <a:spLocks noChangeArrowheads="1"/>
          </p:cNvSpPr>
          <p:nvPr/>
        </p:nvSpPr>
        <p:spPr bwMode="auto">
          <a:xfrm>
            <a:off x="1720851" y="163513"/>
            <a:ext cx="8964613"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a:solidFill>
                  <a:srgbClr val="FFCC66"/>
                </a:solidFill>
                <a:latin typeface="Times New Roman" panose="02020603050405020304" pitchFamily="18" charset="0"/>
                <a:ea typeface="宋体" panose="02010600030101010101" pitchFamily="2" charset="-122"/>
              </a:rPr>
              <a:t>4</a:t>
            </a:r>
            <a:r>
              <a:rPr lang="zh-CN" altLang="en-US" sz="2400" b="1">
                <a:solidFill>
                  <a:srgbClr val="FFCC66"/>
                </a:solidFill>
                <a:latin typeface="Times New Roman" panose="02020603050405020304" pitchFamily="18" charset="0"/>
                <a:ea typeface="宋体" panose="02010600030101010101" pitchFamily="2" charset="-122"/>
              </a:rPr>
              <a:t>、第五个时钟周期结束，即刚进入第六个周期时：</a:t>
            </a:r>
            <a:r>
              <a:rPr lang="zh-CN" altLang="en-US" sz="2400" b="1">
                <a:solidFill>
                  <a:srgbClr val="FFFFFF"/>
                </a:solidFill>
                <a:latin typeface="Times New Roman" panose="02020603050405020304" pitchFamily="18" charset="0"/>
                <a:ea typeface="宋体" panose="02010600030101010101" pitchFamily="2" charset="-122"/>
              </a:rPr>
              <a:t>PC输出5指向第六条指令；IR输出第五条指令store r8，200(r9)；A和B分别输出r5和r6的内容(第四条指令)；R输出减法结果(第三条指令)；D输出第二条指令从存储器取来的数据。</a:t>
            </a:r>
          </a:p>
        </p:txBody>
      </p:sp>
      <p:pic>
        <p:nvPicPr>
          <p:cNvPr id="132148" name="Picture 7" descr="图2">
            <a:extLst>
              <a:ext uri="{FF2B5EF4-FFF2-40B4-BE49-F238E27FC236}">
                <a16:creationId xmlns:a16="http://schemas.microsoft.com/office/drawing/2014/main" id="{6771C0BC-29DC-442A-BD49-423D38C34957}"/>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l="44940" t="44438" r="47333" b="47380"/>
          <a:stretch>
            <a:fillRect/>
          </a:stretch>
        </p:blipFill>
        <p:spPr bwMode="auto">
          <a:xfrm>
            <a:off x="9012238" y="1411288"/>
            <a:ext cx="1439862"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2149" name="直接箭头连接符 55">
            <a:extLst>
              <a:ext uri="{FF2B5EF4-FFF2-40B4-BE49-F238E27FC236}">
                <a16:creationId xmlns:a16="http://schemas.microsoft.com/office/drawing/2014/main" id="{6471DF04-475C-4BB8-AC59-FC2382B78F3A}"/>
              </a:ext>
            </a:extLst>
          </p:cNvPr>
          <p:cNvCxnSpPr>
            <a:cxnSpLocks noChangeShapeType="1"/>
          </p:cNvCxnSpPr>
          <p:nvPr/>
        </p:nvCxnSpPr>
        <p:spPr bwMode="auto">
          <a:xfrm>
            <a:off x="2452689" y="4500564"/>
            <a:ext cx="428625"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132150" name="直接箭头连接符 56">
            <a:extLst>
              <a:ext uri="{FF2B5EF4-FFF2-40B4-BE49-F238E27FC236}">
                <a16:creationId xmlns:a16="http://schemas.microsoft.com/office/drawing/2014/main" id="{2148205C-8DD3-4954-B7D4-0C51179FADF5}"/>
              </a:ext>
            </a:extLst>
          </p:cNvPr>
          <p:cNvCxnSpPr>
            <a:cxnSpLocks noChangeShapeType="1"/>
          </p:cNvCxnSpPr>
          <p:nvPr/>
        </p:nvCxnSpPr>
        <p:spPr bwMode="auto">
          <a:xfrm>
            <a:off x="3381376" y="4500564"/>
            <a:ext cx="214313"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132151" name="直接连接符 57">
            <a:extLst>
              <a:ext uri="{FF2B5EF4-FFF2-40B4-BE49-F238E27FC236}">
                <a16:creationId xmlns:a16="http://schemas.microsoft.com/office/drawing/2014/main" id="{3A25151F-1906-48FB-B6C3-D2F9945E4794}"/>
              </a:ext>
            </a:extLst>
          </p:cNvPr>
          <p:cNvCxnSpPr>
            <a:cxnSpLocks noChangeShapeType="1"/>
          </p:cNvCxnSpPr>
          <p:nvPr/>
        </p:nvCxnSpPr>
        <p:spPr bwMode="auto">
          <a:xfrm rot="5400000">
            <a:off x="1952626" y="3927476"/>
            <a:ext cx="1143000" cy="317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132152" name="直接箭头连接符 58">
            <a:extLst>
              <a:ext uri="{FF2B5EF4-FFF2-40B4-BE49-F238E27FC236}">
                <a16:creationId xmlns:a16="http://schemas.microsoft.com/office/drawing/2014/main" id="{958B7BC8-3C60-4CDD-8DB5-A4F5424A866F}"/>
              </a:ext>
            </a:extLst>
          </p:cNvPr>
          <p:cNvCxnSpPr>
            <a:cxnSpLocks noChangeShapeType="1"/>
          </p:cNvCxnSpPr>
          <p:nvPr/>
        </p:nvCxnSpPr>
        <p:spPr bwMode="auto">
          <a:xfrm>
            <a:off x="2524126" y="3357564"/>
            <a:ext cx="500063" cy="1587"/>
          </a:xfrm>
          <a:prstGeom prst="straightConnector1">
            <a:avLst/>
          </a:prstGeom>
          <a:noFill/>
          <a:ln w="28575">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132153" name="直接箭头连接符 60">
            <a:extLst>
              <a:ext uri="{FF2B5EF4-FFF2-40B4-BE49-F238E27FC236}">
                <a16:creationId xmlns:a16="http://schemas.microsoft.com/office/drawing/2014/main" id="{063C318A-6615-4D86-AE73-C9649B4E5B40}"/>
              </a:ext>
            </a:extLst>
          </p:cNvPr>
          <p:cNvCxnSpPr>
            <a:cxnSpLocks noChangeShapeType="1"/>
          </p:cNvCxnSpPr>
          <p:nvPr/>
        </p:nvCxnSpPr>
        <p:spPr bwMode="auto">
          <a:xfrm>
            <a:off x="3810000" y="4500564"/>
            <a:ext cx="285750" cy="1587"/>
          </a:xfrm>
          <a:prstGeom prst="straightConnector1">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cxnSp>
      <p:sp>
        <p:nvSpPr>
          <p:cNvPr id="132154" name="TextBox 61">
            <a:extLst>
              <a:ext uri="{FF2B5EF4-FFF2-40B4-BE49-F238E27FC236}">
                <a16:creationId xmlns:a16="http://schemas.microsoft.com/office/drawing/2014/main" id="{4FB739D7-63E5-414A-B575-85FDA1D91E64}"/>
              </a:ext>
            </a:extLst>
          </p:cNvPr>
          <p:cNvSpPr txBox="1">
            <a:spLocks noChangeArrowheads="1"/>
          </p:cNvSpPr>
          <p:nvPr/>
        </p:nvSpPr>
        <p:spPr bwMode="auto">
          <a:xfrm>
            <a:off x="2381251" y="4500564"/>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FFFF"/>
                </a:solidFill>
                <a:latin typeface="Times New Roman" panose="02020603050405020304" pitchFamily="18" charset="0"/>
                <a:ea typeface="宋体" panose="02010600030101010101" pitchFamily="2" charset="-122"/>
              </a:rPr>
              <a:t>4</a:t>
            </a:r>
            <a:endParaRPr lang="zh-CN" altLang="en-US" b="1">
              <a:solidFill>
                <a:srgbClr val="FFFFFF"/>
              </a:solidFill>
              <a:latin typeface="Times New Roman" panose="02020603050405020304" pitchFamily="18" charset="0"/>
              <a:ea typeface="宋体" panose="02010600030101010101" pitchFamily="2" charset="-122"/>
            </a:endParaRPr>
          </a:p>
        </p:txBody>
      </p:sp>
      <p:sp>
        <p:nvSpPr>
          <p:cNvPr id="132155" name="TextBox 62">
            <a:extLst>
              <a:ext uri="{FF2B5EF4-FFF2-40B4-BE49-F238E27FC236}">
                <a16:creationId xmlns:a16="http://schemas.microsoft.com/office/drawing/2014/main" id="{2F14EB2B-8622-4310-8878-52348A7FF194}"/>
              </a:ext>
            </a:extLst>
          </p:cNvPr>
          <p:cNvSpPr txBox="1">
            <a:spLocks noChangeArrowheads="1"/>
          </p:cNvSpPr>
          <p:nvPr/>
        </p:nvSpPr>
        <p:spPr bwMode="auto">
          <a:xfrm>
            <a:off x="1952626" y="4500564"/>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FFFF"/>
                </a:solidFill>
                <a:latin typeface="Times New Roman" panose="02020603050405020304" pitchFamily="18" charset="0"/>
                <a:ea typeface="宋体" panose="02010600030101010101" pitchFamily="2" charset="-122"/>
              </a:rPr>
              <a:t>5</a:t>
            </a:r>
            <a:endParaRPr lang="zh-CN" altLang="en-US" b="1">
              <a:solidFill>
                <a:srgbClr val="FFFFFF"/>
              </a:solidFill>
              <a:latin typeface="Times New Roman" panose="02020603050405020304" pitchFamily="18" charset="0"/>
              <a:ea typeface="宋体" panose="02010600030101010101" pitchFamily="2" charset="-122"/>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21" name="灯片编号占位符 1">
            <a:extLst>
              <a:ext uri="{FF2B5EF4-FFF2-40B4-BE49-F238E27FC236}">
                <a16:creationId xmlns:a16="http://schemas.microsoft.com/office/drawing/2014/main" id="{216CA72B-3B93-44D2-9EE7-544E0650680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Aft>
                <a:spcPct val="0"/>
              </a:spcAft>
            </a:pPr>
            <a:fld id="{40260F1A-48AB-4257-ACAF-13DF4B36242A}" type="slidenum">
              <a:rPr lang="zh-CN" altLang="en-US">
                <a:solidFill>
                  <a:srgbClr val="FFFFFF"/>
                </a:solidFill>
                <a:latin typeface="Times New Roman" panose="02020603050405020304" pitchFamily="18" charset="0"/>
                <a:ea typeface="宋体" panose="02010600030101010101" pitchFamily="2" charset="-122"/>
              </a:rPr>
              <a:pPr fontAlgn="base">
                <a:spcAft>
                  <a:spcPct val="0"/>
                </a:spcAft>
              </a:pPr>
              <a:t>349</a:t>
            </a:fld>
            <a:endParaRPr lang="zh-CN" altLang="en-US">
              <a:solidFill>
                <a:srgbClr val="FFFFFF"/>
              </a:solidFill>
              <a:latin typeface="Times New Roman" panose="02020603050405020304" pitchFamily="18" charset="0"/>
              <a:ea typeface="宋体" panose="02010600030101010101" pitchFamily="2" charset="-122"/>
            </a:endParaRPr>
          </a:p>
        </p:txBody>
      </p:sp>
      <p:sp>
        <p:nvSpPr>
          <p:cNvPr id="133122" name="文本框 99">
            <a:extLst>
              <a:ext uri="{FF2B5EF4-FFF2-40B4-BE49-F238E27FC236}">
                <a16:creationId xmlns:a16="http://schemas.microsoft.com/office/drawing/2014/main" id="{06B3E672-5D36-415E-A17F-D3C9DEE50F42}"/>
              </a:ext>
            </a:extLst>
          </p:cNvPr>
          <p:cNvSpPr txBox="1">
            <a:spLocks noChangeArrowheads="1"/>
          </p:cNvSpPr>
          <p:nvPr/>
        </p:nvSpPr>
        <p:spPr bwMode="auto">
          <a:xfrm>
            <a:off x="1631951" y="476250"/>
            <a:ext cx="8943975" cy="618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00025">
              <a:defRPr sz="1000" b="1">
                <a:solidFill>
                  <a:schemeClr val="bg2"/>
                </a:solidFill>
                <a:latin typeface="Arial" panose="020B0604020202020204" pitchFamily="34" charset="0"/>
                <a:ea typeface="宋体" panose="02010600030101010101" pitchFamily="2" charset="-122"/>
              </a:defRPr>
            </a:lvl1pPr>
            <a:lvl2pPr>
              <a:buFont typeface="Arial" panose="020B0604020202020204" pitchFamily="34" charset="0"/>
              <a:defRPr sz="1000" b="1">
                <a:solidFill>
                  <a:schemeClr val="bg2"/>
                </a:solidFill>
                <a:latin typeface="Arial" panose="020B0604020202020204" pitchFamily="34" charset="0"/>
                <a:ea typeface="宋体" panose="02010600030101010101" pitchFamily="2" charset="-122"/>
              </a:defRPr>
            </a:lvl2pPr>
            <a:lvl3pPr>
              <a:defRPr sz="1000" b="1">
                <a:solidFill>
                  <a:schemeClr val="bg2"/>
                </a:solidFill>
                <a:latin typeface="Arial" panose="020B0604020202020204" pitchFamily="34" charset="0"/>
                <a:ea typeface="宋体" panose="02010600030101010101" pitchFamily="2" charset="-122"/>
              </a:defRPr>
            </a:lvl3pPr>
            <a:lvl4pPr>
              <a:buFont typeface="Arial" panose="020B0604020202020204" pitchFamily="34" charset="0"/>
              <a:defRPr sz="1000" b="1">
                <a:solidFill>
                  <a:schemeClr val="bg2"/>
                </a:solidFill>
                <a:latin typeface="Arial" panose="020B0604020202020204" pitchFamily="34" charset="0"/>
                <a:ea typeface="宋体" panose="02010600030101010101" pitchFamily="2" charset="-122"/>
              </a:defRPr>
            </a:lvl4pPr>
            <a:lvl5pPr>
              <a:defRPr sz="1000" b="1">
                <a:solidFill>
                  <a:schemeClr val="bg2"/>
                </a:solidFill>
                <a:latin typeface="Arial" panose="020B0604020202020204" pitchFamily="34" charset="0"/>
                <a:ea typeface="宋体" panose="02010600030101010101" pitchFamily="2" charset="-122"/>
              </a:defRPr>
            </a:lvl5pPr>
            <a:lvl6pPr fontAlgn="base">
              <a:spcBef>
                <a:spcPct val="50000"/>
              </a:spcBef>
              <a:spcAft>
                <a:spcPct val="0"/>
              </a:spcAft>
              <a:defRPr sz="1000" b="1">
                <a:solidFill>
                  <a:schemeClr val="bg2"/>
                </a:solidFill>
                <a:latin typeface="Arial" panose="020B0604020202020204" pitchFamily="34" charset="0"/>
                <a:ea typeface="宋体" panose="02010600030101010101" pitchFamily="2" charset="-122"/>
              </a:defRPr>
            </a:lvl6pPr>
            <a:lvl7pPr fontAlgn="base">
              <a:spcBef>
                <a:spcPct val="50000"/>
              </a:spcBef>
              <a:spcAft>
                <a:spcPct val="0"/>
              </a:spcAft>
              <a:defRPr sz="1000" b="1">
                <a:solidFill>
                  <a:schemeClr val="bg2"/>
                </a:solidFill>
                <a:latin typeface="Arial" panose="020B0604020202020204" pitchFamily="34" charset="0"/>
                <a:ea typeface="宋体" panose="02010600030101010101" pitchFamily="2" charset="-122"/>
              </a:defRPr>
            </a:lvl7pPr>
            <a:lvl8pPr fontAlgn="base">
              <a:spcBef>
                <a:spcPct val="50000"/>
              </a:spcBef>
              <a:spcAft>
                <a:spcPct val="0"/>
              </a:spcAft>
              <a:defRPr sz="1000" b="1">
                <a:solidFill>
                  <a:schemeClr val="bg2"/>
                </a:solidFill>
                <a:latin typeface="Arial" panose="020B0604020202020204" pitchFamily="34" charset="0"/>
                <a:ea typeface="宋体" panose="02010600030101010101" pitchFamily="2" charset="-122"/>
              </a:defRPr>
            </a:lvl8pPr>
            <a:lvl9pPr fontAlgn="base">
              <a:spcBef>
                <a:spcPct val="50000"/>
              </a:spcBef>
              <a:spcAft>
                <a:spcPct val="0"/>
              </a:spcAft>
              <a:defRPr sz="1000" b="1">
                <a:solidFill>
                  <a:schemeClr val="bg2"/>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400" b="0">
                <a:solidFill>
                  <a:srgbClr val="FFFFFF"/>
                </a:solidFill>
                <a:latin typeface="宋体" panose="02010600030101010101" pitchFamily="2" charset="-122"/>
              </a:rPr>
              <a:t>1</a:t>
            </a:r>
            <a:r>
              <a:rPr lang="zh-CN" altLang="en-US" sz="2400" b="0">
                <a:solidFill>
                  <a:srgbClr val="FFFFFF"/>
                </a:solidFill>
                <a:latin typeface="宋体" panose="02010600030101010101" pitchFamily="2" charset="-122"/>
              </a:rPr>
              <a:t>）当第</a:t>
            </a:r>
            <a:r>
              <a:rPr lang="en-US" altLang="zh-CN" sz="2400" b="0">
                <a:solidFill>
                  <a:srgbClr val="FFFFFF"/>
                </a:solidFill>
                <a:latin typeface="宋体" panose="02010600030101010101" pitchFamily="2" charset="-122"/>
              </a:rPr>
              <a:t>5</a:t>
            </a:r>
            <a:r>
              <a:rPr lang="zh-CN" altLang="en-US" sz="2400" b="0">
                <a:solidFill>
                  <a:srgbClr val="FFFFFF"/>
                </a:solidFill>
                <a:latin typeface="宋体" panose="02010600030101010101" pitchFamily="2" charset="-122"/>
              </a:rPr>
              <a:t>个时钟周期结束时（即刚进入第</a:t>
            </a:r>
            <a:r>
              <a:rPr lang="en-US" altLang="zh-CN" sz="2400" b="0">
                <a:solidFill>
                  <a:srgbClr val="FFFFFF"/>
                </a:solidFill>
                <a:latin typeface="宋体" panose="02010600030101010101" pitchFamily="2" charset="-122"/>
              </a:rPr>
              <a:t>6</a:t>
            </a:r>
            <a:r>
              <a:rPr lang="zh-CN" altLang="en-US" sz="2400" b="0">
                <a:solidFill>
                  <a:srgbClr val="FFFFFF"/>
                </a:solidFill>
                <a:latin typeface="宋体" panose="02010600030101010101" pitchFamily="2" charset="-122"/>
              </a:rPr>
              <a:t>个时钟周期），给出以下流水线寄存器的内容</a:t>
            </a:r>
          </a:p>
          <a:p>
            <a:pPr fontAlgn="base">
              <a:spcBef>
                <a:spcPct val="50000"/>
              </a:spcBef>
              <a:spcAft>
                <a:spcPct val="0"/>
              </a:spcAft>
            </a:pPr>
            <a:r>
              <a:rPr lang="en-US" altLang="zh-CN" sz="2400" b="0">
                <a:solidFill>
                  <a:srgbClr val="FFFFFF"/>
                </a:solidFill>
                <a:latin typeface="宋体" panose="02010600030101010101" pitchFamily="2" charset="-122"/>
              </a:rPr>
              <a:t>(1)IF</a:t>
            </a:r>
            <a:r>
              <a:rPr lang="zh-CN" altLang="en-US" sz="2400" b="0">
                <a:solidFill>
                  <a:srgbClr val="FFFFFF"/>
                </a:solidFill>
                <a:latin typeface="宋体" panose="02010600030101010101" pitchFamily="2" charset="-122"/>
              </a:rPr>
              <a:t>级的</a:t>
            </a:r>
            <a:r>
              <a:rPr lang="en-US" altLang="zh-CN" sz="2400" b="0">
                <a:solidFill>
                  <a:srgbClr val="FFFFFF"/>
                </a:solidFill>
                <a:latin typeface="宋体" panose="02010600030101010101" pitchFamily="2" charset="-122"/>
              </a:rPr>
              <a:t>PC</a:t>
            </a:r>
            <a:r>
              <a:rPr lang="zh-CN" altLang="en-US" sz="2400" b="0">
                <a:solidFill>
                  <a:srgbClr val="FFFFFF"/>
                </a:solidFill>
                <a:latin typeface="宋体" panose="02010600030101010101" pitchFamily="2" charset="-122"/>
              </a:rPr>
              <a:t>内容 </a:t>
            </a:r>
            <a:r>
              <a:rPr lang="en-US" altLang="zh-CN" sz="2400" b="0">
                <a:solidFill>
                  <a:srgbClr val="FFFFFF"/>
                </a:solidFill>
                <a:latin typeface="宋体" panose="02010600030101010101" pitchFamily="2" charset="-122"/>
              </a:rPr>
              <a:t>= </a:t>
            </a:r>
            <a:r>
              <a:rPr lang="en-US" altLang="zh-CN" sz="2400" b="0" u="sng">
                <a:solidFill>
                  <a:srgbClr val="FFFFFF"/>
                </a:solidFill>
                <a:latin typeface="宋体" panose="02010600030101010101" pitchFamily="2" charset="-122"/>
              </a:rPr>
              <a:t>     </a:t>
            </a:r>
            <a:r>
              <a:rPr lang="zh-CN" altLang="en-US" sz="2400" b="0">
                <a:solidFill>
                  <a:srgbClr val="FFFFFF"/>
                </a:solidFill>
                <a:latin typeface="宋体" panose="02010600030101010101" pitchFamily="2" charset="-122"/>
              </a:rPr>
              <a:t>，</a:t>
            </a:r>
            <a:r>
              <a:rPr lang="en-US" altLang="zh-CN" sz="2400" b="0">
                <a:solidFill>
                  <a:srgbClr val="FFFFFF"/>
                </a:solidFill>
                <a:latin typeface="宋体" panose="02010600030101010101" pitchFamily="2" charset="-122"/>
              </a:rPr>
              <a:t>IR</a:t>
            </a:r>
            <a:r>
              <a:rPr lang="zh-CN" altLang="en-US" sz="2400" b="0">
                <a:solidFill>
                  <a:srgbClr val="FFFFFF"/>
                </a:solidFill>
                <a:latin typeface="宋体" panose="02010600030101010101" pitchFamily="2" charset="-122"/>
              </a:rPr>
              <a:t>的内容是</a:t>
            </a:r>
            <a:r>
              <a:rPr lang="zh-CN" altLang="en-US" sz="2400" b="0" u="sng">
                <a:solidFill>
                  <a:srgbClr val="FFFFFF"/>
                </a:solidFill>
                <a:latin typeface="宋体" panose="02010600030101010101" pitchFamily="2" charset="-122"/>
              </a:rPr>
              <a:t>   </a:t>
            </a:r>
            <a:r>
              <a:rPr lang="en-US" altLang="zh-CN" sz="2400" b="0" u="sng">
                <a:solidFill>
                  <a:srgbClr val="FFFFFF"/>
                </a:solidFill>
                <a:latin typeface="宋体" panose="02010600030101010101" pitchFamily="2" charset="-122"/>
              </a:rPr>
              <a:t>        </a:t>
            </a:r>
            <a:r>
              <a:rPr lang="zh-CN" altLang="en-US" sz="2400" b="0">
                <a:solidFill>
                  <a:srgbClr val="FFFFFF"/>
                </a:solidFill>
                <a:latin typeface="宋体" panose="02010600030101010101" pitchFamily="2" charset="-122"/>
              </a:rPr>
              <a:t>；</a:t>
            </a:r>
          </a:p>
          <a:p>
            <a:pPr fontAlgn="base">
              <a:spcBef>
                <a:spcPct val="50000"/>
              </a:spcBef>
              <a:spcAft>
                <a:spcPct val="0"/>
              </a:spcAft>
            </a:pPr>
            <a:r>
              <a:rPr lang="en-US" altLang="zh-CN" sz="2400" b="0">
                <a:solidFill>
                  <a:srgbClr val="FFFFFF"/>
                </a:solidFill>
                <a:latin typeface="宋体" panose="02010600030101010101" pitchFamily="2" charset="-122"/>
              </a:rPr>
              <a:t>(2)ID</a:t>
            </a:r>
            <a:r>
              <a:rPr lang="zh-CN" altLang="en-US" sz="2400" b="0">
                <a:solidFill>
                  <a:srgbClr val="FFFFFF"/>
                </a:solidFill>
                <a:latin typeface="宋体" panose="02010600030101010101" pitchFamily="2" charset="-122"/>
              </a:rPr>
              <a:t>级的</a:t>
            </a:r>
            <a:r>
              <a:rPr lang="en-US" altLang="zh-CN" sz="2400" b="0">
                <a:solidFill>
                  <a:srgbClr val="FFFFFF"/>
                </a:solidFill>
                <a:latin typeface="宋体" panose="02010600030101010101" pitchFamily="2" charset="-122"/>
              </a:rPr>
              <a:t>A</a:t>
            </a:r>
            <a:r>
              <a:rPr lang="zh-CN" altLang="en-US" sz="2400" b="0">
                <a:solidFill>
                  <a:srgbClr val="FFFFFF"/>
                </a:solidFill>
                <a:latin typeface="宋体" panose="02010600030101010101" pitchFamily="2" charset="-122"/>
              </a:rPr>
              <a:t>寄存器内容来自寄存器</a:t>
            </a:r>
            <a:r>
              <a:rPr lang="zh-CN" altLang="en-US" sz="2400" b="0" u="sng">
                <a:solidFill>
                  <a:srgbClr val="FFFFFF"/>
                </a:solidFill>
                <a:latin typeface="宋体" panose="02010600030101010101" pitchFamily="2" charset="-122"/>
              </a:rPr>
              <a:t>   </a:t>
            </a:r>
            <a:r>
              <a:rPr lang="en-US" altLang="zh-CN" sz="2400" b="0" u="sng">
                <a:solidFill>
                  <a:srgbClr val="FFFFFF"/>
                </a:solidFill>
                <a:latin typeface="宋体" panose="02010600030101010101" pitchFamily="2" charset="-122"/>
              </a:rPr>
              <a:t> </a:t>
            </a:r>
            <a:r>
              <a:rPr lang="zh-CN" altLang="en-US" sz="2400" b="0">
                <a:solidFill>
                  <a:srgbClr val="FFFFFF"/>
                </a:solidFill>
                <a:latin typeface="宋体" panose="02010600030101010101" pitchFamily="2" charset="-122"/>
              </a:rPr>
              <a:t>，</a:t>
            </a:r>
            <a:r>
              <a:rPr lang="en-US" altLang="zh-CN" sz="2400" b="0">
                <a:solidFill>
                  <a:srgbClr val="FFFFFF"/>
                </a:solidFill>
                <a:latin typeface="宋体" panose="02010600030101010101" pitchFamily="2" charset="-122"/>
              </a:rPr>
              <a:t>B</a:t>
            </a:r>
            <a:r>
              <a:rPr lang="zh-CN" altLang="en-US" sz="2400" b="0">
                <a:solidFill>
                  <a:srgbClr val="FFFFFF"/>
                </a:solidFill>
                <a:latin typeface="宋体" panose="02010600030101010101" pitchFamily="2" charset="-122"/>
              </a:rPr>
              <a:t>寄存器内容来自寄存器</a:t>
            </a:r>
            <a:r>
              <a:rPr lang="zh-CN" altLang="en-US" sz="2400" b="0" u="sng">
                <a:solidFill>
                  <a:srgbClr val="FFFFFF"/>
                </a:solidFill>
                <a:latin typeface="宋体" panose="02010600030101010101" pitchFamily="2" charset="-122"/>
              </a:rPr>
              <a:t>    </a:t>
            </a:r>
            <a:r>
              <a:rPr lang="en-US" altLang="zh-CN" sz="2400" b="0" u="sng">
                <a:solidFill>
                  <a:srgbClr val="FFFFFF"/>
                </a:solidFill>
                <a:latin typeface="宋体" panose="02010600030101010101" pitchFamily="2" charset="-122"/>
              </a:rPr>
              <a:t>  </a:t>
            </a:r>
            <a:r>
              <a:rPr lang="zh-CN" altLang="en-US" sz="2400" b="0">
                <a:solidFill>
                  <a:srgbClr val="FFFFFF"/>
                </a:solidFill>
                <a:latin typeface="宋体" panose="02010600030101010101" pitchFamily="2" charset="-122"/>
              </a:rPr>
              <a:t>，</a:t>
            </a:r>
            <a:r>
              <a:rPr lang="en-US" altLang="zh-CN" sz="2400" b="0">
                <a:solidFill>
                  <a:srgbClr val="FFFFFF"/>
                </a:solidFill>
                <a:latin typeface="宋体" panose="02010600030101010101" pitchFamily="2" charset="-122"/>
              </a:rPr>
              <a:t>d</a:t>
            </a:r>
            <a:r>
              <a:rPr lang="zh-CN" altLang="en-US" sz="2400" b="0">
                <a:solidFill>
                  <a:srgbClr val="FFFFFF"/>
                </a:solidFill>
                <a:latin typeface="宋体" panose="02010600030101010101" pitchFamily="2" charset="-122"/>
              </a:rPr>
              <a:t>寄存器内容</a:t>
            </a:r>
            <a:r>
              <a:rPr lang="en-US" altLang="zh-CN" sz="2400" b="0">
                <a:solidFill>
                  <a:srgbClr val="FFFFFF"/>
                </a:solidFill>
                <a:latin typeface="宋体" panose="02010600030101010101" pitchFamily="2" charset="-122"/>
              </a:rPr>
              <a:t>= </a:t>
            </a:r>
            <a:r>
              <a:rPr lang="en-US" altLang="zh-CN" sz="2400" b="0" u="sng">
                <a:solidFill>
                  <a:srgbClr val="FFFFFF"/>
                </a:solidFill>
                <a:latin typeface="宋体" panose="02010600030101010101" pitchFamily="2" charset="-122"/>
              </a:rPr>
              <a:t>         </a:t>
            </a:r>
            <a:r>
              <a:rPr lang="zh-CN" altLang="en-US" sz="2400" b="0">
                <a:solidFill>
                  <a:srgbClr val="FFFFFF"/>
                </a:solidFill>
                <a:latin typeface="宋体" panose="02010600030101010101" pitchFamily="2" charset="-122"/>
              </a:rPr>
              <a:t>；</a:t>
            </a:r>
          </a:p>
          <a:p>
            <a:pPr fontAlgn="base">
              <a:spcBef>
                <a:spcPct val="50000"/>
              </a:spcBef>
              <a:spcAft>
                <a:spcPct val="0"/>
              </a:spcAft>
            </a:pPr>
            <a:r>
              <a:rPr lang="en-US" altLang="zh-CN" sz="2400" b="0">
                <a:solidFill>
                  <a:srgbClr val="FFFFFF"/>
                </a:solidFill>
                <a:latin typeface="宋体" panose="02010600030101010101" pitchFamily="2" charset="-122"/>
              </a:rPr>
              <a:t>(3)EXE</a:t>
            </a:r>
            <a:r>
              <a:rPr lang="zh-CN" altLang="en-US" sz="2400" b="0">
                <a:solidFill>
                  <a:srgbClr val="FFFFFF"/>
                </a:solidFill>
                <a:latin typeface="宋体" panose="02010600030101010101" pitchFamily="2" charset="-122"/>
              </a:rPr>
              <a:t>与</a:t>
            </a:r>
            <a:r>
              <a:rPr lang="en-US" altLang="zh-CN" sz="2400" b="0">
                <a:solidFill>
                  <a:srgbClr val="FFFFFF"/>
                </a:solidFill>
                <a:latin typeface="宋体" panose="02010600030101010101" pitchFamily="2" charset="-122"/>
              </a:rPr>
              <a:t>MEM</a:t>
            </a:r>
            <a:r>
              <a:rPr lang="zh-CN" altLang="en-US" sz="2400" b="0">
                <a:solidFill>
                  <a:srgbClr val="FFFFFF"/>
                </a:solidFill>
                <a:latin typeface="宋体" panose="02010600030101010101" pitchFamily="2" charset="-122"/>
              </a:rPr>
              <a:t>级之间的</a:t>
            </a:r>
            <a:r>
              <a:rPr lang="en-US" altLang="zh-CN" sz="2400" b="0">
                <a:solidFill>
                  <a:srgbClr val="FFFFFF"/>
                </a:solidFill>
                <a:latin typeface="宋体" panose="02010600030101010101" pitchFamily="2" charset="-122"/>
              </a:rPr>
              <a:t>R</a:t>
            </a:r>
            <a:r>
              <a:rPr lang="zh-CN" altLang="en-US" sz="2400" b="0">
                <a:solidFill>
                  <a:srgbClr val="FFFFFF"/>
                </a:solidFill>
                <a:latin typeface="宋体" panose="02010600030101010101" pitchFamily="2" charset="-122"/>
              </a:rPr>
              <a:t>寄存器内容是</a:t>
            </a:r>
            <a:r>
              <a:rPr lang="zh-CN" altLang="en-US" sz="2400" b="0" u="sng">
                <a:solidFill>
                  <a:srgbClr val="FFFFFF"/>
                </a:solidFill>
                <a:latin typeface="宋体" panose="02010600030101010101" pitchFamily="2" charset="-122"/>
              </a:rPr>
              <a:t>    </a:t>
            </a:r>
            <a:r>
              <a:rPr lang="en-US" altLang="zh-CN" sz="2400" b="0" u="sng">
                <a:solidFill>
                  <a:srgbClr val="FFFFFF"/>
                </a:solidFill>
                <a:latin typeface="宋体" panose="02010600030101010101" pitchFamily="2" charset="-122"/>
              </a:rPr>
              <a:t>     </a:t>
            </a:r>
            <a:r>
              <a:rPr lang="zh-CN" altLang="en-US" sz="2400" b="0">
                <a:solidFill>
                  <a:srgbClr val="FFFFFF"/>
                </a:solidFill>
                <a:latin typeface="宋体" panose="02010600030101010101" pitchFamily="2" charset="-122"/>
              </a:rPr>
              <a:t>， </a:t>
            </a:r>
            <a:r>
              <a:rPr lang="en-US" altLang="zh-CN" sz="2400" b="0">
                <a:solidFill>
                  <a:srgbClr val="FFFFFF"/>
                </a:solidFill>
                <a:latin typeface="宋体" panose="02010600030101010101" pitchFamily="2" charset="-122"/>
              </a:rPr>
              <a:t>S </a:t>
            </a:r>
            <a:r>
              <a:rPr lang="zh-CN" altLang="en-US" sz="2400" b="0">
                <a:solidFill>
                  <a:srgbClr val="FFFFFF"/>
                </a:solidFill>
                <a:latin typeface="宋体" panose="02010600030101010101" pitchFamily="2" charset="-122"/>
              </a:rPr>
              <a:t>寄存器内容</a:t>
            </a:r>
            <a:r>
              <a:rPr lang="en-US" altLang="zh-CN" sz="2400" b="0">
                <a:solidFill>
                  <a:srgbClr val="FFFFFF"/>
                </a:solidFill>
                <a:latin typeface="宋体" panose="02010600030101010101" pitchFamily="2" charset="-122"/>
              </a:rPr>
              <a:t>= </a:t>
            </a:r>
            <a:r>
              <a:rPr lang="en-US" altLang="zh-CN" sz="2400" b="0" u="sng">
                <a:solidFill>
                  <a:srgbClr val="FFFFFF"/>
                </a:solidFill>
                <a:latin typeface="宋体" panose="02010600030101010101" pitchFamily="2" charset="-122"/>
              </a:rPr>
              <a:t>        </a:t>
            </a:r>
            <a:r>
              <a:rPr lang="zh-CN" altLang="en-US" sz="2400" b="0" u="sng">
                <a:solidFill>
                  <a:srgbClr val="FFFFFF"/>
                </a:solidFill>
                <a:latin typeface="宋体" panose="02010600030101010101" pitchFamily="2" charset="-122"/>
              </a:rPr>
              <a:t>；  </a:t>
            </a:r>
          </a:p>
          <a:p>
            <a:pPr fontAlgn="base">
              <a:spcBef>
                <a:spcPct val="50000"/>
              </a:spcBef>
              <a:spcAft>
                <a:spcPct val="0"/>
              </a:spcAft>
            </a:pPr>
            <a:r>
              <a:rPr lang="en-US" altLang="zh-CN" sz="2400" b="0">
                <a:solidFill>
                  <a:srgbClr val="FFFFFF"/>
                </a:solidFill>
                <a:latin typeface="宋体" panose="02010600030101010101" pitchFamily="2" charset="-122"/>
              </a:rPr>
              <a:t>(4)MEM</a:t>
            </a:r>
            <a:r>
              <a:rPr lang="zh-CN" altLang="en-US" sz="2400" b="0">
                <a:solidFill>
                  <a:srgbClr val="FFFFFF"/>
                </a:solidFill>
                <a:latin typeface="宋体" panose="02010600030101010101" pitchFamily="2" charset="-122"/>
              </a:rPr>
              <a:t>与</a:t>
            </a:r>
            <a:r>
              <a:rPr lang="en-US" altLang="zh-CN" sz="2400" b="0">
                <a:solidFill>
                  <a:srgbClr val="FFFFFF"/>
                </a:solidFill>
                <a:latin typeface="宋体" panose="02010600030101010101" pitchFamily="2" charset="-122"/>
              </a:rPr>
              <a:t>WB</a:t>
            </a:r>
            <a:r>
              <a:rPr lang="zh-CN" altLang="en-US" sz="2400" b="0">
                <a:solidFill>
                  <a:srgbClr val="FFFFFF"/>
                </a:solidFill>
                <a:latin typeface="宋体" panose="02010600030101010101" pitchFamily="2" charset="-122"/>
              </a:rPr>
              <a:t>级之间的</a:t>
            </a:r>
            <a:r>
              <a:rPr lang="en-US" altLang="zh-CN" sz="2400" b="0">
                <a:solidFill>
                  <a:srgbClr val="FFFFFF"/>
                </a:solidFill>
                <a:latin typeface="宋体" panose="02010600030101010101" pitchFamily="2" charset="-122"/>
              </a:rPr>
              <a:t>D</a:t>
            </a:r>
            <a:r>
              <a:rPr lang="zh-CN" altLang="en-US" sz="2400" b="0">
                <a:solidFill>
                  <a:srgbClr val="FFFFFF"/>
                </a:solidFill>
                <a:latin typeface="宋体" panose="02010600030101010101" pitchFamily="2" charset="-122"/>
              </a:rPr>
              <a:t>寄存器内容是</a:t>
            </a:r>
            <a:r>
              <a:rPr lang="zh-CN" altLang="en-US" sz="2400" b="0" u="sng">
                <a:solidFill>
                  <a:srgbClr val="FFFFFF"/>
                </a:solidFill>
                <a:latin typeface="宋体" panose="02010600030101010101" pitchFamily="2" charset="-122"/>
              </a:rPr>
              <a:t>          </a:t>
            </a:r>
            <a:r>
              <a:rPr lang="zh-CN" altLang="en-US" sz="2400" b="0">
                <a:solidFill>
                  <a:srgbClr val="FFFFFF"/>
                </a:solidFill>
                <a:latin typeface="宋体" panose="02010600030101010101" pitchFamily="2" charset="-122"/>
              </a:rPr>
              <a:t>， </a:t>
            </a:r>
            <a:r>
              <a:rPr lang="en-US" altLang="zh-CN" sz="2400" b="0">
                <a:solidFill>
                  <a:srgbClr val="FFFFFF"/>
                </a:solidFill>
                <a:latin typeface="宋体" panose="02010600030101010101" pitchFamily="2" charset="-122"/>
              </a:rPr>
              <a:t>d </a:t>
            </a:r>
            <a:r>
              <a:rPr lang="zh-CN" altLang="en-US" sz="2400" b="0">
                <a:solidFill>
                  <a:srgbClr val="FFFFFF"/>
                </a:solidFill>
                <a:latin typeface="宋体" panose="02010600030101010101" pitchFamily="2" charset="-122"/>
              </a:rPr>
              <a:t>寄存器内容</a:t>
            </a:r>
            <a:r>
              <a:rPr lang="en-US" altLang="zh-CN" sz="2400" b="0">
                <a:solidFill>
                  <a:srgbClr val="FFFFFF"/>
                </a:solidFill>
                <a:latin typeface="宋体" panose="02010600030101010101" pitchFamily="2" charset="-122"/>
              </a:rPr>
              <a:t>=</a:t>
            </a:r>
            <a:r>
              <a:rPr lang="en-US" altLang="zh-CN" sz="2400" b="0" u="sng">
                <a:solidFill>
                  <a:srgbClr val="FFFFFF"/>
                </a:solidFill>
                <a:latin typeface="宋体" panose="02010600030101010101" pitchFamily="2" charset="-122"/>
              </a:rPr>
              <a:t>       </a:t>
            </a:r>
            <a:r>
              <a:rPr lang="zh-CN" altLang="en-US" sz="2400" b="0" u="sng">
                <a:solidFill>
                  <a:srgbClr val="FFFFFF"/>
                </a:solidFill>
                <a:latin typeface="宋体" panose="02010600030101010101" pitchFamily="2" charset="-122"/>
              </a:rPr>
              <a:t>；</a:t>
            </a:r>
          </a:p>
          <a:p>
            <a:pPr fontAlgn="base">
              <a:spcBef>
                <a:spcPct val="50000"/>
              </a:spcBef>
              <a:spcAft>
                <a:spcPct val="0"/>
              </a:spcAft>
            </a:pPr>
            <a:endParaRPr lang="zh-CN" altLang="en-US" sz="2400" b="0" u="sng">
              <a:solidFill>
                <a:srgbClr val="FFFFFF"/>
              </a:solidFill>
              <a:latin typeface="宋体" panose="02010600030101010101" pitchFamily="2" charset="-122"/>
            </a:endParaRPr>
          </a:p>
          <a:p>
            <a:pPr fontAlgn="base">
              <a:spcBef>
                <a:spcPct val="50000"/>
              </a:spcBef>
              <a:spcAft>
                <a:spcPct val="0"/>
              </a:spcAft>
            </a:pPr>
            <a:r>
              <a:rPr lang="en-US" altLang="zh-CN" sz="2400" b="0">
                <a:solidFill>
                  <a:srgbClr val="FFFFFF"/>
                </a:solidFill>
                <a:latin typeface="宋体" panose="02010600030101010101" pitchFamily="2" charset="-122"/>
              </a:rPr>
              <a:t>2</a:t>
            </a:r>
            <a:r>
              <a:rPr lang="zh-CN" altLang="en-US" sz="2400" b="0">
                <a:solidFill>
                  <a:srgbClr val="FFFFFF"/>
                </a:solidFill>
                <a:latin typeface="宋体" panose="02010600030101010101" pitchFamily="2" charset="-122"/>
              </a:rPr>
              <a:t>）</a:t>
            </a:r>
            <a:r>
              <a:rPr lang="en-US" altLang="zh-CN" sz="2400" b="0">
                <a:solidFill>
                  <a:srgbClr val="FFFFFF"/>
                </a:solidFill>
                <a:latin typeface="宋体" panose="02010600030101010101" pitchFamily="2" charset="-122"/>
              </a:rPr>
              <a:t>WB</a:t>
            </a:r>
            <a:r>
              <a:rPr lang="zh-CN" altLang="en-US" sz="2400" b="0">
                <a:solidFill>
                  <a:srgbClr val="FFFFFF"/>
                </a:solidFill>
                <a:latin typeface="宋体" panose="02010600030101010101" pitchFamily="2" charset="-122"/>
              </a:rPr>
              <a:t>级上指令“</a:t>
            </a:r>
            <a:r>
              <a:rPr lang="en-US" altLang="zh-CN" sz="2400" b="0">
                <a:solidFill>
                  <a:srgbClr val="FFFFFF"/>
                </a:solidFill>
                <a:latin typeface="宋体" panose="02010600030101010101" pitchFamily="2" charset="-122"/>
              </a:rPr>
              <a:t>add r1, r1, 4”</a:t>
            </a:r>
            <a:r>
              <a:rPr lang="zh-CN" altLang="en-US" sz="2400" b="0">
                <a:solidFill>
                  <a:srgbClr val="FFFFFF"/>
                </a:solidFill>
                <a:latin typeface="宋体" panose="02010600030101010101" pitchFamily="2" charset="-122"/>
              </a:rPr>
              <a:t>这一级完成的操作和所需要的控制信号。</a:t>
            </a:r>
          </a:p>
          <a:p>
            <a:pPr fontAlgn="base">
              <a:spcBef>
                <a:spcPct val="50000"/>
              </a:spcBef>
              <a:spcAft>
                <a:spcPct val="0"/>
              </a:spcAft>
            </a:pPr>
            <a:endParaRPr lang="zh-CN" altLang="en-US" sz="2400" b="0">
              <a:solidFill>
                <a:srgbClr val="FFFFFF"/>
              </a:solidFill>
              <a:latin typeface="宋体" panose="02010600030101010101" pitchFamily="2" charset="-122"/>
            </a:endParaRPr>
          </a:p>
        </p:txBody>
      </p:sp>
      <p:sp>
        <p:nvSpPr>
          <p:cNvPr id="2" name="文本框 1">
            <a:extLst>
              <a:ext uri="{FF2B5EF4-FFF2-40B4-BE49-F238E27FC236}">
                <a16:creationId xmlns:a16="http://schemas.microsoft.com/office/drawing/2014/main" id="{EDAF2906-EF1B-4F77-AE12-6DCF1B795F67}"/>
              </a:ext>
            </a:extLst>
          </p:cNvPr>
          <p:cNvSpPr txBox="1"/>
          <p:nvPr/>
        </p:nvSpPr>
        <p:spPr>
          <a:xfrm>
            <a:off x="1663700" y="6046789"/>
            <a:ext cx="8580438" cy="860425"/>
          </a:xfrm>
          <a:prstGeom prst="rect">
            <a:avLst/>
          </a:prstGeom>
          <a:noFill/>
        </p:spPr>
        <p:txBody>
          <a:bodyPr wrap="none">
            <a:spAutoFit/>
          </a:bodyPr>
          <a:lstStyle/>
          <a:p>
            <a:pPr fontAlgn="base">
              <a:spcBef>
                <a:spcPct val="50000"/>
              </a:spcBef>
              <a:spcAft>
                <a:spcPct val="0"/>
              </a:spcAft>
            </a:pPr>
            <a:r>
              <a:rPr lang="en-US" altLang="zh-CN" sz="2000" b="1" kern="0" dirty="0">
                <a:solidFill>
                  <a:srgbClr val="FFFFFF"/>
                </a:solidFill>
                <a:effectLst>
                  <a:outerShdw blurRad="38100" dist="38100" dir="2700000" algn="tl">
                    <a:srgbClr val="000000"/>
                  </a:outerShdw>
                </a:effectLst>
                <a:latin typeface="Times New Roman"/>
                <a:ea typeface="宋体"/>
                <a:sym typeface="+mn-ea"/>
              </a:rPr>
              <a:t>3</a:t>
            </a:r>
            <a:r>
              <a:rPr lang="zh-CN" altLang="en-US" sz="2000" b="1" kern="0" dirty="0">
                <a:solidFill>
                  <a:srgbClr val="FFFFFF"/>
                </a:solidFill>
                <a:effectLst>
                  <a:outerShdw blurRad="38100" dist="38100" dir="2700000" algn="tl">
                    <a:srgbClr val="000000"/>
                  </a:outerShdw>
                </a:effectLst>
                <a:latin typeface="Times New Roman"/>
                <a:ea typeface="宋体"/>
                <a:sym typeface="+mn-ea"/>
              </a:rPr>
              <a:t>）写出指令“</a:t>
            </a:r>
            <a:r>
              <a:rPr lang="en-US" altLang="zh-CN" sz="2000" b="1" kern="0" dirty="0" err="1">
                <a:solidFill>
                  <a:srgbClr val="FFFFFF"/>
                </a:solidFill>
                <a:effectLst>
                  <a:outerShdw blurRad="38100" dist="38100" dir="2700000" algn="tl">
                    <a:srgbClr val="000000"/>
                  </a:outerShdw>
                </a:effectLst>
                <a:latin typeface="Times New Roman"/>
                <a:ea typeface="宋体"/>
                <a:sym typeface="+mn-ea"/>
              </a:rPr>
              <a:t>and</a:t>
            </a:r>
            <a:r>
              <a:rPr lang="en-US" altLang="zh-CN" sz="2000" b="1" kern="0" dirty="0">
                <a:solidFill>
                  <a:srgbClr val="FFFFFF"/>
                </a:solidFill>
                <a:effectLst>
                  <a:outerShdw blurRad="38100" dist="38100" dir="2700000" algn="tl">
                    <a:srgbClr val="000000"/>
                  </a:outerShdw>
                </a:effectLst>
                <a:latin typeface="Times New Roman"/>
                <a:ea typeface="宋体"/>
                <a:sym typeface="+mn-ea"/>
              </a:rPr>
              <a:t> r1, r2, r3</a:t>
            </a:r>
            <a:r>
              <a:rPr lang="zh-CN" altLang="en-US" sz="2000" b="1" kern="0" dirty="0">
                <a:solidFill>
                  <a:srgbClr val="FFFFFF"/>
                </a:solidFill>
                <a:effectLst>
                  <a:outerShdw blurRad="38100" dist="38100" dir="2700000" algn="tl">
                    <a:srgbClr val="000000"/>
                  </a:outerShdw>
                </a:effectLst>
                <a:latin typeface="Times New Roman"/>
                <a:ea typeface="宋体"/>
                <a:sym typeface="+mn-ea"/>
              </a:rPr>
              <a:t>”</a:t>
            </a:r>
            <a:r>
              <a:rPr lang="en-US" altLang="zh-CN" sz="2000" b="1" kern="0" dirty="0">
                <a:solidFill>
                  <a:srgbClr val="FFFFFF"/>
                </a:solidFill>
                <a:effectLst>
                  <a:outerShdw blurRad="38100" dist="38100" dir="2700000" algn="tl">
                    <a:srgbClr val="000000"/>
                  </a:outerShdw>
                </a:effectLst>
                <a:latin typeface="Times New Roman"/>
                <a:ea typeface="宋体"/>
                <a:sym typeface="+mn-ea"/>
              </a:rPr>
              <a:t>, </a:t>
            </a:r>
            <a:r>
              <a:rPr lang="zh-CN" altLang="en-US" sz="2000" b="1" kern="0" dirty="0">
                <a:solidFill>
                  <a:srgbClr val="FFFFFF"/>
                </a:solidFill>
                <a:effectLst>
                  <a:outerShdw blurRad="38100" dist="38100" dir="2700000" algn="tl">
                    <a:srgbClr val="000000"/>
                  </a:outerShdw>
                </a:effectLst>
                <a:latin typeface="Times New Roman"/>
                <a:ea typeface="宋体"/>
                <a:sym typeface="+mn-ea"/>
              </a:rPr>
              <a:t>“</a:t>
            </a:r>
            <a:r>
              <a:rPr lang="en-US" altLang="zh-CN" sz="2000" b="1" kern="0" dirty="0">
                <a:solidFill>
                  <a:srgbClr val="FFFFFF"/>
                </a:solidFill>
                <a:effectLst>
                  <a:outerShdw blurRad="38100" dist="38100" dir="2700000" algn="tl">
                    <a:srgbClr val="000000"/>
                  </a:outerShdw>
                </a:effectLst>
                <a:latin typeface="Times New Roman"/>
                <a:ea typeface="宋体"/>
                <a:sym typeface="+mn-ea"/>
              </a:rPr>
              <a:t>load  r1, 10( r2 )</a:t>
            </a:r>
            <a:r>
              <a:rPr lang="zh-CN" altLang="en-US" sz="2000" b="1" kern="0" dirty="0">
                <a:solidFill>
                  <a:srgbClr val="FFFFFF"/>
                </a:solidFill>
                <a:effectLst>
                  <a:outerShdw blurRad="38100" dist="38100" dir="2700000" algn="tl">
                    <a:srgbClr val="000000"/>
                  </a:outerShdw>
                </a:effectLst>
                <a:latin typeface="Times New Roman"/>
                <a:ea typeface="宋体"/>
                <a:sym typeface="+mn-ea"/>
              </a:rPr>
              <a:t>”，“</a:t>
            </a:r>
            <a:r>
              <a:rPr lang="en-US" altLang="zh-CN" sz="2000" b="1" kern="0" dirty="0">
                <a:solidFill>
                  <a:srgbClr val="FFFFFF"/>
                </a:solidFill>
                <a:effectLst>
                  <a:outerShdw blurRad="38100" dist="38100" dir="2700000" algn="tl">
                    <a:srgbClr val="000000"/>
                  </a:outerShdw>
                </a:effectLst>
                <a:latin typeface="Times New Roman"/>
                <a:ea typeface="宋体"/>
                <a:sym typeface="+mn-ea"/>
              </a:rPr>
              <a:t>store  r3, 20( r4 )</a:t>
            </a:r>
            <a:r>
              <a:rPr lang="zh-CN" altLang="en-US" sz="2000" b="1" kern="0" dirty="0">
                <a:solidFill>
                  <a:srgbClr val="FFFFFF"/>
                </a:solidFill>
                <a:effectLst>
                  <a:outerShdw blurRad="38100" dist="38100" dir="2700000" algn="tl">
                    <a:srgbClr val="000000"/>
                  </a:outerShdw>
                </a:effectLst>
                <a:latin typeface="Times New Roman"/>
                <a:ea typeface="宋体"/>
                <a:sym typeface="+mn-ea"/>
              </a:rPr>
              <a:t>”</a:t>
            </a:r>
            <a:r>
              <a:rPr lang="en-US" altLang="zh-CN" sz="2000" b="1" kern="0" dirty="0">
                <a:solidFill>
                  <a:srgbClr val="FFFFFF"/>
                </a:solidFill>
                <a:effectLst>
                  <a:outerShdw blurRad="38100" dist="38100" dir="2700000" algn="tl">
                    <a:srgbClr val="000000"/>
                  </a:outerShdw>
                </a:effectLst>
                <a:latin typeface="Times New Roman"/>
                <a:ea typeface="宋体"/>
                <a:sym typeface="+mn-ea"/>
              </a:rPr>
              <a:t>,</a:t>
            </a:r>
          </a:p>
          <a:p>
            <a:pPr fontAlgn="base">
              <a:spcBef>
                <a:spcPct val="50000"/>
              </a:spcBef>
              <a:spcAft>
                <a:spcPct val="0"/>
              </a:spcAft>
            </a:pPr>
            <a:r>
              <a:rPr lang="zh-CN" altLang="en-US" sz="2000" b="1" kern="0" dirty="0">
                <a:solidFill>
                  <a:srgbClr val="FFFFFF"/>
                </a:solidFill>
                <a:effectLst>
                  <a:outerShdw blurRad="38100" dist="38100" dir="2700000" algn="tl">
                    <a:srgbClr val="000000"/>
                  </a:outerShdw>
                </a:effectLst>
                <a:latin typeface="Times New Roman"/>
                <a:ea typeface="宋体"/>
                <a:sym typeface="+mn-ea"/>
              </a:rPr>
              <a:t>所需要的控制信号。</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a:xfrm>
            <a:off x="2095501" y="285751"/>
            <a:ext cx="7993063" cy="766763"/>
          </a:xfrm>
        </p:spPr>
        <p:txBody>
          <a:bodyPr vert="horz" wrap="square" lIns="91440" tIns="45720" rIns="91440" bIns="45720" numCol="1" anchor="ctr" anchorCtr="0" compatLnSpc="1"/>
          <a:lstStyle/>
          <a:p>
            <a:pPr eaLnBrk="1" hangingPunct="1">
              <a:defRPr/>
            </a:pPr>
            <a:r>
              <a:rPr lang="en-US" altLang="zh-CN" dirty="0"/>
              <a:t>Q8 </a:t>
            </a:r>
            <a:r>
              <a:rPr lang="zh-CN" altLang="en-US" dirty="0"/>
              <a:t>计算题</a:t>
            </a:r>
            <a:endParaRPr lang="en-US" altLang="zh-CN" dirty="0"/>
          </a:p>
        </p:txBody>
      </p:sp>
      <p:sp>
        <p:nvSpPr>
          <p:cNvPr id="122883" name="Rectangle 3"/>
          <p:cNvSpPr>
            <a:spLocks noGrp="1"/>
          </p:cNvSpPr>
          <p:nvPr>
            <p:ph idx="1"/>
          </p:nvPr>
        </p:nvSpPr>
        <p:spPr>
          <a:xfrm>
            <a:off x="1834356" y="1052514"/>
            <a:ext cx="8515350" cy="5018087"/>
          </a:xfrm>
        </p:spPr>
        <p:txBody>
          <a:bodyPr vert="horz" wrap="square" lIns="91440" tIns="45720" rIns="91440" bIns="45720" numCol="1" anchor="t" anchorCtr="0" compatLnSpc="1"/>
          <a:lstStyle/>
          <a:p>
            <a:pPr marL="0" indent="0" eaLnBrk="1" hangingPunct="1">
              <a:lnSpc>
                <a:spcPct val="150000"/>
              </a:lnSpc>
              <a:buNone/>
            </a:pPr>
            <a:r>
              <a:rPr lang="zh-CN" altLang="en-US" sz="2000" b="1" dirty="0">
                <a:effectLst/>
              </a:rPr>
              <a:t>下表表示一些</a:t>
            </a:r>
            <a:r>
              <a:rPr lang="en-US" altLang="zh-CN" sz="2000" b="1" dirty="0">
                <a:effectLst/>
              </a:rPr>
              <a:t>SPEC2006</a:t>
            </a:r>
            <a:r>
              <a:rPr lang="zh-CN" altLang="en-US" sz="2000" b="1" dirty="0">
                <a:effectLst/>
              </a:rPr>
              <a:t>基准测试程序在</a:t>
            </a:r>
            <a:r>
              <a:rPr lang="en-US" altLang="zh-CN" sz="2000" b="1" dirty="0">
                <a:effectLst/>
              </a:rPr>
              <a:t>AMD</a:t>
            </a:r>
            <a:r>
              <a:rPr lang="zh-CN" altLang="en-US" sz="2000" b="1" dirty="0">
                <a:effectLst/>
              </a:rPr>
              <a:t>某芯片上的测试结果，请计算回答以下问题：</a:t>
            </a:r>
          </a:p>
          <a:p>
            <a:pPr marL="0" indent="0" eaLnBrk="1" hangingPunct="1">
              <a:lnSpc>
                <a:spcPct val="150000"/>
              </a:lnSpc>
              <a:buNone/>
            </a:pPr>
            <a:r>
              <a:rPr lang="zh-CN" altLang="en-US" sz="2000" b="1" dirty="0">
                <a:effectLst/>
              </a:rPr>
              <a:t>（</a:t>
            </a:r>
            <a:r>
              <a:rPr lang="en-US" altLang="zh-CN" sz="2000" b="1" dirty="0">
                <a:effectLst/>
              </a:rPr>
              <a:t>1</a:t>
            </a:r>
            <a:r>
              <a:rPr lang="zh-CN" altLang="en-US" sz="2000" b="1" dirty="0">
                <a:effectLst/>
              </a:rPr>
              <a:t>）	假设该处理器的时钟频率为</a:t>
            </a:r>
            <a:r>
              <a:rPr lang="en-US" altLang="zh-CN" sz="2000" b="1" dirty="0">
                <a:effectLst/>
              </a:rPr>
              <a:t>2GHz</a:t>
            </a:r>
            <a:r>
              <a:rPr lang="zh-CN" altLang="en-US" sz="2000" b="1" dirty="0">
                <a:effectLst/>
              </a:rPr>
              <a:t>，计算两个程序的</a:t>
            </a:r>
            <a:r>
              <a:rPr lang="en-US" altLang="zh-CN" sz="2000" b="1" dirty="0">
                <a:effectLst/>
              </a:rPr>
              <a:t>CPI</a:t>
            </a:r>
            <a:r>
              <a:rPr lang="zh-CN" altLang="en-US" sz="2000" b="1" dirty="0">
                <a:effectLst/>
              </a:rPr>
              <a:t>值。</a:t>
            </a:r>
          </a:p>
        </p:txBody>
      </p:sp>
      <p:sp>
        <p:nvSpPr>
          <p:cNvPr id="27652" name="灯片编号占位符 1"/>
          <p:cNvSpPr txBox="1">
            <a:spLocks noGrp="1"/>
          </p:cNvSpPr>
          <p:nvPr>
            <p:ph type="sldNum" sz="quarter" idx="11"/>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algn="r" eaLnBrk="1" hangingPunct="1">
              <a:defRPr/>
            </a:pPr>
            <a:fld id="{9A0DB2DC-4C9A-4742-B13C-FB6460FD3503}" type="slidenum">
              <a:rPr lang="zh-CN" altLang="en-US" sz="1200" dirty="0">
                <a:solidFill>
                  <a:srgbClr val="FFFFFF"/>
                </a:solidFill>
                <a:latin typeface="Arial" panose="020B0604020202020204" pitchFamily="34" charset="0"/>
              </a:rPr>
              <a:pPr algn="r" eaLnBrk="1" hangingPunct="1">
                <a:defRPr/>
              </a:pPr>
              <a:t>35</a:t>
            </a:fld>
            <a:endParaRPr lang="zh-CN" altLang="en-US" sz="1200" dirty="0">
              <a:solidFill>
                <a:srgbClr val="FFFFFF"/>
              </a:solidFill>
              <a:latin typeface="Arial" panose="020B0604020202020204" pitchFamily="34" charset="0"/>
            </a:endParaRPr>
          </a:p>
        </p:txBody>
      </p:sp>
      <p:graphicFrame>
        <p:nvGraphicFramePr>
          <p:cNvPr id="2" name="表格 1"/>
          <p:cNvGraphicFramePr>
            <a:graphicFrameLocks noGrp="1"/>
          </p:cNvGraphicFramePr>
          <p:nvPr/>
        </p:nvGraphicFramePr>
        <p:xfrm>
          <a:off x="3555350" y="2691930"/>
          <a:ext cx="5073362" cy="1739253"/>
        </p:xfrm>
        <a:graphic>
          <a:graphicData uri="http://schemas.openxmlformats.org/drawingml/2006/table">
            <a:tbl>
              <a:tblPr firstRow="1" firstCol="1" bandRow="1">
                <a:tableStyleId>{5C22544A-7EE6-4342-B048-85BDC9FD1C3A}</a:tableStyleId>
              </a:tblPr>
              <a:tblGrid>
                <a:gridCol w="1446959">
                  <a:extLst>
                    <a:ext uri="{9D8B030D-6E8A-4147-A177-3AD203B41FA5}">
                      <a16:colId xmlns:a16="http://schemas.microsoft.com/office/drawing/2014/main" val="20000"/>
                    </a:ext>
                  </a:extLst>
                </a:gridCol>
                <a:gridCol w="1166773">
                  <a:extLst>
                    <a:ext uri="{9D8B030D-6E8A-4147-A177-3AD203B41FA5}">
                      <a16:colId xmlns:a16="http://schemas.microsoft.com/office/drawing/2014/main" val="20001"/>
                    </a:ext>
                  </a:extLst>
                </a:gridCol>
                <a:gridCol w="1182784">
                  <a:extLst>
                    <a:ext uri="{9D8B030D-6E8A-4147-A177-3AD203B41FA5}">
                      <a16:colId xmlns:a16="http://schemas.microsoft.com/office/drawing/2014/main" val="20002"/>
                    </a:ext>
                  </a:extLst>
                </a:gridCol>
                <a:gridCol w="1276846">
                  <a:extLst>
                    <a:ext uri="{9D8B030D-6E8A-4147-A177-3AD203B41FA5}">
                      <a16:colId xmlns:a16="http://schemas.microsoft.com/office/drawing/2014/main" val="20003"/>
                    </a:ext>
                  </a:extLst>
                </a:gridCol>
              </a:tblGrid>
              <a:tr h="579751">
                <a:tc>
                  <a:txBody>
                    <a:bodyPr/>
                    <a:lstStyle/>
                    <a:p>
                      <a:pPr algn="ctr">
                        <a:spcAft>
                          <a:spcPts val="0"/>
                        </a:spcAft>
                      </a:pPr>
                      <a:r>
                        <a:rPr lang="zh-CN" sz="1800" kern="100" dirty="0">
                          <a:effectLst/>
                        </a:rPr>
                        <a:t>基准测试程序名</a:t>
                      </a:r>
                      <a:endParaRPr lang="zh-CN" sz="3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指令数</a:t>
                      </a:r>
                    </a:p>
                    <a:p>
                      <a:pPr algn="ctr">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sym typeface="+mn-ea"/>
                        </a:rPr>
                        <a:t>（</a:t>
                      </a:r>
                      <a:r>
                        <a:rPr lang="en-US" altLang="zh-CN" sz="1600" kern="100">
                          <a:effectLst/>
                          <a:latin typeface="等线" panose="02010600030101010101" pitchFamily="2" charset="-122"/>
                          <a:ea typeface="等线" panose="02010600030101010101" pitchFamily="2" charset="-122"/>
                          <a:cs typeface="Times New Roman" panose="02020603050405020304" pitchFamily="18" charset="0"/>
                          <a:sym typeface="+mn-ea"/>
                        </a:rPr>
                        <a:t>10</a:t>
                      </a:r>
                      <a:r>
                        <a:rPr lang="en-US" altLang="zh-CN" sz="1600" kern="100" baseline="30000">
                          <a:effectLst/>
                          <a:latin typeface="等线" panose="02010600030101010101" pitchFamily="2" charset="-122"/>
                          <a:ea typeface="等线" panose="02010600030101010101" pitchFamily="2" charset="-122"/>
                          <a:cs typeface="Times New Roman" panose="02020603050405020304" pitchFamily="18" charset="0"/>
                          <a:sym typeface="+mn-ea"/>
                        </a:rPr>
                        <a:t>9</a:t>
                      </a:r>
                      <a:r>
                        <a:rPr lang="zh-CN" sz="1600" kern="100">
                          <a:effectLst/>
                          <a:latin typeface="等线" panose="02010600030101010101" pitchFamily="2" charset="-122"/>
                          <a:ea typeface="等线" panose="02010600030101010101" pitchFamily="2" charset="-122"/>
                          <a:cs typeface="Times New Roman" panose="02020603050405020304" pitchFamily="18" charset="0"/>
                          <a:sym typeface="+mn-ea"/>
                        </a:rPr>
                        <a:t>）</a:t>
                      </a:r>
                    </a:p>
                  </a:txBody>
                  <a:tcPr marL="68580" marR="68580" marT="0" marB="0"/>
                </a:tc>
                <a:tc>
                  <a:txBody>
                    <a:bodyPr/>
                    <a:lstStyle/>
                    <a:p>
                      <a:pPr algn="ctr">
                        <a:spcAft>
                          <a:spcPts val="0"/>
                        </a:spcAft>
                      </a:pPr>
                      <a:r>
                        <a:rPr lang="zh-CN" sz="1800" kern="100" dirty="0">
                          <a:effectLst/>
                        </a:rPr>
                        <a:t>执行时间（</a:t>
                      </a:r>
                      <a:r>
                        <a:rPr lang="en-US" sz="1800" kern="100" dirty="0">
                          <a:effectLst/>
                        </a:rPr>
                        <a:t>s</a:t>
                      </a:r>
                      <a:r>
                        <a:rPr lang="zh-CN" sz="1800" kern="100" dirty="0">
                          <a:effectLst/>
                        </a:rPr>
                        <a:t>）</a:t>
                      </a:r>
                      <a:endParaRPr lang="zh-CN" sz="3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参考时间（</a:t>
                      </a:r>
                      <a:r>
                        <a:rPr lang="en-US" sz="1800" kern="100">
                          <a:effectLst/>
                        </a:rPr>
                        <a:t>s</a:t>
                      </a:r>
                      <a:r>
                        <a:rPr lang="zh-CN" sz="1800" kern="100">
                          <a:effectLst/>
                        </a:rPr>
                        <a:t>）</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79751">
                <a:tc>
                  <a:txBody>
                    <a:bodyPr/>
                    <a:lstStyle/>
                    <a:p>
                      <a:pPr algn="ctr">
                        <a:spcAft>
                          <a:spcPts val="0"/>
                        </a:spcAft>
                      </a:pPr>
                      <a:r>
                        <a:rPr lang="en-US" sz="1800" kern="100">
                          <a:effectLst/>
                        </a:rPr>
                        <a:t>A</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2118</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500</a:t>
                      </a:r>
                      <a:endParaRPr lang="zh-CN" sz="3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9770</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79751">
                <a:tc>
                  <a:txBody>
                    <a:bodyPr/>
                    <a:lstStyle/>
                    <a:p>
                      <a:pPr algn="ctr">
                        <a:spcAft>
                          <a:spcPts val="0"/>
                        </a:spcAft>
                      </a:pPr>
                      <a:r>
                        <a:rPr lang="en-US" sz="1800" kern="100">
                          <a:effectLst/>
                        </a:rPr>
                        <a:t>B</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336</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1200</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9120</a:t>
                      </a:r>
                      <a:endParaRPr lang="zh-CN" sz="3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bl>
          </a:graphicData>
        </a:graphic>
      </p:graphicFrame>
      <p:sp>
        <p:nvSpPr>
          <p:cNvPr id="3" name="矩形 2"/>
          <p:cNvSpPr/>
          <p:nvPr/>
        </p:nvSpPr>
        <p:spPr>
          <a:xfrm>
            <a:off x="2356891" y="4122795"/>
            <a:ext cx="7731672" cy="2306955"/>
          </a:xfrm>
          <a:prstGeom prst="rect">
            <a:avLst/>
          </a:prstGeom>
        </p:spPr>
        <p:txBody>
          <a:bodyPr wrap="square">
            <a:spAutoFit/>
          </a:bodyPr>
          <a:lstStyle/>
          <a:p>
            <a:pPr>
              <a:lnSpc>
                <a:spcPct val="150000"/>
              </a:lnSpc>
            </a:pPr>
            <a:r>
              <a:rPr lang="zh-CN" altLang="en-US" sz="2400" b="1" dirty="0"/>
              <a:t>答案：</a:t>
            </a:r>
            <a:endParaRPr lang="en-US" altLang="zh-CN" sz="2400" b="1" dirty="0"/>
          </a:p>
          <a:p>
            <a:pPr>
              <a:lnSpc>
                <a:spcPct val="150000"/>
              </a:lnSpc>
            </a:pPr>
            <a:r>
              <a:rPr lang="en-US" altLang="zh-CN" sz="2400" b="1" dirty="0"/>
              <a:t>(1) CPI = </a:t>
            </a:r>
            <a:r>
              <a:rPr lang="zh-CN" altLang="en-US" sz="2400" b="1" dirty="0"/>
              <a:t>周期数</a:t>
            </a:r>
            <a:r>
              <a:rPr lang="en-US" altLang="zh-CN" sz="2400" b="1" dirty="0"/>
              <a:t>/</a:t>
            </a:r>
            <a:r>
              <a:rPr lang="zh-CN" altLang="en-US" sz="2400" b="1" dirty="0"/>
              <a:t>指令数 </a:t>
            </a:r>
            <a:r>
              <a:rPr lang="en-US" altLang="zh-CN" sz="2400" b="1" dirty="0"/>
              <a:t>= </a:t>
            </a:r>
            <a:r>
              <a:rPr lang="zh-CN" altLang="en-US" sz="2400" b="1" dirty="0"/>
              <a:t>执行时间*频率</a:t>
            </a:r>
            <a:r>
              <a:rPr lang="en-US" altLang="zh-CN" sz="2400" b="1" dirty="0"/>
              <a:t>/</a:t>
            </a:r>
            <a:r>
              <a:rPr lang="zh-CN" altLang="en-US" sz="2400" b="1" dirty="0"/>
              <a:t>指令数</a:t>
            </a:r>
          </a:p>
          <a:p>
            <a:pPr>
              <a:lnSpc>
                <a:spcPct val="150000"/>
              </a:lnSpc>
            </a:pPr>
            <a:r>
              <a:rPr lang="en-US" altLang="zh-CN" sz="2400" b="1" dirty="0"/>
              <a:t>         </a:t>
            </a:r>
            <a:r>
              <a:rPr lang="zh-CN" altLang="en-US" sz="2400" b="1" dirty="0"/>
              <a:t>基准测试程序</a:t>
            </a:r>
            <a:r>
              <a:rPr lang="en-US" altLang="zh-CN" sz="2400" b="1" dirty="0"/>
              <a:t>A:   500s * 2GHZ/(2118</a:t>
            </a:r>
            <a:r>
              <a:rPr lang="en-US" altLang="zh-CN" sz="2400" b="1" dirty="0">
                <a:sym typeface="+mn-ea"/>
              </a:rPr>
              <a:t>*</a:t>
            </a:r>
            <a:r>
              <a:rPr lang="en-US" altLang="zh-CN" sz="2400" b="1" kern="100">
                <a:latin typeface="等线" panose="02010600030101010101" pitchFamily="2" charset="-122"/>
                <a:ea typeface="等线" panose="02010600030101010101" pitchFamily="2" charset="-122"/>
                <a:cs typeface="Times New Roman" panose="02020603050405020304" pitchFamily="18" charset="0"/>
                <a:sym typeface="+mn-ea"/>
              </a:rPr>
              <a:t>10</a:t>
            </a:r>
            <a:r>
              <a:rPr lang="en-US" altLang="zh-CN" sz="2400" b="1" kern="100" baseline="30000">
                <a:latin typeface="等线" panose="02010600030101010101" pitchFamily="2" charset="-122"/>
                <a:ea typeface="等线" panose="02010600030101010101" pitchFamily="2" charset="-122"/>
                <a:cs typeface="Times New Roman" panose="02020603050405020304" pitchFamily="18" charset="0"/>
                <a:sym typeface="+mn-ea"/>
              </a:rPr>
              <a:t>9</a:t>
            </a:r>
            <a:r>
              <a:rPr lang="en-US" altLang="zh-CN" sz="2400" b="1" dirty="0"/>
              <a:t>) </a:t>
            </a:r>
            <a:r>
              <a:rPr lang="en-US" altLang="zh-CN" sz="2400" b="1" dirty="0">
                <a:latin typeface="Arial" panose="020B0604020202020204" pitchFamily="34" charset="0"/>
                <a:cs typeface="Arial" panose="020B0604020202020204" pitchFamily="34" charset="0"/>
              </a:rPr>
              <a:t>≈</a:t>
            </a:r>
            <a:r>
              <a:rPr lang="en-US" altLang="zh-CN" sz="2400" b="1" dirty="0"/>
              <a:t> 0.47</a:t>
            </a:r>
          </a:p>
          <a:p>
            <a:pPr>
              <a:lnSpc>
                <a:spcPct val="150000"/>
              </a:lnSpc>
            </a:pPr>
            <a:r>
              <a:rPr lang="en-US" altLang="zh-CN" sz="2400" b="1" dirty="0"/>
              <a:t>         </a:t>
            </a:r>
            <a:r>
              <a:rPr lang="zh-CN" altLang="en-US" sz="2400" b="1" dirty="0">
                <a:sym typeface="+mn-ea"/>
              </a:rPr>
              <a:t>基准测试程序</a:t>
            </a:r>
            <a:r>
              <a:rPr lang="en-US" altLang="zh-CN" sz="2400" b="1" dirty="0"/>
              <a:t>B</a:t>
            </a:r>
            <a:r>
              <a:rPr lang="zh-CN" altLang="en-US" sz="2400" b="1" dirty="0"/>
              <a:t>：</a:t>
            </a:r>
            <a:r>
              <a:rPr lang="en-US" altLang="zh-CN" sz="2400" b="1" dirty="0"/>
              <a:t>1200*2GHZ/(336</a:t>
            </a:r>
            <a:r>
              <a:rPr lang="en-US" altLang="zh-CN" sz="2400" b="1" dirty="0">
                <a:sym typeface="+mn-ea"/>
              </a:rPr>
              <a:t>*</a:t>
            </a:r>
            <a:r>
              <a:rPr lang="en-US" altLang="zh-CN" sz="2400" b="1" kern="100">
                <a:latin typeface="等线" panose="02010600030101010101" pitchFamily="2" charset="-122"/>
                <a:ea typeface="等线" panose="02010600030101010101" pitchFamily="2" charset="-122"/>
                <a:cs typeface="Times New Roman" panose="02020603050405020304" pitchFamily="18" charset="0"/>
                <a:sym typeface="+mn-ea"/>
              </a:rPr>
              <a:t>10</a:t>
            </a:r>
            <a:r>
              <a:rPr lang="en-US" altLang="zh-CN" sz="2400" b="1" kern="100" baseline="30000">
                <a:latin typeface="等线" panose="02010600030101010101" pitchFamily="2" charset="-122"/>
                <a:ea typeface="等线" panose="02010600030101010101" pitchFamily="2" charset="-122"/>
                <a:cs typeface="Times New Roman" panose="02020603050405020304" pitchFamily="18" charset="0"/>
                <a:sym typeface="+mn-ea"/>
              </a:rPr>
              <a:t>9</a:t>
            </a:r>
            <a:r>
              <a:rPr lang="en-US" altLang="zh-CN" sz="2400" b="1" dirty="0"/>
              <a:t>) </a:t>
            </a:r>
            <a:r>
              <a:rPr lang="en-US" altLang="zh-CN" sz="2400" b="1" dirty="0">
                <a:latin typeface="Arial" panose="020B0604020202020204" pitchFamily="34" charset="0"/>
                <a:cs typeface="Arial" panose="020B0604020202020204" pitchFamily="34" charset="0"/>
                <a:sym typeface="+mn-ea"/>
              </a:rPr>
              <a:t>≈</a:t>
            </a:r>
            <a:r>
              <a:rPr lang="en-US" altLang="zh-CN" sz="2400" b="1" dirty="0">
                <a:sym typeface="+mn-ea"/>
              </a:rPr>
              <a:t> </a:t>
            </a:r>
            <a:r>
              <a:rPr lang="en-US" altLang="zh-CN" sz="2400" b="1" dirty="0"/>
              <a:t>7.1</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3" name="Rectangle 2">
            <a:extLst>
              <a:ext uri="{FF2B5EF4-FFF2-40B4-BE49-F238E27FC236}">
                <a16:creationId xmlns:a16="http://schemas.microsoft.com/office/drawing/2014/main" id="{F2243066-F880-44E0-A257-1B0520700A17}"/>
              </a:ext>
            </a:extLst>
          </p:cNvPr>
          <p:cNvSpPr>
            <a:spLocks noGrp="1"/>
          </p:cNvSpPr>
          <p:nvPr>
            <p:ph type="ctrTitle" sz="quarter"/>
          </p:nvPr>
        </p:nvSpPr>
        <p:spPr>
          <a:xfrm>
            <a:off x="1922464" y="71439"/>
            <a:ext cx="8201025" cy="1470025"/>
          </a:xfrm>
        </p:spPr>
        <p:txBody>
          <a:bodyPr/>
          <a:lstStyle/>
          <a:p>
            <a:pPr eaLnBrk="1" hangingPunct="1"/>
            <a:r>
              <a:rPr lang="en-US" altLang="zh-CN" sz="4400" noProof="1">
                <a:solidFill>
                  <a:srgbClr val="FFFF00"/>
                </a:solidFill>
                <a:latin typeface="华文新魏" panose="02010800040101010101" pitchFamily="2" charset="-122"/>
                <a:ea typeface="华文新魏" panose="02010800040101010101" pitchFamily="2" charset="-122"/>
              </a:rPr>
              <a:t>3-3</a:t>
            </a:r>
            <a:r>
              <a:rPr lang="zh-CN" altLang="en-US" sz="4800" noProof="1">
                <a:solidFill>
                  <a:srgbClr val="FFFF00"/>
                </a:solidFill>
                <a:latin typeface="华文新魏" panose="02010800040101010101" pitchFamily="2" charset="-122"/>
                <a:ea typeface="华文新魏" panose="02010800040101010101" pitchFamily="2" charset="-122"/>
              </a:rPr>
              <a:t>流水线处理机及其设计</a:t>
            </a:r>
          </a:p>
        </p:txBody>
      </p:sp>
      <p:sp>
        <p:nvSpPr>
          <p:cNvPr id="8194" name="Rectangle 3">
            <a:extLst>
              <a:ext uri="{FF2B5EF4-FFF2-40B4-BE49-F238E27FC236}">
                <a16:creationId xmlns:a16="http://schemas.microsoft.com/office/drawing/2014/main" id="{AD16A63E-6687-4A69-B9E2-31D35BAFD256}"/>
              </a:ext>
            </a:extLst>
          </p:cNvPr>
          <p:cNvSpPr>
            <a:spLocks noGrp="1"/>
          </p:cNvSpPr>
          <p:nvPr>
            <p:ph type="subTitle" sz="quarter" idx="1"/>
          </p:nvPr>
        </p:nvSpPr>
        <p:spPr>
          <a:xfrm>
            <a:off x="3071813" y="1557338"/>
            <a:ext cx="7232650" cy="4248150"/>
          </a:xfrm>
        </p:spPr>
        <p:txBody>
          <a:bodyPr/>
          <a:lstStyle/>
          <a:p>
            <a:pPr algn="l" eaLnBrk="1" hangingPunct="1">
              <a:lnSpc>
                <a:spcPct val="120000"/>
              </a:lnSpc>
              <a:spcBef>
                <a:spcPct val="0"/>
              </a:spcBef>
            </a:pPr>
            <a:r>
              <a:rPr lang="en-US" altLang="zh-CN" b="1" noProof="1">
                <a:solidFill>
                  <a:srgbClr val="FFCC00"/>
                </a:solidFill>
              </a:rPr>
              <a:t>3-3.1  </a:t>
            </a:r>
            <a:r>
              <a:rPr lang="zh-CN" altLang="en-US" b="1" noProof="1">
                <a:solidFill>
                  <a:srgbClr val="FFCC00"/>
                </a:solidFill>
              </a:rPr>
              <a:t>结构相关及解决方法</a:t>
            </a:r>
          </a:p>
          <a:p>
            <a:pPr algn="l" eaLnBrk="1" hangingPunct="1">
              <a:lnSpc>
                <a:spcPct val="120000"/>
              </a:lnSpc>
              <a:spcBef>
                <a:spcPct val="0"/>
              </a:spcBef>
            </a:pPr>
            <a:r>
              <a:rPr lang="en-US" altLang="zh-CN" b="1" noProof="1">
                <a:solidFill>
                  <a:srgbClr val="FFCC00"/>
                </a:solidFill>
              </a:rPr>
              <a:t>3-3.2  </a:t>
            </a:r>
            <a:r>
              <a:rPr lang="zh-CN" altLang="en-US" b="1" noProof="1">
                <a:solidFill>
                  <a:srgbClr val="FFCC00"/>
                </a:solidFill>
              </a:rPr>
              <a:t>数据相关及解决办法</a:t>
            </a:r>
          </a:p>
          <a:p>
            <a:pPr algn="l" eaLnBrk="1" hangingPunct="1">
              <a:lnSpc>
                <a:spcPct val="120000"/>
              </a:lnSpc>
              <a:spcBef>
                <a:spcPct val="0"/>
              </a:spcBef>
            </a:pPr>
            <a:r>
              <a:rPr lang="en-US" altLang="zh-CN" b="1" noProof="1">
                <a:solidFill>
                  <a:srgbClr val="FFCC00"/>
                </a:solidFill>
              </a:rPr>
              <a:t>3-3.3  </a:t>
            </a:r>
            <a:r>
              <a:rPr lang="zh-CN" altLang="en-US" b="1" noProof="1">
                <a:solidFill>
                  <a:srgbClr val="FFCC00"/>
                </a:solidFill>
              </a:rPr>
              <a:t>转移相关及解决方法</a:t>
            </a:r>
          </a:p>
          <a:p>
            <a:pPr algn="l" eaLnBrk="1" hangingPunct="1">
              <a:lnSpc>
                <a:spcPct val="120000"/>
              </a:lnSpc>
              <a:spcBef>
                <a:spcPct val="0"/>
              </a:spcBef>
            </a:pPr>
            <a:endParaRPr lang="zh-CN" altLang="en-US" b="1" noProof="1">
              <a:solidFill>
                <a:srgbClr val="FFCC00"/>
              </a:solidFill>
            </a:endParaRPr>
          </a:p>
          <a:p>
            <a:pPr algn="l" eaLnBrk="1" hangingPunct="1">
              <a:lnSpc>
                <a:spcPct val="120000"/>
              </a:lnSpc>
              <a:spcBef>
                <a:spcPct val="0"/>
              </a:spcBef>
            </a:pPr>
            <a:endParaRPr lang="zh-CN" altLang="en-US" b="1" noProof="1">
              <a:solidFill>
                <a:srgbClr val="FFCC00"/>
              </a:solidFill>
            </a:endParaRPr>
          </a:p>
          <a:p>
            <a:pPr eaLnBrk="1" hangingPunct="1"/>
            <a:endParaRPr lang="zh-CN" altLang="en-US" noProof="1"/>
          </a:p>
        </p:txBody>
      </p:sp>
      <p:sp>
        <p:nvSpPr>
          <p:cNvPr id="7171" name="Rectangle 4">
            <a:extLst>
              <a:ext uri="{FF2B5EF4-FFF2-40B4-BE49-F238E27FC236}">
                <a16:creationId xmlns:a16="http://schemas.microsoft.com/office/drawing/2014/main" id="{81853FB1-F100-4531-B7A5-D371BD384AB9}"/>
              </a:ext>
            </a:extLst>
          </p:cNvPr>
          <p:cNvSpPr>
            <a:spLocks noChangeArrowheads="1"/>
          </p:cNvSpPr>
          <p:nvPr/>
        </p:nvSpPr>
        <p:spPr bwMode="auto">
          <a:xfrm>
            <a:off x="2127250" y="5407789"/>
            <a:ext cx="80217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fontAlgn="base">
              <a:spcBef>
                <a:spcPct val="0"/>
              </a:spcBef>
              <a:spcAft>
                <a:spcPct val="0"/>
              </a:spcAft>
            </a:pPr>
            <a:r>
              <a:rPr lang="zh-CN" altLang="en-US" sz="2000" b="1">
                <a:solidFill>
                  <a:srgbClr val="66FF33"/>
                </a:solidFill>
                <a:latin typeface="Arial" panose="020B0604020202020204" pitchFamily="34" charset="0"/>
                <a:ea typeface="宋体" panose="02010600030101010101" pitchFamily="2" charset="-122"/>
              </a:rPr>
              <a:t>这部分内容来源于：李亚民 </a:t>
            </a:r>
            <a:r>
              <a:rPr lang="en-US" altLang="zh-CN" sz="2000" b="1">
                <a:solidFill>
                  <a:srgbClr val="66FF33"/>
                </a:solidFill>
                <a:latin typeface="Arial" panose="020B0604020202020204" pitchFamily="34" charset="0"/>
                <a:ea typeface="宋体" panose="02010600030101010101" pitchFamily="2" charset="-122"/>
              </a:rPr>
              <a:t>.</a:t>
            </a:r>
            <a:r>
              <a:rPr lang="zh-CN" altLang="en-US" sz="2000" b="1">
                <a:solidFill>
                  <a:srgbClr val="66FF33"/>
                </a:solidFill>
                <a:latin typeface="Arial" panose="020B0604020202020204" pitchFamily="34" charset="0"/>
                <a:ea typeface="宋体" panose="02010600030101010101" pitchFamily="2" charset="-122"/>
              </a:rPr>
              <a:t>计算机组成与系统结构 </a:t>
            </a:r>
            <a:r>
              <a:rPr lang="en-US" altLang="zh-CN" sz="2000" b="1">
                <a:solidFill>
                  <a:srgbClr val="66FF33"/>
                </a:solidFill>
                <a:latin typeface="Arial" panose="020B0604020202020204" pitchFamily="34" charset="0"/>
                <a:ea typeface="宋体" panose="02010600030101010101" pitchFamily="2" charset="-122"/>
              </a:rPr>
              <a:t>.</a:t>
            </a:r>
            <a:r>
              <a:rPr lang="zh-CN" altLang="en-US" sz="2000" b="1">
                <a:solidFill>
                  <a:srgbClr val="66FF33"/>
                </a:solidFill>
                <a:latin typeface="Arial" panose="020B0604020202020204" pitchFamily="34" charset="0"/>
                <a:ea typeface="宋体" panose="02010600030101010101" pitchFamily="2" charset="-122"/>
              </a:rPr>
              <a:t>清华大学出版社 </a:t>
            </a:r>
          </a:p>
        </p:txBody>
      </p:sp>
      <p:sp>
        <p:nvSpPr>
          <p:cNvPr id="7172" name="灯片编号占位符 1">
            <a:extLst>
              <a:ext uri="{FF2B5EF4-FFF2-40B4-BE49-F238E27FC236}">
                <a16:creationId xmlns:a16="http://schemas.microsoft.com/office/drawing/2014/main" id="{C27B2293-6401-4A3C-B474-2DDC8C4D4704}"/>
              </a:ext>
            </a:extLst>
          </p:cNvPr>
          <p:cNvSpPr>
            <a:spLocks noGrp="1" noChangeArrowheads="1"/>
          </p:cNvSpPr>
          <p:nvPr>
            <p:ph type="sldNum" sz="quarter" idx="12"/>
          </p:nvPr>
        </p:nvSpPr>
        <p:spPr>
          <a:xfrm>
            <a:off x="8077200" y="62484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fontAlgn="base">
              <a:spcBef>
                <a:spcPct val="0"/>
              </a:spcBef>
              <a:spcAft>
                <a:spcPct val="0"/>
              </a:spcAft>
            </a:pPr>
            <a:fld id="{3FE10D5C-AB20-49E9-92BC-E27854BF4E9F}" type="slidenum">
              <a:rPr lang="zh-CN" altLang="en-US" sz="1400">
                <a:solidFill>
                  <a:srgbClr val="FFFFFF"/>
                </a:solidFill>
                <a:latin typeface="Garamond" panose="02020404030301010803" pitchFamily="18" charset="0"/>
                <a:ea typeface="宋体" panose="02010600030101010101" pitchFamily="2" charset="-122"/>
              </a:rPr>
              <a:pPr fontAlgn="base">
                <a:spcBef>
                  <a:spcPct val="0"/>
                </a:spcBef>
                <a:spcAft>
                  <a:spcPct val="0"/>
                </a:spcAft>
              </a:pPr>
              <a:t>350</a:t>
            </a:fld>
            <a:endParaRPr lang="zh-CN" altLang="en-US" sz="1400">
              <a:solidFill>
                <a:srgbClr val="FFFFFF"/>
              </a:solidFill>
              <a:latin typeface="Garamond" panose="02020404030301010803" pitchFamily="18" charset="0"/>
              <a:ea typeface="宋体" panose="02010600030101010101" pitchFamily="2" charset="-122"/>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4D37842-EE75-4DEE-8B49-C62D214247EA}"/>
              </a:ext>
            </a:extLst>
          </p:cNvPr>
          <p:cNvSpPr txBox="1">
            <a:spLocks noChangeArrowheads="1"/>
          </p:cNvSpPr>
          <p:nvPr/>
        </p:nvSpPr>
        <p:spPr>
          <a:xfrm>
            <a:off x="1981200" y="274638"/>
            <a:ext cx="8229600" cy="1143000"/>
          </a:xfrm>
          <a:prstGeom prst="rect">
            <a:avLst/>
          </a:prstGeom>
        </p:spPr>
        <p:txBody>
          <a:bodyPr>
            <a:normAutofit/>
          </a:bodyPr>
          <a:lstStyle/>
          <a:p>
            <a:pPr algn="ctr" eaLnBrk="0" fontAlgn="base" hangingPunct="0">
              <a:spcBef>
                <a:spcPct val="0"/>
              </a:spcBef>
              <a:spcAft>
                <a:spcPct val="0"/>
              </a:spcAft>
              <a:defRPr/>
            </a:pPr>
            <a:r>
              <a:rPr lang="zh-CN" altLang="en-US" sz="4000" b="1" kern="0" dirty="0">
                <a:solidFill>
                  <a:srgbClr val="E5E5FF"/>
                </a:solidFill>
                <a:effectLst>
                  <a:outerShdw blurRad="38100" dist="38100" dir="2700000" algn="tl">
                    <a:srgbClr val="000000"/>
                  </a:outerShdw>
                </a:effectLst>
                <a:latin typeface="Garamond"/>
                <a:ea typeface="宋体"/>
              </a:rPr>
              <a:t>相关（冒险）分类</a:t>
            </a:r>
            <a:endParaRPr lang="en-US" altLang="zh-CN" sz="4000" b="1" kern="0" dirty="0">
              <a:solidFill>
                <a:srgbClr val="E5E5FF"/>
              </a:solidFill>
              <a:effectLst>
                <a:outerShdw blurRad="38100" dist="38100" dir="2700000" algn="tl">
                  <a:srgbClr val="000000"/>
                </a:outerShdw>
              </a:effectLst>
              <a:latin typeface="Garamond"/>
              <a:ea typeface="宋体"/>
            </a:endParaRPr>
          </a:p>
        </p:txBody>
      </p:sp>
      <p:sp>
        <p:nvSpPr>
          <p:cNvPr id="3" name="Rectangle 3">
            <a:extLst>
              <a:ext uri="{FF2B5EF4-FFF2-40B4-BE49-F238E27FC236}">
                <a16:creationId xmlns:a16="http://schemas.microsoft.com/office/drawing/2014/main" id="{216B0A1C-DB34-4CFF-995E-D0F93D63BEBE}"/>
              </a:ext>
            </a:extLst>
          </p:cNvPr>
          <p:cNvSpPr txBox="1">
            <a:spLocks noChangeArrowheads="1"/>
          </p:cNvSpPr>
          <p:nvPr/>
        </p:nvSpPr>
        <p:spPr>
          <a:xfrm>
            <a:off x="1809750" y="1357313"/>
            <a:ext cx="8610600" cy="5257800"/>
          </a:xfrm>
          <a:prstGeom prst="rect">
            <a:avLst/>
          </a:prstGeom>
        </p:spPr>
        <p:txBody>
          <a:bodyPr>
            <a:normAutofit fontScale="92500"/>
          </a:bodyPr>
          <a:lstStyle/>
          <a:p>
            <a:pPr marL="342900" indent="-342900" eaLnBrk="0" fontAlgn="base" hangingPunct="0">
              <a:lnSpc>
                <a:spcPts val="3400"/>
              </a:lnSpc>
              <a:spcBef>
                <a:spcPct val="50000"/>
              </a:spcBef>
              <a:spcAft>
                <a:spcPct val="0"/>
              </a:spcAft>
              <a:buClr>
                <a:srgbClr val="FFCC00"/>
              </a:buClr>
              <a:buSzPct val="70000"/>
              <a:buFont typeface="Wingdings" panose="05000000000000000000" pitchFamily="2" charset="2"/>
              <a:buChar char="n"/>
              <a:defRPr/>
            </a:pP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相关分类</a:t>
            </a:r>
            <a:endParaRPr lang="en-US" altLang="zh-CN" sz="2800" b="1" kern="0" dirty="0">
              <a:solidFill>
                <a:srgbClr val="FFFFFF"/>
              </a:solidFill>
              <a:effectLst>
                <a:outerShdw blurRad="38100" dist="38100" dir="2700000" algn="tl">
                  <a:srgbClr val="000000"/>
                </a:outerShdw>
              </a:effectLst>
              <a:latin typeface="Comic Sans MS" panose="030F0702030302020204" pitchFamily="66" charset="0"/>
              <a:ea typeface="宋体"/>
            </a:endParaRPr>
          </a:p>
          <a:p>
            <a:pPr marL="742950" lvl="1" indent="-285750" eaLnBrk="0" fontAlgn="base" hangingPunct="0">
              <a:lnSpc>
                <a:spcPts val="3400"/>
              </a:lnSpc>
              <a:spcBef>
                <a:spcPct val="20000"/>
              </a:spcBef>
              <a:spcAft>
                <a:spcPct val="0"/>
              </a:spcAft>
              <a:buClr>
                <a:srgbClr val="A886E0"/>
              </a:buClr>
              <a:buSzPct val="70000"/>
              <a:buFont typeface="Wingdings" panose="05000000000000000000" pitchFamily="2" charset="2"/>
              <a:buChar char="n"/>
              <a:defRPr/>
            </a:pPr>
            <a:r>
              <a:rPr lang="zh-CN" altLang="en-US" sz="2400" b="1" kern="0" dirty="0">
                <a:solidFill>
                  <a:srgbClr val="FFFF00"/>
                </a:solidFill>
                <a:effectLst>
                  <a:outerShdw blurRad="38100" dist="38100" dir="2700000" algn="tl">
                    <a:srgbClr val="000000"/>
                  </a:outerShdw>
                </a:effectLst>
                <a:latin typeface="Comic Sans MS" panose="030F0702030302020204" pitchFamily="66" charset="0"/>
                <a:ea typeface="宋体"/>
              </a:rPr>
              <a:t>结构相关</a:t>
            </a:r>
            <a:r>
              <a:rPr lang="en-US" altLang="zh-CN" sz="2400" b="1" kern="0" dirty="0">
                <a:solidFill>
                  <a:srgbClr val="FFFF00"/>
                </a:solidFill>
                <a:effectLst>
                  <a:outerShdw blurRad="38100" dist="38100" dir="2700000" algn="tl">
                    <a:srgbClr val="000000"/>
                  </a:outerShdw>
                </a:effectLst>
                <a:latin typeface="Garamond"/>
                <a:ea typeface="宋体"/>
              </a:rPr>
              <a:t> </a:t>
            </a:r>
          </a:p>
          <a:p>
            <a:pPr marL="1143000" lvl="2" indent="-228600" eaLnBrk="0" fontAlgn="base" hangingPunct="0">
              <a:lnSpc>
                <a:spcPts val="3400"/>
              </a:lnSpc>
              <a:spcBef>
                <a:spcPct val="20000"/>
              </a:spcBef>
              <a:spcAft>
                <a:spcPct val="0"/>
              </a:spcAft>
              <a:buClr>
                <a:srgbClr val="E5E5FF"/>
              </a:buClr>
              <a:buSzPct val="70000"/>
              <a:buFont typeface="Wingdings" panose="05000000000000000000" pitchFamily="2" charset="2"/>
              <a:buChar char="n"/>
              <a:defRPr/>
            </a:pPr>
            <a:r>
              <a:rPr lang="zh-CN" altLang="en-US" sz="2400" b="1" kern="0" dirty="0">
                <a:solidFill>
                  <a:srgbClr val="FFFFFF"/>
                </a:solidFill>
                <a:effectLst>
                  <a:outerShdw blurRad="38100" dist="38100" dir="2700000" algn="tl">
                    <a:srgbClr val="000000"/>
                  </a:outerShdw>
                </a:effectLst>
                <a:latin typeface="Comic Sans MS" panose="030F0702030302020204" pitchFamily="66" charset="0"/>
                <a:ea typeface="宋体"/>
              </a:rPr>
              <a:t>指令重叠执行时，发生硬件资源冲突</a:t>
            </a:r>
            <a:r>
              <a:rPr lang="en-US" altLang="zh-CN" sz="2400" b="1" kern="0" dirty="0">
                <a:solidFill>
                  <a:srgbClr val="FFFFFF"/>
                </a:solidFill>
                <a:effectLst>
                  <a:outerShdw blurRad="38100" dist="38100" dir="2700000" algn="tl">
                    <a:srgbClr val="000000"/>
                  </a:outerShdw>
                </a:effectLst>
                <a:latin typeface="Garamond"/>
                <a:ea typeface="宋体"/>
              </a:rPr>
              <a:t> </a:t>
            </a:r>
          </a:p>
          <a:p>
            <a:pPr marL="742950" lvl="1" indent="-285750" eaLnBrk="0" fontAlgn="base" hangingPunct="0">
              <a:lnSpc>
                <a:spcPts val="3400"/>
              </a:lnSpc>
              <a:spcBef>
                <a:spcPct val="20000"/>
              </a:spcBef>
              <a:spcAft>
                <a:spcPct val="0"/>
              </a:spcAft>
              <a:buClr>
                <a:srgbClr val="A886E0"/>
              </a:buClr>
              <a:buSzPct val="70000"/>
              <a:buFont typeface="Wingdings" panose="05000000000000000000" pitchFamily="2" charset="2"/>
              <a:buChar char="n"/>
              <a:defRPr/>
            </a:pPr>
            <a:r>
              <a:rPr lang="zh-CN" altLang="en-US" sz="2400" b="1" kern="0" dirty="0">
                <a:solidFill>
                  <a:srgbClr val="FFFF00"/>
                </a:solidFill>
                <a:effectLst>
                  <a:outerShdw blurRad="38100" dist="38100" dir="2700000" algn="tl">
                    <a:srgbClr val="000000"/>
                  </a:outerShdw>
                </a:effectLst>
                <a:latin typeface="Comic Sans MS" panose="030F0702030302020204" pitchFamily="66" charset="0"/>
                <a:ea typeface="宋体"/>
              </a:rPr>
              <a:t>数据相关</a:t>
            </a:r>
            <a:endParaRPr lang="en-US" altLang="zh-CN" sz="2400" b="1" kern="0" dirty="0">
              <a:solidFill>
                <a:srgbClr val="FFFF00"/>
              </a:solidFill>
              <a:effectLst>
                <a:outerShdw blurRad="38100" dist="38100" dir="2700000" algn="tl">
                  <a:srgbClr val="000000"/>
                </a:outerShdw>
              </a:effectLst>
              <a:latin typeface="Comic Sans MS" panose="030F0702030302020204" pitchFamily="66" charset="0"/>
              <a:ea typeface="宋体"/>
            </a:endParaRPr>
          </a:p>
          <a:p>
            <a:pPr marL="1143000" lvl="2" indent="-228600" eaLnBrk="0" fontAlgn="base" hangingPunct="0">
              <a:lnSpc>
                <a:spcPts val="3400"/>
              </a:lnSpc>
              <a:spcBef>
                <a:spcPct val="20000"/>
              </a:spcBef>
              <a:spcAft>
                <a:spcPct val="0"/>
              </a:spcAft>
              <a:buClr>
                <a:srgbClr val="E5E5FF"/>
              </a:buClr>
              <a:buSzPct val="70000"/>
              <a:buFont typeface="Wingdings" panose="05000000000000000000" pitchFamily="2" charset="2"/>
              <a:buChar char="n"/>
              <a:defRPr/>
            </a:pPr>
            <a:r>
              <a:rPr lang="zh-CN" altLang="en-US" sz="2400" b="1" kern="0" dirty="0">
                <a:solidFill>
                  <a:srgbClr val="FFFFFF"/>
                </a:solidFill>
                <a:effectLst>
                  <a:outerShdw blurRad="38100" dist="38100" dir="2700000" algn="tl">
                    <a:srgbClr val="000000"/>
                  </a:outerShdw>
                </a:effectLst>
                <a:latin typeface="Comic Sans MS" panose="030F0702030302020204" pitchFamily="66" charset="0"/>
                <a:ea typeface="宋体"/>
              </a:rPr>
              <a:t>几条指令重叠执行时，一条指令依赖前面指令的结果却没有准备好（还没有计算或存储）</a:t>
            </a:r>
            <a:endParaRPr lang="en-US" altLang="zh-CN" sz="2400" b="1" kern="0" dirty="0">
              <a:solidFill>
                <a:srgbClr val="FFFFFF"/>
              </a:solidFill>
              <a:effectLst>
                <a:outerShdw blurRad="38100" dist="38100" dir="2700000" algn="tl">
                  <a:srgbClr val="000000"/>
                </a:outerShdw>
              </a:effectLst>
              <a:latin typeface="Garamond"/>
              <a:ea typeface="宋体"/>
            </a:endParaRPr>
          </a:p>
          <a:p>
            <a:pPr marL="742950" lvl="1" indent="-285750" eaLnBrk="0" fontAlgn="base" hangingPunct="0">
              <a:lnSpc>
                <a:spcPts val="3400"/>
              </a:lnSpc>
              <a:spcBef>
                <a:spcPct val="20000"/>
              </a:spcBef>
              <a:spcAft>
                <a:spcPct val="0"/>
              </a:spcAft>
              <a:buClr>
                <a:srgbClr val="A886E0"/>
              </a:buClr>
              <a:buSzPct val="70000"/>
              <a:buFont typeface="Wingdings" panose="05000000000000000000" pitchFamily="2" charset="2"/>
              <a:buChar char="n"/>
              <a:defRPr/>
            </a:pPr>
            <a:r>
              <a:rPr lang="zh-CN" altLang="en-US" sz="2400" b="1" kern="0" dirty="0">
                <a:solidFill>
                  <a:srgbClr val="FFFF00"/>
                </a:solidFill>
                <a:effectLst>
                  <a:outerShdw blurRad="38100" dist="38100" dir="2700000" algn="tl">
                    <a:srgbClr val="000000"/>
                  </a:outerShdw>
                </a:effectLst>
                <a:latin typeface="Comic Sans MS" panose="030F0702030302020204" pitchFamily="66" charset="0"/>
                <a:ea typeface="宋体"/>
              </a:rPr>
              <a:t>控制相关：</a:t>
            </a:r>
            <a:r>
              <a:rPr lang="zh-CN" altLang="en-US" sz="2400" b="1" kern="0" dirty="0">
                <a:solidFill>
                  <a:srgbClr val="FFFFFF"/>
                </a:solidFill>
                <a:effectLst>
                  <a:outerShdw blurRad="38100" dist="38100" dir="2700000" algn="tl">
                    <a:srgbClr val="000000"/>
                  </a:outerShdw>
                </a:effectLst>
                <a:latin typeface="Comic Sans MS" panose="030F0702030302020204" pitchFamily="66" charset="0"/>
                <a:ea typeface="宋体"/>
              </a:rPr>
              <a:t>（流水线上时）</a:t>
            </a:r>
            <a:endParaRPr lang="en-US" altLang="zh-CN" sz="2400" b="1" kern="0" dirty="0">
              <a:solidFill>
                <a:srgbClr val="FFFFFF"/>
              </a:solidFill>
              <a:effectLst>
                <a:outerShdw blurRad="38100" dist="38100" dir="2700000" algn="tl">
                  <a:srgbClr val="000000"/>
                </a:outerShdw>
              </a:effectLst>
              <a:latin typeface="Comic Sans MS" panose="030F0702030302020204" pitchFamily="66" charset="0"/>
              <a:ea typeface="宋体"/>
            </a:endParaRPr>
          </a:p>
          <a:p>
            <a:pPr marL="1143000" lvl="2" indent="-228600" eaLnBrk="0" fontAlgn="base" hangingPunct="0">
              <a:lnSpc>
                <a:spcPts val="3400"/>
              </a:lnSpc>
              <a:spcBef>
                <a:spcPct val="20000"/>
              </a:spcBef>
              <a:spcAft>
                <a:spcPct val="0"/>
              </a:spcAft>
              <a:buClr>
                <a:srgbClr val="E5E5FF"/>
              </a:buClr>
              <a:buSzPct val="70000"/>
              <a:buFont typeface="Wingdings" panose="05000000000000000000" pitchFamily="2" charset="2"/>
              <a:buChar char="n"/>
              <a:defRPr/>
            </a:pPr>
            <a:r>
              <a:rPr lang="zh-CN" altLang="en-US" sz="2400" b="1" kern="0" dirty="0">
                <a:solidFill>
                  <a:srgbClr val="FFFFFF"/>
                </a:solidFill>
                <a:effectLst>
                  <a:outerShdw blurRad="38100" dist="38100" dir="2700000" algn="tl">
                    <a:srgbClr val="000000"/>
                  </a:outerShdw>
                </a:effectLst>
                <a:latin typeface="Comic Sans MS" panose="030F0702030302020204" pitchFamily="66" charset="0"/>
                <a:ea typeface="宋体"/>
              </a:rPr>
              <a:t>流水线执行转移类指令时，由于转移条件和目标地址没有准备好，使流水线不能按常规取得后续指令</a:t>
            </a:r>
            <a:endParaRPr lang="en-US" altLang="zh-CN" sz="2400" kern="0" dirty="0">
              <a:solidFill>
                <a:srgbClr val="FFFFFF"/>
              </a:solidFill>
              <a:effectLst>
                <a:outerShdw blurRad="38100" dist="38100" dir="2700000" algn="tl">
                  <a:srgbClr val="000000"/>
                </a:outerShdw>
              </a:effectLst>
              <a:latin typeface="Comic Sans MS" panose="030F0702030302020204" pitchFamily="66" charset="0"/>
              <a:ea typeface="宋体"/>
            </a:endParaRPr>
          </a:p>
          <a:p>
            <a:pPr marL="342900" indent="-342900" eaLnBrk="0" fontAlgn="base" hangingPunct="0">
              <a:lnSpc>
                <a:spcPts val="3400"/>
              </a:lnSpc>
              <a:spcBef>
                <a:spcPct val="20000"/>
              </a:spcBef>
              <a:spcAft>
                <a:spcPct val="0"/>
              </a:spcAft>
              <a:buClr>
                <a:srgbClr val="FFCC00"/>
              </a:buClr>
              <a:buSzPct val="70000"/>
              <a:buFont typeface="Wingdings" panose="05000000000000000000" pitchFamily="2" charset="2"/>
              <a:buChar char="n"/>
              <a:defRPr/>
            </a:pP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相关出现时：</a:t>
            </a:r>
            <a:r>
              <a:rPr lang="zh-CN" altLang="en-US" sz="2400" b="1" kern="0" dirty="0">
                <a:solidFill>
                  <a:srgbClr val="FFFF00"/>
                </a:solidFill>
                <a:effectLst>
                  <a:outerShdw blurRad="38100" dist="38100" dir="2700000" algn="tl">
                    <a:srgbClr val="000000"/>
                  </a:outerShdw>
                </a:effectLst>
                <a:latin typeface="Comic Sans MS" panose="030F0702030302020204" pitchFamily="66" charset="0"/>
                <a:ea typeface="宋体"/>
              </a:rPr>
              <a:t>避免</a:t>
            </a:r>
            <a:r>
              <a:rPr lang="zh-CN" altLang="en-US" sz="2400" b="1" kern="0" dirty="0">
                <a:solidFill>
                  <a:srgbClr val="FFFFFF"/>
                </a:solidFill>
                <a:effectLst>
                  <a:outerShdw blurRad="38100" dist="38100" dir="2700000" algn="tl">
                    <a:srgbClr val="000000"/>
                  </a:outerShdw>
                </a:effectLst>
                <a:latin typeface="Comic Sans MS" panose="030F0702030302020204" pitchFamily="66" charset="0"/>
                <a:ea typeface="宋体"/>
              </a:rPr>
              <a:t>流水线上</a:t>
            </a:r>
            <a:r>
              <a:rPr lang="zh-CN" altLang="en-US" sz="2400" b="1" kern="0" dirty="0">
                <a:solidFill>
                  <a:srgbClr val="FFFF00"/>
                </a:solidFill>
                <a:effectLst>
                  <a:outerShdw blurRad="38100" dist="38100" dir="2700000" algn="tl">
                    <a:srgbClr val="000000"/>
                  </a:outerShdw>
                </a:effectLst>
                <a:latin typeface="Comic Sans MS" panose="030F0702030302020204" pitchFamily="66" charset="0"/>
                <a:ea typeface="宋体"/>
              </a:rPr>
              <a:t>有相关的指令</a:t>
            </a:r>
            <a:r>
              <a:rPr lang="zh-CN" altLang="en-US" sz="2400" b="1" kern="0" dirty="0">
                <a:solidFill>
                  <a:srgbClr val="FFFFFF"/>
                </a:solidFill>
                <a:effectLst>
                  <a:outerShdw blurRad="38100" dist="38100" dir="2700000" algn="tl">
                    <a:srgbClr val="000000"/>
                  </a:outerShdw>
                </a:effectLst>
                <a:latin typeface="Comic Sans MS" panose="030F0702030302020204" pitchFamily="66" charset="0"/>
                <a:ea typeface="宋体"/>
              </a:rPr>
              <a:t>执行下一个流水段</a:t>
            </a:r>
            <a:endParaRPr lang="en-US" altLang="zh-CN" sz="2400" kern="0" dirty="0">
              <a:solidFill>
                <a:srgbClr val="FFFFFF"/>
              </a:solidFill>
              <a:effectLst>
                <a:outerShdw blurRad="38100" dist="38100" dir="2700000" algn="tl">
                  <a:srgbClr val="000000"/>
                </a:outerShdw>
              </a:effectLst>
              <a:latin typeface="Comic Sans MS" panose="030F0702030302020204" pitchFamily="66" charset="0"/>
              <a:ea typeface="宋体"/>
            </a:endParaRPr>
          </a:p>
          <a:p>
            <a:pPr marL="1143000" lvl="2" indent="-228600" eaLnBrk="0" fontAlgn="base" hangingPunct="0">
              <a:lnSpc>
                <a:spcPts val="3400"/>
              </a:lnSpc>
              <a:spcBef>
                <a:spcPct val="20000"/>
              </a:spcBef>
              <a:spcAft>
                <a:spcPct val="0"/>
              </a:spcAft>
              <a:buClr>
                <a:srgbClr val="E5E5FF"/>
              </a:buClr>
              <a:buSzPct val="70000"/>
              <a:buFont typeface="Wingdings" panose="05000000000000000000" pitchFamily="2" charset="2"/>
              <a:buChar char="n"/>
              <a:defRPr/>
            </a:pPr>
            <a:endParaRPr lang="en-US" altLang="zh-CN" sz="2400" b="1" kern="0" dirty="0">
              <a:solidFill>
                <a:srgbClr val="FFFFFF"/>
              </a:solidFill>
              <a:effectLst>
                <a:outerShdw blurRad="38100" dist="38100" dir="2700000" algn="tl">
                  <a:srgbClr val="000000"/>
                </a:outerShdw>
              </a:effectLst>
              <a:latin typeface="Garamond"/>
              <a:ea typeface="宋体"/>
            </a:endParaRPr>
          </a:p>
        </p:txBody>
      </p:sp>
      <p:sp>
        <p:nvSpPr>
          <p:cNvPr id="8195" name="灯片编号占位符 3">
            <a:extLst>
              <a:ext uri="{FF2B5EF4-FFF2-40B4-BE49-F238E27FC236}">
                <a16:creationId xmlns:a16="http://schemas.microsoft.com/office/drawing/2014/main" id="{47DFB69D-4394-48B0-9088-A29677907A54}"/>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1C9C794F-606C-4E3E-B463-EC9570160042}" type="slidenum">
              <a:rPr lang="en-US" altLang="zh-CN">
                <a:solidFill>
                  <a:srgbClr val="FFFFFF"/>
                </a:solidFill>
                <a:ea typeface="宋体" panose="02010600030101010101" pitchFamily="2" charset="-122"/>
              </a:rPr>
              <a:pPr fontAlgn="base">
                <a:spcBef>
                  <a:spcPct val="0"/>
                </a:spcBef>
                <a:spcAft>
                  <a:spcPct val="0"/>
                </a:spcAft>
              </a:pPr>
              <a:t>351</a:t>
            </a:fld>
            <a:endParaRPr lang="en-US" altLang="zh-CN">
              <a:solidFill>
                <a:srgbClr val="FFFFFF"/>
              </a:solidFill>
              <a:ea typeface="宋体" panose="02010600030101010101" pitchFamily="2" charset="-122"/>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7" name="Text Box 2">
            <a:extLst>
              <a:ext uri="{FF2B5EF4-FFF2-40B4-BE49-F238E27FC236}">
                <a16:creationId xmlns:a16="http://schemas.microsoft.com/office/drawing/2014/main" id="{81BB196C-EECF-42DB-AD09-CD3ACE1BCA47}"/>
              </a:ext>
            </a:extLst>
          </p:cNvPr>
          <p:cNvSpPr txBox="1">
            <a:spLocks noChangeArrowheads="1"/>
          </p:cNvSpPr>
          <p:nvPr/>
        </p:nvSpPr>
        <p:spPr bwMode="auto">
          <a:xfrm>
            <a:off x="2914650" y="508000"/>
            <a:ext cx="70675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4400" b="1">
                <a:solidFill>
                  <a:srgbClr val="FFCC00"/>
                </a:solidFill>
                <a:latin typeface="华文新魏" panose="02010800040101010101" pitchFamily="2" charset="-122"/>
                <a:ea typeface="华文新魏" panose="02010800040101010101" pitchFamily="2" charset="-122"/>
              </a:rPr>
              <a:t>3-2.1 </a:t>
            </a:r>
            <a:r>
              <a:rPr lang="zh-CN" altLang="en-US" sz="4400" b="1">
                <a:solidFill>
                  <a:srgbClr val="FFCC00"/>
                </a:solidFill>
                <a:latin typeface="华文新魏" panose="02010800040101010101" pitchFamily="2" charset="-122"/>
                <a:ea typeface="华文新魏" panose="02010800040101010101" pitchFamily="2" charset="-122"/>
              </a:rPr>
              <a:t>结构相关及解决方法</a:t>
            </a:r>
          </a:p>
        </p:txBody>
      </p:sp>
      <p:sp>
        <p:nvSpPr>
          <p:cNvPr id="9218" name="Text Box 3">
            <a:extLst>
              <a:ext uri="{FF2B5EF4-FFF2-40B4-BE49-F238E27FC236}">
                <a16:creationId xmlns:a16="http://schemas.microsoft.com/office/drawing/2014/main" id="{764789FC-85D4-4FCD-B83C-E44F9F907ACC}"/>
              </a:ext>
            </a:extLst>
          </p:cNvPr>
          <p:cNvSpPr txBox="1">
            <a:spLocks noChangeArrowheads="1"/>
          </p:cNvSpPr>
          <p:nvPr/>
        </p:nvSpPr>
        <p:spPr bwMode="auto">
          <a:xfrm>
            <a:off x="1920876" y="2089151"/>
            <a:ext cx="82137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流水线相关（冒险）：</a:t>
            </a:r>
          </a:p>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a:t>
            </a:r>
            <a:r>
              <a:rPr lang="en-US" altLang="zh-CN" sz="3000" b="1">
                <a:solidFill>
                  <a:srgbClr val="CCFFFF"/>
                </a:solidFill>
                <a:latin typeface="Arial" panose="020B0604020202020204" pitchFamily="34" charset="0"/>
                <a:ea typeface="宋体" panose="02010600030101010101" pitchFamily="2" charset="-122"/>
              </a:rPr>
              <a:t>1</a:t>
            </a:r>
            <a:r>
              <a:rPr lang="zh-CN" altLang="en-US" sz="3000" b="1">
                <a:solidFill>
                  <a:srgbClr val="CCFFFF"/>
                </a:solidFill>
                <a:latin typeface="Arial" panose="020B0604020202020204" pitchFamily="34" charset="0"/>
                <a:ea typeface="宋体" panose="02010600030101010101" pitchFamily="2" charset="-122"/>
              </a:rPr>
              <a:t>）结构相关（</a:t>
            </a:r>
            <a:r>
              <a:rPr lang="en-US" altLang="zh-CN" sz="3000" b="1">
                <a:solidFill>
                  <a:srgbClr val="CCFFFF"/>
                </a:solidFill>
                <a:latin typeface="Arial" panose="020B0604020202020204" pitchFamily="34" charset="0"/>
                <a:ea typeface="宋体" panose="02010600030101010101" pitchFamily="2" charset="-122"/>
              </a:rPr>
              <a:t>structural hazard</a:t>
            </a:r>
            <a:r>
              <a:rPr lang="zh-CN" altLang="en-US" sz="3000" b="1">
                <a:solidFill>
                  <a:srgbClr val="CCFFFF"/>
                </a:solidFill>
                <a:latin typeface="Arial" panose="020B0604020202020204" pitchFamily="34" charset="0"/>
                <a:ea typeface="宋体" panose="02010600030101010101" pitchFamily="2" charset="-122"/>
              </a:rPr>
              <a:t>）；</a:t>
            </a:r>
          </a:p>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a:t>
            </a:r>
            <a:r>
              <a:rPr lang="en-US" altLang="zh-CN" sz="3000" b="1">
                <a:solidFill>
                  <a:srgbClr val="CCFFFF"/>
                </a:solidFill>
                <a:latin typeface="Arial" panose="020B0604020202020204" pitchFamily="34" charset="0"/>
                <a:ea typeface="宋体" panose="02010600030101010101" pitchFamily="2" charset="-122"/>
              </a:rPr>
              <a:t>2</a:t>
            </a:r>
            <a:r>
              <a:rPr lang="zh-CN" altLang="en-US" sz="3000" b="1">
                <a:solidFill>
                  <a:srgbClr val="CCFFFF"/>
                </a:solidFill>
                <a:latin typeface="Arial" panose="020B0604020202020204" pitchFamily="34" charset="0"/>
                <a:ea typeface="宋体" panose="02010600030101010101" pitchFamily="2" charset="-122"/>
              </a:rPr>
              <a:t>）数据相关（</a:t>
            </a:r>
            <a:r>
              <a:rPr lang="en-US" altLang="zh-CN" sz="3000" b="1">
                <a:solidFill>
                  <a:srgbClr val="CCFFFF"/>
                </a:solidFill>
                <a:latin typeface="Arial" panose="020B0604020202020204" pitchFamily="34" charset="0"/>
                <a:ea typeface="宋体" panose="02010600030101010101" pitchFamily="2" charset="-122"/>
              </a:rPr>
              <a:t>data hazard</a:t>
            </a:r>
            <a:r>
              <a:rPr lang="zh-CN" altLang="en-US" sz="3000" b="1">
                <a:solidFill>
                  <a:srgbClr val="CCFFFF"/>
                </a:solidFill>
                <a:latin typeface="Arial" panose="020B0604020202020204" pitchFamily="34" charset="0"/>
                <a:ea typeface="宋体" panose="02010600030101010101" pitchFamily="2" charset="-122"/>
              </a:rPr>
              <a:t>）；</a:t>
            </a:r>
          </a:p>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a:t>
            </a:r>
            <a:r>
              <a:rPr lang="en-US" altLang="zh-CN" sz="3000" b="1">
                <a:solidFill>
                  <a:srgbClr val="CCFFFF"/>
                </a:solidFill>
                <a:latin typeface="Arial" panose="020B0604020202020204" pitchFamily="34" charset="0"/>
                <a:ea typeface="宋体" panose="02010600030101010101" pitchFamily="2" charset="-122"/>
              </a:rPr>
              <a:t>3</a:t>
            </a:r>
            <a:r>
              <a:rPr lang="zh-CN" altLang="en-US" sz="3000" b="1">
                <a:solidFill>
                  <a:srgbClr val="CCFFFF"/>
                </a:solidFill>
                <a:latin typeface="Arial" panose="020B0604020202020204" pitchFamily="34" charset="0"/>
                <a:ea typeface="宋体" panose="02010600030101010101" pitchFamily="2" charset="-122"/>
              </a:rPr>
              <a:t>）转移（控制）相关（</a:t>
            </a:r>
            <a:r>
              <a:rPr lang="en-US" altLang="zh-CN" sz="3000" b="1">
                <a:solidFill>
                  <a:srgbClr val="CCFFFF"/>
                </a:solidFill>
                <a:latin typeface="Arial" panose="020B0604020202020204" pitchFamily="34" charset="0"/>
                <a:ea typeface="宋体" panose="02010600030101010101" pitchFamily="2" charset="-122"/>
              </a:rPr>
              <a:t>branch hazard</a:t>
            </a:r>
            <a:r>
              <a:rPr lang="zh-CN" altLang="en-US" sz="3000" b="1">
                <a:solidFill>
                  <a:srgbClr val="CCFFFF"/>
                </a:solidFill>
                <a:latin typeface="Arial" panose="020B0604020202020204" pitchFamily="34" charset="0"/>
                <a:ea typeface="宋体" panose="02010600030101010101" pitchFamily="2" charset="-122"/>
              </a:rPr>
              <a:t>）；</a:t>
            </a:r>
          </a:p>
        </p:txBody>
      </p:sp>
      <p:sp>
        <p:nvSpPr>
          <p:cNvPr id="9219" name="灯片编号占位符 3">
            <a:extLst>
              <a:ext uri="{FF2B5EF4-FFF2-40B4-BE49-F238E27FC236}">
                <a16:creationId xmlns:a16="http://schemas.microsoft.com/office/drawing/2014/main" id="{507E6ED1-B006-4DD5-9B34-F84BB71102C2}"/>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5342536F-E29C-495F-902B-20656E5148CD}" type="slidenum">
              <a:rPr lang="en-US" altLang="zh-CN">
                <a:solidFill>
                  <a:srgbClr val="FFFFFF"/>
                </a:solidFill>
                <a:ea typeface="宋体" panose="02010600030101010101" pitchFamily="2" charset="-122"/>
              </a:rPr>
              <a:pPr fontAlgn="base">
                <a:spcBef>
                  <a:spcPct val="0"/>
                </a:spcBef>
                <a:spcAft>
                  <a:spcPct val="0"/>
                </a:spcAft>
              </a:pPr>
              <a:t>352</a:t>
            </a:fld>
            <a:endParaRPr lang="en-US" altLang="zh-CN">
              <a:solidFill>
                <a:srgbClr val="FFFFFF"/>
              </a:solidFill>
              <a:ea typeface="宋体" panose="02010600030101010101" pitchFamily="2" charset="-122"/>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DDA50E5-1AC4-4CBB-B8D6-81AD782AEAC2}"/>
              </a:ext>
            </a:extLst>
          </p:cNvPr>
          <p:cNvSpPr txBox="1">
            <a:spLocks noChangeArrowheads="1"/>
          </p:cNvSpPr>
          <p:nvPr/>
        </p:nvSpPr>
        <p:spPr>
          <a:xfrm>
            <a:off x="1981200" y="274638"/>
            <a:ext cx="8229600" cy="1143000"/>
          </a:xfrm>
          <a:prstGeom prst="rect">
            <a:avLst/>
          </a:prstGeom>
        </p:spPr>
        <p:txBody>
          <a:bodyPr>
            <a:normAutofit/>
          </a:bodyPr>
          <a:lstStyle/>
          <a:p>
            <a:pPr algn="ctr" eaLnBrk="0" fontAlgn="base" hangingPunct="0">
              <a:spcBef>
                <a:spcPct val="0"/>
              </a:spcBef>
              <a:spcAft>
                <a:spcPct val="0"/>
              </a:spcAft>
              <a:defRPr/>
            </a:pPr>
            <a:r>
              <a:rPr lang="zh-CN" altLang="en-US" sz="4000" b="1" kern="0" dirty="0">
                <a:solidFill>
                  <a:srgbClr val="FFFFFF"/>
                </a:solidFill>
                <a:effectLst>
                  <a:outerShdw blurRad="38100" dist="38100" dir="2700000" algn="tl">
                    <a:srgbClr val="000000"/>
                  </a:outerShdw>
                </a:effectLst>
                <a:latin typeface="Garamond"/>
                <a:ea typeface="宋体"/>
              </a:rPr>
              <a:t>相关</a:t>
            </a:r>
            <a:r>
              <a:rPr lang="zh-CN" altLang="en-US" sz="4000" b="1" kern="0" dirty="0">
                <a:solidFill>
                  <a:srgbClr val="FFFF00"/>
                </a:solidFill>
                <a:effectLst>
                  <a:outerShdw blurRad="38100" dist="38100" dir="2700000" algn="tl">
                    <a:srgbClr val="000000"/>
                  </a:outerShdw>
                </a:effectLst>
                <a:latin typeface="Garamond"/>
                <a:ea typeface="宋体"/>
              </a:rPr>
              <a:t>总是</a:t>
            </a:r>
            <a:r>
              <a:rPr lang="zh-CN" altLang="en-US" sz="4000" b="1" kern="0" dirty="0">
                <a:solidFill>
                  <a:srgbClr val="E5E5FF"/>
                </a:solidFill>
                <a:effectLst>
                  <a:outerShdw blurRad="38100" dist="38100" dir="2700000" algn="tl">
                    <a:srgbClr val="000000"/>
                  </a:outerShdw>
                </a:effectLst>
                <a:latin typeface="Garamond"/>
                <a:ea typeface="宋体"/>
              </a:rPr>
              <a:t>可以用</a:t>
            </a:r>
            <a:r>
              <a:rPr lang="zh-CN" altLang="en-US" sz="4000" b="1" kern="0" dirty="0">
                <a:solidFill>
                  <a:srgbClr val="FFFF00"/>
                </a:solidFill>
                <a:effectLst>
                  <a:outerShdw blurRad="38100" dist="38100" dir="2700000" algn="tl">
                    <a:srgbClr val="000000"/>
                  </a:outerShdw>
                </a:effectLst>
                <a:latin typeface="Garamond"/>
                <a:ea typeface="宋体"/>
              </a:rPr>
              <a:t>停顿</a:t>
            </a:r>
            <a:r>
              <a:rPr lang="zh-CN" altLang="en-US" sz="4000" b="1" kern="0" dirty="0">
                <a:solidFill>
                  <a:srgbClr val="E5E5FF"/>
                </a:solidFill>
                <a:effectLst>
                  <a:outerShdw blurRad="38100" dist="38100" dir="2700000" algn="tl">
                    <a:srgbClr val="000000"/>
                  </a:outerShdw>
                </a:effectLst>
                <a:latin typeface="Garamond"/>
                <a:ea typeface="宋体"/>
              </a:rPr>
              <a:t>解决</a:t>
            </a:r>
            <a:endParaRPr lang="en-US" altLang="zh-CN" sz="4000" b="1" kern="0" dirty="0">
              <a:solidFill>
                <a:srgbClr val="E5E5FF"/>
              </a:solidFill>
              <a:effectLst>
                <a:outerShdw blurRad="38100" dist="38100" dir="2700000" algn="tl">
                  <a:srgbClr val="000000"/>
                </a:outerShdw>
              </a:effectLst>
              <a:latin typeface="Garamond"/>
              <a:ea typeface="宋体"/>
            </a:endParaRPr>
          </a:p>
        </p:txBody>
      </p:sp>
      <p:sp>
        <p:nvSpPr>
          <p:cNvPr id="3" name="Rectangle 3">
            <a:extLst>
              <a:ext uri="{FF2B5EF4-FFF2-40B4-BE49-F238E27FC236}">
                <a16:creationId xmlns:a16="http://schemas.microsoft.com/office/drawing/2014/main" id="{15635625-2D39-4319-90C7-8C553B1D35D5}"/>
              </a:ext>
            </a:extLst>
          </p:cNvPr>
          <p:cNvSpPr txBox="1">
            <a:spLocks noChangeArrowheads="1"/>
          </p:cNvSpPr>
          <p:nvPr/>
        </p:nvSpPr>
        <p:spPr>
          <a:xfrm>
            <a:off x="1828800" y="1676400"/>
            <a:ext cx="8839200" cy="4038600"/>
          </a:xfrm>
          <a:prstGeom prst="rect">
            <a:avLst/>
          </a:prstGeom>
        </p:spPr>
        <p:txBody>
          <a:bodyPr>
            <a:normAutofit/>
          </a:bodyPr>
          <a:lstStyle/>
          <a:p>
            <a:pPr marL="342900" indent="-342900" eaLnBrk="0" fontAlgn="base" hangingPunct="0">
              <a:lnSpc>
                <a:spcPts val="3700"/>
              </a:lnSpc>
              <a:spcBef>
                <a:spcPct val="20000"/>
              </a:spcBef>
              <a:spcAft>
                <a:spcPct val="0"/>
              </a:spcAft>
              <a:buClr>
                <a:srgbClr val="FFCC00"/>
              </a:buClr>
              <a:buSzPct val="70000"/>
              <a:buFont typeface="Wingdings" panose="05000000000000000000" pitchFamily="2" charset="2"/>
              <a:buChar char="n"/>
              <a:defRPr/>
            </a:pPr>
            <a:r>
              <a:rPr lang="zh-CN" altLang="en-US" sz="2800" b="1" kern="0" dirty="0">
                <a:solidFill>
                  <a:srgbClr val="FFFF00"/>
                </a:solidFill>
                <a:effectLst>
                  <a:outerShdw blurRad="38100" dist="38100" dir="2700000" algn="tl">
                    <a:srgbClr val="000000"/>
                  </a:outerShdw>
                </a:effectLst>
                <a:latin typeface="Comic Sans MS" panose="030F0702030302020204" pitchFamily="66" charset="0"/>
                <a:ea typeface="宋体"/>
              </a:rPr>
              <a:t>解决相关</a:t>
            </a: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最简单的方式就是</a:t>
            </a:r>
            <a:r>
              <a:rPr lang="zh-CN" altLang="en-US" sz="2800" b="1" kern="0" dirty="0">
                <a:solidFill>
                  <a:srgbClr val="FFFF00"/>
                </a:solidFill>
                <a:effectLst>
                  <a:outerShdw blurRad="38100" dist="38100" dir="2700000" algn="tl">
                    <a:srgbClr val="000000"/>
                  </a:outerShdw>
                </a:effectLst>
                <a:latin typeface="Comic Sans MS" panose="030F0702030302020204" pitchFamily="66" charset="0"/>
                <a:ea typeface="宋体"/>
              </a:rPr>
              <a:t>停顿</a:t>
            </a: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流水线至相关消除</a:t>
            </a:r>
            <a:endParaRPr lang="en-US" altLang="zh-CN" sz="2800" b="1" kern="0" dirty="0">
              <a:solidFill>
                <a:srgbClr val="FFFFFF"/>
              </a:solidFill>
              <a:effectLst>
                <a:outerShdw blurRad="38100" dist="38100" dir="2700000" algn="tl">
                  <a:srgbClr val="000000"/>
                </a:outerShdw>
              </a:effectLst>
              <a:latin typeface="Comic Sans MS" panose="030F0702030302020204" pitchFamily="66" charset="0"/>
              <a:ea typeface="宋体"/>
            </a:endParaRPr>
          </a:p>
          <a:p>
            <a:pPr marL="342900" indent="-342900" eaLnBrk="0" fontAlgn="base" hangingPunct="0">
              <a:lnSpc>
                <a:spcPts val="3700"/>
              </a:lnSpc>
              <a:spcBef>
                <a:spcPct val="20000"/>
              </a:spcBef>
              <a:spcAft>
                <a:spcPct val="0"/>
              </a:spcAft>
              <a:buClr>
                <a:srgbClr val="FFCC00"/>
              </a:buClr>
              <a:buSzPct val="70000"/>
              <a:buFont typeface="Wingdings" panose="05000000000000000000" pitchFamily="2" charset="2"/>
              <a:buChar char="n"/>
              <a:defRPr/>
            </a:pP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停顿意味着为某些指令暂停流水线一个或多个时钟周期。</a:t>
            </a:r>
            <a:r>
              <a:rPr lang="en-US" altLang="zh-CN" sz="2800" b="1" kern="0" dirty="0">
                <a:solidFill>
                  <a:srgbClr val="FFFFFF"/>
                </a:solidFill>
                <a:effectLst>
                  <a:outerShdw blurRad="38100" dist="38100" dir="2700000" algn="tl">
                    <a:srgbClr val="000000"/>
                  </a:outerShdw>
                </a:effectLst>
                <a:latin typeface="Comic Sans MS" panose="030F0702030302020204" pitchFamily="66" charset="0"/>
                <a:ea typeface="宋体"/>
              </a:rPr>
              <a:t> </a:t>
            </a:r>
          </a:p>
          <a:p>
            <a:pPr marL="342900" indent="-342900" eaLnBrk="0" fontAlgn="base" hangingPunct="0">
              <a:lnSpc>
                <a:spcPts val="3700"/>
              </a:lnSpc>
              <a:spcBef>
                <a:spcPct val="20000"/>
              </a:spcBef>
              <a:spcAft>
                <a:spcPct val="0"/>
              </a:spcAft>
              <a:buClr>
                <a:srgbClr val="FFCC00"/>
              </a:buClr>
              <a:buSzPct val="70000"/>
              <a:buFont typeface="Wingdings" panose="05000000000000000000" pitchFamily="2" charset="2"/>
              <a:buChar char="n"/>
              <a:defRPr/>
            </a:pP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一条指令被</a:t>
            </a:r>
            <a:r>
              <a:rPr lang="zh-CN" altLang="en-US" sz="2800" b="1" kern="0" dirty="0">
                <a:solidFill>
                  <a:srgbClr val="FFFF00"/>
                </a:solidFill>
                <a:effectLst>
                  <a:outerShdw blurRad="38100" dist="38100" dir="2700000" algn="tl">
                    <a:srgbClr val="000000"/>
                  </a:outerShdw>
                </a:effectLst>
                <a:latin typeface="Comic Sans MS" panose="030F0702030302020204" pitchFamily="66" charset="0"/>
                <a:ea typeface="宋体"/>
              </a:rPr>
              <a:t>停顿</a:t>
            </a: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后，</a:t>
            </a:r>
            <a:r>
              <a:rPr lang="zh-CN" altLang="en-US" sz="2800" b="1" kern="0" dirty="0">
                <a:solidFill>
                  <a:srgbClr val="FFFF00"/>
                </a:solidFill>
                <a:effectLst>
                  <a:outerShdw blurRad="38100" dist="38100" dir="2700000" algn="tl">
                    <a:srgbClr val="000000"/>
                  </a:outerShdw>
                </a:effectLst>
                <a:latin typeface="Comic Sans MS" panose="030F0702030302020204" pitchFamily="66" charset="0"/>
                <a:ea typeface="宋体"/>
              </a:rPr>
              <a:t>其后的所有指令被停顿</a:t>
            </a: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；该指令之前的指令必须继续执行。</a:t>
            </a:r>
            <a:endParaRPr lang="en-US" altLang="zh-CN" sz="2800" b="1" kern="0" dirty="0">
              <a:solidFill>
                <a:srgbClr val="FFFFFF"/>
              </a:solidFill>
              <a:effectLst>
                <a:outerShdw blurRad="38100" dist="38100" dir="2700000" algn="tl">
                  <a:srgbClr val="000000"/>
                </a:outerShdw>
              </a:effectLst>
              <a:latin typeface="Comic Sans MS" panose="030F0702030302020204" pitchFamily="66" charset="0"/>
              <a:ea typeface="宋体"/>
            </a:endParaRPr>
          </a:p>
          <a:p>
            <a:pPr marL="342900" indent="-342900" eaLnBrk="0" fontAlgn="base" hangingPunct="0">
              <a:lnSpc>
                <a:spcPts val="3700"/>
              </a:lnSpc>
              <a:spcBef>
                <a:spcPct val="20000"/>
              </a:spcBef>
              <a:spcAft>
                <a:spcPct val="0"/>
              </a:spcAft>
              <a:buClr>
                <a:srgbClr val="FFCC00"/>
              </a:buClr>
              <a:buSzPct val="70000"/>
              <a:buFont typeface="Wingdings" panose="05000000000000000000" pitchFamily="2" charset="2"/>
              <a:buChar char="n"/>
              <a:defRPr/>
            </a:pP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一个流水线</a:t>
            </a:r>
            <a:r>
              <a:rPr lang="zh-CN" altLang="en-US" sz="2800" b="1" kern="0" dirty="0">
                <a:solidFill>
                  <a:srgbClr val="FFFF00"/>
                </a:solidFill>
                <a:effectLst>
                  <a:outerShdw blurRad="38100" dist="38100" dir="2700000" algn="tl">
                    <a:srgbClr val="000000"/>
                  </a:outerShdw>
                </a:effectLst>
                <a:latin typeface="Comic Sans MS" panose="030F0702030302020204" pitchFamily="66" charset="0"/>
                <a:ea typeface="宋体"/>
              </a:rPr>
              <a:t>停顿</a:t>
            </a: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也称为</a:t>
            </a:r>
            <a:r>
              <a:rPr lang="zh-CN" altLang="en-US" sz="2800" b="1" kern="0" dirty="0">
                <a:solidFill>
                  <a:srgbClr val="FFFF00"/>
                </a:solidFill>
                <a:effectLst>
                  <a:outerShdw blurRad="38100" dist="38100" dir="2700000" algn="tl">
                    <a:srgbClr val="000000"/>
                  </a:outerShdw>
                </a:effectLst>
                <a:latin typeface="Comic Sans MS" panose="030F0702030302020204" pitchFamily="66" charset="0"/>
                <a:ea typeface="宋体"/>
              </a:rPr>
              <a:t>流水线气泡</a:t>
            </a: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或</a:t>
            </a:r>
            <a:r>
              <a:rPr lang="zh-CN" altLang="en-US" sz="2800" b="1" kern="0" dirty="0">
                <a:solidFill>
                  <a:srgbClr val="FFFF00"/>
                </a:solidFill>
                <a:effectLst>
                  <a:outerShdw blurRad="38100" dist="38100" dir="2700000" algn="tl">
                    <a:srgbClr val="000000"/>
                  </a:outerShdw>
                </a:effectLst>
                <a:latin typeface="Comic Sans MS" panose="030F0702030302020204" pitchFamily="66" charset="0"/>
                <a:ea typeface="宋体"/>
              </a:rPr>
              <a:t>气泡。</a:t>
            </a:r>
            <a:r>
              <a:rPr lang="en-US" altLang="zh-CN" sz="2800" b="1" kern="0" dirty="0">
                <a:solidFill>
                  <a:srgbClr val="FFFFFF"/>
                </a:solidFill>
                <a:effectLst>
                  <a:outerShdw blurRad="38100" dist="38100" dir="2700000" algn="tl">
                    <a:srgbClr val="000000"/>
                  </a:outerShdw>
                </a:effectLst>
                <a:latin typeface="Comic Sans MS" panose="030F0702030302020204" pitchFamily="66" charset="0"/>
                <a:ea typeface="宋体"/>
              </a:rPr>
              <a:t> </a:t>
            </a:r>
          </a:p>
          <a:p>
            <a:pPr marL="342900" indent="-342900" eaLnBrk="0" fontAlgn="base" hangingPunct="0">
              <a:lnSpc>
                <a:spcPts val="3700"/>
              </a:lnSpc>
              <a:spcBef>
                <a:spcPct val="20000"/>
              </a:spcBef>
              <a:spcAft>
                <a:spcPct val="0"/>
              </a:spcAft>
              <a:buClr>
                <a:srgbClr val="FFCC00"/>
              </a:buClr>
              <a:buSzPct val="70000"/>
              <a:buFont typeface="Wingdings" panose="05000000000000000000" pitchFamily="2" charset="2"/>
              <a:buChar char="n"/>
              <a:defRPr/>
            </a:pPr>
            <a:r>
              <a:rPr lang="zh-CN" altLang="en-US" sz="2800" b="1" kern="0" dirty="0">
                <a:solidFill>
                  <a:srgbClr val="FFFF00"/>
                </a:solidFill>
                <a:effectLst>
                  <a:outerShdw blurRad="38100" dist="38100" dir="2700000" algn="tl">
                    <a:srgbClr val="000000"/>
                  </a:outerShdw>
                </a:effectLst>
                <a:latin typeface="Comic Sans MS" panose="030F0702030302020204" pitchFamily="66" charset="0"/>
                <a:ea typeface="宋体"/>
              </a:rPr>
              <a:t>停顿时，没有</a:t>
            </a: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任何新的指令被取到流水线</a:t>
            </a:r>
            <a:r>
              <a:rPr lang="zh-CN" altLang="en-US" sz="2800" b="1" kern="0" dirty="0">
                <a:solidFill>
                  <a:srgbClr val="FFFF00"/>
                </a:solidFill>
                <a:effectLst>
                  <a:outerShdw blurRad="38100" dist="38100" dir="2700000" algn="tl">
                    <a:srgbClr val="000000"/>
                  </a:outerShdw>
                </a:effectLst>
                <a:latin typeface="Comic Sans MS" panose="030F0702030302020204" pitchFamily="66" charset="0"/>
                <a:ea typeface="宋体"/>
              </a:rPr>
              <a:t>。</a:t>
            </a:r>
            <a:endParaRPr lang="en-US" altLang="zh-CN" sz="2800" b="1" kern="0" dirty="0">
              <a:solidFill>
                <a:srgbClr val="FFFF00"/>
              </a:solidFill>
              <a:effectLst>
                <a:outerShdw blurRad="38100" dist="38100" dir="2700000" algn="tl">
                  <a:srgbClr val="000000"/>
                </a:outerShdw>
              </a:effectLst>
              <a:latin typeface="Comic Sans MS" panose="030F0702030302020204" pitchFamily="66" charset="0"/>
              <a:ea typeface="宋体"/>
            </a:endParaRPr>
          </a:p>
        </p:txBody>
      </p:sp>
      <p:sp>
        <p:nvSpPr>
          <p:cNvPr id="10243" name="灯片编号占位符 3">
            <a:extLst>
              <a:ext uri="{FF2B5EF4-FFF2-40B4-BE49-F238E27FC236}">
                <a16:creationId xmlns:a16="http://schemas.microsoft.com/office/drawing/2014/main" id="{F3EF5A05-3228-401F-B4CA-490948149079}"/>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768734DD-C7AF-4B71-B09E-BDCB6DA56342}" type="slidenum">
              <a:rPr lang="en-US" altLang="zh-CN">
                <a:solidFill>
                  <a:srgbClr val="FFFFFF"/>
                </a:solidFill>
                <a:ea typeface="宋体" panose="02010600030101010101" pitchFamily="2" charset="-122"/>
              </a:rPr>
              <a:pPr fontAlgn="base">
                <a:spcBef>
                  <a:spcPct val="0"/>
                </a:spcBef>
                <a:spcAft>
                  <a:spcPct val="0"/>
                </a:spcAft>
              </a:pPr>
              <a:t>353</a:t>
            </a:fld>
            <a:endParaRPr lang="en-US" altLang="zh-CN">
              <a:solidFill>
                <a:srgbClr val="FFFFFF"/>
              </a:solidFill>
              <a:ea typeface="宋体" panose="02010600030101010101" pitchFamily="2" charset="-122"/>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F8DAF87-784D-4B41-AC26-6CF81A303CC1}"/>
              </a:ext>
            </a:extLst>
          </p:cNvPr>
          <p:cNvSpPr txBox="1">
            <a:spLocks noChangeArrowheads="1"/>
          </p:cNvSpPr>
          <p:nvPr/>
        </p:nvSpPr>
        <p:spPr>
          <a:xfrm>
            <a:off x="1738313" y="285750"/>
            <a:ext cx="8229600" cy="1143000"/>
          </a:xfrm>
          <a:prstGeom prst="rect">
            <a:avLst/>
          </a:prstGeom>
        </p:spPr>
        <p:txBody>
          <a:bodyPr>
            <a:normAutofit/>
          </a:bodyPr>
          <a:lstStyle/>
          <a:p>
            <a:pPr eaLnBrk="0" fontAlgn="base" hangingPunct="0">
              <a:spcBef>
                <a:spcPct val="0"/>
              </a:spcBef>
              <a:spcAft>
                <a:spcPct val="0"/>
              </a:spcAft>
              <a:defRPr/>
            </a:pPr>
            <a:r>
              <a:rPr lang="zh-CN" altLang="en-US" sz="4000" b="1" kern="0" dirty="0">
                <a:solidFill>
                  <a:srgbClr val="E5E5FF"/>
                </a:solidFill>
                <a:effectLst>
                  <a:outerShdw blurRad="38100" dist="38100" dir="2700000" algn="tl">
                    <a:srgbClr val="000000"/>
                  </a:outerShdw>
                </a:effectLst>
                <a:latin typeface="Garamond"/>
                <a:ea typeface="宋体"/>
              </a:rPr>
              <a:t>结构相关：流水段竞争</a:t>
            </a:r>
            <a:endParaRPr lang="en-US" altLang="zh-CN" sz="4000" b="1" kern="0" dirty="0">
              <a:solidFill>
                <a:srgbClr val="000000"/>
              </a:solidFill>
              <a:effectLst>
                <a:outerShdw blurRad="38100" dist="38100" dir="2700000" algn="tl">
                  <a:srgbClr val="000000"/>
                </a:outerShdw>
              </a:effectLst>
              <a:latin typeface="Arial" panose="020B0604020202020204" pitchFamily="34" charset="0"/>
              <a:ea typeface="宋体"/>
            </a:endParaRPr>
          </a:p>
        </p:txBody>
      </p:sp>
      <p:sp>
        <p:nvSpPr>
          <p:cNvPr id="3" name="Rectangle 3">
            <a:extLst>
              <a:ext uri="{FF2B5EF4-FFF2-40B4-BE49-F238E27FC236}">
                <a16:creationId xmlns:a16="http://schemas.microsoft.com/office/drawing/2014/main" id="{7AF11614-2835-48E7-8ED0-EEF9F1E59636}"/>
              </a:ext>
            </a:extLst>
          </p:cNvPr>
          <p:cNvSpPr txBox="1">
            <a:spLocks noChangeArrowheads="1"/>
          </p:cNvSpPr>
          <p:nvPr/>
        </p:nvSpPr>
        <p:spPr>
          <a:xfrm>
            <a:off x="1981200" y="1600201"/>
            <a:ext cx="8229600" cy="4525963"/>
          </a:xfrm>
          <a:prstGeom prst="rect">
            <a:avLst/>
          </a:prstGeom>
        </p:spPr>
        <p:txBody>
          <a:bodyPr>
            <a:normAutofit/>
          </a:bodyPr>
          <a:lstStyle/>
          <a:p>
            <a:pPr marL="342900" indent="-342900" eaLnBrk="0" fontAlgn="base" hangingPunct="0">
              <a:spcBef>
                <a:spcPct val="20000"/>
              </a:spcBef>
              <a:spcAft>
                <a:spcPct val="0"/>
              </a:spcAft>
              <a:buClr>
                <a:srgbClr val="FFCC00"/>
              </a:buClr>
              <a:buSzPct val="70000"/>
              <a:buFont typeface="Wingdings" panose="05000000000000000000" pitchFamily="2" charset="2"/>
              <a:buChar char="n"/>
              <a:defRPr/>
            </a:pPr>
            <a:r>
              <a:rPr lang="en-US" altLang="zh-CN" sz="3200" b="1" kern="0" dirty="0">
                <a:solidFill>
                  <a:srgbClr val="FFFFFF"/>
                </a:solidFill>
                <a:effectLst>
                  <a:outerShdw blurRad="38100" dist="38100" dir="2700000" algn="tl">
                    <a:srgbClr val="000000"/>
                  </a:outerShdw>
                </a:effectLst>
                <a:latin typeface="Comic Sans MS" panose="030F0702030302020204" pitchFamily="66" charset="0"/>
                <a:ea typeface="宋体"/>
              </a:rPr>
              <a:t>Structural hazards</a:t>
            </a:r>
            <a:endParaRPr lang="en-US" altLang="zh-CN" sz="3200" kern="0" dirty="0">
              <a:solidFill>
                <a:srgbClr val="FFFFFF"/>
              </a:solidFill>
              <a:effectLst>
                <a:outerShdw blurRad="38100" dist="38100" dir="2700000" algn="tl">
                  <a:srgbClr val="000000"/>
                </a:outerShdw>
              </a:effectLst>
              <a:latin typeface="Comic Sans MS" panose="030F0702030302020204" pitchFamily="66" charset="0"/>
              <a:ea typeface="宋体"/>
            </a:endParaRPr>
          </a:p>
          <a:p>
            <a:pPr marL="742950" lvl="1" indent="-285750" eaLnBrk="0" fontAlgn="base" hangingPunct="0">
              <a:lnSpc>
                <a:spcPts val="3600"/>
              </a:lnSpc>
              <a:spcBef>
                <a:spcPct val="20000"/>
              </a:spcBef>
              <a:spcAft>
                <a:spcPct val="0"/>
              </a:spcAft>
              <a:buClr>
                <a:srgbClr val="A886E0"/>
              </a:buClr>
              <a:buSzPct val="70000"/>
              <a:buFont typeface="Wingdings" panose="05000000000000000000" pitchFamily="2" charset="2"/>
              <a:buChar char="n"/>
              <a:defRPr/>
            </a:pPr>
            <a:r>
              <a:rPr lang="zh-CN" altLang="en-US" sz="2800" b="1" kern="0" dirty="0">
                <a:solidFill>
                  <a:srgbClr val="FFFF00"/>
                </a:solidFill>
                <a:effectLst>
                  <a:outerShdw blurRad="38100" dist="38100" dir="2700000" algn="tl">
                    <a:srgbClr val="000000"/>
                  </a:outerShdw>
                </a:effectLst>
                <a:latin typeface="Comic Sans MS" panose="030F0702030302020204" pitchFamily="66" charset="0"/>
                <a:ea typeface="宋体"/>
              </a:rPr>
              <a:t>发生在同一个时钟周期</a:t>
            </a: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a:t>
            </a:r>
            <a:r>
              <a:rPr lang="en-US" altLang="zh-CN" sz="2800" b="1" kern="0" dirty="0">
                <a:solidFill>
                  <a:srgbClr val="66FFFF"/>
                </a:solidFill>
                <a:effectLst>
                  <a:outerShdw blurRad="38100" dist="38100" dir="2700000" algn="tl">
                    <a:srgbClr val="000000"/>
                  </a:outerShdw>
                </a:effectLst>
                <a:latin typeface="Comic Sans MS" panose="030F0702030302020204" pitchFamily="66" charset="0"/>
                <a:ea typeface="宋体"/>
              </a:rPr>
              <a:t>2</a:t>
            </a:r>
            <a:r>
              <a:rPr lang="zh-CN" altLang="en-US" sz="2800" b="1" kern="0" dirty="0">
                <a:solidFill>
                  <a:srgbClr val="66FFFF"/>
                </a:solidFill>
                <a:effectLst>
                  <a:outerShdw blurRad="38100" dist="38100" dir="2700000" algn="tl">
                    <a:srgbClr val="000000"/>
                  </a:outerShdw>
                </a:effectLst>
                <a:latin typeface="Comic Sans MS" panose="030F0702030302020204" pitchFamily="66" charset="0"/>
                <a:ea typeface="宋体"/>
              </a:rPr>
              <a:t>条或多条指令</a:t>
            </a: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想要使用</a:t>
            </a:r>
            <a:r>
              <a:rPr lang="zh-CN" altLang="en-US" sz="2800" b="1" kern="0" dirty="0">
                <a:solidFill>
                  <a:srgbClr val="66FFFF"/>
                </a:solidFill>
                <a:effectLst>
                  <a:outerShdw blurRad="38100" dist="38100" dir="2700000" algn="tl">
                    <a:srgbClr val="000000"/>
                  </a:outerShdw>
                </a:effectLst>
                <a:latin typeface="Comic Sans MS" panose="030F0702030302020204" pitchFamily="66" charset="0"/>
                <a:ea typeface="宋体"/>
              </a:rPr>
              <a:t>同一个硬件资源</a:t>
            </a:r>
            <a:endParaRPr lang="en-US" altLang="zh-CN" sz="2800" b="1" kern="0" dirty="0">
              <a:solidFill>
                <a:srgbClr val="66FFFF"/>
              </a:solidFill>
              <a:effectLst>
                <a:outerShdw blurRad="38100" dist="38100" dir="2700000" algn="tl">
                  <a:srgbClr val="000000"/>
                </a:outerShdw>
              </a:effectLst>
              <a:latin typeface="Comic Sans MS" panose="030F0702030302020204" pitchFamily="66" charset="0"/>
              <a:ea typeface="宋体"/>
            </a:endParaRPr>
          </a:p>
          <a:p>
            <a:pPr marL="742950" lvl="1" indent="-285750" eaLnBrk="0" fontAlgn="base" hangingPunct="0">
              <a:lnSpc>
                <a:spcPts val="3600"/>
              </a:lnSpc>
              <a:spcBef>
                <a:spcPct val="20000"/>
              </a:spcBef>
              <a:spcAft>
                <a:spcPct val="0"/>
              </a:spcAft>
              <a:buClr>
                <a:srgbClr val="A886E0"/>
              </a:buClr>
              <a:buSzPct val="70000"/>
              <a:buFont typeface="Wingdings" panose="05000000000000000000" pitchFamily="2" charset="2"/>
              <a:buChar char="n"/>
              <a:defRPr/>
            </a:pPr>
            <a:r>
              <a:rPr lang="zh-CN" altLang="en-US" sz="2800" b="1" kern="0" dirty="0">
                <a:solidFill>
                  <a:srgbClr val="FFFF00"/>
                </a:solidFill>
                <a:effectLst>
                  <a:outerShdw blurRad="38100" dist="38100" dir="2700000" algn="tl">
                    <a:srgbClr val="000000"/>
                  </a:outerShdw>
                </a:effectLst>
                <a:latin typeface="Comic Sans MS" panose="030F0702030302020204" pitchFamily="66" charset="0"/>
                <a:ea typeface="宋体"/>
              </a:rPr>
              <a:t>引起流水线机器停顿</a:t>
            </a:r>
            <a:endParaRPr lang="en-US" altLang="zh-CN" sz="2800" b="1" kern="0" dirty="0">
              <a:solidFill>
                <a:srgbClr val="FFFF00"/>
              </a:solidFill>
              <a:effectLst>
                <a:outerShdw blurRad="38100" dist="38100" dir="2700000" algn="tl">
                  <a:srgbClr val="000000"/>
                </a:outerShdw>
              </a:effectLst>
              <a:latin typeface="Comic Sans MS" panose="030F0702030302020204" pitchFamily="66" charset="0"/>
              <a:ea typeface="宋体"/>
            </a:endParaRPr>
          </a:p>
          <a:p>
            <a:pPr marL="742950" lvl="1" indent="-285750" eaLnBrk="0" fontAlgn="base" hangingPunct="0">
              <a:lnSpc>
                <a:spcPts val="3600"/>
              </a:lnSpc>
              <a:spcBef>
                <a:spcPct val="20000"/>
              </a:spcBef>
              <a:spcAft>
                <a:spcPct val="0"/>
              </a:spcAft>
              <a:buClr>
                <a:srgbClr val="A886E0"/>
              </a:buClr>
              <a:buSzPct val="70000"/>
              <a:buFont typeface="Wingdings" panose="05000000000000000000" pitchFamily="2" charset="2"/>
              <a:buChar char="n"/>
              <a:defRPr/>
            </a:pP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三种常见结构相关：</a:t>
            </a:r>
            <a:endParaRPr lang="en-US" altLang="zh-CN" sz="2800" b="1" kern="0" dirty="0">
              <a:solidFill>
                <a:srgbClr val="FFFFFF"/>
              </a:solidFill>
              <a:effectLst>
                <a:outerShdw blurRad="38100" dist="38100" dir="2700000" algn="tl">
                  <a:srgbClr val="000000"/>
                </a:outerShdw>
              </a:effectLst>
              <a:latin typeface="Comic Sans MS" panose="030F0702030302020204" pitchFamily="66" charset="0"/>
              <a:ea typeface="宋体"/>
            </a:endParaRPr>
          </a:p>
          <a:p>
            <a:pPr marL="1143000" lvl="2" indent="-228600" eaLnBrk="0" fontAlgn="base" hangingPunct="0">
              <a:lnSpc>
                <a:spcPts val="3600"/>
              </a:lnSpc>
              <a:spcBef>
                <a:spcPct val="20000"/>
              </a:spcBef>
              <a:spcAft>
                <a:spcPct val="0"/>
              </a:spcAft>
              <a:buClr>
                <a:srgbClr val="E5E5FF"/>
              </a:buClr>
              <a:buSzPct val="70000"/>
              <a:buFont typeface="Wingdings" panose="05000000000000000000" pitchFamily="2" charset="2"/>
              <a:buChar char="n"/>
              <a:defRPr/>
            </a:pPr>
            <a:r>
              <a:rPr lang="zh-CN" altLang="en-US" sz="2400" b="1" kern="0" dirty="0">
                <a:solidFill>
                  <a:srgbClr val="FFFFFF"/>
                </a:solidFill>
                <a:effectLst>
                  <a:outerShdw blurRad="38100" dist="38100" dir="2700000" algn="tl">
                    <a:srgbClr val="000000"/>
                  </a:outerShdw>
                </a:effectLst>
                <a:latin typeface="Comic Sans MS" panose="030F0702030302020204" pitchFamily="66" charset="0"/>
                <a:ea typeface="宋体"/>
              </a:rPr>
              <a:t>多重访问寄存器堆</a:t>
            </a:r>
            <a:endParaRPr lang="en-US" altLang="zh-CN" sz="2400" b="1" kern="0" dirty="0">
              <a:solidFill>
                <a:srgbClr val="FFFFFF"/>
              </a:solidFill>
              <a:effectLst>
                <a:outerShdw blurRad="38100" dist="38100" dir="2700000" algn="tl">
                  <a:srgbClr val="000000"/>
                </a:outerShdw>
              </a:effectLst>
              <a:latin typeface="Comic Sans MS" panose="030F0702030302020204" pitchFamily="66" charset="0"/>
              <a:ea typeface="宋体"/>
            </a:endParaRPr>
          </a:p>
          <a:p>
            <a:pPr marL="1143000" lvl="2" indent="-228600" eaLnBrk="0" fontAlgn="base" hangingPunct="0">
              <a:lnSpc>
                <a:spcPts val="3600"/>
              </a:lnSpc>
              <a:spcBef>
                <a:spcPct val="20000"/>
              </a:spcBef>
              <a:spcAft>
                <a:spcPct val="0"/>
              </a:spcAft>
              <a:buClr>
                <a:srgbClr val="E5E5FF"/>
              </a:buClr>
              <a:buSzPct val="70000"/>
              <a:buFont typeface="Wingdings" panose="05000000000000000000" pitchFamily="2" charset="2"/>
              <a:buChar char="n"/>
              <a:defRPr/>
            </a:pPr>
            <a:r>
              <a:rPr lang="zh-CN" altLang="en-US" sz="2400" b="1" kern="0" dirty="0">
                <a:solidFill>
                  <a:srgbClr val="FFFFFF"/>
                </a:solidFill>
                <a:effectLst>
                  <a:outerShdw blurRad="38100" dist="38100" dir="2700000" algn="tl">
                    <a:srgbClr val="000000"/>
                  </a:outerShdw>
                </a:effectLst>
                <a:latin typeface="Comic Sans MS" panose="030F0702030302020204" pitchFamily="66" charset="0"/>
                <a:ea typeface="宋体"/>
              </a:rPr>
              <a:t>多重访问存储器</a:t>
            </a:r>
            <a:endParaRPr lang="en-US" altLang="zh-CN" sz="2400" b="1" kern="0" dirty="0">
              <a:solidFill>
                <a:srgbClr val="FFFFFF"/>
              </a:solidFill>
              <a:effectLst>
                <a:outerShdw blurRad="38100" dist="38100" dir="2700000" algn="tl">
                  <a:srgbClr val="000000"/>
                </a:outerShdw>
              </a:effectLst>
              <a:latin typeface="Comic Sans MS" panose="030F0702030302020204" pitchFamily="66" charset="0"/>
              <a:ea typeface="宋体"/>
            </a:endParaRPr>
          </a:p>
          <a:p>
            <a:pPr marL="1143000" lvl="2" indent="-228600" eaLnBrk="0" fontAlgn="base" hangingPunct="0">
              <a:lnSpc>
                <a:spcPts val="3600"/>
              </a:lnSpc>
              <a:spcBef>
                <a:spcPct val="20000"/>
              </a:spcBef>
              <a:spcAft>
                <a:spcPct val="0"/>
              </a:spcAft>
              <a:buClr>
                <a:srgbClr val="E5E5FF"/>
              </a:buClr>
              <a:buSzPct val="70000"/>
              <a:buFont typeface="Wingdings" panose="05000000000000000000" pitchFamily="2" charset="2"/>
              <a:buChar char="n"/>
              <a:defRPr/>
            </a:pPr>
            <a:r>
              <a:rPr lang="zh-CN" altLang="en-US" sz="2400" b="1" kern="0" dirty="0">
                <a:solidFill>
                  <a:srgbClr val="FFFFFF"/>
                </a:solidFill>
                <a:effectLst>
                  <a:outerShdw blurRad="38100" dist="38100" dir="2700000" algn="tl">
                    <a:srgbClr val="000000"/>
                  </a:outerShdw>
                </a:effectLst>
                <a:latin typeface="Comic Sans MS" panose="030F0702030302020204" pitchFamily="66" charset="0"/>
                <a:ea typeface="宋体"/>
              </a:rPr>
              <a:t>没有或没有充分流水功能部件</a:t>
            </a:r>
            <a:endParaRPr lang="en-US" altLang="zh-CN" sz="2400" b="1" kern="0" dirty="0">
              <a:solidFill>
                <a:srgbClr val="FFFFFF"/>
              </a:solidFill>
              <a:effectLst>
                <a:outerShdw blurRad="38100" dist="38100" dir="2700000" algn="tl">
                  <a:srgbClr val="000000"/>
                </a:outerShdw>
              </a:effectLst>
              <a:latin typeface="Garamond"/>
              <a:ea typeface="宋体"/>
            </a:endParaRPr>
          </a:p>
        </p:txBody>
      </p:sp>
      <p:sp>
        <p:nvSpPr>
          <p:cNvPr id="11267" name="灯片编号占位符 3">
            <a:extLst>
              <a:ext uri="{FF2B5EF4-FFF2-40B4-BE49-F238E27FC236}">
                <a16:creationId xmlns:a16="http://schemas.microsoft.com/office/drawing/2014/main" id="{808F617C-20F9-49D5-AA44-7BA11FFF3984}"/>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992ACC95-B290-4C4D-9CAF-6F1543175C8C}" type="slidenum">
              <a:rPr lang="en-US" altLang="zh-CN">
                <a:solidFill>
                  <a:srgbClr val="FFFFFF"/>
                </a:solidFill>
                <a:ea typeface="宋体" panose="02010600030101010101" pitchFamily="2" charset="-122"/>
              </a:rPr>
              <a:pPr fontAlgn="base">
                <a:spcBef>
                  <a:spcPct val="0"/>
                </a:spcBef>
                <a:spcAft>
                  <a:spcPct val="0"/>
                </a:spcAft>
              </a:pPr>
              <a:t>354</a:t>
            </a:fld>
            <a:endParaRPr lang="en-US" altLang="zh-CN">
              <a:solidFill>
                <a:srgbClr val="FFFFFF"/>
              </a:solidFill>
              <a:ea typeface="宋体" panose="02010600030101010101" pitchFamily="2" charset="-122"/>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5519F7C-13CC-4228-8BE6-5CCBE6E77D42}"/>
              </a:ext>
            </a:extLst>
          </p:cNvPr>
          <p:cNvSpPr>
            <a:spLocks noGrp="1" noChangeArrowheads="1"/>
          </p:cNvSpPr>
          <p:nvPr>
            <p:ph type="title"/>
          </p:nvPr>
        </p:nvSpPr>
        <p:spPr/>
        <p:txBody>
          <a:bodyPr/>
          <a:lstStyle/>
          <a:p>
            <a:pPr>
              <a:defRPr/>
            </a:pPr>
            <a:r>
              <a:rPr lang="zh-CN" altLang="en-US" sz="4000" dirty="0"/>
              <a:t>多重访问寄存器堆</a:t>
            </a:r>
            <a:endParaRPr lang="en-US" altLang="zh-CN" sz="4000" dirty="0"/>
          </a:p>
        </p:txBody>
      </p:sp>
      <p:sp>
        <p:nvSpPr>
          <p:cNvPr id="15363" name="Rectangle 3">
            <a:extLst>
              <a:ext uri="{FF2B5EF4-FFF2-40B4-BE49-F238E27FC236}">
                <a16:creationId xmlns:a16="http://schemas.microsoft.com/office/drawing/2014/main" id="{30E4B1C8-34CE-4156-991C-9B3E9250A4DB}"/>
              </a:ext>
            </a:extLst>
          </p:cNvPr>
          <p:cNvSpPr>
            <a:spLocks noGrp="1" noChangeArrowheads="1"/>
          </p:cNvSpPr>
          <p:nvPr>
            <p:ph idx="1"/>
          </p:nvPr>
        </p:nvSpPr>
        <p:spPr>
          <a:xfrm>
            <a:off x="1905000" y="5410200"/>
            <a:ext cx="8534400" cy="990600"/>
          </a:xfrm>
        </p:spPr>
        <p:txBody>
          <a:bodyPr>
            <a:normAutofit/>
          </a:bodyPr>
          <a:lstStyle/>
          <a:p>
            <a:pPr>
              <a:defRPr/>
            </a:pPr>
            <a:r>
              <a:rPr lang="zh-CN" altLang="en-US" sz="2400" b="1" dirty="0">
                <a:latin typeface="Comic Sans MS" panose="030F0702030302020204" pitchFamily="66" charset="0"/>
              </a:rPr>
              <a:t>简单插入一个停顿，将降低加速比</a:t>
            </a:r>
            <a:endParaRPr lang="en-US" altLang="zh-CN" sz="2400" b="1" dirty="0">
              <a:latin typeface="Comic Sans MS" panose="030F0702030302020204" pitchFamily="66" charset="0"/>
            </a:endParaRPr>
          </a:p>
          <a:p>
            <a:pPr>
              <a:defRPr/>
            </a:pPr>
            <a:r>
              <a:rPr lang="zh-CN" altLang="en-US" sz="2400" b="1" dirty="0">
                <a:latin typeface="Comic Sans MS" panose="030F0702030302020204" pitchFamily="66" charset="0"/>
              </a:rPr>
              <a:t>在一个时钟周期</a:t>
            </a:r>
            <a:r>
              <a:rPr lang="en-US" altLang="zh-CN" sz="2400" b="1" dirty="0">
                <a:solidFill>
                  <a:srgbClr val="FFFF00"/>
                </a:solidFill>
                <a:latin typeface="Comic Sans MS" panose="030F0702030302020204" pitchFamily="66" charset="0"/>
              </a:rPr>
              <a:t>WB</a:t>
            </a:r>
            <a:r>
              <a:rPr lang="zh-CN" altLang="en-US" sz="2400" b="1" dirty="0">
                <a:solidFill>
                  <a:srgbClr val="FFFF00"/>
                </a:solidFill>
                <a:latin typeface="Comic Sans MS" panose="030F0702030302020204" pitchFamily="66" charset="0"/>
              </a:rPr>
              <a:t>段先写，</a:t>
            </a:r>
            <a:r>
              <a:rPr lang="en-US" altLang="zh-CN" sz="2400" b="1" dirty="0">
                <a:solidFill>
                  <a:srgbClr val="FFFF00"/>
                </a:solidFill>
                <a:latin typeface="Comic Sans MS" panose="030F0702030302020204" pitchFamily="66" charset="0"/>
              </a:rPr>
              <a:t>ID</a:t>
            </a:r>
            <a:r>
              <a:rPr lang="zh-CN" altLang="en-US" sz="2400" b="1" dirty="0">
                <a:solidFill>
                  <a:srgbClr val="FFFF00"/>
                </a:solidFill>
                <a:latin typeface="Comic Sans MS" panose="030F0702030302020204" pitchFamily="66" charset="0"/>
              </a:rPr>
              <a:t>段后读</a:t>
            </a:r>
            <a:endParaRPr lang="en-US" altLang="zh-CN" b="1" dirty="0">
              <a:solidFill>
                <a:srgbClr val="FFFF00"/>
              </a:solidFill>
            </a:endParaRPr>
          </a:p>
        </p:txBody>
      </p:sp>
      <p:grpSp>
        <p:nvGrpSpPr>
          <p:cNvPr id="12291" name="Group 4">
            <a:extLst>
              <a:ext uri="{FF2B5EF4-FFF2-40B4-BE49-F238E27FC236}">
                <a16:creationId xmlns:a16="http://schemas.microsoft.com/office/drawing/2014/main" id="{9FD97FFA-B3B6-4FAF-BE8A-45BD662772E7}"/>
              </a:ext>
            </a:extLst>
          </p:cNvPr>
          <p:cNvGrpSpPr>
            <a:grpSpLocks/>
          </p:cNvGrpSpPr>
          <p:nvPr/>
        </p:nvGrpSpPr>
        <p:grpSpPr bwMode="auto">
          <a:xfrm>
            <a:off x="2286000" y="1447800"/>
            <a:ext cx="7543800" cy="3886200"/>
            <a:chOff x="672" y="1536"/>
            <a:chExt cx="4512" cy="2448"/>
          </a:xfrm>
        </p:grpSpPr>
        <p:pic>
          <p:nvPicPr>
            <p:cNvPr id="12292" name="Picture 5">
              <a:extLst>
                <a:ext uri="{FF2B5EF4-FFF2-40B4-BE49-F238E27FC236}">
                  <a16:creationId xmlns:a16="http://schemas.microsoft.com/office/drawing/2014/main" id="{1FB4358C-D9A0-4742-AA0A-727EDE9E1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 y="1536"/>
              <a:ext cx="4512"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Rectangle 6">
              <a:extLst>
                <a:ext uri="{FF2B5EF4-FFF2-40B4-BE49-F238E27FC236}">
                  <a16:creationId xmlns:a16="http://schemas.microsoft.com/office/drawing/2014/main" id="{A3697CCC-33A9-4D58-AD9C-C46B922AACC2}"/>
                </a:ext>
              </a:extLst>
            </p:cNvPr>
            <p:cNvSpPr>
              <a:spLocks noChangeArrowheads="1"/>
            </p:cNvSpPr>
            <p:nvPr/>
          </p:nvSpPr>
          <p:spPr bwMode="auto">
            <a:xfrm>
              <a:off x="4368" y="3840"/>
              <a:ext cx="240"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2294" name="灯片编号占位符 6">
            <a:extLst>
              <a:ext uri="{FF2B5EF4-FFF2-40B4-BE49-F238E27FC236}">
                <a16:creationId xmlns:a16="http://schemas.microsoft.com/office/drawing/2014/main" id="{A152E787-A0EA-433E-B00F-351774358111}"/>
              </a:ext>
            </a:extLst>
          </p:cNvPr>
          <p:cNvSpPr>
            <a:spLocks noGrp="1" noChangeArrowheads="1"/>
          </p:cNvSpPr>
          <p:nvPr>
            <p:ph type="sldNum" sz="quarter" idx="11"/>
          </p:nvPr>
        </p:nvSpPr>
        <p:spPr>
          <a:xfrm>
            <a:off x="4648200" y="6248400"/>
            <a:ext cx="2895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fld id="{F6025DAB-FA84-4307-B5EA-C30109EF75E5}" type="slidenum">
              <a:rPr lang="zh-CN" altLang="en-US">
                <a:solidFill>
                  <a:srgbClr val="FFFFFF"/>
                </a:solidFill>
                <a:ea typeface="宋体" panose="02010600030101010101" pitchFamily="2" charset="-122"/>
              </a:rPr>
              <a:pPr algn="ctr" fontAlgn="base">
                <a:spcBef>
                  <a:spcPct val="0"/>
                </a:spcBef>
                <a:spcAft>
                  <a:spcPct val="0"/>
                </a:spcAft>
              </a:pPr>
              <a:t>355</a:t>
            </a:fld>
            <a:endParaRPr lang="zh-CN" altLang="en-US">
              <a:solidFill>
                <a:srgbClr val="FFFFFF"/>
              </a:solidFill>
              <a:ea typeface="宋体" panose="02010600030101010101" pitchFamily="2" charset="-122"/>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B8139921-C372-4CB9-801B-814E4D102351}"/>
              </a:ext>
            </a:extLst>
          </p:cNvPr>
          <p:cNvSpPr>
            <a:spLocks noGrp="1" noChangeArrowheads="1"/>
          </p:cNvSpPr>
          <p:nvPr>
            <p:ph type="title"/>
          </p:nvPr>
        </p:nvSpPr>
        <p:spPr/>
        <p:txBody>
          <a:bodyPr>
            <a:normAutofit/>
          </a:bodyPr>
          <a:lstStyle/>
          <a:p>
            <a:pPr>
              <a:defRPr/>
            </a:pPr>
            <a:r>
              <a:rPr lang="zh-CN" altLang="en-US" sz="3600" dirty="0">
                <a:latin typeface="Comic Sans MS" panose="030F0702030302020204" pitchFamily="66" charset="0"/>
              </a:rPr>
              <a:t>在一个时钟周期</a:t>
            </a:r>
            <a:r>
              <a:rPr lang="en-US" altLang="zh-CN" sz="3600" dirty="0">
                <a:solidFill>
                  <a:srgbClr val="66FF33"/>
                </a:solidFill>
                <a:latin typeface="Comic Sans MS" panose="030F0702030302020204" pitchFamily="66" charset="0"/>
              </a:rPr>
              <a:t>WB</a:t>
            </a:r>
            <a:r>
              <a:rPr lang="zh-CN" altLang="en-US" sz="3600" dirty="0">
                <a:solidFill>
                  <a:srgbClr val="66FF33"/>
                </a:solidFill>
                <a:latin typeface="Comic Sans MS" panose="030F0702030302020204" pitchFamily="66" charset="0"/>
              </a:rPr>
              <a:t>段先写，</a:t>
            </a:r>
            <a:r>
              <a:rPr lang="en-US" altLang="zh-CN" sz="3600" dirty="0">
                <a:solidFill>
                  <a:srgbClr val="66FF33"/>
                </a:solidFill>
                <a:latin typeface="Comic Sans MS" panose="030F0702030302020204" pitchFamily="66" charset="0"/>
              </a:rPr>
              <a:t>ID</a:t>
            </a:r>
            <a:r>
              <a:rPr lang="zh-CN" altLang="en-US" sz="3600" dirty="0">
                <a:solidFill>
                  <a:srgbClr val="66FF33"/>
                </a:solidFill>
                <a:latin typeface="Comic Sans MS" panose="030F0702030302020204" pitchFamily="66" charset="0"/>
              </a:rPr>
              <a:t>段后读</a:t>
            </a:r>
          </a:p>
        </p:txBody>
      </p:sp>
      <p:pic>
        <p:nvPicPr>
          <p:cNvPr id="13314" name="Picture 3">
            <a:extLst>
              <a:ext uri="{FF2B5EF4-FFF2-40B4-BE49-F238E27FC236}">
                <a16:creationId xmlns:a16="http://schemas.microsoft.com/office/drawing/2014/main" id="{985EB667-DF7D-49B5-9DFE-B4DC5FABAE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00" y="1981201"/>
            <a:ext cx="8534400" cy="3154363"/>
          </a:xfrm>
        </p:spPr>
      </p:pic>
      <p:sp>
        <p:nvSpPr>
          <p:cNvPr id="13315" name="灯片编号占位符 3">
            <a:extLst>
              <a:ext uri="{FF2B5EF4-FFF2-40B4-BE49-F238E27FC236}">
                <a16:creationId xmlns:a16="http://schemas.microsoft.com/office/drawing/2014/main" id="{25F977EA-AE54-4EE3-A723-76D9275F8ACA}"/>
              </a:ext>
            </a:extLst>
          </p:cNvPr>
          <p:cNvSpPr>
            <a:spLocks noGrp="1" noChangeArrowheads="1"/>
          </p:cNvSpPr>
          <p:nvPr>
            <p:ph type="sldNum" sz="quarter" idx="11"/>
          </p:nvPr>
        </p:nvSpPr>
        <p:spPr>
          <a:xfrm>
            <a:off x="4648200" y="6248400"/>
            <a:ext cx="2895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fld id="{FA1BAB53-16C0-4E69-9928-6C655BCB42B1}" type="slidenum">
              <a:rPr lang="zh-CN" altLang="en-US">
                <a:solidFill>
                  <a:srgbClr val="FFFFFF"/>
                </a:solidFill>
                <a:ea typeface="宋体" panose="02010600030101010101" pitchFamily="2" charset="-122"/>
              </a:rPr>
              <a:pPr algn="ctr" fontAlgn="base">
                <a:spcBef>
                  <a:spcPct val="0"/>
                </a:spcBef>
                <a:spcAft>
                  <a:spcPct val="0"/>
                </a:spcAft>
              </a:pPr>
              <a:t>356</a:t>
            </a:fld>
            <a:endParaRPr lang="zh-CN" altLang="en-US">
              <a:solidFill>
                <a:srgbClr val="FFFFFF"/>
              </a:solidFill>
              <a:ea typeface="宋体" panose="02010600030101010101" pitchFamily="2" charset="-122"/>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1FC39F3-DC81-4D71-8C2D-080B639C5948}"/>
              </a:ext>
            </a:extLst>
          </p:cNvPr>
          <p:cNvSpPr>
            <a:spLocks noGrp="1" noChangeArrowheads="1"/>
          </p:cNvSpPr>
          <p:nvPr>
            <p:ph type="title"/>
          </p:nvPr>
        </p:nvSpPr>
        <p:spPr/>
        <p:txBody>
          <a:bodyPr>
            <a:normAutofit/>
          </a:bodyPr>
          <a:lstStyle/>
          <a:p>
            <a:pPr>
              <a:defRPr/>
            </a:pPr>
            <a:r>
              <a:rPr lang="zh-CN" altLang="en-US" sz="4000" dirty="0"/>
              <a:t>多重访问单端口存储器</a:t>
            </a:r>
            <a:endParaRPr lang="en-US" altLang="zh-CN" sz="4000" dirty="0"/>
          </a:p>
        </p:txBody>
      </p:sp>
      <p:sp>
        <p:nvSpPr>
          <p:cNvPr id="17411" name="Rectangle 3">
            <a:extLst>
              <a:ext uri="{FF2B5EF4-FFF2-40B4-BE49-F238E27FC236}">
                <a16:creationId xmlns:a16="http://schemas.microsoft.com/office/drawing/2014/main" id="{60E47BA9-C6C6-4841-B273-F63051F77D4F}"/>
              </a:ext>
            </a:extLst>
          </p:cNvPr>
          <p:cNvSpPr>
            <a:spLocks noGrp="1" noChangeArrowheads="1"/>
          </p:cNvSpPr>
          <p:nvPr>
            <p:ph idx="1"/>
          </p:nvPr>
        </p:nvSpPr>
        <p:spPr>
          <a:xfrm>
            <a:off x="1809750" y="4857750"/>
            <a:ext cx="8534400" cy="1676400"/>
          </a:xfrm>
        </p:spPr>
        <p:txBody>
          <a:bodyPr>
            <a:normAutofit lnSpcReduction="10000"/>
          </a:bodyPr>
          <a:lstStyle/>
          <a:p>
            <a:pPr>
              <a:defRPr/>
            </a:pPr>
            <a:r>
              <a:rPr lang="zh-CN" altLang="en-US" sz="2400" b="1" dirty="0">
                <a:latin typeface="Comic Sans MS" panose="030F0702030302020204" pitchFamily="66" charset="0"/>
              </a:rPr>
              <a:t>插入停顿</a:t>
            </a:r>
            <a:endParaRPr lang="en-US" altLang="zh-CN" sz="2400" b="1" dirty="0">
              <a:latin typeface="Comic Sans MS" panose="030F0702030302020204" pitchFamily="66" charset="0"/>
            </a:endParaRPr>
          </a:p>
          <a:p>
            <a:pPr>
              <a:defRPr/>
            </a:pPr>
            <a:r>
              <a:rPr lang="zh-CN" altLang="en-US" sz="2400" b="1" dirty="0">
                <a:latin typeface="Comic Sans MS" panose="030F0702030302020204" pitchFamily="66" charset="0"/>
              </a:rPr>
              <a:t>提供另一个存储器端口</a:t>
            </a:r>
            <a:endParaRPr lang="en-US" altLang="zh-CN" sz="2400" b="1" dirty="0">
              <a:latin typeface="Comic Sans MS" panose="030F0702030302020204" pitchFamily="66" charset="0"/>
            </a:endParaRPr>
          </a:p>
          <a:p>
            <a:pPr>
              <a:defRPr/>
            </a:pPr>
            <a:r>
              <a:rPr lang="zh-CN" altLang="en-US" sz="2400" b="1" dirty="0">
                <a:solidFill>
                  <a:srgbClr val="FFFF00"/>
                </a:solidFill>
                <a:latin typeface="Comic Sans MS" panose="030F0702030302020204" pitchFamily="66" charset="0"/>
              </a:rPr>
              <a:t>分开的指令存储器和数据存储器</a:t>
            </a:r>
            <a:endParaRPr lang="en-US" altLang="zh-CN" sz="2400" b="1" dirty="0">
              <a:solidFill>
                <a:srgbClr val="FFFF00"/>
              </a:solidFill>
              <a:latin typeface="Comic Sans MS" panose="030F0702030302020204" pitchFamily="66" charset="0"/>
            </a:endParaRPr>
          </a:p>
          <a:p>
            <a:pPr>
              <a:defRPr/>
            </a:pPr>
            <a:r>
              <a:rPr lang="zh-CN" altLang="en-US" sz="2400" b="1" dirty="0">
                <a:latin typeface="Comic Sans MS" panose="030F0702030302020204" pitchFamily="66" charset="0"/>
              </a:rPr>
              <a:t>使用指令缓冲器</a:t>
            </a:r>
            <a:endParaRPr lang="en-US" altLang="zh-CN" sz="2400" b="1" dirty="0">
              <a:latin typeface="Comic Sans MS" panose="030F0702030302020204" pitchFamily="66" charset="0"/>
            </a:endParaRPr>
          </a:p>
        </p:txBody>
      </p:sp>
      <p:grpSp>
        <p:nvGrpSpPr>
          <p:cNvPr id="14339" name="Group 4">
            <a:extLst>
              <a:ext uri="{FF2B5EF4-FFF2-40B4-BE49-F238E27FC236}">
                <a16:creationId xmlns:a16="http://schemas.microsoft.com/office/drawing/2014/main" id="{7263E7F1-5759-4753-9CA5-D574D59F7A1C}"/>
              </a:ext>
            </a:extLst>
          </p:cNvPr>
          <p:cNvGrpSpPr>
            <a:grpSpLocks/>
          </p:cNvGrpSpPr>
          <p:nvPr/>
        </p:nvGrpSpPr>
        <p:grpSpPr bwMode="auto">
          <a:xfrm>
            <a:off x="2208213" y="1371601"/>
            <a:ext cx="7456488" cy="3281363"/>
            <a:chOff x="479" y="1776"/>
            <a:chExt cx="4697" cy="2067"/>
          </a:xfrm>
        </p:grpSpPr>
        <p:grpSp>
          <p:nvGrpSpPr>
            <p:cNvPr id="14340" name="Group 5">
              <a:extLst>
                <a:ext uri="{FF2B5EF4-FFF2-40B4-BE49-F238E27FC236}">
                  <a16:creationId xmlns:a16="http://schemas.microsoft.com/office/drawing/2014/main" id="{AD7FD1AE-C54F-41CC-A962-8F6E9115EEB4}"/>
                </a:ext>
              </a:extLst>
            </p:cNvPr>
            <p:cNvGrpSpPr>
              <a:grpSpLocks/>
            </p:cNvGrpSpPr>
            <p:nvPr/>
          </p:nvGrpSpPr>
          <p:grpSpPr bwMode="auto">
            <a:xfrm>
              <a:off x="2825" y="2231"/>
              <a:ext cx="340" cy="259"/>
              <a:chOff x="2624" y="1200"/>
              <a:chExt cx="340" cy="294"/>
            </a:xfrm>
          </p:grpSpPr>
          <p:sp>
            <p:nvSpPr>
              <p:cNvPr id="14341" name="Freeform 6">
                <a:extLst>
                  <a:ext uri="{FF2B5EF4-FFF2-40B4-BE49-F238E27FC236}">
                    <a16:creationId xmlns:a16="http://schemas.microsoft.com/office/drawing/2014/main" id="{DBC87931-9ED7-4765-86CC-31AFD7570F50}"/>
                  </a:ext>
                </a:extLst>
              </p:cNvPr>
              <p:cNvSpPr>
                <a:spLocks noChangeArrowheads="1"/>
              </p:cNvSpPr>
              <p:nvPr/>
            </p:nvSpPr>
            <p:spPr bwMode="auto">
              <a:xfrm>
                <a:off x="2816" y="1205"/>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chemeClr val="accent1"/>
              </a:solidFill>
              <a:ln w="25400" cap="rnd">
                <a:solidFill>
                  <a:schemeClr val="tx1"/>
                </a:solidFill>
                <a:round/>
                <a:headEnd/>
                <a:tailEnd/>
              </a:ln>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nvGrpSpPr>
              <p:cNvPr id="14342" name="Group 7">
                <a:extLst>
                  <a:ext uri="{FF2B5EF4-FFF2-40B4-BE49-F238E27FC236}">
                    <a16:creationId xmlns:a16="http://schemas.microsoft.com/office/drawing/2014/main" id="{BFD021F2-1509-40D1-A199-5578D305D16D}"/>
                  </a:ext>
                </a:extLst>
              </p:cNvPr>
              <p:cNvGrpSpPr>
                <a:grpSpLocks/>
              </p:cNvGrpSpPr>
              <p:nvPr/>
            </p:nvGrpSpPr>
            <p:grpSpPr bwMode="auto">
              <a:xfrm>
                <a:off x="2624" y="1200"/>
                <a:ext cx="340" cy="289"/>
                <a:chOff x="2624" y="1200"/>
                <a:chExt cx="340" cy="289"/>
              </a:xfrm>
            </p:grpSpPr>
            <p:sp>
              <p:nvSpPr>
                <p:cNvPr id="14343" name="Freeform 8">
                  <a:extLst>
                    <a:ext uri="{FF2B5EF4-FFF2-40B4-BE49-F238E27FC236}">
                      <a16:creationId xmlns:a16="http://schemas.microsoft.com/office/drawing/2014/main" id="{A11501A7-2379-402A-B532-30654A387A0B}"/>
                    </a:ext>
                  </a:extLst>
                </p:cNvPr>
                <p:cNvSpPr>
                  <a:spLocks noChangeArrowheads="1"/>
                </p:cNvSpPr>
                <p:nvPr/>
              </p:nvSpPr>
              <p:spPr bwMode="auto">
                <a:xfrm>
                  <a:off x="2624" y="1200"/>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44" name="Freeform 9">
                  <a:extLst>
                    <a:ext uri="{FF2B5EF4-FFF2-40B4-BE49-F238E27FC236}">
                      <a16:creationId xmlns:a16="http://schemas.microsoft.com/office/drawing/2014/main" id="{24710BAF-0FAE-492B-B09A-F5FE9D044436}"/>
                    </a:ext>
                  </a:extLst>
                </p:cNvPr>
                <p:cNvSpPr>
                  <a:spLocks noChangeArrowheads="1"/>
                </p:cNvSpPr>
                <p:nvPr/>
              </p:nvSpPr>
              <p:spPr bwMode="auto">
                <a:xfrm>
                  <a:off x="2793" y="1200"/>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grpSp>
          <p:nvGrpSpPr>
            <p:cNvPr id="14345" name="Group 10">
              <a:extLst>
                <a:ext uri="{FF2B5EF4-FFF2-40B4-BE49-F238E27FC236}">
                  <a16:creationId xmlns:a16="http://schemas.microsoft.com/office/drawing/2014/main" id="{4A99647D-0EC0-4486-BCBF-D6544B300C0B}"/>
                </a:ext>
              </a:extLst>
            </p:cNvPr>
            <p:cNvGrpSpPr>
              <a:grpSpLocks/>
            </p:cNvGrpSpPr>
            <p:nvPr/>
          </p:nvGrpSpPr>
          <p:grpSpPr bwMode="auto">
            <a:xfrm>
              <a:off x="2825" y="3457"/>
              <a:ext cx="340" cy="259"/>
              <a:chOff x="2624" y="2592"/>
              <a:chExt cx="340" cy="294"/>
            </a:xfrm>
          </p:grpSpPr>
          <p:sp>
            <p:nvSpPr>
              <p:cNvPr id="14346" name="Freeform 11">
                <a:extLst>
                  <a:ext uri="{FF2B5EF4-FFF2-40B4-BE49-F238E27FC236}">
                    <a16:creationId xmlns:a16="http://schemas.microsoft.com/office/drawing/2014/main" id="{370053CD-119A-4A6D-AFAC-4394BEA8907C}"/>
                  </a:ext>
                </a:extLst>
              </p:cNvPr>
              <p:cNvSpPr>
                <a:spLocks noChangeArrowheads="1"/>
              </p:cNvSpPr>
              <p:nvPr/>
            </p:nvSpPr>
            <p:spPr bwMode="auto">
              <a:xfrm>
                <a:off x="2816" y="2597"/>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chemeClr val="accent1"/>
              </a:solidFill>
              <a:ln w="25400" cap="rnd">
                <a:solidFill>
                  <a:schemeClr val="tx1"/>
                </a:solidFill>
                <a:round/>
                <a:headEnd/>
                <a:tailEnd/>
              </a:ln>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nvGrpSpPr>
              <p:cNvPr id="14347" name="Group 12">
                <a:extLst>
                  <a:ext uri="{FF2B5EF4-FFF2-40B4-BE49-F238E27FC236}">
                    <a16:creationId xmlns:a16="http://schemas.microsoft.com/office/drawing/2014/main" id="{4383DB90-4F02-459C-B731-35E47E192D84}"/>
                  </a:ext>
                </a:extLst>
              </p:cNvPr>
              <p:cNvGrpSpPr>
                <a:grpSpLocks/>
              </p:cNvGrpSpPr>
              <p:nvPr/>
            </p:nvGrpSpPr>
            <p:grpSpPr bwMode="auto">
              <a:xfrm>
                <a:off x="2624" y="2592"/>
                <a:ext cx="340" cy="289"/>
                <a:chOff x="2624" y="2592"/>
                <a:chExt cx="340" cy="289"/>
              </a:xfrm>
            </p:grpSpPr>
            <p:sp>
              <p:nvSpPr>
                <p:cNvPr id="14348" name="Freeform 13">
                  <a:extLst>
                    <a:ext uri="{FF2B5EF4-FFF2-40B4-BE49-F238E27FC236}">
                      <a16:creationId xmlns:a16="http://schemas.microsoft.com/office/drawing/2014/main" id="{B82E339B-9C35-4531-8EDC-881E359C1198}"/>
                    </a:ext>
                  </a:extLst>
                </p:cNvPr>
                <p:cNvSpPr>
                  <a:spLocks noChangeArrowheads="1"/>
                </p:cNvSpPr>
                <p:nvPr/>
              </p:nvSpPr>
              <p:spPr bwMode="auto">
                <a:xfrm>
                  <a:off x="2624" y="2592"/>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49" name="Freeform 14">
                  <a:extLst>
                    <a:ext uri="{FF2B5EF4-FFF2-40B4-BE49-F238E27FC236}">
                      <a16:creationId xmlns:a16="http://schemas.microsoft.com/office/drawing/2014/main" id="{0AADB26C-2F80-4E2F-A029-A41D674D468D}"/>
                    </a:ext>
                  </a:extLst>
                </p:cNvPr>
                <p:cNvSpPr>
                  <a:spLocks noChangeArrowheads="1"/>
                </p:cNvSpPr>
                <p:nvPr/>
              </p:nvSpPr>
              <p:spPr bwMode="auto">
                <a:xfrm>
                  <a:off x="2793" y="2592"/>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sp>
          <p:nvSpPr>
            <p:cNvPr id="14350" name="Rectangle 15">
              <a:extLst>
                <a:ext uri="{FF2B5EF4-FFF2-40B4-BE49-F238E27FC236}">
                  <a16:creationId xmlns:a16="http://schemas.microsoft.com/office/drawing/2014/main" id="{219ACD7F-1B15-4B15-8A9F-591EAB93F36C}"/>
                </a:ext>
              </a:extLst>
            </p:cNvPr>
            <p:cNvSpPr>
              <a:spLocks noChangeArrowheads="1"/>
            </p:cNvSpPr>
            <p:nvPr/>
          </p:nvSpPr>
          <p:spPr bwMode="auto">
            <a:xfrm>
              <a:off x="2806" y="3459"/>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Mem</a:t>
              </a:r>
            </a:p>
          </p:txBody>
        </p:sp>
        <p:sp>
          <p:nvSpPr>
            <p:cNvPr id="14351" name="Rectangle 16">
              <a:extLst>
                <a:ext uri="{FF2B5EF4-FFF2-40B4-BE49-F238E27FC236}">
                  <a16:creationId xmlns:a16="http://schemas.microsoft.com/office/drawing/2014/main" id="{5BAA8C10-AC54-49DC-AC99-696F3B911693}"/>
                </a:ext>
              </a:extLst>
            </p:cNvPr>
            <p:cNvSpPr>
              <a:spLocks noChangeArrowheads="1"/>
            </p:cNvSpPr>
            <p:nvPr/>
          </p:nvSpPr>
          <p:spPr bwMode="auto">
            <a:xfrm>
              <a:off x="479" y="2251"/>
              <a:ext cx="228" cy="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algn="ctr" fontAlgn="base">
                <a:lnSpc>
                  <a:spcPct val="80000"/>
                </a:lnSpc>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I</a:t>
              </a:r>
            </a:p>
            <a:p>
              <a:pPr algn="ctr" fontAlgn="base">
                <a:lnSpc>
                  <a:spcPct val="80000"/>
                </a:lnSpc>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n</a:t>
              </a:r>
            </a:p>
            <a:p>
              <a:pPr algn="ctr" fontAlgn="base">
                <a:lnSpc>
                  <a:spcPct val="80000"/>
                </a:lnSpc>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s</a:t>
              </a:r>
            </a:p>
            <a:p>
              <a:pPr algn="ctr" fontAlgn="base">
                <a:lnSpc>
                  <a:spcPct val="80000"/>
                </a:lnSpc>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t</a:t>
              </a:r>
            </a:p>
            <a:p>
              <a:pPr algn="ctr" fontAlgn="base">
                <a:lnSpc>
                  <a:spcPct val="80000"/>
                </a:lnSpc>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r.</a:t>
              </a:r>
            </a:p>
            <a:p>
              <a:pPr algn="ctr" fontAlgn="base">
                <a:lnSpc>
                  <a:spcPct val="80000"/>
                </a:lnSpc>
                <a:spcBef>
                  <a:spcPct val="0"/>
                </a:spcBef>
                <a:spcAft>
                  <a:spcPct val="0"/>
                </a:spcAft>
              </a:pPr>
              <a:endParaRPr lang="en-US" altLang="zh-CN" i="1">
                <a:solidFill>
                  <a:srgbClr val="FFFFFF"/>
                </a:solidFill>
                <a:latin typeface="Arial" panose="020B0604020202020204" pitchFamily="34" charset="0"/>
                <a:ea typeface="宋体" panose="02010600030101010101" pitchFamily="2" charset="-122"/>
              </a:endParaRPr>
            </a:p>
            <a:p>
              <a:pPr algn="ctr" fontAlgn="base">
                <a:lnSpc>
                  <a:spcPct val="80000"/>
                </a:lnSpc>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O</a:t>
              </a:r>
            </a:p>
            <a:p>
              <a:pPr algn="ctr" fontAlgn="base">
                <a:lnSpc>
                  <a:spcPct val="80000"/>
                </a:lnSpc>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r</a:t>
              </a:r>
            </a:p>
            <a:p>
              <a:pPr algn="ctr" fontAlgn="base">
                <a:lnSpc>
                  <a:spcPct val="80000"/>
                </a:lnSpc>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d</a:t>
              </a:r>
            </a:p>
            <a:p>
              <a:pPr algn="ctr" fontAlgn="base">
                <a:lnSpc>
                  <a:spcPct val="80000"/>
                </a:lnSpc>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e</a:t>
              </a:r>
            </a:p>
            <a:p>
              <a:pPr algn="ctr" fontAlgn="base">
                <a:lnSpc>
                  <a:spcPct val="80000"/>
                </a:lnSpc>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r</a:t>
              </a:r>
            </a:p>
          </p:txBody>
        </p:sp>
        <p:sp>
          <p:nvSpPr>
            <p:cNvPr id="14352" name="Line 17">
              <a:extLst>
                <a:ext uri="{FF2B5EF4-FFF2-40B4-BE49-F238E27FC236}">
                  <a16:creationId xmlns:a16="http://schemas.microsoft.com/office/drawing/2014/main" id="{7D099B80-719C-42D8-9412-7F560C0F3210}"/>
                </a:ext>
              </a:extLst>
            </p:cNvPr>
            <p:cNvSpPr>
              <a:spLocks noChangeShapeType="1"/>
            </p:cNvSpPr>
            <p:nvPr/>
          </p:nvSpPr>
          <p:spPr bwMode="auto">
            <a:xfrm flipH="1">
              <a:off x="768" y="2256"/>
              <a:ext cx="0" cy="14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53" name="Line 18">
              <a:extLst>
                <a:ext uri="{FF2B5EF4-FFF2-40B4-BE49-F238E27FC236}">
                  <a16:creationId xmlns:a16="http://schemas.microsoft.com/office/drawing/2014/main" id="{411641CF-4FDE-4E19-857A-D859ED077971}"/>
                </a:ext>
              </a:extLst>
            </p:cNvPr>
            <p:cNvSpPr>
              <a:spLocks noChangeShapeType="1"/>
            </p:cNvSpPr>
            <p:nvPr/>
          </p:nvSpPr>
          <p:spPr bwMode="auto">
            <a:xfrm>
              <a:off x="1200" y="2016"/>
              <a:ext cx="397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54" name="Rectangle 19">
              <a:extLst>
                <a:ext uri="{FF2B5EF4-FFF2-40B4-BE49-F238E27FC236}">
                  <a16:creationId xmlns:a16="http://schemas.microsoft.com/office/drawing/2014/main" id="{CAE1AFEC-52F3-4B5D-A8D5-920BBD2D7419}"/>
                </a:ext>
              </a:extLst>
            </p:cNvPr>
            <p:cNvSpPr>
              <a:spLocks noChangeArrowheads="1"/>
            </p:cNvSpPr>
            <p:nvPr/>
          </p:nvSpPr>
          <p:spPr bwMode="auto">
            <a:xfrm>
              <a:off x="2400" y="1776"/>
              <a:ext cx="133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Time (clock cycles)</a:t>
              </a:r>
            </a:p>
          </p:txBody>
        </p:sp>
        <p:sp>
          <p:nvSpPr>
            <p:cNvPr id="14355" name="Rectangle 20">
              <a:extLst>
                <a:ext uri="{FF2B5EF4-FFF2-40B4-BE49-F238E27FC236}">
                  <a16:creationId xmlns:a16="http://schemas.microsoft.com/office/drawing/2014/main" id="{AE3ECE47-0D88-44E2-868B-F6C9A006CD81}"/>
                </a:ext>
              </a:extLst>
            </p:cNvPr>
            <p:cNvSpPr>
              <a:spLocks noChangeArrowheads="1"/>
            </p:cNvSpPr>
            <p:nvPr/>
          </p:nvSpPr>
          <p:spPr bwMode="auto">
            <a:xfrm>
              <a:off x="780" y="2321"/>
              <a:ext cx="57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2400">
                  <a:solidFill>
                    <a:srgbClr val="FFFFFF"/>
                  </a:solidFill>
                  <a:latin typeface="Garamond" panose="02020404030301010803" pitchFamily="18" charset="0"/>
                  <a:ea typeface="宋体" panose="02010600030101010101" pitchFamily="2" charset="-122"/>
                </a:rPr>
                <a:t>Ld/St</a:t>
              </a:r>
              <a:endParaRPr lang="en-US" altLang="zh-CN" sz="2800" b="1">
                <a:solidFill>
                  <a:srgbClr val="FFFFFF"/>
                </a:solidFill>
                <a:latin typeface="Arial" panose="020B0604020202020204" pitchFamily="34" charset="0"/>
                <a:ea typeface="宋体" panose="02010600030101010101" pitchFamily="2" charset="-122"/>
              </a:endParaRPr>
            </a:p>
          </p:txBody>
        </p:sp>
        <p:sp>
          <p:nvSpPr>
            <p:cNvPr id="14356" name="Rectangle 21">
              <a:extLst>
                <a:ext uri="{FF2B5EF4-FFF2-40B4-BE49-F238E27FC236}">
                  <a16:creationId xmlns:a16="http://schemas.microsoft.com/office/drawing/2014/main" id="{1B36C2EE-C2E4-40E0-9790-37DA0009A928}"/>
                </a:ext>
              </a:extLst>
            </p:cNvPr>
            <p:cNvSpPr>
              <a:spLocks noChangeArrowheads="1"/>
            </p:cNvSpPr>
            <p:nvPr/>
          </p:nvSpPr>
          <p:spPr bwMode="auto">
            <a:xfrm>
              <a:off x="764" y="2687"/>
              <a:ext cx="61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2400">
                  <a:solidFill>
                    <a:srgbClr val="FFFFFF"/>
                  </a:solidFill>
                  <a:latin typeface="Garamond" panose="02020404030301010803" pitchFamily="18" charset="0"/>
                  <a:ea typeface="宋体" panose="02010600030101010101" pitchFamily="2" charset="-122"/>
                </a:rPr>
                <a:t>Instr 1</a:t>
              </a:r>
              <a:endParaRPr lang="en-US" altLang="zh-CN" sz="2800" b="1">
                <a:solidFill>
                  <a:srgbClr val="FFFFFF"/>
                </a:solidFill>
                <a:latin typeface="Arial" panose="020B0604020202020204" pitchFamily="34" charset="0"/>
                <a:ea typeface="宋体" panose="02010600030101010101" pitchFamily="2" charset="-122"/>
              </a:endParaRPr>
            </a:p>
          </p:txBody>
        </p:sp>
        <p:sp>
          <p:nvSpPr>
            <p:cNvPr id="14357" name="Rectangle 22">
              <a:extLst>
                <a:ext uri="{FF2B5EF4-FFF2-40B4-BE49-F238E27FC236}">
                  <a16:creationId xmlns:a16="http://schemas.microsoft.com/office/drawing/2014/main" id="{1B81E72E-B73A-49FE-91F9-8BC62F62F0EB}"/>
                </a:ext>
              </a:extLst>
            </p:cNvPr>
            <p:cNvSpPr>
              <a:spLocks noChangeArrowheads="1"/>
            </p:cNvSpPr>
            <p:nvPr/>
          </p:nvSpPr>
          <p:spPr bwMode="auto">
            <a:xfrm>
              <a:off x="756" y="3096"/>
              <a:ext cx="61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2400">
                  <a:solidFill>
                    <a:srgbClr val="FFFFFF"/>
                  </a:solidFill>
                  <a:latin typeface="Garamond" panose="02020404030301010803" pitchFamily="18" charset="0"/>
                  <a:ea typeface="宋体" panose="02010600030101010101" pitchFamily="2" charset="-122"/>
                </a:rPr>
                <a:t>Instr 2</a:t>
              </a:r>
              <a:endParaRPr lang="en-US" altLang="zh-CN" sz="2800" b="1">
                <a:solidFill>
                  <a:srgbClr val="FFFFFF"/>
                </a:solidFill>
                <a:latin typeface="Arial" panose="020B0604020202020204" pitchFamily="34" charset="0"/>
                <a:ea typeface="宋体" panose="02010600030101010101" pitchFamily="2" charset="-122"/>
              </a:endParaRPr>
            </a:p>
          </p:txBody>
        </p:sp>
        <p:sp>
          <p:nvSpPr>
            <p:cNvPr id="14358" name="Rectangle 23">
              <a:extLst>
                <a:ext uri="{FF2B5EF4-FFF2-40B4-BE49-F238E27FC236}">
                  <a16:creationId xmlns:a16="http://schemas.microsoft.com/office/drawing/2014/main" id="{86010DDE-49F2-4878-9DDC-07594F5F1E81}"/>
                </a:ext>
              </a:extLst>
            </p:cNvPr>
            <p:cNvSpPr>
              <a:spLocks noChangeArrowheads="1"/>
            </p:cNvSpPr>
            <p:nvPr/>
          </p:nvSpPr>
          <p:spPr bwMode="auto">
            <a:xfrm>
              <a:off x="799" y="3474"/>
              <a:ext cx="61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2400">
                  <a:solidFill>
                    <a:srgbClr val="FFFFFF"/>
                  </a:solidFill>
                  <a:latin typeface="Garamond" panose="02020404030301010803" pitchFamily="18" charset="0"/>
                  <a:ea typeface="宋体" panose="02010600030101010101" pitchFamily="2" charset="-122"/>
                </a:rPr>
                <a:t>Instr 3</a:t>
              </a:r>
              <a:endParaRPr lang="en-US" altLang="zh-CN" sz="2800" b="1">
                <a:solidFill>
                  <a:srgbClr val="FFFFFF"/>
                </a:solidFill>
                <a:latin typeface="Arial" panose="020B0604020202020204" pitchFamily="34" charset="0"/>
                <a:ea typeface="宋体" panose="02010600030101010101" pitchFamily="2" charset="-122"/>
              </a:endParaRPr>
            </a:p>
          </p:txBody>
        </p:sp>
        <p:grpSp>
          <p:nvGrpSpPr>
            <p:cNvPr id="14359" name="Group 24">
              <a:extLst>
                <a:ext uri="{FF2B5EF4-FFF2-40B4-BE49-F238E27FC236}">
                  <a16:creationId xmlns:a16="http://schemas.microsoft.com/office/drawing/2014/main" id="{BB947DB3-5B7D-4A87-88B4-3442E765A271}"/>
                </a:ext>
              </a:extLst>
            </p:cNvPr>
            <p:cNvGrpSpPr>
              <a:grpSpLocks/>
            </p:cNvGrpSpPr>
            <p:nvPr/>
          </p:nvGrpSpPr>
          <p:grpSpPr bwMode="auto">
            <a:xfrm>
              <a:off x="1920" y="2064"/>
              <a:ext cx="3024" cy="1728"/>
              <a:chOff x="1929" y="1985"/>
              <a:chExt cx="3024" cy="2479"/>
            </a:xfrm>
          </p:grpSpPr>
          <p:sp>
            <p:nvSpPr>
              <p:cNvPr id="14360" name="Line 25">
                <a:extLst>
                  <a:ext uri="{FF2B5EF4-FFF2-40B4-BE49-F238E27FC236}">
                    <a16:creationId xmlns:a16="http://schemas.microsoft.com/office/drawing/2014/main" id="{2A507B27-233A-4BD6-B97C-9462893822D3}"/>
                  </a:ext>
                </a:extLst>
              </p:cNvPr>
              <p:cNvSpPr>
                <a:spLocks noChangeShapeType="1"/>
              </p:cNvSpPr>
              <p:nvPr/>
            </p:nvSpPr>
            <p:spPr bwMode="auto">
              <a:xfrm>
                <a:off x="1929"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61" name="Line 26">
                <a:extLst>
                  <a:ext uri="{FF2B5EF4-FFF2-40B4-BE49-F238E27FC236}">
                    <a16:creationId xmlns:a16="http://schemas.microsoft.com/office/drawing/2014/main" id="{263ECB4A-817E-4A4A-8BE3-85E03A7DBD5D}"/>
                  </a:ext>
                </a:extLst>
              </p:cNvPr>
              <p:cNvSpPr>
                <a:spLocks noChangeShapeType="1"/>
              </p:cNvSpPr>
              <p:nvPr/>
            </p:nvSpPr>
            <p:spPr bwMode="auto">
              <a:xfrm>
                <a:off x="2361"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62" name="Line 27">
                <a:extLst>
                  <a:ext uri="{FF2B5EF4-FFF2-40B4-BE49-F238E27FC236}">
                    <a16:creationId xmlns:a16="http://schemas.microsoft.com/office/drawing/2014/main" id="{D3F3D261-E6C6-44E3-96F8-D33323D33B6C}"/>
                  </a:ext>
                </a:extLst>
              </p:cNvPr>
              <p:cNvSpPr>
                <a:spLocks noChangeShapeType="1"/>
              </p:cNvSpPr>
              <p:nvPr/>
            </p:nvSpPr>
            <p:spPr bwMode="auto">
              <a:xfrm>
                <a:off x="2793"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63" name="Line 28">
                <a:extLst>
                  <a:ext uri="{FF2B5EF4-FFF2-40B4-BE49-F238E27FC236}">
                    <a16:creationId xmlns:a16="http://schemas.microsoft.com/office/drawing/2014/main" id="{75DACBB2-80BD-4BFC-81B5-2D4734B47E19}"/>
                  </a:ext>
                </a:extLst>
              </p:cNvPr>
              <p:cNvSpPr>
                <a:spLocks noChangeShapeType="1"/>
              </p:cNvSpPr>
              <p:nvPr/>
            </p:nvSpPr>
            <p:spPr bwMode="auto">
              <a:xfrm>
                <a:off x="3225"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64" name="Line 29">
                <a:extLst>
                  <a:ext uri="{FF2B5EF4-FFF2-40B4-BE49-F238E27FC236}">
                    <a16:creationId xmlns:a16="http://schemas.microsoft.com/office/drawing/2014/main" id="{B8773CCF-B6B2-4FF8-9522-A99F43F76656}"/>
                  </a:ext>
                </a:extLst>
              </p:cNvPr>
              <p:cNvSpPr>
                <a:spLocks noChangeShapeType="1"/>
              </p:cNvSpPr>
              <p:nvPr/>
            </p:nvSpPr>
            <p:spPr bwMode="auto">
              <a:xfrm>
                <a:off x="3657"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65" name="Line 30">
                <a:extLst>
                  <a:ext uri="{FF2B5EF4-FFF2-40B4-BE49-F238E27FC236}">
                    <a16:creationId xmlns:a16="http://schemas.microsoft.com/office/drawing/2014/main" id="{158BDCB4-4F03-4150-9BB2-53062E4C7646}"/>
                  </a:ext>
                </a:extLst>
              </p:cNvPr>
              <p:cNvSpPr>
                <a:spLocks noChangeShapeType="1"/>
              </p:cNvSpPr>
              <p:nvPr/>
            </p:nvSpPr>
            <p:spPr bwMode="auto">
              <a:xfrm>
                <a:off x="4089"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66" name="Line 31">
                <a:extLst>
                  <a:ext uri="{FF2B5EF4-FFF2-40B4-BE49-F238E27FC236}">
                    <a16:creationId xmlns:a16="http://schemas.microsoft.com/office/drawing/2014/main" id="{58EC7FDB-2333-46F0-AFB7-C3FC8A2096A1}"/>
                  </a:ext>
                </a:extLst>
              </p:cNvPr>
              <p:cNvSpPr>
                <a:spLocks noChangeShapeType="1"/>
              </p:cNvSpPr>
              <p:nvPr/>
            </p:nvSpPr>
            <p:spPr bwMode="auto">
              <a:xfrm>
                <a:off x="4521"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67" name="Line 32">
                <a:extLst>
                  <a:ext uri="{FF2B5EF4-FFF2-40B4-BE49-F238E27FC236}">
                    <a16:creationId xmlns:a16="http://schemas.microsoft.com/office/drawing/2014/main" id="{47A8C82F-5993-4865-B79C-29C8B045687D}"/>
                  </a:ext>
                </a:extLst>
              </p:cNvPr>
              <p:cNvSpPr>
                <a:spLocks noChangeShapeType="1"/>
              </p:cNvSpPr>
              <p:nvPr/>
            </p:nvSpPr>
            <p:spPr bwMode="auto">
              <a:xfrm>
                <a:off x="4953"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nvGrpSpPr>
            <p:cNvPr id="14368" name="Group 33">
              <a:extLst>
                <a:ext uri="{FF2B5EF4-FFF2-40B4-BE49-F238E27FC236}">
                  <a16:creationId xmlns:a16="http://schemas.microsoft.com/office/drawing/2014/main" id="{9C0CDBA0-39F7-44F9-BC24-AF9C56424E23}"/>
                </a:ext>
              </a:extLst>
            </p:cNvPr>
            <p:cNvGrpSpPr>
              <a:grpSpLocks/>
            </p:cNvGrpSpPr>
            <p:nvPr/>
          </p:nvGrpSpPr>
          <p:grpSpPr bwMode="auto">
            <a:xfrm>
              <a:off x="2457" y="2189"/>
              <a:ext cx="226" cy="423"/>
              <a:chOff x="2256" y="1152"/>
              <a:chExt cx="226" cy="481"/>
            </a:xfrm>
          </p:grpSpPr>
          <p:sp>
            <p:nvSpPr>
              <p:cNvPr id="14369" name="Freeform 34">
                <a:extLst>
                  <a:ext uri="{FF2B5EF4-FFF2-40B4-BE49-F238E27FC236}">
                    <a16:creationId xmlns:a16="http://schemas.microsoft.com/office/drawing/2014/main" id="{E0DA1488-92B9-4FDC-B471-86743C605244}"/>
                  </a:ext>
                </a:extLst>
              </p:cNvPr>
              <p:cNvSpPr>
                <a:spLocks noChangeArrowheads="1"/>
              </p:cNvSpPr>
              <p:nvPr/>
            </p:nvSpPr>
            <p:spPr bwMode="auto">
              <a:xfrm>
                <a:off x="2269" y="1152"/>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70" name="Rectangle 35">
                <a:extLst>
                  <a:ext uri="{FF2B5EF4-FFF2-40B4-BE49-F238E27FC236}">
                    <a16:creationId xmlns:a16="http://schemas.microsoft.com/office/drawing/2014/main" id="{4E4CE2BE-4F4D-4F14-A4CC-E4B6E17D026C}"/>
                  </a:ext>
                </a:extLst>
              </p:cNvPr>
              <p:cNvSpPr>
                <a:spLocks noChangeArrowheads="1"/>
              </p:cNvSpPr>
              <p:nvPr/>
            </p:nvSpPr>
            <p:spPr bwMode="auto">
              <a:xfrm rot="5400000">
                <a:off x="2147" y="1296"/>
                <a:ext cx="42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ALU</a:t>
                </a:r>
              </a:p>
            </p:txBody>
          </p:sp>
        </p:grpSp>
        <p:grpSp>
          <p:nvGrpSpPr>
            <p:cNvPr id="14371" name="Group 36">
              <a:extLst>
                <a:ext uri="{FF2B5EF4-FFF2-40B4-BE49-F238E27FC236}">
                  <a16:creationId xmlns:a16="http://schemas.microsoft.com/office/drawing/2014/main" id="{0E6D4D59-7DA6-4476-AC89-B5D6822DE3E4}"/>
                </a:ext>
              </a:extLst>
            </p:cNvPr>
            <p:cNvGrpSpPr>
              <a:grpSpLocks/>
            </p:cNvGrpSpPr>
            <p:nvPr/>
          </p:nvGrpSpPr>
          <p:grpSpPr bwMode="auto">
            <a:xfrm>
              <a:off x="1525" y="2273"/>
              <a:ext cx="410" cy="255"/>
              <a:chOff x="1324" y="1248"/>
              <a:chExt cx="410" cy="289"/>
            </a:xfrm>
          </p:grpSpPr>
          <p:sp>
            <p:nvSpPr>
              <p:cNvPr id="14372" name="Rectangle 37">
                <a:extLst>
                  <a:ext uri="{FF2B5EF4-FFF2-40B4-BE49-F238E27FC236}">
                    <a16:creationId xmlns:a16="http://schemas.microsoft.com/office/drawing/2014/main" id="{E8F0C37E-4F73-4D7E-8135-1FDF4C42631C}"/>
                  </a:ext>
                </a:extLst>
              </p:cNvPr>
              <p:cNvSpPr>
                <a:spLocks noChangeArrowheads="1"/>
              </p:cNvSpPr>
              <p:nvPr/>
            </p:nvSpPr>
            <p:spPr bwMode="auto">
              <a:xfrm>
                <a:off x="1324" y="1250"/>
                <a:ext cx="41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Mem</a:t>
                </a:r>
              </a:p>
            </p:txBody>
          </p:sp>
          <p:grpSp>
            <p:nvGrpSpPr>
              <p:cNvPr id="14373" name="Group 38">
                <a:extLst>
                  <a:ext uri="{FF2B5EF4-FFF2-40B4-BE49-F238E27FC236}">
                    <a16:creationId xmlns:a16="http://schemas.microsoft.com/office/drawing/2014/main" id="{3C1C544C-8D25-462E-88BD-EC18EC2F768C}"/>
                  </a:ext>
                </a:extLst>
              </p:cNvPr>
              <p:cNvGrpSpPr>
                <a:grpSpLocks/>
              </p:cNvGrpSpPr>
              <p:nvPr/>
            </p:nvGrpSpPr>
            <p:grpSpPr bwMode="auto">
              <a:xfrm>
                <a:off x="1343" y="1248"/>
                <a:ext cx="340" cy="289"/>
                <a:chOff x="1343" y="1248"/>
                <a:chExt cx="340" cy="289"/>
              </a:xfrm>
            </p:grpSpPr>
            <p:sp>
              <p:nvSpPr>
                <p:cNvPr id="14374" name="Freeform 39">
                  <a:extLst>
                    <a:ext uri="{FF2B5EF4-FFF2-40B4-BE49-F238E27FC236}">
                      <a16:creationId xmlns:a16="http://schemas.microsoft.com/office/drawing/2014/main" id="{18546041-E548-4E64-A363-09CCB8730B8C}"/>
                    </a:ext>
                  </a:extLst>
                </p:cNvPr>
                <p:cNvSpPr>
                  <a:spLocks noChangeArrowheads="1"/>
                </p:cNvSpPr>
                <p:nvPr/>
              </p:nvSpPr>
              <p:spPr bwMode="auto">
                <a:xfrm>
                  <a:off x="1343" y="1248"/>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75" name="Freeform 40">
                  <a:extLst>
                    <a:ext uri="{FF2B5EF4-FFF2-40B4-BE49-F238E27FC236}">
                      <a16:creationId xmlns:a16="http://schemas.microsoft.com/office/drawing/2014/main" id="{729125D0-94B1-4BC3-9B57-13623BC1FD65}"/>
                    </a:ext>
                  </a:extLst>
                </p:cNvPr>
                <p:cNvSpPr>
                  <a:spLocks noChangeArrowheads="1"/>
                </p:cNvSpPr>
                <p:nvPr/>
              </p:nvSpPr>
              <p:spPr bwMode="auto">
                <a:xfrm>
                  <a:off x="1512" y="1248"/>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sp>
          <p:nvSpPr>
            <p:cNvPr id="14376" name="Rectangle 41">
              <a:extLst>
                <a:ext uri="{FF2B5EF4-FFF2-40B4-BE49-F238E27FC236}">
                  <a16:creationId xmlns:a16="http://schemas.microsoft.com/office/drawing/2014/main" id="{437D75E4-440C-4A4B-8339-9F0C01FA4682}"/>
                </a:ext>
              </a:extLst>
            </p:cNvPr>
            <p:cNvSpPr>
              <a:spLocks noChangeArrowheads="1"/>
            </p:cNvSpPr>
            <p:nvPr/>
          </p:nvSpPr>
          <p:spPr bwMode="auto">
            <a:xfrm>
              <a:off x="1985" y="228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4377" name="Group 42">
              <a:extLst>
                <a:ext uri="{FF2B5EF4-FFF2-40B4-BE49-F238E27FC236}">
                  <a16:creationId xmlns:a16="http://schemas.microsoft.com/office/drawing/2014/main" id="{19F773AE-1B44-4728-9B8A-A84047580F31}"/>
                </a:ext>
              </a:extLst>
            </p:cNvPr>
            <p:cNvGrpSpPr>
              <a:grpSpLocks/>
            </p:cNvGrpSpPr>
            <p:nvPr/>
          </p:nvGrpSpPr>
          <p:grpSpPr bwMode="auto">
            <a:xfrm>
              <a:off x="2004" y="2273"/>
              <a:ext cx="296" cy="255"/>
              <a:chOff x="1803" y="1248"/>
              <a:chExt cx="296" cy="289"/>
            </a:xfrm>
          </p:grpSpPr>
          <p:sp>
            <p:nvSpPr>
              <p:cNvPr id="14378" name="Freeform 43">
                <a:extLst>
                  <a:ext uri="{FF2B5EF4-FFF2-40B4-BE49-F238E27FC236}">
                    <a16:creationId xmlns:a16="http://schemas.microsoft.com/office/drawing/2014/main" id="{07066BD5-EF1E-45BA-B761-FC01F22E999B}"/>
                  </a:ext>
                </a:extLst>
              </p:cNvPr>
              <p:cNvSpPr>
                <a:spLocks noChangeArrowheads="1"/>
              </p:cNvSpPr>
              <p:nvPr/>
            </p:nvSpPr>
            <p:spPr bwMode="auto">
              <a:xfrm>
                <a:off x="1803" y="1248"/>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79" name="Freeform 44">
                <a:extLst>
                  <a:ext uri="{FF2B5EF4-FFF2-40B4-BE49-F238E27FC236}">
                    <a16:creationId xmlns:a16="http://schemas.microsoft.com/office/drawing/2014/main" id="{84D9F5AD-0B1C-45D0-93E2-ED0464296051}"/>
                  </a:ext>
                </a:extLst>
              </p:cNvPr>
              <p:cNvSpPr>
                <a:spLocks noChangeArrowheads="1"/>
              </p:cNvSpPr>
              <p:nvPr/>
            </p:nvSpPr>
            <p:spPr bwMode="auto">
              <a:xfrm>
                <a:off x="1951" y="1248"/>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4380" name="Line 45">
              <a:extLst>
                <a:ext uri="{FF2B5EF4-FFF2-40B4-BE49-F238E27FC236}">
                  <a16:creationId xmlns:a16="http://schemas.microsoft.com/office/drawing/2014/main" id="{65CC46AF-3A03-469D-B007-A1E958EC8C5C}"/>
                </a:ext>
              </a:extLst>
            </p:cNvPr>
            <p:cNvSpPr>
              <a:spLocks noChangeShapeType="1"/>
            </p:cNvSpPr>
            <p:nvPr/>
          </p:nvSpPr>
          <p:spPr bwMode="auto">
            <a:xfrm>
              <a:off x="1889" y="24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81" name="Freeform 46">
              <a:extLst>
                <a:ext uri="{FF2B5EF4-FFF2-40B4-BE49-F238E27FC236}">
                  <a16:creationId xmlns:a16="http://schemas.microsoft.com/office/drawing/2014/main" id="{39DF9573-CA95-400D-8D54-CD1BA90A6CAB}"/>
                </a:ext>
              </a:extLst>
            </p:cNvPr>
            <p:cNvSpPr>
              <a:spLocks noChangeArrowheads="1"/>
            </p:cNvSpPr>
            <p:nvPr/>
          </p:nvSpPr>
          <p:spPr bwMode="auto">
            <a:xfrm>
              <a:off x="1951" y="2316"/>
              <a:ext cx="48" cy="85"/>
            </a:xfrm>
            <a:custGeom>
              <a:avLst/>
              <a:gdLst>
                <a:gd name="T0" fmla="*/ 0 w 48"/>
                <a:gd name="T1" fmla="*/ 96 h 97"/>
                <a:gd name="T2" fmla="*/ 0 w 48"/>
                <a:gd name="T3" fmla="*/ 0 h 97"/>
                <a:gd name="T4" fmla="*/ 47 w 48"/>
                <a:gd name="T5" fmla="*/ 0 h 97"/>
              </a:gdLst>
              <a:ahLst/>
              <a:cxnLst>
                <a:cxn ang="0">
                  <a:pos x="T0" y="T1"/>
                </a:cxn>
                <a:cxn ang="0">
                  <a:pos x="T2" y="T3"/>
                </a:cxn>
                <a:cxn ang="0">
                  <a:pos x="T4" y="T5"/>
                </a:cxn>
              </a:cxnLst>
              <a:rect l="0" t="0" r="r" b="b"/>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82" name="Line 47">
              <a:extLst>
                <a:ext uri="{FF2B5EF4-FFF2-40B4-BE49-F238E27FC236}">
                  <a16:creationId xmlns:a16="http://schemas.microsoft.com/office/drawing/2014/main" id="{3CFAD67E-F163-4843-A9A0-7B48A342166D}"/>
                </a:ext>
              </a:extLst>
            </p:cNvPr>
            <p:cNvSpPr>
              <a:spLocks noChangeShapeType="1"/>
            </p:cNvSpPr>
            <p:nvPr/>
          </p:nvSpPr>
          <p:spPr bwMode="auto">
            <a:xfrm>
              <a:off x="2305" y="231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83" name="Rectangle 48">
              <a:extLst>
                <a:ext uri="{FF2B5EF4-FFF2-40B4-BE49-F238E27FC236}">
                  <a16:creationId xmlns:a16="http://schemas.microsoft.com/office/drawing/2014/main" id="{BC279E11-49A7-4D5A-BA37-FDFC470D5968}"/>
                </a:ext>
              </a:extLst>
            </p:cNvPr>
            <p:cNvSpPr>
              <a:spLocks noChangeArrowheads="1"/>
            </p:cNvSpPr>
            <p:nvPr/>
          </p:nvSpPr>
          <p:spPr bwMode="auto">
            <a:xfrm>
              <a:off x="2802" y="2275"/>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Mem</a:t>
              </a:r>
            </a:p>
          </p:txBody>
        </p:sp>
        <p:sp>
          <p:nvSpPr>
            <p:cNvPr id="14384" name="Rectangle 49">
              <a:extLst>
                <a:ext uri="{FF2B5EF4-FFF2-40B4-BE49-F238E27FC236}">
                  <a16:creationId xmlns:a16="http://schemas.microsoft.com/office/drawing/2014/main" id="{30B14C2A-260F-4C68-890C-0271D1F1F4AB}"/>
                </a:ext>
              </a:extLst>
            </p:cNvPr>
            <p:cNvSpPr>
              <a:spLocks noChangeArrowheads="1"/>
            </p:cNvSpPr>
            <p:nvPr/>
          </p:nvSpPr>
          <p:spPr bwMode="auto">
            <a:xfrm>
              <a:off x="3294" y="227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4385" name="Group 50">
              <a:extLst>
                <a:ext uri="{FF2B5EF4-FFF2-40B4-BE49-F238E27FC236}">
                  <a16:creationId xmlns:a16="http://schemas.microsoft.com/office/drawing/2014/main" id="{6B63DB5B-CEB3-4F1C-A163-4B96C135E0FF}"/>
                </a:ext>
              </a:extLst>
            </p:cNvPr>
            <p:cNvGrpSpPr>
              <a:grpSpLocks/>
            </p:cNvGrpSpPr>
            <p:nvPr/>
          </p:nvGrpSpPr>
          <p:grpSpPr bwMode="auto">
            <a:xfrm>
              <a:off x="3321" y="2273"/>
              <a:ext cx="284" cy="255"/>
              <a:chOff x="3120" y="1248"/>
              <a:chExt cx="284" cy="289"/>
            </a:xfrm>
          </p:grpSpPr>
          <p:sp>
            <p:nvSpPr>
              <p:cNvPr id="14386" name="Freeform 51">
                <a:extLst>
                  <a:ext uri="{FF2B5EF4-FFF2-40B4-BE49-F238E27FC236}">
                    <a16:creationId xmlns:a16="http://schemas.microsoft.com/office/drawing/2014/main" id="{18E9E7FE-3124-4F4D-B229-30823697A2C6}"/>
                  </a:ext>
                </a:extLst>
              </p:cNvPr>
              <p:cNvSpPr>
                <a:spLocks noChangeArrowheads="1"/>
              </p:cNvSpPr>
              <p:nvPr/>
            </p:nvSpPr>
            <p:spPr bwMode="auto">
              <a:xfrm>
                <a:off x="3120" y="1248"/>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87" name="Freeform 52">
                <a:extLst>
                  <a:ext uri="{FF2B5EF4-FFF2-40B4-BE49-F238E27FC236}">
                    <a16:creationId xmlns:a16="http://schemas.microsoft.com/office/drawing/2014/main" id="{2D725A01-0979-499E-9A94-CBB04C07A230}"/>
                  </a:ext>
                </a:extLst>
              </p:cNvPr>
              <p:cNvSpPr>
                <a:spLocks noChangeArrowheads="1"/>
              </p:cNvSpPr>
              <p:nvPr/>
            </p:nvSpPr>
            <p:spPr bwMode="auto">
              <a:xfrm>
                <a:off x="3261" y="1248"/>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4388" name="Line 53">
              <a:extLst>
                <a:ext uri="{FF2B5EF4-FFF2-40B4-BE49-F238E27FC236}">
                  <a16:creationId xmlns:a16="http://schemas.microsoft.com/office/drawing/2014/main" id="{2B34A43F-EA97-4644-B0FB-78E4659354F2}"/>
                </a:ext>
              </a:extLst>
            </p:cNvPr>
            <p:cNvSpPr>
              <a:spLocks noChangeShapeType="1"/>
            </p:cNvSpPr>
            <p:nvPr/>
          </p:nvSpPr>
          <p:spPr bwMode="auto">
            <a:xfrm>
              <a:off x="3174" y="2400"/>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89" name="Line 54">
              <a:extLst>
                <a:ext uri="{FF2B5EF4-FFF2-40B4-BE49-F238E27FC236}">
                  <a16:creationId xmlns:a16="http://schemas.microsoft.com/office/drawing/2014/main" id="{D6B3CD25-2A20-429B-A395-329B9DF884BC}"/>
                </a:ext>
              </a:extLst>
            </p:cNvPr>
            <p:cNvSpPr>
              <a:spLocks noChangeShapeType="1"/>
            </p:cNvSpPr>
            <p:nvPr/>
          </p:nvSpPr>
          <p:spPr bwMode="auto">
            <a:xfrm>
              <a:off x="2690" y="2400"/>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90" name="Freeform 55">
              <a:extLst>
                <a:ext uri="{FF2B5EF4-FFF2-40B4-BE49-F238E27FC236}">
                  <a16:creationId xmlns:a16="http://schemas.microsoft.com/office/drawing/2014/main" id="{5222F010-EB86-46DA-8BFC-E5A2F67EBCD3}"/>
                </a:ext>
              </a:extLst>
            </p:cNvPr>
            <p:cNvSpPr>
              <a:spLocks noChangeArrowheads="1"/>
            </p:cNvSpPr>
            <p:nvPr/>
          </p:nvSpPr>
          <p:spPr bwMode="auto">
            <a:xfrm>
              <a:off x="2811" y="2400"/>
              <a:ext cx="431" cy="170"/>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91" name="Line 56">
              <a:extLst>
                <a:ext uri="{FF2B5EF4-FFF2-40B4-BE49-F238E27FC236}">
                  <a16:creationId xmlns:a16="http://schemas.microsoft.com/office/drawing/2014/main" id="{D1853ED8-B440-45E3-BCB5-784FC5C11FF2}"/>
                </a:ext>
              </a:extLst>
            </p:cNvPr>
            <p:cNvSpPr>
              <a:spLocks noChangeShapeType="1"/>
            </p:cNvSpPr>
            <p:nvPr/>
          </p:nvSpPr>
          <p:spPr bwMode="auto">
            <a:xfrm>
              <a:off x="2305" y="2485"/>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92" name="Freeform 57">
              <a:extLst>
                <a:ext uri="{FF2B5EF4-FFF2-40B4-BE49-F238E27FC236}">
                  <a16:creationId xmlns:a16="http://schemas.microsoft.com/office/drawing/2014/main" id="{335FE22E-EC74-4A88-B583-0C822E97FE88}"/>
                </a:ext>
              </a:extLst>
            </p:cNvPr>
            <p:cNvSpPr>
              <a:spLocks noChangeArrowheads="1"/>
            </p:cNvSpPr>
            <p:nvPr/>
          </p:nvSpPr>
          <p:spPr bwMode="auto">
            <a:xfrm>
              <a:off x="2398" y="2396"/>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nvGrpSpPr>
            <p:cNvPr id="14393" name="Group 58">
              <a:extLst>
                <a:ext uri="{FF2B5EF4-FFF2-40B4-BE49-F238E27FC236}">
                  <a16:creationId xmlns:a16="http://schemas.microsoft.com/office/drawing/2014/main" id="{D7DB7C6D-D35A-46F6-B4F5-DFA3611EF579}"/>
                </a:ext>
              </a:extLst>
            </p:cNvPr>
            <p:cNvGrpSpPr>
              <a:grpSpLocks/>
            </p:cNvGrpSpPr>
            <p:nvPr/>
          </p:nvGrpSpPr>
          <p:grpSpPr bwMode="auto">
            <a:xfrm>
              <a:off x="1952" y="2583"/>
              <a:ext cx="2127" cy="452"/>
              <a:chOff x="1751" y="1600"/>
              <a:chExt cx="2127" cy="513"/>
            </a:xfrm>
          </p:grpSpPr>
          <p:grpSp>
            <p:nvGrpSpPr>
              <p:cNvPr id="14394" name="Group 59">
                <a:extLst>
                  <a:ext uri="{FF2B5EF4-FFF2-40B4-BE49-F238E27FC236}">
                    <a16:creationId xmlns:a16="http://schemas.microsoft.com/office/drawing/2014/main" id="{59A1F7E4-8ECF-44AA-8E3D-99BD91EA8FF0}"/>
                  </a:ext>
                </a:extLst>
              </p:cNvPr>
              <p:cNvGrpSpPr>
                <a:grpSpLocks/>
              </p:cNvGrpSpPr>
              <p:nvPr/>
            </p:nvGrpSpPr>
            <p:grpSpPr bwMode="auto">
              <a:xfrm>
                <a:off x="2685" y="1600"/>
                <a:ext cx="224" cy="481"/>
                <a:chOff x="2685" y="1600"/>
                <a:chExt cx="224" cy="481"/>
              </a:xfrm>
            </p:grpSpPr>
            <p:sp>
              <p:nvSpPr>
                <p:cNvPr id="14395" name="Freeform 60">
                  <a:extLst>
                    <a:ext uri="{FF2B5EF4-FFF2-40B4-BE49-F238E27FC236}">
                      <a16:creationId xmlns:a16="http://schemas.microsoft.com/office/drawing/2014/main" id="{FCFB2B06-6E96-4F1F-B958-3E1DE86499E6}"/>
                    </a:ext>
                  </a:extLst>
                </p:cNvPr>
                <p:cNvSpPr>
                  <a:spLocks noChangeArrowheads="1"/>
                </p:cNvSpPr>
                <p:nvPr/>
              </p:nvSpPr>
              <p:spPr bwMode="auto">
                <a:xfrm>
                  <a:off x="2696" y="1600"/>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396" name="Rectangle 61">
                  <a:extLst>
                    <a:ext uri="{FF2B5EF4-FFF2-40B4-BE49-F238E27FC236}">
                      <a16:creationId xmlns:a16="http://schemas.microsoft.com/office/drawing/2014/main" id="{6856D288-BE71-48D5-894E-66536BF02C7C}"/>
                    </a:ext>
                  </a:extLst>
                </p:cNvPr>
                <p:cNvSpPr>
                  <a:spLocks noChangeArrowheads="1"/>
                </p:cNvSpPr>
                <p:nvPr/>
              </p:nvSpPr>
              <p:spPr bwMode="auto">
                <a:xfrm rot="5400000">
                  <a:off x="2556" y="1725"/>
                  <a:ext cx="42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ALU</a:t>
                  </a:r>
                </a:p>
              </p:txBody>
            </p:sp>
          </p:grpSp>
          <p:grpSp>
            <p:nvGrpSpPr>
              <p:cNvPr id="14397" name="Group 62">
                <a:extLst>
                  <a:ext uri="{FF2B5EF4-FFF2-40B4-BE49-F238E27FC236}">
                    <a16:creationId xmlns:a16="http://schemas.microsoft.com/office/drawing/2014/main" id="{0A304DFC-020A-4E05-A8E5-8789261BF51E}"/>
                  </a:ext>
                </a:extLst>
              </p:cNvPr>
              <p:cNvGrpSpPr>
                <a:grpSpLocks/>
              </p:cNvGrpSpPr>
              <p:nvPr/>
            </p:nvGrpSpPr>
            <p:grpSpPr bwMode="auto">
              <a:xfrm>
                <a:off x="1751" y="1696"/>
                <a:ext cx="410" cy="289"/>
                <a:chOff x="1751" y="1696"/>
                <a:chExt cx="410" cy="289"/>
              </a:xfrm>
            </p:grpSpPr>
            <p:sp>
              <p:nvSpPr>
                <p:cNvPr id="14398" name="Rectangle 63">
                  <a:extLst>
                    <a:ext uri="{FF2B5EF4-FFF2-40B4-BE49-F238E27FC236}">
                      <a16:creationId xmlns:a16="http://schemas.microsoft.com/office/drawing/2014/main" id="{32A2992A-6AEE-41C2-ABE9-9CB434729336}"/>
                    </a:ext>
                  </a:extLst>
                </p:cNvPr>
                <p:cNvSpPr>
                  <a:spLocks noChangeArrowheads="1"/>
                </p:cNvSpPr>
                <p:nvPr/>
              </p:nvSpPr>
              <p:spPr bwMode="auto">
                <a:xfrm>
                  <a:off x="1751" y="1698"/>
                  <a:ext cx="41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Mem</a:t>
                  </a:r>
                </a:p>
              </p:txBody>
            </p:sp>
            <p:grpSp>
              <p:nvGrpSpPr>
                <p:cNvPr id="14399" name="Group 64">
                  <a:extLst>
                    <a:ext uri="{FF2B5EF4-FFF2-40B4-BE49-F238E27FC236}">
                      <a16:creationId xmlns:a16="http://schemas.microsoft.com/office/drawing/2014/main" id="{BE43C96B-A3E5-4FBD-8AAE-6F144FBCA205}"/>
                    </a:ext>
                  </a:extLst>
                </p:cNvPr>
                <p:cNvGrpSpPr>
                  <a:grpSpLocks/>
                </p:cNvGrpSpPr>
                <p:nvPr/>
              </p:nvGrpSpPr>
              <p:grpSpPr bwMode="auto">
                <a:xfrm>
                  <a:off x="1770" y="1696"/>
                  <a:ext cx="340" cy="289"/>
                  <a:chOff x="1770" y="1696"/>
                  <a:chExt cx="340" cy="289"/>
                </a:xfrm>
              </p:grpSpPr>
              <p:sp>
                <p:nvSpPr>
                  <p:cNvPr id="14400" name="Freeform 65">
                    <a:extLst>
                      <a:ext uri="{FF2B5EF4-FFF2-40B4-BE49-F238E27FC236}">
                        <a16:creationId xmlns:a16="http://schemas.microsoft.com/office/drawing/2014/main" id="{20D0A583-797C-4982-AD7C-0DDC7FA66D6E}"/>
                      </a:ext>
                    </a:extLst>
                  </p:cNvPr>
                  <p:cNvSpPr>
                    <a:spLocks noChangeArrowheads="1"/>
                  </p:cNvSpPr>
                  <p:nvPr/>
                </p:nvSpPr>
                <p:spPr bwMode="auto">
                  <a:xfrm>
                    <a:off x="1770" y="1696"/>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01" name="Freeform 66">
                    <a:extLst>
                      <a:ext uri="{FF2B5EF4-FFF2-40B4-BE49-F238E27FC236}">
                        <a16:creationId xmlns:a16="http://schemas.microsoft.com/office/drawing/2014/main" id="{B2BB21A9-0FD5-4286-ABE3-11FC59982AC9}"/>
                      </a:ext>
                    </a:extLst>
                  </p:cNvPr>
                  <p:cNvSpPr>
                    <a:spLocks noChangeArrowheads="1"/>
                  </p:cNvSpPr>
                  <p:nvPr/>
                </p:nvSpPr>
                <p:spPr bwMode="auto">
                  <a:xfrm>
                    <a:off x="1939" y="1696"/>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sp>
            <p:nvSpPr>
              <p:cNvPr id="14402" name="Rectangle 67">
                <a:extLst>
                  <a:ext uri="{FF2B5EF4-FFF2-40B4-BE49-F238E27FC236}">
                    <a16:creationId xmlns:a16="http://schemas.microsoft.com/office/drawing/2014/main" id="{C5F1E76A-6839-44E0-8F38-2AC370B134CF}"/>
                  </a:ext>
                </a:extLst>
              </p:cNvPr>
              <p:cNvSpPr>
                <a:spLocks noChangeArrowheads="1"/>
              </p:cNvSpPr>
              <p:nvPr/>
            </p:nvSpPr>
            <p:spPr bwMode="auto">
              <a:xfrm>
                <a:off x="2211" y="1703"/>
                <a:ext cx="35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4403" name="Group 68">
                <a:extLst>
                  <a:ext uri="{FF2B5EF4-FFF2-40B4-BE49-F238E27FC236}">
                    <a16:creationId xmlns:a16="http://schemas.microsoft.com/office/drawing/2014/main" id="{4078183B-357E-4610-85F1-C7B0CA9657BB}"/>
                  </a:ext>
                </a:extLst>
              </p:cNvPr>
              <p:cNvGrpSpPr>
                <a:grpSpLocks/>
              </p:cNvGrpSpPr>
              <p:nvPr/>
            </p:nvGrpSpPr>
            <p:grpSpPr bwMode="auto">
              <a:xfrm>
                <a:off x="2230" y="1696"/>
                <a:ext cx="296" cy="289"/>
                <a:chOff x="2230" y="1696"/>
                <a:chExt cx="296" cy="289"/>
              </a:xfrm>
            </p:grpSpPr>
            <p:sp>
              <p:nvSpPr>
                <p:cNvPr id="14404" name="Freeform 69">
                  <a:extLst>
                    <a:ext uri="{FF2B5EF4-FFF2-40B4-BE49-F238E27FC236}">
                      <a16:creationId xmlns:a16="http://schemas.microsoft.com/office/drawing/2014/main" id="{CF7FFB9A-B612-47E9-87C2-3F49658F5AF8}"/>
                    </a:ext>
                  </a:extLst>
                </p:cNvPr>
                <p:cNvSpPr>
                  <a:spLocks noChangeArrowheads="1"/>
                </p:cNvSpPr>
                <p:nvPr/>
              </p:nvSpPr>
              <p:spPr bwMode="auto">
                <a:xfrm>
                  <a:off x="2230" y="1696"/>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05" name="Freeform 70">
                  <a:extLst>
                    <a:ext uri="{FF2B5EF4-FFF2-40B4-BE49-F238E27FC236}">
                      <a16:creationId xmlns:a16="http://schemas.microsoft.com/office/drawing/2014/main" id="{33133106-5E86-41E6-BC80-451C4C2B8FD3}"/>
                    </a:ext>
                  </a:extLst>
                </p:cNvPr>
                <p:cNvSpPr>
                  <a:spLocks noChangeArrowheads="1"/>
                </p:cNvSpPr>
                <p:nvPr/>
              </p:nvSpPr>
              <p:spPr bwMode="auto">
                <a:xfrm>
                  <a:off x="2378" y="1696"/>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4406" name="Line 71">
                <a:extLst>
                  <a:ext uri="{FF2B5EF4-FFF2-40B4-BE49-F238E27FC236}">
                    <a16:creationId xmlns:a16="http://schemas.microsoft.com/office/drawing/2014/main" id="{AC7449FB-3E4D-421B-8513-1877C53E210F}"/>
                  </a:ext>
                </a:extLst>
              </p:cNvPr>
              <p:cNvSpPr>
                <a:spLocks noChangeShapeType="1"/>
              </p:cNvSpPr>
              <p:nvPr/>
            </p:nvSpPr>
            <p:spPr bwMode="auto">
              <a:xfrm>
                <a:off x="2115" y="184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07" name="Freeform 72">
                <a:extLst>
                  <a:ext uri="{FF2B5EF4-FFF2-40B4-BE49-F238E27FC236}">
                    <a16:creationId xmlns:a16="http://schemas.microsoft.com/office/drawing/2014/main" id="{695EC53A-36D8-4E12-BF9E-1C075A954F93}"/>
                  </a:ext>
                </a:extLst>
              </p:cNvPr>
              <p:cNvSpPr>
                <a:spLocks noChangeArrowheads="1"/>
              </p:cNvSpPr>
              <p:nvPr/>
            </p:nvSpPr>
            <p:spPr bwMode="auto">
              <a:xfrm>
                <a:off x="2177" y="1744"/>
                <a:ext cx="48" cy="97"/>
              </a:xfrm>
              <a:custGeom>
                <a:avLst/>
                <a:gdLst>
                  <a:gd name="T0" fmla="*/ 0 w 48"/>
                  <a:gd name="T1" fmla="*/ 96 h 97"/>
                  <a:gd name="T2" fmla="*/ 0 w 48"/>
                  <a:gd name="T3" fmla="*/ 0 h 97"/>
                  <a:gd name="T4" fmla="*/ 47 w 48"/>
                  <a:gd name="T5" fmla="*/ 0 h 97"/>
                </a:gdLst>
                <a:ahLst/>
                <a:cxnLst>
                  <a:cxn ang="0">
                    <a:pos x="T0" y="T1"/>
                  </a:cxn>
                  <a:cxn ang="0">
                    <a:pos x="T2" y="T3"/>
                  </a:cxn>
                  <a:cxn ang="0">
                    <a:pos x="T4" y="T5"/>
                  </a:cxn>
                </a:cxnLst>
                <a:rect l="0" t="0" r="r" b="b"/>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08" name="Line 73">
                <a:extLst>
                  <a:ext uri="{FF2B5EF4-FFF2-40B4-BE49-F238E27FC236}">
                    <a16:creationId xmlns:a16="http://schemas.microsoft.com/office/drawing/2014/main" id="{5AA2EC0D-621E-4002-A212-E853AF898034}"/>
                  </a:ext>
                </a:extLst>
              </p:cNvPr>
              <p:cNvSpPr>
                <a:spLocks noChangeShapeType="1"/>
              </p:cNvSpPr>
              <p:nvPr/>
            </p:nvSpPr>
            <p:spPr bwMode="auto">
              <a:xfrm>
                <a:off x="2531" y="1744"/>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09" name="Rectangle 74">
                <a:extLst>
                  <a:ext uri="{FF2B5EF4-FFF2-40B4-BE49-F238E27FC236}">
                    <a16:creationId xmlns:a16="http://schemas.microsoft.com/office/drawing/2014/main" id="{F1291EB7-3DD2-4398-9CC2-B162EEA09E5D}"/>
                  </a:ext>
                </a:extLst>
              </p:cNvPr>
              <p:cNvSpPr>
                <a:spLocks noChangeArrowheads="1"/>
              </p:cNvSpPr>
              <p:nvPr/>
            </p:nvSpPr>
            <p:spPr bwMode="auto">
              <a:xfrm>
                <a:off x="3028" y="1696"/>
                <a:ext cx="41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Mem</a:t>
                </a:r>
              </a:p>
            </p:txBody>
          </p:sp>
          <p:grpSp>
            <p:nvGrpSpPr>
              <p:cNvPr id="14410" name="Group 75">
                <a:extLst>
                  <a:ext uri="{FF2B5EF4-FFF2-40B4-BE49-F238E27FC236}">
                    <a16:creationId xmlns:a16="http://schemas.microsoft.com/office/drawing/2014/main" id="{21316EC0-10E7-401B-8689-477102BC4379}"/>
                  </a:ext>
                </a:extLst>
              </p:cNvPr>
              <p:cNvGrpSpPr>
                <a:grpSpLocks/>
              </p:cNvGrpSpPr>
              <p:nvPr/>
            </p:nvGrpSpPr>
            <p:grpSpPr bwMode="auto">
              <a:xfrm>
                <a:off x="3079" y="1696"/>
                <a:ext cx="325" cy="289"/>
                <a:chOff x="3079" y="1696"/>
                <a:chExt cx="325" cy="289"/>
              </a:xfrm>
            </p:grpSpPr>
            <p:sp>
              <p:nvSpPr>
                <p:cNvPr id="14411" name="Freeform 76">
                  <a:extLst>
                    <a:ext uri="{FF2B5EF4-FFF2-40B4-BE49-F238E27FC236}">
                      <a16:creationId xmlns:a16="http://schemas.microsoft.com/office/drawing/2014/main" id="{80B031DC-2E7C-4B35-835F-84A8792A2CBF}"/>
                    </a:ext>
                  </a:extLst>
                </p:cNvPr>
                <p:cNvSpPr>
                  <a:spLocks noChangeArrowheads="1"/>
                </p:cNvSpPr>
                <p:nvPr/>
              </p:nvSpPr>
              <p:spPr bwMode="auto">
                <a:xfrm>
                  <a:off x="3079" y="1696"/>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12" name="Freeform 77">
                  <a:extLst>
                    <a:ext uri="{FF2B5EF4-FFF2-40B4-BE49-F238E27FC236}">
                      <a16:creationId xmlns:a16="http://schemas.microsoft.com/office/drawing/2014/main" id="{34EA2A9C-2926-4BC8-A6DB-486042DDCA9F}"/>
                    </a:ext>
                  </a:extLst>
                </p:cNvPr>
                <p:cNvSpPr>
                  <a:spLocks noChangeArrowheads="1"/>
                </p:cNvSpPr>
                <p:nvPr/>
              </p:nvSpPr>
              <p:spPr bwMode="auto">
                <a:xfrm>
                  <a:off x="3240" y="1696"/>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4413" name="Rectangle 78">
                <a:extLst>
                  <a:ext uri="{FF2B5EF4-FFF2-40B4-BE49-F238E27FC236}">
                    <a16:creationId xmlns:a16="http://schemas.microsoft.com/office/drawing/2014/main" id="{3FB47C08-4A16-4425-8CE9-FADEAA39E510}"/>
                  </a:ext>
                </a:extLst>
              </p:cNvPr>
              <p:cNvSpPr>
                <a:spLocks noChangeArrowheads="1"/>
              </p:cNvSpPr>
              <p:nvPr/>
            </p:nvSpPr>
            <p:spPr bwMode="auto">
              <a:xfrm>
                <a:off x="3520" y="1696"/>
                <a:ext cx="35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4414" name="Group 79">
                <a:extLst>
                  <a:ext uri="{FF2B5EF4-FFF2-40B4-BE49-F238E27FC236}">
                    <a16:creationId xmlns:a16="http://schemas.microsoft.com/office/drawing/2014/main" id="{22183FE9-875F-441F-9AB7-84E184CB0817}"/>
                  </a:ext>
                </a:extLst>
              </p:cNvPr>
              <p:cNvGrpSpPr>
                <a:grpSpLocks/>
              </p:cNvGrpSpPr>
              <p:nvPr/>
            </p:nvGrpSpPr>
            <p:grpSpPr bwMode="auto">
              <a:xfrm>
                <a:off x="3547" y="1696"/>
                <a:ext cx="284" cy="289"/>
                <a:chOff x="3547" y="1696"/>
                <a:chExt cx="284" cy="289"/>
              </a:xfrm>
            </p:grpSpPr>
            <p:sp>
              <p:nvSpPr>
                <p:cNvPr id="14415" name="Freeform 80">
                  <a:extLst>
                    <a:ext uri="{FF2B5EF4-FFF2-40B4-BE49-F238E27FC236}">
                      <a16:creationId xmlns:a16="http://schemas.microsoft.com/office/drawing/2014/main" id="{8B704BFF-1CF9-4FC9-A1E2-CDB195E85DB5}"/>
                    </a:ext>
                  </a:extLst>
                </p:cNvPr>
                <p:cNvSpPr>
                  <a:spLocks noChangeArrowheads="1"/>
                </p:cNvSpPr>
                <p:nvPr/>
              </p:nvSpPr>
              <p:spPr bwMode="auto">
                <a:xfrm>
                  <a:off x="3547" y="1696"/>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16" name="Freeform 81">
                  <a:extLst>
                    <a:ext uri="{FF2B5EF4-FFF2-40B4-BE49-F238E27FC236}">
                      <a16:creationId xmlns:a16="http://schemas.microsoft.com/office/drawing/2014/main" id="{9B30E6A6-A043-45B1-90C4-36AAD35F4D9A}"/>
                    </a:ext>
                  </a:extLst>
                </p:cNvPr>
                <p:cNvSpPr>
                  <a:spLocks noChangeArrowheads="1"/>
                </p:cNvSpPr>
                <p:nvPr/>
              </p:nvSpPr>
              <p:spPr bwMode="auto">
                <a:xfrm>
                  <a:off x="3688" y="1696"/>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4417" name="Line 82">
                <a:extLst>
                  <a:ext uri="{FF2B5EF4-FFF2-40B4-BE49-F238E27FC236}">
                    <a16:creationId xmlns:a16="http://schemas.microsoft.com/office/drawing/2014/main" id="{8078407A-377D-48F6-A146-E8199A4DC92A}"/>
                  </a:ext>
                </a:extLst>
              </p:cNvPr>
              <p:cNvSpPr>
                <a:spLocks noChangeShapeType="1"/>
              </p:cNvSpPr>
              <p:nvPr/>
            </p:nvSpPr>
            <p:spPr bwMode="auto">
              <a:xfrm>
                <a:off x="3400" y="1840"/>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18" name="Line 83">
                <a:extLst>
                  <a:ext uri="{FF2B5EF4-FFF2-40B4-BE49-F238E27FC236}">
                    <a16:creationId xmlns:a16="http://schemas.microsoft.com/office/drawing/2014/main" id="{52D13314-6A45-423E-9CF9-E4C65AB92833}"/>
                  </a:ext>
                </a:extLst>
              </p:cNvPr>
              <p:cNvSpPr>
                <a:spLocks noChangeShapeType="1"/>
              </p:cNvSpPr>
              <p:nvPr/>
            </p:nvSpPr>
            <p:spPr bwMode="auto">
              <a:xfrm>
                <a:off x="2916" y="1840"/>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19" name="Freeform 84">
                <a:extLst>
                  <a:ext uri="{FF2B5EF4-FFF2-40B4-BE49-F238E27FC236}">
                    <a16:creationId xmlns:a16="http://schemas.microsoft.com/office/drawing/2014/main" id="{8F1090D9-28A7-439F-9E2D-D231793193E0}"/>
                  </a:ext>
                </a:extLst>
              </p:cNvPr>
              <p:cNvSpPr>
                <a:spLocks noChangeArrowheads="1"/>
              </p:cNvSpPr>
              <p:nvPr/>
            </p:nvSpPr>
            <p:spPr bwMode="auto">
              <a:xfrm>
                <a:off x="3037" y="1840"/>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20" name="Line 85">
                <a:extLst>
                  <a:ext uri="{FF2B5EF4-FFF2-40B4-BE49-F238E27FC236}">
                    <a16:creationId xmlns:a16="http://schemas.microsoft.com/office/drawing/2014/main" id="{B7AEAA9D-2582-4B0E-AEBD-9DAADB231C47}"/>
                  </a:ext>
                </a:extLst>
              </p:cNvPr>
              <p:cNvSpPr>
                <a:spLocks noChangeShapeType="1"/>
              </p:cNvSpPr>
              <p:nvPr/>
            </p:nvSpPr>
            <p:spPr bwMode="auto">
              <a:xfrm>
                <a:off x="2531" y="193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21" name="Freeform 86">
                <a:extLst>
                  <a:ext uri="{FF2B5EF4-FFF2-40B4-BE49-F238E27FC236}">
                    <a16:creationId xmlns:a16="http://schemas.microsoft.com/office/drawing/2014/main" id="{EE987F90-93E8-421A-B9A6-1E0156C2AE06}"/>
                  </a:ext>
                </a:extLst>
              </p:cNvPr>
              <p:cNvSpPr>
                <a:spLocks noChangeArrowheads="1"/>
              </p:cNvSpPr>
              <p:nvPr/>
            </p:nvSpPr>
            <p:spPr bwMode="auto">
              <a:xfrm>
                <a:off x="2624" y="1835"/>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nvGrpSpPr>
            <p:cNvPr id="14422" name="Group 87">
              <a:extLst>
                <a:ext uri="{FF2B5EF4-FFF2-40B4-BE49-F238E27FC236}">
                  <a16:creationId xmlns:a16="http://schemas.microsoft.com/office/drawing/2014/main" id="{74DF75EA-F5A3-4DD3-83B7-CBB5E94A523B}"/>
                </a:ext>
              </a:extLst>
            </p:cNvPr>
            <p:cNvGrpSpPr>
              <a:grpSpLocks/>
            </p:cNvGrpSpPr>
            <p:nvPr/>
          </p:nvGrpSpPr>
          <p:grpSpPr bwMode="auto">
            <a:xfrm>
              <a:off x="2379" y="2978"/>
              <a:ext cx="2127" cy="451"/>
              <a:chOff x="2178" y="2048"/>
              <a:chExt cx="2127" cy="513"/>
            </a:xfrm>
          </p:grpSpPr>
          <p:grpSp>
            <p:nvGrpSpPr>
              <p:cNvPr id="14423" name="Group 88">
                <a:extLst>
                  <a:ext uri="{FF2B5EF4-FFF2-40B4-BE49-F238E27FC236}">
                    <a16:creationId xmlns:a16="http://schemas.microsoft.com/office/drawing/2014/main" id="{A64239CA-6453-4200-9B61-04E11B5294A0}"/>
                  </a:ext>
                </a:extLst>
              </p:cNvPr>
              <p:cNvGrpSpPr>
                <a:grpSpLocks/>
              </p:cNvGrpSpPr>
              <p:nvPr/>
            </p:nvGrpSpPr>
            <p:grpSpPr bwMode="auto">
              <a:xfrm>
                <a:off x="3110" y="2048"/>
                <a:ext cx="226" cy="481"/>
                <a:chOff x="3110" y="2048"/>
                <a:chExt cx="226" cy="481"/>
              </a:xfrm>
            </p:grpSpPr>
            <p:sp>
              <p:nvSpPr>
                <p:cNvPr id="14424" name="Freeform 89">
                  <a:extLst>
                    <a:ext uri="{FF2B5EF4-FFF2-40B4-BE49-F238E27FC236}">
                      <a16:creationId xmlns:a16="http://schemas.microsoft.com/office/drawing/2014/main" id="{9A9DA6FF-D0EE-40CE-AA7F-8277443161F3}"/>
                    </a:ext>
                  </a:extLst>
                </p:cNvPr>
                <p:cNvSpPr>
                  <a:spLocks noChangeArrowheads="1"/>
                </p:cNvSpPr>
                <p:nvPr/>
              </p:nvSpPr>
              <p:spPr bwMode="auto">
                <a:xfrm>
                  <a:off x="3123" y="2048"/>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25" name="Rectangle 90">
                  <a:extLst>
                    <a:ext uri="{FF2B5EF4-FFF2-40B4-BE49-F238E27FC236}">
                      <a16:creationId xmlns:a16="http://schemas.microsoft.com/office/drawing/2014/main" id="{9F4122FF-9008-4C29-88A9-09E321323A25}"/>
                    </a:ext>
                  </a:extLst>
                </p:cNvPr>
                <p:cNvSpPr>
                  <a:spLocks noChangeArrowheads="1"/>
                </p:cNvSpPr>
                <p:nvPr/>
              </p:nvSpPr>
              <p:spPr bwMode="auto">
                <a:xfrm rot="5400000">
                  <a:off x="3001" y="2192"/>
                  <a:ext cx="42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ALU</a:t>
                  </a:r>
                </a:p>
              </p:txBody>
            </p:sp>
          </p:grpSp>
          <p:grpSp>
            <p:nvGrpSpPr>
              <p:cNvPr id="14426" name="Group 91">
                <a:extLst>
                  <a:ext uri="{FF2B5EF4-FFF2-40B4-BE49-F238E27FC236}">
                    <a16:creationId xmlns:a16="http://schemas.microsoft.com/office/drawing/2014/main" id="{25C0181D-B665-412F-BAB6-3AB00A6E90F7}"/>
                  </a:ext>
                </a:extLst>
              </p:cNvPr>
              <p:cNvGrpSpPr>
                <a:grpSpLocks/>
              </p:cNvGrpSpPr>
              <p:nvPr/>
            </p:nvGrpSpPr>
            <p:grpSpPr bwMode="auto">
              <a:xfrm>
                <a:off x="2178" y="2144"/>
                <a:ext cx="410" cy="289"/>
                <a:chOff x="2178" y="2144"/>
                <a:chExt cx="410" cy="289"/>
              </a:xfrm>
            </p:grpSpPr>
            <p:sp>
              <p:nvSpPr>
                <p:cNvPr id="14427" name="Rectangle 92">
                  <a:extLst>
                    <a:ext uri="{FF2B5EF4-FFF2-40B4-BE49-F238E27FC236}">
                      <a16:creationId xmlns:a16="http://schemas.microsoft.com/office/drawing/2014/main" id="{0CDD6998-72B5-4DAC-BCE4-FA81A41119F9}"/>
                    </a:ext>
                  </a:extLst>
                </p:cNvPr>
                <p:cNvSpPr>
                  <a:spLocks noChangeArrowheads="1"/>
                </p:cNvSpPr>
                <p:nvPr/>
              </p:nvSpPr>
              <p:spPr bwMode="auto">
                <a:xfrm>
                  <a:off x="2178" y="2146"/>
                  <a:ext cx="41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Mem</a:t>
                  </a:r>
                </a:p>
              </p:txBody>
            </p:sp>
            <p:grpSp>
              <p:nvGrpSpPr>
                <p:cNvPr id="14428" name="Group 93">
                  <a:extLst>
                    <a:ext uri="{FF2B5EF4-FFF2-40B4-BE49-F238E27FC236}">
                      <a16:creationId xmlns:a16="http://schemas.microsoft.com/office/drawing/2014/main" id="{C888CB71-8063-4B55-9EF0-589887CA4899}"/>
                    </a:ext>
                  </a:extLst>
                </p:cNvPr>
                <p:cNvGrpSpPr>
                  <a:grpSpLocks/>
                </p:cNvGrpSpPr>
                <p:nvPr/>
              </p:nvGrpSpPr>
              <p:grpSpPr bwMode="auto">
                <a:xfrm>
                  <a:off x="2197" y="2144"/>
                  <a:ext cx="340" cy="289"/>
                  <a:chOff x="2197" y="2144"/>
                  <a:chExt cx="340" cy="289"/>
                </a:xfrm>
              </p:grpSpPr>
              <p:sp>
                <p:nvSpPr>
                  <p:cNvPr id="14429" name="Freeform 94">
                    <a:extLst>
                      <a:ext uri="{FF2B5EF4-FFF2-40B4-BE49-F238E27FC236}">
                        <a16:creationId xmlns:a16="http://schemas.microsoft.com/office/drawing/2014/main" id="{441850DA-5734-4D62-A552-90EBCF63B508}"/>
                      </a:ext>
                    </a:extLst>
                  </p:cNvPr>
                  <p:cNvSpPr>
                    <a:spLocks noChangeArrowheads="1"/>
                  </p:cNvSpPr>
                  <p:nvPr/>
                </p:nvSpPr>
                <p:spPr bwMode="auto">
                  <a:xfrm>
                    <a:off x="2197" y="2144"/>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30" name="Freeform 95">
                    <a:extLst>
                      <a:ext uri="{FF2B5EF4-FFF2-40B4-BE49-F238E27FC236}">
                        <a16:creationId xmlns:a16="http://schemas.microsoft.com/office/drawing/2014/main" id="{22595885-D6DC-4354-91A6-FE10972F400A}"/>
                      </a:ext>
                    </a:extLst>
                  </p:cNvPr>
                  <p:cNvSpPr>
                    <a:spLocks noChangeArrowheads="1"/>
                  </p:cNvSpPr>
                  <p:nvPr/>
                </p:nvSpPr>
                <p:spPr bwMode="auto">
                  <a:xfrm>
                    <a:off x="2366" y="2144"/>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sp>
            <p:nvSpPr>
              <p:cNvPr id="14431" name="Rectangle 96">
                <a:extLst>
                  <a:ext uri="{FF2B5EF4-FFF2-40B4-BE49-F238E27FC236}">
                    <a16:creationId xmlns:a16="http://schemas.microsoft.com/office/drawing/2014/main" id="{99F93CCD-3897-4994-9A9A-91770A1ED5A1}"/>
                  </a:ext>
                </a:extLst>
              </p:cNvPr>
              <p:cNvSpPr>
                <a:spLocks noChangeArrowheads="1"/>
              </p:cNvSpPr>
              <p:nvPr/>
            </p:nvSpPr>
            <p:spPr bwMode="auto">
              <a:xfrm>
                <a:off x="2638" y="2152"/>
                <a:ext cx="358"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4432" name="Group 97">
                <a:extLst>
                  <a:ext uri="{FF2B5EF4-FFF2-40B4-BE49-F238E27FC236}">
                    <a16:creationId xmlns:a16="http://schemas.microsoft.com/office/drawing/2014/main" id="{E2DAABB6-D110-4BEA-80CE-B8D246C93C3F}"/>
                  </a:ext>
                </a:extLst>
              </p:cNvPr>
              <p:cNvGrpSpPr>
                <a:grpSpLocks/>
              </p:cNvGrpSpPr>
              <p:nvPr/>
            </p:nvGrpSpPr>
            <p:grpSpPr bwMode="auto">
              <a:xfrm>
                <a:off x="2657" y="2144"/>
                <a:ext cx="296" cy="289"/>
                <a:chOff x="2657" y="2144"/>
                <a:chExt cx="296" cy="289"/>
              </a:xfrm>
            </p:grpSpPr>
            <p:sp>
              <p:nvSpPr>
                <p:cNvPr id="14433" name="Freeform 98">
                  <a:extLst>
                    <a:ext uri="{FF2B5EF4-FFF2-40B4-BE49-F238E27FC236}">
                      <a16:creationId xmlns:a16="http://schemas.microsoft.com/office/drawing/2014/main" id="{88E99901-B153-48D9-BED1-508C7B3B5C33}"/>
                    </a:ext>
                  </a:extLst>
                </p:cNvPr>
                <p:cNvSpPr>
                  <a:spLocks noChangeArrowheads="1"/>
                </p:cNvSpPr>
                <p:nvPr/>
              </p:nvSpPr>
              <p:spPr bwMode="auto">
                <a:xfrm>
                  <a:off x="2657" y="2144"/>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34" name="Freeform 99">
                  <a:extLst>
                    <a:ext uri="{FF2B5EF4-FFF2-40B4-BE49-F238E27FC236}">
                      <a16:creationId xmlns:a16="http://schemas.microsoft.com/office/drawing/2014/main" id="{BEE7F56F-F479-4F2C-A370-6AB0076EA703}"/>
                    </a:ext>
                  </a:extLst>
                </p:cNvPr>
                <p:cNvSpPr>
                  <a:spLocks noChangeArrowheads="1"/>
                </p:cNvSpPr>
                <p:nvPr/>
              </p:nvSpPr>
              <p:spPr bwMode="auto">
                <a:xfrm>
                  <a:off x="2805" y="2144"/>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4435" name="Line 100">
                <a:extLst>
                  <a:ext uri="{FF2B5EF4-FFF2-40B4-BE49-F238E27FC236}">
                    <a16:creationId xmlns:a16="http://schemas.microsoft.com/office/drawing/2014/main" id="{18CDC3A4-36BD-49CE-8626-21EE00657B79}"/>
                  </a:ext>
                </a:extLst>
              </p:cNvPr>
              <p:cNvSpPr>
                <a:spLocks noChangeShapeType="1"/>
              </p:cNvSpPr>
              <p:nvPr/>
            </p:nvSpPr>
            <p:spPr bwMode="auto">
              <a:xfrm>
                <a:off x="2542" y="228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36" name="Freeform 101">
                <a:extLst>
                  <a:ext uri="{FF2B5EF4-FFF2-40B4-BE49-F238E27FC236}">
                    <a16:creationId xmlns:a16="http://schemas.microsoft.com/office/drawing/2014/main" id="{1AF24EB9-CD02-4E21-8246-BBCDAE6B604C}"/>
                  </a:ext>
                </a:extLst>
              </p:cNvPr>
              <p:cNvSpPr>
                <a:spLocks noChangeArrowheads="1"/>
              </p:cNvSpPr>
              <p:nvPr/>
            </p:nvSpPr>
            <p:spPr bwMode="auto">
              <a:xfrm>
                <a:off x="2604" y="2192"/>
                <a:ext cx="48" cy="97"/>
              </a:xfrm>
              <a:custGeom>
                <a:avLst/>
                <a:gdLst>
                  <a:gd name="T0" fmla="*/ 0 w 48"/>
                  <a:gd name="T1" fmla="*/ 96 h 97"/>
                  <a:gd name="T2" fmla="*/ 0 w 48"/>
                  <a:gd name="T3" fmla="*/ 0 h 97"/>
                  <a:gd name="T4" fmla="*/ 47 w 48"/>
                  <a:gd name="T5" fmla="*/ 0 h 97"/>
                </a:gdLst>
                <a:ahLst/>
                <a:cxnLst>
                  <a:cxn ang="0">
                    <a:pos x="T0" y="T1"/>
                  </a:cxn>
                  <a:cxn ang="0">
                    <a:pos x="T2" y="T3"/>
                  </a:cxn>
                  <a:cxn ang="0">
                    <a:pos x="T4" y="T5"/>
                  </a:cxn>
                </a:cxnLst>
                <a:rect l="0" t="0" r="r" b="b"/>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37" name="Line 102">
                <a:extLst>
                  <a:ext uri="{FF2B5EF4-FFF2-40B4-BE49-F238E27FC236}">
                    <a16:creationId xmlns:a16="http://schemas.microsoft.com/office/drawing/2014/main" id="{F77A4517-E152-47AB-8AA7-3A822390514F}"/>
                  </a:ext>
                </a:extLst>
              </p:cNvPr>
              <p:cNvSpPr>
                <a:spLocks noChangeShapeType="1"/>
              </p:cNvSpPr>
              <p:nvPr/>
            </p:nvSpPr>
            <p:spPr bwMode="auto">
              <a:xfrm>
                <a:off x="2958" y="2192"/>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38" name="Rectangle 103">
                <a:extLst>
                  <a:ext uri="{FF2B5EF4-FFF2-40B4-BE49-F238E27FC236}">
                    <a16:creationId xmlns:a16="http://schemas.microsoft.com/office/drawing/2014/main" id="{AB87AFB2-8D1C-4A2E-94C8-DBB08357C213}"/>
                  </a:ext>
                </a:extLst>
              </p:cNvPr>
              <p:cNvSpPr>
                <a:spLocks noChangeArrowheads="1"/>
              </p:cNvSpPr>
              <p:nvPr/>
            </p:nvSpPr>
            <p:spPr bwMode="auto">
              <a:xfrm>
                <a:off x="3455" y="2146"/>
                <a:ext cx="41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Mem</a:t>
                </a:r>
              </a:p>
            </p:txBody>
          </p:sp>
          <p:grpSp>
            <p:nvGrpSpPr>
              <p:cNvPr id="14439" name="Group 104">
                <a:extLst>
                  <a:ext uri="{FF2B5EF4-FFF2-40B4-BE49-F238E27FC236}">
                    <a16:creationId xmlns:a16="http://schemas.microsoft.com/office/drawing/2014/main" id="{D519C988-A95A-45AE-9614-DDBC56F875F8}"/>
                  </a:ext>
                </a:extLst>
              </p:cNvPr>
              <p:cNvGrpSpPr>
                <a:grpSpLocks/>
              </p:cNvGrpSpPr>
              <p:nvPr/>
            </p:nvGrpSpPr>
            <p:grpSpPr bwMode="auto">
              <a:xfrm>
                <a:off x="3506" y="2144"/>
                <a:ext cx="325" cy="289"/>
                <a:chOff x="3506" y="2144"/>
                <a:chExt cx="325" cy="289"/>
              </a:xfrm>
            </p:grpSpPr>
            <p:sp>
              <p:nvSpPr>
                <p:cNvPr id="14440" name="Freeform 105">
                  <a:extLst>
                    <a:ext uri="{FF2B5EF4-FFF2-40B4-BE49-F238E27FC236}">
                      <a16:creationId xmlns:a16="http://schemas.microsoft.com/office/drawing/2014/main" id="{39737ADA-D33E-40EF-BB97-C52FADD9A6A9}"/>
                    </a:ext>
                  </a:extLst>
                </p:cNvPr>
                <p:cNvSpPr>
                  <a:spLocks noChangeArrowheads="1"/>
                </p:cNvSpPr>
                <p:nvPr/>
              </p:nvSpPr>
              <p:spPr bwMode="auto">
                <a:xfrm>
                  <a:off x="3506" y="2144"/>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41" name="Freeform 106">
                  <a:extLst>
                    <a:ext uri="{FF2B5EF4-FFF2-40B4-BE49-F238E27FC236}">
                      <a16:creationId xmlns:a16="http://schemas.microsoft.com/office/drawing/2014/main" id="{7EA17FC1-6740-448C-A29D-5964E6D62075}"/>
                    </a:ext>
                  </a:extLst>
                </p:cNvPr>
                <p:cNvSpPr>
                  <a:spLocks noChangeArrowheads="1"/>
                </p:cNvSpPr>
                <p:nvPr/>
              </p:nvSpPr>
              <p:spPr bwMode="auto">
                <a:xfrm>
                  <a:off x="3667" y="2144"/>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4442" name="Rectangle 107">
                <a:extLst>
                  <a:ext uri="{FF2B5EF4-FFF2-40B4-BE49-F238E27FC236}">
                    <a16:creationId xmlns:a16="http://schemas.microsoft.com/office/drawing/2014/main" id="{5D4CACD6-02AB-490E-BA0E-9E82FDACD65E}"/>
                  </a:ext>
                </a:extLst>
              </p:cNvPr>
              <p:cNvSpPr>
                <a:spLocks noChangeArrowheads="1"/>
              </p:cNvSpPr>
              <p:nvPr/>
            </p:nvSpPr>
            <p:spPr bwMode="auto">
              <a:xfrm>
                <a:off x="3947" y="2146"/>
                <a:ext cx="358"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4443" name="Group 108">
                <a:extLst>
                  <a:ext uri="{FF2B5EF4-FFF2-40B4-BE49-F238E27FC236}">
                    <a16:creationId xmlns:a16="http://schemas.microsoft.com/office/drawing/2014/main" id="{06EF2485-B3E7-4919-991B-D1A50AA6ACEA}"/>
                  </a:ext>
                </a:extLst>
              </p:cNvPr>
              <p:cNvGrpSpPr>
                <a:grpSpLocks/>
              </p:cNvGrpSpPr>
              <p:nvPr/>
            </p:nvGrpSpPr>
            <p:grpSpPr bwMode="auto">
              <a:xfrm>
                <a:off x="3974" y="2144"/>
                <a:ext cx="284" cy="289"/>
                <a:chOff x="3974" y="2144"/>
                <a:chExt cx="284" cy="289"/>
              </a:xfrm>
            </p:grpSpPr>
            <p:sp>
              <p:nvSpPr>
                <p:cNvPr id="14444" name="Freeform 109">
                  <a:extLst>
                    <a:ext uri="{FF2B5EF4-FFF2-40B4-BE49-F238E27FC236}">
                      <a16:creationId xmlns:a16="http://schemas.microsoft.com/office/drawing/2014/main" id="{FB0AD1F9-3ABC-4B26-A35F-02012A621372}"/>
                    </a:ext>
                  </a:extLst>
                </p:cNvPr>
                <p:cNvSpPr>
                  <a:spLocks noChangeArrowheads="1"/>
                </p:cNvSpPr>
                <p:nvPr/>
              </p:nvSpPr>
              <p:spPr bwMode="auto">
                <a:xfrm>
                  <a:off x="3974" y="2144"/>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45" name="Freeform 110">
                  <a:extLst>
                    <a:ext uri="{FF2B5EF4-FFF2-40B4-BE49-F238E27FC236}">
                      <a16:creationId xmlns:a16="http://schemas.microsoft.com/office/drawing/2014/main" id="{F619B024-2CEF-409D-814B-1F1E442698C4}"/>
                    </a:ext>
                  </a:extLst>
                </p:cNvPr>
                <p:cNvSpPr>
                  <a:spLocks noChangeArrowheads="1"/>
                </p:cNvSpPr>
                <p:nvPr/>
              </p:nvSpPr>
              <p:spPr bwMode="auto">
                <a:xfrm>
                  <a:off x="4115" y="2144"/>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4446" name="Line 111">
                <a:extLst>
                  <a:ext uri="{FF2B5EF4-FFF2-40B4-BE49-F238E27FC236}">
                    <a16:creationId xmlns:a16="http://schemas.microsoft.com/office/drawing/2014/main" id="{666B9F64-BA66-459F-B872-C8074CE6C333}"/>
                  </a:ext>
                </a:extLst>
              </p:cNvPr>
              <p:cNvSpPr>
                <a:spLocks noChangeShapeType="1"/>
              </p:cNvSpPr>
              <p:nvPr/>
            </p:nvSpPr>
            <p:spPr bwMode="auto">
              <a:xfrm>
                <a:off x="3827" y="2288"/>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47" name="Line 112">
                <a:extLst>
                  <a:ext uri="{FF2B5EF4-FFF2-40B4-BE49-F238E27FC236}">
                    <a16:creationId xmlns:a16="http://schemas.microsoft.com/office/drawing/2014/main" id="{9751DD8E-83F6-41D2-A022-1F6E408E8DA8}"/>
                  </a:ext>
                </a:extLst>
              </p:cNvPr>
              <p:cNvSpPr>
                <a:spLocks noChangeShapeType="1"/>
              </p:cNvSpPr>
              <p:nvPr/>
            </p:nvSpPr>
            <p:spPr bwMode="auto">
              <a:xfrm>
                <a:off x="3343" y="2288"/>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48" name="Freeform 113">
                <a:extLst>
                  <a:ext uri="{FF2B5EF4-FFF2-40B4-BE49-F238E27FC236}">
                    <a16:creationId xmlns:a16="http://schemas.microsoft.com/office/drawing/2014/main" id="{B67C5F6D-1C99-4D77-8B99-CA382E58D4E5}"/>
                  </a:ext>
                </a:extLst>
              </p:cNvPr>
              <p:cNvSpPr>
                <a:spLocks noChangeArrowheads="1"/>
              </p:cNvSpPr>
              <p:nvPr/>
            </p:nvSpPr>
            <p:spPr bwMode="auto">
              <a:xfrm>
                <a:off x="3464" y="2288"/>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49" name="Line 114">
                <a:extLst>
                  <a:ext uri="{FF2B5EF4-FFF2-40B4-BE49-F238E27FC236}">
                    <a16:creationId xmlns:a16="http://schemas.microsoft.com/office/drawing/2014/main" id="{0F704CB9-0CC8-42E9-AC04-7C5496053AD3}"/>
                  </a:ext>
                </a:extLst>
              </p:cNvPr>
              <p:cNvSpPr>
                <a:spLocks noChangeShapeType="1"/>
              </p:cNvSpPr>
              <p:nvPr/>
            </p:nvSpPr>
            <p:spPr bwMode="auto">
              <a:xfrm>
                <a:off x="2958" y="2384"/>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50" name="Freeform 115">
                <a:extLst>
                  <a:ext uri="{FF2B5EF4-FFF2-40B4-BE49-F238E27FC236}">
                    <a16:creationId xmlns:a16="http://schemas.microsoft.com/office/drawing/2014/main" id="{012DB2E5-B83B-4AA0-A27E-643521D9F6F4}"/>
                  </a:ext>
                </a:extLst>
              </p:cNvPr>
              <p:cNvSpPr>
                <a:spLocks noChangeArrowheads="1"/>
              </p:cNvSpPr>
              <p:nvPr/>
            </p:nvSpPr>
            <p:spPr bwMode="auto">
              <a:xfrm>
                <a:off x="3051" y="2283"/>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nvGrpSpPr>
            <p:cNvPr id="14451" name="Group 116">
              <a:extLst>
                <a:ext uri="{FF2B5EF4-FFF2-40B4-BE49-F238E27FC236}">
                  <a16:creationId xmlns:a16="http://schemas.microsoft.com/office/drawing/2014/main" id="{1CCB5CB5-20ED-4806-9084-2D0F94388830}"/>
                </a:ext>
              </a:extLst>
            </p:cNvPr>
            <p:cNvGrpSpPr>
              <a:grpSpLocks/>
            </p:cNvGrpSpPr>
            <p:nvPr/>
          </p:nvGrpSpPr>
          <p:grpSpPr bwMode="auto">
            <a:xfrm>
              <a:off x="3740" y="3372"/>
              <a:ext cx="224" cy="424"/>
              <a:chOff x="3539" y="2496"/>
              <a:chExt cx="224" cy="481"/>
            </a:xfrm>
          </p:grpSpPr>
          <p:sp>
            <p:nvSpPr>
              <p:cNvPr id="14452" name="Freeform 117">
                <a:extLst>
                  <a:ext uri="{FF2B5EF4-FFF2-40B4-BE49-F238E27FC236}">
                    <a16:creationId xmlns:a16="http://schemas.microsoft.com/office/drawing/2014/main" id="{766742F1-C43A-4EC2-83E6-81847CCC6ED7}"/>
                  </a:ext>
                </a:extLst>
              </p:cNvPr>
              <p:cNvSpPr>
                <a:spLocks noChangeArrowheads="1"/>
              </p:cNvSpPr>
              <p:nvPr/>
            </p:nvSpPr>
            <p:spPr bwMode="auto">
              <a:xfrm>
                <a:off x="3550" y="2496"/>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53" name="Rectangle 118">
                <a:extLst>
                  <a:ext uri="{FF2B5EF4-FFF2-40B4-BE49-F238E27FC236}">
                    <a16:creationId xmlns:a16="http://schemas.microsoft.com/office/drawing/2014/main" id="{1A8D23D8-9857-4720-9838-AFCE13197A6F}"/>
                  </a:ext>
                </a:extLst>
              </p:cNvPr>
              <p:cNvSpPr>
                <a:spLocks noChangeArrowheads="1"/>
              </p:cNvSpPr>
              <p:nvPr/>
            </p:nvSpPr>
            <p:spPr bwMode="auto">
              <a:xfrm rot="5400000">
                <a:off x="3410" y="2621"/>
                <a:ext cx="42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ALU</a:t>
                </a:r>
              </a:p>
            </p:txBody>
          </p:sp>
        </p:grpSp>
        <p:sp>
          <p:nvSpPr>
            <p:cNvPr id="14454" name="Rectangle 119">
              <a:extLst>
                <a:ext uri="{FF2B5EF4-FFF2-40B4-BE49-F238E27FC236}">
                  <a16:creationId xmlns:a16="http://schemas.microsoft.com/office/drawing/2014/main" id="{90D8B173-BE09-435D-BB85-36E9A7846C41}"/>
                </a:ext>
              </a:extLst>
            </p:cNvPr>
            <p:cNvSpPr>
              <a:spLocks noChangeArrowheads="1"/>
            </p:cNvSpPr>
            <p:nvPr/>
          </p:nvSpPr>
          <p:spPr bwMode="auto">
            <a:xfrm>
              <a:off x="3266" y="3463"/>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4455" name="Group 120">
              <a:extLst>
                <a:ext uri="{FF2B5EF4-FFF2-40B4-BE49-F238E27FC236}">
                  <a16:creationId xmlns:a16="http://schemas.microsoft.com/office/drawing/2014/main" id="{C8E12D2E-7D68-4B7D-BB0F-B7044D61395E}"/>
                </a:ext>
              </a:extLst>
            </p:cNvPr>
            <p:cNvGrpSpPr>
              <a:grpSpLocks/>
            </p:cNvGrpSpPr>
            <p:nvPr/>
          </p:nvGrpSpPr>
          <p:grpSpPr bwMode="auto">
            <a:xfrm>
              <a:off x="3285" y="3457"/>
              <a:ext cx="296" cy="254"/>
              <a:chOff x="3084" y="2592"/>
              <a:chExt cx="296" cy="289"/>
            </a:xfrm>
          </p:grpSpPr>
          <p:sp>
            <p:nvSpPr>
              <p:cNvPr id="14456" name="Freeform 121">
                <a:extLst>
                  <a:ext uri="{FF2B5EF4-FFF2-40B4-BE49-F238E27FC236}">
                    <a16:creationId xmlns:a16="http://schemas.microsoft.com/office/drawing/2014/main" id="{B72C4D39-5FAE-4112-8A08-9B0CCFB33EEA}"/>
                  </a:ext>
                </a:extLst>
              </p:cNvPr>
              <p:cNvSpPr>
                <a:spLocks noChangeArrowheads="1"/>
              </p:cNvSpPr>
              <p:nvPr/>
            </p:nvSpPr>
            <p:spPr bwMode="auto">
              <a:xfrm>
                <a:off x="3084" y="2592"/>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57" name="Freeform 122">
                <a:extLst>
                  <a:ext uri="{FF2B5EF4-FFF2-40B4-BE49-F238E27FC236}">
                    <a16:creationId xmlns:a16="http://schemas.microsoft.com/office/drawing/2014/main" id="{3A5133A9-010B-434C-8D26-B9AC59664FA7}"/>
                  </a:ext>
                </a:extLst>
              </p:cNvPr>
              <p:cNvSpPr>
                <a:spLocks noChangeArrowheads="1"/>
              </p:cNvSpPr>
              <p:nvPr/>
            </p:nvSpPr>
            <p:spPr bwMode="auto">
              <a:xfrm>
                <a:off x="3232" y="2592"/>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4458" name="Line 123">
              <a:extLst>
                <a:ext uri="{FF2B5EF4-FFF2-40B4-BE49-F238E27FC236}">
                  <a16:creationId xmlns:a16="http://schemas.microsoft.com/office/drawing/2014/main" id="{09A0B53A-5469-41AB-987C-F09FB220CE12}"/>
                </a:ext>
              </a:extLst>
            </p:cNvPr>
            <p:cNvSpPr>
              <a:spLocks noChangeShapeType="1"/>
            </p:cNvSpPr>
            <p:nvPr/>
          </p:nvSpPr>
          <p:spPr bwMode="auto">
            <a:xfrm>
              <a:off x="3170" y="358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59" name="Freeform 124">
              <a:extLst>
                <a:ext uri="{FF2B5EF4-FFF2-40B4-BE49-F238E27FC236}">
                  <a16:creationId xmlns:a16="http://schemas.microsoft.com/office/drawing/2014/main" id="{13F88960-10A5-4F45-95F7-E67923F55B85}"/>
                </a:ext>
              </a:extLst>
            </p:cNvPr>
            <p:cNvSpPr>
              <a:spLocks noChangeArrowheads="1"/>
            </p:cNvSpPr>
            <p:nvPr/>
          </p:nvSpPr>
          <p:spPr bwMode="auto">
            <a:xfrm>
              <a:off x="3232" y="3499"/>
              <a:ext cx="48" cy="85"/>
            </a:xfrm>
            <a:custGeom>
              <a:avLst/>
              <a:gdLst>
                <a:gd name="T0" fmla="*/ 0 w 48"/>
                <a:gd name="T1" fmla="*/ 96 h 97"/>
                <a:gd name="T2" fmla="*/ 0 w 48"/>
                <a:gd name="T3" fmla="*/ 0 h 97"/>
                <a:gd name="T4" fmla="*/ 47 w 48"/>
                <a:gd name="T5" fmla="*/ 0 h 97"/>
              </a:gdLst>
              <a:ahLst/>
              <a:cxnLst>
                <a:cxn ang="0">
                  <a:pos x="T0" y="T1"/>
                </a:cxn>
                <a:cxn ang="0">
                  <a:pos x="T2" y="T3"/>
                </a:cxn>
                <a:cxn ang="0">
                  <a:pos x="T4" y="T5"/>
                </a:cxn>
              </a:cxnLst>
              <a:rect l="0" t="0" r="r" b="b"/>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60" name="Line 125">
              <a:extLst>
                <a:ext uri="{FF2B5EF4-FFF2-40B4-BE49-F238E27FC236}">
                  <a16:creationId xmlns:a16="http://schemas.microsoft.com/office/drawing/2014/main" id="{B6F9477F-64E6-4C2F-825A-5C349F50B922}"/>
                </a:ext>
              </a:extLst>
            </p:cNvPr>
            <p:cNvSpPr>
              <a:spLocks noChangeShapeType="1"/>
            </p:cNvSpPr>
            <p:nvPr/>
          </p:nvSpPr>
          <p:spPr bwMode="auto">
            <a:xfrm>
              <a:off x="3586" y="3499"/>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61" name="Rectangle 126">
              <a:extLst>
                <a:ext uri="{FF2B5EF4-FFF2-40B4-BE49-F238E27FC236}">
                  <a16:creationId xmlns:a16="http://schemas.microsoft.com/office/drawing/2014/main" id="{60A1A694-285E-4559-A44E-B9514B4CB802}"/>
                </a:ext>
              </a:extLst>
            </p:cNvPr>
            <p:cNvSpPr>
              <a:spLocks noChangeArrowheads="1"/>
            </p:cNvSpPr>
            <p:nvPr/>
          </p:nvSpPr>
          <p:spPr bwMode="auto">
            <a:xfrm>
              <a:off x="4083" y="3459"/>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Mem</a:t>
              </a:r>
            </a:p>
          </p:txBody>
        </p:sp>
        <p:grpSp>
          <p:nvGrpSpPr>
            <p:cNvPr id="14462" name="Group 127">
              <a:extLst>
                <a:ext uri="{FF2B5EF4-FFF2-40B4-BE49-F238E27FC236}">
                  <a16:creationId xmlns:a16="http://schemas.microsoft.com/office/drawing/2014/main" id="{660FE3A2-63BA-4F23-BAC9-BAB5762594CE}"/>
                </a:ext>
              </a:extLst>
            </p:cNvPr>
            <p:cNvGrpSpPr>
              <a:grpSpLocks/>
            </p:cNvGrpSpPr>
            <p:nvPr/>
          </p:nvGrpSpPr>
          <p:grpSpPr bwMode="auto">
            <a:xfrm>
              <a:off x="4134" y="3457"/>
              <a:ext cx="325" cy="254"/>
              <a:chOff x="3933" y="2592"/>
              <a:chExt cx="325" cy="289"/>
            </a:xfrm>
          </p:grpSpPr>
          <p:sp>
            <p:nvSpPr>
              <p:cNvPr id="14463" name="Freeform 128">
                <a:extLst>
                  <a:ext uri="{FF2B5EF4-FFF2-40B4-BE49-F238E27FC236}">
                    <a16:creationId xmlns:a16="http://schemas.microsoft.com/office/drawing/2014/main" id="{44EE6653-9ADD-46EB-99C7-F13F3C1C5A5C}"/>
                  </a:ext>
                </a:extLst>
              </p:cNvPr>
              <p:cNvSpPr>
                <a:spLocks noChangeArrowheads="1"/>
              </p:cNvSpPr>
              <p:nvPr/>
            </p:nvSpPr>
            <p:spPr bwMode="auto">
              <a:xfrm>
                <a:off x="3933" y="2592"/>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64" name="Freeform 129">
                <a:extLst>
                  <a:ext uri="{FF2B5EF4-FFF2-40B4-BE49-F238E27FC236}">
                    <a16:creationId xmlns:a16="http://schemas.microsoft.com/office/drawing/2014/main" id="{964A8F53-B5E8-46CE-B039-C95D651E77E6}"/>
                  </a:ext>
                </a:extLst>
              </p:cNvPr>
              <p:cNvSpPr>
                <a:spLocks noChangeArrowheads="1"/>
              </p:cNvSpPr>
              <p:nvPr/>
            </p:nvSpPr>
            <p:spPr bwMode="auto">
              <a:xfrm>
                <a:off x="4094" y="2592"/>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4465" name="Rectangle 130">
              <a:extLst>
                <a:ext uri="{FF2B5EF4-FFF2-40B4-BE49-F238E27FC236}">
                  <a16:creationId xmlns:a16="http://schemas.microsoft.com/office/drawing/2014/main" id="{2638FBA0-856B-4D1B-809E-F06BD251FB66}"/>
                </a:ext>
              </a:extLst>
            </p:cNvPr>
            <p:cNvSpPr>
              <a:spLocks noChangeArrowheads="1"/>
            </p:cNvSpPr>
            <p:nvPr/>
          </p:nvSpPr>
          <p:spPr bwMode="auto">
            <a:xfrm>
              <a:off x="4575" y="3459"/>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4466" name="Group 131">
              <a:extLst>
                <a:ext uri="{FF2B5EF4-FFF2-40B4-BE49-F238E27FC236}">
                  <a16:creationId xmlns:a16="http://schemas.microsoft.com/office/drawing/2014/main" id="{34706FCB-C879-4027-A554-9A6DF0FF27B1}"/>
                </a:ext>
              </a:extLst>
            </p:cNvPr>
            <p:cNvGrpSpPr>
              <a:grpSpLocks/>
            </p:cNvGrpSpPr>
            <p:nvPr/>
          </p:nvGrpSpPr>
          <p:grpSpPr bwMode="auto">
            <a:xfrm>
              <a:off x="4602" y="3457"/>
              <a:ext cx="284" cy="254"/>
              <a:chOff x="4401" y="2592"/>
              <a:chExt cx="284" cy="289"/>
            </a:xfrm>
          </p:grpSpPr>
          <p:sp>
            <p:nvSpPr>
              <p:cNvPr id="14467" name="Freeform 132">
                <a:extLst>
                  <a:ext uri="{FF2B5EF4-FFF2-40B4-BE49-F238E27FC236}">
                    <a16:creationId xmlns:a16="http://schemas.microsoft.com/office/drawing/2014/main" id="{BA213926-F168-46B3-877A-BD0C2DD2AD8F}"/>
                  </a:ext>
                </a:extLst>
              </p:cNvPr>
              <p:cNvSpPr>
                <a:spLocks noChangeArrowheads="1"/>
              </p:cNvSpPr>
              <p:nvPr/>
            </p:nvSpPr>
            <p:spPr bwMode="auto">
              <a:xfrm>
                <a:off x="4401" y="2592"/>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68" name="Freeform 133">
                <a:extLst>
                  <a:ext uri="{FF2B5EF4-FFF2-40B4-BE49-F238E27FC236}">
                    <a16:creationId xmlns:a16="http://schemas.microsoft.com/office/drawing/2014/main" id="{AF9A9307-2374-4D59-8DE9-E63C957FDD65}"/>
                  </a:ext>
                </a:extLst>
              </p:cNvPr>
              <p:cNvSpPr>
                <a:spLocks noChangeArrowheads="1"/>
              </p:cNvSpPr>
              <p:nvPr/>
            </p:nvSpPr>
            <p:spPr bwMode="auto">
              <a:xfrm>
                <a:off x="4542" y="2592"/>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4469" name="Line 134">
              <a:extLst>
                <a:ext uri="{FF2B5EF4-FFF2-40B4-BE49-F238E27FC236}">
                  <a16:creationId xmlns:a16="http://schemas.microsoft.com/office/drawing/2014/main" id="{5C618684-F456-48B8-9BE5-B4F61A8D2D1B}"/>
                </a:ext>
              </a:extLst>
            </p:cNvPr>
            <p:cNvSpPr>
              <a:spLocks noChangeShapeType="1"/>
            </p:cNvSpPr>
            <p:nvPr/>
          </p:nvSpPr>
          <p:spPr bwMode="auto">
            <a:xfrm>
              <a:off x="4455" y="3584"/>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70" name="Line 135">
              <a:extLst>
                <a:ext uri="{FF2B5EF4-FFF2-40B4-BE49-F238E27FC236}">
                  <a16:creationId xmlns:a16="http://schemas.microsoft.com/office/drawing/2014/main" id="{0CE78BEF-575A-4861-8DC7-F9485D3818B3}"/>
                </a:ext>
              </a:extLst>
            </p:cNvPr>
            <p:cNvSpPr>
              <a:spLocks noChangeShapeType="1"/>
            </p:cNvSpPr>
            <p:nvPr/>
          </p:nvSpPr>
          <p:spPr bwMode="auto">
            <a:xfrm>
              <a:off x="3971" y="3584"/>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71" name="Freeform 136">
              <a:extLst>
                <a:ext uri="{FF2B5EF4-FFF2-40B4-BE49-F238E27FC236}">
                  <a16:creationId xmlns:a16="http://schemas.microsoft.com/office/drawing/2014/main" id="{2763455A-90CE-4BC7-96ED-5D4F215C12CE}"/>
                </a:ext>
              </a:extLst>
            </p:cNvPr>
            <p:cNvSpPr>
              <a:spLocks noChangeArrowheads="1"/>
            </p:cNvSpPr>
            <p:nvPr/>
          </p:nvSpPr>
          <p:spPr bwMode="auto">
            <a:xfrm>
              <a:off x="4092" y="3584"/>
              <a:ext cx="431" cy="169"/>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72" name="Line 137">
              <a:extLst>
                <a:ext uri="{FF2B5EF4-FFF2-40B4-BE49-F238E27FC236}">
                  <a16:creationId xmlns:a16="http://schemas.microsoft.com/office/drawing/2014/main" id="{A9CF40B0-974A-4A10-9BA1-E2A8C9DE9010}"/>
                </a:ext>
              </a:extLst>
            </p:cNvPr>
            <p:cNvSpPr>
              <a:spLocks noChangeShapeType="1"/>
            </p:cNvSpPr>
            <p:nvPr/>
          </p:nvSpPr>
          <p:spPr bwMode="auto">
            <a:xfrm>
              <a:off x="3586" y="366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4473" name="Freeform 138">
              <a:extLst>
                <a:ext uri="{FF2B5EF4-FFF2-40B4-BE49-F238E27FC236}">
                  <a16:creationId xmlns:a16="http://schemas.microsoft.com/office/drawing/2014/main" id="{AB738675-9703-4FBE-AA26-77B6529E2F4F}"/>
                </a:ext>
              </a:extLst>
            </p:cNvPr>
            <p:cNvSpPr>
              <a:spLocks noChangeArrowheads="1"/>
            </p:cNvSpPr>
            <p:nvPr/>
          </p:nvSpPr>
          <p:spPr bwMode="auto">
            <a:xfrm>
              <a:off x="3679" y="3579"/>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4474" name="灯片编号占位符 138">
            <a:extLst>
              <a:ext uri="{FF2B5EF4-FFF2-40B4-BE49-F238E27FC236}">
                <a16:creationId xmlns:a16="http://schemas.microsoft.com/office/drawing/2014/main" id="{86188450-B58C-4B5C-AB09-93E8DEFF24D7}"/>
              </a:ext>
            </a:extLst>
          </p:cNvPr>
          <p:cNvSpPr>
            <a:spLocks noGrp="1" noChangeArrowheads="1"/>
          </p:cNvSpPr>
          <p:nvPr>
            <p:ph type="sldNum" sz="quarter" idx="11"/>
          </p:nvPr>
        </p:nvSpPr>
        <p:spPr>
          <a:xfrm>
            <a:off x="4648200" y="6248400"/>
            <a:ext cx="2895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fld id="{8AE1057E-283C-4657-8301-36CD02E1BD4B}" type="slidenum">
              <a:rPr lang="zh-CN" altLang="en-US">
                <a:solidFill>
                  <a:srgbClr val="FFFFFF"/>
                </a:solidFill>
                <a:ea typeface="宋体" panose="02010600030101010101" pitchFamily="2" charset="-122"/>
              </a:rPr>
              <a:pPr algn="ctr" fontAlgn="base">
                <a:spcBef>
                  <a:spcPct val="0"/>
                </a:spcBef>
                <a:spcAft>
                  <a:spcPct val="0"/>
                </a:spcAft>
              </a:pPr>
              <a:t>357</a:t>
            </a:fld>
            <a:endParaRPr lang="zh-CN" altLang="en-US">
              <a:solidFill>
                <a:srgbClr val="FFFFFF"/>
              </a:solidFill>
              <a:ea typeface="宋体" panose="02010600030101010101" pitchFamily="2" charset="-122"/>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48D805C-193E-4C70-924E-2D39642EBDD1}"/>
              </a:ext>
            </a:extLst>
          </p:cNvPr>
          <p:cNvSpPr>
            <a:spLocks noGrp="1" noChangeArrowheads="1"/>
          </p:cNvSpPr>
          <p:nvPr>
            <p:ph type="title"/>
          </p:nvPr>
        </p:nvSpPr>
        <p:spPr/>
        <p:txBody>
          <a:bodyPr/>
          <a:lstStyle/>
          <a:p>
            <a:pPr>
              <a:defRPr/>
            </a:pPr>
            <a:r>
              <a:rPr lang="zh-CN" altLang="en-US" sz="4000" dirty="0"/>
              <a:t>硬件插入</a:t>
            </a:r>
            <a:r>
              <a:rPr lang="en-US" altLang="zh-CN" sz="4000" dirty="0"/>
              <a:t> Stall</a:t>
            </a:r>
          </a:p>
        </p:txBody>
      </p:sp>
      <p:grpSp>
        <p:nvGrpSpPr>
          <p:cNvPr id="15362" name="Group 3">
            <a:extLst>
              <a:ext uri="{FF2B5EF4-FFF2-40B4-BE49-F238E27FC236}">
                <a16:creationId xmlns:a16="http://schemas.microsoft.com/office/drawing/2014/main" id="{E570BC3A-E714-442A-972D-31166AC511CA}"/>
              </a:ext>
            </a:extLst>
          </p:cNvPr>
          <p:cNvGrpSpPr>
            <a:grpSpLocks/>
          </p:cNvGrpSpPr>
          <p:nvPr/>
        </p:nvGrpSpPr>
        <p:grpSpPr bwMode="auto">
          <a:xfrm>
            <a:off x="5978525" y="2286001"/>
            <a:ext cx="503238" cy="411163"/>
            <a:chOff x="2624" y="1200"/>
            <a:chExt cx="340" cy="294"/>
          </a:xfrm>
        </p:grpSpPr>
        <p:sp>
          <p:nvSpPr>
            <p:cNvPr id="15363" name="Freeform 4">
              <a:extLst>
                <a:ext uri="{FF2B5EF4-FFF2-40B4-BE49-F238E27FC236}">
                  <a16:creationId xmlns:a16="http://schemas.microsoft.com/office/drawing/2014/main" id="{4D96724B-8052-427A-8868-D8E87CB879FB}"/>
                </a:ext>
              </a:extLst>
            </p:cNvPr>
            <p:cNvSpPr>
              <a:spLocks noChangeArrowheads="1"/>
            </p:cNvSpPr>
            <p:nvPr/>
          </p:nvSpPr>
          <p:spPr bwMode="auto">
            <a:xfrm>
              <a:off x="2816" y="1205"/>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chemeClr val="accent1"/>
            </a:solidFill>
            <a:ln w="25400" cap="rnd">
              <a:solidFill>
                <a:schemeClr val="tx1"/>
              </a:solidFill>
              <a:round/>
              <a:headEnd/>
              <a:tailEnd/>
            </a:ln>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nvGrpSpPr>
            <p:cNvPr id="15364" name="Group 5">
              <a:extLst>
                <a:ext uri="{FF2B5EF4-FFF2-40B4-BE49-F238E27FC236}">
                  <a16:creationId xmlns:a16="http://schemas.microsoft.com/office/drawing/2014/main" id="{7768DDA5-D32B-4257-A08C-3356BDBC282F}"/>
                </a:ext>
              </a:extLst>
            </p:cNvPr>
            <p:cNvGrpSpPr>
              <a:grpSpLocks/>
            </p:cNvGrpSpPr>
            <p:nvPr/>
          </p:nvGrpSpPr>
          <p:grpSpPr bwMode="auto">
            <a:xfrm>
              <a:off x="2624" y="1200"/>
              <a:ext cx="340" cy="289"/>
              <a:chOff x="2624" y="1200"/>
              <a:chExt cx="340" cy="289"/>
            </a:xfrm>
          </p:grpSpPr>
          <p:sp>
            <p:nvSpPr>
              <p:cNvPr id="15365" name="Freeform 6">
                <a:extLst>
                  <a:ext uri="{FF2B5EF4-FFF2-40B4-BE49-F238E27FC236}">
                    <a16:creationId xmlns:a16="http://schemas.microsoft.com/office/drawing/2014/main" id="{1E73A64C-06C7-4DFD-AE6E-6450664A0297}"/>
                  </a:ext>
                </a:extLst>
              </p:cNvPr>
              <p:cNvSpPr>
                <a:spLocks noChangeArrowheads="1"/>
              </p:cNvSpPr>
              <p:nvPr/>
            </p:nvSpPr>
            <p:spPr bwMode="auto">
              <a:xfrm>
                <a:off x="2624" y="1200"/>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solidFill>
                <a:schemeClr val="accent1"/>
              </a:solidFill>
              <a:ln w="25400" cap="rnd">
                <a:solidFill>
                  <a:schemeClr val="tx1"/>
                </a:solidFill>
                <a:round/>
                <a:headEnd/>
                <a:tailEnd/>
              </a:ln>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366" name="Freeform 7">
                <a:extLst>
                  <a:ext uri="{FF2B5EF4-FFF2-40B4-BE49-F238E27FC236}">
                    <a16:creationId xmlns:a16="http://schemas.microsoft.com/office/drawing/2014/main" id="{2F3B80D8-9EB3-47EA-A598-7210132F6076}"/>
                  </a:ext>
                </a:extLst>
              </p:cNvPr>
              <p:cNvSpPr>
                <a:spLocks noChangeArrowheads="1"/>
              </p:cNvSpPr>
              <p:nvPr/>
            </p:nvSpPr>
            <p:spPr bwMode="auto">
              <a:xfrm>
                <a:off x="2793" y="1200"/>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solidFill>
                <a:schemeClr val="accent1"/>
              </a:solidFill>
              <a:ln w="25400" cap="rnd">
                <a:solidFill>
                  <a:schemeClr val="tx1"/>
                </a:solidFill>
                <a:round/>
                <a:headEnd/>
                <a:tailEnd/>
              </a:ln>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sp>
        <p:nvSpPr>
          <p:cNvPr id="15367" name="Rectangle 8">
            <a:extLst>
              <a:ext uri="{FF2B5EF4-FFF2-40B4-BE49-F238E27FC236}">
                <a16:creationId xmlns:a16="http://schemas.microsoft.com/office/drawing/2014/main" id="{C5668DE3-7BE1-4BC0-86C1-453BD3E93013}"/>
              </a:ext>
            </a:extLst>
          </p:cNvPr>
          <p:cNvSpPr>
            <a:spLocks noChangeArrowheads="1"/>
          </p:cNvSpPr>
          <p:nvPr/>
        </p:nvSpPr>
        <p:spPr bwMode="auto">
          <a:xfrm>
            <a:off x="2209801" y="2278063"/>
            <a:ext cx="358775"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p>
            <a:pPr algn="ctr" fontAlgn="base">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I</a:t>
            </a:r>
          </a:p>
          <a:p>
            <a:pPr algn="ctr" fontAlgn="base">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n</a:t>
            </a:r>
          </a:p>
          <a:p>
            <a:pPr algn="ctr" fontAlgn="base">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s</a:t>
            </a:r>
          </a:p>
          <a:p>
            <a:pPr algn="ctr" fontAlgn="base">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t</a:t>
            </a:r>
          </a:p>
          <a:p>
            <a:pPr algn="ctr" fontAlgn="base">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r.</a:t>
            </a:r>
          </a:p>
          <a:p>
            <a:pPr algn="ctr" fontAlgn="base">
              <a:spcBef>
                <a:spcPct val="0"/>
              </a:spcBef>
              <a:spcAft>
                <a:spcPct val="0"/>
              </a:spcAft>
            </a:pPr>
            <a:endParaRPr lang="en-US" altLang="zh-CN" i="1">
              <a:solidFill>
                <a:srgbClr val="FFFFFF"/>
              </a:solidFill>
              <a:latin typeface="Arial" panose="020B0604020202020204" pitchFamily="34" charset="0"/>
              <a:ea typeface="宋体" panose="02010600030101010101" pitchFamily="2" charset="-122"/>
            </a:endParaRPr>
          </a:p>
          <a:p>
            <a:pPr algn="ctr" fontAlgn="base">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O</a:t>
            </a:r>
          </a:p>
          <a:p>
            <a:pPr algn="ctr" fontAlgn="base">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r</a:t>
            </a:r>
          </a:p>
          <a:p>
            <a:pPr algn="ctr" fontAlgn="base">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d</a:t>
            </a:r>
          </a:p>
          <a:p>
            <a:pPr algn="ctr" fontAlgn="base">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e</a:t>
            </a:r>
          </a:p>
          <a:p>
            <a:pPr algn="ctr" fontAlgn="base">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r</a:t>
            </a:r>
          </a:p>
        </p:txBody>
      </p:sp>
      <p:sp>
        <p:nvSpPr>
          <p:cNvPr id="15368" name="Line 9">
            <a:extLst>
              <a:ext uri="{FF2B5EF4-FFF2-40B4-BE49-F238E27FC236}">
                <a16:creationId xmlns:a16="http://schemas.microsoft.com/office/drawing/2014/main" id="{E85ADC28-9FCA-4F93-936F-53E84E7577AF}"/>
              </a:ext>
            </a:extLst>
          </p:cNvPr>
          <p:cNvSpPr>
            <a:spLocks noChangeShapeType="1"/>
          </p:cNvSpPr>
          <p:nvPr/>
        </p:nvSpPr>
        <p:spPr bwMode="auto">
          <a:xfrm flipH="1">
            <a:off x="2667000" y="2286000"/>
            <a:ext cx="0" cy="3048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369" name="Line 10">
            <a:extLst>
              <a:ext uri="{FF2B5EF4-FFF2-40B4-BE49-F238E27FC236}">
                <a16:creationId xmlns:a16="http://schemas.microsoft.com/office/drawing/2014/main" id="{EBB4239E-AB61-4BD9-B832-079363878245}"/>
              </a:ext>
            </a:extLst>
          </p:cNvPr>
          <p:cNvSpPr>
            <a:spLocks noChangeShapeType="1"/>
          </p:cNvSpPr>
          <p:nvPr/>
        </p:nvSpPr>
        <p:spPr bwMode="auto">
          <a:xfrm>
            <a:off x="3352800" y="1905000"/>
            <a:ext cx="63119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370" name="Rectangle 11">
            <a:extLst>
              <a:ext uri="{FF2B5EF4-FFF2-40B4-BE49-F238E27FC236}">
                <a16:creationId xmlns:a16="http://schemas.microsoft.com/office/drawing/2014/main" id="{662ABD92-BE0F-4101-8AF7-97271AB98656}"/>
              </a:ext>
            </a:extLst>
          </p:cNvPr>
          <p:cNvSpPr>
            <a:spLocks noChangeArrowheads="1"/>
          </p:cNvSpPr>
          <p:nvPr/>
        </p:nvSpPr>
        <p:spPr bwMode="auto">
          <a:xfrm>
            <a:off x="5257801" y="1524000"/>
            <a:ext cx="2124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Time (clock cycles)</a:t>
            </a:r>
          </a:p>
        </p:txBody>
      </p:sp>
      <p:sp>
        <p:nvSpPr>
          <p:cNvPr id="15371" name="Rectangle 12">
            <a:extLst>
              <a:ext uri="{FF2B5EF4-FFF2-40B4-BE49-F238E27FC236}">
                <a16:creationId xmlns:a16="http://schemas.microsoft.com/office/drawing/2014/main" id="{3A42E987-020F-428E-AA26-0A3DC7A1D168}"/>
              </a:ext>
            </a:extLst>
          </p:cNvPr>
          <p:cNvSpPr>
            <a:spLocks noChangeArrowheads="1"/>
          </p:cNvSpPr>
          <p:nvPr/>
        </p:nvSpPr>
        <p:spPr bwMode="auto">
          <a:xfrm>
            <a:off x="2686051" y="2389188"/>
            <a:ext cx="904095"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2400">
                <a:solidFill>
                  <a:srgbClr val="FFFFFF"/>
                </a:solidFill>
                <a:latin typeface="Garamond" panose="02020404030301010803" pitchFamily="18" charset="0"/>
                <a:ea typeface="宋体" panose="02010600030101010101" pitchFamily="2" charset="-122"/>
              </a:rPr>
              <a:t>Ld/St</a:t>
            </a:r>
            <a:endParaRPr lang="en-US" altLang="zh-CN" sz="2800" b="1">
              <a:solidFill>
                <a:srgbClr val="FFFFFF"/>
              </a:solidFill>
              <a:latin typeface="Arial" panose="020B0604020202020204" pitchFamily="34" charset="0"/>
              <a:ea typeface="宋体" panose="02010600030101010101" pitchFamily="2" charset="-122"/>
            </a:endParaRPr>
          </a:p>
        </p:txBody>
      </p:sp>
      <p:sp>
        <p:nvSpPr>
          <p:cNvPr id="15372" name="Rectangle 13">
            <a:extLst>
              <a:ext uri="{FF2B5EF4-FFF2-40B4-BE49-F238E27FC236}">
                <a16:creationId xmlns:a16="http://schemas.microsoft.com/office/drawing/2014/main" id="{3F55EF5B-6668-4616-9B55-96420CC1116A}"/>
              </a:ext>
            </a:extLst>
          </p:cNvPr>
          <p:cNvSpPr>
            <a:spLocks noChangeArrowheads="1"/>
          </p:cNvSpPr>
          <p:nvPr/>
        </p:nvSpPr>
        <p:spPr bwMode="auto">
          <a:xfrm>
            <a:off x="2660651" y="2970213"/>
            <a:ext cx="974627"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2400">
                <a:solidFill>
                  <a:srgbClr val="FFFFFF"/>
                </a:solidFill>
                <a:latin typeface="Garamond" panose="02020404030301010803" pitchFamily="18" charset="0"/>
                <a:ea typeface="宋体" panose="02010600030101010101" pitchFamily="2" charset="-122"/>
              </a:rPr>
              <a:t>Instr 1</a:t>
            </a:r>
            <a:endParaRPr lang="en-US" altLang="zh-CN" sz="2800" b="1">
              <a:solidFill>
                <a:srgbClr val="FFFFFF"/>
              </a:solidFill>
              <a:latin typeface="Arial" panose="020B0604020202020204" pitchFamily="34" charset="0"/>
              <a:ea typeface="宋体" panose="02010600030101010101" pitchFamily="2" charset="-122"/>
            </a:endParaRPr>
          </a:p>
        </p:txBody>
      </p:sp>
      <p:sp>
        <p:nvSpPr>
          <p:cNvPr id="15373" name="Rectangle 14">
            <a:extLst>
              <a:ext uri="{FF2B5EF4-FFF2-40B4-BE49-F238E27FC236}">
                <a16:creationId xmlns:a16="http://schemas.microsoft.com/office/drawing/2014/main" id="{B2F33DBF-A8DB-4BE4-9529-9E9338314139}"/>
              </a:ext>
            </a:extLst>
          </p:cNvPr>
          <p:cNvSpPr>
            <a:spLocks noChangeArrowheads="1"/>
          </p:cNvSpPr>
          <p:nvPr/>
        </p:nvSpPr>
        <p:spPr bwMode="auto">
          <a:xfrm>
            <a:off x="2647951" y="3619500"/>
            <a:ext cx="974627"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2400">
                <a:solidFill>
                  <a:srgbClr val="FFFFFF"/>
                </a:solidFill>
                <a:latin typeface="Garamond" panose="02020404030301010803" pitchFamily="18" charset="0"/>
                <a:ea typeface="宋体" panose="02010600030101010101" pitchFamily="2" charset="-122"/>
              </a:rPr>
              <a:t>Instr 2</a:t>
            </a:r>
            <a:endParaRPr lang="en-US" altLang="zh-CN" sz="2800" b="1">
              <a:solidFill>
                <a:srgbClr val="FFFFFF"/>
              </a:solidFill>
              <a:latin typeface="Arial" panose="020B0604020202020204" pitchFamily="34" charset="0"/>
              <a:ea typeface="宋体" panose="02010600030101010101" pitchFamily="2" charset="-122"/>
            </a:endParaRPr>
          </a:p>
        </p:txBody>
      </p:sp>
      <p:sp>
        <p:nvSpPr>
          <p:cNvPr id="15374" name="Rectangle 15">
            <a:extLst>
              <a:ext uri="{FF2B5EF4-FFF2-40B4-BE49-F238E27FC236}">
                <a16:creationId xmlns:a16="http://schemas.microsoft.com/office/drawing/2014/main" id="{8FCA49FD-6B38-4078-A010-625612A76520}"/>
              </a:ext>
            </a:extLst>
          </p:cNvPr>
          <p:cNvSpPr>
            <a:spLocks noChangeArrowheads="1"/>
          </p:cNvSpPr>
          <p:nvPr/>
        </p:nvSpPr>
        <p:spPr bwMode="auto">
          <a:xfrm>
            <a:off x="2743201" y="4953000"/>
            <a:ext cx="974627"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2400">
                <a:solidFill>
                  <a:srgbClr val="FFFFFF"/>
                </a:solidFill>
                <a:latin typeface="Garamond" panose="02020404030301010803" pitchFamily="18" charset="0"/>
                <a:ea typeface="宋体" panose="02010600030101010101" pitchFamily="2" charset="-122"/>
              </a:rPr>
              <a:t>Instr 3</a:t>
            </a:r>
          </a:p>
        </p:txBody>
      </p:sp>
      <p:grpSp>
        <p:nvGrpSpPr>
          <p:cNvPr id="15375" name="Group 16">
            <a:extLst>
              <a:ext uri="{FF2B5EF4-FFF2-40B4-BE49-F238E27FC236}">
                <a16:creationId xmlns:a16="http://schemas.microsoft.com/office/drawing/2014/main" id="{75AA7708-FFCB-489B-91AB-F7C447E9EE7C}"/>
              </a:ext>
            </a:extLst>
          </p:cNvPr>
          <p:cNvGrpSpPr>
            <a:grpSpLocks/>
          </p:cNvGrpSpPr>
          <p:nvPr/>
        </p:nvGrpSpPr>
        <p:grpSpPr bwMode="auto">
          <a:xfrm>
            <a:off x="4495800" y="1981200"/>
            <a:ext cx="4800600" cy="3886200"/>
            <a:chOff x="1929" y="1985"/>
            <a:chExt cx="3024" cy="2479"/>
          </a:xfrm>
        </p:grpSpPr>
        <p:sp>
          <p:nvSpPr>
            <p:cNvPr id="15376" name="Line 17">
              <a:extLst>
                <a:ext uri="{FF2B5EF4-FFF2-40B4-BE49-F238E27FC236}">
                  <a16:creationId xmlns:a16="http://schemas.microsoft.com/office/drawing/2014/main" id="{345A7FCE-47B7-4DB8-9980-4E3A28A35190}"/>
                </a:ext>
              </a:extLst>
            </p:cNvPr>
            <p:cNvSpPr>
              <a:spLocks noChangeShapeType="1"/>
            </p:cNvSpPr>
            <p:nvPr/>
          </p:nvSpPr>
          <p:spPr bwMode="auto">
            <a:xfrm>
              <a:off x="1929"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377" name="Line 18">
              <a:extLst>
                <a:ext uri="{FF2B5EF4-FFF2-40B4-BE49-F238E27FC236}">
                  <a16:creationId xmlns:a16="http://schemas.microsoft.com/office/drawing/2014/main" id="{90F36C0D-7D2F-47F1-B494-CC61346E7017}"/>
                </a:ext>
              </a:extLst>
            </p:cNvPr>
            <p:cNvSpPr>
              <a:spLocks noChangeShapeType="1"/>
            </p:cNvSpPr>
            <p:nvPr/>
          </p:nvSpPr>
          <p:spPr bwMode="auto">
            <a:xfrm>
              <a:off x="2361"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378" name="Line 19">
              <a:extLst>
                <a:ext uri="{FF2B5EF4-FFF2-40B4-BE49-F238E27FC236}">
                  <a16:creationId xmlns:a16="http://schemas.microsoft.com/office/drawing/2014/main" id="{5C5E7D90-40D6-49CD-9334-8BECF0452313}"/>
                </a:ext>
              </a:extLst>
            </p:cNvPr>
            <p:cNvSpPr>
              <a:spLocks noChangeShapeType="1"/>
            </p:cNvSpPr>
            <p:nvPr/>
          </p:nvSpPr>
          <p:spPr bwMode="auto">
            <a:xfrm>
              <a:off x="2793"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379" name="Line 20">
              <a:extLst>
                <a:ext uri="{FF2B5EF4-FFF2-40B4-BE49-F238E27FC236}">
                  <a16:creationId xmlns:a16="http://schemas.microsoft.com/office/drawing/2014/main" id="{A7759FF3-EF7F-4665-B871-F98C1EC04EDC}"/>
                </a:ext>
              </a:extLst>
            </p:cNvPr>
            <p:cNvSpPr>
              <a:spLocks noChangeShapeType="1"/>
            </p:cNvSpPr>
            <p:nvPr/>
          </p:nvSpPr>
          <p:spPr bwMode="auto">
            <a:xfrm>
              <a:off x="3225"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380" name="Line 21">
              <a:extLst>
                <a:ext uri="{FF2B5EF4-FFF2-40B4-BE49-F238E27FC236}">
                  <a16:creationId xmlns:a16="http://schemas.microsoft.com/office/drawing/2014/main" id="{9B9EE146-B451-4CD9-BA5D-625459044015}"/>
                </a:ext>
              </a:extLst>
            </p:cNvPr>
            <p:cNvSpPr>
              <a:spLocks noChangeShapeType="1"/>
            </p:cNvSpPr>
            <p:nvPr/>
          </p:nvSpPr>
          <p:spPr bwMode="auto">
            <a:xfrm>
              <a:off x="3657"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381" name="Line 22">
              <a:extLst>
                <a:ext uri="{FF2B5EF4-FFF2-40B4-BE49-F238E27FC236}">
                  <a16:creationId xmlns:a16="http://schemas.microsoft.com/office/drawing/2014/main" id="{6448ADF6-DB03-4F8D-87F0-49A26D522E94}"/>
                </a:ext>
              </a:extLst>
            </p:cNvPr>
            <p:cNvSpPr>
              <a:spLocks noChangeShapeType="1"/>
            </p:cNvSpPr>
            <p:nvPr/>
          </p:nvSpPr>
          <p:spPr bwMode="auto">
            <a:xfrm>
              <a:off x="4089"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382" name="Line 23">
              <a:extLst>
                <a:ext uri="{FF2B5EF4-FFF2-40B4-BE49-F238E27FC236}">
                  <a16:creationId xmlns:a16="http://schemas.microsoft.com/office/drawing/2014/main" id="{537F2C2B-493B-4C3B-8375-BBFC8DBA9BA3}"/>
                </a:ext>
              </a:extLst>
            </p:cNvPr>
            <p:cNvSpPr>
              <a:spLocks noChangeShapeType="1"/>
            </p:cNvSpPr>
            <p:nvPr/>
          </p:nvSpPr>
          <p:spPr bwMode="auto">
            <a:xfrm>
              <a:off x="4521"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383" name="Line 24">
              <a:extLst>
                <a:ext uri="{FF2B5EF4-FFF2-40B4-BE49-F238E27FC236}">
                  <a16:creationId xmlns:a16="http://schemas.microsoft.com/office/drawing/2014/main" id="{A90A1C92-FC33-473B-915B-B1DFBA9A2A62}"/>
                </a:ext>
              </a:extLst>
            </p:cNvPr>
            <p:cNvSpPr>
              <a:spLocks noChangeShapeType="1"/>
            </p:cNvSpPr>
            <p:nvPr/>
          </p:nvSpPr>
          <p:spPr bwMode="auto">
            <a:xfrm>
              <a:off x="4953"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nvGrpSpPr>
          <p:cNvPr id="15384" name="Group 25">
            <a:extLst>
              <a:ext uri="{FF2B5EF4-FFF2-40B4-BE49-F238E27FC236}">
                <a16:creationId xmlns:a16="http://schemas.microsoft.com/office/drawing/2014/main" id="{1F8B7D71-4028-41A3-A72E-BC2C1F32D37A}"/>
              </a:ext>
            </a:extLst>
          </p:cNvPr>
          <p:cNvGrpSpPr>
            <a:grpSpLocks/>
          </p:cNvGrpSpPr>
          <p:nvPr/>
        </p:nvGrpSpPr>
        <p:grpSpPr bwMode="auto">
          <a:xfrm>
            <a:off x="5348289" y="2179638"/>
            <a:ext cx="358775" cy="671512"/>
            <a:chOff x="2256" y="1152"/>
            <a:chExt cx="226" cy="481"/>
          </a:xfrm>
        </p:grpSpPr>
        <p:sp>
          <p:nvSpPr>
            <p:cNvPr id="15385" name="Freeform 26">
              <a:extLst>
                <a:ext uri="{FF2B5EF4-FFF2-40B4-BE49-F238E27FC236}">
                  <a16:creationId xmlns:a16="http://schemas.microsoft.com/office/drawing/2014/main" id="{6456DFD1-C28A-4D59-AF37-8F8AE5F8FC3D}"/>
                </a:ext>
              </a:extLst>
            </p:cNvPr>
            <p:cNvSpPr>
              <a:spLocks noChangeArrowheads="1"/>
            </p:cNvSpPr>
            <p:nvPr/>
          </p:nvSpPr>
          <p:spPr bwMode="auto">
            <a:xfrm>
              <a:off x="2269" y="1152"/>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386" name="Rectangle 27">
              <a:extLst>
                <a:ext uri="{FF2B5EF4-FFF2-40B4-BE49-F238E27FC236}">
                  <a16:creationId xmlns:a16="http://schemas.microsoft.com/office/drawing/2014/main" id="{1DB97265-D4E5-406F-8194-92B64DF6E2EF}"/>
                </a:ext>
              </a:extLst>
            </p:cNvPr>
            <p:cNvSpPr>
              <a:spLocks noChangeArrowheads="1"/>
            </p:cNvSpPr>
            <p:nvPr/>
          </p:nvSpPr>
          <p:spPr bwMode="auto">
            <a:xfrm rot="5400000">
              <a:off x="2147" y="1296"/>
              <a:ext cx="42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ALU</a:t>
              </a:r>
            </a:p>
          </p:txBody>
        </p:sp>
      </p:grpSp>
      <p:grpSp>
        <p:nvGrpSpPr>
          <p:cNvPr id="15387" name="Group 28">
            <a:extLst>
              <a:ext uri="{FF2B5EF4-FFF2-40B4-BE49-F238E27FC236}">
                <a16:creationId xmlns:a16="http://schemas.microsoft.com/office/drawing/2014/main" id="{C3162511-9146-4AD8-BD8D-2770DEB1F8BA}"/>
              </a:ext>
            </a:extLst>
          </p:cNvPr>
          <p:cNvGrpSpPr>
            <a:grpSpLocks/>
          </p:cNvGrpSpPr>
          <p:nvPr/>
        </p:nvGrpSpPr>
        <p:grpSpPr bwMode="auto">
          <a:xfrm>
            <a:off x="3868739" y="2312988"/>
            <a:ext cx="650875" cy="404812"/>
            <a:chOff x="1324" y="1248"/>
            <a:chExt cx="410" cy="289"/>
          </a:xfrm>
        </p:grpSpPr>
        <p:sp>
          <p:nvSpPr>
            <p:cNvPr id="15388" name="Rectangle 29">
              <a:extLst>
                <a:ext uri="{FF2B5EF4-FFF2-40B4-BE49-F238E27FC236}">
                  <a16:creationId xmlns:a16="http://schemas.microsoft.com/office/drawing/2014/main" id="{AF989210-0A69-47AA-9F04-5AB0E8841C35}"/>
                </a:ext>
              </a:extLst>
            </p:cNvPr>
            <p:cNvSpPr>
              <a:spLocks noChangeArrowheads="1"/>
            </p:cNvSpPr>
            <p:nvPr/>
          </p:nvSpPr>
          <p:spPr bwMode="auto">
            <a:xfrm>
              <a:off x="1324" y="1250"/>
              <a:ext cx="41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Mem</a:t>
              </a:r>
            </a:p>
          </p:txBody>
        </p:sp>
        <p:grpSp>
          <p:nvGrpSpPr>
            <p:cNvPr id="15389" name="Group 30">
              <a:extLst>
                <a:ext uri="{FF2B5EF4-FFF2-40B4-BE49-F238E27FC236}">
                  <a16:creationId xmlns:a16="http://schemas.microsoft.com/office/drawing/2014/main" id="{7021201D-2C6A-431A-AB43-ABCD621364AD}"/>
                </a:ext>
              </a:extLst>
            </p:cNvPr>
            <p:cNvGrpSpPr>
              <a:grpSpLocks/>
            </p:cNvGrpSpPr>
            <p:nvPr/>
          </p:nvGrpSpPr>
          <p:grpSpPr bwMode="auto">
            <a:xfrm>
              <a:off x="1343" y="1248"/>
              <a:ext cx="340" cy="289"/>
              <a:chOff x="1343" y="1248"/>
              <a:chExt cx="340" cy="289"/>
            </a:xfrm>
          </p:grpSpPr>
          <p:sp>
            <p:nvSpPr>
              <p:cNvPr id="15390" name="Freeform 31">
                <a:extLst>
                  <a:ext uri="{FF2B5EF4-FFF2-40B4-BE49-F238E27FC236}">
                    <a16:creationId xmlns:a16="http://schemas.microsoft.com/office/drawing/2014/main" id="{663E0818-F500-4CFF-9BE3-194EF7A3C35B}"/>
                  </a:ext>
                </a:extLst>
              </p:cNvPr>
              <p:cNvSpPr>
                <a:spLocks noChangeArrowheads="1"/>
              </p:cNvSpPr>
              <p:nvPr/>
            </p:nvSpPr>
            <p:spPr bwMode="auto">
              <a:xfrm>
                <a:off x="1343" y="1248"/>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391" name="Freeform 32">
                <a:extLst>
                  <a:ext uri="{FF2B5EF4-FFF2-40B4-BE49-F238E27FC236}">
                    <a16:creationId xmlns:a16="http://schemas.microsoft.com/office/drawing/2014/main" id="{8DA49EC9-E3AF-4815-ABA2-826965EC1F53}"/>
                  </a:ext>
                </a:extLst>
              </p:cNvPr>
              <p:cNvSpPr>
                <a:spLocks noChangeArrowheads="1"/>
              </p:cNvSpPr>
              <p:nvPr/>
            </p:nvSpPr>
            <p:spPr bwMode="auto">
              <a:xfrm>
                <a:off x="1512" y="1248"/>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sp>
        <p:nvSpPr>
          <p:cNvPr id="15392" name="Rectangle 33">
            <a:extLst>
              <a:ext uri="{FF2B5EF4-FFF2-40B4-BE49-F238E27FC236}">
                <a16:creationId xmlns:a16="http://schemas.microsoft.com/office/drawing/2014/main" id="{39ECDAC8-D715-4405-AC15-1509B52BD423}"/>
              </a:ext>
            </a:extLst>
          </p:cNvPr>
          <p:cNvSpPr>
            <a:spLocks noChangeArrowheads="1"/>
          </p:cNvSpPr>
          <p:nvPr/>
        </p:nvSpPr>
        <p:spPr bwMode="auto">
          <a:xfrm>
            <a:off x="4598988" y="2324101"/>
            <a:ext cx="569068"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5393" name="Group 34">
            <a:extLst>
              <a:ext uri="{FF2B5EF4-FFF2-40B4-BE49-F238E27FC236}">
                <a16:creationId xmlns:a16="http://schemas.microsoft.com/office/drawing/2014/main" id="{AE90CE02-AE35-465C-A711-E0EC1F81461B}"/>
              </a:ext>
            </a:extLst>
          </p:cNvPr>
          <p:cNvGrpSpPr>
            <a:grpSpLocks/>
          </p:cNvGrpSpPr>
          <p:nvPr/>
        </p:nvGrpSpPr>
        <p:grpSpPr bwMode="auto">
          <a:xfrm>
            <a:off x="4629150" y="2312988"/>
            <a:ext cx="469900" cy="404812"/>
            <a:chOff x="1803" y="1248"/>
            <a:chExt cx="296" cy="289"/>
          </a:xfrm>
        </p:grpSpPr>
        <p:sp>
          <p:nvSpPr>
            <p:cNvPr id="15394" name="Freeform 35">
              <a:extLst>
                <a:ext uri="{FF2B5EF4-FFF2-40B4-BE49-F238E27FC236}">
                  <a16:creationId xmlns:a16="http://schemas.microsoft.com/office/drawing/2014/main" id="{F7211925-39A1-474B-BADB-5603754ABF13}"/>
                </a:ext>
              </a:extLst>
            </p:cNvPr>
            <p:cNvSpPr>
              <a:spLocks noChangeArrowheads="1"/>
            </p:cNvSpPr>
            <p:nvPr/>
          </p:nvSpPr>
          <p:spPr bwMode="auto">
            <a:xfrm>
              <a:off x="1803" y="1248"/>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395" name="Freeform 36">
              <a:extLst>
                <a:ext uri="{FF2B5EF4-FFF2-40B4-BE49-F238E27FC236}">
                  <a16:creationId xmlns:a16="http://schemas.microsoft.com/office/drawing/2014/main" id="{E294A7EE-C2C6-4661-A6CF-1939A8D52C21}"/>
                </a:ext>
              </a:extLst>
            </p:cNvPr>
            <p:cNvSpPr>
              <a:spLocks noChangeArrowheads="1"/>
            </p:cNvSpPr>
            <p:nvPr/>
          </p:nvSpPr>
          <p:spPr bwMode="auto">
            <a:xfrm>
              <a:off x="1951" y="1248"/>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5396" name="Line 37">
            <a:extLst>
              <a:ext uri="{FF2B5EF4-FFF2-40B4-BE49-F238E27FC236}">
                <a16:creationId xmlns:a16="http://schemas.microsoft.com/office/drawing/2014/main" id="{0D6AF8A8-2AA2-433B-BCFE-45525F762771}"/>
              </a:ext>
            </a:extLst>
          </p:cNvPr>
          <p:cNvSpPr>
            <a:spLocks noChangeShapeType="1"/>
          </p:cNvSpPr>
          <p:nvPr/>
        </p:nvSpPr>
        <p:spPr bwMode="auto">
          <a:xfrm>
            <a:off x="4446588" y="2514600"/>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397" name="Freeform 38">
            <a:extLst>
              <a:ext uri="{FF2B5EF4-FFF2-40B4-BE49-F238E27FC236}">
                <a16:creationId xmlns:a16="http://schemas.microsoft.com/office/drawing/2014/main" id="{1136FE76-4179-4C93-B2B0-F3FC719E414D}"/>
              </a:ext>
            </a:extLst>
          </p:cNvPr>
          <p:cNvSpPr>
            <a:spLocks noChangeArrowheads="1"/>
          </p:cNvSpPr>
          <p:nvPr/>
        </p:nvSpPr>
        <p:spPr bwMode="auto">
          <a:xfrm>
            <a:off x="4545013" y="2381250"/>
            <a:ext cx="76200" cy="134938"/>
          </a:xfrm>
          <a:custGeom>
            <a:avLst/>
            <a:gdLst>
              <a:gd name="T0" fmla="*/ 0 w 48"/>
              <a:gd name="T1" fmla="*/ 96 h 97"/>
              <a:gd name="T2" fmla="*/ 0 w 48"/>
              <a:gd name="T3" fmla="*/ 0 h 97"/>
              <a:gd name="T4" fmla="*/ 47 w 48"/>
              <a:gd name="T5" fmla="*/ 0 h 97"/>
            </a:gdLst>
            <a:ahLst/>
            <a:cxnLst>
              <a:cxn ang="0">
                <a:pos x="T0" y="T1"/>
              </a:cxn>
              <a:cxn ang="0">
                <a:pos x="T2" y="T3"/>
              </a:cxn>
              <a:cxn ang="0">
                <a:pos x="T4" y="T5"/>
              </a:cxn>
            </a:cxnLst>
            <a:rect l="0" t="0" r="r" b="b"/>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398" name="Line 39">
            <a:extLst>
              <a:ext uri="{FF2B5EF4-FFF2-40B4-BE49-F238E27FC236}">
                <a16:creationId xmlns:a16="http://schemas.microsoft.com/office/drawing/2014/main" id="{88BAAC08-A8FC-42EB-9BF5-DAAA19634968}"/>
              </a:ext>
            </a:extLst>
          </p:cNvPr>
          <p:cNvSpPr>
            <a:spLocks noChangeShapeType="1"/>
          </p:cNvSpPr>
          <p:nvPr/>
        </p:nvSpPr>
        <p:spPr bwMode="auto">
          <a:xfrm>
            <a:off x="5106989" y="2381250"/>
            <a:ext cx="24923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399" name="Rectangle 40">
            <a:extLst>
              <a:ext uri="{FF2B5EF4-FFF2-40B4-BE49-F238E27FC236}">
                <a16:creationId xmlns:a16="http://schemas.microsoft.com/office/drawing/2014/main" id="{6C8C5828-05EE-4D6E-B6A8-599704ADB5D0}"/>
              </a:ext>
            </a:extLst>
          </p:cNvPr>
          <p:cNvSpPr>
            <a:spLocks noChangeArrowheads="1"/>
          </p:cNvSpPr>
          <p:nvPr/>
        </p:nvSpPr>
        <p:spPr bwMode="auto">
          <a:xfrm>
            <a:off x="5943600" y="2362201"/>
            <a:ext cx="6508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Mem</a:t>
            </a:r>
          </a:p>
        </p:txBody>
      </p:sp>
      <p:sp>
        <p:nvSpPr>
          <p:cNvPr id="15400" name="Rectangle 41">
            <a:extLst>
              <a:ext uri="{FF2B5EF4-FFF2-40B4-BE49-F238E27FC236}">
                <a16:creationId xmlns:a16="http://schemas.microsoft.com/office/drawing/2014/main" id="{14391DBA-3BC1-4EEA-A26F-E32CFF58E448}"/>
              </a:ext>
            </a:extLst>
          </p:cNvPr>
          <p:cNvSpPr>
            <a:spLocks noChangeArrowheads="1"/>
          </p:cNvSpPr>
          <p:nvPr/>
        </p:nvSpPr>
        <p:spPr bwMode="auto">
          <a:xfrm>
            <a:off x="6677025" y="2316164"/>
            <a:ext cx="569068"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5401" name="Group 42">
            <a:extLst>
              <a:ext uri="{FF2B5EF4-FFF2-40B4-BE49-F238E27FC236}">
                <a16:creationId xmlns:a16="http://schemas.microsoft.com/office/drawing/2014/main" id="{83FD4111-0E37-4661-A0C7-68536D26AC3F}"/>
              </a:ext>
            </a:extLst>
          </p:cNvPr>
          <p:cNvGrpSpPr>
            <a:grpSpLocks/>
          </p:cNvGrpSpPr>
          <p:nvPr/>
        </p:nvGrpSpPr>
        <p:grpSpPr bwMode="auto">
          <a:xfrm>
            <a:off x="6719888" y="2312988"/>
            <a:ext cx="450850" cy="404812"/>
            <a:chOff x="3120" y="1248"/>
            <a:chExt cx="284" cy="289"/>
          </a:xfrm>
        </p:grpSpPr>
        <p:sp>
          <p:nvSpPr>
            <p:cNvPr id="15402" name="Freeform 43">
              <a:extLst>
                <a:ext uri="{FF2B5EF4-FFF2-40B4-BE49-F238E27FC236}">
                  <a16:creationId xmlns:a16="http://schemas.microsoft.com/office/drawing/2014/main" id="{8116EBFD-D80E-4699-92E1-1F421E2E4962}"/>
                </a:ext>
              </a:extLst>
            </p:cNvPr>
            <p:cNvSpPr>
              <a:spLocks noChangeArrowheads="1"/>
            </p:cNvSpPr>
            <p:nvPr/>
          </p:nvSpPr>
          <p:spPr bwMode="auto">
            <a:xfrm>
              <a:off x="3120" y="1248"/>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03" name="Freeform 44">
              <a:extLst>
                <a:ext uri="{FF2B5EF4-FFF2-40B4-BE49-F238E27FC236}">
                  <a16:creationId xmlns:a16="http://schemas.microsoft.com/office/drawing/2014/main" id="{75A210DB-C3C6-4FA9-8692-82E73FAD672A}"/>
                </a:ext>
              </a:extLst>
            </p:cNvPr>
            <p:cNvSpPr>
              <a:spLocks noChangeArrowheads="1"/>
            </p:cNvSpPr>
            <p:nvPr/>
          </p:nvSpPr>
          <p:spPr bwMode="auto">
            <a:xfrm>
              <a:off x="3261" y="1248"/>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5404" name="Line 45">
            <a:extLst>
              <a:ext uri="{FF2B5EF4-FFF2-40B4-BE49-F238E27FC236}">
                <a16:creationId xmlns:a16="http://schemas.microsoft.com/office/drawing/2014/main" id="{277A12E6-EF45-49F6-B517-71A2FB79751D}"/>
              </a:ext>
            </a:extLst>
          </p:cNvPr>
          <p:cNvSpPr>
            <a:spLocks noChangeShapeType="1"/>
          </p:cNvSpPr>
          <p:nvPr/>
        </p:nvSpPr>
        <p:spPr bwMode="auto">
          <a:xfrm>
            <a:off x="6486526" y="2514600"/>
            <a:ext cx="22066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05" name="Line 46">
            <a:extLst>
              <a:ext uri="{FF2B5EF4-FFF2-40B4-BE49-F238E27FC236}">
                <a16:creationId xmlns:a16="http://schemas.microsoft.com/office/drawing/2014/main" id="{F5818983-C7CC-4702-B070-32DABC8A2A65}"/>
              </a:ext>
            </a:extLst>
          </p:cNvPr>
          <p:cNvSpPr>
            <a:spLocks noChangeShapeType="1"/>
          </p:cNvSpPr>
          <p:nvPr/>
        </p:nvSpPr>
        <p:spPr bwMode="auto">
          <a:xfrm>
            <a:off x="5718176" y="2514600"/>
            <a:ext cx="24606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06" name="Freeform 47">
            <a:extLst>
              <a:ext uri="{FF2B5EF4-FFF2-40B4-BE49-F238E27FC236}">
                <a16:creationId xmlns:a16="http://schemas.microsoft.com/office/drawing/2014/main" id="{11537A78-FC95-4F8E-87EE-90A064D2F160}"/>
              </a:ext>
            </a:extLst>
          </p:cNvPr>
          <p:cNvSpPr>
            <a:spLocks noChangeArrowheads="1"/>
          </p:cNvSpPr>
          <p:nvPr/>
        </p:nvSpPr>
        <p:spPr bwMode="auto">
          <a:xfrm>
            <a:off x="5910263" y="2514601"/>
            <a:ext cx="684212" cy="269875"/>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07" name="Line 48">
            <a:extLst>
              <a:ext uri="{FF2B5EF4-FFF2-40B4-BE49-F238E27FC236}">
                <a16:creationId xmlns:a16="http://schemas.microsoft.com/office/drawing/2014/main" id="{461F57E5-CA62-46B7-93D3-11E690637148}"/>
              </a:ext>
            </a:extLst>
          </p:cNvPr>
          <p:cNvSpPr>
            <a:spLocks noChangeShapeType="1"/>
          </p:cNvSpPr>
          <p:nvPr/>
        </p:nvSpPr>
        <p:spPr bwMode="auto">
          <a:xfrm>
            <a:off x="5106989" y="2649538"/>
            <a:ext cx="24923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08" name="Freeform 49">
            <a:extLst>
              <a:ext uri="{FF2B5EF4-FFF2-40B4-BE49-F238E27FC236}">
                <a16:creationId xmlns:a16="http://schemas.microsoft.com/office/drawing/2014/main" id="{5143EC35-5CD9-433A-8256-EEA4D99C7FE1}"/>
              </a:ext>
            </a:extLst>
          </p:cNvPr>
          <p:cNvSpPr>
            <a:spLocks noChangeArrowheads="1"/>
          </p:cNvSpPr>
          <p:nvPr/>
        </p:nvSpPr>
        <p:spPr bwMode="auto">
          <a:xfrm>
            <a:off x="5254625" y="2508250"/>
            <a:ext cx="534988" cy="38893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nvGrpSpPr>
          <p:cNvPr id="15409" name="Group 50">
            <a:extLst>
              <a:ext uri="{FF2B5EF4-FFF2-40B4-BE49-F238E27FC236}">
                <a16:creationId xmlns:a16="http://schemas.microsoft.com/office/drawing/2014/main" id="{40FCA2BA-B8AE-4A54-A0AE-9C829BA4990D}"/>
              </a:ext>
            </a:extLst>
          </p:cNvPr>
          <p:cNvGrpSpPr>
            <a:grpSpLocks/>
          </p:cNvGrpSpPr>
          <p:nvPr/>
        </p:nvGrpSpPr>
        <p:grpSpPr bwMode="auto">
          <a:xfrm>
            <a:off x="4546601" y="2805113"/>
            <a:ext cx="3376613" cy="717550"/>
            <a:chOff x="1751" y="1600"/>
            <a:chExt cx="2127" cy="513"/>
          </a:xfrm>
        </p:grpSpPr>
        <p:grpSp>
          <p:nvGrpSpPr>
            <p:cNvPr id="15410" name="Group 51">
              <a:extLst>
                <a:ext uri="{FF2B5EF4-FFF2-40B4-BE49-F238E27FC236}">
                  <a16:creationId xmlns:a16="http://schemas.microsoft.com/office/drawing/2014/main" id="{FD6FF776-9F53-47E3-B0A0-75A17888DAEC}"/>
                </a:ext>
              </a:extLst>
            </p:cNvPr>
            <p:cNvGrpSpPr>
              <a:grpSpLocks/>
            </p:cNvGrpSpPr>
            <p:nvPr/>
          </p:nvGrpSpPr>
          <p:grpSpPr bwMode="auto">
            <a:xfrm>
              <a:off x="2685" y="1600"/>
              <a:ext cx="224" cy="481"/>
              <a:chOff x="2685" y="1600"/>
              <a:chExt cx="224" cy="481"/>
            </a:xfrm>
          </p:grpSpPr>
          <p:sp>
            <p:nvSpPr>
              <p:cNvPr id="15411" name="Freeform 52">
                <a:extLst>
                  <a:ext uri="{FF2B5EF4-FFF2-40B4-BE49-F238E27FC236}">
                    <a16:creationId xmlns:a16="http://schemas.microsoft.com/office/drawing/2014/main" id="{BF319563-3190-4340-84CF-B93D7C16B7DC}"/>
                  </a:ext>
                </a:extLst>
              </p:cNvPr>
              <p:cNvSpPr>
                <a:spLocks noChangeArrowheads="1"/>
              </p:cNvSpPr>
              <p:nvPr/>
            </p:nvSpPr>
            <p:spPr bwMode="auto">
              <a:xfrm>
                <a:off x="2696" y="1600"/>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12" name="Rectangle 53">
                <a:extLst>
                  <a:ext uri="{FF2B5EF4-FFF2-40B4-BE49-F238E27FC236}">
                    <a16:creationId xmlns:a16="http://schemas.microsoft.com/office/drawing/2014/main" id="{82692531-7F0A-4F14-B7F3-992B2937DA67}"/>
                  </a:ext>
                </a:extLst>
              </p:cNvPr>
              <p:cNvSpPr>
                <a:spLocks noChangeArrowheads="1"/>
              </p:cNvSpPr>
              <p:nvPr/>
            </p:nvSpPr>
            <p:spPr bwMode="auto">
              <a:xfrm rot="5400000">
                <a:off x="2556" y="1725"/>
                <a:ext cx="42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ALU</a:t>
                </a:r>
              </a:p>
            </p:txBody>
          </p:sp>
        </p:grpSp>
        <p:grpSp>
          <p:nvGrpSpPr>
            <p:cNvPr id="15413" name="Group 54">
              <a:extLst>
                <a:ext uri="{FF2B5EF4-FFF2-40B4-BE49-F238E27FC236}">
                  <a16:creationId xmlns:a16="http://schemas.microsoft.com/office/drawing/2014/main" id="{D405DD3B-42A6-4B10-A876-0F598FD99C3C}"/>
                </a:ext>
              </a:extLst>
            </p:cNvPr>
            <p:cNvGrpSpPr>
              <a:grpSpLocks/>
            </p:cNvGrpSpPr>
            <p:nvPr/>
          </p:nvGrpSpPr>
          <p:grpSpPr bwMode="auto">
            <a:xfrm>
              <a:off x="1751" y="1696"/>
              <a:ext cx="410" cy="289"/>
              <a:chOff x="1751" y="1696"/>
              <a:chExt cx="410" cy="289"/>
            </a:xfrm>
          </p:grpSpPr>
          <p:sp>
            <p:nvSpPr>
              <p:cNvPr id="15414" name="Rectangle 55">
                <a:extLst>
                  <a:ext uri="{FF2B5EF4-FFF2-40B4-BE49-F238E27FC236}">
                    <a16:creationId xmlns:a16="http://schemas.microsoft.com/office/drawing/2014/main" id="{AD5CC417-FABE-4741-9699-A93CD35CC4FC}"/>
                  </a:ext>
                </a:extLst>
              </p:cNvPr>
              <p:cNvSpPr>
                <a:spLocks noChangeArrowheads="1"/>
              </p:cNvSpPr>
              <p:nvPr/>
            </p:nvSpPr>
            <p:spPr bwMode="auto">
              <a:xfrm>
                <a:off x="1751" y="1701"/>
                <a:ext cx="41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Mem</a:t>
                </a:r>
              </a:p>
            </p:txBody>
          </p:sp>
          <p:grpSp>
            <p:nvGrpSpPr>
              <p:cNvPr id="15415" name="Group 56">
                <a:extLst>
                  <a:ext uri="{FF2B5EF4-FFF2-40B4-BE49-F238E27FC236}">
                    <a16:creationId xmlns:a16="http://schemas.microsoft.com/office/drawing/2014/main" id="{DF710562-39A3-49F1-9393-73A3DCD39946}"/>
                  </a:ext>
                </a:extLst>
              </p:cNvPr>
              <p:cNvGrpSpPr>
                <a:grpSpLocks/>
              </p:cNvGrpSpPr>
              <p:nvPr/>
            </p:nvGrpSpPr>
            <p:grpSpPr bwMode="auto">
              <a:xfrm>
                <a:off x="1770" y="1696"/>
                <a:ext cx="340" cy="289"/>
                <a:chOff x="1770" y="1696"/>
                <a:chExt cx="340" cy="289"/>
              </a:xfrm>
            </p:grpSpPr>
            <p:sp>
              <p:nvSpPr>
                <p:cNvPr id="15416" name="Freeform 57">
                  <a:extLst>
                    <a:ext uri="{FF2B5EF4-FFF2-40B4-BE49-F238E27FC236}">
                      <a16:creationId xmlns:a16="http://schemas.microsoft.com/office/drawing/2014/main" id="{893E1290-0586-4E5C-AC50-C50D45A955D1}"/>
                    </a:ext>
                  </a:extLst>
                </p:cNvPr>
                <p:cNvSpPr>
                  <a:spLocks noChangeArrowheads="1"/>
                </p:cNvSpPr>
                <p:nvPr/>
              </p:nvSpPr>
              <p:spPr bwMode="auto">
                <a:xfrm>
                  <a:off x="1770" y="1696"/>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17" name="Freeform 58">
                  <a:extLst>
                    <a:ext uri="{FF2B5EF4-FFF2-40B4-BE49-F238E27FC236}">
                      <a16:creationId xmlns:a16="http://schemas.microsoft.com/office/drawing/2014/main" id="{D8D40C64-615C-4CCA-AB3C-6134BDBB6C20}"/>
                    </a:ext>
                  </a:extLst>
                </p:cNvPr>
                <p:cNvSpPr>
                  <a:spLocks noChangeArrowheads="1"/>
                </p:cNvSpPr>
                <p:nvPr/>
              </p:nvSpPr>
              <p:spPr bwMode="auto">
                <a:xfrm>
                  <a:off x="1939" y="1696"/>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sp>
          <p:nvSpPr>
            <p:cNvPr id="15418" name="Rectangle 59">
              <a:extLst>
                <a:ext uri="{FF2B5EF4-FFF2-40B4-BE49-F238E27FC236}">
                  <a16:creationId xmlns:a16="http://schemas.microsoft.com/office/drawing/2014/main" id="{C1D30485-52E0-467F-B096-EEEAC09D332F}"/>
                </a:ext>
              </a:extLst>
            </p:cNvPr>
            <p:cNvSpPr>
              <a:spLocks noChangeArrowheads="1"/>
            </p:cNvSpPr>
            <p:nvPr/>
          </p:nvSpPr>
          <p:spPr bwMode="auto">
            <a:xfrm>
              <a:off x="2211" y="1703"/>
              <a:ext cx="35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5419" name="Group 60">
              <a:extLst>
                <a:ext uri="{FF2B5EF4-FFF2-40B4-BE49-F238E27FC236}">
                  <a16:creationId xmlns:a16="http://schemas.microsoft.com/office/drawing/2014/main" id="{75A4E933-7ED0-41AA-A946-0E75E14BD29A}"/>
                </a:ext>
              </a:extLst>
            </p:cNvPr>
            <p:cNvGrpSpPr>
              <a:grpSpLocks/>
            </p:cNvGrpSpPr>
            <p:nvPr/>
          </p:nvGrpSpPr>
          <p:grpSpPr bwMode="auto">
            <a:xfrm>
              <a:off x="2230" y="1696"/>
              <a:ext cx="296" cy="289"/>
              <a:chOff x="2230" y="1696"/>
              <a:chExt cx="296" cy="289"/>
            </a:xfrm>
          </p:grpSpPr>
          <p:sp>
            <p:nvSpPr>
              <p:cNvPr id="15420" name="Freeform 61">
                <a:extLst>
                  <a:ext uri="{FF2B5EF4-FFF2-40B4-BE49-F238E27FC236}">
                    <a16:creationId xmlns:a16="http://schemas.microsoft.com/office/drawing/2014/main" id="{F0D17342-8D42-444B-A45A-B49975A055DF}"/>
                  </a:ext>
                </a:extLst>
              </p:cNvPr>
              <p:cNvSpPr>
                <a:spLocks noChangeArrowheads="1"/>
              </p:cNvSpPr>
              <p:nvPr/>
            </p:nvSpPr>
            <p:spPr bwMode="auto">
              <a:xfrm>
                <a:off x="2230" y="1696"/>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21" name="Freeform 62">
                <a:extLst>
                  <a:ext uri="{FF2B5EF4-FFF2-40B4-BE49-F238E27FC236}">
                    <a16:creationId xmlns:a16="http://schemas.microsoft.com/office/drawing/2014/main" id="{41F4472B-C3F1-4ADB-B27F-517AF80E3AC6}"/>
                  </a:ext>
                </a:extLst>
              </p:cNvPr>
              <p:cNvSpPr>
                <a:spLocks noChangeArrowheads="1"/>
              </p:cNvSpPr>
              <p:nvPr/>
            </p:nvSpPr>
            <p:spPr bwMode="auto">
              <a:xfrm>
                <a:off x="2378" y="1696"/>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5422" name="Line 63">
              <a:extLst>
                <a:ext uri="{FF2B5EF4-FFF2-40B4-BE49-F238E27FC236}">
                  <a16:creationId xmlns:a16="http://schemas.microsoft.com/office/drawing/2014/main" id="{F7CA1C97-004C-4335-8C9D-8595C7F3801E}"/>
                </a:ext>
              </a:extLst>
            </p:cNvPr>
            <p:cNvSpPr>
              <a:spLocks noChangeShapeType="1"/>
            </p:cNvSpPr>
            <p:nvPr/>
          </p:nvSpPr>
          <p:spPr bwMode="auto">
            <a:xfrm>
              <a:off x="2115" y="184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23" name="Freeform 64">
              <a:extLst>
                <a:ext uri="{FF2B5EF4-FFF2-40B4-BE49-F238E27FC236}">
                  <a16:creationId xmlns:a16="http://schemas.microsoft.com/office/drawing/2014/main" id="{F19B8F4E-7B7A-4F92-A4E3-3BF445888C96}"/>
                </a:ext>
              </a:extLst>
            </p:cNvPr>
            <p:cNvSpPr>
              <a:spLocks noChangeArrowheads="1"/>
            </p:cNvSpPr>
            <p:nvPr/>
          </p:nvSpPr>
          <p:spPr bwMode="auto">
            <a:xfrm>
              <a:off x="2177" y="1744"/>
              <a:ext cx="48" cy="97"/>
            </a:xfrm>
            <a:custGeom>
              <a:avLst/>
              <a:gdLst>
                <a:gd name="T0" fmla="*/ 0 w 48"/>
                <a:gd name="T1" fmla="*/ 96 h 97"/>
                <a:gd name="T2" fmla="*/ 0 w 48"/>
                <a:gd name="T3" fmla="*/ 0 h 97"/>
                <a:gd name="T4" fmla="*/ 47 w 48"/>
                <a:gd name="T5" fmla="*/ 0 h 97"/>
              </a:gdLst>
              <a:ahLst/>
              <a:cxnLst>
                <a:cxn ang="0">
                  <a:pos x="T0" y="T1"/>
                </a:cxn>
                <a:cxn ang="0">
                  <a:pos x="T2" y="T3"/>
                </a:cxn>
                <a:cxn ang="0">
                  <a:pos x="T4" y="T5"/>
                </a:cxn>
              </a:cxnLst>
              <a:rect l="0" t="0" r="r" b="b"/>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24" name="Line 65">
              <a:extLst>
                <a:ext uri="{FF2B5EF4-FFF2-40B4-BE49-F238E27FC236}">
                  <a16:creationId xmlns:a16="http://schemas.microsoft.com/office/drawing/2014/main" id="{BF41926B-83A0-4704-898E-33E0176EEA90}"/>
                </a:ext>
              </a:extLst>
            </p:cNvPr>
            <p:cNvSpPr>
              <a:spLocks noChangeShapeType="1"/>
            </p:cNvSpPr>
            <p:nvPr/>
          </p:nvSpPr>
          <p:spPr bwMode="auto">
            <a:xfrm>
              <a:off x="2531" y="1744"/>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25" name="Rectangle 66">
              <a:extLst>
                <a:ext uri="{FF2B5EF4-FFF2-40B4-BE49-F238E27FC236}">
                  <a16:creationId xmlns:a16="http://schemas.microsoft.com/office/drawing/2014/main" id="{83189124-23D0-4E6E-9EF3-80A6E9079D84}"/>
                </a:ext>
              </a:extLst>
            </p:cNvPr>
            <p:cNvSpPr>
              <a:spLocks noChangeArrowheads="1"/>
            </p:cNvSpPr>
            <p:nvPr/>
          </p:nvSpPr>
          <p:spPr bwMode="auto">
            <a:xfrm>
              <a:off x="3028" y="1696"/>
              <a:ext cx="41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Mem</a:t>
              </a:r>
            </a:p>
          </p:txBody>
        </p:sp>
        <p:grpSp>
          <p:nvGrpSpPr>
            <p:cNvPr id="15426" name="Group 67">
              <a:extLst>
                <a:ext uri="{FF2B5EF4-FFF2-40B4-BE49-F238E27FC236}">
                  <a16:creationId xmlns:a16="http://schemas.microsoft.com/office/drawing/2014/main" id="{CB75C006-BBA4-4CB0-A6BE-BE4DBFDB6648}"/>
                </a:ext>
              </a:extLst>
            </p:cNvPr>
            <p:cNvGrpSpPr>
              <a:grpSpLocks/>
            </p:cNvGrpSpPr>
            <p:nvPr/>
          </p:nvGrpSpPr>
          <p:grpSpPr bwMode="auto">
            <a:xfrm>
              <a:off x="3079" y="1696"/>
              <a:ext cx="325" cy="289"/>
              <a:chOff x="3079" y="1696"/>
              <a:chExt cx="325" cy="289"/>
            </a:xfrm>
          </p:grpSpPr>
          <p:sp>
            <p:nvSpPr>
              <p:cNvPr id="15427" name="Freeform 68">
                <a:extLst>
                  <a:ext uri="{FF2B5EF4-FFF2-40B4-BE49-F238E27FC236}">
                    <a16:creationId xmlns:a16="http://schemas.microsoft.com/office/drawing/2014/main" id="{ECD4426B-24AE-4E07-B44D-954FA80EDDE8}"/>
                  </a:ext>
                </a:extLst>
              </p:cNvPr>
              <p:cNvSpPr>
                <a:spLocks noChangeArrowheads="1"/>
              </p:cNvSpPr>
              <p:nvPr/>
            </p:nvSpPr>
            <p:spPr bwMode="auto">
              <a:xfrm>
                <a:off x="3079" y="1696"/>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28" name="Freeform 69">
                <a:extLst>
                  <a:ext uri="{FF2B5EF4-FFF2-40B4-BE49-F238E27FC236}">
                    <a16:creationId xmlns:a16="http://schemas.microsoft.com/office/drawing/2014/main" id="{91840358-83D2-4798-8DB1-79CDC8AD69AE}"/>
                  </a:ext>
                </a:extLst>
              </p:cNvPr>
              <p:cNvSpPr>
                <a:spLocks noChangeArrowheads="1"/>
              </p:cNvSpPr>
              <p:nvPr/>
            </p:nvSpPr>
            <p:spPr bwMode="auto">
              <a:xfrm>
                <a:off x="3240" y="1696"/>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5429" name="Rectangle 70">
              <a:extLst>
                <a:ext uri="{FF2B5EF4-FFF2-40B4-BE49-F238E27FC236}">
                  <a16:creationId xmlns:a16="http://schemas.microsoft.com/office/drawing/2014/main" id="{07253047-4538-472A-83C2-ED13A3B66284}"/>
                </a:ext>
              </a:extLst>
            </p:cNvPr>
            <p:cNvSpPr>
              <a:spLocks noChangeArrowheads="1"/>
            </p:cNvSpPr>
            <p:nvPr/>
          </p:nvSpPr>
          <p:spPr bwMode="auto">
            <a:xfrm>
              <a:off x="3520" y="1696"/>
              <a:ext cx="35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5430" name="Group 71">
              <a:extLst>
                <a:ext uri="{FF2B5EF4-FFF2-40B4-BE49-F238E27FC236}">
                  <a16:creationId xmlns:a16="http://schemas.microsoft.com/office/drawing/2014/main" id="{BD6E28DF-F95D-4A9A-BDAD-09A3238E7FEE}"/>
                </a:ext>
              </a:extLst>
            </p:cNvPr>
            <p:cNvGrpSpPr>
              <a:grpSpLocks/>
            </p:cNvGrpSpPr>
            <p:nvPr/>
          </p:nvGrpSpPr>
          <p:grpSpPr bwMode="auto">
            <a:xfrm>
              <a:off x="3547" y="1696"/>
              <a:ext cx="284" cy="289"/>
              <a:chOff x="3547" y="1696"/>
              <a:chExt cx="284" cy="289"/>
            </a:xfrm>
          </p:grpSpPr>
          <p:sp>
            <p:nvSpPr>
              <p:cNvPr id="15431" name="Freeform 72">
                <a:extLst>
                  <a:ext uri="{FF2B5EF4-FFF2-40B4-BE49-F238E27FC236}">
                    <a16:creationId xmlns:a16="http://schemas.microsoft.com/office/drawing/2014/main" id="{F2250C10-5F13-4556-9B44-A1682C34E3FF}"/>
                  </a:ext>
                </a:extLst>
              </p:cNvPr>
              <p:cNvSpPr>
                <a:spLocks noChangeArrowheads="1"/>
              </p:cNvSpPr>
              <p:nvPr/>
            </p:nvSpPr>
            <p:spPr bwMode="auto">
              <a:xfrm>
                <a:off x="3547" y="1696"/>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32" name="Freeform 73">
                <a:extLst>
                  <a:ext uri="{FF2B5EF4-FFF2-40B4-BE49-F238E27FC236}">
                    <a16:creationId xmlns:a16="http://schemas.microsoft.com/office/drawing/2014/main" id="{F3314BE4-8AB3-423C-B862-17197A350713}"/>
                  </a:ext>
                </a:extLst>
              </p:cNvPr>
              <p:cNvSpPr>
                <a:spLocks noChangeArrowheads="1"/>
              </p:cNvSpPr>
              <p:nvPr/>
            </p:nvSpPr>
            <p:spPr bwMode="auto">
              <a:xfrm>
                <a:off x="3688" y="1696"/>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5433" name="Line 74">
              <a:extLst>
                <a:ext uri="{FF2B5EF4-FFF2-40B4-BE49-F238E27FC236}">
                  <a16:creationId xmlns:a16="http://schemas.microsoft.com/office/drawing/2014/main" id="{EBBBC951-F1B7-4EFC-AB08-BEBE62465F84}"/>
                </a:ext>
              </a:extLst>
            </p:cNvPr>
            <p:cNvSpPr>
              <a:spLocks noChangeShapeType="1"/>
            </p:cNvSpPr>
            <p:nvPr/>
          </p:nvSpPr>
          <p:spPr bwMode="auto">
            <a:xfrm>
              <a:off x="3400" y="1840"/>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34" name="Line 75">
              <a:extLst>
                <a:ext uri="{FF2B5EF4-FFF2-40B4-BE49-F238E27FC236}">
                  <a16:creationId xmlns:a16="http://schemas.microsoft.com/office/drawing/2014/main" id="{BA0FDF13-05BD-4E9C-A61D-1A4F032C8F8E}"/>
                </a:ext>
              </a:extLst>
            </p:cNvPr>
            <p:cNvSpPr>
              <a:spLocks noChangeShapeType="1"/>
            </p:cNvSpPr>
            <p:nvPr/>
          </p:nvSpPr>
          <p:spPr bwMode="auto">
            <a:xfrm>
              <a:off x="2916" y="1840"/>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35" name="Freeform 76">
              <a:extLst>
                <a:ext uri="{FF2B5EF4-FFF2-40B4-BE49-F238E27FC236}">
                  <a16:creationId xmlns:a16="http://schemas.microsoft.com/office/drawing/2014/main" id="{BA0C7C18-312A-4669-9484-281F248036C1}"/>
                </a:ext>
              </a:extLst>
            </p:cNvPr>
            <p:cNvSpPr>
              <a:spLocks noChangeArrowheads="1"/>
            </p:cNvSpPr>
            <p:nvPr/>
          </p:nvSpPr>
          <p:spPr bwMode="auto">
            <a:xfrm>
              <a:off x="3037" y="1840"/>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36" name="Line 77">
              <a:extLst>
                <a:ext uri="{FF2B5EF4-FFF2-40B4-BE49-F238E27FC236}">
                  <a16:creationId xmlns:a16="http://schemas.microsoft.com/office/drawing/2014/main" id="{066235AB-733B-4E42-80AC-F61464E5164D}"/>
                </a:ext>
              </a:extLst>
            </p:cNvPr>
            <p:cNvSpPr>
              <a:spLocks noChangeShapeType="1"/>
            </p:cNvSpPr>
            <p:nvPr/>
          </p:nvSpPr>
          <p:spPr bwMode="auto">
            <a:xfrm>
              <a:off x="2531" y="193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37" name="Freeform 78">
              <a:extLst>
                <a:ext uri="{FF2B5EF4-FFF2-40B4-BE49-F238E27FC236}">
                  <a16:creationId xmlns:a16="http://schemas.microsoft.com/office/drawing/2014/main" id="{ECA88894-2CAF-4EEB-807A-6967036994E2}"/>
                </a:ext>
              </a:extLst>
            </p:cNvPr>
            <p:cNvSpPr>
              <a:spLocks noChangeArrowheads="1"/>
            </p:cNvSpPr>
            <p:nvPr/>
          </p:nvSpPr>
          <p:spPr bwMode="auto">
            <a:xfrm>
              <a:off x="2624" y="1835"/>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nvGrpSpPr>
          <p:cNvPr id="15438" name="Group 79">
            <a:extLst>
              <a:ext uri="{FF2B5EF4-FFF2-40B4-BE49-F238E27FC236}">
                <a16:creationId xmlns:a16="http://schemas.microsoft.com/office/drawing/2014/main" id="{E80624D2-652A-4CFD-8E4D-920B45307959}"/>
              </a:ext>
            </a:extLst>
          </p:cNvPr>
          <p:cNvGrpSpPr>
            <a:grpSpLocks/>
          </p:cNvGrpSpPr>
          <p:nvPr/>
        </p:nvGrpSpPr>
        <p:grpSpPr bwMode="auto">
          <a:xfrm>
            <a:off x="5224465" y="3432176"/>
            <a:ext cx="3376613" cy="715963"/>
            <a:chOff x="2178" y="2048"/>
            <a:chExt cx="2127" cy="513"/>
          </a:xfrm>
        </p:grpSpPr>
        <p:grpSp>
          <p:nvGrpSpPr>
            <p:cNvPr id="15439" name="Group 80">
              <a:extLst>
                <a:ext uri="{FF2B5EF4-FFF2-40B4-BE49-F238E27FC236}">
                  <a16:creationId xmlns:a16="http://schemas.microsoft.com/office/drawing/2014/main" id="{319AB078-A12A-4B29-946B-7D51F72DACD1}"/>
                </a:ext>
              </a:extLst>
            </p:cNvPr>
            <p:cNvGrpSpPr>
              <a:grpSpLocks/>
            </p:cNvGrpSpPr>
            <p:nvPr/>
          </p:nvGrpSpPr>
          <p:grpSpPr bwMode="auto">
            <a:xfrm>
              <a:off x="3110" y="2048"/>
              <a:ext cx="226" cy="481"/>
              <a:chOff x="3110" y="2048"/>
              <a:chExt cx="226" cy="481"/>
            </a:xfrm>
          </p:grpSpPr>
          <p:sp>
            <p:nvSpPr>
              <p:cNvPr id="15440" name="Freeform 81">
                <a:extLst>
                  <a:ext uri="{FF2B5EF4-FFF2-40B4-BE49-F238E27FC236}">
                    <a16:creationId xmlns:a16="http://schemas.microsoft.com/office/drawing/2014/main" id="{6E0DEFD9-D31F-4182-9775-0718F14D204D}"/>
                  </a:ext>
                </a:extLst>
              </p:cNvPr>
              <p:cNvSpPr>
                <a:spLocks noChangeArrowheads="1"/>
              </p:cNvSpPr>
              <p:nvPr/>
            </p:nvSpPr>
            <p:spPr bwMode="auto">
              <a:xfrm>
                <a:off x="3123" y="2048"/>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41" name="Rectangle 82">
                <a:extLst>
                  <a:ext uri="{FF2B5EF4-FFF2-40B4-BE49-F238E27FC236}">
                    <a16:creationId xmlns:a16="http://schemas.microsoft.com/office/drawing/2014/main" id="{1EEEC59C-F33D-4B2D-8D19-F7795C7183A0}"/>
                  </a:ext>
                </a:extLst>
              </p:cNvPr>
              <p:cNvSpPr>
                <a:spLocks noChangeArrowheads="1"/>
              </p:cNvSpPr>
              <p:nvPr/>
            </p:nvSpPr>
            <p:spPr bwMode="auto">
              <a:xfrm rot="5400000">
                <a:off x="3001" y="2192"/>
                <a:ext cx="42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ALU</a:t>
                </a:r>
              </a:p>
            </p:txBody>
          </p:sp>
        </p:grpSp>
        <p:grpSp>
          <p:nvGrpSpPr>
            <p:cNvPr id="15442" name="Group 83">
              <a:extLst>
                <a:ext uri="{FF2B5EF4-FFF2-40B4-BE49-F238E27FC236}">
                  <a16:creationId xmlns:a16="http://schemas.microsoft.com/office/drawing/2014/main" id="{7189CCF8-3FE1-4B94-B9D0-6F11808C503B}"/>
                </a:ext>
              </a:extLst>
            </p:cNvPr>
            <p:cNvGrpSpPr>
              <a:grpSpLocks/>
            </p:cNvGrpSpPr>
            <p:nvPr/>
          </p:nvGrpSpPr>
          <p:grpSpPr bwMode="auto">
            <a:xfrm>
              <a:off x="2178" y="2144"/>
              <a:ext cx="410" cy="289"/>
              <a:chOff x="2178" y="2144"/>
              <a:chExt cx="410" cy="289"/>
            </a:xfrm>
          </p:grpSpPr>
          <p:sp>
            <p:nvSpPr>
              <p:cNvPr id="15443" name="Rectangle 84">
                <a:extLst>
                  <a:ext uri="{FF2B5EF4-FFF2-40B4-BE49-F238E27FC236}">
                    <a16:creationId xmlns:a16="http://schemas.microsoft.com/office/drawing/2014/main" id="{42ECA0DE-AFDD-472B-834A-C6A664240A2D}"/>
                  </a:ext>
                </a:extLst>
              </p:cNvPr>
              <p:cNvSpPr>
                <a:spLocks noChangeArrowheads="1"/>
              </p:cNvSpPr>
              <p:nvPr/>
            </p:nvSpPr>
            <p:spPr bwMode="auto">
              <a:xfrm>
                <a:off x="2178" y="2146"/>
                <a:ext cx="41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Mem</a:t>
                </a:r>
              </a:p>
            </p:txBody>
          </p:sp>
          <p:grpSp>
            <p:nvGrpSpPr>
              <p:cNvPr id="15444" name="Group 85">
                <a:extLst>
                  <a:ext uri="{FF2B5EF4-FFF2-40B4-BE49-F238E27FC236}">
                    <a16:creationId xmlns:a16="http://schemas.microsoft.com/office/drawing/2014/main" id="{03461291-4B08-49EF-B6C3-EEA77E8F239E}"/>
                  </a:ext>
                </a:extLst>
              </p:cNvPr>
              <p:cNvGrpSpPr>
                <a:grpSpLocks/>
              </p:cNvGrpSpPr>
              <p:nvPr/>
            </p:nvGrpSpPr>
            <p:grpSpPr bwMode="auto">
              <a:xfrm>
                <a:off x="2197" y="2144"/>
                <a:ext cx="340" cy="289"/>
                <a:chOff x="2197" y="2144"/>
                <a:chExt cx="340" cy="289"/>
              </a:xfrm>
            </p:grpSpPr>
            <p:sp>
              <p:nvSpPr>
                <p:cNvPr id="15445" name="Freeform 86">
                  <a:extLst>
                    <a:ext uri="{FF2B5EF4-FFF2-40B4-BE49-F238E27FC236}">
                      <a16:creationId xmlns:a16="http://schemas.microsoft.com/office/drawing/2014/main" id="{8FBCE7E7-AF52-4C1C-8EE2-371B1296259D}"/>
                    </a:ext>
                  </a:extLst>
                </p:cNvPr>
                <p:cNvSpPr>
                  <a:spLocks noChangeArrowheads="1"/>
                </p:cNvSpPr>
                <p:nvPr/>
              </p:nvSpPr>
              <p:spPr bwMode="auto">
                <a:xfrm>
                  <a:off x="2197" y="2144"/>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46" name="Freeform 87">
                  <a:extLst>
                    <a:ext uri="{FF2B5EF4-FFF2-40B4-BE49-F238E27FC236}">
                      <a16:creationId xmlns:a16="http://schemas.microsoft.com/office/drawing/2014/main" id="{C96F02E5-B29C-4975-91AF-9EF7A16672FA}"/>
                    </a:ext>
                  </a:extLst>
                </p:cNvPr>
                <p:cNvSpPr>
                  <a:spLocks noChangeArrowheads="1"/>
                </p:cNvSpPr>
                <p:nvPr/>
              </p:nvSpPr>
              <p:spPr bwMode="auto">
                <a:xfrm>
                  <a:off x="2366" y="2144"/>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sp>
          <p:nvSpPr>
            <p:cNvPr id="15447" name="Rectangle 88">
              <a:extLst>
                <a:ext uri="{FF2B5EF4-FFF2-40B4-BE49-F238E27FC236}">
                  <a16:creationId xmlns:a16="http://schemas.microsoft.com/office/drawing/2014/main" id="{159C3ACE-074C-4E05-A068-0F250E57270A}"/>
                </a:ext>
              </a:extLst>
            </p:cNvPr>
            <p:cNvSpPr>
              <a:spLocks noChangeArrowheads="1"/>
            </p:cNvSpPr>
            <p:nvPr/>
          </p:nvSpPr>
          <p:spPr bwMode="auto">
            <a:xfrm>
              <a:off x="2638" y="2152"/>
              <a:ext cx="358"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5448" name="Group 89">
              <a:extLst>
                <a:ext uri="{FF2B5EF4-FFF2-40B4-BE49-F238E27FC236}">
                  <a16:creationId xmlns:a16="http://schemas.microsoft.com/office/drawing/2014/main" id="{07B27473-D813-42A5-ABC6-FB6E4A21CBDC}"/>
                </a:ext>
              </a:extLst>
            </p:cNvPr>
            <p:cNvGrpSpPr>
              <a:grpSpLocks/>
            </p:cNvGrpSpPr>
            <p:nvPr/>
          </p:nvGrpSpPr>
          <p:grpSpPr bwMode="auto">
            <a:xfrm>
              <a:off x="2657" y="2144"/>
              <a:ext cx="296" cy="289"/>
              <a:chOff x="2657" y="2144"/>
              <a:chExt cx="296" cy="289"/>
            </a:xfrm>
          </p:grpSpPr>
          <p:sp>
            <p:nvSpPr>
              <p:cNvPr id="15449" name="Freeform 90">
                <a:extLst>
                  <a:ext uri="{FF2B5EF4-FFF2-40B4-BE49-F238E27FC236}">
                    <a16:creationId xmlns:a16="http://schemas.microsoft.com/office/drawing/2014/main" id="{3C572029-8B76-499D-A68C-3562C8A1A4B0}"/>
                  </a:ext>
                </a:extLst>
              </p:cNvPr>
              <p:cNvSpPr>
                <a:spLocks noChangeArrowheads="1"/>
              </p:cNvSpPr>
              <p:nvPr/>
            </p:nvSpPr>
            <p:spPr bwMode="auto">
              <a:xfrm>
                <a:off x="2657" y="2144"/>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50" name="Freeform 91">
                <a:extLst>
                  <a:ext uri="{FF2B5EF4-FFF2-40B4-BE49-F238E27FC236}">
                    <a16:creationId xmlns:a16="http://schemas.microsoft.com/office/drawing/2014/main" id="{E1317027-4588-4972-98A8-0CDFFE216BB5}"/>
                  </a:ext>
                </a:extLst>
              </p:cNvPr>
              <p:cNvSpPr>
                <a:spLocks noChangeArrowheads="1"/>
              </p:cNvSpPr>
              <p:nvPr/>
            </p:nvSpPr>
            <p:spPr bwMode="auto">
              <a:xfrm>
                <a:off x="2805" y="2144"/>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5451" name="Line 92">
              <a:extLst>
                <a:ext uri="{FF2B5EF4-FFF2-40B4-BE49-F238E27FC236}">
                  <a16:creationId xmlns:a16="http://schemas.microsoft.com/office/drawing/2014/main" id="{A8A6017A-0897-42A3-8976-4BB1D7DA0463}"/>
                </a:ext>
              </a:extLst>
            </p:cNvPr>
            <p:cNvSpPr>
              <a:spLocks noChangeShapeType="1"/>
            </p:cNvSpPr>
            <p:nvPr/>
          </p:nvSpPr>
          <p:spPr bwMode="auto">
            <a:xfrm>
              <a:off x="2542" y="228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52" name="Freeform 93">
              <a:extLst>
                <a:ext uri="{FF2B5EF4-FFF2-40B4-BE49-F238E27FC236}">
                  <a16:creationId xmlns:a16="http://schemas.microsoft.com/office/drawing/2014/main" id="{F7E91FB1-6162-44E3-B491-D7F29443F5DA}"/>
                </a:ext>
              </a:extLst>
            </p:cNvPr>
            <p:cNvSpPr>
              <a:spLocks noChangeArrowheads="1"/>
            </p:cNvSpPr>
            <p:nvPr/>
          </p:nvSpPr>
          <p:spPr bwMode="auto">
            <a:xfrm>
              <a:off x="2604" y="2192"/>
              <a:ext cx="48" cy="97"/>
            </a:xfrm>
            <a:custGeom>
              <a:avLst/>
              <a:gdLst>
                <a:gd name="T0" fmla="*/ 0 w 48"/>
                <a:gd name="T1" fmla="*/ 96 h 97"/>
                <a:gd name="T2" fmla="*/ 0 w 48"/>
                <a:gd name="T3" fmla="*/ 0 h 97"/>
                <a:gd name="T4" fmla="*/ 47 w 48"/>
                <a:gd name="T5" fmla="*/ 0 h 97"/>
              </a:gdLst>
              <a:ahLst/>
              <a:cxnLst>
                <a:cxn ang="0">
                  <a:pos x="T0" y="T1"/>
                </a:cxn>
                <a:cxn ang="0">
                  <a:pos x="T2" y="T3"/>
                </a:cxn>
                <a:cxn ang="0">
                  <a:pos x="T4" y="T5"/>
                </a:cxn>
              </a:cxnLst>
              <a:rect l="0" t="0" r="r" b="b"/>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53" name="Line 94">
              <a:extLst>
                <a:ext uri="{FF2B5EF4-FFF2-40B4-BE49-F238E27FC236}">
                  <a16:creationId xmlns:a16="http://schemas.microsoft.com/office/drawing/2014/main" id="{93B6E881-A93C-4835-8EB6-73E0D8C59039}"/>
                </a:ext>
              </a:extLst>
            </p:cNvPr>
            <p:cNvSpPr>
              <a:spLocks noChangeShapeType="1"/>
            </p:cNvSpPr>
            <p:nvPr/>
          </p:nvSpPr>
          <p:spPr bwMode="auto">
            <a:xfrm>
              <a:off x="2958" y="2192"/>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54" name="Rectangle 95">
              <a:extLst>
                <a:ext uri="{FF2B5EF4-FFF2-40B4-BE49-F238E27FC236}">
                  <a16:creationId xmlns:a16="http://schemas.microsoft.com/office/drawing/2014/main" id="{48175DBB-73AA-457A-BF25-77A3EEB99C45}"/>
                </a:ext>
              </a:extLst>
            </p:cNvPr>
            <p:cNvSpPr>
              <a:spLocks noChangeArrowheads="1"/>
            </p:cNvSpPr>
            <p:nvPr/>
          </p:nvSpPr>
          <p:spPr bwMode="auto">
            <a:xfrm>
              <a:off x="3455" y="2146"/>
              <a:ext cx="41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Mem</a:t>
              </a:r>
            </a:p>
          </p:txBody>
        </p:sp>
        <p:grpSp>
          <p:nvGrpSpPr>
            <p:cNvPr id="15455" name="Group 96">
              <a:extLst>
                <a:ext uri="{FF2B5EF4-FFF2-40B4-BE49-F238E27FC236}">
                  <a16:creationId xmlns:a16="http://schemas.microsoft.com/office/drawing/2014/main" id="{949A7158-F57E-46CD-9D59-9C454AA55186}"/>
                </a:ext>
              </a:extLst>
            </p:cNvPr>
            <p:cNvGrpSpPr>
              <a:grpSpLocks/>
            </p:cNvGrpSpPr>
            <p:nvPr/>
          </p:nvGrpSpPr>
          <p:grpSpPr bwMode="auto">
            <a:xfrm>
              <a:off x="3506" y="2144"/>
              <a:ext cx="325" cy="289"/>
              <a:chOff x="3506" y="2144"/>
              <a:chExt cx="325" cy="289"/>
            </a:xfrm>
          </p:grpSpPr>
          <p:sp>
            <p:nvSpPr>
              <p:cNvPr id="15456" name="Freeform 97">
                <a:extLst>
                  <a:ext uri="{FF2B5EF4-FFF2-40B4-BE49-F238E27FC236}">
                    <a16:creationId xmlns:a16="http://schemas.microsoft.com/office/drawing/2014/main" id="{92BE998C-CA7D-4081-B914-AB1E8B99CDF8}"/>
                  </a:ext>
                </a:extLst>
              </p:cNvPr>
              <p:cNvSpPr>
                <a:spLocks noChangeArrowheads="1"/>
              </p:cNvSpPr>
              <p:nvPr/>
            </p:nvSpPr>
            <p:spPr bwMode="auto">
              <a:xfrm>
                <a:off x="3506" y="2144"/>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57" name="Freeform 98">
                <a:extLst>
                  <a:ext uri="{FF2B5EF4-FFF2-40B4-BE49-F238E27FC236}">
                    <a16:creationId xmlns:a16="http://schemas.microsoft.com/office/drawing/2014/main" id="{CD67B366-DEF7-4436-898C-2B8EC4791A21}"/>
                  </a:ext>
                </a:extLst>
              </p:cNvPr>
              <p:cNvSpPr>
                <a:spLocks noChangeArrowheads="1"/>
              </p:cNvSpPr>
              <p:nvPr/>
            </p:nvSpPr>
            <p:spPr bwMode="auto">
              <a:xfrm>
                <a:off x="3667" y="2144"/>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5458" name="Rectangle 99">
              <a:extLst>
                <a:ext uri="{FF2B5EF4-FFF2-40B4-BE49-F238E27FC236}">
                  <a16:creationId xmlns:a16="http://schemas.microsoft.com/office/drawing/2014/main" id="{5B5A0288-1C41-4903-BA00-198926E1FB66}"/>
                </a:ext>
              </a:extLst>
            </p:cNvPr>
            <p:cNvSpPr>
              <a:spLocks noChangeArrowheads="1"/>
            </p:cNvSpPr>
            <p:nvPr/>
          </p:nvSpPr>
          <p:spPr bwMode="auto">
            <a:xfrm>
              <a:off x="3947" y="2146"/>
              <a:ext cx="358"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5459" name="Group 100">
              <a:extLst>
                <a:ext uri="{FF2B5EF4-FFF2-40B4-BE49-F238E27FC236}">
                  <a16:creationId xmlns:a16="http://schemas.microsoft.com/office/drawing/2014/main" id="{80FEEAB6-F759-41DC-9A46-B93C3974867D}"/>
                </a:ext>
              </a:extLst>
            </p:cNvPr>
            <p:cNvGrpSpPr>
              <a:grpSpLocks/>
            </p:cNvGrpSpPr>
            <p:nvPr/>
          </p:nvGrpSpPr>
          <p:grpSpPr bwMode="auto">
            <a:xfrm>
              <a:off x="3974" y="2144"/>
              <a:ext cx="284" cy="289"/>
              <a:chOff x="3974" y="2144"/>
              <a:chExt cx="284" cy="289"/>
            </a:xfrm>
          </p:grpSpPr>
          <p:sp>
            <p:nvSpPr>
              <p:cNvPr id="15460" name="Freeform 101">
                <a:extLst>
                  <a:ext uri="{FF2B5EF4-FFF2-40B4-BE49-F238E27FC236}">
                    <a16:creationId xmlns:a16="http://schemas.microsoft.com/office/drawing/2014/main" id="{D08DBC6D-9129-468B-B8F7-A89A7B6F350E}"/>
                  </a:ext>
                </a:extLst>
              </p:cNvPr>
              <p:cNvSpPr>
                <a:spLocks noChangeArrowheads="1"/>
              </p:cNvSpPr>
              <p:nvPr/>
            </p:nvSpPr>
            <p:spPr bwMode="auto">
              <a:xfrm>
                <a:off x="3974" y="2144"/>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61" name="Freeform 102">
                <a:extLst>
                  <a:ext uri="{FF2B5EF4-FFF2-40B4-BE49-F238E27FC236}">
                    <a16:creationId xmlns:a16="http://schemas.microsoft.com/office/drawing/2014/main" id="{8320FDF8-8876-4DB4-AD4C-AE40F8935AAD}"/>
                  </a:ext>
                </a:extLst>
              </p:cNvPr>
              <p:cNvSpPr>
                <a:spLocks noChangeArrowheads="1"/>
              </p:cNvSpPr>
              <p:nvPr/>
            </p:nvSpPr>
            <p:spPr bwMode="auto">
              <a:xfrm>
                <a:off x="4115" y="2144"/>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5462" name="Line 103">
              <a:extLst>
                <a:ext uri="{FF2B5EF4-FFF2-40B4-BE49-F238E27FC236}">
                  <a16:creationId xmlns:a16="http://schemas.microsoft.com/office/drawing/2014/main" id="{4B905E69-93C5-4C70-9FF1-8315636AE8BA}"/>
                </a:ext>
              </a:extLst>
            </p:cNvPr>
            <p:cNvSpPr>
              <a:spLocks noChangeShapeType="1"/>
            </p:cNvSpPr>
            <p:nvPr/>
          </p:nvSpPr>
          <p:spPr bwMode="auto">
            <a:xfrm>
              <a:off x="3827" y="2288"/>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63" name="Line 104">
              <a:extLst>
                <a:ext uri="{FF2B5EF4-FFF2-40B4-BE49-F238E27FC236}">
                  <a16:creationId xmlns:a16="http://schemas.microsoft.com/office/drawing/2014/main" id="{43B3B68F-13C0-44F3-BEFB-F455D7D14296}"/>
                </a:ext>
              </a:extLst>
            </p:cNvPr>
            <p:cNvSpPr>
              <a:spLocks noChangeShapeType="1"/>
            </p:cNvSpPr>
            <p:nvPr/>
          </p:nvSpPr>
          <p:spPr bwMode="auto">
            <a:xfrm>
              <a:off x="3343" y="2288"/>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64" name="Freeform 105">
              <a:extLst>
                <a:ext uri="{FF2B5EF4-FFF2-40B4-BE49-F238E27FC236}">
                  <a16:creationId xmlns:a16="http://schemas.microsoft.com/office/drawing/2014/main" id="{4263ECBE-48BB-41A0-8426-3DC3356E663C}"/>
                </a:ext>
              </a:extLst>
            </p:cNvPr>
            <p:cNvSpPr>
              <a:spLocks noChangeArrowheads="1"/>
            </p:cNvSpPr>
            <p:nvPr/>
          </p:nvSpPr>
          <p:spPr bwMode="auto">
            <a:xfrm>
              <a:off x="3464" y="2288"/>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65" name="Line 106">
              <a:extLst>
                <a:ext uri="{FF2B5EF4-FFF2-40B4-BE49-F238E27FC236}">
                  <a16:creationId xmlns:a16="http://schemas.microsoft.com/office/drawing/2014/main" id="{D7C86CB1-2ACC-473D-AC08-5393D1574573}"/>
                </a:ext>
              </a:extLst>
            </p:cNvPr>
            <p:cNvSpPr>
              <a:spLocks noChangeShapeType="1"/>
            </p:cNvSpPr>
            <p:nvPr/>
          </p:nvSpPr>
          <p:spPr bwMode="auto">
            <a:xfrm>
              <a:off x="2958" y="2384"/>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66" name="Freeform 107">
              <a:extLst>
                <a:ext uri="{FF2B5EF4-FFF2-40B4-BE49-F238E27FC236}">
                  <a16:creationId xmlns:a16="http://schemas.microsoft.com/office/drawing/2014/main" id="{77C535BA-FBBD-41DB-82DF-22A3F37178A8}"/>
                </a:ext>
              </a:extLst>
            </p:cNvPr>
            <p:cNvSpPr>
              <a:spLocks noChangeArrowheads="1"/>
            </p:cNvSpPr>
            <p:nvPr/>
          </p:nvSpPr>
          <p:spPr bwMode="auto">
            <a:xfrm>
              <a:off x="3051" y="2283"/>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nvGrpSpPr>
          <p:cNvPr id="15467" name="Group 108">
            <a:extLst>
              <a:ext uri="{FF2B5EF4-FFF2-40B4-BE49-F238E27FC236}">
                <a16:creationId xmlns:a16="http://schemas.microsoft.com/office/drawing/2014/main" id="{8BFE6486-2874-4D3E-9E12-E9E5C5A7DB86}"/>
              </a:ext>
            </a:extLst>
          </p:cNvPr>
          <p:cNvGrpSpPr>
            <a:grpSpLocks/>
          </p:cNvGrpSpPr>
          <p:nvPr/>
        </p:nvGrpSpPr>
        <p:grpSpPr bwMode="auto">
          <a:xfrm>
            <a:off x="6629402" y="4800600"/>
            <a:ext cx="3376613" cy="812800"/>
            <a:chOff x="3312" y="2928"/>
            <a:chExt cx="2127" cy="512"/>
          </a:xfrm>
        </p:grpSpPr>
        <p:grpSp>
          <p:nvGrpSpPr>
            <p:cNvPr id="15468" name="Group 109">
              <a:extLst>
                <a:ext uri="{FF2B5EF4-FFF2-40B4-BE49-F238E27FC236}">
                  <a16:creationId xmlns:a16="http://schemas.microsoft.com/office/drawing/2014/main" id="{47680238-50B5-43D2-BA02-1106AB2DA4D4}"/>
                </a:ext>
              </a:extLst>
            </p:cNvPr>
            <p:cNvGrpSpPr>
              <a:grpSpLocks/>
            </p:cNvGrpSpPr>
            <p:nvPr/>
          </p:nvGrpSpPr>
          <p:grpSpPr bwMode="auto">
            <a:xfrm>
              <a:off x="4224" y="2928"/>
              <a:ext cx="225" cy="480"/>
              <a:chOff x="3538" y="2496"/>
              <a:chExt cx="225" cy="481"/>
            </a:xfrm>
          </p:grpSpPr>
          <p:sp>
            <p:nvSpPr>
              <p:cNvPr id="15469" name="Freeform 110">
                <a:extLst>
                  <a:ext uri="{FF2B5EF4-FFF2-40B4-BE49-F238E27FC236}">
                    <a16:creationId xmlns:a16="http://schemas.microsoft.com/office/drawing/2014/main" id="{2F741F6A-11DA-41AD-9EA2-7B912079C1C6}"/>
                  </a:ext>
                </a:extLst>
              </p:cNvPr>
              <p:cNvSpPr>
                <a:spLocks noChangeArrowheads="1"/>
              </p:cNvSpPr>
              <p:nvPr/>
            </p:nvSpPr>
            <p:spPr bwMode="auto">
              <a:xfrm>
                <a:off x="3550" y="2496"/>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70" name="Rectangle 111">
                <a:extLst>
                  <a:ext uri="{FF2B5EF4-FFF2-40B4-BE49-F238E27FC236}">
                    <a16:creationId xmlns:a16="http://schemas.microsoft.com/office/drawing/2014/main" id="{AEA617C7-DE89-4009-8B5E-AB1E9937AC54}"/>
                  </a:ext>
                </a:extLst>
              </p:cNvPr>
              <p:cNvSpPr>
                <a:spLocks noChangeArrowheads="1"/>
              </p:cNvSpPr>
              <p:nvPr/>
            </p:nvSpPr>
            <p:spPr bwMode="auto">
              <a:xfrm rot="5400000">
                <a:off x="3434" y="2595"/>
                <a:ext cx="37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ALU</a:t>
                </a:r>
              </a:p>
            </p:txBody>
          </p:sp>
        </p:grpSp>
        <p:grpSp>
          <p:nvGrpSpPr>
            <p:cNvPr id="15471" name="Group 112">
              <a:extLst>
                <a:ext uri="{FF2B5EF4-FFF2-40B4-BE49-F238E27FC236}">
                  <a16:creationId xmlns:a16="http://schemas.microsoft.com/office/drawing/2014/main" id="{CBA8DF56-38CA-4FEE-B0F3-7EF1067ED470}"/>
                </a:ext>
              </a:extLst>
            </p:cNvPr>
            <p:cNvGrpSpPr>
              <a:grpSpLocks/>
            </p:cNvGrpSpPr>
            <p:nvPr/>
          </p:nvGrpSpPr>
          <p:grpSpPr bwMode="auto">
            <a:xfrm>
              <a:off x="3338" y="3072"/>
              <a:ext cx="340" cy="259"/>
              <a:chOff x="2624" y="2592"/>
              <a:chExt cx="340" cy="294"/>
            </a:xfrm>
          </p:grpSpPr>
          <p:sp>
            <p:nvSpPr>
              <p:cNvPr id="15472" name="Freeform 113">
                <a:extLst>
                  <a:ext uri="{FF2B5EF4-FFF2-40B4-BE49-F238E27FC236}">
                    <a16:creationId xmlns:a16="http://schemas.microsoft.com/office/drawing/2014/main" id="{38BE395A-DF50-48E5-8B3B-20B6CD07E9F3}"/>
                  </a:ext>
                </a:extLst>
              </p:cNvPr>
              <p:cNvSpPr>
                <a:spLocks noChangeArrowheads="1"/>
              </p:cNvSpPr>
              <p:nvPr/>
            </p:nvSpPr>
            <p:spPr bwMode="auto">
              <a:xfrm>
                <a:off x="2816" y="2597"/>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chemeClr val="accent1"/>
              </a:solidFill>
              <a:ln w="25400" cap="rnd">
                <a:solidFill>
                  <a:schemeClr val="tx1"/>
                </a:solidFill>
                <a:round/>
                <a:headEnd/>
                <a:tailEnd/>
              </a:ln>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nvGrpSpPr>
              <p:cNvPr id="15473" name="Group 114">
                <a:extLst>
                  <a:ext uri="{FF2B5EF4-FFF2-40B4-BE49-F238E27FC236}">
                    <a16:creationId xmlns:a16="http://schemas.microsoft.com/office/drawing/2014/main" id="{1479CD24-B7A8-4E9E-AD18-2900438FF8F2}"/>
                  </a:ext>
                </a:extLst>
              </p:cNvPr>
              <p:cNvGrpSpPr>
                <a:grpSpLocks/>
              </p:cNvGrpSpPr>
              <p:nvPr/>
            </p:nvGrpSpPr>
            <p:grpSpPr bwMode="auto">
              <a:xfrm>
                <a:off x="2624" y="2592"/>
                <a:ext cx="340" cy="289"/>
                <a:chOff x="2624" y="2592"/>
                <a:chExt cx="340" cy="289"/>
              </a:xfrm>
            </p:grpSpPr>
            <p:sp>
              <p:nvSpPr>
                <p:cNvPr id="15474" name="Freeform 115">
                  <a:extLst>
                    <a:ext uri="{FF2B5EF4-FFF2-40B4-BE49-F238E27FC236}">
                      <a16:creationId xmlns:a16="http://schemas.microsoft.com/office/drawing/2014/main" id="{0E934928-89A1-469E-8C5C-A7D9E7F40B84}"/>
                    </a:ext>
                  </a:extLst>
                </p:cNvPr>
                <p:cNvSpPr>
                  <a:spLocks noChangeArrowheads="1"/>
                </p:cNvSpPr>
                <p:nvPr/>
              </p:nvSpPr>
              <p:spPr bwMode="auto">
                <a:xfrm>
                  <a:off x="2624" y="2592"/>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solidFill>
                  <a:schemeClr val="accent1"/>
                </a:solidFill>
                <a:ln w="25400" cap="rnd">
                  <a:solidFill>
                    <a:schemeClr val="tx1"/>
                  </a:solidFill>
                  <a:round/>
                  <a:headEnd/>
                  <a:tailEnd/>
                </a:ln>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75" name="Freeform 116">
                  <a:extLst>
                    <a:ext uri="{FF2B5EF4-FFF2-40B4-BE49-F238E27FC236}">
                      <a16:creationId xmlns:a16="http://schemas.microsoft.com/office/drawing/2014/main" id="{2CFBD92D-C79F-4CF7-936E-F48E90998BD4}"/>
                    </a:ext>
                  </a:extLst>
                </p:cNvPr>
                <p:cNvSpPr>
                  <a:spLocks noChangeArrowheads="1"/>
                </p:cNvSpPr>
                <p:nvPr/>
              </p:nvSpPr>
              <p:spPr bwMode="auto">
                <a:xfrm>
                  <a:off x="2793" y="2592"/>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solidFill>
                  <a:schemeClr val="accent1"/>
                </a:solidFill>
                <a:ln w="25400" cap="rnd">
                  <a:solidFill>
                    <a:schemeClr val="tx1"/>
                  </a:solidFill>
                  <a:round/>
                  <a:headEnd/>
                  <a:tailEnd/>
                </a:ln>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sp>
          <p:nvSpPr>
            <p:cNvPr id="15476" name="Rectangle 117">
              <a:extLst>
                <a:ext uri="{FF2B5EF4-FFF2-40B4-BE49-F238E27FC236}">
                  <a16:creationId xmlns:a16="http://schemas.microsoft.com/office/drawing/2014/main" id="{A705B7DD-05DB-43B7-83CC-C566D92CC5E6}"/>
                </a:ext>
              </a:extLst>
            </p:cNvPr>
            <p:cNvSpPr>
              <a:spLocks noChangeArrowheads="1"/>
            </p:cNvSpPr>
            <p:nvPr/>
          </p:nvSpPr>
          <p:spPr bwMode="auto">
            <a:xfrm>
              <a:off x="3312" y="3072"/>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Mem</a:t>
              </a:r>
            </a:p>
          </p:txBody>
        </p:sp>
        <p:sp>
          <p:nvSpPr>
            <p:cNvPr id="15477" name="Rectangle 118">
              <a:extLst>
                <a:ext uri="{FF2B5EF4-FFF2-40B4-BE49-F238E27FC236}">
                  <a16:creationId xmlns:a16="http://schemas.microsoft.com/office/drawing/2014/main" id="{402BB4A1-CC47-4031-9013-13D12F92AE6E}"/>
                </a:ext>
              </a:extLst>
            </p:cNvPr>
            <p:cNvSpPr>
              <a:spLocks noChangeArrowheads="1"/>
            </p:cNvSpPr>
            <p:nvPr/>
          </p:nvSpPr>
          <p:spPr bwMode="auto">
            <a:xfrm>
              <a:off x="3772" y="3079"/>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5478" name="Group 119">
              <a:extLst>
                <a:ext uri="{FF2B5EF4-FFF2-40B4-BE49-F238E27FC236}">
                  <a16:creationId xmlns:a16="http://schemas.microsoft.com/office/drawing/2014/main" id="{A2B53A8D-3D7F-4181-B568-9E623CF06E36}"/>
                </a:ext>
              </a:extLst>
            </p:cNvPr>
            <p:cNvGrpSpPr>
              <a:grpSpLocks/>
            </p:cNvGrpSpPr>
            <p:nvPr/>
          </p:nvGrpSpPr>
          <p:grpSpPr bwMode="auto">
            <a:xfrm>
              <a:off x="3791" y="3073"/>
              <a:ext cx="296" cy="254"/>
              <a:chOff x="3084" y="2592"/>
              <a:chExt cx="296" cy="289"/>
            </a:xfrm>
          </p:grpSpPr>
          <p:sp>
            <p:nvSpPr>
              <p:cNvPr id="15479" name="Freeform 120">
                <a:extLst>
                  <a:ext uri="{FF2B5EF4-FFF2-40B4-BE49-F238E27FC236}">
                    <a16:creationId xmlns:a16="http://schemas.microsoft.com/office/drawing/2014/main" id="{FB17EC7A-3454-4A82-B8C6-1747830280F1}"/>
                  </a:ext>
                </a:extLst>
              </p:cNvPr>
              <p:cNvSpPr>
                <a:spLocks noChangeArrowheads="1"/>
              </p:cNvSpPr>
              <p:nvPr/>
            </p:nvSpPr>
            <p:spPr bwMode="auto">
              <a:xfrm>
                <a:off x="3084" y="2592"/>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80" name="Freeform 121">
                <a:extLst>
                  <a:ext uri="{FF2B5EF4-FFF2-40B4-BE49-F238E27FC236}">
                    <a16:creationId xmlns:a16="http://schemas.microsoft.com/office/drawing/2014/main" id="{ACDD0B68-18CF-49E7-9869-79108E9685FF}"/>
                  </a:ext>
                </a:extLst>
              </p:cNvPr>
              <p:cNvSpPr>
                <a:spLocks noChangeArrowheads="1"/>
              </p:cNvSpPr>
              <p:nvPr/>
            </p:nvSpPr>
            <p:spPr bwMode="auto">
              <a:xfrm>
                <a:off x="3232" y="2592"/>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5481" name="Line 122">
              <a:extLst>
                <a:ext uri="{FF2B5EF4-FFF2-40B4-BE49-F238E27FC236}">
                  <a16:creationId xmlns:a16="http://schemas.microsoft.com/office/drawing/2014/main" id="{26631AE6-D94F-47AE-9B9C-06ECB0B808E1}"/>
                </a:ext>
              </a:extLst>
            </p:cNvPr>
            <p:cNvSpPr>
              <a:spLocks noChangeShapeType="1"/>
            </p:cNvSpPr>
            <p:nvPr/>
          </p:nvSpPr>
          <p:spPr bwMode="auto">
            <a:xfrm>
              <a:off x="3676" y="3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82" name="Freeform 123">
              <a:extLst>
                <a:ext uri="{FF2B5EF4-FFF2-40B4-BE49-F238E27FC236}">
                  <a16:creationId xmlns:a16="http://schemas.microsoft.com/office/drawing/2014/main" id="{DD4E6FE4-96BD-45D2-9170-18E79A5F0362}"/>
                </a:ext>
              </a:extLst>
            </p:cNvPr>
            <p:cNvSpPr>
              <a:spLocks noChangeArrowheads="1"/>
            </p:cNvSpPr>
            <p:nvPr/>
          </p:nvSpPr>
          <p:spPr bwMode="auto">
            <a:xfrm>
              <a:off x="3738" y="3115"/>
              <a:ext cx="48" cy="85"/>
            </a:xfrm>
            <a:custGeom>
              <a:avLst/>
              <a:gdLst>
                <a:gd name="T0" fmla="*/ 0 w 48"/>
                <a:gd name="T1" fmla="*/ 96 h 97"/>
                <a:gd name="T2" fmla="*/ 0 w 48"/>
                <a:gd name="T3" fmla="*/ 0 h 97"/>
                <a:gd name="T4" fmla="*/ 47 w 48"/>
                <a:gd name="T5" fmla="*/ 0 h 97"/>
              </a:gdLst>
              <a:ahLst/>
              <a:cxnLst>
                <a:cxn ang="0">
                  <a:pos x="T0" y="T1"/>
                </a:cxn>
                <a:cxn ang="0">
                  <a:pos x="T2" y="T3"/>
                </a:cxn>
                <a:cxn ang="0">
                  <a:pos x="T4" y="T5"/>
                </a:cxn>
              </a:cxnLst>
              <a:rect l="0" t="0" r="r" b="b"/>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83" name="Line 124">
              <a:extLst>
                <a:ext uri="{FF2B5EF4-FFF2-40B4-BE49-F238E27FC236}">
                  <a16:creationId xmlns:a16="http://schemas.microsoft.com/office/drawing/2014/main" id="{5F60A722-0120-4D02-92BF-183C853F6057}"/>
                </a:ext>
              </a:extLst>
            </p:cNvPr>
            <p:cNvSpPr>
              <a:spLocks noChangeShapeType="1"/>
            </p:cNvSpPr>
            <p:nvPr/>
          </p:nvSpPr>
          <p:spPr bwMode="auto">
            <a:xfrm>
              <a:off x="4092" y="3115"/>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84" name="Rectangle 125">
              <a:extLst>
                <a:ext uri="{FF2B5EF4-FFF2-40B4-BE49-F238E27FC236}">
                  <a16:creationId xmlns:a16="http://schemas.microsoft.com/office/drawing/2014/main" id="{ED628F7C-79D9-4949-8877-E90E54FF46B6}"/>
                </a:ext>
              </a:extLst>
            </p:cNvPr>
            <p:cNvSpPr>
              <a:spLocks noChangeArrowheads="1"/>
            </p:cNvSpPr>
            <p:nvPr/>
          </p:nvSpPr>
          <p:spPr bwMode="auto">
            <a:xfrm>
              <a:off x="4589" y="3075"/>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Mem</a:t>
              </a:r>
            </a:p>
          </p:txBody>
        </p:sp>
        <p:grpSp>
          <p:nvGrpSpPr>
            <p:cNvPr id="15485" name="Group 126">
              <a:extLst>
                <a:ext uri="{FF2B5EF4-FFF2-40B4-BE49-F238E27FC236}">
                  <a16:creationId xmlns:a16="http://schemas.microsoft.com/office/drawing/2014/main" id="{7A7B0563-B3ED-48D1-803F-E4E96ADA5C33}"/>
                </a:ext>
              </a:extLst>
            </p:cNvPr>
            <p:cNvGrpSpPr>
              <a:grpSpLocks/>
            </p:cNvGrpSpPr>
            <p:nvPr/>
          </p:nvGrpSpPr>
          <p:grpSpPr bwMode="auto">
            <a:xfrm>
              <a:off x="4640" y="3073"/>
              <a:ext cx="325" cy="254"/>
              <a:chOff x="3933" y="2592"/>
              <a:chExt cx="325" cy="289"/>
            </a:xfrm>
          </p:grpSpPr>
          <p:sp>
            <p:nvSpPr>
              <p:cNvPr id="15486" name="Freeform 127">
                <a:extLst>
                  <a:ext uri="{FF2B5EF4-FFF2-40B4-BE49-F238E27FC236}">
                    <a16:creationId xmlns:a16="http://schemas.microsoft.com/office/drawing/2014/main" id="{F626C18A-2FBF-4089-8A9C-BE0A725E32CA}"/>
                  </a:ext>
                </a:extLst>
              </p:cNvPr>
              <p:cNvSpPr>
                <a:spLocks noChangeArrowheads="1"/>
              </p:cNvSpPr>
              <p:nvPr/>
            </p:nvSpPr>
            <p:spPr bwMode="auto">
              <a:xfrm>
                <a:off x="3933" y="2592"/>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87" name="Freeform 128">
                <a:extLst>
                  <a:ext uri="{FF2B5EF4-FFF2-40B4-BE49-F238E27FC236}">
                    <a16:creationId xmlns:a16="http://schemas.microsoft.com/office/drawing/2014/main" id="{85190180-CCF5-4330-935F-0167D088CD0D}"/>
                  </a:ext>
                </a:extLst>
              </p:cNvPr>
              <p:cNvSpPr>
                <a:spLocks noChangeArrowheads="1"/>
              </p:cNvSpPr>
              <p:nvPr/>
            </p:nvSpPr>
            <p:spPr bwMode="auto">
              <a:xfrm>
                <a:off x="4094" y="2592"/>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5488" name="Rectangle 129">
              <a:extLst>
                <a:ext uri="{FF2B5EF4-FFF2-40B4-BE49-F238E27FC236}">
                  <a16:creationId xmlns:a16="http://schemas.microsoft.com/office/drawing/2014/main" id="{E1B75966-F00A-46B4-AA1B-9BA8EE9C761B}"/>
                </a:ext>
              </a:extLst>
            </p:cNvPr>
            <p:cNvSpPr>
              <a:spLocks noChangeArrowheads="1"/>
            </p:cNvSpPr>
            <p:nvPr/>
          </p:nvSpPr>
          <p:spPr bwMode="auto">
            <a:xfrm>
              <a:off x="5081" y="307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5489" name="Group 130">
              <a:extLst>
                <a:ext uri="{FF2B5EF4-FFF2-40B4-BE49-F238E27FC236}">
                  <a16:creationId xmlns:a16="http://schemas.microsoft.com/office/drawing/2014/main" id="{9E75B919-5A5C-4F5D-A78C-9D09D29CA39C}"/>
                </a:ext>
              </a:extLst>
            </p:cNvPr>
            <p:cNvGrpSpPr>
              <a:grpSpLocks/>
            </p:cNvGrpSpPr>
            <p:nvPr/>
          </p:nvGrpSpPr>
          <p:grpSpPr bwMode="auto">
            <a:xfrm>
              <a:off x="5108" y="3073"/>
              <a:ext cx="284" cy="254"/>
              <a:chOff x="4401" y="2592"/>
              <a:chExt cx="284" cy="289"/>
            </a:xfrm>
          </p:grpSpPr>
          <p:sp>
            <p:nvSpPr>
              <p:cNvPr id="15490" name="Freeform 131">
                <a:extLst>
                  <a:ext uri="{FF2B5EF4-FFF2-40B4-BE49-F238E27FC236}">
                    <a16:creationId xmlns:a16="http://schemas.microsoft.com/office/drawing/2014/main" id="{58E87D2B-6E7E-476F-8CA7-5B7FA8E88833}"/>
                  </a:ext>
                </a:extLst>
              </p:cNvPr>
              <p:cNvSpPr>
                <a:spLocks noChangeArrowheads="1"/>
              </p:cNvSpPr>
              <p:nvPr/>
            </p:nvSpPr>
            <p:spPr bwMode="auto">
              <a:xfrm>
                <a:off x="4401" y="2592"/>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91" name="Freeform 132">
                <a:extLst>
                  <a:ext uri="{FF2B5EF4-FFF2-40B4-BE49-F238E27FC236}">
                    <a16:creationId xmlns:a16="http://schemas.microsoft.com/office/drawing/2014/main" id="{DC7ACA89-BD21-465B-B124-5FF7072557EE}"/>
                  </a:ext>
                </a:extLst>
              </p:cNvPr>
              <p:cNvSpPr>
                <a:spLocks noChangeArrowheads="1"/>
              </p:cNvSpPr>
              <p:nvPr/>
            </p:nvSpPr>
            <p:spPr bwMode="auto">
              <a:xfrm>
                <a:off x="4542" y="2592"/>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5492" name="Line 133">
              <a:extLst>
                <a:ext uri="{FF2B5EF4-FFF2-40B4-BE49-F238E27FC236}">
                  <a16:creationId xmlns:a16="http://schemas.microsoft.com/office/drawing/2014/main" id="{21BAA6BE-E25E-484E-B5BB-C57460C2E251}"/>
                </a:ext>
              </a:extLst>
            </p:cNvPr>
            <p:cNvSpPr>
              <a:spLocks noChangeShapeType="1"/>
            </p:cNvSpPr>
            <p:nvPr/>
          </p:nvSpPr>
          <p:spPr bwMode="auto">
            <a:xfrm>
              <a:off x="4961" y="3200"/>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93" name="Line 134">
              <a:extLst>
                <a:ext uri="{FF2B5EF4-FFF2-40B4-BE49-F238E27FC236}">
                  <a16:creationId xmlns:a16="http://schemas.microsoft.com/office/drawing/2014/main" id="{BB2346F4-41CD-47DF-847F-2110BC0531C2}"/>
                </a:ext>
              </a:extLst>
            </p:cNvPr>
            <p:cNvSpPr>
              <a:spLocks noChangeShapeType="1"/>
            </p:cNvSpPr>
            <p:nvPr/>
          </p:nvSpPr>
          <p:spPr bwMode="auto">
            <a:xfrm>
              <a:off x="4477" y="3200"/>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94" name="Freeform 135">
              <a:extLst>
                <a:ext uri="{FF2B5EF4-FFF2-40B4-BE49-F238E27FC236}">
                  <a16:creationId xmlns:a16="http://schemas.microsoft.com/office/drawing/2014/main" id="{E20E8520-8CEE-4DA1-B2B1-87DAD57E1BCF}"/>
                </a:ext>
              </a:extLst>
            </p:cNvPr>
            <p:cNvSpPr>
              <a:spLocks noChangeArrowheads="1"/>
            </p:cNvSpPr>
            <p:nvPr/>
          </p:nvSpPr>
          <p:spPr bwMode="auto">
            <a:xfrm>
              <a:off x="4598" y="3200"/>
              <a:ext cx="431" cy="169"/>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95" name="Line 136">
              <a:extLst>
                <a:ext uri="{FF2B5EF4-FFF2-40B4-BE49-F238E27FC236}">
                  <a16:creationId xmlns:a16="http://schemas.microsoft.com/office/drawing/2014/main" id="{DBF0D250-0AE8-4ABB-97A1-32FD0D8E5A45}"/>
                </a:ext>
              </a:extLst>
            </p:cNvPr>
            <p:cNvSpPr>
              <a:spLocks noChangeShapeType="1"/>
            </p:cNvSpPr>
            <p:nvPr/>
          </p:nvSpPr>
          <p:spPr bwMode="auto">
            <a:xfrm>
              <a:off x="4080" y="3264"/>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496" name="Freeform 137">
              <a:extLst>
                <a:ext uri="{FF2B5EF4-FFF2-40B4-BE49-F238E27FC236}">
                  <a16:creationId xmlns:a16="http://schemas.microsoft.com/office/drawing/2014/main" id="{9BE1A56F-70E3-4438-A95D-07104A71F71A}"/>
                </a:ext>
              </a:extLst>
            </p:cNvPr>
            <p:cNvSpPr>
              <a:spLocks noChangeArrowheads="1"/>
            </p:cNvSpPr>
            <p:nvPr/>
          </p:nvSpPr>
          <p:spPr bwMode="auto">
            <a:xfrm>
              <a:off x="4185" y="3195"/>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nvGrpSpPr>
          <p:cNvPr id="31" name="Group 138">
            <a:extLst>
              <a:ext uri="{FF2B5EF4-FFF2-40B4-BE49-F238E27FC236}">
                <a16:creationId xmlns:a16="http://schemas.microsoft.com/office/drawing/2014/main" id="{8BC373CC-818B-402B-97B5-93A43D7AD69C}"/>
              </a:ext>
            </a:extLst>
          </p:cNvPr>
          <p:cNvGrpSpPr/>
          <p:nvPr/>
        </p:nvGrpSpPr>
        <p:grpSpPr bwMode="auto">
          <a:xfrm>
            <a:off x="5791182" y="4267200"/>
            <a:ext cx="3505200" cy="609600"/>
            <a:chOff x="3216" y="2832"/>
            <a:chExt cx="2736" cy="384"/>
          </a:xfrm>
          <a:solidFill>
            <a:srgbClr val="00B050"/>
          </a:solidFill>
        </p:grpSpPr>
        <p:sp>
          <p:nvSpPr>
            <p:cNvPr id="18571" name="AutoShape 139">
              <a:extLst>
                <a:ext uri="{FF2B5EF4-FFF2-40B4-BE49-F238E27FC236}">
                  <a16:creationId xmlns:a16="http://schemas.microsoft.com/office/drawing/2014/main" id="{49C4A2F7-5238-4661-96B5-B505993E9C6E}"/>
                </a:ext>
              </a:extLst>
            </p:cNvPr>
            <p:cNvSpPr>
              <a:spLocks noChangeArrowheads="1"/>
            </p:cNvSpPr>
            <p:nvPr/>
          </p:nvSpPr>
          <p:spPr bwMode="auto">
            <a:xfrm>
              <a:off x="3216" y="2832"/>
              <a:ext cx="480" cy="384"/>
            </a:xfrm>
            <a:prstGeom prst="cloudCallout">
              <a:avLst>
                <a:gd name="adj1" fmla="val 21875"/>
                <a:gd name="adj2" fmla="val 36981"/>
              </a:avLst>
            </a:prstGeom>
            <a:grpFill/>
            <a:ln w="28575">
              <a:solidFill>
                <a:schemeClr val="tx1"/>
              </a:solidFill>
              <a:round/>
            </a:ln>
            <a:effectLst/>
          </p:spPr>
          <p:txBody>
            <a:bodyPr wrap="none" anchor="ctr"/>
            <a:lstStyle/>
            <a:p>
              <a:pPr algn="ctr" fontAlgn="base">
                <a:spcBef>
                  <a:spcPct val="0"/>
                </a:spcBef>
                <a:spcAft>
                  <a:spcPct val="0"/>
                </a:spcAft>
                <a:defRPr/>
              </a:pPr>
              <a:r>
                <a:rPr lang="en-US" altLang="zh-CN" sz="1600" b="1">
                  <a:solidFill>
                    <a:srgbClr val="FFFFFF"/>
                  </a:solidFill>
                  <a:latin typeface="Garamond" panose="02020404030301010803" pitchFamily="18" charset="0"/>
                  <a:ea typeface="宋体" panose="02010600030101010101" pitchFamily="2" charset="-122"/>
                </a:rPr>
                <a:t>Bubble</a:t>
              </a:r>
            </a:p>
          </p:txBody>
        </p:sp>
        <p:sp>
          <p:nvSpPr>
            <p:cNvPr id="18572" name="AutoShape 140">
              <a:extLst>
                <a:ext uri="{FF2B5EF4-FFF2-40B4-BE49-F238E27FC236}">
                  <a16:creationId xmlns:a16="http://schemas.microsoft.com/office/drawing/2014/main" id="{F553E260-2D2C-4236-A32F-1BE0C5FDFCBF}"/>
                </a:ext>
              </a:extLst>
            </p:cNvPr>
            <p:cNvSpPr>
              <a:spLocks noChangeArrowheads="1"/>
            </p:cNvSpPr>
            <p:nvPr/>
          </p:nvSpPr>
          <p:spPr bwMode="auto">
            <a:xfrm>
              <a:off x="4272" y="2832"/>
              <a:ext cx="528" cy="384"/>
            </a:xfrm>
            <a:prstGeom prst="cloudCallout">
              <a:avLst>
                <a:gd name="adj1" fmla="val 15343"/>
                <a:gd name="adj2" fmla="val 36981"/>
              </a:avLst>
            </a:prstGeom>
            <a:grpFill/>
            <a:ln w="28575">
              <a:solidFill>
                <a:schemeClr val="tx1"/>
              </a:solidFill>
              <a:round/>
            </a:ln>
            <a:effectLst/>
          </p:spPr>
          <p:txBody>
            <a:bodyPr wrap="none" anchor="ctr"/>
            <a:lstStyle/>
            <a:p>
              <a:pPr algn="ctr" fontAlgn="base">
                <a:spcBef>
                  <a:spcPct val="0"/>
                </a:spcBef>
                <a:spcAft>
                  <a:spcPct val="0"/>
                </a:spcAft>
                <a:defRPr/>
              </a:pPr>
              <a:r>
                <a:rPr lang="en-US" altLang="zh-CN" sz="1600" b="1">
                  <a:solidFill>
                    <a:srgbClr val="FFFFFF"/>
                  </a:solidFill>
                  <a:latin typeface="Garamond" panose="02020404030301010803" pitchFamily="18" charset="0"/>
                  <a:ea typeface="宋体" panose="02010600030101010101" pitchFamily="2" charset="-122"/>
                </a:rPr>
                <a:t>Bubble</a:t>
              </a:r>
            </a:p>
          </p:txBody>
        </p:sp>
        <p:sp>
          <p:nvSpPr>
            <p:cNvPr id="18573" name="AutoShape 141">
              <a:extLst>
                <a:ext uri="{FF2B5EF4-FFF2-40B4-BE49-F238E27FC236}">
                  <a16:creationId xmlns:a16="http://schemas.microsoft.com/office/drawing/2014/main" id="{B811AC20-E92E-4DE7-8DF3-C48597E45996}"/>
                </a:ext>
              </a:extLst>
            </p:cNvPr>
            <p:cNvSpPr>
              <a:spLocks noChangeArrowheads="1"/>
            </p:cNvSpPr>
            <p:nvPr/>
          </p:nvSpPr>
          <p:spPr bwMode="auto">
            <a:xfrm>
              <a:off x="4848" y="2832"/>
              <a:ext cx="528" cy="384"/>
            </a:xfrm>
            <a:prstGeom prst="cloudCallout">
              <a:avLst>
                <a:gd name="adj1" fmla="val 15343"/>
                <a:gd name="adj2" fmla="val 36981"/>
              </a:avLst>
            </a:prstGeom>
            <a:grpFill/>
            <a:ln w="28575">
              <a:solidFill>
                <a:schemeClr val="tx1"/>
              </a:solidFill>
              <a:round/>
            </a:ln>
            <a:effectLst/>
          </p:spPr>
          <p:txBody>
            <a:bodyPr wrap="none" anchor="ctr"/>
            <a:lstStyle/>
            <a:p>
              <a:pPr algn="ctr" fontAlgn="base">
                <a:spcBef>
                  <a:spcPct val="0"/>
                </a:spcBef>
                <a:spcAft>
                  <a:spcPct val="0"/>
                </a:spcAft>
                <a:defRPr/>
              </a:pPr>
              <a:r>
                <a:rPr lang="en-US" altLang="zh-CN" sz="1600" b="1">
                  <a:solidFill>
                    <a:srgbClr val="FFFFFF"/>
                  </a:solidFill>
                  <a:latin typeface="Garamond" panose="02020404030301010803" pitchFamily="18" charset="0"/>
                  <a:ea typeface="宋体" panose="02010600030101010101" pitchFamily="2" charset="-122"/>
                </a:rPr>
                <a:t>Bubble</a:t>
              </a:r>
            </a:p>
          </p:txBody>
        </p:sp>
        <p:sp>
          <p:nvSpPr>
            <p:cNvPr id="18574" name="AutoShape 142">
              <a:extLst>
                <a:ext uri="{FF2B5EF4-FFF2-40B4-BE49-F238E27FC236}">
                  <a16:creationId xmlns:a16="http://schemas.microsoft.com/office/drawing/2014/main" id="{AC349C9C-2DA6-464A-8738-7EC4C95D1348}"/>
                </a:ext>
              </a:extLst>
            </p:cNvPr>
            <p:cNvSpPr>
              <a:spLocks noChangeArrowheads="1"/>
            </p:cNvSpPr>
            <p:nvPr/>
          </p:nvSpPr>
          <p:spPr bwMode="auto">
            <a:xfrm>
              <a:off x="5424" y="2832"/>
              <a:ext cx="528" cy="384"/>
            </a:xfrm>
            <a:prstGeom prst="cloudCallout">
              <a:avLst>
                <a:gd name="adj1" fmla="val 15343"/>
                <a:gd name="adj2" fmla="val 36981"/>
              </a:avLst>
            </a:prstGeom>
            <a:grpFill/>
            <a:ln w="28575">
              <a:solidFill>
                <a:schemeClr val="tx1"/>
              </a:solidFill>
              <a:round/>
            </a:ln>
            <a:effectLst/>
          </p:spPr>
          <p:txBody>
            <a:bodyPr wrap="none" anchor="ctr"/>
            <a:lstStyle/>
            <a:p>
              <a:pPr algn="ctr" fontAlgn="base">
                <a:spcBef>
                  <a:spcPct val="0"/>
                </a:spcBef>
                <a:spcAft>
                  <a:spcPct val="0"/>
                </a:spcAft>
                <a:defRPr/>
              </a:pPr>
              <a:r>
                <a:rPr lang="en-US" altLang="zh-CN" sz="1600" b="1">
                  <a:solidFill>
                    <a:srgbClr val="FFFFFF"/>
                  </a:solidFill>
                  <a:latin typeface="Garamond" panose="02020404030301010803" pitchFamily="18" charset="0"/>
                  <a:ea typeface="宋体" panose="02010600030101010101" pitchFamily="2" charset="-122"/>
                </a:rPr>
                <a:t>Bubble</a:t>
              </a:r>
            </a:p>
          </p:txBody>
        </p:sp>
        <p:sp>
          <p:nvSpPr>
            <p:cNvPr id="18575" name="AutoShape 143">
              <a:extLst>
                <a:ext uri="{FF2B5EF4-FFF2-40B4-BE49-F238E27FC236}">
                  <a16:creationId xmlns:a16="http://schemas.microsoft.com/office/drawing/2014/main" id="{D8726627-76EB-48BD-BFE9-218E27714C89}"/>
                </a:ext>
              </a:extLst>
            </p:cNvPr>
            <p:cNvSpPr>
              <a:spLocks noChangeArrowheads="1"/>
            </p:cNvSpPr>
            <p:nvPr/>
          </p:nvSpPr>
          <p:spPr bwMode="auto">
            <a:xfrm>
              <a:off x="3744" y="2832"/>
              <a:ext cx="528" cy="384"/>
            </a:xfrm>
            <a:prstGeom prst="cloudCallout">
              <a:avLst>
                <a:gd name="adj1" fmla="val 15343"/>
                <a:gd name="adj2" fmla="val 36981"/>
              </a:avLst>
            </a:prstGeom>
            <a:grpFill/>
            <a:ln w="28575">
              <a:solidFill>
                <a:schemeClr val="tx1"/>
              </a:solidFill>
              <a:round/>
            </a:ln>
            <a:effectLst/>
          </p:spPr>
          <p:txBody>
            <a:bodyPr wrap="none" anchor="ctr"/>
            <a:lstStyle/>
            <a:p>
              <a:pPr algn="ctr" fontAlgn="base">
                <a:spcBef>
                  <a:spcPct val="0"/>
                </a:spcBef>
                <a:spcAft>
                  <a:spcPct val="0"/>
                </a:spcAft>
                <a:defRPr/>
              </a:pPr>
              <a:r>
                <a:rPr lang="en-US" altLang="zh-CN" sz="1600" b="1">
                  <a:solidFill>
                    <a:srgbClr val="FFFFFF"/>
                  </a:solidFill>
                  <a:latin typeface="Garamond" panose="02020404030301010803" pitchFamily="18" charset="0"/>
                  <a:ea typeface="宋体" panose="02010600030101010101" pitchFamily="2" charset="-122"/>
                </a:rPr>
                <a:t>Bubble</a:t>
              </a:r>
            </a:p>
          </p:txBody>
        </p:sp>
      </p:grpSp>
      <p:sp>
        <p:nvSpPr>
          <p:cNvPr id="15498" name="Rectangle 144">
            <a:extLst>
              <a:ext uri="{FF2B5EF4-FFF2-40B4-BE49-F238E27FC236}">
                <a16:creationId xmlns:a16="http://schemas.microsoft.com/office/drawing/2014/main" id="{F47D8911-F9FA-4284-B943-77AF36901E5E}"/>
              </a:ext>
            </a:extLst>
          </p:cNvPr>
          <p:cNvSpPr>
            <a:spLocks noChangeArrowheads="1"/>
          </p:cNvSpPr>
          <p:nvPr/>
        </p:nvSpPr>
        <p:spPr bwMode="auto">
          <a:xfrm>
            <a:off x="2743200" y="4343400"/>
            <a:ext cx="685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2400">
                <a:solidFill>
                  <a:srgbClr val="FFFF00"/>
                </a:solidFill>
                <a:latin typeface="Garamond" panose="02020404030301010803" pitchFamily="18" charset="0"/>
                <a:ea typeface="宋体" panose="02010600030101010101" pitchFamily="2" charset="-122"/>
              </a:rPr>
              <a:t>Stall</a:t>
            </a:r>
          </a:p>
        </p:txBody>
      </p:sp>
      <p:sp>
        <p:nvSpPr>
          <p:cNvPr id="15499" name="灯片编号占位符 144">
            <a:extLst>
              <a:ext uri="{FF2B5EF4-FFF2-40B4-BE49-F238E27FC236}">
                <a16:creationId xmlns:a16="http://schemas.microsoft.com/office/drawing/2014/main" id="{DFAC0BDB-FE16-4095-B8D8-8AF0D3423527}"/>
              </a:ext>
            </a:extLst>
          </p:cNvPr>
          <p:cNvSpPr>
            <a:spLocks noGrp="1" noChangeArrowheads="1"/>
          </p:cNvSpPr>
          <p:nvPr>
            <p:ph type="sldNum" sz="quarter" idx="11"/>
          </p:nvPr>
        </p:nvSpPr>
        <p:spPr>
          <a:xfrm>
            <a:off x="4648200" y="6248400"/>
            <a:ext cx="2895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fld id="{A3297435-8C8A-4C1C-9BB2-67139A95E78E}" type="slidenum">
              <a:rPr lang="zh-CN" altLang="en-US">
                <a:solidFill>
                  <a:srgbClr val="FFFFFF"/>
                </a:solidFill>
                <a:ea typeface="宋体" panose="02010600030101010101" pitchFamily="2" charset="-122"/>
              </a:rPr>
              <a:pPr algn="ctr" fontAlgn="base">
                <a:spcBef>
                  <a:spcPct val="0"/>
                </a:spcBef>
                <a:spcAft>
                  <a:spcPct val="0"/>
                </a:spcAft>
              </a:pPr>
              <a:t>358</a:t>
            </a:fld>
            <a:endParaRPr lang="zh-CN" altLang="en-US">
              <a:solidFill>
                <a:srgbClr val="FFFFFF"/>
              </a:solidFill>
              <a:ea typeface="宋体" panose="02010600030101010101" pitchFamily="2" charset="-122"/>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385" name="Group 2">
            <a:extLst>
              <a:ext uri="{FF2B5EF4-FFF2-40B4-BE49-F238E27FC236}">
                <a16:creationId xmlns:a16="http://schemas.microsoft.com/office/drawing/2014/main" id="{1C074361-FC0C-41FD-90BA-249726959DE2}"/>
              </a:ext>
            </a:extLst>
          </p:cNvPr>
          <p:cNvGrpSpPr>
            <a:grpSpLocks/>
          </p:cNvGrpSpPr>
          <p:nvPr/>
        </p:nvGrpSpPr>
        <p:grpSpPr bwMode="auto">
          <a:xfrm>
            <a:off x="2436813" y="1371601"/>
            <a:ext cx="7456488" cy="3281363"/>
            <a:chOff x="719" y="1248"/>
            <a:chExt cx="4697" cy="2067"/>
          </a:xfrm>
        </p:grpSpPr>
        <p:grpSp>
          <p:nvGrpSpPr>
            <p:cNvPr id="16386" name="Group 3">
              <a:extLst>
                <a:ext uri="{FF2B5EF4-FFF2-40B4-BE49-F238E27FC236}">
                  <a16:creationId xmlns:a16="http://schemas.microsoft.com/office/drawing/2014/main" id="{3A3F7A44-F14A-46B6-836A-1E9A8E590536}"/>
                </a:ext>
              </a:extLst>
            </p:cNvPr>
            <p:cNvGrpSpPr>
              <a:grpSpLocks/>
            </p:cNvGrpSpPr>
            <p:nvPr/>
          </p:nvGrpSpPr>
          <p:grpSpPr bwMode="auto">
            <a:xfrm>
              <a:off x="3094" y="1728"/>
              <a:ext cx="317" cy="259"/>
              <a:chOff x="2624" y="1200"/>
              <a:chExt cx="340" cy="294"/>
            </a:xfrm>
          </p:grpSpPr>
          <p:sp>
            <p:nvSpPr>
              <p:cNvPr id="16387" name="Freeform 4">
                <a:extLst>
                  <a:ext uri="{FF2B5EF4-FFF2-40B4-BE49-F238E27FC236}">
                    <a16:creationId xmlns:a16="http://schemas.microsoft.com/office/drawing/2014/main" id="{1F00AE10-47FE-4099-A26B-8BC7E338C7FF}"/>
                  </a:ext>
                </a:extLst>
              </p:cNvPr>
              <p:cNvSpPr>
                <a:spLocks noChangeArrowheads="1"/>
              </p:cNvSpPr>
              <p:nvPr/>
            </p:nvSpPr>
            <p:spPr bwMode="auto">
              <a:xfrm>
                <a:off x="2816" y="1205"/>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chemeClr val="accent1"/>
              </a:solidFill>
              <a:ln w="25400" cap="rnd">
                <a:solidFill>
                  <a:schemeClr val="tx1"/>
                </a:solidFill>
                <a:round/>
                <a:headEnd/>
                <a:tailEnd/>
              </a:ln>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nvGrpSpPr>
              <p:cNvPr id="16388" name="Group 5">
                <a:extLst>
                  <a:ext uri="{FF2B5EF4-FFF2-40B4-BE49-F238E27FC236}">
                    <a16:creationId xmlns:a16="http://schemas.microsoft.com/office/drawing/2014/main" id="{55990FF1-3400-41CE-A1C4-CF70ECED21EC}"/>
                  </a:ext>
                </a:extLst>
              </p:cNvPr>
              <p:cNvGrpSpPr>
                <a:grpSpLocks/>
              </p:cNvGrpSpPr>
              <p:nvPr/>
            </p:nvGrpSpPr>
            <p:grpSpPr bwMode="auto">
              <a:xfrm>
                <a:off x="2624" y="1200"/>
                <a:ext cx="340" cy="289"/>
                <a:chOff x="2624" y="1200"/>
                <a:chExt cx="340" cy="289"/>
              </a:xfrm>
            </p:grpSpPr>
            <p:sp>
              <p:nvSpPr>
                <p:cNvPr id="16389" name="Freeform 6">
                  <a:extLst>
                    <a:ext uri="{FF2B5EF4-FFF2-40B4-BE49-F238E27FC236}">
                      <a16:creationId xmlns:a16="http://schemas.microsoft.com/office/drawing/2014/main" id="{1B35EE1D-9AC1-4F63-B058-5B25618B705A}"/>
                    </a:ext>
                  </a:extLst>
                </p:cNvPr>
                <p:cNvSpPr>
                  <a:spLocks noChangeArrowheads="1"/>
                </p:cNvSpPr>
                <p:nvPr/>
              </p:nvSpPr>
              <p:spPr bwMode="auto">
                <a:xfrm>
                  <a:off x="2624" y="1200"/>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solidFill>
                  <a:schemeClr val="accent1"/>
                </a:solidFill>
                <a:ln w="25400" cap="rnd">
                  <a:solidFill>
                    <a:schemeClr val="tx1"/>
                  </a:solidFill>
                  <a:round/>
                  <a:headEnd/>
                  <a:tailEnd/>
                </a:ln>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390" name="Freeform 7">
                  <a:extLst>
                    <a:ext uri="{FF2B5EF4-FFF2-40B4-BE49-F238E27FC236}">
                      <a16:creationId xmlns:a16="http://schemas.microsoft.com/office/drawing/2014/main" id="{21F0326E-C56A-43ED-AE7A-9D2F09339243}"/>
                    </a:ext>
                  </a:extLst>
                </p:cNvPr>
                <p:cNvSpPr>
                  <a:spLocks noChangeArrowheads="1"/>
                </p:cNvSpPr>
                <p:nvPr/>
              </p:nvSpPr>
              <p:spPr bwMode="auto">
                <a:xfrm>
                  <a:off x="2793" y="1200"/>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solidFill>
                  <a:schemeClr val="accent1"/>
                </a:solidFill>
                <a:ln w="25400" cap="rnd">
                  <a:solidFill>
                    <a:schemeClr val="tx1"/>
                  </a:solidFill>
                  <a:round/>
                  <a:headEnd/>
                  <a:tailEnd/>
                </a:ln>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grpSp>
          <p:nvGrpSpPr>
            <p:cNvPr id="16391" name="Group 8">
              <a:extLst>
                <a:ext uri="{FF2B5EF4-FFF2-40B4-BE49-F238E27FC236}">
                  <a16:creationId xmlns:a16="http://schemas.microsoft.com/office/drawing/2014/main" id="{AF0E1896-7780-47AB-9468-8D6E2D712059}"/>
                </a:ext>
              </a:extLst>
            </p:cNvPr>
            <p:cNvGrpSpPr>
              <a:grpSpLocks/>
            </p:cNvGrpSpPr>
            <p:nvPr/>
          </p:nvGrpSpPr>
          <p:grpSpPr bwMode="auto">
            <a:xfrm>
              <a:off x="3072" y="2928"/>
              <a:ext cx="340" cy="259"/>
              <a:chOff x="2624" y="2592"/>
              <a:chExt cx="340" cy="294"/>
            </a:xfrm>
          </p:grpSpPr>
          <p:sp>
            <p:nvSpPr>
              <p:cNvPr id="16392" name="Freeform 9">
                <a:extLst>
                  <a:ext uri="{FF2B5EF4-FFF2-40B4-BE49-F238E27FC236}">
                    <a16:creationId xmlns:a16="http://schemas.microsoft.com/office/drawing/2014/main" id="{61D639BB-578A-4528-9593-AA189741F62D}"/>
                  </a:ext>
                </a:extLst>
              </p:cNvPr>
              <p:cNvSpPr>
                <a:spLocks noChangeArrowheads="1"/>
              </p:cNvSpPr>
              <p:nvPr/>
            </p:nvSpPr>
            <p:spPr bwMode="auto">
              <a:xfrm>
                <a:off x="2816" y="2597"/>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solidFill>
                <a:srgbClr val="FF0000"/>
              </a:solidFill>
              <a:ln w="25400" cap="rnd">
                <a:solidFill>
                  <a:schemeClr val="tx1"/>
                </a:solidFill>
                <a:round/>
                <a:headEnd/>
                <a:tailEnd/>
              </a:ln>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nvGrpSpPr>
              <p:cNvPr id="16393" name="Group 10">
                <a:extLst>
                  <a:ext uri="{FF2B5EF4-FFF2-40B4-BE49-F238E27FC236}">
                    <a16:creationId xmlns:a16="http://schemas.microsoft.com/office/drawing/2014/main" id="{45C233F4-37C6-482F-9D02-34F58FC09A3D}"/>
                  </a:ext>
                </a:extLst>
              </p:cNvPr>
              <p:cNvGrpSpPr>
                <a:grpSpLocks/>
              </p:cNvGrpSpPr>
              <p:nvPr/>
            </p:nvGrpSpPr>
            <p:grpSpPr bwMode="auto">
              <a:xfrm>
                <a:off x="2624" y="2592"/>
                <a:ext cx="340" cy="289"/>
                <a:chOff x="2624" y="2592"/>
                <a:chExt cx="340" cy="289"/>
              </a:xfrm>
            </p:grpSpPr>
            <p:sp>
              <p:nvSpPr>
                <p:cNvPr id="16394" name="Freeform 11">
                  <a:extLst>
                    <a:ext uri="{FF2B5EF4-FFF2-40B4-BE49-F238E27FC236}">
                      <a16:creationId xmlns:a16="http://schemas.microsoft.com/office/drawing/2014/main" id="{9E6CAFB6-BABB-4E9E-AE1D-68B704D8E0E6}"/>
                    </a:ext>
                  </a:extLst>
                </p:cNvPr>
                <p:cNvSpPr>
                  <a:spLocks noChangeArrowheads="1"/>
                </p:cNvSpPr>
                <p:nvPr/>
              </p:nvSpPr>
              <p:spPr bwMode="auto">
                <a:xfrm>
                  <a:off x="2624" y="2592"/>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solidFill>
                  <a:srgbClr val="FF0000"/>
                </a:solidFill>
                <a:ln w="25400" cap="rnd">
                  <a:solidFill>
                    <a:schemeClr val="tx1"/>
                  </a:solidFill>
                  <a:round/>
                  <a:headEnd/>
                  <a:tailEnd/>
                </a:ln>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395" name="Freeform 12">
                  <a:extLst>
                    <a:ext uri="{FF2B5EF4-FFF2-40B4-BE49-F238E27FC236}">
                      <a16:creationId xmlns:a16="http://schemas.microsoft.com/office/drawing/2014/main" id="{A7B182D7-C36E-4029-8C02-C819A9DA5E9D}"/>
                    </a:ext>
                  </a:extLst>
                </p:cNvPr>
                <p:cNvSpPr>
                  <a:spLocks noChangeArrowheads="1"/>
                </p:cNvSpPr>
                <p:nvPr/>
              </p:nvSpPr>
              <p:spPr bwMode="auto">
                <a:xfrm>
                  <a:off x="2793" y="2592"/>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solidFill>
                  <a:srgbClr val="FF0000"/>
                </a:solidFill>
                <a:ln w="25400" cap="rnd">
                  <a:solidFill>
                    <a:schemeClr val="tx1"/>
                  </a:solidFill>
                  <a:round/>
                  <a:headEnd/>
                  <a:tailEnd/>
                </a:ln>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sp>
          <p:nvSpPr>
            <p:cNvPr id="16396" name="Rectangle 13">
              <a:extLst>
                <a:ext uri="{FF2B5EF4-FFF2-40B4-BE49-F238E27FC236}">
                  <a16:creationId xmlns:a16="http://schemas.microsoft.com/office/drawing/2014/main" id="{348217BA-2E05-4C0C-8675-9B657DD88F56}"/>
                </a:ext>
              </a:extLst>
            </p:cNvPr>
            <p:cNvSpPr>
              <a:spLocks noChangeArrowheads="1"/>
            </p:cNvSpPr>
            <p:nvPr/>
          </p:nvSpPr>
          <p:spPr bwMode="auto">
            <a:xfrm>
              <a:off x="3046" y="2931"/>
              <a:ext cx="2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IM</a:t>
              </a:r>
            </a:p>
          </p:txBody>
        </p:sp>
        <p:sp>
          <p:nvSpPr>
            <p:cNvPr id="16397" name="Rectangle 14">
              <a:extLst>
                <a:ext uri="{FF2B5EF4-FFF2-40B4-BE49-F238E27FC236}">
                  <a16:creationId xmlns:a16="http://schemas.microsoft.com/office/drawing/2014/main" id="{FEC46FDF-728C-4634-9417-12462373B8DE}"/>
                </a:ext>
              </a:extLst>
            </p:cNvPr>
            <p:cNvSpPr>
              <a:spLocks noChangeArrowheads="1"/>
            </p:cNvSpPr>
            <p:nvPr/>
          </p:nvSpPr>
          <p:spPr bwMode="auto">
            <a:xfrm>
              <a:off x="719" y="1723"/>
              <a:ext cx="228" cy="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algn="ctr" fontAlgn="base">
                <a:lnSpc>
                  <a:spcPct val="80000"/>
                </a:lnSpc>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I</a:t>
              </a:r>
            </a:p>
            <a:p>
              <a:pPr algn="ctr" fontAlgn="base">
                <a:lnSpc>
                  <a:spcPct val="80000"/>
                </a:lnSpc>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n</a:t>
              </a:r>
            </a:p>
            <a:p>
              <a:pPr algn="ctr" fontAlgn="base">
                <a:lnSpc>
                  <a:spcPct val="80000"/>
                </a:lnSpc>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s</a:t>
              </a:r>
            </a:p>
            <a:p>
              <a:pPr algn="ctr" fontAlgn="base">
                <a:lnSpc>
                  <a:spcPct val="80000"/>
                </a:lnSpc>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t</a:t>
              </a:r>
            </a:p>
            <a:p>
              <a:pPr algn="ctr" fontAlgn="base">
                <a:lnSpc>
                  <a:spcPct val="80000"/>
                </a:lnSpc>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r.</a:t>
              </a:r>
            </a:p>
            <a:p>
              <a:pPr algn="ctr" fontAlgn="base">
                <a:lnSpc>
                  <a:spcPct val="80000"/>
                </a:lnSpc>
                <a:spcBef>
                  <a:spcPct val="0"/>
                </a:spcBef>
                <a:spcAft>
                  <a:spcPct val="0"/>
                </a:spcAft>
              </a:pPr>
              <a:endParaRPr lang="en-US" altLang="zh-CN" i="1">
                <a:solidFill>
                  <a:srgbClr val="FFFFFF"/>
                </a:solidFill>
                <a:latin typeface="Arial" panose="020B0604020202020204" pitchFamily="34" charset="0"/>
                <a:ea typeface="宋体" panose="02010600030101010101" pitchFamily="2" charset="-122"/>
              </a:endParaRPr>
            </a:p>
            <a:p>
              <a:pPr algn="ctr" fontAlgn="base">
                <a:lnSpc>
                  <a:spcPct val="80000"/>
                </a:lnSpc>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O</a:t>
              </a:r>
            </a:p>
            <a:p>
              <a:pPr algn="ctr" fontAlgn="base">
                <a:lnSpc>
                  <a:spcPct val="80000"/>
                </a:lnSpc>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r</a:t>
              </a:r>
            </a:p>
            <a:p>
              <a:pPr algn="ctr" fontAlgn="base">
                <a:lnSpc>
                  <a:spcPct val="80000"/>
                </a:lnSpc>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d</a:t>
              </a:r>
            </a:p>
            <a:p>
              <a:pPr algn="ctr" fontAlgn="base">
                <a:lnSpc>
                  <a:spcPct val="80000"/>
                </a:lnSpc>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e</a:t>
              </a:r>
            </a:p>
            <a:p>
              <a:pPr algn="ctr" fontAlgn="base">
                <a:lnSpc>
                  <a:spcPct val="80000"/>
                </a:lnSpc>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r</a:t>
              </a:r>
            </a:p>
          </p:txBody>
        </p:sp>
        <p:sp>
          <p:nvSpPr>
            <p:cNvPr id="16398" name="Line 15">
              <a:extLst>
                <a:ext uri="{FF2B5EF4-FFF2-40B4-BE49-F238E27FC236}">
                  <a16:creationId xmlns:a16="http://schemas.microsoft.com/office/drawing/2014/main" id="{1A677B12-311B-4443-9E5D-17010FCD46D9}"/>
                </a:ext>
              </a:extLst>
            </p:cNvPr>
            <p:cNvSpPr>
              <a:spLocks noChangeShapeType="1"/>
            </p:cNvSpPr>
            <p:nvPr/>
          </p:nvSpPr>
          <p:spPr bwMode="auto">
            <a:xfrm flipH="1">
              <a:off x="1008" y="1728"/>
              <a:ext cx="0" cy="14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399" name="Line 16">
              <a:extLst>
                <a:ext uri="{FF2B5EF4-FFF2-40B4-BE49-F238E27FC236}">
                  <a16:creationId xmlns:a16="http://schemas.microsoft.com/office/drawing/2014/main" id="{CF7094CB-DCB7-4E38-82F9-471FD58EFF0E}"/>
                </a:ext>
              </a:extLst>
            </p:cNvPr>
            <p:cNvSpPr>
              <a:spLocks noChangeShapeType="1"/>
            </p:cNvSpPr>
            <p:nvPr/>
          </p:nvSpPr>
          <p:spPr bwMode="auto">
            <a:xfrm>
              <a:off x="1440" y="1488"/>
              <a:ext cx="397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00" name="Rectangle 17">
              <a:extLst>
                <a:ext uri="{FF2B5EF4-FFF2-40B4-BE49-F238E27FC236}">
                  <a16:creationId xmlns:a16="http://schemas.microsoft.com/office/drawing/2014/main" id="{39723BD0-BB57-47B6-BF62-5DF44EC12E1F}"/>
                </a:ext>
              </a:extLst>
            </p:cNvPr>
            <p:cNvSpPr>
              <a:spLocks noChangeArrowheads="1"/>
            </p:cNvSpPr>
            <p:nvPr/>
          </p:nvSpPr>
          <p:spPr bwMode="auto">
            <a:xfrm>
              <a:off x="2640" y="1248"/>
              <a:ext cx="133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i="1">
                  <a:solidFill>
                    <a:srgbClr val="FFFFFF"/>
                  </a:solidFill>
                  <a:latin typeface="Arial" panose="020B0604020202020204" pitchFamily="34" charset="0"/>
                  <a:ea typeface="宋体" panose="02010600030101010101" pitchFamily="2" charset="-122"/>
                </a:rPr>
                <a:t>Time (clock cycles)</a:t>
              </a:r>
            </a:p>
          </p:txBody>
        </p:sp>
        <p:sp>
          <p:nvSpPr>
            <p:cNvPr id="16401" name="Rectangle 18">
              <a:extLst>
                <a:ext uri="{FF2B5EF4-FFF2-40B4-BE49-F238E27FC236}">
                  <a16:creationId xmlns:a16="http://schemas.microsoft.com/office/drawing/2014/main" id="{364DD660-EAA3-495F-8F8D-2541B4663106}"/>
                </a:ext>
              </a:extLst>
            </p:cNvPr>
            <p:cNvSpPr>
              <a:spLocks noChangeArrowheads="1"/>
            </p:cNvSpPr>
            <p:nvPr/>
          </p:nvSpPr>
          <p:spPr bwMode="auto">
            <a:xfrm>
              <a:off x="1020" y="1793"/>
              <a:ext cx="57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2400">
                  <a:solidFill>
                    <a:srgbClr val="FFFFFF"/>
                  </a:solidFill>
                  <a:latin typeface="Garamond" panose="02020404030301010803" pitchFamily="18" charset="0"/>
                  <a:ea typeface="宋体" panose="02010600030101010101" pitchFamily="2" charset="-122"/>
                </a:rPr>
                <a:t>Ld/St</a:t>
              </a:r>
              <a:endParaRPr lang="en-US" altLang="zh-CN" sz="2800" b="1">
                <a:solidFill>
                  <a:srgbClr val="FFFFFF"/>
                </a:solidFill>
                <a:latin typeface="Arial" panose="020B0604020202020204" pitchFamily="34" charset="0"/>
                <a:ea typeface="宋体" panose="02010600030101010101" pitchFamily="2" charset="-122"/>
              </a:endParaRPr>
            </a:p>
          </p:txBody>
        </p:sp>
        <p:sp>
          <p:nvSpPr>
            <p:cNvPr id="16402" name="Rectangle 19">
              <a:extLst>
                <a:ext uri="{FF2B5EF4-FFF2-40B4-BE49-F238E27FC236}">
                  <a16:creationId xmlns:a16="http://schemas.microsoft.com/office/drawing/2014/main" id="{B0FF1E99-2D30-4D8A-BB23-B37FA6510CB7}"/>
                </a:ext>
              </a:extLst>
            </p:cNvPr>
            <p:cNvSpPr>
              <a:spLocks noChangeArrowheads="1"/>
            </p:cNvSpPr>
            <p:nvPr/>
          </p:nvSpPr>
          <p:spPr bwMode="auto">
            <a:xfrm>
              <a:off x="1004" y="2159"/>
              <a:ext cx="61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2400">
                  <a:solidFill>
                    <a:srgbClr val="FFFFFF"/>
                  </a:solidFill>
                  <a:latin typeface="Garamond" panose="02020404030301010803" pitchFamily="18" charset="0"/>
                  <a:ea typeface="宋体" panose="02010600030101010101" pitchFamily="2" charset="-122"/>
                </a:rPr>
                <a:t>Instr 1</a:t>
              </a:r>
              <a:endParaRPr lang="en-US" altLang="zh-CN" sz="2800" b="1">
                <a:solidFill>
                  <a:srgbClr val="FFFFFF"/>
                </a:solidFill>
                <a:latin typeface="Arial" panose="020B0604020202020204" pitchFamily="34" charset="0"/>
                <a:ea typeface="宋体" panose="02010600030101010101" pitchFamily="2" charset="-122"/>
              </a:endParaRPr>
            </a:p>
          </p:txBody>
        </p:sp>
        <p:sp>
          <p:nvSpPr>
            <p:cNvPr id="16403" name="Rectangle 20">
              <a:extLst>
                <a:ext uri="{FF2B5EF4-FFF2-40B4-BE49-F238E27FC236}">
                  <a16:creationId xmlns:a16="http://schemas.microsoft.com/office/drawing/2014/main" id="{E916D7B8-5A08-46E7-92A5-0FBE4CBED69A}"/>
                </a:ext>
              </a:extLst>
            </p:cNvPr>
            <p:cNvSpPr>
              <a:spLocks noChangeArrowheads="1"/>
            </p:cNvSpPr>
            <p:nvPr/>
          </p:nvSpPr>
          <p:spPr bwMode="auto">
            <a:xfrm>
              <a:off x="996" y="2568"/>
              <a:ext cx="61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2400">
                  <a:solidFill>
                    <a:srgbClr val="FFFFFF"/>
                  </a:solidFill>
                  <a:latin typeface="Garamond" panose="02020404030301010803" pitchFamily="18" charset="0"/>
                  <a:ea typeface="宋体" panose="02010600030101010101" pitchFamily="2" charset="-122"/>
                </a:rPr>
                <a:t>Instr 2</a:t>
              </a:r>
              <a:endParaRPr lang="en-US" altLang="zh-CN" sz="2800" b="1">
                <a:solidFill>
                  <a:srgbClr val="FFFFFF"/>
                </a:solidFill>
                <a:latin typeface="Arial" panose="020B0604020202020204" pitchFamily="34" charset="0"/>
                <a:ea typeface="宋体" panose="02010600030101010101" pitchFamily="2" charset="-122"/>
              </a:endParaRPr>
            </a:p>
          </p:txBody>
        </p:sp>
        <p:sp>
          <p:nvSpPr>
            <p:cNvPr id="16404" name="Rectangle 21">
              <a:extLst>
                <a:ext uri="{FF2B5EF4-FFF2-40B4-BE49-F238E27FC236}">
                  <a16:creationId xmlns:a16="http://schemas.microsoft.com/office/drawing/2014/main" id="{D2CC9C07-2514-4DF9-B789-B8528868A971}"/>
                </a:ext>
              </a:extLst>
            </p:cNvPr>
            <p:cNvSpPr>
              <a:spLocks noChangeArrowheads="1"/>
            </p:cNvSpPr>
            <p:nvPr/>
          </p:nvSpPr>
          <p:spPr bwMode="auto">
            <a:xfrm>
              <a:off x="1039" y="2946"/>
              <a:ext cx="61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2400">
                  <a:solidFill>
                    <a:srgbClr val="FFFFFF"/>
                  </a:solidFill>
                  <a:latin typeface="Garamond" panose="02020404030301010803" pitchFamily="18" charset="0"/>
                  <a:ea typeface="宋体" panose="02010600030101010101" pitchFamily="2" charset="-122"/>
                </a:rPr>
                <a:t>Instr 3</a:t>
              </a:r>
            </a:p>
          </p:txBody>
        </p:sp>
        <p:grpSp>
          <p:nvGrpSpPr>
            <p:cNvPr id="16405" name="Group 22">
              <a:extLst>
                <a:ext uri="{FF2B5EF4-FFF2-40B4-BE49-F238E27FC236}">
                  <a16:creationId xmlns:a16="http://schemas.microsoft.com/office/drawing/2014/main" id="{5385D836-05F3-417A-ABAC-875281AF3ED9}"/>
                </a:ext>
              </a:extLst>
            </p:cNvPr>
            <p:cNvGrpSpPr>
              <a:grpSpLocks/>
            </p:cNvGrpSpPr>
            <p:nvPr/>
          </p:nvGrpSpPr>
          <p:grpSpPr bwMode="auto">
            <a:xfrm>
              <a:off x="2160" y="1536"/>
              <a:ext cx="3024" cy="1728"/>
              <a:chOff x="1929" y="1985"/>
              <a:chExt cx="3024" cy="2479"/>
            </a:xfrm>
          </p:grpSpPr>
          <p:sp>
            <p:nvSpPr>
              <p:cNvPr id="16406" name="Line 23">
                <a:extLst>
                  <a:ext uri="{FF2B5EF4-FFF2-40B4-BE49-F238E27FC236}">
                    <a16:creationId xmlns:a16="http://schemas.microsoft.com/office/drawing/2014/main" id="{A7A75790-6B72-4BAF-81EF-84BFBFA13C24}"/>
                  </a:ext>
                </a:extLst>
              </p:cNvPr>
              <p:cNvSpPr>
                <a:spLocks noChangeShapeType="1"/>
              </p:cNvSpPr>
              <p:nvPr/>
            </p:nvSpPr>
            <p:spPr bwMode="auto">
              <a:xfrm>
                <a:off x="1929"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07" name="Line 24">
                <a:extLst>
                  <a:ext uri="{FF2B5EF4-FFF2-40B4-BE49-F238E27FC236}">
                    <a16:creationId xmlns:a16="http://schemas.microsoft.com/office/drawing/2014/main" id="{AA3AEBD5-6A40-4D58-A702-53EDA9A1D016}"/>
                  </a:ext>
                </a:extLst>
              </p:cNvPr>
              <p:cNvSpPr>
                <a:spLocks noChangeShapeType="1"/>
              </p:cNvSpPr>
              <p:nvPr/>
            </p:nvSpPr>
            <p:spPr bwMode="auto">
              <a:xfrm>
                <a:off x="2361"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08" name="Line 25">
                <a:extLst>
                  <a:ext uri="{FF2B5EF4-FFF2-40B4-BE49-F238E27FC236}">
                    <a16:creationId xmlns:a16="http://schemas.microsoft.com/office/drawing/2014/main" id="{6D68C4D0-EE4D-425D-B55F-12E6F47C4B1B}"/>
                  </a:ext>
                </a:extLst>
              </p:cNvPr>
              <p:cNvSpPr>
                <a:spLocks noChangeShapeType="1"/>
              </p:cNvSpPr>
              <p:nvPr/>
            </p:nvSpPr>
            <p:spPr bwMode="auto">
              <a:xfrm>
                <a:off x="2793"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09" name="Line 26">
                <a:extLst>
                  <a:ext uri="{FF2B5EF4-FFF2-40B4-BE49-F238E27FC236}">
                    <a16:creationId xmlns:a16="http://schemas.microsoft.com/office/drawing/2014/main" id="{3B016E77-1249-4F74-BED4-BA17226C9D00}"/>
                  </a:ext>
                </a:extLst>
              </p:cNvPr>
              <p:cNvSpPr>
                <a:spLocks noChangeShapeType="1"/>
              </p:cNvSpPr>
              <p:nvPr/>
            </p:nvSpPr>
            <p:spPr bwMode="auto">
              <a:xfrm>
                <a:off x="3225"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10" name="Line 27">
                <a:extLst>
                  <a:ext uri="{FF2B5EF4-FFF2-40B4-BE49-F238E27FC236}">
                    <a16:creationId xmlns:a16="http://schemas.microsoft.com/office/drawing/2014/main" id="{CFB0C7B2-DD09-4F0E-820D-91561CD44EE6}"/>
                  </a:ext>
                </a:extLst>
              </p:cNvPr>
              <p:cNvSpPr>
                <a:spLocks noChangeShapeType="1"/>
              </p:cNvSpPr>
              <p:nvPr/>
            </p:nvSpPr>
            <p:spPr bwMode="auto">
              <a:xfrm>
                <a:off x="3657"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11" name="Line 28">
                <a:extLst>
                  <a:ext uri="{FF2B5EF4-FFF2-40B4-BE49-F238E27FC236}">
                    <a16:creationId xmlns:a16="http://schemas.microsoft.com/office/drawing/2014/main" id="{0F9213A5-E81B-457B-89E1-93BDB4FB0D1E}"/>
                  </a:ext>
                </a:extLst>
              </p:cNvPr>
              <p:cNvSpPr>
                <a:spLocks noChangeShapeType="1"/>
              </p:cNvSpPr>
              <p:nvPr/>
            </p:nvSpPr>
            <p:spPr bwMode="auto">
              <a:xfrm>
                <a:off x="4089"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12" name="Line 29">
                <a:extLst>
                  <a:ext uri="{FF2B5EF4-FFF2-40B4-BE49-F238E27FC236}">
                    <a16:creationId xmlns:a16="http://schemas.microsoft.com/office/drawing/2014/main" id="{9FD8867B-81E2-4A52-A8A5-A8CD2D0320BE}"/>
                  </a:ext>
                </a:extLst>
              </p:cNvPr>
              <p:cNvSpPr>
                <a:spLocks noChangeShapeType="1"/>
              </p:cNvSpPr>
              <p:nvPr/>
            </p:nvSpPr>
            <p:spPr bwMode="auto">
              <a:xfrm>
                <a:off x="4521"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13" name="Line 30">
                <a:extLst>
                  <a:ext uri="{FF2B5EF4-FFF2-40B4-BE49-F238E27FC236}">
                    <a16:creationId xmlns:a16="http://schemas.microsoft.com/office/drawing/2014/main" id="{352A2561-FC05-45B4-8E0F-A4C867112D22}"/>
                  </a:ext>
                </a:extLst>
              </p:cNvPr>
              <p:cNvSpPr>
                <a:spLocks noChangeShapeType="1"/>
              </p:cNvSpPr>
              <p:nvPr/>
            </p:nvSpPr>
            <p:spPr bwMode="auto">
              <a:xfrm>
                <a:off x="4953" y="1985"/>
                <a:ext cx="0" cy="2479"/>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nvGrpSpPr>
            <p:cNvPr id="16414" name="Group 31">
              <a:extLst>
                <a:ext uri="{FF2B5EF4-FFF2-40B4-BE49-F238E27FC236}">
                  <a16:creationId xmlns:a16="http://schemas.microsoft.com/office/drawing/2014/main" id="{295616CA-BDF4-4C51-8944-263D1B58CBB6}"/>
                </a:ext>
              </a:extLst>
            </p:cNvPr>
            <p:cNvGrpSpPr>
              <a:grpSpLocks/>
            </p:cNvGrpSpPr>
            <p:nvPr/>
          </p:nvGrpSpPr>
          <p:grpSpPr bwMode="auto">
            <a:xfrm>
              <a:off x="2697" y="1661"/>
              <a:ext cx="226" cy="423"/>
              <a:chOff x="2256" y="1152"/>
              <a:chExt cx="226" cy="481"/>
            </a:xfrm>
          </p:grpSpPr>
          <p:sp>
            <p:nvSpPr>
              <p:cNvPr id="16415" name="Freeform 32">
                <a:extLst>
                  <a:ext uri="{FF2B5EF4-FFF2-40B4-BE49-F238E27FC236}">
                    <a16:creationId xmlns:a16="http://schemas.microsoft.com/office/drawing/2014/main" id="{0116F734-50DB-4D0C-81A0-CBAB9678C6EE}"/>
                  </a:ext>
                </a:extLst>
              </p:cNvPr>
              <p:cNvSpPr>
                <a:spLocks noChangeArrowheads="1"/>
              </p:cNvSpPr>
              <p:nvPr/>
            </p:nvSpPr>
            <p:spPr bwMode="auto">
              <a:xfrm>
                <a:off x="2269" y="1152"/>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16" name="Rectangle 33">
                <a:extLst>
                  <a:ext uri="{FF2B5EF4-FFF2-40B4-BE49-F238E27FC236}">
                    <a16:creationId xmlns:a16="http://schemas.microsoft.com/office/drawing/2014/main" id="{B6358053-8488-403C-A671-029CB7187F5A}"/>
                  </a:ext>
                </a:extLst>
              </p:cNvPr>
              <p:cNvSpPr>
                <a:spLocks noChangeArrowheads="1"/>
              </p:cNvSpPr>
              <p:nvPr/>
            </p:nvSpPr>
            <p:spPr bwMode="auto">
              <a:xfrm rot="5400000">
                <a:off x="2147" y="1296"/>
                <a:ext cx="42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ALU</a:t>
                </a:r>
              </a:p>
            </p:txBody>
          </p:sp>
        </p:grpSp>
        <p:grpSp>
          <p:nvGrpSpPr>
            <p:cNvPr id="16417" name="Group 34">
              <a:extLst>
                <a:ext uri="{FF2B5EF4-FFF2-40B4-BE49-F238E27FC236}">
                  <a16:creationId xmlns:a16="http://schemas.microsoft.com/office/drawing/2014/main" id="{1EC38A77-6944-401F-818E-08BD6F648D41}"/>
                </a:ext>
              </a:extLst>
            </p:cNvPr>
            <p:cNvGrpSpPr>
              <a:grpSpLocks/>
            </p:cNvGrpSpPr>
            <p:nvPr/>
          </p:nvGrpSpPr>
          <p:grpSpPr bwMode="auto">
            <a:xfrm>
              <a:off x="1765" y="1745"/>
              <a:ext cx="359" cy="255"/>
              <a:chOff x="1324" y="1248"/>
              <a:chExt cx="359" cy="289"/>
            </a:xfrm>
          </p:grpSpPr>
          <p:sp>
            <p:nvSpPr>
              <p:cNvPr id="16418" name="Rectangle 35">
                <a:extLst>
                  <a:ext uri="{FF2B5EF4-FFF2-40B4-BE49-F238E27FC236}">
                    <a16:creationId xmlns:a16="http://schemas.microsoft.com/office/drawing/2014/main" id="{AE8307F4-95E7-4F83-A2A9-7FB5F71BF7AA}"/>
                  </a:ext>
                </a:extLst>
              </p:cNvPr>
              <p:cNvSpPr>
                <a:spLocks noChangeArrowheads="1"/>
              </p:cNvSpPr>
              <p:nvPr/>
            </p:nvSpPr>
            <p:spPr bwMode="auto">
              <a:xfrm>
                <a:off x="1324" y="1250"/>
                <a:ext cx="26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IM</a:t>
                </a:r>
              </a:p>
            </p:txBody>
          </p:sp>
          <p:grpSp>
            <p:nvGrpSpPr>
              <p:cNvPr id="16419" name="Group 36">
                <a:extLst>
                  <a:ext uri="{FF2B5EF4-FFF2-40B4-BE49-F238E27FC236}">
                    <a16:creationId xmlns:a16="http://schemas.microsoft.com/office/drawing/2014/main" id="{653C35EF-7DD2-4B25-9E51-0C8C9805A5CF}"/>
                  </a:ext>
                </a:extLst>
              </p:cNvPr>
              <p:cNvGrpSpPr>
                <a:grpSpLocks/>
              </p:cNvGrpSpPr>
              <p:nvPr/>
            </p:nvGrpSpPr>
            <p:grpSpPr bwMode="auto">
              <a:xfrm>
                <a:off x="1343" y="1248"/>
                <a:ext cx="340" cy="289"/>
                <a:chOff x="1343" y="1248"/>
                <a:chExt cx="340" cy="289"/>
              </a:xfrm>
            </p:grpSpPr>
            <p:sp>
              <p:nvSpPr>
                <p:cNvPr id="16420" name="Freeform 37">
                  <a:extLst>
                    <a:ext uri="{FF2B5EF4-FFF2-40B4-BE49-F238E27FC236}">
                      <a16:creationId xmlns:a16="http://schemas.microsoft.com/office/drawing/2014/main" id="{3819E9A7-53BD-4650-B23F-40B1C59CCCFE}"/>
                    </a:ext>
                  </a:extLst>
                </p:cNvPr>
                <p:cNvSpPr>
                  <a:spLocks noChangeArrowheads="1"/>
                </p:cNvSpPr>
                <p:nvPr/>
              </p:nvSpPr>
              <p:spPr bwMode="auto">
                <a:xfrm>
                  <a:off x="1343" y="1248"/>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21" name="Freeform 38">
                  <a:extLst>
                    <a:ext uri="{FF2B5EF4-FFF2-40B4-BE49-F238E27FC236}">
                      <a16:creationId xmlns:a16="http://schemas.microsoft.com/office/drawing/2014/main" id="{9BB32B8C-3E73-4995-A0F2-2DF3A56AF40D}"/>
                    </a:ext>
                  </a:extLst>
                </p:cNvPr>
                <p:cNvSpPr>
                  <a:spLocks noChangeArrowheads="1"/>
                </p:cNvSpPr>
                <p:nvPr/>
              </p:nvSpPr>
              <p:spPr bwMode="auto">
                <a:xfrm>
                  <a:off x="1512" y="1248"/>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sp>
          <p:nvSpPr>
            <p:cNvPr id="16422" name="Rectangle 39">
              <a:extLst>
                <a:ext uri="{FF2B5EF4-FFF2-40B4-BE49-F238E27FC236}">
                  <a16:creationId xmlns:a16="http://schemas.microsoft.com/office/drawing/2014/main" id="{822256E3-9AD0-4830-9004-6E514595D356}"/>
                </a:ext>
              </a:extLst>
            </p:cNvPr>
            <p:cNvSpPr>
              <a:spLocks noChangeArrowheads="1"/>
            </p:cNvSpPr>
            <p:nvPr/>
          </p:nvSpPr>
          <p:spPr bwMode="auto">
            <a:xfrm>
              <a:off x="2225" y="1752"/>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6423" name="Group 40">
              <a:extLst>
                <a:ext uri="{FF2B5EF4-FFF2-40B4-BE49-F238E27FC236}">
                  <a16:creationId xmlns:a16="http://schemas.microsoft.com/office/drawing/2014/main" id="{19B7ED4F-08A2-40B1-A318-38D42E83195A}"/>
                </a:ext>
              </a:extLst>
            </p:cNvPr>
            <p:cNvGrpSpPr>
              <a:grpSpLocks/>
            </p:cNvGrpSpPr>
            <p:nvPr/>
          </p:nvGrpSpPr>
          <p:grpSpPr bwMode="auto">
            <a:xfrm>
              <a:off x="2244" y="1745"/>
              <a:ext cx="296" cy="255"/>
              <a:chOff x="1803" y="1248"/>
              <a:chExt cx="296" cy="289"/>
            </a:xfrm>
          </p:grpSpPr>
          <p:sp>
            <p:nvSpPr>
              <p:cNvPr id="16424" name="Freeform 41">
                <a:extLst>
                  <a:ext uri="{FF2B5EF4-FFF2-40B4-BE49-F238E27FC236}">
                    <a16:creationId xmlns:a16="http://schemas.microsoft.com/office/drawing/2014/main" id="{1DEEE290-B39B-4134-AC56-7D9DB15BBB8C}"/>
                  </a:ext>
                </a:extLst>
              </p:cNvPr>
              <p:cNvSpPr>
                <a:spLocks noChangeArrowheads="1"/>
              </p:cNvSpPr>
              <p:nvPr/>
            </p:nvSpPr>
            <p:spPr bwMode="auto">
              <a:xfrm>
                <a:off x="1803" y="1248"/>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25" name="Freeform 42">
                <a:extLst>
                  <a:ext uri="{FF2B5EF4-FFF2-40B4-BE49-F238E27FC236}">
                    <a16:creationId xmlns:a16="http://schemas.microsoft.com/office/drawing/2014/main" id="{AF0A6D75-BDE4-4230-9275-2EDDBB1ECC5A}"/>
                  </a:ext>
                </a:extLst>
              </p:cNvPr>
              <p:cNvSpPr>
                <a:spLocks noChangeArrowheads="1"/>
              </p:cNvSpPr>
              <p:nvPr/>
            </p:nvSpPr>
            <p:spPr bwMode="auto">
              <a:xfrm>
                <a:off x="1951" y="1248"/>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6426" name="Line 43">
              <a:extLst>
                <a:ext uri="{FF2B5EF4-FFF2-40B4-BE49-F238E27FC236}">
                  <a16:creationId xmlns:a16="http://schemas.microsoft.com/office/drawing/2014/main" id="{2E79D319-50D5-4066-8FFA-EEBBF60697C9}"/>
                </a:ext>
              </a:extLst>
            </p:cNvPr>
            <p:cNvSpPr>
              <a:spLocks noChangeShapeType="1"/>
            </p:cNvSpPr>
            <p:nvPr/>
          </p:nvSpPr>
          <p:spPr bwMode="auto">
            <a:xfrm>
              <a:off x="2129" y="187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27" name="Freeform 44">
              <a:extLst>
                <a:ext uri="{FF2B5EF4-FFF2-40B4-BE49-F238E27FC236}">
                  <a16:creationId xmlns:a16="http://schemas.microsoft.com/office/drawing/2014/main" id="{7F2481A3-9FDF-4001-947A-095F9C43D660}"/>
                </a:ext>
              </a:extLst>
            </p:cNvPr>
            <p:cNvSpPr>
              <a:spLocks noChangeArrowheads="1"/>
            </p:cNvSpPr>
            <p:nvPr/>
          </p:nvSpPr>
          <p:spPr bwMode="auto">
            <a:xfrm>
              <a:off x="2191" y="1788"/>
              <a:ext cx="48" cy="85"/>
            </a:xfrm>
            <a:custGeom>
              <a:avLst/>
              <a:gdLst>
                <a:gd name="T0" fmla="*/ 0 w 48"/>
                <a:gd name="T1" fmla="*/ 96 h 97"/>
                <a:gd name="T2" fmla="*/ 0 w 48"/>
                <a:gd name="T3" fmla="*/ 0 h 97"/>
                <a:gd name="T4" fmla="*/ 47 w 48"/>
                <a:gd name="T5" fmla="*/ 0 h 97"/>
              </a:gdLst>
              <a:ahLst/>
              <a:cxnLst>
                <a:cxn ang="0">
                  <a:pos x="T0" y="T1"/>
                </a:cxn>
                <a:cxn ang="0">
                  <a:pos x="T2" y="T3"/>
                </a:cxn>
                <a:cxn ang="0">
                  <a:pos x="T4" y="T5"/>
                </a:cxn>
              </a:cxnLst>
              <a:rect l="0" t="0" r="r" b="b"/>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28" name="Line 45">
              <a:extLst>
                <a:ext uri="{FF2B5EF4-FFF2-40B4-BE49-F238E27FC236}">
                  <a16:creationId xmlns:a16="http://schemas.microsoft.com/office/drawing/2014/main" id="{68AB8E2D-0B48-4B45-B286-3F35A90A9B8C}"/>
                </a:ext>
              </a:extLst>
            </p:cNvPr>
            <p:cNvSpPr>
              <a:spLocks noChangeShapeType="1"/>
            </p:cNvSpPr>
            <p:nvPr/>
          </p:nvSpPr>
          <p:spPr bwMode="auto">
            <a:xfrm>
              <a:off x="2545" y="17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29" name="Rectangle 46">
              <a:extLst>
                <a:ext uri="{FF2B5EF4-FFF2-40B4-BE49-F238E27FC236}">
                  <a16:creationId xmlns:a16="http://schemas.microsoft.com/office/drawing/2014/main" id="{A6781CD9-B85F-4015-9645-986761941441}"/>
                </a:ext>
              </a:extLst>
            </p:cNvPr>
            <p:cNvSpPr>
              <a:spLocks noChangeArrowheads="1"/>
            </p:cNvSpPr>
            <p:nvPr/>
          </p:nvSpPr>
          <p:spPr bwMode="auto">
            <a:xfrm>
              <a:off x="3120" y="1776"/>
              <a:ext cx="3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DM</a:t>
              </a:r>
            </a:p>
          </p:txBody>
        </p:sp>
        <p:sp>
          <p:nvSpPr>
            <p:cNvPr id="16430" name="Rectangle 47">
              <a:extLst>
                <a:ext uri="{FF2B5EF4-FFF2-40B4-BE49-F238E27FC236}">
                  <a16:creationId xmlns:a16="http://schemas.microsoft.com/office/drawing/2014/main" id="{69F430AC-F454-4FD1-80B6-611243C7DFDF}"/>
                </a:ext>
              </a:extLst>
            </p:cNvPr>
            <p:cNvSpPr>
              <a:spLocks noChangeArrowheads="1"/>
            </p:cNvSpPr>
            <p:nvPr/>
          </p:nvSpPr>
          <p:spPr bwMode="auto">
            <a:xfrm>
              <a:off x="3534" y="174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6431" name="Group 48">
              <a:extLst>
                <a:ext uri="{FF2B5EF4-FFF2-40B4-BE49-F238E27FC236}">
                  <a16:creationId xmlns:a16="http://schemas.microsoft.com/office/drawing/2014/main" id="{86E6ECF3-62C3-4478-8B06-4C868088FB10}"/>
                </a:ext>
              </a:extLst>
            </p:cNvPr>
            <p:cNvGrpSpPr>
              <a:grpSpLocks/>
            </p:cNvGrpSpPr>
            <p:nvPr/>
          </p:nvGrpSpPr>
          <p:grpSpPr bwMode="auto">
            <a:xfrm>
              <a:off x="3561" y="1745"/>
              <a:ext cx="284" cy="255"/>
              <a:chOff x="3120" y="1248"/>
              <a:chExt cx="284" cy="289"/>
            </a:xfrm>
          </p:grpSpPr>
          <p:sp>
            <p:nvSpPr>
              <p:cNvPr id="16432" name="Freeform 49">
                <a:extLst>
                  <a:ext uri="{FF2B5EF4-FFF2-40B4-BE49-F238E27FC236}">
                    <a16:creationId xmlns:a16="http://schemas.microsoft.com/office/drawing/2014/main" id="{C9554ED5-B092-49D3-B3DE-A7AFB3034444}"/>
                  </a:ext>
                </a:extLst>
              </p:cNvPr>
              <p:cNvSpPr>
                <a:spLocks noChangeArrowheads="1"/>
              </p:cNvSpPr>
              <p:nvPr/>
            </p:nvSpPr>
            <p:spPr bwMode="auto">
              <a:xfrm>
                <a:off x="3120" y="1248"/>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33" name="Freeform 50">
                <a:extLst>
                  <a:ext uri="{FF2B5EF4-FFF2-40B4-BE49-F238E27FC236}">
                    <a16:creationId xmlns:a16="http://schemas.microsoft.com/office/drawing/2014/main" id="{0BBFF20E-4174-40DA-9D66-2418A7F2C648}"/>
                  </a:ext>
                </a:extLst>
              </p:cNvPr>
              <p:cNvSpPr>
                <a:spLocks noChangeArrowheads="1"/>
              </p:cNvSpPr>
              <p:nvPr/>
            </p:nvSpPr>
            <p:spPr bwMode="auto">
              <a:xfrm>
                <a:off x="3261" y="1248"/>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6434" name="Line 51">
              <a:extLst>
                <a:ext uri="{FF2B5EF4-FFF2-40B4-BE49-F238E27FC236}">
                  <a16:creationId xmlns:a16="http://schemas.microsoft.com/office/drawing/2014/main" id="{900C61EB-5515-4865-AA4C-2F41BAAB56AA}"/>
                </a:ext>
              </a:extLst>
            </p:cNvPr>
            <p:cNvSpPr>
              <a:spLocks noChangeShapeType="1"/>
            </p:cNvSpPr>
            <p:nvPr/>
          </p:nvSpPr>
          <p:spPr bwMode="auto">
            <a:xfrm>
              <a:off x="3414" y="187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35" name="Line 52">
              <a:extLst>
                <a:ext uri="{FF2B5EF4-FFF2-40B4-BE49-F238E27FC236}">
                  <a16:creationId xmlns:a16="http://schemas.microsoft.com/office/drawing/2014/main" id="{6F90A329-0AF8-47F0-8FDD-48B4CF80E7B7}"/>
                </a:ext>
              </a:extLst>
            </p:cNvPr>
            <p:cNvSpPr>
              <a:spLocks noChangeShapeType="1"/>
            </p:cNvSpPr>
            <p:nvPr/>
          </p:nvSpPr>
          <p:spPr bwMode="auto">
            <a:xfrm>
              <a:off x="2930" y="187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36" name="Freeform 53">
              <a:extLst>
                <a:ext uri="{FF2B5EF4-FFF2-40B4-BE49-F238E27FC236}">
                  <a16:creationId xmlns:a16="http://schemas.microsoft.com/office/drawing/2014/main" id="{D568CA45-2514-4CDC-B8A6-E05FDB4043D4}"/>
                </a:ext>
              </a:extLst>
            </p:cNvPr>
            <p:cNvSpPr>
              <a:spLocks noChangeArrowheads="1"/>
            </p:cNvSpPr>
            <p:nvPr/>
          </p:nvSpPr>
          <p:spPr bwMode="auto">
            <a:xfrm>
              <a:off x="3051" y="1872"/>
              <a:ext cx="431" cy="170"/>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37" name="Line 54">
              <a:extLst>
                <a:ext uri="{FF2B5EF4-FFF2-40B4-BE49-F238E27FC236}">
                  <a16:creationId xmlns:a16="http://schemas.microsoft.com/office/drawing/2014/main" id="{992BFF04-2E5F-4633-BFAB-D3F862F38FFA}"/>
                </a:ext>
              </a:extLst>
            </p:cNvPr>
            <p:cNvSpPr>
              <a:spLocks noChangeShapeType="1"/>
            </p:cNvSpPr>
            <p:nvPr/>
          </p:nvSpPr>
          <p:spPr bwMode="auto">
            <a:xfrm>
              <a:off x="2545" y="1957"/>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38" name="Freeform 55">
              <a:extLst>
                <a:ext uri="{FF2B5EF4-FFF2-40B4-BE49-F238E27FC236}">
                  <a16:creationId xmlns:a16="http://schemas.microsoft.com/office/drawing/2014/main" id="{1F41C425-B36F-4C2B-8D99-F3A483480078}"/>
                </a:ext>
              </a:extLst>
            </p:cNvPr>
            <p:cNvSpPr>
              <a:spLocks noChangeArrowheads="1"/>
            </p:cNvSpPr>
            <p:nvPr/>
          </p:nvSpPr>
          <p:spPr bwMode="auto">
            <a:xfrm>
              <a:off x="2638" y="1868"/>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nvGrpSpPr>
            <p:cNvPr id="16439" name="Group 56">
              <a:extLst>
                <a:ext uri="{FF2B5EF4-FFF2-40B4-BE49-F238E27FC236}">
                  <a16:creationId xmlns:a16="http://schemas.microsoft.com/office/drawing/2014/main" id="{799496E7-CF6A-45D9-B432-D9FF1371D64F}"/>
                </a:ext>
              </a:extLst>
            </p:cNvPr>
            <p:cNvGrpSpPr>
              <a:grpSpLocks/>
            </p:cNvGrpSpPr>
            <p:nvPr/>
          </p:nvGrpSpPr>
          <p:grpSpPr bwMode="auto">
            <a:xfrm>
              <a:off x="2192" y="2055"/>
              <a:ext cx="2127" cy="452"/>
              <a:chOff x="1751" y="1600"/>
              <a:chExt cx="2127" cy="513"/>
            </a:xfrm>
          </p:grpSpPr>
          <p:grpSp>
            <p:nvGrpSpPr>
              <p:cNvPr id="16440" name="Group 57">
                <a:extLst>
                  <a:ext uri="{FF2B5EF4-FFF2-40B4-BE49-F238E27FC236}">
                    <a16:creationId xmlns:a16="http://schemas.microsoft.com/office/drawing/2014/main" id="{A9E1ED15-5DA1-4EC5-B12E-80407D61F734}"/>
                  </a:ext>
                </a:extLst>
              </p:cNvPr>
              <p:cNvGrpSpPr>
                <a:grpSpLocks/>
              </p:cNvGrpSpPr>
              <p:nvPr/>
            </p:nvGrpSpPr>
            <p:grpSpPr bwMode="auto">
              <a:xfrm>
                <a:off x="2685" y="1600"/>
                <a:ext cx="224" cy="481"/>
                <a:chOff x="2685" y="1600"/>
                <a:chExt cx="224" cy="481"/>
              </a:xfrm>
            </p:grpSpPr>
            <p:sp>
              <p:nvSpPr>
                <p:cNvPr id="16441" name="Freeform 58">
                  <a:extLst>
                    <a:ext uri="{FF2B5EF4-FFF2-40B4-BE49-F238E27FC236}">
                      <a16:creationId xmlns:a16="http://schemas.microsoft.com/office/drawing/2014/main" id="{0C660FDD-B64F-444E-9A89-B4E189315506}"/>
                    </a:ext>
                  </a:extLst>
                </p:cNvPr>
                <p:cNvSpPr>
                  <a:spLocks noChangeArrowheads="1"/>
                </p:cNvSpPr>
                <p:nvPr/>
              </p:nvSpPr>
              <p:spPr bwMode="auto">
                <a:xfrm>
                  <a:off x="2696" y="1600"/>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42" name="Rectangle 59">
                  <a:extLst>
                    <a:ext uri="{FF2B5EF4-FFF2-40B4-BE49-F238E27FC236}">
                      <a16:creationId xmlns:a16="http://schemas.microsoft.com/office/drawing/2014/main" id="{F5C89F1C-7DC7-462F-99B2-1CA79A096EF7}"/>
                    </a:ext>
                  </a:extLst>
                </p:cNvPr>
                <p:cNvSpPr>
                  <a:spLocks noChangeArrowheads="1"/>
                </p:cNvSpPr>
                <p:nvPr/>
              </p:nvSpPr>
              <p:spPr bwMode="auto">
                <a:xfrm rot="5400000">
                  <a:off x="2556" y="1725"/>
                  <a:ext cx="42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ALU</a:t>
                  </a:r>
                </a:p>
              </p:txBody>
            </p:sp>
          </p:grpSp>
          <p:grpSp>
            <p:nvGrpSpPr>
              <p:cNvPr id="16443" name="Group 60">
                <a:extLst>
                  <a:ext uri="{FF2B5EF4-FFF2-40B4-BE49-F238E27FC236}">
                    <a16:creationId xmlns:a16="http://schemas.microsoft.com/office/drawing/2014/main" id="{1D1D9B8F-0FD9-4FA0-92E3-49B2446300AB}"/>
                  </a:ext>
                </a:extLst>
              </p:cNvPr>
              <p:cNvGrpSpPr>
                <a:grpSpLocks/>
              </p:cNvGrpSpPr>
              <p:nvPr/>
            </p:nvGrpSpPr>
            <p:grpSpPr bwMode="auto">
              <a:xfrm>
                <a:off x="1751" y="1696"/>
                <a:ext cx="359" cy="289"/>
                <a:chOff x="1751" y="1696"/>
                <a:chExt cx="359" cy="289"/>
              </a:xfrm>
            </p:grpSpPr>
            <p:sp>
              <p:nvSpPr>
                <p:cNvPr id="16444" name="Rectangle 61">
                  <a:extLst>
                    <a:ext uri="{FF2B5EF4-FFF2-40B4-BE49-F238E27FC236}">
                      <a16:creationId xmlns:a16="http://schemas.microsoft.com/office/drawing/2014/main" id="{F972AE2E-358B-4AB4-9A7B-DB1E45DFF6E2}"/>
                    </a:ext>
                  </a:extLst>
                </p:cNvPr>
                <p:cNvSpPr>
                  <a:spLocks noChangeArrowheads="1"/>
                </p:cNvSpPr>
                <p:nvPr/>
              </p:nvSpPr>
              <p:spPr bwMode="auto">
                <a:xfrm>
                  <a:off x="1751" y="1701"/>
                  <a:ext cx="26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IM</a:t>
                  </a:r>
                </a:p>
              </p:txBody>
            </p:sp>
            <p:grpSp>
              <p:nvGrpSpPr>
                <p:cNvPr id="16445" name="Group 62">
                  <a:extLst>
                    <a:ext uri="{FF2B5EF4-FFF2-40B4-BE49-F238E27FC236}">
                      <a16:creationId xmlns:a16="http://schemas.microsoft.com/office/drawing/2014/main" id="{69A0D3D2-E0B7-4FE0-B984-2C292C8829F1}"/>
                    </a:ext>
                  </a:extLst>
                </p:cNvPr>
                <p:cNvGrpSpPr>
                  <a:grpSpLocks/>
                </p:cNvGrpSpPr>
                <p:nvPr/>
              </p:nvGrpSpPr>
              <p:grpSpPr bwMode="auto">
                <a:xfrm>
                  <a:off x="1770" y="1696"/>
                  <a:ext cx="340" cy="289"/>
                  <a:chOff x="1770" y="1696"/>
                  <a:chExt cx="340" cy="289"/>
                </a:xfrm>
              </p:grpSpPr>
              <p:sp>
                <p:nvSpPr>
                  <p:cNvPr id="16446" name="Freeform 63">
                    <a:extLst>
                      <a:ext uri="{FF2B5EF4-FFF2-40B4-BE49-F238E27FC236}">
                        <a16:creationId xmlns:a16="http://schemas.microsoft.com/office/drawing/2014/main" id="{A5809075-B837-4A25-AFF0-4B98DBE94B22}"/>
                      </a:ext>
                    </a:extLst>
                  </p:cNvPr>
                  <p:cNvSpPr>
                    <a:spLocks noChangeArrowheads="1"/>
                  </p:cNvSpPr>
                  <p:nvPr/>
                </p:nvSpPr>
                <p:spPr bwMode="auto">
                  <a:xfrm>
                    <a:off x="1770" y="1696"/>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47" name="Freeform 64">
                    <a:extLst>
                      <a:ext uri="{FF2B5EF4-FFF2-40B4-BE49-F238E27FC236}">
                        <a16:creationId xmlns:a16="http://schemas.microsoft.com/office/drawing/2014/main" id="{6BE6A3F5-43DC-4DB2-993B-BFA82660AB04}"/>
                      </a:ext>
                    </a:extLst>
                  </p:cNvPr>
                  <p:cNvSpPr>
                    <a:spLocks noChangeArrowheads="1"/>
                  </p:cNvSpPr>
                  <p:nvPr/>
                </p:nvSpPr>
                <p:spPr bwMode="auto">
                  <a:xfrm>
                    <a:off x="1939" y="1696"/>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sp>
            <p:nvSpPr>
              <p:cNvPr id="16448" name="Rectangle 65">
                <a:extLst>
                  <a:ext uri="{FF2B5EF4-FFF2-40B4-BE49-F238E27FC236}">
                    <a16:creationId xmlns:a16="http://schemas.microsoft.com/office/drawing/2014/main" id="{FCC43FF3-9AC0-40E2-AC12-B0F4726E6E4C}"/>
                  </a:ext>
                </a:extLst>
              </p:cNvPr>
              <p:cNvSpPr>
                <a:spLocks noChangeArrowheads="1"/>
              </p:cNvSpPr>
              <p:nvPr/>
            </p:nvSpPr>
            <p:spPr bwMode="auto">
              <a:xfrm>
                <a:off x="2211" y="1703"/>
                <a:ext cx="35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6449" name="Group 66">
                <a:extLst>
                  <a:ext uri="{FF2B5EF4-FFF2-40B4-BE49-F238E27FC236}">
                    <a16:creationId xmlns:a16="http://schemas.microsoft.com/office/drawing/2014/main" id="{1BF2A1B8-8055-4E64-8896-25FA20E5795A}"/>
                  </a:ext>
                </a:extLst>
              </p:cNvPr>
              <p:cNvGrpSpPr>
                <a:grpSpLocks/>
              </p:cNvGrpSpPr>
              <p:nvPr/>
            </p:nvGrpSpPr>
            <p:grpSpPr bwMode="auto">
              <a:xfrm>
                <a:off x="2230" y="1696"/>
                <a:ext cx="296" cy="289"/>
                <a:chOff x="2230" y="1696"/>
                <a:chExt cx="296" cy="289"/>
              </a:xfrm>
            </p:grpSpPr>
            <p:sp>
              <p:nvSpPr>
                <p:cNvPr id="16450" name="Freeform 67">
                  <a:extLst>
                    <a:ext uri="{FF2B5EF4-FFF2-40B4-BE49-F238E27FC236}">
                      <a16:creationId xmlns:a16="http://schemas.microsoft.com/office/drawing/2014/main" id="{169F0D06-94B4-4BDC-9D97-305DFD48B563}"/>
                    </a:ext>
                  </a:extLst>
                </p:cNvPr>
                <p:cNvSpPr>
                  <a:spLocks noChangeArrowheads="1"/>
                </p:cNvSpPr>
                <p:nvPr/>
              </p:nvSpPr>
              <p:spPr bwMode="auto">
                <a:xfrm>
                  <a:off x="2230" y="1696"/>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51" name="Freeform 68">
                  <a:extLst>
                    <a:ext uri="{FF2B5EF4-FFF2-40B4-BE49-F238E27FC236}">
                      <a16:creationId xmlns:a16="http://schemas.microsoft.com/office/drawing/2014/main" id="{24A89FD4-3465-4E75-9E15-09FC23A9B100}"/>
                    </a:ext>
                  </a:extLst>
                </p:cNvPr>
                <p:cNvSpPr>
                  <a:spLocks noChangeArrowheads="1"/>
                </p:cNvSpPr>
                <p:nvPr/>
              </p:nvSpPr>
              <p:spPr bwMode="auto">
                <a:xfrm>
                  <a:off x="2378" y="1696"/>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6452" name="Line 69">
                <a:extLst>
                  <a:ext uri="{FF2B5EF4-FFF2-40B4-BE49-F238E27FC236}">
                    <a16:creationId xmlns:a16="http://schemas.microsoft.com/office/drawing/2014/main" id="{61E6152E-F940-400E-867D-891AE1983DA1}"/>
                  </a:ext>
                </a:extLst>
              </p:cNvPr>
              <p:cNvSpPr>
                <a:spLocks noChangeShapeType="1"/>
              </p:cNvSpPr>
              <p:nvPr/>
            </p:nvSpPr>
            <p:spPr bwMode="auto">
              <a:xfrm>
                <a:off x="2115" y="184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53" name="Freeform 70">
                <a:extLst>
                  <a:ext uri="{FF2B5EF4-FFF2-40B4-BE49-F238E27FC236}">
                    <a16:creationId xmlns:a16="http://schemas.microsoft.com/office/drawing/2014/main" id="{B433D41A-31D4-4F00-96A5-FEFF6B3D16E8}"/>
                  </a:ext>
                </a:extLst>
              </p:cNvPr>
              <p:cNvSpPr>
                <a:spLocks noChangeArrowheads="1"/>
              </p:cNvSpPr>
              <p:nvPr/>
            </p:nvSpPr>
            <p:spPr bwMode="auto">
              <a:xfrm>
                <a:off x="2177" y="1744"/>
                <a:ext cx="48" cy="97"/>
              </a:xfrm>
              <a:custGeom>
                <a:avLst/>
                <a:gdLst>
                  <a:gd name="T0" fmla="*/ 0 w 48"/>
                  <a:gd name="T1" fmla="*/ 96 h 97"/>
                  <a:gd name="T2" fmla="*/ 0 w 48"/>
                  <a:gd name="T3" fmla="*/ 0 h 97"/>
                  <a:gd name="T4" fmla="*/ 47 w 48"/>
                  <a:gd name="T5" fmla="*/ 0 h 97"/>
                </a:gdLst>
                <a:ahLst/>
                <a:cxnLst>
                  <a:cxn ang="0">
                    <a:pos x="T0" y="T1"/>
                  </a:cxn>
                  <a:cxn ang="0">
                    <a:pos x="T2" y="T3"/>
                  </a:cxn>
                  <a:cxn ang="0">
                    <a:pos x="T4" y="T5"/>
                  </a:cxn>
                </a:cxnLst>
                <a:rect l="0" t="0" r="r" b="b"/>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54" name="Line 71">
                <a:extLst>
                  <a:ext uri="{FF2B5EF4-FFF2-40B4-BE49-F238E27FC236}">
                    <a16:creationId xmlns:a16="http://schemas.microsoft.com/office/drawing/2014/main" id="{98521E7E-8788-4A5B-A78D-B27563DE1641}"/>
                  </a:ext>
                </a:extLst>
              </p:cNvPr>
              <p:cNvSpPr>
                <a:spLocks noChangeShapeType="1"/>
              </p:cNvSpPr>
              <p:nvPr/>
            </p:nvSpPr>
            <p:spPr bwMode="auto">
              <a:xfrm>
                <a:off x="2531" y="1744"/>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55" name="Rectangle 72">
                <a:extLst>
                  <a:ext uri="{FF2B5EF4-FFF2-40B4-BE49-F238E27FC236}">
                    <a16:creationId xmlns:a16="http://schemas.microsoft.com/office/drawing/2014/main" id="{CC17706B-D21B-4B73-9F39-886E37D59E42}"/>
                  </a:ext>
                </a:extLst>
              </p:cNvPr>
              <p:cNvSpPr>
                <a:spLocks noChangeArrowheads="1"/>
              </p:cNvSpPr>
              <p:nvPr/>
            </p:nvSpPr>
            <p:spPr bwMode="auto">
              <a:xfrm>
                <a:off x="3028" y="1696"/>
                <a:ext cx="31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DM</a:t>
                </a:r>
              </a:p>
            </p:txBody>
          </p:sp>
          <p:grpSp>
            <p:nvGrpSpPr>
              <p:cNvPr id="16456" name="Group 73">
                <a:extLst>
                  <a:ext uri="{FF2B5EF4-FFF2-40B4-BE49-F238E27FC236}">
                    <a16:creationId xmlns:a16="http://schemas.microsoft.com/office/drawing/2014/main" id="{14D814A3-8FE5-46CC-8D7D-CD453C535123}"/>
                  </a:ext>
                </a:extLst>
              </p:cNvPr>
              <p:cNvGrpSpPr>
                <a:grpSpLocks/>
              </p:cNvGrpSpPr>
              <p:nvPr/>
            </p:nvGrpSpPr>
            <p:grpSpPr bwMode="auto">
              <a:xfrm>
                <a:off x="3079" y="1696"/>
                <a:ext cx="325" cy="289"/>
                <a:chOff x="3079" y="1696"/>
                <a:chExt cx="325" cy="289"/>
              </a:xfrm>
            </p:grpSpPr>
            <p:sp>
              <p:nvSpPr>
                <p:cNvPr id="16457" name="Freeform 74">
                  <a:extLst>
                    <a:ext uri="{FF2B5EF4-FFF2-40B4-BE49-F238E27FC236}">
                      <a16:creationId xmlns:a16="http://schemas.microsoft.com/office/drawing/2014/main" id="{5F821275-10EB-4FE2-93BB-6F5E933BD485}"/>
                    </a:ext>
                  </a:extLst>
                </p:cNvPr>
                <p:cNvSpPr>
                  <a:spLocks noChangeArrowheads="1"/>
                </p:cNvSpPr>
                <p:nvPr/>
              </p:nvSpPr>
              <p:spPr bwMode="auto">
                <a:xfrm>
                  <a:off x="3079" y="1696"/>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58" name="Freeform 75">
                  <a:extLst>
                    <a:ext uri="{FF2B5EF4-FFF2-40B4-BE49-F238E27FC236}">
                      <a16:creationId xmlns:a16="http://schemas.microsoft.com/office/drawing/2014/main" id="{D3D14990-12DD-4593-8EAA-5FEA542D872F}"/>
                    </a:ext>
                  </a:extLst>
                </p:cNvPr>
                <p:cNvSpPr>
                  <a:spLocks noChangeArrowheads="1"/>
                </p:cNvSpPr>
                <p:nvPr/>
              </p:nvSpPr>
              <p:spPr bwMode="auto">
                <a:xfrm>
                  <a:off x="3240" y="1696"/>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6459" name="Rectangle 76">
                <a:extLst>
                  <a:ext uri="{FF2B5EF4-FFF2-40B4-BE49-F238E27FC236}">
                    <a16:creationId xmlns:a16="http://schemas.microsoft.com/office/drawing/2014/main" id="{A5695639-F2A1-49C2-B93C-EC98548C3621}"/>
                  </a:ext>
                </a:extLst>
              </p:cNvPr>
              <p:cNvSpPr>
                <a:spLocks noChangeArrowheads="1"/>
              </p:cNvSpPr>
              <p:nvPr/>
            </p:nvSpPr>
            <p:spPr bwMode="auto">
              <a:xfrm>
                <a:off x="3520" y="1696"/>
                <a:ext cx="35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6460" name="Group 77">
                <a:extLst>
                  <a:ext uri="{FF2B5EF4-FFF2-40B4-BE49-F238E27FC236}">
                    <a16:creationId xmlns:a16="http://schemas.microsoft.com/office/drawing/2014/main" id="{CD1774A2-5AC7-46E1-B5AE-3E2760C79CEB}"/>
                  </a:ext>
                </a:extLst>
              </p:cNvPr>
              <p:cNvGrpSpPr>
                <a:grpSpLocks/>
              </p:cNvGrpSpPr>
              <p:nvPr/>
            </p:nvGrpSpPr>
            <p:grpSpPr bwMode="auto">
              <a:xfrm>
                <a:off x="3547" y="1696"/>
                <a:ext cx="284" cy="289"/>
                <a:chOff x="3547" y="1696"/>
                <a:chExt cx="284" cy="289"/>
              </a:xfrm>
            </p:grpSpPr>
            <p:sp>
              <p:nvSpPr>
                <p:cNvPr id="16461" name="Freeform 78">
                  <a:extLst>
                    <a:ext uri="{FF2B5EF4-FFF2-40B4-BE49-F238E27FC236}">
                      <a16:creationId xmlns:a16="http://schemas.microsoft.com/office/drawing/2014/main" id="{27ADB579-3280-44B4-8870-97FB4B5DAEB8}"/>
                    </a:ext>
                  </a:extLst>
                </p:cNvPr>
                <p:cNvSpPr>
                  <a:spLocks noChangeArrowheads="1"/>
                </p:cNvSpPr>
                <p:nvPr/>
              </p:nvSpPr>
              <p:spPr bwMode="auto">
                <a:xfrm>
                  <a:off x="3547" y="1696"/>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62" name="Freeform 79">
                  <a:extLst>
                    <a:ext uri="{FF2B5EF4-FFF2-40B4-BE49-F238E27FC236}">
                      <a16:creationId xmlns:a16="http://schemas.microsoft.com/office/drawing/2014/main" id="{C940E77D-5EDF-4552-AC46-3A411AB984FC}"/>
                    </a:ext>
                  </a:extLst>
                </p:cNvPr>
                <p:cNvSpPr>
                  <a:spLocks noChangeArrowheads="1"/>
                </p:cNvSpPr>
                <p:nvPr/>
              </p:nvSpPr>
              <p:spPr bwMode="auto">
                <a:xfrm>
                  <a:off x="3688" y="1696"/>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6463" name="Line 80">
                <a:extLst>
                  <a:ext uri="{FF2B5EF4-FFF2-40B4-BE49-F238E27FC236}">
                    <a16:creationId xmlns:a16="http://schemas.microsoft.com/office/drawing/2014/main" id="{0BD39516-CF50-434A-B7A7-3814078447AA}"/>
                  </a:ext>
                </a:extLst>
              </p:cNvPr>
              <p:cNvSpPr>
                <a:spLocks noChangeShapeType="1"/>
              </p:cNvSpPr>
              <p:nvPr/>
            </p:nvSpPr>
            <p:spPr bwMode="auto">
              <a:xfrm>
                <a:off x="3400" y="1840"/>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64" name="Line 81">
                <a:extLst>
                  <a:ext uri="{FF2B5EF4-FFF2-40B4-BE49-F238E27FC236}">
                    <a16:creationId xmlns:a16="http://schemas.microsoft.com/office/drawing/2014/main" id="{124181B9-61F4-4E10-BF32-5770ED0364D7}"/>
                  </a:ext>
                </a:extLst>
              </p:cNvPr>
              <p:cNvSpPr>
                <a:spLocks noChangeShapeType="1"/>
              </p:cNvSpPr>
              <p:nvPr/>
            </p:nvSpPr>
            <p:spPr bwMode="auto">
              <a:xfrm>
                <a:off x="2916" y="1840"/>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65" name="Freeform 82">
                <a:extLst>
                  <a:ext uri="{FF2B5EF4-FFF2-40B4-BE49-F238E27FC236}">
                    <a16:creationId xmlns:a16="http://schemas.microsoft.com/office/drawing/2014/main" id="{62B61388-BE81-4DC2-AE00-F79D5E7D6D4C}"/>
                  </a:ext>
                </a:extLst>
              </p:cNvPr>
              <p:cNvSpPr>
                <a:spLocks noChangeArrowheads="1"/>
              </p:cNvSpPr>
              <p:nvPr/>
            </p:nvSpPr>
            <p:spPr bwMode="auto">
              <a:xfrm>
                <a:off x="3037" y="1840"/>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66" name="Line 83">
                <a:extLst>
                  <a:ext uri="{FF2B5EF4-FFF2-40B4-BE49-F238E27FC236}">
                    <a16:creationId xmlns:a16="http://schemas.microsoft.com/office/drawing/2014/main" id="{9DD03B1D-16E4-4497-84D5-1E21087CDE57}"/>
                  </a:ext>
                </a:extLst>
              </p:cNvPr>
              <p:cNvSpPr>
                <a:spLocks noChangeShapeType="1"/>
              </p:cNvSpPr>
              <p:nvPr/>
            </p:nvSpPr>
            <p:spPr bwMode="auto">
              <a:xfrm>
                <a:off x="2531" y="193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67" name="Freeform 84">
                <a:extLst>
                  <a:ext uri="{FF2B5EF4-FFF2-40B4-BE49-F238E27FC236}">
                    <a16:creationId xmlns:a16="http://schemas.microsoft.com/office/drawing/2014/main" id="{E816EB0A-9559-49F4-BAE6-25876CAE2F92}"/>
                  </a:ext>
                </a:extLst>
              </p:cNvPr>
              <p:cNvSpPr>
                <a:spLocks noChangeArrowheads="1"/>
              </p:cNvSpPr>
              <p:nvPr/>
            </p:nvSpPr>
            <p:spPr bwMode="auto">
              <a:xfrm>
                <a:off x="2624" y="1835"/>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nvGrpSpPr>
            <p:cNvPr id="16468" name="Group 85">
              <a:extLst>
                <a:ext uri="{FF2B5EF4-FFF2-40B4-BE49-F238E27FC236}">
                  <a16:creationId xmlns:a16="http://schemas.microsoft.com/office/drawing/2014/main" id="{1EED06DE-7A45-46DC-8492-F336420405F3}"/>
                </a:ext>
              </a:extLst>
            </p:cNvPr>
            <p:cNvGrpSpPr>
              <a:grpSpLocks/>
            </p:cNvGrpSpPr>
            <p:nvPr/>
          </p:nvGrpSpPr>
          <p:grpSpPr bwMode="auto">
            <a:xfrm>
              <a:off x="2619" y="2450"/>
              <a:ext cx="2127" cy="451"/>
              <a:chOff x="2178" y="2048"/>
              <a:chExt cx="2127" cy="513"/>
            </a:xfrm>
          </p:grpSpPr>
          <p:grpSp>
            <p:nvGrpSpPr>
              <p:cNvPr id="16469" name="Group 86">
                <a:extLst>
                  <a:ext uri="{FF2B5EF4-FFF2-40B4-BE49-F238E27FC236}">
                    <a16:creationId xmlns:a16="http://schemas.microsoft.com/office/drawing/2014/main" id="{375B4BB1-20BF-4393-A181-34A30A7B19F1}"/>
                  </a:ext>
                </a:extLst>
              </p:cNvPr>
              <p:cNvGrpSpPr>
                <a:grpSpLocks/>
              </p:cNvGrpSpPr>
              <p:nvPr/>
            </p:nvGrpSpPr>
            <p:grpSpPr bwMode="auto">
              <a:xfrm>
                <a:off x="3110" y="2048"/>
                <a:ext cx="226" cy="481"/>
                <a:chOff x="3110" y="2048"/>
                <a:chExt cx="226" cy="481"/>
              </a:xfrm>
            </p:grpSpPr>
            <p:sp>
              <p:nvSpPr>
                <p:cNvPr id="16470" name="Freeform 87">
                  <a:extLst>
                    <a:ext uri="{FF2B5EF4-FFF2-40B4-BE49-F238E27FC236}">
                      <a16:creationId xmlns:a16="http://schemas.microsoft.com/office/drawing/2014/main" id="{AE58F871-9A5B-4F59-8DDD-2CA1907156C6}"/>
                    </a:ext>
                  </a:extLst>
                </p:cNvPr>
                <p:cNvSpPr>
                  <a:spLocks noChangeArrowheads="1"/>
                </p:cNvSpPr>
                <p:nvPr/>
              </p:nvSpPr>
              <p:spPr bwMode="auto">
                <a:xfrm>
                  <a:off x="3123" y="2048"/>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71" name="Rectangle 88">
                  <a:extLst>
                    <a:ext uri="{FF2B5EF4-FFF2-40B4-BE49-F238E27FC236}">
                      <a16:creationId xmlns:a16="http://schemas.microsoft.com/office/drawing/2014/main" id="{2B9D0D62-CE38-46FD-93A7-265E754DF049}"/>
                    </a:ext>
                  </a:extLst>
                </p:cNvPr>
                <p:cNvSpPr>
                  <a:spLocks noChangeArrowheads="1"/>
                </p:cNvSpPr>
                <p:nvPr/>
              </p:nvSpPr>
              <p:spPr bwMode="auto">
                <a:xfrm rot="5400000">
                  <a:off x="3001" y="2192"/>
                  <a:ext cx="42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ALU</a:t>
                  </a:r>
                </a:p>
              </p:txBody>
            </p:sp>
          </p:grpSp>
          <p:grpSp>
            <p:nvGrpSpPr>
              <p:cNvPr id="16472" name="Group 89">
                <a:extLst>
                  <a:ext uri="{FF2B5EF4-FFF2-40B4-BE49-F238E27FC236}">
                    <a16:creationId xmlns:a16="http://schemas.microsoft.com/office/drawing/2014/main" id="{84E95618-7607-4B98-9395-DBFCEF7E9435}"/>
                  </a:ext>
                </a:extLst>
              </p:cNvPr>
              <p:cNvGrpSpPr>
                <a:grpSpLocks/>
              </p:cNvGrpSpPr>
              <p:nvPr/>
            </p:nvGrpSpPr>
            <p:grpSpPr bwMode="auto">
              <a:xfrm>
                <a:off x="2178" y="2144"/>
                <a:ext cx="359" cy="289"/>
                <a:chOff x="2178" y="2144"/>
                <a:chExt cx="359" cy="289"/>
              </a:xfrm>
            </p:grpSpPr>
            <p:sp>
              <p:nvSpPr>
                <p:cNvPr id="16473" name="Rectangle 90">
                  <a:extLst>
                    <a:ext uri="{FF2B5EF4-FFF2-40B4-BE49-F238E27FC236}">
                      <a16:creationId xmlns:a16="http://schemas.microsoft.com/office/drawing/2014/main" id="{8AC44295-3F2B-4C1C-BF7F-693749AAA406}"/>
                    </a:ext>
                  </a:extLst>
                </p:cNvPr>
                <p:cNvSpPr>
                  <a:spLocks noChangeArrowheads="1"/>
                </p:cNvSpPr>
                <p:nvPr/>
              </p:nvSpPr>
              <p:spPr bwMode="auto">
                <a:xfrm>
                  <a:off x="2178" y="2146"/>
                  <a:ext cx="26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IM</a:t>
                  </a:r>
                </a:p>
              </p:txBody>
            </p:sp>
            <p:grpSp>
              <p:nvGrpSpPr>
                <p:cNvPr id="16474" name="Group 91">
                  <a:extLst>
                    <a:ext uri="{FF2B5EF4-FFF2-40B4-BE49-F238E27FC236}">
                      <a16:creationId xmlns:a16="http://schemas.microsoft.com/office/drawing/2014/main" id="{4F9248C2-59B4-4024-9846-EEC4CD01FF24}"/>
                    </a:ext>
                  </a:extLst>
                </p:cNvPr>
                <p:cNvGrpSpPr>
                  <a:grpSpLocks/>
                </p:cNvGrpSpPr>
                <p:nvPr/>
              </p:nvGrpSpPr>
              <p:grpSpPr bwMode="auto">
                <a:xfrm>
                  <a:off x="2197" y="2144"/>
                  <a:ext cx="340" cy="289"/>
                  <a:chOff x="2197" y="2144"/>
                  <a:chExt cx="340" cy="289"/>
                </a:xfrm>
              </p:grpSpPr>
              <p:sp>
                <p:nvSpPr>
                  <p:cNvPr id="16475" name="Freeform 92">
                    <a:extLst>
                      <a:ext uri="{FF2B5EF4-FFF2-40B4-BE49-F238E27FC236}">
                        <a16:creationId xmlns:a16="http://schemas.microsoft.com/office/drawing/2014/main" id="{B2932DDD-066A-4E38-A452-6A037C829134}"/>
                      </a:ext>
                    </a:extLst>
                  </p:cNvPr>
                  <p:cNvSpPr>
                    <a:spLocks noChangeArrowheads="1"/>
                  </p:cNvSpPr>
                  <p:nvPr/>
                </p:nvSpPr>
                <p:spPr bwMode="auto">
                  <a:xfrm>
                    <a:off x="2197" y="2144"/>
                    <a:ext cx="170" cy="289"/>
                  </a:xfrm>
                  <a:custGeom>
                    <a:avLst/>
                    <a:gdLst>
                      <a:gd name="T0" fmla="*/ 169 w 170"/>
                      <a:gd name="T1" fmla="*/ 0 h 289"/>
                      <a:gd name="T2" fmla="*/ 0 w 170"/>
                      <a:gd name="T3" fmla="*/ 0 h 289"/>
                      <a:gd name="T4" fmla="*/ 0 w 170"/>
                      <a:gd name="T5" fmla="*/ 288 h 289"/>
                      <a:gd name="T6" fmla="*/ 169 w 170"/>
                      <a:gd name="T7" fmla="*/ 288 h 289"/>
                    </a:gdLst>
                    <a:ahLst/>
                    <a:cxnLst>
                      <a:cxn ang="0">
                        <a:pos x="T0" y="T1"/>
                      </a:cxn>
                      <a:cxn ang="0">
                        <a:pos x="T2" y="T3"/>
                      </a:cxn>
                      <a:cxn ang="0">
                        <a:pos x="T4" y="T5"/>
                      </a:cxn>
                      <a:cxn ang="0">
                        <a:pos x="T6" y="T7"/>
                      </a:cxn>
                    </a:cxnLst>
                    <a:rect l="0" t="0" r="r" b="b"/>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76" name="Freeform 93">
                    <a:extLst>
                      <a:ext uri="{FF2B5EF4-FFF2-40B4-BE49-F238E27FC236}">
                        <a16:creationId xmlns:a16="http://schemas.microsoft.com/office/drawing/2014/main" id="{A1E10203-EDAA-4E32-94BD-134DC1FA9EA6}"/>
                      </a:ext>
                    </a:extLst>
                  </p:cNvPr>
                  <p:cNvSpPr>
                    <a:spLocks noChangeArrowheads="1"/>
                  </p:cNvSpPr>
                  <p:nvPr/>
                </p:nvSpPr>
                <p:spPr bwMode="auto">
                  <a:xfrm>
                    <a:off x="2366" y="2144"/>
                    <a:ext cx="171" cy="289"/>
                  </a:xfrm>
                  <a:custGeom>
                    <a:avLst/>
                    <a:gdLst>
                      <a:gd name="T0" fmla="*/ 0 w 171"/>
                      <a:gd name="T1" fmla="*/ 0 h 289"/>
                      <a:gd name="T2" fmla="*/ 170 w 171"/>
                      <a:gd name="T3" fmla="*/ 0 h 289"/>
                      <a:gd name="T4" fmla="*/ 170 w 171"/>
                      <a:gd name="T5" fmla="*/ 288 h 289"/>
                      <a:gd name="T6" fmla="*/ 0 w 171"/>
                      <a:gd name="T7" fmla="*/ 288 h 289"/>
                    </a:gdLst>
                    <a:ahLst/>
                    <a:cxnLst>
                      <a:cxn ang="0">
                        <a:pos x="T0" y="T1"/>
                      </a:cxn>
                      <a:cxn ang="0">
                        <a:pos x="T2" y="T3"/>
                      </a:cxn>
                      <a:cxn ang="0">
                        <a:pos x="T4" y="T5"/>
                      </a:cxn>
                      <a:cxn ang="0">
                        <a:pos x="T6" y="T7"/>
                      </a:cxn>
                    </a:cxnLst>
                    <a:rect l="0" t="0" r="r" b="b"/>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sp>
            <p:nvSpPr>
              <p:cNvPr id="16477" name="Rectangle 94">
                <a:extLst>
                  <a:ext uri="{FF2B5EF4-FFF2-40B4-BE49-F238E27FC236}">
                    <a16:creationId xmlns:a16="http://schemas.microsoft.com/office/drawing/2014/main" id="{63AFF499-3962-41A8-B44B-5FF7CB7DFE8D}"/>
                  </a:ext>
                </a:extLst>
              </p:cNvPr>
              <p:cNvSpPr>
                <a:spLocks noChangeArrowheads="1"/>
              </p:cNvSpPr>
              <p:nvPr/>
            </p:nvSpPr>
            <p:spPr bwMode="auto">
              <a:xfrm>
                <a:off x="2638" y="2152"/>
                <a:ext cx="358"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6478" name="Group 95">
                <a:extLst>
                  <a:ext uri="{FF2B5EF4-FFF2-40B4-BE49-F238E27FC236}">
                    <a16:creationId xmlns:a16="http://schemas.microsoft.com/office/drawing/2014/main" id="{57D0D530-55CF-4B27-99CC-238683ADF186}"/>
                  </a:ext>
                </a:extLst>
              </p:cNvPr>
              <p:cNvGrpSpPr>
                <a:grpSpLocks/>
              </p:cNvGrpSpPr>
              <p:nvPr/>
            </p:nvGrpSpPr>
            <p:grpSpPr bwMode="auto">
              <a:xfrm>
                <a:off x="2657" y="2144"/>
                <a:ext cx="296" cy="289"/>
                <a:chOff x="2657" y="2144"/>
                <a:chExt cx="296" cy="289"/>
              </a:xfrm>
            </p:grpSpPr>
            <p:sp>
              <p:nvSpPr>
                <p:cNvPr id="16479" name="Freeform 96">
                  <a:extLst>
                    <a:ext uri="{FF2B5EF4-FFF2-40B4-BE49-F238E27FC236}">
                      <a16:creationId xmlns:a16="http://schemas.microsoft.com/office/drawing/2014/main" id="{0E03DE64-F2E1-4FEB-A1E3-FC1C7C2DE4A0}"/>
                    </a:ext>
                  </a:extLst>
                </p:cNvPr>
                <p:cNvSpPr>
                  <a:spLocks noChangeArrowheads="1"/>
                </p:cNvSpPr>
                <p:nvPr/>
              </p:nvSpPr>
              <p:spPr bwMode="auto">
                <a:xfrm>
                  <a:off x="2657" y="2144"/>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80" name="Freeform 97">
                  <a:extLst>
                    <a:ext uri="{FF2B5EF4-FFF2-40B4-BE49-F238E27FC236}">
                      <a16:creationId xmlns:a16="http://schemas.microsoft.com/office/drawing/2014/main" id="{8CB05682-DBA2-4EDF-9409-C28AA4B72A1B}"/>
                    </a:ext>
                  </a:extLst>
                </p:cNvPr>
                <p:cNvSpPr>
                  <a:spLocks noChangeArrowheads="1"/>
                </p:cNvSpPr>
                <p:nvPr/>
              </p:nvSpPr>
              <p:spPr bwMode="auto">
                <a:xfrm>
                  <a:off x="2805" y="2144"/>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6481" name="Line 98">
                <a:extLst>
                  <a:ext uri="{FF2B5EF4-FFF2-40B4-BE49-F238E27FC236}">
                    <a16:creationId xmlns:a16="http://schemas.microsoft.com/office/drawing/2014/main" id="{B84149F2-0EBF-4980-9722-660DE01A175D}"/>
                  </a:ext>
                </a:extLst>
              </p:cNvPr>
              <p:cNvSpPr>
                <a:spLocks noChangeShapeType="1"/>
              </p:cNvSpPr>
              <p:nvPr/>
            </p:nvSpPr>
            <p:spPr bwMode="auto">
              <a:xfrm>
                <a:off x="2542" y="228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82" name="Freeform 99">
                <a:extLst>
                  <a:ext uri="{FF2B5EF4-FFF2-40B4-BE49-F238E27FC236}">
                    <a16:creationId xmlns:a16="http://schemas.microsoft.com/office/drawing/2014/main" id="{55CBF8A9-2433-4CBE-8711-489097DA014B}"/>
                  </a:ext>
                </a:extLst>
              </p:cNvPr>
              <p:cNvSpPr>
                <a:spLocks noChangeArrowheads="1"/>
              </p:cNvSpPr>
              <p:nvPr/>
            </p:nvSpPr>
            <p:spPr bwMode="auto">
              <a:xfrm>
                <a:off x="2604" y="2192"/>
                <a:ext cx="48" cy="97"/>
              </a:xfrm>
              <a:custGeom>
                <a:avLst/>
                <a:gdLst>
                  <a:gd name="T0" fmla="*/ 0 w 48"/>
                  <a:gd name="T1" fmla="*/ 96 h 97"/>
                  <a:gd name="T2" fmla="*/ 0 w 48"/>
                  <a:gd name="T3" fmla="*/ 0 h 97"/>
                  <a:gd name="T4" fmla="*/ 47 w 48"/>
                  <a:gd name="T5" fmla="*/ 0 h 97"/>
                </a:gdLst>
                <a:ahLst/>
                <a:cxnLst>
                  <a:cxn ang="0">
                    <a:pos x="T0" y="T1"/>
                  </a:cxn>
                  <a:cxn ang="0">
                    <a:pos x="T2" y="T3"/>
                  </a:cxn>
                  <a:cxn ang="0">
                    <a:pos x="T4" y="T5"/>
                  </a:cxn>
                </a:cxnLst>
                <a:rect l="0" t="0" r="r" b="b"/>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83" name="Line 100">
                <a:extLst>
                  <a:ext uri="{FF2B5EF4-FFF2-40B4-BE49-F238E27FC236}">
                    <a16:creationId xmlns:a16="http://schemas.microsoft.com/office/drawing/2014/main" id="{5A95BD3B-7D11-4A1E-8808-8F73346999F0}"/>
                  </a:ext>
                </a:extLst>
              </p:cNvPr>
              <p:cNvSpPr>
                <a:spLocks noChangeShapeType="1"/>
              </p:cNvSpPr>
              <p:nvPr/>
            </p:nvSpPr>
            <p:spPr bwMode="auto">
              <a:xfrm>
                <a:off x="2958" y="2192"/>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84" name="Rectangle 101">
                <a:extLst>
                  <a:ext uri="{FF2B5EF4-FFF2-40B4-BE49-F238E27FC236}">
                    <a16:creationId xmlns:a16="http://schemas.microsoft.com/office/drawing/2014/main" id="{D0549DD2-65E1-4FC2-BADF-D9DA5085183C}"/>
                  </a:ext>
                </a:extLst>
              </p:cNvPr>
              <p:cNvSpPr>
                <a:spLocks noChangeArrowheads="1"/>
              </p:cNvSpPr>
              <p:nvPr/>
            </p:nvSpPr>
            <p:spPr bwMode="auto">
              <a:xfrm>
                <a:off x="3455" y="2146"/>
                <a:ext cx="316"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DM</a:t>
                </a:r>
              </a:p>
            </p:txBody>
          </p:sp>
          <p:grpSp>
            <p:nvGrpSpPr>
              <p:cNvPr id="16485" name="Group 102">
                <a:extLst>
                  <a:ext uri="{FF2B5EF4-FFF2-40B4-BE49-F238E27FC236}">
                    <a16:creationId xmlns:a16="http://schemas.microsoft.com/office/drawing/2014/main" id="{93AED9BA-D3F1-4D5E-B5F6-58CA63ECF3DA}"/>
                  </a:ext>
                </a:extLst>
              </p:cNvPr>
              <p:cNvGrpSpPr>
                <a:grpSpLocks/>
              </p:cNvGrpSpPr>
              <p:nvPr/>
            </p:nvGrpSpPr>
            <p:grpSpPr bwMode="auto">
              <a:xfrm>
                <a:off x="3506" y="2144"/>
                <a:ext cx="325" cy="289"/>
                <a:chOff x="3506" y="2144"/>
                <a:chExt cx="325" cy="289"/>
              </a:xfrm>
            </p:grpSpPr>
            <p:sp>
              <p:nvSpPr>
                <p:cNvPr id="16486" name="Freeform 103">
                  <a:extLst>
                    <a:ext uri="{FF2B5EF4-FFF2-40B4-BE49-F238E27FC236}">
                      <a16:creationId xmlns:a16="http://schemas.microsoft.com/office/drawing/2014/main" id="{9470C4F5-A957-45C2-A3CF-26B7C4F4F788}"/>
                    </a:ext>
                  </a:extLst>
                </p:cNvPr>
                <p:cNvSpPr>
                  <a:spLocks noChangeArrowheads="1"/>
                </p:cNvSpPr>
                <p:nvPr/>
              </p:nvSpPr>
              <p:spPr bwMode="auto">
                <a:xfrm>
                  <a:off x="3506" y="2144"/>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87" name="Freeform 104">
                  <a:extLst>
                    <a:ext uri="{FF2B5EF4-FFF2-40B4-BE49-F238E27FC236}">
                      <a16:creationId xmlns:a16="http://schemas.microsoft.com/office/drawing/2014/main" id="{89CE6D93-7F42-4144-83C1-5BC01AD309FB}"/>
                    </a:ext>
                  </a:extLst>
                </p:cNvPr>
                <p:cNvSpPr>
                  <a:spLocks noChangeArrowheads="1"/>
                </p:cNvSpPr>
                <p:nvPr/>
              </p:nvSpPr>
              <p:spPr bwMode="auto">
                <a:xfrm>
                  <a:off x="3667" y="2144"/>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6488" name="Rectangle 105">
                <a:extLst>
                  <a:ext uri="{FF2B5EF4-FFF2-40B4-BE49-F238E27FC236}">
                    <a16:creationId xmlns:a16="http://schemas.microsoft.com/office/drawing/2014/main" id="{D7A1CA76-1994-41BD-A85B-A8339B079BE8}"/>
                  </a:ext>
                </a:extLst>
              </p:cNvPr>
              <p:cNvSpPr>
                <a:spLocks noChangeArrowheads="1"/>
              </p:cNvSpPr>
              <p:nvPr/>
            </p:nvSpPr>
            <p:spPr bwMode="auto">
              <a:xfrm>
                <a:off x="3947" y="2146"/>
                <a:ext cx="358"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6489" name="Group 106">
                <a:extLst>
                  <a:ext uri="{FF2B5EF4-FFF2-40B4-BE49-F238E27FC236}">
                    <a16:creationId xmlns:a16="http://schemas.microsoft.com/office/drawing/2014/main" id="{8EF1810B-9C2C-4727-BB27-95C92966338D}"/>
                  </a:ext>
                </a:extLst>
              </p:cNvPr>
              <p:cNvGrpSpPr>
                <a:grpSpLocks/>
              </p:cNvGrpSpPr>
              <p:nvPr/>
            </p:nvGrpSpPr>
            <p:grpSpPr bwMode="auto">
              <a:xfrm>
                <a:off x="3974" y="2144"/>
                <a:ext cx="284" cy="289"/>
                <a:chOff x="3974" y="2144"/>
                <a:chExt cx="284" cy="289"/>
              </a:xfrm>
            </p:grpSpPr>
            <p:sp>
              <p:nvSpPr>
                <p:cNvPr id="16490" name="Freeform 107">
                  <a:extLst>
                    <a:ext uri="{FF2B5EF4-FFF2-40B4-BE49-F238E27FC236}">
                      <a16:creationId xmlns:a16="http://schemas.microsoft.com/office/drawing/2014/main" id="{1EAB4D12-8CCC-4729-A793-C014E54EB093}"/>
                    </a:ext>
                  </a:extLst>
                </p:cNvPr>
                <p:cNvSpPr>
                  <a:spLocks noChangeArrowheads="1"/>
                </p:cNvSpPr>
                <p:nvPr/>
              </p:nvSpPr>
              <p:spPr bwMode="auto">
                <a:xfrm>
                  <a:off x="3974" y="2144"/>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91" name="Freeform 108">
                  <a:extLst>
                    <a:ext uri="{FF2B5EF4-FFF2-40B4-BE49-F238E27FC236}">
                      <a16:creationId xmlns:a16="http://schemas.microsoft.com/office/drawing/2014/main" id="{AAA18D63-D0C2-45C0-8CC3-6565D32C8794}"/>
                    </a:ext>
                  </a:extLst>
                </p:cNvPr>
                <p:cNvSpPr>
                  <a:spLocks noChangeArrowheads="1"/>
                </p:cNvSpPr>
                <p:nvPr/>
              </p:nvSpPr>
              <p:spPr bwMode="auto">
                <a:xfrm>
                  <a:off x="4115" y="2144"/>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6492" name="Line 109">
                <a:extLst>
                  <a:ext uri="{FF2B5EF4-FFF2-40B4-BE49-F238E27FC236}">
                    <a16:creationId xmlns:a16="http://schemas.microsoft.com/office/drawing/2014/main" id="{273282BF-287E-4D04-B7D2-689531B8DA9E}"/>
                  </a:ext>
                </a:extLst>
              </p:cNvPr>
              <p:cNvSpPr>
                <a:spLocks noChangeShapeType="1"/>
              </p:cNvSpPr>
              <p:nvPr/>
            </p:nvSpPr>
            <p:spPr bwMode="auto">
              <a:xfrm>
                <a:off x="3827" y="2288"/>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93" name="Line 110">
                <a:extLst>
                  <a:ext uri="{FF2B5EF4-FFF2-40B4-BE49-F238E27FC236}">
                    <a16:creationId xmlns:a16="http://schemas.microsoft.com/office/drawing/2014/main" id="{DFB55B48-5F8A-4004-A9FD-2BD1D3D19D8B}"/>
                  </a:ext>
                </a:extLst>
              </p:cNvPr>
              <p:cNvSpPr>
                <a:spLocks noChangeShapeType="1"/>
              </p:cNvSpPr>
              <p:nvPr/>
            </p:nvSpPr>
            <p:spPr bwMode="auto">
              <a:xfrm>
                <a:off x="3343" y="2288"/>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94" name="Freeform 111">
                <a:extLst>
                  <a:ext uri="{FF2B5EF4-FFF2-40B4-BE49-F238E27FC236}">
                    <a16:creationId xmlns:a16="http://schemas.microsoft.com/office/drawing/2014/main" id="{6BEB56CF-3871-4118-A3D8-CCC0F82C0433}"/>
                  </a:ext>
                </a:extLst>
              </p:cNvPr>
              <p:cNvSpPr>
                <a:spLocks noChangeArrowheads="1"/>
              </p:cNvSpPr>
              <p:nvPr/>
            </p:nvSpPr>
            <p:spPr bwMode="auto">
              <a:xfrm>
                <a:off x="3464" y="2288"/>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95" name="Line 112">
                <a:extLst>
                  <a:ext uri="{FF2B5EF4-FFF2-40B4-BE49-F238E27FC236}">
                    <a16:creationId xmlns:a16="http://schemas.microsoft.com/office/drawing/2014/main" id="{8542D7BF-7465-4CF2-ABF3-B479D3616A56}"/>
                  </a:ext>
                </a:extLst>
              </p:cNvPr>
              <p:cNvSpPr>
                <a:spLocks noChangeShapeType="1"/>
              </p:cNvSpPr>
              <p:nvPr/>
            </p:nvSpPr>
            <p:spPr bwMode="auto">
              <a:xfrm>
                <a:off x="2958" y="2384"/>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96" name="Freeform 113">
                <a:extLst>
                  <a:ext uri="{FF2B5EF4-FFF2-40B4-BE49-F238E27FC236}">
                    <a16:creationId xmlns:a16="http://schemas.microsoft.com/office/drawing/2014/main" id="{5AEA8804-FA6D-4846-9E3E-5DB5EFD1419D}"/>
                  </a:ext>
                </a:extLst>
              </p:cNvPr>
              <p:cNvSpPr>
                <a:spLocks noChangeArrowheads="1"/>
              </p:cNvSpPr>
              <p:nvPr/>
            </p:nvSpPr>
            <p:spPr bwMode="auto">
              <a:xfrm>
                <a:off x="3051" y="2283"/>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nvGrpSpPr>
            <p:cNvPr id="16497" name="Group 114">
              <a:extLst>
                <a:ext uri="{FF2B5EF4-FFF2-40B4-BE49-F238E27FC236}">
                  <a16:creationId xmlns:a16="http://schemas.microsoft.com/office/drawing/2014/main" id="{712C1FFF-3627-4065-B0E2-BF58517BD353}"/>
                </a:ext>
              </a:extLst>
            </p:cNvPr>
            <p:cNvGrpSpPr>
              <a:grpSpLocks/>
            </p:cNvGrpSpPr>
            <p:nvPr/>
          </p:nvGrpSpPr>
          <p:grpSpPr bwMode="auto">
            <a:xfrm>
              <a:off x="3980" y="2844"/>
              <a:ext cx="224" cy="424"/>
              <a:chOff x="3539" y="2496"/>
              <a:chExt cx="224" cy="481"/>
            </a:xfrm>
          </p:grpSpPr>
          <p:sp>
            <p:nvSpPr>
              <p:cNvPr id="16498" name="Freeform 115">
                <a:extLst>
                  <a:ext uri="{FF2B5EF4-FFF2-40B4-BE49-F238E27FC236}">
                    <a16:creationId xmlns:a16="http://schemas.microsoft.com/office/drawing/2014/main" id="{F9A15656-E8C5-4A63-9A15-AFFD98F8F5D8}"/>
                  </a:ext>
                </a:extLst>
              </p:cNvPr>
              <p:cNvSpPr>
                <a:spLocks noChangeArrowheads="1"/>
              </p:cNvSpPr>
              <p:nvPr/>
            </p:nvSpPr>
            <p:spPr bwMode="auto">
              <a:xfrm>
                <a:off x="3550" y="2496"/>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499" name="Rectangle 116">
                <a:extLst>
                  <a:ext uri="{FF2B5EF4-FFF2-40B4-BE49-F238E27FC236}">
                    <a16:creationId xmlns:a16="http://schemas.microsoft.com/office/drawing/2014/main" id="{AC0022DC-CAAE-46E3-9818-179AF0A76946}"/>
                  </a:ext>
                </a:extLst>
              </p:cNvPr>
              <p:cNvSpPr>
                <a:spLocks noChangeArrowheads="1"/>
              </p:cNvSpPr>
              <p:nvPr/>
            </p:nvSpPr>
            <p:spPr bwMode="auto">
              <a:xfrm rot="5400000">
                <a:off x="3410" y="2621"/>
                <a:ext cx="42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ALU</a:t>
                </a:r>
              </a:p>
            </p:txBody>
          </p:sp>
        </p:grpSp>
        <p:sp>
          <p:nvSpPr>
            <p:cNvPr id="16500" name="Rectangle 117">
              <a:extLst>
                <a:ext uri="{FF2B5EF4-FFF2-40B4-BE49-F238E27FC236}">
                  <a16:creationId xmlns:a16="http://schemas.microsoft.com/office/drawing/2014/main" id="{BDD7CBEA-3A8A-4D31-A007-063854B5DE61}"/>
                </a:ext>
              </a:extLst>
            </p:cNvPr>
            <p:cNvSpPr>
              <a:spLocks noChangeArrowheads="1"/>
            </p:cNvSpPr>
            <p:nvPr/>
          </p:nvSpPr>
          <p:spPr bwMode="auto">
            <a:xfrm>
              <a:off x="3506" y="293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6501" name="Group 118">
              <a:extLst>
                <a:ext uri="{FF2B5EF4-FFF2-40B4-BE49-F238E27FC236}">
                  <a16:creationId xmlns:a16="http://schemas.microsoft.com/office/drawing/2014/main" id="{0F7DB6E2-B7EE-4998-A406-EFF42383EE77}"/>
                </a:ext>
              </a:extLst>
            </p:cNvPr>
            <p:cNvGrpSpPr>
              <a:grpSpLocks/>
            </p:cNvGrpSpPr>
            <p:nvPr/>
          </p:nvGrpSpPr>
          <p:grpSpPr bwMode="auto">
            <a:xfrm>
              <a:off x="3525" y="2929"/>
              <a:ext cx="296" cy="254"/>
              <a:chOff x="3084" y="2592"/>
              <a:chExt cx="296" cy="289"/>
            </a:xfrm>
          </p:grpSpPr>
          <p:sp>
            <p:nvSpPr>
              <p:cNvPr id="16502" name="Freeform 119">
                <a:extLst>
                  <a:ext uri="{FF2B5EF4-FFF2-40B4-BE49-F238E27FC236}">
                    <a16:creationId xmlns:a16="http://schemas.microsoft.com/office/drawing/2014/main" id="{1847BD17-13C3-4B3E-A84D-421C42D8560B}"/>
                  </a:ext>
                </a:extLst>
              </p:cNvPr>
              <p:cNvSpPr>
                <a:spLocks noChangeArrowheads="1"/>
              </p:cNvSpPr>
              <p:nvPr/>
            </p:nvSpPr>
            <p:spPr bwMode="auto">
              <a:xfrm>
                <a:off x="3084" y="2592"/>
                <a:ext cx="149" cy="289"/>
              </a:xfrm>
              <a:custGeom>
                <a:avLst/>
                <a:gdLst>
                  <a:gd name="T0" fmla="*/ 148 w 149"/>
                  <a:gd name="T1" fmla="*/ 0 h 289"/>
                  <a:gd name="T2" fmla="*/ 0 w 149"/>
                  <a:gd name="T3" fmla="*/ 0 h 289"/>
                  <a:gd name="T4" fmla="*/ 0 w 149"/>
                  <a:gd name="T5" fmla="*/ 288 h 289"/>
                  <a:gd name="T6" fmla="*/ 148 w 149"/>
                  <a:gd name="T7" fmla="*/ 288 h 289"/>
                </a:gdLst>
                <a:ahLst/>
                <a:cxnLst>
                  <a:cxn ang="0">
                    <a:pos x="T0" y="T1"/>
                  </a:cxn>
                  <a:cxn ang="0">
                    <a:pos x="T2" y="T3"/>
                  </a:cxn>
                  <a:cxn ang="0">
                    <a:pos x="T4" y="T5"/>
                  </a:cxn>
                  <a:cxn ang="0">
                    <a:pos x="T6" y="T7"/>
                  </a:cxn>
                </a:cxnLst>
                <a:rect l="0" t="0" r="r" b="b"/>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503" name="Freeform 120">
                <a:extLst>
                  <a:ext uri="{FF2B5EF4-FFF2-40B4-BE49-F238E27FC236}">
                    <a16:creationId xmlns:a16="http://schemas.microsoft.com/office/drawing/2014/main" id="{225B1FAA-ED82-4E9F-A091-73749AEFB356}"/>
                  </a:ext>
                </a:extLst>
              </p:cNvPr>
              <p:cNvSpPr>
                <a:spLocks noChangeArrowheads="1"/>
              </p:cNvSpPr>
              <p:nvPr/>
            </p:nvSpPr>
            <p:spPr bwMode="auto">
              <a:xfrm>
                <a:off x="3232" y="2592"/>
                <a:ext cx="148" cy="289"/>
              </a:xfrm>
              <a:custGeom>
                <a:avLst/>
                <a:gdLst>
                  <a:gd name="T0" fmla="*/ 0 w 148"/>
                  <a:gd name="T1" fmla="*/ 0 h 289"/>
                  <a:gd name="T2" fmla="*/ 147 w 148"/>
                  <a:gd name="T3" fmla="*/ 0 h 289"/>
                  <a:gd name="T4" fmla="*/ 147 w 148"/>
                  <a:gd name="T5" fmla="*/ 288 h 289"/>
                  <a:gd name="T6" fmla="*/ 0 w 148"/>
                  <a:gd name="T7" fmla="*/ 288 h 289"/>
                </a:gdLst>
                <a:ahLst/>
                <a:cxnLst>
                  <a:cxn ang="0">
                    <a:pos x="T0" y="T1"/>
                  </a:cxn>
                  <a:cxn ang="0">
                    <a:pos x="T2" y="T3"/>
                  </a:cxn>
                  <a:cxn ang="0">
                    <a:pos x="T4" y="T5"/>
                  </a:cxn>
                  <a:cxn ang="0">
                    <a:pos x="T6" y="T7"/>
                  </a:cxn>
                </a:cxnLst>
                <a:rect l="0" t="0" r="r" b="b"/>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6504" name="Line 121">
              <a:extLst>
                <a:ext uri="{FF2B5EF4-FFF2-40B4-BE49-F238E27FC236}">
                  <a16:creationId xmlns:a16="http://schemas.microsoft.com/office/drawing/2014/main" id="{8CF71228-218D-4B7D-A8D2-CC6762E3ADB2}"/>
                </a:ext>
              </a:extLst>
            </p:cNvPr>
            <p:cNvSpPr>
              <a:spLocks noChangeShapeType="1"/>
            </p:cNvSpPr>
            <p:nvPr/>
          </p:nvSpPr>
          <p:spPr bwMode="auto">
            <a:xfrm>
              <a:off x="3410" y="305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505" name="Freeform 122">
              <a:extLst>
                <a:ext uri="{FF2B5EF4-FFF2-40B4-BE49-F238E27FC236}">
                  <a16:creationId xmlns:a16="http://schemas.microsoft.com/office/drawing/2014/main" id="{FF3270F0-F51F-4697-AAAF-9390712B748A}"/>
                </a:ext>
              </a:extLst>
            </p:cNvPr>
            <p:cNvSpPr>
              <a:spLocks noChangeArrowheads="1"/>
            </p:cNvSpPr>
            <p:nvPr/>
          </p:nvSpPr>
          <p:spPr bwMode="auto">
            <a:xfrm>
              <a:off x="3472" y="2971"/>
              <a:ext cx="48" cy="85"/>
            </a:xfrm>
            <a:custGeom>
              <a:avLst/>
              <a:gdLst>
                <a:gd name="T0" fmla="*/ 0 w 48"/>
                <a:gd name="T1" fmla="*/ 96 h 97"/>
                <a:gd name="T2" fmla="*/ 0 w 48"/>
                <a:gd name="T3" fmla="*/ 0 h 97"/>
                <a:gd name="T4" fmla="*/ 47 w 48"/>
                <a:gd name="T5" fmla="*/ 0 h 97"/>
              </a:gdLst>
              <a:ahLst/>
              <a:cxnLst>
                <a:cxn ang="0">
                  <a:pos x="T0" y="T1"/>
                </a:cxn>
                <a:cxn ang="0">
                  <a:pos x="T2" y="T3"/>
                </a:cxn>
                <a:cxn ang="0">
                  <a:pos x="T4" y="T5"/>
                </a:cxn>
              </a:cxnLst>
              <a:rect l="0" t="0" r="r" b="b"/>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506" name="Line 123">
              <a:extLst>
                <a:ext uri="{FF2B5EF4-FFF2-40B4-BE49-F238E27FC236}">
                  <a16:creationId xmlns:a16="http://schemas.microsoft.com/office/drawing/2014/main" id="{DD6DA33D-EF05-4E7D-B57C-7362E290C9BD}"/>
                </a:ext>
              </a:extLst>
            </p:cNvPr>
            <p:cNvSpPr>
              <a:spLocks noChangeShapeType="1"/>
            </p:cNvSpPr>
            <p:nvPr/>
          </p:nvSpPr>
          <p:spPr bwMode="auto">
            <a:xfrm>
              <a:off x="3826" y="2971"/>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507" name="Rectangle 124">
              <a:extLst>
                <a:ext uri="{FF2B5EF4-FFF2-40B4-BE49-F238E27FC236}">
                  <a16:creationId xmlns:a16="http://schemas.microsoft.com/office/drawing/2014/main" id="{B484EE5D-938F-4A01-815C-F8DE7A280546}"/>
                </a:ext>
              </a:extLst>
            </p:cNvPr>
            <p:cNvSpPr>
              <a:spLocks noChangeArrowheads="1"/>
            </p:cNvSpPr>
            <p:nvPr/>
          </p:nvSpPr>
          <p:spPr bwMode="auto">
            <a:xfrm>
              <a:off x="4323" y="2931"/>
              <a:ext cx="3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DM</a:t>
              </a:r>
            </a:p>
          </p:txBody>
        </p:sp>
        <p:grpSp>
          <p:nvGrpSpPr>
            <p:cNvPr id="16508" name="Group 125">
              <a:extLst>
                <a:ext uri="{FF2B5EF4-FFF2-40B4-BE49-F238E27FC236}">
                  <a16:creationId xmlns:a16="http://schemas.microsoft.com/office/drawing/2014/main" id="{3C1CB894-5778-4FBD-BF8D-7AA9F25EA46C}"/>
                </a:ext>
              </a:extLst>
            </p:cNvPr>
            <p:cNvGrpSpPr>
              <a:grpSpLocks/>
            </p:cNvGrpSpPr>
            <p:nvPr/>
          </p:nvGrpSpPr>
          <p:grpSpPr bwMode="auto">
            <a:xfrm>
              <a:off x="4374" y="2929"/>
              <a:ext cx="325" cy="254"/>
              <a:chOff x="3933" y="2592"/>
              <a:chExt cx="325" cy="289"/>
            </a:xfrm>
          </p:grpSpPr>
          <p:sp>
            <p:nvSpPr>
              <p:cNvPr id="16509" name="Freeform 126">
                <a:extLst>
                  <a:ext uri="{FF2B5EF4-FFF2-40B4-BE49-F238E27FC236}">
                    <a16:creationId xmlns:a16="http://schemas.microsoft.com/office/drawing/2014/main" id="{419C2C9C-536E-47A9-AA33-51678B3A2296}"/>
                  </a:ext>
                </a:extLst>
              </p:cNvPr>
              <p:cNvSpPr>
                <a:spLocks noChangeArrowheads="1"/>
              </p:cNvSpPr>
              <p:nvPr/>
            </p:nvSpPr>
            <p:spPr bwMode="auto">
              <a:xfrm>
                <a:off x="3933" y="2592"/>
                <a:ext cx="162" cy="289"/>
              </a:xfrm>
              <a:custGeom>
                <a:avLst/>
                <a:gdLst>
                  <a:gd name="T0" fmla="*/ 161 w 162"/>
                  <a:gd name="T1" fmla="*/ 0 h 289"/>
                  <a:gd name="T2" fmla="*/ 0 w 162"/>
                  <a:gd name="T3" fmla="*/ 0 h 289"/>
                  <a:gd name="T4" fmla="*/ 0 w 162"/>
                  <a:gd name="T5" fmla="*/ 288 h 289"/>
                  <a:gd name="T6" fmla="*/ 161 w 162"/>
                  <a:gd name="T7" fmla="*/ 288 h 289"/>
                </a:gdLst>
                <a:ahLst/>
                <a:cxnLst>
                  <a:cxn ang="0">
                    <a:pos x="T0" y="T1"/>
                  </a:cxn>
                  <a:cxn ang="0">
                    <a:pos x="T2" y="T3"/>
                  </a:cxn>
                  <a:cxn ang="0">
                    <a:pos x="T4" y="T5"/>
                  </a:cxn>
                  <a:cxn ang="0">
                    <a:pos x="T6" y="T7"/>
                  </a:cxn>
                </a:cxnLst>
                <a:rect l="0" t="0" r="r" b="b"/>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510" name="Freeform 127">
                <a:extLst>
                  <a:ext uri="{FF2B5EF4-FFF2-40B4-BE49-F238E27FC236}">
                    <a16:creationId xmlns:a16="http://schemas.microsoft.com/office/drawing/2014/main" id="{CEF5BE8C-663C-4259-9EB7-FEC4508B6847}"/>
                  </a:ext>
                </a:extLst>
              </p:cNvPr>
              <p:cNvSpPr>
                <a:spLocks noChangeArrowheads="1"/>
              </p:cNvSpPr>
              <p:nvPr/>
            </p:nvSpPr>
            <p:spPr bwMode="auto">
              <a:xfrm>
                <a:off x="4094" y="2592"/>
                <a:ext cx="164" cy="289"/>
              </a:xfrm>
              <a:custGeom>
                <a:avLst/>
                <a:gdLst>
                  <a:gd name="T0" fmla="*/ 0 w 164"/>
                  <a:gd name="T1" fmla="*/ 0 h 289"/>
                  <a:gd name="T2" fmla="*/ 163 w 164"/>
                  <a:gd name="T3" fmla="*/ 0 h 289"/>
                  <a:gd name="T4" fmla="*/ 163 w 164"/>
                  <a:gd name="T5" fmla="*/ 288 h 289"/>
                  <a:gd name="T6" fmla="*/ 0 w 164"/>
                  <a:gd name="T7" fmla="*/ 288 h 289"/>
                </a:gdLst>
                <a:ahLst/>
                <a:cxnLst>
                  <a:cxn ang="0">
                    <a:pos x="T0" y="T1"/>
                  </a:cxn>
                  <a:cxn ang="0">
                    <a:pos x="T2" y="T3"/>
                  </a:cxn>
                  <a:cxn ang="0">
                    <a:pos x="T4" y="T5"/>
                  </a:cxn>
                  <a:cxn ang="0">
                    <a:pos x="T6" y="T7"/>
                  </a:cxn>
                </a:cxnLst>
                <a:rect l="0" t="0" r="r" b="b"/>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6511" name="Rectangle 128">
              <a:extLst>
                <a:ext uri="{FF2B5EF4-FFF2-40B4-BE49-F238E27FC236}">
                  <a16:creationId xmlns:a16="http://schemas.microsoft.com/office/drawing/2014/main" id="{2EB102EE-2EF0-4FA0-A0A8-CC5355A76849}"/>
                </a:ext>
              </a:extLst>
            </p:cNvPr>
            <p:cNvSpPr>
              <a:spLocks noChangeArrowheads="1"/>
            </p:cNvSpPr>
            <p:nvPr/>
          </p:nvSpPr>
          <p:spPr bwMode="auto">
            <a:xfrm>
              <a:off x="4815" y="2931"/>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fontAlgn="base">
                <a:spcBef>
                  <a:spcPct val="0"/>
                </a:spcBef>
                <a:spcAft>
                  <a:spcPct val="0"/>
                </a:spcAft>
              </a:pPr>
              <a:r>
                <a:rPr lang="en-US" altLang="zh-CN" sz="1600" b="1">
                  <a:solidFill>
                    <a:srgbClr val="FFFFFF"/>
                  </a:solidFill>
                  <a:latin typeface="Arial" panose="020B0604020202020204" pitchFamily="34" charset="0"/>
                  <a:ea typeface="宋体" panose="02010600030101010101" pitchFamily="2" charset="-122"/>
                </a:rPr>
                <a:t>Reg</a:t>
              </a:r>
            </a:p>
          </p:txBody>
        </p:sp>
        <p:grpSp>
          <p:nvGrpSpPr>
            <p:cNvPr id="16512" name="Group 129">
              <a:extLst>
                <a:ext uri="{FF2B5EF4-FFF2-40B4-BE49-F238E27FC236}">
                  <a16:creationId xmlns:a16="http://schemas.microsoft.com/office/drawing/2014/main" id="{EEFAB3EA-293E-4551-9886-225157F4E880}"/>
                </a:ext>
              </a:extLst>
            </p:cNvPr>
            <p:cNvGrpSpPr>
              <a:grpSpLocks/>
            </p:cNvGrpSpPr>
            <p:nvPr/>
          </p:nvGrpSpPr>
          <p:grpSpPr bwMode="auto">
            <a:xfrm>
              <a:off x="4842" y="2929"/>
              <a:ext cx="284" cy="254"/>
              <a:chOff x="4401" y="2592"/>
              <a:chExt cx="284" cy="289"/>
            </a:xfrm>
          </p:grpSpPr>
          <p:sp>
            <p:nvSpPr>
              <p:cNvPr id="16513" name="Freeform 130">
                <a:extLst>
                  <a:ext uri="{FF2B5EF4-FFF2-40B4-BE49-F238E27FC236}">
                    <a16:creationId xmlns:a16="http://schemas.microsoft.com/office/drawing/2014/main" id="{1021335D-DAAA-4597-BC20-0A97408264B3}"/>
                  </a:ext>
                </a:extLst>
              </p:cNvPr>
              <p:cNvSpPr>
                <a:spLocks noChangeArrowheads="1"/>
              </p:cNvSpPr>
              <p:nvPr/>
            </p:nvSpPr>
            <p:spPr bwMode="auto">
              <a:xfrm>
                <a:off x="4401" y="2592"/>
                <a:ext cx="142" cy="289"/>
              </a:xfrm>
              <a:custGeom>
                <a:avLst/>
                <a:gdLst>
                  <a:gd name="T0" fmla="*/ 141 w 142"/>
                  <a:gd name="T1" fmla="*/ 0 h 289"/>
                  <a:gd name="T2" fmla="*/ 0 w 142"/>
                  <a:gd name="T3" fmla="*/ 0 h 289"/>
                  <a:gd name="T4" fmla="*/ 0 w 142"/>
                  <a:gd name="T5" fmla="*/ 288 h 289"/>
                  <a:gd name="T6" fmla="*/ 141 w 142"/>
                  <a:gd name="T7" fmla="*/ 288 h 289"/>
                </a:gdLst>
                <a:ahLst/>
                <a:cxnLst>
                  <a:cxn ang="0">
                    <a:pos x="T0" y="T1"/>
                  </a:cxn>
                  <a:cxn ang="0">
                    <a:pos x="T2" y="T3"/>
                  </a:cxn>
                  <a:cxn ang="0">
                    <a:pos x="T4" y="T5"/>
                  </a:cxn>
                  <a:cxn ang="0">
                    <a:pos x="T6" y="T7"/>
                  </a:cxn>
                </a:cxnLst>
                <a:rect l="0" t="0" r="r" b="b"/>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514" name="Freeform 131">
                <a:extLst>
                  <a:ext uri="{FF2B5EF4-FFF2-40B4-BE49-F238E27FC236}">
                    <a16:creationId xmlns:a16="http://schemas.microsoft.com/office/drawing/2014/main" id="{8960A972-E28C-4813-A27D-08B16475734B}"/>
                  </a:ext>
                </a:extLst>
              </p:cNvPr>
              <p:cNvSpPr>
                <a:spLocks noChangeArrowheads="1"/>
              </p:cNvSpPr>
              <p:nvPr/>
            </p:nvSpPr>
            <p:spPr bwMode="auto">
              <a:xfrm>
                <a:off x="4542" y="2592"/>
                <a:ext cx="143" cy="289"/>
              </a:xfrm>
              <a:custGeom>
                <a:avLst/>
                <a:gdLst>
                  <a:gd name="T0" fmla="*/ 0 w 143"/>
                  <a:gd name="T1" fmla="*/ 0 h 289"/>
                  <a:gd name="T2" fmla="*/ 142 w 143"/>
                  <a:gd name="T3" fmla="*/ 0 h 289"/>
                  <a:gd name="T4" fmla="*/ 142 w 143"/>
                  <a:gd name="T5" fmla="*/ 288 h 289"/>
                  <a:gd name="T6" fmla="*/ 0 w 143"/>
                  <a:gd name="T7" fmla="*/ 288 h 289"/>
                </a:gdLst>
                <a:ahLst/>
                <a:cxnLst>
                  <a:cxn ang="0">
                    <a:pos x="T0" y="T1"/>
                  </a:cxn>
                  <a:cxn ang="0">
                    <a:pos x="T2" y="T3"/>
                  </a:cxn>
                  <a:cxn ang="0">
                    <a:pos x="T4" y="T5"/>
                  </a:cxn>
                  <a:cxn ang="0">
                    <a:pos x="T6" y="T7"/>
                  </a:cxn>
                </a:cxnLst>
                <a:rect l="0" t="0" r="r" b="b"/>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6515" name="Line 132">
              <a:extLst>
                <a:ext uri="{FF2B5EF4-FFF2-40B4-BE49-F238E27FC236}">
                  <a16:creationId xmlns:a16="http://schemas.microsoft.com/office/drawing/2014/main" id="{5CDEB5DA-A01D-447D-AA48-7FF2BC067211}"/>
                </a:ext>
              </a:extLst>
            </p:cNvPr>
            <p:cNvSpPr>
              <a:spLocks noChangeShapeType="1"/>
            </p:cNvSpPr>
            <p:nvPr/>
          </p:nvSpPr>
          <p:spPr bwMode="auto">
            <a:xfrm>
              <a:off x="4695" y="3056"/>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516" name="Line 133">
              <a:extLst>
                <a:ext uri="{FF2B5EF4-FFF2-40B4-BE49-F238E27FC236}">
                  <a16:creationId xmlns:a16="http://schemas.microsoft.com/office/drawing/2014/main" id="{CBC4761C-1A38-4D37-9B9D-9D9C19B8844D}"/>
                </a:ext>
              </a:extLst>
            </p:cNvPr>
            <p:cNvSpPr>
              <a:spLocks noChangeShapeType="1"/>
            </p:cNvSpPr>
            <p:nvPr/>
          </p:nvSpPr>
          <p:spPr bwMode="auto">
            <a:xfrm>
              <a:off x="4211" y="3056"/>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517" name="Freeform 134">
              <a:extLst>
                <a:ext uri="{FF2B5EF4-FFF2-40B4-BE49-F238E27FC236}">
                  <a16:creationId xmlns:a16="http://schemas.microsoft.com/office/drawing/2014/main" id="{7746F042-6D6E-4598-85B7-D25655103A7F}"/>
                </a:ext>
              </a:extLst>
            </p:cNvPr>
            <p:cNvSpPr>
              <a:spLocks noChangeArrowheads="1"/>
            </p:cNvSpPr>
            <p:nvPr/>
          </p:nvSpPr>
          <p:spPr bwMode="auto">
            <a:xfrm>
              <a:off x="4332" y="3056"/>
              <a:ext cx="431" cy="169"/>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Lst>
              <a:ahLst/>
              <a:cxnLst>
                <a:cxn ang="0">
                  <a:pos x="T0" y="T1"/>
                </a:cxn>
                <a:cxn ang="0">
                  <a:pos x="T2" y="T3"/>
                </a:cxn>
                <a:cxn ang="0">
                  <a:pos x="T4" y="T5"/>
                </a:cxn>
                <a:cxn ang="0">
                  <a:pos x="T6" y="T7"/>
                </a:cxn>
                <a:cxn ang="0">
                  <a:pos x="T8" y="T9"/>
                </a:cxn>
              </a:cxnLst>
              <a:rect l="0" t="0" r="r" b="b"/>
              <a:pathLst>
                <a:path w="431" h="193">
                  <a:moveTo>
                    <a:pt x="0" y="0"/>
                  </a:moveTo>
                  <a:lnTo>
                    <a:pt x="0" y="192"/>
                  </a:lnTo>
                  <a:lnTo>
                    <a:pt x="391" y="192"/>
                  </a:lnTo>
                  <a:lnTo>
                    <a:pt x="391" y="64"/>
                  </a:lnTo>
                  <a:lnTo>
                    <a:pt x="430"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518" name="Line 135">
              <a:extLst>
                <a:ext uri="{FF2B5EF4-FFF2-40B4-BE49-F238E27FC236}">
                  <a16:creationId xmlns:a16="http://schemas.microsoft.com/office/drawing/2014/main" id="{637D93E1-04E9-4969-A604-5D2767953F08}"/>
                </a:ext>
              </a:extLst>
            </p:cNvPr>
            <p:cNvSpPr>
              <a:spLocks noChangeShapeType="1"/>
            </p:cNvSpPr>
            <p:nvPr/>
          </p:nvSpPr>
          <p:spPr bwMode="auto">
            <a:xfrm>
              <a:off x="3826" y="3140"/>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6519" name="Freeform 136">
              <a:extLst>
                <a:ext uri="{FF2B5EF4-FFF2-40B4-BE49-F238E27FC236}">
                  <a16:creationId xmlns:a16="http://schemas.microsoft.com/office/drawing/2014/main" id="{8A1E13CF-1D5F-40DC-BCD0-E1226D199A2F}"/>
                </a:ext>
              </a:extLst>
            </p:cNvPr>
            <p:cNvSpPr>
              <a:spLocks noChangeArrowheads="1"/>
            </p:cNvSpPr>
            <p:nvPr/>
          </p:nvSpPr>
          <p:spPr bwMode="auto">
            <a:xfrm>
              <a:off x="3919" y="3051"/>
              <a:ext cx="337" cy="245"/>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Lst>
              <a:ahLst/>
              <a:cxnLst>
                <a:cxn ang="0">
                  <a:pos x="T0" y="T1"/>
                </a:cxn>
                <a:cxn ang="0">
                  <a:pos x="T2" y="T3"/>
                </a:cxn>
                <a:cxn ang="0">
                  <a:pos x="T4" y="T5"/>
                </a:cxn>
                <a:cxn ang="0">
                  <a:pos x="T6" y="T7"/>
                </a:cxn>
                <a:cxn ang="0">
                  <a:pos x="T8" y="T9"/>
                </a:cxn>
              </a:cxnLst>
              <a:rect l="0" t="0" r="r" b="b"/>
              <a:pathLst>
                <a:path w="337" h="278">
                  <a:moveTo>
                    <a:pt x="0" y="101"/>
                  </a:moveTo>
                  <a:lnTo>
                    <a:pt x="0" y="277"/>
                  </a:lnTo>
                  <a:lnTo>
                    <a:pt x="294" y="277"/>
                  </a:lnTo>
                  <a:lnTo>
                    <a:pt x="294" y="90"/>
                  </a:lnTo>
                  <a:lnTo>
                    <a:pt x="336"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9593" name="Rectangle 137">
            <a:extLst>
              <a:ext uri="{FF2B5EF4-FFF2-40B4-BE49-F238E27FC236}">
                <a16:creationId xmlns:a16="http://schemas.microsoft.com/office/drawing/2014/main" id="{AE0EC216-A113-4393-B05A-241B8DBF128E}"/>
              </a:ext>
            </a:extLst>
          </p:cNvPr>
          <p:cNvSpPr>
            <a:spLocks noGrp="1" noChangeArrowheads="1"/>
          </p:cNvSpPr>
          <p:nvPr>
            <p:ph type="title"/>
          </p:nvPr>
        </p:nvSpPr>
        <p:spPr/>
        <p:txBody>
          <a:bodyPr/>
          <a:lstStyle/>
          <a:p>
            <a:pPr>
              <a:defRPr/>
            </a:pPr>
            <a:r>
              <a:rPr lang="zh-CN" altLang="en-US" sz="4000" dirty="0"/>
              <a:t>采用分开的指令与数据存储器</a:t>
            </a:r>
            <a:endParaRPr lang="en-US" altLang="zh-CN" sz="4000" dirty="0"/>
          </a:p>
        </p:txBody>
      </p:sp>
      <p:sp>
        <p:nvSpPr>
          <p:cNvPr id="19594" name="Rectangle 138">
            <a:extLst>
              <a:ext uri="{FF2B5EF4-FFF2-40B4-BE49-F238E27FC236}">
                <a16:creationId xmlns:a16="http://schemas.microsoft.com/office/drawing/2014/main" id="{D7B858FC-1073-4BF9-8103-4156CA310BCF}"/>
              </a:ext>
            </a:extLst>
          </p:cNvPr>
          <p:cNvSpPr>
            <a:spLocks noGrp="1" noChangeArrowheads="1"/>
          </p:cNvSpPr>
          <p:nvPr>
            <p:ph idx="1"/>
          </p:nvPr>
        </p:nvSpPr>
        <p:spPr>
          <a:xfrm>
            <a:off x="1828800" y="4953000"/>
            <a:ext cx="8610600" cy="1447800"/>
          </a:xfrm>
        </p:spPr>
        <p:txBody>
          <a:bodyPr>
            <a:normAutofit fontScale="92500"/>
          </a:bodyPr>
          <a:lstStyle/>
          <a:p>
            <a:pPr>
              <a:lnSpc>
                <a:spcPct val="150000"/>
              </a:lnSpc>
              <a:defRPr/>
            </a:pPr>
            <a:r>
              <a:rPr lang="zh-CN" altLang="en-US" sz="2400" b="1" u="sng" dirty="0">
                <a:solidFill>
                  <a:srgbClr val="FFFF00"/>
                </a:solidFill>
                <a:latin typeface="Comic Sans MS" panose="030F0702030302020204" pitchFamily="66" charset="0"/>
              </a:rPr>
              <a:t>分开的指令和数据存储器</a:t>
            </a:r>
            <a:r>
              <a:rPr lang="en-US" altLang="zh-CN" sz="2400" b="1" dirty="0">
                <a:latin typeface="Comic Sans MS" panose="030F0702030302020204" pitchFamily="66" charset="0"/>
              </a:rPr>
              <a:t>/ </a:t>
            </a:r>
            <a:r>
              <a:rPr lang="zh-CN" altLang="en-US" sz="2400" b="1" u="sng" dirty="0">
                <a:latin typeface="Comic Sans MS" panose="030F0702030302020204" pitchFamily="66" charset="0"/>
              </a:rPr>
              <a:t>多个存储器端口</a:t>
            </a:r>
            <a:r>
              <a:rPr lang="en-US" altLang="zh-CN" sz="2400" b="1" dirty="0">
                <a:latin typeface="Comic Sans MS" panose="030F0702030302020204" pitchFamily="66" charset="0"/>
              </a:rPr>
              <a:t>/ </a:t>
            </a:r>
            <a:r>
              <a:rPr lang="zh-CN" altLang="en-US" sz="2400" b="1" u="sng" dirty="0">
                <a:latin typeface="Comic Sans MS" panose="030F0702030302020204" pitchFamily="66" charset="0"/>
              </a:rPr>
              <a:t>指令缓冲器</a:t>
            </a:r>
            <a:r>
              <a:rPr lang="en-US" altLang="zh-CN" sz="2400" b="1" u="sng" dirty="0">
                <a:latin typeface="Comic Sans MS" panose="030F0702030302020204" pitchFamily="66" charset="0"/>
              </a:rPr>
              <a:t>  </a:t>
            </a:r>
            <a:r>
              <a:rPr lang="zh-CN" altLang="en-US" sz="2400" b="1" dirty="0">
                <a:latin typeface="Comic Sans MS" panose="030F0702030302020204" pitchFamily="66" charset="0"/>
              </a:rPr>
              <a:t>：</a:t>
            </a:r>
            <a:endParaRPr lang="en-US" altLang="zh-CN" b="1" dirty="0"/>
          </a:p>
          <a:p>
            <a:pPr>
              <a:lnSpc>
                <a:spcPct val="150000"/>
              </a:lnSpc>
              <a:buFontTx/>
              <a:buNone/>
              <a:defRPr/>
            </a:pPr>
            <a:r>
              <a:rPr lang="en-US" altLang="zh-CN" b="1" dirty="0"/>
              <a:t>   </a:t>
            </a:r>
            <a:r>
              <a:rPr lang="zh-CN" altLang="en-US" b="1" dirty="0"/>
              <a:t>取指令和存取数据使用</a:t>
            </a:r>
            <a:r>
              <a:rPr lang="zh-CN" altLang="en-US" b="1" dirty="0">
                <a:solidFill>
                  <a:srgbClr val="FFFF00"/>
                </a:solidFill>
              </a:rPr>
              <a:t>不同的硬件资源</a:t>
            </a:r>
            <a:endParaRPr lang="en-US" altLang="zh-CN" b="1" dirty="0">
              <a:solidFill>
                <a:srgbClr val="FFFF00"/>
              </a:solidFill>
            </a:endParaRPr>
          </a:p>
        </p:txBody>
      </p:sp>
      <p:sp>
        <p:nvSpPr>
          <p:cNvPr id="16522" name="灯片编号占位符 138">
            <a:extLst>
              <a:ext uri="{FF2B5EF4-FFF2-40B4-BE49-F238E27FC236}">
                <a16:creationId xmlns:a16="http://schemas.microsoft.com/office/drawing/2014/main" id="{834B1FDA-21F3-4FA7-9539-3675847E94C4}"/>
              </a:ext>
            </a:extLst>
          </p:cNvPr>
          <p:cNvSpPr>
            <a:spLocks noGrp="1" noChangeArrowheads="1"/>
          </p:cNvSpPr>
          <p:nvPr>
            <p:ph type="sldNum" sz="quarter" idx="11"/>
          </p:nvPr>
        </p:nvSpPr>
        <p:spPr>
          <a:xfrm>
            <a:off x="4648200" y="6248400"/>
            <a:ext cx="2895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fld id="{6165CDD8-A5D7-4987-A105-B0209FB6ED03}" type="slidenum">
              <a:rPr lang="zh-CN" altLang="en-US">
                <a:solidFill>
                  <a:srgbClr val="FFFFFF"/>
                </a:solidFill>
                <a:ea typeface="宋体" panose="02010600030101010101" pitchFamily="2" charset="-122"/>
              </a:rPr>
              <a:pPr algn="ctr" fontAlgn="base">
                <a:spcBef>
                  <a:spcPct val="0"/>
                </a:spcBef>
                <a:spcAft>
                  <a:spcPct val="0"/>
                </a:spcAft>
              </a:pPr>
              <a:t>359</a:t>
            </a:fld>
            <a:endParaRPr lang="zh-CN" altLang="en-US">
              <a:solidFill>
                <a:srgbClr val="FFFFFF"/>
              </a:solidFill>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a:xfrm>
            <a:off x="2095501" y="285751"/>
            <a:ext cx="7993063" cy="766763"/>
          </a:xfrm>
        </p:spPr>
        <p:txBody>
          <a:bodyPr vert="horz" wrap="square" lIns="91440" tIns="45720" rIns="91440" bIns="45720" numCol="1" anchor="ctr" anchorCtr="0" compatLnSpc="1"/>
          <a:lstStyle/>
          <a:p>
            <a:pPr eaLnBrk="1" hangingPunct="1">
              <a:defRPr/>
            </a:pPr>
            <a:r>
              <a:rPr lang="en-US" altLang="zh-CN" dirty="0"/>
              <a:t>Q8 </a:t>
            </a:r>
            <a:r>
              <a:rPr lang="zh-CN" altLang="en-US" dirty="0"/>
              <a:t>计算题</a:t>
            </a:r>
            <a:endParaRPr lang="en-US" altLang="zh-CN" dirty="0"/>
          </a:p>
        </p:txBody>
      </p:sp>
      <p:sp>
        <p:nvSpPr>
          <p:cNvPr id="122883" name="Rectangle 3"/>
          <p:cNvSpPr>
            <a:spLocks noGrp="1"/>
          </p:cNvSpPr>
          <p:nvPr>
            <p:ph idx="1"/>
          </p:nvPr>
        </p:nvSpPr>
        <p:spPr>
          <a:xfrm>
            <a:off x="1834356" y="1052514"/>
            <a:ext cx="8515350" cy="5018087"/>
          </a:xfrm>
        </p:spPr>
        <p:txBody>
          <a:bodyPr vert="horz" wrap="square" lIns="91440" tIns="45720" rIns="91440" bIns="45720" numCol="1" anchor="t" anchorCtr="0" compatLnSpc="1"/>
          <a:lstStyle/>
          <a:p>
            <a:pPr marL="0" indent="0" eaLnBrk="1" hangingPunct="1">
              <a:lnSpc>
                <a:spcPct val="150000"/>
              </a:lnSpc>
              <a:buNone/>
            </a:pPr>
            <a:r>
              <a:rPr lang="zh-CN" altLang="en-US" sz="2000" b="1" dirty="0">
                <a:effectLst/>
              </a:rPr>
              <a:t>（</a:t>
            </a:r>
            <a:r>
              <a:rPr lang="en-US" altLang="zh-CN" sz="2000" b="1" dirty="0">
                <a:effectLst/>
              </a:rPr>
              <a:t>2</a:t>
            </a:r>
            <a:r>
              <a:rPr lang="zh-CN" altLang="en-US" sz="2000" b="1" dirty="0">
                <a:effectLst/>
              </a:rPr>
              <a:t>）	计算两个程序的</a:t>
            </a:r>
            <a:r>
              <a:rPr lang="en-US" altLang="zh-CN" sz="2000" b="1" dirty="0" err="1">
                <a:effectLst/>
              </a:rPr>
              <a:t>SPECratio</a:t>
            </a:r>
            <a:r>
              <a:rPr lang="zh-CN" altLang="en-US" sz="2000" b="1" dirty="0">
                <a:effectLst/>
              </a:rPr>
              <a:t>的值。</a:t>
            </a:r>
            <a:endParaRPr lang="en-US" altLang="zh-CN" sz="2000" b="1" dirty="0">
              <a:effectLst/>
            </a:endParaRPr>
          </a:p>
          <a:p>
            <a:pPr marL="0" indent="0" eaLnBrk="1" hangingPunct="1">
              <a:lnSpc>
                <a:spcPct val="150000"/>
              </a:lnSpc>
              <a:buNone/>
            </a:pPr>
            <a:r>
              <a:rPr lang="zh-CN" altLang="en-US" sz="2000" b="1" dirty="0">
                <a:effectLst/>
              </a:rPr>
              <a:t>（</a:t>
            </a:r>
            <a:r>
              <a:rPr lang="en-US" altLang="zh-CN" sz="2000" b="1" dirty="0">
                <a:effectLst/>
              </a:rPr>
              <a:t>3</a:t>
            </a:r>
            <a:r>
              <a:rPr lang="zh-CN" altLang="en-US" sz="2000" b="1" dirty="0">
                <a:effectLst/>
              </a:rPr>
              <a:t>）	计算这两个基准程序的几何平均值。</a:t>
            </a:r>
          </a:p>
          <a:p>
            <a:pPr marL="0" indent="0" eaLnBrk="1" hangingPunct="1">
              <a:lnSpc>
                <a:spcPct val="150000"/>
              </a:lnSpc>
              <a:buNone/>
            </a:pPr>
            <a:endParaRPr lang="zh-CN" altLang="en-US" sz="2000" b="1" dirty="0">
              <a:effectLst/>
            </a:endParaRPr>
          </a:p>
        </p:txBody>
      </p:sp>
      <p:sp>
        <p:nvSpPr>
          <p:cNvPr id="27652" name="灯片编号占位符 1"/>
          <p:cNvSpPr txBox="1">
            <a:spLocks noGrp="1"/>
          </p:cNvSpPr>
          <p:nvPr>
            <p:ph type="sldNum" sz="quarter" idx="11"/>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algn="r" eaLnBrk="1" hangingPunct="1">
              <a:defRPr/>
            </a:pPr>
            <a:fld id="{9A0DB2DC-4C9A-4742-B13C-FB6460FD3503}" type="slidenum">
              <a:rPr lang="zh-CN" altLang="en-US" sz="1200" dirty="0">
                <a:solidFill>
                  <a:srgbClr val="FFFFFF"/>
                </a:solidFill>
                <a:latin typeface="Arial" panose="020B0604020202020204" pitchFamily="34" charset="0"/>
              </a:rPr>
              <a:pPr algn="r" eaLnBrk="1" hangingPunct="1">
                <a:defRPr/>
              </a:pPr>
              <a:t>36</a:t>
            </a:fld>
            <a:endParaRPr lang="zh-CN" altLang="en-US" sz="1200" dirty="0">
              <a:solidFill>
                <a:srgbClr val="FFFFFF"/>
              </a:solidFill>
              <a:latin typeface="Arial" panose="020B0604020202020204" pitchFamily="34" charset="0"/>
            </a:endParaRPr>
          </a:p>
        </p:txBody>
      </p:sp>
      <p:graphicFrame>
        <p:nvGraphicFramePr>
          <p:cNvPr id="2" name="表格 1"/>
          <p:cNvGraphicFramePr>
            <a:graphicFrameLocks noGrp="1"/>
          </p:cNvGraphicFramePr>
          <p:nvPr/>
        </p:nvGraphicFramePr>
        <p:xfrm>
          <a:off x="3149115" y="2249019"/>
          <a:ext cx="5073362" cy="1739253"/>
        </p:xfrm>
        <a:graphic>
          <a:graphicData uri="http://schemas.openxmlformats.org/drawingml/2006/table">
            <a:tbl>
              <a:tblPr firstRow="1" firstCol="1" bandRow="1">
                <a:tableStyleId>{5C22544A-7EE6-4342-B048-85BDC9FD1C3A}</a:tableStyleId>
              </a:tblPr>
              <a:tblGrid>
                <a:gridCol w="1446959">
                  <a:extLst>
                    <a:ext uri="{9D8B030D-6E8A-4147-A177-3AD203B41FA5}">
                      <a16:colId xmlns:a16="http://schemas.microsoft.com/office/drawing/2014/main" val="20000"/>
                    </a:ext>
                  </a:extLst>
                </a:gridCol>
                <a:gridCol w="1166773">
                  <a:extLst>
                    <a:ext uri="{9D8B030D-6E8A-4147-A177-3AD203B41FA5}">
                      <a16:colId xmlns:a16="http://schemas.microsoft.com/office/drawing/2014/main" val="20001"/>
                    </a:ext>
                  </a:extLst>
                </a:gridCol>
                <a:gridCol w="1182784">
                  <a:extLst>
                    <a:ext uri="{9D8B030D-6E8A-4147-A177-3AD203B41FA5}">
                      <a16:colId xmlns:a16="http://schemas.microsoft.com/office/drawing/2014/main" val="20002"/>
                    </a:ext>
                  </a:extLst>
                </a:gridCol>
                <a:gridCol w="1276846">
                  <a:extLst>
                    <a:ext uri="{9D8B030D-6E8A-4147-A177-3AD203B41FA5}">
                      <a16:colId xmlns:a16="http://schemas.microsoft.com/office/drawing/2014/main" val="20003"/>
                    </a:ext>
                  </a:extLst>
                </a:gridCol>
              </a:tblGrid>
              <a:tr h="579751">
                <a:tc>
                  <a:txBody>
                    <a:bodyPr/>
                    <a:lstStyle/>
                    <a:p>
                      <a:pPr algn="ctr">
                        <a:spcAft>
                          <a:spcPts val="0"/>
                        </a:spcAft>
                      </a:pPr>
                      <a:r>
                        <a:rPr lang="zh-CN" sz="1800" kern="100" dirty="0">
                          <a:effectLst/>
                        </a:rPr>
                        <a:t>基准测试程序名</a:t>
                      </a:r>
                      <a:endParaRPr lang="zh-CN" sz="3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指令数</a:t>
                      </a:r>
                    </a:p>
                    <a:p>
                      <a:pPr algn="ctr">
                        <a:spcAft>
                          <a:spcPts val="0"/>
                        </a:spcAft>
                      </a:pPr>
                      <a:r>
                        <a:rPr lang="zh-CN" sz="1600" kern="100">
                          <a:effectLst/>
                          <a:latin typeface="等线" panose="02010600030101010101" pitchFamily="2" charset="-122"/>
                          <a:ea typeface="等线" panose="02010600030101010101" pitchFamily="2" charset="-122"/>
                          <a:cs typeface="Times New Roman" panose="02020603050405020304" pitchFamily="18" charset="0"/>
                          <a:sym typeface="+mn-ea"/>
                        </a:rPr>
                        <a:t>（</a:t>
                      </a:r>
                      <a:r>
                        <a:rPr lang="en-US" altLang="zh-CN" sz="1600" kern="100">
                          <a:effectLst/>
                          <a:latin typeface="等线" panose="02010600030101010101" pitchFamily="2" charset="-122"/>
                          <a:ea typeface="等线" panose="02010600030101010101" pitchFamily="2" charset="-122"/>
                          <a:cs typeface="Times New Roman" panose="02020603050405020304" pitchFamily="18" charset="0"/>
                          <a:sym typeface="+mn-ea"/>
                        </a:rPr>
                        <a:t>10</a:t>
                      </a:r>
                      <a:r>
                        <a:rPr lang="en-US" altLang="zh-CN" sz="1600" kern="100" baseline="30000">
                          <a:effectLst/>
                          <a:latin typeface="等线" panose="02010600030101010101" pitchFamily="2" charset="-122"/>
                          <a:ea typeface="等线" panose="02010600030101010101" pitchFamily="2" charset="-122"/>
                          <a:cs typeface="Times New Roman" panose="02020603050405020304" pitchFamily="18" charset="0"/>
                          <a:sym typeface="+mn-ea"/>
                        </a:rPr>
                        <a:t>9</a:t>
                      </a:r>
                      <a:r>
                        <a:rPr lang="zh-CN" sz="1600" kern="100">
                          <a:effectLst/>
                          <a:latin typeface="等线" panose="02010600030101010101" pitchFamily="2" charset="-122"/>
                          <a:ea typeface="等线" panose="02010600030101010101" pitchFamily="2" charset="-122"/>
                          <a:cs typeface="Times New Roman" panose="02020603050405020304" pitchFamily="18" charset="0"/>
                          <a:sym typeface="+mn-ea"/>
                        </a:rPr>
                        <a:t>）</a:t>
                      </a:r>
                    </a:p>
                  </a:txBody>
                  <a:tcPr marL="68580" marR="68580" marT="0" marB="0"/>
                </a:tc>
                <a:tc>
                  <a:txBody>
                    <a:bodyPr/>
                    <a:lstStyle/>
                    <a:p>
                      <a:pPr algn="ctr">
                        <a:spcAft>
                          <a:spcPts val="0"/>
                        </a:spcAft>
                      </a:pPr>
                      <a:r>
                        <a:rPr lang="zh-CN" sz="1800" kern="100" dirty="0">
                          <a:effectLst/>
                        </a:rPr>
                        <a:t>执行时间（</a:t>
                      </a:r>
                      <a:r>
                        <a:rPr lang="en-US" sz="1800" kern="100" dirty="0">
                          <a:effectLst/>
                        </a:rPr>
                        <a:t>s</a:t>
                      </a:r>
                      <a:r>
                        <a:rPr lang="zh-CN" sz="1800" kern="100" dirty="0">
                          <a:effectLst/>
                        </a:rPr>
                        <a:t>）</a:t>
                      </a:r>
                      <a:endParaRPr lang="zh-CN" sz="3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参考时间（</a:t>
                      </a:r>
                      <a:r>
                        <a:rPr lang="en-US" sz="1800" kern="100">
                          <a:effectLst/>
                        </a:rPr>
                        <a:t>s</a:t>
                      </a:r>
                      <a:r>
                        <a:rPr lang="zh-CN" sz="1800" kern="100">
                          <a:effectLst/>
                        </a:rPr>
                        <a:t>）</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79751">
                <a:tc>
                  <a:txBody>
                    <a:bodyPr/>
                    <a:lstStyle/>
                    <a:p>
                      <a:pPr algn="ctr">
                        <a:spcAft>
                          <a:spcPts val="0"/>
                        </a:spcAft>
                      </a:pPr>
                      <a:r>
                        <a:rPr lang="en-US" sz="1800" kern="100">
                          <a:effectLst/>
                        </a:rPr>
                        <a:t>A</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2118</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500</a:t>
                      </a:r>
                      <a:endParaRPr lang="zh-CN" sz="3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9770</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79751">
                <a:tc>
                  <a:txBody>
                    <a:bodyPr/>
                    <a:lstStyle/>
                    <a:p>
                      <a:pPr algn="ctr">
                        <a:spcAft>
                          <a:spcPts val="0"/>
                        </a:spcAft>
                      </a:pPr>
                      <a:r>
                        <a:rPr lang="en-US" sz="1800" kern="100">
                          <a:effectLst/>
                        </a:rPr>
                        <a:t>B</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336</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1200</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9120</a:t>
                      </a:r>
                      <a:endParaRPr lang="zh-CN" sz="3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bl>
          </a:graphicData>
        </a:graphic>
      </p:graphicFrame>
      <p:sp>
        <p:nvSpPr>
          <p:cNvPr id="3" name="矩形 2"/>
          <p:cNvSpPr/>
          <p:nvPr/>
        </p:nvSpPr>
        <p:spPr>
          <a:xfrm>
            <a:off x="1979164" y="4166072"/>
            <a:ext cx="8515350" cy="1753235"/>
          </a:xfrm>
          <a:prstGeom prst="rect">
            <a:avLst/>
          </a:prstGeom>
        </p:spPr>
        <p:txBody>
          <a:bodyPr wrap="square">
            <a:spAutoFit/>
          </a:bodyPr>
          <a:lstStyle/>
          <a:p>
            <a:pPr>
              <a:lnSpc>
                <a:spcPct val="150000"/>
              </a:lnSpc>
            </a:pPr>
            <a:r>
              <a:rPr lang="zh-CN" altLang="en-US" sz="2400" b="1" dirty="0"/>
              <a:t>答案：</a:t>
            </a:r>
            <a:r>
              <a:rPr lang="en-US" altLang="zh-CN" sz="2400" b="1" dirty="0"/>
              <a:t>(2) 	</a:t>
            </a:r>
            <a:r>
              <a:rPr lang="en-US" altLang="zh-CN" sz="2400" b="1" dirty="0" err="1"/>
              <a:t>SPECratio</a:t>
            </a:r>
            <a:r>
              <a:rPr lang="en-US" altLang="zh-CN" sz="2400" b="1" dirty="0"/>
              <a:t> = </a:t>
            </a:r>
            <a:r>
              <a:rPr lang="zh-CN" altLang="en-US" sz="2400" b="1" dirty="0"/>
              <a:t>参考执行时间</a:t>
            </a:r>
            <a:r>
              <a:rPr lang="en-US" altLang="zh-CN" sz="2400" b="1" dirty="0"/>
              <a:t>/</a:t>
            </a:r>
            <a:r>
              <a:rPr lang="zh-CN" altLang="en-US" sz="2400" b="1" dirty="0"/>
              <a:t>测试执行时间</a:t>
            </a:r>
          </a:p>
          <a:p>
            <a:pPr>
              <a:lnSpc>
                <a:spcPct val="150000"/>
              </a:lnSpc>
            </a:pPr>
            <a:r>
              <a:rPr lang="en-US" altLang="zh-CN" sz="2400" b="1" dirty="0"/>
              <a:t>                             </a:t>
            </a:r>
            <a:r>
              <a:rPr lang="zh-CN" altLang="en-US" sz="2400" b="1" dirty="0">
                <a:sym typeface="+mn-ea"/>
              </a:rPr>
              <a:t>基准测试程序</a:t>
            </a:r>
            <a:r>
              <a:rPr lang="en-US" altLang="zh-CN" sz="2400" b="1" dirty="0">
                <a:sym typeface="+mn-ea"/>
              </a:rPr>
              <a:t>A</a:t>
            </a:r>
            <a:r>
              <a:rPr lang="zh-CN" altLang="en-US" sz="2400" b="1" dirty="0">
                <a:sym typeface="+mn-ea"/>
              </a:rPr>
              <a:t>：</a:t>
            </a:r>
            <a:r>
              <a:rPr lang="en-US" altLang="zh-CN" sz="2400" b="1" dirty="0"/>
              <a:t> 9770/500 = 19.54</a:t>
            </a:r>
          </a:p>
          <a:p>
            <a:pPr>
              <a:lnSpc>
                <a:spcPct val="150000"/>
              </a:lnSpc>
            </a:pPr>
            <a:r>
              <a:rPr lang="en-US" altLang="zh-CN" sz="2400" b="1" dirty="0"/>
              <a:t>                             </a:t>
            </a:r>
            <a:r>
              <a:rPr lang="zh-CN" altLang="en-US" sz="2400" b="1" dirty="0">
                <a:sym typeface="+mn-ea"/>
              </a:rPr>
              <a:t>基准测试程序</a:t>
            </a:r>
            <a:r>
              <a:rPr lang="en-US" altLang="zh-CN" sz="2400" b="1" dirty="0">
                <a:sym typeface="+mn-ea"/>
              </a:rPr>
              <a:t>B:  </a:t>
            </a:r>
            <a:r>
              <a:rPr lang="en-US" altLang="zh-CN" sz="2400" b="1" dirty="0"/>
              <a:t> 9120/1200 = 7.6</a:t>
            </a:r>
          </a:p>
        </p:txBody>
      </p:sp>
      <p:sp>
        <p:nvSpPr>
          <p:cNvPr id="4" name="矩形 3"/>
          <p:cNvSpPr/>
          <p:nvPr/>
        </p:nvSpPr>
        <p:spPr>
          <a:xfrm>
            <a:off x="2264980" y="5899699"/>
            <a:ext cx="7436069" cy="586827"/>
          </a:xfrm>
          <a:prstGeom prst="rect">
            <a:avLst/>
          </a:prstGeom>
        </p:spPr>
        <p:txBody>
          <a:bodyPr wrap="square">
            <a:spAutoFit/>
          </a:bodyPr>
          <a:lstStyle/>
          <a:p>
            <a:pPr>
              <a:lnSpc>
                <a:spcPct val="150000"/>
              </a:lnSpc>
            </a:pPr>
            <a:r>
              <a:rPr lang="en-US" altLang="zh-CN" sz="2400" b="1" dirty="0"/>
              <a:t>(3)	</a:t>
            </a:r>
            <a:r>
              <a:rPr lang="zh-CN" altLang="en-US" sz="2400" b="1" dirty="0"/>
              <a:t>几何平均值：</a:t>
            </a:r>
            <a:r>
              <a:rPr lang="en-US" altLang="zh-CN" sz="2400" b="1" dirty="0"/>
              <a:t>SM=(19.54</a:t>
            </a:r>
            <a:r>
              <a:rPr lang="zh-CN" altLang="en-US" sz="2400" b="1" dirty="0"/>
              <a:t>*</a:t>
            </a:r>
            <a:r>
              <a:rPr lang="en-US" altLang="zh-CN" sz="2400" b="1" dirty="0"/>
              <a:t>7.6)</a:t>
            </a:r>
            <a:r>
              <a:rPr lang="en-US" altLang="zh-CN" sz="2400" b="1" baseline="30000" dirty="0"/>
              <a:t>(1/2) </a:t>
            </a:r>
            <a:r>
              <a:rPr lang="en-US" altLang="zh-CN" sz="2400" b="1" dirty="0"/>
              <a:t>= 12.2</a:t>
            </a:r>
            <a:endParaRPr lang="zh-CN" altLang="en-US" sz="24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117D0EC1-BDE7-4B5D-A30A-4D760B59EC11}"/>
              </a:ext>
            </a:extLst>
          </p:cNvPr>
          <p:cNvSpPr>
            <a:spLocks noGrp="1" noChangeArrowheads="1"/>
          </p:cNvSpPr>
          <p:nvPr>
            <p:ph type="title"/>
          </p:nvPr>
        </p:nvSpPr>
        <p:spPr>
          <a:xfrm>
            <a:off x="2667000" y="228600"/>
            <a:ext cx="8001000" cy="990600"/>
          </a:xfrm>
        </p:spPr>
        <p:txBody>
          <a:bodyPr>
            <a:normAutofit fontScale="90000"/>
          </a:bodyPr>
          <a:lstStyle/>
          <a:p>
            <a:pPr>
              <a:defRPr/>
            </a:pPr>
            <a:r>
              <a:rPr lang="zh-CN" altLang="en-US" dirty="0"/>
              <a:t>没有完全流水的功能部件：</a:t>
            </a:r>
            <a:br>
              <a:rPr lang="en-US" altLang="zh-CN" dirty="0"/>
            </a:br>
            <a:r>
              <a:rPr lang="zh-CN" altLang="en-US" sz="3100" dirty="0"/>
              <a:t>可能引起结构相关</a:t>
            </a:r>
            <a:endParaRPr lang="en-US" altLang="zh-CN" sz="3100" dirty="0"/>
          </a:p>
        </p:txBody>
      </p:sp>
      <p:graphicFrame>
        <p:nvGraphicFramePr>
          <p:cNvPr id="17410" name="Object 2" descr="新闻纸">
            <a:extLst>
              <a:ext uri="{FF2B5EF4-FFF2-40B4-BE49-F238E27FC236}">
                <a16:creationId xmlns:a16="http://schemas.microsoft.com/office/drawing/2014/main" id="{40677F0F-CF16-461D-A571-62FFDCA5CE29}"/>
              </a:ext>
            </a:extLst>
          </p:cNvPr>
          <p:cNvGraphicFramePr>
            <a:graphicFrameLocks/>
          </p:cNvGraphicFramePr>
          <p:nvPr/>
        </p:nvGraphicFramePr>
        <p:xfrm>
          <a:off x="1676400" y="1371601"/>
          <a:ext cx="8763000" cy="5033963"/>
        </p:xfrm>
        <a:graphic>
          <a:graphicData uri="http://schemas.openxmlformats.org/presentationml/2006/ole">
            <mc:AlternateContent xmlns:mc="http://schemas.openxmlformats.org/markup-compatibility/2006">
              <mc:Choice xmlns:v="urn:schemas-microsoft-com:vml" Requires="v">
                <p:oleObj spid="_x0000_s68621" r:id="rId3" imgW="101565075" imgH="62941200" progId="Word.Document.8">
                  <p:embed/>
                </p:oleObj>
              </mc:Choice>
              <mc:Fallback>
                <p:oleObj r:id="rId3" imgW="101565075" imgH="62941200" progId="Word.Document.8">
                  <p:embed/>
                  <p:pic>
                    <p:nvPicPr>
                      <p:cNvPr id="17410" name="Object 2" descr="新闻纸">
                        <a:extLst>
                          <a:ext uri="{FF2B5EF4-FFF2-40B4-BE49-F238E27FC236}">
                            <a16:creationId xmlns:a16="http://schemas.microsoft.com/office/drawing/2014/main" id="{40677F0F-CF16-461D-A571-62FFDCA5CE2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371601"/>
                        <a:ext cx="8763000" cy="5033963"/>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11" name="灯片编号占位符 3">
            <a:extLst>
              <a:ext uri="{FF2B5EF4-FFF2-40B4-BE49-F238E27FC236}">
                <a16:creationId xmlns:a16="http://schemas.microsoft.com/office/drawing/2014/main" id="{10B9511F-3FAA-4855-993B-DE30877061AC}"/>
              </a:ext>
            </a:extLst>
          </p:cNvPr>
          <p:cNvSpPr>
            <a:spLocks noGrp="1" noChangeArrowheads="1"/>
          </p:cNvSpPr>
          <p:nvPr>
            <p:ph type="sldNum" sz="quarter" idx="11"/>
          </p:nvPr>
        </p:nvSpPr>
        <p:spPr>
          <a:xfrm>
            <a:off x="4648200" y="6248400"/>
            <a:ext cx="2895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fld id="{ED25EB8B-456E-47D8-B59F-5F09FA505467}" type="slidenum">
              <a:rPr lang="zh-CN" altLang="en-US">
                <a:solidFill>
                  <a:srgbClr val="FFFFFF"/>
                </a:solidFill>
                <a:ea typeface="宋体" panose="02010600030101010101" pitchFamily="2" charset="-122"/>
              </a:rPr>
              <a:pPr algn="ctr" fontAlgn="base">
                <a:spcBef>
                  <a:spcPct val="0"/>
                </a:spcBef>
                <a:spcAft>
                  <a:spcPct val="0"/>
                </a:spcAft>
              </a:pPr>
              <a:t>360</a:t>
            </a:fld>
            <a:endParaRPr lang="zh-CN" altLang="en-US">
              <a:solidFill>
                <a:srgbClr val="FFFFFF"/>
              </a:solidFill>
              <a:ea typeface="宋体" panose="02010600030101010101" pitchFamily="2" charset="-122"/>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2CA0C64-3299-4EC1-970D-A6C5FEDB0C8C}"/>
              </a:ext>
            </a:extLst>
          </p:cNvPr>
          <p:cNvSpPr>
            <a:spLocks noGrp="1" noChangeArrowheads="1"/>
          </p:cNvSpPr>
          <p:nvPr>
            <p:ph type="title"/>
          </p:nvPr>
        </p:nvSpPr>
        <p:spPr/>
        <p:txBody>
          <a:bodyPr/>
          <a:lstStyle/>
          <a:p>
            <a:pPr>
              <a:defRPr/>
            </a:pPr>
            <a:r>
              <a:rPr lang="zh-CN" altLang="en-US" dirty="0">
                <a:latin typeface="Arial" panose="020B0604020202020204" pitchFamily="34" charset="0"/>
              </a:rPr>
              <a:t>结构相关总结</a:t>
            </a:r>
            <a:endParaRPr lang="en-US" altLang="zh-CN" dirty="0">
              <a:latin typeface="Arial" panose="020B0604020202020204" pitchFamily="34" charset="0"/>
            </a:endParaRPr>
          </a:p>
        </p:txBody>
      </p:sp>
      <p:sp>
        <p:nvSpPr>
          <p:cNvPr id="22531" name="Rectangle 3">
            <a:extLst>
              <a:ext uri="{FF2B5EF4-FFF2-40B4-BE49-F238E27FC236}">
                <a16:creationId xmlns:a16="http://schemas.microsoft.com/office/drawing/2014/main" id="{A9A4AA43-9EBD-4710-9BC9-1E0F24BB5BE2}"/>
              </a:ext>
            </a:extLst>
          </p:cNvPr>
          <p:cNvSpPr>
            <a:spLocks noGrp="1" noChangeArrowheads="1"/>
          </p:cNvSpPr>
          <p:nvPr>
            <p:ph idx="1"/>
          </p:nvPr>
        </p:nvSpPr>
        <p:spPr>
          <a:xfrm>
            <a:off x="1905000" y="1219201"/>
            <a:ext cx="8229600" cy="4525963"/>
          </a:xfrm>
        </p:spPr>
        <p:txBody>
          <a:bodyPr>
            <a:normAutofit fontScale="92500" lnSpcReduction="10000"/>
          </a:bodyPr>
          <a:lstStyle/>
          <a:p>
            <a:pPr>
              <a:lnSpc>
                <a:spcPct val="90000"/>
              </a:lnSpc>
              <a:defRPr/>
            </a:pPr>
            <a:r>
              <a:rPr lang="zh-CN" altLang="en-US" b="1" dirty="0"/>
              <a:t>相关分类</a:t>
            </a:r>
            <a:r>
              <a:rPr lang="en-US" altLang="zh-CN" sz="2800" b="1" dirty="0">
                <a:solidFill>
                  <a:schemeClr val="accent2"/>
                </a:solidFill>
                <a:latin typeface="Comic Sans MS" panose="030F0702030302020204" pitchFamily="66" charset="0"/>
              </a:rPr>
              <a:t> </a:t>
            </a:r>
          </a:p>
          <a:p>
            <a:pPr lvl="1">
              <a:lnSpc>
                <a:spcPts val="3000"/>
              </a:lnSpc>
              <a:defRPr/>
            </a:pPr>
            <a:r>
              <a:rPr lang="zh-CN" altLang="en-US" sz="2400" b="1" dirty="0">
                <a:solidFill>
                  <a:srgbClr val="FFFF00"/>
                </a:solidFill>
                <a:latin typeface="Comic Sans MS" panose="030F0702030302020204" pitchFamily="66" charset="0"/>
                <a:cs typeface="+mn-ea"/>
              </a:rPr>
              <a:t>结构相关</a:t>
            </a:r>
            <a:endParaRPr lang="en-US" altLang="zh-CN" sz="2400" b="1" dirty="0">
              <a:solidFill>
                <a:srgbClr val="FFFF00"/>
              </a:solidFill>
              <a:cs typeface="+mn-ea"/>
            </a:endParaRPr>
          </a:p>
          <a:p>
            <a:pPr lvl="2">
              <a:lnSpc>
                <a:spcPts val="3000"/>
              </a:lnSpc>
              <a:defRPr/>
            </a:pPr>
            <a:r>
              <a:rPr lang="zh-CN" altLang="en-US" b="1" dirty="0">
                <a:latin typeface="Comic Sans MS" panose="030F0702030302020204" pitchFamily="66" charset="0"/>
                <a:cs typeface="+mn-ea"/>
              </a:rPr>
              <a:t>硬件资源冲突</a:t>
            </a:r>
            <a:endParaRPr lang="en-US" altLang="zh-CN" b="1" dirty="0">
              <a:cs typeface="+mn-ea"/>
            </a:endParaRPr>
          </a:p>
          <a:p>
            <a:pPr lvl="2">
              <a:lnSpc>
                <a:spcPts val="3000"/>
              </a:lnSpc>
              <a:defRPr/>
            </a:pPr>
            <a:r>
              <a:rPr lang="zh-CN" altLang="en-US" b="1" dirty="0">
                <a:solidFill>
                  <a:srgbClr val="66FFFF"/>
                </a:solidFill>
                <a:latin typeface="Comic Sans MS" panose="030F0702030302020204" pitchFamily="66" charset="0"/>
                <a:cs typeface="+mn-ea"/>
              </a:rPr>
              <a:t>解决：可以增加硬件资源；</a:t>
            </a:r>
            <a:endParaRPr lang="en-US" altLang="zh-CN" b="1" dirty="0">
              <a:solidFill>
                <a:srgbClr val="66FFFF"/>
              </a:solidFill>
              <a:latin typeface="Comic Sans MS" panose="030F0702030302020204" pitchFamily="66" charset="0"/>
              <a:cs typeface="+mn-ea"/>
            </a:endParaRPr>
          </a:p>
          <a:p>
            <a:pPr lvl="2">
              <a:lnSpc>
                <a:spcPts val="3000"/>
              </a:lnSpc>
              <a:buNone/>
              <a:defRPr/>
            </a:pPr>
            <a:r>
              <a:rPr lang="en-US" altLang="zh-CN" b="1" dirty="0">
                <a:solidFill>
                  <a:srgbClr val="FD0128"/>
                </a:solidFill>
                <a:latin typeface="Comic Sans MS" panose="030F0702030302020204" pitchFamily="66" charset="0"/>
                <a:cs typeface="+mn-ea"/>
              </a:rPr>
              <a:t>    </a:t>
            </a:r>
            <a:r>
              <a:rPr lang="zh-CN" altLang="en-US" b="1" dirty="0">
                <a:solidFill>
                  <a:srgbClr val="66FFFF"/>
                </a:solidFill>
                <a:latin typeface="Comic Sans MS" panose="030F0702030302020204" pitchFamily="66" charset="0"/>
                <a:cs typeface="+mn-ea"/>
              </a:rPr>
              <a:t>或者功能部件完全流水</a:t>
            </a:r>
            <a:r>
              <a:rPr lang="en-US" altLang="zh-CN" b="1" dirty="0">
                <a:solidFill>
                  <a:srgbClr val="66FFFF"/>
                </a:solidFill>
                <a:latin typeface="Comic Sans MS" panose="030F0702030302020204" pitchFamily="66" charset="0"/>
                <a:cs typeface="+mn-ea"/>
              </a:rPr>
              <a:t> </a:t>
            </a:r>
            <a:r>
              <a:rPr lang="zh-CN" altLang="en-US" b="1" dirty="0">
                <a:solidFill>
                  <a:srgbClr val="66FFFF"/>
                </a:solidFill>
                <a:latin typeface="Comic Sans MS" panose="030F0702030302020204" pitchFamily="66" charset="0"/>
                <a:cs typeface="+mn-ea"/>
              </a:rPr>
              <a:t>；</a:t>
            </a:r>
            <a:endParaRPr lang="en-US" altLang="zh-CN" b="1" dirty="0">
              <a:solidFill>
                <a:srgbClr val="66FFFF"/>
              </a:solidFill>
              <a:latin typeface="Comic Sans MS" panose="030F0702030302020204" pitchFamily="66" charset="0"/>
              <a:cs typeface="+mn-ea"/>
            </a:endParaRPr>
          </a:p>
          <a:p>
            <a:pPr lvl="2">
              <a:lnSpc>
                <a:spcPts val="3000"/>
              </a:lnSpc>
              <a:buNone/>
              <a:defRPr/>
            </a:pPr>
            <a:r>
              <a:rPr lang="en-US" altLang="zh-CN" b="1" dirty="0">
                <a:solidFill>
                  <a:srgbClr val="FD0128"/>
                </a:solidFill>
                <a:latin typeface="Comic Sans MS" panose="030F0702030302020204" pitchFamily="66" charset="0"/>
                <a:cs typeface="+mn-ea"/>
              </a:rPr>
              <a:t>    </a:t>
            </a:r>
            <a:r>
              <a:rPr lang="zh-CN" altLang="en-US" b="1" dirty="0">
                <a:latin typeface="Comic Sans MS" panose="030F0702030302020204" pitchFamily="66" charset="0"/>
                <a:cs typeface="+mn-ea"/>
              </a:rPr>
              <a:t>否则，只有停顿流水线</a:t>
            </a:r>
            <a:endParaRPr lang="en-US" altLang="zh-CN" b="1" dirty="0">
              <a:cs typeface="+mn-ea"/>
            </a:endParaRPr>
          </a:p>
          <a:p>
            <a:pPr lvl="1">
              <a:lnSpc>
                <a:spcPct val="90000"/>
              </a:lnSpc>
              <a:defRPr/>
            </a:pPr>
            <a:r>
              <a:rPr lang="en-US" altLang="zh-CN" sz="2400" b="1" dirty="0">
                <a:solidFill>
                  <a:srgbClr val="9999FF"/>
                </a:solidFill>
                <a:latin typeface="Comic Sans MS" panose="030F0702030302020204" pitchFamily="66" charset="0"/>
                <a:cs typeface="+mn-ea"/>
              </a:rPr>
              <a:t>Data hazards</a:t>
            </a:r>
            <a:endParaRPr lang="en-US" altLang="zh-CN" dirty="0">
              <a:solidFill>
                <a:srgbClr val="9999FF"/>
              </a:solidFill>
              <a:latin typeface="Comic Sans MS" panose="030F0702030302020204" pitchFamily="66" charset="0"/>
              <a:cs typeface="+mn-ea"/>
            </a:endParaRPr>
          </a:p>
          <a:p>
            <a:pPr lvl="2">
              <a:lnSpc>
                <a:spcPct val="90000"/>
              </a:lnSpc>
              <a:defRPr/>
            </a:pPr>
            <a:r>
              <a:rPr lang="en-US" altLang="zh-CN" sz="2000" dirty="0">
                <a:solidFill>
                  <a:srgbClr val="9999FF"/>
                </a:solidFill>
                <a:latin typeface="Comic Sans MS" panose="030F0702030302020204" pitchFamily="66" charset="0"/>
                <a:cs typeface="+mn-ea"/>
              </a:rPr>
              <a:t>Instruction depends on result of prior computation which is not ready (computed or stored) yet</a:t>
            </a:r>
          </a:p>
          <a:p>
            <a:pPr lvl="1">
              <a:lnSpc>
                <a:spcPct val="90000"/>
              </a:lnSpc>
              <a:defRPr/>
            </a:pPr>
            <a:r>
              <a:rPr lang="en-US" altLang="zh-CN" sz="2400" b="1" dirty="0">
                <a:solidFill>
                  <a:srgbClr val="9999FF"/>
                </a:solidFill>
                <a:latin typeface="Comic Sans MS" panose="030F0702030302020204" pitchFamily="66" charset="0"/>
                <a:cs typeface="+mn-ea"/>
              </a:rPr>
              <a:t>Control hazards</a:t>
            </a:r>
            <a:r>
              <a:rPr lang="en-US" altLang="zh-CN" dirty="0">
                <a:solidFill>
                  <a:srgbClr val="9999FF"/>
                </a:solidFill>
                <a:latin typeface="Comic Sans MS" panose="030F0702030302020204" pitchFamily="66" charset="0"/>
                <a:cs typeface="+mn-ea"/>
              </a:rPr>
              <a:t> </a:t>
            </a:r>
          </a:p>
          <a:p>
            <a:pPr lvl="2">
              <a:lnSpc>
                <a:spcPct val="90000"/>
              </a:lnSpc>
              <a:defRPr/>
            </a:pPr>
            <a:r>
              <a:rPr lang="en-US" altLang="zh-CN" sz="2000" dirty="0">
                <a:solidFill>
                  <a:srgbClr val="9999FF"/>
                </a:solidFill>
                <a:latin typeface="Comic Sans MS" panose="030F0702030302020204" pitchFamily="66" charset="0"/>
                <a:cs typeface="+mn-ea"/>
              </a:rPr>
              <a:t>branch condition and the branch PC are not available in time to fetch an instruction on the next clock</a:t>
            </a:r>
          </a:p>
        </p:txBody>
      </p:sp>
      <p:sp>
        <p:nvSpPr>
          <p:cNvPr id="18435" name="灯片编号占位符 3">
            <a:extLst>
              <a:ext uri="{FF2B5EF4-FFF2-40B4-BE49-F238E27FC236}">
                <a16:creationId xmlns:a16="http://schemas.microsoft.com/office/drawing/2014/main" id="{16A9EF27-3FEB-4CD6-8B13-9AA2293DA271}"/>
              </a:ext>
            </a:extLst>
          </p:cNvPr>
          <p:cNvSpPr>
            <a:spLocks noGrp="1" noChangeArrowheads="1"/>
          </p:cNvSpPr>
          <p:nvPr>
            <p:ph type="sldNum" sz="quarter" idx="11"/>
          </p:nvPr>
        </p:nvSpPr>
        <p:spPr>
          <a:xfrm>
            <a:off x="4648200" y="6248400"/>
            <a:ext cx="2895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fld id="{6C39DC43-7A9A-4A10-A186-5F6CEF2E4EA1}" type="slidenum">
              <a:rPr lang="zh-CN" altLang="en-US">
                <a:solidFill>
                  <a:srgbClr val="FFFFFF"/>
                </a:solidFill>
                <a:ea typeface="宋体" panose="02010600030101010101" pitchFamily="2" charset="-122"/>
              </a:rPr>
              <a:pPr algn="ctr" fontAlgn="base">
                <a:spcBef>
                  <a:spcPct val="0"/>
                </a:spcBef>
                <a:spcAft>
                  <a:spcPct val="0"/>
                </a:spcAft>
              </a:pPr>
              <a:t>361</a:t>
            </a:fld>
            <a:endParaRPr lang="zh-CN" altLang="en-US">
              <a:solidFill>
                <a:srgbClr val="FFFFFF"/>
              </a:solidFill>
              <a:ea typeface="宋体" panose="02010600030101010101" pitchFamily="2" charset="-122"/>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457" name="Picture 2" descr="31">
            <a:extLst>
              <a:ext uri="{FF2B5EF4-FFF2-40B4-BE49-F238E27FC236}">
                <a16:creationId xmlns:a16="http://schemas.microsoft.com/office/drawing/2014/main" id="{5A2D704C-B627-40F6-A7D7-16C5C4A7E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533400"/>
            <a:ext cx="8763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Text Box 3">
            <a:extLst>
              <a:ext uri="{FF2B5EF4-FFF2-40B4-BE49-F238E27FC236}">
                <a16:creationId xmlns:a16="http://schemas.microsoft.com/office/drawing/2014/main" id="{D47ACF0C-D1E3-4FE0-9509-977F98295F6B}"/>
              </a:ext>
            </a:extLst>
          </p:cNvPr>
          <p:cNvSpPr txBox="1">
            <a:spLocks noChangeArrowheads="1"/>
          </p:cNvSpPr>
          <p:nvPr/>
        </p:nvSpPr>
        <p:spPr bwMode="auto">
          <a:xfrm>
            <a:off x="2362201" y="152401"/>
            <a:ext cx="7273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图</a:t>
            </a:r>
            <a:r>
              <a:rPr lang="en-US" altLang="en-US" sz="2000" b="1">
                <a:solidFill>
                  <a:srgbClr val="CCFFFF"/>
                </a:solidFill>
                <a:latin typeface="Arial" panose="020B0604020202020204" pitchFamily="34" charset="0"/>
                <a:ea typeface="宋体" panose="02010600030101010101" pitchFamily="2" charset="-122"/>
              </a:rPr>
              <a:t>3-3.</a:t>
            </a:r>
            <a:r>
              <a:rPr lang="en-US" altLang="zh-CN" sz="2000" b="1">
                <a:solidFill>
                  <a:srgbClr val="CCFFFF"/>
                </a:solidFill>
                <a:latin typeface="Arial" panose="020B0604020202020204" pitchFamily="34" charset="0"/>
                <a:ea typeface="宋体" panose="02010600030101010101" pitchFamily="2" charset="-122"/>
              </a:rPr>
              <a:t>29</a:t>
            </a:r>
            <a:r>
              <a:rPr lang="zh-CN" altLang="en-US" sz="2000" b="1">
                <a:solidFill>
                  <a:srgbClr val="CCFFFF"/>
                </a:solidFill>
                <a:latin typeface="Arial" panose="020B0604020202020204" pitchFamily="34" charset="0"/>
                <a:ea typeface="宋体" panose="02010600030101010101" pitchFamily="2" charset="-122"/>
              </a:rPr>
              <a:t>  分开的指令CACHE和数据CACHE使流水线畅通</a:t>
            </a:r>
          </a:p>
        </p:txBody>
      </p:sp>
      <p:sp>
        <p:nvSpPr>
          <p:cNvPr id="19459" name="灯片编号占位符 3">
            <a:extLst>
              <a:ext uri="{FF2B5EF4-FFF2-40B4-BE49-F238E27FC236}">
                <a16:creationId xmlns:a16="http://schemas.microsoft.com/office/drawing/2014/main" id="{E63B9577-05B3-4226-A83C-FA7371B677B4}"/>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44A59FE8-6156-4CC6-B11B-E6960488B32C}" type="slidenum">
              <a:rPr lang="en-US" altLang="zh-CN">
                <a:solidFill>
                  <a:srgbClr val="FFFFFF"/>
                </a:solidFill>
                <a:ea typeface="宋体" panose="02010600030101010101" pitchFamily="2" charset="-122"/>
              </a:rPr>
              <a:pPr fontAlgn="base">
                <a:spcBef>
                  <a:spcPct val="0"/>
                </a:spcBef>
                <a:spcAft>
                  <a:spcPct val="0"/>
                </a:spcAft>
              </a:pPr>
              <a:t>362</a:t>
            </a:fld>
            <a:endParaRPr lang="en-US" altLang="zh-CN">
              <a:solidFill>
                <a:srgbClr val="FFFFFF"/>
              </a:solidFill>
              <a:ea typeface="宋体" panose="02010600030101010101" pitchFamily="2" charset="-122"/>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3" name="Rectangle 2">
            <a:extLst>
              <a:ext uri="{FF2B5EF4-FFF2-40B4-BE49-F238E27FC236}">
                <a16:creationId xmlns:a16="http://schemas.microsoft.com/office/drawing/2014/main" id="{F3E45315-350D-4038-B322-22760E324B94}"/>
              </a:ext>
            </a:extLst>
          </p:cNvPr>
          <p:cNvSpPr>
            <a:spLocks noGrp="1"/>
          </p:cNvSpPr>
          <p:nvPr>
            <p:ph type="ctrTitle" sz="quarter"/>
          </p:nvPr>
        </p:nvSpPr>
        <p:spPr>
          <a:xfrm>
            <a:off x="1922464" y="71439"/>
            <a:ext cx="8201025" cy="1470025"/>
          </a:xfrm>
        </p:spPr>
        <p:txBody>
          <a:bodyPr/>
          <a:lstStyle/>
          <a:p>
            <a:pPr eaLnBrk="1" hangingPunct="1"/>
            <a:r>
              <a:rPr lang="en-US" altLang="zh-CN" sz="4400" noProof="1">
                <a:solidFill>
                  <a:srgbClr val="FFFF00"/>
                </a:solidFill>
                <a:latin typeface="华文新魏" panose="02010800040101010101" pitchFamily="2" charset="-122"/>
                <a:ea typeface="华文新魏" panose="02010800040101010101" pitchFamily="2" charset="-122"/>
              </a:rPr>
              <a:t>3-3</a:t>
            </a:r>
            <a:r>
              <a:rPr lang="zh-CN" altLang="en-US" sz="4800" noProof="1">
                <a:solidFill>
                  <a:srgbClr val="FFFF00"/>
                </a:solidFill>
                <a:latin typeface="华文新魏" panose="02010800040101010101" pitchFamily="2" charset="-122"/>
                <a:ea typeface="华文新魏" panose="02010800040101010101" pitchFamily="2" charset="-122"/>
              </a:rPr>
              <a:t>流水线处理机及其设计</a:t>
            </a:r>
          </a:p>
        </p:txBody>
      </p:sp>
      <p:sp>
        <p:nvSpPr>
          <p:cNvPr id="8194" name="Rectangle 3">
            <a:extLst>
              <a:ext uri="{FF2B5EF4-FFF2-40B4-BE49-F238E27FC236}">
                <a16:creationId xmlns:a16="http://schemas.microsoft.com/office/drawing/2014/main" id="{87F9C44C-66CF-4554-84EC-F5824878F4AC}"/>
              </a:ext>
            </a:extLst>
          </p:cNvPr>
          <p:cNvSpPr>
            <a:spLocks noGrp="1"/>
          </p:cNvSpPr>
          <p:nvPr>
            <p:ph type="subTitle" sz="quarter" idx="1"/>
          </p:nvPr>
        </p:nvSpPr>
        <p:spPr>
          <a:xfrm>
            <a:off x="3071813" y="1557338"/>
            <a:ext cx="7232650" cy="4248150"/>
          </a:xfrm>
        </p:spPr>
        <p:txBody>
          <a:bodyPr/>
          <a:lstStyle/>
          <a:p>
            <a:pPr algn="l" eaLnBrk="1" hangingPunct="1">
              <a:lnSpc>
                <a:spcPct val="120000"/>
              </a:lnSpc>
              <a:spcBef>
                <a:spcPct val="0"/>
              </a:spcBef>
            </a:pPr>
            <a:r>
              <a:rPr lang="en-US" altLang="zh-CN" b="1" noProof="1">
                <a:solidFill>
                  <a:srgbClr val="FFCC00"/>
                </a:solidFill>
              </a:rPr>
              <a:t>3-3.1  </a:t>
            </a:r>
            <a:r>
              <a:rPr lang="zh-CN" altLang="en-US" b="1" noProof="1">
                <a:solidFill>
                  <a:srgbClr val="FFCC00"/>
                </a:solidFill>
              </a:rPr>
              <a:t>结构相关及解决方法</a:t>
            </a:r>
          </a:p>
          <a:p>
            <a:pPr algn="l" eaLnBrk="1" hangingPunct="1">
              <a:lnSpc>
                <a:spcPct val="120000"/>
              </a:lnSpc>
              <a:spcBef>
                <a:spcPct val="0"/>
              </a:spcBef>
            </a:pPr>
            <a:r>
              <a:rPr lang="en-US" altLang="zh-CN" b="1" noProof="1">
                <a:solidFill>
                  <a:srgbClr val="FFFF00"/>
                </a:solidFill>
              </a:rPr>
              <a:t>3-3.2  </a:t>
            </a:r>
            <a:r>
              <a:rPr lang="zh-CN" altLang="en-US" b="1" noProof="1">
                <a:solidFill>
                  <a:srgbClr val="FFFF00"/>
                </a:solidFill>
              </a:rPr>
              <a:t>数据相关及解决办法</a:t>
            </a:r>
          </a:p>
          <a:p>
            <a:pPr algn="l" eaLnBrk="1" hangingPunct="1">
              <a:lnSpc>
                <a:spcPct val="120000"/>
              </a:lnSpc>
              <a:spcBef>
                <a:spcPct val="0"/>
              </a:spcBef>
            </a:pPr>
            <a:r>
              <a:rPr lang="en-US" altLang="zh-CN" b="1" noProof="1">
                <a:solidFill>
                  <a:srgbClr val="FFCC00"/>
                </a:solidFill>
              </a:rPr>
              <a:t>3-3.3  </a:t>
            </a:r>
            <a:r>
              <a:rPr lang="zh-CN" altLang="en-US" b="1" noProof="1">
                <a:solidFill>
                  <a:srgbClr val="FFCC00"/>
                </a:solidFill>
              </a:rPr>
              <a:t>转移相关及解决方法</a:t>
            </a:r>
          </a:p>
          <a:p>
            <a:pPr algn="l" eaLnBrk="1" hangingPunct="1">
              <a:lnSpc>
                <a:spcPct val="120000"/>
              </a:lnSpc>
              <a:spcBef>
                <a:spcPct val="0"/>
              </a:spcBef>
            </a:pPr>
            <a:endParaRPr lang="zh-CN" altLang="en-US" b="1" noProof="1">
              <a:solidFill>
                <a:srgbClr val="FFCC00"/>
              </a:solidFill>
            </a:endParaRPr>
          </a:p>
          <a:p>
            <a:pPr eaLnBrk="1" hangingPunct="1"/>
            <a:endParaRPr lang="zh-CN" altLang="en-US" noProof="1"/>
          </a:p>
        </p:txBody>
      </p:sp>
      <p:sp>
        <p:nvSpPr>
          <p:cNvPr id="20483" name="Rectangle 4">
            <a:extLst>
              <a:ext uri="{FF2B5EF4-FFF2-40B4-BE49-F238E27FC236}">
                <a16:creationId xmlns:a16="http://schemas.microsoft.com/office/drawing/2014/main" id="{3AD00152-AD3B-463D-8474-6E38C9777368}"/>
              </a:ext>
            </a:extLst>
          </p:cNvPr>
          <p:cNvSpPr>
            <a:spLocks noChangeArrowheads="1"/>
          </p:cNvSpPr>
          <p:nvPr/>
        </p:nvSpPr>
        <p:spPr bwMode="auto">
          <a:xfrm>
            <a:off x="2127250" y="5407789"/>
            <a:ext cx="80217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fontAlgn="base">
              <a:spcBef>
                <a:spcPct val="0"/>
              </a:spcBef>
              <a:spcAft>
                <a:spcPct val="0"/>
              </a:spcAft>
            </a:pPr>
            <a:r>
              <a:rPr lang="zh-CN" altLang="en-US" sz="2000" b="1">
                <a:solidFill>
                  <a:srgbClr val="66FF33"/>
                </a:solidFill>
                <a:latin typeface="Arial" panose="020B0604020202020204" pitchFamily="34" charset="0"/>
                <a:ea typeface="宋体" panose="02010600030101010101" pitchFamily="2" charset="-122"/>
              </a:rPr>
              <a:t>这部分内容来源于：李亚民 </a:t>
            </a:r>
            <a:r>
              <a:rPr lang="en-US" altLang="zh-CN" sz="2000" b="1">
                <a:solidFill>
                  <a:srgbClr val="66FF33"/>
                </a:solidFill>
                <a:latin typeface="Arial" panose="020B0604020202020204" pitchFamily="34" charset="0"/>
                <a:ea typeface="宋体" panose="02010600030101010101" pitchFamily="2" charset="-122"/>
              </a:rPr>
              <a:t>.</a:t>
            </a:r>
            <a:r>
              <a:rPr lang="zh-CN" altLang="en-US" sz="2000" b="1">
                <a:solidFill>
                  <a:srgbClr val="66FF33"/>
                </a:solidFill>
                <a:latin typeface="Arial" panose="020B0604020202020204" pitchFamily="34" charset="0"/>
                <a:ea typeface="宋体" panose="02010600030101010101" pitchFamily="2" charset="-122"/>
              </a:rPr>
              <a:t>计算机组成与系统结构 </a:t>
            </a:r>
            <a:r>
              <a:rPr lang="en-US" altLang="zh-CN" sz="2000" b="1">
                <a:solidFill>
                  <a:srgbClr val="66FF33"/>
                </a:solidFill>
                <a:latin typeface="Arial" panose="020B0604020202020204" pitchFamily="34" charset="0"/>
                <a:ea typeface="宋体" panose="02010600030101010101" pitchFamily="2" charset="-122"/>
              </a:rPr>
              <a:t>.</a:t>
            </a:r>
            <a:r>
              <a:rPr lang="zh-CN" altLang="en-US" sz="2000" b="1">
                <a:solidFill>
                  <a:srgbClr val="66FF33"/>
                </a:solidFill>
                <a:latin typeface="Arial" panose="020B0604020202020204" pitchFamily="34" charset="0"/>
                <a:ea typeface="宋体" panose="02010600030101010101" pitchFamily="2" charset="-122"/>
              </a:rPr>
              <a:t>清华大学出版社 </a:t>
            </a:r>
          </a:p>
        </p:txBody>
      </p:sp>
      <p:sp>
        <p:nvSpPr>
          <p:cNvPr id="20484" name="灯片编号占位符 1">
            <a:extLst>
              <a:ext uri="{FF2B5EF4-FFF2-40B4-BE49-F238E27FC236}">
                <a16:creationId xmlns:a16="http://schemas.microsoft.com/office/drawing/2014/main" id="{6481AC2D-4431-4929-8EDE-88AE435AD5B1}"/>
              </a:ext>
            </a:extLst>
          </p:cNvPr>
          <p:cNvSpPr>
            <a:spLocks noGrp="1" noChangeArrowheads="1"/>
          </p:cNvSpPr>
          <p:nvPr>
            <p:ph type="sldNum" sz="quarter" idx="12"/>
          </p:nvPr>
        </p:nvSpPr>
        <p:spPr>
          <a:xfrm>
            <a:off x="8077200" y="62484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fontAlgn="base">
              <a:spcBef>
                <a:spcPct val="0"/>
              </a:spcBef>
              <a:spcAft>
                <a:spcPct val="0"/>
              </a:spcAft>
            </a:pPr>
            <a:fld id="{4732E356-148F-4FC8-8C24-09FB54D49012}" type="slidenum">
              <a:rPr lang="zh-CN" altLang="en-US" sz="1400">
                <a:solidFill>
                  <a:srgbClr val="FFFFFF"/>
                </a:solidFill>
                <a:latin typeface="Garamond" panose="02020404030301010803" pitchFamily="18" charset="0"/>
                <a:ea typeface="宋体" panose="02010600030101010101" pitchFamily="2" charset="-122"/>
              </a:rPr>
              <a:pPr fontAlgn="base">
                <a:spcBef>
                  <a:spcPct val="0"/>
                </a:spcBef>
                <a:spcAft>
                  <a:spcPct val="0"/>
                </a:spcAft>
              </a:pPr>
              <a:t>363</a:t>
            </a:fld>
            <a:endParaRPr lang="zh-CN" altLang="en-US" sz="1400">
              <a:solidFill>
                <a:srgbClr val="FFFFFF"/>
              </a:solidFill>
              <a:latin typeface="Garamond" panose="02020404030301010803" pitchFamily="18" charset="0"/>
              <a:ea typeface="宋体" panose="02010600030101010101" pitchFamily="2" charset="-122"/>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5" name="Text Box 2">
            <a:extLst>
              <a:ext uri="{FF2B5EF4-FFF2-40B4-BE49-F238E27FC236}">
                <a16:creationId xmlns:a16="http://schemas.microsoft.com/office/drawing/2014/main" id="{9153C26D-4D90-461B-8465-5EB2BB7CEC91}"/>
              </a:ext>
            </a:extLst>
          </p:cNvPr>
          <p:cNvSpPr txBox="1">
            <a:spLocks noChangeArrowheads="1"/>
          </p:cNvSpPr>
          <p:nvPr/>
        </p:nvSpPr>
        <p:spPr bwMode="auto">
          <a:xfrm>
            <a:off x="2574926" y="409575"/>
            <a:ext cx="7864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4400" b="1">
                <a:solidFill>
                  <a:srgbClr val="FFCC00"/>
                </a:solidFill>
                <a:latin typeface="华文新魏" panose="02010800040101010101" pitchFamily="2" charset="-122"/>
                <a:ea typeface="华文新魏" panose="02010800040101010101" pitchFamily="2" charset="-122"/>
              </a:rPr>
              <a:t>3-3.2</a:t>
            </a:r>
            <a:r>
              <a:rPr lang="zh-CN" altLang="en-US" sz="4400" b="1">
                <a:solidFill>
                  <a:srgbClr val="FFCC00"/>
                </a:solidFill>
                <a:latin typeface="华文新魏" panose="02010800040101010101" pitchFamily="2" charset="-122"/>
                <a:ea typeface="华文新魏" panose="02010800040101010101" pitchFamily="2" charset="-122"/>
              </a:rPr>
              <a:t>　数据相关及解决办法</a:t>
            </a:r>
          </a:p>
        </p:txBody>
      </p:sp>
      <p:sp>
        <p:nvSpPr>
          <p:cNvPr id="21506" name="Text Box 3">
            <a:extLst>
              <a:ext uri="{FF2B5EF4-FFF2-40B4-BE49-F238E27FC236}">
                <a16:creationId xmlns:a16="http://schemas.microsoft.com/office/drawing/2014/main" id="{D4E75DE5-6F88-4CAD-A56B-35F80F0C55C3}"/>
              </a:ext>
            </a:extLst>
          </p:cNvPr>
          <p:cNvSpPr txBox="1">
            <a:spLocks noChangeArrowheads="1"/>
          </p:cNvSpPr>
          <p:nvPr/>
        </p:nvSpPr>
        <p:spPr bwMode="auto">
          <a:xfrm>
            <a:off x="1982788" y="1354139"/>
            <a:ext cx="63992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0000"/>
                </a:solidFill>
                <a:latin typeface="Arial" panose="020B0604020202020204" pitchFamily="34" charset="0"/>
                <a:ea typeface="宋体" panose="02010600030101010101" pitchFamily="2" charset="-122"/>
              </a:rPr>
              <a:t>一、数据相关问题</a:t>
            </a:r>
          </a:p>
        </p:txBody>
      </p:sp>
      <p:sp>
        <p:nvSpPr>
          <p:cNvPr id="21507" name="Text Box 4">
            <a:extLst>
              <a:ext uri="{FF2B5EF4-FFF2-40B4-BE49-F238E27FC236}">
                <a16:creationId xmlns:a16="http://schemas.microsoft.com/office/drawing/2014/main" id="{FDCBD06D-2119-4858-AFE0-446FB1DC9D24}"/>
              </a:ext>
            </a:extLst>
          </p:cNvPr>
          <p:cNvSpPr txBox="1">
            <a:spLocks noChangeArrowheads="1"/>
          </p:cNvSpPr>
          <p:nvPr/>
        </p:nvSpPr>
        <p:spPr bwMode="auto">
          <a:xfrm>
            <a:off x="2208213" y="2060576"/>
            <a:ext cx="6119812"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先看一段数据相关的程序例子</a:t>
            </a:r>
          </a:p>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a:t>
            </a:r>
            <a:r>
              <a:rPr lang="zh-CN" altLang="en-US" sz="2800" b="1">
                <a:solidFill>
                  <a:srgbClr val="CCFFFF"/>
                </a:solidFill>
                <a:latin typeface="宋体" panose="02010600030101010101" pitchFamily="2" charset="-122"/>
                <a:ea typeface="宋体" panose="02010600030101010101" pitchFamily="2" charset="-122"/>
              </a:rPr>
              <a:t>I1：  add  </a:t>
            </a:r>
            <a:r>
              <a:rPr lang="zh-CN" altLang="en-US" sz="2800" b="1">
                <a:solidFill>
                  <a:srgbClr val="FFFF00"/>
                </a:solidFill>
                <a:latin typeface="宋体" panose="02010600030101010101" pitchFamily="2" charset="-122"/>
                <a:ea typeface="宋体" panose="02010600030101010101" pitchFamily="2" charset="-122"/>
              </a:rPr>
              <a:t>r1</a:t>
            </a:r>
            <a:r>
              <a:rPr lang="zh-CN" altLang="en-US" sz="2800" b="1">
                <a:solidFill>
                  <a:srgbClr val="CCFFFF"/>
                </a:solidFill>
                <a:latin typeface="宋体" panose="02010600030101010101" pitchFamily="2" charset="-122"/>
                <a:ea typeface="宋体" panose="02010600030101010101" pitchFamily="2" charset="-122"/>
              </a:rPr>
              <a:t>，r2，r3</a:t>
            </a:r>
          </a:p>
          <a:p>
            <a:pPr fontAlgn="base">
              <a:lnSpc>
                <a:spcPct val="120000"/>
              </a:lnSpc>
              <a:spcBef>
                <a:spcPct val="0"/>
              </a:spcBef>
              <a:spcAft>
                <a:spcPct val="0"/>
              </a:spcAft>
            </a:pPr>
            <a:r>
              <a:rPr lang="zh-CN" altLang="en-US" sz="2800" b="1">
                <a:solidFill>
                  <a:srgbClr val="CCFFFF"/>
                </a:solidFill>
                <a:latin typeface="宋体" panose="02010600030101010101" pitchFamily="2" charset="-122"/>
                <a:ea typeface="宋体" panose="02010600030101010101" pitchFamily="2" charset="-122"/>
              </a:rPr>
              <a:t>　　I2：  sub  r4，</a:t>
            </a:r>
            <a:r>
              <a:rPr lang="zh-CN" altLang="en-US" sz="2800" b="1">
                <a:solidFill>
                  <a:srgbClr val="FFFF00"/>
                </a:solidFill>
                <a:latin typeface="宋体" panose="02010600030101010101" pitchFamily="2" charset="-122"/>
                <a:ea typeface="宋体" panose="02010600030101010101" pitchFamily="2" charset="-122"/>
              </a:rPr>
              <a:t>r</a:t>
            </a:r>
            <a:r>
              <a:rPr lang="en-US" altLang="zh-CN" sz="2800" b="1">
                <a:solidFill>
                  <a:srgbClr val="FFFF00"/>
                </a:solidFill>
                <a:latin typeface="宋体" panose="02010600030101010101" pitchFamily="2" charset="-122"/>
                <a:ea typeface="宋体" panose="02010600030101010101" pitchFamily="2" charset="-122"/>
              </a:rPr>
              <a:t>1</a:t>
            </a:r>
            <a:r>
              <a:rPr lang="zh-CN" altLang="en-US" sz="2800" b="1">
                <a:solidFill>
                  <a:srgbClr val="CCFFFF"/>
                </a:solidFill>
                <a:latin typeface="宋体" panose="02010600030101010101" pitchFamily="2" charset="-122"/>
                <a:ea typeface="宋体" panose="02010600030101010101" pitchFamily="2" charset="-122"/>
              </a:rPr>
              <a:t>，r5</a:t>
            </a:r>
          </a:p>
          <a:p>
            <a:pPr fontAlgn="base">
              <a:lnSpc>
                <a:spcPct val="120000"/>
              </a:lnSpc>
              <a:spcBef>
                <a:spcPct val="0"/>
              </a:spcBef>
              <a:spcAft>
                <a:spcPct val="0"/>
              </a:spcAft>
            </a:pPr>
            <a:r>
              <a:rPr lang="zh-CN" altLang="en-US" sz="2800" b="1">
                <a:solidFill>
                  <a:srgbClr val="CCFFFF"/>
                </a:solidFill>
                <a:latin typeface="宋体" panose="02010600030101010101" pitchFamily="2" charset="-122"/>
                <a:ea typeface="宋体" panose="02010600030101010101" pitchFamily="2" charset="-122"/>
              </a:rPr>
              <a:t>　　I3：  and  r6，r7，</a:t>
            </a:r>
            <a:r>
              <a:rPr lang="zh-CN" altLang="en-US" sz="2800" b="1">
                <a:solidFill>
                  <a:srgbClr val="FFFF00"/>
                </a:solidFill>
                <a:latin typeface="宋体" panose="02010600030101010101" pitchFamily="2" charset="-122"/>
                <a:ea typeface="宋体" panose="02010600030101010101" pitchFamily="2" charset="-122"/>
              </a:rPr>
              <a:t>r1</a:t>
            </a:r>
          </a:p>
          <a:p>
            <a:pPr fontAlgn="base">
              <a:lnSpc>
                <a:spcPct val="120000"/>
              </a:lnSpc>
              <a:spcBef>
                <a:spcPct val="0"/>
              </a:spcBef>
              <a:spcAft>
                <a:spcPct val="0"/>
              </a:spcAft>
            </a:pPr>
            <a:r>
              <a:rPr lang="zh-CN" altLang="en-US" sz="2800" b="1">
                <a:solidFill>
                  <a:srgbClr val="CCFFFF"/>
                </a:solidFill>
                <a:latin typeface="宋体" panose="02010600030101010101" pitchFamily="2" charset="-122"/>
                <a:ea typeface="宋体" panose="02010600030101010101" pitchFamily="2" charset="-122"/>
              </a:rPr>
              <a:t>　　I4：  </a:t>
            </a:r>
            <a:r>
              <a:rPr lang="en-US" altLang="zh-CN" sz="2800" b="1">
                <a:solidFill>
                  <a:srgbClr val="CCFFFF"/>
                </a:solidFill>
                <a:latin typeface="宋体" panose="02010600030101010101" pitchFamily="2" charset="-122"/>
                <a:ea typeface="宋体" panose="02010600030101010101" pitchFamily="2" charset="-122"/>
              </a:rPr>
              <a:t>o</a:t>
            </a:r>
            <a:r>
              <a:rPr lang="zh-CN" altLang="en-US" sz="2800" b="1">
                <a:solidFill>
                  <a:srgbClr val="CCFFFF"/>
                </a:solidFill>
                <a:latin typeface="宋体" panose="02010600030101010101" pitchFamily="2" charset="-122"/>
                <a:ea typeface="宋体" panose="02010600030101010101" pitchFamily="2" charset="-122"/>
              </a:rPr>
              <a:t>r   r8，</a:t>
            </a:r>
            <a:r>
              <a:rPr lang="zh-CN" altLang="en-US" sz="2800" b="1">
                <a:solidFill>
                  <a:srgbClr val="FFFF00"/>
                </a:solidFill>
                <a:latin typeface="宋体" panose="02010600030101010101" pitchFamily="2" charset="-122"/>
                <a:ea typeface="宋体" panose="02010600030101010101" pitchFamily="2" charset="-122"/>
              </a:rPr>
              <a:t>r1</a:t>
            </a:r>
            <a:r>
              <a:rPr lang="zh-CN" altLang="en-US" sz="2800" b="1">
                <a:solidFill>
                  <a:srgbClr val="CCFFFF"/>
                </a:solidFill>
                <a:latin typeface="宋体" panose="02010600030101010101" pitchFamily="2" charset="-122"/>
                <a:ea typeface="宋体" panose="02010600030101010101" pitchFamily="2" charset="-122"/>
              </a:rPr>
              <a:t>，r9</a:t>
            </a:r>
          </a:p>
          <a:p>
            <a:pPr fontAlgn="base">
              <a:lnSpc>
                <a:spcPct val="120000"/>
              </a:lnSpc>
              <a:spcBef>
                <a:spcPct val="0"/>
              </a:spcBef>
              <a:spcAft>
                <a:spcPct val="0"/>
              </a:spcAft>
            </a:pPr>
            <a:r>
              <a:rPr lang="zh-CN" altLang="en-US" sz="2800" b="1">
                <a:solidFill>
                  <a:srgbClr val="CCFFFF"/>
                </a:solidFill>
                <a:latin typeface="宋体" panose="02010600030101010101" pitchFamily="2" charset="-122"/>
                <a:ea typeface="宋体" panose="02010600030101010101" pitchFamily="2" charset="-122"/>
              </a:rPr>
              <a:t>　　I5：  addi  r10，</a:t>
            </a:r>
            <a:r>
              <a:rPr lang="zh-CN" altLang="en-US" sz="2800" b="1">
                <a:solidFill>
                  <a:srgbClr val="FFFF00"/>
                </a:solidFill>
                <a:latin typeface="宋体" panose="02010600030101010101" pitchFamily="2" charset="-122"/>
                <a:ea typeface="宋体" panose="02010600030101010101" pitchFamily="2" charset="-122"/>
              </a:rPr>
              <a:t>r1</a:t>
            </a:r>
            <a:r>
              <a:rPr lang="zh-CN" altLang="en-US" sz="2800" b="1">
                <a:solidFill>
                  <a:srgbClr val="CCFFFF"/>
                </a:solidFill>
                <a:latin typeface="宋体" panose="02010600030101010101" pitchFamily="2" charset="-122"/>
                <a:ea typeface="宋体" panose="02010600030101010101" pitchFamily="2" charset="-122"/>
              </a:rPr>
              <a:t>，100</a:t>
            </a:r>
          </a:p>
        </p:txBody>
      </p:sp>
      <p:sp>
        <p:nvSpPr>
          <p:cNvPr id="21508" name="灯片编号占位符 4">
            <a:extLst>
              <a:ext uri="{FF2B5EF4-FFF2-40B4-BE49-F238E27FC236}">
                <a16:creationId xmlns:a16="http://schemas.microsoft.com/office/drawing/2014/main" id="{41013E05-A7EB-477F-ACAF-9DA3D61C06CA}"/>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A7122456-C935-4560-8B03-2A66FD2B661F}" type="slidenum">
              <a:rPr lang="en-US" altLang="zh-CN">
                <a:solidFill>
                  <a:srgbClr val="FFFFFF"/>
                </a:solidFill>
                <a:ea typeface="宋体" panose="02010600030101010101" pitchFamily="2" charset="-122"/>
              </a:rPr>
              <a:pPr fontAlgn="base">
                <a:spcBef>
                  <a:spcPct val="0"/>
                </a:spcBef>
                <a:spcAft>
                  <a:spcPct val="0"/>
                </a:spcAft>
              </a:pPr>
              <a:t>364</a:t>
            </a:fld>
            <a:endParaRPr lang="en-US" altLang="zh-CN">
              <a:solidFill>
                <a:srgbClr val="FFFFFF"/>
              </a:solidFill>
              <a:ea typeface="宋体" panose="02010600030101010101" pitchFamily="2" charset="-122"/>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553" name="Picture 2" descr="33">
            <a:extLst>
              <a:ext uri="{FF2B5EF4-FFF2-40B4-BE49-F238E27FC236}">
                <a16:creationId xmlns:a16="http://schemas.microsoft.com/office/drawing/2014/main" id="{E60F09E6-2119-47EE-972F-011E6355B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295400"/>
            <a:ext cx="8915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Text Box 3">
            <a:extLst>
              <a:ext uri="{FF2B5EF4-FFF2-40B4-BE49-F238E27FC236}">
                <a16:creationId xmlns:a16="http://schemas.microsoft.com/office/drawing/2014/main" id="{03F531D3-BB0D-4DE7-9932-BFA433338D71}"/>
              </a:ext>
            </a:extLst>
          </p:cNvPr>
          <p:cNvSpPr txBox="1">
            <a:spLocks noChangeArrowheads="1"/>
          </p:cNvSpPr>
          <p:nvPr/>
        </p:nvSpPr>
        <p:spPr bwMode="auto">
          <a:xfrm>
            <a:off x="2667001" y="457201"/>
            <a:ext cx="6981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a:solidFill>
                  <a:srgbClr val="FFFF00"/>
                </a:solidFill>
                <a:latin typeface="宋体" panose="02010600030101010101" pitchFamily="2" charset="-122"/>
                <a:ea typeface="宋体" panose="02010600030101010101" pitchFamily="2" charset="-122"/>
              </a:rPr>
              <a:t>I1</a:t>
            </a:r>
            <a:r>
              <a:rPr lang="zh-CN" altLang="en-US" sz="2400" b="1">
                <a:solidFill>
                  <a:srgbClr val="CCFFFF"/>
                </a:solidFill>
                <a:latin typeface="宋体" panose="02010600030101010101" pitchFamily="2" charset="-122"/>
                <a:ea typeface="宋体" panose="02010600030101010101" pitchFamily="2" charset="-122"/>
              </a:rPr>
              <a:t>下面有</a:t>
            </a:r>
            <a:r>
              <a:rPr lang="en-US" altLang="zh-CN" sz="2400" b="1">
                <a:solidFill>
                  <a:srgbClr val="FFFF00"/>
                </a:solidFill>
                <a:latin typeface="宋体" panose="02010600030101010101" pitchFamily="2" charset="-122"/>
                <a:ea typeface="宋体" panose="02010600030101010101" pitchFamily="2" charset="-122"/>
              </a:rPr>
              <a:t>3</a:t>
            </a:r>
            <a:r>
              <a:rPr lang="zh-CN" altLang="en-US" sz="2400" b="1">
                <a:solidFill>
                  <a:srgbClr val="CCFFFF"/>
                </a:solidFill>
                <a:latin typeface="宋体" panose="02010600030101010101" pitchFamily="2" charset="-122"/>
                <a:ea typeface="宋体" panose="02010600030101010101" pitchFamily="2" charset="-122"/>
              </a:rPr>
              <a:t>条指令</a:t>
            </a:r>
            <a:r>
              <a:rPr lang="zh-CN" altLang="en-US" sz="2400" b="1">
                <a:solidFill>
                  <a:srgbClr val="FFFF00"/>
                </a:solidFill>
                <a:latin typeface="宋体" panose="02010600030101010101" pitchFamily="2" charset="-122"/>
                <a:ea typeface="宋体" panose="02010600030101010101" pitchFamily="2" charset="-122"/>
              </a:rPr>
              <a:t>不能从寄存器</a:t>
            </a:r>
            <a:r>
              <a:rPr lang="en-US" altLang="zh-CN" sz="2400" b="1">
                <a:solidFill>
                  <a:srgbClr val="FFFF00"/>
                </a:solidFill>
                <a:latin typeface="宋体" panose="02010600030101010101" pitchFamily="2" charset="-122"/>
                <a:ea typeface="宋体" panose="02010600030101010101" pitchFamily="2" charset="-122"/>
              </a:rPr>
              <a:t>r1</a:t>
            </a:r>
            <a:r>
              <a:rPr lang="zh-CN" altLang="en-US" sz="2400" b="1">
                <a:solidFill>
                  <a:srgbClr val="FFFF00"/>
                </a:solidFill>
                <a:latin typeface="宋体" panose="02010600030101010101" pitchFamily="2" charset="-122"/>
                <a:ea typeface="宋体" panose="02010600030101010101" pitchFamily="2" charset="-122"/>
              </a:rPr>
              <a:t>读</a:t>
            </a:r>
            <a:r>
              <a:rPr lang="zh-CN" altLang="en-US" sz="2400" b="1">
                <a:solidFill>
                  <a:srgbClr val="CCFFFF"/>
                </a:solidFill>
                <a:latin typeface="宋体" panose="02010600030101010101" pitchFamily="2" charset="-122"/>
                <a:ea typeface="宋体" panose="02010600030101010101" pitchFamily="2" charset="-122"/>
              </a:rPr>
              <a:t>出</a:t>
            </a:r>
            <a:r>
              <a:rPr lang="zh-CN" altLang="en-US" sz="2400" b="1">
                <a:solidFill>
                  <a:srgbClr val="FFFF00"/>
                </a:solidFill>
                <a:latin typeface="宋体" panose="02010600030101010101" pitchFamily="2" charset="-122"/>
                <a:ea typeface="宋体" panose="02010600030101010101" pitchFamily="2" charset="-122"/>
              </a:rPr>
              <a:t>正确</a:t>
            </a:r>
            <a:r>
              <a:rPr lang="zh-CN" altLang="en-US" sz="2400" b="1">
                <a:solidFill>
                  <a:srgbClr val="CCFFFF"/>
                </a:solidFill>
                <a:latin typeface="宋体" panose="02010600030101010101" pitchFamily="2" charset="-122"/>
                <a:ea typeface="宋体" panose="02010600030101010101" pitchFamily="2" charset="-122"/>
              </a:rPr>
              <a:t>的</a:t>
            </a:r>
            <a:r>
              <a:rPr lang="zh-CN" altLang="en-US" sz="2400" b="1">
                <a:solidFill>
                  <a:srgbClr val="FFFF00"/>
                </a:solidFill>
                <a:latin typeface="宋体" panose="02010600030101010101" pitchFamily="2" charset="-122"/>
                <a:ea typeface="宋体" panose="02010600030101010101" pitchFamily="2" charset="-122"/>
              </a:rPr>
              <a:t>数据</a:t>
            </a:r>
          </a:p>
        </p:txBody>
      </p:sp>
      <p:sp>
        <p:nvSpPr>
          <p:cNvPr id="23555" name="Oval 11">
            <a:extLst>
              <a:ext uri="{FF2B5EF4-FFF2-40B4-BE49-F238E27FC236}">
                <a16:creationId xmlns:a16="http://schemas.microsoft.com/office/drawing/2014/main" id="{DE34DD2C-B3D3-49E6-BFCD-E0E006A0C4BD}"/>
              </a:ext>
            </a:extLst>
          </p:cNvPr>
          <p:cNvSpPr>
            <a:spLocks noChangeArrowheads="1"/>
          </p:cNvSpPr>
          <p:nvPr/>
        </p:nvSpPr>
        <p:spPr bwMode="auto">
          <a:xfrm>
            <a:off x="2743200" y="2057400"/>
            <a:ext cx="228600" cy="3810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23556" name="Oval 12">
            <a:extLst>
              <a:ext uri="{FF2B5EF4-FFF2-40B4-BE49-F238E27FC236}">
                <a16:creationId xmlns:a16="http://schemas.microsoft.com/office/drawing/2014/main" id="{2B42BCAA-3B4B-4C4D-B386-8FA3CAFC60FD}"/>
              </a:ext>
            </a:extLst>
          </p:cNvPr>
          <p:cNvSpPr>
            <a:spLocks noChangeArrowheads="1"/>
          </p:cNvSpPr>
          <p:nvPr/>
        </p:nvSpPr>
        <p:spPr bwMode="auto">
          <a:xfrm>
            <a:off x="3200400" y="3657600"/>
            <a:ext cx="304800" cy="3810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23557" name="Oval 13">
            <a:extLst>
              <a:ext uri="{FF2B5EF4-FFF2-40B4-BE49-F238E27FC236}">
                <a16:creationId xmlns:a16="http://schemas.microsoft.com/office/drawing/2014/main" id="{02EDD34F-DD0F-48C6-A300-382598E6C8C0}"/>
              </a:ext>
            </a:extLst>
          </p:cNvPr>
          <p:cNvSpPr>
            <a:spLocks noChangeArrowheads="1"/>
          </p:cNvSpPr>
          <p:nvPr/>
        </p:nvSpPr>
        <p:spPr bwMode="auto">
          <a:xfrm>
            <a:off x="2895600" y="4419600"/>
            <a:ext cx="228600" cy="3810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23558" name="Oval 14">
            <a:extLst>
              <a:ext uri="{FF2B5EF4-FFF2-40B4-BE49-F238E27FC236}">
                <a16:creationId xmlns:a16="http://schemas.microsoft.com/office/drawing/2014/main" id="{ADE1434C-E009-490E-81D5-723F24F2C4AD}"/>
              </a:ext>
            </a:extLst>
          </p:cNvPr>
          <p:cNvSpPr>
            <a:spLocks noChangeArrowheads="1"/>
          </p:cNvSpPr>
          <p:nvPr/>
        </p:nvSpPr>
        <p:spPr bwMode="auto">
          <a:xfrm>
            <a:off x="3124200" y="5181600"/>
            <a:ext cx="228600" cy="381000"/>
          </a:xfrm>
          <a:prstGeom prst="ellipse">
            <a:avLst/>
          </a:prstGeom>
          <a:noFill/>
          <a:ln w="9525">
            <a:solidFill>
              <a:srgbClr val="00206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23559" name="Oval 15">
            <a:extLst>
              <a:ext uri="{FF2B5EF4-FFF2-40B4-BE49-F238E27FC236}">
                <a16:creationId xmlns:a16="http://schemas.microsoft.com/office/drawing/2014/main" id="{C9999B6C-A6B5-471B-B022-0C1C6652235B}"/>
              </a:ext>
            </a:extLst>
          </p:cNvPr>
          <p:cNvSpPr>
            <a:spLocks noChangeArrowheads="1"/>
          </p:cNvSpPr>
          <p:nvPr/>
        </p:nvSpPr>
        <p:spPr bwMode="auto">
          <a:xfrm>
            <a:off x="2971800" y="2895600"/>
            <a:ext cx="228600" cy="3810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23560" name="灯片编号占位符 8">
            <a:extLst>
              <a:ext uri="{FF2B5EF4-FFF2-40B4-BE49-F238E27FC236}">
                <a16:creationId xmlns:a16="http://schemas.microsoft.com/office/drawing/2014/main" id="{CE4BD391-DC45-4FFB-9EBC-959EFA360314}"/>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59747745-9C6A-4661-B3E9-49E092E9BA85}" type="slidenum">
              <a:rPr lang="en-US" altLang="zh-CN">
                <a:solidFill>
                  <a:srgbClr val="FFFFFF"/>
                </a:solidFill>
                <a:ea typeface="宋体" panose="02010600030101010101" pitchFamily="2" charset="-122"/>
              </a:rPr>
              <a:pPr fontAlgn="base">
                <a:spcBef>
                  <a:spcPct val="0"/>
                </a:spcBef>
                <a:spcAft>
                  <a:spcPct val="0"/>
                </a:spcAft>
              </a:pPr>
              <a:t>365</a:t>
            </a:fld>
            <a:endParaRPr lang="en-US" altLang="zh-CN">
              <a:solidFill>
                <a:srgbClr val="FFFFFF"/>
              </a:solidFill>
              <a:ea typeface="宋体" panose="02010600030101010101" pitchFamily="2" charset="-122"/>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7" name="Text Box 3">
            <a:extLst>
              <a:ext uri="{FF2B5EF4-FFF2-40B4-BE49-F238E27FC236}">
                <a16:creationId xmlns:a16="http://schemas.microsoft.com/office/drawing/2014/main" id="{086CE2E1-80A6-486D-9EA8-9AAD6CCC9B4B}"/>
              </a:ext>
            </a:extLst>
          </p:cNvPr>
          <p:cNvSpPr txBox="1">
            <a:spLocks noChangeArrowheads="1"/>
          </p:cNvSpPr>
          <p:nvPr/>
        </p:nvSpPr>
        <p:spPr bwMode="auto">
          <a:xfrm>
            <a:off x="2133600" y="609601"/>
            <a:ext cx="7924800" cy="195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50000"/>
              </a:lnSpc>
              <a:spcBef>
                <a:spcPct val="0"/>
              </a:spcBef>
              <a:spcAft>
                <a:spcPct val="0"/>
              </a:spcAft>
            </a:pPr>
            <a:r>
              <a:rPr lang="zh-CN" altLang="en-US" sz="2800" b="1">
                <a:solidFill>
                  <a:srgbClr val="FF3300"/>
                </a:solidFill>
                <a:latin typeface="Comic Sans MS" panose="030F0702030302020204" pitchFamily="66" charset="0"/>
                <a:ea typeface="楷体_GB2312"/>
                <a:cs typeface="楷体_GB2312"/>
              </a:rPr>
              <a:t>数据相关（冒险）：</a:t>
            </a:r>
            <a:r>
              <a:rPr lang="zh-CN" altLang="en-US" sz="2800" b="1">
                <a:solidFill>
                  <a:srgbClr val="FFFFFF"/>
                </a:solidFill>
                <a:latin typeface="Comic Sans MS" panose="030F0702030302020204" pitchFamily="66" charset="0"/>
                <a:ea typeface="宋体" panose="02010600030101010101" pitchFamily="2" charset="-122"/>
              </a:rPr>
              <a:t>由于流水线上指令重叠执行，</a:t>
            </a:r>
            <a:r>
              <a:rPr lang="zh-CN" altLang="en-US" sz="2800" b="1">
                <a:solidFill>
                  <a:srgbClr val="FFFF00"/>
                </a:solidFill>
                <a:latin typeface="Comic Sans MS" panose="030F0702030302020204" pitchFamily="66" charset="0"/>
                <a:ea typeface="宋体" panose="02010600030101010101" pitchFamily="2" charset="-122"/>
              </a:rPr>
              <a:t>改变了</a:t>
            </a:r>
            <a:r>
              <a:rPr lang="zh-CN" altLang="en-US" sz="2800" b="1">
                <a:solidFill>
                  <a:srgbClr val="FFFFFF"/>
                </a:solidFill>
                <a:latin typeface="Comic Sans MS" panose="030F0702030302020204" pitchFamily="66" charset="0"/>
                <a:ea typeface="宋体" panose="02010600030101010101" pitchFamily="2" charset="-122"/>
              </a:rPr>
              <a:t>原来串行执行的</a:t>
            </a:r>
            <a:r>
              <a:rPr lang="zh-CN" altLang="en-US" sz="2800" b="1">
                <a:solidFill>
                  <a:srgbClr val="FFFF00"/>
                </a:solidFill>
                <a:latin typeface="Comic Sans MS" panose="030F0702030302020204" pitchFamily="66" charset="0"/>
                <a:ea typeface="宋体" panose="02010600030101010101" pitchFamily="2" charset="-122"/>
              </a:rPr>
              <a:t>读</a:t>
            </a:r>
            <a:r>
              <a:rPr lang="en-US" altLang="zh-CN" sz="2800" b="1">
                <a:solidFill>
                  <a:srgbClr val="FFFF00"/>
                </a:solidFill>
                <a:latin typeface="Comic Sans MS" panose="030F0702030302020204" pitchFamily="66" charset="0"/>
                <a:ea typeface="宋体" panose="02010600030101010101" pitchFamily="2" charset="-122"/>
              </a:rPr>
              <a:t>/</a:t>
            </a:r>
            <a:r>
              <a:rPr lang="zh-CN" altLang="en-US" sz="2800" b="1">
                <a:solidFill>
                  <a:srgbClr val="FFFF00"/>
                </a:solidFill>
                <a:latin typeface="Comic Sans MS" panose="030F0702030302020204" pitchFamily="66" charset="0"/>
                <a:ea typeface="宋体" panose="02010600030101010101" pitchFamily="2" charset="-122"/>
              </a:rPr>
              <a:t>写操作数</a:t>
            </a:r>
            <a:r>
              <a:rPr lang="zh-CN" altLang="en-US" sz="2800" b="1" i="1">
                <a:solidFill>
                  <a:srgbClr val="66FFFF"/>
                </a:solidFill>
                <a:latin typeface="Comic Sans MS" panose="030F0702030302020204" pitchFamily="66" charset="0"/>
                <a:ea typeface="宋体" panose="02010600030101010101" pitchFamily="2" charset="-122"/>
              </a:rPr>
              <a:t>顺序</a:t>
            </a:r>
            <a:r>
              <a:rPr lang="zh-CN" altLang="en-US" sz="2800" b="1">
                <a:solidFill>
                  <a:srgbClr val="FFFFFF"/>
                </a:solidFill>
                <a:latin typeface="Comic Sans MS" panose="030F0702030302020204" pitchFamily="66" charset="0"/>
                <a:ea typeface="宋体" panose="02010600030101010101" pitchFamily="2" charset="-122"/>
              </a:rPr>
              <a:t>，使得</a:t>
            </a:r>
            <a:r>
              <a:rPr lang="zh-CN" altLang="en-US" sz="2800" b="1" i="1">
                <a:solidFill>
                  <a:srgbClr val="66FFFF"/>
                </a:solidFill>
                <a:latin typeface="Comic Sans MS" panose="030F0702030302020204" pitchFamily="66" charset="0"/>
                <a:ea typeface="宋体" panose="02010600030101010101" pitchFamily="2" charset="-122"/>
              </a:rPr>
              <a:t>后面依赖前面指令结果的指令得不到准备好的数据。</a:t>
            </a:r>
            <a:endParaRPr lang="en-US" altLang="zh-CN" sz="2800" i="1">
              <a:solidFill>
                <a:srgbClr val="66FFFF"/>
              </a:solidFill>
              <a:latin typeface="Comic Sans MS" panose="030F0702030302020204" pitchFamily="66" charset="0"/>
              <a:ea typeface="宋体" panose="02010600030101010101" pitchFamily="2" charset="-122"/>
            </a:endParaRPr>
          </a:p>
        </p:txBody>
      </p:sp>
      <p:sp>
        <p:nvSpPr>
          <p:cNvPr id="24578" name="Text Box 4">
            <a:extLst>
              <a:ext uri="{FF2B5EF4-FFF2-40B4-BE49-F238E27FC236}">
                <a16:creationId xmlns:a16="http://schemas.microsoft.com/office/drawing/2014/main" id="{9F027044-D72F-4DF4-9ECE-9F4DE9023CDB}"/>
              </a:ext>
            </a:extLst>
          </p:cNvPr>
          <p:cNvSpPr txBox="1">
            <a:spLocks noChangeArrowheads="1"/>
          </p:cNvSpPr>
          <p:nvPr/>
        </p:nvSpPr>
        <p:spPr bwMode="auto">
          <a:xfrm>
            <a:off x="2438401" y="3048001"/>
            <a:ext cx="6119813"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一段数据相关的程序例子</a:t>
            </a:r>
          </a:p>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a:t>
            </a:r>
            <a:r>
              <a:rPr lang="zh-CN" altLang="en-US" sz="2800" b="1">
                <a:solidFill>
                  <a:srgbClr val="CCFFFF"/>
                </a:solidFill>
                <a:latin typeface="宋体" panose="02010600030101010101" pitchFamily="2" charset="-122"/>
                <a:ea typeface="宋体" panose="02010600030101010101" pitchFamily="2" charset="-122"/>
              </a:rPr>
              <a:t>I1：  add  </a:t>
            </a:r>
            <a:r>
              <a:rPr lang="zh-CN" altLang="en-US" sz="2800" b="1">
                <a:solidFill>
                  <a:srgbClr val="FFFF00"/>
                </a:solidFill>
                <a:latin typeface="宋体" panose="02010600030101010101" pitchFamily="2" charset="-122"/>
                <a:ea typeface="宋体" panose="02010600030101010101" pitchFamily="2" charset="-122"/>
              </a:rPr>
              <a:t>r1</a:t>
            </a:r>
            <a:r>
              <a:rPr lang="zh-CN" altLang="en-US" sz="2800" b="1">
                <a:solidFill>
                  <a:srgbClr val="CCFFFF"/>
                </a:solidFill>
                <a:latin typeface="宋体" panose="02010600030101010101" pitchFamily="2" charset="-122"/>
                <a:ea typeface="宋体" panose="02010600030101010101" pitchFamily="2" charset="-122"/>
              </a:rPr>
              <a:t>，r2，r3</a:t>
            </a:r>
          </a:p>
          <a:p>
            <a:pPr fontAlgn="base">
              <a:lnSpc>
                <a:spcPct val="120000"/>
              </a:lnSpc>
              <a:spcBef>
                <a:spcPct val="0"/>
              </a:spcBef>
              <a:spcAft>
                <a:spcPct val="0"/>
              </a:spcAft>
            </a:pPr>
            <a:r>
              <a:rPr lang="zh-CN" altLang="en-US" sz="2800" b="1">
                <a:solidFill>
                  <a:srgbClr val="CCFFFF"/>
                </a:solidFill>
                <a:latin typeface="宋体" panose="02010600030101010101" pitchFamily="2" charset="-122"/>
                <a:ea typeface="宋体" panose="02010600030101010101" pitchFamily="2" charset="-122"/>
              </a:rPr>
              <a:t>　　I2：  sub  r4，</a:t>
            </a:r>
            <a:r>
              <a:rPr lang="zh-CN" altLang="en-US" sz="2800" b="1">
                <a:solidFill>
                  <a:srgbClr val="FFFF00"/>
                </a:solidFill>
                <a:latin typeface="宋体" panose="02010600030101010101" pitchFamily="2" charset="-122"/>
                <a:ea typeface="宋体" panose="02010600030101010101" pitchFamily="2" charset="-122"/>
              </a:rPr>
              <a:t>r</a:t>
            </a:r>
            <a:r>
              <a:rPr lang="en-US" altLang="zh-CN" sz="2800" b="1">
                <a:solidFill>
                  <a:srgbClr val="FFFF00"/>
                </a:solidFill>
                <a:latin typeface="宋体" panose="02010600030101010101" pitchFamily="2" charset="-122"/>
                <a:ea typeface="宋体" panose="02010600030101010101" pitchFamily="2" charset="-122"/>
              </a:rPr>
              <a:t>1</a:t>
            </a:r>
            <a:r>
              <a:rPr lang="zh-CN" altLang="en-US" sz="2800" b="1">
                <a:solidFill>
                  <a:srgbClr val="CCFFFF"/>
                </a:solidFill>
                <a:latin typeface="宋体" panose="02010600030101010101" pitchFamily="2" charset="-122"/>
                <a:ea typeface="宋体" panose="02010600030101010101" pitchFamily="2" charset="-122"/>
              </a:rPr>
              <a:t>，r5</a:t>
            </a:r>
          </a:p>
          <a:p>
            <a:pPr fontAlgn="base">
              <a:lnSpc>
                <a:spcPct val="120000"/>
              </a:lnSpc>
              <a:spcBef>
                <a:spcPct val="0"/>
              </a:spcBef>
              <a:spcAft>
                <a:spcPct val="0"/>
              </a:spcAft>
            </a:pPr>
            <a:r>
              <a:rPr lang="zh-CN" altLang="en-US" sz="2800" b="1">
                <a:solidFill>
                  <a:srgbClr val="CCFFFF"/>
                </a:solidFill>
                <a:latin typeface="宋体" panose="02010600030101010101" pitchFamily="2" charset="-122"/>
                <a:ea typeface="宋体" panose="02010600030101010101" pitchFamily="2" charset="-122"/>
              </a:rPr>
              <a:t>　　I3：  and  r6，r7，</a:t>
            </a:r>
            <a:r>
              <a:rPr lang="zh-CN" altLang="en-US" sz="2800" b="1">
                <a:solidFill>
                  <a:srgbClr val="FFFF00"/>
                </a:solidFill>
                <a:latin typeface="宋体" panose="02010600030101010101" pitchFamily="2" charset="-122"/>
                <a:ea typeface="宋体" panose="02010600030101010101" pitchFamily="2" charset="-122"/>
              </a:rPr>
              <a:t>r1</a:t>
            </a:r>
          </a:p>
          <a:p>
            <a:pPr fontAlgn="base">
              <a:lnSpc>
                <a:spcPct val="120000"/>
              </a:lnSpc>
              <a:spcBef>
                <a:spcPct val="0"/>
              </a:spcBef>
              <a:spcAft>
                <a:spcPct val="0"/>
              </a:spcAft>
            </a:pPr>
            <a:r>
              <a:rPr lang="zh-CN" altLang="en-US" sz="2800" b="1">
                <a:solidFill>
                  <a:srgbClr val="CCFFFF"/>
                </a:solidFill>
                <a:latin typeface="宋体" panose="02010600030101010101" pitchFamily="2" charset="-122"/>
                <a:ea typeface="宋体" panose="02010600030101010101" pitchFamily="2" charset="-122"/>
              </a:rPr>
              <a:t>　　I4：  </a:t>
            </a:r>
            <a:r>
              <a:rPr lang="en-US" altLang="zh-CN" sz="2800" b="1">
                <a:solidFill>
                  <a:srgbClr val="CCFFFF"/>
                </a:solidFill>
                <a:latin typeface="宋体" panose="02010600030101010101" pitchFamily="2" charset="-122"/>
                <a:ea typeface="宋体" panose="02010600030101010101" pitchFamily="2" charset="-122"/>
              </a:rPr>
              <a:t>o</a:t>
            </a:r>
            <a:r>
              <a:rPr lang="zh-CN" altLang="en-US" sz="2800" b="1">
                <a:solidFill>
                  <a:srgbClr val="CCFFFF"/>
                </a:solidFill>
                <a:latin typeface="宋体" panose="02010600030101010101" pitchFamily="2" charset="-122"/>
                <a:ea typeface="宋体" panose="02010600030101010101" pitchFamily="2" charset="-122"/>
              </a:rPr>
              <a:t>r   r8，</a:t>
            </a:r>
            <a:r>
              <a:rPr lang="zh-CN" altLang="en-US" sz="2800" b="1">
                <a:solidFill>
                  <a:srgbClr val="FFFF00"/>
                </a:solidFill>
                <a:latin typeface="宋体" panose="02010600030101010101" pitchFamily="2" charset="-122"/>
                <a:ea typeface="宋体" panose="02010600030101010101" pitchFamily="2" charset="-122"/>
              </a:rPr>
              <a:t>r1</a:t>
            </a:r>
            <a:r>
              <a:rPr lang="zh-CN" altLang="en-US" sz="2800" b="1">
                <a:solidFill>
                  <a:srgbClr val="CCFFFF"/>
                </a:solidFill>
                <a:latin typeface="宋体" panose="02010600030101010101" pitchFamily="2" charset="-122"/>
                <a:ea typeface="宋体" panose="02010600030101010101" pitchFamily="2" charset="-122"/>
              </a:rPr>
              <a:t>，r9</a:t>
            </a:r>
          </a:p>
          <a:p>
            <a:pPr fontAlgn="base">
              <a:lnSpc>
                <a:spcPct val="120000"/>
              </a:lnSpc>
              <a:spcBef>
                <a:spcPct val="0"/>
              </a:spcBef>
              <a:spcAft>
                <a:spcPct val="0"/>
              </a:spcAft>
            </a:pPr>
            <a:r>
              <a:rPr lang="zh-CN" altLang="en-US" sz="2800" b="1">
                <a:solidFill>
                  <a:srgbClr val="CCFFFF"/>
                </a:solidFill>
                <a:latin typeface="宋体" panose="02010600030101010101" pitchFamily="2" charset="-122"/>
                <a:ea typeface="宋体" panose="02010600030101010101" pitchFamily="2" charset="-122"/>
              </a:rPr>
              <a:t>　　I5：  addi  r10，</a:t>
            </a:r>
            <a:r>
              <a:rPr lang="zh-CN" altLang="en-US" sz="2800" b="1">
                <a:solidFill>
                  <a:srgbClr val="FFFF00"/>
                </a:solidFill>
                <a:latin typeface="宋体" panose="02010600030101010101" pitchFamily="2" charset="-122"/>
                <a:ea typeface="宋体" panose="02010600030101010101" pitchFamily="2" charset="-122"/>
              </a:rPr>
              <a:t>r1</a:t>
            </a:r>
            <a:r>
              <a:rPr lang="zh-CN" altLang="en-US" sz="2800" b="1">
                <a:solidFill>
                  <a:srgbClr val="CCFFFF"/>
                </a:solidFill>
                <a:latin typeface="宋体" panose="02010600030101010101" pitchFamily="2" charset="-122"/>
                <a:ea typeface="宋体" panose="02010600030101010101" pitchFamily="2" charset="-122"/>
              </a:rPr>
              <a:t>，100</a:t>
            </a:r>
          </a:p>
        </p:txBody>
      </p:sp>
      <p:sp>
        <p:nvSpPr>
          <p:cNvPr id="24579" name="灯片编号占位符 3">
            <a:extLst>
              <a:ext uri="{FF2B5EF4-FFF2-40B4-BE49-F238E27FC236}">
                <a16:creationId xmlns:a16="http://schemas.microsoft.com/office/drawing/2014/main" id="{FEC89C76-D685-4BC4-A915-61BF24413D51}"/>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10E8BEBE-E0DC-49A8-AA8E-FAE014E2C4BC}" type="slidenum">
              <a:rPr lang="en-US" altLang="zh-CN">
                <a:solidFill>
                  <a:srgbClr val="FFFFFF"/>
                </a:solidFill>
                <a:ea typeface="宋体" panose="02010600030101010101" pitchFamily="2" charset="-122"/>
              </a:rPr>
              <a:pPr fontAlgn="base">
                <a:spcBef>
                  <a:spcPct val="0"/>
                </a:spcBef>
                <a:spcAft>
                  <a:spcPct val="0"/>
                </a:spcAft>
              </a:pPr>
              <a:t>366</a:t>
            </a:fld>
            <a:endParaRPr lang="en-US" altLang="zh-CN">
              <a:solidFill>
                <a:srgbClr val="FFFFFF"/>
              </a:solidFill>
              <a:ea typeface="宋体" panose="02010600030101010101" pitchFamily="2" charset="-122"/>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601" name="Picture 2" descr="34">
            <a:extLst>
              <a:ext uri="{FF2B5EF4-FFF2-40B4-BE49-F238E27FC236}">
                <a16:creationId xmlns:a16="http://schemas.microsoft.com/office/drawing/2014/main" id="{A999D6B4-D8C5-493A-9947-C4CA27A18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133600"/>
            <a:ext cx="899160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2" name="Text Box 3">
            <a:extLst>
              <a:ext uri="{FF2B5EF4-FFF2-40B4-BE49-F238E27FC236}">
                <a16:creationId xmlns:a16="http://schemas.microsoft.com/office/drawing/2014/main" id="{43E6EF31-C30F-49FA-87A7-C015F94B66EA}"/>
              </a:ext>
            </a:extLst>
          </p:cNvPr>
          <p:cNvSpPr txBox="1">
            <a:spLocks noChangeArrowheads="1"/>
          </p:cNvSpPr>
          <p:nvPr/>
        </p:nvSpPr>
        <p:spPr bwMode="auto">
          <a:xfrm>
            <a:off x="1774826" y="117476"/>
            <a:ext cx="87852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a:t>
            </a:r>
            <a:r>
              <a:rPr lang="zh-CN" altLang="en-US" sz="2400" b="1">
                <a:solidFill>
                  <a:srgbClr val="FFFF00"/>
                </a:solidFill>
                <a:latin typeface="Arial" panose="020B0604020202020204" pitchFamily="34" charset="0"/>
                <a:ea typeface="宋体" panose="02010600030101010101" pitchFamily="2" charset="-122"/>
              </a:rPr>
              <a:t>让</a:t>
            </a:r>
            <a:r>
              <a:rPr lang="zh-CN" altLang="en-US" sz="2400" b="1">
                <a:solidFill>
                  <a:srgbClr val="66FFFF"/>
                </a:solidFill>
                <a:latin typeface="Arial" panose="020B0604020202020204" pitchFamily="34" charset="0"/>
                <a:ea typeface="宋体" panose="02010600030101010101" pitchFamily="2" charset="-122"/>
              </a:rPr>
              <a:t>写</a:t>
            </a:r>
            <a:r>
              <a:rPr lang="zh-CN" altLang="en-US" sz="2400" b="1">
                <a:solidFill>
                  <a:srgbClr val="FFFF00"/>
                </a:solidFill>
                <a:latin typeface="Arial" panose="020B0604020202020204" pitchFamily="34" charset="0"/>
                <a:ea typeface="宋体" panose="02010600030101010101" pitchFamily="2" charset="-122"/>
              </a:rPr>
              <a:t>寄存器堆的操作提前半个周期</a:t>
            </a:r>
            <a:r>
              <a:rPr lang="zh-CN" altLang="en-US" sz="2400" b="1">
                <a:solidFill>
                  <a:srgbClr val="CCFFFF"/>
                </a:solidFill>
                <a:latin typeface="Arial" panose="020B0604020202020204" pitchFamily="34" charset="0"/>
                <a:ea typeface="宋体" panose="02010600030101010101" pitchFamily="2" charset="-122"/>
              </a:rPr>
              <a:t>，即由时钟的下降沿打入；读在后半周期。假定一个时钟周期是10ns，寄存器堆的访问只需要5ns。这样，</a:t>
            </a:r>
            <a:r>
              <a:rPr lang="zh-CN" altLang="en-US" sz="2400" b="1">
                <a:solidFill>
                  <a:srgbClr val="FFFF00"/>
                </a:solidFill>
                <a:latin typeface="Arial" panose="020B0604020202020204" pitchFamily="34" charset="0"/>
                <a:ea typeface="宋体" panose="02010600030101010101" pitchFamily="2" charset="-122"/>
              </a:rPr>
              <a:t>数据相关的指令条数减至两条</a:t>
            </a:r>
            <a:r>
              <a:rPr lang="zh-CN" altLang="en-US" sz="2400" b="1">
                <a:solidFill>
                  <a:srgbClr val="CCFFFF"/>
                </a:solidFill>
                <a:latin typeface="Arial" panose="020B0604020202020204" pitchFamily="34" charset="0"/>
                <a:ea typeface="宋体" panose="02010600030101010101" pitchFamily="2" charset="-122"/>
              </a:rPr>
              <a:t>。</a:t>
            </a:r>
          </a:p>
        </p:txBody>
      </p:sp>
      <p:sp>
        <p:nvSpPr>
          <p:cNvPr id="25603" name="Text Box 4">
            <a:extLst>
              <a:ext uri="{FF2B5EF4-FFF2-40B4-BE49-F238E27FC236}">
                <a16:creationId xmlns:a16="http://schemas.microsoft.com/office/drawing/2014/main" id="{E60D74F0-1F0D-4EC0-B8BE-546371640224}"/>
              </a:ext>
            </a:extLst>
          </p:cNvPr>
          <p:cNvSpPr txBox="1">
            <a:spLocks noChangeArrowheads="1"/>
          </p:cNvSpPr>
          <p:nvPr/>
        </p:nvSpPr>
        <p:spPr bwMode="auto">
          <a:xfrm>
            <a:off x="3810001" y="1600201"/>
            <a:ext cx="4333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图</a:t>
            </a:r>
            <a:r>
              <a:rPr lang="en-US" altLang="zh-CN" sz="2000" b="1">
                <a:solidFill>
                  <a:srgbClr val="CCFFFF"/>
                </a:solidFill>
                <a:latin typeface="Arial" panose="020B0604020202020204" pitchFamily="34" charset="0"/>
                <a:ea typeface="宋体" panose="02010600030101010101" pitchFamily="2" charset="-122"/>
                <a:sym typeface="宋体" panose="02010600030101010101" pitchFamily="2" charset="-122"/>
              </a:rPr>
              <a:t>3-3.</a:t>
            </a:r>
            <a:r>
              <a:rPr lang="en-US" altLang="zh-CN" sz="2000" b="1">
                <a:solidFill>
                  <a:srgbClr val="CCFFFF"/>
                </a:solidFill>
                <a:latin typeface="Arial" panose="020B0604020202020204" pitchFamily="34" charset="0"/>
                <a:ea typeface="宋体" panose="02010600030101010101" pitchFamily="2" charset="-122"/>
              </a:rPr>
              <a:t>32  </a:t>
            </a:r>
            <a:r>
              <a:rPr lang="zh-CN" altLang="en-US" sz="2000" b="1">
                <a:solidFill>
                  <a:srgbClr val="CCFFFF"/>
                </a:solidFill>
                <a:latin typeface="Arial" panose="020B0604020202020204" pitchFamily="34" charset="0"/>
                <a:ea typeface="宋体" panose="02010600030101010101" pitchFamily="2" charset="-122"/>
              </a:rPr>
              <a:t>把</a:t>
            </a:r>
            <a:r>
              <a:rPr lang="en-US" altLang="zh-CN" sz="2000" b="1">
                <a:solidFill>
                  <a:srgbClr val="FFFF00"/>
                </a:solidFill>
                <a:latin typeface="Arial" panose="020B0604020202020204" pitchFamily="34" charset="0"/>
                <a:ea typeface="宋体" panose="02010600030101010101" pitchFamily="2" charset="-122"/>
              </a:rPr>
              <a:t>WB</a:t>
            </a:r>
            <a:r>
              <a:rPr lang="zh-CN" altLang="en-US" sz="2000" b="1">
                <a:solidFill>
                  <a:srgbClr val="CCFFFF"/>
                </a:solidFill>
                <a:latin typeface="Arial" panose="020B0604020202020204" pitchFamily="34" charset="0"/>
                <a:ea typeface="宋体" panose="02010600030101010101" pitchFamily="2" charset="-122"/>
              </a:rPr>
              <a:t>提前半个周期</a:t>
            </a:r>
          </a:p>
        </p:txBody>
      </p:sp>
      <p:sp>
        <p:nvSpPr>
          <p:cNvPr id="25604" name="Oval 5">
            <a:extLst>
              <a:ext uri="{FF2B5EF4-FFF2-40B4-BE49-F238E27FC236}">
                <a16:creationId xmlns:a16="http://schemas.microsoft.com/office/drawing/2014/main" id="{196CBCC6-2499-4312-B36B-EA3C28BEE179}"/>
              </a:ext>
            </a:extLst>
          </p:cNvPr>
          <p:cNvSpPr>
            <a:spLocks noChangeArrowheads="1"/>
          </p:cNvSpPr>
          <p:nvPr/>
        </p:nvSpPr>
        <p:spPr bwMode="auto">
          <a:xfrm>
            <a:off x="2895600" y="2895600"/>
            <a:ext cx="228600" cy="3810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25605" name="Oval 8">
            <a:extLst>
              <a:ext uri="{FF2B5EF4-FFF2-40B4-BE49-F238E27FC236}">
                <a16:creationId xmlns:a16="http://schemas.microsoft.com/office/drawing/2014/main" id="{A1255CFE-37C5-44FF-9047-69B9206EE64E}"/>
              </a:ext>
            </a:extLst>
          </p:cNvPr>
          <p:cNvSpPr>
            <a:spLocks noChangeArrowheads="1"/>
          </p:cNvSpPr>
          <p:nvPr/>
        </p:nvSpPr>
        <p:spPr bwMode="auto">
          <a:xfrm>
            <a:off x="3124200" y="4343400"/>
            <a:ext cx="304800" cy="3810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25606" name="Oval 9">
            <a:extLst>
              <a:ext uri="{FF2B5EF4-FFF2-40B4-BE49-F238E27FC236}">
                <a16:creationId xmlns:a16="http://schemas.microsoft.com/office/drawing/2014/main" id="{E72D085E-C1DF-4448-A5FC-14E930DD1284}"/>
              </a:ext>
            </a:extLst>
          </p:cNvPr>
          <p:cNvSpPr>
            <a:spLocks noChangeArrowheads="1"/>
          </p:cNvSpPr>
          <p:nvPr/>
        </p:nvSpPr>
        <p:spPr bwMode="auto">
          <a:xfrm>
            <a:off x="2743200" y="5029200"/>
            <a:ext cx="304800" cy="381000"/>
          </a:xfrm>
          <a:prstGeom prst="ellipse">
            <a:avLst/>
          </a:prstGeom>
          <a:noFill/>
          <a:ln w="9525">
            <a:solidFill>
              <a:srgbClr val="00206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25607" name="Oval 10">
            <a:extLst>
              <a:ext uri="{FF2B5EF4-FFF2-40B4-BE49-F238E27FC236}">
                <a16:creationId xmlns:a16="http://schemas.microsoft.com/office/drawing/2014/main" id="{212B9FDA-05FA-4654-BB98-F3C47552CAFF}"/>
              </a:ext>
            </a:extLst>
          </p:cNvPr>
          <p:cNvSpPr>
            <a:spLocks noChangeArrowheads="1"/>
          </p:cNvSpPr>
          <p:nvPr/>
        </p:nvSpPr>
        <p:spPr bwMode="auto">
          <a:xfrm>
            <a:off x="2895600" y="3657600"/>
            <a:ext cx="228600" cy="3810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25608" name="Oval 11">
            <a:extLst>
              <a:ext uri="{FF2B5EF4-FFF2-40B4-BE49-F238E27FC236}">
                <a16:creationId xmlns:a16="http://schemas.microsoft.com/office/drawing/2014/main" id="{37A3171A-2A06-4A78-A73C-C313A4D41447}"/>
              </a:ext>
            </a:extLst>
          </p:cNvPr>
          <p:cNvSpPr>
            <a:spLocks noChangeArrowheads="1"/>
          </p:cNvSpPr>
          <p:nvPr/>
        </p:nvSpPr>
        <p:spPr bwMode="auto">
          <a:xfrm>
            <a:off x="3048000" y="5715000"/>
            <a:ext cx="228600" cy="381000"/>
          </a:xfrm>
          <a:prstGeom prst="ellipse">
            <a:avLst/>
          </a:prstGeom>
          <a:noFill/>
          <a:ln w="9525">
            <a:solidFill>
              <a:srgbClr val="00206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25609" name="Line 12">
            <a:extLst>
              <a:ext uri="{FF2B5EF4-FFF2-40B4-BE49-F238E27FC236}">
                <a16:creationId xmlns:a16="http://schemas.microsoft.com/office/drawing/2014/main" id="{CDEA11C8-B84E-4950-B0CD-A7CE1B6564D8}"/>
              </a:ext>
            </a:extLst>
          </p:cNvPr>
          <p:cNvSpPr>
            <a:spLocks noChangeShapeType="1"/>
          </p:cNvSpPr>
          <p:nvPr/>
        </p:nvSpPr>
        <p:spPr bwMode="auto">
          <a:xfrm>
            <a:off x="6934200" y="2895600"/>
            <a:ext cx="381000" cy="0"/>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25610" name="Line 13">
            <a:extLst>
              <a:ext uri="{FF2B5EF4-FFF2-40B4-BE49-F238E27FC236}">
                <a16:creationId xmlns:a16="http://schemas.microsoft.com/office/drawing/2014/main" id="{F750B6E8-EC4D-44E8-B242-80672B9402A8}"/>
              </a:ext>
            </a:extLst>
          </p:cNvPr>
          <p:cNvSpPr>
            <a:spLocks noChangeShapeType="1"/>
          </p:cNvSpPr>
          <p:nvPr/>
        </p:nvSpPr>
        <p:spPr bwMode="auto">
          <a:xfrm>
            <a:off x="6934200" y="3200400"/>
            <a:ext cx="381000" cy="0"/>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25611" name="Line 14">
            <a:extLst>
              <a:ext uri="{FF2B5EF4-FFF2-40B4-BE49-F238E27FC236}">
                <a16:creationId xmlns:a16="http://schemas.microsoft.com/office/drawing/2014/main" id="{532D0EFA-5525-4666-A488-F6CBC44C7FBB}"/>
              </a:ext>
            </a:extLst>
          </p:cNvPr>
          <p:cNvSpPr>
            <a:spLocks noChangeShapeType="1"/>
          </p:cNvSpPr>
          <p:nvPr/>
        </p:nvSpPr>
        <p:spPr bwMode="auto">
          <a:xfrm>
            <a:off x="7315200" y="2895600"/>
            <a:ext cx="0" cy="304800"/>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25612" name="灯片编号占位符 12">
            <a:extLst>
              <a:ext uri="{FF2B5EF4-FFF2-40B4-BE49-F238E27FC236}">
                <a16:creationId xmlns:a16="http://schemas.microsoft.com/office/drawing/2014/main" id="{84EDDF98-C637-440D-B189-D6D7E0BD629D}"/>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52180E9C-4191-4059-B43B-50AFA4627DC3}" type="slidenum">
              <a:rPr lang="en-US" altLang="zh-CN">
                <a:solidFill>
                  <a:srgbClr val="FFFFFF"/>
                </a:solidFill>
                <a:ea typeface="宋体" panose="02010600030101010101" pitchFamily="2" charset="-122"/>
              </a:rPr>
              <a:pPr fontAlgn="base">
                <a:spcBef>
                  <a:spcPct val="0"/>
                </a:spcBef>
                <a:spcAft>
                  <a:spcPct val="0"/>
                </a:spcAft>
              </a:pPr>
              <a:t>367</a:t>
            </a:fld>
            <a:endParaRPr lang="en-US" altLang="zh-CN">
              <a:solidFill>
                <a:srgbClr val="FFFFFF"/>
              </a:solidFill>
              <a:ea typeface="宋体" panose="02010600030101010101" pitchFamily="2" charset="-122"/>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D4F27577-A77A-48AD-9DE6-72B68B2F84CC}"/>
              </a:ext>
            </a:extLst>
          </p:cNvPr>
          <p:cNvSpPr>
            <a:spLocks noGrp="1" noChangeArrowheads="1"/>
          </p:cNvSpPr>
          <p:nvPr>
            <p:ph type="title"/>
          </p:nvPr>
        </p:nvSpPr>
        <p:spPr/>
        <p:txBody>
          <a:bodyPr/>
          <a:lstStyle/>
          <a:p>
            <a:pPr>
              <a:defRPr/>
            </a:pPr>
            <a:r>
              <a:rPr lang="zh-CN" altLang="en-US" sz="3200" dirty="0">
                <a:solidFill>
                  <a:schemeClr val="tx1"/>
                </a:solidFill>
              </a:rPr>
              <a:t>数据相关的解决方法</a:t>
            </a:r>
            <a:endParaRPr lang="en-US" altLang="zh-CN" sz="3200" dirty="0">
              <a:solidFill>
                <a:schemeClr val="tx1"/>
              </a:solidFill>
            </a:endParaRPr>
          </a:p>
        </p:txBody>
      </p:sp>
      <p:sp>
        <p:nvSpPr>
          <p:cNvPr id="27651" name="Rectangle 3">
            <a:extLst>
              <a:ext uri="{FF2B5EF4-FFF2-40B4-BE49-F238E27FC236}">
                <a16:creationId xmlns:a16="http://schemas.microsoft.com/office/drawing/2014/main" id="{68F0F2C2-4A2D-4E82-8E82-77B01BAF1005}"/>
              </a:ext>
            </a:extLst>
          </p:cNvPr>
          <p:cNvSpPr>
            <a:spLocks noGrp="1" noChangeArrowheads="1"/>
          </p:cNvSpPr>
          <p:nvPr>
            <p:ph idx="1"/>
          </p:nvPr>
        </p:nvSpPr>
        <p:spPr/>
        <p:txBody>
          <a:bodyPr>
            <a:normAutofit/>
          </a:bodyPr>
          <a:lstStyle/>
          <a:p>
            <a:pPr>
              <a:defRPr/>
            </a:pPr>
            <a:r>
              <a:rPr lang="zh-CN" altLang="en-US" sz="2800" b="1" dirty="0">
                <a:latin typeface="Comic Sans MS" panose="030F0702030302020204" pitchFamily="66" charset="0"/>
              </a:rPr>
              <a:t>提出的解决方法</a:t>
            </a:r>
            <a:endParaRPr lang="en-US" altLang="zh-CN" sz="2800" dirty="0">
              <a:latin typeface="Comic Sans MS" panose="030F0702030302020204" pitchFamily="66" charset="0"/>
            </a:endParaRPr>
          </a:p>
          <a:p>
            <a:pPr lvl="1">
              <a:defRPr/>
            </a:pPr>
            <a:r>
              <a:rPr lang="zh-CN" altLang="en-US" sz="2400" b="1" dirty="0">
                <a:solidFill>
                  <a:srgbClr val="FFFF00"/>
                </a:solidFill>
                <a:latin typeface="Comic Sans MS" panose="030F0702030302020204" pitchFamily="66" charset="0"/>
                <a:cs typeface="+mn-ea"/>
              </a:rPr>
              <a:t>不能让指令在数据相关时重叠执行</a:t>
            </a:r>
            <a:endParaRPr lang="en-US" altLang="zh-CN" sz="2400" dirty="0">
              <a:solidFill>
                <a:srgbClr val="FFFF00"/>
              </a:solidFill>
              <a:latin typeface="Comic Sans MS" panose="030F0702030302020204" pitchFamily="66" charset="0"/>
              <a:cs typeface="+mn-ea"/>
            </a:endParaRPr>
          </a:p>
          <a:p>
            <a:pPr>
              <a:defRPr/>
            </a:pPr>
            <a:r>
              <a:rPr lang="zh-CN" altLang="en-US" sz="2800" b="1" dirty="0">
                <a:latin typeface="Comic Sans MS" panose="030F0702030302020204" pitchFamily="66" charset="0"/>
              </a:rPr>
              <a:t>实施方案</a:t>
            </a:r>
            <a:endParaRPr lang="en-US" altLang="zh-CN" sz="2800" dirty="0">
              <a:latin typeface="Comic Sans MS" panose="030F0702030302020204" pitchFamily="66" charset="0"/>
            </a:endParaRPr>
          </a:p>
          <a:p>
            <a:pPr lvl="1">
              <a:defRPr/>
            </a:pPr>
            <a:r>
              <a:rPr lang="zh-CN" altLang="en-US" sz="2400" b="1" dirty="0">
                <a:latin typeface="Comic Sans MS" panose="030F0702030302020204" pitchFamily="66" charset="0"/>
                <a:cs typeface="+mn-ea"/>
              </a:rPr>
              <a:t>不要让有相关的指令流过流水线</a:t>
            </a:r>
            <a:endParaRPr lang="en-US" altLang="zh-CN" sz="2400" b="1" dirty="0">
              <a:latin typeface="Comic Sans MS" panose="030F0702030302020204" pitchFamily="66" charset="0"/>
              <a:cs typeface="+mn-ea"/>
            </a:endParaRPr>
          </a:p>
          <a:p>
            <a:pPr lvl="1">
              <a:defRPr/>
            </a:pPr>
            <a:r>
              <a:rPr lang="zh-CN" altLang="en-US" sz="2400" b="1" dirty="0">
                <a:latin typeface="Comic Sans MS" panose="030F0702030302020204" pitchFamily="66" charset="0"/>
                <a:cs typeface="+mn-ea"/>
              </a:rPr>
              <a:t>尤其是，不能在相关时</a:t>
            </a:r>
            <a:r>
              <a:rPr lang="zh-CN" altLang="en-US" sz="2400" b="1" dirty="0">
                <a:solidFill>
                  <a:srgbClr val="FFFF00"/>
                </a:solidFill>
                <a:latin typeface="Comic Sans MS" panose="030F0702030302020204" pitchFamily="66" charset="0"/>
                <a:cs typeface="+mn-ea"/>
              </a:rPr>
              <a:t>写</a:t>
            </a:r>
            <a:r>
              <a:rPr lang="zh-CN" altLang="en-US" sz="2400" b="1" dirty="0">
                <a:latin typeface="Comic Sans MS" panose="030F0702030302020204" pitchFamily="66" charset="0"/>
                <a:cs typeface="+mn-ea"/>
              </a:rPr>
              <a:t>有</a:t>
            </a:r>
            <a:r>
              <a:rPr lang="en-US" altLang="zh-CN" sz="2400" b="1" dirty="0">
                <a:latin typeface="Comic Sans MS" panose="030F0702030302020204" pitchFamily="66" charset="0"/>
                <a:cs typeface="+mn-ea"/>
              </a:rPr>
              <a:t>CPU</a:t>
            </a:r>
            <a:r>
              <a:rPr lang="zh-CN" altLang="en-US" sz="2400" b="1" dirty="0">
                <a:latin typeface="Comic Sans MS" panose="030F0702030302020204" pitchFamily="66" charset="0"/>
                <a:cs typeface="+mn-ea"/>
              </a:rPr>
              <a:t>状态的流水线硬件（如，寄存器堆、存储器）</a:t>
            </a:r>
            <a:endParaRPr lang="en-US" altLang="zh-CN" sz="2400" dirty="0">
              <a:latin typeface="Comic Sans MS" panose="030F0702030302020204" pitchFamily="66" charset="0"/>
              <a:cs typeface="+mn-ea"/>
            </a:endParaRPr>
          </a:p>
          <a:p>
            <a:pPr lvl="1">
              <a:defRPr/>
            </a:pPr>
            <a:r>
              <a:rPr lang="zh-CN" altLang="en-US" sz="2400" b="1" dirty="0">
                <a:latin typeface="Comic Sans MS" panose="030F0702030302020204" pitchFamily="66" charset="0"/>
                <a:cs typeface="+mn-ea"/>
              </a:rPr>
              <a:t>让指令等待直到相关消除：</a:t>
            </a:r>
            <a:r>
              <a:rPr lang="zh-CN" altLang="en-US" sz="2400" b="1" dirty="0">
                <a:solidFill>
                  <a:srgbClr val="FFFF00"/>
                </a:solidFill>
                <a:latin typeface="Comic Sans MS" panose="030F0702030302020204" pitchFamily="66" charset="0"/>
                <a:cs typeface="+mn-ea"/>
              </a:rPr>
              <a:t>流水线停顿</a:t>
            </a:r>
            <a:endParaRPr lang="en-US" altLang="zh-CN" sz="2400" dirty="0">
              <a:solidFill>
                <a:srgbClr val="FFFF00"/>
              </a:solidFill>
              <a:latin typeface="Comic Sans MS" panose="030F0702030302020204" pitchFamily="66" charset="0"/>
              <a:cs typeface="+mn-ea"/>
            </a:endParaRPr>
          </a:p>
        </p:txBody>
      </p:sp>
      <p:sp>
        <p:nvSpPr>
          <p:cNvPr id="26627" name="灯片编号占位符 3">
            <a:extLst>
              <a:ext uri="{FF2B5EF4-FFF2-40B4-BE49-F238E27FC236}">
                <a16:creationId xmlns:a16="http://schemas.microsoft.com/office/drawing/2014/main" id="{6C700307-A0B5-4779-81C3-1037510D991A}"/>
              </a:ext>
            </a:extLst>
          </p:cNvPr>
          <p:cNvSpPr>
            <a:spLocks noGrp="1" noChangeArrowheads="1"/>
          </p:cNvSpPr>
          <p:nvPr>
            <p:ph type="sldNum" sz="quarter" idx="11"/>
          </p:nvPr>
        </p:nvSpPr>
        <p:spPr>
          <a:xfrm>
            <a:off x="4648200" y="6248400"/>
            <a:ext cx="2895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fld id="{E31D13EB-BEB9-46DA-A5F1-E3BB7B9C7BFD}" type="slidenum">
              <a:rPr lang="zh-CN" altLang="en-US">
                <a:solidFill>
                  <a:srgbClr val="FFFFFF"/>
                </a:solidFill>
                <a:ea typeface="宋体" panose="02010600030101010101" pitchFamily="2" charset="-122"/>
              </a:rPr>
              <a:pPr algn="ctr" fontAlgn="base">
                <a:spcBef>
                  <a:spcPct val="0"/>
                </a:spcBef>
                <a:spcAft>
                  <a:spcPct val="0"/>
                </a:spcAft>
              </a:pPr>
              <a:t>368</a:t>
            </a:fld>
            <a:endParaRPr lang="zh-CN" altLang="en-US">
              <a:solidFill>
                <a:srgbClr val="FFFFFF"/>
              </a:solidFill>
              <a:ea typeface="宋体" panose="02010600030101010101" pitchFamily="2" charset="-122"/>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49" name="Text Box 2">
            <a:extLst>
              <a:ext uri="{FF2B5EF4-FFF2-40B4-BE49-F238E27FC236}">
                <a16:creationId xmlns:a16="http://schemas.microsoft.com/office/drawing/2014/main" id="{EEF32B40-B407-4907-A749-8258626E0F6E}"/>
              </a:ext>
            </a:extLst>
          </p:cNvPr>
          <p:cNvSpPr txBox="1">
            <a:spLocks noChangeArrowheads="1"/>
          </p:cNvSpPr>
          <p:nvPr/>
        </p:nvSpPr>
        <p:spPr bwMode="auto">
          <a:xfrm>
            <a:off x="1666876" y="327025"/>
            <a:ext cx="78644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4400" b="1">
                <a:solidFill>
                  <a:srgbClr val="FFFFFF"/>
                </a:solidFill>
                <a:latin typeface="华文新魏" panose="02010800040101010101" pitchFamily="2" charset="-122"/>
                <a:ea typeface="华文新魏" panose="02010800040101010101" pitchFamily="2" charset="-122"/>
              </a:rPr>
              <a:t>数据相关的解决办法</a:t>
            </a:r>
          </a:p>
        </p:txBody>
      </p:sp>
      <p:sp>
        <p:nvSpPr>
          <p:cNvPr id="27650" name="Text Box 3">
            <a:extLst>
              <a:ext uri="{FF2B5EF4-FFF2-40B4-BE49-F238E27FC236}">
                <a16:creationId xmlns:a16="http://schemas.microsoft.com/office/drawing/2014/main" id="{6C284BC7-BA56-4A50-92D6-AD051F8B86E2}"/>
              </a:ext>
            </a:extLst>
          </p:cNvPr>
          <p:cNvSpPr txBox="1">
            <a:spLocks noChangeArrowheads="1"/>
          </p:cNvSpPr>
          <p:nvPr/>
        </p:nvSpPr>
        <p:spPr bwMode="auto">
          <a:xfrm>
            <a:off x="1743076" y="1235075"/>
            <a:ext cx="84677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00"/>
                </a:solidFill>
                <a:latin typeface="Arial" panose="020B0604020202020204" pitchFamily="34" charset="0"/>
                <a:ea typeface="宋体" panose="02010600030101010101" pitchFamily="2" charset="-122"/>
              </a:rPr>
              <a:t>方法一、软件方法解决：编译器插入</a:t>
            </a:r>
            <a:r>
              <a:rPr lang="en-US" altLang="zh-CN" sz="3000" b="1">
                <a:solidFill>
                  <a:srgbClr val="FFFF00"/>
                </a:solidFill>
                <a:latin typeface="Arial" panose="020B0604020202020204" pitchFamily="34" charset="0"/>
                <a:ea typeface="宋体" panose="02010600030101010101" pitchFamily="2" charset="-122"/>
              </a:rPr>
              <a:t>NOP</a:t>
            </a:r>
          </a:p>
        </p:txBody>
      </p:sp>
      <p:sp>
        <p:nvSpPr>
          <p:cNvPr id="27651" name="灯片编号占位符 4">
            <a:extLst>
              <a:ext uri="{FF2B5EF4-FFF2-40B4-BE49-F238E27FC236}">
                <a16:creationId xmlns:a16="http://schemas.microsoft.com/office/drawing/2014/main" id="{1DECBC19-27C5-4CEE-8759-6B6D22BC233F}"/>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02CACC60-4F89-4CCC-9D62-DEDDDF463FDC}" type="slidenum">
              <a:rPr lang="en-US" altLang="zh-CN">
                <a:solidFill>
                  <a:srgbClr val="FFFFFF"/>
                </a:solidFill>
                <a:ea typeface="宋体" panose="02010600030101010101" pitchFamily="2" charset="-122"/>
              </a:rPr>
              <a:pPr fontAlgn="base">
                <a:spcBef>
                  <a:spcPct val="0"/>
                </a:spcBef>
                <a:spcAft>
                  <a:spcPct val="0"/>
                </a:spcAft>
              </a:pPr>
              <a:t>369</a:t>
            </a:fld>
            <a:endParaRPr lang="en-US" altLang="zh-CN">
              <a:solidFill>
                <a:srgbClr val="FFFFFF"/>
              </a:solidFill>
              <a:ea typeface="宋体" panose="02010600030101010101" pitchFamily="2" charset="-122"/>
            </a:endParaRPr>
          </a:p>
        </p:txBody>
      </p:sp>
      <p:sp>
        <p:nvSpPr>
          <p:cNvPr id="27652" name="Text Box 3">
            <a:extLst>
              <a:ext uri="{FF2B5EF4-FFF2-40B4-BE49-F238E27FC236}">
                <a16:creationId xmlns:a16="http://schemas.microsoft.com/office/drawing/2014/main" id="{511010BE-F4E5-4C44-8251-F822A9226449}"/>
              </a:ext>
            </a:extLst>
          </p:cNvPr>
          <p:cNvSpPr txBox="1">
            <a:spLocks noChangeArrowheads="1"/>
          </p:cNvSpPr>
          <p:nvPr/>
        </p:nvSpPr>
        <p:spPr bwMode="auto">
          <a:xfrm>
            <a:off x="1743075" y="4668838"/>
            <a:ext cx="83391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FFFFFF"/>
                </a:solidFill>
                <a:latin typeface="Arial" panose="020B0604020202020204" pitchFamily="34" charset="0"/>
                <a:ea typeface="宋体" panose="02010600030101010101" pitchFamily="2" charset="-122"/>
              </a:rPr>
              <a:t>方法二、硬件方法</a:t>
            </a:r>
            <a:r>
              <a:rPr lang="en-US" altLang="zh-CN" sz="2400" b="1">
                <a:solidFill>
                  <a:srgbClr val="FFFFFF"/>
                </a:solidFill>
                <a:latin typeface="Arial" panose="020B0604020202020204" pitchFamily="34" charset="0"/>
                <a:ea typeface="宋体" panose="02010600030101010101" pitchFamily="2" charset="-122"/>
              </a:rPr>
              <a:t>1</a:t>
            </a:r>
            <a:r>
              <a:rPr lang="zh-CN" altLang="en-US" sz="2400" b="1">
                <a:solidFill>
                  <a:srgbClr val="FFFFFF"/>
                </a:solidFill>
                <a:latin typeface="Arial" panose="020B0604020202020204" pitchFamily="34" charset="0"/>
                <a:ea typeface="宋体" panose="02010600030101010101" pitchFamily="2" charset="-122"/>
              </a:rPr>
              <a:t>：互锁</a:t>
            </a:r>
          </a:p>
          <a:p>
            <a:pPr fontAlgn="base">
              <a:spcBef>
                <a:spcPct val="0"/>
              </a:spcBef>
              <a:spcAft>
                <a:spcPct val="0"/>
              </a:spcAft>
            </a:pPr>
            <a:r>
              <a:rPr lang="zh-CN" altLang="en-US" sz="2400" b="1">
                <a:solidFill>
                  <a:srgbClr val="FFFFFF"/>
                </a:solidFill>
                <a:latin typeface="Arial" panose="020B0604020202020204" pitchFamily="34" charset="0"/>
                <a:ea typeface="宋体" panose="02010600030101010101" pitchFamily="2" charset="-122"/>
              </a:rPr>
              <a:t>              暂停数据相关流水线</a:t>
            </a:r>
          </a:p>
        </p:txBody>
      </p:sp>
      <p:sp>
        <p:nvSpPr>
          <p:cNvPr id="27653" name="Text Box 2">
            <a:extLst>
              <a:ext uri="{FF2B5EF4-FFF2-40B4-BE49-F238E27FC236}">
                <a16:creationId xmlns:a16="http://schemas.microsoft.com/office/drawing/2014/main" id="{5FE2E25D-FC18-46E0-B7DC-850AC332745E}"/>
              </a:ext>
            </a:extLst>
          </p:cNvPr>
          <p:cNvSpPr txBox="1">
            <a:spLocks noChangeArrowheads="1"/>
          </p:cNvSpPr>
          <p:nvPr/>
        </p:nvSpPr>
        <p:spPr bwMode="auto">
          <a:xfrm>
            <a:off x="1776414" y="5578476"/>
            <a:ext cx="893603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FFFFFF"/>
                </a:solidFill>
                <a:latin typeface="Arial" panose="020B0604020202020204" pitchFamily="34" charset="0"/>
                <a:ea typeface="宋体" panose="02010600030101010101" pitchFamily="2" charset="-122"/>
              </a:rPr>
              <a:t>方法三、硬件方法</a:t>
            </a:r>
            <a:r>
              <a:rPr lang="en-US" altLang="zh-CN" sz="2400" b="1">
                <a:solidFill>
                  <a:srgbClr val="FFFFFF"/>
                </a:solidFill>
                <a:latin typeface="Arial" panose="020B0604020202020204" pitchFamily="34" charset="0"/>
                <a:ea typeface="宋体" panose="02010600030101010101" pitchFamily="2" charset="-122"/>
              </a:rPr>
              <a:t>2</a:t>
            </a:r>
            <a:r>
              <a:rPr lang="zh-CN" altLang="en-US" sz="2400" b="1">
                <a:solidFill>
                  <a:srgbClr val="FFFFFF"/>
                </a:solidFill>
                <a:latin typeface="Arial" panose="020B0604020202020204" pitchFamily="34" charset="0"/>
                <a:ea typeface="宋体" panose="02010600030101010101" pitchFamily="2" charset="-122"/>
              </a:rPr>
              <a:t>：</a:t>
            </a:r>
          </a:p>
          <a:p>
            <a:pPr fontAlgn="base">
              <a:spcBef>
                <a:spcPct val="0"/>
              </a:spcBef>
              <a:spcAft>
                <a:spcPct val="0"/>
              </a:spcAft>
            </a:pPr>
            <a:r>
              <a:rPr lang="zh-CN" altLang="en-US" sz="2400" b="1">
                <a:solidFill>
                  <a:srgbClr val="FFFFFF"/>
                </a:solidFill>
                <a:latin typeface="Arial" panose="020B0604020202020204" pitchFamily="34" charset="0"/>
                <a:ea typeface="宋体" panose="02010600030101010101" pitchFamily="2" charset="-122"/>
              </a:rPr>
              <a:t>              提高流水线处理机性能</a:t>
            </a:r>
            <a:r>
              <a:rPr lang="en-US" altLang="zh-CN" sz="2400" b="1">
                <a:solidFill>
                  <a:srgbClr val="FFFFFF"/>
                </a:solidFill>
                <a:latin typeface="Arial" panose="020B0604020202020204" pitchFamily="34" charset="0"/>
                <a:ea typeface="宋体" panose="02010600030101010101" pitchFamily="2" charset="-122"/>
              </a:rPr>
              <a:t>—</a:t>
            </a:r>
            <a:r>
              <a:rPr lang="zh-CN" altLang="en-US" sz="2400" b="1">
                <a:solidFill>
                  <a:srgbClr val="FFFFFF"/>
                </a:solidFill>
                <a:latin typeface="Arial" panose="020B0604020202020204" pitchFamily="34" charset="0"/>
                <a:ea typeface="宋体" panose="02010600030101010101" pitchFamily="2" charset="-122"/>
              </a:rPr>
              <a:t>内部前推</a:t>
            </a:r>
            <a:r>
              <a:rPr lang="zh-CN" altLang="en-US" sz="1400" b="1">
                <a:solidFill>
                  <a:srgbClr val="FFFFFF"/>
                </a:solidFill>
                <a:latin typeface="Arial" panose="020B0604020202020204" pitchFamily="34" charset="0"/>
                <a:ea typeface="宋体" panose="02010600030101010101" pitchFamily="2" charset="-122"/>
              </a:rPr>
              <a:t>（</a:t>
            </a:r>
            <a:r>
              <a:rPr lang="en-US" altLang="zh-CN" sz="1400" b="1">
                <a:solidFill>
                  <a:srgbClr val="FFFFFF"/>
                </a:solidFill>
                <a:latin typeface="Arial" panose="020B0604020202020204" pitchFamily="34" charset="0"/>
                <a:ea typeface="宋体" panose="02010600030101010101" pitchFamily="2" charset="-122"/>
              </a:rPr>
              <a:t>Forwarding</a:t>
            </a:r>
            <a:r>
              <a:rPr lang="zh-CN" altLang="en-US" sz="1400" b="1">
                <a:solidFill>
                  <a:srgbClr val="FFFFFF"/>
                </a:solidFill>
                <a:latin typeface="Arial" panose="020B0604020202020204" pitchFamily="34" charset="0"/>
                <a:ea typeface="宋体" panose="02010600030101010101" pitchFamily="2" charset="-122"/>
              </a:rPr>
              <a:t>）</a:t>
            </a:r>
          </a:p>
        </p:txBody>
      </p:sp>
      <p:sp>
        <p:nvSpPr>
          <p:cNvPr id="27654" name="Text Box 2">
            <a:extLst>
              <a:ext uri="{FF2B5EF4-FFF2-40B4-BE49-F238E27FC236}">
                <a16:creationId xmlns:a16="http://schemas.microsoft.com/office/drawing/2014/main" id="{3A2C03BF-E2FF-4CEE-A598-4EB05609766D}"/>
              </a:ext>
            </a:extLst>
          </p:cNvPr>
          <p:cNvSpPr txBox="1">
            <a:spLocks noChangeArrowheads="1"/>
          </p:cNvSpPr>
          <p:nvPr/>
        </p:nvSpPr>
        <p:spPr bwMode="auto">
          <a:xfrm>
            <a:off x="1776413" y="6408739"/>
            <a:ext cx="86407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FFFFFF"/>
                </a:solidFill>
                <a:latin typeface="Arial" panose="020B0604020202020204" pitchFamily="34" charset="0"/>
                <a:ea typeface="宋体" panose="02010600030101010101" pitchFamily="2" charset="-122"/>
              </a:rPr>
              <a:t>方法三、硬件方法</a:t>
            </a:r>
            <a:r>
              <a:rPr lang="en-US" altLang="zh-CN" sz="2400" b="1">
                <a:solidFill>
                  <a:srgbClr val="FFFFFF"/>
                </a:solidFill>
                <a:latin typeface="Arial" panose="020B0604020202020204" pitchFamily="34" charset="0"/>
                <a:ea typeface="宋体" panose="02010600030101010101" pitchFamily="2" charset="-122"/>
              </a:rPr>
              <a:t>2</a:t>
            </a:r>
            <a:r>
              <a:rPr lang="zh-CN" altLang="en-US" sz="2400" b="1">
                <a:solidFill>
                  <a:srgbClr val="FFFFFF"/>
                </a:solidFill>
                <a:latin typeface="Arial" panose="020B0604020202020204" pitchFamily="34" charset="0"/>
                <a:ea typeface="宋体" panose="02010600030101010101" pitchFamily="2" charset="-122"/>
              </a:rPr>
              <a:t>：处理</a:t>
            </a:r>
            <a:r>
              <a:rPr lang="en-US" altLang="zh-CN" sz="2400" b="1">
                <a:solidFill>
                  <a:srgbClr val="FFFFFF"/>
                </a:solidFill>
                <a:latin typeface="Arial" panose="020B0604020202020204" pitchFamily="34" charset="0"/>
                <a:ea typeface="宋体" panose="02010600030101010101" pitchFamily="2" charset="-122"/>
              </a:rPr>
              <a:t>load</a:t>
            </a:r>
            <a:r>
              <a:rPr lang="zh-CN" altLang="en-US" sz="2400" b="1">
                <a:solidFill>
                  <a:srgbClr val="FFFFFF"/>
                </a:solidFill>
                <a:latin typeface="Arial" panose="020B0604020202020204" pitchFamily="34" charset="0"/>
                <a:ea typeface="宋体" panose="02010600030101010101" pitchFamily="2" charset="-122"/>
              </a:rPr>
              <a:t>指令</a:t>
            </a:r>
            <a:r>
              <a:rPr lang="en-US" altLang="zh-CN" sz="2400" b="1">
                <a:solidFill>
                  <a:srgbClr val="FFFFFF"/>
                </a:solidFill>
                <a:latin typeface="Arial" panose="020B0604020202020204" pitchFamily="34" charset="0"/>
                <a:ea typeface="宋体" panose="02010600030101010101" pitchFamily="2" charset="-122"/>
              </a:rPr>
              <a:t>——</a:t>
            </a:r>
            <a:r>
              <a:rPr lang="zh-CN" altLang="en-US" sz="2400" b="1">
                <a:solidFill>
                  <a:srgbClr val="FFFFFF"/>
                </a:solidFill>
                <a:latin typeface="Arial" panose="020B0604020202020204" pitchFamily="34" charset="0"/>
                <a:ea typeface="宋体" panose="02010600030101010101" pitchFamily="2" charset="-122"/>
              </a:rPr>
              <a:t>暂停与内部前推相结合</a:t>
            </a:r>
          </a:p>
        </p:txBody>
      </p:sp>
      <p:sp>
        <p:nvSpPr>
          <p:cNvPr id="27655" name="Text Box 4">
            <a:extLst>
              <a:ext uri="{FF2B5EF4-FFF2-40B4-BE49-F238E27FC236}">
                <a16:creationId xmlns:a16="http://schemas.microsoft.com/office/drawing/2014/main" id="{03C05D8D-F305-4EEE-BF61-6E284CAF6C96}"/>
              </a:ext>
            </a:extLst>
          </p:cNvPr>
          <p:cNvSpPr txBox="1">
            <a:spLocks noChangeArrowheads="1"/>
          </p:cNvSpPr>
          <p:nvPr/>
        </p:nvSpPr>
        <p:spPr bwMode="auto">
          <a:xfrm>
            <a:off x="2657475" y="1751013"/>
            <a:ext cx="4953000" cy="27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例：编译器插入</a:t>
            </a:r>
            <a:r>
              <a:rPr lang="en-US" altLang="zh-CN" b="1">
                <a:solidFill>
                  <a:srgbClr val="CCFFFF"/>
                </a:solidFill>
                <a:latin typeface="Arial" panose="020B0604020202020204" pitchFamily="34" charset="0"/>
                <a:ea typeface="宋体" panose="02010600030101010101" pitchFamily="2" charset="-122"/>
              </a:rPr>
              <a:t>nop</a:t>
            </a:r>
            <a:r>
              <a:rPr lang="zh-CN" altLang="en-US" b="1">
                <a:solidFill>
                  <a:srgbClr val="CCFFFF"/>
                </a:solidFill>
                <a:latin typeface="Arial" panose="020B0604020202020204" pitchFamily="34" charset="0"/>
                <a:ea typeface="宋体" panose="02010600030101010101" pitchFamily="2" charset="-122"/>
              </a:rPr>
              <a:t>消除数据相关</a:t>
            </a:r>
          </a:p>
          <a:p>
            <a:pPr fontAlgn="base">
              <a:lnSpc>
                <a:spcPct val="120000"/>
              </a:lnSpc>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　　</a:t>
            </a:r>
            <a:r>
              <a:rPr lang="zh-CN" altLang="en-US" b="1">
                <a:solidFill>
                  <a:srgbClr val="CCFFFF"/>
                </a:solidFill>
                <a:latin typeface="宋体" panose="02010600030101010101" pitchFamily="2" charset="-122"/>
                <a:ea typeface="宋体" panose="02010600030101010101" pitchFamily="2" charset="-122"/>
              </a:rPr>
              <a:t>I1：  add  </a:t>
            </a:r>
            <a:r>
              <a:rPr lang="zh-CN" altLang="en-US" b="1">
                <a:solidFill>
                  <a:srgbClr val="FFFF00"/>
                </a:solidFill>
                <a:latin typeface="宋体" panose="02010600030101010101" pitchFamily="2" charset="-122"/>
                <a:ea typeface="宋体" panose="02010600030101010101" pitchFamily="2" charset="-122"/>
              </a:rPr>
              <a:t>r1</a:t>
            </a:r>
            <a:r>
              <a:rPr lang="zh-CN" altLang="en-US" b="1">
                <a:solidFill>
                  <a:srgbClr val="CCFFFF"/>
                </a:solidFill>
                <a:latin typeface="宋体" panose="02010600030101010101" pitchFamily="2" charset="-122"/>
                <a:ea typeface="宋体" panose="02010600030101010101" pitchFamily="2" charset="-122"/>
              </a:rPr>
              <a:t>，r2，r3</a:t>
            </a:r>
            <a:endParaRPr lang="en-US" altLang="zh-CN" b="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en-US" altLang="zh-CN" b="1">
                <a:solidFill>
                  <a:srgbClr val="CCFFFF"/>
                </a:solidFill>
                <a:latin typeface="宋体" panose="02010600030101010101" pitchFamily="2" charset="-122"/>
                <a:ea typeface="宋体" panose="02010600030101010101" pitchFamily="2" charset="-122"/>
              </a:rPr>
              <a:t>	  </a:t>
            </a:r>
            <a:r>
              <a:rPr lang="en-US" altLang="zh-CN" b="1">
                <a:solidFill>
                  <a:srgbClr val="FFC000"/>
                </a:solidFill>
                <a:latin typeface="宋体" panose="02010600030101010101" pitchFamily="2" charset="-122"/>
                <a:ea typeface="宋体" panose="02010600030101010101" pitchFamily="2" charset="-122"/>
              </a:rPr>
              <a:t>nop</a:t>
            </a:r>
          </a:p>
          <a:p>
            <a:pPr fontAlgn="base">
              <a:lnSpc>
                <a:spcPct val="120000"/>
              </a:lnSpc>
              <a:spcBef>
                <a:spcPct val="0"/>
              </a:spcBef>
              <a:spcAft>
                <a:spcPct val="0"/>
              </a:spcAft>
            </a:pPr>
            <a:r>
              <a:rPr lang="en-US" altLang="zh-CN" b="1">
                <a:solidFill>
                  <a:srgbClr val="FFC000"/>
                </a:solidFill>
                <a:latin typeface="宋体" panose="02010600030101010101" pitchFamily="2" charset="-122"/>
                <a:ea typeface="宋体" panose="02010600030101010101" pitchFamily="2" charset="-122"/>
              </a:rPr>
              <a:t>          nop</a:t>
            </a:r>
            <a:endParaRPr lang="zh-CN" altLang="en-US" b="1">
              <a:solidFill>
                <a:srgbClr val="FFC000"/>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zh-CN" altLang="en-US" b="1">
                <a:solidFill>
                  <a:srgbClr val="CCFFFF"/>
                </a:solidFill>
                <a:latin typeface="宋体" panose="02010600030101010101" pitchFamily="2" charset="-122"/>
                <a:ea typeface="宋体" panose="02010600030101010101" pitchFamily="2" charset="-122"/>
              </a:rPr>
              <a:t>　　I2：  sub  r4，</a:t>
            </a:r>
            <a:r>
              <a:rPr lang="zh-CN" altLang="en-US" b="1">
                <a:solidFill>
                  <a:srgbClr val="FFFF00"/>
                </a:solidFill>
                <a:latin typeface="宋体" panose="02010600030101010101" pitchFamily="2" charset="-122"/>
                <a:ea typeface="宋体" panose="02010600030101010101" pitchFamily="2" charset="-122"/>
              </a:rPr>
              <a:t>r</a:t>
            </a:r>
            <a:r>
              <a:rPr lang="en-US" altLang="zh-CN" b="1">
                <a:solidFill>
                  <a:srgbClr val="FFFF00"/>
                </a:solidFill>
                <a:latin typeface="宋体" panose="02010600030101010101" pitchFamily="2" charset="-122"/>
                <a:ea typeface="宋体" panose="02010600030101010101" pitchFamily="2" charset="-122"/>
              </a:rPr>
              <a:t>1</a:t>
            </a:r>
            <a:r>
              <a:rPr lang="zh-CN" altLang="en-US" b="1">
                <a:solidFill>
                  <a:srgbClr val="CCFFFF"/>
                </a:solidFill>
                <a:latin typeface="宋体" panose="02010600030101010101" pitchFamily="2" charset="-122"/>
                <a:ea typeface="宋体" panose="02010600030101010101" pitchFamily="2" charset="-122"/>
              </a:rPr>
              <a:t>，r5</a:t>
            </a:r>
          </a:p>
          <a:p>
            <a:pPr fontAlgn="base">
              <a:lnSpc>
                <a:spcPct val="120000"/>
              </a:lnSpc>
              <a:spcBef>
                <a:spcPct val="0"/>
              </a:spcBef>
              <a:spcAft>
                <a:spcPct val="0"/>
              </a:spcAft>
            </a:pPr>
            <a:r>
              <a:rPr lang="zh-CN" altLang="en-US" b="1">
                <a:solidFill>
                  <a:srgbClr val="CCFFFF"/>
                </a:solidFill>
                <a:latin typeface="宋体" panose="02010600030101010101" pitchFamily="2" charset="-122"/>
                <a:ea typeface="宋体" panose="02010600030101010101" pitchFamily="2" charset="-122"/>
              </a:rPr>
              <a:t>　　I3：  and  r6，r7，</a:t>
            </a:r>
            <a:r>
              <a:rPr lang="zh-CN" altLang="en-US" b="1">
                <a:solidFill>
                  <a:srgbClr val="FFFF00"/>
                </a:solidFill>
                <a:latin typeface="宋体" panose="02010600030101010101" pitchFamily="2" charset="-122"/>
                <a:ea typeface="宋体" panose="02010600030101010101" pitchFamily="2" charset="-122"/>
              </a:rPr>
              <a:t>r1</a:t>
            </a:r>
          </a:p>
          <a:p>
            <a:pPr fontAlgn="base">
              <a:lnSpc>
                <a:spcPct val="120000"/>
              </a:lnSpc>
              <a:spcBef>
                <a:spcPct val="0"/>
              </a:spcBef>
              <a:spcAft>
                <a:spcPct val="0"/>
              </a:spcAft>
            </a:pPr>
            <a:r>
              <a:rPr lang="zh-CN" altLang="en-US" b="1">
                <a:solidFill>
                  <a:srgbClr val="CCFFFF"/>
                </a:solidFill>
                <a:latin typeface="宋体" panose="02010600030101010101" pitchFamily="2" charset="-122"/>
                <a:ea typeface="宋体" panose="02010600030101010101" pitchFamily="2" charset="-122"/>
              </a:rPr>
              <a:t>　　I4：  </a:t>
            </a:r>
            <a:r>
              <a:rPr lang="en-US" altLang="zh-CN" b="1">
                <a:solidFill>
                  <a:srgbClr val="CCFFFF"/>
                </a:solidFill>
                <a:latin typeface="宋体" panose="02010600030101010101" pitchFamily="2" charset="-122"/>
                <a:ea typeface="宋体" panose="02010600030101010101" pitchFamily="2" charset="-122"/>
              </a:rPr>
              <a:t>o</a:t>
            </a:r>
            <a:r>
              <a:rPr lang="zh-CN" altLang="en-US" b="1">
                <a:solidFill>
                  <a:srgbClr val="CCFFFF"/>
                </a:solidFill>
                <a:latin typeface="宋体" panose="02010600030101010101" pitchFamily="2" charset="-122"/>
                <a:ea typeface="宋体" panose="02010600030101010101" pitchFamily="2" charset="-122"/>
              </a:rPr>
              <a:t>r   r8，r1，r9</a:t>
            </a:r>
          </a:p>
          <a:p>
            <a:pPr fontAlgn="base">
              <a:lnSpc>
                <a:spcPct val="120000"/>
              </a:lnSpc>
              <a:spcBef>
                <a:spcPct val="0"/>
              </a:spcBef>
              <a:spcAft>
                <a:spcPct val="0"/>
              </a:spcAft>
            </a:pPr>
            <a:r>
              <a:rPr lang="zh-CN" altLang="en-US" b="1">
                <a:solidFill>
                  <a:srgbClr val="CCFFFF"/>
                </a:solidFill>
                <a:latin typeface="宋体" panose="02010600030101010101" pitchFamily="2" charset="-122"/>
                <a:ea typeface="宋体" panose="02010600030101010101" pitchFamily="2" charset="-122"/>
              </a:rPr>
              <a:t>　　I5：  addi  r10，r1，100</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37</a:t>
            </a:fld>
            <a:endParaRPr lang="en-US" altLang="zh-CN" sz="1200" dirty="0">
              <a:latin typeface="Arial" panose="020B0604020202020204" pitchFamily="34" charset="0"/>
            </a:endParaRPr>
          </a:p>
        </p:txBody>
      </p:sp>
      <p:sp>
        <p:nvSpPr>
          <p:cNvPr id="281602" name="Rectangle 2"/>
          <p:cNvSpPr>
            <a:spLocks noGrp="1" noChangeArrowheads="1"/>
          </p:cNvSpPr>
          <p:nvPr>
            <p:ph type="title"/>
          </p:nvPr>
        </p:nvSpPr>
        <p:spPr>
          <a:xfrm>
            <a:off x="2524126" y="500064"/>
            <a:ext cx="7273925" cy="766763"/>
          </a:xfrm>
        </p:spPr>
        <p:txBody>
          <a:bodyPr vert="horz" wrap="square" lIns="91440" tIns="45720" rIns="91440" bIns="45720" numCol="1" anchor="ctr" anchorCtr="0" compatLnSpc="1"/>
          <a:lstStyle/>
          <a:p>
            <a:pPr>
              <a:defRPr/>
            </a:pPr>
            <a:r>
              <a:rPr lang="en-US" altLang="zh-CN" sz="4000" dirty="0"/>
              <a:t>1.9   </a:t>
            </a:r>
            <a:r>
              <a:rPr lang="zh-CN" altLang="en-US" sz="4000" dirty="0"/>
              <a:t>计算机设计的量化原则</a:t>
            </a:r>
            <a:endParaRPr lang="en-US" altLang="zh-CN" sz="4000" dirty="0">
              <a:latin typeface="MyriadMM_700_600_" charset="0"/>
            </a:endParaRPr>
          </a:p>
        </p:txBody>
      </p:sp>
      <p:sp>
        <p:nvSpPr>
          <p:cNvPr id="281603" name="Rectangle 3"/>
          <p:cNvSpPr>
            <a:spLocks noGrp="1" noChangeArrowheads="1"/>
          </p:cNvSpPr>
          <p:nvPr>
            <p:ph idx="1"/>
          </p:nvPr>
        </p:nvSpPr>
        <p:spPr>
          <a:xfrm>
            <a:off x="2484439" y="1704975"/>
            <a:ext cx="7508875" cy="3670300"/>
          </a:xfrm>
        </p:spPr>
        <p:txBody>
          <a:bodyPr vert="horz" wrap="square" lIns="91440" tIns="45720" rIns="91440" bIns="45720" numCol="1" anchor="t" anchorCtr="0" compatLnSpc="1"/>
          <a:lstStyle/>
          <a:p>
            <a:pPr>
              <a:defRPr/>
            </a:pPr>
            <a:r>
              <a:rPr lang="zh-CN" altLang="en-US" b="1" dirty="0">
                <a:effectLst/>
                <a:latin typeface="Comic Sans MS" panose="030F0702030302020204" pitchFamily="66" charset="0"/>
              </a:rPr>
              <a:t>利用并行性</a:t>
            </a:r>
            <a:r>
              <a:rPr lang="zh-CN" altLang="en-US" dirty="0">
                <a:latin typeface="Comic Sans MS" panose="030F0702030302020204" pitchFamily="66" charset="0"/>
              </a:rPr>
              <a:t>（</a:t>
            </a:r>
            <a:r>
              <a:rPr lang="en-US" altLang="zh-CN" dirty="0">
                <a:latin typeface="Comic Sans MS" panose="030F0702030302020204" pitchFamily="66" charset="0"/>
              </a:rPr>
              <a:t>parallelism</a:t>
            </a:r>
            <a:r>
              <a:rPr lang="zh-CN" altLang="en-US" dirty="0">
                <a:latin typeface="Comic Sans MS" panose="030F0702030302020204" pitchFamily="66" charset="0"/>
              </a:rPr>
              <a:t>）</a:t>
            </a:r>
            <a:endParaRPr lang="en-US" altLang="zh-CN" dirty="0">
              <a:latin typeface="Comic Sans MS" panose="030F0702030302020204" pitchFamily="66" charset="0"/>
            </a:endParaRPr>
          </a:p>
          <a:p>
            <a:pPr>
              <a:defRPr/>
            </a:pPr>
            <a:r>
              <a:rPr lang="zh-CN" altLang="en-US" b="1" dirty="0">
                <a:effectLst/>
                <a:latin typeface="Comic Sans MS" panose="030F0702030302020204" pitchFamily="66" charset="0"/>
              </a:rPr>
              <a:t>局部性原理</a:t>
            </a:r>
            <a:r>
              <a:rPr lang="zh-CN" altLang="en-US" dirty="0">
                <a:latin typeface="Comic Sans MS" panose="030F0702030302020204" pitchFamily="66" charset="0"/>
              </a:rPr>
              <a:t>（</a:t>
            </a:r>
            <a:r>
              <a:rPr lang="en-US" altLang="zh-CN" dirty="0">
                <a:latin typeface="Comic Sans MS" panose="030F0702030302020204" pitchFamily="66" charset="0"/>
              </a:rPr>
              <a:t>Principle of Locality</a:t>
            </a:r>
            <a:r>
              <a:rPr lang="zh-CN" altLang="en-US" dirty="0">
                <a:latin typeface="Comic Sans MS" panose="030F0702030302020204" pitchFamily="66" charset="0"/>
              </a:rPr>
              <a:t>）</a:t>
            </a:r>
            <a:endParaRPr lang="en-US" altLang="zh-CN" dirty="0">
              <a:latin typeface="Comic Sans MS" panose="030F0702030302020204" pitchFamily="66" charset="0"/>
            </a:endParaRPr>
          </a:p>
          <a:p>
            <a:pPr>
              <a:defRPr/>
            </a:pPr>
            <a:r>
              <a:rPr lang="zh-CN" altLang="en-US" b="1" dirty="0">
                <a:effectLst/>
                <a:latin typeface="Comic Sans MS" panose="030F0702030302020204" pitchFamily="66" charset="0"/>
              </a:rPr>
              <a:t>注重经常性事件</a:t>
            </a:r>
            <a:r>
              <a:rPr lang="zh-CN" altLang="en-US" dirty="0">
                <a:latin typeface="Comic Sans MS" panose="030F0702030302020204" pitchFamily="66" charset="0"/>
              </a:rPr>
              <a:t>（</a:t>
            </a:r>
            <a:r>
              <a:rPr lang="en-US" altLang="zh-CN" dirty="0">
                <a:latin typeface="Comic Sans MS" panose="030F0702030302020204" pitchFamily="66" charset="0"/>
              </a:rPr>
              <a:t>the common case</a:t>
            </a:r>
            <a:r>
              <a:rPr lang="zh-CN" altLang="en-US" dirty="0">
                <a:latin typeface="Comic Sans MS" panose="030F0702030302020204" pitchFamily="66" charset="0"/>
              </a:rPr>
              <a:t>）</a:t>
            </a:r>
            <a:endParaRPr lang="en-US" altLang="zh-CN" dirty="0">
              <a:latin typeface="Comic Sans MS" panose="030F0702030302020204" pitchFamily="66" charset="0"/>
            </a:endParaRPr>
          </a:p>
          <a:p>
            <a:pPr>
              <a:defRPr/>
            </a:pPr>
            <a:r>
              <a:rPr lang="en-US" altLang="zh-CN" dirty="0">
                <a:latin typeface="Comic Sans MS" panose="030F0702030302020204" pitchFamily="66" charset="0"/>
              </a:rPr>
              <a:t>Amdahl‘s </a:t>
            </a:r>
            <a:r>
              <a:rPr lang="zh-CN" altLang="en-US" b="1" dirty="0">
                <a:effectLst/>
                <a:latin typeface="Comic Sans MS" panose="030F0702030302020204" pitchFamily="66" charset="0"/>
              </a:rPr>
              <a:t>定律</a:t>
            </a:r>
            <a:r>
              <a:rPr lang="en-US" altLang="zh-CN" dirty="0">
                <a:latin typeface="Comic Sans MS" panose="030F0702030302020204" pitchFamily="66" charset="0"/>
              </a:rPr>
              <a:t> </a:t>
            </a:r>
          </a:p>
          <a:p>
            <a:pPr>
              <a:defRPr/>
            </a:pPr>
            <a:r>
              <a:rPr lang="en-US" altLang="zh-CN" dirty="0">
                <a:latin typeface="Comic Sans MS" panose="030F0702030302020204" pitchFamily="66" charset="0"/>
              </a:rPr>
              <a:t>CPU </a:t>
            </a:r>
            <a:r>
              <a:rPr lang="zh-CN" altLang="en-US" b="1" dirty="0">
                <a:effectLst/>
                <a:latin typeface="Comic Sans MS" panose="030F0702030302020204" pitchFamily="66" charset="0"/>
              </a:rPr>
              <a:t>性能公式</a:t>
            </a:r>
            <a:endParaRPr lang="en-US" altLang="zh-CN" b="1" dirty="0">
              <a:effectLst/>
              <a:latin typeface="Comic Sans MS" panose="030F0702030302020204" pitchFamily="66" charset="0"/>
            </a:endParaRPr>
          </a:p>
        </p:txBody>
      </p:sp>
      <p:sp>
        <p:nvSpPr>
          <p:cNvPr id="6" name="文本框 5">
            <a:extLst>
              <a:ext uri="{FF2B5EF4-FFF2-40B4-BE49-F238E27FC236}">
                <a16:creationId xmlns:a16="http://schemas.microsoft.com/office/drawing/2014/main" id="{61CD46D1-1C78-41FA-9572-920AB88F6908}"/>
              </a:ext>
            </a:extLst>
          </p:cNvPr>
          <p:cNvSpPr txBox="1"/>
          <p:nvPr/>
        </p:nvSpPr>
        <p:spPr>
          <a:xfrm>
            <a:off x="146686" y="133350"/>
            <a:ext cx="6092190" cy="369332"/>
          </a:xfrm>
          <a:prstGeom prst="rect">
            <a:avLst/>
          </a:prstGeom>
          <a:noFill/>
        </p:spPr>
        <p:txBody>
          <a:bodyPr wrap="square">
            <a:spAutoFit/>
          </a:bodyPr>
          <a:lstStyle/>
          <a:p>
            <a:r>
              <a:rPr kumimoji="0" lang="zh-CN" altLang="en-US" sz="1800" b="1" kern="0" cap="none" spc="0" normalizeH="0" baseline="0" noProof="0" dirty="0">
                <a:solidFill>
                  <a:srgbClr val="FFC000"/>
                </a:solidFill>
                <a:latin typeface="Comic Sans MS" panose="030F0702030302020204" pitchFamily="66" charset="0"/>
                <a:ea typeface="+mn-ea"/>
                <a:cs typeface="+mn-cs"/>
              </a:rPr>
              <a:t>计算机设计的量化原则</a:t>
            </a:r>
            <a:endParaRPr lang="zh-CN" altLang="en-US" dirty="0"/>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697" name="Group 2">
            <a:extLst>
              <a:ext uri="{FF2B5EF4-FFF2-40B4-BE49-F238E27FC236}">
                <a16:creationId xmlns:a16="http://schemas.microsoft.com/office/drawing/2014/main" id="{39886050-5DA5-4FD5-80E3-DA016D734436}"/>
              </a:ext>
            </a:extLst>
          </p:cNvPr>
          <p:cNvGrpSpPr>
            <a:grpSpLocks/>
          </p:cNvGrpSpPr>
          <p:nvPr/>
        </p:nvGrpSpPr>
        <p:grpSpPr bwMode="auto">
          <a:xfrm>
            <a:off x="4495801" y="2971800"/>
            <a:ext cx="5827713" cy="609600"/>
            <a:chOff x="1872" y="1872"/>
            <a:chExt cx="3671" cy="384"/>
          </a:xfrm>
        </p:grpSpPr>
        <p:sp>
          <p:nvSpPr>
            <p:cNvPr id="29698" name="AutoShape 3">
              <a:extLst>
                <a:ext uri="{FF2B5EF4-FFF2-40B4-BE49-F238E27FC236}">
                  <a16:creationId xmlns:a16="http://schemas.microsoft.com/office/drawing/2014/main" id="{A66C3E88-61C4-47C0-B59E-7EE70F9A1B72}"/>
                </a:ext>
              </a:extLst>
            </p:cNvPr>
            <p:cNvSpPr>
              <a:spLocks noChangeArrowheads="1"/>
            </p:cNvSpPr>
            <p:nvPr/>
          </p:nvSpPr>
          <p:spPr bwMode="auto">
            <a:xfrm>
              <a:off x="1872" y="1872"/>
              <a:ext cx="633" cy="384"/>
            </a:xfrm>
            <a:prstGeom prst="cloudCallout">
              <a:avLst>
                <a:gd name="adj1" fmla="val 21875"/>
                <a:gd name="adj2" fmla="val 36981"/>
              </a:avLst>
            </a:prstGeom>
            <a:solidFill>
              <a:srgbClr val="0FEFEA"/>
            </a:solidFill>
            <a:ln w="28575">
              <a:solidFill>
                <a:schemeClr val="tx1"/>
              </a:solidFill>
              <a:round/>
              <a:headEnd/>
              <a:tailEnd/>
            </a:ln>
          </p:spPr>
          <p:txBody>
            <a:bodyPr wrap="none" anchor="ctr"/>
            <a:lstStyle/>
            <a:p>
              <a:pPr algn="ctr" fontAlgn="base">
                <a:spcBef>
                  <a:spcPct val="0"/>
                </a:spcBef>
                <a:spcAft>
                  <a:spcPct val="0"/>
                </a:spcAft>
              </a:pPr>
              <a:r>
                <a:rPr lang="en-US" altLang="zh-CN" sz="1600" b="1">
                  <a:solidFill>
                    <a:srgbClr val="FFFFFF"/>
                  </a:solidFill>
                  <a:latin typeface="Garamond" panose="02020404030301010803" pitchFamily="18" charset="0"/>
                  <a:ea typeface="宋体" panose="02010600030101010101" pitchFamily="2" charset="-122"/>
                </a:rPr>
                <a:t>Bubble</a:t>
              </a:r>
            </a:p>
          </p:txBody>
        </p:sp>
        <p:sp>
          <p:nvSpPr>
            <p:cNvPr id="29699" name="AutoShape 4">
              <a:extLst>
                <a:ext uri="{FF2B5EF4-FFF2-40B4-BE49-F238E27FC236}">
                  <a16:creationId xmlns:a16="http://schemas.microsoft.com/office/drawing/2014/main" id="{1C6968A2-4AFF-4224-9EE7-A0E234075EB9}"/>
                </a:ext>
              </a:extLst>
            </p:cNvPr>
            <p:cNvSpPr>
              <a:spLocks noChangeArrowheads="1"/>
            </p:cNvSpPr>
            <p:nvPr/>
          </p:nvSpPr>
          <p:spPr bwMode="auto">
            <a:xfrm>
              <a:off x="2569" y="1872"/>
              <a:ext cx="695" cy="384"/>
            </a:xfrm>
            <a:prstGeom prst="cloudCallout">
              <a:avLst>
                <a:gd name="adj1" fmla="val 15343"/>
                <a:gd name="adj2" fmla="val 36981"/>
              </a:avLst>
            </a:prstGeom>
            <a:solidFill>
              <a:srgbClr val="0FEFEA"/>
            </a:solidFill>
            <a:ln w="28575">
              <a:solidFill>
                <a:schemeClr val="tx1"/>
              </a:solidFill>
              <a:round/>
              <a:headEnd/>
              <a:tailEnd/>
            </a:ln>
          </p:spPr>
          <p:txBody>
            <a:bodyPr wrap="none" anchor="ctr"/>
            <a:lstStyle/>
            <a:p>
              <a:pPr algn="ctr" fontAlgn="base">
                <a:spcBef>
                  <a:spcPct val="0"/>
                </a:spcBef>
                <a:spcAft>
                  <a:spcPct val="0"/>
                </a:spcAft>
              </a:pPr>
              <a:r>
                <a:rPr lang="en-US" altLang="zh-CN" sz="1600" b="1">
                  <a:solidFill>
                    <a:srgbClr val="FFFFFF"/>
                  </a:solidFill>
                  <a:latin typeface="Garamond" panose="02020404030301010803" pitchFamily="18" charset="0"/>
                  <a:ea typeface="宋体" panose="02010600030101010101" pitchFamily="2" charset="-122"/>
                </a:rPr>
                <a:t>Bubble</a:t>
              </a:r>
            </a:p>
          </p:txBody>
        </p:sp>
        <p:sp>
          <p:nvSpPr>
            <p:cNvPr id="29700" name="AutoShape 5">
              <a:extLst>
                <a:ext uri="{FF2B5EF4-FFF2-40B4-BE49-F238E27FC236}">
                  <a16:creationId xmlns:a16="http://schemas.microsoft.com/office/drawing/2014/main" id="{634EBFB4-EA1B-4B0D-8AD2-D32FBC3CFB3D}"/>
                </a:ext>
              </a:extLst>
            </p:cNvPr>
            <p:cNvSpPr>
              <a:spLocks noChangeArrowheads="1"/>
            </p:cNvSpPr>
            <p:nvPr/>
          </p:nvSpPr>
          <p:spPr bwMode="auto">
            <a:xfrm>
              <a:off x="4848" y="1872"/>
              <a:ext cx="695" cy="384"/>
            </a:xfrm>
            <a:prstGeom prst="cloudCallout">
              <a:avLst>
                <a:gd name="adj1" fmla="val 15343"/>
                <a:gd name="adj2" fmla="val 36981"/>
              </a:avLst>
            </a:prstGeom>
            <a:solidFill>
              <a:srgbClr val="0FEFEA"/>
            </a:solidFill>
            <a:ln w="28575">
              <a:solidFill>
                <a:schemeClr val="tx1"/>
              </a:solidFill>
              <a:round/>
              <a:headEnd/>
              <a:tailEnd/>
            </a:ln>
          </p:spPr>
          <p:txBody>
            <a:bodyPr wrap="none" anchor="ctr"/>
            <a:lstStyle/>
            <a:p>
              <a:pPr algn="ctr" fontAlgn="base">
                <a:spcBef>
                  <a:spcPct val="0"/>
                </a:spcBef>
                <a:spcAft>
                  <a:spcPct val="0"/>
                </a:spcAft>
              </a:pPr>
              <a:r>
                <a:rPr lang="en-US" altLang="zh-CN" sz="1600" b="1">
                  <a:solidFill>
                    <a:srgbClr val="FFFFFF"/>
                  </a:solidFill>
                  <a:latin typeface="Garamond" panose="02020404030301010803" pitchFamily="18" charset="0"/>
                  <a:ea typeface="宋体" panose="02010600030101010101" pitchFamily="2" charset="-122"/>
                </a:rPr>
                <a:t>Bubble</a:t>
              </a:r>
            </a:p>
          </p:txBody>
        </p:sp>
        <p:sp>
          <p:nvSpPr>
            <p:cNvPr id="29701" name="AutoShape 6">
              <a:extLst>
                <a:ext uri="{FF2B5EF4-FFF2-40B4-BE49-F238E27FC236}">
                  <a16:creationId xmlns:a16="http://schemas.microsoft.com/office/drawing/2014/main" id="{9B32E6D5-3BAE-4AD9-90C6-6E8EDDA8B246}"/>
                </a:ext>
              </a:extLst>
            </p:cNvPr>
            <p:cNvSpPr>
              <a:spLocks noChangeArrowheads="1"/>
            </p:cNvSpPr>
            <p:nvPr/>
          </p:nvSpPr>
          <p:spPr bwMode="auto">
            <a:xfrm>
              <a:off x="4080" y="1872"/>
              <a:ext cx="695" cy="384"/>
            </a:xfrm>
            <a:prstGeom prst="cloudCallout">
              <a:avLst>
                <a:gd name="adj1" fmla="val 15343"/>
                <a:gd name="adj2" fmla="val 36981"/>
              </a:avLst>
            </a:prstGeom>
            <a:solidFill>
              <a:srgbClr val="0FEFEA"/>
            </a:solidFill>
            <a:ln w="28575">
              <a:solidFill>
                <a:schemeClr val="tx1"/>
              </a:solidFill>
              <a:round/>
              <a:headEnd/>
              <a:tailEnd/>
            </a:ln>
          </p:spPr>
          <p:txBody>
            <a:bodyPr wrap="none" anchor="ctr"/>
            <a:lstStyle/>
            <a:p>
              <a:pPr algn="ctr" fontAlgn="base">
                <a:spcBef>
                  <a:spcPct val="0"/>
                </a:spcBef>
                <a:spcAft>
                  <a:spcPct val="0"/>
                </a:spcAft>
              </a:pPr>
              <a:r>
                <a:rPr lang="en-US" altLang="zh-CN" sz="1600" b="1">
                  <a:solidFill>
                    <a:srgbClr val="FFFFFF"/>
                  </a:solidFill>
                  <a:latin typeface="Garamond" panose="02020404030301010803" pitchFamily="18" charset="0"/>
                  <a:ea typeface="宋体" panose="02010600030101010101" pitchFamily="2" charset="-122"/>
                </a:rPr>
                <a:t>Bubble</a:t>
              </a:r>
            </a:p>
          </p:txBody>
        </p:sp>
        <p:sp>
          <p:nvSpPr>
            <p:cNvPr id="29702" name="AutoShape 7">
              <a:extLst>
                <a:ext uri="{FF2B5EF4-FFF2-40B4-BE49-F238E27FC236}">
                  <a16:creationId xmlns:a16="http://schemas.microsoft.com/office/drawing/2014/main" id="{639BCCE9-153B-4492-A66E-E22C0FED2106}"/>
                </a:ext>
              </a:extLst>
            </p:cNvPr>
            <p:cNvSpPr>
              <a:spLocks noChangeArrowheads="1"/>
            </p:cNvSpPr>
            <p:nvPr/>
          </p:nvSpPr>
          <p:spPr bwMode="auto">
            <a:xfrm>
              <a:off x="3312" y="1872"/>
              <a:ext cx="695" cy="384"/>
            </a:xfrm>
            <a:prstGeom prst="cloudCallout">
              <a:avLst>
                <a:gd name="adj1" fmla="val -22519"/>
                <a:gd name="adj2" fmla="val 161981"/>
              </a:avLst>
            </a:prstGeom>
            <a:solidFill>
              <a:srgbClr val="0FEFEA"/>
            </a:solidFill>
            <a:ln w="28575">
              <a:solidFill>
                <a:schemeClr val="tx1"/>
              </a:solidFill>
              <a:round/>
              <a:headEnd/>
              <a:tailEnd/>
            </a:ln>
          </p:spPr>
          <p:txBody>
            <a:bodyPr wrap="none" anchor="ctr"/>
            <a:lstStyle/>
            <a:p>
              <a:pPr algn="ctr" fontAlgn="base">
                <a:spcBef>
                  <a:spcPct val="0"/>
                </a:spcBef>
                <a:spcAft>
                  <a:spcPct val="0"/>
                </a:spcAft>
              </a:pPr>
              <a:r>
                <a:rPr lang="en-US" altLang="zh-CN" sz="1600" b="1">
                  <a:solidFill>
                    <a:srgbClr val="FFFFFF"/>
                  </a:solidFill>
                  <a:latin typeface="Garamond" panose="02020404030301010803" pitchFamily="18" charset="0"/>
                  <a:ea typeface="宋体" panose="02010600030101010101" pitchFamily="2" charset="-122"/>
                </a:rPr>
                <a:t>Bubble</a:t>
              </a:r>
            </a:p>
          </p:txBody>
        </p:sp>
      </p:grpSp>
      <p:grpSp>
        <p:nvGrpSpPr>
          <p:cNvPr id="29703" name="Group 8">
            <a:extLst>
              <a:ext uri="{FF2B5EF4-FFF2-40B4-BE49-F238E27FC236}">
                <a16:creationId xmlns:a16="http://schemas.microsoft.com/office/drawing/2014/main" id="{DD3F443D-BD89-4152-BC3E-8F06E4BEF810}"/>
              </a:ext>
            </a:extLst>
          </p:cNvPr>
          <p:cNvGrpSpPr>
            <a:grpSpLocks/>
          </p:cNvGrpSpPr>
          <p:nvPr/>
        </p:nvGrpSpPr>
        <p:grpSpPr bwMode="auto">
          <a:xfrm>
            <a:off x="5715001" y="3810000"/>
            <a:ext cx="4608513" cy="609600"/>
            <a:chOff x="2640" y="2400"/>
            <a:chExt cx="2903" cy="384"/>
          </a:xfrm>
        </p:grpSpPr>
        <p:sp>
          <p:nvSpPr>
            <p:cNvPr id="29704" name="AutoShape 9">
              <a:extLst>
                <a:ext uri="{FF2B5EF4-FFF2-40B4-BE49-F238E27FC236}">
                  <a16:creationId xmlns:a16="http://schemas.microsoft.com/office/drawing/2014/main" id="{A050F421-9B3D-4065-8A83-9AD530F55695}"/>
                </a:ext>
              </a:extLst>
            </p:cNvPr>
            <p:cNvSpPr>
              <a:spLocks noChangeArrowheads="1"/>
            </p:cNvSpPr>
            <p:nvPr/>
          </p:nvSpPr>
          <p:spPr bwMode="auto">
            <a:xfrm>
              <a:off x="2640" y="2400"/>
              <a:ext cx="633" cy="384"/>
            </a:xfrm>
            <a:prstGeom prst="cloudCallout">
              <a:avLst>
                <a:gd name="adj1" fmla="val 21875"/>
                <a:gd name="adj2" fmla="val 36981"/>
              </a:avLst>
            </a:prstGeom>
            <a:solidFill>
              <a:srgbClr val="0FEFEA"/>
            </a:solidFill>
            <a:ln w="28575">
              <a:solidFill>
                <a:schemeClr val="tx1"/>
              </a:solidFill>
              <a:round/>
              <a:headEnd/>
              <a:tailEnd/>
            </a:ln>
          </p:spPr>
          <p:txBody>
            <a:bodyPr wrap="none" anchor="ctr"/>
            <a:lstStyle/>
            <a:p>
              <a:pPr algn="ctr" fontAlgn="base">
                <a:spcBef>
                  <a:spcPct val="0"/>
                </a:spcBef>
                <a:spcAft>
                  <a:spcPct val="0"/>
                </a:spcAft>
              </a:pPr>
              <a:r>
                <a:rPr lang="en-US" altLang="zh-CN" sz="1600" b="1">
                  <a:solidFill>
                    <a:srgbClr val="FFFFFF"/>
                  </a:solidFill>
                  <a:latin typeface="Garamond" panose="02020404030301010803" pitchFamily="18" charset="0"/>
                  <a:ea typeface="宋体" panose="02010600030101010101" pitchFamily="2" charset="-122"/>
                </a:rPr>
                <a:t>Bubble</a:t>
              </a:r>
            </a:p>
          </p:txBody>
        </p:sp>
        <p:sp>
          <p:nvSpPr>
            <p:cNvPr id="29705" name="AutoShape 10">
              <a:extLst>
                <a:ext uri="{FF2B5EF4-FFF2-40B4-BE49-F238E27FC236}">
                  <a16:creationId xmlns:a16="http://schemas.microsoft.com/office/drawing/2014/main" id="{6303C660-FD27-491D-AE65-9E8CB4DC864F}"/>
                </a:ext>
              </a:extLst>
            </p:cNvPr>
            <p:cNvSpPr>
              <a:spLocks noChangeArrowheads="1"/>
            </p:cNvSpPr>
            <p:nvPr/>
          </p:nvSpPr>
          <p:spPr bwMode="auto">
            <a:xfrm>
              <a:off x="3337" y="2400"/>
              <a:ext cx="695" cy="384"/>
            </a:xfrm>
            <a:prstGeom prst="cloudCallout">
              <a:avLst>
                <a:gd name="adj1" fmla="val 15343"/>
                <a:gd name="adj2" fmla="val 36981"/>
              </a:avLst>
            </a:prstGeom>
            <a:solidFill>
              <a:srgbClr val="0FEFEA"/>
            </a:solidFill>
            <a:ln w="28575">
              <a:solidFill>
                <a:schemeClr val="tx1"/>
              </a:solidFill>
              <a:round/>
              <a:headEnd/>
              <a:tailEnd/>
            </a:ln>
          </p:spPr>
          <p:txBody>
            <a:bodyPr wrap="none" anchor="ctr"/>
            <a:lstStyle/>
            <a:p>
              <a:pPr algn="ctr" fontAlgn="base">
                <a:spcBef>
                  <a:spcPct val="0"/>
                </a:spcBef>
                <a:spcAft>
                  <a:spcPct val="0"/>
                </a:spcAft>
              </a:pPr>
              <a:r>
                <a:rPr lang="en-US" altLang="zh-CN" sz="1600" b="1">
                  <a:solidFill>
                    <a:srgbClr val="FFFFFF"/>
                  </a:solidFill>
                  <a:latin typeface="Garamond" panose="02020404030301010803" pitchFamily="18" charset="0"/>
                  <a:ea typeface="宋体" panose="02010600030101010101" pitchFamily="2" charset="-122"/>
                </a:rPr>
                <a:t>Bubble</a:t>
              </a:r>
            </a:p>
          </p:txBody>
        </p:sp>
        <p:sp>
          <p:nvSpPr>
            <p:cNvPr id="29706" name="AutoShape 11">
              <a:extLst>
                <a:ext uri="{FF2B5EF4-FFF2-40B4-BE49-F238E27FC236}">
                  <a16:creationId xmlns:a16="http://schemas.microsoft.com/office/drawing/2014/main" id="{DD30F000-92AF-48CD-8144-00D4927180DF}"/>
                </a:ext>
              </a:extLst>
            </p:cNvPr>
            <p:cNvSpPr>
              <a:spLocks noChangeArrowheads="1"/>
            </p:cNvSpPr>
            <p:nvPr/>
          </p:nvSpPr>
          <p:spPr bwMode="auto">
            <a:xfrm>
              <a:off x="4848" y="2400"/>
              <a:ext cx="695" cy="384"/>
            </a:xfrm>
            <a:prstGeom prst="cloudCallout">
              <a:avLst>
                <a:gd name="adj1" fmla="val 15343"/>
                <a:gd name="adj2" fmla="val 36981"/>
              </a:avLst>
            </a:prstGeom>
            <a:solidFill>
              <a:srgbClr val="0FEFEA"/>
            </a:solidFill>
            <a:ln w="28575">
              <a:solidFill>
                <a:schemeClr val="tx1"/>
              </a:solidFill>
              <a:round/>
              <a:headEnd/>
              <a:tailEnd/>
            </a:ln>
          </p:spPr>
          <p:txBody>
            <a:bodyPr wrap="none" anchor="ctr"/>
            <a:lstStyle/>
            <a:p>
              <a:pPr algn="ctr" fontAlgn="base">
                <a:spcBef>
                  <a:spcPct val="0"/>
                </a:spcBef>
                <a:spcAft>
                  <a:spcPct val="0"/>
                </a:spcAft>
              </a:pPr>
              <a:r>
                <a:rPr lang="en-US" altLang="zh-CN" sz="1600" b="1">
                  <a:solidFill>
                    <a:srgbClr val="FFFFFF"/>
                  </a:solidFill>
                  <a:latin typeface="Garamond" panose="02020404030301010803" pitchFamily="18" charset="0"/>
                  <a:ea typeface="宋体" panose="02010600030101010101" pitchFamily="2" charset="-122"/>
                </a:rPr>
                <a:t>Bubble</a:t>
              </a:r>
            </a:p>
          </p:txBody>
        </p:sp>
        <p:sp>
          <p:nvSpPr>
            <p:cNvPr id="29707" name="AutoShape 12">
              <a:extLst>
                <a:ext uri="{FF2B5EF4-FFF2-40B4-BE49-F238E27FC236}">
                  <a16:creationId xmlns:a16="http://schemas.microsoft.com/office/drawing/2014/main" id="{3D98DAF0-D12A-4DE1-B2B6-A6779E964BDB}"/>
                </a:ext>
              </a:extLst>
            </p:cNvPr>
            <p:cNvSpPr>
              <a:spLocks noChangeArrowheads="1"/>
            </p:cNvSpPr>
            <p:nvPr/>
          </p:nvSpPr>
          <p:spPr bwMode="auto">
            <a:xfrm>
              <a:off x="4080" y="2400"/>
              <a:ext cx="695" cy="384"/>
            </a:xfrm>
            <a:prstGeom prst="cloudCallout">
              <a:avLst>
                <a:gd name="adj1" fmla="val -22519"/>
                <a:gd name="adj2" fmla="val 161981"/>
              </a:avLst>
            </a:prstGeom>
            <a:solidFill>
              <a:srgbClr val="0FEFEA"/>
            </a:solidFill>
            <a:ln w="28575">
              <a:solidFill>
                <a:schemeClr val="tx1"/>
              </a:solidFill>
              <a:round/>
              <a:headEnd/>
              <a:tailEnd/>
            </a:ln>
          </p:spPr>
          <p:txBody>
            <a:bodyPr wrap="none" anchor="ctr"/>
            <a:lstStyle/>
            <a:p>
              <a:pPr algn="ctr" fontAlgn="base">
                <a:spcBef>
                  <a:spcPct val="0"/>
                </a:spcBef>
                <a:spcAft>
                  <a:spcPct val="0"/>
                </a:spcAft>
              </a:pPr>
              <a:r>
                <a:rPr lang="en-US" altLang="zh-CN" sz="1600" b="1">
                  <a:solidFill>
                    <a:srgbClr val="FFFFFF"/>
                  </a:solidFill>
                  <a:latin typeface="Garamond" panose="02020404030301010803" pitchFamily="18" charset="0"/>
                  <a:ea typeface="宋体" panose="02010600030101010101" pitchFamily="2" charset="-122"/>
                </a:rPr>
                <a:t>Bubble</a:t>
              </a:r>
            </a:p>
          </p:txBody>
        </p:sp>
      </p:grpSp>
      <p:graphicFrame>
        <p:nvGraphicFramePr>
          <p:cNvPr id="29708" name="Object 2" descr="羊皮纸">
            <a:extLst>
              <a:ext uri="{FF2B5EF4-FFF2-40B4-BE49-F238E27FC236}">
                <a16:creationId xmlns:a16="http://schemas.microsoft.com/office/drawing/2014/main" id="{822E8A72-103B-4B14-8FE7-E7DA5242F74C}"/>
              </a:ext>
            </a:extLst>
          </p:cNvPr>
          <p:cNvGraphicFramePr>
            <a:graphicFrameLocks/>
          </p:cNvGraphicFramePr>
          <p:nvPr/>
        </p:nvGraphicFramePr>
        <p:xfrm>
          <a:off x="1828800" y="1447800"/>
          <a:ext cx="8534400" cy="5181600"/>
        </p:xfrm>
        <a:graphic>
          <a:graphicData uri="http://schemas.openxmlformats.org/presentationml/2006/ole">
            <mc:AlternateContent xmlns:mc="http://schemas.openxmlformats.org/markup-compatibility/2006">
              <mc:Choice xmlns:v="urn:schemas-microsoft-com:vml" Requires="v">
                <p:oleObj spid="_x0000_s69645" r:id="rId3" imgW="4467225" imgH="2752725" progId="Word.Picture.8">
                  <p:embed/>
                </p:oleObj>
              </mc:Choice>
              <mc:Fallback>
                <p:oleObj r:id="rId3" imgW="4467225" imgH="2752725" progId="Word.Picture.8">
                  <p:embed/>
                  <p:pic>
                    <p:nvPicPr>
                      <p:cNvPr id="29708" name="Object 2" descr="羊皮纸">
                        <a:extLst>
                          <a:ext uri="{FF2B5EF4-FFF2-40B4-BE49-F238E27FC236}">
                            <a16:creationId xmlns:a16="http://schemas.microsoft.com/office/drawing/2014/main" id="{822E8A72-103B-4B14-8FE7-E7DA5242F74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447800"/>
                        <a:ext cx="8534400" cy="5181600"/>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8686" name="Rectangle 14">
            <a:extLst>
              <a:ext uri="{FF2B5EF4-FFF2-40B4-BE49-F238E27FC236}">
                <a16:creationId xmlns:a16="http://schemas.microsoft.com/office/drawing/2014/main" id="{1597BA20-4835-458A-8C74-1611A4A0FC0D}"/>
              </a:ext>
            </a:extLst>
          </p:cNvPr>
          <p:cNvSpPr>
            <a:spLocks noGrp="1" noChangeArrowheads="1"/>
          </p:cNvSpPr>
          <p:nvPr>
            <p:ph type="title"/>
          </p:nvPr>
        </p:nvSpPr>
        <p:spPr/>
        <p:txBody>
          <a:bodyPr>
            <a:noAutofit/>
          </a:bodyPr>
          <a:lstStyle/>
          <a:p>
            <a:pPr>
              <a:defRPr/>
            </a:pPr>
            <a:r>
              <a:rPr lang="zh-CN" altLang="en-US" sz="3600" dirty="0">
                <a:solidFill>
                  <a:srgbClr val="66FF33"/>
                </a:solidFill>
              </a:rPr>
              <a:t>怎样停顿？（方法</a:t>
            </a:r>
            <a:r>
              <a:rPr lang="en-US" altLang="zh-CN" sz="3600" dirty="0">
                <a:solidFill>
                  <a:srgbClr val="66FF33"/>
                </a:solidFill>
              </a:rPr>
              <a:t>1</a:t>
            </a:r>
            <a:r>
              <a:rPr lang="zh-CN" altLang="en-US" sz="3600" dirty="0">
                <a:solidFill>
                  <a:srgbClr val="66FF33"/>
                </a:solidFill>
              </a:rPr>
              <a:t>）</a:t>
            </a:r>
            <a:br>
              <a:rPr lang="en-US" altLang="zh-CN" sz="3600" dirty="0"/>
            </a:br>
            <a:r>
              <a:rPr lang="zh-CN" altLang="en-US" sz="3600" dirty="0"/>
              <a:t>由编译器</a:t>
            </a:r>
            <a:r>
              <a:rPr lang="zh-CN" altLang="en-US" sz="3600" dirty="0">
                <a:solidFill>
                  <a:srgbClr val="FFFF00"/>
                </a:solidFill>
              </a:rPr>
              <a:t>插入</a:t>
            </a:r>
            <a:r>
              <a:rPr lang="en-US" altLang="zh-CN" sz="3600" dirty="0">
                <a:solidFill>
                  <a:srgbClr val="FFFF00"/>
                </a:solidFill>
              </a:rPr>
              <a:t> </a:t>
            </a:r>
            <a:r>
              <a:rPr lang="en-US" altLang="zh-CN" sz="3600" dirty="0" err="1">
                <a:solidFill>
                  <a:srgbClr val="FFFF00"/>
                </a:solidFill>
              </a:rPr>
              <a:t>nop</a:t>
            </a:r>
            <a:r>
              <a:rPr lang="en-US" altLang="zh-CN" sz="3600" dirty="0">
                <a:solidFill>
                  <a:srgbClr val="FFFF00"/>
                </a:solidFill>
              </a:rPr>
              <a:t> </a:t>
            </a:r>
            <a:r>
              <a:rPr lang="zh-CN" altLang="en-US" sz="3600" dirty="0"/>
              <a:t>指令（软件方法）</a:t>
            </a:r>
            <a:endParaRPr lang="en-US" altLang="zh-CN" sz="3600" dirty="0"/>
          </a:p>
        </p:txBody>
      </p:sp>
      <p:sp>
        <p:nvSpPr>
          <p:cNvPr id="29710" name="灯片编号占位符 14">
            <a:extLst>
              <a:ext uri="{FF2B5EF4-FFF2-40B4-BE49-F238E27FC236}">
                <a16:creationId xmlns:a16="http://schemas.microsoft.com/office/drawing/2014/main" id="{0DF81EAB-7434-4C55-B9C6-5212D4A76A08}"/>
              </a:ext>
            </a:extLst>
          </p:cNvPr>
          <p:cNvSpPr>
            <a:spLocks noGrp="1" noChangeArrowheads="1"/>
          </p:cNvSpPr>
          <p:nvPr>
            <p:ph type="sldNum" sz="quarter" idx="11"/>
          </p:nvPr>
        </p:nvSpPr>
        <p:spPr>
          <a:xfrm>
            <a:off x="4648200" y="6248400"/>
            <a:ext cx="2895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fld id="{7EEAECA8-789C-4DD6-9850-3D2CC20D4AEB}" type="slidenum">
              <a:rPr lang="zh-CN" altLang="en-US">
                <a:solidFill>
                  <a:srgbClr val="FFFFFF"/>
                </a:solidFill>
                <a:ea typeface="宋体" panose="02010600030101010101" pitchFamily="2" charset="-122"/>
              </a:rPr>
              <a:pPr algn="ctr" fontAlgn="base">
                <a:spcBef>
                  <a:spcPct val="0"/>
                </a:spcBef>
                <a:spcAft>
                  <a:spcPct val="0"/>
                </a:spcAft>
              </a:pPr>
              <a:t>370</a:t>
            </a:fld>
            <a:endParaRPr lang="zh-CN" altLang="en-US">
              <a:solidFill>
                <a:srgbClr val="FFFFFF"/>
              </a:solidFill>
              <a:ea typeface="宋体" panose="02010600030101010101" pitchFamily="2" charset="-122"/>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1" name="Text Box 2">
            <a:extLst>
              <a:ext uri="{FF2B5EF4-FFF2-40B4-BE49-F238E27FC236}">
                <a16:creationId xmlns:a16="http://schemas.microsoft.com/office/drawing/2014/main" id="{72E3E620-469B-464A-AC78-02455CD39C92}"/>
              </a:ext>
            </a:extLst>
          </p:cNvPr>
          <p:cNvSpPr txBox="1">
            <a:spLocks noChangeArrowheads="1"/>
          </p:cNvSpPr>
          <p:nvPr/>
        </p:nvSpPr>
        <p:spPr bwMode="auto">
          <a:xfrm>
            <a:off x="1666876" y="327025"/>
            <a:ext cx="78644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4400" b="1">
                <a:solidFill>
                  <a:srgbClr val="FFFFFF"/>
                </a:solidFill>
                <a:latin typeface="华文新魏" panose="02010800040101010101" pitchFamily="2" charset="-122"/>
                <a:ea typeface="华文新魏" panose="02010800040101010101" pitchFamily="2" charset="-122"/>
              </a:rPr>
              <a:t>数据相关的解决办法</a:t>
            </a:r>
          </a:p>
        </p:txBody>
      </p:sp>
      <p:sp>
        <p:nvSpPr>
          <p:cNvPr id="30722" name="Text Box 3">
            <a:extLst>
              <a:ext uri="{FF2B5EF4-FFF2-40B4-BE49-F238E27FC236}">
                <a16:creationId xmlns:a16="http://schemas.microsoft.com/office/drawing/2014/main" id="{AA01D29C-B0FA-4C07-9692-842D4DC38718}"/>
              </a:ext>
            </a:extLst>
          </p:cNvPr>
          <p:cNvSpPr txBox="1">
            <a:spLocks noChangeArrowheads="1"/>
          </p:cNvSpPr>
          <p:nvPr/>
        </p:nvSpPr>
        <p:spPr bwMode="auto">
          <a:xfrm>
            <a:off x="1754189" y="1719264"/>
            <a:ext cx="84677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FF"/>
                </a:solidFill>
                <a:latin typeface="Arial" panose="020B0604020202020204" pitchFamily="34" charset="0"/>
                <a:ea typeface="宋体" panose="02010600030101010101" pitchFamily="2" charset="-122"/>
              </a:rPr>
              <a:t>方法一、软件方法解决：编译器插入</a:t>
            </a:r>
            <a:r>
              <a:rPr lang="en-US" altLang="zh-CN" sz="3000" b="1">
                <a:solidFill>
                  <a:srgbClr val="FFFFFF"/>
                </a:solidFill>
                <a:latin typeface="Arial" panose="020B0604020202020204" pitchFamily="34" charset="0"/>
                <a:ea typeface="宋体" panose="02010600030101010101" pitchFamily="2" charset="-122"/>
              </a:rPr>
              <a:t>NOP</a:t>
            </a:r>
          </a:p>
        </p:txBody>
      </p:sp>
      <p:sp>
        <p:nvSpPr>
          <p:cNvPr id="30723" name="灯片编号占位符 4">
            <a:extLst>
              <a:ext uri="{FF2B5EF4-FFF2-40B4-BE49-F238E27FC236}">
                <a16:creationId xmlns:a16="http://schemas.microsoft.com/office/drawing/2014/main" id="{8696B0FE-CC86-48A5-8C52-949059F9D4DE}"/>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5E5FCBB3-8C42-4B14-BEF0-B9B97FB4D58D}" type="slidenum">
              <a:rPr lang="en-US" altLang="zh-CN">
                <a:solidFill>
                  <a:srgbClr val="FFFFFF"/>
                </a:solidFill>
                <a:ea typeface="宋体" panose="02010600030101010101" pitchFamily="2" charset="-122"/>
              </a:rPr>
              <a:pPr fontAlgn="base">
                <a:spcBef>
                  <a:spcPct val="0"/>
                </a:spcBef>
                <a:spcAft>
                  <a:spcPct val="0"/>
                </a:spcAft>
              </a:pPr>
              <a:t>371</a:t>
            </a:fld>
            <a:endParaRPr lang="en-US" altLang="zh-CN">
              <a:solidFill>
                <a:srgbClr val="FFFFFF"/>
              </a:solidFill>
              <a:ea typeface="宋体" panose="02010600030101010101" pitchFamily="2" charset="-122"/>
            </a:endParaRPr>
          </a:p>
        </p:txBody>
      </p:sp>
      <p:sp>
        <p:nvSpPr>
          <p:cNvPr id="30724" name="Text Box 3">
            <a:extLst>
              <a:ext uri="{FF2B5EF4-FFF2-40B4-BE49-F238E27FC236}">
                <a16:creationId xmlns:a16="http://schemas.microsoft.com/office/drawing/2014/main" id="{7D18528D-0C1A-417E-A79C-148DA7CEF611}"/>
              </a:ext>
            </a:extLst>
          </p:cNvPr>
          <p:cNvSpPr txBox="1">
            <a:spLocks noChangeArrowheads="1"/>
          </p:cNvSpPr>
          <p:nvPr/>
        </p:nvSpPr>
        <p:spPr bwMode="auto">
          <a:xfrm>
            <a:off x="1806575" y="2455864"/>
            <a:ext cx="83391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a:solidFill>
                  <a:srgbClr val="FFFF00"/>
                </a:solidFill>
                <a:latin typeface="Arial" panose="020B0604020202020204" pitchFamily="34" charset="0"/>
                <a:ea typeface="宋体" panose="02010600030101010101" pitchFamily="2" charset="-122"/>
              </a:rPr>
              <a:t>方法二、硬件方法</a:t>
            </a:r>
            <a:r>
              <a:rPr lang="en-US" altLang="zh-CN" sz="2800" b="1">
                <a:solidFill>
                  <a:srgbClr val="FFFF00"/>
                </a:solidFill>
                <a:latin typeface="Arial" panose="020B0604020202020204" pitchFamily="34" charset="0"/>
                <a:ea typeface="宋体" panose="02010600030101010101" pitchFamily="2" charset="-122"/>
              </a:rPr>
              <a:t>1</a:t>
            </a:r>
            <a:r>
              <a:rPr lang="zh-CN" altLang="en-US" sz="2800" b="1">
                <a:solidFill>
                  <a:srgbClr val="FFFF00"/>
                </a:solidFill>
                <a:latin typeface="Arial" panose="020B0604020202020204" pitchFamily="34" charset="0"/>
                <a:ea typeface="宋体" panose="02010600030101010101" pitchFamily="2" charset="-122"/>
              </a:rPr>
              <a:t>：互锁</a:t>
            </a:r>
          </a:p>
          <a:p>
            <a:pPr fontAlgn="base">
              <a:spcBef>
                <a:spcPct val="0"/>
              </a:spcBef>
              <a:spcAft>
                <a:spcPct val="0"/>
              </a:spcAft>
            </a:pPr>
            <a:r>
              <a:rPr lang="zh-CN" altLang="en-US" sz="2800" b="1">
                <a:solidFill>
                  <a:srgbClr val="FFFF00"/>
                </a:solidFill>
                <a:latin typeface="Arial" panose="020B0604020202020204" pitchFamily="34" charset="0"/>
                <a:ea typeface="宋体" panose="02010600030101010101" pitchFamily="2" charset="-122"/>
              </a:rPr>
              <a:t>              暂停数据相关流水线</a:t>
            </a:r>
          </a:p>
        </p:txBody>
      </p:sp>
      <p:sp>
        <p:nvSpPr>
          <p:cNvPr id="30725" name="Text Box 2">
            <a:extLst>
              <a:ext uri="{FF2B5EF4-FFF2-40B4-BE49-F238E27FC236}">
                <a16:creationId xmlns:a16="http://schemas.microsoft.com/office/drawing/2014/main" id="{60BA5324-BDF1-4DC1-8EBA-0F5E9BC35886}"/>
              </a:ext>
            </a:extLst>
          </p:cNvPr>
          <p:cNvSpPr txBox="1">
            <a:spLocks noChangeArrowheads="1"/>
          </p:cNvSpPr>
          <p:nvPr/>
        </p:nvSpPr>
        <p:spPr bwMode="auto">
          <a:xfrm>
            <a:off x="1806575" y="3640138"/>
            <a:ext cx="89360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FFFFFF"/>
                </a:solidFill>
                <a:latin typeface="Arial" panose="020B0604020202020204" pitchFamily="34" charset="0"/>
                <a:ea typeface="宋体" panose="02010600030101010101" pitchFamily="2" charset="-122"/>
              </a:rPr>
              <a:t>方法三、硬件方法</a:t>
            </a:r>
            <a:r>
              <a:rPr lang="en-US" altLang="zh-CN" sz="2400" b="1">
                <a:solidFill>
                  <a:srgbClr val="FFFFFF"/>
                </a:solidFill>
                <a:latin typeface="Arial" panose="020B0604020202020204" pitchFamily="34" charset="0"/>
                <a:ea typeface="宋体" panose="02010600030101010101" pitchFamily="2" charset="-122"/>
              </a:rPr>
              <a:t>2</a:t>
            </a:r>
            <a:r>
              <a:rPr lang="zh-CN" altLang="en-US" sz="2400" b="1">
                <a:solidFill>
                  <a:srgbClr val="FFFFFF"/>
                </a:solidFill>
                <a:latin typeface="Arial" panose="020B0604020202020204" pitchFamily="34" charset="0"/>
                <a:ea typeface="宋体" panose="02010600030101010101" pitchFamily="2" charset="-122"/>
              </a:rPr>
              <a:t>：</a:t>
            </a:r>
          </a:p>
          <a:p>
            <a:pPr fontAlgn="base">
              <a:spcBef>
                <a:spcPct val="0"/>
              </a:spcBef>
              <a:spcAft>
                <a:spcPct val="0"/>
              </a:spcAft>
            </a:pPr>
            <a:r>
              <a:rPr lang="zh-CN" altLang="en-US" sz="2400" b="1">
                <a:solidFill>
                  <a:srgbClr val="FFFFFF"/>
                </a:solidFill>
                <a:latin typeface="Arial" panose="020B0604020202020204" pitchFamily="34" charset="0"/>
                <a:ea typeface="宋体" panose="02010600030101010101" pitchFamily="2" charset="-122"/>
              </a:rPr>
              <a:t>              提高流水线处理机性能</a:t>
            </a:r>
            <a:r>
              <a:rPr lang="en-US" altLang="zh-CN" sz="2400" b="1">
                <a:solidFill>
                  <a:srgbClr val="FFFFFF"/>
                </a:solidFill>
                <a:latin typeface="Arial" panose="020B0604020202020204" pitchFamily="34" charset="0"/>
                <a:ea typeface="宋体" panose="02010600030101010101" pitchFamily="2" charset="-122"/>
              </a:rPr>
              <a:t>—</a:t>
            </a:r>
            <a:r>
              <a:rPr lang="zh-CN" altLang="en-US" sz="2400" b="1">
                <a:solidFill>
                  <a:srgbClr val="FFFFFF"/>
                </a:solidFill>
                <a:latin typeface="Arial" panose="020B0604020202020204" pitchFamily="34" charset="0"/>
                <a:ea typeface="宋体" panose="02010600030101010101" pitchFamily="2" charset="-122"/>
              </a:rPr>
              <a:t>内部前推</a:t>
            </a:r>
            <a:r>
              <a:rPr lang="zh-CN" altLang="en-US" sz="1400" b="1">
                <a:solidFill>
                  <a:srgbClr val="FFFFFF"/>
                </a:solidFill>
                <a:latin typeface="Arial" panose="020B0604020202020204" pitchFamily="34" charset="0"/>
                <a:ea typeface="宋体" panose="02010600030101010101" pitchFamily="2" charset="-122"/>
              </a:rPr>
              <a:t>（</a:t>
            </a:r>
            <a:r>
              <a:rPr lang="en-US" altLang="zh-CN" sz="1400" b="1">
                <a:solidFill>
                  <a:srgbClr val="FFFFFF"/>
                </a:solidFill>
                <a:latin typeface="Arial" panose="020B0604020202020204" pitchFamily="34" charset="0"/>
                <a:ea typeface="宋体" panose="02010600030101010101" pitchFamily="2" charset="-122"/>
              </a:rPr>
              <a:t>Forwarding</a:t>
            </a:r>
            <a:r>
              <a:rPr lang="zh-CN" altLang="en-US" sz="1400" b="1">
                <a:solidFill>
                  <a:srgbClr val="FFFFFF"/>
                </a:solidFill>
                <a:latin typeface="Arial" panose="020B0604020202020204" pitchFamily="34" charset="0"/>
                <a:ea typeface="宋体" panose="02010600030101010101" pitchFamily="2" charset="-122"/>
              </a:rPr>
              <a:t>）</a:t>
            </a:r>
          </a:p>
        </p:txBody>
      </p:sp>
      <p:sp>
        <p:nvSpPr>
          <p:cNvPr id="30726" name="Text Box 2">
            <a:extLst>
              <a:ext uri="{FF2B5EF4-FFF2-40B4-BE49-F238E27FC236}">
                <a16:creationId xmlns:a16="http://schemas.microsoft.com/office/drawing/2014/main" id="{F4F817C3-0009-4F36-9C78-99D0F185C2A2}"/>
              </a:ext>
            </a:extLst>
          </p:cNvPr>
          <p:cNvSpPr txBox="1">
            <a:spLocks noChangeArrowheads="1"/>
          </p:cNvSpPr>
          <p:nvPr/>
        </p:nvSpPr>
        <p:spPr bwMode="auto">
          <a:xfrm>
            <a:off x="1868488" y="4976814"/>
            <a:ext cx="86407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FFFFFF"/>
                </a:solidFill>
                <a:latin typeface="Arial" panose="020B0604020202020204" pitchFamily="34" charset="0"/>
                <a:ea typeface="宋体" panose="02010600030101010101" pitchFamily="2" charset="-122"/>
              </a:rPr>
              <a:t>方法三、硬件方法</a:t>
            </a:r>
            <a:r>
              <a:rPr lang="en-US" altLang="zh-CN" sz="2400" b="1">
                <a:solidFill>
                  <a:srgbClr val="FFFFFF"/>
                </a:solidFill>
                <a:latin typeface="Arial" panose="020B0604020202020204" pitchFamily="34" charset="0"/>
                <a:ea typeface="宋体" panose="02010600030101010101" pitchFamily="2" charset="-122"/>
              </a:rPr>
              <a:t>2</a:t>
            </a:r>
            <a:r>
              <a:rPr lang="zh-CN" altLang="en-US" sz="2400" b="1">
                <a:solidFill>
                  <a:srgbClr val="FFFFFF"/>
                </a:solidFill>
                <a:latin typeface="Arial" panose="020B0604020202020204" pitchFamily="34" charset="0"/>
                <a:ea typeface="宋体" panose="02010600030101010101" pitchFamily="2" charset="-122"/>
              </a:rPr>
              <a:t>：处理</a:t>
            </a:r>
            <a:r>
              <a:rPr lang="en-US" altLang="zh-CN" sz="2400" b="1">
                <a:solidFill>
                  <a:srgbClr val="FFFFFF"/>
                </a:solidFill>
                <a:latin typeface="Arial" panose="020B0604020202020204" pitchFamily="34" charset="0"/>
                <a:ea typeface="宋体" panose="02010600030101010101" pitchFamily="2" charset="-122"/>
              </a:rPr>
              <a:t>load</a:t>
            </a:r>
            <a:r>
              <a:rPr lang="zh-CN" altLang="en-US" sz="2400" b="1">
                <a:solidFill>
                  <a:srgbClr val="FFFFFF"/>
                </a:solidFill>
                <a:latin typeface="Arial" panose="020B0604020202020204" pitchFamily="34" charset="0"/>
                <a:ea typeface="宋体" panose="02010600030101010101" pitchFamily="2" charset="-122"/>
              </a:rPr>
              <a:t>指令</a:t>
            </a:r>
            <a:r>
              <a:rPr lang="en-US" altLang="zh-CN" sz="2400" b="1">
                <a:solidFill>
                  <a:srgbClr val="FFFFFF"/>
                </a:solidFill>
                <a:latin typeface="Arial" panose="020B0604020202020204" pitchFamily="34" charset="0"/>
                <a:ea typeface="宋体" panose="02010600030101010101" pitchFamily="2" charset="-122"/>
              </a:rPr>
              <a:t>——</a:t>
            </a:r>
            <a:r>
              <a:rPr lang="zh-CN" altLang="en-US" sz="2400" b="1">
                <a:solidFill>
                  <a:srgbClr val="FFFFFF"/>
                </a:solidFill>
                <a:latin typeface="Arial" panose="020B0604020202020204" pitchFamily="34" charset="0"/>
                <a:ea typeface="宋体" panose="02010600030101010101" pitchFamily="2" charset="-122"/>
              </a:rPr>
              <a:t>暂停与内部前推相结合</a:t>
            </a: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1469B7D-1C7A-4518-93BF-2F016547160B}"/>
              </a:ext>
            </a:extLst>
          </p:cNvPr>
          <p:cNvSpPr>
            <a:spLocks noGrp="1" noChangeArrowheads="1"/>
          </p:cNvSpPr>
          <p:nvPr>
            <p:ph type="title"/>
          </p:nvPr>
        </p:nvSpPr>
        <p:spPr/>
        <p:txBody>
          <a:bodyPr/>
          <a:lstStyle/>
          <a:p>
            <a:pPr>
              <a:defRPr/>
            </a:pPr>
            <a:r>
              <a:rPr lang="zh-CN" altLang="en-US" sz="4000" dirty="0"/>
              <a:t>方法二：硬件暂停数据相关流水线（互锁：插入</a:t>
            </a:r>
            <a:r>
              <a:rPr lang="en-US" altLang="zh-CN" sz="4000" dirty="0"/>
              <a:t> stalls </a:t>
            </a:r>
            <a:r>
              <a:rPr lang="zh-CN" altLang="en-US" sz="4000" dirty="0"/>
              <a:t>）</a:t>
            </a:r>
          </a:p>
        </p:txBody>
      </p:sp>
      <p:grpSp>
        <p:nvGrpSpPr>
          <p:cNvPr id="32770" name="组合 9">
            <a:extLst>
              <a:ext uri="{FF2B5EF4-FFF2-40B4-BE49-F238E27FC236}">
                <a16:creationId xmlns:a16="http://schemas.microsoft.com/office/drawing/2014/main" id="{08E93EFF-0453-4D53-B1F5-35EFAAD7D281}"/>
              </a:ext>
            </a:extLst>
          </p:cNvPr>
          <p:cNvGrpSpPr>
            <a:grpSpLocks/>
          </p:cNvGrpSpPr>
          <p:nvPr/>
        </p:nvGrpSpPr>
        <p:grpSpPr bwMode="auto">
          <a:xfrm>
            <a:off x="1828800" y="1749425"/>
            <a:ext cx="8515350" cy="4678820"/>
            <a:chOff x="304800" y="1447800"/>
            <a:chExt cx="8515350" cy="4353784"/>
          </a:xfrm>
        </p:grpSpPr>
        <p:graphicFrame>
          <p:nvGraphicFramePr>
            <p:cNvPr id="32771" name="Object 2" descr="羊皮纸">
              <a:extLst>
                <a:ext uri="{FF2B5EF4-FFF2-40B4-BE49-F238E27FC236}">
                  <a16:creationId xmlns:a16="http://schemas.microsoft.com/office/drawing/2014/main" id="{ACAF6B9D-615D-4D8F-8E2B-D2023228F7BE}"/>
                </a:ext>
              </a:extLst>
            </p:cNvPr>
            <p:cNvGraphicFramePr>
              <a:graphicFrameLocks/>
            </p:cNvGraphicFramePr>
            <p:nvPr/>
          </p:nvGraphicFramePr>
          <p:xfrm>
            <a:off x="304800" y="1447800"/>
            <a:ext cx="8515350" cy="4302125"/>
          </p:xfrm>
          <a:graphic>
            <a:graphicData uri="http://schemas.openxmlformats.org/presentationml/2006/ole">
              <mc:AlternateContent xmlns:mc="http://schemas.openxmlformats.org/markup-compatibility/2006">
                <mc:Choice xmlns:v="urn:schemas-microsoft-com:vml" Requires="v">
                  <p:oleObj spid="_x0000_s70669" r:id="rId3" imgW="4457700" imgH="2390775" progId="Word.Picture.8">
                    <p:embed/>
                  </p:oleObj>
                </mc:Choice>
                <mc:Fallback>
                  <p:oleObj r:id="rId3" imgW="4457700" imgH="2390775" progId="Word.Picture.8">
                    <p:embed/>
                    <p:pic>
                      <p:nvPicPr>
                        <p:cNvPr id="32771" name="Object 2" descr="羊皮纸">
                          <a:extLst>
                            <a:ext uri="{FF2B5EF4-FFF2-40B4-BE49-F238E27FC236}">
                              <a16:creationId xmlns:a16="http://schemas.microsoft.com/office/drawing/2014/main" id="{ACAF6B9D-615D-4D8F-8E2B-D2023228F7B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447800"/>
                          <a:ext cx="8515350" cy="4302125"/>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2772" name="Group 4">
              <a:extLst>
                <a:ext uri="{FF2B5EF4-FFF2-40B4-BE49-F238E27FC236}">
                  <a16:creationId xmlns:a16="http://schemas.microsoft.com/office/drawing/2014/main" id="{01AE6E44-A0CB-4034-A7FF-25432E958DC1}"/>
                </a:ext>
              </a:extLst>
            </p:cNvPr>
            <p:cNvGrpSpPr>
              <a:grpSpLocks/>
            </p:cNvGrpSpPr>
            <p:nvPr/>
          </p:nvGrpSpPr>
          <p:grpSpPr bwMode="auto">
            <a:xfrm>
              <a:off x="4191000" y="3352800"/>
              <a:ext cx="2087563" cy="609600"/>
              <a:chOff x="1920" y="1824"/>
              <a:chExt cx="1315" cy="384"/>
            </a:xfrm>
          </p:grpSpPr>
          <p:sp>
            <p:nvSpPr>
              <p:cNvPr id="32773" name="AutoShape 5">
                <a:extLst>
                  <a:ext uri="{FF2B5EF4-FFF2-40B4-BE49-F238E27FC236}">
                    <a16:creationId xmlns:a16="http://schemas.microsoft.com/office/drawing/2014/main" id="{C29813D2-E642-41C6-92BF-BBB61ABE6F05}"/>
                  </a:ext>
                </a:extLst>
              </p:cNvPr>
              <p:cNvSpPr>
                <a:spLocks noChangeArrowheads="1"/>
              </p:cNvSpPr>
              <p:nvPr/>
            </p:nvSpPr>
            <p:spPr bwMode="auto">
              <a:xfrm>
                <a:off x="1920" y="1824"/>
                <a:ext cx="598" cy="384"/>
              </a:xfrm>
              <a:prstGeom prst="cloudCallout">
                <a:avLst>
                  <a:gd name="adj1" fmla="val 21875"/>
                  <a:gd name="adj2" fmla="val 36981"/>
                </a:avLst>
              </a:prstGeom>
              <a:solidFill>
                <a:srgbClr val="0FEFEA"/>
              </a:solidFill>
              <a:ln w="28575">
                <a:solidFill>
                  <a:schemeClr val="tx1"/>
                </a:solidFill>
                <a:round/>
                <a:headEnd/>
                <a:tailEnd/>
              </a:ln>
            </p:spPr>
            <p:txBody>
              <a:bodyPr wrap="none" anchor="ctr"/>
              <a:lstStyle/>
              <a:p>
                <a:pPr algn="ctr" fontAlgn="base">
                  <a:spcBef>
                    <a:spcPct val="0"/>
                  </a:spcBef>
                  <a:spcAft>
                    <a:spcPct val="0"/>
                  </a:spcAft>
                </a:pPr>
                <a:r>
                  <a:rPr lang="en-US" altLang="zh-CN" sz="1600" b="1">
                    <a:solidFill>
                      <a:srgbClr val="FF0000"/>
                    </a:solidFill>
                    <a:latin typeface="Garamond" panose="02020404030301010803" pitchFamily="18" charset="0"/>
                    <a:ea typeface="宋体" panose="02010600030101010101" pitchFamily="2" charset="-122"/>
                  </a:rPr>
                  <a:t>stall</a:t>
                </a:r>
              </a:p>
            </p:txBody>
          </p:sp>
          <p:sp>
            <p:nvSpPr>
              <p:cNvPr id="32774" name="AutoShape 6">
                <a:extLst>
                  <a:ext uri="{FF2B5EF4-FFF2-40B4-BE49-F238E27FC236}">
                    <a16:creationId xmlns:a16="http://schemas.microsoft.com/office/drawing/2014/main" id="{1886DE2B-689F-4A73-89F9-3F1D6719E582}"/>
                  </a:ext>
                </a:extLst>
              </p:cNvPr>
              <p:cNvSpPr>
                <a:spLocks noChangeArrowheads="1"/>
              </p:cNvSpPr>
              <p:nvPr/>
            </p:nvSpPr>
            <p:spPr bwMode="auto">
              <a:xfrm>
                <a:off x="2578" y="1824"/>
                <a:ext cx="657" cy="384"/>
              </a:xfrm>
              <a:prstGeom prst="cloudCallout">
                <a:avLst>
                  <a:gd name="adj1" fmla="val 15343"/>
                  <a:gd name="adj2" fmla="val 36981"/>
                </a:avLst>
              </a:prstGeom>
              <a:solidFill>
                <a:srgbClr val="0FEFEA"/>
              </a:solidFill>
              <a:ln w="28575">
                <a:solidFill>
                  <a:schemeClr val="tx1"/>
                </a:solidFill>
                <a:round/>
                <a:headEnd/>
                <a:tailEnd/>
              </a:ln>
            </p:spPr>
            <p:txBody>
              <a:bodyPr wrap="none" anchor="ctr"/>
              <a:lstStyle/>
              <a:p>
                <a:pPr algn="ctr" fontAlgn="base">
                  <a:spcBef>
                    <a:spcPct val="0"/>
                  </a:spcBef>
                  <a:spcAft>
                    <a:spcPct val="0"/>
                  </a:spcAft>
                </a:pPr>
                <a:r>
                  <a:rPr lang="en-US" altLang="zh-CN" sz="1600" b="1">
                    <a:solidFill>
                      <a:srgbClr val="FF0000"/>
                    </a:solidFill>
                    <a:latin typeface="Garamond" panose="02020404030301010803" pitchFamily="18" charset="0"/>
                    <a:ea typeface="宋体" panose="02010600030101010101" pitchFamily="2" charset="-122"/>
                  </a:rPr>
                  <a:t>stall</a:t>
                </a:r>
              </a:p>
            </p:txBody>
          </p:sp>
        </p:grpSp>
        <p:sp>
          <p:nvSpPr>
            <p:cNvPr id="32775" name="Text Box 7">
              <a:extLst>
                <a:ext uri="{FF2B5EF4-FFF2-40B4-BE49-F238E27FC236}">
                  <a16:creationId xmlns:a16="http://schemas.microsoft.com/office/drawing/2014/main" id="{836226CF-50CC-4AE7-A98E-9E9EF363E3CF}"/>
                </a:ext>
              </a:extLst>
            </p:cNvPr>
            <p:cNvSpPr txBox="1">
              <a:spLocks noChangeArrowheads="1"/>
            </p:cNvSpPr>
            <p:nvPr/>
          </p:nvSpPr>
          <p:spPr bwMode="auto">
            <a:xfrm>
              <a:off x="4038600" y="4283688"/>
              <a:ext cx="2348656" cy="151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000" b="1">
                  <a:solidFill>
                    <a:srgbClr val="FF0000"/>
                  </a:solidFill>
                  <a:latin typeface="Garamond" panose="02020404030301010803" pitchFamily="18" charset="0"/>
                  <a:ea typeface="宋体" panose="02010600030101010101" pitchFamily="2" charset="-122"/>
                </a:rPr>
                <a:t>Empty slots in the </a:t>
              </a:r>
            </a:p>
            <a:p>
              <a:pPr fontAlgn="base">
                <a:spcBef>
                  <a:spcPct val="0"/>
                </a:spcBef>
                <a:spcAft>
                  <a:spcPct val="0"/>
                </a:spcAft>
              </a:pPr>
              <a:r>
                <a:rPr lang="en-US" altLang="zh-CN" sz="2000" b="1">
                  <a:solidFill>
                    <a:srgbClr val="FF0000"/>
                  </a:solidFill>
                  <a:latin typeface="Garamond" panose="02020404030301010803" pitchFamily="18" charset="0"/>
                  <a:ea typeface="宋体" panose="02010600030101010101" pitchFamily="2" charset="-122"/>
                </a:rPr>
                <a:t>pipe called bubbles;</a:t>
              </a:r>
            </a:p>
            <a:p>
              <a:pPr fontAlgn="base">
                <a:spcBef>
                  <a:spcPct val="0"/>
                </a:spcBef>
                <a:spcAft>
                  <a:spcPct val="0"/>
                </a:spcAft>
              </a:pPr>
              <a:r>
                <a:rPr lang="en-US" altLang="zh-CN" sz="2000" b="1">
                  <a:solidFill>
                    <a:srgbClr val="FF0000"/>
                  </a:solidFill>
                  <a:latin typeface="Garamond" panose="02020404030301010803" pitchFamily="18" charset="0"/>
                  <a:ea typeface="宋体" panose="02010600030101010101" pitchFamily="2" charset="-122"/>
                </a:rPr>
                <a:t>means no real </a:t>
              </a:r>
            </a:p>
            <a:p>
              <a:pPr fontAlgn="base">
                <a:spcBef>
                  <a:spcPct val="0"/>
                </a:spcBef>
                <a:spcAft>
                  <a:spcPct val="0"/>
                </a:spcAft>
              </a:pPr>
              <a:r>
                <a:rPr lang="en-US" altLang="zh-CN" sz="2000" b="1">
                  <a:solidFill>
                    <a:srgbClr val="FF0000"/>
                  </a:solidFill>
                  <a:latin typeface="Garamond" panose="02020404030301010803" pitchFamily="18" charset="0"/>
                  <a:ea typeface="宋体" panose="02010600030101010101" pitchFamily="2" charset="-122"/>
                </a:rPr>
                <a:t>instruction work </a:t>
              </a:r>
            </a:p>
            <a:p>
              <a:pPr fontAlgn="base">
                <a:spcBef>
                  <a:spcPct val="0"/>
                </a:spcBef>
                <a:spcAft>
                  <a:spcPct val="0"/>
                </a:spcAft>
              </a:pPr>
              <a:r>
                <a:rPr lang="en-US" altLang="zh-CN" sz="2000" b="1">
                  <a:solidFill>
                    <a:srgbClr val="FF0000"/>
                  </a:solidFill>
                  <a:latin typeface="Garamond" panose="02020404030301010803" pitchFamily="18" charset="0"/>
                  <a:ea typeface="宋体" panose="02010600030101010101" pitchFamily="2" charset="-122"/>
                </a:rPr>
                <a:t>getting saved here</a:t>
              </a:r>
              <a:endParaRPr lang="en-US" altLang="zh-CN" sz="2400" b="1">
                <a:solidFill>
                  <a:srgbClr val="FF0000"/>
                </a:solidFill>
                <a:latin typeface="Times New Roman" panose="02020603050405020304" pitchFamily="18" charset="0"/>
                <a:ea typeface="宋体" panose="02010600030101010101" pitchFamily="2" charset="-122"/>
              </a:endParaRPr>
            </a:p>
          </p:txBody>
        </p:sp>
      </p:grpSp>
      <p:sp>
        <p:nvSpPr>
          <p:cNvPr id="32776" name="灯片编号占位符 8">
            <a:extLst>
              <a:ext uri="{FF2B5EF4-FFF2-40B4-BE49-F238E27FC236}">
                <a16:creationId xmlns:a16="http://schemas.microsoft.com/office/drawing/2014/main" id="{12D14C5C-573E-46F2-956C-47288A38F874}"/>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8B163ACF-9B8F-4D23-9078-F720651A5D3F}" type="slidenum">
              <a:rPr lang="en-US" altLang="zh-CN">
                <a:solidFill>
                  <a:srgbClr val="FFFFFF"/>
                </a:solidFill>
                <a:ea typeface="宋体" panose="02010600030101010101" pitchFamily="2" charset="-122"/>
              </a:rPr>
              <a:pPr fontAlgn="base">
                <a:spcBef>
                  <a:spcPct val="0"/>
                </a:spcBef>
                <a:spcAft>
                  <a:spcPct val="0"/>
                </a:spcAft>
              </a:pPr>
              <a:t>372</a:t>
            </a:fld>
            <a:endParaRPr lang="en-US" altLang="zh-CN">
              <a:solidFill>
                <a:srgbClr val="FFFFFF"/>
              </a:solidFill>
              <a:ea typeface="宋体" panose="02010600030101010101" pitchFamily="2" charset="-122"/>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3" name="Text Box 3">
            <a:extLst>
              <a:ext uri="{FF2B5EF4-FFF2-40B4-BE49-F238E27FC236}">
                <a16:creationId xmlns:a16="http://schemas.microsoft.com/office/drawing/2014/main" id="{35B808E1-3281-4F1C-941E-943178B97EB9}"/>
              </a:ext>
            </a:extLst>
          </p:cNvPr>
          <p:cNvSpPr txBox="1">
            <a:spLocks noChangeArrowheads="1"/>
          </p:cNvSpPr>
          <p:nvPr/>
        </p:nvSpPr>
        <p:spPr bwMode="auto">
          <a:xfrm>
            <a:off x="3352800" y="457201"/>
            <a:ext cx="54737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图</a:t>
            </a:r>
            <a:r>
              <a:rPr lang="en-US" altLang="en-US" sz="2000" b="1">
                <a:solidFill>
                  <a:srgbClr val="CCFFFF"/>
                </a:solidFill>
                <a:latin typeface="Arial" panose="020B0604020202020204" pitchFamily="34" charset="0"/>
                <a:ea typeface="宋体" panose="02010600030101010101" pitchFamily="2" charset="-122"/>
              </a:rPr>
              <a:t>3-3.</a:t>
            </a:r>
            <a:r>
              <a:rPr lang="en-US" altLang="zh-CN" sz="2000" b="1">
                <a:solidFill>
                  <a:srgbClr val="CCFFFF"/>
                </a:solidFill>
                <a:latin typeface="Arial" panose="020B0604020202020204" pitchFamily="34" charset="0"/>
                <a:ea typeface="宋体" panose="02010600030101010101" pitchFamily="2" charset="-122"/>
              </a:rPr>
              <a:t>34  </a:t>
            </a:r>
            <a:r>
              <a:rPr lang="zh-CN" altLang="en-US" sz="2000" b="1">
                <a:solidFill>
                  <a:srgbClr val="CCFFFF"/>
                </a:solidFill>
                <a:latin typeface="Arial" panose="020B0604020202020204" pitchFamily="34" charset="0"/>
                <a:ea typeface="宋体" panose="02010600030101010101" pitchFamily="2" charset="-122"/>
              </a:rPr>
              <a:t>暂停相关指令的执行（表示方法</a:t>
            </a:r>
            <a:r>
              <a:rPr lang="en-US" altLang="zh-CN" sz="2000" b="1">
                <a:solidFill>
                  <a:srgbClr val="CCFFFF"/>
                </a:solidFill>
                <a:latin typeface="Arial" panose="020B0604020202020204" pitchFamily="34" charset="0"/>
                <a:ea typeface="宋体" panose="02010600030101010101" pitchFamily="2" charset="-122"/>
              </a:rPr>
              <a:t>1</a:t>
            </a:r>
            <a:r>
              <a:rPr lang="zh-CN" altLang="en-US" sz="2000" b="1">
                <a:solidFill>
                  <a:srgbClr val="CCFFFF"/>
                </a:solidFill>
                <a:latin typeface="Arial" panose="020B0604020202020204" pitchFamily="34" charset="0"/>
                <a:ea typeface="宋体" panose="02010600030101010101" pitchFamily="2" charset="-122"/>
              </a:rPr>
              <a:t>）</a:t>
            </a:r>
          </a:p>
        </p:txBody>
      </p:sp>
      <p:sp>
        <p:nvSpPr>
          <p:cNvPr id="33794" name="灯片编号占位符 11">
            <a:extLst>
              <a:ext uri="{FF2B5EF4-FFF2-40B4-BE49-F238E27FC236}">
                <a16:creationId xmlns:a16="http://schemas.microsoft.com/office/drawing/2014/main" id="{65887768-D542-49C4-ABDF-715EDE1F3F12}"/>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AE1A53AC-65D1-4328-9A44-7ACA87D83C1F}" type="slidenum">
              <a:rPr lang="en-US" altLang="zh-CN">
                <a:solidFill>
                  <a:srgbClr val="FFFFFF"/>
                </a:solidFill>
                <a:ea typeface="宋体" panose="02010600030101010101" pitchFamily="2" charset="-122"/>
              </a:rPr>
              <a:pPr fontAlgn="base">
                <a:spcBef>
                  <a:spcPct val="0"/>
                </a:spcBef>
                <a:spcAft>
                  <a:spcPct val="0"/>
                </a:spcAft>
              </a:pPr>
              <a:t>373</a:t>
            </a:fld>
            <a:endParaRPr lang="en-US" altLang="zh-CN">
              <a:solidFill>
                <a:srgbClr val="FFFFFF"/>
              </a:solidFill>
              <a:ea typeface="宋体" panose="02010600030101010101" pitchFamily="2" charset="-122"/>
            </a:endParaRPr>
          </a:p>
        </p:txBody>
      </p:sp>
      <p:pic>
        <p:nvPicPr>
          <p:cNvPr id="33795" name="Picture 4" descr="35">
            <a:extLst>
              <a:ext uri="{FF2B5EF4-FFF2-40B4-BE49-F238E27FC236}">
                <a16:creationId xmlns:a16="http://schemas.microsoft.com/office/drawing/2014/main" id="{AECB2418-7232-4834-863B-088435261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173163"/>
            <a:ext cx="8382000"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Rectangle 6">
            <a:extLst>
              <a:ext uri="{FF2B5EF4-FFF2-40B4-BE49-F238E27FC236}">
                <a16:creationId xmlns:a16="http://schemas.microsoft.com/office/drawing/2014/main" id="{B0896E88-ED0B-44AC-8E52-DE02DE4B0657}"/>
              </a:ext>
            </a:extLst>
          </p:cNvPr>
          <p:cNvSpPr>
            <a:spLocks noChangeArrowheads="1"/>
          </p:cNvSpPr>
          <p:nvPr/>
        </p:nvSpPr>
        <p:spPr bwMode="auto">
          <a:xfrm>
            <a:off x="5334000" y="1914525"/>
            <a:ext cx="381000" cy="304800"/>
          </a:xfrm>
          <a:prstGeom prst="rect">
            <a:avLst/>
          </a:prstGeom>
          <a:noFill/>
          <a:ln w="1905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33797" name="文本框 1">
            <a:extLst>
              <a:ext uri="{FF2B5EF4-FFF2-40B4-BE49-F238E27FC236}">
                <a16:creationId xmlns:a16="http://schemas.microsoft.com/office/drawing/2014/main" id="{E1C97A5B-2D3F-44B4-9CBF-EFD710E58DB5}"/>
              </a:ext>
            </a:extLst>
          </p:cNvPr>
          <p:cNvSpPr txBox="1">
            <a:spLocks noChangeArrowheads="1"/>
          </p:cNvSpPr>
          <p:nvPr/>
        </p:nvSpPr>
        <p:spPr bwMode="auto">
          <a:xfrm>
            <a:off x="2235201" y="5624514"/>
            <a:ext cx="7673975"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66FF33"/>
                </a:solidFill>
                <a:latin typeface="Comic Sans MS" panose="030F0702030302020204" pitchFamily="66" charset="0"/>
                <a:ea typeface="宋体" panose="02010600030101010101" pitchFamily="2" charset="-122"/>
                <a:sym typeface="宋体" panose="02010600030101010101" pitchFamily="2" charset="-122"/>
              </a:rPr>
              <a:t>增加额外硬件放“气泡”（</a:t>
            </a:r>
            <a:r>
              <a:rPr lang="en-US" altLang="zh-CN" sz="2000" b="1">
                <a:solidFill>
                  <a:srgbClr val="66FF33"/>
                </a:solidFill>
                <a:latin typeface="Comic Sans MS" panose="030F0702030302020204" pitchFamily="66" charset="0"/>
                <a:ea typeface="宋体" panose="02010600030101010101" pitchFamily="2" charset="-122"/>
                <a:sym typeface="宋体" panose="02010600030101010101" pitchFamily="2" charset="-122"/>
              </a:rPr>
              <a:t>stall</a:t>
            </a:r>
            <a:r>
              <a:rPr lang="zh-CN" altLang="en-US" sz="2000" b="1">
                <a:solidFill>
                  <a:srgbClr val="66FF33"/>
                </a:solidFill>
                <a:latin typeface="Comic Sans MS" panose="030F0702030302020204" pitchFamily="66" charset="0"/>
                <a:ea typeface="宋体" panose="02010600030101010101" pitchFamily="2" charset="-122"/>
                <a:sym typeface="宋体" panose="02010600030101010101" pitchFamily="2" charset="-122"/>
              </a:rPr>
              <a:t>）到流水线：</a:t>
            </a:r>
          </a:p>
          <a:p>
            <a:pPr fontAlgn="base">
              <a:spcBef>
                <a:spcPct val="0"/>
              </a:spcBef>
              <a:spcAft>
                <a:spcPct val="0"/>
              </a:spcAft>
            </a:pPr>
            <a:r>
              <a:rPr lang="zh-CN" altLang="en-US" sz="2000" b="1">
                <a:solidFill>
                  <a:srgbClr val="66FF33"/>
                </a:solidFill>
                <a:latin typeface="Comic Sans MS" panose="030F0702030302020204" pitchFamily="66" charset="0"/>
                <a:ea typeface="宋体" panose="02010600030101010101" pitchFamily="2" charset="-122"/>
                <a:sym typeface="宋体" panose="02010600030101010101" pitchFamily="2" charset="-122"/>
              </a:rPr>
              <a:t>    让有相关的指令通过流水线，但是禁止允许任何结果写入机器状态的位（即有相关的指令“执行”，但是不能“存入”）</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7" name="Text Box 3">
            <a:extLst>
              <a:ext uri="{FF2B5EF4-FFF2-40B4-BE49-F238E27FC236}">
                <a16:creationId xmlns:a16="http://schemas.microsoft.com/office/drawing/2014/main" id="{9C93F36A-F2B4-47B7-8452-B5520986AAEE}"/>
              </a:ext>
            </a:extLst>
          </p:cNvPr>
          <p:cNvSpPr txBox="1">
            <a:spLocks noChangeArrowheads="1"/>
          </p:cNvSpPr>
          <p:nvPr/>
        </p:nvSpPr>
        <p:spPr bwMode="auto">
          <a:xfrm>
            <a:off x="1844676" y="412750"/>
            <a:ext cx="8366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66FF33"/>
                </a:solidFill>
                <a:latin typeface="Arial" panose="020B0604020202020204" pitchFamily="34" charset="0"/>
                <a:ea typeface="宋体" panose="02010600030101010101" pitchFamily="2" charset="-122"/>
              </a:rPr>
              <a:t>暂停数据相关流水线（硬件互锁）</a:t>
            </a:r>
          </a:p>
        </p:txBody>
      </p:sp>
      <p:sp>
        <p:nvSpPr>
          <p:cNvPr id="34818" name="Text Box 5">
            <a:extLst>
              <a:ext uri="{FF2B5EF4-FFF2-40B4-BE49-F238E27FC236}">
                <a16:creationId xmlns:a16="http://schemas.microsoft.com/office/drawing/2014/main" id="{BE6EFB07-D912-4EB1-956A-7061D4D3A732}"/>
              </a:ext>
            </a:extLst>
          </p:cNvPr>
          <p:cNvSpPr txBox="1">
            <a:spLocks noChangeArrowheads="1"/>
          </p:cNvSpPr>
          <p:nvPr/>
        </p:nvSpPr>
        <p:spPr bwMode="auto">
          <a:xfrm>
            <a:off x="3243264" y="1300163"/>
            <a:ext cx="593883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图</a:t>
            </a:r>
            <a:r>
              <a:rPr lang="en-US" altLang="zh-CN" sz="2000" b="1">
                <a:solidFill>
                  <a:srgbClr val="CCFFFF"/>
                </a:solidFill>
                <a:latin typeface="Arial" panose="020B0604020202020204" pitchFamily="34" charset="0"/>
                <a:ea typeface="宋体" panose="02010600030101010101" pitchFamily="2" charset="-122"/>
              </a:rPr>
              <a:t>3-3.</a:t>
            </a:r>
            <a:r>
              <a:rPr lang="zh-CN" altLang="en-US" sz="2000" b="1">
                <a:solidFill>
                  <a:srgbClr val="CCFFFF"/>
                </a:solidFill>
                <a:latin typeface="Arial" panose="020B0604020202020204" pitchFamily="34" charset="0"/>
                <a:ea typeface="宋体" panose="02010600030101010101" pitchFamily="2" charset="-122"/>
              </a:rPr>
              <a:t>3</a:t>
            </a:r>
            <a:r>
              <a:rPr lang="en-US" altLang="zh-CN" sz="2000" b="1">
                <a:solidFill>
                  <a:srgbClr val="CCFFFF"/>
                </a:solidFill>
                <a:latin typeface="Arial" panose="020B0604020202020204" pitchFamily="34" charset="0"/>
                <a:ea typeface="宋体" panose="02010600030101010101" pitchFamily="2" charset="-122"/>
              </a:rPr>
              <a:t>3</a:t>
            </a:r>
            <a:r>
              <a:rPr lang="zh-CN" altLang="en-US" sz="2000" b="1">
                <a:solidFill>
                  <a:srgbClr val="CCFFFF"/>
                </a:solidFill>
                <a:latin typeface="Arial" panose="020B0604020202020204" pitchFamily="34" charset="0"/>
                <a:ea typeface="宋体" panose="02010600030101010101" pitchFamily="2" charset="-122"/>
              </a:rPr>
              <a:t>   暂停相关指令的执行（</a:t>
            </a:r>
            <a:r>
              <a:rPr lang="en-US" altLang="zh-CN" sz="2000" b="1">
                <a:solidFill>
                  <a:srgbClr val="CCFFFF"/>
                </a:solidFill>
                <a:latin typeface="Arial" panose="020B0604020202020204" pitchFamily="34" charset="0"/>
                <a:ea typeface="宋体" panose="02010600030101010101" pitchFamily="2" charset="-122"/>
              </a:rPr>
              <a:t>表示方法2</a:t>
            </a:r>
            <a:r>
              <a:rPr lang="zh-CN" altLang="en-US" sz="2000" b="1">
                <a:solidFill>
                  <a:srgbClr val="CCFFFF"/>
                </a:solidFill>
                <a:latin typeface="Arial" panose="020B0604020202020204" pitchFamily="34" charset="0"/>
                <a:ea typeface="宋体" panose="02010600030101010101" pitchFamily="2" charset="-122"/>
              </a:rPr>
              <a:t>）</a:t>
            </a:r>
            <a:endParaRPr lang="en-US" altLang="zh-CN" sz="2000" b="1">
              <a:solidFill>
                <a:srgbClr val="CCFFFF"/>
              </a:solidFill>
              <a:latin typeface="Arial" panose="020B0604020202020204" pitchFamily="34" charset="0"/>
              <a:ea typeface="宋体" panose="02010600030101010101" pitchFamily="2" charset="-122"/>
            </a:endParaRPr>
          </a:p>
        </p:txBody>
      </p:sp>
      <p:sp>
        <p:nvSpPr>
          <p:cNvPr id="34819" name="灯片编号占位符 6">
            <a:extLst>
              <a:ext uri="{FF2B5EF4-FFF2-40B4-BE49-F238E27FC236}">
                <a16:creationId xmlns:a16="http://schemas.microsoft.com/office/drawing/2014/main" id="{A18EB0B4-8A20-4BD8-849F-45E97689AC53}"/>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C4ED01F1-09A9-43FD-92D1-61B64787827A}" type="slidenum">
              <a:rPr lang="en-US" altLang="zh-CN">
                <a:solidFill>
                  <a:srgbClr val="FFFFFF"/>
                </a:solidFill>
                <a:ea typeface="宋体" panose="02010600030101010101" pitchFamily="2" charset="-122"/>
              </a:rPr>
              <a:pPr fontAlgn="base">
                <a:spcBef>
                  <a:spcPct val="0"/>
                </a:spcBef>
                <a:spcAft>
                  <a:spcPct val="0"/>
                </a:spcAft>
              </a:pPr>
              <a:t>374</a:t>
            </a:fld>
            <a:endParaRPr lang="en-US" altLang="zh-CN">
              <a:solidFill>
                <a:srgbClr val="FFFFFF"/>
              </a:solidFill>
              <a:ea typeface="宋体" panose="02010600030101010101" pitchFamily="2" charset="-122"/>
            </a:endParaRPr>
          </a:p>
        </p:txBody>
      </p:sp>
      <p:grpSp>
        <p:nvGrpSpPr>
          <p:cNvPr id="34820" name="Group 12">
            <a:extLst>
              <a:ext uri="{FF2B5EF4-FFF2-40B4-BE49-F238E27FC236}">
                <a16:creationId xmlns:a16="http://schemas.microsoft.com/office/drawing/2014/main" id="{2125918D-3188-4AFD-ADCE-8E098A0605C6}"/>
              </a:ext>
            </a:extLst>
          </p:cNvPr>
          <p:cNvGrpSpPr>
            <a:grpSpLocks/>
          </p:cNvGrpSpPr>
          <p:nvPr/>
        </p:nvGrpSpPr>
        <p:grpSpPr bwMode="auto">
          <a:xfrm>
            <a:off x="1919288" y="1771651"/>
            <a:ext cx="8686800" cy="5072063"/>
            <a:chOff x="0" y="981"/>
            <a:chExt cx="5760" cy="3339"/>
          </a:xfrm>
        </p:grpSpPr>
        <p:pic>
          <p:nvPicPr>
            <p:cNvPr id="34821" name="Picture 2" descr="36">
              <a:extLst>
                <a:ext uri="{FF2B5EF4-FFF2-40B4-BE49-F238E27FC236}">
                  <a16:creationId xmlns:a16="http://schemas.microsoft.com/office/drawing/2014/main" id="{5E31AE49-BE00-4F64-8A15-F9A7758C1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1"/>
              <a:ext cx="5760" cy="3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 Box 5">
              <a:extLst>
                <a:ext uri="{FF2B5EF4-FFF2-40B4-BE49-F238E27FC236}">
                  <a16:creationId xmlns:a16="http://schemas.microsoft.com/office/drawing/2014/main" id="{7F5D8E17-20E3-4FA5-91D3-44E8FDAB2C06}"/>
                </a:ext>
              </a:extLst>
            </p:cNvPr>
            <p:cNvSpPr txBox="1">
              <a:spLocks noChangeArrowheads="1"/>
            </p:cNvSpPr>
            <p:nvPr/>
          </p:nvSpPr>
          <p:spPr bwMode="auto">
            <a:xfrm>
              <a:off x="2784" y="3936"/>
              <a:ext cx="38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000514"/>
                  </a:solidFill>
                  <a:latin typeface="Garamond" panose="02020404030301010803" pitchFamily="18" charset="0"/>
                  <a:ea typeface="宋体" panose="02010600030101010101" pitchFamily="2" charset="-122"/>
                </a:rPr>
                <a:t>I5</a:t>
              </a:r>
            </a:p>
          </p:txBody>
        </p:sp>
        <p:sp>
          <p:nvSpPr>
            <p:cNvPr id="34823" name="Text Box 6">
              <a:extLst>
                <a:ext uri="{FF2B5EF4-FFF2-40B4-BE49-F238E27FC236}">
                  <a16:creationId xmlns:a16="http://schemas.microsoft.com/office/drawing/2014/main" id="{0F155F26-41B9-4930-B0C1-6EDA6E2E796B}"/>
                </a:ext>
              </a:extLst>
            </p:cNvPr>
            <p:cNvSpPr txBox="1">
              <a:spLocks noChangeArrowheads="1"/>
            </p:cNvSpPr>
            <p:nvPr/>
          </p:nvSpPr>
          <p:spPr bwMode="auto">
            <a:xfrm>
              <a:off x="2304" y="3504"/>
              <a:ext cx="38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000514"/>
                  </a:solidFill>
                  <a:latin typeface="Garamond" panose="02020404030301010803" pitchFamily="18" charset="0"/>
                  <a:ea typeface="宋体" panose="02010600030101010101" pitchFamily="2" charset="-122"/>
                </a:rPr>
                <a:t>I4</a:t>
              </a:r>
            </a:p>
          </p:txBody>
        </p:sp>
        <p:sp>
          <p:nvSpPr>
            <p:cNvPr id="34824" name="Text Box 7">
              <a:extLst>
                <a:ext uri="{FF2B5EF4-FFF2-40B4-BE49-F238E27FC236}">
                  <a16:creationId xmlns:a16="http://schemas.microsoft.com/office/drawing/2014/main" id="{3D4CF038-1D4D-4131-BE60-6E73E1AC2E57}"/>
                </a:ext>
              </a:extLst>
            </p:cNvPr>
            <p:cNvSpPr txBox="1">
              <a:spLocks noChangeArrowheads="1"/>
            </p:cNvSpPr>
            <p:nvPr/>
          </p:nvSpPr>
          <p:spPr bwMode="auto">
            <a:xfrm>
              <a:off x="1776" y="3072"/>
              <a:ext cx="38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000514"/>
                  </a:solidFill>
                  <a:latin typeface="Garamond" panose="02020404030301010803" pitchFamily="18" charset="0"/>
                  <a:ea typeface="宋体" panose="02010600030101010101" pitchFamily="2" charset="-122"/>
                </a:rPr>
                <a:t>I3</a:t>
              </a:r>
            </a:p>
          </p:txBody>
        </p:sp>
        <p:sp>
          <p:nvSpPr>
            <p:cNvPr id="34825" name="Text Box 8">
              <a:extLst>
                <a:ext uri="{FF2B5EF4-FFF2-40B4-BE49-F238E27FC236}">
                  <a16:creationId xmlns:a16="http://schemas.microsoft.com/office/drawing/2014/main" id="{984914BD-5BF5-447E-871B-D53373683C13}"/>
                </a:ext>
              </a:extLst>
            </p:cNvPr>
            <p:cNvSpPr txBox="1">
              <a:spLocks noChangeArrowheads="1"/>
            </p:cNvSpPr>
            <p:nvPr/>
          </p:nvSpPr>
          <p:spPr bwMode="auto">
            <a:xfrm>
              <a:off x="1248" y="2640"/>
              <a:ext cx="38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000514"/>
                  </a:solidFill>
                  <a:latin typeface="Garamond" panose="02020404030301010803" pitchFamily="18" charset="0"/>
                  <a:ea typeface="宋体" panose="02010600030101010101" pitchFamily="2" charset="-122"/>
                </a:rPr>
                <a:t>I2</a:t>
              </a:r>
            </a:p>
          </p:txBody>
        </p:sp>
        <p:sp>
          <p:nvSpPr>
            <p:cNvPr id="34826" name="Text Box 9">
              <a:extLst>
                <a:ext uri="{FF2B5EF4-FFF2-40B4-BE49-F238E27FC236}">
                  <a16:creationId xmlns:a16="http://schemas.microsoft.com/office/drawing/2014/main" id="{B51085CF-EA2C-4847-807E-FE6CF4D8A92F}"/>
                </a:ext>
              </a:extLst>
            </p:cNvPr>
            <p:cNvSpPr txBox="1">
              <a:spLocks noChangeArrowheads="1"/>
            </p:cNvSpPr>
            <p:nvPr/>
          </p:nvSpPr>
          <p:spPr bwMode="auto">
            <a:xfrm>
              <a:off x="768" y="2208"/>
              <a:ext cx="38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000514"/>
                  </a:solidFill>
                  <a:latin typeface="Garamond" panose="02020404030301010803" pitchFamily="18" charset="0"/>
                  <a:ea typeface="宋体" panose="02010600030101010101" pitchFamily="2" charset="-122"/>
                </a:rPr>
                <a:t>I2</a:t>
              </a:r>
            </a:p>
          </p:txBody>
        </p:sp>
        <p:sp>
          <p:nvSpPr>
            <p:cNvPr id="34827" name="Text Box 10">
              <a:extLst>
                <a:ext uri="{FF2B5EF4-FFF2-40B4-BE49-F238E27FC236}">
                  <a16:creationId xmlns:a16="http://schemas.microsoft.com/office/drawing/2014/main" id="{B4EB39DD-DAAE-472E-83DE-5DE1B80059F5}"/>
                </a:ext>
              </a:extLst>
            </p:cNvPr>
            <p:cNvSpPr txBox="1">
              <a:spLocks noChangeArrowheads="1"/>
            </p:cNvSpPr>
            <p:nvPr/>
          </p:nvSpPr>
          <p:spPr bwMode="auto">
            <a:xfrm>
              <a:off x="288" y="1776"/>
              <a:ext cx="38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000514"/>
                  </a:solidFill>
                  <a:latin typeface="Garamond" panose="02020404030301010803" pitchFamily="18" charset="0"/>
                  <a:ea typeface="宋体" panose="02010600030101010101" pitchFamily="2" charset="-122"/>
                </a:rPr>
                <a:t>I2</a:t>
              </a:r>
            </a:p>
          </p:txBody>
        </p:sp>
        <p:sp>
          <p:nvSpPr>
            <p:cNvPr id="34828" name="Text Box 11">
              <a:extLst>
                <a:ext uri="{FF2B5EF4-FFF2-40B4-BE49-F238E27FC236}">
                  <a16:creationId xmlns:a16="http://schemas.microsoft.com/office/drawing/2014/main" id="{7E366379-55B3-4910-95E5-1C5E5640E5DB}"/>
                </a:ext>
              </a:extLst>
            </p:cNvPr>
            <p:cNvSpPr txBox="1">
              <a:spLocks noChangeArrowheads="1"/>
            </p:cNvSpPr>
            <p:nvPr/>
          </p:nvSpPr>
          <p:spPr bwMode="auto">
            <a:xfrm>
              <a:off x="0" y="1344"/>
              <a:ext cx="38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000514"/>
                  </a:solidFill>
                  <a:latin typeface="Garamond" panose="02020404030301010803" pitchFamily="18" charset="0"/>
                  <a:ea typeface="宋体" panose="02010600030101010101" pitchFamily="2" charset="-122"/>
                </a:rPr>
                <a:t>I1</a:t>
              </a:r>
            </a:p>
          </p:txBody>
        </p:sp>
      </p:grpSp>
      <p:sp>
        <p:nvSpPr>
          <p:cNvPr id="34829" name="Rectangle 6">
            <a:extLst>
              <a:ext uri="{FF2B5EF4-FFF2-40B4-BE49-F238E27FC236}">
                <a16:creationId xmlns:a16="http://schemas.microsoft.com/office/drawing/2014/main" id="{AFDB2D89-1555-4590-A71B-3D8F05D65A54}"/>
              </a:ext>
            </a:extLst>
          </p:cNvPr>
          <p:cNvSpPr>
            <a:spLocks noChangeArrowheads="1"/>
          </p:cNvSpPr>
          <p:nvPr/>
        </p:nvSpPr>
        <p:spPr bwMode="auto">
          <a:xfrm>
            <a:off x="5637213" y="2368550"/>
            <a:ext cx="381000" cy="304800"/>
          </a:xfrm>
          <a:prstGeom prst="rect">
            <a:avLst/>
          </a:prstGeom>
          <a:noFill/>
          <a:ln w="1905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34830" name="文本框 1">
            <a:extLst>
              <a:ext uri="{FF2B5EF4-FFF2-40B4-BE49-F238E27FC236}">
                <a16:creationId xmlns:a16="http://schemas.microsoft.com/office/drawing/2014/main" id="{9E8C1A37-56DC-42C2-A3F6-19CFB9E776FF}"/>
              </a:ext>
            </a:extLst>
          </p:cNvPr>
          <p:cNvSpPr txBox="1">
            <a:spLocks noChangeArrowheads="1"/>
          </p:cNvSpPr>
          <p:nvPr/>
        </p:nvSpPr>
        <p:spPr bwMode="auto">
          <a:xfrm>
            <a:off x="7927976" y="2324100"/>
            <a:ext cx="26574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003399"/>
                </a:solidFill>
                <a:latin typeface="Comic Sans MS" panose="030F0702030302020204" pitchFamily="66" charset="0"/>
                <a:ea typeface="宋体" panose="02010600030101010101" pitchFamily="2" charset="-122"/>
                <a:sym typeface="宋体" panose="02010600030101010101" pitchFamily="2" charset="-122"/>
              </a:rPr>
              <a:t>增加额外硬件放“气泡”（</a:t>
            </a:r>
            <a:r>
              <a:rPr lang="en-US" altLang="zh-CN" b="1">
                <a:solidFill>
                  <a:srgbClr val="003399"/>
                </a:solidFill>
                <a:latin typeface="Comic Sans MS" panose="030F0702030302020204" pitchFamily="66" charset="0"/>
                <a:ea typeface="宋体" panose="02010600030101010101" pitchFamily="2" charset="-122"/>
                <a:sym typeface="宋体" panose="02010600030101010101" pitchFamily="2" charset="-122"/>
              </a:rPr>
              <a:t>stall</a:t>
            </a:r>
            <a:r>
              <a:rPr lang="zh-CN" altLang="en-US" b="1">
                <a:solidFill>
                  <a:srgbClr val="003399"/>
                </a:solidFill>
                <a:latin typeface="Comic Sans MS" panose="030F0702030302020204" pitchFamily="66" charset="0"/>
                <a:ea typeface="宋体" panose="02010600030101010101" pitchFamily="2" charset="-122"/>
                <a:sym typeface="宋体" panose="02010600030101010101" pitchFamily="2" charset="-122"/>
              </a:rPr>
              <a:t>）到流水线：</a:t>
            </a:r>
          </a:p>
          <a:p>
            <a:pPr fontAlgn="base">
              <a:spcBef>
                <a:spcPct val="0"/>
              </a:spcBef>
              <a:spcAft>
                <a:spcPct val="0"/>
              </a:spcAft>
            </a:pPr>
            <a:r>
              <a:rPr lang="zh-CN" altLang="en-US" b="1">
                <a:solidFill>
                  <a:srgbClr val="FF0000"/>
                </a:solidFill>
                <a:latin typeface="Comic Sans MS" panose="030F0702030302020204" pitchFamily="66" charset="0"/>
                <a:ea typeface="宋体" panose="02010600030101010101" pitchFamily="2" charset="-122"/>
                <a:sym typeface="宋体" panose="02010600030101010101" pitchFamily="2" charset="-122"/>
              </a:rPr>
              <a:t>    让有相关的指令通过流水线，但是禁止允许任何结果写入机器状态的位</a:t>
            </a:r>
            <a:r>
              <a:rPr lang="zh-CN" altLang="en-US" b="1">
                <a:solidFill>
                  <a:srgbClr val="002060"/>
                </a:solidFill>
                <a:latin typeface="Comic Sans MS" panose="030F0702030302020204" pitchFamily="66" charset="0"/>
                <a:ea typeface="宋体" panose="02010600030101010101" pitchFamily="2" charset="-122"/>
                <a:sym typeface="宋体" panose="02010600030101010101" pitchFamily="2" charset="-122"/>
              </a:rPr>
              <a:t>（即有相关的指令“执行”，但是不能“存入”）</a:t>
            </a: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2FE42E9-A594-4F0A-A427-BCDB13B27B2F}"/>
              </a:ext>
            </a:extLst>
          </p:cNvPr>
          <p:cNvSpPr>
            <a:spLocks noGrp="1" noChangeArrowheads="1"/>
          </p:cNvSpPr>
          <p:nvPr>
            <p:ph type="title"/>
          </p:nvPr>
        </p:nvSpPr>
        <p:spPr>
          <a:xfrm>
            <a:off x="1981200" y="814388"/>
            <a:ext cx="8788400" cy="1143000"/>
          </a:xfrm>
        </p:spPr>
        <p:txBody>
          <a:bodyPr>
            <a:noAutofit/>
          </a:bodyPr>
          <a:lstStyle/>
          <a:p>
            <a:pPr>
              <a:defRPr/>
            </a:pPr>
            <a:r>
              <a:rPr lang="zh-CN" altLang="en-US" sz="2800" noProof="1">
                <a:solidFill>
                  <a:srgbClr val="66FF33"/>
                </a:solidFill>
                <a:latin typeface="Arial" panose="020B0604020202020204" pitchFamily="34" charset="0"/>
                <a:sym typeface="+mn-ea"/>
              </a:rPr>
              <a:t>方法二、暂停数据相关流水线（硬件方法：互锁）</a:t>
            </a:r>
            <a:br>
              <a:rPr lang="zh-CN" altLang="en-US" sz="3600" dirty="0">
                <a:solidFill>
                  <a:srgbClr val="66FF33"/>
                </a:solidFill>
                <a:latin typeface="Arial" panose="020B0604020202020204" pitchFamily="34" charset="0"/>
              </a:rPr>
            </a:br>
            <a:br>
              <a:rPr lang="zh-CN" altLang="en-US" sz="3600" dirty="0">
                <a:solidFill>
                  <a:srgbClr val="66FF33"/>
                </a:solidFill>
                <a:latin typeface="Arial" panose="020B0604020202020204" pitchFamily="34" charset="0"/>
              </a:rPr>
            </a:br>
            <a:r>
              <a:rPr lang="zh-CN" altLang="en-US" sz="3600" dirty="0">
                <a:solidFill>
                  <a:srgbClr val="66FF33"/>
                </a:solidFill>
              </a:rPr>
              <a:t>怎样停顿？</a:t>
            </a:r>
            <a:endParaRPr lang="zh-CN" altLang="en-US" sz="3600" dirty="0">
              <a:solidFill>
                <a:schemeClr val="tx1"/>
              </a:solidFill>
            </a:endParaRPr>
          </a:p>
        </p:txBody>
      </p:sp>
      <p:sp>
        <p:nvSpPr>
          <p:cNvPr id="29699" name="Rectangle 3">
            <a:extLst>
              <a:ext uri="{FF2B5EF4-FFF2-40B4-BE49-F238E27FC236}">
                <a16:creationId xmlns:a16="http://schemas.microsoft.com/office/drawing/2014/main" id="{01D370B0-24B4-44AF-808B-0218BE80B1C9}"/>
              </a:ext>
            </a:extLst>
          </p:cNvPr>
          <p:cNvSpPr>
            <a:spLocks noGrp="1" noChangeArrowheads="1"/>
          </p:cNvSpPr>
          <p:nvPr>
            <p:ph idx="1"/>
          </p:nvPr>
        </p:nvSpPr>
        <p:spPr>
          <a:xfrm>
            <a:off x="1752600" y="2260600"/>
            <a:ext cx="8839200" cy="4338638"/>
          </a:xfrm>
        </p:spPr>
        <p:txBody>
          <a:bodyPr>
            <a:normAutofit/>
          </a:bodyPr>
          <a:lstStyle/>
          <a:p>
            <a:pPr>
              <a:lnSpc>
                <a:spcPts val="3500"/>
              </a:lnSpc>
              <a:defRPr/>
            </a:pPr>
            <a:r>
              <a:rPr lang="zh-CN" altLang="en-US" sz="2800" b="1" dirty="0">
                <a:latin typeface="Comic Sans MS" panose="030F0702030302020204" pitchFamily="66" charset="0"/>
              </a:rPr>
              <a:t>增加</a:t>
            </a:r>
            <a:r>
              <a:rPr lang="zh-CN" altLang="en-US" sz="2800" b="1" dirty="0">
                <a:solidFill>
                  <a:srgbClr val="FFFF00"/>
                </a:solidFill>
                <a:latin typeface="Comic Sans MS" panose="030F0702030302020204" pitchFamily="66" charset="0"/>
              </a:rPr>
              <a:t>额外硬件检测</a:t>
            </a:r>
            <a:r>
              <a:rPr lang="zh-CN" altLang="en-US" sz="2800" b="1" dirty="0">
                <a:latin typeface="Comic Sans MS" panose="030F0702030302020204" pitchFamily="66" charset="0"/>
              </a:rPr>
              <a:t>出现</a:t>
            </a:r>
            <a:r>
              <a:rPr lang="zh-CN" altLang="en-US" sz="2800" b="1" dirty="0">
                <a:solidFill>
                  <a:srgbClr val="FFFF00"/>
                </a:solidFill>
                <a:latin typeface="Comic Sans MS" panose="030F0702030302020204" pitchFamily="66" charset="0"/>
              </a:rPr>
              <a:t>数据相关</a:t>
            </a:r>
            <a:r>
              <a:rPr lang="zh-CN" altLang="en-US" sz="2800" b="1" dirty="0">
                <a:latin typeface="Comic Sans MS" panose="030F0702030302020204" pitchFamily="66" charset="0"/>
              </a:rPr>
              <a:t>的情况</a:t>
            </a:r>
            <a:endParaRPr lang="en-US" altLang="zh-CN" sz="2800" b="1" dirty="0">
              <a:latin typeface="Comic Sans MS" panose="030F0702030302020204" pitchFamily="66" charset="0"/>
            </a:endParaRPr>
          </a:p>
          <a:p>
            <a:pPr lvl="1">
              <a:lnSpc>
                <a:spcPts val="3500"/>
              </a:lnSpc>
              <a:defRPr/>
            </a:pPr>
            <a:r>
              <a:rPr lang="zh-CN" altLang="en-US" sz="2400" b="1" dirty="0">
                <a:latin typeface="Comic Sans MS" panose="030F0702030302020204" pitchFamily="66" charset="0"/>
                <a:cs typeface="+mn-ea"/>
              </a:rPr>
              <a:t>在</a:t>
            </a:r>
            <a:r>
              <a:rPr lang="en-US" altLang="zh-CN" sz="2400" b="1" dirty="0">
                <a:latin typeface="Comic Sans MS" panose="030F0702030302020204" pitchFamily="66" charset="0"/>
                <a:cs typeface="+mn-ea"/>
              </a:rPr>
              <a:t>ID</a:t>
            </a:r>
            <a:r>
              <a:rPr lang="zh-CN" altLang="en-US" sz="2400" b="1" dirty="0">
                <a:latin typeface="Comic Sans MS" panose="030F0702030302020204" pitchFamily="66" charset="0"/>
                <a:cs typeface="+mn-ea"/>
              </a:rPr>
              <a:t>级观察指令</a:t>
            </a:r>
            <a:r>
              <a:rPr lang="zh-CN" altLang="en-US" sz="2400" b="1" dirty="0">
                <a:solidFill>
                  <a:srgbClr val="66FFFF"/>
                </a:solidFill>
                <a:latin typeface="Comic Sans MS" panose="030F0702030302020204" pitchFamily="66" charset="0"/>
                <a:cs typeface="+mn-ea"/>
              </a:rPr>
              <a:t>寄存器</a:t>
            </a:r>
            <a:r>
              <a:rPr lang="zh-CN" altLang="en-US" sz="2400" b="1" dirty="0">
                <a:latin typeface="Comic Sans MS" panose="030F0702030302020204" pitchFamily="66" charset="0"/>
                <a:cs typeface="+mn-ea"/>
              </a:rPr>
              <a:t>字段</a:t>
            </a:r>
            <a:r>
              <a:rPr lang="en-US" altLang="zh-CN" sz="2400" b="1" dirty="0">
                <a:latin typeface="Comic Sans MS" panose="030F0702030302020204" pitchFamily="66" charset="0"/>
                <a:cs typeface="+mn-ea"/>
              </a:rPr>
              <a:t>,</a:t>
            </a:r>
            <a:r>
              <a:rPr lang="zh-CN" altLang="en-US" sz="2400" b="1" dirty="0">
                <a:latin typeface="Comic Sans MS" panose="030F0702030302020204" pitchFamily="66" charset="0"/>
                <a:cs typeface="+mn-ea"/>
              </a:rPr>
              <a:t>检测是否有</a:t>
            </a:r>
            <a:r>
              <a:rPr lang="en-US" altLang="zh-CN" sz="2400" b="1" dirty="0">
                <a:latin typeface="Comic Sans MS" panose="030F0702030302020204" pitchFamily="66" charset="0"/>
                <a:cs typeface="+mn-ea"/>
              </a:rPr>
              <a:t>“</a:t>
            </a:r>
            <a:r>
              <a:rPr lang="zh-CN" altLang="en-US" sz="2400" b="1" dirty="0">
                <a:solidFill>
                  <a:srgbClr val="FFFF00"/>
                </a:solidFill>
                <a:latin typeface="Comic Sans MS" panose="030F0702030302020204" pitchFamily="66" charset="0"/>
                <a:cs typeface="+mn-ea"/>
              </a:rPr>
              <a:t>先写后读</a:t>
            </a:r>
            <a:r>
              <a:rPr lang="en-US" altLang="zh-CN" sz="2400" b="1" dirty="0">
                <a:latin typeface="Comic Sans MS" panose="030F0702030302020204" pitchFamily="66" charset="0"/>
                <a:cs typeface="+mn-ea"/>
              </a:rPr>
              <a:t>” </a:t>
            </a:r>
            <a:endParaRPr lang="en-US" altLang="zh-CN" sz="2400" b="1" dirty="0">
              <a:cs typeface="+mn-ea"/>
            </a:endParaRPr>
          </a:p>
          <a:p>
            <a:pPr>
              <a:lnSpc>
                <a:spcPts val="3500"/>
              </a:lnSpc>
              <a:defRPr/>
            </a:pPr>
            <a:r>
              <a:rPr lang="zh-CN" altLang="en-US" sz="2800" b="1" dirty="0">
                <a:latin typeface="Comic Sans MS" panose="030F0702030302020204" pitchFamily="66" charset="0"/>
              </a:rPr>
              <a:t>增加额外硬件放“气泡”（</a:t>
            </a:r>
            <a:r>
              <a:rPr lang="en-US" altLang="zh-CN" sz="2800" b="1" dirty="0">
                <a:latin typeface="Comic Sans MS" panose="030F0702030302020204" pitchFamily="66" charset="0"/>
              </a:rPr>
              <a:t>stall</a:t>
            </a:r>
            <a:r>
              <a:rPr lang="zh-CN" altLang="en-US" sz="2800" b="1" dirty="0">
                <a:latin typeface="Comic Sans MS" panose="030F0702030302020204" pitchFamily="66" charset="0"/>
              </a:rPr>
              <a:t>）到流水线</a:t>
            </a:r>
            <a:endParaRPr lang="en-US" altLang="zh-CN" sz="2800" b="1" dirty="0">
              <a:latin typeface="Comic Sans MS" panose="030F0702030302020204" pitchFamily="66" charset="0"/>
            </a:endParaRPr>
          </a:p>
          <a:p>
            <a:pPr lvl="1">
              <a:lnSpc>
                <a:spcPts val="3500"/>
              </a:lnSpc>
              <a:defRPr/>
            </a:pPr>
            <a:r>
              <a:rPr lang="zh-CN" altLang="en-US" sz="2400" b="1" dirty="0">
                <a:latin typeface="Comic Sans MS" panose="030F0702030302020204" pitchFamily="66" charset="0"/>
                <a:cs typeface="+mn-ea"/>
              </a:rPr>
              <a:t>实际操作：</a:t>
            </a:r>
            <a:r>
              <a:rPr lang="zh-CN" altLang="en-US" sz="2400" b="1" dirty="0">
                <a:solidFill>
                  <a:srgbClr val="FFFF00"/>
                </a:solidFill>
                <a:latin typeface="Comic Sans MS" panose="030F0702030302020204" pitchFamily="66" charset="0"/>
                <a:cs typeface="+mn-ea"/>
              </a:rPr>
              <a:t>让有相关的指令通过流水线</a:t>
            </a:r>
            <a:r>
              <a:rPr lang="zh-CN" altLang="en-US" sz="2400" b="1" dirty="0">
                <a:latin typeface="Comic Sans MS" panose="030F0702030302020204" pitchFamily="66" charset="0"/>
                <a:cs typeface="+mn-ea"/>
              </a:rPr>
              <a:t>，但是</a:t>
            </a:r>
            <a:r>
              <a:rPr lang="zh-CN" altLang="en-US" sz="2400" b="1" dirty="0">
                <a:solidFill>
                  <a:srgbClr val="FFFF00"/>
                </a:solidFill>
                <a:latin typeface="Comic Sans MS" panose="030F0702030302020204" pitchFamily="66" charset="0"/>
                <a:cs typeface="+mn-ea"/>
              </a:rPr>
              <a:t>禁止允许任何结果写入机器状态的位</a:t>
            </a:r>
            <a:endParaRPr lang="en-US" altLang="zh-CN" sz="2400" b="1" dirty="0">
              <a:solidFill>
                <a:srgbClr val="FFFF00"/>
              </a:solidFill>
              <a:latin typeface="Comic Sans MS" panose="030F0702030302020204" pitchFamily="66" charset="0"/>
              <a:cs typeface="+mn-ea"/>
            </a:endParaRPr>
          </a:p>
          <a:p>
            <a:pPr lvl="1">
              <a:lnSpc>
                <a:spcPts val="3500"/>
              </a:lnSpc>
              <a:defRPr/>
            </a:pPr>
            <a:r>
              <a:rPr lang="zh-CN" altLang="en-US" sz="2400" b="1" dirty="0">
                <a:latin typeface="Comic Sans MS" panose="030F0702030302020204" pitchFamily="66" charset="0"/>
                <a:cs typeface="+mn-ea"/>
              </a:rPr>
              <a:t>因此</a:t>
            </a:r>
            <a:r>
              <a:rPr lang="en-US" altLang="zh-CN" sz="2400" b="1" dirty="0">
                <a:latin typeface="Comic Sans MS" panose="030F0702030302020204" pitchFamily="66" charset="0"/>
                <a:cs typeface="+mn-ea"/>
              </a:rPr>
              <a:t>, </a:t>
            </a:r>
            <a:r>
              <a:rPr lang="zh-CN" altLang="en-US" sz="2400" b="1" dirty="0">
                <a:latin typeface="Comic Sans MS" panose="030F0702030302020204" pitchFamily="66" charset="0"/>
                <a:cs typeface="+mn-ea"/>
              </a:rPr>
              <a:t>有相关的指令“执行”，但是不能“存入”</a:t>
            </a:r>
            <a:endParaRPr lang="en-US" altLang="zh-CN" sz="2400" b="1" dirty="0">
              <a:cs typeface="+mn-ea"/>
            </a:endParaRPr>
          </a:p>
        </p:txBody>
      </p:sp>
      <p:sp>
        <p:nvSpPr>
          <p:cNvPr id="35843" name="灯片编号占位符 3">
            <a:extLst>
              <a:ext uri="{FF2B5EF4-FFF2-40B4-BE49-F238E27FC236}">
                <a16:creationId xmlns:a16="http://schemas.microsoft.com/office/drawing/2014/main" id="{49AD3F77-CB49-4422-80D0-0C7BE194E79F}"/>
              </a:ext>
            </a:extLst>
          </p:cNvPr>
          <p:cNvSpPr>
            <a:spLocks noGrp="1" noChangeArrowheads="1"/>
          </p:cNvSpPr>
          <p:nvPr>
            <p:ph type="sldNum" sz="quarter" idx="11"/>
          </p:nvPr>
        </p:nvSpPr>
        <p:spPr>
          <a:xfrm>
            <a:off x="4648200" y="6248400"/>
            <a:ext cx="2895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fld id="{6161DAEA-3789-4215-917F-C5FB365A215B}" type="slidenum">
              <a:rPr lang="zh-CN" altLang="en-US">
                <a:solidFill>
                  <a:srgbClr val="FFFFFF"/>
                </a:solidFill>
                <a:ea typeface="宋体" panose="02010600030101010101" pitchFamily="2" charset="-122"/>
              </a:rPr>
              <a:pPr algn="ctr" fontAlgn="base">
                <a:spcBef>
                  <a:spcPct val="0"/>
                </a:spcBef>
                <a:spcAft>
                  <a:spcPct val="0"/>
                </a:spcAft>
              </a:pPr>
              <a:t>375</a:t>
            </a:fld>
            <a:endParaRPr lang="zh-CN" altLang="en-US">
              <a:solidFill>
                <a:srgbClr val="FFFFFF"/>
              </a:solidFill>
              <a:ea typeface="宋体" panose="02010600030101010101" pitchFamily="2" charset="-122"/>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5" name="Text Box 2">
            <a:extLst>
              <a:ext uri="{FF2B5EF4-FFF2-40B4-BE49-F238E27FC236}">
                <a16:creationId xmlns:a16="http://schemas.microsoft.com/office/drawing/2014/main" id="{80C8EDF9-850C-4E2D-849A-4D0D2C26B23F}"/>
              </a:ext>
            </a:extLst>
          </p:cNvPr>
          <p:cNvSpPr txBox="1">
            <a:spLocks noChangeArrowheads="1"/>
          </p:cNvSpPr>
          <p:nvPr/>
        </p:nvSpPr>
        <p:spPr bwMode="auto">
          <a:xfrm>
            <a:off x="2438401" y="152400"/>
            <a:ext cx="7947025" cy="107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2800" b="1">
                <a:solidFill>
                  <a:srgbClr val="CCFFFF"/>
                </a:solidFill>
                <a:latin typeface="Arial" panose="020B0604020202020204" pitchFamily="34" charset="0"/>
                <a:ea typeface="宋体" panose="02010600030101010101" pitchFamily="2" charset="-122"/>
              </a:rPr>
              <a:t>暂停处理数据相关</a:t>
            </a:r>
            <a:r>
              <a:rPr lang="zh-CN" altLang="en-US" sz="2800" b="1">
                <a:solidFill>
                  <a:srgbClr val="FFCC00"/>
                </a:solidFill>
                <a:latin typeface="Arial" panose="020B0604020202020204" pitchFamily="34" charset="0"/>
                <a:ea typeface="宋体" panose="02010600030101010101" pitchFamily="2" charset="-122"/>
              </a:rPr>
              <a:t>涉及到两个问题：</a:t>
            </a:r>
          </a:p>
          <a:p>
            <a:pPr fontAlgn="base">
              <a:lnSpc>
                <a:spcPct val="120000"/>
              </a:lnSpc>
              <a:spcBef>
                <a:spcPct val="0"/>
              </a:spcBef>
              <a:spcAft>
                <a:spcPct val="0"/>
              </a:spcAft>
            </a:pPr>
            <a:r>
              <a:rPr lang="zh-CN" altLang="en-US" sz="2800" b="1">
                <a:solidFill>
                  <a:srgbClr val="FFFF00"/>
                </a:solidFill>
                <a:latin typeface="Arial" panose="020B0604020202020204" pitchFamily="34" charset="0"/>
                <a:ea typeface="宋体" panose="02010600030101010101" pitchFamily="2" charset="-122"/>
              </a:rPr>
              <a:t>   </a:t>
            </a:r>
            <a:r>
              <a:rPr lang="zh-CN" altLang="en-US" sz="2400" b="1">
                <a:solidFill>
                  <a:srgbClr val="FFFF00"/>
                </a:solidFill>
                <a:latin typeface="Arial" panose="020B0604020202020204" pitchFamily="34" charset="0"/>
                <a:ea typeface="宋体" panose="02010600030101010101" pitchFamily="2" charset="-122"/>
              </a:rPr>
              <a:t>* </a:t>
            </a:r>
            <a:r>
              <a:rPr lang="zh-CN" altLang="en-US" sz="2400" b="1">
                <a:solidFill>
                  <a:srgbClr val="FFCC00"/>
                </a:solidFill>
                <a:latin typeface="Arial" panose="020B0604020202020204" pitchFamily="34" charset="0"/>
                <a:ea typeface="宋体" panose="02010600030101010101" pitchFamily="2" charset="-122"/>
              </a:rPr>
              <a:t> </a:t>
            </a:r>
            <a:r>
              <a:rPr lang="zh-CN" altLang="en-US" sz="2400" b="1">
                <a:solidFill>
                  <a:srgbClr val="FFFF00"/>
                </a:solidFill>
                <a:latin typeface="Arial" panose="020B0604020202020204" pitchFamily="34" charset="0"/>
                <a:ea typeface="宋体" panose="02010600030101010101" pitchFamily="2" charset="-122"/>
              </a:rPr>
              <a:t>如何检测出数据相关    *  如何暂停流水线</a:t>
            </a:r>
          </a:p>
        </p:txBody>
      </p:sp>
      <p:sp>
        <p:nvSpPr>
          <p:cNvPr id="7" name="Rectangle 3">
            <a:extLst>
              <a:ext uri="{FF2B5EF4-FFF2-40B4-BE49-F238E27FC236}">
                <a16:creationId xmlns:a16="http://schemas.microsoft.com/office/drawing/2014/main" id="{D99A9D2C-A63F-4960-A363-D04031E2D66E}"/>
              </a:ext>
            </a:extLst>
          </p:cNvPr>
          <p:cNvSpPr txBox="1">
            <a:spLocks noChangeArrowheads="1"/>
          </p:cNvSpPr>
          <p:nvPr/>
        </p:nvSpPr>
        <p:spPr>
          <a:xfrm>
            <a:off x="1601788" y="1600200"/>
            <a:ext cx="9118600" cy="1676400"/>
          </a:xfrm>
          <a:prstGeom prst="rect">
            <a:avLst/>
          </a:prstGeom>
        </p:spPr>
        <p:txBody>
          <a:bodyPr>
            <a:normAutofit/>
          </a:bodyPr>
          <a:lstStyle/>
          <a:p>
            <a:pPr marL="342900" indent="-342900" eaLnBrk="0" fontAlgn="base" hangingPunct="0">
              <a:lnSpc>
                <a:spcPts val="3500"/>
              </a:lnSpc>
              <a:spcBef>
                <a:spcPct val="20000"/>
              </a:spcBef>
              <a:spcAft>
                <a:spcPct val="0"/>
              </a:spcAft>
              <a:buClr>
                <a:srgbClr val="FFCC00"/>
              </a:buClr>
              <a:buSzPct val="70000"/>
              <a:buFont typeface="Wingdings" panose="05000000000000000000" pitchFamily="2" charset="2"/>
              <a:buChar char="n"/>
              <a:defRPr/>
            </a:pPr>
            <a:r>
              <a:rPr lang="zh-CN" altLang="en-US" sz="2800" b="1" kern="0" dirty="0">
                <a:solidFill>
                  <a:srgbClr val="FFFFFF"/>
                </a:solidFill>
                <a:latin typeface="Comic Sans MS" panose="030F0702030302020204" pitchFamily="66" charset="0"/>
                <a:ea typeface="宋体"/>
              </a:rPr>
              <a:t>增加</a:t>
            </a:r>
            <a:r>
              <a:rPr lang="zh-CN" altLang="en-US" sz="2800" b="1" kern="0" dirty="0">
                <a:solidFill>
                  <a:srgbClr val="FFFF00"/>
                </a:solidFill>
                <a:latin typeface="Comic Sans MS" panose="030F0702030302020204" pitchFamily="66" charset="0"/>
                <a:ea typeface="宋体"/>
              </a:rPr>
              <a:t>额外硬件检测</a:t>
            </a:r>
            <a:r>
              <a:rPr lang="zh-CN" altLang="en-US" sz="2800" b="1" kern="0" dirty="0">
                <a:solidFill>
                  <a:srgbClr val="FFFFFF"/>
                </a:solidFill>
                <a:latin typeface="Comic Sans MS" panose="030F0702030302020204" pitchFamily="66" charset="0"/>
                <a:ea typeface="宋体"/>
              </a:rPr>
              <a:t>出</a:t>
            </a:r>
            <a:r>
              <a:rPr lang="zh-CN" altLang="en-US" sz="2800" b="1" kern="0" dirty="0">
                <a:solidFill>
                  <a:srgbClr val="FFFF00"/>
                </a:solidFill>
                <a:latin typeface="Comic Sans MS" panose="030F0702030302020204" pitchFamily="66" charset="0"/>
                <a:ea typeface="宋体"/>
              </a:rPr>
              <a:t>数据相关</a:t>
            </a:r>
            <a:r>
              <a:rPr lang="zh-CN" altLang="en-US" sz="2800" b="1" kern="0" dirty="0">
                <a:solidFill>
                  <a:srgbClr val="FFFFFF"/>
                </a:solidFill>
                <a:latin typeface="Comic Sans MS" panose="030F0702030302020204" pitchFamily="66" charset="0"/>
                <a:ea typeface="宋体"/>
              </a:rPr>
              <a:t>的情况</a:t>
            </a:r>
            <a:endParaRPr lang="en-US" altLang="zh-CN" sz="2800" b="1" kern="0" dirty="0">
              <a:solidFill>
                <a:srgbClr val="FFFFFF"/>
              </a:solidFill>
              <a:latin typeface="Comic Sans MS" panose="030F0702030302020204" pitchFamily="66" charset="0"/>
              <a:ea typeface="宋体"/>
            </a:endParaRPr>
          </a:p>
          <a:p>
            <a:pPr marL="742950" lvl="1" indent="-285750" eaLnBrk="0" fontAlgn="base" hangingPunct="0">
              <a:lnSpc>
                <a:spcPts val="3500"/>
              </a:lnSpc>
              <a:spcBef>
                <a:spcPct val="20000"/>
              </a:spcBef>
              <a:spcAft>
                <a:spcPct val="0"/>
              </a:spcAft>
              <a:buClr>
                <a:srgbClr val="A886E0"/>
              </a:buClr>
              <a:buSzPct val="70000"/>
              <a:buFont typeface="Wingdings" panose="05000000000000000000" pitchFamily="2" charset="2"/>
              <a:buChar char="n"/>
              <a:defRPr/>
            </a:pPr>
            <a:r>
              <a:rPr lang="zh-CN" altLang="en-US" sz="2200" b="1" kern="0" dirty="0">
                <a:solidFill>
                  <a:srgbClr val="FFFFFF"/>
                </a:solidFill>
                <a:latin typeface="Comic Sans MS" panose="030F0702030302020204" pitchFamily="66" charset="0"/>
                <a:ea typeface="宋体"/>
              </a:rPr>
              <a:t>在流水线</a:t>
            </a:r>
            <a:r>
              <a:rPr lang="en-US" altLang="zh-CN" sz="2200" b="1" kern="0" dirty="0">
                <a:solidFill>
                  <a:srgbClr val="FFFF00"/>
                </a:solidFill>
                <a:latin typeface="Comic Sans MS" panose="030F0702030302020204" pitchFamily="66" charset="0"/>
                <a:ea typeface="宋体"/>
              </a:rPr>
              <a:t>ID</a:t>
            </a:r>
            <a:r>
              <a:rPr lang="zh-CN" altLang="en-US" sz="2200" b="1" kern="0" dirty="0">
                <a:solidFill>
                  <a:srgbClr val="FFFF00"/>
                </a:solidFill>
                <a:latin typeface="Comic Sans MS" panose="030F0702030302020204" pitchFamily="66" charset="0"/>
                <a:ea typeface="宋体"/>
              </a:rPr>
              <a:t>级</a:t>
            </a:r>
            <a:r>
              <a:rPr lang="zh-CN" altLang="en-US" sz="2200" b="1" kern="0" dirty="0">
                <a:solidFill>
                  <a:srgbClr val="FFFFFF"/>
                </a:solidFill>
                <a:latin typeface="Comic Sans MS" panose="030F0702030302020204" pitchFamily="66" charset="0"/>
                <a:ea typeface="宋体"/>
              </a:rPr>
              <a:t>观察指令的寄存器字段</a:t>
            </a:r>
            <a:r>
              <a:rPr lang="en-US" altLang="zh-CN" sz="2200" b="1" kern="0" dirty="0">
                <a:solidFill>
                  <a:srgbClr val="FFFFFF"/>
                </a:solidFill>
                <a:latin typeface="Comic Sans MS" panose="030F0702030302020204" pitchFamily="66" charset="0"/>
                <a:ea typeface="宋体"/>
              </a:rPr>
              <a:t>,</a:t>
            </a:r>
            <a:r>
              <a:rPr lang="zh-CN" altLang="en-US" sz="2200" b="1" kern="0" dirty="0">
                <a:solidFill>
                  <a:srgbClr val="FFFFFF"/>
                </a:solidFill>
                <a:latin typeface="Comic Sans MS" panose="030F0702030302020204" pitchFamily="66" charset="0"/>
                <a:ea typeface="宋体"/>
              </a:rPr>
              <a:t>检测是否有</a:t>
            </a:r>
            <a:r>
              <a:rPr lang="en-US" altLang="zh-CN" sz="2200" b="1" kern="0" dirty="0">
                <a:solidFill>
                  <a:srgbClr val="FFFFFF"/>
                </a:solidFill>
                <a:latin typeface="Comic Sans MS" panose="030F0702030302020204" pitchFamily="66" charset="0"/>
                <a:ea typeface="宋体"/>
              </a:rPr>
              <a:t>“</a:t>
            </a:r>
            <a:r>
              <a:rPr lang="zh-CN" altLang="en-US" sz="2200" b="1" kern="0">
                <a:solidFill>
                  <a:srgbClr val="FFFF00"/>
                </a:solidFill>
                <a:latin typeface="Comic Sans MS" panose="030F0702030302020204" pitchFamily="66" charset="0"/>
                <a:ea typeface="宋体"/>
              </a:rPr>
              <a:t>先写后</a:t>
            </a:r>
            <a:r>
              <a:rPr lang="zh-CN" altLang="en-US" sz="2200" b="1" kern="0" dirty="0">
                <a:solidFill>
                  <a:srgbClr val="FFFF00"/>
                </a:solidFill>
                <a:latin typeface="Comic Sans MS" panose="030F0702030302020204" pitchFamily="66" charset="0"/>
                <a:ea typeface="宋体"/>
              </a:rPr>
              <a:t>读</a:t>
            </a:r>
            <a:r>
              <a:rPr lang="en-US" altLang="zh-CN" sz="2200" b="1" kern="0">
                <a:solidFill>
                  <a:srgbClr val="FFFFFF"/>
                </a:solidFill>
                <a:latin typeface="Comic Sans MS" panose="030F0702030302020204" pitchFamily="66" charset="0"/>
                <a:ea typeface="宋体"/>
              </a:rPr>
              <a:t>” </a:t>
            </a:r>
            <a:r>
              <a:rPr lang="zh-CN" altLang="en-US" sz="2200" b="1" kern="0" dirty="0">
                <a:solidFill>
                  <a:srgbClr val="FFFFFF"/>
                </a:solidFill>
                <a:latin typeface="Comic Sans MS" panose="030F0702030302020204" pitchFamily="66" charset="0"/>
                <a:ea typeface="宋体"/>
              </a:rPr>
              <a:t>相关</a:t>
            </a:r>
            <a:r>
              <a:rPr lang="en-US" altLang="zh-CN" sz="2200" b="1" kern="0" dirty="0">
                <a:solidFill>
                  <a:srgbClr val="FFFFFF"/>
                </a:solidFill>
                <a:latin typeface="Comic Sans MS" panose="030F0702030302020204" pitchFamily="66" charset="0"/>
                <a:ea typeface="宋体"/>
              </a:rPr>
              <a:t>,</a:t>
            </a:r>
            <a:r>
              <a:rPr lang="zh-CN" altLang="en-US" sz="2200" b="1" kern="0" dirty="0">
                <a:solidFill>
                  <a:srgbClr val="FFFFFF"/>
                </a:solidFill>
                <a:latin typeface="Comic Sans MS" panose="030F0702030302020204" pitchFamily="66" charset="0"/>
                <a:ea typeface="宋体"/>
              </a:rPr>
              <a:t>如果</a:t>
            </a:r>
            <a:r>
              <a:rPr lang="zh-CN" altLang="en-US" sz="2200" b="1" kern="0" dirty="0">
                <a:solidFill>
                  <a:srgbClr val="FFFF00"/>
                </a:solidFill>
                <a:latin typeface="Comic Sans MS" panose="030F0702030302020204" pitchFamily="66" charset="0"/>
                <a:ea typeface="宋体"/>
              </a:rPr>
              <a:t>有就暂停</a:t>
            </a:r>
            <a:r>
              <a:rPr lang="zh-CN" altLang="en-US" sz="2200" b="1" kern="0" dirty="0">
                <a:solidFill>
                  <a:srgbClr val="FFFFFF"/>
                </a:solidFill>
                <a:latin typeface="Comic Sans MS" panose="030F0702030302020204" pitchFamily="66" charset="0"/>
                <a:ea typeface="宋体"/>
              </a:rPr>
              <a:t>；没有就继续流水线操作。</a:t>
            </a:r>
            <a:endParaRPr lang="en-US" altLang="zh-CN" sz="2200" b="1" kern="0" dirty="0">
              <a:solidFill>
                <a:srgbClr val="FFFFFF"/>
              </a:solidFill>
              <a:latin typeface="Garamond"/>
              <a:ea typeface="宋体"/>
            </a:endParaRPr>
          </a:p>
        </p:txBody>
      </p:sp>
      <p:grpSp>
        <p:nvGrpSpPr>
          <p:cNvPr id="36867" name="Group 21">
            <a:extLst>
              <a:ext uri="{FF2B5EF4-FFF2-40B4-BE49-F238E27FC236}">
                <a16:creationId xmlns:a16="http://schemas.microsoft.com/office/drawing/2014/main" id="{36AFFE4B-B28A-4C7F-BD12-7BA8A235D03E}"/>
              </a:ext>
            </a:extLst>
          </p:cNvPr>
          <p:cNvGrpSpPr>
            <a:grpSpLocks/>
          </p:cNvGrpSpPr>
          <p:nvPr/>
        </p:nvGrpSpPr>
        <p:grpSpPr bwMode="auto">
          <a:xfrm>
            <a:off x="1676400" y="3124200"/>
            <a:ext cx="8763000" cy="3733800"/>
            <a:chOff x="96" y="1584"/>
            <a:chExt cx="5664" cy="2620"/>
          </a:xfrm>
        </p:grpSpPr>
        <p:grpSp>
          <p:nvGrpSpPr>
            <p:cNvPr id="36868" name="Group 7">
              <a:extLst>
                <a:ext uri="{FF2B5EF4-FFF2-40B4-BE49-F238E27FC236}">
                  <a16:creationId xmlns:a16="http://schemas.microsoft.com/office/drawing/2014/main" id="{87F95671-010B-4DA3-B199-111B7E408E7E}"/>
                </a:ext>
              </a:extLst>
            </p:cNvPr>
            <p:cNvGrpSpPr>
              <a:grpSpLocks/>
            </p:cNvGrpSpPr>
            <p:nvPr/>
          </p:nvGrpSpPr>
          <p:grpSpPr bwMode="auto">
            <a:xfrm>
              <a:off x="96" y="1584"/>
              <a:ext cx="5664" cy="2620"/>
              <a:chOff x="0" y="912"/>
              <a:chExt cx="5760" cy="2812"/>
            </a:xfrm>
          </p:grpSpPr>
          <p:pic>
            <p:nvPicPr>
              <p:cNvPr id="36869" name="Picture 8" descr="34">
                <a:extLst>
                  <a:ext uri="{FF2B5EF4-FFF2-40B4-BE49-F238E27FC236}">
                    <a16:creationId xmlns:a16="http://schemas.microsoft.com/office/drawing/2014/main" id="{501F88BB-E0F1-4337-996A-F58846FAE9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2"/>
                <a:ext cx="5760" cy="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Line 9">
                <a:extLst>
                  <a:ext uri="{FF2B5EF4-FFF2-40B4-BE49-F238E27FC236}">
                    <a16:creationId xmlns:a16="http://schemas.microsoft.com/office/drawing/2014/main" id="{A65B8E65-870E-476C-95AE-92F6F35939A1}"/>
                  </a:ext>
                </a:extLst>
              </p:cNvPr>
              <p:cNvSpPr>
                <a:spLocks noChangeShapeType="1"/>
              </p:cNvSpPr>
              <p:nvPr/>
            </p:nvSpPr>
            <p:spPr bwMode="auto">
              <a:xfrm>
                <a:off x="720" y="1584"/>
                <a:ext cx="144" cy="336"/>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36871" name="Line 10">
                <a:extLst>
                  <a:ext uri="{FF2B5EF4-FFF2-40B4-BE49-F238E27FC236}">
                    <a16:creationId xmlns:a16="http://schemas.microsoft.com/office/drawing/2014/main" id="{24D62A28-7D19-43EB-87F1-DAB60169AF6E}"/>
                  </a:ext>
                </a:extLst>
              </p:cNvPr>
              <p:cNvSpPr>
                <a:spLocks noChangeShapeType="1"/>
              </p:cNvSpPr>
              <p:nvPr/>
            </p:nvSpPr>
            <p:spPr bwMode="auto">
              <a:xfrm>
                <a:off x="672" y="1584"/>
                <a:ext cx="288" cy="768"/>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36872" name="Line 11">
              <a:extLst>
                <a:ext uri="{FF2B5EF4-FFF2-40B4-BE49-F238E27FC236}">
                  <a16:creationId xmlns:a16="http://schemas.microsoft.com/office/drawing/2014/main" id="{E11F5EC5-73A5-4E37-AEF2-82C28BBEC090}"/>
                </a:ext>
              </a:extLst>
            </p:cNvPr>
            <p:cNvSpPr>
              <a:spLocks noChangeShapeType="1"/>
            </p:cNvSpPr>
            <p:nvPr/>
          </p:nvSpPr>
          <p:spPr bwMode="auto">
            <a:xfrm flipV="1">
              <a:off x="960" y="2304"/>
              <a:ext cx="141" cy="179"/>
            </a:xfrm>
            <a:prstGeom prst="line">
              <a:avLst/>
            </a:prstGeom>
            <a:noFill/>
            <a:ln w="952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36877" name="Line 12">
              <a:extLst>
                <a:ext uri="{FF2B5EF4-FFF2-40B4-BE49-F238E27FC236}">
                  <a16:creationId xmlns:a16="http://schemas.microsoft.com/office/drawing/2014/main" id="{CC4A8D60-8935-4057-8A61-DD175D78C81F}"/>
                </a:ext>
              </a:extLst>
            </p:cNvPr>
            <p:cNvSpPr>
              <a:spLocks noChangeShapeType="1"/>
            </p:cNvSpPr>
            <p:nvPr/>
          </p:nvSpPr>
          <p:spPr bwMode="auto">
            <a:xfrm flipV="1">
              <a:off x="1154" y="2771"/>
              <a:ext cx="142" cy="176"/>
            </a:xfrm>
            <a:prstGeom prst="line">
              <a:avLst/>
            </a:prstGeom>
            <a:noFill/>
            <a:ln w="9525">
              <a:solidFill>
                <a:schemeClr val="tx2">
                  <a:lumMod val="75000"/>
                </a:schemeClr>
              </a:solidFill>
              <a:prstDash val="dash"/>
              <a:round/>
              <a:head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zh-CN" altLang="en-US">
                <a:solidFill>
                  <a:srgbClr val="FFFFFF"/>
                </a:solidFill>
                <a:latin typeface="Garamond" panose="02020404030301010803" pitchFamily="18" charset="0"/>
                <a:ea typeface="宋体" panose="02010600030101010101" pitchFamily="2" charset="-122"/>
              </a:endParaRPr>
            </a:p>
          </p:txBody>
        </p:sp>
        <p:sp>
          <p:nvSpPr>
            <p:cNvPr id="36874" name="Text Box 13">
              <a:extLst>
                <a:ext uri="{FF2B5EF4-FFF2-40B4-BE49-F238E27FC236}">
                  <a16:creationId xmlns:a16="http://schemas.microsoft.com/office/drawing/2014/main" id="{8CE6A966-BC55-4DFD-90E0-1943B52C3E2F}"/>
                </a:ext>
              </a:extLst>
            </p:cNvPr>
            <p:cNvSpPr txBox="1">
              <a:spLocks noChangeArrowheads="1"/>
            </p:cNvSpPr>
            <p:nvPr/>
          </p:nvSpPr>
          <p:spPr bwMode="auto">
            <a:xfrm>
              <a:off x="1056" y="2160"/>
              <a:ext cx="33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0000"/>
                  </a:solidFill>
                  <a:latin typeface="Garamond" panose="02020404030301010803" pitchFamily="18" charset="0"/>
                  <a:ea typeface="宋体" panose="02010600030101010101" pitchFamily="2" charset="-122"/>
                </a:rPr>
                <a:t>rs1</a:t>
              </a:r>
            </a:p>
          </p:txBody>
        </p:sp>
        <p:sp>
          <p:nvSpPr>
            <p:cNvPr id="36875" name="Text Box 14">
              <a:extLst>
                <a:ext uri="{FF2B5EF4-FFF2-40B4-BE49-F238E27FC236}">
                  <a16:creationId xmlns:a16="http://schemas.microsoft.com/office/drawing/2014/main" id="{2A024F19-38A3-46A9-A7E3-2DA89A1C276D}"/>
                </a:ext>
              </a:extLst>
            </p:cNvPr>
            <p:cNvSpPr txBox="1">
              <a:spLocks noChangeArrowheads="1"/>
            </p:cNvSpPr>
            <p:nvPr/>
          </p:nvSpPr>
          <p:spPr bwMode="auto">
            <a:xfrm>
              <a:off x="1248" y="2592"/>
              <a:ext cx="33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0000"/>
                  </a:solidFill>
                  <a:latin typeface="Garamond" panose="02020404030301010803" pitchFamily="18" charset="0"/>
                  <a:ea typeface="宋体" panose="02010600030101010101" pitchFamily="2" charset="-122"/>
                </a:rPr>
                <a:t>rs2</a:t>
              </a:r>
            </a:p>
          </p:txBody>
        </p:sp>
        <p:sp>
          <p:nvSpPr>
            <p:cNvPr id="36876" name="Line 17">
              <a:extLst>
                <a:ext uri="{FF2B5EF4-FFF2-40B4-BE49-F238E27FC236}">
                  <a16:creationId xmlns:a16="http://schemas.microsoft.com/office/drawing/2014/main" id="{2B242620-2175-4839-87AF-4282D209602B}"/>
                </a:ext>
              </a:extLst>
            </p:cNvPr>
            <p:cNvSpPr>
              <a:spLocks noChangeShapeType="1"/>
            </p:cNvSpPr>
            <p:nvPr/>
          </p:nvSpPr>
          <p:spPr bwMode="auto">
            <a:xfrm flipV="1">
              <a:off x="816" y="1872"/>
              <a:ext cx="141" cy="179"/>
            </a:xfrm>
            <a:prstGeom prst="line">
              <a:avLst/>
            </a:prstGeom>
            <a:noFill/>
            <a:ln w="952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2" name="Text Box 18">
              <a:extLst>
                <a:ext uri="{FF2B5EF4-FFF2-40B4-BE49-F238E27FC236}">
                  <a16:creationId xmlns:a16="http://schemas.microsoft.com/office/drawing/2014/main" id="{0DAFA7A9-2C8E-4A32-AFBD-3423836C98AA}"/>
                </a:ext>
              </a:extLst>
            </p:cNvPr>
            <p:cNvSpPr txBox="1">
              <a:spLocks noChangeArrowheads="1"/>
            </p:cNvSpPr>
            <p:nvPr/>
          </p:nvSpPr>
          <p:spPr bwMode="auto">
            <a:xfrm>
              <a:off x="912" y="1728"/>
              <a:ext cx="33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0000"/>
                  </a:solidFill>
                  <a:latin typeface="Garamond" panose="02020404030301010803" pitchFamily="18" charset="0"/>
                  <a:ea typeface="宋体" panose="02010600030101010101" pitchFamily="2" charset="-122"/>
                </a:rPr>
                <a:t>rd</a:t>
              </a:r>
            </a:p>
          </p:txBody>
        </p:sp>
      </p:grpSp>
      <p:sp>
        <p:nvSpPr>
          <p:cNvPr id="19" name="椭圆 18">
            <a:extLst>
              <a:ext uri="{FF2B5EF4-FFF2-40B4-BE49-F238E27FC236}">
                <a16:creationId xmlns:a16="http://schemas.microsoft.com/office/drawing/2014/main" id="{FBED9D15-4DF2-44A3-98A2-FF4BE8C3FFD5}"/>
              </a:ext>
            </a:extLst>
          </p:cNvPr>
          <p:cNvSpPr/>
          <p:nvPr/>
        </p:nvSpPr>
        <p:spPr>
          <a:xfrm>
            <a:off x="1752600" y="4343400"/>
            <a:ext cx="1905000" cy="304800"/>
          </a:xfrm>
          <a:prstGeom prst="ellipse">
            <a:avLst/>
          </a:prstGeom>
          <a:no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16" name="椭圆 15">
            <a:extLst>
              <a:ext uri="{FF2B5EF4-FFF2-40B4-BE49-F238E27FC236}">
                <a16:creationId xmlns:a16="http://schemas.microsoft.com/office/drawing/2014/main" id="{111BDF1D-5600-4590-892E-839164F62F74}"/>
              </a:ext>
            </a:extLst>
          </p:cNvPr>
          <p:cNvSpPr/>
          <p:nvPr/>
        </p:nvSpPr>
        <p:spPr>
          <a:xfrm>
            <a:off x="5181600" y="3505200"/>
            <a:ext cx="609600" cy="1295400"/>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36880" name="灯片编号占位符 16">
            <a:extLst>
              <a:ext uri="{FF2B5EF4-FFF2-40B4-BE49-F238E27FC236}">
                <a16:creationId xmlns:a16="http://schemas.microsoft.com/office/drawing/2014/main" id="{AA45292D-4267-464E-B208-BEA345C8F298}"/>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A80CE325-D93B-4636-BC88-B3F7E11E77C8}" type="slidenum">
              <a:rPr lang="en-US" altLang="zh-CN">
                <a:solidFill>
                  <a:srgbClr val="FFFFFF"/>
                </a:solidFill>
                <a:ea typeface="宋体" panose="02010600030101010101" pitchFamily="2" charset="-122"/>
              </a:rPr>
              <a:pPr fontAlgn="base">
                <a:spcBef>
                  <a:spcPct val="0"/>
                </a:spcBef>
                <a:spcAft>
                  <a:spcPct val="0"/>
                </a:spcAft>
              </a:pPr>
              <a:t>376</a:t>
            </a:fld>
            <a:endParaRPr lang="en-US" altLang="zh-CN">
              <a:solidFill>
                <a:srgbClr val="FFFFFF"/>
              </a:solidFill>
              <a:ea typeface="宋体" panose="02010600030101010101" pitchFamily="2" charset="-122"/>
            </a:endParaRPr>
          </a:p>
        </p:txBody>
      </p:sp>
      <p:cxnSp>
        <p:nvCxnSpPr>
          <p:cNvPr id="3" name="直接箭头连接符 2">
            <a:extLst>
              <a:ext uri="{FF2B5EF4-FFF2-40B4-BE49-F238E27FC236}">
                <a16:creationId xmlns:a16="http://schemas.microsoft.com/office/drawing/2014/main" id="{B75CEF40-BE9E-4F6E-A9AB-DC9D5677F20F}"/>
              </a:ext>
            </a:extLst>
          </p:cNvPr>
          <p:cNvCxnSpPr/>
          <p:nvPr/>
        </p:nvCxnSpPr>
        <p:spPr>
          <a:xfrm flipH="1">
            <a:off x="2990851" y="4240214"/>
            <a:ext cx="239713" cy="795337"/>
          </a:xfrm>
          <a:prstGeom prst="straightConnector1">
            <a:avLst/>
          </a:prstGeom>
          <a:ln>
            <a:solidFill>
              <a:srgbClr val="0070C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4283E41C-9D9E-4DA2-81D3-627F45A4EBF1}"/>
              </a:ext>
            </a:extLst>
          </p:cNvPr>
          <p:cNvCxnSpPr/>
          <p:nvPr/>
        </p:nvCxnSpPr>
        <p:spPr>
          <a:xfrm flipH="1" flipV="1">
            <a:off x="3313114" y="4525964"/>
            <a:ext cx="219075" cy="200025"/>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6883" name="TextBox 1">
            <a:extLst>
              <a:ext uri="{FF2B5EF4-FFF2-40B4-BE49-F238E27FC236}">
                <a16:creationId xmlns:a16="http://schemas.microsoft.com/office/drawing/2014/main" id="{CA194CA6-FFDA-48D7-845C-7BB91123A68D}"/>
              </a:ext>
            </a:extLst>
          </p:cNvPr>
          <p:cNvSpPr txBox="1">
            <a:spLocks noChangeArrowheads="1"/>
          </p:cNvSpPr>
          <p:nvPr/>
        </p:nvSpPr>
        <p:spPr bwMode="auto">
          <a:xfrm>
            <a:off x="5283200" y="4124326"/>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400" b="1">
                <a:solidFill>
                  <a:srgbClr val="FF0000"/>
                </a:solidFill>
                <a:latin typeface="Garamond" panose="02020404030301010803" pitchFamily="18" charset="0"/>
                <a:ea typeface="宋体" panose="02010600030101010101" pitchFamily="2" charset="-122"/>
              </a:rPr>
              <a:t>ID</a:t>
            </a:r>
            <a:endParaRPr lang="zh-CN" altLang="en-US" sz="1400" b="1">
              <a:solidFill>
                <a:srgbClr val="FF0000"/>
              </a:solidFill>
              <a:latin typeface="Garamond" panose="02020404030301010803" pitchFamily="18" charset="0"/>
              <a:ea typeface="宋体" panose="02010600030101010101" pitchFamily="2" charset="-122"/>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889" name="Group 7">
            <a:extLst>
              <a:ext uri="{FF2B5EF4-FFF2-40B4-BE49-F238E27FC236}">
                <a16:creationId xmlns:a16="http://schemas.microsoft.com/office/drawing/2014/main" id="{8AA86890-7DE4-45D9-9707-8D2A518D4180}"/>
              </a:ext>
            </a:extLst>
          </p:cNvPr>
          <p:cNvGrpSpPr>
            <a:grpSpLocks/>
          </p:cNvGrpSpPr>
          <p:nvPr/>
        </p:nvGrpSpPr>
        <p:grpSpPr bwMode="auto">
          <a:xfrm>
            <a:off x="1676400" y="1752600"/>
            <a:ext cx="8991600" cy="4724400"/>
            <a:chOff x="0" y="912"/>
            <a:chExt cx="5760" cy="2812"/>
          </a:xfrm>
        </p:grpSpPr>
        <p:pic>
          <p:nvPicPr>
            <p:cNvPr id="37890" name="Picture 8" descr="34">
              <a:extLst>
                <a:ext uri="{FF2B5EF4-FFF2-40B4-BE49-F238E27FC236}">
                  <a16:creationId xmlns:a16="http://schemas.microsoft.com/office/drawing/2014/main" id="{F5973C24-5CD0-4B5A-8F8E-981FC640E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2"/>
              <a:ext cx="5760" cy="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Line 9">
              <a:extLst>
                <a:ext uri="{FF2B5EF4-FFF2-40B4-BE49-F238E27FC236}">
                  <a16:creationId xmlns:a16="http://schemas.microsoft.com/office/drawing/2014/main" id="{9A431ECC-5E85-4C2D-8E6B-A81DBE14EFFB}"/>
                </a:ext>
              </a:extLst>
            </p:cNvPr>
            <p:cNvSpPr>
              <a:spLocks noChangeShapeType="1"/>
            </p:cNvSpPr>
            <p:nvPr/>
          </p:nvSpPr>
          <p:spPr bwMode="auto">
            <a:xfrm>
              <a:off x="720" y="1584"/>
              <a:ext cx="144" cy="336"/>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37892" name="Line 11">
            <a:extLst>
              <a:ext uri="{FF2B5EF4-FFF2-40B4-BE49-F238E27FC236}">
                <a16:creationId xmlns:a16="http://schemas.microsoft.com/office/drawing/2014/main" id="{020A6FFE-ED2B-4370-81BF-685542E19C39}"/>
              </a:ext>
            </a:extLst>
          </p:cNvPr>
          <p:cNvSpPr>
            <a:spLocks noChangeShapeType="1"/>
          </p:cNvSpPr>
          <p:nvPr/>
        </p:nvSpPr>
        <p:spPr bwMode="auto">
          <a:xfrm flipV="1">
            <a:off x="3048000" y="3051176"/>
            <a:ext cx="223838" cy="322263"/>
          </a:xfrm>
          <a:prstGeom prst="line">
            <a:avLst/>
          </a:prstGeom>
          <a:noFill/>
          <a:ln w="952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37893" name="Line 12">
            <a:extLst>
              <a:ext uri="{FF2B5EF4-FFF2-40B4-BE49-F238E27FC236}">
                <a16:creationId xmlns:a16="http://schemas.microsoft.com/office/drawing/2014/main" id="{5837202D-5538-4BE7-9AF5-971710701C5E}"/>
              </a:ext>
            </a:extLst>
          </p:cNvPr>
          <p:cNvSpPr>
            <a:spLocks noChangeShapeType="1"/>
          </p:cNvSpPr>
          <p:nvPr/>
        </p:nvSpPr>
        <p:spPr bwMode="auto">
          <a:xfrm flipV="1">
            <a:off x="3429000" y="3429000"/>
            <a:ext cx="381000" cy="76200"/>
          </a:xfrm>
          <a:prstGeom prst="line">
            <a:avLst/>
          </a:prstGeom>
          <a:noFill/>
          <a:ln w="952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37894" name="Text Box 13">
            <a:extLst>
              <a:ext uri="{FF2B5EF4-FFF2-40B4-BE49-F238E27FC236}">
                <a16:creationId xmlns:a16="http://schemas.microsoft.com/office/drawing/2014/main" id="{56947745-FAFE-46F4-B558-D9F806FBBCB7}"/>
              </a:ext>
            </a:extLst>
          </p:cNvPr>
          <p:cNvSpPr txBox="1">
            <a:spLocks noChangeArrowheads="1"/>
          </p:cNvSpPr>
          <p:nvPr/>
        </p:nvSpPr>
        <p:spPr bwMode="auto">
          <a:xfrm>
            <a:off x="3200401" y="2790825"/>
            <a:ext cx="525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0000"/>
                </a:solidFill>
                <a:latin typeface="Garamond" panose="02020404030301010803" pitchFamily="18" charset="0"/>
                <a:ea typeface="宋体" panose="02010600030101010101" pitchFamily="2" charset="-122"/>
              </a:rPr>
              <a:t>rs1</a:t>
            </a:r>
          </a:p>
        </p:txBody>
      </p:sp>
      <p:sp>
        <p:nvSpPr>
          <p:cNvPr id="37895" name="Text Box 14">
            <a:extLst>
              <a:ext uri="{FF2B5EF4-FFF2-40B4-BE49-F238E27FC236}">
                <a16:creationId xmlns:a16="http://schemas.microsoft.com/office/drawing/2014/main" id="{AA279550-278E-4567-BA4F-6C57017C1F2E}"/>
              </a:ext>
            </a:extLst>
          </p:cNvPr>
          <p:cNvSpPr txBox="1">
            <a:spLocks noChangeArrowheads="1"/>
          </p:cNvSpPr>
          <p:nvPr/>
        </p:nvSpPr>
        <p:spPr bwMode="auto">
          <a:xfrm>
            <a:off x="3810001" y="3200400"/>
            <a:ext cx="5238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0000"/>
                </a:solidFill>
                <a:latin typeface="Garamond" panose="02020404030301010803" pitchFamily="18" charset="0"/>
                <a:ea typeface="宋体" panose="02010600030101010101" pitchFamily="2" charset="-122"/>
              </a:rPr>
              <a:t>rs2</a:t>
            </a:r>
          </a:p>
        </p:txBody>
      </p:sp>
      <p:sp>
        <p:nvSpPr>
          <p:cNvPr id="37896" name="Line 17">
            <a:extLst>
              <a:ext uri="{FF2B5EF4-FFF2-40B4-BE49-F238E27FC236}">
                <a16:creationId xmlns:a16="http://schemas.microsoft.com/office/drawing/2014/main" id="{0B9473E7-5143-410A-A10B-8DE678F253C4}"/>
              </a:ext>
            </a:extLst>
          </p:cNvPr>
          <p:cNvSpPr>
            <a:spLocks noChangeShapeType="1"/>
          </p:cNvSpPr>
          <p:nvPr/>
        </p:nvSpPr>
        <p:spPr bwMode="auto">
          <a:xfrm flipV="1">
            <a:off x="2819400" y="2271713"/>
            <a:ext cx="223838" cy="322262"/>
          </a:xfrm>
          <a:prstGeom prst="line">
            <a:avLst/>
          </a:prstGeom>
          <a:noFill/>
          <a:ln w="952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37897" name="Text Box 18">
            <a:extLst>
              <a:ext uri="{FF2B5EF4-FFF2-40B4-BE49-F238E27FC236}">
                <a16:creationId xmlns:a16="http://schemas.microsoft.com/office/drawing/2014/main" id="{43190FCF-4717-47AA-81F3-303A94130860}"/>
              </a:ext>
            </a:extLst>
          </p:cNvPr>
          <p:cNvSpPr txBox="1">
            <a:spLocks noChangeArrowheads="1"/>
          </p:cNvSpPr>
          <p:nvPr/>
        </p:nvSpPr>
        <p:spPr bwMode="auto">
          <a:xfrm>
            <a:off x="2971801" y="2012950"/>
            <a:ext cx="525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0000"/>
                </a:solidFill>
                <a:latin typeface="Garamond" panose="02020404030301010803" pitchFamily="18" charset="0"/>
                <a:ea typeface="宋体" panose="02010600030101010101" pitchFamily="2" charset="-122"/>
              </a:rPr>
              <a:t>rd</a:t>
            </a:r>
          </a:p>
        </p:txBody>
      </p:sp>
      <p:sp>
        <p:nvSpPr>
          <p:cNvPr id="35" name="椭圆 34">
            <a:extLst>
              <a:ext uri="{FF2B5EF4-FFF2-40B4-BE49-F238E27FC236}">
                <a16:creationId xmlns:a16="http://schemas.microsoft.com/office/drawing/2014/main" id="{6F481CB0-3711-4D48-AB59-383B72627488}"/>
              </a:ext>
            </a:extLst>
          </p:cNvPr>
          <p:cNvSpPr/>
          <p:nvPr/>
        </p:nvSpPr>
        <p:spPr>
          <a:xfrm>
            <a:off x="1754188" y="3295651"/>
            <a:ext cx="1955800" cy="385763"/>
          </a:xfrm>
          <a:prstGeom prst="ellipse">
            <a:avLst/>
          </a:prstGeom>
          <a:no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36" name="椭圆 35">
            <a:extLst>
              <a:ext uri="{FF2B5EF4-FFF2-40B4-BE49-F238E27FC236}">
                <a16:creationId xmlns:a16="http://schemas.microsoft.com/office/drawing/2014/main" id="{D3DA5EE1-EC93-4594-A219-C66B560C3D15}"/>
              </a:ext>
            </a:extLst>
          </p:cNvPr>
          <p:cNvSpPr/>
          <p:nvPr/>
        </p:nvSpPr>
        <p:spPr>
          <a:xfrm>
            <a:off x="5273676" y="2235200"/>
            <a:ext cx="625475" cy="1638300"/>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37900" name="TextBox 37">
            <a:extLst>
              <a:ext uri="{FF2B5EF4-FFF2-40B4-BE49-F238E27FC236}">
                <a16:creationId xmlns:a16="http://schemas.microsoft.com/office/drawing/2014/main" id="{567CC7FA-3DB4-426E-BD75-FDB5AD1CAED0}"/>
              </a:ext>
            </a:extLst>
          </p:cNvPr>
          <p:cNvSpPr txBox="1">
            <a:spLocks noChangeArrowheads="1"/>
          </p:cNvSpPr>
          <p:nvPr/>
        </p:nvSpPr>
        <p:spPr bwMode="auto">
          <a:xfrm>
            <a:off x="2286000" y="457200"/>
            <a:ext cx="7881938"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800" b="1">
                <a:solidFill>
                  <a:srgbClr val="FFFFFF"/>
                </a:solidFill>
                <a:latin typeface="Garamond" panose="02020404030301010803" pitchFamily="18" charset="0"/>
                <a:ea typeface="宋体" panose="02010600030101010101" pitchFamily="2" charset="-122"/>
              </a:rPr>
              <a:t>I2</a:t>
            </a:r>
            <a:r>
              <a:rPr lang="zh-CN" altLang="en-US" sz="2800" b="1">
                <a:solidFill>
                  <a:srgbClr val="FFFFFF"/>
                </a:solidFill>
                <a:latin typeface="Garamond" panose="02020404030301010803" pitchFamily="18" charset="0"/>
                <a:ea typeface="宋体" panose="02010600030101010101" pitchFamily="2" charset="-122"/>
              </a:rPr>
              <a:t>进入</a:t>
            </a:r>
            <a:r>
              <a:rPr lang="en-US" altLang="zh-CN" sz="2800" b="1">
                <a:solidFill>
                  <a:srgbClr val="FFFFFF"/>
                </a:solidFill>
                <a:latin typeface="Garamond" panose="02020404030301010803" pitchFamily="18" charset="0"/>
                <a:ea typeface="宋体" panose="02010600030101010101" pitchFamily="2" charset="-122"/>
              </a:rPr>
              <a:t>ID</a:t>
            </a:r>
            <a:r>
              <a:rPr lang="zh-CN" altLang="en-US" sz="2800" b="1">
                <a:solidFill>
                  <a:srgbClr val="FFFFFF"/>
                </a:solidFill>
                <a:latin typeface="Garamond" panose="02020404030301010803" pitchFamily="18" charset="0"/>
                <a:ea typeface="宋体" panose="02010600030101010101" pitchFamily="2" charset="-122"/>
              </a:rPr>
              <a:t>级，比较</a:t>
            </a:r>
            <a:r>
              <a:rPr lang="en-US" altLang="zh-CN" sz="2800" b="1">
                <a:solidFill>
                  <a:srgbClr val="FFFFFF"/>
                </a:solidFill>
                <a:latin typeface="Garamond" panose="02020404030301010803" pitchFamily="18" charset="0"/>
                <a:ea typeface="宋体" panose="02010600030101010101" pitchFamily="2" charset="-122"/>
              </a:rPr>
              <a:t>:</a:t>
            </a:r>
            <a:r>
              <a:rPr lang="zh-CN" altLang="en-US" sz="2800" b="1">
                <a:solidFill>
                  <a:srgbClr val="FFFFFF"/>
                </a:solidFill>
                <a:latin typeface="Garamond" panose="02020404030301010803" pitchFamily="18" charset="0"/>
                <a:ea typeface="宋体" panose="02010600030101010101" pitchFamily="2" charset="-122"/>
              </a:rPr>
              <a:t>  </a:t>
            </a:r>
            <a:r>
              <a:rPr lang="en-US" altLang="zh-CN" sz="2800" b="1">
                <a:solidFill>
                  <a:srgbClr val="FFFF00"/>
                </a:solidFill>
                <a:latin typeface="宋体" panose="02010600030101010101" pitchFamily="2" charset="-122"/>
                <a:ea typeface="宋体" panose="02010600030101010101" pitchFamily="2" charset="-122"/>
              </a:rPr>
              <a:t>I</a:t>
            </a:r>
            <a:r>
              <a:rPr lang="zh-CN" altLang="en-US" sz="2800" b="1">
                <a:solidFill>
                  <a:srgbClr val="FFFF00"/>
                </a:solidFill>
                <a:latin typeface="宋体" panose="02010600030101010101" pitchFamily="2" charset="-122"/>
                <a:ea typeface="宋体" panose="02010600030101010101" pitchFamily="2" charset="-122"/>
              </a:rPr>
              <a:t>D_rs</a:t>
            </a:r>
            <a:r>
              <a:rPr lang="en-US" altLang="zh-CN" sz="2800" b="1">
                <a:solidFill>
                  <a:srgbClr val="FFFF00"/>
                </a:solidFill>
                <a:latin typeface="宋体" panose="02010600030101010101" pitchFamily="2" charset="-122"/>
                <a:ea typeface="宋体" panose="02010600030101010101" pitchFamily="2" charset="-122"/>
              </a:rPr>
              <a:t>1 </a:t>
            </a:r>
            <a:r>
              <a:rPr lang="en-US" altLang="zh-CN" sz="2800" b="1">
                <a:solidFill>
                  <a:srgbClr val="66FFFF"/>
                </a:solidFill>
                <a:latin typeface="宋体" panose="02010600030101010101" pitchFamily="2" charset="-122"/>
                <a:ea typeface="宋体" panose="02010600030101010101" pitchFamily="2" charset="-122"/>
              </a:rPr>
              <a:t>= = </a:t>
            </a:r>
            <a:r>
              <a:rPr lang="zh-CN" altLang="en-US" sz="2800" b="1">
                <a:solidFill>
                  <a:srgbClr val="66FFFF"/>
                </a:solidFill>
                <a:latin typeface="宋体" panose="02010600030101010101" pitchFamily="2" charset="-122"/>
                <a:ea typeface="宋体" panose="02010600030101010101" pitchFamily="2" charset="-122"/>
              </a:rPr>
              <a:t>EXE_rd  ？</a:t>
            </a:r>
            <a:endParaRPr lang="en-US" altLang="zh-CN" sz="2800" b="1">
              <a:solidFill>
                <a:srgbClr val="66FFFF"/>
              </a:solidFill>
              <a:latin typeface="宋体" panose="02010600030101010101" pitchFamily="2" charset="-122"/>
              <a:ea typeface="宋体" panose="02010600030101010101" pitchFamily="2" charset="-122"/>
            </a:endParaRPr>
          </a:p>
          <a:p>
            <a:pPr fontAlgn="base">
              <a:spcBef>
                <a:spcPct val="0"/>
              </a:spcBef>
              <a:spcAft>
                <a:spcPct val="0"/>
              </a:spcAft>
            </a:pPr>
            <a:r>
              <a:rPr lang="en-US" altLang="zh-CN" sz="2800" b="1">
                <a:solidFill>
                  <a:srgbClr val="66FFFF"/>
                </a:solidFill>
                <a:latin typeface="宋体" panose="02010600030101010101" pitchFamily="2" charset="-122"/>
                <a:ea typeface="宋体" panose="02010600030101010101" pitchFamily="2" charset="-122"/>
              </a:rPr>
              <a:t>                 </a:t>
            </a:r>
            <a:r>
              <a:rPr lang="en-US" altLang="zh-CN" sz="2800" b="1">
                <a:solidFill>
                  <a:srgbClr val="FFFF00"/>
                </a:solidFill>
                <a:latin typeface="宋体" panose="02010600030101010101" pitchFamily="2" charset="-122"/>
                <a:ea typeface="宋体" panose="02010600030101010101" pitchFamily="2" charset="-122"/>
              </a:rPr>
              <a:t>I</a:t>
            </a:r>
            <a:r>
              <a:rPr lang="zh-CN" altLang="en-US" sz="2800" b="1">
                <a:solidFill>
                  <a:srgbClr val="FFFF00"/>
                </a:solidFill>
                <a:latin typeface="宋体" panose="02010600030101010101" pitchFamily="2" charset="-122"/>
                <a:ea typeface="宋体" panose="02010600030101010101" pitchFamily="2" charset="-122"/>
              </a:rPr>
              <a:t>D_rs</a:t>
            </a:r>
            <a:r>
              <a:rPr lang="en-US" altLang="zh-CN" sz="2800" b="1">
                <a:solidFill>
                  <a:srgbClr val="FFFF00"/>
                </a:solidFill>
                <a:latin typeface="宋体" panose="02010600030101010101" pitchFamily="2" charset="-122"/>
                <a:ea typeface="宋体" panose="02010600030101010101" pitchFamily="2" charset="-122"/>
              </a:rPr>
              <a:t>2 = </a:t>
            </a:r>
            <a:r>
              <a:rPr lang="en-US" altLang="zh-CN" sz="2800" b="1">
                <a:solidFill>
                  <a:srgbClr val="66FFFF"/>
                </a:solidFill>
                <a:latin typeface="宋体" panose="02010600030101010101" pitchFamily="2" charset="-122"/>
                <a:ea typeface="宋体" panose="02010600030101010101" pitchFamily="2" charset="-122"/>
              </a:rPr>
              <a:t>= </a:t>
            </a:r>
            <a:r>
              <a:rPr lang="zh-CN" altLang="en-US" sz="2800" b="1">
                <a:solidFill>
                  <a:srgbClr val="66FFFF"/>
                </a:solidFill>
                <a:latin typeface="宋体" panose="02010600030101010101" pitchFamily="2" charset="-122"/>
                <a:ea typeface="宋体" panose="02010600030101010101" pitchFamily="2" charset="-122"/>
              </a:rPr>
              <a:t>EXE_rd  ？</a:t>
            </a:r>
            <a:endParaRPr lang="zh-CN" altLang="en-US" sz="2800" b="1">
              <a:solidFill>
                <a:srgbClr val="66FFFF"/>
              </a:solidFill>
              <a:latin typeface="Garamond" panose="02020404030301010803" pitchFamily="18" charset="0"/>
              <a:ea typeface="宋体" panose="02010600030101010101" pitchFamily="2" charset="-122"/>
            </a:endParaRPr>
          </a:p>
        </p:txBody>
      </p:sp>
      <p:sp>
        <p:nvSpPr>
          <p:cNvPr id="37901" name="灯片编号占位符 14">
            <a:extLst>
              <a:ext uri="{FF2B5EF4-FFF2-40B4-BE49-F238E27FC236}">
                <a16:creationId xmlns:a16="http://schemas.microsoft.com/office/drawing/2014/main" id="{C94DB89C-8D06-4FED-80A0-6F805372956D}"/>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8CF9AFB5-7754-4058-BDE4-A91B6E1DC952}" type="slidenum">
              <a:rPr lang="en-US" altLang="zh-CN">
                <a:solidFill>
                  <a:srgbClr val="FFFFFF"/>
                </a:solidFill>
                <a:ea typeface="宋体" panose="02010600030101010101" pitchFamily="2" charset="-122"/>
              </a:rPr>
              <a:pPr fontAlgn="base">
                <a:spcBef>
                  <a:spcPct val="0"/>
                </a:spcBef>
                <a:spcAft>
                  <a:spcPct val="0"/>
                </a:spcAft>
              </a:pPr>
              <a:t>377</a:t>
            </a:fld>
            <a:endParaRPr lang="en-US" altLang="zh-CN">
              <a:solidFill>
                <a:srgbClr val="FFFFFF"/>
              </a:solidFill>
              <a:ea typeface="宋体" panose="02010600030101010101" pitchFamily="2" charset="-122"/>
            </a:endParaRPr>
          </a:p>
        </p:txBody>
      </p:sp>
      <p:sp>
        <p:nvSpPr>
          <p:cNvPr id="37902" name="TextBox 1">
            <a:extLst>
              <a:ext uri="{FF2B5EF4-FFF2-40B4-BE49-F238E27FC236}">
                <a16:creationId xmlns:a16="http://schemas.microsoft.com/office/drawing/2014/main" id="{39968D98-11B0-4537-ADBE-5895848DE788}"/>
              </a:ext>
            </a:extLst>
          </p:cNvPr>
          <p:cNvSpPr txBox="1">
            <a:spLocks noChangeArrowheads="1"/>
          </p:cNvSpPr>
          <p:nvPr/>
        </p:nvSpPr>
        <p:spPr bwMode="auto">
          <a:xfrm>
            <a:off x="5365750" y="3059114"/>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400" b="1">
                <a:solidFill>
                  <a:srgbClr val="FF0000"/>
                </a:solidFill>
                <a:latin typeface="Garamond" panose="02020404030301010803" pitchFamily="18" charset="0"/>
                <a:ea typeface="宋体" panose="02010600030101010101" pitchFamily="2" charset="-122"/>
              </a:rPr>
              <a:t>ID</a:t>
            </a:r>
            <a:endParaRPr lang="zh-CN" altLang="en-US" sz="1400" b="1">
              <a:solidFill>
                <a:srgbClr val="FF0000"/>
              </a:solidFill>
              <a:latin typeface="Garamond" panose="02020404030301010803" pitchFamily="18" charset="0"/>
              <a:ea typeface="宋体" panose="02010600030101010101" pitchFamily="2" charset="-122"/>
            </a:endParaRPr>
          </a:p>
        </p:txBody>
      </p:sp>
      <p:sp>
        <p:nvSpPr>
          <p:cNvPr id="37903" name="TextBox 15">
            <a:extLst>
              <a:ext uri="{FF2B5EF4-FFF2-40B4-BE49-F238E27FC236}">
                <a16:creationId xmlns:a16="http://schemas.microsoft.com/office/drawing/2014/main" id="{3C996A3A-FEA6-47D8-8CA1-E5919F5A168F}"/>
              </a:ext>
            </a:extLst>
          </p:cNvPr>
          <p:cNvSpPr txBox="1">
            <a:spLocks noChangeArrowheads="1"/>
          </p:cNvSpPr>
          <p:nvPr/>
        </p:nvSpPr>
        <p:spPr bwMode="auto">
          <a:xfrm>
            <a:off x="5286375" y="2286001"/>
            <a:ext cx="685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400" b="1">
                <a:solidFill>
                  <a:srgbClr val="FF0000"/>
                </a:solidFill>
                <a:latin typeface="Garamond" panose="02020404030301010803" pitchFamily="18" charset="0"/>
                <a:ea typeface="宋体" panose="02010600030101010101" pitchFamily="2" charset="-122"/>
              </a:rPr>
              <a:t>EXE</a:t>
            </a:r>
            <a:endParaRPr lang="zh-CN" altLang="en-US" sz="1400" b="1">
              <a:solidFill>
                <a:srgbClr val="FF0000"/>
              </a:solidFill>
              <a:latin typeface="Garamond" panose="02020404030301010803" pitchFamily="18" charset="0"/>
              <a:ea typeface="宋体" panose="02010600030101010101" pitchFamily="2" charset="-122"/>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46C5B5D-2149-4AB2-A5B6-A8F5EEB3E953}"/>
              </a:ext>
            </a:extLst>
          </p:cNvPr>
          <p:cNvSpPr txBox="1">
            <a:spLocks noChangeArrowheads="1"/>
          </p:cNvSpPr>
          <p:nvPr/>
        </p:nvSpPr>
        <p:spPr>
          <a:xfrm>
            <a:off x="1981200" y="274638"/>
            <a:ext cx="8229600" cy="1143000"/>
          </a:xfrm>
          <a:prstGeom prst="rect">
            <a:avLst/>
          </a:prstGeom>
        </p:spPr>
        <p:txBody>
          <a:bodyPr/>
          <a:lstStyle/>
          <a:p>
            <a:pPr algn="ctr" eaLnBrk="0" fontAlgn="base" hangingPunct="0">
              <a:spcBef>
                <a:spcPct val="0"/>
              </a:spcBef>
              <a:spcAft>
                <a:spcPct val="0"/>
              </a:spcAft>
              <a:defRPr/>
            </a:pPr>
            <a:r>
              <a:rPr lang="zh-CN" altLang="en-US" sz="3600" b="1" kern="0" dirty="0">
                <a:solidFill>
                  <a:srgbClr val="CCFFFF"/>
                </a:solidFill>
                <a:effectLst>
                  <a:outerShdw blurRad="38100" dist="38100" dir="2700000" algn="tl">
                    <a:srgbClr val="000000"/>
                  </a:outerShdw>
                </a:effectLst>
                <a:latin typeface="Garamond"/>
                <a:ea typeface="宋体"/>
              </a:rPr>
              <a:t>检测</a:t>
            </a:r>
            <a:r>
              <a:rPr lang="en-US" altLang="zh-CN" sz="3600" b="1" kern="0" dirty="0">
                <a:solidFill>
                  <a:srgbClr val="FFFF00"/>
                </a:solidFill>
                <a:effectLst>
                  <a:outerShdw blurRad="38100" dist="38100" dir="2700000" algn="tl">
                    <a:srgbClr val="000000"/>
                  </a:outerShdw>
                </a:effectLst>
                <a:latin typeface="Garamond"/>
                <a:ea typeface="宋体"/>
              </a:rPr>
              <a:t>I2</a:t>
            </a:r>
            <a:r>
              <a:rPr lang="zh-CN" altLang="en-US" sz="3600" b="1" kern="0" dirty="0">
                <a:solidFill>
                  <a:srgbClr val="CCFFFF"/>
                </a:solidFill>
                <a:effectLst>
                  <a:outerShdw blurRad="38100" dist="38100" dir="2700000" algn="tl">
                    <a:srgbClr val="000000"/>
                  </a:outerShdw>
                </a:effectLst>
                <a:latin typeface="Garamond"/>
                <a:ea typeface="宋体"/>
              </a:rPr>
              <a:t>与</a:t>
            </a:r>
            <a:r>
              <a:rPr lang="en-US" altLang="zh-CN" sz="3600" b="1" kern="0" dirty="0">
                <a:solidFill>
                  <a:srgbClr val="FFFF00"/>
                </a:solidFill>
                <a:effectLst>
                  <a:outerShdw blurRad="38100" dist="38100" dir="2700000" algn="tl">
                    <a:srgbClr val="000000"/>
                  </a:outerShdw>
                </a:effectLst>
                <a:latin typeface="Garamond"/>
                <a:ea typeface="宋体"/>
              </a:rPr>
              <a:t>I1</a:t>
            </a:r>
            <a:r>
              <a:rPr lang="zh-CN" altLang="en-US" sz="3600" b="1" kern="0" dirty="0">
                <a:solidFill>
                  <a:srgbClr val="CCFFFF"/>
                </a:solidFill>
                <a:effectLst>
                  <a:outerShdw blurRad="38100" dist="38100" dir="2700000" algn="tl">
                    <a:srgbClr val="000000"/>
                  </a:outerShdw>
                </a:effectLst>
                <a:latin typeface="Garamond"/>
                <a:ea typeface="宋体"/>
              </a:rPr>
              <a:t>数据相关</a:t>
            </a:r>
            <a:endParaRPr lang="en-US" altLang="zh-CN" sz="3600" b="1" kern="0" dirty="0">
              <a:solidFill>
                <a:srgbClr val="CCFFFF"/>
              </a:solidFill>
              <a:effectLst>
                <a:outerShdw blurRad="38100" dist="38100" dir="2700000" algn="tl">
                  <a:srgbClr val="000000"/>
                </a:outerShdw>
              </a:effectLst>
              <a:latin typeface="Arial" panose="020B0604020202020204" pitchFamily="34" charset="0"/>
              <a:ea typeface="宋体"/>
            </a:endParaRPr>
          </a:p>
        </p:txBody>
      </p:sp>
      <p:pic>
        <p:nvPicPr>
          <p:cNvPr id="38914" name="Picture 2" descr="4">
            <a:extLst>
              <a:ext uri="{FF2B5EF4-FFF2-40B4-BE49-F238E27FC236}">
                <a16:creationId xmlns:a16="http://schemas.microsoft.com/office/drawing/2014/main" id="{4A9827EA-9E9B-4C07-B262-AFAAF6408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2209800"/>
            <a:ext cx="8507413"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ext Box 4">
            <a:extLst>
              <a:ext uri="{FF2B5EF4-FFF2-40B4-BE49-F238E27FC236}">
                <a16:creationId xmlns:a16="http://schemas.microsoft.com/office/drawing/2014/main" id="{76AE701D-F7FF-458A-828F-AFB86CBCCCD4}"/>
              </a:ext>
            </a:extLst>
          </p:cNvPr>
          <p:cNvSpPr txBox="1">
            <a:spLocks noChangeArrowheads="1"/>
          </p:cNvSpPr>
          <p:nvPr/>
        </p:nvSpPr>
        <p:spPr bwMode="auto">
          <a:xfrm>
            <a:off x="3625850" y="2438400"/>
            <a:ext cx="526106" cy="707886"/>
          </a:xfrm>
          <a:prstGeom prst="rect">
            <a:avLst/>
          </a:prstGeom>
          <a:solidFill>
            <a:srgbClr val="00B050"/>
          </a:solidFill>
          <a:ln w="9525">
            <a:solidFill>
              <a:srgbClr val="C00000"/>
            </a:solidFill>
            <a:miter lim="800000"/>
            <a:headEnd/>
            <a:tailEnd/>
          </a:ln>
        </p:spPr>
        <p:txBody>
          <a:bodyPr wrap="none">
            <a:spAutoFit/>
          </a:bodyPr>
          <a:lstStyle/>
          <a:p>
            <a:pPr fontAlgn="base">
              <a:spcBef>
                <a:spcPct val="0"/>
              </a:spcBef>
              <a:spcAft>
                <a:spcPct val="0"/>
              </a:spcAft>
            </a:pPr>
            <a:r>
              <a:rPr lang="en-US" altLang="zh-CN" sz="2000" b="1">
                <a:solidFill>
                  <a:srgbClr val="FFFFFF"/>
                </a:solidFill>
                <a:latin typeface="Times New Roman" panose="02020603050405020304" pitchFamily="18" charset="0"/>
                <a:ea typeface="宋体" panose="02010600030101010101" pitchFamily="2" charset="-122"/>
              </a:rPr>
              <a:t>rs1</a:t>
            </a:r>
          </a:p>
          <a:p>
            <a:pPr fontAlgn="base">
              <a:spcBef>
                <a:spcPct val="0"/>
              </a:spcBef>
              <a:spcAft>
                <a:spcPct val="0"/>
              </a:spcAft>
            </a:pPr>
            <a:r>
              <a:rPr lang="en-US" altLang="zh-CN" sz="2000" b="1">
                <a:solidFill>
                  <a:srgbClr val="FFFFFF"/>
                </a:solidFill>
                <a:latin typeface="Times New Roman" panose="02020603050405020304" pitchFamily="18" charset="0"/>
                <a:ea typeface="宋体" panose="02010600030101010101" pitchFamily="2" charset="-122"/>
              </a:rPr>
              <a:t>rs2</a:t>
            </a:r>
            <a:endParaRPr lang="en-US" altLang="zh-CN" sz="2400" b="1">
              <a:solidFill>
                <a:srgbClr val="FFFFFF"/>
              </a:solidFill>
              <a:latin typeface="Times New Roman" panose="02020603050405020304" pitchFamily="18" charset="0"/>
              <a:ea typeface="宋体" panose="02010600030101010101" pitchFamily="2" charset="-122"/>
            </a:endParaRPr>
          </a:p>
        </p:txBody>
      </p:sp>
      <p:sp>
        <p:nvSpPr>
          <p:cNvPr id="38916" name="Text Box 5">
            <a:extLst>
              <a:ext uri="{FF2B5EF4-FFF2-40B4-BE49-F238E27FC236}">
                <a16:creationId xmlns:a16="http://schemas.microsoft.com/office/drawing/2014/main" id="{6897B519-ABAC-47C2-9371-927011DA00B6}"/>
              </a:ext>
            </a:extLst>
          </p:cNvPr>
          <p:cNvSpPr txBox="1">
            <a:spLocks noChangeArrowheads="1"/>
          </p:cNvSpPr>
          <p:nvPr/>
        </p:nvSpPr>
        <p:spPr bwMode="auto">
          <a:xfrm>
            <a:off x="5535613" y="2743200"/>
            <a:ext cx="441146" cy="400110"/>
          </a:xfrm>
          <a:prstGeom prst="rect">
            <a:avLst/>
          </a:prstGeom>
          <a:solidFill>
            <a:srgbClr val="00B050"/>
          </a:solidFill>
          <a:ln w="9525">
            <a:solidFill>
              <a:srgbClr val="C00000"/>
            </a:solidFill>
            <a:miter lim="800000"/>
            <a:headEnd/>
            <a:tailEnd/>
          </a:ln>
        </p:spPr>
        <p:txBody>
          <a:bodyPr wrap="none">
            <a:spAutoFit/>
          </a:bodyPr>
          <a:lstStyle/>
          <a:p>
            <a:pPr fontAlgn="base">
              <a:spcBef>
                <a:spcPct val="0"/>
              </a:spcBef>
              <a:spcAft>
                <a:spcPct val="0"/>
              </a:spcAft>
            </a:pPr>
            <a:r>
              <a:rPr lang="en-US" altLang="zh-CN" sz="2000" b="1">
                <a:solidFill>
                  <a:srgbClr val="FFFFFF"/>
                </a:solidFill>
                <a:latin typeface="Times New Roman" panose="02020603050405020304" pitchFamily="18" charset="0"/>
                <a:ea typeface="宋体" panose="02010600030101010101" pitchFamily="2" charset="-122"/>
              </a:rPr>
              <a:t>rd</a:t>
            </a:r>
            <a:endParaRPr lang="en-US" altLang="zh-CN" sz="2400" b="1">
              <a:solidFill>
                <a:srgbClr val="FFFFFF"/>
              </a:solidFill>
              <a:latin typeface="Times New Roman" panose="02020603050405020304" pitchFamily="18" charset="0"/>
              <a:ea typeface="宋体" panose="02010600030101010101" pitchFamily="2" charset="-122"/>
            </a:endParaRPr>
          </a:p>
        </p:txBody>
      </p:sp>
      <p:sp>
        <p:nvSpPr>
          <p:cNvPr id="38917" name="Oval 8">
            <a:extLst>
              <a:ext uri="{FF2B5EF4-FFF2-40B4-BE49-F238E27FC236}">
                <a16:creationId xmlns:a16="http://schemas.microsoft.com/office/drawing/2014/main" id="{2CC328AF-24E5-4283-ACAA-DD4176E90E8C}"/>
              </a:ext>
            </a:extLst>
          </p:cNvPr>
          <p:cNvSpPr>
            <a:spLocks noChangeArrowheads="1"/>
          </p:cNvSpPr>
          <p:nvPr/>
        </p:nvSpPr>
        <p:spPr bwMode="auto">
          <a:xfrm>
            <a:off x="3790950" y="838200"/>
            <a:ext cx="4383088" cy="1752600"/>
          </a:xfrm>
          <a:prstGeom prst="ellipse">
            <a:avLst/>
          </a:prstGeom>
          <a:solidFill>
            <a:srgbClr val="00B050"/>
          </a:solidFill>
          <a:ln w="28575">
            <a:solidFill>
              <a:srgbClr val="C00000"/>
            </a:solidFill>
            <a:round/>
            <a:headEnd/>
            <a:tailEnd/>
          </a:ln>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38918" name="Text Box 9">
            <a:extLst>
              <a:ext uri="{FF2B5EF4-FFF2-40B4-BE49-F238E27FC236}">
                <a16:creationId xmlns:a16="http://schemas.microsoft.com/office/drawing/2014/main" id="{D7DCD1E7-1E5A-4601-B9A5-D4C60C99024A}"/>
              </a:ext>
            </a:extLst>
          </p:cNvPr>
          <p:cNvSpPr txBox="1">
            <a:spLocks noChangeArrowheads="1"/>
          </p:cNvSpPr>
          <p:nvPr/>
        </p:nvSpPr>
        <p:spPr bwMode="auto">
          <a:xfrm>
            <a:off x="4571979" y="1157289"/>
            <a:ext cx="2808333" cy="969561"/>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lnSpc>
                <a:spcPct val="150000"/>
              </a:lnSpc>
              <a:spcBef>
                <a:spcPct val="0"/>
              </a:spcBef>
              <a:spcAft>
                <a:spcPct val="0"/>
              </a:spcAft>
            </a:pPr>
            <a:r>
              <a:rPr lang="en-US" altLang="zh-CN" sz="2000" b="1">
                <a:solidFill>
                  <a:srgbClr val="FFFF00"/>
                </a:solidFill>
                <a:latin typeface="Garamond" panose="02020404030301010803" pitchFamily="18" charset="0"/>
                <a:ea typeface="宋体" panose="02010600030101010101" pitchFamily="2" charset="-122"/>
              </a:rPr>
              <a:t>  ID_rs1</a:t>
            </a:r>
            <a:r>
              <a:rPr lang="en-US" altLang="zh-CN" sz="2000" b="1">
                <a:solidFill>
                  <a:srgbClr val="FFFFFF"/>
                </a:solidFill>
                <a:latin typeface="Garamond" panose="02020404030301010803" pitchFamily="18" charset="0"/>
                <a:ea typeface="宋体" panose="02010600030101010101" pitchFamily="2" charset="-122"/>
              </a:rPr>
              <a:t> =? EXE_ rd   √ </a:t>
            </a:r>
          </a:p>
          <a:p>
            <a:pPr algn="ctr" fontAlgn="base">
              <a:lnSpc>
                <a:spcPct val="150000"/>
              </a:lnSpc>
              <a:spcBef>
                <a:spcPct val="0"/>
              </a:spcBef>
              <a:spcAft>
                <a:spcPct val="0"/>
              </a:spcAft>
            </a:pPr>
            <a:r>
              <a:rPr lang="en-US" altLang="zh-CN" sz="2000" b="1">
                <a:solidFill>
                  <a:srgbClr val="FFFF00"/>
                </a:solidFill>
                <a:latin typeface="Garamond" panose="02020404030301010803" pitchFamily="18" charset="0"/>
                <a:ea typeface="宋体" panose="02010600030101010101" pitchFamily="2" charset="-122"/>
              </a:rPr>
              <a:t>ID_rs2 </a:t>
            </a:r>
            <a:r>
              <a:rPr lang="en-US" altLang="zh-CN" sz="2000" b="1">
                <a:solidFill>
                  <a:srgbClr val="FFFFFF"/>
                </a:solidFill>
                <a:latin typeface="Garamond" panose="02020404030301010803" pitchFamily="18" charset="0"/>
                <a:ea typeface="宋体" panose="02010600030101010101" pitchFamily="2" charset="-122"/>
              </a:rPr>
              <a:t>=? EXE_rd     </a:t>
            </a:r>
            <a:endParaRPr lang="en-US" altLang="zh-CN" sz="2400" b="1">
              <a:solidFill>
                <a:srgbClr val="FFFFFF"/>
              </a:solidFill>
              <a:latin typeface="Times New Roman" panose="02020603050405020304" pitchFamily="18" charset="0"/>
              <a:ea typeface="宋体" panose="02010600030101010101" pitchFamily="2" charset="-122"/>
            </a:endParaRPr>
          </a:p>
        </p:txBody>
      </p:sp>
      <p:grpSp>
        <p:nvGrpSpPr>
          <p:cNvPr id="3" name="Group 10">
            <a:extLst>
              <a:ext uri="{FF2B5EF4-FFF2-40B4-BE49-F238E27FC236}">
                <a16:creationId xmlns:a16="http://schemas.microsoft.com/office/drawing/2014/main" id="{E6967CA7-7905-4A04-A0D4-3D0B733BBBE1}"/>
              </a:ext>
            </a:extLst>
          </p:cNvPr>
          <p:cNvGrpSpPr/>
          <p:nvPr/>
        </p:nvGrpSpPr>
        <p:grpSpPr bwMode="auto">
          <a:xfrm>
            <a:off x="6023616" y="2514599"/>
            <a:ext cx="909536" cy="457200"/>
            <a:chOff x="2928" y="1728"/>
            <a:chExt cx="528" cy="288"/>
          </a:xfrm>
          <a:solidFill>
            <a:srgbClr val="00B050"/>
          </a:solidFill>
        </p:grpSpPr>
        <p:sp>
          <p:nvSpPr>
            <p:cNvPr id="11" name="Line 11">
              <a:extLst>
                <a:ext uri="{FF2B5EF4-FFF2-40B4-BE49-F238E27FC236}">
                  <a16:creationId xmlns:a16="http://schemas.microsoft.com/office/drawing/2014/main" id="{CDE03B8F-42A8-4F02-AD58-16434CA15A75}"/>
                </a:ext>
              </a:extLst>
            </p:cNvPr>
            <p:cNvSpPr>
              <a:spLocks noChangeShapeType="1"/>
            </p:cNvSpPr>
            <p:nvPr/>
          </p:nvSpPr>
          <p:spPr bwMode="auto">
            <a:xfrm>
              <a:off x="2928" y="2016"/>
              <a:ext cx="528" cy="0"/>
            </a:xfrm>
            <a:prstGeom prst="line">
              <a:avLst/>
            </a:prstGeom>
            <a:grpFill/>
            <a:ln w="28575">
              <a:solidFill>
                <a:srgbClr val="C00000"/>
              </a:solidFill>
              <a:round/>
            </a:ln>
          </p:spPr>
          <p:txBody>
            <a:bodyPr wrap="none" anchor="ctr"/>
            <a:lstStyle/>
            <a:p>
              <a:pPr fontAlgn="base">
                <a:spcBef>
                  <a:spcPct val="0"/>
                </a:spcBef>
                <a:spcAft>
                  <a:spcPct val="0"/>
                </a:spcAft>
                <a:defRPr/>
              </a:pPr>
              <a:endParaRPr lang="zh-CN" altLang="en-US">
                <a:solidFill>
                  <a:srgbClr val="FFFFFF"/>
                </a:solidFill>
                <a:latin typeface="Garamond" panose="02020404030301010803" pitchFamily="18" charset="0"/>
                <a:ea typeface="宋体" panose="02010600030101010101" pitchFamily="2" charset="-122"/>
              </a:endParaRPr>
            </a:p>
          </p:txBody>
        </p:sp>
        <p:sp>
          <p:nvSpPr>
            <p:cNvPr id="12" name="Line 12">
              <a:extLst>
                <a:ext uri="{FF2B5EF4-FFF2-40B4-BE49-F238E27FC236}">
                  <a16:creationId xmlns:a16="http://schemas.microsoft.com/office/drawing/2014/main" id="{070366FA-2DFB-4070-A892-81C9614F942C}"/>
                </a:ext>
              </a:extLst>
            </p:cNvPr>
            <p:cNvSpPr>
              <a:spLocks noChangeShapeType="1"/>
            </p:cNvSpPr>
            <p:nvPr/>
          </p:nvSpPr>
          <p:spPr bwMode="auto">
            <a:xfrm flipV="1">
              <a:off x="3456" y="1728"/>
              <a:ext cx="0" cy="288"/>
            </a:xfrm>
            <a:prstGeom prst="line">
              <a:avLst/>
            </a:prstGeom>
            <a:grpFill/>
            <a:ln w="28575">
              <a:solidFill>
                <a:srgbClr val="C00000"/>
              </a:solidFill>
              <a:round/>
              <a:tailEnd type="triangle" w="med" len="med"/>
            </a:ln>
          </p:spPr>
          <p:txBody>
            <a:bodyPr wrap="none" anchor="ctr"/>
            <a:lstStyle/>
            <a:p>
              <a:pPr fontAlgn="base">
                <a:spcBef>
                  <a:spcPct val="0"/>
                </a:spcBef>
                <a:spcAft>
                  <a:spcPct val="0"/>
                </a:spcAft>
                <a:defRPr/>
              </a:pPr>
              <a:endParaRPr lang="zh-CN" altLang="en-US">
                <a:solidFill>
                  <a:srgbClr val="FFFFFF"/>
                </a:solidFill>
                <a:latin typeface="Garamond" panose="02020404030301010803" pitchFamily="18" charset="0"/>
                <a:ea typeface="宋体" panose="02010600030101010101" pitchFamily="2" charset="-122"/>
              </a:endParaRPr>
            </a:p>
          </p:txBody>
        </p:sp>
      </p:grpSp>
      <p:sp>
        <p:nvSpPr>
          <p:cNvPr id="38920" name="Line 24">
            <a:extLst>
              <a:ext uri="{FF2B5EF4-FFF2-40B4-BE49-F238E27FC236}">
                <a16:creationId xmlns:a16="http://schemas.microsoft.com/office/drawing/2014/main" id="{A562BD48-A9EE-43D9-AF6E-A1F79521D3C2}"/>
              </a:ext>
            </a:extLst>
          </p:cNvPr>
          <p:cNvSpPr>
            <a:spLocks noChangeShapeType="1"/>
          </p:cNvSpPr>
          <p:nvPr/>
        </p:nvSpPr>
        <p:spPr bwMode="auto">
          <a:xfrm flipV="1">
            <a:off x="3911600" y="2209800"/>
            <a:ext cx="285750" cy="228600"/>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38921" name="TextBox 25">
            <a:extLst>
              <a:ext uri="{FF2B5EF4-FFF2-40B4-BE49-F238E27FC236}">
                <a16:creationId xmlns:a16="http://schemas.microsoft.com/office/drawing/2014/main" id="{5AB33B7E-2AD6-4309-9741-30F67D80EF10}"/>
              </a:ext>
            </a:extLst>
          </p:cNvPr>
          <p:cNvSpPr txBox="1">
            <a:spLocks noChangeArrowheads="1"/>
          </p:cNvSpPr>
          <p:nvPr/>
        </p:nvSpPr>
        <p:spPr bwMode="auto">
          <a:xfrm>
            <a:off x="2057400" y="6248400"/>
            <a:ext cx="5943600" cy="3698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0070C0"/>
                </a:solidFill>
                <a:latin typeface="Garamond" panose="02020404030301010803" pitchFamily="18" charset="0"/>
                <a:ea typeface="宋体" panose="02010600030101010101" pitchFamily="2" charset="-122"/>
              </a:rPr>
              <a:t>I3</a:t>
            </a:r>
            <a:r>
              <a:rPr lang="zh-CN" altLang="en-US" b="1">
                <a:solidFill>
                  <a:srgbClr val="0070C0"/>
                </a:solidFill>
                <a:latin typeface="Garamond" panose="02020404030301010803" pitchFamily="18" charset="0"/>
                <a:ea typeface="宋体" panose="02010600030101010101" pitchFamily="2" charset="-122"/>
              </a:rPr>
              <a:t>：</a:t>
            </a:r>
            <a:r>
              <a:rPr lang="en-US" altLang="zh-CN" b="1">
                <a:solidFill>
                  <a:srgbClr val="0070C0"/>
                </a:solidFill>
                <a:latin typeface="Garamond" panose="02020404030301010803" pitchFamily="18" charset="0"/>
                <a:ea typeface="宋体" panose="02010600030101010101" pitchFamily="2" charset="-122"/>
              </a:rPr>
              <a:t>and  r6, r7, r1    </a:t>
            </a:r>
            <a:r>
              <a:rPr lang="en-US" altLang="zh-CN" b="1">
                <a:solidFill>
                  <a:srgbClr val="C00000"/>
                </a:solidFill>
                <a:latin typeface="Garamond" panose="02020404030301010803" pitchFamily="18" charset="0"/>
                <a:ea typeface="宋体" panose="02010600030101010101" pitchFamily="2" charset="-122"/>
              </a:rPr>
              <a:t>I2</a:t>
            </a:r>
            <a:r>
              <a:rPr lang="zh-CN" altLang="en-US" b="1">
                <a:solidFill>
                  <a:srgbClr val="C00000"/>
                </a:solidFill>
                <a:latin typeface="Garamond" panose="02020404030301010803" pitchFamily="18" charset="0"/>
                <a:ea typeface="宋体" panose="02010600030101010101" pitchFamily="2" charset="-122"/>
              </a:rPr>
              <a:t>：</a:t>
            </a:r>
            <a:r>
              <a:rPr lang="en-US" altLang="zh-CN" b="1">
                <a:solidFill>
                  <a:srgbClr val="0070C0"/>
                </a:solidFill>
                <a:latin typeface="Garamond" panose="02020404030301010803" pitchFamily="18" charset="0"/>
                <a:ea typeface="宋体" panose="02010600030101010101" pitchFamily="2" charset="-122"/>
              </a:rPr>
              <a:t>sub  r4</a:t>
            </a:r>
            <a:r>
              <a:rPr lang="en-US" altLang="zh-CN" b="1">
                <a:solidFill>
                  <a:srgbClr val="FF0000"/>
                </a:solidFill>
                <a:latin typeface="Garamond" panose="02020404030301010803" pitchFamily="18" charset="0"/>
                <a:ea typeface="宋体" panose="02010600030101010101" pitchFamily="2" charset="-122"/>
              </a:rPr>
              <a:t>, r1, </a:t>
            </a:r>
            <a:r>
              <a:rPr lang="en-US" altLang="zh-CN" b="1">
                <a:solidFill>
                  <a:srgbClr val="C00000"/>
                </a:solidFill>
                <a:latin typeface="Garamond" panose="02020404030301010803" pitchFamily="18" charset="0"/>
                <a:ea typeface="宋体" panose="02010600030101010101" pitchFamily="2" charset="-122"/>
              </a:rPr>
              <a:t>r5</a:t>
            </a:r>
            <a:r>
              <a:rPr lang="en-US" altLang="zh-CN" b="1">
                <a:solidFill>
                  <a:srgbClr val="FF0000"/>
                </a:solidFill>
                <a:latin typeface="Garamond" panose="02020404030301010803" pitchFamily="18" charset="0"/>
                <a:ea typeface="宋体" panose="02010600030101010101" pitchFamily="2" charset="-122"/>
              </a:rPr>
              <a:t>      </a:t>
            </a:r>
            <a:r>
              <a:rPr lang="en-US" altLang="zh-CN" b="1">
                <a:solidFill>
                  <a:srgbClr val="C00000"/>
                </a:solidFill>
                <a:latin typeface="Garamond" panose="02020404030301010803" pitchFamily="18" charset="0"/>
                <a:ea typeface="宋体" panose="02010600030101010101" pitchFamily="2" charset="-122"/>
              </a:rPr>
              <a:t> I1</a:t>
            </a:r>
            <a:r>
              <a:rPr lang="zh-CN" altLang="en-US" b="1">
                <a:solidFill>
                  <a:srgbClr val="C00000"/>
                </a:solidFill>
                <a:latin typeface="Garamond" panose="02020404030301010803" pitchFamily="18" charset="0"/>
                <a:ea typeface="宋体" panose="02010600030101010101" pitchFamily="2" charset="-122"/>
              </a:rPr>
              <a:t>：</a:t>
            </a:r>
            <a:r>
              <a:rPr lang="en-US" altLang="zh-CN" b="1">
                <a:solidFill>
                  <a:srgbClr val="0070C0"/>
                </a:solidFill>
                <a:latin typeface="Garamond" panose="02020404030301010803" pitchFamily="18" charset="0"/>
                <a:ea typeface="宋体" panose="02010600030101010101" pitchFamily="2" charset="-122"/>
              </a:rPr>
              <a:t>add</a:t>
            </a:r>
            <a:r>
              <a:rPr lang="en-US" altLang="zh-CN" b="1">
                <a:solidFill>
                  <a:srgbClr val="FF0000"/>
                </a:solidFill>
                <a:latin typeface="Garamond" panose="02020404030301010803" pitchFamily="18" charset="0"/>
                <a:ea typeface="宋体" panose="02010600030101010101" pitchFamily="2" charset="-122"/>
              </a:rPr>
              <a:t>  r1, </a:t>
            </a:r>
            <a:r>
              <a:rPr lang="en-US" altLang="zh-CN" b="1">
                <a:solidFill>
                  <a:srgbClr val="0070C0"/>
                </a:solidFill>
                <a:latin typeface="Garamond" panose="02020404030301010803" pitchFamily="18" charset="0"/>
                <a:ea typeface="宋体" panose="02010600030101010101" pitchFamily="2" charset="-122"/>
              </a:rPr>
              <a:t>r2, r3</a:t>
            </a:r>
            <a:endParaRPr lang="zh-CN" altLang="en-US" b="1">
              <a:solidFill>
                <a:srgbClr val="0070C0"/>
              </a:solidFill>
              <a:latin typeface="Garamond" panose="02020404030301010803" pitchFamily="18" charset="0"/>
              <a:ea typeface="宋体" panose="02010600030101010101" pitchFamily="2" charset="-122"/>
            </a:endParaRPr>
          </a:p>
        </p:txBody>
      </p:sp>
      <p:sp>
        <p:nvSpPr>
          <p:cNvPr id="38922" name="灯片编号占位符 20">
            <a:extLst>
              <a:ext uri="{FF2B5EF4-FFF2-40B4-BE49-F238E27FC236}">
                <a16:creationId xmlns:a16="http://schemas.microsoft.com/office/drawing/2014/main" id="{B0707D6B-6A8A-4DBF-AAEB-135FD4730E95}"/>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3D547FC9-ECC5-47C3-BAD1-96916DFBC254}" type="slidenum">
              <a:rPr lang="en-US" altLang="zh-CN">
                <a:solidFill>
                  <a:srgbClr val="FFFFFF"/>
                </a:solidFill>
                <a:ea typeface="宋体" panose="02010600030101010101" pitchFamily="2" charset="-122"/>
              </a:rPr>
              <a:pPr fontAlgn="base">
                <a:spcBef>
                  <a:spcPct val="0"/>
                </a:spcBef>
                <a:spcAft>
                  <a:spcPct val="0"/>
                </a:spcAft>
              </a:pPr>
              <a:t>378</a:t>
            </a:fld>
            <a:endParaRPr lang="en-US" altLang="zh-CN">
              <a:solidFill>
                <a:srgbClr val="FFFFFF"/>
              </a:solidFill>
              <a:ea typeface="宋体" panose="02010600030101010101" pitchFamily="2" charset="-122"/>
            </a:endParaRPr>
          </a:p>
        </p:txBody>
      </p:sp>
      <p:cxnSp>
        <p:nvCxnSpPr>
          <p:cNvPr id="30" name="直接箭头连接符 29">
            <a:extLst>
              <a:ext uri="{FF2B5EF4-FFF2-40B4-BE49-F238E27FC236}">
                <a16:creationId xmlns:a16="http://schemas.microsoft.com/office/drawing/2014/main" id="{DB142AE4-3F9B-4092-AE01-EFFC8FBB53B8}"/>
              </a:ext>
            </a:extLst>
          </p:cNvPr>
          <p:cNvCxnSpPr/>
          <p:nvPr/>
        </p:nvCxnSpPr>
        <p:spPr>
          <a:xfrm rot="5400000">
            <a:off x="5943600" y="2971800"/>
            <a:ext cx="533400" cy="533400"/>
          </a:xfrm>
          <a:prstGeom prst="straightConnector1">
            <a:avLst/>
          </a:prstGeom>
          <a:ln>
            <a:solidFill>
              <a:srgbClr val="FF00FF"/>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9937" name="Group 21">
            <a:extLst>
              <a:ext uri="{FF2B5EF4-FFF2-40B4-BE49-F238E27FC236}">
                <a16:creationId xmlns:a16="http://schemas.microsoft.com/office/drawing/2014/main" id="{C7EEC2A6-2272-4F55-8A01-7F965EFD12DB}"/>
              </a:ext>
            </a:extLst>
          </p:cNvPr>
          <p:cNvGrpSpPr>
            <a:grpSpLocks/>
          </p:cNvGrpSpPr>
          <p:nvPr/>
        </p:nvGrpSpPr>
        <p:grpSpPr bwMode="auto">
          <a:xfrm>
            <a:off x="1676400" y="2133600"/>
            <a:ext cx="8991600" cy="4724400"/>
            <a:chOff x="96" y="1584"/>
            <a:chExt cx="5664" cy="2620"/>
          </a:xfrm>
        </p:grpSpPr>
        <p:grpSp>
          <p:nvGrpSpPr>
            <p:cNvPr id="39938" name="Group 7">
              <a:extLst>
                <a:ext uri="{FF2B5EF4-FFF2-40B4-BE49-F238E27FC236}">
                  <a16:creationId xmlns:a16="http://schemas.microsoft.com/office/drawing/2014/main" id="{FC5ABFBB-2B80-4825-899F-76F72B8617C4}"/>
                </a:ext>
              </a:extLst>
            </p:cNvPr>
            <p:cNvGrpSpPr>
              <a:grpSpLocks/>
            </p:cNvGrpSpPr>
            <p:nvPr/>
          </p:nvGrpSpPr>
          <p:grpSpPr bwMode="auto">
            <a:xfrm>
              <a:off x="96" y="1584"/>
              <a:ext cx="5664" cy="2620"/>
              <a:chOff x="0" y="912"/>
              <a:chExt cx="5760" cy="2812"/>
            </a:xfrm>
          </p:grpSpPr>
          <p:pic>
            <p:nvPicPr>
              <p:cNvPr id="39939" name="Picture 8" descr="34">
                <a:extLst>
                  <a:ext uri="{FF2B5EF4-FFF2-40B4-BE49-F238E27FC236}">
                    <a16:creationId xmlns:a16="http://schemas.microsoft.com/office/drawing/2014/main" id="{6C6D2199-0D74-4726-96EC-3ABBA3021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2"/>
                <a:ext cx="5760" cy="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Line 10">
                <a:extLst>
                  <a:ext uri="{FF2B5EF4-FFF2-40B4-BE49-F238E27FC236}">
                    <a16:creationId xmlns:a16="http://schemas.microsoft.com/office/drawing/2014/main" id="{85208F46-19D5-49C0-841F-C5C7A2B18A3B}"/>
                  </a:ext>
                </a:extLst>
              </p:cNvPr>
              <p:cNvSpPr>
                <a:spLocks noChangeShapeType="1"/>
              </p:cNvSpPr>
              <p:nvPr/>
            </p:nvSpPr>
            <p:spPr bwMode="auto">
              <a:xfrm>
                <a:off x="672" y="1584"/>
                <a:ext cx="288" cy="768"/>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39941" name="Line 11">
              <a:extLst>
                <a:ext uri="{FF2B5EF4-FFF2-40B4-BE49-F238E27FC236}">
                  <a16:creationId xmlns:a16="http://schemas.microsoft.com/office/drawing/2014/main" id="{50B5302A-AA8A-444E-8733-570ADA0C1E74}"/>
                </a:ext>
              </a:extLst>
            </p:cNvPr>
            <p:cNvSpPr>
              <a:spLocks noChangeShapeType="1"/>
            </p:cNvSpPr>
            <p:nvPr/>
          </p:nvSpPr>
          <p:spPr bwMode="auto">
            <a:xfrm flipV="1">
              <a:off x="912" y="2556"/>
              <a:ext cx="384" cy="348"/>
            </a:xfrm>
            <a:prstGeom prst="line">
              <a:avLst/>
            </a:prstGeom>
            <a:noFill/>
            <a:ln w="952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39942" name="Line 12">
              <a:extLst>
                <a:ext uri="{FF2B5EF4-FFF2-40B4-BE49-F238E27FC236}">
                  <a16:creationId xmlns:a16="http://schemas.microsoft.com/office/drawing/2014/main" id="{4A802A4C-83EB-4699-BAF5-688DA029CE95}"/>
                </a:ext>
              </a:extLst>
            </p:cNvPr>
            <p:cNvSpPr>
              <a:spLocks noChangeShapeType="1"/>
            </p:cNvSpPr>
            <p:nvPr/>
          </p:nvSpPr>
          <p:spPr bwMode="auto">
            <a:xfrm flipV="1">
              <a:off x="1154" y="2771"/>
              <a:ext cx="141" cy="178"/>
            </a:xfrm>
            <a:prstGeom prst="line">
              <a:avLst/>
            </a:prstGeom>
            <a:noFill/>
            <a:ln w="952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39943" name="Text Box 13">
              <a:extLst>
                <a:ext uri="{FF2B5EF4-FFF2-40B4-BE49-F238E27FC236}">
                  <a16:creationId xmlns:a16="http://schemas.microsoft.com/office/drawing/2014/main" id="{B945A1DA-4239-40CF-B5B8-EEF682C2B860}"/>
                </a:ext>
              </a:extLst>
            </p:cNvPr>
            <p:cNvSpPr txBox="1">
              <a:spLocks noChangeArrowheads="1"/>
            </p:cNvSpPr>
            <p:nvPr/>
          </p:nvSpPr>
          <p:spPr bwMode="auto">
            <a:xfrm>
              <a:off x="1200" y="2387"/>
              <a:ext cx="331"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0000"/>
                  </a:solidFill>
                  <a:latin typeface="Garamond" panose="02020404030301010803" pitchFamily="18" charset="0"/>
                  <a:ea typeface="宋体" panose="02010600030101010101" pitchFamily="2" charset="-122"/>
                </a:rPr>
                <a:t>rs1</a:t>
              </a:r>
            </a:p>
          </p:txBody>
        </p:sp>
        <p:sp>
          <p:nvSpPr>
            <p:cNvPr id="39944" name="Text Box 14">
              <a:extLst>
                <a:ext uri="{FF2B5EF4-FFF2-40B4-BE49-F238E27FC236}">
                  <a16:creationId xmlns:a16="http://schemas.microsoft.com/office/drawing/2014/main" id="{9733CAE4-EEDF-4F53-B379-C0CDCF2B78E1}"/>
                </a:ext>
              </a:extLst>
            </p:cNvPr>
            <p:cNvSpPr txBox="1">
              <a:spLocks noChangeArrowheads="1"/>
            </p:cNvSpPr>
            <p:nvPr/>
          </p:nvSpPr>
          <p:spPr bwMode="auto">
            <a:xfrm>
              <a:off x="1248" y="2592"/>
              <a:ext cx="330"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0000"/>
                  </a:solidFill>
                  <a:latin typeface="Garamond" panose="02020404030301010803" pitchFamily="18" charset="0"/>
                  <a:ea typeface="宋体" panose="02010600030101010101" pitchFamily="2" charset="-122"/>
                </a:rPr>
                <a:t>rs2</a:t>
              </a:r>
            </a:p>
          </p:txBody>
        </p:sp>
        <p:sp>
          <p:nvSpPr>
            <p:cNvPr id="39945" name="Line 17">
              <a:extLst>
                <a:ext uri="{FF2B5EF4-FFF2-40B4-BE49-F238E27FC236}">
                  <a16:creationId xmlns:a16="http://schemas.microsoft.com/office/drawing/2014/main" id="{9F7A764D-867C-479A-93A4-515949E617F8}"/>
                </a:ext>
              </a:extLst>
            </p:cNvPr>
            <p:cNvSpPr>
              <a:spLocks noChangeShapeType="1"/>
            </p:cNvSpPr>
            <p:nvPr/>
          </p:nvSpPr>
          <p:spPr bwMode="auto">
            <a:xfrm flipV="1">
              <a:off x="816" y="1872"/>
              <a:ext cx="141" cy="179"/>
            </a:xfrm>
            <a:prstGeom prst="line">
              <a:avLst/>
            </a:prstGeom>
            <a:noFill/>
            <a:ln w="952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39946" name="Text Box 18">
              <a:extLst>
                <a:ext uri="{FF2B5EF4-FFF2-40B4-BE49-F238E27FC236}">
                  <a16:creationId xmlns:a16="http://schemas.microsoft.com/office/drawing/2014/main" id="{3BA9245A-B679-4B33-901C-D0C82FFE5AD8}"/>
                </a:ext>
              </a:extLst>
            </p:cNvPr>
            <p:cNvSpPr txBox="1">
              <a:spLocks noChangeArrowheads="1"/>
            </p:cNvSpPr>
            <p:nvPr/>
          </p:nvSpPr>
          <p:spPr bwMode="auto">
            <a:xfrm>
              <a:off x="912" y="1728"/>
              <a:ext cx="331"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0000"/>
                  </a:solidFill>
                  <a:latin typeface="Garamond" panose="02020404030301010803" pitchFamily="18" charset="0"/>
                  <a:ea typeface="宋体" panose="02010600030101010101" pitchFamily="2" charset="-122"/>
                </a:rPr>
                <a:t>rd</a:t>
              </a:r>
            </a:p>
          </p:txBody>
        </p:sp>
      </p:grpSp>
      <p:sp>
        <p:nvSpPr>
          <p:cNvPr id="35" name="椭圆 34">
            <a:extLst>
              <a:ext uri="{FF2B5EF4-FFF2-40B4-BE49-F238E27FC236}">
                <a16:creationId xmlns:a16="http://schemas.microsoft.com/office/drawing/2014/main" id="{5233296B-4F5D-4079-B349-0124C1AC03F9}"/>
              </a:ext>
            </a:extLst>
          </p:cNvPr>
          <p:cNvSpPr/>
          <p:nvPr/>
        </p:nvSpPr>
        <p:spPr>
          <a:xfrm>
            <a:off x="1752601" y="4419601"/>
            <a:ext cx="1954213" cy="385763"/>
          </a:xfrm>
          <a:prstGeom prst="ellipse">
            <a:avLst/>
          </a:prstGeom>
          <a:no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36" name="椭圆 35">
            <a:extLst>
              <a:ext uri="{FF2B5EF4-FFF2-40B4-BE49-F238E27FC236}">
                <a16:creationId xmlns:a16="http://schemas.microsoft.com/office/drawing/2014/main" id="{37B0EF1A-D494-4C46-BCCE-DC9885774E81}"/>
              </a:ext>
            </a:extLst>
          </p:cNvPr>
          <p:cNvSpPr/>
          <p:nvPr/>
        </p:nvSpPr>
        <p:spPr>
          <a:xfrm>
            <a:off x="5943601" y="2393950"/>
            <a:ext cx="625475" cy="2635250"/>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39949" name="TextBox 16">
            <a:extLst>
              <a:ext uri="{FF2B5EF4-FFF2-40B4-BE49-F238E27FC236}">
                <a16:creationId xmlns:a16="http://schemas.microsoft.com/office/drawing/2014/main" id="{77C8A0C7-B69E-41A9-A26D-A964C8AE5C37}"/>
              </a:ext>
            </a:extLst>
          </p:cNvPr>
          <p:cNvSpPr txBox="1">
            <a:spLocks noChangeArrowheads="1"/>
          </p:cNvSpPr>
          <p:nvPr/>
        </p:nvSpPr>
        <p:spPr bwMode="auto">
          <a:xfrm>
            <a:off x="1752600" y="304801"/>
            <a:ext cx="861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a:solidFill>
                  <a:srgbClr val="FFFFFF"/>
                </a:solidFill>
                <a:latin typeface="Garamond" panose="02020404030301010803" pitchFamily="18" charset="0"/>
                <a:ea typeface="宋体" panose="02010600030101010101" pitchFamily="2" charset="-122"/>
              </a:rPr>
              <a:t>I3</a:t>
            </a:r>
            <a:r>
              <a:rPr lang="zh-CN" altLang="en-US" sz="2400" b="1">
                <a:solidFill>
                  <a:srgbClr val="FFFFFF"/>
                </a:solidFill>
                <a:latin typeface="Garamond" panose="02020404030301010803" pitchFamily="18" charset="0"/>
                <a:ea typeface="宋体" panose="02010600030101010101" pitchFamily="2" charset="-122"/>
              </a:rPr>
              <a:t>进入</a:t>
            </a:r>
            <a:r>
              <a:rPr lang="en-US" altLang="zh-CN" sz="2400" b="1">
                <a:solidFill>
                  <a:srgbClr val="FFFF00"/>
                </a:solidFill>
                <a:latin typeface="Garamond" panose="02020404030301010803" pitchFamily="18" charset="0"/>
                <a:ea typeface="宋体" panose="02010600030101010101" pitchFamily="2" charset="-122"/>
              </a:rPr>
              <a:t>ID</a:t>
            </a:r>
            <a:r>
              <a:rPr lang="zh-CN" altLang="en-US" sz="2400" b="1">
                <a:solidFill>
                  <a:srgbClr val="FFFFFF"/>
                </a:solidFill>
                <a:latin typeface="Garamond" panose="02020404030301010803" pitchFamily="18" charset="0"/>
                <a:ea typeface="宋体" panose="02010600030101010101" pitchFamily="2" charset="-122"/>
              </a:rPr>
              <a:t>级，与</a:t>
            </a:r>
            <a:r>
              <a:rPr lang="en-US" altLang="zh-CN" sz="2400" b="1">
                <a:solidFill>
                  <a:srgbClr val="66FFFF"/>
                </a:solidFill>
                <a:latin typeface="Garamond" panose="02020404030301010803" pitchFamily="18" charset="0"/>
                <a:ea typeface="宋体" panose="02010600030101010101" pitchFamily="2" charset="-122"/>
              </a:rPr>
              <a:t>EXE</a:t>
            </a:r>
            <a:r>
              <a:rPr lang="zh-CN" altLang="en-US" sz="2400" b="1">
                <a:solidFill>
                  <a:srgbClr val="FFFFFF"/>
                </a:solidFill>
                <a:latin typeface="Garamond" panose="02020404030301010803" pitchFamily="18" charset="0"/>
                <a:ea typeface="宋体" panose="02010600030101010101" pitchFamily="2" charset="-122"/>
              </a:rPr>
              <a:t>级</a:t>
            </a:r>
            <a:r>
              <a:rPr lang="en-US" altLang="zh-CN" sz="2400" b="1">
                <a:solidFill>
                  <a:srgbClr val="FFFFFF"/>
                </a:solidFill>
                <a:latin typeface="Garamond" panose="02020404030301010803" pitchFamily="18" charset="0"/>
                <a:ea typeface="宋体" panose="02010600030101010101" pitchFamily="2" charset="-122"/>
              </a:rPr>
              <a:t>I2</a:t>
            </a:r>
            <a:r>
              <a:rPr lang="zh-CN" altLang="en-US" sz="2400" b="1">
                <a:solidFill>
                  <a:srgbClr val="66FFFF"/>
                </a:solidFill>
                <a:latin typeface="Garamond" panose="02020404030301010803" pitchFamily="18" charset="0"/>
                <a:ea typeface="宋体" panose="02010600030101010101" pitchFamily="2" charset="-122"/>
              </a:rPr>
              <a:t>指令的</a:t>
            </a:r>
            <a:r>
              <a:rPr lang="en-US" altLang="zh-CN" sz="2400" b="1">
                <a:solidFill>
                  <a:srgbClr val="66FFFF"/>
                </a:solidFill>
                <a:latin typeface="Garamond" panose="02020404030301010803" pitchFamily="18" charset="0"/>
                <a:ea typeface="宋体" panose="02010600030101010101" pitchFamily="2" charset="-122"/>
              </a:rPr>
              <a:t>rd</a:t>
            </a:r>
            <a:r>
              <a:rPr lang="zh-CN" altLang="en-US" sz="2400" b="1">
                <a:solidFill>
                  <a:srgbClr val="FFFFFF"/>
                </a:solidFill>
                <a:latin typeface="Garamond" panose="02020404030301010803" pitchFamily="18" charset="0"/>
                <a:ea typeface="宋体" panose="02010600030101010101" pitchFamily="2" charset="-122"/>
              </a:rPr>
              <a:t>比较</a:t>
            </a:r>
            <a:r>
              <a:rPr lang="en-US" altLang="zh-CN" sz="2400" b="1">
                <a:solidFill>
                  <a:srgbClr val="FFFFFF"/>
                </a:solidFill>
                <a:latin typeface="Garamond" panose="02020404030301010803" pitchFamily="18" charset="0"/>
                <a:ea typeface="宋体" panose="02010600030101010101" pitchFamily="2" charset="-122"/>
              </a:rPr>
              <a:t>:</a:t>
            </a:r>
            <a:r>
              <a:rPr lang="zh-CN" altLang="en-US" sz="2400" b="1">
                <a:solidFill>
                  <a:srgbClr val="FFFFFF"/>
                </a:solidFill>
                <a:latin typeface="Garamond" panose="02020404030301010803" pitchFamily="18" charset="0"/>
                <a:ea typeface="宋体" panose="02010600030101010101" pitchFamily="2" charset="-122"/>
              </a:rPr>
              <a:t>  </a:t>
            </a:r>
            <a:r>
              <a:rPr lang="en-US" altLang="zh-CN" sz="2400" b="1">
                <a:solidFill>
                  <a:srgbClr val="FFFF00"/>
                </a:solidFill>
                <a:latin typeface="宋体" panose="02010600030101010101" pitchFamily="2" charset="-122"/>
                <a:ea typeface="宋体" panose="02010600030101010101" pitchFamily="2" charset="-122"/>
              </a:rPr>
              <a:t>I</a:t>
            </a:r>
            <a:r>
              <a:rPr lang="zh-CN" altLang="en-US" sz="2400" b="1">
                <a:solidFill>
                  <a:srgbClr val="FFFF00"/>
                </a:solidFill>
                <a:latin typeface="宋体" panose="02010600030101010101" pitchFamily="2" charset="-122"/>
                <a:ea typeface="宋体" panose="02010600030101010101" pitchFamily="2" charset="-122"/>
              </a:rPr>
              <a:t>D_rs</a:t>
            </a:r>
            <a:r>
              <a:rPr lang="en-US" altLang="zh-CN" sz="2400" b="1">
                <a:solidFill>
                  <a:srgbClr val="FFFF00"/>
                </a:solidFill>
                <a:latin typeface="宋体" panose="02010600030101010101" pitchFamily="2" charset="-122"/>
                <a:ea typeface="宋体" panose="02010600030101010101" pitchFamily="2" charset="-122"/>
              </a:rPr>
              <a:t>1</a:t>
            </a:r>
            <a:r>
              <a:rPr lang="en-US" altLang="zh-CN" sz="2400" b="1">
                <a:solidFill>
                  <a:srgbClr val="66FFFF"/>
                </a:solidFill>
                <a:latin typeface="宋体" panose="02010600030101010101" pitchFamily="2" charset="-122"/>
                <a:ea typeface="宋体" panose="02010600030101010101" pitchFamily="2" charset="-122"/>
              </a:rPr>
              <a:t>= =</a:t>
            </a:r>
            <a:r>
              <a:rPr lang="zh-CN" altLang="en-US" sz="2400" b="1">
                <a:solidFill>
                  <a:srgbClr val="66FFFF"/>
                </a:solidFill>
                <a:latin typeface="宋体" panose="02010600030101010101" pitchFamily="2" charset="-122"/>
                <a:ea typeface="宋体" panose="02010600030101010101" pitchFamily="2" charset="-122"/>
              </a:rPr>
              <a:t>EXE_rd </a:t>
            </a:r>
            <a:r>
              <a:rPr lang="en-US" altLang="zh-CN" sz="2400" b="1">
                <a:solidFill>
                  <a:srgbClr val="66FFFF"/>
                </a:solidFill>
                <a:latin typeface="宋体" panose="02010600030101010101" pitchFamily="2" charset="-122"/>
                <a:ea typeface="宋体" panose="02010600030101010101" pitchFamily="2" charset="-122"/>
              </a:rPr>
              <a:t>?</a:t>
            </a:r>
          </a:p>
          <a:p>
            <a:pPr fontAlgn="base">
              <a:spcBef>
                <a:spcPct val="0"/>
              </a:spcBef>
              <a:spcAft>
                <a:spcPct val="0"/>
              </a:spcAft>
            </a:pPr>
            <a:r>
              <a:rPr lang="en-US" altLang="zh-CN" sz="2400" b="1">
                <a:solidFill>
                  <a:srgbClr val="66FFFF"/>
                </a:solidFill>
                <a:latin typeface="宋体" panose="02010600030101010101" pitchFamily="2" charset="-122"/>
                <a:ea typeface="宋体" panose="02010600030101010101" pitchFamily="2" charset="-122"/>
              </a:rPr>
              <a:t>                                   </a:t>
            </a:r>
            <a:r>
              <a:rPr lang="en-US" altLang="zh-CN" sz="2400" b="1">
                <a:solidFill>
                  <a:srgbClr val="FFFF00"/>
                </a:solidFill>
                <a:latin typeface="宋体" panose="02010600030101010101" pitchFamily="2" charset="-122"/>
                <a:ea typeface="宋体" panose="02010600030101010101" pitchFamily="2" charset="-122"/>
              </a:rPr>
              <a:t>I</a:t>
            </a:r>
            <a:r>
              <a:rPr lang="zh-CN" altLang="en-US" sz="2400" b="1">
                <a:solidFill>
                  <a:srgbClr val="FFFF00"/>
                </a:solidFill>
                <a:latin typeface="宋体" panose="02010600030101010101" pitchFamily="2" charset="-122"/>
                <a:ea typeface="宋体" panose="02010600030101010101" pitchFamily="2" charset="-122"/>
              </a:rPr>
              <a:t>D_rs</a:t>
            </a:r>
            <a:r>
              <a:rPr lang="en-US" altLang="zh-CN" sz="2400" b="1">
                <a:solidFill>
                  <a:srgbClr val="FFFF00"/>
                </a:solidFill>
                <a:latin typeface="宋体" panose="02010600030101010101" pitchFamily="2" charset="-122"/>
                <a:ea typeface="宋体" panose="02010600030101010101" pitchFamily="2" charset="-122"/>
              </a:rPr>
              <a:t>2= </a:t>
            </a:r>
            <a:r>
              <a:rPr lang="en-US" altLang="zh-CN" sz="2400" b="1">
                <a:solidFill>
                  <a:srgbClr val="66FFFF"/>
                </a:solidFill>
                <a:latin typeface="宋体" panose="02010600030101010101" pitchFamily="2" charset="-122"/>
                <a:ea typeface="宋体" panose="02010600030101010101" pitchFamily="2" charset="-122"/>
              </a:rPr>
              <a:t>=</a:t>
            </a:r>
            <a:r>
              <a:rPr lang="zh-CN" altLang="en-US" sz="2400" b="1">
                <a:solidFill>
                  <a:srgbClr val="66FFFF"/>
                </a:solidFill>
                <a:latin typeface="宋体" panose="02010600030101010101" pitchFamily="2" charset="-122"/>
                <a:ea typeface="宋体" panose="02010600030101010101" pitchFamily="2" charset="-122"/>
              </a:rPr>
              <a:t>EXE_rd </a:t>
            </a:r>
            <a:r>
              <a:rPr lang="en-US" altLang="zh-CN" sz="2400" b="1">
                <a:solidFill>
                  <a:srgbClr val="66FFFF"/>
                </a:solidFill>
                <a:latin typeface="宋体" panose="02010600030101010101" pitchFamily="2" charset="-122"/>
                <a:ea typeface="宋体" panose="02010600030101010101" pitchFamily="2" charset="-122"/>
              </a:rPr>
              <a:t>?</a:t>
            </a:r>
            <a:endParaRPr lang="zh-CN" altLang="en-US" sz="2400" b="1">
              <a:solidFill>
                <a:srgbClr val="66FFFF"/>
              </a:solidFill>
              <a:latin typeface="Garamond" panose="02020404030301010803" pitchFamily="18" charset="0"/>
              <a:ea typeface="宋体" panose="02010600030101010101" pitchFamily="2" charset="-122"/>
            </a:endParaRPr>
          </a:p>
        </p:txBody>
      </p:sp>
      <p:sp>
        <p:nvSpPr>
          <p:cNvPr id="39950" name="TextBox 17">
            <a:extLst>
              <a:ext uri="{FF2B5EF4-FFF2-40B4-BE49-F238E27FC236}">
                <a16:creationId xmlns:a16="http://schemas.microsoft.com/office/drawing/2014/main" id="{34D238D6-B734-4AF0-8A5B-EAC856858AA1}"/>
              </a:ext>
            </a:extLst>
          </p:cNvPr>
          <p:cNvSpPr txBox="1">
            <a:spLocks noChangeArrowheads="1"/>
          </p:cNvSpPr>
          <p:nvPr/>
        </p:nvSpPr>
        <p:spPr bwMode="auto">
          <a:xfrm>
            <a:off x="1752600" y="1143001"/>
            <a:ext cx="8686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FFFFFF"/>
                </a:solidFill>
                <a:latin typeface="Garamond" panose="02020404030301010803" pitchFamily="18" charset="0"/>
                <a:ea typeface="宋体" panose="02010600030101010101" pitchFamily="2" charset="-122"/>
              </a:rPr>
              <a:t>                         与</a:t>
            </a:r>
            <a:r>
              <a:rPr lang="en-US" altLang="zh-CN" sz="2400" b="1">
                <a:solidFill>
                  <a:srgbClr val="66FFFF"/>
                </a:solidFill>
                <a:latin typeface="Garamond" panose="02020404030301010803" pitchFamily="18" charset="0"/>
                <a:ea typeface="宋体" panose="02010600030101010101" pitchFamily="2" charset="-122"/>
              </a:rPr>
              <a:t>MEM</a:t>
            </a:r>
            <a:r>
              <a:rPr lang="zh-CN" altLang="en-US" sz="2400" b="1">
                <a:solidFill>
                  <a:srgbClr val="FFFFFF"/>
                </a:solidFill>
                <a:latin typeface="Garamond" panose="02020404030301010803" pitchFamily="18" charset="0"/>
                <a:ea typeface="宋体" panose="02010600030101010101" pitchFamily="2" charset="-122"/>
              </a:rPr>
              <a:t>级</a:t>
            </a:r>
            <a:r>
              <a:rPr lang="en-US" altLang="zh-CN" sz="2400" b="1">
                <a:solidFill>
                  <a:srgbClr val="FFFFFF"/>
                </a:solidFill>
                <a:latin typeface="Garamond" panose="02020404030301010803" pitchFamily="18" charset="0"/>
                <a:ea typeface="宋体" panose="02010600030101010101" pitchFamily="2" charset="-122"/>
              </a:rPr>
              <a:t>I1</a:t>
            </a:r>
            <a:r>
              <a:rPr lang="zh-CN" altLang="en-US" sz="2400" b="1">
                <a:solidFill>
                  <a:srgbClr val="66FFFF"/>
                </a:solidFill>
                <a:latin typeface="Garamond" panose="02020404030301010803" pitchFamily="18" charset="0"/>
                <a:ea typeface="宋体" panose="02010600030101010101" pitchFamily="2" charset="-122"/>
              </a:rPr>
              <a:t>指令的</a:t>
            </a:r>
            <a:r>
              <a:rPr lang="en-US" altLang="zh-CN" sz="2400" b="1">
                <a:solidFill>
                  <a:srgbClr val="66FFFF"/>
                </a:solidFill>
                <a:latin typeface="Garamond" panose="02020404030301010803" pitchFamily="18" charset="0"/>
                <a:ea typeface="宋体" panose="02010600030101010101" pitchFamily="2" charset="-122"/>
              </a:rPr>
              <a:t>rd</a:t>
            </a:r>
            <a:r>
              <a:rPr lang="zh-CN" altLang="en-US" sz="2400" b="1">
                <a:solidFill>
                  <a:srgbClr val="FFFFFF"/>
                </a:solidFill>
                <a:latin typeface="Garamond" panose="02020404030301010803" pitchFamily="18" charset="0"/>
                <a:ea typeface="宋体" panose="02010600030101010101" pitchFamily="2" charset="-122"/>
              </a:rPr>
              <a:t>比较</a:t>
            </a:r>
            <a:r>
              <a:rPr lang="en-US" altLang="zh-CN" sz="2400" b="1">
                <a:solidFill>
                  <a:srgbClr val="FFFFFF"/>
                </a:solidFill>
                <a:latin typeface="Garamond" panose="02020404030301010803" pitchFamily="18" charset="0"/>
                <a:ea typeface="宋体" panose="02010600030101010101" pitchFamily="2" charset="-122"/>
              </a:rPr>
              <a:t>:</a:t>
            </a:r>
            <a:r>
              <a:rPr lang="zh-CN" altLang="en-US" sz="2400" b="1">
                <a:solidFill>
                  <a:srgbClr val="FFFFFF"/>
                </a:solidFill>
                <a:latin typeface="Garamond" panose="02020404030301010803" pitchFamily="18" charset="0"/>
                <a:ea typeface="宋体" panose="02010600030101010101" pitchFamily="2" charset="-122"/>
              </a:rPr>
              <a:t>  </a:t>
            </a:r>
            <a:r>
              <a:rPr lang="en-US" altLang="zh-CN" sz="2400" b="1">
                <a:solidFill>
                  <a:srgbClr val="FFFF00"/>
                </a:solidFill>
                <a:latin typeface="宋体" panose="02010600030101010101" pitchFamily="2" charset="-122"/>
                <a:ea typeface="宋体" panose="02010600030101010101" pitchFamily="2" charset="-122"/>
              </a:rPr>
              <a:t>I</a:t>
            </a:r>
            <a:r>
              <a:rPr lang="zh-CN" altLang="en-US" sz="2400" b="1">
                <a:solidFill>
                  <a:srgbClr val="FFFF00"/>
                </a:solidFill>
                <a:latin typeface="宋体" panose="02010600030101010101" pitchFamily="2" charset="-122"/>
                <a:ea typeface="宋体" panose="02010600030101010101" pitchFamily="2" charset="-122"/>
              </a:rPr>
              <a:t>D_rs</a:t>
            </a:r>
            <a:r>
              <a:rPr lang="en-US" altLang="zh-CN" sz="2400" b="1">
                <a:solidFill>
                  <a:srgbClr val="FFFF00"/>
                </a:solidFill>
                <a:latin typeface="宋体" panose="02010600030101010101" pitchFamily="2" charset="-122"/>
                <a:ea typeface="宋体" panose="02010600030101010101" pitchFamily="2" charset="-122"/>
              </a:rPr>
              <a:t>1</a:t>
            </a:r>
            <a:r>
              <a:rPr lang="en-US" altLang="zh-CN" sz="2400" b="1">
                <a:solidFill>
                  <a:srgbClr val="66FFFF"/>
                </a:solidFill>
                <a:latin typeface="宋体" panose="02010600030101010101" pitchFamily="2" charset="-122"/>
                <a:ea typeface="宋体" panose="02010600030101010101" pitchFamily="2" charset="-122"/>
              </a:rPr>
              <a:t>= =MEM</a:t>
            </a:r>
            <a:r>
              <a:rPr lang="zh-CN" altLang="en-US" sz="2400" b="1">
                <a:solidFill>
                  <a:srgbClr val="66FFFF"/>
                </a:solidFill>
                <a:latin typeface="宋体" panose="02010600030101010101" pitchFamily="2" charset="-122"/>
                <a:ea typeface="宋体" panose="02010600030101010101" pitchFamily="2" charset="-122"/>
              </a:rPr>
              <a:t>_rd ？</a:t>
            </a:r>
            <a:endParaRPr lang="en-US" altLang="zh-CN" sz="2400" b="1">
              <a:solidFill>
                <a:srgbClr val="66FFFF"/>
              </a:solidFill>
              <a:latin typeface="宋体" panose="02010600030101010101" pitchFamily="2" charset="-122"/>
              <a:ea typeface="宋体" panose="02010600030101010101" pitchFamily="2" charset="-122"/>
            </a:endParaRPr>
          </a:p>
          <a:p>
            <a:pPr fontAlgn="base">
              <a:spcBef>
                <a:spcPct val="0"/>
              </a:spcBef>
              <a:spcAft>
                <a:spcPct val="0"/>
              </a:spcAft>
            </a:pPr>
            <a:r>
              <a:rPr lang="en-US" altLang="zh-CN" sz="2400" b="1">
                <a:solidFill>
                  <a:srgbClr val="66FFFF"/>
                </a:solidFill>
                <a:latin typeface="宋体" panose="02010600030101010101" pitchFamily="2" charset="-122"/>
                <a:ea typeface="宋体" panose="02010600030101010101" pitchFamily="2" charset="-122"/>
              </a:rPr>
              <a:t>                                    </a:t>
            </a:r>
            <a:r>
              <a:rPr lang="en-US" altLang="zh-CN" sz="2400" b="1">
                <a:solidFill>
                  <a:srgbClr val="FFFF00"/>
                </a:solidFill>
                <a:latin typeface="宋体" panose="02010600030101010101" pitchFamily="2" charset="-122"/>
                <a:ea typeface="宋体" panose="02010600030101010101" pitchFamily="2" charset="-122"/>
              </a:rPr>
              <a:t>I</a:t>
            </a:r>
            <a:r>
              <a:rPr lang="zh-CN" altLang="en-US" sz="2400" b="1">
                <a:solidFill>
                  <a:srgbClr val="FFFF00"/>
                </a:solidFill>
                <a:latin typeface="宋体" panose="02010600030101010101" pitchFamily="2" charset="-122"/>
                <a:ea typeface="宋体" panose="02010600030101010101" pitchFamily="2" charset="-122"/>
              </a:rPr>
              <a:t>D_rs</a:t>
            </a:r>
            <a:r>
              <a:rPr lang="en-US" altLang="zh-CN" sz="2400" b="1">
                <a:solidFill>
                  <a:srgbClr val="FFFF00"/>
                </a:solidFill>
                <a:latin typeface="宋体" panose="02010600030101010101" pitchFamily="2" charset="-122"/>
                <a:ea typeface="宋体" panose="02010600030101010101" pitchFamily="2" charset="-122"/>
              </a:rPr>
              <a:t>2= </a:t>
            </a:r>
            <a:r>
              <a:rPr lang="en-US" altLang="zh-CN" sz="2400" b="1">
                <a:solidFill>
                  <a:srgbClr val="66FFFF"/>
                </a:solidFill>
                <a:latin typeface="宋体" panose="02010600030101010101" pitchFamily="2" charset="-122"/>
                <a:ea typeface="宋体" panose="02010600030101010101" pitchFamily="2" charset="-122"/>
              </a:rPr>
              <a:t>=MEM</a:t>
            </a:r>
            <a:r>
              <a:rPr lang="zh-CN" altLang="en-US" sz="2400" b="1">
                <a:solidFill>
                  <a:srgbClr val="66FFFF"/>
                </a:solidFill>
                <a:latin typeface="宋体" panose="02010600030101010101" pitchFamily="2" charset="-122"/>
                <a:ea typeface="宋体" panose="02010600030101010101" pitchFamily="2" charset="-122"/>
              </a:rPr>
              <a:t>_rd ？</a:t>
            </a:r>
            <a:endParaRPr lang="zh-CN" altLang="en-US" sz="2400" b="1">
              <a:solidFill>
                <a:srgbClr val="66FFFF"/>
              </a:solidFill>
              <a:latin typeface="Garamond" panose="02020404030301010803" pitchFamily="18" charset="0"/>
              <a:ea typeface="宋体" panose="02010600030101010101" pitchFamily="2" charset="-122"/>
            </a:endParaRPr>
          </a:p>
        </p:txBody>
      </p:sp>
      <p:cxnSp>
        <p:nvCxnSpPr>
          <p:cNvPr id="20" name="直接箭头连接符 19">
            <a:extLst>
              <a:ext uri="{FF2B5EF4-FFF2-40B4-BE49-F238E27FC236}">
                <a16:creationId xmlns:a16="http://schemas.microsoft.com/office/drawing/2014/main" id="{CEE01E03-F2C6-4D0D-89AF-7C12B760C356}"/>
              </a:ext>
            </a:extLst>
          </p:cNvPr>
          <p:cNvCxnSpPr/>
          <p:nvPr/>
        </p:nvCxnSpPr>
        <p:spPr>
          <a:xfrm rot="5400000">
            <a:off x="2362200" y="3124200"/>
            <a:ext cx="1066800" cy="304800"/>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9952" name="灯片编号占位符 16">
            <a:extLst>
              <a:ext uri="{FF2B5EF4-FFF2-40B4-BE49-F238E27FC236}">
                <a16:creationId xmlns:a16="http://schemas.microsoft.com/office/drawing/2014/main" id="{E57F5939-4368-42D4-A7C6-DD3A83B695EC}"/>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BB48551E-5522-4F2B-B9D8-C6A953124644}" type="slidenum">
              <a:rPr lang="en-US" altLang="zh-CN">
                <a:solidFill>
                  <a:srgbClr val="FFFFFF"/>
                </a:solidFill>
                <a:ea typeface="宋体" panose="02010600030101010101" pitchFamily="2" charset="-122"/>
              </a:rPr>
              <a:pPr fontAlgn="base">
                <a:spcBef>
                  <a:spcPct val="0"/>
                </a:spcBef>
                <a:spcAft>
                  <a:spcPct val="0"/>
                </a:spcAft>
              </a:pPr>
              <a:t>379</a:t>
            </a:fld>
            <a:endParaRPr lang="en-US" altLang="zh-CN">
              <a:solidFill>
                <a:srgbClr val="FFFFFF"/>
              </a:solidFill>
              <a:ea typeface="宋体" panose="02010600030101010101" pitchFamily="2" charset="-122"/>
            </a:endParaRPr>
          </a:p>
        </p:txBody>
      </p:sp>
      <p:sp>
        <p:nvSpPr>
          <p:cNvPr id="39953" name="TextBox 17">
            <a:extLst>
              <a:ext uri="{FF2B5EF4-FFF2-40B4-BE49-F238E27FC236}">
                <a16:creationId xmlns:a16="http://schemas.microsoft.com/office/drawing/2014/main" id="{6DC086AD-1089-402C-BCF7-2B40C691F78B}"/>
              </a:ext>
            </a:extLst>
          </p:cNvPr>
          <p:cNvSpPr txBox="1">
            <a:spLocks noChangeArrowheads="1"/>
          </p:cNvSpPr>
          <p:nvPr/>
        </p:nvSpPr>
        <p:spPr bwMode="auto">
          <a:xfrm>
            <a:off x="6030913" y="4183064"/>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400" b="1">
                <a:solidFill>
                  <a:srgbClr val="FF0000"/>
                </a:solidFill>
                <a:latin typeface="Garamond" panose="02020404030301010803" pitchFamily="18" charset="0"/>
                <a:ea typeface="宋体" panose="02010600030101010101" pitchFamily="2" charset="-122"/>
              </a:rPr>
              <a:t>ID</a:t>
            </a:r>
            <a:endParaRPr lang="zh-CN" altLang="en-US" sz="1400" b="1">
              <a:solidFill>
                <a:srgbClr val="FF0000"/>
              </a:solidFill>
              <a:latin typeface="Garamond" panose="02020404030301010803" pitchFamily="18" charset="0"/>
              <a:ea typeface="宋体" panose="02010600030101010101" pitchFamily="2" charset="-122"/>
            </a:endParaRPr>
          </a:p>
        </p:txBody>
      </p:sp>
      <p:sp>
        <p:nvSpPr>
          <p:cNvPr id="39954" name="TextBox 18">
            <a:extLst>
              <a:ext uri="{FF2B5EF4-FFF2-40B4-BE49-F238E27FC236}">
                <a16:creationId xmlns:a16="http://schemas.microsoft.com/office/drawing/2014/main" id="{56E5AACD-556E-413D-89D3-7CE9724BBAD4}"/>
              </a:ext>
            </a:extLst>
          </p:cNvPr>
          <p:cNvSpPr txBox="1">
            <a:spLocks noChangeArrowheads="1"/>
          </p:cNvSpPr>
          <p:nvPr/>
        </p:nvSpPr>
        <p:spPr bwMode="auto">
          <a:xfrm>
            <a:off x="5954713" y="2668589"/>
            <a:ext cx="685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400" b="1">
                <a:solidFill>
                  <a:srgbClr val="FF0000"/>
                </a:solidFill>
                <a:latin typeface="Garamond" panose="02020404030301010803" pitchFamily="18" charset="0"/>
                <a:ea typeface="宋体" panose="02010600030101010101" pitchFamily="2" charset="-122"/>
              </a:rPr>
              <a:t>MEM</a:t>
            </a:r>
            <a:endParaRPr lang="zh-CN" altLang="en-US" sz="1400" b="1">
              <a:solidFill>
                <a:srgbClr val="FF0000"/>
              </a:solidFill>
              <a:latin typeface="Garamond" panose="02020404030301010803" pitchFamily="18" charset="0"/>
              <a:ea typeface="宋体" panose="02010600030101010101" pitchFamily="2" charset="-122"/>
            </a:endParaRPr>
          </a:p>
        </p:txBody>
      </p:sp>
      <p:sp>
        <p:nvSpPr>
          <p:cNvPr id="39955" name="TextBox 21">
            <a:extLst>
              <a:ext uri="{FF2B5EF4-FFF2-40B4-BE49-F238E27FC236}">
                <a16:creationId xmlns:a16="http://schemas.microsoft.com/office/drawing/2014/main" id="{0B09F300-D516-4B87-826E-EACF3553D3D9}"/>
              </a:ext>
            </a:extLst>
          </p:cNvPr>
          <p:cNvSpPr txBox="1">
            <a:spLocks noChangeArrowheads="1"/>
          </p:cNvSpPr>
          <p:nvPr/>
        </p:nvSpPr>
        <p:spPr bwMode="auto">
          <a:xfrm>
            <a:off x="5954713" y="3449639"/>
            <a:ext cx="685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400" b="1">
                <a:solidFill>
                  <a:srgbClr val="FF0000"/>
                </a:solidFill>
                <a:latin typeface="Garamond" panose="02020404030301010803" pitchFamily="18" charset="0"/>
                <a:ea typeface="宋体" panose="02010600030101010101" pitchFamily="2" charset="-122"/>
              </a:rPr>
              <a:t>EXE</a:t>
            </a:r>
            <a:endParaRPr lang="zh-CN" altLang="en-US" sz="1400" b="1">
              <a:solidFill>
                <a:srgbClr val="FF0000"/>
              </a:solidFill>
              <a:latin typeface="Garamond" panose="02020404030301010803" pitchFamily="18" charset="0"/>
              <a:ea typeface="宋体" panose="02010600030101010101" pitchFamily="2" charset="-122"/>
            </a:endParaRPr>
          </a:p>
        </p:txBody>
      </p:sp>
      <p:cxnSp>
        <p:nvCxnSpPr>
          <p:cNvPr id="3" name="直接箭头连接符 2">
            <a:extLst>
              <a:ext uri="{FF2B5EF4-FFF2-40B4-BE49-F238E27FC236}">
                <a16:creationId xmlns:a16="http://schemas.microsoft.com/office/drawing/2014/main" id="{BE41301D-9B4C-4440-94CC-988E3E8D828A}"/>
              </a:ext>
            </a:extLst>
          </p:cNvPr>
          <p:cNvCxnSpPr/>
          <p:nvPr/>
        </p:nvCxnSpPr>
        <p:spPr>
          <a:xfrm flipH="1" flipV="1">
            <a:off x="2743200" y="3997326"/>
            <a:ext cx="431800" cy="493713"/>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38</a:t>
            </a:fld>
            <a:endParaRPr lang="en-US" altLang="zh-CN" sz="1200" dirty="0">
              <a:latin typeface="Arial" panose="020B0604020202020204" pitchFamily="34" charset="0"/>
            </a:endParaRPr>
          </a:p>
        </p:txBody>
      </p:sp>
      <p:sp>
        <p:nvSpPr>
          <p:cNvPr id="282626" name="Rectangle 2"/>
          <p:cNvSpPr>
            <a:spLocks noGrp="1" noChangeArrowheads="1"/>
          </p:cNvSpPr>
          <p:nvPr>
            <p:ph type="title"/>
          </p:nvPr>
        </p:nvSpPr>
        <p:spPr/>
        <p:txBody>
          <a:bodyPr vert="horz" wrap="square" lIns="91440" tIns="45720" rIns="91440" bIns="45720" numCol="1" anchor="ctr" anchorCtr="0" compatLnSpc="1"/>
          <a:lstStyle/>
          <a:p>
            <a:pPr>
              <a:defRPr/>
            </a:pPr>
            <a:r>
              <a:rPr lang="zh-CN" altLang="en-US" dirty="0"/>
              <a:t>利用并行性</a:t>
            </a:r>
            <a:endParaRPr lang="en-US" altLang="zh-CN" dirty="0"/>
          </a:p>
        </p:txBody>
      </p:sp>
      <p:sp>
        <p:nvSpPr>
          <p:cNvPr id="60420" name="Rectangle 3"/>
          <p:cNvSpPr>
            <a:spLocks noGrp="1"/>
          </p:cNvSpPr>
          <p:nvPr>
            <p:ph idx="1"/>
          </p:nvPr>
        </p:nvSpPr>
        <p:spPr>
          <a:xfrm>
            <a:off x="1981200" y="1456690"/>
            <a:ext cx="8261350" cy="4526280"/>
          </a:xfrm>
        </p:spPr>
        <p:txBody>
          <a:bodyPr vert="horz" wrap="square" lIns="91440" tIns="45720" rIns="91440" bIns="45720" numCol="1" anchor="t" anchorCtr="0" compatLnSpc="1"/>
          <a:lstStyle/>
          <a:p>
            <a:pPr>
              <a:lnSpc>
                <a:spcPct val="90000"/>
              </a:lnSpc>
            </a:pPr>
            <a:r>
              <a:rPr lang="zh-CN" altLang="en-US" b="1" dirty="0">
                <a:effectLst/>
              </a:rPr>
              <a:t>改善计算机性能最重要的方法</a:t>
            </a:r>
            <a:endParaRPr lang="en-US" altLang="zh-CN" b="1" dirty="0">
              <a:effectLst/>
            </a:endParaRPr>
          </a:p>
          <a:p>
            <a:pPr>
              <a:lnSpc>
                <a:spcPct val="90000"/>
              </a:lnSpc>
            </a:pPr>
            <a:r>
              <a:rPr lang="zh-CN" altLang="en-US" b="1" dirty="0">
                <a:effectLst/>
              </a:rPr>
              <a:t>并行性的</a:t>
            </a:r>
            <a:r>
              <a:rPr lang="zh-CN" altLang="en-US" b="1" dirty="0">
                <a:solidFill>
                  <a:srgbClr val="FFFF00"/>
                </a:solidFill>
                <a:effectLst/>
              </a:rPr>
              <a:t>层次</a:t>
            </a:r>
            <a:r>
              <a:rPr lang="en-US" altLang="zh-CN" b="1" dirty="0">
                <a:effectLst/>
              </a:rPr>
              <a:t> </a:t>
            </a:r>
            <a:endParaRPr lang="en-US" altLang="zh-CN" b="1" dirty="0">
              <a:solidFill>
                <a:srgbClr val="FFFF00"/>
              </a:solidFill>
              <a:effectLst/>
            </a:endParaRPr>
          </a:p>
          <a:p>
            <a:pPr lvl="1">
              <a:lnSpc>
                <a:spcPct val="90000"/>
              </a:lnSpc>
            </a:pPr>
            <a:r>
              <a:rPr lang="zh-CN" altLang="en-US" b="1" dirty="0">
                <a:solidFill>
                  <a:srgbClr val="FFFF00"/>
                </a:solidFill>
                <a:effectLst/>
              </a:rPr>
              <a:t>系统级</a:t>
            </a:r>
            <a:r>
              <a:rPr lang="en-US" altLang="zh-CN" b="1" dirty="0">
                <a:effectLst/>
              </a:rPr>
              <a:t>: </a:t>
            </a:r>
            <a:r>
              <a:rPr lang="zh-CN" altLang="en-US" sz="2400" b="1" dirty="0">
                <a:effectLst/>
              </a:rPr>
              <a:t>多个处理器和多个磁盘提高服务器的吞吐量</a:t>
            </a:r>
          </a:p>
          <a:p>
            <a:pPr marL="457200" lvl="1" indent="0">
              <a:lnSpc>
                <a:spcPct val="90000"/>
              </a:lnSpc>
              <a:buNone/>
            </a:pPr>
            <a:r>
              <a:rPr lang="zh-CN" altLang="en-US" sz="2400" b="1" dirty="0">
                <a:effectLst/>
              </a:rPr>
              <a:t>如</a:t>
            </a:r>
            <a:r>
              <a:rPr lang="en-US" altLang="zh-CN" sz="2400" b="1" dirty="0">
                <a:effectLst/>
              </a:rPr>
              <a:t>SPECWeb</a:t>
            </a:r>
            <a:r>
              <a:rPr lang="zh-CN" altLang="en-US" sz="2400" b="1">
                <a:sym typeface="+mn-ea"/>
              </a:rPr>
              <a:t>还依靠请求级并行来使用大量处理器，而</a:t>
            </a:r>
            <a:r>
              <a:rPr lang="en-US" altLang="zh-CN" sz="2400" b="1">
                <a:sym typeface="+mn-ea"/>
              </a:rPr>
              <a:t>TPC-C</a:t>
            </a:r>
            <a:r>
              <a:rPr lang="zh-CN" altLang="en-US" sz="2400" b="1">
                <a:sym typeface="+mn-ea"/>
              </a:rPr>
              <a:t>使用线程级并行实现对数据库请求的更快速处理</a:t>
            </a:r>
            <a:endParaRPr lang="en-US" altLang="zh-CN" b="1" dirty="0">
              <a:effectLst/>
            </a:endParaRPr>
          </a:p>
          <a:p>
            <a:pPr lvl="1">
              <a:lnSpc>
                <a:spcPct val="90000"/>
              </a:lnSpc>
            </a:pPr>
            <a:r>
              <a:rPr lang="zh-CN" altLang="en-US" b="1" dirty="0">
                <a:solidFill>
                  <a:srgbClr val="FFFF00"/>
                </a:solidFill>
                <a:effectLst/>
              </a:rPr>
              <a:t>指令级</a:t>
            </a:r>
            <a:r>
              <a:rPr lang="en-US" altLang="zh-CN" b="1" dirty="0">
                <a:effectLst/>
              </a:rPr>
              <a:t>:</a:t>
            </a:r>
            <a:r>
              <a:rPr lang="zh-CN" altLang="en-US" sz="2400" b="1" dirty="0">
                <a:effectLst/>
              </a:rPr>
              <a:t>（</a:t>
            </a:r>
            <a:r>
              <a:rPr lang="zh-CN" altLang="en-US" sz="2400" b="1">
                <a:sym typeface="+mn-ea"/>
              </a:rPr>
              <a:t>在单独的处理器级别，充分利用指令间的并行对于实现高性能非常关键）</a:t>
            </a:r>
            <a:endParaRPr lang="en-US" altLang="zh-CN" sz="2400" b="1" dirty="0">
              <a:effectLst/>
            </a:endParaRPr>
          </a:p>
          <a:p>
            <a:pPr lvl="2">
              <a:lnSpc>
                <a:spcPct val="90000"/>
              </a:lnSpc>
            </a:pPr>
            <a:r>
              <a:rPr lang="zh-CN" altLang="en-US" b="1" dirty="0">
                <a:effectLst/>
              </a:rPr>
              <a:t>流水线、超标量（多发射）、</a:t>
            </a:r>
            <a:r>
              <a:rPr lang="en-US" altLang="zh-CN" b="1" dirty="0">
                <a:effectLst/>
              </a:rPr>
              <a:t>OOO</a:t>
            </a:r>
            <a:r>
              <a:rPr lang="zh-CN" altLang="en-US" b="1" dirty="0">
                <a:effectLst/>
              </a:rPr>
              <a:t>等</a:t>
            </a:r>
            <a:endParaRPr lang="en-US" altLang="zh-CN" b="1" dirty="0">
              <a:effectLst/>
            </a:endParaRPr>
          </a:p>
          <a:p>
            <a:pPr lvl="1">
              <a:lnSpc>
                <a:spcPct val="90000"/>
              </a:lnSpc>
            </a:pPr>
            <a:r>
              <a:rPr lang="zh-CN" altLang="en-US" b="1" dirty="0">
                <a:solidFill>
                  <a:srgbClr val="FFFF00"/>
                </a:solidFill>
                <a:effectLst/>
              </a:rPr>
              <a:t>操作级</a:t>
            </a:r>
            <a:r>
              <a:rPr lang="en-US" altLang="zh-CN" b="1" dirty="0">
                <a:effectLst/>
              </a:rPr>
              <a:t>: </a:t>
            </a:r>
          </a:p>
          <a:p>
            <a:pPr lvl="2">
              <a:lnSpc>
                <a:spcPct val="90000"/>
              </a:lnSpc>
            </a:pPr>
            <a:r>
              <a:rPr lang="zh-CN" altLang="en-US" b="1" dirty="0">
                <a:effectLst/>
              </a:rPr>
              <a:t>并行加法器</a:t>
            </a:r>
            <a:endParaRPr lang="en-US" altLang="zh-CN" b="1" dirty="0">
              <a:effectLst/>
            </a:endParaRPr>
          </a:p>
          <a:p>
            <a:pPr lvl="2">
              <a:lnSpc>
                <a:spcPct val="90000"/>
              </a:lnSpc>
            </a:pPr>
            <a:r>
              <a:rPr lang="zh-CN" altLang="en-US" b="1" dirty="0">
                <a:effectLst/>
              </a:rPr>
              <a:t>组相联</a:t>
            </a:r>
            <a:r>
              <a:rPr lang="en-US" altLang="zh-CN" b="1" dirty="0">
                <a:effectLst/>
              </a:rPr>
              <a:t>cache</a:t>
            </a:r>
          </a:p>
          <a:p>
            <a:pPr lvl="2">
              <a:lnSpc>
                <a:spcPct val="90000"/>
              </a:lnSpc>
            </a:pPr>
            <a:r>
              <a:rPr lang="zh-CN" altLang="en-US" b="1" dirty="0">
                <a:effectLst/>
              </a:rPr>
              <a:t>功能部件流水线</a:t>
            </a:r>
            <a:endParaRPr lang="en-US" altLang="zh-CN" b="1" dirty="0">
              <a:effectLst/>
            </a:endParaRPr>
          </a:p>
        </p:txBody>
      </p:sp>
      <p:sp>
        <p:nvSpPr>
          <p:cNvPr id="60421" name="AutoShape 4"/>
          <p:cNvSpPr/>
          <p:nvPr/>
        </p:nvSpPr>
        <p:spPr>
          <a:xfrm>
            <a:off x="6693218" y="5194936"/>
            <a:ext cx="3960812" cy="1584325"/>
          </a:xfrm>
          <a:prstGeom prst="cloudCallout">
            <a:avLst>
              <a:gd name="adj1" fmla="val -47394"/>
              <a:gd name="adj2" fmla="val 38278"/>
            </a:avLst>
          </a:prstGeom>
          <a:solidFill>
            <a:schemeClr val="accent1"/>
          </a:solidFill>
          <a:ln w="12700" cap="sq" cmpd="sng">
            <a:solidFill>
              <a:schemeClr val="tx1"/>
            </a:solidFill>
            <a:prstDash val="solid"/>
            <a:headEnd type="none" w="sm" len="sm"/>
            <a:tailEnd type="none" w="sm" len="sm"/>
          </a:ln>
        </p:spPr>
        <p:txBody>
          <a:bodyPr/>
          <a:lstStyle/>
          <a:p>
            <a:pPr eaLnBrk="1" hangingPunct="1"/>
            <a:endParaRPr lang="zh-CN" altLang="zh-CN" dirty="0">
              <a:latin typeface="Arial" panose="020B0604020202020204" pitchFamily="34" charset="0"/>
            </a:endParaRPr>
          </a:p>
        </p:txBody>
      </p:sp>
      <p:sp>
        <p:nvSpPr>
          <p:cNvPr id="60422" name="Text Box 5"/>
          <p:cNvSpPr txBox="1"/>
          <p:nvPr/>
        </p:nvSpPr>
        <p:spPr>
          <a:xfrm>
            <a:off x="6934201" y="5728971"/>
            <a:ext cx="3629025" cy="519113"/>
          </a:xfrm>
          <a:prstGeom prst="rect">
            <a:avLst/>
          </a:prstGeom>
          <a:noFill/>
          <a:ln w="9525">
            <a:noFill/>
          </a:ln>
        </p:spPr>
        <p:txBody>
          <a:bodyPr wrap="none">
            <a:spAutoFit/>
          </a:bodyPr>
          <a:lstStyle/>
          <a:p>
            <a:pPr eaLnBrk="1" hangingPunct="1"/>
            <a:r>
              <a:rPr lang="en-US" altLang="zh-CN" sz="2800" dirty="0">
                <a:solidFill>
                  <a:schemeClr val="tx2"/>
                </a:solidFill>
                <a:latin typeface="Arial" panose="020B0604020202020204" pitchFamily="34" charset="0"/>
              </a:rPr>
              <a:t>Any other examples ?</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6F000FB8-CC58-4A10-BC83-52077343EFBF}"/>
              </a:ext>
            </a:extLst>
          </p:cNvPr>
          <p:cNvSpPr txBox="1">
            <a:spLocks noChangeArrowheads="1"/>
          </p:cNvSpPr>
          <p:nvPr/>
        </p:nvSpPr>
        <p:spPr>
          <a:xfrm>
            <a:off x="2276475" y="1"/>
            <a:ext cx="8229600" cy="779463"/>
          </a:xfrm>
          <a:prstGeom prst="rect">
            <a:avLst/>
          </a:prstGeom>
        </p:spPr>
        <p:txBody>
          <a:bodyPr/>
          <a:lstStyle/>
          <a:p>
            <a:pPr algn="ctr" eaLnBrk="0" fontAlgn="base" hangingPunct="0">
              <a:spcBef>
                <a:spcPct val="0"/>
              </a:spcBef>
              <a:spcAft>
                <a:spcPct val="0"/>
              </a:spcAft>
              <a:defRPr/>
            </a:pPr>
            <a:r>
              <a:rPr lang="zh-CN" altLang="en-US" sz="3600" b="1" kern="0" dirty="0">
                <a:solidFill>
                  <a:srgbClr val="CCFFFF"/>
                </a:solidFill>
                <a:effectLst>
                  <a:outerShdw blurRad="38100" dist="38100" dir="2700000" algn="tl">
                    <a:srgbClr val="000000"/>
                  </a:outerShdw>
                </a:effectLst>
                <a:latin typeface="Garamond"/>
                <a:ea typeface="宋体"/>
              </a:rPr>
              <a:t>检测</a:t>
            </a:r>
            <a:r>
              <a:rPr lang="en-US" altLang="zh-CN" sz="3600" b="1" kern="0" dirty="0">
                <a:solidFill>
                  <a:srgbClr val="FFFF00"/>
                </a:solidFill>
                <a:effectLst>
                  <a:outerShdw blurRad="38100" dist="38100" dir="2700000" algn="tl">
                    <a:srgbClr val="000000"/>
                  </a:outerShdw>
                </a:effectLst>
                <a:latin typeface="Garamond"/>
                <a:ea typeface="宋体"/>
              </a:rPr>
              <a:t>I3</a:t>
            </a:r>
            <a:r>
              <a:rPr lang="zh-CN" altLang="en-US" sz="3600" b="1" kern="0" dirty="0">
                <a:solidFill>
                  <a:srgbClr val="CCFFFF"/>
                </a:solidFill>
                <a:effectLst>
                  <a:outerShdw blurRad="38100" dist="38100" dir="2700000" algn="tl">
                    <a:srgbClr val="000000"/>
                  </a:outerShdw>
                </a:effectLst>
                <a:latin typeface="Garamond"/>
                <a:ea typeface="宋体"/>
              </a:rPr>
              <a:t>与</a:t>
            </a:r>
            <a:r>
              <a:rPr lang="en-US" altLang="zh-CN" sz="3600" b="1" kern="0" dirty="0">
                <a:solidFill>
                  <a:srgbClr val="FFFF00"/>
                </a:solidFill>
                <a:effectLst>
                  <a:outerShdw blurRad="38100" dist="38100" dir="2700000" algn="tl">
                    <a:srgbClr val="000000"/>
                  </a:outerShdw>
                </a:effectLst>
                <a:latin typeface="Garamond"/>
                <a:ea typeface="宋体"/>
              </a:rPr>
              <a:t>I1</a:t>
            </a:r>
            <a:r>
              <a:rPr lang="zh-CN" altLang="en-US" sz="3600" b="1" kern="0" dirty="0">
                <a:solidFill>
                  <a:srgbClr val="FFFF00"/>
                </a:solidFill>
                <a:effectLst>
                  <a:outerShdw blurRad="38100" dist="38100" dir="2700000" algn="tl">
                    <a:srgbClr val="000000"/>
                  </a:outerShdw>
                </a:effectLst>
                <a:latin typeface="Garamond"/>
                <a:ea typeface="宋体"/>
              </a:rPr>
              <a:t>、</a:t>
            </a:r>
            <a:r>
              <a:rPr lang="en-US" altLang="zh-CN" sz="3600" b="1" kern="0" dirty="0">
                <a:solidFill>
                  <a:srgbClr val="FFFF00"/>
                </a:solidFill>
                <a:effectLst>
                  <a:outerShdw blurRad="38100" dist="38100" dir="2700000" algn="tl">
                    <a:srgbClr val="000000"/>
                  </a:outerShdw>
                </a:effectLst>
                <a:latin typeface="Garamond"/>
                <a:ea typeface="宋体"/>
              </a:rPr>
              <a:t>I2</a:t>
            </a:r>
            <a:r>
              <a:rPr lang="zh-CN" altLang="en-US" sz="3600" b="1" kern="0" dirty="0">
                <a:solidFill>
                  <a:srgbClr val="CCFFFF"/>
                </a:solidFill>
                <a:effectLst>
                  <a:outerShdw blurRad="38100" dist="38100" dir="2700000" algn="tl">
                    <a:srgbClr val="000000"/>
                  </a:outerShdw>
                </a:effectLst>
                <a:latin typeface="Garamond"/>
                <a:ea typeface="宋体"/>
              </a:rPr>
              <a:t>是否数据相关</a:t>
            </a:r>
            <a:endParaRPr lang="en-US" altLang="zh-CN" sz="3600" b="1" kern="0" dirty="0">
              <a:solidFill>
                <a:srgbClr val="CCFFFF"/>
              </a:solidFill>
              <a:effectLst>
                <a:outerShdw blurRad="38100" dist="38100" dir="2700000" algn="tl">
                  <a:srgbClr val="000000"/>
                </a:outerShdw>
              </a:effectLst>
              <a:latin typeface="Arial" panose="020B0604020202020204" pitchFamily="34" charset="0"/>
              <a:ea typeface="宋体"/>
            </a:endParaRPr>
          </a:p>
        </p:txBody>
      </p:sp>
      <p:pic>
        <p:nvPicPr>
          <p:cNvPr id="40962" name="Picture 2" descr="4">
            <a:extLst>
              <a:ext uri="{FF2B5EF4-FFF2-40B4-BE49-F238E27FC236}">
                <a16:creationId xmlns:a16="http://schemas.microsoft.com/office/drawing/2014/main" id="{D801CEDF-8A23-42AF-9A77-502551A08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2209800"/>
            <a:ext cx="8507413"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 Box 4">
            <a:extLst>
              <a:ext uri="{FF2B5EF4-FFF2-40B4-BE49-F238E27FC236}">
                <a16:creationId xmlns:a16="http://schemas.microsoft.com/office/drawing/2014/main" id="{ACC10531-16EF-4CBA-9B90-EC03883585FD}"/>
              </a:ext>
            </a:extLst>
          </p:cNvPr>
          <p:cNvSpPr txBox="1">
            <a:spLocks noChangeArrowheads="1"/>
          </p:cNvSpPr>
          <p:nvPr/>
        </p:nvSpPr>
        <p:spPr bwMode="auto">
          <a:xfrm>
            <a:off x="3625850" y="2438400"/>
            <a:ext cx="526106" cy="707886"/>
          </a:xfrm>
          <a:prstGeom prst="rect">
            <a:avLst/>
          </a:prstGeom>
          <a:solidFill>
            <a:srgbClr val="00B050"/>
          </a:solidFill>
          <a:ln w="9525">
            <a:solidFill>
              <a:srgbClr val="C00000"/>
            </a:solidFill>
            <a:miter lim="800000"/>
            <a:headEnd/>
            <a:tailEnd/>
          </a:ln>
        </p:spPr>
        <p:txBody>
          <a:bodyPr wrap="none">
            <a:spAutoFit/>
          </a:bodyPr>
          <a:lstStyle/>
          <a:p>
            <a:pPr fontAlgn="base">
              <a:spcBef>
                <a:spcPct val="0"/>
              </a:spcBef>
              <a:spcAft>
                <a:spcPct val="0"/>
              </a:spcAft>
            </a:pPr>
            <a:r>
              <a:rPr lang="en-US" altLang="zh-CN" sz="2000" b="1">
                <a:solidFill>
                  <a:srgbClr val="FFFFFF"/>
                </a:solidFill>
                <a:latin typeface="Times New Roman" panose="02020603050405020304" pitchFamily="18" charset="0"/>
                <a:ea typeface="宋体" panose="02010600030101010101" pitchFamily="2" charset="-122"/>
              </a:rPr>
              <a:t>rs1</a:t>
            </a:r>
          </a:p>
          <a:p>
            <a:pPr fontAlgn="base">
              <a:spcBef>
                <a:spcPct val="0"/>
              </a:spcBef>
              <a:spcAft>
                <a:spcPct val="0"/>
              </a:spcAft>
            </a:pPr>
            <a:r>
              <a:rPr lang="en-US" altLang="zh-CN" sz="2000" b="1">
                <a:solidFill>
                  <a:srgbClr val="FFFFFF"/>
                </a:solidFill>
                <a:latin typeface="Times New Roman" panose="02020603050405020304" pitchFamily="18" charset="0"/>
                <a:ea typeface="宋体" panose="02010600030101010101" pitchFamily="2" charset="-122"/>
              </a:rPr>
              <a:t>rs2</a:t>
            </a:r>
            <a:endParaRPr lang="en-US" altLang="zh-CN" sz="2400" b="1">
              <a:solidFill>
                <a:srgbClr val="FFFFFF"/>
              </a:solidFill>
              <a:latin typeface="Times New Roman" panose="02020603050405020304" pitchFamily="18" charset="0"/>
              <a:ea typeface="宋体" panose="02010600030101010101" pitchFamily="2" charset="-122"/>
            </a:endParaRPr>
          </a:p>
        </p:txBody>
      </p:sp>
      <p:sp>
        <p:nvSpPr>
          <p:cNvPr id="40964" name="Text Box 5">
            <a:extLst>
              <a:ext uri="{FF2B5EF4-FFF2-40B4-BE49-F238E27FC236}">
                <a16:creationId xmlns:a16="http://schemas.microsoft.com/office/drawing/2014/main" id="{7602B947-5E9E-46C4-BA7E-4A69CF9E1BA0}"/>
              </a:ext>
            </a:extLst>
          </p:cNvPr>
          <p:cNvSpPr txBox="1">
            <a:spLocks noChangeArrowheads="1"/>
          </p:cNvSpPr>
          <p:nvPr/>
        </p:nvSpPr>
        <p:spPr bwMode="auto">
          <a:xfrm>
            <a:off x="5535613" y="2743200"/>
            <a:ext cx="441146" cy="400110"/>
          </a:xfrm>
          <a:prstGeom prst="rect">
            <a:avLst/>
          </a:prstGeom>
          <a:solidFill>
            <a:srgbClr val="00B050"/>
          </a:solidFill>
          <a:ln w="9525">
            <a:solidFill>
              <a:srgbClr val="C00000"/>
            </a:solidFill>
            <a:miter lim="800000"/>
            <a:headEnd/>
            <a:tailEnd/>
          </a:ln>
        </p:spPr>
        <p:txBody>
          <a:bodyPr wrap="none">
            <a:spAutoFit/>
          </a:bodyPr>
          <a:lstStyle/>
          <a:p>
            <a:pPr fontAlgn="base">
              <a:spcBef>
                <a:spcPct val="0"/>
              </a:spcBef>
              <a:spcAft>
                <a:spcPct val="0"/>
              </a:spcAft>
            </a:pPr>
            <a:r>
              <a:rPr lang="en-US" altLang="zh-CN" sz="2000" b="1">
                <a:solidFill>
                  <a:srgbClr val="FFFFFF"/>
                </a:solidFill>
                <a:latin typeface="Times New Roman" panose="02020603050405020304" pitchFamily="18" charset="0"/>
                <a:ea typeface="宋体" panose="02010600030101010101" pitchFamily="2" charset="-122"/>
              </a:rPr>
              <a:t>rd</a:t>
            </a:r>
            <a:endParaRPr lang="en-US" altLang="zh-CN" sz="2400" b="1">
              <a:solidFill>
                <a:srgbClr val="FFFFFF"/>
              </a:solidFill>
              <a:latin typeface="Times New Roman" panose="02020603050405020304" pitchFamily="18" charset="0"/>
              <a:ea typeface="宋体" panose="02010600030101010101" pitchFamily="2" charset="-122"/>
            </a:endParaRPr>
          </a:p>
        </p:txBody>
      </p:sp>
      <p:sp>
        <p:nvSpPr>
          <p:cNvPr id="40965" name="Text Box 6">
            <a:extLst>
              <a:ext uri="{FF2B5EF4-FFF2-40B4-BE49-F238E27FC236}">
                <a16:creationId xmlns:a16="http://schemas.microsoft.com/office/drawing/2014/main" id="{B4F6DC15-21C9-4769-B8D6-7D780745F4DE}"/>
              </a:ext>
            </a:extLst>
          </p:cNvPr>
          <p:cNvSpPr txBox="1">
            <a:spLocks noChangeArrowheads="1"/>
          </p:cNvSpPr>
          <p:nvPr/>
        </p:nvSpPr>
        <p:spPr bwMode="auto">
          <a:xfrm>
            <a:off x="7594600" y="2743200"/>
            <a:ext cx="579438" cy="406400"/>
          </a:xfrm>
          <a:prstGeom prst="rect">
            <a:avLst/>
          </a:prstGeom>
          <a:solidFill>
            <a:srgbClr val="00B050"/>
          </a:solidFill>
          <a:ln w="9525">
            <a:solidFill>
              <a:srgbClr val="C00000"/>
            </a:solidFill>
            <a:miter lim="800000"/>
            <a:headEnd/>
            <a:tailEnd/>
          </a:ln>
        </p:spPr>
        <p:txBody>
          <a:bodyPr>
            <a:spAutoFit/>
          </a:bodyPr>
          <a:lstStyle/>
          <a:p>
            <a:pPr fontAlgn="base">
              <a:spcBef>
                <a:spcPct val="0"/>
              </a:spcBef>
              <a:spcAft>
                <a:spcPct val="0"/>
              </a:spcAft>
            </a:pPr>
            <a:r>
              <a:rPr lang="en-US" altLang="zh-CN" sz="2000" b="1">
                <a:solidFill>
                  <a:srgbClr val="FFFFFF"/>
                </a:solidFill>
                <a:latin typeface="Times New Roman" panose="02020603050405020304" pitchFamily="18" charset="0"/>
                <a:ea typeface="宋体" panose="02010600030101010101" pitchFamily="2" charset="-122"/>
              </a:rPr>
              <a:t>rd</a:t>
            </a:r>
            <a:endParaRPr lang="en-US" altLang="zh-CN" sz="2400" b="1">
              <a:solidFill>
                <a:srgbClr val="FFFFFF"/>
              </a:solidFill>
              <a:latin typeface="Times New Roman" panose="02020603050405020304" pitchFamily="18" charset="0"/>
              <a:ea typeface="宋体" panose="02010600030101010101" pitchFamily="2" charset="-122"/>
            </a:endParaRPr>
          </a:p>
        </p:txBody>
      </p:sp>
      <p:sp>
        <p:nvSpPr>
          <p:cNvPr id="40966" name="Oval 8">
            <a:extLst>
              <a:ext uri="{FF2B5EF4-FFF2-40B4-BE49-F238E27FC236}">
                <a16:creationId xmlns:a16="http://schemas.microsoft.com/office/drawing/2014/main" id="{7B6DE32E-AD20-48CB-A705-BFF02405C2EA}"/>
              </a:ext>
            </a:extLst>
          </p:cNvPr>
          <p:cNvSpPr>
            <a:spLocks noChangeArrowheads="1"/>
          </p:cNvSpPr>
          <p:nvPr/>
        </p:nvSpPr>
        <p:spPr bwMode="auto">
          <a:xfrm>
            <a:off x="3790950" y="838200"/>
            <a:ext cx="4383088" cy="1752600"/>
          </a:xfrm>
          <a:prstGeom prst="ellipse">
            <a:avLst/>
          </a:prstGeom>
          <a:solidFill>
            <a:srgbClr val="00B050"/>
          </a:solidFill>
          <a:ln w="28575">
            <a:solidFill>
              <a:srgbClr val="C00000"/>
            </a:solidFill>
            <a:round/>
            <a:headEnd/>
            <a:tailEnd/>
          </a:ln>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40967" name="Text Box 9">
            <a:extLst>
              <a:ext uri="{FF2B5EF4-FFF2-40B4-BE49-F238E27FC236}">
                <a16:creationId xmlns:a16="http://schemas.microsoft.com/office/drawing/2014/main" id="{DDE01A11-2EA6-4C8A-86D3-7B6AD4D719EC}"/>
              </a:ext>
            </a:extLst>
          </p:cNvPr>
          <p:cNvSpPr txBox="1">
            <a:spLocks noChangeArrowheads="1"/>
          </p:cNvSpPr>
          <p:nvPr/>
        </p:nvSpPr>
        <p:spPr bwMode="auto">
          <a:xfrm>
            <a:off x="4724400" y="990601"/>
            <a:ext cx="2351088" cy="708025"/>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en-US" altLang="zh-CN" sz="2000" b="1">
                <a:solidFill>
                  <a:srgbClr val="FFFF00"/>
                </a:solidFill>
                <a:latin typeface="Garamond" panose="02020404030301010803" pitchFamily="18" charset="0"/>
                <a:ea typeface="宋体" panose="02010600030101010101" pitchFamily="2" charset="-122"/>
              </a:rPr>
              <a:t>ID_rs1</a:t>
            </a:r>
            <a:r>
              <a:rPr lang="en-US" altLang="zh-CN" sz="2000" b="1">
                <a:solidFill>
                  <a:srgbClr val="FFFFFF"/>
                </a:solidFill>
                <a:latin typeface="Garamond" panose="02020404030301010803" pitchFamily="18" charset="0"/>
                <a:ea typeface="宋体" panose="02010600030101010101" pitchFamily="2" charset="-122"/>
              </a:rPr>
              <a:t> =? EXE_ rd</a:t>
            </a:r>
          </a:p>
          <a:p>
            <a:pPr algn="ctr" fontAlgn="base">
              <a:spcBef>
                <a:spcPct val="0"/>
              </a:spcBef>
              <a:spcAft>
                <a:spcPct val="0"/>
              </a:spcAft>
            </a:pPr>
            <a:r>
              <a:rPr lang="en-US" altLang="zh-CN" sz="2000" b="1">
                <a:solidFill>
                  <a:srgbClr val="FFFF00"/>
                </a:solidFill>
                <a:latin typeface="Garamond" panose="02020404030301010803" pitchFamily="18" charset="0"/>
                <a:ea typeface="宋体" panose="02010600030101010101" pitchFamily="2" charset="-122"/>
              </a:rPr>
              <a:t>ID_rs2 </a:t>
            </a:r>
            <a:r>
              <a:rPr lang="en-US" altLang="zh-CN" sz="2000" b="1">
                <a:solidFill>
                  <a:srgbClr val="FFFFFF"/>
                </a:solidFill>
                <a:latin typeface="Garamond" panose="02020404030301010803" pitchFamily="18" charset="0"/>
                <a:ea typeface="宋体" panose="02010600030101010101" pitchFamily="2" charset="-122"/>
              </a:rPr>
              <a:t>=? EXE_rd</a:t>
            </a:r>
            <a:endParaRPr lang="en-US" altLang="zh-CN" sz="2400" b="1">
              <a:solidFill>
                <a:srgbClr val="FFFFFF"/>
              </a:solidFill>
              <a:latin typeface="Times New Roman" panose="02020603050405020304" pitchFamily="18" charset="0"/>
              <a:ea typeface="宋体" panose="02010600030101010101" pitchFamily="2" charset="-122"/>
            </a:endParaRPr>
          </a:p>
        </p:txBody>
      </p:sp>
      <p:sp>
        <p:nvSpPr>
          <p:cNvPr id="40968" name="Line 11">
            <a:extLst>
              <a:ext uri="{FF2B5EF4-FFF2-40B4-BE49-F238E27FC236}">
                <a16:creationId xmlns:a16="http://schemas.microsoft.com/office/drawing/2014/main" id="{8228420B-BA32-4402-A088-FE54264B97C1}"/>
              </a:ext>
            </a:extLst>
          </p:cNvPr>
          <p:cNvSpPr>
            <a:spLocks noChangeShapeType="1"/>
          </p:cNvSpPr>
          <p:nvPr/>
        </p:nvSpPr>
        <p:spPr bwMode="auto">
          <a:xfrm>
            <a:off x="6022975" y="2971800"/>
            <a:ext cx="909638" cy="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40969" name="Line 12">
            <a:extLst>
              <a:ext uri="{FF2B5EF4-FFF2-40B4-BE49-F238E27FC236}">
                <a16:creationId xmlns:a16="http://schemas.microsoft.com/office/drawing/2014/main" id="{5554D3A6-B66B-4DC1-8A1D-36DF64C9C326}"/>
              </a:ext>
            </a:extLst>
          </p:cNvPr>
          <p:cNvSpPr>
            <a:spLocks noChangeShapeType="1"/>
          </p:cNvSpPr>
          <p:nvPr/>
        </p:nvSpPr>
        <p:spPr bwMode="auto">
          <a:xfrm flipV="1">
            <a:off x="6932613" y="2514600"/>
            <a:ext cx="0" cy="457200"/>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40970" name="Line 14">
            <a:extLst>
              <a:ext uri="{FF2B5EF4-FFF2-40B4-BE49-F238E27FC236}">
                <a16:creationId xmlns:a16="http://schemas.microsoft.com/office/drawing/2014/main" id="{7D772710-B1BD-44AE-8A6C-2F3C6844531D}"/>
              </a:ext>
            </a:extLst>
          </p:cNvPr>
          <p:cNvSpPr>
            <a:spLocks noChangeShapeType="1"/>
          </p:cNvSpPr>
          <p:nvPr/>
        </p:nvSpPr>
        <p:spPr bwMode="auto">
          <a:xfrm>
            <a:off x="8174038" y="2971800"/>
            <a:ext cx="742950" cy="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40971" name="Line 15">
            <a:extLst>
              <a:ext uri="{FF2B5EF4-FFF2-40B4-BE49-F238E27FC236}">
                <a16:creationId xmlns:a16="http://schemas.microsoft.com/office/drawing/2014/main" id="{A5A148CB-C48E-4342-8B9C-F12914E9ADEF}"/>
              </a:ext>
            </a:extLst>
          </p:cNvPr>
          <p:cNvSpPr>
            <a:spLocks noChangeShapeType="1"/>
          </p:cNvSpPr>
          <p:nvPr/>
        </p:nvSpPr>
        <p:spPr bwMode="auto">
          <a:xfrm flipV="1">
            <a:off x="8916988" y="2514600"/>
            <a:ext cx="0" cy="45720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40972" name="Line 19">
            <a:extLst>
              <a:ext uri="{FF2B5EF4-FFF2-40B4-BE49-F238E27FC236}">
                <a16:creationId xmlns:a16="http://schemas.microsoft.com/office/drawing/2014/main" id="{680F7AD9-8533-4AC0-AD01-8DDC53DE2E08}"/>
              </a:ext>
            </a:extLst>
          </p:cNvPr>
          <p:cNvSpPr>
            <a:spLocks noChangeShapeType="1"/>
          </p:cNvSpPr>
          <p:nvPr/>
        </p:nvSpPr>
        <p:spPr bwMode="auto">
          <a:xfrm flipH="1" flipV="1">
            <a:off x="8007350" y="2133600"/>
            <a:ext cx="909638" cy="381000"/>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40973" name="Line 24">
            <a:extLst>
              <a:ext uri="{FF2B5EF4-FFF2-40B4-BE49-F238E27FC236}">
                <a16:creationId xmlns:a16="http://schemas.microsoft.com/office/drawing/2014/main" id="{CD65BF19-B0E4-45D3-94EA-657063439430}"/>
              </a:ext>
            </a:extLst>
          </p:cNvPr>
          <p:cNvSpPr>
            <a:spLocks noChangeShapeType="1"/>
          </p:cNvSpPr>
          <p:nvPr/>
        </p:nvSpPr>
        <p:spPr bwMode="auto">
          <a:xfrm flipV="1">
            <a:off x="3886200" y="2209800"/>
            <a:ext cx="311150" cy="228600"/>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40974" name="TextBox 49">
            <a:extLst>
              <a:ext uri="{FF2B5EF4-FFF2-40B4-BE49-F238E27FC236}">
                <a16:creationId xmlns:a16="http://schemas.microsoft.com/office/drawing/2014/main" id="{B08B69F0-9590-4854-AD8F-996882523799}"/>
              </a:ext>
            </a:extLst>
          </p:cNvPr>
          <p:cNvSpPr txBox="1">
            <a:spLocks noChangeArrowheads="1"/>
          </p:cNvSpPr>
          <p:nvPr/>
        </p:nvSpPr>
        <p:spPr bwMode="auto">
          <a:xfrm>
            <a:off x="3886200" y="6172200"/>
            <a:ext cx="5791200" cy="3381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600" b="1">
                <a:solidFill>
                  <a:srgbClr val="0070C0"/>
                </a:solidFill>
                <a:latin typeface="Garamond" panose="02020404030301010803" pitchFamily="18" charset="0"/>
                <a:ea typeface="宋体" panose="02010600030101010101" pitchFamily="2" charset="-122"/>
              </a:rPr>
              <a:t>I3</a:t>
            </a:r>
            <a:r>
              <a:rPr lang="zh-CN" altLang="en-US" sz="1600" b="1">
                <a:solidFill>
                  <a:srgbClr val="0070C0"/>
                </a:solidFill>
                <a:latin typeface="Garamond" panose="02020404030301010803" pitchFamily="18" charset="0"/>
                <a:ea typeface="宋体" panose="02010600030101010101" pitchFamily="2" charset="-122"/>
              </a:rPr>
              <a:t>：</a:t>
            </a:r>
            <a:r>
              <a:rPr lang="en-US" altLang="zh-CN" sz="1600" b="1">
                <a:solidFill>
                  <a:srgbClr val="0070C0"/>
                </a:solidFill>
                <a:latin typeface="Garamond" panose="02020404030301010803" pitchFamily="18" charset="0"/>
                <a:ea typeface="宋体" panose="02010600030101010101" pitchFamily="2" charset="-122"/>
              </a:rPr>
              <a:t>and  r6</a:t>
            </a:r>
            <a:r>
              <a:rPr lang="en-US" altLang="zh-CN" sz="1600" b="1">
                <a:solidFill>
                  <a:srgbClr val="FF0000"/>
                </a:solidFill>
                <a:latin typeface="Garamond" panose="02020404030301010803" pitchFamily="18" charset="0"/>
                <a:ea typeface="宋体" panose="02010600030101010101" pitchFamily="2" charset="-122"/>
              </a:rPr>
              <a:t>, r7</a:t>
            </a:r>
            <a:r>
              <a:rPr lang="en-US" altLang="zh-CN" sz="1600" b="1">
                <a:solidFill>
                  <a:srgbClr val="C00000"/>
                </a:solidFill>
                <a:latin typeface="Garamond" panose="02020404030301010803" pitchFamily="18" charset="0"/>
                <a:ea typeface="宋体" panose="02010600030101010101" pitchFamily="2" charset="-122"/>
              </a:rPr>
              <a:t>, r1          </a:t>
            </a:r>
            <a:r>
              <a:rPr lang="en-US" altLang="zh-CN" sz="1600" b="1">
                <a:solidFill>
                  <a:srgbClr val="0070C0"/>
                </a:solidFill>
                <a:latin typeface="Garamond" panose="02020404030301010803" pitchFamily="18" charset="0"/>
                <a:ea typeface="宋体" panose="02010600030101010101" pitchFamily="2" charset="-122"/>
              </a:rPr>
              <a:t>I2</a:t>
            </a:r>
            <a:r>
              <a:rPr lang="zh-CN" altLang="en-US" sz="1600" b="1">
                <a:solidFill>
                  <a:srgbClr val="0070C0"/>
                </a:solidFill>
                <a:latin typeface="Garamond" panose="02020404030301010803" pitchFamily="18" charset="0"/>
                <a:ea typeface="宋体" panose="02010600030101010101" pitchFamily="2" charset="-122"/>
              </a:rPr>
              <a:t>：</a:t>
            </a:r>
            <a:r>
              <a:rPr lang="en-US" altLang="zh-CN" sz="1600" b="1">
                <a:solidFill>
                  <a:srgbClr val="0070C0"/>
                </a:solidFill>
                <a:latin typeface="Garamond" panose="02020404030301010803" pitchFamily="18" charset="0"/>
                <a:ea typeface="宋体" panose="02010600030101010101" pitchFamily="2" charset="-122"/>
              </a:rPr>
              <a:t>sub </a:t>
            </a:r>
            <a:r>
              <a:rPr lang="en-US" altLang="zh-CN" sz="1600" b="1">
                <a:solidFill>
                  <a:srgbClr val="FF0000"/>
                </a:solidFill>
                <a:latin typeface="Garamond" panose="02020404030301010803" pitchFamily="18" charset="0"/>
                <a:ea typeface="宋体" panose="02010600030101010101" pitchFamily="2" charset="-122"/>
              </a:rPr>
              <a:t> r4, </a:t>
            </a:r>
            <a:r>
              <a:rPr lang="en-US" altLang="zh-CN" sz="1600" b="1">
                <a:solidFill>
                  <a:srgbClr val="0070C0"/>
                </a:solidFill>
                <a:latin typeface="Garamond" panose="02020404030301010803" pitchFamily="18" charset="0"/>
                <a:ea typeface="宋体" panose="02010600030101010101" pitchFamily="2" charset="-122"/>
              </a:rPr>
              <a:t>r1, r5        </a:t>
            </a:r>
            <a:r>
              <a:rPr lang="en-US" altLang="zh-CN" sz="1600" b="1">
                <a:solidFill>
                  <a:srgbClr val="3333FF"/>
                </a:solidFill>
                <a:latin typeface="Garamond" panose="02020404030301010803" pitchFamily="18" charset="0"/>
                <a:ea typeface="宋体" panose="02010600030101010101" pitchFamily="2" charset="-122"/>
              </a:rPr>
              <a:t>I1</a:t>
            </a:r>
            <a:r>
              <a:rPr lang="zh-CN" altLang="en-US" sz="1600" b="1">
                <a:solidFill>
                  <a:srgbClr val="3333FF"/>
                </a:solidFill>
                <a:latin typeface="Garamond" panose="02020404030301010803" pitchFamily="18" charset="0"/>
                <a:ea typeface="宋体" panose="02010600030101010101" pitchFamily="2" charset="-122"/>
              </a:rPr>
              <a:t>：</a:t>
            </a:r>
            <a:r>
              <a:rPr lang="en-US" altLang="zh-CN" sz="1600" b="1">
                <a:solidFill>
                  <a:srgbClr val="0070C0"/>
                </a:solidFill>
                <a:latin typeface="Garamond" panose="02020404030301010803" pitchFamily="18" charset="0"/>
                <a:ea typeface="宋体" panose="02010600030101010101" pitchFamily="2" charset="-122"/>
              </a:rPr>
              <a:t>add</a:t>
            </a:r>
            <a:r>
              <a:rPr lang="en-US" altLang="zh-CN" sz="1600" b="1">
                <a:solidFill>
                  <a:srgbClr val="FF0000"/>
                </a:solidFill>
                <a:latin typeface="Garamond" panose="02020404030301010803" pitchFamily="18" charset="0"/>
                <a:ea typeface="宋体" panose="02010600030101010101" pitchFamily="2" charset="-122"/>
              </a:rPr>
              <a:t>  r1, </a:t>
            </a:r>
            <a:r>
              <a:rPr lang="en-US" altLang="zh-CN" sz="1600" b="1">
                <a:solidFill>
                  <a:srgbClr val="0070C0"/>
                </a:solidFill>
                <a:latin typeface="Garamond" panose="02020404030301010803" pitchFamily="18" charset="0"/>
                <a:ea typeface="宋体" panose="02010600030101010101" pitchFamily="2" charset="-122"/>
              </a:rPr>
              <a:t>r2, r3</a:t>
            </a:r>
            <a:endParaRPr lang="zh-CN" altLang="en-US" sz="1600" b="1">
              <a:solidFill>
                <a:srgbClr val="0070C0"/>
              </a:solidFill>
              <a:latin typeface="Garamond" panose="02020404030301010803" pitchFamily="18" charset="0"/>
              <a:ea typeface="宋体" panose="02010600030101010101" pitchFamily="2" charset="-122"/>
            </a:endParaRPr>
          </a:p>
        </p:txBody>
      </p:sp>
      <p:sp>
        <p:nvSpPr>
          <p:cNvPr id="40975" name="矩形 50">
            <a:extLst>
              <a:ext uri="{FF2B5EF4-FFF2-40B4-BE49-F238E27FC236}">
                <a16:creationId xmlns:a16="http://schemas.microsoft.com/office/drawing/2014/main" id="{A83A14D4-63A8-4397-AD88-D0009A3CED6E}"/>
              </a:ext>
            </a:extLst>
          </p:cNvPr>
          <p:cNvSpPr>
            <a:spLocks noChangeArrowheads="1"/>
          </p:cNvSpPr>
          <p:nvPr/>
        </p:nvSpPr>
        <p:spPr bwMode="auto">
          <a:xfrm>
            <a:off x="4129088" y="1714500"/>
            <a:ext cx="34655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altLang="zh-CN" b="1">
                <a:solidFill>
                  <a:srgbClr val="FFFF00"/>
                </a:solidFill>
                <a:latin typeface="Garamond" panose="02020404030301010803" pitchFamily="18" charset="0"/>
                <a:ea typeface="宋体" panose="02010600030101010101" pitchFamily="2" charset="-122"/>
              </a:rPr>
              <a:t>ID_rs1</a:t>
            </a:r>
            <a:r>
              <a:rPr lang="en-US" altLang="zh-CN" b="1">
                <a:solidFill>
                  <a:srgbClr val="FFFFFF"/>
                </a:solidFill>
                <a:latin typeface="Garamond" panose="02020404030301010803" pitchFamily="18" charset="0"/>
                <a:ea typeface="宋体" panose="02010600030101010101" pitchFamily="2" charset="-122"/>
              </a:rPr>
              <a:t> =? MEM_ rd   </a:t>
            </a:r>
          </a:p>
          <a:p>
            <a:pPr algn="ctr" fontAlgn="base">
              <a:spcBef>
                <a:spcPct val="0"/>
              </a:spcBef>
              <a:spcAft>
                <a:spcPct val="0"/>
              </a:spcAft>
            </a:pPr>
            <a:r>
              <a:rPr lang="en-US" altLang="zh-CN" b="1">
                <a:solidFill>
                  <a:srgbClr val="FFFF00"/>
                </a:solidFill>
                <a:latin typeface="Garamond" panose="02020404030301010803" pitchFamily="18" charset="0"/>
                <a:ea typeface="宋体" panose="02010600030101010101" pitchFamily="2" charset="-122"/>
              </a:rPr>
              <a:t>   ID_rs2 </a:t>
            </a:r>
            <a:r>
              <a:rPr lang="en-US" altLang="zh-CN" b="1">
                <a:solidFill>
                  <a:srgbClr val="FFFFFF"/>
                </a:solidFill>
                <a:latin typeface="Garamond" panose="02020404030301010803" pitchFamily="18" charset="0"/>
                <a:ea typeface="宋体" panose="02010600030101010101" pitchFamily="2" charset="-122"/>
              </a:rPr>
              <a:t>=? MEM_rd √ </a:t>
            </a:r>
          </a:p>
          <a:p>
            <a:pPr algn="ct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40976" name="灯片编号占位符 19">
            <a:extLst>
              <a:ext uri="{FF2B5EF4-FFF2-40B4-BE49-F238E27FC236}">
                <a16:creationId xmlns:a16="http://schemas.microsoft.com/office/drawing/2014/main" id="{3CD43ACF-A8DD-427E-8CC4-810115B41C09}"/>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7E50E3A9-4001-4E3C-9BD1-CDA6A10C77E7}" type="slidenum">
              <a:rPr lang="en-US" altLang="zh-CN">
                <a:solidFill>
                  <a:srgbClr val="FFFFFF"/>
                </a:solidFill>
                <a:ea typeface="宋体" panose="02010600030101010101" pitchFamily="2" charset="-122"/>
              </a:rPr>
              <a:pPr fontAlgn="base">
                <a:spcBef>
                  <a:spcPct val="0"/>
                </a:spcBef>
                <a:spcAft>
                  <a:spcPct val="0"/>
                </a:spcAft>
              </a:pPr>
              <a:t>380</a:t>
            </a:fld>
            <a:endParaRPr lang="en-US" altLang="zh-CN">
              <a:solidFill>
                <a:srgbClr val="FFFFFF"/>
              </a:solidFill>
              <a:ea typeface="宋体" panose="02010600030101010101" pitchFamily="2" charset="-122"/>
            </a:endParaRPr>
          </a:p>
        </p:txBody>
      </p:sp>
      <p:cxnSp>
        <p:nvCxnSpPr>
          <p:cNvPr id="21" name="直接箭头连接符 20">
            <a:extLst>
              <a:ext uri="{FF2B5EF4-FFF2-40B4-BE49-F238E27FC236}">
                <a16:creationId xmlns:a16="http://schemas.microsoft.com/office/drawing/2014/main" id="{554B28AC-2C00-46D7-A2C7-68D1D8CF3BDF}"/>
              </a:ext>
            </a:extLst>
          </p:cNvPr>
          <p:cNvCxnSpPr/>
          <p:nvPr/>
        </p:nvCxnSpPr>
        <p:spPr>
          <a:xfrm rot="5400000">
            <a:off x="8001000" y="2971800"/>
            <a:ext cx="533400" cy="533400"/>
          </a:xfrm>
          <a:prstGeom prst="straightConnector1">
            <a:avLst/>
          </a:prstGeom>
          <a:ln>
            <a:solidFill>
              <a:srgbClr val="FF00FF"/>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DB373101-F580-45AE-9532-BD130AA3CA22}"/>
              </a:ext>
            </a:extLst>
          </p:cNvPr>
          <p:cNvCxnSpPr/>
          <p:nvPr/>
        </p:nvCxnSpPr>
        <p:spPr>
          <a:xfrm rot="5400000">
            <a:off x="6019800" y="2971800"/>
            <a:ext cx="533400" cy="533400"/>
          </a:xfrm>
          <a:prstGeom prst="straightConnector1">
            <a:avLst/>
          </a:prstGeom>
          <a:ln>
            <a:solidFill>
              <a:srgbClr val="FF00FF"/>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5A221E8-2770-4674-A4DB-059A37DB14C5}"/>
              </a:ext>
            </a:extLst>
          </p:cNvPr>
          <p:cNvSpPr/>
          <p:nvPr/>
        </p:nvSpPr>
        <p:spPr>
          <a:xfrm>
            <a:off x="2327275" y="117475"/>
            <a:ext cx="7759700" cy="954088"/>
          </a:xfrm>
          <a:prstGeom prst="rect">
            <a:avLst/>
          </a:prstGeom>
        </p:spPr>
        <p:txBody>
          <a:bodyPr wrap="none">
            <a:spAutoFit/>
          </a:bodyPr>
          <a:lstStyle/>
          <a:p>
            <a:pPr algn="ctr" eaLnBrk="0" fontAlgn="base" hangingPunct="0">
              <a:spcBef>
                <a:spcPct val="0"/>
              </a:spcBef>
              <a:spcAft>
                <a:spcPct val="0"/>
              </a:spcAft>
            </a:pPr>
            <a:r>
              <a:rPr lang="zh-CN" altLang="en-US" sz="2800" b="1">
                <a:solidFill>
                  <a:srgbClr val="CCFFFF"/>
                </a:solidFill>
                <a:effectLst>
                  <a:outerShdw blurRad="38100" dist="38100" dir="2700000" algn="tl">
                    <a:srgbClr val="000000"/>
                  </a:outerShdw>
                </a:effectLst>
                <a:latin typeface="Garamond" panose="02020404030301010803" pitchFamily="18" charset="0"/>
                <a:ea typeface="宋体" panose="02010600030101010101" pitchFamily="2" charset="-122"/>
              </a:rPr>
              <a:t>上述分析表明，</a:t>
            </a:r>
            <a:r>
              <a:rPr lang="zh-CN" altLang="en-US" sz="2800" b="1">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一条指令进入流水线</a:t>
            </a:r>
            <a:r>
              <a:rPr lang="en-US" altLang="zh-CN" sz="2800" b="1">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ID</a:t>
            </a:r>
            <a:r>
              <a:rPr lang="zh-CN" altLang="en-US" sz="2800" b="1">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级</a:t>
            </a:r>
            <a:r>
              <a:rPr lang="zh-CN" altLang="en-US" sz="2800" b="1">
                <a:solidFill>
                  <a:srgbClr val="CCFFFF"/>
                </a:solidFill>
                <a:effectLst>
                  <a:outerShdw blurRad="38100" dist="38100" dir="2700000" algn="tl">
                    <a:srgbClr val="000000"/>
                  </a:outerShdw>
                </a:effectLst>
                <a:latin typeface="Garamond" panose="02020404030301010803" pitchFamily="18" charset="0"/>
                <a:ea typeface="宋体" panose="02010600030101010101" pitchFamily="2" charset="-122"/>
              </a:rPr>
              <a:t>，</a:t>
            </a:r>
            <a:endParaRPr lang="en-US" altLang="zh-CN" sz="2800" b="1">
              <a:solidFill>
                <a:srgbClr val="CCFFFF"/>
              </a:solidFill>
              <a:effectLst>
                <a:outerShdw blurRad="38100" dist="38100" dir="2700000" algn="tl">
                  <a:srgbClr val="000000"/>
                </a:outerShdw>
              </a:effectLst>
              <a:latin typeface="Garamond" panose="02020404030301010803" pitchFamily="18" charset="0"/>
              <a:ea typeface="宋体" panose="02010600030101010101" pitchFamily="2" charset="-122"/>
            </a:endParaRPr>
          </a:p>
          <a:p>
            <a:pPr algn="ctr" eaLnBrk="0" fontAlgn="base" hangingPunct="0">
              <a:spcBef>
                <a:spcPct val="0"/>
              </a:spcBef>
              <a:spcAft>
                <a:spcPct val="0"/>
              </a:spcAft>
            </a:pPr>
            <a:r>
              <a:rPr lang="zh-CN" altLang="en-US" sz="2800" b="1">
                <a:solidFill>
                  <a:srgbClr val="CCFFFF"/>
                </a:solidFill>
                <a:effectLst>
                  <a:outerShdw blurRad="38100" dist="38100" dir="2700000" algn="tl">
                    <a:srgbClr val="000000"/>
                  </a:outerShdw>
                </a:effectLst>
                <a:latin typeface="Garamond" panose="02020404030301010803" pitchFamily="18" charset="0"/>
                <a:ea typeface="宋体" panose="02010600030101010101" pitchFamily="2" charset="-122"/>
              </a:rPr>
              <a:t>检测</a:t>
            </a:r>
            <a:r>
              <a:rPr lang="zh-CN" altLang="en-US" sz="2800" b="1">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与前面指令可能有数据相关</a:t>
            </a:r>
            <a:r>
              <a:rPr lang="zh-CN" altLang="en-US" sz="2800" b="1">
                <a:solidFill>
                  <a:srgbClr val="CCFFFF"/>
                </a:solidFill>
                <a:effectLst>
                  <a:outerShdw blurRad="38100" dist="38100" dir="2700000" algn="tl">
                    <a:srgbClr val="000000"/>
                  </a:outerShdw>
                </a:effectLst>
                <a:latin typeface="Garamond" panose="02020404030301010803" pitchFamily="18" charset="0"/>
                <a:ea typeface="宋体" panose="02010600030101010101" pitchFamily="2" charset="-122"/>
              </a:rPr>
              <a:t>的</a:t>
            </a:r>
            <a:r>
              <a:rPr lang="zh-CN" altLang="en-US" sz="2800" b="1">
                <a:solidFill>
                  <a:srgbClr val="FFC000"/>
                </a:solidFill>
                <a:effectLst>
                  <a:outerShdw blurRad="38100" dist="38100" dir="2700000" algn="tl">
                    <a:srgbClr val="000000"/>
                  </a:outerShdw>
                </a:effectLst>
                <a:latin typeface="Garamond" panose="02020404030301010803" pitchFamily="18" charset="0"/>
                <a:ea typeface="宋体" panose="02010600030101010101" pitchFamily="2" charset="-122"/>
              </a:rPr>
              <a:t>基本条件</a:t>
            </a:r>
            <a:r>
              <a:rPr lang="zh-CN" altLang="en-US" sz="2800" b="1">
                <a:solidFill>
                  <a:srgbClr val="CCFFFF"/>
                </a:solidFill>
                <a:effectLst>
                  <a:outerShdw blurRad="38100" dist="38100" dir="2700000" algn="tl">
                    <a:srgbClr val="000000"/>
                  </a:outerShdw>
                </a:effectLst>
                <a:latin typeface="Garamond" panose="02020404030301010803" pitchFamily="18" charset="0"/>
                <a:ea typeface="宋体" panose="02010600030101010101" pitchFamily="2" charset="-122"/>
              </a:rPr>
              <a:t>是：</a:t>
            </a:r>
            <a:endParaRPr lang="en-US" altLang="zh-CN" sz="2800" b="1">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sp>
        <p:nvSpPr>
          <p:cNvPr id="41986" name="矩形 2">
            <a:extLst>
              <a:ext uri="{FF2B5EF4-FFF2-40B4-BE49-F238E27FC236}">
                <a16:creationId xmlns:a16="http://schemas.microsoft.com/office/drawing/2014/main" id="{C3662E04-A9B8-4AAF-B59E-7ECEEA355334}"/>
              </a:ext>
            </a:extLst>
          </p:cNvPr>
          <p:cNvSpPr>
            <a:spLocks noChangeArrowheads="1"/>
          </p:cNvSpPr>
          <p:nvPr/>
        </p:nvSpPr>
        <p:spPr bwMode="auto">
          <a:xfrm>
            <a:off x="2265364" y="1223964"/>
            <a:ext cx="7432675" cy="11408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50000"/>
              </a:lnSpc>
              <a:spcBef>
                <a:spcPct val="0"/>
              </a:spcBef>
              <a:spcAft>
                <a:spcPct val="0"/>
              </a:spcAft>
            </a:pPr>
            <a:r>
              <a:rPr lang="zh-CN" altLang="en-US" sz="2400" b="1">
                <a:solidFill>
                  <a:srgbClr val="000514"/>
                </a:solidFill>
                <a:latin typeface="Garamond" panose="02020404030301010803" pitchFamily="18" charset="0"/>
                <a:ea typeface="宋体" panose="02010600030101010101" pitchFamily="2" charset="-122"/>
              </a:rPr>
              <a:t>（</a:t>
            </a:r>
            <a:r>
              <a:rPr lang="en-US" altLang="zh-CN" sz="2400" b="1">
                <a:solidFill>
                  <a:srgbClr val="000514"/>
                </a:solidFill>
                <a:latin typeface="Garamond" panose="02020404030301010803" pitchFamily="18" charset="0"/>
                <a:ea typeface="宋体" panose="02010600030101010101" pitchFamily="2" charset="-122"/>
              </a:rPr>
              <a:t>ID_rs1 == EXE_ rd </a:t>
            </a:r>
            <a:r>
              <a:rPr lang="zh-CN" altLang="en-US" sz="2400" b="1">
                <a:solidFill>
                  <a:srgbClr val="000514"/>
                </a:solidFill>
                <a:latin typeface="Garamond" panose="02020404030301010803" pitchFamily="18" charset="0"/>
                <a:ea typeface="宋体" panose="02010600030101010101" pitchFamily="2" charset="-122"/>
              </a:rPr>
              <a:t>）</a:t>
            </a:r>
            <a:r>
              <a:rPr lang="en-US" altLang="zh-CN" sz="2400" b="1">
                <a:solidFill>
                  <a:srgbClr val="000514"/>
                </a:solidFill>
                <a:latin typeface="Garamond" panose="02020404030301010803" pitchFamily="18" charset="0"/>
                <a:ea typeface="宋体" panose="02010600030101010101" pitchFamily="2" charset="-122"/>
              </a:rPr>
              <a:t>+</a:t>
            </a:r>
            <a:r>
              <a:rPr lang="zh-CN" altLang="en-US" sz="2400" b="1">
                <a:solidFill>
                  <a:srgbClr val="000514"/>
                </a:solidFill>
                <a:latin typeface="Garamond" panose="02020404030301010803" pitchFamily="18" charset="0"/>
                <a:ea typeface="宋体" panose="02010600030101010101" pitchFamily="2" charset="-122"/>
              </a:rPr>
              <a:t>（</a:t>
            </a:r>
            <a:r>
              <a:rPr lang="en-US" altLang="zh-CN" sz="2400" b="1">
                <a:solidFill>
                  <a:srgbClr val="000514"/>
                </a:solidFill>
                <a:latin typeface="Garamond" panose="02020404030301010803" pitchFamily="18" charset="0"/>
                <a:ea typeface="宋体" panose="02010600030101010101" pitchFamily="2" charset="-122"/>
              </a:rPr>
              <a:t>ID_rs1 == MEM_ rd</a:t>
            </a:r>
            <a:r>
              <a:rPr lang="zh-CN" altLang="en-US" sz="2400" b="1">
                <a:solidFill>
                  <a:srgbClr val="000514"/>
                </a:solidFill>
                <a:latin typeface="Garamond" panose="02020404030301010803" pitchFamily="18" charset="0"/>
                <a:ea typeface="宋体" panose="02010600030101010101" pitchFamily="2" charset="-122"/>
              </a:rPr>
              <a:t>）</a:t>
            </a:r>
            <a:r>
              <a:rPr lang="en-US" altLang="zh-CN" sz="2400" b="1">
                <a:solidFill>
                  <a:srgbClr val="000514"/>
                </a:solidFill>
                <a:latin typeface="Garamond" panose="02020404030301010803" pitchFamily="18" charset="0"/>
                <a:ea typeface="宋体" panose="02010600030101010101" pitchFamily="2" charset="-122"/>
              </a:rPr>
              <a:t>  +</a:t>
            </a:r>
          </a:p>
          <a:p>
            <a:pPr fontAlgn="base">
              <a:lnSpc>
                <a:spcPct val="150000"/>
              </a:lnSpc>
              <a:spcBef>
                <a:spcPct val="0"/>
              </a:spcBef>
              <a:spcAft>
                <a:spcPct val="0"/>
              </a:spcAft>
            </a:pPr>
            <a:r>
              <a:rPr lang="zh-CN" altLang="en-US" sz="2400" b="1">
                <a:solidFill>
                  <a:srgbClr val="C00000"/>
                </a:solidFill>
                <a:latin typeface="Garamond" panose="02020404030301010803" pitchFamily="18" charset="0"/>
                <a:ea typeface="宋体" panose="02010600030101010101" pitchFamily="2" charset="-122"/>
              </a:rPr>
              <a:t>（</a:t>
            </a:r>
            <a:r>
              <a:rPr lang="en-US" altLang="zh-CN" sz="2400" b="1">
                <a:solidFill>
                  <a:srgbClr val="C00000"/>
                </a:solidFill>
                <a:latin typeface="Garamond" panose="02020404030301010803" pitchFamily="18" charset="0"/>
                <a:ea typeface="宋体" panose="02010600030101010101" pitchFamily="2" charset="-122"/>
              </a:rPr>
              <a:t>ID_rs2 == EXE_rd  </a:t>
            </a:r>
            <a:r>
              <a:rPr lang="zh-CN" altLang="en-US" sz="2400" b="1">
                <a:solidFill>
                  <a:srgbClr val="C00000"/>
                </a:solidFill>
                <a:latin typeface="Garamond" panose="02020404030301010803" pitchFamily="18" charset="0"/>
                <a:ea typeface="宋体" panose="02010600030101010101" pitchFamily="2" charset="-122"/>
              </a:rPr>
              <a:t>）</a:t>
            </a:r>
            <a:r>
              <a:rPr lang="en-US" altLang="zh-CN" sz="2400" b="1">
                <a:solidFill>
                  <a:srgbClr val="000514"/>
                </a:solidFill>
                <a:latin typeface="Garamond" panose="02020404030301010803" pitchFamily="18" charset="0"/>
                <a:ea typeface="宋体" panose="02010600030101010101" pitchFamily="2" charset="-122"/>
              </a:rPr>
              <a:t>+ </a:t>
            </a:r>
            <a:r>
              <a:rPr lang="zh-CN" altLang="en-US" sz="2400" b="1">
                <a:solidFill>
                  <a:srgbClr val="C00000"/>
                </a:solidFill>
                <a:latin typeface="Garamond" panose="02020404030301010803" pitchFamily="18" charset="0"/>
                <a:ea typeface="宋体" panose="02010600030101010101" pitchFamily="2" charset="-122"/>
              </a:rPr>
              <a:t>（</a:t>
            </a:r>
            <a:r>
              <a:rPr lang="en-US" altLang="zh-CN" sz="2400" b="1">
                <a:solidFill>
                  <a:srgbClr val="C00000"/>
                </a:solidFill>
                <a:latin typeface="Garamond" panose="02020404030301010803" pitchFamily="18" charset="0"/>
                <a:ea typeface="宋体" panose="02010600030101010101" pitchFamily="2" charset="-122"/>
              </a:rPr>
              <a:t>ID_rs2 ==MEM_rd</a:t>
            </a:r>
            <a:r>
              <a:rPr lang="zh-CN" altLang="en-US" sz="2400" b="1">
                <a:solidFill>
                  <a:srgbClr val="C00000"/>
                </a:solidFill>
                <a:latin typeface="Garamond" panose="02020404030301010803" pitchFamily="18" charset="0"/>
                <a:ea typeface="宋体" panose="02010600030101010101" pitchFamily="2" charset="-122"/>
              </a:rPr>
              <a:t>）</a:t>
            </a:r>
            <a:endParaRPr lang="en-US" altLang="zh-CN" sz="2400" b="1">
              <a:solidFill>
                <a:srgbClr val="C00000"/>
              </a:solidFill>
              <a:latin typeface="Times New Roman" panose="02020603050405020304" pitchFamily="18" charset="0"/>
              <a:ea typeface="宋体" panose="02010600030101010101" pitchFamily="2" charset="-122"/>
            </a:endParaRPr>
          </a:p>
        </p:txBody>
      </p:sp>
      <p:sp>
        <p:nvSpPr>
          <p:cNvPr id="4" name="矩形 3">
            <a:extLst>
              <a:ext uri="{FF2B5EF4-FFF2-40B4-BE49-F238E27FC236}">
                <a16:creationId xmlns:a16="http://schemas.microsoft.com/office/drawing/2014/main" id="{25ED800B-63A2-47CD-A5BB-9261B75B20D6}"/>
              </a:ext>
            </a:extLst>
          </p:cNvPr>
          <p:cNvSpPr/>
          <p:nvPr/>
        </p:nvSpPr>
        <p:spPr>
          <a:xfrm>
            <a:off x="1663700" y="4784726"/>
            <a:ext cx="8915400" cy="919867"/>
          </a:xfrm>
          <a:prstGeom prst="rect">
            <a:avLst/>
          </a:prstGeom>
        </p:spPr>
        <p:txBody>
          <a:bodyPr>
            <a:spAutoFit/>
          </a:bodyPr>
          <a:lstStyle/>
          <a:p>
            <a:pPr marL="342900" indent="-342900" fontAlgn="base">
              <a:lnSpc>
                <a:spcPct val="120000"/>
              </a:lnSpc>
              <a:spcBef>
                <a:spcPct val="0"/>
              </a:spcBef>
              <a:spcAft>
                <a:spcPct val="0"/>
              </a:spcAft>
              <a:buFont typeface="Wingdings" panose="05000000000000000000" pitchFamily="2" charset="2"/>
              <a:buChar char="Ø"/>
              <a:defRPr/>
            </a:pPr>
            <a:r>
              <a:rPr lang="en-US" altLang="zh-CN" sz="2400" b="1" kern="0"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ID</a:t>
            </a:r>
            <a:r>
              <a:rPr lang="zh-CN" altLang="en-US" sz="2400" b="1" kern="0"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级指令的</a:t>
            </a:r>
            <a:r>
              <a:rPr lang="zh-CN" altLang="en-US" sz="2400" b="1" dirty="0">
                <a:solidFill>
                  <a:srgbClr val="CCFFFF"/>
                </a:solidFill>
                <a:latin typeface="宋体" panose="02010600030101010101" pitchFamily="2" charset="-122"/>
                <a:ea typeface="宋体" panose="02010600030101010101" pitchFamily="2" charset="-122"/>
              </a:rPr>
              <a:t>源寄存器号</a:t>
            </a:r>
            <a:r>
              <a:rPr lang="en-US" altLang="zh-CN" sz="2400" b="1" dirty="0">
                <a:solidFill>
                  <a:srgbClr val="FFCC00"/>
                </a:solidFill>
                <a:latin typeface="宋体" panose="02010600030101010101" pitchFamily="2" charset="-122"/>
                <a:ea typeface="宋体" panose="02010600030101010101" pitchFamily="2" charset="-122"/>
              </a:rPr>
              <a:t>rs2</a:t>
            </a:r>
            <a:r>
              <a:rPr lang="zh-CN" altLang="en-US" sz="2400" b="1" dirty="0">
                <a:solidFill>
                  <a:srgbClr val="CCFFFF"/>
                </a:solidFill>
                <a:latin typeface="宋体" panose="02010600030101010101" pitchFamily="2" charset="-122"/>
                <a:ea typeface="宋体" panose="02010600030101010101" pitchFamily="2" charset="-122"/>
              </a:rPr>
              <a:t>与</a:t>
            </a:r>
            <a:r>
              <a:rPr lang="zh-CN" altLang="en-US" sz="2400" b="1" dirty="0">
                <a:solidFill>
                  <a:srgbClr val="FFCC00"/>
                </a:solidFill>
                <a:latin typeface="宋体" panose="02010600030101010101" pitchFamily="2" charset="-122"/>
                <a:ea typeface="宋体" panose="02010600030101010101" pitchFamily="2" charset="-122"/>
              </a:rPr>
              <a:t>立即数</a:t>
            </a:r>
            <a:r>
              <a:rPr lang="zh-CN" altLang="en-US" sz="2400" b="1" dirty="0">
                <a:solidFill>
                  <a:srgbClr val="CCFFFF"/>
                </a:solidFill>
                <a:latin typeface="宋体" panose="02010600030101010101" pitchFamily="2" charset="-122"/>
                <a:ea typeface="宋体" panose="02010600030101010101" pitchFamily="2" charset="-122"/>
              </a:rPr>
              <a:t>部分重叠，而立即数不会出现相关的。</a:t>
            </a:r>
          </a:p>
        </p:txBody>
      </p:sp>
      <p:sp>
        <p:nvSpPr>
          <p:cNvPr id="41988" name="矩形 4">
            <a:extLst>
              <a:ext uri="{FF2B5EF4-FFF2-40B4-BE49-F238E27FC236}">
                <a16:creationId xmlns:a16="http://schemas.microsoft.com/office/drawing/2014/main" id="{4013ABD4-A28B-4CFF-8E43-8F384E9C0C07}"/>
              </a:ext>
            </a:extLst>
          </p:cNvPr>
          <p:cNvSpPr>
            <a:spLocks noChangeArrowheads="1"/>
          </p:cNvSpPr>
          <p:nvPr/>
        </p:nvSpPr>
        <p:spPr bwMode="auto">
          <a:xfrm>
            <a:off x="1663700" y="3176589"/>
            <a:ext cx="8902700" cy="9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Garamond" panose="02020404030301010803" pitchFamily="18" charset="0"/>
                <a:ea typeface="宋体" panose="02010600030101010101" pitchFamily="2" charset="-122"/>
              </a:defRPr>
            </a:lvl1pPr>
            <a:lvl2pPr>
              <a:buFont typeface="Arial" panose="020B0604020202020204" pitchFamily="34" charset="0"/>
              <a:defRPr>
                <a:solidFill>
                  <a:schemeClr val="tx1"/>
                </a:solidFill>
                <a:latin typeface="Garamond" panose="02020404030301010803" pitchFamily="18" charset="0"/>
                <a:ea typeface="宋体" panose="02010600030101010101" pitchFamily="2" charset="-122"/>
              </a:defRPr>
            </a:lvl2pPr>
            <a:lvl3pPr>
              <a:defRPr>
                <a:solidFill>
                  <a:schemeClr val="tx1"/>
                </a:solidFill>
                <a:latin typeface="Garamond" panose="02020404030301010803" pitchFamily="18" charset="0"/>
                <a:ea typeface="宋体" panose="02010600030101010101" pitchFamily="2" charset="-122"/>
              </a:defRPr>
            </a:lvl3pPr>
            <a:lvl4pPr>
              <a:buFont typeface="Arial" panose="020B0604020202020204" pitchFamily="34" charset="0"/>
              <a:defRPr>
                <a:solidFill>
                  <a:schemeClr val="tx1"/>
                </a:solidFill>
                <a:latin typeface="Garamond" panose="02020404030301010803" pitchFamily="18" charset="0"/>
                <a:ea typeface="宋体" panose="02010600030101010101" pitchFamily="2" charset="-122"/>
              </a:defRPr>
            </a:lvl4pPr>
            <a:lvl5pPr>
              <a:defRPr>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defRPr>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defRPr>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defRPr>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fontAlgn="base">
              <a:lnSpc>
                <a:spcPct val="120000"/>
              </a:lnSpc>
              <a:spcBef>
                <a:spcPct val="0"/>
              </a:spcBef>
              <a:spcAft>
                <a:spcPct val="0"/>
              </a:spcAft>
              <a:buFont typeface="Wingdings" panose="05000000000000000000" pitchFamily="2" charset="2"/>
              <a:buChar char="Ø"/>
            </a:pPr>
            <a:r>
              <a:rPr lang="en-US" altLang="zh-CN" sz="2400" b="1">
                <a:solidFill>
                  <a:srgbClr val="FFFF00"/>
                </a:solidFill>
                <a:latin typeface="宋体" panose="02010600030101010101" pitchFamily="2" charset="-122"/>
              </a:rPr>
              <a:t>EXE</a:t>
            </a:r>
            <a:r>
              <a:rPr lang="zh-CN" altLang="en-US" sz="2400" b="1">
                <a:solidFill>
                  <a:srgbClr val="FFFF00"/>
                </a:solidFill>
                <a:latin typeface="宋体" panose="02010600030101010101" pitchFamily="2" charset="-122"/>
              </a:rPr>
              <a:t>级</a:t>
            </a:r>
            <a:r>
              <a:rPr lang="zh-CN" altLang="en-US" sz="2400" b="1">
                <a:solidFill>
                  <a:srgbClr val="E5E5FF"/>
                </a:solidFill>
                <a:latin typeface="宋体" panose="02010600030101010101" pitchFamily="2" charset="-122"/>
              </a:rPr>
              <a:t>和</a:t>
            </a:r>
            <a:r>
              <a:rPr lang="en-US" altLang="zh-CN" sz="2400" b="1">
                <a:solidFill>
                  <a:srgbClr val="FFFF00"/>
                </a:solidFill>
                <a:latin typeface="宋体" panose="02010600030101010101" pitchFamily="2" charset="-122"/>
              </a:rPr>
              <a:t>MEM</a:t>
            </a:r>
            <a:r>
              <a:rPr lang="zh-CN" altLang="en-US" sz="2400" b="1">
                <a:solidFill>
                  <a:srgbClr val="FFFF00"/>
                </a:solidFill>
                <a:latin typeface="宋体" panose="02010600030101010101" pitchFamily="2" charset="-122"/>
              </a:rPr>
              <a:t>级指令的</a:t>
            </a:r>
            <a:r>
              <a:rPr lang="zh-CN" altLang="en-US" sz="2400" b="1" u="sng">
                <a:solidFill>
                  <a:srgbClr val="FFFFFF"/>
                </a:solidFill>
                <a:latin typeface="宋体" panose="02010600030101010101" pitchFamily="2" charset="-122"/>
              </a:rPr>
              <a:t>WREG</a:t>
            </a:r>
            <a:r>
              <a:rPr lang="zh-CN" altLang="en-US" sz="2400" b="1">
                <a:solidFill>
                  <a:srgbClr val="FFFF00"/>
                </a:solidFill>
                <a:latin typeface="宋体" panose="02010600030101010101" pitchFamily="2" charset="-122"/>
              </a:rPr>
              <a:t>信号需参与检测</a:t>
            </a:r>
            <a:r>
              <a:rPr lang="zh-CN" altLang="en-US" sz="2400" b="1">
                <a:solidFill>
                  <a:srgbClr val="CCFFFF"/>
                </a:solidFill>
                <a:latin typeface="宋体" panose="02010600030101010101" pitchFamily="2" charset="-122"/>
              </a:rPr>
              <a:t>（以区分是</a:t>
            </a:r>
            <a:r>
              <a:rPr lang="zh-CN" altLang="en-US" sz="2400" b="1">
                <a:solidFill>
                  <a:srgbClr val="FFFF00"/>
                </a:solidFill>
                <a:latin typeface="宋体" panose="02010600030101010101" pitchFamily="2" charset="-122"/>
              </a:rPr>
              <a:t>写目的寄存器</a:t>
            </a:r>
            <a:r>
              <a:rPr lang="en-US" altLang="zh-CN" sz="2400" b="1">
                <a:solidFill>
                  <a:srgbClr val="FFFF00"/>
                </a:solidFill>
                <a:latin typeface="宋体" panose="02010600030101010101" pitchFamily="2" charset="-122"/>
              </a:rPr>
              <a:t>rd</a:t>
            </a:r>
            <a:r>
              <a:rPr lang="zh-CN" altLang="en-US" sz="2400" b="1">
                <a:solidFill>
                  <a:srgbClr val="FFFF00"/>
                </a:solidFill>
                <a:latin typeface="宋体" panose="02010600030101010101" pitchFamily="2" charset="-122"/>
              </a:rPr>
              <a:t>，</a:t>
            </a:r>
            <a:r>
              <a:rPr lang="zh-CN" altLang="en-US" sz="2400" b="1">
                <a:solidFill>
                  <a:srgbClr val="CCFFFF"/>
                </a:solidFill>
                <a:latin typeface="宋体" panose="02010600030101010101" pitchFamily="2" charset="-122"/>
              </a:rPr>
              <a:t>还是</a:t>
            </a:r>
            <a:r>
              <a:rPr lang="en-US" altLang="zh-CN" sz="2400" b="1">
                <a:solidFill>
                  <a:srgbClr val="CCFFFF"/>
                </a:solidFill>
                <a:latin typeface="宋体" panose="02010600030101010101" pitchFamily="2" charset="-122"/>
              </a:rPr>
              <a:t>store</a:t>
            </a:r>
            <a:r>
              <a:rPr lang="zh-CN" altLang="en-US" sz="2400" b="1">
                <a:solidFill>
                  <a:srgbClr val="CCFFFF"/>
                </a:solidFill>
                <a:latin typeface="宋体" panose="02010600030101010101" pitchFamily="2" charset="-122"/>
              </a:rPr>
              <a:t>指令中的</a:t>
            </a:r>
            <a:r>
              <a:rPr lang="en-US" altLang="zh-CN" sz="2400" b="1">
                <a:solidFill>
                  <a:srgbClr val="CCFFFF"/>
                </a:solidFill>
                <a:latin typeface="宋体" panose="02010600030101010101" pitchFamily="2" charset="-122"/>
              </a:rPr>
              <a:t>rd</a:t>
            </a:r>
            <a:r>
              <a:rPr lang="zh-CN" altLang="en-US" sz="2000" b="1">
                <a:solidFill>
                  <a:srgbClr val="CCFFFF"/>
                </a:solidFill>
                <a:latin typeface="宋体" panose="02010600030101010101" pitchFamily="2" charset="-122"/>
              </a:rPr>
              <a:t>。</a:t>
            </a:r>
            <a:r>
              <a:rPr lang="zh-CN" altLang="en-US" sz="2000" b="1">
                <a:solidFill>
                  <a:srgbClr val="FFFFCC"/>
                </a:solidFill>
                <a:latin typeface="宋体" panose="02010600030101010101" pitchFamily="2" charset="-122"/>
              </a:rPr>
              <a:t>store使用rd，但不写</a:t>
            </a:r>
            <a:r>
              <a:rPr lang="en-US" altLang="zh-CN" sz="2000" b="1">
                <a:solidFill>
                  <a:srgbClr val="FFFFCC"/>
                </a:solidFill>
                <a:latin typeface="宋体" panose="02010600030101010101" pitchFamily="2" charset="-122"/>
              </a:rPr>
              <a:t>rd</a:t>
            </a:r>
            <a:r>
              <a:rPr lang="zh-CN" altLang="en-US" sz="2000" b="1">
                <a:solidFill>
                  <a:srgbClr val="CCFFFF"/>
                </a:solidFill>
                <a:latin typeface="宋体" panose="02010600030101010101" pitchFamily="2" charset="-122"/>
              </a:rPr>
              <a:t>。）</a:t>
            </a:r>
          </a:p>
        </p:txBody>
      </p:sp>
      <p:sp>
        <p:nvSpPr>
          <p:cNvPr id="41989" name="灯片编号占位符 5">
            <a:extLst>
              <a:ext uri="{FF2B5EF4-FFF2-40B4-BE49-F238E27FC236}">
                <a16:creationId xmlns:a16="http://schemas.microsoft.com/office/drawing/2014/main" id="{5DF3DE57-09B0-4563-AB93-26F21FC41B77}"/>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04452329-9325-4ABF-BF4D-535D4886DCCD}" type="slidenum">
              <a:rPr lang="en-US" altLang="zh-CN">
                <a:solidFill>
                  <a:srgbClr val="FFFFFF"/>
                </a:solidFill>
                <a:ea typeface="宋体" panose="02010600030101010101" pitchFamily="2" charset="-122"/>
              </a:rPr>
              <a:pPr fontAlgn="base">
                <a:spcBef>
                  <a:spcPct val="0"/>
                </a:spcBef>
                <a:spcAft>
                  <a:spcPct val="0"/>
                </a:spcAft>
              </a:pPr>
              <a:t>381</a:t>
            </a:fld>
            <a:endParaRPr lang="en-US" altLang="zh-CN">
              <a:solidFill>
                <a:srgbClr val="FFFFFF"/>
              </a:solidFill>
              <a:ea typeface="宋体" panose="02010600030101010101" pitchFamily="2" charset="-122"/>
            </a:endParaRPr>
          </a:p>
        </p:txBody>
      </p:sp>
      <p:sp>
        <p:nvSpPr>
          <p:cNvPr id="41990" name="矩形 4">
            <a:extLst>
              <a:ext uri="{FF2B5EF4-FFF2-40B4-BE49-F238E27FC236}">
                <a16:creationId xmlns:a16="http://schemas.microsoft.com/office/drawing/2014/main" id="{658D0258-93C3-49A1-A016-584559163EE1}"/>
              </a:ext>
            </a:extLst>
          </p:cNvPr>
          <p:cNvSpPr>
            <a:spLocks noChangeArrowheads="1"/>
          </p:cNvSpPr>
          <p:nvPr/>
        </p:nvSpPr>
        <p:spPr bwMode="auto">
          <a:xfrm>
            <a:off x="1663700" y="5683251"/>
            <a:ext cx="8902700"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Garamond" panose="02020404030301010803" pitchFamily="18" charset="0"/>
                <a:ea typeface="宋体" panose="02010600030101010101" pitchFamily="2" charset="-122"/>
              </a:defRPr>
            </a:lvl1pPr>
            <a:lvl2pPr>
              <a:buFont typeface="Arial" panose="020B0604020202020204" pitchFamily="34" charset="0"/>
              <a:defRPr>
                <a:solidFill>
                  <a:schemeClr val="tx1"/>
                </a:solidFill>
                <a:latin typeface="Garamond" panose="02020404030301010803" pitchFamily="18" charset="0"/>
                <a:ea typeface="宋体" panose="02010600030101010101" pitchFamily="2" charset="-122"/>
              </a:defRPr>
            </a:lvl2pPr>
            <a:lvl3pPr>
              <a:defRPr>
                <a:solidFill>
                  <a:schemeClr val="tx1"/>
                </a:solidFill>
                <a:latin typeface="Garamond" panose="02020404030301010803" pitchFamily="18" charset="0"/>
                <a:ea typeface="宋体" panose="02010600030101010101" pitchFamily="2" charset="-122"/>
              </a:defRPr>
            </a:lvl3pPr>
            <a:lvl4pPr>
              <a:buFont typeface="Arial" panose="020B0604020202020204" pitchFamily="34" charset="0"/>
              <a:defRPr>
                <a:solidFill>
                  <a:schemeClr val="tx1"/>
                </a:solidFill>
                <a:latin typeface="Garamond" panose="02020404030301010803" pitchFamily="18" charset="0"/>
                <a:ea typeface="宋体" panose="02010600030101010101" pitchFamily="2" charset="-122"/>
              </a:defRPr>
            </a:lvl4pPr>
            <a:lvl5pPr>
              <a:defRPr>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defRPr>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defRPr>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defRPr>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fontAlgn="base">
              <a:lnSpc>
                <a:spcPct val="120000"/>
              </a:lnSpc>
              <a:spcBef>
                <a:spcPct val="0"/>
              </a:spcBef>
              <a:spcAft>
                <a:spcPct val="0"/>
              </a:spcAft>
              <a:buFont typeface="Wingdings" panose="05000000000000000000" pitchFamily="2" charset="2"/>
              <a:buChar char="Ø"/>
            </a:pPr>
            <a:r>
              <a:rPr lang="en-US" altLang="zh-CN" sz="2400" b="1">
                <a:solidFill>
                  <a:srgbClr val="FFFF00"/>
                </a:solidFill>
                <a:latin typeface="宋体" panose="02010600030101010101" pitchFamily="2" charset="-122"/>
              </a:rPr>
              <a:t>ID</a:t>
            </a:r>
            <a:r>
              <a:rPr lang="zh-CN" altLang="en-US" sz="2400" b="1">
                <a:solidFill>
                  <a:srgbClr val="FFFF00"/>
                </a:solidFill>
                <a:latin typeface="宋体" panose="02010600030101010101" pitchFamily="2" charset="-122"/>
              </a:rPr>
              <a:t>级的指令不能是转移指令，转移指令不需要判数据相关。</a:t>
            </a:r>
            <a:endParaRPr lang="zh-CN" altLang="en-US" sz="2000" b="1">
              <a:solidFill>
                <a:srgbClr val="CCFFFF"/>
              </a:solidFill>
              <a:latin typeface="宋体" panose="02010600030101010101" pitchFamily="2" charset="-122"/>
            </a:endParaRPr>
          </a:p>
        </p:txBody>
      </p:sp>
      <p:sp>
        <p:nvSpPr>
          <p:cNvPr id="3" name="矩形 2">
            <a:extLst>
              <a:ext uri="{FF2B5EF4-FFF2-40B4-BE49-F238E27FC236}">
                <a16:creationId xmlns:a16="http://schemas.microsoft.com/office/drawing/2014/main" id="{9D7C80E8-BBFC-40D8-BADA-F25763E897DA}"/>
              </a:ext>
            </a:extLst>
          </p:cNvPr>
          <p:cNvSpPr/>
          <p:nvPr/>
        </p:nvSpPr>
        <p:spPr>
          <a:xfrm>
            <a:off x="1854201" y="2578100"/>
            <a:ext cx="1988045" cy="572336"/>
          </a:xfrm>
          <a:prstGeom prst="rect">
            <a:avLst/>
          </a:prstGeom>
        </p:spPr>
        <p:txBody>
          <a:bodyPr wrap="none">
            <a:spAutoFit/>
          </a:bodyPr>
          <a:lstStyle/>
          <a:p>
            <a:pPr fontAlgn="base">
              <a:lnSpc>
                <a:spcPct val="120000"/>
              </a:lnSpc>
              <a:spcBef>
                <a:spcPct val="0"/>
              </a:spcBef>
              <a:spcAft>
                <a:spcPct val="0"/>
              </a:spcAft>
              <a:defRPr/>
            </a:pPr>
            <a:r>
              <a:rPr lang="zh-CN" altLang="en-US" sz="2800" b="1" kern="0" dirty="0">
                <a:solidFill>
                  <a:srgbClr val="FFC000"/>
                </a:solidFill>
                <a:effectLst>
                  <a:outerShdw blurRad="38100" dist="38100" dir="2700000" algn="tl">
                    <a:srgbClr val="000000"/>
                  </a:outerShdw>
                </a:effectLst>
                <a:latin typeface="Garamond" panose="02020404030301010803" pitchFamily="18" charset="0"/>
                <a:ea typeface="宋体" panose="02010600030101010101" pitchFamily="2" charset="-122"/>
              </a:rPr>
              <a:t>其他条件：</a:t>
            </a:r>
            <a:endParaRPr lang="en-US" altLang="zh-CN" sz="2800" b="1" kern="0" dirty="0">
              <a:solidFill>
                <a:srgbClr val="FFC000"/>
              </a:solidFill>
              <a:effectLst>
                <a:outerShdw blurRad="38100" dist="38100" dir="2700000" algn="tl">
                  <a:srgbClr val="000000"/>
                </a:outerShdw>
              </a:effectLst>
              <a:latin typeface="Garamond" panose="02020404030301010803" pitchFamily="18" charset="0"/>
              <a:ea typeface="宋体" panose="02010600030101010101" pitchFamily="2" charset="-122"/>
            </a:endParaRPr>
          </a:p>
        </p:txBody>
      </p:sp>
      <p:sp>
        <p:nvSpPr>
          <p:cNvPr id="41992" name="TextBox 4">
            <a:extLst>
              <a:ext uri="{FF2B5EF4-FFF2-40B4-BE49-F238E27FC236}">
                <a16:creationId xmlns:a16="http://schemas.microsoft.com/office/drawing/2014/main" id="{912DAB0B-EF09-42D5-8840-7744C9259A2D}"/>
              </a:ext>
            </a:extLst>
          </p:cNvPr>
          <p:cNvSpPr txBox="1">
            <a:spLocks noChangeArrowheads="1"/>
          </p:cNvSpPr>
          <p:nvPr/>
        </p:nvSpPr>
        <p:spPr bwMode="auto">
          <a:xfrm>
            <a:off x="6249988" y="6313488"/>
            <a:ext cx="2362200" cy="461962"/>
          </a:xfrm>
          <a:prstGeom prst="rect">
            <a:avLst/>
          </a:prstGeom>
          <a:solidFill>
            <a:srgbClr val="00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FFFFFF"/>
                </a:solidFill>
                <a:latin typeface="Garamond" panose="02020404030301010803" pitchFamily="18" charset="0"/>
                <a:ea typeface="宋体" panose="02010600030101010101" pitchFamily="2" charset="-122"/>
              </a:rPr>
              <a:t>用操作码来区分</a:t>
            </a:r>
          </a:p>
        </p:txBody>
      </p:sp>
      <p:cxnSp>
        <p:nvCxnSpPr>
          <p:cNvPr id="9" name="直接箭头连接符 8">
            <a:extLst>
              <a:ext uri="{FF2B5EF4-FFF2-40B4-BE49-F238E27FC236}">
                <a16:creationId xmlns:a16="http://schemas.microsoft.com/office/drawing/2014/main" id="{1EAF5F4F-F331-4DC6-9536-8AEE0B9BA29E}"/>
              </a:ext>
            </a:extLst>
          </p:cNvPr>
          <p:cNvCxnSpPr>
            <a:stCxn id="41992" idx="0"/>
          </p:cNvCxnSpPr>
          <p:nvPr/>
        </p:nvCxnSpPr>
        <p:spPr>
          <a:xfrm flipH="1" flipV="1">
            <a:off x="5257800" y="5410200"/>
            <a:ext cx="2173288" cy="9032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92F8B435-12E1-40DA-B5CF-4FC362320FBE}"/>
              </a:ext>
            </a:extLst>
          </p:cNvPr>
          <p:cNvCxnSpPr>
            <a:stCxn id="41992" idx="0"/>
          </p:cNvCxnSpPr>
          <p:nvPr/>
        </p:nvCxnSpPr>
        <p:spPr>
          <a:xfrm flipH="1" flipV="1">
            <a:off x="6324600" y="6172200"/>
            <a:ext cx="1106488" cy="1412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995" name="文本框 4">
            <a:extLst>
              <a:ext uri="{FF2B5EF4-FFF2-40B4-BE49-F238E27FC236}">
                <a16:creationId xmlns:a16="http://schemas.microsoft.com/office/drawing/2014/main" id="{6FB586C2-17B4-4095-BADA-75F4B66B00EB}"/>
              </a:ext>
            </a:extLst>
          </p:cNvPr>
          <p:cNvSpPr txBox="1">
            <a:spLocks noChangeArrowheads="1"/>
          </p:cNvSpPr>
          <p:nvPr/>
        </p:nvSpPr>
        <p:spPr bwMode="auto">
          <a:xfrm>
            <a:off x="2563813" y="4125913"/>
            <a:ext cx="8134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CCFFFF"/>
                </a:solidFill>
                <a:latin typeface="宋体" panose="02010600030101010101" pitchFamily="2" charset="-122"/>
                <a:ea typeface="宋体" panose="02010600030101010101" pitchFamily="2" charset="-122"/>
              </a:rPr>
              <a:t>如</a:t>
            </a:r>
            <a:r>
              <a:rPr lang="zh-CN" altLang="en-US" b="1">
                <a:solidFill>
                  <a:srgbClr val="FFCC00"/>
                </a:solidFill>
                <a:latin typeface="宋体" panose="02010600030101010101" pitchFamily="2" charset="-122"/>
                <a:ea typeface="宋体" panose="02010600030101010101" pitchFamily="2" charset="-122"/>
              </a:rPr>
              <a:t>I1</a:t>
            </a:r>
            <a:r>
              <a:rPr lang="zh-CN" altLang="en-US" b="1">
                <a:solidFill>
                  <a:srgbClr val="CCFFFF"/>
                </a:solidFill>
                <a:latin typeface="宋体" panose="02010600030101010101" pitchFamily="2" charset="-122"/>
                <a:ea typeface="宋体" panose="02010600030101010101" pitchFamily="2" charset="-122"/>
              </a:rPr>
              <a:t>指令，</a:t>
            </a:r>
            <a:r>
              <a:rPr lang="zh-CN" altLang="en-US" b="1">
                <a:solidFill>
                  <a:srgbClr val="FFCC00"/>
                </a:solidFill>
                <a:latin typeface="宋体" panose="02010600030101010101" pitchFamily="2" charset="-122"/>
                <a:ea typeface="宋体" panose="02010600030101010101" pitchFamily="2" charset="-122"/>
              </a:rPr>
              <a:t>rd</a:t>
            </a:r>
            <a:r>
              <a:rPr lang="zh-CN" altLang="en-US" b="1">
                <a:solidFill>
                  <a:srgbClr val="CCFFFF"/>
                </a:solidFill>
                <a:latin typeface="宋体" panose="02010600030101010101" pitchFamily="2" charset="-122"/>
                <a:ea typeface="宋体" panose="02010600030101010101" pitchFamily="2" charset="-122"/>
              </a:rPr>
              <a:t>一定作为目的寄存器号使用，即结果是要被写入目的寄存器时，后面的指令才有可能与之相关。</a:t>
            </a:r>
            <a:r>
              <a:rPr lang="zh-CN" altLang="en-US" b="1">
                <a:solidFill>
                  <a:srgbClr val="FFFFCC"/>
                </a:solidFill>
                <a:latin typeface="宋体" panose="02010600030101010101" pitchFamily="2" charset="-122"/>
                <a:ea typeface="宋体" panose="02010600030101010101" pitchFamily="2" charset="-122"/>
              </a:rPr>
              <a:t>由于store指令也使用rd，但它不写寄存器</a:t>
            </a:r>
            <a:r>
              <a:rPr lang="zh-CN" altLang="en-US" b="1">
                <a:solidFill>
                  <a:srgbClr val="CCFFFF"/>
                </a:solidFill>
                <a:latin typeface="宋体" panose="02010600030101010101" pitchFamily="2" charset="-122"/>
                <a:ea typeface="宋体" panose="02010600030101010101" pitchFamily="2" charset="-122"/>
              </a:rPr>
              <a:t>。</a:t>
            </a:r>
            <a:endParaRPr lang="zh-CN" altLang="en-US">
              <a:solidFill>
                <a:srgbClr val="FFFFFF"/>
              </a:solidFill>
              <a:latin typeface="Garamond" panose="02020404030301010803" pitchFamily="18" charset="0"/>
              <a:ea typeface="宋体" panose="02010600030101010101" pitchFamily="2" charset="-122"/>
            </a:endParaRPr>
          </a:p>
        </p:txBody>
      </p:sp>
      <p:pic>
        <p:nvPicPr>
          <p:cNvPr id="41996" name="图片 4">
            <a:extLst>
              <a:ext uri="{FF2B5EF4-FFF2-40B4-BE49-F238E27FC236}">
                <a16:creationId xmlns:a16="http://schemas.microsoft.com/office/drawing/2014/main" id="{85F4B227-ECFE-4DD9-8D69-B8E2260F9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588" y="6143626"/>
            <a:ext cx="9525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9874" name="Group 2">
            <a:extLst>
              <a:ext uri="{FF2B5EF4-FFF2-40B4-BE49-F238E27FC236}">
                <a16:creationId xmlns:a16="http://schemas.microsoft.com/office/drawing/2014/main" id="{C2F2D461-53F2-4649-8827-58A39E8A4396}"/>
              </a:ext>
            </a:extLst>
          </p:cNvPr>
          <p:cNvGraphicFramePr>
            <a:graphicFrameLocks noGrp="1"/>
          </p:cNvGraphicFramePr>
          <p:nvPr/>
        </p:nvGraphicFramePr>
        <p:xfrm>
          <a:off x="1752600" y="838201"/>
          <a:ext cx="8915400" cy="5445127"/>
        </p:xfrm>
        <a:graphic>
          <a:graphicData uri="http://schemas.openxmlformats.org/drawingml/2006/table">
            <a:tbl>
              <a:tblPr/>
              <a:tblGrid>
                <a:gridCol w="1273175">
                  <a:extLst>
                    <a:ext uri="{9D8B030D-6E8A-4147-A177-3AD203B41FA5}">
                      <a16:colId xmlns:a16="http://schemas.microsoft.com/office/drawing/2014/main" val="20000"/>
                    </a:ext>
                  </a:extLst>
                </a:gridCol>
                <a:gridCol w="808038">
                  <a:extLst>
                    <a:ext uri="{9D8B030D-6E8A-4147-A177-3AD203B41FA5}">
                      <a16:colId xmlns:a16="http://schemas.microsoft.com/office/drawing/2014/main" val="20001"/>
                    </a:ext>
                  </a:extLst>
                </a:gridCol>
                <a:gridCol w="844550">
                  <a:extLst>
                    <a:ext uri="{9D8B030D-6E8A-4147-A177-3AD203B41FA5}">
                      <a16:colId xmlns:a16="http://schemas.microsoft.com/office/drawing/2014/main" val="20002"/>
                    </a:ext>
                  </a:extLst>
                </a:gridCol>
                <a:gridCol w="801687">
                  <a:extLst>
                    <a:ext uri="{9D8B030D-6E8A-4147-A177-3AD203B41FA5}">
                      <a16:colId xmlns:a16="http://schemas.microsoft.com/office/drawing/2014/main" val="20003"/>
                    </a:ext>
                  </a:extLst>
                </a:gridCol>
                <a:gridCol w="784225">
                  <a:extLst>
                    <a:ext uri="{9D8B030D-6E8A-4147-A177-3AD203B41FA5}">
                      <a16:colId xmlns:a16="http://schemas.microsoft.com/office/drawing/2014/main" val="20004"/>
                    </a:ext>
                  </a:extLst>
                </a:gridCol>
                <a:gridCol w="2354263">
                  <a:extLst>
                    <a:ext uri="{9D8B030D-6E8A-4147-A177-3AD203B41FA5}">
                      <a16:colId xmlns:a16="http://schemas.microsoft.com/office/drawing/2014/main" val="20005"/>
                    </a:ext>
                  </a:extLst>
                </a:gridCol>
                <a:gridCol w="2049462">
                  <a:extLst>
                    <a:ext uri="{9D8B030D-6E8A-4147-A177-3AD203B41FA5}">
                      <a16:colId xmlns:a16="http://schemas.microsoft.com/office/drawing/2014/main" val="20006"/>
                    </a:ext>
                  </a:extLst>
                </a:gridCol>
              </a:tblGrid>
              <a:tr h="6429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dirty="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31       26</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25  21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20  16</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15   5</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4    0</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指令</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意义</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00    0000</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rd</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zh-CN" altLang="zh-CN" sz="1800" b="0" i="0" u="none" strike="noStrike" cap="none" normalizeH="0" baseline="0">
                        <a:ln>
                          <a:noFill/>
                        </a:ln>
                        <a:effectLst>
                          <a:outerShdw blurRad="38100" dist="38100" dir="2700000" algn="tl">
                            <a:srgbClr val="FFFFFF"/>
                          </a:outerShdw>
                        </a:effectLst>
                        <a:latin typeface="Arial" panose="020B060402020202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and rd ,rs1,rs2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寄存器与寄存器</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32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00    0001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rd</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imme</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andi rd,rs1,imme</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寄存器与立即数</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00    0010</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rd</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zh-CN" altLang="zh-CN" sz="1800" b="0" i="0" u="none" strike="noStrike" cap="none" normalizeH="0" baseline="0">
                        <a:ln>
                          <a:noFill/>
                        </a:ln>
                        <a:effectLst>
                          <a:outerShdw blurRad="38100" dist="38100" dir="2700000" algn="tl">
                            <a:srgbClr val="FFFFFF"/>
                          </a:outerShdw>
                        </a:effectLst>
                        <a:latin typeface="Arial" panose="020B060402020202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or rd,rs1,rs2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寄存器或寄存器</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67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00    0011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rd</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imme</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ori rd,rs1,imme</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寄存器或立即数</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67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dirty="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00    0100</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rd</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zh-CN" altLang="zh-CN" sz="1800" b="0" i="0" u="none" strike="noStrike" cap="none" normalizeH="0" baseline="0">
                        <a:ln>
                          <a:noFill/>
                        </a:ln>
                        <a:effectLst>
                          <a:outerShdw blurRad="38100" dist="38100" dir="2700000" algn="tl">
                            <a:srgbClr val="FFFFFF"/>
                          </a:outerShdw>
                        </a:effectLst>
                        <a:latin typeface="Arial" panose="020B060402020202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add rd,rs1,rs2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寄存器加寄存器</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67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00    0101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rd</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imme</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addi rd,rs1,imme</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寄存器加立即数</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67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00    0110</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rd</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zh-CN" altLang="zh-CN" sz="1800" b="0" i="0" u="none" strike="noStrike" cap="none" normalizeH="0" baseline="0">
                        <a:ln>
                          <a:noFill/>
                        </a:ln>
                        <a:effectLst>
                          <a:outerShdw blurRad="38100" dist="38100" dir="2700000" algn="tl">
                            <a:srgbClr val="FFFFFF"/>
                          </a:outerShdw>
                        </a:effectLst>
                        <a:latin typeface="Arial" panose="020B060402020202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sub rd,rs1,rs2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寄存器减寄存器</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8300">
                <a:tc rowSpan="3">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00    0111</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00    1000</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00    1001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rd</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rowSpan="3" gridSpan="2">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imme</a:t>
                      </a:r>
                    </a:p>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imme</a:t>
                      </a:r>
                    </a:p>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imme</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rowSpan="3" hMerge="1">
                  <a:txBody>
                    <a:bodyPr/>
                    <a:lstStyle/>
                    <a:p>
                      <a:endParaRPr lang="zh-CN"/>
                    </a:p>
                  </a:txBody>
                  <a:tcPr/>
                </a:tc>
                <a:tc rowSpan="3">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subi rd,rs1,imme</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load rd,imme(rs1)</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store rd,imme(rs1)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rowSpan="3">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寄存器减立即数</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从存储器读数据</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向存储器写数据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6713">
                <a:tc v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rd</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vMerge="1">
                  <a:txBody>
                    <a:bodyPr/>
                    <a:lstStyle/>
                    <a:p>
                      <a:endParaRPr lang="zh-CN"/>
                    </a:p>
                  </a:txBody>
                  <a:tcPr/>
                </a:tc>
                <a:tc hMerge="1"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9"/>
                  </a:ext>
                </a:extLst>
              </a:tr>
              <a:tr h="368300">
                <a:tc v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rd</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rs1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vMerge="1">
                  <a:txBody>
                    <a:bodyPr/>
                    <a:lstStyle/>
                    <a:p>
                      <a:endParaRPr lang="zh-CN"/>
                    </a:p>
                  </a:txBody>
                  <a:tcPr/>
                </a:tc>
                <a:tc hMerge="1"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10"/>
                  </a:ext>
                </a:extLst>
              </a:tr>
              <a:tr h="109537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00    1010</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00    1011</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0" i="0" u="none" strike="noStrike" cap="none" normalizeH="0" baseline="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00    1100</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disp</a:t>
                      </a:r>
                    </a:p>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disp</a:t>
                      </a:r>
                    </a:p>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disp</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bne disp</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beq disp</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branch disp</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结果非</a:t>
                      </a:r>
                      <a:r>
                        <a:rPr kumimoji="0" lang="en-US" altLang="zh-CN" sz="1800" b="1" i="0" u="none" strike="noStrike" cap="none" normalizeH="0" baseline="0" dirty="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0</a:t>
                      </a:r>
                      <a:r>
                        <a:rPr kumimoji="0" lang="zh-CN" altLang="en-US" sz="1800" b="1" i="0" u="none" strike="noStrike" cap="none" normalizeH="0" baseline="0" dirty="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时转移</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结果为</a:t>
                      </a:r>
                      <a:r>
                        <a:rPr kumimoji="0" lang="en-US" altLang="zh-CN" sz="1800" b="1" i="0" u="none" strike="noStrike" cap="none" normalizeH="0" baseline="0" dirty="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0</a:t>
                      </a:r>
                      <a:r>
                        <a:rPr kumimoji="0" lang="zh-CN" altLang="en-US" sz="1800" b="1" i="0" u="none" strike="noStrike" cap="none" normalizeH="0" baseline="0" dirty="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时转移</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dirty="0">
                          <a:ln>
                            <a:noFill/>
                          </a:ln>
                          <a:solidFill>
                            <a:srgbClr val="CCFFFF"/>
                          </a:solidFill>
                          <a:effectLst>
                            <a:outerShdw blurRad="38100" dist="38100" dir="2700000" algn="tl">
                              <a:srgbClr val="000000"/>
                            </a:outerShdw>
                          </a:effectLst>
                          <a:latin typeface="Calibri" panose="020F0502020204030204" charset="0"/>
                          <a:ea typeface="宋体" panose="02010600030101010101" pitchFamily="2" charset="-122"/>
                        </a:rPr>
                        <a:t>无条件转移</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43101" name="Text Box 231">
            <a:extLst>
              <a:ext uri="{FF2B5EF4-FFF2-40B4-BE49-F238E27FC236}">
                <a16:creationId xmlns:a16="http://schemas.microsoft.com/office/drawing/2014/main" id="{1179AA70-9BAA-4E2B-A613-CE963352AA1B}"/>
              </a:ext>
            </a:extLst>
          </p:cNvPr>
          <p:cNvSpPr txBox="1">
            <a:spLocks noChangeArrowheads="1"/>
          </p:cNvSpPr>
          <p:nvPr/>
        </p:nvSpPr>
        <p:spPr bwMode="auto">
          <a:xfrm>
            <a:off x="2998789" y="211138"/>
            <a:ext cx="6408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FFFFFF"/>
                </a:solidFill>
                <a:latin typeface="Arial" panose="020B0604020202020204" pitchFamily="34" charset="0"/>
                <a:ea typeface="宋体" panose="02010600030101010101" pitchFamily="2" charset="-122"/>
              </a:rPr>
              <a:t>表</a:t>
            </a:r>
            <a:r>
              <a:rPr lang="en-US" altLang="zh-CN" sz="2400" b="1">
                <a:solidFill>
                  <a:srgbClr val="FFFFFF"/>
                </a:solidFill>
                <a:latin typeface="Arial" panose="020B0604020202020204" pitchFamily="34" charset="0"/>
                <a:ea typeface="宋体" panose="02010600030101010101" pitchFamily="2" charset="-122"/>
              </a:rPr>
              <a:t>1.1  </a:t>
            </a:r>
            <a:r>
              <a:rPr lang="zh-CN" altLang="en-US" sz="2400" b="1">
                <a:solidFill>
                  <a:srgbClr val="FFFFFF"/>
                </a:solidFill>
                <a:latin typeface="Arial" panose="020B0604020202020204" pitchFamily="34" charset="0"/>
                <a:ea typeface="宋体" panose="02010600030101010101" pitchFamily="2" charset="-122"/>
              </a:rPr>
              <a:t>流水线处理机的指令系统和指令格式</a:t>
            </a:r>
          </a:p>
        </p:txBody>
      </p:sp>
      <p:sp>
        <p:nvSpPr>
          <p:cNvPr id="43102" name="灯片编号占位符 3">
            <a:extLst>
              <a:ext uri="{FF2B5EF4-FFF2-40B4-BE49-F238E27FC236}">
                <a16:creationId xmlns:a16="http://schemas.microsoft.com/office/drawing/2014/main" id="{BBB3185A-011D-4AF1-AB64-8F6AB3808A69}"/>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82A86756-D0BF-45C9-8175-1239DE5DE086}" type="slidenum">
              <a:rPr lang="en-US" altLang="zh-CN">
                <a:solidFill>
                  <a:srgbClr val="FFFFFF"/>
                </a:solidFill>
                <a:ea typeface="宋体" panose="02010600030101010101" pitchFamily="2" charset="-122"/>
              </a:rPr>
              <a:pPr fontAlgn="base">
                <a:spcBef>
                  <a:spcPct val="0"/>
                </a:spcBef>
                <a:spcAft>
                  <a:spcPct val="0"/>
                </a:spcAft>
              </a:pPr>
              <a:t>382</a:t>
            </a:fld>
            <a:endParaRPr lang="en-US" altLang="zh-CN">
              <a:solidFill>
                <a:srgbClr val="FFFFFF"/>
              </a:solidFill>
              <a:ea typeface="宋体" panose="02010600030101010101" pitchFamily="2" charset="-122"/>
            </a:endParaRPr>
          </a:p>
        </p:txBody>
      </p:sp>
      <p:cxnSp>
        <p:nvCxnSpPr>
          <p:cNvPr id="3" name="直接连接符 2">
            <a:extLst>
              <a:ext uri="{FF2B5EF4-FFF2-40B4-BE49-F238E27FC236}">
                <a16:creationId xmlns:a16="http://schemas.microsoft.com/office/drawing/2014/main" id="{67CE63C9-FDD8-41BA-9A80-21D09DEDFA26}"/>
              </a:ext>
            </a:extLst>
          </p:cNvPr>
          <p:cNvCxnSpPr/>
          <p:nvPr/>
        </p:nvCxnSpPr>
        <p:spPr>
          <a:xfrm>
            <a:off x="4648200" y="4495800"/>
            <a:ext cx="6019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3" name="矩形 1">
            <a:extLst>
              <a:ext uri="{FF2B5EF4-FFF2-40B4-BE49-F238E27FC236}">
                <a16:creationId xmlns:a16="http://schemas.microsoft.com/office/drawing/2014/main" id="{AE0DEA63-D616-4DB5-B4E8-0D0F424C8A88}"/>
              </a:ext>
            </a:extLst>
          </p:cNvPr>
          <p:cNvSpPr>
            <a:spLocks noChangeArrowheads="1"/>
          </p:cNvSpPr>
          <p:nvPr/>
        </p:nvSpPr>
        <p:spPr bwMode="auto">
          <a:xfrm>
            <a:off x="1981200" y="77789"/>
            <a:ext cx="82296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a:solidFill>
                  <a:srgbClr val="CCFFFF"/>
                </a:solidFill>
                <a:latin typeface="Arial" panose="020B0604020202020204" pitchFamily="34" charset="0"/>
                <a:ea typeface="宋体" panose="02010600030101010101" pitchFamily="2" charset="-122"/>
              </a:rPr>
              <a:t>       一条指令的</a:t>
            </a:r>
            <a:r>
              <a:rPr lang="zh-CN" altLang="en-US" sz="2800" b="1">
                <a:solidFill>
                  <a:srgbClr val="FFFF00"/>
                </a:solidFill>
                <a:latin typeface="Arial" panose="020B0604020202020204" pitchFamily="34" charset="0"/>
                <a:ea typeface="宋体" panose="02010600030101010101" pitchFamily="2" charset="-122"/>
              </a:rPr>
              <a:t>两个源操作数</a:t>
            </a:r>
            <a:r>
              <a:rPr lang="zh-CN" altLang="en-US" sz="2800" b="1">
                <a:solidFill>
                  <a:srgbClr val="CCFFFF"/>
                </a:solidFill>
                <a:latin typeface="Arial" panose="020B0604020202020204" pitchFamily="34" charset="0"/>
                <a:ea typeface="宋体" panose="02010600030101010101" pitchFamily="2" charset="-122"/>
              </a:rPr>
              <a:t>都可能与</a:t>
            </a:r>
            <a:r>
              <a:rPr lang="zh-CN" altLang="en-US" sz="2800" b="1">
                <a:solidFill>
                  <a:srgbClr val="FFFF00"/>
                </a:solidFill>
                <a:latin typeface="Arial" panose="020B0604020202020204" pitchFamily="34" charset="0"/>
                <a:ea typeface="宋体" panose="02010600030101010101" pitchFamily="2" charset="-122"/>
              </a:rPr>
              <a:t>前面指令的目的操作数</a:t>
            </a:r>
            <a:r>
              <a:rPr lang="zh-CN" altLang="en-US" sz="2800" b="1">
                <a:solidFill>
                  <a:srgbClr val="CCFFFF"/>
                </a:solidFill>
                <a:latin typeface="Arial" panose="020B0604020202020204" pitchFamily="34" charset="0"/>
                <a:ea typeface="宋体" panose="02010600030101010101" pitchFamily="2" charset="-122"/>
              </a:rPr>
              <a:t>相关，因此总的数据相关</a:t>
            </a:r>
            <a:r>
              <a:rPr lang="en-US" altLang="zh-CN" sz="2800" b="1">
                <a:solidFill>
                  <a:srgbClr val="FFFFCC"/>
                </a:solidFill>
                <a:latin typeface="Arial" panose="020B0604020202020204" pitchFamily="34" charset="0"/>
                <a:ea typeface="宋体" panose="02010600030101010101" pitchFamily="2" charset="-122"/>
              </a:rPr>
              <a:t>DEPEN</a:t>
            </a:r>
            <a:r>
              <a:rPr lang="zh-CN" altLang="en-US" sz="2800" b="1">
                <a:solidFill>
                  <a:srgbClr val="CCFFFF"/>
                </a:solidFill>
                <a:latin typeface="Arial" panose="020B0604020202020204" pitchFamily="34" charset="0"/>
                <a:ea typeface="宋体" panose="02010600030101010101" pitchFamily="2" charset="-122"/>
              </a:rPr>
              <a:t>：</a:t>
            </a:r>
            <a:endParaRPr lang="zh-CN" altLang="en-US" sz="2800">
              <a:solidFill>
                <a:srgbClr val="FFFFFF"/>
              </a:solidFill>
              <a:latin typeface="Garamond" panose="02020404030301010803" pitchFamily="18" charset="0"/>
              <a:ea typeface="宋体" panose="02010600030101010101" pitchFamily="2" charset="-122"/>
            </a:endParaRPr>
          </a:p>
        </p:txBody>
      </p:sp>
      <p:sp>
        <p:nvSpPr>
          <p:cNvPr id="40962" name="Text Box 2">
            <a:extLst>
              <a:ext uri="{FF2B5EF4-FFF2-40B4-BE49-F238E27FC236}">
                <a16:creationId xmlns:a16="http://schemas.microsoft.com/office/drawing/2014/main" id="{BD98D396-8175-4B98-946E-BAD8D2C6CFEA}"/>
              </a:ext>
            </a:extLst>
          </p:cNvPr>
          <p:cNvSpPr txBox="1"/>
          <p:nvPr/>
        </p:nvSpPr>
        <p:spPr>
          <a:xfrm>
            <a:off x="1676400" y="917576"/>
            <a:ext cx="9005888" cy="6035675"/>
          </a:xfrm>
          <a:prstGeom prst="rect">
            <a:avLst/>
          </a:prstGeom>
          <a:noFill/>
          <a:ln w="9525">
            <a:noFill/>
          </a:ln>
        </p:spPr>
        <p:txBody>
          <a:bodyPr>
            <a:spAutoFit/>
          </a:bodyPr>
          <a:lstStyle/>
          <a:p>
            <a:pPr fontAlgn="base">
              <a:lnSpc>
                <a:spcPct val="120000"/>
              </a:lnSpc>
              <a:spcBef>
                <a:spcPct val="0"/>
              </a:spcBef>
              <a:spcAft>
                <a:spcPct val="0"/>
              </a:spcAft>
            </a:pPr>
            <a:r>
              <a:rPr lang="en-US" altLang="zh-CN" sz="2400" b="1" noProof="1">
                <a:solidFill>
                  <a:srgbClr val="CCFFFF"/>
                </a:solidFill>
                <a:latin typeface="宋体" panose="02010600030101010101" pitchFamily="2" charset="-122"/>
                <a:ea typeface="宋体" panose="02010600030101010101" pitchFamily="2" charset="-122"/>
                <a:cs typeface="+mn-ea"/>
              </a:rPr>
              <a:t>DEPEN=</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en-US" altLang="zh-CN" sz="2400" b="1" noProof="1">
                <a:solidFill>
                  <a:srgbClr val="FFFF00"/>
                </a:solidFill>
                <a:latin typeface="宋体" panose="02010600030101010101" pitchFamily="2" charset="-122"/>
                <a:ea typeface="宋体" panose="02010600030101010101" pitchFamily="2" charset="-122"/>
                <a:cs typeface="+mn-ea"/>
              </a:rPr>
              <a:t>I</a:t>
            </a:r>
            <a:r>
              <a:rPr lang="zh-CN" altLang="en-US" sz="2400" b="1" noProof="1">
                <a:solidFill>
                  <a:srgbClr val="FFFF00"/>
                </a:solidFill>
                <a:latin typeface="宋体" panose="02010600030101010101" pitchFamily="2" charset="-122"/>
                <a:ea typeface="宋体" panose="02010600030101010101" pitchFamily="2" charset="-122"/>
                <a:cs typeface="+mn-ea"/>
              </a:rPr>
              <a:t>D_rs</a:t>
            </a:r>
            <a:r>
              <a:rPr lang="en-US" altLang="zh-CN" sz="2400" b="1" noProof="1">
                <a:solidFill>
                  <a:srgbClr val="FFFF00"/>
                </a:solidFill>
                <a:latin typeface="宋体" panose="02010600030101010101" pitchFamily="2" charset="-122"/>
                <a:ea typeface="宋体" panose="02010600030101010101" pitchFamily="2" charset="-122"/>
                <a:cs typeface="+mn-ea"/>
              </a:rPr>
              <a:t>1= =</a:t>
            </a:r>
            <a:r>
              <a:rPr lang="zh-CN" altLang="en-US" sz="2400" b="1" noProof="1">
                <a:solidFill>
                  <a:srgbClr val="FFFF00"/>
                </a:solidFill>
                <a:latin typeface="宋体" panose="02010600030101010101" pitchFamily="2" charset="-122"/>
                <a:ea typeface="宋体" panose="02010600030101010101" pitchFamily="2" charset="-122"/>
                <a:cs typeface="+mn-ea"/>
              </a:rPr>
              <a:t>EXE_rd</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FFC000"/>
                </a:solidFill>
                <a:latin typeface="宋体" panose="02010600030101010101" pitchFamily="2" charset="-122"/>
                <a:ea typeface="宋体" panose="02010600030101010101" pitchFamily="2" charset="-122"/>
                <a:cs typeface="+mn-ea"/>
              </a:rPr>
              <a:t>EXE_WREG</a:t>
            </a:r>
            <a:r>
              <a:rPr lang="en-US" altLang="zh-CN" sz="2400" b="1" noProof="1">
                <a:solidFill>
                  <a:srgbClr val="FFC000"/>
                </a:solidFill>
                <a:latin typeface="宋体" panose="02010600030101010101" pitchFamily="2" charset="-122"/>
                <a:ea typeface="宋体" panose="02010600030101010101" pitchFamily="2" charset="-122"/>
                <a:cs typeface="+mn-ea"/>
              </a:rPr>
              <a:t>= =</a:t>
            </a:r>
            <a:r>
              <a:rPr lang="zh-CN" altLang="en-US" sz="2400" b="1" noProof="1">
                <a:solidFill>
                  <a:srgbClr val="FFC000"/>
                </a:solidFill>
                <a:latin typeface="宋体" panose="02010600030101010101" pitchFamily="2" charset="-122"/>
                <a:ea typeface="宋体" panose="02010600030101010101" pitchFamily="2" charset="-122"/>
                <a:cs typeface="+mn-ea"/>
              </a:rPr>
              <a:t>1</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en-US" altLang="zh-CN" sz="2400" b="1" noProof="1">
                <a:solidFill>
                  <a:srgbClr val="66FF33"/>
                </a:solidFill>
                <a:latin typeface="宋体" panose="02010600030101010101" pitchFamily="2" charset="-122"/>
                <a:ea typeface="宋体" panose="02010600030101010101" pitchFamily="2" charset="-122"/>
                <a:cs typeface="+mn-ea"/>
              </a:rPr>
              <a:t>I</a:t>
            </a:r>
            <a:r>
              <a:rPr lang="zh-CN" altLang="en-US" sz="2400" b="1" noProof="1">
                <a:solidFill>
                  <a:srgbClr val="66FF33"/>
                </a:solidFill>
                <a:latin typeface="宋体" panose="02010600030101010101" pitchFamily="2" charset="-122"/>
                <a:ea typeface="宋体" panose="02010600030101010101" pitchFamily="2" charset="-122"/>
                <a:cs typeface="+mn-ea"/>
              </a:rPr>
              <a:t>D_rs</a:t>
            </a:r>
            <a:r>
              <a:rPr lang="en-US" altLang="zh-CN" sz="2400" b="1" noProof="1">
                <a:solidFill>
                  <a:srgbClr val="66FF33"/>
                </a:solidFill>
                <a:latin typeface="宋体" panose="02010600030101010101" pitchFamily="2" charset="-122"/>
                <a:ea typeface="宋体" panose="02010600030101010101" pitchFamily="2" charset="-122"/>
                <a:cs typeface="+mn-ea"/>
              </a:rPr>
              <a:t>1I</a:t>
            </a:r>
            <a:r>
              <a:rPr lang="zh-CN" altLang="en-US" sz="2400" b="1" noProof="1">
                <a:solidFill>
                  <a:srgbClr val="66FF33"/>
                </a:solidFill>
                <a:latin typeface="宋体" panose="02010600030101010101" pitchFamily="2" charset="-122"/>
                <a:ea typeface="宋体" panose="02010600030101010101" pitchFamily="2" charset="-122"/>
                <a:cs typeface="+mn-ea"/>
              </a:rPr>
              <a:t>sReg</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en-US" altLang="zh-CN" sz="2400" b="1" noProof="1">
                <a:solidFill>
                  <a:srgbClr val="CCFFFF"/>
                </a:solidFill>
                <a:latin typeface="宋体" panose="02010600030101010101" pitchFamily="2" charset="-122"/>
                <a:ea typeface="宋体" panose="02010600030101010101" pitchFamily="2" charset="-122"/>
                <a:cs typeface="+mn-ea"/>
              </a:rPr>
              <a:t>+</a:t>
            </a:r>
            <a:endParaRPr lang="en-US" altLang="zh-CN" sz="2400" b="1" noProof="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zh-CN" altLang="en-US" sz="2400" b="1" noProof="1">
                <a:solidFill>
                  <a:srgbClr val="CCFFFF"/>
                </a:solidFill>
                <a:latin typeface="宋体" panose="02010600030101010101" pitchFamily="2" charset="-122"/>
                <a:ea typeface="宋体" panose="02010600030101010101" pitchFamily="2" charset="-122"/>
                <a:cs typeface="+mn-ea"/>
              </a:rPr>
              <a:t>      (</a:t>
            </a:r>
            <a:r>
              <a:rPr lang="en-US" altLang="zh-CN" sz="2400" b="1" noProof="1">
                <a:solidFill>
                  <a:srgbClr val="FFFF00"/>
                </a:solidFill>
                <a:latin typeface="宋体" panose="02010600030101010101" pitchFamily="2" charset="-122"/>
                <a:ea typeface="宋体" panose="02010600030101010101" pitchFamily="2" charset="-122"/>
                <a:cs typeface="+mn-ea"/>
              </a:rPr>
              <a:t>I</a:t>
            </a:r>
            <a:r>
              <a:rPr lang="zh-CN" altLang="en-US" sz="2400" b="1" noProof="1">
                <a:solidFill>
                  <a:srgbClr val="FFFF00"/>
                </a:solidFill>
                <a:latin typeface="宋体" panose="02010600030101010101" pitchFamily="2" charset="-122"/>
                <a:ea typeface="宋体" panose="02010600030101010101" pitchFamily="2" charset="-122"/>
                <a:cs typeface="+mn-ea"/>
              </a:rPr>
              <a:t>D_rs</a:t>
            </a:r>
            <a:r>
              <a:rPr lang="en-US" altLang="zh-CN" sz="2400" b="1" noProof="1">
                <a:solidFill>
                  <a:srgbClr val="FFFF00"/>
                </a:solidFill>
                <a:latin typeface="宋体" panose="02010600030101010101" pitchFamily="2" charset="-122"/>
                <a:ea typeface="宋体" panose="02010600030101010101" pitchFamily="2" charset="-122"/>
                <a:cs typeface="+mn-ea"/>
              </a:rPr>
              <a:t>1= =</a:t>
            </a:r>
            <a:r>
              <a:rPr lang="zh-CN" altLang="en-US" sz="2400" b="1" noProof="1">
                <a:solidFill>
                  <a:srgbClr val="FFFF00"/>
                </a:solidFill>
                <a:latin typeface="宋体" panose="02010600030101010101" pitchFamily="2" charset="-122"/>
                <a:ea typeface="宋体" panose="02010600030101010101" pitchFamily="2" charset="-122"/>
                <a:cs typeface="+mn-ea"/>
              </a:rPr>
              <a:t>MEM_rd</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FFC000"/>
                </a:solidFill>
                <a:latin typeface="宋体" panose="02010600030101010101" pitchFamily="2" charset="-122"/>
                <a:ea typeface="宋体" panose="02010600030101010101" pitchFamily="2" charset="-122"/>
                <a:cs typeface="+mn-ea"/>
              </a:rPr>
              <a:t>MEM_WREG</a:t>
            </a:r>
            <a:r>
              <a:rPr lang="en-US" altLang="zh-CN" sz="2400" b="1" noProof="1">
                <a:solidFill>
                  <a:srgbClr val="FFC000"/>
                </a:solidFill>
                <a:latin typeface="宋体" panose="02010600030101010101" pitchFamily="2" charset="-122"/>
                <a:ea typeface="宋体" panose="02010600030101010101" pitchFamily="2" charset="-122"/>
                <a:cs typeface="+mn-ea"/>
              </a:rPr>
              <a:t>= =</a:t>
            </a:r>
            <a:r>
              <a:rPr lang="zh-CN" altLang="en-US" sz="2400" b="1" noProof="1">
                <a:solidFill>
                  <a:srgbClr val="FFC000"/>
                </a:solidFill>
                <a:latin typeface="宋体" panose="02010600030101010101" pitchFamily="2" charset="-122"/>
                <a:ea typeface="宋体" panose="02010600030101010101" pitchFamily="2" charset="-122"/>
                <a:cs typeface="+mn-ea"/>
              </a:rPr>
              <a:t>1</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en-US" altLang="zh-CN" sz="2400" b="1" noProof="1">
                <a:solidFill>
                  <a:srgbClr val="66FF33"/>
                </a:solidFill>
                <a:latin typeface="宋体" panose="02010600030101010101" pitchFamily="2" charset="-122"/>
                <a:ea typeface="宋体" panose="02010600030101010101" pitchFamily="2" charset="-122"/>
                <a:cs typeface="+mn-ea"/>
              </a:rPr>
              <a:t>I</a:t>
            </a:r>
            <a:r>
              <a:rPr lang="zh-CN" altLang="en-US" sz="2400" b="1" noProof="1">
                <a:solidFill>
                  <a:srgbClr val="66FF33"/>
                </a:solidFill>
                <a:latin typeface="宋体" panose="02010600030101010101" pitchFamily="2" charset="-122"/>
                <a:ea typeface="宋体" panose="02010600030101010101" pitchFamily="2" charset="-122"/>
                <a:cs typeface="+mn-ea"/>
              </a:rPr>
              <a:t>D_</a:t>
            </a:r>
            <a:r>
              <a:rPr lang="en-US" altLang="zh-CN" sz="2400" b="1" noProof="1">
                <a:solidFill>
                  <a:srgbClr val="66FF33"/>
                </a:solidFill>
                <a:latin typeface="宋体" panose="02010600030101010101" pitchFamily="2" charset="-122"/>
                <a:ea typeface="宋体" panose="02010600030101010101" pitchFamily="2" charset="-122"/>
                <a:cs typeface="+mn-ea"/>
              </a:rPr>
              <a:t>rs1I</a:t>
            </a:r>
            <a:r>
              <a:rPr lang="zh-CN" altLang="en-US" sz="2400" b="1" noProof="1">
                <a:solidFill>
                  <a:srgbClr val="66FF33"/>
                </a:solidFill>
                <a:latin typeface="宋体" panose="02010600030101010101" pitchFamily="2" charset="-122"/>
                <a:ea typeface="宋体" panose="02010600030101010101" pitchFamily="2" charset="-122"/>
                <a:cs typeface="+mn-ea"/>
              </a:rPr>
              <a:t>sReg</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en-US" altLang="zh-CN" sz="2400" b="1" noProof="1">
                <a:solidFill>
                  <a:srgbClr val="CCFFFF"/>
                </a:solidFill>
                <a:latin typeface="宋体" panose="02010600030101010101" pitchFamily="2" charset="-122"/>
                <a:ea typeface="宋体" panose="02010600030101010101" pitchFamily="2" charset="-122"/>
                <a:cs typeface="+mn-ea"/>
              </a:rPr>
              <a:t>+</a:t>
            </a:r>
            <a:endParaRPr lang="zh-CN" altLang="en-US" sz="2400" b="1" noProof="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zh-CN" altLang="en-US" sz="2400" b="1" noProof="1">
                <a:solidFill>
                  <a:srgbClr val="CCFFFF"/>
                </a:solidFill>
                <a:latin typeface="宋体" panose="02010600030101010101" pitchFamily="2" charset="-122"/>
                <a:ea typeface="宋体" panose="02010600030101010101" pitchFamily="2" charset="-122"/>
                <a:cs typeface="+mn-ea"/>
              </a:rPr>
              <a:t>      (</a:t>
            </a:r>
            <a:r>
              <a:rPr lang="en-US" altLang="zh-CN" sz="2400" b="1" noProof="1">
                <a:solidFill>
                  <a:srgbClr val="FFFF00"/>
                </a:solidFill>
                <a:latin typeface="宋体" panose="02010600030101010101" pitchFamily="2" charset="-122"/>
                <a:ea typeface="宋体" panose="02010600030101010101" pitchFamily="2" charset="-122"/>
                <a:cs typeface="+mn-ea"/>
              </a:rPr>
              <a:t>I</a:t>
            </a:r>
            <a:r>
              <a:rPr lang="zh-CN" altLang="en-US" sz="2400" b="1" noProof="1">
                <a:solidFill>
                  <a:srgbClr val="FFFF00"/>
                </a:solidFill>
                <a:latin typeface="宋体" panose="02010600030101010101" pitchFamily="2" charset="-122"/>
                <a:ea typeface="宋体" panose="02010600030101010101" pitchFamily="2" charset="-122"/>
                <a:cs typeface="+mn-ea"/>
              </a:rPr>
              <a:t>D_rs2</a:t>
            </a:r>
            <a:r>
              <a:rPr lang="en-US" altLang="zh-CN" sz="2400" b="1" noProof="1">
                <a:solidFill>
                  <a:srgbClr val="FFFF00"/>
                </a:solidFill>
                <a:latin typeface="宋体" panose="02010600030101010101" pitchFamily="2" charset="-122"/>
                <a:ea typeface="宋体" panose="02010600030101010101" pitchFamily="2" charset="-122"/>
                <a:cs typeface="+mn-ea"/>
              </a:rPr>
              <a:t>= =</a:t>
            </a:r>
            <a:r>
              <a:rPr lang="zh-CN" altLang="en-US" sz="2400" b="1" noProof="1">
                <a:solidFill>
                  <a:srgbClr val="FFFF00"/>
                </a:solidFill>
                <a:latin typeface="宋体" panose="02010600030101010101" pitchFamily="2" charset="-122"/>
                <a:ea typeface="宋体" panose="02010600030101010101" pitchFamily="2" charset="-122"/>
                <a:cs typeface="+mn-ea"/>
              </a:rPr>
              <a:t>EXE_rd</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FFC000"/>
                </a:solidFill>
                <a:latin typeface="宋体" panose="02010600030101010101" pitchFamily="2" charset="-122"/>
                <a:ea typeface="宋体" panose="02010600030101010101" pitchFamily="2" charset="-122"/>
                <a:cs typeface="+mn-ea"/>
              </a:rPr>
              <a:t>EXE_WREG</a:t>
            </a:r>
            <a:r>
              <a:rPr lang="en-US" altLang="zh-CN" sz="2400" b="1" noProof="1">
                <a:solidFill>
                  <a:srgbClr val="FFC000"/>
                </a:solidFill>
                <a:latin typeface="宋体" panose="02010600030101010101" pitchFamily="2" charset="-122"/>
                <a:ea typeface="宋体" panose="02010600030101010101" pitchFamily="2" charset="-122"/>
                <a:cs typeface="+mn-ea"/>
              </a:rPr>
              <a:t>= =</a:t>
            </a:r>
            <a:r>
              <a:rPr lang="zh-CN" altLang="en-US" sz="2400" b="1" noProof="1">
                <a:solidFill>
                  <a:srgbClr val="FFC000"/>
                </a:solidFill>
                <a:latin typeface="宋体" panose="02010600030101010101" pitchFamily="2" charset="-122"/>
                <a:ea typeface="宋体" panose="02010600030101010101" pitchFamily="2" charset="-122"/>
                <a:cs typeface="+mn-ea"/>
              </a:rPr>
              <a:t>1</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en-US" altLang="zh-CN" sz="2400" b="1" noProof="1">
                <a:solidFill>
                  <a:srgbClr val="66FF33"/>
                </a:solidFill>
                <a:latin typeface="宋体" panose="02010600030101010101" pitchFamily="2" charset="-122"/>
                <a:ea typeface="宋体" panose="02010600030101010101" pitchFamily="2" charset="-122"/>
                <a:cs typeface="+mn-ea"/>
              </a:rPr>
              <a:t>I</a:t>
            </a:r>
            <a:r>
              <a:rPr lang="zh-CN" altLang="en-US" sz="2400" b="1" noProof="1">
                <a:solidFill>
                  <a:srgbClr val="66FF33"/>
                </a:solidFill>
                <a:latin typeface="宋体" panose="02010600030101010101" pitchFamily="2" charset="-122"/>
                <a:ea typeface="宋体" panose="02010600030101010101" pitchFamily="2" charset="-122"/>
                <a:cs typeface="+mn-ea"/>
              </a:rPr>
              <a:t>D_rs2</a:t>
            </a:r>
            <a:r>
              <a:rPr lang="en-US" altLang="zh-CN" sz="2400" b="1" noProof="1">
                <a:solidFill>
                  <a:srgbClr val="66FF33"/>
                </a:solidFill>
                <a:latin typeface="宋体" panose="02010600030101010101" pitchFamily="2" charset="-122"/>
                <a:ea typeface="宋体" panose="02010600030101010101" pitchFamily="2" charset="-122"/>
                <a:cs typeface="+mn-ea"/>
              </a:rPr>
              <a:t>I</a:t>
            </a:r>
            <a:r>
              <a:rPr lang="zh-CN" altLang="en-US" sz="2400" b="1" noProof="1">
                <a:solidFill>
                  <a:srgbClr val="66FF33"/>
                </a:solidFill>
                <a:latin typeface="宋体" panose="02010600030101010101" pitchFamily="2" charset="-122"/>
                <a:ea typeface="宋体" panose="02010600030101010101" pitchFamily="2" charset="-122"/>
                <a:cs typeface="+mn-ea"/>
              </a:rPr>
              <a:t>sReg</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en-US" altLang="zh-CN" sz="2400" b="1" noProof="1">
                <a:solidFill>
                  <a:srgbClr val="CCFFFF"/>
                </a:solidFill>
                <a:latin typeface="宋体" panose="02010600030101010101" pitchFamily="2" charset="-122"/>
                <a:ea typeface="宋体" panose="02010600030101010101" pitchFamily="2" charset="-122"/>
                <a:cs typeface="+mn-ea"/>
              </a:rPr>
              <a:t>+</a:t>
            </a:r>
            <a:endParaRPr lang="zh-CN" altLang="en-US" sz="2400" b="1" noProof="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zh-CN" altLang="en-US" sz="2400" b="1" noProof="1">
                <a:solidFill>
                  <a:srgbClr val="CCFFFF"/>
                </a:solidFill>
                <a:latin typeface="宋体" panose="02010600030101010101" pitchFamily="2" charset="-122"/>
                <a:ea typeface="宋体" panose="02010600030101010101" pitchFamily="2" charset="-122"/>
                <a:cs typeface="+mn-ea"/>
              </a:rPr>
              <a:t>                (</a:t>
            </a:r>
            <a:r>
              <a:rPr lang="en-US" altLang="zh-CN" sz="2400" b="1" noProof="1">
                <a:solidFill>
                  <a:srgbClr val="FFFF00"/>
                </a:solidFill>
                <a:latin typeface="宋体" panose="02010600030101010101" pitchFamily="2" charset="-122"/>
                <a:ea typeface="宋体" panose="02010600030101010101" pitchFamily="2" charset="-122"/>
                <a:cs typeface="+mn-ea"/>
              </a:rPr>
              <a:t>I</a:t>
            </a:r>
            <a:r>
              <a:rPr lang="zh-CN" altLang="en-US" sz="2400" b="1" noProof="1">
                <a:solidFill>
                  <a:srgbClr val="FFFF00"/>
                </a:solidFill>
                <a:latin typeface="宋体" panose="02010600030101010101" pitchFamily="2" charset="-122"/>
                <a:ea typeface="宋体" panose="02010600030101010101" pitchFamily="2" charset="-122"/>
                <a:cs typeface="+mn-ea"/>
              </a:rPr>
              <a:t>D_rd </a:t>
            </a:r>
            <a:r>
              <a:rPr lang="en-US" altLang="zh-CN" sz="2400" b="1" noProof="1">
                <a:solidFill>
                  <a:srgbClr val="FFFF00"/>
                </a:solidFill>
                <a:latin typeface="宋体" panose="02010600030101010101" pitchFamily="2" charset="-122"/>
                <a:ea typeface="宋体" panose="02010600030101010101" pitchFamily="2" charset="-122"/>
                <a:cs typeface="+mn-ea"/>
              </a:rPr>
              <a:t>= =</a:t>
            </a:r>
            <a:r>
              <a:rPr lang="zh-CN" altLang="en-US" sz="2400" b="1" noProof="1">
                <a:solidFill>
                  <a:srgbClr val="FFFF00"/>
                </a:solidFill>
                <a:latin typeface="宋体" panose="02010600030101010101" pitchFamily="2" charset="-122"/>
                <a:ea typeface="宋体" panose="02010600030101010101" pitchFamily="2" charset="-122"/>
                <a:cs typeface="+mn-ea"/>
              </a:rPr>
              <a:t>EXE_rd</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FFC000"/>
                </a:solidFill>
                <a:latin typeface="宋体" panose="02010600030101010101" pitchFamily="2" charset="-122"/>
                <a:ea typeface="宋体" panose="02010600030101010101" pitchFamily="2" charset="-122"/>
                <a:cs typeface="+mn-ea"/>
              </a:rPr>
              <a:t>EXE_WREG</a:t>
            </a:r>
            <a:r>
              <a:rPr lang="en-US" altLang="zh-CN" sz="2400" b="1" noProof="1">
                <a:solidFill>
                  <a:srgbClr val="FFC000"/>
                </a:solidFill>
                <a:latin typeface="宋体" panose="02010600030101010101" pitchFamily="2" charset="-122"/>
                <a:ea typeface="宋体" panose="02010600030101010101" pitchFamily="2" charset="-122"/>
                <a:cs typeface="+mn-ea"/>
              </a:rPr>
              <a:t>= =</a:t>
            </a:r>
            <a:r>
              <a:rPr lang="zh-CN" altLang="en-US" sz="2400" b="1" noProof="1">
                <a:solidFill>
                  <a:srgbClr val="FFC000"/>
                </a:solidFill>
                <a:latin typeface="宋体" panose="02010600030101010101" pitchFamily="2" charset="-122"/>
                <a:ea typeface="宋体" panose="02010600030101010101" pitchFamily="2" charset="-122"/>
                <a:cs typeface="+mn-ea"/>
              </a:rPr>
              <a:t>1</a:t>
            </a:r>
            <a:r>
              <a:rPr lang="zh-CN" altLang="en-US" sz="2400" b="1" noProof="1">
                <a:solidFill>
                  <a:srgbClr val="CCFFFF"/>
                </a:solidFill>
                <a:latin typeface="宋体" panose="02010600030101010101" pitchFamily="2" charset="-122"/>
                <a:ea typeface="宋体" panose="02010600030101010101" pitchFamily="2" charset="-122"/>
                <a:cs typeface="+mn-ea"/>
              </a:rPr>
              <a:t>)(store)</a:t>
            </a:r>
            <a:r>
              <a:rPr lang="en-US" altLang="zh-CN" sz="2400" b="1" noProof="1">
                <a:solidFill>
                  <a:srgbClr val="CCFFFF"/>
                </a:solidFill>
                <a:latin typeface="宋体" panose="02010600030101010101" pitchFamily="2" charset="-122"/>
                <a:ea typeface="宋体" panose="02010600030101010101" pitchFamily="2" charset="-122"/>
                <a:cs typeface="+mn-ea"/>
              </a:rPr>
              <a:t>+</a:t>
            </a:r>
            <a:endParaRPr lang="en-US" altLang="zh-CN" sz="2400" b="1" noProof="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zh-CN" altLang="en-US" sz="2400" b="1" noProof="1">
                <a:solidFill>
                  <a:srgbClr val="CCFFFF"/>
                </a:solidFill>
                <a:latin typeface="宋体" panose="02010600030101010101" pitchFamily="2" charset="-122"/>
                <a:ea typeface="宋体" panose="02010600030101010101" pitchFamily="2" charset="-122"/>
                <a:cs typeface="+mn-ea"/>
              </a:rPr>
              <a:t>      (</a:t>
            </a:r>
            <a:r>
              <a:rPr lang="en-US" altLang="zh-CN" sz="2400" b="1" noProof="1">
                <a:solidFill>
                  <a:srgbClr val="FFFF00"/>
                </a:solidFill>
                <a:latin typeface="宋体" panose="02010600030101010101" pitchFamily="2" charset="-122"/>
                <a:ea typeface="宋体" panose="02010600030101010101" pitchFamily="2" charset="-122"/>
                <a:cs typeface="+mn-ea"/>
              </a:rPr>
              <a:t>I</a:t>
            </a:r>
            <a:r>
              <a:rPr lang="zh-CN" altLang="en-US" sz="2400" b="1" noProof="1">
                <a:solidFill>
                  <a:srgbClr val="FFFF00"/>
                </a:solidFill>
                <a:latin typeface="宋体" panose="02010600030101010101" pitchFamily="2" charset="-122"/>
                <a:ea typeface="宋体" panose="02010600030101010101" pitchFamily="2" charset="-122"/>
                <a:cs typeface="+mn-ea"/>
              </a:rPr>
              <a:t>D_rs2</a:t>
            </a:r>
            <a:r>
              <a:rPr lang="en-US" altLang="zh-CN" sz="2400" b="1" noProof="1">
                <a:solidFill>
                  <a:srgbClr val="FFFF00"/>
                </a:solidFill>
                <a:latin typeface="宋体" panose="02010600030101010101" pitchFamily="2" charset="-122"/>
                <a:ea typeface="宋体" panose="02010600030101010101" pitchFamily="2" charset="-122"/>
                <a:cs typeface="+mn-ea"/>
              </a:rPr>
              <a:t>= =</a:t>
            </a:r>
            <a:r>
              <a:rPr lang="zh-CN" altLang="en-US" sz="2400" b="1" noProof="1">
                <a:solidFill>
                  <a:srgbClr val="FFFF00"/>
                </a:solidFill>
                <a:latin typeface="宋体" panose="02010600030101010101" pitchFamily="2" charset="-122"/>
                <a:ea typeface="宋体" panose="02010600030101010101" pitchFamily="2" charset="-122"/>
                <a:cs typeface="+mn-ea"/>
              </a:rPr>
              <a:t>MEM_rd</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FFC000"/>
                </a:solidFill>
                <a:latin typeface="宋体" panose="02010600030101010101" pitchFamily="2" charset="-122"/>
                <a:ea typeface="宋体" panose="02010600030101010101" pitchFamily="2" charset="-122"/>
                <a:cs typeface="+mn-ea"/>
              </a:rPr>
              <a:t>MEM_WREG</a:t>
            </a:r>
            <a:r>
              <a:rPr lang="en-US" altLang="zh-CN" sz="2400" b="1" noProof="1">
                <a:solidFill>
                  <a:srgbClr val="FFC000"/>
                </a:solidFill>
                <a:latin typeface="宋体" panose="02010600030101010101" pitchFamily="2" charset="-122"/>
                <a:ea typeface="宋体" panose="02010600030101010101" pitchFamily="2" charset="-122"/>
                <a:cs typeface="+mn-ea"/>
              </a:rPr>
              <a:t>= =</a:t>
            </a:r>
            <a:r>
              <a:rPr lang="zh-CN" altLang="en-US" sz="2400" b="1" noProof="1">
                <a:solidFill>
                  <a:srgbClr val="FFC000"/>
                </a:solidFill>
                <a:latin typeface="宋体" panose="02010600030101010101" pitchFamily="2" charset="-122"/>
                <a:ea typeface="宋体" panose="02010600030101010101" pitchFamily="2" charset="-122"/>
                <a:cs typeface="+mn-ea"/>
              </a:rPr>
              <a:t>1</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en-US" altLang="zh-CN" sz="2400" b="1" noProof="1">
                <a:solidFill>
                  <a:srgbClr val="66FF33"/>
                </a:solidFill>
                <a:latin typeface="宋体" panose="02010600030101010101" pitchFamily="2" charset="-122"/>
                <a:ea typeface="宋体" panose="02010600030101010101" pitchFamily="2" charset="-122"/>
                <a:cs typeface="+mn-ea"/>
              </a:rPr>
              <a:t>I</a:t>
            </a:r>
            <a:r>
              <a:rPr lang="zh-CN" altLang="en-US" sz="2400" b="1" noProof="1">
                <a:solidFill>
                  <a:srgbClr val="66FF33"/>
                </a:solidFill>
                <a:latin typeface="宋体" panose="02010600030101010101" pitchFamily="2" charset="-122"/>
                <a:ea typeface="宋体" panose="02010600030101010101" pitchFamily="2" charset="-122"/>
                <a:cs typeface="+mn-ea"/>
              </a:rPr>
              <a:t>D_rs2IsReg</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en-US" altLang="zh-CN" sz="2400" b="1" noProof="1">
                <a:solidFill>
                  <a:srgbClr val="CCFFFF"/>
                </a:solidFill>
                <a:latin typeface="宋体" panose="02010600030101010101" pitchFamily="2" charset="-122"/>
                <a:ea typeface="宋体" panose="02010600030101010101" pitchFamily="2" charset="-122"/>
                <a:cs typeface="+mn-ea"/>
              </a:rPr>
              <a:t>+</a:t>
            </a:r>
            <a:endParaRPr lang="zh-CN" altLang="en-US" sz="2400" b="1" noProof="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zh-CN" altLang="en-US" sz="2400" b="1" noProof="1">
                <a:solidFill>
                  <a:srgbClr val="CCFFFF"/>
                </a:solidFill>
                <a:latin typeface="宋体" panose="02010600030101010101" pitchFamily="2" charset="-122"/>
                <a:ea typeface="宋体" panose="02010600030101010101" pitchFamily="2" charset="-122"/>
                <a:cs typeface="+mn-ea"/>
              </a:rPr>
              <a:t>                (</a:t>
            </a:r>
            <a:r>
              <a:rPr lang="zh-CN" altLang="en-US" sz="2400" b="1" noProof="1">
                <a:solidFill>
                  <a:srgbClr val="FFFF00"/>
                </a:solidFill>
                <a:latin typeface="宋体" panose="02010600030101010101" pitchFamily="2" charset="-122"/>
                <a:ea typeface="宋体" panose="02010600030101010101" pitchFamily="2" charset="-122"/>
                <a:cs typeface="+mn-ea"/>
              </a:rPr>
              <a:t>1D_rd </a:t>
            </a:r>
            <a:r>
              <a:rPr lang="en-US" altLang="zh-CN" sz="2400" b="1" noProof="1">
                <a:solidFill>
                  <a:srgbClr val="FFFF00"/>
                </a:solidFill>
                <a:latin typeface="宋体" panose="02010600030101010101" pitchFamily="2" charset="-122"/>
                <a:ea typeface="宋体" panose="02010600030101010101" pitchFamily="2" charset="-122"/>
                <a:cs typeface="+mn-ea"/>
              </a:rPr>
              <a:t>= =</a:t>
            </a:r>
            <a:r>
              <a:rPr lang="zh-CN" altLang="en-US" sz="2400" b="1" noProof="1">
                <a:solidFill>
                  <a:srgbClr val="FFFF00"/>
                </a:solidFill>
                <a:latin typeface="宋体" panose="02010600030101010101" pitchFamily="2" charset="-122"/>
                <a:ea typeface="宋体" panose="02010600030101010101" pitchFamily="2" charset="-122"/>
                <a:cs typeface="+mn-ea"/>
              </a:rPr>
              <a:t>MEM_rd</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FFC000"/>
                </a:solidFill>
                <a:latin typeface="宋体" panose="02010600030101010101" pitchFamily="2" charset="-122"/>
                <a:ea typeface="宋体" panose="02010600030101010101" pitchFamily="2" charset="-122"/>
                <a:cs typeface="+mn-ea"/>
              </a:rPr>
              <a:t>MEM_WREG</a:t>
            </a:r>
            <a:r>
              <a:rPr lang="en-US" altLang="zh-CN" sz="2400" b="1" noProof="1">
                <a:solidFill>
                  <a:srgbClr val="FFC000"/>
                </a:solidFill>
                <a:latin typeface="宋体" panose="02010600030101010101" pitchFamily="2" charset="-122"/>
                <a:ea typeface="宋体" panose="02010600030101010101" pitchFamily="2" charset="-122"/>
                <a:cs typeface="+mn-ea"/>
              </a:rPr>
              <a:t>= =</a:t>
            </a:r>
            <a:r>
              <a:rPr lang="zh-CN" altLang="en-US" sz="2400" b="1" noProof="1">
                <a:solidFill>
                  <a:srgbClr val="FFC000"/>
                </a:solidFill>
                <a:latin typeface="宋体" panose="02010600030101010101" pitchFamily="2" charset="-122"/>
                <a:ea typeface="宋体" panose="02010600030101010101" pitchFamily="2" charset="-122"/>
                <a:cs typeface="+mn-ea"/>
              </a:rPr>
              <a:t>1</a:t>
            </a:r>
            <a:r>
              <a:rPr lang="zh-CN" altLang="en-US" sz="2400" b="1" noProof="1">
                <a:solidFill>
                  <a:srgbClr val="CCFFFF"/>
                </a:solidFill>
                <a:latin typeface="宋体" panose="02010600030101010101" pitchFamily="2" charset="-122"/>
                <a:ea typeface="宋体" panose="02010600030101010101" pitchFamily="2" charset="-122"/>
                <a:cs typeface="+mn-ea"/>
              </a:rPr>
              <a:t>)(store)</a:t>
            </a:r>
          </a:p>
          <a:p>
            <a:pPr fontAlgn="base">
              <a:lnSpc>
                <a:spcPct val="120000"/>
              </a:lnSpc>
              <a:spcBef>
                <a:spcPct val="0"/>
              </a:spcBef>
              <a:spcAft>
                <a:spcPct val="0"/>
              </a:spcAft>
            </a:pPr>
            <a:endParaRPr lang="zh-CN" altLang="en-US" sz="1400" b="1" noProof="1">
              <a:solidFill>
                <a:srgbClr val="FF0000"/>
              </a:solidFill>
              <a:latin typeface="宋体" panose="02010600030101010101" pitchFamily="2" charset="-122"/>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zh-CN" altLang="en-US" sz="2400" b="1" noProof="1">
                <a:solidFill>
                  <a:srgbClr val="FFFFCC"/>
                </a:solidFill>
                <a:latin typeface="宋体" panose="02010600030101010101" pitchFamily="2" charset="-122"/>
                <a:ea typeface="宋体" panose="02010600030101010101" pitchFamily="2" charset="-122"/>
                <a:cs typeface="+mn-ea"/>
                <a:sym typeface="+mn-ea"/>
              </a:rPr>
              <a:t>EXE_rd</a:t>
            </a:r>
            <a:r>
              <a:rPr lang="zh-CN" altLang="en-US" sz="2400" b="1" noProof="1">
                <a:solidFill>
                  <a:srgbClr val="CCFFFF"/>
                </a:solidFill>
                <a:latin typeface="宋体" panose="02010600030101010101" pitchFamily="2" charset="-122"/>
                <a:ea typeface="宋体" panose="02010600030101010101" pitchFamily="2" charset="-122"/>
                <a:cs typeface="+mn-ea"/>
                <a:sym typeface="+mn-ea"/>
              </a:rPr>
              <a:t>表示</a:t>
            </a:r>
            <a:r>
              <a:rPr lang="en-US" altLang="zh-CN" sz="2400" b="1" noProof="1">
                <a:solidFill>
                  <a:srgbClr val="FFFFCC"/>
                </a:solidFill>
                <a:latin typeface="宋体" panose="02010600030101010101" pitchFamily="2" charset="-122"/>
                <a:ea typeface="宋体" panose="02010600030101010101" pitchFamily="2" charset="-122"/>
                <a:cs typeface="+mn-ea"/>
                <a:sym typeface="+mn-ea"/>
              </a:rPr>
              <a:t>EXE</a:t>
            </a:r>
            <a:r>
              <a:rPr lang="zh-CN" altLang="en-US" sz="2400" b="1" noProof="1">
                <a:solidFill>
                  <a:srgbClr val="CCFFFF"/>
                </a:solidFill>
                <a:latin typeface="宋体" panose="02010600030101010101" pitchFamily="2" charset="-122"/>
                <a:ea typeface="宋体" panose="02010600030101010101" pitchFamily="2" charset="-122"/>
                <a:cs typeface="+mn-ea"/>
                <a:sym typeface="+mn-ea"/>
              </a:rPr>
              <a:t>级的流水线寄存器</a:t>
            </a:r>
            <a:r>
              <a:rPr lang="en-US" altLang="zh-CN" sz="2400" b="1" noProof="1">
                <a:solidFill>
                  <a:srgbClr val="FFFFCC"/>
                </a:solidFill>
                <a:latin typeface="宋体" panose="02010600030101010101" pitchFamily="2" charset="-122"/>
                <a:ea typeface="宋体" panose="02010600030101010101" pitchFamily="2" charset="-122"/>
                <a:cs typeface="+mn-ea"/>
                <a:sym typeface="+mn-ea"/>
              </a:rPr>
              <a:t>d</a:t>
            </a:r>
            <a:endParaRPr lang="en-US" altLang="zh-CN" sz="2400" b="1" noProof="1">
              <a:solidFill>
                <a:srgbClr val="CCFFFF"/>
              </a:solidFill>
              <a:latin typeface="宋体" panose="02010600030101010101" pitchFamily="2" charset="-122"/>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zh-CN" altLang="en-US" sz="2400" b="1" noProof="1">
                <a:solidFill>
                  <a:srgbClr val="CCFFFF"/>
                </a:solidFill>
                <a:latin typeface="宋体" panose="02010600030101010101" pitchFamily="2" charset="-122"/>
                <a:ea typeface="宋体" panose="02010600030101010101" pitchFamily="2" charset="-122"/>
                <a:cs typeface="+mn-ea"/>
                <a:sym typeface="+mn-ea"/>
              </a:rPr>
              <a:t>(</a:t>
            </a:r>
            <a:r>
              <a:rPr lang="zh-CN" altLang="en-US" sz="2400" b="1" noProof="1">
                <a:solidFill>
                  <a:srgbClr val="FFCC00"/>
                </a:solidFill>
                <a:latin typeface="宋体" panose="02010600030101010101" pitchFamily="2" charset="-122"/>
                <a:ea typeface="宋体" panose="02010600030101010101" pitchFamily="2" charset="-122"/>
                <a:cs typeface="+mn-ea"/>
                <a:sym typeface="+mn-ea"/>
              </a:rPr>
              <a:t>EXE_WREG</a:t>
            </a:r>
            <a:r>
              <a:rPr lang="en-US" altLang="zh-CN" sz="2400" b="1" noProof="1">
                <a:solidFill>
                  <a:srgbClr val="FFCC00"/>
                </a:solidFill>
                <a:latin typeface="宋体" panose="02010600030101010101" pitchFamily="2" charset="-122"/>
                <a:ea typeface="宋体" panose="02010600030101010101" pitchFamily="2" charset="-122"/>
                <a:cs typeface="+mn-ea"/>
                <a:sym typeface="+mn-ea"/>
              </a:rPr>
              <a:t>==</a:t>
            </a:r>
            <a:r>
              <a:rPr lang="zh-CN" altLang="en-US" sz="2400" b="1" noProof="1">
                <a:solidFill>
                  <a:srgbClr val="FFCC00"/>
                </a:solidFill>
                <a:latin typeface="宋体" panose="02010600030101010101" pitchFamily="2" charset="-122"/>
                <a:ea typeface="宋体" panose="02010600030101010101" pitchFamily="2" charset="-122"/>
                <a:cs typeface="+mn-ea"/>
                <a:sym typeface="+mn-ea"/>
              </a:rPr>
              <a:t>1</a:t>
            </a:r>
            <a:r>
              <a:rPr lang="zh-CN" altLang="en-US" sz="2400" b="1" noProof="1">
                <a:solidFill>
                  <a:srgbClr val="CCFFFF"/>
                </a:solidFill>
                <a:latin typeface="宋体" panose="02010600030101010101" pitchFamily="2" charset="-122"/>
                <a:ea typeface="宋体" panose="02010600030101010101" pitchFamily="2" charset="-122"/>
                <a:cs typeface="+mn-ea"/>
                <a:sym typeface="+mn-ea"/>
              </a:rPr>
              <a:t>)表示</a:t>
            </a:r>
            <a:r>
              <a:rPr lang="en-US" altLang="zh-CN" sz="2400" b="1" noProof="1">
                <a:solidFill>
                  <a:srgbClr val="FFFFCC"/>
                </a:solidFill>
                <a:latin typeface="宋体" panose="02010600030101010101" pitchFamily="2" charset="-122"/>
                <a:ea typeface="宋体" panose="02010600030101010101" pitchFamily="2" charset="-122"/>
                <a:cs typeface="+mn-ea"/>
                <a:sym typeface="+mn-ea"/>
              </a:rPr>
              <a:t>I1</a:t>
            </a:r>
            <a:r>
              <a:rPr lang="zh-CN" altLang="en-US" sz="2400" b="1" noProof="1">
                <a:solidFill>
                  <a:srgbClr val="CCFFFF"/>
                </a:solidFill>
                <a:latin typeface="宋体" panose="02010600030101010101" pitchFamily="2" charset="-122"/>
                <a:ea typeface="宋体" panose="02010600030101010101" pitchFamily="2" charset="-122"/>
                <a:cs typeface="+mn-ea"/>
                <a:sym typeface="+mn-ea"/>
              </a:rPr>
              <a:t>的</a:t>
            </a:r>
            <a:r>
              <a:rPr lang="en-US" altLang="zh-CN" sz="2400" b="1" noProof="1">
                <a:solidFill>
                  <a:srgbClr val="FFFFCC"/>
                </a:solidFill>
                <a:latin typeface="宋体" panose="02010600030101010101" pitchFamily="2" charset="-122"/>
                <a:ea typeface="宋体" panose="02010600030101010101" pitchFamily="2" charset="-122"/>
                <a:cs typeface="+mn-ea"/>
                <a:sym typeface="+mn-ea"/>
              </a:rPr>
              <a:t>rd</a:t>
            </a:r>
            <a:r>
              <a:rPr lang="zh-CN" altLang="en-US" sz="2400" b="1" noProof="1">
                <a:solidFill>
                  <a:srgbClr val="CCFFFF"/>
                </a:solidFill>
                <a:latin typeface="宋体" panose="02010600030101010101" pitchFamily="2" charset="-122"/>
                <a:ea typeface="宋体" panose="02010600030101010101" pitchFamily="2" charset="-122"/>
                <a:cs typeface="+mn-ea"/>
                <a:sym typeface="+mn-ea"/>
              </a:rPr>
              <a:t>确实是目的寄存器，排除</a:t>
            </a:r>
            <a:r>
              <a:rPr lang="en-US" altLang="zh-CN" sz="2400" b="1" noProof="1">
                <a:solidFill>
                  <a:srgbClr val="CCFFFF"/>
                </a:solidFill>
                <a:latin typeface="宋体" panose="02010600030101010101" pitchFamily="2" charset="-122"/>
                <a:ea typeface="宋体" panose="02010600030101010101" pitchFamily="2" charset="-122"/>
                <a:cs typeface="+mn-ea"/>
                <a:sym typeface="+mn-ea"/>
              </a:rPr>
              <a:t>I1</a:t>
            </a:r>
            <a:r>
              <a:rPr lang="zh-CN" altLang="en-US" sz="2400" b="1" noProof="1">
                <a:solidFill>
                  <a:srgbClr val="CCFFFF"/>
                </a:solidFill>
                <a:latin typeface="宋体" panose="02010600030101010101" pitchFamily="2" charset="-122"/>
                <a:ea typeface="宋体" panose="02010600030101010101" pitchFamily="2" charset="-122"/>
                <a:cs typeface="+mn-ea"/>
                <a:sym typeface="+mn-ea"/>
              </a:rPr>
              <a:t>是</a:t>
            </a:r>
            <a:r>
              <a:rPr lang="en-US" altLang="zh-CN" sz="2400" b="1" noProof="1">
                <a:solidFill>
                  <a:srgbClr val="FFC000"/>
                </a:solidFill>
                <a:latin typeface="宋体" panose="02010600030101010101" pitchFamily="2" charset="-122"/>
                <a:ea typeface="宋体" panose="02010600030101010101" pitchFamily="2" charset="-122"/>
                <a:cs typeface="+mn-ea"/>
                <a:sym typeface="+mn-ea"/>
              </a:rPr>
              <a:t>store</a:t>
            </a:r>
            <a:r>
              <a:rPr lang="zh-CN" altLang="en-US" sz="2400" b="1" noProof="1">
                <a:solidFill>
                  <a:srgbClr val="CCFFFF"/>
                </a:solidFill>
                <a:latin typeface="宋体" panose="02010600030101010101" pitchFamily="2" charset="-122"/>
                <a:ea typeface="宋体" panose="02010600030101010101" pitchFamily="2" charset="-122"/>
                <a:cs typeface="+mn-ea"/>
                <a:sym typeface="+mn-ea"/>
              </a:rPr>
              <a:t>指令    </a:t>
            </a:r>
            <a:r>
              <a:rPr lang="zh-CN" altLang="en-US" b="1" noProof="1">
                <a:solidFill>
                  <a:srgbClr val="CCFFFF"/>
                </a:solidFill>
                <a:latin typeface="宋体" panose="02010600030101010101" pitchFamily="2" charset="-122"/>
                <a:ea typeface="宋体" panose="02010600030101010101" pitchFamily="2" charset="-122"/>
                <a:sym typeface="+mn-ea"/>
              </a:rPr>
              <a:t>排除</a:t>
            </a:r>
            <a:r>
              <a:rPr lang="en-US" altLang="zh-CN" b="1" noProof="1">
                <a:solidFill>
                  <a:srgbClr val="CCFFFF"/>
                </a:solidFill>
                <a:latin typeface="宋体" panose="02010600030101010101" pitchFamily="2" charset="-122"/>
                <a:ea typeface="宋体" panose="02010600030101010101" pitchFamily="2" charset="-122"/>
                <a:sym typeface="+mn-ea"/>
              </a:rPr>
              <a:t>EXE</a:t>
            </a:r>
            <a:r>
              <a:rPr lang="zh-CN" altLang="en-US" b="1" noProof="1">
                <a:solidFill>
                  <a:srgbClr val="CCFFFF"/>
                </a:solidFill>
                <a:latin typeface="宋体" panose="02010600030101010101" pitchFamily="2" charset="-122"/>
                <a:ea typeface="宋体" panose="02010600030101010101" pitchFamily="2" charset="-122"/>
                <a:sym typeface="+mn-ea"/>
              </a:rPr>
              <a:t>级的指令（第一条是</a:t>
            </a:r>
            <a:r>
              <a:rPr lang="en-US" altLang="zh-CN" b="1" noProof="1">
                <a:solidFill>
                  <a:srgbClr val="CCFFFF"/>
                </a:solidFill>
                <a:latin typeface="宋体" panose="02010600030101010101" pitchFamily="2" charset="-122"/>
                <a:ea typeface="宋体" panose="02010600030101010101" pitchFamily="2" charset="-122"/>
                <a:sym typeface="+mn-ea"/>
              </a:rPr>
              <a:t>store</a:t>
            </a:r>
            <a:r>
              <a:rPr lang="zh-CN" altLang="en-US" b="1" noProof="1">
                <a:solidFill>
                  <a:srgbClr val="CCFFFF"/>
                </a:solidFill>
                <a:latin typeface="宋体" panose="02010600030101010101" pitchFamily="2" charset="-122"/>
                <a:ea typeface="宋体" panose="02010600030101010101" pitchFamily="2" charset="-122"/>
                <a:sym typeface="+mn-ea"/>
              </a:rPr>
              <a:t>）</a:t>
            </a:r>
            <a:r>
              <a:rPr lang="en-US" altLang="zh-CN" b="1" noProof="1">
                <a:solidFill>
                  <a:srgbClr val="CCFFFF"/>
                </a:solidFill>
                <a:latin typeface="宋体" panose="02010600030101010101" pitchFamily="2" charset="-122"/>
                <a:ea typeface="宋体" panose="02010600030101010101" pitchFamily="2" charset="-122"/>
                <a:sym typeface="+mn-ea"/>
              </a:rPr>
              <a:t>:   </a:t>
            </a:r>
            <a:r>
              <a:rPr lang="en-US" altLang="zh-CN" b="1" noProof="1">
                <a:solidFill>
                  <a:srgbClr val="FF0000"/>
                </a:solidFill>
                <a:latin typeface="宋体" panose="02010600030101010101" pitchFamily="2" charset="-122"/>
                <a:ea typeface="宋体" panose="02010600030101010101" pitchFamily="2" charset="-122"/>
                <a:sym typeface="+mn-ea"/>
              </a:rPr>
              <a:t>store r1, 100(r2);                                                                                    </a:t>
            </a:r>
          </a:p>
          <a:p>
            <a:pPr fontAlgn="base">
              <a:spcBef>
                <a:spcPct val="0"/>
              </a:spcBef>
              <a:spcAft>
                <a:spcPct val="0"/>
              </a:spcAft>
            </a:pPr>
            <a:r>
              <a:rPr lang="en-US" altLang="zh-CN" b="1" noProof="1">
                <a:solidFill>
                  <a:srgbClr val="FF0000"/>
                </a:solidFill>
                <a:latin typeface="宋体" panose="02010600030101010101" pitchFamily="2" charset="-122"/>
                <a:ea typeface="宋体" panose="02010600030101010101" pitchFamily="2" charset="-122"/>
                <a:sym typeface="+mn-ea"/>
              </a:rPr>
              <a:t>               </a:t>
            </a:r>
            <a:r>
              <a:rPr lang="zh-CN" altLang="en-US" b="1" noProof="1">
                <a:solidFill>
                  <a:srgbClr val="FF0000"/>
                </a:solidFill>
                <a:latin typeface="宋体" panose="02010600030101010101" pitchFamily="2" charset="-122"/>
                <a:ea typeface="宋体" panose="02010600030101010101" pitchFamily="2" charset="-122"/>
                <a:sym typeface="+mn-ea"/>
              </a:rPr>
              <a:t>这种情况没有关于</a:t>
            </a:r>
            <a:r>
              <a:rPr lang="en-US" altLang="zh-CN" b="1" noProof="1">
                <a:solidFill>
                  <a:srgbClr val="FF0000"/>
                </a:solidFill>
                <a:latin typeface="宋体" panose="02010600030101010101" pitchFamily="2" charset="-122"/>
                <a:ea typeface="宋体" panose="02010600030101010101" pitchFamily="2" charset="-122"/>
                <a:sym typeface="+mn-ea"/>
              </a:rPr>
              <a:t>r1</a:t>
            </a:r>
            <a:r>
              <a:rPr lang="zh-CN" altLang="en-US" b="1" noProof="1">
                <a:solidFill>
                  <a:srgbClr val="FF0000"/>
                </a:solidFill>
                <a:latin typeface="宋体" panose="02010600030101010101" pitchFamily="2" charset="-122"/>
                <a:ea typeface="宋体" panose="02010600030101010101" pitchFamily="2" charset="-122"/>
                <a:sym typeface="+mn-ea"/>
              </a:rPr>
              <a:t>的数据冒险</a:t>
            </a:r>
            <a:r>
              <a:rPr lang="en-US" altLang="zh-CN" b="1" noProof="1">
                <a:solidFill>
                  <a:srgbClr val="FF0000"/>
                </a:solidFill>
                <a:latin typeface="宋体" panose="02010600030101010101" pitchFamily="2" charset="-122"/>
                <a:ea typeface="宋体" panose="02010600030101010101" pitchFamily="2" charset="-122"/>
                <a:sym typeface="+mn-ea"/>
              </a:rPr>
              <a:t>       add</a:t>
            </a:r>
            <a:r>
              <a:rPr lang="zh-CN" altLang="zh-CN" b="1" noProof="1">
                <a:solidFill>
                  <a:srgbClr val="FF0000"/>
                </a:solidFill>
                <a:latin typeface="宋体" panose="02010600030101010101" pitchFamily="2" charset="-122"/>
                <a:ea typeface="宋体" panose="02010600030101010101" pitchFamily="2" charset="-122"/>
                <a:sym typeface="+mn-ea"/>
              </a:rPr>
              <a:t>  </a:t>
            </a:r>
            <a:r>
              <a:rPr lang="en-US" altLang="zh-CN" b="1" noProof="1">
                <a:solidFill>
                  <a:srgbClr val="FF0000"/>
                </a:solidFill>
                <a:latin typeface="宋体" panose="02010600030101010101" pitchFamily="2" charset="-122"/>
                <a:ea typeface="宋体" panose="02010600030101010101" pitchFamily="2" charset="-122"/>
                <a:sym typeface="+mn-ea"/>
              </a:rPr>
              <a:t>r1, r3, r4;  </a:t>
            </a:r>
            <a:r>
              <a:rPr lang="en-US" altLang="zh-CN" sz="2400" b="1" noProof="1">
                <a:solidFill>
                  <a:srgbClr val="CCFFFF"/>
                </a:solidFill>
                <a:latin typeface="宋体" panose="02010600030101010101" pitchFamily="2" charset="-122"/>
                <a:ea typeface="宋体" panose="02010600030101010101" pitchFamily="2" charset="-122"/>
                <a:sym typeface="+mn-ea"/>
              </a:rPr>
              <a:t>  </a:t>
            </a:r>
            <a:endParaRPr lang="zh-CN" altLang="en-US" sz="2400" b="1" noProof="1">
              <a:solidFill>
                <a:srgbClr val="CCFFFF"/>
              </a:solidFill>
              <a:latin typeface="宋体" panose="02010600030101010101" pitchFamily="2" charset="-122"/>
              <a:ea typeface="宋体" panose="02010600030101010101" pitchFamily="2" charset="-122"/>
              <a:sym typeface="+mn-ea"/>
            </a:endParaRPr>
          </a:p>
          <a:p>
            <a:pPr marL="342900" indent="-342900" fontAlgn="base">
              <a:lnSpc>
                <a:spcPct val="120000"/>
              </a:lnSpc>
              <a:spcBef>
                <a:spcPct val="0"/>
              </a:spcBef>
              <a:spcAft>
                <a:spcPct val="0"/>
              </a:spcAft>
              <a:buFont typeface="Wingdings" panose="05000000000000000000" charset="0"/>
              <a:buChar char="Ø"/>
            </a:pPr>
            <a:r>
              <a:rPr lang="zh-CN" altLang="en-US" sz="2400" b="1" noProof="1">
                <a:solidFill>
                  <a:srgbClr val="CCFFFF"/>
                </a:solidFill>
                <a:latin typeface="宋体" panose="02010600030101010101" pitchFamily="2" charset="-122"/>
                <a:ea typeface="宋体" panose="02010600030101010101" pitchFamily="2" charset="-122"/>
                <a:cs typeface="+mn-ea"/>
                <a:sym typeface="+mn-ea"/>
              </a:rPr>
              <a:t>（</a:t>
            </a:r>
            <a:r>
              <a:rPr lang="en-US" altLang="zh-CN" sz="2400" b="1" noProof="1">
                <a:solidFill>
                  <a:srgbClr val="66FF33"/>
                </a:solidFill>
                <a:latin typeface="宋体" panose="02010600030101010101" pitchFamily="2" charset="-122"/>
                <a:ea typeface="宋体" panose="02010600030101010101" pitchFamily="2" charset="-122"/>
                <a:cs typeface="+mn-ea"/>
                <a:sym typeface="+mn-ea"/>
              </a:rPr>
              <a:t>I</a:t>
            </a:r>
            <a:r>
              <a:rPr lang="zh-CN" altLang="en-US" sz="2400" b="1" noProof="1">
                <a:solidFill>
                  <a:srgbClr val="66FF33"/>
                </a:solidFill>
                <a:latin typeface="宋体" panose="02010600030101010101" pitchFamily="2" charset="-122"/>
                <a:ea typeface="宋体" panose="02010600030101010101" pitchFamily="2" charset="-122"/>
                <a:cs typeface="+mn-ea"/>
                <a:sym typeface="+mn-ea"/>
              </a:rPr>
              <a:t>D_rs</a:t>
            </a:r>
            <a:r>
              <a:rPr lang="en-US" altLang="zh-CN" sz="2400" b="1" noProof="1">
                <a:solidFill>
                  <a:srgbClr val="66FF33"/>
                </a:solidFill>
                <a:latin typeface="宋体" panose="02010600030101010101" pitchFamily="2" charset="-122"/>
                <a:ea typeface="宋体" panose="02010600030101010101" pitchFamily="2" charset="-122"/>
                <a:cs typeface="+mn-ea"/>
                <a:sym typeface="+mn-ea"/>
              </a:rPr>
              <a:t>1I</a:t>
            </a:r>
            <a:r>
              <a:rPr lang="zh-CN" altLang="en-US" sz="2400" b="1" noProof="1">
                <a:solidFill>
                  <a:srgbClr val="66FF33"/>
                </a:solidFill>
                <a:latin typeface="宋体" panose="02010600030101010101" pitchFamily="2" charset="-122"/>
                <a:ea typeface="宋体" panose="02010600030101010101" pitchFamily="2" charset="-122"/>
                <a:cs typeface="+mn-ea"/>
                <a:sym typeface="+mn-ea"/>
              </a:rPr>
              <a:t>sReg</a:t>
            </a:r>
            <a:r>
              <a:rPr lang="zh-CN" altLang="en-US" sz="2400" b="1" noProof="1">
                <a:solidFill>
                  <a:srgbClr val="CCFFFF"/>
                </a:solidFill>
                <a:latin typeface="宋体" panose="02010600030101010101" pitchFamily="2" charset="-122"/>
                <a:ea typeface="宋体" panose="02010600030101010101" pitchFamily="2" charset="-122"/>
                <a:cs typeface="+mn-ea"/>
                <a:sym typeface="+mn-ea"/>
              </a:rPr>
              <a:t>）条件是为了排除</a:t>
            </a:r>
            <a:r>
              <a:rPr lang="zh-CN" altLang="en-US" sz="2400" b="1" noProof="1">
                <a:solidFill>
                  <a:srgbClr val="66FF33"/>
                </a:solidFill>
                <a:latin typeface="宋体" panose="02010600030101010101" pitchFamily="2" charset="-122"/>
                <a:ea typeface="宋体" panose="02010600030101010101" pitchFamily="2" charset="-122"/>
                <a:cs typeface="+mn-ea"/>
                <a:sym typeface="+mn-ea"/>
              </a:rPr>
              <a:t>转移指令</a:t>
            </a:r>
            <a:endParaRPr lang="en-US" altLang="zh-CN" sz="2400" b="1" noProof="1">
              <a:solidFill>
                <a:srgbClr val="FF00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zh-CN" altLang="en-US" sz="2400" b="1" noProof="1">
                <a:solidFill>
                  <a:srgbClr val="66FF33"/>
                </a:solidFill>
                <a:latin typeface="宋体" panose="02010600030101010101" pitchFamily="2" charset="-122"/>
                <a:ea typeface="宋体" panose="02010600030101010101" pitchFamily="2" charset="-122"/>
                <a:cs typeface="+mn-ea"/>
              </a:rPr>
              <a:t>ID_rs</a:t>
            </a:r>
            <a:r>
              <a:rPr lang="en-US" altLang="zh-CN" sz="2400" b="1" noProof="1">
                <a:solidFill>
                  <a:srgbClr val="66FF33"/>
                </a:solidFill>
                <a:latin typeface="宋体" panose="02010600030101010101" pitchFamily="2" charset="-122"/>
                <a:ea typeface="宋体" panose="02010600030101010101" pitchFamily="2" charset="-122"/>
                <a:cs typeface="+mn-ea"/>
              </a:rPr>
              <a:t>1I</a:t>
            </a:r>
            <a:r>
              <a:rPr lang="zh-CN" altLang="en-US" sz="2400" b="1" noProof="1">
                <a:solidFill>
                  <a:srgbClr val="66FF33"/>
                </a:solidFill>
                <a:latin typeface="宋体" panose="02010600030101010101" pitchFamily="2" charset="-122"/>
                <a:ea typeface="宋体" panose="02010600030101010101" pitchFamily="2" charset="-122"/>
                <a:cs typeface="+mn-ea"/>
              </a:rPr>
              <a:t>sReg</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and</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andi</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or</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ori</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add</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addi</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sub</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subi</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load</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store</a:t>
            </a:r>
            <a:endParaRPr lang="zh-CN" altLang="en-US" sz="2400" b="1" noProof="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zh-CN" altLang="en-US" sz="2400" b="1" noProof="1">
                <a:solidFill>
                  <a:srgbClr val="66FF33"/>
                </a:solidFill>
                <a:latin typeface="宋体" panose="02010600030101010101" pitchFamily="2" charset="-122"/>
                <a:ea typeface="宋体" panose="02010600030101010101" pitchFamily="2" charset="-122"/>
                <a:cs typeface="+mn-ea"/>
              </a:rPr>
              <a:t>ID_rs2IsReg</a:t>
            </a:r>
            <a:r>
              <a:rPr lang="en-US" altLang="zh-CN" sz="2400" b="1" noProof="1">
                <a:solidFill>
                  <a:srgbClr val="FFFFCC"/>
                </a:solidFill>
                <a:latin typeface="宋体" panose="02010600030101010101" pitchFamily="2" charset="-122"/>
                <a:ea typeface="宋体" panose="02010600030101010101" pitchFamily="2" charset="-122"/>
                <a:cs typeface="+mn-ea"/>
              </a:rPr>
              <a:t>=</a:t>
            </a:r>
            <a:r>
              <a:rPr lang="zh-CN" altLang="en-US" sz="2400" b="1" noProof="1">
                <a:solidFill>
                  <a:srgbClr val="FFFFCC"/>
                </a:solidFill>
                <a:latin typeface="宋体" panose="02010600030101010101" pitchFamily="2" charset="-122"/>
                <a:ea typeface="宋体" panose="02010600030101010101" pitchFamily="2" charset="-122"/>
                <a:cs typeface="+mn-ea"/>
              </a:rPr>
              <a:t>and</a:t>
            </a:r>
            <a:r>
              <a:rPr lang="en-US" altLang="zh-CN" sz="2400" b="1" noProof="1">
                <a:solidFill>
                  <a:srgbClr val="FFFFCC"/>
                </a:solidFill>
                <a:latin typeface="宋体" panose="02010600030101010101" pitchFamily="2" charset="-122"/>
                <a:ea typeface="宋体" panose="02010600030101010101" pitchFamily="2" charset="-122"/>
                <a:cs typeface="+mn-ea"/>
              </a:rPr>
              <a:t>+</a:t>
            </a:r>
            <a:r>
              <a:rPr lang="zh-CN" altLang="en-US" sz="2400" b="1" noProof="1">
                <a:solidFill>
                  <a:srgbClr val="FFFFCC"/>
                </a:solidFill>
                <a:latin typeface="宋体" panose="02010600030101010101" pitchFamily="2" charset="-122"/>
                <a:ea typeface="宋体" panose="02010600030101010101" pitchFamily="2" charset="-122"/>
                <a:cs typeface="+mn-ea"/>
              </a:rPr>
              <a:t>or</a:t>
            </a:r>
            <a:r>
              <a:rPr lang="en-US" altLang="zh-CN" sz="2400" b="1" noProof="1">
                <a:solidFill>
                  <a:srgbClr val="FFFFCC"/>
                </a:solidFill>
                <a:latin typeface="宋体" panose="02010600030101010101" pitchFamily="2" charset="-122"/>
                <a:ea typeface="宋体" panose="02010600030101010101" pitchFamily="2" charset="-122"/>
                <a:cs typeface="+mn-ea"/>
              </a:rPr>
              <a:t>+</a:t>
            </a:r>
            <a:r>
              <a:rPr lang="zh-CN" altLang="en-US" sz="2400" b="1" noProof="1">
                <a:solidFill>
                  <a:srgbClr val="FFFFCC"/>
                </a:solidFill>
                <a:latin typeface="宋体" panose="02010600030101010101" pitchFamily="2" charset="-122"/>
                <a:ea typeface="宋体" panose="02010600030101010101" pitchFamily="2" charset="-122"/>
                <a:cs typeface="+mn-ea"/>
              </a:rPr>
              <a:t>add</a:t>
            </a:r>
            <a:r>
              <a:rPr lang="en-US" altLang="zh-CN" sz="2400" b="1" noProof="1">
                <a:solidFill>
                  <a:srgbClr val="FFFFCC"/>
                </a:solidFill>
                <a:latin typeface="宋体" panose="02010600030101010101" pitchFamily="2" charset="-122"/>
                <a:ea typeface="宋体" panose="02010600030101010101" pitchFamily="2" charset="-122"/>
                <a:cs typeface="+mn-ea"/>
              </a:rPr>
              <a:t>+</a:t>
            </a:r>
            <a:r>
              <a:rPr lang="zh-CN" altLang="en-US" sz="2400" b="1" noProof="1">
                <a:solidFill>
                  <a:srgbClr val="FFFFCC"/>
                </a:solidFill>
                <a:latin typeface="宋体" panose="02010600030101010101" pitchFamily="2" charset="-122"/>
                <a:ea typeface="宋体" panose="02010600030101010101" pitchFamily="2" charset="-122"/>
                <a:cs typeface="+mn-ea"/>
              </a:rPr>
              <a:t>sub</a:t>
            </a:r>
            <a:r>
              <a:rPr lang="zh-CN" altLang="en-US" b="1" noProof="1">
                <a:solidFill>
                  <a:srgbClr val="FFFFCC"/>
                </a:solidFill>
                <a:latin typeface="宋体" panose="02010600030101010101" pitchFamily="2" charset="-122"/>
                <a:ea typeface="宋体" panose="02010600030101010101" pitchFamily="2" charset="-122"/>
                <a:sym typeface="+mn-ea"/>
              </a:rPr>
              <a:t>（排除立即数运算指令）</a:t>
            </a:r>
            <a:endParaRPr lang="zh-CN" altLang="en-US" b="1" noProof="1">
              <a:solidFill>
                <a:srgbClr val="CCFFFF"/>
              </a:solidFill>
              <a:latin typeface="Garamond" panose="02020404030301010803" pitchFamily="18" charset="0"/>
              <a:ea typeface="宋体" panose="02010600030101010101" pitchFamily="2" charset="-122"/>
            </a:endParaRPr>
          </a:p>
        </p:txBody>
      </p:sp>
      <p:sp>
        <p:nvSpPr>
          <p:cNvPr id="44035" name="灯片编号占位符 3">
            <a:extLst>
              <a:ext uri="{FF2B5EF4-FFF2-40B4-BE49-F238E27FC236}">
                <a16:creationId xmlns:a16="http://schemas.microsoft.com/office/drawing/2014/main" id="{F91AAC17-7DA9-4353-9A34-0FAB48FD2C01}"/>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6B0668E4-9B32-427D-B603-55305EF014DB}" type="slidenum">
              <a:rPr lang="en-US" altLang="zh-CN">
                <a:solidFill>
                  <a:srgbClr val="FFFFFF"/>
                </a:solidFill>
                <a:ea typeface="宋体" panose="02010600030101010101" pitchFamily="2" charset="-122"/>
              </a:rPr>
              <a:pPr fontAlgn="base">
                <a:spcBef>
                  <a:spcPct val="0"/>
                </a:spcBef>
                <a:spcAft>
                  <a:spcPct val="0"/>
                </a:spcAft>
              </a:pPr>
              <a:t>383</a:t>
            </a:fld>
            <a:endParaRPr lang="en-US" altLang="zh-CN">
              <a:solidFill>
                <a:srgbClr val="FFFFFF"/>
              </a:solidFill>
              <a:ea typeface="宋体" panose="02010600030101010101" pitchFamily="2" charset="-122"/>
            </a:endParaRPr>
          </a:p>
        </p:txBody>
      </p:sp>
      <p:sp>
        <p:nvSpPr>
          <p:cNvPr id="2" name="文本框 1">
            <a:extLst>
              <a:ext uri="{FF2B5EF4-FFF2-40B4-BE49-F238E27FC236}">
                <a16:creationId xmlns:a16="http://schemas.microsoft.com/office/drawing/2014/main" id="{418DA92F-2E03-47C1-ADB5-9AAD61545F4F}"/>
              </a:ext>
            </a:extLst>
          </p:cNvPr>
          <p:cNvSpPr txBox="1">
            <a:spLocks noChangeArrowheads="1"/>
          </p:cNvSpPr>
          <p:nvPr/>
        </p:nvSpPr>
        <p:spPr bwMode="auto">
          <a:xfrm>
            <a:off x="8186738" y="3627438"/>
            <a:ext cx="2398712" cy="64611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宋体" panose="02010600030101010101" pitchFamily="2" charset="-122"/>
                <a:ea typeface="宋体" panose="02010600030101010101" pitchFamily="2" charset="-122"/>
              </a:rPr>
              <a:t>add r1, r2, r3;                                                                           store r1, 100(r4);</a:t>
            </a:r>
          </a:p>
        </p:txBody>
      </p:sp>
      <p:cxnSp>
        <p:nvCxnSpPr>
          <p:cNvPr id="3" name="直接箭头连接符 2">
            <a:extLst>
              <a:ext uri="{FF2B5EF4-FFF2-40B4-BE49-F238E27FC236}">
                <a16:creationId xmlns:a16="http://schemas.microsoft.com/office/drawing/2014/main" id="{1B8C2B7B-CBA0-4100-AA0C-C8EF9913A510}"/>
              </a:ext>
            </a:extLst>
          </p:cNvPr>
          <p:cNvCxnSpPr/>
          <p:nvPr/>
        </p:nvCxnSpPr>
        <p:spPr>
          <a:xfrm>
            <a:off x="8429626" y="2659063"/>
            <a:ext cx="714375" cy="92551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138300C8-2248-41A4-A864-EA7D9915B1F4}"/>
              </a:ext>
            </a:extLst>
          </p:cNvPr>
          <p:cNvSpPr txBox="1">
            <a:spLocks noChangeArrowheads="1"/>
          </p:cNvSpPr>
          <p:nvPr/>
        </p:nvSpPr>
        <p:spPr bwMode="auto">
          <a:xfrm>
            <a:off x="7839075" y="306388"/>
            <a:ext cx="2540000" cy="644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1600" b="1">
                <a:solidFill>
                  <a:srgbClr val="FF0000"/>
                </a:solidFill>
                <a:latin typeface="宋体" panose="02010600030101010101" pitchFamily="2" charset="-122"/>
                <a:ea typeface="宋体" panose="02010600030101010101" pitchFamily="2" charset="-122"/>
              </a:rPr>
              <a:t>add  r1，r2，r3</a:t>
            </a:r>
          </a:p>
          <a:p>
            <a:pPr fontAlgn="base">
              <a:lnSpc>
                <a:spcPct val="120000"/>
              </a:lnSpc>
              <a:spcBef>
                <a:spcPct val="0"/>
              </a:spcBef>
              <a:spcAft>
                <a:spcPct val="0"/>
              </a:spcAft>
            </a:pPr>
            <a:r>
              <a:rPr lang="zh-CN" altLang="en-US" sz="1600" b="1">
                <a:solidFill>
                  <a:srgbClr val="FF0000"/>
                </a:solidFill>
                <a:latin typeface="宋体" panose="02010600030101010101" pitchFamily="2" charset="-122"/>
                <a:ea typeface="宋体" panose="02010600030101010101" pitchFamily="2" charset="-122"/>
              </a:rPr>
              <a:t>sub  r4，r</a:t>
            </a:r>
            <a:r>
              <a:rPr lang="en-US" altLang="zh-CN" sz="1600" b="1">
                <a:solidFill>
                  <a:srgbClr val="FF0000"/>
                </a:solidFill>
                <a:latin typeface="宋体" panose="02010600030101010101" pitchFamily="2" charset="-122"/>
                <a:ea typeface="宋体" panose="02010600030101010101" pitchFamily="2" charset="-122"/>
              </a:rPr>
              <a:t>1</a:t>
            </a:r>
            <a:r>
              <a:rPr lang="zh-CN" altLang="en-US" sz="1600" b="1">
                <a:solidFill>
                  <a:srgbClr val="FF0000"/>
                </a:solidFill>
                <a:latin typeface="宋体" panose="02010600030101010101" pitchFamily="2" charset="-122"/>
                <a:ea typeface="宋体" panose="02010600030101010101" pitchFamily="2" charset="-122"/>
              </a:rPr>
              <a:t>，r5</a:t>
            </a:r>
          </a:p>
        </p:txBody>
      </p:sp>
      <p:cxnSp>
        <p:nvCxnSpPr>
          <p:cNvPr id="5" name="直接箭头连接符 4">
            <a:extLst>
              <a:ext uri="{FF2B5EF4-FFF2-40B4-BE49-F238E27FC236}">
                <a16:creationId xmlns:a16="http://schemas.microsoft.com/office/drawing/2014/main" id="{6EDA29C3-0DCE-4386-9A43-FB6EA3244D46}"/>
              </a:ext>
            </a:extLst>
          </p:cNvPr>
          <p:cNvCxnSpPr/>
          <p:nvPr/>
        </p:nvCxnSpPr>
        <p:spPr>
          <a:xfrm flipV="1">
            <a:off x="6172200" y="992188"/>
            <a:ext cx="2590800" cy="7461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4040" name="TextBox 4">
            <a:extLst>
              <a:ext uri="{FF2B5EF4-FFF2-40B4-BE49-F238E27FC236}">
                <a16:creationId xmlns:a16="http://schemas.microsoft.com/office/drawing/2014/main" id="{03078942-1860-4578-B5FC-07BFFAD88231}"/>
              </a:ext>
            </a:extLst>
          </p:cNvPr>
          <p:cNvSpPr txBox="1">
            <a:spLocks noChangeArrowheads="1"/>
          </p:cNvSpPr>
          <p:nvPr/>
        </p:nvSpPr>
        <p:spPr bwMode="auto">
          <a:xfrm>
            <a:off x="7947026" y="5632450"/>
            <a:ext cx="1679575" cy="338138"/>
          </a:xfrm>
          <a:prstGeom prst="rect">
            <a:avLst/>
          </a:prstGeom>
          <a:solidFill>
            <a:srgbClr val="00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1600" b="1">
                <a:solidFill>
                  <a:srgbClr val="FFFFFF"/>
                </a:solidFill>
                <a:latin typeface="Garamond" panose="02020404030301010803" pitchFamily="18" charset="0"/>
                <a:ea typeface="宋体" panose="02010600030101010101" pitchFamily="2" charset="-122"/>
              </a:rPr>
              <a:t>用操作码来区分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4" grpId="0" bldLvl="0" animBg="1"/>
      <p:bldP spid="4" grpId="1" animBg="1"/>
    </p:bldLst>
  </p:timing>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1" name="Text Box 5">
            <a:extLst>
              <a:ext uri="{FF2B5EF4-FFF2-40B4-BE49-F238E27FC236}">
                <a16:creationId xmlns:a16="http://schemas.microsoft.com/office/drawing/2014/main" id="{DB075965-8A45-44D9-93B5-D9833C5184BA}"/>
              </a:ext>
            </a:extLst>
          </p:cNvPr>
          <p:cNvSpPr txBox="1">
            <a:spLocks noChangeArrowheads="1"/>
          </p:cNvSpPr>
          <p:nvPr/>
        </p:nvSpPr>
        <p:spPr bwMode="auto">
          <a:xfrm>
            <a:off x="1773238" y="152400"/>
            <a:ext cx="8686800"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5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为了缩写前面的式子，总的数据相关</a:t>
            </a:r>
            <a:r>
              <a:rPr lang="en-US" altLang="zh-CN" sz="3000" b="1">
                <a:solidFill>
                  <a:srgbClr val="FFFFCC"/>
                </a:solidFill>
                <a:latin typeface="Arial" panose="020B0604020202020204" pitchFamily="34" charset="0"/>
                <a:ea typeface="宋体" panose="02010600030101010101" pitchFamily="2" charset="-122"/>
              </a:rPr>
              <a:t>DEPEN</a:t>
            </a:r>
            <a:r>
              <a:rPr lang="zh-CN" altLang="en-US" sz="3000" b="1">
                <a:solidFill>
                  <a:srgbClr val="CCFFFF"/>
                </a:solidFill>
                <a:latin typeface="Arial" panose="020B0604020202020204" pitchFamily="34" charset="0"/>
                <a:ea typeface="宋体" panose="02010600030101010101" pitchFamily="2" charset="-122"/>
              </a:rPr>
              <a:t>由</a:t>
            </a:r>
            <a:r>
              <a:rPr lang="zh-CN" altLang="en-US" sz="3000" b="1">
                <a:solidFill>
                  <a:srgbClr val="FFCC00"/>
                </a:solidFill>
                <a:latin typeface="Arial" panose="020B0604020202020204" pitchFamily="34" charset="0"/>
                <a:ea typeface="宋体" panose="02010600030101010101" pitchFamily="2" charset="-122"/>
              </a:rPr>
              <a:t>A_DEPEN</a:t>
            </a:r>
            <a:r>
              <a:rPr lang="en-US" altLang="zh-CN" sz="3000" b="1">
                <a:solidFill>
                  <a:srgbClr val="FFCC00"/>
                </a:solidFill>
                <a:latin typeface="Arial" panose="020B0604020202020204" pitchFamily="34" charset="0"/>
                <a:ea typeface="宋体" panose="02010600030101010101" pitchFamily="2" charset="-122"/>
              </a:rPr>
              <a:t> </a:t>
            </a:r>
            <a:r>
              <a:rPr lang="zh-CN" altLang="en-US" sz="3000" b="1">
                <a:solidFill>
                  <a:srgbClr val="CCFFFF"/>
                </a:solidFill>
                <a:latin typeface="Arial" panose="020B0604020202020204" pitchFamily="34" charset="0"/>
                <a:ea typeface="宋体" panose="02010600030101010101" pitchFamily="2" charset="-122"/>
              </a:rPr>
              <a:t>和 </a:t>
            </a:r>
            <a:r>
              <a:rPr lang="zh-CN" altLang="en-US" sz="3000" b="1">
                <a:solidFill>
                  <a:srgbClr val="FFCC00"/>
                </a:solidFill>
                <a:latin typeface="Arial" panose="020B0604020202020204" pitchFamily="34" charset="0"/>
                <a:ea typeface="宋体" panose="02010600030101010101" pitchFamily="2" charset="-122"/>
              </a:rPr>
              <a:t>B_DEPEN</a:t>
            </a:r>
            <a:r>
              <a:rPr lang="zh-CN" altLang="en-US" sz="3000" b="1">
                <a:solidFill>
                  <a:srgbClr val="CCFFFF"/>
                </a:solidFill>
                <a:latin typeface="Arial" panose="020B0604020202020204" pitchFamily="34" charset="0"/>
                <a:ea typeface="宋体" panose="02010600030101010101" pitchFamily="2" charset="-122"/>
              </a:rPr>
              <a:t>两部分组成：</a:t>
            </a:r>
            <a:endParaRPr lang="en-US" altLang="zh-CN" sz="3000" b="1">
              <a:solidFill>
                <a:srgbClr val="CCFFFF"/>
              </a:solidFill>
              <a:latin typeface="Arial" panose="020B0604020202020204" pitchFamily="34" charset="0"/>
              <a:ea typeface="宋体" panose="02010600030101010101" pitchFamily="2" charset="-122"/>
            </a:endParaRPr>
          </a:p>
          <a:p>
            <a:pPr fontAlgn="base">
              <a:lnSpc>
                <a:spcPct val="150000"/>
              </a:lnSpc>
              <a:spcBef>
                <a:spcPct val="0"/>
              </a:spcBef>
              <a:spcAft>
                <a:spcPct val="0"/>
              </a:spcAft>
            </a:pPr>
            <a:endParaRPr lang="zh-CN" altLang="en-US" sz="3000" b="1">
              <a:solidFill>
                <a:srgbClr val="CCFFFF"/>
              </a:solidFill>
              <a:latin typeface="Arial" panose="020B0604020202020204" pitchFamily="34" charset="0"/>
              <a:ea typeface="宋体" panose="02010600030101010101" pitchFamily="2" charset="-122"/>
            </a:endParaRPr>
          </a:p>
          <a:p>
            <a:pPr fontAlgn="base">
              <a:lnSpc>
                <a:spcPct val="150000"/>
              </a:lnSpc>
              <a:spcBef>
                <a:spcPct val="0"/>
              </a:spcBef>
              <a:spcAft>
                <a:spcPct val="0"/>
              </a:spcAft>
            </a:pPr>
            <a:r>
              <a:rPr lang="zh-CN" altLang="en-US" sz="2800" b="1">
                <a:solidFill>
                  <a:srgbClr val="FFFF00"/>
                </a:solidFill>
                <a:latin typeface="宋体" panose="02010600030101010101" pitchFamily="2" charset="-122"/>
                <a:ea typeface="宋体" panose="02010600030101010101" pitchFamily="2" charset="-122"/>
              </a:rPr>
              <a:t> A_DEPEN</a:t>
            </a:r>
            <a:r>
              <a:rPr lang="zh-CN" altLang="en-US" sz="2800" b="1">
                <a:solidFill>
                  <a:srgbClr val="CCFFFF"/>
                </a:solidFill>
                <a:latin typeface="宋体" panose="02010600030101010101" pitchFamily="2" charset="-122"/>
                <a:ea typeface="宋体" panose="02010600030101010101" pitchFamily="2" charset="-122"/>
              </a:rPr>
              <a:t>指</a:t>
            </a:r>
            <a:r>
              <a:rPr lang="en-US" altLang="zh-CN" sz="2800" b="1">
                <a:solidFill>
                  <a:srgbClr val="FFFF00"/>
                </a:solidFill>
                <a:latin typeface="Garamond" panose="02020404030301010803" pitchFamily="18" charset="0"/>
                <a:ea typeface="宋体" panose="02010600030101010101" pitchFamily="2" charset="-122"/>
              </a:rPr>
              <a:t>ID</a:t>
            </a:r>
            <a:r>
              <a:rPr lang="zh-CN" altLang="en-US" sz="2800" b="1">
                <a:solidFill>
                  <a:srgbClr val="FFFF00"/>
                </a:solidFill>
                <a:latin typeface="Garamond" panose="02020404030301010803" pitchFamily="18" charset="0"/>
                <a:ea typeface="宋体" panose="02010600030101010101" pitchFamily="2" charset="-122"/>
              </a:rPr>
              <a:t>级指令的</a:t>
            </a:r>
            <a:r>
              <a:rPr lang="zh-CN" altLang="en-US" sz="2800" b="1">
                <a:solidFill>
                  <a:srgbClr val="FFFF00"/>
                </a:solidFill>
                <a:latin typeface="宋体" panose="02010600030101010101" pitchFamily="2" charset="-122"/>
                <a:ea typeface="宋体" panose="02010600030101010101" pitchFamily="2" charset="-122"/>
              </a:rPr>
              <a:t>rs</a:t>
            </a:r>
            <a:r>
              <a:rPr lang="en-US" altLang="zh-CN" sz="2800" b="1">
                <a:solidFill>
                  <a:srgbClr val="FFFF00"/>
                </a:solidFill>
                <a:latin typeface="宋体" panose="02010600030101010101" pitchFamily="2" charset="-122"/>
                <a:ea typeface="宋体" panose="02010600030101010101" pitchFamily="2" charset="-122"/>
              </a:rPr>
              <a:t>1</a:t>
            </a:r>
            <a:r>
              <a:rPr lang="zh-CN" altLang="en-US" sz="2800" b="1">
                <a:solidFill>
                  <a:srgbClr val="FFFF00"/>
                </a:solidFill>
                <a:latin typeface="宋体" panose="02010600030101010101" pitchFamily="2" charset="-122"/>
                <a:ea typeface="宋体" panose="02010600030101010101" pitchFamily="2" charset="-122"/>
              </a:rPr>
              <a:t>与</a:t>
            </a:r>
            <a:r>
              <a:rPr lang="zh-CN" altLang="en-US" sz="2800" b="1">
                <a:solidFill>
                  <a:srgbClr val="FFFFCC"/>
                </a:solidFill>
                <a:latin typeface="宋体" panose="02010600030101010101" pitchFamily="2" charset="-122"/>
                <a:ea typeface="宋体" panose="02010600030101010101" pitchFamily="2" charset="-122"/>
              </a:rPr>
              <a:t>前面指令</a:t>
            </a:r>
            <a:r>
              <a:rPr lang="en-US" altLang="zh-CN" sz="2800" b="1">
                <a:solidFill>
                  <a:srgbClr val="FFFF00"/>
                </a:solidFill>
                <a:latin typeface="宋体" panose="02010600030101010101" pitchFamily="2" charset="-122"/>
                <a:ea typeface="宋体" panose="02010600030101010101" pitchFamily="2" charset="-122"/>
              </a:rPr>
              <a:t>rd</a:t>
            </a:r>
            <a:r>
              <a:rPr lang="zh-CN" altLang="en-US" sz="2800" b="1">
                <a:solidFill>
                  <a:srgbClr val="CCFFFF"/>
                </a:solidFill>
                <a:latin typeface="宋体" panose="02010600030101010101" pitchFamily="2" charset="-122"/>
                <a:ea typeface="宋体" panose="02010600030101010101" pitchFamily="2" charset="-122"/>
              </a:rPr>
              <a:t>数据相关；</a:t>
            </a:r>
          </a:p>
          <a:p>
            <a:pPr fontAlgn="base">
              <a:lnSpc>
                <a:spcPct val="150000"/>
              </a:lnSpc>
              <a:spcBef>
                <a:spcPct val="0"/>
              </a:spcBef>
              <a:spcAft>
                <a:spcPct val="0"/>
              </a:spcAft>
            </a:pPr>
            <a:r>
              <a:rPr lang="zh-CN" altLang="en-US" sz="2800" b="1">
                <a:solidFill>
                  <a:srgbClr val="CCFFFF"/>
                </a:solidFill>
                <a:latin typeface="宋体" panose="02010600030101010101" pitchFamily="2" charset="-122"/>
                <a:ea typeface="宋体" panose="02010600030101010101" pitchFamily="2" charset="-122"/>
              </a:rPr>
              <a:t> </a:t>
            </a:r>
            <a:r>
              <a:rPr lang="zh-CN" altLang="en-US" sz="2800" b="1">
                <a:solidFill>
                  <a:srgbClr val="FFCC00"/>
                </a:solidFill>
                <a:latin typeface="宋体" panose="02010600030101010101" pitchFamily="2" charset="-122"/>
                <a:ea typeface="宋体" panose="02010600030101010101" pitchFamily="2" charset="-122"/>
              </a:rPr>
              <a:t>B_DEPEN</a:t>
            </a:r>
            <a:r>
              <a:rPr lang="zh-CN" altLang="en-US" sz="2800" b="1">
                <a:solidFill>
                  <a:srgbClr val="CCFFFF"/>
                </a:solidFill>
                <a:latin typeface="宋体" panose="02010600030101010101" pitchFamily="2" charset="-122"/>
                <a:ea typeface="宋体" panose="02010600030101010101" pitchFamily="2" charset="-122"/>
              </a:rPr>
              <a:t>指</a:t>
            </a:r>
            <a:r>
              <a:rPr lang="en-US" altLang="zh-CN" sz="2800" b="1">
                <a:solidFill>
                  <a:srgbClr val="FFCC00"/>
                </a:solidFill>
                <a:latin typeface="Garamond" panose="02020404030301010803" pitchFamily="18" charset="0"/>
                <a:ea typeface="宋体" panose="02010600030101010101" pitchFamily="2" charset="-122"/>
              </a:rPr>
              <a:t>ID</a:t>
            </a:r>
            <a:r>
              <a:rPr lang="zh-CN" altLang="en-US" sz="2800" b="1">
                <a:solidFill>
                  <a:srgbClr val="FFCC00"/>
                </a:solidFill>
                <a:latin typeface="Garamond" panose="02020404030301010803" pitchFamily="18" charset="0"/>
                <a:ea typeface="宋体" panose="02010600030101010101" pitchFamily="2" charset="-122"/>
              </a:rPr>
              <a:t>级指令的</a:t>
            </a:r>
            <a:r>
              <a:rPr lang="zh-CN" altLang="en-US" sz="2800" b="1">
                <a:solidFill>
                  <a:srgbClr val="FFCC00"/>
                </a:solidFill>
                <a:latin typeface="宋体" panose="02010600030101010101" pitchFamily="2" charset="-122"/>
                <a:ea typeface="宋体" panose="02010600030101010101" pitchFamily="2" charset="-122"/>
              </a:rPr>
              <a:t>rs2与</a:t>
            </a:r>
            <a:r>
              <a:rPr lang="zh-CN" altLang="en-US" sz="2800" b="1">
                <a:solidFill>
                  <a:srgbClr val="FFFFCC"/>
                </a:solidFill>
                <a:latin typeface="宋体" panose="02010600030101010101" pitchFamily="2" charset="-122"/>
                <a:ea typeface="宋体" panose="02010600030101010101" pitchFamily="2" charset="-122"/>
              </a:rPr>
              <a:t>前面指令</a:t>
            </a:r>
            <a:r>
              <a:rPr lang="en-US" altLang="zh-CN" sz="2800" b="1">
                <a:solidFill>
                  <a:srgbClr val="FFC000"/>
                </a:solidFill>
                <a:latin typeface="宋体" panose="02010600030101010101" pitchFamily="2" charset="-122"/>
                <a:ea typeface="宋体" panose="02010600030101010101" pitchFamily="2" charset="-122"/>
              </a:rPr>
              <a:t>rd</a:t>
            </a:r>
            <a:r>
              <a:rPr lang="zh-CN" altLang="en-US">
                <a:solidFill>
                  <a:srgbClr val="FFC000"/>
                </a:solidFill>
                <a:latin typeface="Garamond" panose="02020404030301010803" pitchFamily="18" charset="0"/>
                <a:ea typeface="宋体" panose="02010600030101010101" pitchFamily="2" charset="-122"/>
              </a:rPr>
              <a:t> </a:t>
            </a:r>
            <a:r>
              <a:rPr lang="zh-CN" altLang="en-US" sz="2800" b="1">
                <a:solidFill>
                  <a:srgbClr val="CCFFFF"/>
                </a:solidFill>
                <a:latin typeface="宋体" panose="02010600030101010101" pitchFamily="2" charset="-122"/>
                <a:ea typeface="宋体" panose="02010600030101010101" pitchFamily="2" charset="-122"/>
              </a:rPr>
              <a:t>数据相关。</a:t>
            </a:r>
            <a:endParaRPr lang="zh-CN" altLang="zh-CN" sz="2800" b="1">
              <a:solidFill>
                <a:srgbClr val="CCFFFF"/>
              </a:solidFill>
              <a:latin typeface="宋体" panose="02010600030101010101" pitchFamily="2" charset="-122"/>
              <a:ea typeface="宋体" panose="02010600030101010101" pitchFamily="2" charset="-122"/>
            </a:endParaRPr>
          </a:p>
        </p:txBody>
      </p:sp>
      <p:sp>
        <p:nvSpPr>
          <p:cNvPr id="46082" name="Rectangle 5">
            <a:extLst>
              <a:ext uri="{FF2B5EF4-FFF2-40B4-BE49-F238E27FC236}">
                <a16:creationId xmlns:a16="http://schemas.microsoft.com/office/drawing/2014/main" id="{69F1DB4F-53ED-44E3-976A-A95924AC34F4}"/>
              </a:ext>
            </a:extLst>
          </p:cNvPr>
          <p:cNvSpPr>
            <a:spLocks noChangeArrowheads="1"/>
          </p:cNvSpPr>
          <p:nvPr/>
        </p:nvSpPr>
        <p:spPr bwMode="auto">
          <a:xfrm>
            <a:off x="2590800" y="1600200"/>
            <a:ext cx="6096000" cy="66928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50000"/>
              </a:lnSpc>
              <a:spcBef>
                <a:spcPct val="0"/>
              </a:spcBef>
              <a:spcAft>
                <a:spcPct val="0"/>
              </a:spcAft>
            </a:pPr>
            <a:r>
              <a:rPr lang="en-US" altLang="zh-CN" sz="2800" b="1">
                <a:solidFill>
                  <a:srgbClr val="C00000"/>
                </a:solidFill>
                <a:latin typeface="Garamond" panose="02020404030301010803" pitchFamily="18" charset="0"/>
                <a:ea typeface="宋体" panose="02010600030101010101" pitchFamily="2" charset="-122"/>
              </a:rPr>
              <a:t>DEPEN</a:t>
            </a:r>
            <a:r>
              <a:rPr lang="zh-CN" altLang="en-US" sz="2800" b="1">
                <a:solidFill>
                  <a:srgbClr val="C00000"/>
                </a:solidFill>
                <a:latin typeface="Garamond" panose="02020404030301010803" pitchFamily="18" charset="0"/>
                <a:ea typeface="宋体" panose="02010600030101010101" pitchFamily="2" charset="-122"/>
              </a:rPr>
              <a:t>＝</a:t>
            </a:r>
            <a:r>
              <a:rPr lang="en-US" altLang="zh-CN" sz="2800" b="1">
                <a:solidFill>
                  <a:srgbClr val="000514"/>
                </a:solidFill>
                <a:latin typeface="Garamond" panose="02020404030301010803" pitchFamily="18" charset="0"/>
                <a:ea typeface="宋体" panose="02010600030101010101" pitchFamily="2" charset="-122"/>
              </a:rPr>
              <a:t>A_DEPEN</a:t>
            </a:r>
            <a:r>
              <a:rPr lang="en-US" altLang="zh-CN" sz="2800" b="1">
                <a:solidFill>
                  <a:srgbClr val="C00000"/>
                </a:solidFill>
                <a:latin typeface="Garamond" panose="02020404030301010803" pitchFamily="18" charset="0"/>
                <a:ea typeface="宋体" panose="02010600030101010101" pitchFamily="2" charset="-122"/>
              </a:rPr>
              <a:t> + </a:t>
            </a:r>
            <a:r>
              <a:rPr lang="en-US" altLang="zh-CN" sz="2800" b="1">
                <a:solidFill>
                  <a:srgbClr val="0070C0"/>
                </a:solidFill>
                <a:latin typeface="Garamond" panose="02020404030301010803" pitchFamily="18" charset="0"/>
                <a:ea typeface="宋体" panose="02010600030101010101" pitchFamily="2" charset="-122"/>
              </a:rPr>
              <a:t>B_DEPEN</a:t>
            </a:r>
          </a:p>
        </p:txBody>
      </p:sp>
      <p:sp>
        <p:nvSpPr>
          <p:cNvPr id="46083" name="矩形 4">
            <a:extLst>
              <a:ext uri="{FF2B5EF4-FFF2-40B4-BE49-F238E27FC236}">
                <a16:creationId xmlns:a16="http://schemas.microsoft.com/office/drawing/2014/main" id="{53C0BDE5-73FA-4956-9416-E5280FF02E1F}"/>
              </a:ext>
            </a:extLst>
          </p:cNvPr>
          <p:cNvSpPr>
            <a:spLocks noChangeArrowheads="1"/>
          </p:cNvSpPr>
          <p:nvPr/>
        </p:nvSpPr>
        <p:spPr bwMode="auto">
          <a:xfrm>
            <a:off x="1830388" y="3810000"/>
            <a:ext cx="8686800"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en-US" altLang="zh-CN" sz="2400" b="1">
                <a:solidFill>
                  <a:srgbClr val="FFFF00"/>
                </a:solidFill>
                <a:latin typeface="宋体" panose="02010600030101010101" pitchFamily="2" charset="-122"/>
                <a:ea typeface="宋体" panose="02010600030101010101" pitchFamily="2" charset="-122"/>
              </a:rPr>
              <a:t>A_DEPEN </a:t>
            </a:r>
            <a:r>
              <a:rPr lang="en-US" altLang="zh-CN" sz="2400" b="1">
                <a:solidFill>
                  <a:srgbClr val="CCFFFF"/>
                </a:solidFill>
                <a:latin typeface="宋体" panose="02010600030101010101" pitchFamily="2" charset="-122"/>
                <a:ea typeface="宋体" panose="02010600030101010101" pitchFamily="2" charset="-122"/>
              </a:rPr>
              <a:t>= </a:t>
            </a:r>
            <a:r>
              <a:rPr lang="zh-CN" altLang="en-US" sz="2400" b="1">
                <a:solidFill>
                  <a:srgbClr val="CCFFFF"/>
                </a:solidFill>
                <a:latin typeface="宋体" panose="02010600030101010101" pitchFamily="2" charset="-122"/>
                <a:ea typeface="宋体" panose="02010600030101010101" pitchFamily="2" charset="-122"/>
              </a:rPr>
              <a:t>(</a:t>
            </a:r>
            <a:r>
              <a:rPr lang="en-US" altLang="zh-CN" sz="2400" b="1">
                <a:solidFill>
                  <a:srgbClr val="FFFF00"/>
                </a:solidFill>
                <a:latin typeface="宋体" panose="02010600030101010101" pitchFamily="2" charset="-122"/>
                <a:ea typeface="宋体" panose="02010600030101010101" pitchFamily="2" charset="-122"/>
              </a:rPr>
              <a:t>I</a:t>
            </a:r>
            <a:r>
              <a:rPr lang="zh-CN" altLang="en-US" sz="2400" b="1">
                <a:solidFill>
                  <a:srgbClr val="FFFF00"/>
                </a:solidFill>
                <a:latin typeface="宋体" panose="02010600030101010101" pitchFamily="2" charset="-122"/>
                <a:ea typeface="宋体" panose="02010600030101010101" pitchFamily="2" charset="-122"/>
              </a:rPr>
              <a:t>D_rs</a:t>
            </a:r>
            <a:r>
              <a:rPr lang="en-US" altLang="zh-CN" sz="2400" b="1">
                <a:solidFill>
                  <a:srgbClr val="FFFF00"/>
                </a:solidFill>
                <a:latin typeface="宋体" panose="02010600030101010101" pitchFamily="2" charset="-122"/>
                <a:ea typeface="宋体" panose="02010600030101010101" pitchFamily="2" charset="-122"/>
              </a:rPr>
              <a:t>1= =</a:t>
            </a:r>
            <a:r>
              <a:rPr lang="zh-CN" altLang="en-US" sz="2400" b="1">
                <a:solidFill>
                  <a:srgbClr val="FFFF00"/>
                </a:solidFill>
                <a:latin typeface="宋体" panose="02010600030101010101" pitchFamily="2" charset="-122"/>
                <a:ea typeface="宋体" panose="02010600030101010101" pitchFamily="2" charset="-122"/>
              </a:rPr>
              <a:t>EXE_rd</a:t>
            </a:r>
            <a:r>
              <a:rPr lang="zh-CN" altLang="en-US" sz="2400" b="1">
                <a:solidFill>
                  <a:srgbClr val="CCFFFF"/>
                </a:solidFill>
                <a:latin typeface="宋体" panose="02010600030101010101" pitchFamily="2" charset="-122"/>
                <a:ea typeface="宋体" panose="02010600030101010101" pitchFamily="2" charset="-122"/>
              </a:rPr>
              <a:t>)(EXE_WREG</a:t>
            </a:r>
            <a:r>
              <a:rPr lang="en-US" altLang="zh-CN" sz="2400" b="1">
                <a:solidFill>
                  <a:srgbClr val="CCFFFF"/>
                </a:solidFill>
                <a:latin typeface="宋体" panose="02010600030101010101" pitchFamily="2" charset="-122"/>
                <a:ea typeface="宋体" panose="02010600030101010101" pitchFamily="2" charset="-122"/>
              </a:rPr>
              <a:t>= =</a:t>
            </a:r>
            <a:r>
              <a:rPr lang="zh-CN" altLang="en-US" sz="2400" b="1">
                <a:solidFill>
                  <a:srgbClr val="CCFFFF"/>
                </a:solidFill>
                <a:latin typeface="宋体" panose="02010600030101010101" pitchFamily="2" charset="-122"/>
                <a:ea typeface="宋体" panose="02010600030101010101" pitchFamily="2" charset="-122"/>
              </a:rPr>
              <a:t>1)(</a:t>
            </a:r>
            <a:r>
              <a:rPr lang="en-US" altLang="zh-CN" sz="2400" b="1">
                <a:solidFill>
                  <a:srgbClr val="66FF33"/>
                </a:solidFill>
                <a:latin typeface="宋体" panose="02010600030101010101" pitchFamily="2" charset="-122"/>
                <a:ea typeface="宋体" panose="02010600030101010101" pitchFamily="2" charset="-122"/>
              </a:rPr>
              <a:t>I</a:t>
            </a:r>
            <a:r>
              <a:rPr lang="zh-CN" altLang="en-US" sz="2400" b="1">
                <a:solidFill>
                  <a:srgbClr val="66FF33"/>
                </a:solidFill>
                <a:latin typeface="宋体" panose="02010600030101010101" pitchFamily="2" charset="-122"/>
                <a:ea typeface="宋体" panose="02010600030101010101" pitchFamily="2" charset="-122"/>
              </a:rPr>
              <a:t>D_rs</a:t>
            </a:r>
            <a:r>
              <a:rPr lang="en-US" altLang="zh-CN" sz="2400" b="1">
                <a:solidFill>
                  <a:srgbClr val="66FF33"/>
                </a:solidFill>
                <a:latin typeface="宋体" panose="02010600030101010101" pitchFamily="2" charset="-122"/>
                <a:ea typeface="宋体" panose="02010600030101010101" pitchFamily="2" charset="-122"/>
              </a:rPr>
              <a:t>1I</a:t>
            </a:r>
            <a:r>
              <a:rPr lang="zh-CN" altLang="en-US" sz="2400" b="1">
                <a:solidFill>
                  <a:srgbClr val="66FF33"/>
                </a:solidFill>
                <a:latin typeface="宋体" panose="02010600030101010101" pitchFamily="2" charset="-122"/>
                <a:ea typeface="宋体" panose="02010600030101010101" pitchFamily="2" charset="-122"/>
              </a:rPr>
              <a:t>sReg</a:t>
            </a:r>
            <a:r>
              <a:rPr lang="zh-CN" altLang="en-US" sz="2400" b="1">
                <a:solidFill>
                  <a:srgbClr val="CCFFFF"/>
                </a:solidFill>
                <a:latin typeface="宋体" panose="02010600030101010101" pitchFamily="2" charset="-122"/>
                <a:ea typeface="宋体" panose="02010600030101010101" pitchFamily="2" charset="-122"/>
              </a:rPr>
              <a:t>)</a:t>
            </a:r>
            <a:r>
              <a:rPr lang="en-US" altLang="zh-CN" sz="2400" b="1">
                <a:solidFill>
                  <a:srgbClr val="CCFFFF"/>
                </a:solidFill>
                <a:latin typeface="宋体" panose="02010600030101010101" pitchFamily="2" charset="-122"/>
                <a:ea typeface="宋体" panose="02010600030101010101" pitchFamily="2" charset="-122"/>
              </a:rPr>
              <a:t>+           </a:t>
            </a:r>
          </a:p>
          <a:p>
            <a:pPr fontAlgn="base">
              <a:lnSpc>
                <a:spcPct val="120000"/>
              </a:lnSpc>
              <a:spcBef>
                <a:spcPct val="0"/>
              </a:spcBef>
              <a:spcAft>
                <a:spcPct val="0"/>
              </a:spcAft>
            </a:pPr>
            <a:r>
              <a:rPr lang="zh-CN" altLang="en-US" sz="2400" b="1">
                <a:solidFill>
                  <a:srgbClr val="CCFFFF"/>
                </a:solidFill>
                <a:latin typeface="宋体" panose="02010600030101010101" pitchFamily="2" charset="-122"/>
                <a:ea typeface="宋体" panose="02010600030101010101" pitchFamily="2" charset="-122"/>
              </a:rPr>
              <a:t>          (</a:t>
            </a:r>
            <a:r>
              <a:rPr lang="en-US" altLang="zh-CN" sz="2400" b="1">
                <a:solidFill>
                  <a:srgbClr val="FFFF00"/>
                </a:solidFill>
                <a:latin typeface="宋体" panose="02010600030101010101" pitchFamily="2" charset="-122"/>
                <a:ea typeface="宋体" panose="02010600030101010101" pitchFamily="2" charset="-122"/>
              </a:rPr>
              <a:t>I</a:t>
            </a:r>
            <a:r>
              <a:rPr lang="zh-CN" altLang="en-US" sz="2400" b="1">
                <a:solidFill>
                  <a:srgbClr val="FFFF00"/>
                </a:solidFill>
                <a:latin typeface="宋体" panose="02010600030101010101" pitchFamily="2" charset="-122"/>
                <a:ea typeface="宋体" panose="02010600030101010101" pitchFamily="2" charset="-122"/>
              </a:rPr>
              <a:t>D_rs</a:t>
            </a:r>
            <a:r>
              <a:rPr lang="en-US" altLang="zh-CN" sz="2400" b="1">
                <a:solidFill>
                  <a:srgbClr val="FFFF00"/>
                </a:solidFill>
                <a:latin typeface="宋体" panose="02010600030101010101" pitchFamily="2" charset="-122"/>
                <a:ea typeface="宋体" panose="02010600030101010101" pitchFamily="2" charset="-122"/>
              </a:rPr>
              <a:t>1= =</a:t>
            </a:r>
            <a:r>
              <a:rPr lang="zh-CN" altLang="en-US" sz="2400" b="1">
                <a:solidFill>
                  <a:srgbClr val="FFFF00"/>
                </a:solidFill>
                <a:latin typeface="宋体" panose="02010600030101010101" pitchFamily="2" charset="-122"/>
                <a:ea typeface="宋体" panose="02010600030101010101" pitchFamily="2" charset="-122"/>
              </a:rPr>
              <a:t>MEM_rd</a:t>
            </a:r>
            <a:r>
              <a:rPr lang="zh-CN" altLang="en-US" sz="2400" b="1">
                <a:solidFill>
                  <a:srgbClr val="CCFFFF"/>
                </a:solidFill>
                <a:latin typeface="宋体" panose="02010600030101010101" pitchFamily="2" charset="-122"/>
                <a:ea typeface="宋体" panose="02010600030101010101" pitchFamily="2" charset="-122"/>
              </a:rPr>
              <a:t>)(MEM_WREG</a:t>
            </a:r>
            <a:r>
              <a:rPr lang="en-US" altLang="zh-CN" sz="2400" b="1">
                <a:solidFill>
                  <a:srgbClr val="CCFFFF"/>
                </a:solidFill>
                <a:latin typeface="宋体" panose="02010600030101010101" pitchFamily="2" charset="-122"/>
                <a:ea typeface="宋体" panose="02010600030101010101" pitchFamily="2" charset="-122"/>
              </a:rPr>
              <a:t>= =</a:t>
            </a:r>
            <a:r>
              <a:rPr lang="zh-CN" altLang="en-US" sz="2400" b="1">
                <a:solidFill>
                  <a:srgbClr val="CCFFFF"/>
                </a:solidFill>
                <a:latin typeface="宋体" panose="02010600030101010101" pitchFamily="2" charset="-122"/>
                <a:ea typeface="宋体" panose="02010600030101010101" pitchFamily="2" charset="-122"/>
              </a:rPr>
              <a:t>1)(</a:t>
            </a:r>
            <a:r>
              <a:rPr lang="en-US" altLang="zh-CN" sz="2400" b="1">
                <a:solidFill>
                  <a:srgbClr val="66FF33"/>
                </a:solidFill>
                <a:latin typeface="宋体" panose="02010600030101010101" pitchFamily="2" charset="-122"/>
                <a:ea typeface="宋体" panose="02010600030101010101" pitchFamily="2" charset="-122"/>
              </a:rPr>
              <a:t>I</a:t>
            </a:r>
            <a:r>
              <a:rPr lang="zh-CN" altLang="en-US" sz="2400" b="1">
                <a:solidFill>
                  <a:srgbClr val="66FF33"/>
                </a:solidFill>
                <a:latin typeface="宋体" panose="02010600030101010101" pitchFamily="2" charset="-122"/>
                <a:ea typeface="宋体" panose="02010600030101010101" pitchFamily="2" charset="-122"/>
              </a:rPr>
              <a:t>D_</a:t>
            </a:r>
            <a:r>
              <a:rPr lang="en-US" altLang="zh-CN" sz="2400" b="1">
                <a:solidFill>
                  <a:srgbClr val="66FF33"/>
                </a:solidFill>
                <a:latin typeface="宋体" panose="02010600030101010101" pitchFamily="2" charset="-122"/>
                <a:ea typeface="宋体" panose="02010600030101010101" pitchFamily="2" charset="-122"/>
              </a:rPr>
              <a:t>rs1I</a:t>
            </a:r>
            <a:r>
              <a:rPr lang="zh-CN" altLang="en-US" sz="2400" b="1">
                <a:solidFill>
                  <a:srgbClr val="66FF33"/>
                </a:solidFill>
                <a:latin typeface="宋体" panose="02010600030101010101" pitchFamily="2" charset="-122"/>
                <a:ea typeface="宋体" panose="02010600030101010101" pitchFamily="2" charset="-122"/>
              </a:rPr>
              <a:t>sReg</a:t>
            </a:r>
            <a:r>
              <a:rPr lang="zh-CN" altLang="en-US" sz="2400" b="1">
                <a:solidFill>
                  <a:srgbClr val="CCFFFF"/>
                </a:solidFill>
                <a:latin typeface="宋体" panose="02010600030101010101" pitchFamily="2" charset="-122"/>
                <a:ea typeface="宋体" panose="02010600030101010101" pitchFamily="2" charset="-122"/>
              </a:rPr>
              <a:t>)</a:t>
            </a:r>
            <a:endParaRPr lang="zh-CN" altLang="en-US" sz="2400">
              <a:solidFill>
                <a:srgbClr val="FFFFFF"/>
              </a:solidFill>
              <a:latin typeface="Garamond" panose="02020404030301010803" pitchFamily="18" charset="0"/>
              <a:ea typeface="宋体" panose="02010600030101010101" pitchFamily="2" charset="-122"/>
            </a:endParaRPr>
          </a:p>
        </p:txBody>
      </p:sp>
      <p:sp>
        <p:nvSpPr>
          <p:cNvPr id="46084" name="矩形 5">
            <a:extLst>
              <a:ext uri="{FF2B5EF4-FFF2-40B4-BE49-F238E27FC236}">
                <a16:creationId xmlns:a16="http://schemas.microsoft.com/office/drawing/2014/main" id="{FF3B7B77-D9FD-4464-A656-114A223DC57A}"/>
              </a:ext>
            </a:extLst>
          </p:cNvPr>
          <p:cNvSpPr>
            <a:spLocks noChangeArrowheads="1"/>
          </p:cNvSpPr>
          <p:nvPr/>
        </p:nvSpPr>
        <p:spPr bwMode="auto">
          <a:xfrm>
            <a:off x="1873250" y="4795838"/>
            <a:ext cx="8572500"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en-US" altLang="zh-CN" sz="2400" b="1">
                <a:solidFill>
                  <a:srgbClr val="FFC000"/>
                </a:solidFill>
                <a:latin typeface="宋体" panose="02010600030101010101" pitchFamily="2" charset="-122"/>
                <a:ea typeface="宋体" panose="02010600030101010101" pitchFamily="2" charset="-122"/>
              </a:rPr>
              <a:t>B_DEPEN </a:t>
            </a:r>
            <a:r>
              <a:rPr lang="en-US" altLang="zh-CN" sz="2400" b="1">
                <a:solidFill>
                  <a:srgbClr val="CCFFFF"/>
                </a:solidFill>
                <a:latin typeface="宋体" panose="02010600030101010101" pitchFamily="2" charset="-122"/>
                <a:ea typeface="宋体" panose="02010600030101010101" pitchFamily="2" charset="-122"/>
              </a:rPr>
              <a:t>=</a:t>
            </a:r>
            <a:r>
              <a:rPr lang="en-US" altLang="zh-CN" sz="2400" b="1">
                <a:solidFill>
                  <a:srgbClr val="FFFF00"/>
                </a:solidFill>
                <a:latin typeface="宋体" panose="02010600030101010101" pitchFamily="2" charset="-122"/>
                <a:ea typeface="宋体" panose="02010600030101010101" pitchFamily="2" charset="-122"/>
              </a:rPr>
              <a:t> </a:t>
            </a:r>
            <a:r>
              <a:rPr lang="zh-CN" altLang="en-US" sz="2400" b="1">
                <a:solidFill>
                  <a:srgbClr val="CCFFFF"/>
                </a:solidFill>
                <a:latin typeface="宋体" panose="02010600030101010101" pitchFamily="2" charset="-122"/>
                <a:ea typeface="宋体" panose="02010600030101010101" pitchFamily="2" charset="-122"/>
              </a:rPr>
              <a:t>(</a:t>
            </a:r>
            <a:r>
              <a:rPr lang="en-US" altLang="zh-CN" sz="2400" b="1">
                <a:solidFill>
                  <a:srgbClr val="FFFF00"/>
                </a:solidFill>
                <a:latin typeface="宋体" panose="02010600030101010101" pitchFamily="2" charset="-122"/>
                <a:ea typeface="宋体" panose="02010600030101010101" pitchFamily="2" charset="-122"/>
              </a:rPr>
              <a:t>I</a:t>
            </a:r>
            <a:r>
              <a:rPr lang="zh-CN" altLang="en-US" sz="2400" b="1">
                <a:solidFill>
                  <a:srgbClr val="FFFF00"/>
                </a:solidFill>
                <a:latin typeface="宋体" panose="02010600030101010101" pitchFamily="2" charset="-122"/>
                <a:ea typeface="宋体" panose="02010600030101010101" pitchFamily="2" charset="-122"/>
              </a:rPr>
              <a:t>D_rs2</a:t>
            </a:r>
            <a:r>
              <a:rPr lang="en-US" altLang="zh-CN" sz="2400" b="1">
                <a:solidFill>
                  <a:srgbClr val="FFFF00"/>
                </a:solidFill>
                <a:latin typeface="宋体" panose="02010600030101010101" pitchFamily="2" charset="-122"/>
                <a:ea typeface="宋体" panose="02010600030101010101" pitchFamily="2" charset="-122"/>
              </a:rPr>
              <a:t>= =</a:t>
            </a:r>
            <a:r>
              <a:rPr lang="zh-CN" altLang="en-US" sz="2400" b="1">
                <a:solidFill>
                  <a:srgbClr val="FFFF00"/>
                </a:solidFill>
                <a:latin typeface="宋体" panose="02010600030101010101" pitchFamily="2" charset="-122"/>
                <a:ea typeface="宋体" panose="02010600030101010101" pitchFamily="2" charset="-122"/>
              </a:rPr>
              <a:t>EXE_rd</a:t>
            </a:r>
            <a:r>
              <a:rPr lang="zh-CN" altLang="en-US" sz="2400" b="1">
                <a:solidFill>
                  <a:srgbClr val="CCFFFF"/>
                </a:solidFill>
                <a:latin typeface="宋体" panose="02010600030101010101" pitchFamily="2" charset="-122"/>
                <a:ea typeface="宋体" panose="02010600030101010101" pitchFamily="2" charset="-122"/>
              </a:rPr>
              <a:t>)(EXE_WREG</a:t>
            </a:r>
            <a:r>
              <a:rPr lang="en-US" altLang="zh-CN" sz="2400" b="1">
                <a:solidFill>
                  <a:srgbClr val="CCFFFF"/>
                </a:solidFill>
                <a:latin typeface="宋体" panose="02010600030101010101" pitchFamily="2" charset="-122"/>
                <a:ea typeface="宋体" panose="02010600030101010101" pitchFamily="2" charset="-122"/>
              </a:rPr>
              <a:t>= </a:t>
            </a:r>
            <a:r>
              <a:rPr lang="zh-CN" altLang="en-US" sz="2400" b="1">
                <a:solidFill>
                  <a:srgbClr val="CCFFFF"/>
                </a:solidFill>
                <a:latin typeface="宋体" panose="02010600030101010101" pitchFamily="2" charset="-122"/>
                <a:ea typeface="宋体" panose="02010600030101010101" pitchFamily="2" charset="-122"/>
              </a:rPr>
              <a:t>1)(</a:t>
            </a:r>
            <a:r>
              <a:rPr lang="en-US" altLang="zh-CN" sz="2400" b="1">
                <a:solidFill>
                  <a:srgbClr val="FFFFCC"/>
                </a:solidFill>
                <a:latin typeface="宋体" panose="02010600030101010101" pitchFamily="2" charset="-122"/>
                <a:ea typeface="宋体" panose="02010600030101010101" pitchFamily="2" charset="-122"/>
              </a:rPr>
              <a:t>I</a:t>
            </a:r>
            <a:r>
              <a:rPr lang="zh-CN" altLang="en-US" sz="2400" b="1">
                <a:solidFill>
                  <a:srgbClr val="FFFFCC"/>
                </a:solidFill>
                <a:latin typeface="宋体" panose="02010600030101010101" pitchFamily="2" charset="-122"/>
                <a:ea typeface="宋体" panose="02010600030101010101" pitchFamily="2" charset="-122"/>
              </a:rPr>
              <a:t>D_rs2</a:t>
            </a:r>
            <a:r>
              <a:rPr lang="en-US" altLang="zh-CN" sz="2400" b="1">
                <a:solidFill>
                  <a:srgbClr val="FFFFCC"/>
                </a:solidFill>
                <a:latin typeface="宋体" panose="02010600030101010101" pitchFamily="2" charset="-122"/>
                <a:ea typeface="宋体" panose="02010600030101010101" pitchFamily="2" charset="-122"/>
              </a:rPr>
              <a:t>I</a:t>
            </a:r>
            <a:r>
              <a:rPr lang="zh-CN" altLang="en-US" sz="2400" b="1">
                <a:solidFill>
                  <a:srgbClr val="FFFFCC"/>
                </a:solidFill>
                <a:latin typeface="宋体" panose="02010600030101010101" pitchFamily="2" charset="-122"/>
                <a:ea typeface="宋体" panose="02010600030101010101" pitchFamily="2" charset="-122"/>
              </a:rPr>
              <a:t>sReg</a:t>
            </a:r>
            <a:r>
              <a:rPr lang="zh-CN" altLang="en-US" sz="2400" b="1">
                <a:solidFill>
                  <a:srgbClr val="CCFFFF"/>
                </a:solidFill>
                <a:latin typeface="宋体" panose="02010600030101010101" pitchFamily="2" charset="-122"/>
                <a:ea typeface="宋体" panose="02010600030101010101" pitchFamily="2" charset="-122"/>
              </a:rPr>
              <a:t>)</a:t>
            </a:r>
            <a:r>
              <a:rPr lang="en-US" altLang="zh-CN" sz="2400" b="1">
                <a:solidFill>
                  <a:srgbClr val="CCFFFF"/>
                </a:solidFill>
                <a:latin typeface="宋体" panose="02010600030101010101" pitchFamily="2" charset="-122"/>
                <a:ea typeface="宋体" panose="02010600030101010101" pitchFamily="2" charset="-122"/>
              </a:rPr>
              <a:t>+</a:t>
            </a:r>
            <a:endParaRPr lang="zh-CN" altLang="en-US" sz="2400" b="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zh-CN" altLang="en-US" sz="2400" b="1">
                <a:solidFill>
                  <a:srgbClr val="CCFFFF"/>
                </a:solidFill>
                <a:latin typeface="宋体" panose="02010600030101010101" pitchFamily="2" charset="-122"/>
                <a:ea typeface="宋体" panose="02010600030101010101" pitchFamily="2" charset="-122"/>
              </a:rPr>
              <a:t>               (</a:t>
            </a:r>
            <a:r>
              <a:rPr lang="en-US" altLang="zh-CN" sz="2400" b="1">
                <a:solidFill>
                  <a:srgbClr val="FFFF00"/>
                </a:solidFill>
                <a:latin typeface="宋体" panose="02010600030101010101" pitchFamily="2" charset="-122"/>
                <a:ea typeface="宋体" panose="02010600030101010101" pitchFamily="2" charset="-122"/>
              </a:rPr>
              <a:t>I</a:t>
            </a:r>
            <a:r>
              <a:rPr lang="zh-CN" altLang="en-US" sz="2400" b="1">
                <a:solidFill>
                  <a:srgbClr val="FFFF00"/>
                </a:solidFill>
                <a:latin typeface="宋体" panose="02010600030101010101" pitchFamily="2" charset="-122"/>
                <a:ea typeface="宋体" panose="02010600030101010101" pitchFamily="2" charset="-122"/>
              </a:rPr>
              <a:t>D_rd</a:t>
            </a:r>
            <a:r>
              <a:rPr lang="en-US" altLang="zh-CN" sz="2400" b="1">
                <a:solidFill>
                  <a:srgbClr val="FFFF00"/>
                </a:solidFill>
                <a:latin typeface="宋体" panose="02010600030101010101" pitchFamily="2" charset="-122"/>
                <a:ea typeface="宋体" panose="02010600030101010101" pitchFamily="2" charset="-122"/>
              </a:rPr>
              <a:t>= =</a:t>
            </a:r>
            <a:r>
              <a:rPr lang="zh-CN" altLang="en-US" sz="2400" b="1">
                <a:solidFill>
                  <a:srgbClr val="FFFF00"/>
                </a:solidFill>
                <a:latin typeface="宋体" panose="02010600030101010101" pitchFamily="2" charset="-122"/>
                <a:ea typeface="宋体" panose="02010600030101010101" pitchFamily="2" charset="-122"/>
              </a:rPr>
              <a:t>EXE_rd</a:t>
            </a:r>
            <a:r>
              <a:rPr lang="zh-CN" altLang="en-US" sz="2400" b="1">
                <a:solidFill>
                  <a:srgbClr val="CCFFFF"/>
                </a:solidFill>
                <a:latin typeface="宋体" panose="02010600030101010101" pitchFamily="2" charset="-122"/>
                <a:ea typeface="宋体" panose="02010600030101010101" pitchFamily="2" charset="-122"/>
              </a:rPr>
              <a:t>)(EXE_WREG</a:t>
            </a:r>
            <a:r>
              <a:rPr lang="en-US" altLang="zh-CN" sz="2400" b="1">
                <a:solidFill>
                  <a:srgbClr val="CCFFFF"/>
                </a:solidFill>
                <a:latin typeface="宋体" panose="02010600030101010101" pitchFamily="2" charset="-122"/>
                <a:ea typeface="宋体" panose="02010600030101010101" pitchFamily="2" charset="-122"/>
              </a:rPr>
              <a:t>= =</a:t>
            </a:r>
            <a:r>
              <a:rPr lang="zh-CN" altLang="en-US" sz="2400" b="1">
                <a:solidFill>
                  <a:srgbClr val="CCFFFF"/>
                </a:solidFill>
                <a:latin typeface="宋体" panose="02010600030101010101" pitchFamily="2" charset="-122"/>
                <a:ea typeface="宋体" panose="02010600030101010101" pitchFamily="2" charset="-122"/>
              </a:rPr>
              <a:t>1)(store)</a:t>
            </a:r>
            <a:r>
              <a:rPr lang="en-US" altLang="zh-CN" sz="2400" b="1">
                <a:solidFill>
                  <a:srgbClr val="CCFFFF"/>
                </a:solidFill>
                <a:latin typeface="宋体" panose="02010600030101010101" pitchFamily="2" charset="-122"/>
                <a:ea typeface="宋体" panose="02010600030101010101" pitchFamily="2" charset="-122"/>
              </a:rPr>
              <a:t> +</a:t>
            </a:r>
            <a:endParaRPr lang="zh-CN" altLang="en-US" sz="2400" b="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zh-CN" altLang="en-US" sz="2400" b="1">
                <a:solidFill>
                  <a:srgbClr val="CCFFFF"/>
                </a:solidFill>
                <a:latin typeface="宋体" panose="02010600030101010101" pitchFamily="2" charset="-122"/>
                <a:ea typeface="宋体" panose="02010600030101010101" pitchFamily="2" charset="-122"/>
              </a:rPr>
              <a:t>          (</a:t>
            </a:r>
            <a:r>
              <a:rPr lang="en-US" altLang="zh-CN" sz="2400" b="1">
                <a:solidFill>
                  <a:srgbClr val="FFFF00"/>
                </a:solidFill>
                <a:latin typeface="宋体" panose="02010600030101010101" pitchFamily="2" charset="-122"/>
                <a:ea typeface="宋体" panose="02010600030101010101" pitchFamily="2" charset="-122"/>
              </a:rPr>
              <a:t>I</a:t>
            </a:r>
            <a:r>
              <a:rPr lang="zh-CN" altLang="en-US" sz="2400" b="1">
                <a:solidFill>
                  <a:srgbClr val="FFFF00"/>
                </a:solidFill>
                <a:latin typeface="宋体" panose="02010600030101010101" pitchFamily="2" charset="-122"/>
                <a:ea typeface="宋体" panose="02010600030101010101" pitchFamily="2" charset="-122"/>
              </a:rPr>
              <a:t>D_rs2</a:t>
            </a:r>
            <a:r>
              <a:rPr lang="en-US" altLang="zh-CN" sz="2400" b="1">
                <a:solidFill>
                  <a:srgbClr val="FFFF00"/>
                </a:solidFill>
                <a:latin typeface="宋体" panose="02010600030101010101" pitchFamily="2" charset="-122"/>
                <a:ea typeface="宋体" panose="02010600030101010101" pitchFamily="2" charset="-122"/>
              </a:rPr>
              <a:t>= =</a:t>
            </a:r>
            <a:r>
              <a:rPr lang="zh-CN" altLang="en-US" sz="2400" b="1">
                <a:solidFill>
                  <a:srgbClr val="FFFF00"/>
                </a:solidFill>
                <a:latin typeface="宋体" panose="02010600030101010101" pitchFamily="2" charset="-122"/>
                <a:ea typeface="宋体" panose="02010600030101010101" pitchFamily="2" charset="-122"/>
              </a:rPr>
              <a:t>MEM_rd</a:t>
            </a:r>
            <a:r>
              <a:rPr lang="zh-CN" altLang="en-US" sz="2400" b="1">
                <a:solidFill>
                  <a:srgbClr val="CCFFFF"/>
                </a:solidFill>
                <a:latin typeface="宋体" panose="02010600030101010101" pitchFamily="2" charset="-122"/>
                <a:ea typeface="宋体" panose="02010600030101010101" pitchFamily="2" charset="-122"/>
              </a:rPr>
              <a:t>)(MEM_WREG</a:t>
            </a:r>
            <a:r>
              <a:rPr lang="en-US" altLang="zh-CN" sz="2400" b="1">
                <a:solidFill>
                  <a:srgbClr val="CCFFFF"/>
                </a:solidFill>
                <a:latin typeface="宋体" panose="02010600030101010101" pitchFamily="2" charset="-122"/>
                <a:ea typeface="宋体" panose="02010600030101010101" pitchFamily="2" charset="-122"/>
              </a:rPr>
              <a:t>= </a:t>
            </a:r>
            <a:r>
              <a:rPr lang="zh-CN" altLang="en-US" sz="2400" b="1">
                <a:solidFill>
                  <a:srgbClr val="CCFFFF"/>
                </a:solidFill>
                <a:latin typeface="宋体" panose="02010600030101010101" pitchFamily="2" charset="-122"/>
                <a:ea typeface="宋体" panose="02010600030101010101" pitchFamily="2" charset="-122"/>
              </a:rPr>
              <a:t>1)(</a:t>
            </a:r>
            <a:r>
              <a:rPr lang="en-US" altLang="zh-CN" sz="2400" b="1">
                <a:solidFill>
                  <a:srgbClr val="FFFFCC"/>
                </a:solidFill>
                <a:latin typeface="宋体" panose="02010600030101010101" pitchFamily="2" charset="-122"/>
                <a:ea typeface="宋体" panose="02010600030101010101" pitchFamily="2" charset="-122"/>
              </a:rPr>
              <a:t>I</a:t>
            </a:r>
            <a:r>
              <a:rPr lang="zh-CN" altLang="en-US" sz="2400" b="1">
                <a:solidFill>
                  <a:srgbClr val="FFFFCC"/>
                </a:solidFill>
                <a:latin typeface="宋体" panose="02010600030101010101" pitchFamily="2" charset="-122"/>
                <a:ea typeface="宋体" panose="02010600030101010101" pitchFamily="2" charset="-122"/>
              </a:rPr>
              <a:t>D_rs2IsReg</a:t>
            </a:r>
            <a:r>
              <a:rPr lang="zh-CN" altLang="en-US" sz="2400" b="1">
                <a:solidFill>
                  <a:srgbClr val="CCFFFF"/>
                </a:solidFill>
                <a:latin typeface="宋体" panose="02010600030101010101" pitchFamily="2" charset="-122"/>
                <a:ea typeface="宋体" panose="02010600030101010101" pitchFamily="2" charset="-122"/>
              </a:rPr>
              <a:t>)</a:t>
            </a:r>
            <a:r>
              <a:rPr lang="en-US" altLang="zh-CN" sz="2400" b="1">
                <a:solidFill>
                  <a:srgbClr val="CCFFFF"/>
                </a:solidFill>
                <a:latin typeface="宋体" panose="02010600030101010101" pitchFamily="2" charset="-122"/>
                <a:ea typeface="宋体" panose="02010600030101010101" pitchFamily="2" charset="-122"/>
              </a:rPr>
              <a:t>+</a:t>
            </a:r>
            <a:endParaRPr lang="zh-CN" altLang="en-US" sz="2400" b="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zh-CN" altLang="en-US" sz="2400" b="1">
                <a:solidFill>
                  <a:srgbClr val="CCFFFF"/>
                </a:solidFill>
                <a:latin typeface="宋体" panose="02010600030101010101" pitchFamily="2" charset="-122"/>
                <a:ea typeface="宋体" panose="02010600030101010101" pitchFamily="2" charset="-122"/>
              </a:rPr>
              <a:t>              </a:t>
            </a:r>
            <a:r>
              <a:rPr lang="en-US" altLang="zh-CN" sz="2400" b="1">
                <a:solidFill>
                  <a:srgbClr val="CCFFFF"/>
                </a:solidFill>
                <a:latin typeface="宋体" panose="02010600030101010101" pitchFamily="2" charset="-122"/>
                <a:ea typeface="宋体" panose="02010600030101010101" pitchFamily="2" charset="-122"/>
              </a:rPr>
              <a:t> </a:t>
            </a:r>
            <a:r>
              <a:rPr lang="zh-CN" altLang="en-US" sz="2400" b="1">
                <a:solidFill>
                  <a:srgbClr val="CCFFFF"/>
                </a:solidFill>
                <a:latin typeface="宋体" panose="02010600030101010101" pitchFamily="2" charset="-122"/>
                <a:ea typeface="宋体" panose="02010600030101010101" pitchFamily="2" charset="-122"/>
              </a:rPr>
              <a:t>(</a:t>
            </a:r>
            <a:r>
              <a:rPr lang="en-US" altLang="zh-CN" sz="2400" b="1">
                <a:solidFill>
                  <a:srgbClr val="FFFF00"/>
                </a:solidFill>
                <a:latin typeface="宋体" panose="02010600030101010101" pitchFamily="2" charset="-122"/>
                <a:ea typeface="宋体" panose="02010600030101010101" pitchFamily="2" charset="-122"/>
              </a:rPr>
              <a:t>I</a:t>
            </a:r>
            <a:r>
              <a:rPr lang="zh-CN" altLang="en-US" sz="2400" b="1">
                <a:solidFill>
                  <a:srgbClr val="FFFF00"/>
                </a:solidFill>
                <a:latin typeface="宋体" panose="02010600030101010101" pitchFamily="2" charset="-122"/>
                <a:ea typeface="宋体" panose="02010600030101010101" pitchFamily="2" charset="-122"/>
              </a:rPr>
              <a:t>D_rd</a:t>
            </a:r>
            <a:r>
              <a:rPr lang="en-US" altLang="zh-CN" sz="2400" b="1">
                <a:solidFill>
                  <a:srgbClr val="FFFF00"/>
                </a:solidFill>
                <a:latin typeface="宋体" panose="02010600030101010101" pitchFamily="2" charset="-122"/>
                <a:ea typeface="宋体" panose="02010600030101010101" pitchFamily="2" charset="-122"/>
              </a:rPr>
              <a:t>= =</a:t>
            </a:r>
            <a:r>
              <a:rPr lang="zh-CN" altLang="en-US" sz="2400" b="1">
                <a:solidFill>
                  <a:srgbClr val="FFFF00"/>
                </a:solidFill>
                <a:latin typeface="宋体" panose="02010600030101010101" pitchFamily="2" charset="-122"/>
                <a:ea typeface="宋体" panose="02010600030101010101" pitchFamily="2" charset="-122"/>
              </a:rPr>
              <a:t>MEM_rd</a:t>
            </a:r>
            <a:r>
              <a:rPr lang="zh-CN" altLang="en-US" sz="2400" b="1">
                <a:solidFill>
                  <a:srgbClr val="CCFFFF"/>
                </a:solidFill>
                <a:latin typeface="宋体" panose="02010600030101010101" pitchFamily="2" charset="-122"/>
                <a:ea typeface="宋体" panose="02010600030101010101" pitchFamily="2" charset="-122"/>
              </a:rPr>
              <a:t>)(MEM_WREG</a:t>
            </a:r>
            <a:r>
              <a:rPr lang="en-US" altLang="zh-CN" sz="2400" b="1">
                <a:solidFill>
                  <a:srgbClr val="CCFFFF"/>
                </a:solidFill>
                <a:latin typeface="宋体" panose="02010600030101010101" pitchFamily="2" charset="-122"/>
                <a:ea typeface="宋体" panose="02010600030101010101" pitchFamily="2" charset="-122"/>
              </a:rPr>
              <a:t>= =</a:t>
            </a:r>
            <a:r>
              <a:rPr lang="zh-CN" altLang="en-US" sz="2400" b="1">
                <a:solidFill>
                  <a:srgbClr val="CCFFFF"/>
                </a:solidFill>
                <a:latin typeface="宋体" panose="02010600030101010101" pitchFamily="2" charset="-122"/>
                <a:ea typeface="宋体" panose="02010600030101010101" pitchFamily="2" charset="-122"/>
              </a:rPr>
              <a:t>1)(store)</a:t>
            </a: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5" name="Text Box 4">
            <a:extLst>
              <a:ext uri="{FF2B5EF4-FFF2-40B4-BE49-F238E27FC236}">
                <a16:creationId xmlns:a16="http://schemas.microsoft.com/office/drawing/2014/main" id="{B5228BC7-9F23-48C1-8DD8-0EF28F66BE9D}"/>
              </a:ext>
            </a:extLst>
          </p:cNvPr>
          <p:cNvSpPr txBox="1">
            <a:spLocks noChangeArrowheads="1"/>
          </p:cNvSpPr>
          <p:nvPr/>
        </p:nvSpPr>
        <p:spPr bwMode="auto">
          <a:xfrm>
            <a:off x="1524000" y="2590800"/>
            <a:ext cx="903605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a:t>
            </a:r>
            <a:endParaRPr lang="zh-CN" altLang="zh-CN" sz="2800" b="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zh-CN" altLang="en-US" sz="2800" b="1">
                <a:solidFill>
                  <a:srgbClr val="CCFFFF"/>
                </a:solidFill>
                <a:latin typeface="宋体" panose="02010600030101010101" pitchFamily="2" charset="-122"/>
                <a:ea typeface="宋体" panose="02010600030101010101" pitchFamily="2" charset="-122"/>
              </a:rPr>
              <a:t>　</a:t>
            </a:r>
            <a:r>
              <a:rPr lang="zh-CN" altLang="en-US" sz="2800" b="1">
                <a:solidFill>
                  <a:srgbClr val="FFCC00"/>
                </a:solidFill>
                <a:latin typeface="宋体" panose="02010600030101010101" pitchFamily="2" charset="-122"/>
                <a:ea typeface="宋体" panose="02010600030101010101" pitchFamily="2" charset="-122"/>
              </a:rPr>
              <a:t>* A_DEPEN</a:t>
            </a:r>
            <a:r>
              <a:rPr lang="zh-CN" altLang="en-US" sz="2800" b="1">
                <a:solidFill>
                  <a:srgbClr val="CCFFFF"/>
                </a:solidFill>
                <a:latin typeface="宋体" panose="02010600030101010101" pitchFamily="2" charset="-122"/>
                <a:ea typeface="宋体" panose="02010600030101010101" pitchFamily="2" charset="-122"/>
              </a:rPr>
              <a:t>：包括</a:t>
            </a:r>
            <a:r>
              <a:rPr lang="zh-CN" altLang="en-US" sz="2800" b="1">
                <a:solidFill>
                  <a:srgbClr val="FFCC00"/>
                </a:solidFill>
                <a:latin typeface="宋体" panose="02010600030101010101" pitchFamily="2" charset="-122"/>
                <a:ea typeface="宋体" panose="02010600030101010101" pitchFamily="2" charset="-122"/>
              </a:rPr>
              <a:t>EXE_A_DEPEN</a:t>
            </a:r>
            <a:r>
              <a:rPr lang="zh-CN" altLang="en-US" sz="2800" b="1">
                <a:solidFill>
                  <a:srgbClr val="CCFFFF"/>
                </a:solidFill>
                <a:latin typeface="宋体" panose="02010600030101010101" pitchFamily="2" charset="-122"/>
                <a:ea typeface="宋体" panose="02010600030101010101" pitchFamily="2" charset="-122"/>
              </a:rPr>
              <a:t>、</a:t>
            </a:r>
            <a:r>
              <a:rPr lang="zh-CN" altLang="en-US" sz="2800" b="1">
                <a:solidFill>
                  <a:srgbClr val="FFCC00"/>
                </a:solidFill>
                <a:latin typeface="宋体" panose="02010600030101010101" pitchFamily="2" charset="-122"/>
                <a:ea typeface="宋体" panose="02010600030101010101" pitchFamily="2" charset="-122"/>
              </a:rPr>
              <a:t>MEM_A_DEPEN</a:t>
            </a:r>
            <a:r>
              <a:rPr lang="zh-CN" altLang="en-US" sz="2800" b="1">
                <a:solidFill>
                  <a:srgbClr val="CCFFFF"/>
                </a:solidFill>
                <a:latin typeface="宋体" panose="02010600030101010101" pitchFamily="2" charset="-122"/>
                <a:ea typeface="宋体" panose="02010600030101010101" pitchFamily="2" charset="-122"/>
              </a:rPr>
              <a:t>两部分。</a:t>
            </a:r>
            <a:r>
              <a:rPr lang="zh-CN" altLang="en-US" sz="2400" b="1">
                <a:solidFill>
                  <a:srgbClr val="FFFF00"/>
                </a:solidFill>
                <a:latin typeface="宋体" panose="02010600030101010101" pitchFamily="2" charset="-122"/>
                <a:ea typeface="宋体" panose="02010600030101010101" pitchFamily="2" charset="-122"/>
              </a:rPr>
              <a:t>EXE_A_DEPEN</a:t>
            </a:r>
            <a:r>
              <a:rPr lang="zh-CN" altLang="en-US" sz="2400" b="1">
                <a:solidFill>
                  <a:srgbClr val="CCFFFF"/>
                </a:solidFill>
                <a:latin typeface="宋体" panose="02010600030101010101" pitchFamily="2" charset="-122"/>
                <a:ea typeface="宋体" panose="02010600030101010101" pitchFamily="2" charset="-122"/>
              </a:rPr>
              <a:t>的意思是处在</a:t>
            </a:r>
            <a:r>
              <a:rPr lang="zh-CN" altLang="en-US" sz="2400" b="1">
                <a:solidFill>
                  <a:srgbClr val="FFCC00"/>
                </a:solidFill>
                <a:latin typeface="宋体" panose="02010600030101010101" pitchFamily="2" charset="-122"/>
                <a:ea typeface="宋体" panose="02010600030101010101" pitchFamily="2" charset="-122"/>
              </a:rPr>
              <a:t>ID</a:t>
            </a:r>
            <a:r>
              <a:rPr lang="zh-CN" altLang="zh-CN" sz="2400" b="1">
                <a:solidFill>
                  <a:srgbClr val="CCFFFF"/>
                </a:solidFill>
                <a:latin typeface="宋体" panose="02010600030101010101" pitchFamily="2" charset="-122"/>
                <a:ea typeface="宋体" panose="02010600030101010101" pitchFamily="2" charset="-122"/>
              </a:rPr>
              <a:t>级的指令</a:t>
            </a:r>
            <a:r>
              <a:rPr lang="en-US" altLang="zh-CN" sz="2400" b="1">
                <a:solidFill>
                  <a:srgbClr val="FFCC00"/>
                </a:solidFill>
                <a:latin typeface="宋体" panose="02010600030101010101" pitchFamily="2" charset="-122"/>
                <a:ea typeface="宋体" panose="02010600030101010101" pitchFamily="2" charset="-122"/>
              </a:rPr>
              <a:t>rs1</a:t>
            </a:r>
            <a:r>
              <a:rPr lang="zh-CN" altLang="zh-CN" sz="2400" b="1">
                <a:solidFill>
                  <a:srgbClr val="CCFFFF"/>
                </a:solidFill>
                <a:latin typeface="宋体" panose="02010600030101010101" pitchFamily="2" charset="-122"/>
                <a:ea typeface="宋体" panose="02010600030101010101" pitchFamily="2" charset="-122"/>
              </a:rPr>
              <a:t>与处在</a:t>
            </a:r>
            <a:r>
              <a:rPr lang="zh-CN" altLang="en-US" sz="2400" b="1">
                <a:solidFill>
                  <a:srgbClr val="FFFF00"/>
                </a:solidFill>
                <a:latin typeface="宋体" panose="02010600030101010101" pitchFamily="2" charset="-122"/>
                <a:ea typeface="宋体" panose="02010600030101010101" pitchFamily="2" charset="-122"/>
              </a:rPr>
              <a:t>EXE</a:t>
            </a:r>
            <a:r>
              <a:rPr lang="zh-CN" altLang="en-US" sz="2400" b="1">
                <a:solidFill>
                  <a:srgbClr val="CCFFFF"/>
                </a:solidFill>
                <a:latin typeface="宋体" panose="02010600030101010101" pitchFamily="2" charset="-122"/>
                <a:ea typeface="宋体" panose="02010600030101010101" pitchFamily="2" charset="-122"/>
              </a:rPr>
              <a:t>级的</a:t>
            </a:r>
            <a:r>
              <a:rPr lang="en-US" altLang="zh-CN" sz="2400" b="1">
                <a:solidFill>
                  <a:srgbClr val="FFC000"/>
                </a:solidFill>
                <a:latin typeface="宋体" panose="02010600030101010101" pitchFamily="2" charset="-122"/>
                <a:ea typeface="宋体" panose="02010600030101010101" pitchFamily="2" charset="-122"/>
              </a:rPr>
              <a:t>rd</a:t>
            </a:r>
            <a:r>
              <a:rPr lang="zh-CN" altLang="en-US" sz="2400" b="1">
                <a:solidFill>
                  <a:srgbClr val="CCFFFF"/>
                </a:solidFill>
                <a:latin typeface="宋体" panose="02010600030101010101" pitchFamily="2" charset="-122"/>
                <a:ea typeface="宋体" panose="02010600030101010101" pitchFamily="2" charset="-122"/>
              </a:rPr>
              <a:t>数据相关。同理，</a:t>
            </a:r>
            <a:r>
              <a:rPr lang="zh-CN" altLang="en-US" sz="2400" b="1">
                <a:solidFill>
                  <a:srgbClr val="FFFF00"/>
                </a:solidFill>
                <a:latin typeface="宋体" panose="02010600030101010101" pitchFamily="2" charset="-122"/>
                <a:ea typeface="宋体" panose="02010600030101010101" pitchFamily="2" charset="-122"/>
              </a:rPr>
              <a:t>MEM_A_DEPEN</a:t>
            </a:r>
            <a:r>
              <a:rPr lang="zh-CN" altLang="en-US" sz="2400" b="1">
                <a:solidFill>
                  <a:srgbClr val="CCFFFF"/>
                </a:solidFill>
                <a:latin typeface="宋体" panose="02010600030101010101" pitchFamily="2" charset="-122"/>
                <a:ea typeface="宋体" panose="02010600030101010101" pitchFamily="2" charset="-122"/>
              </a:rPr>
              <a:t>的意思是处在</a:t>
            </a:r>
            <a:r>
              <a:rPr lang="zh-CN" altLang="en-US" sz="2400" b="1">
                <a:solidFill>
                  <a:srgbClr val="FFCC00"/>
                </a:solidFill>
                <a:latin typeface="宋体" panose="02010600030101010101" pitchFamily="2" charset="-122"/>
                <a:ea typeface="宋体" panose="02010600030101010101" pitchFamily="2" charset="-122"/>
              </a:rPr>
              <a:t>ID</a:t>
            </a:r>
            <a:r>
              <a:rPr lang="zh-CN" altLang="en-US" sz="2400" b="1">
                <a:solidFill>
                  <a:srgbClr val="CCFFFF"/>
                </a:solidFill>
                <a:latin typeface="宋体" panose="02010600030101010101" pitchFamily="2" charset="-122"/>
                <a:ea typeface="宋体" panose="02010600030101010101" pitchFamily="2" charset="-122"/>
              </a:rPr>
              <a:t>级的指令</a:t>
            </a:r>
            <a:r>
              <a:rPr lang="en-US" altLang="zh-CN" sz="2400" b="1">
                <a:solidFill>
                  <a:srgbClr val="FFCC00"/>
                </a:solidFill>
                <a:latin typeface="宋体" panose="02010600030101010101" pitchFamily="2" charset="-122"/>
                <a:ea typeface="宋体" panose="02010600030101010101" pitchFamily="2" charset="-122"/>
              </a:rPr>
              <a:t>rs1</a:t>
            </a:r>
            <a:r>
              <a:rPr lang="zh-CN" altLang="en-US" sz="2400" b="1">
                <a:solidFill>
                  <a:srgbClr val="CCFFFF"/>
                </a:solidFill>
                <a:latin typeface="宋体" panose="02010600030101010101" pitchFamily="2" charset="-122"/>
                <a:ea typeface="宋体" panose="02010600030101010101" pitchFamily="2" charset="-122"/>
              </a:rPr>
              <a:t>与处在</a:t>
            </a:r>
            <a:r>
              <a:rPr lang="zh-CN" altLang="en-US" sz="2400" b="1">
                <a:solidFill>
                  <a:srgbClr val="FFFF00"/>
                </a:solidFill>
                <a:latin typeface="宋体" panose="02010600030101010101" pitchFamily="2" charset="-122"/>
                <a:ea typeface="宋体" panose="02010600030101010101" pitchFamily="2" charset="-122"/>
              </a:rPr>
              <a:t>MEM</a:t>
            </a:r>
            <a:r>
              <a:rPr lang="zh-CN" altLang="en-US" sz="2400" b="1">
                <a:solidFill>
                  <a:srgbClr val="CCFFFF"/>
                </a:solidFill>
                <a:latin typeface="宋体" panose="02010600030101010101" pitchFamily="2" charset="-122"/>
                <a:ea typeface="宋体" panose="02010600030101010101" pitchFamily="2" charset="-122"/>
              </a:rPr>
              <a:t>级的指令的</a:t>
            </a:r>
            <a:r>
              <a:rPr lang="en-US" altLang="zh-CN" sz="2400" b="1">
                <a:solidFill>
                  <a:srgbClr val="FFC000"/>
                </a:solidFill>
                <a:latin typeface="宋体" panose="02010600030101010101" pitchFamily="2" charset="-122"/>
                <a:ea typeface="宋体" panose="02010600030101010101" pitchFamily="2" charset="-122"/>
              </a:rPr>
              <a:t>rd</a:t>
            </a:r>
            <a:r>
              <a:rPr lang="zh-CN" altLang="en-US" sz="2400" b="1">
                <a:solidFill>
                  <a:srgbClr val="CCFFFF"/>
                </a:solidFill>
                <a:latin typeface="宋体" panose="02010600030101010101" pitchFamily="2" charset="-122"/>
                <a:ea typeface="宋体" panose="02010600030101010101" pitchFamily="2" charset="-122"/>
              </a:rPr>
              <a:t>数据相关。</a:t>
            </a:r>
            <a:endParaRPr lang="zh-CN" altLang="en-US" sz="2800" b="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zh-CN" altLang="en-US" sz="2800" b="1">
                <a:solidFill>
                  <a:srgbClr val="CCFFFF"/>
                </a:solidFill>
                <a:latin typeface="宋体" panose="02010600030101010101" pitchFamily="2" charset="-122"/>
                <a:ea typeface="宋体" panose="02010600030101010101" pitchFamily="2" charset="-122"/>
              </a:rPr>
              <a:t>  </a:t>
            </a:r>
            <a:r>
              <a:rPr lang="zh-CN" altLang="en-US" sz="2800" b="1">
                <a:solidFill>
                  <a:srgbClr val="FFCC00"/>
                </a:solidFill>
                <a:latin typeface="宋体" panose="02010600030101010101" pitchFamily="2" charset="-122"/>
                <a:ea typeface="宋体" panose="02010600030101010101" pitchFamily="2" charset="-122"/>
              </a:rPr>
              <a:t>* B_DEPEN</a:t>
            </a:r>
            <a:r>
              <a:rPr lang="zh-CN" altLang="en-US" sz="2800" b="1">
                <a:solidFill>
                  <a:srgbClr val="CCFFFF"/>
                </a:solidFill>
                <a:latin typeface="宋体" panose="02010600030101010101" pitchFamily="2" charset="-122"/>
                <a:ea typeface="宋体" panose="02010600030101010101" pitchFamily="2" charset="-122"/>
              </a:rPr>
              <a:t>：包括</a:t>
            </a:r>
            <a:r>
              <a:rPr lang="zh-CN" altLang="en-US" sz="2800" b="1">
                <a:solidFill>
                  <a:srgbClr val="FFCC00"/>
                </a:solidFill>
                <a:latin typeface="宋体" panose="02010600030101010101" pitchFamily="2" charset="-122"/>
                <a:ea typeface="宋体" panose="02010600030101010101" pitchFamily="2" charset="-122"/>
              </a:rPr>
              <a:t>EXE_B_DEPEN</a:t>
            </a:r>
            <a:r>
              <a:rPr lang="zh-CN" altLang="en-US" sz="2800" b="1">
                <a:solidFill>
                  <a:srgbClr val="CCFFFF"/>
                </a:solidFill>
                <a:latin typeface="宋体" panose="02010600030101010101" pitchFamily="2" charset="-122"/>
                <a:ea typeface="宋体" panose="02010600030101010101" pitchFamily="2" charset="-122"/>
              </a:rPr>
              <a:t>和</a:t>
            </a:r>
            <a:r>
              <a:rPr lang="zh-CN" altLang="en-US" sz="2800" b="1">
                <a:solidFill>
                  <a:srgbClr val="FFCC00"/>
                </a:solidFill>
                <a:latin typeface="宋体" panose="02010600030101010101" pitchFamily="2" charset="-122"/>
                <a:ea typeface="宋体" panose="02010600030101010101" pitchFamily="2" charset="-122"/>
              </a:rPr>
              <a:t>MEM_B_DEPEN</a:t>
            </a:r>
            <a:r>
              <a:rPr lang="zh-CN" altLang="en-US" sz="2800" b="1">
                <a:solidFill>
                  <a:srgbClr val="CCFFFF"/>
                </a:solidFill>
                <a:latin typeface="宋体" panose="02010600030101010101" pitchFamily="2" charset="-122"/>
                <a:ea typeface="宋体" panose="02010600030101010101" pitchFamily="2" charset="-122"/>
              </a:rPr>
              <a:t>两部分。</a:t>
            </a:r>
          </a:p>
        </p:txBody>
      </p:sp>
      <p:sp>
        <p:nvSpPr>
          <p:cNvPr id="47106" name="灯片编号占位符 3">
            <a:extLst>
              <a:ext uri="{FF2B5EF4-FFF2-40B4-BE49-F238E27FC236}">
                <a16:creationId xmlns:a16="http://schemas.microsoft.com/office/drawing/2014/main" id="{C443A087-3912-480D-B8F2-A3F83F50788F}"/>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43B7F05A-8BC7-4790-9356-F86C4D938883}" type="slidenum">
              <a:rPr lang="en-US" altLang="zh-CN">
                <a:solidFill>
                  <a:srgbClr val="FFFFFF"/>
                </a:solidFill>
                <a:ea typeface="宋体" panose="02010600030101010101" pitchFamily="2" charset="-122"/>
              </a:rPr>
              <a:pPr fontAlgn="base">
                <a:spcBef>
                  <a:spcPct val="0"/>
                </a:spcBef>
                <a:spcAft>
                  <a:spcPct val="0"/>
                </a:spcAft>
              </a:pPr>
              <a:t>385</a:t>
            </a:fld>
            <a:endParaRPr lang="en-US" altLang="zh-CN">
              <a:solidFill>
                <a:srgbClr val="FFFFFF"/>
              </a:solidFill>
              <a:ea typeface="宋体" panose="02010600030101010101" pitchFamily="2" charset="-122"/>
            </a:endParaRPr>
          </a:p>
        </p:txBody>
      </p:sp>
      <p:sp>
        <p:nvSpPr>
          <p:cNvPr id="47107" name="Rectangle 5">
            <a:extLst>
              <a:ext uri="{FF2B5EF4-FFF2-40B4-BE49-F238E27FC236}">
                <a16:creationId xmlns:a16="http://schemas.microsoft.com/office/drawing/2014/main" id="{F06BCBDE-E8C2-4B11-A46A-16D249BFD347}"/>
              </a:ext>
            </a:extLst>
          </p:cNvPr>
          <p:cNvSpPr>
            <a:spLocks noChangeArrowheads="1"/>
          </p:cNvSpPr>
          <p:nvPr/>
        </p:nvSpPr>
        <p:spPr bwMode="auto">
          <a:xfrm>
            <a:off x="1962150" y="685800"/>
            <a:ext cx="8382000" cy="2032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50000"/>
              </a:lnSpc>
              <a:spcBef>
                <a:spcPct val="0"/>
              </a:spcBef>
              <a:spcAft>
                <a:spcPct val="0"/>
              </a:spcAft>
            </a:pPr>
            <a:r>
              <a:rPr lang="en-US" altLang="zh-CN" sz="2800" b="1">
                <a:solidFill>
                  <a:srgbClr val="C00000"/>
                </a:solidFill>
                <a:latin typeface="Garamond" panose="02020404030301010803" pitchFamily="18" charset="0"/>
                <a:ea typeface="宋体" panose="02010600030101010101" pitchFamily="2" charset="-122"/>
              </a:rPr>
              <a:t>DEPEN</a:t>
            </a:r>
            <a:r>
              <a:rPr lang="zh-CN" altLang="en-US" sz="2800" b="1">
                <a:solidFill>
                  <a:srgbClr val="C00000"/>
                </a:solidFill>
                <a:latin typeface="Garamond" panose="02020404030301010803" pitchFamily="18" charset="0"/>
                <a:ea typeface="宋体" panose="02010600030101010101" pitchFamily="2" charset="-122"/>
              </a:rPr>
              <a:t>＝</a:t>
            </a:r>
            <a:r>
              <a:rPr lang="en-US" altLang="zh-CN" sz="2800" b="1">
                <a:solidFill>
                  <a:srgbClr val="000514"/>
                </a:solidFill>
                <a:latin typeface="Garamond" panose="02020404030301010803" pitchFamily="18" charset="0"/>
                <a:ea typeface="宋体" panose="02010600030101010101" pitchFamily="2" charset="-122"/>
              </a:rPr>
              <a:t>A_DEPEN</a:t>
            </a:r>
            <a:r>
              <a:rPr lang="en-US" altLang="zh-CN" sz="2800" b="1">
                <a:solidFill>
                  <a:srgbClr val="C00000"/>
                </a:solidFill>
                <a:latin typeface="Garamond" panose="02020404030301010803" pitchFamily="18" charset="0"/>
                <a:ea typeface="宋体" panose="02010600030101010101" pitchFamily="2" charset="-122"/>
              </a:rPr>
              <a:t> + </a:t>
            </a:r>
            <a:r>
              <a:rPr lang="en-US" altLang="zh-CN" sz="2800" b="1">
                <a:solidFill>
                  <a:srgbClr val="0070C0"/>
                </a:solidFill>
                <a:latin typeface="Garamond" panose="02020404030301010803" pitchFamily="18" charset="0"/>
                <a:ea typeface="宋体" panose="02010600030101010101" pitchFamily="2" charset="-122"/>
              </a:rPr>
              <a:t>B_DEPEN</a:t>
            </a:r>
          </a:p>
          <a:p>
            <a:pPr fontAlgn="base">
              <a:lnSpc>
                <a:spcPct val="150000"/>
              </a:lnSpc>
              <a:spcBef>
                <a:spcPct val="0"/>
              </a:spcBef>
              <a:spcAft>
                <a:spcPct val="0"/>
              </a:spcAft>
            </a:pPr>
            <a:r>
              <a:rPr lang="en-US" altLang="zh-CN" sz="2800" b="1">
                <a:solidFill>
                  <a:srgbClr val="000514"/>
                </a:solidFill>
                <a:latin typeface="Garamond" panose="02020404030301010803" pitchFamily="18" charset="0"/>
                <a:ea typeface="宋体" panose="02010600030101010101" pitchFamily="2" charset="-122"/>
              </a:rPr>
              <a:t>A_DEPEN</a:t>
            </a:r>
            <a:r>
              <a:rPr lang="zh-CN" altLang="en-US" sz="2800" b="1">
                <a:solidFill>
                  <a:srgbClr val="000514"/>
                </a:solidFill>
                <a:latin typeface="Garamond" panose="02020404030301010803" pitchFamily="18" charset="0"/>
                <a:ea typeface="宋体" panose="02010600030101010101" pitchFamily="2" charset="-122"/>
              </a:rPr>
              <a:t>＝</a:t>
            </a:r>
            <a:r>
              <a:rPr lang="en-US" altLang="zh-CN" sz="2800" b="1">
                <a:solidFill>
                  <a:srgbClr val="000514"/>
                </a:solidFill>
                <a:latin typeface="Garamond" panose="02020404030301010803" pitchFamily="18" charset="0"/>
                <a:ea typeface="宋体" panose="02010600030101010101" pitchFamily="2" charset="-122"/>
              </a:rPr>
              <a:t>EXE_A_DEPEN + MEM_A_DEPEN</a:t>
            </a:r>
          </a:p>
          <a:p>
            <a:pPr fontAlgn="base">
              <a:lnSpc>
                <a:spcPct val="150000"/>
              </a:lnSpc>
              <a:spcBef>
                <a:spcPct val="0"/>
              </a:spcBef>
              <a:spcAft>
                <a:spcPct val="0"/>
              </a:spcAft>
            </a:pPr>
            <a:r>
              <a:rPr lang="en-US" altLang="zh-CN" sz="2800" b="1">
                <a:solidFill>
                  <a:srgbClr val="0070C0"/>
                </a:solidFill>
                <a:latin typeface="Garamond" panose="02020404030301010803" pitchFamily="18" charset="0"/>
                <a:ea typeface="宋体" panose="02010600030101010101" pitchFamily="2" charset="-122"/>
              </a:rPr>
              <a:t>B_DEPEN</a:t>
            </a:r>
            <a:r>
              <a:rPr lang="zh-CN" altLang="en-US" sz="2800" b="1">
                <a:solidFill>
                  <a:srgbClr val="0070C0"/>
                </a:solidFill>
                <a:latin typeface="Garamond" panose="02020404030301010803" pitchFamily="18" charset="0"/>
                <a:ea typeface="宋体" panose="02010600030101010101" pitchFamily="2" charset="-122"/>
              </a:rPr>
              <a:t>＝</a:t>
            </a:r>
            <a:r>
              <a:rPr lang="en-US" altLang="zh-CN" sz="2800" b="1">
                <a:solidFill>
                  <a:srgbClr val="0070C0"/>
                </a:solidFill>
                <a:latin typeface="Garamond" panose="02020404030301010803" pitchFamily="18" charset="0"/>
                <a:ea typeface="宋体" panose="02010600030101010101" pitchFamily="2" charset="-122"/>
              </a:rPr>
              <a:t>EXE_B_DEPEN + MEM_B_DEPEN</a:t>
            </a: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3" name="Text Box 2">
            <a:extLst>
              <a:ext uri="{FF2B5EF4-FFF2-40B4-BE49-F238E27FC236}">
                <a16:creationId xmlns:a16="http://schemas.microsoft.com/office/drawing/2014/main" id="{9B1181EC-6214-4AC0-B32F-26075595B261}"/>
              </a:ext>
            </a:extLst>
          </p:cNvPr>
          <p:cNvSpPr txBox="1"/>
          <p:nvPr/>
        </p:nvSpPr>
        <p:spPr>
          <a:xfrm>
            <a:off x="1676400" y="833439"/>
            <a:ext cx="9525000" cy="5851525"/>
          </a:xfrm>
          <a:prstGeom prst="rect">
            <a:avLst/>
          </a:prstGeom>
          <a:noFill/>
          <a:ln w="9525">
            <a:noFill/>
          </a:ln>
        </p:spPr>
        <p:txBody>
          <a:bodyPr>
            <a:spAutoFit/>
          </a:bodyPr>
          <a:lstStyle/>
          <a:p>
            <a:pPr fontAlgn="base">
              <a:lnSpc>
                <a:spcPct val="120000"/>
              </a:lnSpc>
              <a:spcBef>
                <a:spcPct val="0"/>
              </a:spcBef>
              <a:spcAft>
                <a:spcPct val="0"/>
              </a:spcAft>
            </a:pPr>
            <a:r>
              <a:rPr lang="zh-CN" altLang="en-US" sz="2400" b="1" noProof="1">
                <a:solidFill>
                  <a:srgbClr val="CCFFFF"/>
                </a:solidFill>
                <a:latin typeface="宋体" panose="02010600030101010101" pitchFamily="2" charset="-122"/>
                <a:ea typeface="宋体" panose="02010600030101010101" pitchFamily="2" charset="-122"/>
                <a:cs typeface="+mn-ea"/>
              </a:rPr>
              <a:t>EXE_A_DEPEN</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en-US" altLang="zh-CN" sz="2400" b="1" noProof="1">
                <a:solidFill>
                  <a:srgbClr val="FFFF00"/>
                </a:solidFill>
                <a:latin typeface="宋体" panose="02010600030101010101" pitchFamily="2" charset="-122"/>
                <a:ea typeface="宋体" panose="02010600030101010101" pitchFamily="2" charset="-122"/>
                <a:cs typeface="+mn-ea"/>
              </a:rPr>
              <a:t>I</a:t>
            </a:r>
            <a:r>
              <a:rPr lang="zh-CN" altLang="en-US" sz="2400" b="1" noProof="1">
                <a:solidFill>
                  <a:srgbClr val="FFFF00"/>
                </a:solidFill>
                <a:latin typeface="宋体" panose="02010600030101010101" pitchFamily="2" charset="-122"/>
                <a:ea typeface="宋体" panose="02010600030101010101" pitchFamily="2" charset="-122"/>
                <a:cs typeface="+mn-ea"/>
              </a:rPr>
              <a:t>D_rs</a:t>
            </a:r>
            <a:r>
              <a:rPr lang="en-US" altLang="zh-CN" sz="2400" b="1" noProof="1">
                <a:solidFill>
                  <a:srgbClr val="FFFF00"/>
                </a:solidFill>
                <a:latin typeface="宋体" panose="02010600030101010101" pitchFamily="2" charset="-122"/>
                <a:ea typeface="宋体" panose="02010600030101010101" pitchFamily="2" charset="-122"/>
                <a:cs typeface="+mn-ea"/>
              </a:rPr>
              <a:t>1= =</a:t>
            </a:r>
            <a:r>
              <a:rPr lang="zh-CN" altLang="en-US" sz="2400" b="1" noProof="1">
                <a:solidFill>
                  <a:srgbClr val="FFFF00"/>
                </a:solidFill>
                <a:latin typeface="宋体" panose="02010600030101010101" pitchFamily="2" charset="-122"/>
                <a:ea typeface="宋体" panose="02010600030101010101" pitchFamily="2" charset="-122"/>
                <a:cs typeface="+mn-ea"/>
              </a:rPr>
              <a:t>EXE_rd</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FFC000"/>
                </a:solidFill>
                <a:latin typeface="宋体" panose="02010600030101010101" pitchFamily="2" charset="-122"/>
                <a:ea typeface="宋体" panose="02010600030101010101" pitchFamily="2" charset="-122"/>
                <a:cs typeface="+mn-ea"/>
              </a:rPr>
              <a:t>EXE_WREG</a:t>
            </a:r>
            <a:r>
              <a:rPr lang="en-US" altLang="zh-CN" sz="2400" b="1" noProof="1">
                <a:solidFill>
                  <a:srgbClr val="FFC000"/>
                </a:solidFill>
                <a:latin typeface="宋体" panose="02010600030101010101" pitchFamily="2" charset="-122"/>
                <a:ea typeface="宋体" panose="02010600030101010101" pitchFamily="2" charset="-122"/>
                <a:cs typeface="+mn-ea"/>
              </a:rPr>
              <a:t>= =</a:t>
            </a:r>
            <a:r>
              <a:rPr lang="zh-CN" altLang="en-US" sz="2400" b="1" noProof="1">
                <a:solidFill>
                  <a:srgbClr val="FFC000"/>
                </a:solidFill>
                <a:latin typeface="宋体" panose="02010600030101010101" pitchFamily="2" charset="-122"/>
                <a:ea typeface="宋体" panose="02010600030101010101" pitchFamily="2" charset="-122"/>
                <a:cs typeface="+mn-ea"/>
              </a:rPr>
              <a:t>1</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en-US" altLang="zh-CN" sz="2400" b="1" noProof="1">
                <a:solidFill>
                  <a:srgbClr val="66FF33"/>
                </a:solidFill>
                <a:latin typeface="宋体" panose="02010600030101010101" pitchFamily="2" charset="-122"/>
                <a:ea typeface="宋体" panose="02010600030101010101" pitchFamily="2" charset="-122"/>
                <a:cs typeface="+mn-ea"/>
              </a:rPr>
              <a:t>I</a:t>
            </a:r>
            <a:r>
              <a:rPr lang="zh-CN" altLang="en-US" sz="2400" b="1" noProof="1">
                <a:solidFill>
                  <a:srgbClr val="66FF33"/>
                </a:solidFill>
                <a:latin typeface="宋体" panose="02010600030101010101" pitchFamily="2" charset="-122"/>
                <a:ea typeface="宋体" panose="02010600030101010101" pitchFamily="2" charset="-122"/>
                <a:cs typeface="+mn-ea"/>
              </a:rPr>
              <a:t>D_rs</a:t>
            </a:r>
            <a:r>
              <a:rPr lang="en-US" altLang="zh-CN" sz="2400" b="1" noProof="1">
                <a:solidFill>
                  <a:srgbClr val="66FF33"/>
                </a:solidFill>
                <a:latin typeface="宋体" panose="02010600030101010101" pitchFamily="2" charset="-122"/>
                <a:ea typeface="宋体" panose="02010600030101010101" pitchFamily="2" charset="-122"/>
                <a:cs typeface="+mn-ea"/>
              </a:rPr>
              <a:t>1I</a:t>
            </a:r>
            <a:r>
              <a:rPr lang="zh-CN" altLang="en-US" sz="2400" b="1" noProof="1">
                <a:solidFill>
                  <a:srgbClr val="66FF33"/>
                </a:solidFill>
                <a:latin typeface="宋体" panose="02010600030101010101" pitchFamily="2" charset="-122"/>
                <a:ea typeface="宋体" panose="02010600030101010101" pitchFamily="2" charset="-122"/>
                <a:cs typeface="+mn-ea"/>
              </a:rPr>
              <a:t>sReg</a:t>
            </a:r>
            <a:r>
              <a:rPr lang="zh-CN" altLang="en-US" sz="2400" b="1" noProof="1">
                <a:solidFill>
                  <a:srgbClr val="CCFFFF"/>
                </a:solidFill>
                <a:latin typeface="宋体" panose="02010600030101010101" pitchFamily="2" charset="-122"/>
                <a:ea typeface="宋体" panose="02010600030101010101" pitchFamily="2" charset="-122"/>
                <a:cs typeface="+mn-ea"/>
              </a:rPr>
              <a:t>)</a:t>
            </a:r>
            <a:endParaRPr lang="en-US" altLang="zh-CN" sz="2400" b="1" noProof="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zh-CN" altLang="en-US" sz="2400" b="1" noProof="1">
                <a:solidFill>
                  <a:srgbClr val="CCFFFF"/>
                </a:solidFill>
                <a:latin typeface="宋体" panose="02010600030101010101" pitchFamily="2" charset="-122"/>
                <a:ea typeface="宋体" panose="02010600030101010101" pitchFamily="2" charset="-122"/>
                <a:cs typeface="+mn-ea"/>
              </a:rPr>
              <a:t>MEM_A_DEPEN</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en-US" altLang="zh-CN" sz="2400" b="1" noProof="1">
                <a:solidFill>
                  <a:srgbClr val="FFFF00"/>
                </a:solidFill>
                <a:latin typeface="宋体" panose="02010600030101010101" pitchFamily="2" charset="-122"/>
                <a:ea typeface="宋体" panose="02010600030101010101" pitchFamily="2" charset="-122"/>
                <a:cs typeface="+mn-ea"/>
              </a:rPr>
              <a:t>I</a:t>
            </a:r>
            <a:r>
              <a:rPr lang="zh-CN" altLang="en-US" sz="2400" b="1" noProof="1">
                <a:solidFill>
                  <a:srgbClr val="FFFF00"/>
                </a:solidFill>
                <a:latin typeface="宋体" panose="02010600030101010101" pitchFamily="2" charset="-122"/>
                <a:ea typeface="宋体" panose="02010600030101010101" pitchFamily="2" charset="-122"/>
                <a:cs typeface="+mn-ea"/>
              </a:rPr>
              <a:t>D_rs</a:t>
            </a:r>
            <a:r>
              <a:rPr lang="en-US" altLang="zh-CN" sz="2400" b="1" noProof="1">
                <a:solidFill>
                  <a:srgbClr val="FFFF00"/>
                </a:solidFill>
                <a:latin typeface="宋体" panose="02010600030101010101" pitchFamily="2" charset="-122"/>
                <a:ea typeface="宋体" panose="02010600030101010101" pitchFamily="2" charset="-122"/>
                <a:cs typeface="+mn-ea"/>
              </a:rPr>
              <a:t>1= =</a:t>
            </a:r>
            <a:r>
              <a:rPr lang="zh-CN" altLang="en-US" sz="2400" b="1" noProof="1">
                <a:solidFill>
                  <a:srgbClr val="FFFF00"/>
                </a:solidFill>
                <a:latin typeface="宋体" panose="02010600030101010101" pitchFamily="2" charset="-122"/>
                <a:ea typeface="宋体" panose="02010600030101010101" pitchFamily="2" charset="-122"/>
                <a:cs typeface="+mn-ea"/>
              </a:rPr>
              <a:t>MEM_rd</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FFC000"/>
                </a:solidFill>
                <a:latin typeface="宋体" panose="02010600030101010101" pitchFamily="2" charset="-122"/>
                <a:ea typeface="宋体" panose="02010600030101010101" pitchFamily="2" charset="-122"/>
                <a:cs typeface="+mn-ea"/>
              </a:rPr>
              <a:t>MEM_WREG</a:t>
            </a:r>
            <a:r>
              <a:rPr lang="en-US" altLang="zh-CN" sz="2400" b="1" noProof="1">
                <a:solidFill>
                  <a:srgbClr val="FFC000"/>
                </a:solidFill>
                <a:latin typeface="宋体" panose="02010600030101010101" pitchFamily="2" charset="-122"/>
                <a:ea typeface="宋体" panose="02010600030101010101" pitchFamily="2" charset="-122"/>
                <a:cs typeface="+mn-ea"/>
              </a:rPr>
              <a:t>= =</a:t>
            </a:r>
            <a:r>
              <a:rPr lang="zh-CN" altLang="en-US" sz="2400" b="1" noProof="1">
                <a:solidFill>
                  <a:srgbClr val="FFC000"/>
                </a:solidFill>
                <a:latin typeface="宋体" panose="02010600030101010101" pitchFamily="2" charset="-122"/>
                <a:ea typeface="宋体" panose="02010600030101010101" pitchFamily="2" charset="-122"/>
                <a:cs typeface="+mn-ea"/>
              </a:rPr>
              <a:t>1</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en-US" altLang="zh-CN" sz="2400" b="1" noProof="1">
                <a:solidFill>
                  <a:srgbClr val="66FF33"/>
                </a:solidFill>
                <a:latin typeface="宋体" panose="02010600030101010101" pitchFamily="2" charset="-122"/>
                <a:ea typeface="宋体" panose="02010600030101010101" pitchFamily="2" charset="-122"/>
                <a:cs typeface="+mn-ea"/>
              </a:rPr>
              <a:t>I</a:t>
            </a:r>
            <a:r>
              <a:rPr lang="zh-CN" altLang="en-US" sz="2400" b="1" noProof="1">
                <a:solidFill>
                  <a:srgbClr val="66FF33"/>
                </a:solidFill>
                <a:latin typeface="宋体" panose="02010600030101010101" pitchFamily="2" charset="-122"/>
                <a:ea typeface="宋体" panose="02010600030101010101" pitchFamily="2" charset="-122"/>
                <a:cs typeface="+mn-ea"/>
              </a:rPr>
              <a:t>D_</a:t>
            </a:r>
            <a:r>
              <a:rPr lang="en-US" altLang="zh-CN" sz="2400" b="1" noProof="1">
                <a:solidFill>
                  <a:srgbClr val="66FF33"/>
                </a:solidFill>
                <a:latin typeface="宋体" panose="02010600030101010101" pitchFamily="2" charset="-122"/>
                <a:ea typeface="宋体" panose="02010600030101010101" pitchFamily="2" charset="-122"/>
                <a:cs typeface="+mn-ea"/>
              </a:rPr>
              <a:t>rs1I</a:t>
            </a:r>
            <a:r>
              <a:rPr lang="zh-CN" altLang="en-US" sz="2400" b="1" noProof="1">
                <a:solidFill>
                  <a:srgbClr val="66FF33"/>
                </a:solidFill>
                <a:latin typeface="宋体" panose="02010600030101010101" pitchFamily="2" charset="-122"/>
                <a:ea typeface="宋体" panose="02010600030101010101" pitchFamily="2" charset="-122"/>
                <a:cs typeface="+mn-ea"/>
              </a:rPr>
              <a:t>sReg</a:t>
            </a:r>
            <a:r>
              <a:rPr lang="zh-CN" altLang="en-US" sz="2400" b="1" noProof="1">
                <a:solidFill>
                  <a:srgbClr val="CCFFFF"/>
                </a:solidFill>
                <a:latin typeface="宋体" panose="02010600030101010101" pitchFamily="2" charset="-122"/>
                <a:ea typeface="宋体" panose="02010600030101010101" pitchFamily="2" charset="-122"/>
                <a:cs typeface="+mn-ea"/>
              </a:rPr>
              <a:t>)</a:t>
            </a:r>
            <a:endParaRPr lang="zh-CN" altLang="en-US" sz="2400" b="1" noProof="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zh-CN" altLang="en-US" sz="2400" b="1" noProof="1">
                <a:solidFill>
                  <a:srgbClr val="CCFFFF"/>
                </a:solidFill>
                <a:latin typeface="宋体" panose="02010600030101010101" pitchFamily="2" charset="-122"/>
                <a:ea typeface="宋体" panose="02010600030101010101" pitchFamily="2" charset="-122"/>
                <a:cs typeface="+mn-ea"/>
              </a:rPr>
              <a:t>EXE_B_DEPEN</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en-US" altLang="zh-CN" sz="2400" b="1" noProof="1">
                <a:solidFill>
                  <a:srgbClr val="FFFF00"/>
                </a:solidFill>
                <a:latin typeface="宋体" panose="02010600030101010101" pitchFamily="2" charset="-122"/>
                <a:ea typeface="宋体" panose="02010600030101010101" pitchFamily="2" charset="-122"/>
                <a:cs typeface="+mn-ea"/>
              </a:rPr>
              <a:t>I</a:t>
            </a:r>
            <a:r>
              <a:rPr lang="zh-CN" altLang="en-US" sz="2400" b="1" noProof="1">
                <a:solidFill>
                  <a:srgbClr val="FFFF00"/>
                </a:solidFill>
                <a:latin typeface="宋体" panose="02010600030101010101" pitchFamily="2" charset="-122"/>
                <a:ea typeface="宋体" panose="02010600030101010101" pitchFamily="2" charset="-122"/>
                <a:cs typeface="+mn-ea"/>
              </a:rPr>
              <a:t>D_rs2</a:t>
            </a:r>
            <a:r>
              <a:rPr lang="en-US" altLang="zh-CN" sz="2400" b="1" noProof="1">
                <a:solidFill>
                  <a:srgbClr val="FFFF00"/>
                </a:solidFill>
                <a:latin typeface="宋体" panose="02010600030101010101" pitchFamily="2" charset="-122"/>
                <a:ea typeface="宋体" panose="02010600030101010101" pitchFamily="2" charset="-122"/>
                <a:cs typeface="+mn-ea"/>
              </a:rPr>
              <a:t>= =</a:t>
            </a:r>
            <a:r>
              <a:rPr lang="zh-CN" altLang="en-US" sz="2400" b="1" noProof="1">
                <a:solidFill>
                  <a:srgbClr val="FFFF00"/>
                </a:solidFill>
                <a:latin typeface="宋体" panose="02010600030101010101" pitchFamily="2" charset="-122"/>
                <a:ea typeface="宋体" panose="02010600030101010101" pitchFamily="2" charset="-122"/>
                <a:cs typeface="+mn-ea"/>
              </a:rPr>
              <a:t>EXE_rd</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FFC000"/>
                </a:solidFill>
                <a:latin typeface="宋体" panose="02010600030101010101" pitchFamily="2" charset="-122"/>
                <a:ea typeface="宋体" panose="02010600030101010101" pitchFamily="2" charset="-122"/>
                <a:cs typeface="+mn-ea"/>
              </a:rPr>
              <a:t>EXE_WREG</a:t>
            </a:r>
            <a:r>
              <a:rPr lang="en-US" altLang="zh-CN" sz="2400" b="1" noProof="1">
                <a:solidFill>
                  <a:srgbClr val="FFC000"/>
                </a:solidFill>
                <a:latin typeface="宋体" panose="02010600030101010101" pitchFamily="2" charset="-122"/>
                <a:ea typeface="宋体" panose="02010600030101010101" pitchFamily="2" charset="-122"/>
                <a:cs typeface="+mn-ea"/>
              </a:rPr>
              <a:t>= =</a:t>
            </a:r>
            <a:r>
              <a:rPr lang="zh-CN" altLang="en-US" sz="2400" b="1" noProof="1">
                <a:solidFill>
                  <a:srgbClr val="FFC000"/>
                </a:solidFill>
                <a:latin typeface="宋体" panose="02010600030101010101" pitchFamily="2" charset="-122"/>
                <a:ea typeface="宋体" panose="02010600030101010101" pitchFamily="2" charset="-122"/>
                <a:cs typeface="+mn-ea"/>
              </a:rPr>
              <a:t>1</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en-US" altLang="zh-CN" sz="2400" b="1" noProof="1">
                <a:solidFill>
                  <a:srgbClr val="66FF33"/>
                </a:solidFill>
                <a:latin typeface="宋体" panose="02010600030101010101" pitchFamily="2" charset="-122"/>
                <a:ea typeface="宋体" panose="02010600030101010101" pitchFamily="2" charset="-122"/>
                <a:cs typeface="+mn-ea"/>
              </a:rPr>
              <a:t>I</a:t>
            </a:r>
            <a:r>
              <a:rPr lang="zh-CN" altLang="en-US" sz="2400" b="1" noProof="1">
                <a:solidFill>
                  <a:srgbClr val="66FF33"/>
                </a:solidFill>
                <a:latin typeface="宋体" panose="02010600030101010101" pitchFamily="2" charset="-122"/>
                <a:ea typeface="宋体" panose="02010600030101010101" pitchFamily="2" charset="-122"/>
                <a:cs typeface="+mn-ea"/>
              </a:rPr>
              <a:t>D_rs2</a:t>
            </a:r>
            <a:r>
              <a:rPr lang="en-US" altLang="zh-CN" sz="2400" b="1" noProof="1">
                <a:solidFill>
                  <a:srgbClr val="66FF33"/>
                </a:solidFill>
                <a:latin typeface="宋体" panose="02010600030101010101" pitchFamily="2" charset="-122"/>
                <a:ea typeface="宋体" panose="02010600030101010101" pitchFamily="2" charset="-122"/>
                <a:cs typeface="+mn-ea"/>
              </a:rPr>
              <a:t>I</a:t>
            </a:r>
            <a:r>
              <a:rPr lang="zh-CN" altLang="en-US" sz="2400" b="1" noProof="1">
                <a:solidFill>
                  <a:srgbClr val="66FF33"/>
                </a:solidFill>
                <a:latin typeface="宋体" panose="02010600030101010101" pitchFamily="2" charset="-122"/>
                <a:ea typeface="宋体" panose="02010600030101010101" pitchFamily="2" charset="-122"/>
                <a:cs typeface="+mn-ea"/>
              </a:rPr>
              <a:t>sReg</a:t>
            </a:r>
            <a:r>
              <a:rPr lang="zh-CN" altLang="en-US" sz="2400" b="1" noProof="1">
                <a:solidFill>
                  <a:srgbClr val="CCFFFF"/>
                </a:solidFill>
                <a:latin typeface="宋体" panose="02010600030101010101" pitchFamily="2" charset="-122"/>
                <a:ea typeface="宋体" panose="02010600030101010101" pitchFamily="2" charset="-122"/>
                <a:cs typeface="+mn-ea"/>
              </a:rPr>
              <a:t>)</a:t>
            </a:r>
            <a:endParaRPr lang="zh-CN" altLang="en-US" sz="2400" b="1" noProof="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zh-CN" altLang="en-US" sz="2400" b="1" noProof="1">
                <a:solidFill>
                  <a:srgbClr val="CCFFFF"/>
                </a:solidFill>
                <a:latin typeface="宋体" panose="02010600030101010101" pitchFamily="2" charset="-122"/>
                <a:ea typeface="宋体" panose="02010600030101010101" pitchFamily="2" charset="-122"/>
                <a:cs typeface="+mn-ea"/>
              </a:rPr>
              <a:t>                  +(</a:t>
            </a:r>
            <a:r>
              <a:rPr lang="en-US" altLang="zh-CN" sz="2400" b="1" noProof="1">
                <a:solidFill>
                  <a:srgbClr val="FFFF00"/>
                </a:solidFill>
                <a:latin typeface="宋体" panose="02010600030101010101" pitchFamily="2" charset="-122"/>
                <a:ea typeface="宋体" panose="02010600030101010101" pitchFamily="2" charset="-122"/>
                <a:cs typeface="+mn-ea"/>
              </a:rPr>
              <a:t>I</a:t>
            </a:r>
            <a:r>
              <a:rPr lang="zh-CN" altLang="en-US" sz="2400" b="1" noProof="1">
                <a:solidFill>
                  <a:srgbClr val="FFFF00"/>
                </a:solidFill>
                <a:latin typeface="宋体" panose="02010600030101010101" pitchFamily="2" charset="-122"/>
                <a:ea typeface="宋体" panose="02010600030101010101" pitchFamily="2" charset="-122"/>
                <a:cs typeface="+mn-ea"/>
              </a:rPr>
              <a:t>D_rd</a:t>
            </a:r>
            <a:r>
              <a:rPr lang="en-US" altLang="zh-CN" sz="2400" b="1" noProof="1">
                <a:solidFill>
                  <a:srgbClr val="FFFF00"/>
                </a:solidFill>
                <a:latin typeface="宋体" panose="02010600030101010101" pitchFamily="2" charset="-122"/>
                <a:ea typeface="宋体" panose="02010600030101010101" pitchFamily="2" charset="-122"/>
                <a:cs typeface="+mn-ea"/>
              </a:rPr>
              <a:t>= =</a:t>
            </a:r>
            <a:r>
              <a:rPr lang="zh-CN" altLang="en-US" sz="2400" b="1" noProof="1">
                <a:solidFill>
                  <a:srgbClr val="FFFF00"/>
                </a:solidFill>
                <a:latin typeface="宋体" panose="02010600030101010101" pitchFamily="2" charset="-122"/>
                <a:ea typeface="宋体" panose="02010600030101010101" pitchFamily="2" charset="-122"/>
                <a:cs typeface="+mn-ea"/>
              </a:rPr>
              <a:t>EXE_rd</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FFC000"/>
                </a:solidFill>
                <a:latin typeface="宋体" panose="02010600030101010101" pitchFamily="2" charset="-122"/>
                <a:ea typeface="宋体" panose="02010600030101010101" pitchFamily="2" charset="-122"/>
                <a:cs typeface="+mn-ea"/>
              </a:rPr>
              <a:t>EXE_WREG</a:t>
            </a:r>
            <a:r>
              <a:rPr lang="en-US" altLang="zh-CN" sz="2400" b="1" noProof="1">
                <a:solidFill>
                  <a:srgbClr val="FFC000"/>
                </a:solidFill>
                <a:latin typeface="宋体" panose="02010600030101010101" pitchFamily="2" charset="-122"/>
                <a:ea typeface="宋体" panose="02010600030101010101" pitchFamily="2" charset="-122"/>
                <a:cs typeface="+mn-ea"/>
              </a:rPr>
              <a:t>= =</a:t>
            </a:r>
            <a:r>
              <a:rPr lang="zh-CN" altLang="en-US" sz="2400" b="1" noProof="1">
                <a:solidFill>
                  <a:srgbClr val="FFC000"/>
                </a:solidFill>
                <a:latin typeface="宋体" panose="02010600030101010101" pitchFamily="2" charset="-122"/>
                <a:ea typeface="宋体" panose="02010600030101010101" pitchFamily="2" charset="-122"/>
                <a:cs typeface="+mn-ea"/>
              </a:rPr>
              <a:t>1</a:t>
            </a:r>
            <a:r>
              <a:rPr lang="zh-CN" altLang="en-US" sz="2400" b="1" noProof="1">
                <a:solidFill>
                  <a:srgbClr val="CCFFFF"/>
                </a:solidFill>
                <a:latin typeface="宋体" panose="02010600030101010101" pitchFamily="2" charset="-122"/>
                <a:ea typeface="宋体" panose="02010600030101010101" pitchFamily="2" charset="-122"/>
                <a:cs typeface="+mn-ea"/>
              </a:rPr>
              <a:t>)(store)</a:t>
            </a:r>
            <a:endParaRPr lang="zh-CN" altLang="en-US" sz="2400" b="1" noProof="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zh-CN" altLang="en-US" sz="2400" b="1" noProof="1">
                <a:solidFill>
                  <a:srgbClr val="CCFFFF"/>
                </a:solidFill>
                <a:latin typeface="宋体" panose="02010600030101010101" pitchFamily="2" charset="-122"/>
                <a:ea typeface="宋体" panose="02010600030101010101" pitchFamily="2" charset="-122"/>
                <a:cs typeface="+mn-ea"/>
              </a:rPr>
              <a:t>MEM_B_DEPEN</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en-US" altLang="zh-CN" sz="2400" b="1" noProof="1">
                <a:solidFill>
                  <a:srgbClr val="FFFF00"/>
                </a:solidFill>
                <a:latin typeface="宋体" panose="02010600030101010101" pitchFamily="2" charset="-122"/>
                <a:ea typeface="宋体" panose="02010600030101010101" pitchFamily="2" charset="-122"/>
                <a:cs typeface="+mn-ea"/>
              </a:rPr>
              <a:t>I</a:t>
            </a:r>
            <a:r>
              <a:rPr lang="zh-CN" altLang="en-US" sz="2400" b="1" noProof="1">
                <a:solidFill>
                  <a:srgbClr val="FFFF00"/>
                </a:solidFill>
                <a:latin typeface="宋体" panose="02010600030101010101" pitchFamily="2" charset="-122"/>
                <a:ea typeface="宋体" panose="02010600030101010101" pitchFamily="2" charset="-122"/>
                <a:cs typeface="+mn-ea"/>
              </a:rPr>
              <a:t>D_rs2</a:t>
            </a:r>
            <a:r>
              <a:rPr lang="en-US" altLang="zh-CN" sz="2400" b="1" noProof="1">
                <a:solidFill>
                  <a:srgbClr val="FFFF00"/>
                </a:solidFill>
                <a:latin typeface="宋体" panose="02010600030101010101" pitchFamily="2" charset="-122"/>
                <a:ea typeface="宋体" panose="02010600030101010101" pitchFamily="2" charset="-122"/>
                <a:cs typeface="+mn-ea"/>
              </a:rPr>
              <a:t>= =</a:t>
            </a:r>
            <a:r>
              <a:rPr lang="zh-CN" altLang="en-US" sz="2400" b="1" noProof="1">
                <a:solidFill>
                  <a:srgbClr val="FFFF00"/>
                </a:solidFill>
                <a:latin typeface="宋体" panose="02010600030101010101" pitchFamily="2" charset="-122"/>
                <a:ea typeface="宋体" panose="02010600030101010101" pitchFamily="2" charset="-122"/>
                <a:cs typeface="+mn-ea"/>
              </a:rPr>
              <a:t>MEM_rd</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FFC000"/>
                </a:solidFill>
                <a:latin typeface="宋体" panose="02010600030101010101" pitchFamily="2" charset="-122"/>
                <a:ea typeface="宋体" panose="02010600030101010101" pitchFamily="2" charset="-122"/>
                <a:cs typeface="+mn-ea"/>
              </a:rPr>
              <a:t>MEM_WREG</a:t>
            </a:r>
            <a:r>
              <a:rPr lang="en-US" altLang="zh-CN" sz="2400" b="1" noProof="1">
                <a:solidFill>
                  <a:srgbClr val="FFC000"/>
                </a:solidFill>
                <a:latin typeface="宋体" panose="02010600030101010101" pitchFamily="2" charset="-122"/>
                <a:ea typeface="宋体" panose="02010600030101010101" pitchFamily="2" charset="-122"/>
                <a:cs typeface="+mn-ea"/>
              </a:rPr>
              <a:t>= =</a:t>
            </a:r>
            <a:r>
              <a:rPr lang="zh-CN" altLang="en-US" sz="2400" b="1" noProof="1">
                <a:solidFill>
                  <a:srgbClr val="FFC000"/>
                </a:solidFill>
                <a:latin typeface="宋体" panose="02010600030101010101" pitchFamily="2" charset="-122"/>
                <a:ea typeface="宋体" panose="02010600030101010101" pitchFamily="2" charset="-122"/>
                <a:cs typeface="+mn-ea"/>
              </a:rPr>
              <a:t>1</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en-US" altLang="zh-CN" sz="2400" b="1" noProof="1">
                <a:solidFill>
                  <a:srgbClr val="66FF33"/>
                </a:solidFill>
                <a:latin typeface="宋体" panose="02010600030101010101" pitchFamily="2" charset="-122"/>
                <a:ea typeface="宋体" panose="02010600030101010101" pitchFamily="2" charset="-122"/>
                <a:cs typeface="+mn-ea"/>
              </a:rPr>
              <a:t>I</a:t>
            </a:r>
            <a:r>
              <a:rPr lang="zh-CN" altLang="en-US" sz="2400" b="1" noProof="1">
                <a:solidFill>
                  <a:srgbClr val="66FF33"/>
                </a:solidFill>
                <a:latin typeface="宋体" panose="02010600030101010101" pitchFamily="2" charset="-122"/>
                <a:ea typeface="宋体" panose="02010600030101010101" pitchFamily="2" charset="-122"/>
                <a:cs typeface="+mn-ea"/>
              </a:rPr>
              <a:t>D_rs2IsReg</a:t>
            </a:r>
            <a:r>
              <a:rPr lang="zh-CN" altLang="en-US" sz="2400" b="1" noProof="1">
                <a:solidFill>
                  <a:srgbClr val="CCFFFF"/>
                </a:solidFill>
                <a:latin typeface="宋体" panose="02010600030101010101" pitchFamily="2" charset="-122"/>
                <a:ea typeface="宋体" panose="02010600030101010101" pitchFamily="2" charset="-122"/>
                <a:cs typeface="+mn-ea"/>
              </a:rPr>
              <a:t>)</a:t>
            </a:r>
            <a:endParaRPr lang="zh-CN" altLang="en-US" sz="2400" b="1" noProof="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zh-CN" altLang="en-US" sz="2400" b="1" noProof="1">
                <a:solidFill>
                  <a:srgbClr val="CCFFFF"/>
                </a:solidFill>
                <a:latin typeface="宋体" panose="02010600030101010101" pitchFamily="2" charset="-122"/>
                <a:ea typeface="宋体" panose="02010600030101010101" pitchFamily="2" charset="-122"/>
                <a:cs typeface="+mn-ea"/>
              </a:rPr>
              <a:t>              </a:t>
            </a:r>
            <a:r>
              <a:rPr lang="en-US" altLang="zh-CN" sz="2400" b="1" noProof="1">
                <a:solidFill>
                  <a:srgbClr val="CCFFFF"/>
                </a:solidFill>
                <a:latin typeface="宋体" panose="02010600030101010101" pitchFamily="2" charset="-122"/>
                <a:ea typeface="宋体" panose="02010600030101010101" pitchFamily="2" charset="-122"/>
                <a:cs typeface="+mn-ea"/>
              </a:rPr>
              <a:t>    +</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FFFF00"/>
                </a:solidFill>
                <a:latin typeface="宋体" panose="02010600030101010101" pitchFamily="2" charset="-122"/>
                <a:ea typeface="宋体" panose="02010600030101010101" pitchFamily="2" charset="-122"/>
                <a:cs typeface="+mn-ea"/>
              </a:rPr>
              <a:t>1D_rd</a:t>
            </a:r>
            <a:r>
              <a:rPr lang="en-US" altLang="zh-CN" sz="2400" b="1" noProof="1">
                <a:solidFill>
                  <a:srgbClr val="FFFF00"/>
                </a:solidFill>
                <a:latin typeface="宋体" panose="02010600030101010101" pitchFamily="2" charset="-122"/>
                <a:ea typeface="宋体" panose="02010600030101010101" pitchFamily="2" charset="-122"/>
                <a:cs typeface="+mn-ea"/>
              </a:rPr>
              <a:t>= =</a:t>
            </a:r>
            <a:r>
              <a:rPr lang="zh-CN" altLang="en-US" sz="2400" b="1" noProof="1">
                <a:solidFill>
                  <a:srgbClr val="FFFF00"/>
                </a:solidFill>
                <a:latin typeface="宋体" panose="02010600030101010101" pitchFamily="2" charset="-122"/>
                <a:ea typeface="宋体" panose="02010600030101010101" pitchFamily="2" charset="-122"/>
                <a:cs typeface="+mn-ea"/>
              </a:rPr>
              <a:t>MEM_rd</a:t>
            </a:r>
            <a:r>
              <a:rPr lang="zh-CN" altLang="en-US"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FFC000"/>
                </a:solidFill>
                <a:latin typeface="宋体" panose="02010600030101010101" pitchFamily="2" charset="-122"/>
                <a:ea typeface="宋体" panose="02010600030101010101" pitchFamily="2" charset="-122"/>
                <a:cs typeface="+mn-ea"/>
              </a:rPr>
              <a:t>MEM_WREG</a:t>
            </a:r>
            <a:r>
              <a:rPr lang="en-US" altLang="zh-CN" sz="2400" b="1" noProof="1">
                <a:solidFill>
                  <a:srgbClr val="FFC000"/>
                </a:solidFill>
                <a:latin typeface="宋体" panose="02010600030101010101" pitchFamily="2" charset="-122"/>
                <a:ea typeface="宋体" panose="02010600030101010101" pitchFamily="2" charset="-122"/>
                <a:cs typeface="+mn-ea"/>
              </a:rPr>
              <a:t>= =</a:t>
            </a:r>
            <a:r>
              <a:rPr lang="zh-CN" altLang="en-US" sz="2400" b="1" noProof="1">
                <a:solidFill>
                  <a:srgbClr val="FFC000"/>
                </a:solidFill>
                <a:latin typeface="宋体" panose="02010600030101010101" pitchFamily="2" charset="-122"/>
                <a:ea typeface="宋体" panose="02010600030101010101" pitchFamily="2" charset="-122"/>
                <a:cs typeface="+mn-ea"/>
              </a:rPr>
              <a:t>1</a:t>
            </a:r>
            <a:r>
              <a:rPr lang="zh-CN" altLang="en-US" sz="2400" b="1" noProof="1">
                <a:solidFill>
                  <a:srgbClr val="CCFFFF"/>
                </a:solidFill>
                <a:latin typeface="宋体" panose="02010600030101010101" pitchFamily="2" charset="-122"/>
                <a:ea typeface="宋体" panose="02010600030101010101" pitchFamily="2" charset="-122"/>
                <a:cs typeface="+mn-ea"/>
              </a:rPr>
              <a:t>)(store)</a:t>
            </a:r>
            <a:endParaRPr lang="zh-CN" altLang="en-US" sz="2400" b="1" noProof="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zh-CN" altLang="en-US" sz="2400" b="1" noProof="1">
                <a:solidFill>
                  <a:srgbClr val="FF0000"/>
                </a:solidFill>
                <a:latin typeface="宋体" panose="02010600030101010101" pitchFamily="2" charset="-122"/>
                <a:ea typeface="宋体" panose="02010600030101010101" pitchFamily="2" charset="-122"/>
                <a:cs typeface="+mn-ea"/>
              </a:rPr>
              <a:t>其中：</a:t>
            </a:r>
            <a:endParaRPr lang="zh-CN" altLang="en-US" sz="2400" b="1" noProof="1">
              <a:solidFill>
                <a:srgbClr val="FF0000"/>
              </a:solidFill>
              <a:latin typeface="宋体" panose="02010600030101010101" pitchFamily="2" charset="-122"/>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zh-CN" altLang="en-US" sz="2400" b="1" noProof="1">
                <a:solidFill>
                  <a:srgbClr val="CCFFFF"/>
                </a:solidFill>
                <a:latin typeface="宋体" panose="02010600030101010101" pitchFamily="2" charset="-122"/>
                <a:ea typeface="宋体" panose="02010600030101010101" pitchFamily="2" charset="-122"/>
                <a:cs typeface="+mn-ea"/>
                <a:sym typeface="+mn-ea"/>
              </a:rPr>
              <a:t>（</a:t>
            </a:r>
            <a:r>
              <a:rPr lang="en-US" altLang="zh-CN" sz="2400" b="1" noProof="1">
                <a:solidFill>
                  <a:srgbClr val="FFCC00"/>
                </a:solidFill>
                <a:latin typeface="宋体" panose="02010600030101010101" pitchFamily="2" charset="-122"/>
                <a:ea typeface="宋体" panose="02010600030101010101" pitchFamily="2" charset="-122"/>
                <a:cs typeface="+mn-ea"/>
                <a:sym typeface="+mn-ea"/>
              </a:rPr>
              <a:t>I</a:t>
            </a:r>
            <a:r>
              <a:rPr lang="zh-CN" altLang="en-US" sz="2400" b="1" noProof="1">
                <a:solidFill>
                  <a:srgbClr val="FFCC00"/>
                </a:solidFill>
                <a:latin typeface="宋体" panose="02010600030101010101" pitchFamily="2" charset="-122"/>
                <a:ea typeface="宋体" panose="02010600030101010101" pitchFamily="2" charset="-122"/>
                <a:cs typeface="+mn-ea"/>
                <a:sym typeface="+mn-ea"/>
              </a:rPr>
              <a:t>D_rs</a:t>
            </a:r>
            <a:r>
              <a:rPr lang="en-US" altLang="zh-CN" sz="2400" b="1" noProof="1">
                <a:solidFill>
                  <a:srgbClr val="FFCC00"/>
                </a:solidFill>
                <a:latin typeface="宋体" panose="02010600030101010101" pitchFamily="2" charset="-122"/>
                <a:ea typeface="宋体" panose="02010600030101010101" pitchFamily="2" charset="-122"/>
                <a:cs typeface="+mn-ea"/>
                <a:sym typeface="+mn-ea"/>
              </a:rPr>
              <a:t>1I</a:t>
            </a:r>
            <a:r>
              <a:rPr lang="zh-CN" altLang="en-US" sz="2400" b="1" noProof="1">
                <a:solidFill>
                  <a:srgbClr val="FFCC00"/>
                </a:solidFill>
                <a:latin typeface="宋体" panose="02010600030101010101" pitchFamily="2" charset="-122"/>
                <a:ea typeface="宋体" panose="02010600030101010101" pitchFamily="2" charset="-122"/>
                <a:cs typeface="+mn-ea"/>
                <a:sym typeface="+mn-ea"/>
              </a:rPr>
              <a:t>sReg</a:t>
            </a:r>
            <a:r>
              <a:rPr lang="zh-CN" altLang="en-US" sz="2400" b="1" noProof="1">
                <a:solidFill>
                  <a:srgbClr val="CCFFFF"/>
                </a:solidFill>
                <a:latin typeface="宋体" panose="02010600030101010101" pitchFamily="2" charset="-122"/>
                <a:ea typeface="宋体" panose="02010600030101010101" pitchFamily="2" charset="-122"/>
                <a:cs typeface="+mn-ea"/>
                <a:sym typeface="+mn-ea"/>
              </a:rPr>
              <a:t>）条件是为了排除</a:t>
            </a:r>
            <a:r>
              <a:rPr lang="zh-CN" altLang="en-US" sz="2400" b="1" noProof="1">
                <a:solidFill>
                  <a:srgbClr val="66FF33"/>
                </a:solidFill>
                <a:latin typeface="宋体" panose="02010600030101010101" pitchFamily="2" charset="-122"/>
                <a:ea typeface="宋体" panose="02010600030101010101" pitchFamily="2" charset="-122"/>
                <a:cs typeface="+mn-ea"/>
                <a:sym typeface="+mn-ea"/>
              </a:rPr>
              <a:t>转移指令</a:t>
            </a:r>
            <a:r>
              <a:rPr lang="zh-CN" altLang="en-US" sz="2400" b="1" noProof="1">
                <a:solidFill>
                  <a:srgbClr val="CCFFFF"/>
                </a:solidFill>
                <a:latin typeface="宋体" panose="02010600030101010101" pitchFamily="2" charset="-122"/>
                <a:ea typeface="宋体" panose="02010600030101010101" pitchFamily="2" charset="-122"/>
                <a:cs typeface="+mn-ea"/>
                <a:sym typeface="+mn-ea"/>
              </a:rPr>
              <a:t>。</a:t>
            </a:r>
            <a:endParaRPr lang="zh-CN" altLang="en-US" sz="2400" b="1" noProof="1">
              <a:solidFill>
                <a:srgbClr val="CCFFFF"/>
              </a:solidFill>
              <a:latin typeface="宋体" panose="02010600030101010101" pitchFamily="2" charset="-122"/>
              <a:ea typeface="宋体" panose="02010600030101010101" pitchFamily="2" charset="-122"/>
              <a:sym typeface="+mn-ea"/>
            </a:endParaRPr>
          </a:p>
          <a:p>
            <a:pPr fontAlgn="base">
              <a:lnSpc>
                <a:spcPct val="120000"/>
              </a:lnSpc>
              <a:spcBef>
                <a:spcPct val="0"/>
              </a:spcBef>
              <a:spcAft>
                <a:spcPct val="0"/>
              </a:spcAft>
            </a:pPr>
            <a:r>
              <a:rPr lang="zh-CN" altLang="en-US" sz="2400" b="1" noProof="1">
                <a:solidFill>
                  <a:srgbClr val="66FF33"/>
                </a:solidFill>
                <a:latin typeface="宋体" panose="02010600030101010101" pitchFamily="2" charset="-122"/>
                <a:ea typeface="宋体" panose="02010600030101010101" pitchFamily="2" charset="-122"/>
                <a:cs typeface="+mn-ea"/>
              </a:rPr>
              <a:t>ID_rs</a:t>
            </a:r>
            <a:r>
              <a:rPr lang="en-US" altLang="zh-CN" sz="2400" b="1" noProof="1">
                <a:solidFill>
                  <a:srgbClr val="66FF33"/>
                </a:solidFill>
                <a:latin typeface="宋体" panose="02010600030101010101" pitchFamily="2" charset="-122"/>
                <a:ea typeface="宋体" panose="02010600030101010101" pitchFamily="2" charset="-122"/>
                <a:cs typeface="+mn-ea"/>
              </a:rPr>
              <a:t>1I</a:t>
            </a:r>
            <a:r>
              <a:rPr lang="zh-CN" altLang="en-US" sz="2400" b="1" noProof="1">
                <a:solidFill>
                  <a:srgbClr val="66FF33"/>
                </a:solidFill>
                <a:latin typeface="宋体" panose="02010600030101010101" pitchFamily="2" charset="-122"/>
                <a:ea typeface="宋体" panose="02010600030101010101" pitchFamily="2" charset="-122"/>
                <a:cs typeface="+mn-ea"/>
              </a:rPr>
              <a:t>sReg</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and</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andi</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or</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ori</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add</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addi</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sub</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subi</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load</a:t>
            </a:r>
            <a:r>
              <a:rPr lang="en-US" altLang="zh-CN"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CCFFFF"/>
                </a:solidFill>
                <a:latin typeface="宋体" panose="02010600030101010101" pitchFamily="2" charset="-122"/>
                <a:ea typeface="宋体" panose="02010600030101010101" pitchFamily="2" charset="-122"/>
                <a:cs typeface="+mn-ea"/>
              </a:rPr>
              <a:t>store</a:t>
            </a:r>
            <a:endParaRPr lang="zh-CN" altLang="en-US" sz="2400" b="1" noProof="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zh-CN" altLang="en-US" sz="2400" b="1" noProof="1">
                <a:solidFill>
                  <a:srgbClr val="66FF33"/>
                </a:solidFill>
                <a:latin typeface="宋体" panose="02010600030101010101" pitchFamily="2" charset="-122"/>
                <a:ea typeface="宋体" panose="02010600030101010101" pitchFamily="2" charset="-122"/>
                <a:cs typeface="+mn-ea"/>
              </a:rPr>
              <a:t>ID_rs2IsReg</a:t>
            </a:r>
            <a:r>
              <a:rPr lang="en-US" altLang="zh-CN" sz="2400" b="1" noProof="1">
                <a:solidFill>
                  <a:srgbClr val="FFFFCC"/>
                </a:solidFill>
                <a:latin typeface="宋体" panose="02010600030101010101" pitchFamily="2" charset="-122"/>
                <a:ea typeface="宋体" panose="02010600030101010101" pitchFamily="2" charset="-122"/>
                <a:cs typeface="+mn-ea"/>
              </a:rPr>
              <a:t>=</a:t>
            </a:r>
            <a:r>
              <a:rPr lang="zh-CN" altLang="en-US" sz="2400" b="1" noProof="1">
                <a:solidFill>
                  <a:srgbClr val="FFFFCC"/>
                </a:solidFill>
                <a:latin typeface="宋体" panose="02010600030101010101" pitchFamily="2" charset="-122"/>
                <a:ea typeface="宋体" panose="02010600030101010101" pitchFamily="2" charset="-122"/>
                <a:cs typeface="+mn-ea"/>
              </a:rPr>
              <a:t>and</a:t>
            </a:r>
            <a:r>
              <a:rPr lang="en-US" altLang="zh-CN" sz="2400" b="1" noProof="1">
                <a:solidFill>
                  <a:srgbClr val="FFFFCC"/>
                </a:solidFill>
                <a:latin typeface="宋体" panose="02010600030101010101" pitchFamily="2" charset="-122"/>
                <a:ea typeface="宋体" panose="02010600030101010101" pitchFamily="2" charset="-122"/>
                <a:cs typeface="+mn-ea"/>
              </a:rPr>
              <a:t>+</a:t>
            </a:r>
            <a:r>
              <a:rPr lang="zh-CN" altLang="en-US" sz="2400" b="1" noProof="1">
                <a:solidFill>
                  <a:srgbClr val="FFFFCC"/>
                </a:solidFill>
                <a:latin typeface="宋体" panose="02010600030101010101" pitchFamily="2" charset="-122"/>
                <a:ea typeface="宋体" panose="02010600030101010101" pitchFamily="2" charset="-122"/>
                <a:cs typeface="+mn-ea"/>
              </a:rPr>
              <a:t>or</a:t>
            </a:r>
            <a:r>
              <a:rPr lang="en-US" altLang="zh-CN" sz="2400" b="1" noProof="1">
                <a:solidFill>
                  <a:srgbClr val="FFFFCC"/>
                </a:solidFill>
                <a:latin typeface="宋体" panose="02010600030101010101" pitchFamily="2" charset="-122"/>
                <a:ea typeface="宋体" panose="02010600030101010101" pitchFamily="2" charset="-122"/>
                <a:cs typeface="+mn-ea"/>
              </a:rPr>
              <a:t>+</a:t>
            </a:r>
            <a:r>
              <a:rPr lang="zh-CN" altLang="en-US" sz="2400" b="1" noProof="1">
                <a:solidFill>
                  <a:srgbClr val="FFFFCC"/>
                </a:solidFill>
                <a:latin typeface="宋体" panose="02010600030101010101" pitchFamily="2" charset="-122"/>
                <a:ea typeface="宋体" panose="02010600030101010101" pitchFamily="2" charset="-122"/>
                <a:cs typeface="+mn-ea"/>
              </a:rPr>
              <a:t>add</a:t>
            </a:r>
            <a:r>
              <a:rPr lang="en-US" altLang="zh-CN" sz="2400" b="1" noProof="1">
                <a:solidFill>
                  <a:srgbClr val="FFFFCC"/>
                </a:solidFill>
                <a:latin typeface="宋体" panose="02010600030101010101" pitchFamily="2" charset="-122"/>
                <a:ea typeface="宋体" panose="02010600030101010101" pitchFamily="2" charset="-122"/>
                <a:cs typeface="+mn-ea"/>
              </a:rPr>
              <a:t>+</a:t>
            </a:r>
            <a:r>
              <a:rPr lang="zh-CN" altLang="en-US" sz="2400" b="1" noProof="1">
                <a:solidFill>
                  <a:srgbClr val="FFFFCC"/>
                </a:solidFill>
                <a:latin typeface="宋体" panose="02010600030101010101" pitchFamily="2" charset="-122"/>
                <a:ea typeface="宋体" panose="02010600030101010101" pitchFamily="2" charset="-122"/>
                <a:cs typeface="+mn-ea"/>
              </a:rPr>
              <a:t>sub </a:t>
            </a:r>
            <a:r>
              <a:rPr lang="zh-CN" altLang="en-US" sz="2000" b="1" noProof="1">
                <a:solidFill>
                  <a:srgbClr val="FFFFCC"/>
                </a:solidFill>
                <a:latin typeface="宋体" panose="02010600030101010101" pitchFamily="2" charset="-122"/>
                <a:ea typeface="宋体" panose="02010600030101010101" pitchFamily="2" charset="-122"/>
                <a:sym typeface="+mn-ea"/>
              </a:rPr>
              <a:t>（排除立即数运算指令）</a:t>
            </a:r>
            <a:r>
              <a:rPr lang="zh-CN" altLang="en-US" sz="2000" b="1" noProof="1">
                <a:solidFill>
                  <a:srgbClr val="FFFFCC"/>
                </a:solidFill>
                <a:latin typeface="宋体" panose="02010600030101010101" pitchFamily="2" charset="-122"/>
                <a:ea typeface="宋体" panose="02010600030101010101" pitchFamily="2" charset="-122"/>
                <a:cs typeface="+mn-ea"/>
              </a:rPr>
              <a:t> </a:t>
            </a:r>
            <a:endParaRPr lang="en-US" altLang="zh-CN" sz="2400" b="1" noProof="1">
              <a:solidFill>
                <a:srgbClr val="CCFFFF"/>
              </a:solidFill>
              <a:latin typeface="宋体" panose="02010600030101010101" pitchFamily="2" charset="-122"/>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zh-CN" altLang="en-US" sz="2400" b="1" noProof="1">
                <a:solidFill>
                  <a:srgbClr val="CCFFFF"/>
                </a:solidFill>
                <a:latin typeface="宋体" panose="02010600030101010101" pitchFamily="2" charset="-122"/>
                <a:ea typeface="宋体" panose="02010600030101010101" pitchFamily="2" charset="-122"/>
                <a:cs typeface="+mn-ea"/>
              </a:rPr>
              <a:t>(</a:t>
            </a:r>
            <a:r>
              <a:rPr lang="zh-CN" altLang="en-US" sz="2400" b="1" noProof="1">
                <a:solidFill>
                  <a:srgbClr val="FFCC00"/>
                </a:solidFill>
                <a:latin typeface="宋体" panose="02010600030101010101" pitchFamily="2" charset="-122"/>
                <a:ea typeface="宋体" panose="02010600030101010101" pitchFamily="2" charset="-122"/>
                <a:cs typeface="+mn-ea"/>
              </a:rPr>
              <a:t>EXE_WREG</a:t>
            </a:r>
            <a:r>
              <a:rPr lang="en-US" altLang="zh-CN" sz="2400" b="1" noProof="1">
                <a:solidFill>
                  <a:srgbClr val="FFCC00"/>
                </a:solidFill>
                <a:latin typeface="宋体" panose="02010600030101010101" pitchFamily="2" charset="-122"/>
                <a:ea typeface="宋体" panose="02010600030101010101" pitchFamily="2" charset="-122"/>
                <a:cs typeface="+mn-ea"/>
              </a:rPr>
              <a:t>= =</a:t>
            </a:r>
            <a:r>
              <a:rPr lang="zh-CN" altLang="en-US" sz="2400" b="1" noProof="1">
                <a:solidFill>
                  <a:srgbClr val="FFCC00"/>
                </a:solidFill>
                <a:latin typeface="宋体" panose="02010600030101010101" pitchFamily="2" charset="-122"/>
                <a:ea typeface="宋体" panose="02010600030101010101" pitchFamily="2" charset="-122"/>
                <a:cs typeface="+mn-ea"/>
              </a:rPr>
              <a:t>1</a:t>
            </a:r>
            <a:r>
              <a:rPr lang="zh-CN" altLang="en-US" sz="2400" b="1" noProof="1">
                <a:solidFill>
                  <a:srgbClr val="CCFFFF"/>
                </a:solidFill>
                <a:latin typeface="宋体" panose="02010600030101010101" pitchFamily="2" charset="-122"/>
                <a:ea typeface="宋体" panose="02010600030101010101" pitchFamily="2" charset="-122"/>
                <a:cs typeface="+mn-ea"/>
              </a:rPr>
              <a:t>)表示</a:t>
            </a:r>
            <a:r>
              <a:rPr lang="en-US" altLang="zh-CN" sz="2400" b="1" noProof="1">
                <a:solidFill>
                  <a:srgbClr val="FFFFCC"/>
                </a:solidFill>
                <a:latin typeface="宋体" panose="02010600030101010101" pitchFamily="2" charset="-122"/>
                <a:ea typeface="宋体" panose="02010600030101010101" pitchFamily="2" charset="-122"/>
                <a:cs typeface="+mn-ea"/>
              </a:rPr>
              <a:t>I1</a:t>
            </a:r>
            <a:r>
              <a:rPr lang="zh-CN" altLang="en-US" sz="2400" b="1" noProof="1">
                <a:solidFill>
                  <a:srgbClr val="CCFFFF"/>
                </a:solidFill>
                <a:latin typeface="宋体" panose="02010600030101010101" pitchFamily="2" charset="-122"/>
                <a:ea typeface="宋体" panose="02010600030101010101" pitchFamily="2" charset="-122"/>
                <a:cs typeface="+mn-ea"/>
              </a:rPr>
              <a:t>的</a:t>
            </a:r>
            <a:r>
              <a:rPr lang="en-US" altLang="zh-CN" sz="2400" b="1" noProof="1">
                <a:solidFill>
                  <a:srgbClr val="FFFFCC"/>
                </a:solidFill>
                <a:latin typeface="宋体" panose="02010600030101010101" pitchFamily="2" charset="-122"/>
                <a:ea typeface="宋体" panose="02010600030101010101" pitchFamily="2" charset="-122"/>
                <a:cs typeface="+mn-ea"/>
              </a:rPr>
              <a:t>rd</a:t>
            </a:r>
            <a:r>
              <a:rPr lang="zh-CN" altLang="en-US" sz="2400" b="1" noProof="1">
                <a:solidFill>
                  <a:srgbClr val="CCFFFF"/>
                </a:solidFill>
                <a:latin typeface="宋体" panose="02010600030101010101" pitchFamily="2" charset="-122"/>
                <a:ea typeface="宋体" panose="02010600030101010101" pitchFamily="2" charset="-122"/>
                <a:cs typeface="+mn-ea"/>
              </a:rPr>
              <a:t>确实是目的寄存器，排除</a:t>
            </a:r>
            <a:r>
              <a:rPr lang="en-US" altLang="zh-CN" sz="2400" b="1" noProof="1">
                <a:solidFill>
                  <a:srgbClr val="FFC000"/>
                </a:solidFill>
                <a:latin typeface="宋体" panose="02010600030101010101" pitchFamily="2" charset="-122"/>
                <a:ea typeface="宋体" panose="02010600030101010101" pitchFamily="2" charset="-122"/>
                <a:cs typeface="+mn-ea"/>
              </a:rPr>
              <a:t>store</a:t>
            </a:r>
            <a:r>
              <a:rPr lang="zh-CN" altLang="en-US" sz="2400" b="1" noProof="1">
                <a:solidFill>
                  <a:srgbClr val="CCFFFF"/>
                </a:solidFill>
                <a:latin typeface="宋体" panose="02010600030101010101" pitchFamily="2" charset="-122"/>
                <a:ea typeface="宋体" panose="02010600030101010101" pitchFamily="2" charset="-122"/>
                <a:cs typeface="+mn-ea"/>
              </a:rPr>
              <a:t>指令。</a:t>
            </a:r>
            <a:endParaRPr lang="en-US" altLang="zh-CN" sz="2400" b="1" noProof="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buFontTx/>
              <a:buChar char="•"/>
            </a:pPr>
            <a:endParaRPr lang="zh-CN" altLang="en-US" sz="2400" b="1" noProof="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zh-CN" altLang="en-US" sz="2400" b="1" noProof="1">
                <a:solidFill>
                  <a:srgbClr val="FFFFFF"/>
                </a:solidFill>
                <a:latin typeface="宋体" panose="02010600030101010101" pitchFamily="2" charset="-122"/>
                <a:ea typeface="宋体" panose="02010600030101010101" pitchFamily="2" charset="-122"/>
                <a:cs typeface="+mn-ea"/>
              </a:rPr>
              <a:t>思考：</a:t>
            </a:r>
            <a:r>
              <a:rPr lang="zh-CN" altLang="en-US" b="1" noProof="1">
                <a:solidFill>
                  <a:srgbClr val="FFFFFF"/>
                </a:solidFill>
                <a:latin typeface="宋体" panose="02010600030101010101" pitchFamily="2" charset="-122"/>
                <a:ea typeface="宋体" panose="02010600030101010101" pitchFamily="2" charset="-122"/>
                <a:cs typeface="+mn-ea"/>
              </a:rPr>
              <a:t>为什么</a:t>
            </a:r>
            <a:r>
              <a:rPr lang="zh-CN" altLang="zh-CN" b="1" noProof="1">
                <a:solidFill>
                  <a:srgbClr val="FFFFFF"/>
                </a:solidFill>
                <a:latin typeface="Garamond" panose="02020404030301010803" pitchFamily="18" charset="0"/>
                <a:ea typeface="宋体" panose="02010600030101010101" pitchFamily="2" charset="-122"/>
                <a:cs typeface="+mn-ea"/>
              </a:rPr>
              <a:t>EXE_B_DEPEN</a:t>
            </a:r>
            <a:r>
              <a:rPr lang="zh-CN" altLang="en-US" b="1" noProof="1">
                <a:solidFill>
                  <a:srgbClr val="FFFFFF"/>
                </a:solidFill>
                <a:latin typeface="Garamond" panose="02020404030301010803" pitchFamily="18" charset="0"/>
                <a:ea typeface="宋体" panose="02010600030101010101" pitchFamily="2" charset="-122"/>
                <a:cs typeface="+mn-ea"/>
              </a:rPr>
              <a:t>中有条件</a:t>
            </a:r>
            <a:r>
              <a:rPr lang="zh-CN" altLang="zh-CN" b="1" noProof="1">
                <a:solidFill>
                  <a:srgbClr val="FFFFFF"/>
                </a:solidFill>
                <a:latin typeface="Garamond" panose="02020404030301010803" pitchFamily="18" charset="0"/>
                <a:ea typeface="宋体" panose="02010600030101010101" pitchFamily="2" charset="-122"/>
                <a:cs typeface="+mn-ea"/>
              </a:rPr>
              <a:t>(</a:t>
            </a:r>
            <a:r>
              <a:rPr lang="en-US" altLang="zh-CN" b="1" noProof="1">
                <a:solidFill>
                  <a:srgbClr val="FFFFFF"/>
                </a:solidFill>
                <a:latin typeface="Garamond" panose="02020404030301010803" pitchFamily="18" charset="0"/>
                <a:ea typeface="宋体" panose="02010600030101010101" pitchFamily="2" charset="-122"/>
                <a:cs typeface="+mn-ea"/>
              </a:rPr>
              <a:t>I</a:t>
            </a:r>
            <a:r>
              <a:rPr lang="zh-CN" altLang="en-US" b="1" noProof="1">
                <a:solidFill>
                  <a:srgbClr val="FFFFFF"/>
                </a:solidFill>
                <a:latin typeface="Garamond" panose="02020404030301010803" pitchFamily="18" charset="0"/>
                <a:ea typeface="宋体" panose="02010600030101010101" pitchFamily="2" charset="-122"/>
                <a:cs typeface="+mn-ea"/>
              </a:rPr>
              <a:t>D_rd</a:t>
            </a:r>
            <a:r>
              <a:rPr lang="en-US" altLang="zh-CN" b="1" noProof="1">
                <a:solidFill>
                  <a:srgbClr val="FFFFFF"/>
                </a:solidFill>
                <a:latin typeface="Garamond" panose="02020404030301010803" pitchFamily="18" charset="0"/>
                <a:ea typeface="宋体" panose="02010600030101010101" pitchFamily="2" charset="-122"/>
                <a:cs typeface="+mn-ea"/>
              </a:rPr>
              <a:t>= =</a:t>
            </a:r>
            <a:r>
              <a:rPr lang="zh-CN" altLang="en-US" b="1" noProof="1">
                <a:solidFill>
                  <a:srgbClr val="FFFFFF"/>
                </a:solidFill>
                <a:latin typeface="Garamond" panose="02020404030301010803" pitchFamily="18" charset="0"/>
                <a:ea typeface="宋体" panose="02010600030101010101" pitchFamily="2" charset="-122"/>
                <a:cs typeface="+mn-ea"/>
              </a:rPr>
              <a:t>EXE_rd)(EXE_WREG</a:t>
            </a:r>
            <a:r>
              <a:rPr lang="en-US" altLang="zh-CN" b="1" noProof="1">
                <a:solidFill>
                  <a:srgbClr val="FFFFFF"/>
                </a:solidFill>
                <a:latin typeface="Garamond" panose="02020404030301010803" pitchFamily="18" charset="0"/>
                <a:ea typeface="宋体" panose="02010600030101010101" pitchFamily="2" charset="-122"/>
                <a:cs typeface="+mn-ea"/>
              </a:rPr>
              <a:t>= =</a:t>
            </a:r>
            <a:r>
              <a:rPr lang="zh-CN" altLang="en-US" b="1" noProof="1">
                <a:solidFill>
                  <a:srgbClr val="FFFFFF"/>
                </a:solidFill>
                <a:latin typeface="Garamond" panose="02020404030301010803" pitchFamily="18" charset="0"/>
                <a:ea typeface="宋体" panose="02010600030101010101" pitchFamily="2" charset="-122"/>
                <a:cs typeface="+mn-ea"/>
              </a:rPr>
              <a:t>1)(store)</a:t>
            </a:r>
            <a:r>
              <a:rPr lang="en-US" altLang="zh-CN" b="1" noProof="1">
                <a:solidFill>
                  <a:srgbClr val="FFFFFF"/>
                </a:solidFill>
                <a:latin typeface="Garamond" panose="02020404030301010803" pitchFamily="18" charset="0"/>
                <a:ea typeface="宋体" panose="02010600030101010101" pitchFamily="2" charset="-122"/>
                <a:cs typeface="+mn-ea"/>
              </a:rPr>
              <a:t> </a:t>
            </a:r>
            <a:r>
              <a:rPr lang="zh-CN" altLang="en-US" b="1" noProof="1">
                <a:solidFill>
                  <a:srgbClr val="FFFFFF"/>
                </a:solidFill>
                <a:latin typeface="Garamond" panose="02020404030301010803" pitchFamily="18" charset="0"/>
                <a:ea typeface="宋体" panose="02010600030101010101" pitchFamily="2" charset="-122"/>
                <a:cs typeface="+mn-ea"/>
              </a:rPr>
              <a:t>？</a:t>
            </a:r>
            <a:endParaRPr lang="zh-CN" altLang="en-US" b="1" noProof="1">
              <a:solidFill>
                <a:srgbClr val="FFFFFF"/>
              </a:solidFill>
              <a:latin typeface="Garamond" panose="02020404030301010803" pitchFamily="18" charset="0"/>
              <a:ea typeface="宋体" panose="02010600030101010101" pitchFamily="2" charset="-122"/>
            </a:endParaRPr>
          </a:p>
        </p:txBody>
      </p:sp>
      <p:sp>
        <p:nvSpPr>
          <p:cNvPr id="48130" name="灯片编号占位符 2">
            <a:extLst>
              <a:ext uri="{FF2B5EF4-FFF2-40B4-BE49-F238E27FC236}">
                <a16:creationId xmlns:a16="http://schemas.microsoft.com/office/drawing/2014/main" id="{114649A6-E0F3-4661-82B2-EF910BB5D127}"/>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3380EC28-9498-4C9A-9D3C-6845C437AE14}" type="slidenum">
              <a:rPr lang="en-US" altLang="zh-CN">
                <a:solidFill>
                  <a:srgbClr val="FFFFFF"/>
                </a:solidFill>
                <a:ea typeface="宋体" panose="02010600030101010101" pitchFamily="2" charset="-122"/>
              </a:rPr>
              <a:pPr fontAlgn="base">
                <a:spcBef>
                  <a:spcPct val="0"/>
                </a:spcBef>
                <a:spcAft>
                  <a:spcPct val="0"/>
                </a:spcAft>
              </a:pPr>
              <a:t>386</a:t>
            </a:fld>
            <a:endParaRPr lang="en-US" altLang="zh-CN">
              <a:solidFill>
                <a:srgbClr val="FFFFFF"/>
              </a:solidFill>
              <a:ea typeface="宋体" panose="02010600030101010101" pitchFamily="2" charset="-122"/>
            </a:endParaRPr>
          </a:p>
        </p:txBody>
      </p:sp>
      <p:sp>
        <p:nvSpPr>
          <p:cNvPr id="48131" name="Rectangle 5">
            <a:extLst>
              <a:ext uri="{FF2B5EF4-FFF2-40B4-BE49-F238E27FC236}">
                <a16:creationId xmlns:a16="http://schemas.microsoft.com/office/drawing/2014/main" id="{A2154F40-62CC-4159-AD49-AC7733236898}"/>
              </a:ext>
            </a:extLst>
          </p:cNvPr>
          <p:cNvSpPr>
            <a:spLocks noChangeArrowheads="1"/>
          </p:cNvSpPr>
          <p:nvPr/>
        </p:nvSpPr>
        <p:spPr bwMode="auto">
          <a:xfrm>
            <a:off x="1525588" y="223838"/>
            <a:ext cx="9417050" cy="457200"/>
          </a:xfrm>
          <a:prstGeom prst="rect">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fontAlgn="base">
              <a:spcBef>
                <a:spcPct val="0"/>
              </a:spcBef>
              <a:spcAft>
                <a:spcPct val="0"/>
              </a:spcAft>
            </a:pPr>
            <a:r>
              <a:rPr lang="en-US" altLang="zh-CN" sz="2400" b="1">
                <a:solidFill>
                  <a:srgbClr val="FFFFFF"/>
                </a:solidFill>
                <a:latin typeface="黑体" panose="02010609060101010101" pitchFamily="49" charset="-122"/>
                <a:ea typeface="黑体" panose="02010609060101010101" pitchFamily="49" charset="-122"/>
              </a:rPr>
              <a:t>DEPEN</a:t>
            </a:r>
            <a:r>
              <a:rPr lang="zh-CN" altLang="en-US" sz="2400" b="1">
                <a:solidFill>
                  <a:srgbClr val="FFFFFF"/>
                </a:solidFill>
                <a:latin typeface="黑体" panose="02010609060101010101" pitchFamily="49" charset="-122"/>
                <a:ea typeface="黑体" panose="02010609060101010101" pitchFamily="49" charset="-122"/>
              </a:rPr>
              <a:t>＝</a:t>
            </a:r>
            <a:r>
              <a:rPr lang="en-US" altLang="zh-CN" sz="2400" b="1">
                <a:solidFill>
                  <a:srgbClr val="FFFFFF"/>
                </a:solidFill>
                <a:latin typeface="黑体" panose="02010609060101010101" pitchFamily="49" charset="-122"/>
                <a:ea typeface="黑体" panose="02010609060101010101" pitchFamily="49" charset="-122"/>
              </a:rPr>
              <a:t>EXE_A_DEPEN + MEM_A_DEPEN+ EXE_B_DEPEN + MEM_B_DEPEN</a:t>
            </a:r>
          </a:p>
        </p:txBody>
      </p:sp>
      <p:sp>
        <p:nvSpPr>
          <p:cNvPr id="48132" name="TextBox 4">
            <a:extLst>
              <a:ext uri="{FF2B5EF4-FFF2-40B4-BE49-F238E27FC236}">
                <a16:creationId xmlns:a16="http://schemas.microsoft.com/office/drawing/2014/main" id="{BE4C4448-0C3B-4723-A317-2E4320FF544D}"/>
              </a:ext>
            </a:extLst>
          </p:cNvPr>
          <p:cNvSpPr txBox="1">
            <a:spLocks noChangeArrowheads="1"/>
          </p:cNvSpPr>
          <p:nvPr/>
        </p:nvSpPr>
        <p:spPr bwMode="auto">
          <a:xfrm>
            <a:off x="8077201" y="3968750"/>
            <a:ext cx="1679575" cy="336550"/>
          </a:xfrm>
          <a:prstGeom prst="rect">
            <a:avLst/>
          </a:prstGeom>
          <a:solidFill>
            <a:srgbClr val="00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1600" b="1">
                <a:solidFill>
                  <a:srgbClr val="FFFFFF"/>
                </a:solidFill>
                <a:latin typeface="Garamond" panose="02020404030301010803" pitchFamily="18" charset="0"/>
                <a:ea typeface="宋体" panose="02010600030101010101" pitchFamily="2" charset="-122"/>
              </a:rPr>
              <a:t>用操作码来区分</a:t>
            </a: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7" name="Text Box 3">
            <a:extLst>
              <a:ext uri="{FF2B5EF4-FFF2-40B4-BE49-F238E27FC236}">
                <a16:creationId xmlns:a16="http://schemas.microsoft.com/office/drawing/2014/main" id="{4ADF84CD-6878-4948-AC7D-F272663E5E1D}"/>
              </a:ext>
            </a:extLst>
          </p:cNvPr>
          <p:cNvSpPr txBox="1">
            <a:spLocks noChangeArrowheads="1"/>
          </p:cNvSpPr>
          <p:nvPr/>
        </p:nvSpPr>
        <p:spPr bwMode="auto">
          <a:xfrm>
            <a:off x="2322514" y="68263"/>
            <a:ext cx="75199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实现检测</a:t>
            </a:r>
            <a:r>
              <a:rPr lang="en-US" altLang="zh-CN" sz="2000" b="1">
                <a:solidFill>
                  <a:srgbClr val="CCFFFF"/>
                </a:solidFill>
                <a:latin typeface="Arial" panose="020B0604020202020204" pitchFamily="34" charset="0"/>
                <a:ea typeface="宋体" panose="02010600030101010101" pitchFamily="2" charset="-122"/>
              </a:rPr>
              <a:t>DEPEN</a:t>
            </a:r>
            <a:r>
              <a:rPr lang="zh-CN" altLang="en-US" sz="2000" b="1">
                <a:solidFill>
                  <a:srgbClr val="CCFFFF"/>
                </a:solidFill>
                <a:latin typeface="Arial" panose="020B0604020202020204" pitchFamily="34" charset="0"/>
                <a:ea typeface="宋体" panose="02010600030101010101" pitchFamily="2" charset="-122"/>
              </a:rPr>
              <a:t>的硬件电路（如下</a:t>
            </a:r>
            <a:r>
              <a:rPr lang="en-US" altLang="zh-CN" sz="2000" b="1">
                <a:solidFill>
                  <a:srgbClr val="CCFFFF"/>
                </a:solidFill>
                <a:latin typeface="Arial" panose="020B0604020202020204" pitchFamily="34" charset="0"/>
                <a:ea typeface="宋体" panose="02010600030101010101" pitchFamily="2" charset="-122"/>
              </a:rPr>
              <a:t>ID</a:t>
            </a:r>
            <a:r>
              <a:rPr lang="zh-CN" altLang="en-US" sz="2000" b="1">
                <a:solidFill>
                  <a:srgbClr val="CCFFFF"/>
                </a:solidFill>
                <a:latin typeface="Arial" panose="020B0604020202020204" pitchFamily="34" charset="0"/>
                <a:ea typeface="宋体" panose="02010600030101010101" pitchFamily="2" charset="-122"/>
              </a:rPr>
              <a:t>级</a:t>
            </a:r>
            <a:r>
              <a:rPr lang="en-US" altLang="zh-CN" sz="2000" b="1">
                <a:solidFill>
                  <a:srgbClr val="FF0000"/>
                </a:solidFill>
                <a:latin typeface="Arial" panose="020B0604020202020204" pitchFamily="34" charset="0"/>
                <a:ea typeface="宋体" panose="02010600030101010101" pitchFamily="2" charset="-122"/>
              </a:rPr>
              <a:t>I3</a:t>
            </a:r>
            <a:r>
              <a:rPr lang="zh-CN" altLang="en-US" sz="2000" b="1">
                <a:solidFill>
                  <a:srgbClr val="FFFFFF"/>
                </a:solidFill>
                <a:latin typeface="Arial" panose="020B0604020202020204" pitchFamily="34" charset="0"/>
                <a:ea typeface="宋体" panose="02010600030101010101" pitchFamily="2" charset="-122"/>
              </a:rPr>
              <a:t>与</a:t>
            </a:r>
            <a:r>
              <a:rPr lang="en-US" altLang="zh-CN" sz="2000" b="1">
                <a:solidFill>
                  <a:srgbClr val="FFFFFF"/>
                </a:solidFill>
                <a:latin typeface="Arial" panose="020B0604020202020204" pitchFamily="34" charset="0"/>
                <a:ea typeface="宋体" panose="02010600030101010101" pitchFamily="2" charset="-122"/>
              </a:rPr>
              <a:t>EXE</a:t>
            </a:r>
            <a:r>
              <a:rPr lang="zh-CN" altLang="en-US" sz="2000" b="1">
                <a:solidFill>
                  <a:srgbClr val="FFFFFF"/>
                </a:solidFill>
                <a:latin typeface="Arial" panose="020B0604020202020204" pitchFamily="34" charset="0"/>
                <a:ea typeface="宋体" panose="02010600030101010101" pitchFamily="2" charset="-122"/>
              </a:rPr>
              <a:t>级</a:t>
            </a:r>
            <a:r>
              <a:rPr lang="en-US" altLang="zh-CN" sz="2000" b="1">
                <a:solidFill>
                  <a:srgbClr val="FF0000"/>
                </a:solidFill>
                <a:latin typeface="Arial" panose="020B0604020202020204" pitchFamily="34" charset="0"/>
                <a:ea typeface="宋体" panose="02010600030101010101" pitchFamily="2" charset="-122"/>
              </a:rPr>
              <a:t>I2</a:t>
            </a:r>
            <a:r>
              <a:rPr lang="zh-CN" altLang="en-US" sz="2000" b="1">
                <a:solidFill>
                  <a:srgbClr val="FFFFFF"/>
                </a:solidFill>
                <a:latin typeface="Arial" panose="020B0604020202020204" pitchFamily="34" charset="0"/>
                <a:ea typeface="宋体" panose="02010600030101010101" pitchFamily="2" charset="-122"/>
              </a:rPr>
              <a:t>之间关于</a:t>
            </a:r>
            <a:r>
              <a:rPr lang="en-US" altLang="zh-CN" sz="2000" b="1">
                <a:solidFill>
                  <a:srgbClr val="FF0000"/>
                </a:solidFill>
                <a:latin typeface="Arial" panose="020B0604020202020204" pitchFamily="34" charset="0"/>
                <a:ea typeface="宋体" panose="02010600030101010101" pitchFamily="2" charset="-122"/>
              </a:rPr>
              <a:t>rs1</a:t>
            </a:r>
            <a:r>
              <a:rPr lang="zh-CN" altLang="en-US" sz="2000" b="1">
                <a:solidFill>
                  <a:srgbClr val="CCFFFF"/>
                </a:solidFill>
                <a:latin typeface="Arial" panose="020B0604020202020204" pitchFamily="34" charset="0"/>
                <a:ea typeface="宋体" panose="02010600030101010101" pitchFamily="2" charset="-122"/>
              </a:rPr>
              <a:t>）</a:t>
            </a:r>
          </a:p>
        </p:txBody>
      </p:sp>
      <p:grpSp>
        <p:nvGrpSpPr>
          <p:cNvPr id="50178" name="Group 11">
            <a:extLst>
              <a:ext uri="{FF2B5EF4-FFF2-40B4-BE49-F238E27FC236}">
                <a16:creationId xmlns:a16="http://schemas.microsoft.com/office/drawing/2014/main" id="{CF6895CF-D146-4469-911B-7ED08AD281F2}"/>
              </a:ext>
            </a:extLst>
          </p:cNvPr>
          <p:cNvGrpSpPr>
            <a:grpSpLocks/>
          </p:cNvGrpSpPr>
          <p:nvPr/>
        </p:nvGrpSpPr>
        <p:grpSpPr bwMode="auto">
          <a:xfrm>
            <a:off x="1524000" y="923925"/>
            <a:ext cx="9144000" cy="5588000"/>
            <a:chOff x="0" y="288"/>
            <a:chExt cx="5760" cy="3520"/>
          </a:xfrm>
        </p:grpSpPr>
        <p:pic>
          <p:nvPicPr>
            <p:cNvPr id="50179" name="Picture 2" descr="37">
              <a:extLst>
                <a:ext uri="{FF2B5EF4-FFF2-40B4-BE49-F238E27FC236}">
                  <a16:creationId xmlns:a16="http://schemas.microsoft.com/office/drawing/2014/main" id="{CA8D8CD1-6789-48DB-8D92-56AB203B2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8"/>
              <a:ext cx="5760" cy="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Oval 5">
              <a:extLst>
                <a:ext uri="{FF2B5EF4-FFF2-40B4-BE49-F238E27FC236}">
                  <a16:creationId xmlns:a16="http://schemas.microsoft.com/office/drawing/2014/main" id="{1EEDF703-71C9-404B-B5DE-D27A516D8CAA}"/>
                </a:ext>
              </a:extLst>
            </p:cNvPr>
            <p:cNvSpPr>
              <a:spLocks noChangeArrowheads="1"/>
            </p:cNvSpPr>
            <p:nvPr/>
          </p:nvSpPr>
          <p:spPr bwMode="auto">
            <a:xfrm>
              <a:off x="1824" y="672"/>
              <a:ext cx="528" cy="624"/>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50181" name="Text Box 8">
              <a:extLst>
                <a:ext uri="{FF2B5EF4-FFF2-40B4-BE49-F238E27FC236}">
                  <a16:creationId xmlns:a16="http://schemas.microsoft.com/office/drawing/2014/main" id="{CF12F1C6-DDEA-4C79-B59F-4AE459C2FD23}"/>
                </a:ext>
              </a:extLst>
            </p:cNvPr>
            <p:cNvSpPr txBox="1">
              <a:spLocks noChangeArrowheads="1"/>
            </p:cNvSpPr>
            <p:nvPr/>
          </p:nvSpPr>
          <p:spPr bwMode="auto">
            <a:xfrm>
              <a:off x="2496" y="624"/>
              <a:ext cx="8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600" b="1">
                  <a:solidFill>
                    <a:srgbClr val="FF0000"/>
                  </a:solidFill>
                  <a:latin typeface="Garamond" panose="02020404030301010803" pitchFamily="18" charset="0"/>
                  <a:ea typeface="宋体" panose="02010600030101010101" pitchFamily="2" charset="-122"/>
                </a:rPr>
                <a:t>DEPEN</a:t>
              </a:r>
            </a:p>
          </p:txBody>
        </p:sp>
        <p:sp>
          <p:nvSpPr>
            <p:cNvPr id="50182" name="Line 9">
              <a:extLst>
                <a:ext uri="{FF2B5EF4-FFF2-40B4-BE49-F238E27FC236}">
                  <a16:creationId xmlns:a16="http://schemas.microsoft.com/office/drawing/2014/main" id="{72916B97-304D-499C-AD9B-7CACC51283B6}"/>
                </a:ext>
              </a:extLst>
            </p:cNvPr>
            <p:cNvSpPr>
              <a:spLocks noChangeShapeType="1"/>
            </p:cNvSpPr>
            <p:nvPr/>
          </p:nvSpPr>
          <p:spPr bwMode="auto">
            <a:xfrm>
              <a:off x="2544" y="624"/>
              <a:ext cx="43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9" name="椭圆 8">
            <a:extLst>
              <a:ext uri="{FF2B5EF4-FFF2-40B4-BE49-F238E27FC236}">
                <a16:creationId xmlns:a16="http://schemas.microsoft.com/office/drawing/2014/main" id="{60E24B97-7E06-4F8A-AE13-FA901A6EA5FF}"/>
              </a:ext>
            </a:extLst>
          </p:cNvPr>
          <p:cNvSpPr/>
          <p:nvPr/>
        </p:nvSpPr>
        <p:spPr>
          <a:xfrm>
            <a:off x="6324600" y="2286000"/>
            <a:ext cx="990600" cy="457200"/>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10" name="椭圆 9">
            <a:extLst>
              <a:ext uri="{FF2B5EF4-FFF2-40B4-BE49-F238E27FC236}">
                <a16:creationId xmlns:a16="http://schemas.microsoft.com/office/drawing/2014/main" id="{DE4AF841-9A41-485B-9D6F-5DFAC43E8EBC}"/>
              </a:ext>
            </a:extLst>
          </p:cNvPr>
          <p:cNvSpPr/>
          <p:nvPr/>
        </p:nvSpPr>
        <p:spPr>
          <a:xfrm>
            <a:off x="8229600" y="2286000"/>
            <a:ext cx="990600" cy="457200"/>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11" name="椭圆 10">
            <a:extLst>
              <a:ext uri="{FF2B5EF4-FFF2-40B4-BE49-F238E27FC236}">
                <a16:creationId xmlns:a16="http://schemas.microsoft.com/office/drawing/2014/main" id="{BD510200-F339-48E9-9D1B-2EA6F8F4C691}"/>
              </a:ext>
            </a:extLst>
          </p:cNvPr>
          <p:cNvSpPr/>
          <p:nvPr/>
        </p:nvSpPr>
        <p:spPr>
          <a:xfrm>
            <a:off x="6324600" y="5486400"/>
            <a:ext cx="1143000" cy="457200"/>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12" name="椭圆 11">
            <a:extLst>
              <a:ext uri="{FF2B5EF4-FFF2-40B4-BE49-F238E27FC236}">
                <a16:creationId xmlns:a16="http://schemas.microsoft.com/office/drawing/2014/main" id="{DFB25C42-E2FE-4ACD-A2B2-3EB174A7564A}"/>
              </a:ext>
            </a:extLst>
          </p:cNvPr>
          <p:cNvSpPr/>
          <p:nvPr/>
        </p:nvSpPr>
        <p:spPr>
          <a:xfrm>
            <a:off x="8229600" y="5486400"/>
            <a:ext cx="1143000" cy="457200"/>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50187" name="TextBox 49">
            <a:extLst>
              <a:ext uri="{FF2B5EF4-FFF2-40B4-BE49-F238E27FC236}">
                <a16:creationId xmlns:a16="http://schemas.microsoft.com/office/drawing/2014/main" id="{090394D3-AA71-4BBF-BC3E-F134665BE352}"/>
              </a:ext>
            </a:extLst>
          </p:cNvPr>
          <p:cNvSpPr txBox="1">
            <a:spLocks noChangeArrowheads="1"/>
          </p:cNvSpPr>
          <p:nvPr/>
        </p:nvSpPr>
        <p:spPr bwMode="auto">
          <a:xfrm>
            <a:off x="3886200" y="6324600"/>
            <a:ext cx="5791200" cy="3365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600" b="1">
                <a:solidFill>
                  <a:srgbClr val="0070C0"/>
                </a:solidFill>
                <a:latin typeface="Garamond" panose="02020404030301010803" pitchFamily="18" charset="0"/>
                <a:ea typeface="宋体" panose="02010600030101010101" pitchFamily="2" charset="-122"/>
              </a:rPr>
              <a:t>I3</a:t>
            </a:r>
            <a:r>
              <a:rPr lang="zh-CN" altLang="en-US" sz="1600" b="1">
                <a:solidFill>
                  <a:srgbClr val="0070C0"/>
                </a:solidFill>
                <a:latin typeface="Garamond" panose="02020404030301010803" pitchFamily="18" charset="0"/>
                <a:ea typeface="宋体" panose="02010600030101010101" pitchFamily="2" charset="-122"/>
              </a:rPr>
              <a:t>：</a:t>
            </a:r>
            <a:r>
              <a:rPr lang="en-US" altLang="zh-CN" sz="1600" b="1">
                <a:solidFill>
                  <a:srgbClr val="0070C0"/>
                </a:solidFill>
                <a:latin typeface="Garamond" panose="02020404030301010803" pitchFamily="18" charset="0"/>
                <a:ea typeface="宋体" panose="02010600030101010101" pitchFamily="2" charset="-122"/>
              </a:rPr>
              <a:t>and  r6</a:t>
            </a:r>
            <a:r>
              <a:rPr lang="en-US" altLang="zh-CN" sz="1600" b="1">
                <a:solidFill>
                  <a:srgbClr val="FF0000"/>
                </a:solidFill>
                <a:latin typeface="Garamond" panose="02020404030301010803" pitchFamily="18" charset="0"/>
                <a:ea typeface="宋体" panose="02010600030101010101" pitchFamily="2" charset="-122"/>
              </a:rPr>
              <a:t>, r1,</a:t>
            </a:r>
            <a:r>
              <a:rPr lang="en-US" altLang="zh-CN" sz="1600" b="1">
                <a:solidFill>
                  <a:srgbClr val="C00000"/>
                </a:solidFill>
                <a:latin typeface="Garamond" panose="02020404030301010803" pitchFamily="18" charset="0"/>
                <a:ea typeface="宋体" panose="02010600030101010101" pitchFamily="2" charset="-122"/>
              </a:rPr>
              <a:t> r7          </a:t>
            </a:r>
            <a:r>
              <a:rPr lang="en-US" altLang="zh-CN" sz="1600" b="1">
                <a:solidFill>
                  <a:srgbClr val="0070C0"/>
                </a:solidFill>
                <a:latin typeface="Garamond" panose="02020404030301010803" pitchFamily="18" charset="0"/>
                <a:ea typeface="宋体" panose="02010600030101010101" pitchFamily="2" charset="-122"/>
              </a:rPr>
              <a:t>I2</a:t>
            </a:r>
            <a:r>
              <a:rPr lang="zh-CN" altLang="en-US" sz="1600" b="1">
                <a:solidFill>
                  <a:srgbClr val="0070C0"/>
                </a:solidFill>
                <a:latin typeface="Garamond" panose="02020404030301010803" pitchFamily="18" charset="0"/>
                <a:ea typeface="宋体" panose="02010600030101010101" pitchFamily="2" charset="-122"/>
              </a:rPr>
              <a:t>：</a:t>
            </a:r>
            <a:r>
              <a:rPr lang="en-US" altLang="zh-CN" sz="1600" b="1">
                <a:solidFill>
                  <a:srgbClr val="0070C0"/>
                </a:solidFill>
                <a:latin typeface="Garamond" panose="02020404030301010803" pitchFamily="18" charset="0"/>
                <a:ea typeface="宋体" panose="02010600030101010101" pitchFamily="2" charset="-122"/>
              </a:rPr>
              <a:t>sub </a:t>
            </a:r>
            <a:r>
              <a:rPr lang="en-US" altLang="zh-CN" sz="1600" b="1">
                <a:solidFill>
                  <a:srgbClr val="FF0000"/>
                </a:solidFill>
                <a:latin typeface="Garamond" panose="02020404030301010803" pitchFamily="18" charset="0"/>
                <a:ea typeface="宋体" panose="02010600030101010101" pitchFamily="2" charset="-122"/>
              </a:rPr>
              <a:t> r1, </a:t>
            </a:r>
            <a:r>
              <a:rPr lang="en-US" altLang="zh-CN" sz="1600" b="1">
                <a:solidFill>
                  <a:srgbClr val="0070C0"/>
                </a:solidFill>
                <a:latin typeface="Garamond" panose="02020404030301010803" pitchFamily="18" charset="0"/>
                <a:ea typeface="宋体" panose="02010600030101010101" pitchFamily="2" charset="-122"/>
              </a:rPr>
              <a:t>r1, r5          </a:t>
            </a:r>
            <a:r>
              <a:rPr lang="en-US" altLang="zh-CN" sz="1600" b="1">
                <a:solidFill>
                  <a:srgbClr val="3333FF"/>
                </a:solidFill>
                <a:latin typeface="Garamond" panose="02020404030301010803" pitchFamily="18" charset="0"/>
                <a:ea typeface="宋体" panose="02010600030101010101" pitchFamily="2" charset="-122"/>
              </a:rPr>
              <a:t>I1</a:t>
            </a:r>
            <a:r>
              <a:rPr lang="zh-CN" altLang="en-US" sz="1600" b="1">
                <a:solidFill>
                  <a:srgbClr val="3333FF"/>
                </a:solidFill>
                <a:latin typeface="Garamond" panose="02020404030301010803" pitchFamily="18" charset="0"/>
                <a:ea typeface="宋体" panose="02010600030101010101" pitchFamily="2" charset="-122"/>
              </a:rPr>
              <a:t>：</a:t>
            </a:r>
            <a:r>
              <a:rPr lang="en-US" altLang="zh-CN" sz="1600" b="1">
                <a:solidFill>
                  <a:srgbClr val="0070C0"/>
                </a:solidFill>
                <a:latin typeface="Garamond" panose="02020404030301010803" pitchFamily="18" charset="0"/>
                <a:ea typeface="宋体" panose="02010600030101010101" pitchFamily="2" charset="-122"/>
              </a:rPr>
              <a:t>add</a:t>
            </a:r>
            <a:r>
              <a:rPr lang="en-US" altLang="zh-CN" sz="1600" b="1">
                <a:solidFill>
                  <a:srgbClr val="FF0000"/>
                </a:solidFill>
                <a:latin typeface="Garamond" panose="02020404030301010803" pitchFamily="18" charset="0"/>
                <a:ea typeface="宋体" panose="02010600030101010101" pitchFamily="2" charset="-122"/>
              </a:rPr>
              <a:t>  r1, </a:t>
            </a:r>
            <a:r>
              <a:rPr lang="en-US" altLang="zh-CN" sz="1600" b="1">
                <a:solidFill>
                  <a:srgbClr val="0070C0"/>
                </a:solidFill>
                <a:latin typeface="Garamond" panose="02020404030301010803" pitchFamily="18" charset="0"/>
                <a:ea typeface="宋体" panose="02010600030101010101" pitchFamily="2" charset="-122"/>
              </a:rPr>
              <a:t>r2, r3</a:t>
            </a:r>
            <a:endParaRPr lang="zh-CN" altLang="en-US" sz="1600" b="1">
              <a:solidFill>
                <a:srgbClr val="0070C0"/>
              </a:solidFill>
              <a:latin typeface="Garamond" panose="02020404030301010803" pitchFamily="18" charset="0"/>
              <a:ea typeface="宋体" panose="02010600030101010101" pitchFamily="2" charset="-122"/>
            </a:endParaRPr>
          </a:p>
        </p:txBody>
      </p:sp>
      <p:sp>
        <p:nvSpPr>
          <p:cNvPr id="50188" name="矩形 1">
            <a:extLst>
              <a:ext uri="{FF2B5EF4-FFF2-40B4-BE49-F238E27FC236}">
                <a16:creationId xmlns:a16="http://schemas.microsoft.com/office/drawing/2014/main" id="{BDB32EC0-1522-48AC-B79F-9CF54F84045C}"/>
              </a:ext>
            </a:extLst>
          </p:cNvPr>
          <p:cNvSpPr>
            <a:spLocks noChangeArrowheads="1"/>
          </p:cNvSpPr>
          <p:nvPr/>
        </p:nvSpPr>
        <p:spPr bwMode="auto">
          <a:xfrm>
            <a:off x="1828800" y="388939"/>
            <a:ext cx="9372600"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2400" b="1">
                <a:solidFill>
                  <a:srgbClr val="CCFFFF"/>
                </a:solidFill>
                <a:latin typeface="宋体" panose="02010600030101010101" pitchFamily="2" charset="-122"/>
                <a:ea typeface="宋体" panose="02010600030101010101" pitchFamily="2" charset="-122"/>
              </a:rPr>
              <a:t>EXE_A_DEPEN</a:t>
            </a:r>
            <a:r>
              <a:rPr lang="en-US" altLang="zh-CN" sz="2400" b="1">
                <a:solidFill>
                  <a:srgbClr val="CCFFFF"/>
                </a:solidFill>
                <a:latin typeface="宋体" panose="02010600030101010101" pitchFamily="2" charset="-122"/>
                <a:ea typeface="宋体" panose="02010600030101010101" pitchFamily="2" charset="-122"/>
              </a:rPr>
              <a:t>=</a:t>
            </a:r>
            <a:r>
              <a:rPr lang="zh-CN" altLang="en-US" sz="2400" b="1">
                <a:solidFill>
                  <a:srgbClr val="CCFFFF"/>
                </a:solidFill>
                <a:latin typeface="宋体" panose="02010600030101010101" pitchFamily="2" charset="-122"/>
                <a:ea typeface="宋体" panose="02010600030101010101" pitchFamily="2" charset="-122"/>
              </a:rPr>
              <a:t>(</a:t>
            </a:r>
            <a:r>
              <a:rPr lang="en-US" altLang="zh-CN" sz="2400" b="1">
                <a:solidFill>
                  <a:srgbClr val="FFFF00"/>
                </a:solidFill>
                <a:latin typeface="宋体" panose="02010600030101010101" pitchFamily="2" charset="-122"/>
                <a:ea typeface="宋体" panose="02010600030101010101" pitchFamily="2" charset="-122"/>
              </a:rPr>
              <a:t>I</a:t>
            </a:r>
            <a:r>
              <a:rPr lang="zh-CN" altLang="en-US" sz="2400" b="1">
                <a:solidFill>
                  <a:srgbClr val="FFFF00"/>
                </a:solidFill>
                <a:latin typeface="宋体" panose="02010600030101010101" pitchFamily="2" charset="-122"/>
                <a:ea typeface="宋体" panose="02010600030101010101" pitchFamily="2" charset="-122"/>
              </a:rPr>
              <a:t>D_rs</a:t>
            </a:r>
            <a:r>
              <a:rPr lang="en-US" altLang="zh-CN" sz="2400" b="1">
                <a:solidFill>
                  <a:srgbClr val="FFFF00"/>
                </a:solidFill>
                <a:latin typeface="宋体" panose="02010600030101010101" pitchFamily="2" charset="-122"/>
                <a:ea typeface="宋体" panose="02010600030101010101" pitchFamily="2" charset="-122"/>
              </a:rPr>
              <a:t>1= =</a:t>
            </a:r>
            <a:r>
              <a:rPr lang="zh-CN" altLang="en-US" sz="2400" b="1">
                <a:solidFill>
                  <a:srgbClr val="FFFF00"/>
                </a:solidFill>
                <a:latin typeface="宋体" panose="02010600030101010101" pitchFamily="2" charset="-122"/>
                <a:ea typeface="宋体" panose="02010600030101010101" pitchFamily="2" charset="-122"/>
              </a:rPr>
              <a:t>EXE_rd</a:t>
            </a:r>
            <a:r>
              <a:rPr lang="zh-CN" altLang="en-US" sz="2400" b="1">
                <a:solidFill>
                  <a:srgbClr val="CCFFFF"/>
                </a:solidFill>
                <a:latin typeface="宋体" panose="02010600030101010101" pitchFamily="2" charset="-122"/>
                <a:ea typeface="宋体" panose="02010600030101010101" pitchFamily="2" charset="-122"/>
              </a:rPr>
              <a:t>)(EXE_WREG</a:t>
            </a:r>
            <a:r>
              <a:rPr lang="en-US" altLang="zh-CN" sz="2400" b="1">
                <a:solidFill>
                  <a:srgbClr val="CCFFFF"/>
                </a:solidFill>
                <a:latin typeface="宋体" panose="02010600030101010101" pitchFamily="2" charset="-122"/>
                <a:ea typeface="宋体" panose="02010600030101010101" pitchFamily="2" charset="-122"/>
              </a:rPr>
              <a:t>= =</a:t>
            </a:r>
            <a:r>
              <a:rPr lang="zh-CN" altLang="en-US" sz="2400" b="1">
                <a:solidFill>
                  <a:srgbClr val="CCFFFF"/>
                </a:solidFill>
                <a:latin typeface="宋体" panose="02010600030101010101" pitchFamily="2" charset="-122"/>
                <a:ea typeface="宋体" panose="02010600030101010101" pitchFamily="2" charset="-122"/>
              </a:rPr>
              <a:t>1)(</a:t>
            </a:r>
            <a:r>
              <a:rPr lang="en-US" altLang="zh-CN" sz="2400" b="1">
                <a:solidFill>
                  <a:srgbClr val="66FF33"/>
                </a:solidFill>
                <a:latin typeface="宋体" panose="02010600030101010101" pitchFamily="2" charset="-122"/>
                <a:ea typeface="宋体" panose="02010600030101010101" pitchFamily="2" charset="-122"/>
              </a:rPr>
              <a:t>I</a:t>
            </a:r>
            <a:r>
              <a:rPr lang="zh-CN" altLang="en-US" sz="2400" b="1">
                <a:solidFill>
                  <a:srgbClr val="66FF33"/>
                </a:solidFill>
                <a:latin typeface="宋体" panose="02010600030101010101" pitchFamily="2" charset="-122"/>
                <a:ea typeface="宋体" panose="02010600030101010101" pitchFamily="2" charset="-122"/>
              </a:rPr>
              <a:t>D_rs</a:t>
            </a:r>
            <a:r>
              <a:rPr lang="en-US" altLang="zh-CN" sz="2400" b="1">
                <a:solidFill>
                  <a:srgbClr val="66FF33"/>
                </a:solidFill>
                <a:latin typeface="宋体" panose="02010600030101010101" pitchFamily="2" charset="-122"/>
                <a:ea typeface="宋体" panose="02010600030101010101" pitchFamily="2" charset="-122"/>
              </a:rPr>
              <a:t>1I</a:t>
            </a:r>
            <a:r>
              <a:rPr lang="zh-CN" altLang="en-US" sz="2400" b="1">
                <a:solidFill>
                  <a:srgbClr val="66FF33"/>
                </a:solidFill>
                <a:latin typeface="宋体" panose="02010600030101010101" pitchFamily="2" charset="-122"/>
                <a:ea typeface="宋体" panose="02010600030101010101" pitchFamily="2" charset="-122"/>
              </a:rPr>
              <a:t>sReg</a:t>
            </a:r>
            <a:r>
              <a:rPr lang="zh-CN" altLang="en-US" sz="2400" b="1">
                <a:solidFill>
                  <a:srgbClr val="CCFFFF"/>
                </a:solidFill>
                <a:latin typeface="宋体" panose="02010600030101010101" pitchFamily="2" charset="-122"/>
                <a:ea typeface="宋体" panose="02010600030101010101" pitchFamily="2" charset="-122"/>
              </a:rPr>
              <a:t>)</a:t>
            </a:r>
            <a:endParaRPr lang="en-US" altLang="zh-CN" sz="2400" b="1">
              <a:solidFill>
                <a:srgbClr val="CCFFFF"/>
              </a:solidFill>
              <a:latin typeface="宋体" panose="02010600030101010101" pitchFamily="2" charset="-122"/>
              <a:ea typeface="宋体" panose="02010600030101010101" pitchFamily="2" charset="-122"/>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5" name="Text Box 3">
            <a:extLst>
              <a:ext uri="{FF2B5EF4-FFF2-40B4-BE49-F238E27FC236}">
                <a16:creationId xmlns:a16="http://schemas.microsoft.com/office/drawing/2014/main" id="{FCF650D2-208A-4FC8-A399-8E43A8FBD25E}"/>
              </a:ext>
            </a:extLst>
          </p:cNvPr>
          <p:cNvSpPr txBox="1">
            <a:spLocks noChangeArrowheads="1"/>
          </p:cNvSpPr>
          <p:nvPr/>
        </p:nvSpPr>
        <p:spPr bwMode="auto">
          <a:xfrm>
            <a:off x="2168526" y="68263"/>
            <a:ext cx="7712075"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实现检测</a:t>
            </a:r>
            <a:r>
              <a:rPr lang="en-US" altLang="zh-CN" sz="2000" b="1">
                <a:solidFill>
                  <a:srgbClr val="CCFFFF"/>
                </a:solidFill>
                <a:latin typeface="Arial" panose="020B0604020202020204" pitchFamily="34" charset="0"/>
                <a:ea typeface="宋体" panose="02010600030101010101" pitchFamily="2" charset="-122"/>
              </a:rPr>
              <a:t>DEPEN</a:t>
            </a:r>
            <a:r>
              <a:rPr lang="zh-CN" altLang="en-US" sz="2000" b="1">
                <a:solidFill>
                  <a:srgbClr val="CCFFFF"/>
                </a:solidFill>
                <a:latin typeface="Arial" panose="020B0604020202020204" pitchFamily="34" charset="0"/>
                <a:ea typeface="宋体" panose="02010600030101010101" pitchFamily="2" charset="-122"/>
              </a:rPr>
              <a:t>的硬件电路（如下</a:t>
            </a:r>
            <a:r>
              <a:rPr lang="en-US" altLang="zh-CN" sz="2000" b="1">
                <a:solidFill>
                  <a:srgbClr val="CCFFFF"/>
                </a:solidFill>
                <a:latin typeface="Arial" panose="020B0604020202020204" pitchFamily="34" charset="0"/>
                <a:ea typeface="宋体" panose="02010600030101010101" pitchFamily="2" charset="-122"/>
              </a:rPr>
              <a:t>ID</a:t>
            </a:r>
            <a:r>
              <a:rPr lang="zh-CN" altLang="en-US" sz="2000" b="1">
                <a:solidFill>
                  <a:srgbClr val="CCFFFF"/>
                </a:solidFill>
                <a:latin typeface="Arial" panose="020B0604020202020204" pitchFamily="34" charset="0"/>
                <a:ea typeface="宋体" panose="02010600030101010101" pitchFamily="2" charset="-122"/>
              </a:rPr>
              <a:t>级</a:t>
            </a:r>
            <a:r>
              <a:rPr lang="en-US" altLang="zh-CN" sz="2000" b="1">
                <a:solidFill>
                  <a:srgbClr val="FF0000"/>
                </a:solidFill>
                <a:latin typeface="Arial" panose="020B0604020202020204" pitchFamily="34" charset="0"/>
                <a:ea typeface="宋体" panose="02010600030101010101" pitchFamily="2" charset="-122"/>
              </a:rPr>
              <a:t>I3</a:t>
            </a:r>
            <a:r>
              <a:rPr lang="zh-CN" altLang="en-US" sz="2000" b="1">
                <a:solidFill>
                  <a:srgbClr val="FFFFFF"/>
                </a:solidFill>
                <a:latin typeface="Arial" panose="020B0604020202020204" pitchFamily="34" charset="0"/>
                <a:ea typeface="宋体" panose="02010600030101010101" pitchFamily="2" charset="-122"/>
              </a:rPr>
              <a:t>与</a:t>
            </a:r>
            <a:r>
              <a:rPr lang="en-US" altLang="zh-CN" sz="2000" b="1">
                <a:solidFill>
                  <a:srgbClr val="FFFFFF"/>
                </a:solidFill>
                <a:latin typeface="Arial" panose="020B0604020202020204" pitchFamily="34" charset="0"/>
                <a:ea typeface="宋体" panose="02010600030101010101" pitchFamily="2" charset="-122"/>
              </a:rPr>
              <a:t>MEM</a:t>
            </a:r>
            <a:r>
              <a:rPr lang="zh-CN" altLang="en-US" sz="2000" b="1">
                <a:solidFill>
                  <a:srgbClr val="FFFFFF"/>
                </a:solidFill>
                <a:latin typeface="Arial" panose="020B0604020202020204" pitchFamily="34" charset="0"/>
                <a:ea typeface="宋体" panose="02010600030101010101" pitchFamily="2" charset="-122"/>
              </a:rPr>
              <a:t>级</a:t>
            </a:r>
            <a:r>
              <a:rPr lang="en-US" altLang="zh-CN" sz="2000" b="1">
                <a:solidFill>
                  <a:srgbClr val="FF0000"/>
                </a:solidFill>
                <a:latin typeface="Arial" panose="020B0604020202020204" pitchFamily="34" charset="0"/>
                <a:ea typeface="宋体" panose="02010600030101010101" pitchFamily="2" charset="-122"/>
              </a:rPr>
              <a:t>I1</a:t>
            </a:r>
            <a:r>
              <a:rPr lang="zh-CN" altLang="en-US" sz="2000" b="1">
                <a:solidFill>
                  <a:srgbClr val="FFFFFF"/>
                </a:solidFill>
                <a:latin typeface="Arial" panose="020B0604020202020204" pitchFamily="34" charset="0"/>
                <a:ea typeface="宋体" panose="02010600030101010101" pitchFamily="2" charset="-122"/>
              </a:rPr>
              <a:t>之间关于</a:t>
            </a:r>
            <a:r>
              <a:rPr lang="en-US" altLang="zh-CN" sz="2000" b="1">
                <a:solidFill>
                  <a:srgbClr val="FF0000"/>
                </a:solidFill>
                <a:latin typeface="Arial" panose="020B0604020202020204" pitchFamily="34" charset="0"/>
                <a:ea typeface="宋体" panose="02010600030101010101" pitchFamily="2" charset="-122"/>
              </a:rPr>
              <a:t>rs1</a:t>
            </a:r>
            <a:r>
              <a:rPr lang="zh-CN" altLang="en-US" sz="2000" b="1">
                <a:solidFill>
                  <a:srgbClr val="CCFFFF"/>
                </a:solidFill>
                <a:latin typeface="Arial" panose="020B0604020202020204" pitchFamily="34" charset="0"/>
                <a:ea typeface="宋体" panose="02010600030101010101" pitchFamily="2" charset="-122"/>
              </a:rPr>
              <a:t>）</a:t>
            </a:r>
          </a:p>
        </p:txBody>
      </p:sp>
      <p:grpSp>
        <p:nvGrpSpPr>
          <p:cNvPr id="52226" name="Group 11">
            <a:extLst>
              <a:ext uri="{FF2B5EF4-FFF2-40B4-BE49-F238E27FC236}">
                <a16:creationId xmlns:a16="http://schemas.microsoft.com/office/drawing/2014/main" id="{24821E9E-C42E-42B0-AC1A-DFEE4F8D09C4}"/>
              </a:ext>
            </a:extLst>
          </p:cNvPr>
          <p:cNvGrpSpPr>
            <a:grpSpLocks/>
          </p:cNvGrpSpPr>
          <p:nvPr/>
        </p:nvGrpSpPr>
        <p:grpSpPr bwMode="auto">
          <a:xfrm>
            <a:off x="1524000" y="914400"/>
            <a:ext cx="9144000" cy="5588000"/>
            <a:chOff x="0" y="288"/>
            <a:chExt cx="5760" cy="3520"/>
          </a:xfrm>
        </p:grpSpPr>
        <p:pic>
          <p:nvPicPr>
            <p:cNvPr id="52227" name="Picture 2" descr="37">
              <a:extLst>
                <a:ext uri="{FF2B5EF4-FFF2-40B4-BE49-F238E27FC236}">
                  <a16:creationId xmlns:a16="http://schemas.microsoft.com/office/drawing/2014/main" id="{7B4FAFB0-AC8E-4AAD-B573-83C27EAE7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8"/>
              <a:ext cx="5760" cy="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Oval 5">
              <a:extLst>
                <a:ext uri="{FF2B5EF4-FFF2-40B4-BE49-F238E27FC236}">
                  <a16:creationId xmlns:a16="http://schemas.microsoft.com/office/drawing/2014/main" id="{80FD859A-D1AC-4ABA-939B-B92560874D25}"/>
                </a:ext>
              </a:extLst>
            </p:cNvPr>
            <p:cNvSpPr>
              <a:spLocks noChangeArrowheads="1"/>
            </p:cNvSpPr>
            <p:nvPr/>
          </p:nvSpPr>
          <p:spPr bwMode="auto">
            <a:xfrm>
              <a:off x="1824" y="672"/>
              <a:ext cx="528" cy="624"/>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52229" name="Text Box 8">
              <a:extLst>
                <a:ext uri="{FF2B5EF4-FFF2-40B4-BE49-F238E27FC236}">
                  <a16:creationId xmlns:a16="http://schemas.microsoft.com/office/drawing/2014/main" id="{ACBFB29A-B6A3-4FC3-B9CE-5D640EE4AC74}"/>
                </a:ext>
              </a:extLst>
            </p:cNvPr>
            <p:cNvSpPr txBox="1">
              <a:spLocks noChangeArrowheads="1"/>
            </p:cNvSpPr>
            <p:nvPr/>
          </p:nvSpPr>
          <p:spPr bwMode="auto">
            <a:xfrm>
              <a:off x="2496" y="624"/>
              <a:ext cx="8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600" b="1">
                  <a:solidFill>
                    <a:srgbClr val="FF0000"/>
                  </a:solidFill>
                  <a:latin typeface="Garamond" panose="02020404030301010803" pitchFamily="18" charset="0"/>
                  <a:ea typeface="宋体" panose="02010600030101010101" pitchFamily="2" charset="-122"/>
                </a:rPr>
                <a:t>DEPEN</a:t>
              </a:r>
            </a:p>
          </p:txBody>
        </p:sp>
        <p:sp>
          <p:nvSpPr>
            <p:cNvPr id="52230" name="Line 9">
              <a:extLst>
                <a:ext uri="{FF2B5EF4-FFF2-40B4-BE49-F238E27FC236}">
                  <a16:creationId xmlns:a16="http://schemas.microsoft.com/office/drawing/2014/main" id="{6CF151D4-5FDE-42EE-AF1E-608851BF65BC}"/>
                </a:ext>
              </a:extLst>
            </p:cNvPr>
            <p:cNvSpPr>
              <a:spLocks noChangeShapeType="1"/>
            </p:cNvSpPr>
            <p:nvPr/>
          </p:nvSpPr>
          <p:spPr bwMode="auto">
            <a:xfrm>
              <a:off x="2544" y="624"/>
              <a:ext cx="43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9" name="椭圆 8">
            <a:extLst>
              <a:ext uri="{FF2B5EF4-FFF2-40B4-BE49-F238E27FC236}">
                <a16:creationId xmlns:a16="http://schemas.microsoft.com/office/drawing/2014/main" id="{8535B867-0F68-43E1-9013-D527196A4BEB}"/>
              </a:ext>
            </a:extLst>
          </p:cNvPr>
          <p:cNvSpPr/>
          <p:nvPr/>
        </p:nvSpPr>
        <p:spPr>
          <a:xfrm>
            <a:off x="6324600" y="2286000"/>
            <a:ext cx="990600" cy="457200"/>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10" name="椭圆 9">
            <a:extLst>
              <a:ext uri="{FF2B5EF4-FFF2-40B4-BE49-F238E27FC236}">
                <a16:creationId xmlns:a16="http://schemas.microsoft.com/office/drawing/2014/main" id="{C56E08A9-BB57-476C-9220-9A553B7FD001}"/>
              </a:ext>
            </a:extLst>
          </p:cNvPr>
          <p:cNvSpPr/>
          <p:nvPr/>
        </p:nvSpPr>
        <p:spPr>
          <a:xfrm>
            <a:off x="8229600" y="2286000"/>
            <a:ext cx="990600" cy="457200"/>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11" name="椭圆 10">
            <a:extLst>
              <a:ext uri="{FF2B5EF4-FFF2-40B4-BE49-F238E27FC236}">
                <a16:creationId xmlns:a16="http://schemas.microsoft.com/office/drawing/2014/main" id="{92DD3244-D27F-419F-B461-EC0FB045F584}"/>
              </a:ext>
            </a:extLst>
          </p:cNvPr>
          <p:cNvSpPr/>
          <p:nvPr/>
        </p:nvSpPr>
        <p:spPr>
          <a:xfrm>
            <a:off x="6324600" y="5486400"/>
            <a:ext cx="1143000" cy="457200"/>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12" name="椭圆 11">
            <a:extLst>
              <a:ext uri="{FF2B5EF4-FFF2-40B4-BE49-F238E27FC236}">
                <a16:creationId xmlns:a16="http://schemas.microsoft.com/office/drawing/2014/main" id="{707D28EB-EB2D-4C27-92A5-0CA9B007607C}"/>
              </a:ext>
            </a:extLst>
          </p:cNvPr>
          <p:cNvSpPr/>
          <p:nvPr/>
        </p:nvSpPr>
        <p:spPr>
          <a:xfrm>
            <a:off x="8229600" y="5486400"/>
            <a:ext cx="1143000" cy="457200"/>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52235" name="TextBox 49">
            <a:extLst>
              <a:ext uri="{FF2B5EF4-FFF2-40B4-BE49-F238E27FC236}">
                <a16:creationId xmlns:a16="http://schemas.microsoft.com/office/drawing/2014/main" id="{E90077C0-2E5A-4DF8-9FA9-F4E70B0A4FCA}"/>
              </a:ext>
            </a:extLst>
          </p:cNvPr>
          <p:cNvSpPr txBox="1">
            <a:spLocks noChangeArrowheads="1"/>
          </p:cNvSpPr>
          <p:nvPr/>
        </p:nvSpPr>
        <p:spPr bwMode="auto">
          <a:xfrm>
            <a:off x="3886200" y="6324600"/>
            <a:ext cx="5791200" cy="3365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600" b="1">
                <a:solidFill>
                  <a:srgbClr val="0070C0"/>
                </a:solidFill>
                <a:latin typeface="Garamond" panose="02020404030301010803" pitchFamily="18" charset="0"/>
                <a:ea typeface="宋体" panose="02010600030101010101" pitchFamily="2" charset="-122"/>
              </a:rPr>
              <a:t>I3</a:t>
            </a:r>
            <a:r>
              <a:rPr lang="zh-CN" altLang="en-US" sz="1600" b="1">
                <a:solidFill>
                  <a:srgbClr val="0070C0"/>
                </a:solidFill>
                <a:latin typeface="Garamond" panose="02020404030301010803" pitchFamily="18" charset="0"/>
                <a:ea typeface="宋体" panose="02010600030101010101" pitchFamily="2" charset="-122"/>
              </a:rPr>
              <a:t>：</a:t>
            </a:r>
            <a:r>
              <a:rPr lang="en-US" altLang="zh-CN" sz="1600" b="1">
                <a:solidFill>
                  <a:srgbClr val="0070C0"/>
                </a:solidFill>
                <a:latin typeface="Garamond" panose="02020404030301010803" pitchFamily="18" charset="0"/>
                <a:ea typeface="宋体" panose="02010600030101010101" pitchFamily="2" charset="-122"/>
              </a:rPr>
              <a:t>and  r6</a:t>
            </a:r>
            <a:r>
              <a:rPr lang="en-US" altLang="zh-CN" sz="1600" b="1">
                <a:solidFill>
                  <a:srgbClr val="FF0000"/>
                </a:solidFill>
                <a:latin typeface="Garamond" panose="02020404030301010803" pitchFamily="18" charset="0"/>
                <a:ea typeface="宋体" panose="02010600030101010101" pitchFamily="2" charset="-122"/>
              </a:rPr>
              <a:t>, r1</a:t>
            </a:r>
            <a:r>
              <a:rPr lang="en-US" altLang="zh-CN" sz="1600" b="1">
                <a:solidFill>
                  <a:srgbClr val="C00000"/>
                </a:solidFill>
                <a:latin typeface="Garamond" panose="02020404030301010803" pitchFamily="18" charset="0"/>
                <a:ea typeface="宋体" panose="02010600030101010101" pitchFamily="2" charset="-122"/>
              </a:rPr>
              <a:t>, </a:t>
            </a:r>
            <a:r>
              <a:rPr lang="en-US" altLang="zh-CN" sz="1600" b="1">
                <a:solidFill>
                  <a:srgbClr val="000514"/>
                </a:solidFill>
                <a:latin typeface="Garamond" panose="02020404030301010803" pitchFamily="18" charset="0"/>
                <a:ea typeface="宋体" panose="02010600030101010101" pitchFamily="2" charset="-122"/>
              </a:rPr>
              <a:t>r7</a:t>
            </a:r>
            <a:r>
              <a:rPr lang="en-US" altLang="zh-CN" sz="1600" b="1">
                <a:solidFill>
                  <a:srgbClr val="C00000"/>
                </a:solidFill>
                <a:latin typeface="Garamond" panose="02020404030301010803" pitchFamily="18" charset="0"/>
                <a:ea typeface="宋体" panose="02010600030101010101" pitchFamily="2" charset="-122"/>
              </a:rPr>
              <a:t>          </a:t>
            </a:r>
            <a:r>
              <a:rPr lang="en-US" altLang="zh-CN" sz="1600" b="1">
                <a:solidFill>
                  <a:srgbClr val="0070C0"/>
                </a:solidFill>
                <a:latin typeface="Garamond" panose="02020404030301010803" pitchFamily="18" charset="0"/>
                <a:ea typeface="宋体" panose="02010600030101010101" pitchFamily="2" charset="-122"/>
              </a:rPr>
              <a:t>I2</a:t>
            </a:r>
            <a:r>
              <a:rPr lang="zh-CN" altLang="en-US" sz="1600" b="1">
                <a:solidFill>
                  <a:srgbClr val="0070C0"/>
                </a:solidFill>
                <a:latin typeface="Garamond" panose="02020404030301010803" pitchFamily="18" charset="0"/>
                <a:ea typeface="宋体" panose="02010600030101010101" pitchFamily="2" charset="-122"/>
              </a:rPr>
              <a:t>：</a:t>
            </a:r>
            <a:r>
              <a:rPr lang="en-US" altLang="zh-CN" sz="1600" b="1">
                <a:solidFill>
                  <a:srgbClr val="0070C0"/>
                </a:solidFill>
                <a:latin typeface="Garamond" panose="02020404030301010803" pitchFamily="18" charset="0"/>
                <a:ea typeface="宋体" panose="02010600030101010101" pitchFamily="2" charset="-122"/>
              </a:rPr>
              <a:t>sub </a:t>
            </a:r>
            <a:r>
              <a:rPr lang="en-US" altLang="zh-CN" sz="1600" b="1">
                <a:solidFill>
                  <a:srgbClr val="FF0000"/>
                </a:solidFill>
                <a:latin typeface="Garamond" panose="02020404030301010803" pitchFamily="18" charset="0"/>
                <a:ea typeface="宋体" panose="02010600030101010101" pitchFamily="2" charset="-122"/>
              </a:rPr>
              <a:t> r1, </a:t>
            </a:r>
            <a:r>
              <a:rPr lang="en-US" altLang="zh-CN" sz="1600" b="1">
                <a:solidFill>
                  <a:srgbClr val="0070C0"/>
                </a:solidFill>
                <a:latin typeface="Garamond" panose="02020404030301010803" pitchFamily="18" charset="0"/>
                <a:ea typeface="宋体" panose="02010600030101010101" pitchFamily="2" charset="-122"/>
              </a:rPr>
              <a:t>r1, r5          </a:t>
            </a:r>
            <a:r>
              <a:rPr lang="en-US" altLang="zh-CN" sz="1600" b="1">
                <a:solidFill>
                  <a:srgbClr val="3333FF"/>
                </a:solidFill>
                <a:latin typeface="Garamond" panose="02020404030301010803" pitchFamily="18" charset="0"/>
                <a:ea typeface="宋体" panose="02010600030101010101" pitchFamily="2" charset="-122"/>
              </a:rPr>
              <a:t>I1</a:t>
            </a:r>
            <a:r>
              <a:rPr lang="zh-CN" altLang="en-US" sz="1600" b="1">
                <a:solidFill>
                  <a:srgbClr val="3333FF"/>
                </a:solidFill>
                <a:latin typeface="Garamond" panose="02020404030301010803" pitchFamily="18" charset="0"/>
                <a:ea typeface="宋体" panose="02010600030101010101" pitchFamily="2" charset="-122"/>
              </a:rPr>
              <a:t>：</a:t>
            </a:r>
            <a:r>
              <a:rPr lang="en-US" altLang="zh-CN" sz="1600" b="1">
                <a:solidFill>
                  <a:srgbClr val="0070C0"/>
                </a:solidFill>
                <a:latin typeface="Garamond" panose="02020404030301010803" pitchFamily="18" charset="0"/>
                <a:ea typeface="宋体" panose="02010600030101010101" pitchFamily="2" charset="-122"/>
              </a:rPr>
              <a:t>add</a:t>
            </a:r>
            <a:r>
              <a:rPr lang="en-US" altLang="zh-CN" sz="1600" b="1">
                <a:solidFill>
                  <a:srgbClr val="FF0000"/>
                </a:solidFill>
                <a:latin typeface="Garamond" panose="02020404030301010803" pitchFamily="18" charset="0"/>
                <a:ea typeface="宋体" panose="02010600030101010101" pitchFamily="2" charset="-122"/>
              </a:rPr>
              <a:t>  r1, </a:t>
            </a:r>
            <a:r>
              <a:rPr lang="en-US" altLang="zh-CN" sz="1600" b="1">
                <a:solidFill>
                  <a:srgbClr val="0070C0"/>
                </a:solidFill>
                <a:latin typeface="Garamond" panose="02020404030301010803" pitchFamily="18" charset="0"/>
                <a:ea typeface="宋体" panose="02010600030101010101" pitchFamily="2" charset="-122"/>
              </a:rPr>
              <a:t>r2, r3</a:t>
            </a:r>
            <a:endParaRPr lang="zh-CN" altLang="en-US" sz="1600" b="1">
              <a:solidFill>
                <a:srgbClr val="0070C0"/>
              </a:solidFill>
              <a:latin typeface="Garamond" panose="02020404030301010803" pitchFamily="18" charset="0"/>
              <a:ea typeface="宋体" panose="02010600030101010101" pitchFamily="2" charset="-122"/>
            </a:endParaRPr>
          </a:p>
        </p:txBody>
      </p:sp>
      <p:sp>
        <p:nvSpPr>
          <p:cNvPr id="52236" name="矩形 2">
            <a:extLst>
              <a:ext uri="{FF2B5EF4-FFF2-40B4-BE49-F238E27FC236}">
                <a16:creationId xmlns:a16="http://schemas.microsoft.com/office/drawing/2014/main" id="{684677A9-6E27-426E-9789-01AE506FE4AE}"/>
              </a:ext>
            </a:extLst>
          </p:cNvPr>
          <p:cNvSpPr>
            <a:spLocks noChangeArrowheads="1"/>
          </p:cNvSpPr>
          <p:nvPr/>
        </p:nvSpPr>
        <p:spPr bwMode="auto">
          <a:xfrm>
            <a:off x="1674814" y="352426"/>
            <a:ext cx="9147175"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2400" b="1">
                <a:solidFill>
                  <a:srgbClr val="CCFFFF"/>
                </a:solidFill>
                <a:latin typeface="宋体" panose="02010600030101010101" pitchFamily="2" charset="-122"/>
                <a:ea typeface="宋体" panose="02010600030101010101" pitchFamily="2" charset="-122"/>
              </a:rPr>
              <a:t>MEM_A_DEPEN</a:t>
            </a:r>
            <a:r>
              <a:rPr lang="en-US" altLang="zh-CN" sz="2400" b="1">
                <a:solidFill>
                  <a:srgbClr val="CCFFFF"/>
                </a:solidFill>
                <a:latin typeface="宋体" panose="02010600030101010101" pitchFamily="2" charset="-122"/>
                <a:ea typeface="宋体" panose="02010600030101010101" pitchFamily="2" charset="-122"/>
              </a:rPr>
              <a:t>=</a:t>
            </a:r>
            <a:r>
              <a:rPr lang="zh-CN" altLang="en-US" sz="2400" b="1">
                <a:solidFill>
                  <a:srgbClr val="CCFFFF"/>
                </a:solidFill>
                <a:latin typeface="宋体" panose="02010600030101010101" pitchFamily="2" charset="-122"/>
                <a:ea typeface="宋体" panose="02010600030101010101" pitchFamily="2" charset="-122"/>
              </a:rPr>
              <a:t>(</a:t>
            </a:r>
            <a:r>
              <a:rPr lang="en-US" altLang="zh-CN" sz="2400" b="1">
                <a:solidFill>
                  <a:srgbClr val="FFFF00"/>
                </a:solidFill>
                <a:latin typeface="宋体" panose="02010600030101010101" pitchFamily="2" charset="-122"/>
                <a:ea typeface="宋体" panose="02010600030101010101" pitchFamily="2" charset="-122"/>
              </a:rPr>
              <a:t>I</a:t>
            </a:r>
            <a:r>
              <a:rPr lang="zh-CN" altLang="en-US" sz="2400" b="1">
                <a:solidFill>
                  <a:srgbClr val="FFFF00"/>
                </a:solidFill>
                <a:latin typeface="宋体" panose="02010600030101010101" pitchFamily="2" charset="-122"/>
                <a:ea typeface="宋体" panose="02010600030101010101" pitchFamily="2" charset="-122"/>
              </a:rPr>
              <a:t>D_rs</a:t>
            </a:r>
            <a:r>
              <a:rPr lang="en-US" altLang="zh-CN" sz="2400" b="1">
                <a:solidFill>
                  <a:srgbClr val="FFFF00"/>
                </a:solidFill>
                <a:latin typeface="宋体" panose="02010600030101010101" pitchFamily="2" charset="-122"/>
                <a:ea typeface="宋体" panose="02010600030101010101" pitchFamily="2" charset="-122"/>
              </a:rPr>
              <a:t>1= =</a:t>
            </a:r>
            <a:r>
              <a:rPr lang="zh-CN" altLang="en-US" sz="2400" b="1">
                <a:solidFill>
                  <a:srgbClr val="FFFF00"/>
                </a:solidFill>
                <a:latin typeface="宋体" panose="02010600030101010101" pitchFamily="2" charset="-122"/>
                <a:ea typeface="宋体" panose="02010600030101010101" pitchFamily="2" charset="-122"/>
              </a:rPr>
              <a:t>MEM_rd</a:t>
            </a:r>
            <a:r>
              <a:rPr lang="zh-CN" altLang="en-US" sz="2400" b="1">
                <a:solidFill>
                  <a:srgbClr val="CCFFFF"/>
                </a:solidFill>
                <a:latin typeface="宋体" panose="02010600030101010101" pitchFamily="2" charset="-122"/>
                <a:ea typeface="宋体" panose="02010600030101010101" pitchFamily="2" charset="-122"/>
              </a:rPr>
              <a:t>)(MEM_WREG</a:t>
            </a:r>
            <a:r>
              <a:rPr lang="en-US" altLang="zh-CN" sz="2400" b="1">
                <a:solidFill>
                  <a:srgbClr val="CCFFFF"/>
                </a:solidFill>
                <a:latin typeface="宋体" panose="02010600030101010101" pitchFamily="2" charset="-122"/>
                <a:ea typeface="宋体" panose="02010600030101010101" pitchFamily="2" charset="-122"/>
              </a:rPr>
              <a:t>= =</a:t>
            </a:r>
            <a:r>
              <a:rPr lang="zh-CN" altLang="en-US" sz="2400" b="1">
                <a:solidFill>
                  <a:srgbClr val="CCFFFF"/>
                </a:solidFill>
                <a:latin typeface="宋体" panose="02010600030101010101" pitchFamily="2" charset="-122"/>
                <a:ea typeface="宋体" panose="02010600030101010101" pitchFamily="2" charset="-122"/>
              </a:rPr>
              <a:t>1)(</a:t>
            </a:r>
            <a:r>
              <a:rPr lang="en-US" altLang="zh-CN" sz="2400" b="1">
                <a:solidFill>
                  <a:srgbClr val="66FF33"/>
                </a:solidFill>
                <a:latin typeface="宋体" panose="02010600030101010101" pitchFamily="2" charset="-122"/>
                <a:ea typeface="宋体" panose="02010600030101010101" pitchFamily="2" charset="-122"/>
              </a:rPr>
              <a:t>I</a:t>
            </a:r>
            <a:r>
              <a:rPr lang="zh-CN" altLang="en-US" sz="2400" b="1">
                <a:solidFill>
                  <a:srgbClr val="66FF33"/>
                </a:solidFill>
                <a:latin typeface="宋体" panose="02010600030101010101" pitchFamily="2" charset="-122"/>
                <a:ea typeface="宋体" panose="02010600030101010101" pitchFamily="2" charset="-122"/>
              </a:rPr>
              <a:t>D_</a:t>
            </a:r>
            <a:r>
              <a:rPr lang="en-US" altLang="zh-CN" sz="2400" b="1">
                <a:solidFill>
                  <a:srgbClr val="66FF33"/>
                </a:solidFill>
                <a:latin typeface="宋体" panose="02010600030101010101" pitchFamily="2" charset="-122"/>
                <a:ea typeface="宋体" panose="02010600030101010101" pitchFamily="2" charset="-122"/>
              </a:rPr>
              <a:t>rs1I</a:t>
            </a:r>
            <a:r>
              <a:rPr lang="zh-CN" altLang="en-US" sz="2400" b="1">
                <a:solidFill>
                  <a:srgbClr val="66FF33"/>
                </a:solidFill>
                <a:latin typeface="宋体" panose="02010600030101010101" pitchFamily="2" charset="-122"/>
                <a:ea typeface="宋体" panose="02010600030101010101" pitchFamily="2" charset="-122"/>
              </a:rPr>
              <a:t>sReg</a:t>
            </a:r>
            <a:r>
              <a:rPr lang="zh-CN" altLang="en-US" sz="2400" b="1">
                <a:solidFill>
                  <a:srgbClr val="CCFFFF"/>
                </a:solidFill>
                <a:latin typeface="宋体" panose="02010600030101010101" pitchFamily="2" charset="-122"/>
                <a:ea typeface="宋体" panose="02010600030101010101" pitchFamily="2" charset="-122"/>
              </a:rPr>
              <a:t>)</a:t>
            </a: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7EB738AF-6772-45D2-811F-3BC1B314F59C}"/>
              </a:ext>
            </a:extLst>
          </p:cNvPr>
          <p:cNvSpPr txBox="1">
            <a:spLocks noChangeArrowheads="1"/>
          </p:cNvSpPr>
          <p:nvPr/>
        </p:nvSpPr>
        <p:spPr>
          <a:xfrm>
            <a:off x="1828800" y="1752600"/>
            <a:ext cx="8839200" cy="4338638"/>
          </a:xfrm>
          <a:prstGeom prst="rect">
            <a:avLst/>
          </a:prstGeom>
        </p:spPr>
        <p:txBody>
          <a:bodyPr>
            <a:normAutofit/>
          </a:bodyPr>
          <a:lstStyle>
            <a:lvl1pPr marL="342900" indent="-342900">
              <a:defRPr>
                <a:solidFill>
                  <a:schemeClr val="tx1"/>
                </a:solidFill>
                <a:latin typeface="Garamond" panose="02020404030301010803" pitchFamily="18" charset="0"/>
                <a:ea typeface="宋体" panose="02010600030101010101" pitchFamily="2" charset="-122"/>
              </a:defRPr>
            </a:lvl1pPr>
            <a:lvl2pPr marL="742950" indent="-285750">
              <a:buFont typeface="Arial" panose="020B0604020202020204" pitchFamily="34" charset="0"/>
              <a:defRPr>
                <a:solidFill>
                  <a:schemeClr val="tx1"/>
                </a:solidFill>
                <a:latin typeface="Garamond" panose="02020404030301010803" pitchFamily="18" charset="0"/>
                <a:ea typeface="宋体" panose="02010600030101010101" pitchFamily="2" charset="-122"/>
              </a:defRPr>
            </a:lvl2pPr>
            <a:lvl3pPr>
              <a:defRPr>
                <a:solidFill>
                  <a:schemeClr val="tx1"/>
                </a:solidFill>
                <a:latin typeface="Garamond" panose="02020404030301010803" pitchFamily="18" charset="0"/>
                <a:ea typeface="宋体" panose="02010600030101010101" pitchFamily="2" charset="-122"/>
              </a:defRPr>
            </a:lvl3pPr>
            <a:lvl4pPr>
              <a:buFont typeface="Arial" panose="020B0604020202020204" pitchFamily="34" charset="0"/>
              <a:defRPr>
                <a:solidFill>
                  <a:schemeClr val="tx1"/>
                </a:solidFill>
                <a:latin typeface="Garamond" panose="02020404030301010803" pitchFamily="18" charset="0"/>
                <a:ea typeface="宋体" panose="02010600030101010101" pitchFamily="2" charset="-122"/>
              </a:defRPr>
            </a:lvl4pPr>
            <a:lvl5pPr>
              <a:defRPr>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defRPr>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defRPr>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defRPr>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0" fontAlgn="base" hangingPunct="0">
              <a:lnSpc>
                <a:spcPts val="3500"/>
              </a:lnSpc>
              <a:spcBef>
                <a:spcPct val="20000"/>
              </a:spcBef>
              <a:spcAft>
                <a:spcPct val="0"/>
              </a:spcAft>
              <a:buClr>
                <a:srgbClr val="FFCC00"/>
              </a:buClr>
              <a:buSzPct val="70000"/>
              <a:buFont typeface="Wingdings" panose="05000000000000000000" pitchFamily="2" charset="2"/>
              <a:buChar char="n"/>
            </a:pPr>
            <a:r>
              <a:rPr lang="zh-CN" altLang="en-US" sz="2800" b="1">
                <a:solidFill>
                  <a:srgbClr val="AACAE2"/>
                </a:solidFill>
                <a:latin typeface="Comic Sans MS" panose="030F0702030302020204" pitchFamily="66" charset="0"/>
              </a:rPr>
              <a:t>增加额外硬件检测出数据相关的情况</a:t>
            </a:r>
            <a:endParaRPr lang="en-US" altLang="zh-CN" sz="2800" b="1">
              <a:solidFill>
                <a:srgbClr val="AACAE2"/>
              </a:solidFill>
              <a:latin typeface="Comic Sans MS" panose="030F0702030302020204" pitchFamily="66" charset="0"/>
            </a:endParaRPr>
          </a:p>
          <a:p>
            <a:pPr lvl="1" eaLnBrk="0" fontAlgn="base" hangingPunct="0">
              <a:lnSpc>
                <a:spcPts val="3500"/>
              </a:lnSpc>
              <a:spcBef>
                <a:spcPct val="20000"/>
              </a:spcBef>
              <a:spcAft>
                <a:spcPct val="0"/>
              </a:spcAft>
              <a:buClr>
                <a:srgbClr val="A886E0"/>
              </a:buClr>
              <a:buSzPct val="70000"/>
              <a:buFont typeface="Wingdings" panose="05000000000000000000" pitchFamily="2" charset="2"/>
              <a:buChar char="n"/>
            </a:pPr>
            <a:r>
              <a:rPr lang="zh-CN" altLang="en-US" sz="2400" b="1">
                <a:solidFill>
                  <a:srgbClr val="AACAE2"/>
                </a:solidFill>
                <a:latin typeface="Comic Sans MS" panose="030F0702030302020204" pitchFamily="66" charset="0"/>
              </a:rPr>
              <a:t>观察指令字段位（如，寄存器字段）</a:t>
            </a:r>
            <a:endParaRPr lang="en-US" altLang="zh-CN" sz="2400" b="1">
              <a:solidFill>
                <a:srgbClr val="AACAE2"/>
              </a:solidFill>
              <a:latin typeface="Comic Sans MS" panose="030F0702030302020204" pitchFamily="66" charset="0"/>
            </a:endParaRPr>
          </a:p>
          <a:p>
            <a:pPr lvl="1" eaLnBrk="0" fontAlgn="base" hangingPunct="0">
              <a:lnSpc>
                <a:spcPts val="3500"/>
              </a:lnSpc>
              <a:spcBef>
                <a:spcPct val="20000"/>
              </a:spcBef>
              <a:spcAft>
                <a:spcPct val="0"/>
              </a:spcAft>
              <a:buClr>
                <a:srgbClr val="A886E0"/>
              </a:buClr>
              <a:buSzPct val="70000"/>
              <a:buFont typeface="Wingdings" panose="05000000000000000000" pitchFamily="2" charset="2"/>
              <a:buChar char="n"/>
            </a:pPr>
            <a:r>
              <a:rPr lang="zh-CN" altLang="en-US" sz="2400" b="1">
                <a:solidFill>
                  <a:srgbClr val="AACAE2"/>
                </a:solidFill>
                <a:latin typeface="Comic Sans MS" panose="030F0702030302020204" pitchFamily="66" charset="0"/>
              </a:rPr>
              <a:t>在流水线</a:t>
            </a:r>
            <a:r>
              <a:rPr lang="en-US" altLang="zh-CN" sz="2400" b="1">
                <a:solidFill>
                  <a:srgbClr val="AACAE2"/>
                </a:solidFill>
                <a:latin typeface="Comic Sans MS" panose="030F0702030302020204" pitchFamily="66" charset="0"/>
              </a:rPr>
              <a:t>ID</a:t>
            </a:r>
            <a:r>
              <a:rPr lang="zh-CN" altLang="en-US" sz="2400" b="1">
                <a:solidFill>
                  <a:srgbClr val="AACAE2"/>
                </a:solidFill>
                <a:latin typeface="Comic Sans MS" panose="030F0702030302020204" pitchFamily="66" charset="0"/>
              </a:rPr>
              <a:t>级检测是否有</a:t>
            </a:r>
            <a:r>
              <a:rPr lang="en-US" altLang="zh-CN" sz="2400" b="1">
                <a:solidFill>
                  <a:srgbClr val="AACAE2"/>
                </a:solidFill>
                <a:latin typeface="Comic Sans MS" panose="030F0702030302020204" pitchFamily="66" charset="0"/>
              </a:rPr>
              <a:t>“</a:t>
            </a:r>
            <a:r>
              <a:rPr lang="zh-CN" altLang="en-US" sz="2400" b="1">
                <a:solidFill>
                  <a:srgbClr val="AACAE2"/>
                </a:solidFill>
                <a:latin typeface="Comic Sans MS" panose="030F0702030302020204" pitchFamily="66" charset="0"/>
              </a:rPr>
              <a:t>先写后读</a:t>
            </a:r>
            <a:r>
              <a:rPr lang="en-US" altLang="zh-CN" sz="2400" b="1">
                <a:solidFill>
                  <a:srgbClr val="AACAE2"/>
                </a:solidFill>
                <a:latin typeface="Comic Sans MS" panose="030F0702030302020204" pitchFamily="66" charset="0"/>
              </a:rPr>
              <a:t>” </a:t>
            </a:r>
            <a:r>
              <a:rPr lang="zh-CN" altLang="en-US" sz="2400" b="1">
                <a:solidFill>
                  <a:srgbClr val="AACAE2"/>
                </a:solidFill>
                <a:latin typeface="Comic Sans MS" panose="030F0702030302020204" pitchFamily="66" charset="0"/>
              </a:rPr>
              <a:t>冲突</a:t>
            </a:r>
            <a:endParaRPr lang="en-US" altLang="zh-CN" sz="2400" b="1">
              <a:solidFill>
                <a:srgbClr val="AACAE2"/>
              </a:solidFill>
            </a:endParaRPr>
          </a:p>
          <a:p>
            <a:pPr eaLnBrk="0" fontAlgn="base" hangingPunct="0">
              <a:lnSpc>
                <a:spcPts val="3500"/>
              </a:lnSpc>
              <a:spcBef>
                <a:spcPct val="20000"/>
              </a:spcBef>
              <a:spcAft>
                <a:spcPct val="0"/>
              </a:spcAft>
              <a:buClr>
                <a:srgbClr val="FFCC00"/>
              </a:buClr>
              <a:buSzPct val="70000"/>
              <a:buFont typeface="Wingdings" panose="05000000000000000000" pitchFamily="2" charset="2"/>
              <a:buChar char="n"/>
            </a:pPr>
            <a:r>
              <a:rPr lang="zh-CN" altLang="en-US" sz="2800" b="1">
                <a:solidFill>
                  <a:srgbClr val="FFFFFF"/>
                </a:solidFill>
                <a:latin typeface="Comic Sans MS" panose="030F0702030302020204" pitchFamily="66" charset="0"/>
              </a:rPr>
              <a:t>增加</a:t>
            </a:r>
            <a:r>
              <a:rPr lang="zh-CN" altLang="en-US" sz="2800" b="1">
                <a:solidFill>
                  <a:srgbClr val="FFFF00"/>
                </a:solidFill>
                <a:latin typeface="Comic Sans MS" panose="030F0702030302020204" pitchFamily="66" charset="0"/>
              </a:rPr>
              <a:t>额外硬件</a:t>
            </a:r>
            <a:r>
              <a:rPr lang="zh-CN" altLang="en-US" sz="2800" b="1">
                <a:solidFill>
                  <a:srgbClr val="FFFFFF"/>
                </a:solidFill>
                <a:latin typeface="Comic Sans MS" panose="030F0702030302020204" pitchFamily="66" charset="0"/>
              </a:rPr>
              <a:t>插入</a:t>
            </a:r>
            <a:r>
              <a:rPr lang="en-US" altLang="zh-CN" sz="2800" b="1">
                <a:solidFill>
                  <a:srgbClr val="FFFFFF"/>
                </a:solidFill>
                <a:latin typeface="Comic Sans MS" panose="030F0702030302020204" pitchFamily="66" charset="0"/>
              </a:rPr>
              <a:t>stall</a:t>
            </a:r>
            <a:r>
              <a:rPr lang="zh-CN" altLang="en-US" sz="2800" b="1">
                <a:solidFill>
                  <a:srgbClr val="FFFFFF"/>
                </a:solidFill>
                <a:latin typeface="Comic Sans MS" panose="030F0702030302020204" pitchFamily="66" charset="0"/>
              </a:rPr>
              <a:t>到流水线</a:t>
            </a:r>
            <a:endParaRPr lang="en-US" altLang="zh-CN" sz="2800" b="1">
              <a:solidFill>
                <a:srgbClr val="FFFFFF"/>
              </a:solidFill>
              <a:latin typeface="Comic Sans MS" panose="030F0702030302020204" pitchFamily="66" charset="0"/>
            </a:endParaRPr>
          </a:p>
          <a:p>
            <a:pPr lvl="1" eaLnBrk="0" fontAlgn="base" hangingPunct="0">
              <a:lnSpc>
                <a:spcPts val="3500"/>
              </a:lnSpc>
              <a:spcBef>
                <a:spcPct val="20000"/>
              </a:spcBef>
              <a:spcAft>
                <a:spcPct val="0"/>
              </a:spcAft>
              <a:buClr>
                <a:srgbClr val="A886E0"/>
              </a:buClr>
              <a:buSzPct val="70000"/>
              <a:buFont typeface="Wingdings" panose="05000000000000000000" pitchFamily="2" charset="2"/>
              <a:buChar char="n"/>
            </a:pPr>
            <a:r>
              <a:rPr lang="zh-CN" altLang="en-US" sz="2400" b="1">
                <a:solidFill>
                  <a:srgbClr val="FFFFFF"/>
                </a:solidFill>
                <a:latin typeface="Comic Sans MS" panose="030F0702030302020204" pitchFamily="66" charset="0"/>
              </a:rPr>
              <a:t>实际操作：</a:t>
            </a:r>
            <a:r>
              <a:rPr lang="zh-CN" altLang="en-US" sz="2400" b="1">
                <a:solidFill>
                  <a:srgbClr val="FFFF00"/>
                </a:solidFill>
                <a:latin typeface="Comic Sans MS" panose="030F0702030302020204" pitchFamily="66" charset="0"/>
              </a:rPr>
              <a:t>让有相关的指令通过流水线</a:t>
            </a:r>
            <a:r>
              <a:rPr lang="zh-CN" altLang="en-US" sz="2400" b="1">
                <a:solidFill>
                  <a:srgbClr val="FFFFFF"/>
                </a:solidFill>
                <a:latin typeface="Comic Sans MS" panose="030F0702030302020204" pitchFamily="66" charset="0"/>
              </a:rPr>
              <a:t>，但是</a:t>
            </a:r>
            <a:r>
              <a:rPr lang="zh-CN" altLang="en-US" sz="2400" b="1">
                <a:solidFill>
                  <a:srgbClr val="FFC000"/>
                </a:solidFill>
                <a:latin typeface="Comic Sans MS" panose="030F0702030302020204" pitchFamily="66" charset="0"/>
              </a:rPr>
              <a:t>不允许</a:t>
            </a:r>
            <a:r>
              <a:rPr lang="zh-CN" altLang="en-US" sz="2400" b="1">
                <a:solidFill>
                  <a:srgbClr val="66FFFF"/>
                </a:solidFill>
                <a:latin typeface="Comic Sans MS" panose="030F0702030302020204" pitchFamily="66" charset="0"/>
              </a:rPr>
              <a:t>任何结果</a:t>
            </a:r>
            <a:r>
              <a:rPr lang="zh-CN" altLang="en-US" sz="2400" b="1">
                <a:solidFill>
                  <a:srgbClr val="FFFF00"/>
                </a:solidFill>
                <a:latin typeface="Comic Sans MS" panose="030F0702030302020204" pitchFamily="66" charset="0"/>
              </a:rPr>
              <a:t>写入机器状态的位（寄存器、存储器、</a:t>
            </a:r>
            <a:r>
              <a:rPr lang="en-US" altLang="zh-CN" sz="2400" b="1">
                <a:solidFill>
                  <a:srgbClr val="FFFF00"/>
                </a:solidFill>
                <a:latin typeface="Comic Sans MS" panose="030F0702030302020204" pitchFamily="66" charset="0"/>
              </a:rPr>
              <a:t>Z</a:t>
            </a:r>
            <a:r>
              <a:rPr lang="zh-CN" altLang="en-US" sz="2400" b="1">
                <a:solidFill>
                  <a:srgbClr val="FFFF00"/>
                </a:solidFill>
                <a:latin typeface="Comic Sans MS" panose="030F0702030302020204" pitchFamily="66" charset="0"/>
              </a:rPr>
              <a:t>）。</a:t>
            </a:r>
          </a:p>
          <a:p>
            <a:pPr lvl="1" eaLnBrk="0" fontAlgn="base" hangingPunct="0">
              <a:lnSpc>
                <a:spcPts val="3500"/>
              </a:lnSpc>
              <a:spcBef>
                <a:spcPct val="20000"/>
              </a:spcBef>
              <a:spcAft>
                <a:spcPct val="0"/>
              </a:spcAft>
              <a:buClr>
                <a:srgbClr val="A886E0"/>
              </a:buClr>
              <a:buSzPct val="70000"/>
            </a:pPr>
            <a:r>
              <a:rPr lang="en-US" altLang="zh-CN" sz="2400" b="1">
                <a:solidFill>
                  <a:srgbClr val="FFFF00"/>
                </a:solidFill>
                <a:latin typeface="Comic Sans MS" panose="030F0702030302020204" pitchFamily="66" charset="0"/>
              </a:rPr>
              <a:t>  </a:t>
            </a:r>
            <a:r>
              <a:rPr lang="zh-CN" altLang="en-US" sz="2400" b="1">
                <a:solidFill>
                  <a:srgbClr val="FFFF00"/>
                </a:solidFill>
                <a:latin typeface="Comic Sans MS" panose="030F0702030302020204" pitchFamily="66" charset="0"/>
              </a:rPr>
              <a:t>即，</a:t>
            </a:r>
            <a:r>
              <a:rPr lang="zh-CN" altLang="en-US" sz="2400" b="1">
                <a:solidFill>
                  <a:srgbClr val="FFFFFF"/>
                </a:solidFill>
                <a:latin typeface="Comic Sans MS" panose="030F0702030302020204" pitchFamily="66" charset="0"/>
                <a:sym typeface="宋体" panose="02010600030101010101" pitchFamily="2" charset="-122"/>
              </a:rPr>
              <a:t>有相关的指令“执行”，但是不能“存入”</a:t>
            </a:r>
            <a:endParaRPr lang="en-US" altLang="zh-CN" sz="2400" b="1">
              <a:solidFill>
                <a:srgbClr val="FFFF00"/>
              </a:solidFill>
              <a:latin typeface="Comic Sans MS" panose="030F0702030302020204" pitchFamily="66" charset="0"/>
            </a:endParaRPr>
          </a:p>
          <a:p>
            <a:pPr lvl="1" eaLnBrk="0" fontAlgn="base" hangingPunct="0">
              <a:lnSpc>
                <a:spcPts val="3500"/>
              </a:lnSpc>
              <a:spcBef>
                <a:spcPct val="20000"/>
              </a:spcBef>
              <a:spcAft>
                <a:spcPct val="0"/>
              </a:spcAft>
              <a:buClr>
                <a:srgbClr val="A886E0"/>
              </a:buClr>
              <a:buSzPct val="70000"/>
              <a:buFont typeface="Wingdings" panose="05000000000000000000" pitchFamily="2" charset="2"/>
              <a:buChar char="n"/>
            </a:pPr>
            <a:r>
              <a:rPr lang="zh-CN" altLang="en-US" sz="2400" b="1">
                <a:solidFill>
                  <a:srgbClr val="FFFF00"/>
                </a:solidFill>
                <a:latin typeface="Comic Sans MS" panose="030F0702030302020204" pitchFamily="66" charset="0"/>
              </a:rPr>
              <a:t>禁止相关指令其后的指令进入流水线。</a:t>
            </a:r>
            <a:endParaRPr lang="en-US" altLang="zh-CN" sz="2400" b="1">
              <a:solidFill>
                <a:srgbClr val="FFFF00"/>
              </a:solidFill>
              <a:latin typeface="Comic Sans MS" panose="030F0702030302020204" pitchFamily="66" charset="0"/>
            </a:endParaRPr>
          </a:p>
        </p:txBody>
      </p:sp>
      <p:sp>
        <p:nvSpPr>
          <p:cNvPr id="54274" name="Text Box 2">
            <a:extLst>
              <a:ext uri="{FF2B5EF4-FFF2-40B4-BE49-F238E27FC236}">
                <a16:creationId xmlns:a16="http://schemas.microsoft.com/office/drawing/2014/main" id="{CA64F131-0B57-49C7-B232-BF54220B1935}"/>
              </a:ext>
            </a:extLst>
          </p:cNvPr>
          <p:cNvSpPr txBox="1">
            <a:spLocks noChangeArrowheads="1"/>
          </p:cNvSpPr>
          <p:nvPr/>
        </p:nvSpPr>
        <p:spPr bwMode="auto">
          <a:xfrm>
            <a:off x="1981201" y="685800"/>
            <a:ext cx="3648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如何</a:t>
            </a:r>
            <a:r>
              <a:rPr lang="zh-CN" altLang="en-US" sz="3000" b="1">
                <a:solidFill>
                  <a:srgbClr val="FFCC00"/>
                </a:solidFill>
                <a:latin typeface="Arial" panose="020B0604020202020204" pitchFamily="34" charset="0"/>
                <a:ea typeface="宋体" panose="02010600030101010101" pitchFamily="2" charset="-122"/>
              </a:rPr>
              <a:t>暂停</a:t>
            </a:r>
            <a:r>
              <a:rPr lang="zh-CN" altLang="en-US" sz="3000" b="1">
                <a:solidFill>
                  <a:srgbClr val="CCFFFF"/>
                </a:solidFill>
                <a:latin typeface="Arial" panose="020B0604020202020204" pitchFamily="34" charset="0"/>
                <a:ea typeface="宋体" panose="02010600030101010101" pitchFamily="2" charset="-122"/>
              </a:rPr>
              <a:t>流水线？</a:t>
            </a:r>
          </a:p>
        </p:txBody>
      </p:sp>
      <p:sp>
        <p:nvSpPr>
          <p:cNvPr id="54275" name="灯片编号占位符 3">
            <a:extLst>
              <a:ext uri="{FF2B5EF4-FFF2-40B4-BE49-F238E27FC236}">
                <a16:creationId xmlns:a16="http://schemas.microsoft.com/office/drawing/2014/main" id="{4CD7AFB7-4018-413B-BEC2-92C2D328BDC5}"/>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FF31A49E-A934-4B8E-96AA-7933BEC0D52B}" type="slidenum">
              <a:rPr lang="en-US" altLang="zh-CN">
                <a:solidFill>
                  <a:srgbClr val="FFFFFF"/>
                </a:solidFill>
                <a:ea typeface="宋体" panose="02010600030101010101" pitchFamily="2" charset="-122"/>
              </a:rPr>
              <a:pPr fontAlgn="base">
                <a:spcBef>
                  <a:spcPct val="0"/>
                </a:spcBef>
                <a:spcAft>
                  <a:spcPct val="0"/>
                </a:spcAft>
              </a:pPr>
              <a:t>389</a:t>
            </a:fld>
            <a:endParaRPr lang="en-US" altLang="zh-CN">
              <a:solidFill>
                <a:srgbClr val="FFFFFF"/>
              </a:solidFill>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39</a:t>
            </a:fld>
            <a:endParaRPr lang="en-US" altLang="zh-CN" sz="1200" dirty="0">
              <a:latin typeface="Arial" panose="020B0604020202020204" pitchFamily="34" charset="0"/>
            </a:endParaRPr>
          </a:p>
        </p:txBody>
      </p:sp>
      <p:sp>
        <p:nvSpPr>
          <p:cNvPr id="283650" name="Rectangle 2"/>
          <p:cNvSpPr>
            <a:spLocks noGrp="1" noChangeArrowheads="1"/>
          </p:cNvSpPr>
          <p:nvPr>
            <p:ph type="title"/>
          </p:nvPr>
        </p:nvSpPr>
        <p:spPr>
          <a:xfrm>
            <a:off x="2493964" y="404814"/>
            <a:ext cx="7273925" cy="612775"/>
          </a:xfrm>
        </p:spPr>
        <p:txBody>
          <a:bodyPr vert="horz" wrap="square" lIns="91440" tIns="45720" rIns="91440" bIns="45720" numCol="1" anchor="ctr" anchorCtr="0" compatLnSpc="1"/>
          <a:lstStyle/>
          <a:p>
            <a:pPr>
              <a:defRPr/>
            </a:pPr>
            <a:r>
              <a:rPr lang="zh-CN" altLang="en-US" sz="4000" dirty="0">
                <a:latin typeface="MyriadMM_565_600_" charset="0"/>
              </a:rPr>
              <a:t>局部性原理</a:t>
            </a:r>
            <a:endParaRPr lang="en-US" altLang="zh-CN" sz="4000" dirty="0">
              <a:latin typeface="MyriadMM_565_600_" charset="0"/>
            </a:endParaRPr>
          </a:p>
        </p:txBody>
      </p:sp>
      <p:sp>
        <p:nvSpPr>
          <p:cNvPr id="283651" name="Rectangle 3"/>
          <p:cNvSpPr>
            <a:spLocks noGrp="1" noChangeArrowheads="1"/>
          </p:cNvSpPr>
          <p:nvPr>
            <p:ph idx="1"/>
          </p:nvPr>
        </p:nvSpPr>
        <p:spPr>
          <a:xfrm>
            <a:off x="1889760" y="1125855"/>
            <a:ext cx="8745220" cy="4800600"/>
          </a:xfrm>
        </p:spPr>
        <p:txBody>
          <a:bodyPr vert="horz" wrap="square" lIns="91440" tIns="45720" rIns="91440" bIns="45720" numCol="1" anchor="t" anchorCtr="0" compatLnSpc="1"/>
          <a:lstStyle/>
          <a:p>
            <a:pPr>
              <a:lnSpc>
                <a:spcPts val="3840"/>
              </a:lnSpc>
              <a:spcBef>
                <a:spcPct val="30000"/>
              </a:spcBef>
              <a:defRPr/>
            </a:pPr>
            <a:r>
              <a:rPr lang="zh-CN" altLang="en-US" b="1" dirty="0">
                <a:solidFill>
                  <a:schemeClr val="hlink"/>
                </a:solidFill>
                <a:effectLst/>
                <a:latin typeface="Comic Sans MS" panose="030F0702030302020204" pitchFamily="66" charset="0"/>
              </a:rPr>
              <a:t>程序特性：</a:t>
            </a:r>
            <a:r>
              <a:rPr lang="zh-CN" altLang="en-US" sz="2800" b="1" dirty="0">
                <a:solidFill>
                  <a:srgbClr val="66FFFF"/>
                </a:solidFill>
                <a:effectLst/>
                <a:latin typeface="Comic Sans MS" panose="030F0702030302020204" pitchFamily="66" charset="0"/>
              </a:rPr>
              <a:t>程序趋向于重用最近用过的数据和指令</a:t>
            </a:r>
            <a:endParaRPr lang="en-US" altLang="zh-CN" sz="2800" b="1" dirty="0">
              <a:solidFill>
                <a:srgbClr val="66FFFF"/>
              </a:solidFill>
              <a:effectLst/>
              <a:latin typeface="Comic Sans MS" panose="030F0702030302020204" pitchFamily="66" charset="0"/>
            </a:endParaRPr>
          </a:p>
          <a:p>
            <a:pPr>
              <a:lnSpc>
                <a:spcPts val="3840"/>
              </a:lnSpc>
              <a:spcBef>
                <a:spcPct val="30000"/>
              </a:spcBef>
              <a:defRPr/>
            </a:pPr>
            <a:r>
              <a:rPr lang="zh-CN" altLang="en-US" b="1" dirty="0">
                <a:effectLst/>
                <a:latin typeface="Comic Sans MS" panose="030F0702030302020204" pitchFamily="66" charset="0"/>
              </a:rPr>
              <a:t>经验法则：</a:t>
            </a:r>
            <a:endParaRPr lang="en-US" altLang="zh-CN" b="1" dirty="0">
              <a:effectLst/>
              <a:latin typeface="Comic Sans MS" panose="030F0702030302020204" pitchFamily="66" charset="0"/>
            </a:endParaRPr>
          </a:p>
          <a:p>
            <a:pPr lvl="1">
              <a:lnSpc>
                <a:spcPts val="3840"/>
              </a:lnSpc>
              <a:spcBef>
                <a:spcPct val="30000"/>
              </a:spcBef>
              <a:defRPr/>
            </a:pPr>
            <a:r>
              <a:rPr lang="zh-CN" altLang="en-US" b="1" dirty="0">
                <a:effectLst/>
                <a:latin typeface="Comic Sans MS" panose="030F0702030302020204" pitchFamily="66" charset="0"/>
              </a:rPr>
              <a:t>一个程序</a:t>
            </a:r>
            <a:r>
              <a:rPr lang="en-US" altLang="zh-CN" b="1" dirty="0">
                <a:solidFill>
                  <a:srgbClr val="66FFFF"/>
                </a:solidFill>
                <a:effectLst/>
                <a:latin typeface="Comic Sans MS" panose="030F0702030302020204" pitchFamily="66" charset="0"/>
              </a:rPr>
              <a:t>90% </a:t>
            </a:r>
            <a:r>
              <a:rPr lang="zh-CN" altLang="en-US" b="1" dirty="0">
                <a:effectLst/>
                <a:latin typeface="Comic Sans MS" panose="030F0702030302020204" pitchFamily="66" charset="0"/>
              </a:rPr>
              <a:t>的执行时间仅仅执行</a:t>
            </a:r>
            <a:r>
              <a:rPr lang="en-US" altLang="zh-CN" b="1" dirty="0">
                <a:effectLst/>
                <a:latin typeface="Comic Sans MS" panose="030F0702030302020204" pitchFamily="66" charset="0"/>
              </a:rPr>
              <a:t> </a:t>
            </a:r>
            <a:r>
              <a:rPr lang="zh-CN" altLang="en-US" b="1" dirty="0">
                <a:effectLst/>
                <a:latin typeface="Comic Sans MS" panose="030F0702030302020204" pitchFamily="66" charset="0"/>
              </a:rPr>
              <a:t>其</a:t>
            </a:r>
            <a:r>
              <a:rPr lang="en-US" altLang="zh-CN" b="1" dirty="0">
                <a:solidFill>
                  <a:srgbClr val="FFFF00"/>
                </a:solidFill>
                <a:effectLst/>
                <a:latin typeface="Comic Sans MS" panose="030F0702030302020204" pitchFamily="66" charset="0"/>
              </a:rPr>
              <a:t>10%</a:t>
            </a:r>
            <a:r>
              <a:rPr lang="en-US" altLang="zh-CN" b="1" dirty="0">
                <a:effectLst/>
                <a:latin typeface="Comic Sans MS" panose="030F0702030302020204" pitchFamily="66" charset="0"/>
              </a:rPr>
              <a:t> </a:t>
            </a:r>
            <a:r>
              <a:rPr lang="zh-CN" altLang="en-US" b="1" dirty="0">
                <a:effectLst/>
                <a:latin typeface="Comic Sans MS" panose="030F0702030302020204" pitchFamily="66" charset="0"/>
              </a:rPr>
              <a:t>的代码。</a:t>
            </a:r>
            <a:endParaRPr lang="en-US" altLang="zh-CN" b="1" dirty="0">
              <a:effectLst/>
              <a:latin typeface="Comic Sans MS" panose="030F0702030302020204" pitchFamily="66" charset="0"/>
            </a:endParaRPr>
          </a:p>
          <a:p>
            <a:pPr>
              <a:lnSpc>
                <a:spcPts val="3840"/>
              </a:lnSpc>
              <a:spcBef>
                <a:spcPct val="30000"/>
              </a:spcBef>
              <a:defRPr/>
            </a:pPr>
            <a:r>
              <a:rPr lang="zh-CN" altLang="en-US" b="1" dirty="0">
                <a:solidFill>
                  <a:schemeClr val="hlink"/>
                </a:solidFill>
                <a:effectLst/>
                <a:latin typeface="Comic Sans MS" panose="030F0702030302020204" pitchFamily="66" charset="0"/>
              </a:rPr>
              <a:t>时间局部性（</a:t>
            </a:r>
            <a:r>
              <a:rPr lang="en-US" altLang="zh-CN" b="1" dirty="0">
                <a:solidFill>
                  <a:schemeClr val="hlink"/>
                </a:solidFill>
                <a:effectLst/>
                <a:latin typeface="Comic Sans MS" panose="030F0702030302020204" pitchFamily="66" charset="0"/>
              </a:rPr>
              <a:t>Temporal locality</a:t>
            </a:r>
            <a:r>
              <a:rPr lang="zh-CN" altLang="en-US" b="1" dirty="0">
                <a:solidFill>
                  <a:schemeClr val="hlink"/>
                </a:solidFill>
                <a:effectLst/>
                <a:latin typeface="Comic Sans MS" panose="030F0702030302020204" pitchFamily="66" charset="0"/>
              </a:rPr>
              <a:t>）</a:t>
            </a:r>
            <a:r>
              <a:rPr lang="en-US" altLang="zh-CN" b="1" dirty="0">
                <a:effectLst/>
                <a:latin typeface="Comic Sans MS" panose="030F0702030302020204" pitchFamily="66" charset="0"/>
              </a:rPr>
              <a:t> </a:t>
            </a:r>
          </a:p>
          <a:p>
            <a:pPr lvl="1">
              <a:lnSpc>
                <a:spcPts val="3840"/>
              </a:lnSpc>
              <a:spcBef>
                <a:spcPct val="30000"/>
              </a:spcBef>
              <a:defRPr/>
            </a:pPr>
            <a:r>
              <a:rPr lang="zh-CN" altLang="en-US" b="1" dirty="0">
                <a:effectLst/>
                <a:latin typeface="Comic Sans MS" panose="030F0702030302020204" pitchFamily="66" charset="0"/>
              </a:rPr>
              <a:t>最近访问过的项很可能近期将被访问。</a:t>
            </a:r>
            <a:endParaRPr lang="en-US" altLang="zh-CN" b="1" dirty="0">
              <a:effectLst/>
              <a:latin typeface="Comic Sans MS" panose="030F0702030302020204" pitchFamily="66" charset="0"/>
            </a:endParaRPr>
          </a:p>
          <a:p>
            <a:pPr>
              <a:lnSpc>
                <a:spcPts val="3840"/>
              </a:lnSpc>
              <a:spcBef>
                <a:spcPct val="30000"/>
              </a:spcBef>
              <a:defRPr/>
            </a:pPr>
            <a:r>
              <a:rPr lang="zh-CN" altLang="en-US" b="1" dirty="0">
                <a:solidFill>
                  <a:schemeClr val="hlink"/>
                </a:solidFill>
                <a:effectLst/>
                <a:latin typeface="Comic Sans MS" panose="030F0702030302020204" pitchFamily="66" charset="0"/>
              </a:rPr>
              <a:t>空间局部性（</a:t>
            </a:r>
            <a:r>
              <a:rPr lang="en-US" altLang="zh-CN" b="1" dirty="0">
                <a:solidFill>
                  <a:schemeClr val="hlink"/>
                </a:solidFill>
                <a:effectLst/>
                <a:latin typeface="Comic Sans MS" panose="030F0702030302020204" pitchFamily="66" charset="0"/>
              </a:rPr>
              <a:t>Spatial locality</a:t>
            </a:r>
            <a:r>
              <a:rPr lang="zh-CN" altLang="en-US" b="1" dirty="0">
                <a:solidFill>
                  <a:schemeClr val="hlink"/>
                </a:solidFill>
                <a:effectLst/>
                <a:latin typeface="Comic Sans MS" panose="030F0702030302020204" pitchFamily="66" charset="0"/>
              </a:rPr>
              <a:t>）</a:t>
            </a:r>
            <a:r>
              <a:rPr lang="en-US" altLang="zh-CN" b="1" dirty="0">
                <a:solidFill>
                  <a:schemeClr val="hlink"/>
                </a:solidFill>
                <a:effectLst/>
                <a:latin typeface="Comic Sans MS" panose="030F0702030302020204" pitchFamily="66" charset="0"/>
              </a:rPr>
              <a:t> </a:t>
            </a:r>
          </a:p>
          <a:p>
            <a:pPr lvl="1">
              <a:lnSpc>
                <a:spcPts val="3840"/>
              </a:lnSpc>
              <a:spcBef>
                <a:spcPct val="30000"/>
              </a:spcBef>
              <a:defRPr/>
            </a:pPr>
            <a:r>
              <a:rPr lang="zh-CN" altLang="en-US" b="1" dirty="0"/>
              <a:t>地址相近单元的内容趋向于在一定时间内被相近访问。</a:t>
            </a:r>
            <a:endParaRPr lang="en-US" altLang="zh-CN" b="1" dirty="0">
              <a:effectLst/>
              <a:latin typeface="Comic Sans MS" panose="030F0702030302020204" pitchFamily="66" charset="0"/>
            </a:endParaRP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7" name="Text Box 2">
            <a:extLst>
              <a:ext uri="{FF2B5EF4-FFF2-40B4-BE49-F238E27FC236}">
                <a16:creationId xmlns:a16="http://schemas.microsoft.com/office/drawing/2014/main" id="{E6FBEE34-959C-413B-9229-EF332D0160CD}"/>
              </a:ext>
            </a:extLst>
          </p:cNvPr>
          <p:cNvSpPr txBox="1">
            <a:spLocks noChangeArrowheads="1"/>
          </p:cNvSpPr>
          <p:nvPr/>
        </p:nvSpPr>
        <p:spPr bwMode="auto">
          <a:xfrm>
            <a:off x="1905001" y="533400"/>
            <a:ext cx="73056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CC00"/>
                </a:solidFill>
                <a:latin typeface="Arial" panose="020B0604020202020204" pitchFamily="34" charset="0"/>
                <a:ea typeface="宋体" panose="02010600030101010101" pitchFamily="2" charset="-122"/>
              </a:rPr>
              <a:t>暂停（插入</a:t>
            </a:r>
            <a:r>
              <a:rPr lang="en-US" altLang="zh-CN" sz="3000" b="1">
                <a:solidFill>
                  <a:srgbClr val="FFCC00"/>
                </a:solidFill>
                <a:latin typeface="Arial" panose="020B0604020202020204" pitchFamily="34" charset="0"/>
                <a:ea typeface="宋体" panose="02010600030101010101" pitchFamily="2" charset="-122"/>
              </a:rPr>
              <a:t>stall</a:t>
            </a:r>
            <a:r>
              <a:rPr lang="zh-CN" altLang="en-US" sz="3000" b="1">
                <a:solidFill>
                  <a:srgbClr val="FFCC00"/>
                </a:solidFill>
                <a:latin typeface="Arial" panose="020B0604020202020204" pitchFamily="34" charset="0"/>
                <a:ea typeface="宋体" panose="02010600030101010101" pitchFamily="2" charset="-122"/>
              </a:rPr>
              <a:t>到）</a:t>
            </a:r>
            <a:r>
              <a:rPr lang="zh-CN" altLang="en-US" sz="3000" b="1">
                <a:solidFill>
                  <a:srgbClr val="CCFFFF"/>
                </a:solidFill>
                <a:latin typeface="Arial" panose="020B0604020202020204" pitchFamily="34" charset="0"/>
                <a:ea typeface="宋体" panose="02010600030101010101" pitchFamily="2" charset="-122"/>
              </a:rPr>
              <a:t>流水线的实际操作：</a:t>
            </a:r>
          </a:p>
        </p:txBody>
      </p:sp>
      <p:sp>
        <p:nvSpPr>
          <p:cNvPr id="55298" name="Text Box 3">
            <a:extLst>
              <a:ext uri="{FF2B5EF4-FFF2-40B4-BE49-F238E27FC236}">
                <a16:creationId xmlns:a16="http://schemas.microsoft.com/office/drawing/2014/main" id="{DE8D2700-FA40-4A89-92BC-8C91850A5313}"/>
              </a:ext>
            </a:extLst>
          </p:cNvPr>
          <p:cNvSpPr txBox="1">
            <a:spLocks noChangeArrowheads="1"/>
          </p:cNvSpPr>
          <p:nvPr/>
        </p:nvSpPr>
        <p:spPr bwMode="auto">
          <a:xfrm>
            <a:off x="1603376" y="1066800"/>
            <a:ext cx="9356725" cy="553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50000"/>
              </a:lnSpc>
              <a:spcBef>
                <a:spcPct val="0"/>
              </a:spcBef>
              <a:spcAft>
                <a:spcPct val="0"/>
              </a:spcAft>
            </a:pPr>
            <a:r>
              <a:rPr lang="zh-CN" altLang="en-US" sz="2400" b="1">
                <a:solidFill>
                  <a:srgbClr val="CCFFFF"/>
                </a:solidFill>
                <a:latin typeface="Arial" panose="020B0604020202020204" pitchFamily="34" charset="0"/>
                <a:ea typeface="宋体" panose="02010600030101010101" pitchFamily="2" charset="-122"/>
              </a:rPr>
              <a:t>① </a:t>
            </a:r>
            <a:r>
              <a:rPr lang="zh-CN" altLang="en-US" sz="2400" b="1">
                <a:solidFill>
                  <a:srgbClr val="FFFF00"/>
                </a:solidFill>
                <a:latin typeface="Arial" panose="020B0604020202020204" pitchFamily="34" charset="0"/>
                <a:ea typeface="宋体" panose="02010600030101010101" pitchFamily="2" charset="-122"/>
                <a:sym typeface="宋体" panose="02010600030101010101" pitchFamily="2" charset="-122"/>
              </a:rPr>
              <a:t>禁止新</a:t>
            </a:r>
            <a:r>
              <a:rPr lang="en-US" altLang="zh-CN" sz="2400" b="1">
                <a:solidFill>
                  <a:srgbClr val="FFFF00"/>
                </a:solidFill>
                <a:latin typeface="Arial" panose="020B0604020202020204" pitchFamily="34" charset="0"/>
                <a:ea typeface="宋体" panose="02010600030101010101" pitchFamily="2" charset="-122"/>
                <a:sym typeface="宋体" panose="02010600030101010101" pitchFamily="2" charset="-122"/>
              </a:rPr>
              <a:t>PC</a:t>
            </a:r>
            <a:r>
              <a:rPr lang="zh-CN" altLang="en-US" sz="2400" b="1">
                <a:solidFill>
                  <a:srgbClr val="FFFF00"/>
                </a:solidFill>
                <a:latin typeface="Arial" panose="020B0604020202020204" pitchFamily="34" charset="0"/>
                <a:ea typeface="宋体" panose="02010600030101010101" pitchFamily="2" charset="-122"/>
                <a:sym typeface="宋体" panose="02010600030101010101" pitchFamily="2" charset="-122"/>
              </a:rPr>
              <a:t>值打入</a:t>
            </a:r>
            <a:r>
              <a:rPr lang="en-US" altLang="zh-CN" sz="2400" b="1">
                <a:solidFill>
                  <a:srgbClr val="FFFF00"/>
                </a:solidFill>
                <a:latin typeface="Arial" panose="020B0604020202020204" pitchFamily="34" charset="0"/>
                <a:ea typeface="宋体" panose="02010600030101010101" pitchFamily="2" charset="-122"/>
                <a:sym typeface="宋体" panose="02010600030101010101" pitchFamily="2" charset="-122"/>
              </a:rPr>
              <a:t>P</a:t>
            </a:r>
            <a:r>
              <a:rPr lang="zh-CN" altLang="en-US" sz="2400" b="1">
                <a:solidFill>
                  <a:srgbClr val="FFFF00"/>
                </a:solidFill>
                <a:latin typeface="Arial" panose="020B0604020202020204" pitchFamily="34" charset="0"/>
                <a:ea typeface="宋体" panose="02010600030101010101" pitchFamily="2" charset="-122"/>
                <a:sym typeface="宋体" panose="02010600030101010101" pitchFamily="2" charset="-122"/>
              </a:rPr>
              <a:t>C</a:t>
            </a:r>
            <a:r>
              <a:rPr lang="zh-CN" altLang="en-US" b="1">
                <a:solidFill>
                  <a:srgbClr val="FFFF00"/>
                </a:solidFill>
                <a:latin typeface="Arial" panose="020B0604020202020204" pitchFamily="34" charset="0"/>
                <a:ea typeface="宋体" panose="02010600030101010101" pitchFamily="2" charset="-122"/>
                <a:sym typeface="宋体" panose="02010600030101010101" pitchFamily="2" charset="-122"/>
              </a:rPr>
              <a:t>（</a:t>
            </a:r>
            <a:r>
              <a:rPr lang="en-US" altLang="zh-CN" b="1">
                <a:solidFill>
                  <a:srgbClr val="FFFF00"/>
                </a:solidFill>
                <a:latin typeface="Arial" panose="020B0604020202020204" pitchFamily="34" charset="0"/>
                <a:ea typeface="宋体" panose="02010600030101010101" pitchFamily="2" charset="-122"/>
                <a:sym typeface="宋体" panose="02010600030101010101" pitchFamily="2" charset="-122"/>
              </a:rPr>
              <a:t>WPC</a:t>
            </a:r>
            <a:r>
              <a:rPr lang="zh-CN" altLang="en-US" b="1">
                <a:solidFill>
                  <a:srgbClr val="FFFF00"/>
                </a:solidFill>
                <a:latin typeface="Arial" panose="020B0604020202020204" pitchFamily="34" charset="0"/>
                <a:ea typeface="宋体" panose="02010600030101010101" pitchFamily="2" charset="-122"/>
                <a:sym typeface="宋体" panose="02010600030101010101" pitchFamily="2" charset="-122"/>
              </a:rPr>
              <a:t>）</a:t>
            </a:r>
            <a:r>
              <a:rPr lang="en-US" altLang="zh-CN" sz="2400" b="1">
                <a:solidFill>
                  <a:srgbClr val="CCFFFF"/>
                </a:solidFill>
                <a:latin typeface="Arial" panose="020B0604020202020204" pitchFamily="34" charset="0"/>
                <a:ea typeface="宋体" panose="02010600030101010101" pitchFamily="2" charset="-122"/>
              </a:rPr>
              <a:t> </a:t>
            </a:r>
            <a:r>
              <a:rPr lang="zh-CN" altLang="en-US" sz="2400" b="1">
                <a:solidFill>
                  <a:srgbClr val="CCFFFF"/>
                </a:solidFill>
                <a:latin typeface="Arial" panose="020B0604020202020204" pitchFamily="34" charset="0"/>
                <a:ea typeface="宋体" panose="02010600030101010101" pitchFamily="2" charset="-122"/>
              </a:rPr>
              <a:t>；</a:t>
            </a:r>
          </a:p>
          <a:p>
            <a:pPr fontAlgn="base">
              <a:lnSpc>
                <a:spcPct val="150000"/>
              </a:lnSpc>
              <a:spcBef>
                <a:spcPct val="0"/>
              </a:spcBef>
              <a:spcAft>
                <a:spcPct val="0"/>
              </a:spcAft>
            </a:pPr>
            <a:r>
              <a:rPr lang="zh-CN" altLang="en-US" sz="2400" b="1">
                <a:solidFill>
                  <a:srgbClr val="CCFFFF"/>
                </a:solidFill>
                <a:latin typeface="Arial" panose="020B0604020202020204" pitchFamily="34" charset="0"/>
                <a:ea typeface="宋体" panose="02010600030101010101" pitchFamily="2" charset="-122"/>
              </a:rPr>
              <a:t>② </a:t>
            </a:r>
            <a:r>
              <a:rPr lang="zh-CN" altLang="en-US" sz="2400" b="1">
                <a:solidFill>
                  <a:srgbClr val="FFFF00"/>
                </a:solidFill>
                <a:latin typeface="Arial" panose="020B0604020202020204" pitchFamily="34" charset="0"/>
                <a:ea typeface="宋体" panose="02010600030101010101" pitchFamily="2" charset="-122"/>
                <a:sym typeface="宋体" panose="02010600030101010101" pitchFamily="2" charset="-122"/>
              </a:rPr>
              <a:t>禁止新指令打入IR</a:t>
            </a:r>
            <a:r>
              <a:rPr lang="zh-CN" altLang="en-US" b="1">
                <a:solidFill>
                  <a:srgbClr val="FFFF00"/>
                </a:solidFill>
                <a:latin typeface="Arial" panose="020B0604020202020204" pitchFamily="34" charset="0"/>
                <a:ea typeface="宋体" panose="02010600030101010101" pitchFamily="2" charset="-122"/>
                <a:sym typeface="宋体" panose="02010600030101010101" pitchFamily="2" charset="-122"/>
              </a:rPr>
              <a:t>（</a:t>
            </a:r>
            <a:r>
              <a:rPr lang="en-US" altLang="zh-CN" b="1">
                <a:solidFill>
                  <a:srgbClr val="FFFF00"/>
                </a:solidFill>
                <a:latin typeface="Arial" panose="020B0604020202020204" pitchFamily="34" charset="0"/>
                <a:ea typeface="宋体" panose="02010600030101010101" pitchFamily="2" charset="-122"/>
                <a:sym typeface="宋体" panose="02010600030101010101" pitchFamily="2" charset="-122"/>
              </a:rPr>
              <a:t>WIR</a:t>
            </a:r>
            <a:r>
              <a:rPr lang="zh-CN" altLang="en-US" b="1">
                <a:solidFill>
                  <a:srgbClr val="FFFF00"/>
                </a:solidFill>
                <a:latin typeface="Arial" panose="020B0604020202020204" pitchFamily="34" charset="0"/>
                <a:ea typeface="宋体" panose="02010600030101010101" pitchFamily="2" charset="-122"/>
                <a:sym typeface="宋体" panose="02010600030101010101" pitchFamily="2" charset="-122"/>
              </a:rPr>
              <a:t>）</a:t>
            </a:r>
            <a:r>
              <a:rPr lang="zh-CN" altLang="en-US" sz="2400" b="1">
                <a:solidFill>
                  <a:srgbClr val="CCFFFF"/>
                </a:solidFill>
                <a:latin typeface="Arial" panose="020B0604020202020204" pitchFamily="34" charset="0"/>
                <a:ea typeface="宋体" panose="02010600030101010101" pitchFamily="2" charset="-122"/>
                <a:sym typeface="宋体" panose="02010600030101010101" pitchFamily="2" charset="-122"/>
              </a:rPr>
              <a:t>；</a:t>
            </a:r>
            <a:endParaRPr lang="zh-CN" altLang="en-US" sz="2000" b="1">
              <a:solidFill>
                <a:srgbClr val="CCFFFF"/>
              </a:solidFill>
              <a:latin typeface="Arial" panose="020B0604020202020204" pitchFamily="34" charset="0"/>
              <a:ea typeface="宋体" panose="02010600030101010101" pitchFamily="2" charset="-122"/>
              <a:sym typeface="宋体" panose="02010600030101010101" pitchFamily="2" charset="-122"/>
            </a:endParaRPr>
          </a:p>
          <a:p>
            <a:pPr fontAlgn="base">
              <a:lnSpc>
                <a:spcPct val="150000"/>
              </a:lnSpc>
              <a:spcBef>
                <a:spcPct val="0"/>
              </a:spcBef>
              <a:spcAft>
                <a:spcPct val="0"/>
              </a:spcAft>
            </a:pPr>
            <a:r>
              <a:rPr lang="zh-CN" altLang="en-US" sz="2400" b="1">
                <a:solidFill>
                  <a:srgbClr val="CCFFFF"/>
                </a:solidFill>
                <a:latin typeface="Arial" panose="020B0604020202020204" pitchFamily="34" charset="0"/>
                <a:ea typeface="宋体" panose="02010600030101010101" pitchFamily="2" charset="-122"/>
              </a:rPr>
              <a:t>③ </a:t>
            </a:r>
            <a:r>
              <a:rPr lang="zh-CN" altLang="en-US" sz="2400" b="1">
                <a:solidFill>
                  <a:srgbClr val="FFFF00"/>
                </a:solidFill>
                <a:latin typeface="Arial" panose="020B0604020202020204" pitchFamily="34" charset="0"/>
                <a:ea typeface="宋体" panose="02010600030101010101" pitchFamily="2" charset="-122"/>
              </a:rPr>
              <a:t>封锁当前正在译码的指令的写控制信号</a:t>
            </a:r>
            <a:r>
              <a:rPr lang="zh-CN" altLang="en-US" b="1">
                <a:solidFill>
                  <a:srgbClr val="FFFF00"/>
                </a:solidFill>
                <a:latin typeface="Arial" panose="020B0604020202020204" pitchFamily="34" charset="0"/>
                <a:ea typeface="宋体" panose="02010600030101010101" pitchFamily="2" charset="-122"/>
              </a:rPr>
              <a:t>（</a:t>
            </a:r>
            <a:r>
              <a:rPr lang="zh-CN" altLang="en-US" sz="1600" b="1">
                <a:solidFill>
                  <a:srgbClr val="FFFF00"/>
                </a:solidFill>
                <a:latin typeface="Arial" panose="020B0604020202020204" pitchFamily="34" charset="0"/>
                <a:ea typeface="宋体" panose="02010600030101010101" pitchFamily="2" charset="-122"/>
              </a:rPr>
              <a:t>ID_WZ、 ID_WMEM、ID_WREG</a:t>
            </a:r>
            <a:r>
              <a:rPr lang="zh-CN" altLang="en-US" b="1">
                <a:solidFill>
                  <a:srgbClr val="FFFF00"/>
                </a:solidFill>
                <a:latin typeface="Arial" panose="020B0604020202020204" pitchFamily="34" charset="0"/>
                <a:ea typeface="宋体" panose="02010600030101010101" pitchFamily="2" charset="-122"/>
              </a:rPr>
              <a:t>）</a:t>
            </a:r>
          </a:p>
          <a:p>
            <a:pPr fontAlgn="base">
              <a:lnSpc>
                <a:spcPct val="150000"/>
              </a:lnSpc>
              <a:spcBef>
                <a:spcPct val="0"/>
              </a:spcBef>
              <a:spcAft>
                <a:spcPct val="0"/>
              </a:spcAft>
            </a:pPr>
            <a:endParaRPr lang="zh-CN" altLang="en-US" sz="1000" b="1">
              <a:solidFill>
                <a:srgbClr val="66FF33"/>
              </a:solidFill>
              <a:latin typeface="Arial" panose="020B0604020202020204" pitchFamily="34" charset="0"/>
              <a:ea typeface="宋体" panose="02010600030101010101" pitchFamily="2" charset="-122"/>
            </a:endParaRPr>
          </a:p>
          <a:p>
            <a:pPr fontAlgn="base">
              <a:lnSpc>
                <a:spcPct val="150000"/>
              </a:lnSpc>
              <a:spcBef>
                <a:spcPct val="0"/>
              </a:spcBef>
              <a:spcAft>
                <a:spcPct val="0"/>
              </a:spcAft>
            </a:pPr>
            <a:r>
              <a:rPr lang="zh-CN" altLang="en-US" sz="2800" b="1">
                <a:solidFill>
                  <a:srgbClr val="66FF33"/>
                </a:solidFill>
                <a:latin typeface="Arial" panose="020B0604020202020204" pitchFamily="34" charset="0"/>
                <a:ea typeface="宋体" panose="02010600030101010101" pitchFamily="2" charset="-122"/>
              </a:rPr>
              <a:t>因此，暂停流水线的逻辑表达式：</a:t>
            </a:r>
          </a:p>
          <a:p>
            <a:pPr fontAlgn="base">
              <a:lnSpc>
                <a:spcPct val="150000"/>
              </a:lnSpc>
              <a:spcBef>
                <a:spcPct val="0"/>
              </a:spcBef>
              <a:spcAft>
                <a:spcPct val="0"/>
              </a:spcAft>
            </a:pPr>
            <a:r>
              <a:rPr lang="zh-CN" altLang="en-US" sz="2800" b="1">
                <a:solidFill>
                  <a:srgbClr val="CCFFFF"/>
                </a:solidFill>
                <a:latin typeface="Arial" panose="020B0604020202020204" pitchFamily="34" charset="0"/>
                <a:ea typeface="宋体" panose="02010600030101010101" pitchFamily="2" charset="-122"/>
              </a:rPr>
              <a:t>            </a:t>
            </a:r>
            <a:r>
              <a:rPr lang="zh-CN" altLang="en-US" sz="2400" b="1">
                <a:solidFill>
                  <a:srgbClr val="CCFFFF"/>
                </a:solidFill>
                <a:latin typeface="Arial" panose="020B0604020202020204" pitchFamily="34" charset="0"/>
                <a:ea typeface="宋体" panose="02010600030101010101" pitchFamily="2" charset="-122"/>
              </a:rPr>
              <a:t>WPC </a:t>
            </a:r>
            <a:r>
              <a:rPr lang="en-US" altLang="zh-CN" sz="2400" b="1">
                <a:solidFill>
                  <a:srgbClr val="CCFFFF"/>
                </a:solidFill>
                <a:latin typeface="Arial" panose="020B0604020202020204" pitchFamily="34" charset="0"/>
                <a:ea typeface="宋体" panose="02010600030101010101" pitchFamily="2" charset="-122"/>
              </a:rPr>
              <a:t>= </a:t>
            </a:r>
            <a:endParaRPr lang="zh-CN" altLang="en-US" sz="2800" b="1">
              <a:solidFill>
                <a:srgbClr val="CCFFFF"/>
              </a:solidFill>
              <a:latin typeface="Arial" panose="020B0604020202020204" pitchFamily="34" charset="0"/>
              <a:ea typeface="宋体" panose="02010600030101010101" pitchFamily="2" charset="-122"/>
            </a:endParaRPr>
          </a:p>
          <a:p>
            <a:pPr fontAlgn="base">
              <a:lnSpc>
                <a:spcPct val="150000"/>
              </a:lnSpc>
              <a:spcBef>
                <a:spcPct val="0"/>
              </a:spcBef>
              <a:spcAft>
                <a:spcPct val="0"/>
              </a:spcAft>
            </a:pPr>
            <a:r>
              <a:rPr lang="zh-CN" altLang="en-US" sz="2800" b="1">
                <a:solidFill>
                  <a:srgbClr val="CCFFFF"/>
                </a:solidFill>
                <a:latin typeface="Arial" panose="020B0604020202020204" pitchFamily="34" charset="0"/>
                <a:ea typeface="宋体" panose="02010600030101010101" pitchFamily="2" charset="-122"/>
              </a:rPr>
              <a:t>            </a:t>
            </a:r>
            <a:r>
              <a:rPr lang="zh-CN" altLang="en-US" sz="2400" b="1">
                <a:solidFill>
                  <a:srgbClr val="CCFFFF"/>
                </a:solidFill>
                <a:latin typeface="Arial" panose="020B0604020202020204" pitchFamily="34" charset="0"/>
                <a:ea typeface="宋体" panose="02010600030101010101" pitchFamily="2" charset="-122"/>
              </a:rPr>
              <a:t>WIR  </a:t>
            </a:r>
            <a:r>
              <a:rPr lang="en-US" altLang="zh-CN" sz="2400" b="1">
                <a:solidFill>
                  <a:srgbClr val="CCFFFF"/>
                </a:solidFill>
                <a:latin typeface="Arial" panose="020B0604020202020204" pitchFamily="34" charset="0"/>
                <a:ea typeface="宋体" panose="02010600030101010101" pitchFamily="2" charset="-122"/>
              </a:rPr>
              <a:t>= </a:t>
            </a:r>
            <a:endParaRPr lang="zh-CN" altLang="en-US" sz="2800" b="1">
              <a:solidFill>
                <a:srgbClr val="CCFFFF"/>
              </a:solidFill>
              <a:latin typeface="Arial" panose="020B0604020202020204" pitchFamily="34" charset="0"/>
              <a:ea typeface="宋体" panose="02010600030101010101" pitchFamily="2" charset="-122"/>
            </a:endParaRPr>
          </a:p>
          <a:p>
            <a:pPr fontAlgn="base">
              <a:lnSpc>
                <a:spcPct val="150000"/>
              </a:lnSpc>
              <a:spcBef>
                <a:spcPct val="0"/>
              </a:spcBef>
              <a:spcAft>
                <a:spcPct val="0"/>
              </a:spcAft>
            </a:pPr>
            <a:r>
              <a:rPr lang="zh-CN" altLang="en-US" sz="2400" b="1">
                <a:solidFill>
                  <a:srgbClr val="CCFFFF"/>
                </a:solidFill>
                <a:latin typeface="Arial" panose="020B0604020202020204" pitchFamily="34" charset="0"/>
                <a:ea typeface="宋体" panose="02010600030101010101" pitchFamily="2" charset="-122"/>
              </a:rPr>
              <a:t>          ID_WZ  </a:t>
            </a:r>
            <a:r>
              <a:rPr lang="en-US" altLang="zh-CN" sz="2400" b="1">
                <a:solidFill>
                  <a:srgbClr val="CCFFFF"/>
                </a:solidFill>
                <a:latin typeface="Arial" panose="020B0604020202020204" pitchFamily="34" charset="0"/>
                <a:ea typeface="宋体" panose="02010600030101010101" pitchFamily="2" charset="-122"/>
              </a:rPr>
              <a:t>=</a:t>
            </a:r>
            <a:r>
              <a:rPr lang="zh-CN" altLang="en-US" sz="2400" b="1">
                <a:solidFill>
                  <a:srgbClr val="CCFFFF"/>
                </a:solidFill>
                <a:latin typeface="Arial" panose="020B0604020202020204" pitchFamily="34" charset="0"/>
                <a:ea typeface="宋体" panose="02010600030101010101" pitchFamily="2" charset="-122"/>
              </a:rPr>
              <a:t>                    Decoder_WZ</a:t>
            </a:r>
          </a:p>
          <a:p>
            <a:pPr fontAlgn="base">
              <a:lnSpc>
                <a:spcPct val="150000"/>
              </a:lnSpc>
              <a:spcBef>
                <a:spcPct val="0"/>
              </a:spcBef>
              <a:spcAft>
                <a:spcPct val="0"/>
              </a:spcAft>
            </a:pPr>
            <a:r>
              <a:rPr lang="zh-CN" altLang="en-US" sz="2400" b="1">
                <a:solidFill>
                  <a:srgbClr val="CCFFFF"/>
                </a:solidFill>
                <a:latin typeface="Arial" panose="020B0604020202020204" pitchFamily="34" charset="0"/>
                <a:ea typeface="宋体" panose="02010600030101010101" pitchFamily="2" charset="-122"/>
              </a:rPr>
              <a:t>     ID_WMEM </a:t>
            </a:r>
            <a:r>
              <a:rPr lang="en-US" altLang="zh-CN" sz="2400" b="1">
                <a:solidFill>
                  <a:srgbClr val="CCFFFF"/>
                </a:solidFill>
                <a:latin typeface="Arial" panose="020B0604020202020204" pitchFamily="34" charset="0"/>
                <a:ea typeface="宋体" panose="02010600030101010101" pitchFamily="2" charset="-122"/>
              </a:rPr>
              <a:t>=</a:t>
            </a:r>
            <a:r>
              <a:rPr lang="zh-CN" altLang="en-US" sz="2400" b="1">
                <a:solidFill>
                  <a:srgbClr val="CCFFFF"/>
                </a:solidFill>
                <a:latin typeface="Arial" panose="020B0604020202020204" pitchFamily="34" charset="0"/>
                <a:ea typeface="宋体" panose="02010600030101010101" pitchFamily="2" charset="-122"/>
              </a:rPr>
              <a:t>　　　        Decoder_WMEM</a:t>
            </a:r>
          </a:p>
          <a:p>
            <a:pPr fontAlgn="base">
              <a:lnSpc>
                <a:spcPct val="150000"/>
              </a:lnSpc>
              <a:spcBef>
                <a:spcPct val="0"/>
              </a:spcBef>
              <a:spcAft>
                <a:spcPct val="0"/>
              </a:spcAft>
            </a:pPr>
            <a:r>
              <a:rPr lang="zh-CN" altLang="en-US" sz="2400" b="1">
                <a:solidFill>
                  <a:srgbClr val="CCFFFF"/>
                </a:solidFill>
                <a:latin typeface="Arial" panose="020B0604020202020204" pitchFamily="34" charset="0"/>
                <a:ea typeface="宋体" panose="02010600030101010101" pitchFamily="2" charset="-122"/>
              </a:rPr>
              <a:t>      ID_WREG </a:t>
            </a:r>
            <a:r>
              <a:rPr lang="en-US" altLang="zh-CN" sz="2400" b="1">
                <a:solidFill>
                  <a:srgbClr val="CCFFFF"/>
                </a:solidFill>
                <a:latin typeface="Arial" panose="020B0604020202020204" pitchFamily="34" charset="0"/>
                <a:ea typeface="宋体" panose="02010600030101010101" pitchFamily="2" charset="-122"/>
              </a:rPr>
              <a:t>=       </a:t>
            </a:r>
            <a:r>
              <a:rPr lang="zh-CN" altLang="en-US" sz="2400" b="1">
                <a:solidFill>
                  <a:srgbClr val="CCFFFF"/>
                </a:solidFill>
                <a:latin typeface="Arial" panose="020B0604020202020204" pitchFamily="34" charset="0"/>
                <a:ea typeface="宋体" panose="02010600030101010101" pitchFamily="2" charset="-122"/>
              </a:rPr>
              <a:t>　　　 Decoder_REG</a:t>
            </a:r>
          </a:p>
        </p:txBody>
      </p:sp>
      <p:grpSp>
        <p:nvGrpSpPr>
          <p:cNvPr id="55299" name="组合 28">
            <a:extLst>
              <a:ext uri="{FF2B5EF4-FFF2-40B4-BE49-F238E27FC236}">
                <a16:creationId xmlns:a16="http://schemas.microsoft.com/office/drawing/2014/main" id="{DFC69986-44D8-40F5-86DE-82FDB5BA055E}"/>
              </a:ext>
            </a:extLst>
          </p:cNvPr>
          <p:cNvGrpSpPr>
            <a:grpSpLocks/>
          </p:cNvGrpSpPr>
          <p:nvPr/>
        </p:nvGrpSpPr>
        <p:grpSpPr bwMode="auto">
          <a:xfrm>
            <a:off x="3890964" y="6096001"/>
            <a:ext cx="1463675" cy="461963"/>
            <a:chOff x="5791200" y="4038600"/>
            <a:chExt cx="1463862" cy="461665"/>
          </a:xfrm>
        </p:grpSpPr>
        <p:sp>
          <p:nvSpPr>
            <p:cNvPr id="55300" name="Rectangle 10">
              <a:extLst>
                <a:ext uri="{FF2B5EF4-FFF2-40B4-BE49-F238E27FC236}">
                  <a16:creationId xmlns:a16="http://schemas.microsoft.com/office/drawing/2014/main" id="{91068B87-431D-4DFF-BBE3-54471DE54F16}"/>
                </a:ext>
              </a:extLst>
            </p:cNvPr>
            <p:cNvSpPr>
              <a:spLocks noChangeArrowheads="1"/>
            </p:cNvSpPr>
            <p:nvPr/>
          </p:nvSpPr>
          <p:spPr bwMode="auto">
            <a:xfrm>
              <a:off x="5791200" y="4038600"/>
              <a:ext cx="1463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400" b="1">
                  <a:solidFill>
                    <a:srgbClr val="CCFFFF"/>
                  </a:solidFill>
                  <a:latin typeface="Garamond" panose="02020404030301010803" pitchFamily="18" charset="0"/>
                  <a:ea typeface="宋体" panose="02010600030101010101" pitchFamily="2" charset="-122"/>
                </a:rPr>
                <a:t>  DEPEN</a:t>
              </a:r>
            </a:p>
          </p:txBody>
        </p:sp>
        <p:sp>
          <p:nvSpPr>
            <p:cNvPr id="55301" name="Line 13">
              <a:extLst>
                <a:ext uri="{FF2B5EF4-FFF2-40B4-BE49-F238E27FC236}">
                  <a16:creationId xmlns:a16="http://schemas.microsoft.com/office/drawing/2014/main" id="{BD4C6215-1BED-4D2B-9D32-D3C1D55F4CCF}"/>
                </a:ext>
              </a:extLst>
            </p:cNvPr>
            <p:cNvSpPr>
              <a:spLocks noChangeShapeType="1"/>
            </p:cNvSpPr>
            <p:nvPr/>
          </p:nvSpPr>
          <p:spPr bwMode="auto">
            <a:xfrm>
              <a:off x="6096000" y="4038600"/>
              <a:ext cx="990600" cy="0"/>
            </a:xfrm>
            <a:prstGeom prst="line">
              <a:avLst/>
            </a:prstGeom>
            <a:noFill/>
            <a:ln w="28575">
              <a:solidFill>
                <a:srgbClr val="CCFF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nvGrpSpPr>
          <p:cNvPr id="55302" name="组合 31">
            <a:extLst>
              <a:ext uri="{FF2B5EF4-FFF2-40B4-BE49-F238E27FC236}">
                <a16:creationId xmlns:a16="http://schemas.microsoft.com/office/drawing/2014/main" id="{9FCBC23B-E6A6-4F4C-9D7A-D128865CE257}"/>
              </a:ext>
            </a:extLst>
          </p:cNvPr>
          <p:cNvGrpSpPr>
            <a:grpSpLocks/>
          </p:cNvGrpSpPr>
          <p:nvPr/>
        </p:nvGrpSpPr>
        <p:grpSpPr bwMode="auto">
          <a:xfrm>
            <a:off x="3890964" y="5562601"/>
            <a:ext cx="1463675" cy="461963"/>
            <a:chOff x="5791200" y="3048000"/>
            <a:chExt cx="1463862" cy="461665"/>
          </a:xfrm>
        </p:grpSpPr>
        <p:sp>
          <p:nvSpPr>
            <p:cNvPr id="55303" name="Rectangle 10">
              <a:extLst>
                <a:ext uri="{FF2B5EF4-FFF2-40B4-BE49-F238E27FC236}">
                  <a16:creationId xmlns:a16="http://schemas.microsoft.com/office/drawing/2014/main" id="{07DF47B4-A25C-4FA1-9D07-A84C73364212}"/>
                </a:ext>
              </a:extLst>
            </p:cNvPr>
            <p:cNvSpPr>
              <a:spLocks noChangeArrowheads="1"/>
            </p:cNvSpPr>
            <p:nvPr/>
          </p:nvSpPr>
          <p:spPr bwMode="auto">
            <a:xfrm>
              <a:off x="5791200" y="3048000"/>
              <a:ext cx="1463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400" b="1">
                  <a:solidFill>
                    <a:srgbClr val="CCFFFF"/>
                  </a:solidFill>
                  <a:latin typeface="Garamond" panose="02020404030301010803" pitchFamily="18" charset="0"/>
                  <a:ea typeface="宋体" panose="02010600030101010101" pitchFamily="2" charset="-122"/>
                </a:rPr>
                <a:t>  DEPEN</a:t>
              </a:r>
            </a:p>
          </p:txBody>
        </p:sp>
        <p:sp>
          <p:nvSpPr>
            <p:cNvPr id="55304" name="Line 13">
              <a:extLst>
                <a:ext uri="{FF2B5EF4-FFF2-40B4-BE49-F238E27FC236}">
                  <a16:creationId xmlns:a16="http://schemas.microsoft.com/office/drawing/2014/main" id="{140E9790-EF6F-4D03-A740-0DD5A7E9050B}"/>
                </a:ext>
              </a:extLst>
            </p:cNvPr>
            <p:cNvSpPr>
              <a:spLocks noChangeShapeType="1"/>
            </p:cNvSpPr>
            <p:nvPr/>
          </p:nvSpPr>
          <p:spPr bwMode="auto">
            <a:xfrm>
              <a:off x="6096000" y="3048000"/>
              <a:ext cx="990600" cy="0"/>
            </a:xfrm>
            <a:prstGeom prst="line">
              <a:avLst/>
            </a:prstGeom>
            <a:noFill/>
            <a:ln w="28575">
              <a:solidFill>
                <a:srgbClr val="CCFF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nvGrpSpPr>
          <p:cNvPr id="55305" name="组合 34">
            <a:extLst>
              <a:ext uri="{FF2B5EF4-FFF2-40B4-BE49-F238E27FC236}">
                <a16:creationId xmlns:a16="http://schemas.microsoft.com/office/drawing/2014/main" id="{23DBDFD8-6004-4DD8-A8C8-C6B022A27B55}"/>
              </a:ext>
            </a:extLst>
          </p:cNvPr>
          <p:cNvGrpSpPr>
            <a:grpSpLocks/>
          </p:cNvGrpSpPr>
          <p:nvPr/>
        </p:nvGrpSpPr>
        <p:grpSpPr bwMode="auto">
          <a:xfrm>
            <a:off x="3889376" y="5029201"/>
            <a:ext cx="1463675" cy="461963"/>
            <a:chOff x="5791200" y="3048000"/>
            <a:chExt cx="1463862" cy="461665"/>
          </a:xfrm>
        </p:grpSpPr>
        <p:sp>
          <p:nvSpPr>
            <p:cNvPr id="55306" name="Rectangle 10">
              <a:extLst>
                <a:ext uri="{FF2B5EF4-FFF2-40B4-BE49-F238E27FC236}">
                  <a16:creationId xmlns:a16="http://schemas.microsoft.com/office/drawing/2014/main" id="{A3A95B74-3B09-4797-998E-B229314AC387}"/>
                </a:ext>
              </a:extLst>
            </p:cNvPr>
            <p:cNvSpPr>
              <a:spLocks noChangeArrowheads="1"/>
            </p:cNvSpPr>
            <p:nvPr/>
          </p:nvSpPr>
          <p:spPr bwMode="auto">
            <a:xfrm>
              <a:off x="5791200" y="3048000"/>
              <a:ext cx="1463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400" b="1">
                  <a:solidFill>
                    <a:srgbClr val="CCFFFF"/>
                  </a:solidFill>
                  <a:latin typeface="Garamond" panose="02020404030301010803" pitchFamily="18" charset="0"/>
                  <a:ea typeface="宋体" panose="02010600030101010101" pitchFamily="2" charset="-122"/>
                </a:rPr>
                <a:t>  DEPEN</a:t>
              </a:r>
            </a:p>
          </p:txBody>
        </p:sp>
        <p:sp>
          <p:nvSpPr>
            <p:cNvPr id="55307" name="Line 13">
              <a:extLst>
                <a:ext uri="{FF2B5EF4-FFF2-40B4-BE49-F238E27FC236}">
                  <a16:creationId xmlns:a16="http://schemas.microsoft.com/office/drawing/2014/main" id="{6714608D-3F47-4F01-B414-22E95A6B2894}"/>
                </a:ext>
              </a:extLst>
            </p:cNvPr>
            <p:cNvSpPr>
              <a:spLocks noChangeShapeType="1"/>
            </p:cNvSpPr>
            <p:nvPr/>
          </p:nvSpPr>
          <p:spPr bwMode="auto">
            <a:xfrm>
              <a:off x="6096000" y="3048000"/>
              <a:ext cx="990600" cy="0"/>
            </a:xfrm>
            <a:prstGeom prst="line">
              <a:avLst/>
            </a:prstGeom>
            <a:noFill/>
            <a:ln w="28575">
              <a:solidFill>
                <a:srgbClr val="CCFF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nvGrpSpPr>
          <p:cNvPr id="55308" name="组合 37">
            <a:extLst>
              <a:ext uri="{FF2B5EF4-FFF2-40B4-BE49-F238E27FC236}">
                <a16:creationId xmlns:a16="http://schemas.microsoft.com/office/drawing/2014/main" id="{A4A95B3B-492E-41D9-ADC6-9C3D952472ED}"/>
              </a:ext>
            </a:extLst>
          </p:cNvPr>
          <p:cNvGrpSpPr>
            <a:grpSpLocks/>
          </p:cNvGrpSpPr>
          <p:nvPr/>
        </p:nvGrpSpPr>
        <p:grpSpPr bwMode="auto">
          <a:xfrm>
            <a:off x="3890964" y="4419601"/>
            <a:ext cx="1463675" cy="461963"/>
            <a:chOff x="5791200" y="3048000"/>
            <a:chExt cx="1463862" cy="461665"/>
          </a:xfrm>
        </p:grpSpPr>
        <p:sp>
          <p:nvSpPr>
            <p:cNvPr id="55309" name="Rectangle 10">
              <a:extLst>
                <a:ext uri="{FF2B5EF4-FFF2-40B4-BE49-F238E27FC236}">
                  <a16:creationId xmlns:a16="http://schemas.microsoft.com/office/drawing/2014/main" id="{F48EEE5A-95AA-44F4-8861-799106B898AD}"/>
                </a:ext>
              </a:extLst>
            </p:cNvPr>
            <p:cNvSpPr>
              <a:spLocks noChangeArrowheads="1"/>
            </p:cNvSpPr>
            <p:nvPr/>
          </p:nvSpPr>
          <p:spPr bwMode="auto">
            <a:xfrm>
              <a:off x="5791200" y="3048000"/>
              <a:ext cx="1463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400" b="1">
                  <a:solidFill>
                    <a:srgbClr val="CCFFFF"/>
                  </a:solidFill>
                  <a:latin typeface="Garamond" panose="02020404030301010803" pitchFamily="18" charset="0"/>
                  <a:ea typeface="宋体" panose="02010600030101010101" pitchFamily="2" charset="-122"/>
                </a:rPr>
                <a:t>  DEPEN</a:t>
              </a:r>
            </a:p>
          </p:txBody>
        </p:sp>
        <p:sp>
          <p:nvSpPr>
            <p:cNvPr id="55310" name="Line 13">
              <a:extLst>
                <a:ext uri="{FF2B5EF4-FFF2-40B4-BE49-F238E27FC236}">
                  <a16:creationId xmlns:a16="http://schemas.microsoft.com/office/drawing/2014/main" id="{647F3F5F-2F84-49D3-AC40-2DD05B3372BE}"/>
                </a:ext>
              </a:extLst>
            </p:cNvPr>
            <p:cNvSpPr>
              <a:spLocks noChangeShapeType="1"/>
            </p:cNvSpPr>
            <p:nvPr/>
          </p:nvSpPr>
          <p:spPr bwMode="auto">
            <a:xfrm>
              <a:off x="6096000" y="3048000"/>
              <a:ext cx="990600" cy="0"/>
            </a:xfrm>
            <a:prstGeom prst="line">
              <a:avLst/>
            </a:prstGeom>
            <a:noFill/>
            <a:ln w="28575">
              <a:solidFill>
                <a:srgbClr val="CCFF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grpSp>
        <p:nvGrpSpPr>
          <p:cNvPr id="55311" name="组合 40">
            <a:extLst>
              <a:ext uri="{FF2B5EF4-FFF2-40B4-BE49-F238E27FC236}">
                <a16:creationId xmlns:a16="http://schemas.microsoft.com/office/drawing/2014/main" id="{BD16F537-AE87-4FFF-B8FD-C0F22019CEE9}"/>
              </a:ext>
            </a:extLst>
          </p:cNvPr>
          <p:cNvGrpSpPr>
            <a:grpSpLocks/>
          </p:cNvGrpSpPr>
          <p:nvPr/>
        </p:nvGrpSpPr>
        <p:grpSpPr bwMode="auto">
          <a:xfrm>
            <a:off x="3814764" y="3810001"/>
            <a:ext cx="1463675" cy="461963"/>
            <a:chOff x="5791200" y="3048000"/>
            <a:chExt cx="1463862" cy="461665"/>
          </a:xfrm>
        </p:grpSpPr>
        <p:sp>
          <p:nvSpPr>
            <p:cNvPr id="55312" name="Rectangle 10">
              <a:extLst>
                <a:ext uri="{FF2B5EF4-FFF2-40B4-BE49-F238E27FC236}">
                  <a16:creationId xmlns:a16="http://schemas.microsoft.com/office/drawing/2014/main" id="{0C7D0170-431A-45C7-9363-4A548F5A1748}"/>
                </a:ext>
              </a:extLst>
            </p:cNvPr>
            <p:cNvSpPr>
              <a:spLocks noChangeArrowheads="1"/>
            </p:cNvSpPr>
            <p:nvPr/>
          </p:nvSpPr>
          <p:spPr bwMode="auto">
            <a:xfrm>
              <a:off x="5791200" y="3048000"/>
              <a:ext cx="1463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400" b="1">
                  <a:solidFill>
                    <a:srgbClr val="CCFFFF"/>
                  </a:solidFill>
                  <a:latin typeface="Garamond" panose="02020404030301010803" pitchFamily="18" charset="0"/>
                  <a:ea typeface="宋体" panose="02010600030101010101" pitchFamily="2" charset="-122"/>
                </a:rPr>
                <a:t>  DEPEN</a:t>
              </a:r>
            </a:p>
          </p:txBody>
        </p:sp>
        <p:sp>
          <p:nvSpPr>
            <p:cNvPr id="55313" name="Line 13">
              <a:extLst>
                <a:ext uri="{FF2B5EF4-FFF2-40B4-BE49-F238E27FC236}">
                  <a16:creationId xmlns:a16="http://schemas.microsoft.com/office/drawing/2014/main" id="{7EE1B3B7-1A9E-4173-8377-1A6D877EB774}"/>
                </a:ext>
              </a:extLst>
            </p:cNvPr>
            <p:cNvSpPr>
              <a:spLocks noChangeShapeType="1"/>
            </p:cNvSpPr>
            <p:nvPr/>
          </p:nvSpPr>
          <p:spPr bwMode="auto">
            <a:xfrm>
              <a:off x="6096000" y="3048000"/>
              <a:ext cx="990600" cy="0"/>
            </a:xfrm>
            <a:prstGeom prst="line">
              <a:avLst/>
            </a:prstGeom>
            <a:noFill/>
            <a:ln w="28575">
              <a:solidFill>
                <a:srgbClr val="CCFF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55314" name="灯片编号占位符 18">
            <a:extLst>
              <a:ext uri="{FF2B5EF4-FFF2-40B4-BE49-F238E27FC236}">
                <a16:creationId xmlns:a16="http://schemas.microsoft.com/office/drawing/2014/main" id="{E5D44D42-7386-43EF-91B8-07C693D3B4AC}"/>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35ACF999-B1DF-40F8-B3C4-8CD95DAADA20}" type="slidenum">
              <a:rPr lang="en-US" altLang="zh-CN">
                <a:solidFill>
                  <a:srgbClr val="FFFFFF"/>
                </a:solidFill>
                <a:ea typeface="宋体" panose="02010600030101010101" pitchFamily="2" charset="-122"/>
              </a:rPr>
              <a:pPr fontAlgn="base">
                <a:spcBef>
                  <a:spcPct val="0"/>
                </a:spcBef>
                <a:spcAft>
                  <a:spcPct val="0"/>
                </a:spcAft>
              </a:pPr>
              <a:t>390</a:t>
            </a:fld>
            <a:endParaRPr lang="en-US" altLang="zh-CN">
              <a:solidFill>
                <a:srgbClr val="FFFFFF"/>
              </a:solidFill>
              <a:ea typeface="宋体" panose="02010600030101010101" pitchFamily="2" charset="-122"/>
            </a:endParaRPr>
          </a:p>
        </p:txBody>
      </p:sp>
      <p:grpSp>
        <p:nvGrpSpPr>
          <p:cNvPr id="55315" name="Group 9">
            <a:extLst>
              <a:ext uri="{FF2B5EF4-FFF2-40B4-BE49-F238E27FC236}">
                <a16:creationId xmlns:a16="http://schemas.microsoft.com/office/drawing/2014/main" id="{BD68078E-1176-4B7A-A10A-A3F3535FE511}"/>
              </a:ext>
            </a:extLst>
          </p:cNvPr>
          <p:cNvGrpSpPr>
            <a:grpSpLocks/>
          </p:cNvGrpSpPr>
          <p:nvPr/>
        </p:nvGrpSpPr>
        <p:grpSpPr bwMode="auto">
          <a:xfrm>
            <a:off x="7404101" y="2747964"/>
            <a:ext cx="3128963" cy="2281237"/>
            <a:chOff x="531" y="1920"/>
            <a:chExt cx="2688" cy="2064"/>
          </a:xfrm>
        </p:grpSpPr>
        <p:pic>
          <p:nvPicPr>
            <p:cNvPr id="55316" name="Picture 2">
              <a:extLst>
                <a:ext uri="{FF2B5EF4-FFF2-40B4-BE49-F238E27FC236}">
                  <a16:creationId xmlns:a16="http://schemas.microsoft.com/office/drawing/2014/main" id="{3D19C864-7B5C-4F56-9C29-2866713FD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 y="1920"/>
              <a:ext cx="268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7" name="Text Box 8">
              <a:extLst>
                <a:ext uri="{FF2B5EF4-FFF2-40B4-BE49-F238E27FC236}">
                  <a16:creationId xmlns:a16="http://schemas.microsoft.com/office/drawing/2014/main" id="{9C601E62-E431-4A14-B3DF-BEFFCE4DA70A}"/>
                </a:ext>
              </a:extLst>
            </p:cNvPr>
            <p:cNvSpPr txBox="1">
              <a:spLocks noChangeArrowheads="1"/>
            </p:cNvSpPr>
            <p:nvPr/>
          </p:nvSpPr>
          <p:spPr bwMode="auto">
            <a:xfrm>
              <a:off x="1413" y="3182"/>
              <a:ext cx="621" cy="1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800" b="1">
                  <a:solidFill>
                    <a:srgbClr val="000514"/>
                  </a:solidFill>
                  <a:latin typeface="Garamond" panose="02020404030301010803" pitchFamily="18" charset="0"/>
                  <a:ea typeface="宋体" panose="02010600030101010101" pitchFamily="2" charset="-122"/>
                </a:rPr>
                <a:t>DEPEN</a:t>
              </a:r>
            </a:p>
          </p:txBody>
        </p:sp>
      </p:grpSp>
      <p:sp>
        <p:nvSpPr>
          <p:cNvPr id="2" name="右大括号 1">
            <a:extLst>
              <a:ext uri="{FF2B5EF4-FFF2-40B4-BE49-F238E27FC236}">
                <a16:creationId xmlns:a16="http://schemas.microsoft.com/office/drawing/2014/main" id="{C0D68884-DC1E-4281-AE65-EE8E2B6D9D94}"/>
              </a:ext>
            </a:extLst>
          </p:cNvPr>
          <p:cNvSpPr/>
          <p:nvPr/>
        </p:nvSpPr>
        <p:spPr>
          <a:xfrm>
            <a:off x="7978775" y="5207000"/>
            <a:ext cx="342900" cy="1296988"/>
          </a:xfrm>
          <a:prstGeom prst="rightBrace">
            <a:avLst>
              <a:gd name="adj1" fmla="val 8333"/>
              <a:gd name="adj2" fmla="val 52388"/>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55319" name="TextBox 23">
            <a:extLst>
              <a:ext uri="{FF2B5EF4-FFF2-40B4-BE49-F238E27FC236}">
                <a16:creationId xmlns:a16="http://schemas.microsoft.com/office/drawing/2014/main" id="{4E468B8F-9D31-4AC1-85D2-B55A96966D41}"/>
              </a:ext>
            </a:extLst>
          </p:cNvPr>
          <p:cNvSpPr txBox="1">
            <a:spLocks noChangeArrowheads="1"/>
          </p:cNvSpPr>
          <p:nvPr/>
        </p:nvSpPr>
        <p:spPr bwMode="auto">
          <a:xfrm>
            <a:off x="8385175" y="5641976"/>
            <a:ext cx="28194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FFFF00"/>
                </a:solidFill>
                <a:latin typeface="Garamond" panose="02020404030301010803" pitchFamily="18" charset="0"/>
                <a:ea typeface="宋体" panose="02010600030101010101" pitchFamily="2" charset="-122"/>
              </a:rPr>
              <a:t>修改控制信号</a:t>
            </a:r>
          </a:p>
        </p:txBody>
      </p:sp>
      <p:sp>
        <p:nvSpPr>
          <p:cNvPr id="26" name="右大括号 25">
            <a:extLst>
              <a:ext uri="{FF2B5EF4-FFF2-40B4-BE49-F238E27FC236}">
                <a16:creationId xmlns:a16="http://schemas.microsoft.com/office/drawing/2014/main" id="{65D7D57E-DBDB-4EBF-A43C-09D1442DA68D}"/>
              </a:ext>
            </a:extLst>
          </p:cNvPr>
          <p:cNvSpPr/>
          <p:nvPr/>
        </p:nvSpPr>
        <p:spPr>
          <a:xfrm>
            <a:off x="5445125" y="3937001"/>
            <a:ext cx="211138" cy="766763"/>
          </a:xfrm>
          <a:prstGeom prst="rightBrace">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55321" name="TextBox 3">
            <a:extLst>
              <a:ext uri="{FF2B5EF4-FFF2-40B4-BE49-F238E27FC236}">
                <a16:creationId xmlns:a16="http://schemas.microsoft.com/office/drawing/2014/main" id="{FD1DDDEE-BBAF-486F-AC5E-759D5CBA0C7C}"/>
              </a:ext>
            </a:extLst>
          </p:cNvPr>
          <p:cNvSpPr txBox="1">
            <a:spLocks noChangeArrowheads="1"/>
          </p:cNvSpPr>
          <p:nvPr/>
        </p:nvSpPr>
        <p:spPr bwMode="auto">
          <a:xfrm>
            <a:off x="5622925" y="4133850"/>
            <a:ext cx="2819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FFFF00"/>
                </a:solidFill>
                <a:latin typeface="Garamond" panose="02020404030301010803" pitchFamily="18" charset="0"/>
                <a:ea typeface="宋体" panose="02010600030101010101" pitchFamily="2" charset="-122"/>
              </a:rPr>
              <a:t>新增控制信号</a:t>
            </a: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321" name="Group 12">
            <a:extLst>
              <a:ext uri="{FF2B5EF4-FFF2-40B4-BE49-F238E27FC236}">
                <a16:creationId xmlns:a16="http://schemas.microsoft.com/office/drawing/2014/main" id="{26E4D651-7DF5-492E-B973-AB422FB151E2}"/>
              </a:ext>
            </a:extLst>
          </p:cNvPr>
          <p:cNvGrpSpPr>
            <a:grpSpLocks/>
          </p:cNvGrpSpPr>
          <p:nvPr/>
        </p:nvGrpSpPr>
        <p:grpSpPr bwMode="auto">
          <a:xfrm>
            <a:off x="1501775" y="820738"/>
            <a:ext cx="9144000" cy="5588000"/>
            <a:chOff x="0" y="288"/>
            <a:chExt cx="5760" cy="3520"/>
          </a:xfrm>
        </p:grpSpPr>
        <p:grpSp>
          <p:nvGrpSpPr>
            <p:cNvPr id="56322" name="Group 6">
              <a:extLst>
                <a:ext uri="{FF2B5EF4-FFF2-40B4-BE49-F238E27FC236}">
                  <a16:creationId xmlns:a16="http://schemas.microsoft.com/office/drawing/2014/main" id="{DFDF764C-ACF7-4CAD-8E13-B11CFC6C7294}"/>
                </a:ext>
              </a:extLst>
            </p:cNvPr>
            <p:cNvGrpSpPr>
              <a:grpSpLocks/>
            </p:cNvGrpSpPr>
            <p:nvPr/>
          </p:nvGrpSpPr>
          <p:grpSpPr bwMode="auto">
            <a:xfrm>
              <a:off x="0" y="288"/>
              <a:ext cx="5760" cy="3520"/>
              <a:chOff x="0" y="288"/>
              <a:chExt cx="5760" cy="3520"/>
            </a:xfrm>
          </p:grpSpPr>
          <p:pic>
            <p:nvPicPr>
              <p:cNvPr id="56323" name="Picture 7" descr="37">
                <a:extLst>
                  <a:ext uri="{FF2B5EF4-FFF2-40B4-BE49-F238E27FC236}">
                    <a16:creationId xmlns:a16="http://schemas.microsoft.com/office/drawing/2014/main" id="{09AB0FF4-F4DD-49D4-B041-3AD239C45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8"/>
                <a:ext cx="5760" cy="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Oval 8">
                <a:extLst>
                  <a:ext uri="{FF2B5EF4-FFF2-40B4-BE49-F238E27FC236}">
                    <a16:creationId xmlns:a16="http://schemas.microsoft.com/office/drawing/2014/main" id="{0C738232-6B78-4BB2-ADFE-2714F91FD4CF}"/>
                  </a:ext>
                </a:extLst>
              </p:cNvPr>
              <p:cNvSpPr>
                <a:spLocks noChangeArrowheads="1"/>
              </p:cNvSpPr>
              <p:nvPr/>
            </p:nvSpPr>
            <p:spPr bwMode="auto">
              <a:xfrm>
                <a:off x="1824" y="672"/>
                <a:ext cx="528" cy="624"/>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56325" name="Oval 9">
                <a:extLst>
                  <a:ext uri="{FF2B5EF4-FFF2-40B4-BE49-F238E27FC236}">
                    <a16:creationId xmlns:a16="http://schemas.microsoft.com/office/drawing/2014/main" id="{8B76C2DD-530B-43E7-8BB9-7C3EF46E60D5}"/>
                  </a:ext>
                </a:extLst>
              </p:cNvPr>
              <p:cNvSpPr>
                <a:spLocks noChangeArrowheads="1"/>
              </p:cNvSpPr>
              <p:nvPr/>
            </p:nvSpPr>
            <p:spPr bwMode="auto">
              <a:xfrm>
                <a:off x="2208" y="2784"/>
                <a:ext cx="288" cy="624"/>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56326" name="Text Box 10">
              <a:extLst>
                <a:ext uri="{FF2B5EF4-FFF2-40B4-BE49-F238E27FC236}">
                  <a16:creationId xmlns:a16="http://schemas.microsoft.com/office/drawing/2014/main" id="{4138C4DB-ACB9-4298-B39F-21794B06C7FE}"/>
                </a:ext>
              </a:extLst>
            </p:cNvPr>
            <p:cNvSpPr txBox="1">
              <a:spLocks noChangeArrowheads="1"/>
            </p:cNvSpPr>
            <p:nvPr/>
          </p:nvSpPr>
          <p:spPr bwMode="auto">
            <a:xfrm>
              <a:off x="2496" y="624"/>
              <a:ext cx="86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600" b="1">
                  <a:solidFill>
                    <a:srgbClr val="FF0000"/>
                  </a:solidFill>
                  <a:latin typeface="Garamond" panose="02020404030301010803" pitchFamily="18" charset="0"/>
                  <a:ea typeface="宋体" panose="02010600030101010101" pitchFamily="2" charset="-122"/>
                </a:rPr>
                <a:t>DEPEN = 0</a:t>
              </a:r>
            </a:p>
          </p:txBody>
        </p:sp>
        <p:sp>
          <p:nvSpPr>
            <p:cNvPr id="56327" name="Line 11">
              <a:extLst>
                <a:ext uri="{FF2B5EF4-FFF2-40B4-BE49-F238E27FC236}">
                  <a16:creationId xmlns:a16="http://schemas.microsoft.com/office/drawing/2014/main" id="{9C8DA472-3159-40C6-B7B7-E3D7EF52F778}"/>
                </a:ext>
              </a:extLst>
            </p:cNvPr>
            <p:cNvSpPr>
              <a:spLocks noChangeShapeType="1"/>
            </p:cNvSpPr>
            <p:nvPr/>
          </p:nvSpPr>
          <p:spPr bwMode="auto">
            <a:xfrm>
              <a:off x="2544" y="624"/>
              <a:ext cx="43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56328" name="Oval 13">
            <a:extLst>
              <a:ext uri="{FF2B5EF4-FFF2-40B4-BE49-F238E27FC236}">
                <a16:creationId xmlns:a16="http://schemas.microsoft.com/office/drawing/2014/main" id="{6AD3AB30-6484-4111-BD42-8D7EEB826CD9}"/>
              </a:ext>
            </a:extLst>
          </p:cNvPr>
          <p:cNvSpPr>
            <a:spLocks noChangeArrowheads="1"/>
          </p:cNvSpPr>
          <p:nvPr/>
        </p:nvSpPr>
        <p:spPr bwMode="auto">
          <a:xfrm>
            <a:off x="1806575" y="1582738"/>
            <a:ext cx="381000" cy="6858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56329" name="Oval 14">
            <a:extLst>
              <a:ext uri="{FF2B5EF4-FFF2-40B4-BE49-F238E27FC236}">
                <a16:creationId xmlns:a16="http://schemas.microsoft.com/office/drawing/2014/main" id="{6B83806C-1030-4D0E-B5B1-AAD01CABF447}"/>
              </a:ext>
            </a:extLst>
          </p:cNvPr>
          <p:cNvSpPr>
            <a:spLocks noChangeArrowheads="1"/>
          </p:cNvSpPr>
          <p:nvPr/>
        </p:nvSpPr>
        <p:spPr bwMode="auto">
          <a:xfrm>
            <a:off x="3406775" y="1582738"/>
            <a:ext cx="381000" cy="6858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56330" name="TextBox 49">
            <a:extLst>
              <a:ext uri="{FF2B5EF4-FFF2-40B4-BE49-F238E27FC236}">
                <a16:creationId xmlns:a16="http://schemas.microsoft.com/office/drawing/2014/main" id="{392AF40E-2F18-4337-A135-4F37F528FA6F}"/>
              </a:ext>
            </a:extLst>
          </p:cNvPr>
          <p:cNvSpPr txBox="1">
            <a:spLocks noChangeArrowheads="1"/>
          </p:cNvSpPr>
          <p:nvPr/>
        </p:nvSpPr>
        <p:spPr bwMode="auto">
          <a:xfrm>
            <a:off x="2035175" y="6307139"/>
            <a:ext cx="7772400" cy="3381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600" b="1">
                <a:solidFill>
                  <a:srgbClr val="0070C0"/>
                </a:solidFill>
                <a:latin typeface="Garamond" panose="02020404030301010803" pitchFamily="18" charset="0"/>
                <a:ea typeface="宋体" panose="02010600030101010101" pitchFamily="2" charset="-122"/>
              </a:rPr>
              <a:t> I3</a:t>
            </a:r>
            <a:r>
              <a:rPr lang="zh-CN" altLang="en-US" sz="1600" b="1">
                <a:solidFill>
                  <a:srgbClr val="0070C0"/>
                </a:solidFill>
                <a:latin typeface="Garamond" panose="02020404030301010803" pitchFamily="18" charset="0"/>
                <a:ea typeface="宋体" panose="02010600030101010101" pitchFamily="2" charset="-122"/>
              </a:rPr>
              <a:t> </a:t>
            </a:r>
            <a:r>
              <a:rPr lang="en-US" altLang="zh-CN" sz="1600" b="1">
                <a:solidFill>
                  <a:srgbClr val="0070C0"/>
                </a:solidFill>
                <a:latin typeface="Garamond" panose="02020404030301010803" pitchFamily="18" charset="0"/>
                <a:ea typeface="宋体" panose="02010600030101010101" pitchFamily="2" charset="-122"/>
              </a:rPr>
              <a:t>(PC )/I2  (IR)      I2</a:t>
            </a:r>
            <a:r>
              <a:rPr lang="zh-CN" altLang="en-US" sz="1600" b="1">
                <a:solidFill>
                  <a:srgbClr val="0070C0"/>
                </a:solidFill>
                <a:latin typeface="Garamond" panose="02020404030301010803" pitchFamily="18" charset="0"/>
                <a:ea typeface="宋体" panose="02010600030101010101" pitchFamily="2" charset="-122"/>
              </a:rPr>
              <a:t>：</a:t>
            </a:r>
            <a:r>
              <a:rPr lang="en-US" altLang="zh-CN" sz="1600" b="1">
                <a:solidFill>
                  <a:srgbClr val="0070C0"/>
                </a:solidFill>
                <a:latin typeface="Garamond" panose="02020404030301010803" pitchFamily="18" charset="0"/>
                <a:ea typeface="宋体" panose="02010600030101010101" pitchFamily="2" charset="-122"/>
              </a:rPr>
              <a:t>sub </a:t>
            </a:r>
            <a:r>
              <a:rPr lang="en-US" altLang="zh-CN" sz="1600" b="1">
                <a:solidFill>
                  <a:srgbClr val="FF0000"/>
                </a:solidFill>
                <a:latin typeface="Garamond" panose="02020404030301010803" pitchFamily="18" charset="0"/>
                <a:ea typeface="宋体" panose="02010600030101010101" pitchFamily="2" charset="-122"/>
              </a:rPr>
              <a:t> </a:t>
            </a:r>
            <a:r>
              <a:rPr lang="en-US" altLang="zh-CN" sz="1600" b="1">
                <a:solidFill>
                  <a:srgbClr val="003399"/>
                </a:solidFill>
                <a:latin typeface="Garamond" panose="02020404030301010803" pitchFamily="18" charset="0"/>
                <a:ea typeface="宋体" panose="02010600030101010101" pitchFamily="2" charset="-122"/>
              </a:rPr>
              <a:t>r4, </a:t>
            </a:r>
            <a:r>
              <a:rPr lang="en-US" altLang="zh-CN" sz="1600" b="1">
                <a:solidFill>
                  <a:srgbClr val="FF0000"/>
                </a:solidFill>
                <a:latin typeface="Garamond" panose="02020404030301010803" pitchFamily="18" charset="0"/>
                <a:ea typeface="宋体" panose="02010600030101010101" pitchFamily="2" charset="-122"/>
              </a:rPr>
              <a:t>r1</a:t>
            </a:r>
            <a:r>
              <a:rPr lang="en-US" altLang="zh-CN" sz="1600" b="1">
                <a:solidFill>
                  <a:srgbClr val="0070C0"/>
                </a:solidFill>
                <a:latin typeface="Garamond" panose="02020404030301010803" pitchFamily="18" charset="0"/>
                <a:ea typeface="宋体" panose="02010600030101010101" pitchFamily="2" charset="-122"/>
              </a:rPr>
              <a:t>, </a:t>
            </a:r>
            <a:r>
              <a:rPr lang="en-US" altLang="zh-CN" sz="1600" b="1">
                <a:solidFill>
                  <a:srgbClr val="C00000"/>
                </a:solidFill>
                <a:latin typeface="Garamond" panose="02020404030301010803" pitchFamily="18" charset="0"/>
                <a:ea typeface="宋体" panose="02010600030101010101" pitchFamily="2" charset="-122"/>
              </a:rPr>
              <a:t>r5</a:t>
            </a:r>
            <a:r>
              <a:rPr lang="en-US" altLang="zh-CN" sz="1600" b="1">
                <a:solidFill>
                  <a:srgbClr val="0070C0"/>
                </a:solidFill>
                <a:latin typeface="Garamond" panose="02020404030301010803" pitchFamily="18" charset="0"/>
                <a:ea typeface="宋体" panose="02010600030101010101" pitchFamily="2" charset="-122"/>
              </a:rPr>
              <a:t>             </a:t>
            </a:r>
            <a:r>
              <a:rPr lang="en-US" altLang="zh-CN" sz="1600" b="1">
                <a:solidFill>
                  <a:srgbClr val="3333FF"/>
                </a:solidFill>
                <a:latin typeface="Garamond" panose="02020404030301010803" pitchFamily="18" charset="0"/>
                <a:ea typeface="宋体" panose="02010600030101010101" pitchFamily="2" charset="-122"/>
              </a:rPr>
              <a:t>I1</a:t>
            </a:r>
            <a:r>
              <a:rPr lang="zh-CN" altLang="en-US" sz="1600" b="1">
                <a:solidFill>
                  <a:srgbClr val="3333FF"/>
                </a:solidFill>
                <a:latin typeface="Garamond" panose="02020404030301010803" pitchFamily="18" charset="0"/>
                <a:ea typeface="宋体" panose="02010600030101010101" pitchFamily="2" charset="-122"/>
              </a:rPr>
              <a:t>：</a:t>
            </a:r>
            <a:r>
              <a:rPr lang="en-US" altLang="zh-CN" sz="1600" b="1">
                <a:solidFill>
                  <a:srgbClr val="0070C0"/>
                </a:solidFill>
                <a:latin typeface="Garamond" panose="02020404030301010803" pitchFamily="18" charset="0"/>
                <a:ea typeface="宋体" panose="02010600030101010101" pitchFamily="2" charset="-122"/>
              </a:rPr>
              <a:t>add</a:t>
            </a:r>
            <a:r>
              <a:rPr lang="en-US" altLang="zh-CN" sz="1600" b="1">
                <a:solidFill>
                  <a:srgbClr val="FF0000"/>
                </a:solidFill>
                <a:latin typeface="Garamond" panose="02020404030301010803" pitchFamily="18" charset="0"/>
                <a:ea typeface="宋体" panose="02010600030101010101" pitchFamily="2" charset="-122"/>
              </a:rPr>
              <a:t>  r1, </a:t>
            </a:r>
            <a:r>
              <a:rPr lang="en-US" altLang="zh-CN" sz="1600" b="1">
                <a:solidFill>
                  <a:srgbClr val="0070C0"/>
                </a:solidFill>
                <a:latin typeface="Garamond" panose="02020404030301010803" pitchFamily="18" charset="0"/>
                <a:ea typeface="宋体" panose="02010600030101010101" pitchFamily="2" charset="-122"/>
              </a:rPr>
              <a:t>r2, r3</a:t>
            </a:r>
            <a:endParaRPr lang="zh-CN" altLang="en-US" sz="1600" b="1">
              <a:solidFill>
                <a:srgbClr val="0070C0"/>
              </a:solidFill>
              <a:latin typeface="Garamond" panose="02020404030301010803" pitchFamily="18" charset="0"/>
              <a:ea typeface="宋体" panose="02010600030101010101" pitchFamily="2" charset="-122"/>
            </a:endParaRPr>
          </a:p>
        </p:txBody>
      </p:sp>
      <p:pic>
        <p:nvPicPr>
          <p:cNvPr id="56331" name="Picture 4" descr="35">
            <a:extLst>
              <a:ext uri="{FF2B5EF4-FFF2-40B4-BE49-F238E27FC236}">
                <a16:creationId xmlns:a16="http://schemas.microsoft.com/office/drawing/2014/main" id="{0E3891F3-F8A9-4319-A097-1F0DA55E9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 r="62534" b="52451"/>
          <a:stretch>
            <a:fillRect/>
          </a:stretch>
        </p:blipFill>
        <p:spPr bwMode="auto">
          <a:xfrm>
            <a:off x="7369175" y="1"/>
            <a:ext cx="3225800"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箭头连接符 13">
            <a:extLst>
              <a:ext uri="{FF2B5EF4-FFF2-40B4-BE49-F238E27FC236}">
                <a16:creationId xmlns:a16="http://schemas.microsoft.com/office/drawing/2014/main" id="{0965EE3B-EC8E-48E8-AC4B-4619463D4214}"/>
              </a:ext>
            </a:extLst>
          </p:cNvPr>
          <p:cNvCxnSpPr/>
          <p:nvPr/>
        </p:nvCxnSpPr>
        <p:spPr>
          <a:xfrm flipV="1">
            <a:off x="9844088" y="198438"/>
            <a:ext cx="0" cy="3048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6333" name="Oval 5">
            <a:extLst>
              <a:ext uri="{FF2B5EF4-FFF2-40B4-BE49-F238E27FC236}">
                <a16:creationId xmlns:a16="http://schemas.microsoft.com/office/drawing/2014/main" id="{3C74A9E2-CE4B-4A56-B39B-8AA1A7795F71}"/>
              </a:ext>
            </a:extLst>
          </p:cNvPr>
          <p:cNvSpPr>
            <a:spLocks noChangeArrowheads="1"/>
          </p:cNvSpPr>
          <p:nvPr/>
        </p:nvSpPr>
        <p:spPr bwMode="auto">
          <a:xfrm>
            <a:off x="9067800" y="198439"/>
            <a:ext cx="914400" cy="1692275"/>
          </a:xfrm>
          <a:prstGeom prst="ellipse">
            <a:avLst/>
          </a:prstGeom>
          <a:noFill/>
          <a:ln w="9525">
            <a:solidFill>
              <a:srgbClr val="00B0F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56334" name="矩形 1">
            <a:extLst>
              <a:ext uri="{FF2B5EF4-FFF2-40B4-BE49-F238E27FC236}">
                <a16:creationId xmlns:a16="http://schemas.microsoft.com/office/drawing/2014/main" id="{1A7DE00C-F8AA-4A69-A37D-76EDC286357E}"/>
              </a:ext>
            </a:extLst>
          </p:cNvPr>
          <p:cNvSpPr>
            <a:spLocks noChangeArrowheads="1"/>
          </p:cNvSpPr>
          <p:nvPr/>
        </p:nvSpPr>
        <p:spPr bwMode="auto">
          <a:xfrm>
            <a:off x="1501775" y="1"/>
            <a:ext cx="5867400" cy="78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2000" b="1">
                <a:solidFill>
                  <a:srgbClr val="CCFFFF"/>
                </a:solidFill>
                <a:latin typeface="宋体" panose="02010600030101010101" pitchFamily="2" charset="-122"/>
                <a:ea typeface="宋体" panose="02010600030101010101" pitchFamily="2" charset="-122"/>
              </a:rPr>
              <a:t>EXE_A_DEPEN</a:t>
            </a:r>
            <a:r>
              <a:rPr lang="en-US" altLang="zh-CN" sz="2000" b="1">
                <a:solidFill>
                  <a:srgbClr val="CCFFFF"/>
                </a:solidFill>
                <a:latin typeface="宋体" panose="02010600030101010101" pitchFamily="2" charset="-122"/>
                <a:ea typeface="宋体" panose="02010600030101010101" pitchFamily="2" charset="-122"/>
              </a:rPr>
              <a:t>= 1 =</a:t>
            </a:r>
          </a:p>
          <a:p>
            <a:pPr fontAlgn="base">
              <a:lnSpc>
                <a:spcPct val="120000"/>
              </a:lnSpc>
              <a:spcBef>
                <a:spcPct val="0"/>
              </a:spcBef>
              <a:spcAft>
                <a:spcPct val="0"/>
              </a:spcAft>
            </a:pPr>
            <a:r>
              <a:rPr lang="zh-CN" altLang="en-US" sz="2000" b="1">
                <a:solidFill>
                  <a:srgbClr val="CCFFFF"/>
                </a:solidFill>
                <a:latin typeface="宋体" panose="02010600030101010101" pitchFamily="2" charset="-122"/>
                <a:ea typeface="宋体" panose="02010600030101010101" pitchFamily="2" charset="-122"/>
              </a:rPr>
              <a:t>(</a:t>
            </a:r>
            <a:r>
              <a:rPr lang="en-US" altLang="zh-CN" sz="2000" b="1">
                <a:solidFill>
                  <a:srgbClr val="FFFF00"/>
                </a:solidFill>
                <a:latin typeface="宋体" panose="02010600030101010101" pitchFamily="2" charset="-122"/>
                <a:ea typeface="宋体" panose="02010600030101010101" pitchFamily="2" charset="-122"/>
              </a:rPr>
              <a:t>I</a:t>
            </a:r>
            <a:r>
              <a:rPr lang="zh-CN" altLang="en-US" sz="2000" b="1">
                <a:solidFill>
                  <a:srgbClr val="FFFF00"/>
                </a:solidFill>
                <a:latin typeface="宋体" panose="02010600030101010101" pitchFamily="2" charset="-122"/>
                <a:ea typeface="宋体" panose="02010600030101010101" pitchFamily="2" charset="-122"/>
              </a:rPr>
              <a:t>D_rs</a:t>
            </a:r>
            <a:r>
              <a:rPr lang="en-US" altLang="zh-CN" sz="2000" b="1">
                <a:solidFill>
                  <a:srgbClr val="FFFF00"/>
                </a:solidFill>
                <a:latin typeface="宋体" panose="02010600030101010101" pitchFamily="2" charset="-122"/>
                <a:ea typeface="宋体" panose="02010600030101010101" pitchFamily="2" charset="-122"/>
              </a:rPr>
              <a:t>1= =</a:t>
            </a:r>
            <a:r>
              <a:rPr lang="zh-CN" altLang="en-US" sz="2000" b="1">
                <a:solidFill>
                  <a:srgbClr val="FFFF00"/>
                </a:solidFill>
                <a:latin typeface="宋体" panose="02010600030101010101" pitchFamily="2" charset="-122"/>
                <a:ea typeface="宋体" panose="02010600030101010101" pitchFamily="2" charset="-122"/>
              </a:rPr>
              <a:t>EXE_rd</a:t>
            </a:r>
            <a:r>
              <a:rPr lang="zh-CN" altLang="en-US" sz="2000" b="1">
                <a:solidFill>
                  <a:srgbClr val="CCFFFF"/>
                </a:solidFill>
                <a:latin typeface="宋体" panose="02010600030101010101" pitchFamily="2" charset="-122"/>
                <a:ea typeface="宋体" panose="02010600030101010101" pitchFamily="2" charset="-122"/>
              </a:rPr>
              <a:t>)(EXE_WREG</a:t>
            </a:r>
            <a:r>
              <a:rPr lang="en-US" altLang="zh-CN" sz="2000" b="1">
                <a:solidFill>
                  <a:srgbClr val="CCFFFF"/>
                </a:solidFill>
                <a:latin typeface="宋体" panose="02010600030101010101" pitchFamily="2" charset="-122"/>
                <a:ea typeface="宋体" panose="02010600030101010101" pitchFamily="2" charset="-122"/>
              </a:rPr>
              <a:t>= =</a:t>
            </a:r>
            <a:r>
              <a:rPr lang="zh-CN" altLang="en-US" sz="2000" b="1">
                <a:solidFill>
                  <a:srgbClr val="CCFFFF"/>
                </a:solidFill>
                <a:latin typeface="宋体" panose="02010600030101010101" pitchFamily="2" charset="-122"/>
                <a:ea typeface="宋体" panose="02010600030101010101" pitchFamily="2" charset="-122"/>
              </a:rPr>
              <a:t>1)(</a:t>
            </a:r>
            <a:r>
              <a:rPr lang="en-US" altLang="zh-CN" sz="2000" b="1">
                <a:solidFill>
                  <a:srgbClr val="66FF33"/>
                </a:solidFill>
                <a:latin typeface="宋体" panose="02010600030101010101" pitchFamily="2" charset="-122"/>
                <a:ea typeface="宋体" panose="02010600030101010101" pitchFamily="2" charset="-122"/>
              </a:rPr>
              <a:t>I</a:t>
            </a:r>
            <a:r>
              <a:rPr lang="zh-CN" altLang="en-US" sz="2000" b="1">
                <a:solidFill>
                  <a:srgbClr val="66FF33"/>
                </a:solidFill>
                <a:latin typeface="宋体" panose="02010600030101010101" pitchFamily="2" charset="-122"/>
                <a:ea typeface="宋体" panose="02010600030101010101" pitchFamily="2" charset="-122"/>
              </a:rPr>
              <a:t>D_rs</a:t>
            </a:r>
            <a:r>
              <a:rPr lang="en-US" altLang="zh-CN" sz="2000" b="1">
                <a:solidFill>
                  <a:srgbClr val="66FF33"/>
                </a:solidFill>
                <a:latin typeface="宋体" panose="02010600030101010101" pitchFamily="2" charset="-122"/>
                <a:ea typeface="宋体" panose="02010600030101010101" pitchFamily="2" charset="-122"/>
              </a:rPr>
              <a:t>1I</a:t>
            </a:r>
            <a:r>
              <a:rPr lang="zh-CN" altLang="en-US" sz="2000" b="1">
                <a:solidFill>
                  <a:srgbClr val="66FF33"/>
                </a:solidFill>
                <a:latin typeface="宋体" panose="02010600030101010101" pitchFamily="2" charset="-122"/>
                <a:ea typeface="宋体" panose="02010600030101010101" pitchFamily="2" charset="-122"/>
              </a:rPr>
              <a:t>sReg</a:t>
            </a:r>
            <a:r>
              <a:rPr lang="zh-CN" altLang="en-US" sz="2000" b="1">
                <a:solidFill>
                  <a:srgbClr val="CCFFFF"/>
                </a:solidFill>
                <a:latin typeface="宋体" panose="02010600030101010101" pitchFamily="2" charset="-122"/>
                <a:ea typeface="宋体" panose="02010600030101010101" pitchFamily="2" charset="-122"/>
              </a:rPr>
              <a:t>)</a:t>
            </a:r>
            <a:endParaRPr lang="en-US" altLang="zh-CN" sz="2000" b="1">
              <a:solidFill>
                <a:srgbClr val="CCFFFF"/>
              </a:solidFill>
              <a:latin typeface="宋体" panose="02010600030101010101" pitchFamily="2" charset="-122"/>
              <a:ea typeface="宋体" panose="02010600030101010101" pitchFamily="2" charset="-122"/>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8369" name="Group 12">
            <a:extLst>
              <a:ext uri="{FF2B5EF4-FFF2-40B4-BE49-F238E27FC236}">
                <a16:creationId xmlns:a16="http://schemas.microsoft.com/office/drawing/2014/main" id="{2F0BEADB-390E-4E58-8265-8F7923F698E6}"/>
              </a:ext>
            </a:extLst>
          </p:cNvPr>
          <p:cNvGrpSpPr>
            <a:grpSpLocks/>
          </p:cNvGrpSpPr>
          <p:nvPr/>
        </p:nvGrpSpPr>
        <p:grpSpPr bwMode="auto">
          <a:xfrm>
            <a:off x="1501775" y="820738"/>
            <a:ext cx="9144000" cy="5588000"/>
            <a:chOff x="0" y="288"/>
            <a:chExt cx="5760" cy="3520"/>
          </a:xfrm>
        </p:grpSpPr>
        <p:grpSp>
          <p:nvGrpSpPr>
            <p:cNvPr id="58370" name="Group 6">
              <a:extLst>
                <a:ext uri="{FF2B5EF4-FFF2-40B4-BE49-F238E27FC236}">
                  <a16:creationId xmlns:a16="http://schemas.microsoft.com/office/drawing/2014/main" id="{28F4E249-E117-497C-9D4C-482B14367F0E}"/>
                </a:ext>
              </a:extLst>
            </p:cNvPr>
            <p:cNvGrpSpPr>
              <a:grpSpLocks/>
            </p:cNvGrpSpPr>
            <p:nvPr/>
          </p:nvGrpSpPr>
          <p:grpSpPr bwMode="auto">
            <a:xfrm>
              <a:off x="0" y="288"/>
              <a:ext cx="5760" cy="3520"/>
              <a:chOff x="0" y="288"/>
              <a:chExt cx="5760" cy="3520"/>
            </a:xfrm>
          </p:grpSpPr>
          <p:pic>
            <p:nvPicPr>
              <p:cNvPr id="58371" name="Picture 7" descr="37">
                <a:extLst>
                  <a:ext uri="{FF2B5EF4-FFF2-40B4-BE49-F238E27FC236}">
                    <a16:creationId xmlns:a16="http://schemas.microsoft.com/office/drawing/2014/main" id="{E487C59D-1A9C-4268-8F30-02502348C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8"/>
                <a:ext cx="5760" cy="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Oval 8">
                <a:extLst>
                  <a:ext uri="{FF2B5EF4-FFF2-40B4-BE49-F238E27FC236}">
                    <a16:creationId xmlns:a16="http://schemas.microsoft.com/office/drawing/2014/main" id="{F284094B-EBE8-4B1E-A2B3-1E782DECD375}"/>
                  </a:ext>
                </a:extLst>
              </p:cNvPr>
              <p:cNvSpPr>
                <a:spLocks noChangeArrowheads="1"/>
              </p:cNvSpPr>
              <p:nvPr/>
            </p:nvSpPr>
            <p:spPr bwMode="auto">
              <a:xfrm>
                <a:off x="1824" y="672"/>
                <a:ext cx="528" cy="624"/>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58373" name="Oval 9">
                <a:extLst>
                  <a:ext uri="{FF2B5EF4-FFF2-40B4-BE49-F238E27FC236}">
                    <a16:creationId xmlns:a16="http://schemas.microsoft.com/office/drawing/2014/main" id="{0EFFC578-7FA4-4FC6-91FB-F945B086301F}"/>
                  </a:ext>
                </a:extLst>
              </p:cNvPr>
              <p:cNvSpPr>
                <a:spLocks noChangeArrowheads="1"/>
              </p:cNvSpPr>
              <p:nvPr/>
            </p:nvSpPr>
            <p:spPr bwMode="auto">
              <a:xfrm>
                <a:off x="2208" y="2784"/>
                <a:ext cx="288" cy="624"/>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58374" name="Text Box 10">
              <a:extLst>
                <a:ext uri="{FF2B5EF4-FFF2-40B4-BE49-F238E27FC236}">
                  <a16:creationId xmlns:a16="http://schemas.microsoft.com/office/drawing/2014/main" id="{76003F6B-15AE-4871-B617-0CA89E647E86}"/>
                </a:ext>
              </a:extLst>
            </p:cNvPr>
            <p:cNvSpPr txBox="1">
              <a:spLocks noChangeArrowheads="1"/>
            </p:cNvSpPr>
            <p:nvPr/>
          </p:nvSpPr>
          <p:spPr bwMode="auto">
            <a:xfrm>
              <a:off x="2496" y="624"/>
              <a:ext cx="86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600" b="1">
                  <a:solidFill>
                    <a:srgbClr val="FF0000"/>
                  </a:solidFill>
                  <a:latin typeface="Garamond" panose="02020404030301010803" pitchFamily="18" charset="0"/>
                  <a:ea typeface="宋体" panose="02010600030101010101" pitchFamily="2" charset="-122"/>
                </a:rPr>
                <a:t>DEPEN = 0</a:t>
              </a:r>
            </a:p>
          </p:txBody>
        </p:sp>
        <p:sp>
          <p:nvSpPr>
            <p:cNvPr id="58375" name="Line 11">
              <a:extLst>
                <a:ext uri="{FF2B5EF4-FFF2-40B4-BE49-F238E27FC236}">
                  <a16:creationId xmlns:a16="http://schemas.microsoft.com/office/drawing/2014/main" id="{5F4C78A2-4FCC-4E70-95C9-40EA9C940DE7}"/>
                </a:ext>
              </a:extLst>
            </p:cNvPr>
            <p:cNvSpPr>
              <a:spLocks noChangeShapeType="1"/>
            </p:cNvSpPr>
            <p:nvPr/>
          </p:nvSpPr>
          <p:spPr bwMode="auto">
            <a:xfrm>
              <a:off x="2544" y="624"/>
              <a:ext cx="43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58376" name="Oval 13">
            <a:extLst>
              <a:ext uri="{FF2B5EF4-FFF2-40B4-BE49-F238E27FC236}">
                <a16:creationId xmlns:a16="http://schemas.microsoft.com/office/drawing/2014/main" id="{AF17A3B7-1EC6-44C1-90E3-CAAD1008FBCA}"/>
              </a:ext>
            </a:extLst>
          </p:cNvPr>
          <p:cNvSpPr>
            <a:spLocks noChangeArrowheads="1"/>
          </p:cNvSpPr>
          <p:nvPr/>
        </p:nvSpPr>
        <p:spPr bwMode="auto">
          <a:xfrm>
            <a:off x="1806575" y="1582738"/>
            <a:ext cx="381000" cy="6858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58377" name="Oval 14">
            <a:extLst>
              <a:ext uri="{FF2B5EF4-FFF2-40B4-BE49-F238E27FC236}">
                <a16:creationId xmlns:a16="http://schemas.microsoft.com/office/drawing/2014/main" id="{D8E7C245-87CC-44C8-8A1E-AEF34B63140C}"/>
              </a:ext>
            </a:extLst>
          </p:cNvPr>
          <p:cNvSpPr>
            <a:spLocks noChangeArrowheads="1"/>
          </p:cNvSpPr>
          <p:nvPr/>
        </p:nvSpPr>
        <p:spPr bwMode="auto">
          <a:xfrm>
            <a:off x="3406775" y="1582738"/>
            <a:ext cx="381000" cy="6858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58378" name="TextBox 49">
            <a:extLst>
              <a:ext uri="{FF2B5EF4-FFF2-40B4-BE49-F238E27FC236}">
                <a16:creationId xmlns:a16="http://schemas.microsoft.com/office/drawing/2014/main" id="{F6742BE4-7633-42FB-B16B-20DC2B9F8975}"/>
              </a:ext>
            </a:extLst>
          </p:cNvPr>
          <p:cNvSpPr txBox="1">
            <a:spLocks noChangeArrowheads="1"/>
          </p:cNvSpPr>
          <p:nvPr/>
        </p:nvSpPr>
        <p:spPr bwMode="auto">
          <a:xfrm>
            <a:off x="2035175" y="6307139"/>
            <a:ext cx="7772400" cy="3381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600" b="1">
                <a:solidFill>
                  <a:srgbClr val="0070C0"/>
                </a:solidFill>
                <a:latin typeface="Garamond" panose="02020404030301010803" pitchFamily="18" charset="0"/>
                <a:ea typeface="宋体" panose="02010600030101010101" pitchFamily="2" charset="-122"/>
              </a:rPr>
              <a:t>I3</a:t>
            </a:r>
            <a:r>
              <a:rPr lang="zh-CN" altLang="en-US" sz="1600" b="1">
                <a:solidFill>
                  <a:srgbClr val="0070C0"/>
                </a:solidFill>
                <a:latin typeface="Garamond" panose="02020404030301010803" pitchFamily="18" charset="0"/>
                <a:ea typeface="宋体" panose="02010600030101010101" pitchFamily="2" charset="-122"/>
              </a:rPr>
              <a:t> </a:t>
            </a:r>
            <a:r>
              <a:rPr lang="en-US" altLang="zh-CN" sz="1600" b="1">
                <a:solidFill>
                  <a:srgbClr val="0070C0"/>
                </a:solidFill>
                <a:latin typeface="Garamond" panose="02020404030301010803" pitchFamily="18" charset="0"/>
                <a:ea typeface="宋体" panose="02010600030101010101" pitchFamily="2" charset="-122"/>
              </a:rPr>
              <a:t>(PC )/I2  (IR)        I2</a:t>
            </a:r>
            <a:r>
              <a:rPr lang="zh-CN" altLang="en-US" sz="1600" b="1">
                <a:solidFill>
                  <a:srgbClr val="0070C0"/>
                </a:solidFill>
                <a:latin typeface="Garamond" panose="02020404030301010803" pitchFamily="18" charset="0"/>
                <a:ea typeface="宋体" panose="02010600030101010101" pitchFamily="2" charset="-122"/>
              </a:rPr>
              <a:t>：</a:t>
            </a:r>
            <a:r>
              <a:rPr lang="en-US" altLang="zh-CN" sz="1600" b="1">
                <a:solidFill>
                  <a:srgbClr val="0070C0"/>
                </a:solidFill>
                <a:latin typeface="Garamond" panose="02020404030301010803" pitchFamily="18" charset="0"/>
                <a:ea typeface="宋体" panose="02010600030101010101" pitchFamily="2" charset="-122"/>
              </a:rPr>
              <a:t>sub </a:t>
            </a:r>
            <a:r>
              <a:rPr lang="en-US" altLang="zh-CN" sz="1600" b="1">
                <a:solidFill>
                  <a:srgbClr val="FF0000"/>
                </a:solidFill>
                <a:latin typeface="Garamond" panose="02020404030301010803" pitchFamily="18" charset="0"/>
                <a:ea typeface="宋体" panose="02010600030101010101" pitchFamily="2" charset="-122"/>
              </a:rPr>
              <a:t> </a:t>
            </a:r>
            <a:r>
              <a:rPr lang="en-US" altLang="zh-CN" sz="1600" b="1">
                <a:solidFill>
                  <a:srgbClr val="003399"/>
                </a:solidFill>
                <a:latin typeface="Garamond" panose="02020404030301010803" pitchFamily="18" charset="0"/>
                <a:ea typeface="宋体" panose="02010600030101010101" pitchFamily="2" charset="-122"/>
              </a:rPr>
              <a:t>r4, </a:t>
            </a:r>
            <a:r>
              <a:rPr lang="en-US" altLang="zh-CN" sz="1600" b="1">
                <a:solidFill>
                  <a:srgbClr val="FF0000"/>
                </a:solidFill>
                <a:latin typeface="Garamond" panose="02020404030301010803" pitchFamily="18" charset="0"/>
                <a:ea typeface="宋体" panose="02010600030101010101" pitchFamily="2" charset="-122"/>
              </a:rPr>
              <a:t>r1</a:t>
            </a:r>
            <a:r>
              <a:rPr lang="en-US" altLang="zh-CN" sz="1600" b="1">
                <a:solidFill>
                  <a:srgbClr val="0070C0"/>
                </a:solidFill>
                <a:latin typeface="Garamond" panose="02020404030301010803" pitchFamily="18" charset="0"/>
                <a:ea typeface="宋体" panose="02010600030101010101" pitchFamily="2" charset="-122"/>
              </a:rPr>
              <a:t>, </a:t>
            </a:r>
            <a:r>
              <a:rPr lang="en-US" altLang="zh-CN" sz="1600" b="1">
                <a:solidFill>
                  <a:srgbClr val="C00000"/>
                </a:solidFill>
                <a:latin typeface="Garamond" panose="02020404030301010803" pitchFamily="18" charset="0"/>
                <a:ea typeface="宋体" panose="02010600030101010101" pitchFamily="2" charset="-122"/>
              </a:rPr>
              <a:t>r5</a:t>
            </a:r>
            <a:r>
              <a:rPr lang="en-US" altLang="zh-CN" sz="1600" b="1">
                <a:solidFill>
                  <a:srgbClr val="0070C0"/>
                </a:solidFill>
                <a:latin typeface="Garamond" panose="02020404030301010803" pitchFamily="18" charset="0"/>
                <a:ea typeface="宋体" panose="02010600030101010101" pitchFamily="2" charset="-122"/>
              </a:rPr>
              <a:t>          I2</a:t>
            </a:r>
            <a:r>
              <a:rPr lang="zh-CN" altLang="en-US" sz="1600" b="1">
                <a:solidFill>
                  <a:srgbClr val="0070C0"/>
                </a:solidFill>
                <a:latin typeface="Garamond" panose="02020404030301010803" pitchFamily="18" charset="0"/>
                <a:ea typeface="宋体" panose="02010600030101010101" pitchFamily="2" charset="-122"/>
              </a:rPr>
              <a:t>：</a:t>
            </a:r>
            <a:r>
              <a:rPr lang="en-US" altLang="zh-CN" sz="1600" b="1">
                <a:solidFill>
                  <a:srgbClr val="0070C0"/>
                </a:solidFill>
                <a:latin typeface="Garamond" panose="02020404030301010803" pitchFamily="18" charset="0"/>
                <a:ea typeface="宋体" panose="02010600030101010101" pitchFamily="2" charset="-122"/>
              </a:rPr>
              <a:t>WREG=0              </a:t>
            </a:r>
            <a:r>
              <a:rPr lang="en-US" altLang="zh-CN" sz="1600" b="1">
                <a:solidFill>
                  <a:srgbClr val="3333FF"/>
                </a:solidFill>
                <a:latin typeface="Garamond" panose="02020404030301010803" pitchFamily="18" charset="0"/>
                <a:ea typeface="宋体" panose="02010600030101010101" pitchFamily="2" charset="-122"/>
              </a:rPr>
              <a:t>I1</a:t>
            </a:r>
            <a:r>
              <a:rPr lang="zh-CN" altLang="en-US" sz="1600" b="1">
                <a:solidFill>
                  <a:srgbClr val="3333FF"/>
                </a:solidFill>
                <a:latin typeface="Garamond" panose="02020404030301010803" pitchFamily="18" charset="0"/>
                <a:ea typeface="宋体" panose="02010600030101010101" pitchFamily="2" charset="-122"/>
              </a:rPr>
              <a:t>：</a:t>
            </a:r>
            <a:r>
              <a:rPr lang="en-US" altLang="zh-CN" sz="1600" b="1">
                <a:solidFill>
                  <a:srgbClr val="0070C0"/>
                </a:solidFill>
                <a:latin typeface="Garamond" panose="02020404030301010803" pitchFamily="18" charset="0"/>
                <a:ea typeface="宋体" panose="02010600030101010101" pitchFamily="2" charset="-122"/>
              </a:rPr>
              <a:t>add</a:t>
            </a:r>
            <a:r>
              <a:rPr lang="en-US" altLang="zh-CN" sz="1600" b="1">
                <a:solidFill>
                  <a:srgbClr val="FF0000"/>
                </a:solidFill>
                <a:latin typeface="Garamond" panose="02020404030301010803" pitchFamily="18" charset="0"/>
                <a:ea typeface="宋体" panose="02010600030101010101" pitchFamily="2" charset="-122"/>
              </a:rPr>
              <a:t>  r1, </a:t>
            </a:r>
            <a:r>
              <a:rPr lang="en-US" altLang="zh-CN" sz="1600" b="1">
                <a:solidFill>
                  <a:srgbClr val="0070C0"/>
                </a:solidFill>
                <a:latin typeface="Garamond" panose="02020404030301010803" pitchFamily="18" charset="0"/>
                <a:ea typeface="宋体" panose="02010600030101010101" pitchFamily="2" charset="-122"/>
              </a:rPr>
              <a:t>r2, r3</a:t>
            </a:r>
            <a:endParaRPr lang="zh-CN" altLang="en-US" sz="1600" b="1">
              <a:solidFill>
                <a:srgbClr val="0070C0"/>
              </a:solidFill>
              <a:latin typeface="Garamond" panose="02020404030301010803" pitchFamily="18" charset="0"/>
              <a:ea typeface="宋体" panose="02010600030101010101" pitchFamily="2" charset="-122"/>
            </a:endParaRPr>
          </a:p>
        </p:txBody>
      </p:sp>
      <p:pic>
        <p:nvPicPr>
          <p:cNvPr id="58379" name="Picture 4" descr="35">
            <a:extLst>
              <a:ext uri="{FF2B5EF4-FFF2-40B4-BE49-F238E27FC236}">
                <a16:creationId xmlns:a16="http://schemas.microsoft.com/office/drawing/2014/main" id="{9B408514-DDE1-4E7E-B850-C174C3F7A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521" r="54845" b="52451"/>
          <a:stretch>
            <a:fillRect/>
          </a:stretch>
        </p:blipFill>
        <p:spPr bwMode="auto">
          <a:xfrm>
            <a:off x="7146925" y="-28575"/>
            <a:ext cx="3498850"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箭头连接符 13">
            <a:extLst>
              <a:ext uri="{FF2B5EF4-FFF2-40B4-BE49-F238E27FC236}">
                <a16:creationId xmlns:a16="http://schemas.microsoft.com/office/drawing/2014/main" id="{E196D5B0-64AC-421C-8B55-65D93E09F6B3}"/>
              </a:ext>
            </a:extLst>
          </p:cNvPr>
          <p:cNvCxnSpPr/>
          <p:nvPr/>
        </p:nvCxnSpPr>
        <p:spPr>
          <a:xfrm flipV="1">
            <a:off x="9982200" y="133350"/>
            <a:ext cx="0" cy="3048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8381" name="Oval 5">
            <a:extLst>
              <a:ext uri="{FF2B5EF4-FFF2-40B4-BE49-F238E27FC236}">
                <a16:creationId xmlns:a16="http://schemas.microsoft.com/office/drawing/2014/main" id="{B6340E00-2E02-4CC0-857A-33619EB9DBC5}"/>
              </a:ext>
            </a:extLst>
          </p:cNvPr>
          <p:cNvSpPr>
            <a:spLocks noChangeArrowheads="1"/>
          </p:cNvSpPr>
          <p:nvPr/>
        </p:nvSpPr>
        <p:spPr bwMode="auto">
          <a:xfrm>
            <a:off x="9296400" y="198439"/>
            <a:ext cx="685800" cy="1692275"/>
          </a:xfrm>
          <a:prstGeom prst="ellipse">
            <a:avLst/>
          </a:prstGeom>
          <a:noFill/>
          <a:ln w="9525">
            <a:solidFill>
              <a:srgbClr val="00B05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58382" name="Text Box 3">
            <a:extLst>
              <a:ext uri="{FF2B5EF4-FFF2-40B4-BE49-F238E27FC236}">
                <a16:creationId xmlns:a16="http://schemas.microsoft.com/office/drawing/2014/main" id="{CD50F9CD-98CF-47DA-A115-F5ACF8800CFA}"/>
              </a:ext>
            </a:extLst>
          </p:cNvPr>
          <p:cNvSpPr txBox="1">
            <a:spLocks noChangeArrowheads="1"/>
          </p:cNvSpPr>
          <p:nvPr/>
        </p:nvSpPr>
        <p:spPr bwMode="auto">
          <a:xfrm>
            <a:off x="1524001" y="38101"/>
            <a:ext cx="5845175" cy="74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2000" b="1">
                <a:solidFill>
                  <a:srgbClr val="CCFFFF"/>
                </a:solidFill>
                <a:latin typeface="宋体" panose="02010600030101010101" pitchFamily="2" charset="-122"/>
                <a:ea typeface="宋体" panose="02010600030101010101" pitchFamily="2" charset="-122"/>
              </a:rPr>
              <a:t>MEM_A_DEPEN</a:t>
            </a:r>
            <a:r>
              <a:rPr lang="en-US" altLang="zh-CN" sz="2000" b="1">
                <a:solidFill>
                  <a:srgbClr val="CCFFFF"/>
                </a:solidFill>
                <a:latin typeface="宋体" panose="02010600030101010101" pitchFamily="2" charset="-122"/>
                <a:ea typeface="宋体" panose="02010600030101010101" pitchFamily="2" charset="-122"/>
              </a:rPr>
              <a:t>= 1 =</a:t>
            </a:r>
          </a:p>
          <a:p>
            <a:pPr fontAlgn="base">
              <a:lnSpc>
                <a:spcPct val="120000"/>
              </a:lnSpc>
              <a:spcBef>
                <a:spcPct val="0"/>
              </a:spcBef>
              <a:spcAft>
                <a:spcPct val="0"/>
              </a:spcAft>
            </a:pPr>
            <a:r>
              <a:rPr lang="zh-CN" altLang="en-US" b="1">
                <a:solidFill>
                  <a:srgbClr val="CCFFFF"/>
                </a:solidFill>
                <a:latin typeface="宋体" panose="02010600030101010101" pitchFamily="2" charset="-122"/>
                <a:ea typeface="宋体" panose="02010600030101010101" pitchFamily="2" charset="-122"/>
              </a:rPr>
              <a:t>(</a:t>
            </a:r>
            <a:r>
              <a:rPr lang="en-US" altLang="zh-CN" b="1">
                <a:solidFill>
                  <a:srgbClr val="FFFF00"/>
                </a:solidFill>
                <a:latin typeface="宋体" panose="02010600030101010101" pitchFamily="2" charset="-122"/>
                <a:ea typeface="宋体" panose="02010600030101010101" pitchFamily="2" charset="-122"/>
              </a:rPr>
              <a:t>I</a:t>
            </a:r>
            <a:r>
              <a:rPr lang="zh-CN" altLang="en-US" b="1">
                <a:solidFill>
                  <a:srgbClr val="FFFF00"/>
                </a:solidFill>
                <a:latin typeface="宋体" panose="02010600030101010101" pitchFamily="2" charset="-122"/>
                <a:ea typeface="宋体" panose="02010600030101010101" pitchFamily="2" charset="-122"/>
              </a:rPr>
              <a:t>D_rs</a:t>
            </a:r>
            <a:r>
              <a:rPr lang="en-US" altLang="zh-CN" b="1">
                <a:solidFill>
                  <a:srgbClr val="FFFF00"/>
                </a:solidFill>
                <a:latin typeface="宋体" panose="02010600030101010101" pitchFamily="2" charset="-122"/>
                <a:ea typeface="宋体" panose="02010600030101010101" pitchFamily="2" charset="-122"/>
              </a:rPr>
              <a:t>1= =</a:t>
            </a:r>
            <a:r>
              <a:rPr lang="zh-CN" altLang="en-US" b="1">
                <a:solidFill>
                  <a:srgbClr val="FFFF00"/>
                </a:solidFill>
                <a:latin typeface="宋体" panose="02010600030101010101" pitchFamily="2" charset="-122"/>
                <a:ea typeface="宋体" panose="02010600030101010101" pitchFamily="2" charset="-122"/>
              </a:rPr>
              <a:t>MEM_rd</a:t>
            </a:r>
            <a:r>
              <a:rPr lang="zh-CN" altLang="en-US" b="1">
                <a:solidFill>
                  <a:srgbClr val="CCFFFF"/>
                </a:solidFill>
                <a:latin typeface="宋体" panose="02010600030101010101" pitchFamily="2" charset="-122"/>
                <a:ea typeface="宋体" panose="02010600030101010101" pitchFamily="2" charset="-122"/>
              </a:rPr>
              <a:t>)(MEM_WREG</a:t>
            </a:r>
            <a:r>
              <a:rPr lang="en-US" altLang="zh-CN" b="1">
                <a:solidFill>
                  <a:srgbClr val="CCFFFF"/>
                </a:solidFill>
                <a:latin typeface="宋体" panose="02010600030101010101" pitchFamily="2" charset="-122"/>
                <a:ea typeface="宋体" panose="02010600030101010101" pitchFamily="2" charset="-122"/>
              </a:rPr>
              <a:t>= =</a:t>
            </a:r>
            <a:r>
              <a:rPr lang="zh-CN" altLang="en-US" b="1">
                <a:solidFill>
                  <a:srgbClr val="CCFFFF"/>
                </a:solidFill>
                <a:latin typeface="宋体" panose="02010600030101010101" pitchFamily="2" charset="-122"/>
                <a:ea typeface="宋体" panose="02010600030101010101" pitchFamily="2" charset="-122"/>
              </a:rPr>
              <a:t>1)(</a:t>
            </a:r>
            <a:r>
              <a:rPr lang="en-US" altLang="zh-CN" b="1">
                <a:solidFill>
                  <a:srgbClr val="66FF33"/>
                </a:solidFill>
                <a:latin typeface="宋体" panose="02010600030101010101" pitchFamily="2" charset="-122"/>
                <a:ea typeface="宋体" panose="02010600030101010101" pitchFamily="2" charset="-122"/>
              </a:rPr>
              <a:t>I</a:t>
            </a:r>
            <a:r>
              <a:rPr lang="zh-CN" altLang="en-US" b="1">
                <a:solidFill>
                  <a:srgbClr val="66FF33"/>
                </a:solidFill>
                <a:latin typeface="宋体" panose="02010600030101010101" pitchFamily="2" charset="-122"/>
                <a:ea typeface="宋体" panose="02010600030101010101" pitchFamily="2" charset="-122"/>
              </a:rPr>
              <a:t>D_</a:t>
            </a:r>
            <a:r>
              <a:rPr lang="en-US" altLang="zh-CN" b="1">
                <a:solidFill>
                  <a:srgbClr val="66FF33"/>
                </a:solidFill>
                <a:latin typeface="宋体" panose="02010600030101010101" pitchFamily="2" charset="-122"/>
                <a:ea typeface="宋体" panose="02010600030101010101" pitchFamily="2" charset="-122"/>
              </a:rPr>
              <a:t>rs1I</a:t>
            </a:r>
            <a:r>
              <a:rPr lang="zh-CN" altLang="en-US" b="1">
                <a:solidFill>
                  <a:srgbClr val="66FF33"/>
                </a:solidFill>
                <a:latin typeface="宋体" panose="02010600030101010101" pitchFamily="2" charset="-122"/>
                <a:ea typeface="宋体" panose="02010600030101010101" pitchFamily="2" charset="-122"/>
              </a:rPr>
              <a:t>sReg</a:t>
            </a:r>
            <a:r>
              <a:rPr lang="zh-CN" altLang="en-US" b="1">
                <a:solidFill>
                  <a:srgbClr val="CCFFFF"/>
                </a:solidFill>
                <a:latin typeface="宋体" panose="02010600030101010101" pitchFamily="2" charset="-122"/>
                <a:ea typeface="宋体" panose="02010600030101010101" pitchFamily="2" charset="-122"/>
              </a:rPr>
              <a:t>)</a:t>
            </a: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9393" name="Group 12">
            <a:extLst>
              <a:ext uri="{FF2B5EF4-FFF2-40B4-BE49-F238E27FC236}">
                <a16:creationId xmlns:a16="http://schemas.microsoft.com/office/drawing/2014/main" id="{6C7470D6-6758-430D-A29B-CFA5D035B944}"/>
              </a:ext>
            </a:extLst>
          </p:cNvPr>
          <p:cNvGrpSpPr>
            <a:grpSpLocks/>
          </p:cNvGrpSpPr>
          <p:nvPr/>
        </p:nvGrpSpPr>
        <p:grpSpPr bwMode="auto">
          <a:xfrm>
            <a:off x="1501775" y="820738"/>
            <a:ext cx="9144000" cy="5588000"/>
            <a:chOff x="0" y="288"/>
            <a:chExt cx="5760" cy="3520"/>
          </a:xfrm>
        </p:grpSpPr>
        <p:grpSp>
          <p:nvGrpSpPr>
            <p:cNvPr id="59394" name="Group 6">
              <a:extLst>
                <a:ext uri="{FF2B5EF4-FFF2-40B4-BE49-F238E27FC236}">
                  <a16:creationId xmlns:a16="http://schemas.microsoft.com/office/drawing/2014/main" id="{80E24875-7120-4812-8435-72B68A1C1EB3}"/>
                </a:ext>
              </a:extLst>
            </p:cNvPr>
            <p:cNvGrpSpPr>
              <a:grpSpLocks/>
            </p:cNvGrpSpPr>
            <p:nvPr/>
          </p:nvGrpSpPr>
          <p:grpSpPr bwMode="auto">
            <a:xfrm>
              <a:off x="0" y="288"/>
              <a:ext cx="5760" cy="3520"/>
              <a:chOff x="0" y="288"/>
              <a:chExt cx="5760" cy="3520"/>
            </a:xfrm>
          </p:grpSpPr>
          <p:pic>
            <p:nvPicPr>
              <p:cNvPr id="59395" name="Picture 7" descr="37">
                <a:extLst>
                  <a:ext uri="{FF2B5EF4-FFF2-40B4-BE49-F238E27FC236}">
                    <a16:creationId xmlns:a16="http://schemas.microsoft.com/office/drawing/2014/main" id="{9874528D-42C5-40FF-82AD-00FFED581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8"/>
                <a:ext cx="5760" cy="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6" name="Oval 8">
                <a:extLst>
                  <a:ext uri="{FF2B5EF4-FFF2-40B4-BE49-F238E27FC236}">
                    <a16:creationId xmlns:a16="http://schemas.microsoft.com/office/drawing/2014/main" id="{2AEAB959-597F-4F1D-82C4-FF35ADF2A646}"/>
                  </a:ext>
                </a:extLst>
              </p:cNvPr>
              <p:cNvSpPr>
                <a:spLocks noChangeArrowheads="1"/>
              </p:cNvSpPr>
              <p:nvPr/>
            </p:nvSpPr>
            <p:spPr bwMode="auto">
              <a:xfrm>
                <a:off x="1824" y="672"/>
                <a:ext cx="528" cy="624"/>
              </a:xfrm>
              <a:prstGeom prst="ellipse">
                <a:avLst/>
              </a:prstGeom>
              <a:noFill/>
              <a:ln w="9525">
                <a:solidFill>
                  <a:schemeClr val="bg1">
                    <a:lumMod val="60000"/>
                    <a:lumOff val="40000"/>
                  </a:schemeClr>
                </a:solidFill>
                <a:rou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defRPr/>
                </a:pPr>
                <a:endParaRPr lang="zh-CN" altLang="en-US">
                  <a:solidFill>
                    <a:srgbClr val="FFFFFF"/>
                  </a:solidFill>
                  <a:latin typeface="Garamond" panose="02020404030301010803" pitchFamily="18" charset="0"/>
                  <a:ea typeface="宋体" panose="02010600030101010101" pitchFamily="2" charset="-122"/>
                </a:endParaRPr>
              </a:p>
            </p:txBody>
          </p:sp>
          <p:sp>
            <p:nvSpPr>
              <p:cNvPr id="59397" name="Oval 9">
                <a:extLst>
                  <a:ext uri="{FF2B5EF4-FFF2-40B4-BE49-F238E27FC236}">
                    <a16:creationId xmlns:a16="http://schemas.microsoft.com/office/drawing/2014/main" id="{6157CA84-A20D-44F8-AFC1-753CE336A40D}"/>
                  </a:ext>
                </a:extLst>
              </p:cNvPr>
              <p:cNvSpPr>
                <a:spLocks noChangeArrowheads="1"/>
              </p:cNvSpPr>
              <p:nvPr/>
            </p:nvSpPr>
            <p:spPr bwMode="auto">
              <a:xfrm>
                <a:off x="2208" y="2784"/>
                <a:ext cx="288" cy="624"/>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59398" name="Text Box 10">
              <a:extLst>
                <a:ext uri="{FF2B5EF4-FFF2-40B4-BE49-F238E27FC236}">
                  <a16:creationId xmlns:a16="http://schemas.microsoft.com/office/drawing/2014/main" id="{A64E19B3-A3AB-4EC9-AB06-1A1FF205456F}"/>
                </a:ext>
              </a:extLst>
            </p:cNvPr>
            <p:cNvSpPr txBox="1">
              <a:spLocks noChangeArrowheads="1"/>
            </p:cNvSpPr>
            <p:nvPr/>
          </p:nvSpPr>
          <p:spPr bwMode="auto">
            <a:xfrm>
              <a:off x="2496" y="624"/>
              <a:ext cx="86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600" b="1">
                  <a:solidFill>
                    <a:srgbClr val="FF0000"/>
                  </a:solidFill>
                  <a:latin typeface="Garamond" panose="02020404030301010803" pitchFamily="18" charset="0"/>
                  <a:ea typeface="宋体" panose="02010600030101010101" pitchFamily="2" charset="-122"/>
                </a:rPr>
                <a:t>DEPEN =1</a:t>
              </a:r>
            </a:p>
          </p:txBody>
        </p:sp>
        <p:sp>
          <p:nvSpPr>
            <p:cNvPr id="59399" name="Line 11">
              <a:extLst>
                <a:ext uri="{FF2B5EF4-FFF2-40B4-BE49-F238E27FC236}">
                  <a16:creationId xmlns:a16="http://schemas.microsoft.com/office/drawing/2014/main" id="{80E1B8DA-2C47-4599-BA82-9AA8B79018E9}"/>
                </a:ext>
              </a:extLst>
            </p:cNvPr>
            <p:cNvSpPr>
              <a:spLocks noChangeShapeType="1"/>
            </p:cNvSpPr>
            <p:nvPr/>
          </p:nvSpPr>
          <p:spPr bwMode="auto">
            <a:xfrm>
              <a:off x="2544" y="624"/>
              <a:ext cx="43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59400" name="Oval 13">
            <a:extLst>
              <a:ext uri="{FF2B5EF4-FFF2-40B4-BE49-F238E27FC236}">
                <a16:creationId xmlns:a16="http://schemas.microsoft.com/office/drawing/2014/main" id="{E2E9F2BF-6C3C-4750-A0F9-53266394D1E2}"/>
              </a:ext>
            </a:extLst>
          </p:cNvPr>
          <p:cNvSpPr>
            <a:spLocks noChangeArrowheads="1"/>
          </p:cNvSpPr>
          <p:nvPr/>
        </p:nvSpPr>
        <p:spPr bwMode="auto">
          <a:xfrm>
            <a:off x="1806575" y="1582738"/>
            <a:ext cx="381000" cy="685800"/>
          </a:xfrm>
          <a:prstGeom prst="ellipse">
            <a:avLst/>
          </a:pr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59401" name="Oval 14">
            <a:extLst>
              <a:ext uri="{FF2B5EF4-FFF2-40B4-BE49-F238E27FC236}">
                <a16:creationId xmlns:a16="http://schemas.microsoft.com/office/drawing/2014/main" id="{B8B43963-7B7F-4D0A-AB01-13897CA59B59}"/>
              </a:ext>
            </a:extLst>
          </p:cNvPr>
          <p:cNvSpPr>
            <a:spLocks noChangeArrowheads="1"/>
          </p:cNvSpPr>
          <p:nvPr/>
        </p:nvSpPr>
        <p:spPr bwMode="auto">
          <a:xfrm>
            <a:off x="3406775" y="1582738"/>
            <a:ext cx="381000" cy="685800"/>
          </a:xfrm>
          <a:prstGeom prst="ellipse">
            <a:avLst/>
          </a:pr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59402" name="TextBox 49">
            <a:extLst>
              <a:ext uri="{FF2B5EF4-FFF2-40B4-BE49-F238E27FC236}">
                <a16:creationId xmlns:a16="http://schemas.microsoft.com/office/drawing/2014/main" id="{87FDEE95-A18D-40E5-9380-82583D961879}"/>
              </a:ext>
            </a:extLst>
          </p:cNvPr>
          <p:cNvSpPr txBox="1">
            <a:spLocks noChangeArrowheads="1"/>
          </p:cNvSpPr>
          <p:nvPr/>
        </p:nvSpPr>
        <p:spPr bwMode="auto">
          <a:xfrm>
            <a:off x="2035175" y="6307139"/>
            <a:ext cx="8610600" cy="3381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600" b="1">
                <a:solidFill>
                  <a:srgbClr val="0070C0"/>
                </a:solidFill>
                <a:latin typeface="Garamond" panose="02020404030301010803" pitchFamily="18" charset="0"/>
                <a:ea typeface="宋体" panose="02010600030101010101" pitchFamily="2" charset="-122"/>
              </a:rPr>
              <a:t>I3</a:t>
            </a:r>
            <a:r>
              <a:rPr lang="zh-CN" altLang="en-US" sz="1600" b="1">
                <a:solidFill>
                  <a:srgbClr val="0070C0"/>
                </a:solidFill>
                <a:latin typeface="Garamond" panose="02020404030301010803" pitchFamily="18" charset="0"/>
                <a:ea typeface="宋体" panose="02010600030101010101" pitchFamily="2" charset="-122"/>
              </a:rPr>
              <a:t>：</a:t>
            </a:r>
            <a:r>
              <a:rPr lang="en-US" altLang="zh-CN" sz="1600" b="1">
                <a:solidFill>
                  <a:srgbClr val="0070C0"/>
                </a:solidFill>
                <a:latin typeface="Garamond" panose="02020404030301010803" pitchFamily="18" charset="0"/>
                <a:ea typeface="宋体" panose="02010600030101010101" pitchFamily="2" charset="-122"/>
              </a:rPr>
              <a:t>and </a:t>
            </a:r>
            <a:r>
              <a:rPr lang="en-US" altLang="zh-CN" sz="1600" b="1">
                <a:solidFill>
                  <a:srgbClr val="FF0000"/>
                </a:solidFill>
                <a:latin typeface="Garamond" panose="02020404030301010803" pitchFamily="18" charset="0"/>
                <a:ea typeface="宋体" panose="02010600030101010101" pitchFamily="2" charset="-122"/>
              </a:rPr>
              <a:t> </a:t>
            </a:r>
            <a:r>
              <a:rPr lang="en-US" altLang="zh-CN" sz="1600" b="1">
                <a:solidFill>
                  <a:srgbClr val="003399"/>
                </a:solidFill>
                <a:latin typeface="Garamond" panose="02020404030301010803" pitchFamily="18" charset="0"/>
                <a:ea typeface="宋体" panose="02010600030101010101" pitchFamily="2" charset="-122"/>
              </a:rPr>
              <a:t>r6</a:t>
            </a:r>
            <a:r>
              <a:rPr lang="en-US" altLang="zh-CN" sz="1600" b="1">
                <a:solidFill>
                  <a:srgbClr val="0070C0"/>
                </a:solidFill>
                <a:latin typeface="Garamond" panose="02020404030301010803" pitchFamily="18" charset="0"/>
                <a:ea typeface="宋体" panose="02010600030101010101" pitchFamily="2" charset="-122"/>
              </a:rPr>
              <a:t>, r7, r1     I2</a:t>
            </a:r>
            <a:r>
              <a:rPr lang="zh-CN" altLang="en-US" sz="1600" b="1">
                <a:solidFill>
                  <a:srgbClr val="0070C0"/>
                </a:solidFill>
                <a:latin typeface="Garamond" panose="02020404030301010803" pitchFamily="18" charset="0"/>
                <a:ea typeface="宋体" panose="02010600030101010101" pitchFamily="2" charset="-122"/>
              </a:rPr>
              <a:t>：</a:t>
            </a:r>
            <a:r>
              <a:rPr lang="en-US" altLang="zh-CN" sz="1600" b="1">
                <a:solidFill>
                  <a:srgbClr val="0070C0"/>
                </a:solidFill>
                <a:latin typeface="Garamond" panose="02020404030301010803" pitchFamily="18" charset="0"/>
                <a:ea typeface="宋体" panose="02010600030101010101" pitchFamily="2" charset="-122"/>
              </a:rPr>
              <a:t>sub </a:t>
            </a:r>
            <a:r>
              <a:rPr lang="en-US" altLang="zh-CN" sz="1600" b="1">
                <a:solidFill>
                  <a:srgbClr val="FF0000"/>
                </a:solidFill>
                <a:latin typeface="Garamond" panose="02020404030301010803" pitchFamily="18" charset="0"/>
                <a:ea typeface="宋体" panose="02010600030101010101" pitchFamily="2" charset="-122"/>
              </a:rPr>
              <a:t> </a:t>
            </a:r>
            <a:r>
              <a:rPr lang="en-US" altLang="zh-CN" sz="1600" b="1">
                <a:solidFill>
                  <a:srgbClr val="003399"/>
                </a:solidFill>
                <a:latin typeface="Garamond" panose="02020404030301010803" pitchFamily="18" charset="0"/>
                <a:ea typeface="宋体" panose="02010600030101010101" pitchFamily="2" charset="-122"/>
              </a:rPr>
              <a:t>r4, </a:t>
            </a:r>
            <a:r>
              <a:rPr lang="en-US" altLang="zh-CN" sz="1600" b="1">
                <a:solidFill>
                  <a:srgbClr val="FF0000"/>
                </a:solidFill>
                <a:latin typeface="Garamond" panose="02020404030301010803" pitchFamily="18" charset="0"/>
                <a:ea typeface="宋体" panose="02010600030101010101" pitchFamily="2" charset="-122"/>
              </a:rPr>
              <a:t>r1</a:t>
            </a:r>
            <a:r>
              <a:rPr lang="en-US" altLang="zh-CN" sz="1600" b="1">
                <a:solidFill>
                  <a:srgbClr val="0070C0"/>
                </a:solidFill>
                <a:latin typeface="Garamond" panose="02020404030301010803" pitchFamily="18" charset="0"/>
                <a:ea typeface="宋体" panose="02010600030101010101" pitchFamily="2" charset="-122"/>
              </a:rPr>
              <a:t>, </a:t>
            </a:r>
            <a:r>
              <a:rPr lang="en-US" altLang="zh-CN" sz="1600" b="1">
                <a:solidFill>
                  <a:srgbClr val="C00000"/>
                </a:solidFill>
                <a:latin typeface="Garamond" panose="02020404030301010803" pitchFamily="18" charset="0"/>
                <a:ea typeface="宋体" panose="02010600030101010101" pitchFamily="2" charset="-122"/>
              </a:rPr>
              <a:t>r5</a:t>
            </a:r>
            <a:r>
              <a:rPr lang="en-US" altLang="zh-CN" sz="1600" b="1">
                <a:solidFill>
                  <a:srgbClr val="0070C0"/>
                </a:solidFill>
                <a:latin typeface="Garamond" panose="02020404030301010803" pitchFamily="18" charset="0"/>
                <a:ea typeface="宋体" panose="02010600030101010101" pitchFamily="2" charset="-122"/>
              </a:rPr>
              <a:t>          I2</a:t>
            </a:r>
            <a:r>
              <a:rPr lang="zh-CN" altLang="en-US" sz="1600" b="1">
                <a:solidFill>
                  <a:srgbClr val="0070C0"/>
                </a:solidFill>
                <a:latin typeface="Garamond" panose="02020404030301010803" pitchFamily="18" charset="0"/>
                <a:ea typeface="宋体" panose="02010600030101010101" pitchFamily="2" charset="-122"/>
              </a:rPr>
              <a:t>：</a:t>
            </a:r>
            <a:r>
              <a:rPr lang="en-US" altLang="zh-CN" sz="1600" b="1">
                <a:solidFill>
                  <a:srgbClr val="0070C0"/>
                </a:solidFill>
                <a:latin typeface="Garamond" panose="02020404030301010803" pitchFamily="18" charset="0"/>
                <a:ea typeface="宋体" panose="02010600030101010101" pitchFamily="2" charset="-122"/>
              </a:rPr>
              <a:t>WREG=0                I2</a:t>
            </a:r>
            <a:r>
              <a:rPr lang="zh-CN" altLang="en-US" sz="1600" b="1">
                <a:solidFill>
                  <a:srgbClr val="0070C0"/>
                </a:solidFill>
                <a:latin typeface="Garamond" panose="02020404030301010803" pitchFamily="18" charset="0"/>
                <a:ea typeface="宋体" panose="02010600030101010101" pitchFamily="2" charset="-122"/>
              </a:rPr>
              <a:t>：</a:t>
            </a:r>
            <a:r>
              <a:rPr lang="en-US" altLang="zh-CN" sz="1600" b="1">
                <a:solidFill>
                  <a:srgbClr val="0070C0"/>
                </a:solidFill>
                <a:latin typeface="Garamond" panose="02020404030301010803" pitchFamily="18" charset="0"/>
                <a:ea typeface="宋体" panose="02010600030101010101" pitchFamily="2" charset="-122"/>
              </a:rPr>
              <a:t>WREG=0        </a:t>
            </a:r>
            <a:r>
              <a:rPr lang="en-US" altLang="zh-CN" sz="1600" b="1">
                <a:solidFill>
                  <a:srgbClr val="3333FF"/>
                </a:solidFill>
                <a:latin typeface="Garamond" panose="02020404030301010803" pitchFamily="18" charset="0"/>
                <a:ea typeface="宋体" panose="02010600030101010101" pitchFamily="2" charset="-122"/>
              </a:rPr>
              <a:t>I1</a:t>
            </a:r>
            <a:r>
              <a:rPr lang="zh-CN" altLang="en-US" sz="1600" b="1">
                <a:solidFill>
                  <a:srgbClr val="3333FF"/>
                </a:solidFill>
                <a:latin typeface="Garamond" panose="02020404030301010803" pitchFamily="18" charset="0"/>
                <a:ea typeface="宋体" panose="02010600030101010101" pitchFamily="2" charset="-122"/>
              </a:rPr>
              <a:t>：</a:t>
            </a:r>
            <a:r>
              <a:rPr lang="en-US" altLang="zh-CN" sz="1600" b="1">
                <a:solidFill>
                  <a:srgbClr val="0070C0"/>
                </a:solidFill>
                <a:latin typeface="Garamond" panose="02020404030301010803" pitchFamily="18" charset="0"/>
                <a:ea typeface="宋体" panose="02010600030101010101" pitchFamily="2" charset="-122"/>
              </a:rPr>
              <a:t>add</a:t>
            </a:r>
            <a:r>
              <a:rPr lang="en-US" altLang="zh-CN" sz="1600" b="1">
                <a:solidFill>
                  <a:srgbClr val="FF0000"/>
                </a:solidFill>
                <a:latin typeface="Garamond" panose="02020404030301010803" pitchFamily="18" charset="0"/>
                <a:ea typeface="宋体" panose="02010600030101010101" pitchFamily="2" charset="-122"/>
              </a:rPr>
              <a:t>  r1, </a:t>
            </a:r>
            <a:endParaRPr lang="zh-CN" altLang="en-US" sz="1600" b="1">
              <a:solidFill>
                <a:srgbClr val="0070C0"/>
              </a:solidFill>
              <a:latin typeface="Garamond" panose="02020404030301010803" pitchFamily="18" charset="0"/>
              <a:ea typeface="宋体" panose="02010600030101010101" pitchFamily="2" charset="-122"/>
            </a:endParaRPr>
          </a:p>
        </p:txBody>
      </p:sp>
      <p:pic>
        <p:nvPicPr>
          <p:cNvPr id="59403" name="Picture 4" descr="35">
            <a:extLst>
              <a:ext uri="{FF2B5EF4-FFF2-40B4-BE49-F238E27FC236}">
                <a16:creationId xmlns:a16="http://schemas.microsoft.com/office/drawing/2014/main" id="{B24539CE-39AF-4318-9881-1BE16459F2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109" r="51704" b="52451"/>
          <a:stretch>
            <a:fillRect/>
          </a:stretch>
        </p:blipFill>
        <p:spPr bwMode="auto">
          <a:xfrm>
            <a:off x="7294564" y="-28575"/>
            <a:ext cx="337343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箭头连接符 13">
            <a:extLst>
              <a:ext uri="{FF2B5EF4-FFF2-40B4-BE49-F238E27FC236}">
                <a16:creationId xmlns:a16="http://schemas.microsoft.com/office/drawing/2014/main" id="{91A3E23C-80E6-4304-B374-016DD85CA33C}"/>
              </a:ext>
            </a:extLst>
          </p:cNvPr>
          <p:cNvCxnSpPr/>
          <p:nvPr/>
        </p:nvCxnSpPr>
        <p:spPr>
          <a:xfrm flipV="1">
            <a:off x="10439400" y="133350"/>
            <a:ext cx="0" cy="3048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9405" name="Oval 5">
            <a:extLst>
              <a:ext uri="{FF2B5EF4-FFF2-40B4-BE49-F238E27FC236}">
                <a16:creationId xmlns:a16="http://schemas.microsoft.com/office/drawing/2014/main" id="{1C9AF518-8A7B-4DEF-98D5-586A424DC0F9}"/>
              </a:ext>
            </a:extLst>
          </p:cNvPr>
          <p:cNvSpPr>
            <a:spLocks noChangeArrowheads="1"/>
          </p:cNvSpPr>
          <p:nvPr/>
        </p:nvSpPr>
        <p:spPr bwMode="auto">
          <a:xfrm>
            <a:off x="9639300" y="198439"/>
            <a:ext cx="800100" cy="1692275"/>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59406" name="Text Box 3">
            <a:extLst>
              <a:ext uri="{FF2B5EF4-FFF2-40B4-BE49-F238E27FC236}">
                <a16:creationId xmlns:a16="http://schemas.microsoft.com/office/drawing/2014/main" id="{2E509C12-4A4F-43AA-8A61-93935EAB6A44}"/>
              </a:ext>
            </a:extLst>
          </p:cNvPr>
          <p:cNvSpPr txBox="1">
            <a:spLocks noChangeArrowheads="1"/>
          </p:cNvSpPr>
          <p:nvPr/>
        </p:nvSpPr>
        <p:spPr bwMode="auto">
          <a:xfrm>
            <a:off x="1524001" y="38101"/>
            <a:ext cx="5845175" cy="78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en-US" altLang="zh-CN" sz="2000" b="1">
                <a:solidFill>
                  <a:srgbClr val="CCFFFF"/>
                </a:solidFill>
                <a:latin typeface="宋体" panose="02010600030101010101" pitchFamily="2" charset="-122"/>
                <a:ea typeface="宋体" panose="02010600030101010101" pitchFamily="2" charset="-122"/>
              </a:rPr>
              <a:t>EXE</a:t>
            </a:r>
            <a:r>
              <a:rPr lang="zh-CN" altLang="en-US" sz="2000" b="1">
                <a:solidFill>
                  <a:srgbClr val="CCFFFF"/>
                </a:solidFill>
                <a:latin typeface="宋体" panose="02010600030101010101" pitchFamily="2" charset="-122"/>
                <a:ea typeface="宋体" panose="02010600030101010101" pitchFamily="2" charset="-122"/>
              </a:rPr>
              <a:t>_A_DEPEN </a:t>
            </a:r>
            <a:r>
              <a:rPr lang="en-US" altLang="zh-CN" sz="2000" b="1">
                <a:solidFill>
                  <a:srgbClr val="CCFFFF"/>
                </a:solidFill>
                <a:latin typeface="宋体" panose="02010600030101010101" pitchFamily="2" charset="-122"/>
                <a:ea typeface="宋体" panose="02010600030101010101" pitchFamily="2" charset="-122"/>
              </a:rPr>
              <a:t>=</a:t>
            </a:r>
            <a:r>
              <a:rPr lang="en-US" altLang="zh-CN" sz="2000" b="1">
                <a:solidFill>
                  <a:srgbClr val="FFFF00"/>
                </a:solidFill>
                <a:latin typeface="宋体" panose="02010600030101010101" pitchFamily="2" charset="-122"/>
                <a:ea typeface="宋体" panose="02010600030101010101" pitchFamily="2" charset="-122"/>
              </a:rPr>
              <a:t>0 </a:t>
            </a:r>
            <a:r>
              <a:rPr lang="en-US" altLang="zh-CN" sz="2000" b="1">
                <a:solidFill>
                  <a:srgbClr val="CCFFFF"/>
                </a:solidFill>
                <a:latin typeface="宋体" panose="02010600030101010101" pitchFamily="2" charset="-122"/>
                <a:ea typeface="宋体" panose="02010600030101010101" pitchFamily="2" charset="-122"/>
              </a:rPr>
              <a:t>    MEM</a:t>
            </a:r>
            <a:r>
              <a:rPr lang="zh-CN" altLang="en-US" sz="2000" b="1">
                <a:solidFill>
                  <a:srgbClr val="CCFFFF"/>
                </a:solidFill>
                <a:latin typeface="宋体" panose="02010600030101010101" pitchFamily="2" charset="-122"/>
                <a:ea typeface="宋体" panose="02010600030101010101" pitchFamily="2" charset="-122"/>
              </a:rPr>
              <a:t>_A_DEPEN </a:t>
            </a:r>
            <a:r>
              <a:rPr lang="en-US" altLang="zh-CN" sz="2000" b="1">
                <a:solidFill>
                  <a:srgbClr val="FFFF00"/>
                </a:solidFill>
                <a:latin typeface="宋体" panose="02010600030101010101" pitchFamily="2" charset="-122"/>
                <a:ea typeface="宋体" panose="02010600030101010101" pitchFamily="2" charset="-122"/>
              </a:rPr>
              <a:t>= 0</a:t>
            </a:r>
            <a:r>
              <a:rPr lang="en-US" altLang="zh-CN" sz="2000" b="1">
                <a:solidFill>
                  <a:srgbClr val="CCFFFF"/>
                </a:solidFill>
                <a:latin typeface="宋体" panose="02010600030101010101" pitchFamily="2" charset="-122"/>
                <a:ea typeface="宋体" panose="02010600030101010101" pitchFamily="2" charset="-122"/>
              </a:rPr>
              <a:t> = </a:t>
            </a:r>
          </a:p>
          <a:p>
            <a:pPr fontAlgn="base">
              <a:lnSpc>
                <a:spcPct val="120000"/>
              </a:lnSpc>
              <a:spcBef>
                <a:spcPct val="0"/>
              </a:spcBef>
              <a:spcAft>
                <a:spcPct val="0"/>
              </a:spcAft>
            </a:pPr>
            <a:r>
              <a:rPr lang="zh-CN" altLang="en-US" sz="2000" b="1">
                <a:solidFill>
                  <a:srgbClr val="CCFFFF"/>
                </a:solidFill>
                <a:latin typeface="宋体" panose="02010600030101010101" pitchFamily="2" charset="-122"/>
                <a:ea typeface="宋体" panose="02010600030101010101" pitchFamily="2" charset="-122"/>
              </a:rPr>
              <a:t>(</a:t>
            </a:r>
            <a:r>
              <a:rPr lang="en-US" altLang="zh-CN" sz="2000" b="1">
                <a:solidFill>
                  <a:srgbClr val="FFFF00"/>
                </a:solidFill>
                <a:latin typeface="宋体" panose="02010600030101010101" pitchFamily="2" charset="-122"/>
                <a:ea typeface="宋体" panose="02010600030101010101" pitchFamily="2" charset="-122"/>
              </a:rPr>
              <a:t>I</a:t>
            </a:r>
            <a:r>
              <a:rPr lang="zh-CN" altLang="en-US" sz="2000" b="1">
                <a:solidFill>
                  <a:srgbClr val="FFFF00"/>
                </a:solidFill>
                <a:latin typeface="宋体" panose="02010600030101010101" pitchFamily="2" charset="-122"/>
                <a:ea typeface="宋体" panose="02010600030101010101" pitchFamily="2" charset="-122"/>
              </a:rPr>
              <a:t>D_rs</a:t>
            </a:r>
            <a:r>
              <a:rPr lang="en-US" altLang="zh-CN" sz="2000" b="1">
                <a:solidFill>
                  <a:srgbClr val="FFFF00"/>
                </a:solidFill>
                <a:latin typeface="宋体" panose="02010600030101010101" pitchFamily="2" charset="-122"/>
                <a:ea typeface="宋体" panose="02010600030101010101" pitchFamily="2" charset="-122"/>
              </a:rPr>
              <a:t>1= =</a:t>
            </a:r>
            <a:r>
              <a:rPr lang="zh-CN" altLang="en-US" sz="2000" b="1">
                <a:solidFill>
                  <a:srgbClr val="FFFF00"/>
                </a:solidFill>
                <a:latin typeface="宋体" panose="02010600030101010101" pitchFamily="2" charset="-122"/>
                <a:ea typeface="宋体" panose="02010600030101010101" pitchFamily="2" charset="-122"/>
              </a:rPr>
              <a:t>MEM_rd</a:t>
            </a:r>
            <a:r>
              <a:rPr lang="zh-CN" altLang="en-US" sz="2000" b="1">
                <a:solidFill>
                  <a:srgbClr val="CCFFFF"/>
                </a:solidFill>
                <a:latin typeface="宋体" panose="02010600030101010101" pitchFamily="2" charset="-122"/>
                <a:ea typeface="宋体" panose="02010600030101010101" pitchFamily="2" charset="-122"/>
              </a:rPr>
              <a:t>)(MEM_WREG</a:t>
            </a:r>
            <a:r>
              <a:rPr lang="en-US" altLang="zh-CN" sz="2000" b="1">
                <a:solidFill>
                  <a:srgbClr val="CCFFFF"/>
                </a:solidFill>
                <a:latin typeface="宋体" panose="02010600030101010101" pitchFamily="2" charset="-122"/>
                <a:ea typeface="宋体" panose="02010600030101010101" pitchFamily="2" charset="-122"/>
              </a:rPr>
              <a:t>= =</a:t>
            </a:r>
            <a:r>
              <a:rPr lang="zh-CN" altLang="en-US" sz="2000" b="1">
                <a:solidFill>
                  <a:srgbClr val="CCFFFF"/>
                </a:solidFill>
                <a:latin typeface="宋体" panose="02010600030101010101" pitchFamily="2" charset="-122"/>
                <a:ea typeface="宋体" panose="02010600030101010101" pitchFamily="2" charset="-122"/>
              </a:rPr>
              <a:t>1)(</a:t>
            </a:r>
            <a:r>
              <a:rPr lang="en-US" altLang="zh-CN" sz="2000" b="1">
                <a:solidFill>
                  <a:srgbClr val="66FF33"/>
                </a:solidFill>
                <a:latin typeface="宋体" panose="02010600030101010101" pitchFamily="2" charset="-122"/>
                <a:ea typeface="宋体" panose="02010600030101010101" pitchFamily="2" charset="-122"/>
              </a:rPr>
              <a:t>I</a:t>
            </a:r>
            <a:r>
              <a:rPr lang="zh-CN" altLang="en-US" sz="2000" b="1">
                <a:solidFill>
                  <a:srgbClr val="66FF33"/>
                </a:solidFill>
                <a:latin typeface="宋体" panose="02010600030101010101" pitchFamily="2" charset="-122"/>
                <a:ea typeface="宋体" panose="02010600030101010101" pitchFamily="2" charset="-122"/>
              </a:rPr>
              <a:t>D_</a:t>
            </a:r>
            <a:r>
              <a:rPr lang="en-US" altLang="zh-CN" sz="2000" b="1">
                <a:solidFill>
                  <a:srgbClr val="66FF33"/>
                </a:solidFill>
                <a:latin typeface="宋体" panose="02010600030101010101" pitchFamily="2" charset="-122"/>
                <a:ea typeface="宋体" panose="02010600030101010101" pitchFamily="2" charset="-122"/>
              </a:rPr>
              <a:t>rs1I</a:t>
            </a:r>
            <a:r>
              <a:rPr lang="zh-CN" altLang="en-US" sz="2000" b="1">
                <a:solidFill>
                  <a:srgbClr val="66FF33"/>
                </a:solidFill>
                <a:latin typeface="宋体" panose="02010600030101010101" pitchFamily="2" charset="-122"/>
                <a:ea typeface="宋体" panose="02010600030101010101" pitchFamily="2" charset="-122"/>
              </a:rPr>
              <a:t>sReg</a:t>
            </a:r>
            <a:r>
              <a:rPr lang="zh-CN" altLang="en-US" sz="2000" b="1">
                <a:solidFill>
                  <a:srgbClr val="CCFFFF"/>
                </a:solidFill>
                <a:latin typeface="宋体" panose="02010600030101010101" pitchFamily="2" charset="-122"/>
                <a:ea typeface="宋体" panose="02010600030101010101" pitchFamily="2" charset="-122"/>
              </a:rPr>
              <a:t>)</a:t>
            </a: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7" name="灯片编号占位符 1">
            <a:extLst>
              <a:ext uri="{FF2B5EF4-FFF2-40B4-BE49-F238E27FC236}">
                <a16:creationId xmlns:a16="http://schemas.microsoft.com/office/drawing/2014/main" id="{545CFEC7-6075-4720-BF4C-D454C1896FDB}"/>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30DB97B7-A146-4143-A8CC-DF0C0486AB97}" type="slidenum">
              <a:rPr lang="en-US" altLang="zh-CN">
                <a:solidFill>
                  <a:srgbClr val="FFFFFF"/>
                </a:solidFill>
                <a:ea typeface="宋体" panose="02010600030101010101" pitchFamily="2" charset="-122"/>
              </a:rPr>
              <a:pPr fontAlgn="base">
                <a:spcBef>
                  <a:spcPct val="0"/>
                </a:spcBef>
                <a:spcAft>
                  <a:spcPct val="0"/>
                </a:spcAft>
              </a:pPr>
              <a:t>394</a:t>
            </a:fld>
            <a:endParaRPr lang="en-US" altLang="zh-CN">
              <a:solidFill>
                <a:srgbClr val="FFFFFF"/>
              </a:solidFill>
              <a:ea typeface="宋体" panose="02010600030101010101" pitchFamily="2" charset="-122"/>
            </a:endParaRPr>
          </a:p>
        </p:txBody>
      </p:sp>
      <p:sp>
        <p:nvSpPr>
          <p:cNvPr id="3" name="Text Box 4">
            <a:extLst>
              <a:ext uri="{FF2B5EF4-FFF2-40B4-BE49-F238E27FC236}">
                <a16:creationId xmlns:a16="http://schemas.microsoft.com/office/drawing/2014/main" id="{BBCFD262-CF08-48E6-A950-9B6A208C69A3}"/>
              </a:ext>
            </a:extLst>
          </p:cNvPr>
          <p:cNvSpPr txBox="1">
            <a:spLocks noChangeArrowheads="1"/>
          </p:cNvSpPr>
          <p:nvPr/>
        </p:nvSpPr>
        <p:spPr bwMode="auto">
          <a:xfrm>
            <a:off x="2133600" y="1905000"/>
            <a:ext cx="78486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fontAlgn="base" hangingPunct="1">
              <a:spcBef>
                <a:spcPct val="50000"/>
              </a:spcBef>
              <a:spcAft>
                <a:spcPct val="0"/>
              </a:spcAft>
              <a:buClrTx/>
              <a:buSzTx/>
              <a:buNone/>
              <a:defRPr/>
            </a:pPr>
            <a:r>
              <a:rPr lang="zh-CN" altLang="en-US" sz="2800" b="1" dirty="0">
                <a:solidFill>
                  <a:srgbClr val="FFFFFF"/>
                </a:solidFill>
              </a:rPr>
              <a:t>问题：</a:t>
            </a:r>
            <a:endParaRPr lang="en-US" altLang="zh-CN" sz="2800" b="1" dirty="0">
              <a:solidFill>
                <a:srgbClr val="FFFFFF"/>
              </a:solidFill>
            </a:endParaRPr>
          </a:p>
          <a:p>
            <a:pPr marL="457200" indent="-457200" eaLnBrk="1" fontAlgn="base" hangingPunct="1">
              <a:spcBef>
                <a:spcPct val="50000"/>
              </a:spcBef>
              <a:spcAft>
                <a:spcPct val="0"/>
              </a:spcAft>
              <a:buClrTx/>
              <a:buSzTx/>
              <a:buFont typeface="Wingdings" panose="05000000000000000000" pitchFamily="2" charset="2"/>
              <a:buChar char="Ø"/>
              <a:defRPr/>
            </a:pPr>
            <a:r>
              <a:rPr lang="en-US" altLang="zh-CN" sz="2800" b="1" dirty="0">
                <a:solidFill>
                  <a:srgbClr val="FFFFFF"/>
                </a:solidFill>
              </a:rPr>
              <a:t>ID</a:t>
            </a:r>
            <a:r>
              <a:rPr lang="zh-CN" altLang="en-US" sz="2800" b="1" dirty="0">
                <a:solidFill>
                  <a:srgbClr val="FFFFFF"/>
                </a:solidFill>
              </a:rPr>
              <a:t>级的指令暂停是否导致流水线各级暂停？</a:t>
            </a:r>
          </a:p>
          <a:p>
            <a:pPr eaLnBrk="1" fontAlgn="base" hangingPunct="1">
              <a:spcBef>
                <a:spcPct val="50000"/>
              </a:spcBef>
              <a:spcAft>
                <a:spcPct val="0"/>
              </a:spcAft>
              <a:buClrTx/>
              <a:buSzTx/>
              <a:buNone/>
              <a:defRPr/>
            </a:pPr>
            <a:r>
              <a:rPr lang="zh-CN" altLang="en-US" sz="2400" b="1" kern="0" dirty="0">
                <a:solidFill>
                  <a:srgbClr val="FFFFFF"/>
                </a:solidFill>
                <a:effectLst>
                  <a:outerShdw blurRad="38100" dist="38100" dir="2700000" algn="tl">
                    <a:srgbClr val="000000"/>
                  </a:outerShdw>
                </a:effectLst>
                <a:latin typeface="Comic Sans MS" panose="030F0702030302020204" pitchFamily="66" charset="0"/>
                <a:ea typeface="宋体"/>
                <a:sym typeface="+mn-ea"/>
              </a:rPr>
              <a:t>   一条指令被</a:t>
            </a:r>
            <a:r>
              <a:rPr lang="zh-CN" altLang="en-US" sz="2400" b="1" kern="0" dirty="0">
                <a:solidFill>
                  <a:srgbClr val="FFFF00"/>
                </a:solidFill>
                <a:effectLst>
                  <a:outerShdw blurRad="38100" dist="38100" dir="2700000" algn="tl">
                    <a:srgbClr val="000000"/>
                  </a:outerShdw>
                </a:effectLst>
                <a:latin typeface="Comic Sans MS" panose="030F0702030302020204" pitchFamily="66" charset="0"/>
                <a:ea typeface="宋体"/>
                <a:sym typeface="+mn-ea"/>
              </a:rPr>
              <a:t>停顿</a:t>
            </a:r>
            <a:r>
              <a:rPr lang="zh-CN" altLang="en-US" sz="2400" b="1" kern="0" dirty="0">
                <a:solidFill>
                  <a:srgbClr val="FFFFFF"/>
                </a:solidFill>
                <a:effectLst>
                  <a:outerShdw blurRad="38100" dist="38100" dir="2700000" algn="tl">
                    <a:srgbClr val="000000"/>
                  </a:outerShdw>
                </a:effectLst>
                <a:latin typeface="Comic Sans MS" panose="030F0702030302020204" pitchFamily="66" charset="0"/>
                <a:ea typeface="宋体"/>
                <a:sym typeface="+mn-ea"/>
              </a:rPr>
              <a:t>后，</a:t>
            </a:r>
            <a:r>
              <a:rPr lang="zh-CN" altLang="en-US" sz="2400" b="1" kern="0" dirty="0">
                <a:solidFill>
                  <a:srgbClr val="FFFF00"/>
                </a:solidFill>
                <a:effectLst>
                  <a:outerShdw blurRad="38100" dist="38100" dir="2700000" algn="tl">
                    <a:srgbClr val="000000"/>
                  </a:outerShdw>
                </a:effectLst>
                <a:latin typeface="Comic Sans MS" panose="030F0702030302020204" pitchFamily="66" charset="0"/>
                <a:ea typeface="宋体"/>
                <a:sym typeface="+mn-ea"/>
              </a:rPr>
              <a:t>其后的所有指令被停顿</a:t>
            </a:r>
            <a:r>
              <a:rPr lang="zh-CN" altLang="en-US" sz="2400" b="1" kern="0" dirty="0">
                <a:solidFill>
                  <a:srgbClr val="FFFFFF"/>
                </a:solidFill>
                <a:effectLst>
                  <a:outerShdw blurRad="38100" dist="38100" dir="2700000" algn="tl">
                    <a:srgbClr val="000000"/>
                  </a:outerShdw>
                </a:effectLst>
                <a:latin typeface="Comic Sans MS" panose="030F0702030302020204" pitchFamily="66" charset="0"/>
                <a:ea typeface="宋体"/>
                <a:sym typeface="+mn-ea"/>
              </a:rPr>
              <a:t>；该指令之前的指令必须继续执行。</a:t>
            </a:r>
            <a:endParaRPr lang="en-US" altLang="zh-CN" sz="2400" b="1" dirty="0">
              <a:solidFill>
                <a:srgbClr val="FFFFFF"/>
              </a:solidFill>
            </a:endParaRPr>
          </a:p>
          <a:p>
            <a:pPr marL="457200" indent="-457200" eaLnBrk="1" fontAlgn="base" hangingPunct="1">
              <a:spcBef>
                <a:spcPct val="50000"/>
              </a:spcBef>
              <a:spcAft>
                <a:spcPct val="0"/>
              </a:spcAft>
              <a:buClrTx/>
              <a:buSzTx/>
              <a:buFont typeface="Wingdings" panose="05000000000000000000" pitchFamily="2" charset="2"/>
              <a:buChar char="Ø"/>
              <a:defRPr/>
            </a:pPr>
            <a:r>
              <a:rPr lang="en-US" altLang="zh-CN" sz="2800" b="1" dirty="0">
                <a:solidFill>
                  <a:srgbClr val="FFFFFF"/>
                </a:solidFill>
              </a:rPr>
              <a:t>ID</a:t>
            </a:r>
            <a:r>
              <a:rPr lang="zh-CN" altLang="en-US" sz="2800" b="1" dirty="0">
                <a:solidFill>
                  <a:srgbClr val="FFFFFF"/>
                </a:solidFill>
              </a:rPr>
              <a:t>级、</a:t>
            </a:r>
            <a:r>
              <a:rPr lang="en-US" altLang="zh-CN" sz="2800" b="1" dirty="0">
                <a:solidFill>
                  <a:srgbClr val="FFFFFF"/>
                </a:solidFill>
              </a:rPr>
              <a:t>IF</a:t>
            </a:r>
            <a:r>
              <a:rPr lang="zh-CN" altLang="en-US" sz="2800" b="1" dirty="0">
                <a:solidFill>
                  <a:srgbClr val="FFFFFF"/>
                </a:solidFill>
              </a:rPr>
              <a:t>级会暂停几个周期？由什么条件解除暂停？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41" name="Picture 4" descr="35">
            <a:extLst>
              <a:ext uri="{FF2B5EF4-FFF2-40B4-BE49-F238E27FC236}">
                <a16:creationId xmlns:a16="http://schemas.microsoft.com/office/drawing/2014/main" id="{6A72F4FE-00FE-40F9-9419-E00E40434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667000"/>
            <a:ext cx="8610600" cy="397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2" name="Text Box 5">
            <a:extLst>
              <a:ext uri="{FF2B5EF4-FFF2-40B4-BE49-F238E27FC236}">
                <a16:creationId xmlns:a16="http://schemas.microsoft.com/office/drawing/2014/main" id="{96EABAE7-17EB-4F07-9B33-B7A986A227EA}"/>
              </a:ext>
            </a:extLst>
          </p:cNvPr>
          <p:cNvSpPr txBox="1">
            <a:spLocks noChangeArrowheads="1"/>
          </p:cNvSpPr>
          <p:nvPr/>
        </p:nvSpPr>
        <p:spPr bwMode="auto">
          <a:xfrm>
            <a:off x="1981200" y="6019801"/>
            <a:ext cx="3048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00000"/>
                </a:solidFill>
                <a:latin typeface="Arial" panose="020B0604020202020204" pitchFamily="34" charset="0"/>
                <a:ea typeface="宋体" panose="02010600030101010101" pitchFamily="2" charset="-122"/>
              </a:rPr>
              <a:t>暂停相关指令的执行</a:t>
            </a:r>
            <a:r>
              <a:rPr lang="zh-CN" altLang="en-US" sz="2000" b="1">
                <a:solidFill>
                  <a:srgbClr val="CCFFFF"/>
                </a:solidFill>
                <a:latin typeface="Arial" panose="020B0604020202020204" pitchFamily="34" charset="0"/>
                <a:ea typeface="宋体" panose="02010600030101010101" pitchFamily="2" charset="-122"/>
              </a:rPr>
              <a:t>）</a:t>
            </a:r>
            <a:endParaRPr lang="en-US" altLang="zh-CN" sz="2000" b="1">
              <a:solidFill>
                <a:srgbClr val="CCFFFF"/>
              </a:solidFill>
              <a:latin typeface="Arial" panose="020B0604020202020204" pitchFamily="34" charset="0"/>
              <a:ea typeface="宋体" panose="02010600030101010101" pitchFamily="2" charset="-122"/>
            </a:endParaRPr>
          </a:p>
        </p:txBody>
      </p:sp>
      <p:sp>
        <p:nvSpPr>
          <p:cNvPr id="4" name="Rectangle 3">
            <a:extLst>
              <a:ext uri="{FF2B5EF4-FFF2-40B4-BE49-F238E27FC236}">
                <a16:creationId xmlns:a16="http://schemas.microsoft.com/office/drawing/2014/main" id="{6348511D-20E9-463A-A872-896529C91E8B}"/>
              </a:ext>
            </a:extLst>
          </p:cNvPr>
          <p:cNvSpPr txBox="1">
            <a:spLocks noChangeArrowheads="1"/>
          </p:cNvSpPr>
          <p:nvPr/>
        </p:nvSpPr>
        <p:spPr>
          <a:xfrm>
            <a:off x="1524000" y="228600"/>
            <a:ext cx="8839200" cy="4038600"/>
          </a:xfrm>
          <a:prstGeom prst="rect">
            <a:avLst/>
          </a:prstGeom>
        </p:spPr>
        <p:txBody>
          <a:bodyPr>
            <a:normAutofit/>
          </a:bodyPr>
          <a:lstStyle/>
          <a:p>
            <a:pPr marL="342900" indent="-342900" eaLnBrk="0" fontAlgn="base" hangingPunct="0">
              <a:lnSpc>
                <a:spcPts val="3200"/>
              </a:lnSpc>
              <a:spcBef>
                <a:spcPct val="20000"/>
              </a:spcBef>
              <a:spcAft>
                <a:spcPct val="0"/>
              </a:spcAft>
              <a:buClr>
                <a:srgbClr val="FFCC00"/>
              </a:buClr>
              <a:buSzPct val="70000"/>
              <a:buFont typeface="Wingdings" panose="05000000000000000000" pitchFamily="2" charset="2"/>
              <a:buChar char="n"/>
              <a:defRPr/>
            </a:pPr>
            <a:r>
              <a:rPr lang="zh-CN" altLang="en-US" sz="2400" b="1" kern="0" dirty="0">
                <a:solidFill>
                  <a:srgbClr val="FFFF00"/>
                </a:solidFill>
                <a:effectLst>
                  <a:outerShdw blurRad="38100" dist="38100" dir="2700000" algn="tl">
                    <a:srgbClr val="000000"/>
                  </a:outerShdw>
                </a:effectLst>
                <a:latin typeface="Comic Sans MS" panose="030F0702030302020204" pitchFamily="66" charset="0"/>
                <a:ea typeface="宋体"/>
              </a:rPr>
              <a:t>停顿</a:t>
            </a:r>
            <a:r>
              <a:rPr lang="zh-CN" altLang="en-US" sz="2400" b="1" kern="0" dirty="0">
                <a:solidFill>
                  <a:srgbClr val="FFFFFF"/>
                </a:solidFill>
                <a:effectLst>
                  <a:outerShdw blurRad="38100" dist="38100" dir="2700000" algn="tl">
                    <a:srgbClr val="000000"/>
                  </a:outerShdw>
                </a:effectLst>
                <a:latin typeface="Comic Sans MS" panose="030F0702030302020204" pitchFamily="66" charset="0"/>
                <a:ea typeface="宋体"/>
              </a:rPr>
              <a:t>意味着为某些指令暂停流水线一个或多个时钟周期。</a:t>
            </a:r>
            <a:r>
              <a:rPr lang="en-US" altLang="zh-CN" sz="2400" b="1" kern="0" dirty="0">
                <a:solidFill>
                  <a:srgbClr val="FFFFFF"/>
                </a:solidFill>
                <a:effectLst>
                  <a:outerShdw blurRad="38100" dist="38100" dir="2700000" algn="tl">
                    <a:srgbClr val="000000"/>
                  </a:outerShdw>
                </a:effectLst>
                <a:latin typeface="Comic Sans MS" panose="030F0702030302020204" pitchFamily="66" charset="0"/>
                <a:ea typeface="宋体"/>
              </a:rPr>
              <a:t> </a:t>
            </a:r>
          </a:p>
          <a:p>
            <a:pPr marL="342900" indent="-342900" eaLnBrk="0" fontAlgn="base" hangingPunct="0">
              <a:lnSpc>
                <a:spcPts val="3200"/>
              </a:lnSpc>
              <a:spcBef>
                <a:spcPct val="20000"/>
              </a:spcBef>
              <a:spcAft>
                <a:spcPct val="0"/>
              </a:spcAft>
              <a:buClr>
                <a:srgbClr val="FFCC00"/>
              </a:buClr>
              <a:buSzPct val="70000"/>
              <a:buFont typeface="Wingdings" panose="05000000000000000000" pitchFamily="2" charset="2"/>
              <a:buChar char="n"/>
              <a:defRPr/>
            </a:pPr>
            <a:r>
              <a:rPr lang="zh-CN" altLang="en-US" sz="2400" b="1" kern="0" dirty="0">
                <a:solidFill>
                  <a:srgbClr val="FFFFFF"/>
                </a:solidFill>
                <a:effectLst>
                  <a:outerShdw blurRad="38100" dist="38100" dir="2700000" algn="tl">
                    <a:srgbClr val="000000"/>
                  </a:outerShdw>
                </a:effectLst>
                <a:latin typeface="Comic Sans MS" panose="030F0702030302020204" pitchFamily="66" charset="0"/>
                <a:ea typeface="宋体"/>
              </a:rPr>
              <a:t>一条指令被</a:t>
            </a:r>
            <a:r>
              <a:rPr lang="zh-CN" altLang="en-US" sz="2400" b="1" kern="0" dirty="0">
                <a:solidFill>
                  <a:srgbClr val="FFFF00"/>
                </a:solidFill>
                <a:effectLst>
                  <a:outerShdw blurRad="38100" dist="38100" dir="2700000" algn="tl">
                    <a:srgbClr val="000000"/>
                  </a:outerShdw>
                </a:effectLst>
                <a:latin typeface="Comic Sans MS" panose="030F0702030302020204" pitchFamily="66" charset="0"/>
                <a:ea typeface="宋体"/>
              </a:rPr>
              <a:t>停顿</a:t>
            </a:r>
            <a:r>
              <a:rPr lang="zh-CN" altLang="en-US" sz="2400" b="1" kern="0" dirty="0">
                <a:solidFill>
                  <a:srgbClr val="FFFFFF"/>
                </a:solidFill>
                <a:effectLst>
                  <a:outerShdw blurRad="38100" dist="38100" dir="2700000" algn="tl">
                    <a:srgbClr val="000000"/>
                  </a:outerShdw>
                </a:effectLst>
                <a:latin typeface="Comic Sans MS" panose="030F0702030302020204" pitchFamily="66" charset="0"/>
                <a:ea typeface="宋体"/>
              </a:rPr>
              <a:t>后，</a:t>
            </a:r>
            <a:r>
              <a:rPr lang="zh-CN" altLang="en-US" sz="2400" b="1" kern="0" dirty="0">
                <a:solidFill>
                  <a:srgbClr val="FFFF00"/>
                </a:solidFill>
                <a:effectLst>
                  <a:outerShdw blurRad="38100" dist="38100" dir="2700000" algn="tl">
                    <a:srgbClr val="000000"/>
                  </a:outerShdw>
                </a:effectLst>
                <a:latin typeface="Comic Sans MS" panose="030F0702030302020204" pitchFamily="66" charset="0"/>
                <a:ea typeface="宋体"/>
              </a:rPr>
              <a:t>其后的所有指令被停顿</a:t>
            </a:r>
            <a:r>
              <a:rPr lang="zh-CN" altLang="en-US" sz="2400" b="1" kern="0" dirty="0">
                <a:solidFill>
                  <a:srgbClr val="FFFFFF"/>
                </a:solidFill>
                <a:effectLst>
                  <a:outerShdw blurRad="38100" dist="38100" dir="2700000" algn="tl">
                    <a:srgbClr val="000000"/>
                  </a:outerShdw>
                </a:effectLst>
                <a:latin typeface="Comic Sans MS" panose="030F0702030302020204" pitchFamily="66" charset="0"/>
                <a:ea typeface="宋体"/>
              </a:rPr>
              <a:t>；该指令之前的指令必须继续执行。</a:t>
            </a:r>
            <a:endParaRPr lang="zh-CN" altLang="en-US" sz="2400" b="1" kern="0" dirty="0">
              <a:solidFill>
                <a:srgbClr val="FF0000"/>
              </a:solidFill>
              <a:effectLst>
                <a:outerShdw blurRad="38100" dist="38100" dir="2700000" algn="tl">
                  <a:srgbClr val="000000"/>
                </a:outerShdw>
              </a:effectLst>
              <a:latin typeface="Comic Sans MS" panose="030F0702030302020204" pitchFamily="66" charset="0"/>
              <a:ea typeface="宋体"/>
            </a:endParaRPr>
          </a:p>
          <a:p>
            <a:pPr marL="342900" indent="-342900" eaLnBrk="0" fontAlgn="base" hangingPunct="0">
              <a:lnSpc>
                <a:spcPts val="3200"/>
              </a:lnSpc>
              <a:spcBef>
                <a:spcPct val="20000"/>
              </a:spcBef>
              <a:spcAft>
                <a:spcPct val="0"/>
              </a:spcAft>
              <a:buClr>
                <a:srgbClr val="FFCC00"/>
              </a:buClr>
              <a:buSzPct val="70000"/>
              <a:buFont typeface="Wingdings" panose="05000000000000000000" pitchFamily="2" charset="2"/>
              <a:buChar char="n"/>
              <a:defRPr/>
            </a:pPr>
            <a:r>
              <a:rPr lang="zh-CN" altLang="en-US" sz="2400" b="1" kern="0" dirty="0">
                <a:solidFill>
                  <a:srgbClr val="FFFFFF"/>
                </a:solidFill>
                <a:effectLst>
                  <a:outerShdw blurRad="38100" dist="38100" dir="2700000" algn="tl">
                    <a:srgbClr val="000000"/>
                  </a:outerShdw>
                </a:effectLst>
                <a:latin typeface="Comic Sans MS" panose="030F0702030302020204" pitchFamily="66" charset="0"/>
                <a:ea typeface="宋体"/>
              </a:rPr>
              <a:t>一个流水线</a:t>
            </a:r>
            <a:r>
              <a:rPr lang="zh-CN" altLang="en-US" sz="2400" b="1" kern="0" dirty="0">
                <a:solidFill>
                  <a:srgbClr val="FFFF00"/>
                </a:solidFill>
                <a:effectLst>
                  <a:outerShdw blurRad="38100" dist="38100" dir="2700000" algn="tl">
                    <a:srgbClr val="000000"/>
                  </a:outerShdw>
                </a:effectLst>
                <a:latin typeface="Comic Sans MS" panose="030F0702030302020204" pitchFamily="66" charset="0"/>
                <a:ea typeface="宋体"/>
              </a:rPr>
              <a:t>停顿</a:t>
            </a:r>
            <a:r>
              <a:rPr lang="zh-CN" altLang="en-US" sz="2400" b="1" kern="0" dirty="0">
                <a:solidFill>
                  <a:srgbClr val="FFFFFF"/>
                </a:solidFill>
                <a:effectLst>
                  <a:outerShdw blurRad="38100" dist="38100" dir="2700000" algn="tl">
                    <a:srgbClr val="000000"/>
                  </a:outerShdw>
                </a:effectLst>
                <a:latin typeface="Comic Sans MS" panose="030F0702030302020204" pitchFamily="66" charset="0"/>
                <a:ea typeface="宋体"/>
              </a:rPr>
              <a:t>也称为</a:t>
            </a:r>
            <a:r>
              <a:rPr lang="zh-CN" altLang="en-US" sz="2400" b="1" kern="0" dirty="0">
                <a:solidFill>
                  <a:srgbClr val="FFFF00"/>
                </a:solidFill>
                <a:effectLst>
                  <a:outerShdw blurRad="38100" dist="38100" dir="2700000" algn="tl">
                    <a:srgbClr val="000000"/>
                  </a:outerShdw>
                </a:effectLst>
                <a:latin typeface="Comic Sans MS" panose="030F0702030302020204" pitchFamily="66" charset="0"/>
                <a:ea typeface="宋体"/>
              </a:rPr>
              <a:t>流水线气泡</a:t>
            </a:r>
            <a:r>
              <a:rPr lang="zh-CN" altLang="en-US" sz="2400" b="1" kern="0" dirty="0">
                <a:solidFill>
                  <a:srgbClr val="FFFFFF"/>
                </a:solidFill>
                <a:effectLst>
                  <a:outerShdw blurRad="38100" dist="38100" dir="2700000" algn="tl">
                    <a:srgbClr val="000000"/>
                  </a:outerShdw>
                </a:effectLst>
                <a:latin typeface="Comic Sans MS" panose="030F0702030302020204" pitchFamily="66" charset="0"/>
                <a:ea typeface="宋体"/>
              </a:rPr>
              <a:t>或</a:t>
            </a:r>
            <a:r>
              <a:rPr lang="zh-CN" altLang="en-US" sz="2400" b="1" kern="0" dirty="0">
                <a:solidFill>
                  <a:srgbClr val="FFFF00"/>
                </a:solidFill>
                <a:effectLst>
                  <a:outerShdw blurRad="38100" dist="38100" dir="2700000" algn="tl">
                    <a:srgbClr val="000000"/>
                  </a:outerShdw>
                </a:effectLst>
                <a:latin typeface="Comic Sans MS" panose="030F0702030302020204" pitchFamily="66" charset="0"/>
                <a:ea typeface="宋体"/>
              </a:rPr>
              <a:t>气泡。</a:t>
            </a:r>
            <a:r>
              <a:rPr lang="en-US" altLang="zh-CN" sz="2400" b="1" kern="0" dirty="0">
                <a:solidFill>
                  <a:srgbClr val="FFFFFF"/>
                </a:solidFill>
                <a:effectLst>
                  <a:outerShdw blurRad="38100" dist="38100" dir="2700000" algn="tl">
                    <a:srgbClr val="000000"/>
                  </a:outerShdw>
                </a:effectLst>
                <a:latin typeface="Comic Sans MS" panose="030F0702030302020204" pitchFamily="66" charset="0"/>
                <a:ea typeface="宋体"/>
              </a:rPr>
              <a:t> </a:t>
            </a:r>
          </a:p>
          <a:p>
            <a:pPr marL="342900" indent="-342900" eaLnBrk="0" fontAlgn="base" hangingPunct="0">
              <a:lnSpc>
                <a:spcPts val="3200"/>
              </a:lnSpc>
              <a:spcBef>
                <a:spcPct val="20000"/>
              </a:spcBef>
              <a:spcAft>
                <a:spcPct val="0"/>
              </a:spcAft>
              <a:buClr>
                <a:srgbClr val="FFCC00"/>
              </a:buClr>
              <a:buSzPct val="70000"/>
              <a:buFont typeface="Wingdings" panose="05000000000000000000" pitchFamily="2" charset="2"/>
              <a:buChar char="n"/>
              <a:defRPr/>
            </a:pPr>
            <a:r>
              <a:rPr lang="zh-CN" altLang="en-US" sz="2400" b="1" kern="0" dirty="0">
                <a:solidFill>
                  <a:srgbClr val="FFFF00"/>
                </a:solidFill>
                <a:effectLst>
                  <a:outerShdw blurRad="38100" dist="38100" dir="2700000" algn="tl">
                    <a:srgbClr val="000000"/>
                  </a:outerShdw>
                </a:effectLst>
                <a:latin typeface="Comic Sans MS" panose="030F0702030302020204" pitchFamily="66" charset="0"/>
                <a:ea typeface="宋体"/>
              </a:rPr>
              <a:t>停顿时，没有</a:t>
            </a:r>
            <a:r>
              <a:rPr lang="zh-CN" altLang="en-US" sz="2400" b="1" kern="0" dirty="0">
                <a:solidFill>
                  <a:srgbClr val="FFFFFF"/>
                </a:solidFill>
                <a:effectLst>
                  <a:outerShdw blurRad="38100" dist="38100" dir="2700000" algn="tl">
                    <a:srgbClr val="000000"/>
                  </a:outerShdw>
                </a:effectLst>
                <a:latin typeface="Comic Sans MS" panose="030F0702030302020204" pitchFamily="66" charset="0"/>
                <a:ea typeface="宋体"/>
              </a:rPr>
              <a:t>任何新的指令被取到流水线</a:t>
            </a:r>
            <a:r>
              <a:rPr lang="zh-CN" altLang="en-US" sz="2400" b="1" kern="0" dirty="0">
                <a:solidFill>
                  <a:srgbClr val="FFFF00"/>
                </a:solidFill>
                <a:effectLst>
                  <a:outerShdw blurRad="38100" dist="38100" dir="2700000" algn="tl">
                    <a:srgbClr val="000000"/>
                  </a:outerShdw>
                </a:effectLst>
                <a:latin typeface="Comic Sans MS" panose="030F0702030302020204" pitchFamily="66" charset="0"/>
                <a:ea typeface="宋体"/>
              </a:rPr>
              <a:t>。</a:t>
            </a:r>
            <a:endParaRPr lang="en-US" altLang="zh-CN" sz="2400" b="1" kern="0" dirty="0">
              <a:solidFill>
                <a:srgbClr val="FFFF00"/>
              </a:solidFill>
              <a:effectLst>
                <a:outerShdw blurRad="38100" dist="38100" dir="2700000" algn="tl">
                  <a:srgbClr val="000000"/>
                </a:outerShdw>
              </a:effectLst>
              <a:latin typeface="Comic Sans MS" panose="030F0702030302020204" pitchFamily="66" charset="0"/>
              <a:ea typeface="宋体"/>
            </a:endParaRPr>
          </a:p>
        </p:txBody>
      </p:sp>
      <p:sp>
        <p:nvSpPr>
          <p:cNvPr id="61444" name="灯片编号占位符 4">
            <a:extLst>
              <a:ext uri="{FF2B5EF4-FFF2-40B4-BE49-F238E27FC236}">
                <a16:creationId xmlns:a16="http://schemas.microsoft.com/office/drawing/2014/main" id="{FAD645B9-AFA1-454F-91A5-706AF646060D}"/>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D782F261-5D72-41E7-B563-48036CCA3ECF}" type="slidenum">
              <a:rPr lang="en-US" altLang="zh-CN">
                <a:solidFill>
                  <a:srgbClr val="FFFFFF"/>
                </a:solidFill>
                <a:ea typeface="宋体" panose="02010600030101010101" pitchFamily="2" charset="-122"/>
              </a:rPr>
              <a:pPr fontAlgn="base">
                <a:spcBef>
                  <a:spcPct val="0"/>
                </a:spcBef>
                <a:spcAft>
                  <a:spcPct val="0"/>
                </a:spcAft>
              </a:pPr>
              <a:t>395</a:t>
            </a:fld>
            <a:endParaRPr lang="en-US" altLang="zh-CN">
              <a:solidFill>
                <a:srgbClr val="FFFFFF"/>
              </a:solidFill>
              <a:ea typeface="宋体" panose="02010600030101010101" pitchFamily="2" charset="-122"/>
            </a:endParaRPr>
          </a:p>
        </p:txBody>
      </p:sp>
      <p:cxnSp>
        <p:nvCxnSpPr>
          <p:cNvPr id="7" name="直接箭头连接符 6">
            <a:extLst>
              <a:ext uri="{FF2B5EF4-FFF2-40B4-BE49-F238E27FC236}">
                <a16:creationId xmlns:a16="http://schemas.microsoft.com/office/drawing/2014/main" id="{53A78F6B-0A3B-4333-B0DE-3052DC6CCD02}"/>
              </a:ext>
            </a:extLst>
          </p:cNvPr>
          <p:cNvCxnSpPr/>
          <p:nvPr/>
        </p:nvCxnSpPr>
        <p:spPr>
          <a:xfrm rot="5400000">
            <a:off x="3086100" y="4381500"/>
            <a:ext cx="60960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1446" name="TextBox 7">
            <a:extLst>
              <a:ext uri="{FF2B5EF4-FFF2-40B4-BE49-F238E27FC236}">
                <a16:creationId xmlns:a16="http://schemas.microsoft.com/office/drawing/2014/main" id="{9D1EB084-5CFB-47AC-84F8-3605538B71BD}"/>
              </a:ext>
            </a:extLst>
          </p:cNvPr>
          <p:cNvSpPr txBox="1">
            <a:spLocks noChangeArrowheads="1"/>
          </p:cNvSpPr>
          <p:nvPr/>
        </p:nvSpPr>
        <p:spPr bwMode="auto">
          <a:xfrm>
            <a:off x="2667000" y="4876800"/>
            <a:ext cx="144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FF0000"/>
                </a:solidFill>
                <a:latin typeface="Garamond" panose="02020404030301010803" pitchFamily="18" charset="0"/>
                <a:ea typeface="宋体" panose="02010600030101010101" pitchFamily="2" charset="-122"/>
              </a:rPr>
              <a:t>检测到相关</a:t>
            </a: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5" name="Text Box 2">
            <a:extLst>
              <a:ext uri="{FF2B5EF4-FFF2-40B4-BE49-F238E27FC236}">
                <a16:creationId xmlns:a16="http://schemas.microsoft.com/office/drawing/2014/main" id="{D205E350-606F-4172-BD02-B2120615372F}"/>
              </a:ext>
            </a:extLst>
          </p:cNvPr>
          <p:cNvSpPr txBox="1">
            <a:spLocks noChangeArrowheads="1"/>
          </p:cNvSpPr>
          <p:nvPr/>
        </p:nvSpPr>
        <p:spPr bwMode="auto">
          <a:xfrm>
            <a:off x="1704976" y="3048001"/>
            <a:ext cx="8963025"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a:t>
            </a:r>
            <a:endParaRPr lang="en-US" altLang="zh-CN" sz="2800" b="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zh-CN" altLang="en-US" sz="2800" b="1">
                <a:solidFill>
                  <a:srgbClr val="CCFFFF"/>
                </a:solidFill>
                <a:latin typeface="Arial" panose="020B0604020202020204" pitchFamily="34" charset="0"/>
                <a:ea typeface="宋体" panose="02010600030101010101" pitchFamily="2" charset="-122"/>
              </a:rPr>
              <a:t>　　但是，</a:t>
            </a:r>
            <a:r>
              <a:rPr lang="en-US" altLang="zh-CN" sz="2800" b="1">
                <a:solidFill>
                  <a:srgbClr val="FFFF00"/>
                </a:solidFill>
                <a:latin typeface="Arial" panose="020B0604020202020204" pitchFamily="34" charset="0"/>
                <a:ea typeface="宋体" panose="02010600030101010101" pitchFamily="2" charset="-122"/>
              </a:rPr>
              <a:t>暂停流水线两个或一个周期</a:t>
            </a:r>
            <a:r>
              <a:rPr lang="en-US" altLang="zh-CN" sz="2800" b="1">
                <a:solidFill>
                  <a:srgbClr val="CCFFFF"/>
                </a:solidFill>
                <a:latin typeface="Arial" panose="020B0604020202020204" pitchFamily="34" charset="0"/>
                <a:ea typeface="宋体" panose="02010600030101010101" pitchFamily="2" charset="-122"/>
              </a:rPr>
              <a:t>造成了处理机性能的损失。</a:t>
            </a:r>
            <a:endParaRPr lang="zh-CN" altLang="en-US" sz="2400" b="1">
              <a:solidFill>
                <a:srgbClr val="CCFFFF"/>
              </a:solidFill>
              <a:latin typeface="Arial" panose="020B0604020202020204" pitchFamily="34" charset="0"/>
              <a:ea typeface="宋体" panose="02010600030101010101" pitchFamily="2" charset="-122"/>
            </a:endParaRPr>
          </a:p>
        </p:txBody>
      </p:sp>
      <p:sp>
        <p:nvSpPr>
          <p:cNvPr id="62466" name="Text Box 3">
            <a:extLst>
              <a:ext uri="{FF2B5EF4-FFF2-40B4-BE49-F238E27FC236}">
                <a16:creationId xmlns:a16="http://schemas.microsoft.com/office/drawing/2014/main" id="{8AEEE4CF-4B38-4669-B24F-C0FCE179F772}"/>
              </a:ext>
            </a:extLst>
          </p:cNvPr>
          <p:cNvSpPr txBox="1">
            <a:spLocks noChangeArrowheads="1"/>
          </p:cNvSpPr>
          <p:nvPr/>
        </p:nvSpPr>
        <p:spPr bwMode="auto">
          <a:xfrm>
            <a:off x="1752600" y="5181601"/>
            <a:ext cx="873125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a:t>
            </a:r>
            <a:r>
              <a:rPr lang="zh-CN" altLang="zh-CN" sz="2800" b="1">
                <a:solidFill>
                  <a:srgbClr val="CCFFFF"/>
                </a:solidFill>
                <a:latin typeface="Arial" panose="020B0604020202020204" pitchFamily="34" charset="0"/>
                <a:ea typeface="宋体" panose="02010600030101010101" pitchFamily="2" charset="-122"/>
              </a:rPr>
              <a:t>下一小节介绍的</a:t>
            </a:r>
            <a:r>
              <a:rPr lang="zh-CN" altLang="en-US" sz="2800" b="1">
                <a:solidFill>
                  <a:srgbClr val="FFFF00"/>
                </a:solidFill>
                <a:latin typeface="Arial" panose="020B0604020202020204" pitchFamily="34" charset="0"/>
                <a:ea typeface="宋体" panose="02010600030101010101" pitchFamily="2" charset="-122"/>
              </a:rPr>
              <a:t>硬件方法</a:t>
            </a:r>
            <a:r>
              <a:rPr lang="en-US" altLang="zh-CN" sz="2800" b="1">
                <a:solidFill>
                  <a:srgbClr val="FFFF00"/>
                </a:solidFill>
                <a:latin typeface="Arial" panose="020B0604020202020204" pitchFamily="34" charset="0"/>
                <a:ea typeface="宋体" panose="02010600030101010101" pitchFamily="2" charset="-122"/>
              </a:rPr>
              <a:t>2—</a:t>
            </a:r>
            <a:r>
              <a:rPr lang="zh-CN" altLang="en-US" sz="2800" b="1">
                <a:solidFill>
                  <a:srgbClr val="FFFF00"/>
                </a:solidFill>
                <a:latin typeface="Arial" panose="020B0604020202020204" pitchFamily="34" charset="0"/>
                <a:ea typeface="宋体" panose="02010600030101010101" pitchFamily="2" charset="-122"/>
              </a:rPr>
              <a:t>内部前推（方法</a:t>
            </a:r>
            <a:r>
              <a:rPr lang="en-US" altLang="zh-CN" sz="2800" b="1">
                <a:solidFill>
                  <a:srgbClr val="FFFF00"/>
                </a:solidFill>
                <a:latin typeface="Arial" panose="020B0604020202020204" pitchFamily="34" charset="0"/>
                <a:ea typeface="宋体" panose="02010600030101010101" pitchFamily="2" charset="-122"/>
              </a:rPr>
              <a:t>3</a:t>
            </a:r>
            <a:r>
              <a:rPr lang="zh-CN" altLang="en-US" sz="2800" b="1">
                <a:solidFill>
                  <a:srgbClr val="FFFF00"/>
                </a:solidFill>
                <a:latin typeface="Arial" panose="020B0604020202020204" pitchFamily="34" charset="0"/>
                <a:ea typeface="宋体" panose="02010600030101010101" pitchFamily="2" charset="-122"/>
              </a:rPr>
              <a:t>）</a:t>
            </a:r>
            <a:r>
              <a:rPr lang="zh-CN" altLang="en-US" sz="2800" b="1">
                <a:solidFill>
                  <a:srgbClr val="CCFFFF"/>
                </a:solidFill>
                <a:latin typeface="Arial" panose="020B0604020202020204" pitchFamily="34" charset="0"/>
                <a:ea typeface="宋体" panose="02010600030101010101" pitchFamily="2" charset="-122"/>
              </a:rPr>
              <a:t>则能完全避免</a:t>
            </a:r>
            <a:r>
              <a:rPr lang="zh-CN" altLang="en-US" sz="2800" b="1">
                <a:solidFill>
                  <a:srgbClr val="FFFF00"/>
                </a:solidFill>
                <a:latin typeface="Arial" panose="020B0604020202020204" pitchFamily="34" charset="0"/>
                <a:ea typeface="宋体" panose="02010600030101010101" pitchFamily="2" charset="-122"/>
              </a:rPr>
              <a:t>ALU指令相关</a:t>
            </a:r>
            <a:r>
              <a:rPr lang="zh-CN" altLang="en-US" sz="2800" b="1">
                <a:solidFill>
                  <a:srgbClr val="CCFFFF"/>
                </a:solidFill>
                <a:latin typeface="Arial" panose="020B0604020202020204" pitchFamily="34" charset="0"/>
                <a:ea typeface="宋体" panose="02010600030101010101" pitchFamily="2" charset="-122"/>
              </a:rPr>
              <a:t>而造成的</a:t>
            </a:r>
            <a:r>
              <a:rPr lang="zh-CN" altLang="en-US" sz="2800" b="1">
                <a:solidFill>
                  <a:srgbClr val="FFFF00"/>
                </a:solidFill>
                <a:latin typeface="Arial" panose="020B0604020202020204" pitchFamily="34" charset="0"/>
                <a:ea typeface="宋体" panose="02010600030101010101" pitchFamily="2" charset="-122"/>
              </a:rPr>
              <a:t>流水线停顿</a:t>
            </a:r>
            <a:r>
              <a:rPr lang="zh-CN" altLang="en-US" sz="2800" b="1">
                <a:solidFill>
                  <a:srgbClr val="CCFFFF"/>
                </a:solidFill>
                <a:latin typeface="Arial" panose="020B0604020202020204" pitchFamily="34" charset="0"/>
                <a:ea typeface="宋体" panose="02010600030101010101" pitchFamily="2" charset="-122"/>
              </a:rPr>
              <a:t>。</a:t>
            </a:r>
          </a:p>
        </p:txBody>
      </p:sp>
      <p:sp>
        <p:nvSpPr>
          <p:cNvPr id="4" name="Rectangle 3">
            <a:extLst>
              <a:ext uri="{FF2B5EF4-FFF2-40B4-BE49-F238E27FC236}">
                <a16:creationId xmlns:a16="http://schemas.microsoft.com/office/drawing/2014/main" id="{13E337DB-0C01-4531-8085-93B58D95C7BE}"/>
              </a:ext>
            </a:extLst>
          </p:cNvPr>
          <p:cNvSpPr txBox="1">
            <a:spLocks noChangeArrowheads="1"/>
          </p:cNvSpPr>
          <p:nvPr/>
        </p:nvSpPr>
        <p:spPr>
          <a:xfrm>
            <a:off x="1828800" y="533400"/>
            <a:ext cx="8839200" cy="4038600"/>
          </a:xfrm>
          <a:prstGeom prst="rect">
            <a:avLst/>
          </a:prstGeom>
        </p:spPr>
        <p:txBody>
          <a:bodyPr>
            <a:normAutofit/>
          </a:bodyPr>
          <a:lstStyle/>
          <a:p>
            <a:pPr marL="342900" indent="-342900" algn="ctr" eaLnBrk="0" fontAlgn="base" hangingPunct="0">
              <a:lnSpc>
                <a:spcPts val="3700"/>
              </a:lnSpc>
              <a:spcBef>
                <a:spcPct val="20000"/>
              </a:spcBef>
              <a:spcAft>
                <a:spcPct val="0"/>
              </a:spcAft>
              <a:buClr>
                <a:srgbClr val="FFCC00"/>
              </a:buClr>
              <a:buSzPct val="70000"/>
              <a:defRPr/>
            </a:pPr>
            <a:r>
              <a:rPr lang="zh-CN" altLang="en-US" sz="3600" b="1" kern="0" dirty="0">
                <a:solidFill>
                  <a:srgbClr val="66FF33"/>
                </a:solidFill>
                <a:latin typeface="Comic Sans MS" panose="030F0702030302020204" pitchFamily="66" charset="0"/>
                <a:ea typeface="宋体"/>
              </a:rPr>
              <a:t>总结（前</a:t>
            </a:r>
            <a:r>
              <a:rPr lang="en-US" altLang="zh-CN" sz="3600" b="1" kern="0" dirty="0">
                <a:solidFill>
                  <a:srgbClr val="66FF33"/>
                </a:solidFill>
                <a:latin typeface="Comic Sans MS" panose="030F0702030302020204" pitchFamily="66" charset="0"/>
                <a:ea typeface="宋体"/>
              </a:rPr>
              <a:t>2</a:t>
            </a:r>
            <a:r>
              <a:rPr lang="zh-CN" altLang="en-US" sz="3600" b="1" kern="0" dirty="0">
                <a:solidFill>
                  <a:srgbClr val="66FF33"/>
                </a:solidFill>
                <a:latin typeface="Comic Sans MS" panose="030F0702030302020204" pitchFamily="66" charset="0"/>
                <a:ea typeface="宋体"/>
              </a:rPr>
              <a:t>种方法）：</a:t>
            </a:r>
          </a:p>
          <a:p>
            <a:pPr marL="342900" indent="-342900" eaLnBrk="0" fontAlgn="base" hangingPunct="0">
              <a:lnSpc>
                <a:spcPts val="3700"/>
              </a:lnSpc>
              <a:spcBef>
                <a:spcPct val="20000"/>
              </a:spcBef>
              <a:spcAft>
                <a:spcPct val="0"/>
              </a:spcAft>
              <a:buClr>
                <a:srgbClr val="FFCC00"/>
              </a:buClr>
              <a:buSzPct val="70000"/>
              <a:defRPr/>
            </a:pP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解决相关最简单的方式就是</a:t>
            </a:r>
            <a:r>
              <a:rPr lang="zh-CN" altLang="en-US" sz="2800" b="1" kern="0" dirty="0">
                <a:solidFill>
                  <a:srgbClr val="66FF33"/>
                </a:solidFill>
                <a:effectLst>
                  <a:outerShdw blurRad="38100" dist="38100" dir="2700000" algn="tl">
                    <a:srgbClr val="000000"/>
                  </a:outerShdw>
                </a:effectLst>
                <a:latin typeface="Comic Sans MS" panose="030F0702030302020204" pitchFamily="66" charset="0"/>
                <a:ea typeface="宋体"/>
              </a:rPr>
              <a:t>停顿流水线</a:t>
            </a: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a:t>
            </a:r>
            <a:endParaRPr lang="en-US" altLang="zh-CN" sz="2800" b="1" kern="0" dirty="0">
              <a:solidFill>
                <a:srgbClr val="FFFFFF"/>
              </a:solidFill>
              <a:effectLst>
                <a:outerShdw blurRad="38100" dist="38100" dir="2700000" algn="tl">
                  <a:srgbClr val="000000"/>
                </a:outerShdw>
              </a:effectLst>
              <a:latin typeface="Comic Sans MS" panose="030F0702030302020204" pitchFamily="66" charset="0"/>
              <a:ea typeface="宋体"/>
            </a:endParaRPr>
          </a:p>
          <a:p>
            <a:pPr marL="342900" indent="-342900" eaLnBrk="0" fontAlgn="base" hangingPunct="0">
              <a:lnSpc>
                <a:spcPts val="3700"/>
              </a:lnSpc>
              <a:spcBef>
                <a:spcPct val="20000"/>
              </a:spcBef>
              <a:spcAft>
                <a:spcPct val="0"/>
              </a:spcAft>
              <a:buClr>
                <a:srgbClr val="FFCC00"/>
              </a:buClr>
              <a:buSzPct val="70000"/>
              <a:buFont typeface="Wingdings" panose="05000000000000000000" pitchFamily="2" charset="2"/>
              <a:buChar char="n"/>
              <a:defRPr/>
            </a:pP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软件方式：由</a:t>
            </a:r>
            <a:r>
              <a:rPr lang="zh-CN" altLang="en-US" sz="2800" b="1" kern="0" dirty="0">
                <a:solidFill>
                  <a:srgbClr val="FFFF00"/>
                </a:solidFill>
                <a:effectLst>
                  <a:outerShdw blurRad="38100" dist="38100" dir="2700000" algn="tl">
                    <a:srgbClr val="000000"/>
                  </a:outerShdw>
                </a:effectLst>
                <a:latin typeface="Comic Sans MS" panose="030F0702030302020204" pitchFamily="66" charset="0"/>
                <a:ea typeface="宋体"/>
              </a:rPr>
              <a:t>编译器</a:t>
            </a: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在相关指令之间</a:t>
            </a:r>
            <a:r>
              <a:rPr lang="zh-CN" altLang="en-US" sz="2800" b="1" kern="0" dirty="0">
                <a:solidFill>
                  <a:srgbClr val="FFFF00"/>
                </a:solidFill>
                <a:effectLst>
                  <a:outerShdw blurRad="38100" dist="38100" dir="2700000" algn="tl">
                    <a:srgbClr val="000000"/>
                  </a:outerShdw>
                </a:effectLst>
                <a:latin typeface="Comic Sans MS" panose="030F0702030302020204" pitchFamily="66" charset="0"/>
                <a:ea typeface="宋体"/>
              </a:rPr>
              <a:t>插入</a:t>
            </a:r>
            <a:r>
              <a:rPr lang="en-US" altLang="zh-CN" sz="2800" b="1" kern="0" dirty="0" err="1">
                <a:solidFill>
                  <a:srgbClr val="FFFF00"/>
                </a:solidFill>
                <a:effectLst>
                  <a:outerShdw blurRad="38100" dist="38100" dir="2700000" algn="tl">
                    <a:srgbClr val="000000"/>
                  </a:outerShdw>
                </a:effectLst>
                <a:latin typeface="Comic Sans MS" panose="030F0702030302020204" pitchFamily="66" charset="0"/>
                <a:ea typeface="宋体"/>
              </a:rPr>
              <a:t>nop</a:t>
            </a:r>
            <a:endParaRPr lang="en-US" altLang="zh-CN" sz="2800" b="1" kern="0" dirty="0">
              <a:solidFill>
                <a:srgbClr val="FFFF00"/>
              </a:solidFill>
              <a:effectLst>
                <a:outerShdw blurRad="38100" dist="38100" dir="2700000" algn="tl">
                  <a:srgbClr val="000000"/>
                </a:outerShdw>
              </a:effectLst>
              <a:latin typeface="Comic Sans MS" panose="030F0702030302020204" pitchFamily="66" charset="0"/>
              <a:ea typeface="宋体"/>
            </a:endParaRPr>
          </a:p>
          <a:p>
            <a:pPr marL="342900" indent="-342900" eaLnBrk="0" fontAlgn="base" hangingPunct="0">
              <a:lnSpc>
                <a:spcPts val="3700"/>
              </a:lnSpc>
              <a:spcBef>
                <a:spcPct val="20000"/>
              </a:spcBef>
              <a:spcAft>
                <a:spcPct val="0"/>
              </a:spcAft>
              <a:buClr>
                <a:srgbClr val="FFCC00"/>
              </a:buClr>
              <a:buSzPct val="70000"/>
              <a:buFont typeface="Wingdings" panose="05000000000000000000" pitchFamily="2" charset="2"/>
              <a:buChar char="n"/>
              <a:defRPr/>
            </a:pP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硬件方式</a:t>
            </a:r>
            <a:r>
              <a:rPr lang="en-US" altLang="zh-CN" sz="2800" b="1" kern="0" dirty="0">
                <a:solidFill>
                  <a:srgbClr val="FFFFFF"/>
                </a:solidFill>
                <a:effectLst>
                  <a:outerShdw blurRad="38100" dist="38100" dir="2700000" algn="tl">
                    <a:srgbClr val="000000"/>
                  </a:outerShdw>
                </a:effectLst>
                <a:latin typeface="Comic Sans MS" panose="030F0702030302020204" pitchFamily="66" charset="0"/>
                <a:ea typeface="宋体"/>
              </a:rPr>
              <a:t>1</a:t>
            </a: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：由</a:t>
            </a:r>
            <a:r>
              <a:rPr lang="zh-CN" altLang="en-US" sz="2800" b="1" kern="0" dirty="0">
                <a:solidFill>
                  <a:srgbClr val="FFFF00"/>
                </a:solidFill>
                <a:effectLst>
                  <a:outerShdw blurRad="38100" dist="38100" dir="2700000" algn="tl">
                    <a:srgbClr val="000000"/>
                  </a:outerShdw>
                </a:effectLst>
                <a:latin typeface="Comic Sans MS" panose="030F0702030302020204" pitchFamily="66" charset="0"/>
                <a:ea typeface="宋体"/>
              </a:rPr>
              <a:t>逻辑电路</a:t>
            </a:r>
            <a:r>
              <a:rPr lang="zh-CN" altLang="en-US" sz="2800" b="1" kern="0" dirty="0">
                <a:solidFill>
                  <a:srgbClr val="CCFFFF"/>
                </a:solidFill>
                <a:effectLst>
                  <a:outerShdw blurRad="38100" dist="38100" dir="2700000" algn="tl">
                    <a:srgbClr val="000000"/>
                  </a:outerShdw>
                </a:effectLst>
                <a:latin typeface="Comic Sans MS" panose="030F0702030302020204" pitchFamily="66" charset="0"/>
                <a:ea typeface="宋体"/>
              </a:rPr>
              <a:t>在</a:t>
            </a:r>
            <a:r>
              <a:rPr lang="en-US" altLang="zh-CN" sz="2800" b="1" kern="0" dirty="0">
                <a:solidFill>
                  <a:srgbClr val="CCFFFF"/>
                </a:solidFill>
                <a:effectLst>
                  <a:outerShdw blurRad="38100" dist="38100" dir="2700000" algn="tl">
                    <a:srgbClr val="000000"/>
                  </a:outerShdw>
                </a:effectLst>
                <a:latin typeface="Comic Sans MS" panose="030F0702030302020204" pitchFamily="66" charset="0"/>
                <a:ea typeface="宋体"/>
              </a:rPr>
              <a:t>ID</a:t>
            </a:r>
            <a:r>
              <a:rPr lang="zh-CN" altLang="en-US" sz="2800" b="1" kern="0" dirty="0">
                <a:solidFill>
                  <a:srgbClr val="CCFFFF"/>
                </a:solidFill>
                <a:effectLst>
                  <a:outerShdw blurRad="38100" dist="38100" dir="2700000" algn="tl">
                    <a:srgbClr val="000000"/>
                  </a:outerShdw>
                </a:effectLst>
                <a:latin typeface="Comic Sans MS" panose="030F0702030302020204" pitchFamily="66" charset="0"/>
                <a:ea typeface="宋体"/>
              </a:rPr>
              <a:t>级</a:t>
            </a: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检测相关，有相关则禁止改变</a:t>
            </a:r>
            <a:r>
              <a:rPr lang="en-US" altLang="zh-CN" sz="2800" b="1" kern="0" dirty="0">
                <a:solidFill>
                  <a:srgbClr val="FFFFFF"/>
                </a:solidFill>
                <a:effectLst>
                  <a:outerShdw blurRad="38100" dist="38100" dir="2700000" algn="tl">
                    <a:srgbClr val="000000"/>
                  </a:outerShdw>
                </a:effectLst>
                <a:latin typeface="Comic Sans MS" panose="030F0702030302020204" pitchFamily="66" charset="0"/>
                <a:ea typeface="宋体"/>
              </a:rPr>
              <a:t>PC</a:t>
            </a: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和</a:t>
            </a:r>
            <a:r>
              <a:rPr lang="en-US" altLang="zh-CN" sz="2800" b="1" kern="0" dirty="0">
                <a:solidFill>
                  <a:srgbClr val="FFFFFF"/>
                </a:solidFill>
                <a:effectLst>
                  <a:outerShdw blurRad="38100" dist="38100" dir="2700000" algn="tl">
                    <a:srgbClr val="000000"/>
                  </a:outerShdw>
                </a:effectLst>
                <a:latin typeface="Comic Sans MS" panose="030F0702030302020204" pitchFamily="66" charset="0"/>
                <a:ea typeface="宋体"/>
              </a:rPr>
              <a:t>IR</a:t>
            </a: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、封锁写信号</a:t>
            </a:r>
            <a:r>
              <a:rPr lang="zh-CN" altLang="en-US" sz="2800" b="1" kern="0" dirty="0">
                <a:solidFill>
                  <a:srgbClr val="FFFF00"/>
                </a:solidFill>
                <a:effectLst>
                  <a:outerShdw blurRad="38100" dist="38100" dir="2700000" algn="tl">
                    <a:srgbClr val="000000"/>
                  </a:outerShdw>
                </a:effectLst>
                <a:latin typeface="Comic Sans MS" panose="030F0702030302020204" pitchFamily="66" charset="0"/>
                <a:ea typeface="宋体"/>
              </a:rPr>
              <a:t>暂停流水线</a:t>
            </a:r>
            <a:r>
              <a:rPr lang="zh-CN" altLang="en-US" sz="2800" b="1" kern="0" dirty="0">
                <a:solidFill>
                  <a:srgbClr val="FFFFFF"/>
                </a:solidFill>
                <a:effectLst>
                  <a:outerShdw blurRad="38100" dist="38100" dir="2700000" algn="tl">
                    <a:srgbClr val="000000"/>
                  </a:outerShdw>
                </a:effectLst>
                <a:latin typeface="Comic Sans MS" panose="030F0702030302020204" pitchFamily="66" charset="0"/>
                <a:ea typeface="宋体"/>
              </a:rPr>
              <a:t>一个或多个时钟周期（互锁）</a:t>
            </a:r>
            <a:r>
              <a:rPr lang="zh-CN" altLang="en-US" sz="2800" b="1" kern="0" dirty="0">
                <a:solidFill>
                  <a:srgbClr val="FFFF00"/>
                </a:solidFill>
                <a:effectLst>
                  <a:outerShdw blurRad="38100" dist="38100" dir="2700000" algn="tl">
                    <a:srgbClr val="000000"/>
                  </a:outerShdw>
                </a:effectLst>
                <a:latin typeface="Comic Sans MS" panose="030F0702030302020204" pitchFamily="66" charset="0"/>
                <a:ea typeface="宋体"/>
              </a:rPr>
              <a:t>。</a:t>
            </a:r>
            <a:endParaRPr lang="en-US" altLang="zh-CN" sz="2800" b="1" kern="0" dirty="0">
              <a:solidFill>
                <a:srgbClr val="FFFF00"/>
              </a:solidFill>
              <a:effectLst>
                <a:outerShdw blurRad="38100" dist="38100" dir="2700000" algn="tl">
                  <a:srgbClr val="000000"/>
                </a:outerShdw>
              </a:effectLst>
              <a:latin typeface="Comic Sans MS" panose="030F0702030302020204" pitchFamily="66" charset="0"/>
              <a:ea typeface="宋体"/>
            </a:endParaRPr>
          </a:p>
        </p:txBody>
      </p:sp>
      <p:sp>
        <p:nvSpPr>
          <p:cNvPr id="62468" name="灯片编号占位符 4">
            <a:extLst>
              <a:ext uri="{FF2B5EF4-FFF2-40B4-BE49-F238E27FC236}">
                <a16:creationId xmlns:a16="http://schemas.microsoft.com/office/drawing/2014/main" id="{DCBAAB40-F535-40AB-8F0A-A7CD9DCAE450}"/>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79D27FF5-72ED-4A0F-88F2-650D35716492}" type="slidenum">
              <a:rPr lang="en-US" altLang="zh-CN">
                <a:solidFill>
                  <a:srgbClr val="FFFFFF"/>
                </a:solidFill>
                <a:ea typeface="宋体" panose="02010600030101010101" pitchFamily="2" charset="-122"/>
              </a:rPr>
              <a:pPr fontAlgn="base">
                <a:spcBef>
                  <a:spcPct val="0"/>
                </a:spcBef>
                <a:spcAft>
                  <a:spcPct val="0"/>
                </a:spcAft>
              </a:pPr>
              <a:t>396</a:t>
            </a:fld>
            <a:endParaRPr lang="en-US" altLang="zh-CN">
              <a:solidFill>
                <a:srgbClr val="FFFFFF"/>
              </a:solidFill>
              <a:ea typeface="宋体" panose="02010600030101010101" pitchFamily="2" charset="-122"/>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89" name="Text Box 2">
            <a:extLst>
              <a:ext uri="{FF2B5EF4-FFF2-40B4-BE49-F238E27FC236}">
                <a16:creationId xmlns:a16="http://schemas.microsoft.com/office/drawing/2014/main" id="{8830338C-6D70-4FC1-9F8B-EFB199C9B22A}"/>
              </a:ext>
            </a:extLst>
          </p:cNvPr>
          <p:cNvSpPr txBox="1">
            <a:spLocks noChangeArrowheads="1"/>
          </p:cNvSpPr>
          <p:nvPr/>
        </p:nvSpPr>
        <p:spPr bwMode="auto">
          <a:xfrm>
            <a:off x="1689101" y="650875"/>
            <a:ext cx="78644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4400" b="1">
                <a:solidFill>
                  <a:srgbClr val="FFFFFF"/>
                </a:solidFill>
                <a:latin typeface="华文新魏" panose="02010800040101010101" pitchFamily="2" charset="-122"/>
                <a:ea typeface="华文新魏" panose="02010800040101010101" pitchFamily="2" charset="-122"/>
              </a:rPr>
              <a:t>数据相关的解决办法</a:t>
            </a:r>
          </a:p>
        </p:txBody>
      </p:sp>
      <p:sp>
        <p:nvSpPr>
          <p:cNvPr id="63490" name="Text Box 3">
            <a:extLst>
              <a:ext uri="{FF2B5EF4-FFF2-40B4-BE49-F238E27FC236}">
                <a16:creationId xmlns:a16="http://schemas.microsoft.com/office/drawing/2014/main" id="{E395C92B-15CD-4E88-88E6-3EB5390B0F86}"/>
              </a:ext>
            </a:extLst>
          </p:cNvPr>
          <p:cNvSpPr txBox="1">
            <a:spLocks noChangeArrowheads="1"/>
          </p:cNvSpPr>
          <p:nvPr/>
        </p:nvSpPr>
        <p:spPr bwMode="auto">
          <a:xfrm>
            <a:off x="1754189" y="1719264"/>
            <a:ext cx="84677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FF"/>
                </a:solidFill>
                <a:latin typeface="Arial" panose="020B0604020202020204" pitchFamily="34" charset="0"/>
                <a:ea typeface="宋体" panose="02010600030101010101" pitchFamily="2" charset="-122"/>
              </a:rPr>
              <a:t>方法一、软件方法解决：编译器插入</a:t>
            </a:r>
            <a:r>
              <a:rPr lang="en-US" altLang="zh-CN" sz="3000" b="1">
                <a:solidFill>
                  <a:srgbClr val="FFFFFF"/>
                </a:solidFill>
                <a:latin typeface="Arial" panose="020B0604020202020204" pitchFamily="34" charset="0"/>
                <a:ea typeface="宋体" panose="02010600030101010101" pitchFamily="2" charset="-122"/>
              </a:rPr>
              <a:t>NOP</a:t>
            </a:r>
          </a:p>
        </p:txBody>
      </p:sp>
      <p:sp>
        <p:nvSpPr>
          <p:cNvPr id="63491" name="灯片编号占位符 4">
            <a:extLst>
              <a:ext uri="{FF2B5EF4-FFF2-40B4-BE49-F238E27FC236}">
                <a16:creationId xmlns:a16="http://schemas.microsoft.com/office/drawing/2014/main" id="{27FE1F13-7AF4-4A61-997B-2FC5A214B98F}"/>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EA9CB480-FCD9-40E6-95D4-3257BE20B1CC}" type="slidenum">
              <a:rPr lang="en-US" altLang="zh-CN">
                <a:solidFill>
                  <a:srgbClr val="FFFFFF"/>
                </a:solidFill>
                <a:ea typeface="宋体" panose="02010600030101010101" pitchFamily="2" charset="-122"/>
              </a:rPr>
              <a:pPr fontAlgn="base">
                <a:spcBef>
                  <a:spcPct val="0"/>
                </a:spcBef>
                <a:spcAft>
                  <a:spcPct val="0"/>
                </a:spcAft>
              </a:pPr>
              <a:t>397</a:t>
            </a:fld>
            <a:endParaRPr lang="en-US" altLang="zh-CN">
              <a:solidFill>
                <a:srgbClr val="FFFFFF"/>
              </a:solidFill>
              <a:ea typeface="宋体" panose="02010600030101010101" pitchFamily="2" charset="-122"/>
            </a:endParaRPr>
          </a:p>
        </p:txBody>
      </p:sp>
      <p:sp>
        <p:nvSpPr>
          <p:cNvPr id="63492" name="Text Box 3">
            <a:extLst>
              <a:ext uri="{FF2B5EF4-FFF2-40B4-BE49-F238E27FC236}">
                <a16:creationId xmlns:a16="http://schemas.microsoft.com/office/drawing/2014/main" id="{D11A6BDA-AA9A-4F4C-9612-12DB11463FA8}"/>
              </a:ext>
            </a:extLst>
          </p:cNvPr>
          <p:cNvSpPr txBox="1">
            <a:spLocks noChangeArrowheads="1"/>
          </p:cNvSpPr>
          <p:nvPr/>
        </p:nvSpPr>
        <p:spPr bwMode="auto">
          <a:xfrm>
            <a:off x="1806575" y="2455864"/>
            <a:ext cx="83391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a:solidFill>
                  <a:srgbClr val="FFFFFF"/>
                </a:solidFill>
                <a:latin typeface="Arial" panose="020B0604020202020204" pitchFamily="34" charset="0"/>
                <a:ea typeface="宋体" panose="02010600030101010101" pitchFamily="2" charset="-122"/>
              </a:rPr>
              <a:t>方法二、硬件方法</a:t>
            </a:r>
            <a:r>
              <a:rPr lang="en-US" altLang="zh-CN" sz="2800" b="1">
                <a:solidFill>
                  <a:srgbClr val="FFFFFF"/>
                </a:solidFill>
                <a:latin typeface="Arial" panose="020B0604020202020204" pitchFamily="34" charset="0"/>
                <a:ea typeface="宋体" panose="02010600030101010101" pitchFamily="2" charset="-122"/>
              </a:rPr>
              <a:t>1</a:t>
            </a:r>
            <a:r>
              <a:rPr lang="zh-CN" altLang="en-US" sz="2800" b="1">
                <a:solidFill>
                  <a:srgbClr val="FFFFFF"/>
                </a:solidFill>
                <a:latin typeface="Arial" panose="020B0604020202020204" pitchFamily="34" charset="0"/>
                <a:ea typeface="宋体" panose="02010600030101010101" pitchFamily="2" charset="-122"/>
              </a:rPr>
              <a:t>：互锁</a:t>
            </a:r>
          </a:p>
          <a:p>
            <a:pPr fontAlgn="base">
              <a:spcBef>
                <a:spcPct val="0"/>
              </a:spcBef>
              <a:spcAft>
                <a:spcPct val="0"/>
              </a:spcAft>
            </a:pPr>
            <a:r>
              <a:rPr lang="zh-CN" altLang="en-US" sz="2800" b="1">
                <a:solidFill>
                  <a:srgbClr val="FFFFFF"/>
                </a:solidFill>
                <a:latin typeface="Arial" panose="020B0604020202020204" pitchFamily="34" charset="0"/>
                <a:ea typeface="宋体" panose="02010600030101010101" pitchFamily="2" charset="-122"/>
              </a:rPr>
              <a:t>              暂停数据相关流水线</a:t>
            </a:r>
          </a:p>
        </p:txBody>
      </p:sp>
      <p:sp>
        <p:nvSpPr>
          <p:cNvPr id="63493" name="Text Box 2">
            <a:extLst>
              <a:ext uri="{FF2B5EF4-FFF2-40B4-BE49-F238E27FC236}">
                <a16:creationId xmlns:a16="http://schemas.microsoft.com/office/drawing/2014/main" id="{70E9A684-6E2D-4AE7-8B14-0B3C2B197929}"/>
              </a:ext>
            </a:extLst>
          </p:cNvPr>
          <p:cNvSpPr txBox="1">
            <a:spLocks noChangeArrowheads="1"/>
          </p:cNvSpPr>
          <p:nvPr/>
        </p:nvSpPr>
        <p:spPr bwMode="auto">
          <a:xfrm>
            <a:off x="1806575" y="3640139"/>
            <a:ext cx="89360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a:solidFill>
                  <a:srgbClr val="FFFF00"/>
                </a:solidFill>
                <a:latin typeface="Arial" panose="020B0604020202020204" pitchFamily="34" charset="0"/>
                <a:ea typeface="宋体" panose="02010600030101010101" pitchFamily="2" charset="-122"/>
              </a:rPr>
              <a:t>方法三、硬件方法</a:t>
            </a:r>
            <a:r>
              <a:rPr lang="en-US" altLang="zh-CN" sz="2800" b="1">
                <a:solidFill>
                  <a:srgbClr val="FFFF00"/>
                </a:solidFill>
                <a:latin typeface="Arial" panose="020B0604020202020204" pitchFamily="34" charset="0"/>
                <a:ea typeface="宋体" panose="02010600030101010101" pitchFamily="2" charset="-122"/>
              </a:rPr>
              <a:t>2</a:t>
            </a:r>
            <a:r>
              <a:rPr lang="zh-CN" altLang="en-US" sz="2800" b="1">
                <a:solidFill>
                  <a:srgbClr val="FFFF00"/>
                </a:solidFill>
                <a:latin typeface="Arial" panose="020B0604020202020204" pitchFamily="34" charset="0"/>
                <a:ea typeface="宋体" panose="02010600030101010101" pitchFamily="2" charset="-122"/>
              </a:rPr>
              <a:t>：</a:t>
            </a:r>
          </a:p>
          <a:p>
            <a:pPr fontAlgn="base">
              <a:spcBef>
                <a:spcPct val="0"/>
              </a:spcBef>
              <a:spcAft>
                <a:spcPct val="0"/>
              </a:spcAft>
            </a:pPr>
            <a:r>
              <a:rPr lang="zh-CN" altLang="en-US" sz="2800" b="1">
                <a:solidFill>
                  <a:srgbClr val="FFFF00"/>
                </a:solidFill>
                <a:latin typeface="Arial" panose="020B0604020202020204" pitchFamily="34" charset="0"/>
                <a:ea typeface="宋体" panose="02010600030101010101" pitchFamily="2" charset="-122"/>
              </a:rPr>
              <a:t>              提高流水线处理机性能</a:t>
            </a:r>
            <a:r>
              <a:rPr lang="en-US" altLang="zh-CN" sz="2800" b="1">
                <a:solidFill>
                  <a:srgbClr val="FFFF00"/>
                </a:solidFill>
                <a:latin typeface="Arial" panose="020B0604020202020204" pitchFamily="34" charset="0"/>
                <a:ea typeface="宋体" panose="02010600030101010101" pitchFamily="2" charset="-122"/>
              </a:rPr>
              <a:t>—</a:t>
            </a:r>
            <a:r>
              <a:rPr lang="zh-CN" altLang="en-US" sz="2800" b="1">
                <a:solidFill>
                  <a:srgbClr val="FFFF00"/>
                </a:solidFill>
                <a:latin typeface="Arial" panose="020B0604020202020204" pitchFamily="34" charset="0"/>
                <a:ea typeface="宋体" panose="02010600030101010101" pitchFamily="2" charset="-122"/>
              </a:rPr>
              <a:t>内部前推</a:t>
            </a:r>
            <a:r>
              <a:rPr lang="zh-CN" altLang="en-US" sz="1600" b="1">
                <a:solidFill>
                  <a:srgbClr val="FFFF00"/>
                </a:solidFill>
                <a:latin typeface="Arial" panose="020B0604020202020204" pitchFamily="34" charset="0"/>
                <a:ea typeface="宋体" panose="02010600030101010101" pitchFamily="2" charset="-122"/>
              </a:rPr>
              <a:t>（</a:t>
            </a:r>
            <a:r>
              <a:rPr lang="en-US" altLang="zh-CN" sz="1600" b="1">
                <a:solidFill>
                  <a:srgbClr val="FFFF00"/>
                </a:solidFill>
                <a:latin typeface="Arial" panose="020B0604020202020204" pitchFamily="34" charset="0"/>
                <a:ea typeface="宋体" panose="02010600030101010101" pitchFamily="2" charset="-122"/>
              </a:rPr>
              <a:t>Forwarding</a:t>
            </a:r>
            <a:r>
              <a:rPr lang="zh-CN" altLang="en-US" sz="1600" b="1">
                <a:solidFill>
                  <a:srgbClr val="FFFF00"/>
                </a:solidFill>
                <a:latin typeface="Arial" panose="020B0604020202020204" pitchFamily="34" charset="0"/>
                <a:ea typeface="宋体" panose="02010600030101010101" pitchFamily="2" charset="-122"/>
              </a:rPr>
              <a:t>）</a:t>
            </a:r>
          </a:p>
        </p:txBody>
      </p:sp>
      <p:sp>
        <p:nvSpPr>
          <p:cNvPr id="63494" name="Text Box 2">
            <a:extLst>
              <a:ext uri="{FF2B5EF4-FFF2-40B4-BE49-F238E27FC236}">
                <a16:creationId xmlns:a16="http://schemas.microsoft.com/office/drawing/2014/main" id="{C8DBE31E-FD36-43E6-ADA0-11C59AB09D3E}"/>
              </a:ext>
            </a:extLst>
          </p:cNvPr>
          <p:cNvSpPr txBox="1">
            <a:spLocks noChangeArrowheads="1"/>
          </p:cNvSpPr>
          <p:nvPr/>
        </p:nvSpPr>
        <p:spPr bwMode="auto">
          <a:xfrm>
            <a:off x="1868488" y="5202239"/>
            <a:ext cx="86407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FFFFFF"/>
                </a:solidFill>
                <a:latin typeface="Arial" panose="020B0604020202020204" pitchFamily="34" charset="0"/>
                <a:ea typeface="宋体" panose="02010600030101010101" pitchFamily="2" charset="-122"/>
              </a:rPr>
              <a:t>方法三、硬件方法</a:t>
            </a:r>
            <a:r>
              <a:rPr lang="en-US" altLang="zh-CN" sz="2400" b="1">
                <a:solidFill>
                  <a:srgbClr val="FFFFFF"/>
                </a:solidFill>
                <a:latin typeface="Arial" panose="020B0604020202020204" pitchFamily="34" charset="0"/>
                <a:ea typeface="宋体" panose="02010600030101010101" pitchFamily="2" charset="-122"/>
              </a:rPr>
              <a:t>2</a:t>
            </a:r>
            <a:r>
              <a:rPr lang="zh-CN" altLang="en-US" sz="2400" b="1">
                <a:solidFill>
                  <a:srgbClr val="FFFFFF"/>
                </a:solidFill>
                <a:latin typeface="Arial" panose="020B0604020202020204" pitchFamily="34" charset="0"/>
                <a:ea typeface="宋体" panose="02010600030101010101" pitchFamily="2" charset="-122"/>
              </a:rPr>
              <a:t>：处理</a:t>
            </a:r>
            <a:r>
              <a:rPr lang="en-US" altLang="zh-CN" sz="2400" b="1">
                <a:solidFill>
                  <a:srgbClr val="FFFFFF"/>
                </a:solidFill>
                <a:latin typeface="Arial" panose="020B0604020202020204" pitchFamily="34" charset="0"/>
                <a:ea typeface="宋体" panose="02010600030101010101" pitchFamily="2" charset="-122"/>
              </a:rPr>
              <a:t>load</a:t>
            </a:r>
            <a:r>
              <a:rPr lang="zh-CN" altLang="en-US" sz="2400" b="1">
                <a:solidFill>
                  <a:srgbClr val="FFFFFF"/>
                </a:solidFill>
                <a:latin typeface="Arial" panose="020B0604020202020204" pitchFamily="34" charset="0"/>
                <a:ea typeface="宋体" panose="02010600030101010101" pitchFamily="2" charset="-122"/>
              </a:rPr>
              <a:t>指令</a:t>
            </a:r>
            <a:r>
              <a:rPr lang="en-US" altLang="zh-CN" sz="2400" b="1">
                <a:solidFill>
                  <a:srgbClr val="FFFFFF"/>
                </a:solidFill>
                <a:latin typeface="Arial" panose="020B0604020202020204" pitchFamily="34" charset="0"/>
                <a:ea typeface="宋体" panose="02010600030101010101" pitchFamily="2" charset="-122"/>
              </a:rPr>
              <a:t>——</a:t>
            </a:r>
            <a:r>
              <a:rPr lang="zh-CN" altLang="en-US" sz="2400" b="1">
                <a:solidFill>
                  <a:srgbClr val="FFFFFF"/>
                </a:solidFill>
                <a:latin typeface="Arial" panose="020B0604020202020204" pitchFamily="34" charset="0"/>
                <a:ea typeface="宋体" panose="02010600030101010101" pitchFamily="2" charset="-122"/>
              </a:rPr>
              <a:t>暂停与内部前推相结合</a:t>
            </a:r>
          </a:p>
        </p:txBody>
      </p:sp>
      <p:sp>
        <p:nvSpPr>
          <p:cNvPr id="63495" name="文本框 1">
            <a:extLst>
              <a:ext uri="{FF2B5EF4-FFF2-40B4-BE49-F238E27FC236}">
                <a16:creationId xmlns:a16="http://schemas.microsoft.com/office/drawing/2014/main" id="{84FA7046-90A0-4006-88AB-FFB10B5EE465}"/>
              </a:ext>
            </a:extLst>
          </p:cNvPr>
          <p:cNvSpPr txBox="1">
            <a:spLocks noChangeArrowheads="1"/>
          </p:cNvSpPr>
          <p:nvPr/>
        </p:nvSpPr>
        <p:spPr bwMode="auto">
          <a:xfrm>
            <a:off x="3290888" y="4537076"/>
            <a:ext cx="6696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400" b="1">
                <a:solidFill>
                  <a:srgbClr val="CCFFFF"/>
                </a:solidFill>
                <a:latin typeface="Arial" panose="020B0604020202020204" pitchFamily="34" charset="0"/>
                <a:ea typeface="宋体" panose="02010600030101010101" pitchFamily="2" charset="-122"/>
              </a:rPr>
              <a:t>能完全避免</a:t>
            </a:r>
            <a:r>
              <a:rPr lang="zh-CN" altLang="en-US" sz="2400" b="1">
                <a:solidFill>
                  <a:srgbClr val="FFFF00"/>
                </a:solidFill>
                <a:latin typeface="Arial" panose="020B0604020202020204" pitchFamily="34" charset="0"/>
                <a:ea typeface="宋体" panose="02010600030101010101" pitchFamily="2" charset="-122"/>
              </a:rPr>
              <a:t>ALU指令相关</a:t>
            </a:r>
            <a:r>
              <a:rPr lang="zh-CN" altLang="en-US" sz="2400" b="1">
                <a:solidFill>
                  <a:srgbClr val="CCFFFF"/>
                </a:solidFill>
                <a:latin typeface="Arial" panose="020B0604020202020204" pitchFamily="34" charset="0"/>
                <a:ea typeface="宋体" panose="02010600030101010101" pitchFamily="2" charset="-122"/>
              </a:rPr>
              <a:t>而造成的</a:t>
            </a:r>
            <a:r>
              <a:rPr lang="zh-CN" altLang="en-US" sz="2400" b="1">
                <a:solidFill>
                  <a:srgbClr val="FFFF00"/>
                </a:solidFill>
                <a:latin typeface="Arial" panose="020B0604020202020204" pitchFamily="34" charset="0"/>
                <a:ea typeface="宋体" panose="02010600030101010101" pitchFamily="2" charset="-122"/>
              </a:rPr>
              <a:t>流水线停顿</a:t>
            </a:r>
            <a:r>
              <a:rPr lang="zh-CN" altLang="en-US" sz="2400" b="1">
                <a:solidFill>
                  <a:srgbClr val="CCFFFF"/>
                </a:solidFill>
                <a:latin typeface="Arial" panose="020B0604020202020204" pitchFamily="34" charset="0"/>
                <a:ea typeface="宋体" panose="02010600030101010101" pitchFamily="2" charset="-122"/>
              </a:rPr>
              <a:t>。</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7" name="Text Box 2">
            <a:extLst>
              <a:ext uri="{FF2B5EF4-FFF2-40B4-BE49-F238E27FC236}">
                <a16:creationId xmlns:a16="http://schemas.microsoft.com/office/drawing/2014/main" id="{C33E4B37-714A-4006-9412-04EE809333D4}"/>
              </a:ext>
            </a:extLst>
          </p:cNvPr>
          <p:cNvSpPr txBox="1">
            <a:spLocks noChangeArrowheads="1"/>
          </p:cNvSpPr>
          <p:nvPr/>
        </p:nvSpPr>
        <p:spPr bwMode="auto">
          <a:xfrm>
            <a:off x="1703388" y="404814"/>
            <a:ext cx="86407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FF"/>
                </a:solidFill>
                <a:latin typeface="Arial" panose="020B0604020202020204" pitchFamily="34" charset="0"/>
                <a:ea typeface="宋体" panose="02010600030101010101" pitchFamily="2" charset="-122"/>
              </a:rPr>
              <a:t>三、提高流水线处理机性能</a:t>
            </a:r>
            <a:r>
              <a:rPr lang="en-US" altLang="zh-CN" sz="3000" b="1">
                <a:solidFill>
                  <a:srgbClr val="FFFFFF"/>
                </a:solidFill>
                <a:latin typeface="Arial" panose="020B0604020202020204" pitchFamily="34" charset="0"/>
                <a:ea typeface="宋体" panose="02010600030101010101" pitchFamily="2" charset="-122"/>
              </a:rPr>
              <a:t>—</a:t>
            </a:r>
            <a:r>
              <a:rPr lang="zh-CN" altLang="en-US" sz="3000" b="1">
                <a:solidFill>
                  <a:srgbClr val="FFFFFF"/>
                </a:solidFill>
                <a:latin typeface="Arial" panose="020B0604020202020204" pitchFamily="34" charset="0"/>
                <a:ea typeface="宋体" panose="02010600030101010101" pitchFamily="2" charset="-122"/>
              </a:rPr>
              <a:t>内部前推</a:t>
            </a:r>
            <a:r>
              <a:rPr lang="zh-CN" altLang="en-US" b="1">
                <a:solidFill>
                  <a:srgbClr val="FFFFFF"/>
                </a:solidFill>
                <a:latin typeface="Arial" panose="020B0604020202020204" pitchFamily="34" charset="0"/>
                <a:ea typeface="宋体" panose="02010600030101010101" pitchFamily="2" charset="-122"/>
              </a:rPr>
              <a:t>（</a:t>
            </a:r>
            <a:r>
              <a:rPr lang="en-US" altLang="zh-CN" b="1">
                <a:solidFill>
                  <a:srgbClr val="FFFFFF"/>
                </a:solidFill>
                <a:latin typeface="Arial" panose="020B0604020202020204" pitchFamily="34" charset="0"/>
                <a:ea typeface="宋体" panose="02010600030101010101" pitchFamily="2" charset="-122"/>
              </a:rPr>
              <a:t>Forwarding</a:t>
            </a:r>
            <a:r>
              <a:rPr lang="zh-CN" altLang="en-US" b="1">
                <a:solidFill>
                  <a:srgbClr val="FFFFFF"/>
                </a:solidFill>
                <a:latin typeface="Arial" panose="020B0604020202020204" pitchFamily="34" charset="0"/>
                <a:ea typeface="宋体" panose="02010600030101010101" pitchFamily="2" charset="-122"/>
              </a:rPr>
              <a:t>）</a:t>
            </a:r>
          </a:p>
        </p:txBody>
      </p:sp>
      <p:sp>
        <p:nvSpPr>
          <p:cNvPr id="65538" name="Text Box 3">
            <a:extLst>
              <a:ext uri="{FF2B5EF4-FFF2-40B4-BE49-F238E27FC236}">
                <a16:creationId xmlns:a16="http://schemas.microsoft.com/office/drawing/2014/main" id="{F0F5D276-4EE5-439A-9086-A6BECA180AC3}"/>
              </a:ext>
            </a:extLst>
          </p:cNvPr>
          <p:cNvSpPr txBox="1">
            <a:spLocks noChangeArrowheads="1"/>
          </p:cNvSpPr>
          <p:nvPr/>
        </p:nvSpPr>
        <p:spPr bwMode="auto">
          <a:xfrm>
            <a:off x="1870076" y="1171576"/>
            <a:ext cx="8645525"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a:t>
            </a:r>
            <a:r>
              <a:rPr lang="zh-CN" altLang="en-US" sz="2800" b="1">
                <a:solidFill>
                  <a:srgbClr val="66FF33"/>
                </a:solidFill>
                <a:latin typeface="黑体" panose="02010609060101010101" pitchFamily="49" charset="-122"/>
                <a:ea typeface="黑体" panose="02010609060101010101" pitchFamily="49" charset="-122"/>
              </a:rPr>
              <a:t>数据相关本质：</a:t>
            </a:r>
            <a:r>
              <a:rPr lang="zh-CN" altLang="en-US" sz="2800" b="1">
                <a:solidFill>
                  <a:srgbClr val="FFFFFF"/>
                </a:solidFill>
                <a:latin typeface="Arial" panose="020B0604020202020204" pitchFamily="34" charset="0"/>
                <a:ea typeface="宋体" panose="02010600030101010101" pitchFamily="2" charset="-122"/>
              </a:rPr>
              <a:t>一条指令执行时要用到上面指令的计算结果，但这个结果尚未被写入寄存器堆。而实质上，</a:t>
            </a:r>
            <a:r>
              <a:rPr lang="zh-CN" altLang="en-US" sz="2800" b="1">
                <a:solidFill>
                  <a:srgbClr val="CCFFFF"/>
                </a:solidFill>
                <a:latin typeface="Arial" panose="020B0604020202020204" pitchFamily="34" charset="0"/>
                <a:ea typeface="宋体" panose="02010600030101010101" pitchFamily="2" charset="-122"/>
              </a:rPr>
              <a:t>此时</a:t>
            </a:r>
            <a:r>
              <a:rPr lang="zh-CN" altLang="en-US" sz="2800" b="1">
                <a:solidFill>
                  <a:srgbClr val="FFFF00"/>
                </a:solidFill>
                <a:latin typeface="Arial" panose="020B0604020202020204" pitchFamily="34" charset="0"/>
                <a:ea typeface="宋体" panose="02010600030101010101" pitchFamily="2" charset="-122"/>
              </a:rPr>
              <a:t>结果已经由</a:t>
            </a:r>
            <a:r>
              <a:rPr lang="en-US" altLang="zh-CN" sz="2800" b="1">
                <a:solidFill>
                  <a:srgbClr val="FFFF00"/>
                </a:solidFill>
                <a:latin typeface="Arial" panose="020B0604020202020204" pitchFamily="34" charset="0"/>
                <a:ea typeface="宋体" panose="02010600030101010101" pitchFamily="2" charset="-122"/>
              </a:rPr>
              <a:t>ALU</a:t>
            </a:r>
            <a:r>
              <a:rPr lang="zh-CN" altLang="en-US" sz="2800" b="1">
                <a:solidFill>
                  <a:srgbClr val="FFFF00"/>
                </a:solidFill>
                <a:latin typeface="Arial" panose="020B0604020202020204" pitchFamily="34" charset="0"/>
                <a:ea typeface="宋体" panose="02010600030101010101" pitchFamily="2" charset="-122"/>
              </a:rPr>
              <a:t>计算出来了，在流水线寄存器</a:t>
            </a:r>
            <a:r>
              <a:rPr lang="en-US" altLang="zh-CN" sz="2800" b="1">
                <a:solidFill>
                  <a:srgbClr val="FFFF00"/>
                </a:solidFill>
                <a:latin typeface="Arial" panose="020B0604020202020204" pitchFamily="34" charset="0"/>
                <a:ea typeface="宋体" panose="02010600030101010101" pitchFamily="2" charset="-122"/>
              </a:rPr>
              <a:t>R</a:t>
            </a:r>
            <a:r>
              <a:rPr lang="zh-CN" altLang="en-US" sz="2800" b="1">
                <a:solidFill>
                  <a:srgbClr val="FFFF00"/>
                </a:solidFill>
                <a:latin typeface="Arial" panose="020B0604020202020204" pitchFamily="34" charset="0"/>
                <a:ea typeface="宋体" panose="02010600030101010101" pitchFamily="2" charset="-122"/>
              </a:rPr>
              <a:t>和</a:t>
            </a:r>
            <a:r>
              <a:rPr lang="en-US" altLang="zh-CN" sz="2800" b="1">
                <a:solidFill>
                  <a:srgbClr val="FFFF00"/>
                </a:solidFill>
                <a:latin typeface="Arial" panose="020B0604020202020204" pitchFamily="34" charset="0"/>
                <a:ea typeface="宋体" panose="02010600030101010101" pitchFamily="2" charset="-122"/>
              </a:rPr>
              <a:t>C</a:t>
            </a:r>
            <a:r>
              <a:rPr lang="zh-CN" altLang="en-US" sz="2800" b="1">
                <a:solidFill>
                  <a:srgbClr val="FFFF00"/>
                </a:solidFill>
                <a:latin typeface="Arial" panose="020B0604020202020204" pitchFamily="34" charset="0"/>
                <a:ea typeface="宋体" panose="02010600030101010101" pitchFamily="2" charset="-122"/>
              </a:rPr>
              <a:t>中。</a:t>
            </a:r>
          </a:p>
        </p:txBody>
      </p:sp>
      <p:sp>
        <p:nvSpPr>
          <p:cNvPr id="65539" name="Text Box 4">
            <a:extLst>
              <a:ext uri="{FF2B5EF4-FFF2-40B4-BE49-F238E27FC236}">
                <a16:creationId xmlns:a16="http://schemas.microsoft.com/office/drawing/2014/main" id="{F67898E4-BE2F-4F2E-B5E7-90A824372184}"/>
              </a:ext>
            </a:extLst>
          </p:cNvPr>
          <p:cNvSpPr txBox="1">
            <a:spLocks noChangeArrowheads="1"/>
          </p:cNvSpPr>
          <p:nvPr/>
        </p:nvSpPr>
        <p:spPr bwMode="auto">
          <a:xfrm>
            <a:off x="1905001" y="3352801"/>
            <a:ext cx="8793163"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a:t>
            </a:r>
            <a:r>
              <a:rPr lang="zh-CN" altLang="en-US" sz="2800" b="1">
                <a:solidFill>
                  <a:srgbClr val="CCFFFF"/>
                </a:solidFill>
                <a:latin typeface="Arial" panose="020B0604020202020204" pitchFamily="34" charset="0"/>
                <a:ea typeface="宋体" panose="02010600030101010101" pitchFamily="2" charset="-122"/>
              </a:rPr>
              <a:t>由此，我们可以想到将</a:t>
            </a:r>
            <a:r>
              <a:rPr lang="en-US" altLang="zh-CN" sz="2800" b="1">
                <a:solidFill>
                  <a:srgbClr val="CCFFFF"/>
                </a:solidFill>
                <a:latin typeface="Arial" panose="020B0604020202020204" pitchFamily="34" charset="0"/>
                <a:ea typeface="宋体" panose="02010600030101010101" pitchFamily="2" charset="-122"/>
              </a:rPr>
              <a:t>ALU</a:t>
            </a:r>
            <a:r>
              <a:rPr lang="zh-CN" altLang="en-US" sz="2800" b="1">
                <a:solidFill>
                  <a:srgbClr val="CCFFFF"/>
                </a:solidFill>
                <a:latin typeface="Arial" panose="020B0604020202020204" pitchFamily="34" charset="0"/>
                <a:ea typeface="宋体" panose="02010600030101010101" pitchFamily="2" charset="-122"/>
              </a:rPr>
              <a:t>的计算结果直接拿过来用！</a:t>
            </a:r>
            <a:r>
              <a:rPr lang="zh-CN" altLang="en-US" sz="2800" b="1">
                <a:solidFill>
                  <a:srgbClr val="FFCC00"/>
                </a:solidFill>
                <a:latin typeface="Arial" panose="020B0604020202020204" pitchFamily="34" charset="0"/>
                <a:ea typeface="宋体" panose="02010600030101010101" pitchFamily="2" charset="-122"/>
              </a:rPr>
              <a:t>在</a:t>
            </a:r>
            <a:r>
              <a:rPr lang="en-US" altLang="zh-CN" sz="2800" b="1">
                <a:solidFill>
                  <a:srgbClr val="FFCC00"/>
                </a:solidFill>
                <a:latin typeface="Arial" panose="020B0604020202020204" pitchFamily="34" charset="0"/>
                <a:ea typeface="宋体" panose="02010600030101010101" pitchFamily="2" charset="-122"/>
              </a:rPr>
              <a:t>ALU</a:t>
            </a:r>
            <a:r>
              <a:rPr lang="zh-CN" altLang="en-US" sz="2800" b="1">
                <a:solidFill>
                  <a:srgbClr val="FFCC00"/>
                </a:solidFill>
                <a:latin typeface="Arial" panose="020B0604020202020204" pitchFamily="34" charset="0"/>
                <a:ea typeface="宋体" panose="02010600030101010101" pitchFamily="2" charset="-122"/>
              </a:rPr>
              <a:t>的两个数据输入端各加一个多路器，使</a:t>
            </a:r>
            <a:r>
              <a:rPr lang="en-US" altLang="zh-CN" sz="2800" b="1">
                <a:solidFill>
                  <a:srgbClr val="FFCC00"/>
                </a:solidFill>
                <a:latin typeface="Arial" panose="020B0604020202020204" pitchFamily="34" charset="0"/>
                <a:ea typeface="宋体" panose="02010600030101010101" pitchFamily="2" charset="-122"/>
              </a:rPr>
              <a:t>R</a:t>
            </a:r>
            <a:r>
              <a:rPr lang="zh-CN" altLang="en-US" sz="2800" b="1">
                <a:solidFill>
                  <a:srgbClr val="FFCC00"/>
                </a:solidFill>
                <a:latin typeface="Arial" panose="020B0604020202020204" pitchFamily="34" charset="0"/>
                <a:ea typeface="宋体" panose="02010600030101010101" pitchFamily="2" charset="-122"/>
              </a:rPr>
              <a:t>和</a:t>
            </a:r>
            <a:r>
              <a:rPr lang="en-US" altLang="zh-CN" sz="2800" b="1">
                <a:solidFill>
                  <a:srgbClr val="FFCC00"/>
                </a:solidFill>
                <a:latin typeface="Arial" panose="020B0604020202020204" pitchFamily="34" charset="0"/>
                <a:ea typeface="宋体" panose="02010600030101010101" pitchFamily="2" charset="-122"/>
              </a:rPr>
              <a:t>C</a:t>
            </a:r>
            <a:r>
              <a:rPr lang="zh-CN" altLang="en-US" sz="2800" b="1">
                <a:solidFill>
                  <a:srgbClr val="FFCC00"/>
                </a:solidFill>
                <a:latin typeface="Arial" panose="020B0604020202020204" pitchFamily="34" charset="0"/>
                <a:ea typeface="宋体" panose="02010600030101010101" pitchFamily="2" charset="-122"/>
              </a:rPr>
              <a:t>中的数据能被直接送到</a:t>
            </a:r>
            <a:r>
              <a:rPr lang="en-US" altLang="zh-CN" sz="2800" b="1">
                <a:solidFill>
                  <a:srgbClr val="FFCC00"/>
                </a:solidFill>
                <a:latin typeface="Arial" panose="020B0604020202020204" pitchFamily="34" charset="0"/>
                <a:ea typeface="宋体" panose="02010600030101010101" pitchFamily="2" charset="-122"/>
              </a:rPr>
              <a:t>ALU</a:t>
            </a:r>
            <a:r>
              <a:rPr lang="zh-CN" altLang="en-US" sz="2800" b="1">
                <a:solidFill>
                  <a:srgbClr val="FFCC00"/>
                </a:solidFill>
                <a:latin typeface="Arial" panose="020B0604020202020204" pitchFamily="34" charset="0"/>
                <a:ea typeface="宋体" panose="02010600030101010101" pitchFamily="2" charset="-122"/>
              </a:rPr>
              <a:t>的输入端</a:t>
            </a:r>
            <a:r>
              <a:rPr lang="zh-CN" altLang="en-US" sz="2800" b="1">
                <a:solidFill>
                  <a:srgbClr val="CCFFFF"/>
                </a:solidFill>
                <a:latin typeface="Arial" panose="020B0604020202020204" pitchFamily="34" charset="0"/>
                <a:ea typeface="宋体" panose="02010600030101010101" pitchFamily="2" charset="-122"/>
              </a:rPr>
              <a:t>，见图</a:t>
            </a:r>
            <a:r>
              <a:rPr lang="en-US" altLang="en-US" sz="2800" b="1">
                <a:solidFill>
                  <a:srgbClr val="CCFFFF"/>
                </a:solidFill>
                <a:latin typeface="Arial" panose="020B0604020202020204" pitchFamily="34" charset="0"/>
                <a:ea typeface="宋体" panose="02010600030101010101" pitchFamily="2" charset="-122"/>
              </a:rPr>
              <a:t>3-3.</a:t>
            </a:r>
            <a:r>
              <a:rPr lang="en-US" altLang="zh-CN" sz="2800" b="1">
                <a:solidFill>
                  <a:srgbClr val="CCFFFF"/>
                </a:solidFill>
                <a:latin typeface="Arial" panose="020B0604020202020204" pitchFamily="34" charset="0"/>
                <a:ea typeface="宋体" panose="02010600030101010101" pitchFamily="2" charset="-122"/>
              </a:rPr>
              <a:t>36</a:t>
            </a:r>
            <a:r>
              <a:rPr lang="zh-CN" altLang="en-US" sz="2800" b="1">
                <a:solidFill>
                  <a:srgbClr val="CCFFFF"/>
                </a:solidFill>
                <a:latin typeface="Arial" panose="020B0604020202020204" pitchFamily="34" charset="0"/>
                <a:ea typeface="宋体" panose="02010600030101010101" pitchFamily="2" charset="-122"/>
              </a:rPr>
              <a:t>到图</a:t>
            </a:r>
            <a:r>
              <a:rPr lang="en-US" altLang="en-US" sz="2800" b="1">
                <a:solidFill>
                  <a:srgbClr val="CCFFFF"/>
                </a:solidFill>
                <a:latin typeface="Arial" panose="020B0604020202020204" pitchFamily="34" charset="0"/>
                <a:ea typeface="宋体" panose="02010600030101010101" pitchFamily="2" charset="-122"/>
              </a:rPr>
              <a:t>3-3.</a:t>
            </a:r>
            <a:r>
              <a:rPr lang="en-US" altLang="zh-CN" sz="2800" b="1">
                <a:solidFill>
                  <a:srgbClr val="CCFFFF"/>
                </a:solidFill>
                <a:latin typeface="Arial" panose="020B0604020202020204" pitchFamily="34" charset="0"/>
                <a:ea typeface="宋体" panose="02010600030101010101" pitchFamily="2" charset="-122"/>
              </a:rPr>
              <a:t>38</a:t>
            </a:r>
            <a:r>
              <a:rPr lang="zh-CN" altLang="en-US" sz="2800" b="1">
                <a:solidFill>
                  <a:srgbClr val="CCFFFF"/>
                </a:solidFill>
                <a:latin typeface="Arial" panose="020B0604020202020204" pitchFamily="34" charset="0"/>
                <a:ea typeface="宋体" panose="02010600030101010101" pitchFamily="2" charset="-122"/>
              </a:rPr>
              <a:t>。这就是所谓的内部前推（</a:t>
            </a:r>
            <a:r>
              <a:rPr lang="en-US" altLang="zh-CN" sz="2800" b="1">
                <a:solidFill>
                  <a:srgbClr val="CCFFFF"/>
                </a:solidFill>
                <a:latin typeface="Arial" panose="020B0604020202020204" pitchFamily="34" charset="0"/>
                <a:ea typeface="宋体" panose="02010600030101010101" pitchFamily="2" charset="-122"/>
              </a:rPr>
              <a:t>internal forwarding</a:t>
            </a:r>
            <a:r>
              <a:rPr lang="zh-CN" altLang="en-US" sz="2800" b="1">
                <a:solidFill>
                  <a:srgbClr val="CCFFFF"/>
                </a:solidFill>
                <a:latin typeface="Arial" panose="020B0604020202020204" pitchFamily="34" charset="0"/>
                <a:ea typeface="宋体" panose="02010600030101010101" pitchFamily="2" charset="-122"/>
              </a:rPr>
              <a:t>）技术。</a:t>
            </a:r>
          </a:p>
          <a:p>
            <a:pPr fontAlgn="base">
              <a:lnSpc>
                <a:spcPct val="120000"/>
              </a:lnSpc>
              <a:spcBef>
                <a:spcPct val="0"/>
              </a:spcBef>
              <a:spcAft>
                <a:spcPct val="0"/>
              </a:spcAft>
            </a:pPr>
            <a:r>
              <a:rPr lang="zh-CN" altLang="en-US" sz="2800" b="1">
                <a:solidFill>
                  <a:srgbClr val="CCFFFF"/>
                </a:solidFill>
                <a:latin typeface="Arial" panose="020B0604020202020204" pitchFamily="34" charset="0"/>
                <a:ea typeface="宋体" panose="02010600030101010101" pitchFamily="2" charset="-122"/>
              </a:rPr>
              <a:t>       也称为采用</a:t>
            </a:r>
            <a:r>
              <a:rPr lang="zh-CN" altLang="en-US" sz="2800" b="1">
                <a:solidFill>
                  <a:srgbClr val="FFCC00"/>
                </a:solidFill>
                <a:latin typeface="Arial" panose="020B0604020202020204" pitchFamily="34" charset="0"/>
                <a:ea typeface="宋体" panose="02010600030101010101" pitchFamily="2" charset="-122"/>
              </a:rPr>
              <a:t>专用数据相关通路</a:t>
            </a:r>
            <a:r>
              <a:rPr lang="zh-CN" altLang="en-US" sz="2800" b="1">
                <a:solidFill>
                  <a:srgbClr val="CCFFFF"/>
                </a:solidFill>
                <a:latin typeface="Arial" panose="020B0604020202020204" pitchFamily="34" charset="0"/>
                <a:ea typeface="宋体" panose="02010600030101010101" pitchFamily="2" charset="-122"/>
              </a:rPr>
              <a:t>。</a:t>
            </a:r>
          </a:p>
        </p:txBody>
      </p:sp>
      <p:sp>
        <p:nvSpPr>
          <p:cNvPr id="65540" name="灯片编号占位符 4">
            <a:extLst>
              <a:ext uri="{FF2B5EF4-FFF2-40B4-BE49-F238E27FC236}">
                <a16:creationId xmlns:a16="http://schemas.microsoft.com/office/drawing/2014/main" id="{DE23C89E-3BB5-478E-851E-FAABE3C8250E}"/>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C923B32C-37C1-4862-AE8D-A5F7EAB26BB3}" type="slidenum">
              <a:rPr lang="en-US" altLang="zh-CN">
                <a:solidFill>
                  <a:srgbClr val="FFFFFF"/>
                </a:solidFill>
                <a:ea typeface="宋体" panose="02010600030101010101" pitchFamily="2" charset="-122"/>
              </a:rPr>
              <a:pPr fontAlgn="base">
                <a:spcBef>
                  <a:spcPct val="0"/>
                </a:spcBef>
                <a:spcAft>
                  <a:spcPct val="0"/>
                </a:spcAft>
              </a:pPr>
              <a:t>398</a:t>
            </a:fld>
            <a:endParaRPr lang="en-US" altLang="zh-CN">
              <a:solidFill>
                <a:srgbClr val="FFFFFF"/>
              </a:solidFill>
              <a:ea typeface="宋体" panose="02010600030101010101" pitchFamily="2" charset="-122"/>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1" name="Text Box 3">
            <a:extLst>
              <a:ext uri="{FF2B5EF4-FFF2-40B4-BE49-F238E27FC236}">
                <a16:creationId xmlns:a16="http://schemas.microsoft.com/office/drawing/2014/main" id="{75BB007D-A0BF-458C-9FAB-50F35A9B90BB}"/>
              </a:ext>
            </a:extLst>
          </p:cNvPr>
          <p:cNvSpPr txBox="1">
            <a:spLocks noChangeArrowheads="1"/>
          </p:cNvSpPr>
          <p:nvPr/>
        </p:nvSpPr>
        <p:spPr bwMode="auto">
          <a:xfrm>
            <a:off x="3048000" y="60326"/>
            <a:ext cx="6681788"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图</a:t>
            </a:r>
            <a:r>
              <a:rPr lang="en-US" altLang="en-US" sz="2000" b="1">
                <a:solidFill>
                  <a:srgbClr val="CCFFFF"/>
                </a:solidFill>
                <a:latin typeface="Arial" panose="020B0604020202020204" pitchFamily="34" charset="0"/>
                <a:ea typeface="宋体" panose="02010600030101010101" pitchFamily="2" charset="-122"/>
              </a:rPr>
              <a:t>3-3.</a:t>
            </a:r>
            <a:r>
              <a:rPr lang="en-US" altLang="zh-CN" sz="2000" b="1">
                <a:solidFill>
                  <a:srgbClr val="CCFFFF"/>
                </a:solidFill>
                <a:latin typeface="Arial" panose="020B0604020202020204" pitchFamily="34" charset="0"/>
                <a:ea typeface="宋体" panose="02010600030101010101" pitchFamily="2" charset="-122"/>
              </a:rPr>
              <a:t>36   </a:t>
            </a:r>
            <a:r>
              <a:rPr lang="zh-CN" altLang="en-US" sz="2000" b="1">
                <a:solidFill>
                  <a:srgbClr val="CCFFFF"/>
                </a:solidFill>
                <a:latin typeface="Arial" panose="020B0604020202020204" pitchFamily="34" charset="0"/>
                <a:ea typeface="宋体" panose="02010600030101010101" pitchFamily="2" charset="-122"/>
              </a:rPr>
              <a:t>内部前推</a:t>
            </a:r>
            <a:r>
              <a:rPr lang="en-US" altLang="zh-CN" sz="2000" b="1">
                <a:solidFill>
                  <a:srgbClr val="CCFFFF"/>
                </a:solidFill>
                <a:latin typeface="Arial" panose="020B0604020202020204" pitchFamily="34" charset="0"/>
                <a:ea typeface="宋体" panose="02010600030101010101" pitchFamily="2" charset="-122"/>
              </a:rPr>
              <a:t>——</a:t>
            </a:r>
            <a:r>
              <a:rPr lang="en-US" altLang="zh-CN" sz="2000" b="1">
                <a:solidFill>
                  <a:srgbClr val="FFFF00"/>
                </a:solidFill>
                <a:latin typeface="Arial" panose="020B0604020202020204" pitchFamily="34" charset="0"/>
                <a:ea typeface="宋体" panose="02010600030101010101" pitchFamily="2" charset="-122"/>
              </a:rPr>
              <a:t>CC3</a:t>
            </a:r>
            <a:r>
              <a:rPr lang="zh-CN" altLang="en-US" sz="2000" b="1">
                <a:solidFill>
                  <a:srgbClr val="CCFFFF"/>
                </a:solidFill>
                <a:latin typeface="Arial" panose="020B0604020202020204" pitchFamily="34" charset="0"/>
                <a:ea typeface="宋体" panose="02010600030101010101" pitchFamily="2" charset="-122"/>
              </a:rPr>
              <a:t>周期，</a:t>
            </a:r>
            <a:r>
              <a:rPr lang="en-US" altLang="zh-CN" sz="2000" b="1">
                <a:solidFill>
                  <a:srgbClr val="CCFFFF"/>
                </a:solidFill>
                <a:latin typeface="Arial" panose="020B0604020202020204" pitchFamily="34" charset="0"/>
                <a:ea typeface="宋体" panose="02010600030101010101" pitchFamily="2" charset="-122"/>
              </a:rPr>
              <a:t>add</a:t>
            </a:r>
            <a:r>
              <a:rPr lang="zh-CN" altLang="en-US" sz="2000" b="1">
                <a:solidFill>
                  <a:srgbClr val="CCFFFF"/>
                </a:solidFill>
                <a:latin typeface="Arial" panose="020B0604020202020204" pitchFamily="34" charset="0"/>
                <a:ea typeface="宋体" panose="02010600030101010101" pitchFamily="2" charset="-122"/>
              </a:rPr>
              <a:t>指令在</a:t>
            </a:r>
            <a:r>
              <a:rPr lang="en-US" altLang="zh-CN" sz="2000" b="1">
                <a:solidFill>
                  <a:srgbClr val="CCFFFF"/>
                </a:solidFill>
                <a:latin typeface="Arial" panose="020B0604020202020204" pitchFamily="34" charset="0"/>
                <a:ea typeface="宋体" panose="02010600030101010101" pitchFamily="2" charset="-122"/>
              </a:rPr>
              <a:t>EXE</a:t>
            </a:r>
            <a:r>
              <a:rPr lang="zh-CN" altLang="en-US" sz="2000" b="1">
                <a:solidFill>
                  <a:srgbClr val="CCFFFF"/>
                </a:solidFill>
                <a:latin typeface="Arial" panose="020B0604020202020204" pitchFamily="34" charset="0"/>
                <a:ea typeface="宋体" panose="02010600030101010101" pitchFamily="2" charset="-122"/>
              </a:rPr>
              <a:t>级</a:t>
            </a:r>
          </a:p>
        </p:txBody>
      </p:sp>
      <p:pic>
        <p:nvPicPr>
          <p:cNvPr id="66562" name="Picture 2" descr="38">
            <a:extLst>
              <a:ext uri="{FF2B5EF4-FFF2-40B4-BE49-F238E27FC236}">
                <a16:creationId xmlns:a16="http://schemas.microsoft.com/office/drawing/2014/main" id="{2DC11835-2BE5-4329-8AC2-0AA889A27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57200"/>
            <a:ext cx="8686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Line 5">
            <a:extLst>
              <a:ext uri="{FF2B5EF4-FFF2-40B4-BE49-F238E27FC236}">
                <a16:creationId xmlns:a16="http://schemas.microsoft.com/office/drawing/2014/main" id="{3CF9B616-49ED-40EA-80F8-A3C1A0F5D4F4}"/>
              </a:ext>
            </a:extLst>
          </p:cNvPr>
          <p:cNvSpPr>
            <a:spLocks noChangeShapeType="1"/>
          </p:cNvSpPr>
          <p:nvPr/>
        </p:nvSpPr>
        <p:spPr bwMode="auto">
          <a:xfrm>
            <a:off x="2782888" y="1231900"/>
            <a:ext cx="417512" cy="673100"/>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6564" name="Line 7">
            <a:extLst>
              <a:ext uri="{FF2B5EF4-FFF2-40B4-BE49-F238E27FC236}">
                <a16:creationId xmlns:a16="http://schemas.microsoft.com/office/drawing/2014/main" id="{8C698E83-7A95-4442-A4E1-B04C946010E6}"/>
              </a:ext>
            </a:extLst>
          </p:cNvPr>
          <p:cNvSpPr>
            <a:spLocks noChangeShapeType="1"/>
          </p:cNvSpPr>
          <p:nvPr/>
        </p:nvSpPr>
        <p:spPr bwMode="auto">
          <a:xfrm flipV="1">
            <a:off x="3352800" y="1752601"/>
            <a:ext cx="152400" cy="238125"/>
          </a:xfrm>
          <a:prstGeom prst="line">
            <a:avLst/>
          </a:prstGeom>
          <a:noFill/>
          <a:ln w="952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6565" name="Text Box 8">
            <a:extLst>
              <a:ext uri="{FF2B5EF4-FFF2-40B4-BE49-F238E27FC236}">
                <a16:creationId xmlns:a16="http://schemas.microsoft.com/office/drawing/2014/main" id="{E82F3A0A-1CF3-4FD4-AB0C-210E7BCC33A9}"/>
              </a:ext>
            </a:extLst>
          </p:cNvPr>
          <p:cNvSpPr txBox="1">
            <a:spLocks noChangeArrowheads="1"/>
          </p:cNvSpPr>
          <p:nvPr/>
        </p:nvSpPr>
        <p:spPr bwMode="auto">
          <a:xfrm>
            <a:off x="3276601" y="1219200"/>
            <a:ext cx="5381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0000"/>
                </a:solidFill>
                <a:latin typeface="Garamond" panose="02020404030301010803" pitchFamily="18" charset="0"/>
                <a:ea typeface="宋体" panose="02010600030101010101" pitchFamily="2" charset="-122"/>
              </a:rPr>
              <a:t>rs1</a:t>
            </a:r>
          </a:p>
        </p:txBody>
      </p:sp>
      <p:sp>
        <p:nvSpPr>
          <p:cNvPr id="66566" name="Text Box 9">
            <a:extLst>
              <a:ext uri="{FF2B5EF4-FFF2-40B4-BE49-F238E27FC236}">
                <a16:creationId xmlns:a16="http://schemas.microsoft.com/office/drawing/2014/main" id="{B8C3B691-3B91-48C9-A095-9D9A25B600F9}"/>
              </a:ext>
            </a:extLst>
          </p:cNvPr>
          <p:cNvSpPr txBox="1">
            <a:spLocks noChangeArrowheads="1"/>
          </p:cNvSpPr>
          <p:nvPr/>
        </p:nvSpPr>
        <p:spPr bwMode="auto">
          <a:xfrm>
            <a:off x="3429001" y="1600200"/>
            <a:ext cx="5381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0000"/>
                </a:solidFill>
                <a:latin typeface="Garamond" panose="02020404030301010803" pitchFamily="18" charset="0"/>
                <a:ea typeface="宋体" panose="02010600030101010101" pitchFamily="2" charset="-122"/>
              </a:rPr>
              <a:t>rs2</a:t>
            </a:r>
          </a:p>
        </p:txBody>
      </p:sp>
      <p:sp>
        <p:nvSpPr>
          <p:cNvPr id="66567" name="Line 10">
            <a:extLst>
              <a:ext uri="{FF2B5EF4-FFF2-40B4-BE49-F238E27FC236}">
                <a16:creationId xmlns:a16="http://schemas.microsoft.com/office/drawing/2014/main" id="{144B8419-DBBD-4EDE-BF17-8A4C289FD2EE}"/>
              </a:ext>
            </a:extLst>
          </p:cNvPr>
          <p:cNvSpPr>
            <a:spLocks noChangeShapeType="1"/>
          </p:cNvSpPr>
          <p:nvPr/>
        </p:nvSpPr>
        <p:spPr bwMode="auto">
          <a:xfrm flipV="1">
            <a:off x="2819400" y="762001"/>
            <a:ext cx="230188" cy="315913"/>
          </a:xfrm>
          <a:prstGeom prst="line">
            <a:avLst/>
          </a:prstGeom>
          <a:noFill/>
          <a:ln w="952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6568" name="Text Box 11">
            <a:extLst>
              <a:ext uri="{FF2B5EF4-FFF2-40B4-BE49-F238E27FC236}">
                <a16:creationId xmlns:a16="http://schemas.microsoft.com/office/drawing/2014/main" id="{98BC7955-D635-4E26-AC71-D41D6C4B61DA}"/>
              </a:ext>
            </a:extLst>
          </p:cNvPr>
          <p:cNvSpPr txBox="1">
            <a:spLocks noChangeArrowheads="1"/>
          </p:cNvSpPr>
          <p:nvPr/>
        </p:nvSpPr>
        <p:spPr bwMode="auto">
          <a:xfrm>
            <a:off x="2971801" y="533400"/>
            <a:ext cx="5381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0000"/>
                </a:solidFill>
                <a:latin typeface="Garamond" panose="02020404030301010803" pitchFamily="18" charset="0"/>
                <a:ea typeface="宋体" panose="02010600030101010101" pitchFamily="2" charset="-122"/>
              </a:rPr>
              <a:t>rd</a:t>
            </a:r>
          </a:p>
        </p:txBody>
      </p:sp>
      <p:sp>
        <p:nvSpPr>
          <p:cNvPr id="66569" name="Line 13">
            <a:extLst>
              <a:ext uri="{FF2B5EF4-FFF2-40B4-BE49-F238E27FC236}">
                <a16:creationId xmlns:a16="http://schemas.microsoft.com/office/drawing/2014/main" id="{90EDBF55-6511-43FC-BB6A-686E0E942E9A}"/>
              </a:ext>
            </a:extLst>
          </p:cNvPr>
          <p:cNvSpPr>
            <a:spLocks noChangeShapeType="1"/>
          </p:cNvSpPr>
          <p:nvPr/>
        </p:nvSpPr>
        <p:spPr bwMode="auto">
          <a:xfrm flipH="1">
            <a:off x="3048000" y="1371600"/>
            <a:ext cx="304800" cy="152400"/>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6570" name="Line 15">
            <a:extLst>
              <a:ext uri="{FF2B5EF4-FFF2-40B4-BE49-F238E27FC236}">
                <a16:creationId xmlns:a16="http://schemas.microsoft.com/office/drawing/2014/main" id="{6E299FD2-502C-4E83-84B6-48EF5AA557AC}"/>
              </a:ext>
            </a:extLst>
          </p:cNvPr>
          <p:cNvSpPr>
            <a:spLocks noChangeShapeType="1"/>
          </p:cNvSpPr>
          <p:nvPr/>
        </p:nvSpPr>
        <p:spPr bwMode="auto">
          <a:xfrm flipH="1" flipV="1">
            <a:off x="2895600" y="1219200"/>
            <a:ext cx="1524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6571" name="Line 17">
            <a:extLst>
              <a:ext uri="{FF2B5EF4-FFF2-40B4-BE49-F238E27FC236}">
                <a16:creationId xmlns:a16="http://schemas.microsoft.com/office/drawing/2014/main" id="{F1206BBD-2255-455C-87A5-B03C30BB19CD}"/>
              </a:ext>
            </a:extLst>
          </p:cNvPr>
          <p:cNvSpPr>
            <a:spLocks noChangeShapeType="1"/>
          </p:cNvSpPr>
          <p:nvPr/>
        </p:nvSpPr>
        <p:spPr bwMode="auto">
          <a:xfrm flipH="1" flipV="1">
            <a:off x="2895600" y="1219200"/>
            <a:ext cx="152400" cy="3048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6572" name="Line 20">
            <a:extLst>
              <a:ext uri="{FF2B5EF4-FFF2-40B4-BE49-F238E27FC236}">
                <a16:creationId xmlns:a16="http://schemas.microsoft.com/office/drawing/2014/main" id="{54E222DF-AAE6-4FDA-8909-A6A3466DC101}"/>
              </a:ext>
            </a:extLst>
          </p:cNvPr>
          <p:cNvSpPr>
            <a:spLocks noChangeShapeType="1"/>
          </p:cNvSpPr>
          <p:nvPr/>
        </p:nvSpPr>
        <p:spPr bwMode="auto">
          <a:xfrm flipV="1">
            <a:off x="8305800" y="4084638"/>
            <a:ext cx="0" cy="113506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6573" name="Line 21">
            <a:extLst>
              <a:ext uri="{FF2B5EF4-FFF2-40B4-BE49-F238E27FC236}">
                <a16:creationId xmlns:a16="http://schemas.microsoft.com/office/drawing/2014/main" id="{2416683A-7D7A-488A-A9B8-CB6ADE19A5B1}"/>
              </a:ext>
            </a:extLst>
          </p:cNvPr>
          <p:cNvSpPr>
            <a:spLocks noChangeShapeType="1"/>
          </p:cNvSpPr>
          <p:nvPr/>
        </p:nvSpPr>
        <p:spPr bwMode="auto">
          <a:xfrm flipH="1">
            <a:off x="6172200" y="4084638"/>
            <a:ext cx="21336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6574" name="Line 22">
            <a:extLst>
              <a:ext uri="{FF2B5EF4-FFF2-40B4-BE49-F238E27FC236}">
                <a16:creationId xmlns:a16="http://schemas.microsoft.com/office/drawing/2014/main" id="{8366C875-47CB-478D-B00E-1B405AD0CEF9}"/>
              </a:ext>
            </a:extLst>
          </p:cNvPr>
          <p:cNvSpPr>
            <a:spLocks noChangeShapeType="1"/>
          </p:cNvSpPr>
          <p:nvPr/>
        </p:nvSpPr>
        <p:spPr bwMode="auto">
          <a:xfrm>
            <a:off x="6172200" y="4084638"/>
            <a:ext cx="0" cy="15541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6575" name="Line 23">
            <a:extLst>
              <a:ext uri="{FF2B5EF4-FFF2-40B4-BE49-F238E27FC236}">
                <a16:creationId xmlns:a16="http://schemas.microsoft.com/office/drawing/2014/main" id="{E6AD575A-651A-4ED0-9DEA-6D1081704309}"/>
              </a:ext>
            </a:extLst>
          </p:cNvPr>
          <p:cNvSpPr>
            <a:spLocks noChangeShapeType="1"/>
          </p:cNvSpPr>
          <p:nvPr/>
        </p:nvSpPr>
        <p:spPr bwMode="auto">
          <a:xfrm>
            <a:off x="6188075" y="5600700"/>
            <a:ext cx="3048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6576" name="Line 24">
            <a:extLst>
              <a:ext uri="{FF2B5EF4-FFF2-40B4-BE49-F238E27FC236}">
                <a16:creationId xmlns:a16="http://schemas.microsoft.com/office/drawing/2014/main" id="{E91A0FB9-2673-4133-9D0D-ECB84DAD2274}"/>
              </a:ext>
            </a:extLst>
          </p:cNvPr>
          <p:cNvSpPr>
            <a:spLocks noChangeShapeType="1"/>
          </p:cNvSpPr>
          <p:nvPr/>
        </p:nvSpPr>
        <p:spPr bwMode="auto">
          <a:xfrm>
            <a:off x="6172200" y="4968875"/>
            <a:ext cx="3048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6577" name="Oval 25">
            <a:extLst>
              <a:ext uri="{FF2B5EF4-FFF2-40B4-BE49-F238E27FC236}">
                <a16:creationId xmlns:a16="http://schemas.microsoft.com/office/drawing/2014/main" id="{102EF4A7-444D-419F-ABE4-C56DA0C53E88}"/>
              </a:ext>
            </a:extLst>
          </p:cNvPr>
          <p:cNvSpPr>
            <a:spLocks noChangeArrowheads="1"/>
          </p:cNvSpPr>
          <p:nvPr/>
        </p:nvSpPr>
        <p:spPr bwMode="auto">
          <a:xfrm>
            <a:off x="7848600" y="5105400"/>
            <a:ext cx="304800" cy="2286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6578" name="Line 27">
            <a:extLst>
              <a:ext uri="{FF2B5EF4-FFF2-40B4-BE49-F238E27FC236}">
                <a16:creationId xmlns:a16="http://schemas.microsoft.com/office/drawing/2014/main" id="{FC854AE2-372B-464B-9B38-29ED24D21153}"/>
              </a:ext>
            </a:extLst>
          </p:cNvPr>
          <p:cNvSpPr>
            <a:spLocks noChangeShapeType="1"/>
          </p:cNvSpPr>
          <p:nvPr/>
        </p:nvSpPr>
        <p:spPr bwMode="auto">
          <a:xfrm>
            <a:off x="8137525" y="5227638"/>
            <a:ext cx="1524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6579" name="Oval 28">
            <a:extLst>
              <a:ext uri="{FF2B5EF4-FFF2-40B4-BE49-F238E27FC236}">
                <a16:creationId xmlns:a16="http://schemas.microsoft.com/office/drawing/2014/main" id="{7B84E15A-BECB-4D89-B886-F17EDB7A1D50}"/>
              </a:ext>
            </a:extLst>
          </p:cNvPr>
          <p:cNvSpPr>
            <a:spLocks noChangeArrowheads="1"/>
          </p:cNvSpPr>
          <p:nvPr/>
        </p:nvSpPr>
        <p:spPr bwMode="auto">
          <a:xfrm>
            <a:off x="9296400" y="5943600"/>
            <a:ext cx="304800" cy="2286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6580" name="Line 30">
            <a:extLst>
              <a:ext uri="{FF2B5EF4-FFF2-40B4-BE49-F238E27FC236}">
                <a16:creationId xmlns:a16="http://schemas.microsoft.com/office/drawing/2014/main" id="{3EA62834-F4E6-40BD-8721-546DE40EF99F}"/>
              </a:ext>
            </a:extLst>
          </p:cNvPr>
          <p:cNvSpPr>
            <a:spLocks noChangeShapeType="1"/>
          </p:cNvSpPr>
          <p:nvPr/>
        </p:nvSpPr>
        <p:spPr bwMode="auto">
          <a:xfrm flipV="1">
            <a:off x="9677400" y="5181600"/>
            <a:ext cx="0" cy="685800"/>
          </a:xfrm>
          <a:prstGeom prst="line">
            <a:avLst/>
          </a:prstGeom>
          <a:noFill/>
          <a:ln w="28575">
            <a:solidFill>
              <a:srgbClr val="3333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6581" name="Line 31">
            <a:extLst>
              <a:ext uri="{FF2B5EF4-FFF2-40B4-BE49-F238E27FC236}">
                <a16:creationId xmlns:a16="http://schemas.microsoft.com/office/drawing/2014/main" id="{A64A07DB-D994-4CD3-8B24-54B5B02CBF99}"/>
              </a:ext>
            </a:extLst>
          </p:cNvPr>
          <p:cNvSpPr>
            <a:spLocks noChangeShapeType="1"/>
          </p:cNvSpPr>
          <p:nvPr/>
        </p:nvSpPr>
        <p:spPr bwMode="auto">
          <a:xfrm flipV="1">
            <a:off x="9906000" y="5029200"/>
            <a:ext cx="228600" cy="152400"/>
          </a:xfrm>
          <a:prstGeom prst="line">
            <a:avLst/>
          </a:prstGeom>
          <a:noFill/>
          <a:ln w="28575">
            <a:solidFill>
              <a:srgbClr val="3333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6582" name="Line 32">
            <a:extLst>
              <a:ext uri="{FF2B5EF4-FFF2-40B4-BE49-F238E27FC236}">
                <a16:creationId xmlns:a16="http://schemas.microsoft.com/office/drawing/2014/main" id="{6175B0BD-2EAC-4AA8-BF2B-A3DBF176157C}"/>
              </a:ext>
            </a:extLst>
          </p:cNvPr>
          <p:cNvSpPr>
            <a:spLocks noChangeShapeType="1"/>
          </p:cNvSpPr>
          <p:nvPr/>
        </p:nvSpPr>
        <p:spPr bwMode="auto">
          <a:xfrm>
            <a:off x="10134600" y="5029200"/>
            <a:ext cx="152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6583" name="Line 33">
            <a:extLst>
              <a:ext uri="{FF2B5EF4-FFF2-40B4-BE49-F238E27FC236}">
                <a16:creationId xmlns:a16="http://schemas.microsoft.com/office/drawing/2014/main" id="{89FE8657-EE42-4B48-88D9-C988438051B0}"/>
              </a:ext>
            </a:extLst>
          </p:cNvPr>
          <p:cNvSpPr>
            <a:spLocks noChangeShapeType="1"/>
          </p:cNvSpPr>
          <p:nvPr/>
        </p:nvSpPr>
        <p:spPr bwMode="auto">
          <a:xfrm>
            <a:off x="10134600" y="5029200"/>
            <a:ext cx="152400" cy="0"/>
          </a:xfrm>
          <a:prstGeom prst="line">
            <a:avLst/>
          </a:prstGeom>
          <a:noFill/>
          <a:ln w="28575">
            <a:solidFill>
              <a:srgbClr val="3333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6584" name="Line 35">
            <a:extLst>
              <a:ext uri="{FF2B5EF4-FFF2-40B4-BE49-F238E27FC236}">
                <a16:creationId xmlns:a16="http://schemas.microsoft.com/office/drawing/2014/main" id="{DF4A697E-F259-4034-9BA1-F04A060385E5}"/>
              </a:ext>
            </a:extLst>
          </p:cNvPr>
          <p:cNvSpPr>
            <a:spLocks noChangeShapeType="1"/>
          </p:cNvSpPr>
          <p:nvPr/>
        </p:nvSpPr>
        <p:spPr bwMode="auto">
          <a:xfrm>
            <a:off x="10287000" y="3886200"/>
            <a:ext cx="0" cy="1143000"/>
          </a:xfrm>
          <a:prstGeom prst="line">
            <a:avLst/>
          </a:prstGeom>
          <a:noFill/>
          <a:ln w="28575">
            <a:solidFill>
              <a:srgbClr val="3333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6585" name="Line 37">
            <a:extLst>
              <a:ext uri="{FF2B5EF4-FFF2-40B4-BE49-F238E27FC236}">
                <a16:creationId xmlns:a16="http://schemas.microsoft.com/office/drawing/2014/main" id="{0AE8A19C-A5F0-4FAB-885E-900C57235AE0}"/>
              </a:ext>
            </a:extLst>
          </p:cNvPr>
          <p:cNvSpPr>
            <a:spLocks noChangeShapeType="1"/>
          </p:cNvSpPr>
          <p:nvPr/>
        </p:nvSpPr>
        <p:spPr bwMode="auto">
          <a:xfrm flipH="1">
            <a:off x="6096000" y="3886200"/>
            <a:ext cx="4191000" cy="0"/>
          </a:xfrm>
          <a:prstGeom prst="line">
            <a:avLst/>
          </a:prstGeom>
          <a:noFill/>
          <a:ln w="28575">
            <a:solidFill>
              <a:srgbClr val="3333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6586" name="Line 38">
            <a:extLst>
              <a:ext uri="{FF2B5EF4-FFF2-40B4-BE49-F238E27FC236}">
                <a16:creationId xmlns:a16="http://schemas.microsoft.com/office/drawing/2014/main" id="{928A4C4C-C8C9-494D-BC4D-EC33D24D1639}"/>
              </a:ext>
            </a:extLst>
          </p:cNvPr>
          <p:cNvSpPr>
            <a:spLocks noChangeShapeType="1"/>
          </p:cNvSpPr>
          <p:nvPr/>
        </p:nvSpPr>
        <p:spPr bwMode="auto">
          <a:xfrm>
            <a:off x="6088063" y="3886200"/>
            <a:ext cx="0" cy="1828800"/>
          </a:xfrm>
          <a:prstGeom prst="line">
            <a:avLst/>
          </a:prstGeom>
          <a:noFill/>
          <a:ln w="28575">
            <a:solidFill>
              <a:srgbClr val="3333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6587" name="Line 39">
            <a:extLst>
              <a:ext uri="{FF2B5EF4-FFF2-40B4-BE49-F238E27FC236}">
                <a16:creationId xmlns:a16="http://schemas.microsoft.com/office/drawing/2014/main" id="{89DD29D7-A430-4001-A6EE-A155C4E89FB3}"/>
              </a:ext>
            </a:extLst>
          </p:cNvPr>
          <p:cNvSpPr>
            <a:spLocks noChangeShapeType="1"/>
          </p:cNvSpPr>
          <p:nvPr/>
        </p:nvSpPr>
        <p:spPr bwMode="auto">
          <a:xfrm>
            <a:off x="6096000" y="5715000"/>
            <a:ext cx="381000" cy="0"/>
          </a:xfrm>
          <a:prstGeom prst="line">
            <a:avLst/>
          </a:prstGeom>
          <a:noFill/>
          <a:ln w="28575">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6588" name="Line 40">
            <a:extLst>
              <a:ext uri="{FF2B5EF4-FFF2-40B4-BE49-F238E27FC236}">
                <a16:creationId xmlns:a16="http://schemas.microsoft.com/office/drawing/2014/main" id="{7BEB5142-230C-418B-BA27-F730CDCA4348}"/>
              </a:ext>
            </a:extLst>
          </p:cNvPr>
          <p:cNvSpPr>
            <a:spLocks noChangeShapeType="1"/>
          </p:cNvSpPr>
          <p:nvPr/>
        </p:nvSpPr>
        <p:spPr bwMode="auto">
          <a:xfrm>
            <a:off x="6096000" y="5105400"/>
            <a:ext cx="304800" cy="0"/>
          </a:xfrm>
          <a:prstGeom prst="line">
            <a:avLst/>
          </a:prstGeom>
          <a:noFill/>
          <a:ln w="28575">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31" name="椭圆 30">
            <a:extLst>
              <a:ext uri="{FF2B5EF4-FFF2-40B4-BE49-F238E27FC236}">
                <a16:creationId xmlns:a16="http://schemas.microsoft.com/office/drawing/2014/main" id="{A11210A0-91D5-4AB1-A9C2-B912A359E83C}"/>
              </a:ext>
            </a:extLst>
          </p:cNvPr>
          <p:cNvSpPr/>
          <p:nvPr/>
        </p:nvSpPr>
        <p:spPr>
          <a:xfrm>
            <a:off x="6172200" y="457200"/>
            <a:ext cx="609600" cy="2057400"/>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66590" name="灯片编号占位符 31">
            <a:extLst>
              <a:ext uri="{FF2B5EF4-FFF2-40B4-BE49-F238E27FC236}">
                <a16:creationId xmlns:a16="http://schemas.microsoft.com/office/drawing/2014/main" id="{035DB67E-92CA-4CB9-B4FC-E7AD8A78BCA0}"/>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B9E46EBC-3CC8-4DC7-AF12-FBE7DF423206}" type="slidenum">
              <a:rPr lang="en-US" altLang="zh-CN">
                <a:solidFill>
                  <a:srgbClr val="FFFFFF"/>
                </a:solidFill>
                <a:ea typeface="宋体" panose="02010600030101010101" pitchFamily="2" charset="-122"/>
              </a:rPr>
              <a:pPr fontAlgn="base">
                <a:spcBef>
                  <a:spcPct val="0"/>
                </a:spcBef>
                <a:spcAft>
                  <a:spcPct val="0"/>
                </a:spcAft>
              </a:pPr>
              <a:t>399</a:t>
            </a:fld>
            <a:endParaRPr lang="en-US" altLang="zh-CN">
              <a:solidFill>
                <a:srgbClr val="FFFFFF"/>
              </a:solidFill>
              <a:ea typeface="宋体" panose="02010600030101010101" pitchFamily="2" charset="-122"/>
            </a:endParaRPr>
          </a:p>
        </p:txBody>
      </p:sp>
      <p:cxnSp>
        <p:nvCxnSpPr>
          <p:cNvPr id="3" name="直接箭头连接符 2">
            <a:extLst>
              <a:ext uri="{FF2B5EF4-FFF2-40B4-BE49-F238E27FC236}">
                <a16:creationId xmlns:a16="http://schemas.microsoft.com/office/drawing/2014/main" id="{E860CD0D-745B-4D99-B636-67E6C9A1086B}"/>
              </a:ext>
            </a:extLst>
          </p:cNvPr>
          <p:cNvCxnSpPr>
            <a:stCxn id="66580" idx="1"/>
            <a:endCxn id="66581" idx="0"/>
          </p:cNvCxnSpPr>
          <p:nvPr/>
        </p:nvCxnSpPr>
        <p:spPr>
          <a:xfrm>
            <a:off x="9677400" y="5181600"/>
            <a:ext cx="2286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9046DC55-2B87-4884-BA57-83753BA11808}"/>
              </a:ext>
            </a:extLst>
          </p:cNvPr>
          <p:cNvCxnSpPr>
            <a:stCxn id="66580" idx="1"/>
            <a:endCxn id="66581" idx="0"/>
          </p:cNvCxnSpPr>
          <p:nvPr/>
        </p:nvCxnSpPr>
        <p:spPr>
          <a:xfrm>
            <a:off x="6759575" y="1143000"/>
            <a:ext cx="152400" cy="342900"/>
          </a:xfrm>
          <a:prstGeom prst="straightConnector1">
            <a:avLst/>
          </a:prstGeom>
          <a:ln w="1905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5FDE1C99-7C7D-42AA-9055-BE9336211E8B}"/>
              </a:ext>
            </a:extLst>
          </p:cNvPr>
          <p:cNvCxnSpPr>
            <a:stCxn id="66580" idx="1"/>
            <a:endCxn id="66581" idx="0"/>
          </p:cNvCxnSpPr>
          <p:nvPr/>
        </p:nvCxnSpPr>
        <p:spPr>
          <a:xfrm>
            <a:off x="7337426" y="1143000"/>
            <a:ext cx="282575" cy="762000"/>
          </a:xfrm>
          <a:prstGeom prst="straightConnector1">
            <a:avLst/>
          </a:prstGeom>
          <a:ln w="28575">
            <a:solidFill>
              <a:srgbClr val="3333FF"/>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2BC97624-296A-4756-BD29-696CE905EAC3}"/>
              </a:ext>
            </a:extLst>
          </p:cNvPr>
          <p:cNvCxnSpPr>
            <a:stCxn id="66580" idx="1"/>
            <a:endCxn id="66581" idx="0"/>
          </p:cNvCxnSpPr>
          <p:nvPr/>
        </p:nvCxnSpPr>
        <p:spPr>
          <a:xfrm flipV="1">
            <a:off x="6759575" y="762001"/>
            <a:ext cx="0" cy="15716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6595" name="Oval 25">
            <a:extLst>
              <a:ext uri="{FF2B5EF4-FFF2-40B4-BE49-F238E27FC236}">
                <a16:creationId xmlns:a16="http://schemas.microsoft.com/office/drawing/2014/main" id="{05D97DB0-2E0B-475A-8B9B-619AD0F1C7D1}"/>
              </a:ext>
            </a:extLst>
          </p:cNvPr>
          <p:cNvSpPr>
            <a:spLocks noChangeArrowheads="1"/>
          </p:cNvSpPr>
          <p:nvPr/>
        </p:nvSpPr>
        <p:spPr bwMode="auto">
          <a:xfrm>
            <a:off x="6911976" y="6400800"/>
            <a:ext cx="250825" cy="1905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cxnSp>
        <p:nvCxnSpPr>
          <p:cNvPr id="6" name="直接连接符 5">
            <a:extLst>
              <a:ext uri="{FF2B5EF4-FFF2-40B4-BE49-F238E27FC236}">
                <a16:creationId xmlns:a16="http://schemas.microsoft.com/office/drawing/2014/main" id="{3811187B-641E-4F5B-8CEE-F6024A474490}"/>
              </a:ext>
            </a:extLst>
          </p:cNvPr>
          <p:cNvCxnSpPr>
            <a:stCxn id="66580" idx="1"/>
            <a:endCxn id="66581" idx="0"/>
          </p:cNvCxnSpPr>
          <p:nvPr/>
        </p:nvCxnSpPr>
        <p:spPr>
          <a:xfrm flipH="1">
            <a:off x="9563100" y="5867400"/>
            <a:ext cx="114300" cy="0"/>
          </a:xfrm>
          <a:prstGeom prst="line">
            <a:avLst/>
          </a:prstGeom>
          <a:ln w="38100">
            <a:solidFill>
              <a:schemeClr val="bg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灯片编号占位符 4"/>
          <p:cNvSpPr txBox="1">
            <a:spLocks noGrp="1"/>
          </p:cNvSpPr>
          <p:nvPr>
            <p:ph type="sldNum" sz="quarter" idx="11"/>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r" eaLnBrk="1" hangingPunct="1"/>
            <a:fld id="{9A0DB2DC-4C9A-4742-B13C-FB6460FD3503}" type="slidenum">
              <a:rPr lang="zh-CN" altLang="en-US" sz="1200" dirty="0">
                <a:latin typeface="Arial" panose="020B0604020202020204" pitchFamily="34" charset="0"/>
              </a:rPr>
              <a:t>4</a:t>
            </a:fld>
            <a:endParaRPr lang="zh-CN" altLang="en-US" sz="1200" dirty="0">
              <a:latin typeface="Arial" panose="020B0604020202020204" pitchFamily="34" charset="0"/>
            </a:endParaRPr>
          </a:p>
        </p:txBody>
      </p:sp>
      <p:sp>
        <p:nvSpPr>
          <p:cNvPr id="56323" name="Rectangle 2"/>
          <p:cNvSpPr/>
          <p:nvPr/>
        </p:nvSpPr>
        <p:spPr>
          <a:xfrm>
            <a:off x="1524000" y="1104900"/>
            <a:ext cx="9144000" cy="4032250"/>
          </a:xfrm>
          <a:prstGeom prst="rect">
            <a:avLst/>
          </a:prstGeom>
          <a:noFill/>
          <a:ln w="9525">
            <a:noFill/>
          </a:ln>
        </p:spPr>
        <p:txBody>
          <a:bodyPr anchor="ctr">
            <a:spAutoFit/>
          </a:bodyPr>
          <a:lstStyle/>
          <a:p>
            <a:r>
              <a:rPr lang="en-US" altLang="zh-CN" sz="3200" b="1" dirty="0">
                <a:latin typeface="宋体" panose="02010600030101010101" pitchFamily="2" charset="-122"/>
              </a:rPr>
              <a:t>【</a:t>
            </a:r>
            <a:r>
              <a:rPr lang="zh-CN" altLang="en-US" sz="3200" b="1" dirty="0">
                <a:latin typeface="宋体" panose="02010600030101010101" pitchFamily="2" charset="-122"/>
              </a:rPr>
              <a:t>例</a:t>
            </a:r>
            <a:r>
              <a:rPr lang="en-US" altLang="zh-CN" sz="3200" b="1" dirty="0">
                <a:latin typeface="宋体" panose="02010600030101010101" pitchFamily="2" charset="-122"/>
              </a:rPr>
              <a:t> 】 ① </a:t>
            </a:r>
            <a:r>
              <a:rPr lang="zh-CN" altLang="en-US" sz="3200" b="1" dirty="0">
                <a:latin typeface="宋体" panose="02010600030101010101" pitchFamily="2" charset="-122"/>
              </a:rPr>
              <a:t>主存容量与编址方式</a:t>
            </a:r>
            <a:r>
              <a:rPr lang="en-US" altLang="zh-CN" sz="3200" b="1" dirty="0">
                <a:latin typeface="宋体" panose="02010600030101010101" pitchFamily="2" charset="-122"/>
              </a:rPr>
              <a:t>(</a:t>
            </a:r>
            <a:r>
              <a:rPr lang="zh-CN" altLang="en-US" sz="3200" b="1" dirty="0">
                <a:latin typeface="宋体" panose="02010600030101010101" pitchFamily="2" charset="-122"/>
              </a:rPr>
              <a:t>按位、按字节、按字访问等</a:t>
            </a:r>
            <a:r>
              <a:rPr lang="en-US" altLang="zh-CN" sz="3200" b="1" dirty="0">
                <a:latin typeface="宋体" panose="02010600030101010101" pitchFamily="2" charset="-122"/>
              </a:rPr>
              <a:t>)</a:t>
            </a:r>
            <a:r>
              <a:rPr lang="zh-CN" altLang="en-US" sz="3200" b="1" dirty="0">
                <a:latin typeface="宋体" panose="02010600030101010101" pitchFamily="2" charset="-122"/>
              </a:rPr>
              <a:t>的确定属于</a:t>
            </a:r>
            <a:r>
              <a:rPr lang="zh-CN" altLang="en-US" sz="3200" b="1" u="sng" dirty="0">
                <a:latin typeface="宋体" panose="02010600030101010101" pitchFamily="2" charset="-122"/>
              </a:rPr>
              <a:t>　　　　　　　 </a:t>
            </a:r>
            <a:r>
              <a:rPr lang="zh-CN" altLang="en-US" sz="3200" b="1" dirty="0">
                <a:latin typeface="宋体" panose="02010600030101010101" pitchFamily="2" charset="-122"/>
              </a:rPr>
              <a:t>。 </a:t>
            </a:r>
          </a:p>
          <a:p>
            <a:r>
              <a:rPr lang="zh-CN" altLang="en-US" sz="3200" b="1" dirty="0">
                <a:latin typeface="宋体" panose="02010600030101010101" pitchFamily="2" charset="-122"/>
              </a:rPr>
              <a:t>        ② 为达到所定性能价格比，主存速度应多快，在逻辑结构上需采用什么措施</a:t>
            </a:r>
            <a:r>
              <a:rPr lang="en-US" altLang="zh-CN" sz="3200" b="1" dirty="0">
                <a:latin typeface="宋体" panose="02010600030101010101" pitchFamily="2" charset="-122"/>
              </a:rPr>
              <a:t>(</a:t>
            </a:r>
            <a:r>
              <a:rPr lang="zh-CN" altLang="en-US" sz="3200" b="1" dirty="0">
                <a:latin typeface="宋体" panose="02010600030101010101" pitchFamily="2" charset="-122"/>
              </a:rPr>
              <a:t>如多体交叉存储等</a:t>
            </a:r>
            <a:r>
              <a:rPr lang="en-US" altLang="zh-CN" sz="3200" b="1" dirty="0">
                <a:latin typeface="宋体" panose="02010600030101010101" pitchFamily="2" charset="-122"/>
              </a:rPr>
              <a:t>)</a:t>
            </a:r>
            <a:r>
              <a:rPr lang="zh-CN" altLang="en-US" sz="3200" b="1" dirty="0">
                <a:latin typeface="宋体" panose="02010600030101010101" pitchFamily="2" charset="-122"/>
              </a:rPr>
              <a:t>属于</a:t>
            </a:r>
            <a:r>
              <a:rPr lang="zh-CN" altLang="en-US" sz="3200" b="1" u="sng" dirty="0">
                <a:latin typeface="宋体" panose="02010600030101010101" pitchFamily="2" charset="-122"/>
              </a:rPr>
              <a:t>　　　　　　　　</a:t>
            </a:r>
            <a:r>
              <a:rPr lang="zh-CN" altLang="en-US" sz="3200" b="1" dirty="0">
                <a:latin typeface="宋体" panose="02010600030101010101" pitchFamily="2" charset="-122"/>
              </a:rPr>
              <a:t>。</a:t>
            </a:r>
          </a:p>
          <a:p>
            <a:r>
              <a:rPr lang="zh-CN" altLang="en-US" sz="3200" b="1" dirty="0">
                <a:latin typeface="宋体" panose="02010600030101010101" pitchFamily="2" charset="-122"/>
              </a:rPr>
              <a:t>        ③ 主存系统的物理实现，如存储器器件的选定、逻辑电路的设计、微组装技术的选定属于</a:t>
            </a:r>
            <a:r>
              <a:rPr lang="zh-CN" altLang="en-US" sz="3200" b="1" u="sng" dirty="0">
                <a:latin typeface="宋体" panose="02010600030101010101" pitchFamily="2" charset="-122"/>
              </a:rPr>
              <a:t>　　　　　　　</a:t>
            </a:r>
            <a:r>
              <a:rPr lang="zh-CN" altLang="en-US" sz="3200" b="1" dirty="0">
                <a:latin typeface="宋体" panose="02010600030101010101" pitchFamily="2" charset="-122"/>
              </a:rPr>
              <a:t>。</a:t>
            </a:r>
          </a:p>
        </p:txBody>
      </p:sp>
      <p:sp>
        <p:nvSpPr>
          <p:cNvPr id="26627" name="Rectangle 3"/>
          <p:cNvSpPr/>
          <p:nvPr/>
        </p:nvSpPr>
        <p:spPr>
          <a:xfrm>
            <a:off x="5951538" y="1628775"/>
            <a:ext cx="3313112" cy="579438"/>
          </a:xfrm>
          <a:prstGeom prst="rect">
            <a:avLst/>
          </a:prstGeom>
          <a:noFill/>
          <a:ln w="9525">
            <a:noFill/>
          </a:ln>
        </p:spPr>
        <p:txBody>
          <a:bodyPr>
            <a:spAutoFit/>
          </a:bodyPr>
          <a:lstStyle/>
          <a:p>
            <a:r>
              <a:rPr lang="zh-CN" altLang="en-US" sz="3200" b="1" dirty="0">
                <a:solidFill>
                  <a:srgbClr val="FFFF00"/>
                </a:solidFill>
                <a:latin typeface="Garamond" panose="02020404030301010803" pitchFamily="18" charset="0"/>
              </a:rPr>
              <a:t>计算机系统结构</a:t>
            </a:r>
          </a:p>
        </p:txBody>
      </p:sp>
      <p:sp>
        <p:nvSpPr>
          <p:cNvPr id="26628" name="Rectangle 4"/>
          <p:cNvSpPr/>
          <p:nvPr/>
        </p:nvSpPr>
        <p:spPr>
          <a:xfrm>
            <a:off x="4176713" y="3016250"/>
            <a:ext cx="2881312" cy="579438"/>
          </a:xfrm>
          <a:prstGeom prst="rect">
            <a:avLst/>
          </a:prstGeom>
          <a:noFill/>
          <a:ln w="9525">
            <a:noFill/>
          </a:ln>
        </p:spPr>
        <p:txBody>
          <a:bodyPr>
            <a:spAutoFit/>
          </a:bodyPr>
          <a:lstStyle/>
          <a:p>
            <a:r>
              <a:rPr lang="zh-CN" altLang="en-US" sz="3200" b="1" dirty="0">
                <a:solidFill>
                  <a:srgbClr val="FFFF00"/>
                </a:solidFill>
                <a:latin typeface="Garamond" panose="02020404030301010803" pitchFamily="18" charset="0"/>
              </a:rPr>
              <a:t>计算机组成</a:t>
            </a:r>
          </a:p>
        </p:txBody>
      </p:sp>
      <p:sp>
        <p:nvSpPr>
          <p:cNvPr id="26629" name="Rectangle 5"/>
          <p:cNvSpPr/>
          <p:nvPr/>
        </p:nvSpPr>
        <p:spPr>
          <a:xfrm>
            <a:off x="2424114" y="4508500"/>
            <a:ext cx="2447925" cy="579438"/>
          </a:xfrm>
          <a:prstGeom prst="rect">
            <a:avLst/>
          </a:prstGeom>
          <a:noFill/>
          <a:ln w="9525">
            <a:noFill/>
          </a:ln>
        </p:spPr>
        <p:txBody>
          <a:bodyPr>
            <a:spAutoFit/>
          </a:bodyPr>
          <a:lstStyle/>
          <a:p>
            <a:r>
              <a:rPr lang="zh-CN" altLang="en-US" sz="3200" b="1" dirty="0">
                <a:solidFill>
                  <a:srgbClr val="FFFF00"/>
                </a:solidFill>
                <a:latin typeface="Garamond" panose="02020404030301010803" pitchFamily="18" charset="0"/>
              </a:rPr>
              <a:t>计算机实现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checkerboard(across)">
                                      <p:cBhvr>
                                        <p:cTn id="7" dur="500"/>
                                        <p:tgtEl>
                                          <p:spTgt spid="2662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6628"/>
                                        </p:tgtEl>
                                        <p:attrNameLst>
                                          <p:attrName>style.visibility</p:attrName>
                                        </p:attrNameLst>
                                      </p:cBhvr>
                                      <p:to>
                                        <p:strVal val="visible"/>
                                      </p:to>
                                    </p:set>
                                    <p:animEffect transition="in" filter="checkerboard(across)">
                                      <p:cBhvr>
                                        <p:cTn id="12" dur="500"/>
                                        <p:tgtEl>
                                          <p:spTgt spid="2662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6629"/>
                                        </p:tgtEl>
                                        <p:attrNameLst>
                                          <p:attrName>style.visibility</p:attrName>
                                        </p:attrNameLst>
                                      </p:cBhvr>
                                      <p:to>
                                        <p:strVal val="visible"/>
                                      </p:to>
                                    </p:set>
                                    <p:animEffect transition="in" filter="checkerboard(across)">
                                      <p:cBhvr>
                                        <p:cTn id="1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p:bldP spid="26628" grpId="0"/>
      <p:bldP spid="26629"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40</a:t>
            </a:fld>
            <a:endParaRPr lang="en-US" altLang="zh-CN" sz="1200" dirty="0">
              <a:latin typeface="Arial" panose="020B0604020202020204" pitchFamily="34" charset="0"/>
            </a:endParaRPr>
          </a:p>
        </p:txBody>
      </p:sp>
      <p:sp>
        <p:nvSpPr>
          <p:cNvPr id="284674" name="Rectangle 2"/>
          <p:cNvSpPr>
            <a:spLocks noGrp="1" noChangeArrowheads="1"/>
          </p:cNvSpPr>
          <p:nvPr>
            <p:ph type="title"/>
          </p:nvPr>
        </p:nvSpPr>
        <p:spPr>
          <a:xfrm>
            <a:off x="2024063" y="214313"/>
            <a:ext cx="8305800" cy="990600"/>
          </a:xfrm>
        </p:spPr>
        <p:txBody>
          <a:bodyPr vert="horz" wrap="square" lIns="91440" tIns="45720" rIns="91440" bIns="45720" numCol="1" anchor="ctr" anchorCtr="0" compatLnSpc="1"/>
          <a:lstStyle/>
          <a:p>
            <a:pPr>
              <a:defRPr/>
            </a:pPr>
            <a:r>
              <a:rPr lang="zh-CN" altLang="en-US" dirty="0"/>
              <a:t>注重</a:t>
            </a:r>
            <a:r>
              <a:rPr lang="zh-CN" altLang="en-US" dirty="0">
                <a:solidFill>
                  <a:srgbClr val="FFC000"/>
                </a:solidFill>
              </a:rPr>
              <a:t>常用事件</a:t>
            </a:r>
            <a:endParaRPr lang="en-US" altLang="zh-CN" dirty="0">
              <a:solidFill>
                <a:srgbClr val="FFC000"/>
              </a:solidFill>
            </a:endParaRPr>
          </a:p>
        </p:txBody>
      </p:sp>
      <p:sp>
        <p:nvSpPr>
          <p:cNvPr id="73732" name="Rectangle 3"/>
          <p:cNvSpPr>
            <a:spLocks noGrp="1" noChangeArrowheads="1"/>
          </p:cNvSpPr>
          <p:nvPr>
            <p:ph idx="1"/>
          </p:nvPr>
        </p:nvSpPr>
        <p:spPr>
          <a:xfrm>
            <a:off x="1992313" y="1341438"/>
            <a:ext cx="8229600" cy="4953000"/>
          </a:xfrm>
        </p:spPr>
        <p:txBody>
          <a:bodyPr vert="horz" wrap="square" lIns="91440" tIns="45720" rIns="91440" bIns="45720" numCol="1" anchor="t" anchorCtr="0" compatLnSpc="1"/>
          <a:lstStyle/>
          <a:p>
            <a:pPr>
              <a:lnSpc>
                <a:spcPct val="90000"/>
              </a:lnSpc>
              <a:defRPr/>
            </a:pPr>
            <a:r>
              <a:rPr lang="zh-CN" altLang="en-US" sz="2800" b="1" dirty="0">
                <a:effectLst/>
                <a:latin typeface="Comic Sans MS" panose="030F0702030302020204" pitchFamily="66" charset="0"/>
              </a:rPr>
              <a:t>计算机设计最重要和普遍原则</a:t>
            </a:r>
            <a:endParaRPr lang="en-US" altLang="zh-CN" sz="2800" b="1" dirty="0">
              <a:effectLst/>
              <a:latin typeface="Comic Sans MS" panose="030F0702030302020204" pitchFamily="66" charset="0"/>
            </a:endParaRPr>
          </a:p>
          <a:p>
            <a:pPr lvl="1">
              <a:lnSpc>
                <a:spcPct val="90000"/>
              </a:lnSpc>
              <a:defRPr/>
            </a:pPr>
            <a:r>
              <a:rPr lang="zh-CN" altLang="en-US" sz="2400" b="1" dirty="0">
                <a:effectLst/>
                <a:latin typeface="Comic Sans MS" panose="030F0702030302020204" pitchFamily="66" charset="0"/>
              </a:rPr>
              <a:t>功耗、资源分配、性能、可靠性</a:t>
            </a:r>
            <a:endParaRPr lang="en-US" altLang="zh-CN" sz="2400" b="1" dirty="0">
              <a:effectLst/>
              <a:latin typeface="Comic Sans MS" panose="030F0702030302020204" pitchFamily="66" charset="0"/>
            </a:endParaRPr>
          </a:p>
          <a:p>
            <a:pPr lvl="1">
              <a:lnSpc>
                <a:spcPct val="90000"/>
              </a:lnSpc>
              <a:defRPr/>
            </a:pPr>
            <a:r>
              <a:rPr lang="zh-CN" altLang="en-US" sz="2400" b="1" dirty="0">
                <a:effectLst/>
                <a:latin typeface="Comic Sans MS" panose="030F0702030302020204" pitchFamily="66" charset="0"/>
              </a:rPr>
              <a:t>经验法则：</a:t>
            </a:r>
            <a:r>
              <a:rPr lang="en-US" altLang="zh-CN" sz="2400" b="1" dirty="0">
                <a:solidFill>
                  <a:srgbClr val="FFFF00"/>
                </a:solidFill>
                <a:effectLst/>
                <a:latin typeface="Comic Sans MS" panose="030F0702030302020204" pitchFamily="66" charset="0"/>
              </a:rPr>
              <a:t>simple is fast.</a:t>
            </a:r>
          </a:p>
          <a:p>
            <a:pPr lvl="1">
              <a:lnSpc>
                <a:spcPct val="90000"/>
              </a:lnSpc>
              <a:defRPr/>
            </a:pPr>
            <a:r>
              <a:rPr lang="zh-CN" altLang="en-US" sz="2400" b="1" dirty="0">
                <a:solidFill>
                  <a:srgbClr val="FFFF00"/>
                </a:solidFill>
                <a:effectLst/>
                <a:latin typeface="Comic Sans MS" panose="030F0702030302020204" pitchFamily="66" charset="0"/>
              </a:rPr>
              <a:t>简化常用事件，速度能够更快</a:t>
            </a:r>
            <a:endParaRPr lang="en-US" altLang="zh-CN" sz="2400" b="1" dirty="0">
              <a:solidFill>
                <a:srgbClr val="FFFF00"/>
              </a:solidFill>
              <a:effectLst/>
              <a:latin typeface="Comic Sans MS" panose="030F0702030302020204" pitchFamily="66" charset="0"/>
            </a:endParaRPr>
          </a:p>
          <a:p>
            <a:pPr>
              <a:lnSpc>
                <a:spcPct val="120000"/>
              </a:lnSpc>
              <a:buNone/>
              <a:defRPr/>
            </a:pPr>
            <a:r>
              <a:rPr lang="zh-CN" altLang="en-US" sz="2400" b="1" dirty="0"/>
              <a:t>            </a:t>
            </a:r>
            <a:r>
              <a:rPr lang="zh-CN" altLang="en-US" sz="2400" b="1" dirty="0">
                <a:solidFill>
                  <a:srgbClr val="66FFFF"/>
                </a:solidFill>
              </a:rPr>
              <a:t>例如：CPU中两个数相加，结果可能产生溢出，</a:t>
            </a:r>
            <a:r>
              <a:rPr lang="zh-CN" altLang="en-US" sz="2400" b="1" dirty="0"/>
              <a:t>溢出情况较少</a:t>
            </a:r>
            <a:r>
              <a:rPr lang="zh-CN" altLang="en-US" sz="2400" b="1" dirty="0">
                <a:solidFill>
                  <a:srgbClr val="66FFFF"/>
                </a:solidFill>
              </a:rPr>
              <a:t>，</a:t>
            </a:r>
            <a:r>
              <a:rPr lang="zh-CN" altLang="en-US" sz="2400" b="1" dirty="0">
                <a:solidFill>
                  <a:srgbClr val="FFFF00"/>
                </a:solidFill>
              </a:rPr>
              <a:t>不溢出</a:t>
            </a:r>
            <a:r>
              <a:rPr lang="zh-CN" altLang="en-US" sz="2400" b="1" dirty="0">
                <a:solidFill>
                  <a:srgbClr val="66FFFF"/>
                </a:solidFill>
              </a:rPr>
              <a:t>才是常见情况。因此，可以通过</a:t>
            </a:r>
            <a:r>
              <a:rPr lang="zh-CN" altLang="en-US" sz="2400" b="1" dirty="0">
                <a:solidFill>
                  <a:srgbClr val="FFFF00"/>
                </a:solidFill>
              </a:rPr>
              <a:t>简化不溢出相加</a:t>
            </a:r>
            <a:r>
              <a:rPr lang="zh-CN" altLang="en-US" sz="2400" b="1" dirty="0">
                <a:solidFill>
                  <a:srgbClr val="66FFFF"/>
                </a:solidFill>
              </a:rPr>
              <a:t>的操作来提高机器的性能。</a:t>
            </a:r>
          </a:p>
          <a:p>
            <a:pPr>
              <a:lnSpc>
                <a:spcPct val="120000"/>
              </a:lnSpc>
              <a:buNone/>
              <a:defRPr/>
            </a:pPr>
            <a:r>
              <a:rPr lang="zh-CN" altLang="en-US" sz="2400" b="1" dirty="0">
                <a:sym typeface="Arial" panose="020B0604020202020204" pitchFamily="34" charset="0"/>
              </a:rPr>
              <a:t>             </a:t>
            </a:r>
            <a:r>
              <a:rPr lang="zh-CN" altLang="en-US" sz="2400" b="1" dirty="0">
                <a:solidFill>
                  <a:srgbClr val="66FFFF"/>
                </a:solidFill>
                <a:sym typeface="Arial" panose="020B0604020202020204" pitchFamily="34" charset="0"/>
              </a:rPr>
              <a:t>例如：处理器中的</a:t>
            </a:r>
            <a:r>
              <a:rPr lang="zh-CN" altLang="en-US" sz="2400" b="1" dirty="0">
                <a:solidFill>
                  <a:srgbClr val="FFFF00"/>
                </a:solidFill>
                <a:sym typeface="Arial" panose="020B0604020202020204" pitchFamily="34" charset="0"/>
              </a:rPr>
              <a:t>取指和译码</a:t>
            </a:r>
            <a:r>
              <a:rPr lang="zh-CN" altLang="en-US" sz="2400" b="1" dirty="0">
                <a:solidFill>
                  <a:srgbClr val="66FFFF"/>
                </a:solidFill>
                <a:sym typeface="Arial" panose="020B0604020202020204" pitchFamily="34" charset="0"/>
              </a:rPr>
              <a:t>单元要比乘法单元使用得更加频繁，因此，应</a:t>
            </a:r>
            <a:r>
              <a:rPr lang="zh-CN" altLang="en-US" sz="2400" b="1" dirty="0">
                <a:sym typeface="Arial" panose="020B0604020202020204" pitchFamily="34" charset="0"/>
              </a:rPr>
              <a:t>注重</a:t>
            </a:r>
            <a:r>
              <a:rPr lang="zh-CN" altLang="en-US" sz="2400" b="1" dirty="0">
                <a:solidFill>
                  <a:srgbClr val="FFFF00"/>
                </a:solidFill>
                <a:sym typeface="Arial" panose="020B0604020202020204" pitchFamily="34" charset="0"/>
              </a:rPr>
              <a:t>这两个单元的性能设计</a:t>
            </a:r>
            <a:r>
              <a:rPr lang="zh-CN" altLang="en-US" sz="2400" b="1" dirty="0">
                <a:solidFill>
                  <a:srgbClr val="66FFFF"/>
                </a:solidFill>
                <a:sym typeface="Arial" panose="020B0604020202020204" pitchFamily="34" charset="0"/>
              </a:rPr>
              <a:t>。</a:t>
            </a:r>
            <a:endParaRPr lang="en-US" altLang="zh-CN" b="1" dirty="0">
              <a:solidFill>
                <a:srgbClr val="FFFF00"/>
              </a:solidFill>
              <a:effectLst/>
              <a:latin typeface="Comic Sans MS" panose="030F0702030302020204" pitchFamily="66" charset="0"/>
            </a:endParaRPr>
          </a:p>
          <a:p>
            <a:pPr>
              <a:lnSpc>
                <a:spcPct val="90000"/>
              </a:lnSpc>
              <a:defRPr/>
            </a:pPr>
            <a:r>
              <a:rPr lang="zh-CN" altLang="en-US" sz="2800" b="1" dirty="0">
                <a:effectLst/>
                <a:latin typeface="Comic Sans MS" panose="030F0702030302020204" pitchFamily="66" charset="0"/>
              </a:rPr>
              <a:t>量化这个原则的基本定律：</a:t>
            </a:r>
            <a:r>
              <a:rPr lang="en-US" altLang="zh-CN" sz="2800" b="1" i="1" dirty="0">
                <a:effectLst/>
                <a:latin typeface="Comic Sans MS" panose="030F0702030302020204" pitchFamily="66" charset="0"/>
              </a:rPr>
              <a:t>Amdahl’s Law</a:t>
            </a:r>
            <a:endParaRPr lang="en-US" altLang="zh-CN" sz="2800" b="1" dirty="0">
              <a:effectLst/>
              <a:latin typeface="Comic Sans MS" panose="030F0702030302020204" pitchFamily="66" charset="0"/>
            </a:endParaRP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5" name="Text Box 3">
            <a:extLst>
              <a:ext uri="{FF2B5EF4-FFF2-40B4-BE49-F238E27FC236}">
                <a16:creationId xmlns:a16="http://schemas.microsoft.com/office/drawing/2014/main" id="{C2382BC9-2989-43CA-B5AB-1DF57CB51F2B}"/>
              </a:ext>
            </a:extLst>
          </p:cNvPr>
          <p:cNvSpPr txBox="1">
            <a:spLocks noChangeArrowheads="1"/>
          </p:cNvSpPr>
          <p:nvPr/>
        </p:nvSpPr>
        <p:spPr bwMode="auto">
          <a:xfrm>
            <a:off x="2133600" y="92076"/>
            <a:ext cx="80660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图</a:t>
            </a:r>
            <a:r>
              <a:rPr lang="en-US" altLang="en-US" b="1">
                <a:solidFill>
                  <a:srgbClr val="CCFFFF"/>
                </a:solidFill>
                <a:latin typeface="Arial" panose="020B0604020202020204" pitchFamily="34" charset="0"/>
                <a:ea typeface="宋体" panose="02010600030101010101" pitchFamily="2" charset="-122"/>
              </a:rPr>
              <a:t>3-3.</a:t>
            </a:r>
            <a:r>
              <a:rPr lang="zh-CN" altLang="en-US" b="1">
                <a:solidFill>
                  <a:srgbClr val="CCFFFF"/>
                </a:solidFill>
                <a:latin typeface="Arial" panose="020B0604020202020204" pitchFamily="34" charset="0"/>
                <a:ea typeface="宋体" panose="02010600030101010101" pitchFamily="2" charset="-122"/>
              </a:rPr>
              <a:t>3</a:t>
            </a:r>
            <a:r>
              <a:rPr lang="en-US" altLang="zh-CN" b="1">
                <a:solidFill>
                  <a:srgbClr val="CCFFFF"/>
                </a:solidFill>
                <a:latin typeface="Arial" panose="020B0604020202020204" pitchFamily="34" charset="0"/>
                <a:ea typeface="宋体" panose="02010600030101010101" pitchFamily="2" charset="-122"/>
              </a:rPr>
              <a:t>7</a:t>
            </a:r>
            <a:r>
              <a:rPr lang="zh-CN" altLang="en-US" b="1">
                <a:solidFill>
                  <a:srgbClr val="CCFFFF"/>
                </a:solidFill>
                <a:latin typeface="Arial" panose="020B0604020202020204" pitchFamily="34" charset="0"/>
                <a:ea typeface="宋体" panose="02010600030101010101" pitchFamily="2" charset="-122"/>
              </a:rPr>
              <a:t>  内部前推</a:t>
            </a:r>
            <a:r>
              <a:rPr lang="en-US" altLang="zh-CN" b="1">
                <a:solidFill>
                  <a:srgbClr val="CCFFFF"/>
                </a:solidFill>
                <a:latin typeface="Arial" panose="020B0604020202020204" pitchFamily="34" charset="0"/>
                <a:ea typeface="宋体" panose="02010600030101010101" pitchFamily="2" charset="-122"/>
              </a:rPr>
              <a:t>——</a:t>
            </a:r>
            <a:r>
              <a:rPr lang="zh-CN" altLang="en-US" b="1">
                <a:solidFill>
                  <a:srgbClr val="FFFF00"/>
                </a:solidFill>
                <a:latin typeface="Arial" panose="020B0604020202020204" pitchFamily="34" charset="0"/>
                <a:ea typeface="宋体" panose="02010600030101010101" pitchFamily="2" charset="-122"/>
              </a:rPr>
              <a:t>CC4</a:t>
            </a:r>
            <a:r>
              <a:rPr lang="zh-CN" altLang="en-US" b="1">
                <a:solidFill>
                  <a:srgbClr val="CCFFFF"/>
                </a:solidFill>
                <a:latin typeface="Arial" panose="020B0604020202020204" pitchFamily="34" charset="0"/>
                <a:ea typeface="宋体" panose="02010600030101010101" pitchFamily="2" charset="-122"/>
              </a:rPr>
              <a:t>周期，</a:t>
            </a:r>
            <a:r>
              <a:rPr lang="zh-CN" altLang="en-US" b="1">
                <a:solidFill>
                  <a:srgbClr val="FFCC00"/>
                </a:solidFill>
                <a:latin typeface="Arial" panose="020B0604020202020204" pitchFamily="34" charset="0"/>
                <a:ea typeface="宋体" panose="02010600030101010101" pitchFamily="2" charset="-122"/>
              </a:rPr>
              <a:t>add结果</a:t>
            </a:r>
            <a:r>
              <a:rPr lang="en-US" altLang="zh-CN" b="1">
                <a:solidFill>
                  <a:srgbClr val="FFCC00"/>
                </a:solidFill>
                <a:latin typeface="Arial" panose="020B0604020202020204" pitchFamily="34" charset="0"/>
                <a:ea typeface="宋体" panose="02010600030101010101" pitchFamily="2" charset="-122"/>
              </a:rPr>
              <a:t>r1</a:t>
            </a:r>
            <a:r>
              <a:rPr lang="zh-CN" altLang="en-US" b="1">
                <a:solidFill>
                  <a:srgbClr val="FFFFFF"/>
                </a:solidFill>
                <a:latin typeface="Arial" panose="020B0604020202020204" pitchFamily="34" charset="0"/>
                <a:ea typeface="宋体" panose="02010600030101010101" pitchFamily="2" charset="-122"/>
              </a:rPr>
              <a:t>已</a:t>
            </a:r>
            <a:r>
              <a:rPr lang="zh-CN" altLang="en-US" b="1">
                <a:solidFill>
                  <a:srgbClr val="CCFFFF"/>
                </a:solidFill>
                <a:latin typeface="Arial" panose="020B0604020202020204" pitchFamily="34" charset="0"/>
                <a:ea typeface="宋体" panose="02010600030101010101" pitchFamily="2" charset="-122"/>
              </a:rPr>
              <a:t>在</a:t>
            </a:r>
            <a:r>
              <a:rPr lang="zh-CN" altLang="en-US" b="1">
                <a:solidFill>
                  <a:srgbClr val="FFCC00"/>
                </a:solidFill>
                <a:latin typeface="Arial" panose="020B0604020202020204" pitchFamily="34" charset="0"/>
                <a:ea typeface="宋体" panose="02010600030101010101" pitchFamily="2" charset="-122"/>
              </a:rPr>
              <a:t>R</a:t>
            </a:r>
            <a:r>
              <a:rPr lang="zh-CN" altLang="en-US" b="1">
                <a:solidFill>
                  <a:srgbClr val="CCFFFF"/>
                </a:solidFill>
                <a:latin typeface="Arial" panose="020B0604020202020204" pitchFamily="34" charset="0"/>
                <a:ea typeface="宋体" panose="02010600030101010101" pitchFamily="2" charset="-122"/>
              </a:rPr>
              <a:t>中，</a:t>
            </a:r>
            <a:r>
              <a:rPr lang="zh-CN" altLang="en-US" b="1">
                <a:solidFill>
                  <a:srgbClr val="FFFF00"/>
                </a:solidFill>
                <a:latin typeface="Arial" panose="020B0604020202020204" pitchFamily="34" charset="0"/>
                <a:ea typeface="宋体" panose="02010600030101010101" pitchFamily="2" charset="-122"/>
              </a:rPr>
              <a:t>sub中</a:t>
            </a:r>
            <a:r>
              <a:rPr lang="en-US" altLang="zh-CN" b="1">
                <a:solidFill>
                  <a:srgbClr val="FFFF00"/>
                </a:solidFill>
                <a:latin typeface="Arial" panose="020B0604020202020204" pitchFamily="34" charset="0"/>
                <a:ea typeface="宋体" panose="02010600030101010101" pitchFamily="2" charset="-122"/>
              </a:rPr>
              <a:t>r1</a:t>
            </a:r>
            <a:r>
              <a:rPr lang="zh-CN" altLang="en-US" b="1">
                <a:solidFill>
                  <a:srgbClr val="CCFFFF"/>
                </a:solidFill>
                <a:latin typeface="Arial" panose="020B0604020202020204" pitchFamily="34" charset="0"/>
                <a:ea typeface="宋体" panose="02010600030101010101" pitchFamily="2" charset="-122"/>
              </a:rPr>
              <a:t>使用</a:t>
            </a:r>
            <a:r>
              <a:rPr lang="zh-CN" altLang="en-US" b="1">
                <a:solidFill>
                  <a:srgbClr val="FFFF00"/>
                </a:solidFill>
                <a:latin typeface="Arial" panose="020B0604020202020204" pitchFamily="34" charset="0"/>
                <a:ea typeface="宋体" panose="02010600030101010101" pitchFamily="2" charset="-122"/>
              </a:rPr>
              <a:t>R</a:t>
            </a:r>
            <a:r>
              <a:rPr lang="zh-CN" altLang="en-US" b="1">
                <a:solidFill>
                  <a:srgbClr val="CCFFFF"/>
                </a:solidFill>
                <a:latin typeface="Arial" panose="020B0604020202020204" pitchFamily="34" charset="0"/>
                <a:ea typeface="宋体" panose="02010600030101010101" pitchFamily="2" charset="-122"/>
              </a:rPr>
              <a:t>的内容运算</a:t>
            </a:r>
          </a:p>
        </p:txBody>
      </p:sp>
      <p:grpSp>
        <p:nvGrpSpPr>
          <p:cNvPr id="67586" name="Group 17">
            <a:extLst>
              <a:ext uri="{FF2B5EF4-FFF2-40B4-BE49-F238E27FC236}">
                <a16:creationId xmlns:a16="http://schemas.microsoft.com/office/drawing/2014/main" id="{C852EA2E-FC09-4066-B1E8-73E1B503F9B3}"/>
              </a:ext>
            </a:extLst>
          </p:cNvPr>
          <p:cNvGrpSpPr>
            <a:grpSpLocks/>
          </p:cNvGrpSpPr>
          <p:nvPr/>
        </p:nvGrpSpPr>
        <p:grpSpPr bwMode="auto">
          <a:xfrm>
            <a:off x="1685925" y="457200"/>
            <a:ext cx="9220200" cy="6248400"/>
            <a:chOff x="96" y="288"/>
            <a:chExt cx="5808" cy="3936"/>
          </a:xfrm>
        </p:grpSpPr>
        <p:grpSp>
          <p:nvGrpSpPr>
            <p:cNvPr id="67587" name="Group 18">
              <a:extLst>
                <a:ext uri="{FF2B5EF4-FFF2-40B4-BE49-F238E27FC236}">
                  <a16:creationId xmlns:a16="http://schemas.microsoft.com/office/drawing/2014/main" id="{6013B7E5-BA4B-4545-A5D0-AD2F391665AC}"/>
                </a:ext>
              </a:extLst>
            </p:cNvPr>
            <p:cNvGrpSpPr>
              <a:grpSpLocks/>
            </p:cNvGrpSpPr>
            <p:nvPr/>
          </p:nvGrpSpPr>
          <p:grpSpPr bwMode="auto">
            <a:xfrm>
              <a:off x="96" y="288"/>
              <a:ext cx="5808" cy="3936"/>
              <a:chOff x="96" y="288"/>
              <a:chExt cx="5808" cy="3936"/>
            </a:xfrm>
          </p:grpSpPr>
          <p:pic>
            <p:nvPicPr>
              <p:cNvPr id="67588" name="Picture 19" descr="39">
                <a:extLst>
                  <a:ext uri="{FF2B5EF4-FFF2-40B4-BE49-F238E27FC236}">
                    <a16:creationId xmlns:a16="http://schemas.microsoft.com/office/drawing/2014/main" id="{0D2680B0-D002-4A98-BF56-323F0A10F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 y="288"/>
                <a:ext cx="5808" cy="3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Text Box 20">
                <a:extLst>
                  <a:ext uri="{FF2B5EF4-FFF2-40B4-BE49-F238E27FC236}">
                    <a16:creationId xmlns:a16="http://schemas.microsoft.com/office/drawing/2014/main" id="{C2102028-D8A6-4CC5-A068-C6344D6E6D9D}"/>
                  </a:ext>
                </a:extLst>
              </p:cNvPr>
              <p:cNvSpPr txBox="1">
                <a:spLocks noChangeArrowheads="1"/>
              </p:cNvSpPr>
              <p:nvPr/>
            </p:nvSpPr>
            <p:spPr bwMode="auto">
              <a:xfrm>
                <a:off x="1056" y="768"/>
                <a:ext cx="60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0000"/>
                    </a:solidFill>
                    <a:latin typeface="Garamond" panose="02020404030301010803" pitchFamily="18" charset="0"/>
                    <a:ea typeface="宋体" panose="02010600030101010101" pitchFamily="2" charset="-122"/>
                  </a:rPr>
                  <a:t>EXE_rs1</a:t>
                </a:r>
              </a:p>
            </p:txBody>
          </p:sp>
          <p:sp>
            <p:nvSpPr>
              <p:cNvPr id="67590" name="Line 21">
                <a:extLst>
                  <a:ext uri="{FF2B5EF4-FFF2-40B4-BE49-F238E27FC236}">
                    <a16:creationId xmlns:a16="http://schemas.microsoft.com/office/drawing/2014/main" id="{5CDEE84F-138E-40C4-B654-B18A10D4216A}"/>
                  </a:ext>
                </a:extLst>
              </p:cNvPr>
              <p:cNvSpPr>
                <a:spLocks noChangeShapeType="1"/>
              </p:cNvSpPr>
              <p:nvPr/>
            </p:nvSpPr>
            <p:spPr bwMode="auto">
              <a:xfrm flipV="1">
                <a:off x="768" y="480"/>
                <a:ext cx="145" cy="199"/>
              </a:xfrm>
              <a:prstGeom prst="line">
                <a:avLst/>
              </a:prstGeom>
              <a:noFill/>
              <a:ln w="9525">
                <a:solidFill>
                  <a:srgbClr val="FF0000"/>
                </a:solidFill>
                <a:prstDash val="sysDash"/>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7591" name="Text Box 22">
                <a:extLst>
                  <a:ext uri="{FF2B5EF4-FFF2-40B4-BE49-F238E27FC236}">
                    <a16:creationId xmlns:a16="http://schemas.microsoft.com/office/drawing/2014/main" id="{3020939D-883D-42BB-ADBE-3E9A0039CA4E}"/>
                  </a:ext>
                </a:extLst>
              </p:cNvPr>
              <p:cNvSpPr txBox="1">
                <a:spLocks noChangeArrowheads="1"/>
              </p:cNvSpPr>
              <p:nvPr/>
            </p:nvSpPr>
            <p:spPr bwMode="auto">
              <a:xfrm>
                <a:off x="864" y="336"/>
                <a:ext cx="66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0000"/>
                    </a:solidFill>
                    <a:latin typeface="Garamond" panose="02020404030301010803" pitchFamily="18" charset="0"/>
                    <a:ea typeface="宋体" panose="02010600030101010101" pitchFamily="2" charset="-122"/>
                  </a:rPr>
                  <a:t>MEM_rd</a:t>
                </a:r>
              </a:p>
            </p:txBody>
          </p:sp>
          <p:sp>
            <p:nvSpPr>
              <p:cNvPr id="67592" name="Line 23">
                <a:extLst>
                  <a:ext uri="{FF2B5EF4-FFF2-40B4-BE49-F238E27FC236}">
                    <a16:creationId xmlns:a16="http://schemas.microsoft.com/office/drawing/2014/main" id="{6B597B2E-87CD-4148-BE04-BDBDD8E87DE5}"/>
                  </a:ext>
                </a:extLst>
              </p:cNvPr>
              <p:cNvSpPr>
                <a:spLocks noChangeShapeType="1"/>
              </p:cNvSpPr>
              <p:nvPr/>
            </p:nvSpPr>
            <p:spPr bwMode="auto">
              <a:xfrm flipH="1">
                <a:off x="912" y="864"/>
                <a:ext cx="192" cy="96"/>
              </a:xfrm>
              <a:prstGeom prst="line">
                <a:avLst/>
              </a:prstGeom>
              <a:noFill/>
              <a:ln w="9525">
                <a:solidFill>
                  <a:srgbClr val="FF0000"/>
                </a:solidFill>
                <a:prstDash val="sysDash"/>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7593" name="Line 24">
                <a:extLst>
                  <a:ext uri="{FF2B5EF4-FFF2-40B4-BE49-F238E27FC236}">
                    <a16:creationId xmlns:a16="http://schemas.microsoft.com/office/drawing/2014/main" id="{1E0240FD-34EE-45BC-AF89-2015BF095CCC}"/>
                  </a:ext>
                </a:extLst>
              </p:cNvPr>
              <p:cNvSpPr>
                <a:spLocks noChangeShapeType="1"/>
              </p:cNvSpPr>
              <p:nvPr/>
            </p:nvSpPr>
            <p:spPr bwMode="auto">
              <a:xfrm flipH="1" flipV="1">
                <a:off x="816" y="768"/>
                <a:ext cx="96"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7594" name="Line 25">
                <a:extLst>
                  <a:ext uri="{FF2B5EF4-FFF2-40B4-BE49-F238E27FC236}">
                    <a16:creationId xmlns:a16="http://schemas.microsoft.com/office/drawing/2014/main" id="{CF5E2857-1D86-4E7B-B325-C937CD45D7D5}"/>
                  </a:ext>
                </a:extLst>
              </p:cNvPr>
              <p:cNvSpPr>
                <a:spLocks noChangeShapeType="1"/>
              </p:cNvSpPr>
              <p:nvPr/>
            </p:nvSpPr>
            <p:spPr bwMode="auto">
              <a:xfrm flipH="1" flipV="1">
                <a:off x="816" y="768"/>
                <a:ext cx="96" cy="19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7595" name="Oval 26">
                <a:extLst>
                  <a:ext uri="{FF2B5EF4-FFF2-40B4-BE49-F238E27FC236}">
                    <a16:creationId xmlns:a16="http://schemas.microsoft.com/office/drawing/2014/main" id="{A8B781CA-E395-4E8D-923B-57FF77CE4AC3}"/>
                  </a:ext>
                </a:extLst>
              </p:cNvPr>
              <p:cNvSpPr>
                <a:spLocks noChangeArrowheads="1"/>
              </p:cNvSpPr>
              <p:nvPr/>
            </p:nvSpPr>
            <p:spPr bwMode="auto">
              <a:xfrm>
                <a:off x="3024" y="2352"/>
                <a:ext cx="624" cy="2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7596" name="Oval 27">
                <a:extLst>
                  <a:ext uri="{FF2B5EF4-FFF2-40B4-BE49-F238E27FC236}">
                    <a16:creationId xmlns:a16="http://schemas.microsoft.com/office/drawing/2014/main" id="{B8884E15-1860-444D-887D-506AAFA8AA84}"/>
                  </a:ext>
                </a:extLst>
              </p:cNvPr>
              <p:cNvSpPr>
                <a:spLocks noChangeArrowheads="1"/>
              </p:cNvSpPr>
              <p:nvPr/>
            </p:nvSpPr>
            <p:spPr bwMode="auto">
              <a:xfrm>
                <a:off x="4032" y="3264"/>
                <a:ext cx="192" cy="96"/>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7597" name="Oval 28">
                <a:extLst>
                  <a:ext uri="{FF2B5EF4-FFF2-40B4-BE49-F238E27FC236}">
                    <a16:creationId xmlns:a16="http://schemas.microsoft.com/office/drawing/2014/main" id="{3F9E4696-FD78-4274-82CE-2B5D6ED3A49F}"/>
                  </a:ext>
                </a:extLst>
              </p:cNvPr>
              <p:cNvSpPr>
                <a:spLocks noChangeArrowheads="1"/>
              </p:cNvSpPr>
              <p:nvPr/>
            </p:nvSpPr>
            <p:spPr bwMode="auto">
              <a:xfrm>
                <a:off x="3456" y="4032"/>
                <a:ext cx="144" cy="96"/>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7598" name="Oval 29">
                <a:extLst>
                  <a:ext uri="{FF2B5EF4-FFF2-40B4-BE49-F238E27FC236}">
                    <a16:creationId xmlns:a16="http://schemas.microsoft.com/office/drawing/2014/main" id="{7333F335-0F68-4AF2-A0A2-35E4B537D079}"/>
                  </a:ext>
                </a:extLst>
              </p:cNvPr>
              <p:cNvSpPr>
                <a:spLocks noChangeArrowheads="1"/>
              </p:cNvSpPr>
              <p:nvPr/>
            </p:nvSpPr>
            <p:spPr bwMode="auto">
              <a:xfrm>
                <a:off x="4512" y="4032"/>
                <a:ext cx="144" cy="96"/>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67599" name="Oval 30">
              <a:extLst>
                <a:ext uri="{FF2B5EF4-FFF2-40B4-BE49-F238E27FC236}">
                  <a16:creationId xmlns:a16="http://schemas.microsoft.com/office/drawing/2014/main" id="{91AEB3AF-B6D7-4950-A295-3A8B93A585F4}"/>
                </a:ext>
              </a:extLst>
            </p:cNvPr>
            <p:cNvSpPr>
              <a:spLocks noChangeArrowheads="1"/>
            </p:cNvSpPr>
            <p:nvPr/>
          </p:nvSpPr>
          <p:spPr bwMode="auto">
            <a:xfrm>
              <a:off x="3792" y="2880"/>
              <a:ext cx="96" cy="96"/>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67600" name="Line 20">
            <a:extLst>
              <a:ext uri="{FF2B5EF4-FFF2-40B4-BE49-F238E27FC236}">
                <a16:creationId xmlns:a16="http://schemas.microsoft.com/office/drawing/2014/main" id="{B8C326D9-FE25-4F7F-8E35-CB7F680667B0}"/>
              </a:ext>
            </a:extLst>
          </p:cNvPr>
          <p:cNvSpPr>
            <a:spLocks noChangeShapeType="1"/>
          </p:cNvSpPr>
          <p:nvPr/>
        </p:nvSpPr>
        <p:spPr bwMode="auto">
          <a:xfrm flipV="1">
            <a:off x="8382000" y="4191000"/>
            <a:ext cx="0" cy="1066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7601" name="Line 21">
            <a:extLst>
              <a:ext uri="{FF2B5EF4-FFF2-40B4-BE49-F238E27FC236}">
                <a16:creationId xmlns:a16="http://schemas.microsoft.com/office/drawing/2014/main" id="{381C8012-2DB5-428A-88C4-003F63D00E8F}"/>
              </a:ext>
            </a:extLst>
          </p:cNvPr>
          <p:cNvSpPr>
            <a:spLocks noChangeShapeType="1"/>
          </p:cNvSpPr>
          <p:nvPr/>
        </p:nvSpPr>
        <p:spPr bwMode="auto">
          <a:xfrm flipH="1">
            <a:off x="6172200" y="4191000"/>
            <a:ext cx="2209800" cy="4603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7602" name="Line 22">
            <a:extLst>
              <a:ext uri="{FF2B5EF4-FFF2-40B4-BE49-F238E27FC236}">
                <a16:creationId xmlns:a16="http://schemas.microsoft.com/office/drawing/2014/main" id="{A37DA42F-F668-4F6F-A798-ADA7806A374D}"/>
              </a:ext>
            </a:extLst>
          </p:cNvPr>
          <p:cNvSpPr>
            <a:spLocks noChangeShapeType="1"/>
          </p:cNvSpPr>
          <p:nvPr/>
        </p:nvSpPr>
        <p:spPr bwMode="auto">
          <a:xfrm flipH="1">
            <a:off x="6126164" y="4191000"/>
            <a:ext cx="46037" cy="9144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7603" name="Line 24">
            <a:extLst>
              <a:ext uri="{FF2B5EF4-FFF2-40B4-BE49-F238E27FC236}">
                <a16:creationId xmlns:a16="http://schemas.microsoft.com/office/drawing/2014/main" id="{35A90DDA-34A7-4C8E-BF35-BFCC49599973}"/>
              </a:ext>
            </a:extLst>
          </p:cNvPr>
          <p:cNvSpPr>
            <a:spLocks noChangeShapeType="1"/>
          </p:cNvSpPr>
          <p:nvPr/>
        </p:nvSpPr>
        <p:spPr bwMode="auto">
          <a:xfrm flipV="1">
            <a:off x="6172200" y="5029200"/>
            <a:ext cx="381000" cy="4603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7604" name="Line 27">
            <a:extLst>
              <a:ext uri="{FF2B5EF4-FFF2-40B4-BE49-F238E27FC236}">
                <a16:creationId xmlns:a16="http://schemas.microsoft.com/office/drawing/2014/main" id="{4AA6134F-2689-451B-B3E9-010B71D7CAB3}"/>
              </a:ext>
            </a:extLst>
          </p:cNvPr>
          <p:cNvSpPr>
            <a:spLocks noChangeShapeType="1"/>
          </p:cNvSpPr>
          <p:nvPr/>
        </p:nvSpPr>
        <p:spPr bwMode="auto">
          <a:xfrm>
            <a:off x="8229600" y="5257800"/>
            <a:ext cx="1524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28" name="椭圆 27">
            <a:extLst>
              <a:ext uri="{FF2B5EF4-FFF2-40B4-BE49-F238E27FC236}">
                <a16:creationId xmlns:a16="http://schemas.microsoft.com/office/drawing/2014/main" id="{CB7E2BB9-83FD-457D-9B77-452C50BA722F}"/>
              </a:ext>
            </a:extLst>
          </p:cNvPr>
          <p:cNvSpPr/>
          <p:nvPr/>
        </p:nvSpPr>
        <p:spPr>
          <a:xfrm>
            <a:off x="6781800" y="457200"/>
            <a:ext cx="609600" cy="2438400"/>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67606" name="灯片编号占位符 22">
            <a:extLst>
              <a:ext uri="{FF2B5EF4-FFF2-40B4-BE49-F238E27FC236}">
                <a16:creationId xmlns:a16="http://schemas.microsoft.com/office/drawing/2014/main" id="{8E3F1487-433D-46A3-A8D6-38CEB51017D6}"/>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CB642506-5F07-499B-B06B-1B38826BF6B7}" type="slidenum">
              <a:rPr lang="en-US" altLang="zh-CN">
                <a:solidFill>
                  <a:srgbClr val="FFFFFF"/>
                </a:solidFill>
                <a:ea typeface="宋体" panose="02010600030101010101" pitchFamily="2" charset="-122"/>
              </a:rPr>
              <a:pPr fontAlgn="base">
                <a:spcBef>
                  <a:spcPct val="0"/>
                </a:spcBef>
                <a:spcAft>
                  <a:spcPct val="0"/>
                </a:spcAft>
              </a:pPr>
              <a:t>400</a:t>
            </a:fld>
            <a:endParaRPr lang="en-US" altLang="zh-CN">
              <a:solidFill>
                <a:srgbClr val="FFFFFF"/>
              </a:solidFill>
              <a:ea typeface="宋体" panose="02010600030101010101" pitchFamily="2" charset="-122"/>
            </a:endParaRPr>
          </a:p>
        </p:txBody>
      </p:sp>
      <p:sp>
        <p:nvSpPr>
          <p:cNvPr id="67607" name="Text Box 22">
            <a:extLst>
              <a:ext uri="{FF2B5EF4-FFF2-40B4-BE49-F238E27FC236}">
                <a16:creationId xmlns:a16="http://schemas.microsoft.com/office/drawing/2014/main" id="{41C68FC4-66A4-451A-BDFC-BBAD885A3E88}"/>
              </a:ext>
            </a:extLst>
          </p:cNvPr>
          <p:cNvSpPr txBox="1">
            <a:spLocks noChangeArrowheads="1"/>
          </p:cNvSpPr>
          <p:nvPr/>
        </p:nvSpPr>
        <p:spPr bwMode="auto">
          <a:xfrm>
            <a:off x="7391401" y="3276600"/>
            <a:ext cx="2962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1400" b="1">
                <a:solidFill>
                  <a:srgbClr val="FF0000"/>
                </a:solidFill>
                <a:latin typeface="Garamond" panose="02020404030301010803" pitchFamily="18" charset="0"/>
                <a:ea typeface="宋体" panose="02010600030101010101" pitchFamily="2" charset="-122"/>
              </a:rPr>
              <a:t>检查冒险电路</a:t>
            </a:r>
            <a:r>
              <a:rPr lang="en-US" altLang="zh-CN" sz="1400" b="1">
                <a:solidFill>
                  <a:srgbClr val="FF0000"/>
                </a:solidFill>
                <a:latin typeface="Garamond" panose="02020404030301010803" pitchFamily="18" charset="0"/>
                <a:ea typeface="宋体" panose="02010600030101010101" pitchFamily="2" charset="-122"/>
              </a:rPr>
              <a:t>Detect</a:t>
            </a:r>
            <a:r>
              <a:rPr lang="zh-CN" altLang="en-US" sz="1400" b="1">
                <a:solidFill>
                  <a:srgbClr val="FF0000"/>
                </a:solidFill>
                <a:latin typeface="Garamond" panose="02020404030301010803" pitchFamily="18" charset="0"/>
                <a:ea typeface="宋体" panose="02010600030101010101" pitchFamily="2" charset="-122"/>
              </a:rPr>
              <a:t>在</a:t>
            </a:r>
            <a:r>
              <a:rPr lang="en-US" altLang="zh-CN" sz="1400" b="1">
                <a:solidFill>
                  <a:srgbClr val="FF0000"/>
                </a:solidFill>
                <a:latin typeface="Garamond" panose="02020404030301010803" pitchFamily="18" charset="0"/>
                <a:ea typeface="宋体" panose="02010600030101010101" pitchFamily="2" charset="-122"/>
              </a:rPr>
              <a:t>EXE</a:t>
            </a:r>
            <a:r>
              <a:rPr lang="zh-CN" altLang="en-US" sz="1400" b="1">
                <a:solidFill>
                  <a:srgbClr val="FF0000"/>
                </a:solidFill>
                <a:latin typeface="Garamond" panose="02020404030301010803" pitchFamily="18" charset="0"/>
                <a:ea typeface="宋体" panose="02010600030101010101" pitchFamily="2" charset="-122"/>
              </a:rPr>
              <a:t>级</a:t>
            </a: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09" name="Text Box 3">
            <a:extLst>
              <a:ext uri="{FF2B5EF4-FFF2-40B4-BE49-F238E27FC236}">
                <a16:creationId xmlns:a16="http://schemas.microsoft.com/office/drawing/2014/main" id="{D625BD61-58B2-4296-85DE-042DC1F6D44A}"/>
              </a:ext>
            </a:extLst>
          </p:cNvPr>
          <p:cNvSpPr txBox="1">
            <a:spLocks noChangeArrowheads="1"/>
          </p:cNvSpPr>
          <p:nvPr/>
        </p:nvSpPr>
        <p:spPr bwMode="auto">
          <a:xfrm>
            <a:off x="1905000" y="166688"/>
            <a:ext cx="9601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图</a:t>
            </a:r>
            <a:r>
              <a:rPr lang="en-US" altLang="en-US" b="1">
                <a:solidFill>
                  <a:srgbClr val="CCFFFF"/>
                </a:solidFill>
                <a:latin typeface="Arial" panose="020B0604020202020204" pitchFamily="34" charset="0"/>
                <a:ea typeface="宋体" panose="02010600030101010101" pitchFamily="2" charset="-122"/>
              </a:rPr>
              <a:t>3-3.</a:t>
            </a:r>
            <a:r>
              <a:rPr lang="en-US" altLang="zh-CN" b="1">
                <a:solidFill>
                  <a:srgbClr val="CCFFFF"/>
                </a:solidFill>
                <a:latin typeface="Arial" panose="020B0604020202020204" pitchFamily="34" charset="0"/>
                <a:ea typeface="宋体" panose="02010600030101010101" pitchFamily="2" charset="-122"/>
              </a:rPr>
              <a:t>38  </a:t>
            </a:r>
            <a:r>
              <a:rPr lang="zh-CN" altLang="en-US" b="1">
                <a:solidFill>
                  <a:srgbClr val="CCFFFF"/>
                </a:solidFill>
                <a:latin typeface="Arial" panose="020B0604020202020204" pitchFamily="34" charset="0"/>
                <a:ea typeface="宋体" panose="02010600030101010101" pitchFamily="2" charset="-122"/>
              </a:rPr>
              <a:t>内部前推</a:t>
            </a:r>
            <a:r>
              <a:rPr lang="en-US" altLang="zh-CN" b="1">
                <a:solidFill>
                  <a:srgbClr val="CCFFFF"/>
                </a:solidFill>
                <a:latin typeface="Arial" panose="020B0604020202020204" pitchFamily="34" charset="0"/>
                <a:ea typeface="宋体" panose="02010600030101010101" pitchFamily="2" charset="-122"/>
              </a:rPr>
              <a:t>——</a:t>
            </a:r>
            <a:r>
              <a:rPr lang="en-US" altLang="zh-CN" b="1">
                <a:solidFill>
                  <a:srgbClr val="FFFF00"/>
                </a:solidFill>
                <a:latin typeface="Arial" panose="020B0604020202020204" pitchFamily="34" charset="0"/>
                <a:ea typeface="宋体" panose="02010600030101010101" pitchFamily="2" charset="-122"/>
              </a:rPr>
              <a:t>CC5</a:t>
            </a:r>
            <a:r>
              <a:rPr lang="zh-CN" altLang="en-US" b="1">
                <a:solidFill>
                  <a:srgbClr val="CCFFFF"/>
                </a:solidFill>
                <a:latin typeface="Arial" panose="020B0604020202020204" pitchFamily="34" charset="0"/>
                <a:ea typeface="宋体" panose="02010600030101010101" pitchFamily="2" charset="-122"/>
              </a:rPr>
              <a:t>周期，</a:t>
            </a:r>
            <a:r>
              <a:rPr lang="en-US" altLang="zh-CN" b="1">
                <a:solidFill>
                  <a:srgbClr val="FFCC00"/>
                </a:solidFill>
                <a:latin typeface="Arial" panose="020B0604020202020204" pitchFamily="34" charset="0"/>
                <a:ea typeface="宋体" panose="02010600030101010101" pitchFamily="2" charset="-122"/>
              </a:rPr>
              <a:t>add</a:t>
            </a:r>
            <a:r>
              <a:rPr lang="zh-CN" altLang="en-US" b="1">
                <a:solidFill>
                  <a:srgbClr val="FFCC00"/>
                </a:solidFill>
                <a:latin typeface="Arial" panose="020B0604020202020204" pitchFamily="34" charset="0"/>
                <a:ea typeface="宋体" panose="02010600030101010101" pitchFamily="2" charset="-122"/>
              </a:rPr>
              <a:t>结果</a:t>
            </a:r>
            <a:r>
              <a:rPr lang="en-US" altLang="zh-CN" b="1">
                <a:solidFill>
                  <a:srgbClr val="FFCC00"/>
                </a:solidFill>
                <a:latin typeface="Arial" panose="020B0604020202020204" pitchFamily="34" charset="0"/>
                <a:ea typeface="宋体" panose="02010600030101010101" pitchFamily="2" charset="-122"/>
              </a:rPr>
              <a:t>r1</a:t>
            </a:r>
            <a:r>
              <a:rPr lang="zh-CN" altLang="en-US" b="1">
                <a:solidFill>
                  <a:srgbClr val="CCFFFF"/>
                </a:solidFill>
                <a:latin typeface="Arial" panose="020B0604020202020204" pitchFamily="34" charset="0"/>
                <a:ea typeface="宋体" panose="02010600030101010101" pitchFamily="2" charset="-122"/>
              </a:rPr>
              <a:t>在</a:t>
            </a:r>
            <a:r>
              <a:rPr lang="en-US" altLang="zh-CN" b="1">
                <a:solidFill>
                  <a:srgbClr val="FFCC00"/>
                </a:solidFill>
                <a:latin typeface="Arial" panose="020B0604020202020204" pitchFamily="34" charset="0"/>
                <a:ea typeface="宋体" panose="02010600030101010101" pitchFamily="2" charset="-122"/>
              </a:rPr>
              <a:t>C</a:t>
            </a:r>
            <a:r>
              <a:rPr lang="zh-CN" altLang="en-US" b="1">
                <a:solidFill>
                  <a:srgbClr val="CCFFFF"/>
                </a:solidFill>
                <a:latin typeface="Arial" panose="020B0604020202020204" pitchFamily="34" charset="0"/>
                <a:ea typeface="宋体" panose="02010600030101010101" pitchFamily="2" charset="-122"/>
              </a:rPr>
              <a:t>中，</a:t>
            </a:r>
            <a:r>
              <a:rPr lang="en-US" altLang="zh-CN" b="1">
                <a:solidFill>
                  <a:srgbClr val="FFCC00"/>
                </a:solidFill>
                <a:latin typeface="Arial" panose="020B0604020202020204" pitchFamily="34" charset="0"/>
                <a:ea typeface="宋体" panose="02010600030101010101" pitchFamily="2" charset="-122"/>
              </a:rPr>
              <a:t>and</a:t>
            </a:r>
            <a:r>
              <a:rPr lang="zh-CN" altLang="en-US" b="1">
                <a:solidFill>
                  <a:srgbClr val="FFCC00"/>
                </a:solidFill>
                <a:latin typeface="Arial" panose="020B0604020202020204" pitchFamily="34" charset="0"/>
                <a:ea typeface="宋体" panose="02010600030101010101" pitchFamily="2" charset="-122"/>
              </a:rPr>
              <a:t>中</a:t>
            </a:r>
            <a:r>
              <a:rPr lang="en-US" altLang="zh-CN" b="1">
                <a:solidFill>
                  <a:srgbClr val="FFCC00"/>
                </a:solidFill>
                <a:latin typeface="Arial" panose="020B0604020202020204" pitchFamily="34" charset="0"/>
                <a:ea typeface="宋体" panose="02010600030101010101" pitchFamily="2" charset="-122"/>
              </a:rPr>
              <a:t>r1</a:t>
            </a:r>
            <a:r>
              <a:rPr lang="zh-CN" altLang="en-US" b="1">
                <a:solidFill>
                  <a:srgbClr val="CCFFFF"/>
                </a:solidFill>
                <a:latin typeface="Arial" panose="020B0604020202020204" pitchFamily="34" charset="0"/>
                <a:ea typeface="宋体" panose="02010600030101010101" pitchFamily="2" charset="-122"/>
              </a:rPr>
              <a:t>使用</a:t>
            </a:r>
            <a:r>
              <a:rPr lang="en-US" altLang="zh-CN" b="1">
                <a:solidFill>
                  <a:srgbClr val="FFCC00"/>
                </a:solidFill>
                <a:latin typeface="Arial" panose="020B0604020202020204" pitchFamily="34" charset="0"/>
                <a:ea typeface="宋体" panose="02010600030101010101" pitchFamily="2" charset="-122"/>
              </a:rPr>
              <a:t>C</a:t>
            </a:r>
            <a:r>
              <a:rPr lang="zh-CN" altLang="en-US" b="1">
                <a:solidFill>
                  <a:srgbClr val="CCFFFF"/>
                </a:solidFill>
                <a:latin typeface="Arial" panose="020B0604020202020204" pitchFamily="34" charset="0"/>
                <a:ea typeface="宋体" panose="02010600030101010101" pitchFamily="2" charset="-122"/>
              </a:rPr>
              <a:t>的内容运算</a:t>
            </a:r>
          </a:p>
        </p:txBody>
      </p:sp>
      <p:grpSp>
        <p:nvGrpSpPr>
          <p:cNvPr id="68610" name="组合 1">
            <a:extLst>
              <a:ext uri="{FF2B5EF4-FFF2-40B4-BE49-F238E27FC236}">
                <a16:creationId xmlns:a16="http://schemas.microsoft.com/office/drawing/2014/main" id="{4EE0EC17-61FC-4ACD-B790-475A4B5355DB}"/>
              </a:ext>
            </a:extLst>
          </p:cNvPr>
          <p:cNvGrpSpPr>
            <a:grpSpLocks/>
          </p:cNvGrpSpPr>
          <p:nvPr/>
        </p:nvGrpSpPr>
        <p:grpSpPr bwMode="auto">
          <a:xfrm>
            <a:off x="1752600" y="533400"/>
            <a:ext cx="8763000" cy="6096000"/>
            <a:chOff x="228600" y="533400"/>
            <a:chExt cx="8763000" cy="6096000"/>
          </a:xfrm>
        </p:grpSpPr>
        <p:grpSp>
          <p:nvGrpSpPr>
            <p:cNvPr id="68611" name="Group 27">
              <a:extLst>
                <a:ext uri="{FF2B5EF4-FFF2-40B4-BE49-F238E27FC236}">
                  <a16:creationId xmlns:a16="http://schemas.microsoft.com/office/drawing/2014/main" id="{E69ED2CD-1755-4A72-A9A0-5C33B6513D3E}"/>
                </a:ext>
              </a:extLst>
            </p:cNvPr>
            <p:cNvGrpSpPr>
              <a:grpSpLocks/>
            </p:cNvGrpSpPr>
            <p:nvPr/>
          </p:nvGrpSpPr>
          <p:grpSpPr bwMode="auto">
            <a:xfrm>
              <a:off x="228600" y="533400"/>
              <a:ext cx="8763000" cy="6096000"/>
              <a:chOff x="0" y="240"/>
              <a:chExt cx="5760" cy="4080"/>
            </a:xfrm>
          </p:grpSpPr>
          <p:pic>
            <p:nvPicPr>
              <p:cNvPr id="68612" name="Picture 28" descr="40">
                <a:extLst>
                  <a:ext uri="{FF2B5EF4-FFF2-40B4-BE49-F238E27FC236}">
                    <a16:creationId xmlns:a16="http://schemas.microsoft.com/office/drawing/2014/main" id="{8E8A7B1D-FBC9-43E4-8833-1CAB1CDFA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0"/>
                <a:ext cx="5760" cy="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Text Box 32">
                <a:extLst>
                  <a:ext uri="{FF2B5EF4-FFF2-40B4-BE49-F238E27FC236}">
                    <a16:creationId xmlns:a16="http://schemas.microsoft.com/office/drawing/2014/main" id="{00C124E7-5065-4557-B934-C529F284895E}"/>
                  </a:ext>
                </a:extLst>
              </p:cNvPr>
              <p:cNvSpPr txBox="1">
                <a:spLocks noChangeArrowheads="1"/>
              </p:cNvSpPr>
              <p:nvPr/>
            </p:nvSpPr>
            <p:spPr bwMode="auto">
              <a:xfrm>
                <a:off x="3432" y="3847"/>
                <a:ext cx="10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000" b="1">
                    <a:solidFill>
                      <a:srgbClr val="000514"/>
                    </a:solidFill>
                    <a:latin typeface="Garamond" panose="02020404030301010803" pitchFamily="18" charset="0"/>
                    <a:ea typeface="宋体" panose="02010600030101010101" pitchFamily="2" charset="-122"/>
                  </a:rPr>
                  <a:t>3</a:t>
                </a:r>
              </a:p>
            </p:txBody>
          </p:sp>
        </p:grpSp>
        <p:sp>
          <p:nvSpPr>
            <p:cNvPr id="68614" name="Line 33">
              <a:extLst>
                <a:ext uri="{FF2B5EF4-FFF2-40B4-BE49-F238E27FC236}">
                  <a16:creationId xmlns:a16="http://schemas.microsoft.com/office/drawing/2014/main" id="{6D36CD22-5EC2-4BC5-A933-AF814D3B5283}"/>
                </a:ext>
              </a:extLst>
            </p:cNvPr>
            <p:cNvSpPr>
              <a:spLocks noChangeShapeType="1"/>
            </p:cNvSpPr>
            <p:nvPr/>
          </p:nvSpPr>
          <p:spPr bwMode="auto">
            <a:xfrm>
              <a:off x="1330325" y="1374775"/>
              <a:ext cx="417513" cy="673100"/>
            </a:xfrm>
            <a:prstGeom prst="line">
              <a:avLst/>
            </a:prstGeom>
            <a:noFill/>
            <a:ln w="6350">
              <a:solidFill>
                <a:srgbClr val="FF0000"/>
              </a:solidFill>
              <a:round/>
              <a:headEnd type="arrow"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8615" name="Line 34">
              <a:extLst>
                <a:ext uri="{FF2B5EF4-FFF2-40B4-BE49-F238E27FC236}">
                  <a16:creationId xmlns:a16="http://schemas.microsoft.com/office/drawing/2014/main" id="{2781FDE8-A503-4C21-B7E5-A60AB56629F3}"/>
                </a:ext>
              </a:extLst>
            </p:cNvPr>
            <p:cNvSpPr>
              <a:spLocks noChangeShapeType="1"/>
            </p:cNvSpPr>
            <p:nvPr/>
          </p:nvSpPr>
          <p:spPr bwMode="auto">
            <a:xfrm flipV="1">
              <a:off x="1900238" y="1828800"/>
              <a:ext cx="152400" cy="238125"/>
            </a:xfrm>
            <a:prstGeom prst="line">
              <a:avLst/>
            </a:prstGeom>
            <a:noFill/>
            <a:ln w="952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8616" name="Text Box 35">
              <a:extLst>
                <a:ext uri="{FF2B5EF4-FFF2-40B4-BE49-F238E27FC236}">
                  <a16:creationId xmlns:a16="http://schemas.microsoft.com/office/drawing/2014/main" id="{E6C80271-C71C-42D2-BBC1-C89D607919D5}"/>
                </a:ext>
              </a:extLst>
            </p:cNvPr>
            <p:cNvSpPr txBox="1">
              <a:spLocks noChangeArrowheads="1"/>
            </p:cNvSpPr>
            <p:nvPr/>
          </p:nvSpPr>
          <p:spPr bwMode="auto">
            <a:xfrm>
              <a:off x="1976438" y="1676401"/>
              <a:ext cx="9191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0000"/>
                  </a:solidFill>
                  <a:latin typeface="Garamond" panose="02020404030301010803" pitchFamily="18" charset="0"/>
                  <a:ea typeface="宋体" panose="02010600030101010101" pitchFamily="2" charset="-122"/>
                </a:rPr>
                <a:t>EXE_rs2</a:t>
              </a:r>
            </a:p>
          </p:txBody>
        </p:sp>
        <p:sp>
          <p:nvSpPr>
            <p:cNvPr id="68617" name="Line 36">
              <a:extLst>
                <a:ext uri="{FF2B5EF4-FFF2-40B4-BE49-F238E27FC236}">
                  <a16:creationId xmlns:a16="http://schemas.microsoft.com/office/drawing/2014/main" id="{8915AD6F-6C23-414C-9662-C2C0EED688C1}"/>
                </a:ext>
              </a:extLst>
            </p:cNvPr>
            <p:cNvSpPr>
              <a:spLocks noChangeShapeType="1"/>
            </p:cNvSpPr>
            <p:nvPr/>
          </p:nvSpPr>
          <p:spPr bwMode="auto">
            <a:xfrm flipV="1">
              <a:off x="1366838" y="904875"/>
              <a:ext cx="230188" cy="315913"/>
            </a:xfrm>
            <a:prstGeom prst="line">
              <a:avLst/>
            </a:prstGeom>
            <a:noFill/>
            <a:ln w="952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8618" name="Text Box 37">
              <a:extLst>
                <a:ext uri="{FF2B5EF4-FFF2-40B4-BE49-F238E27FC236}">
                  <a16:creationId xmlns:a16="http://schemas.microsoft.com/office/drawing/2014/main" id="{B7142BF7-F2E9-45BE-B121-AF36261FD1FB}"/>
                </a:ext>
              </a:extLst>
            </p:cNvPr>
            <p:cNvSpPr txBox="1">
              <a:spLocks noChangeArrowheads="1"/>
            </p:cNvSpPr>
            <p:nvPr/>
          </p:nvSpPr>
          <p:spPr bwMode="auto">
            <a:xfrm>
              <a:off x="1519238" y="676275"/>
              <a:ext cx="9167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0000"/>
                  </a:solidFill>
                  <a:latin typeface="Garamond" panose="02020404030301010803" pitchFamily="18" charset="0"/>
                  <a:ea typeface="宋体" panose="02010600030101010101" pitchFamily="2" charset="-122"/>
                </a:rPr>
                <a:t>WB_rd</a:t>
              </a:r>
            </a:p>
          </p:txBody>
        </p:sp>
        <p:sp>
          <p:nvSpPr>
            <p:cNvPr id="68619" name="Line 38">
              <a:extLst>
                <a:ext uri="{FF2B5EF4-FFF2-40B4-BE49-F238E27FC236}">
                  <a16:creationId xmlns:a16="http://schemas.microsoft.com/office/drawing/2014/main" id="{42D9FAE0-CCFF-4DFA-B1ED-0D33894294DC}"/>
                </a:ext>
              </a:extLst>
            </p:cNvPr>
            <p:cNvSpPr>
              <a:spLocks noChangeShapeType="1"/>
            </p:cNvSpPr>
            <p:nvPr/>
          </p:nvSpPr>
          <p:spPr bwMode="auto">
            <a:xfrm flipH="1" flipV="1">
              <a:off x="1443038" y="1362075"/>
              <a:ext cx="152400" cy="22860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8620" name="Oval 39">
              <a:extLst>
                <a:ext uri="{FF2B5EF4-FFF2-40B4-BE49-F238E27FC236}">
                  <a16:creationId xmlns:a16="http://schemas.microsoft.com/office/drawing/2014/main" id="{687B4EF0-AF22-46EA-BCD4-52225D25137E}"/>
                </a:ext>
              </a:extLst>
            </p:cNvPr>
            <p:cNvSpPr>
              <a:spLocks noChangeArrowheads="1"/>
            </p:cNvSpPr>
            <p:nvPr/>
          </p:nvSpPr>
          <p:spPr bwMode="auto">
            <a:xfrm>
              <a:off x="4876800" y="3733800"/>
              <a:ext cx="914400" cy="5334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8621" name="Oval 40">
              <a:extLst>
                <a:ext uri="{FF2B5EF4-FFF2-40B4-BE49-F238E27FC236}">
                  <a16:creationId xmlns:a16="http://schemas.microsoft.com/office/drawing/2014/main" id="{89382370-CF90-484D-983E-1273CA638336}"/>
                </a:ext>
              </a:extLst>
            </p:cNvPr>
            <p:cNvSpPr>
              <a:spLocks noChangeArrowheads="1"/>
            </p:cNvSpPr>
            <p:nvPr/>
          </p:nvSpPr>
          <p:spPr bwMode="auto">
            <a:xfrm>
              <a:off x="4800600" y="3733800"/>
              <a:ext cx="838200" cy="4572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8622" name="Oval 41">
              <a:extLst>
                <a:ext uri="{FF2B5EF4-FFF2-40B4-BE49-F238E27FC236}">
                  <a16:creationId xmlns:a16="http://schemas.microsoft.com/office/drawing/2014/main" id="{9D6D5EB1-FD24-4F46-8B8B-0D99AE4A060E}"/>
                </a:ext>
              </a:extLst>
            </p:cNvPr>
            <p:cNvSpPr>
              <a:spLocks noChangeArrowheads="1"/>
            </p:cNvSpPr>
            <p:nvPr/>
          </p:nvSpPr>
          <p:spPr bwMode="auto">
            <a:xfrm>
              <a:off x="7696200" y="5867400"/>
              <a:ext cx="304800" cy="2286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8623" name="Oval 42">
              <a:extLst>
                <a:ext uri="{FF2B5EF4-FFF2-40B4-BE49-F238E27FC236}">
                  <a16:creationId xmlns:a16="http://schemas.microsoft.com/office/drawing/2014/main" id="{F2E9A2B3-98CF-4617-A648-61AFE75717B0}"/>
                </a:ext>
              </a:extLst>
            </p:cNvPr>
            <p:cNvSpPr>
              <a:spLocks noChangeArrowheads="1"/>
            </p:cNvSpPr>
            <p:nvPr/>
          </p:nvSpPr>
          <p:spPr bwMode="auto">
            <a:xfrm>
              <a:off x="5638800" y="6248400"/>
              <a:ext cx="228600" cy="2286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8624" name="Oval 43">
              <a:extLst>
                <a:ext uri="{FF2B5EF4-FFF2-40B4-BE49-F238E27FC236}">
                  <a16:creationId xmlns:a16="http://schemas.microsoft.com/office/drawing/2014/main" id="{522EA508-B8B3-455E-8D53-D222E4E93D6E}"/>
                </a:ext>
              </a:extLst>
            </p:cNvPr>
            <p:cNvSpPr>
              <a:spLocks noChangeArrowheads="1"/>
            </p:cNvSpPr>
            <p:nvPr/>
          </p:nvSpPr>
          <p:spPr bwMode="auto">
            <a:xfrm>
              <a:off x="8305800" y="6248400"/>
              <a:ext cx="304800" cy="2286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68625" name="Line 35">
            <a:extLst>
              <a:ext uri="{FF2B5EF4-FFF2-40B4-BE49-F238E27FC236}">
                <a16:creationId xmlns:a16="http://schemas.microsoft.com/office/drawing/2014/main" id="{A3993579-A590-4A46-B5A9-2E91373BA3AC}"/>
              </a:ext>
            </a:extLst>
          </p:cNvPr>
          <p:cNvSpPr>
            <a:spLocks noChangeShapeType="1"/>
          </p:cNvSpPr>
          <p:nvPr/>
        </p:nvSpPr>
        <p:spPr bwMode="auto">
          <a:xfrm>
            <a:off x="10134600" y="3657600"/>
            <a:ext cx="46038" cy="1447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8626" name="Line 38">
            <a:extLst>
              <a:ext uri="{FF2B5EF4-FFF2-40B4-BE49-F238E27FC236}">
                <a16:creationId xmlns:a16="http://schemas.microsoft.com/office/drawing/2014/main" id="{CE6D9E81-CE70-49F2-B314-A258DED32031}"/>
              </a:ext>
            </a:extLst>
          </p:cNvPr>
          <p:cNvSpPr>
            <a:spLocks noChangeShapeType="1"/>
          </p:cNvSpPr>
          <p:nvPr/>
        </p:nvSpPr>
        <p:spPr bwMode="auto">
          <a:xfrm flipH="1">
            <a:off x="6049964" y="3594100"/>
            <a:ext cx="22225" cy="2120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68627" name="Line 39">
            <a:extLst>
              <a:ext uri="{FF2B5EF4-FFF2-40B4-BE49-F238E27FC236}">
                <a16:creationId xmlns:a16="http://schemas.microsoft.com/office/drawing/2014/main" id="{6B663D1A-AA59-40F6-BA18-7904FBCB61BF}"/>
              </a:ext>
            </a:extLst>
          </p:cNvPr>
          <p:cNvSpPr>
            <a:spLocks noChangeShapeType="1"/>
          </p:cNvSpPr>
          <p:nvPr/>
        </p:nvSpPr>
        <p:spPr bwMode="auto">
          <a:xfrm>
            <a:off x="6049964" y="5676900"/>
            <a:ext cx="427037"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cxnSp>
        <p:nvCxnSpPr>
          <p:cNvPr id="41" name="直接连接符 40">
            <a:extLst>
              <a:ext uri="{FF2B5EF4-FFF2-40B4-BE49-F238E27FC236}">
                <a16:creationId xmlns:a16="http://schemas.microsoft.com/office/drawing/2014/main" id="{4EA5843C-C3DA-4C59-A918-1BC2ED2AD88F}"/>
              </a:ext>
            </a:extLst>
          </p:cNvPr>
          <p:cNvCxnSpPr>
            <a:endCxn id="68626" idx="0"/>
          </p:cNvCxnSpPr>
          <p:nvPr/>
        </p:nvCxnSpPr>
        <p:spPr>
          <a:xfrm flipH="1" flipV="1">
            <a:off x="6072189" y="3594101"/>
            <a:ext cx="4041775" cy="619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592E3F77-38FE-4DA1-826E-D3317071B325}"/>
              </a:ext>
            </a:extLst>
          </p:cNvPr>
          <p:cNvCxnSpPr>
            <a:endCxn id="68626" idx="0"/>
          </p:cNvCxnSpPr>
          <p:nvPr/>
        </p:nvCxnSpPr>
        <p:spPr>
          <a:xfrm>
            <a:off x="9448800" y="5791200"/>
            <a:ext cx="762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BB6C1D2-6F00-41A8-98C3-54565F8BBD96}"/>
              </a:ext>
            </a:extLst>
          </p:cNvPr>
          <p:cNvCxnSpPr>
            <a:endCxn id="68626" idx="0"/>
          </p:cNvCxnSpPr>
          <p:nvPr/>
        </p:nvCxnSpPr>
        <p:spPr>
          <a:xfrm rot="5400000" flipH="1" flipV="1">
            <a:off x="9233694" y="5477669"/>
            <a:ext cx="6096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7B9D582-898C-40F3-9DEC-18B4A1603FC1}"/>
              </a:ext>
            </a:extLst>
          </p:cNvPr>
          <p:cNvCxnSpPr>
            <a:endCxn id="68626" idx="0"/>
          </p:cNvCxnSpPr>
          <p:nvPr/>
        </p:nvCxnSpPr>
        <p:spPr>
          <a:xfrm>
            <a:off x="9525000" y="5181600"/>
            <a:ext cx="3048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D8191CF-599D-4827-898C-946C5640C1D3}"/>
              </a:ext>
            </a:extLst>
          </p:cNvPr>
          <p:cNvCxnSpPr>
            <a:endCxn id="68626" idx="0"/>
          </p:cNvCxnSpPr>
          <p:nvPr/>
        </p:nvCxnSpPr>
        <p:spPr>
          <a:xfrm flipV="1">
            <a:off x="9829800" y="5105400"/>
            <a:ext cx="152400" cy="76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F7EC642F-5452-4250-B470-EED0B9A0AA13}"/>
              </a:ext>
            </a:extLst>
          </p:cNvPr>
          <p:cNvSpPr/>
          <p:nvPr/>
        </p:nvSpPr>
        <p:spPr>
          <a:xfrm>
            <a:off x="7315200" y="609600"/>
            <a:ext cx="609600" cy="2514600"/>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68634" name="灯片编号占位符 31">
            <a:extLst>
              <a:ext uri="{FF2B5EF4-FFF2-40B4-BE49-F238E27FC236}">
                <a16:creationId xmlns:a16="http://schemas.microsoft.com/office/drawing/2014/main" id="{E2355F96-5377-4CA7-9736-E7BBAB209753}"/>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7C86C874-F0B0-4E22-8DF8-95BFBDF37796}" type="slidenum">
              <a:rPr lang="en-US" altLang="zh-CN">
                <a:solidFill>
                  <a:srgbClr val="FFFFFF"/>
                </a:solidFill>
                <a:ea typeface="宋体" panose="02010600030101010101" pitchFamily="2" charset="-122"/>
              </a:rPr>
              <a:pPr fontAlgn="base">
                <a:spcBef>
                  <a:spcPct val="0"/>
                </a:spcBef>
                <a:spcAft>
                  <a:spcPct val="0"/>
                </a:spcAft>
              </a:pPr>
              <a:t>401</a:t>
            </a:fld>
            <a:endParaRPr lang="en-US" altLang="zh-CN">
              <a:solidFill>
                <a:srgbClr val="FFFFFF"/>
              </a:solidFill>
              <a:ea typeface="宋体" panose="02010600030101010101" pitchFamily="2" charset="-122"/>
            </a:endParaRPr>
          </a:p>
        </p:txBody>
      </p:sp>
      <p:cxnSp>
        <p:nvCxnSpPr>
          <p:cNvPr id="36" name="直接连接符 35">
            <a:extLst>
              <a:ext uri="{FF2B5EF4-FFF2-40B4-BE49-F238E27FC236}">
                <a16:creationId xmlns:a16="http://schemas.microsoft.com/office/drawing/2014/main" id="{533461FA-4266-4C00-9F4E-D528BEA3BC13}"/>
              </a:ext>
            </a:extLst>
          </p:cNvPr>
          <p:cNvCxnSpPr>
            <a:endCxn id="68625" idx="1"/>
          </p:cNvCxnSpPr>
          <p:nvPr/>
        </p:nvCxnSpPr>
        <p:spPr>
          <a:xfrm>
            <a:off x="10058400" y="5105400"/>
            <a:ext cx="122238"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7AAF409E-4A93-44F9-BE2D-5E998F9D3D1E}"/>
              </a:ext>
            </a:extLst>
          </p:cNvPr>
          <p:cNvSpPr/>
          <p:nvPr/>
        </p:nvSpPr>
        <p:spPr>
          <a:xfrm>
            <a:off x="7467601" y="4581525"/>
            <a:ext cx="106363" cy="1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38" name="矩形 37">
            <a:extLst>
              <a:ext uri="{FF2B5EF4-FFF2-40B4-BE49-F238E27FC236}">
                <a16:creationId xmlns:a16="http://schemas.microsoft.com/office/drawing/2014/main" id="{F3E03E73-9627-450A-9988-338DCA0839B3}"/>
              </a:ext>
            </a:extLst>
          </p:cNvPr>
          <p:cNvSpPr/>
          <p:nvPr/>
        </p:nvSpPr>
        <p:spPr>
          <a:xfrm>
            <a:off x="6958013" y="5994400"/>
            <a:ext cx="106362" cy="103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68638" name="TextBox 1">
            <a:extLst>
              <a:ext uri="{FF2B5EF4-FFF2-40B4-BE49-F238E27FC236}">
                <a16:creationId xmlns:a16="http://schemas.microsoft.com/office/drawing/2014/main" id="{ABC77D62-5247-4B0A-8CEF-CBAE41CED14D}"/>
              </a:ext>
            </a:extLst>
          </p:cNvPr>
          <p:cNvSpPr txBox="1">
            <a:spLocks noChangeArrowheads="1"/>
          </p:cNvSpPr>
          <p:nvPr/>
        </p:nvSpPr>
        <p:spPr bwMode="auto">
          <a:xfrm>
            <a:off x="7429500" y="4510088"/>
            <a:ext cx="228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000" b="1">
                <a:solidFill>
                  <a:srgbClr val="000514"/>
                </a:solidFill>
                <a:latin typeface="Garamond" panose="02020404030301010803" pitchFamily="18" charset="0"/>
                <a:ea typeface="宋体" panose="02010600030101010101" pitchFamily="2" charset="-122"/>
              </a:rPr>
              <a:t>0</a:t>
            </a:r>
            <a:endParaRPr lang="zh-CN" altLang="en-US" sz="1000" b="1">
              <a:solidFill>
                <a:srgbClr val="000514"/>
              </a:solidFill>
              <a:latin typeface="Garamond" panose="02020404030301010803" pitchFamily="18" charset="0"/>
              <a:ea typeface="宋体" panose="02010600030101010101" pitchFamily="2" charset="-122"/>
            </a:endParaRPr>
          </a:p>
        </p:txBody>
      </p:sp>
      <p:sp>
        <p:nvSpPr>
          <p:cNvPr id="68639" name="Oval 42">
            <a:extLst>
              <a:ext uri="{FF2B5EF4-FFF2-40B4-BE49-F238E27FC236}">
                <a16:creationId xmlns:a16="http://schemas.microsoft.com/office/drawing/2014/main" id="{18D04EEE-2C70-4188-8294-328EBF1FB3A8}"/>
              </a:ext>
            </a:extLst>
          </p:cNvPr>
          <p:cNvSpPr>
            <a:spLocks noChangeArrowheads="1"/>
          </p:cNvSpPr>
          <p:nvPr/>
        </p:nvSpPr>
        <p:spPr bwMode="auto">
          <a:xfrm>
            <a:off x="7011988" y="5922964"/>
            <a:ext cx="150812" cy="174625"/>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33" name="椭圆 32">
            <a:extLst>
              <a:ext uri="{FF2B5EF4-FFF2-40B4-BE49-F238E27FC236}">
                <a16:creationId xmlns:a16="http://schemas.microsoft.com/office/drawing/2014/main" id="{8DA727B9-03B0-4089-BD77-87F343952227}"/>
              </a:ext>
            </a:extLst>
          </p:cNvPr>
          <p:cNvSpPr/>
          <p:nvPr/>
        </p:nvSpPr>
        <p:spPr>
          <a:xfrm>
            <a:off x="6950076" y="6297614"/>
            <a:ext cx="176213" cy="179387"/>
          </a:xfrm>
          <a:prstGeom prst="ellipse">
            <a:avLst/>
          </a:prstGeom>
          <a:noFill/>
          <a:ln w="31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3" name="Text Box 2">
            <a:extLst>
              <a:ext uri="{FF2B5EF4-FFF2-40B4-BE49-F238E27FC236}">
                <a16:creationId xmlns:a16="http://schemas.microsoft.com/office/drawing/2014/main" id="{C6B19641-34AC-4C75-B3A3-E642D37BA094}"/>
              </a:ext>
            </a:extLst>
          </p:cNvPr>
          <p:cNvSpPr txBox="1">
            <a:spLocks noChangeArrowheads="1"/>
          </p:cNvSpPr>
          <p:nvPr/>
        </p:nvSpPr>
        <p:spPr bwMode="auto">
          <a:xfrm>
            <a:off x="1631950" y="836613"/>
            <a:ext cx="8712200"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2800" b="1">
                <a:solidFill>
                  <a:srgbClr val="66FF33"/>
                </a:solidFill>
                <a:latin typeface="Arial" panose="020B0604020202020204" pitchFamily="34" charset="0"/>
                <a:ea typeface="宋体" panose="02010600030101010101" pitchFamily="2" charset="-122"/>
              </a:rPr>
              <a:t>如何产生这两个多路器的选择信号（</a:t>
            </a:r>
            <a:r>
              <a:rPr lang="zh-CN" altLang="en-US" sz="2400" b="1">
                <a:solidFill>
                  <a:srgbClr val="66FF33"/>
                </a:solidFill>
                <a:latin typeface="Arial" panose="020B0604020202020204" pitchFamily="34" charset="0"/>
                <a:ea typeface="宋体" panose="02010600030101010101" pitchFamily="2" charset="-122"/>
              </a:rPr>
              <a:t>在</a:t>
            </a:r>
            <a:r>
              <a:rPr lang="en-US" altLang="zh-CN" sz="2400" b="1">
                <a:solidFill>
                  <a:srgbClr val="66FF33"/>
                </a:solidFill>
                <a:latin typeface="Arial" panose="020B0604020202020204" pitchFamily="34" charset="0"/>
                <a:ea typeface="宋体" panose="02010600030101010101" pitchFamily="2" charset="-122"/>
              </a:rPr>
              <a:t>EXE</a:t>
            </a:r>
            <a:r>
              <a:rPr lang="zh-CN" altLang="en-US" sz="2400" b="1">
                <a:solidFill>
                  <a:srgbClr val="66FF33"/>
                </a:solidFill>
                <a:latin typeface="Arial" panose="020B0604020202020204" pitchFamily="34" charset="0"/>
                <a:ea typeface="宋体" panose="02010600030101010101" pitchFamily="2" charset="-122"/>
              </a:rPr>
              <a:t>级检测相关</a:t>
            </a:r>
            <a:r>
              <a:rPr lang="zh-CN" altLang="en-US" sz="2800" b="1">
                <a:solidFill>
                  <a:srgbClr val="66FF33"/>
                </a:solidFill>
                <a:latin typeface="Arial" panose="020B0604020202020204" pitchFamily="34" charset="0"/>
                <a:ea typeface="宋体" panose="02010600030101010101" pitchFamily="2" charset="-122"/>
              </a:rPr>
              <a:t>）：</a:t>
            </a:r>
          </a:p>
          <a:p>
            <a:pPr fontAlgn="base">
              <a:lnSpc>
                <a:spcPct val="120000"/>
              </a:lnSpc>
              <a:spcBef>
                <a:spcPct val="0"/>
              </a:spcBef>
              <a:spcAft>
                <a:spcPct val="0"/>
              </a:spcAft>
            </a:pPr>
            <a:r>
              <a:rPr lang="en-US" altLang="zh-CN" sz="2800" b="1">
                <a:solidFill>
                  <a:srgbClr val="FFFF00"/>
                </a:solidFill>
                <a:latin typeface="Arial" panose="020B0604020202020204" pitchFamily="34" charset="0"/>
                <a:ea typeface="宋体" panose="02010600030101010101" pitchFamily="2" charset="-122"/>
              </a:rPr>
              <a:t>         </a:t>
            </a:r>
            <a:r>
              <a:rPr lang="en-US" altLang="zh-CN" sz="2800" b="1">
                <a:solidFill>
                  <a:srgbClr val="FFFF00"/>
                </a:solidFill>
                <a:latin typeface="Garamond" panose="02020404030301010803" pitchFamily="18" charset="0"/>
                <a:ea typeface="宋体" panose="02010600030101010101" pitchFamily="2" charset="-122"/>
              </a:rPr>
              <a:t>ADEPEN</a:t>
            </a:r>
            <a:r>
              <a:rPr lang="en-US" altLang="zh-CN" sz="2800" b="1">
                <a:solidFill>
                  <a:srgbClr val="CCFFFF"/>
                </a:solidFill>
                <a:latin typeface="Garamond" panose="02020404030301010803" pitchFamily="18" charset="0"/>
                <a:ea typeface="宋体" panose="02010600030101010101" pitchFamily="2" charset="-122"/>
              </a:rPr>
              <a:t>---</a:t>
            </a:r>
            <a:r>
              <a:rPr lang="en-US" altLang="zh-CN" sz="2800" b="1">
                <a:solidFill>
                  <a:srgbClr val="FFC000"/>
                </a:solidFill>
                <a:latin typeface="Garamond" panose="02020404030301010803" pitchFamily="18" charset="0"/>
                <a:ea typeface="宋体" panose="02010600030101010101" pitchFamily="2" charset="-122"/>
              </a:rPr>
              <a:t>EXE</a:t>
            </a:r>
            <a:r>
              <a:rPr lang="zh-CN" altLang="en-US" sz="2800" b="1">
                <a:solidFill>
                  <a:srgbClr val="CCFFFF"/>
                </a:solidFill>
                <a:latin typeface="Garamond" panose="02020404030301010803" pitchFamily="18" charset="0"/>
                <a:ea typeface="宋体" panose="02010600030101010101" pitchFamily="2" charset="-122"/>
              </a:rPr>
              <a:t>级指令的</a:t>
            </a:r>
            <a:r>
              <a:rPr lang="en-US" altLang="zh-CN" sz="2800" b="1">
                <a:solidFill>
                  <a:srgbClr val="FFC000"/>
                </a:solidFill>
                <a:latin typeface="Garamond" panose="02020404030301010803" pitchFamily="18" charset="0"/>
                <a:ea typeface="宋体" panose="02010600030101010101" pitchFamily="2" charset="-122"/>
              </a:rPr>
              <a:t>rs1</a:t>
            </a:r>
            <a:r>
              <a:rPr lang="zh-CN" altLang="en-US" sz="2800" b="1">
                <a:solidFill>
                  <a:srgbClr val="CCFFFF"/>
                </a:solidFill>
                <a:latin typeface="Garamond" panose="02020404030301010803" pitchFamily="18" charset="0"/>
                <a:ea typeface="宋体" panose="02010600030101010101" pitchFamily="2" charset="-122"/>
              </a:rPr>
              <a:t>与前面指令</a:t>
            </a:r>
            <a:r>
              <a:rPr lang="en-US" altLang="zh-CN" sz="2800" b="1">
                <a:solidFill>
                  <a:srgbClr val="FFFF00"/>
                </a:solidFill>
                <a:latin typeface="Garamond" panose="02020404030301010803" pitchFamily="18" charset="0"/>
                <a:ea typeface="宋体" panose="02010600030101010101" pitchFamily="2" charset="-122"/>
              </a:rPr>
              <a:t>rd</a:t>
            </a:r>
            <a:r>
              <a:rPr lang="zh-CN" altLang="en-US" sz="2800" b="1">
                <a:solidFill>
                  <a:srgbClr val="CCFFFF"/>
                </a:solidFill>
                <a:latin typeface="Garamond" panose="02020404030301010803" pitchFamily="18" charset="0"/>
                <a:ea typeface="宋体" panose="02010600030101010101" pitchFamily="2" charset="-122"/>
              </a:rPr>
              <a:t>相关</a:t>
            </a:r>
            <a:endParaRPr lang="en-US" altLang="zh-CN" sz="2800" b="1">
              <a:solidFill>
                <a:srgbClr val="CCFFFF"/>
              </a:solidFill>
              <a:latin typeface="Garamond" panose="02020404030301010803" pitchFamily="18" charset="0"/>
              <a:ea typeface="宋体" panose="02010600030101010101" pitchFamily="2" charset="-122"/>
            </a:endParaRPr>
          </a:p>
          <a:p>
            <a:pPr fontAlgn="base">
              <a:lnSpc>
                <a:spcPct val="120000"/>
              </a:lnSpc>
              <a:spcBef>
                <a:spcPct val="0"/>
              </a:spcBef>
              <a:spcAft>
                <a:spcPct val="0"/>
              </a:spcAft>
            </a:pPr>
            <a:r>
              <a:rPr lang="en-US" altLang="zh-CN" sz="2800" b="1">
                <a:solidFill>
                  <a:srgbClr val="CCFFFF"/>
                </a:solidFill>
                <a:latin typeface="Garamond" panose="02020404030301010803" pitchFamily="18" charset="0"/>
                <a:ea typeface="宋体" panose="02010600030101010101" pitchFamily="2" charset="-122"/>
              </a:rPr>
              <a:t>          </a:t>
            </a:r>
            <a:r>
              <a:rPr lang="en-US" altLang="zh-CN" sz="2800" b="1">
                <a:solidFill>
                  <a:srgbClr val="FFFF00"/>
                </a:solidFill>
                <a:latin typeface="Garamond" panose="02020404030301010803" pitchFamily="18" charset="0"/>
                <a:ea typeface="宋体" panose="02010600030101010101" pitchFamily="2" charset="-122"/>
              </a:rPr>
              <a:t>BDEPEN</a:t>
            </a:r>
            <a:r>
              <a:rPr lang="en-US" altLang="zh-CN" sz="2800" b="1">
                <a:solidFill>
                  <a:srgbClr val="CCFFFF"/>
                </a:solidFill>
                <a:latin typeface="Garamond" panose="02020404030301010803" pitchFamily="18" charset="0"/>
                <a:ea typeface="宋体" panose="02010600030101010101" pitchFamily="2" charset="-122"/>
              </a:rPr>
              <a:t>---</a:t>
            </a:r>
            <a:r>
              <a:rPr lang="en-US" altLang="zh-CN" sz="2800" b="1">
                <a:solidFill>
                  <a:srgbClr val="FFC000"/>
                </a:solidFill>
                <a:latin typeface="Garamond" panose="02020404030301010803" pitchFamily="18" charset="0"/>
                <a:ea typeface="宋体" panose="02010600030101010101" pitchFamily="2" charset="-122"/>
              </a:rPr>
              <a:t>EXE</a:t>
            </a:r>
            <a:r>
              <a:rPr lang="zh-CN" altLang="en-US" sz="2800" b="1">
                <a:solidFill>
                  <a:srgbClr val="CCFFFF"/>
                </a:solidFill>
                <a:latin typeface="Garamond" panose="02020404030301010803" pitchFamily="18" charset="0"/>
                <a:ea typeface="宋体" panose="02010600030101010101" pitchFamily="2" charset="-122"/>
              </a:rPr>
              <a:t>级指令的</a:t>
            </a:r>
            <a:r>
              <a:rPr lang="en-US" altLang="zh-CN" sz="2800" b="1">
                <a:solidFill>
                  <a:srgbClr val="FFC000"/>
                </a:solidFill>
                <a:latin typeface="Garamond" panose="02020404030301010803" pitchFamily="18" charset="0"/>
                <a:ea typeface="宋体" panose="02010600030101010101" pitchFamily="2" charset="-122"/>
              </a:rPr>
              <a:t>rs2</a:t>
            </a:r>
            <a:r>
              <a:rPr lang="zh-CN" altLang="en-US" sz="2800" b="1">
                <a:solidFill>
                  <a:srgbClr val="CCFFFF"/>
                </a:solidFill>
                <a:latin typeface="Garamond" panose="02020404030301010803" pitchFamily="18" charset="0"/>
                <a:ea typeface="宋体" panose="02010600030101010101" pitchFamily="2" charset="-122"/>
              </a:rPr>
              <a:t>与前面指令</a:t>
            </a:r>
            <a:r>
              <a:rPr lang="en-US" altLang="zh-CN" sz="2800" b="1">
                <a:solidFill>
                  <a:srgbClr val="FFFF00"/>
                </a:solidFill>
                <a:latin typeface="Garamond" panose="02020404030301010803" pitchFamily="18" charset="0"/>
                <a:ea typeface="宋体" panose="02010600030101010101" pitchFamily="2" charset="-122"/>
              </a:rPr>
              <a:t>rd</a:t>
            </a:r>
            <a:r>
              <a:rPr lang="zh-CN" altLang="en-US" sz="2800" b="1">
                <a:solidFill>
                  <a:srgbClr val="CCFFFF"/>
                </a:solidFill>
                <a:latin typeface="Garamond" panose="02020404030301010803" pitchFamily="18" charset="0"/>
                <a:ea typeface="宋体" panose="02010600030101010101" pitchFamily="2" charset="-122"/>
              </a:rPr>
              <a:t>相关</a:t>
            </a:r>
            <a:endParaRPr lang="zh-CN" altLang="en-US" sz="2800" b="1">
              <a:solidFill>
                <a:srgbClr val="FFCC00"/>
              </a:solidFill>
              <a:latin typeface="Arial" panose="020B0604020202020204" pitchFamily="34" charset="0"/>
              <a:ea typeface="宋体" panose="02010600030101010101" pitchFamily="2" charset="-122"/>
            </a:endParaRPr>
          </a:p>
        </p:txBody>
      </p:sp>
      <p:sp>
        <p:nvSpPr>
          <p:cNvPr id="69634" name="Text Box 3">
            <a:extLst>
              <a:ext uri="{FF2B5EF4-FFF2-40B4-BE49-F238E27FC236}">
                <a16:creationId xmlns:a16="http://schemas.microsoft.com/office/drawing/2014/main" id="{D0553C3B-BD0C-49FA-AC41-111AC63762E1}"/>
              </a:ext>
            </a:extLst>
          </p:cNvPr>
          <p:cNvSpPr txBox="1">
            <a:spLocks noChangeArrowheads="1"/>
          </p:cNvSpPr>
          <p:nvPr/>
        </p:nvSpPr>
        <p:spPr bwMode="auto">
          <a:xfrm>
            <a:off x="1828801" y="2667000"/>
            <a:ext cx="8664575"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a:t>
            </a:r>
            <a:r>
              <a:rPr lang="zh-CN" altLang="en-US" sz="2800" b="1">
                <a:solidFill>
                  <a:srgbClr val="CCFFFF"/>
                </a:solidFill>
                <a:latin typeface="Arial" panose="020B0604020202020204" pitchFamily="34" charset="0"/>
                <a:ea typeface="宋体" panose="02010600030101010101" pitchFamily="2" charset="-122"/>
              </a:rPr>
              <a:t>后面的表</a:t>
            </a:r>
            <a:r>
              <a:rPr lang="en-US" altLang="en-US" sz="2800" b="1">
                <a:solidFill>
                  <a:srgbClr val="CCFFFF"/>
                </a:solidFill>
                <a:latin typeface="Arial" panose="020B0604020202020204" pitchFamily="34" charset="0"/>
                <a:ea typeface="宋体" panose="02010600030101010101" pitchFamily="2" charset="-122"/>
              </a:rPr>
              <a:t>3-3.</a:t>
            </a:r>
            <a:r>
              <a:rPr lang="en-US" altLang="zh-CN" sz="2800" b="1">
                <a:solidFill>
                  <a:srgbClr val="CCFFFF"/>
                </a:solidFill>
                <a:latin typeface="Arial" panose="020B0604020202020204" pitchFamily="34" charset="0"/>
                <a:ea typeface="宋体" panose="02010600030101010101" pitchFamily="2" charset="-122"/>
              </a:rPr>
              <a:t>5</a:t>
            </a:r>
            <a:r>
              <a:rPr lang="zh-CN" altLang="en-US" sz="2800" b="1">
                <a:solidFill>
                  <a:srgbClr val="CCFFFF"/>
                </a:solidFill>
                <a:latin typeface="Arial" panose="020B0604020202020204" pitchFamily="34" charset="0"/>
                <a:ea typeface="宋体" panose="02010600030101010101" pitchFamily="2" charset="-122"/>
              </a:rPr>
              <a:t>和表</a:t>
            </a:r>
            <a:r>
              <a:rPr lang="en-US" altLang="en-US" sz="2800" b="1">
                <a:solidFill>
                  <a:srgbClr val="CCFFFF"/>
                </a:solidFill>
                <a:latin typeface="Arial" panose="020B0604020202020204" pitchFamily="34" charset="0"/>
                <a:ea typeface="宋体" panose="02010600030101010101" pitchFamily="2" charset="-122"/>
              </a:rPr>
              <a:t>3-3.</a:t>
            </a:r>
            <a:r>
              <a:rPr lang="en-US" altLang="zh-CN" sz="2800" b="1">
                <a:solidFill>
                  <a:srgbClr val="CCFFFF"/>
                </a:solidFill>
                <a:latin typeface="Arial" panose="020B0604020202020204" pitchFamily="34" charset="0"/>
                <a:ea typeface="宋体" panose="02010600030101010101" pitchFamily="2" charset="-122"/>
              </a:rPr>
              <a:t>6</a:t>
            </a:r>
            <a:r>
              <a:rPr lang="zh-CN" altLang="en-US" sz="2800" b="1">
                <a:solidFill>
                  <a:srgbClr val="CCFFFF"/>
                </a:solidFill>
                <a:latin typeface="Arial" panose="020B0604020202020204" pitchFamily="34" charset="0"/>
                <a:ea typeface="宋体" panose="02010600030101010101" pitchFamily="2" charset="-122"/>
              </a:rPr>
              <a:t>列出了两个多路器选择信号的输出真值表。</a:t>
            </a:r>
          </a:p>
          <a:p>
            <a:pPr fontAlgn="base">
              <a:lnSpc>
                <a:spcPct val="120000"/>
              </a:lnSpc>
              <a:spcBef>
                <a:spcPct val="0"/>
              </a:spcBef>
              <a:spcAft>
                <a:spcPct val="0"/>
              </a:spcAft>
            </a:pPr>
            <a:endParaRPr lang="zh-CN" altLang="en-US" sz="2800" b="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endParaRPr lang="zh-CN" altLang="en-US" sz="2800" b="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zh-CN" altLang="en-US" sz="2800" b="1">
                <a:solidFill>
                  <a:srgbClr val="CCFFFF"/>
                </a:solidFill>
                <a:latin typeface="Arial" panose="020B0604020202020204" pitchFamily="34" charset="0"/>
                <a:ea typeface="宋体" panose="02010600030101010101" pitchFamily="2" charset="-122"/>
              </a:rPr>
              <a:t>      </a:t>
            </a:r>
          </a:p>
        </p:txBody>
      </p:sp>
      <p:sp>
        <p:nvSpPr>
          <p:cNvPr id="69635" name="灯片编号占位符 3">
            <a:extLst>
              <a:ext uri="{FF2B5EF4-FFF2-40B4-BE49-F238E27FC236}">
                <a16:creationId xmlns:a16="http://schemas.microsoft.com/office/drawing/2014/main" id="{1E3DDD4A-E11D-48A9-97EF-25F116BBA0D0}"/>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B93D0733-8CA4-4DA5-BD06-7D93C234D020}" type="slidenum">
              <a:rPr lang="en-US" altLang="zh-CN">
                <a:solidFill>
                  <a:srgbClr val="FFFFFF"/>
                </a:solidFill>
                <a:ea typeface="宋体" panose="02010600030101010101" pitchFamily="2" charset="-122"/>
              </a:rPr>
              <a:pPr fontAlgn="base">
                <a:spcBef>
                  <a:spcPct val="0"/>
                </a:spcBef>
                <a:spcAft>
                  <a:spcPct val="0"/>
                </a:spcAft>
              </a:pPr>
              <a:t>402</a:t>
            </a:fld>
            <a:endParaRPr lang="en-US" altLang="zh-CN">
              <a:solidFill>
                <a:srgbClr val="FFFFFF"/>
              </a:solidFill>
              <a:ea typeface="宋体" panose="02010600030101010101" pitchFamily="2" charset="-122"/>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3245" name="Group 237">
            <a:extLst>
              <a:ext uri="{FF2B5EF4-FFF2-40B4-BE49-F238E27FC236}">
                <a16:creationId xmlns:a16="http://schemas.microsoft.com/office/drawing/2014/main" id="{D74B061E-A5D2-48F3-895B-515D25F644AF}"/>
              </a:ext>
            </a:extLst>
          </p:cNvPr>
          <p:cNvGraphicFramePr>
            <a:graphicFrameLocks noGrp="1"/>
          </p:cNvGraphicFramePr>
          <p:nvPr/>
        </p:nvGraphicFramePr>
        <p:xfrm>
          <a:off x="1676400" y="914400"/>
          <a:ext cx="8839200" cy="4883150"/>
        </p:xfrm>
        <a:graphic>
          <a:graphicData uri="http://schemas.openxmlformats.org/drawingml/2006/table">
            <a:tbl>
              <a:tblPr/>
              <a:tblGrid>
                <a:gridCol w="1311275">
                  <a:extLst>
                    <a:ext uri="{9D8B030D-6E8A-4147-A177-3AD203B41FA5}">
                      <a16:colId xmlns:a16="http://schemas.microsoft.com/office/drawing/2014/main" val="20000"/>
                    </a:ext>
                  </a:extLst>
                </a:gridCol>
                <a:gridCol w="1309688">
                  <a:extLst>
                    <a:ext uri="{9D8B030D-6E8A-4147-A177-3AD203B41FA5}">
                      <a16:colId xmlns:a16="http://schemas.microsoft.com/office/drawing/2014/main" val="20001"/>
                    </a:ext>
                  </a:extLst>
                </a:gridCol>
                <a:gridCol w="1235075">
                  <a:extLst>
                    <a:ext uri="{9D8B030D-6E8A-4147-A177-3AD203B41FA5}">
                      <a16:colId xmlns:a16="http://schemas.microsoft.com/office/drawing/2014/main" val="20002"/>
                    </a:ext>
                  </a:extLst>
                </a:gridCol>
                <a:gridCol w="1766887">
                  <a:extLst>
                    <a:ext uri="{9D8B030D-6E8A-4147-A177-3AD203B41FA5}">
                      <a16:colId xmlns:a16="http://schemas.microsoft.com/office/drawing/2014/main" val="20003"/>
                    </a:ext>
                  </a:extLst>
                </a:gridCol>
                <a:gridCol w="1089025">
                  <a:extLst>
                    <a:ext uri="{9D8B030D-6E8A-4147-A177-3AD203B41FA5}">
                      <a16:colId xmlns:a16="http://schemas.microsoft.com/office/drawing/2014/main" val="20004"/>
                    </a:ext>
                  </a:extLst>
                </a:gridCol>
                <a:gridCol w="998855">
                  <a:extLst>
                    <a:ext uri="{9D8B030D-6E8A-4147-A177-3AD203B41FA5}">
                      <a16:colId xmlns:a16="http://schemas.microsoft.com/office/drawing/2014/main" val="20005"/>
                    </a:ext>
                  </a:extLst>
                </a:gridCol>
                <a:gridCol w="1128395">
                  <a:extLst>
                    <a:ext uri="{9D8B030D-6E8A-4147-A177-3AD203B41FA5}">
                      <a16:colId xmlns:a16="http://schemas.microsoft.com/office/drawing/2014/main" val="20006"/>
                    </a:ext>
                  </a:extLst>
                </a:gridCol>
              </a:tblGrid>
              <a:tr h="414365">
                <a:tc gridSpan="4">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黑体" panose="02010609060101010101" charset="-122"/>
                          <a:ea typeface="黑体" panose="02010609060101010101" charset="-122"/>
                          <a:sym typeface="宋体" panose="02010600030101010101" pitchFamily="2" charset="-122"/>
                        </a:rPr>
                        <a:t>输入</a:t>
                      </a:r>
                    </a:p>
                  </a:txBody>
                  <a:tcPr marT="45723" marB="45723"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hMerge="1">
                  <a:txBody>
                    <a:bodyPr/>
                    <a:lstStyle/>
                    <a:p>
                      <a:endParaRPr lang="zh-CN"/>
                    </a:p>
                  </a:txBody>
                  <a:tcPr/>
                </a:tc>
                <a:tc hMerge="1">
                  <a:txBody>
                    <a:bodyPr/>
                    <a:lstStyle/>
                    <a:p>
                      <a:endParaRPr lang="zh-CN"/>
                    </a:p>
                  </a:txBody>
                  <a:tcPr/>
                </a:tc>
                <a:tc hMerge="1">
                  <a:txBody>
                    <a:bodyPr/>
                    <a:lstStyle/>
                    <a:p>
                      <a:endParaRPr lang="zh-CN"/>
                    </a:p>
                  </a:txBody>
                  <a:tcPr/>
                </a:tc>
                <a:tc gridSpan="3">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黑体" panose="02010609060101010101" charset="-122"/>
                          <a:ea typeface="黑体" panose="02010609060101010101" charset="-122"/>
                          <a:sym typeface="宋体" panose="02010600030101010101" pitchFamily="2" charset="-122"/>
                        </a:rPr>
                        <a:t>输出</a:t>
                      </a:r>
                    </a:p>
                  </a:txBody>
                  <a:tcPr marT="45723" marB="45723"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755699">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MEM_WREG</a:t>
                      </a:r>
                    </a:p>
                  </a:txBody>
                  <a:tcPr marT="45723" marB="45723" anchor="ctr" horzOverflow="overflow">
                    <a:lnL>
                      <a:noFill/>
                    </a:lnL>
                    <a:lnR w="9525"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FF00"/>
                          </a:solidFill>
                          <a:effectLst/>
                          <a:latin typeface="黑体" panose="02010609060101010101" charset="-122"/>
                          <a:ea typeface="黑体" panose="02010609060101010101" charset="-122"/>
                          <a:sym typeface="宋体" panose="02010600030101010101" pitchFamily="2" charset="-122"/>
                        </a:rPr>
                        <a:t>EXE_rs1= =MEM_rd</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WB_WREG</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FF00"/>
                          </a:solidFill>
                          <a:effectLst/>
                          <a:latin typeface="黑体" panose="02010609060101010101" charset="-122"/>
                          <a:ea typeface="黑体" panose="02010609060101010101" charset="-122"/>
                          <a:sym typeface="宋体" panose="02010600030101010101" pitchFamily="2" charset="-122"/>
                        </a:rPr>
                        <a:t>EXE_rs1= =WB_rd</a:t>
                      </a:r>
                    </a:p>
                  </a:txBody>
                  <a:tcPr marT="45723" marB="45723" anchor="ctr" horzOverflow="overflow">
                    <a:lnL w="9525"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ADEPEN1</a:t>
                      </a:r>
                    </a:p>
                  </a:txBody>
                  <a:tcPr marT="45723" marB="45723" anchor="ctr" horzOverflow="overflow">
                    <a:lnL w="63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ADEPEN0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ALU</a:t>
                      </a:r>
                      <a:r>
                        <a:rPr kumimoji="0" lang="zh-CN" altLang="en-US"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输入</a:t>
                      </a:r>
                    </a:p>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选择</a:t>
                      </a: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(A</a:t>
                      </a:r>
                      <a:r>
                        <a:rPr kumimoji="0" lang="zh-CN"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端</a:t>
                      </a: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a:t>
                      </a:r>
                    </a:p>
                  </a:txBody>
                  <a:tcPr marT="45723" marB="45723" anchor="ctr" horzOverflow="overflow">
                    <a:lnL w="9525"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1"/>
                  </a:ext>
                </a:extLst>
              </a:tr>
              <a:tr h="414365">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x</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X</a:t>
                      </a:r>
                    </a:p>
                  </a:txBody>
                  <a:tcPr marT="45723" marB="45723" anchor="ctr" horzOverflow="overflow">
                    <a:lnL w="9525"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63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A</a:t>
                      </a:r>
                    </a:p>
                  </a:txBody>
                  <a:tcPr marT="45723" marB="45723" anchor="ct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2"/>
                  </a:ext>
                </a:extLst>
              </a:tr>
              <a:tr h="414365">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723" marB="45723" anchor="ctr" horzOverflow="overflow">
                    <a:lnL w="9525"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63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A</a:t>
                      </a:r>
                    </a:p>
                  </a:txBody>
                  <a:tcPr marT="45723" marB="45723" anchor="ct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3"/>
                  </a:ext>
                </a:extLst>
              </a:tr>
              <a:tr h="442941">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FF0000"/>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FF0000"/>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X</a:t>
                      </a:r>
                    </a:p>
                  </a:txBody>
                  <a:tcPr marT="45723" marB="45723" anchor="ctr" horzOverflow="overflow">
                    <a:lnL w="9525"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63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MEM_R</a:t>
                      </a:r>
                    </a:p>
                  </a:txBody>
                  <a:tcPr marT="45723" marB="45723" anchor="ct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4"/>
                  </a:ext>
                </a:extLst>
              </a:tr>
              <a:tr h="414365">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63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A</a:t>
                      </a:r>
                    </a:p>
                  </a:txBody>
                  <a:tcPr marT="45723" marB="45723" anchor="ct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5"/>
                  </a:ext>
                </a:extLst>
              </a:tr>
              <a:tr h="396265">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X</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63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WB_C</a:t>
                      </a:r>
                    </a:p>
                  </a:txBody>
                  <a:tcPr marT="45723" marB="45723" anchor="ct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6"/>
                  </a:ext>
                </a:extLst>
              </a:tr>
              <a:tr h="396265">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63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A</a:t>
                      </a:r>
                    </a:p>
                  </a:txBody>
                  <a:tcPr marT="45723" marB="45723" anchor="ct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7"/>
                  </a:ext>
                </a:extLst>
              </a:tr>
              <a:tr h="398489">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FF0000"/>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FF0000"/>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63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MEM_R</a:t>
                      </a:r>
                    </a:p>
                  </a:txBody>
                  <a:tcPr marT="45723" marB="45723" anchor="ct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8"/>
                  </a:ext>
                </a:extLst>
              </a:tr>
              <a:tr h="439766">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63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WB_C</a:t>
                      </a:r>
                    </a:p>
                  </a:txBody>
                  <a:tcPr marT="45723" marB="45723" anchor="ct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9"/>
                  </a:ext>
                </a:extLst>
              </a:tr>
              <a:tr h="396265">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63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MEM_R</a:t>
                      </a:r>
                    </a:p>
                  </a:txBody>
                  <a:tcPr marT="45723" marB="45723" anchor="ct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10"/>
                  </a:ext>
                </a:extLst>
              </a:tr>
            </a:tbl>
          </a:graphicData>
        </a:graphic>
      </p:graphicFrame>
      <p:sp>
        <p:nvSpPr>
          <p:cNvPr id="70751" name="Text Box 232">
            <a:extLst>
              <a:ext uri="{FF2B5EF4-FFF2-40B4-BE49-F238E27FC236}">
                <a16:creationId xmlns:a16="http://schemas.microsoft.com/office/drawing/2014/main" id="{54A4F1BC-49DF-4CDE-9FFB-AECF462DC885}"/>
              </a:ext>
            </a:extLst>
          </p:cNvPr>
          <p:cNvSpPr txBox="1">
            <a:spLocks noChangeArrowheads="1"/>
          </p:cNvSpPr>
          <p:nvPr/>
        </p:nvSpPr>
        <p:spPr bwMode="auto">
          <a:xfrm>
            <a:off x="1754188" y="315913"/>
            <a:ext cx="8697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CCFFFF"/>
                </a:solidFill>
                <a:latin typeface="Arial" panose="020B0604020202020204" pitchFamily="34" charset="0"/>
                <a:ea typeface="宋体" panose="02010600030101010101" pitchFamily="2" charset="-122"/>
              </a:rPr>
              <a:t>表</a:t>
            </a:r>
            <a:r>
              <a:rPr lang="en-US" altLang="en-US" sz="2400" b="1">
                <a:solidFill>
                  <a:srgbClr val="CCFFFF"/>
                </a:solidFill>
                <a:latin typeface="Arial" panose="020B0604020202020204" pitchFamily="34" charset="0"/>
                <a:ea typeface="宋体" panose="02010600030101010101" pitchFamily="2" charset="-122"/>
              </a:rPr>
              <a:t>3-3.</a:t>
            </a:r>
            <a:r>
              <a:rPr lang="en-US" altLang="zh-CN" sz="2400" b="1">
                <a:solidFill>
                  <a:srgbClr val="CCFFFF"/>
                </a:solidFill>
                <a:latin typeface="Arial" panose="020B0604020202020204" pitchFamily="34" charset="0"/>
                <a:ea typeface="宋体" panose="02010600030101010101" pitchFamily="2" charset="-122"/>
              </a:rPr>
              <a:t>5</a:t>
            </a:r>
            <a:r>
              <a:rPr lang="en-US" altLang="zh-CN" sz="2400" b="1">
                <a:solidFill>
                  <a:srgbClr val="FFFF00"/>
                </a:solidFill>
                <a:latin typeface="Arial" panose="020B0604020202020204" pitchFamily="34" charset="0"/>
                <a:ea typeface="宋体" panose="02010600030101010101" pitchFamily="2" charset="-122"/>
              </a:rPr>
              <a:t>   ALU A</a:t>
            </a:r>
            <a:r>
              <a:rPr lang="zh-CN" altLang="en-US" sz="2400" b="1">
                <a:solidFill>
                  <a:srgbClr val="FFFF00"/>
                </a:solidFill>
                <a:latin typeface="Arial" panose="020B0604020202020204" pitchFamily="34" charset="0"/>
                <a:ea typeface="宋体" panose="02010600030101010101" pitchFamily="2" charset="-122"/>
              </a:rPr>
              <a:t>端（</a:t>
            </a:r>
            <a:r>
              <a:rPr lang="en-US" altLang="zh-CN" sz="2400" b="1">
                <a:solidFill>
                  <a:srgbClr val="FFFF00"/>
                </a:solidFill>
                <a:latin typeface="Arial" panose="020B0604020202020204" pitchFamily="34" charset="0"/>
                <a:ea typeface="宋体" panose="02010600030101010101" pitchFamily="2" charset="-122"/>
              </a:rPr>
              <a:t>ADEPEN</a:t>
            </a:r>
            <a:r>
              <a:rPr lang="zh-CN" altLang="en-US" sz="2400" b="1">
                <a:solidFill>
                  <a:srgbClr val="FFFF00"/>
                </a:solidFill>
                <a:latin typeface="Arial" panose="020B0604020202020204" pitchFamily="34" charset="0"/>
                <a:ea typeface="宋体" panose="02010600030101010101" pitchFamily="2" charset="-122"/>
              </a:rPr>
              <a:t>）</a:t>
            </a:r>
            <a:r>
              <a:rPr lang="zh-CN" altLang="en-US" sz="2400" b="1">
                <a:solidFill>
                  <a:srgbClr val="CCFFFF"/>
                </a:solidFill>
                <a:latin typeface="Arial" panose="020B0604020202020204" pitchFamily="34" charset="0"/>
                <a:ea typeface="宋体" panose="02010600030101010101" pitchFamily="2" charset="-122"/>
              </a:rPr>
              <a:t>多路器选择信号的输出真值表</a:t>
            </a:r>
          </a:p>
        </p:txBody>
      </p:sp>
      <p:sp>
        <p:nvSpPr>
          <p:cNvPr id="70752" name="Oval 238">
            <a:extLst>
              <a:ext uri="{FF2B5EF4-FFF2-40B4-BE49-F238E27FC236}">
                <a16:creationId xmlns:a16="http://schemas.microsoft.com/office/drawing/2014/main" id="{5B0137F3-40F5-4C1E-AF36-393EB92725EB}"/>
              </a:ext>
            </a:extLst>
          </p:cNvPr>
          <p:cNvSpPr>
            <a:spLocks noChangeArrowheads="1"/>
          </p:cNvSpPr>
          <p:nvPr/>
        </p:nvSpPr>
        <p:spPr bwMode="auto">
          <a:xfrm>
            <a:off x="4572000" y="3810000"/>
            <a:ext cx="20574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0753" name="Oval 239">
            <a:extLst>
              <a:ext uri="{FF2B5EF4-FFF2-40B4-BE49-F238E27FC236}">
                <a16:creationId xmlns:a16="http://schemas.microsoft.com/office/drawing/2014/main" id="{413B1898-3C3F-458D-90B3-859F116F26C0}"/>
              </a:ext>
            </a:extLst>
          </p:cNvPr>
          <p:cNvSpPr>
            <a:spLocks noChangeArrowheads="1"/>
          </p:cNvSpPr>
          <p:nvPr/>
        </p:nvSpPr>
        <p:spPr bwMode="auto">
          <a:xfrm>
            <a:off x="4572000" y="4951413"/>
            <a:ext cx="20574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0754" name="Oval 240">
            <a:extLst>
              <a:ext uri="{FF2B5EF4-FFF2-40B4-BE49-F238E27FC236}">
                <a16:creationId xmlns:a16="http://schemas.microsoft.com/office/drawing/2014/main" id="{6FAD5F00-9B9A-4B0D-8B6F-D15023A7F844}"/>
              </a:ext>
            </a:extLst>
          </p:cNvPr>
          <p:cNvSpPr>
            <a:spLocks noChangeArrowheads="1"/>
          </p:cNvSpPr>
          <p:nvPr/>
        </p:nvSpPr>
        <p:spPr bwMode="auto">
          <a:xfrm>
            <a:off x="1828800" y="2971800"/>
            <a:ext cx="2057400" cy="3048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0755" name="Oval 241">
            <a:extLst>
              <a:ext uri="{FF2B5EF4-FFF2-40B4-BE49-F238E27FC236}">
                <a16:creationId xmlns:a16="http://schemas.microsoft.com/office/drawing/2014/main" id="{FF4777EA-678A-4174-96AB-5EE277659A59}"/>
              </a:ext>
            </a:extLst>
          </p:cNvPr>
          <p:cNvSpPr>
            <a:spLocks noChangeArrowheads="1"/>
          </p:cNvSpPr>
          <p:nvPr/>
        </p:nvSpPr>
        <p:spPr bwMode="auto">
          <a:xfrm>
            <a:off x="1828800" y="4572000"/>
            <a:ext cx="2057400" cy="3048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0756" name="Oval 242">
            <a:extLst>
              <a:ext uri="{FF2B5EF4-FFF2-40B4-BE49-F238E27FC236}">
                <a16:creationId xmlns:a16="http://schemas.microsoft.com/office/drawing/2014/main" id="{D0DC00BA-480C-4F53-8FD4-9EB6A0DDB523}"/>
              </a:ext>
            </a:extLst>
          </p:cNvPr>
          <p:cNvSpPr>
            <a:spLocks noChangeArrowheads="1"/>
          </p:cNvSpPr>
          <p:nvPr/>
        </p:nvSpPr>
        <p:spPr bwMode="auto">
          <a:xfrm>
            <a:off x="1981200" y="5445125"/>
            <a:ext cx="2057400" cy="3048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0757" name="Line 243">
            <a:extLst>
              <a:ext uri="{FF2B5EF4-FFF2-40B4-BE49-F238E27FC236}">
                <a16:creationId xmlns:a16="http://schemas.microsoft.com/office/drawing/2014/main" id="{A3799ACB-E2E5-40D0-9858-470F78DAAA11}"/>
              </a:ext>
            </a:extLst>
          </p:cNvPr>
          <p:cNvSpPr>
            <a:spLocks noChangeShapeType="1"/>
          </p:cNvSpPr>
          <p:nvPr/>
        </p:nvSpPr>
        <p:spPr bwMode="auto">
          <a:xfrm flipV="1">
            <a:off x="7315200" y="990600"/>
            <a:ext cx="0" cy="48006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0758" name="Text Box 306">
            <a:extLst>
              <a:ext uri="{FF2B5EF4-FFF2-40B4-BE49-F238E27FC236}">
                <a16:creationId xmlns:a16="http://schemas.microsoft.com/office/drawing/2014/main" id="{308849AF-9C4D-41B5-99B4-B217C76F0965}"/>
              </a:ext>
            </a:extLst>
          </p:cNvPr>
          <p:cNvSpPr txBox="1">
            <a:spLocks noChangeArrowheads="1"/>
          </p:cNvSpPr>
          <p:nvPr/>
        </p:nvSpPr>
        <p:spPr bwMode="auto">
          <a:xfrm>
            <a:off x="1522413" y="5867400"/>
            <a:ext cx="9091613"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600" b="1">
                <a:solidFill>
                  <a:srgbClr val="FFFFFF"/>
                </a:solidFill>
                <a:latin typeface="Garamond" panose="02020404030301010803" pitchFamily="18" charset="0"/>
                <a:ea typeface="宋体" panose="02010600030101010101" pitchFamily="2" charset="-122"/>
              </a:rPr>
              <a:t>ADEPEN1=</a:t>
            </a:r>
            <a:r>
              <a:rPr lang="en-US" altLang="zh-CN" sz="1600">
                <a:solidFill>
                  <a:srgbClr val="FFFFFF"/>
                </a:solidFill>
                <a:latin typeface="Garamond" panose="02020404030301010803" pitchFamily="18" charset="0"/>
                <a:ea typeface="宋体" panose="02010600030101010101" pitchFamily="2" charset="-122"/>
              </a:rPr>
              <a:t> </a:t>
            </a:r>
            <a:r>
              <a:rPr lang="zh-CN" altLang="en-US" sz="1600" b="1">
                <a:solidFill>
                  <a:srgbClr val="CCFFFF"/>
                </a:solidFill>
                <a:latin typeface="Garamond" panose="02020404030301010803" pitchFamily="18" charset="0"/>
                <a:ea typeface="宋体" panose="02010600030101010101" pitchFamily="2" charset="-122"/>
              </a:rPr>
              <a:t>(</a:t>
            </a:r>
            <a:r>
              <a:rPr lang="en-US" altLang="zh-CN" sz="1600" b="1">
                <a:solidFill>
                  <a:srgbClr val="FFFF00"/>
                </a:solidFill>
                <a:latin typeface="Garamond" panose="02020404030301010803" pitchFamily="18" charset="0"/>
                <a:ea typeface="宋体" panose="02010600030101010101" pitchFamily="2" charset="-122"/>
              </a:rPr>
              <a:t>EXE</a:t>
            </a:r>
            <a:r>
              <a:rPr lang="zh-CN" altLang="en-US" sz="1600" b="1">
                <a:solidFill>
                  <a:srgbClr val="FFFF00"/>
                </a:solidFill>
                <a:latin typeface="Garamond" panose="02020404030301010803" pitchFamily="18" charset="0"/>
                <a:ea typeface="宋体" panose="02010600030101010101" pitchFamily="2" charset="-122"/>
              </a:rPr>
              <a:t>_rs</a:t>
            </a:r>
            <a:r>
              <a:rPr lang="en-US" altLang="zh-CN" sz="1600" b="1">
                <a:solidFill>
                  <a:srgbClr val="FFFF00"/>
                </a:solidFill>
                <a:latin typeface="Garamond" panose="02020404030301010803" pitchFamily="18" charset="0"/>
                <a:ea typeface="宋体" panose="02010600030101010101" pitchFamily="2" charset="-122"/>
              </a:rPr>
              <a:t>1= =MEM</a:t>
            </a:r>
            <a:r>
              <a:rPr lang="zh-CN" altLang="en-US" sz="1600" b="1">
                <a:solidFill>
                  <a:srgbClr val="FFFF00"/>
                </a:solidFill>
                <a:latin typeface="Garamond" panose="02020404030301010803" pitchFamily="18" charset="0"/>
                <a:ea typeface="宋体" panose="02010600030101010101" pitchFamily="2" charset="-122"/>
              </a:rPr>
              <a:t>_rd</a:t>
            </a:r>
            <a:r>
              <a:rPr lang="zh-CN" altLang="en-US" sz="1600" b="1">
                <a:solidFill>
                  <a:srgbClr val="CCFFFF"/>
                </a:solidFill>
                <a:latin typeface="Garamond" panose="02020404030301010803" pitchFamily="18" charset="0"/>
                <a:ea typeface="宋体" panose="02010600030101010101" pitchFamily="2" charset="-122"/>
              </a:rPr>
              <a:t>)(</a:t>
            </a:r>
            <a:r>
              <a:rPr lang="en-US" altLang="zh-CN" sz="1600" b="1">
                <a:solidFill>
                  <a:srgbClr val="CCFFFF"/>
                </a:solidFill>
                <a:latin typeface="Garamond" panose="02020404030301010803" pitchFamily="18" charset="0"/>
                <a:ea typeface="宋体" panose="02010600030101010101" pitchFamily="2" charset="-122"/>
              </a:rPr>
              <a:t>MEM</a:t>
            </a:r>
            <a:r>
              <a:rPr lang="zh-CN" altLang="en-US" sz="1600" b="1">
                <a:solidFill>
                  <a:srgbClr val="CCFFFF"/>
                </a:solidFill>
                <a:latin typeface="Garamond" panose="02020404030301010803" pitchFamily="18" charset="0"/>
                <a:ea typeface="宋体" panose="02010600030101010101" pitchFamily="2" charset="-122"/>
              </a:rPr>
              <a:t>_WREG</a:t>
            </a:r>
            <a:r>
              <a:rPr lang="en-US" altLang="zh-CN" sz="1600" b="1">
                <a:solidFill>
                  <a:srgbClr val="CCFFFF"/>
                </a:solidFill>
                <a:latin typeface="Garamond" panose="02020404030301010803" pitchFamily="18" charset="0"/>
                <a:ea typeface="宋体" panose="02010600030101010101" pitchFamily="2" charset="-122"/>
              </a:rPr>
              <a:t>= =</a:t>
            </a:r>
            <a:r>
              <a:rPr lang="zh-CN" altLang="en-US" sz="1600" b="1">
                <a:solidFill>
                  <a:srgbClr val="CCFFFF"/>
                </a:solidFill>
                <a:latin typeface="Garamond" panose="02020404030301010803" pitchFamily="18" charset="0"/>
                <a:ea typeface="宋体" panose="02010600030101010101" pitchFamily="2" charset="-122"/>
              </a:rPr>
              <a:t>1)</a:t>
            </a:r>
            <a:r>
              <a:rPr lang="en-US" altLang="zh-CN" sz="1600" b="1">
                <a:solidFill>
                  <a:srgbClr val="CCFFFF"/>
                </a:solidFill>
                <a:latin typeface="Garamond" panose="02020404030301010803" pitchFamily="18" charset="0"/>
                <a:ea typeface="宋体" panose="02010600030101010101" pitchFamily="2" charset="-122"/>
              </a:rPr>
              <a:t>+</a:t>
            </a:r>
            <a:r>
              <a:rPr lang="en-US" altLang="zh-CN" sz="1600" b="1">
                <a:solidFill>
                  <a:srgbClr val="FFFF00"/>
                </a:solidFill>
                <a:latin typeface="Garamond" panose="02020404030301010803" pitchFamily="18" charset="0"/>
                <a:ea typeface="宋体" panose="02010600030101010101" pitchFamily="2" charset="-122"/>
                <a:sym typeface="宋体" panose="02010600030101010101" pitchFamily="2" charset="-122"/>
              </a:rPr>
              <a:t> </a:t>
            </a:r>
            <a:r>
              <a:rPr lang="zh-CN" altLang="en-US" sz="1600" b="1">
                <a:solidFill>
                  <a:srgbClr val="CCFFFF"/>
                </a:solidFill>
                <a:latin typeface="Garamond" panose="02020404030301010803" pitchFamily="18" charset="0"/>
                <a:ea typeface="宋体" panose="02010600030101010101" pitchFamily="2" charset="-122"/>
              </a:rPr>
              <a:t>(</a:t>
            </a:r>
            <a:r>
              <a:rPr lang="en-US" altLang="zh-CN" sz="1600" b="1">
                <a:solidFill>
                  <a:srgbClr val="FFFF00"/>
                </a:solidFill>
                <a:latin typeface="Garamond" panose="02020404030301010803" pitchFamily="18" charset="0"/>
                <a:ea typeface="宋体" panose="02010600030101010101" pitchFamily="2" charset="-122"/>
              </a:rPr>
              <a:t>EXE</a:t>
            </a:r>
            <a:r>
              <a:rPr lang="zh-CN" altLang="en-US" sz="1600" b="1">
                <a:solidFill>
                  <a:srgbClr val="FFFF00"/>
                </a:solidFill>
                <a:latin typeface="Garamond" panose="02020404030301010803" pitchFamily="18" charset="0"/>
                <a:ea typeface="宋体" panose="02010600030101010101" pitchFamily="2" charset="-122"/>
              </a:rPr>
              <a:t>_rs</a:t>
            </a:r>
            <a:r>
              <a:rPr lang="en-US" altLang="zh-CN" sz="1600" b="1">
                <a:solidFill>
                  <a:srgbClr val="FFFF00"/>
                </a:solidFill>
                <a:latin typeface="Garamond" panose="02020404030301010803" pitchFamily="18" charset="0"/>
                <a:ea typeface="宋体" panose="02010600030101010101" pitchFamily="2" charset="-122"/>
              </a:rPr>
              <a:t>1==WB</a:t>
            </a:r>
            <a:r>
              <a:rPr lang="zh-CN" altLang="en-US" sz="1600" b="1">
                <a:solidFill>
                  <a:srgbClr val="FFFF00"/>
                </a:solidFill>
                <a:latin typeface="Garamond" panose="02020404030301010803" pitchFamily="18" charset="0"/>
                <a:ea typeface="宋体" panose="02010600030101010101" pitchFamily="2" charset="-122"/>
              </a:rPr>
              <a:t>_rd</a:t>
            </a:r>
            <a:r>
              <a:rPr lang="zh-CN" altLang="en-US" sz="1600" b="1">
                <a:solidFill>
                  <a:srgbClr val="CCFFFF"/>
                </a:solidFill>
                <a:latin typeface="Garamond" panose="02020404030301010803" pitchFamily="18" charset="0"/>
                <a:ea typeface="宋体" panose="02010600030101010101" pitchFamily="2" charset="-122"/>
              </a:rPr>
              <a:t>)(</a:t>
            </a:r>
            <a:r>
              <a:rPr lang="en-US" altLang="zh-CN" sz="1600" b="1">
                <a:solidFill>
                  <a:srgbClr val="CCFFFF"/>
                </a:solidFill>
                <a:latin typeface="Garamond" panose="02020404030301010803" pitchFamily="18" charset="0"/>
                <a:ea typeface="宋体" panose="02010600030101010101" pitchFamily="2" charset="-122"/>
              </a:rPr>
              <a:t>WB</a:t>
            </a:r>
            <a:r>
              <a:rPr lang="zh-CN" altLang="en-US" sz="1600" b="1">
                <a:solidFill>
                  <a:srgbClr val="CCFFFF"/>
                </a:solidFill>
                <a:latin typeface="Garamond" panose="02020404030301010803" pitchFamily="18" charset="0"/>
                <a:ea typeface="宋体" panose="02010600030101010101" pitchFamily="2" charset="-122"/>
              </a:rPr>
              <a:t>_WREG</a:t>
            </a:r>
            <a:r>
              <a:rPr lang="en-US" altLang="zh-CN" sz="1600" b="1">
                <a:solidFill>
                  <a:srgbClr val="CCFFFF"/>
                </a:solidFill>
                <a:latin typeface="Garamond" panose="02020404030301010803" pitchFamily="18" charset="0"/>
                <a:ea typeface="宋体" panose="02010600030101010101" pitchFamily="2" charset="-122"/>
              </a:rPr>
              <a:t>= =</a:t>
            </a:r>
            <a:r>
              <a:rPr lang="zh-CN" altLang="en-US" sz="1600" b="1">
                <a:solidFill>
                  <a:srgbClr val="CCFFFF"/>
                </a:solidFill>
                <a:latin typeface="Garamond" panose="02020404030301010803" pitchFamily="18" charset="0"/>
                <a:ea typeface="宋体" panose="02010600030101010101" pitchFamily="2" charset="-122"/>
              </a:rPr>
              <a:t>1)</a:t>
            </a:r>
            <a:r>
              <a:rPr lang="en-US" altLang="zh-CN" sz="1600" b="1">
                <a:solidFill>
                  <a:srgbClr val="FFFF00"/>
                </a:solidFill>
                <a:latin typeface="Garamond" panose="02020404030301010803" pitchFamily="18" charset="0"/>
                <a:ea typeface="宋体" panose="02010600030101010101" pitchFamily="2" charset="-122"/>
                <a:sym typeface="宋体" panose="02010600030101010101" pitchFamily="2" charset="-122"/>
              </a:rPr>
              <a:t> </a:t>
            </a:r>
            <a:endParaRPr lang="en-US" altLang="zh-CN" sz="1600">
              <a:solidFill>
                <a:srgbClr val="FFFFFF"/>
              </a:solidFill>
              <a:latin typeface="Garamond" panose="02020404030301010803" pitchFamily="18" charset="0"/>
              <a:ea typeface="宋体" panose="02010600030101010101" pitchFamily="2" charset="-122"/>
            </a:endParaRPr>
          </a:p>
          <a:p>
            <a:pPr fontAlgn="base">
              <a:spcBef>
                <a:spcPct val="50000"/>
              </a:spcBef>
              <a:spcAft>
                <a:spcPct val="0"/>
              </a:spcAft>
            </a:pPr>
            <a:endParaRPr lang="en-US" altLang="zh-CN" sz="1600">
              <a:solidFill>
                <a:srgbClr val="FFFFFF"/>
              </a:solidFill>
              <a:latin typeface="Garamond" panose="02020404030301010803" pitchFamily="18" charset="0"/>
              <a:ea typeface="宋体" panose="02010600030101010101" pitchFamily="2" charset="-122"/>
            </a:endParaRPr>
          </a:p>
        </p:txBody>
      </p:sp>
      <p:sp>
        <p:nvSpPr>
          <p:cNvPr id="70759" name="灯片编号占位符 10">
            <a:extLst>
              <a:ext uri="{FF2B5EF4-FFF2-40B4-BE49-F238E27FC236}">
                <a16:creationId xmlns:a16="http://schemas.microsoft.com/office/drawing/2014/main" id="{1709C9F7-CF12-417B-AA28-EC8BE7CAD2ED}"/>
              </a:ext>
            </a:extLst>
          </p:cNvPr>
          <p:cNvSpPr>
            <a:spLocks noGrp="1" noChangeArrowheads="1"/>
          </p:cNvSpPr>
          <p:nvPr>
            <p:ph type="sldNum" sz="quarter" idx="11"/>
          </p:nvPr>
        </p:nvSpPr>
        <p:spPr>
          <a:xfrm>
            <a:off x="7924800" y="58674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3E6123E6-E6B9-4795-A5DD-5FD1DF7685BD}" type="slidenum">
              <a:rPr lang="en-US" altLang="zh-CN">
                <a:solidFill>
                  <a:srgbClr val="FFFFFF"/>
                </a:solidFill>
                <a:ea typeface="宋体" panose="02010600030101010101" pitchFamily="2" charset="-122"/>
              </a:rPr>
              <a:pPr fontAlgn="base">
                <a:spcBef>
                  <a:spcPct val="0"/>
                </a:spcBef>
                <a:spcAft>
                  <a:spcPct val="0"/>
                </a:spcAft>
              </a:pPr>
              <a:t>403</a:t>
            </a:fld>
            <a:endParaRPr lang="en-US" altLang="zh-CN">
              <a:solidFill>
                <a:srgbClr val="FFFFFF"/>
              </a:solidFill>
              <a:ea typeface="宋体" panose="02010600030101010101" pitchFamily="2" charset="-122"/>
            </a:endParaRPr>
          </a:p>
        </p:txBody>
      </p:sp>
      <p:sp>
        <p:nvSpPr>
          <p:cNvPr id="70760" name="文本框 1">
            <a:extLst>
              <a:ext uri="{FF2B5EF4-FFF2-40B4-BE49-F238E27FC236}">
                <a16:creationId xmlns:a16="http://schemas.microsoft.com/office/drawing/2014/main" id="{83868469-52ED-4F9E-AB2E-8CC6398F6647}"/>
              </a:ext>
            </a:extLst>
          </p:cNvPr>
          <p:cNvSpPr txBox="1">
            <a:spLocks noChangeArrowheads="1"/>
          </p:cNvSpPr>
          <p:nvPr/>
        </p:nvSpPr>
        <p:spPr bwMode="auto">
          <a:xfrm>
            <a:off x="2541588" y="6192838"/>
            <a:ext cx="7901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b="1">
                <a:solidFill>
                  <a:srgbClr val="FF0000"/>
                </a:solidFill>
                <a:latin typeface="宋体" panose="02010600030101010101" pitchFamily="2" charset="-122"/>
                <a:ea typeface="宋体" panose="02010600030101010101" pitchFamily="2" charset="-122"/>
                <a:sym typeface="宋体" panose="02010600030101010101" pitchFamily="2" charset="-122"/>
              </a:rPr>
              <a:t>前面</a:t>
            </a:r>
            <a:r>
              <a:rPr lang="en-US" altLang="zh-CN" b="1">
                <a:solidFill>
                  <a:srgbClr val="FF0000"/>
                </a:solidFill>
                <a:latin typeface="宋体" panose="02010600030101010101" pitchFamily="2" charset="-122"/>
                <a:ea typeface="宋体" panose="02010600030101010101" pitchFamily="2" charset="-122"/>
                <a:sym typeface="宋体" panose="02010600030101010101" pitchFamily="2" charset="-122"/>
              </a:rPr>
              <a:t>42</a:t>
            </a:r>
            <a:r>
              <a:rPr lang="zh-CN" altLang="en-US" b="1">
                <a:solidFill>
                  <a:srgbClr val="FF0000"/>
                </a:solidFill>
                <a:latin typeface="宋体" panose="02010600030101010101" pitchFamily="2" charset="-122"/>
                <a:ea typeface="宋体" panose="02010600030101010101" pitchFamily="2" charset="-122"/>
                <a:sym typeface="宋体" panose="02010600030101010101" pitchFamily="2" charset="-122"/>
              </a:rPr>
              <a:t>页：EXE_A_DEPEN</a:t>
            </a:r>
            <a:r>
              <a:rPr lang="en-US" altLang="zh-CN" b="1">
                <a:solidFill>
                  <a:srgbClr val="FF0000"/>
                </a:solidFill>
                <a:latin typeface="宋体" panose="02010600030101010101" pitchFamily="2" charset="-122"/>
                <a:ea typeface="宋体" panose="02010600030101010101" pitchFamily="2" charset="-122"/>
                <a:sym typeface="宋体" panose="02010600030101010101" pitchFamily="2" charset="-122"/>
              </a:rPr>
              <a:t>=</a:t>
            </a:r>
            <a:r>
              <a:rPr lang="zh-CN" altLang="en-US" b="1">
                <a:solidFill>
                  <a:srgbClr val="FF0000"/>
                </a:solidFill>
                <a:latin typeface="宋体" panose="02010600030101010101" pitchFamily="2" charset="-122"/>
                <a:ea typeface="宋体" panose="02010600030101010101" pitchFamily="2" charset="-122"/>
                <a:sym typeface="宋体" panose="02010600030101010101" pitchFamily="2" charset="-122"/>
              </a:rPr>
              <a:t>(</a:t>
            </a:r>
            <a:r>
              <a:rPr lang="en-US" altLang="zh-CN" b="1">
                <a:solidFill>
                  <a:srgbClr val="FF0000"/>
                </a:solidFill>
                <a:latin typeface="宋体" panose="02010600030101010101" pitchFamily="2" charset="-122"/>
                <a:ea typeface="宋体" panose="02010600030101010101" pitchFamily="2" charset="-122"/>
                <a:sym typeface="宋体" panose="02010600030101010101" pitchFamily="2" charset="-122"/>
              </a:rPr>
              <a:t>I</a:t>
            </a:r>
            <a:r>
              <a:rPr lang="zh-CN" altLang="en-US" b="1">
                <a:solidFill>
                  <a:srgbClr val="FF0000"/>
                </a:solidFill>
                <a:latin typeface="宋体" panose="02010600030101010101" pitchFamily="2" charset="-122"/>
                <a:ea typeface="宋体" panose="02010600030101010101" pitchFamily="2" charset="-122"/>
                <a:sym typeface="宋体" panose="02010600030101010101" pitchFamily="2" charset="-122"/>
              </a:rPr>
              <a:t>D_rs</a:t>
            </a:r>
            <a:r>
              <a:rPr lang="en-US" altLang="zh-CN" b="1">
                <a:solidFill>
                  <a:srgbClr val="FF0000"/>
                </a:solidFill>
                <a:latin typeface="宋体" panose="02010600030101010101" pitchFamily="2" charset="-122"/>
                <a:ea typeface="宋体" panose="02010600030101010101" pitchFamily="2" charset="-122"/>
                <a:sym typeface="宋体" panose="02010600030101010101" pitchFamily="2" charset="-122"/>
              </a:rPr>
              <a:t>1= =</a:t>
            </a:r>
            <a:r>
              <a:rPr lang="zh-CN" altLang="en-US" b="1">
                <a:solidFill>
                  <a:srgbClr val="FF0000"/>
                </a:solidFill>
                <a:latin typeface="宋体" panose="02010600030101010101" pitchFamily="2" charset="-122"/>
                <a:ea typeface="宋体" panose="02010600030101010101" pitchFamily="2" charset="-122"/>
                <a:sym typeface="宋体" panose="02010600030101010101" pitchFamily="2" charset="-122"/>
              </a:rPr>
              <a:t>EXE_rd)(EXE_WREG</a:t>
            </a:r>
            <a:r>
              <a:rPr lang="en-US" altLang="zh-CN" b="1">
                <a:solidFill>
                  <a:srgbClr val="FF0000"/>
                </a:solidFill>
                <a:latin typeface="宋体" panose="02010600030101010101" pitchFamily="2" charset="-122"/>
                <a:ea typeface="宋体" panose="02010600030101010101" pitchFamily="2" charset="-122"/>
                <a:sym typeface="宋体" panose="02010600030101010101" pitchFamily="2" charset="-122"/>
              </a:rPr>
              <a:t>= =</a:t>
            </a:r>
            <a:r>
              <a:rPr lang="zh-CN" altLang="en-US" b="1">
                <a:solidFill>
                  <a:srgbClr val="FF0000"/>
                </a:solidFill>
                <a:latin typeface="宋体" panose="02010600030101010101" pitchFamily="2" charset="-122"/>
                <a:ea typeface="宋体" panose="02010600030101010101" pitchFamily="2" charset="-122"/>
                <a:sym typeface="宋体" panose="02010600030101010101" pitchFamily="2" charset="-122"/>
              </a:rPr>
              <a:t>1)(</a:t>
            </a:r>
            <a:r>
              <a:rPr lang="en-US" altLang="zh-CN" b="1">
                <a:solidFill>
                  <a:srgbClr val="FF0000"/>
                </a:solidFill>
                <a:latin typeface="宋体" panose="02010600030101010101" pitchFamily="2" charset="-122"/>
                <a:ea typeface="宋体" panose="02010600030101010101" pitchFamily="2" charset="-122"/>
                <a:sym typeface="宋体" panose="02010600030101010101" pitchFamily="2" charset="-122"/>
              </a:rPr>
              <a:t>I</a:t>
            </a:r>
            <a:r>
              <a:rPr lang="zh-CN" altLang="en-US" b="1">
                <a:solidFill>
                  <a:srgbClr val="FF0000"/>
                </a:solidFill>
                <a:latin typeface="宋体" panose="02010600030101010101" pitchFamily="2" charset="-122"/>
                <a:ea typeface="宋体" panose="02010600030101010101" pitchFamily="2" charset="-122"/>
                <a:sym typeface="宋体" panose="02010600030101010101" pitchFamily="2" charset="-122"/>
              </a:rPr>
              <a:t>D_rs</a:t>
            </a:r>
            <a:r>
              <a:rPr lang="en-US" altLang="zh-CN" b="1">
                <a:solidFill>
                  <a:srgbClr val="FF0000"/>
                </a:solidFill>
                <a:latin typeface="宋体" panose="02010600030101010101" pitchFamily="2" charset="-122"/>
                <a:ea typeface="宋体" panose="02010600030101010101" pitchFamily="2" charset="-122"/>
                <a:sym typeface="宋体" panose="02010600030101010101" pitchFamily="2" charset="-122"/>
              </a:rPr>
              <a:t>1I</a:t>
            </a:r>
            <a:r>
              <a:rPr lang="zh-CN" altLang="en-US" b="1">
                <a:solidFill>
                  <a:srgbClr val="FF0000"/>
                </a:solidFill>
                <a:latin typeface="宋体" panose="02010600030101010101" pitchFamily="2" charset="-122"/>
                <a:ea typeface="宋体" panose="02010600030101010101" pitchFamily="2" charset="-122"/>
                <a:sym typeface="宋体" panose="02010600030101010101" pitchFamily="2" charset="-122"/>
              </a:rPr>
              <a:t>sReg)</a:t>
            </a:r>
          </a:p>
        </p:txBody>
      </p:sp>
      <p:sp>
        <p:nvSpPr>
          <p:cNvPr id="70761" name="TextBox 11">
            <a:extLst>
              <a:ext uri="{FF2B5EF4-FFF2-40B4-BE49-F238E27FC236}">
                <a16:creationId xmlns:a16="http://schemas.microsoft.com/office/drawing/2014/main" id="{9073E69C-5030-4B4F-9771-494FCFFFE009}"/>
              </a:ext>
            </a:extLst>
          </p:cNvPr>
          <p:cNvSpPr txBox="1">
            <a:spLocks noChangeArrowheads="1"/>
          </p:cNvSpPr>
          <p:nvPr/>
        </p:nvSpPr>
        <p:spPr bwMode="auto">
          <a:xfrm>
            <a:off x="5383213" y="6507164"/>
            <a:ext cx="4267200" cy="369887"/>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FFFFFF"/>
                </a:solidFill>
                <a:latin typeface="Garamond" panose="02020404030301010803" pitchFamily="18" charset="0"/>
                <a:ea typeface="宋体" panose="02010600030101010101" pitchFamily="2" charset="-122"/>
              </a:rPr>
              <a:t>后图中没有画出表中的什么控制信号？</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3245" name="Group 237">
            <a:extLst>
              <a:ext uri="{FF2B5EF4-FFF2-40B4-BE49-F238E27FC236}">
                <a16:creationId xmlns:a16="http://schemas.microsoft.com/office/drawing/2014/main" id="{AC39467B-C646-4465-9651-E6B6A0BA1DAE}"/>
              </a:ext>
            </a:extLst>
          </p:cNvPr>
          <p:cNvGraphicFramePr>
            <a:graphicFrameLocks noGrp="1"/>
          </p:cNvGraphicFramePr>
          <p:nvPr/>
        </p:nvGraphicFramePr>
        <p:xfrm>
          <a:off x="1676400" y="914400"/>
          <a:ext cx="8839200" cy="4883150"/>
        </p:xfrm>
        <a:graphic>
          <a:graphicData uri="http://schemas.openxmlformats.org/drawingml/2006/table">
            <a:tbl>
              <a:tblPr/>
              <a:tblGrid>
                <a:gridCol w="1311275">
                  <a:extLst>
                    <a:ext uri="{9D8B030D-6E8A-4147-A177-3AD203B41FA5}">
                      <a16:colId xmlns:a16="http://schemas.microsoft.com/office/drawing/2014/main" val="20000"/>
                    </a:ext>
                  </a:extLst>
                </a:gridCol>
                <a:gridCol w="1309688">
                  <a:extLst>
                    <a:ext uri="{9D8B030D-6E8A-4147-A177-3AD203B41FA5}">
                      <a16:colId xmlns:a16="http://schemas.microsoft.com/office/drawing/2014/main" val="20001"/>
                    </a:ext>
                  </a:extLst>
                </a:gridCol>
                <a:gridCol w="1235075">
                  <a:extLst>
                    <a:ext uri="{9D8B030D-6E8A-4147-A177-3AD203B41FA5}">
                      <a16:colId xmlns:a16="http://schemas.microsoft.com/office/drawing/2014/main" val="20002"/>
                    </a:ext>
                  </a:extLst>
                </a:gridCol>
                <a:gridCol w="1766887">
                  <a:extLst>
                    <a:ext uri="{9D8B030D-6E8A-4147-A177-3AD203B41FA5}">
                      <a16:colId xmlns:a16="http://schemas.microsoft.com/office/drawing/2014/main" val="20003"/>
                    </a:ext>
                  </a:extLst>
                </a:gridCol>
                <a:gridCol w="1089025">
                  <a:extLst>
                    <a:ext uri="{9D8B030D-6E8A-4147-A177-3AD203B41FA5}">
                      <a16:colId xmlns:a16="http://schemas.microsoft.com/office/drawing/2014/main" val="20004"/>
                    </a:ext>
                  </a:extLst>
                </a:gridCol>
                <a:gridCol w="998855">
                  <a:extLst>
                    <a:ext uri="{9D8B030D-6E8A-4147-A177-3AD203B41FA5}">
                      <a16:colId xmlns:a16="http://schemas.microsoft.com/office/drawing/2014/main" val="20005"/>
                    </a:ext>
                  </a:extLst>
                </a:gridCol>
                <a:gridCol w="1128395">
                  <a:extLst>
                    <a:ext uri="{9D8B030D-6E8A-4147-A177-3AD203B41FA5}">
                      <a16:colId xmlns:a16="http://schemas.microsoft.com/office/drawing/2014/main" val="20006"/>
                    </a:ext>
                  </a:extLst>
                </a:gridCol>
              </a:tblGrid>
              <a:tr h="414365">
                <a:tc gridSpan="4">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黑体" panose="02010609060101010101" charset="-122"/>
                          <a:ea typeface="黑体" panose="02010609060101010101" charset="-122"/>
                          <a:sym typeface="宋体" panose="02010600030101010101" pitchFamily="2" charset="-122"/>
                        </a:rPr>
                        <a:t>输入</a:t>
                      </a:r>
                    </a:p>
                  </a:txBody>
                  <a:tcPr marT="45723" marB="45723"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hMerge="1">
                  <a:txBody>
                    <a:bodyPr/>
                    <a:lstStyle/>
                    <a:p>
                      <a:endParaRPr lang="zh-CN"/>
                    </a:p>
                  </a:txBody>
                  <a:tcPr/>
                </a:tc>
                <a:tc hMerge="1">
                  <a:txBody>
                    <a:bodyPr/>
                    <a:lstStyle/>
                    <a:p>
                      <a:endParaRPr lang="zh-CN"/>
                    </a:p>
                  </a:txBody>
                  <a:tcPr/>
                </a:tc>
                <a:tc hMerge="1">
                  <a:txBody>
                    <a:bodyPr/>
                    <a:lstStyle/>
                    <a:p>
                      <a:endParaRPr lang="zh-CN"/>
                    </a:p>
                  </a:txBody>
                  <a:tcPr/>
                </a:tc>
                <a:tc gridSpan="3">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outerShdw blurRad="38100" dist="38100" dir="2700000" algn="tl">
                              <a:srgbClr val="000000"/>
                            </a:outerShdw>
                          </a:effectLst>
                          <a:latin typeface="黑体" panose="02010609060101010101" charset="-122"/>
                          <a:ea typeface="黑体" panose="02010609060101010101" charset="-122"/>
                          <a:sym typeface="宋体" panose="02010600030101010101" pitchFamily="2" charset="-122"/>
                        </a:rPr>
                        <a:t>输出</a:t>
                      </a:r>
                    </a:p>
                  </a:txBody>
                  <a:tcPr marT="45723" marB="45723"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755699">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MEM_WREG</a:t>
                      </a:r>
                    </a:p>
                  </a:txBody>
                  <a:tcPr marT="45723" marB="45723" anchor="ctr" horzOverflow="overflow">
                    <a:lnL>
                      <a:noFill/>
                    </a:lnL>
                    <a:lnR w="9525"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FF00"/>
                          </a:solidFill>
                          <a:effectLst/>
                          <a:latin typeface="黑体" panose="02010609060101010101" charset="-122"/>
                          <a:ea typeface="黑体" panose="02010609060101010101" charset="-122"/>
                          <a:sym typeface="宋体" panose="02010600030101010101" pitchFamily="2" charset="-122"/>
                        </a:rPr>
                        <a:t>EXE_rs1= =MEM_rd</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WB_WREG</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FF00"/>
                          </a:solidFill>
                          <a:effectLst/>
                          <a:latin typeface="黑体" panose="02010609060101010101" charset="-122"/>
                          <a:ea typeface="黑体" panose="02010609060101010101" charset="-122"/>
                          <a:sym typeface="宋体" panose="02010600030101010101" pitchFamily="2" charset="-122"/>
                        </a:rPr>
                        <a:t>EXE_rs1= =WB_rd</a:t>
                      </a:r>
                    </a:p>
                  </a:txBody>
                  <a:tcPr marT="45723" marB="45723" anchor="ctr" horzOverflow="overflow">
                    <a:lnL w="9525"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ADEPEN1</a:t>
                      </a:r>
                    </a:p>
                  </a:txBody>
                  <a:tcPr marT="45723" marB="45723" anchor="ctr" horzOverflow="overflow">
                    <a:lnL w="63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ADEPEN0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ALU</a:t>
                      </a:r>
                      <a:r>
                        <a:rPr kumimoji="0" lang="zh-CN" altLang="en-US"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输入</a:t>
                      </a:r>
                    </a:p>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选择</a:t>
                      </a: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(A</a:t>
                      </a:r>
                      <a:r>
                        <a:rPr kumimoji="0" lang="zh-CN"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端</a:t>
                      </a: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a:t>
                      </a:r>
                    </a:p>
                  </a:txBody>
                  <a:tcPr marT="45723" marB="45723" anchor="ctr" horzOverflow="overflow">
                    <a:lnL w="9525"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1"/>
                  </a:ext>
                </a:extLst>
              </a:tr>
              <a:tr h="414365">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x</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X</a:t>
                      </a:r>
                    </a:p>
                  </a:txBody>
                  <a:tcPr marT="45723" marB="45723" anchor="ctr" horzOverflow="overflow">
                    <a:lnL w="9525"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63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A</a:t>
                      </a:r>
                    </a:p>
                  </a:txBody>
                  <a:tcPr marT="45723" marB="45723" anchor="ct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2"/>
                  </a:ext>
                </a:extLst>
              </a:tr>
              <a:tr h="414365">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723" marB="45723" anchor="ctr" horzOverflow="overflow">
                    <a:lnL w="9525"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63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A</a:t>
                      </a:r>
                    </a:p>
                  </a:txBody>
                  <a:tcPr marT="45723" marB="45723" anchor="ct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3"/>
                  </a:ext>
                </a:extLst>
              </a:tr>
              <a:tr h="442941">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FF0000"/>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FF0000"/>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X</a:t>
                      </a:r>
                    </a:p>
                  </a:txBody>
                  <a:tcPr marT="45723" marB="45723" anchor="ctr" horzOverflow="overflow">
                    <a:lnL w="9525"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63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MEM_R</a:t>
                      </a:r>
                    </a:p>
                  </a:txBody>
                  <a:tcPr marT="45723" marB="45723" anchor="ct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4"/>
                  </a:ext>
                </a:extLst>
              </a:tr>
              <a:tr h="414365">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63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A</a:t>
                      </a:r>
                    </a:p>
                  </a:txBody>
                  <a:tcPr marT="45723" marB="45723" anchor="ct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5"/>
                  </a:ext>
                </a:extLst>
              </a:tr>
              <a:tr h="396265">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X</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63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WB_C</a:t>
                      </a:r>
                    </a:p>
                  </a:txBody>
                  <a:tcPr marT="45723" marB="45723" anchor="ct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6"/>
                  </a:ext>
                </a:extLst>
              </a:tr>
              <a:tr h="396265">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63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A</a:t>
                      </a:r>
                    </a:p>
                  </a:txBody>
                  <a:tcPr marT="45723" marB="45723" anchor="ct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7"/>
                  </a:ext>
                </a:extLst>
              </a:tr>
              <a:tr h="398489">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FF0000"/>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FF0000"/>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63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MEM_R</a:t>
                      </a:r>
                    </a:p>
                  </a:txBody>
                  <a:tcPr marT="45723" marB="45723" anchor="ct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8"/>
                  </a:ext>
                </a:extLst>
              </a:tr>
              <a:tr h="439766">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63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WB_C</a:t>
                      </a:r>
                    </a:p>
                  </a:txBody>
                  <a:tcPr marT="45723" marB="45723" anchor="ct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9"/>
                  </a:ext>
                </a:extLst>
              </a:tr>
              <a:tr h="396265">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9525"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723" marB="45723" anchor="ctr" horzOverflow="overflow">
                    <a:lnL w="63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MEM_R</a:t>
                      </a:r>
                    </a:p>
                  </a:txBody>
                  <a:tcPr marT="45723" marB="45723" anchor="ct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10"/>
                  </a:ext>
                </a:extLst>
              </a:tr>
            </a:tbl>
          </a:graphicData>
        </a:graphic>
      </p:graphicFrame>
      <p:sp>
        <p:nvSpPr>
          <p:cNvPr id="71775" name="Text Box 232">
            <a:extLst>
              <a:ext uri="{FF2B5EF4-FFF2-40B4-BE49-F238E27FC236}">
                <a16:creationId xmlns:a16="http://schemas.microsoft.com/office/drawing/2014/main" id="{496BA959-796E-4D15-BFFB-510F571FE971}"/>
              </a:ext>
            </a:extLst>
          </p:cNvPr>
          <p:cNvSpPr txBox="1">
            <a:spLocks noChangeArrowheads="1"/>
          </p:cNvSpPr>
          <p:nvPr/>
        </p:nvSpPr>
        <p:spPr bwMode="auto">
          <a:xfrm>
            <a:off x="1754188" y="315913"/>
            <a:ext cx="8697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CCFFFF"/>
                </a:solidFill>
                <a:latin typeface="Arial" panose="020B0604020202020204" pitchFamily="34" charset="0"/>
                <a:ea typeface="宋体" panose="02010600030101010101" pitchFamily="2" charset="-122"/>
              </a:rPr>
              <a:t>表</a:t>
            </a:r>
            <a:r>
              <a:rPr lang="en-US" altLang="en-US" sz="2400" b="1">
                <a:solidFill>
                  <a:srgbClr val="CCFFFF"/>
                </a:solidFill>
                <a:latin typeface="Arial" panose="020B0604020202020204" pitchFamily="34" charset="0"/>
                <a:ea typeface="宋体" panose="02010600030101010101" pitchFamily="2" charset="-122"/>
              </a:rPr>
              <a:t>3-3.</a:t>
            </a:r>
            <a:r>
              <a:rPr lang="en-US" altLang="zh-CN" sz="2400" b="1">
                <a:solidFill>
                  <a:srgbClr val="CCFFFF"/>
                </a:solidFill>
                <a:latin typeface="Arial" panose="020B0604020202020204" pitchFamily="34" charset="0"/>
                <a:ea typeface="宋体" panose="02010600030101010101" pitchFamily="2" charset="-122"/>
              </a:rPr>
              <a:t>5</a:t>
            </a:r>
            <a:r>
              <a:rPr lang="en-US" altLang="zh-CN" sz="2400" b="1">
                <a:solidFill>
                  <a:srgbClr val="FFFF00"/>
                </a:solidFill>
                <a:latin typeface="Arial" panose="020B0604020202020204" pitchFamily="34" charset="0"/>
                <a:ea typeface="宋体" panose="02010600030101010101" pitchFamily="2" charset="-122"/>
              </a:rPr>
              <a:t>   ALU A</a:t>
            </a:r>
            <a:r>
              <a:rPr lang="zh-CN" altLang="en-US" sz="2400" b="1">
                <a:solidFill>
                  <a:srgbClr val="FFFF00"/>
                </a:solidFill>
                <a:latin typeface="Arial" panose="020B0604020202020204" pitchFamily="34" charset="0"/>
                <a:ea typeface="宋体" panose="02010600030101010101" pitchFamily="2" charset="-122"/>
              </a:rPr>
              <a:t>端（</a:t>
            </a:r>
            <a:r>
              <a:rPr lang="en-US" altLang="zh-CN" sz="2400" b="1">
                <a:solidFill>
                  <a:srgbClr val="FFFF00"/>
                </a:solidFill>
                <a:latin typeface="Arial" panose="020B0604020202020204" pitchFamily="34" charset="0"/>
                <a:ea typeface="宋体" panose="02010600030101010101" pitchFamily="2" charset="-122"/>
              </a:rPr>
              <a:t>ADEPEN</a:t>
            </a:r>
            <a:r>
              <a:rPr lang="zh-CN" altLang="en-US" sz="2400" b="1">
                <a:solidFill>
                  <a:srgbClr val="FFFF00"/>
                </a:solidFill>
                <a:latin typeface="Arial" panose="020B0604020202020204" pitchFamily="34" charset="0"/>
                <a:ea typeface="宋体" panose="02010600030101010101" pitchFamily="2" charset="-122"/>
              </a:rPr>
              <a:t>）</a:t>
            </a:r>
            <a:r>
              <a:rPr lang="zh-CN" altLang="en-US" sz="2400" b="1">
                <a:solidFill>
                  <a:srgbClr val="CCFFFF"/>
                </a:solidFill>
                <a:latin typeface="Arial" panose="020B0604020202020204" pitchFamily="34" charset="0"/>
                <a:ea typeface="宋体" panose="02010600030101010101" pitchFamily="2" charset="-122"/>
              </a:rPr>
              <a:t>多路器选择信号的输出真值表</a:t>
            </a:r>
          </a:p>
        </p:txBody>
      </p:sp>
      <p:sp>
        <p:nvSpPr>
          <p:cNvPr id="71776" name="Oval 238">
            <a:extLst>
              <a:ext uri="{FF2B5EF4-FFF2-40B4-BE49-F238E27FC236}">
                <a16:creationId xmlns:a16="http://schemas.microsoft.com/office/drawing/2014/main" id="{502CAD3D-0689-4D51-B27F-B4BFE023AD25}"/>
              </a:ext>
            </a:extLst>
          </p:cNvPr>
          <p:cNvSpPr>
            <a:spLocks noChangeArrowheads="1"/>
          </p:cNvSpPr>
          <p:nvPr/>
        </p:nvSpPr>
        <p:spPr bwMode="auto">
          <a:xfrm>
            <a:off x="4572000" y="3810000"/>
            <a:ext cx="20574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1777" name="Oval 239">
            <a:extLst>
              <a:ext uri="{FF2B5EF4-FFF2-40B4-BE49-F238E27FC236}">
                <a16:creationId xmlns:a16="http://schemas.microsoft.com/office/drawing/2014/main" id="{397A18E2-553E-454C-A9BF-6516B072D972}"/>
              </a:ext>
            </a:extLst>
          </p:cNvPr>
          <p:cNvSpPr>
            <a:spLocks noChangeArrowheads="1"/>
          </p:cNvSpPr>
          <p:nvPr/>
        </p:nvSpPr>
        <p:spPr bwMode="auto">
          <a:xfrm>
            <a:off x="4572000" y="4951413"/>
            <a:ext cx="20574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1778" name="Oval 240">
            <a:extLst>
              <a:ext uri="{FF2B5EF4-FFF2-40B4-BE49-F238E27FC236}">
                <a16:creationId xmlns:a16="http://schemas.microsoft.com/office/drawing/2014/main" id="{1B8386DD-FC83-456D-89EF-E1871F4B1677}"/>
              </a:ext>
            </a:extLst>
          </p:cNvPr>
          <p:cNvSpPr>
            <a:spLocks noChangeArrowheads="1"/>
          </p:cNvSpPr>
          <p:nvPr/>
        </p:nvSpPr>
        <p:spPr bwMode="auto">
          <a:xfrm>
            <a:off x="1828800" y="2971800"/>
            <a:ext cx="2057400" cy="3048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1779" name="Oval 241">
            <a:extLst>
              <a:ext uri="{FF2B5EF4-FFF2-40B4-BE49-F238E27FC236}">
                <a16:creationId xmlns:a16="http://schemas.microsoft.com/office/drawing/2014/main" id="{89311CA3-912E-4049-9866-E9FAFA00F9D4}"/>
              </a:ext>
            </a:extLst>
          </p:cNvPr>
          <p:cNvSpPr>
            <a:spLocks noChangeArrowheads="1"/>
          </p:cNvSpPr>
          <p:nvPr/>
        </p:nvSpPr>
        <p:spPr bwMode="auto">
          <a:xfrm>
            <a:off x="1828800" y="4572000"/>
            <a:ext cx="2057400" cy="3048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1780" name="Oval 242">
            <a:extLst>
              <a:ext uri="{FF2B5EF4-FFF2-40B4-BE49-F238E27FC236}">
                <a16:creationId xmlns:a16="http://schemas.microsoft.com/office/drawing/2014/main" id="{A3374516-6D65-4DC5-B0B0-36009A100F75}"/>
              </a:ext>
            </a:extLst>
          </p:cNvPr>
          <p:cNvSpPr>
            <a:spLocks noChangeArrowheads="1"/>
          </p:cNvSpPr>
          <p:nvPr/>
        </p:nvSpPr>
        <p:spPr bwMode="auto">
          <a:xfrm>
            <a:off x="1981200" y="5445125"/>
            <a:ext cx="2057400" cy="3048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1781" name="Line 243">
            <a:extLst>
              <a:ext uri="{FF2B5EF4-FFF2-40B4-BE49-F238E27FC236}">
                <a16:creationId xmlns:a16="http://schemas.microsoft.com/office/drawing/2014/main" id="{FD105F40-1DE4-4417-BA11-81DD6511B2D6}"/>
              </a:ext>
            </a:extLst>
          </p:cNvPr>
          <p:cNvSpPr>
            <a:spLocks noChangeShapeType="1"/>
          </p:cNvSpPr>
          <p:nvPr/>
        </p:nvSpPr>
        <p:spPr bwMode="auto">
          <a:xfrm flipV="1">
            <a:off x="7315200" y="990600"/>
            <a:ext cx="0" cy="48006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1782" name="灯片编号占位符 10">
            <a:extLst>
              <a:ext uri="{FF2B5EF4-FFF2-40B4-BE49-F238E27FC236}">
                <a16:creationId xmlns:a16="http://schemas.microsoft.com/office/drawing/2014/main" id="{F3D7CA1A-AD97-4847-A3EE-2902D7AE7CF6}"/>
              </a:ext>
            </a:extLst>
          </p:cNvPr>
          <p:cNvSpPr>
            <a:spLocks noGrp="1" noChangeArrowheads="1"/>
          </p:cNvSpPr>
          <p:nvPr>
            <p:ph type="sldNum" sz="quarter" idx="11"/>
          </p:nvPr>
        </p:nvSpPr>
        <p:spPr>
          <a:xfrm>
            <a:off x="7924800" y="58674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C3BDEACE-0B2F-4FB3-91C4-D118A4F35436}" type="slidenum">
              <a:rPr lang="en-US" altLang="zh-CN">
                <a:solidFill>
                  <a:srgbClr val="FFFFFF"/>
                </a:solidFill>
                <a:ea typeface="宋体" panose="02010600030101010101" pitchFamily="2" charset="-122"/>
              </a:rPr>
              <a:pPr fontAlgn="base">
                <a:spcBef>
                  <a:spcPct val="0"/>
                </a:spcBef>
                <a:spcAft>
                  <a:spcPct val="0"/>
                </a:spcAft>
              </a:pPr>
              <a:t>404</a:t>
            </a:fld>
            <a:endParaRPr lang="en-US" altLang="zh-CN">
              <a:solidFill>
                <a:srgbClr val="FFFFFF"/>
              </a:solidFill>
              <a:ea typeface="宋体" panose="02010600030101010101" pitchFamily="2" charset="-122"/>
            </a:endParaRPr>
          </a:p>
        </p:txBody>
      </p:sp>
      <p:sp>
        <p:nvSpPr>
          <p:cNvPr id="71783" name="文本框 2">
            <a:extLst>
              <a:ext uri="{FF2B5EF4-FFF2-40B4-BE49-F238E27FC236}">
                <a16:creationId xmlns:a16="http://schemas.microsoft.com/office/drawing/2014/main" id="{424F225B-C3C1-422D-849B-5DFA19FA91E2}"/>
              </a:ext>
            </a:extLst>
          </p:cNvPr>
          <p:cNvSpPr txBox="1">
            <a:spLocks noChangeArrowheads="1"/>
          </p:cNvSpPr>
          <p:nvPr/>
        </p:nvSpPr>
        <p:spPr bwMode="auto">
          <a:xfrm>
            <a:off x="1676401" y="5973763"/>
            <a:ext cx="86915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注意，</a:t>
            </a:r>
            <a:r>
              <a:rPr lang="zh-CN" altLang="en-US" b="1">
                <a:solidFill>
                  <a:srgbClr val="FFFFFF"/>
                </a:solidFill>
                <a:latin typeface="宋体" panose="02010600030101010101" pitchFamily="2" charset="-122"/>
                <a:ea typeface="宋体" panose="02010600030101010101" pitchFamily="2" charset="-122"/>
                <a:sym typeface="宋体" panose="02010600030101010101" pitchFamily="2" charset="-122"/>
              </a:rPr>
              <a:t>表中忽略了</a:t>
            </a:r>
            <a:r>
              <a:rPr lang="en-US" altLang="zh-CN" b="1">
                <a:solidFill>
                  <a:srgbClr val="FFC000"/>
                </a:solidFill>
                <a:latin typeface="宋体" panose="02010600030101010101" pitchFamily="2" charset="-122"/>
                <a:ea typeface="宋体" panose="02010600030101010101" pitchFamily="2" charset="-122"/>
                <a:sym typeface="宋体" panose="02010600030101010101" pitchFamily="2" charset="-122"/>
              </a:rPr>
              <a:t>EXE_rs1IsReg</a:t>
            </a:r>
            <a:r>
              <a:rPr lang="zh-CN" altLang="en-US" b="1">
                <a:solidFill>
                  <a:srgbClr val="FFC000"/>
                </a:solidFill>
                <a:latin typeface="宋体" panose="02010600030101010101" pitchFamily="2" charset="-122"/>
                <a:ea typeface="宋体" panose="02010600030101010101" pitchFamily="2" charset="-122"/>
                <a:sym typeface="宋体" panose="02010600030101010101" pitchFamily="2" charset="-122"/>
              </a:rPr>
              <a:t>（用于排除转移指令）</a:t>
            </a:r>
            <a:r>
              <a:rPr lang="zh-CN" altLang="en-US" b="1">
                <a:solidFill>
                  <a:srgbClr val="CCFFFF"/>
                </a:solidFill>
                <a:latin typeface="宋体" panose="02010600030101010101" pitchFamily="2" charset="-122"/>
                <a:ea typeface="宋体" panose="02010600030101010101" pitchFamily="2" charset="-122"/>
                <a:sym typeface="宋体" panose="02010600030101010101" pitchFamily="2" charset="-122"/>
              </a:rPr>
              <a:t>，这是因为除了转移指令，所有其它指令的</a:t>
            </a:r>
            <a:r>
              <a:rPr lang="en-US" altLang="zh-CN" b="1">
                <a:solidFill>
                  <a:srgbClr val="CCFFFF"/>
                </a:solidFill>
                <a:latin typeface="宋体" panose="02010600030101010101" pitchFamily="2" charset="-122"/>
                <a:ea typeface="宋体" panose="02010600030101010101" pitchFamily="2" charset="-122"/>
                <a:sym typeface="宋体" panose="02010600030101010101" pitchFamily="2" charset="-122"/>
              </a:rPr>
              <a:t>rs1</a:t>
            </a:r>
            <a:r>
              <a:rPr lang="zh-CN" altLang="en-US" b="1">
                <a:solidFill>
                  <a:srgbClr val="CCFFFF"/>
                </a:solidFill>
                <a:latin typeface="宋体" panose="02010600030101010101" pitchFamily="2" charset="-122"/>
                <a:ea typeface="宋体" panose="02010600030101010101" pitchFamily="2" charset="-122"/>
                <a:sym typeface="宋体" panose="02010600030101010101" pitchFamily="2" charset="-122"/>
              </a:rPr>
              <a:t>的位置均是寄存器描述符，而转移指令在</a:t>
            </a:r>
            <a:r>
              <a:rPr lang="en-US" altLang="zh-CN" b="1">
                <a:solidFill>
                  <a:srgbClr val="CCFFFF"/>
                </a:solidFill>
                <a:latin typeface="宋体" panose="02010600030101010101" pitchFamily="2" charset="-122"/>
                <a:ea typeface="宋体" panose="02010600030101010101" pitchFamily="2" charset="-122"/>
                <a:sym typeface="宋体" panose="02010600030101010101" pitchFamily="2" charset="-122"/>
              </a:rPr>
              <a:t>EXE</a:t>
            </a:r>
            <a:r>
              <a:rPr lang="zh-CN" altLang="en-US" b="1">
                <a:solidFill>
                  <a:srgbClr val="CCFFFF"/>
                </a:solidFill>
                <a:latin typeface="宋体" panose="02010600030101010101" pitchFamily="2" charset="-122"/>
                <a:ea typeface="宋体" panose="02010600030101010101" pitchFamily="2" charset="-122"/>
                <a:sym typeface="宋体" panose="02010600030101010101" pitchFamily="2" charset="-122"/>
              </a:rPr>
              <a:t>级是不做任何操作</a:t>
            </a:r>
            <a:endParaRPr lang="zh-CN" altLang="en-US">
              <a:solidFill>
                <a:srgbClr val="FFFFFF"/>
              </a:solidFill>
              <a:latin typeface="Garamond" panose="02020404030301010803" pitchFamily="18" charset="0"/>
              <a:ea typeface="宋体" panose="02010600030101010101" pitchFamily="2" charset="-122"/>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Text Box 2">
            <a:extLst>
              <a:ext uri="{FF2B5EF4-FFF2-40B4-BE49-F238E27FC236}">
                <a16:creationId xmlns:a16="http://schemas.microsoft.com/office/drawing/2014/main" id="{AA91DBAB-500F-4013-88F2-B9ACB78195CD}"/>
              </a:ext>
            </a:extLst>
          </p:cNvPr>
          <p:cNvSpPr txBox="1">
            <a:spLocks noChangeArrowheads="1"/>
          </p:cNvSpPr>
          <p:nvPr/>
        </p:nvSpPr>
        <p:spPr bwMode="auto">
          <a:xfrm>
            <a:off x="2133600" y="92076"/>
            <a:ext cx="80660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前图</a:t>
            </a:r>
            <a:r>
              <a:rPr lang="en-US" altLang="en-US" b="1">
                <a:solidFill>
                  <a:srgbClr val="CCFFFF"/>
                </a:solidFill>
                <a:latin typeface="Arial" panose="020B0604020202020204" pitchFamily="34" charset="0"/>
                <a:ea typeface="宋体" panose="02010600030101010101" pitchFamily="2" charset="-122"/>
              </a:rPr>
              <a:t>3-3.</a:t>
            </a:r>
            <a:r>
              <a:rPr lang="zh-CN" altLang="en-US" b="1">
                <a:solidFill>
                  <a:srgbClr val="CCFFFF"/>
                </a:solidFill>
                <a:latin typeface="Arial" panose="020B0604020202020204" pitchFamily="34" charset="0"/>
                <a:ea typeface="宋体" panose="02010600030101010101" pitchFamily="2" charset="-122"/>
              </a:rPr>
              <a:t>3</a:t>
            </a:r>
            <a:r>
              <a:rPr lang="en-US" altLang="zh-CN" b="1">
                <a:solidFill>
                  <a:srgbClr val="CCFFFF"/>
                </a:solidFill>
                <a:latin typeface="Arial" panose="020B0604020202020204" pitchFamily="34" charset="0"/>
                <a:ea typeface="宋体" panose="02010600030101010101" pitchFamily="2" charset="-122"/>
              </a:rPr>
              <a:t>7</a:t>
            </a:r>
            <a:r>
              <a:rPr lang="zh-CN" altLang="en-US" b="1">
                <a:solidFill>
                  <a:srgbClr val="CCFFFF"/>
                </a:solidFill>
                <a:latin typeface="Arial" panose="020B0604020202020204" pitchFamily="34" charset="0"/>
                <a:ea typeface="宋体" panose="02010600030101010101" pitchFamily="2" charset="-122"/>
              </a:rPr>
              <a:t>  内部前推</a:t>
            </a:r>
            <a:r>
              <a:rPr lang="en-US" altLang="zh-CN" b="1">
                <a:solidFill>
                  <a:srgbClr val="CCFFFF"/>
                </a:solidFill>
                <a:latin typeface="Arial" panose="020B0604020202020204" pitchFamily="34" charset="0"/>
                <a:ea typeface="宋体" panose="02010600030101010101" pitchFamily="2" charset="-122"/>
              </a:rPr>
              <a:t>——</a:t>
            </a:r>
            <a:r>
              <a:rPr lang="zh-CN" altLang="en-US" b="1">
                <a:solidFill>
                  <a:srgbClr val="CCFFFF"/>
                </a:solidFill>
                <a:latin typeface="Arial" panose="020B0604020202020204" pitchFamily="34" charset="0"/>
                <a:ea typeface="宋体" panose="02010600030101010101" pitchFamily="2" charset="-122"/>
              </a:rPr>
              <a:t>CC4周期，</a:t>
            </a:r>
            <a:r>
              <a:rPr lang="zh-CN" altLang="en-US" b="1">
                <a:solidFill>
                  <a:srgbClr val="FFCC00"/>
                </a:solidFill>
                <a:latin typeface="Arial" panose="020B0604020202020204" pitchFamily="34" charset="0"/>
                <a:ea typeface="宋体" panose="02010600030101010101" pitchFamily="2" charset="-122"/>
              </a:rPr>
              <a:t>add结果</a:t>
            </a:r>
            <a:r>
              <a:rPr lang="en-US" altLang="zh-CN" b="1">
                <a:solidFill>
                  <a:srgbClr val="FFCC00"/>
                </a:solidFill>
                <a:latin typeface="Arial" panose="020B0604020202020204" pitchFamily="34" charset="0"/>
                <a:ea typeface="宋体" panose="02010600030101010101" pitchFamily="2" charset="-122"/>
              </a:rPr>
              <a:t>r1</a:t>
            </a:r>
            <a:r>
              <a:rPr lang="zh-CN" altLang="en-US" b="1">
                <a:solidFill>
                  <a:srgbClr val="CCFFFF"/>
                </a:solidFill>
                <a:latin typeface="Arial" panose="020B0604020202020204" pitchFamily="34" charset="0"/>
                <a:ea typeface="宋体" panose="02010600030101010101" pitchFamily="2" charset="-122"/>
              </a:rPr>
              <a:t>在</a:t>
            </a:r>
            <a:r>
              <a:rPr lang="zh-CN" altLang="en-US" b="1">
                <a:solidFill>
                  <a:srgbClr val="FFCC00"/>
                </a:solidFill>
                <a:latin typeface="Arial" panose="020B0604020202020204" pitchFamily="34" charset="0"/>
                <a:ea typeface="宋体" panose="02010600030101010101" pitchFamily="2" charset="-122"/>
              </a:rPr>
              <a:t>R</a:t>
            </a:r>
            <a:r>
              <a:rPr lang="zh-CN" altLang="en-US" b="1">
                <a:solidFill>
                  <a:srgbClr val="CCFFFF"/>
                </a:solidFill>
                <a:latin typeface="Arial" panose="020B0604020202020204" pitchFamily="34" charset="0"/>
                <a:ea typeface="宋体" panose="02010600030101010101" pitchFamily="2" charset="-122"/>
              </a:rPr>
              <a:t>中，</a:t>
            </a:r>
            <a:r>
              <a:rPr lang="zh-CN" altLang="en-US" b="1">
                <a:solidFill>
                  <a:srgbClr val="FFCC00"/>
                </a:solidFill>
                <a:latin typeface="Arial" panose="020B0604020202020204" pitchFamily="34" charset="0"/>
                <a:ea typeface="宋体" panose="02010600030101010101" pitchFamily="2" charset="-122"/>
              </a:rPr>
              <a:t>sub中</a:t>
            </a:r>
            <a:r>
              <a:rPr lang="en-US" altLang="zh-CN" b="1">
                <a:solidFill>
                  <a:srgbClr val="FFCC00"/>
                </a:solidFill>
                <a:latin typeface="Arial" panose="020B0604020202020204" pitchFamily="34" charset="0"/>
                <a:ea typeface="宋体" panose="02010600030101010101" pitchFamily="2" charset="-122"/>
              </a:rPr>
              <a:t>r1</a:t>
            </a:r>
            <a:r>
              <a:rPr lang="zh-CN" altLang="en-US" b="1">
                <a:solidFill>
                  <a:srgbClr val="CCFFFF"/>
                </a:solidFill>
                <a:latin typeface="Arial" panose="020B0604020202020204" pitchFamily="34" charset="0"/>
                <a:ea typeface="宋体" panose="02010600030101010101" pitchFamily="2" charset="-122"/>
              </a:rPr>
              <a:t>使用</a:t>
            </a:r>
            <a:r>
              <a:rPr lang="zh-CN" altLang="en-US" b="1">
                <a:solidFill>
                  <a:srgbClr val="FFCC00"/>
                </a:solidFill>
                <a:latin typeface="Arial" panose="020B0604020202020204" pitchFamily="34" charset="0"/>
                <a:ea typeface="宋体" panose="02010600030101010101" pitchFamily="2" charset="-122"/>
              </a:rPr>
              <a:t>R</a:t>
            </a:r>
            <a:r>
              <a:rPr lang="zh-CN" altLang="en-US" b="1">
                <a:solidFill>
                  <a:srgbClr val="CCFFFF"/>
                </a:solidFill>
                <a:latin typeface="Arial" panose="020B0604020202020204" pitchFamily="34" charset="0"/>
                <a:ea typeface="宋体" panose="02010600030101010101" pitchFamily="2" charset="-122"/>
              </a:rPr>
              <a:t>的内容运算</a:t>
            </a:r>
          </a:p>
        </p:txBody>
      </p:sp>
      <p:grpSp>
        <p:nvGrpSpPr>
          <p:cNvPr id="72706" name="Group 17">
            <a:extLst>
              <a:ext uri="{FF2B5EF4-FFF2-40B4-BE49-F238E27FC236}">
                <a16:creationId xmlns:a16="http://schemas.microsoft.com/office/drawing/2014/main" id="{EA17D783-01F4-4763-A26D-71C96124C71F}"/>
              </a:ext>
            </a:extLst>
          </p:cNvPr>
          <p:cNvGrpSpPr>
            <a:grpSpLocks/>
          </p:cNvGrpSpPr>
          <p:nvPr/>
        </p:nvGrpSpPr>
        <p:grpSpPr bwMode="auto">
          <a:xfrm>
            <a:off x="1676400" y="457200"/>
            <a:ext cx="9220200" cy="6248400"/>
            <a:chOff x="96" y="288"/>
            <a:chExt cx="5808" cy="3936"/>
          </a:xfrm>
        </p:grpSpPr>
        <p:grpSp>
          <p:nvGrpSpPr>
            <p:cNvPr id="72707" name="Group 18">
              <a:extLst>
                <a:ext uri="{FF2B5EF4-FFF2-40B4-BE49-F238E27FC236}">
                  <a16:creationId xmlns:a16="http://schemas.microsoft.com/office/drawing/2014/main" id="{772474F1-FAFB-4052-AA51-F74746B853DF}"/>
                </a:ext>
              </a:extLst>
            </p:cNvPr>
            <p:cNvGrpSpPr>
              <a:grpSpLocks/>
            </p:cNvGrpSpPr>
            <p:nvPr/>
          </p:nvGrpSpPr>
          <p:grpSpPr bwMode="auto">
            <a:xfrm>
              <a:off x="96" y="288"/>
              <a:ext cx="5808" cy="3936"/>
              <a:chOff x="96" y="288"/>
              <a:chExt cx="5808" cy="3936"/>
            </a:xfrm>
          </p:grpSpPr>
          <p:pic>
            <p:nvPicPr>
              <p:cNvPr id="72708" name="Picture 19" descr="39">
                <a:extLst>
                  <a:ext uri="{FF2B5EF4-FFF2-40B4-BE49-F238E27FC236}">
                    <a16:creationId xmlns:a16="http://schemas.microsoft.com/office/drawing/2014/main" id="{C9557490-7316-4E82-82DB-A290A71CF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 y="288"/>
                <a:ext cx="5808" cy="3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ext Box 20">
                <a:extLst>
                  <a:ext uri="{FF2B5EF4-FFF2-40B4-BE49-F238E27FC236}">
                    <a16:creationId xmlns:a16="http://schemas.microsoft.com/office/drawing/2014/main" id="{FAF2FCBE-772E-4335-9FB2-75671D8A582B}"/>
                  </a:ext>
                </a:extLst>
              </p:cNvPr>
              <p:cNvSpPr txBox="1">
                <a:spLocks noChangeArrowheads="1"/>
              </p:cNvSpPr>
              <p:nvPr/>
            </p:nvSpPr>
            <p:spPr bwMode="auto">
              <a:xfrm>
                <a:off x="1056" y="768"/>
                <a:ext cx="65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0000"/>
                    </a:solidFill>
                    <a:latin typeface="Garamond" panose="02020404030301010803" pitchFamily="18" charset="0"/>
                    <a:ea typeface="宋体" panose="02010600030101010101" pitchFamily="2" charset="-122"/>
                  </a:rPr>
                  <a:t>EXE_rs1</a:t>
                </a:r>
              </a:p>
            </p:txBody>
          </p:sp>
          <p:sp>
            <p:nvSpPr>
              <p:cNvPr id="72710" name="Line 21">
                <a:extLst>
                  <a:ext uri="{FF2B5EF4-FFF2-40B4-BE49-F238E27FC236}">
                    <a16:creationId xmlns:a16="http://schemas.microsoft.com/office/drawing/2014/main" id="{CCB1E8EA-CC3B-4B80-A720-B9121F7B91CD}"/>
                  </a:ext>
                </a:extLst>
              </p:cNvPr>
              <p:cNvSpPr>
                <a:spLocks noChangeShapeType="1"/>
              </p:cNvSpPr>
              <p:nvPr/>
            </p:nvSpPr>
            <p:spPr bwMode="auto">
              <a:xfrm flipV="1">
                <a:off x="768" y="480"/>
                <a:ext cx="145" cy="199"/>
              </a:xfrm>
              <a:prstGeom prst="line">
                <a:avLst/>
              </a:prstGeom>
              <a:noFill/>
              <a:ln w="9525">
                <a:solidFill>
                  <a:srgbClr val="FF0000"/>
                </a:solidFill>
                <a:prstDash val="sysDash"/>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2711" name="Text Box 22">
                <a:extLst>
                  <a:ext uri="{FF2B5EF4-FFF2-40B4-BE49-F238E27FC236}">
                    <a16:creationId xmlns:a16="http://schemas.microsoft.com/office/drawing/2014/main" id="{C7494F59-F0FB-4ED3-8EF2-E0269F15E47D}"/>
                  </a:ext>
                </a:extLst>
              </p:cNvPr>
              <p:cNvSpPr txBox="1">
                <a:spLocks noChangeArrowheads="1"/>
              </p:cNvSpPr>
              <p:nvPr/>
            </p:nvSpPr>
            <p:spPr bwMode="auto">
              <a:xfrm>
                <a:off x="864" y="336"/>
                <a:ext cx="68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0000"/>
                    </a:solidFill>
                    <a:latin typeface="Garamond" panose="02020404030301010803" pitchFamily="18" charset="0"/>
                    <a:ea typeface="宋体" panose="02010600030101010101" pitchFamily="2" charset="-122"/>
                  </a:rPr>
                  <a:t>MEM_rd</a:t>
                </a:r>
              </a:p>
            </p:txBody>
          </p:sp>
          <p:sp>
            <p:nvSpPr>
              <p:cNvPr id="72712" name="Line 23">
                <a:extLst>
                  <a:ext uri="{FF2B5EF4-FFF2-40B4-BE49-F238E27FC236}">
                    <a16:creationId xmlns:a16="http://schemas.microsoft.com/office/drawing/2014/main" id="{3A86D9E4-9246-417D-8822-CD7CA7ADEF0B}"/>
                  </a:ext>
                </a:extLst>
              </p:cNvPr>
              <p:cNvSpPr>
                <a:spLocks noChangeShapeType="1"/>
              </p:cNvSpPr>
              <p:nvPr/>
            </p:nvSpPr>
            <p:spPr bwMode="auto">
              <a:xfrm flipH="1">
                <a:off x="912" y="864"/>
                <a:ext cx="192" cy="96"/>
              </a:xfrm>
              <a:prstGeom prst="line">
                <a:avLst/>
              </a:prstGeom>
              <a:noFill/>
              <a:ln w="9525">
                <a:solidFill>
                  <a:srgbClr val="FF0000"/>
                </a:solidFill>
                <a:prstDash val="sysDash"/>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2713" name="Line 24">
                <a:extLst>
                  <a:ext uri="{FF2B5EF4-FFF2-40B4-BE49-F238E27FC236}">
                    <a16:creationId xmlns:a16="http://schemas.microsoft.com/office/drawing/2014/main" id="{A1979AD1-C8B2-47CA-817D-85B774A0D817}"/>
                  </a:ext>
                </a:extLst>
              </p:cNvPr>
              <p:cNvSpPr>
                <a:spLocks noChangeShapeType="1"/>
              </p:cNvSpPr>
              <p:nvPr/>
            </p:nvSpPr>
            <p:spPr bwMode="auto">
              <a:xfrm flipH="1" flipV="1">
                <a:off x="816" y="768"/>
                <a:ext cx="96"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2714" name="Line 25">
                <a:extLst>
                  <a:ext uri="{FF2B5EF4-FFF2-40B4-BE49-F238E27FC236}">
                    <a16:creationId xmlns:a16="http://schemas.microsoft.com/office/drawing/2014/main" id="{F5FD9F77-E495-4C66-91E1-621B8B8F648B}"/>
                  </a:ext>
                </a:extLst>
              </p:cNvPr>
              <p:cNvSpPr>
                <a:spLocks noChangeShapeType="1"/>
              </p:cNvSpPr>
              <p:nvPr/>
            </p:nvSpPr>
            <p:spPr bwMode="auto">
              <a:xfrm flipH="1" flipV="1">
                <a:off x="816" y="768"/>
                <a:ext cx="96" cy="19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2715" name="Oval 26">
                <a:extLst>
                  <a:ext uri="{FF2B5EF4-FFF2-40B4-BE49-F238E27FC236}">
                    <a16:creationId xmlns:a16="http://schemas.microsoft.com/office/drawing/2014/main" id="{2AF60CB7-8E08-4354-82A1-D20B452F611B}"/>
                  </a:ext>
                </a:extLst>
              </p:cNvPr>
              <p:cNvSpPr>
                <a:spLocks noChangeArrowheads="1"/>
              </p:cNvSpPr>
              <p:nvPr/>
            </p:nvSpPr>
            <p:spPr bwMode="auto">
              <a:xfrm>
                <a:off x="3024" y="2352"/>
                <a:ext cx="624" cy="2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2716" name="Oval 27">
                <a:extLst>
                  <a:ext uri="{FF2B5EF4-FFF2-40B4-BE49-F238E27FC236}">
                    <a16:creationId xmlns:a16="http://schemas.microsoft.com/office/drawing/2014/main" id="{D3BB1D79-BCE9-47F4-A813-567ACD562250}"/>
                  </a:ext>
                </a:extLst>
              </p:cNvPr>
              <p:cNvSpPr>
                <a:spLocks noChangeArrowheads="1"/>
              </p:cNvSpPr>
              <p:nvPr/>
            </p:nvSpPr>
            <p:spPr bwMode="auto">
              <a:xfrm>
                <a:off x="4032" y="3264"/>
                <a:ext cx="192" cy="96"/>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2717" name="Oval 28">
                <a:extLst>
                  <a:ext uri="{FF2B5EF4-FFF2-40B4-BE49-F238E27FC236}">
                    <a16:creationId xmlns:a16="http://schemas.microsoft.com/office/drawing/2014/main" id="{0B42A43A-D52B-45B7-9BCF-9C560D4A95FE}"/>
                  </a:ext>
                </a:extLst>
              </p:cNvPr>
              <p:cNvSpPr>
                <a:spLocks noChangeArrowheads="1"/>
              </p:cNvSpPr>
              <p:nvPr/>
            </p:nvSpPr>
            <p:spPr bwMode="auto">
              <a:xfrm>
                <a:off x="3456" y="4032"/>
                <a:ext cx="144" cy="96"/>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2718" name="Oval 29">
                <a:extLst>
                  <a:ext uri="{FF2B5EF4-FFF2-40B4-BE49-F238E27FC236}">
                    <a16:creationId xmlns:a16="http://schemas.microsoft.com/office/drawing/2014/main" id="{EF02370E-8FDF-457C-94FE-F3AA46E55446}"/>
                  </a:ext>
                </a:extLst>
              </p:cNvPr>
              <p:cNvSpPr>
                <a:spLocks noChangeArrowheads="1"/>
              </p:cNvSpPr>
              <p:nvPr/>
            </p:nvSpPr>
            <p:spPr bwMode="auto">
              <a:xfrm>
                <a:off x="4512" y="4032"/>
                <a:ext cx="144" cy="96"/>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72719" name="Oval 30">
              <a:extLst>
                <a:ext uri="{FF2B5EF4-FFF2-40B4-BE49-F238E27FC236}">
                  <a16:creationId xmlns:a16="http://schemas.microsoft.com/office/drawing/2014/main" id="{8AF3BFBD-5850-417D-B171-C2E1B7227BD0}"/>
                </a:ext>
              </a:extLst>
            </p:cNvPr>
            <p:cNvSpPr>
              <a:spLocks noChangeArrowheads="1"/>
            </p:cNvSpPr>
            <p:nvPr/>
          </p:nvSpPr>
          <p:spPr bwMode="auto">
            <a:xfrm>
              <a:off x="3792" y="2880"/>
              <a:ext cx="96" cy="96"/>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72720" name="Line 20">
            <a:extLst>
              <a:ext uri="{FF2B5EF4-FFF2-40B4-BE49-F238E27FC236}">
                <a16:creationId xmlns:a16="http://schemas.microsoft.com/office/drawing/2014/main" id="{A66875B9-1CB0-49C0-BA83-500B24DE5CC6}"/>
              </a:ext>
            </a:extLst>
          </p:cNvPr>
          <p:cNvSpPr>
            <a:spLocks noChangeShapeType="1"/>
          </p:cNvSpPr>
          <p:nvPr/>
        </p:nvSpPr>
        <p:spPr bwMode="auto">
          <a:xfrm flipV="1">
            <a:off x="8382000" y="4191000"/>
            <a:ext cx="0" cy="1066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2721" name="Line 21">
            <a:extLst>
              <a:ext uri="{FF2B5EF4-FFF2-40B4-BE49-F238E27FC236}">
                <a16:creationId xmlns:a16="http://schemas.microsoft.com/office/drawing/2014/main" id="{CACB7A70-6AEB-4886-A1BF-FE9C387B2421}"/>
              </a:ext>
            </a:extLst>
          </p:cNvPr>
          <p:cNvSpPr>
            <a:spLocks noChangeShapeType="1"/>
          </p:cNvSpPr>
          <p:nvPr/>
        </p:nvSpPr>
        <p:spPr bwMode="auto">
          <a:xfrm flipH="1">
            <a:off x="6172200" y="4191000"/>
            <a:ext cx="2209800" cy="4603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2722" name="Line 22">
            <a:extLst>
              <a:ext uri="{FF2B5EF4-FFF2-40B4-BE49-F238E27FC236}">
                <a16:creationId xmlns:a16="http://schemas.microsoft.com/office/drawing/2014/main" id="{56FB6F46-3233-4806-AC5F-A324E3197F7A}"/>
              </a:ext>
            </a:extLst>
          </p:cNvPr>
          <p:cNvSpPr>
            <a:spLocks noChangeShapeType="1"/>
          </p:cNvSpPr>
          <p:nvPr/>
        </p:nvSpPr>
        <p:spPr bwMode="auto">
          <a:xfrm flipH="1">
            <a:off x="6126164" y="4191000"/>
            <a:ext cx="46037" cy="9144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2723" name="Line 24">
            <a:extLst>
              <a:ext uri="{FF2B5EF4-FFF2-40B4-BE49-F238E27FC236}">
                <a16:creationId xmlns:a16="http://schemas.microsoft.com/office/drawing/2014/main" id="{3F22EC8B-F657-4CA6-977D-8570559855AA}"/>
              </a:ext>
            </a:extLst>
          </p:cNvPr>
          <p:cNvSpPr>
            <a:spLocks noChangeShapeType="1"/>
          </p:cNvSpPr>
          <p:nvPr/>
        </p:nvSpPr>
        <p:spPr bwMode="auto">
          <a:xfrm flipV="1">
            <a:off x="6172200" y="5029200"/>
            <a:ext cx="381000" cy="4603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2724" name="Line 27">
            <a:extLst>
              <a:ext uri="{FF2B5EF4-FFF2-40B4-BE49-F238E27FC236}">
                <a16:creationId xmlns:a16="http://schemas.microsoft.com/office/drawing/2014/main" id="{8EDB007F-BEE3-459B-935A-0F69BA0E1A40}"/>
              </a:ext>
            </a:extLst>
          </p:cNvPr>
          <p:cNvSpPr>
            <a:spLocks noChangeShapeType="1"/>
          </p:cNvSpPr>
          <p:nvPr/>
        </p:nvSpPr>
        <p:spPr bwMode="auto">
          <a:xfrm>
            <a:off x="8229600" y="5257800"/>
            <a:ext cx="1524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36" name="椭圆 35">
            <a:extLst>
              <a:ext uri="{FF2B5EF4-FFF2-40B4-BE49-F238E27FC236}">
                <a16:creationId xmlns:a16="http://schemas.microsoft.com/office/drawing/2014/main" id="{61AA87F1-4B99-46FD-AFB2-CAE954438884}"/>
              </a:ext>
            </a:extLst>
          </p:cNvPr>
          <p:cNvSpPr/>
          <p:nvPr/>
        </p:nvSpPr>
        <p:spPr>
          <a:xfrm>
            <a:off x="6781800" y="457200"/>
            <a:ext cx="609600" cy="2438400"/>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72726" name="灯片编号占位符 22">
            <a:extLst>
              <a:ext uri="{FF2B5EF4-FFF2-40B4-BE49-F238E27FC236}">
                <a16:creationId xmlns:a16="http://schemas.microsoft.com/office/drawing/2014/main" id="{B005B0A2-B48C-4287-9373-C33F0D202AA9}"/>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65D9B7E4-70C9-4708-9F3C-9B85CA987D41}" type="slidenum">
              <a:rPr lang="en-US" altLang="zh-CN">
                <a:solidFill>
                  <a:srgbClr val="FFFFFF"/>
                </a:solidFill>
                <a:ea typeface="宋体" panose="02010600030101010101" pitchFamily="2" charset="-122"/>
              </a:rPr>
              <a:pPr fontAlgn="base">
                <a:spcBef>
                  <a:spcPct val="0"/>
                </a:spcBef>
                <a:spcAft>
                  <a:spcPct val="0"/>
                </a:spcAft>
              </a:pPr>
              <a:t>405</a:t>
            </a:fld>
            <a:endParaRPr lang="en-US" altLang="zh-CN">
              <a:solidFill>
                <a:srgbClr val="FFFFFF"/>
              </a:solidFill>
              <a:ea typeface="宋体" panose="02010600030101010101" pitchFamily="2" charset="-122"/>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4330" name="Group 298">
            <a:extLst>
              <a:ext uri="{FF2B5EF4-FFF2-40B4-BE49-F238E27FC236}">
                <a16:creationId xmlns:a16="http://schemas.microsoft.com/office/drawing/2014/main" id="{C93B82AA-2D9B-48F9-AEAC-BC295E518A3B}"/>
              </a:ext>
            </a:extLst>
          </p:cNvPr>
          <p:cNvGraphicFramePr>
            <a:graphicFrameLocks noGrp="1"/>
          </p:cNvGraphicFramePr>
          <p:nvPr/>
        </p:nvGraphicFramePr>
        <p:xfrm>
          <a:off x="1676400" y="1066801"/>
          <a:ext cx="8839200" cy="4984687"/>
        </p:xfrm>
        <a:graphic>
          <a:graphicData uri="http://schemas.openxmlformats.org/drawingml/2006/table">
            <a:tbl>
              <a:tblPr/>
              <a:tblGrid>
                <a:gridCol w="1062990">
                  <a:extLst>
                    <a:ext uri="{9D8B030D-6E8A-4147-A177-3AD203B41FA5}">
                      <a16:colId xmlns:a16="http://schemas.microsoft.com/office/drawing/2014/main" val="20000"/>
                    </a:ext>
                  </a:extLst>
                </a:gridCol>
                <a:gridCol w="1111250">
                  <a:extLst>
                    <a:ext uri="{9D8B030D-6E8A-4147-A177-3AD203B41FA5}">
                      <a16:colId xmlns:a16="http://schemas.microsoft.com/office/drawing/2014/main" val="20001"/>
                    </a:ext>
                  </a:extLst>
                </a:gridCol>
                <a:gridCol w="1248093">
                  <a:extLst>
                    <a:ext uri="{9D8B030D-6E8A-4147-A177-3AD203B41FA5}">
                      <a16:colId xmlns:a16="http://schemas.microsoft.com/office/drawing/2014/main" val="20002"/>
                    </a:ext>
                  </a:extLst>
                </a:gridCol>
                <a:gridCol w="1140777">
                  <a:extLst>
                    <a:ext uri="{9D8B030D-6E8A-4147-A177-3AD203B41FA5}">
                      <a16:colId xmlns:a16="http://schemas.microsoft.com/office/drawing/2014/main" val="20003"/>
                    </a:ext>
                  </a:extLst>
                </a:gridCol>
                <a:gridCol w="1109028">
                  <a:extLst>
                    <a:ext uri="{9D8B030D-6E8A-4147-A177-3AD203B41FA5}">
                      <a16:colId xmlns:a16="http://schemas.microsoft.com/office/drawing/2014/main" val="20004"/>
                    </a:ext>
                  </a:extLst>
                </a:gridCol>
                <a:gridCol w="1030287">
                  <a:extLst>
                    <a:ext uri="{9D8B030D-6E8A-4147-A177-3AD203B41FA5}">
                      <a16:colId xmlns:a16="http://schemas.microsoft.com/office/drawing/2014/main" val="20005"/>
                    </a:ext>
                  </a:extLst>
                </a:gridCol>
                <a:gridCol w="1031875">
                  <a:extLst>
                    <a:ext uri="{9D8B030D-6E8A-4147-A177-3AD203B41FA5}">
                      <a16:colId xmlns:a16="http://schemas.microsoft.com/office/drawing/2014/main" val="20006"/>
                    </a:ext>
                  </a:extLst>
                </a:gridCol>
                <a:gridCol w="1104900">
                  <a:extLst>
                    <a:ext uri="{9D8B030D-6E8A-4147-A177-3AD203B41FA5}">
                      <a16:colId xmlns:a16="http://schemas.microsoft.com/office/drawing/2014/main" val="20007"/>
                    </a:ext>
                  </a:extLst>
                </a:gridCol>
              </a:tblGrid>
              <a:tr h="372365">
                <a:tc gridSpan="5">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sng"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输入</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3">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输出</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955257">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0000"/>
                          </a:solidFill>
                          <a:effectLst/>
                          <a:latin typeface="黑体" panose="02010609060101010101" charset="-122"/>
                          <a:ea typeface="黑体" panose="02010609060101010101" charset="-122"/>
                          <a:sym typeface="宋体" panose="02010600030101010101" pitchFamily="2" charset="-122"/>
                        </a:rPr>
                        <a:t>EXE_rs2</a:t>
                      </a:r>
                    </a:p>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0000"/>
                          </a:solidFill>
                          <a:effectLst/>
                          <a:latin typeface="黑体" panose="02010609060101010101" charset="-122"/>
                          <a:ea typeface="黑体" panose="02010609060101010101" charset="-122"/>
                          <a:sym typeface="宋体" panose="02010600030101010101" pitchFamily="2" charset="-122"/>
                        </a:rPr>
                        <a:t>IsReg</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MEM_WREG</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FF00"/>
                          </a:solidFill>
                          <a:effectLst/>
                          <a:latin typeface="黑体" panose="02010609060101010101" charset="-122"/>
                          <a:ea typeface="黑体" panose="02010609060101010101" charset="-122"/>
                          <a:sym typeface="宋体" panose="02010600030101010101" pitchFamily="2" charset="-122"/>
                        </a:rPr>
                        <a:t>EXE_rs2</a:t>
                      </a:r>
                    </a:p>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FF00"/>
                          </a:solidFill>
                          <a:effectLst/>
                          <a:latin typeface="黑体" panose="02010609060101010101" charset="-122"/>
                          <a:ea typeface="黑体" panose="02010609060101010101" charset="-122"/>
                          <a:sym typeface="宋体" panose="02010600030101010101" pitchFamily="2" charset="-122"/>
                        </a:rPr>
                        <a:t>= =MEM_rd</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WB_WREG</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FF00"/>
                          </a:solidFill>
                          <a:effectLst/>
                          <a:latin typeface="黑体" panose="02010609060101010101" charset="-122"/>
                          <a:ea typeface="黑体" panose="02010609060101010101" charset="-122"/>
                          <a:sym typeface="宋体" panose="02010600030101010101" pitchFamily="2" charset="-122"/>
                        </a:rPr>
                        <a:t>EXE_rs2</a:t>
                      </a:r>
                    </a:p>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FF00"/>
                          </a:solidFill>
                          <a:effectLst/>
                          <a:latin typeface="黑体" panose="02010609060101010101" charset="-122"/>
                          <a:ea typeface="黑体" panose="02010609060101010101" charset="-122"/>
                          <a:sym typeface="宋体" panose="02010600030101010101" pitchFamily="2" charset="-122"/>
                        </a:rPr>
                        <a:t>= =WB_rd</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BDEPEN1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BDEPEN0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ALU</a:t>
                      </a:r>
                      <a:r>
                        <a:rPr kumimoji="0" lang="zh-CN" altLang="en-US"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输入</a:t>
                      </a:r>
                      <a:r>
                        <a:rPr kumimoji="0" lang="zh-CN" altLang="en-US"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选择</a:t>
                      </a: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(B</a:t>
                      </a:r>
                      <a:r>
                        <a:rPr kumimoji="0" lang="zh-CN"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端</a:t>
                      </a: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1"/>
                  </a:ext>
                </a:extLst>
              </a:tr>
              <a:tr h="360474">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0000"/>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0000"/>
                          </a:solidFill>
                          <a:effectLst/>
                          <a:latin typeface="黑体" panose="02010609060101010101" charset="-122"/>
                          <a:ea typeface="黑体" panose="02010609060101010101" charset="-122"/>
                          <a:sym typeface="宋体" panose="02010600030101010101" pitchFamily="2" charset="-122"/>
                        </a:rPr>
                        <a:t>X</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0000"/>
                          </a:solidFill>
                          <a:effectLst/>
                          <a:latin typeface="黑体" panose="02010609060101010101" charset="-122"/>
                          <a:ea typeface="黑体" panose="02010609060101010101" charset="-122"/>
                          <a:sym typeface="宋体" panose="02010600030101010101" pitchFamily="2" charset="-122"/>
                        </a:rPr>
                        <a:t>X</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0000"/>
                          </a:solidFill>
                          <a:effectLst/>
                          <a:latin typeface="黑体" panose="02010609060101010101" charset="-122"/>
                          <a:ea typeface="黑体" panose="02010609060101010101" charset="-122"/>
                          <a:sym typeface="宋体" panose="02010600030101010101" pitchFamily="2" charset="-122"/>
                        </a:rPr>
                        <a:t>X</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0000"/>
                          </a:solidFill>
                          <a:effectLst/>
                          <a:latin typeface="黑体" panose="02010609060101010101" charset="-122"/>
                          <a:ea typeface="黑体" panose="02010609060101010101" charset="-122"/>
                          <a:sym typeface="宋体" panose="02010600030101010101" pitchFamily="2" charset="-122"/>
                        </a:rPr>
                        <a:t>X</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0000"/>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0000"/>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FF0000"/>
                          </a:solidFill>
                          <a:effectLst/>
                          <a:latin typeface="黑体" panose="02010609060101010101" charset="-122"/>
                          <a:ea typeface="黑体" panose="02010609060101010101" charset="-122"/>
                          <a:sym typeface="宋体" panose="02010600030101010101" pitchFamily="2" charset="-122"/>
                        </a:rPr>
                        <a:t>立即数</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2"/>
                  </a:ext>
                </a:extLst>
              </a:tr>
              <a:tr h="360474">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X</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X</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B</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3"/>
                  </a:ext>
                </a:extLst>
              </a:tr>
              <a:tr h="360474">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B</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4"/>
                  </a:ext>
                </a:extLst>
              </a:tr>
              <a:tr h="360474">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X</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MEM_R</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5"/>
                  </a:ext>
                </a:extLst>
              </a:tr>
              <a:tr h="360474">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B</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6"/>
                  </a:ext>
                </a:extLst>
              </a:tr>
              <a:tr h="360474">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X</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WB_C</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7"/>
                  </a:ext>
                </a:extLst>
              </a:tr>
              <a:tr h="360474">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B</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8"/>
                  </a:ext>
                </a:extLst>
              </a:tr>
              <a:tr h="360474">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MEM_R</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9"/>
                  </a:ext>
                </a:extLst>
              </a:tr>
              <a:tr h="360474">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WB_C</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10"/>
                  </a:ext>
                </a:extLst>
              </a:tr>
              <a:tr h="360474">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MEM_R</a:t>
                      </a:r>
                    </a:p>
                  </a:txBody>
                  <a:tcPr marT="45059" marB="450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11"/>
                  </a:ext>
                </a:extLst>
              </a:tr>
            </a:tbl>
          </a:graphicData>
        </a:graphic>
      </p:graphicFrame>
      <p:sp>
        <p:nvSpPr>
          <p:cNvPr id="73842" name="Text Box 287">
            <a:extLst>
              <a:ext uri="{FF2B5EF4-FFF2-40B4-BE49-F238E27FC236}">
                <a16:creationId xmlns:a16="http://schemas.microsoft.com/office/drawing/2014/main" id="{0B076F72-4CF9-476D-A01E-F6981530431E}"/>
              </a:ext>
            </a:extLst>
          </p:cNvPr>
          <p:cNvSpPr txBox="1">
            <a:spLocks noChangeArrowheads="1"/>
          </p:cNvSpPr>
          <p:nvPr/>
        </p:nvSpPr>
        <p:spPr bwMode="auto">
          <a:xfrm>
            <a:off x="1981200" y="381000"/>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CCFFFF"/>
                </a:solidFill>
                <a:latin typeface="Arial" panose="020B0604020202020204" pitchFamily="34" charset="0"/>
                <a:ea typeface="宋体" panose="02010600030101010101" pitchFamily="2" charset="-122"/>
              </a:rPr>
              <a:t>表</a:t>
            </a:r>
            <a:r>
              <a:rPr lang="en-US" altLang="en-US" sz="2400" b="1">
                <a:solidFill>
                  <a:srgbClr val="CCFFFF"/>
                </a:solidFill>
                <a:latin typeface="Arial" panose="020B0604020202020204" pitchFamily="34" charset="0"/>
                <a:ea typeface="宋体" panose="02010600030101010101" pitchFamily="2" charset="-122"/>
              </a:rPr>
              <a:t>3-3.</a:t>
            </a:r>
            <a:r>
              <a:rPr lang="en-US" altLang="zh-CN" sz="2400" b="1">
                <a:solidFill>
                  <a:srgbClr val="CCFFFF"/>
                </a:solidFill>
                <a:latin typeface="Arial" panose="020B0604020202020204" pitchFamily="34" charset="0"/>
                <a:ea typeface="宋体" panose="02010600030101010101" pitchFamily="2" charset="-122"/>
              </a:rPr>
              <a:t>6</a:t>
            </a:r>
            <a:r>
              <a:rPr lang="zh-CN" altLang="en-US" sz="2400" b="1">
                <a:solidFill>
                  <a:srgbClr val="CCFFFF"/>
                </a:solidFill>
                <a:latin typeface="Arial" panose="020B0604020202020204" pitchFamily="34" charset="0"/>
                <a:ea typeface="宋体" panose="02010600030101010101" pitchFamily="2" charset="-122"/>
              </a:rPr>
              <a:t>  </a:t>
            </a:r>
            <a:r>
              <a:rPr lang="zh-CN" altLang="en-US" sz="2400" b="1">
                <a:solidFill>
                  <a:srgbClr val="FFFF00"/>
                </a:solidFill>
                <a:latin typeface="Arial" panose="020B0604020202020204" pitchFamily="34" charset="0"/>
                <a:ea typeface="宋体" panose="02010600030101010101" pitchFamily="2" charset="-122"/>
              </a:rPr>
              <a:t>ALU</a:t>
            </a:r>
            <a:r>
              <a:rPr lang="en-US" altLang="zh-CN" sz="2400" b="1">
                <a:solidFill>
                  <a:srgbClr val="FFFF00"/>
                </a:solidFill>
                <a:latin typeface="Arial" panose="020B0604020202020204" pitchFamily="34" charset="0"/>
                <a:ea typeface="宋体" panose="02010600030101010101" pitchFamily="2" charset="-122"/>
              </a:rPr>
              <a:t> </a:t>
            </a:r>
            <a:r>
              <a:rPr lang="zh-CN" altLang="en-US" sz="2400" b="1">
                <a:solidFill>
                  <a:srgbClr val="FFFF00"/>
                </a:solidFill>
                <a:latin typeface="Arial" panose="020B0604020202020204" pitchFamily="34" charset="0"/>
                <a:ea typeface="宋体" panose="02010600030101010101" pitchFamily="2" charset="-122"/>
              </a:rPr>
              <a:t>B</a:t>
            </a:r>
            <a:r>
              <a:rPr lang="zh-CN" altLang="en-US" sz="2400" b="1">
                <a:solidFill>
                  <a:srgbClr val="FFFF00"/>
                </a:solidFill>
                <a:latin typeface="Arial" panose="020B0604020202020204" pitchFamily="34" charset="0"/>
                <a:ea typeface="宋体" panose="02010600030101010101" pitchFamily="2" charset="-122"/>
                <a:sym typeface="宋体" panose="02010600030101010101" pitchFamily="2" charset="-122"/>
              </a:rPr>
              <a:t>端</a:t>
            </a:r>
            <a:r>
              <a:rPr lang="zh-CN" altLang="en-US" sz="2400" b="1">
                <a:solidFill>
                  <a:srgbClr val="FFFF00"/>
                </a:solidFill>
                <a:latin typeface="Arial" panose="020B0604020202020204" pitchFamily="34" charset="0"/>
                <a:ea typeface="宋体" panose="02010600030101010101" pitchFamily="2" charset="-122"/>
              </a:rPr>
              <a:t>（</a:t>
            </a:r>
            <a:r>
              <a:rPr lang="en-US" altLang="zh-CN" sz="2400" b="1">
                <a:solidFill>
                  <a:srgbClr val="FFFF00"/>
                </a:solidFill>
                <a:latin typeface="Arial" panose="020B0604020202020204" pitchFamily="34" charset="0"/>
                <a:ea typeface="宋体" panose="02010600030101010101" pitchFamily="2" charset="-122"/>
              </a:rPr>
              <a:t>BDEPEN</a:t>
            </a:r>
            <a:r>
              <a:rPr lang="zh-CN" altLang="en-US" sz="2400" b="1">
                <a:solidFill>
                  <a:srgbClr val="FFFF00"/>
                </a:solidFill>
                <a:latin typeface="Arial" panose="020B0604020202020204" pitchFamily="34" charset="0"/>
                <a:ea typeface="宋体" panose="02010600030101010101" pitchFamily="2" charset="-122"/>
              </a:rPr>
              <a:t>）</a:t>
            </a:r>
            <a:r>
              <a:rPr lang="zh-CN" altLang="en-US" sz="2400" b="1">
                <a:solidFill>
                  <a:srgbClr val="CCFFFF"/>
                </a:solidFill>
                <a:latin typeface="Arial" panose="020B0604020202020204" pitchFamily="34" charset="0"/>
                <a:ea typeface="宋体" panose="02010600030101010101" pitchFamily="2" charset="-122"/>
              </a:rPr>
              <a:t>多路器选择信号的输出真值表</a:t>
            </a:r>
          </a:p>
        </p:txBody>
      </p:sp>
      <p:sp>
        <p:nvSpPr>
          <p:cNvPr id="73843" name="Oval 299">
            <a:extLst>
              <a:ext uri="{FF2B5EF4-FFF2-40B4-BE49-F238E27FC236}">
                <a16:creationId xmlns:a16="http://schemas.microsoft.com/office/drawing/2014/main" id="{2FBD6245-DFFE-4A90-BC18-16F77E8C20DE}"/>
              </a:ext>
            </a:extLst>
          </p:cNvPr>
          <p:cNvSpPr>
            <a:spLocks noChangeArrowheads="1"/>
          </p:cNvSpPr>
          <p:nvPr/>
        </p:nvSpPr>
        <p:spPr bwMode="auto">
          <a:xfrm>
            <a:off x="2971800" y="3559175"/>
            <a:ext cx="2057400" cy="3048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3844" name="Oval 301">
            <a:extLst>
              <a:ext uri="{FF2B5EF4-FFF2-40B4-BE49-F238E27FC236}">
                <a16:creationId xmlns:a16="http://schemas.microsoft.com/office/drawing/2014/main" id="{0CE23AEA-C368-4B64-B16C-7F19641B39ED}"/>
              </a:ext>
            </a:extLst>
          </p:cNvPr>
          <p:cNvSpPr>
            <a:spLocks noChangeArrowheads="1"/>
          </p:cNvSpPr>
          <p:nvPr/>
        </p:nvSpPr>
        <p:spPr bwMode="auto">
          <a:xfrm>
            <a:off x="2819400" y="5006975"/>
            <a:ext cx="2057400" cy="3048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3845" name="Oval 302">
            <a:extLst>
              <a:ext uri="{FF2B5EF4-FFF2-40B4-BE49-F238E27FC236}">
                <a16:creationId xmlns:a16="http://schemas.microsoft.com/office/drawing/2014/main" id="{7DFB1D95-752F-4E4E-98D2-3EB2FC417C92}"/>
              </a:ext>
            </a:extLst>
          </p:cNvPr>
          <p:cNvSpPr>
            <a:spLocks noChangeArrowheads="1"/>
          </p:cNvSpPr>
          <p:nvPr/>
        </p:nvSpPr>
        <p:spPr bwMode="auto">
          <a:xfrm>
            <a:off x="5181600" y="4244975"/>
            <a:ext cx="20574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3846" name="Oval 303">
            <a:extLst>
              <a:ext uri="{FF2B5EF4-FFF2-40B4-BE49-F238E27FC236}">
                <a16:creationId xmlns:a16="http://schemas.microsoft.com/office/drawing/2014/main" id="{FCEAC143-5A13-4883-A3A9-9D5B848F38D3}"/>
              </a:ext>
            </a:extLst>
          </p:cNvPr>
          <p:cNvSpPr>
            <a:spLocks noChangeArrowheads="1"/>
          </p:cNvSpPr>
          <p:nvPr/>
        </p:nvSpPr>
        <p:spPr bwMode="auto">
          <a:xfrm>
            <a:off x="5105400" y="5311775"/>
            <a:ext cx="2057400" cy="3048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3847" name="Oval 304">
            <a:extLst>
              <a:ext uri="{FF2B5EF4-FFF2-40B4-BE49-F238E27FC236}">
                <a16:creationId xmlns:a16="http://schemas.microsoft.com/office/drawing/2014/main" id="{F8EE0BD4-F592-45FC-BFD4-9C47F98D492B}"/>
              </a:ext>
            </a:extLst>
          </p:cNvPr>
          <p:cNvSpPr>
            <a:spLocks noChangeArrowheads="1"/>
          </p:cNvSpPr>
          <p:nvPr/>
        </p:nvSpPr>
        <p:spPr bwMode="auto">
          <a:xfrm>
            <a:off x="2819400" y="5692775"/>
            <a:ext cx="2057400" cy="3048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3848" name="Text Box 306">
            <a:extLst>
              <a:ext uri="{FF2B5EF4-FFF2-40B4-BE49-F238E27FC236}">
                <a16:creationId xmlns:a16="http://schemas.microsoft.com/office/drawing/2014/main" id="{3AFD3D73-8FB6-42C9-A4A4-E0C5A6E82646}"/>
              </a:ext>
            </a:extLst>
          </p:cNvPr>
          <p:cNvSpPr txBox="1">
            <a:spLocks noChangeArrowheads="1"/>
          </p:cNvSpPr>
          <p:nvPr/>
        </p:nvSpPr>
        <p:spPr bwMode="auto">
          <a:xfrm>
            <a:off x="1825625" y="6172201"/>
            <a:ext cx="8794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b="1">
                <a:solidFill>
                  <a:srgbClr val="66FF33"/>
                </a:solidFill>
                <a:latin typeface="宋体" panose="02010600030101010101" pitchFamily="2" charset="-122"/>
                <a:ea typeface="宋体" panose="02010600030101010101" pitchFamily="2" charset="-122"/>
              </a:rPr>
              <a:t>注意：</a:t>
            </a:r>
            <a:r>
              <a:rPr lang="zh-CN" altLang="en-US" b="1">
                <a:solidFill>
                  <a:srgbClr val="CCFFFF"/>
                </a:solidFill>
                <a:latin typeface="宋体" panose="02010600030101010101" pitchFamily="2" charset="-122"/>
                <a:ea typeface="宋体" panose="02010600030101010101" pitchFamily="2" charset="-122"/>
              </a:rPr>
              <a:t>表</a:t>
            </a:r>
            <a:r>
              <a:rPr lang="en-US" altLang="en-US" b="1">
                <a:solidFill>
                  <a:srgbClr val="CCFFFF"/>
                </a:solidFill>
                <a:latin typeface="宋体" panose="02010600030101010101" pitchFamily="2" charset="-122"/>
                <a:ea typeface="宋体" panose="02010600030101010101" pitchFamily="2" charset="-122"/>
              </a:rPr>
              <a:t>3-3.</a:t>
            </a:r>
            <a:r>
              <a:rPr lang="en-US" altLang="zh-CN" b="1">
                <a:solidFill>
                  <a:srgbClr val="CCFFFF"/>
                </a:solidFill>
                <a:latin typeface="宋体" panose="02010600030101010101" pitchFamily="2" charset="-122"/>
                <a:ea typeface="宋体" panose="02010600030101010101" pitchFamily="2" charset="-122"/>
              </a:rPr>
              <a:t>6</a:t>
            </a:r>
            <a:r>
              <a:rPr lang="zh-CN" altLang="en-US" b="1">
                <a:solidFill>
                  <a:srgbClr val="CCFFFF"/>
                </a:solidFill>
                <a:latin typeface="宋体" panose="02010600030101010101" pitchFamily="2" charset="-122"/>
                <a:ea typeface="宋体" panose="02010600030101010101" pitchFamily="2" charset="-122"/>
              </a:rPr>
              <a:t>比表</a:t>
            </a:r>
            <a:r>
              <a:rPr lang="en-US" altLang="en-US" b="1">
                <a:solidFill>
                  <a:srgbClr val="CCFFFF"/>
                </a:solidFill>
                <a:latin typeface="宋体" panose="02010600030101010101" pitchFamily="2" charset="-122"/>
                <a:ea typeface="宋体" panose="02010600030101010101" pitchFamily="2" charset="-122"/>
              </a:rPr>
              <a:t>3-3.</a:t>
            </a:r>
            <a:r>
              <a:rPr lang="en-US" altLang="zh-CN" b="1">
                <a:solidFill>
                  <a:srgbClr val="CCFFFF"/>
                </a:solidFill>
                <a:latin typeface="宋体" panose="02010600030101010101" pitchFamily="2" charset="-122"/>
                <a:ea typeface="宋体" panose="02010600030101010101" pitchFamily="2" charset="-122"/>
              </a:rPr>
              <a:t>5</a:t>
            </a:r>
            <a:r>
              <a:rPr lang="zh-CN" altLang="en-US" b="1">
                <a:solidFill>
                  <a:srgbClr val="CCFFFF"/>
                </a:solidFill>
                <a:latin typeface="宋体" panose="02010600030101010101" pitchFamily="2" charset="-122"/>
                <a:ea typeface="宋体" panose="02010600030101010101" pitchFamily="2" charset="-122"/>
              </a:rPr>
              <a:t>多了一项</a:t>
            </a:r>
            <a:r>
              <a:rPr lang="en-US" altLang="zh-CN" b="1">
                <a:solidFill>
                  <a:srgbClr val="FFCC00"/>
                </a:solidFill>
                <a:latin typeface="宋体" panose="02010600030101010101" pitchFamily="2" charset="-122"/>
                <a:ea typeface="宋体" panose="02010600030101010101" pitchFamily="2" charset="-122"/>
              </a:rPr>
              <a:t>EXE_rs2IsReg</a:t>
            </a:r>
            <a:r>
              <a:rPr lang="zh-CN" altLang="en-US" b="1">
                <a:solidFill>
                  <a:srgbClr val="FFCC00"/>
                </a:solidFill>
                <a:latin typeface="宋体" panose="02010600030101010101" pitchFamily="2" charset="-122"/>
                <a:ea typeface="宋体" panose="02010600030101010101" pitchFamily="2" charset="-122"/>
              </a:rPr>
              <a:t>（用于判断是寄存器而不是立即数）</a:t>
            </a:r>
            <a:r>
              <a:rPr lang="zh-CN" altLang="en-US" b="1">
                <a:solidFill>
                  <a:srgbClr val="CCFFFF"/>
                </a:solidFill>
                <a:latin typeface="宋体" panose="02010600030101010101" pitchFamily="2" charset="-122"/>
                <a:ea typeface="宋体" panose="02010600030101010101" pitchFamily="2" charset="-122"/>
              </a:rPr>
              <a:t>，这是因为指令中的</a:t>
            </a:r>
            <a:r>
              <a:rPr lang="zh-CN" altLang="en-US" b="1">
                <a:solidFill>
                  <a:srgbClr val="FFCC00"/>
                </a:solidFill>
                <a:latin typeface="宋体" panose="02010600030101010101" pitchFamily="2" charset="-122"/>
                <a:ea typeface="宋体" panose="02010600030101010101" pitchFamily="2" charset="-122"/>
              </a:rPr>
              <a:t>立即数</a:t>
            </a:r>
            <a:r>
              <a:rPr lang="zh-CN" altLang="en-US" b="1">
                <a:solidFill>
                  <a:srgbClr val="CCFFFF"/>
                </a:solidFill>
                <a:latin typeface="宋体" panose="02010600030101010101" pitchFamily="2" charset="-122"/>
                <a:ea typeface="宋体" panose="02010600030101010101" pitchFamily="2" charset="-122"/>
              </a:rPr>
              <a:t>本身是不与上面指令的结果相关的。</a:t>
            </a:r>
            <a:endParaRPr lang="en-US" altLang="zh-CN">
              <a:solidFill>
                <a:srgbClr val="FFFFFF"/>
              </a:solidFill>
              <a:latin typeface="Garamond" panose="02020404030301010803" pitchFamily="18" charset="0"/>
              <a:ea typeface="宋体" panose="02010600030101010101" pitchFamily="2" charset="-122"/>
            </a:endParaRPr>
          </a:p>
        </p:txBody>
      </p:sp>
      <p:sp>
        <p:nvSpPr>
          <p:cNvPr id="73849" name="灯片编号占位符 10">
            <a:extLst>
              <a:ext uri="{FF2B5EF4-FFF2-40B4-BE49-F238E27FC236}">
                <a16:creationId xmlns:a16="http://schemas.microsoft.com/office/drawing/2014/main" id="{A973FE96-4915-4844-8883-FF4DB61A0E06}"/>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85D46C58-EBF4-4005-9BBA-1B54CDAC9BD3}" type="slidenum">
              <a:rPr lang="en-US" altLang="zh-CN">
                <a:solidFill>
                  <a:srgbClr val="FFFFFF"/>
                </a:solidFill>
                <a:ea typeface="宋体" panose="02010600030101010101" pitchFamily="2" charset="-122"/>
              </a:rPr>
              <a:pPr fontAlgn="base">
                <a:spcBef>
                  <a:spcPct val="0"/>
                </a:spcBef>
                <a:spcAft>
                  <a:spcPct val="0"/>
                </a:spcAft>
              </a:pPr>
              <a:t>406</a:t>
            </a:fld>
            <a:endParaRPr lang="en-US" altLang="zh-CN">
              <a:solidFill>
                <a:srgbClr val="FFFFFF"/>
              </a:solidFill>
              <a:ea typeface="宋体" panose="02010600030101010101" pitchFamily="2" charset="-122"/>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4330" name="Group 298">
            <a:extLst>
              <a:ext uri="{FF2B5EF4-FFF2-40B4-BE49-F238E27FC236}">
                <a16:creationId xmlns:a16="http://schemas.microsoft.com/office/drawing/2014/main" id="{A6A7BE68-89F7-416D-89AF-92BBCA495BEA}"/>
              </a:ext>
            </a:extLst>
          </p:cNvPr>
          <p:cNvGraphicFramePr>
            <a:graphicFrameLocks noGrp="1"/>
          </p:cNvGraphicFramePr>
          <p:nvPr/>
        </p:nvGraphicFramePr>
        <p:xfrm>
          <a:off x="1676400" y="1066801"/>
          <a:ext cx="8839200" cy="4944950"/>
        </p:xfrm>
        <a:graphic>
          <a:graphicData uri="http://schemas.openxmlformats.org/drawingml/2006/table">
            <a:tbl>
              <a:tblPr/>
              <a:tblGrid>
                <a:gridCol w="1036955">
                  <a:extLst>
                    <a:ext uri="{9D8B030D-6E8A-4147-A177-3AD203B41FA5}">
                      <a16:colId xmlns:a16="http://schemas.microsoft.com/office/drawing/2014/main" val="20000"/>
                    </a:ext>
                  </a:extLst>
                </a:gridCol>
                <a:gridCol w="1137285">
                  <a:extLst>
                    <a:ext uri="{9D8B030D-6E8A-4147-A177-3AD203B41FA5}">
                      <a16:colId xmlns:a16="http://schemas.microsoft.com/office/drawing/2014/main" val="20001"/>
                    </a:ext>
                  </a:extLst>
                </a:gridCol>
                <a:gridCol w="1248410">
                  <a:extLst>
                    <a:ext uri="{9D8B030D-6E8A-4147-A177-3AD203B41FA5}">
                      <a16:colId xmlns:a16="http://schemas.microsoft.com/office/drawing/2014/main" val="20002"/>
                    </a:ext>
                  </a:extLst>
                </a:gridCol>
                <a:gridCol w="1113790">
                  <a:extLst>
                    <a:ext uri="{9D8B030D-6E8A-4147-A177-3AD203B41FA5}">
                      <a16:colId xmlns:a16="http://schemas.microsoft.com/office/drawing/2014/main" val="20003"/>
                    </a:ext>
                  </a:extLst>
                </a:gridCol>
                <a:gridCol w="1135698">
                  <a:extLst>
                    <a:ext uri="{9D8B030D-6E8A-4147-A177-3AD203B41FA5}">
                      <a16:colId xmlns:a16="http://schemas.microsoft.com/office/drawing/2014/main" val="20004"/>
                    </a:ext>
                  </a:extLst>
                </a:gridCol>
                <a:gridCol w="1030287">
                  <a:extLst>
                    <a:ext uri="{9D8B030D-6E8A-4147-A177-3AD203B41FA5}">
                      <a16:colId xmlns:a16="http://schemas.microsoft.com/office/drawing/2014/main" val="20005"/>
                    </a:ext>
                  </a:extLst>
                </a:gridCol>
                <a:gridCol w="1031875">
                  <a:extLst>
                    <a:ext uri="{9D8B030D-6E8A-4147-A177-3AD203B41FA5}">
                      <a16:colId xmlns:a16="http://schemas.microsoft.com/office/drawing/2014/main" val="20006"/>
                    </a:ext>
                  </a:extLst>
                </a:gridCol>
                <a:gridCol w="1104900">
                  <a:extLst>
                    <a:ext uri="{9D8B030D-6E8A-4147-A177-3AD203B41FA5}">
                      <a16:colId xmlns:a16="http://schemas.microsoft.com/office/drawing/2014/main" val="20007"/>
                    </a:ext>
                  </a:extLst>
                </a:gridCol>
              </a:tblGrid>
              <a:tr h="376492">
                <a:tc gridSpan="5">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sng"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输入</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3">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输出</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911174">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EXE_rs2</a:t>
                      </a:r>
                    </a:p>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IsReg</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MEM_WREG</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FF00"/>
                          </a:solidFill>
                          <a:effectLst/>
                          <a:latin typeface="黑体" panose="02010609060101010101" charset="-122"/>
                          <a:ea typeface="黑体" panose="02010609060101010101" charset="-122"/>
                          <a:sym typeface="宋体" panose="02010600030101010101" pitchFamily="2" charset="-122"/>
                        </a:rPr>
                        <a:t>EXE_rs2</a:t>
                      </a:r>
                    </a:p>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FF00"/>
                          </a:solidFill>
                          <a:effectLst/>
                          <a:latin typeface="黑体" panose="02010609060101010101" charset="-122"/>
                          <a:ea typeface="黑体" panose="02010609060101010101" charset="-122"/>
                          <a:sym typeface="宋体" panose="02010600030101010101" pitchFamily="2" charset="-122"/>
                        </a:rPr>
                        <a:t>= =MEM_rd</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WB_WREG</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FF00"/>
                          </a:solidFill>
                          <a:effectLst/>
                          <a:latin typeface="黑体" panose="02010609060101010101" charset="-122"/>
                          <a:ea typeface="黑体" panose="02010609060101010101" charset="-122"/>
                          <a:sym typeface="宋体" panose="02010600030101010101" pitchFamily="2" charset="-122"/>
                        </a:rPr>
                        <a:t>EXE</a:t>
                      </a:r>
                      <a:r>
                        <a:rPr lang="en-US" altLang="zh-CN" sz="1800" b="1">
                          <a:ln>
                            <a:noFill/>
                          </a:ln>
                          <a:solidFill>
                            <a:srgbClr val="FFFF00"/>
                          </a:solidFill>
                          <a:effectLst/>
                          <a:latin typeface="黑体" panose="02010609060101010101" charset="-122"/>
                          <a:ea typeface="黑体" panose="02010609060101010101" charset="-122"/>
                          <a:sym typeface="宋体" panose="02010600030101010101" pitchFamily="2" charset="-122"/>
                        </a:rPr>
                        <a:t>_</a:t>
                      </a:r>
                      <a:r>
                        <a:rPr kumimoji="0" lang="en-US" altLang="zh-CN" sz="1800" b="1" i="0" u="none" strike="noStrike" cap="none" normalizeH="0" baseline="0">
                          <a:ln>
                            <a:noFill/>
                          </a:ln>
                          <a:solidFill>
                            <a:srgbClr val="FFFF00"/>
                          </a:solidFill>
                          <a:effectLst/>
                          <a:latin typeface="黑体" panose="02010609060101010101" charset="-122"/>
                          <a:ea typeface="黑体" panose="02010609060101010101" charset="-122"/>
                          <a:sym typeface="宋体" panose="02010600030101010101" pitchFamily="2" charset="-122"/>
                        </a:rPr>
                        <a:t>rs2</a:t>
                      </a:r>
                    </a:p>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FF00"/>
                          </a:solidFill>
                          <a:effectLst/>
                          <a:latin typeface="黑体" panose="02010609060101010101" charset="-122"/>
                          <a:ea typeface="黑体" panose="02010609060101010101" charset="-122"/>
                          <a:sym typeface="宋体" panose="02010600030101010101" pitchFamily="2" charset="-122"/>
                        </a:rPr>
                        <a:t>= =WB_rd</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BDEPEN1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BDEPEN0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ALU</a:t>
                      </a:r>
                      <a:r>
                        <a:rPr kumimoji="0" lang="zh-CN" altLang="en-US"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输入选择</a:t>
                      </a: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(B</a:t>
                      </a:r>
                      <a:r>
                        <a:rPr kumimoji="0" lang="zh-CN"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端</a:t>
                      </a: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1"/>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立即数</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2"/>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B</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3"/>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B</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4"/>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MEM_R</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5"/>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B</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6"/>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WB_C</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7"/>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B</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8"/>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MEM_R</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9"/>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WB_C</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10"/>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MEM_R</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11"/>
                  </a:ext>
                </a:extLst>
              </a:tr>
            </a:tbl>
          </a:graphicData>
        </a:graphic>
      </p:graphicFrame>
      <p:sp>
        <p:nvSpPr>
          <p:cNvPr id="74866" name="Text Box 287">
            <a:extLst>
              <a:ext uri="{FF2B5EF4-FFF2-40B4-BE49-F238E27FC236}">
                <a16:creationId xmlns:a16="http://schemas.microsoft.com/office/drawing/2014/main" id="{43FCDC49-BB27-44DE-884C-53F5CA33148B}"/>
              </a:ext>
            </a:extLst>
          </p:cNvPr>
          <p:cNvSpPr txBox="1">
            <a:spLocks noChangeArrowheads="1"/>
          </p:cNvSpPr>
          <p:nvPr/>
        </p:nvSpPr>
        <p:spPr bwMode="auto">
          <a:xfrm>
            <a:off x="1981200" y="381000"/>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CCFFFF"/>
                </a:solidFill>
                <a:latin typeface="Arial" panose="020B0604020202020204" pitchFamily="34" charset="0"/>
                <a:ea typeface="宋体" panose="02010600030101010101" pitchFamily="2" charset="-122"/>
              </a:rPr>
              <a:t>表</a:t>
            </a:r>
            <a:r>
              <a:rPr lang="en-US" altLang="en-US" sz="2400" b="1">
                <a:solidFill>
                  <a:srgbClr val="CCFFFF"/>
                </a:solidFill>
                <a:latin typeface="Arial" panose="020B0604020202020204" pitchFamily="34" charset="0"/>
                <a:ea typeface="宋体" panose="02010600030101010101" pitchFamily="2" charset="-122"/>
              </a:rPr>
              <a:t>3-3.</a:t>
            </a:r>
            <a:r>
              <a:rPr lang="en-US" altLang="zh-CN" sz="2400" b="1">
                <a:solidFill>
                  <a:srgbClr val="CCFFFF"/>
                </a:solidFill>
                <a:latin typeface="Arial" panose="020B0604020202020204" pitchFamily="34" charset="0"/>
                <a:ea typeface="宋体" panose="02010600030101010101" pitchFamily="2" charset="-122"/>
              </a:rPr>
              <a:t>6</a:t>
            </a:r>
            <a:r>
              <a:rPr lang="zh-CN" altLang="en-US" sz="2400" b="1">
                <a:solidFill>
                  <a:srgbClr val="CCFFFF"/>
                </a:solidFill>
                <a:latin typeface="Arial" panose="020B0604020202020204" pitchFamily="34" charset="0"/>
                <a:ea typeface="宋体" panose="02010600030101010101" pitchFamily="2" charset="-122"/>
              </a:rPr>
              <a:t>  </a:t>
            </a:r>
            <a:r>
              <a:rPr lang="zh-CN" altLang="en-US" sz="2400" b="1">
                <a:solidFill>
                  <a:srgbClr val="FFFF00"/>
                </a:solidFill>
                <a:latin typeface="Arial" panose="020B0604020202020204" pitchFamily="34" charset="0"/>
                <a:ea typeface="宋体" panose="02010600030101010101" pitchFamily="2" charset="-122"/>
              </a:rPr>
              <a:t>ALU</a:t>
            </a:r>
            <a:r>
              <a:rPr lang="en-US" altLang="zh-CN" sz="2400" b="1">
                <a:solidFill>
                  <a:srgbClr val="FFFF00"/>
                </a:solidFill>
                <a:latin typeface="Arial" panose="020B0604020202020204" pitchFamily="34" charset="0"/>
                <a:ea typeface="宋体" panose="02010600030101010101" pitchFamily="2" charset="-122"/>
              </a:rPr>
              <a:t> </a:t>
            </a:r>
            <a:r>
              <a:rPr lang="zh-CN" altLang="en-US" sz="2400" b="1">
                <a:solidFill>
                  <a:srgbClr val="FFFF00"/>
                </a:solidFill>
                <a:latin typeface="Arial" panose="020B0604020202020204" pitchFamily="34" charset="0"/>
                <a:ea typeface="宋体" panose="02010600030101010101" pitchFamily="2" charset="-122"/>
              </a:rPr>
              <a:t>B端（</a:t>
            </a:r>
            <a:r>
              <a:rPr lang="en-US" altLang="zh-CN" sz="2400" b="1">
                <a:solidFill>
                  <a:srgbClr val="FFFF00"/>
                </a:solidFill>
                <a:latin typeface="Arial" panose="020B0604020202020204" pitchFamily="34" charset="0"/>
                <a:ea typeface="宋体" panose="02010600030101010101" pitchFamily="2" charset="-122"/>
              </a:rPr>
              <a:t>BDEPEN</a:t>
            </a:r>
            <a:r>
              <a:rPr lang="zh-CN" altLang="en-US" sz="2400" b="1">
                <a:solidFill>
                  <a:srgbClr val="FFFF00"/>
                </a:solidFill>
                <a:latin typeface="Arial" panose="020B0604020202020204" pitchFamily="34" charset="0"/>
                <a:ea typeface="宋体" panose="02010600030101010101" pitchFamily="2" charset="-122"/>
              </a:rPr>
              <a:t>）</a:t>
            </a:r>
            <a:r>
              <a:rPr lang="zh-CN" altLang="en-US" sz="2400" b="1">
                <a:solidFill>
                  <a:srgbClr val="CCFFFF"/>
                </a:solidFill>
                <a:latin typeface="Arial" panose="020B0604020202020204" pitchFamily="34" charset="0"/>
                <a:ea typeface="宋体" panose="02010600030101010101" pitchFamily="2" charset="-122"/>
              </a:rPr>
              <a:t>多路器选择信号的输出真值表</a:t>
            </a:r>
          </a:p>
        </p:txBody>
      </p:sp>
      <p:sp>
        <p:nvSpPr>
          <p:cNvPr id="74867" name="Oval 299">
            <a:extLst>
              <a:ext uri="{FF2B5EF4-FFF2-40B4-BE49-F238E27FC236}">
                <a16:creationId xmlns:a16="http://schemas.microsoft.com/office/drawing/2014/main" id="{70EE42CF-C6D8-4A03-95F4-2BBEDBE92B97}"/>
              </a:ext>
            </a:extLst>
          </p:cNvPr>
          <p:cNvSpPr>
            <a:spLocks noChangeArrowheads="1"/>
          </p:cNvSpPr>
          <p:nvPr/>
        </p:nvSpPr>
        <p:spPr bwMode="auto">
          <a:xfrm>
            <a:off x="2971800" y="3482975"/>
            <a:ext cx="2057400" cy="3048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4868" name="Oval 301">
            <a:extLst>
              <a:ext uri="{FF2B5EF4-FFF2-40B4-BE49-F238E27FC236}">
                <a16:creationId xmlns:a16="http://schemas.microsoft.com/office/drawing/2014/main" id="{0C8F4DC6-EC1E-48D6-8F20-28B33541C70E}"/>
              </a:ext>
            </a:extLst>
          </p:cNvPr>
          <p:cNvSpPr>
            <a:spLocks noChangeArrowheads="1"/>
          </p:cNvSpPr>
          <p:nvPr/>
        </p:nvSpPr>
        <p:spPr bwMode="auto">
          <a:xfrm>
            <a:off x="2819400" y="5006975"/>
            <a:ext cx="2057400" cy="3048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4869" name="Oval 302">
            <a:extLst>
              <a:ext uri="{FF2B5EF4-FFF2-40B4-BE49-F238E27FC236}">
                <a16:creationId xmlns:a16="http://schemas.microsoft.com/office/drawing/2014/main" id="{4E7BE265-F1B7-4005-B7BA-7643E3D8B462}"/>
              </a:ext>
            </a:extLst>
          </p:cNvPr>
          <p:cNvSpPr>
            <a:spLocks noChangeArrowheads="1"/>
          </p:cNvSpPr>
          <p:nvPr/>
        </p:nvSpPr>
        <p:spPr bwMode="auto">
          <a:xfrm>
            <a:off x="5181600" y="4244975"/>
            <a:ext cx="20574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4870" name="Oval 303">
            <a:extLst>
              <a:ext uri="{FF2B5EF4-FFF2-40B4-BE49-F238E27FC236}">
                <a16:creationId xmlns:a16="http://schemas.microsoft.com/office/drawing/2014/main" id="{80F53CCD-0A8B-4CD3-B0EB-36DCC9CAF6EA}"/>
              </a:ext>
            </a:extLst>
          </p:cNvPr>
          <p:cNvSpPr>
            <a:spLocks noChangeArrowheads="1"/>
          </p:cNvSpPr>
          <p:nvPr/>
        </p:nvSpPr>
        <p:spPr bwMode="auto">
          <a:xfrm>
            <a:off x="5105400" y="5387975"/>
            <a:ext cx="2057400" cy="3048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4871" name="Oval 304">
            <a:extLst>
              <a:ext uri="{FF2B5EF4-FFF2-40B4-BE49-F238E27FC236}">
                <a16:creationId xmlns:a16="http://schemas.microsoft.com/office/drawing/2014/main" id="{0A138FEC-6F54-4343-95A4-9C3B7B961434}"/>
              </a:ext>
            </a:extLst>
          </p:cNvPr>
          <p:cNvSpPr>
            <a:spLocks noChangeArrowheads="1"/>
          </p:cNvSpPr>
          <p:nvPr/>
        </p:nvSpPr>
        <p:spPr bwMode="auto">
          <a:xfrm>
            <a:off x="2819400" y="5692775"/>
            <a:ext cx="2057400" cy="3048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4872" name="Line 305">
            <a:extLst>
              <a:ext uri="{FF2B5EF4-FFF2-40B4-BE49-F238E27FC236}">
                <a16:creationId xmlns:a16="http://schemas.microsoft.com/office/drawing/2014/main" id="{A07D783D-B8B8-4CA2-AA8E-25FD4B543979}"/>
              </a:ext>
            </a:extLst>
          </p:cNvPr>
          <p:cNvSpPr>
            <a:spLocks noChangeShapeType="1"/>
          </p:cNvSpPr>
          <p:nvPr/>
        </p:nvSpPr>
        <p:spPr bwMode="auto">
          <a:xfrm>
            <a:off x="7315200" y="1046163"/>
            <a:ext cx="0" cy="48006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4873" name="Text Box 306">
            <a:extLst>
              <a:ext uri="{FF2B5EF4-FFF2-40B4-BE49-F238E27FC236}">
                <a16:creationId xmlns:a16="http://schemas.microsoft.com/office/drawing/2014/main" id="{F1D522E5-51CE-41C5-A858-A8EB72F14D03}"/>
              </a:ext>
            </a:extLst>
          </p:cNvPr>
          <p:cNvSpPr txBox="1">
            <a:spLocks noChangeArrowheads="1"/>
          </p:cNvSpPr>
          <p:nvPr/>
        </p:nvSpPr>
        <p:spPr bwMode="auto">
          <a:xfrm>
            <a:off x="1981200" y="6172201"/>
            <a:ext cx="8153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注意，表</a:t>
            </a:r>
            <a:r>
              <a:rPr lang="en-US" altLang="en-US" b="1">
                <a:solidFill>
                  <a:srgbClr val="CCFFFF"/>
                </a:solidFill>
                <a:latin typeface="Arial" panose="020B0604020202020204" pitchFamily="34" charset="0"/>
                <a:ea typeface="宋体" panose="02010600030101010101" pitchFamily="2" charset="-122"/>
                <a:sym typeface="宋体" panose="02010600030101010101" pitchFamily="2" charset="-122"/>
              </a:rPr>
              <a:t>3-3.</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6</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中的</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rs2</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包含了</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store</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指令中的</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rd</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，参见图</a:t>
            </a:r>
            <a:r>
              <a:rPr lang="en-US" altLang="en-US" b="1">
                <a:solidFill>
                  <a:srgbClr val="CCFFFF"/>
                </a:solidFill>
                <a:latin typeface="Arial" panose="020B0604020202020204" pitchFamily="34" charset="0"/>
                <a:ea typeface="宋体" panose="02010600030101010101" pitchFamily="2" charset="-122"/>
                <a:sym typeface="宋体" panose="02010600030101010101" pitchFamily="2" charset="-122"/>
              </a:rPr>
              <a:t>3-3.</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37</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和图</a:t>
            </a:r>
            <a:r>
              <a:rPr lang="en-US" altLang="en-US" b="1">
                <a:solidFill>
                  <a:srgbClr val="CCFFFF"/>
                </a:solidFill>
                <a:latin typeface="Arial" panose="020B0604020202020204" pitchFamily="34" charset="0"/>
                <a:ea typeface="宋体" panose="02010600030101010101" pitchFamily="2" charset="-122"/>
                <a:sym typeface="宋体" panose="02010600030101010101" pitchFamily="2" charset="-122"/>
              </a:rPr>
              <a:t>3-3.</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38</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中的电路，其中的</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rs2</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来自于寄存器堆前面多路器的输出。</a:t>
            </a:r>
            <a:endParaRPr lang="en-US" altLang="zh-CN">
              <a:solidFill>
                <a:srgbClr val="FFFFFF"/>
              </a:solidFill>
              <a:latin typeface="Garamond" panose="02020404030301010803" pitchFamily="18" charset="0"/>
              <a:ea typeface="宋体" panose="02010600030101010101" pitchFamily="2" charset="-122"/>
            </a:endParaRPr>
          </a:p>
        </p:txBody>
      </p:sp>
      <p:sp>
        <p:nvSpPr>
          <p:cNvPr id="74874" name="灯片编号占位符 10">
            <a:extLst>
              <a:ext uri="{FF2B5EF4-FFF2-40B4-BE49-F238E27FC236}">
                <a16:creationId xmlns:a16="http://schemas.microsoft.com/office/drawing/2014/main" id="{C2C1BA80-5FEC-404D-ACB6-F86084B86BD9}"/>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7C7A15F3-F128-4809-B1C9-3724A8A6BA1C}" type="slidenum">
              <a:rPr lang="en-US" altLang="zh-CN">
                <a:solidFill>
                  <a:srgbClr val="FFFFFF"/>
                </a:solidFill>
                <a:ea typeface="宋体" panose="02010600030101010101" pitchFamily="2" charset="-122"/>
              </a:rPr>
              <a:pPr fontAlgn="base">
                <a:spcBef>
                  <a:spcPct val="0"/>
                </a:spcBef>
                <a:spcAft>
                  <a:spcPct val="0"/>
                </a:spcAft>
              </a:pPr>
              <a:t>407</a:t>
            </a:fld>
            <a:endParaRPr lang="en-US" altLang="zh-CN">
              <a:solidFill>
                <a:srgbClr val="FFFFFF"/>
              </a:solidFill>
              <a:ea typeface="宋体" panose="02010600030101010101" pitchFamily="2" charset="-122"/>
            </a:endParaRP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4330" name="Group 298">
            <a:extLst>
              <a:ext uri="{FF2B5EF4-FFF2-40B4-BE49-F238E27FC236}">
                <a16:creationId xmlns:a16="http://schemas.microsoft.com/office/drawing/2014/main" id="{38932139-2024-44BE-81B4-30A7882FE6F8}"/>
              </a:ext>
            </a:extLst>
          </p:cNvPr>
          <p:cNvGraphicFramePr>
            <a:graphicFrameLocks noGrp="1"/>
          </p:cNvGraphicFramePr>
          <p:nvPr/>
        </p:nvGraphicFramePr>
        <p:xfrm>
          <a:off x="1676400" y="839788"/>
          <a:ext cx="8839200" cy="4944950"/>
        </p:xfrm>
        <a:graphic>
          <a:graphicData uri="http://schemas.openxmlformats.org/drawingml/2006/table">
            <a:tbl>
              <a:tblPr/>
              <a:tblGrid>
                <a:gridCol w="1050290">
                  <a:extLst>
                    <a:ext uri="{9D8B030D-6E8A-4147-A177-3AD203B41FA5}">
                      <a16:colId xmlns:a16="http://schemas.microsoft.com/office/drawing/2014/main" val="20000"/>
                    </a:ext>
                  </a:extLst>
                </a:gridCol>
                <a:gridCol w="1149985">
                  <a:extLst>
                    <a:ext uri="{9D8B030D-6E8A-4147-A177-3AD203B41FA5}">
                      <a16:colId xmlns:a16="http://schemas.microsoft.com/office/drawing/2014/main" val="20001"/>
                    </a:ext>
                  </a:extLst>
                </a:gridCol>
                <a:gridCol w="1339215">
                  <a:extLst>
                    <a:ext uri="{9D8B030D-6E8A-4147-A177-3AD203B41FA5}">
                      <a16:colId xmlns:a16="http://schemas.microsoft.com/office/drawing/2014/main" val="20002"/>
                    </a:ext>
                  </a:extLst>
                </a:gridCol>
                <a:gridCol w="1010285">
                  <a:extLst>
                    <a:ext uri="{9D8B030D-6E8A-4147-A177-3AD203B41FA5}">
                      <a16:colId xmlns:a16="http://schemas.microsoft.com/office/drawing/2014/main" val="20003"/>
                    </a:ext>
                  </a:extLst>
                </a:gridCol>
                <a:gridCol w="1122680">
                  <a:extLst>
                    <a:ext uri="{9D8B030D-6E8A-4147-A177-3AD203B41FA5}">
                      <a16:colId xmlns:a16="http://schemas.microsoft.com/office/drawing/2014/main" val="20004"/>
                    </a:ext>
                  </a:extLst>
                </a:gridCol>
                <a:gridCol w="1029970">
                  <a:extLst>
                    <a:ext uri="{9D8B030D-6E8A-4147-A177-3AD203B41FA5}">
                      <a16:colId xmlns:a16="http://schemas.microsoft.com/office/drawing/2014/main" val="20005"/>
                    </a:ext>
                  </a:extLst>
                </a:gridCol>
                <a:gridCol w="1031875">
                  <a:extLst>
                    <a:ext uri="{9D8B030D-6E8A-4147-A177-3AD203B41FA5}">
                      <a16:colId xmlns:a16="http://schemas.microsoft.com/office/drawing/2014/main" val="20006"/>
                    </a:ext>
                  </a:extLst>
                </a:gridCol>
                <a:gridCol w="1104900">
                  <a:extLst>
                    <a:ext uri="{9D8B030D-6E8A-4147-A177-3AD203B41FA5}">
                      <a16:colId xmlns:a16="http://schemas.microsoft.com/office/drawing/2014/main" val="20007"/>
                    </a:ext>
                  </a:extLst>
                </a:gridCol>
              </a:tblGrid>
              <a:tr h="376492">
                <a:tc gridSpan="5">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sng"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输入</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3">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输出</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911174">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EXE_rs2</a:t>
                      </a:r>
                    </a:p>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IsReg</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MEM_WREG</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FF00"/>
                          </a:solidFill>
                          <a:effectLst/>
                          <a:latin typeface="黑体" panose="02010609060101010101" charset="-122"/>
                          <a:ea typeface="黑体" panose="02010609060101010101" charset="-122"/>
                          <a:sym typeface="宋体" panose="02010600030101010101" pitchFamily="2" charset="-122"/>
                        </a:rPr>
                        <a:t>EXE_rs2</a:t>
                      </a:r>
                    </a:p>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FF00"/>
                          </a:solidFill>
                          <a:effectLst/>
                          <a:latin typeface="黑体" panose="02010609060101010101" charset="-122"/>
                          <a:ea typeface="黑体" panose="02010609060101010101" charset="-122"/>
                          <a:sym typeface="宋体" panose="02010600030101010101" pitchFamily="2" charset="-122"/>
                        </a:rPr>
                        <a:t>= =MEM_rd</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WB_WREG</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FF00"/>
                          </a:solidFill>
                          <a:effectLst/>
                          <a:latin typeface="黑体" panose="02010609060101010101" charset="-122"/>
                          <a:ea typeface="黑体" panose="02010609060101010101" charset="-122"/>
                          <a:sym typeface="宋体" panose="02010600030101010101" pitchFamily="2" charset="-122"/>
                        </a:rPr>
                        <a:t>EXE-rs2</a:t>
                      </a:r>
                    </a:p>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FF00"/>
                          </a:solidFill>
                          <a:effectLst/>
                          <a:latin typeface="黑体" panose="02010609060101010101" charset="-122"/>
                          <a:ea typeface="黑体" panose="02010609060101010101" charset="-122"/>
                          <a:sym typeface="宋体" panose="02010600030101010101" pitchFamily="2" charset="-122"/>
                        </a:rPr>
                        <a:t>= =WB_rd</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BDEPEN1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BDEPEN0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ALU</a:t>
                      </a:r>
                      <a:r>
                        <a:rPr kumimoji="0" lang="zh-CN" altLang="en-US"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输入</a:t>
                      </a:r>
                      <a:r>
                        <a:rPr kumimoji="0" lang="zh-CN" altLang="en-US"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选择</a:t>
                      </a: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(B</a:t>
                      </a:r>
                      <a:r>
                        <a:rPr kumimoji="0" lang="zh-CN"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端</a:t>
                      </a: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1"/>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立即数</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2"/>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B</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3"/>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B</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4"/>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MEM_R</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5"/>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B</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6"/>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WB_C</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7"/>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B</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8"/>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MEM_R</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9"/>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WB_C</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10"/>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MEM_R</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11"/>
                  </a:ext>
                </a:extLst>
              </a:tr>
            </a:tbl>
          </a:graphicData>
        </a:graphic>
      </p:graphicFrame>
      <p:sp>
        <p:nvSpPr>
          <p:cNvPr id="75890" name="Text Box 287">
            <a:extLst>
              <a:ext uri="{FF2B5EF4-FFF2-40B4-BE49-F238E27FC236}">
                <a16:creationId xmlns:a16="http://schemas.microsoft.com/office/drawing/2014/main" id="{94D4D04F-1210-4EF4-BD41-B2BB8860BB99}"/>
              </a:ext>
            </a:extLst>
          </p:cNvPr>
          <p:cNvSpPr txBox="1">
            <a:spLocks noChangeArrowheads="1"/>
          </p:cNvSpPr>
          <p:nvPr/>
        </p:nvSpPr>
        <p:spPr bwMode="auto">
          <a:xfrm>
            <a:off x="1981200" y="230188"/>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CCFFFF"/>
                </a:solidFill>
                <a:latin typeface="Arial" panose="020B0604020202020204" pitchFamily="34" charset="0"/>
                <a:ea typeface="宋体" panose="02010600030101010101" pitchFamily="2" charset="-122"/>
              </a:rPr>
              <a:t>表</a:t>
            </a:r>
            <a:r>
              <a:rPr lang="en-US" altLang="en-US" sz="2400" b="1">
                <a:solidFill>
                  <a:srgbClr val="CCFFFF"/>
                </a:solidFill>
                <a:latin typeface="Arial" panose="020B0604020202020204" pitchFamily="34" charset="0"/>
                <a:ea typeface="宋体" panose="02010600030101010101" pitchFamily="2" charset="-122"/>
              </a:rPr>
              <a:t>3-3.</a:t>
            </a:r>
            <a:r>
              <a:rPr lang="en-US" altLang="zh-CN" sz="2400" b="1">
                <a:solidFill>
                  <a:srgbClr val="CCFFFF"/>
                </a:solidFill>
                <a:latin typeface="Arial" panose="020B0604020202020204" pitchFamily="34" charset="0"/>
                <a:ea typeface="宋体" panose="02010600030101010101" pitchFamily="2" charset="-122"/>
              </a:rPr>
              <a:t>6</a:t>
            </a:r>
            <a:r>
              <a:rPr lang="zh-CN" altLang="en-US" sz="2400" b="1">
                <a:solidFill>
                  <a:srgbClr val="CCFFFF"/>
                </a:solidFill>
                <a:latin typeface="Arial" panose="020B0604020202020204" pitchFamily="34" charset="0"/>
                <a:ea typeface="宋体" panose="02010600030101010101" pitchFamily="2" charset="-122"/>
              </a:rPr>
              <a:t>  </a:t>
            </a:r>
            <a:r>
              <a:rPr lang="zh-CN" altLang="en-US" sz="2400" b="1">
                <a:solidFill>
                  <a:srgbClr val="FFFF00"/>
                </a:solidFill>
                <a:latin typeface="Arial" panose="020B0604020202020204" pitchFamily="34" charset="0"/>
                <a:ea typeface="宋体" panose="02010600030101010101" pitchFamily="2" charset="-122"/>
              </a:rPr>
              <a:t>ALU</a:t>
            </a:r>
            <a:r>
              <a:rPr lang="en-US" altLang="zh-CN" sz="2400" b="1">
                <a:solidFill>
                  <a:srgbClr val="FFFF00"/>
                </a:solidFill>
                <a:latin typeface="Arial" panose="020B0604020202020204" pitchFamily="34" charset="0"/>
                <a:ea typeface="宋体" panose="02010600030101010101" pitchFamily="2" charset="-122"/>
              </a:rPr>
              <a:t> </a:t>
            </a:r>
            <a:r>
              <a:rPr lang="zh-CN" altLang="en-US" sz="2400" b="1">
                <a:solidFill>
                  <a:srgbClr val="FFFF00"/>
                </a:solidFill>
                <a:latin typeface="Arial" panose="020B0604020202020204" pitchFamily="34" charset="0"/>
                <a:ea typeface="宋体" panose="02010600030101010101" pitchFamily="2" charset="-122"/>
              </a:rPr>
              <a:t>B</a:t>
            </a:r>
            <a:r>
              <a:rPr lang="zh-CN" altLang="en-US" sz="2400" b="1">
                <a:solidFill>
                  <a:srgbClr val="FFFF00"/>
                </a:solidFill>
                <a:latin typeface="Arial" panose="020B0604020202020204" pitchFamily="34" charset="0"/>
                <a:ea typeface="宋体" panose="02010600030101010101" pitchFamily="2" charset="-122"/>
                <a:sym typeface="宋体" panose="02010600030101010101" pitchFamily="2" charset="-122"/>
              </a:rPr>
              <a:t>端</a:t>
            </a:r>
            <a:r>
              <a:rPr lang="zh-CN" altLang="en-US" sz="2400" b="1">
                <a:solidFill>
                  <a:srgbClr val="FFFF00"/>
                </a:solidFill>
                <a:latin typeface="Arial" panose="020B0604020202020204" pitchFamily="34" charset="0"/>
                <a:ea typeface="宋体" panose="02010600030101010101" pitchFamily="2" charset="-122"/>
              </a:rPr>
              <a:t>（</a:t>
            </a:r>
            <a:r>
              <a:rPr lang="en-US" altLang="zh-CN" sz="2400" b="1">
                <a:solidFill>
                  <a:srgbClr val="FFFF00"/>
                </a:solidFill>
                <a:latin typeface="Arial" panose="020B0604020202020204" pitchFamily="34" charset="0"/>
                <a:ea typeface="宋体" panose="02010600030101010101" pitchFamily="2" charset="-122"/>
              </a:rPr>
              <a:t>BDEPEN</a:t>
            </a:r>
            <a:r>
              <a:rPr lang="zh-CN" altLang="en-US" sz="2400" b="1">
                <a:solidFill>
                  <a:srgbClr val="FFFF00"/>
                </a:solidFill>
                <a:latin typeface="Arial" panose="020B0604020202020204" pitchFamily="34" charset="0"/>
                <a:ea typeface="宋体" panose="02010600030101010101" pitchFamily="2" charset="-122"/>
              </a:rPr>
              <a:t>）</a:t>
            </a:r>
            <a:r>
              <a:rPr lang="zh-CN" altLang="en-US" sz="2400" b="1">
                <a:solidFill>
                  <a:srgbClr val="CCFFFF"/>
                </a:solidFill>
                <a:latin typeface="Arial" panose="020B0604020202020204" pitchFamily="34" charset="0"/>
                <a:ea typeface="宋体" panose="02010600030101010101" pitchFamily="2" charset="-122"/>
              </a:rPr>
              <a:t>多路器选择信号的输出真值表</a:t>
            </a:r>
          </a:p>
        </p:txBody>
      </p:sp>
      <p:sp>
        <p:nvSpPr>
          <p:cNvPr id="75891" name="Oval 304">
            <a:extLst>
              <a:ext uri="{FF2B5EF4-FFF2-40B4-BE49-F238E27FC236}">
                <a16:creationId xmlns:a16="http://schemas.microsoft.com/office/drawing/2014/main" id="{AE8ADD80-B1A8-4190-81CA-D38D1EBB81C9}"/>
              </a:ext>
            </a:extLst>
          </p:cNvPr>
          <p:cNvSpPr>
            <a:spLocks noChangeArrowheads="1"/>
          </p:cNvSpPr>
          <p:nvPr/>
        </p:nvSpPr>
        <p:spPr bwMode="auto">
          <a:xfrm>
            <a:off x="2689226" y="5467350"/>
            <a:ext cx="4721225" cy="304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0000"/>
              </a:solidFill>
              <a:latin typeface="Garamond" panose="02020404030301010803" pitchFamily="18" charset="0"/>
              <a:ea typeface="宋体" panose="02010600030101010101" pitchFamily="2" charset="-122"/>
            </a:endParaRPr>
          </a:p>
        </p:txBody>
      </p:sp>
      <p:sp>
        <p:nvSpPr>
          <p:cNvPr id="75892" name="Text Box 306">
            <a:extLst>
              <a:ext uri="{FF2B5EF4-FFF2-40B4-BE49-F238E27FC236}">
                <a16:creationId xmlns:a16="http://schemas.microsoft.com/office/drawing/2014/main" id="{EF299869-B78D-494E-A6D6-A4460C0AB003}"/>
              </a:ext>
            </a:extLst>
          </p:cNvPr>
          <p:cNvSpPr txBox="1">
            <a:spLocks noChangeArrowheads="1"/>
          </p:cNvSpPr>
          <p:nvPr/>
        </p:nvSpPr>
        <p:spPr bwMode="auto">
          <a:xfrm>
            <a:off x="1676400" y="5794376"/>
            <a:ext cx="88392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b="1">
                <a:solidFill>
                  <a:srgbClr val="CCFFFF"/>
                </a:solidFill>
                <a:latin typeface="宋体" panose="02010600030101010101" pitchFamily="2" charset="-122"/>
                <a:ea typeface="宋体" panose="02010600030101010101" pitchFamily="2" charset="-122"/>
              </a:rPr>
              <a:t>注意：在表</a:t>
            </a:r>
            <a:r>
              <a:rPr lang="en-US" altLang="en-US" b="1">
                <a:solidFill>
                  <a:srgbClr val="CCFFFF"/>
                </a:solidFill>
                <a:latin typeface="宋体" panose="02010600030101010101" pitchFamily="2" charset="-122"/>
                <a:ea typeface="宋体" panose="02010600030101010101" pitchFamily="2" charset="-122"/>
              </a:rPr>
              <a:t>3-3.</a:t>
            </a:r>
            <a:r>
              <a:rPr lang="en-US" altLang="zh-CN" b="1">
                <a:solidFill>
                  <a:srgbClr val="CCFFFF"/>
                </a:solidFill>
                <a:latin typeface="宋体" panose="02010600030101010101" pitchFamily="2" charset="-122"/>
                <a:ea typeface="宋体" panose="02010600030101010101" pitchFamily="2" charset="-122"/>
              </a:rPr>
              <a:t>6</a:t>
            </a:r>
            <a:r>
              <a:rPr lang="zh-CN" altLang="en-US" b="1">
                <a:solidFill>
                  <a:srgbClr val="CCFFFF"/>
                </a:solidFill>
                <a:latin typeface="宋体" panose="02010600030101010101" pitchFamily="2" charset="-122"/>
                <a:ea typeface="宋体" panose="02010600030101010101" pitchFamily="2" charset="-122"/>
              </a:rPr>
              <a:t>中，</a:t>
            </a:r>
            <a:r>
              <a:rPr lang="en-US" altLang="zh-CN" b="1">
                <a:solidFill>
                  <a:srgbClr val="66FF33"/>
                </a:solidFill>
                <a:latin typeface="宋体" panose="02010600030101010101" pitchFamily="2" charset="-122"/>
                <a:ea typeface="宋体" panose="02010600030101010101" pitchFamily="2" charset="-122"/>
              </a:rPr>
              <a:t>MEM_WREG=1</a:t>
            </a:r>
            <a:r>
              <a:rPr lang="zh-CN" altLang="en-US" b="1">
                <a:solidFill>
                  <a:srgbClr val="66FF33"/>
                </a:solidFill>
                <a:latin typeface="宋体" panose="02010600030101010101" pitchFamily="2" charset="-122"/>
                <a:ea typeface="宋体" panose="02010600030101010101" pitchFamily="2" charset="-122"/>
              </a:rPr>
              <a:t>，</a:t>
            </a:r>
            <a:r>
              <a:rPr lang="en-US" altLang="zh-CN" b="1">
                <a:solidFill>
                  <a:srgbClr val="66FF33"/>
                </a:solidFill>
                <a:latin typeface="宋体" panose="02010600030101010101" pitchFamily="2" charset="-122"/>
                <a:ea typeface="宋体" panose="02010600030101010101" pitchFamily="2" charset="-122"/>
              </a:rPr>
              <a:t>WB_WREG=1</a:t>
            </a:r>
            <a:r>
              <a:rPr lang="zh-CN" altLang="en-US" b="1">
                <a:solidFill>
                  <a:srgbClr val="66FF33"/>
                </a:solidFill>
                <a:latin typeface="宋体" panose="02010600030101010101" pitchFamily="2" charset="-122"/>
                <a:ea typeface="宋体" panose="02010600030101010101" pitchFamily="2" charset="-122"/>
              </a:rPr>
              <a:t>，</a:t>
            </a:r>
            <a:r>
              <a:rPr lang="en-US" altLang="zh-CN" b="1">
                <a:solidFill>
                  <a:srgbClr val="66FF33"/>
                </a:solidFill>
                <a:latin typeface="宋体" panose="02010600030101010101" pitchFamily="2" charset="-122"/>
                <a:ea typeface="宋体" panose="02010600030101010101" pitchFamily="2" charset="-122"/>
              </a:rPr>
              <a:t>EXE_rs2==MEM_rd</a:t>
            </a:r>
            <a:r>
              <a:rPr lang="zh-CN" altLang="en-US" b="1">
                <a:solidFill>
                  <a:srgbClr val="66FF33"/>
                </a:solidFill>
                <a:latin typeface="宋体" panose="02010600030101010101" pitchFamily="2" charset="-122"/>
                <a:ea typeface="宋体" panose="02010600030101010101" pitchFamily="2" charset="-122"/>
              </a:rPr>
              <a:t>，</a:t>
            </a:r>
            <a:r>
              <a:rPr lang="en-US" altLang="zh-CN" b="1">
                <a:solidFill>
                  <a:srgbClr val="66FF33"/>
                </a:solidFill>
                <a:latin typeface="宋体" panose="02010600030101010101" pitchFamily="2" charset="-122"/>
                <a:ea typeface="宋体" panose="02010600030101010101" pitchFamily="2" charset="-122"/>
              </a:rPr>
              <a:t>EXE_rs2==WB_rd</a:t>
            </a:r>
            <a:r>
              <a:rPr lang="zh-CN" altLang="en-US" b="1">
                <a:solidFill>
                  <a:srgbClr val="CCFFFF"/>
                </a:solidFill>
                <a:latin typeface="宋体" panose="02010600030101010101" pitchFamily="2" charset="-122"/>
                <a:ea typeface="宋体" panose="02010600030101010101" pitchFamily="2" charset="-122"/>
              </a:rPr>
              <a:t>，说明当前指令的第二个源寄存器操作数与它上面的两条指令都相关。这种情况一般是不会出现的。若出现，我们选择较新的结果，即</a:t>
            </a:r>
            <a:r>
              <a:rPr lang="en-US" altLang="zh-CN" b="1">
                <a:solidFill>
                  <a:srgbClr val="CCFFFF"/>
                </a:solidFill>
                <a:latin typeface="宋体" panose="02010600030101010101" pitchFamily="2" charset="-122"/>
                <a:ea typeface="宋体" panose="02010600030101010101" pitchFamily="2" charset="-122"/>
              </a:rPr>
              <a:t>MEM_R</a:t>
            </a:r>
            <a:r>
              <a:rPr lang="zh-CN" altLang="en-US" b="1">
                <a:solidFill>
                  <a:srgbClr val="CCFFFF"/>
                </a:solidFill>
                <a:latin typeface="宋体" panose="02010600030101010101" pitchFamily="2" charset="-122"/>
                <a:ea typeface="宋体" panose="02010600030101010101" pitchFamily="2" charset="-122"/>
              </a:rPr>
              <a:t>，送到</a:t>
            </a:r>
            <a:r>
              <a:rPr lang="en-US" altLang="zh-CN" b="1">
                <a:solidFill>
                  <a:srgbClr val="CCFFFF"/>
                </a:solidFill>
                <a:latin typeface="宋体" panose="02010600030101010101" pitchFamily="2" charset="-122"/>
                <a:ea typeface="宋体" panose="02010600030101010101" pitchFamily="2" charset="-122"/>
              </a:rPr>
              <a:t>ALU</a:t>
            </a:r>
            <a:r>
              <a:rPr lang="zh-CN" altLang="en-US" b="1">
                <a:solidFill>
                  <a:srgbClr val="CCFFFF"/>
                </a:solidFill>
                <a:latin typeface="宋体" panose="02010600030101010101" pitchFamily="2" charset="-122"/>
                <a:ea typeface="宋体" panose="02010600030101010101" pitchFamily="2" charset="-122"/>
              </a:rPr>
              <a:t>的</a:t>
            </a:r>
            <a:r>
              <a:rPr lang="en-US" altLang="zh-CN" b="1">
                <a:solidFill>
                  <a:srgbClr val="CCFFFF"/>
                </a:solidFill>
                <a:latin typeface="宋体" panose="02010600030101010101" pitchFamily="2" charset="-122"/>
                <a:ea typeface="宋体" panose="02010600030101010101" pitchFamily="2" charset="-122"/>
              </a:rPr>
              <a:t>B</a:t>
            </a:r>
            <a:r>
              <a:rPr lang="zh-CN" altLang="en-US" b="1">
                <a:solidFill>
                  <a:srgbClr val="CCFFFF"/>
                </a:solidFill>
                <a:latin typeface="宋体" panose="02010600030101010101" pitchFamily="2" charset="-122"/>
                <a:ea typeface="宋体" panose="02010600030101010101" pitchFamily="2" charset="-122"/>
              </a:rPr>
              <a:t>数据输入端。</a:t>
            </a:r>
            <a:endParaRPr lang="en-US" altLang="zh-CN">
              <a:solidFill>
                <a:srgbClr val="FFFFFF"/>
              </a:solidFill>
              <a:latin typeface="Garamond" panose="02020404030301010803" pitchFamily="18" charset="0"/>
              <a:ea typeface="宋体" panose="02010600030101010101" pitchFamily="2" charset="-122"/>
            </a:endParaRPr>
          </a:p>
        </p:txBody>
      </p:sp>
      <p:sp>
        <p:nvSpPr>
          <p:cNvPr id="75893" name="灯片编号占位符 10">
            <a:extLst>
              <a:ext uri="{FF2B5EF4-FFF2-40B4-BE49-F238E27FC236}">
                <a16:creationId xmlns:a16="http://schemas.microsoft.com/office/drawing/2014/main" id="{D3670449-D6BB-4E2B-A696-A779E0B88C54}"/>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E7AC5AA8-44EA-4C5C-AEA0-4901147FFF6C}" type="slidenum">
              <a:rPr lang="en-US" altLang="zh-CN">
                <a:solidFill>
                  <a:srgbClr val="FFFFFF"/>
                </a:solidFill>
                <a:ea typeface="宋体" panose="02010600030101010101" pitchFamily="2" charset="-122"/>
              </a:rPr>
              <a:pPr fontAlgn="base">
                <a:spcBef>
                  <a:spcPct val="0"/>
                </a:spcBef>
                <a:spcAft>
                  <a:spcPct val="0"/>
                </a:spcAft>
              </a:pPr>
              <a:t>408</a:t>
            </a:fld>
            <a:endParaRPr lang="en-US" altLang="zh-CN">
              <a:solidFill>
                <a:srgbClr val="FFFFFF"/>
              </a:solidFill>
              <a:ea typeface="宋体" panose="02010600030101010101" pitchFamily="2" charset="-122"/>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4330" name="Group 298">
            <a:extLst>
              <a:ext uri="{FF2B5EF4-FFF2-40B4-BE49-F238E27FC236}">
                <a16:creationId xmlns:a16="http://schemas.microsoft.com/office/drawing/2014/main" id="{0888CEFF-826A-48DA-AFD2-8F8F4D831805}"/>
              </a:ext>
            </a:extLst>
          </p:cNvPr>
          <p:cNvGraphicFramePr>
            <a:graphicFrameLocks noGrp="1"/>
          </p:cNvGraphicFramePr>
          <p:nvPr/>
        </p:nvGraphicFramePr>
        <p:xfrm>
          <a:off x="1676400" y="1066801"/>
          <a:ext cx="8839200" cy="4944950"/>
        </p:xfrm>
        <a:graphic>
          <a:graphicData uri="http://schemas.openxmlformats.org/drawingml/2006/table">
            <a:tbl>
              <a:tblPr/>
              <a:tblGrid>
                <a:gridCol w="1050290">
                  <a:extLst>
                    <a:ext uri="{9D8B030D-6E8A-4147-A177-3AD203B41FA5}">
                      <a16:colId xmlns:a16="http://schemas.microsoft.com/office/drawing/2014/main" val="20000"/>
                    </a:ext>
                  </a:extLst>
                </a:gridCol>
                <a:gridCol w="1110615">
                  <a:extLst>
                    <a:ext uri="{9D8B030D-6E8A-4147-A177-3AD203B41FA5}">
                      <a16:colId xmlns:a16="http://schemas.microsoft.com/office/drawing/2014/main" val="20001"/>
                    </a:ext>
                  </a:extLst>
                </a:gridCol>
                <a:gridCol w="1261745">
                  <a:extLst>
                    <a:ext uri="{9D8B030D-6E8A-4147-A177-3AD203B41FA5}">
                      <a16:colId xmlns:a16="http://schemas.microsoft.com/office/drawing/2014/main" val="20002"/>
                    </a:ext>
                  </a:extLst>
                </a:gridCol>
                <a:gridCol w="1088390">
                  <a:extLst>
                    <a:ext uri="{9D8B030D-6E8A-4147-A177-3AD203B41FA5}">
                      <a16:colId xmlns:a16="http://schemas.microsoft.com/office/drawing/2014/main" val="20003"/>
                    </a:ext>
                  </a:extLst>
                </a:gridCol>
                <a:gridCol w="1161098">
                  <a:extLst>
                    <a:ext uri="{9D8B030D-6E8A-4147-A177-3AD203B41FA5}">
                      <a16:colId xmlns:a16="http://schemas.microsoft.com/office/drawing/2014/main" val="20004"/>
                    </a:ext>
                  </a:extLst>
                </a:gridCol>
                <a:gridCol w="1030287">
                  <a:extLst>
                    <a:ext uri="{9D8B030D-6E8A-4147-A177-3AD203B41FA5}">
                      <a16:colId xmlns:a16="http://schemas.microsoft.com/office/drawing/2014/main" val="20005"/>
                    </a:ext>
                  </a:extLst>
                </a:gridCol>
                <a:gridCol w="1031875">
                  <a:extLst>
                    <a:ext uri="{9D8B030D-6E8A-4147-A177-3AD203B41FA5}">
                      <a16:colId xmlns:a16="http://schemas.microsoft.com/office/drawing/2014/main" val="20006"/>
                    </a:ext>
                  </a:extLst>
                </a:gridCol>
                <a:gridCol w="1104900">
                  <a:extLst>
                    <a:ext uri="{9D8B030D-6E8A-4147-A177-3AD203B41FA5}">
                      <a16:colId xmlns:a16="http://schemas.microsoft.com/office/drawing/2014/main" val="20007"/>
                    </a:ext>
                  </a:extLst>
                </a:gridCol>
              </a:tblGrid>
              <a:tr h="376492">
                <a:tc gridSpan="5">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sng"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输入</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3">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输出</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911174">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EXE_rs2</a:t>
                      </a:r>
                    </a:p>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IsReg</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MEM_WREG</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FF00"/>
                          </a:solidFill>
                          <a:effectLst/>
                          <a:latin typeface="黑体" panose="02010609060101010101" charset="-122"/>
                          <a:ea typeface="黑体" panose="02010609060101010101" charset="-122"/>
                          <a:sym typeface="宋体" panose="02010600030101010101" pitchFamily="2" charset="-122"/>
                        </a:rPr>
                        <a:t>EXE_rs2</a:t>
                      </a:r>
                    </a:p>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FF00"/>
                          </a:solidFill>
                          <a:effectLst/>
                          <a:latin typeface="黑体" panose="02010609060101010101" charset="-122"/>
                          <a:ea typeface="黑体" panose="02010609060101010101" charset="-122"/>
                          <a:sym typeface="宋体" panose="02010600030101010101" pitchFamily="2" charset="-122"/>
                        </a:rPr>
                        <a:t>= =MEM_rd</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WB_WREG</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FF00"/>
                          </a:solidFill>
                          <a:effectLst/>
                          <a:latin typeface="黑体" panose="02010609060101010101" charset="-122"/>
                          <a:ea typeface="黑体" panose="02010609060101010101" charset="-122"/>
                          <a:sym typeface="宋体" panose="02010600030101010101" pitchFamily="2" charset="-122"/>
                        </a:rPr>
                        <a:t>EXE_rs2</a:t>
                      </a:r>
                    </a:p>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FFFF00"/>
                          </a:solidFill>
                          <a:effectLst/>
                          <a:latin typeface="黑体" panose="02010609060101010101" charset="-122"/>
                          <a:ea typeface="黑体" panose="02010609060101010101" charset="-122"/>
                          <a:sym typeface="宋体" panose="02010600030101010101" pitchFamily="2" charset="-122"/>
                        </a:rPr>
                        <a:t>= =WB_rd</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00000"/>
                          </a:solidFill>
                          <a:effectLst/>
                          <a:latin typeface="黑体" panose="02010609060101010101" charset="-122"/>
                          <a:ea typeface="黑体" panose="02010609060101010101" charset="-122"/>
                          <a:sym typeface="宋体" panose="02010600030101010101" pitchFamily="2" charset="-122"/>
                        </a:rPr>
                        <a:t>BDEPEN1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BDEPEN0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ALU</a:t>
                      </a:r>
                      <a:r>
                        <a:rPr kumimoji="0" lang="zh-CN" altLang="en-US"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输入</a:t>
                      </a:r>
                      <a:r>
                        <a:rPr kumimoji="0" lang="zh-CN" altLang="en-US"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选择</a:t>
                      </a: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(B</a:t>
                      </a:r>
                      <a:r>
                        <a:rPr kumimoji="0" lang="zh-CN"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端</a:t>
                      </a:r>
                      <a:r>
                        <a:rPr kumimoji="0" lang="en-US" altLang="zh-CN" sz="1800" b="1" i="0" u="none" strike="noStrike" cap="none" normalizeH="0" baseline="0">
                          <a:ln>
                            <a:noFill/>
                          </a:ln>
                          <a:solidFill>
                            <a:schemeClr val="tx1"/>
                          </a:solidFill>
                          <a:effectLst/>
                          <a:latin typeface="黑体" panose="02010609060101010101" charset="-122"/>
                          <a:ea typeface="黑体" panose="02010609060101010101" charset="-122"/>
                          <a:sym typeface="宋体" panose="02010600030101010101" pitchFamily="2" charset="-122"/>
                        </a:rPr>
                        <a:t>)</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1"/>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zh-CN" altLang="en-US"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立即数</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2"/>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FF"/>
                          </a:solidFill>
                          <a:effectLst/>
                          <a:latin typeface="黑体" panose="02010609060101010101" charset="-122"/>
                          <a:ea typeface="黑体" panose="02010609060101010101" charset="-122"/>
                          <a:sym typeface="宋体" panose="02010600030101010101" pitchFamily="2" charset="-122"/>
                        </a:rPr>
                        <a:t>B</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3"/>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B</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4"/>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MEM_R</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5"/>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B</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6"/>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X</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folHlink"/>
                          </a:solidFill>
                          <a:effectLst/>
                          <a:latin typeface="黑体" panose="02010609060101010101" charset="-122"/>
                          <a:ea typeface="黑体" panose="02010609060101010101" charset="-122"/>
                          <a:sym typeface="宋体" panose="02010600030101010101" pitchFamily="2" charset="-122"/>
                        </a:rPr>
                        <a:t>WB_C</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7"/>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CCFFFF"/>
                          </a:solidFill>
                          <a:effectLst/>
                          <a:latin typeface="黑体" panose="02010609060101010101" charset="-122"/>
                          <a:ea typeface="黑体" panose="02010609060101010101" charset="-122"/>
                          <a:sym typeface="宋体" panose="02010600030101010101" pitchFamily="2" charset="-122"/>
                        </a:rPr>
                        <a:t>B</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8"/>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MEM_R</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9"/>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chemeClr val="hlink"/>
                          </a:solidFill>
                          <a:effectLst/>
                          <a:latin typeface="黑体" panose="02010609060101010101" charset="-122"/>
                          <a:ea typeface="黑体" panose="02010609060101010101" charset="-122"/>
                          <a:sym typeface="宋体" panose="02010600030101010101" pitchFamily="2" charset="-122"/>
                        </a:rPr>
                        <a:t>WB_C</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10"/>
                  </a:ext>
                </a:extLst>
              </a:tr>
              <a:tr h="364470">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1</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0</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p>
                      <a:pPr marL="0" marR="0" lvl="0" indent="0" algn="ctr" defTabSz="914400" rtl="0" eaLnBrk="1" fontAlgn="base" latinLnBrk="0" hangingPunct="1">
                        <a:spcBef>
                          <a:spcPct val="20000"/>
                        </a:spcBef>
                        <a:spcAft>
                          <a:spcPct val="0"/>
                        </a:spcAft>
                        <a:buClr>
                          <a:schemeClr val="hlink"/>
                        </a:buClr>
                        <a:buSzPct val="70000"/>
                        <a:buFont typeface="Wingdings" panose="05000000000000000000" pitchFamily="2" charset="2"/>
                        <a:buNone/>
                      </a:pPr>
                      <a:r>
                        <a:rPr kumimoji="0" lang="en-US" altLang="zh-CN" sz="1800" b="1" i="0" u="none" strike="noStrike" cap="none" normalizeH="0" baseline="0">
                          <a:ln>
                            <a:noFill/>
                          </a:ln>
                          <a:solidFill>
                            <a:srgbClr val="66FF33"/>
                          </a:solidFill>
                          <a:effectLst/>
                          <a:latin typeface="黑体" panose="02010609060101010101" charset="-122"/>
                          <a:ea typeface="黑体" panose="02010609060101010101" charset="-122"/>
                          <a:sym typeface="宋体" panose="02010600030101010101" pitchFamily="2" charset="-122"/>
                        </a:rPr>
                        <a:t>MEM_R</a:t>
                      </a:r>
                    </a:p>
                  </a:txBody>
                  <a:tcPr marT="45559" marB="45559"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11"/>
                  </a:ext>
                </a:extLst>
              </a:tr>
            </a:tbl>
          </a:graphicData>
        </a:graphic>
      </p:graphicFrame>
      <p:sp>
        <p:nvSpPr>
          <p:cNvPr id="76914" name="Text Box 287">
            <a:extLst>
              <a:ext uri="{FF2B5EF4-FFF2-40B4-BE49-F238E27FC236}">
                <a16:creationId xmlns:a16="http://schemas.microsoft.com/office/drawing/2014/main" id="{7FF9B48C-7581-4190-8B3D-585F5CC63FF5}"/>
              </a:ext>
            </a:extLst>
          </p:cNvPr>
          <p:cNvSpPr txBox="1">
            <a:spLocks noChangeArrowheads="1"/>
          </p:cNvSpPr>
          <p:nvPr/>
        </p:nvSpPr>
        <p:spPr bwMode="auto">
          <a:xfrm>
            <a:off x="1981200" y="381000"/>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CCFFFF"/>
                </a:solidFill>
                <a:latin typeface="Arial" panose="020B0604020202020204" pitchFamily="34" charset="0"/>
                <a:ea typeface="宋体" panose="02010600030101010101" pitchFamily="2" charset="-122"/>
              </a:rPr>
              <a:t>表</a:t>
            </a:r>
            <a:r>
              <a:rPr lang="en-US" altLang="en-US" sz="2400" b="1">
                <a:solidFill>
                  <a:srgbClr val="CCFFFF"/>
                </a:solidFill>
                <a:latin typeface="Arial" panose="020B0604020202020204" pitchFamily="34" charset="0"/>
                <a:ea typeface="宋体" panose="02010600030101010101" pitchFamily="2" charset="-122"/>
              </a:rPr>
              <a:t>3-3.</a:t>
            </a:r>
            <a:r>
              <a:rPr lang="en-US" altLang="zh-CN" sz="2400" b="1">
                <a:solidFill>
                  <a:srgbClr val="CCFFFF"/>
                </a:solidFill>
                <a:latin typeface="Arial" panose="020B0604020202020204" pitchFamily="34" charset="0"/>
                <a:ea typeface="宋体" panose="02010600030101010101" pitchFamily="2" charset="-122"/>
              </a:rPr>
              <a:t>6</a:t>
            </a:r>
            <a:r>
              <a:rPr lang="zh-CN" altLang="en-US" sz="2400" b="1">
                <a:solidFill>
                  <a:srgbClr val="CCFFFF"/>
                </a:solidFill>
                <a:latin typeface="Arial" panose="020B0604020202020204" pitchFamily="34" charset="0"/>
                <a:ea typeface="宋体" panose="02010600030101010101" pitchFamily="2" charset="-122"/>
              </a:rPr>
              <a:t>  </a:t>
            </a:r>
            <a:r>
              <a:rPr lang="zh-CN" altLang="en-US" sz="2400" b="1">
                <a:solidFill>
                  <a:srgbClr val="FFFF00"/>
                </a:solidFill>
                <a:latin typeface="Arial" panose="020B0604020202020204" pitchFamily="34" charset="0"/>
                <a:ea typeface="宋体" panose="02010600030101010101" pitchFamily="2" charset="-122"/>
              </a:rPr>
              <a:t>ALU</a:t>
            </a:r>
            <a:r>
              <a:rPr lang="en-US" altLang="zh-CN" sz="2400" b="1">
                <a:solidFill>
                  <a:srgbClr val="FFFF00"/>
                </a:solidFill>
                <a:latin typeface="Arial" panose="020B0604020202020204" pitchFamily="34" charset="0"/>
                <a:ea typeface="宋体" panose="02010600030101010101" pitchFamily="2" charset="-122"/>
              </a:rPr>
              <a:t> </a:t>
            </a:r>
            <a:r>
              <a:rPr lang="zh-CN" altLang="en-US" sz="2400" b="1">
                <a:solidFill>
                  <a:srgbClr val="FFFF00"/>
                </a:solidFill>
                <a:latin typeface="Arial" panose="020B0604020202020204" pitchFamily="34" charset="0"/>
                <a:ea typeface="宋体" panose="02010600030101010101" pitchFamily="2" charset="-122"/>
              </a:rPr>
              <a:t>B</a:t>
            </a:r>
            <a:r>
              <a:rPr lang="zh-CN" altLang="en-US" sz="2400" b="1">
                <a:solidFill>
                  <a:srgbClr val="FFFF00"/>
                </a:solidFill>
                <a:latin typeface="Arial" panose="020B0604020202020204" pitchFamily="34" charset="0"/>
                <a:ea typeface="宋体" panose="02010600030101010101" pitchFamily="2" charset="-122"/>
                <a:sym typeface="宋体" panose="02010600030101010101" pitchFamily="2" charset="-122"/>
              </a:rPr>
              <a:t>端</a:t>
            </a:r>
            <a:r>
              <a:rPr lang="zh-CN" altLang="en-US" sz="2400" b="1">
                <a:solidFill>
                  <a:srgbClr val="FFFF00"/>
                </a:solidFill>
                <a:latin typeface="Arial" panose="020B0604020202020204" pitchFamily="34" charset="0"/>
                <a:ea typeface="宋体" panose="02010600030101010101" pitchFamily="2" charset="-122"/>
              </a:rPr>
              <a:t>（</a:t>
            </a:r>
            <a:r>
              <a:rPr lang="en-US" altLang="zh-CN" sz="2400" b="1">
                <a:solidFill>
                  <a:srgbClr val="FFFF00"/>
                </a:solidFill>
                <a:latin typeface="Arial" panose="020B0604020202020204" pitchFamily="34" charset="0"/>
                <a:ea typeface="宋体" panose="02010600030101010101" pitchFamily="2" charset="-122"/>
              </a:rPr>
              <a:t>BDEPEN</a:t>
            </a:r>
            <a:r>
              <a:rPr lang="zh-CN" altLang="en-US" sz="2400" b="1">
                <a:solidFill>
                  <a:srgbClr val="FFFF00"/>
                </a:solidFill>
                <a:latin typeface="Arial" panose="020B0604020202020204" pitchFamily="34" charset="0"/>
                <a:ea typeface="宋体" panose="02010600030101010101" pitchFamily="2" charset="-122"/>
              </a:rPr>
              <a:t>）</a:t>
            </a:r>
            <a:r>
              <a:rPr lang="zh-CN" altLang="en-US" sz="2400" b="1">
                <a:solidFill>
                  <a:srgbClr val="CCFFFF"/>
                </a:solidFill>
                <a:latin typeface="Arial" panose="020B0604020202020204" pitchFamily="34" charset="0"/>
                <a:ea typeface="宋体" panose="02010600030101010101" pitchFamily="2" charset="-122"/>
              </a:rPr>
              <a:t>多路器选择信号的输出真值表</a:t>
            </a:r>
          </a:p>
        </p:txBody>
      </p:sp>
      <p:sp>
        <p:nvSpPr>
          <p:cNvPr id="76915" name="Oval 299">
            <a:extLst>
              <a:ext uri="{FF2B5EF4-FFF2-40B4-BE49-F238E27FC236}">
                <a16:creationId xmlns:a16="http://schemas.microsoft.com/office/drawing/2014/main" id="{12C32D18-4C69-417E-A5B1-EB39221C44AA}"/>
              </a:ext>
            </a:extLst>
          </p:cNvPr>
          <p:cNvSpPr>
            <a:spLocks noChangeArrowheads="1"/>
          </p:cNvSpPr>
          <p:nvPr/>
        </p:nvSpPr>
        <p:spPr bwMode="auto">
          <a:xfrm>
            <a:off x="2971800" y="3484563"/>
            <a:ext cx="2057400" cy="3048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6916" name="Oval 301">
            <a:extLst>
              <a:ext uri="{FF2B5EF4-FFF2-40B4-BE49-F238E27FC236}">
                <a16:creationId xmlns:a16="http://schemas.microsoft.com/office/drawing/2014/main" id="{235C16A5-CC73-4B47-9CAB-80CC5C488BD0}"/>
              </a:ext>
            </a:extLst>
          </p:cNvPr>
          <p:cNvSpPr>
            <a:spLocks noChangeArrowheads="1"/>
          </p:cNvSpPr>
          <p:nvPr/>
        </p:nvSpPr>
        <p:spPr bwMode="auto">
          <a:xfrm>
            <a:off x="2819400" y="4932363"/>
            <a:ext cx="2057400" cy="3048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6917" name="Oval 302">
            <a:extLst>
              <a:ext uri="{FF2B5EF4-FFF2-40B4-BE49-F238E27FC236}">
                <a16:creationId xmlns:a16="http://schemas.microsoft.com/office/drawing/2014/main" id="{D7FE4531-A3B8-42FF-9459-BF99D1C5E1E8}"/>
              </a:ext>
            </a:extLst>
          </p:cNvPr>
          <p:cNvSpPr>
            <a:spLocks noChangeArrowheads="1"/>
          </p:cNvSpPr>
          <p:nvPr/>
        </p:nvSpPr>
        <p:spPr bwMode="auto">
          <a:xfrm>
            <a:off x="5181600" y="4244975"/>
            <a:ext cx="20574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6918" name="Oval 303">
            <a:extLst>
              <a:ext uri="{FF2B5EF4-FFF2-40B4-BE49-F238E27FC236}">
                <a16:creationId xmlns:a16="http://schemas.microsoft.com/office/drawing/2014/main" id="{72D7624D-A85C-4973-A2F7-1C65D735A1B6}"/>
              </a:ext>
            </a:extLst>
          </p:cNvPr>
          <p:cNvSpPr>
            <a:spLocks noChangeArrowheads="1"/>
          </p:cNvSpPr>
          <p:nvPr/>
        </p:nvSpPr>
        <p:spPr bwMode="auto">
          <a:xfrm>
            <a:off x="5105400" y="5311775"/>
            <a:ext cx="2057400" cy="304800"/>
          </a:xfrm>
          <a:prstGeom prst="ellipse">
            <a:avLst/>
          </a:prstGeom>
          <a:noFill/>
          <a:ln w="9525">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6919" name="Oval 304">
            <a:extLst>
              <a:ext uri="{FF2B5EF4-FFF2-40B4-BE49-F238E27FC236}">
                <a16:creationId xmlns:a16="http://schemas.microsoft.com/office/drawing/2014/main" id="{8FF69A92-AFC2-4415-B4C9-BF6739A848F2}"/>
              </a:ext>
            </a:extLst>
          </p:cNvPr>
          <p:cNvSpPr>
            <a:spLocks noChangeArrowheads="1"/>
          </p:cNvSpPr>
          <p:nvPr/>
        </p:nvSpPr>
        <p:spPr bwMode="auto">
          <a:xfrm>
            <a:off x="2819400" y="5692775"/>
            <a:ext cx="2057400" cy="3048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6920" name="Text Box 306">
            <a:extLst>
              <a:ext uri="{FF2B5EF4-FFF2-40B4-BE49-F238E27FC236}">
                <a16:creationId xmlns:a16="http://schemas.microsoft.com/office/drawing/2014/main" id="{9718BCD5-85F3-433D-951D-9EF56C29A955}"/>
              </a:ext>
            </a:extLst>
          </p:cNvPr>
          <p:cNvSpPr txBox="1">
            <a:spLocks noChangeArrowheads="1"/>
          </p:cNvSpPr>
          <p:nvPr/>
        </p:nvSpPr>
        <p:spPr bwMode="auto">
          <a:xfrm>
            <a:off x="1981200" y="6172200"/>
            <a:ext cx="8153400"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20000"/>
              </a:spcBef>
              <a:spcAft>
                <a:spcPct val="0"/>
              </a:spcAft>
              <a:buClr>
                <a:srgbClr val="FFCC00"/>
              </a:buClr>
              <a:buSzPct val="70000"/>
            </a:pPr>
            <a:r>
              <a:rPr lang="en-US" altLang="zh-CN" b="1">
                <a:solidFill>
                  <a:srgbClr val="C00000"/>
                </a:solidFill>
                <a:latin typeface="Garamond" panose="02020404030301010803" pitchFamily="18" charset="0"/>
                <a:ea typeface="宋体" panose="02010600030101010101" pitchFamily="2" charset="-122"/>
              </a:rPr>
              <a:t>BDEPEN1</a:t>
            </a:r>
            <a:r>
              <a:rPr lang="en-US" altLang="zh-CN" b="1">
                <a:solidFill>
                  <a:srgbClr val="FFFFFF"/>
                </a:solidFill>
                <a:latin typeface="Garamond" panose="02020404030301010803" pitchFamily="18" charset="0"/>
                <a:ea typeface="宋体" panose="02010600030101010101" pitchFamily="2" charset="-122"/>
              </a:rPr>
              <a:t>=</a:t>
            </a:r>
            <a:r>
              <a:rPr lang="en-US" altLang="zh-CN">
                <a:solidFill>
                  <a:srgbClr val="FFFFFF"/>
                </a:solidFill>
                <a:latin typeface="Garamond" panose="02020404030301010803" pitchFamily="18" charset="0"/>
                <a:ea typeface="宋体" panose="02010600030101010101" pitchFamily="2" charset="-122"/>
              </a:rPr>
              <a:t> </a:t>
            </a:r>
            <a:r>
              <a:rPr lang="zh-CN" altLang="en-US" b="1">
                <a:solidFill>
                  <a:srgbClr val="CCFFFF"/>
                </a:solidFill>
                <a:latin typeface="Garamond" panose="02020404030301010803" pitchFamily="18" charset="0"/>
                <a:ea typeface="宋体" panose="02010600030101010101" pitchFamily="2" charset="-122"/>
              </a:rPr>
              <a:t>(</a:t>
            </a:r>
            <a:r>
              <a:rPr lang="en-US" altLang="zh-CN" b="1">
                <a:solidFill>
                  <a:srgbClr val="FFFF00"/>
                </a:solidFill>
                <a:latin typeface="Garamond" panose="02020404030301010803" pitchFamily="18" charset="0"/>
                <a:ea typeface="宋体" panose="02010600030101010101" pitchFamily="2" charset="-122"/>
              </a:rPr>
              <a:t>EXE</a:t>
            </a:r>
            <a:r>
              <a:rPr lang="zh-CN" altLang="en-US" b="1">
                <a:solidFill>
                  <a:srgbClr val="FFFF00"/>
                </a:solidFill>
                <a:latin typeface="Garamond" panose="02020404030301010803" pitchFamily="18" charset="0"/>
                <a:ea typeface="宋体" panose="02010600030101010101" pitchFamily="2" charset="-122"/>
              </a:rPr>
              <a:t>_rs2</a:t>
            </a:r>
            <a:r>
              <a:rPr lang="en-US" altLang="zh-CN" b="1">
                <a:solidFill>
                  <a:srgbClr val="FFFF00"/>
                </a:solidFill>
                <a:latin typeface="Garamond" panose="02020404030301010803" pitchFamily="18" charset="0"/>
                <a:ea typeface="宋体" panose="02010600030101010101" pitchFamily="2" charset="-122"/>
              </a:rPr>
              <a:t>= =MEM</a:t>
            </a:r>
            <a:r>
              <a:rPr lang="zh-CN" altLang="en-US" b="1">
                <a:solidFill>
                  <a:srgbClr val="FFFF00"/>
                </a:solidFill>
                <a:latin typeface="Garamond" panose="02020404030301010803" pitchFamily="18" charset="0"/>
                <a:ea typeface="宋体" panose="02010600030101010101" pitchFamily="2" charset="-122"/>
              </a:rPr>
              <a:t>_rd</a:t>
            </a:r>
            <a:r>
              <a:rPr lang="zh-CN" altLang="en-US" b="1">
                <a:solidFill>
                  <a:srgbClr val="CCFFFF"/>
                </a:solidFill>
                <a:latin typeface="Garamond" panose="02020404030301010803" pitchFamily="18" charset="0"/>
                <a:ea typeface="宋体" panose="02010600030101010101" pitchFamily="2" charset="-122"/>
              </a:rPr>
              <a:t>)(</a:t>
            </a:r>
            <a:r>
              <a:rPr lang="en-US" altLang="zh-CN" b="1">
                <a:solidFill>
                  <a:srgbClr val="CCFFFF"/>
                </a:solidFill>
                <a:latin typeface="Garamond" panose="02020404030301010803" pitchFamily="18" charset="0"/>
                <a:ea typeface="宋体" panose="02010600030101010101" pitchFamily="2" charset="-122"/>
              </a:rPr>
              <a:t>MEM</a:t>
            </a:r>
            <a:r>
              <a:rPr lang="zh-CN" altLang="en-US" b="1">
                <a:solidFill>
                  <a:srgbClr val="CCFFFF"/>
                </a:solidFill>
                <a:latin typeface="Garamond" panose="02020404030301010803" pitchFamily="18" charset="0"/>
                <a:ea typeface="宋体" panose="02010600030101010101" pitchFamily="2" charset="-122"/>
              </a:rPr>
              <a:t>_WREG</a:t>
            </a:r>
            <a:r>
              <a:rPr lang="en-US" altLang="zh-CN" b="1">
                <a:solidFill>
                  <a:srgbClr val="CCFFFF"/>
                </a:solidFill>
                <a:latin typeface="Garamond" panose="02020404030301010803" pitchFamily="18" charset="0"/>
                <a:ea typeface="宋体" panose="02010600030101010101" pitchFamily="2" charset="-122"/>
              </a:rPr>
              <a:t>= =</a:t>
            </a:r>
            <a:r>
              <a:rPr lang="zh-CN" altLang="en-US" b="1">
                <a:solidFill>
                  <a:srgbClr val="CCFFFF"/>
                </a:solidFill>
                <a:latin typeface="Garamond" panose="02020404030301010803" pitchFamily="18" charset="0"/>
                <a:ea typeface="宋体" panose="02010600030101010101" pitchFamily="2" charset="-122"/>
              </a:rPr>
              <a:t>1)(</a:t>
            </a:r>
            <a:r>
              <a:rPr lang="en-US" altLang="zh-CN" b="1">
                <a:solidFill>
                  <a:srgbClr val="FFFFCC"/>
                </a:solidFill>
                <a:latin typeface="Garamond" panose="02020404030301010803" pitchFamily="18" charset="0"/>
                <a:ea typeface="宋体" panose="02010600030101010101" pitchFamily="2" charset="-122"/>
              </a:rPr>
              <a:t>EXE</a:t>
            </a:r>
            <a:r>
              <a:rPr lang="zh-CN" altLang="en-US" b="1">
                <a:solidFill>
                  <a:srgbClr val="FFFFCC"/>
                </a:solidFill>
                <a:latin typeface="Garamond" panose="02020404030301010803" pitchFamily="18" charset="0"/>
                <a:ea typeface="宋体" panose="02010600030101010101" pitchFamily="2" charset="-122"/>
              </a:rPr>
              <a:t>_rs2</a:t>
            </a:r>
            <a:r>
              <a:rPr lang="en-US" altLang="zh-CN" b="1">
                <a:solidFill>
                  <a:srgbClr val="FFFFCC"/>
                </a:solidFill>
                <a:latin typeface="Garamond" panose="02020404030301010803" pitchFamily="18" charset="0"/>
                <a:ea typeface="宋体" panose="02010600030101010101" pitchFamily="2" charset="-122"/>
              </a:rPr>
              <a:t>I</a:t>
            </a:r>
            <a:r>
              <a:rPr lang="zh-CN" altLang="en-US" b="1">
                <a:solidFill>
                  <a:srgbClr val="FFFFCC"/>
                </a:solidFill>
                <a:latin typeface="Garamond" panose="02020404030301010803" pitchFamily="18" charset="0"/>
                <a:ea typeface="宋体" panose="02010600030101010101" pitchFamily="2" charset="-122"/>
              </a:rPr>
              <a:t>sReg</a:t>
            </a:r>
            <a:r>
              <a:rPr lang="zh-CN" altLang="en-US" b="1">
                <a:solidFill>
                  <a:srgbClr val="CCFFFF"/>
                </a:solidFill>
                <a:latin typeface="Garamond" panose="02020404030301010803" pitchFamily="18" charset="0"/>
                <a:ea typeface="宋体" panose="02010600030101010101" pitchFamily="2" charset="-122"/>
              </a:rPr>
              <a:t>)</a:t>
            </a:r>
            <a:r>
              <a:rPr lang="en-US" altLang="zh-CN" b="1">
                <a:solidFill>
                  <a:srgbClr val="CCFFFF"/>
                </a:solidFill>
                <a:latin typeface="Garamond" panose="02020404030301010803" pitchFamily="18" charset="0"/>
                <a:ea typeface="宋体" panose="02010600030101010101" pitchFamily="2" charset="-122"/>
              </a:rPr>
              <a:t> +</a:t>
            </a:r>
          </a:p>
          <a:p>
            <a:pPr fontAlgn="base">
              <a:spcBef>
                <a:spcPct val="20000"/>
              </a:spcBef>
              <a:spcAft>
                <a:spcPct val="0"/>
              </a:spcAft>
              <a:buClr>
                <a:srgbClr val="FFCC00"/>
              </a:buClr>
              <a:buSzPct val="70000"/>
            </a:pPr>
            <a:r>
              <a:rPr lang="en-US" altLang="zh-CN" b="1">
                <a:solidFill>
                  <a:srgbClr val="CCFFFF"/>
                </a:solidFill>
                <a:latin typeface="Garamond" panose="02020404030301010803" pitchFamily="18" charset="0"/>
                <a:ea typeface="宋体" panose="02010600030101010101" pitchFamily="2" charset="-122"/>
              </a:rPr>
              <a:t>                        </a:t>
            </a:r>
            <a:r>
              <a:rPr lang="zh-CN" altLang="en-US" b="1">
                <a:solidFill>
                  <a:srgbClr val="CCFFFF"/>
                </a:solidFill>
                <a:latin typeface="Garamond" panose="02020404030301010803" pitchFamily="18" charset="0"/>
                <a:ea typeface="宋体" panose="02010600030101010101" pitchFamily="2" charset="-122"/>
              </a:rPr>
              <a:t>(</a:t>
            </a:r>
            <a:r>
              <a:rPr lang="en-US" altLang="zh-CN" b="1">
                <a:solidFill>
                  <a:srgbClr val="FFFF00"/>
                </a:solidFill>
                <a:latin typeface="Garamond" panose="02020404030301010803" pitchFamily="18" charset="0"/>
                <a:ea typeface="宋体" panose="02010600030101010101" pitchFamily="2" charset="-122"/>
              </a:rPr>
              <a:t>EXE</a:t>
            </a:r>
            <a:r>
              <a:rPr lang="zh-CN" altLang="en-US" b="1">
                <a:solidFill>
                  <a:srgbClr val="FFFF00"/>
                </a:solidFill>
                <a:latin typeface="Garamond" panose="02020404030301010803" pitchFamily="18" charset="0"/>
                <a:ea typeface="宋体" panose="02010600030101010101" pitchFamily="2" charset="-122"/>
              </a:rPr>
              <a:t>_rs</a:t>
            </a:r>
            <a:r>
              <a:rPr lang="en-US" altLang="zh-CN" b="1">
                <a:solidFill>
                  <a:srgbClr val="FFFF00"/>
                </a:solidFill>
                <a:latin typeface="Garamond" panose="02020404030301010803" pitchFamily="18" charset="0"/>
                <a:ea typeface="宋体" panose="02010600030101010101" pitchFamily="2" charset="-122"/>
              </a:rPr>
              <a:t>2= =WB</a:t>
            </a:r>
            <a:r>
              <a:rPr lang="zh-CN" altLang="en-US" b="1">
                <a:solidFill>
                  <a:srgbClr val="FFFF00"/>
                </a:solidFill>
                <a:latin typeface="Garamond" panose="02020404030301010803" pitchFamily="18" charset="0"/>
                <a:ea typeface="宋体" panose="02010600030101010101" pitchFamily="2" charset="-122"/>
              </a:rPr>
              <a:t>_rd</a:t>
            </a:r>
            <a:r>
              <a:rPr lang="zh-CN" altLang="en-US" b="1">
                <a:solidFill>
                  <a:srgbClr val="CCFFFF"/>
                </a:solidFill>
                <a:latin typeface="Garamond" panose="02020404030301010803" pitchFamily="18" charset="0"/>
                <a:ea typeface="宋体" panose="02010600030101010101" pitchFamily="2" charset="-122"/>
              </a:rPr>
              <a:t>)(</a:t>
            </a:r>
            <a:r>
              <a:rPr lang="en-US" altLang="zh-CN" b="1">
                <a:solidFill>
                  <a:srgbClr val="CCFFFF"/>
                </a:solidFill>
                <a:latin typeface="Garamond" panose="02020404030301010803" pitchFamily="18" charset="0"/>
                <a:ea typeface="宋体" panose="02010600030101010101" pitchFamily="2" charset="-122"/>
              </a:rPr>
              <a:t>WB</a:t>
            </a:r>
            <a:r>
              <a:rPr lang="zh-CN" altLang="en-US" b="1">
                <a:solidFill>
                  <a:srgbClr val="CCFFFF"/>
                </a:solidFill>
                <a:latin typeface="Garamond" panose="02020404030301010803" pitchFamily="18" charset="0"/>
                <a:ea typeface="宋体" panose="02010600030101010101" pitchFamily="2" charset="-122"/>
              </a:rPr>
              <a:t>_WREG</a:t>
            </a:r>
            <a:r>
              <a:rPr lang="en-US" altLang="zh-CN" b="1">
                <a:solidFill>
                  <a:srgbClr val="CCFFFF"/>
                </a:solidFill>
                <a:latin typeface="Garamond" panose="02020404030301010803" pitchFamily="18" charset="0"/>
                <a:ea typeface="宋体" panose="02010600030101010101" pitchFamily="2" charset="-122"/>
              </a:rPr>
              <a:t>= =</a:t>
            </a:r>
            <a:r>
              <a:rPr lang="zh-CN" altLang="en-US" b="1">
                <a:solidFill>
                  <a:srgbClr val="CCFFFF"/>
                </a:solidFill>
                <a:latin typeface="Garamond" panose="02020404030301010803" pitchFamily="18" charset="0"/>
                <a:ea typeface="宋体" panose="02010600030101010101" pitchFamily="2" charset="-122"/>
              </a:rPr>
              <a:t>1)(</a:t>
            </a:r>
            <a:r>
              <a:rPr lang="en-US" altLang="zh-CN" b="1">
                <a:solidFill>
                  <a:srgbClr val="FFFFCC"/>
                </a:solidFill>
                <a:latin typeface="Garamond" panose="02020404030301010803" pitchFamily="18" charset="0"/>
                <a:ea typeface="宋体" panose="02010600030101010101" pitchFamily="2" charset="-122"/>
              </a:rPr>
              <a:t>EXE</a:t>
            </a:r>
            <a:r>
              <a:rPr lang="zh-CN" altLang="en-US" b="1">
                <a:solidFill>
                  <a:srgbClr val="FFFFCC"/>
                </a:solidFill>
                <a:latin typeface="Garamond" panose="02020404030301010803" pitchFamily="18" charset="0"/>
                <a:ea typeface="宋体" panose="02010600030101010101" pitchFamily="2" charset="-122"/>
              </a:rPr>
              <a:t>_rs2</a:t>
            </a:r>
            <a:r>
              <a:rPr lang="en-US" altLang="zh-CN" b="1">
                <a:solidFill>
                  <a:srgbClr val="FFFFCC"/>
                </a:solidFill>
                <a:latin typeface="Garamond" panose="02020404030301010803" pitchFamily="18" charset="0"/>
                <a:ea typeface="宋体" panose="02010600030101010101" pitchFamily="2" charset="-122"/>
              </a:rPr>
              <a:t>I</a:t>
            </a:r>
            <a:r>
              <a:rPr lang="zh-CN" altLang="en-US" b="1">
                <a:solidFill>
                  <a:srgbClr val="FFFFCC"/>
                </a:solidFill>
                <a:latin typeface="Garamond" panose="02020404030301010803" pitchFamily="18" charset="0"/>
                <a:ea typeface="宋体" panose="02010600030101010101" pitchFamily="2" charset="-122"/>
              </a:rPr>
              <a:t>sReg</a:t>
            </a:r>
            <a:r>
              <a:rPr lang="zh-CN" altLang="en-US" b="1">
                <a:solidFill>
                  <a:srgbClr val="CCFFFF"/>
                </a:solidFill>
                <a:latin typeface="Garamond" panose="02020404030301010803" pitchFamily="18" charset="0"/>
                <a:ea typeface="宋体" panose="02010600030101010101" pitchFamily="2" charset="-122"/>
              </a:rPr>
              <a:t>)</a:t>
            </a:r>
            <a:endParaRPr lang="en-US" altLang="zh-CN">
              <a:solidFill>
                <a:srgbClr val="FFFFFF"/>
              </a:solidFill>
              <a:latin typeface="Garamond" panose="02020404030301010803" pitchFamily="18" charset="0"/>
              <a:ea typeface="宋体" panose="02010600030101010101" pitchFamily="2" charset="-122"/>
            </a:endParaRPr>
          </a:p>
        </p:txBody>
      </p:sp>
      <p:sp>
        <p:nvSpPr>
          <p:cNvPr id="76921" name="灯片编号占位符 10">
            <a:extLst>
              <a:ext uri="{FF2B5EF4-FFF2-40B4-BE49-F238E27FC236}">
                <a16:creationId xmlns:a16="http://schemas.microsoft.com/office/drawing/2014/main" id="{BACE9BBE-A5D8-403E-9909-BB29045F33BB}"/>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604B1724-D31A-42BD-B126-E543960948ED}" type="slidenum">
              <a:rPr lang="en-US" altLang="zh-CN">
                <a:solidFill>
                  <a:srgbClr val="FFFFFF"/>
                </a:solidFill>
                <a:ea typeface="宋体" panose="02010600030101010101" pitchFamily="2" charset="-122"/>
              </a:rPr>
              <a:pPr fontAlgn="base">
                <a:spcBef>
                  <a:spcPct val="0"/>
                </a:spcBef>
                <a:spcAft>
                  <a:spcPct val="0"/>
                </a:spcAft>
              </a:pPr>
              <a:t>409</a:t>
            </a:fld>
            <a:endParaRPr lang="en-US" altLang="zh-CN">
              <a:solidFill>
                <a:srgbClr val="FFFFFF"/>
              </a:solidFill>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41</a:t>
            </a:fld>
            <a:endParaRPr lang="en-US" altLang="zh-CN" sz="1200" dirty="0">
              <a:latin typeface="Arial" panose="020B0604020202020204" pitchFamily="34" charset="0"/>
            </a:endParaRPr>
          </a:p>
        </p:txBody>
      </p:sp>
      <p:sp>
        <p:nvSpPr>
          <p:cNvPr id="285698" name="Rectangle 2"/>
          <p:cNvSpPr>
            <a:spLocks noGrp="1" noChangeArrowheads="1"/>
          </p:cNvSpPr>
          <p:nvPr>
            <p:ph type="title"/>
          </p:nvPr>
        </p:nvSpPr>
        <p:spPr>
          <a:xfrm>
            <a:off x="2566989" y="520701"/>
            <a:ext cx="7273925" cy="460375"/>
          </a:xfrm>
        </p:spPr>
        <p:txBody>
          <a:bodyPr vert="horz" wrap="square" lIns="91440" tIns="45720" rIns="91440" bIns="45720" numCol="1" anchor="ctr" anchorCtr="0" compatLnSpc="1"/>
          <a:lstStyle/>
          <a:p>
            <a:pPr>
              <a:defRPr/>
            </a:pPr>
            <a:r>
              <a:rPr lang="en-US" altLang="zh-CN" dirty="0">
                <a:solidFill>
                  <a:srgbClr val="FFFF00"/>
                </a:solidFill>
              </a:rPr>
              <a:t>Amdahl</a:t>
            </a:r>
            <a:r>
              <a:rPr lang="en-US" altLang="zh-CN" dirty="0">
                <a:solidFill>
                  <a:srgbClr val="FFFF00"/>
                </a:solidFill>
                <a:latin typeface="Arial" panose="020B0604020202020204"/>
              </a:rPr>
              <a:t>’</a:t>
            </a:r>
            <a:r>
              <a:rPr lang="en-US" altLang="zh-CN" dirty="0">
                <a:solidFill>
                  <a:srgbClr val="FFFF00"/>
                </a:solidFill>
              </a:rPr>
              <a:t>s </a:t>
            </a:r>
            <a:r>
              <a:rPr lang="zh-CN" altLang="en-US" dirty="0">
                <a:solidFill>
                  <a:srgbClr val="FFFF00"/>
                </a:solidFill>
              </a:rPr>
              <a:t>定律</a:t>
            </a:r>
            <a:endParaRPr lang="en-US" altLang="zh-CN" dirty="0">
              <a:solidFill>
                <a:srgbClr val="FFFF00"/>
              </a:solidFill>
              <a:latin typeface="Arial Narrow" panose="020B0606020202030204" pitchFamily="34" charset="0"/>
            </a:endParaRPr>
          </a:p>
        </p:txBody>
      </p:sp>
      <p:sp>
        <p:nvSpPr>
          <p:cNvPr id="285699" name="Rectangle 3"/>
          <p:cNvSpPr>
            <a:spLocks noGrp="1" noChangeArrowheads="1"/>
          </p:cNvSpPr>
          <p:nvPr>
            <p:ph idx="1"/>
          </p:nvPr>
        </p:nvSpPr>
        <p:spPr>
          <a:xfrm>
            <a:off x="1774825" y="1196975"/>
            <a:ext cx="8534400" cy="4800600"/>
          </a:xfrm>
        </p:spPr>
        <p:txBody>
          <a:bodyPr vert="horz" wrap="square" lIns="91440" tIns="45720" rIns="91440" bIns="45720" numCol="1" anchor="t" anchorCtr="0" compatLnSpc="1"/>
          <a:lstStyle/>
          <a:p>
            <a:pPr>
              <a:lnSpc>
                <a:spcPts val="3700"/>
              </a:lnSpc>
              <a:defRPr/>
            </a:pPr>
            <a:r>
              <a:rPr lang="zh-CN" altLang="en-US" sz="2800" b="1">
                <a:sym typeface="+mn-ea"/>
              </a:rPr>
              <a:t>利用</a:t>
            </a:r>
            <a:r>
              <a:rPr lang="en-US" altLang="zh-CN" sz="2800" b="1" dirty="0">
                <a:latin typeface="+mj-lt"/>
                <a:ea typeface="+mj-ea"/>
                <a:cs typeface="+mj-cs"/>
                <a:sym typeface="+mn-ea"/>
              </a:rPr>
              <a:t>Amdahl</a:t>
            </a:r>
            <a:r>
              <a:rPr lang="en-US" altLang="zh-CN" sz="2800" b="1" dirty="0">
                <a:latin typeface="Arial" panose="020B0604020202020204"/>
                <a:ea typeface="+mj-ea"/>
                <a:cs typeface="+mj-cs"/>
                <a:sym typeface="+mn-ea"/>
              </a:rPr>
              <a:t>’</a:t>
            </a:r>
            <a:r>
              <a:rPr lang="en-US" altLang="zh-CN" sz="2800" b="1" dirty="0">
                <a:latin typeface="+mj-lt"/>
                <a:ea typeface="+mj-ea"/>
                <a:cs typeface="+mj-cs"/>
                <a:sym typeface="+mn-ea"/>
              </a:rPr>
              <a:t>s </a:t>
            </a:r>
            <a:r>
              <a:rPr lang="zh-CN" altLang="en-US" sz="2800" b="1" dirty="0">
                <a:latin typeface="+mj-lt"/>
                <a:ea typeface="+mj-ea"/>
                <a:cs typeface="+mj-cs"/>
                <a:sym typeface="+mn-ea"/>
              </a:rPr>
              <a:t>定律，可以计算出</a:t>
            </a:r>
            <a:r>
              <a:rPr lang="zh-CN" altLang="en-US" sz="2800" b="1" dirty="0">
                <a:solidFill>
                  <a:srgbClr val="FFFF00"/>
                </a:solidFill>
                <a:latin typeface="+mj-lt"/>
                <a:ea typeface="+mj-ea"/>
                <a:cs typeface="+mj-cs"/>
                <a:sym typeface="+mn-ea"/>
              </a:rPr>
              <a:t>通过改进计算机某一部分而能获得的</a:t>
            </a:r>
            <a:r>
              <a:rPr lang="zh-CN" altLang="en-US" sz="2800" b="1" dirty="0">
                <a:solidFill>
                  <a:srgbClr val="FFC000"/>
                </a:solidFill>
                <a:latin typeface="+mj-lt"/>
                <a:ea typeface="+mj-ea"/>
                <a:cs typeface="+mj-cs"/>
                <a:sym typeface="+mn-ea"/>
              </a:rPr>
              <a:t>性能增益</a:t>
            </a:r>
            <a:r>
              <a:rPr lang="zh-CN" altLang="en-US" sz="2800" b="1" dirty="0">
                <a:latin typeface="+mj-lt"/>
                <a:ea typeface="+mj-ea"/>
                <a:cs typeface="+mj-cs"/>
                <a:sym typeface="+mn-ea"/>
              </a:rPr>
              <a:t>。</a:t>
            </a:r>
            <a:endParaRPr lang="zh-CN" altLang="en-US" sz="2800" b="1" dirty="0">
              <a:effectLst/>
            </a:endParaRPr>
          </a:p>
          <a:p>
            <a:pPr>
              <a:lnSpc>
                <a:spcPts val="3700"/>
              </a:lnSpc>
              <a:defRPr/>
            </a:pPr>
            <a:r>
              <a:rPr lang="zh-CN" altLang="en-US" sz="2800" b="1" dirty="0">
                <a:effectLst/>
              </a:rPr>
              <a:t>采用</a:t>
            </a:r>
            <a:r>
              <a:rPr lang="zh-CN" altLang="en-US" sz="2800" b="1" dirty="0">
                <a:solidFill>
                  <a:srgbClr val="66FFFF"/>
                </a:solidFill>
                <a:effectLst/>
              </a:rPr>
              <a:t>更快的执行方式</a:t>
            </a:r>
            <a:r>
              <a:rPr lang="zh-CN" altLang="en-US" sz="2800" b="1" dirty="0">
                <a:effectLst/>
              </a:rPr>
              <a:t>后所获得的</a:t>
            </a:r>
            <a:r>
              <a:rPr lang="zh-CN" altLang="en-US" sz="2800" b="1" dirty="0">
                <a:solidFill>
                  <a:srgbClr val="FFFF00"/>
                </a:solidFill>
                <a:effectLst/>
              </a:rPr>
              <a:t>系统性能提高</a:t>
            </a:r>
            <a:r>
              <a:rPr lang="zh-CN" altLang="en-US" sz="2800" b="1" dirty="0">
                <a:effectLst/>
              </a:rPr>
              <a:t>，与这种</a:t>
            </a:r>
            <a:r>
              <a:rPr lang="zh-CN" altLang="en-US" sz="2800" b="1" dirty="0">
                <a:solidFill>
                  <a:srgbClr val="66FFFF"/>
                </a:solidFill>
                <a:effectLst/>
              </a:rPr>
              <a:t>执行方式</a:t>
            </a:r>
            <a:r>
              <a:rPr lang="zh-CN" altLang="en-US" sz="2800" b="1" dirty="0">
                <a:effectLst/>
              </a:rPr>
              <a:t>的</a:t>
            </a:r>
            <a:r>
              <a:rPr lang="zh-CN" altLang="en-US" sz="2800" b="1" dirty="0">
                <a:solidFill>
                  <a:srgbClr val="FFC000"/>
                </a:solidFill>
                <a:effectLst/>
              </a:rPr>
              <a:t>使用频率</a:t>
            </a:r>
            <a:r>
              <a:rPr lang="zh-CN" altLang="en-US" sz="2800" b="1" dirty="0">
                <a:effectLst/>
              </a:rPr>
              <a:t>或</a:t>
            </a:r>
            <a:r>
              <a:rPr lang="zh-CN" altLang="en-US" sz="2800" b="1" dirty="0">
                <a:solidFill>
                  <a:srgbClr val="FFFF00"/>
                </a:solidFill>
                <a:effectLst/>
              </a:rPr>
              <a:t>占总执行时间的比例</a:t>
            </a:r>
            <a:r>
              <a:rPr lang="zh-CN" altLang="en-US" sz="2800" b="1" dirty="0">
                <a:effectLst/>
              </a:rPr>
              <a:t>有关。</a:t>
            </a:r>
            <a:endParaRPr lang="en-US" altLang="zh-CN" sz="2800" b="1" dirty="0">
              <a:solidFill>
                <a:schemeClr val="hlink"/>
              </a:solidFill>
              <a:effectLst/>
              <a:latin typeface="Comic Sans MS" panose="030F0702030302020204" pitchFamily="66" charset="0"/>
            </a:endParaRPr>
          </a:p>
          <a:p>
            <a:pPr>
              <a:lnSpc>
                <a:spcPts val="3700"/>
              </a:lnSpc>
              <a:defRPr/>
            </a:pPr>
            <a:r>
              <a:rPr lang="en-US" altLang="zh-CN" sz="2800" b="1" dirty="0">
                <a:effectLst/>
                <a:latin typeface="Comic Sans MS" panose="030F0702030302020204" pitchFamily="66" charset="0"/>
              </a:rPr>
              <a:t>Example</a:t>
            </a:r>
          </a:p>
          <a:p>
            <a:pPr>
              <a:defRPr/>
            </a:pPr>
            <a:endParaRPr lang="en-US" altLang="zh-CN" dirty="0"/>
          </a:p>
        </p:txBody>
      </p:sp>
      <p:pic>
        <p:nvPicPr>
          <p:cNvPr id="63493" name="Picture 4"/>
          <p:cNvPicPr>
            <a:picLocks noChangeAspect="1"/>
          </p:cNvPicPr>
          <p:nvPr/>
        </p:nvPicPr>
        <p:blipFill>
          <a:blip r:embed="rId3"/>
          <a:stretch>
            <a:fillRect/>
          </a:stretch>
        </p:blipFill>
        <p:spPr>
          <a:xfrm>
            <a:off x="2098993" y="4281805"/>
            <a:ext cx="8382000" cy="2514600"/>
          </a:xfrm>
          <a:prstGeom prst="rect">
            <a:avLst/>
          </a:prstGeom>
          <a:noFill/>
          <a:ln w="9525">
            <a:noFill/>
          </a:ln>
        </p:spPr>
      </p:pic>
    </p:spTree>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Group 298">
            <a:extLst>
              <a:ext uri="{FF2B5EF4-FFF2-40B4-BE49-F238E27FC236}">
                <a16:creationId xmlns:a16="http://schemas.microsoft.com/office/drawing/2014/main" id="{206741E6-1EBB-475C-93CB-04B6DE7707F9}"/>
              </a:ext>
            </a:extLst>
          </p:cNvPr>
          <p:cNvGraphicFramePr>
            <a:graphicFrameLocks noGrp="1"/>
          </p:cNvGraphicFramePr>
          <p:nvPr/>
        </p:nvGraphicFramePr>
        <p:xfrm>
          <a:off x="1676400" y="234951"/>
          <a:ext cx="8839200" cy="4786315"/>
        </p:xfrm>
        <a:graphic>
          <a:graphicData uri="http://schemas.openxmlformats.org/drawingml/2006/table">
            <a:tbl>
              <a:tblPr/>
              <a:tblGrid>
                <a:gridCol w="893763">
                  <a:extLst>
                    <a:ext uri="{9D8B030D-6E8A-4147-A177-3AD203B41FA5}">
                      <a16:colId xmlns:a16="http://schemas.microsoft.com/office/drawing/2014/main" val="20000"/>
                    </a:ext>
                  </a:extLst>
                </a:gridCol>
                <a:gridCol w="1306512">
                  <a:extLst>
                    <a:ext uri="{9D8B030D-6E8A-4147-A177-3AD203B41FA5}">
                      <a16:colId xmlns:a16="http://schemas.microsoft.com/office/drawing/2014/main" val="20001"/>
                    </a:ext>
                  </a:extLst>
                </a:gridCol>
                <a:gridCol w="1222375">
                  <a:extLst>
                    <a:ext uri="{9D8B030D-6E8A-4147-A177-3AD203B41FA5}">
                      <a16:colId xmlns:a16="http://schemas.microsoft.com/office/drawing/2014/main" val="20002"/>
                    </a:ext>
                  </a:extLst>
                </a:gridCol>
                <a:gridCol w="1217613">
                  <a:extLst>
                    <a:ext uri="{9D8B030D-6E8A-4147-A177-3AD203B41FA5}">
                      <a16:colId xmlns:a16="http://schemas.microsoft.com/office/drawing/2014/main" val="20003"/>
                    </a:ext>
                  </a:extLst>
                </a:gridCol>
                <a:gridCol w="1031875">
                  <a:extLst>
                    <a:ext uri="{9D8B030D-6E8A-4147-A177-3AD203B41FA5}">
                      <a16:colId xmlns:a16="http://schemas.microsoft.com/office/drawing/2014/main" val="20004"/>
                    </a:ext>
                  </a:extLst>
                </a:gridCol>
                <a:gridCol w="1030287">
                  <a:extLst>
                    <a:ext uri="{9D8B030D-6E8A-4147-A177-3AD203B41FA5}">
                      <a16:colId xmlns:a16="http://schemas.microsoft.com/office/drawing/2014/main" val="20005"/>
                    </a:ext>
                  </a:extLst>
                </a:gridCol>
                <a:gridCol w="1146175">
                  <a:extLst>
                    <a:ext uri="{9D8B030D-6E8A-4147-A177-3AD203B41FA5}">
                      <a16:colId xmlns:a16="http://schemas.microsoft.com/office/drawing/2014/main" val="20006"/>
                    </a:ext>
                  </a:extLst>
                </a:gridCol>
                <a:gridCol w="990600">
                  <a:extLst>
                    <a:ext uri="{9D8B030D-6E8A-4147-A177-3AD203B41FA5}">
                      <a16:colId xmlns:a16="http://schemas.microsoft.com/office/drawing/2014/main" val="20007"/>
                    </a:ext>
                  </a:extLst>
                </a:gridCol>
              </a:tblGrid>
              <a:tr h="377825">
                <a:tc gridSpan="5">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400" b="1" i="0" u="none" strike="noStrike" cap="none" normalizeH="0" baseline="0" dirty="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输入</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3">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输出</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896935">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EXE_rs2</a:t>
                      </a:r>
                    </a:p>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IsReg</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MEM_WREG</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dirty="0">
                          <a:ln>
                            <a:noFill/>
                          </a:ln>
                          <a:solidFill>
                            <a:srgbClr val="FFFF00"/>
                          </a:solidFill>
                          <a:effectLst/>
                          <a:latin typeface="Garamond" panose="02020404030301010803" pitchFamily="18" charset="0"/>
                          <a:ea typeface="宋体" panose="02010600030101010101" pitchFamily="2" charset="-122"/>
                          <a:sym typeface="宋体" panose="02010600030101010101" pitchFamily="2" charset="-122"/>
                        </a:rPr>
                        <a:t>EXE_rs2</a:t>
                      </a:r>
                    </a:p>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dirty="0">
                          <a:ln>
                            <a:noFill/>
                          </a:ln>
                          <a:solidFill>
                            <a:srgbClr val="FFFF00"/>
                          </a:solidFill>
                          <a:effectLst/>
                          <a:latin typeface="Garamond" panose="02020404030301010803" pitchFamily="18" charset="0"/>
                          <a:ea typeface="宋体" panose="02010600030101010101" pitchFamily="2" charset="-122"/>
                          <a:sym typeface="宋体" panose="02010600030101010101" pitchFamily="2" charset="-122"/>
                        </a:rPr>
                        <a:t>= =</a:t>
                      </a:r>
                      <a:r>
                        <a:rPr kumimoji="0" lang="en-US" altLang="zh-CN" sz="1400" b="1" i="0" u="none" strike="noStrike" cap="none" normalizeH="0" baseline="0" dirty="0" err="1">
                          <a:ln>
                            <a:noFill/>
                          </a:ln>
                          <a:solidFill>
                            <a:srgbClr val="FFFF00"/>
                          </a:solidFill>
                          <a:effectLst/>
                          <a:latin typeface="Garamond" panose="02020404030301010803" pitchFamily="18" charset="0"/>
                          <a:ea typeface="宋体" panose="02010600030101010101" pitchFamily="2" charset="-122"/>
                          <a:sym typeface="宋体" panose="02010600030101010101" pitchFamily="2" charset="-122"/>
                        </a:rPr>
                        <a:t>MEM_rd</a:t>
                      </a:r>
                      <a:endParaRPr kumimoji="0" lang="en-US" altLang="zh-CN" sz="1400" b="1" i="0" u="none" strike="noStrike" cap="none" normalizeH="0" baseline="0" dirty="0">
                        <a:ln>
                          <a:noFill/>
                        </a:ln>
                        <a:solidFill>
                          <a:srgbClr val="FFFF00"/>
                        </a:solidFill>
                        <a:effectLst/>
                        <a:latin typeface="Garamond" panose="02020404030301010803" pitchFamily="18" charset="0"/>
                        <a:ea typeface="宋体" panose="02010600030101010101" pitchFamily="2" charset="-122"/>
                        <a:sym typeface="宋体" panose="02010600030101010101" pitchFamily="2" charset="-122"/>
                      </a:endParaRP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WB_WREG</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FFFF00"/>
                          </a:solidFill>
                          <a:effectLst/>
                          <a:latin typeface="Garamond" panose="02020404030301010803" pitchFamily="18" charset="0"/>
                          <a:ea typeface="宋体" panose="02010600030101010101" pitchFamily="2" charset="-122"/>
                          <a:sym typeface="宋体" panose="02010600030101010101" pitchFamily="2" charset="-122"/>
                        </a:rPr>
                        <a:t>EXE_rs2</a:t>
                      </a:r>
                    </a:p>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FFFF00"/>
                          </a:solidFill>
                          <a:effectLst/>
                          <a:latin typeface="Garamond" panose="02020404030301010803" pitchFamily="18" charset="0"/>
                          <a:ea typeface="宋体" panose="02010600030101010101" pitchFamily="2" charset="-122"/>
                          <a:sym typeface="宋体" panose="02010600030101010101" pitchFamily="2" charset="-122"/>
                        </a:rPr>
                        <a:t>= =WB_rd</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FFFF00"/>
                          </a:solidFill>
                          <a:effectLst/>
                          <a:latin typeface="Garamond" panose="02020404030301010803" pitchFamily="18" charset="0"/>
                          <a:ea typeface="宋体" panose="02010600030101010101" pitchFamily="2" charset="-122"/>
                          <a:sym typeface="宋体" panose="02010600030101010101" pitchFamily="2" charset="-122"/>
                        </a:rPr>
                        <a:t>BDEPEN1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00000"/>
                          </a:solidFill>
                          <a:effectLst/>
                          <a:latin typeface="Garamond" panose="02020404030301010803" pitchFamily="18" charset="0"/>
                          <a:ea typeface="宋体" panose="02010600030101010101" pitchFamily="2" charset="-122"/>
                          <a:sym typeface="宋体" panose="02010600030101010101" pitchFamily="2" charset="-122"/>
                        </a:rPr>
                        <a:t>BDEPEN0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输入选择</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1"/>
                  </a:ext>
                </a:extLst>
              </a:tr>
              <a:tr h="350838">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X</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X</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X</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X</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立即数</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2"/>
                  </a:ext>
                </a:extLst>
              </a:tr>
              <a:tr h="350838">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FF"/>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FF"/>
                          </a:solidFill>
                          <a:effectLst/>
                          <a:latin typeface="Garamond" panose="02020404030301010803" pitchFamily="18" charset="0"/>
                          <a:ea typeface="宋体" panose="02010600030101010101" pitchFamily="2" charset="-122"/>
                          <a:sym typeface="宋体" panose="02010600030101010101" pitchFamily="2" charset="-122"/>
                        </a:rPr>
                        <a:t>X</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FF"/>
                          </a:solidFill>
                          <a:effectLst/>
                          <a:latin typeface="Garamond" panose="02020404030301010803" pitchFamily="18" charset="0"/>
                          <a:ea typeface="宋体" panose="02010600030101010101" pitchFamily="2" charset="-122"/>
                          <a:sym typeface="宋体" panose="02010600030101010101" pitchFamily="2" charset="-122"/>
                        </a:rPr>
                        <a:t>X</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FF"/>
                          </a:solidFill>
                          <a:effectLst/>
                          <a:latin typeface="Garamond" panose="02020404030301010803" pitchFamily="18" charset="0"/>
                          <a:ea typeface="宋体" panose="02010600030101010101" pitchFamily="2" charset="-122"/>
                          <a:sym typeface="宋体" panose="02010600030101010101" pitchFamily="2" charset="-122"/>
                        </a:rPr>
                        <a:t>B</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3"/>
                  </a:ext>
                </a:extLst>
              </a:tr>
              <a:tr h="354013">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X</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B</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4"/>
                  </a:ext>
                </a:extLst>
              </a:tr>
              <a:tr h="350838">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33"/>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33"/>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33"/>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33"/>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33"/>
                          </a:solidFill>
                          <a:effectLst/>
                          <a:latin typeface="Garamond" panose="02020404030301010803" pitchFamily="18" charset="0"/>
                          <a:ea typeface="宋体" panose="02010600030101010101" pitchFamily="2" charset="-122"/>
                          <a:sym typeface="宋体" panose="02010600030101010101" pitchFamily="2" charset="-122"/>
                        </a:rPr>
                        <a:t>X</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dirty="0">
                          <a:ln>
                            <a:noFill/>
                          </a:ln>
                          <a:solidFill>
                            <a:srgbClr val="FF0000"/>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33"/>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33"/>
                          </a:solidFill>
                          <a:effectLst/>
                          <a:latin typeface="Garamond" panose="02020404030301010803" pitchFamily="18" charset="0"/>
                          <a:ea typeface="宋体" panose="02010600030101010101" pitchFamily="2" charset="-122"/>
                          <a:sym typeface="宋体" panose="02010600030101010101" pitchFamily="2" charset="-122"/>
                        </a:rPr>
                        <a:t>MEM_R</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5"/>
                  </a:ext>
                </a:extLst>
              </a:tr>
              <a:tr h="350838">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X</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B</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6"/>
                  </a:ext>
                </a:extLst>
              </a:tr>
              <a:tr h="350838">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chemeClr val="folHlink"/>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chemeClr val="folHlink"/>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chemeClr val="folHlink"/>
                          </a:solidFill>
                          <a:effectLst/>
                          <a:latin typeface="Garamond" panose="02020404030301010803" pitchFamily="18" charset="0"/>
                          <a:ea typeface="宋体" panose="02010600030101010101" pitchFamily="2" charset="-122"/>
                          <a:sym typeface="宋体" panose="02010600030101010101" pitchFamily="2" charset="-122"/>
                        </a:rPr>
                        <a:t>X</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chemeClr val="folHlink"/>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chemeClr val="folHlink"/>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chemeClr val="folHlink"/>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chemeClr val="folHlink"/>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chemeClr val="folHlink"/>
                          </a:solidFill>
                          <a:effectLst/>
                          <a:latin typeface="Garamond" panose="02020404030301010803" pitchFamily="18" charset="0"/>
                          <a:ea typeface="宋体" panose="02010600030101010101" pitchFamily="2" charset="-122"/>
                          <a:sym typeface="宋体" panose="02010600030101010101" pitchFamily="2" charset="-122"/>
                        </a:rPr>
                        <a:t>WB_C</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7"/>
                  </a:ext>
                </a:extLst>
              </a:tr>
              <a:tr h="350838">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CCFFFF"/>
                          </a:solidFill>
                          <a:effectLst/>
                          <a:latin typeface="Garamond" panose="02020404030301010803" pitchFamily="18" charset="0"/>
                          <a:ea typeface="宋体" panose="02010600030101010101" pitchFamily="2" charset="-122"/>
                          <a:sym typeface="宋体" panose="02010600030101010101" pitchFamily="2" charset="-122"/>
                        </a:rPr>
                        <a:t>B</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8"/>
                  </a:ext>
                </a:extLst>
              </a:tr>
              <a:tr h="350838">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33"/>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33"/>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33"/>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33"/>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33"/>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dirty="0">
                          <a:ln>
                            <a:noFill/>
                          </a:ln>
                          <a:solidFill>
                            <a:srgbClr val="FF0000"/>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33"/>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33"/>
                          </a:solidFill>
                          <a:effectLst/>
                          <a:latin typeface="Garamond" panose="02020404030301010803" pitchFamily="18" charset="0"/>
                          <a:ea typeface="宋体" panose="02010600030101010101" pitchFamily="2" charset="-122"/>
                          <a:sym typeface="宋体" panose="02010600030101010101" pitchFamily="2" charset="-122"/>
                        </a:rPr>
                        <a:t>MEM_R</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09"/>
                  </a:ext>
                </a:extLst>
              </a:tr>
              <a:tr h="350838">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chemeClr val="hlink"/>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chemeClr val="hlink"/>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chemeClr val="hlink"/>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chemeClr val="hlink"/>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chemeClr val="hlink"/>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chemeClr val="hlink"/>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chemeClr val="hlink"/>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chemeClr val="hlink"/>
                          </a:solidFill>
                          <a:effectLst/>
                          <a:latin typeface="Garamond" panose="02020404030301010803" pitchFamily="18" charset="0"/>
                          <a:ea typeface="宋体" panose="02010600030101010101" pitchFamily="2" charset="-122"/>
                          <a:sym typeface="宋体" panose="02010600030101010101" pitchFamily="2" charset="-122"/>
                        </a:rPr>
                        <a:t>WB_C</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10"/>
                  </a:ext>
                </a:extLst>
              </a:tr>
              <a:tr h="350838">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33"/>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33"/>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33"/>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33"/>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33"/>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dirty="0">
                          <a:ln>
                            <a:noFill/>
                          </a:ln>
                          <a:solidFill>
                            <a:srgbClr val="FF0000"/>
                          </a:solidFill>
                          <a:effectLst/>
                          <a:latin typeface="Garamond" panose="02020404030301010803" pitchFamily="18" charset="0"/>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a:ln>
                            <a:noFill/>
                          </a:ln>
                          <a:solidFill>
                            <a:srgbClr val="66FF33"/>
                          </a:solidFill>
                          <a:effectLst/>
                          <a:latin typeface="Garamond" panose="02020404030301010803" pitchFamily="18" charset="0"/>
                          <a:ea typeface="宋体" panose="02010600030101010101" pitchFamily="2" charset="-122"/>
                          <a:sym typeface="宋体" panose="02010600030101010101" pitchFamily="2" charset="-122"/>
                        </a:rPr>
                        <a:t>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i="0" u="none" strike="noStrike" cap="none" normalizeH="0" baseline="0" dirty="0">
                          <a:ln>
                            <a:noFill/>
                          </a:ln>
                          <a:solidFill>
                            <a:srgbClr val="66FF33"/>
                          </a:solidFill>
                          <a:effectLst/>
                          <a:latin typeface="Garamond" panose="02020404030301010803" pitchFamily="18" charset="0"/>
                          <a:ea typeface="宋体" panose="02010600030101010101" pitchFamily="2" charset="-122"/>
                          <a:sym typeface="宋体" panose="02010600030101010101" pitchFamily="2" charset="-122"/>
                        </a:rPr>
                        <a:t>MEM_R</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09CC9"/>
                    </a:solidFill>
                  </a:tcPr>
                </a:tc>
                <a:extLst>
                  <a:ext uri="{0D108BD9-81ED-4DB2-BD59-A6C34878D82A}">
                    <a16:rowId xmlns:a16="http://schemas.microsoft.com/office/drawing/2014/main" val="10011"/>
                  </a:ext>
                </a:extLst>
              </a:tr>
            </a:tbl>
          </a:graphicData>
        </a:graphic>
      </p:graphicFrame>
      <p:sp>
        <p:nvSpPr>
          <p:cNvPr id="77938" name="Oval 299">
            <a:extLst>
              <a:ext uri="{FF2B5EF4-FFF2-40B4-BE49-F238E27FC236}">
                <a16:creationId xmlns:a16="http://schemas.microsoft.com/office/drawing/2014/main" id="{833D3077-AD45-4470-8903-8F2786DE5627}"/>
              </a:ext>
            </a:extLst>
          </p:cNvPr>
          <p:cNvSpPr>
            <a:spLocks noChangeArrowheads="1"/>
          </p:cNvSpPr>
          <p:nvPr/>
        </p:nvSpPr>
        <p:spPr bwMode="auto">
          <a:xfrm>
            <a:off x="2971800" y="2603500"/>
            <a:ext cx="2057400" cy="3048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7939" name="Oval 301">
            <a:extLst>
              <a:ext uri="{FF2B5EF4-FFF2-40B4-BE49-F238E27FC236}">
                <a16:creationId xmlns:a16="http://schemas.microsoft.com/office/drawing/2014/main" id="{9B02CECC-3474-4DF9-9DDE-1DEEF577D722}"/>
              </a:ext>
            </a:extLst>
          </p:cNvPr>
          <p:cNvSpPr>
            <a:spLocks noChangeArrowheads="1"/>
          </p:cNvSpPr>
          <p:nvPr/>
        </p:nvSpPr>
        <p:spPr bwMode="auto">
          <a:xfrm>
            <a:off x="2971800" y="3924300"/>
            <a:ext cx="2057400" cy="3048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7940" name="Oval 302">
            <a:extLst>
              <a:ext uri="{FF2B5EF4-FFF2-40B4-BE49-F238E27FC236}">
                <a16:creationId xmlns:a16="http://schemas.microsoft.com/office/drawing/2014/main" id="{063CA261-AD05-4CF2-B392-7F35B0AAE51A}"/>
              </a:ext>
            </a:extLst>
          </p:cNvPr>
          <p:cNvSpPr>
            <a:spLocks noChangeArrowheads="1"/>
          </p:cNvSpPr>
          <p:nvPr/>
        </p:nvSpPr>
        <p:spPr bwMode="auto">
          <a:xfrm>
            <a:off x="5334000" y="3314700"/>
            <a:ext cx="20574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7941" name="Oval 303">
            <a:extLst>
              <a:ext uri="{FF2B5EF4-FFF2-40B4-BE49-F238E27FC236}">
                <a16:creationId xmlns:a16="http://schemas.microsoft.com/office/drawing/2014/main" id="{BEA3B91A-BB7D-4E1F-94C4-886EA6E694A7}"/>
              </a:ext>
            </a:extLst>
          </p:cNvPr>
          <p:cNvSpPr>
            <a:spLocks noChangeArrowheads="1"/>
          </p:cNvSpPr>
          <p:nvPr/>
        </p:nvSpPr>
        <p:spPr bwMode="auto">
          <a:xfrm>
            <a:off x="5283200" y="4264025"/>
            <a:ext cx="2057400" cy="304800"/>
          </a:xfrm>
          <a:prstGeom prst="ellipse">
            <a:avLst/>
          </a:prstGeom>
          <a:noFill/>
          <a:ln w="9525">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7942" name="Oval 304">
            <a:extLst>
              <a:ext uri="{FF2B5EF4-FFF2-40B4-BE49-F238E27FC236}">
                <a16:creationId xmlns:a16="http://schemas.microsoft.com/office/drawing/2014/main" id="{A99CB731-89F9-4C90-9C21-D5B60051B162}"/>
              </a:ext>
            </a:extLst>
          </p:cNvPr>
          <p:cNvSpPr>
            <a:spLocks noChangeArrowheads="1"/>
          </p:cNvSpPr>
          <p:nvPr/>
        </p:nvSpPr>
        <p:spPr bwMode="auto">
          <a:xfrm>
            <a:off x="2960688" y="4679950"/>
            <a:ext cx="2057400" cy="3048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7943" name="Line 305">
            <a:extLst>
              <a:ext uri="{FF2B5EF4-FFF2-40B4-BE49-F238E27FC236}">
                <a16:creationId xmlns:a16="http://schemas.microsoft.com/office/drawing/2014/main" id="{59009435-C8D2-447B-9094-AB7C02F02EFC}"/>
              </a:ext>
            </a:extLst>
          </p:cNvPr>
          <p:cNvSpPr>
            <a:spLocks noChangeShapeType="1"/>
          </p:cNvSpPr>
          <p:nvPr/>
        </p:nvSpPr>
        <p:spPr bwMode="auto">
          <a:xfrm>
            <a:off x="7383463" y="203200"/>
            <a:ext cx="0" cy="48006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7944" name="Text Box 306">
            <a:extLst>
              <a:ext uri="{FF2B5EF4-FFF2-40B4-BE49-F238E27FC236}">
                <a16:creationId xmlns:a16="http://schemas.microsoft.com/office/drawing/2014/main" id="{0A08532A-19A9-49DF-BAE8-27AB0BEF35B6}"/>
              </a:ext>
            </a:extLst>
          </p:cNvPr>
          <p:cNvSpPr txBox="1">
            <a:spLocks noChangeArrowheads="1"/>
          </p:cNvSpPr>
          <p:nvPr/>
        </p:nvSpPr>
        <p:spPr bwMode="auto">
          <a:xfrm>
            <a:off x="1700213" y="5032376"/>
            <a:ext cx="8382000"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20000"/>
              </a:spcBef>
              <a:spcAft>
                <a:spcPct val="0"/>
              </a:spcAft>
              <a:buClr>
                <a:srgbClr val="FFCC00"/>
              </a:buClr>
              <a:buSzPct val="70000"/>
            </a:pPr>
            <a:r>
              <a:rPr lang="en-US" altLang="zh-CN" sz="1600" b="1">
                <a:solidFill>
                  <a:srgbClr val="FFFFFF"/>
                </a:solidFill>
                <a:latin typeface="Garamond" panose="02020404030301010803" pitchFamily="18" charset="0"/>
                <a:ea typeface="宋体" panose="02010600030101010101" pitchFamily="2" charset="-122"/>
              </a:rPr>
              <a:t>BDEPEN1=</a:t>
            </a:r>
            <a:r>
              <a:rPr lang="en-US" altLang="zh-CN" sz="1600">
                <a:solidFill>
                  <a:srgbClr val="FFFFFF"/>
                </a:solidFill>
                <a:latin typeface="Garamond" panose="02020404030301010803" pitchFamily="18" charset="0"/>
                <a:ea typeface="宋体" panose="02010600030101010101" pitchFamily="2" charset="-122"/>
              </a:rPr>
              <a:t> </a:t>
            </a:r>
            <a:r>
              <a:rPr lang="zh-CN" altLang="en-US" sz="1600" b="1">
                <a:solidFill>
                  <a:srgbClr val="CCFFFF"/>
                </a:solidFill>
                <a:latin typeface="Garamond" panose="02020404030301010803" pitchFamily="18" charset="0"/>
                <a:ea typeface="宋体" panose="02010600030101010101" pitchFamily="2" charset="-122"/>
              </a:rPr>
              <a:t>(</a:t>
            </a:r>
            <a:r>
              <a:rPr lang="en-US" altLang="zh-CN" sz="1600" b="1">
                <a:solidFill>
                  <a:srgbClr val="FFFF00"/>
                </a:solidFill>
                <a:latin typeface="Garamond" panose="02020404030301010803" pitchFamily="18" charset="0"/>
                <a:ea typeface="宋体" panose="02010600030101010101" pitchFamily="2" charset="-122"/>
              </a:rPr>
              <a:t>EXE</a:t>
            </a:r>
            <a:r>
              <a:rPr lang="zh-CN" altLang="en-US" sz="1600" b="1">
                <a:solidFill>
                  <a:srgbClr val="FFFF00"/>
                </a:solidFill>
                <a:latin typeface="Garamond" panose="02020404030301010803" pitchFamily="18" charset="0"/>
                <a:ea typeface="宋体" panose="02010600030101010101" pitchFamily="2" charset="-122"/>
              </a:rPr>
              <a:t>_rs2</a:t>
            </a:r>
            <a:r>
              <a:rPr lang="en-US" altLang="zh-CN" sz="1600" b="1">
                <a:solidFill>
                  <a:srgbClr val="FFFF00"/>
                </a:solidFill>
                <a:latin typeface="Garamond" panose="02020404030301010803" pitchFamily="18" charset="0"/>
                <a:ea typeface="宋体" panose="02010600030101010101" pitchFamily="2" charset="-122"/>
              </a:rPr>
              <a:t>= =MEM</a:t>
            </a:r>
            <a:r>
              <a:rPr lang="zh-CN" altLang="en-US" sz="1600" b="1">
                <a:solidFill>
                  <a:srgbClr val="FFFF00"/>
                </a:solidFill>
                <a:latin typeface="Garamond" panose="02020404030301010803" pitchFamily="18" charset="0"/>
                <a:ea typeface="宋体" panose="02010600030101010101" pitchFamily="2" charset="-122"/>
              </a:rPr>
              <a:t>_rd</a:t>
            </a:r>
            <a:r>
              <a:rPr lang="zh-CN" altLang="en-US" sz="1600" b="1">
                <a:solidFill>
                  <a:srgbClr val="CCFFFF"/>
                </a:solidFill>
                <a:latin typeface="Garamond" panose="02020404030301010803" pitchFamily="18" charset="0"/>
                <a:ea typeface="宋体" panose="02010600030101010101" pitchFamily="2" charset="-122"/>
              </a:rPr>
              <a:t>)(</a:t>
            </a:r>
            <a:r>
              <a:rPr lang="en-US" altLang="zh-CN" sz="1600" b="1">
                <a:solidFill>
                  <a:srgbClr val="CCFFFF"/>
                </a:solidFill>
                <a:latin typeface="Garamond" panose="02020404030301010803" pitchFamily="18" charset="0"/>
                <a:ea typeface="宋体" panose="02010600030101010101" pitchFamily="2" charset="-122"/>
              </a:rPr>
              <a:t>MEM</a:t>
            </a:r>
            <a:r>
              <a:rPr lang="zh-CN" altLang="en-US" sz="1600" b="1">
                <a:solidFill>
                  <a:srgbClr val="CCFFFF"/>
                </a:solidFill>
                <a:latin typeface="Garamond" panose="02020404030301010803" pitchFamily="18" charset="0"/>
                <a:ea typeface="宋体" panose="02010600030101010101" pitchFamily="2" charset="-122"/>
              </a:rPr>
              <a:t>_WREG</a:t>
            </a:r>
            <a:r>
              <a:rPr lang="en-US" altLang="zh-CN" sz="1600" b="1">
                <a:solidFill>
                  <a:srgbClr val="CCFFFF"/>
                </a:solidFill>
                <a:latin typeface="Garamond" panose="02020404030301010803" pitchFamily="18" charset="0"/>
                <a:ea typeface="宋体" panose="02010600030101010101" pitchFamily="2" charset="-122"/>
              </a:rPr>
              <a:t>= =</a:t>
            </a:r>
            <a:r>
              <a:rPr lang="zh-CN" altLang="en-US" sz="1600" b="1">
                <a:solidFill>
                  <a:srgbClr val="CCFFFF"/>
                </a:solidFill>
                <a:latin typeface="Garamond" panose="02020404030301010803" pitchFamily="18" charset="0"/>
                <a:ea typeface="宋体" panose="02010600030101010101" pitchFamily="2" charset="-122"/>
              </a:rPr>
              <a:t>1)(</a:t>
            </a:r>
            <a:r>
              <a:rPr lang="en-US" altLang="zh-CN" sz="1600" b="1">
                <a:solidFill>
                  <a:srgbClr val="FFFFCC"/>
                </a:solidFill>
                <a:latin typeface="Garamond" panose="02020404030301010803" pitchFamily="18" charset="0"/>
                <a:ea typeface="宋体" panose="02010600030101010101" pitchFamily="2" charset="-122"/>
              </a:rPr>
              <a:t>EXE</a:t>
            </a:r>
            <a:r>
              <a:rPr lang="zh-CN" altLang="en-US" sz="1600" b="1">
                <a:solidFill>
                  <a:srgbClr val="FFFFCC"/>
                </a:solidFill>
                <a:latin typeface="Garamond" panose="02020404030301010803" pitchFamily="18" charset="0"/>
                <a:ea typeface="宋体" panose="02010600030101010101" pitchFamily="2" charset="-122"/>
              </a:rPr>
              <a:t>_rs2</a:t>
            </a:r>
            <a:r>
              <a:rPr lang="en-US" altLang="zh-CN" sz="1600" b="1">
                <a:solidFill>
                  <a:srgbClr val="FFFFCC"/>
                </a:solidFill>
                <a:latin typeface="Garamond" panose="02020404030301010803" pitchFamily="18" charset="0"/>
                <a:ea typeface="宋体" panose="02010600030101010101" pitchFamily="2" charset="-122"/>
              </a:rPr>
              <a:t>I</a:t>
            </a:r>
            <a:r>
              <a:rPr lang="zh-CN" altLang="en-US" sz="1600" b="1">
                <a:solidFill>
                  <a:srgbClr val="FFFFCC"/>
                </a:solidFill>
                <a:latin typeface="Garamond" panose="02020404030301010803" pitchFamily="18" charset="0"/>
                <a:ea typeface="宋体" panose="02010600030101010101" pitchFamily="2" charset="-122"/>
              </a:rPr>
              <a:t>sReg</a:t>
            </a:r>
            <a:r>
              <a:rPr lang="zh-CN" altLang="en-US" sz="1600" b="1">
                <a:solidFill>
                  <a:srgbClr val="CCFFFF"/>
                </a:solidFill>
                <a:latin typeface="Garamond" panose="02020404030301010803" pitchFamily="18" charset="0"/>
                <a:ea typeface="宋体" panose="02010600030101010101" pitchFamily="2" charset="-122"/>
              </a:rPr>
              <a:t>)</a:t>
            </a:r>
            <a:r>
              <a:rPr lang="en-US" altLang="zh-CN" sz="1600" b="1">
                <a:solidFill>
                  <a:srgbClr val="CCFFFF"/>
                </a:solidFill>
                <a:latin typeface="Garamond" panose="02020404030301010803" pitchFamily="18" charset="0"/>
                <a:ea typeface="宋体" panose="02010600030101010101" pitchFamily="2" charset="-122"/>
              </a:rPr>
              <a:t>+ </a:t>
            </a:r>
            <a:r>
              <a:rPr lang="en-US" altLang="zh-CN" sz="1600" b="1">
                <a:solidFill>
                  <a:srgbClr val="FFFF00"/>
                </a:solidFill>
                <a:latin typeface="Garamond" panose="02020404030301010803" pitchFamily="18" charset="0"/>
                <a:ea typeface="宋体" panose="02010600030101010101" pitchFamily="2" charset="-122"/>
                <a:sym typeface="宋体" panose="02010600030101010101" pitchFamily="2" charset="-122"/>
              </a:rPr>
              <a:t> </a:t>
            </a:r>
          </a:p>
          <a:p>
            <a:pPr fontAlgn="base">
              <a:spcBef>
                <a:spcPct val="20000"/>
              </a:spcBef>
              <a:spcAft>
                <a:spcPct val="0"/>
              </a:spcAft>
              <a:buClr>
                <a:srgbClr val="FFCC00"/>
              </a:buClr>
              <a:buSzPct val="70000"/>
            </a:pPr>
            <a:r>
              <a:rPr lang="zh-CN" altLang="en-US" sz="1600" b="1">
                <a:solidFill>
                  <a:srgbClr val="CCFFFF"/>
                </a:solidFill>
                <a:latin typeface="Garamond" panose="02020404030301010803" pitchFamily="18" charset="0"/>
                <a:ea typeface="宋体" panose="02010600030101010101" pitchFamily="2" charset="-122"/>
              </a:rPr>
              <a:t>                        (</a:t>
            </a:r>
            <a:r>
              <a:rPr lang="en-US" altLang="zh-CN" sz="1600" b="1">
                <a:solidFill>
                  <a:srgbClr val="FFFF00"/>
                </a:solidFill>
                <a:latin typeface="Garamond" panose="02020404030301010803" pitchFamily="18" charset="0"/>
                <a:ea typeface="宋体" panose="02010600030101010101" pitchFamily="2" charset="-122"/>
              </a:rPr>
              <a:t>EXE</a:t>
            </a:r>
            <a:r>
              <a:rPr lang="zh-CN" altLang="en-US" sz="1600" b="1">
                <a:solidFill>
                  <a:srgbClr val="FFFF00"/>
                </a:solidFill>
                <a:latin typeface="Garamond" panose="02020404030301010803" pitchFamily="18" charset="0"/>
                <a:ea typeface="宋体" panose="02010600030101010101" pitchFamily="2" charset="-122"/>
              </a:rPr>
              <a:t>_rs</a:t>
            </a:r>
            <a:r>
              <a:rPr lang="en-US" altLang="zh-CN" sz="1600" b="1">
                <a:solidFill>
                  <a:srgbClr val="FFFF00"/>
                </a:solidFill>
                <a:latin typeface="Garamond" panose="02020404030301010803" pitchFamily="18" charset="0"/>
                <a:ea typeface="宋体" panose="02010600030101010101" pitchFamily="2" charset="-122"/>
              </a:rPr>
              <a:t>2= =WB</a:t>
            </a:r>
            <a:r>
              <a:rPr lang="zh-CN" altLang="en-US" sz="1600" b="1">
                <a:solidFill>
                  <a:srgbClr val="FFFF00"/>
                </a:solidFill>
                <a:latin typeface="Garamond" panose="02020404030301010803" pitchFamily="18" charset="0"/>
                <a:ea typeface="宋体" panose="02010600030101010101" pitchFamily="2" charset="-122"/>
              </a:rPr>
              <a:t>_rd</a:t>
            </a:r>
            <a:r>
              <a:rPr lang="zh-CN" altLang="en-US" sz="1600" b="1">
                <a:solidFill>
                  <a:srgbClr val="CCFFFF"/>
                </a:solidFill>
                <a:latin typeface="Garamond" panose="02020404030301010803" pitchFamily="18" charset="0"/>
                <a:ea typeface="宋体" panose="02010600030101010101" pitchFamily="2" charset="-122"/>
              </a:rPr>
              <a:t>)(</a:t>
            </a:r>
            <a:r>
              <a:rPr lang="en-US" altLang="zh-CN" sz="1600" b="1">
                <a:solidFill>
                  <a:srgbClr val="CCFFFF"/>
                </a:solidFill>
                <a:latin typeface="Garamond" panose="02020404030301010803" pitchFamily="18" charset="0"/>
                <a:ea typeface="宋体" panose="02010600030101010101" pitchFamily="2" charset="-122"/>
              </a:rPr>
              <a:t>WB</a:t>
            </a:r>
            <a:r>
              <a:rPr lang="zh-CN" altLang="en-US" sz="1600" b="1">
                <a:solidFill>
                  <a:srgbClr val="CCFFFF"/>
                </a:solidFill>
                <a:latin typeface="Garamond" panose="02020404030301010803" pitchFamily="18" charset="0"/>
                <a:ea typeface="宋体" panose="02010600030101010101" pitchFamily="2" charset="-122"/>
              </a:rPr>
              <a:t>_WREG</a:t>
            </a:r>
            <a:r>
              <a:rPr lang="en-US" altLang="zh-CN" sz="1600" b="1">
                <a:solidFill>
                  <a:srgbClr val="CCFFFF"/>
                </a:solidFill>
                <a:latin typeface="Garamond" panose="02020404030301010803" pitchFamily="18" charset="0"/>
                <a:ea typeface="宋体" panose="02010600030101010101" pitchFamily="2" charset="-122"/>
              </a:rPr>
              <a:t>= =</a:t>
            </a:r>
            <a:r>
              <a:rPr lang="zh-CN" altLang="en-US" sz="1600" b="1">
                <a:solidFill>
                  <a:srgbClr val="CCFFFF"/>
                </a:solidFill>
                <a:latin typeface="Garamond" panose="02020404030301010803" pitchFamily="18" charset="0"/>
                <a:ea typeface="宋体" panose="02010600030101010101" pitchFamily="2" charset="-122"/>
              </a:rPr>
              <a:t>1)(</a:t>
            </a:r>
            <a:r>
              <a:rPr lang="en-US" altLang="zh-CN" sz="1600" b="1">
                <a:solidFill>
                  <a:srgbClr val="FFFFCC"/>
                </a:solidFill>
                <a:latin typeface="Garamond" panose="02020404030301010803" pitchFamily="18" charset="0"/>
                <a:ea typeface="宋体" panose="02010600030101010101" pitchFamily="2" charset="-122"/>
              </a:rPr>
              <a:t>EXE</a:t>
            </a:r>
            <a:r>
              <a:rPr lang="zh-CN" altLang="en-US" sz="1600" b="1">
                <a:solidFill>
                  <a:srgbClr val="FFFFCC"/>
                </a:solidFill>
                <a:latin typeface="Garamond" panose="02020404030301010803" pitchFamily="18" charset="0"/>
                <a:ea typeface="宋体" panose="02010600030101010101" pitchFamily="2" charset="-122"/>
              </a:rPr>
              <a:t>_rs2</a:t>
            </a:r>
            <a:r>
              <a:rPr lang="en-US" altLang="zh-CN" sz="1600" b="1">
                <a:solidFill>
                  <a:srgbClr val="FFFFCC"/>
                </a:solidFill>
                <a:latin typeface="Garamond" panose="02020404030301010803" pitchFamily="18" charset="0"/>
                <a:ea typeface="宋体" panose="02010600030101010101" pitchFamily="2" charset="-122"/>
              </a:rPr>
              <a:t>I</a:t>
            </a:r>
            <a:r>
              <a:rPr lang="zh-CN" altLang="en-US" sz="1600" b="1">
                <a:solidFill>
                  <a:srgbClr val="FFFFCC"/>
                </a:solidFill>
                <a:latin typeface="Garamond" panose="02020404030301010803" pitchFamily="18" charset="0"/>
                <a:ea typeface="宋体" panose="02010600030101010101" pitchFamily="2" charset="-122"/>
              </a:rPr>
              <a:t>sReg</a:t>
            </a:r>
            <a:r>
              <a:rPr lang="zh-CN" altLang="en-US" sz="1600" b="1">
                <a:solidFill>
                  <a:srgbClr val="CCFFFF"/>
                </a:solidFill>
                <a:latin typeface="Garamond" panose="02020404030301010803" pitchFamily="18" charset="0"/>
                <a:ea typeface="宋体" panose="02010600030101010101" pitchFamily="2" charset="-122"/>
              </a:rPr>
              <a:t>)</a:t>
            </a:r>
            <a:endParaRPr lang="en-US" altLang="zh-CN" sz="1600" b="1">
              <a:solidFill>
                <a:srgbClr val="CCFFFF"/>
              </a:solidFill>
              <a:latin typeface="Garamond" panose="02020404030301010803" pitchFamily="18" charset="0"/>
              <a:ea typeface="宋体" panose="02010600030101010101" pitchFamily="2" charset="-122"/>
            </a:endParaRPr>
          </a:p>
          <a:p>
            <a:pPr fontAlgn="base">
              <a:spcBef>
                <a:spcPct val="20000"/>
              </a:spcBef>
              <a:spcAft>
                <a:spcPct val="0"/>
              </a:spcAft>
              <a:buClr>
                <a:srgbClr val="FFCC00"/>
              </a:buClr>
              <a:buSzPct val="70000"/>
            </a:pPr>
            <a:endParaRPr lang="en-US" altLang="zh-CN" sz="1600" b="1">
              <a:solidFill>
                <a:srgbClr val="CCFFFF"/>
              </a:solidFill>
              <a:latin typeface="Garamond" panose="02020404030301010803" pitchFamily="18" charset="0"/>
              <a:ea typeface="宋体" panose="02010600030101010101" pitchFamily="2" charset="-122"/>
            </a:endParaRPr>
          </a:p>
          <a:p>
            <a:pPr fontAlgn="base">
              <a:spcBef>
                <a:spcPct val="20000"/>
              </a:spcBef>
              <a:spcAft>
                <a:spcPct val="0"/>
              </a:spcAft>
              <a:buClr>
                <a:srgbClr val="FFCC00"/>
              </a:buClr>
              <a:buSzPct val="70000"/>
            </a:pPr>
            <a:r>
              <a:rPr lang="en-US" altLang="zh-CN" sz="1600" b="1">
                <a:solidFill>
                  <a:srgbClr val="C00000"/>
                </a:solidFill>
                <a:latin typeface="Garamond" panose="02020404030301010803" pitchFamily="18" charset="0"/>
                <a:ea typeface="宋体" panose="02010600030101010101" pitchFamily="2" charset="-122"/>
              </a:rPr>
              <a:t>BDEPEN0</a:t>
            </a:r>
            <a:r>
              <a:rPr lang="en-US" altLang="zh-CN" sz="1600" b="1">
                <a:solidFill>
                  <a:srgbClr val="FFFFFF"/>
                </a:solidFill>
                <a:latin typeface="Garamond" panose="02020404030301010803" pitchFamily="18" charset="0"/>
                <a:ea typeface="宋体" panose="02010600030101010101" pitchFamily="2" charset="-122"/>
              </a:rPr>
              <a:t>=</a:t>
            </a:r>
            <a:r>
              <a:rPr lang="en-US" altLang="zh-CN" sz="1600" b="1">
                <a:solidFill>
                  <a:srgbClr val="FFFFCC"/>
                </a:solidFill>
                <a:latin typeface="Garamond" panose="02020404030301010803" pitchFamily="18" charset="0"/>
                <a:ea typeface="宋体" panose="02010600030101010101" pitchFamily="2" charset="-122"/>
              </a:rPr>
              <a:t>EXE</a:t>
            </a:r>
            <a:r>
              <a:rPr lang="zh-CN" altLang="en-US" sz="1600" b="1">
                <a:solidFill>
                  <a:srgbClr val="FFFFCC"/>
                </a:solidFill>
                <a:latin typeface="Garamond" panose="02020404030301010803" pitchFamily="18" charset="0"/>
                <a:ea typeface="宋体" panose="02010600030101010101" pitchFamily="2" charset="-122"/>
              </a:rPr>
              <a:t>_rs2</a:t>
            </a:r>
            <a:r>
              <a:rPr lang="en-US" altLang="zh-CN" sz="1600" b="1">
                <a:solidFill>
                  <a:srgbClr val="FFFFCC"/>
                </a:solidFill>
                <a:latin typeface="Garamond" panose="02020404030301010803" pitchFamily="18" charset="0"/>
                <a:ea typeface="宋体" panose="02010600030101010101" pitchFamily="2" charset="-122"/>
              </a:rPr>
              <a:t>I</a:t>
            </a:r>
            <a:r>
              <a:rPr lang="zh-CN" altLang="en-US" sz="1600" b="1">
                <a:solidFill>
                  <a:srgbClr val="FFFFCC"/>
                </a:solidFill>
                <a:latin typeface="Garamond" panose="02020404030301010803" pitchFamily="18" charset="0"/>
                <a:ea typeface="宋体" panose="02010600030101010101" pitchFamily="2" charset="-122"/>
              </a:rPr>
              <a:t>sReg </a:t>
            </a:r>
            <a:r>
              <a:rPr lang="en-US" altLang="zh-CN" sz="1600" b="1">
                <a:solidFill>
                  <a:srgbClr val="CCFFFF"/>
                </a:solidFill>
                <a:latin typeface="Garamond" panose="02020404030301010803" pitchFamily="18" charset="0"/>
                <a:ea typeface="宋体" panose="02010600030101010101" pitchFamily="2" charset="-122"/>
              </a:rPr>
              <a:t>+</a:t>
            </a:r>
          </a:p>
          <a:p>
            <a:pPr fontAlgn="base">
              <a:spcBef>
                <a:spcPct val="20000"/>
              </a:spcBef>
              <a:spcAft>
                <a:spcPct val="0"/>
              </a:spcAft>
              <a:buClr>
                <a:srgbClr val="FFCC00"/>
              </a:buClr>
              <a:buSzPct val="70000"/>
            </a:pPr>
            <a:r>
              <a:rPr lang="zh-CN" altLang="en-US" sz="1600" b="1">
                <a:solidFill>
                  <a:srgbClr val="CCFFFF"/>
                </a:solidFill>
                <a:latin typeface="Garamond" panose="02020404030301010803" pitchFamily="18" charset="0"/>
                <a:ea typeface="宋体" panose="02010600030101010101" pitchFamily="2" charset="-122"/>
              </a:rPr>
              <a:t>                      (</a:t>
            </a:r>
            <a:r>
              <a:rPr lang="en-US" altLang="zh-CN" sz="1600" b="1">
                <a:solidFill>
                  <a:srgbClr val="FFFFFF"/>
                </a:solidFill>
                <a:latin typeface="Garamond" panose="02020404030301010803" pitchFamily="18" charset="0"/>
                <a:ea typeface="宋体" panose="02010600030101010101" pitchFamily="2" charset="-122"/>
              </a:rPr>
              <a:t>MEM</a:t>
            </a:r>
            <a:r>
              <a:rPr lang="zh-CN" altLang="en-US" sz="1600" b="1">
                <a:solidFill>
                  <a:srgbClr val="FFFFFF"/>
                </a:solidFill>
                <a:latin typeface="Garamond" panose="02020404030301010803" pitchFamily="18" charset="0"/>
                <a:ea typeface="宋体" panose="02010600030101010101" pitchFamily="2" charset="-122"/>
              </a:rPr>
              <a:t>_WREG</a:t>
            </a:r>
            <a:r>
              <a:rPr lang="en-US" altLang="zh-CN" sz="1600" b="1">
                <a:solidFill>
                  <a:srgbClr val="FFFFFF"/>
                </a:solidFill>
                <a:latin typeface="Garamond" panose="02020404030301010803" pitchFamily="18" charset="0"/>
                <a:ea typeface="宋体" panose="02010600030101010101" pitchFamily="2" charset="-122"/>
              </a:rPr>
              <a:t>= =</a:t>
            </a:r>
            <a:r>
              <a:rPr lang="zh-CN" altLang="en-US" sz="1600" b="1">
                <a:solidFill>
                  <a:srgbClr val="FFFFFF"/>
                </a:solidFill>
                <a:latin typeface="Garamond" panose="02020404030301010803" pitchFamily="18" charset="0"/>
                <a:ea typeface="宋体" panose="02010600030101010101" pitchFamily="2" charset="-122"/>
              </a:rPr>
              <a:t>1</a:t>
            </a:r>
            <a:r>
              <a:rPr lang="zh-CN" altLang="en-US" sz="1600" b="1">
                <a:solidFill>
                  <a:srgbClr val="CCFFFF"/>
                </a:solidFill>
                <a:latin typeface="Garamond" panose="02020404030301010803" pitchFamily="18" charset="0"/>
                <a:ea typeface="宋体" panose="02010600030101010101" pitchFamily="2" charset="-122"/>
              </a:rPr>
              <a:t>)</a:t>
            </a:r>
            <a:r>
              <a:rPr lang="en-US" altLang="zh-CN" sz="1600" b="1">
                <a:solidFill>
                  <a:srgbClr val="FFFF00"/>
                </a:solidFill>
                <a:latin typeface="Garamond" panose="02020404030301010803" pitchFamily="18" charset="0"/>
                <a:ea typeface="宋体" panose="02010600030101010101" pitchFamily="2" charset="-122"/>
                <a:sym typeface="宋体" panose="02010600030101010101" pitchFamily="2" charset="-122"/>
              </a:rPr>
              <a:t> </a:t>
            </a:r>
            <a:r>
              <a:rPr lang="zh-CN" altLang="en-US" sz="1600" b="1">
                <a:solidFill>
                  <a:srgbClr val="CCFFFF"/>
                </a:solidFill>
                <a:latin typeface="Garamond" panose="02020404030301010803" pitchFamily="18" charset="0"/>
                <a:ea typeface="宋体" panose="02010600030101010101" pitchFamily="2" charset="-122"/>
              </a:rPr>
              <a:t>(</a:t>
            </a:r>
            <a:r>
              <a:rPr lang="en-US" altLang="zh-CN" sz="1600" b="1">
                <a:solidFill>
                  <a:srgbClr val="FFFF00"/>
                </a:solidFill>
                <a:latin typeface="Garamond" panose="02020404030301010803" pitchFamily="18" charset="0"/>
                <a:ea typeface="宋体" panose="02010600030101010101" pitchFamily="2" charset="-122"/>
              </a:rPr>
              <a:t>EXE</a:t>
            </a:r>
            <a:r>
              <a:rPr lang="zh-CN" altLang="en-US" sz="1600" b="1">
                <a:solidFill>
                  <a:srgbClr val="FFFF00"/>
                </a:solidFill>
                <a:latin typeface="Garamond" panose="02020404030301010803" pitchFamily="18" charset="0"/>
                <a:ea typeface="宋体" panose="02010600030101010101" pitchFamily="2" charset="-122"/>
              </a:rPr>
              <a:t>_rs</a:t>
            </a:r>
            <a:r>
              <a:rPr lang="en-US" altLang="zh-CN" sz="1600" b="1">
                <a:solidFill>
                  <a:srgbClr val="FFFF00"/>
                </a:solidFill>
                <a:latin typeface="Garamond" panose="02020404030301010803" pitchFamily="18" charset="0"/>
                <a:ea typeface="宋体" panose="02010600030101010101" pitchFamily="2" charset="-122"/>
              </a:rPr>
              <a:t>2= =WB</a:t>
            </a:r>
            <a:r>
              <a:rPr lang="zh-CN" altLang="en-US" sz="1600" b="1">
                <a:solidFill>
                  <a:srgbClr val="FFFF00"/>
                </a:solidFill>
                <a:latin typeface="Garamond" panose="02020404030301010803" pitchFamily="18" charset="0"/>
                <a:ea typeface="宋体" panose="02010600030101010101" pitchFamily="2" charset="-122"/>
              </a:rPr>
              <a:t>_rd</a:t>
            </a:r>
            <a:r>
              <a:rPr lang="zh-CN" altLang="en-US" sz="1600" b="1">
                <a:solidFill>
                  <a:srgbClr val="CCFFFF"/>
                </a:solidFill>
                <a:latin typeface="Garamond" panose="02020404030301010803" pitchFamily="18" charset="0"/>
                <a:ea typeface="宋体" panose="02010600030101010101" pitchFamily="2" charset="-122"/>
              </a:rPr>
              <a:t>)(</a:t>
            </a:r>
            <a:r>
              <a:rPr lang="en-US" altLang="zh-CN" sz="1600" b="1">
                <a:solidFill>
                  <a:srgbClr val="CCFFFF"/>
                </a:solidFill>
                <a:latin typeface="Garamond" panose="02020404030301010803" pitchFamily="18" charset="0"/>
                <a:ea typeface="宋体" panose="02010600030101010101" pitchFamily="2" charset="-122"/>
              </a:rPr>
              <a:t>WB</a:t>
            </a:r>
            <a:r>
              <a:rPr lang="zh-CN" altLang="en-US" sz="1600" b="1">
                <a:solidFill>
                  <a:srgbClr val="CCFFFF"/>
                </a:solidFill>
                <a:latin typeface="Garamond" panose="02020404030301010803" pitchFamily="18" charset="0"/>
                <a:ea typeface="宋体" panose="02010600030101010101" pitchFamily="2" charset="-122"/>
              </a:rPr>
              <a:t>_WREG</a:t>
            </a:r>
            <a:r>
              <a:rPr lang="en-US" altLang="zh-CN" sz="1600" b="1">
                <a:solidFill>
                  <a:srgbClr val="CCFFFF"/>
                </a:solidFill>
                <a:latin typeface="Garamond" panose="02020404030301010803" pitchFamily="18" charset="0"/>
                <a:ea typeface="宋体" panose="02010600030101010101" pitchFamily="2" charset="-122"/>
              </a:rPr>
              <a:t>= =</a:t>
            </a:r>
            <a:r>
              <a:rPr lang="zh-CN" altLang="en-US" sz="1600" b="1">
                <a:solidFill>
                  <a:srgbClr val="CCFFFF"/>
                </a:solidFill>
                <a:latin typeface="Garamond" panose="02020404030301010803" pitchFamily="18" charset="0"/>
                <a:ea typeface="宋体" panose="02010600030101010101" pitchFamily="2" charset="-122"/>
              </a:rPr>
              <a:t>1)(</a:t>
            </a:r>
            <a:r>
              <a:rPr lang="en-US" altLang="zh-CN" sz="1600" b="1">
                <a:solidFill>
                  <a:srgbClr val="FFFFCC"/>
                </a:solidFill>
                <a:latin typeface="Garamond" panose="02020404030301010803" pitchFamily="18" charset="0"/>
                <a:ea typeface="宋体" panose="02010600030101010101" pitchFamily="2" charset="-122"/>
              </a:rPr>
              <a:t>EXE</a:t>
            </a:r>
            <a:r>
              <a:rPr lang="zh-CN" altLang="en-US" sz="1600" b="1">
                <a:solidFill>
                  <a:srgbClr val="FFFFCC"/>
                </a:solidFill>
                <a:latin typeface="Garamond" panose="02020404030301010803" pitchFamily="18" charset="0"/>
                <a:ea typeface="宋体" panose="02010600030101010101" pitchFamily="2" charset="-122"/>
              </a:rPr>
              <a:t>_rs2</a:t>
            </a:r>
            <a:r>
              <a:rPr lang="en-US" altLang="zh-CN" sz="1600" b="1">
                <a:solidFill>
                  <a:srgbClr val="FFFFCC"/>
                </a:solidFill>
                <a:latin typeface="Garamond" panose="02020404030301010803" pitchFamily="18" charset="0"/>
                <a:ea typeface="宋体" panose="02010600030101010101" pitchFamily="2" charset="-122"/>
              </a:rPr>
              <a:t>I</a:t>
            </a:r>
            <a:r>
              <a:rPr lang="zh-CN" altLang="en-US" sz="1600" b="1">
                <a:solidFill>
                  <a:srgbClr val="FFFFCC"/>
                </a:solidFill>
                <a:latin typeface="Garamond" panose="02020404030301010803" pitchFamily="18" charset="0"/>
                <a:ea typeface="宋体" panose="02010600030101010101" pitchFamily="2" charset="-122"/>
              </a:rPr>
              <a:t>sReg</a:t>
            </a:r>
            <a:r>
              <a:rPr lang="zh-CN" altLang="en-US" sz="1600" b="1">
                <a:solidFill>
                  <a:srgbClr val="CCFFFF"/>
                </a:solidFill>
                <a:latin typeface="Garamond" panose="02020404030301010803" pitchFamily="18" charset="0"/>
                <a:ea typeface="宋体" panose="02010600030101010101" pitchFamily="2" charset="-122"/>
              </a:rPr>
              <a:t>) </a:t>
            </a:r>
            <a:r>
              <a:rPr lang="en-US" altLang="zh-CN" sz="1600" b="1">
                <a:solidFill>
                  <a:srgbClr val="CCFFFF"/>
                </a:solidFill>
                <a:latin typeface="Garamond" panose="02020404030301010803" pitchFamily="18" charset="0"/>
                <a:ea typeface="宋体" panose="02010600030101010101" pitchFamily="2" charset="-122"/>
              </a:rPr>
              <a:t>+</a:t>
            </a:r>
          </a:p>
          <a:p>
            <a:pPr fontAlgn="base">
              <a:spcBef>
                <a:spcPct val="20000"/>
              </a:spcBef>
              <a:spcAft>
                <a:spcPct val="0"/>
              </a:spcAft>
              <a:buClr>
                <a:srgbClr val="FFCC00"/>
              </a:buClr>
              <a:buSzPct val="70000"/>
            </a:pPr>
            <a:r>
              <a:rPr lang="en-US" altLang="zh-CN" sz="1600">
                <a:solidFill>
                  <a:srgbClr val="FFFFFF"/>
                </a:solidFill>
                <a:latin typeface="Garamond" panose="02020404030301010803" pitchFamily="18" charset="0"/>
                <a:ea typeface="宋体" panose="02010600030101010101" pitchFamily="2" charset="-122"/>
              </a:rPr>
              <a:t>                     </a:t>
            </a:r>
            <a:r>
              <a:rPr lang="zh-CN" altLang="en-US" sz="1600" b="1">
                <a:solidFill>
                  <a:srgbClr val="CCFFFF"/>
                </a:solidFill>
                <a:latin typeface="Garamond" panose="02020404030301010803" pitchFamily="18" charset="0"/>
                <a:ea typeface="宋体" panose="02010600030101010101" pitchFamily="2" charset="-122"/>
              </a:rPr>
              <a:t>(</a:t>
            </a:r>
            <a:r>
              <a:rPr lang="en-US" altLang="zh-CN" sz="1600" b="1">
                <a:solidFill>
                  <a:srgbClr val="FFFFFF"/>
                </a:solidFill>
                <a:latin typeface="Garamond" panose="02020404030301010803" pitchFamily="18" charset="0"/>
                <a:ea typeface="宋体" panose="02010600030101010101" pitchFamily="2" charset="-122"/>
              </a:rPr>
              <a:t>EXE</a:t>
            </a:r>
            <a:r>
              <a:rPr lang="zh-CN" altLang="en-US" sz="1600" b="1">
                <a:solidFill>
                  <a:srgbClr val="FFFFFF"/>
                </a:solidFill>
                <a:latin typeface="Garamond" panose="02020404030301010803" pitchFamily="18" charset="0"/>
                <a:ea typeface="宋体" panose="02010600030101010101" pitchFamily="2" charset="-122"/>
              </a:rPr>
              <a:t>_rs2</a:t>
            </a:r>
            <a:r>
              <a:rPr lang="en-US" altLang="zh-CN" sz="1600" b="1">
                <a:solidFill>
                  <a:srgbClr val="FFFFFF"/>
                </a:solidFill>
                <a:latin typeface="Garamond" panose="02020404030301010803" pitchFamily="18" charset="0"/>
                <a:ea typeface="宋体" panose="02010600030101010101" pitchFamily="2" charset="-122"/>
              </a:rPr>
              <a:t>= =MEM</a:t>
            </a:r>
            <a:r>
              <a:rPr lang="zh-CN" altLang="en-US" sz="1600" b="1">
                <a:solidFill>
                  <a:srgbClr val="FFFFFF"/>
                </a:solidFill>
                <a:latin typeface="Garamond" panose="02020404030301010803" pitchFamily="18" charset="0"/>
                <a:ea typeface="宋体" panose="02010600030101010101" pitchFamily="2" charset="-122"/>
              </a:rPr>
              <a:t>_rd</a:t>
            </a:r>
            <a:r>
              <a:rPr lang="en-US" altLang="zh-CN" sz="1600" b="1">
                <a:solidFill>
                  <a:srgbClr val="FFFF00"/>
                </a:solidFill>
                <a:latin typeface="Garamond" panose="02020404030301010803" pitchFamily="18" charset="0"/>
                <a:ea typeface="宋体" panose="02010600030101010101" pitchFamily="2" charset="-122"/>
              </a:rPr>
              <a:t>) </a:t>
            </a:r>
            <a:r>
              <a:rPr lang="zh-CN" altLang="en-US" sz="1600" b="1">
                <a:solidFill>
                  <a:srgbClr val="CCFFFF"/>
                </a:solidFill>
                <a:latin typeface="Garamond" panose="02020404030301010803" pitchFamily="18" charset="0"/>
                <a:ea typeface="宋体" panose="02010600030101010101" pitchFamily="2" charset="-122"/>
              </a:rPr>
              <a:t>(</a:t>
            </a:r>
            <a:r>
              <a:rPr lang="en-US" altLang="zh-CN" sz="1600" b="1">
                <a:solidFill>
                  <a:srgbClr val="FFFF00"/>
                </a:solidFill>
                <a:latin typeface="Garamond" panose="02020404030301010803" pitchFamily="18" charset="0"/>
                <a:ea typeface="宋体" panose="02010600030101010101" pitchFamily="2" charset="-122"/>
              </a:rPr>
              <a:t>EXE</a:t>
            </a:r>
            <a:r>
              <a:rPr lang="zh-CN" altLang="en-US" sz="1600" b="1">
                <a:solidFill>
                  <a:srgbClr val="FFFF00"/>
                </a:solidFill>
                <a:latin typeface="Garamond" panose="02020404030301010803" pitchFamily="18" charset="0"/>
                <a:ea typeface="宋体" panose="02010600030101010101" pitchFamily="2" charset="-122"/>
              </a:rPr>
              <a:t>_rs</a:t>
            </a:r>
            <a:r>
              <a:rPr lang="en-US" altLang="zh-CN" sz="1600" b="1">
                <a:solidFill>
                  <a:srgbClr val="FFFF00"/>
                </a:solidFill>
                <a:latin typeface="Garamond" panose="02020404030301010803" pitchFamily="18" charset="0"/>
                <a:ea typeface="宋体" panose="02010600030101010101" pitchFamily="2" charset="-122"/>
              </a:rPr>
              <a:t>2= =WB</a:t>
            </a:r>
            <a:r>
              <a:rPr lang="zh-CN" altLang="en-US" sz="1600" b="1">
                <a:solidFill>
                  <a:srgbClr val="FFFF00"/>
                </a:solidFill>
                <a:latin typeface="Garamond" panose="02020404030301010803" pitchFamily="18" charset="0"/>
                <a:ea typeface="宋体" panose="02010600030101010101" pitchFamily="2" charset="-122"/>
              </a:rPr>
              <a:t>_rd</a:t>
            </a:r>
            <a:r>
              <a:rPr lang="zh-CN" altLang="en-US" sz="1600" b="1">
                <a:solidFill>
                  <a:srgbClr val="CCFFFF"/>
                </a:solidFill>
                <a:latin typeface="Garamond" panose="02020404030301010803" pitchFamily="18" charset="0"/>
                <a:ea typeface="宋体" panose="02010600030101010101" pitchFamily="2" charset="-122"/>
              </a:rPr>
              <a:t>)(</a:t>
            </a:r>
            <a:r>
              <a:rPr lang="en-US" altLang="zh-CN" sz="1600" b="1">
                <a:solidFill>
                  <a:srgbClr val="CCFFFF"/>
                </a:solidFill>
                <a:latin typeface="Garamond" panose="02020404030301010803" pitchFamily="18" charset="0"/>
                <a:ea typeface="宋体" panose="02010600030101010101" pitchFamily="2" charset="-122"/>
              </a:rPr>
              <a:t>WB</a:t>
            </a:r>
            <a:r>
              <a:rPr lang="zh-CN" altLang="en-US" sz="1600" b="1">
                <a:solidFill>
                  <a:srgbClr val="CCFFFF"/>
                </a:solidFill>
                <a:latin typeface="Garamond" panose="02020404030301010803" pitchFamily="18" charset="0"/>
                <a:ea typeface="宋体" panose="02010600030101010101" pitchFamily="2" charset="-122"/>
              </a:rPr>
              <a:t>_WREG</a:t>
            </a:r>
            <a:r>
              <a:rPr lang="en-US" altLang="zh-CN" sz="1600" b="1">
                <a:solidFill>
                  <a:srgbClr val="CCFFFF"/>
                </a:solidFill>
                <a:latin typeface="Garamond" panose="02020404030301010803" pitchFamily="18" charset="0"/>
                <a:ea typeface="宋体" panose="02010600030101010101" pitchFamily="2" charset="-122"/>
              </a:rPr>
              <a:t>= =</a:t>
            </a:r>
            <a:r>
              <a:rPr lang="zh-CN" altLang="en-US" sz="1600" b="1">
                <a:solidFill>
                  <a:srgbClr val="CCFFFF"/>
                </a:solidFill>
                <a:latin typeface="Garamond" panose="02020404030301010803" pitchFamily="18" charset="0"/>
                <a:ea typeface="宋体" panose="02010600030101010101" pitchFamily="2" charset="-122"/>
              </a:rPr>
              <a:t>1)(</a:t>
            </a:r>
            <a:r>
              <a:rPr lang="en-US" altLang="zh-CN" sz="1600" b="1">
                <a:solidFill>
                  <a:srgbClr val="FFFFCC"/>
                </a:solidFill>
                <a:latin typeface="Garamond" panose="02020404030301010803" pitchFamily="18" charset="0"/>
                <a:ea typeface="宋体" panose="02010600030101010101" pitchFamily="2" charset="-122"/>
              </a:rPr>
              <a:t>EXE</a:t>
            </a:r>
            <a:r>
              <a:rPr lang="zh-CN" altLang="en-US" sz="1600" b="1">
                <a:solidFill>
                  <a:srgbClr val="FFFFCC"/>
                </a:solidFill>
                <a:latin typeface="Garamond" panose="02020404030301010803" pitchFamily="18" charset="0"/>
                <a:ea typeface="宋体" panose="02010600030101010101" pitchFamily="2" charset="-122"/>
              </a:rPr>
              <a:t>_rs2</a:t>
            </a:r>
            <a:r>
              <a:rPr lang="en-US" altLang="zh-CN" sz="1600" b="1">
                <a:solidFill>
                  <a:srgbClr val="FFFFCC"/>
                </a:solidFill>
                <a:latin typeface="Garamond" panose="02020404030301010803" pitchFamily="18" charset="0"/>
                <a:ea typeface="宋体" panose="02010600030101010101" pitchFamily="2" charset="-122"/>
              </a:rPr>
              <a:t>I</a:t>
            </a:r>
            <a:r>
              <a:rPr lang="zh-CN" altLang="en-US" sz="1600" b="1">
                <a:solidFill>
                  <a:srgbClr val="FFFFCC"/>
                </a:solidFill>
                <a:latin typeface="Garamond" panose="02020404030301010803" pitchFamily="18" charset="0"/>
                <a:ea typeface="宋体" panose="02010600030101010101" pitchFamily="2" charset="-122"/>
              </a:rPr>
              <a:t>sReg</a:t>
            </a:r>
            <a:r>
              <a:rPr lang="zh-CN" altLang="en-US" sz="1600" b="1">
                <a:solidFill>
                  <a:srgbClr val="CCFFFF"/>
                </a:solidFill>
                <a:latin typeface="Garamond" panose="02020404030301010803" pitchFamily="18" charset="0"/>
                <a:ea typeface="宋体" panose="02010600030101010101" pitchFamily="2" charset="-122"/>
              </a:rPr>
              <a:t>)</a:t>
            </a:r>
            <a:endParaRPr lang="en-US" altLang="zh-CN" sz="1600" b="1">
              <a:solidFill>
                <a:srgbClr val="CCFFFF"/>
              </a:solidFill>
              <a:latin typeface="Garamond" panose="02020404030301010803" pitchFamily="18" charset="0"/>
              <a:ea typeface="宋体" panose="02010600030101010101" pitchFamily="2" charset="-122"/>
            </a:endParaRPr>
          </a:p>
          <a:p>
            <a:pPr fontAlgn="base">
              <a:spcBef>
                <a:spcPct val="20000"/>
              </a:spcBef>
              <a:spcAft>
                <a:spcPct val="0"/>
              </a:spcAft>
              <a:buClr>
                <a:srgbClr val="FFCC00"/>
              </a:buClr>
              <a:buSzPct val="70000"/>
            </a:pPr>
            <a:endParaRPr lang="en-US" altLang="zh-CN" sz="1600">
              <a:solidFill>
                <a:srgbClr val="FFFFFF"/>
              </a:solidFill>
              <a:latin typeface="Garamond" panose="02020404030301010803" pitchFamily="18" charset="0"/>
              <a:ea typeface="宋体" panose="02010600030101010101" pitchFamily="2" charset="-122"/>
            </a:endParaRPr>
          </a:p>
          <a:p>
            <a:pPr fontAlgn="base">
              <a:spcBef>
                <a:spcPct val="20000"/>
              </a:spcBef>
              <a:spcAft>
                <a:spcPct val="0"/>
              </a:spcAft>
              <a:buClr>
                <a:srgbClr val="FFCC00"/>
              </a:buClr>
              <a:buSzPct val="70000"/>
            </a:pPr>
            <a:endParaRPr lang="en-US" altLang="zh-CN" sz="1600" b="1">
              <a:solidFill>
                <a:srgbClr val="CCFFFF"/>
              </a:solidFill>
              <a:latin typeface="Garamond" panose="02020404030301010803" pitchFamily="18" charset="0"/>
              <a:ea typeface="宋体" panose="02010600030101010101" pitchFamily="2" charset="-122"/>
            </a:endParaRPr>
          </a:p>
          <a:p>
            <a:pPr fontAlgn="base">
              <a:spcBef>
                <a:spcPct val="20000"/>
              </a:spcBef>
              <a:spcAft>
                <a:spcPct val="0"/>
              </a:spcAft>
              <a:buClr>
                <a:srgbClr val="FFCC00"/>
              </a:buClr>
              <a:buSzPct val="70000"/>
            </a:pPr>
            <a:endParaRPr lang="en-US" altLang="zh-CN" sz="1600">
              <a:solidFill>
                <a:srgbClr val="FFFFFF"/>
              </a:solidFill>
              <a:latin typeface="Garamond" panose="02020404030301010803" pitchFamily="18" charset="0"/>
              <a:ea typeface="宋体" panose="02010600030101010101" pitchFamily="2" charset="-122"/>
            </a:endParaRPr>
          </a:p>
        </p:txBody>
      </p:sp>
      <p:sp>
        <p:nvSpPr>
          <p:cNvPr id="77945" name="Oval 302">
            <a:extLst>
              <a:ext uri="{FF2B5EF4-FFF2-40B4-BE49-F238E27FC236}">
                <a16:creationId xmlns:a16="http://schemas.microsoft.com/office/drawing/2014/main" id="{2A743887-DD68-4722-B466-F61C4ADD6D3E}"/>
              </a:ext>
            </a:extLst>
          </p:cNvPr>
          <p:cNvSpPr>
            <a:spLocks noChangeArrowheads="1"/>
          </p:cNvSpPr>
          <p:nvPr/>
        </p:nvSpPr>
        <p:spPr bwMode="auto">
          <a:xfrm>
            <a:off x="3008313" y="2209800"/>
            <a:ext cx="2057400" cy="304800"/>
          </a:xfrm>
          <a:prstGeom prst="ellipse">
            <a:avLst/>
          </a:prstGeom>
          <a:noFill/>
          <a:ln w="952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cxnSp>
        <p:nvCxnSpPr>
          <p:cNvPr id="13" name="直接连接符 12">
            <a:extLst>
              <a:ext uri="{FF2B5EF4-FFF2-40B4-BE49-F238E27FC236}">
                <a16:creationId xmlns:a16="http://schemas.microsoft.com/office/drawing/2014/main" id="{482DAB07-A937-41F9-952F-4E48688B707C}"/>
              </a:ext>
            </a:extLst>
          </p:cNvPr>
          <p:cNvCxnSpPr/>
          <p:nvPr/>
        </p:nvCxnSpPr>
        <p:spPr>
          <a:xfrm>
            <a:off x="2960689" y="5956300"/>
            <a:ext cx="12731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55382C7-D24E-4D9F-873F-B3FA4EA9B6BC}"/>
              </a:ext>
            </a:extLst>
          </p:cNvPr>
          <p:cNvCxnSpPr/>
          <p:nvPr/>
        </p:nvCxnSpPr>
        <p:spPr>
          <a:xfrm>
            <a:off x="2859089" y="6553200"/>
            <a:ext cx="19319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D66B2B3-A81B-48A8-87FC-CCCAF77A4E9A}"/>
              </a:ext>
            </a:extLst>
          </p:cNvPr>
          <p:cNvCxnSpPr/>
          <p:nvPr/>
        </p:nvCxnSpPr>
        <p:spPr>
          <a:xfrm>
            <a:off x="2859089" y="6248400"/>
            <a:ext cx="17795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8849" name="组合 1">
            <a:extLst>
              <a:ext uri="{FF2B5EF4-FFF2-40B4-BE49-F238E27FC236}">
                <a16:creationId xmlns:a16="http://schemas.microsoft.com/office/drawing/2014/main" id="{CB94B532-02F3-4560-9C90-309F5CC0A7E0}"/>
              </a:ext>
            </a:extLst>
          </p:cNvPr>
          <p:cNvGrpSpPr>
            <a:grpSpLocks/>
          </p:cNvGrpSpPr>
          <p:nvPr/>
        </p:nvGrpSpPr>
        <p:grpSpPr bwMode="auto">
          <a:xfrm>
            <a:off x="1752600" y="533400"/>
            <a:ext cx="8763000" cy="6096000"/>
            <a:chOff x="228600" y="533400"/>
            <a:chExt cx="8763000" cy="6096000"/>
          </a:xfrm>
        </p:grpSpPr>
        <p:grpSp>
          <p:nvGrpSpPr>
            <p:cNvPr id="78850" name="Group 27">
              <a:extLst>
                <a:ext uri="{FF2B5EF4-FFF2-40B4-BE49-F238E27FC236}">
                  <a16:creationId xmlns:a16="http://schemas.microsoft.com/office/drawing/2014/main" id="{0669C066-F6A9-476F-BFD7-080A36E35B4D}"/>
                </a:ext>
              </a:extLst>
            </p:cNvPr>
            <p:cNvGrpSpPr>
              <a:grpSpLocks/>
            </p:cNvGrpSpPr>
            <p:nvPr/>
          </p:nvGrpSpPr>
          <p:grpSpPr bwMode="auto">
            <a:xfrm>
              <a:off x="228600" y="533400"/>
              <a:ext cx="8763000" cy="6096000"/>
              <a:chOff x="0" y="240"/>
              <a:chExt cx="5760" cy="4080"/>
            </a:xfrm>
          </p:grpSpPr>
          <p:pic>
            <p:nvPicPr>
              <p:cNvPr id="78851" name="Picture 28" descr="40">
                <a:extLst>
                  <a:ext uri="{FF2B5EF4-FFF2-40B4-BE49-F238E27FC236}">
                    <a16:creationId xmlns:a16="http://schemas.microsoft.com/office/drawing/2014/main" id="{32A727C9-E7AD-4626-85F8-753642604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0"/>
                <a:ext cx="5760" cy="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Text Box 32">
                <a:extLst>
                  <a:ext uri="{FF2B5EF4-FFF2-40B4-BE49-F238E27FC236}">
                    <a16:creationId xmlns:a16="http://schemas.microsoft.com/office/drawing/2014/main" id="{54203D0E-3BC5-4599-BF96-5996CD86C793}"/>
                  </a:ext>
                </a:extLst>
              </p:cNvPr>
              <p:cNvSpPr txBox="1">
                <a:spLocks noChangeArrowheads="1"/>
              </p:cNvSpPr>
              <p:nvPr/>
            </p:nvSpPr>
            <p:spPr bwMode="auto">
              <a:xfrm>
                <a:off x="3432" y="3847"/>
                <a:ext cx="16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000" b="1">
                    <a:solidFill>
                      <a:srgbClr val="000514"/>
                    </a:solidFill>
                    <a:latin typeface="Garamond" panose="02020404030301010803" pitchFamily="18" charset="0"/>
                    <a:ea typeface="宋体" panose="02010600030101010101" pitchFamily="2" charset="-122"/>
                  </a:rPr>
                  <a:t>3</a:t>
                </a:r>
              </a:p>
            </p:txBody>
          </p:sp>
        </p:grpSp>
        <p:sp>
          <p:nvSpPr>
            <p:cNvPr id="78853" name="Line 33">
              <a:extLst>
                <a:ext uri="{FF2B5EF4-FFF2-40B4-BE49-F238E27FC236}">
                  <a16:creationId xmlns:a16="http://schemas.microsoft.com/office/drawing/2014/main" id="{0F516EDC-10CE-4194-ABA3-2DDD70246DD8}"/>
                </a:ext>
              </a:extLst>
            </p:cNvPr>
            <p:cNvSpPr>
              <a:spLocks noChangeShapeType="1"/>
            </p:cNvSpPr>
            <p:nvPr/>
          </p:nvSpPr>
          <p:spPr bwMode="auto">
            <a:xfrm>
              <a:off x="1330325" y="1374775"/>
              <a:ext cx="417513" cy="673100"/>
            </a:xfrm>
            <a:prstGeom prst="line">
              <a:avLst/>
            </a:prstGeom>
            <a:noFill/>
            <a:ln w="6350">
              <a:solidFill>
                <a:srgbClr val="FF0000"/>
              </a:solidFill>
              <a:round/>
              <a:headEnd type="arrow"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8854" name="Line 34">
              <a:extLst>
                <a:ext uri="{FF2B5EF4-FFF2-40B4-BE49-F238E27FC236}">
                  <a16:creationId xmlns:a16="http://schemas.microsoft.com/office/drawing/2014/main" id="{939CD19E-8449-4096-953E-E67120323369}"/>
                </a:ext>
              </a:extLst>
            </p:cNvPr>
            <p:cNvSpPr>
              <a:spLocks noChangeShapeType="1"/>
            </p:cNvSpPr>
            <p:nvPr/>
          </p:nvSpPr>
          <p:spPr bwMode="auto">
            <a:xfrm flipV="1">
              <a:off x="1900238" y="1828800"/>
              <a:ext cx="152400" cy="238125"/>
            </a:xfrm>
            <a:prstGeom prst="line">
              <a:avLst/>
            </a:prstGeom>
            <a:noFill/>
            <a:ln w="952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8855" name="Text Box 35">
              <a:extLst>
                <a:ext uri="{FF2B5EF4-FFF2-40B4-BE49-F238E27FC236}">
                  <a16:creationId xmlns:a16="http://schemas.microsoft.com/office/drawing/2014/main" id="{5B644304-EC78-48E0-8371-FD61192BC152}"/>
                </a:ext>
              </a:extLst>
            </p:cNvPr>
            <p:cNvSpPr txBox="1">
              <a:spLocks noChangeArrowheads="1"/>
            </p:cNvSpPr>
            <p:nvPr/>
          </p:nvSpPr>
          <p:spPr bwMode="auto">
            <a:xfrm>
              <a:off x="1976438" y="1676401"/>
              <a:ext cx="9191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0000"/>
                  </a:solidFill>
                  <a:latin typeface="Garamond" panose="02020404030301010803" pitchFamily="18" charset="0"/>
                  <a:ea typeface="宋体" panose="02010600030101010101" pitchFamily="2" charset="-122"/>
                </a:rPr>
                <a:t>EXE_rs2</a:t>
              </a:r>
            </a:p>
          </p:txBody>
        </p:sp>
        <p:sp>
          <p:nvSpPr>
            <p:cNvPr id="78856" name="Line 36">
              <a:extLst>
                <a:ext uri="{FF2B5EF4-FFF2-40B4-BE49-F238E27FC236}">
                  <a16:creationId xmlns:a16="http://schemas.microsoft.com/office/drawing/2014/main" id="{A2869A95-67FA-4078-8CCA-1F2E5A049684}"/>
                </a:ext>
              </a:extLst>
            </p:cNvPr>
            <p:cNvSpPr>
              <a:spLocks noChangeShapeType="1"/>
            </p:cNvSpPr>
            <p:nvPr/>
          </p:nvSpPr>
          <p:spPr bwMode="auto">
            <a:xfrm flipV="1">
              <a:off x="1366838" y="904875"/>
              <a:ext cx="230188" cy="315913"/>
            </a:xfrm>
            <a:prstGeom prst="line">
              <a:avLst/>
            </a:prstGeom>
            <a:noFill/>
            <a:ln w="952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8857" name="Text Box 37">
              <a:extLst>
                <a:ext uri="{FF2B5EF4-FFF2-40B4-BE49-F238E27FC236}">
                  <a16:creationId xmlns:a16="http://schemas.microsoft.com/office/drawing/2014/main" id="{0EDB033B-33A7-44FC-A713-14F817789291}"/>
                </a:ext>
              </a:extLst>
            </p:cNvPr>
            <p:cNvSpPr txBox="1">
              <a:spLocks noChangeArrowheads="1"/>
            </p:cNvSpPr>
            <p:nvPr/>
          </p:nvSpPr>
          <p:spPr bwMode="auto">
            <a:xfrm>
              <a:off x="1519238" y="676275"/>
              <a:ext cx="9167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400" b="1">
                  <a:solidFill>
                    <a:srgbClr val="FF0000"/>
                  </a:solidFill>
                  <a:latin typeface="Garamond" panose="02020404030301010803" pitchFamily="18" charset="0"/>
                  <a:ea typeface="宋体" panose="02010600030101010101" pitchFamily="2" charset="-122"/>
                </a:rPr>
                <a:t>WB_rd</a:t>
              </a:r>
            </a:p>
          </p:txBody>
        </p:sp>
        <p:sp>
          <p:nvSpPr>
            <p:cNvPr id="78858" name="Line 38">
              <a:extLst>
                <a:ext uri="{FF2B5EF4-FFF2-40B4-BE49-F238E27FC236}">
                  <a16:creationId xmlns:a16="http://schemas.microsoft.com/office/drawing/2014/main" id="{8D8256EE-9B7D-44D8-845A-FEB4725A7E1A}"/>
                </a:ext>
              </a:extLst>
            </p:cNvPr>
            <p:cNvSpPr>
              <a:spLocks noChangeShapeType="1"/>
            </p:cNvSpPr>
            <p:nvPr/>
          </p:nvSpPr>
          <p:spPr bwMode="auto">
            <a:xfrm flipH="1" flipV="1">
              <a:off x="1443038" y="1362075"/>
              <a:ext cx="152400" cy="22860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8859" name="Oval 39">
              <a:extLst>
                <a:ext uri="{FF2B5EF4-FFF2-40B4-BE49-F238E27FC236}">
                  <a16:creationId xmlns:a16="http://schemas.microsoft.com/office/drawing/2014/main" id="{908BF7C5-5452-469F-9CB5-DACCF43EF5F6}"/>
                </a:ext>
              </a:extLst>
            </p:cNvPr>
            <p:cNvSpPr>
              <a:spLocks noChangeArrowheads="1"/>
            </p:cNvSpPr>
            <p:nvPr/>
          </p:nvSpPr>
          <p:spPr bwMode="auto">
            <a:xfrm>
              <a:off x="4876800" y="3733800"/>
              <a:ext cx="914400" cy="5334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8860" name="Oval 40">
              <a:extLst>
                <a:ext uri="{FF2B5EF4-FFF2-40B4-BE49-F238E27FC236}">
                  <a16:creationId xmlns:a16="http://schemas.microsoft.com/office/drawing/2014/main" id="{044FD1BB-8854-4AE7-A524-D470EA205EB4}"/>
                </a:ext>
              </a:extLst>
            </p:cNvPr>
            <p:cNvSpPr>
              <a:spLocks noChangeArrowheads="1"/>
            </p:cNvSpPr>
            <p:nvPr/>
          </p:nvSpPr>
          <p:spPr bwMode="auto">
            <a:xfrm>
              <a:off x="4800600" y="3733800"/>
              <a:ext cx="838200" cy="4572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8861" name="Oval 41">
              <a:extLst>
                <a:ext uri="{FF2B5EF4-FFF2-40B4-BE49-F238E27FC236}">
                  <a16:creationId xmlns:a16="http://schemas.microsoft.com/office/drawing/2014/main" id="{01A58E31-6851-459D-9085-255FA18FE340}"/>
                </a:ext>
              </a:extLst>
            </p:cNvPr>
            <p:cNvSpPr>
              <a:spLocks noChangeArrowheads="1"/>
            </p:cNvSpPr>
            <p:nvPr/>
          </p:nvSpPr>
          <p:spPr bwMode="auto">
            <a:xfrm>
              <a:off x="7696200" y="5867400"/>
              <a:ext cx="304800" cy="2286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8862" name="Oval 42">
              <a:extLst>
                <a:ext uri="{FF2B5EF4-FFF2-40B4-BE49-F238E27FC236}">
                  <a16:creationId xmlns:a16="http://schemas.microsoft.com/office/drawing/2014/main" id="{DB758781-9BD2-491A-8BB9-136A811F4D47}"/>
                </a:ext>
              </a:extLst>
            </p:cNvPr>
            <p:cNvSpPr>
              <a:spLocks noChangeArrowheads="1"/>
            </p:cNvSpPr>
            <p:nvPr/>
          </p:nvSpPr>
          <p:spPr bwMode="auto">
            <a:xfrm>
              <a:off x="5638800" y="6248400"/>
              <a:ext cx="228600" cy="2286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8863" name="Oval 43">
              <a:extLst>
                <a:ext uri="{FF2B5EF4-FFF2-40B4-BE49-F238E27FC236}">
                  <a16:creationId xmlns:a16="http://schemas.microsoft.com/office/drawing/2014/main" id="{5B0700DC-08B7-4C10-B7CE-9DB11FD8FDD7}"/>
                </a:ext>
              </a:extLst>
            </p:cNvPr>
            <p:cNvSpPr>
              <a:spLocks noChangeArrowheads="1"/>
            </p:cNvSpPr>
            <p:nvPr/>
          </p:nvSpPr>
          <p:spPr bwMode="auto">
            <a:xfrm>
              <a:off x="8305800" y="6248400"/>
              <a:ext cx="304800" cy="2286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78864" name="Line 35">
            <a:extLst>
              <a:ext uri="{FF2B5EF4-FFF2-40B4-BE49-F238E27FC236}">
                <a16:creationId xmlns:a16="http://schemas.microsoft.com/office/drawing/2014/main" id="{55759D30-555A-4B84-B271-A899911EF70F}"/>
              </a:ext>
            </a:extLst>
          </p:cNvPr>
          <p:cNvSpPr>
            <a:spLocks noChangeShapeType="1"/>
          </p:cNvSpPr>
          <p:nvPr/>
        </p:nvSpPr>
        <p:spPr bwMode="auto">
          <a:xfrm>
            <a:off x="10134600" y="3657600"/>
            <a:ext cx="46038" cy="1447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8865" name="Line 38">
            <a:extLst>
              <a:ext uri="{FF2B5EF4-FFF2-40B4-BE49-F238E27FC236}">
                <a16:creationId xmlns:a16="http://schemas.microsoft.com/office/drawing/2014/main" id="{9234B2D9-DDFA-4AAB-8A90-7A07A79D6356}"/>
              </a:ext>
            </a:extLst>
          </p:cNvPr>
          <p:cNvSpPr>
            <a:spLocks noChangeShapeType="1"/>
          </p:cNvSpPr>
          <p:nvPr/>
        </p:nvSpPr>
        <p:spPr bwMode="auto">
          <a:xfrm flipH="1">
            <a:off x="6049964" y="3594100"/>
            <a:ext cx="22225" cy="2120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78866" name="Line 39">
            <a:extLst>
              <a:ext uri="{FF2B5EF4-FFF2-40B4-BE49-F238E27FC236}">
                <a16:creationId xmlns:a16="http://schemas.microsoft.com/office/drawing/2014/main" id="{D153A3B5-B92C-4A6F-9958-AB8B45A75A94}"/>
              </a:ext>
            </a:extLst>
          </p:cNvPr>
          <p:cNvSpPr>
            <a:spLocks noChangeShapeType="1"/>
          </p:cNvSpPr>
          <p:nvPr/>
        </p:nvSpPr>
        <p:spPr bwMode="auto">
          <a:xfrm>
            <a:off x="6049964" y="5676900"/>
            <a:ext cx="427037"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cxnSp>
        <p:nvCxnSpPr>
          <p:cNvPr id="50" name="直接连接符 49">
            <a:extLst>
              <a:ext uri="{FF2B5EF4-FFF2-40B4-BE49-F238E27FC236}">
                <a16:creationId xmlns:a16="http://schemas.microsoft.com/office/drawing/2014/main" id="{37794C63-9F03-4943-B660-102174A8F5E3}"/>
              </a:ext>
            </a:extLst>
          </p:cNvPr>
          <p:cNvCxnSpPr>
            <a:endCxn id="78865" idx="0"/>
          </p:cNvCxnSpPr>
          <p:nvPr/>
        </p:nvCxnSpPr>
        <p:spPr>
          <a:xfrm flipH="1" flipV="1">
            <a:off x="6072189" y="3594101"/>
            <a:ext cx="4041775" cy="619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30770E4D-5067-47E0-91F4-0A0096B6557F}"/>
              </a:ext>
            </a:extLst>
          </p:cNvPr>
          <p:cNvCxnSpPr>
            <a:endCxn id="78865" idx="0"/>
          </p:cNvCxnSpPr>
          <p:nvPr/>
        </p:nvCxnSpPr>
        <p:spPr>
          <a:xfrm>
            <a:off x="9448800" y="5791200"/>
            <a:ext cx="762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7127A052-603F-4499-93D8-5B3B65BE5B6E}"/>
              </a:ext>
            </a:extLst>
          </p:cNvPr>
          <p:cNvCxnSpPr>
            <a:endCxn id="78865" idx="0"/>
          </p:cNvCxnSpPr>
          <p:nvPr/>
        </p:nvCxnSpPr>
        <p:spPr>
          <a:xfrm rot="5400000" flipH="1" flipV="1">
            <a:off x="9233694" y="5477669"/>
            <a:ext cx="6096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610DBF9-5192-4C1A-9D2B-2C8CD9CACA86}"/>
              </a:ext>
            </a:extLst>
          </p:cNvPr>
          <p:cNvCxnSpPr>
            <a:endCxn id="78865" idx="0"/>
          </p:cNvCxnSpPr>
          <p:nvPr/>
        </p:nvCxnSpPr>
        <p:spPr>
          <a:xfrm>
            <a:off x="9525000" y="5181600"/>
            <a:ext cx="3048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53E5CFA-E241-42C9-B077-9B461B6B8C0F}"/>
              </a:ext>
            </a:extLst>
          </p:cNvPr>
          <p:cNvCxnSpPr>
            <a:endCxn id="78865" idx="0"/>
          </p:cNvCxnSpPr>
          <p:nvPr/>
        </p:nvCxnSpPr>
        <p:spPr>
          <a:xfrm flipV="1">
            <a:off x="9829800" y="5105400"/>
            <a:ext cx="152400" cy="76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44DBC484-15DA-404B-AADB-A4382823C1F3}"/>
              </a:ext>
            </a:extLst>
          </p:cNvPr>
          <p:cNvSpPr/>
          <p:nvPr/>
        </p:nvSpPr>
        <p:spPr>
          <a:xfrm>
            <a:off x="7315200" y="609600"/>
            <a:ext cx="609600" cy="2514600"/>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78873" name="灯片编号占位符 31">
            <a:extLst>
              <a:ext uri="{FF2B5EF4-FFF2-40B4-BE49-F238E27FC236}">
                <a16:creationId xmlns:a16="http://schemas.microsoft.com/office/drawing/2014/main" id="{06320807-BBA4-4585-BD7B-919F4A83F7A0}"/>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49035102-EA11-42F9-A14C-02C64BAEC775}" type="slidenum">
              <a:rPr lang="en-US" altLang="zh-CN">
                <a:solidFill>
                  <a:srgbClr val="FFFFFF"/>
                </a:solidFill>
                <a:ea typeface="宋体" panose="02010600030101010101" pitchFamily="2" charset="-122"/>
              </a:rPr>
              <a:pPr fontAlgn="base">
                <a:spcBef>
                  <a:spcPct val="0"/>
                </a:spcBef>
                <a:spcAft>
                  <a:spcPct val="0"/>
                </a:spcAft>
              </a:pPr>
              <a:t>411</a:t>
            </a:fld>
            <a:endParaRPr lang="en-US" altLang="zh-CN">
              <a:solidFill>
                <a:srgbClr val="FFFFFF"/>
              </a:solidFill>
              <a:ea typeface="宋体" panose="02010600030101010101" pitchFamily="2" charset="-122"/>
            </a:endParaRPr>
          </a:p>
        </p:txBody>
      </p:sp>
      <p:cxnSp>
        <p:nvCxnSpPr>
          <p:cNvPr id="57" name="直接连接符 56">
            <a:extLst>
              <a:ext uri="{FF2B5EF4-FFF2-40B4-BE49-F238E27FC236}">
                <a16:creationId xmlns:a16="http://schemas.microsoft.com/office/drawing/2014/main" id="{FB3189B2-4AC9-466D-9FF7-1917C22EA401}"/>
              </a:ext>
            </a:extLst>
          </p:cNvPr>
          <p:cNvCxnSpPr>
            <a:endCxn id="78864" idx="1"/>
          </p:cNvCxnSpPr>
          <p:nvPr/>
        </p:nvCxnSpPr>
        <p:spPr>
          <a:xfrm>
            <a:off x="10058400" y="5105400"/>
            <a:ext cx="122238"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344494B4-AE41-4365-9766-79F1368966E3}"/>
              </a:ext>
            </a:extLst>
          </p:cNvPr>
          <p:cNvSpPr/>
          <p:nvPr/>
        </p:nvSpPr>
        <p:spPr>
          <a:xfrm>
            <a:off x="7467601" y="4581525"/>
            <a:ext cx="106363" cy="1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59" name="矩形 58">
            <a:extLst>
              <a:ext uri="{FF2B5EF4-FFF2-40B4-BE49-F238E27FC236}">
                <a16:creationId xmlns:a16="http://schemas.microsoft.com/office/drawing/2014/main" id="{BFA6B2FF-B92A-4498-9E47-62D55484DB2B}"/>
              </a:ext>
            </a:extLst>
          </p:cNvPr>
          <p:cNvSpPr/>
          <p:nvPr/>
        </p:nvSpPr>
        <p:spPr>
          <a:xfrm>
            <a:off x="6958013" y="5994400"/>
            <a:ext cx="106362" cy="103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78877" name="TextBox 1">
            <a:extLst>
              <a:ext uri="{FF2B5EF4-FFF2-40B4-BE49-F238E27FC236}">
                <a16:creationId xmlns:a16="http://schemas.microsoft.com/office/drawing/2014/main" id="{51580797-0170-4691-A35D-DA64E335AF63}"/>
              </a:ext>
            </a:extLst>
          </p:cNvPr>
          <p:cNvSpPr txBox="1">
            <a:spLocks noChangeArrowheads="1"/>
          </p:cNvSpPr>
          <p:nvPr/>
        </p:nvSpPr>
        <p:spPr bwMode="auto">
          <a:xfrm>
            <a:off x="7429500" y="4510088"/>
            <a:ext cx="228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000" b="1">
                <a:solidFill>
                  <a:srgbClr val="000514"/>
                </a:solidFill>
                <a:latin typeface="Garamond" panose="02020404030301010803" pitchFamily="18" charset="0"/>
                <a:ea typeface="宋体" panose="02010600030101010101" pitchFamily="2" charset="-122"/>
              </a:rPr>
              <a:t>0</a:t>
            </a:r>
            <a:endParaRPr lang="zh-CN" altLang="en-US" sz="1000" b="1">
              <a:solidFill>
                <a:srgbClr val="000514"/>
              </a:solidFill>
              <a:latin typeface="Garamond" panose="02020404030301010803" pitchFamily="18" charset="0"/>
              <a:ea typeface="宋体" panose="02010600030101010101" pitchFamily="2" charset="-122"/>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3" name="Text Box 2">
            <a:extLst>
              <a:ext uri="{FF2B5EF4-FFF2-40B4-BE49-F238E27FC236}">
                <a16:creationId xmlns:a16="http://schemas.microsoft.com/office/drawing/2014/main" id="{AEA9F6BD-A460-4A57-A62E-2C22C0FA6C6A}"/>
              </a:ext>
            </a:extLst>
          </p:cNvPr>
          <p:cNvSpPr txBox="1">
            <a:spLocks noChangeArrowheads="1"/>
          </p:cNvSpPr>
          <p:nvPr/>
        </p:nvSpPr>
        <p:spPr bwMode="auto">
          <a:xfrm>
            <a:off x="1981201" y="536576"/>
            <a:ext cx="8482013" cy="566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a:t>
            </a:r>
            <a:r>
              <a:rPr lang="zh-CN" altLang="en-US" sz="2400" b="1">
                <a:solidFill>
                  <a:srgbClr val="CCFFFF"/>
                </a:solidFill>
                <a:latin typeface="宋体" panose="02010600030101010101" pitchFamily="2" charset="-122"/>
                <a:ea typeface="宋体" panose="02010600030101010101" pitchFamily="2" charset="-122"/>
              </a:rPr>
              <a:t>图</a:t>
            </a:r>
            <a:r>
              <a:rPr lang="en-US" altLang="en-US" sz="2400" b="1">
                <a:solidFill>
                  <a:srgbClr val="CCFFFF"/>
                </a:solidFill>
                <a:latin typeface="Arial" panose="020B0604020202020204" pitchFamily="34" charset="0"/>
                <a:ea typeface="宋体" panose="02010600030101010101" pitchFamily="2" charset="-122"/>
              </a:rPr>
              <a:t>3-3.</a:t>
            </a:r>
            <a:r>
              <a:rPr lang="en-US" altLang="zh-CN" sz="2400" b="1">
                <a:solidFill>
                  <a:srgbClr val="CCFFFF"/>
                </a:solidFill>
                <a:latin typeface="宋体" panose="02010600030101010101" pitchFamily="2" charset="-122"/>
                <a:ea typeface="宋体" panose="02010600030101010101" pitchFamily="2" charset="-122"/>
              </a:rPr>
              <a:t>36</a:t>
            </a:r>
            <a:r>
              <a:rPr lang="zh-CN" altLang="en-US" sz="2400" b="1">
                <a:solidFill>
                  <a:srgbClr val="CCFFFF"/>
                </a:solidFill>
                <a:latin typeface="宋体" panose="02010600030101010101" pitchFamily="2" charset="-122"/>
                <a:ea typeface="宋体" panose="02010600030101010101" pitchFamily="2" charset="-122"/>
              </a:rPr>
              <a:t>到图</a:t>
            </a:r>
            <a:r>
              <a:rPr lang="en-US" altLang="en-US" sz="2400" b="1">
                <a:solidFill>
                  <a:srgbClr val="CCFFFF"/>
                </a:solidFill>
                <a:latin typeface="Arial" panose="020B0604020202020204" pitchFamily="34" charset="0"/>
                <a:ea typeface="宋体" panose="02010600030101010101" pitchFamily="2" charset="-122"/>
              </a:rPr>
              <a:t>3-3.</a:t>
            </a:r>
            <a:r>
              <a:rPr lang="en-US" altLang="zh-CN" sz="2400" b="1">
                <a:solidFill>
                  <a:srgbClr val="CCFFFF"/>
                </a:solidFill>
                <a:latin typeface="宋体" panose="02010600030101010101" pitchFamily="2" charset="-122"/>
                <a:ea typeface="宋体" panose="02010600030101010101" pitchFamily="2" charset="-122"/>
              </a:rPr>
              <a:t>38</a:t>
            </a:r>
            <a:r>
              <a:rPr lang="zh-CN" altLang="en-US" sz="2400" b="1">
                <a:solidFill>
                  <a:srgbClr val="CCFFFF"/>
                </a:solidFill>
                <a:latin typeface="宋体" panose="02010600030101010101" pitchFamily="2" charset="-122"/>
                <a:ea typeface="宋体" panose="02010600030101010101" pitchFamily="2" charset="-122"/>
              </a:rPr>
              <a:t>以及表</a:t>
            </a:r>
            <a:r>
              <a:rPr lang="en-US" altLang="en-US" sz="2400" b="1">
                <a:solidFill>
                  <a:srgbClr val="CCFFFF"/>
                </a:solidFill>
                <a:latin typeface="Arial" panose="020B0604020202020204" pitchFamily="34" charset="0"/>
                <a:ea typeface="宋体" panose="02010600030101010101" pitchFamily="2" charset="-122"/>
              </a:rPr>
              <a:t>3-3.</a:t>
            </a:r>
            <a:r>
              <a:rPr lang="en-US" altLang="zh-CN" sz="2400" b="1">
                <a:solidFill>
                  <a:srgbClr val="CCFFFF"/>
                </a:solidFill>
                <a:latin typeface="宋体" panose="02010600030101010101" pitchFamily="2" charset="-122"/>
                <a:ea typeface="宋体" panose="02010600030101010101" pitchFamily="2" charset="-122"/>
              </a:rPr>
              <a:t>5</a:t>
            </a:r>
            <a:r>
              <a:rPr lang="zh-CN" altLang="en-US" sz="2400" b="1">
                <a:solidFill>
                  <a:srgbClr val="CCFFFF"/>
                </a:solidFill>
                <a:latin typeface="宋体" panose="02010600030101010101" pitchFamily="2" charset="-122"/>
                <a:ea typeface="宋体" panose="02010600030101010101" pitchFamily="2" charset="-122"/>
              </a:rPr>
              <a:t>和表</a:t>
            </a:r>
            <a:r>
              <a:rPr lang="en-US" altLang="en-US" sz="2400" b="1">
                <a:solidFill>
                  <a:srgbClr val="CCFFFF"/>
                </a:solidFill>
                <a:latin typeface="Arial" panose="020B0604020202020204" pitchFamily="34" charset="0"/>
                <a:ea typeface="宋体" panose="02010600030101010101" pitchFamily="2" charset="-122"/>
              </a:rPr>
              <a:t>3-3.</a:t>
            </a:r>
            <a:r>
              <a:rPr lang="en-US" altLang="zh-CN" sz="2400" b="1">
                <a:solidFill>
                  <a:srgbClr val="CCFFFF"/>
                </a:solidFill>
                <a:latin typeface="宋体" panose="02010600030101010101" pitchFamily="2" charset="-122"/>
                <a:ea typeface="宋体" panose="02010600030101010101" pitchFamily="2" charset="-122"/>
              </a:rPr>
              <a:t>6</a:t>
            </a:r>
            <a:r>
              <a:rPr lang="zh-CN" altLang="en-US" sz="2400" b="1">
                <a:solidFill>
                  <a:srgbClr val="CCFFFF"/>
                </a:solidFill>
                <a:latin typeface="宋体" panose="02010600030101010101" pitchFamily="2" charset="-122"/>
                <a:ea typeface="宋体" panose="02010600030101010101" pitchFamily="2" charset="-122"/>
              </a:rPr>
              <a:t>演示的是在</a:t>
            </a:r>
            <a:r>
              <a:rPr lang="en-US" altLang="zh-CN" sz="2800" b="1">
                <a:solidFill>
                  <a:srgbClr val="66FF33"/>
                </a:solidFill>
                <a:latin typeface="黑体" panose="02010609060101010101" pitchFamily="49" charset="-122"/>
                <a:ea typeface="黑体" panose="02010609060101010101" pitchFamily="49" charset="-122"/>
              </a:rPr>
              <a:t>EXE</a:t>
            </a:r>
            <a:r>
              <a:rPr lang="zh-CN" altLang="en-US" sz="2800" b="1">
                <a:solidFill>
                  <a:srgbClr val="66FF33"/>
                </a:solidFill>
                <a:latin typeface="黑体" panose="02010609060101010101" pitchFamily="49" charset="-122"/>
                <a:ea typeface="黑体" panose="02010609060101010101" pitchFamily="49" charset="-122"/>
              </a:rPr>
              <a:t>级</a:t>
            </a:r>
            <a:r>
              <a:rPr lang="en-US" altLang="zh-CN" sz="2800" b="1">
                <a:solidFill>
                  <a:srgbClr val="66FF33"/>
                </a:solidFill>
                <a:latin typeface="黑体" panose="02010609060101010101" pitchFamily="49" charset="-122"/>
                <a:ea typeface="黑体" panose="02010609060101010101" pitchFamily="49" charset="-122"/>
              </a:rPr>
              <a:t>ALU</a:t>
            </a:r>
            <a:r>
              <a:rPr lang="zh-CN" altLang="en-US" sz="2800" b="1">
                <a:solidFill>
                  <a:srgbClr val="66FF33"/>
                </a:solidFill>
                <a:latin typeface="黑体" panose="02010609060101010101" pitchFamily="49" charset="-122"/>
                <a:ea typeface="黑体" panose="02010609060101010101" pitchFamily="49" charset="-122"/>
              </a:rPr>
              <a:t>操作时</a:t>
            </a:r>
            <a:r>
              <a:rPr lang="zh-CN" altLang="en-US" sz="2400" b="1">
                <a:solidFill>
                  <a:srgbClr val="CCFFFF"/>
                </a:solidFill>
                <a:latin typeface="宋体" panose="02010600030101010101" pitchFamily="2" charset="-122"/>
                <a:ea typeface="宋体" panose="02010600030101010101" pitchFamily="2" charset="-122"/>
              </a:rPr>
              <a:t>才检测数据相关，有点临阵磨枪的味道。</a:t>
            </a:r>
          </a:p>
          <a:p>
            <a:pPr fontAlgn="base">
              <a:lnSpc>
                <a:spcPct val="120000"/>
              </a:lnSpc>
              <a:spcBef>
                <a:spcPct val="0"/>
              </a:spcBef>
              <a:spcAft>
                <a:spcPct val="0"/>
              </a:spcAft>
            </a:pPr>
            <a:r>
              <a:rPr lang="zh-CN" altLang="en-US" sz="2400" b="1">
                <a:solidFill>
                  <a:srgbClr val="CCFFFF"/>
                </a:solidFill>
                <a:latin typeface="宋体" panose="02010600030101010101" pitchFamily="2" charset="-122"/>
                <a:ea typeface="宋体" panose="02010600030101010101" pitchFamily="2" charset="-122"/>
              </a:rPr>
              <a:t>     我们完全</a:t>
            </a:r>
            <a:r>
              <a:rPr lang="zh-CN" altLang="en-US" sz="2400" b="1">
                <a:solidFill>
                  <a:srgbClr val="FFCC00"/>
                </a:solidFill>
                <a:latin typeface="宋体" panose="02010600030101010101" pitchFamily="2" charset="-122"/>
                <a:ea typeface="宋体" panose="02010600030101010101" pitchFamily="2" charset="-122"/>
              </a:rPr>
              <a:t>可以在</a:t>
            </a:r>
            <a:r>
              <a:rPr lang="en-US" altLang="zh-CN" sz="2800" b="1">
                <a:solidFill>
                  <a:srgbClr val="66FF33"/>
                </a:solidFill>
                <a:latin typeface="宋体" panose="02010600030101010101" pitchFamily="2" charset="-122"/>
                <a:ea typeface="宋体" panose="02010600030101010101" pitchFamily="2" charset="-122"/>
              </a:rPr>
              <a:t>ID</a:t>
            </a:r>
            <a:r>
              <a:rPr lang="zh-CN" altLang="en-US" sz="2800" b="1">
                <a:solidFill>
                  <a:srgbClr val="66FF33"/>
                </a:solidFill>
                <a:latin typeface="宋体" panose="02010600030101010101" pitchFamily="2" charset="-122"/>
                <a:ea typeface="宋体" panose="02010600030101010101" pitchFamily="2" charset="-122"/>
              </a:rPr>
              <a:t>级完成</a:t>
            </a:r>
            <a:r>
              <a:rPr lang="zh-CN" altLang="en-US" sz="2400" b="1">
                <a:solidFill>
                  <a:srgbClr val="FFCC00"/>
                </a:solidFill>
                <a:latin typeface="宋体" panose="02010600030101010101" pitchFamily="2" charset="-122"/>
                <a:ea typeface="宋体" panose="02010600030101010101" pitchFamily="2" charset="-122"/>
              </a:rPr>
              <a:t>这项工作，并把结果（多路器的选择信号</a:t>
            </a:r>
            <a:r>
              <a:rPr lang="en-US" altLang="zh-CN" sz="2400" b="1">
                <a:solidFill>
                  <a:srgbClr val="FFFFCC"/>
                </a:solidFill>
                <a:latin typeface="宋体" panose="02010600030101010101" pitchFamily="2" charset="-122"/>
                <a:ea typeface="宋体" panose="02010600030101010101" pitchFamily="2" charset="-122"/>
              </a:rPr>
              <a:t>ADEPEN</a:t>
            </a:r>
            <a:r>
              <a:rPr lang="zh-CN" altLang="en-US" sz="2400" b="1">
                <a:solidFill>
                  <a:srgbClr val="FFCC00"/>
                </a:solidFill>
                <a:latin typeface="宋体" panose="02010600030101010101" pitchFamily="2" charset="-122"/>
                <a:ea typeface="宋体" panose="02010600030101010101" pitchFamily="2" charset="-122"/>
              </a:rPr>
              <a:t>两位和</a:t>
            </a:r>
            <a:r>
              <a:rPr lang="en-US" altLang="zh-CN" sz="2400" b="1">
                <a:solidFill>
                  <a:srgbClr val="FFFFCC"/>
                </a:solidFill>
                <a:latin typeface="宋体" panose="02010600030101010101" pitchFamily="2" charset="-122"/>
                <a:ea typeface="宋体" panose="02010600030101010101" pitchFamily="2" charset="-122"/>
              </a:rPr>
              <a:t>BDEPEN</a:t>
            </a:r>
            <a:r>
              <a:rPr lang="zh-CN" altLang="en-US" sz="2400" b="1">
                <a:solidFill>
                  <a:srgbClr val="FFCC00"/>
                </a:solidFill>
                <a:latin typeface="宋体" panose="02010600030101010101" pitchFamily="2" charset="-122"/>
                <a:ea typeface="宋体" panose="02010600030101010101" pitchFamily="2" charset="-122"/>
              </a:rPr>
              <a:t>两位）作为控制信号</a:t>
            </a:r>
            <a:r>
              <a:rPr lang="zh-CN" altLang="en-US" sz="2400" b="1">
                <a:solidFill>
                  <a:srgbClr val="FFFFCC"/>
                </a:solidFill>
                <a:latin typeface="宋体" panose="02010600030101010101" pitchFamily="2" charset="-122"/>
                <a:ea typeface="宋体" panose="02010600030101010101" pitchFamily="2" charset="-122"/>
              </a:rPr>
              <a:t>打入流水线寄存器</a:t>
            </a:r>
            <a:r>
              <a:rPr lang="zh-CN" altLang="en-US" sz="2400" b="1">
                <a:solidFill>
                  <a:srgbClr val="FFCC00"/>
                </a:solidFill>
                <a:latin typeface="宋体" panose="02010600030101010101" pitchFamily="2" charset="-122"/>
                <a:ea typeface="宋体" panose="02010600030101010101" pitchFamily="2" charset="-122"/>
              </a:rPr>
              <a:t>，</a:t>
            </a:r>
            <a:r>
              <a:rPr lang="zh-CN" altLang="en-US" sz="2400" b="1">
                <a:solidFill>
                  <a:srgbClr val="CCFFFF"/>
                </a:solidFill>
                <a:latin typeface="宋体" panose="02010600030101010101" pitchFamily="2" charset="-122"/>
                <a:ea typeface="宋体" panose="02010600030101010101" pitchFamily="2" charset="-122"/>
              </a:rPr>
              <a:t>以便轻装上阵，在进入</a:t>
            </a:r>
            <a:r>
              <a:rPr lang="en-US" altLang="zh-CN" sz="2400" b="1">
                <a:solidFill>
                  <a:srgbClr val="CCFFFF"/>
                </a:solidFill>
                <a:latin typeface="宋体" panose="02010600030101010101" pitchFamily="2" charset="-122"/>
                <a:ea typeface="宋体" panose="02010600030101010101" pitchFamily="2" charset="-122"/>
              </a:rPr>
              <a:t>EXE</a:t>
            </a:r>
            <a:r>
              <a:rPr lang="zh-CN" altLang="en-US" sz="2400" b="1">
                <a:solidFill>
                  <a:srgbClr val="CCFFFF"/>
                </a:solidFill>
                <a:latin typeface="宋体" panose="02010600030101010101" pitchFamily="2" charset="-122"/>
                <a:ea typeface="宋体" panose="02010600030101010101" pitchFamily="2" charset="-122"/>
              </a:rPr>
              <a:t>级后立即开始</a:t>
            </a:r>
            <a:r>
              <a:rPr lang="en-US" altLang="zh-CN" sz="2400" b="1">
                <a:solidFill>
                  <a:srgbClr val="CCFFFF"/>
                </a:solidFill>
                <a:latin typeface="宋体" panose="02010600030101010101" pitchFamily="2" charset="-122"/>
                <a:ea typeface="宋体" panose="02010600030101010101" pitchFamily="2" charset="-122"/>
              </a:rPr>
              <a:t>ALU</a:t>
            </a:r>
            <a:r>
              <a:rPr lang="zh-CN" altLang="en-US" sz="2400" b="1">
                <a:solidFill>
                  <a:srgbClr val="CCFFFF"/>
                </a:solidFill>
                <a:latin typeface="宋体" panose="02010600030101010101" pitchFamily="2" charset="-122"/>
                <a:ea typeface="宋体" panose="02010600030101010101" pitchFamily="2" charset="-122"/>
              </a:rPr>
              <a:t>的操作。</a:t>
            </a:r>
          </a:p>
          <a:p>
            <a:pPr fontAlgn="base">
              <a:lnSpc>
                <a:spcPct val="120000"/>
              </a:lnSpc>
              <a:spcBef>
                <a:spcPct val="0"/>
              </a:spcBef>
              <a:spcAft>
                <a:spcPct val="0"/>
              </a:spcAft>
            </a:pPr>
            <a:endParaRPr lang="zh-CN" altLang="en-US" sz="2400" b="1">
              <a:solidFill>
                <a:srgbClr val="CCFFFF"/>
              </a:solidFill>
              <a:latin typeface="宋体" panose="02010600030101010101" pitchFamily="2" charset="-122"/>
              <a:ea typeface="宋体" panose="02010600030101010101" pitchFamily="2" charset="-122"/>
            </a:endParaRPr>
          </a:p>
          <a:p>
            <a:pPr fontAlgn="base">
              <a:lnSpc>
                <a:spcPct val="120000"/>
              </a:lnSpc>
              <a:spcBef>
                <a:spcPct val="0"/>
              </a:spcBef>
              <a:spcAft>
                <a:spcPct val="0"/>
              </a:spcAft>
            </a:pPr>
            <a:r>
              <a:rPr lang="zh-CN" altLang="en-US" sz="2400" b="1">
                <a:solidFill>
                  <a:srgbClr val="CCFFFF"/>
                </a:solidFill>
                <a:latin typeface="宋体" panose="02010600030101010101" pitchFamily="2" charset="-122"/>
                <a:ea typeface="宋体" panose="02010600030101010101" pitchFamily="2" charset="-122"/>
              </a:rPr>
              <a:t>     后图</a:t>
            </a:r>
            <a:r>
              <a:rPr lang="en-US" altLang="en-US" sz="2200" b="1">
                <a:solidFill>
                  <a:srgbClr val="CCFFFF"/>
                </a:solidFill>
                <a:latin typeface="Arial" panose="020B0604020202020204" pitchFamily="34" charset="0"/>
                <a:ea typeface="宋体" panose="02010600030101010101" pitchFamily="2" charset="-122"/>
              </a:rPr>
              <a:t>3-3.</a:t>
            </a:r>
            <a:r>
              <a:rPr lang="en-US" altLang="zh-CN" sz="2400" b="1">
                <a:solidFill>
                  <a:srgbClr val="CCFFFF"/>
                </a:solidFill>
                <a:latin typeface="宋体" panose="02010600030101010101" pitchFamily="2" charset="-122"/>
                <a:ea typeface="宋体" panose="02010600030101010101" pitchFamily="2" charset="-122"/>
              </a:rPr>
              <a:t>39</a:t>
            </a:r>
            <a:r>
              <a:rPr lang="zh-CN" altLang="en-US" sz="2400" b="1">
                <a:solidFill>
                  <a:srgbClr val="CCFFFF"/>
                </a:solidFill>
                <a:latin typeface="宋体" panose="02010600030101010101" pitchFamily="2" charset="-122"/>
                <a:ea typeface="宋体" panose="02010600030101010101" pitchFamily="2" charset="-122"/>
              </a:rPr>
              <a:t>给出的是采用</a:t>
            </a:r>
            <a:r>
              <a:rPr lang="zh-CN" altLang="en-US" sz="2400" b="1">
                <a:solidFill>
                  <a:srgbClr val="FFCC00"/>
                </a:solidFill>
                <a:latin typeface="宋体" panose="02010600030101010101" pitchFamily="2" charset="-122"/>
                <a:ea typeface="宋体" panose="02010600030101010101" pitchFamily="2" charset="-122"/>
              </a:rPr>
              <a:t>数据前推技术</a:t>
            </a:r>
            <a:r>
              <a:rPr lang="zh-CN" altLang="en-US" sz="2400" b="1">
                <a:solidFill>
                  <a:srgbClr val="CCFFFF"/>
                </a:solidFill>
                <a:latin typeface="宋体" panose="02010600030101010101" pitchFamily="2" charset="-122"/>
                <a:ea typeface="宋体" panose="02010600030101010101" pitchFamily="2" charset="-122"/>
              </a:rPr>
              <a:t>的流水线处理机的数据路径和控制部件的结构图。会发现</a:t>
            </a:r>
            <a:r>
              <a:rPr lang="zh-CN" altLang="en-US" sz="2400" b="1">
                <a:solidFill>
                  <a:srgbClr val="FFCC00"/>
                </a:solidFill>
                <a:latin typeface="宋体" panose="02010600030101010101" pitchFamily="2" charset="-122"/>
                <a:ea typeface="宋体" panose="02010600030101010101" pitchFamily="2" charset="-122"/>
              </a:rPr>
              <a:t>数据相关检测</a:t>
            </a:r>
            <a:r>
              <a:rPr lang="zh-CN" altLang="en-US" sz="2400" b="1">
                <a:solidFill>
                  <a:srgbClr val="CCFFFF"/>
                </a:solidFill>
                <a:latin typeface="宋体" panose="02010600030101010101" pitchFamily="2" charset="-122"/>
                <a:ea typeface="宋体" panose="02010600030101010101" pitchFamily="2" charset="-122"/>
              </a:rPr>
              <a:t>电路也放在</a:t>
            </a:r>
            <a:r>
              <a:rPr lang="en-US" altLang="zh-CN" sz="2400" b="1">
                <a:solidFill>
                  <a:srgbClr val="FFCC00"/>
                </a:solidFill>
                <a:latin typeface="宋体" panose="02010600030101010101" pitchFamily="2" charset="-122"/>
                <a:ea typeface="宋体" panose="02010600030101010101" pitchFamily="2" charset="-122"/>
              </a:rPr>
              <a:t>ID</a:t>
            </a:r>
            <a:r>
              <a:rPr lang="zh-CN" altLang="en-US" sz="2400" b="1">
                <a:solidFill>
                  <a:srgbClr val="FFCC00"/>
                </a:solidFill>
                <a:latin typeface="宋体" panose="02010600030101010101" pitchFamily="2" charset="-122"/>
                <a:ea typeface="宋体" panose="02010600030101010101" pitchFamily="2" charset="-122"/>
              </a:rPr>
              <a:t>级</a:t>
            </a:r>
            <a:r>
              <a:rPr lang="zh-CN" altLang="en-US" sz="2400" b="1">
                <a:solidFill>
                  <a:srgbClr val="CCFFFF"/>
                </a:solidFill>
                <a:latin typeface="宋体" panose="02010600030101010101" pitchFamily="2" charset="-122"/>
                <a:ea typeface="宋体" panose="02010600030101010101" pitchFamily="2" charset="-122"/>
              </a:rPr>
              <a:t>来做了</a:t>
            </a:r>
            <a:r>
              <a:rPr lang="zh-CN" altLang="en-US" sz="2400" b="1">
                <a:solidFill>
                  <a:srgbClr val="66FF33"/>
                </a:solidFill>
                <a:latin typeface="宋体" panose="02010600030101010101" pitchFamily="2" charset="-122"/>
                <a:ea typeface="宋体" panose="02010600030101010101" pitchFamily="2" charset="-122"/>
              </a:rPr>
              <a:t>（表</a:t>
            </a:r>
            <a:r>
              <a:rPr lang="en-US" altLang="en-US" sz="2400" b="1">
                <a:solidFill>
                  <a:srgbClr val="66FF33"/>
                </a:solidFill>
                <a:latin typeface="Arial" panose="020B0604020202020204" pitchFamily="34" charset="0"/>
                <a:ea typeface="宋体" panose="02010600030101010101" pitchFamily="2" charset="-122"/>
              </a:rPr>
              <a:t>3-3.</a:t>
            </a:r>
            <a:r>
              <a:rPr lang="en-US" altLang="zh-CN" sz="2400" b="1">
                <a:solidFill>
                  <a:srgbClr val="66FF33"/>
                </a:solidFill>
                <a:latin typeface="宋体" panose="02010600030101010101" pitchFamily="2" charset="-122"/>
                <a:ea typeface="宋体" panose="02010600030101010101" pitchFamily="2" charset="-122"/>
              </a:rPr>
              <a:t>5</a:t>
            </a:r>
            <a:r>
              <a:rPr lang="zh-CN" altLang="en-US" sz="2400" b="1">
                <a:solidFill>
                  <a:srgbClr val="66FF33"/>
                </a:solidFill>
                <a:latin typeface="宋体" panose="02010600030101010101" pitchFamily="2" charset="-122"/>
                <a:ea typeface="宋体" panose="02010600030101010101" pitchFamily="2" charset="-122"/>
              </a:rPr>
              <a:t>和表</a:t>
            </a:r>
            <a:r>
              <a:rPr lang="en-US" altLang="en-US" sz="2400" b="1">
                <a:solidFill>
                  <a:srgbClr val="66FF33"/>
                </a:solidFill>
                <a:latin typeface="Arial" panose="020B0604020202020204" pitchFamily="34" charset="0"/>
                <a:ea typeface="宋体" panose="02010600030101010101" pitchFamily="2" charset="-122"/>
              </a:rPr>
              <a:t>3-3.</a:t>
            </a:r>
            <a:r>
              <a:rPr lang="en-US" altLang="zh-CN" sz="2400" b="1">
                <a:solidFill>
                  <a:srgbClr val="66FF33"/>
                </a:solidFill>
                <a:latin typeface="宋体" panose="02010600030101010101" pitchFamily="2" charset="-122"/>
                <a:ea typeface="宋体" panose="02010600030101010101" pitchFamily="2" charset="-122"/>
              </a:rPr>
              <a:t>6</a:t>
            </a:r>
            <a:r>
              <a:rPr lang="zh-CN" altLang="en-US" sz="2400" b="1">
                <a:solidFill>
                  <a:srgbClr val="66FF33"/>
                </a:solidFill>
                <a:latin typeface="宋体" panose="02010600030101010101" pitchFamily="2" charset="-122"/>
                <a:ea typeface="宋体" panose="02010600030101010101" pitchFamily="2" charset="-122"/>
              </a:rPr>
              <a:t>中所有信号的字头都用前一级的符号来代替，即</a:t>
            </a:r>
            <a:r>
              <a:rPr lang="en-US" altLang="zh-CN" sz="2400" b="1">
                <a:solidFill>
                  <a:srgbClr val="66FF33"/>
                </a:solidFill>
                <a:latin typeface="宋体" panose="02010600030101010101" pitchFamily="2" charset="-122"/>
                <a:ea typeface="宋体" panose="02010600030101010101" pitchFamily="2" charset="-122"/>
              </a:rPr>
              <a:t>MEM</a:t>
            </a:r>
            <a:r>
              <a:rPr lang="zh-CN" altLang="en-US" sz="2400" b="1">
                <a:solidFill>
                  <a:srgbClr val="66FF33"/>
                </a:solidFill>
                <a:latin typeface="宋体" panose="02010600030101010101" pitchFamily="2" charset="-122"/>
                <a:ea typeface="宋体" panose="02010600030101010101" pitchFamily="2" charset="-122"/>
              </a:rPr>
              <a:t>用</a:t>
            </a:r>
            <a:r>
              <a:rPr lang="en-US" altLang="zh-CN" sz="2400" b="1">
                <a:solidFill>
                  <a:srgbClr val="66FF33"/>
                </a:solidFill>
                <a:latin typeface="宋体" panose="02010600030101010101" pitchFamily="2" charset="-122"/>
                <a:ea typeface="宋体" panose="02010600030101010101" pitchFamily="2" charset="-122"/>
              </a:rPr>
              <a:t>EXE</a:t>
            </a:r>
            <a:r>
              <a:rPr lang="zh-CN" altLang="en-US" sz="2400" b="1">
                <a:solidFill>
                  <a:srgbClr val="66FF33"/>
                </a:solidFill>
                <a:latin typeface="宋体" panose="02010600030101010101" pitchFamily="2" charset="-122"/>
                <a:ea typeface="宋体" panose="02010600030101010101" pitchFamily="2" charset="-122"/>
              </a:rPr>
              <a:t>来代替，</a:t>
            </a:r>
            <a:r>
              <a:rPr lang="en-US" altLang="zh-CN" sz="2400" b="1">
                <a:solidFill>
                  <a:srgbClr val="66FF33"/>
                </a:solidFill>
                <a:latin typeface="宋体" panose="02010600030101010101" pitchFamily="2" charset="-122"/>
                <a:ea typeface="宋体" panose="02010600030101010101" pitchFamily="2" charset="-122"/>
              </a:rPr>
              <a:t>WB</a:t>
            </a:r>
            <a:r>
              <a:rPr lang="zh-CN" altLang="en-US" sz="2400" b="1">
                <a:solidFill>
                  <a:srgbClr val="66FF33"/>
                </a:solidFill>
                <a:latin typeface="宋体" panose="02010600030101010101" pitchFamily="2" charset="-122"/>
                <a:ea typeface="宋体" panose="02010600030101010101" pitchFamily="2" charset="-122"/>
              </a:rPr>
              <a:t>用</a:t>
            </a:r>
            <a:r>
              <a:rPr lang="en-US" altLang="zh-CN" sz="2400" b="1">
                <a:solidFill>
                  <a:srgbClr val="66FF33"/>
                </a:solidFill>
                <a:latin typeface="宋体" panose="02010600030101010101" pitchFamily="2" charset="-122"/>
                <a:ea typeface="宋体" panose="02010600030101010101" pitchFamily="2" charset="-122"/>
              </a:rPr>
              <a:t>MEM</a:t>
            </a:r>
            <a:r>
              <a:rPr lang="zh-CN" altLang="en-US" sz="2400" b="1">
                <a:solidFill>
                  <a:srgbClr val="66FF33"/>
                </a:solidFill>
                <a:latin typeface="宋体" panose="02010600030101010101" pitchFamily="2" charset="-122"/>
                <a:ea typeface="宋体" panose="02010600030101010101" pitchFamily="2" charset="-122"/>
              </a:rPr>
              <a:t>来代替。此外，表</a:t>
            </a:r>
            <a:r>
              <a:rPr lang="en-US" altLang="en-US" sz="2400" b="1">
                <a:solidFill>
                  <a:srgbClr val="66FF33"/>
                </a:solidFill>
                <a:latin typeface="Arial" panose="020B0604020202020204" pitchFamily="34" charset="0"/>
                <a:ea typeface="宋体" panose="02010600030101010101" pitchFamily="2" charset="-122"/>
              </a:rPr>
              <a:t>3-3.</a:t>
            </a:r>
            <a:r>
              <a:rPr lang="en-US" altLang="zh-CN" sz="2400" b="1">
                <a:solidFill>
                  <a:srgbClr val="66FF33"/>
                </a:solidFill>
                <a:latin typeface="宋体" panose="02010600030101010101" pitchFamily="2" charset="-122"/>
                <a:ea typeface="宋体" panose="02010600030101010101" pitchFamily="2" charset="-122"/>
              </a:rPr>
              <a:t>5</a:t>
            </a:r>
            <a:r>
              <a:rPr lang="zh-CN" altLang="en-US" sz="2400" b="1">
                <a:solidFill>
                  <a:srgbClr val="66FF33"/>
                </a:solidFill>
                <a:latin typeface="宋体" panose="02010600030101010101" pitchFamily="2" charset="-122"/>
                <a:ea typeface="宋体" panose="02010600030101010101" pitchFamily="2" charset="-122"/>
              </a:rPr>
              <a:t>还要增加一项区分转移指令的</a:t>
            </a:r>
            <a:r>
              <a:rPr lang="en-US" altLang="zh-CN" sz="2400" b="1">
                <a:solidFill>
                  <a:srgbClr val="66FF33"/>
                </a:solidFill>
                <a:latin typeface="Garamond" panose="02020404030301010803" pitchFamily="18" charset="0"/>
                <a:ea typeface="宋体" panose="02010600030101010101" pitchFamily="2" charset="-122"/>
              </a:rPr>
              <a:t>I</a:t>
            </a:r>
            <a:r>
              <a:rPr lang="zh-CN" altLang="en-US" sz="2400" b="1">
                <a:solidFill>
                  <a:srgbClr val="66FF33"/>
                </a:solidFill>
                <a:latin typeface="Garamond" panose="02020404030301010803" pitchFamily="18" charset="0"/>
                <a:ea typeface="宋体" panose="02010600030101010101" pitchFamily="2" charset="-122"/>
              </a:rPr>
              <a:t>D_rs</a:t>
            </a:r>
            <a:r>
              <a:rPr lang="en-US" altLang="zh-CN" sz="2400" b="1">
                <a:solidFill>
                  <a:srgbClr val="66FF33"/>
                </a:solidFill>
                <a:latin typeface="Garamond" panose="02020404030301010803" pitchFamily="18" charset="0"/>
                <a:ea typeface="宋体" panose="02010600030101010101" pitchFamily="2" charset="-122"/>
              </a:rPr>
              <a:t>1I</a:t>
            </a:r>
            <a:r>
              <a:rPr lang="zh-CN" altLang="en-US" sz="2400" b="1">
                <a:solidFill>
                  <a:srgbClr val="66FF33"/>
                </a:solidFill>
                <a:latin typeface="Garamond" panose="02020404030301010803" pitchFamily="18" charset="0"/>
                <a:ea typeface="宋体" panose="02010600030101010101" pitchFamily="2" charset="-122"/>
              </a:rPr>
              <a:t>sReg</a:t>
            </a:r>
            <a:r>
              <a:rPr lang="en-US" altLang="zh-CN" sz="2400" b="1">
                <a:solidFill>
                  <a:srgbClr val="66FF33"/>
                </a:solidFill>
                <a:latin typeface="Garamond" panose="02020404030301010803" pitchFamily="18" charset="0"/>
                <a:ea typeface="宋体" panose="02010600030101010101" pitchFamily="2" charset="-122"/>
              </a:rPr>
              <a:t> </a:t>
            </a:r>
            <a:r>
              <a:rPr lang="zh-CN" altLang="en-US" sz="2400" b="1">
                <a:solidFill>
                  <a:srgbClr val="66FF33"/>
                </a:solidFill>
                <a:latin typeface="宋体" panose="02010600030101010101" pitchFamily="2" charset="-122"/>
                <a:ea typeface="宋体" panose="02010600030101010101" pitchFamily="2" charset="-122"/>
              </a:rPr>
              <a:t>）</a:t>
            </a:r>
            <a:r>
              <a:rPr lang="zh-CN" altLang="en-US" sz="2400" b="1">
                <a:solidFill>
                  <a:srgbClr val="CCFFFF"/>
                </a:solidFill>
                <a:latin typeface="宋体" panose="02010600030101010101" pitchFamily="2" charset="-122"/>
                <a:ea typeface="宋体" panose="02010600030101010101" pitchFamily="2" charset="-122"/>
              </a:rPr>
              <a:t>。</a:t>
            </a:r>
            <a:endParaRPr lang="zh-CN" altLang="en-US" b="1">
              <a:solidFill>
                <a:srgbClr val="CCFFFF"/>
              </a:solidFill>
              <a:latin typeface="Garamond" panose="02020404030301010803" pitchFamily="18" charset="0"/>
              <a:ea typeface="宋体" panose="02010600030101010101" pitchFamily="2" charset="-122"/>
            </a:endParaRPr>
          </a:p>
        </p:txBody>
      </p:sp>
      <p:sp>
        <p:nvSpPr>
          <p:cNvPr id="79874" name="灯片编号占位符 2">
            <a:extLst>
              <a:ext uri="{FF2B5EF4-FFF2-40B4-BE49-F238E27FC236}">
                <a16:creationId xmlns:a16="http://schemas.microsoft.com/office/drawing/2014/main" id="{24F2680F-1A33-48DF-9D34-E82C2B29FBD5}"/>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DD4900AD-D80A-4B04-A9F2-19F3E67FDDB9}" type="slidenum">
              <a:rPr lang="en-US" altLang="zh-CN">
                <a:solidFill>
                  <a:srgbClr val="FFFFFF"/>
                </a:solidFill>
                <a:ea typeface="宋体" panose="02010600030101010101" pitchFamily="2" charset="-122"/>
              </a:rPr>
              <a:pPr fontAlgn="base">
                <a:spcBef>
                  <a:spcPct val="0"/>
                </a:spcBef>
                <a:spcAft>
                  <a:spcPct val="0"/>
                </a:spcAft>
              </a:pPr>
              <a:t>412</a:t>
            </a:fld>
            <a:endParaRPr lang="en-US" altLang="zh-CN">
              <a:solidFill>
                <a:srgbClr val="FFFFFF"/>
              </a:solidFill>
              <a:ea typeface="宋体" panose="02010600030101010101" pitchFamily="2" charset="-122"/>
            </a:endParaRP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7" name="Text Box 3">
            <a:extLst>
              <a:ext uri="{FF2B5EF4-FFF2-40B4-BE49-F238E27FC236}">
                <a16:creationId xmlns:a16="http://schemas.microsoft.com/office/drawing/2014/main" id="{BFF58BA7-24C0-43A0-B6D7-6EBC20BA732A}"/>
              </a:ext>
            </a:extLst>
          </p:cNvPr>
          <p:cNvSpPr txBox="1">
            <a:spLocks noChangeArrowheads="1"/>
          </p:cNvSpPr>
          <p:nvPr/>
        </p:nvSpPr>
        <p:spPr bwMode="auto">
          <a:xfrm>
            <a:off x="2133600" y="152401"/>
            <a:ext cx="81359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图</a:t>
            </a:r>
            <a:r>
              <a:rPr lang="en-US" altLang="en-US" b="1">
                <a:solidFill>
                  <a:srgbClr val="CCFFFF"/>
                </a:solidFill>
                <a:latin typeface="Arial" panose="020B0604020202020204" pitchFamily="34" charset="0"/>
                <a:ea typeface="宋体" panose="02010600030101010101" pitchFamily="2" charset="-122"/>
              </a:rPr>
              <a:t>3-3.</a:t>
            </a:r>
            <a:r>
              <a:rPr lang="en-US" altLang="zh-CN" b="1">
                <a:solidFill>
                  <a:srgbClr val="CCFFFF"/>
                </a:solidFill>
                <a:latin typeface="Arial" panose="020B0604020202020204" pitchFamily="34" charset="0"/>
                <a:ea typeface="宋体" panose="02010600030101010101" pitchFamily="2" charset="-122"/>
              </a:rPr>
              <a:t>39  </a:t>
            </a:r>
            <a:r>
              <a:rPr lang="zh-CN" altLang="en-US" b="1">
                <a:solidFill>
                  <a:srgbClr val="CCFFFF"/>
                </a:solidFill>
                <a:latin typeface="Arial" panose="020B0604020202020204" pitchFamily="34" charset="0"/>
                <a:ea typeface="宋体" panose="02010600030101010101" pitchFamily="2" charset="-122"/>
              </a:rPr>
              <a:t>采用数据前推技术的流水线处理机的</a:t>
            </a:r>
            <a:r>
              <a:rPr lang="zh-CN" altLang="en-US" sz="2000" b="1">
                <a:solidFill>
                  <a:srgbClr val="FFFF00"/>
                </a:solidFill>
                <a:latin typeface="Arial" panose="020B0604020202020204" pitchFamily="34" charset="0"/>
                <a:ea typeface="宋体" panose="02010600030101010101" pitchFamily="2" charset="-122"/>
              </a:rPr>
              <a:t>数据路径</a:t>
            </a:r>
            <a:r>
              <a:rPr lang="zh-CN" altLang="en-US" b="1">
                <a:solidFill>
                  <a:srgbClr val="CCFFFF"/>
                </a:solidFill>
                <a:latin typeface="Arial" panose="020B0604020202020204" pitchFamily="34" charset="0"/>
                <a:ea typeface="宋体" panose="02010600030101010101" pitchFamily="2" charset="-122"/>
              </a:rPr>
              <a:t>和</a:t>
            </a:r>
            <a:r>
              <a:rPr lang="zh-CN" altLang="en-US" sz="2000" b="1">
                <a:solidFill>
                  <a:srgbClr val="FFFF00"/>
                </a:solidFill>
                <a:latin typeface="Arial" panose="020B0604020202020204" pitchFamily="34" charset="0"/>
                <a:ea typeface="宋体" panose="02010600030101010101" pitchFamily="2" charset="-122"/>
              </a:rPr>
              <a:t>控制部件</a:t>
            </a:r>
            <a:r>
              <a:rPr lang="zh-CN" altLang="en-US" b="1">
                <a:solidFill>
                  <a:srgbClr val="CCFFFF"/>
                </a:solidFill>
                <a:latin typeface="Arial" panose="020B0604020202020204" pitchFamily="34" charset="0"/>
                <a:ea typeface="宋体" panose="02010600030101010101" pitchFamily="2" charset="-122"/>
              </a:rPr>
              <a:t>的结构图</a:t>
            </a:r>
          </a:p>
        </p:txBody>
      </p:sp>
      <p:grpSp>
        <p:nvGrpSpPr>
          <p:cNvPr id="80898" name="Group 13">
            <a:extLst>
              <a:ext uri="{FF2B5EF4-FFF2-40B4-BE49-F238E27FC236}">
                <a16:creationId xmlns:a16="http://schemas.microsoft.com/office/drawing/2014/main" id="{B8C00F6F-856B-42F7-BA13-D1B68EA41159}"/>
              </a:ext>
            </a:extLst>
          </p:cNvPr>
          <p:cNvGrpSpPr>
            <a:grpSpLocks/>
          </p:cNvGrpSpPr>
          <p:nvPr/>
        </p:nvGrpSpPr>
        <p:grpSpPr bwMode="auto">
          <a:xfrm>
            <a:off x="1752600" y="685800"/>
            <a:ext cx="8915400" cy="5329238"/>
            <a:chOff x="192" y="768"/>
            <a:chExt cx="5568" cy="3357"/>
          </a:xfrm>
        </p:grpSpPr>
        <p:pic>
          <p:nvPicPr>
            <p:cNvPr id="80899" name="Picture 2" descr="41">
              <a:extLst>
                <a:ext uri="{FF2B5EF4-FFF2-40B4-BE49-F238E27FC236}">
                  <a16:creationId xmlns:a16="http://schemas.microsoft.com/office/drawing/2014/main" id="{6AA06808-78F9-46AB-BD27-72441D842B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768"/>
              <a:ext cx="5568" cy="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Freeform 4">
              <a:extLst>
                <a:ext uri="{FF2B5EF4-FFF2-40B4-BE49-F238E27FC236}">
                  <a16:creationId xmlns:a16="http://schemas.microsoft.com/office/drawing/2014/main" id="{166CEFE2-6897-46A6-9D7D-11D72A5122F9}"/>
                </a:ext>
              </a:extLst>
            </p:cNvPr>
            <p:cNvSpPr>
              <a:spLocks noChangeArrowheads="1"/>
            </p:cNvSpPr>
            <p:nvPr/>
          </p:nvSpPr>
          <p:spPr bwMode="auto">
            <a:xfrm>
              <a:off x="4077" y="2133"/>
              <a:ext cx="171" cy="18"/>
            </a:xfrm>
            <a:custGeom>
              <a:avLst/>
              <a:gdLst>
                <a:gd name="T0" fmla="*/ 0 w 171"/>
                <a:gd name="T1" fmla="*/ 18 h 18"/>
                <a:gd name="T2" fmla="*/ 171 w 171"/>
                <a:gd name="T3" fmla="*/ 0 h 18"/>
              </a:gdLst>
              <a:ahLst/>
              <a:cxnLst>
                <a:cxn ang="0">
                  <a:pos x="T0" y="T1"/>
                </a:cxn>
                <a:cxn ang="0">
                  <a:pos x="T2" y="T3"/>
                </a:cxn>
              </a:cxnLst>
              <a:rect l="0" t="0" r="r" b="b"/>
              <a:pathLst>
                <a:path w="171" h="18">
                  <a:moveTo>
                    <a:pt x="0" y="18"/>
                  </a:moveTo>
                  <a:cubicBezTo>
                    <a:pt x="62" y="9"/>
                    <a:pt x="108" y="0"/>
                    <a:pt x="171"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80901" name="Oval 7">
              <a:extLst>
                <a:ext uri="{FF2B5EF4-FFF2-40B4-BE49-F238E27FC236}">
                  <a16:creationId xmlns:a16="http://schemas.microsoft.com/office/drawing/2014/main" id="{8926E978-458C-43FB-B8FE-6E66FF8F3BC9}"/>
                </a:ext>
              </a:extLst>
            </p:cNvPr>
            <p:cNvSpPr>
              <a:spLocks noChangeArrowheads="1"/>
            </p:cNvSpPr>
            <p:nvPr/>
          </p:nvSpPr>
          <p:spPr bwMode="auto">
            <a:xfrm>
              <a:off x="2976" y="2592"/>
              <a:ext cx="384" cy="576"/>
            </a:xfrm>
            <a:prstGeom prst="ellipse">
              <a:avLst/>
            </a:prstGeom>
            <a:noFill/>
            <a:ln w="28575">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lang="zh-CN" altLang="zh-CN">
                <a:solidFill>
                  <a:srgbClr val="FF0000"/>
                </a:solidFill>
                <a:latin typeface="Garamond" panose="02020404030301010803" pitchFamily="18" charset="0"/>
                <a:ea typeface="宋体" panose="02010600030101010101" pitchFamily="2" charset="-122"/>
              </a:endParaRPr>
            </a:p>
          </p:txBody>
        </p:sp>
        <p:sp>
          <p:nvSpPr>
            <p:cNvPr id="80902" name="Oval 8">
              <a:extLst>
                <a:ext uri="{FF2B5EF4-FFF2-40B4-BE49-F238E27FC236}">
                  <a16:creationId xmlns:a16="http://schemas.microsoft.com/office/drawing/2014/main" id="{3C776CD9-2D31-4341-9D11-C15A5BB79D2D}"/>
                </a:ext>
              </a:extLst>
            </p:cNvPr>
            <p:cNvSpPr>
              <a:spLocks noChangeArrowheads="1"/>
            </p:cNvSpPr>
            <p:nvPr/>
          </p:nvSpPr>
          <p:spPr bwMode="auto">
            <a:xfrm>
              <a:off x="3216" y="1296"/>
              <a:ext cx="480" cy="24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80903" name="Oval 9">
              <a:extLst>
                <a:ext uri="{FF2B5EF4-FFF2-40B4-BE49-F238E27FC236}">
                  <a16:creationId xmlns:a16="http://schemas.microsoft.com/office/drawing/2014/main" id="{F158BAB4-4631-4980-A957-207604526BAE}"/>
                </a:ext>
              </a:extLst>
            </p:cNvPr>
            <p:cNvSpPr>
              <a:spLocks noChangeArrowheads="1"/>
            </p:cNvSpPr>
            <p:nvPr/>
          </p:nvSpPr>
          <p:spPr bwMode="auto">
            <a:xfrm>
              <a:off x="4320" y="1296"/>
              <a:ext cx="528" cy="24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80904" name="Oval 10">
              <a:extLst>
                <a:ext uri="{FF2B5EF4-FFF2-40B4-BE49-F238E27FC236}">
                  <a16:creationId xmlns:a16="http://schemas.microsoft.com/office/drawing/2014/main" id="{5F072570-93EA-406B-8DE0-EB6C02A16986}"/>
                </a:ext>
              </a:extLst>
            </p:cNvPr>
            <p:cNvSpPr>
              <a:spLocks noChangeArrowheads="1"/>
            </p:cNvSpPr>
            <p:nvPr/>
          </p:nvSpPr>
          <p:spPr bwMode="auto">
            <a:xfrm>
              <a:off x="1248" y="2928"/>
              <a:ext cx="384" cy="48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80905" name="Oval 11">
              <a:extLst>
                <a:ext uri="{FF2B5EF4-FFF2-40B4-BE49-F238E27FC236}">
                  <a16:creationId xmlns:a16="http://schemas.microsoft.com/office/drawing/2014/main" id="{3D05E764-BB56-47E4-B256-F414A693B537}"/>
                </a:ext>
              </a:extLst>
            </p:cNvPr>
            <p:cNvSpPr>
              <a:spLocks noChangeArrowheads="1"/>
            </p:cNvSpPr>
            <p:nvPr/>
          </p:nvSpPr>
          <p:spPr bwMode="auto">
            <a:xfrm>
              <a:off x="4224" y="3360"/>
              <a:ext cx="816" cy="24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80906" name="Oval 12">
              <a:extLst>
                <a:ext uri="{FF2B5EF4-FFF2-40B4-BE49-F238E27FC236}">
                  <a16:creationId xmlns:a16="http://schemas.microsoft.com/office/drawing/2014/main" id="{BE346303-2E33-468D-B484-E0CB294B33B2}"/>
                </a:ext>
              </a:extLst>
            </p:cNvPr>
            <p:cNvSpPr>
              <a:spLocks noChangeArrowheads="1"/>
            </p:cNvSpPr>
            <p:nvPr/>
          </p:nvSpPr>
          <p:spPr bwMode="auto">
            <a:xfrm>
              <a:off x="2976" y="3312"/>
              <a:ext cx="816" cy="24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80907" name="Text Box 14">
            <a:extLst>
              <a:ext uri="{FF2B5EF4-FFF2-40B4-BE49-F238E27FC236}">
                <a16:creationId xmlns:a16="http://schemas.microsoft.com/office/drawing/2014/main" id="{C91F3CB6-C118-4ED9-BA5D-C0558480E8A2}"/>
              </a:ext>
            </a:extLst>
          </p:cNvPr>
          <p:cNvSpPr txBox="1">
            <a:spLocks noChangeArrowheads="1"/>
          </p:cNvSpPr>
          <p:nvPr/>
        </p:nvSpPr>
        <p:spPr bwMode="auto">
          <a:xfrm>
            <a:off x="1981200" y="6172201"/>
            <a:ext cx="815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FFFF"/>
                </a:solidFill>
                <a:latin typeface="Garamond" panose="02020404030301010803" pitchFamily="18" charset="0"/>
                <a:ea typeface="宋体" panose="02010600030101010101" pitchFamily="2" charset="-122"/>
              </a:rPr>
              <a:t>BDEPEN1=</a:t>
            </a:r>
            <a:r>
              <a:rPr lang="en-US" altLang="zh-CN">
                <a:solidFill>
                  <a:srgbClr val="FFFFFF"/>
                </a:solidFill>
                <a:latin typeface="Garamond" panose="02020404030301010803" pitchFamily="18" charset="0"/>
                <a:ea typeface="宋体" panose="02010600030101010101" pitchFamily="2" charset="-122"/>
              </a:rPr>
              <a:t> </a:t>
            </a:r>
            <a:r>
              <a:rPr lang="zh-CN" altLang="en-US" b="1">
                <a:solidFill>
                  <a:srgbClr val="CCFFFF"/>
                </a:solidFill>
                <a:latin typeface="Garamond" panose="02020404030301010803" pitchFamily="18" charset="0"/>
                <a:ea typeface="宋体" panose="02010600030101010101" pitchFamily="2" charset="-122"/>
              </a:rPr>
              <a:t>(</a:t>
            </a:r>
            <a:r>
              <a:rPr lang="en-US" altLang="zh-CN" b="1">
                <a:solidFill>
                  <a:srgbClr val="FFFF00"/>
                </a:solidFill>
                <a:latin typeface="Garamond" panose="02020404030301010803" pitchFamily="18" charset="0"/>
                <a:ea typeface="宋体" panose="02010600030101010101" pitchFamily="2" charset="-122"/>
              </a:rPr>
              <a:t>I</a:t>
            </a:r>
            <a:r>
              <a:rPr lang="zh-CN" altLang="en-US" b="1">
                <a:solidFill>
                  <a:srgbClr val="FFFF00"/>
                </a:solidFill>
                <a:latin typeface="Garamond" panose="02020404030301010803" pitchFamily="18" charset="0"/>
                <a:ea typeface="宋体" panose="02010600030101010101" pitchFamily="2" charset="-122"/>
              </a:rPr>
              <a:t>D_rs2</a:t>
            </a:r>
            <a:r>
              <a:rPr lang="en-US" altLang="zh-CN" b="1">
                <a:solidFill>
                  <a:srgbClr val="FFFF00"/>
                </a:solidFill>
                <a:latin typeface="Garamond" panose="02020404030301010803" pitchFamily="18" charset="0"/>
                <a:ea typeface="宋体" panose="02010600030101010101" pitchFamily="2" charset="-122"/>
              </a:rPr>
              <a:t>= =</a:t>
            </a:r>
            <a:r>
              <a:rPr lang="zh-CN" altLang="en-US" b="1">
                <a:solidFill>
                  <a:srgbClr val="FFFF00"/>
                </a:solidFill>
                <a:latin typeface="Garamond" panose="02020404030301010803" pitchFamily="18" charset="0"/>
                <a:ea typeface="宋体" panose="02010600030101010101" pitchFamily="2" charset="-122"/>
              </a:rPr>
              <a:t>EXE_rd</a:t>
            </a:r>
            <a:r>
              <a:rPr lang="zh-CN" altLang="en-US" b="1">
                <a:solidFill>
                  <a:srgbClr val="CCFFFF"/>
                </a:solidFill>
                <a:latin typeface="Garamond" panose="02020404030301010803" pitchFamily="18" charset="0"/>
                <a:ea typeface="宋体" panose="02010600030101010101" pitchFamily="2" charset="-122"/>
              </a:rPr>
              <a:t>)(EXE_WREG</a:t>
            </a:r>
            <a:r>
              <a:rPr lang="en-US" altLang="zh-CN" b="1">
                <a:solidFill>
                  <a:srgbClr val="CCFFFF"/>
                </a:solidFill>
                <a:latin typeface="Garamond" panose="02020404030301010803" pitchFamily="18" charset="0"/>
                <a:ea typeface="宋体" panose="02010600030101010101" pitchFamily="2" charset="-122"/>
              </a:rPr>
              <a:t>= =</a:t>
            </a:r>
            <a:r>
              <a:rPr lang="zh-CN" altLang="en-US" b="1">
                <a:solidFill>
                  <a:srgbClr val="CCFFFF"/>
                </a:solidFill>
                <a:latin typeface="Garamond" panose="02020404030301010803" pitchFamily="18" charset="0"/>
                <a:ea typeface="宋体" panose="02010600030101010101" pitchFamily="2" charset="-122"/>
              </a:rPr>
              <a:t>1)(</a:t>
            </a:r>
            <a:r>
              <a:rPr lang="en-US" altLang="zh-CN" b="1">
                <a:solidFill>
                  <a:srgbClr val="FFFFCC"/>
                </a:solidFill>
                <a:latin typeface="Garamond" panose="02020404030301010803" pitchFamily="18" charset="0"/>
                <a:ea typeface="宋体" panose="02010600030101010101" pitchFamily="2" charset="-122"/>
              </a:rPr>
              <a:t>I</a:t>
            </a:r>
            <a:r>
              <a:rPr lang="zh-CN" altLang="en-US" b="1">
                <a:solidFill>
                  <a:srgbClr val="FFFFCC"/>
                </a:solidFill>
                <a:latin typeface="Garamond" panose="02020404030301010803" pitchFamily="18" charset="0"/>
                <a:ea typeface="宋体" panose="02010600030101010101" pitchFamily="2" charset="-122"/>
              </a:rPr>
              <a:t>D_rs2</a:t>
            </a:r>
            <a:r>
              <a:rPr lang="en-US" altLang="zh-CN" b="1">
                <a:solidFill>
                  <a:srgbClr val="FFFFCC"/>
                </a:solidFill>
                <a:latin typeface="Garamond" panose="02020404030301010803" pitchFamily="18" charset="0"/>
                <a:ea typeface="宋体" panose="02010600030101010101" pitchFamily="2" charset="-122"/>
              </a:rPr>
              <a:t>I</a:t>
            </a:r>
            <a:r>
              <a:rPr lang="zh-CN" altLang="en-US" b="1">
                <a:solidFill>
                  <a:srgbClr val="FFFFCC"/>
                </a:solidFill>
                <a:latin typeface="Garamond" panose="02020404030301010803" pitchFamily="18" charset="0"/>
                <a:ea typeface="宋体" panose="02010600030101010101" pitchFamily="2" charset="-122"/>
              </a:rPr>
              <a:t>sReg</a:t>
            </a:r>
            <a:r>
              <a:rPr lang="zh-CN" altLang="en-US" b="1">
                <a:solidFill>
                  <a:srgbClr val="CCFFFF"/>
                </a:solidFill>
                <a:latin typeface="Garamond" panose="02020404030301010803" pitchFamily="18" charset="0"/>
                <a:ea typeface="宋体" panose="02010600030101010101" pitchFamily="2" charset="-122"/>
              </a:rPr>
              <a:t>)</a:t>
            </a:r>
            <a:r>
              <a:rPr lang="en-US" altLang="zh-CN" b="1">
                <a:solidFill>
                  <a:srgbClr val="CCFFFF"/>
                </a:solidFill>
                <a:latin typeface="Garamond" panose="02020404030301010803" pitchFamily="18" charset="0"/>
                <a:ea typeface="宋体" panose="02010600030101010101" pitchFamily="2" charset="-122"/>
              </a:rPr>
              <a:t> + </a:t>
            </a:r>
            <a:r>
              <a:rPr lang="en-US" altLang="zh-CN" b="1">
                <a:solidFill>
                  <a:srgbClr val="CCFFFF"/>
                </a:solidFill>
                <a:latin typeface="Arial" panose="020B0604020202020204" pitchFamily="34" charset="0"/>
                <a:ea typeface="宋体" panose="02010600030101010101" pitchFamily="2" charset="-122"/>
              </a:rPr>
              <a:t>……</a:t>
            </a:r>
            <a:endParaRPr lang="en-US" altLang="zh-CN">
              <a:solidFill>
                <a:srgbClr val="FFFFFF"/>
              </a:solidFill>
              <a:latin typeface="Garamond" panose="02020404030301010803" pitchFamily="18" charset="0"/>
              <a:ea typeface="宋体" panose="02010600030101010101" pitchFamily="2" charset="-122"/>
            </a:endParaRPr>
          </a:p>
        </p:txBody>
      </p:sp>
      <p:sp>
        <p:nvSpPr>
          <p:cNvPr id="80908" name="灯片编号占位符 12">
            <a:extLst>
              <a:ext uri="{FF2B5EF4-FFF2-40B4-BE49-F238E27FC236}">
                <a16:creationId xmlns:a16="http://schemas.microsoft.com/office/drawing/2014/main" id="{6821F47D-F224-4BA3-935C-4B6DD8E502A9}"/>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251BC40B-6794-4638-AF13-653967A97653}" type="slidenum">
              <a:rPr lang="en-US" altLang="zh-CN">
                <a:solidFill>
                  <a:srgbClr val="FFFFFF"/>
                </a:solidFill>
                <a:ea typeface="宋体" panose="02010600030101010101" pitchFamily="2" charset="-122"/>
              </a:rPr>
              <a:pPr fontAlgn="base">
                <a:spcBef>
                  <a:spcPct val="0"/>
                </a:spcBef>
                <a:spcAft>
                  <a:spcPct val="0"/>
                </a:spcAft>
              </a:pPr>
              <a:t>413</a:t>
            </a:fld>
            <a:endParaRPr lang="en-US" altLang="zh-CN">
              <a:solidFill>
                <a:srgbClr val="FFFFFF"/>
              </a:solidFill>
              <a:ea typeface="宋体" panose="02010600030101010101" pitchFamily="2" charset="-122"/>
            </a:endParaRPr>
          </a:p>
        </p:txBody>
      </p:sp>
      <p:sp>
        <p:nvSpPr>
          <p:cNvPr id="80909" name="文本框 1">
            <a:extLst>
              <a:ext uri="{FF2B5EF4-FFF2-40B4-BE49-F238E27FC236}">
                <a16:creationId xmlns:a16="http://schemas.microsoft.com/office/drawing/2014/main" id="{FC0CFD83-FFFE-42F8-8B78-45B3DF105F6E}"/>
              </a:ext>
            </a:extLst>
          </p:cNvPr>
          <p:cNvSpPr txBox="1">
            <a:spLocks noChangeArrowheads="1"/>
          </p:cNvSpPr>
          <p:nvPr/>
        </p:nvSpPr>
        <p:spPr bwMode="auto">
          <a:xfrm>
            <a:off x="2717801" y="6538913"/>
            <a:ext cx="52982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b="1">
                <a:solidFill>
                  <a:srgbClr val="CCFFFF"/>
                </a:solidFill>
                <a:latin typeface="宋体" panose="02010600030101010101" pitchFamily="2" charset="-122"/>
                <a:ea typeface="宋体" panose="02010600030101010101" pitchFamily="2" charset="-122"/>
              </a:rPr>
              <a:t>注意，</a:t>
            </a:r>
            <a:r>
              <a:rPr lang="zh-CN" altLang="en-US" b="1">
                <a:solidFill>
                  <a:srgbClr val="FFFF00"/>
                </a:solidFill>
                <a:latin typeface="宋体" panose="02010600030101010101" pitchFamily="2" charset="-122"/>
                <a:ea typeface="宋体" panose="02010600030101010101" pitchFamily="2" charset="-122"/>
              </a:rPr>
              <a:t>封锁控制信号的与门已合并在译码器中了</a:t>
            </a:r>
            <a:r>
              <a:rPr lang="zh-CN" altLang="en-US" b="1">
                <a:solidFill>
                  <a:srgbClr val="CCFFFF"/>
                </a:solidFill>
                <a:latin typeface="宋体" panose="02010600030101010101" pitchFamily="2" charset="-122"/>
                <a:ea typeface="宋体" panose="02010600030101010101" pitchFamily="2" charset="-122"/>
              </a:rPr>
              <a:t>。</a:t>
            </a:r>
            <a:endParaRPr lang="zh-CN" altLang="en-US">
              <a:solidFill>
                <a:srgbClr val="FFFFFF"/>
              </a:solidFill>
              <a:latin typeface="Garamond" panose="02020404030301010803" pitchFamily="18" charset="0"/>
              <a:ea typeface="宋体" panose="02010600030101010101" pitchFamily="2" charset="-122"/>
            </a:endParaRP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1" name="Text Box 2">
            <a:extLst>
              <a:ext uri="{FF2B5EF4-FFF2-40B4-BE49-F238E27FC236}">
                <a16:creationId xmlns:a16="http://schemas.microsoft.com/office/drawing/2014/main" id="{C9AA3782-8D42-4A0A-9DE2-19FD2832316B}"/>
              </a:ext>
            </a:extLst>
          </p:cNvPr>
          <p:cNvSpPr txBox="1">
            <a:spLocks noChangeArrowheads="1"/>
          </p:cNvSpPr>
          <p:nvPr/>
        </p:nvSpPr>
        <p:spPr bwMode="auto">
          <a:xfrm>
            <a:off x="1689101" y="650875"/>
            <a:ext cx="78644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4400" b="1">
                <a:solidFill>
                  <a:srgbClr val="FFFFFF"/>
                </a:solidFill>
                <a:latin typeface="华文新魏" panose="02010800040101010101" pitchFamily="2" charset="-122"/>
                <a:ea typeface="华文新魏" panose="02010800040101010101" pitchFamily="2" charset="-122"/>
              </a:rPr>
              <a:t>数据相关的解决办法</a:t>
            </a:r>
          </a:p>
        </p:txBody>
      </p:sp>
      <p:sp>
        <p:nvSpPr>
          <p:cNvPr id="81922" name="Text Box 3">
            <a:extLst>
              <a:ext uri="{FF2B5EF4-FFF2-40B4-BE49-F238E27FC236}">
                <a16:creationId xmlns:a16="http://schemas.microsoft.com/office/drawing/2014/main" id="{EAB4B681-8B84-4E59-BA13-DB2F6212E79D}"/>
              </a:ext>
            </a:extLst>
          </p:cNvPr>
          <p:cNvSpPr txBox="1">
            <a:spLocks noChangeArrowheads="1"/>
          </p:cNvSpPr>
          <p:nvPr/>
        </p:nvSpPr>
        <p:spPr bwMode="auto">
          <a:xfrm>
            <a:off x="1754189" y="1719264"/>
            <a:ext cx="84677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FF"/>
                </a:solidFill>
                <a:latin typeface="Arial" panose="020B0604020202020204" pitchFamily="34" charset="0"/>
                <a:ea typeface="宋体" panose="02010600030101010101" pitchFamily="2" charset="-122"/>
              </a:rPr>
              <a:t>方法一、软件方法解决：编译器插入</a:t>
            </a:r>
            <a:r>
              <a:rPr lang="en-US" altLang="zh-CN" sz="3000" b="1">
                <a:solidFill>
                  <a:srgbClr val="FFFFFF"/>
                </a:solidFill>
                <a:latin typeface="Arial" panose="020B0604020202020204" pitchFamily="34" charset="0"/>
                <a:ea typeface="宋体" panose="02010600030101010101" pitchFamily="2" charset="-122"/>
              </a:rPr>
              <a:t>NOP</a:t>
            </a:r>
          </a:p>
        </p:txBody>
      </p:sp>
      <p:sp>
        <p:nvSpPr>
          <p:cNvPr id="81923" name="灯片编号占位符 4">
            <a:extLst>
              <a:ext uri="{FF2B5EF4-FFF2-40B4-BE49-F238E27FC236}">
                <a16:creationId xmlns:a16="http://schemas.microsoft.com/office/drawing/2014/main" id="{96B6CD3E-4CFA-468E-B821-8C357A7C89DC}"/>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5984EF6B-0FBB-442B-A0F7-0E7D703B45CA}" type="slidenum">
              <a:rPr lang="en-US" altLang="zh-CN">
                <a:solidFill>
                  <a:srgbClr val="FFFFFF"/>
                </a:solidFill>
                <a:ea typeface="宋体" panose="02010600030101010101" pitchFamily="2" charset="-122"/>
              </a:rPr>
              <a:pPr fontAlgn="base">
                <a:spcBef>
                  <a:spcPct val="0"/>
                </a:spcBef>
                <a:spcAft>
                  <a:spcPct val="0"/>
                </a:spcAft>
              </a:pPr>
              <a:t>414</a:t>
            </a:fld>
            <a:endParaRPr lang="en-US" altLang="zh-CN">
              <a:solidFill>
                <a:srgbClr val="FFFFFF"/>
              </a:solidFill>
              <a:ea typeface="宋体" panose="02010600030101010101" pitchFamily="2" charset="-122"/>
            </a:endParaRPr>
          </a:p>
        </p:txBody>
      </p:sp>
      <p:sp>
        <p:nvSpPr>
          <p:cNvPr id="81924" name="Text Box 3">
            <a:extLst>
              <a:ext uri="{FF2B5EF4-FFF2-40B4-BE49-F238E27FC236}">
                <a16:creationId xmlns:a16="http://schemas.microsoft.com/office/drawing/2014/main" id="{565CB848-4234-407F-AF02-A0C2658161A5}"/>
              </a:ext>
            </a:extLst>
          </p:cNvPr>
          <p:cNvSpPr txBox="1">
            <a:spLocks noChangeArrowheads="1"/>
          </p:cNvSpPr>
          <p:nvPr/>
        </p:nvSpPr>
        <p:spPr bwMode="auto">
          <a:xfrm>
            <a:off x="1806575" y="2455864"/>
            <a:ext cx="83391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a:solidFill>
                  <a:srgbClr val="FFFFFF"/>
                </a:solidFill>
                <a:latin typeface="Arial" panose="020B0604020202020204" pitchFamily="34" charset="0"/>
                <a:ea typeface="宋体" panose="02010600030101010101" pitchFamily="2" charset="-122"/>
              </a:rPr>
              <a:t>方法二、硬件方法</a:t>
            </a:r>
            <a:r>
              <a:rPr lang="en-US" altLang="zh-CN" sz="2800" b="1">
                <a:solidFill>
                  <a:srgbClr val="FFFFFF"/>
                </a:solidFill>
                <a:latin typeface="Arial" panose="020B0604020202020204" pitchFamily="34" charset="0"/>
                <a:ea typeface="宋体" panose="02010600030101010101" pitchFamily="2" charset="-122"/>
              </a:rPr>
              <a:t>1</a:t>
            </a:r>
            <a:r>
              <a:rPr lang="zh-CN" altLang="en-US" sz="2800" b="1">
                <a:solidFill>
                  <a:srgbClr val="FFFFFF"/>
                </a:solidFill>
                <a:latin typeface="Arial" panose="020B0604020202020204" pitchFamily="34" charset="0"/>
                <a:ea typeface="宋体" panose="02010600030101010101" pitchFamily="2" charset="-122"/>
              </a:rPr>
              <a:t>：互锁</a:t>
            </a:r>
          </a:p>
          <a:p>
            <a:pPr fontAlgn="base">
              <a:spcBef>
                <a:spcPct val="0"/>
              </a:spcBef>
              <a:spcAft>
                <a:spcPct val="0"/>
              </a:spcAft>
            </a:pPr>
            <a:r>
              <a:rPr lang="zh-CN" altLang="en-US" sz="2800" b="1">
                <a:solidFill>
                  <a:srgbClr val="FFFFFF"/>
                </a:solidFill>
                <a:latin typeface="Arial" panose="020B0604020202020204" pitchFamily="34" charset="0"/>
                <a:ea typeface="宋体" panose="02010600030101010101" pitchFamily="2" charset="-122"/>
              </a:rPr>
              <a:t>              暂停数据相关流水线</a:t>
            </a:r>
          </a:p>
        </p:txBody>
      </p:sp>
      <p:sp>
        <p:nvSpPr>
          <p:cNvPr id="81925" name="Text Box 2">
            <a:extLst>
              <a:ext uri="{FF2B5EF4-FFF2-40B4-BE49-F238E27FC236}">
                <a16:creationId xmlns:a16="http://schemas.microsoft.com/office/drawing/2014/main" id="{3CC1C4D7-BFB9-41AE-B140-3122B53FCE77}"/>
              </a:ext>
            </a:extLst>
          </p:cNvPr>
          <p:cNvSpPr txBox="1">
            <a:spLocks noChangeArrowheads="1"/>
          </p:cNvSpPr>
          <p:nvPr/>
        </p:nvSpPr>
        <p:spPr bwMode="auto">
          <a:xfrm>
            <a:off x="1806575" y="3640139"/>
            <a:ext cx="89360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a:solidFill>
                  <a:srgbClr val="FFFFFF"/>
                </a:solidFill>
                <a:latin typeface="Arial" panose="020B0604020202020204" pitchFamily="34" charset="0"/>
                <a:ea typeface="宋体" panose="02010600030101010101" pitchFamily="2" charset="-122"/>
              </a:rPr>
              <a:t>方法三、硬件方法</a:t>
            </a:r>
            <a:r>
              <a:rPr lang="en-US" altLang="zh-CN" sz="2800" b="1">
                <a:solidFill>
                  <a:srgbClr val="FFFFFF"/>
                </a:solidFill>
                <a:latin typeface="Arial" panose="020B0604020202020204" pitchFamily="34" charset="0"/>
                <a:ea typeface="宋体" panose="02010600030101010101" pitchFamily="2" charset="-122"/>
              </a:rPr>
              <a:t>2</a:t>
            </a:r>
            <a:r>
              <a:rPr lang="zh-CN" altLang="en-US" sz="2800" b="1">
                <a:solidFill>
                  <a:srgbClr val="FFFFFF"/>
                </a:solidFill>
                <a:latin typeface="Arial" panose="020B0604020202020204" pitchFamily="34" charset="0"/>
                <a:ea typeface="宋体" panose="02010600030101010101" pitchFamily="2" charset="-122"/>
              </a:rPr>
              <a:t>：</a:t>
            </a:r>
          </a:p>
          <a:p>
            <a:pPr fontAlgn="base">
              <a:spcBef>
                <a:spcPct val="0"/>
              </a:spcBef>
              <a:spcAft>
                <a:spcPct val="0"/>
              </a:spcAft>
            </a:pPr>
            <a:r>
              <a:rPr lang="zh-CN" altLang="en-US" sz="2800" b="1">
                <a:solidFill>
                  <a:srgbClr val="FFFFFF"/>
                </a:solidFill>
                <a:latin typeface="Arial" panose="020B0604020202020204" pitchFamily="34" charset="0"/>
                <a:ea typeface="宋体" panose="02010600030101010101" pitchFamily="2" charset="-122"/>
              </a:rPr>
              <a:t>              提高流水线处理机性能</a:t>
            </a:r>
            <a:r>
              <a:rPr lang="en-US" altLang="zh-CN" sz="2800" b="1">
                <a:solidFill>
                  <a:srgbClr val="FFFFFF"/>
                </a:solidFill>
                <a:latin typeface="Arial" panose="020B0604020202020204" pitchFamily="34" charset="0"/>
                <a:ea typeface="宋体" panose="02010600030101010101" pitchFamily="2" charset="-122"/>
              </a:rPr>
              <a:t>—</a:t>
            </a:r>
            <a:r>
              <a:rPr lang="zh-CN" altLang="en-US" sz="2800" b="1">
                <a:solidFill>
                  <a:srgbClr val="FFFFFF"/>
                </a:solidFill>
                <a:latin typeface="Arial" panose="020B0604020202020204" pitchFamily="34" charset="0"/>
                <a:ea typeface="宋体" panose="02010600030101010101" pitchFamily="2" charset="-122"/>
              </a:rPr>
              <a:t>内部前推</a:t>
            </a:r>
            <a:r>
              <a:rPr lang="zh-CN" altLang="en-US" sz="1600" b="1">
                <a:solidFill>
                  <a:srgbClr val="FFFFFF"/>
                </a:solidFill>
                <a:latin typeface="Arial" panose="020B0604020202020204" pitchFamily="34" charset="0"/>
                <a:ea typeface="宋体" panose="02010600030101010101" pitchFamily="2" charset="-122"/>
              </a:rPr>
              <a:t>（</a:t>
            </a:r>
            <a:r>
              <a:rPr lang="en-US" altLang="zh-CN" sz="1600" b="1">
                <a:solidFill>
                  <a:srgbClr val="FFFFFF"/>
                </a:solidFill>
                <a:latin typeface="Arial" panose="020B0604020202020204" pitchFamily="34" charset="0"/>
                <a:ea typeface="宋体" panose="02010600030101010101" pitchFamily="2" charset="-122"/>
              </a:rPr>
              <a:t>Forwarding</a:t>
            </a:r>
            <a:r>
              <a:rPr lang="zh-CN" altLang="en-US" sz="1600" b="1">
                <a:solidFill>
                  <a:srgbClr val="FFFFFF"/>
                </a:solidFill>
                <a:latin typeface="Arial" panose="020B0604020202020204" pitchFamily="34" charset="0"/>
                <a:ea typeface="宋体" panose="02010600030101010101" pitchFamily="2" charset="-122"/>
              </a:rPr>
              <a:t>）</a:t>
            </a:r>
          </a:p>
        </p:txBody>
      </p:sp>
      <p:sp>
        <p:nvSpPr>
          <p:cNvPr id="81926" name="Text Box 2">
            <a:extLst>
              <a:ext uri="{FF2B5EF4-FFF2-40B4-BE49-F238E27FC236}">
                <a16:creationId xmlns:a16="http://schemas.microsoft.com/office/drawing/2014/main" id="{15D501CF-5EB6-4E94-A991-A229592BE4B9}"/>
              </a:ext>
            </a:extLst>
          </p:cNvPr>
          <p:cNvSpPr txBox="1">
            <a:spLocks noChangeArrowheads="1"/>
          </p:cNvSpPr>
          <p:nvPr/>
        </p:nvSpPr>
        <p:spPr bwMode="auto">
          <a:xfrm>
            <a:off x="1868488" y="5202239"/>
            <a:ext cx="864076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a:solidFill>
                  <a:srgbClr val="FFFF00"/>
                </a:solidFill>
                <a:latin typeface="Arial" panose="020B0604020202020204" pitchFamily="34" charset="0"/>
                <a:ea typeface="宋体" panose="02010600030101010101" pitchFamily="2" charset="-122"/>
              </a:rPr>
              <a:t>方法三、硬件方法</a:t>
            </a:r>
            <a:r>
              <a:rPr lang="en-US" altLang="zh-CN" sz="2800" b="1">
                <a:solidFill>
                  <a:srgbClr val="FFFF00"/>
                </a:solidFill>
                <a:latin typeface="Arial" panose="020B0604020202020204" pitchFamily="34" charset="0"/>
                <a:ea typeface="宋体" panose="02010600030101010101" pitchFamily="2" charset="-122"/>
              </a:rPr>
              <a:t>2</a:t>
            </a:r>
            <a:r>
              <a:rPr lang="zh-CN" altLang="en-US" sz="2800" b="1">
                <a:solidFill>
                  <a:srgbClr val="FFFF00"/>
                </a:solidFill>
                <a:latin typeface="Arial" panose="020B0604020202020204" pitchFamily="34" charset="0"/>
                <a:ea typeface="宋体" panose="02010600030101010101" pitchFamily="2" charset="-122"/>
              </a:rPr>
              <a:t>：处理</a:t>
            </a:r>
            <a:r>
              <a:rPr lang="en-US" altLang="zh-CN" sz="2800" b="1">
                <a:solidFill>
                  <a:srgbClr val="FFFF00"/>
                </a:solidFill>
                <a:latin typeface="Arial" panose="020B0604020202020204" pitchFamily="34" charset="0"/>
                <a:ea typeface="宋体" panose="02010600030101010101" pitchFamily="2" charset="-122"/>
              </a:rPr>
              <a:t>load</a:t>
            </a:r>
            <a:r>
              <a:rPr lang="zh-CN" altLang="en-US" sz="2800" b="1">
                <a:solidFill>
                  <a:srgbClr val="FFFF00"/>
                </a:solidFill>
                <a:latin typeface="Arial" panose="020B0604020202020204" pitchFamily="34" charset="0"/>
                <a:ea typeface="宋体" panose="02010600030101010101" pitchFamily="2" charset="-122"/>
              </a:rPr>
              <a:t>指令</a:t>
            </a:r>
            <a:r>
              <a:rPr lang="en-US" altLang="zh-CN" sz="2800" b="1">
                <a:solidFill>
                  <a:srgbClr val="FFFF00"/>
                </a:solidFill>
                <a:latin typeface="Arial" panose="020B0604020202020204" pitchFamily="34" charset="0"/>
                <a:ea typeface="宋体" panose="02010600030101010101" pitchFamily="2" charset="-122"/>
              </a:rPr>
              <a:t>——</a:t>
            </a:r>
            <a:r>
              <a:rPr lang="zh-CN" altLang="en-US" sz="2800" b="1">
                <a:solidFill>
                  <a:srgbClr val="FFFF00"/>
                </a:solidFill>
                <a:latin typeface="Arial" panose="020B0604020202020204" pitchFamily="34" charset="0"/>
                <a:ea typeface="宋体" panose="02010600030101010101" pitchFamily="2" charset="-122"/>
              </a:rPr>
              <a:t>暂停与内部前</a:t>
            </a:r>
          </a:p>
          <a:p>
            <a:pPr fontAlgn="base">
              <a:spcBef>
                <a:spcPct val="0"/>
              </a:spcBef>
              <a:spcAft>
                <a:spcPct val="0"/>
              </a:spcAft>
            </a:pPr>
            <a:r>
              <a:rPr lang="zh-CN" altLang="en-US" sz="2800" b="1">
                <a:solidFill>
                  <a:srgbClr val="FFFF00"/>
                </a:solidFill>
                <a:latin typeface="Arial" panose="020B0604020202020204" pitchFamily="34" charset="0"/>
                <a:ea typeface="宋体" panose="02010600030101010101" pitchFamily="2" charset="-122"/>
              </a:rPr>
              <a:t>              推相结合</a:t>
            </a:r>
          </a:p>
        </p:txBody>
      </p:sp>
      <p:sp>
        <p:nvSpPr>
          <p:cNvPr id="81927" name="文本框 1">
            <a:extLst>
              <a:ext uri="{FF2B5EF4-FFF2-40B4-BE49-F238E27FC236}">
                <a16:creationId xmlns:a16="http://schemas.microsoft.com/office/drawing/2014/main" id="{CF12458C-36AE-4A53-BF4B-3303D89F94BF}"/>
              </a:ext>
            </a:extLst>
          </p:cNvPr>
          <p:cNvSpPr txBox="1">
            <a:spLocks noChangeArrowheads="1"/>
          </p:cNvSpPr>
          <p:nvPr/>
        </p:nvSpPr>
        <p:spPr bwMode="auto">
          <a:xfrm>
            <a:off x="3290888" y="4537076"/>
            <a:ext cx="6696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400" b="1">
                <a:solidFill>
                  <a:srgbClr val="FFFFFF"/>
                </a:solidFill>
                <a:latin typeface="Arial" panose="020B0604020202020204" pitchFamily="34" charset="0"/>
                <a:ea typeface="宋体" panose="02010600030101010101" pitchFamily="2" charset="-122"/>
                <a:sym typeface="宋体" panose="02010600030101010101" pitchFamily="2" charset="-122"/>
              </a:rPr>
              <a:t>能完全避免ALU指令相关而造成的流水线停顿。</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69" name="Text Box 2">
            <a:extLst>
              <a:ext uri="{FF2B5EF4-FFF2-40B4-BE49-F238E27FC236}">
                <a16:creationId xmlns:a16="http://schemas.microsoft.com/office/drawing/2014/main" id="{F808B159-3630-4473-AA12-8D5BAC3CDC79}"/>
              </a:ext>
            </a:extLst>
          </p:cNvPr>
          <p:cNvSpPr txBox="1">
            <a:spLocks noChangeArrowheads="1"/>
          </p:cNvSpPr>
          <p:nvPr/>
        </p:nvSpPr>
        <p:spPr bwMode="auto">
          <a:xfrm>
            <a:off x="1776413" y="438151"/>
            <a:ext cx="86407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66FF33"/>
                </a:solidFill>
                <a:latin typeface="Arial" panose="020B0604020202020204" pitchFamily="34" charset="0"/>
                <a:ea typeface="宋体" panose="02010600030101010101" pitchFamily="2" charset="-122"/>
              </a:rPr>
              <a:t>四、处理</a:t>
            </a:r>
            <a:r>
              <a:rPr lang="en-US" altLang="zh-CN" sz="3000" b="1">
                <a:solidFill>
                  <a:srgbClr val="66FF33"/>
                </a:solidFill>
                <a:latin typeface="Arial" panose="020B0604020202020204" pitchFamily="34" charset="0"/>
                <a:ea typeface="宋体" panose="02010600030101010101" pitchFamily="2" charset="-122"/>
              </a:rPr>
              <a:t>load</a:t>
            </a:r>
            <a:r>
              <a:rPr lang="zh-CN" altLang="en-US" sz="3000" b="1">
                <a:solidFill>
                  <a:srgbClr val="66FF33"/>
                </a:solidFill>
                <a:latin typeface="Arial" panose="020B0604020202020204" pitchFamily="34" charset="0"/>
                <a:ea typeface="宋体" panose="02010600030101010101" pitchFamily="2" charset="-122"/>
              </a:rPr>
              <a:t>指令</a:t>
            </a:r>
            <a:r>
              <a:rPr lang="en-US" altLang="zh-CN" sz="3000" b="1">
                <a:solidFill>
                  <a:srgbClr val="66FF33"/>
                </a:solidFill>
                <a:latin typeface="Arial" panose="020B0604020202020204" pitchFamily="34" charset="0"/>
                <a:ea typeface="宋体" panose="02010600030101010101" pitchFamily="2" charset="-122"/>
              </a:rPr>
              <a:t>——</a:t>
            </a:r>
            <a:r>
              <a:rPr lang="zh-CN" altLang="en-US" sz="3000" b="1">
                <a:solidFill>
                  <a:srgbClr val="66FF33"/>
                </a:solidFill>
                <a:latin typeface="Arial" panose="020B0604020202020204" pitchFamily="34" charset="0"/>
                <a:ea typeface="宋体" panose="02010600030101010101" pitchFamily="2" charset="-122"/>
              </a:rPr>
              <a:t>暂停与内部前推相结合</a:t>
            </a:r>
          </a:p>
        </p:txBody>
      </p:sp>
      <p:sp>
        <p:nvSpPr>
          <p:cNvPr id="83970" name="Text Box 3">
            <a:extLst>
              <a:ext uri="{FF2B5EF4-FFF2-40B4-BE49-F238E27FC236}">
                <a16:creationId xmlns:a16="http://schemas.microsoft.com/office/drawing/2014/main" id="{E06DA39D-3494-4298-8C88-3F8D09E7E3DF}"/>
              </a:ext>
            </a:extLst>
          </p:cNvPr>
          <p:cNvSpPr txBox="1">
            <a:spLocks noChangeArrowheads="1"/>
          </p:cNvSpPr>
          <p:nvPr/>
        </p:nvSpPr>
        <p:spPr bwMode="auto">
          <a:xfrm>
            <a:off x="1704975" y="1382714"/>
            <a:ext cx="87122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a:t>
            </a:r>
            <a:r>
              <a:rPr lang="en-US" altLang="zh-CN" sz="2800" b="1">
                <a:solidFill>
                  <a:srgbClr val="66FF33"/>
                </a:solidFill>
                <a:latin typeface="Arial" panose="020B0604020202020204" pitchFamily="34" charset="0"/>
                <a:ea typeface="宋体" panose="02010600030101010101" pitchFamily="2" charset="-122"/>
              </a:rPr>
              <a:t>ALU</a:t>
            </a:r>
            <a:r>
              <a:rPr lang="zh-CN" altLang="en-US" sz="2800" b="1">
                <a:solidFill>
                  <a:srgbClr val="66FF33"/>
                </a:solidFill>
                <a:latin typeface="Arial" panose="020B0604020202020204" pitchFamily="34" charset="0"/>
                <a:ea typeface="宋体" panose="02010600030101010101" pitchFamily="2" charset="-122"/>
              </a:rPr>
              <a:t>指令</a:t>
            </a:r>
            <a:r>
              <a:rPr lang="zh-CN" altLang="en-US" sz="2800" b="1">
                <a:solidFill>
                  <a:srgbClr val="CCFFFF"/>
                </a:solidFill>
                <a:latin typeface="Arial" panose="020B0604020202020204" pitchFamily="34" charset="0"/>
                <a:ea typeface="宋体" panose="02010600030101010101" pitchFamily="2" charset="-122"/>
              </a:rPr>
              <a:t>在</a:t>
            </a:r>
            <a:r>
              <a:rPr lang="en-US" altLang="zh-CN" sz="2800" b="1">
                <a:solidFill>
                  <a:srgbClr val="FFFFCC"/>
                </a:solidFill>
                <a:latin typeface="Arial" panose="020B0604020202020204" pitchFamily="34" charset="0"/>
                <a:ea typeface="宋体" panose="02010600030101010101" pitchFamily="2" charset="-122"/>
              </a:rPr>
              <a:t>EXE</a:t>
            </a:r>
            <a:r>
              <a:rPr lang="zh-CN" altLang="en-US" sz="2800" b="1">
                <a:solidFill>
                  <a:srgbClr val="CCFFFF"/>
                </a:solidFill>
                <a:latin typeface="Arial" panose="020B0604020202020204" pitchFamily="34" charset="0"/>
                <a:ea typeface="宋体" panose="02010600030101010101" pitchFamily="2" charset="-122"/>
              </a:rPr>
              <a:t>级结束后，</a:t>
            </a:r>
            <a:r>
              <a:rPr lang="zh-CN" altLang="en-US" sz="2800" b="1">
                <a:solidFill>
                  <a:srgbClr val="FFFFCC"/>
                </a:solidFill>
                <a:latin typeface="Arial" panose="020B0604020202020204" pitchFamily="34" charset="0"/>
                <a:ea typeface="宋体" panose="02010600030101010101" pitchFamily="2" charset="-122"/>
              </a:rPr>
              <a:t>结果</a:t>
            </a:r>
            <a:r>
              <a:rPr lang="zh-CN" altLang="en-US" sz="2800" b="1">
                <a:solidFill>
                  <a:srgbClr val="CCFFFF"/>
                </a:solidFill>
                <a:latin typeface="Arial" panose="020B0604020202020204" pitchFamily="34" charset="0"/>
                <a:ea typeface="宋体" panose="02010600030101010101" pitchFamily="2" charset="-122"/>
              </a:rPr>
              <a:t>就出现在流水线寄存器</a:t>
            </a:r>
            <a:r>
              <a:rPr lang="en-US" altLang="zh-CN" sz="2800" b="1">
                <a:solidFill>
                  <a:srgbClr val="FFFFCC"/>
                </a:solidFill>
                <a:latin typeface="Arial" panose="020B0604020202020204" pitchFamily="34" charset="0"/>
                <a:ea typeface="宋体" panose="02010600030101010101" pitchFamily="2" charset="-122"/>
              </a:rPr>
              <a:t>R</a:t>
            </a:r>
            <a:r>
              <a:rPr lang="zh-CN" altLang="en-US" sz="2800" b="1">
                <a:solidFill>
                  <a:srgbClr val="CCFFFF"/>
                </a:solidFill>
                <a:latin typeface="Arial" panose="020B0604020202020204" pitchFamily="34" charset="0"/>
                <a:ea typeface="宋体" panose="02010600030101010101" pitchFamily="2" charset="-122"/>
              </a:rPr>
              <a:t>中，后续指令可以通过</a:t>
            </a:r>
            <a:r>
              <a:rPr lang="zh-CN" altLang="en-US" sz="2800" b="1">
                <a:solidFill>
                  <a:srgbClr val="FFCC00"/>
                </a:solidFill>
                <a:latin typeface="Arial" panose="020B0604020202020204" pitchFamily="34" charset="0"/>
                <a:ea typeface="宋体" panose="02010600030101010101" pitchFamily="2" charset="-122"/>
              </a:rPr>
              <a:t>内部前推电路</a:t>
            </a:r>
            <a:r>
              <a:rPr lang="zh-CN" altLang="en-US" sz="2800" b="1">
                <a:solidFill>
                  <a:srgbClr val="CCFFFF"/>
                </a:solidFill>
                <a:latin typeface="Arial" panose="020B0604020202020204" pitchFamily="34" charset="0"/>
                <a:ea typeface="宋体" panose="02010600030101010101" pitchFamily="2" charset="-122"/>
              </a:rPr>
              <a:t>来直接使用它。</a:t>
            </a:r>
          </a:p>
        </p:txBody>
      </p:sp>
      <p:sp>
        <p:nvSpPr>
          <p:cNvPr id="83971" name="Text Box 4">
            <a:extLst>
              <a:ext uri="{FF2B5EF4-FFF2-40B4-BE49-F238E27FC236}">
                <a16:creationId xmlns:a16="http://schemas.microsoft.com/office/drawing/2014/main" id="{4B671474-9CD5-4E99-A524-DD35E9F83ACA}"/>
              </a:ext>
            </a:extLst>
          </p:cNvPr>
          <p:cNvSpPr txBox="1">
            <a:spLocks noChangeArrowheads="1"/>
          </p:cNvSpPr>
          <p:nvPr/>
        </p:nvSpPr>
        <p:spPr bwMode="auto">
          <a:xfrm>
            <a:off x="1657350" y="3175001"/>
            <a:ext cx="8902700"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a:t>
            </a:r>
            <a:r>
              <a:rPr lang="en-US" altLang="zh-CN" sz="2800" b="1">
                <a:solidFill>
                  <a:srgbClr val="66FF33"/>
                </a:solidFill>
                <a:latin typeface="Arial" panose="020B0604020202020204" pitchFamily="34" charset="0"/>
                <a:ea typeface="宋体" panose="02010600030101010101" pitchFamily="2" charset="-122"/>
              </a:rPr>
              <a:t>load</a:t>
            </a:r>
            <a:r>
              <a:rPr lang="zh-CN" altLang="en-US" sz="2800" b="1">
                <a:solidFill>
                  <a:srgbClr val="66FF33"/>
                </a:solidFill>
                <a:latin typeface="Arial" panose="020B0604020202020204" pitchFamily="34" charset="0"/>
                <a:ea typeface="宋体" panose="02010600030101010101" pitchFamily="2" charset="-122"/>
              </a:rPr>
              <a:t>指令</a:t>
            </a:r>
            <a:r>
              <a:rPr lang="zh-CN" altLang="en-US" sz="2800" b="1">
                <a:solidFill>
                  <a:srgbClr val="CCFFFF"/>
                </a:solidFill>
                <a:latin typeface="Arial" panose="020B0604020202020204" pitchFamily="34" charset="0"/>
                <a:ea typeface="宋体" panose="02010600030101010101" pitchFamily="2" charset="-122"/>
              </a:rPr>
              <a:t>在</a:t>
            </a:r>
            <a:r>
              <a:rPr lang="en-US" altLang="zh-CN" sz="2800" b="1">
                <a:solidFill>
                  <a:srgbClr val="FFFFCC"/>
                </a:solidFill>
                <a:latin typeface="Arial" panose="020B0604020202020204" pitchFamily="34" charset="0"/>
                <a:ea typeface="宋体" panose="02010600030101010101" pitchFamily="2" charset="-122"/>
              </a:rPr>
              <a:t>EXE</a:t>
            </a:r>
            <a:r>
              <a:rPr lang="zh-CN" altLang="en-US" sz="2800" b="1">
                <a:solidFill>
                  <a:srgbClr val="CCFFFF"/>
                </a:solidFill>
                <a:latin typeface="Arial" panose="020B0604020202020204" pitchFamily="34" charset="0"/>
                <a:ea typeface="宋体" panose="02010600030101010101" pitchFamily="2" charset="-122"/>
              </a:rPr>
              <a:t>级结束后，还在忙着</a:t>
            </a:r>
            <a:r>
              <a:rPr lang="zh-CN" altLang="en-US" sz="2800" b="1">
                <a:solidFill>
                  <a:srgbClr val="FFFFCC"/>
                </a:solidFill>
                <a:latin typeface="Arial" panose="020B0604020202020204" pitchFamily="34" charset="0"/>
                <a:ea typeface="宋体" panose="02010600030101010101" pitchFamily="2" charset="-122"/>
              </a:rPr>
              <a:t>访问存储器</a:t>
            </a:r>
            <a:r>
              <a:rPr lang="zh-CN" altLang="en-US" sz="2800" b="1">
                <a:solidFill>
                  <a:srgbClr val="CCFFFF"/>
                </a:solidFill>
                <a:latin typeface="Arial" panose="020B0604020202020204" pitchFamily="34" charset="0"/>
                <a:ea typeface="宋体" panose="02010600030101010101" pitchFamily="2" charset="-122"/>
              </a:rPr>
              <a:t>。在</a:t>
            </a:r>
            <a:r>
              <a:rPr lang="en-US" altLang="zh-CN" sz="2800" b="1">
                <a:solidFill>
                  <a:srgbClr val="FFCC00"/>
                </a:solidFill>
                <a:latin typeface="Arial" panose="020B0604020202020204" pitchFamily="34" charset="0"/>
                <a:ea typeface="宋体" panose="02010600030101010101" pitchFamily="2" charset="-122"/>
              </a:rPr>
              <a:t>MEM</a:t>
            </a:r>
            <a:r>
              <a:rPr lang="zh-CN" altLang="en-US" sz="2800" b="1">
                <a:solidFill>
                  <a:srgbClr val="CCFFFF"/>
                </a:solidFill>
                <a:latin typeface="Arial" panose="020B0604020202020204" pitchFamily="34" charset="0"/>
                <a:ea typeface="宋体" panose="02010600030101010101" pitchFamily="2" charset="-122"/>
              </a:rPr>
              <a:t>级结束后，</a:t>
            </a:r>
            <a:r>
              <a:rPr lang="zh-CN" altLang="en-US" sz="2800" b="1">
                <a:solidFill>
                  <a:srgbClr val="FFCC00"/>
                </a:solidFill>
                <a:latin typeface="Arial" panose="020B0604020202020204" pitchFamily="34" charset="0"/>
                <a:ea typeface="宋体" panose="02010600030101010101" pitchFamily="2" charset="-122"/>
              </a:rPr>
              <a:t>结果</a:t>
            </a:r>
            <a:r>
              <a:rPr lang="zh-CN" altLang="en-US" sz="2800" b="1">
                <a:solidFill>
                  <a:srgbClr val="CCFFFF"/>
                </a:solidFill>
                <a:latin typeface="Arial" panose="020B0604020202020204" pitchFamily="34" charset="0"/>
                <a:ea typeface="宋体" panose="02010600030101010101" pitchFamily="2" charset="-122"/>
              </a:rPr>
              <a:t>才出现在流水线寄存器</a:t>
            </a:r>
            <a:r>
              <a:rPr lang="en-US" altLang="zh-CN" sz="2800" b="1">
                <a:solidFill>
                  <a:srgbClr val="FFCC00"/>
                </a:solidFill>
                <a:latin typeface="Arial" panose="020B0604020202020204" pitchFamily="34" charset="0"/>
                <a:ea typeface="宋体" panose="02010600030101010101" pitchFamily="2" charset="-122"/>
              </a:rPr>
              <a:t>D</a:t>
            </a:r>
            <a:r>
              <a:rPr lang="zh-CN" altLang="en-US" sz="2800" b="1">
                <a:solidFill>
                  <a:srgbClr val="CCFFFF"/>
                </a:solidFill>
                <a:latin typeface="Arial" panose="020B0604020202020204" pitchFamily="34" charset="0"/>
                <a:ea typeface="宋体" panose="02010600030101010101" pitchFamily="2" charset="-122"/>
              </a:rPr>
              <a:t>中，见图</a:t>
            </a:r>
            <a:r>
              <a:rPr lang="en-US" altLang="en-US" sz="2800" b="1">
                <a:solidFill>
                  <a:srgbClr val="CCFFFF"/>
                </a:solidFill>
                <a:latin typeface="Arial" panose="020B0604020202020204" pitchFamily="34" charset="0"/>
                <a:ea typeface="宋体" panose="02010600030101010101" pitchFamily="2" charset="-122"/>
              </a:rPr>
              <a:t>3-3</a:t>
            </a:r>
            <a:r>
              <a:rPr lang="en-US" altLang="zh-CN" sz="2800" b="1">
                <a:solidFill>
                  <a:srgbClr val="CCFFFF"/>
                </a:solidFill>
                <a:latin typeface="Arial" panose="020B0604020202020204" pitchFamily="34" charset="0"/>
                <a:ea typeface="宋体" panose="02010600030101010101" pitchFamily="2" charset="-122"/>
              </a:rPr>
              <a:t>. 42</a:t>
            </a:r>
            <a:r>
              <a:rPr lang="zh-CN" altLang="en-US" sz="2800" b="1">
                <a:solidFill>
                  <a:srgbClr val="CCFFFF"/>
                </a:solidFill>
                <a:latin typeface="Arial" panose="020B0604020202020204" pitchFamily="34" charset="0"/>
                <a:ea typeface="宋体" panose="02010600030101010101" pitchFamily="2" charset="-122"/>
              </a:rPr>
              <a:t>。这时，即使</a:t>
            </a:r>
            <a:r>
              <a:rPr lang="zh-CN" altLang="en-US" sz="2800" b="1">
                <a:solidFill>
                  <a:srgbClr val="66FF33"/>
                </a:solidFill>
                <a:latin typeface="Arial" panose="020B0604020202020204" pitchFamily="34" charset="0"/>
                <a:ea typeface="宋体" panose="02010600030101010101" pitchFamily="2" charset="-122"/>
              </a:rPr>
              <a:t>使用内部前推技术也无法消除</a:t>
            </a:r>
            <a:r>
              <a:rPr lang="en-US" altLang="zh-CN" sz="2800" b="1">
                <a:solidFill>
                  <a:srgbClr val="66FF33"/>
                </a:solidFill>
                <a:latin typeface="Arial" panose="020B0604020202020204" pitchFamily="34" charset="0"/>
                <a:ea typeface="宋体" panose="02010600030101010101" pitchFamily="2" charset="-122"/>
              </a:rPr>
              <a:t>load</a:t>
            </a:r>
            <a:r>
              <a:rPr lang="zh-CN" altLang="en-US" sz="2800" b="1">
                <a:solidFill>
                  <a:srgbClr val="66FF33"/>
                </a:solidFill>
                <a:latin typeface="Arial" panose="020B0604020202020204" pitchFamily="34" charset="0"/>
                <a:ea typeface="宋体" panose="02010600030101010101" pitchFamily="2" charset="-122"/>
              </a:rPr>
              <a:t>指令与它的下一条相关指令之间的第一个“气泡”</a:t>
            </a:r>
            <a:r>
              <a:rPr lang="zh-CN" altLang="en-US" sz="2800" b="1">
                <a:solidFill>
                  <a:srgbClr val="CCFFFF"/>
                </a:solidFill>
                <a:latin typeface="Arial" panose="020B0604020202020204" pitchFamily="34" charset="0"/>
                <a:ea typeface="宋体" panose="02010600030101010101" pitchFamily="2" charset="-122"/>
              </a:rPr>
              <a:t>。</a:t>
            </a:r>
          </a:p>
        </p:txBody>
      </p:sp>
      <p:sp>
        <p:nvSpPr>
          <p:cNvPr id="83972" name="灯片编号占位符 4">
            <a:extLst>
              <a:ext uri="{FF2B5EF4-FFF2-40B4-BE49-F238E27FC236}">
                <a16:creationId xmlns:a16="http://schemas.microsoft.com/office/drawing/2014/main" id="{6C9438A7-4A7B-4388-8B4F-75FE65CE31A8}"/>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BC382F08-65D6-45D1-8DF0-3C00C4B1C651}" type="slidenum">
              <a:rPr lang="en-US" altLang="zh-CN">
                <a:solidFill>
                  <a:srgbClr val="FFFFFF"/>
                </a:solidFill>
                <a:ea typeface="宋体" panose="02010600030101010101" pitchFamily="2" charset="-122"/>
              </a:rPr>
              <a:pPr fontAlgn="base">
                <a:spcBef>
                  <a:spcPct val="0"/>
                </a:spcBef>
                <a:spcAft>
                  <a:spcPct val="0"/>
                </a:spcAft>
              </a:pPr>
              <a:t>415</a:t>
            </a:fld>
            <a:endParaRPr lang="en-US" altLang="zh-CN">
              <a:solidFill>
                <a:srgbClr val="FFFFFF"/>
              </a:solidFill>
              <a:ea typeface="宋体" panose="02010600030101010101" pitchFamily="2" charset="-122"/>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3" name="Text Box 3">
            <a:extLst>
              <a:ext uri="{FF2B5EF4-FFF2-40B4-BE49-F238E27FC236}">
                <a16:creationId xmlns:a16="http://schemas.microsoft.com/office/drawing/2014/main" id="{480230CE-06C7-4415-9167-144DA3CD8CBE}"/>
              </a:ext>
            </a:extLst>
          </p:cNvPr>
          <p:cNvSpPr txBox="1">
            <a:spLocks noChangeArrowheads="1"/>
          </p:cNvSpPr>
          <p:nvPr/>
        </p:nvSpPr>
        <p:spPr bwMode="auto">
          <a:xfrm>
            <a:off x="4008439" y="476251"/>
            <a:ext cx="3609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图</a:t>
            </a:r>
            <a:r>
              <a:rPr lang="en-US" altLang="en-US" sz="2000" b="1">
                <a:solidFill>
                  <a:srgbClr val="CCFFFF"/>
                </a:solidFill>
                <a:latin typeface="Arial" panose="020B0604020202020204" pitchFamily="34" charset="0"/>
                <a:ea typeface="宋体" panose="02010600030101010101" pitchFamily="2" charset="-122"/>
              </a:rPr>
              <a:t>3-3. </a:t>
            </a:r>
            <a:r>
              <a:rPr lang="en-US" altLang="zh-CN" sz="2000" b="1">
                <a:solidFill>
                  <a:srgbClr val="CCFFFF"/>
                </a:solidFill>
                <a:latin typeface="Arial" panose="020B0604020202020204" pitchFamily="34" charset="0"/>
                <a:ea typeface="宋体" panose="02010600030101010101" pitchFamily="2" charset="-122"/>
              </a:rPr>
              <a:t>42    </a:t>
            </a:r>
            <a:r>
              <a:rPr lang="zh-CN" altLang="en-US" sz="2000" b="1">
                <a:solidFill>
                  <a:srgbClr val="CCFFFF"/>
                </a:solidFill>
                <a:latin typeface="Arial" panose="020B0604020202020204" pitchFamily="34" charset="0"/>
                <a:ea typeface="宋体" panose="02010600030101010101" pitchFamily="2" charset="-122"/>
              </a:rPr>
              <a:t>与</a:t>
            </a:r>
            <a:r>
              <a:rPr lang="en-US" altLang="zh-CN" sz="2000" b="1">
                <a:solidFill>
                  <a:srgbClr val="CCFFFF"/>
                </a:solidFill>
                <a:latin typeface="Arial" panose="020B0604020202020204" pitchFamily="34" charset="0"/>
                <a:ea typeface="宋体" panose="02010600030101010101" pitchFamily="2" charset="-122"/>
              </a:rPr>
              <a:t>load</a:t>
            </a:r>
            <a:r>
              <a:rPr lang="zh-CN" altLang="en-US" sz="2000" b="1">
                <a:solidFill>
                  <a:srgbClr val="CCFFFF"/>
                </a:solidFill>
                <a:latin typeface="Arial" panose="020B0604020202020204" pitchFamily="34" charset="0"/>
                <a:ea typeface="宋体" panose="02010600030101010101" pitchFamily="2" charset="-122"/>
              </a:rPr>
              <a:t>指令相关</a:t>
            </a:r>
          </a:p>
        </p:txBody>
      </p:sp>
      <p:grpSp>
        <p:nvGrpSpPr>
          <p:cNvPr id="84994" name="Group 5">
            <a:extLst>
              <a:ext uri="{FF2B5EF4-FFF2-40B4-BE49-F238E27FC236}">
                <a16:creationId xmlns:a16="http://schemas.microsoft.com/office/drawing/2014/main" id="{0A3F7AFB-16F3-4A7C-BE39-8DE3C9E94B96}"/>
              </a:ext>
            </a:extLst>
          </p:cNvPr>
          <p:cNvGrpSpPr>
            <a:grpSpLocks/>
          </p:cNvGrpSpPr>
          <p:nvPr/>
        </p:nvGrpSpPr>
        <p:grpSpPr bwMode="auto">
          <a:xfrm>
            <a:off x="1676400" y="1219200"/>
            <a:ext cx="8763000" cy="5329238"/>
            <a:chOff x="96" y="768"/>
            <a:chExt cx="5520" cy="3357"/>
          </a:xfrm>
        </p:grpSpPr>
        <p:pic>
          <p:nvPicPr>
            <p:cNvPr id="84995" name="Picture 2" descr="42">
              <a:extLst>
                <a:ext uri="{FF2B5EF4-FFF2-40B4-BE49-F238E27FC236}">
                  <a16:creationId xmlns:a16="http://schemas.microsoft.com/office/drawing/2014/main" id="{B0B19D64-A611-4BC6-B8C2-E672A9F2A1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 y="768"/>
              <a:ext cx="5520" cy="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Line 4">
              <a:extLst>
                <a:ext uri="{FF2B5EF4-FFF2-40B4-BE49-F238E27FC236}">
                  <a16:creationId xmlns:a16="http://schemas.microsoft.com/office/drawing/2014/main" id="{54CBB118-04AB-43D7-9D46-B863951336F3}"/>
                </a:ext>
              </a:extLst>
            </p:cNvPr>
            <p:cNvSpPr>
              <a:spLocks noChangeShapeType="1"/>
            </p:cNvSpPr>
            <p:nvPr/>
          </p:nvSpPr>
          <p:spPr bwMode="auto">
            <a:xfrm flipH="1" flipV="1">
              <a:off x="864" y="1488"/>
              <a:ext cx="96" cy="43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84997" name="灯片编号占位符 5">
            <a:extLst>
              <a:ext uri="{FF2B5EF4-FFF2-40B4-BE49-F238E27FC236}">
                <a16:creationId xmlns:a16="http://schemas.microsoft.com/office/drawing/2014/main" id="{BC6F5B6A-6391-4929-BBF1-E71FB8F467E4}"/>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48BF1AFC-E1D5-4346-923C-5EA35DC6AB1A}" type="slidenum">
              <a:rPr lang="en-US" altLang="zh-CN">
                <a:solidFill>
                  <a:srgbClr val="FFFFFF"/>
                </a:solidFill>
                <a:ea typeface="宋体" panose="02010600030101010101" pitchFamily="2" charset="-122"/>
              </a:rPr>
              <a:pPr fontAlgn="base">
                <a:spcBef>
                  <a:spcPct val="0"/>
                </a:spcBef>
                <a:spcAft>
                  <a:spcPct val="0"/>
                </a:spcAft>
              </a:pPr>
              <a:t>416</a:t>
            </a:fld>
            <a:endParaRPr lang="en-US" altLang="zh-CN">
              <a:solidFill>
                <a:srgbClr val="FFFFFF"/>
              </a:solidFill>
              <a:ea typeface="宋体" panose="02010600030101010101" pitchFamily="2" charset="-122"/>
            </a:endParaRPr>
          </a:p>
        </p:txBody>
      </p:sp>
      <p:sp>
        <p:nvSpPr>
          <p:cNvPr id="7" name="椭圆 6">
            <a:extLst>
              <a:ext uri="{FF2B5EF4-FFF2-40B4-BE49-F238E27FC236}">
                <a16:creationId xmlns:a16="http://schemas.microsoft.com/office/drawing/2014/main" id="{69FFDDC2-AEFC-43D8-AEE3-84CDC2D9A6FD}"/>
              </a:ext>
            </a:extLst>
          </p:cNvPr>
          <p:cNvSpPr/>
          <p:nvPr/>
        </p:nvSpPr>
        <p:spPr>
          <a:xfrm>
            <a:off x="1828800" y="2895600"/>
            <a:ext cx="1752600" cy="533400"/>
          </a:xfrm>
          <a:prstGeom prst="ellipse">
            <a:avLst/>
          </a:prstGeom>
          <a:noFill/>
          <a:ln w="3175">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7" name="Text Box 2">
            <a:extLst>
              <a:ext uri="{FF2B5EF4-FFF2-40B4-BE49-F238E27FC236}">
                <a16:creationId xmlns:a16="http://schemas.microsoft.com/office/drawing/2014/main" id="{36F3A7E8-A3B1-426F-8E82-338B434DA5DA}"/>
              </a:ext>
            </a:extLst>
          </p:cNvPr>
          <p:cNvSpPr txBox="1"/>
          <p:nvPr/>
        </p:nvSpPr>
        <p:spPr>
          <a:xfrm>
            <a:off x="2027238" y="533401"/>
            <a:ext cx="8031162" cy="5794375"/>
          </a:xfrm>
          <a:prstGeom prst="rect">
            <a:avLst/>
          </a:prstGeom>
          <a:noFill/>
          <a:ln w="9525">
            <a:noFill/>
          </a:ln>
        </p:spPr>
        <p:txBody>
          <a:bodyPr>
            <a:spAutoFit/>
          </a:bodyPr>
          <a:lstStyle/>
          <a:p>
            <a:pPr fontAlgn="base">
              <a:lnSpc>
                <a:spcPct val="120000"/>
              </a:lnSpc>
              <a:spcBef>
                <a:spcPct val="0"/>
              </a:spcBef>
              <a:spcAft>
                <a:spcPct val="0"/>
              </a:spcAft>
            </a:pPr>
            <a:r>
              <a:rPr lang="zh-CN" altLang="en-US" sz="3200" b="1" noProof="1">
                <a:solidFill>
                  <a:srgbClr val="66FF33"/>
                </a:solidFill>
                <a:latin typeface="Arial" panose="020B0604020202020204" pitchFamily="34" charset="0"/>
                <a:ea typeface="宋体" panose="02010600030101010101" pitchFamily="2" charset="-122"/>
                <a:cs typeface="+mn-ea"/>
              </a:rPr>
              <a:t>解决</a:t>
            </a:r>
            <a:r>
              <a:rPr lang="en-US" altLang="zh-CN" sz="3200" b="1" noProof="1">
                <a:solidFill>
                  <a:srgbClr val="66FF33"/>
                </a:solidFill>
                <a:latin typeface="Arial" panose="020B0604020202020204" pitchFamily="34" charset="0"/>
                <a:ea typeface="宋体" panose="02010600030101010101" pitchFamily="2" charset="-122"/>
                <a:cs typeface="+mn-ea"/>
              </a:rPr>
              <a:t>load</a:t>
            </a:r>
            <a:r>
              <a:rPr lang="zh-CN" altLang="en-US" sz="3200" b="1" noProof="1">
                <a:solidFill>
                  <a:srgbClr val="66FF33"/>
                </a:solidFill>
                <a:latin typeface="Arial" panose="020B0604020202020204" pitchFamily="34" charset="0"/>
                <a:ea typeface="宋体" panose="02010600030101010101" pitchFamily="2" charset="-122"/>
                <a:cs typeface="+mn-ea"/>
              </a:rPr>
              <a:t>相关的两种方法：</a:t>
            </a:r>
            <a:endParaRPr lang="zh-CN" altLang="en-US" sz="3200" b="1" noProof="1">
              <a:solidFill>
                <a:srgbClr val="66FF33"/>
              </a:solidFill>
              <a:latin typeface="Arial" panose="020B0604020202020204" pitchFamily="34" charset="0"/>
              <a:ea typeface="宋体" panose="02010600030101010101" pitchFamily="2" charset="-122"/>
            </a:endParaRPr>
          </a:p>
          <a:p>
            <a:pPr marL="457200" indent="-457200" fontAlgn="base">
              <a:lnSpc>
                <a:spcPct val="120000"/>
              </a:lnSpc>
              <a:spcBef>
                <a:spcPct val="0"/>
              </a:spcBef>
              <a:spcAft>
                <a:spcPct val="0"/>
              </a:spcAft>
              <a:buFont typeface="Wingdings" panose="05000000000000000000" charset="0"/>
              <a:buChar char="Ø"/>
            </a:pPr>
            <a:r>
              <a:rPr lang="zh-CN" altLang="en-US" sz="2800" b="1" noProof="1">
                <a:solidFill>
                  <a:srgbClr val="CCFFFF"/>
                </a:solidFill>
                <a:latin typeface="Arial" panose="020B0604020202020204" pitchFamily="34" charset="0"/>
                <a:ea typeface="宋体" panose="02010600030101010101" pitchFamily="2" charset="-122"/>
                <a:cs typeface="+mn-ea"/>
              </a:rPr>
              <a:t> 软件方法：由</a:t>
            </a:r>
            <a:r>
              <a:rPr lang="zh-CN" altLang="en-US" sz="2800" b="1" noProof="1">
                <a:solidFill>
                  <a:srgbClr val="FFCC00"/>
                </a:solidFill>
                <a:latin typeface="Arial" panose="020B0604020202020204" pitchFamily="34" charset="0"/>
                <a:ea typeface="宋体" panose="02010600030101010101" pitchFamily="2" charset="-122"/>
                <a:cs typeface="+mn-ea"/>
              </a:rPr>
              <a:t>编译器</a:t>
            </a:r>
            <a:r>
              <a:rPr lang="zh-CN" altLang="en-US" sz="2800" b="1" noProof="1">
                <a:solidFill>
                  <a:srgbClr val="CCFFFF"/>
                </a:solidFill>
                <a:latin typeface="Arial" panose="020B0604020202020204" pitchFamily="34" charset="0"/>
                <a:ea typeface="宋体" panose="02010600030101010101" pitchFamily="2" charset="-122"/>
                <a:cs typeface="+mn-ea"/>
              </a:rPr>
              <a:t>处理</a:t>
            </a:r>
            <a:r>
              <a:rPr lang="en-US" altLang="x-none" sz="2800" b="1" noProof="1">
                <a:solidFill>
                  <a:srgbClr val="CCFFFF"/>
                </a:solidFill>
                <a:latin typeface="Arial" panose="020B0604020202020204" pitchFamily="34" charset="0"/>
                <a:ea typeface="宋体" panose="02010600030101010101" pitchFamily="2" charset="-122"/>
                <a:cs typeface="+mn-ea"/>
              </a:rPr>
              <a:t>。当一条指令与它上面的</a:t>
            </a:r>
            <a:r>
              <a:rPr lang="en-US" altLang="zh-CN" sz="2800" b="1" noProof="1">
                <a:solidFill>
                  <a:srgbClr val="CCFFFF"/>
                </a:solidFill>
                <a:latin typeface="Arial" panose="020B0604020202020204" pitchFamily="34" charset="0"/>
                <a:ea typeface="宋体" panose="02010600030101010101" pitchFamily="2" charset="-122"/>
                <a:cs typeface="+mn-ea"/>
              </a:rPr>
              <a:t>lo</a:t>
            </a:r>
            <a:r>
              <a:rPr lang="zh-CN" altLang="en-US" sz="2800" b="1" noProof="1">
                <a:solidFill>
                  <a:srgbClr val="CCFFFF"/>
                </a:solidFill>
                <a:latin typeface="Arial" panose="020B0604020202020204" pitchFamily="34" charset="0"/>
                <a:ea typeface="宋体" panose="02010600030101010101" pitchFamily="2" charset="-122"/>
                <a:cs typeface="+mn-ea"/>
              </a:rPr>
              <a:t>ad指令数据相关时，在它们中间</a:t>
            </a:r>
            <a:r>
              <a:rPr lang="zh-CN" altLang="en-US" sz="2800" b="1" noProof="1">
                <a:solidFill>
                  <a:srgbClr val="FFFF00"/>
                </a:solidFill>
                <a:latin typeface="Arial" panose="020B0604020202020204" pitchFamily="34" charset="0"/>
                <a:ea typeface="宋体" panose="02010600030101010101" pitchFamily="2" charset="-122"/>
                <a:cs typeface="+mn-ea"/>
              </a:rPr>
              <a:t>插入两条nop指令</a:t>
            </a:r>
            <a:r>
              <a:rPr lang="zh-CN" altLang="en-US" sz="2800" b="1" noProof="1">
                <a:solidFill>
                  <a:srgbClr val="CCFFFF"/>
                </a:solidFill>
                <a:latin typeface="Arial" panose="020B0604020202020204" pitchFamily="34" charset="0"/>
                <a:ea typeface="宋体" panose="02010600030101010101" pitchFamily="2" charset="-122"/>
                <a:cs typeface="+mn-ea"/>
              </a:rPr>
              <a:t>，然后优化，用两条不相关的指令替换两条nop指令。替换一条是一条，替换不掉就保留</a:t>
            </a:r>
            <a:r>
              <a:rPr lang="en-US" altLang="zh-CN" sz="2800" b="1" noProof="1">
                <a:solidFill>
                  <a:srgbClr val="CCFFFF"/>
                </a:solidFill>
                <a:latin typeface="Arial" panose="020B0604020202020204" pitchFamily="34" charset="0"/>
                <a:ea typeface="宋体" panose="02010600030101010101" pitchFamily="2" charset="-122"/>
                <a:cs typeface="+mn-ea"/>
              </a:rPr>
              <a:t>nop</a:t>
            </a:r>
            <a:r>
              <a:rPr lang="zh-CN" altLang="en-US" sz="2800" b="1" noProof="1">
                <a:solidFill>
                  <a:srgbClr val="CCFFFF"/>
                </a:solidFill>
                <a:latin typeface="Arial" panose="020B0604020202020204" pitchFamily="34" charset="0"/>
                <a:ea typeface="宋体" panose="02010600030101010101" pitchFamily="2" charset="-122"/>
                <a:cs typeface="+mn-ea"/>
              </a:rPr>
              <a:t>指令。</a:t>
            </a:r>
            <a:endParaRPr lang="zh-CN" altLang="en-US" sz="2800" b="1" noProof="1">
              <a:solidFill>
                <a:srgbClr val="CCFFFF"/>
              </a:solidFill>
              <a:latin typeface="Arial" panose="020B0604020202020204" pitchFamily="34" charset="0"/>
              <a:ea typeface="宋体" panose="02010600030101010101" pitchFamily="2" charset="-122"/>
            </a:endParaRPr>
          </a:p>
          <a:p>
            <a:pPr marL="457200" indent="-457200" fontAlgn="base">
              <a:lnSpc>
                <a:spcPct val="120000"/>
              </a:lnSpc>
              <a:spcBef>
                <a:spcPct val="0"/>
              </a:spcBef>
              <a:spcAft>
                <a:spcPct val="0"/>
              </a:spcAft>
              <a:buFont typeface="Wingdings" panose="05000000000000000000" charset="0"/>
              <a:buChar char="Ø"/>
            </a:pPr>
            <a:r>
              <a:rPr lang="zh-CN" altLang="en-US" sz="2800" b="1" noProof="1">
                <a:solidFill>
                  <a:srgbClr val="CCFFFF"/>
                </a:solidFill>
                <a:latin typeface="Arial" panose="020B0604020202020204" pitchFamily="34" charset="0"/>
                <a:ea typeface="宋体" panose="02010600030101010101" pitchFamily="2" charset="-122"/>
                <a:cs typeface="+mn-ea"/>
                <a:sym typeface="+mn-ea"/>
              </a:rPr>
              <a:t>硬件方法：由</a:t>
            </a:r>
            <a:r>
              <a:rPr lang="zh-CN" altLang="en-US" sz="2800" b="1" noProof="1">
                <a:solidFill>
                  <a:srgbClr val="FFCC00"/>
                </a:solidFill>
                <a:latin typeface="Arial" panose="020B0604020202020204" pitchFamily="34" charset="0"/>
                <a:ea typeface="宋体" panose="02010600030101010101" pitchFamily="2" charset="-122"/>
                <a:cs typeface="+mn-ea"/>
                <a:sym typeface="+mn-ea"/>
              </a:rPr>
              <a:t>硬件负责检测</a:t>
            </a:r>
            <a:r>
              <a:rPr lang="zh-CN" altLang="en-US" sz="2800" b="1" noProof="1">
                <a:solidFill>
                  <a:srgbClr val="CCFFFF"/>
                </a:solidFill>
                <a:latin typeface="Arial" panose="020B0604020202020204" pitchFamily="34" charset="0"/>
                <a:ea typeface="宋体" panose="02010600030101010101" pitchFamily="2" charset="-122"/>
                <a:cs typeface="+mn-ea"/>
                <a:sym typeface="+mn-ea"/>
              </a:rPr>
              <a:t>与</a:t>
            </a:r>
            <a:r>
              <a:rPr lang="en-US" altLang="zh-CN" sz="2800" b="1" noProof="1">
                <a:solidFill>
                  <a:srgbClr val="CCFFFF"/>
                </a:solidFill>
                <a:latin typeface="Arial" panose="020B0604020202020204" pitchFamily="34" charset="0"/>
                <a:ea typeface="宋体" panose="02010600030101010101" pitchFamily="2" charset="-122"/>
                <a:cs typeface="+mn-ea"/>
                <a:sym typeface="+mn-ea"/>
              </a:rPr>
              <a:t>load</a:t>
            </a:r>
            <a:r>
              <a:rPr lang="zh-CN" altLang="en-US" sz="2800" b="1" noProof="1">
                <a:solidFill>
                  <a:srgbClr val="CCFFFF"/>
                </a:solidFill>
                <a:latin typeface="Arial" panose="020B0604020202020204" pitchFamily="34" charset="0"/>
                <a:ea typeface="宋体" panose="02010600030101010101" pitchFamily="2" charset="-122"/>
                <a:cs typeface="+mn-ea"/>
                <a:sym typeface="+mn-ea"/>
              </a:rPr>
              <a:t>指令的相关性。采用</a:t>
            </a:r>
            <a:r>
              <a:rPr lang="zh-CN" altLang="en-US" sz="2800" b="1" noProof="1">
                <a:solidFill>
                  <a:srgbClr val="FFCC00"/>
                </a:solidFill>
                <a:latin typeface="Arial" panose="020B0604020202020204" pitchFamily="34" charset="0"/>
                <a:ea typeface="宋体" panose="02010600030101010101" pitchFamily="2" charset="-122"/>
                <a:cs typeface="+mn-ea"/>
                <a:sym typeface="+mn-ea"/>
              </a:rPr>
              <a:t>暂停流水线一个周期</a:t>
            </a:r>
            <a:r>
              <a:rPr lang="zh-CN" altLang="en-US" sz="2800" b="1" noProof="1">
                <a:solidFill>
                  <a:srgbClr val="CCFFFF"/>
                </a:solidFill>
                <a:latin typeface="Arial" panose="020B0604020202020204" pitchFamily="34" charset="0"/>
                <a:ea typeface="宋体" panose="02010600030101010101" pitchFamily="2" charset="-122"/>
                <a:cs typeface="+mn-ea"/>
                <a:sym typeface="+mn-ea"/>
              </a:rPr>
              <a:t>的方法消除第一个“气泡”。第二个“气泡”用</a:t>
            </a:r>
            <a:r>
              <a:rPr lang="zh-CN" altLang="en-US" sz="2800" b="1" noProof="1">
                <a:solidFill>
                  <a:srgbClr val="FFCC00"/>
                </a:solidFill>
                <a:latin typeface="Arial" panose="020B0604020202020204" pitchFamily="34" charset="0"/>
                <a:ea typeface="宋体" panose="02010600030101010101" pitchFamily="2" charset="-122"/>
                <a:cs typeface="+mn-ea"/>
                <a:sym typeface="+mn-ea"/>
              </a:rPr>
              <a:t>内部前推技术</a:t>
            </a:r>
            <a:r>
              <a:rPr lang="zh-CN" altLang="en-US" sz="2800" b="1" noProof="1">
                <a:solidFill>
                  <a:srgbClr val="CCFFFF"/>
                </a:solidFill>
                <a:latin typeface="Arial" panose="020B0604020202020204" pitchFamily="34" charset="0"/>
                <a:ea typeface="宋体" panose="02010600030101010101" pitchFamily="2" charset="-122"/>
                <a:cs typeface="+mn-ea"/>
                <a:sym typeface="+mn-ea"/>
              </a:rPr>
              <a:t>加以消除。</a:t>
            </a:r>
            <a:endParaRPr lang="zh-CN" altLang="en-US" sz="2800" b="1" noProof="1">
              <a:solidFill>
                <a:srgbClr val="CCFFFF"/>
              </a:solidFill>
              <a:latin typeface="Arial" panose="020B0604020202020204" pitchFamily="34" charset="0"/>
              <a:ea typeface="宋体" panose="02010600030101010101" pitchFamily="2" charset="-122"/>
            </a:endParaRPr>
          </a:p>
          <a:p>
            <a:pPr marL="457200" indent="-457200" fontAlgn="base">
              <a:lnSpc>
                <a:spcPct val="120000"/>
              </a:lnSpc>
              <a:spcBef>
                <a:spcPct val="0"/>
              </a:spcBef>
              <a:spcAft>
                <a:spcPct val="0"/>
              </a:spcAft>
              <a:buFont typeface="Wingdings" panose="05000000000000000000" charset="0"/>
              <a:buChar char="Ø"/>
            </a:pPr>
            <a:endParaRPr lang="zh-CN" altLang="en-US" sz="2800" b="1" noProof="1">
              <a:solidFill>
                <a:srgbClr val="CCFFFF"/>
              </a:solidFill>
              <a:latin typeface="Arial" panose="020B0604020202020204" pitchFamily="34" charset="0"/>
              <a:ea typeface="宋体" panose="02010600030101010101" pitchFamily="2" charset="-122"/>
            </a:endParaRPr>
          </a:p>
        </p:txBody>
      </p:sp>
      <p:sp>
        <p:nvSpPr>
          <p:cNvPr id="86018" name="灯片编号占位符 3">
            <a:extLst>
              <a:ext uri="{FF2B5EF4-FFF2-40B4-BE49-F238E27FC236}">
                <a16:creationId xmlns:a16="http://schemas.microsoft.com/office/drawing/2014/main" id="{BD591047-99C6-462D-BA70-FD4ED8C58602}"/>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EA8BE274-0515-4F0F-A60E-0DA51FF52438}" type="slidenum">
              <a:rPr lang="en-US" altLang="zh-CN">
                <a:solidFill>
                  <a:srgbClr val="FFFFFF"/>
                </a:solidFill>
                <a:ea typeface="宋体" panose="02010600030101010101" pitchFamily="2" charset="-122"/>
              </a:rPr>
              <a:pPr fontAlgn="base">
                <a:spcBef>
                  <a:spcPct val="0"/>
                </a:spcBef>
                <a:spcAft>
                  <a:spcPct val="0"/>
                </a:spcAft>
              </a:pPr>
              <a:t>417</a:t>
            </a:fld>
            <a:endParaRPr lang="en-US" altLang="zh-CN">
              <a:solidFill>
                <a:srgbClr val="FFFFFF"/>
              </a:solidFill>
              <a:ea typeface="宋体" panose="02010600030101010101" pitchFamily="2" charset="-122"/>
            </a:endParaRP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1" name="Text Box 3">
            <a:extLst>
              <a:ext uri="{FF2B5EF4-FFF2-40B4-BE49-F238E27FC236}">
                <a16:creationId xmlns:a16="http://schemas.microsoft.com/office/drawing/2014/main" id="{1FD74AA2-750D-4FB9-8DA0-B7914B52B2AA}"/>
              </a:ext>
            </a:extLst>
          </p:cNvPr>
          <p:cNvSpPr txBox="1">
            <a:spLocks noChangeArrowheads="1"/>
          </p:cNvSpPr>
          <p:nvPr/>
        </p:nvSpPr>
        <p:spPr bwMode="auto">
          <a:xfrm>
            <a:off x="4008439" y="476251"/>
            <a:ext cx="3609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前图</a:t>
            </a:r>
            <a:r>
              <a:rPr lang="en-US" altLang="en-US" sz="2000" b="1">
                <a:solidFill>
                  <a:srgbClr val="CCFFFF"/>
                </a:solidFill>
                <a:latin typeface="Arial" panose="020B0604020202020204" pitchFamily="34" charset="0"/>
                <a:ea typeface="宋体" panose="02010600030101010101" pitchFamily="2" charset="-122"/>
              </a:rPr>
              <a:t>3-3. </a:t>
            </a:r>
            <a:r>
              <a:rPr lang="en-US" altLang="zh-CN" sz="2000" b="1">
                <a:solidFill>
                  <a:srgbClr val="CCFFFF"/>
                </a:solidFill>
                <a:latin typeface="Arial" panose="020B0604020202020204" pitchFamily="34" charset="0"/>
                <a:ea typeface="宋体" panose="02010600030101010101" pitchFamily="2" charset="-122"/>
              </a:rPr>
              <a:t>42    </a:t>
            </a:r>
            <a:r>
              <a:rPr lang="zh-CN" altLang="en-US" sz="2000" b="1">
                <a:solidFill>
                  <a:srgbClr val="CCFFFF"/>
                </a:solidFill>
                <a:latin typeface="Arial" panose="020B0604020202020204" pitchFamily="34" charset="0"/>
                <a:ea typeface="宋体" panose="02010600030101010101" pitchFamily="2" charset="-122"/>
              </a:rPr>
              <a:t>与</a:t>
            </a:r>
            <a:r>
              <a:rPr lang="en-US" altLang="zh-CN" sz="2000" b="1">
                <a:solidFill>
                  <a:srgbClr val="CCFFFF"/>
                </a:solidFill>
                <a:latin typeface="Arial" panose="020B0604020202020204" pitchFamily="34" charset="0"/>
                <a:ea typeface="宋体" panose="02010600030101010101" pitchFamily="2" charset="-122"/>
              </a:rPr>
              <a:t>load</a:t>
            </a:r>
            <a:r>
              <a:rPr lang="zh-CN" altLang="en-US" sz="2000" b="1">
                <a:solidFill>
                  <a:srgbClr val="CCFFFF"/>
                </a:solidFill>
                <a:latin typeface="Arial" panose="020B0604020202020204" pitchFamily="34" charset="0"/>
                <a:ea typeface="宋体" panose="02010600030101010101" pitchFamily="2" charset="-122"/>
              </a:rPr>
              <a:t>指令相关</a:t>
            </a:r>
          </a:p>
        </p:txBody>
      </p:sp>
      <p:grpSp>
        <p:nvGrpSpPr>
          <p:cNvPr id="87042" name="Group 4">
            <a:extLst>
              <a:ext uri="{FF2B5EF4-FFF2-40B4-BE49-F238E27FC236}">
                <a16:creationId xmlns:a16="http://schemas.microsoft.com/office/drawing/2014/main" id="{E0FCDE64-54A5-4D37-AF7C-EA8CF35AE8D4}"/>
              </a:ext>
            </a:extLst>
          </p:cNvPr>
          <p:cNvGrpSpPr>
            <a:grpSpLocks/>
          </p:cNvGrpSpPr>
          <p:nvPr/>
        </p:nvGrpSpPr>
        <p:grpSpPr bwMode="auto">
          <a:xfrm>
            <a:off x="1676400" y="1219200"/>
            <a:ext cx="8763000" cy="5329238"/>
            <a:chOff x="96" y="768"/>
            <a:chExt cx="5520" cy="3357"/>
          </a:xfrm>
        </p:grpSpPr>
        <p:pic>
          <p:nvPicPr>
            <p:cNvPr id="87043" name="Picture 5" descr="42">
              <a:extLst>
                <a:ext uri="{FF2B5EF4-FFF2-40B4-BE49-F238E27FC236}">
                  <a16:creationId xmlns:a16="http://schemas.microsoft.com/office/drawing/2014/main" id="{EBF302DB-A390-4663-A36E-4762523154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 y="768"/>
              <a:ext cx="5520" cy="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Line 6">
              <a:extLst>
                <a:ext uri="{FF2B5EF4-FFF2-40B4-BE49-F238E27FC236}">
                  <a16:creationId xmlns:a16="http://schemas.microsoft.com/office/drawing/2014/main" id="{A3D113E9-7854-45EA-A19B-EB247928C32C}"/>
                </a:ext>
              </a:extLst>
            </p:cNvPr>
            <p:cNvSpPr>
              <a:spLocks noChangeShapeType="1"/>
            </p:cNvSpPr>
            <p:nvPr/>
          </p:nvSpPr>
          <p:spPr bwMode="auto">
            <a:xfrm flipH="1" flipV="1">
              <a:off x="864" y="1488"/>
              <a:ext cx="96" cy="43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87045" name="灯片编号占位符 5">
            <a:extLst>
              <a:ext uri="{FF2B5EF4-FFF2-40B4-BE49-F238E27FC236}">
                <a16:creationId xmlns:a16="http://schemas.microsoft.com/office/drawing/2014/main" id="{3875B9D5-3E3C-4B22-976F-2C6E33EA2FE3}"/>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5379B848-9323-4A5B-918F-32213333279E}" type="slidenum">
              <a:rPr lang="en-US" altLang="zh-CN">
                <a:solidFill>
                  <a:srgbClr val="FFFFFF"/>
                </a:solidFill>
                <a:ea typeface="宋体" panose="02010600030101010101" pitchFamily="2" charset="-122"/>
              </a:rPr>
              <a:pPr fontAlgn="base">
                <a:spcBef>
                  <a:spcPct val="0"/>
                </a:spcBef>
                <a:spcAft>
                  <a:spcPct val="0"/>
                </a:spcAft>
              </a:pPr>
              <a:t>418</a:t>
            </a:fld>
            <a:endParaRPr lang="en-US" altLang="zh-CN">
              <a:solidFill>
                <a:srgbClr val="FFFFFF"/>
              </a:solidFill>
              <a:ea typeface="宋体" panose="02010600030101010101" pitchFamily="2" charset="-122"/>
            </a:endParaRP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8065" name="Group 17">
            <a:extLst>
              <a:ext uri="{FF2B5EF4-FFF2-40B4-BE49-F238E27FC236}">
                <a16:creationId xmlns:a16="http://schemas.microsoft.com/office/drawing/2014/main" id="{6FBE0EF4-D981-422C-A37F-4E1AA507856D}"/>
              </a:ext>
            </a:extLst>
          </p:cNvPr>
          <p:cNvGrpSpPr>
            <a:grpSpLocks/>
          </p:cNvGrpSpPr>
          <p:nvPr/>
        </p:nvGrpSpPr>
        <p:grpSpPr bwMode="auto">
          <a:xfrm>
            <a:off x="3733800" y="990600"/>
            <a:ext cx="6934200" cy="3048000"/>
            <a:chOff x="384" y="672"/>
            <a:chExt cx="4368" cy="1920"/>
          </a:xfrm>
        </p:grpSpPr>
        <p:pic>
          <p:nvPicPr>
            <p:cNvPr id="88066" name="Picture 4">
              <a:extLst>
                <a:ext uri="{FF2B5EF4-FFF2-40B4-BE49-F238E27FC236}">
                  <a16:creationId xmlns:a16="http://schemas.microsoft.com/office/drawing/2014/main" id="{C036BFB7-747A-40AC-9BD1-BB051FFAEA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84" r="17796" b="13043"/>
            <a:stretch>
              <a:fillRect/>
            </a:stretch>
          </p:blipFill>
          <p:spPr bwMode="auto">
            <a:xfrm>
              <a:off x="384" y="672"/>
              <a:ext cx="4368"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Text Box 5">
              <a:extLst>
                <a:ext uri="{FF2B5EF4-FFF2-40B4-BE49-F238E27FC236}">
                  <a16:creationId xmlns:a16="http://schemas.microsoft.com/office/drawing/2014/main" id="{2923ACD3-0315-45C3-8F66-7583B1D0A984}"/>
                </a:ext>
              </a:extLst>
            </p:cNvPr>
            <p:cNvSpPr txBox="1">
              <a:spLocks noChangeArrowheads="1"/>
            </p:cNvSpPr>
            <p:nvPr/>
          </p:nvSpPr>
          <p:spPr bwMode="auto">
            <a:xfrm>
              <a:off x="1056" y="1781"/>
              <a:ext cx="384" cy="17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200" b="1">
                  <a:solidFill>
                    <a:srgbClr val="000514"/>
                  </a:solidFill>
                  <a:latin typeface="Garamond" panose="02020404030301010803" pitchFamily="18" charset="0"/>
                  <a:ea typeface="宋体" panose="02010600030101010101" pitchFamily="2" charset="-122"/>
                </a:rPr>
                <a:t>r3,100</a:t>
              </a:r>
            </a:p>
          </p:txBody>
        </p:sp>
        <p:sp>
          <p:nvSpPr>
            <p:cNvPr id="88068" name="Text Box 6">
              <a:extLst>
                <a:ext uri="{FF2B5EF4-FFF2-40B4-BE49-F238E27FC236}">
                  <a16:creationId xmlns:a16="http://schemas.microsoft.com/office/drawing/2014/main" id="{AB549715-86D8-4685-A899-6EB3B1ECBACA}"/>
                </a:ext>
              </a:extLst>
            </p:cNvPr>
            <p:cNvSpPr txBox="1">
              <a:spLocks noChangeArrowheads="1"/>
            </p:cNvSpPr>
            <p:nvPr/>
          </p:nvSpPr>
          <p:spPr bwMode="auto">
            <a:xfrm>
              <a:off x="2640" y="1781"/>
              <a:ext cx="336" cy="21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600" b="1">
                  <a:solidFill>
                    <a:srgbClr val="000514"/>
                  </a:solidFill>
                  <a:latin typeface="Garamond" panose="02020404030301010803" pitchFamily="18" charset="0"/>
                  <a:ea typeface="宋体" panose="02010600030101010101" pitchFamily="2" charset="-122"/>
                </a:rPr>
                <a:t>r1</a:t>
              </a:r>
            </a:p>
          </p:txBody>
        </p:sp>
        <p:sp>
          <p:nvSpPr>
            <p:cNvPr id="88069" name="Text Box 7">
              <a:extLst>
                <a:ext uri="{FF2B5EF4-FFF2-40B4-BE49-F238E27FC236}">
                  <a16:creationId xmlns:a16="http://schemas.microsoft.com/office/drawing/2014/main" id="{6C0D5C0A-123D-4001-A1D5-72A984B0366F}"/>
                </a:ext>
              </a:extLst>
            </p:cNvPr>
            <p:cNvSpPr txBox="1">
              <a:spLocks noChangeArrowheads="1"/>
            </p:cNvSpPr>
            <p:nvPr/>
          </p:nvSpPr>
          <p:spPr bwMode="auto">
            <a:xfrm>
              <a:off x="1104" y="2037"/>
              <a:ext cx="384" cy="21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600" b="1">
                  <a:solidFill>
                    <a:srgbClr val="000514"/>
                  </a:solidFill>
                  <a:latin typeface="Garamond" panose="02020404030301010803" pitchFamily="18" charset="0"/>
                  <a:ea typeface="宋体" panose="02010600030101010101" pitchFamily="2" charset="-122"/>
                </a:rPr>
                <a:t>sub</a:t>
              </a:r>
            </a:p>
          </p:txBody>
        </p:sp>
        <p:sp>
          <p:nvSpPr>
            <p:cNvPr id="88070" name="Text Box 8">
              <a:extLst>
                <a:ext uri="{FF2B5EF4-FFF2-40B4-BE49-F238E27FC236}">
                  <a16:creationId xmlns:a16="http://schemas.microsoft.com/office/drawing/2014/main" id="{EFF6C59C-B768-4C49-A1F0-48B0998324C3}"/>
                </a:ext>
              </a:extLst>
            </p:cNvPr>
            <p:cNvSpPr txBox="1">
              <a:spLocks noChangeArrowheads="1"/>
            </p:cNvSpPr>
            <p:nvPr/>
          </p:nvSpPr>
          <p:spPr bwMode="auto">
            <a:xfrm>
              <a:off x="2064" y="2037"/>
              <a:ext cx="480" cy="21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600" b="1">
                  <a:solidFill>
                    <a:srgbClr val="000514"/>
                  </a:solidFill>
                  <a:latin typeface="Garamond" panose="02020404030301010803" pitchFamily="18" charset="0"/>
                  <a:ea typeface="宋体" panose="02010600030101010101" pitchFamily="2" charset="-122"/>
                </a:rPr>
                <a:t>r1,r5</a:t>
              </a:r>
            </a:p>
          </p:txBody>
        </p:sp>
        <p:sp>
          <p:nvSpPr>
            <p:cNvPr id="88071" name="Text Box 9">
              <a:extLst>
                <a:ext uri="{FF2B5EF4-FFF2-40B4-BE49-F238E27FC236}">
                  <a16:creationId xmlns:a16="http://schemas.microsoft.com/office/drawing/2014/main" id="{0359CB92-5D1C-43E2-A4C6-AC8DF1ED4523}"/>
                </a:ext>
              </a:extLst>
            </p:cNvPr>
            <p:cNvSpPr txBox="1">
              <a:spLocks noChangeArrowheads="1"/>
            </p:cNvSpPr>
            <p:nvPr/>
          </p:nvSpPr>
          <p:spPr bwMode="auto">
            <a:xfrm>
              <a:off x="2592" y="2293"/>
              <a:ext cx="480" cy="21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600" b="1">
                  <a:solidFill>
                    <a:srgbClr val="000514"/>
                  </a:solidFill>
                  <a:latin typeface="Garamond" panose="02020404030301010803" pitchFamily="18" charset="0"/>
                  <a:ea typeface="宋体" panose="02010600030101010101" pitchFamily="2" charset="-122"/>
                </a:rPr>
                <a:t>r7,r1</a:t>
              </a:r>
            </a:p>
          </p:txBody>
        </p:sp>
        <p:sp>
          <p:nvSpPr>
            <p:cNvPr id="88072" name="Text Box 10">
              <a:extLst>
                <a:ext uri="{FF2B5EF4-FFF2-40B4-BE49-F238E27FC236}">
                  <a16:creationId xmlns:a16="http://schemas.microsoft.com/office/drawing/2014/main" id="{ECF2F622-7D53-46AE-896E-26928EBAA997}"/>
                </a:ext>
              </a:extLst>
            </p:cNvPr>
            <p:cNvSpPr txBox="1">
              <a:spLocks noChangeArrowheads="1"/>
            </p:cNvSpPr>
            <p:nvPr/>
          </p:nvSpPr>
          <p:spPr bwMode="auto">
            <a:xfrm>
              <a:off x="4176" y="2293"/>
              <a:ext cx="384" cy="21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600" b="1">
                  <a:solidFill>
                    <a:srgbClr val="000514"/>
                  </a:solidFill>
                  <a:latin typeface="Garamond" panose="02020404030301010803" pitchFamily="18" charset="0"/>
                  <a:ea typeface="宋体" panose="02010600030101010101" pitchFamily="2" charset="-122"/>
                </a:rPr>
                <a:t>r6</a:t>
              </a:r>
            </a:p>
          </p:txBody>
        </p:sp>
      </p:grpSp>
      <p:sp>
        <p:nvSpPr>
          <p:cNvPr id="88073" name="Text Box 16">
            <a:extLst>
              <a:ext uri="{FF2B5EF4-FFF2-40B4-BE49-F238E27FC236}">
                <a16:creationId xmlns:a16="http://schemas.microsoft.com/office/drawing/2014/main" id="{028FB3CA-DB58-4BB7-9939-A59CE59E2889}"/>
              </a:ext>
            </a:extLst>
          </p:cNvPr>
          <p:cNvSpPr txBox="1">
            <a:spLocks noChangeArrowheads="1"/>
          </p:cNvSpPr>
          <p:nvPr/>
        </p:nvSpPr>
        <p:spPr bwMode="auto">
          <a:xfrm>
            <a:off x="3421063" y="317500"/>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400" b="1">
                <a:solidFill>
                  <a:srgbClr val="66FF33"/>
                </a:solidFill>
                <a:latin typeface="Garamond" panose="02020404030301010803" pitchFamily="18" charset="0"/>
                <a:ea typeface="宋体" panose="02010600030101010101" pitchFamily="2" charset="-122"/>
              </a:rPr>
              <a:t>暂停流水线与数据前推解决</a:t>
            </a:r>
            <a:r>
              <a:rPr lang="en-US" altLang="zh-CN" sz="2400" b="1">
                <a:solidFill>
                  <a:srgbClr val="66FF33"/>
                </a:solidFill>
                <a:latin typeface="Garamond" panose="02020404030301010803" pitchFamily="18" charset="0"/>
                <a:ea typeface="宋体" panose="02010600030101010101" pitchFamily="2" charset="-122"/>
              </a:rPr>
              <a:t>Load</a:t>
            </a:r>
            <a:r>
              <a:rPr lang="zh-CN" altLang="en-US" sz="2400" b="1">
                <a:solidFill>
                  <a:srgbClr val="66FF33"/>
                </a:solidFill>
                <a:latin typeface="Garamond" panose="02020404030301010803" pitchFamily="18" charset="0"/>
                <a:ea typeface="宋体" panose="02010600030101010101" pitchFamily="2" charset="-122"/>
              </a:rPr>
              <a:t>相关</a:t>
            </a:r>
          </a:p>
        </p:txBody>
      </p:sp>
      <p:sp>
        <p:nvSpPr>
          <p:cNvPr id="88074" name="Text Box 18">
            <a:extLst>
              <a:ext uri="{FF2B5EF4-FFF2-40B4-BE49-F238E27FC236}">
                <a16:creationId xmlns:a16="http://schemas.microsoft.com/office/drawing/2014/main" id="{B5B4862A-7749-416E-BCB9-9F330C632B30}"/>
              </a:ext>
            </a:extLst>
          </p:cNvPr>
          <p:cNvSpPr txBox="1">
            <a:spLocks noChangeArrowheads="1"/>
          </p:cNvSpPr>
          <p:nvPr/>
        </p:nvSpPr>
        <p:spPr bwMode="auto">
          <a:xfrm>
            <a:off x="2209800" y="5592763"/>
            <a:ext cx="152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endParaRPr lang="zh-CN" altLang="zh-CN">
              <a:solidFill>
                <a:srgbClr val="66FFFF"/>
              </a:solidFill>
              <a:latin typeface="Garamond" panose="02020404030301010803" pitchFamily="18" charset="0"/>
              <a:ea typeface="宋体" panose="02010600030101010101" pitchFamily="2" charset="-122"/>
            </a:endParaRPr>
          </a:p>
        </p:txBody>
      </p:sp>
      <p:sp>
        <p:nvSpPr>
          <p:cNvPr id="88075" name="Text Box 19">
            <a:extLst>
              <a:ext uri="{FF2B5EF4-FFF2-40B4-BE49-F238E27FC236}">
                <a16:creationId xmlns:a16="http://schemas.microsoft.com/office/drawing/2014/main" id="{E49BFE22-4652-4428-9064-7461F679F8B0}"/>
              </a:ext>
            </a:extLst>
          </p:cNvPr>
          <p:cNvSpPr txBox="1">
            <a:spLocks noChangeArrowheads="1"/>
          </p:cNvSpPr>
          <p:nvPr/>
        </p:nvSpPr>
        <p:spPr bwMode="auto">
          <a:xfrm>
            <a:off x="1905000" y="2743200"/>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FFFF"/>
                </a:solidFill>
                <a:latin typeface="Garamond" panose="02020404030301010803" pitchFamily="18" charset="0"/>
                <a:ea typeface="宋体" panose="02010600030101010101" pitchFamily="2" charset="-122"/>
              </a:rPr>
              <a:t>load  r1, 100(r3)</a:t>
            </a:r>
          </a:p>
          <a:p>
            <a:pPr fontAlgn="base">
              <a:spcBef>
                <a:spcPct val="50000"/>
              </a:spcBef>
              <a:spcAft>
                <a:spcPct val="0"/>
              </a:spcAft>
            </a:pPr>
            <a:r>
              <a:rPr lang="en-US" altLang="zh-CN" b="1">
                <a:solidFill>
                  <a:srgbClr val="FFFFFF"/>
                </a:solidFill>
                <a:latin typeface="Garamond" panose="02020404030301010803" pitchFamily="18" charset="0"/>
                <a:ea typeface="宋体" panose="02010600030101010101" pitchFamily="2" charset="-122"/>
              </a:rPr>
              <a:t>sub   r4, r1, r5 </a:t>
            </a:r>
          </a:p>
          <a:p>
            <a:pPr fontAlgn="base">
              <a:spcBef>
                <a:spcPct val="50000"/>
              </a:spcBef>
              <a:spcAft>
                <a:spcPct val="0"/>
              </a:spcAft>
            </a:pPr>
            <a:r>
              <a:rPr lang="en-US" altLang="zh-CN" b="1">
                <a:solidFill>
                  <a:srgbClr val="FFFFFF"/>
                </a:solidFill>
                <a:latin typeface="Garamond" panose="02020404030301010803" pitchFamily="18" charset="0"/>
                <a:ea typeface="宋体" panose="02010600030101010101" pitchFamily="2" charset="-122"/>
              </a:rPr>
              <a:t>and  r6, r7, r1</a:t>
            </a:r>
          </a:p>
          <a:p>
            <a:pPr fontAlgn="base">
              <a:spcBef>
                <a:spcPct val="50000"/>
              </a:spcBef>
              <a:spcAft>
                <a:spcPct val="0"/>
              </a:spcAft>
            </a:pPr>
            <a:endParaRPr lang="en-US" altLang="zh-CN" b="1">
              <a:solidFill>
                <a:srgbClr val="FFFFFF"/>
              </a:solidFill>
              <a:latin typeface="Garamond" panose="02020404030301010803" pitchFamily="18" charset="0"/>
              <a:ea typeface="宋体" panose="02010600030101010101" pitchFamily="2" charset="-122"/>
            </a:endParaRPr>
          </a:p>
        </p:txBody>
      </p:sp>
      <p:sp>
        <p:nvSpPr>
          <p:cNvPr id="88076" name="Line 20">
            <a:extLst>
              <a:ext uri="{FF2B5EF4-FFF2-40B4-BE49-F238E27FC236}">
                <a16:creationId xmlns:a16="http://schemas.microsoft.com/office/drawing/2014/main" id="{2BBFCBD8-140B-49E9-AA4E-8ADCA5D8E3BD}"/>
              </a:ext>
            </a:extLst>
          </p:cNvPr>
          <p:cNvSpPr>
            <a:spLocks noChangeShapeType="1"/>
          </p:cNvSpPr>
          <p:nvPr/>
        </p:nvSpPr>
        <p:spPr bwMode="auto">
          <a:xfrm flipH="1" flipV="1">
            <a:off x="2743200" y="3048000"/>
            <a:ext cx="152400" cy="2286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 name="椭圆 14">
            <a:extLst>
              <a:ext uri="{FF2B5EF4-FFF2-40B4-BE49-F238E27FC236}">
                <a16:creationId xmlns:a16="http://schemas.microsoft.com/office/drawing/2014/main" id="{86A75E36-4D71-44D5-A388-B8CAA5AAF789}"/>
              </a:ext>
            </a:extLst>
          </p:cNvPr>
          <p:cNvSpPr/>
          <p:nvPr/>
        </p:nvSpPr>
        <p:spPr>
          <a:xfrm>
            <a:off x="5562600" y="3124200"/>
            <a:ext cx="838200" cy="914400"/>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88078" name="灯片编号占位符 15">
            <a:extLst>
              <a:ext uri="{FF2B5EF4-FFF2-40B4-BE49-F238E27FC236}">
                <a16:creationId xmlns:a16="http://schemas.microsoft.com/office/drawing/2014/main" id="{5AD84DEB-089A-4E3F-A42A-DFDE8A5688FC}"/>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21D6462E-BC3D-4BA1-90EC-9B19BD93C613}" type="slidenum">
              <a:rPr lang="en-US" altLang="zh-CN">
                <a:solidFill>
                  <a:srgbClr val="FFFFFF"/>
                </a:solidFill>
                <a:ea typeface="宋体" panose="02010600030101010101" pitchFamily="2" charset="-122"/>
              </a:rPr>
              <a:pPr fontAlgn="base">
                <a:spcBef>
                  <a:spcPct val="0"/>
                </a:spcBef>
                <a:spcAft>
                  <a:spcPct val="0"/>
                </a:spcAft>
              </a:pPr>
              <a:t>419</a:t>
            </a:fld>
            <a:endParaRPr lang="en-US" altLang="zh-CN">
              <a:solidFill>
                <a:srgbClr val="FFFFFF"/>
              </a:solidFill>
              <a:ea typeface="宋体" panose="02010600030101010101" pitchFamily="2" charset="-122"/>
            </a:endParaRPr>
          </a:p>
        </p:txBody>
      </p:sp>
      <p:sp>
        <p:nvSpPr>
          <p:cNvPr id="88079" name="Line 11">
            <a:extLst>
              <a:ext uri="{FF2B5EF4-FFF2-40B4-BE49-F238E27FC236}">
                <a16:creationId xmlns:a16="http://schemas.microsoft.com/office/drawing/2014/main" id="{38006FAF-6554-486C-A7AE-DA4DA6A344F9}"/>
              </a:ext>
            </a:extLst>
          </p:cNvPr>
          <p:cNvSpPr>
            <a:spLocks noChangeShapeType="1"/>
          </p:cNvSpPr>
          <p:nvPr/>
        </p:nvSpPr>
        <p:spPr bwMode="auto">
          <a:xfrm flipH="1">
            <a:off x="2814638" y="3505200"/>
            <a:ext cx="157162" cy="793750"/>
          </a:xfrm>
          <a:prstGeom prst="line">
            <a:avLst/>
          </a:prstGeom>
          <a:noFill/>
          <a:ln w="9525">
            <a:solidFill>
              <a:srgbClr val="66FFFF"/>
            </a:solidFill>
            <a:prstDash val="dash"/>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88080" name="Line 12">
            <a:extLst>
              <a:ext uri="{FF2B5EF4-FFF2-40B4-BE49-F238E27FC236}">
                <a16:creationId xmlns:a16="http://schemas.microsoft.com/office/drawing/2014/main" id="{5F703BA8-750B-4EAD-8527-B4C9619FE36E}"/>
              </a:ext>
            </a:extLst>
          </p:cNvPr>
          <p:cNvSpPr>
            <a:spLocks noChangeShapeType="1"/>
          </p:cNvSpPr>
          <p:nvPr/>
        </p:nvSpPr>
        <p:spPr bwMode="auto">
          <a:xfrm>
            <a:off x="3276600" y="3429000"/>
            <a:ext cx="457200" cy="838200"/>
          </a:xfrm>
          <a:prstGeom prst="line">
            <a:avLst/>
          </a:prstGeom>
          <a:noFill/>
          <a:ln w="9525">
            <a:solidFill>
              <a:srgbClr val="66FFFF"/>
            </a:solidFill>
            <a:prstDash val="dash"/>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88081" name="Text Box 13">
            <a:extLst>
              <a:ext uri="{FF2B5EF4-FFF2-40B4-BE49-F238E27FC236}">
                <a16:creationId xmlns:a16="http://schemas.microsoft.com/office/drawing/2014/main" id="{13069C51-7BD2-43A7-8A26-2F1E4967DC76}"/>
              </a:ext>
            </a:extLst>
          </p:cNvPr>
          <p:cNvSpPr txBox="1">
            <a:spLocks noChangeArrowheads="1"/>
          </p:cNvSpPr>
          <p:nvPr/>
        </p:nvSpPr>
        <p:spPr bwMode="auto">
          <a:xfrm>
            <a:off x="2514601" y="4038600"/>
            <a:ext cx="5254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66FFFF"/>
                </a:solidFill>
                <a:latin typeface="Garamond" panose="02020404030301010803" pitchFamily="18" charset="0"/>
                <a:ea typeface="宋体" panose="02010600030101010101" pitchFamily="2" charset="-122"/>
              </a:rPr>
              <a:t>rs1</a:t>
            </a:r>
          </a:p>
        </p:txBody>
      </p:sp>
      <p:sp>
        <p:nvSpPr>
          <p:cNvPr id="88082" name="Text Box 14">
            <a:extLst>
              <a:ext uri="{FF2B5EF4-FFF2-40B4-BE49-F238E27FC236}">
                <a16:creationId xmlns:a16="http://schemas.microsoft.com/office/drawing/2014/main" id="{8B3DFA1C-676B-41B2-80A8-1A18FA9ED197}"/>
              </a:ext>
            </a:extLst>
          </p:cNvPr>
          <p:cNvSpPr txBox="1">
            <a:spLocks noChangeArrowheads="1"/>
          </p:cNvSpPr>
          <p:nvPr/>
        </p:nvSpPr>
        <p:spPr bwMode="auto">
          <a:xfrm>
            <a:off x="3505201" y="4114800"/>
            <a:ext cx="523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66FFFF"/>
                </a:solidFill>
                <a:latin typeface="Garamond" panose="02020404030301010803" pitchFamily="18" charset="0"/>
                <a:ea typeface="宋体" panose="02010600030101010101" pitchFamily="2" charset="-122"/>
              </a:rPr>
              <a:t>rs2</a:t>
            </a:r>
          </a:p>
        </p:txBody>
      </p:sp>
      <p:sp>
        <p:nvSpPr>
          <p:cNvPr id="88083" name="Line 17">
            <a:extLst>
              <a:ext uri="{FF2B5EF4-FFF2-40B4-BE49-F238E27FC236}">
                <a16:creationId xmlns:a16="http://schemas.microsoft.com/office/drawing/2014/main" id="{BD8E9872-688B-41A4-93B4-D753ED561034}"/>
              </a:ext>
            </a:extLst>
          </p:cNvPr>
          <p:cNvSpPr>
            <a:spLocks noChangeShapeType="1"/>
          </p:cNvSpPr>
          <p:nvPr/>
        </p:nvSpPr>
        <p:spPr bwMode="auto">
          <a:xfrm flipV="1">
            <a:off x="2743200" y="2470151"/>
            <a:ext cx="223838" cy="322263"/>
          </a:xfrm>
          <a:prstGeom prst="line">
            <a:avLst/>
          </a:prstGeom>
          <a:noFill/>
          <a:ln w="9525">
            <a:solidFill>
              <a:srgbClr val="66FFFF"/>
            </a:solidFill>
            <a:prstDash val="dash"/>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88084" name="Text Box 18">
            <a:extLst>
              <a:ext uri="{FF2B5EF4-FFF2-40B4-BE49-F238E27FC236}">
                <a16:creationId xmlns:a16="http://schemas.microsoft.com/office/drawing/2014/main" id="{996D5701-1BE7-4ABB-B4FB-15DF1527993B}"/>
              </a:ext>
            </a:extLst>
          </p:cNvPr>
          <p:cNvSpPr txBox="1">
            <a:spLocks noChangeArrowheads="1"/>
          </p:cNvSpPr>
          <p:nvPr/>
        </p:nvSpPr>
        <p:spPr bwMode="auto">
          <a:xfrm>
            <a:off x="2895601" y="2209800"/>
            <a:ext cx="5254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66FFFF"/>
                </a:solidFill>
                <a:latin typeface="Garamond" panose="02020404030301010803" pitchFamily="18" charset="0"/>
                <a:ea typeface="宋体" panose="02010600030101010101" pitchFamily="2" charset="-122"/>
              </a:rPr>
              <a:t>rd</a:t>
            </a:r>
          </a:p>
        </p:txBody>
      </p:sp>
      <p:sp>
        <p:nvSpPr>
          <p:cNvPr id="23" name="椭圆 22">
            <a:extLst>
              <a:ext uri="{FF2B5EF4-FFF2-40B4-BE49-F238E27FC236}">
                <a16:creationId xmlns:a16="http://schemas.microsoft.com/office/drawing/2014/main" id="{C278BF36-5B02-4FF3-AEB0-620A521E2A26}"/>
              </a:ext>
            </a:extLst>
          </p:cNvPr>
          <p:cNvSpPr/>
          <p:nvPr/>
        </p:nvSpPr>
        <p:spPr>
          <a:xfrm>
            <a:off x="1752600" y="3124201"/>
            <a:ext cx="1955800" cy="385763"/>
          </a:xfrm>
          <a:prstGeom prst="ellipse">
            <a:avLst/>
          </a:prstGeom>
          <a:noFill/>
          <a:ln w="31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cxnSp>
        <p:nvCxnSpPr>
          <p:cNvPr id="3" name="直接箭头连接符 2">
            <a:extLst>
              <a:ext uri="{FF2B5EF4-FFF2-40B4-BE49-F238E27FC236}">
                <a16:creationId xmlns:a16="http://schemas.microsoft.com/office/drawing/2014/main" id="{AB079D15-7491-4E5A-9AA3-B4193167019D}"/>
              </a:ext>
            </a:extLst>
          </p:cNvPr>
          <p:cNvCxnSpPr/>
          <p:nvPr/>
        </p:nvCxnSpPr>
        <p:spPr>
          <a:xfrm>
            <a:off x="7200900" y="2889250"/>
            <a:ext cx="114300" cy="42703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42</a:t>
            </a:fld>
            <a:endParaRPr lang="en-US" altLang="zh-CN" sz="1200" dirty="0">
              <a:latin typeface="Arial" panose="020B0604020202020204" pitchFamily="34" charset="0"/>
            </a:endParaRPr>
          </a:p>
        </p:txBody>
      </p:sp>
      <p:sp>
        <p:nvSpPr>
          <p:cNvPr id="286722" name="Rectangle 2"/>
          <p:cNvSpPr>
            <a:spLocks noGrp="1" noChangeArrowheads="1"/>
          </p:cNvSpPr>
          <p:nvPr>
            <p:ph type="title"/>
          </p:nvPr>
        </p:nvSpPr>
        <p:spPr>
          <a:xfrm>
            <a:off x="2566989" y="476251"/>
            <a:ext cx="7273925" cy="511175"/>
          </a:xfrm>
        </p:spPr>
        <p:txBody>
          <a:bodyPr vert="horz" wrap="square" lIns="91440" tIns="45720" rIns="91440" bIns="45720" numCol="1" anchor="ctr" anchorCtr="0" compatLnSpc="1"/>
          <a:lstStyle/>
          <a:p>
            <a:pPr>
              <a:defRPr/>
            </a:pPr>
            <a:r>
              <a:rPr lang="en-US" altLang="zh-CN" dirty="0"/>
              <a:t>Amdahl</a:t>
            </a:r>
            <a:r>
              <a:rPr lang="en-US" altLang="zh-CN" dirty="0">
                <a:latin typeface="Arial" panose="020B0604020202020204"/>
              </a:rPr>
              <a:t>’</a:t>
            </a:r>
            <a:r>
              <a:rPr lang="en-US" altLang="zh-CN" dirty="0"/>
              <a:t>s </a:t>
            </a:r>
            <a:r>
              <a:rPr lang="zh-CN" altLang="en-US" dirty="0"/>
              <a:t>定律</a:t>
            </a:r>
            <a:endParaRPr lang="en-US" altLang="zh-CN" dirty="0"/>
          </a:p>
        </p:txBody>
      </p:sp>
      <p:sp>
        <p:nvSpPr>
          <p:cNvPr id="64516" name="Rectangle 3"/>
          <p:cNvSpPr>
            <a:spLocks noGrp="1"/>
          </p:cNvSpPr>
          <p:nvPr>
            <p:ph idx="1"/>
          </p:nvPr>
        </p:nvSpPr>
        <p:spPr>
          <a:xfrm>
            <a:off x="2063751" y="5013325"/>
            <a:ext cx="8164513" cy="1295400"/>
          </a:xfrm>
        </p:spPr>
        <p:txBody>
          <a:bodyPr vert="horz" wrap="square" lIns="91440" tIns="45720" rIns="91440" bIns="45720" numCol="1" anchor="t" anchorCtr="0" compatLnSpc="1"/>
          <a:lstStyle/>
          <a:p>
            <a:pPr>
              <a:lnSpc>
                <a:spcPct val="115000"/>
              </a:lnSpc>
              <a:buClr>
                <a:schemeClr val="tx1"/>
              </a:buClr>
              <a:buFontTx/>
              <a:buChar char="•"/>
            </a:pPr>
            <a:r>
              <a:rPr lang="zh-CN" altLang="en-US" sz="2800" b="1" dirty="0">
                <a:effectLst/>
                <a:latin typeface="Comic Sans MS" panose="030F0702030302020204" pitchFamily="66" charset="0"/>
              </a:rPr>
              <a:t>增加时钟频率</a:t>
            </a:r>
            <a:r>
              <a:rPr lang="zh-CN" altLang="en-US" sz="2800" b="1" dirty="0">
                <a:solidFill>
                  <a:srgbClr val="FFFF00"/>
                </a:solidFill>
                <a:effectLst/>
                <a:latin typeface="Comic Sans MS" panose="030F0702030302020204" pitchFamily="66" charset="0"/>
              </a:rPr>
              <a:t>不会影响存储器访问时间</a:t>
            </a:r>
            <a:endParaRPr lang="en-US" altLang="zh-CN" sz="2800" b="1" dirty="0">
              <a:solidFill>
                <a:srgbClr val="FFFF00"/>
              </a:solidFill>
              <a:effectLst/>
              <a:latin typeface="Comic Sans MS" panose="030F0702030302020204" pitchFamily="66" charset="0"/>
            </a:endParaRPr>
          </a:p>
          <a:p>
            <a:pPr>
              <a:lnSpc>
                <a:spcPct val="115000"/>
              </a:lnSpc>
              <a:buClr>
                <a:schemeClr val="tx1"/>
              </a:buClr>
              <a:buFontTx/>
              <a:buChar char="•"/>
            </a:pPr>
            <a:r>
              <a:rPr lang="zh-CN" altLang="en-US" sz="2800" b="1" dirty="0">
                <a:effectLst/>
                <a:latin typeface="Comic Sans MS" panose="030F0702030302020204" pitchFamily="66" charset="0"/>
              </a:rPr>
              <a:t>使用浮点处理部件</a:t>
            </a:r>
            <a:r>
              <a:rPr lang="zh-CN" altLang="en-US" sz="2800" b="1" dirty="0">
                <a:solidFill>
                  <a:srgbClr val="FFFF00"/>
                </a:solidFill>
                <a:effectLst/>
                <a:latin typeface="Comic Sans MS" panose="030F0702030302020204" pitchFamily="66" charset="0"/>
              </a:rPr>
              <a:t>不会加速整数</a:t>
            </a:r>
            <a:r>
              <a:rPr lang="en-US" altLang="zh-CN" sz="2800" b="1" dirty="0">
                <a:solidFill>
                  <a:srgbClr val="FFFF00"/>
                </a:solidFill>
                <a:effectLst/>
                <a:latin typeface="Comic Sans MS" panose="030F0702030302020204" pitchFamily="66" charset="0"/>
              </a:rPr>
              <a:t>ALU</a:t>
            </a:r>
            <a:r>
              <a:rPr lang="zh-CN" altLang="en-US" sz="2800" b="1" dirty="0">
                <a:solidFill>
                  <a:srgbClr val="FFFF00"/>
                </a:solidFill>
                <a:effectLst/>
                <a:latin typeface="Comic Sans MS" panose="030F0702030302020204" pitchFamily="66" charset="0"/>
              </a:rPr>
              <a:t>操作</a:t>
            </a:r>
            <a:endParaRPr lang="en-US" altLang="zh-CN" sz="2800" b="1" dirty="0">
              <a:solidFill>
                <a:srgbClr val="FFFF00"/>
              </a:solidFill>
              <a:effectLst/>
              <a:latin typeface="Comic Sans MS" panose="030F0702030302020204" pitchFamily="66" charset="0"/>
            </a:endParaRPr>
          </a:p>
        </p:txBody>
      </p:sp>
      <p:graphicFrame>
        <p:nvGraphicFramePr>
          <p:cNvPr id="64517" name="对象 1"/>
          <p:cNvGraphicFramePr>
            <a:graphicFrameLocks noChangeAspect="1"/>
          </p:cNvGraphicFramePr>
          <p:nvPr/>
        </p:nvGraphicFramePr>
        <p:xfrm>
          <a:off x="2819400" y="3284539"/>
          <a:ext cx="6337300" cy="1309687"/>
        </p:xfrm>
        <a:graphic>
          <a:graphicData uri="http://schemas.openxmlformats.org/presentationml/2006/ole">
            <mc:AlternateContent xmlns:mc="http://schemas.openxmlformats.org/markup-compatibility/2006">
              <mc:Choice xmlns:v="urn:schemas-microsoft-com:vml" Requires="v">
                <p:oleObj spid="_x0000_s4114" r:id="rId4" imgW="4152900" imgH="863600" progId="Equation.DSMT4">
                  <p:embed/>
                </p:oleObj>
              </mc:Choice>
              <mc:Fallback>
                <p:oleObj r:id="rId4" imgW="4152900" imgH="863600" progId="Equation.DSMT4">
                  <p:embed/>
                  <p:pic>
                    <p:nvPicPr>
                      <p:cNvPr id="64517" name="对象 1"/>
                      <p:cNvPicPr/>
                      <p:nvPr/>
                    </p:nvPicPr>
                    <p:blipFill>
                      <a:blip r:embed="rId5"/>
                      <a:stretch>
                        <a:fillRect/>
                      </a:stretch>
                    </p:blipFill>
                    <p:spPr>
                      <a:xfrm>
                        <a:off x="2819400" y="3284539"/>
                        <a:ext cx="6337300" cy="1309687"/>
                      </a:xfrm>
                      <a:prstGeom prst="rect">
                        <a:avLst/>
                      </a:prstGeom>
                      <a:solidFill>
                        <a:srgbClr val="FFFF66"/>
                      </a:solidFill>
                      <a:ln w="38100">
                        <a:noFill/>
                        <a:miter/>
                      </a:ln>
                      <a:effectLst>
                        <a:outerShdw dist="35921" dir="2699999" algn="ctr" rotWithShape="0">
                          <a:schemeClr val="bg2"/>
                        </a:outerShdw>
                      </a:effectLst>
                    </p:spPr>
                  </p:pic>
                </p:oleObj>
              </mc:Fallback>
            </mc:AlternateContent>
          </a:graphicData>
        </a:graphic>
      </p:graphicFrame>
      <p:pic>
        <p:nvPicPr>
          <p:cNvPr id="64518" name="Picture 4"/>
          <p:cNvPicPr>
            <a:picLocks noChangeAspect="1"/>
          </p:cNvPicPr>
          <p:nvPr/>
        </p:nvPicPr>
        <p:blipFill>
          <a:blip r:embed="rId6"/>
          <a:stretch>
            <a:fillRect/>
          </a:stretch>
        </p:blipFill>
        <p:spPr>
          <a:xfrm>
            <a:off x="2495550" y="1268414"/>
            <a:ext cx="7272338" cy="1800225"/>
          </a:xfrm>
          <a:prstGeom prst="rect">
            <a:avLst/>
          </a:prstGeom>
          <a:noFill/>
          <a:ln w="9525">
            <a:noFill/>
          </a:ln>
        </p:spPr>
      </p:pic>
    </p:spTree>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89" name="Text Box 2">
            <a:extLst>
              <a:ext uri="{FF2B5EF4-FFF2-40B4-BE49-F238E27FC236}">
                <a16:creationId xmlns:a16="http://schemas.microsoft.com/office/drawing/2014/main" id="{15D64D4B-7394-4168-BA98-0AA29E15930B}"/>
              </a:ext>
            </a:extLst>
          </p:cNvPr>
          <p:cNvSpPr txBox="1">
            <a:spLocks noChangeArrowheads="1"/>
          </p:cNvSpPr>
          <p:nvPr/>
        </p:nvSpPr>
        <p:spPr bwMode="auto">
          <a:xfrm>
            <a:off x="1828800" y="228600"/>
            <a:ext cx="864235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a:t>
            </a:r>
            <a:r>
              <a:rPr lang="zh-CN" altLang="en-US" sz="2400" b="1">
                <a:solidFill>
                  <a:srgbClr val="CCFFFF"/>
                </a:solidFill>
                <a:latin typeface="宋体" panose="02010600030101010101" pitchFamily="2" charset="-122"/>
                <a:ea typeface="宋体" panose="02010600030101010101" pitchFamily="2" charset="-122"/>
              </a:rPr>
              <a:t>下面是用于</a:t>
            </a:r>
            <a:r>
              <a:rPr lang="zh-CN" altLang="en-US" sz="2400" b="1">
                <a:solidFill>
                  <a:srgbClr val="FFCC00"/>
                </a:solidFill>
                <a:latin typeface="宋体" panose="02010600030101010101" pitchFamily="2" charset="-122"/>
                <a:ea typeface="宋体" panose="02010600030101010101" pitchFamily="2" charset="-122"/>
              </a:rPr>
              <a:t>实现</a:t>
            </a:r>
            <a:r>
              <a:rPr lang="en-US" altLang="zh-CN" sz="2400" b="1">
                <a:solidFill>
                  <a:srgbClr val="FFCC00"/>
                </a:solidFill>
                <a:latin typeface="宋体" panose="02010600030101010101" pitchFamily="2" charset="-122"/>
                <a:ea typeface="宋体" panose="02010600030101010101" pitchFamily="2" charset="-122"/>
              </a:rPr>
              <a:t>load</a:t>
            </a:r>
            <a:r>
              <a:rPr lang="zh-CN" altLang="en-US" sz="2400" b="1">
                <a:solidFill>
                  <a:srgbClr val="FFCC00"/>
                </a:solidFill>
                <a:latin typeface="宋体" panose="02010600030101010101" pitchFamily="2" charset="-122"/>
                <a:ea typeface="宋体" panose="02010600030101010101" pitchFamily="2" charset="-122"/>
              </a:rPr>
              <a:t>流水线</a:t>
            </a:r>
            <a:r>
              <a:rPr lang="zh-CN" altLang="en-US" sz="2800" b="1">
                <a:solidFill>
                  <a:srgbClr val="66FF33"/>
                </a:solidFill>
                <a:latin typeface="宋体" panose="02010600030101010101" pitchFamily="2" charset="-122"/>
                <a:ea typeface="宋体" panose="02010600030101010101" pitchFamily="2" charset="-122"/>
              </a:rPr>
              <a:t>暂停</a:t>
            </a:r>
            <a:r>
              <a:rPr lang="zh-CN" altLang="en-US" sz="2400" b="1">
                <a:solidFill>
                  <a:srgbClr val="FFCC00"/>
                </a:solidFill>
                <a:latin typeface="宋体" panose="02010600030101010101" pitchFamily="2" charset="-122"/>
                <a:ea typeface="宋体" panose="02010600030101010101" pitchFamily="2" charset="-122"/>
              </a:rPr>
              <a:t>的控制信号</a:t>
            </a:r>
            <a:r>
              <a:rPr lang="zh-CN" altLang="en-US" sz="2400" b="1">
                <a:solidFill>
                  <a:srgbClr val="CCFFFF"/>
                </a:solidFill>
                <a:latin typeface="宋体" panose="02010600030101010101" pitchFamily="2" charset="-122"/>
                <a:ea typeface="宋体" panose="02010600030101010101" pitchFamily="2" charset="-122"/>
              </a:rPr>
              <a:t>的表达式。这个信号是在</a:t>
            </a:r>
            <a:r>
              <a:rPr lang="en-US" altLang="zh-CN" sz="2400" b="1">
                <a:solidFill>
                  <a:srgbClr val="FFCC00"/>
                </a:solidFill>
                <a:latin typeface="宋体" panose="02010600030101010101" pitchFamily="2" charset="-122"/>
                <a:ea typeface="宋体" panose="02010600030101010101" pitchFamily="2" charset="-122"/>
              </a:rPr>
              <a:t>ID</a:t>
            </a:r>
            <a:r>
              <a:rPr lang="zh-CN" altLang="en-US" sz="2400" b="1">
                <a:solidFill>
                  <a:srgbClr val="CCFFFF"/>
                </a:solidFill>
                <a:latin typeface="宋体" panose="02010600030101010101" pitchFamily="2" charset="-122"/>
                <a:ea typeface="宋体" panose="02010600030101010101" pitchFamily="2" charset="-122"/>
              </a:rPr>
              <a:t>级产生，并且使用与暂停</a:t>
            </a:r>
            <a:r>
              <a:rPr lang="en-US" altLang="zh-CN" sz="2400" b="1">
                <a:solidFill>
                  <a:srgbClr val="CCFFFF"/>
                </a:solidFill>
                <a:latin typeface="宋体" panose="02010600030101010101" pitchFamily="2" charset="-122"/>
                <a:ea typeface="宋体" panose="02010600030101010101" pitchFamily="2" charset="-122"/>
              </a:rPr>
              <a:t>ALU</a:t>
            </a:r>
            <a:r>
              <a:rPr lang="zh-CN" altLang="en-US" sz="2400" b="1">
                <a:solidFill>
                  <a:srgbClr val="CCFFFF"/>
                </a:solidFill>
                <a:latin typeface="宋体" panose="02010600030101010101" pitchFamily="2" charset="-122"/>
                <a:ea typeface="宋体" panose="02010600030101010101" pitchFamily="2" charset="-122"/>
              </a:rPr>
              <a:t>流水线类似的方法。</a:t>
            </a:r>
          </a:p>
        </p:txBody>
      </p:sp>
      <p:sp>
        <p:nvSpPr>
          <p:cNvPr id="89090" name="Text Box 3">
            <a:extLst>
              <a:ext uri="{FF2B5EF4-FFF2-40B4-BE49-F238E27FC236}">
                <a16:creationId xmlns:a16="http://schemas.microsoft.com/office/drawing/2014/main" id="{297D9B95-17E5-44D9-A964-91E9D76C44C8}"/>
              </a:ext>
            </a:extLst>
          </p:cNvPr>
          <p:cNvSpPr txBox="1">
            <a:spLocks noChangeArrowheads="1"/>
          </p:cNvSpPr>
          <p:nvPr/>
        </p:nvSpPr>
        <p:spPr bwMode="auto">
          <a:xfrm>
            <a:off x="1968595" y="2109136"/>
            <a:ext cx="9270336" cy="453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10000"/>
              </a:lnSpc>
              <a:spcBef>
                <a:spcPct val="0"/>
              </a:spcBef>
              <a:spcAft>
                <a:spcPct val="0"/>
              </a:spcAft>
            </a:pPr>
            <a:r>
              <a:rPr lang="en-US" altLang="zh-CN" sz="2400" b="1" dirty="0">
                <a:solidFill>
                  <a:srgbClr val="FFCC00"/>
                </a:solidFill>
                <a:latin typeface="宋体" panose="02010600030101010101" pitchFamily="2" charset="-122"/>
                <a:ea typeface="宋体" panose="02010600030101010101" pitchFamily="2" charset="-122"/>
              </a:rPr>
              <a:t>LOADDEPEN</a:t>
            </a:r>
            <a:r>
              <a:rPr lang="en-US" altLang="zh-CN" sz="2400" b="1" dirty="0">
                <a:solidFill>
                  <a:srgbClr val="CCFFFF"/>
                </a:solidFill>
                <a:latin typeface="宋体" panose="02010600030101010101" pitchFamily="2" charset="-122"/>
                <a:ea typeface="宋体" panose="02010600030101010101" pitchFamily="2" charset="-122"/>
              </a:rPr>
              <a:t>=EXE_A_DEPEN + EXE_B_DEPEN</a:t>
            </a:r>
          </a:p>
          <a:p>
            <a:pPr fontAlgn="base">
              <a:lnSpc>
                <a:spcPct val="110000"/>
              </a:lnSpc>
              <a:spcBef>
                <a:spcPct val="0"/>
              </a:spcBef>
              <a:spcAft>
                <a:spcPct val="0"/>
              </a:spcAft>
            </a:pPr>
            <a:r>
              <a:rPr lang="zh-CN" altLang="en-US" sz="2400" b="1" dirty="0">
                <a:solidFill>
                  <a:srgbClr val="FF0000"/>
                </a:solidFill>
                <a:latin typeface="宋体" panose="02010600030101010101" pitchFamily="2" charset="-122"/>
                <a:ea typeface="宋体" panose="02010600030101010101" pitchFamily="2" charset="-122"/>
              </a:rPr>
              <a:t>其中：</a:t>
            </a:r>
          </a:p>
          <a:p>
            <a:pPr fontAlgn="base">
              <a:lnSpc>
                <a:spcPct val="110000"/>
              </a:lnSpc>
              <a:spcBef>
                <a:spcPct val="0"/>
              </a:spcBef>
              <a:spcAft>
                <a:spcPct val="0"/>
              </a:spcAft>
            </a:pPr>
            <a:r>
              <a:rPr lang="zh-CN" altLang="en-US" sz="2400" b="1" dirty="0">
                <a:solidFill>
                  <a:srgbClr val="CCFFFF"/>
                </a:solidFill>
                <a:latin typeface="宋体" panose="02010600030101010101" pitchFamily="2" charset="-122"/>
                <a:ea typeface="宋体" panose="02010600030101010101" pitchFamily="2" charset="-122"/>
              </a:rPr>
              <a:t>  EXE_A_DEPEN</a:t>
            </a:r>
            <a:r>
              <a:rPr lang="en-US" altLang="zh-CN" sz="2400" b="1" dirty="0">
                <a:solidFill>
                  <a:srgbClr val="CCFFFF"/>
                </a:solidFill>
                <a:latin typeface="宋体" panose="02010600030101010101" pitchFamily="2" charset="-122"/>
                <a:ea typeface="宋体" panose="02010600030101010101" pitchFamily="2" charset="-122"/>
              </a:rPr>
              <a:t>=</a:t>
            </a:r>
            <a:r>
              <a:rPr lang="zh-CN" altLang="en-US" sz="2400" b="1" dirty="0">
                <a:solidFill>
                  <a:srgbClr val="CCFFFF"/>
                </a:solidFill>
                <a:latin typeface="宋体" panose="02010600030101010101" pitchFamily="2" charset="-122"/>
                <a:ea typeface="宋体" panose="02010600030101010101" pitchFamily="2" charset="-122"/>
              </a:rPr>
              <a:t>(</a:t>
            </a:r>
            <a:r>
              <a:rPr lang="zh-CN" altLang="en-US" sz="2400" b="1" dirty="0">
                <a:solidFill>
                  <a:srgbClr val="FFFF00"/>
                </a:solidFill>
                <a:latin typeface="宋体" panose="02010600030101010101" pitchFamily="2" charset="-122"/>
                <a:ea typeface="宋体" panose="02010600030101010101" pitchFamily="2" charset="-122"/>
              </a:rPr>
              <a:t>ID_rs</a:t>
            </a:r>
            <a:r>
              <a:rPr lang="en-US" altLang="zh-CN" sz="2400" b="1" dirty="0">
                <a:solidFill>
                  <a:srgbClr val="FFFF00"/>
                </a:solidFill>
                <a:latin typeface="宋体" panose="02010600030101010101" pitchFamily="2" charset="-122"/>
                <a:ea typeface="宋体" panose="02010600030101010101" pitchFamily="2" charset="-122"/>
              </a:rPr>
              <a:t>1= =</a:t>
            </a:r>
            <a:r>
              <a:rPr lang="zh-CN" altLang="en-US" sz="2400" b="1" dirty="0">
                <a:solidFill>
                  <a:srgbClr val="FFFF00"/>
                </a:solidFill>
                <a:latin typeface="宋体" panose="02010600030101010101" pitchFamily="2" charset="-122"/>
                <a:ea typeface="宋体" panose="02010600030101010101" pitchFamily="2" charset="-122"/>
              </a:rPr>
              <a:t>EXE_rd</a:t>
            </a:r>
            <a:r>
              <a:rPr lang="zh-CN" altLang="en-US" sz="2400" b="1" dirty="0">
                <a:solidFill>
                  <a:srgbClr val="CCFFFF"/>
                </a:solidFill>
                <a:latin typeface="宋体" panose="02010600030101010101" pitchFamily="2" charset="-122"/>
                <a:ea typeface="宋体" panose="02010600030101010101" pitchFamily="2" charset="-122"/>
              </a:rPr>
              <a:t>)(</a:t>
            </a:r>
            <a:r>
              <a:rPr lang="zh-CN" altLang="en-US" sz="2400" b="1" dirty="0">
                <a:solidFill>
                  <a:srgbClr val="66FF33"/>
                </a:solidFill>
                <a:latin typeface="宋体" panose="02010600030101010101" pitchFamily="2" charset="-122"/>
                <a:ea typeface="宋体" panose="02010600030101010101" pitchFamily="2" charset="-122"/>
              </a:rPr>
              <a:t>EXE_SLD</a:t>
            </a:r>
            <a:r>
              <a:rPr lang="en-US" altLang="zh-CN" sz="2400" b="1" dirty="0">
                <a:solidFill>
                  <a:srgbClr val="66FF33"/>
                </a:solidFill>
                <a:latin typeface="宋体" panose="02010600030101010101" pitchFamily="2" charset="-122"/>
                <a:ea typeface="宋体" panose="02010600030101010101" pitchFamily="2" charset="-122"/>
              </a:rPr>
              <a:t>= =</a:t>
            </a:r>
            <a:r>
              <a:rPr lang="zh-CN" altLang="en-US" sz="2400" b="1" dirty="0">
                <a:solidFill>
                  <a:srgbClr val="66FF33"/>
                </a:solidFill>
                <a:latin typeface="宋体" panose="02010600030101010101" pitchFamily="2" charset="-122"/>
                <a:ea typeface="宋体" panose="02010600030101010101" pitchFamily="2" charset="-122"/>
              </a:rPr>
              <a:t>1</a:t>
            </a:r>
            <a:r>
              <a:rPr lang="zh-CN" altLang="en-US" sz="2400" b="1" dirty="0">
                <a:solidFill>
                  <a:srgbClr val="CCFFFF"/>
                </a:solidFill>
                <a:latin typeface="宋体" panose="02010600030101010101" pitchFamily="2" charset="-122"/>
                <a:ea typeface="宋体" panose="02010600030101010101" pitchFamily="2" charset="-122"/>
              </a:rPr>
              <a:t>)(ID_rs</a:t>
            </a:r>
            <a:r>
              <a:rPr lang="en-US" altLang="zh-CN" sz="2400" b="1" dirty="0">
                <a:solidFill>
                  <a:srgbClr val="CCFFFF"/>
                </a:solidFill>
                <a:latin typeface="宋体" panose="02010600030101010101" pitchFamily="2" charset="-122"/>
                <a:ea typeface="宋体" panose="02010600030101010101" pitchFamily="2" charset="-122"/>
              </a:rPr>
              <a:t>1</a:t>
            </a:r>
            <a:r>
              <a:rPr lang="zh-CN" altLang="en-US" sz="2400" b="1" dirty="0">
                <a:solidFill>
                  <a:srgbClr val="CCFFFF"/>
                </a:solidFill>
                <a:latin typeface="宋体" panose="02010600030101010101" pitchFamily="2" charset="-122"/>
                <a:ea typeface="宋体" panose="02010600030101010101" pitchFamily="2" charset="-122"/>
              </a:rPr>
              <a:t>IsReg)</a:t>
            </a:r>
          </a:p>
          <a:p>
            <a:pPr fontAlgn="base">
              <a:lnSpc>
                <a:spcPct val="110000"/>
              </a:lnSpc>
              <a:spcBef>
                <a:spcPct val="0"/>
              </a:spcBef>
              <a:spcAft>
                <a:spcPct val="0"/>
              </a:spcAft>
            </a:pPr>
            <a:endParaRPr lang="zh-CN" altLang="en-US" sz="2400" b="1" dirty="0">
              <a:solidFill>
                <a:srgbClr val="CCFFFF"/>
              </a:solidFill>
              <a:latin typeface="宋体" panose="02010600030101010101" pitchFamily="2" charset="-122"/>
              <a:ea typeface="宋体" panose="02010600030101010101" pitchFamily="2" charset="-122"/>
            </a:endParaRPr>
          </a:p>
          <a:p>
            <a:pPr fontAlgn="base">
              <a:lnSpc>
                <a:spcPct val="110000"/>
              </a:lnSpc>
              <a:spcBef>
                <a:spcPct val="0"/>
              </a:spcBef>
              <a:spcAft>
                <a:spcPct val="0"/>
              </a:spcAft>
            </a:pPr>
            <a:r>
              <a:rPr lang="zh-CN" altLang="en-US" sz="2400" b="1" dirty="0">
                <a:solidFill>
                  <a:srgbClr val="CCFFFF"/>
                </a:solidFill>
                <a:latin typeface="宋体" panose="02010600030101010101" pitchFamily="2" charset="-122"/>
                <a:ea typeface="宋体" panose="02010600030101010101" pitchFamily="2" charset="-122"/>
              </a:rPr>
              <a:t>  EXE_B_DEPEN</a:t>
            </a:r>
            <a:r>
              <a:rPr lang="en-US" altLang="zh-CN" sz="2400" b="1" dirty="0">
                <a:solidFill>
                  <a:srgbClr val="CCFFFF"/>
                </a:solidFill>
                <a:latin typeface="宋体" panose="02010600030101010101" pitchFamily="2" charset="-122"/>
                <a:ea typeface="宋体" panose="02010600030101010101" pitchFamily="2" charset="-122"/>
              </a:rPr>
              <a:t>=</a:t>
            </a:r>
            <a:r>
              <a:rPr lang="zh-CN" altLang="en-US" sz="2400" b="1" dirty="0">
                <a:solidFill>
                  <a:srgbClr val="CCFFFF"/>
                </a:solidFill>
                <a:latin typeface="宋体" panose="02010600030101010101" pitchFamily="2" charset="-122"/>
                <a:ea typeface="宋体" panose="02010600030101010101" pitchFamily="2" charset="-122"/>
              </a:rPr>
              <a:t>(</a:t>
            </a:r>
            <a:r>
              <a:rPr lang="zh-CN" altLang="en-US" sz="2400" b="1" dirty="0">
                <a:solidFill>
                  <a:srgbClr val="FFFF00"/>
                </a:solidFill>
                <a:latin typeface="宋体" panose="02010600030101010101" pitchFamily="2" charset="-122"/>
                <a:ea typeface="宋体" panose="02010600030101010101" pitchFamily="2" charset="-122"/>
              </a:rPr>
              <a:t>ID_rs2</a:t>
            </a:r>
            <a:r>
              <a:rPr lang="en-US" altLang="zh-CN" sz="2400" b="1" dirty="0">
                <a:solidFill>
                  <a:srgbClr val="FFFF00"/>
                </a:solidFill>
                <a:latin typeface="宋体" panose="02010600030101010101" pitchFamily="2" charset="-122"/>
                <a:ea typeface="宋体" panose="02010600030101010101" pitchFamily="2" charset="-122"/>
              </a:rPr>
              <a:t>= =</a:t>
            </a:r>
            <a:r>
              <a:rPr lang="zh-CN" altLang="en-US" sz="2400" b="1" dirty="0">
                <a:solidFill>
                  <a:srgbClr val="FFFF00"/>
                </a:solidFill>
                <a:latin typeface="宋体" panose="02010600030101010101" pitchFamily="2" charset="-122"/>
                <a:ea typeface="宋体" panose="02010600030101010101" pitchFamily="2" charset="-122"/>
              </a:rPr>
              <a:t>EXE_rd</a:t>
            </a:r>
            <a:r>
              <a:rPr lang="zh-CN" altLang="en-US" sz="2400" b="1" dirty="0">
                <a:solidFill>
                  <a:srgbClr val="CCFFFF"/>
                </a:solidFill>
                <a:latin typeface="宋体" panose="02010600030101010101" pitchFamily="2" charset="-122"/>
                <a:ea typeface="宋体" panose="02010600030101010101" pitchFamily="2" charset="-122"/>
              </a:rPr>
              <a:t>)(</a:t>
            </a:r>
            <a:r>
              <a:rPr lang="zh-CN" altLang="en-US" sz="2400" b="1" dirty="0">
                <a:solidFill>
                  <a:srgbClr val="66FF33"/>
                </a:solidFill>
                <a:latin typeface="宋体" panose="02010600030101010101" pitchFamily="2" charset="-122"/>
                <a:ea typeface="宋体" panose="02010600030101010101" pitchFamily="2" charset="-122"/>
              </a:rPr>
              <a:t>EXE_SLD</a:t>
            </a:r>
            <a:r>
              <a:rPr lang="en-US" altLang="zh-CN" sz="2400" b="1" dirty="0">
                <a:solidFill>
                  <a:srgbClr val="66FF33"/>
                </a:solidFill>
                <a:latin typeface="宋体" panose="02010600030101010101" pitchFamily="2" charset="-122"/>
                <a:ea typeface="宋体" panose="02010600030101010101" pitchFamily="2" charset="-122"/>
              </a:rPr>
              <a:t>= =</a:t>
            </a:r>
            <a:r>
              <a:rPr lang="zh-CN" altLang="en-US" sz="2400" b="1" dirty="0">
                <a:solidFill>
                  <a:srgbClr val="66FF33"/>
                </a:solidFill>
                <a:latin typeface="宋体" panose="02010600030101010101" pitchFamily="2" charset="-122"/>
                <a:ea typeface="宋体" panose="02010600030101010101" pitchFamily="2" charset="-122"/>
              </a:rPr>
              <a:t>1</a:t>
            </a:r>
            <a:r>
              <a:rPr lang="zh-CN" altLang="en-US" sz="2400" b="1" dirty="0">
                <a:solidFill>
                  <a:srgbClr val="CCFFFF"/>
                </a:solidFill>
                <a:latin typeface="宋体" panose="02010600030101010101" pitchFamily="2" charset="-122"/>
                <a:ea typeface="宋体" panose="02010600030101010101" pitchFamily="2" charset="-122"/>
              </a:rPr>
              <a:t>)(ID_</a:t>
            </a:r>
            <a:r>
              <a:rPr lang="en-US" altLang="zh-CN" sz="2400" b="1" dirty="0">
                <a:solidFill>
                  <a:srgbClr val="CCFFFF"/>
                </a:solidFill>
                <a:latin typeface="宋体" panose="02010600030101010101" pitchFamily="2" charset="-122"/>
                <a:ea typeface="宋体" panose="02010600030101010101" pitchFamily="2" charset="-122"/>
              </a:rPr>
              <a:t>r</a:t>
            </a:r>
            <a:r>
              <a:rPr lang="zh-CN" altLang="en-US" sz="2400" b="1" dirty="0">
                <a:solidFill>
                  <a:srgbClr val="CCFFFF"/>
                </a:solidFill>
                <a:latin typeface="宋体" panose="02010600030101010101" pitchFamily="2" charset="-122"/>
                <a:ea typeface="宋体" panose="02010600030101010101" pitchFamily="2" charset="-122"/>
              </a:rPr>
              <a:t>s2IsReg</a:t>
            </a:r>
            <a:r>
              <a:rPr lang="en-US" altLang="zh-CN" sz="2400" b="1" dirty="0">
                <a:solidFill>
                  <a:srgbClr val="CCFFFF"/>
                </a:solidFill>
                <a:latin typeface="宋体" panose="02010600030101010101" pitchFamily="2" charset="-122"/>
                <a:ea typeface="宋体" panose="02010600030101010101" pitchFamily="2" charset="-122"/>
              </a:rPr>
              <a:t>)</a:t>
            </a:r>
          </a:p>
          <a:p>
            <a:pPr fontAlgn="base">
              <a:lnSpc>
                <a:spcPct val="110000"/>
              </a:lnSpc>
              <a:spcBef>
                <a:spcPct val="0"/>
              </a:spcBef>
              <a:spcAft>
                <a:spcPct val="0"/>
              </a:spcAft>
            </a:pPr>
            <a:r>
              <a:rPr lang="en-US" altLang="zh-CN" sz="2400" b="1" dirty="0">
                <a:solidFill>
                  <a:srgbClr val="CCFFFF"/>
                </a:solidFill>
                <a:latin typeface="宋体" panose="02010600030101010101" pitchFamily="2" charset="-122"/>
                <a:ea typeface="宋体" panose="02010600030101010101" pitchFamily="2" charset="-122"/>
              </a:rPr>
              <a:t>               </a:t>
            </a:r>
            <a:r>
              <a:rPr lang="zh-CN" altLang="en-US" sz="2400" b="1" dirty="0">
                <a:solidFill>
                  <a:srgbClr val="CCFFFF"/>
                </a:solidFill>
                <a:latin typeface="宋体" panose="02010600030101010101" pitchFamily="2" charset="-122"/>
                <a:ea typeface="宋体" panose="02010600030101010101" pitchFamily="2" charset="-122"/>
              </a:rPr>
              <a:t>+(</a:t>
            </a:r>
            <a:r>
              <a:rPr lang="zh-CN" altLang="en-US" sz="2400" b="1" dirty="0">
                <a:solidFill>
                  <a:srgbClr val="FFFF00"/>
                </a:solidFill>
                <a:latin typeface="宋体" panose="02010600030101010101" pitchFamily="2" charset="-122"/>
                <a:ea typeface="宋体" panose="02010600030101010101" pitchFamily="2" charset="-122"/>
              </a:rPr>
              <a:t>ID_rd</a:t>
            </a:r>
            <a:r>
              <a:rPr lang="en-US" altLang="zh-CN" sz="2400" b="1" dirty="0">
                <a:solidFill>
                  <a:srgbClr val="FFFF00"/>
                </a:solidFill>
                <a:latin typeface="宋体" panose="02010600030101010101" pitchFamily="2" charset="-122"/>
                <a:ea typeface="宋体" panose="02010600030101010101" pitchFamily="2" charset="-122"/>
              </a:rPr>
              <a:t>= =</a:t>
            </a:r>
            <a:r>
              <a:rPr lang="zh-CN" altLang="en-US" sz="2400" b="1" dirty="0">
                <a:solidFill>
                  <a:srgbClr val="FFFF00"/>
                </a:solidFill>
                <a:latin typeface="宋体" panose="02010600030101010101" pitchFamily="2" charset="-122"/>
                <a:ea typeface="宋体" panose="02010600030101010101" pitchFamily="2" charset="-122"/>
              </a:rPr>
              <a:t>EXE_rd</a:t>
            </a:r>
            <a:r>
              <a:rPr lang="zh-CN" altLang="en-US" sz="2400" b="1" dirty="0">
                <a:solidFill>
                  <a:srgbClr val="CCFFFF"/>
                </a:solidFill>
                <a:latin typeface="宋体" panose="02010600030101010101" pitchFamily="2" charset="-122"/>
                <a:ea typeface="宋体" panose="02010600030101010101" pitchFamily="2" charset="-122"/>
              </a:rPr>
              <a:t>)(</a:t>
            </a:r>
            <a:r>
              <a:rPr lang="zh-CN" altLang="en-US" sz="2400" b="1" dirty="0">
                <a:solidFill>
                  <a:srgbClr val="66FF33"/>
                </a:solidFill>
                <a:latin typeface="宋体" panose="02010600030101010101" pitchFamily="2" charset="-122"/>
                <a:ea typeface="宋体" panose="02010600030101010101" pitchFamily="2" charset="-122"/>
              </a:rPr>
              <a:t>EXE_SLD</a:t>
            </a:r>
            <a:r>
              <a:rPr lang="en-US" altLang="zh-CN" sz="2400" b="1" dirty="0">
                <a:solidFill>
                  <a:srgbClr val="66FF33"/>
                </a:solidFill>
                <a:latin typeface="宋体" panose="02010600030101010101" pitchFamily="2" charset="-122"/>
                <a:ea typeface="宋体" panose="02010600030101010101" pitchFamily="2" charset="-122"/>
              </a:rPr>
              <a:t>= =</a:t>
            </a:r>
            <a:r>
              <a:rPr lang="zh-CN" altLang="en-US" sz="2400" b="1" dirty="0">
                <a:solidFill>
                  <a:srgbClr val="66FF33"/>
                </a:solidFill>
                <a:latin typeface="宋体" panose="02010600030101010101" pitchFamily="2" charset="-122"/>
                <a:ea typeface="宋体" panose="02010600030101010101" pitchFamily="2" charset="-122"/>
              </a:rPr>
              <a:t>1</a:t>
            </a:r>
            <a:r>
              <a:rPr lang="zh-CN" altLang="en-US" sz="2400" b="1" dirty="0">
                <a:solidFill>
                  <a:srgbClr val="CCFFFF"/>
                </a:solidFill>
                <a:latin typeface="宋体" panose="02010600030101010101" pitchFamily="2" charset="-122"/>
                <a:ea typeface="宋体" panose="02010600030101010101" pitchFamily="2" charset="-122"/>
              </a:rPr>
              <a:t>)(store)</a:t>
            </a:r>
          </a:p>
          <a:p>
            <a:pPr fontAlgn="base">
              <a:lnSpc>
                <a:spcPct val="110000"/>
              </a:lnSpc>
              <a:spcBef>
                <a:spcPct val="0"/>
              </a:spcBef>
              <a:spcAft>
                <a:spcPct val="0"/>
              </a:spcAft>
            </a:pPr>
            <a:r>
              <a:rPr lang="zh-CN" altLang="en-US" sz="2400" b="1" dirty="0">
                <a:solidFill>
                  <a:srgbClr val="FF0000"/>
                </a:solidFill>
                <a:latin typeface="宋体" panose="02010600030101010101" pitchFamily="2" charset="-122"/>
                <a:ea typeface="宋体" panose="02010600030101010101" pitchFamily="2" charset="-122"/>
              </a:rPr>
              <a:t>注意：</a:t>
            </a:r>
          </a:p>
          <a:p>
            <a:pPr fontAlgn="base">
              <a:lnSpc>
                <a:spcPct val="110000"/>
              </a:lnSpc>
              <a:spcBef>
                <a:spcPct val="0"/>
              </a:spcBef>
              <a:spcAft>
                <a:spcPct val="0"/>
              </a:spcAft>
            </a:pPr>
            <a:r>
              <a:rPr lang="zh-CN" altLang="en-US" sz="2400" b="1" dirty="0">
                <a:solidFill>
                  <a:srgbClr val="CCFFFF"/>
                </a:solidFill>
                <a:latin typeface="宋体" panose="02010600030101010101" pitchFamily="2" charset="-122"/>
                <a:ea typeface="宋体" panose="02010600030101010101" pitchFamily="2" charset="-122"/>
              </a:rPr>
              <a:t>ID_rs</a:t>
            </a:r>
            <a:r>
              <a:rPr lang="en-US" altLang="zh-CN" sz="2400" b="1" dirty="0">
                <a:solidFill>
                  <a:srgbClr val="CCFFFF"/>
                </a:solidFill>
                <a:latin typeface="宋体" panose="02010600030101010101" pitchFamily="2" charset="-122"/>
                <a:ea typeface="宋体" panose="02010600030101010101" pitchFamily="2" charset="-122"/>
              </a:rPr>
              <a:t>1I</a:t>
            </a:r>
            <a:r>
              <a:rPr lang="zh-CN" altLang="en-US" sz="2400" b="1" dirty="0">
                <a:solidFill>
                  <a:srgbClr val="CCFFFF"/>
                </a:solidFill>
                <a:latin typeface="宋体" panose="02010600030101010101" pitchFamily="2" charset="-122"/>
                <a:ea typeface="宋体" panose="02010600030101010101" pitchFamily="2" charset="-122"/>
              </a:rPr>
              <a:t>sReg＝and+andi+or+ori+add+addi+sub+subi+load+store</a:t>
            </a:r>
          </a:p>
          <a:p>
            <a:pPr fontAlgn="base">
              <a:lnSpc>
                <a:spcPct val="110000"/>
              </a:lnSpc>
              <a:spcBef>
                <a:spcPct val="0"/>
              </a:spcBef>
              <a:spcAft>
                <a:spcPct val="0"/>
              </a:spcAft>
            </a:pPr>
            <a:r>
              <a:rPr lang="zh-CN" altLang="en-US" sz="2400" b="1" dirty="0">
                <a:solidFill>
                  <a:srgbClr val="CCFFFF"/>
                </a:solidFill>
                <a:latin typeface="宋体" panose="02010600030101010101" pitchFamily="2" charset="-122"/>
                <a:ea typeface="宋体" panose="02010600030101010101" pitchFamily="2" charset="-122"/>
              </a:rPr>
              <a:t>ID_rs2</a:t>
            </a:r>
            <a:r>
              <a:rPr lang="en-US" altLang="zh-CN" sz="2400" b="1" dirty="0">
                <a:solidFill>
                  <a:srgbClr val="CCFFFF"/>
                </a:solidFill>
                <a:latin typeface="宋体" panose="02010600030101010101" pitchFamily="2" charset="-122"/>
                <a:ea typeface="宋体" panose="02010600030101010101" pitchFamily="2" charset="-122"/>
              </a:rPr>
              <a:t>I</a:t>
            </a:r>
            <a:r>
              <a:rPr lang="zh-CN" altLang="en-US" sz="2400" b="1" dirty="0">
                <a:solidFill>
                  <a:srgbClr val="CCFFFF"/>
                </a:solidFill>
                <a:latin typeface="宋体" panose="02010600030101010101" pitchFamily="2" charset="-122"/>
                <a:ea typeface="宋体" panose="02010600030101010101" pitchFamily="2" charset="-122"/>
              </a:rPr>
              <a:t>sReg＝and+or</a:t>
            </a:r>
            <a:r>
              <a:rPr lang="en-US" altLang="zh-CN" sz="2400" b="1" dirty="0">
                <a:solidFill>
                  <a:srgbClr val="CCFFFF"/>
                </a:solidFill>
                <a:latin typeface="宋体" panose="02010600030101010101" pitchFamily="2" charset="-122"/>
                <a:ea typeface="宋体" panose="02010600030101010101" pitchFamily="2" charset="-122"/>
              </a:rPr>
              <a:t>+</a:t>
            </a:r>
            <a:r>
              <a:rPr lang="zh-CN" altLang="en-US" sz="2400" b="1" dirty="0">
                <a:solidFill>
                  <a:srgbClr val="CCFFFF"/>
                </a:solidFill>
                <a:latin typeface="宋体" panose="02010600030101010101" pitchFamily="2" charset="-122"/>
                <a:ea typeface="宋体" panose="02010600030101010101" pitchFamily="2" charset="-122"/>
              </a:rPr>
              <a:t>add+sub</a:t>
            </a:r>
          </a:p>
          <a:p>
            <a:pPr fontAlgn="base">
              <a:lnSpc>
                <a:spcPct val="110000"/>
              </a:lnSpc>
              <a:spcBef>
                <a:spcPct val="0"/>
              </a:spcBef>
              <a:spcAft>
                <a:spcPct val="0"/>
              </a:spcAft>
            </a:pPr>
            <a:r>
              <a:rPr lang="zh-CN" altLang="en-US" sz="2400" b="1" dirty="0">
                <a:solidFill>
                  <a:srgbClr val="CCFFFF"/>
                </a:solidFill>
                <a:latin typeface="Arial" panose="020B0604020202020204" pitchFamily="34" charset="0"/>
                <a:ea typeface="宋体" panose="02010600030101010101" pitchFamily="2" charset="-122"/>
              </a:rPr>
              <a:t>　　</a:t>
            </a:r>
            <a:r>
              <a:rPr lang="en-US" altLang="zh-CN" sz="2400" b="1" dirty="0">
                <a:solidFill>
                  <a:srgbClr val="66FF33"/>
                </a:solidFill>
                <a:latin typeface="宋体" panose="02010600030101010101" pitchFamily="2" charset="-122"/>
                <a:ea typeface="宋体" panose="02010600030101010101" pitchFamily="2" charset="-122"/>
              </a:rPr>
              <a:t>EXE_SLD</a:t>
            </a:r>
            <a:r>
              <a:rPr lang="zh-CN" altLang="en-US" sz="2400" b="1" dirty="0">
                <a:solidFill>
                  <a:srgbClr val="CCFFFF"/>
                </a:solidFill>
                <a:latin typeface="宋体" panose="02010600030101010101" pitchFamily="2" charset="-122"/>
                <a:ea typeface="宋体" panose="02010600030101010101" pitchFamily="2" charset="-122"/>
              </a:rPr>
              <a:t>，表示</a:t>
            </a:r>
            <a:r>
              <a:rPr lang="en-US" altLang="zh-CN" sz="2400" b="1" dirty="0">
                <a:solidFill>
                  <a:srgbClr val="66FF33"/>
                </a:solidFill>
                <a:latin typeface="宋体" panose="02010600030101010101" pitchFamily="2" charset="-122"/>
                <a:ea typeface="宋体" panose="02010600030101010101" pitchFamily="2" charset="-122"/>
              </a:rPr>
              <a:t>EXE</a:t>
            </a:r>
            <a:r>
              <a:rPr lang="zh-CN" altLang="en-US" sz="2400" b="1" dirty="0">
                <a:solidFill>
                  <a:srgbClr val="66FF33"/>
                </a:solidFill>
                <a:latin typeface="宋体" panose="02010600030101010101" pitchFamily="2" charset="-122"/>
                <a:ea typeface="宋体" panose="02010600030101010101" pitchFamily="2" charset="-122"/>
              </a:rPr>
              <a:t>级是</a:t>
            </a:r>
            <a:r>
              <a:rPr lang="en-US" altLang="zh-CN" sz="2400" b="1" dirty="0">
                <a:solidFill>
                  <a:srgbClr val="66FF33"/>
                </a:solidFill>
                <a:latin typeface="宋体" panose="02010600030101010101" pitchFamily="2" charset="-122"/>
                <a:ea typeface="宋体" panose="02010600030101010101" pitchFamily="2" charset="-122"/>
              </a:rPr>
              <a:t>load</a:t>
            </a:r>
            <a:r>
              <a:rPr lang="zh-CN" altLang="en-US" sz="2400" b="1" dirty="0">
                <a:solidFill>
                  <a:srgbClr val="CCFFFF"/>
                </a:solidFill>
                <a:latin typeface="宋体" panose="02010600030101010101" pitchFamily="2" charset="-122"/>
                <a:ea typeface="宋体" panose="02010600030101010101" pitchFamily="2" charset="-122"/>
              </a:rPr>
              <a:t>指令。（</a:t>
            </a:r>
            <a:r>
              <a:rPr lang="zh-CN" altLang="en-US" sz="2400" b="1" dirty="0">
                <a:solidFill>
                  <a:srgbClr val="CCFFFF"/>
                </a:solidFill>
                <a:latin typeface="宋体" panose="02010600030101010101" pitchFamily="2" charset="-122"/>
                <a:ea typeface="宋体" panose="02010600030101010101" pitchFamily="2" charset="-122"/>
                <a:sym typeface="宋体" panose="02010600030101010101" pitchFamily="2" charset="-122"/>
              </a:rPr>
              <a:t>或者，更保险的方法是把译出的</a:t>
            </a:r>
            <a:r>
              <a:rPr lang="en-US" altLang="zh-CN" sz="2400" b="1" dirty="0">
                <a:solidFill>
                  <a:srgbClr val="CCFFFF"/>
                </a:solidFill>
                <a:latin typeface="宋体" panose="02010600030101010101" pitchFamily="2" charset="-122"/>
                <a:ea typeface="宋体" panose="02010600030101010101" pitchFamily="2" charset="-122"/>
                <a:sym typeface="宋体" panose="02010600030101010101" pitchFamily="2" charset="-122"/>
              </a:rPr>
              <a:t>load</a:t>
            </a:r>
            <a:r>
              <a:rPr lang="zh-CN" altLang="en-US" sz="2400" b="1" dirty="0">
                <a:solidFill>
                  <a:srgbClr val="CCFFFF"/>
                </a:solidFill>
                <a:latin typeface="宋体" panose="02010600030101010101" pitchFamily="2" charset="-122"/>
                <a:ea typeface="宋体" panose="02010600030101010101" pitchFamily="2" charset="-122"/>
                <a:sym typeface="宋体" panose="02010600030101010101" pitchFamily="2" charset="-122"/>
              </a:rPr>
              <a:t>指令打入流水线寄存器，使用它而不是</a:t>
            </a:r>
            <a:r>
              <a:rPr lang="en-US" altLang="zh-CN" sz="2400" b="1" dirty="0">
                <a:solidFill>
                  <a:srgbClr val="CCFFFF"/>
                </a:solidFill>
                <a:latin typeface="宋体" panose="02010600030101010101" pitchFamily="2" charset="-122"/>
                <a:ea typeface="宋体" panose="02010600030101010101" pitchFamily="2" charset="-122"/>
                <a:sym typeface="宋体" panose="02010600030101010101" pitchFamily="2" charset="-122"/>
              </a:rPr>
              <a:t>EXE_SLD</a:t>
            </a:r>
            <a:r>
              <a:rPr lang="zh-CN" altLang="en-US" sz="2400" b="1" dirty="0">
                <a:solidFill>
                  <a:srgbClr val="CCFFFF"/>
                </a:solidFill>
                <a:latin typeface="宋体" panose="02010600030101010101" pitchFamily="2" charset="-122"/>
                <a:ea typeface="宋体" panose="02010600030101010101" pitchFamily="2" charset="-122"/>
                <a:sym typeface="宋体" panose="02010600030101010101" pitchFamily="2" charset="-122"/>
              </a:rPr>
              <a:t>。</a:t>
            </a:r>
            <a:r>
              <a:rPr lang="zh-CN" altLang="en-US" sz="2400" b="1" dirty="0">
                <a:solidFill>
                  <a:srgbClr val="CCFFFF"/>
                </a:solidFill>
                <a:latin typeface="宋体" panose="02010600030101010101" pitchFamily="2" charset="-122"/>
                <a:ea typeface="宋体" panose="02010600030101010101" pitchFamily="2" charset="-122"/>
              </a:rPr>
              <a:t>）</a:t>
            </a:r>
            <a:endParaRPr lang="en-US" altLang="zh-CN" sz="2400" b="1" dirty="0">
              <a:solidFill>
                <a:srgbClr val="CCFFFF"/>
              </a:solidFill>
              <a:latin typeface="宋体" panose="02010600030101010101" pitchFamily="2" charset="-122"/>
              <a:ea typeface="宋体" panose="02010600030101010101" pitchFamily="2" charset="-122"/>
            </a:endParaRPr>
          </a:p>
          <a:p>
            <a:pPr fontAlgn="base">
              <a:lnSpc>
                <a:spcPct val="110000"/>
              </a:lnSpc>
              <a:spcBef>
                <a:spcPct val="0"/>
              </a:spcBef>
              <a:spcAft>
                <a:spcPct val="0"/>
              </a:spcAft>
            </a:pPr>
            <a:endParaRPr lang="en-US" altLang="zh-CN" sz="2400" b="1" dirty="0">
              <a:solidFill>
                <a:srgbClr val="CCFFFF"/>
              </a:solidFill>
              <a:latin typeface="宋体" panose="02010600030101010101" pitchFamily="2" charset="-122"/>
              <a:ea typeface="宋体" panose="02010600030101010101" pitchFamily="2" charset="-122"/>
            </a:endParaRPr>
          </a:p>
          <a:p>
            <a:pPr fontAlgn="base">
              <a:lnSpc>
                <a:spcPct val="110000"/>
              </a:lnSpc>
              <a:spcBef>
                <a:spcPct val="0"/>
              </a:spcBef>
              <a:spcAft>
                <a:spcPct val="0"/>
              </a:spcAft>
            </a:pPr>
            <a:endParaRPr lang="zh-CN" altLang="en-US" sz="2400" b="1" dirty="0">
              <a:solidFill>
                <a:srgbClr val="CCFFFF"/>
              </a:solidFill>
              <a:latin typeface="宋体" panose="02010600030101010101" pitchFamily="2" charset="-122"/>
              <a:ea typeface="宋体" panose="02010600030101010101" pitchFamily="2" charset="-122"/>
            </a:endParaRPr>
          </a:p>
        </p:txBody>
      </p:sp>
      <p:sp>
        <p:nvSpPr>
          <p:cNvPr id="89091" name="Rectangle 4">
            <a:extLst>
              <a:ext uri="{FF2B5EF4-FFF2-40B4-BE49-F238E27FC236}">
                <a16:creationId xmlns:a16="http://schemas.microsoft.com/office/drawing/2014/main" id="{4924B0BD-5841-4400-A499-EB62239E858E}"/>
              </a:ext>
            </a:extLst>
          </p:cNvPr>
          <p:cNvSpPr>
            <a:spLocks noChangeArrowheads="1"/>
          </p:cNvSpPr>
          <p:nvPr/>
        </p:nvSpPr>
        <p:spPr bwMode="auto">
          <a:xfrm>
            <a:off x="2057400" y="1219201"/>
            <a:ext cx="7924800"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10000"/>
              </a:lnSpc>
              <a:spcBef>
                <a:spcPct val="0"/>
              </a:spcBef>
              <a:spcAft>
                <a:spcPct val="0"/>
              </a:spcAft>
            </a:pPr>
            <a:r>
              <a:rPr lang="en-US" altLang="zh-CN" sz="2000" b="1">
                <a:solidFill>
                  <a:srgbClr val="CCFFFF"/>
                </a:solidFill>
                <a:latin typeface="Garamond" panose="02020404030301010803" pitchFamily="18" charset="0"/>
                <a:ea typeface="宋体" panose="02010600030101010101" pitchFamily="2" charset="-122"/>
              </a:rPr>
              <a:t>    </a:t>
            </a:r>
            <a:r>
              <a:rPr lang="zh-CN" altLang="en-US" sz="2000" b="1">
                <a:solidFill>
                  <a:srgbClr val="FFCC00"/>
                </a:solidFill>
                <a:latin typeface="Garamond" panose="02020404030301010803" pitchFamily="18" charset="0"/>
                <a:ea typeface="宋体" panose="02010600030101010101" pitchFamily="2" charset="-122"/>
              </a:rPr>
              <a:t>EXE_A_DEPEN</a:t>
            </a:r>
            <a:r>
              <a:rPr lang="zh-CN" altLang="en-US" sz="2000" b="1">
                <a:solidFill>
                  <a:srgbClr val="CCFFFF"/>
                </a:solidFill>
                <a:latin typeface="Garamond" panose="02020404030301010803" pitchFamily="18" charset="0"/>
                <a:ea typeface="宋体" panose="02010600030101010101" pitchFamily="2" charset="-122"/>
              </a:rPr>
              <a:t>的意思是处在</a:t>
            </a:r>
            <a:r>
              <a:rPr lang="zh-CN" altLang="en-US" sz="2000" b="1">
                <a:solidFill>
                  <a:srgbClr val="FFCC00"/>
                </a:solidFill>
                <a:latin typeface="Garamond" panose="02020404030301010803" pitchFamily="18" charset="0"/>
                <a:ea typeface="宋体" panose="02010600030101010101" pitchFamily="2" charset="-122"/>
              </a:rPr>
              <a:t>ID</a:t>
            </a:r>
            <a:r>
              <a:rPr lang="zh-CN" altLang="zh-CN" sz="2000" b="1">
                <a:solidFill>
                  <a:srgbClr val="CCFFFF"/>
                </a:solidFill>
                <a:latin typeface="Garamond" panose="02020404030301010803" pitchFamily="18" charset="0"/>
                <a:ea typeface="宋体" panose="02010600030101010101" pitchFamily="2" charset="-122"/>
              </a:rPr>
              <a:t>级的指令</a:t>
            </a:r>
            <a:r>
              <a:rPr lang="en-US" altLang="zh-CN" sz="2000" b="1">
                <a:solidFill>
                  <a:srgbClr val="FFCC00"/>
                </a:solidFill>
                <a:latin typeface="Garamond" panose="02020404030301010803" pitchFamily="18" charset="0"/>
                <a:ea typeface="宋体" panose="02010600030101010101" pitchFamily="2" charset="-122"/>
              </a:rPr>
              <a:t>rs1</a:t>
            </a:r>
            <a:r>
              <a:rPr lang="zh-CN" altLang="en-US" sz="2000" b="1">
                <a:solidFill>
                  <a:srgbClr val="CCFFFF"/>
                </a:solidFill>
                <a:latin typeface="Garamond" panose="02020404030301010803" pitchFamily="18" charset="0"/>
                <a:ea typeface="宋体" panose="02010600030101010101" pitchFamily="2" charset="-122"/>
              </a:rPr>
              <a:t>与处在</a:t>
            </a:r>
            <a:r>
              <a:rPr lang="zh-CN" altLang="en-US" sz="2000" b="1">
                <a:solidFill>
                  <a:srgbClr val="FFCC00"/>
                </a:solidFill>
                <a:latin typeface="Garamond" panose="02020404030301010803" pitchFamily="18" charset="0"/>
                <a:ea typeface="宋体" panose="02010600030101010101" pitchFamily="2" charset="-122"/>
              </a:rPr>
              <a:t>EXE</a:t>
            </a:r>
            <a:r>
              <a:rPr lang="zh-CN" altLang="en-US" sz="2000" b="1">
                <a:solidFill>
                  <a:srgbClr val="CCFFFF"/>
                </a:solidFill>
                <a:latin typeface="Garamond" panose="02020404030301010803" pitchFamily="18" charset="0"/>
                <a:ea typeface="宋体" panose="02010600030101010101" pitchFamily="2" charset="-122"/>
              </a:rPr>
              <a:t>级的指令数据相关。 </a:t>
            </a:r>
            <a:r>
              <a:rPr lang="zh-CN" altLang="en-US" b="1">
                <a:solidFill>
                  <a:srgbClr val="FFFFCC"/>
                </a:solidFill>
                <a:latin typeface="Garamond" panose="02020404030301010803" pitchFamily="18" charset="0"/>
                <a:ea typeface="宋体" panose="02010600030101010101" pitchFamily="2" charset="-122"/>
              </a:rPr>
              <a:t>EXE_</a:t>
            </a:r>
            <a:r>
              <a:rPr lang="en-US" altLang="zh-CN" b="1">
                <a:solidFill>
                  <a:srgbClr val="FFFFCC"/>
                </a:solidFill>
                <a:latin typeface="Garamond" panose="02020404030301010803" pitchFamily="18" charset="0"/>
                <a:ea typeface="宋体" panose="02010600030101010101" pitchFamily="2" charset="-122"/>
              </a:rPr>
              <a:t>B</a:t>
            </a:r>
            <a:r>
              <a:rPr lang="zh-CN" altLang="en-US" b="1">
                <a:solidFill>
                  <a:srgbClr val="FFFFCC"/>
                </a:solidFill>
                <a:latin typeface="Garamond" panose="02020404030301010803" pitchFamily="18" charset="0"/>
                <a:ea typeface="宋体" panose="02010600030101010101" pitchFamily="2" charset="-122"/>
              </a:rPr>
              <a:t>_DEPEN</a:t>
            </a:r>
            <a:r>
              <a:rPr lang="zh-CN" altLang="en-US" b="1">
                <a:solidFill>
                  <a:srgbClr val="CCFFFF"/>
                </a:solidFill>
                <a:latin typeface="Garamond" panose="02020404030301010803" pitchFamily="18" charset="0"/>
                <a:ea typeface="宋体" panose="02010600030101010101" pitchFamily="2" charset="-122"/>
              </a:rPr>
              <a:t>的意思是处在</a:t>
            </a:r>
            <a:r>
              <a:rPr lang="zh-CN" altLang="en-US" b="1">
                <a:solidFill>
                  <a:srgbClr val="FFFFCC"/>
                </a:solidFill>
                <a:latin typeface="Garamond" panose="02020404030301010803" pitchFamily="18" charset="0"/>
                <a:ea typeface="宋体" panose="02010600030101010101" pitchFamily="2" charset="-122"/>
              </a:rPr>
              <a:t>ID</a:t>
            </a:r>
            <a:r>
              <a:rPr lang="zh-CN" altLang="zh-CN" b="1">
                <a:solidFill>
                  <a:srgbClr val="CCFFFF"/>
                </a:solidFill>
                <a:latin typeface="Garamond" panose="02020404030301010803" pitchFamily="18" charset="0"/>
                <a:ea typeface="宋体" panose="02010600030101010101" pitchFamily="2" charset="-122"/>
              </a:rPr>
              <a:t>级的指令</a:t>
            </a:r>
            <a:r>
              <a:rPr lang="en-US" altLang="zh-CN" b="1">
                <a:solidFill>
                  <a:srgbClr val="FFFFCC"/>
                </a:solidFill>
                <a:latin typeface="Garamond" panose="02020404030301010803" pitchFamily="18" charset="0"/>
                <a:ea typeface="宋体" panose="02010600030101010101" pitchFamily="2" charset="-122"/>
              </a:rPr>
              <a:t>rs2</a:t>
            </a:r>
            <a:r>
              <a:rPr lang="zh-CN" altLang="en-US" b="1">
                <a:solidFill>
                  <a:srgbClr val="CCFFFF"/>
                </a:solidFill>
                <a:latin typeface="Garamond" panose="02020404030301010803" pitchFamily="18" charset="0"/>
                <a:ea typeface="宋体" panose="02010600030101010101" pitchFamily="2" charset="-122"/>
              </a:rPr>
              <a:t>与处在</a:t>
            </a:r>
            <a:r>
              <a:rPr lang="zh-CN" altLang="en-US" b="1">
                <a:solidFill>
                  <a:srgbClr val="FFFFCC"/>
                </a:solidFill>
                <a:latin typeface="Garamond" panose="02020404030301010803" pitchFamily="18" charset="0"/>
                <a:ea typeface="宋体" panose="02010600030101010101" pitchFamily="2" charset="-122"/>
              </a:rPr>
              <a:t>EXE</a:t>
            </a:r>
            <a:r>
              <a:rPr lang="zh-CN" altLang="en-US" b="1">
                <a:solidFill>
                  <a:srgbClr val="CCFFFF"/>
                </a:solidFill>
                <a:latin typeface="Garamond" panose="02020404030301010803" pitchFamily="18" charset="0"/>
                <a:ea typeface="宋体" panose="02010600030101010101" pitchFamily="2" charset="-122"/>
              </a:rPr>
              <a:t>级的指令数据相关。</a:t>
            </a:r>
          </a:p>
        </p:txBody>
      </p:sp>
      <p:sp>
        <p:nvSpPr>
          <p:cNvPr id="89092" name="灯片编号占位符 4">
            <a:extLst>
              <a:ext uri="{FF2B5EF4-FFF2-40B4-BE49-F238E27FC236}">
                <a16:creationId xmlns:a16="http://schemas.microsoft.com/office/drawing/2014/main" id="{6E93C56B-B3EC-43CE-87AE-4D8D6E9DA142}"/>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36740B3F-1803-45FB-9355-5A053A9755C5}" type="slidenum">
              <a:rPr lang="en-US" altLang="zh-CN">
                <a:solidFill>
                  <a:srgbClr val="FFFFFF"/>
                </a:solidFill>
                <a:ea typeface="宋体" panose="02010600030101010101" pitchFamily="2" charset="-122"/>
              </a:rPr>
              <a:pPr fontAlgn="base">
                <a:spcBef>
                  <a:spcPct val="0"/>
                </a:spcBef>
                <a:spcAft>
                  <a:spcPct val="0"/>
                </a:spcAft>
              </a:pPr>
              <a:t>420</a:t>
            </a:fld>
            <a:endParaRPr lang="en-US" altLang="zh-CN">
              <a:solidFill>
                <a:srgbClr val="FFFFFF"/>
              </a:solidFill>
              <a:ea typeface="宋体" panose="02010600030101010101" pitchFamily="2" charset="-122"/>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3" name="Text Box 3">
            <a:extLst>
              <a:ext uri="{FF2B5EF4-FFF2-40B4-BE49-F238E27FC236}">
                <a16:creationId xmlns:a16="http://schemas.microsoft.com/office/drawing/2014/main" id="{4D00B5A9-037E-48A0-A5EA-6BBFC45C2269}"/>
              </a:ext>
            </a:extLst>
          </p:cNvPr>
          <p:cNvSpPr txBox="1">
            <a:spLocks noChangeArrowheads="1"/>
          </p:cNvSpPr>
          <p:nvPr/>
        </p:nvSpPr>
        <p:spPr bwMode="auto">
          <a:xfrm>
            <a:off x="2016126" y="923926"/>
            <a:ext cx="8518525"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后</a:t>
            </a:r>
            <a:r>
              <a:rPr lang="zh-CN" altLang="en-US" sz="2800" b="1">
                <a:solidFill>
                  <a:srgbClr val="CCFFFF"/>
                </a:solidFill>
                <a:latin typeface="宋体" panose="02010600030101010101" pitchFamily="2" charset="-122"/>
                <a:ea typeface="宋体" panose="02010600030101010101" pitchFamily="2" charset="-122"/>
              </a:rPr>
              <a:t>图</a:t>
            </a:r>
            <a:r>
              <a:rPr lang="en-US" altLang="en-US" sz="2800" b="1">
                <a:solidFill>
                  <a:srgbClr val="CCFFFF"/>
                </a:solidFill>
                <a:latin typeface="Arial" panose="020B0604020202020204" pitchFamily="34" charset="0"/>
                <a:ea typeface="宋体" panose="02010600030101010101" pitchFamily="2" charset="-122"/>
              </a:rPr>
              <a:t>3-3.</a:t>
            </a:r>
            <a:r>
              <a:rPr lang="en-US" altLang="zh-CN" sz="2800" b="1">
                <a:solidFill>
                  <a:srgbClr val="CCFFFF"/>
                </a:solidFill>
                <a:latin typeface="宋体" panose="02010600030101010101" pitchFamily="2" charset="-122"/>
                <a:ea typeface="宋体" panose="02010600030101010101" pitchFamily="2" charset="-122"/>
              </a:rPr>
              <a:t>41</a:t>
            </a:r>
            <a:r>
              <a:rPr lang="zh-CN" altLang="en-US" sz="2800" b="1">
                <a:solidFill>
                  <a:srgbClr val="CCFFFF"/>
                </a:solidFill>
                <a:latin typeface="宋体" panose="02010600030101010101" pitchFamily="2" charset="-122"/>
                <a:ea typeface="宋体" panose="02010600030101010101" pitchFamily="2" charset="-122"/>
              </a:rPr>
              <a:t>的电路是</a:t>
            </a:r>
            <a:r>
              <a:rPr lang="zh-CN" altLang="en-US" sz="2800" b="1">
                <a:solidFill>
                  <a:srgbClr val="66FF33"/>
                </a:solidFill>
                <a:latin typeface="宋体" panose="02010600030101010101" pitchFamily="2" charset="-122"/>
                <a:ea typeface="宋体" panose="02010600030101010101" pitchFamily="2" charset="-122"/>
              </a:rPr>
              <a:t>带有内部前推及</a:t>
            </a:r>
            <a:r>
              <a:rPr lang="en-US" altLang="zh-CN" sz="2800" b="1">
                <a:solidFill>
                  <a:srgbClr val="66FF33"/>
                </a:solidFill>
                <a:latin typeface="宋体" panose="02010600030101010101" pitchFamily="2" charset="-122"/>
                <a:ea typeface="宋体" panose="02010600030101010101" pitchFamily="2" charset="-122"/>
              </a:rPr>
              <a:t>load</a:t>
            </a:r>
            <a:r>
              <a:rPr lang="zh-CN" altLang="en-US" sz="2800" b="1">
                <a:solidFill>
                  <a:srgbClr val="66FF33"/>
                </a:solidFill>
                <a:latin typeface="宋体" panose="02010600030101010101" pitchFamily="2" charset="-122"/>
                <a:ea typeface="宋体" panose="02010600030101010101" pitchFamily="2" charset="-122"/>
              </a:rPr>
              <a:t>相关暂停</a:t>
            </a:r>
            <a:r>
              <a:rPr lang="zh-CN" altLang="en-US" sz="2800" b="1">
                <a:solidFill>
                  <a:srgbClr val="CCFFFF"/>
                </a:solidFill>
                <a:latin typeface="宋体" panose="02010600030101010101" pitchFamily="2" charset="-122"/>
                <a:ea typeface="宋体" panose="02010600030101010101" pitchFamily="2" charset="-122"/>
              </a:rPr>
              <a:t>功能的流水线处理机。</a:t>
            </a:r>
            <a:r>
              <a:rPr lang="zh-CN" altLang="en-US" sz="2800" b="1">
                <a:solidFill>
                  <a:srgbClr val="FFFF00"/>
                </a:solidFill>
                <a:latin typeface="宋体" panose="02010600030101010101" pitchFamily="2" charset="-122"/>
                <a:ea typeface="宋体" panose="02010600030101010101" pitchFamily="2" charset="-122"/>
              </a:rPr>
              <a:t>所有的控制信号均在</a:t>
            </a:r>
            <a:r>
              <a:rPr lang="en-US" altLang="zh-CN" sz="2800" b="1">
                <a:solidFill>
                  <a:srgbClr val="FFFF00"/>
                </a:solidFill>
                <a:latin typeface="宋体" panose="02010600030101010101" pitchFamily="2" charset="-122"/>
                <a:ea typeface="宋体" panose="02010600030101010101" pitchFamily="2" charset="-122"/>
              </a:rPr>
              <a:t>ID</a:t>
            </a:r>
            <a:r>
              <a:rPr lang="zh-CN" altLang="en-US" sz="2800" b="1">
                <a:solidFill>
                  <a:srgbClr val="FFFF00"/>
                </a:solidFill>
                <a:latin typeface="宋体" panose="02010600030101010101" pitchFamily="2" charset="-122"/>
                <a:ea typeface="宋体" panose="02010600030101010101" pitchFamily="2" charset="-122"/>
              </a:rPr>
              <a:t>级产生</a:t>
            </a:r>
            <a:r>
              <a:rPr lang="zh-CN" altLang="en-US" sz="2800" b="1">
                <a:solidFill>
                  <a:srgbClr val="CCFFFF"/>
                </a:solidFill>
                <a:latin typeface="宋体" panose="02010600030101010101" pitchFamily="2" charset="-122"/>
                <a:ea typeface="宋体" panose="02010600030101010101" pitchFamily="2" charset="-122"/>
              </a:rPr>
              <a:t>，并使用流水线寄存器把它们传递到所需要的位置。注意，封锁控制信号的与门已合并在</a:t>
            </a:r>
            <a:r>
              <a:rPr lang="en-US" altLang="zh-CN" sz="2800" b="1">
                <a:solidFill>
                  <a:srgbClr val="CCFFFF"/>
                </a:solidFill>
                <a:latin typeface="宋体" panose="02010600030101010101" pitchFamily="2" charset="-122"/>
                <a:ea typeface="宋体" panose="02010600030101010101" pitchFamily="2" charset="-122"/>
              </a:rPr>
              <a:t>Decoder</a:t>
            </a:r>
            <a:r>
              <a:rPr lang="zh-CN" altLang="en-US" sz="2800" b="1">
                <a:solidFill>
                  <a:srgbClr val="CCFFFF"/>
                </a:solidFill>
                <a:latin typeface="宋体" panose="02010600030101010101" pitchFamily="2" charset="-122"/>
                <a:ea typeface="宋体" panose="02010600030101010101" pitchFamily="2" charset="-122"/>
              </a:rPr>
              <a:t>中了。</a:t>
            </a:r>
          </a:p>
        </p:txBody>
      </p:sp>
      <p:sp>
        <p:nvSpPr>
          <p:cNvPr id="90114" name="Text Box 4">
            <a:extLst>
              <a:ext uri="{FF2B5EF4-FFF2-40B4-BE49-F238E27FC236}">
                <a16:creationId xmlns:a16="http://schemas.microsoft.com/office/drawing/2014/main" id="{AA9BBC31-DF1B-450E-812D-34D993AA02F1}"/>
              </a:ext>
            </a:extLst>
          </p:cNvPr>
          <p:cNvSpPr txBox="1">
            <a:spLocks noChangeArrowheads="1"/>
          </p:cNvSpPr>
          <p:nvPr/>
        </p:nvSpPr>
        <p:spPr bwMode="auto">
          <a:xfrm>
            <a:off x="1930401" y="3708400"/>
            <a:ext cx="868997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a:t>
            </a:r>
            <a:r>
              <a:rPr lang="zh-CN" altLang="en-US" sz="2800" b="1">
                <a:solidFill>
                  <a:srgbClr val="FFC000"/>
                </a:solidFill>
                <a:latin typeface="宋体" panose="02010600030101010101" pitchFamily="2" charset="-122"/>
                <a:ea typeface="宋体" panose="02010600030101010101" pitchFamily="2" charset="-122"/>
              </a:rPr>
              <a:t>即便如此，如果编译器和汇编器能对程序做些优化，尽量消除与</a:t>
            </a:r>
            <a:r>
              <a:rPr lang="en-US" altLang="zh-CN" sz="2800" b="1">
                <a:solidFill>
                  <a:srgbClr val="FFC000"/>
                </a:solidFill>
                <a:latin typeface="宋体" panose="02010600030101010101" pitchFamily="2" charset="-122"/>
                <a:ea typeface="宋体" panose="02010600030101010101" pitchFamily="2" charset="-122"/>
              </a:rPr>
              <a:t>load</a:t>
            </a:r>
            <a:r>
              <a:rPr lang="zh-CN" altLang="en-US" sz="2800" b="1">
                <a:solidFill>
                  <a:srgbClr val="FFC000"/>
                </a:solidFill>
                <a:latin typeface="宋体" panose="02010600030101010101" pitchFamily="2" charset="-122"/>
                <a:ea typeface="宋体" panose="02010600030101010101" pitchFamily="2" charset="-122"/>
              </a:rPr>
              <a:t>指令的相关，就会提高流水线处理机的性能。</a:t>
            </a:r>
          </a:p>
        </p:txBody>
      </p:sp>
      <p:sp>
        <p:nvSpPr>
          <p:cNvPr id="90115" name="灯片编号占位符 4">
            <a:extLst>
              <a:ext uri="{FF2B5EF4-FFF2-40B4-BE49-F238E27FC236}">
                <a16:creationId xmlns:a16="http://schemas.microsoft.com/office/drawing/2014/main" id="{531173C2-7F78-44D8-8023-8CF89CDFFAD3}"/>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6F71AB1E-6157-4CC3-B74C-DB2D2EACCC11}" type="slidenum">
              <a:rPr lang="en-US" altLang="zh-CN">
                <a:solidFill>
                  <a:srgbClr val="FFFFFF"/>
                </a:solidFill>
                <a:ea typeface="宋体" panose="02010600030101010101" pitchFamily="2" charset="-122"/>
              </a:rPr>
              <a:pPr fontAlgn="base">
                <a:spcBef>
                  <a:spcPct val="0"/>
                </a:spcBef>
                <a:spcAft>
                  <a:spcPct val="0"/>
                </a:spcAft>
              </a:pPr>
              <a:t>421</a:t>
            </a:fld>
            <a:endParaRPr lang="en-US" altLang="zh-CN">
              <a:solidFill>
                <a:srgbClr val="FFFFFF"/>
              </a:solidFill>
              <a:ea typeface="宋体" panose="02010600030101010101" pitchFamily="2" charset="-122"/>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9FE047-2482-41F5-AA91-D73F92E751AA}"/>
              </a:ext>
            </a:extLst>
          </p:cNvPr>
          <p:cNvSpPr>
            <a:spLocks noGrp="1"/>
          </p:cNvSpPr>
          <p:nvPr>
            <p:ph type="title"/>
          </p:nvPr>
        </p:nvSpPr>
        <p:spPr/>
        <p:txBody>
          <a:bodyPr/>
          <a:lstStyle/>
          <a:p>
            <a:r>
              <a:rPr lang="zh-CN" altLang="en-US" noProof="1">
                <a:sym typeface="+mn-ea"/>
              </a:rPr>
              <a:t>思考题：</a:t>
            </a:r>
            <a:endParaRPr lang="zh-CN" altLang="en-US" noProof="1"/>
          </a:p>
        </p:txBody>
      </p:sp>
      <p:sp>
        <p:nvSpPr>
          <p:cNvPr id="3" name="内容占位符 2">
            <a:extLst>
              <a:ext uri="{FF2B5EF4-FFF2-40B4-BE49-F238E27FC236}">
                <a16:creationId xmlns:a16="http://schemas.microsoft.com/office/drawing/2014/main" id="{A6993C1A-9FBF-414D-850F-754831DD567E}"/>
              </a:ext>
            </a:extLst>
          </p:cNvPr>
          <p:cNvSpPr>
            <a:spLocks noGrp="1"/>
          </p:cNvSpPr>
          <p:nvPr>
            <p:ph idx="1"/>
          </p:nvPr>
        </p:nvSpPr>
        <p:spPr/>
        <p:txBody>
          <a:bodyPr/>
          <a:lstStyle/>
          <a:p>
            <a:pPr marL="0" indent="0">
              <a:buNone/>
            </a:pPr>
            <a:r>
              <a:rPr lang="zh-CN" altLang="en-US" b="1" noProof="1">
                <a:solidFill>
                  <a:srgbClr val="CCFFFF"/>
                </a:solidFill>
                <a:latin typeface="宋体" panose="02010600030101010101" pitchFamily="2" charset="-122"/>
                <a:sym typeface="+mn-ea"/>
              </a:rPr>
              <a:t>为什么不需要判断</a:t>
            </a:r>
            <a:r>
              <a:rPr lang="en-US" altLang="zh-CN" b="1" noProof="1">
                <a:solidFill>
                  <a:srgbClr val="CCFFFF"/>
                </a:solidFill>
                <a:latin typeface="宋体" panose="02010600030101010101" pitchFamily="2" charset="-122"/>
                <a:sym typeface="+mn-ea"/>
              </a:rPr>
              <a:t>ID</a:t>
            </a:r>
            <a:r>
              <a:rPr lang="zh-CN" altLang="en-US" b="1" noProof="1">
                <a:solidFill>
                  <a:srgbClr val="CCFFFF"/>
                </a:solidFill>
                <a:latin typeface="宋体" panose="02010600030101010101" pitchFamily="2" charset="-122"/>
                <a:sym typeface="+mn-ea"/>
              </a:rPr>
              <a:t>级指令与</a:t>
            </a:r>
            <a:r>
              <a:rPr lang="en-US" altLang="zh-CN" b="1" noProof="1">
                <a:solidFill>
                  <a:srgbClr val="CCFFFF"/>
                </a:solidFill>
                <a:latin typeface="宋体" panose="02010600030101010101" pitchFamily="2" charset="-122"/>
                <a:sym typeface="+mn-ea"/>
              </a:rPr>
              <a:t>MEM</a:t>
            </a:r>
            <a:r>
              <a:rPr lang="zh-CN" altLang="en-US" b="1" noProof="1">
                <a:solidFill>
                  <a:srgbClr val="CCFFFF"/>
                </a:solidFill>
                <a:latin typeface="宋体" panose="02010600030101010101" pitchFamily="2" charset="-122"/>
                <a:sym typeface="+mn-ea"/>
              </a:rPr>
              <a:t>级指令</a:t>
            </a:r>
            <a:r>
              <a:rPr lang="en-US" altLang="zh-CN" b="1" noProof="1">
                <a:solidFill>
                  <a:srgbClr val="CCFFFF"/>
                </a:solidFill>
                <a:latin typeface="宋体" panose="02010600030101010101" pitchFamily="2" charset="-122"/>
                <a:sym typeface="+mn-ea"/>
              </a:rPr>
              <a:t>load</a:t>
            </a:r>
            <a:r>
              <a:rPr lang="zh-CN" altLang="en-US" b="1" noProof="1">
                <a:solidFill>
                  <a:srgbClr val="CCFFFF"/>
                </a:solidFill>
                <a:latin typeface="宋体" panose="02010600030101010101" pitchFamily="2" charset="-122"/>
                <a:sym typeface="+mn-ea"/>
              </a:rPr>
              <a:t>相关？</a:t>
            </a:r>
          </a:p>
          <a:p>
            <a:pPr marL="0" indent="0">
              <a:buNone/>
            </a:pPr>
            <a:r>
              <a:rPr lang="zh-CN" altLang="en-US" b="1" noProof="1">
                <a:solidFill>
                  <a:srgbClr val="CCFFFF"/>
                </a:solidFill>
                <a:latin typeface="宋体" panose="02010600030101010101" pitchFamily="2" charset="-122"/>
                <a:sym typeface="+mn-ea"/>
              </a:rPr>
              <a:t>即为什么在下面表达式中：</a:t>
            </a:r>
            <a:endParaRPr lang="zh-CN" altLang="en-US" noProof="1"/>
          </a:p>
          <a:p>
            <a:pPr marL="0" indent="0">
              <a:buNone/>
            </a:pPr>
            <a:endParaRPr lang="zh-CN" altLang="en-US" noProof="1"/>
          </a:p>
        </p:txBody>
      </p:sp>
      <p:sp>
        <p:nvSpPr>
          <p:cNvPr id="91139" name="文本框 3">
            <a:extLst>
              <a:ext uri="{FF2B5EF4-FFF2-40B4-BE49-F238E27FC236}">
                <a16:creationId xmlns:a16="http://schemas.microsoft.com/office/drawing/2014/main" id="{FA48D7EA-E44F-4124-8D13-AA7E7E796280}"/>
              </a:ext>
            </a:extLst>
          </p:cNvPr>
          <p:cNvSpPr txBox="1">
            <a:spLocks noChangeArrowheads="1"/>
          </p:cNvSpPr>
          <p:nvPr/>
        </p:nvSpPr>
        <p:spPr bwMode="auto">
          <a:xfrm>
            <a:off x="2095500" y="3519488"/>
            <a:ext cx="8115300"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10000"/>
              </a:lnSpc>
              <a:spcBef>
                <a:spcPct val="0"/>
              </a:spcBef>
              <a:spcAft>
                <a:spcPct val="0"/>
              </a:spcAft>
            </a:pPr>
            <a:r>
              <a:rPr lang="en-US" altLang="zh-CN" sz="2400" b="1">
                <a:solidFill>
                  <a:srgbClr val="FFCC00"/>
                </a:solidFill>
                <a:latin typeface="宋体" panose="02010600030101010101" pitchFamily="2" charset="-122"/>
                <a:ea typeface="宋体" panose="02010600030101010101" pitchFamily="2" charset="-122"/>
              </a:rPr>
              <a:t>LOADDEPEN</a:t>
            </a:r>
            <a:r>
              <a:rPr lang="en-US" altLang="zh-CN" sz="2400" b="1">
                <a:solidFill>
                  <a:srgbClr val="CCFFFF"/>
                </a:solidFill>
                <a:latin typeface="宋体" panose="02010600030101010101" pitchFamily="2" charset="-122"/>
                <a:ea typeface="宋体" panose="02010600030101010101" pitchFamily="2" charset="-122"/>
              </a:rPr>
              <a:t>=</a:t>
            </a:r>
            <a:r>
              <a:rPr lang="zh-CN" altLang="en-US" sz="2400" b="1">
                <a:solidFill>
                  <a:srgbClr val="CCFFFF"/>
                </a:solidFill>
                <a:latin typeface="宋体" panose="02010600030101010101" pitchFamily="2" charset="-122"/>
                <a:ea typeface="宋体" panose="02010600030101010101" pitchFamily="2" charset="-122"/>
              </a:rPr>
              <a:t>(</a:t>
            </a:r>
            <a:r>
              <a:rPr lang="zh-CN" altLang="en-US" sz="2400" b="1">
                <a:solidFill>
                  <a:srgbClr val="FFFF00"/>
                </a:solidFill>
                <a:latin typeface="宋体" panose="02010600030101010101" pitchFamily="2" charset="-122"/>
                <a:ea typeface="宋体" panose="02010600030101010101" pitchFamily="2" charset="-122"/>
              </a:rPr>
              <a:t>ID_rs</a:t>
            </a:r>
            <a:r>
              <a:rPr lang="en-US" altLang="zh-CN" sz="2400" b="1">
                <a:solidFill>
                  <a:srgbClr val="FFFF00"/>
                </a:solidFill>
                <a:latin typeface="宋体" panose="02010600030101010101" pitchFamily="2" charset="-122"/>
                <a:ea typeface="宋体" panose="02010600030101010101" pitchFamily="2" charset="-122"/>
              </a:rPr>
              <a:t>1= =</a:t>
            </a:r>
            <a:r>
              <a:rPr lang="zh-CN" altLang="en-US" sz="2400" b="1">
                <a:solidFill>
                  <a:srgbClr val="FFFF00"/>
                </a:solidFill>
                <a:latin typeface="宋体" panose="02010600030101010101" pitchFamily="2" charset="-122"/>
                <a:ea typeface="宋体" panose="02010600030101010101" pitchFamily="2" charset="-122"/>
              </a:rPr>
              <a:t>EXE_rd</a:t>
            </a:r>
            <a:r>
              <a:rPr lang="zh-CN" altLang="en-US" sz="2400" b="1">
                <a:solidFill>
                  <a:srgbClr val="CCFFFF"/>
                </a:solidFill>
                <a:latin typeface="宋体" panose="02010600030101010101" pitchFamily="2" charset="-122"/>
                <a:ea typeface="宋体" panose="02010600030101010101" pitchFamily="2" charset="-122"/>
              </a:rPr>
              <a:t>)(</a:t>
            </a:r>
            <a:r>
              <a:rPr lang="zh-CN" altLang="en-US" sz="2400" b="1">
                <a:solidFill>
                  <a:srgbClr val="66FF33"/>
                </a:solidFill>
                <a:latin typeface="宋体" panose="02010600030101010101" pitchFamily="2" charset="-122"/>
                <a:ea typeface="宋体" panose="02010600030101010101" pitchFamily="2" charset="-122"/>
              </a:rPr>
              <a:t>EXE_SLD</a:t>
            </a:r>
            <a:r>
              <a:rPr lang="en-US" altLang="zh-CN" sz="2400" b="1">
                <a:solidFill>
                  <a:srgbClr val="66FF33"/>
                </a:solidFill>
                <a:latin typeface="宋体" panose="02010600030101010101" pitchFamily="2" charset="-122"/>
                <a:ea typeface="宋体" panose="02010600030101010101" pitchFamily="2" charset="-122"/>
              </a:rPr>
              <a:t>==</a:t>
            </a:r>
            <a:r>
              <a:rPr lang="zh-CN" altLang="en-US" sz="2400" b="1">
                <a:solidFill>
                  <a:srgbClr val="66FF33"/>
                </a:solidFill>
                <a:latin typeface="宋体" panose="02010600030101010101" pitchFamily="2" charset="-122"/>
                <a:ea typeface="宋体" panose="02010600030101010101" pitchFamily="2" charset="-122"/>
              </a:rPr>
              <a:t>1</a:t>
            </a:r>
            <a:r>
              <a:rPr lang="zh-CN" altLang="en-US" sz="2400" b="1">
                <a:solidFill>
                  <a:srgbClr val="CCFFFF"/>
                </a:solidFill>
                <a:latin typeface="宋体" panose="02010600030101010101" pitchFamily="2" charset="-122"/>
                <a:ea typeface="宋体" panose="02010600030101010101" pitchFamily="2" charset="-122"/>
              </a:rPr>
              <a:t>)(ID_rs</a:t>
            </a:r>
            <a:r>
              <a:rPr lang="en-US" altLang="zh-CN" sz="2400" b="1">
                <a:solidFill>
                  <a:srgbClr val="CCFFFF"/>
                </a:solidFill>
                <a:latin typeface="宋体" panose="02010600030101010101" pitchFamily="2" charset="-122"/>
                <a:ea typeface="宋体" panose="02010600030101010101" pitchFamily="2" charset="-122"/>
              </a:rPr>
              <a:t>1</a:t>
            </a:r>
            <a:r>
              <a:rPr lang="zh-CN" altLang="en-US" sz="2400" b="1">
                <a:solidFill>
                  <a:srgbClr val="CCFFFF"/>
                </a:solidFill>
                <a:latin typeface="宋体" panose="02010600030101010101" pitchFamily="2" charset="-122"/>
                <a:ea typeface="宋体" panose="02010600030101010101" pitchFamily="2" charset="-122"/>
              </a:rPr>
              <a:t>IsReg)</a:t>
            </a:r>
          </a:p>
          <a:p>
            <a:pPr fontAlgn="base">
              <a:lnSpc>
                <a:spcPct val="110000"/>
              </a:lnSpc>
              <a:spcBef>
                <a:spcPct val="0"/>
              </a:spcBef>
              <a:spcAft>
                <a:spcPct val="0"/>
              </a:spcAft>
            </a:pPr>
            <a:endParaRPr lang="zh-CN" altLang="en-US" sz="2400" b="1">
              <a:solidFill>
                <a:srgbClr val="CCFFFF"/>
              </a:solidFill>
              <a:latin typeface="宋体" panose="02010600030101010101" pitchFamily="2" charset="-122"/>
              <a:ea typeface="宋体" panose="02010600030101010101" pitchFamily="2" charset="-122"/>
            </a:endParaRPr>
          </a:p>
          <a:p>
            <a:pPr fontAlgn="base">
              <a:lnSpc>
                <a:spcPct val="110000"/>
              </a:lnSpc>
              <a:spcBef>
                <a:spcPct val="0"/>
              </a:spcBef>
              <a:spcAft>
                <a:spcPct val="0"/>
              </a:spcAft>
            </a:pPr>
            <a:r>
              <a:rPr lang="en-US" altLang="zh-CN" sz="2400" b="1">
                <a:solidFill>
                  <a:srgbClr val="CCFFFF"/>
                </a:solidFill>
                <a:latin typeface="宋体" panose="02010600030101010101" pitchFamily="2" charset="-122"/>
                <a:ea typeface="宋体" panose="02010600030101010101" pitchFamily="2" charset="-122"/>
              </a:rPr>
              <a:t>          +</a:t>
            </a:r>
            <a:r>
              <a:rPr lang="zh-CN" altLang="en-US" sz="2400" b="1">
                <a:solidFill>
                  <a:srgbClr val="CCFFFF"/>
                </a:solidFill>
                <a:latin typeface="宋体" panose="02010600030101010101" pitchFamily="2" charset="-122"/>
                <a:ea typeface="宋体" panose="02010600030101010101" pitchFamily="2" charset="-122"/>
              </a:rPr>
              <a:t>(</a:t>
            </a:r>
            <a:r>
              <a:rPr lang="zh-CN" altLang="en-US" sz="2400" b="1">
                <a:solidFill>
                  <a:srgbClr val="FFFF00"/>
                </a:solidFill>
                <a:latin typeface="宋体" panose="02010600030101010101" pitchFamily="2" charset="-122"/>
                <a:ea typeface="宋体" panose="02010600030101010101" pitchFamily="2" charset="-122"/>
              </a:rPr>
              <a:t>ID_rs2</a:t>
            </a:r>
            <a:r>
              <a:rPr lang="en-US" altLang="zh-CN" sz="2400" b="1">
                <a:solidFill>
                  <a:srgbClr val="FFFF00"/>
                </a:solidFill>
                <a:latin typeface="宋体" panose="02010600030101010101" pitchFamily="2" charset="-122"/>
                <a:ea typeface="宋体" panose="02010600030101010101" pitchFamily="2" charset="-122"/>
              </a:rPr>
              <a:t>==</a:t>
            </a:r>
            <a:r>
              <a:rPr lang="zh-CN" altLang="en-US" sz="2400" b="1">
                <a:solidFill>
                  <a:srgbClr val="FFFF00"/>
                </a:solidFill>
                <a:latin typeface="宋体" panose="02010600030101010101" pitchFamily="2" charset="-122"/>
                <a:ea typeface="宋体" panose="02010600030101010101" pitchFamily="2" charset="-122"/>
              </a:rPr>
              <a:t>EXE_rd</a:t>
            </a:r>
            <a:r>
              <a:rPr lang="zh-CN" altLang="en-US" sz="2400" b="1">
                <a:solidFill>
                  <a:srgbClr val="CCFFFF"/>
                </a:solidFill>
                <a:latin typeface="宋体" panose="02010600030101010101" pitchFamily="2" charset="-122"/>
                <a:ea typeface="宋体" panose="02010600030101010101" pitchFamily="2" charset="-122"/>
              </a:rPr>
              <a:t>)(</a:t>
            </a:r>
            <a:r>
              <a:rPr lang="zh-CN" altLang="en-US" sz="2400" b="1">
                <a:solidFill>
                  <a:srgbClr val="66FF33"/>
                </a:solidFill>
                <a:latin typeface="宋体" panose="02010600030101010101" pitchFamily="2" charset="-122"/>
                <a:ea typeface="宋体" panose="02010600030101010101" pitchFamily="2" charset="-122"/>
              </a:rPr>
              <a:t>EXE_SLD</a:t>
            </a:r>
            <a:r>
              <a:rPr lang="en-US" altLang="zh-CN" sz="2400" b="1">
                <a:solidFill>
                  <a:srgbClr val="66FF33"/>
                </a:solidFill>
                <a:latin typeface="宋体" panose="02010600030101010101" pitchFamily="2" charset="-122"/>
                <a:ea typeface="宋体" panose="02010600030101010101" pitchFamily="2" charset="-122"/>
              </a:rPr>
              <a:t>==</a:t>
            </a:r>
            <a:r>
              <a:rPr lang="zh-CN" altLang="en-US" sz="2400" b="1">
                <a:solidFill>
                  <a:srgbClr val="66FF33"/>
                </a:solidFill>
                <a:latin typeface="宋体" panose="02010600030101010101" pitchFamily="2" charset="-122"/>
                <a:ea typeface="宋体" panose="02010600030101010101" pitchFamily="2" charset="-122"/>
              </a:rPr>
              <a:t>1</a:t>
            </a:r>
            <a:r>
              <a:rPr lang="zh-CN" altLang="en-US" sz="2400" b="1">
                <a:solidFill>
                  <a:srgbClr val="CCFFFF"/>
                </a:solidFill>
                <a:latin typeface="宋体" panose="02010600030101010101" pitchFamily="2" charset="-122"/>
                <a:ea typeface="宋体" panose="02010600030101010101" pitchFamily="2" charset="-122"/>
              </a:rPr>
              <a:t>)(ID_</a:t>
            </a:r>
            <a:r>
              <a:rPr lang="en-US" altLang="zh-CN" sz="2400" b="1">
                <a:solidFill>
                  <a:srgbClr val="CCFFFF"/>
                </a:solidFill>
                <a:latin typeface="宋体" panose="02010600030101010101" pitchFamily="2" charset="-122"/>
                <a:ea typeface="宋体" panose="02010600030101010101" pitchFamily="2" charset="-122"/>
              </a:rPr>
              <a:t>r</a:t>
            </a:r>
            <a:r>
              <a:rPr lang="zh-CN" altLang="en-US" sz="2400" b="1">
                <a:solidFill>
                  <a:srgbClr val="CCFFFF"/>
                </a:solidFill>
                <a:latin typeface="宋体" panose="02010600030101010101" pitchFamily="2" charset="-122"/>
                <a:ea typeface="宋体" panose="02010600030101010101" pitchFamily="2" charset="-122"/>
              </a:rPr>
              <a:t>s2IsReg</a:t>
            </a:r>
            <a:r>
              <a:rPr lang="en-US" altLang="zh-CN" sz="2400" b="1">
                <a:solidFill>
                  <a:srgbClr val="CCFFFF"/>
                </a:solidFill>
                <a:latin typeface="宋体" panose="02010600030101010101" pitchFamily="2" charset="-122"/>
                <a:ea typeface="宋体" panose="02010600030101010101" pitchFamily="2" charset="-122"/>
              </a:rPr>
              <a:t>)</a:t>
            </a:r>
          </a:p>
          <a:p>
            <a:pPr fontAlgn="base">
              <a:lnSpc>
                <a:spcPct val="110000"/>
              </a:lnSpc>
              <a:spcBef>
                <a:spcPct val="0"/>
              </a:spcBef>
              <a:spcAft>
                <a:spcPct val="0"/>
              </a:spcAft>
            </a:pPr>
            <a:endParaRPr lang="en-US" altLang="zh-CN" sz="2400" b="1">
              <a:solidFill>
                <a:srgbClr val="CCFFFF"/>
              </a:solidFill>
              <a:latin typeface="宋体" panose="02010600030101010101" pitchFamily="2" charset="-122"/>
              <a:ea typeface="宋体" panose="02010600030101010101" pitchFamily="2" charset="-122"/>
            </a:endParaRPr>
          </a:p>
          <a:p>
            <a:pPr fontAlgn="base">
              <a:lnSpc>
                <a:spcPct val="110000"/>
              </a:lnSpc>
              <a:spcBef>
                <a:spcPct val="0"/>
              </a:spcBef>
              <a:spcAft>
                <a:spcPct val="0"/>
              </a:spcAft>
            </a:pPr>
            <a:r>
              <a:rPr lang="zh-CN" altLang="en-US" sz="2400" b="1">
                <a:solidFill>
                  <a:srgbClr val="CCFFFF"/>
                </a:solidFill>
                <a:latin typeface="宋体" panose="02010600030101010101" pitchFamily="2" charset="-122"/>
                <a:ea typeface="宋体" panose="02010600030101010101" pitchFamily="2" charset="-122"/>
              </a:rPr>
              <a:t>没有：(</a:t>
            </a:r>
            <a:r>
              <a:rPr lang="zh-CN" altLang="en-US" sz="2400" b="1">
                <a:solidFill>
                  <a:srgbClr val="FFFF00"/>
                </a:solidFill>
                <a:latin typeface="宋体" panose="02010600030101010101" pitchFamily="2" charset="-122"/>
                <a:ea typeface="宋体" panose="02010600030101010101" pitchFamily="2" charset="-122"/>
              </a:rPr>
              <a:t>ID_rs</a:t>
            </a:r>
            <a:r>
              <a:rPr lang="en-US" altLang="zh-CN" sz="2400" b="1">
                <a:solidFill>
                  <a:srgbClr val="FFFF00"/>
                </a:solidFill>
                <a:latin typeface="宋体" panose="02010600030101010101" pitchFamily="2" charset="-122"/>
                <a:ea typeface="宋体" panose="02010600030101010101" pitchFamily="2" charset="-122"/>
              </a:rPr>
              <a:t>1= =MEM</a:t>
            </a:r>
            <a:r>
              <a:rPr lang="zh-CN" altLang="en-US" sz="2400" b="1">
                <a:solidFill>
                  <a:srgbClr val="FFFF00"/>
                </a:solidFill>
                <a:latin typeface="宋体" panose="02010600030101010101" pitchFamily="2" charset="-122"/>
                <a:ea typeface="宋体" panose="02010600030101010101" pitchFamily="2" charset="-122"/>
              </a:rPr>
              <a:t>_rd</a:t>
            </a:r>
            <a:r>
              <a:rPr lang="zh-CN" altLang="en-US" sz="2400" b="1">
                <a:solidFill>
                  <a:srgbClr val="CCFFFF"/>
                </a:solidFill>
                <a:latin typeface="宋体" panose="02010600030101010101" pitchFamily="2" charset="-122"/>
                <a:ea typeface="宋体" panose="02010600030101010101" pitchFamily="2" charset="-122"/>
              </a:rPr>
              <a:t>)(</a:t>
            </a:r>
            <a:r>
              <a:rPr lang="en-US" altLang="zh-CN" sz="2400" b="1">
                <a:solidFill>
                  <a:srgbClr val="CCFFFF"/>
                </a:solidFill>
                <a:latin typeface="宋体" panose="02010600030101010101" pitchFamily="2" charset="-122"/>
                <a:ea typeface="宋体" panose="02010600030101010101" pitchFamily="2" charset="-122"/>
              </a:rPr>
              <a:t>MEM</a:t>
            </a:r>
            <a:r>
              <a:rPr lang="zh-CN" altLang="en-US" sz="2400" b="1">
                <a:solidFill>
                  <a:srgbClr val="66FF33"/>
                </a:solidFill>
                <a:latin typeface="宋体" panose="02010600030101010101" pitchFamily="2" charset="-122"/>
                <a:ea typeface="宋体" panose="02010600030101010101" pitchFamily="2" charset="-122"/>
              </a:rPr>
              <a:t>_SLD</a:t>
            </a:r>
            <a:r>
              <a:rPr lang="en-US" altLang="zh-CN" sz="2400" b="1">
                <a:solidFill>
                  <a:srgbClr val="66FF33"/>
                </a:solidFill>
                <a:latin typeface="宋体" panose="02010600030101010101" pitchFamily="2" charset="-122"/>
                <a:ea typeface="宋体" panose="02010600030101010101" pitchFamily="2" charset="-122"/>
              </a:rPr>
              <a:t>==</a:t>
            </a:r>
            <a:r>
              <a:rPr lang="zh-CN" altLang="en-US" sz="2400" b="1">
                <a:solidFill>
                  <a:srgbClr val="66FF33"/>
                </a:solidFill>
                <a:latin typeface="宋体" panose="02010600030101010101" pitchFamily="2" charset="-122"/>
                <a:ea typeface="宋体" panose="02010600030101010101" pitchFamily="2" charset="-122"/>
              </a:rPr>
              <a:t>1</a:t>
            </a:r>
            <a:r>
              <a:rPr lang="zh-CN" altLang="en-US" sz="2400" b="1">
                <a:solidFill>
                  <a:srgbClr val="CCFFFF"/>
                </a:solidFill>
                <a:latin typeface="宋体" panose="02010600030101010101" pitchFamily="2" charset="-122"/>
                <a:ea typeface="宋体" panose="02010600030101010101" pitchFamily="2" charset="-122"/>
              </a:rPr>
              <a:t>)(ID_rs</a:t>
            </a:r>
            <a:r>
              <a:rPr lang="en-US" altLang="zh-CN" sz="2400" b="1">
                <a:solidFill>
                  <a:srgbClr val="CCFFFF"/>
                </a:solidFill>
                <a:latin typeface="宋体" panose="02010600030101010101" pitchFamily="2" charset="-122"/>
                <a:ea typeface="宋体" panose="02010600030101010101" pitchFamily="2" charset="-122"/>
              </a:rPr>
              <a:t>1</a:t>
            </a:r>
            <a:r>
              <a:rPr lang="zh-CN" altLang="en-US" sz="2400" b="1">
                <a:solidFill>
                  <a:srgbClr val="CCFFFF"/>
                </a:solidFill>
                <a:latin typeface="宋体" panose="02010600030101010101" pitchFamily="2" charset="-122"/>
                <a:ea typeface="宋体" panose="02010600030101010101" pitchFamily="2" charset="-122"/>
              </a:rPr>
              <a:t>IsReg)</a:t>
            </a:r>
            <a:endParaRPr lang="en-US" altLang="zh-CN" sz="2400" b="1">
              <a:solidFill>
                <a:srgbClr val="CCFFFF"/>
              </a:solidFill>
              <a:latin typeface="宋体" panose="02010600030101010101" pitchFamily="2" charset="-122"/>
              <a:ea typeface="宋体" panose="02010600030101010101" pitchFamily="2" charset="-122"/>
            </a:endParaRPr>
          </a:p>
          <a:p>
            <a:pPr fontAlgn="base">
              <a:lnSpc>
                <a:spcPct val="110000"/>
              </a:lnSpc>
              <a:spcBef>
                <a:spcPct val="0"/>
              </a:spcBef>
              <a:spcAft>
                <a:spcPct val="0"/>
              </a:spcAft>
            </a:pPr>
            <a:r>
              <a:rPr lang="en-US" altLang="zh-CN" b="1">
                <a:solidFill>
                  <a:srgbClr val="CCFFFF"/>
                </a:solidFill>
                <a:latin typeface="宋体" panose="02010600030101010101" pitchFamily="2" charset="-122"/>
                <a:ea typeface="宋体" panose="02010600030101010101" pitchFamily="2" charset="-122"/>
              </a:rPr>
              <a:t>             </a:t>
            </a:r>
            <a:endParaRPr lang="zh-CN" altLang="en-US">
              <a:solidFill>
                <a:srgbClr val="FFFFFF"/>
              </a:solidFill>
              <a:latin typeface="Garamond" panose="02020404030301010803" pitchFamily="18" charset="0"/>
              <a:ea typeface="宋体" panose="02010600030101010101" pitchFamily="2" charset="-122"/>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E10487-5BA1-42A5-B041-22082BD43C8E}"/>
              </a:ext>
            </a:extLst>
          </p:cNvPr>
          <p:cNvSpPr>
            <a:spLocks noGrp="1"/>
          </p:cNvSpPr>
          <p:nvPr>
            <p:ph type="title"/>
          </p:nvPr>
        </p:nvSpPr>
        <p:spPr/>
        <p:txBody>
          <a:bodyPr/>
          <a:lstStyle/>
          <a:p>
            <a:r>
              <a:rPr lang="zh-CN" altLang="en-US" noProof="1"/>
              <a:t>思考题：</a:t>
            </a:r>
          </a:p>
        </p:txBody>
      </p:sp>
      <p:sp>
        <p:nvSpPr>
          <p:cNvPr id="3" name="内容占位符 2">
            <a:extLst>
              <a:ext uri="{FF2B5EF4-FFF2-40B4-BE49-F238E27FC236}">
                <a16:creationId xmlns:a16="http://schemas.microsoft.com/office/drawing/2014/main" id="{C328CB3D-8B16-44F9-BD9A-9B87336568DD}"/>
              </a:ext>
            </a:extLst>
          </p:cNvPr>
          <p:cNvSpPr>
            <a:spLocks noGrp="1"/>
          </p:cNvSpPr>
          <p:nvPr>
            <p:ph idx="1"/>
          </p:nvPr>
        </p:nvSpPr>
        <p:spPr>
          <a:xfrm>
            <a:off x="1981200" y="1600201"/>
            <a:ext cx="8547100" cy="4525963"/>
          </a:xfrm>
        </p:spPr>
        <p:txBody>
          <a:bodyPr/>
          <a:lstStyle/>
          <a:p>
            <a:pPr marL="0" indent="0">
              <a:buNone/>
            </a:pPr>
            <a:r>
              <a:rPr lang="zh-CN" altLang="en-US" sz="2800" b="1" noProof="1">
                <a:solidFill>
                  <a:srgbClr val="CCFFFF"/>
                </a:solidFill>
                <a:latin typeface="宋体" panose="02010600030101010101" pitchFamily="2" charset="-122"/>
                <a:sym typeface="+mn-ea"/>
              </a:rPr>
              <a:t>为什么不需要判断</a:t>
            </a:r>
            <a:r>
              <a:rPr lang="en-US" altLang="zh-CN" sz="2800" b="1" noProof="1">
                <a:solidFill>
                  <a:srgbClr val="CCFFFF"/>
                </a:solidFill>
                <a:latin typeface="宋体" panose="02010600030101010101" pitchFamily="2" charset="-122"/>
                <a:sym typeface="+mn-ea"/>
              </a:rPr>
              <a:t>ID</a:t>
            </a:r>
            <a:r>
              <a:rPr lang="zh-CN" altLang="en-US" sz="2800" b="1" noProof="1">
                <a:solidFill>
                  <a:srgbClr val="CCFFFF"/>
                </a:solidFill>
                <a:latin typeface="宋体" panose="02010600030101010101" pitchFamily="2" charset="-122"/>
                <a:sym typeface="+mn-ea"/>
              </a:rPr>
              <a:t>级指令与</a:t>
            </a:r>
            <a:r>
              <a:rPr lang="en-US" altLang="zh-CN" sz="2800" b="1" noProof="1">
                <a:solidFill>
                  <a:srgbClr val="CCFFFF"/>
                </a:solidFill>
                <a:latin typeface="宋体" panose="02010600030101010101" pitchFamily="2" charset="-122"/>
                <a:sym typeface="+mn-ea"/>
              </a:rPr>
              <a:t>MEM</a:t>
            </a:r>
            <a:r>
              <a:rPr lang="zh-CN" altLang="en-US" sz="2800" b="1" noProof="1">
                <a:solidFill>
                  <a:srgbClr val="CCFFFF"/>
                </a:solidFill>
                <a:latin typeface="宋体" panose="02010600030101010101" pitchFamily="2" charset="-122"/>
                <a:sym typeface="+mn-ea"/>
              </a:rPr>
              <a:t>级指令</a:t>
            </a:r>
            <a:r>
              <a:rPr lang="en-US" altLang="zh-CN" sz="2800" b="1" noProof="1">
                <a:solidFill>
                  <a:srgbClr val="CCFFFF"/>
                </a:solidFill>
                <a:latin typeface="宋体" panose="02010600030101010101" pitchFamily="2" charset="-122"/>
                <a:sym typeface="+mn-ea"/>
              </a:rPr>
              <a:t>load</a:t>
            </a:r>
            <a:r>
              <a:rPr lang="zh-CN" altLang="en-US" sz="2800" b="1" noProof="1">
                <a:solidFill>
                  <a:srgbClr val="CCFFFF"/>
                </a:solidFill>
                <a:latin typeface="宋体" panose="02010600030101010101" pitchFamily="2" charset="-122"/>
                <a:sym typeface="+mn-ea"/>
              </a:rPr>
              <a:t>相关？</a:t>
            </a:r>
          </a:p>
        </p:txBody>
      </p:sp>
      <p:pic>
        <p:nvPicPr>
          <p:cNvPr id="92163" name="Picture 4">
            <a:extLst>
              <a:ext uri="{FF2B5EF4-FFF2-40B4-BE49-F238E27FC236}">
                <a16:creationId xmlns:a16="http://schemas.microsoft.com/office/drawing/2014/main" id="{7AB9F395-204E-4EF2-9CD5-3E5D3EFFC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084" r="17796" b="13043"/>
          <a:stretch>
            <a:fillRect/>
          </a:stretch>
        </p:blipFill>
        <p:spPr bwMode="auto">
          <a:xfrm>
            <a:off x="3473450" y="2232025"/>
            <a:ext cx="6934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椭圆 23">
            <a:extLst>
              <a:ext uri="{FF2B5EF4-FFF2-40B4-BE49-F238E27FC236}">
                <a16:creationId xmlns:a16="http://schemas.microsoft.com/office/drawing/2014/main" id="{A4DBDC4B-6262-4A0D-B701-7B5B8E6CB3DF}"/>
              </a:ext>
            </a:extLst>
          </p:cNvPr>
          <p:cNvSpPr/>
          <p:nvPr/>
        </p:nvSpPr>
        <p:spPr>
          <a:xfrm>
            <a:off x="6935788" y="3797300"/>
            <a:ext cx="838200" cy="1447800"/>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92165" name="Text Box 19">
            <a:extLst>
              <a:ext uri="{FF2B5EF4-FFF2-40B4-BE49-F238E27FC236}">
                <a16:creationId xmlns:a16="http://schemas.microsoft.com/office/drawing/2014/main" id="{91BB7841-3D3B-4085-9A53-DC4106622BCA}"/>
              </a:ext>
            </a:extLst>
          </p:cNvPr>
          <p:cNvSpPr txBox="1">
            <a:spLocks noChangeArrowheads="1"/>
          </p:cNvSpPr>
          <p:nvPr/>
        </p:nvSpPr>
        <p:spPr bwMode="auto">
          <a:xfrm>
            <a:off x="1641475" y="4022725"/>
            <a:ext cx="2133600"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FFFF"/>
                </a:solidFill>
                <a:latin typeface="Garamond" panose="02020404030301010803" pitchFamily="18" charset="0"/>
                <a:ea typeface="宋体" panose="02010600030101010101" pitchFamily="2" charset="-122"/>
              </a:rPr>
              <a:t>load  </a:t>
            </a:r>
            <a:r>
              <a:rPr lang="en-US" altLang="zh-CN" b="1">
                <a:solidFill>
                  <a:srgbClr val="FF0000"/>
                </a:solidFill>
                <a:latin typeface="Garamond" panose="02020404030301010803" pitchFamily="18" charset="0"/>
                <a:ea typeface="宋体" panose="02010600030101010101" pitchFamily="2" charset="-122"/>
              </a:rPr>
              <a:t>r2</a:t>
            </a:r>
            <a:r>
              <a:rPr lang="en-US" altLang="zh-CN" b="1">
                <a:solidFill>
                  <a:srgbClr val="FFFFFF"/>
                </a:solidFill>
                <a:latin typeface="Garamond" panose="02020404030301010803" pitchFamily="18" charset="0"/>
                <a:ea typeface="宋体" panose="02010600030101010101" pitchFamily="2" charset="-122"/>
              </a:rPr>
              <a:t>, 100(r3)</a:t>
            </a:r>
          </a:p>
          <a:p>
            <a:pPr fontAlgn="base">
              <a:spcBef>
                <a:spcPct val="50000"/>
              </a:spcBef>
              <a:spcAft>
                <a:spcPct val="0"/>
              </a:spcAft>
            </a:pPr>
            <a:r>
              <a:rPr lang="en-US" altLang="zh-CN" b="1">
                <a:solidFill>
                  <a:srgbClr val="FFFFFF"/>
                </a:solidFill>
                <a:latin typeface="Garamond" panose="02020404030301010803" pitchFamily="18" charset="0"/>
                <a:ea typeface="宋体" panose="02010600030101010101" pitchFamily="2" charset="-122"/>
              </a:rPr>
              <a:t>addi   r4, </a:t>
            </a:r>
            <a:r>
              <a:rPr lang="en-US" altLang="zh-CN" b="1">
                <a:solidFill>
                  <a:srgbClr val="FF0000"/>
                </a:solidFill>
                <a:latin typeface="Garamond" panose="02020404030301010803" pitchFamily="18" charset="0"/>
                <a:ea typeface="宋体" panose="02010600030101010101" pitchFamily="2" charset="-122"/>
              </a:rPr>
              <a:t>r2</a:t>
            </a:r>
            <a:r>
              <a:rPr lang="en-US" altLang="zh-CN" b="1">
                <a:solidFill>
                  <a:srgbClr val="FFFFFF"/>
                </a:solidFill>
                <a:latin typeface="Garamond" panose="02020404030301010803" pitchFamily="18" charset="0"/>
                <a:ea typeface="宋体" panose="02010600030101010101" pitchFamily="2" charset="-122"/>
              </a:rPr>
              <a:t>, 10 </a:t>
            </a:r>
          </a:p>
          <a:p>
            <a:pPr fontAlgn="base">
              <a:spcBef>
                <a:spcPct val="50000"/>
              </a:spcBef>
              <a:spcAft>
                <a:spcPct val="0"/>
              </a:spcAft>
            </a:pPr>
            <a:r>
              <a:rPr lang="en-US" altLang="zh-CN" b="1">
                <a:solidFill>
                  <a:srgbClr val="FFFFFF"/>
                </a:solidFill>
                <a:latin typeface="Garamond" panose="02020404030301010803" pitchFamily="18" charset="0"/>
                <a:ea typeface="宋体" panose="02010600030101010101" pitchFamily="2" charset="-122"/>
              </a:rPr>
              <a:t>and  r6, </a:t>
            </a:r>
            <a:r>
              <a:rPr lang="en-US" altLang="zh-CN" b="1">
                <a:solidFill>
                  <a:srgbClr val="FF0000"/>
                </a:solidFill>
                <a:latin typeface="Garamond" panose="02020404030301010803" pitchFamily="18" charset="0"/>
                <a:ea typeface="宋体" panose="02010600030101010101" pitchFamily="2" charset="-122"/>
              </a:rPr>
              <a:t>r2</a:t>
            </a:r>
            <a:r>
              <a:rPr lang="en-US" altLang="zh-CN" b="1">
                <a:solidFill>
                  <a:srgbClr val="FFFFFF"/>
                </a:solidFill>
                <a:latin typeface="Garamond" panose="02020404030301010803" pitchFamily="18" charset="0"/>
                <a:ea typeface="宋体" panose="02010600030101010101" pitchFamily="2" charset="-122"/>
              </a:rPr>
              <a:t>, r4</a:t>
            </a:r>
          </a:p>
          <a:p>
            <a:pPr fontAlgn="base">
              <a:spcBef>
                <a:spcPct val="50000"/>
              </a:spcBef>
              <a:spcAft>
                <a:spcPct val="0"/>
              </a:spcAft>
            </a:pPr>
            <a:endParaRPr lang="en-US" altLang="zh-CN" b="1">
              <a:solidFill>
                <a:srgbClr val="FFFFFF"/>
              </a:solidFill>
              <a:latin typeface="Garamond" panose="02020404030301010803" pitchFamily="18" charset="0"/>
              <a:ea typeface="宋体" panose="02010600030101010101" pitchFamily="2" charset="-122"/>
            </a:endParaRPr>
          </a:p>
        </p:txBody>
      </p:sp>
      <p:sp>
        <p:nvSpPr>
          <p:cNvPr id="92166" name="Text Box 16">
            <a:extLst>
              <a:ext uri="{FF2B5EF4-FFF2-40B4-BE49-F238E27FC236}">
                <a16:creationId xmlns:a16="http://schemas.microsoft.com/office/drawing/2014/main" id="{2D4444F9-B721-4239-80A1-A102E4B9F8DB}"/>
              </a:ext>
            </a:extLst>
          </p:cNvPr>
          <p:cNvSpPr txBox="1">
            <a:spLocks noChangeArrowheads="1"/>
          </p:cNvSpPr>
          <p:nvPr/>
        </p:nvSpPr>
        <p:spPr bwMode="auto">
          <a:xfrm>
            <a:off x="1603376" y="5583238"/>
            <a:ext cx="89249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400" b="1">
                <a:solidFill>
                  <a:srgbClr val="FFFFFF"/>
                </a:solidFill>
                <a:latin typeface="Garamond" panose="02020404030301010803" pitchFamily="18" charset="0"/>
                <a:ea typeface="宋体" panose="02010600030101010101" pitchFamily="2" charset="-122"/>
              </a:rPr>
              <a:t>暂停流水线与数据前推解决</a:t>
            </a:r>
            <a:r>
              <a:rPr lang="en-US" altLang="zh-CN" sz="2400" b="1">
                <a:solidFill>
                  <a:srgbClr val="FFFFFF"/>
                </a:solidFill>
                <a:latin typeface="Garamond" panose="02020404030301010803" pitchFamily="18" charset="0"/>
                <a:ea typeface="宋体" panose="02010600030101010101" pitchFamily="2" charset="-122"/>
              </a:rPr>
              <a:t>load</a:t>
            </a:r>
            <a:r>
              <a:rPr lang="zh-CN" altLang="en-US" sz="2400" b="1">
                <a:solidFill>
                  <a:srgbClr val="FFFFFF"/>
                </a:solidFill>
                <a:latin typeface="Garamond" panose="02020404030301010803" pitchFamily="18" charset="0"/>
                <a:ea typeface="宋体" panose="02010600030101010101" pitchFamily="2" charset="-122"/>
              </a:rPr>
              <a:t>相关（第一条指令与</a:t>
            </a:r>
            <a:r>
              <a:rPr lang="zh-CN" altLang="en-US" sz="2400" b="1">
                <a:solidFill>
                  <a:srgbClr val="FF0000"/>
                </a:solidFill>
                <a:latin typeface="Garamond" panose="02020404030301010803" pitchFamily="18" charset="0"/>
                <a:ea typeface="宋体" panose="02010600030101010101" pitchFamily="2" charset="-122"/>
              </a:rPr>
              <a:t>第二条指令</a:t>
            </a:r>
            <a:r>
              <a:rPr lang="zh-CN" altLang="en-US" sz="2400" b="1">
                <a:solidFill>
                  <a:srgbClr val="FFFFFF"/>
                </a:solidFill>
                <a:latin typeface="Garamond" panose="02020404030301010803" pitchFamily="18" charset="0"/>
                <a:ea typeface="宋体" panose="02010600030101010101" pitchFamily="2" charset="-122"/>
              </a:rPr>
              <a:t>）</a:t>
            </a:r>
          </a:p>
          <a:p>
            <a:pPr fontAlgn="base">
              <a:spcBef>
                <a:spcPct val="50000"/>
              </a:spcBef>
              <a:spcAft>
                <a:spcPct val="0"/>
              </a:spcAft>
            </a:pPr>
            <a:r>
              <a:rPr lang="zh-CN" altLang="en-US" sz="2400" b="1">
                <a:solidFill>
                  <a:srgbClr val="FFFFFF"/>
                </a:solidFill>
                <a:latin typeface="Garamond" panose="02020404030301010803" pitchFamily="18" charset="0"/>
                <a:ea typeface="宋体" panose="02010600030101010101" pitchFamily="2" charset="-122"/>
              </a:rPr>
              <a:t>而此时第一条指令（</a:t>
            </a:r>
            <a:r>
              <a:rPr lang="en-US" altLang="zh-CN" sz="2400" b="1">
                <a:solidFill>
                  <a:srgbClr val="FFFFFF"/>
                </a:solidFill>
                <a:latin typeface="Garamond" panose="02020404030301010803" pitchFamily="18" charset="0"/>
                <a:ea typeface="宋体" panose="02010600030101010101" pitchFamily="2" charset="-122"/>
              </a:rPr>
              <a:t>ID</a:t>
            </a:r>
            <a:r>
              <a:rPr lang="zh-CN" altLang="en-US" sz="2400" b="1">
                <a:solidFill>
                  <a:srgbClr val="FFFFFF"/>
                </a:solidFill>
                <a:latin typeface="Garamond" panose="02020404030301010803" pitchFamily="18" charset="0"/>
                <a:ea typeface="宋体" panose="02010600030101010101" pitchFamily="2" charset="-122"/>
              </a:rPr>
              <a:t>级指令）与第三条指令（</a:t>
            </a:r>
            <a:r>
              <a:rPr lang="en-US" altLang="zh-CN" sz="2400" b="1">
                <a:solidFill>
                  <a:srgbClr val="FFFFFF"/>
                </a:solidFill>
                <a:latin typeface="Garamond" panose="02020404030301010803" pitchFamily="18" charset="0"/>
                <a:ea typeface="宋体" panose="02010600030101010101" pitchFamily="2" charset="-122"/>
              </a:rPr>
              <a:t>MEM</a:t>
            </a:r>
            <a:r>
              <a:rPr lang="zh-CN" altLang="en-US" sz="2400" b="1">
                <a:solidFill>
                  <a:srgbClr val="FFFFFF"/>
                </a:solidFill>
                <a:latin typeface="Garamond" panose="02020404030301010803" pitchFamily="18" charset="0"/>
                <a:ea typeface="宋体" panose="02010600030101010101" pitchFamily="2" charset="-122"/>
              </a:rPr>
              <a:t>级指令）的</a:t>
            </a:r>
            <a:r>
              <a:rPr lang="en-US" altLang="zh-CN" sz="2400" b="1">
                <a:solidFill>
                  <a:srgbClr val="FFFFFF"/>
                </a:solidFill>
                <a:latin typeface="Garamond" panose="02020404030301010803" pitchFamily="18" charset="0"/>
                <a:ea typeface="宋体" panose="02010600030101010101" pitchFamily="2" charset="-122"/>
              </a:rPr>
              <a:t>r2</a:t>
            </a:r>
            <a:r>
              <a:rPr lang="zh-CN" altLang="en-US" sz="2400" b="1">
                <a:solidFill>
                  <a:srgbClr val="FFFFFF"/>
                </a:solidFill>
                <a:latin typeface="Garamond" panose="02020404030301010803" pitchFamily="18" charset="0"/>
                <a:ea typeface="宋体" panose="02010600030101010101" pitchFamily="2" charset="-122"/>
              </a:rPr>
              <a:t>已经写回到寄存器堆中了。</a:t>
            </a:r>
          </a:p>
        </p:txBody>
      </p:sp>
      <p:cxnSp>
        <p:nvCxnSpPr>
          <p:cNvPr id="4" name="直接箭头连接符 3">
            <a:extLst>
              <a:ext uri="{FF2B5EF4-FFF2-40B4-BE49-F238E27FC236}">
                <a16:creationId xmlns:a16="http://schemas.microsoft.com/office/drawing/2014/main" id="{D24FC10A-325E-49FA-8A2A-01C18C292107}"/>
              </a:ext>
            </a:extLst>
          </p:cNvPr>
          <p:cNvCxnSpPr/>
          <p:nvPr/>
        </p:nvCxnSpPr>
        <p:spPr>
          <a:xfrm>
            <a:off x="6935788" y="4078289"/>
            <a:ext cx="114300" cy="42703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8233E7-EF4E-4334-8D9E-9264E5B213FC}"/>
              </a:ext>
            </a:extLst>
          </p:cNvPr>
          <p:cNvSpPr>
            <a:spLocks noGrp="1"/>
          </p:cNvSpPr>
          <p:nvPr>
            <p:ph type="title"/>
          </p:nvPr>
        </p:nvSpPr>
        <p:spPr/>
        <p:txBody>
          <a:bodyPr/>
          <a:lstStyle/>
          <a:p>
            <a:r>
              <a:rPr lang="zh-CN" altLang="en-US" sz="3200" noProof="1"/>
              <a:t>问题：是否是</a:t>
            </a:r>
            <a:r>
              <a:rPr lang="en-US" altLang="zh-CN" sz="3200" noProof="1"/>
              <a:t>load</a:t>
            </a:r>
            <a:r>
              <a:rPr lang="zh-CN" altLang="en-US" sz="3200" noProof="1"/>
              <a:t>冒险？即是否需要</a:t>
            </a:r>
            <a:r>
              <a:rPr lang="en-US" altLang="zh-CN" sz="3200" noProof="1"/>
              <a:t>“</a:t>
            </a:r>
            <a:r>
              <a:rPr lang="zh-CN" altLang="en-US" sz="3200" noProof="1"/>
              <a:t>暂停加数据前推</a:t>
            </a:r>
            <a:r>
              <a:rPr lang="en-US" altLang="zh-CN" sz="3200" noProof="1"/>
              <a:t>”</a:t>
            </a:r>
            <a:r>
              <a:rPr lang="zh-CN" altLang="en-US" sz="3200" noProof="1"/>
              <a:t>来解决？</a:t>
            </a:r>
          </a:p>
        </p:txBody>
      </p:sp>
      <p:sp>
        <p:nvSpPr>
          <p:cNvPr id="3" name="内容占位符 2">
            <a:extLst>
              <a:ext uri="{FF2B5EF4-FFF2-40B4-BE49-F238E27FC236}">
                <a16:creationId xmlns:a16="http://schemas.microsoft.com/office/drawing/2014/main" id="{5DA8E412-E3CB-4DF3-8E18-E04AE6C9CF37}"/>
              </a:ext>
            </a:extLst>
          </p:cNvPr>
          <p:cNvSpPr>
            <a:spLocks noGrp="1"/>
          </p:cNvSpPr>
          <p:nvPr>
            <p:ph idx="1"/>
          </p:nvPr>
        </p:nvSpPr>
        <p:spPr/>
        <p:txBody>
          <a:bodyPr/>
          <a:lstStyle/>
          <a:p>
            <a:pPr>
              <a:spcBef>
                <a:spcPct val="50000"/>
              </a:spcBef>
            </a:pPr>
            <a:r>
              <a:rPr lang="en-US" altLang="zh-CN" b="1" noProof="1">
                <a:sym typeface="+mn-ea"/>
              </a:rPr>
              <a:t>load  </a:t>
            </a:r>
            <a:r>
              <a:rPr lang="en-US" altLang="zh-CN" b="1" noProof="1">
                <a:solidFill>
                  <a:srgbClr val="FF0000"/>
                </a:solidFill>
                <a:sym typeface="+mn-ea"/>
              </a:rPr>
              <a:t>r2</a:t>
            </a:r>
            <a:r>
              <a:rPr lang="en-US" altLang="zh-CN" b="1" noProof="1">
                <a:sym typeface="+mn-ea"/>
              </a:rPr>
              <a:t>, 100(r3)</a:t>
            </a:r>
            <a:endParaRPr lang="en-US" altLang="zh-CN" b="1" noProof="1"/>
          </a:p>
          <a:p>
            <a:pPr>
              <a:spcBef>
                <a:spcPct val="50000"/>
              </a:spcBef>
            </a:pPr>
            <a:r>
              <a:rPr lang="en-US" altLang="zh-CN" b="1" noProof="1">
                <a:sym typeface="+mn-ea"/>
              </a:rPr>
              <a:t>addi   r4, r1, 10 </a:t>
            </a:r>
            <a:endParaRPr lang="en-US" altLang="zh-CN" b="1" noProof="1"/>
          </a:p>
          <a:p>
            <a:pPr>
              <a:spcBef>
                <a:spcPct val="50000"/>
              </a:spcBef>
            </a:pPr>
            <a:r>
              <a:rPr lang="en-US" altLang="zh-CN" b="1" noProof="1">
                <a:sym typeface="+mn-ea"/>
              </a:rPr>
              <a:t>and  r6, </a:t>
            </a:r>
            <a:r>
              <a:rPr lang="en-US" altLang="zh-CN" b="1" noProof="1">
                <a:solidFill>
                  <a:srgbClr val="FF0000"/>
                </a:solidFill>
                <a:sym typeface="+mn-ea"/>
              </a:rPr>
              <a:t>r2</a:t>
            </a:r>
            <a:r>
              <a:rPr lang="en-US" altLang="zh-CN" b="1" noProof="1">
                <a:sym typeface="+mn-ea"/>
              </a:rPr>
              <a:t>, r4</a:t>
            </a:r>
          </a:p>
          <a:p>
            <a:pPr marL="0" indent="0">
              <a:spcBef>
                <a:spcPct val="50000"/>
              </a:spcBef>
              <a:buNone/>
            </a:pPr>
            <a:r>
              <a:rPr lang="zh-CN" altLang="en-US" noProof="1"/>
              <a:t>答案：第一条</a:t>
            </a:r>
            <a:r>
              <a:rPr lang="en-US" altLang="zh-CN" noProof="1"/>
              <a:t>load</a:t>
            </a:r>
            <a:r>
              <a:rPr lang="zh-CN" altLang="en-US" noProof="1"/>
              <a:t>指令与第三条</a:t>
            </a:r>
            <a:r>
              <a:rPr lang="en-US" altLang="zh-CN" noProof="1"/>
              <a:t>and</a:t>
            </a:r>
            <a:r>
              <a:rPr lang="zh-CN" altLang="en-US" noProof="1"/>
              <a:t>指令是一般的数据冒险，不需要暂停，只需要数据前推就可以解决。</a:t>
            </a:r>
          </a:p>
          <a:p>
            <a:pPr marL="0" indent="0">
              <a:spcBef>
                <a:spcPct val="50000"/>
              </a:spcBef>
              <a:buNone/>
            </a:pPr>
            <a:r>
              <a:rPr lang="zh-CN" altLang="en-US" noProof="1"/>
              <a:t>画出时序图</a:t>
            </a: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233" name="Text Box 3">
            <a:extLst>
              <a:ext uri="{FF2B5EF4-FFF2-40B4-BE49-F238E27FC236}">
                <a16:creationId xmlns:a16="http://schemas.microsoft.com/office/drawing/2014/main" id="{EEA87CC6-74D5-4AAE-AF42-46C30CFFC4C5}"/>
              </a:ext>
            </a:extLst>
          </p:cNvPr>
          <p:cNvSpPr txBox="1">
            <a:spLocks noChangeArrowheads="1"/>
          </p:cNvSpPr>
          <p:nvPr/>
        </p:nvSpPr>
        <p:spPr bwMode="auto">
          <a:xfrm>
            <a:off x="2743200" y="228600"/>
            <a:ext cx="6673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图</a:t>
            </a:r>
            <a:r>
              <a:rPr lang="en-US" altLang="en-US" b="1">
                <a:solidFill>
                  <a:srgbClr val="CCFFFF"/>
                </a:solidFill>
                <a:latin typeface="Arial" panose="020B0604020202020204" pitchFamily="34" charset="0"/>
                <a:ea typeface="宋体" panose="02010600030101010101" pitchFamily="2" charset="-122"/>
              </a:rPr>
              <a:t>3-3. </a:t>
            </a:r>
            <a:r>
              <a:rPr lang="en-US" altLang="zh-CN" b="1">
                <a:solidFill>
                  <a:srgbClr val="CCFFFF"/>
                </a:solidFill>
                <a:latin typeface="Arial" panose="020B0604020202020204" pitchFamily="34" charset="0"/>
                <a:ea typeface="宋体" panose="02010600030101010101" pitchFamily="2" charset="-122"/>
              </a:rPr>
              <a:t>41  </a:t>
            </a:r>
            <a:r>
              <a:rPr lang="zh-CN" altLang="en-US" b="1">
                <a:solidFill>
                  <a:srgbClr val="CCFFFF"/>
                </a:solidFill>
                <a:latin typeface="Arial" panose="020B0604020202020204" pitchFamily="34" charset="0"/>
                <a:ea typeface="宋体" panose="02010600030101010101" pitchFamily="2" charset="-122"/>
              </a:rPr>
              <a:t>带有内部前推及</a:t>
            </a:r>
            <a:r>
              <a:rPr lang="en-US" altLang="zh-CN" b="1">
                <a:solidFill>
                  <a:srgbClr val="CCFFFF"/>
                </a:solidFill>
                <a:latin typeface="Arial" panose="020B0604020202020204" pitchFamily="34" charset="0"/>
                <a:ea typeface="宋体" panose="02010600030101010101" pitchFamily="2" charset="-122"/>
              </a:rPr>
              <a:t>load</a:t>
            </a:r>
            <a:r>
              <a:rPr lang="zh-CN" altLang="en-US" b="1">
                <a:solidFill>
                  <a:srgbClr val="CCFFFF"/>
                </a:solidFill>
                <a:latin typeface="Arial" panose="020B0604020202020204" pitchFamily="34" charset="0"/>
                <a:ea typeface="宋体" panose="02010600030101010101" pitchFamily="2" charset="-122"/>
              </a:rPr>
              <a:t>相关暂停功能的流水线处理机</a:t>
            </a:r>
          </a:p>
        </p:txBody>
      </p:sp>
      <p:pic>
        <p:nvPicPr>
          <p:cNvPr id="95234" name="Picture 2" descr="43">
            <a:extLst>
              <a:ext uri="{FF2B5EF4-FFF2-40B4-BE49-F238E27FC236}">
                <a16:creationId xmlns:a16="http://schemas.microsoft.com/office/drawing/2014/main" id="{D248DED2-378B-461E-A1F9-EE65AFCE4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609600"/>
            <a:ext cx="87630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Oval 8">
            <a:extLst>
              <a:ext uri="{FF2B5EF4-FFF2-40B4-BE49-F238E27FC236}">
                <a16:creationId xmlns:a16="http://schemas.microsoft.com/office/drawing/2014/main" id="{E53D79F2-9E34-4D2C-AEA8-C078E8159A2D}"/>
              </a:ext>
            </a:extLst>
          </p:cNvPr>
          <p:cNvSpPr>
            <a:spLocks noChangeArrowheads="1"/>
          </p:cNvSpPr>
          <p:nvPr/>
        </p:nvSpPr>
        <p:spPr bwMode="auto">
          <a:xfrm>
            <a:off x="3697288" y="3990976"/>
            <a:ext cx="1828800" cy="1673225"/>
          </a:xfrm>
          <a:prstGeom prst="ellipse">
            <a:avLst/>
          </a:prstGeom>
          <a:noFill/>
          <a:ln w="952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95236" name="Rectangle 9">
            <a:extLst>
              <a:ext uri="{FF2B5EF4-FFF2-40B4-BE49-F238E27FC236}">
                <a16:creationId xmlns:a16="http://schemas.microsoft.com/office/drawing/2014/main" id="{61138445-9626-4E86-99CB-F9DBABA79500}"/>
              </a:ext>
            </a:extLst>
          </p:cNvPr>
          <p:cNvSpPr>
            <a:spLocks noChangeArrowheads="1"/>
          </p:cNvSpPr>
          <p:nvPr/>
        </p:nvSpPr>
        <p:spPr bwMode="auto">
          <a:xfrm>
            <a:off x="2136776" y="6249989"/>
            <a:ext cx="855394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b="1">
                <a:solidFill>
                  <a:srgbClr val="FFFF00"/>
                </a:solidFill>
                <a:latin typeface="宋体" panose="02010600030101010101" pitchFamily="2" charset="-122"/>
                <a:ea typeface="宋体" panose="02010600030101010101" pitchFamily="2" charset="-122"/>
              </a:rPr>
              <a:t>所有的控制信号均在</a:t>
            </a:r>
            <a:r>
              <a:rPr lang="en-US" altLang="zh-CN" b="1">
                <a:solidFill>
                  <a:srgbClr val="FFFF00"/>
                </a:solidFill>
                <a:latin typeface="宋体" panose="02010600030101010101" pitchFamily="2" charset="-122"/>
                <a:ea typeface="宋体" panose="02010600030101010101" pitchFamily="2" charset="-122"/>
              </a:rPr>
              <a:t>ID</a:t>
            </a:r>
            <a:r>
              <a:rPr lang="zh-CN" altLang="en-US" b="1">
                <a:solidFill>
                  <a:srgbClr val="FFFF00"/>
                </a:solidFill>
                <a:latin typeface="宋体" panose="02010600030101010101" pitchFamily="2" charset="-122"/>
                <a:ea typeface="宋体" panose="02010600030101010101" pitchFamily="2" charset="-122"/>
              </a:rPr>
              <a:t>级产生</a:t>
            </a:r>
            <a:r>
              <a:rPr lang="zh-CN" altLang="en-US" b="1">
                <a:solidFill>
                  <a:srgbClr val="CCFFFF"/>
                </a:solidFill>
                <a:latin typeface="宋体" panose="02010600030101010101" pitchFamily="2" charset="-122"/>
                <a:ea typeface="宋体" panose="02010600030101010101" pitchFamily="2" charset="-122"/>
              </a:rPr>
              <a:t>，并使用流水线寄存器把它们传递到所需要的位置。</a:t>
            </a:r>
          </a:p>
          <a:p>
            <a:pPr fontAlgn="base">
              <a:spcBef>
                <a:spcPct val="0"/>
              </a:spcBef>
              <a:spcAft>
                <a:spcPct val="0"/>
              </a:spcAft>
            </a:pPr>
            <a:r>
              <a:rPr lang="zh-CN" altLang="en-US" b="1">
                <a:solidFill>
                  <a:srgbClr val="CCFFFF"/>
                </a:solidFill>
                <a:latin typeface="宋体" panose="02010600030101010101" pitchFamily="2" charset="-122"/>
                <a:ea typeface="宋体" panose="02010600030101010101" pitchFamily="2" charset="-122"/>
              </a:rPr>
              <a:t>注意，封锁控制信号的与门已合并在译码器</a:t>
            </a:r>
            <a:r>
              <a:rPr lang="en-US" altLang="zh-CN" b="1">
                <a:solidFill>
                  <a:srgbClr val="CCFFFF"/>
                </a:solidFill>
                <a:latin typeface="宋体" panose="02010600030101010101" pitchFamily="2" charset="-122"/>
                <a:ea typeface="宋体" panose="02010600030101010101" pitchFamily="2" charset="-122"/>
              </a:rPr>
              <a:t>Decoder</a:t>
            </a:r>
            <a:r>
              <a:rPr lang="zh-CN" altLang="en-US" b="1">
                <a:solidFill>
                  <a:srgbClr val="CCFFFF"/>
                </a:solidFill>
                <a:latin typeface="宋体" panose="02010600030101010101" pitchFamily="2" charset="-122"/>
                <a:ea typeface="宋体" panose="02010600030101010101" pitchFamily="2" charset="-122"/>
              </a:rPr>
              <a:t>中了。</a:t>
            </a:r>
            <a:endParaRPr lang="en-US" altLang="zh-CN" b="1">
              <a:solidFill>
                <a:srgbClr val="CCFFFF"/>
              </a:solidFill>
              <a:latin typeface="Garamond" panose="02020404030301010803" pitchFamily="18" charset="0"/>
              <a:ea typeface="宋体" panose="02010600030101010101" pitchFamily="2" charset="-122"/>
            </a:endParaRPr>
          </a:p>
        </p:txBody>
      </p:sp>
      <p:sp>
        <p:nvSpPr>
          <p:cNvPr id="95237" name="灯片编号占位符 9">
            <a:extLst>
              <a:ext uri="{FF2B5EF4-FFF2-40B4-BE49-F238E27FC236}">
                <a16:creationId xmlns:a16="http://schemas.microsoft.com/office/drawing/2014/main" id="{467FA992-9D9F-4D35-B08C-873E72B7BD3A}"/>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D8D11E49-F248-4DF9-BD50-F9B6071A6B34}" type="slidenum">
              <a:rPr lang="en-US" altLang="zh-CN">
                <a:solidFill>
                  <a:srgbClr val="FFFFFF"/>
                </a:solidFill>
                <a:ea typeface="宋体" panose="02010600030101010101" pitchFamily="2" charset="-122"/>
              </a:rPr>
              <a:pPr fontAlgn="base">
                <a:spcBef>
                  <a:spcPct val="0"/>
                </a:spcBef>
                <a:spcAft>
                  <a:spcPct val="0"/>
                </a:spcAft>
              </a:pPr>
              <a:t>425</a:t>
            </a:fld>
            <a:endParaRPr lang="en-US" altLang="zh-CN">
              <a:solidFill>
                <a:srgbClr val="FFFFFF"/>
              </a:solidFill>
              <a:ea typeface="宋体" panose="02010600030101010101" pitchFamily="2" charset="-122"/>
            </a:endParaRPr>
          </a:p>
        </p:txBody>
      </p:sp>
      <p:sp>
        <p:nvSpPr>
          <p:cNvPr id="95238" name="TextBox 25">
            <a:extLst>
              <a:ext uri="{FF2B5EF4-FFF2-40B4-BE49-F238E27FC236}">
                <a16:creationId xmlns:a16="http://schemas.microsoft.com/office/drawing/2014/main" id="{96A2F233-E998-45D8-85AC-4B07C8EB16C4}"/>
              </a:ext>
            </a:extLst>
          </p:cNvPr>
          <p:cNvSpPr txBox="1">
            <a:spLocks noChangeArrowheads="1"/>
          </p:cNvSpPr>
          <p:nvPr/>
        </p:nvSpPr>
        <p:spPr bwMode="auto">
          <a:xfrm>
            <a:off x="3886200" y="5943600"/>
            <a:ext cx="3962400" cy="3698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0070C0"/>
                </a:solidFill>
                <a:latin typeface="Garamond" panose="02020404030301010803" pitchFamily="18" charset="0"/>
                <a:ea typeface="宋体" panose="02010600030101010101" pitchFamily="2" charset="-122"/>
              </a:rPr>
              <a:t>     sub  r4</a:t>
            </a:r>
            <a:r>
              <a:rPr lang="en-US" altLang="zh-CN" b="1">
                <a:solidFill>
                  <a:srgbClr val="FF0000"/>
                </a:solidFill>
                <a:latin typeface="Garamond" panose="02020404030301010803" pitchFamily="18" charset="0"/>
                <a:ea typeface="宋体" panose="02010600030101010101" pitchFamily="2" charset="-122"/>
              </a:rPr>
              <a:t>, r1, r5       </a:t>
            </a:r>
            <a:r>
              <a:rPr lang="en-US" altLang="zh-CN" b="1">
                <a:solidFill>
                  <a:srgbClr val="3333FF"/>
                </a:solidFill>
                <a:latin typeface="Garamond" panose="02020404030301010803" pitchFamily="18" charset="0"/>
                <a:ea typeface="宋体" panose="02010600030101010101" pitchFamily="2" charset="-122"/>
              </a:rPr>
              <a:t>  load</a:t>
            </a:r>
            <a:r>
              <a:rPr lang="en-US" altLang="zh-CN" b="1">
                <a:solidFill>
                  <a:srgbClr val="FF0000"/>
                </a:solidFill>
                <a:latin typeface="Garamond" panose="02020404030301010803" pitchFamily="18" charset="0"/>
                <a:ea typeface="宋体" panose="02010600030101010101" pitchFamily="2" charset="-122"/>
              </a:rPr>
              <a:t>  r1, </a:t>
            </a:r>
            <a:r>
              <a:rPr lang="en-US" altLang="zh-CN" b="1">
                <a:solidFill>
                  <a:srgbClr val="0070C0"/>
                </a:solidFill>
                <a:latin typeface="Garamond" panose="02020404030301010803" pitchFamily="18" charset="0"/>
                <a:ea typeface="宋体" panose="02010600030101010101" pitchFamily="2" charset="-122"/>
              </a:rPr>
              <a:t>100(r3)</a:t>
            </a:r>
            <a:endParaRPr lang="zh-CN" altLang="en-US" b="1">
              <a:solidFill>
                <a:srgbClr val="0070C0"/>
              </a:solidFill>
              <a:latin typeface="Garamond" panose="02020404030301010803" pitchFamily="18" charset="0"/>
              <a:ea typeface="宋体" panose="02010600030101010101" pitchFamily="2" charset="-122"/>
            </a:endParaRP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257" name="Text Box 3">
            <a:extLst>
              <a:ext uri="{FF2B5EF4-FFF2-40B4-BE49-F238E27FC236}">
                <a16:creationId xmlns:a16="http://schemas.microsoft.com/office/drawing/2014/main" id="{F6E596ED-B563-4E6B-AA48-1CD53E0AF0EE}"/>
              </a:ext>
            </a:extLst>
          </p:cNvPr>
          <p:cNvSpPr txBox="1">
            <a:spLocks noChangeArrowheads="1"/>
          </p:cNvSpPr>
          <p:nvPr/>
        </p:nvSpPr>
        <p:spPr bwMode="auto">
          <a:xfrm>
            <a:off x="2743200" y="77788"/>
            <a:ext cx="6673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图</a:t>
            </a:r>
            <a:r>
              <a:rPr lang="en-US" altLang="en-US" b="1">
                <a:solidFill>
                  <a:srgbClr val="CCFFFF"/>
                </a:solidFill>
                <a:latin typeface="Arial" panose="020B0604020202020204" pitchFamily="34" charset="0"/>
                <a:ea typeface="宋体" panose="02010600030101010101" pitchFamily="2" charset="-122"/>
              </a:rPr>
              <a:t>3-3. </a:t>
            </a:r>
            <a:r>
              <a:rPr lang="en-US" altLang="zh-CN" b="1">
                <a:solidFill>
                  <a:srgbClr val="CCFFFF"/>
                </a:solidFill>
                <a:latin typeface="Arial" panose="020B0604020202020204" pitchFamily="34" charset="0"/>
                <a:ea typeface="宋体" panose="02010600030101010101" pitchFamily="2" charset="-122"/>
              </a:rPr>
              <a:t>41  </a:t>
            </a:r>
            <a:r>
              <a:rPr lang="zh-CN" altLang="en-US" b="1">
                <a:solidFill>
                  <a:srgbClr val="CCFFFF"/>
                </a:solidFill>
                <a:latin typeface="Arial" panose="020B0604020202020204" pitchFamily="34" charset="0"/>
                <a:ea typeface="宋体" panose="02010600030101010101" pitchFamily="2" charset="-122"/>
              </a:rPr>
              <a:t>带有内部前推及</a:t>
            </a:r>
            <a:r>
              <a:rPr lang="en-US" altLang="zh-CN" b="1">
                <a:solidFill>
                  <a:srgbClr val="CCFFFF"/>
                </a:solidFill>
                <a:latin typeface="Arial" panose="020B0604020202020204" pitchFamily="34" charset="0"/>
                <a:ea typeface="宋体" panose="02010600030101010101" pitchFamily="2" charset="-122"/>
              </a:rPr>
              <a:t>load</a:t>
            </a:r>
            <a:r>
              <a:rPr lang="zh-CN" altLang="en-US" b="1">
                <a:solidFill>
                  <a:srgbClr val="CCFFFF"/>
                </a:solidFill>
                <a:latin typeface="Arial" panose="020B0604020202020204" pitchFamily="34" charset="0"/>
                <a:ea typeface="宋体" panose="02010600030101010101" pitchFamily="2" charset="-122"/>
              </a:rPr>
              <a:t>相关暂停功能的流水线处理机</a:t>
            </a:r>
          </a:p>
        </p:txBody>
      </p:sp>
      <p:grpSp>
        <p:nvGrpSpPr>
          <p:cNvPr id="96258" name="Group 7">
            <a:extLst>
              <a:ext uri="{FF2B5EF4-FFF2-40B4-BE49-F238E27FC236}">
                <a16:creationId xmlns:a16="http://schemas.microsoft.com/office/drawing/2014/main" id="{FB3C11A8-E376-48D8-AC0E-4AA7E2E6B27B}"/>
              </a:ext>
            </a:extLst>
          </p:cNvPr>
          <p:cNvGrpSpPr>
            <a:grpSpLocks/>
          </p:cNvGrpSpPr>
          <p:nvPr/>
        </p:nvGrpSpPr>
        <p:grpSpPr bwMode="auto">
          <a:xfrm>
            <a:off x="1752600" y="458788"/>
            <a:ext cx="8763000" cy="5410200"/>
            <a:chOff x="96" y="618"/>
            <a:chExt cx="5520" cy="3585"/>
          </a:xfrm>
        </p:grpSpPr>
        <p:pic>
          <p:nvPicPr>
            <p:cNvPr id="96259" name="Picture 2" descr="43">
              <a:extLst>
                <a:ext uri="{FF2B5EF4-FFF2-40B4-BE49-F238E27FC236}">
                  <a16:creationId xmlns:a16="http://schemas.microsoft.com/office/drawing/2014/main" id="{50C419B1-75C0-429D-ACF4-708847997A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 y="618"/>
              <a:ext cx="5520" cy="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0" name="Oval 4">
              <a:extLst>
                <a:ext uri="{FF2B5EF4-FFF2-40B4-BE49-F238E27FC236}">
                  <a16:creationId xmlns:a16="http://schemas.microsoft.com/office/drawing/2014/main" id="{6E6D5960-29DB-4ADE-94A6-3B1765DB8A51}"/>
                </a:ext>
              </a:extLst>
            </p:cNvPr>
            <p:cNvSpPr>
              <a:spLocks noChangeArrowheads="1"/>
            </p:cNvSpPr>
            <p:nvPr/>
          </p:nvSpPr>
          <p:spPr bwMode="auto">
            <a:xfrm>
              <a:off x="2256" y="672"/>
              <a:ext cx="1153" cy="2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96261" name="Oval 5">
              <a:extLst>
                <a:ext uri="{FF2B5EF4-FFF2-40B4-BE49-F238E27FC236}">
                  <a16:creationId xmlns:a16="http://schemas.microsoft.com/office/drawing/2014/main" id="{03B10D83-EF3F-466A-BD7D-A781A35B5336}"/>
                </a:ext>
              </a:extLst>
            </p:cNvPr>
            <p:cNvSpPr>
              <a:spLocks noChangeArrowheads="1"/>
            </p:cNvSpPr>
            <p:nvPr/>
          </p:nvSpPr>
          <p:spPr bwMode="auto">
            <a:xfrm>
              <a:off x="1200" y="960"/>
              <a:ext cx="192" cy="384"/>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96262" name="Oval 6">
              <a:extLst>
                <a:ext uri="{FF2B5EF4-FFF2-40B4-BE49-F238E27FC236}">
                  <a16:creationId xmlns:a16="http://schemas.microsoft.com/office/drawing/2014/main" id="{D632D9AA-9F8B-4A12-A99F-569244A82C6C}"/>
                </a:ext>
              </a:extLst>
            </p:cNvPr>
            <p:cNvSpPr>
              <a:spLocks noChangeArrowheads="1"/>
            </p:cNvSpPr>
            <p:nvPr/>
          </p:nvSpPr>
          <p:spPr bwMode="auto">
            <a:xfrm>
              <a:off x="288" y="960"/>
              <a:ext cx="192" cy="384"/>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96263" name="Oval 8">
            <a:extLst>
              <a:ext uri="{FF2B5EF4-FFF2-40B4-BE49-F238E27FC236}">
                <a16:creationId xmlns:a16="http://schemas.microsoft.com/office/drawing/2014/main" id="{B6A7E7CF-F157-4A2B-BF98-62C5ABED3157}"/>
              </a:ext>
            </a:extLst>
          </p:cNvPr>
          <p:cNvSpPr>
            <a:spLocks noChangeArrowheads="1"/>
          </p:cNvSpPr>
          <p:nvPr/>
        </p:nvSpPr>
        <p:spPr bwMode="auto">
          <a:xfrm>
            <a:off x="6248400" y="4114800"/>
            <a:ext cx="609600" cy="990600"/>
          </a:xfrm>
          <a:prstGeom prst="ellipse">
            <a:avLst/>
          </a:prstGeom>
          <a:noFill/>
          <a:ln w="952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96264" name="Rectangle 9">
            <a:extLst>
              <a:ext uri="{FF2B5EF4-FFF2-40B4-BE49-F238E27FC236}">
                <a16:creationId xmlns:a16="http://schemas.microsoft.com/office/drawing/2014/main" id="{12AA5FDD-4206-421F-852C-CCCE1D862ACA}"/>
              </a:ext>
            </a:extLst>
          </p:cNvPr>
          <p:cNvSpPr>
            <a:spLocks noChangeArrowheads="1"/>
          </p:cNvSpPr>
          <p:nvPr/>
        </p:nvSpPr>
        <p:spPr bwMode="auto">
          <a:xfrm>
            <a:off x="1708151" y="6175376"/>
            <a:ext cx="981392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FF0000"/>
                </a:solidFill>
                <a:latin typeface="Garamond" panose="02020404030301010803" pitchFamily="18" charset="0"/>
                <a:ea typeface="宋体" panose="02010600030101010101" pitchFamily="2" charset="-122"/>
              </a:rPr>
              <a:t>在这个周期开始时，</a:t>
            </a:r>
            <a:r>
              <a:rPr lang="zh-CN" altLang="en-US" b="1">
                <a:solidFill>
                  <a:srgbClr val="CCFFFF"/>
                </a:solidFill>
                <a:latin typeface="Garamond" panose="02020404030301010803" pitchFamily="18" charset="0"/>
                <a:ea typeface="宋体" panose="02010600030101010101" pitchFamily="2" charset="-122"/>
              </a:rPr>
              <a:t>判断有</a:t>
            </a:r>
            <a:r>
              <a:rPr lang="en-US" altLang="zh-CN" b="1">
                <a:solidFill>
                  <a:srgbClr val="CCFFFF"/>
                </a:solidFill>
                <a:latin typeface="Garamond" panose="02020404030301010803" pitchFamily="18" charset="0"/>
                <a:ea typeface="宋体" panose="02010600030101010101" pitchFamily="2" charset="-122"/>
              </a:rPr>
              <a:t>load</a:t>
            </a:r>
            <a:r>
              <a:rPr lang="zh-CN" altLang="en-US" b="1">
                <a:solidFill>
                  <a:srgbClr val="CCFFFF"/>
                </a:solidFill>
                <a:latin typeface="Garamond" panose="02020404030301010803" pitchFamily="18" charset="0"/>
                <a:ea typeface="宋体" panose="02010600030101010101" pitchFamily="2" charset="-122"/>
              </a:rPr>
              <a:t>冒险：</a:t>
            </a:r>
            <a:r>
              <a:rPr lang="en-US" altLang="zh-CN" b="1">
                <a:solidFill>
                  <a:srgbClr val="CCFFFF"/>
                </a:solidFill>
                <a:latin typeface="Garamond" panose="02020404030301010803" pitchFamily="18" charset="0"/>
                <a:ea typeface="宋体" panose="02010600030101010101" pitchFamily="2" charset="-122"/>
              </a:rPr>
              <a:t>LOADDEPEN=1</a:t>
            </a:r>
            <a:endParaRPr lang="zh-CN" altLang="en-US" b="1">
              <a:solidFill>
                <a:srgbClr val="CCFFFF"/>
              </a:solidFill>
              <a:latin typeface="Garamond" panose="02020404030301010803" pitchFamily="18" charset="0"/>
              <a:ea typeface="宋体" panose="02010600030101010101" pitchFamily="2" charset="-122"/>
            </a:endParaRPr>
          </a:p>
          <a:p>
            <a:pPr fontAlgn="base">
              <a:spcBef>
                <a:spcPct val="0"/>
              </a:spcBef>
              <a:spcAft>
                <a:spcPct val="0"/>
              </a:spcAft>
            </a:pPr>
            <a:r>
              <a:rPr lang="zh-CN" altLang="en-US" b="1">
                <a:solidFill>
                  <a:srgbClr val="CCFFFF"/>
                </a:solidFill>
                <a:latin typeface="Garamond" panose="02020404030301010803" pitchFamily="18" charset="0"/>
                <a:ea typeface="宋体" panose="02010600030101010101" pitchFamily="2" charset="-122"/>
              </a:rPr>
              <a:t>EXE_A_DEPEN</a:t>
            </a:r>
            <a:r>
              <a:rPr lang="en-US" altLang="zh-CN" b="1">
                <a:solidFill>
                  <a:srgbClr val="CCFFFF"/>
                </a:solidFill>
                <a:latin typeface="Garamond" panose="02020404030301010803" pitchFamily="18" charset="0"/>
                <a:ea typeface="宋体" panose="02010600030101010101" pitchFamily="2" charset="-122"/>
              </a:rPr>
              <a:t>=</a:t>
            </a:r>
            <a:r>
              <a:rPr lang="zh-CN" altLang="en-US" b="1">
                <a:solidFill>
                  <a:srgbClr val="CCFFFF"/>
                </a:solidFill>
                <a:latin typeface="Garamond" panose="02020404030301010803" pitchFamily="18" charset="0"/>
                <a:ea typeface="宋体" panose="02010600030101010101" pitchFamily="2" charset="-122"/>
              </a:rPr>
              <a:t>(</a:t>
            </a:r>
            <a:r>
              <a:rPr lang="zh-CN" altLang="en-US" b="1">
                <a:solidFill>
                  <a:srgbClr val="FFFF00"/>
                </a:solidFill>
                <a:latin typeface="Garamond" panose="02020404030301010803" pitchFamily="18" charset="0"/>
                <a:ea typeface="宋体" panose="02010600030101010101" pitchFamily="2" charset="-122"/>
              </a:rPr>
              <a:t>ID_rs</a:t>
            </a:r>
            <a:r>
              <a:rPr lang="en-US" altLang="zh-CN" b="1">
                <a:solidFill>
                  <a:srgbClr val="FFFF00"/>
                </a:solidFill>
                <a:latin typeface="Garamond" panose="02020404030301010803" pitchFamily="18" charset="0"/>
                <a:ea typeface="宋体" panose="02010600030101010101" pitchFamily="2" charset="-122"/>
              </a:rPr>
              <a:t>1= =</a:t>
            </a:r>
            <a:r>
              <a:rPr lang="zh-CN" altLang="en-US" b="1">
                <a:solidFill>
                  <a:srgbClr val="FFFF00"/>
                </a:solidFill>
                <a:latin typeface="Garamond" panose="02020404030301010803" pitchFamily="18" charset="0"/>
                <a:ea typeface="宋体" panose="02010600030101010101" pitchFamily="2" charset="-122"/>
              </a:rPr>
              <a:t>EXE_rd</a:t>
            </a:r>
            <a:r>
              <a:rPr lang="zh-CN" altLang="en-US" b="1">
                <a:solidFill>
                  <a:srgbClr val="CCFFFF"/>
                </a:solidFill>
                <a:latin typeface="Garamond" panose="02020404030301010803" pitchFamily="18" charset="0"/>
                <a:ea typeface="宋体" panose="02010600030101010101" pitchFamily="2" charset="-122"/>
              </a:rPr>
              <a:t>)(</a:t>
            </a:r>
            <a:r>
              <a:rPr lang="zh-CN" altLang="en-US" b="1">
                <a:solidFill>
                  <a:srgbClr val="66FF33"/>
                </a:solidFill>
                <a:latin typeface="Garamond" panose="02020404030301010803" pitchFamily="18" charset="0"/>
                <a:ea typeface="宋体" panose="02010600030101010101" pitchFamily="2" charset="-122"/>
              </a:rPr>
              <a:t>EXE_SLD</a:t>
            </a:r>
            <a:r>
              <a:rPr lang="en-US" altLang="zh-CN" b="1">
                <a:solidFill>
                  <a:srgbClr val="66FF33"/>
                </a:solidFill>
                <a:latin typeface="Garamond" panose="02020404030301010803" pitchFamily="18" charset="0"/>
                <a:ea typeface="宋体" panose="02010600030101010101" pitchFamily="2" charset="-122"/>
              </a:rPr>
              <a:t>= =</a:t>
            </a:r>
            <a:r>
              <a:rPr lang="zh-CN" altLang="en-US" b="1">
                <a:solidFill>
                  <a:srgbClr val="66FF33"/>
                </a:solidFill>
                <a:latin typeface="Garamond" panose="02020404030301010803" pitchFamily="18" charset="0"/>
                <a:ea typeface="宋体" panose="02010600030101010101" pitchFamily="2" charset="-122"/>
              </a:rPr>
              <a:t>1</a:t>
            </a:r>
            <a:r>
              <a:rPr lang="zh-CN" altLang="en-US" b="1">
                <a:solidFill>
                  <a:srgbClr val="CCFFFF"/>
                </a:solidFill>
                <a:latin typeface="Garamond" panose="02020404030301010803" pitchFamily="18" charset="0"/>
                <a:ea typeface="宋体" panose="02010600030101010101" pitchFamily="2" charset="-122"/>
              </a:rPr>
              <a:t>)(ID_rs</a:t>
            </a:r>
            <a:r>
              <a:rPr lang="en-US" altLang="zh-CN" b="1">
                <a:solidFill>
                  <a:srgbClr val="CCFFFF"/>
                </a:solidFill>
                <a:latin typeface="Garamond" panose="02020404030301010803" pitchFamily="18" charset="0"/>
                <a:ea typeface="宋体" panose="02010600030101010101" pitchFamily="2" charset="-122"/>
              </a:rPr>
              <a:t>1</a:t>
            </a:r>
            <a:r>
              <a:rPr lang="zh-CN" altLang="en-US" b="1">
                <a:solidFill>
                  <a:srgbClr val="CCFFFF"/>
                </a:solidFill>
                <a:latin typeface="Garamond" panose="02020404030301010803" pitchFamily="18" charset="0"/>
                <a:ea typeface="宋体" panose="02010600030101010101" pitchFamily="2" charset="-122"/>
              </a:rPr>
              <a:t>IsReg)</a:t>
            </a:r>
            <a:endParaRPr lang="en-US" altLang="zh-CN" b="1">
              <a:solidFill>
                <a:srgbClr val="CCFFFF"/>
              </a:solidFill>
              <a:latin typeface="Garamond" panose="02020404030301010803" pitchFamily="18" charset="0"/>
              <a:ea typeface="宋体" panose="02010600030101010101" pitchFamily="2" charset="-122"/>
            </a:endParaRPr>
          </a:p>
        </p:txBody>
      </p:sp>
      <p:sp>
        <p:nvSpPr>
          <p:cNvPr id="96265" name="灯片编号占位符 9">
            <a:extLst>
              <a:ext uri="{FF2B5EF4-FFF2-40B4-BE49-F238E27FC236}">
                <a16:creationId xmlns:a16="http://schemas.microsoft.com/office/drawing/2014/main" id="{9B55B4B1-046A-4519-A930-4D09BA347C07}"/>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BA2AA556-D7E5-48D6-A604-99CC80037964}" type="slidenum">
              <a:rPr lang="en-US" altLang="zh-CN">
                <a:solidFill>
                  <a:srgbClr val="FFFFFF"/>
                </a:solidFill>
                <a:ea typeface="宋体" panose="02010600030101010101" pitchFamily="2" charset="-122"/>
              </a:rPr>
              <a:pPr fontAlgn="base">
                <a:spcBef>
                  <a:spcPct val="0"/>
                </a:spcBef>
                <a:spcAft>
                  <a:spcPct val="0"/>
                </a:spcAft>
              </a:pPr>
              <a:t>426</a:t>
            </a:fld>
            <a:endParaRPr lang="en-US" altLang="zh-CN">
              <a:solidFill>
                <a:srgbClr val="FFFFFF"/>
              </a:solidFill>
              <a:ea typeface="宋体" panose="02010600030101010101" pitchFamily="2" charset="-122"/>
            </a:endParaRPr>
          </a:p>
        </p:txBody>
      </p:sp>
      <p:sp>
        <p:nvSpPr>
          <p:cNvPr id="96266" name="TextBox 25">
            <a:extLst>
              <a:ext uri="{FF2B5EF4-FFF2-40B4-BE49-F238E27FC236}">
                <a16:creationId xmlns:a16="http://schemas.microsoft.com/office/drawing/2014/main" id="{A3641C25-DEAA-4032-968D-88E3FDF54478}"/>
              </a:ext>
            </a:extLst>
          </p:cNvPr>
          <p:cNvSpPr txBox="1">
            <a:spLocks noChangeArrowheads="1"/>
          </p:cNvSpPr>
          <p:nvPr/>
        </p:nvSpPr>
        <p:spPr bwMode="auto">
          <a:xfrm>
            <a:off x="3886200" y="5792789"/>
            <a:ext cx="3962400" cy="3698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0070C0"/>
                </a:solidFill>
                <a:latin typeface="Garamond" panose="02020404030301010803" pitchFamily="18" charset="0"/>
                <a:ea typeface="宋体" panose="02010600030101010101" pitchFamily="2" charset="-122"/>
              </a:rPr>
              <a:t>     sub  r4</a:t>
            </a:r>
            <a:r>
              <a:rPr lang="en-US" altLang="zh-CN" b="1">
                <a:solidFill>
                  <a:srgbClr val="FF0000"/>
                </a:solidFill>
                <a:latin typeface="Garamond" panose="02020404030301010803" pitchFamily="18" charset="0"/>
                <a:ea typeface="宋体" panose="02010600030101010101" pitchFamily="2" charset="-122"/>
              </a:rPr>
              <a:t>, r1, r5       </a:t>
            </a:r>
            <a:r>
              <a:rPr lang="en-US" altLang="zh-CN" b="1">
                <a:solidFill>
                  <a:srgbClr val="3333FF"/>
                </a:solidFill>
                <a:latin typeface="Garamond" panose="02020404030301010803" pitchFamily="18" charset="0"/>
                <a:ea typeface="宋体" panose="02010600030101010101" pitchFamily="2" charset="-122"/>
              </a:rPr>
              <a:t>  load</a:t>
            </a:r>
            <a:r>
              <a:rPr lang="en-US" altLang="zh-CN" b="1">
                <a:solidFill>
                  <a:srgbClr val="FF0000"/>
                </a:solidFill>
                <a:latin typeface="Garamond" panose="02020404030301010803" pitchFamily="18" charset="0"/>
                <a:ea typeface="宋体" panose="02010600030101010101" pitchFamily="2" charset="-122"/>
              </a:rPr>
              <a:t>  r1, </a:t>
            </a:r>
            <a:r>
              <a:rPr lang="en-US" altLang="zh-CN" b="1">
                <a:solidFill>
                  <a:srgbClr val="0070C0"/>
                </a:solidFill>
                <a:latin typeface="Garamond" panose="02020404030301010803" pitchFamily="18" charset="0"/>
                <a:ea typeface="宋体" panose="02010600030101010101" pitchFamily="2" charset="-122"/>
              </a:rPr>
              <a:t>100(r3)</a:t>
            </a:r>
            <a:endParaRPr lang="zh-CN" altLang="en-US" b="1">
              <a:solidFill>
                <a:srgbClr val="0070C0"/>
              </a:solidFill>
              <a:latin typeface="Garamond" panose="02020404030301010803" pitchFamily="18" charset="0"/>
              <a:ea typeface="宋体" panose="02010600030101010101" pitchFamily="2" charset="-122"/>
            </a:endParaRPr>
          </a:p>
        </p:txBody>
      </p:sp>
      <p:sp>
        <p:nvSpPr>
          <p:cNvPr id="96267" name="文本框 1">
            <a:extLst>
              <a:ext uri="{FF2B5EF4-FFF2-40B4-BE49-F238E27FC236}">
                <a16:creationId xmlns:a16="http://schemas.microsoft.com/office/drawing/2014/main" id="{34AB85C2-1D83-44BB-8404-FDAA08AA07E6}"/>
              </a:ext>
            </a:extLst>
          </p:cNvPr>
          <p:cNvSpPr txBox="1">
            <a:spLocks noChangeArrowheads="1"/>
          </p:cNvSpPr>
          <p:nvPr/>
        </p:nvSpPr>
        <p:spPr bwMode="auto">
          <a:xfrm>
            <a:off x="4303714" y="4875214"/>
            <a:ext cx="97472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700" b="1">
                <a:solidFill>
                  <a:srgbClr val="FF0000"/>
                </a:solidFill>
                <a:latin typeface="Garamond" panose="02020404030301010803" pitchFamily="18" charset="0"/>
                <a:ea typeface="宋体" panose="02010600030101010101" pitchFamily="2" charset="-122"/>
              </a:rPr>
              <a:t>    </a:t>
            </a:r>
            <a:r>
              <a:rPr lang="zh-CN" altLang="en-US" sz="700" b="1">
                <a:solidFill>
                  <a:srgbClr val="FF0000"/>
                </a:solidFill>
                <a:latin typeface="Garamond" panose="02020404030301010803" pitchFamily="18" charset="0"/>
                <a:ea typeface="宋体" panose="02010600030101010101" pitchFamily="2" charset="-122"/>
              </a:rPr>
              <a:t>有冒险</a:t>
            </a:r>
            <a:r>
              <a:rPr lang="en-US" altLang="zh-CN" sz="600" b="1">
                <a:solidFill>
                  <a:srgbClr val="FF0000"/>
                </a:solidFill>
                <a:latin typeface="Garamond" panose="02020404030301010803" pitchFamily="18" charset="0"/>
                <a:ea typeface="宋体" panose="02010600030101010101" pitchFamily="2" charset="-122"/>
              </a:rPr>
              <a:t>LOADDEPEN</a:t>
            </a:r>
            <a:r>
              <a:rPr lang="en-US" altLang="zh-CN" sz="700" b="1">
                <a:solidFill>
                  <a:srgbClr val="FF0000"/>
                </a:solidFill>
                <a:latin typeface="Garamond" panose="02020404030301010803" pitchFamily="18" charset="0"/>
                <a:ea typeface="宋体" panose="02010600030101010101" pitchFamily="2" charset="-122"/>
              </a:rPr>
              <a:t>=1</a:t>
            </a:r>
          </a:p>
        </p:txBody>
      </p:sp>
      <p:sp>
        <p:nvSpPr>
          <p:cNvPr id="96268" name="文本框 2">
            <a:extLst>
              <a:ext uri="{FF2B5EF4-FFF2-40B4-BE49-F238E27FC236}">
                <a16:creationId xmlns:a16="http://schemas.microsoft.com/office/drawing/2014/main" id="{AADDE960-AEBE-4BC0-B94C-43019A932DD5}"/>
              </a:ext>
            </a:extLst>
          </p:cNvPr>
          <p:cNvSpPr txBox="1">
            <a:spLocks noChangeArrowheads="1"/>
          </p:cNvSpPr>
          <p:nvPr/>
        </p:nvSpPr>
        <p:spPr bwMode="auto">
          <a:xfrm>
            <a:off x="5072064" y="4860926"/>
            <a:ext cx="185737"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800" b="1">
                <a:solidFill>
                  <a:srgbClr val="FF0000"/>
                </a:solidFill>
                <a:latin typeface="Garamond" panose="02020404030301010803" pitchFamily="18" charset="0"/>
                <a:ea typeface="宋体" panose="02010600030101010101" pitchFamily="2" charset="-122"/>
              </a:rPr>
              <a:t>0</a:t>
            </a:r>
          </a:p>
        </p:txBody>
      </p:sp>
      <p:sp>
        <p:nvSpPr>
          <p:cNvPr id="96269" name="文本框 3">
            <a:extLst>
              <a:ext uri="{FF2B5EF4-FFF2-40B4-BE49-F238E27FC236}">
                <a16:creationId xmlns:a16="http://schemas.microsoft.com/office/drawing/2014/main" id="{52DCF21B-6F1C-4C9A-AD15-E13A26F752E2}"/>
              </a:ext>
            </a:extLst>
          </p:cNvPr>
          <p:cNvSpPr txBox="1">
            <a:spLocks noChangeArrowheads="1"/>
          </p:cNvSpPr>
          <p:nvPr/>
        </p:nvSpPr>
        <p:spPr bwMode="auto">
          <a:xfrm>
            <a:off x="6408738" y="577851"/>
            <a:ext cx="603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400" b="1">
                <a:solidFill>
                  <a:srgbClr val="FF0000"/>
                </a:solidFill>
                <a:latin typeface="Garamond" panose="02020404030301010803" pitchFamily="18" charset="0"/>
                <a:ea typeface="宋体" panose="02010600030101010101" pitchFamily="2" charset="-122"/>
              </a:rPr>
              <a:t>=0</a:t>
            </a:r>
          </a:p>
        </p:txBody>
      </p:sp>
      <p:sp>
        <p:nvSpPr>
          <p:cNvPr id="5" name="文本框 4">
            <a:extLst>
              <a:ext uri="{FF2B5EF4-FFF2-40B4-BE49-F238E27FC236}">
                <a16:creationId xmlns:a16="http://schemas.microsoft.com/office/drawing/2014/main" id="{71C84556-5286-4A91-842A-B8E844C48481}"/>
              </a:ext>
            </a:extLst>
          </p:cNvPr>
          <p:cNvSpPr txBox="1">
            <a:spLocks noChangeArrowheads="1"/>
          </p:cNvSpPr>
          <p:nvPr/>
        </p:nvSpPr>
        <p:spPr bwMode="auto">
          <a:xfrm>
            <a:off x="7248526" y="458789"/>
            <a:ext cx="32670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1400" b="1">
                <a:solidFill>
                  <a:srgbClr val="FF0000"/>
                </a:solidFill>
                <a:latin typeface="Garamond" panose="02020404030301010803" pitchFamily="18" charset="0"/>
                <a:ea typeface="宋体" panose="02010600030101010101" pitchFamily="2" charset="-122"/>
              </a:rPr>
              <a:t>在这个周期结束时，</a:t>
            </a:r>
            <a:r>
              <a:rPr lang="en-US" altLang="zh-CN" sz="1400" b="1">
                <a:solidFill>
                  <a:srgbClr val="FF0000"/>
                </a:solidFill>
                <a:latin typeface="Garamond" panose="02020404030301010803" pitchFamily="18" charset="0"/>
                <a:ea typeface="宋体" panose="02010600030101010101" pitchFamily="2" charset="-122"/>
              </a:rPr>
              <a:t>WPC=0</a:t>
            </a:r>
            <a:r>
              <a:rPr lang="zh-CN" altLang="en-US" sz="1400" b="1">
                <a:solidFill>
                  <a:srgbClr val="FF0000"/>
                </a:solidFill>
                <a:latin typeface="Garamond" panose="02020404030301010803" pitchFamily="18" charset="0"/>
                <a:ea typeface="宋体" panose="02010600030101010101" pitchFamily="2" charset="-122"/>
              </a:rPr>
              <a:t>，</a:t>
            </a:r>
            <a:r>
              <a:rPr lang="en-US" altLang="zh-CN" sz="1400" b="1">
                <a:solidFill>
                  <a:srgbClr val="FF0000"/>
                </a:solidFill>
                <a:latin typeface="Garamond" panose="02020404030301010803" pitchFamily="18" charset="0"/>
                <a:ea typeface="宋体" panose="02010600030101010101" pitchFamily="2" charset="-122"/>
              </a:rPr>
              <a:t>WIR=0</a:t>
            </a:r>
            <a:r>
              <a:rPr lang="zh-CN" altLang="en-US" sz="1400" b="1">
                <a:solidFill>
                  <a:srgbClr val="FF0000"/>
                </a:solidFill>
                <a:latin typeface="Garamond" panose="02020404030301010803" pitchFamily="18" charset="0"/>
                <a:ea typeface="宋体" panose="02010600030101010101" pitchFamily="2" charset="-122"/>
              </a:rPr>
              <a:t>，即在下个周期开始时，取同一条</a:t>
            </a:r>
            <a:r>
              <a:rPr lang="en-US" altLang="zh-CN" sz="1400" b="1">
                <a:solidFill>
                  <a:srgbClr val="FF0000"/>
                </a:solidFill>
                <a:latin typeface="Garamond" panose="02020404030301010803" pitchFamily="18" charset="0"/>
                <a:ea typeface="宋体" panose="02010600030101010101" pitchFamily="2" charset="-122"/>
              </a:rPr>
              <a:t>sub</a:t>
            </a:r>
            <a:r>
              <a:rPr lang="zh-CN" altLang="en-US" sz="1400" b="1">
                <a:solidFill>
                  <a:srgbClr val="FF0000"/>
                </a:solidFill>
                <a:latin typeface="Garamond" panose="02020404030301010803" pitchFamily="18" charset="0"/>
                <a:ea typeface="宋体" panose="02010600030101010101" pitchFamily="2" charset="-122"/>
              </a:rPr>
              <a:t>指令放到</a:t>
            </a:r>
            <a:r>
              <a:rPr lang="en-US" altLang="zh-CN" sz="1400" b="1">
                <a:solidFill>
                  <a:srgbClr val="FF0000"/>
                </a:solidFill>
                <a:latin typeface="Garamond" panose="02020404030301010803" pitchFamily="18" charset="0"/>
                <a:ea typeface="宋体" panose="02010600030101010101" pitchFamily="2" charset="-122"/>
              </a:rPr>
              <a:t>IR</a:t>
            </a:r>
            <a:r>
              <a:rPr lang="zh-CN" altLang="en-US" sz="1400" b="1">
                <a:solidFill>
                  <a:srgbClr val="FF0000"/>
                </a:solidFill>
                <a:latin typeface="Garamond" panose="02020404030301010803" pitchFamily="18" charset="0"/>
                <a:ea typeface="宋体" panose="02010600030101010101" pitchFamily="2" charset="-122"/>
              </a:rPr>
              <a:t>中，</a:t>
            </a:r>
            <a:r>
              <a:rPr lang="en-US" altLang="zh-CN" sz="1400" b="1">
                <a:solidFill>
                  <a:srgbClr val="FF0000"/>
                </a:solidFill>
                <a:latin typeface="Garamond" panose="02020404030301010803" pitchFamily="18" charset="0"/>
                <a:ea typeface="宋体" panose="02010600030101010101" pitchFamily="2" charset="-122"/>
              </a:rPr>
              <a:t>PC</a:t>
            </a:r>
            <a:r>
              <a:rPr lang="zh-CN" altLang="en-US" sz="1400" b="1">
                <a:solidFill>
                  <a:srgbClr val="FF0000"/>
                </a:solidFill>
                <a:latin typeface="Garamond" panose="02020404030301010803" pitchFamily="18" charset="0"/>
                <a:ea typeface="宋体" panose="02010600030101010101" pitchFamily="2" charset="-122"/>
              </a:rPr>
              <a:t>值保持不变</a:t>
            </a:r>
            <a:r>
              <a:rPr lang="en-US" altLang="zh-CN" sz="1400" b="1">
                <a:solidFill>
                  <a:srgbClr val="FF0000"/>
                </a:solidFill>
                <a:latin typeface="Garamond" panose="02020404030301010803" pitchFamily="18" charset="0"/>
                <a:ea typeface="宋体" panose="02010600030101010101" pitchFamily="2" charset="-122"/>
              </a:rPr>
              <a:t> </a:t>
            </a:r>
          </a:p>
        </p:txBody>
      </p:sp>
      <p:sp>
        <p:nvSpPr>
          <p:cNvPr id="6" name="文本框 5">
            <a:extLst>
              <a:ext uri="{FF2B5EF4-FFF2-40B4-BE49-F238E27FC236}">
                <a16:creationId xmlns:a16="http://schemas.microsoft.com/office/drawing/2014/main" id="{AB272E84-6127-47AF-AA25-31D729183B49}"/>
              </a:ext>
            </a:extLst>
          </p:cNvPr>
          <p:cNvSpPr txBox="1">
            <a:spLocks noChangeArrowheads="1"/>
          </p:cNvSpPr>
          <p:nvPr/>
        </p:nvSpPr>
        <p:spPr bwMode="auto">
          <a:xfrm>
            <a:off x="8431213" y="5191125"/>
            <a:ext cx="22209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a:solidFill>
                  <a:srgbClr val="FF0000"/>
                </a:solidFill>
                <a:latin typeface="Garamond" panose="02020404030301010803" pitchFamily="18" charset="0"/>
                <a:ea typeface="宋体" panose="02010600030101010101" pitchFamily="2" charset="-122"/>
              </a:rPr>
              <a:t>详细分析见后几页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281" name="Text Box 3">
            <a:extLst>
              <a:ext uri="{FF2B5EF4-FFF2-40B4-BE49-F238E27FC236}">
                <a16:creationId xmlns:a16="http://schemas.microsoft.com/office/drawing/2014/main" id="{9181EC8A-685E-44D2-A30A-265E9DD000E4}"/>
              </a:ext>
            </a:extLst>
          </p:cNvPr>
          <p:cNvSpPr txBox="1">
            <a:spLocks noChangeArrowheads="1"/>
          </p:cNvSpPr>
          <p:nvPr/>
        </p:nvSpPr>
        <p:spPr bwMode="auto">
          <a:xfrm>
            <a:off x="1651000" y="92075"/>
            <a:ext cx="6673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图</a:t>
            </a:r>
            <a:r>
              <a:rPr lang="en-US" altLang="en-US" b="1">
                <a:solidFill>
                  <a:srgbClr val="CCFFFF"/>
                </a:solidFill>
                <a:latin typeface="Arial" panose="020B0604020202020204" pitchFamily="34" charset="0"/>
                <a:ea typeface="宋体" panose="02010600030101010101" pitchFamily="2" charset="-122"/>
              </a:rPr>
              <a:t>3-3. </a:t>
            </a:r>
            <a:r>
              <a:rPr lang="en-US" altLang="zh-CN" b="1">
                <a:solidFill>
                  <a:srgbClr val="CCFFFF"/>
                </a:solidFill>
                <a:latin typeface="Arial" panose="020B0604020202020204" pitchFamily="34" charset="0"/>
                <a:ea typeface="宋体" panose="02010600030101010101" pitchFamily="2" charset="-122"/>
              </a:rPr>
              <a:t>41  </a:t>
            </a:r>
            <a:r>
              <a:rPr lang="zh-CN" altLang="en-US" b="1">
                <a:solidFill>
                  <a:srgbClr val="CCFFFF"/>
                </a:solidFill>
                <a:latin typeface="Arial" panose="020B0604020202020204" pitchFamily="34" charset="0"/>
                <a:ea typeface="宋体" panose="02010600030101010101" pitchFamily="2" charset="-122"/>
              </a:rPr>
              <a:t>带有内部前推及</a:t>
            </a:r>
            <a:r>
              <a:rPr lang="en-US" altLang="zh-CN" b="1">
                <a:solidFill>
                  <a:srgbClr val="CCFFFF"/>
                </a:solidFill>
                <a:latin typeface="Arial" panose="020B0604020202020204" pitchFamily="34" charset="0"/>
                <a:ea typeface="宋体" panose="02010600030101010101" pitchFamily="2" charset="-122"/>
              </a:rPr>
              <a:t>load</a:t>
            </a:r>
            <a:r>
              <a:rPr lang="zh-CN" altLang="en-US" b="1">
                <a:solidFill>
                  <a:srgbClr val="CCFFFF"/>
                </a:solidFill>
                <a:latin typeface="Arial" panose="020B0604020202020204" pitchFamily="34" charset="0"/>
                <a:ea typeface="宋体" panose="02010600030101010101" pitchFamily="2" charset="-122"/>
              </a:rPr>
              <a:t>相关暂停功能的流水线处理机</a:t>
            </a:r>
          </a:p>
        </p:txBody>
      </p:sp>
      <p:grpSp>
        <p:nvGrpSpPr>
          <p:cNvPr id="97282" name="Group 7">
            <a:extLst>
              <a:ext uri="{FF2B5EF4-FFF2-40B4-BE49-F238E27FC236}">
                <a16:creationId xmlns:a16="http://schemas.microsoft.com/office/drawing/2014/main" id="{027A2204-1229-4B2B-839B-F91518396F3A}"/>
              </a:ext>
            </a:extLst>
          </p:cNvPr>
          <p:cNvGrpSpPr>
            <a:grpSpLocks/>
          </p:cNvGrpSpPr>
          <p:nvPr/>
        </p:nvGrpSpPr>
        <p:grpSpPr bwMode="auto">
          <a:xfrm>
            <a:off x="1752600" y="708025"/>
            <a:ext cx="8763000" cy="5410200"/>
            <a:chOff x="96" y="618"/>
            <a:chExt cx="5520" cy="3585"/>
          </a:xfrm>
        </p:grpSpPr>
        <p:pic>
          <p:nvPicPr>
            <p:cNvPr id="97283" name="Picture 2" descr="43">
              <a:extLst>
                <a:ext uri="{FF2B5EF4-FFF2-40B4-BE49-F238E27FC236}">
                  <a16:creationId xmlns:a16="http://schemas.microsoft.com/office/drawing/2014/main" id="{64CCB06E-A1EF-4364-B43B-6C3747A66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 y="618"/>
              <a:ext cx="5520" cy="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4" name="Oval 4">
              <a:extLst>
                <a:ext uri="{FF2B5EF4-FFF2-40B4-BE49-F238E27FC236}">
                  <a16:creationId xmlns:a16="http://schemas.microsoft.com/office/drawing/2014/main" id="{00A1414B-0DD6-41E5-8093-14CCE867DDAF}"/>
                </a:ext>
              </a:extLst>
            </p:cNvPr>
            <p:cNvSpPr>
              <a:spLocks noChangeArrowheads="1"/>
            </p:cNvSpPr>
            <p:nvPr/>
          </p:nvSpPr>
          <p:spPr bwMode="auto">
            <a:xfrm>
              <a:off x="2256" y="672"/>
              <a:ext cx="912" cy="2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97285" name="Oval 5">
              <a:extLst>
                <a:ext uri="{FF2B5EF4-FFF2-40B4-BE49-F238E27FC236}">
                  <a16:creationId xmlns:a16="http://schemas.microsoft.com/office/drawing/2014/main" id="{98018A2F-2AA0-45EA-9C18-8FA4BA9AAE98}"/>
                </a:ext>
              </a:extLst>
            </p:cNvPr>
            <p:cNvSpPr>
              <a:spLocks noChangeArrowheads="1"/>
            </p:cNvSpPr>
            <p:nvPr/>
          </p:nvSpPr>
          <p:spPr bwMode="auto">
            <a:xfrm>
              <a:off x="1200" y="960"/>
              <a:ext cx="192" cy="384"/>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97286" name="Oval 6">
              <a:extLst>
                <a:ext uri="{FF2B5EF4-FFF2-40B4-BE49-F238E27FC236}">
                  <a16:creationId xmlns:a16="http://schemas.microsoft.com/office/drawing/2014/main" id="{DE2AA8F6-626B-41C1-BDDE-E3107D28F48B}"/>
                </a:ext>
              </a:extLst>
            </p:cNvPr>
            <p:cNvSpPr>
              <a:spLocks noChangeArrowheads="1"/>
            </p:cNvSpPr>
            <p:nvPr/>
          </p:nvSpPr>
          <p:spPr bwMode="auto">
            <a:xfrm>
              <a:off x="288" y="960"/>
              <a:ext cx="192" cy="384"/>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97287" name="Oval 8">
            <a:extLst>
              <a:ext uri="{FF2B5EF4-FFF2-40B4-BE49-F238E27FC236}">
                <a16:creationId xmlns:a16="http://schemas.microsoft.com/office/drawing/2014/main" id="{D7D848E4-87B9-4150-8A6F-3C7D1454223D}"/>
              </a:ext>
            </a:extLst>
          </p:cNvPr>
          <p:cNvSpPr>
            <a:spLocks noChangeArrowheads="1"/>
          </p:cNvSpPr>
          <p:nvPr/>
        </p:nvSpPr>
        <p:spPr bwMode="auto">
          <a:xfrm>
            <a:off x="6248400" y="3717925"/>
            <a:ext cx="609600" cy="990600"/>
          </a:xfrm>
          <a:prstGeom prst="ellipse">
            <a:avLst/>
          </a:prstGeom>
          <a:noFill/>
          <a:ln w="952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97288" name="Rectangle 9">
            <a:extLst>
              <a:ext uri="{FF2B5EF4-FFF2-40B4-BE49-F238E27FC236}">
                <a16:creationId xmlns:a16="http://schemas.microsoft.com/office/drawing/2014/main" id="{C8D0CE7B-4FB4-47DA-AD42-1C2EC4D11E66}"/>
              </a:ext>
            </a:extLst>
          </p:cNvPr>
          <p:cNvSpPr>
            <a:spLocks noChangeArrowheads="1"/>
          </p:cNvSpPr>
          <p:nvPr/>
        </p:nvSpPr>
        <p:spPr bwMode="auto">
          <a:xfrm>
            <a:off x="1524001" y="6440489"/>
            <a:ext cx="96440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CC00"/>
                </a:solidFill>
                <a:latin typeface="宋体" panose="02010600030101010101" pitchFamily="2" charset="-122"/>
                <a:ea typeface="宋体" panose="02010600030101010101" pitchFamily="2" charset="-122"/>
              </a:rPr>
              <a:t>LOADDEPEN=1</a:t>
            </a:r>
            <a:r>
              <a:rPr lang="zh-CN" altLang="en-US" b="1">
                <a:solidFill>
                  <a:srgbClr val="FFCC00"/>
                </a:solidFill>
                <a:latin typeface="宋体" panose="02010600030101010101" pitchFamily="2" charset="-122"/>
                <a:ea typeface="宋体" panose="02010600030101010101" pitchFamily="2" charset="-122"/>
              </a:rPr>
              <a:t>：</a:t>
            </a:r>
            <a:r>
              <a:rPr lang="zh-CN" altLang="en-US" b="1">
                <a:solidFill>
                  <a:srgbClr val="CCFFFF"/>
                </a:solidFill>
                <a:latin typeface="Garamond" panose="02020404030301010803" pitchFamily="18" charset="0"/>
                <a:ea typeface="宋体" panose="02010600030101010101" pitchFamily="2" charset="-122"/>
              </a:rPr>
              <a:t>(</a:t>
            </a:r>
            <a:r>
              <a:rPr lang="zh-CN" altLang="en-US" b="1">
                <a:solidFill>
                  <a:srgbClr val="FFFF00"/>
                </a:solidFill>
                <a:latin typeface="Garamond" panose="02020404030301010803" pitchFamily="18" charset="0"/>
                <a:ea typeface="宋体" panose="02010600030101010101" pitchFamily="2" charset="-122"/>
              </a:rPr>
              <a:t>ID_rs</a:t>
            </a:r>
            <a:r>
              <a:rPr lang="en-US" altLang="zh-CN" b="1">
                <a:solidFill>
                  <a:srgbClr val="FFFF00"/>
                </a:solidFill>
                <a:latin typeface="Garamond" panose="02020404030301010803" pitchFamily="18" charset="0"/>
                <a:ea typeface="宋体" panose="02010600030101010101" pitchFamily="2" charset="-122"/>
              </a:rPr>
              <a:t>1= =</a:t>
            </a:r>
            <a:r>
              <a:rPr lang="zh-CN" altLang="en-US" b="1">
                <a:solidFill>
                  <a:srgbClr val="FFFF00"/>
                </a:solidFill>
                <a:latin typeface="Garamond" panose="02020404030301010803" pitchFamily="18" charset="0"/>
                <a:ea typeface="宋体" panose="02010600030101010101" pitchFamily="2" charset="-122"/>
              </a:rPr>
              <a:t>EXE_rd</a:t>
            </a:r>
            <a:r>
              <a:rPr lang="zh-CN" altLang="en-US" b="1">
                <a:solidFill>
                  <a:srgbClr val="CCFFFF"/>
                </a:solidFill>
                <a:latin typeface="Garamond" panose="02020404030301010803" pitchFamily="18" charset="0"/>
                <a:ea typeface="宋体" panose="02010600030101010101" pitchFamily="2" charset="-122"/>
              </a:rPr>
              <a:t>)(</a:t>
            </a:r>
            <a:r>
              <a:rPr lang="zh-CN" altLang="en-US" b="1">
                <a:solidFill>
                  <a:srgbClr val="66FF33"/>
                </a:solidFill>
                <a:latin typeface="Garamond" panose="02020404030301010803" pitchFamily="18" charset="0"/>
                <a:ea typeface="宋体" panose="02010600030101010101" pitchFamily="2" charset="-122"/>
              </a:rPr>
              <a:t>EXE_SLD</a:t>
            </a:r>
            <a:r>
              <a:rPr lang="en-US" altLang="zh-CN" b="1">
                <a:solidFill>
                  <a:srgbClr val="66FF33"/>
                </a:solidFill>
                <a:latin typeface="Garamond" panose="02020404030301010803" pitchFamily="18" charset="0"/>
                <a:ea typeface="宋体" panose="02010600030101010101" pitchFamily="2" charset="-122"/>
              </a:rPr>
              <a:t>= =</a:t>
            </a:r>
            <a:r>
              <a:rPr lang="zh-CN" altLang="en-US" b="1">
                <a:solidFill>
                  <a:srgbClr val="66FF33"/>
                </a:solidFill>
                <a:latin typeface="Garamond" panose="02020404030301010803" pitchFamily="18" charset="0"/>
                <a:ea typeface="宋体" panose="02010600030101010101" pitchFamily="2" charset="-122"/>
              </a:rPr>
              <a:t>1</a:t>
            </a:r>
            <a:r>
              <a:rPr lang="zh-CN" altLang="en-US" b="1">
                <a:solidFill>
                  <a:srgbClr val="CCFFFF"/>
                </a:solidFill>
                <a:latin typeface="Garamond" panose="02020404030301010803" pitchFamily="18" charset="0"/>
                <a:ea typeface="宋体" panose="02010600030101010101" pitchFamily="2" charset="-122"/>
              </a:rPr>
              <a:t>)(ID_rs</a:t>
            </a:r>
            <a:r>
              <a:rPr lang="en-US" altLang="zh-CN" b="1">
                <a:solidFill>
                  <a:srgbClr val="CCFFFF"/>
                </a:solidFill>
                <a:latin typeface="Garamond" panose="02020404030301010803" pitchFamily="18" charset="0"/>
                <a:ea typeface="宋体" panose="02010600030101010101" pitchFamily="2" charset="-122"/>
              </a:rPr>
              <a:t>1</a:t>
            </a:r>
            <a:r>
              <a:rPr lang="zh-CN" altLang="en-US" b="1">
                <a:solidFill>
                  <a:srgbClr val="CCFFFF"/>
                </a:solidFill>
                <a:latin typeface="Garamond" panose="02020404030301010803" pitchFamily="18" charset="0"/>
                <a:ea typeface="宋体" panose="02010600030101010101" pitchFamily="2" charset="-122"/>
              </a:rPr>
              <a:t>IsReg)</a:t>
            </a:r>
            <a:endParaRPr lang="en-US" altLang="zh-CN" b="1">
              <a:solidFill>
                <a:srgbClr val="CCFFFF"/>
              </a:solidFill>
              <a:latin typeface="Garamond" panose="02020404030301010803" pitchFamily="18" charset="0"/>
              <a:ea typeface="宋体" panose="02010600030101010101" pitchFamily="2" charset="-122"/>
            </a:endParaRPr>
          </a:p>
        </p:txBody>
      </p:sp>
      <p:sp>
        <p:nvSpPr>
          <p:cNvPr id="97289" name="TextBox 25">
            <a:extLst>
              <a:ext uri="{FF2B5EF4-FFF2-40B4-BE49-F238E27FC236}">
                <a16:creationId xmlns:a16="http://schemas.microsoft.com/office/drawing/2014/main" id="{E4E6A49E-96BA-4CAF-96F7-B3FE8F26B5C1}"/>
              </a:ext>
            </a:extLst>
          </p:cNvPr>
          <p:cNvSpPr txBox="1">
            <a:spLocks noChangeArrowheads="1"/>
          </p:cNvSpPr>
          <p:nvPr/>
        </p:nvSpPr>
        <p:spPr bwMode="auto">
          <a:xfrm>
            <a:off x="1905000" y="6042025"/>
            <a:ext cx="5943600" cy="3698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0070C0"/>
                </a:solidFill>
                <a:latin typeface="Garamond" panose="02020404030301010803" pitchFamily="18" charset="0"/>
                <a:ea typeface="宋体" panose="02010600030101010101" pitchFamily="2" charset="-122"/>
              </a:rPr>
              <a:t>    and(PC)/sub(IR) </a:t>
            </a:r>
            <a:r>
              <a:rPr lang="en-US" altLang="zh-CN" b="1">
                <a:solidFill>
                  <a:srgbClr val="FF0000"/>
                </a:solidFill>
                <a:latin typeface="Garamond" panose="02020404030301010803" pitchFamily="18" charset="0"/>
                <a:ea typeface="宋体" panose="02010600030101010101" pitchFamily="2" charset="-122"/>
              </a:rPr>
              <a:t> </a:t>
            </a:r>
            <a:r>
              <a:rPr lang="en-US" altLang="zh-CN" b="1">
                <a:solidFill>
                  <a:srgbClr val="0070C0"/>
                </a:solidFill>
                <a:latin typeface="Garamond" panose="02020404030301010803" pitchFamily="18" charset="0"/>
                <a:ea typeface="宋体" panose="02010600030101010101" pitchFamily="2" charset="-122"/>
              </a:rPr>
              <a:t>     sub  r4</a:t>
            </a:r>
            <a:r>
              <a:rPr lang="en-US" altLang="zh-CN" b="1">
                <a:solidFill>
                  <a:srgbClr val="FF0000"/>
                </a:solidFill>
                <a:latin typeface="Garamond" panose="02020404030301010803" pitchFamily="18" charset="0"/>
                <a:ea typeface="宋体" panose="02010600030101010101" pitchFamily="2" charset="-122"/>
              </a:rPr>
              <a:t>, r1, </a:t>
            </a:r>
            <a:r>
              <a:rPr lang="en-US" altLang="zh-CN" b="1">
                <a:solidFill>
                  <a:srgbClr val="000514"/>
                </a:solidFill>
                <a:latin typeface="Garamond" panose="02020404030301010803" pitchFamily="18" charset="0"/>
                <a:ea typeface="宋体" panose="02010600030101010101" pitchFamily="2" charset="-122"/>
              </a:rPr>
              <a:t>r5</a:t>
            </a:r>
            <a:r>
              <a:rPr lang="en-US" altLang="zh-CN" b="1">
                <a:solidFill>
                  <a:srgbClr val="C00000"/>
                </a:solidFill>
                <a:latin typeface="Garamond" panose="02020404030301010803" pitchFamily="18" charset="0"/>
                <a:ea typeface="宋体" panose="02010600030101010101" pitchFamily="2" charset="-122"/>
              </a:rPr>
              <a:t> </a:t>
            </a:r>
            <a:r>
              <a:rPr lang="en-US" altLang="zh-CN" b="1">
                <a:solidFill>
                  <a:srgbClr val="FF0000"/>
                </a:solidFill>
                <a:latin typeface="Garamond" panose="02020404030301010803" pitchFamily="18" charset="0"/>
                <a:ea typeface="宋体" panose="02010600030101010101" pitchFamily="2" charset="-122"/>
              </a:rPr>
              <a:t>          </a:t>
            </a:r>
            <a:r>
              <a:rPr lang="en-US" altLang="zh-CN" b="1">
                <a:solidFill>
                  <a:srgbClr val="3333FF"/>
                </a:solidFill>
                <a:latin typeface="Garamond" panose="02020404030301010803" pitchFamily="18" charset="0"/>
                <a:ea typeface="宋体" panose="02010600030101010101" pitchFamily="2" charset="-122"/>
              </a:rPr>
              <a:t>  load</a:t>
            </a:r>
            <a:r>
              <a:rPr lang="en-US" altLang="zh-CN" b="1">
                <a:solidFill>
                  <a:srgbClr val="FF0000"/>
                </a:solidFill>
                <a:latin typeface="Garamond" panose="02020404030301010803" pitchFamily="18" charset="0"/>
                <a:ea typeface="宋体" panose="02010600030101010101" pitchFamily="2" charset="-122"/>
              </a:rPr>
              <a:t>  r1, </a:t>
            </a:r>
            <a:r>
              <a:rPr lang="en-US" altLang="zh-CN" b="1">
                <a:solidFill>
                  <a:srgbClr val="0070C0"/>
                </a:solidFill>
                <a:latin typeface="Garamond" panose="02020404030301010803" pitchFamily="18" charset="0"/>
                <a:ea typeface="宋体" panose="02010600030101010101" pitchFamily="2" charset="-122"/>
              </a:rPr>
              <a:t>100(r3)</a:t>
            </a:r>
            <a:endParaRPr lang="zh-CN" altLang="en-US" b="1">
              <a:solidFill>
                <a:srgbClr val="0070C0"/>
              </a:solidFill>
              <a:latin typeface="Garamond" panose="02020404030301010803" pitchFamily="18" charset="0"/>
              <a:ea typeface="宋体" panose="02010600030101010101" pitchFamily="2" charset="-122"/>
            </a:endParaRPr>
          </a:p>
        </p:txBody>
      </p:sp>
      <p:sp>
        <p:nvSpPr>
          <p:cNvPr id="97290" name="TextBox 1">
            <a:extLst>
              <a:ext uri="{FF2B5EF4-FFF2-40B4-BE49-F238E27FC236}">
                <a16:creationId xmlns:a16="http://schemas.microsoft.com/office/drawing/2014/main" id="{88F69499-11AF-4A4B-B2A1-120F94646FF6}"/>
              </a:ext>
            </a:extLst>
          </p:cNvPr>
          <p:cNvSpPr txBox="1">
            <a:spLocks noChangeArrowheads="1"/>
          </p:cNvSpPr>
          <p:nvPr/>
        </p:nvSpPr>
        <p:spPr bwMode="auto">
          <a:xfrm>
            <a:off x="6854825" y="5324475"/>
            <a:ext cx="609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 1</a:t>
            </a:r>
            <a:endParaRPr lang="zh-CN" altLang="en-US" b="1">
              <a:solidFill>
                <a:srgbClr val="FF0000"/>
              </a:solidFill>
              <a:latin typeface="Garamond" panose="02020404030301010803" pitchFamily="18" charset="0"/>
              <a:ea typeface="宋体" panose="02010600030101010101" pitchFamily="2" charset="-122"/>
            </a:endParaRPr>
          </a:p>
        </p:txBody>
      </p:sp>
      <p:sp>
        <p:nvSpPr>
          <p:cNvPr id="97291" name="TextBox 28">
            <a:extLst>
              <a:ext uri="{FF2B5EF4-FFF2-40B4-BE49-F238E27FC236}">
                <a16:creationId xmlns:a16="http://schemas.microsoft.com/office/drawing/2014/main" id="{7671B318-1781-4EEC-AC4B-859B38CAFC59}"/>
              </a:ext>
            </a:extLst>
          </p:cNvPr>
          <p:cNvSpPr txBox="1">
            <a:spLocks noChangeArrowheads="1"/>
          </p:cNvSpPr>
          <p:nvPr/>
        </p:nvSpPr>
        <p:spPr bwMode="auto">
          <a:xfrm>
            <a:off x="6508750" y="782639"/>
            <a:ext cx="60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=0</a:t>
            </a:r>
            <a:endParaRPr lang="zh-CN" altLang="en-US" b="1">
              <a:solidFill>
                <a:srgbClr val="FF0000"/>
              </a:solidFill>
              <a:latin typeface="Garamond" panose="02020404030301010803" pitchFamily="18" charset="0"/>
              <a:ea typeface="宋体" panose="02010600030101010101" pitchFamily="2" charset="-122"/>
            </a:endParaRPr>
          </a:p>
        </p:txBody>
      </p:sp>
      <p:grpSp>
        <p:nvGrpSpPr>
          <p:cNvPr id="19" name="组合 18">
            <a:extLst>
              <a:ext uri="{FF2B5EF4-FFF2-40B4-BE49-F238E27FC236}">
                <a16:creationId xmlns:a16="http://schemas.microsoft.com/office/drawing/2014/main" id="{41992E3F-51B4-4355-BAD0-5797F02966C8}"/>
              </a:ext>
            </a:extLst>
          </p:cNvPr>
          <p:cNvGrpSpPr/>
          <p:nvPr/>
        </p:nvGrpSpPr>
        <p:grpSpPr>
          <a:xfrm>
            <a:off x="6715722" y="5500"/>
            <a:ext cx="3865275" cy="1405048"/>
            <a:chOff x="1166656" y="685800"/>
            <a:chExt cx="3865275" cy="1405049"/>
          </a:xfrm>
          <a:solidFill>
            <a:srgbClr val="FFFF00"/>
          </a:solidFill>
        </p:grpSpPr>
        <p:sp>
          <p:nvSpPr>
            <p:cNvPr id="20" name="TextBox 19">
              <a:extLst>
                <a:ext uri="{FF2B5EF4-FFF2-40B4-BE49-F238E27FC236}">
                  <a16:creationId xmlns:a16="http://schemas.microsoft.com/office/drawing/2014/main" id="{92125EF3-9D85-448E-A7F3-3DC3F4A2564D}"/>
                </a:ext>
              </a:extLst>
            </p:cNvPr>
            <p:cNvSpPr txBox="1"/>
            <p:nvPr/>
          </p:nvSpPr>
          <p:spPr>
            <a:xfrm>
              <a:off x="1166656" y="685800"/>
              <a:ext cx="883491" cy="469077"/>
            </a:xfrm>
            <a:prstGeom prst="rect">
              <a:avLst/>
            </a:prstGeom>
            <a:grpFill/>
            <a:ln>
              <a:solidFill>
                <a:schemeClr val="bg1"/>
              </a:solidFill>
            </a:ln>
          </p:spPr>
          <p:txBody>
            <a:bodyPr/>
            <a:lstStyle/>
            <a:p>
              <a:pP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load</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21" name="TextBox 20">
              <a:extLst>
                <a:ext uri="{FF2B5EF4-FFF2-40B4-BE49-F238E27FC236}">
                  <a16:creationId xmlns:a16="http://schemas.microsoft.com/office/drawing/2014/main" id="{26B62905-1CDE-404C-8FEE-65EFB82A57AC}"/>
                </a:ext>
              </a:extLst>
            </p:cNvPr>
            <p:cNvSpPr txBox="1"/>
            <p:nvPr/>
          </p:nvSpPr>
          <p:spPr>
            <a:xfrm>
              <a:off x="2050149" y="685800"/>
              <a:ext cx="969704" cy="469077"/>
            </a:xfrm>
            <a:prstGeom prst="rect">
              <a:avLst/>
            </a:prstGeom>
            <a:grpFill/>
            <a:ln>
              <a:solidFill>
                <a:schemeClr val="bg1"/>
              </a:solidFill>
            </a:ln>
          </p:spPr>
          <p:txBody>
            <a:bodyPr/>
            <a:lstStyle/>
            <a:p>
              <a:pP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r3,100</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22" name="TextBox 21">
              <a:extLst>
                <a:ext uri="{FF2B5EF4-FFF2-40B4-BE49-F238E27FC236}">
                  <a16:creationId xmlns:a16="http://schemas.microsoft.com/office/drawing/2014/main" id="{E46B86F1-51D2-4837-8897-EF9FE18E8724}"/>
                </a:ext>
              </a:extLst>
            </p:cNvPr>
            <p:cNvSpPr txBox="1"/>
            <p:nvPr/>
          </p:nvSpPr>
          <p:spPr>
            <a:xfrm>
              <a:off x="3019852" y="685800"/>
              <a:ext cx="1016221" cy="469077"/>
            </a:xfrm>
            <a:prstGeom prst="rect">
              <a:avLst/>
            </a:prstGeom>
            <a:grpFill/>
            <a:ln>
              <a:solidFill>
                <a:schemeClr val="bg1"/>
              </a:solidFill>
            </a:ln>
          </p:spPr>
          <p:txBody>
            <a:bodyPr/>
            <a:lstStyle/>
            <a:p>
              <a:pPr algn="ct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add</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23" name="TextBox 22">
              <a:extLst>
                <a:ext uri="{FF2B5EF4-FFF2-40B4-BE49-F238E27FC236}">
                  <a16:creationId xmlns:a16="http://schemas.microsoft.com/office/drawing/2014/main" id="{9DEBC53F-5911-48D6-86F8-26C4087993D1}"/>
                </a:ext>
              </a:extLst>
            </p:cNvPr>
            <p:cNvSpPr txBox="1"/>
            <p:nvPr/>
          </p:nvSpPr>
          <p:spPr>
            <a:xfrm>
              <a:off x="4036072" y="685800"/>
              <a:ext cx="995857" cy="465691"/>
            </a:xfrm>
            <a:prstGeom prst="rect">
              <a:avLst/>
            </a:prstGeom>
            <a:grpFill/>
            <a:ln>
              <a:solidFill>
                <a:schemeClr val="bg1"/>
              </a:solidFill>
            </a:ln>
          </p:spPr>
          <p:txBody>
            <a:bodyPr/>
            <a:lstStyle/>
            <a:p>
              <a:pPr algn="ctr" fontAlgn="base">
                <a:spcBef>
                  <a:spcPct val="0"/>
                </a:spcBef>
                <a:spcAft>
                  <a:spcPct val="0"/>
                </a:spcAft>
                <a:defRPr/>
              </a:pPr>
              <a:r>
                <a:rPr lang="en-US" altLang="zh-CN" b="1" dirty="0">
                  <a:solidFill>
                    <a:srgbClr val="003399"/>
                  </a:solidFill>
                  <a:latin typeface="宋体"/>
                  <a:ea typeface="宋体" panose="02010600030101010101" pitchFamily="2" charset="-122"/>
                </a:rPr>
                <a:t>MEM</a:t>
              </a:r>
              <a:endParaRPr lang="zh-CN" altLang="en-US" b="1" dirty="0">
                <a:solidFill>
                  <a:srgbClr val="003399"/>
                </a:solidFill>
                <a:latin typeface="宋体"/>
                <a:ea typeface="宋体" panose="02010600030101010101" pitchFamily="2" charset="-122"/>
              </a:endParaRPr>
            </a:p>
          </p:txBody>
        </p:sp>
        <p:sp>
          <p:nvSpPr>
            <p:cNvPr id="24" name="TextBox 23">
              <a:extLst>
                <a:ext uri="{FF2B5EF4-FFF2-40B4-BE49-F238E27FC236}">
                  <a16:creationId xmlns:a16="http://schemas.microsoft.com/office/drawing/2014/main" id="{F014D35C-9435-4C61-84C4-8DBEB5C9AEB9}"/>
                </a:ext>
              </a:extLst>
            </p:cNvPr>
            <p:cNvSpPr txBox="1"/>
            <p:nvPr/>
          </p:nvSpPr>
          <p:spPr>
            <a:xfrm>
              <a:off x="2050147" y="1158170"/>
              <a:ext cx="969704" cy="469077"/>
            </a:xfrm>
            <a:prstGeom prst="rect">
              <a:avLst/>
            </a:prstGeom>
            <a:grpFill/>
            <a:ln>
              <a:solidFill>
                <a:schemeClr val="bg1"/>
              </a:solidFill>
            </a:ln>
          </p:spPr>
          <p:txBody>
            <a:bodyPr/>
            <a:lstStyle/>
            <a:p>
              <a:pP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 sub</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25" name="TextBox 24">
              <a:extLst>
                <a:ext uri="{FF2B5EF4-FFF2-40B4-BE49-F238E27FC236}">
                  <a16:creationId xmlns:a16="http://schemas.microsoft.com/office/drawing/2014/main" id="{61FD15A1-6D67-4B64-9C58-CA19DB3F6BCC}"/>
                </a:ext>
              </a:extLst>
            </p:cNvPr>
            <p:cNvSpPr txBox="1"/>
            <p:nvPr/>
          </p:nvSpPr>
          <p:spPr>
            <a:xfrm>
              <a:off x="3019852" y="1158170"/>
              <a:ext cx="1016221" cy="469077"/>
            </a:xfrm>
            <a:prstGeom prst="rect">
              <a:avLst/>
            </a:prstGeom>
            <a:grpFill/>
            <a:ln>
              <a:solidFill>
                <a:schemeClr val="bg1"/>
              </a:solidFill>
            </a:ln>
          </p:spPr>
          <p:txBody>
            <a:bodyPr/>
            <a:lstStyle/>
            <a:p>
              <a:pP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stall</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26" name="TextBox 25">
              <a:extLst>
                <a:ext uri="{FF2B5EF4-FFF2-40B4-BE49-F238E27FC236}">
                  <a16:creationId xmlns:a16="http://schemas.microsoft.com/office/drawing/2014/main" id="{EDFCEADA-D6C0-45BF-81E8-FD51CCD1FE04}"/>
                </a:ext>
              </a:extLst>
            </p:cNvPr>
            <p:cNvSpPr txBox="1"/>
            <p:nvPr/>
          </p:nvSpPr>
          <p:spPr>
            <a:xfrm>
              <a:off x="4036071" y="1158170"/>
              <a:ext cx="995858" cy="469077"/>
            </a:xfrm>
            <a:prstGeom prst="rect">
              <a:avLst/>
            </a:prstGeom>
            <a:grpFill/>
            <a:ln>
              <a:solidFill>
                <a:schemeClr val="bg1"/>
              </a:solidFill>
            </a:ln>
          </p:spPr>
          <p:txBody>
            <a:bodyPr/>
            <a:lstStyle/>
            <a:p>
              <a:pPr algn="ct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r1,r5</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27" name="TextBox 26">
              <a:extLst>
                <a:ext uri="{FF2B5EF4-FFF2-40B4-BE49-F238E27FC236}">
                  <a16:creationId xmlns:a16="http://schemas.microsoft.com/office/drawing/2014/main" id="{E4FB899B-93BB-4913-90D9-62DBE02C0123}"/>
                </a:ext>
              </a:extLst>
            </p:cNvPr>
            <p:cNvSpPr txBox="1"/>
            <p:nvPr/>
          </p:nvSpPr>
          <p:spPr>
            <a:xfrm>
              <a:off x="3019849" y="1621772"/>
              <a:ext cx="1016222" cy="469077"/>
            </a:xfrm>
            <a:prstGeom prst="rect">
              <a:avLst/>
            </a:prstGeom>
            <a:grpFill/>
            <a:ln>
              <a:solidFill>
                <a:schemeClr val="bg1"/>
              </a:solidFill>
            </a:ln>
          </p:spPr>
          <p:txBody>
            <a:bodyPr/>
            <a:lstStyle/>
            <a:p>
              <a:pP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stall</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29" name="TextBox 28">
              <a:extLst>
                <a:ext uri="{FF2B5EF4-FFF2-40B4-BE49-F238E27FC236}">
                  <a16:creationId xmlns:a16="http://schemas.microsoft.com/office/drawing/2014/main" id="{DDB3B1C6-591B-4384-9EBD-1D7780E14CFA}"/>
                </a:ext>
              </a:extLst>
            </p:cNvPr>
            <p:cNvSpPr txBox="1"/>
            <p:nvPr/>
          </p:nvSpPr>
          <p:spPr>
            <a:xfrm>
              <a:off x="4036071" y="1621772"/>
              <a:ext cx="995860" cy="469077"/>
            </a:xfrm>
            <a:prstGeom prst="rect">
              <a:avLst/>
            </a:prstGeom>
            <a:grpFill/>
            <a:ln>
              <a:solidFill>
                <a:schemeClr val="bg1"/>
              </a:solidFill>
            </a:ln>
          </p:spPr>
          <p:txBody>
            <a:bodyPr/>
            <a:lstStyle/>
            <a:p>
              <a:pP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  and</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grpSp>
      <p:sp>
        <p:nvSpPr>
          <p:cNvPr id="28" name="椭圆 27">
            <a:extLst>
              <a:ext uri="{FF2B5EF4-FFF2-40B4-BE49-F238E27FC236}">
                <a16:creationId xmlns:a16="http://schemas.microsoft.com/office/drawing/2014/main" id="{DA3CAA2B-16EF-4771-9A29-752AF6FD073F}"/>
              </a:ext>
            </a:extLst>
          </p:cNvPr>
          <p:cNvSpPr/>
          <p:nvPr/>
        </p:nvSpPr>
        <p:spPr>
          <a:xfrm>
            <a:off x="8620126" y="4763"/>
            <a:ext cx="904875" cy="1509712"/>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5" name="Text Box 3">
            <a:extLst>
              <a:ext uri="{FF2B5EF4-FFF2-40B4-BE49-F238E27FC236}">
                <a16:creationId xmlns:a16="http://schemas.microsoft.com/office/drawing/2014/main" id="{98461D6A-5580-468C-BD1C-88766C2D0790}"/>
              </a:ext>
            </a:extLst>
          </p:cNvPr>
          <p:cNvSpPr txBox="1">
            <a:spLocks noChangeArrowheads="1"/>
          </p:cNvSpPr>
          <p:nvPr/>
        </p:nvSpPr>
        <p:spPr bwMode="auto">
          <a:xfrm>
            <a:off x="1508125" y="228600"/>
            <a:ext cx="6673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图</a:t>
            </a:r>
            <a:r>
              <a:rPr lang="en-US" altLang="en-US" b="1">
                <a:solidFill>
                  <a:srgbClr val="CCFFFF"/>
                </a:solidFill>
                <a:latin typeface="Arial" panose="020B0604020202020204" pitchFamily="34" charset="0"/>
                <a:ea typeface="宋体" panose="02010600030101010101" pitchFamily="2" charset="-122"/>
              </a:rPr>
              <a:t>3-3. </a:t>
            </a:r>
            <a:r>
              <a:rPr lang="en-US" altLang="zh-CN" b="1">
                <a:solidFill>
                  <a:srgbClr val="CCFFFF"/>
                </a:solidFill>
                <a:latin typeface="Arial" panose="020B0604020202020204" pitchFamily="34" charset="0"/>
                <a:ea typeface="宋体" panose="02010600030101010101" pitchFamily="2" charset="-122"/>
              </a:rPr>
              <a:t>41  </a:t>
            </a:r>
            <a:r>
              <a:rPr lang="zh-CN" altLang="en-US" b="1">
                <a:solidFill>
                  <a:srgbClr val="CCFFFF"/>
                </a:solidFill>
                <a:latin typeface="Arial" panose="020B0604020202020204" pitchFamily="34" charset="0"/>
                <a:ea typeface="宋体" panose="02010600030101010101" pitchFamily="2" charset="-122"/>
              </a:rPr>
              <a:t>带有内部前推及</a:t>
            </a:r>
            <a:r>
              <a:rPr lang="en-US" altLang="zh-CN" b="1">
                <a:solidFill>
                  <a:srgbClr val="CCFFFF"/>
                </a:solidFill>
                <a:latin typeface="Arial" panose="020B0604020202020204" pitchFamily="34" charset="0"/>
                <a:ea typeface="宋体" panose="02010600030101010101" pitchFamily="2" charset="-122"/>
              </a:rPr>
              <a:t>load</a:t>
            </a:r>
            <a:r>
              <a:rPr lang="zh-CN" altLang="en-US" b="1">
                <a:solidFill>
                  <a:srgbClr val="CCFFFF"/>
                </a:solidFill>
                <a:latin typeface="Arial" panose="020B0604020202020204" pitchFamily="34" charset="0"/>
                <a:ea typeface="宋体" panose="02010600030101010101" pitchFamily="2" charset="-122"/>
              </a:rPr>
              <a:t>相关暂停功能的流水线处理机</a:t>
            </a:r>
          </a:p>
        </p:txBody>
      </p:sp>
      <p:pic>
        <p:nvPicPr>
          <p:cNvPr id="98306" name="Picture 2" descr="43">
            <a:extLst>
              <a:ext uri="{FF2B5EF4-FFF2-40B4-BE49-F238E27FC236}">
                <a16:creationId xmlns:a16="http://schemas.microsoft.com/office/drawing/2014/main" id="{0F0908F3-01A6-4DC1-B755-B55189A22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979488"/>
            <a:ext cx="8763000" cy="519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Oval 8">
            <a:extLst>
              <a:ext uri="{FF2B5EF4-FFF2-40B4-BE49-F238E27FC236}">
                <a16:creationId xmlns:a16="http://schemas.microsoft.com/office/drawing/2014/main" id="{048BBD73-A0DC-493B-B099-13043201BBBE}"/>
              </a:ext>
            </a:extLst>
          </p:cNvPr>
          <p:cNvSpPr>
            <a:spLocks noChangeArrowheads="1"/>
          </p:cNvSpPr>
          <p:nvPr/>
        </p:nvSpPr>
        <p:spPr bwMode="auto">
          <a:xfrm>
            <a:off x="6262688" y="3886200"/>
            <a:ext cx="609600" cy="838200"/>
          </a:xfrm>
          <a:prstGeom prst="ellipse">
            <a:avLst/>
          </a:prstGeom>
          <a:noFill/>
          <a:ln w="952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98308" name="TextBox 25">
            <a:extLst>
              <a:ext uri="{FF2B5EF4-FFF2-40B4-BE49-F238E27FC236}">
                <a16:creationId xmlns:a16="http://schemas.microsoft.com/office/drawing/2014/main" id="{FAA98CDF-989B-464C-9A04-C1D70488B27F}"/>
              </a:ext>
            </a:extLst>
          </p:cNvPr>
          <p:cNvSpPr txBox="1">
            <a:spLocks noChangeArrowheads="1"/>
          </p:cNvSpPr>
          <p:nvPr/>
        </p:nvSpPr>
        <p:spPr bwMode="auto">
          <a:xfrm>
            <a:off x="1768475" y="6129338"/>
            <a:ext cx="8763000" cy="3683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0070C0"/>
                </a:solidFill>
                <a:latin typeface="Garamond" panose="02020404030301010803" pitchFamily="18" charset="0"/>
                <a:ea typeface="宋体" panose="02010600030101010101" pitchFamily="2" charset="-122"/>
              </a:rPr>
              <a:t>        and  r6, r7, r1          sub  r4</a:t>
            </a:r>
            <a:r>
              <a:rPr lang="en-US" altLang="zh-CN" b="1">
                <a:solidFill>
                  <a:srgbClr val="FF0000"/>
                </a:solidFill>
                <a:latin typeface="Garamond" panose="02020404030301010803" pitchFamily="18" charset="0"/>
                <a:ea typeface="宋体" panose="02010600030101010101" pitchFamily="2" charset="-122"/>
              </a:rPr>
              <a:t>, r1, </a:t>
            </a:r>
            <a:r>
              <a:rPr lang="en-US" altLang="zh-CN" b="1">
                <a:solidFill>
                  <a:srgbClr val="003399"/>
                </a:solidFill>
                <a:latin typeface="Garamond" panose="02020404030301010803" pitchFamily="18" charset="0"/>
                <a:ea typeface="宋体" panose="02010600030101010101" pitchFamily="2" charset="-122"/>
              </a:rPr>
              <a:t>r5             </a:t>
            </a:r>
            <a:r>
              <a:rPr lang="en-US" altLang="zh-CN" b="1">
                <a:solidFill>
                  <a:srgbClr val="FF0000"/>
                </a:solidFill>
                <a:latin typeface="Garamond" panose="02020404030301010803" pitchFamily="18" charset="0"/>
                <a:ea typeface="宋体" panose="02010600030101010101" pitchFamily="2" charset="-122"/>
              </a:rPr>
              <a:t> </a:t>
            </a:r>
            <a:r>
              <a:rPr lang="en-US" altLang="zh-CN" b="1">
                <a:solidFill>
                  <a:srgbClr val="0070C0"/>
                </a:solidFill>
                <a:latin typeface="Garamond" panose="02020404030301010803" pitchFamily="18" charset="0"/>
                <a:ea typeface="宋体" panose="02010600030101010101" pitchFamily="2" charset="-122"/>
              </a:rPr>
              <a:t>sub(Wxx=0)</a:t>
            </a:r>
            <a:r>
              <a:rPr lang="en-US" altLang="zh-CN" b="1">
                <a:solidFill>
                  <a:srgbClr val="FF0000"/>
                </a:solidFill>
                <a:latin typeface="Garamond" panose="02020404030301010803" pitchFamily="18" charset="0"/>
                <a:ea typeface="宋体" panose="02010600030101010101" pitchFamily="2" charset="-122"/>
              </a:rPr>
              <a:t> </a:t>
            </a:r>
            <a:r>
              <a:rPr lang="en-US" altLang="zh-CN" b="1">
                <a:solidFill>
                  <a:srgbClr val="3333FF"/>
                </a:solidFill>
                <a:latin typeface="Garamond" panose="02020404030301010803" pitchFamily="18" charset="0"/>
                <a:ea typeface="宋体" panose="02010600030101010101" pitchFamily="2" charset="-122"/>
              </a:rPr>
              <a:t>             load</a:t>
            </a:r>
            <a:r>
              <a:rPr lang="en-US" altLang="zh-CN" b="1">
                <a:solidFill>
                  <a:srgbClr val="FF0000"/>
                </a:solidFill>
                <a:latin typeface="Garamond" panose="02020404030301010803" pitchFamily="18" charset="0"/>
                <a:ea typeface="宋体" panose="02010600030101010101" pitchFamily="2" charset="-122"/>
              </a:rPr>
              <a:t>  r1, </a:t>
            </a:r>
            <a:r>
              <a:rPr lang="en-US" altLang="zh-CN" b="1">
                <a:solidFill>
                  <a:srgbClr val="0070C0"/>
                </a:solidFill>
                <a:latin typeface="Garamond" panose="02020404030301010803" pitchFamily="18" charset="0"/>
                <a:ea typeface="宋体" panose="02010600030101010101" pitchFamily="2" charset="-122"/>
              </a:rPr>
              <a:t>100(r3)</a:t>
            </a:r>
            <a:endParaRPr lang="zh-CN" altLang="en-US" b="1">
              <a:solidFill>
                <a:srgbClr val="0070C0"/>
              </a:solidFill>
              <a:latin typeface="Garamond" panose="02020404030301010803" pitchFamily="18" charset="0"/>
              <a:ea typeface="宋体" panose="02010600030101010101" pitchFamily="2" charset="-122"/>
            </a:endParaRPr>
          </a:p>
        </p:txBody>
      </p:sp>
      <p:sp>
        <p:nvSpPr>
          <p:cNvPr id="98309" name="TextBox 12">
            <a:extLst>
              <a:ext uri="{FF2B5EF4-FFF2-40B4-BE49-F238E27FC236}">
                <a16:creationId xmlns:a16="http://schemas.microsoft.com/office/drawing/2014/main" id="{3B591DFC-8F07-4CA3-A087-00EB2BDA9D48}"/>
              </a:ext>
            </a:extLst>
          </p:cNvPr>
          <p:cNvSpPr txBox="1">
            <a:spLocks noChangeArrowheads="1"/>
          </p:cNvSpPr>
          <p:nvPr/>
        </p:nvSpPr>
        <p:spPr bwMode="auto">
          <a:xfrm>
            <a:off x="6786563" y="5410201"/>
            <a:ext cx="609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600" b="1">
                <a:solidFill>
                  <a:srgbClr val="FF0000"/>
                </a:solidFill>
                <a:latin typeface="Garamond" panose="02020404030301010803" pitchFamily="18" charset="0"/>
                <a:ea typeface="宋体" panose="02010600030101010101" pitchFamily="2" charset="-122"/>
              </a:rPr>
              <a:t>= 0</a:t>
            </a:r>
            <a:endParaRPr lang="zh-CN" altLang="en-US" sz="1600" b="1">
              <a:solidFill>
                <a:srgbClr val="FF0000"/>
              </a:solidFill>
              <a:latin typeface="Garamond" panose="02020404030301010803" pitchFamily="18" charset="0"/>
              <a:ea typeface="宋体" panose="02010600030101010101" pitchFamily="2" charset="-122"/>
            </a:endParaRPr>
          </a:p>
        </p:txBody>
      </p:sp>
      <p:sp>
        <p:nvSpPr>
          <p:cNvPr id="98310" name="TextBox 20">
            <a:extLst>
              <a:ext uri="{FF2B5EF4-FFF2-40B4-BE49-F238E27FC236}">
                <a16:creationId xmlns:a16="http://schemas.microsoft.com/office/drawing/2014/main" id="{426F73D9-DBAE-4898-8B6B-70E18179A718}"/>
              </a:ext>
            </a:extLst>
          </p:cNvPr>
          <p:cNvSpPr txBox="1">
            <a:spLocks noChangeArrowheads="1"/>
          </p:cNvSpPr>
          <p:nvPr/>
        </p:nvSpPr>
        <p:spPr bwMode="auto">
          <a:xfrm>
            <a:off x="6532563" y="1092200"/>
            <a:ext cx="609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600" b="1">
                <a:solidFill>
                  <a:srgbClr val="FF0000"/>
                </a:solidFill>
                <a:latin typeface="Garamond" panose="02020404030301010803" pitchFamily="18" charset="0"/>
                <a:ea typeface="宋体" panose="02010600030101010101" pitchFamily="2" charset="-122"/>
              </a:rPr>
              <a:t>= 1</a:t>
            </a:r>
            <a:endParaRPr lang="zh-CN" altLang="en-US" sz="1600" b="1">
              <a:solidFill>
                <a:srgbClr val="FF0000"/>
              </a:solidFill>
              <a:latin typeface="Garamond" panose="02020404030301010803" pitchFamily="18" charset="0"/>
              <a:ea typeface="宋体" panose="02010600030101010101" pitchFamily="2" charset="-122"/>
            </a:endParaRPr>
          </a:p>
        </p:txBody>
      </p:sp>
      <p:sp>
        <p:nvSpPr>
          <p:cNvPr id="98311" name="Rectangle 9">
            <a:extLst>
              <a:ext uri="{FF2B5EF4-FFF2-40B4-BE49-F238E27FC236}">
                <a16:creationId xmlns:a16="http://schemas.microsoft.com/office/drawing/2014/main" id="{FDC4387E-7642-4A8C-BBCF-BEAE508C36B1}"/>
              </a:ext>
            </a:extLst>
          </p:cNvPr>
          <p:cNvSpPr>
            <a:spLocks noChangeArrowheads="1"/>
          </p:cNvSpPr>
          <p:nvPr/>
        </p:nvSpPr>
        <p:spPr bwMode="auto">
          <a:xfrm>
            <a:off x="1524001" y="6440489"/>
            <a:ext cx="96440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CC00"/>
                </a:solidFill>
                <a:latin typeface="宋体" panose="02010600030101010101" pitchFamily="2" charset="-122"/>
                <a:ea typeface="宋体" panose="02010600030101010101" pitchFamily="2" charset="-122"/>
              </a:rPr>
              <a:t>LOADDEPEN=0</a:t>
            </a:r>
            <a:r>
              <a:rPr lang="zh-CN" altLang="en-US" b="1">
                <a:solidFill>
                  <a:srgbClr val="FFCC00"/>
                </a:solidFill>
                <a:latin typeface="宋体" panose="02010600030101010101" pitchFamily="2" charset="-122"/>
                <a:ea typeface="宋体" panose="02010600030101010101" pitchFamily="2" charset="-122"/>
              </a:rPr>
              <a:t>：</a:t>
            </a:r>
            <a:r>
              <a:rPr lang="zh-CN" altLang="en-US" b="1">
                <a:solidFill>
                  <a:srgbClr val="CCFFFF"/>
                </a:solidFill>
                <a:latin typeface="Garamond" panose="02020404030301010803" pitchFamily="18" charset="0"/>
                <a:ea typeface="宋体" panose="02010600030101010101" pitchFamily="2" charset="-122"/>
              </a:rPr>
              <a:t>(</a:t>
            </a:r>
            <a:r>
              <a:rPr lang="zh-CN" altLang="en-US" b="1">
                <a:solidFill>
                  <a:srgbClr val="FFFF00"/>
                </a:solidFill>
                <a:latin typeface="Garamond" panose="02020404030301010803" pitchFamily="18" charset="0"/>
                <a:ea typeface="宋体" panose="02010600030101010101" pitchFamily="2" charset="-122"/>
              </a:rPr>
              <a:t>ID_rs</a:t>
            </a:r>
            <a:r>
              <a:rPr lang="en-US" altLang="zh-CN" b="1">
                <a:solidFill>
                  <a:srgbClr val="FFFF00"/>
                </a:solidFill>
                <a:latin typeface="Garamond" panose="02020404030301010803" pitchFamily="18" charset="0"/>
                <a:ea typeface="宋体" panose="02010600030101010101" pitchFamily="2" charset="-122"/>
              </a:rPr>
              <a:t>1= =</a:t>
            </a:r>
            <a:r>
              <a:rPr lang="zh-CN" altLang="en-US" b="1">
                <a:solidFill>
                  <a:srgbClr val="FFFF00"/>
                </a:solidFill>
                <a:latin typeface="Garamond" panose="02020404030301010803" pitchFamily="18" charset="0"/>
                <a:ea typeface="宋体" panose="02010600030101010101" pitchFamily="2" charset="-122"/>
              </a:rPr>
              <a:t>EXE_rd</a:t>
            </a:r>
            <a:r>
              <a:rPr lang="zh-CN" altLang="en-US" b="1">
                <a:solidFill>
                  <a:srgbClr val="CCFFFF"/>
                </a:solidFill>
                <a:latin typeface="Garamond" panose="02020404030301010803" pitchFamily="18" charset="0"/>
                <a:ea typeface="宋体" panose="02010600030101010101" pitchFamily="2" charset="-122"/>
              </a:rPr>
              <a:t>)(</a:t>
            </a:r>
            <a:r>
              <a:rPr lang="zh-CN" altLang="en-US" b="1">
                <a:solidFill>
                  <a:srgbClr val="66FF33"/>
                </a:solidFill>
                <a:latin typeface="Garamond" panose="02020404030301010803" pitchFamily="18" charset="0"/>
                <a:ea typeface="宋体" panose="02010600030101010101" pitchFamily="2" charset="-122"/>
              </a:rPr>
              <a:t>EXE_SLD</a:t>
            </a:r>
            <a:r>
              <a:rPr lang="en-US" altLang="zh-CN" b="1">
                <a:solidFill>
                  <a:srgbClr val="66FF33"/>
                </a:solidFill>
                <a:latin typeface="Garamond" panose="02020404030301010803" pitchFamily="18" charset="0"/>
                <a:ea typeface="宋体" panose="02010600030101010101" pitchFamily="2" charset="-122"/>
              </a:rPr>
              <a:t>= =</a:t>
            </a:r>
            <a:r>
              <a:rPr lang="zh-CN" altLang="en-US" b="1">
                <a:solidFill>
                  <a:srgbClr val="66FF33"/>
                </a:solidFill>
                <a:latin typeface="Garamond" panose="02020404030301010803" pitchFamily="18" charset="0"/>
                <a:ea typeface="宋体" panose="02010600030101010101" pitchFamily="2" charset="-122"/>
              </a:rPr>
              <a:t>1</a:t>
            </a:r>
            <a:r>
              <a:rPr lang="zh-CN" altLang="en-US" b="1">
                <a:solidFill>
                  <a:srgbClr val="CCFFFF"/>
                </a:solidFill>
                <a:latin typeface="Garamond" panose="02020404030301010803" pitchFamily="18" charset="0"/>
                <a:ea typeface="宋体" panose="02010600030101010101" pitchFamily="2" charset="-122"/>
              </a:rPr>
              <a:t>)(ID_rs</a:t>
            </a:r>
            <a:r>
              <a:rPr lang="en-US" altLang="zh-CN" b="1">
                <a:solidFill>
                  <a:srgbClr val="CCFFFF"/>
                </a:solidFill>
                <a:latin typeface="Garamond" panose="02020404030301010803" pitchFamily="18" charset="0"/>
                <a:ea typeface="宋体" panose="02010600030101010101" pitchFamily="2" charset="-122"/>
              </a:rPr>
              <a:t>1</a:t>
            </a:r>
            <a:r>
              <a:rPr lang="zh-CN" altLang="en-US" b="1">
                <a:solidFill>
                  <a:srgbClr val="CCFFFF"/>
                </a:solidFill>
                <a:latin typeface="Garamond" panose="02020404030301010803" pitchFamily="18" charset="0"/>
                <a:ea typeface="宋体" panose="02010600030101010101" pitchFamily="2" charset="-122"/>
              </a:rPr>
              <a:t>IsReg)</a:t>
            </a:r>
            <a:endParaRPr lang="en-US" altLang="zh-CN" b="1">
              <a:solidFill>
                <a:srgbClr val="CCFFFF"/>
              </a:solidFill>
              <a:latin typeface="Garamond" panose="02020404030301010803" pitchFamily="18" charset="0"/>
              <a:ea typeface="宋体" panose="02010600030101010101" pitchFamily="2" charset="-122"/>
            </a:endParaRPr>
          </a:p>
        </p:txBody>
      </p:sp>
      <p:sp>
        <p:nvSpPr>
          <p:cNvPr id="98312" name="TextBox 3">
            <a:extLst>
              <a:ext uri="{FF2B5EF4-FFF2-40B4-BE49-F238E27FC236}">
                <a16:creationId xmlns:a16="http://schemas.microsoft.com/office/drawing/2014/main" id="{227AF33C-478E-4BF4-9CE4-1D7D43494999}"/>
              </a:ext>
            </a:extLst>
          </p:cNvPr>
          <p:cNvSpPr txBox="1">
            <a:spLocks noChangeArrowheads="1"/>
          </p:cNvSpPr>
          <p:nvPr/>
        </p:nvSpPr>
        <p:spPr bwMode="auto">
          <a:xfrm>
            <a:off x="4719638" y="4386263"/>
            <a:ext cx="106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000" b="1">
                <a:solidFill>
                  <a:srgbClr val="FF0000"/>
                </a:solidFill>
                <a:latin typeface="Garamond" panose="02020404030301010803" pitchFamily="18" charset="0"/>
                <a:ea typeface="宋体" panose="02010600030101010101" pitchFamily="2" charset="-122"/>
              </a:rPr>
              <a:t>ADEPEN=11</a:t>
            </a:r>
            <a:endParaRPr lang="zh-CN" altLang="en-US" sz="1000" b="1">
              <a:solidFill>
                <a:srgbClr val="FF0000"/>
              </a:solidFill>
              <a:latin typeface="Garamond" panose="02020404030301010803" pitchFamily="18" charset="0"/>
              <a:ea typeface="宋体" panose="02010600030101010101" pitchFamily="2" charset="-122"/>
            </a:endParaRPr>
          </a:p>
        </p:txBody>
      </p:sp>
      <p:sp>
        <p:nvSpPr>
          <p:cNvPr id="2" name="椭圆 1">
            <a:extLst>
              <a:ext uri="{FF2B5EF4-FFF2-40B4-BE49-F238E27FC236}">
                <a16:creationId xmlns:a16="http://schemas.microsoft.com/office/drawing/2014/main" id="{65074757-149C-4AAE-B893-B723FCA52152}"/>
              </a:ext>
            </a:extLst>
          </p:cNvPr>
          <p:cNvSpPr/>
          <p:nvPr/>
        </p:nvSpPr>
        <p:spPr>
          <a:xfrm>
            <a:off x="9348788" y="3048000"/>
            <a:ext cx="309562" cy="304800"/>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98314" name="TextBox 3">
            <a:extLst>
              <a:ext uri="{FF2B5EF4-FFF2-40B4-BE49-F238E27FC236}">
                <a16:creationId xmlns:a16="http://schemas.microsoft.com/office/drawing/2014/main" id="{1645C0BC-6955-4E42-9C91-C8022003EAD2}"/>
              </a:ext>
            </a:extLst>
          </p:cNvPr>
          <p:cNvSpPr txBox="1">
            <a:spLocks noChangeArrowheads="1"/>
          </p:cNvSpPr>
          <p:nvPr/>
        </p:nvSpPr>
        <p:spPr bwMode="auto">
          <a:xfrm>
            <a:off x="4725988" y="4545013"/>
            <a:ext cx="106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000" b="1">
                <a:solidFill>
                  <a:srgbClr val="00B0F0"/>
                </a:solidFill>
                <a:latin typeface="Garamond" panose="02020404030301010803" pitchFamily="18" charset="0"/>
                <a:ea typeface="宋体" panose="02010600030101010101" pitchFamily="2" charset="-122"/>
              </a:rPr>
              <a:t>BDEPEN=00</a:t>
            </a:r>
            <a:endParaRPr lang="zh-CN" altLang="en-US" sz="1000" b="1">
              <a:solidFill>
                <a:srgbClr val="00B0F0"/>
              </a:solidFill>
              <a:latin typeface="Garamond" panose="02020404030301010803" pitchFamily="18" charset="0"/>
              <a:ea typeface="宋体" panose="02010600030101010101" pitchFamily="2" charset="-122"/>
            </a:endParaRPr>
          </a:p>
        </p:txBody>
      </p:sp>
      <p:grpSp>
        <p:nvGrpSpPr>
          <p:cNvPr id="17" name="组合 16">
            <a:extLst>
              <a:ext uri="{FF2B5EF4-FFF2-40B4-BE49-F238E27FC236}">
                <a16:creationId xmlns:a16="http://schemas.microsoft.com/office/drawing/2014/main" id="{67DFD281-9FD3-4F98-8959-9970C4852141}"/>
              </a:ext>
            </a:extLst>
          </p:cNvPr>
          <p:cNvGrpSpPr/>
          <p:nvPr/>
        </p:nvGrpSpPr>
        <p:grpSpPr>
          <a:xfrm>
            <a:off x="6715722" y="113016"/>
            <a:ext cx="3865275" cy="1405049"/>
            <a:chOff x="1166656" y="685800"/>
            <a:chExt cx="3865275" cy="1405049"/>
          </a:xfrm>
          <a:solidFill>
            <a:srgbClr val="FFFF00"/>
          </a:solidFill>
        </p:grpSpPr>
        <p:sp>
          <p:nvSpPr>
            <p:cNvPr id="18" name="TextBox 17">
              <a:extLst>
                <a:ext uri="{FF2B5EF4-FFF2-40B4-BE49-F238E27FC236}">
                  <a16:creationId xmlns:a16="http://schemas.microsoft.com/office/drawing/2014/main" id="{7E52F2B8-7780-4B08-A8EE-94257556C174}"/>
                </a:ext>
              </a:extLst>
            </p:cNvPr>
            <p:cNvSpPr txBox="1"/>
            <p:nvPr/>
          </p:nvSpPr>
          <p:spPr>
            <a:xfrm>
              <a:off x="1166656" y="685800"/>
              <a:ext cx="883491" cy="469077"/>
            </a:xfrm>
            <a:prstGeom prst="rect">
              <a:avLst/>
            </a:prstGeom>
            <a:grpFill/>
            <a:ln>
              <a:solidFill>
                <a:schemeClr val="bg1"/>
              </a:solidFill>
            </a:ln>
          </p:spPr>
          <p:txBody>
            <a:bodyPr/>
            <a:lstStyle/>
            <a:p>
              <a:pP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load</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20" name="TextBox 19">
              <a:extLst>
                <a:ext uri="{FF2B5EF4-FFF2-40B4-BE49-F238E27FC236}">
                  <a16:creationId xmlns:a16="http://schemas.microsoft.com/office/drawing/2014/main" id="{530CD195-6227-4B65-8A0D-A23BAFE99494}"/>
                </a:ext>
              </a:extLst>
            </p:cNvPr>
            <p:cNvSpPr txBox="1"/>
            <p:nvPr/>
          </p:nvSpPr>
          <p:spPr>
            <a:xfrm>
              <a:off x="2050149" y="685800"/>
              <a:ext cx="969704" cy="469077"/>
            </a:xfrm>
            <a:prstGeom prst="rect">
              <a:avLst/>
            </a:prstGeom>
            <a:grpFill/>
            <a:ln>
              <a:solidFill>
                <a:schemeClr val="bg1"/>
              </a:solidFill>
            </a:ln>
          </p:spPr>
          <p:txBody>
            <a:bodyPr/>
            <a:lstStyle/>
            <a:p>
              <a:pP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r3,100</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21" name="TextBox 20">
              <a:extLst>
                <a:ext uri="{FF2B5EF4-FFF2-40B4-BE49-F238E27FC236}">
                  <a16:creationId xmlns:a16="http://schemas.microsoft.com/office/drawing/2014/main" id="{8D64A146-7DBA-45B7-80A7-114E7F6F2901}"/>
                </a:ext>
              </a:extLst>
            </p:cNvPr>
            <p:cNvSpPr txBox="1"/>
            <p:nvPr/>
          </p:nvSpPr>
          <p:spPr>
            <a:xfrm>
              <a:off x="3019852" y="685800"/>
              <a:ext cx="1016221" cy="469077"/>
            </a:xfrm>
            <a:prstGeom prst="rect">
              <a:avLst/>
            </a:prstGeom>
            <a:grpFill/>
            <a:ln>
              <a:solidFill>
                <a:schemeClr val="bg1"/>
              </a:solidFill>
            </a:ln>
          </p:spPr>
          <p:txBody>
            <a:bodyPr/>
            <a:lstStyle/>
            <a:p>
              <a:pPr algn="ct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add</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22" name="TextBox 21">
              <a:extLst>
                <a:ext uri="{FF2B5EF4-FFF2-40B4-BE49-F238E27FC236}">
                  <a16:creationId xmlns:a16="http://schemas.microsoft.com/office/drawing/2014/main" id="{2FDED0AE-117C-4040-A480-8D0297E7EF3D}"/>
                </a:ext>
              </a:extLst>
            </p:cNvPr>
            <p:cNvSpPr txBox="1"/>
            <p:nvPr/>
          </p:nvSpPr>
          <p:spPr>
            <a:xfrm>
              <a:off x="4036072" y="685800"/>
              <a:ext cx="995857" cy="465691"/>
            </a:xfrm>
            <a:prstGeom prst="rect">
              <a:avLst/>
            </a:prstGeom>
            <a:grpFill/>
            <a:ln>
              <a:solidFill>
                <a:schemeClr val="bg1"/>
              </a:solidFill>
            </a:ln>
          </p:spPr>
          <p:txBody>
            <a:bodyPr/>
            <a:lstStyle/>
            <a:p>
              <a:pPr algn="ctr" fontAlgn="base">
                <a:spcBef>
                  <a:spcPct val="0"/>
                </a:spcBef>
                <a:spcAft>
                  <a:spcPct val="0"/>
                </a:spcAft>
                <a:defRPr/>
              </a:pPr>
              <a:r>
                <a:rPr lang="en-US" altLang="zh-CN" b="1" dirty="0">
                  <a:solidFill>
                    <a:srgbClr val="003399"/>
                  </a:solidFill>
                  <a:latin typeface="宋体"/>
                  <a:ea typeface="宋体" panose="02010600030101010101" pitchFamily="2" charset="-122"/>
                </a:rPr>
                <a:t>MEM</a:t>
              </a:r>
              <a:endParaRPr lang="zh-CN" altLang="en-US" b="1" dirty="0">
                <a:solidFill>
                  <a:srgbClr val="003399"/>
                </a:solidFill>
                <a:latin typeface="宋体"/>
                <a:ea typeface="宋体" panose="02010600030101010101" pitchFamily="2" charset="-122"/>
              </a:endParaRPr>
            </a:p>
          </p:txBody>
        </p:sp>
        <p:sp>
          <p:nvSpPr>
            <p:cNvPr id="23" name="TextBox 22">
              <a:extLst>
                <a:ext uri="{FF2B5EF4-FFF2-40B4-BE49-F238E27FC236}">
                  <a16:creationId xmlns:a16="http://schemas.microsoft.com/office/drawing/2014/main" id="{DCA7D392-D439-4E79-AE88-2AC6CA08F954}"/>
                </a:ext>
              </a:extLst>
            </p:cNvPr>
            <p:cNvSpPr txBox="1"/>
            <p:nvPr/>
          </p:nvSpPr>
          <p:spPr>
            <a:xfrm>
              <a:off x="2050147" y="1158170"/>
              <a:ext cx="969704" cy="469077"/>
            </a:xfrm>
            <a:prstGeom prst="rect">
              <a:avLst/>
            </a:prstGeom>
            <a:grpFill/>
            <a:ln>
              <a:solidFill>
                <a:schemeClr val="bg1"/>
              </a:solidFill>
            </a:ln>
          </p:spPr>
          <p:txBody>
            <a:bodyPr/>
            <a:lstStyle/>
            <a:p>
              <a:pP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 sub</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24" name="TextBox 23">
              <a:extLst>
                <a:ext uri="{FF2B5EF4-FFF2-40B4-BE49-F238E27FC236}">
                  <a16:creationId xmlns:a16="http://schemas.microsoft.com/office/drawing/2014/main" id="{CFFCE0F4-6701-4C3B-BC64-484174BBA965}"/>
                </a:ext>
              </a:extLst>
            </p:cNvPr>
            <p:cNvSpPr txBox="1"/>
            <p:nvPr/>
          </p:nvSpPr>
          <p:spPr>
            <a:xfrm>
              <a:off x="3019852" y="1158170"/>
              <a:ext cx="1016221" cy="469077"/>
            </a:xfrm>
            <a:prstGeom prst="rect">
              <a:avLst/>
            </a:prstGeom>
            <a:grpFill/>
            <a:ln>
              <a:solidFill>
                <a:schemeClr val="bg1"/>
              </a:solidFill>
            </a:ln>
          </p:spPr>
          <p:txBody>
            <a:bodyPr/>
            <a:lstStyle/>
            <a:p>
              <a:pP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stall</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25" name="TextBox 24">
              <a:extLst>
                <a:ext uri="{FF2B5EF4-FFF2-40B4-BE49-F238E27FC236}">
                  <a16:creationId xmlns:a16="http://schemas.microsoft.com/office/drawing/2014/main" id="{1E40D442-FB98-4C5B-A84F-8079F1DD13BD}"/>
                </a:ext>
              </a:extLst>
            </p:cNvPr>
            <p:cNvSpPr txBox="1"/>
            <p:nvPr/>
          </p:nvSpPr>
          <p:spPr>
            <a:xfrm>
              <a:off x="4036071" y="1158170"/>
              <a:ext cx="995858" cy="469077"/>
            </a:xfrm>
            <a:prstGeom prst="rect">
              <a:avLst/>
            </a:prstGeom>
            <a:grpFill/>
            <a:ln>
              <a:solidFill>
                <a:schemeClr val="bg1"/>
              </a:solidFill>
            </a:ln>
          </p:spPr>
          <p:txBody>
            <a:bodyPr/>
            <a:lstStyle/>
            <a:p>
              <a:pPr algn="ct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r1,r5</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26" name="TextBox 25">
              <a:extLst>
                <a:ext uri="{FF2B5EF4-FFF2-40B4-BE49-F238E27FC236}">
                  <a16:creationId xmlns:a16="http://schemas.microsoft.com/office/drawing/2014/main" id="{6D1CD407-50DF-4CEC-836D-876811D15825}"/>
                </a:ext>
              </a:extLst>
            </p:cNvPr>
            <p:cNvSpPr txBox="1"/>
            <p:nvPr/>
          </p:nvSpPr>
          <p:spPr>
            <a:xfrm>
              <a:off x="3019849" y="1621772"/>
              <a:ext cx="1016222" cy="469077"/>
            </a:xfrm>
            <a:prstGeom prst="rect">
              <a:avLst/>
            </a:prstGeom>
            <a:grpFill/>
            <a:ln>
              <a:solidFill>
                <a:schemeClr val="bg1"/>
              </a:solidFill>
            </a:ln>
          </p:spPr>
          <p:txBody>
            <a:bodyPr/>
            <a:lstStyle/>
            <a:p>
              <a:pP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stall</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27" name="TextBox 26">
              <a:extLst>
                <a:ext uri="{FF2B5EF4-FFF2-40B4-BE49-F238E27FC236}">
                  <a16:creationId xmlns:a16="http://schemas.microsoft.com/office/drawing/2014/main" id="{F4F959CC-F618-4BC3-813A-D0F11B0690A3}"/>
                </a:ext>
              </a:extLst>
            </p:cNvPr>
            <p:cNvSpPr txBox="1"/>
            <p:nvPr/>
          </p:nvSpPr>
          <p:spPr>
            <a:xfrm>
              <a:off x="4036071" y="1621772"/>
              <a:ext cx="995860" cy="469077"/>
            </a:xfrm>
            <a:prstGeom prst="rect">
              <a:avLst/>
            </a:prstGeom>
            <a:grpFill/>
            <a:ln>
              <a:solidFill>
                <a:schemeClr val="bg1"/>
              </a:solidFill>
            </a:ln>
          </p:spPr>
          <p:txBody>
            <a:bodyPr/>
            <a:lstStyle/>
            <a:p>
              <a:pP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  and</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grpSp>
      <p:sp>
        <p:nvSpPr>
          <p:cNvPr id="28" name="椭圆 27">
            <a:extLst>
              <a:ext uri="{FF2B5EF4-FFF2-40B4-BE49-F238E27FC236}">
                <a16:creationId xmlns:a16="http://schemas.microsoft.com/office/drawing/2014/main" id="{B8B87541-BFFC-4412-B0FA-309C2BEB1D9D}"/>
              </a:ext>
            </a:extLst>
          </p:cNvPr>
          <p:cNvSpPr/>
          <p:nvPr/>
        </p:nvSpPr>
        <p:spPr>
          <a:xfrm>
            <a:off x="9585326" y="112714"/>
            <a:ext cx="904875" cy="1404937"/>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29" name="Text Box 3">
            <a:extLst>
              <a:ext uri="{FF2B5EF4-FFF2-40B4-BE49-F238E27FC236}">
                <a16:creationId xmlns:a16="http://schemas.microsoft.com/office/drawing/2014/main" id="{C9D079B7-C27F-401B-B92D-DF777D319626}"/>
              </a:ext>
            </a:extLst>
          </p:cNvPr>
          <p:cNvSpPr txBox="1">
            <a:spLocks noChangeArrowheads="1"/>
          </p:cNvSpPr>
          <p:nvPr/>
        </p:nvSpPr>
        <p:spPr bwMode="auto">
          <a:xfrm>
            <a:off x="1511300" y="400050"/>
            <a:ext cx="6673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图</a:t>
            </a:r>
            <a:r>
              <a:rPr lang="en-US" altLang="en-US" b="1">
                <a:solidFill>
                  <a:srgbClr val="CCFFFF"/>
                </a:solidFill>
                <a:latin typeface="Arial" panose="020B0604020202020204" pitchFamily="34" charset="0"/>
                <a:ea typeface="宋体" panose="02010600030101010101" pitchFamily="2" charset="-122"/>
              </a:rPr>
              <a:t>3-3. </a:t>
            </a:r>
            <a:r>
              <a:rPr lang="en-US" altLang="zh-CN" b="1">
                <a:solidFill>
                  <a:srgbClr val="CCFFFF"/>
                </a:solidFill>
                <a:latin typeface="Arial" panose="020B0604020202020204" pitchFamily="34" charset="0"/>
                <a:ea typeface="宋体" panose="02010600030101010101" pitchFamily="2" charset="-122"/>
              </a:rPr>
              <a:t>41  </a:t>
            </a:r>
            <a:r>
              <a:rPr lang="zh-CN" altLang="en-US" b="1">
                <a:solidFill>
                  <a:srgbClr val="CCFFFF"/>
                </a:solidFill>
                <a:latin typeface="Arial" panose="020B0604020202020204" pitchFamily="34" charset="0"/>
                <a:ea typeface="宋体" panose="02010600030101010101" pitchFamily="2" charset="-122"/>
              </a:rPr>
              <a:t>带有内部前推及</a:t>
            </a:r>
            <a:r>
              <a:rPr lang="en-US" altLang="zh-CN" b="1">
                <a:solidFill>
                  <a:srgbClr val="CCFFFF"/>
                </a:solidFill>
                <a:latin typeface="Arial" panose="020B0604020202020204" pitchFamily="34" charset="0"/>
                <a:ea typeface="宋体" panose="02010600030101010101" pitchFamily="2" charset="-122"/>
              </a:rPr>
              <a:t>load</a:t>
            </a:r>
            <a:r>
              <a:rPr lang="zh-CN" altLang="en-US" b="1">
                <a:solidFill>
                  <a:srgbClr val="CCFFFF"/>
                </a:solidFill>
                <a:latin typeface="Arial" panose="020B0604020202020204" pitchFamily="34" charset="0"/>
                <a:ea typeface="宋体" panose="02010600030101010101" pitchFamily="2" charset="-122"/>
              </a:rPr>
              <a:t>相关暂停功能的流水线处理机</a:t>
            </a:r>
          </a:p>
        </p:txBody>
      </p:sp>
      <p:pic>
        <p:nvPicPr>
          <p:cNvPr id="99330" name="Picture 2" descr="43">
            <a:extLst>
              <a:ext uri="{FF2B5EF4-FFF2-40B4-BE49-F238E27FC236}">
                <a16:creationId xmlns:a16="http://schemas.microsoft.com/office/drawing/2014/main" id="{01B0DCE4-3535-4A28-B27F-CA946778F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300" y="979488"/>
            <a:ext cx="87630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Oval 8">
            <a:extLst>
              <a:ext uri="{FF2B5EF4-FFF2-40B4-BE49-F238E27FC236}">
                <a16:creationId xmlns:a16="http://schemas.microsoft.com/office/drawing/2014/main" id="{EBE7A64B-4CAB-4B70-88AC-BC98B0D6DB5C}"/>
              </a:ext>
            </a:extLst>
          </p:cNvPr>
          <p:cNvSpPr>
            <a:spLocks noChangeArrowheads="1"/>
          </p:cNvSpPr>
          <p:nvPr/>
        </p:nvSpPr>
        <p:spPr bwMode="auto">
          <a:xfrm>
            <a:off x="6375401" y="4027488"/>
            <a:ext cx="238125" cy="849312"/>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99332" name="TextBox 25">
            <a:extLst>
              <a:ext uri="{FF2B5EF4-FFF2-40B4-BE49-F238E27FC236}">
                <a16:creationId xmlns:a16="http://schemas.microsoft.com/office/drawing/2014/main" id="{71E3DBF8-42F6-4EDC-A87A-CCBFF92EF3F5}"/>
              </a:ext>
            </a:extLst>
          </p:cNvPr>
          <p:cNvSpPr txBox="1">
            <a:spLocks noChangeArrowheads="1"/>
          </p:cNvSpPr>
          <p:nvPr/>
        </p:nvSpPr>
        <p:spPr bwMode="auto">
          <a:xfrm>
            <a:off x="3429000" y="6313489"/>
            <a:ext cx="7239000" cy="3698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0070C0"/>
                </a:solidFill>
                <a:latin typeface="Garamond" panose="02020404030301010803" pitchFamily="18" charset="0"/>
                <a:ea typeface="宋体" panose="02010600030101010101" pitchFamily="2" charset="-122"/>
              </a:rPr>
              <a:t>   and  r6, r7, </a:t>
            </a:r>
            <a:r>
              <a:rPr lang="en-US" altLang="zh-CN" b="1">
                <a:solidFill>
                  <a:srgbClr val="C00000"/>
                </a:solidFill>
                <a:latin typeface="Garamond" panose="02020404030301010803" pitchFamily="18" charset="0"/>
                <a:ea typeface="宋体" panose="02010600030101010101" pitchFamily="2" charset="-122"/>
              </a:rPr>
              <a:t>r1  </a:t>
            </a:r>
            <a:r>
              <a:rPr lang="en-US" altLang="zh-CN" b="1">
                <a:solidFill>
                  <a:srgbClr val="0070C0"/>
                </a:solidFill>
                <a:latin typeface="Garamond" panose="02020404030301010803" pitchFamily="18" charset="0"/>
                <a:ea typeface="宋体" panose="02010600030101010101" pitchFamily="2" charset="-122"/>
              </a:rPr>
              <a:t>            sub  r4</a:t>
            </a:r>
            <a:r>
              <a:rPr lang="en-US" altLang="zh-CN" b="1">
                <a:solidFill>
                  <a:srgbClr val="FF0000"/>
                </a:solidFill>
                <a:latin typeface="Garamond" panose="02020404030301010803" pitchFamily="18" charset="0"/>
                <a:ea typeface="宋体" panose="02010600030101010101" pitchFamily="2" charset="-122"/>
              </a:rPr>
              <a:t>, r1,</a:t>
            </a:r>
            <a:r>
              <a:rPr lang="en-US" altLang="zh-CN" b="1">
                <a:solidFill>
                  <a:srgbClr val="C00000"/>
                </a:solidFill>
                <a:latin typeface="Garamond" panose="02020404030301010803" pitchFamily="18" charset="0"/>
                <a:ea typeface="宋体" panose="02010600030101010101" pitchFamily="2" charset="-122"/>
              </a:rPr>
              <a:t> </a:t>
            </a:r>
            <a:r>
              <a:rPr lang="en-US" altLang="zh-CN" b="1">
                <a:solidFill>
                  <a:srgbClr val="003399"/>
                </a:solidFill>
                <a:latin typeface="Garamond" panose="02020404030301010803" pitchFamily="18" charset="0"/>
                <a:ea typeface="宋体" panose="02010600030101010101" pitchFamily="2" charset="-122"/>
              </a:rPr>
              <a:t>r5</a:t>
            </a:r>
            <a:r>
              <a:rPr lang="en-US" altLang="zh-CN" b="1">
                <a:solidFill>
                  <a:srgbClr val="C00000"/>
                </a:solidFill>
                <a:latin typeface="Garamond" panose="02020404030301010803" pitchFamily="18" charset="0"/>
                <a:ea typeface="宋体" panose="02010600030101010101" pitchFamily="2" charset="-122"/>
              </a:rPr>
              <a:t>               </a:t>
            </a:r>
            <a:r>
              <a:rPr lang="en-US" altLang="zh-CN" b="1">
                <a:solidFill>
                  <a:srgbClr val="0070C0"/>
                </a:solidFill>
                <a:latin typeface="Garamond" panose="02020404030301010803" pitchFamily="18" charset="0"/>
                <a:ea typeface="宋体" panose="02010600030101010101" pitchFamily="2" charset="-122"/>
              </a:rPr>
              <a:t>sub(Wxx=0) </a:t>
            </a:r>
            <a:r>
              <a:rPr lang="en-US" altLang="zh-CN" b="1">
                <a:solidFill>
                  <a:srgbClr val="C00000"/>
                </a:solidFill>
                <a:latin typeface="Garamond" panose="02020404030301010803" pitchFamily="18" charset="0"/>
                <a:ea typeface="宋体" panose="02010600030101010101" pitchFamily="2" charset="-122"/>
              </a:rPr>
              <a:t> </a:t>
            </a:r>
            <a:r>
              <a:rPr lang="en-US" altLang="zh-CN" b="1">
                <a:solidFill>
                  <a:srgbClr val="3333FF"/>
                </a:solidFill>
                <a:latin typeface="Garamond" panose="02020404030301010803" pitchFamily="18" charset="0"/>
                <a:ea typeface="宋体" panose="02010600030101010101" pitchFamily="2" charset="-122"/>
              </a:rPr>
              <a:t>load</a:t>
            </a:r>
            <a:r>
              <a:rPr lang="en-US" altLang="zh-CN" b="1">
                <a:solidFill>
                  <a:srgbClr val="FF0000"/>
                </a:solidFill>
                <a:latin typeface="Garamond" panose="02020404030301010803" pitchFamily="18" charset="0"/>
                <a:ea typeface="宋体" panose="02010600030101010101" pitchFamily="2" charset="-122"/>
              </a:rPr>
              <a:t>  r1, </a:t>
            </a:r>
            <a:r>
              <a:rPr lang="en-US" altLang="zh-CN" b="1">
                <a:solidFill>
                  <a:srgbClr val="0070C0"/>
                </a:solidFill>
                <a:latin typeface="Garamond" panose="02020404030301010803" pitchFamily="18" charset="0"/>
                <a:ea typeface="宋体" panose="02010600030101010101" pitchFamily="2" charset="-122"/>
              </a:rPr>
              <a:t>100(r3)</a:t>
            </a:r>
            <a:endParaRPr lang="zh-CN" altLang="en-US" b="1">
              <a:solidFill>
                <a:srgbClr val="0070C0"/>
              </a:solidFill>
              <a:latin typeface="Garamond" panose="02020404030301010803" pitchFamily="18" charset="0"/>
              <a:ea typeface="宋体" panose="02010600030101010101" pitchFamily="2" charset="-122"/>
            </a:endParaRPr>
          </a:p>
        </p:txBody>
      </p:sp>
      <p:cxnSp>
        <p:nvCxnSpPr>
          <p:cNvPr id="12" name="直接连接符 11">
            <a:extLst>
              <a:ext uri="{FF2B5EF4-FFF2-40B4-BE49-F238E27FC236}">
                <a16:creationId xmlns:a16="http://schemas.microsoft.com/office/drawing/2014/main" id="{A0455EAC-D9DE-4D33-87B2-B0E9CF908F60}"/>
              </a:ext>
            </a:extLst>
          </p:cNvPr>
          <p:cNvCxnSpPr/>
          <p:nvPr/>
        </p:nvCxnSpPr>
        <p:spPr>
          <a:xfrm>
            <a:off x="9380538" y="3303588"/>
            <a:ext cx="2714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FB2191B-85A0-40E6-867D-06772A529FD5}"/>
              </a:ext>
            </a:extLst>
          </p:cNvPr>
          <p:cNvCxnSpPr/>
          <p:nvPr/>
        </p:nvCxnSpPr>
        <p:spPr>
          <a:xfrm>
            <a:off x="9652000" y="3303588"/>
            <a:ext cx="228600" cy="1143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DD1BD17-3DD0-426A-A738-6A4354F4EF15}"/>
              </a:ext>
            </a:extLst>
          </p:cNvPr>
          <p:cNvCxnSpPr/>
          <p:nvPr/>
        </p:nvCxnSpPr>
        <p:spPr>
          <a:xfrm>
            <a:off x="9880600" y="3417888"/>
            <a:ext cx="76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B78036B-2217-4D4C-9A0A-E34362D3D591}"/>
              </a:ext>
            </a:extLst>
          </p:cNvPr>
          <p:cNvCxnSpPr/>
          <p:nvPr/>
        </p:nvCxnSpPr>
        <p:spPr>
          <a:xfrm flipV="1">
            <a:off x="9959975" y="1785938"/>
            <a:ext cx="0" cy="1631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68E6A94-FB85-4D78-B4AB-093F1BF87300}"/>
              </a:ext>
            </a:extLst>
          </p:cNvPr>
          <p:cNvCxnSpPr/>
          <p:nvPr/>
        </p:nvCxnSpPr>
        <p:spPr>
          <a:xfrm flipH="1">
            <a:off x="5821364" y="1785938"/>
            <a:ext cx="413543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5DD464C-74D5-499A-AC76-8E9089E9C670}"/>
              </a:ext>
            </a:extLst>
          </p:cNvPr>
          <p:cNvCxnSpPr/>
          <p:nvPr/>
        </p:nvCxnSpPr>
        <p:spPr>
          <a:xfrm>
            <a:off x="5778500" y="1741488"/>
            <a:ext cx="0" cy="13271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9AAD29A-13ED-4E79-B2F2-6EA2AA26FEE4}"/>
              </a:ext>
            </a:extLst>
          </p:cNvPr>
          <p:cNvCxnSpPr/>
          <p:nvPr/>
        </p:nvCxnSpPr>
        <p:spPr>
          <a:xfrm>
            <a:off x="5778501" y="3113088"/>
            <a:ext cx="454025" cy="0"/>
          </a:xfrm>
          <a:prstGeom prst="line">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340" name="TextBox 18">
            <a:extLst>
              <a:ext uri="{FF2B5EF4-FFF2-40B4-BE49-F238E27FC236}">
                <a16:creationId xmlns:a16="http://schemas.microsoft.com/office/drawing/2014/main" id="{FBFC952D-3FFC-4C10-A1AF-F0E38EAAF61C}"/>
              </a:ext>
            </a:extLst>
          </p:cNvPr>
          <p:cNvSpPr txBox="1">
            <a:spLocks noChangeArrowheads="1"/>
          </p:cNvSpPr>
          <p:nvPr/>
        </p:nvSpPr>
        <p:spPr bwMode="auto">
          <a:xfrm>
            <a:off x="6537325" y="5594350"/>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 0</a:t>
            </a:r>
            <a:endParaRPr lang="zh-CN" altLang="en-US" b="1">
              <a:solidFill>
                <a:srgbClr val="FF0000"/>
              </a:solidFill>
              <a:latin typeface="Garamond" panose="02020404030301010803" pitchFamily="18" charset="0"/>
              <a:ea typeface="宋体" panose="02010600030101010101" pitchFamily="2" charset="-122"/>
            </a:endParaRPr>
          </a:p>
        </p:txBody>
      </p:sp>
      <p:sp>
        <p:nvSpPr>
          <p:cNvPr id="99341" name="TextBox 24">
            <a:extLst>
              <a:ext uri="{FF2B5EF4-FFF2-40B4-BE49-F238E27FC236}">
                <a16:creationId xmlns:a16="http://schemas.microsoft.com/office/drawing/2014/main" id="{13D673C6-A5CA-40D5-9935-8F07E48A5C7A}"/>
              </a:ext>
            </a:extLst>
          </p:cNvPr>
          <p:cNvSpPr txBox="1">
            <a:spLocks noChangeArrowheads="1"/>
          </p:cNvSpPr>
          <p:nvPr/>
        </p:nvSpPr>
        <p:spPr bwMode="auto">
          <a:xfrm>
            <a:off x="6232525" y="1096964"/>
            <a:ext cx="60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 1</a:t>
            </a:r>
            <a:endParaRPr lang="zh-CN" altLang="en-US" b="1">
              <a:solidFill>
                <a:srgbClr val="FF0000"/>
              </a:solidFill>
              <a:latin typeface="Garamond" panose="02020404030301010803" pitchFamily="18" charset="0"/>
              <a:ea typeface="宋体" panose="02010600030101010101" pitchFamily="2" charset="-122"/>
            </a:endParaRPr>
          </a:p>
        </p:txBody>
      </p:sp>
      <p:sp>
        <p:nvSpPr>
          <p:cNvPr id="99342" name="TextBox 27">
            <a:extLst>
              <a:ext uri="{FF2B5EF4-FFF2-40B4-BE49-F238E27FC236}">
                <a16:creationId xmlns:a16="http://schemas.microsoft.com/office/drawing/2014/main" id="{2FD3BAA7-E551-4680-B4AC-F18C9F65AB75}"/>
              </a:ext>
            </a:extLst>
          </p:cNvPr>
          <p:cNvSpPr txBox="1">
            <a:spLocks noChangeArrowheads="1"/>
          </p:cNvSpPr>
          <p:nvPr/>
        </p:nvSpPr>
        <p:spPr bwMode="auto">
          <a:xfrm>
            <a:off x="6508750" y="4222750"/>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400" b="1">
                <a:solidFill>
                  <a:srgbClr val="FF0000"/>
                </a:solidFill>
                <a:latin typeface="Garamond" panose="02020404030301010803" pitchFamily="18" charset="0"/>
                <a:ea typeface="宋体" panose="02010600030101010101" pitchFamily="2" charset="-122"/>
              </a:rPr>
              <a:t>= 3</a:t>
            </a:r>
            <a:r>
              <a:rPr lang="en-US" altLang="zh-CN" b="1">
                <a:solidFill>
                  <a:srgbClr val="FF0000"/>
                </a:solidFill>
                <a:latin typeface="Garamond" panose="02020404030301010803" pitchFamily="18" charset="0"/>
                <a:ea typeface="宋体" panose="02010600030101010101" pitchFamily="2" charset="-122"/>
              </a:rPr>
              <a:t> </a:t>
            </a:r>
            <a:endParaRPr lang="zh-CN" altLang="en-US" b="1">
              <a:solidFill>
                <a:srgbClr val="FF0000"/>
              </a:solidFill>
              <a:latin typeface="Garamond" panose="02020404030301010803" pitchFamily="18" charset="0"/>
              <a:ea typeface="宋体" panose="02010600030101010101" pitchFamily="2" charset="-122"/>
            </a:endParaRPr>
          </a:p>
        </p:txBody>
      </p:sp>
      <p:sp>
        <p:nvSpPr>
          <p:cNvPr id="21" name="椭圆 20">
            <a:extLst>
              <a:ext uri="{FF2B5EF4-FFF2-40B4-BE49-F238E27FC236}">
                <a16:creationId xmlns:a16="http://schemas.microsoft.com/office/drawing/2014/main" id="{B1038DC5-2888-45F0-8DFF-FD6A3E831E0F}"/>
              </a:ext>
            </a:extLst>
          </p:cNvPr>
          <p:cNvSpPr/>
          <p:nvPr/>
        </p:nvSpPr>
        <p:spPr>
          <a:xfrm>
            <a:off x="9070976" y="3151188"/>
            <a:ext cx="309563" cy="304800"/>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99344" name="TextBox 1">
            <a:extLst>
              <a:ext uri="{FF2B5EF4-FFF2-40B4-BE49-F238E27FC236}">
                <a16:creationId xmlns:a16="http://schemas.microsoft.com/office/drawing/2014/main" id="{1F95719D-1157-42E3-B7DE-5B4575F88635}"/>
              </a:ext>
            </a:extLst>
          </p:cNvPr>
          <p:cNvSpPr txBox="1">
            <a:spLocks noChangeArrowheads="1"/>
          </p:cNvSpPr>
          <p:nvPr/>
        </p:nvSpPr>
        <p:spPr bwMode="auto">
          <a:xfrm>
            <a:off x="5832475" y="4311650"/>
            <a:ext cx="4000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400" b="1">
                <a:solidFill>
                  <a:srgbClr val="00B0F0"/>
                </a:solidFill>
                <a:latin typeface="Garamond" panose="02020404030301010803" pitchFamily="18" charset="0"/>
                <a:ea typeface="宋体" panose="02010600030101010101" pitchFamily="2" charset="-122"/>
              </a:rPr>
              <a:t>0=</a:t>
            </a:r>
            <a:endParaRPr lang="zh-CN" altLang="en-US" sz="1400" b="1">
              <a:solidFill>
                <a:srgbClr val="00B0F0"/>
              </a:solidFill>
              <a:latin typeface="Garamond" panose="02020404030301010803" pitchFamily="18" charset="0"/>
              <a:ea typeface="宋体" panose="02010600030101010101" pitchFamily="2" charset="-122"/>
            </a:endParaRPr>
          </a:p>
        </p:txBody>
      </p:sp>
      <p:cxnSp>
        <p:nvCxnSpPr>
          <p:cNvPr id="4" name="直接箭头连接符 3">
            <a:extLst>
              <a:ext uri="{FF2B5EF4-FFF2-40B4-BE49-F238E27FC236}">
                <a16:creationId xmlns:a16="http://schemas.microsoft.com/office/drawing/2014/main" id="{3C7EEAAF-5CAD-46F6-BFD9-44E0B7890B10}"/>
              </a:ext>
            </a:extLst>
          </p:cNvPr>
          <p:cNvCxnSpPr/>
          <p:nvPr/>
        </p:nvCxnSpPr>
        <p:spPr>
          <a:xfrm>
            <a:off x="5486400" y="3505200"/>
            <a:ext cx="812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BAE9EE0-C686-4B54-9799-FDFFDF61F4CB}"/>
              </a:ext>
            </a:extLst>
          </p:cNvPr>
          <p:cNvCxnSpPr/>
          <p:nvPr/>
        </p:nvCxnSpPr>
        <p:spPr>
          <a:xfrm>
            <a:off x="6299200" y="3505200"/>
            <a:ext cx="209550" cy="2286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1A72FE16-C569-4B0F-A295-45B2130BF28F}"/>
              </a:ext>
            </a:extLst>
          </p:cNvPr>
          <p:cNvCxnSpPr/>
          <p:nvPr/>
        </p:nvCxnSpPr>
        <p:spPr>
          <a:xfrm flipV="1">
            <a:off x="6232526" y="2895600"/>
            <a:ext cx="276225" cy="2174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13EDBB42-A429-45F4-B641-A78B9C40934D}"/>
              </a:ext>
            </a:extLst>
          </p:cNvPr>
          <p:cNvSpPr/>
          <p:nvPr/>
        </p:nvSpPr>
        <p:spPr>
          <a:xfrm>
            <a:off x="5219701" y="3303588"/>
            <a:ext cx="309563" cy="304800"/>
          </a:xfrm>
          <a:prstGeom prst="ellipse">
            <a:avLst/>
          </a:prstGeom>
          <a:noFill/>
          <a:ln w="3175">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grpSp>
        <p:nvGrpSpPr>
          <p:cNvPr id="31" name="组合 30">
            <a:extLst>
              <a:ext uri="{FF2B5EF4-FFF2-40B4-BE49-F238E27FC236}">
                <a16:creationId xmlns:a16="http://schemas.microsoft.com/office/drawing/2014/main" id="{D009F441-8DCF-4B3D-9BFD-3A8E4521D40E}"/>
              </a:ext>
            </a:extLst>
          </p:cNvPr>
          <p:cNvGrpSpPr/>
          <p:nvPr/>
        </p:nvGrpSpPr>
        <p:grpSpPr>
          <a:xfrm>
            <a:off x="5699502" y="134515"/>
            <a:ext cx="4748766" cy="1405049"/>
            <a:chOff x="936632" y="762000"/>
            <a:chExt cx="4748766" cy="1405049"/>
          </a:xfrm>
          <a:solidFill>
            <a:srgbClr val="FFFF00"/>
          </a:solidFill>
        </p:grpSpPr>
        <p:sp>
          <p:nvSpPr>
            <p:cNvPr id="32" name="TextBox 31">
              <a:extLst>
                <a:ext uri="{FF2B5EF4-FFF2-40B4-BE49-F238E27FC236}">
                  <a16:creationId xmlns:a16="http://schemas.microsoft.com/office/drawing/2014/main" id="{211B0498-F63A-4FB4-BCD3-DC4F0B132017}"/>
                </a:ext>
              </a:extLst>
            </p:cNvPr>
            <p:cNvSpPr txBox="1"/>
            <p:nvPr/>
          </p:nvSpPr>
          <p:spPr>
            <a:xfrm>
              <a:off x="936632" y="762000"/>
              <a:ext cx="883491" cy="469077"/>
            </a:xfrm>
            <a:prstGeom prst="rect">
              <a:avLst/>
            </a:prstGeom>
            <a:grpFill/>
            <a:ln>
              <a:solidFill>
                <a:schemeClr val="bg1"/>
              </a:solidFill>
            </a:ln>
          </p:spPr>
          <p:txBody>
            <a:bodyPr/>
            <a:lstStyle/>
            <a:p>
              <a:pP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load</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33" name="TextBox 32">
              <a:extLst>
                <a:ext uri="{FF2B5EF4-FFF2-40B4-BE49-F238E27FC236}">
                  <a16:creationId xmlns:a16="http://schemas.microsoft.com/office/drawing/2014/main" id="{9D6F5905-A796-4C4B-A077-F54725525B98}"/>
                </a:ext>
              </a:extLst>
            </p:cNvPr>
            <p:cNvSpPr txBox="1"/>
            <p:nvPr/>
          </p:nvSpPr>
          <p:spPr>
            <a:xfrm>
              <a:off x="1820125" y="762000"/>
              <a:ext cx="969704" cy="469077"/>
            </a:xfrm>
            <a:prstGeom prst="rect">
              <a:avLst/>
            </a:prstGeom>
            <a:grpFill/>
            <a:ln>
              <a:solidFill>
                <a:schemeClr val="bg1"/>
              </a:solidFill>
            </a:ln>
          </p:spPr>
          <p:txBody>
            <a:bodyPr/>
            <a:lstStyle/>
            <a:p>
              <a:pP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r3,100</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34" name="TextBox 33">
              <a:extLst>
                <a:ext uri="{FF2B5EF4-FFF2-40B4-BE49-F238E27FC236}">
                  <a16:creationId xmlns:a16="http://schemas.microsoft.com/office/drawing/2014/main" id="{CA4F47FC-94D5-4761-980B-C8C7C6D224A0}"/>
                </a:ext>
              </a:extLst>
            </p:cNvPr>
            <p:cNvSpPr txBox="1"/>
            <p:nvPr/>
          </p:nvSpPr>
          <p:spPr>
            <a:xfrm>
              <a:off x="2789828" y="762000"/>
              <a:ext cx="1016221" cy="469077"/>
            </a:xfrm>
            <a:prstGeom prst="rect">
              <a:avLst/>
            </a:prstGeom>
            <a:grpFill/>
            <a:ln>
              <a:solidFill>
                <a:schemeClr val="bg1"/>
              </a:solidFill>
            </a:ln>
          </p:spPr>
          <p:txBody>
            <a:bodyPr/>
            <a:lstStyle/>
            <a:p>
              <a:pPr algn="ct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add</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35" name="TextBox 34">
              <a:extLst>
                <a:ext uri="{FF2B5EF4-FFF2-40B4-BE49-F238E27FC236}">
                  <a16:creationId xmlns:a16="http://schemas.microsoft.com/office/drawing/2014/main" id="{C9749428-B70A-48CB-9EEF-0516297F3F2C}"/>
                </a:ext>
              </a:extLst>
            </p:cNvPr>
            <p:cNvSpPr txBox="1"/>
            <p:nvPr/>
          </p:nvSpPr>
          <p:spPr>
            <a:xfrm>
              <a:off x="3806048" y="762000"/>
              <a:ext cx="995857" cy="465691"/>
            </a:xfrm>
            <a:prstGeom prst="rect">
              <a:avLst/>
            </a:prstGeom>
            <a:grpFill/>
            <a:ln>
              <a:solidFill>
                <a:schemeClr val="bg1"/>
              </a:solidFill>
            </a:ln>
          </p:spPr>
          <p:txBody>
            <a:bodyPr/>
            <a:lstStyle/>
            <a:p>
              <a:pPr algn="ctr" fontAlgn="base">
                <a:spcBef>
                  <a:spcPct val="0"/>
                </a:spcBef>
                <a:spcAft>
                  <a:spcPct val="0"/>
                </a:spcAft>
                <a:defRPr/>
              </a:pPr>
              <a:r>
                <a:rPr lang="en-US" altLang="zh-CN" b="1" dirty="0">
                  <a:solidFill>
                    <a:srgbClr val="003399"/>
                  </a:solidFill>
                  <a:latin typeface="宋体"/>
                  <a:ea typeface="宋体" panose="02010600030101010101" pitchFamily="2" charset="-122"/>
                </a:rPr>
                <a:t>MEM</a:t>
              </a:r>
              <a:endParaRPr lang="zh-CN" altLang="en-US" b="1" dirty="0">
                <a:solidFill>
                  <a:srgbClr val="003399"/>
                </a:solidFill>
                <a:latin typeface="宋体"/>
                <a:ea typeface="宋体" panose="02010600030101010101" pitchFamily="2" charset="-122"/>
              </a:endParaRPr>
            </a:p>
          </p:txBody>
        </p:sp>
        <p:sp>
          <p:nvSpPr>
            <p:cNvPr id="36" name="TextBox 35">
              <a:extLst>
                <a:ext uri="{FF2B5EF4-FFF2-40B4-BE49-F238E27FC236}">
                  <a16:creationId xmlns:a16="http://schemas.microsoft.com/office/drawing/2014/main" id="{6F282E7A-6923-4420-B604-C6C3A7796A75}"/>
                </a:ext>
              </a:extLst>
            </p:cNvPr>
            <p:cNvSpPr txBox="1"/>
            <p:nvPr/>
          </p:nvSpPr>
          <p:spPr>
            <a:xfrm>
              <a:off x="4801905" y="762000"/>
              <a:ext cx="883491" cy="472370"/>
            </a:xfrm>
            <a:prstGeom prst="rect">
              <a:avLst/>
            </a:prstGeom>
            <a:grpFill/>
            <a:ln>
              <a:solidFill>
                <a:schemeClr val="bg1"/>
              </a:solidFill>
            </a:ln>
          </p:spPr>
          <p:txBody>
            <a:bodyPr/>
            <a:lstStyle/>
            <a:p>
              <a:pP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 r1</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37" name="TextBox 36">
              <a:extLst>
                <a:ext uri="{FF2B5EF4-FFF2-40B4-BE49-F238E27FC236}">
                  <a16:creationId xmlns:a16="http://schemas.microsoft.com/office/drawing/2014/main" id="{4142832C-4592-47D3-BEEC-562789928646}"/>
                </a:ext>
              </a:extLst>
            </p:cNvPr>
            <p:cNvSpPr txBox="1"/>
            <p:nvPr/>
          </p:nvSpPr>
          <p:spPr>
            <a:xfrm>
              <a:off x="1820123" y="1234370"/>
              <a:ext cx="969704" cy="469077"/>
            </a:xfrm>
            <a:prstGeom prst="rect">
              <a:avLst/>
            </a:prstGeom>
            <a:grpFill/>
            <a:ln>
              <a:solidFill>
                <a:schemeClr val="bg1"/>
              </a:solidFill>
            </a:ln>
          </p:spPr>
          <p:txBody>
            <a:bodyPr/>
            <a:lstStyle/>
            <a:p>
              <a:pP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sub</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38" name="TextBox 37">
              <a:extLst>
                <a:ext uri="{FF2B5EF4-FFF2-40B4-BE49-F238E27FC236}">
                  <a16:creationId xmlns:a16="http://schemas.microsoft.com/office/drawing/2014/main" id="{2259A21A-F24F-4EF6-9AC8-ED4D18E6C703}"/>
                </a:ext>
              </a:extLst>
            </p:cNvPr>
            <p:cNvSpPr txBox="1"/>
            <p:nvPr/>
          </p:nvSpPr>
          <p:spPr>
            <a:xfrm>
              <a:off x="2789828" y="1234370"/>
              <a:ext cx="1016221" cy="469077"/>
            </a:xfrm>
            <a:prstGeom prst="rect">
              <a:avLst/>
            </a:prstGeom>
            <a:grpFill/>
            <a:ln>
              <a:solidFill>
                <a:schemeClr val="bg1"/>
              </a:solidFill>
            </a:ln>
          </p:spPr>
          <p:txBody>
            <a:bodyPr/>
            <a:lstStyle/>
            <a:p>
              <a:pP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stall</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39" name="TextBox 38">
              <a:extLst>
                <a:ext uri="{FF2B5EF4-FFF2-40B4-BE49-F238E27FC236}">
                  <a16:creationId xmlns:a16="http://schemas.microsoft.com/office/drawing/2014/main" id="{0F595BB4-4DA9-433A-A7A4-9E10EE2835A1}"/>
                </a:ext>
              </a:extLst>
            </p:cNvPr>
            <p:cNvSpPr txBox="1"/>
            <p:nvPr/>
          </p:nvSpPr>
          <p:spPr>
            <a:xfrm>
              <a:off x="3806047" y="1234370"/>
              <a:ext cx="995858" cy="469077"/>
            </a:xfrm>
            <a:prstGeom prst="rect">
              <a:avLst/>
            </a:prstGeom>
            <a:grpFill/>
            <a:ln>
              <a:solidFill>
                <a:schemeClr val="bg1"/>
              </a:solidFill>
            </a:ln>
          </p:spPr>
          <p:txBody>
            <a:bodyPr/>
            <a:lstStyle/>
            <a:p>
              <a:pPr algn="ct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r1,r5</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40" name="TextBox 39">
              <a:extLst>
                <a:ext uri="{FF2B5EF4-FFF2-40B4-BE49-F238E27FC236}">
                  <a16:creationId xmlns:a16="http://schemas.microsoft.com/office/drawing/2014/main" id="{C1F45C29-5F4F-4C59-8AEB-9BF38BAAD3F0}"/>
                </a:ext>
              </a:extLst>
            </p:cNvPr>
            <p:cNvSpPr txBox="1"/>
            <p:nvPr/>
          </p:nvSpPr>
          <p:spPr>
            <a:xfrm>
              <a:off x="4801907" y="1234370"/>
              <a:ext cx="883491" cy="465691"/>
            </a:xfrm>
            <a:prstGeom prst="rect">
              <a:avLst/>
            </a:prstGeom>
            <a:grpFill/>
            <a:ln>
              <a:solidFill>
                <a:schemeClr val="bg1"/>
              </a:solidFill>
            </a:ln>
          </p:spPr>
          <p:txBody>
            <a:bodyPr/>
            <a:lstStyle/>
            <a:p>
              <a:pPr algn="ctr" fontAlgn="base">
                <a:spcBef>
                  <a:spcPct val="0"/>
                </a:spcBef>
                <a:spcAft>
                  <a:spcPct val="0"/>
                </a:spcAft>
                <a:defRPr/>
              </a:pPr>
              <a:r>
                <a:rPr lang="en-US" altLang="zh-CN" b="1" dirty="0">
                  <a:solidFill>
                    <a:srgbClr val="003399"/>
                  </a:solidFill>
                  <a:latin typeface="宋体"/>
                  <a:ea typeface="宋体" panose="02010600030101010101" pitchFamily="2" charset="-122"/>
                </a:rPr>
                <a:t>MEM</a:t>
              </a:r>
              <a:endParaRPr lang="zh-CN" altLang="en-US" b="1" dirty="0">
                <a:solidFill>
                  <a:srgbClr val="003399"/>
                </a:solidFill>
                <a:latin typeface="宋体"/>
                <a:ea typeface="宋体" panose="02010600030101010101" pitchFamily="2" charset="-122"/>
              </a:endParaRPr>
            </a:p>
          </p:txBody>
        </p:sp>
        <p:sp>
          <p:nvSpPr>
            <p:cNvPr id="41" name="TextBox 40">
              <a:extLst>
                <a:ext uri="{FF2B5EF4-FFF2-40B4-BE49-F238E27FC236}">
                  <a16:creationId xmlns:a16="http://schemas.microsoft.com/office/drawing/2014/main" id="{C9396F09-A28C-4F9E-95E4-1E66AFD1C4D7}"/>
                </a:ext>
              </a:extLst>
            </p:cNvPr>
            <p:cNvSpPr txBox="1"/>
            <p:nvPr/>
          </p:nvSpPr>
          <p:spPr>
            <a:xfrm>
              <a:off x="2789825" y="1697972"/>
              <a:ext cx="1016222" cy="469077"/>
            </a:xfrm>
            <a:prstGeom prst="rect">
              <a:avLst/>
            </a:prstGeom>
            <a:grpFill/>
            <a:ln>
              <a:solidFill>
                <a:schemeClr val="bg1"/>
              </a:solidFill>
            </a:ln>
          </p:spPr>
          <p:txBody>
            <a:bodyPr/>
            <a:lstStyle/>
            <a:p>
              <a:pP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stall</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42" name="TextBox 41">
              <a:extLst>
                <a:ext uri="{FF2B5EF4-FFF2-40B4-BE49-F238E27FC236}">
                  <a16:creationId xmlns:a16="http://schemas.microsoft.com/office/drawing/2014/main" id="{10A74EE3-46A9-4AE4-B3F4-552DCA3AD478}"/>
                </a:ext>
              </a:extLst>
            </p:cNvPr>
            <p:cNvSpPr txBox="1"/>
            <p:nvPr/>
          </p:nvSpPr>
          <p:spPr>
            <a:xfrm>
              <a:off x="3806047" y="1697972"/>
              <a:ext cx="995860" cy="469077"/>
            </a:xfrm>
            <a:prstGeom prst="rect">
              <a:avLst/>
            </a:prstGeom>
            <a:grpFill/>
            <a:ln>
              <a:solidFill>
                <a:schemeClr val="bg1"/>
              </a:solidFill>
            </a:ln>
          </p:spPr>
          <p:txBody>
            <a:bodyPr/>
            <a:lstStyle/>
            <a:p>
              <a:pP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  and</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sp>
          <p:nvSpPr>
            <p:cNvPr id="43" name="TextBox 42">
              <a:extLst>
                <a:ext uri="{FF2B5EF4-FFF2-40B4-BE49-F238E27FC236}">
                  <a16:creationId xmlns:a16="http://schemas.microsoft.com/office/drawing/2014/main" id="{8D1FC79F-913A-4953-8F64-EC704AD7CE04}"/>
                </a:ext>
              </a:extLst>
            </p:cNvPr>
            <p:cNvSpPr txBox="1"/>
            <p:nvPr/>
          </p:nvSpPr>
          <p:spPr>
            <a:xfrm>
              <a:off x="4801907" y="1697972"/>
              <a:ext cx="883491" cy="469077"/>
            </a:xfrm>
            <a:prstGeom prst="rect">
              <a:avLst/>
            </a:prstGeom>
            <a:grpFill/>
            <a:ln>
              <a:solidFill>
                <a:schemeClr val="bg1"/>
              </a:solidFill>
            </a:ln>
          </p:spPr>
          <p:txBody>
            <a:bodyPr/>
            <a:lstStyle/>
            <a:p>
              <a:pPr algn="ctr" fontAlgn="base">
                <a:spcBef>
                  <a:spcPct val="0"/>
                </a:spcBef>
                <a:spcAft>
                  <a:spcPct val="0"/>
                </a:spcAft>
                <a:defRPr/>
              </a:pPr>
              <a:r>
                <a:rPr lang="en-US" altLang="zh-CN" b="1" dirty="0">
                  <a:solidFill>
                    <a:srgbClr val="003399"/>
                  </a:solidFill>
                  <a:latin typeface="宋体"/>
                  <a:ea typeface="宋体" panose="02010600030101010101" pitchFamily="2" charset="-122"/>
                  <a:cs typeface="Times New Roman" panose="02020603050405020304" pitchFamily="18" charset="0"/>
                </a:rPr>
                <a:t>r7,r1</a:t>
              </a:r>
              <a:endParaRPr lang="zh-CN" altLang="en-US" b="1" dirty="0">
                <a:solidFill>
                  <a:srgbClr val="003399"/>
                </a:solidFill>
                <a:latin typeface="宋体"/>
                <a:ea typeface="宋体" panose="02010600030101010101" pitchFamily="2" charset="-122"/>
                <a:cs typeface="Times New Roman" panose="02020603050405020304" pitchFamily="18" charset="0"/>
              </a:endParaRPr>
            </a:p>
          </p:txBody>
        </p:sp>
      </p:grpSp>
      <p:sp>
        <p:nvSpPr>
          <p:cNvPr id="44" name="椭圆 43">
            <a:extLst>
              <a:ext uri="{FF2B5EF4-FFF2-40B4-BE49-F238E27FC236}">
                <a16:creationId xmlns:a16="http://schemas.microsoft.com/office/drawing/2014/main" id="{20D8F383-E8D7-494C-A5E7-883C953C72AA}"/>
              </a:ext>
            </a:extLst>
          </p:cNvPr>
          <p:cNvSpPr/>
          <p:nvPr/>
        </p:nvSpPr>
        <p:spPr>
          <a:xfrm>
            <a:off x="9553576" y="134938"/>
            <a:ext cx="904875" cy="1509712"/>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cxnSp>
        <p:nvCxnSpPr>
          <p:cNvPr id="2" name="直接箭头连接符 1">
            <a:extLst>
              <a:ext uri="{FF2B5EF4-FFF2-40B4-BE49-F238E27FC236}">
                <a16:creationId xmlns:a16="http://schemas.microsoft.com/office/drawing/2014/main" id="{9B4FB280-C55A-412E-9015-5D156D923E76}"/>
              </a:ext>
            </a:extLst>
          </p:cNvPr>
          <p:cNvCxnSpPr>
            <a:stCxn id="36" idx="1"/>
          </p:cNvCxnSpPr>
          <p:nvPr/>
        </p:nvCxnSpPr>
        <p:spPr>
          <a:xfrm>
            <a:off x="9564688" y="371476"/>
            <a:ext cx="188912" cy="4667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灯片编号占位符 6"/>
          <p:cNvSpPr txBox="1">
            <a:spLocks noGrp="1"/>
          </p:cNvSpPr>
          <p:nvPr>
            <p:ph type="sldNum" sz="quarter" idx="11"/>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r" eaLnBrk="1" hangingPunct="1"/>
            <a:fld id="{9A0DB2DC-4C9A-4742-B13C-FB6460FD3503}" type="slidenum">
              <a:rPr lang="zh-CN" altLang="en-US" sz="1200" dirty="0">
                <a:latin typeface="Arial" panose="020B0604020202020204" pitchFamily="34" charset="0"/>
              </a:rPr>
              <a:t>43</a:t>
            </a:fld>
            <a:endParaRPr lang="zh-CN" altLang="en-US" sz="1200" dirty="0">
              <a:latin typeface="Arial" panose="020B0604020202020204" pitchFamily="34" charset="0"/>
            </a:endParaRPr>
          </a:p>
        </p:txBody>
      </p:sp>
      <p:sp>
        <p:nvSpPr>
          <p:cNvPr id="84994" name="Rectangle 2"/>
          <p:cNvSpPr>
            <a:spLocks noGrp="1" noChangeArrowheads="1"/>
          </p:cNvSpPr>
          <p:nvPr>
            <p:ph type="body" sz="half" idx="1"/>
          </p:nvPr>
        </p:nvSpPr>
        <p:spPr>
          <a:xfrm>
            <a:off x="2238376" y="1143000"/>
            <a:ext cx="8137525" cy="1379538"/>
          </a:xfrm>
        </p:spPr>
        <p:txBody>
          <a:bodyPr vert="horz" wrap="square" lIns="91440" tIns="45720" rIns="91440" bIns="45720" numCol="1" anchor="t" anchorCtr="0" compatLnSpc="1"/>
          <a:lstStyle/>
          <a:p>
            <a:pPr>
              <a:buNone/>
              <a:defRPr/>
            </a:pPr>
            <a:r>
              <a:rPr lang="zh-CN" altLang="en-US" sz="2400" b="1" dirty="0"/>
              <a:t>          Amdahl定律定义了一台计算机系统</a:t>
            </a:r>
            <a:r>
              <a:rPr lang="zh-CN" altLang="en-US" sz="2400" b="1" dirty="0">
                <a:solidFill>
                  <a:srgbClr val="66FFFF"/>
                </a:solidFill>
              </a:rPr>
              <a:t>采用某种改进措施</a:t>
            </a:r>
            <a:r>
              <a:rPr lang="zh-CN" altLang="en-US" sz="2400" b="1" dirty="0"/>
              <a:t>所取得的</a:t>
            </a:r>
            <a:r>
              <a:rPr lang="zh-CN" altLang="en-US" sz="2400" b="1" dirty="0">
                <a:solidFill>
                  <a:schemeClr val="hlink"/>
                </a:solidFill>
              </a:rPr>
              <a:t>加速比：</a:t>
            </a:r>
            <a:r>
              <a:rPr lang="zh-CN" altLang="en-US" sz="2400" b="1" dirty="0"/>
              <a:t>           </a:t>
            </a:r>
          </a:p>
        </p:txBody>
      </p:sp>
      <p:sp>
        <p:nvSpPr>
          <p:cNvPr id="84997" name="Rectangle 5"/>
          <p:cNvSpPr>
            <a:spLocks noGrp="1" noChangeArrowheads="1"/>
          </p:cNvSpPr>
          <p:nvPr/>
        </p:nvSpPr>
        <p:spPr bwMode="auto">
          <a:xfrm>
            <a:off x="2063751" y="5157788"/>
            <a:ext cx="8137525" cy="1150938"/>
          </a:xfrm>
          <a:prstGeom prst="rect">
            <a:avLst/>
          </a:prstGeom>
          <a:noFill/>
          <a:ln w="9525">
            <a:noFill/>
            <a:miter lim="800000"/>
          </a:ln>
          <a:effectLst/>
        </p:spPr>
        <p:txBody>
          <a:bodyPr/>
          <a:lstStyle/>
          <a:p>
            <a:pPr marL="342900" indent="-342900" eaLnBrk="0" fontAlgn="base" hangingPunct="0">
              <a:lnSpc>
                <a:spcPct val="120000"/>
              </a:lnSpc>
              <a:spcBef>
                <a:spcPct val="20000"/>
              </a:spcBef>
              <a:spcAft>
                <a:spcPct val="0"/>
              </a:spcAft>
              <a:buClr>
                <a:schemeClr val="hlink"/>
              </a:buClr>
              <a:buSzPct val="70000"/>
              <a:defRPr/>
            </a:pPr>
            <a:r>
              <a:rPr lang="zh-CN" altLang="en-US" sz="2400" b="1">
                <a:effectLst>
                  <a:outerShdw blurRad="38100" dist="38100" dir="2700000" algn="tl">
                    <a:srgbClr val="000000"/>
                  </a:outerShdw>
                </a:effectLst>
                <a:latin typeface="Garamond" panose="02020404030301010803" pitchFamily="18" charset="0"/>
                <a:ea typeface="宋体" panose="02010600030101010101" pitchFamily="2" charset="-122"/>
              </a:rPr>
              <a:t>            加速比反映了使用改进措施后完成一个任务比不使用改进措施完成同一任务</a:t>
            </a:r>
            <a:r>
              <a:rPr lang="zh-CN" altLang="en-US" sz="2400" b="1">
                <a:solidFill>
                  <a:srgbClr val="FFC000"/>
                </a:solidFill>
                <a:effectLst>
                  <a:outerShdw blurRad="38100" dist="38100" dir="2700000" algn="tl">
                    <a:srgbClr val="000000"/>
                  </a:outerShdw>
                </a:effectLst>
                <a:latin typeface="Garamond" panose="02020404030301010803" pitchFamily="18" charset="0"/>
                <a:ea typeface="宋体" panose="02010600030101010101" pitchFamily="2" charset="-122"/>
              </a:rPr>
              <a:t>加快的比率</a:t>
            </a:r>
            <a:r>
              <a:rPr lang="zh-CN" altLang="en-US" sz="2400" b="1">
                <a:effectLst>
                  <a:outerShdw blurRad="38100" dist="38100" dir="2700000" algn="tl">
                    <a:srgbClr val="000000"/>
                  </a:outerShdw>
                </a:effectLst>
                <a:latin typeface="Garamond" panose="02020404030301010803" pitchFamily="18" charset="0"/>
                <a:ea typeface="宋体" panose="02010600030101010101" pitchFamily="2" charset="-122"/>
              </a:rPr>
              <a:t>。</a:t>
            </a:r>
          </a:p>
          <a:p>
            <a:pPr marL="342900" indent="-342900" eaLnBrk="0" fontAlgn="base" hangingPunct="0">
              <a:lnSpc>
                <a:spcPct val="120000"/>
              </a:lnSpc>
              <a:spcBef>
                <a:spcPct val="20000"/>
              </a:spcBef>
              <a:spcAft>
                <a:spcPct val="0"/>
              </a:spcAft>
              <a:buClr>
                <a:schemeClr val="hlink"/>
              </a:buClr>
              <a:buSzPct val="70000"/>
              <a:defRPr/>
            </a:pPr>
            <a:r>
              <a:rPr lang="zh-CN" altLang="en-US" sz="2400" b="1">
                <a:effectLst>
                  <a:outerShdw blurRad="38100" dist="38100" dir="2700000" algn="tl">
                    <a:srgbClr val="000000"/>
                  </a:outerShdw>
                </a:effectLst>
                <a:latin typeface="Garamond" panose="02020404030301010803" pitchFamily="18" charset="0"/>
                <a:ea typeface="宋体" panose="02010600030101010101" pitchFamily="2" charset="-122"/>
              </a:rPr>
              <a:t>           </a:t>
            </a:r>
            <a:endParaRPr lang="zh-CN" altLang="en-US" sz="2800">
              <a:effectLst>
                <a:outerShdw blurRad="38100" dist="38100" dir="2700000" algn="tl">
                  <a:srgbClr val="000000"/>
                </a:outerShdw>
              </a:effectLst>
              <a:latin typeface="Garamond" panose="02020404030301010803" pitchFamily="18" charset="0"/>
              <a:ea typeface="宋体" panose="02010600030101010101" pitchFamily="2" charset="-122"/>
            </a:endParaRPr>
          </a:p>
        </p:txBody>
      </p:sp>
      <p:pic>
        <p:nvPicPr>
          <p:cNvPr id="65541" name="图片 2"/>
          <p:cNvPicPr>
            <a:picLocks noChangeAspect="1"/>
          </p:cNvPicPr>
          <p:nvPr/>
        </p:nvPicPr>
        <p:blipFill>
          <a:blip r:embed="rId2"/>
          <a:stretch>
            <a:fillRect/>
          </a:stretch>
        </p:blipFill>
        <p:spPr>
          <a:xfrm>
            <a:off x="3287714" y="2276476"/>
            <a:ext cx="6516687" cy="955675"/>
          </a:xfrm>
          <a:prstGeom prst="rect">
            <a:avLst/>
          </a:prstGeom>
          <a:noFill/>
          <a:ln w="9525">
            <a:noFill/>
          </a:ln>
        </p:spPr>
      </p:pic>
      <p:pic>
        <p:nvPicPr>
          <p:cNvPr id="65542" name="图片 3"/>
          <p:cNvPicPr>
            <a:picLocks noChangeAspect="1"/>
          </p:cNvPicPr>
          <p:nvPr/>
        </p:nvPicPr>
        <p:blipFill>
          <a:blip r:embed="rId3"/>
          <a:stretch>
            <a:fillRect/>
          </a:stretch>
        </p:blipFill>
        <p:spPr>
          <a:xfrm>
            <a:off x="4224338" y="3689350"/>
            <a:ext cx="5580062" cy="1009650"/>
          </a:xfrm>
          <a:prstGeom prst="rect">
            <a:avLst/>
          </a:prstGeom>
          <a:noFill/>
          <a:ln w="9525">
            <a:noFill/>
          </a:ln>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0353" name="Picture 4">
            <a:extLst>
              <a:ext uri="{FF2B5EF4-FFF2-40B4-BE49-F238E27FC236}">
                <a16:creationId xmlns:a16="http://schemas.microsoft.com/office/drawing/2014/main" id="{FD1EEF49-E14A-4BCB-9D59-0BA1EDA5E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84" r="17796" b="13043"/>
          <a:stretch>
            <a:fillRect/>
          </a:stretch>
        </p:blipFill>
        <p:spPr bwMode="auto">
          <a:xfrm>
            <a:off x="3733800" y="990600"/>
            <a:ext cx="6934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4" name="Text Box 5">
            <a:extLst>
              <a:ext uri="{FF2B5EF4-FFF2-40B4-BE49-F238E27FC236}">
                <a16:creationId xmlns:a16="http://schemas.microsoft.com/office/drawing/2014/main" id="{AC533951-AA64-427A-A4E0-3DE60A720B3B}"/>
              </a:ext>
            </a:extLst>
          </p:cNvPr>
          <p:cNvSpPr txBox="1">
            <a:spLocks noChangeArrowheads="1"/>
          </p:cNvSpPr>
          <p:nvPr/>
        </p:nvSpPr>
        <p:spPr bwMode="auto">
          <a:xfrm>
            <a:off x="4800600" y="2751139"/>
            <a:ext cx="609600" cy="2746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200" b="1">
                <a:solidFill>
                  <a:srgbClr val="000514"/>
                </a:solidFill>
                <a:latin typeface="Garamond" panose="02020404030301010803" pitchFamily="18" charset="0"/>
                <a:ea typeface="宋体" panose="02010600030101010101" pitchFamily="2" charset="-122"/>
              </a:rPr>
              <a:t>r3,100</a:t>
            </a:r>
          </a:p>
        </p:txBody>
      </p:sp>
      <p:sp>
        <p:nvSpPr>
          <p:cNvPr id="100355" name="Text Box 6">
            <a:extLst>
              <a:ext uri="{FF2B5EF4-FFF2-40B4-BE49-F238E27FC236}">
                <a16:creationId xmlns:a16="http://schemas.microsoft.com/office/drawing/2014/main" id="{8B70EDC0-38D2-4333-8833-80C2398D5FC1}"/>
              </a:ext>
            </a:extLst>
          </p:cNvPr>
          <p:cNvSpPr txBox="1">
            <a:spLocks noChangeArrowheads="1"/>
          </p:cNvSpPr>
          <p:nvPr/>
        </p:nvSpPr>
        <p:spPr bwMode="auto">
          <a:xfrm>
            <a:off x="7315200" y="2751138"/>
            <a:ext cx="533400" cy="3365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600" b="1">
                <a:solidFill>
                  <a:srgbClr val="000514"/>
                </a:solidFill>
                <a:latin typeface="Garamond" panose="02020404030301010803" pitchFamily="18" charset="0"/>
                <a:ea typeface="宋体" panose="02010600030101010101" pitchFamily="2" charset="-122"/>
              </a:rPr>
              <a:t>r1</a:t>
            </a:r>
          </a:p>
        </p:txBody>
      </p:sp>
      <p:sp>
        <p:nvSpPr>
          <p:cNvPr id="100356" name="Text Box 7">
            <a:extLst>
              <a:ext uri="{FF2B5EF4-FFF2-40B4-BE49-F238E27FC236}">
                <a16:creationId xmlns:a16="http://schemas.microsoft.com/office/drawing/2014/main" id="{9A4DCB5D-EF85-4910-A521-BD34570E72D4}"/>
              </a:ext>
            </a:extLst>
          </p:cNvPr>
          <p:cNvSpPr txBox="1">
            <a:spLocks noChangeArrowheads="1"/>
          </p:cNvSpPr>
          <p:nvPr/>
        </p:nvSpPr>
        <p:spPr bwMode="auto">
          <a:xfrm>
            <a:off x="4876800" y="3157538"/>
            <a:ext cx="609600" cy="3365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600" b="1">
                <a:solidFill>
                  <a:srgbClr val="000514"/>
                </a:solidFill>
                <a:latin typeface="Garamond" panose="02020404030301010803" pitchFamily="18" charset="0"/>
                <a:ea typeface="宋体" panose="02010600030101010101" pitchFamily="2" charset="-122"/>
              </a:rPr>
              <a:t>sub</a:t>
            </a:r>
          </a:p>
        </p:txBody>
      </p:sp>
      <p:sp>
        <p:nvSpPr>
          <p:cNvPr id="100357" name="Text Box 8">
            <a:extLst>
              <a:ext uri="{FF2B5EF4-FFF2-40B4-BE49-F238E27FC236}">
                <a16:creationId xmlns:a16="http://schemas.microsoft.com/office/drawing/2014/main" id="{FA23C6A7-0252-4866-A05C-AF1D6387826B}"/>
              </a:ext>
            </a:extLst>
          </p:cNvPr>
          <p:cNvSpPr txBox="1">
            <a:spLocks noChangeArrowheads="1"/>
          </p:cNvSpPr>
          <p:nvPr/>
        </p:nvSpPr>
        <p:spPr bwMode="auto">
          <a:xfrm>
            <a:off x="6400800" y="3157538"/>
            <a:ext cx="762000" cy="3365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600" b="1">
                <a:solidFill>
                  <a:srgbClr val="000514"/>
                </a:solidFill>
                <a:latin typeface="Garamond" panose="02020404030301010803" pitchFamily="18" charset="0"/>
                <a:ea typeface="宋体" panose="02010600030101010101" pitchFamily="2" charset="-122"/>
              </a:rPr>
              <a:t>r1,r5</a:t>
            </a:r>
          </a:p>
        </p:txBody>
      </p:sp>
      <p:sp>
        <p:nvSpPr>
          <p:cNvPr id="100358" name="Text Box 9">
            <a:extLst>
              <a:ext uri="{FF2B5EF4-FFF2-40B4-BE49-F238E27FC236}">
                <a16:creationId xmlns:a16="http://schemas.microsoft.com/office/drawing/2014/main" id="{17E117CF-904B-4BF2-8ED0-EEACF986CCD6}"/>
              </a:ext>
            </a:extLst>
          </p:cNvPr>
          <p:cNvSpPr txBox="1">
            <a:spLocks noChangeArrowheads="1"/>
          </p:cNvSpPr>
          <p:nvPr/>
        </p:nvSpPr>
        <p:spPr bwMode="auto">
          <a:xfrm>
            <a:off x="7239000" y="3563938"/>
            <a:ext cx="762000" cy="3365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600" b="1">
                <a:solidFill>
                  <a:srgbClr val="000514"/>
                </a:solidFill>
                <a:latin typeface="Garamond" panose="02020404030301010803" pitchFamily="18" charset="0"/>
                <a:ea typeface="宋体" panose="02010600030101010101" pitchFamily="2" charset="-122"/>
              </a:rPr>
              <a:t>r7,r1</a:t>
            </a:r>
          </a:p>
        </p:txBody>
      </p:sp>
      <p:sp>
        <p:nvSpPr>
          <p:cNvPr id="100359" name="Text Box 10">
            <a:extLst>
              <a:ext uri="{FF2B5EF4-FFF2-40B4-BE49-F238E27FC236}">
                <a16:creationId xmlns:a16="http://schemas.microsoft.com/office/drawing/2014/main" id="{FE6B310D-5FCC-4D7D-A5F3-689477752E3D}"/>
              </a:ext>
            </a:extLst>
          </p:cNvPr>
          <p:cNvSpPr txBox="1">
            <a:spLocks noChangeArrowheads="1"/>
          </p:cNvSpPr>
          <p:nvPr/>
        </p:nvSpPr>
        <p:spPr bwMode="auto">
          <a:xfrm>
            <a:off x="9753600" y="3563938"/>
            <a:ext cx="609600" cy="3365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600" b="1">
                <a:solidFill>
                  <a:srgbClr val="000514"/>
                </a:solidFill>
                <a:latin typeface="Garamond" panose="02020404030301010803" pitchFamily="18" charset="0"/>
                <a:ea typeface="宋体" panose="02010600030101010101" pitchFamily="2" charset="-122"/>
              </a:rPr>
              <a:t>r6</a:t>
            </a:r>
          </a:p>
        </p:txBody>
      </p:sp>
      <p:sp>
        <p:nvSpPr>
          <p:cNvPr id="100360" name="Text Box 16">
            <a:extLst>
              <a:ext uri="{FF2B5EF4-FFF2-40B4-BE49-F238E27FC236}">
                <a16:creationId xmlns:a16="http://schemas.microsoft.com/office/drawing/2014/main" id="{FFAB7108-9990-4A3D-BAC3-B7F0C9B6E455}"/>
              </a:ext>
            </a:extLst>
          </p:cNvPr>
          <p:cNvSpPr txBox="1">
            <a:spLocks noChangeArrowheads="1"/>
          </p:cNvSpPr>
          <p:nvPr/>
        </p:nvSpPr>
        <p:spPr bwMode="auto">
          <a:xfrm>
            <a:off x="3505200" y="4876800"/>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400" b="1">
                <a:solidFill>
                  <a:srgbClr val="FFFFFF"/>
                </a:solidFill>
                <a:latin typeface="Garamond" panose="02020404030301010803" pitchFamily="18" charset="0"/>
                <a:ea typeface="宋体" panose="02010600030101010101" pitchFamily="2" charset="-122"/>
              </a:rPr>
              <a:t>暂停流水线与数据前推解决</a:t>
            </a:r>
            <a:r>
              <a:rPr lang="en-US" altLang="zh-CN" sz="2400" b="1">
                <a:solidFill>
                  <a:srgbClr val="FFFFFF"/>
                </a:solidFill>
                <a:latin typeface="Garamond" panose="02020404030301010803" pitchFamily="18" charset="0"/>
                <a:ea typeface="宋体" panose="02010600030101010101" pitchFamily="2" charset="-122"/>
              </a:rPr>
              <a:t>Load</a:t>
            </a:r>
            <a:r>
              <a:rPr lang="zh-CN" altLang="en-US" sz="2400" b="1">
                <a:solidFill>
                  <a:srgbClr val="FFFFFF"/>
                </a:solidFill>
                <a:latin typeface="Garamond" panose="02020404030301010803" pitchFamily="18" charset="0"/>
                <a:ea typeface="宋体" panose="02010600030101010101" pitchFamily="2" charset="-122"/>
              </a:rPr>
              <a:t>相关</a:t>
            </a:r>
          </a:p>
        </p:txBody>
      </p:sp>
      <p:sp>
        <p:nvSpPr>
          <p:cNvPr id="100361" name="Text Box 18">
            <a:extLst>
              <a:ext uri="{FF2B5EF4-FFF2-40B4-BE49-F238E27FC236}">
                <a16:creationId xmlns:a16="http://schemas.microsoft.com/office/drawing/2014/main" id="{A913D517-7043-4853-A652-4FB32DFF7A88}"/>
              </a:ext>
            </a:extLst>
          </p:cNvPr>
          <p:cNvSpPr txBox="1">
            <a:spLocks noChangeArrowheads="1"/>
          </p:cNvSpPr>
          <p:nvPr/>
        </p:nvSpPr>
        <p:spPr bwMode="auto">
          <a:xfrm>
            <a:off x="2209800" y="5592763"/>
            <a:ext cx="152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endParaRPr lang="zh-CN" altLang="zh-CN">
              <a:solidFill>
                <a:srgbClr val="66FFFF"/>
              </a:solidFill>
              <a:latin typeface="Garamond" panose="02020404030301010803" pitchFamily="18" charset="0"/>
              <a:ea typeface="宋体" panose="02010600030101010101" pitchFamily="2" charset="-122"/>
            </a:endParaRPr>
          </a:p>
        </p:txBody>
      </p:sp>
      <p:sp>
        <p:nvSpPr>
          <p:cNvPr id="100362" name="Text Box 19">
            <a:extLst>
              <a:ext uri="{FF2B5EF4-FFF2-40B4-BE49-F238E27FC236}">
                <a16:creationId xmlns:a16="http://schemas.microsoft.com/office/drawing/2014/main" id="{EF67252B-9DD4-4D70-89B9-D4459530B031}"/>
              </a:ext>
            </a:extLst>
          </p:cNvPr>
          <p:cNvSpPr txBox="1">
            <a:spLocks noChangeArrowheads="1"/>
          </p:cNvSpPr>
          <p:nvPr/>
        </p:nvSpPr>
        <p:spPr bwMode="auto">
          <a:xfrm>
            <a:off x="1905000" y="2743200"/>
            <a:ext cx="2133600"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FFFF"/>
                </a:solidFill>
                <a:latin typeface="Garamond" panose="02020404030301010803" pitchFamily="18" charset="0"/>
                <a:ea typeface="宋体" panose="02010600030101010101" pitchFamily="2" charset="-122"/>
              </a:rPr>
              <a:t>Load  r1, 100(r3)</a:t>
            </a:r>
          </a:p>
          <a:p>
            <a:pPr fontAlgn="base">
              <a:spcBef>
                <a:spcPct val="50000"/>
              </a:spcBef>
              <a:spcAft>
                <a:spcPct val="0"/>
              </a:spcAft>
            </a:pPr>
            <a:r>
              <a:rPr lang="en-US" altLang="zh-CN" b="1">
                <a:solidFill>
                  <a:srgbClr val="FFFFFF"/>
                </a:solidFill>
                <a:latin typeface="Garamond" panose="02020404030301010803" pitchFamily="18" charset="0"/>
                <a:ea typeface="宋体" panose="02010600030101010101" pitchFamily="2" charset="-122"/>
              </a:rPr>
              <a:t>sub   r4, r1, r5 </a:t>
            </a:r>
          </a:p>
          <a:p>
            <a:pPr fontAlgn="base">
              <a:spcBef>
                <a:spcPct val="50000"/>
              </a:spcBef>
              <a:spcAft>
                <a:spcPct val="0"/>
              </a:spcAft>
            </a:pPr>
            <a:r>
              <a:rPr lang="en-US" altLang="zh-CN" b="1">
                <a:solidFill>
                  <a:srgbClr val="FFFFFF"/>
                </a:solidFill>
                <a:latin typeface="Garamond" panose="02020404030301010803" pitchFamily="18" charset="0"/>
                <a:ea typeface="宋体" panose="02010600030101010101" pitchFamily="2" charset="-122"/>
              </a:rPr>
              <a:t>and  r6, r7, r1</a:t>
            </a:r>
          </a:p>
          <a:p>
            <a:pPr fontAlgn="base">
              <a:spcBef>
                <a:spcPct val="50000"/>
              </a:spcBef>
              <a:spcAft>
                <a:spcPct val="0"/>
              </a:spcAft>
            </a:pPr>
            <a:endParaRPr lang="en-US" altLang="zh-CN" b="1">
              <a:solidFill>
                <a:srgbClr val="FFFFFF"/>
              </a:solidFill>
              <a:latin typeface="Garamond" panose="02020404030301010803" pitchFamily="18" charset="0"/>
              <a:ea typeface="宋体" panose="02010600030101010101" pitchFamily="2" charset="-122"/>
            </a:endParaRPr>
          </a:p>
        </p:txBody>
      </p:sp>
      <p:sp>
        <p:nvSpPr>
          <p:cNvPr id="100363" name="Line 20">
            <a:extLst>
              <a:ext uri="{FF2B5EF4-FFF2-40B4-BE49-F238E27FC236}">
                <a16:creationId xmlns:a16="http://schemas.microsoft.com/office/drawing/2014/main" id="{6FEE110F-AF1C-4D0E-BBC7-E98A24C7840B}"/>
              </a:ext>
            </a:extLst>
          </p:cNvPr>
          <p:cNvSpPr>
            <a:spLocks noChangeShapeType="1"/>
          </p:cNvSpPr>
          <p:nvPr/>
        </p:nvSpPr>
        <p:spPr bwMode="auto">
          <a:xfrm flipH="1" flipV="1">
            <a:off x="2743200" y="3048000"/>
            <a:ext cx="152400" cy="2286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 name="椭圆 14">
            <a:extLst>
              <a:ext uri="{FF2B5EF4-FFF2-40B4-BE49-F238E27FC236}">
                <a16:creationId xmlns:a16="http://schemas.microsoft.com/office/drawing/2014/main" id="{C64770D0-647A-48A0-8AA7-4BB5DC1E1FB8}"/>
              </a:ext>
            </a:extLst>
          </p:cNvPr>
          <p:cNvSpPr/>
          <p:nvPr/>
        </p:nvSpPr>
        <p:spPr>
          <a:xfrm>
            <a:off x="5562600" y="3124200"/>
            <a:ext cx="838200" cy="914400"/>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100365" name="灯片编号占位符 15">
            <a:extLst>
              <a:ext uri="{FF2B5EF4-FFF2-40B4-BE49-F238E27FC236}">
                <a16:creationId xmlns:a16="http://schemas.microsoft.com/office/drawing/2014/main" id="{E68A5250-C798-415D-B74C-3840EFFDD5E3}"/>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A63C701D-E6D7-419B-BC22-C30EDA1F3B26}" type="slidenum">
              <a:rPr lang="en-US" altLang="zh-CN">
                <a:solidFill>
                  <a:srgbClr val="FFFFFF"/>
                </a:solidFill>
                <a:ea typeface="宋体" panose="02010600030101010101" pitchFamily="2" charset="-122"/>
              </a:rPr>
              <a:pPr fontAlgn="base">
                <a:spcBef>
                  <a:spcPct val="0"/>
                </a:spcBef>
                <a:spcAft>
                  <a:spcPct val="0"/>
                </a:spcAft>
              </a:pPr>
              <a:t>430</a:t>
            </a:fld>
            <a:endParaRPr lang="en-US" altLang="zh-CN">
              <a:solidFill>
                <a:srgbClr val="FFFFFF"/>
              </a:solidFill>
              <a:ea typeface="宋体" panose="02010600030101010101" pitchFamily="2" charset="-122"/>
            </a:endParaRPr>
          </a:p>
        </p:txBody>
      </p:sp>
      <p:sp>
        <p:nvSpPr>
          <p:cNvPr id="100366" name="Line 11">
            <a:extLst>
              <a:ext uri="{FF2B5EF4-FFF2-40B4-BE49-F238E27FC236}">
                <a16:creationId xmlns:a16="http://schemas.microsoft.com/office/drawing/2014/main" id="{824A5F55-03AA-4B42-B8BD-0B3EC54D29A7}"/>
              </a:ext>
            </a:extLst>
          </p:cNvPr>
          <p:cNvSpPr>
            <a:spLocks noChangeShapeType="1"/>
          </p:cNvSpPr>
          <p:nvPr/>
        </p:nvSpPr>
        <p:spPr bwMode="auto">
          <a:xfrm flipH="1">
            <a:off x="2814638" y="3505200"/>
            <a:ext cx="157162" cy="793750"/>
          </a:xfrm>
          <a:prstGeom prst="line">
            <a:avLst/>
          </a:prstGeom>
          <a:noFill/>
          <a:ln w="9525">
            <a:solidFill>
              <a:srgbClr val="66FFFF"/>
            </a:solidFill>
            <a:prstDash val="dash"/>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00367" name="Line 12">
            <a:extLst>
              <a:ext uri="{FF2B5EF4-FFF2-40B4-BE49-F238E27FC236}">
                <a16:creationId xmlns:a16="http://schemas.microsoft.com/office/drawing/2014/main" id="{1DBCF27D-7031-405F-8231-ED788A000567}"/>
              </a:ext>
            </a:extLst>
          </p:cNvPr>
          <p:cNvSpPr>
            <a:spLocks noChangeShapeType="1"/>
          </p:cNvSpPr>
          <p:nvPr/>
        </p:nvSpPr>
        <p:spPr bwMode="auto">
          <a:xfrm>
            <a:off x="3276600" y="3429000"/>
            <a:ext cx="457200" cy="838200"/>
          </a:xfrm>
          <a:prstGeom prst="line">
            <a:avLst/>
          </a:prstGeom>
          <a:noFill/>
          <a:ln w="9525">
            <a:solidFill>
              <a:srgbClr val="66FFFF"/>
            </a:solidFill>
            <a:prstDash val="dash"/>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00368" name="Text Box 13">
            <a:extLst>
              <a:ext uri="{FF2B5EF4-FFF2-40B4-BE49-F238E27FC236}">
                <a16:creationId xmlns:a16="http://schemas.microsoft.com/office/drawing/2014/main" id="{791413CC-33DC-440F-B5E0-0DF4D1124302}"/>
              </a:ext>
            </a:extLst>
          </p:cNvPr>
          <p:cNvSpPr txBox="1">
            <a:spLocks noChangeArrowheads="1"/>
          </p:cNvSpPr>
          <p:nvPr/>
        </p:nvSpPr>
        <p:spPr bwMode="auto">
          <a:xfrm>
            <a:off x="2514601" y="4038600"/>
            <a:ext cx="5254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66FFFF"/>
                </a:solidFill>
                <a:latin typeface="Garamond" panose="02020404030301010803" pitchFamily="18" charset="0"/>
                <a:ea typeface="宋体" panose="02010600030101010101" pitchFamily="2" charset="-122"/>
              </a:rPr>
              <a:t>rs1</a:t>
            </a:r>
          </a:p>
        </p:txBody>
      </p:sp>
      <p:sp>
        <p:nvSpPr>
          <p:cNvPr id="100369" name="Text Box 14">
            <a:extLst>
              <a:ext uri="{FF2B5EF4-FFF2-40B4-BE49-F238E27FC236}">
                <a16:creationId xmlns:a16="http://schemas.microsoft.com/office/drawing/2014/main" id="{3D24A4F9-3DD4-4B4B-9479-F03D03FFCB72}"/>
              </a:ext>
            </a:extLst>
          </p:cNvPr>
          <p:cNvSpPr txBox="1">
            <a:spLocks noChangeArrowheads="1"/>
          </p:cNvSpPr>
          <p:nvPr/>
        </p:nvSpPr>
        <p:spPr bwMode="auto">
          <a:xfrm>
            <a:off x="3505201" y="4114800"/>
            <a:ext cx="523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66FFFF"/>
                </a:solidFill>
                <a:latin typeface="Garamond" panose="02020404030301010803" pitchFamily="18" charset="0"/>
                <a:ea typeface="宋体" panose="02010600030101010101" pitchFamily="2" charset="-122"/>
              </a:rPr>
              <a:t>rs2</a:t>
            </a:r>
          </a:p>
        </p:txBody>
      </p:sp>
      <p:sp>
        <p:nvSpPr>
          <p:cNvPr id="100370" name="Line 17">
            <a:extLst>
              <a:ext uri="{FF2B5EF4-FFF2-40B4-BE49-F238E27FC236}">
                <a16:creationId xmlns:a16="http://schemas.microsoft.com/office/drawing/2014/main" id="{40B8441D-DAF4-418E-9436-F323CFFED9F1}"/>
              </a:ext>
            </a:extLst>
          </p:cNvPr>
          <p:cNvSpPr>
            <a:spLocks noChangeShapeType="1"/>
          </p:cNvSpPr>
          <p:nvPr/>
        </p:nvSpPr>
        <p:spPr bwMode="auto">
          <a:xfrm flipV="1">
            <a:off x="2743200" y="2470151"/>
            <a:ext cx="223838" cy="322263"/>
          </a:xfrm>
          <a:prstGeom prst="line">
            <a:avLst/>
          </a:prstGeom>
          <a:noFill/>
          <a:ln w="9525">
            <a:solidFill>
              <a:srgbClr val="66FFFF"/>
            </a:solidFill>
            <a:prstDash val="dash"/>
            <a:round/>
            <a:headEnd type="triangle" w="med" len="me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00371" name="Text Box 18">
            <a:extLst>
              <a:ext uri="{FF2B5EF4-FFF2-40B4-BE49-F238E27FC236}">
                <a16:creationId xmlns:a16="http://schemas.microsoft.com/office/drawing/2014/main" id="{970E6F4F-8266-4113-BAD4-0268EC4879F1}"/>
              </a:ext>
            </a:extLst>
          </p:cNvPr>
          <p:cNvSpPr txBox="1">
            <a:spLocks noChangeArrowheads="1"/>
          </p:cNvSpPr>
          <p:nvPr/>
        </p:nvSpPr>
        <p:spPr bwMode="auto">
          <a:xfrm>
            <a:off x="2895601" y="2209800"/>
            <a:ext cx="5254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66FFFF"/>
                </a:solidFill>
                <a:latin typeface="Garamond" panose="02020404030301010803" pitchFamily="18" charset="0"/>
                <a:ea typeface="宋体" panose="02010600030101010101" pitchFamily="2" charset="-122"/>
              </a:rPr>
              <a:t>rd</a:t>
            </a:r>
          </a:p>
        </p:txBody>
      </p:sp>
      <p:sp>
        <p:nvSpPr>
          <p:cNvPr id="23" name="椭圆 22">
            <a:extLst>
              <a:ext uri="{FF2B5EF4-FFF2-40B4-BE49-F238E27FC236}">
                <a16:creationId xmlns:a16="http://schemas.microsoft.com/office/drawing/2014/main" id="{398FBFAC-0447-41DB-945B-383055C68877}"/>
              </a:ext>
            </a:extLst>
          </p:cNvPr>
          <p:cNvSpPr/>
          <p:nvPr/>
        </p:nvSpPr>
        <p:spPr>
          <a:xfrm>
            <a:off x="1752600" y="3124201"/>
            <a:ext cx="1955800" cy="385763"/>
          </a:xfrm>
          <a:prstGeom prst="ellipse">
            <a:avLst/>
          </a:prstGeom>
          <a:noFill/>
          <a:ln w="31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100373" name="Text Box 7">
            <a:extLst>
              <a:ext uri="{FF2B5EF4-FFF2-40B4-BE49-F238E27FC236}">
                <a16:creationId xmlns:a16="http://schemas.microsoft.com/office/drawing/2014/main" id="{9F92A839-DF0D-4588-81BE-A72B90BF91F7}"/>
              </a:ext>
            </a:extLst>
          </p:cNvPr>
          <p:cNvSpPr txBox="1">
            <a:spLocks noChangeArrowheads="1"/>
          </p:cNvSpPr>
          <p:nvPr/>
        </p:nvSpPr>
        <p:spPr bwMode="auto">
          <a:xfrm>
            <a:off x="7391400" y="3124200"/>
            <a:ext cx="609600" cy="3365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600" b="1">
                <a:solidFill>
                  <a:srgbClr val="000514"/>
                </a:solidFill>
                <a:latin typeface="Garamond" panose="02020404030301010803" pitchFamily="18" charset="0"/>
                <a:ea typeface="宋体" panose="02010600030101010101" pitchFamily="2" charset="-122"/>
              </a:rPr>
              <a:t>sub</a:t>
            </a:r>
          </a:p>
        </p:txBody>
      </p:sp>
      <p:sp>
        <p:nvSpPr>
          <p:cNvPr id="24" name="椭圆 23">
            <a:extLst>
              <a:ext uri="{FF2B5EF4-FFF2-40B4-BE49-F238E27FC236}">
                <a16:creationId xmlns:a16="http://schemas.microsoft.com/office/drawing/2014/main" id="{1F87CECB-41A3-4DC5-A7EE-9D783B7CED34}"/>
              </a:ext>
            </a:extLst>
          </p:cNvPr>
          <p:cNvSpPr/>
          <p:nvPr/>
        </p:nvSpPr>
        <p:spPr>
          <a:xfrm>
            <a:off x="7162800" y="2395538"/>
            <a:ext cx="838200" cy="1185862"/>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cxnSp>
        <p:nvCxnSpPr>
          <p:cNvPr id="3" name="直接箭头连接符 2">
            <a:extLst>
              <a:ext uri="{FF2B5EF4-FFF2-40B4-BE49-F238E27FC236}">
                <a16:creationId xmlns:a16="http://schemas.microsoft.com/office/drawing/2014/main" id="{E095E63E-31D2-4D3D-969A-EA06110AD47C}"/>
              </a:ext>
            </a:extLst>
          </p:cNvPr>
          <p:cNvCxnSpPr/>
          <p:nvPr/>
        </p:nvCxnSpPr>
        <p:spPr>
          <a:xfrm>
            <a:off x="7200900" y="2887663"/>
            <a:ext cx="95250" cy="40481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3" name="Rectangle 2">
            <a:extLst>
              <a:ext uri="{FF2B5EF4-FFF2-40B4-BE49-F238E27FC236}">
                <a16:creationId xmlns:a16="http://schemas.microsoft.com/office/drawing/2014/main" id="{284A72A6-DEA6-42E0-93B5-61EB1C0C6AC6}"/>
              </a:ext>
            </a:extLst>
          </p:cNvPr>
          <p:cNvSpPr>
            <a:spLocks noGrp="1"/>
          </p:cNvSpPr>
          <p:nvPr>
            <p:ph type="ctrTitle" sz="quarter"/>
          </p:nvPr>
        </p:nvSpPr>
        <p:spPr>
          <a:xfrm>
            <a:off x="1922464" y="71439"/>
            <a:ext cx="8201025" cy="1470025"/>
          </a:xfrm>
        </p:spPr>
        <p:txBody>
          <a:bodyPr/>
          <a:lstStyle/>
          <a:p>
            <a:pPr eaLnBrk="1" hangingPunct="1"/>
            <a:r>
              <a:rPr lang="en-US" altLang="zh-CN" sz="4400" noProof="1">
                <a:solidFill>
                  <a:srgbClr val="FFFF00"/>
                </a:solidFill>
                <a:latin typeface="华文新魏" panose="02010800040101010101" pitchFamily="2" charset="-122"/>
                <a:ea typeface="华文新魏" panose="02010800040101010101" pitchFamily="2" charset="-122"/>
              </a:rPr>
              <a:t>3-3</a:t>
            </a:r>
            <a:r>
              <a:rPr lang="zh-CN" altLang="en-US" sz="4800" noProof="1">
                <a:solidFill>
                  <a:srgbClr val="FFFF00"/>
                </a:solidFill>
                <a:latin typeface="华文新魏" panose="02010800040101010101" pitchFamily="2" charset="-122"/>
                <a:ea typeface="华文新魏" panose="02010800040101010101" pitchFamily="2" charset="-122"/>
              </a:rPr>
              <a:t>流水线处理机及其设计</a:t>
            </a:r>
          </a:p>
        </p:txBody>
      </p:sp>
      <p:sp>
        <p:nvSpPr>
          <p:cNvPr id="8194" name="Rectangle 3">
            <a:extLst>
              <a:ext uri="{FF2B5EF4-FFF2-40B4-BE49-F238E27FC236}">
                <a16:creationId xmlns:a16="http://schemas.microsoft.com/office/drawing/2014/main" id="{DB313647-6405-4AE3-B4B7-28423FFB739A}"/>
              </a:ext>
            </a:extLst>
          </p:cNvPr>
          <p:cNvSpPr>
            <a:spLocks noGrp="1"/>
          </p:cNvSpPr>
          <p:nvPr>
            <p:ph type="subTitle" sz="quarter" idx="1"/>
          </p:nvPr>
        </p:nvSpPr>
        <p:spPr>
          <a:xfrm>
            <a:off x="3071813" y="1557338"/>
            <a:ext cx="7232650" cy="4248150"/>
          </a:xfrm>
        </p:spPr>
        <p:txBody>
          <a:bodyPr/>
          <a:lstStyle/>
          <a:p>
            <a:pPr algn="l" eaLnBrk="1" hangingPunct="1">
              <a:lnSpc>
                <a:spcPct val="120000"/>
              </a:lnSpc>
              <a:spcBef>
                <a:spcPct val="0"/>
              </a:spcBef>
            </a:pPr>
            <a:r>
              <a:rPr lang="en-US" altLang="zh-CN" b="1" noProof="1">
                <a:solidFill>
                  <a:srgbClr val="FFCC00"/>
                </a:solidFill>
              </a:rPr>
              <a:t>    3-3.1  </a:t>
            </a:r>
            <a:r>
              <a:rPr lang="zh-CN" altLang="en-US" b="1" noProof="1">
                <a:solidFill>
                  <a:srgbClr val="FFCC00"/>
                </a:solidFill>
              </a:rPr>
              <a:t>结构相关及解决方法</a:t>
            </a:r>
          </a:p>
          <a:p>
            <a:pPr algn="l" eaLnBrk="1" hangingPunct="1">
              <a:lnSpc>
                <a:spcPct val="120000"/>
              </a:lnSpc>
              <a:spcBef>
                <a:spcPct val="0"/>
              </a:spcBef>
            </a:pPr>
            <a:r>
              <a:rPr lang="en-US" altLang="zh-CN" b="1" noProof="1">
                <a:solidFill>
                  <a:srgbClr val="FFC000"/>
                </a:solidFill>
              </a:rPr>
              <a:t>    3-3.2  </a:t>
            </a:r>
            <a:r>
              <a:rPr lang="zh-CN" altLang="en-US" b="1" noProof="1">
                <a:solidFill>
                  <a:srgbClr val="FFC000"/>
                </a:solidFill>
              </a:rPr>
              <a:t>数据相关及解决办法</a:t>
            </a:r>
          </a:p>
          <a:p>
            <a:pPr marL="457200" indent="-457200" algn="l" eaLnBrk="1" hangingPunct="1">
              <a:lnSpc>
                <a:spcPct val="120000"/>
              </a:lnSpc>
              <a:spcBef>
                <a:spcPct val="0"/>
              </a:spcBef>
              <a:buFont typeface="Wingdings" panose="05000000000000000000" charset="0"/>
              <a:buChar char="Ø"/>
            </a:pPr>
            <a:r>
              <a:rPr lang="en-US" altLang="zh-CN" b="1" noProof="1">
                <a:solidFill>
                  <a:srgbClr val="FFFF00"/>
                </a:solidFill>
              </a:rPr>
              <a:t>3-3.3  </a:t>
            </a:r>
            <a:r>
              <a:rPr lang="zh-CN" altLang="en-US" b="1" noProof="1">
                <a:solidFill>
                  <a:srgbClr val="FFFF00"/>
                </a:solidFill>
              </a:rPr>
              <a:t>转移相关及解决方法</a:t>
            </a:r>
            <a:endParaRPr lang="zh-CN" altLang="en-US" b="1" noProof="1">
              <a:solidFill>
                <a:srgbClr val="FFCC00"/>
              </a:solidFill>
            </a:endParaRPr>
          </a:p>
          <a:p>
            <a:pPr algn="l" eaLnBrk="1" hangingPunct="1">
              <a:lnSpc>
                <a:spcPct val="120000"/>
              </a:lnSpc>
              <a:spcBef>
                <a:spcPct val="0"/>
              </a:spcBef>
            </a:pPr>
            <a:endParaRPr lang="zh-CN" altLang="en-US" b="1" noProof="1">
              <a:solidFill>
                <a:srgbClr val="FFCC00"/>
              </a:solidFill>
            </a:endParaRPr>
          </a:p>
          <a:p>
            <a:pPr eaLnBrk="1" hangingPunct="1"/>
            <a:endParaRPr lang="zh-CN" altLang="en-US" noProof="1"/>
          </a:p>
        </p:txBody>
      </p:sp>
      <p:sp>
        <p:nvSpPr>
          <p:cNvPr id="101379" name="Rectangle 4">
            <a:extLst>
              <a:ext uri="{FF2B5EF4-FFF2-40B4-BE49-F238E27FC236}">
                <a16:creationId xmlns:a16="http://schemas.microsoft.com/office/drawing/2014/main" id="{D4ABCCD9-7199-43CF-AAA1-3EB23BFCC3CC}"/>
              </a:ext>
            </a:extLst>
          </p:cNvPr>
          <p:cNvSpPr>
            <a:spLocks noChangeArrowheads="1"/>
          </p:cNvSpPr>
          <p:nvPr/>
        </p:nvSpPr>
        <p:spPr bwMode="auto">
          <a:xfrm>
            <a:off x="2127250" y="5407789"/>
            <a:ext cx="80217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fontAlgn="base">
              <a:spcBef>
                <a:spcPct val="0"/>
              </a:spcBef>
              <a:spcAft>
                <a:spcPct val="0"/>
              </a:spcAft>
            </a:pPr>
            <a:r>
              <a:rPr lang="zh-CN" altLang="en-US" sz="2000" b="1">
                <a:solidFill>
                  <a:srgbClr val="66FF33"/>
                </a:solidFill>
                <a:latin typeface="Arial" panose="020B0604020202020204" pitchFamily="34" charset="0"/>
                <a:ea typeface="宋体" panose="02010600030101010101" pitchFamily="2" charset="-122"/>
              </a:rPr>
              <a:t>这部分内容来源于：李亚民 </a:t>
            </a:r>
            <a:r>
              <a:rPr lang="en-US" altLang="zh-CN" sz="2000" b="1">
                <a:solidFill>
                  <a:srgbClr val="66FF33"/>
                </a:solidFill>
                <a:latin typeface="Arial" panose="020B0604020202020204" pitchFamily="34" charset="0"/>
                <a:ea typeface="宋体" panose="02010600030101010101" pitchFamily="2" charset="-122"/>
              </a:rPr>
              <a:t>.</a:t>
            </a:r>
            <a:r>
              <a:rPr lang="zh-CN" altLang="en-US" sz="2000" b="1">
                <a:solidFill>
                  <a:srgbClr val="66FF33"/>
                </a:solidFill>
                <a:latin typeface="Arial" panose="020B0604020202020204" pitchFamily="34" charset="0"/>
                <a:ea typeface="宋体" panose="02010600030101010101" pitchFamily="2" charset="-122"/>
              </a:rPr>
              <a:t>计算机组成与系统结构 </a:t>
            </a:r>
            <a:r>
              <a:rPr lang="en-US" altLang="zh-CN" sz="2000" b="1">
                <a:solidFill>
                  <a:srgbClr val="66FF33"/>
                </a:solidFill>
                <a:latin typeface="Arial" panose="020B0604020202020204" pitchFamily="34" charset="0"/>
                <a:ea typeface="宋体" panose="02010600030101010101" pitchFamily="2" charset="-122"/>
              </a:rPr>
              <a:t>.</a:t>
            </a:r>
            <a:r>
              <a:rPr lang="zh-CN" altLang="en-US" sz="2000" b="1">
                <a:solidFill>
                  <a:srgbClr val="66FF33"/>
                </a:solidFill>
                <a:latin typeface="Arial" panose="020B0604020202020204" pitchFamily="34" charset="0"/>
                <a:ea typeface="宋体" panose="02010600030101010101" pitchFamily="2" charset="-122"/>
              </a:rPr>
              <a:t>清华大学出版社 </a:t>
            </a:r>
          </a:p>
        </p:txBody>
      </p:sp>
      <p:sp>
        <p:nvSpPr>
          <p:cNvPr id="101380" name="灯片编号占位符 1">
            <a:extLst>
              <a:ext uri="{FF2B5EF4-FFF2-40B4-BE49-F238E27FC236}">
                <a16:creationId xmlns:a16="http://schemas.microsoft.com/office/drawing/2014/main" id="{0F3F5612-9D36-42D6-9EB2-4A43954093F9}"/>
              </a:ext>
            </a:extLst>
          </p:cNvPr>
          <p:cNvSpPr>
            <a:spLocks noGrp="1" noChangeArrowheads="1"/>
          </p:cNvSpPr>
          <p:nvPr>
            <p:ph type="sldNum" sz="quarter" idx="12"/>
          </p:nvPr>
        </p:nvSpPr>
        <p:spPr>
          <a:xfrm>
            <a:off x="8077200" y="62484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fontAlgn="base">
              <a:spcBef>
                <a:spcPct val="0"/>
              </a:spcBef>
              <a:spcAft>
                <a:spcPct val="0"/>
              </a:spcAft>
            </a:pPr>
            <a:fld id="{D422787A-F312-458F-BB2B-07AC25700376}" type="slidenum">
              <a:rPr lang="zh-CN" altLang="en-US" sz="1400">
                <a:solidFill>
                  <a:srgbClr val="FFFFFF"/>
                </a:solidFill>
                <a:latin typeface="Garamond" panose="02020404030301010803" pitchFamily="18" charset="0"/>
                <a:ea typeface="宋体" panose="02010600030101010101" pitchFamily="2" charset="-122"/>
              </a:rPr>
              <a:pPr fontAlgn="base">
                <a:spcBef>
                  <a:spcPct val="0"/>
                </a:spcBef>
                <a:spcAft>
                  <a:spcPct val="0"/>
                </a:spcAft>
              </a:pPr>
              <a:t>431</a:t>
            </a:fld>
            <a:endParaRPr lang="zh-CN" altLang="en-US" sz="1400">
              <a:solidFill>
                <a:srgbClr val="FFFFFF"/>
              </a:solidFill>
              <a:latin typeface="Garamond" panose="02020404030301010803" pitchFamily="18" charset="0"/>
              <a:ea typeface="宋体" panose="02010600030101010101" pitchFamily="2" charset="-122"/>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1" name="Text Box 2">
            <a:extLst>
              <a:ext uri="{FF2B5EF4-FFF2-40B4-BE49-F238E27FC236}">
                <a16:creationId xmlns:a16="http://schemas.microsoft.com/office/drawing/2014/main" id="{FD854D85-7C23-42AE-8621-97548075A582}"/>
              </a:ext>
            </a:extLst>
          </p:cNvPr>
          <p:cNvSpPr txBox="1">
            <a:spLocks noChangeArrowheads="1"/>
          </p:cNvSpPr>
          <p:nvPr/>
        </p:nvSpPr>
        <p:spPr bwMode="auto">
          <a:xfrm>
            <a:off x="2424114" y="333376"/>
            <a:ext cx="61928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sz="3600" b="1">
                <a:solidFill>
                  <a:srgbClr val="FFCC00"/>
                </a:solidFill>
                <a:latin typeface="华文新魏" panose="02010800040101010101" pitchFamily="2" charset="-122"/>
                <a:ea typeface="华文新魏" panose="02010800040101010101" pitchFamily="2" charset="-122"/>
              </a:rPr>
              <a:t>3-3.3</a:t>
            </a:r>
            <a:r>
              <a:rPr lang="en-US" altLang="zh-CN" sz="3600" b="1">
                <a:solidFill>
                  <a:srgbClr val="FFCC00"/>
                </a:solidFill>
                <a:latin typeface="华文新魏" panose="02010800040101010101" pitchFamily="2" charset="-122"/>
                <a:ea typeface="华文新魏" panose="02010800040101010101" pitchFamily="2" charset="-122"/>
              </a:rPr>
              <a:t>  </a:t>
            </a:r>
            <a:r>
              <a:rPr lang="zh-CN" altLang="en-US" sz="3600" b="1">
                <a:solidFill>
                  <a:srgbClr val="FFCC00"/>
                </a:solidFill>
                <a:latin typeface="华文新魏" panose="02010800040101010101" pitchFamily="2" charset="-122"/>
                <a:ea typeface="华文新魏" panose="02010800040101010101" pitchFamily="2" charset="-122"/>
              </a:rPr>
              <a:t>转移相关及解决方法</a:t>
            </a:r>
          </a:p>
        </p:txBody>
      </p:sp>
      <p:sp>
        <p:nvSpPr>
          <p:cNvPr id="102402" name="Text Box 3">
            <a:extLst>
              <a:ext uri="{FF2B5EF4-FFF2-40B4-BE49-F238E27FC236}">
                <a16:creationId xmlns:a16="http://schemas.microsoft.com/office/drawing/2014/main" id="{E926E3E1-004E-4A1C-B131-407AB13AD32D}"/>
              </a:ext>
            </a:extLst>
          </p:cNvPr>
          <p:cNvSpPr txBox="1">
            <a:spLocks noChangeArrowheads="1"/>
          </p:cNvSpPr>
          <p:nvPr/>
        </p:nvSpPr>
        <p:spPr bwMode="auto">
          <a:xfrm>
            <a:off x="1812925" y="1143001"/>
            <a:ext cx="57229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FF"/>
                </a:solidFill>
                <a:latin typeface="Arial" panose="020B0604020202020204" pitchFamily="34" charset="0"/>
                <a:ea typeface="宋体" panose="02010600030101010101" pitchFamily="2" charset="-122"/>
              </a:rPr>
              <a:t>一、转移相关问题</a:t>
            </a:r>
          </a:p>
        </p:txBody>
      </p:sp>
      <p:sp>
        <p:nvSpPr>
          <p:cNvPr id="102403" name="灯片编号占位符 4">
            <a:extLst>
              <a:ext uri="{FF2B5EF4-FFF2-40B4-BE49-F238E27FC236}">
                <a16:creationId xmlns:a16="http://schemas.microsoft.com/office/drawing/2014/main" id="{64C2F522-201C-44F9-A12D-EEAAE0A40631}"/>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534D805E-9B65-490E-93D6-1FD49CA0B7D8}" type="slidenum">
              <a:rPr lang="en-US" altLang="zh-CN">
                <a:solidFill>
                  <a:srgbClr val="FFFFFF"/>
                </a:solidFill>
                <a:ea typeface="宋体" panose="02010600030101010101" pitchFamily="2" charset="-122"/>
              </a:rPr>
              <a:pPr fontAlgn="base">
                <a:spcBef>
                  <a:spcPct val="0"/>
                </a:spcBef>
                <a:spcAft>
                  <a:spcPct val="0"/>
                </a:spcAft>
              </a:pPr>
              <a:t>432</a:t>
            </a:fld>
            <a:endParaRPr lang="en-US" altLang="zh-CN">
              <a:solidFill>
                <a:srgbClr val="FFFFFF"/>
              </a:solidFill>
              <a:ea typeface="宋体" panose="02010600030101010101" pitchFamily="2" charset="-122"/>
            </a:endParaRPr>
          </a:p>
        </p:txBody>
      </p:sp>
      <p:sp>
        <p:nvSpPr>
          <p:cNvPr id="102404" name="Text Box 2">
            <a:extLst>
              <a:ext uri="{FF2B5EF4-FFF2-40B4-BE49-F238E27FC236}">
                <a16:creationId xmlns:a16="http://schemas.microsoft.com/office/drawing/2014/main" id="{BD4ED293-3949-4DBD-834C-F8FBED0F9984}"/>
              </a:ext>
            </a:extLst>
          </p:cNvPr>
          <p:cNvSpPr txBox="1">
            <a:spLocks noChangeArrowheads="1"/>
          </p:cNvSpPr>
          <p:nvPr/>
        </p:nvSpPr>
        <p:spPr bwMode="auto">
          <a:xfrm>
            <a:off x="1863726" y="2124076"/>
            <a:ext cx="87280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FF"/>
                </a:solidFill>
                <a:latin typeface="Arial" panose="020B0604020202020204" pitchFamily="34" charset="0"/>
                <a:ea typeface="宋体" panose="02010600030101010101" pitchFamily="2" charset="-122"/>
              </a:rPr>
              <a:t>二、暂停流水线</a:t>
            </a:r>
            <a:r>
              <a:rPr lang="zh-CN" altLang="en-US" sz="2400" b="1">
                <a:solidFill>
                  <a:srgbClr val="FFFFFF"/>
                </a:solidFill>
                <a:latin typeface="Arial" panose="020B0604020202020204" pitchFamily="34" charset="0"/>
                <a:ea typeface="宋体" panose="02010600030101010101" pitchFamily="2" charset="-122"/>
              </a:rPr>
              <a:t>（</a:t>
            </a:r>
            <a:r>
              <a:rPr lang="zh-CN" altLang="en-US" sz="2400" b="1">
                <a:solidFill>
                  <a:srgbClr val="FFFFCC"/>
                </a:solidFill>
                <a:latin typeface="Arial" panose="020B0604020202020204" pitchFamily="34" charset="0"/>
                <a:ea typeface="宋体" panose="02010600030101010101" pitchFamily="2" charset="-122"/>
              </a:rPr>
              <a:t>条件转移指令暂停流水线等待</a:t>
            </a:r>
            <a:r>
              <a:rPr lang="en-US" altLang="zh-CN" sz="2400" b="1">
                <a:solidFill>
                  <a:srgbClr val="FFFFCC"/>
                </a:solidFill>
                <a:latin typeface="Arial" panose="020B0604020202020204" pitchFamily="34" charset="0"/>
                <a:ea typeface="宋体" panose="02010600030101010101" pitchFamily="2" charset="-122"/>
              </a:rPr>
              <a:t>Z</a:t>
            </a:r>
            <a:r>
              <a:rPr lang="zh-CN" altLang="en-US" sz="2400" b="1">
                <a:solidFill>
                  <a:srgbClr val="FFFFCC"/>
                </a:solidFill>
                <a:latin typeface="Arial" panose="020B0604020202020204" pitchFamily="34" charset="0"/>
                <a:ea typeface="宋体" panose="02010600030101010101" pitchFamily="2" charset="-122"/>
              </a:rPr>
              <a:t>标志</a:t>
            </a:r>
            <a:r>
              <a:rPr lang="zh-CN" altLang="en-US" sz="2400" b="1">
                <a:solidFill>
                  <a:srgbClr val="CCFFFF"/>
                </a:solidFill>
                <a:latin typeface="Arial" panose="020B0604020202020204" pitchFamily="34" charset="0"/>
                <a:ea typeface="宋体" panose="02010600030101010101" pitchFamily="2" charset="-122"/>
              </a:rPr>
              <a:t>）</a:t>
            </a:r>
          </a:p>
        </p:txBody>
      </p:sp>
      <p:sp>
        <p:nvSpPr>
          <p:cNvPr id="102405" name="Text Box 2">
            <a:extLst>
              <a:ext uri="{FF2B5EF4-FFF2-40B4-BE49-F238E27FC236}">
                <a16:creationId xmlns:a16="http://schemas.microsoft.com/office/drawing/2014/main" id="{E15AE4B6-4768-4585-A802-F854E5B1B035}"/>
              </a:ext>
            </a:extLst>
          </p:cNvPr>
          <p:cNvSpPr txBox="1">
            <a:spLocks noChangeArrowheads="1"/>
          </p:cNvSpPr>
          <p:nvPr/>
        </p:nvSpPr>
        <p:spPr bwMode="auto">
          <a:xfrm>
            <a:off x="1912938" y="3225801"/>
            <a:ext cx="72945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FF"/>
                </a:solidFill>
                <a:latin typeface="Arial" panose="020B0604020202020204" pitchFamily="34" charset="0"/>
                <a:ea typeface="宋体" panose="02010600030101010101" pitchFamily="2" charset="-122"/>
              </a:rPr>
              <a:t>三、 假定转移不发生（针对条件转移）</a:t>
            </a:r>
          </a:p>
        </p:txBody>
      </p:sp>
      <p:sp>
        <p:nvSpPr>
          <p:cNvPr id="102406" name="Text Box 2">
            <a:extLst>
              <a:ext uri="{FF2B5EF4-FFF2-40B4-BE49-F238E27FC236}">
                <a16:creationId xmlns:a16="http://schemas.microsoft.com/office/drawing/2014/main" id="{E024BCB4-890D-4272-9E58-E75F6297BCDB}"/>
              </a:ext>
            </a:extLst>
          </p:cNvPr>
          <p:cNvSpPr txBox="1">
            <a:spLocks noChangeArrowheads="1"/>
          </p:cNvSpPr>
          <p:nvPr/>
        </p:nvSpPr>
        <p:spPr bwMode="auto">
          <a:xfrm>
            <a:off x="1903414" y="4302126"/>
            <a:ext cx="31892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FF"/>
                </a:solidFill>
                <a:latin typeface="Arial" panose="020B0604020202020204" pitchFamily="34" charset="0"/>
                <a:ea typeface="宋体" panose="02010600030101010101" pitchFamily="2" charset="-122"/>
              </a:rPr>
              <a:t>四、延迟转移</a:t>
            </a: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25" name="Text Box 2">
            <a:extLst>
              <a:ext uri="{FF2B5EF4-FFF2-40B4-BE49-F238E27FC236}">
                <a16:creationId xmlns:a16="http://schemas.microsoft.com/office/drawing/2014/main" id="{2A3C5D2D-992F-4511-B7EF-B7B92F440705}"/>
              </a:ext>
            </a:extLst>
          </p:cNvPr>
          <p:cNvSpPr txBox="1">
            <a:spLocks noChangeArrowheads="1"/>
          </p:cNvSpPr>
          <p:nvPr/>
        </p:nvSpPr>
        <p:spPr bwMode="auto">
          <a:xfrm>
            <a:off x="2424114" y="333376"/>
            <a:ext cx="61928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sz="3600" b="1">
                <a:solidFill>
                  <a:srgbClr val="FFCC00"/>
                </a:solidFill>
                <a:latin typeface="华文新魏" panose="02010800040101010101" pitchFamily="2" charset="-122"/>
                <a:ea typeface="华文新魏" panose="02010800040101010101" pitchFamily="2" charset="-122"/>
              </a:rPr>
              <a:t>3-3.3</a:t>
            </a:r>
            <a:r>
              <a:rPr lang="en-US" altLang="zh-CN" sz="3600" b="1">
                <a:solidFill>
                  <a:srgbClr val="FFCC00"/>
                </a:solidFill>
                <a:latin typeface="华文新魏" panose="02010800040101010101" pitchFamily="2" charset="-122"/>
                <a:ea typeface="华文新魏" panose="02010800040101010101" pitchFamily="2" charset="-122"/>
              </a:rPr>
              <a:t>  </a:t>
            </a:r>
            <a:r>
              <a:rPr lang="zh-CN" altLang="en-US" sz="3600" b="1">
                <a:solidFill>
                  <a:srgbClr val="FFCC00"/>
                </a:solidFill>
                <a:latin typeface="华文新魏" panose="02010800040101010101" pitchFamily="2" charset="-122"/>
                <a:ea typeface="华文新魏" panose="02010800040101010101" pitchFamily="2" charset="-122"/>
              </a:rPr>
              <a:t>转移相关及解决方法</a:t>
            </a:r>
          </a:p>
        </p:txBody>
      </p:sp>
      <p:sp>
        <p:nvSpPr>
          <p:cNvPr id="103426" name="Text Box 3">
            <a:extLst>
              <a:ext uri="{FF2B5EF4-FFF2-40B4-BE49-F238E27FC236}">
                <a16:creationId xmlns:a16="http://schemas.microsoft.com/office/drawing/2014/main" id="{FC200951-3582-49C3-A9CC-1AE2B54835AF}"/>
              </a:ext>
            </a:extLst>
          </p:cNvPr>
          <p:cNvSpPr txBox="1">
            <a:spLocks noChangeArrowheads="1"/>
          </p:cNvSpPr>
          <p:nvPr/>
        </p:nvSpPr>
        <p:spPr bwMode="auto">
          <a:xfrm>
            <a:off x="1812925" y="1143001"/>
            <a:ext cx="57229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66FF33"/>
                </a:solidFill>
                <a:latin typeface="Arial" panose="020B0604020202020204" pitchFamily="34" charset="0"/>
                <a:ea typeface="宋体" panose="02010600030101010101" pitchFamily="2" charset="-122"/>
              </a:rPr>
              <a:t>一、转移相关问题</a:t>
            </a:r>
          </a:p>
        </p:txBody>
      </p:sp>
      <p:sp>
        <p:nvSpPr>
          <p:cNvPr id="103427" name="Text Box 4">
            <a:extLst>
              <a:ext uri="{FF2B5EF4-FFF2-40B4-BE49-F238E27FC236}">
                <a16:creationId xmlns:a16="http://schemas.microsoft.com/office/drawing/2014/main" id="{5663D6FB-8895-419E-A8B5-AC282C220723}"/>
              </a:ext>
            </a:extLst>
          </p:cNvPr>
          <p:cNvSpPr txBox="1">
            <a:spLocks noChangeArrowheads="1"/>
          </p:cNvSpPr>
          <p:nvPr/>
        </p:nvSpPr>
        <p:spPr bwMode="auto">
          <a:xfrm>
            <a:off x="1939925" y="1862139"/>
            <a:ext cx="8261350" cy="452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转移指令改变程序顺序执行的特性。由于是流水线操作，</a:t>
            </a:r>
            <a:r>
              <a:rPr lang="zh-CN" altLang="en-US" sz="3000" b="1">
                <a:solidFill>
                  <a:srgbClr val="FFCC00"/>
                </a:solidFill>
                <a:latin typeface="Arial" panose="020B0604020202020204" pitchFamily="34" charset="0"/>
                <a:ea typeface="宋体" panose="02010600030101010101" pitchFamily="2" charset="-122"/>
              </a:rPr>
              <a:t>在转移发生之前，</a:t>
            </a:r>
            <a:r>
              <a:rPr lang="zh-CN" altLang="en-US" sz="3000" b="1">
                <a:solidFill>
                  <a:srgbClr val="FFFFCC"/>
                </a:solidFill>
                <a:latin typeface="Arial" panose="020B0604020202020204" pitchFamily="34" charset="0"/>
                <a:ea typeface="宋体" panose="02010600030101010101" pitchFamily="2" charset="-122"/>
              </a:rPr>
              <a:t>若干条转移指令的后续指令已被取到流水线处理机中，此时产生</a:t>
            </a:r>
            <a:r>
              <a:rPr lang="zh-CN" altLang="en-US" sz="3000" b="1">
                <a:solidFill>
                  <a:srgbClr val="FFCC00"/>
                </a:solidFill>
                <a:latin typeface="Arial" panose="020B0604020202020204" pitchFamily="34" charset="0"/>
                <a:ea typeface="宋体" panose="02010600030101010101" pitchFamily="2" charset="-122"/>
              </a:rPr>
              <a:t>转移相关（冒险）</a:t>
            </a:r>
            <a:r>
              <a:rPr lang="zh-CN" altLang="en-US" sz="3000" b="1">
                <a:solidFill>
                  <a:srgbClr val="CCFFFF"/>
                </a:solidFill>
                <a:latin typeface="Arial" panose="020B0604020202020204" pitchFamily="34" charset="0"/>
                <a:ea typeface="宋体" panose="02010600030101010101" pitchFamily="2" charset="-122"/>
              </a:rPr>
              <a:t>问题（branch</a:t>
            </a:r>
            <a:r>
              <a:rPr lang="en-US" altLang="zh-CN" sz="3000" b="1">
                <a:solidFill>
                  <a:srgbClr val="CCFFFF"/>
                </a:solidFill>
                <a:latin typeface="Arial" panose="020B0604020202020204" pitchFamily="34" charset="0"/>
                <a:ea typeface="宋体" panose="02010600030101010101" pitchFamily="2" charset="-122"/>
              </a:rPr>
              <a:t> </a:t>
            </a:r>
            <a:r>
              <a:rPr lang="zh-CN" altLang="en-US" sz="3000" b="1">
                <a:solidFill>
                  <a:srgbClr val="CCFFFF"/>
                </a:solidFill>
                <a:latin typeface="Arial" panose="020B0604020202020204" pitchFamily="34" charset="0"/>
                <a:ea typeface="宋体" panose="02010600030101010101" pitchFamily="2" charset="-122"/>
              </a:rPr>
              <a:t>hazard）</a:t>
            </a:r>
            <a:r>
              <a:rPr lang="en-US" altLang="zh-CN" sz="3000" b="1">
                <a:solidFill>
                  <a:srgbClr val="CCFFFF"/>
                </a:solidFill>
                <a:latin typeface="Arial" panose="020B0604020202020204" pitchFamily="34" charset="0"/>
                <a:ea typeface="宋体" panose="02010600030101010101" pitchFamily="2" charset="-122"/>
              </a:rPr>
              <a:t>，有时也称之为控制相关问题</a:t>
            </a:r>
            <a:r>
              <a:rPr lang="zh-CN" altLang="en-US" sz="3000" b="1">
                <a:solidFill>
                  <a:srgbClr val="CCFFFF"/>
                </a:solidFill>
                <a:latin typeface="Arial" panose="020B0604020202020204" pitchFamily="34" charset="0"/>
                <a:ea typeface="宋体" panose="02010600030101010101" pitchFamily="2" charset="-122"/>
              </a:rPr>
              <a:t>（control</a:t>
            </a:r>
            <a:r>
              <a:rPr lang="en-US" altLang="zh-CN" sz="3000" b="1">
                <a:solidFill>
                  <a:srgbClr val="CCFFFF"/>
                </a:solidFill>
                <a:latin typeface="Arial" panose="020B0604020202020204" pitchFamily="34" charset="0"/>
                <a:ea typeface="宋体" panose="02010600030101010101" pitchFamily="2" charset="-122"/>
              </a:rPr>
              <a:t> </a:t>
            </a:r>
            <a:r>
              <a:rPr lang="zh-CN" altLang="en-US" sz="3000" b="1">
                <a:solidFill>
                  <a:srgbClr val="CCFFFF"/>
                </a:solidFill>
                <a:latin typeface="Arial" panose="020B0604020202020204" pitchFamily="34" charset="0"/>
                <a:ea typeface="宋体" panose="02010600030101010101" pitchFamily="2" charset="-122"/>
              </a:rPr>
              <a:t>hazard）</a:t>
            </a:r>
            <a:r>
              <a:rPr lang="en-US" altLang="zh-CN" sz="3000" b="1">
                <a:solidFill>
                  <a:srgbClr val="CCFFFF"/>
                </a:solidFill>
                <a:latin typeface="Arial" panose="020B0604020202020204" pitchFamily="34" charset="0"/>
                <a:ea typeface="宋体" panose="02010600030101010101" pitchFamily="2" charset="-122"/>
              </a:rPr>
              <a:t>。</a:t>
            </a:r>
          </a:p>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一般来讲，若转移指令从取指令到执行完毕需要</a:t>
            </a:r>
            <a:r>
              <a:rPr lang="en-US" altLang="zh-CN" sz="3000" b="1">
                <a:solidFill>
                  <a:srgbClr val="CCFFFF"/>
                </a:solidFill>
                <a:latin typeface="Arial" panose="020B0604020202020204" pitchFamily="34" charset="0"/>
                <a:ea typeface="宋体" panose="02010600030101010101" pitchFamily="2" charset="-122"/>
              </a:rPr>
              <a:t>n</a:t>
            </a:r>
            <a:r>
              <a:rPr lang="zh-CN" altLang="en-US" sz="3000" b="1">
                <a:solidFill>
                  <a:srgbClr val="CCFFFF"/>
                </a:solidFill>
                <a:latin typeface="Arial" panose="020B0604020202020204" pitchFamily="34" charset="0"/>
                <a:ea typeface="宋体" panose="02010600030101010101" pitchFamily="2" charset="-122"/>
              </a:rPr>
              <a:t>个周期的话，则（</a:t>
            </a:r>
            <a:r>
              <a:rPr lang="en-US" altLang="zh-CN" sz="3000" b="1">
                <a:solidFill>
                  <a:srgbClr val="CCFFFF"/>
                </a:solidFill>
                <a:latin typeface="Arial" panose="020B0604020202020204" pitchFamily="34" charset="0"/>
                <a:ea typeface="宋体" panose="02010600030101010101" pitchFamily="2" charset="-122"/>
              </a:rPr>
              <a:t>n-1</a:t>
            </a:r>
            <a:r>
              <a:rPr lang="zh-CN" altLang="en-US" sz="3000" b="1">
                <a:solidFill>
                  <a:srgbClr val="CCFFFF"/>
                </a:solidFill>
                <a:latin typeface="Arial" panose="020B0604020202020204" pitchFamily="34" charset="0"/>
                <a:ea typeface="宋体" panose="02010600030101010101" pitchFamily="2" charset="-122"/>
              </a:rPr>
              <a:t>）条后续指令将受到影响（图</a:t>
            </a:r>
            <a:r>
              <a:rPr lang="en-US" altLang="zh-CN" sz="3000" b="1">
                <a:solidFill>
                  <a:srgbClr val="CCFFFF"/>
                </a:solidFill>
                <a:latin typeface="Arial" panose="020B0604020202020204" pitchFamily="34" charset="0"/>
                <a:ea typeface="宋体" panose="02010600030101010101" pitchFamily="2" charset="-122"/>
              </a:rPr>
              <a:t>3-3.42</a:t>
            </a:r>
            <a:r>
              <a:rPr lang="zh-CN" altLang="en-US" sz="3000" b="1">
                <a:solidFill>
                  <a:srgbClr val="CCFFFF"/>
                </a:solidFill>
                <a:latin typeface="Arial" panose="020B0604020202020204" pitchFamily="34" charset="0"/>
                <a:ea typeface="宋体" panose="02010600030101010101" pitchFamily="2" charset="-122"/>
              </a:rPr>
              <a:t>）。</a:t>
            </a:r>
          </a:p>
        </p:txBody>
      </p:sp>
      <p:sp>
        <p:nvSpPr>
          <p:cNvPr id="103428" name="灯片编号占位符 4">
            <a:extLst>
              <a:ext uri="{FF2B5EF4-FFF2-40B4-BE49-F238E27FC236}">
                <a16:creationId xmlns:a16="http://schemas.microsoft.com/office/drawing/2014/main" id="{418D5838-14AE-4D42-B28C-ED8ADB11DD99}"/>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26C4747E-FA8F-4597-9C70-ECFB79A1B016}" type="slidenum">
              <a:rPr lang="en-US" altLang="zh-CN">
                <a:solidFill>
                  <a:srgbClr val="FFFFFF"/>
                </a:solidFill>
                <a:ea typeface="宋体" panose="02010600030101010101" pitchFamily="2" charset="-122"/>
              </a:rPr>
              <a:pPr fontAlgn="base">
                <a:spcBef>
                  <a:spcPct val="0"/>
                </a:spcBef>
                <a:spcAft>
                  <a:spcPct val="0"/>
                </a:spcAft>
              </a:pPr>
              <a:t>433</a:t>
            </a:fld>
            <a:endParaRPr lang="en-US" altLang="zh-CN">
              <a:solidFill>
                <a:srgbClr val="FFFFFF"/>
              </a:solidFill>
              <a:ea typeface="宋体" panose="02010600030101010101" pitchFamily="2" charset="-122"/>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4449" name="Picture 2" descr="45">
            <a:extLst>
              <a:ext uri="{FF2B5EF4-FFF2-40B4-BE49-F238E27FC236}">
                <a16:creationId xmlns:a16="http://schemas.microsoft.com/office/drawing/2014/main" id="{9E9B313F-F8D9-4FE3-AB45-C8EBCF617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838201"/>
            <a:ext cx="8915400" cy="533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0" name="Text Box 3">
            <a:extLst>
              <a:ext uri="{FF2B5EF4-FFF2-40B4-BE49-F238E27FC236}">
                <a16:creationId xmlns:a16="http://schemas.microsoft.com/office/drawing/2014/main" id="{7796EC53-BF55-4DBC-81DD-FD4571A81C3E}"/>
              </a:ext>
            </a:extLst>
          </p:cNvPr>
          <p:cNvSpPr txBox="1">
            <a:spLocks noChangeArrowheads="1"/>
          </p:cNvSpPr>
          <p:nvPr/>
        </p:nvSpPr>
        <p:spPr bwMode="auto">
          <a:xfrm>
            <a:off x="3886200" y="304801"/>
            <a:ext cx="4598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图</a:t>
            </a:r>
            <a:r>
              <a:rPr lang="en-US" altLang="zh-CN" sz="2000" b="1">
                <a:solidFill>
                  <a:srgbClr val="CCFFFF"/>
                </a:solidFill>
                <a:latin typeface="Arial" panose="020B0604020202020204" pitchFamily="34" charset="0"/>
                <a:ea typeface="宋体" panose="02010600030101010101" pitchFamily="2" charset="-122"/>
              </a:rPr>
              <a:t>3-3. 42  </a:t>
            </a:r>
            <a:r>
              <a:rPr lang="zh-CN" altLang="en-US" sz="2000" b="1">
                <a:solidFill>
                  <a:srgbClr val="CCFFFF"/>
                </a:solidFill>
                <a:latin typeface="Arial" panose="020B0604020202020204" pitchFamily="34" charset="0"/>
                <a:ea typeface="宋体" panose="02010600030101010101" pitchFamily="2" charset="-122"/>
              </a:rPr>
              <a:t>转移指令造成的延迟周期数</a:t>
            </a:r>
          </a:p>
        </p:txBody>
      </p:sp>
      <p:sp>
        <p:nvSpPr>
          <p:cNvPr id="104451" name="Text Box 4">
            <a:extLst>
              <a:ext uri="{FF2B5EF4-FFF2-40B4-BE49-F238E27FC236}">
                <a16:creationId xmlns:a16="http://schemas.microsoft.com/office/drawing/2014/main" id="{90208498-5838-439A-A1CE-26964F1B1F81}"/>
              </a:ext>
            </a:extLst>
          </p:cNvPr>
          <p:cNvSpPr txBox="1">
            <a:spLocks noChangeArrowheads="1"/>
          </p:cNvSpPr>
          <p:nvPr/>
        </p:nvSpPr>
        <p:spPr bwMode="auto">
          <a:xfrm>
            <a:off x="3124200" y="6324601"/>
            <a:ext cx="457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000" b="1">
                <a:solidFill>
                  <a:srgbClr val="FFFFFF"/>
                </a:solidFill>
                <a:latin typeface="Garamond" panose="02020404030301010803" pitchFamily="18" charset="0"/>
                <a:ea typeface="宋体" panose="02010600030101010101" pitchFamily="2" charset="-122"/>
              </a:rPr>
              <a:t>注意：转移指令不会执行到</a:t>
            </a:r>
            <a:r>
              <a:rPr lang="en-US" altLang="zh-CN" sz="2000" b="1">
                <a:solidFill>
                  <a:srgbClr val="FFFFFF"/>
                </a:solidFill>
                <a:latin typeface="Garamond" panose="02020404030301010803" pitchFamily="18" charset="0"/>
                <a:ea typeface="宋体" panose="02010600030101010101" pitchFamily="2" charset="-122"/>
              </a:rPr>
              <a:t>WB</a:t>
            </a:r>
            <a:r>
              <a:rPr lang="zh-CN" altLang="en-US" sz="2000" b="1">
                <a:solidFill>
                  <a:srgbClr val="FFFFFF"/>
                </a:solidFill>
                <a:latin typeface="Garamond" panose="02020404030301010803" pitchFamily="18" charset="0"/>
                <a:ea typeface="宋体" panose="02010600030101010101" pitchFamily="2" charset="-122"/>
              </a:rPr>
              <a:t>级。</a:t>
            </a:r>
          </a:p>
        </p:txBody>
      </p:sp>
      <p:sp>
        <p:nvSpPr>
          <p:cNvPr id="104452" name="灯片编号占位符 4">
            <a:extLst>
              <a:ext uri="{FF2B5EF4-FFF2-40B4-BE49-F238E27FC236}">
                <a16:creationId xmlns:a16="http://schemas.microsoft.com/office/drawing/2014/main" id="{F88E94F5-D55D-45E5-9693-D7BEB0E7AF85}"/>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B4A1CFE7-DA46-4754-9B81-E5242C75E023}" type="slidenum">
              <a:rPr lang="en-US" altLang="zh-CN">
                <a:solidFill>
                  <a:srgbClr val="FFFFFF"/>
                </a:solidFill>
                <a:ea typeface="宋体" panose="02010600030101010101" pitchFamily="2" charset="-122"/>
              </a:rPr>
              <a:pPr fontAlgn="base">
                <a:spcBef>
                  <a:spcPct val="0"/>
                </a:spcBef>
                <a:spcAft>
                  <a:spcPct val="0"/>
                </a:spcAft>
              </a:pPr>
              <a:t>434</a:t>
            </a:fld>
            <a:endParaRPr lang="en-US" altLang="zh-CN">
              <a:solidFill>
                <a:srgbClr val="FFFFFF"/>
              </a:solidFill>
              <a:ea typeface="宋体" panose="02010600030101010101" pitchFamily="2" charset="-122"/>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473" name="Text Box 2">
            <a:extLst>
              <a:ext uri="{FF2B5EF4-FFF2-40B4-BE49-F238E27FC236}">
                <a16:creationId xmlns:a16="http://schemas.microsoft.com/office/drawing/2014/main" id="{B1037BFB-5C89-4CBC-AFDC-EF161C796A31}"/>
              </a:ext>
            </a:extLst>
          </p:cNvPr>
          <p:cNvSpPr txBox="1">
            <a:spLocks noChangeArrowheads="1"/>
          </p:cNvSpPr>
          <p:nvPr/>
        </p:nvSpPr>
        <p:spPr bwMode="auto">
          <a:xfrm>
            <a:off x="1847850" y="776288"/>
            <a:ext cx="8497888"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一般比较复杂的处理机往往需要</a:t>
            </a:r>
            <a:r>
              <a:rPr lang="en-US" altLang="zh-CN" sz="3000" b="1">
                <a:solidFill>
                  <a:srgbClr val="FFCC00"/>
                </a:solidFill>
                <a:latin typeface="Arial" panose="020B0604020202020204" pitchFamily="34" charset="0"/>
                <a:ea typeface="宋体" panose="02010600030101010101" pitchFamily="2" charset="-122"/>
              </a:rPr>
              <a:t>3</a:t>
            </a:r>
            <a:r>
              <a:rPr lang="zh-CN" altLang="en-US" sz="3000" b="1">
                <a:solidFill>
                  <a:srgbClr val="FFCC00"/>
                </a:solidFill>
                <a:latin typeface="Arial" panose="020B0604020202020204" pitchFamily="34" charset="0"/>
                <a:ea typeface="宋体" panose="02010600030101010101" pitchFamily="2" charset="-122"/>
              </a:rPr>
              <a:t>～</a:t>
            </a:r>
            <a:r>
              <a:rPr lang="en-US" altLang="zh-CN" sz="3000" b="1">
                <a:solidFill>
                  <a:srgbClr val="FFCC00"/>
                </a:solidFill>
                <a:latin typeface="Arial" panose="020B0604020202020204" pitchFamily="34" charset="0"/>
                <a:ea typeface="宋体" panose="02010600030101010101" pitchFamily="2" charset="-122"/>
              </a:rPr>
              <a:t>5</a:t>
            </a:r>
            <a:r>
              <a:rPr lang="zh-CN" altLang="en-US" sz="3000" b="1">
                <a:solidFill>
                  <a:srgbClr val="CCFFFF"/>
                </a:solidFill>
                <a:latin typeface="Arial" panose="020B0604020202020204" pitchFamily="34" charset="0"/>
                <a:ea typeface="宋体" panose="02010600030101010101" pitchFamily="2" charset="-122"/>
              </a:rPr>
              <a:t>个周期才</a:t>
            </a:r>
            <a:r>
              <a:rPr lang="zh-CN" altLang="en-US" sz="2800" b="1">
                <a:solidFill>
                  <a:srgbClr val="CCFFFF"/>
                </a:solidFill>
                <a:latin typeface="Arial" panose="020B0604020202020204" pitchFamily="34" charset="0"/>
                <a:ea typeface="宋体" panose="02010600030101010101" pitchFamily="2" charset="-122"/>
              </a:rPr>
              <a:t>能完成转移指令的执行，受影响的指令至少</a:t>
            </a:r>
            <a:r>
              <a:rPr lang="en-US" altLang="zh-CN" sz="2800" b="1">
                <a:solidFill>
                  <a:srgbClr val="FFFFCC"/>
                </a:solidFill>
                <a:latin typeface="Arial" panose="020B0604020202020204" pitchFamily="34" charset="0"/>
                <a:ea typeface="宋体" panose="02010600030101010101" pitchFamily="2" charset="-122"/>
              </a:rPr>
              <a:t>2</a:t>
            </a:r>
            <a:r>
              <a:rPr lang="zh-CN" altLang="en-US" sz="2800" b="1">
                <a:solidFill>
                  <a:srgbClr val="CCFFFF"/>
                </a:solidFill>
                <a:latin typeface="Arial" panose="020B0604020202020204" pitchFamily="34" charset="0"/>
                <a:ea typeface="宋体" panose="02010600030101010101" pitchFamily="2" charset="-122"/>
              </a:rPr>
              <a:t>条。</a:t>
            </a:r>
          </a:p>
          <a:p>
            <a:pPr fontAlgn="base">
              <a:lnSpc>
                <a:spcPct val="120000"/>
              </a:lnSpc>
              <a:spcBef>
                <a:spcPct val="0"/>
              </a:spcBef>
              <a:spcAft>
                <a:spcPct val="0"/>
              </a:spcAft>
            </a:pPr>
            <a:r>
              <a:rPr lang="zh-CN" altLang="en-US" sz="2800" b="1">
                <a:solidFill>
                  <a:srgbClr val="CCFFFF"/>
                </a:solidFill>
                <a:latin typeface="Arial" panose="020B0604020202020204" pitchFamily="34" charset="0"/>
                <a:ea typeface="宋体" panose="02010600030101010101" pitchFamily="2" charset="-122"/>
              </a:rPr>
              <a:t>      在流水线模型机方案中，已经把转移指令所需的周期数减至最少，总共只需</a:t>
            </a:r>
            <a:r>
              <a:rPr lang="en-US" altLang="zh-CN" sz="2800" b="1">
                <a:solidFill>
                  <a:srgbClr val="FFCC00"/>
                </a:solidFill>
                <a:latin typeface="Arial" panose="020B0604020202020204" pitchFamily="34" charset="0"/>
                <a:ea typeface="宋体" panose="02010600030101010101" pitchFamily="2" charset="-122"/>
              </a:rPr>
              <a:t>2</a:t>
            </a:r>
            <a:r>
              <a:rPr lang="zh-CN" altLang="en-US" sz="2800" b="1">
                <a:solidFill>
                  <a:srgbClr val="CCFFFF"/>
                </a:solidFill>
                <a:latin typeface="Arial" panose="020B0604020202020204" pitchFamily="34" charset="0"/>
                <a:ea typeface="宋体" panose="02010600030101010101" pitchFamily="2" charset="-122"/>
              </a:rPr>
              <a:t>个时钟周期，只有</a:t>
            </a:r>
            <a:r>
              <a:rPr lang="zh-CN" altLang="en-US" sz="2800" b="1">
                <a:solidFill>
                  <a:srgbClr val="FFCC00"/>
                </a:solidFill>
                <a:latin typeface="Arial" panose="020B0604020202020204" pitchFamily="34" charset="0"/>
                <a:ea typeface="宋体" panose="02010600030101010101" pitchFamily="2" charset="-122"/>
              </a:rPr>
              <a:t>一条</a:t>
            </a:r>
            <a:r>
              <a:rPr lang="zh-CN" altLang="en-US" sz="2800" b="1">
                <a:solidFill>
                  <a:srgbClr val="CCFFFF"/>
                </a:solidFill>
                <a:latin typeface="Arial" panose="020B0604020202020204" pitchFamily="34" charset="0"/>
                <a:ea typeface="宋体" panose="02010600030101010101" pitchFamily="2" charset="-122"/>
              </a:rPr>
              <a:t>后续指令受到影响。</a:t>
            </a:r>
          </a:p>
          <a:p>
            <a:pPr fontAlgn="base">
              <a:lnSpc>
                <a:spcPct val="120000"/>
              </a:lnSpc>
              <a:spcBef>
                <a:spcPct val="0"/>
              </a:spcBef>
              <a:spcAft>
                <a:spcPct val="0"/>
              </a:spcAft>
            </a:pPr>
            <a:r>
              <a:rPr lang="zh-CN" altLang="en-US" sz="2800" b="1">
                <a:solidFill>
                  <a:srgbClr val="CCFFFF"/>
                </a:solidFill>
                <a:latin typeface="Arial" panose="020B0604020202020204" pitchFamily="34" charset="0"/>
                <a:ea typeface="宋体" panose="02010600030101010101" pitchFamily="2" charset="-122"/>
              </a:rPr>
              <a:t>      以下介绍模型机处理转移相关问题的</a:t>
            </a:r>
            <a:r>
              <a:rPr lang="en-US" altLang="zh-CN" sz="2800" b="1">
                <a:solidFill>
                  <a:srgbClr val="CCFFFF"/>
                </a:solidFill>
                <a:latin typeface="Arial" panose="020B0604020202020204" pitchFamily="34" charset="0"/>
                <a:ea typeface="宋体" panose="02010600030101010101" pitchFamily="2" charset="-122"/>
              </a:rPr>
              <a:t>3</a:t>
            </a:r>
            <a:r>
              <a:rPr lang="zh-CN" altLang="en-US" sz="2800" b="1">
                <a:solidFill>
                  <a:srgbClr val="CCFFFF"/>
                </a:solidFill>
                <a:latin typeface="Arial" panose="020B0604020202020204" pitchFamily="34" charset="0"/>
                <a:ea typeface="宋体" panose="02010600030101010101" pitchFamily="2" charset="-122"/>
              </a:rPr>
              <a:t>种技术。这</a:t>
            </a:r>
            <a:r>
              <a:rPr lang="en-US" altLang="zh-CN" sz="2800" b="1">
                <a:solidFill>
                  <a:srgbClr val="CCFFFF"/>
                </a:solidFill>
                <a:latin typeface="Arial" panose="020B0604020202020204" pitchFamily="34" charset="0"/>
                <a:ea typeface="宋体" panose="02010600030101010101" pitchFamily="2" charset="-122"/>
              </a:rPr>
              <a:t>3</a:t>
            </a:r>
            <a:r>
              <a:rPr lang="zh-CN" altLang="en-US" sz="2800" b="1">
                <a:solidFill>
                  <a:srgbClr val="CCFFFF"/>
                </a:solidFill>
                <a:latin typeface="Arial" panose="020B0604020202020204" pitchFamily="34" charset="0"/>
                <a:ea typeface="宋体" panose="02010600030101010101" pitchFamily="2" charset="-122"/>
              </a:rPr>
              <a:t>种技术是：</a:t>
            </a:r>
          </a:p>
          <a:p>
            <a:pPr fontAlgn="base">
              <a:lnSpc>
                <a:spcPct val="120000"/>
              </a:lnSpc>
              <a:spcBef>
                <a:spcPct val="0"/>
              </a:spcBef>
              <a:spcAft>
                <a:spcPct val="0"/>
              </a:spcAft>
            </a:pPr>
            <a:r>
              <a:rPr lang="zh-CN" altLang="en-US" sz="2800" b="1">
                <a:solidFill>
                  <a:srgbClr val="CCFFFF"/>
                </a:solidFill>
                <a:latin typeface="Arial" panose="020B0604020202020204" pitchFamily="34" charset="0"/>
                <a:ea typeface="宋体" panose="02010600030101010101" pitchFamily="2" charset="-122"/>
              </a:rPr>
              <a:t>　　（1）</a:t>
            </a:r>
            <a:r>
              <a:rPr lang="en-US" altLang="zh-CN" sz="2800" b="1">
                <a:solidFill>
                  <a:srgbClr val="FFFF00"/>
                </a:solidFill>
                <a:latin typeface="Arial" panose="020B0604020202020204" pitchFamily="34" charset="0"/>
                <a:ea typeface="宋体" panose="02010600030101010101" pitchFamily="2" charset="-122"/>
              </a:rPr>
              <a:t>暂停流水线</a:t>
            </a:r>
          </a:p>
          <a:p>
            <a:pPr fontAlgn="base">
              <a:lnSpc>
                <a:spcPct val="120000"/>
              </a:lnSpc>
              <a:spcBef>
                <a:spcPct val="0"/>
              </a:spcBef>
              <a:spcAft>
                <a:spcPct val="0"/>
              </a:spcAft>
            </a:pPr>
            <a:r>
              <a:rPr lang="zh-CN" altLang="en-US" sz="2800" b="1">
                <a:solidFill>
                  <a:srgbClr val="CCFFFF"/>
                </a:solidFill>
                <a:latin typeface="Arial" panose="020B0604020202020204" pitchFamily="34" charset="0"/>
                <a:ea typeface="宋体" panose="02010600030101010101" pitchFamily="2" charset="-122"/>
              </a:rPr>
              <a:t>　　（2）</a:t>
            </a:r>
            <a:r>
              <a:rPr lang="en-US" altLang="zh-CN" sz="2800" b="1">
                <a:solidFill>
                  <a:srgbClr val="FFFF00"/>
                </a:solidFill>
                <a:latin typeface="Arial" panose="020B0604020202020204" pitchFamily="34" charset="0"/>
                <a:ea typeface="宋体" panose="02010600030101010101" pitchFamily="2" charset="-122"/>
              </a:rPr>
              <a:t>假定转移不发生</a:t>
            </a:r>
            <a:r>
              <a:rPr lang="zh-CN" altLang="en-US" sz="2800" b="1">
                <a:solidFill>
                  <a:srgbClr val="FFFF00"/>
                </a:solidFill>
                <a:latin typeface="Arial" panose="020B0604020202020204" pitchFamily="34" charset="0"/>
                <a:ea typeface="宋体" panose="02010600030101010101" pitchFamily="2" charset="-122"/>
              </a:rPr>
              <a:t>（猜测）</a:t>
            </a:r>
          </a:p>
          <a:p>
            <a:pPr fontAlgn="base">
              <a:lnSpc>
                <a:spcPct val="120000"/>
              </a:lnSpc>
              <a:spcBef>
                <a:spcPct val="0"/>
              </a:spcBef>
              <a:spcAft>
                <a:spcPct val="0"/>
              </a:spcAft>
            </a:pPr>
            <a:r>
              <a:rPr lang="zh-CN" altLang="en-US" sz="2800" b="1">
                <a:solidFill>
                  <a:srgbClr val="CCFFFF"/>
                </a:solidFill>
                <a:latin typeface="Arial" panose="020B0604020202020204" pitchFamily="34" charset="0"/>
                <a:ea typeface="宋体" panose="02010600030101010101" pitchFamily="2" charset="-122"/>
              </a:rPr>
              <a:t>　　（</a:t>
            </a:r>
            <a:r>
              <a:rPr lang="en-US" altLang="zh-CN" sz="2800" b="1">
                <a:solidFill>
                  <a:srgbClr val="CCFFFF"/>
                </a:solidFill>
                <a:latin typeface="Arial" panose="020B0604020202020204" pitchFamily="34" charset="0"/>
                <a:ea typeface="宋体" panose="02010600030101010101" pitchFamily="2" charset="-122"/>
              </a:rPr>
              <a:t>3</a:t>
            </a:r>
            <a:r>
              <a:rPr lang="zh-CN" altLang="en-US" sz="2800" b="1">
                <a:solidFill>
                  <a:srgbClr val="CCFFFF"/>
                </a:solidFill>
                <a:latin typeface="Arial" panose="020B0604020202020204" pitchFamily="34" charset="0"/>
                <a:ea typeface="宋体" panose="02010600030101010101" pitchFamily="2" charset="-122"/>
              </a:rPr>
              <a:t>）</a:t>
            </a:r>
            <a:r>
              <a:rPr lang="zh-CN" altLang="en-US" sz="2800" b="1">
                <a:solidFill>
                  <a:srgbClr val="FFFF00"/>
                </a:solidFill>
                <a:latin typeface="Arial" panose="020B0604020202020204" pitchFamily="34" charset="0"/>
                <a:ea typeface="宋体" panose="02010600030101010101" pitchFamily="2" charset="-122"/>
              </a:rPr>
              <a:t>延迟转移</a:t>
            </a:r>
          </a:p>
        </p:txBody>
      </p:sp>
      <p:sp>
        <p:nvSpPr>
          <p:cNvPr id="105474" name="灯片编号占位符 2">
            <a:extLst>
              <a:ext uri="{FF2B5EF4-FFF2-40B4-BE49-F238E27FC236}">
                <a16:creationId xmlns:a16="http://schemas.microsoft.com/office/drawing/2014/main" id="{A1369022-6464-46A5-A018-0BBCDC6858CD}"/>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BB92E22A-B437-4612-B4C0-5F24E8DFA5AE}" type="slidenum">
              <a:rPr lang="en-US" altLang="zh-CN">
                <a:solidFill>
                  <a:srgbClr val="FFFFFF"/>
                </a:solidFill>
                <a:ea typeface="宋体" panose="02010600030101010101" pitchFamily="2" charset="-122"/>
              </a:rPr>
              <a:pPr fontAlgn="base">
                <a:spcBef>
                  <a:spcPct val="0"/>
                </a:spcBef>
                <a:spcAft>
                  <a:spcPct val="0"/>
                </a:spcAft>
              </a:pPr>
              <a:t>435</a:t>
            </a:fld>
            <a:endParaRPr lang="en-US" altLang="zh-CN">
              <a:solidFill>
                <a:srgbClr val="FFFFFF"/>
              </a:solidFill>
              <a:ea typeface="宋体" panose="02010600030101010101" pitchFamily="2" charset="-122"/>
            </a:endParaRP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497" name="Text Box 2">
            <a:extLst>
              <a:ext uri="{FF2B5EF4-FFF2-40B4-BE49-F238E27FC236}">
                <a16:creationId xmlns:a16="http://schemas.microsoft.com/office/drawing/2014/main" id="{51F3C460-D086-47DA-A098-76E5B4C335DB}"/>
              </a:ext>
            </a:extLst>
          </p:cNvPr>
          <p:cNvSpPr txBox="1">
            <a:spLocks noChangeArrowheads="1"/>
          </p:cNvSpPr>
          <p:nvPr/>
        </p:nvSpPr>
        <p:spPr bwMode="auto">
          <a:xfrm>
            <a:off x="2424114" y="333376"/>
            <a:ext cx="61928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sz="3600" b="1">
                <a:solidFill>
                  <a:srgbClr val="FFCC00"/>
                </a:solidFill>
                <a:latin typeface="华文新魏" panose="02010800040101010101" pitchFamily="2" charset="-122"/>
                <a:ea typeface="华文新魏" panose="02010800040101010101" pitchFamily="2" charset="-122"/>
              </a:rPr>
              <a:t>3-3.3</a:t>
            </a:r>
            <a:r>
              <a:rPr lang="en-US" altLang="zh-CN" sz="3600" b="1">
                <a:solidFill>
                  <a:srgbClr val="FFCC00"/>
                </a:solidFill>
                <a:latin typeface="华文新魏" panose="02010800040101010101" pitchFamily="2" charset="-122"/>
                <a:ea typeface="华文新魏" panose="02010800040101010101" pitchFamily="2" charset="-122"/>
              </a:rPr>
              <a:t>  </a:t>
            </a:r>
            <a:r>
              <a:rPr lang="zh-CN" altLang="en-US" sz="3600" b="1">
                <a:solidFill>
                  <a:srgbClr val="FFCC00"/>
                </a:solidFill>
                <a:latin typeface="华文新魏" panose="02010800040101010101" pitchFamily="2" charset="-122"/>
                <a:ea typeface="华文新魏" panose="02010800040101010101" pitchFamily="2" charset="-122"/>
              </a:rPr>
              <a:t>转移相关及解决方法</a:t>
            </a:r>
          </a:p>
        </p:txBody>
      </p:sp>
      <p:sp>
        <p:nvSpPr>
          <p:cNvPr id="106498" name="Text Box 3">
            <a:extLst>
              <a:ext uri="{FF2B5EF4-FFF2-40B4-BE49-F238E27FC236}">
                <a16:creationId xmlns:a16="http://schemas.microsoft.com/office/drawing/2014/main" id="{F30B1FAD-BD54-4C9F-93C6-82A123E993D5}"/>
              </a:ext>
            </a:extLst>
          </p:cNvPr>
          <p:cNvSpPr txBox="1">
            <a:spLocks noChangeArrowheads="1"/>
          </p:cNvSpPr>
          <p:nvPr/>
        </p:nvSpPr>
        <p:spPr bwMode="auto">
          <a:xfrm>
            <a:off x="1812925" y="1143001"/>
            <a:ext cx="57229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FF"/>
                </a:solidFill>
                <a:latin typeface="Arial" panose="020B0604020202020204" pitchFamily="34" charset="0"/>
                <a:ea typeface="宋体" panose="02010600030101010101" pitchFamily="2" charset="-122"/>
              </a:rPr>
              <a:t>一、转移相关问题</a:t>
            </a:r>
          </a:p>
        </p:txBody>
      </p:sp>
      <p:sp>
        <p:nvSpPr>
          <p:cNvPr id="106499" name="灯片编号占位符 4">
            <a:extLst>
              <a:ext uri="{FF2B5EF4-FFF2-40B4-BE49-F238E27FC236}">
                <a16:creationId xmlns:a16="http://schemas.microsoft.com/office/drawing/2014/main" id="{D1E0C70C-417D-4C3B-A1AF-320BCCB23C5B}"/>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CFFA023D-B549-486E-BD6F-F66397C7EBF4}" type="slidenum">
              <a:rPr lang="en-US" altLang="zh-CN">
                <a:solidFill>
                  <a:srgbClr val="FFFFFF"/>
                </a:solidFill>
                <a:ea typeface="宋体" panose="02010600030101010101" pitchFamily="2" charset="-122"/>
              </a:rPr>
              <a:pPr fontAlgn="base">
                <a:spcBef>
                  <a:spcPct val="0"/>
                </a:spcBef>
                <a:spcAft>
                  <a:spcPct val="0"/>
                </a:spcAft>
              </a:pPr>
              <a:t>436</a:t>
            </a:fld>
            <a:endParaRPr lang="en-US" altLang="zh-CN">
              <a:solidFill>
                <a:srgbClr val="FFFFFF"/>
              </a:solidFill>
              <a:ea typeface="宋体" panose="02010600030101010101" pitchFamily="2" charset="-122"/>
            </a:endParaRPr>
          </a:p>
        </p:txBody>
      </p:sp>
      <p:sp>
        <p:nvSpPr>
          <p:cNvPr id="106500" name="Text Box 2">
            <a:extLst>
              <a:ext uri="{FF2B5EF4-FFF2-40B4-BE49-F238E27FC236}">
                <a16:creationId xmlns:a16="http://schemas.microsoft.com/office/drawing/2014/main" id="{AD0BB1EC-2D32-4BE4-960A-EBA03F72971C}"/>
              </a:ext>
            </a:extLst>
          </p:cNvPr>
          <p:cNvSpPr txBox="1">
            <a:spLocks noChangeArrowheads="1"/>
          </p:cNvSpPr>
          <p:nvPr/>
        </p:nvSpPr>
        <p:spPr bwMode="auto">
          <a:xfrm>
            <a:off x="1863726" y="2124076"/>
            <a:ext cx="87280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66FF33"/>
                </a:solidFill>
                <a:latin typeface="Arial" panose="020B0604020202020204" pitchFamily="34" charset="0"/>
                <a:ea typeface="宋体" panose="02010600030101010101" pitchFamily="2" charset="-122"/>
              </a:rPr>
              <a:t>二、暂停流水线</a:t>
            </a:r>
            <a:r>
              <a:rPr lang="zh-CN" altLang="en-US" sz="2400" b="1">
                <a:solidFill>
                  <a:srgbClr val="66FF33"/>
                </a:solidFill>
                <a:latin typeface="Arial" panose="020B0604020202020204" pitchFamily="34" charset="0"/>
                <a:ea typeface="宋体" panose="02010600030101010101" pitchFamily="2" charset="-122"/>
              </a:rPr>
              <a:t>（条件转移指令暂停流水线等待</a:t>
            </a:r>
            <a:r>
              <a:rPr lang="en-US" altLang="zh-CN" sz="2400" b="1">
                <a:solidFill>
                  <a:srgbClr val="66FF33"/>
                </a:solidFill>
                <a:latin typeface="Arial" panose="020B0604020202020204" pitchFamily="34" charset="0"/>
                <a:ea typeface="宋体" panose="02010600030101010101" pitchFamily="2" charset="-122"/>
              </a:rPr>
              <a:t>Z</a:t>
            </a:r>
            <a:r>
              <a:rPr lang="zh-CN" altLang="en-US" sz="2400" b="1">
                <a:solidFill>
                  <a:srgbClr val="66FF33"/>
                </a:solidFill>
                <a:latin typeface="Arial" panose="020B0604020202020204" pitchFamily="34" charset="0"/>
                <a:ea typeface="宋体" panose="02010600030101010101" pitchFamily="2" charset="-122"/>
              </a:rPr>
              <a:t>标志）</a:t>
            </a:r>
          </a:p>
        </p:txBody>
      </p:sp>
      <p:sp>
        <p:nvSpPr>
          <p:cNvPr id="106501" name="Text Box 2">
            <a:extLst>
              <a:ext uri="{FF2B5EF4-FFF2-40B4-BE49-F238E27FC236}">
                <a16:creationId xmlns:a16="http://schemas.microsoft.com/office/drawing/2014/main" id="{4A30CA13-37B3-41D0-A99F-36422C48277F}"/>
              </a:ext>
            </a:extLst>
          </p:cNvPr>
          <p:cNvSpPr txBox="1">
            <a:spLocks noChangeArrowheads="1"/>
          </p:cNvSpPr>
          <p:nvPr/>
        </p:nvSpPr>
        <p:spPr bwMode="auto">
          <a:xfrm>
            <a:off x="1912938" y="3225801"/>
            <a:ext cx="72945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FF"/>
                </a:solidFill>
                <a:latin typeface="Arial" panose="020B0604020202020204" pitchFamily="34" charset="0"/>
                <a:ea typeface="宋体" panose="02010600030101010101" pitchFamily="2" charset="-122"/>
              </a:rPr>
              <a:t>三、 假定转移不发生（针对条件转移）</a:t>
            </a:r>
          </a:p>
        </p:txBody>
      </p:sp>
      <p:sp>
        <p:nvSpPr>
          <p:cNvPr id="106502" name="Text Box 2">
            <a:extLst>
              <a:ext uri="{FF2B5EF4-FFF2-40B4-BE49-F238E27FC236}">
                <a16:creationId xmlns:a16="http://schemas.microsoft.com/office/drawing/2014/main" id="{28A28F1E-2DC8-4074-AE1A-61C2592D6D3E}"/>
              </a:ext>
            </a:extLst>
          </p:cNvPr>
          <p:cNvSpPr txBox="1">
            <a:spLocks noChangeArrowheads="1"/>
          </p:cNvSpPr>
          <p:nvPr/>
        </p:nvSpPr>
        <p:spPr bwMode="auto">
          <a:xfrm>
            <a:off x="1903414" y="4302126"/>
            <a:ext cx="31892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FF"/>
                </a:solidFill>
                <a:latin typeface="Arial" panose="020B0604020202020204" pitchFamily="34" charset="0"/>
                <a:ea typeface="宋体" panose="02010600030101010101" pitchFamily="2" charset="-122"/>
              </a:rPr>
              <a:t>四、延迟转移</a:t>
            </a: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1" name="Text Box 2">
            <a:extLst>
              <a:ext uri="{FF2B5EF4-FFF2-40B4-BE49-F238E27FC236}">
                <a16:creationId xmlns:a16="http://schemas.microsoft.com/office/drawing/2014/main" id="{678FBBD4-EB7F-4B91-9083-B0EBC0115575}"/>
              </a:ext>
            </a:extLst>
          </p:cNvPr>
          <p:cNvSpPr txBox="1">
            <a:spLocks noChangeArrowheads="1"/>
          </p:cNvSpPr>
          <p:nvPr/>
        </p:nvSpPr>
        <p:spPr bwMode="auto">
          <a:xfrm>
            <a:off x="1939926" y="311151"/>
            <a:ext cx="87280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00"/>
                </a:solidFill>
                <a:latin typeface="Arial" panose="020B0604020202020204" pitchFamily="34" charset="0"/>
                <a:ea typeface="宋体" panose="02010600030101010101" pitchFamily="2" charset="-122"/>
              </a:rPr>
              <a:t>二、暂停流水线</a:t>
            </a:r>
            <a:r>
              <a:rPr lang="zh-CN" altLang="en-US" sz="2400" b="1">
                <a:solidFill>
                  <a:srgbClr val="CCFFFF"/>
                </a:solidFill>
                <a:latin typeface="Arial" panose="020B0604020202020204" pitchFamily="34" charset="0"/>
                <a:ea typeface="宋体" panose="02010600030101010101" pitchFamily="2" charset="-122"/>
              </a:rPr>
              <a:t>（</a:t>
            </a:r>
            <a:r>
              <a:rPr lang="zh-CN" altLang="en-US" sz="2400" b="1">
                <a:solidFill>
                  <a:srgbClr val="FFFFCC"/>
                </a:solidFill>
                <a:latin typeface="Arial" panose="020B0604020202020204" pitchFamily="34" charset="0"/>
                <a:ea typeface="宋体" panose="02010600030101010101" pitchFamily="2" charset="-122"/>
              </a:rPr>
              <a:t>条件转移指令暂停流水线等待</a:t>
            </a:r>
            <a:r>
              <a:rPr lang="en-US" altLang="zh-CN" sz="2400" b="1">
                <a:solidFill>
                  <a:srgbClr val="FFFFCC"/>
                </a:solidFill>
                <a:latin typeface="Arial" panose="020B0604020202020204" pitchFamily="34" charset="0"/>
                <a:ea typeface="宋体" panose="02010600030101010101" pitchFamily="2" charset="-122"/>
              </a:rPr>
              <a:t>Z</a:t>
            </a:r>
            <a:r>
              <a:rPr lang="zh-CN" altLang="en-US" sz="2400" b="1">
                <a:solidFill>
                  <a:srgbClr val="FFFFCC"/>
                </a:solidFill>
                <a:latin typeface="Arial" panose="020B0604020202020204" pitchFamily="34" charset="0"/>
                <a:ea typeface="宋体" panose="02010600030101010101" pitchFamily="2" charset="-122"/>
              </a:rPr>
              <a:t>标志</a:t>
            </a:r>
            <a:r>
              <a:rPr lang="zh-CN" altLang="en-US" sz="2400" b="1">
                <a:solidFill>
                  <a:srgbClr val="CCFFFF"/>
                </a:solidFill>
                <a:latin typeface="Arial" panose="020B0604020202020204" pitchFamily="34" charset="0"/>
                <a:ea typeface="宋体" panose="02010600030101010101" pitchFamily="2" charset="-122"/>
              </a:rPr>
              <a:t>）</a:t>
            </a:r>
          </a:p>
        </p:txBody>
      </p:sp>
      <p:sp>
        <p:nvSpPr>
          <p:cNvPr id="107522" name="Text Box 3">
            <a:extLst>
              <a:ext uri="{FF2B5EF4-FFF2-40B4-BE49-F238E27FC236}">
                <a16:creationId xmlns:a16="http://schemas.microsoft.com/office/drawing/2014/main" id="{19320264-4B10-4C6D-8A63-95364567A0F2}"/>
              </a:ext>
            </a:extLst>
          </p:cNvPr>
          <p:cNvSpPr txBox="1">
            <a:spLocks noChangeArrowheads="1"/>
          </p:cNvSpPr>
          <p:nvPr/>
        </p:nvSpPr>
        <p:spPr bwMode="auto">
          <a:xfrm>
            <a:off x="1524000" y="1066801"/>
            <a:ext cx="9144000" cy="934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2400" b="1">
                <a:solidFill>
                  <a:srgbClr val="CCFFFF"/>
                </a:solidFill>
                <a:latin typeface="Arial" panose="020B0604020202020204" pitchFamily="34" charset="0"/>
                <a:ea typeface="宋体" panose="02010600030101010101" pitchFamily="2" charset="-122"/>
              </a:rPr>
              <a:t>第一种暂停方式：如果</a:t>
            </a:r>
            <a:r>
              <a:rPr lang="zh-CN" altLang="en-US" sz="2400" b="1">
                <a:solidFill>
                  <a:srgbClr val="FFFF00"/>
                </a:solidFill>
                <a:latin typeface="Arial" panose="020B0604020202020204" pitchFamily="34" charset="0"/>
                <a:ea typeface="宋体" panose="02010600030101010101" pitchFamily="2" charset="-122"/>
              </a:rPr>
              <a:t>编译器</a:t>
            </a:r>
            <a:r>
              <a:rPr lang="zh-CN" altLang="en-US" sz="2400" b="1">
                <a:solidFill>
                  <a:srgbClr val="CCFFFF"/>
                </a:solidFill>
                <a:latin typeface="Arial" panose="020B0604020202020204" pitchFamily="34" charset="0"/>
                <a:ea typeface="宋体" panose="02010600030101010101" pitchFamily="2" charset="-122"/>
              </a:rPr>
              <a:t>将</a:t>
            </a:r>
            <a:r>
              <a:rPr lang="en-US" altLang="zh-CN" sz="2400" b="1">
                <a:solidFill>
                  <a:srgbClr val="FFFF00"/>
                </a:solidFill>
                <a:latin typeface="Arial" panose="020B0604020202020204" pitchFamily="34" charset="0"/>
                <a:ea typeface="宋体" panose="02010600030101010101" pitchFamily="2" charset="-122"/>
              </a:rPr>
              <a:t>nop</a:t>
            </a:r>
            <a:r>
              <a:rPr lang="zh-CN" altLang="en-US" sz="2400" b="1">
                <a:solidFill>
                  <a:srgbClr val="FFFF00"/>
                </a:solidFill>
                <a:latin typeface="Arial" panose="020B0604020202020204" pitchFamily="34" charset="0"/>
                <a:ea typeface="宋体" panose="02010600030101010101" pitchFamily="2" charset="-122"/>
              </a:rPr>
              <a:t>指令插入</a:t>
            </a:r>
            <a:r>
              <a:rPr lang="zh-CN" altLang="en-US" sz="2400" b="1">
                <a:solidFill>
                  <a:srgbClr val="CCFFFF"/>
                </a:solidFill>
                <a:latin typeface="Arial" panose="020B0604020202020204" pitchFamily="34" charset="0"/>
                <a:ea typeface="宋体" panose="02010600030101010101" pitchFamily="2" charset="-122"/>
              </a:rPr>
              <a:t>转移指令需要</a:t>
            </a:r>
            <a:r>
              <a:rPr lang="zh-CN" altLang="en-US" sz="2400" b="1">
                <a:solidFill>
                  <a:srgbClr val="FFFF00"/>
                </a:solidFill>
                <a:latin typeface="Arial" panose="020B0604020202020204" pitchFamily="34" charset="0"/>
                <a:ea typeface="宋体" panose="02010600030101010101" pitchFamily="2" charset="-122"/>
              </a:rPr>
              <a:t>停顿</a:t>
            </a:r>
            <a:r>
              <a:rPr lang="zh-CN" altLang="en-US" sz="2400" b="1">
                <a:solidFill>
                  <a:srgbClr val="CCFFFF"/>
                </a:solidFill>
                <a:latin typeface="Arial" panose="020B0604020202020204" pitchFamily="34" charset="0"/>
                <a:ea typeface="宋体" panose="02010600030101010101" pitchFamily="2" charset="-122"/>
              </a:rPr>
              <a:t>的地方，程序就可以正确执行，如下图所示（前面已经讲过）。</a:t>
            </a:r>
          </a:p>
        </p:txBody>
      </p:sp>
      <p:pic>
        <p:nvPicPr>
          <p:cNvPr id="107523" name="Picture 5" descr="24">
            <a:extLst>
              <a:ext uri="{FF2B5EF4-FFF2-40B4-BE49-F238E27FC236}">
                <a16:creationId xmlns:a16="http://schemas.microsoft.com/office/drawing/2014/main" id="{FF6AF698-50DE-40D6-8B60-468CAC775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209800"/>
            <a:ext cx="8915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灯片编号占位符 4">
            <a:extLst>
              <a:ext uri="{FF2B5EF4-FFF2-40B4-BE49-F238E27FC236}">
                <a16:creationId xmlns:a16="http://schemas.microsoft.com/office/drawing/2014/main" id="{F77D3E35-4484-421C-9ECC-03B0D60FA7C4}"/>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C6F198F8-FBB4-4E8D-866E-29FA6F12DA41}" type="slidenum">
              <a:rPr lang="en-US" altLang="zh-CN">
                <a:solidFill>
                  <a:srgbClr val="FFFFFF"/>
                </a:solidFill>
                <a:ea typeface="宋体" panose="02010600030101010101" pitchFamily="2" charset="-122"/>
              </a:rPr>
              <a:pPr fontAlgn="base">
                <a:spcBef>
                  <a:spcPct val="0"/>
                </a:spcBef>
                <a:spcAft>
                  <a:spcPct val="0"/>
                </a:spcAft>
              </a:pPr>
              <a:t>437</a:t>
            </a:fld>
            <a:endParaRPr lang="en-US" altLang="zh-CN">
              <a:solidFill>
                <a:srgbClr val="FFFFFF"/>
              </a:solidFill>
              <a:ea typeface="宋体" panose="02010600030101010101" pitchFamily="2" charset="-122"/>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3" name="Text Box 3">
            <a:extLst>
              <a:ext uri="{FF2B5EF4-FFF2-40B4-BE49-F238E27FC236}">
                <a16:creationId xmlns:a16="http://schemas.microsoft.com/office/drawing/2014/main" id="{1718F34A-085D-4AAE-A5D4-738DE2064D52}"/>
              </a:ext>
            </a:extLst>
          </p:cNvPr>
          <p:cNvSpPr txBox="1">
            <a:spLocks noChangeArrowheads="1"/>
          </p:cNvSpPr>
          <p:nvPr/>
        </p:nvSpPr>
        <p:spPr bwMode="auto">
          <a:xfrm>
            <a:off x="1828800" y="4495801"/>
            <a:ext cx="8839200" cy="1863725"/>
          </a:xfrm>
          <a:prstGeom prst="rect">
            <a:avLst/>
          </a:prstGeom>
          <a:noFill/>
          <a:ln w="9525">
            <a:noFill/>
            <a:miter lim="800000"/>
          </a:ln>
          <a:effectLst/>
        </p:spPr>
        <p:txBody>
          <a:bodyPr>
            <a:spAutoFit/>
          </a:bodyPr>
          <a:lstStyle/>
          <a:p>
            <a:pPr fontAlgn="base">
              <a:lnSpc>
                <a:spcPct val="120000"/>
              </a:lnSpc>
              <a:spcBef>
                <a:spcPct val="0"/>
              </a:spcBef>
              <a:spcAft>
                <a:spcPct val="0"/>
              </a:spcAft>
              <a:defRPr/>
            </a:pPr>
            <a:r>
              <a:rPr lang="zh-CN" altLang="en-US" sz="2400" b="1" dirty="0">
                <a:solidFill>
                  <a:srgbClr val="CCFFFF"/>
                </a:solidFill>
                <a:effectLst>
                  <a:outerShdw blurRad="38100" dist="38100" dir="2700000" algn="tl">
                    <a:srgbClr val="000000"/>
                  </a:outerShdw>
                </a:effectLst>
                <a:latin typeface="Arial" panose="020B0604020202020204" pitchFamily="34" charset="0"/>
                <a:ea typeface="宋体" panose="02010600030101010101" pitchFamily="2" charset="-122"/>
              </a:rPr>
              <a:t>　　</a:t>
            </a:r>
            <a:r>
              <a:rPr lang="zh-CN" altLang="en-US" sz="2400" b="1" dirty="0">
                <a:solidFill>
                  <a:srgbClr val="FFFFFF"/>
                </a:solidFill>
                <a:latin typeface="Arial" panose="020B0604020202020204" pitchFamily="34" charset="0"/>
                <a:ea typeface="宋体" panose="02010600030101010101" pitchFamily="2" charset="-122"/>
              </a:rPr>
              <a:t>转移指令包括</a:t>
            </a:r>
            <a:r>
              <a:rPr lang="zh-CN" altLang="en-US" sz="2400" b="1" dirty="0">
                <a:solidFill>
                  <a:srgbClr val="FFCC00"/>
                </a:solidFill>
                <a:latin typeface="Arial" panose="020B0604020202020204" pitchFamily="34" charset="0"/>
                <a:ea typeface="宋体" panose="02010600030101010101" pitchFamily="2" charset="-122"/>
              </a:rPr>
              <a:t>条件转移</a:t>
            </a:r>
            <a:r>
              <a:rPr lang="zh-CN" altLang="en-US" sz="2400" b="1" dirty="0">
                <a:solidFill>
                  <a:srgbClr val="FFFFFF"/>
                </a:solidFill>
                <a:latin typeface="Arial" panose="020B0604020202020204" pitchFamily="34" charset="0"/>
                <a:ea typeface="宋体" panose="02010600030101010101" pitchFamily="2" charset="-122"/>
              </a:rPr>
              <a:t>和</a:t>
            </a:r>
            <a:r>
              <a:rPr lang="zh-CN" altLang="en-US" sz="2400" b="1" dirty="0">
                <a:solidFill>
                  <a:srgbClr val="FFFF00"/>
                </a:solidFill>
                <a:latin typeface="Arial" panose="020B0604020202020204" pitchFamily="34" charset="0"/>
                <a:ea typeface="宋体" panose="02010600030101010101" pitchFamily="2" charset="-122"/>
              </a:rPr>
              <a:t>无条件转移</a:t>
            </a:r>
            <a:r>
              <a:rPr lang="zh-CN" altLang="en-US" sz="2400" b="1" dirty="0">
                <a:solidFill>
                  <a:srgbClr val="FFFFFF"/>
                </a:solidFill>
                <a:latin typeface="Arial" panose="020B0604020202020204" pitchFamily="34" charset="0"/>
                <a:ea typeface="宋体" panose="02010600030101010101" pitchFamily="2" charset="-122"/>
              </a:rPr>
              <a:t>两种类型。</a:t>
            </a:r>
          </a:p>
          <a:p>
            <a:pPr fontAlgn="base">
              <a:lnSpc>
                <a:spcPct val="120000"/>
              </a:lnSpc>
              <a:spcBef>
                <a:spcPct val="0"/>
              </a:spcBef>
              <a:spcAft>
                <a:spcPct val="0"/>
              </a:spcAft>
              <a:defRPr/>
            </a:pPr>
            <a:r>
              <a:rPr lang="en-US" altLang="zh-CN" sz="2400" b="1" dirty="0">
                <a:solidFill>
                  <a:srgbClr val="FFFFFF"/>
                </a:solidFill>
                <a:latin typeface="Arial" panose="020B0604020202020204" pitchFamily="34" charset="0"/>
                <a:ea typeface="宋体" panose="02010600030101010101" pitchFamily="2" charset="-122"/>
              </a:rPr>
              <a:t>1</a:t>
            </a:r>
            <a:r>
              <a:rPr lang="zh-CN" altLang="en-US" sz="2400" b="1" dirty="0">
                <a:solidFill>
                  <a:srgbClr val="FFFFFF"/>
                </a:solidFill>
                <a:latin typeface="Arial" panose="020B0604020202020204" pitchFamily="34" charset="0"/>
                <a:ea typeface="宋体" panose="02010600030101010101" pitchFamily="2" charset="-122"/>
              </a:rPr>
              <a:t>、首先考虑</a:t>
            </a:r>
            <a:r>
              <a:rPr lang="zh-CN" altLang="en-US" sz="2400" b="1" dirty="0">
                <a:solidFill>
                  <a:srgbClr val="FFFF00"/>
                </a:solidFill>
                <a:latin typeface="Arial" panose="020B0604020202020204" pitchFamily="34" charset="0"/>
                <a:ea typeface="宋体" panose="02010600030101010101" pitchFamily="2" charset="-122"/>
              </a:rPr>
              <a:t>无条件转移指令</a:t>
            </a:r>
            <a:r>
              <a:rPr lang="zh-CN" altLang="en-US" sz="2400" b="1" dirty="0">
                <a:solidFill>
                  <a:srgbClr val="FFFFFF"/>
                </a:solidFill>
                <a:latin typeface="Arial" panose="020B0604020202020204" pitchFamily="34" charset="0"/>
                <a:ea typeface="宋体" panose="02010600030101010101" pitchFamily="2" charset="-122"/>
              </a:rPr>
              <a:t>。无条件转移指令需要</a:t>
            </a:r>
            <a:r>
              <a:rPr lang="zh-CN" altLang="en-US" sz="2400" b="1" dirty="0">
                <a:solidFill>
                  <a:srgbClr val="FFFF00"/>
                </a:solidFill>
                <a:latin typeface="Arial" panose="020B0604020202020204" pitchFamily="34" charset="0"/>
                <a:ea typeface="宋体" panose="02010600030101010101" pitchFamily="2" charset="-122"/>
              </a:rPr>
              <a:t>终止其后的一条的指令的执行</a:t>
            </a:r>
            <a:r>
              <a:rPr lang="zh-CN" altLang="en-US" sz="2400" b="1" dirty="0">
                <a:solidFill>
                  <a:srgbClr val="FFFFFF"/>
                </a:solidFill>
                <a:latin typeface="Arial" panose="020B0604020202020204" pitchFamily="34" charset="0"/>
                <a:ea typeface="宋体" panose="02010600030101010101" pitchFamily="2" charset="-122"/>
              </a:rPr>
              <a:t>。怎么实现？</a:t>
            </a:r>
          </a:p>
          <a:p>
            <a:pPr fontAlgn="base">
              <a:lnSpc>
                <a:spcPct val="120000"/>
              </a:lnSpc>
              <a:spcBef>
                <a:spcPct val="0"/>
              </a:spcBef>
              <a:spcAft>
                <a:spcPct val="0"/>
              </a:spcAft>
              <a:defRPr/>
            </a:pPr>
            <a:r>
              <a:rPr lang="zh-CN" altLang="en-US" sz="2400" dirty="0">
                <a:solidFill>
                  <a:srgbClr val="FFFFFF"/>
                </a:solidFill>
                <a:effectLst>
                  <a:outerShdw blurRad="38100" dist="38100" dir="2700000" algn="tl">
                    <a:srgbClr val="000000"/>
                  </a:outerShdw>
                </a:effectLst>
                <a:latin typeface="Arial" panose="020B0604020202020204" pitchFamily="34" charset="0"/>
                <a:ea typeface="宋体" panose="02010600030101010101" pitchFamily="2" charset="-122"/>
              </a:rPr>
              <a:t>      </a:t>
            </a:r>
          </a:p>
        </p:txBody>
      </p:sp>
      <p:sp>
        <p:nvSpPr>
          <p:cNvPr id="108546" name="Text Box 9">
            <a:extLst>
              <a:ext uri="{FF2B5EF4-FFF2-40B4-BE49-F238E27FC236}">
                <a16:creationId xmlns:a16="http://schemas.microsoft.com/office/drawing/2014/main" id="{5AF7E5B4-CC16-44D4-9563-B71EBAA8A6B0}"/>
              </a:ext>
            </a:extLst>
          </p:cNvPr>
          <p:cNvSpPr txBox="1">
            <a:spLocks noChangeArrowheads="1"/>
          </p:cNvSpPr>
          <p:nvPr/>
        </p:nvSpPr>
        <p:spPr bwMode="auto">
          <a:xfrm>
            <a:off x="1905000" y="838201"/>
            <a:ext cx="8534400"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400" b="1">
                <a:solidFill>
                  <a:srgbClr val="FFFFFF"/>
                </a:solidFill>
                <a:latin typeface="Garamond" panose="02020404030301010803" pitchFamily="18" charset="0"/>
                <a:ea typeface="宋体" panose="02010600030101010101" pitchFamily="2" charset="-122"/>
              </a:rPr>
              <a:t>第二种暂停方法：如果</a:t>
            </a:r>
            <a:r>
              <a:rPr lang="zh-CN" altLang="en-US" sz="2400" b="1">
                <a:solidFill>
                  <a:srgbClr val="FFCC00"/>
                </a:solidFill>
                <a:latin typeface="Garamond" panose="02020404030301010803" pitchFamily="18" charset="0"/>
                <a:ea typeface="宋体" panose="02010600030101010101" pitchFamily="2" charset="-122"/>
              </a:rPr>
              <a:t>不用编译器插入</a:t>
            </a:r>
            <a:r>
              <a:rPr lang="en-US" altLang="zh-CN" sz="2400" b="1">
                <a:solidFill>
                  <a:srgbClr val="FFCC00"/>
                </a:solidFill>
                <a:latin typeface="Garamond" panose="02020404030301010803" pitchFamily="18" charset="0"/>
                <a:ea typeface="宋体" panose="02010600030101010101" pitchFamily="2" charset="-122"/>
              </a:rPr>
              <a:t>nop</a:t>
            </a:r>
            <a:r>
              <a:rPr lang="zh-CN" altLang="en-US" sz="2400" b="1">
                <a:solidFill>
                  <a:srgbClr val="FFCC00"/>
                </a:solidFill>
                <a:latin typeface="Garamond" panose="02020404030301010803" pitchFamily="18" charset="0"/>
                <a:ea typeface="宋体" panose="02010600030101010101" pitchFamily="2" charset="-122"/>
              </a:rPr>
              <a:t>指令</a:t>
            </a:r>
            <a:r>
              <a:rPr lang="zh-CN" altLang="en-US" sz="2400" b="1">
                <a:solidFill>
                  <a:srgbClr val="FFFFFF"/>
                </a:solidFill>
                <a:latin typeface="Garamond" panose="02020404030301010803" pitchFamily="18" charset="0"/>
                <a:ea typeface="宋体" panose="02010600030101010101" pitchFamily="2" charset="-122"/>
              </a:rPr>
              <a:t>，</a:t>
            </a:r>
            <a:r>
              <a:rPr lang="zh-CN" altLang="en-US" sz="2400" b="1">
                <a:solidFill>
                  <a:srgbClr val="66FF33"/>
                </a:solidFill>
                <a:latin typeface="Garamond" panose="02020404030301010803" pitchFamily="18" charset="0"/>
                <a:ea typeface="宋体" panose="02010600030101010101" pitchFamily="2" charset="-122"/>
              </a:rPr>
              <a:t>硬件</a:t>
            </a:r>
            <a:r>
              <a:rPr lang="zh-CN" altLang="en-US" sz="2400" b="1">
                <a:solidFill>
                  <a:srgbClr val="FFFFFF"/>
                </a:solidFill>
                <a:latin typeface="Garamond" panose="02020404030301010803" pitchFamily="18" charset="0"/>
                <a:ea typeface="宋体" panose="02010600030101010101" pitchFamily="2" charset="-122"/>
              </a:rPr>
              <a:t>怎么保证转移指令在流水线正确执行？首要问题是流水线上会</a:t>
            </a:r>
            <a:r>
              <a:rPr lang="zh-CN" altLang="en-US" sz="2400" b="1">
                <a:solidFill>
                  <a:srgbClr val="FFFF00"/>
                </a:solidFill>
                <a:latin typeface="Garamond" panose="02020404030301010803" pitchFamily="18" charset="0"/>
                <a:ea typeface="宋体" panose="02010600030101010101" pitchFamily="2" charset="-122"/>
              </a:rPr>
              <a:t>有转移指令后续的一条指令进入流水线</a:t>
            </a:r>
            <a:r>
              <a:rPr lang="zh-CN" altLang="en-US" sz="2400" b="1">
                <a:solidFill>
                  <a:srgbClr val="FFFFFF"/>
                </a:solidFill>
                <a:latin typeface="Garamond" panose="02020404030301010803" pitchFamily="18" charset="0"/>
                <a:ea typeface="宋体" panose="02010600030101010101" pitchFamily="2" charset="-122"/>
              </a:rPr>
              <a:t>，怎么处理？</a:t>
            </a:r>
          </a:p>
        </p:txBody>
      </p:sp>
      <p:pic>
        <p:nvPicPr>
          <p:cNvPr id="108547" name="Picture 6" descr="46">
            <a:extLst>
              <a:ext uri="{FF2B5EF4-FFF2-40B4-BE49-F238E27FC236}">
                <a16:creationId xmlns:a16="http://schemas.microsoft.com/office/drawing/2014/main" id="{25164DEF-2317-4FEE-9FD8-F31307B14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209800"/>
            <a:ext cx="7162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8" name="灯片编号占位符 4">
            <a:extLst>
              <a:ext uri="{FF2B5EF4-FFF2-40B4-BE49-F238E27FC236}">
                <a16:creationId xmlns:a16="http://schemas.microsoft.com/office/drawing/2014/main" id="{D646D167-9E91-4FD0-A3C2-250B7F1DD0CE}"/>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2A661FDB-0D0E-4646-903C-61EB152C67F8}" type="slidenum">
              <a:rPr lang="en-US" altLang="zh-CN">
                <a:solidFill>
                  <a:srgbClr val="FFFFFF"/>
                </a:solidFill>
                <a:ea typeface="宋体" panose="02010600030101010101" pitchFamily="2" charset="-122"/>
              </a:rPr>
              <a:pPr fontAlgn="base">
                <a:spcBef>
                  <a:spcPct val="0"/>
                </a:spcBef>
                <a:spcAft>
                  <a:spcPct val="0"/>
                </a:spcAft>
              </a:pPr>
              <a:t>438</a:t>
            </a:fld>
            <a:endParaRPr lang="en-US" altLang="zh-CN">
              <a:solidFill>
                <a:srgbClr val="FFFFFF"/>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ldLvl="0" animBg="1"/>
    </p:bldLst>
  </p:timing>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569" name="Text Box 4">
            <a:extLst>
              <a:ext uri="{FF2B5EF4-FFF2-40B4-BE49-F238E27FC236}">
                <a16:creationId xmlns:a16="http://schemas.microsoft.com/office/drawing/2014/main" id="{69E14262-BD37-429D-9BF4-9175A74312A0}"/>
              </a:ext>
            </a:extLst>
          </p:cNvPr>
          <p:cNvSpPr txBox="1">
            <a:spLocks noChangeArrowheads="1"/>
          </p:cNvSpPr>
          <p:nvPr/>
        </p:nvSpPr>
        <p:spPr bwMode="auto">
          <a:xfrm>
            <a:off x="2057400" y="76200"/>
            <a:ext cx="7696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pt-BR" sz="2400" b="1">
                <a:solidFill>
                  <a:srgbClr val="FFFFFF"/>
                </a:solidFill>
                <a:latin typeface="Garamond" panose="02020404030301010803" pitchFamily="18" charset="0"/>
                <a:ea typeface="宋体" panose="02010600030101010101" pitchFamily="2" charset="-122"/>
              </a:rPr>
              <a:t>如：   </a:t>
            </a:r>
            <a:r>
              <a:rPr lang="zh-CN" altLang="pt-BR" sz="2400" b="1">
                <a:solidFill>
                  <a:srgbClr val="FF00FF"/>
                </a:solidFill>
                <a:latin typeface="Garamond" panose="02020404030301010803" pitchFamily="18" charset="0"/>
                <a:ea typeface="宋体" panose="02010600030101010101" pitchFamily="2" charset="-122"/>
              </a:rPr>
              <a:t> </a:t>
            </a:r>
            <a:r>
              <a:rPr lang="zh-CN" altLang="pt-BR" sz="2400" b="1">
                <a:solidFill>
                  <a:srgbClr val="FFCC00"/>
                </a:solidFill>
                <a:latin typeface="Garamond" panose="02020404030301010803" pitchFamily="18" charset="0"/>
                <a:ea typeface="宋体" panose="02010600030101010101" pitchFamily="2" charset="-122"/>
              </a:rPr>
              <a:t>  </a:t>
            </a:r>
            <a:r>
              <a:rPr lang="pt-BR" altLang="zh-CN" sz="2400" b="1">
                <a:solidFill>
                  <a:srgbClr val="FFCC00"/>
                </a:solidFill>
                <a:latin typeface="Garamond" panose="02020404030301010803" pitchFamily="18" charset="0"/>
                <a:ea typeface="宋体" panose="02010600030101010101" pitchFamily="2" charset="-122"/>
              </a:rPr>
              <a:t>99</a:t>
            </a:r>
            <a:r>
              <a:rPr lang="pt-BR" altLang="zh-CN" sz="2400" b="1">
                <a:solidFill>
                  <a:srgbClr val="FFFFFF"/>
                </a:solidFill>
                <a:latin typeface="Garamond" panose="02020404030301010803" pitchFamily="18" charset="0"/>
                <a:ea typeface="宋体" panose="02010600030101010101" pitchFamily="2" charset="-122"/>
              </a:rPr>
              <a:t>   branch </a:t>
            </a:r>
            <a:r>
              <a:rPr lang="en-US" altLang="pt-BR" sz="2400" b="1">
                <a:solidFill>
                  <a:srgbClr val="FFFFFF"/>
                </a:solidFill>
                <a:latin typeface="Garamond" panose="02020404030301010803" pitchFamily="18" charset="0"/>
                <a:ea typeface="宋体" panose="02010600030101010101" pitchFamily="2" charset="-122"/>
              </a:rPr>
              <a:t>2</a:t>
            </a:r>
            <a:r>
              <a:rPr lang="pt-BR" altLang="zh-CN" sz="2400" b="1">
                <a:solidFill>
                  <a:srgbClr val="FFFFFF"/>
                </a:solidFill>
                <a:latin typeface="Garamond" panose="02020404030301010803" pitchFamily="18" charset="0"/>
                <a:ea typeface="宋体" panose="02010600030101010101" pitchFamily="2" charset="-122"/>
              </a:rPr>
              <a:t>00;</a:t>
            </a:r>
          </a:p>
          <a:p>
            <a:pPr fontAlgn="base">
              <a:spcBef>
                <a:spcPct val="0"/>
              </a:spcBef>
              <a:spcAft>
                <a:spcPct val="0"/>
              </a:spcAft>
            </a:pPr>
            <a:r>
              <a:rPr lang="pt-BR" altLang="zh-CN" sz="2400" b="1">
                <a:solidFill>
                  <a:srgbClr val="FFFFFF"/>
                </a:solidFill>
                <a:latin typeface="Garamond" panose="02020404030301010803" pitchFamily="18" charset="0"/>
                <a:ea typeface="宋体" panose="02010600030101010101" pitchFamily="2" charset="-122"/>
              </a:rPr>
              <a:t>         </a:t>
            </a:r>
            <a:r>
              <a:rPr lang="pt-BR" altLang="zh-CN" sz="2400" b="1">
                <a:solidFill>
                  <a:srgbClr val="FFCC00"/>
                </a:solidFill>
                <a:latin typeface="Garamond" panose="02020404030301010803" pitchFamily="18" charset="0"/>
                <a:ea typeface="宋体" panose="02010600030101010101" pitchFamily="2" charset="-122"/>
              </a:rPr>
              <a:t>   100  </a:t>
            </a:r>
            <a:r>
              <a:rPr lang="pt-BR" altLang="zh-CN" sz="2400" b="1">
                <a:solidFill>
                  <a:srgbClr val="FFFFFF"/>
                </a:solidFill>
                <a:latin typeface="Garamond" panose="02020404030301010803" pitchFamily="18" charset="0"/>
                <a:ea typeface="宋体" panose="02010600030101010101" pitchFamily="2" charset="-122"/>
              </a:rPr>
              <a:t> add r2, r2, r3;</a:t>
            </a:r>
          </a:p>
          <a:p>
            <a:pPr fontAlgn="base">
              <a:spcBef>
                <a:spcPct val="0"/>
              </a:spcBef>
              <a:spcAft>
                <a:spcPct val="0"/>
              </a:spcAft>
            </a:pPr>
            <a:r>
              <a:rPr lang="pt-BR" altLang="zh-CN" sz="2400" b="1">
                <a:solidFill>
                  <a:srgbClr val="FFFFFF"/>
                </a:solidFill>
                <a:latin typeface="Garamond" panose="02020404030301010803" pitchFamily="18" charset="0"/>
                <a:ea typeface="宋体" panose="02010600030101010101" pitchFamily="2" charset="-122"/>
              </a:rPr>
              <a:t>                       ...</a:t>
            </a:r>
          </a:p>
          <a:p>
            <a:pPr fontAlgn="base">
              <a:spcBef>
                <a:spcPct val="0"/>
              </a:spcBef>
              <a:spcAft>
                <a:spcPct val="0"/>
              </a:spcAft>
            </a:pPr>
            <a:r>
              <a:rPr lang="pt-BR" altLang="zh-CN" sz="2400" b="1">
                <a:solidFill>
                  <a:srgbClr val="FFFFFF"/>
                </a:solidFill>
                <a:latin typeface="Garamond" panose="02020404030301010803" pitchFamily="18" charset="0"/>
                <a:ea typeface="宋体" panose="02010600030101010101" pitchFamily="2" charset="-122"/>
              </a:rPr>
              <a:t>          </a:t>
            </a:r>
            <a:r>
              <a:rPr lang="pt-BR" altLang="zh-CN" sz="2400" b="1">
                <a:solidFill>
                  <a:srgbClr val="FFCC00"/>
                </a:solidFill>
                <a:latin typeface="Garamond" panose="02020404030301010803" pitchFamily="18" charset="0"/>
                <a:ea typeface="宋体" panose="02010600030101010101" pitchFamily="2" charset="-122"/>
              </a:rPr>
              <a:t>  200</a:t>
            </a:r>
            <a:r>
              <a:rPr lang="pt-BR" altLang="zh-CN" sz="2400" b="1">
                <a:solidFill>
                  <a:srgbClr val="FFFFFF"/>
                </a:solidFill>
                <a:latin typeface="Garamond" panose="02020404030301010803" pitchFamily="18" charset="0"/>
                <a:ea typeface="宋体" panose="02010600030101010101" pitchFamily="2" charset="-122"/>
              </a:rPr>
              <a:t>   sub r1, r2, r3; </a:t>
            </a:r>
          </a:p>
        </p:txBody>
      </p:sp>
      <p:sp>
        <p:nvSpPr>
          <p:cNvPr id="125958" name="Text Box 3">
            <a:extLst>
              <a:ext uri="{FF2B5EF4-FFF2-40B4-BE49-F238E27FC236}">
                <a16:creationId xmlns:a16="http://schemas.microsoft.com/office/drawing/2014/main" id="{7035A1E4-0468-4CD7-9AD0-B0FEEE09F669}"/>
              </a:ext>
            </a:extLst>
          </p:cNvPr>
          <p:cNvSpPr txBox="1">
            <a:spLocks noChangeArrowheads="1"/>
          </p:cNvSpPr>
          <p:nvPr/>
        </p:nvSpPr>
        <p:spPr bwMode="auto">
          <a:xfrm>
            <a:off x="1828800" y="1600201"/>
            <a:ext cx="8839200" cy="968375"/>
          </a:xfrm>
          <a:prstGeom prst="rect">
            <a:avLst/>
          </a:prstGeom>
          <a:noFill/>
          <a:ln w="9525">
            <a:noFill/>
            <a:miter lim="800000"/>
          </a:ln>
          <a:effectLst/>
        </p:spPr>
        <p:txBody>
          <a:bodyPr>
            <a:spAutoFit/>
          </a:bodyPr>
          <a:lstStyle/>
          <a:p>
            <a:pPr fontAlgn="base">
              <a:lnSpc>
                <a:spcPct val="120000"/>
              </a:lnSpc>
              <a:spcBef>
                <a:spcPct val="0"/>
              </a:spcBef>
              <a:spcAft>
                <a:spcPct val="0"/>
              </a:spcAft>
              <a:defRPr/>
            </a:pPr>
            <a:r>
              <a:rPr lang="en-US" altLang="zh-CN" sz="2400" dirty="0">
                <a:solidFill>
                  <a:srgbClr val="FFFFFF"/>
                </a:solidFill>
                <a:effectLst>
                  <a:outerShdw blurRad="38100" dist="38100" dir="2700000" algn="tl">
                    <a:srgbClr val="000000"/>
                  </a:outerShdw>
                </a:effectLst>
                <a:latin typeface="Garamond" panose="02020404030301010803" pitchFamily="18" charset="0"/>
                <a:ea typeface="宋体" panose="02010600030101010101" pitchFamily="2" charset="-122"/>
              </a:rPr>
              <a:t>            </a:t>
            </a:r>
            <a:r>
              <a:rPr lang="zh-CN" altLang="en-US" sz="2400" b="1" dirty="0">
                <a:solidFill>
                  <a:srgbClr val="FFFFFF"/>
                </a:solidFill>
                <a:latin typeface="Garamond" panose="02020404030301010803" pitchFamily="18" charset="0"/>
                <a:ea typeface="宋体" panose="02010600030101010101" pitchFamily="2" charset="-122"/>
              </a:rPr>
              <a:t>当指令“</a:t>
            </a:r>
            <a:r>
              <a:rPr lang="en-US" altLang="zh-CN" sz="2400" b="1" dirty="0">
                <a:solidFill>
                  <a:srgbClr val="FFFF00"/>
                </a:solidFill>
                <a:latin typeface="Garamond" panose="02020404030301010803" pitchFamily="18" charset="0"/>
                <a:ea typeface="宋体" panose="02010600030101010101" pitchFamily="2" charset="-122"/>
              </a:rPr>
              <a:t>branch 100</a:t>
            </a:r>
            <a:r>
              <a:rPr lang="en-US" altLang="zh-CN" sz="2400" b="1" dirty="0">
                <a:solidFill>
                  <a:srgbClr val="FFFFFF"/>
                </a:solidFill>
                <a:latin typeface="Garamond" panose="02020404030301010803" pitchFamily="18" charset="0"/>
                <a:ea typeface="宋体" panose="02010600030101010101" pitchFamily="2" charset="-122"/>
              </a:rPr>
              <a:t>”</a:t>
            </a:r>
            <a:r>
              <a:rPr lang="zh-CN" altLang="en-US" sz="2400" b="1" dirty="0">
                <a:solidFill>
                  <a:srgbClr val="FFFFFF"/>
                </a:solidFill>
                <a:latin typeface="Garamond" panose="02020404030301010803" pitchFamily="18" charset="0"/>
                <a:ea typeface="宋体" panose="02010600030101010101" pitchFamily="2" charset="-122"/>
              </a:rPr>
              <a:t>在</a:t>
            </a:r>
            <a:r>
              <a:rPr lang="en-US" altLang="zh-CN" sz="2400" b="1" dirty="0">
                <a:solidFill>
                  <a:srgbClr val="FFFF00"/>
                </a:solidFill>
                <a:latin typeface="Garamond" panose="02020404030301010803" pitchFamily="18" charset="0"/>
                <a:ea typeface="宋体" panose="02010600030101010101" pitchFamily="2" charset="-122"/>
              </a:rPr>
              <a:t>ID</a:t>
            </a:r>
            <a:r>
              <a:rPr lang="zh-CN" altLang="en-US" sz="2400" b="1" dirty="0">
                <a:solidFill>
                  <a:srgbClr val="FFFFFF"/>
                </a:solidFill>
                <a:latin typeface="Garamond" panose="02020404030301010803" pitchFamily="18" charset="0"/>
                <a:ea typeface="宋体" panose="02010600030101010101" pitchFamily="2" charset="-122"/>
              </a:rPr>
              <a:t>时，“</a:t>
            </a:r>
            <a:r>
              <a:rPr lang="en-US" altLang="zh-CN" sz="2400" b="1" dirty="0">
                <a:solidFill>
                  <a:srgbClr val="FFCC00"/>
                </a:solidFill>
                <a:latin typeface="Garamond" panose="02020404030301010803" pitchFamily="18" charset="0"/>
                <a:ea typeface="宋体" panose="02010600030101010101" pitchFamily="2" charset="-122"/>
              </a:rPr>
              <a:t>add</a:t>
            </a:r>
            <a:r>
              <a:rPr lang="en-US" altLang="zh-CN" sz="2400" b="1" dirty="0">
                <a:solidFill>
                  <a:srgbClr val="FFFFFF"/>
                </a:solidFill>
                <a:latin typeface="Garamond" panose="02020404030301010803" pitchFamily="18" charset="0"/>
                <a:ea typeface="宋体" panose="02010600030101010101" pitchFamily="2" charset="-122"/>
              </a:rPr>
              <a:t> ”</a:t>
            </a:r>
            <a:r>
              <a:rPr lang="zh-CN" altLang="en-US" sz="2400" b="1" dirty="0">
                <a:solidFill>
                  <a:srgbClr val="FFFFFF"/>
                </a:solidFill>
                <a:latin typeface="Garamond" panose="02020404030301010803" pitchFamily="18" charset="0"/>
                <a:ea typeface="宋体" panose="02010600030101010101" pitchFamily="2" charset="-122"/>
              </a:rPr>
              <a:t>在</a:t>
            </a:r>
            <a:r>
              <a:rPr lang="en-US" altLang="zh-CN" sz="2400" b="1" dirty="0">
                <a:solidFill>
                  <a:srgbClr val="FFCC00"/>
                </a:solidFill>
                <a:latin typeface="Garamond" panose="02020404030301010803" pitchFamily="18" charset="0"/>
                <a:ea typeface="宋体" panose="02010600030101010101" pitchFamily="2" charset="-122"/>
              </a:rPr>
              <a:t>IF</a:t>
            </a:r>
            <a:r>
              <a:rPr lang="zh-CN" altLang="en-US" sz="2400" b="1" dirty="0">
                <a:solidFill>
                  <a:srgbClr val="FFFFFF"/>
                </a:solidFill>
                <a:latin typeface="Garamond" panose="02020404030301010803" pitchFamily="18" charset="0"/>
                <a:ea typeface="宋体" panose="02010600030101010101" pitchFamily="2" charset="-122"/>
              </a:rPr>
              <a:t>；</a:t>
            </a:r>
            <a:r>
              <a:rPr lang="en-US" altLang="zh-CN" sz="2400" b="1" dirty="0">
                <a:solidFill>
                  <a:srgbClr val="FFFFFF"/>
                </a:solidFill>
                <a:latin typeface="Garamond" panose="02020404030301010803" pitchFamily="18" charset="0"/>
                <a:ea typeface="宋体" panose="02010600030101010101" pitchFamily="2" charset="-122"/>
              </a:rPr>
              <a:t>branch</a:t>
            </a:r>
            <a:r>
              <a:rPr lang="zh-CN" altLang="en-US" sz="2400" b="1" dirty="0">
                <a:solidFill>
                  <a:srgbClr val="FFFFFF"/>
                </a:solidFill>
                <a:latin typeface="Garamond" panose="02020404030301010803" pitchFamily="18" charset="0"/>
                <a:ea typeface="宋体" panose="02010600030101010101" pitchFamily="2" charset="-122"/>
              </a:rPr>
              <a:t>刚执行完，</a:t>
            </a:r>
            <a:r>
              <a:rPr lang="en-US" altLang="zh-CN" sz="2400" b="1" dirty="0">
                <a:solidFill>
                  <a:srgbClr val="FFCC00"/>
                </a:solidFill>
                <a:latin typeface="Garamond" panose="02020404030301010803" pitchFamily="18" charset="0"/>
                <a:ea typeface="宋体" panose="02010600030101010101" pitchFamily="2" charset="-122"/>
              </a:rPr>
              <a:t>add</a:t>
            </a:r>
            <a:r>
              <a:rPr lang="zh-CN" altLang="en-US" sz="2400" b="1" dirty="0">
                <a:solidFill>
                  <a:srgbClr val="FFFFFF"/>
                </a:solidFill>
                <a:latin typeface="Garamond" panose="02020404030301010803" pitchFamily="18" charset="0"/>
                <a:ea typeface="宋体" panose="02010600030101010101" pitchFamily="2" charset="-122"/>
              </a:rPr>
              <a:t>在</a:t>
            </a:r>
            <a:r>
              <a:rPr lang="en-US" altLang="zh-CN" sz="2400" b="1" dirty="0">
                <a:solidFill>
                  <a:srgbClr val="FFCC00"/>
                </a:solidFill>
                <a:latin typeface="Garamond" panose="02020404030301010803" pitchFamily="18" charset="0"/>
                <a:ea typeface="宋体" panose="02010600030101010101" pitchFamily="2" charset="-122"/>
              </a:rPr>
              <a:t>ID</a:t>
            </a:r>
            <a:r>
              <a:rPr lang="zh-CN" altLang="en-US" sz="2400" b="1" dirty="0">
                <a:solidFill>
                  <a:srgbClr val="FFFFFF"/>
                </a:solidFill>
                <a:latin typeface="Garamond" panose="02020404030301010803" pitchFamily="18" charset="0"/>
                <a:ea typeface="宋体" panose="02010600030101010101" pitchFamily="2" charset="-122"/>
              </a:rPr>
              <a:t>，</a:t>
            </a:r>
            <a:r>
              <a:rPr lang="en-US" altLang="zh-CN" sz="2400" b="1" dirty="0">
                <a:solidFill>
                  <a:srgbClr val="FFFFFF"/>
                </a:solidFill>
                <a:latin typeface="Garamond" panose="02020404030301010803" pitchFamily="18" charset="0"/>
                <a:ea typeface="宋体" panose="02010600030101010101" pitchFamily="2" charset="-122"/>
              </a:rPr>
              <a:t>add</a:t>
            </a:r>
            <a:r>
              <a:rPr lang="zh-CN" altLang="en-US" sz="2400" b="1" dirty="0">
                <a:solidFill>
                  <a:srgbClr val="FFFFFF"/>
                </a:solidFill>
                <a:latin typeface="Garamond" panose="02020404030301010803" pitchFamily="18" charset="0"/>
                <a:ea typeface="宋体" panose="02010600030101010101" pitchFamily="2" charset="-122"/>
              </a:rPr>
              <a:t>会随着时钟周期执行到</a:t>
            </a:r>
            <a:r>
              <a:rPr lang="en-US" altLang="zh-CN" sz="2400" b="1" dirty="0">
                <a:solidFill>
                  <a:srgbClr val="FFCC00"/>
                </a:solidFill>
                <a:latin typeface="Garamond" panose="02020404030301010803" pitchFamily="18" charset="0"/>
                <a:ea typeface="宋体" panose="02010600030101010101" pitchFamily="2" charset="-122"/>
              </a:rPr>
              <a:t>WB</a:t>
            </a:r>
            <a:r>
              <a:rPr lang="zh-CN" altLang="en-US" sz="2400" b="1" dirty="0">
                <a:solidFill>
                  <a:srgbClr val="FFFFFF"/>
                </a:solidFill>
                <a:latin typeface="Garamond" panose="02020404030301010803" pitchFamily="18" charset="0"/>
                <a:ea typeface="宋体" panose="02010600030101010101" pitchFamily="2" charset="-122"/>
              </a:rPr>
              <a:t>，将最终影响</a:t>
            </a:r>
            <a:r>
              <a:rPr lang="en-US" altLang="zh-CN" sz="2400" b="1" dirty="0">
                <a:solidFill>
                  <a:srgbClr val="FFCC00"/>
                </a:solidFill>
                <a:latin typeface="Garamond" panose="02020404030301010803" pitchFamily="18" charset="0"/>
                <a:ea typeface="宋体" panose="02010600030101010101" pitchFamily="2" charset="-122"/>
              </a:rPr>
              <a:t>r2</a:t>
            </a:r>
            <a:r>
              <a:rPr lang="zh-CN" altLang="en-US" sz="2400" b="1" dirty="0">
                <a:solidFill>
                  <a:srgbClr val="FFFFFF"/>
                </a:solidFill>
                <a:latin typeface="Garamond" panose="02020404030301010803" pitchFamily="18" charset="0"/>
                <a:ea typeface="宋体" panose="02010600030101010101" pitchFamily="2" charset="-122"/>
              </a:rPr>
              <a:t>。</a:t>
            </a:r>
            <a:endParaRPr lang="zh-CN" altLang="en-US" sz="2400" b="1" dirty="0">
              <a:solidFill>
                <a:srgbClr val="FFFFFF"/>
              </a:solidFill>
              <a:latin typeface="Arial" panose="020B0604020202020204" pitchFamily="34" charset="0"/>
              <a:ea typeface="宋体" panose="02010600030101010101" pitchFamily="2" charset="-122"/>
            </a:endParaRPr>
          </a:p>
        </p:txBody>
      </p:sp>
      <p:pic>
        <p:nvPicPr>
          <p:cNvPr id="109571" name="Picture 2" descr="4">
            <a:extLst>
              <a:ext uri="{FF2B5EF4-FFF2-40B4-BE49-F238E27FC236}">
                <a16:creationId xmlns:a16="http://schemas.microsoft.com/office/drawing/2014/main" id="{B29764DD-4667-4392-ACBC-70B9821C3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2514600"/>
            <a:ext cx="8964612"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2" name="TextBox 8">
            <a:extLst>
              <a:ext uri="{FF2B5EF4-FFF2-40B4-BE49-F238E27FC236}">
                <a16:creationId xmlns:a16="http://schemas.microsoft.com/office/drawing/2014/main" id="{16E7B256-B4BD-43AF-A146-2E6EC2BA2CCF}"/>
              </a:ext>
            </a:extLst>
          </p:cNvPr>
          <p:cNvSpPr txBox="1">
            <a:spLocks noChangeArrowheads="1"/>
          </p:cNvSpPr>
          <p:nvPr/>
        </p:nvSpPr>
        <p:spPr bwMode="auto">
          <a:xfrm>
            <a:off x="2286000" y="6519864"/>
            <a:ext cx="1371600" cy="3381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600" b="1">
                <a:solidFill>
                  <a:srgbClr val="000514"/>
                </a:solidFill>
                <a:latin typeface="Garamond" panose="02020404030301010803" pitchFamily="18" charset="0"/>
                <a:ea typeface="宋体" panose="02010600030101010101" pitchFamily="2" charset="-122"/>
              </a:rPr>
              <a:t>add r2, r2, r3</a:t>
            </a:r>
            <a:endParaRPr lang="zh-CN" altLang="en-US" sz="1600" b="1">
              <a:solidFill>
                <a:srgbClr val="000514"/>
              </a:solidFill>
              <a:latin typeface="Garamond" panose="02020404030301010803" pitchFamily="18" charset="0"/>
              <a:ea typeface="宋体" panose="02010600030101010101" pitchFamily="2" charset="-122"/>
            </a:endParaRPr>
          </a:p>
        </p:txBody>
      </p:sp>
      <p:sp>
        <p:nvSpPr>
          <p:cNvPr id="109573" name="TextBox 7">
            <a:extLst>
              <a:ext uri="{FF2B5EF4-FFF2-40B4-BE49-F238E27FC236}">
                <a16:creationId xmlns:a16="http://schemas.microsoft.com/office/drawing/2014/main" id="{77ABA913-C62D-4837-9DAD-3C95464931F6}"/>
              </a:ext>
            </a:extLst>
          </p:cNvPr>
          <p:cNvSpPr txBox="1">
            <a:spLocks noChangeArrowheads="1"/>
          </p:cNvSpPr>
          <p:nvPr/>
        </p:nvSpPr>
        <p:spPr bwMode="auto">
          <a:xfrm>
            <a:off x="4114800" y="6519863"/>
            <a:ext cx="1371600" cy="33855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600" b="1">
                <a:solidFill>
                  <a:srgbClr val="000514"/>
                </a:solidFill>
                <a:latin typeface="Garamond" panose="02020404030301010803" pitchFamily="18" charset="0"/>
                <a:ea typeface="宋体" panose="02010600030101010101" pitchFamily="2" charset="-122"/>
              </a:rPr>
              <a:t>branch 200</a:t>
            </a:r>
            <a:endParaRPr lang="zh-CN" altLang="en-US" sz="1600" b="1">
              <a:solidFill>
                <a:srgbClr val="000514"/>
              </a:solidFill>
              <a:latin typeface="Garamond" panose="02020404030301010803" pitchFamily="18" charset="0"/>
              <a:ea typeface="宋体" panose="02010600030101010101" pitchFamily="2" charset="-122"/>
            </a:endParaRPr>
          </a:p>
        </p:txBody>
      </p:sp>
      <p:sp>
        <p:nvSpPr>
          <p:cNvPr id="109574" name="灯片编号占位符 6">
            <a:extLst>
              <a:ext uri="{FF2B5EF4-FFF2-40B4-BE49-F238E27FC236}">
                <a16:creationId xmlns:a16="http://schemas.microsoft.com/office/drawing/2014/main" id="{6986F393-765B-4352-B4D0-496BD85C3791}"/>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52184531-25BA-4569-A1FE-70EB53D73D88}" type="slidenum">
              <a:rPr lang="en-US" altLang="zh-CN">
                <a:solidFill>
                  <a:srgbClr val="FFFFFF"/>
                </a:solidFill>
                <a:ea typeface="宋体" panose="02010600030101010101" pitchFamily="2" charset="-122"/>
              </a:rPr>
              <a:pPr fontAlgn="base">
                <a:spcBef>
                  <a:spcPct val="0"/>
                </a:spcBef>
                <a:spcAft>
                  <a:spcPct val="0"/>
                </a:spcAft>
              </a:pPr>
              <a:t>439</a:t>
            </a:fld>
            <a:endParaRPr lang="en-US" altLang="zh-CN">
              <a:solidFill>
                <a:srgbClr val="FFFFFF"/>
              </a:solidFill>
              <a:ea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灯片编号占位符 6"/>
          <p:cNvSpPr txBox="1">
            <a:spLocks noGrp="1"/>
          </p:cNvSpPr>
          <p:nvPr>
            <p:ph type="sldNum" sz="quarter" idx="11"/>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r" eaLnBrk="1" hangingPunct="1"/>
            <a:fld id="{9A0DB2DC-4C9A-4742-B13C-FB6460FD3503}" type="slidenum">
              <a:rPr lang="zh-CN" altLang="en-US" sz="1200" dirty="0">
                <a:latin typeface="Arial" panose="020B0604020202020204" pitchFamily="34" charset="0"/>
              </a:rPr>
              <a:t>44</a:t>
            </a:fld>
            <a:endParaRPr lang="zh-CN" altLang="en-US" sz="1200" dirty="0">
              <a:latin typeface="Arial" panose="020B0604020202020204" pitchFamily="34" charset="0"/>
            </a:endParaRPr>
          </a:p>
        </p:txBody>
      </p:sp>
      <p:sp>
        <p:nvSpPr>
          <p:cNvPr id="86018" name="Rectangle 2"/>
          <p:cNvSpPr>
            <a:spLocks noGrp="1" noChangeArrowheads="1"/>
          </p:cNvSpPr>
          <p:nvPr>
            <p:ph type="body" sz="half" idx="1"/>
          </p:nvPr>
        </p:nvSpPr>
        <p:spPr>
          <a:xfrm>
            <a:off x="1847851" y="136525"/>
            <a:ext cx="8075613" cy="2571750"/>
          </a:xfrm>
        </p:spPr>
        <p:txBody>
          <a:bodyPr vert="horz" wrap="square" lIns="91440" tIns="45720" rIns="91440" bIns="45720" numCol="1" anchor="t" anchorCtr="0" compatLnSpc="1"/>
          <a:lstStyle/>
          <a:p>
            <a:pPr>
              <a:defRPr/>
            </a:pPr>
            <a:r>
              <a:rPr lang="zh-CN" altLang="en-US" sz="2800" b="1" dirty="0"/>
              <a:t>Amdahl定律中，加速比与两个因素有关：</a:t>
            </a:r>
          </a:p>
          <a:p>
            <a:pPr>
              <a:buNone/>
              <a:defRPr/>
            </a:pPr>
            <a:r>
              <a:rPr lang="en-US" altLang="zh-CN" b="1" dirty="0"/>
              <a:t>    </a:t>
            </a:r>
            <a:r>
              <a:rPr lang="zh-CN" altLang="en-US" b="1" dirty="0"/>
              <a:t>a</a:t>
            </a:r>
            <a:r>
              <a:rPr lang="zh-CN" altLang="en-US" sz="2400" b="1" dirty="0"/>
              <a:t>. </a:t>
            </a:r>
            <a:r>
              <a:rPr lang="zh-CN" altLang="en-US" sz="2400" b="1" dirty="0">
                <a:solidFill>
                  <a:srgbClr val="FFFF00"/>
                </a:solidFill>
              </a:rPr>
              <a:t>改进比例 </a:t>
            </a:r>
            <a:r>
              <a:rPr lang="zh-CN" altLang="en-US" sz="2400" b="1" dirty="0"/>
              <a:t>Fe</a:t>
            </a:r>
            <a:endParaRPr lang="en-US" altLang="zh-CN" sz="2400" b="1" dirty="0"/>
          </a:p>
          <a:p>
            <a:pPr>
              <a:buNone/>
              <a:defRPr/>
            </a:pPr>
            <a:r>
              <a:rPr lang="en-US" altLang="zh-CN" b="1" dirty="0"/>
              <a:t>              </a:t>
            </a:r>
          </a:p>
          <a:p>
            <a:pPr>
              <a:buNone/>
              <a:defRPr/>
            </a:pPr>
            <a:r>
              <a:rPr lang="en-US" altLang="zh-CN" sz="2000" b="1" dirty="0"/>
              <a:t>             </a:t>
            </a:r>
            <a:r>
              <a:rPr lang="zh-CN" altLang="en-US" sz="2400" b="1" dirty="0"/>
              <a:t>下图中：</a:t>
            </a:r>
            <a:r>
              <a:rPr lang="zh-CN" altLang="en-US" sz="2400" b="1" dirty="0">
                <a:solidFill>
                  <a:srgbClr val="FFFF00"/>
                </a:solidFill>
              </a:rPr>
              <a:t>Fe</a:t>
            </a:r>
            <a:r>
              <a:rPr lang="zh-CN" altLang="en-US" sz="2400" b="1" dirty="0"/>
              <a:t>就是</a:t>
            </a:r>
            <a:r>
              <a:rPr lang="en-US" altLang="zh-CN" sz="2400" b="1" dirty="0">
                <a:solidFill>
                  <a:srgbClr val="FFFF00"/>
                </a:solidFill>
              </a:rPr>
              <a:t>1</a:t>
            </a:r>
            <a:r>
              <a:rPr lang="zh-CN" altLang="en-US" sz="2400" b="1" dirty="0">
                <a:solidFill>
                  <a:srgbClr val="FFFF00"/>
                </a:solidFill>
              </a:rPr>
              <a:t>0／</a:t>
            </a:r>
            <a:r>
              <a:rPr lang="en-US" altLang="zh-CN" sz="2400" b="1" dirty="0">
                <a:solidFill>
                  <a:srgbClr val="FFFF00"/>
                </a:solidFill>
              </a:rPr>
              <a:t>10</a:t>
            </a:r>
            <a:r>
              <a:rPr lang="zh-CN" altLang="en-US" sz="2400" b="1" dirty="0">
                <a:solidFill>
                  <a:srgbClr val="FFFF00"/>
                </a:solidFill>
              </a:rPr>
              <a:t>0</a:t>
            </a:r>
            <a:r>
              <a:rPr lang="en-US" altLang="zh-CN" sz="2400" b="1" dirty="0">
                <a:solidFill>
                  <a:srgbClr val="FFFF00"/>
                </a:solidFill>
              </a:rPr>
              <a:t>=1/10</a:t>
            </a:r>
            <a:r>
              <a:rPr lang="zh-CN" altLang="en-US" sz="2400" b="1" dirty="0"/>
              <a:t>。</a:t>
            </a:r>
            <a:endParaRPr lang="en-US" altLang="zh-CN" sz="2400" b="1" dirty="0"/>
          </a:p>
          <a:p>
            <a:pPr>
              <a:buNone/>
              <a:defRPr/>
            </a:pPr>
            <a:endParaRPr lang="zh-CN" altLang="en-US" sz="2000" b="1" dirty="0"/>
          </a:p>
          <a:p>
            <a:pPr>
              <a:buNone/>
              <a:defRPr/>
            </a:pPr>
            <a:endParaRPr lang="zh-CN" altLang="en-US" sz="2000" b="1" dirty="0"/>
          </a:p>
          <a:p>
            <a:pPr>
              <a:buNone/>
              <a:defRPr/>
            </a:pPr>
            <a:endParaRPr lang="zh-CN" altLang="en-US" sz="2000" b="1" dirty="0"/>
          </a:p>
        </p:txBody>
      </p:sp>
      <p:sp>
        <p:nvSpPr>
          <p:cNvPr id="66564" name="Rectangle 4"/>
          <p:cNvSpPr/>
          <p:nvPr/>
        </p:nvSpPr>
        <p:spPr>
          <a:xfrm>
            <a:off x="1524001" y="-184666"/>
            <a:ext cx="184731" cy="369332"/>
          </a:xfrm>
          <a:prstGeom prst="rect">
            <a:avLst/>
          </a:prstGeom>
          <a:noFill/>
          <a:ln w="9525">
            <a:noFill/>
          </a:ln>
        </p:spPr>
        <p:txBody>
          <a:bodyPr wrap="none" anchor="ctr">
            <a:spAutoFit/>
          </a:bodyPr>
          <a:lstStyle/>
          <a:p>
            <a:endParaRPr lang="zh-CN" altLang="en-US" dirty="0">
              <a:latin typeface="Garamond" panose="02020404030301010803" pitchFamily="18" charset="0"/>
            </a:endParaRPr>
          </a:p>
        </p:txBody>
      </p:sp>
      <p:graphicFrame>
        <p:nvGraphicFramePr>
          <p:cNvPr id="66565" name="Object 3"/>
          <p:cNvGraphicFramePr>
            <a:graphicFrameLocks noChangeAspect="1"/>
          </p:cNvGraphicFramePr>
          <p:nvPr/>
        </p:nvGraphicFramePr>
        <p:xfrm>
          <a:off x="1524001" y="0"/>
          <a:ext cx="1876425" cy="419100"/>
        </p:xfrm>
        <a:graphic>
          <a:graphicData uri="http://schemas.openxmlformats.org/presentationml/2006/ole">
            <mc:AlternateContent xmlns:mc="http://schemas.openxmlformats.org/markup-compatibility/2006">
              <mc:Choice xmlns:v="urn:schemas-microsoft-com:vml" Requires="v">
                <p:oleObj spid="_x0000_s5154" r:id="rId3" imgW="1879600" imgH="419100" progId="Equation.DSMT4">
                  <p:embed/>
                </p:oleObj>
              </mc:Choice>
              <mc:Fallback>
                <p:oleObj r:id="rId3" imgW="1879600" imgH="419100" progId="Equation.DSMT4">
                  <p:embed/>
                  <p:pic>
                    <p:nvPicPr>
                      <p:cNvPr id="66565" name="Object 3"/>
                      <p:cNvPicPr/>
                      <p:nvPr/>
                    </p:nvPicPr>
                    <p:blipFill>
                      <a:blip r:embed="rId4"/>
                      <a:stretch>
                        <a:fillRect/>
                      </a:stretch>
                    </p:blipFill>
                    <p:spPr>
                      <a:xfrm>
                        <a:off x="1524001" y="0"/>
                        <a:ext cx="1876425" cy="419100"/>
                      </a:xfrm>
                      <a:prstGeom prst="rect">
                        <a:avLst/>
                      </a:prstGeom>
                      <a:noFill/>
                      <a:ln w="38100">
                        <a:noFill/>
                        <a:miter/>
                      </a:ln>
                    </p:spPr>
                  </p:pic>
                </p:oleObj>
              </mc:Fallback>
            </mc:AlternateContent>
          </a:graphicData>
        </a:graphic>
      </p:graphicFrame>
      <p:sp>
        <p:nvSpPr>
          <p:cNvPr id="66566" name="Rectangle 6"/>
          <p:cNvSpPr/>
          <p:nvPr/>
        </p:nvSpPr>
        <p:spPr>
          <a:xfrm>
            <a:off x="1524001" y="-184666"/>
            <a:ext cx="184731" cy="369332"/>
          </a:xfrm>
          <a:prstGeom prst="rect">
            <a:avLst/>
          </a:prstGeom>
          <a:noFill/>
          <a:ln w="9525">
            <a:noFill/>
          </a:ln>
        </p:spPr>
        <p:txBody>
          <a:bodyPr wrap="none" anchor="ctr">
            <a:spAutoFit/>
          </a:bodyPr>
          <a:lstStyle/>
          <a:p>
            <a:endParaRPr lang="zh-CN" altLang="en-US" dirty="0">
              <a:latin typeface="Garamond" panose="02020404030301010803" pitchFamily="18" charset="0"/>
            </a:endParaRPr>
          </a:p>
        </p:txBody>
      </p:sp>
      <p:graphicFrame>
        <p:nvGraphicFramePr>
          <p:cNvPr id="66567" name="Object 4"/>
          <p:cNvGraphicFramePr>
            <a:graphicFrameLocks noChangeAspect="1"/>
          </p:cNvGraphicFramePr>
          <p:nvPr/>
        </p:nvGraphicFramePr>
        <p:xfrm>
          <a:off x="1524001" y="0"/>
          <a:ext cx="1876425" cy="419100"/>
        </p:xfrm>
        <a:graphic>
          <a:graphicData uri="http://schemas.openxmlformats.org/presentationml/2006/ole">
            <mc:AlternateContent xmlns:mc="http://schemas.openxmlformats.org/markup-compatibility/2006">
              <mc:Choice xmlns:v="urn:schemas-microsoft-com:vml" Requires="v">
                <p:oleObj spid="_x0000_s5155" r:id="rId5" imgW="1879600" imgH="419100" progId="Equation.DSMT4">
                  <p:embed/>
                </p:oleObj>
              </mc:Choice>
              <mc:Fallback>
                <p:oleObj r:id="rId5" imgW="1879600" imgH="419100" progId="Equation.DSMT4">
                  <p:embed/>
                  <p:pic>
                    <p:nvPicPr>
                      <p:cNvPr id="66567" name="Object 4"/>
                      <p:cNvPicPr/>
                      <p:nvPr/>
                    </p:nvPicPr>
                    <p:blipFill>
                      <a:blip r:embed="rId4"/>
                      <a:stretch>
                        <a:fillRect/>
                      </a:stretch>
                    </p:blipFill>
                    <p:spPr>
                      <a:xfrm>
                        <a:off x="1524001" y="0"/>
                        <a:ext cx="1876425" cy="419100"/>
                      </a:xfrm>
                      <a:prstGeom prst="rect">
                        <a:avLst/>
                      </a:prstGeom>
                      <a:noFill/>
                      <a:ln w="38100">
                        <a:noFill/>
                        <a:miter/>
                      </a:ln>
                    </p:spPr>
                  </p:pic>
                </p:oleObj>
              </mc:Fallback>
            </mc:AlternateContent>
          </a:graphicData>
        </a:graphic>
      </p:graphicFrame>
      <p:sp>
        <p:nvSpPr>
          <p:cNvPr id="66568" name="矩形 1"/>
          <p:cNvSpPr/>
          <p:nvPr/>
        </p:nvSpPr>
        <p:spPr>
          <a:xfrm>
            <a:off x="2243139" y="4945064"/>
            <a:ext cx="7705725" cy="1570037"/>
          </a:xfrm>
          <a:prstGeom prst="rect">
            <a:avLst/>
          </a:prstGeom>
          <a:noFill/>
          <a:ln w="9525">
            <a:noFill/>
          </a:ln>
        </p:spPr>
        <p:txBody>
          <a:bodyPr>
            <a:spAutoFit/>
          </a:bodyPr>
          <a:lstStyle/>
          <a:p>
            <a:pPr>
              <a:buFont typeface="Wingdings" panose="05000000000000000000" pitchFamily="2" charset="2"/>
            </a:pPr>
            <a:r>
              <a:rPr lang="en-US" altLang="zh-CN" sz="2000" b="1" dirty="0">
                <a:latin typeface="Garamond" panose="02020404030301010803" pitchFamily="18" charset="0"/>
              </a:rPr>
              <a:t> </a:t>
            </a:r>
            <a:r>
              <a:rPr lang="zh-CN" altLang="en-US" sz="2400" b="1" dirty="0">
                <a:latin typeface="Garamond" panose="02020404030301010803" pitchFamily="18" charset="0"/>
              </a:rPr>
              <a:t>b. </a:t>
            </a:r>
            <a:r>
              <a:rPr lang="zh-CN" altLang="en-US" sz="2400" b="1" dirty="0">
                <a:solidFill>
                  <a:srgbClr val="FFFF00"/>
                </a:solidFill>
                <a:latin typeface="Garamond" panose="02020404030301010803" pitchFamily="18" charset="0"/>
              </a:rPr>
              <a:t>改进加速比</a:t>
            </a:r>
            <a:r>
              <a:rPr lang="en-US" altLang="zh-CN" sz="2400" b="1" dirty="0">
                <a:solidFill>
                  <a:srgbClr val="FFFF00"/>
                </a:solidFill>
                <a:latin typeface="Garamond" panose="02020404030301010803" pitchFamily="18" charset="0"/>
              </a:rPr>
              <a:t> </a:t>
            </a:r>
            <a:r>
              <a:rPr lang="zh-CN" altLang="en-US" sz="2400" b="1" dirty="0">
                <a:latin typeface="Garamond" panose="02020404030301010803" pitchFamily="18" charset="0"/>
              </a:rPr>
              <a:t>Se </a:t>
            </a:r>
            <a:r>
              <a:rPr lang="en-US" altLang="zh-CN" sz="2400" b="1" dirty="0">
                <a:latin typeface="Garamond" panose="02020404030301010803" pitchFamily="18" charset="0"/>
              </a:rPr>
              <a:t>                        </a:t>
            </a:r>
          </a:p>
          <a:p>
            <a:pPr>
              <a:buFont typeface="Wingdings" panose="05000000000000000000" pitchFamily="2" charset="2"/>
            </a:pPr>
            <a:endParaRPr lang="zh-CN" altLang="en-US" sz="2400" b="1" dirty="0">
              <a:latin typeface="Garamond" panose="02020404030301010803" pitchFamily="18" charset="0"/>
            </a:endParaRPr>
          </a:p>
          <a:p>
            <a:pPr>
              <a:buFont typeface="Wingdings" panose="05000000000000000000" pitchFamily="2" charset="2"/>
            </a:pPr>
            <a:r>
              <a:rPr lang="en-US" altLang="zh-CN" sz="2400" b="1" dirty="0">
                <a:latin typeface="Garamond" panose="02020404030301010803" pitchFamily="18" charset="0"/>
              </a:rPr>
              <a:t>            </a:t>
            </a:r>
          </a:p>
          <a:p>
            <a:pPr>
              <a:buFont typeface="Wingdings" panose="05000000000000000000" pitchFamily="2" charset="2"/>
            </a:pPr>
            <a:r>
              <a:rPr lang="zh-CN" altLang="en-US" sz="2400" b="1" dirty="0">
                <a:solidFill>
                  <a:srgbClr val="FFFF00"/>
                </a:solidFill>
                <a:latin typeface="Garamond" panose="02020404030301010803" pitchFamily="18" charset="0"/>
              </a:rPr>
              <a:t>          上图中，Se</a:t>
            </a:r>
            <a:r>
              <a:rPr lang="zh-CN" altLang="en-US" sz="2400" b="1" dirty="0">
                <a:latin typeface="Garamond" panose="02020404030301010803" pitchFamily="18" charset="0"/>
              </a:rPr>
              <a:t>就是</a:t>
            </a:r>
            <a:r>
              <a:rPr lang="en-US" altLang="zh-CN" sz="2400" b="1" dirty="0">
                <a:solidFill>
                  <a:srgbClr val="FFFF00"/>
                </a:solidFill>
                <a:latin typeface="Garamond" panose="02020404030301010803" pitchFamily="18" charset="0"/>
              </a:rPr>
              <a:t>10</a:t>
            </a:r>
            <a:r>
              <a:rPr lang="zh-CN" altLang="en-US" sz="2400" b="1" dirty="0">
                <a:solidFill>
                  <a:srgbClr val="FFFF00"/>
                </a:solidFill>
                <a:latin typeface="Garamond" panose="02020404030301010803" pitchFamily="18" charset="0"/>
              </a:rPr>
              <a:t>／</a:t>
            </a:r>
            <a:r>
              <a:rPr lang="en-US" altLang="zh-CN" sz="2400" b="1" dirty="0">
                <a:solidFill>
                  <a:srgbClr val="FFFF00"/>
                </a:solidFill>
                <a:latin typeface="Garamond" panose="02020404030301010803" pitchFamily="18" charset="0"/>
              </a:rPr>
              <a:t>1</a:t>
            </a:r>
            <a:r>
              <a:rPr lang="zh-CN" altLang="en-US" sz="2400" b="1" dirty="0">
                <a:latin typeface="Garamond" panose="02020404030301010803" pitchFamily="18" charset="0"/>
              </a:rPr>
              <a:t>。</a:t>
            </a:r>
            <a:endParaRPr lang="zh-CN" altLang="en-US" sz="2400" dirty="0">
              <a:latin typeface="Garamond" panose="02020404030301010803" pitchFamily="18" charset="0"/>
            </a:endParaRPr>
          </a:p>
        </p:txBody>
      </p:sp>
      <p:pic>
        <p:nvPicPr>
          <p:cNvPr id="66569" name="Picture 4"/>
          <p:cNvPicPr>
            <a:picLocks noChangeAspect="1"/>
          </p:cNvPicPr>
          <p:nvPr/>
        </p:nvPicPr>
        <p:blipFill>
          <a:blip r:embed="rId6"/>
          <a:stretch>
            <a:fillRect/>
          </a:stretch>
        </p:blipFill>
        <p:spPr>
          <a:xfrm>
            <a:off x="3143250" y="2466340"/>
            <a:ext cx="7323138" cy="2114550"/>
          </a:xfrm>
          <a:prstGeom prst="rect">
            <a:avLst/>
          </a:prstGeom>
          <a:noFill/>
          <a:ln w="9525">
            <a:noFill/>
          </a:ln>
        </p:spPr>
      </p:pic>
      <p:pic>
        <p:nvPicPr>
          <p:cNvPr id="66570" name="图片 1"/>
          <p:cNvPicPr>
            <a:picLocks noChangeAspect="1"/>
          </p:cNvPicPr>
          <p:nvPr/>
        </p:nvPicPr>
        <p:blipFill>
          <a:blip r:embed="rId7"/>
          <a:stretch>
            <a:fillRect/>
          </a:stretch>
        </p:blipFill>
        <p:spPr>
          <a:xfrm>
            <a:off x="5159375" y="896939"/>
            <a:ext cx="4629150" cy="866775"/>
          </a:xfrm>
          <a:prstGeom prst="rect">
            <a:avLst/>
          </a:prstGeom>
          <a:noFill/>
          <a:ln w="9525">
            <a:noFill/>
          </a:ln>
        </p:spPr>
      </p:pic>
      <p:pic>
        <p:nvPicPr>
          <p:cNvPr id="66571" name="图片 2"/>
          <p:cNvPicPr>
            <a:picLocks noChangeAspect="1"/>
          </p:cNvPicPr>
          <p:nvPr/>
        </p:nvPicPr>
        <p:blipFill>
          <a:blip r:embed="rId8"/>
          <a:stretch>
            <a:fillRect/>
          </a:stretch>
        </p:blipFill>
        <p:spPr>
          <a:xfrm>
            <a:off x="4872038" y="4991100"/>
            <a:ext cx="4629150" cy="933450"/>
          </a:xfrm>
          <a:prstGeom prst="rect">
            <a:avLst/>
          </a:prstGeom>
          <a:noFill/>
          <a:ln w="9525">
            <a:noFill/>
          </a:ln>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1617" name="灯片编号占位符 1">
            <a:extLst>
              <a:ext uri="{FF2B5EF4-FFF2-40B4-BE49-F238E27FC236}">
                <a16:creationId xmlns:a16="http://schemas.microsoft.com/office/drawing/2014/main" id="{9AE441A7-F1C4-443A-88CC-FE4E851F8F1D}"/>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4698312A-23EC-492F-8C67-FBC95F38D7E5}" type="slidenum">
              <a:rPr lang="en-US" altLang="zh-CN">
                <a:solidFill>
                  <a:srgbClr val="FFFFFF"/>
                </a:solidFill>
                <a:ea typeface="宋体" panose="02010600030101010101" pitchFamily="2" charset="-122"/>
              </a:rPr>
              <a:pPr fontAlgn="base">
                <a:spcBef>
                  <a:spcPct val="0"/>
                </a:spcBef>
                <a:spcAft>
                  <a:spcPct val="0"/>
                </a:spcAft>
              </a:pPr>
              <a:t>440</a:t>
            </a:fld>
            <a:endParaRPr lang="en-US" altLang="zh-CN">
              <a:solidFill>
                <a:srgbClr val="FFFFFF"/>
              </a:solidFill>
              <a:ea typeface="宋体" panose="02010600030101010101" pitchFamily="2" charset="-122"/>
            </a:endParaRPr>
          </a:p>
        </p:txBody>
      </p:sp>
      <p:sp>
        <p:nvSpPr>
          <p:cNvPr id="3" name="矩形 2">
            <a:extLst>
              <a:ext uri="{FF2B5EF4-FFF2-40B4-BE49-F238E27FC236}">
                <a16:creationId xmlns:a16="http://schemas.microsoft.com/office/drawing/2014/main" id="{D30EC071-8503-45AE-AE45-B158EED3F682}"/>
              </a:ext>
            </a:extLst>
          </p:cNvPr>
          <p:cNvSpPr/>
          <p:nvPr/>
        </p:nvSpPr>
        <p:spPr>
          <a:xfrm>
            <a:off x="1905000" y="609601"/>
            <a:ext cx="8516938" cy="4708525"/>
          </a:xfrm>
          <a:prstGeom prst="rect">
            <a:avLst/>
          </a:prstGeom>
        </p:spPr>
        <p:txBody>
          <a:bodyPr>
            <a:spAutoFit/>
          </a:bodyPr>
          <a:lstStyle/>
          <a:p>
            <a:pPr fontAlgn="base">
              <a:lnSpc>
                <a:spcPct val="150000"/>
              </a:lnSpc>
              <a:spcBef>
                <a:spcPct val="0"/>
              </a:spcBef>
              <a:spcAft>
                <a:spcPct val="0"/>
              </a:spcAft>
              <a:defRPr/>
            </a:pPr>
            <a:r>
              <a:rPr lang="zh-CN" altLang="en-US" sz="3200" b="1" dirty="0">
                <a:solidFill>
                  <a:srgbClr val="FFFFFF"/>
                </a:solidFill>
                <a:effectLst>
                  <a:outerShdw blurRad="38100" dist="38100" dir="2700000" algn="tl">
                    <a:srgbClr val="000000"/>
                  </a:outerShdw>
                </a:effectLst>
                <a:latin typeface="Garamond" panose="02020404030301010803" pitchFamily="18" charset="0"/>
                <a:ea typeface="宋体" panose="02010600030101010101" pitchFamily="2" charset="-122"/>
              </a:rPr>
              <a:t>要</a:t>
            </a:r>
            <a:r>
              <a:rPr lang="zh-CN" altLang="en-US" sz="3200" b="1"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废弃</a:t>
            </a:r>
            <a:r>
              <a:rPr lang="zh-CN" altLang="en-US" sz="3200" b="1" dirty="0">
                <a:solidFill>
                  <a:srgbClr val="FFFFFF"/>
                </a:solidFill>
                <a:effectLst>
                  <a:outerShdw blurRad="38100" dist="38100" dir="2700000" algn="tl">
                    <a:srgbClr val="000000"/>
                  </a:outerShdw>
                </a:effectLst>
                <a:latin typeface="Garamond" panose="02020404030301010803" pitchFamily="18" charset="0"/>
                <a:ea typeface="宋体" panose="02010600030101010101" pitchFamily="2" charset="-122"/>
              </a:rPr>
              <a:t>或终止</a:t>
            </a:r>
            <a:r>
              <a:rPr lang="zh-CN" altLang="en-US" sz="3200" b="1"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紧接</a:t>
            </a:r>
            <a:r>
              <a:rPr lang="en-US" altLang="zh-CN" sz="3200" b="1"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branch</a:t>
            </a:r>
            <a:r>
              <a:rPr lang="zh-CN" altLang="en-US" sz="3200" b="1"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之后的指令</a:t>
            </a:r>
            <a:r>
              <a:rPr lang="en-US" altLang="zh-CN" sz="3200" b="1"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add</a:t>
            </a:r>
            <a:r>
              <a:rPr lang="zh-CN" altLang="en-US" sz="3200" b="1" dirty="0">
                <a:solidFill>
                  <a:srgbClr val="FFFFFF"/>
                </a:solidFill>
                <a:latin typeface="Garamond" panose="02020404030301010803" pitchFamily="18" charset="0"/>
                <a:ea typeface="宋体" panose="02010600030101010101" pitchFamily="2" charset="-122"/>
              </a:rPr>
              <a:t>：</a:t>
            </a:r>
            <a:endParaRPr lang="en-US" altLang="zh-CN" sz="3200" b="1" dirty="0">
              <a:solidFill>
                <a:srgbClr val="CCFFFF"/>
              </a:solidFill>
              <a:latin typeface="Arial" panose="020B0604020202020204" pitchFamily="34" charset="0"/>
              <a:ea typeface="宋体" panose="02010600030101010101" pitchFamily="2" charset="-122"/>
            </a:endParaRPr>
          </a:p>
          <a:p>
            <a:pPr fontAlgn="base">
              <a:lnSpc>
                <a:spcPct val="150000"/>
              </a:lnSpc>
              <a:spcBef>
                <a:spcPct val="0"/>
              </a:spcBef>
              <a:spcAft>
                <a:spcPct val="0"/>
              </a:spcAft>
              <a:defRPr/>
            </a:pPr>
            <a:r>
              <a:rPr lang="zh-CN" altLang="en-US" sz="2800" b="1" dirty="0">
                <a:solidFill>
                  <a:srgbClr val="FFC000"/>
                </a:solidFill>
                <a:latin typeface="Arial" panose="020B0604020202020204" pitchFamily="34" charset="0"/>
                <a:ea typeface="宋体" panose="02010600030101010101" pitchFamily="2" charset="-122"/>
              </a:rPr>
              <a:t>       不改变</a:t>
            </a:r>
            <a:r>
              <a:rPr lang="zh-CN" altLang="en-US" sz="2800" b="1" dirty="0">
                <a:solidFill>
                  <a:srgbClr val="CCFFFF"/>
                </a:solidFill>
                <a:latin typeface="Arial" panose="020B0604020202020204" pitchFamily="34" charset="0"/>
                <a:ea typeface="宋体" panose="02010600030101010101" pitchFamily="2" charset="-122"/>
              </a:rPr>
              <a:t>处理器</a:t>
            </a:r>
            <a:r>
              <a:rPr lang="zh-CN" altLang="en-US" sz="2800" b="1" dirty="0">
                <a:solidFill>
                  <a:srgbClr val="FFC000"/>
                </a:solidFill>
                <a:latin typeface="Arial" panose="020B0604020202020204" pitchFamily="34" charset="0"/>
                <a:ea typeface="宋体" panose="02010600030101010101" pitchFamily="2" charset="-122"/>
              </a:rPr>
              <a:t>指令执行的效果</a:t>
            </a:r>
            <a:r>
              <a:rPr lang="zh-CN" altLang="en-US" sz="2800" b="1" dirty="0">
                <a:solidFill>
                  <a:srgbClr val="CCFFFF"/>
                </a:solidFill>
                <a:latin typeface="Arial" panose="020B0604020202020204" pitchFamily="34" charset="0"/>
                <a:ea typeface="宋体" panose="02010600030101010101" pitchFamily="2" charset="-122"/>
              </a:rPr>
              <a:t>，即不改变处理机的状态、寄存器堆和存储器的内容。如果</a:t>
            </a:r>
            <a:r>
              <a:rPr lang="en-US" altLang="zh-CN" sz="2800" b="1" dirty="0">
                <a:solidFill>
                  <a:srgbClr val="CCFFFF"/>
                </a:solidFill>
                <a:latin typeface="Arial" panose="020B0604020202020204" pitchFamily="34" charset="0"/>
                <a:ea typeface="宋体" panose="02010600030101010101" pitchFamily="2" charset="-122"/>
              </a:rPr>
              <a:t>add</a:t>
            </a:r>
            <a:r>
              <a:rPr lang="zh-CN" altLang="en-US" sz="2800" b="1" dirty="0">
                <a:solidFill>
                  <a:srgbClr val="CCFFFF"/>
                </a:solidFill>
                <a:latin typeface="Arial" panose="020B0604020202020204" pitchFamily="34" charset="0"/>
                <a:ea typeface="宋体" panose="02010600030101010101" pitchFamily="2" charset="-122"/>
              </a:rPr>
              <a:t>指令：</a:t>
            </a:r>
          </a:p>
          <a:p>
            <a:pPr fontAlgn="base">
              <a:lnSpc>
                <a:spcPct val="150000"/>
              </a:lnSpc>
              <a:spcBef>
                <a:spcPct val="0"/>
              </a:spcBef>
              <a:spcAft>
                <a:spcPct val="0"/>
              </a:spcAft>
              <a:defRPr/>
            </a:pPr>
            <a:r>
              <a:rPr lang="zh-CN" altLang="en-US" sz="2800" b="1" dirty="0">
                <a:solidFill>
                  <a:srgbClr val="CCFFFF"/>
                </a:solidFill>
                <a:latin typeface="Arial" panose="020B0604020202020204" pitchFamily="34" charset="0"/>
                <a:ea typeface="宋体" panose="02010600030101010101" pitchFamily="2" charset="-122"/>
              </a:rPr>
              <a:t>  *  </a:t>
            </a:r>
            <a:r>
              <a:rPr lang="zh-CN" altLang="en-US" sz="2800" b="1" dirty="0">
                <a:solidFill>
                  <a:srgbClr val="FFCC00"/>
                </a:solidFill>
                <a:latin typeface="Arial" panose="020B0604020202020204" pitchFamily="34" charset="0"/>
                <a:ea typeface="宋体" panose="02010600030101010101" pitchFamily="2" charset="-122"/>
              </a:rPr>
              <a:t>在EXE级结束之前，</a:t>
            </a:r>
            <a:r>
              <a:rPr lang="zh-CN" altLang="en-US" sz="2800" b="1" dirty="0">
                <a:solidFill>
                  <a:srgbClr val="FFFF00"/>
                </a:solidFill>
                <a:latin typeface="Arial" panose="020B0604020202020204" pitchFamily="34" charset="0"/>
                <a:ea typeface="宋体" panose="02010600030101010101" pitchFamily="2" charset="-122"/>
              </a:rPr>
              <a:t>清除WZ</a:t>
            </a:r>
            <a:r>
              <a:rPr lang="zh-CN" altLang="en-US" sz="2800" b="1" dirty="0">
                <a:solidFill>
                  <a:srgbClr val="FFCC00"/>
                </a:solidFill>
                <a:latin typeface="Arial" panose="020B0604020202020204" pitchFamily="34" charset="0"/>
                <a:ea typeface="宋体" panose="02010600030101010101" pitchFamily="2" charset="-122"/>
              </a:rPr>
              <a:t>；</a:t>
            </a:r>
          </a:p>
          <a:p>
            <a:pPr fontAlgn="base">
              <a:lnSpc>
                <a:spcPct val="150000"/>
              </a:lnSpc>
              <a:spcBef>
                <a:spcPct val="0"/>
              </a:spcBef>
              <a:spcAft>
                <a:spcPct val="0"/>
              </a:spcAft>
              <a:defRPr/>
            </a:pPr>
            <a:r>
              <a:rPr lang="zh-CN" altLang="en-US" sz="2800" b="1" dirty="0">
                <a:solidFill>
                  <a:srgbClr val="FFCC00"/>
                </a:solidFill>
                <a:latin typeface="Arial" panose="020B0604020202020204" pitchFamily="34" charset="0"/>
                <a:ea typeface="宋体" panose="02010600030101010101" pitchFamily="2" charset="-122"/>
              </a:rPr>
              <a:t>  *  </a:t>
            </a:r>
            <a:r>
              <a:rPr lang="en-US" altLang="zh-CN" sz="2800" b="1" dirty="0">
                <a:solidFill>
                  <a:srgbClr val="FFCC00"/>
                </a:solidFill>
                <a:latin typeface="Arial" panose="020B0604020202020204" pitchFamily="34" charset="0"/>
                <a:ea typeface="宋体" panose="02010600030101010101" pitchFamily="2" charset="-122"/>
              </a:rPr>
              <a:t>在</a:t>
            </a:r>
            <a:r>
              <a:rPr lang="zh-CN" altLang="en-US" sz="2800" b="1" dirty="0">
                <a:solidFill>
                  <a:srgbClr val="FFCC00"/>
                </a:solidFill>
                <a:latin typeface="Arial" panose="020B0604020202020204" pitchFamily="34" charset="0"/>
                <a:ea typeface="宋体" panose="02010600030101010101" pitchFamily="2" charset="-122"/>
              </a:rPr>
              <a:t>MEM级结束之前</a:t>
            </a:r>
            <a:r>
              <a:rPr lang="zh-CN" altLang="en-US" sz="2800" b="1" dirty="0">
                <a:solidFill>
                  <a:srgbClr val="FFFF00"/>
                </a:solidFill>
                <a:latin typeface="Arial" panose="020B0604020202020204" pitchFamily="34" charset="0"/>
                <a:ea typeface="宋体" panose="02010600030101010101" pitchFamily="2" charset="-122"/>
              </a:rPr>
              <a:t>清除WMEM</a:t>
            </a:r>
            <a:r>
              <a:rPr lang="zh-CN" altLang="en-US" sz="2800" b="1" dirty="0">
                <a:solidFill>
                  <a:srgbClr val="FFCC00"/>
                </a:solidFill>
                <a:latin typeface="Arial" panose="020B0604020202020204" pitchFamily="34" charset="0"/>
                <a:ea typeface="宋体" panose="02010600030101010101" pitchFamily="2" charset="-122"/>
              </a:rPr>
              <a:t>；</a:t>
            </a:r>
          </a:p>
          <a:p>
            <a:pPr fontAlgn="base">
              <a:lnSpc>
                <a:spcPct val="150000"/>
              </a:lnSpc>
              <a:spcBef>
                <a:spcPct val="0"/>
              </a:spcBef>
              <a:spcAft>
                <a:spcPct val="0"/>
              </a:spcAft>
              <a:defRPr/>
            </a:pPr>
            <a:r>
              <a:rPr lang="zh-CN" altLang="en-US" sz="2800" b="1" dirty="0">
                <a:solidFill>
                  <a:srgbClr val="FFCC00"/>
                </a:solidFill>
                <a:latin typeface="Arial" panose="020B0604020202020204" pitchFamily="34" charset="0"/>
                <a:ea typeface="宋体" panose="02010600030101010101" pitchFamily="2" charset="-122"/>
              </a:rPr>
              <a:t>  *  </a:t>
            </a:r>
            <a:r>
              <a:rPr lang="en-US" altLang="zh-CN" sz="2800" b="1" dirty="0">
                <a:solidFill>
                  <a:srgbClr val="FFCC00"/>
                </a:solidFill>
                <a:latin typeface="Arial" panose="020B0604020202020204" pitchFamily="34" charset="0"/>
                <a:ea typeface="宋体" panose="02010600030101010101" pitchFamily="2" charset="-122"/>
              </a:rPr>
              <a:t>在</a:t>
            </a:r>
            <a:r>
              <a:rPr lang="zh-CN" altLang="en-US" sz="2800" b="1" dirty="0">
                <a:solidFill>
                  <a:srgbClr val="FFCC00"/>
                </a:solidFill>
                <a:latin typeface="Arial" panose="020B0604020202020204" pitchFamily="34" charset="0"/>
                <a:ea typeface="宋体" panose="02010600030101010101" pitchFamily="2" charset="-122"/>
              </a:rPr>
              <a:t>WB级结束之前</a:t>
            </a:r>
            <a:r>
              <a:rPr lang="zh-CN" altLang="en-US" sz="2800" b="1" dirty="0">
                <a:solidFill>
                  <a:srgbClr val="FFFF00"/>
                </a:solidFill>
                <a:latin typeface="Arial" panose="020B0604020202020204" pitchFamily="34" charset="0"/>
                <a:ea typeface="宋体" panose="02010600030101010101" pitchFamily="2" charset="-122"/>
              </a:rPr>
              <a:t>清除WREG</a:t>
            </a:r>
            <a:endParaRPr lang="en-US" altLang="zh-CN" sz="2800" b="1" dirty="0">
              <a:solidFill>
                <a:srgbClr val="FFFF00"/>
              </a:solidFill>
              <a:latin typeface="Arial" panose="020B0604020202020204" pitchFamily="34" charset="0"/>
              <a:ea typeface="宋体" panose="02010600030101010101" pitchFamily="2" charset="-122"/>
            </a:endParaRPr>
          </a:p>
          <a:p>
            <a:pPr fontAlgn="base">
              <a:lnSpc>
                <a:spcPct val="150000"/>
              </a:lnSpc>
              <a:spcBef>
                <a:spcPct val="0"/>
              </a:spcBef>
              <a:spcAft>
                <a:spcPct val="0"/>
              </a:spcAft>
              <a:defRPr/>
            </a:pPr>
            <a:r>
              <a:rPr lang="en-US" altLang="zh-CN" sz="2800" b="1" dirty="0">
                <a:solidFill>
                  <a:srgbClr val="FFCC00"/>
                </a:solidFill>
                <a:latin typeface="Arial" panose="020B0604020202020204" pitchFamily="34" charset="0"/>
                <a:ea typeface="宋体" panose="02010600030101010101" pitchFamily="2" charset="-122"/>
              </a:rPr>
              <a:t>  </a:t>
            </a:r>
            <a:r>
              <a:rPr lang="zh-CN" altLang="en-US" sz="2800" b="1" dirty="0">
                <a:solidFill>
                  <a:srgbClr val="CCFFFF"/>
                </a:solidFill>
                <a:latin typeface="Arial" panose="020B0604020202020204" pitchFamily="34" charset="0"/>
                <a:ea typeface="宋体" panose="02010600030101010101" pitchFamily="2" charset="-122"/>
              </a:rPr>
              <a:t>就不会对处理机和存储器产生任何影响。</a:t>
            </a: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834" name="Text Box 3">
            <a:extLst>
              <a:ext uri="{FF2B5EF4-FFF2-40B4-BE49-F238E27FC236}">
                <a16:creationId xmlns:a16="http://schemas.microsoft.com/office/drawing/2014/main" id="{53CB90FC-E7CD-4CF2-8FE2-CA9B1969A43D}"/>
              </a:ext>
            </a:extLst>
          </p:cNvPr>
          <p:cNvSpPr txBox="1">
            <a:spLocks noChangeArrowheads="1"/>
          </p:cNvSpPr>
          <p:nvPr/>
        </p:nvSpPr>
        <p:spPr bwMode="auto">
          <a:xfrm>
            <a:off x="1652588" y="76201"/>
            <a:ext cx="9004300" cy="3025775"/>
          </a:xfrm>
          <a:prstGeom prst="rect">
            <a:avLst/>
          </a:prstGeom>
          <a:noFill/>
          <a:ln w="9525">
            <a:noFill/>
            <a:miter lim="800000"/>
          </a:ln>
          <a:effectLst/>
        </p:spPr>
        <p:txBody>
          <a:bodyPr>
            <a:spAutoFit/>
          </a:bodyPr>
          <a:lstStyle/>
          <a:p>
            <a:pPr fontAlgn="base">
              <a:lnSpc>
                <a:spcPct val="120000"/>
              </a:lnSpc>
              <a:spcBef>
                <a:spcPct val="0"/>
              </a:spcBef>
              <a:spcAft>
                <a:spcPct val="0"/>
              </a:spcAft>
              <a:defRPr/>
            </a:pPr>
            <a:r>
              <a:rPr lang="en-US" altLang="zh-CN" sz="3500" dirty="0">
                <a:solidFill>
                  <a:srgbClr val="FFFFFF"/>
                </a:solidFill>
                <a:effectLst>
                  <a:outerShdw blurRad="38100" dist="38100" dir="2700000" algn="tl">
                    <a:srgbClr val="000000"/>
                  </a:outerShdw>
                </a:effectLst>
                <a:latin typeface="Garamond" panose="02020404030301010803" pitchFamily="18" charset="0"/>
                <a:ea typeface="宋体" panose="02010600030101010101" pitchFamily="2" charset="-122"/>
              </a:rPr>
              <a:t>     </a:t>
            </a:r>
            <a:r>
              <a:rPr lang="en-US" altLang="zh-CN" sz="3200" dirty="0">
                <a:solidFill>
                  <a:srgbClr val="FFFFFF"/>
                </a:solidFill>
                <a:effectLst>
                  <a:outerShdw blurRad="38100" dist="38100" dir="2700000" algn="tl">
                    <a:srgbClr val="000000"/>
                  </a:outerShdw>
                </a:effectLst>
                <a:latin typeface="Garamond" panose="02020404030301010803" pitchFamily="18" charset="0"/>
                <a:ea typeface="宋体" panose="02010600030101010101" pitchFamily="2" charset="-122"/>
              </a:rPr>
              <a:t> </a:t>
            </a:r>
            <a:r>
              <a:rPr lang="zh-CN" altLang="en-US" sz="2800" b="1" dirty="0">
                <a:solidFill>
                  <a:srgbClr val="FFFFFF"/>
                </a:solidFill>
                <a:effectLst>
                  <a:outerShdw blurRad="38100" dist="38100" dir="2700000" algn="tl">
                    <a:srgbClr val="000000"/>
                  </a:outerShdw>
                </a:effectLst>
                <a:latin typeface="Garamond" panose="02020404030301010803" pitchFamily="18" charset="0"/>
                <a:ea typeface="宋体" panose="02010600030101010101" pitchFamily="2" charset="-122"/>
              </a:rPr>
              <a:t>要废弃或终止</a:t>
            </a:r>
            <a:r>
              <a:rPr lang="zh-CN" altLang="en-US" sz="2800" b="1"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紧接</a:t>
            </a:r>
            <a:r>
              <a:rPr lang="en-US" altLang="zh-CN" sz="2800" b="1"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branch</a:t>
            </a:r>
            <a:r>
              <a:rPr lang="zh-CN" altLang="en-US" sz="2800" b="1"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之后的指令</a:t>
            </a:r>
            <a:r>
              <a:rPr lang="zh-CN" altLang="en-US" sz="2000" b="1" dirty="0">
                <a:solidFill>
                  <a:srgbClr val="FFFF00"/>
                </a:solidFill>
                <a:latin typeface="Garamond" panose="02020404030301010803" pitchFamily="18" charset="0"/>
                <a:ea typeface="宋体" panose="02010600030101010101" pitchFamily="2" charset="-122"/>
                <a:sym typeface="+mn-ea"/>
              </a:rPr>
              <a:t>（</a:t>
            </a:r>
            <a:r>
              <a:rPr lang="pt-BR" altLang="zh-CN" sz="2000" b="1" noProof="1">
                <a:solidFill>
                  <a:srgbClr val="FFFF00"/>
                </a:solidFill>
                <a:latin typeface="Garamond" panose="02020404030301010803" pitchFamily="18" charset="0"/>
                <a:ea typeface="宋体" panose="02010600030101010101" pitchFamily="2" charset="-122"/>
                <a:cs typeface="+mn-ea"/>
                <a:sym typeface="+mn-ea"/>
              </a:rPr>
              <a:t>add r2, r2, r3</a:t>
            </a:r>
            <a:r>
              <a:rPr lang="zh-CN" altLang="en-US" sz="2000" b="1" dirty="0">
                <a:solidFill>
                  <a:srgbClr val="FFFF00"/>
                </a:solidFill>
                <a:latin typeface="Garamond" panose="02020404030301010803" pitchFamily="18" charset="0"/>
                <a:ea typeface="宋体" panose="02010600030101010101" pitchFamily="2" charset="-122"/>
                <a:sym typeface="+mn-ea"/>
              </a:rPr>
              <a:t>）</a:t>
            </a:r>
            <a:r>
              <a:rPr lang="zh-CN" altLang="en-US" sz="2800" b="1" dirty="0">
                <a:solidFill>
                  <a:srgbClr val="FFFFFF"/>
                </a:solidFill>
                <a:effectLst>
                  <a:outerShdw blurRad="38100" dist="38100" dir="2700000" algn="tl">
                    <a:srgbClr val="000000"/>
                  </a:outerShdw>
                </a:effectLst>
                <a:latin typeface="Garamond" panose="02020404030301010803" pitchFamily="18" charset="0"/>
                <a:ea typeface="宋体" panose="02010600030101010101" pitchFamily="2" charset="-122"/>
              </a:rPr>
              <a:t>，可以采用以下</a:t>
            </a:r>
            <a:r>
              <a:rPr lang="zh-CN" altLang="en-US" sz="2800" b="1" dirty="0">
                <a:solidFill>
                  <a:srgbClr val="FFFFFF"/>
                </a:solidFill>
                <a:latin typeface="Garamond" panose="02020404030301010803" pitchFamily="18" charset="0"/>
                <a:ea typeface="宋体" panose="02010600030101010101" pitchFamily="2" charset="-122"/>
              </a:rPr>
              <a:t>办法：</a:t>
            </a:r>
            <a:endParaRPr lang="zh-CN" altLang="en-US" sz="3200" b="1" dirty="0">
              <a:solidFill>
                <a:srgbClr val="FFFFFF"/>
              </a:solidFill>
              <a:latin typeface="Garamond" panose="02020404030301010803" pitchFamily="18" charset="0"/>
              <a:ea typeface="宋体" panose="02010600030101010101" pitchFamily="2" charset="-122"/>
            </a:endParaRPr>
          </a:p>
          <a:p>
            <a:pPr fontAlgn="base">
              <a:lnSpc>
                <a:spcPct val="120000"/>
              </a:lnSpc>
              <a:spcBef>
                <a:spcPct val="0"/>
              </a:spcBef>
              <a:spcAft>
                <a:spcPct val="0"/>
              </a:spcAft>
              <a:defRPr/>
            </a:pPr>
            <a:r>
              <a:rPr lang="zh-CN" altLang="en-US" sz="2400" b="1" dirty="0">
                <a:solidFill>
                  <a:srgbClr val="FFFFFF"/>
                </a:solidFill>
                <a:latin typeface="Garamond" panose="02020404030301010803" pitchFamily="18" charset="0"/>
                <a:ea typeface="宋体" panose="02010600030101010101" pitchFamily="2" charset="-122"/>
              </a:rPr>
              <a:t>       只要将</a:t>
            </a:r>
            <a:r>
              <a:rPr lang="en-US" altLang="zh-CN" sz="2400" b="1" dirty="0">
                <a:solidFill>
                  <a:srgbClr val="FFCC00"/>
                </a:solidFill>
                <a:latin typeface="Garamond" panose="02020404030301010803" pitchFamily="18" charset="0"/>
                <a:ea typeface="宋体" panose="02010600030101010101" pitchFamily="2" charset="-122"/>
              </a:rPr>
              <a:t>BRANCH</a:t>
            </a:r>
            <a:r>
              <a:rPr lang="zh-CN" altLang="en-US" sz="2400" b="1" dirty="0">
                <a:solidFill>
                  <a:srgbClr val="FFCC00"/>
                </a:solidFill>
                <a:latin typeface="Garamond" panose="02020404030301010803" pitchFamily="18" charset="0"/>
                <a:ea typeface="宋体" panose="02010600030101010101" pitchFamily="2" charset="-122"/>
              </a:rPr>
              <a:t>的译码信号保留在流水线寄存器</a:t>
            </a:r>
            <a:r>
              <a:rPr lang="zh-CN" altLang="en-US" sz="2400" b="1" dirty="0">
                <a:solidFill>
                  <a:srgbClr val="FFFFFF"/>
                </a:solidFill>
                <a:latin typeface="Garamond" panose="02020404030301010803" pitchFamily="18" charset="0"/>
                <a:ea typeface="宋体" panose="02010600030101010101" pitchFamily="2" charset="-122"/>
              </a:rPr>
              <a:t>中，当紧接</a:t>
            </a:r>
            <a:r>
              <a:rPr lang="en-US" altLang="zh-CN" sz="2400" b="1" dirty="0">
                <a:solidFill>
                  <a:srgbClr val="FFFFFF"/>
                </a:solidFill>
                <a:latin typeface="Garamond" panose="02020404030301010803" pitchFamily="18" charset="0"/>
                <a:ea typeface="宋体" panose="02010600030101010101" pitchFamily="2" charset="-122"/>
              </a:rPr>
              <a:t>branch</a:t>
            </a:r>
            <a:r>
              <a:rPr lang="zh-CN" altLang="en-US" sz="2400" b="1" dirty="0">
                <a:solidFill>
                  <a:srgbClr val="FFFFFF"/>
                </a:solidFill>
                <a:latin typeface="Garamond" panose="02020404030301010803" pitchFamily="18" charset="0"/>
                <a:ea typeface="宋体" panose="02010600030101010101" pitchFamily="2" charset="-122"/>
              </a:rPr>
              <a:t>后的</a:t>
            </a:r>
            <a:r>
              <a:rPr lang="zh-CN" altLang="en-US" sz="2400" b="1" dirty="0">
                <a:solidFill>
                  <a:srgbClr val="FFFF00"/>
                </a:solidFill>
                <a:latin typeface="Garamond" panose="02020404030301010803" pitchFamily="18" charset="0"/>
                <a:ea typeface="宋体" panose="02010600030101010101" pitchFamily="2" charset="-122"/>
              </a:rPr>
              <a:t>指令进入</a:t>
            </a:r>
            <a:r>
              <a:rPr lang="en-US" altLang="zh-CN" sz="2400" b="1" dirty="0">
                <a:solidFill>
                  <a:srgbClr val="FFFF00"/>
                </a:solidFill>
                <a:latin typeface="Garamond" panose="02020404030301010803" pitchFamily="18" charset="0"/>
                <a:ea typeface="宋体" panose="02010600030101010101" pitchFamily="2" charset="-122"/>
              </a:rPr>
              <a:t>ID</a:t>
            </a:r>
            <a:r>
              <a:rPr lang="zh-CN" altLang="en-US" sz="2400" b="1" dirty="0">
                <a:solidFill>
                  <a:srgbClr val="FFFFFF"/>
                </a:solidFill>
                <a:latin typeface="Garamond" panose="02020404030301010803" pitchFamily="18" charset="0"/>
                <a:ea typeface="宋体" panose="02010600030101010101" pitchFamily="2" charset="-122"/>
              </a:rPr>
              <a:t>时，用这个译码信号</a:t>
            </a:r>
            <a:r>
              <a:rPr lang="zh-CN" altLang="en-US" sz="2400" b="1" dirty="0">
                <a:solidFill>
                  <a:srgbClr val="FFFF00"/>
                </a:solidFill>
                <a:latin typeface="Garamond" panose="02020404030301010803" pitchFamily="18" charset="0"/>
                <a:ea typeface="宋体" panose="02010600030101010101" pitchFamily="2" charset="-122"/>
              </a:rPr>
              <a:t>封锁</a:t>
            </a:r>
            <a:r>
              <a:rPr lang="zh-CN" altLang="en-US" sz="2400" b="1" dirty="0">
                <a:solidFill>
                  <a:srgbClr val="FFFFFF"/>
                </a:solidFill>
                <a:latin typeface="Garamond" panose="02020404030301010803" pitchFamily="18" charset="0"/>
                <a:ea typeface="宋体" panose="02010600030101010101" pitchFamily="2" charset="-122"/>
              </a:rPr>
              <a:t>当前在</a:t>
            </a:r>
            <a:r>
              <a:rPr lang="en-US" altLang="zh-CN" sz="2400" b="1" dirty="0">
                <a:solidFill>
                  <a:srgbClr val="FFFF00"/>
                </a:solidFill>
                <a:latin typeface="Garamond" panose="02020404030301010803" pitchFamily="18" charset="0"/>
                <a:ea typeface="宋体" panose="02010600030101010101" pitchFamily="2" charset="-122"/>
              </a:rPr>
              <a:t>ID</a:t>
            </a:r>
            <a:r>
              <a:rPr lang="zh-CN" altLang="en-US" sz="2400" b="1" dirty="0">
                <a:solidFill>
                  <a:srgbClr val="FFFFFF"/>
                </a:solidFill>
                <a:latin typeface="Garamond" panose="02020404030301010803" pitchFamily="18" charset="0"/>
                <a:ea typeface="宋体" panose="02010600030101010101" pitchFamily="2" charset="-122"/>
              </a:rPr>
              <a:t>阶段的</a:t>
            </a:r>
            <a:r>
              <a:rPr lang="zh-CN" altLang="en-US" sz="2400" b="1" dirty="0">
                <a:solidFill>
                  <a:srgbClr val="66FF33"/>
                </a:solidFill>
                <a:latin typeface="Garamond" panose="02020404030301010803" pitchFamily="18" charset="0"/>
                <a:ea typeface="宋体" panose="02010600030101010101" pitchFamily="2" charset="-122"/>
              </a:rPr>
              <a:t>那条指令（</a:t>
            </a:r>
            <a:r>
              <a:rPr lang="pt-BR" altLang="zh-CN" sz="2400" b="1" noProof="1">
                <a:solidFill>
                  <a:srgbClr val="66FF33"/>
                </a:solidFill>
                <a:latin typeface="Garamond" panose="02020404030301010803" pitchFamily="18" charset="0"/>
                <a:ea typeface="宋体" panose="02010600030101010101" pitchFamily="2" charset="-122"/>
                <a:cs typeface="+mn-ea"/>
                <a:sym typeface="+mn-ea"/>
              </a:rPr>
              <a:t>add r2, r2, r3</a:t>
            </a:r>
            <a:r>
              <a:rPr lang="zh-CN" altLang="en-US" sz="2400" b="1" dirty="0">
                <a:solidFill>
                  <a:srgbClr val="66FF33"/>
                </a:solidFill>
                <a:latin typeface="Garamond" panose="02020404030301010803" pitchFamily="18" charset="0"/>
                <a:ea typeface="宋体" panose="02010600030101010101" pitchFamily="2" charset="-122"/>
              </a:rPr>
              <a:t>）的</a:t>
            </a:r>
            <a:r>
              <a:rPr lang="en-US" altLang="zh-CN" sz="2400" b="1" dirty="0">
                <a:solidFill>
                  <a:srgbClr val="66FF33"/>
                </a:solidFill>
                <a:latin typeface="Garamond" panose="02020404030301010803" pitchFamily="18" charset="0"/>
                <a:ea typeface="宋体" panose="02010600030101010101" pitchFamily="2" charset="-122"/>
              </a:rPr>
              <a:t>WZ</a:t>
            </a:r>
            <a:r>
              <a:rPr lang="zh-CN" altLang="en-US" sz="2400" b="1" dirty="0">
                <a:solidFill>
                  <a:srgbClr val="66FF33"/>
                </a:solidFill>
                <a:latin typeface="Garamond" panose="02020404030301010803" pitchFamily="18" charset="0"/>
                <a:ea typeface="宋体" panose="02010600030101010101" pitchFamily="2" charset="-122"/>
              </a:rPr>
              <a:t>、</a:t>
            </a:r>
            <a:r>
              <a:rPr lang="en-US" altLang="zh-CN" sz="2400" b="1" dirty="0">
                <a:solidFill>
                  <a:srgbClr val="66FF33"/>
                </a:solidFill>
                <a:latin typeface="Garamond" panose="02020404030301010803" pitchFamily="18" charset="0"/>
                <a:ea typeface="宋体" panose="02010600030101010101" pitchFamily="2" charset="-122"/>
              </a:rPr>
              <a:t>WMEM</a:t>
            </a:r>
            <a:r>
              <a:rPr lang="zh-CN" altLang="en-US" sz="2400" b="1" dirty="0">
                <a:solidFill>
                  <a:srgbClr val="66FF33"/>
                </a:solidFill>
                <a:latin typeface="Garamond" panose="02020404030301010803" pitchFamily="18" charset="0"/>
                <a:ea typeface="宋体" panose="02010600030101010101" pitchFamily="2" charset="-122"/>
              </a:rPr>
              <a:t>和</a:t>
            </a:r>
            <a:r>
              <a:rPr lang="en-US" altLang="zh-CN" sz="2400" b="1" dirty="0">
                <a:solidFill>
                  <a:srgbClr val="66FF33"/>
                </a:solidFill>
                <a:latin typeface="Garamond" panose="02020404030301010803" pitchFamily="18" charset="0"/>
                <a:ea typeface="宋体" panose="02010600030101010101" pitchFamily="2" charset="-122"/>
              </a:rPr>
              <a:t>WREG</a:t>
            </a:r>
            <a:r>
              <a:rPr lang="zh-CN" altLang="en-US" sz="2400" b="1" dirty="0">
                <a:solidFill>
                  <a:srgbClr val="FFFFFF"/>
                </a:solidFill>
                <a:latin typeface="Garamond" panose="02020404030301010803" pitchFamily="18" charset="0"/>
                <a:ea typeface="宋体" panose="02010600030101010101" pitchFamily="2" charset="-122"/>
              </a:rPr>
              <a:t>的信号，这样这条指令的执行就对程序的逻辑没有影响。</a:t>
            </a:r>
            <a:endParaRPr lang="zh-CN" altLang="en-US" sz="2400" b="1" dirty="0">
              <a:solidFill>
                <a:srgbClr val="FFFFFF"/>
              </a:solidFill>
              <a:latin typeface="Arial" panose="020B0604020202020204" pitchFamily="34" charset="0"/>
              <a:ea typeface="宋体" panose="02010600030101010101" pitchFamily="2" charset="-122"/>
            </a:endParaRPr>
          </a:p>
        </p:txBody>
      </p:sp>
      <p:sp>
        <p:nvSpPr>
          <p:cNvPr id="120839" name="Text Box 3">
            <a:extLst>
              <a:ext uri="{FF2B5EF4-FFF2-40B4-BE49-F238E27FC236}">
                <a16:creationId xmlns:a16="http://schemas.microsoft.com/office/drawing/2014/main" id="{049A1C17-1BB3-4D52-A73A-DD72A930BCDC}"/>
              </a:ext>
            </a:extLst>
          </p:cNvPr>
          <p:cNvSpPr txBox="1">
            <a:spLocks noChangeArrowheads="1"/>
          </p:cNvSpPr>
          <p:nvPr/>
        </p:nvSpPr>
        <p:spPr bwMode="auto">
          <a:xfrm>
            <a:off x="6629400" y="4419601"/>
            <a:ext cx="3505200" cy="1846263"/>
          </a:xfrm>
          <a:prstGeom prst="rect">
            <a:avLst/>
          </a:prstGeom>
          <a:noFill/>
          <a:ln w="9525">
            <a:noFill/>
            <a:miter lim="800000"/>
          </a:ln>
          <a:effectLst/>
        </p:spPr>
        <p:txBody>
          <a:bodyPr>
            <a:spAutoFit/>
          </a:bodyPr>
          <a:lstStyle/>
          <a:p>
            <a:pPr fontAlgn="base">
              <a:lnSpc>
                <a:spcPct val="120000"/>
              </a:lnSpc>
              <a:spcBef>
                <a:spcPct val="0"/>
              </a:spcBef>
              <a:spcAft>
                <a:spcPct val="0"/>
              </a:spcAft>
              <a:defRPr/>
            </a:pPr>
            <a:r>
              <a:rPr lang="zh-CN" altLang="en-US" sz="2400" b="1" dirty="0">
                <a:solidFill>
                  <a:srgbClr val="FFFFFF"/>
                </a:solidFill>
                <a:effectLst>
                  <a:outerShdw blurRad="38100" dist="38100" dir="2700000" algn="tl">
                    <a:srgbClr val="000000"/>
                  </a:outerShdw>
                </a:effectLst>
                <a:latin typeface="Arial" panose="020B0604020202020204" pitchFamily="34" charset="0"/>
                <a:ea typeface="宋体" panose="02010600030101010101" pitchFamily="2" charset="-122"/>
              </a:rPr>
              <a:t>无条件转移指令</a:t>
            </a:r>
            <a:r>
              <a:rPr lang="zh-CN" altLang="en-US" sz="2400" b="1" dirty="0">
                <a:solidFill>
                  <a:srgbClr val="FFFF00"/>
                </a:solidFill>
                <a:effectLst>
                  <a:outerShdw blurRad="38100" dist="38100" dir="2700000" algn="tl">
                    <a:srgbClr val="000000"/>
                  </a:outerShdw>
                </a:effectLst>
                <a:latin typeface="Arial" panose="020B0604020202020204" pitchFamily="34" charset="0"/>
                <a:ea typeface="宋体" panose="02010600030101010101" pitchFamily="2" charset="-122"/>
              </a:rPr>
              <a:t>封锁紧接其后指令的</a:t>
            </a:r>
            <a:r>
              <a:rPr lang="en-US" altLang="zh-CN" sz="2400" b="1" dirty="0">
                <a:solidFill>
                  <a:srgbClr val="FFFF00"/>
                </a:solidFill>
                <a:effectLst>
                  <a:outerShdw blurRad="38100" dist="38100" dir="2700000" algn="tl">
                    <a:srgbClr val="000000"/>
                  </a:outerShdw>
                </a:effectLst>
                <a:latin typeface="Arial" panose="020B0604020202020204" pitchFamily="34" charset="0"/>
                <a:ea typeface="宋体" panose="02010600030101010101" pitchFamily="2" charset="-122"/>
              </a:rPr>
              <a:t>WZ</a:t>
            </a:r>
            <a:r>
              <a:rPr lang="en-US" altLang="zh-CN" sz="2400" b="1"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 </a:t>
            </a:r>
            <a:r>
              <a:rPr lang="zh-CN" altLang="en-US" sz="2400" b="1"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a:t>
            </a:r>
            <a:r>
              <a:rPr lang="en-US" altLang="zh-CN" sz="2400" b="1"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WMEM</a:t>
            </a:r>
            <a:r>
              <a:rPr lang="zh-CN" altLang="en-US" sz="2400" b="1"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和</a:t>
            </a:r>
            <a:r>
              <a:rPr lang="en-US" altLang="zh-CN" sz="2400" b="1"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WREG</a:t>
            </a:r>
            <a:r>
              <a:rPr lang="zh-CN" altLang="en-US" sz="2400" b="1" dirty="0">
                <a:solidFill>
                  <a:srgbClr val="FFFFFF"/>
                </a:solidFill>
                <a:effectLst>
                  <a:outerShdw blurRad="38100" dist="38100" dir="2700000" algn="tl">
                    <a:srgbClr val="000000"/>
                  </a:outerShdw>
                </a:effectLst>
                <a:latin typeface="Garamond" panose="02020404030301010803" pitchFamily="18" charset="0"/>
                <a:ea typeface="宋体" panose="02010600030101010101" pitchFamily="2" charset="-122"/>
              </a:rPr>
              <a:t>的方法（与前面类似处理）</a:t>
            </a:r>
            <a:endParaRPr lang="zh-CN" altLang="en-US" sz="2400" b="1" dirty="0">
              <a:solidFill>
                <a:srgbClr val="FFFFFF"/>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grpSp>
        <p:nvGrpSpPr>
          <p:cNvPr id="112643" name="Group 9">
            <a:extLst>
              <a:ext uri="{FF2B5EF4-FFF2-40B4-BE49-F238E27FC236}">
                <a16:creationId xmlns:a16="http://schemas.microsoft.com/office/drawing/2014/main" id="{F4C86FAA-7C4C-485E-BAB3-D5FDB0FCBE58}"/>
              </a:ext>
            </a:extLst>
          </p:cNvPr>
          <p:cNvGrpSpPr>
            <a:grpSpLocks/>
          </p:cNvGrpSpPr>
          <p:nvPr/>
        </p:nvGrpSpPr>
        <p:grpSpPr bwMode="auto">
          <a:xfrm>
            <a:off x="1981200" y="3276600"/>
            <a:ext cx="4267200" cy="3276600"/>
            <a:chOff x="336" y="1920"/>
            <a:chExt cx="2688" cy="2064"/>
          </a:xfrm>
        </p:grpSpPr>
        <p:pic>
          <p:nvPicPr>
            <p:cNvPr id="112644" name="Picture 2">
              <a:extLst>
                <a:ext uri="{FF2B5EF4-FFF2-40B4-BE49-F238E27FC236}">
                  <a16:creationId xmlns:a16="http://schemas.microsoft.com/office/drawing/2014/main" id="{067169F5-6882-4B8B-85F3-ABF579622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 y="1920"/>
              <a:ext cx="268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ext Box 8">
              <a:extLst>
                <a:ext uri="{FF2B5EF4-FFF2-40B4-BE49-F238E27FC236}">
                  <a16:creationId xmlns:a16="http://schemas.microsoft.com/office/drawing/2014/main" id="{87F458C2-A3C7-484C-B200-515535020BC4}"/>
                </a:ext>
              </a:extLst>
            </p:cNvPr>
            <p:cNvSpPr txBox="1">
              <a:spLocks noChangeArrowheads="1"/>
            </p:cNvSpPr>
            <p:nvPr/>
          </p:nvSpPr>
          <p:spPr bwMode="auto">
            <a:xfrm>
              <a:off x="1200" y="3148"/>
              <a:ext cx="720" cy="21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1600" b="1">
                  <a:solidFill>
                    <a:srgbClr val="000514"/>
                  </a:solidFill>
                  <a:latin typeface="Garamond" panose="02020404030301010803" pitchFamily="18" charset="0"/>
                  <a:ea typeface="宋体" panose="02010600030101010101" pitchFamily="2" charset="-122"/>
                </a:rPr>
                <a:t>BRANCH</a:t>
              </a:r>
            </a:p>
          </p:txBody>
        </p:sp>
      </p:grpSp>
      <p:sp>
        <p:nvSpPr>
          <p:cNvPr id="112646" name="灯片编号占位符 6">
            <a:extLst>
              <a:ext uri="{FF2B5EF4-FFF2-40B4-BE49-F238E27FC236}">
                <a16:creationId xmlns:a16="http://schemas.microsoft.com/office/drawing/2014/main" id="{67156CB0-586A-4B46-A91A-AA5B50F7933F}"/>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879CE1B8-5897-4D83-8E28-A71F08B4615D}" type="slidenum">
              <a:rPr lang="en-US" altLang="zh-CN">
                <a:solidFill>
                  <a:srgbClr val="FFFFFF"/>
                </a:solidFill>
                <a:ea typeface="宋体" panose="02010600030101010101" pitchFamily="2" charset="-122"/>
              </a:rPr>
              <a:pPr fontAlgn="base">
                <a:spcBef>
                  <a:spcPct val="0"/>
                </a:spcBef>
                <a:spcAft>
                  <a:spcPct val="0"/>
                </a:spcAft>
              </a:pPr>
              <a:t>441</a:t>
            </a:fld>
            <a:endParaRPr lang="en-US" altLang="zh-CN">
              <a:solidFill>
                <a:srgbClr val="FFFFFF"/>
              </a:solidFill>
              <a:ea typeface="宋体" panose="02010600030101010101" pitchFamily="2" charset="-122"/>
            </a:endParaRPr>
          </a:p>
        </p:txBody>
      </p:sp>
      <p:sp>
        <p:nvSpPr>
          <p:cNvPr id="112647" name="TextBox 7">
            <a:extLst>
              <a:ext uri="{FF2B5EF4-FFF2-40B4-BE49-F238E27FC236}">
                <a16:creationId xmlns:a16="http://schemas.microsoft.com/office/drawing/2014/main" id="{0FC63F66-856F-4DB8-9182-D7256A9FED25}"/>
              </a:ext>
            </a:extLst>
          </p:cNvPr>
          <p:cNvSpPr txBox="1">
            <a:spLocks noChangeArrowheads="1"/>
          </p:cNvSpPr>
          <p:nvPr/>
        </p:nvSpPr>
        <p:spPr bwMode="auto">
          <a:xfrm>
            <a:off x="4568825" y="6369050"/>
            <a:ext cx="1371600" cy="3381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600" b="1">
                <a:solidFill>
                  <a:srgbClr val="000514"/>
                </a:solidFill>
                <a:latin typeface="Garamond" panose="02020404030301010803" pitchFamily="18" charset="0"/>
                <a:ea typeface="宋体" panose="02010600030101010101" pitchFamily="2" charset="-122"/>
              </a:rPr>
              <a:t>branch 200</a:t>
            </a:r>
            <a:endParaRPr lang="zh-CN" altLang="en-US" sz="1600" b="1">
              <a:solidFill>
                <a:srgbClr val="000514"/>
              </a:solidFill>
              <a:latin typeface="Garamond" panose="02020404030301010803" pitchFamily="18" charset="0"/>
              <a:ea typeface="宋体" panose="02010600030101010101" pitchFamily="2" charset="-122"/>
            </a:endParaRPr>
          </a:p>
        </p:txBody>
      </p:sp>
      <p:sp>
        <p:nvSpPr>
          <p:cNvPr id="112648" name="TextBox 8">
            <a:extLst>
              <a:ext uri="{FF2B5EF4-FFF2-40B4-BE49-F238E27FC236}">
                <a16:creationId xmlns:a16="http://schemas.microsoft.com/office/drawing/2014/main" id="{E5FA0B49-B00C-43F5-ADEB-304C77D04F50}"/>
              </a:ext>
            </a:extLst>
          </p:cNvPr>
          <p:cNvSpPr txBox="1">
            <a:spLocks noChangeArrowheads="1"/>
          </p:cNvSpPr>
          <p:nvPr/>
        </p:nvSpPr>
        <p:spPr bwMode="auto">
          <a:xfrm>
            <a:off x="3192463" y="6369050"/>
            <a:ext cx="1371600" cy="3381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600" b="1">
                <a:solidFill>
                  <a:srgbClr val="000514"/>
                </a:solidFill>
                <a:latin typeface="Garamond" panose="02020404030301010803" pitchFamily="18" charset="0"/>
                <a:ea typeface="宋体" panose="02010600030101010101" pitchFamily="2" charset="-122"/>
              </a:rPr>
              <a:t>add r2, r2, r3</a:t>
            </a:r>
            <a:endParaRPr lang="zh-CN" altLang="en-US" sz="1600" b="1">
              <a:solidFill>
                <a:srgbClr val="000514"/>
              </a:solidFill>
              <a:latin typeface="Garamond" panose="02020404030301010803" pitchFamily="18" charset="0"/>
              <a:ea typeface="宋体" panose="02010600030101010101" pitchFamily="2" charset="-122"/>
            </a:endParaRPr>
          </a:p>
        </p:txBody>
      </p:sp>
      <p:sp>
        <p:nvSpPr>
          <p:cNvPr id="15" name="椭圆 14">
            <a:extLst>
              <a:ext uri="{FF2B5EF4-FFF2-40B4-BE49-F238E27FC236}">
                <a16:creationId xmlns:a16="http://schemas.microsoft.com/office/drawing/2014/main" id="{77E817F6-9F70-4FCE-99A6-D77C1A1A2CAD}"/>
              </a:ext>
            </a:extLst>
          </p:cNvPr>
          <p:cNvSpPr/>
          <p:nvPr/>
        </p:nvSpPr>
        <p:spPr>
          <a:xfrm>
            <a:off x="3413125" y="5357814"/>
            <a:ext cx="1150938" cy="344487"/>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2" name="椭圆 1">
            <a:extLst>
              <a:ext uri="{FF2B5EF4-FFF2-40B4-BE49-F238E27FC236}">
                <a16:creationId xmlns:a16="http://schemas.microsoft.com/office/drawing/2014/main" id="{A144D498-537F-4C71-B22A-97062EB2E9B7}"/>
              </a:ext>
            </a:extLst>
          </p:cNvPr>
          <p:cNvSpPr/>
          <p:nvPr/>
        </p:nvSpPr>
        <p:spPr>
          <a:xfrm>
            <a:off x="4829176" y="3276601"/>
            <a:ext cx="855663" cy="1846263"/>
          </a:xfrm>
          <a:prstGeom prst="ellipse">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665" name="Text Box 3">
            <a:extLst>
              <a:ext uri="{FF2B5EF4-FFF2-40B4-BE49-F238E27FC236}">
                <a16:creationId xmlns:a16="http://schemas.microsoft.com/office/drawing/2014/main" id="{8A548FFE-3955-41F8-BA20-A0DD6A013D32}"/>
              </a:ext>
            </a:extLst>
          </p:cNvPr>
          <p:cNvSpPr txBox="1">
            <a:spLocks noChangeArrowheads="1"/>
          </p:cNvSpPr>
          <p:nvPr/>
        </p:nvSpPr>
        <p:spPr bwMode="auto">
          <a:xfrm>
            <a:off x="1981200" y="1828801"/>
            <a:ext cx="86868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a:t>
            </a:r>
            <a:r>
              <a:rPr lang="zh-CN" altLang="en-US" sz="2400" b="1">
                <a:solidFill>
                  <a:srgbClr val="CCFFFF"/>
                </a:solidFill>
                <a:latin typeface="Arial" panose="020B0604020202020204" pitchFamily="34" charset="0"/>
                <a:ea typeface="宋体" panose="02010600030101010101" pitchFamily="2" charset="-122"/>
              </a:rPr>
              <a:t>　</a:t>
            </a:r>
            <a:endParaRPr lang="zh-CN" altLang="en-US" sz="2400" b="1">
              <a:solidFill>
                <a:srgbClr val="FF00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zh-CN" altLang="en-US" sz="2400" b="1">
                <a:solidFill>
                  <a:srgbClr val="CCFFFF"/>
                </a:solidFill>
                <a:latin typeface="Arial" panose="020B0604020202020204" pitchFamily="34" charset="0"/>
                <a:ea typeface="宋体" panose="02010600030101010101" pitchFamily="2" charset="-122"/>
              </a:rPr>
              <a:t>      </a:t>
            </a:r>
            <a:r>
              <a:rPr lang="zh-CN" altLang="en-US" sz="2400" b="1">
                <a:solidFill>
                  <a:srgbClr val="FFCC00"/>
                </a:solidFill>
                <a:latin typeface="Arial" panose="020B0604020202020204" pitchFamily="34" charset="0"/>
                <a:ea typeface="宋体" panose="02010600030101010101" pitchFamily="2" charset="-122"/>
              </a:rPr>
              <a:t>条件转移指令</a:t>
            </a:r>
            <a:r>
              <a:rPr lang="zh-CN" altLang="en-US" sz="2400" b="1">
                <a:solidFill>
                  <a:srgbClr val="CCFFFF"/>
                </a:solidFill>
                <a:latin typeface="Arial" panose="020B0604020202020204" pitchFamily="34" charset="0"/>
                <a:ea typeface="宋体" panose="02010600030101010101" pitchFamily="2" charset="-122"/>
              </a:rPr>
              <a:t>要判断</a:t>
            </a:r>
            <a:r>
              <a:rPr lang="en-US" altLang="zh-CN" sz="2400" b="1">
                <a:solidFill>
                  <a:srgbClr val="FFFF00"/>
                </a:solidFill>
                <a:latin typeface="Arial" panose="020B0604020202020204" pitchFamily="34" charset="0"/>
                <a:ea typeface="宋体" panose="02010600030101010101" pitchFamily="2" charset="-122"/>
              </a:rPr>
              <a:t>Z</a:t>
            </a:r>
            <a:r>
              <a:rPr lang="zh-CN" altLang="en-US" sz="2400" b="1">
                <a:solidFill>
                  <a:srgbClr val="CCFFFF"/>
                </a:solidFill>
                <a:latin typeface="Arial" panose="020B0604020202020204" pitchFamily="34" charset="0"/>
                <a:ea typeface="宋体" panose="02010600030101010101" pitchFamily="2" charset="-122"/>
              </a:rPr>
              <a:t>标志是否能用。若</a:t>
            </a:r>
            <a:r>
              <a:rPr lang="en-US" altLang="zh-CN" sz="2400" b="1">
                <a:solidFill>
                  <a:srgbClr val="FFFF00"/>
                </a:solidFill>
                <a:latin typeface="Arial" panose="020B0604020202020204" pitchFamily="34" charset="0"/>
                <a:ea typeface="宋体" panose="02010600030101010101" pitchFamily="2" charset="-122"/>
              </a:rPr>
              <a:t>Z</a:t>
            </a:r>
            <a:r>
              <a:rPr lang="zh-CN" altLang="en-US" sz="2400" b="1">
                <a:solidFill>
                  <a:srgbClr val="CCFFFF"/>
                </a:solidFill>
                <a:latin typeface="Arial" panose="020B0604020202020204" pitchFamily="34" charset="0"/>
                <a:ea typeface="宋体" panose="02010600030101010101" pitchFamily="2" charset="-122"/>
              </a:rPr>
              <a:t>标志还没有准备好，则还要</a:t>
            </a:r>
            <a:r>
              <a:rPr lang="zh-CN" altLang="en-US" sz="2400" b="1">
                <a:solidFill>
                  <a:srgbClr val="FFFF00"/>
                </a:solidFill>
                <a:latin typeface="Arial" panose="020B0604020202020204" pitchFamily="34" charset="0"/>
                <a:ea typeface="宋体" panose="02010600030101010101" pitchFamily="2" charset="-122"/>
              </a:rPr>
              <a:t>暂停</a:t>
            </a:r>
            <a:r>
              <a:rPr lang="zh-CN" altLang="en-US" sz="2400" b="1">
                <a:solidFill>
                  <a:srgbClr val="CCFFFF"/>
                </a:solidFill>
                <a:latin typeface="Arial" panose="020B0604020202020204" pitchFamily="34" charset="0"/>
                <a:ea typeface="宋体" panose="02010600030101010101" pitchFamily="2" charset="-122"/>
              </a:rPr>
              <a:t>流水线一个时钟周期（类似数据相关暂停），但由于</a:t>
            </a:r>
            <a:r>
              <a:rPr lang="en-US" altLang="zh-CN" sz="2400" b="1">
                <a:solidFill>
                  <a:srgbClr val="FFFF00"/>
                </a:solidFill>
                <a:latin typeface="Arial" panose="020B0604020202020204" pitchFamily="34" charset="0"/>
                <a:ea typeface="宋体" panose="02010600030101010101" pitchFamily="2" charset="-122"/>
              </a:rPr>
              <a:t>ID</a:t>
            </a:r>
            <a:r>
              <a:rPr lang="zh-CN" altLang="en-US" sz="2400" b="1">
                <a:solidFill>
                  <a:srgbClr val="CCFFFF"/>
                </a:solidFill>
                <a:latin typeface="Arial" panose="020B0604020202020204" pitchFamily="34" charset="0"/>
                <a:ea typeface="宋体" panose="02010600030101010101" pitchFamily="2" charset="-122"/>
              </a:rPr>
              <a:t>级</a:t>
            </a:r>
            <a:r>
              <a:rPr lang="zh-CN" altLang="en-US" sz="2400" b="1">
                <a:solidFill>
                  <a:srgbClr val="FFFF00"/>
                </a:solidFill>
                <a:latin typeface="Arial" panose="020B0604020202020204" pitchFamily="34" charset="0"/>
                <a:ea typeface="宋体" panose="02010600030101010101" pitchFamily="2" charset="-122"/>
              </a:rPr>
              <a:t>转移指令</a:t>
            </a:r>
            <a:r>
              <a:rPr lang="zh-CN" altLang="en-US" sz="2400" b="1">
                <a:solidFill>
                  <a:srgbClr val="CCFFFF"/>
                </a:solidFill>
                <a:latin typeface="Arial" panose="020B0604020202020204" pitchFamily="34" charset="0"/>
                <a:ea typeface="宋体" panose="02010600030101010101" pitchFamily="2" charset="-122"/>
              </a:rPr>
              <a:t>只可能改变</a:t>
            </a:r>
            <a:r>
              <a:rPr lang="en-US" altLang="zh-CN" sz="2400" b="1">
                <a:solidFill>
                  <a:srgbClr val="CCFFFF"/>
                </a:solidFill>
                <a:latin typeface="Arial" panose="020B0604020202020204" pitchFamily="34" charset="0"/>
                <a:ea typeface="宋体" panose="02010600030101010101" pitchFamily="2" charset="-122"/>
              </a:rPr>
              <a:t>PC</a:t>
            </a:r>
            <a:r>
              <a:rPr lang="zh-CN" altLang="en-US" sz="2400" b="1">
                <a:solidFill>
                  <a:srgbClr val="CCFFFF"/>
                </a:solidFill>
                <a:latin typeface="Arial" panose="020B0604020202020204" pitchFamily="34" charset="0"/>
                <a:ea typeface="宋体" panose="02010600030101010101" pitchFamily="2" charset="-122"/>
              </a:rPr>
              <a:t>而不改变其它状态，因此</a:t>
            </a:r>
            <a:r>
              <a:rPr lang="zh-CN" altLang="en-US" sz="2400" b="1">
                <a:solidFill>
                  <a:srgbClr val="FFFF00"/>
                </a:solidFill>
                <a:latin typeface="Arial" panose="020B0604020202020204" pitchFamily="34" charset="0"/>
                <a:ea typeface="宋体" panose="02010600030101010101" pitchFamily="2" charset="-122"/>
              </a:rPr>
              <a:t>用不着封锁</a:t>
            </a:r>
            <a:r>
              <a:rPr lang="en-US" altLang="zh-CN" sz="2400" b="1">
                <a:solidFill>
                  <a:srgbClr val="FFFF00"/>
                </a:solidFill>
                <a:latin typeface="Arial" panose="020B0604020202020204" pitchFamily="34" charset="0"/>
                <a:ea typeface="宋体" panose="02010600030101010101" pitchFamily="2" charset="-122"/>
              </a:rPr>
              <a:t>WZ</a:t>
            </a:r>
            <a:r>
              <a:rPr lang="zh-CN" altLang="en-US" sz="2400" b="1">
                <a:solidFill>
                  <a:srgbClr val="FFFF00"/>
                </a:solidFill>
                <a:latin typeface="Arial" panose="020B0604020202020204" pitchFamily="34" charset="0"/>
                <a:ea typeface="宋体" panose="02010600030101010101" pitchFamily="2" charset="-122"/>
              </a:rPr>
              <a:t>，</a:t>
            </a:r>
            <a:r>
              <a:rPr lang="en-US" altLang="zh-CN" sz="2400" b="1">
                <a:solidFill>
                  <a:srgbClr val="FFFF00"/>
                </a:solidFill>
                <a:latin typeface="Arial" panose="020B0604020202020204" pitchFamily="34" charset="0"/>
                <a:ea typeface="宋体" panose="02010600030101010101" pitchFamily="2" charset="-122"/>
              </a:rPr>
              <a:t>WMEM</a:t>
            </a:r>
            <a:r>
              <a:rPr lang="zh-CN" altLang="en-US" sz="2400" b="1">
                <a:solidFill>
                  <a:srgbClr val="FFFF00"/>
                </a:solidFill>
                <a:latin typeface="Arial" panose="020B0604020202020204" pitchFamily="34" charset="0"/>
                <a:ea typeface="宋体" panose="02010600030101010101" pitchFamily="2" charset="-122"/>
              </a:rPr>
              <a:t>，</a:t>
            </a:r>
            <a:r>
              <a:rPr lang="en-US" altLang="zh-CN" sz="2400" b="1">
                <a:solidFill>
                  <a:srgbClr val="FFFF00"/>
                </a:solidFill>
                <a:latin typeface="Arial" panose="020B0604020202020204" pitchFamily="34" charset="0"/>
                <a:ea typeface="宋体" panose="02010600030101010101" pitchFamily="2" charset="-122"/>
              </a:rPr>
              <a:t>WREG</a:t>
            </a:r>
            <a:r>
              <a:rPr lang="zh-CN" altLang="en-US" sz="2400" b="1">
                <a:solidFill>
                  <a:srgbClr val="CCFFFF"/>
                </a:solidFill>
                <a:latin typeface="Arial" panose="020B0604020202020204" pitchFamily="34" charset="0"/>
                <a:ea typeface="宋体" panose="02010600030101010101" pitchFamily="2" charset="-122"/>
              </a:rPr>
              <a:t>（对转移指令来讲，这些信号原本就为</a:t>
            </a:r>
            <a:r>
              <a:rPr lang="en-US" altLang="zh-CN" sz="2400" b="1">
                <a:solidFill>
                  <a:srgbClr val="CCFFFF"/>
                </a:solidFill>
                <a:latin typeface="Arial" panose="020B0604020202020204" pitchFamily="34" charset="0"/>
                <a:ea typeface="宋体" panose="02010600030101010101" pitchFamily="2" charset="-122"/>
              </a:rPr>
              <a:t>0</a:t>
            </a:r>
            <a:r>
              <a:rPr lang="zh-CN" altLang="en-US" sz="2400" b="1">
                <a:solidFill>
                  <a:srgbClr val="CCFFFF"/>
                </a:solidFill>
                <a:latin typeface="Arial" panose="020B0604020202020204" pitchFamily="34" charset="0"/>
                <a:ea typeface="宋体" panose="02010600030101010101" pitchFamily="2" charset="-122"/>
              </a:rPr>
              <a:t>）。</a:t>
            </a:r>
          </a:p>
        </p:txBody>
      </p:sp>
      <p:sp>
        <p:nvSpPr>
          <p:cNvPr id="113666" name="Text Box 4">
            <a:extLst>
              <a:ext uri="{FF2B5EF4-FFF2-40B4-BE49-F238E27FC236}">
                <a16:creationId xmlns:a16="http://schemas.microsoft.com/office/drawing/2014/main" id="{56086876-434A-4F6C-A370-6C6975E9C87E}"/>
              </a:ext>
            </a:extLst>
          </p:cNvPr>
          <p:cNvSpPr txBox="1">
            <a:spLocks noChangeArrowheads="1"/>
          </p:cNvSpPr>
          <p:nvPr/>
        </p:nvSpPr>
        <p:spPr bwMode="auto">
          <a:xfrm>
            <a:off x="1981200" y="4724400"/>
            <a:ext cx="8686800"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a:t>
            </a:r>
            <a:r>
              <a:rPr lang="zh-CN" altLang="en-US" sz="3000" b="1">
                <a:solidFill>
                  <a:srgbClr val="FF0000"/>
                </a:solidFill>
                <a:latin typeface="Arial" panose="020B0604020202020204" pitchFamily="34" charset="0"/>
                <a:ea typeface="宋体" panose="02010600030101010101" pitchFamily="2" charset="-122"/>
              </a:rPr>
              <a:t>即</a:t>
            </a:r>
            <a:r>
              <a:rPr lang="zh-CN" altLang="en-US" sz="2400" b="1">
                <a:solidFill>
                  <a:srgbClr val="CCFFFF"/>
                </a:solidFill>
                <a:latin typeface="Arial" panose="020B0604020202020204" pitchFamily="34" charset="0"/>
                <a:ea typeface="宋体" panose="02010600030101010101" pitchFamily="2" charset="-122"/>
              </a:rPr>
              <a:t>如果处在</a:t>
            </a:r>
            <a:r>
              <a:rPr lang="en-US" altLang="zh-CN" sz="2400" b="1">
                <a:solidFill>
                  <a:srgbClr val="FFFF00"/>
                </a:solidFill>
                <a:latin typeface="Arial" panose="020B0604020202020204" pitchFamily="34" charset="0"/>
                <a:ea typeface="宋体" panose="02010600030101010101" pitchFamily="2" charset="-122"/>
              </a:rPr>
              <a:t>ID</a:t>
            </a:r>
            <a:r>
              <a:rPr lang="zh-CN" altLang="en-US" sz="2400" b="1">
                <a:solidFill>
                  <a:srgbClr val="CCFFFF"/>
                </a:solidFill>
                <a:latin typeface="Arial" panose="020B0604020202020204" pitchFamily="34" charset="0"/>
                <a:ea typeface="宋体" panose="02010600030101010101" pitchFamily="2" charset="-122"/>
              </a:rPr>
              <a:t>级的是条件转移指令，而且处在</a:t>
            </a:r>
            <a:r>
              <a:rPr lang="zh-CN" altLang="en-US" sz="2400" b="1">
                <a:solidFill>
                  <a:srgbClr val="FFCC00"/>
                </a:solidFill>
                <a:latin typeface="Arial" panose="020B0604020202020204" pitchFamily="34" charset="0"/>
                <a:ea typeface="宋体" panose="02010600030101010101" pitchFamily="2" charset="-122"/>
              </a:rPr>
              <a:t>EXE</a:t>
            </a:r>
            <a:r>
              <a:rPr lang="zh-CN" altLang="en-US" sz="2400" b="1">
                <a:solidFill>
                  <a:srgbClr val="CCFFFF"/>
                </a:solidFill>
                <a:latin typeface="Arial" panose="020B0604020202020204" pitchFamily="34" charset="0"/>
                <a:ea typeface="宋体" panose="02010600030101010101" pitchFamily="2" charset="-122"/>
              </a:rPr>
              <a:t>级的是</a:t>
            </a:r>
            <a:r>
              <a:rPr lang="zh-CN" altLang="en-US" sz="2400" b="1">
                <a:solidFill>
                  <a:srgbClr val="FFCC00"/>
                </a:solidFill>
                <a:latin typeface="Arial" panose="020B0604020202020204" pitchFamily="34" charset="0"/>
                <a:ea typeface="宋体" panose="02010600030101010101" pitchFamily="2" charset="-122"/>
              </a:rPr>
              <a:t>ALU</a:t>
            </a:r>
            <a:r>
              <a:rPr lang="zh-CN" altLang="en-US" sz="2400" b="1">
                <a:solidFill>
                  <a:srgbClr val="CCFFFF"/>
                </a:solidFill>
                <a:latin typeface="Arial" panose="020B0604020202020204" pitchFamily="34" charset="0"/>
                <a:ea typeface="宋体" panose="02010600030101010101" pitchFamily="2" charset="-122"/>
              </a:rPr>
              <a:t>类型的指令（</a:t>
            </a:r>
            <a:r>
              <a:rPr lang="en-US" altLang="zh-CN" sz="2400" b="1">
                <a:solidFill>
                  <a:srgbClr val="CCFFFF"/>
                </a:solidFill>
                <a:latin typeface="Arial" panose="020B0604020202020204" pitchFamily="34" charset="0"/>
                <a:ea typeface="宋体" panose="02010600030101010101" pitchFamily="2" charset="-122"/>
              </a:rPr>
              <a:t>就要写</a:t>
            </a:r>
            <a:r>
              <a:rPr lang="zh-CN" altLang="en-US" sz="2400" b="1">
                <a:solidFill>
                  <a:srgbClr val="CCFFFF"/>
                </a:solidFill>
                <a:latin typeface="Arial" panose="020B0604020202020204" pitchFamily="34" charset="0"/>
                <a:ea typeface="宋体" panose="02010600030101010101" pitchFamily="2" charset="-122"/>
              </a:rPr>
              <a:t>Z标志到流水线寄存器Z了）</a:t>
            </a:r>
            <a:r>
              <a:rPr lang="en-US" altLang="zh-CN" sz="2400" b="1">
                <a:solidFill>
                  <a:srgbClr val="CCFFFF"/>
                </a:solidFill>
                <a:latin typeface="Arial" panose="020B0604020202020204" pitchFamily="34" charset="0"/>
                <a:ea typeface="宋体" panose="02010600030101010101" pitchFamily="2" charset="-122"/>
              </a:rPr>
              <a:t>，则要等到</a:t>
            </a:r>
            <a:r>
              <a:rPr lang="zh-CN" altLang="en-US" sz="2400" b="1">
                <a:solidFill>
                  <a:srgbClr val="CCFFFF"/>
                </a:solidFill>
                <a:latin typeface="Arial" panose="020B0604020202020204" pitchFamily="34" charset="0"/>
                <a:ea typeface="宋体" panose="02010600030101010101" pitchFamily="2" charset="-122"/>
              </a:rPr>
              <a:t>ALU指令写完</a:t>
            </a:r>
            <a:r>
              <a:rPr lang="en-US" altLang="zh-CN" sz="2400" b="1">
                <a:solidFill>
                  <a:srgbClr val="FFCC00"/>
                </a:solidFill>
                <a:latin typeface="Arial" panose="020B0604020202020204" pitchFamily="34" charset="0"/>
                <a:ea typeface="宋体" panose="02010600030101010101" pitchFamily="2" charset="-122"/>
              </a:rPr>
              <a:t>Z</a:t>
            </a:r>
            <a:r>
              <a:rPr lang="zh-CN" altLang="en-US" sz="2400" b="1">
                <a:solidFill>
                  <a:srgbClr val="CCFFFF"/>
                </a:solidFill>
                <a:latin typeface="Arial" panose="020B0604020202020204" pitchFamily="34" charset="0"/>
                <a:ea typeface="宋体" panose="02010600030101010101" pitchFamily="2" charset="-122"/>
              </a:rPr>
              <a:t>后，再判断转移与否，为此</a:t>
            </a:r>
            <a:r>
              <a:rPr lang="en-US" altLang="zh-CN" sz="2400" b="1">
                <a:solidFill>
                  <a:srgbClr val="CCFFFF"/>
                </a:solidFill>
                <a:latin typeface="Arial" panose="020B0604020202020204" pitchFamily="34" charset="0"/>
                <a:ea typeface="宋体" panose="02010600030101010101" pitchFamily="2" charset="-122"/>
              </a:rPr>
              <a:t>要</a:t>
            </a:r>
            <a:r>
              <a:rPr lang="en-US" altLang="zh-CN" sz="2400" b="1">
                <a:solidFill>
                  <a:srgbClr val="FFFF00"/>
                </a:solidFill>
                <a:latin typeface="Arial" panose="020B0604020202020204" pitchFamily="34" charset="0"/>
                <a:ea typeface="宋体" panose="02010600030101010101" pitchFamily="2" charset="-122"/>
              </a:rPr>
              <a:t>暂停</a:t>
            </a:r>
            <a:r>
              <a:rPr lang="en-US" altLang="zh-CN" sz="2400" b="1">
                <a:solidFill>
                  <a:srgbClr val="CCFFFF"/>
                </a:solidFill>
                <a:latin typeface="Arial" panose="020B0604020202020204" pitchFamily="34" charset="0"/>
                <a:ea typeface="宋体" panose="02010600030101010101" pitchFamily="2" charset="-122"/>
              </a:rPr>
              <a:t>一个周期。</a:t>
            </a:r>
          </a:p>
        </p:txBody>
      </p:sp>
      <p:sp>
        <p:nvSpPr>
          <p:cNvPr id="81923" name="Text Box 5">
            <a:extLst>
              <a:ext uri="{FF2B5EF4-FFF2-40B4-BE49-F238E27FC236}">
                <a16:creationId xmlns:a16="http://schemas.microsoft.com/office/drawing/2014/main" id="{DBF2FB7E-A04E-49A3-AC0D-F4468AA2752A}"/>
              </a:ext>
            </a:extLst>
          </p:cNvPr>
          <p:cNvSpPr txBox="1"/>
          <p:nvPr/>
        </p:nvSpPr>
        <p:spPr>
          <a:xfrm>
            <a:off x="2362200" y="228601"/>
            <a:ext cx="7226300" cy="2060575"/>
          </a:xfrm>
          <a:prstGeom prst="rect">
            <a:avLst/>
          </a:prstGeom>
          <a:noFill/>
          <a:ln w="9525">
            <a:noFill/>
          </a:ln>
        </p:spPr>
        <p:txBody>
          <a:bodyPr>
            <a:spAutoFit/>
          </a:bodyPr>
          <a:lstStyle/>
          <a:p>
            <a:pPr fontAlgn="base">
              <a:spcBef>
                <a:spcPct val="50000"/>
              </a:spcBef>
              <a:spcAft>
                <a:spcPct val="0"/>
              </a:spcAft>
            </a:pPr>
            <a:r>
              <a:rPr lang="en-US" altLang="zh-CN" sz="2800" b="1" noProof="1">
                <a:solidFill>
                  <a:srgbClr val="FFFF00"/>
                </a:solidFill>
                <a:latin typeface="Garamond" panose="02020404030301010803" pitchFamily="18" charset="0"/>
                <a:ea typeface="宋体" panose="02010600030101010101" pitchFamily="2" charset="-122"/>
                <a:cs typeface="+mn-ea"/>
              </a:rPr>
              <a:t>2</a:t>
            </a:r>
            <a:r>
              <a:rPr lang="zh-CN" altLang="en-US" sz="2800" b="1" noProof="1">
                <a:solidFill>
                  <a:srgbClr val="FFFF00"/>
                </a:solidFill>
                <a:latin typeface="Garamond" panose="02020404030301010803" pitchFamily="18" charset="0"/>
                <a:ea typeface="宋体" panose="02010600030101010101" pitchFamily="2" charset="-122"/>
                <a:cs typeface="+mn-ea"/>
              </a:rPr>
              <a:t>、条件转移指令与无条件转移指令有所不同</a:t>
            </a:r>
            <a:r>
              <a:rPr lang="zh-CN" altLang="en-US" sz="2400" b="1" noProof="1">
                <a:solidFill>
                  <a:srgbClr val="CCFFFF"/>
                </a:solidFill>
                <a:latin typeface="Garamond" panose="02020404030301010803" pitchFamily="18" charset="0"/>
                <a:ea typeface="宋体" panose="02010600030101010101" pitchFamily="2" charset="-122"/>
                <a:cs typeface="+mn-ea"/>
              </a:rPr>
              <a:t>（除了</a:t>
            </a:r>
            <a:r>
              <a:rPr lang="zh-CN" altLang="en-US" sz="2400" b="1" noProof="1">
                <a:solidFill>
                  <a:srgbClr val="FE9B1C"/>
                </a:solidFill>
                <a:latin typeface="Garamond" panose="02020404030301010803" pitchFamily="18" charset="0"/>
                <a:ea typeface="宋体" panose="02010600030101010101" pitchFamily="2" charset="-122"/>
                <a:cs typeface="+mn-ea"/>
              </a:rPr>
              <a:t>转移时废弃</a:t>
            </a:r>
            <a:r>
              <a:rPr lang="zh-CN" altLang="en-US" sz="2400" b="1" noProof="1">
                <a:solidFill>
                  <a:srgbClr val="CCFFFF"/>
                </a:solidFill>
                <a:latin typeface="Garamond" panose="02020404030301010803" pitchFamily="18" charset="0"/>
                <a:ea typeface="宋体" panose="02010600030101010101" pitchFamily="2" charset="-122"/>
                <a:cs typeface="+mn-ea"/>
              </a:rPr>
              <a:t>紧接其后的指令外）</a:t>
            </a:r>
            <a:r>
              <a:rPr lang="zh-CN" altLang="en-US" sz="2800" b="1" noProof="1">
                <a:solidFill>
                  <a:srgbClr val="FFFFFF"/>
                </a:solidFill>
                <a:latin typeface="Garamond" panose="02020404030301010803" pitchFamily="18" charset="0"/>
                <a:ea typeface="宋体" panose="02010600030101010101" pitchFamily="2" charset="-122"/>
                <a:cs typeface="+mn-ea"/>
              </a:rPr>
              <a:t>：</a:t>
            </a:r>
            <a:endParaRPr lang="zh-CN" altLang="en-US" sz="2800" b="1" noProof="1">
              <a:solidFill>
                <a:srgbClr val="FFFFFF"/>
              </a:solidFill>
              <a:latin typeface="Garamond" panose="02020404030301010803" pitchFamily="18" charset="0"/>
              <a:ea typeface="宋体" panose="02010600030101010101" pitchFamily="2" charset="-122"/>
            </a:endParaRPr>
          </a:p>
          <a:p>
            <a:pPr marL="457200" indent="-457200" fontAlgn="base">
              <a:spcBef>
                <a:spcPct val="50000"/>
              </a:spcBef>
              <a:spcAft>
                <a:spcPct val="0"/>
              </a:spcAft>
              <a:buFont typeface="Wingdings" panose="05000000000000000000" charset="0"/>
              <a:buChar char="Ø"/>
            </a:pPr>
            <a:r>
              <a:rPr lang="zh-CN" altLang="en-US" sz="2400" b="1" noProof="1">
                <a:solidFill>
                  <a:srgbClr val="FFFFFF"/>
                </a:solidFill>
                <a:latin typeface="Garamond" panose="02020404030301010803" pitchFamily="18" charset="0"/>
                <a:ea typeface="宋体" panose="02010600030101010101" pitchFamily="2" charset="-122"/>
                <a:cs typeface="+mn-ea"/>
              </a:rPr>
              <a:t>需要判断</a:t>
            </a:r>
            <a:r>
              <a:rPr lang="en-US" altLang="zh-CN" sz="2400" b="1" noProof="1">
                <a:solidFill>
                  <a:srgbClr val="FFFFFF"/>
                </a:solidFill>
                <a:latin typeface="Garamond" panose="02020404030301010803" pitchFamily="18" charset="0"/>
                <a:ea typeface="宋体" panose="02010600030101010101" pitchFamily="2" charset="-122"/>
                <a:cs typeface="+mn-ea"/>
              </a:rPr>
              <a:t>Z</a:t>
            </a:r>
            <a:r>
              <a:rPr lang="zh-CN" altLang="en-US" sz="2400" b="1" noProof="1">
                <a:solidFill>
                  <a:srgbClr val="FFFFFF"/>
                </a:solidFill>
                <a:latin typeface="Garamond" panose="02020404030301010803" pitchFamily="18" charset="0"/>
                <a:ea typeface="宋体" panose="02010600030101010101" pitchFamily="2" charset="-122"/>
                <a:cs typeface="+mn-ea"/>
              </a:rPr>
              <a:t>标志</a:t>
            </a:r>
            <a:endParaRPr lang="zh-CN" altLang="en-US" sz="2400" b="1" noProof="1">
              <a:solidFill>
                <a:srgbClr val="FFFFFF"/>
              </a:solidFill>
              <a:latin typeface="Garamond" panose="02020404030301010803" pitchFamily="18" charset="0"/>
              <a:ea typeface="宋体" panose="02010600030101010101" pitchFamily="2" charset="-122"/>
            </a:endParaRPr>
          </a:p>
          <a:p>
            <a:pPr marL="457200" indent="-457200" fontAlgn="base">
              <a:spcBef>
                <a:spcPct val="50000"/>
              </a:spcBef>
              <a:spcAft>
                <a:spcPct val="0"/>
              </a:spcAft>
              <a:buFont typeface="Wingdings" panose="05000000000000000000" charset="0"/>
              <a:buChar char="Ø"/>
            </a:pPr>
            <a:r>
              <a:rPr lang="zh-CN" altLang="en-US" sz="2400" b="1" noProof="1">
                <a:solidFill>
                  <a:srgbClr val="FFFFFF"/>
                </a:solidFill>
                <a:latin typeface="Garamond" panose="02020404030301010803" pitchFamily="18" charset="0"/>
                <a:ea typeface="宋体" panose="02010600030101010101" pitchFamily="2" charset="-122"/>
                <a:cs typeface="+mn-ea"/>
              </a:rPr>
              <a:t>根据</a:t>
            </a:r>
            <a:r>
              <a:rPr lang="en-US" altLang="zh-CN" sz="2400" b="1" noProof="1">
                <a:solidFill>
                  <a:srgbClr val="FFFFFF"/>
                </a:solidFill>
                <a:latin typeface="Garamond" panose="02020404030301010803" pitchFamily="18" charset="0"/>
                <a:ea typeface="宋体" panose="02010600030101010101" pitchFamily="2" charset="-122"/>
                <a:cs typeface="+mn-ea"/>
              </a:rPr>
              <a:t>Z</a:t>
            </a:r>
            <a:r>
              <a:rPr lang="zh-CN" altLang="en-US" sz="2400" b="1" noProof="1">
                <a:solidFill>
                  <a:srgbClr val="FFFFFF"/>
                </a:solidFill>
                <a:latin typeface="Garamond" panose="02020404030301010803" pitchFamily="18" charset="0"/>
                <a:ea typeface="宋体" panose="02010600030101010101" pitchFamily="2" charset="-122"/>
                <a:cs typeface="+mn-ea"/>
              </a:rPr>
              <a:t>决定转移还是不转移</a:t>
            </a:r>
            <a:endParaRPr lang="zh-CN" altLang="en-US" sz="2400" b="1" noProof="1">
              <a:solidFill>
                <a:srgbClr val="FFFFFF"/>
              </a:solidFill>
              <a:latin typeface="Garamond" panose="02020404030301010803" pitchFamily="18" charset="0"/>
              <a:ea typeface="宋体" panose="02010600030101010101" pitchFamily="2" charset="-122"/>
            </a:endParaRPr>
          </a:p>
        </p:txBody>
      </p:sp>
      <p:sp>
        <p:nvSpPr>
          <p:cNvPr id="113668" name="灯片编号占位符 4">
            <a:extLst>
              <a:ext uri="{FF2B5EF4-FFF2-40B4-BE49-F238E27FC236}">
                <a16:creationId xmlns:a16="http://schemas.microsoft.com/office/drawing/2014/main" id="{93377DB2-3E63-4B33-B61A-61E54F78AF57}"/>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8EE27312-D18D-4279-AD18-210558317CA5}" type="slidenum">
              <a:rPr lang="en-US" altLang="zh-CN">
                <a:solidFill>
                  <a:srgbClr val="FFFFFF"/>
                </a:solidFill>
                <a:ea typeface="宋体" panose="02010600030101010101" pitchFamily="2" charset="-122"/>
              </a:rPr>
              <a:pPr fontAlgn="base">
                <a:spcBef>
                  <a:spcPct val="0"/>
                </a:spcBef>
                <a:spcAft>
                  <a:spcPct val="0"/>
                </a:spcAft>
              </a:pPr>
              <a:t>442</a:t>
            </a:fld>
            <a:endParaRPr lang="en-US" altLang="zh-CN">
              <a:solidFill>
                <a:srgbClr val="FFFFFF"/>
              </a:solidFill>
              <a:ea typeface="宋体" panose="02010600030101010101" pitchFamily="2" charset="-122"/>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AF76CD3-2C12-41DF-ADE3-4074A7ADB3A1}"/>
              </a:ext>
            </a:extLst>
          </p:cNvPr>
          <p:cNvCxnSpPr/>
          <p:nvPr/>
        </p:nvCxnSpPr>
        <p:spPr>
          <a:xfrm>
            <a:off x="2713038" y="1901825"/>
            <a:ext cx="48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E149A861-C602-43AC-BAEF-3AD39D6D9655}"/>
              </a:ext>
            </a:extLst>
          </p:cNvPr>
          <p:cNvCxnSpPr/>
          <p:nvPr/>
        </p:nvCxnSpPr>
        <p:spPr>
          <a:xfrm flipV="1">
            <a:off x="3195638" y="1220789"/>
            <a:ext cx="0" cy="6810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3A440910-38C9-483A-8304-D325B0D9E28C}"/>
              </a:ext>
            </a:extLst>
          </p:cNvPr>
          <p:cNvCxnSpPr/>
          <p:nvPr/>
        </p:nvCxnSpPr>
        <p:spPr>
          <a:xfrm>
            <a:off x="3195638" y="1220788"/>
            <a:ext cx="3873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D0079CAA-7D6B-4EF7-942F-B6A1DA25E67B}"/>
              </a:ext>
            </a:extLst>
          </p:cNvPr>
          <p:cNvCxnSpPr/>
          <p:nvPr/>
        </p:nvCxnSpPr>
        <p:spPr>
          <a:xfrm>
            <a:off x="3602038" y="1220789"/>
            <a:ext cx="0" cy="6810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C174202D-739B-4A47-879D-CC5E205D274D}"/>
              </a:ext>
            </a:extLst>
          </p:cNvPr>
          <p:cNvCxnSpPr/>
          <p:nvPr/>
        </p:nvCxnSpPr>
        <p:spPr>
          <a:xfrm>
            <a:off x="3602038" y="1901825"/>
            <a:ext cx="3857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051E0F93-1A42-4A8D-889B-2B2031E90E97}"/>
              </a:ext>
            </a:extLst>
          </p:cNvPr>
          <p:cNvCxnSpPr/>
          <p:nvPr/>
        </p:nvCxnSpPr>
        <p:spPr>
          <a:xfrm>
            <a:off x="5178425" y="1901825"/>
            <a:ext cx="3873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4F30251-92D0-4DC0-9181-976B38DA235D}"/>
              </a:ext>
            </a:extLst>
          </p:cNvPr>
          <p:cNvCxnSpPr/>
          <p:nvPr/>
        </p:nvCxnSpPr>
        <p:spPr>
          <a:xfrm>
            <a:off x="4391026" y="1901825"/>
            <a:ext cx="3857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2786B72-1E5E-4580-92CF-46CC93B7615C}"/>
              </a:ext>
            </a:extLst>
          </p:cNvPr>
          <p:cNvCxnSpPr/>
          <p:nvPr/>
        </p:nvCxnSpPr>
        <p:spPr>
          <a:xfrm>
            <a:off x="4005263" y="1220788"/>
            <a:ext cx="3857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EEEF49B-F1B8-4192-8478-39641454F5BD}"/>
              </a:ext>
            </a:extLst>
          </p:cNvPr>
          <p:cNvCxnSpPr/>
          <p:nvPr/>
        </p:nvCxnSpPr>
        <p:spPr>
          <a:xfrm>
            <a:off x="4792663" y="1220788"/>
            <a:ext cx="3857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37C9733-1F35-47F7-BE31-7FA38C02AF36}"/>
              </a:ext>
            </a:extLst>
          </p:cNvPr>
          <p:cNvCxnSpPr/>
          <p:nvPr/>
        </p:nvCxnSpPr>
        <p:spPr>
          <a:xfrm>
            <a:off x="5572125" y="1222375"/>
            <a:ext cx="0" cy="6794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E30048F-45C4-4708-AC84-AA6C675F4D65}"/>
              </a:ext>
            </a:extLst>
          </p:cNvPr>
          <p:cNvCxnSpPr/>
          <p:nvPr/>
        </p:nvCxnSpPr>
        <p:spPr>
          <a:xfrm>
            <a:off x="5178425" y="1220789"/>
            <a:ext cx="0" cy="6810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226BFEA-9840-4CAB-A67E-7A27CE4CD8A3}"/>
              </a:ext>
            </a:extLst>
          </p:cNvPr>
          <p:cNvCxnSpPr/>
          <p:nvPr/>
        </p:nvCxnSpPr>
        <p:spPr>
          <a:xfrm>
            <a:off x="4005263" y="1220789"/>
            <a:ext cx="0" cy="6810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F761AF6-718F-4AA3-B7D0-15C994ADF3C7}"/>
              </a:ext>
            </a:extLst>
          </p:cNvPr>
          <p:cNvCxnSpPr/>
          <p:nvPr/>
        </p:nvCxnSpPr>
        <p:spPr>
          <a:xfrm>
            <a:off x="4391025" y="1220789"/>
            <a:ext cx="0" cy="6810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E1A4BC4-BD40-4C88-A253-3383BBBA0C72}"/>
              </a:ext>
            </a:extLst>
          </p:cNvPr>
          <p:cNvCxnSpPr/>
          <p:nvPr/>
        </p:nvCxnSpPr>
        <p:spPr>
          <a:xfrm>
            <a:off x="4792663" y="1220789"/>
            <a:ext cx="0" cy="6810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DEC8219-5E45-4CB7-B81F-C60B21E42589}"/>
              </a:ext>
            </a:extLst>
          </p:cNvPr>
          <p:cNvCxnSpPr/>
          <p:nvPr/>
        </p:nvCxnSpPr>
        <p:spPr>
          <a:xfrm>
            <a:off x="9083675" y="1239838"/>
            <a:ext cx="0" cy="6794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A84518D-6324-4809-A473-407CB1E39A08}"/>
              </a:ext>
            </a:extLst>
          </p:cNvPr>
          <p:cNvCxnSpPr/>
          <p:nvPr/>
        </p:nvCxnSpPr>
        <p:spPr>
          <a:xfrm>
            <a:off x="7138988" y="1244600"/>
            <a:ext cx="0" cy="681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0655DDA-700F-487B-9836-41F792C70EA7}"/>
              </a:ext>
            </a:extLst>
          </p:cNvPr>
          <p:cNvCxnSpPr/>
          <p:nvPr/>
        </p:nvCxnSpPr>
        <p:spPr>
          <a:xfrm>
            <a:off x="6751638" y="1222375"/>
            <a:ext cx="0" cy="6794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7BB5BCA7-62EF-4BE6-BA36-02C751FB1CA4}"/>
              </a:ext>
            </a:extLst>
          </p:cNvPr>
          <p:cNvCxnSpPr/>
          <p:nvPr/>
        </p:nvCxnSpPr>
        <p:spPr>
          <a:xfrm>
            <a:off x="6338888" y="1238250"/>
            <a:ext cx="0" cy="681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CEEB47D-EBE5-449D-8A36-078EAE05C51C}"/>
              </a:ext>
            </a:extLst>
          </p:cNvPr>
          <p:cNvCxnSpPr/>
          <p:nvPr/>
        </p:nvCxnSpPr>
        <p:spPr>
          <a:xfrm>
            <a:off x="5951538" y="1238250"/>
            <a:ext cx="0" cy="681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21E93DF-D7E6-4396-B5D5-4E163921E173}"/>
              </a:ext>
            </a:extLst>
          </p:cNvPr>
          <p:cNvCxnSpPr/>
          <p:nvPr/>
        </p:nvCxnSpPr>
        <p:spPr>
          <a:xfrm>
            <a:off x="5565776" y="1220788"/>
            <a:ext cx="3857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75CBE2E-9D90-4514-822C-8370CD727609}"/>
              </a:ext>
            </a:extLst>
          </p:cNvPr>
          <p:cNvCxnSpPr/>
          <p:nvPr/>
        </p:nvCxnSpPr>
        <p:spPr>
          <a:xfrm>
            <a:off x="5951538" y="1919288"/>
            <a:ext cx="3873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C1A912E-1FFA-417F-86CE-0B61BEA4ED9C}"/>
              </a:ext>
            </a:extLst>
          </p:cNvPr>
          <p:cNvCxnSpPr/>
          <p:nvPr/>
        </p:nvCxnSpPr>
        <p:spPr>
          <a:xfrm>
            <a:off x="6751638" y="1935163"/>
            <a:ext cx="3873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80E33C46-E8E4-464A-96F4-8156D486387D}"/>
              </a:ext>
            </a:extLst>
          </p:cNvPr>
          <p:cNvCxnSpPr/>
          <p:nvPr/>
        </p:nvCxnSpPr>
        <p:spPr>
          <a:xfrm>
            <a:off x="6338888" y="1219200"/>
            <a:ext cx="3857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0EFD205-9D44-429E-AE7C-E907A231B6F2}"/>
              </a:ext>
            </a:extLst>
          </p:cNvPr>
          <p:cNvCxnSpPr/>
          <p:nvPr/>
        </p:nvCxnSpPr>
        <p:spPr>
          <a:xfrm>
            <a:off x="7134226" y="1244600"/>
            <a:ext cx="3857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786D65F-632D-491B-AD01-1402EB056203}"/>
              </a:ext>
            </a:extLst>
          </p:cNvPr>
          <p:cNvCxnSpPr/>
          <p:nvPr/>
        </p:nvCxnSpPr>
        <p:spPr>
          <a:xfrm>
            <a:off x="7537451" y="1919288"/>
            <a:ext cx="3857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C0B94791-F3C8-4CDE-B540-996239B6B2E8}"/>
              </a:ext>
            </a:extLst>
          </p:cNvPr>
          <p:cNvCxnSpPr/>
          <p:nvPr/>
        </p:nvCxnSpPr>
        <p:spPr>
          <a:xfrm>
            <a:off x="7942263" y="1244600"/>
            <a:ext cx="0" cy="681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0F4AEDE-C043-44D6-A87C-11F44CACEBC9}"/>
              </a:ext>
            </a:extLst>
          </p:cNvPr>
          <p:cNvCxnSpPr/>
          <p:nvPr/>
        </p:nvCxnSpPr>
        <p:spPr>
          <a:xfrm>
            <a:off x="7537450" y="1244600"/>
            <a:ext cx="0" cy="681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AB2EC503-5DF5-4837-B448-5614673BC345}"/>
              </a:ext>
            </a:extLst>
          </p:cNvPr>
          <p:cNvCxnSpPr/>
          <p:nvPr/>
        </p:nvCxnSpPr>
        <p:spPr>
          <a:xfrm>
            <a:off x="8328025" y="1914525"/>
            <a:ext cx="3873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A165200-85BC-43BE-8D28-1BBC11A6E95E}"/>
              </a:ext>
            </a:extLst>
          </p:cNvPr>
          <p:cNvCxnSpPr/>
          <p:nvPr/>
        </p:nvCxnSpPr>
        <p:spPr>
          <a:xfrm>
            <a:off x="7942263" y="1244600"/>
            <a:ext cx="3857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B2456930-133C-47DD-8A18-5EA8BB6C7DAB}"/>
              </a:ext>
            </a:extLst>
          </p:cNvPr>
          <p:cNvCxnSpPr/>
          <p:nvPr/>
        </p:nvCxnSpPr>
        <p:spPr>
          <a:xfrm>
            <a:off x="8715376" y="1219200"/>
            <a:ext cx="3857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6E6DE90-CE30-443D-AD30-6F7165E4136E}"/>
              </a:ext>
            </a:extLst>
          </p:cNvPr>
          <p:cNvCxnSpPr/>
          <p:nvPr/>
        </p:nvCxnSpPr>
        <p:spPr>
          <a:xfrm>
            <a:off x="8715375" y="1222375"/>
            <a:ext cx="0" cy="6794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473253D-B116-4CC5-8747-7DF9FCFB3275}"/>
              </a:ext>
            </a:extLst>
          </p:cNvPr>
          <p:cNvCxnSpPr/>
          <p:nvPr/>
        </p:nvCxnSpPr>
        <p:spPr>
          <a:xfrm>
            <a:off x="8328025" y="1244600"/>
            <a:ext cx="0" cy="681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3727541-A648-4215-BCAD-BE22047AD731}"/>
              </a:ext>
            </a:extLst>
          </p:cNvPr>
          <p:cNvCxnSpPr/>
          <p:nvPr/>
        </p:nvCxnSpPr>
        <p:spPr>
          <a:xfrm>
            <a:off x="9499601" y="1222375"/>
            <a:ext cx="3857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B6607B3-4F80-4C25-8E70-D25581AC92EA}"/>
              </a:ext>
            </a:extLst>
          </p:cNvPr>
          <p:cNvCxnSpPr/>
          <p:nvPr/>
        </p:nvCxnSpPr>
        <p:spPr>
          <a:xfrm>
            <a:off x="9083676" y="1925638"/>
            <a:ext cx="3857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7FFFA9D2-BD51-457E-97F4-93118BAD556E}"/>
              </a:ext>
            </a:extLst>
          </p:cNvPr>
          <p:cNvCxnSpPr/>
          <p:nvPr/>
        </p:nvCxnSpPr>
        <p:spPr>
          <a:xfrm>
            <a:off x="9499600" y="1254125"/>
            <a:ext cx="0" cy="681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A058925-6C47-40F7-AB8E-0C9835081987}"/>
              </a:ext>
            </a:extLst>
          </p:cNvPr>
          <p:cNvCxnSpPr/>
          <p:nvPr/>
        </p:nvCxnSpPr>
        <p:spPr>
          <a:xfrm>
            <a:off x="9885363" y="1219200"/>
            <a:ext cx="0" cy="681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CEEDB93-0C58-4AC7-9B5E-1DBCA1CC7616}"/>
              </a:ext>
            </a:extLst>
          </p:cNvPr>
          <p:cNvCxnSpPr/>
          <p:nvPr/>
        </p:nvCxnSpPr>
        <p:spPr>
          <a:xfrm>
            <a:off x="10283825" y="1219200"/>
            <a:ext cx="0" cy="681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1B0ABFF-A6F6-42A3-865D-9BF428567702}"/>
              </a:ext>
            </a:extLst>
          </p:cNvPr>
          <p:cNvCxnSpPr/>
          <p:nvPr/>
        </p:nvCxnSpPr>
        <p:spPr>
          <a:xfrm>
            <a:off x="9896475" y="1905000"/>
            <a:ext cx="3873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291F1B8-7D35-4498-8A4E-D636A26B1F49}"/>
              </a:ext>
            </a:extLst>
          </p:cNvPr>
          <p:cNvCxnSpPr/>
          <p:nvPr/>
        </p:nvCxnSpPr>
        <p:spPr>
          <a:xfrm>
            <a:off x="10283826" y="1238250"/>
            <a:ext cx="3857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4728" name="TextBox 58">
            <a:extLst>
              <a:ext uri="{FF2B5EF4-FFF2-40B4-BE49-F238E27FC236}">
                <a16:creationId xmlns:a16="http://schemas.microsoft.com/office/drawing/2014/main" id="{D2B7F5FD-8C77-499D-8418-BD1DBE0F7F34}"/>
              </a:ext>
            </a:extLst>
          </p:cNvPr>
          <p:cNvSpPr txBox="1">
            <a:spLocks noChangeArrowheads="1"/>
          </p:cNvSpPr>
          <p:nvPr/>
        </p:nvSpPr>
        <p:spPr bwMode="auto">
          <a:xfrm>
            <a:off x="3195639" y="2192339"/>
            <a:ext cx="809625" cy="388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r>
              <a:rPr lang="en-US" altLang="zh-CN" b="1">
                <a:solidFill>
                  <a:srgbClr val="FFFFFF"/>
                </a:solidFill>
                <a:latin typeface="Times New Roman" panose="02020603050405020304" pitchFamily="18" charset="0"/>
                <a:ea typeface="宋体" panose="02010600030101010101" pitchFamily="2" charset="-122"/>
              </a:rPr>
              <a:t>  sub</a:t>
            </a:r>
            <a:endParaRPr lang="zh-CN" altLang="en-US" b="1">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4729" name="TextBox 59">
            <a:extLst>
              <a:ext uri="{FF2B5EF4-FFF2-40B4-BE49-F238E27FC236}">
                <a16:creationId xmlns:a16="http://schemas.microsoft.com/office/drawing/2014/main" id="{965BFE83-D7FA-4351-B32B-78B5C94D73F1}"/>
              </a:ext>
            </a:extLst>
          </p:cNvPr>
          <p:cNvSpPr txBox="1">
            <a:spLocks noChangeArrowheads="1"/>
          </p:cNvSpPr>
          <p:nvPr/>
        </p:nvSpPr>
        <p:spPr bwMode="auto">
          <a:xfrm>
            <a:off x="4010026" y="2192339"/>
            <a:ext cx="766763" cy="388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r>
              <a:rPr lang="en-US" altLang="zh-CN" b="1">
                <a:solidFill>
                  <a:srgbClr val="FFFFFF"/>
                </a:solidFill>
                <a:latin typeface="Times New Roman" panose="02020603050405020304" pitchFamily="18" charset="0"/>
                <a:ea typeface="宋体" panose="02010600030101010101" pitchFamily="2" charset="-122"/>
              </a:rPr>
              <a:t>  r1,1</a:t>
            </a:r>
            <a:endParaRPr lang="zh-CN" altLang="en-US" b="1">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4730" name="TextBox 60">
            <a:extLst>
              <a:ext uri="{FF2B5EF4-FFF2-40B4-BE49-F238E27FC236}">
                <a16:creationId xmlns:a16="http://schemas.microsoft.com/office/drawing/2014/main" id="{F58AE987-4E01-4D58-B206-1DF5BF3DA136}"/>
              </a:ext>
            </a:extLst>
          </p:cNvPr>
          <p:cNvSpPr txBox="1">
            <a:spLocks noChangeArrowheads="1"/>
          </p:cNvSpPr>
          <p:nvPr/>
        </p:nvSpPr>
        <p:spPr bwMode="auto">
          <a:xfrm>
            <a:off x="4776788" y="2192339"/>
            <a:ext cx="760412" cy="388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r>
              <a:rPr lang="en-US" altLang="zh-CN" b="1">
                <a:solidFill>
                  <a:srgbClr val="FFFFFF"/>
                </a:solidFill>
                <a:latin typeface="Times New Roman" panose="02020603050405020304" pitchFamily="18" charset="0"/>
                <a:ea typeface="宋体" panose="02010600030101010101" pitchFamily="2" charset="-122"/>
              </a:rPr>
              <a:t>sub</a:t>
            </a:r>
            <a:endParaRPr lang="zh-CN" altLang="en-US" b="1">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4731" name="TextBox 61">
            <a:extLst>
              <a:ext uri="{FF2B5EF4-FFF2-40B4-BE49-F238E27FC236}">
                <a16:creationId xmlns:a16="http://schemas.microsoft.com/office/drawing/2014/main" id="{BAC5292B-FB66-4201-9FAD-18C2983E1B9E}"/>
              </a:ext>
            </a:extLst>
          </p:cNvPr>
          <p:cNvSpPr txBox="1">
            <a:spLocks noChangeArrowheads="1"/>
          </p:cNvSpPr>
          <p:nvPr/>
        </p:nvSpPr>
        <p:spPr bwMode="auto">
          <a:xfrm>
            <a:off x="5530850" y="2192339"/>
            <a:ext cx="808038" cy="388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zh-CN" altLang="en-US" b="1">
              <a:solidFill>
                <a:srgbClr val="FFFFFF"/>
              </a:solidFill>
              <a:latin typeface="Garamond" panose="02020404030301010803" pitchFamily="18" charset="0"/>
              <a:ea typeface="宋体" panose="02010600030101010101" pitchFamily="2" charset="-122"/>
            </a:endParaRPr>
          </a:p>
        </p:txBody>
      </p:sp>
      <p:sp>
        <p:nvSpPr>
          <p:cNvPr id="114732" name="TextBox 62">
            <a:extLst>
              <a:ext uri="{FF2B5EF4-FFF2-40B4-BE49-F238E27FC236}">
                <a16:creationId xmlns:a16="http://schemas.microsoft.com/office/drawing/2014/main" id="{5D6E00C2-3DD7-41DB-B5CB-B13AC6D200FF}"/>
              </a:ext>
            </a:extLst>
          </p:cNvPr>
          <p:cNvSpPr txBox="1">
            <a:spLocks noChangeArrowheads="1"/>
          </p:cNvSpPr>
          <p:nvPr/>
        </p:nvSpPr>
        <p:spPr bwMode="auto">
          <a:xfrm>
            <a:off x="6348414" y="2195514"/>
            <a:ext cx="808037" cy="388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r>
              <a:rPr lang="en-US" altLang="zh-CN" b="1">
                <a:solidFill>
                  <a:srgbClr val="FFFFFF"/>
                </a:solidFill>
                <a:latin typeface="Times New Roman" panose="02020603050405020304" pitchFamily="18" charset="0"/>
                <a:ea typeface="宋体" panose="02010600030101010101" pitchFamily="2" charset="-122"/>
              </a:rPr>
              <a:t>    r1</a:t>
            </a:r>
            <a:endParaRPr lang="zh-CN" altLang="en-US" b="1">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4733" name="TextBox 63">
            <a:extLst>
              <a:ext uri="{FF2B5EF4-FFF2-40B4-BE49-F238E27FC236}">
                <a16:creationId xmlns:a16="http://schemas.microsoft.com/office/drawing/2014/main" id="{FC4F6FFB-DAD7-44EF-91D0-A767BC5EC120}"/>
              </a:ext>
            </a:extLst>
          </p:cNvPr>
          <p:cNvSpPr txBox="1">
            <a:spLocks noChangeArrowheads="1"/>
          </p:cNvSpPr>
          <p:nvPr/>
        </p:nvSpPr>
        <p:spPr bwMode="auto">
          <a:xfrm>
            <a:off x="4024313" y="2781300"/>
            <a:ext cx="768350" cy="3889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r>
              <a:rPr lang="en-US" altLang="zh-CN" b="1">
                <a:solidFill>
                  <a:srgbClr val="FFFFFF"/>
                </a:solidFill>
                <a:latin typeface="Times New Roman" panose="02020603050405020304" pitchFamily="18" charset="0"/>
                <a:ea typeface="宋体" panose="02010600030101010101" pitchFamily="2" charset="-122"/>
              </a:rPr>
              <a:t>  bne</a:t>
            </a:r>
            <a:endParaRPr lang="zh-CN" altLang="en-US" b="1">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4734" name="TextBox 64">
            <a:extLst>
              <a:ext uri="{FF2B5EF4-FFF2-40B4-BE49-F238E27FC236}">
                <a16:creationId xmlns:a16="http://schemas.microsoft.com/office/drawing/2014/main" id="{11AF9D82-0317-4DAD-BEA6-751FDB2D3473}"/>
              </a:ext>
            </a:extLst>
          </p:cNvPr>
          <p:cNvSpPr txBox="1">
            <a:spLocks noChangeArrowheads="1"/>
          </p:cNvSpPr>
          <p:nvPr/>
        </p:nvSpPr>
        <p:spPr bwMode="auto">
          <a:xfrm>
            <a:off x="4792664" y="2787650"/>
            <a:ext cx="744537" cy="3825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r>
              <a:rPr lang="en-US" altLang="zh-CN" b="1">
                <a:solidFill>
                  <a:srgbClr val="FFFFFF"/>
                </a:solidFill>
                <a:latin typeface="Times New Roman" panose="02020603050405020304" pitchFamily="18" charset="0"/>
                <a:ea typeface="宋体" panose="02010600030101010101" pitchFamily="2" charset="-122"/>
              </a:rPr>
              <a:t> </a:t>
            </a:r>
            <a:r>
              <a:rPr lang="en-US" altLang="zh-CN" b="1">
                <a:solidFill>
                  <a:srgbClr val="FFFF00"/>
                </a:solidFill>
                <a:latin typeface="Times New Roman" panose="02020603050405020304" pitchFamily="18" charset="0"/>
                <a:ea typeface="宋体" panose="02010600030101010101" pitchFamily="2" charset="-122"/>
              </a:rPr>
              <a:t>stall</a:t>
            </a:r>
            <a:endParaRPr lang="zh-CN" altLang="en-US" b="1">
              <a:solidFill>
                <a:srgbClr val="FFFF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4735" name="TextBox 65">
            <a:extLst>
              <a:ext uri="{FF2B5EF4-FFF2-40B4-BE49-F238E27FC236}">
                <a16:creationId xmlns:a16="http://schemas.microsoft.com/office/drawing/2014/main" id="{32CD511E-5564-4CCC-9EAF-3D897B91735A}"/>
              </a:ext>
            </a:extLst>
          </p:cNvPr>
          <p:cNvSpPr txBox="1">
            <a:spLocks noChangeArrowheads="1"/>
          </p:cNvSpPr>
          <p:nvPr/>
        </p:nvSpPr>
        <p:spPr bwMode="auto">
          <a:xfrm>
            <a:off x="5530850" y="2792414"/>
            <a:ext cx="808038" cy="377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r>
              <a:rPr lang="en-US" altLang="zh-CN" b="1">
                <a:solidFill>
                  <a:srgbClr val="FFFFFF"/>
                </a:solidFill>
                <a:latin typeface="Garamond" panose="02020404030301010803" pitchFamily="18" charset="0"/>
                <a:ea typeface="宋体" panose="02010600030101010101" pitchFamily="2" charset="-122"/>
              </a:rPr>
              <a:t>Zero?</a:t>
            </a:r>
            <a:endParaRPr lang="zh-CN" altLang="en-US" b="1">
              <a:solidFill>
                <a:srgbClr val="FFFFFF"/>
              </a:solidFill>
              <a:latin typeface="Garamond" panose="02020404030301010803" pitchFamily="18" charset="0"/>
              <a:ea typeface="宋体" panose="02010600030101010101" pitchFamily="2" charset="-122"/>
            </a:endParaRPr>
          </a:p>
        </p:txBody>
      </p:sp>
      <p:sp>
        <p:nvSpPr>
          <p:cNvPr id="114736" name="TextBox 66">
            <a:extLst>
              <a:ext uri="{FF2B5EF4-FFF2-40B4-BE49-F238E27FC236}">
                <a16:creationId xmlns:a16="http://schemas.microsoft.com/office/drawing/2014/main" id="{69BECB9D-778D-463B-A9E2-20908AE68511}"/>
              </a:ext>
            </a:extLst>
          </p:cNvPr>
          <p:cNvSpPr txBox="1">
            <a:spLocks noChangeArrowheads="1"/>
          </p:cNvSpPr>
          <p:nvPr/>
        </p:nvSpPr>
        <p:spPr bwMode="auto">
          <a:xfrm>
            <a:off x="6348414" y="2781300"/>
            <a:ext cx="808037" cy="3889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zh-CN" altLang="en-US" b="1">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4737" name="TextBox 67">
            <a:extLst>
              <a:ext uri="{FF2B5EF4-FFF2-40B4-BE49-F238E27FC236}">
                <a16:creationId xmlns:a16="http://schemas.microsoft.com/office/drawing/2014/main" id="{26713F84-698E-4F5C-AE35-EBE28C130472}"/>
              </a:ext>
            </a:extLst>
          </p:cNvPr>
          <p:cNvSpPr txBox="1">
            <a:spLocks noChangeArrowheads="1"/>
          </p:cNvSpPr>
          <p:nvPr/>
        </p:nvSpPr>
        <p:spPr bwMode="auto">
          <a:xfrm>
            <a:off x="7156450" y="2784476"/>
            <a:ext cx="808038" cy="3857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b="1">
              <a:solidFill>
                <a:srgbClr val="FFFFFF"/>
              </a:solidFill>
              <a:latin typeface="Garamond" panose="02020404030301010803" pitchFamily="18" charset="0"/>
              <a:ea typeface="宋体" panose="02010600030101010101" pitchFamily="2" charset="-122"/>
            </a:endParaRPr>
          </a:p>
        </p:txBody>
      </p:sp>
      <p:sp>
        <p:nvSpPr>
          <p:cNvPr id="114738" name="TextBox 68">
            <a:extLst>
              <a:ext uri="{FF2B5EF4-FFF2-40B4-BE49-F238E27FC236}">
                <a16:creationId xmlns:a16="http://schemas.microsoft.com/office/drawing/2014/main" id="{6BD4B0A4-C6A3-45F3-BD33-C355546E5D9A}"/>
              </a:ext>
            </a:extLst>
          </p:cNvPr>
          <p:cNvSpPr txBox="1">
            <a:spLocks noChangeArrowheads="1"/>
          </p:cNvSpPr>
          <p:nvPr/>
        </p:nvSpPr>
        <p:spPr bwMode="auto">
          <a:xfrm>
            <a:off x="7966075" y="2792414"/>
            <a:ext cx="755650" cy="377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zh-CN" altLang="en-US" b="1">
              <a:solidFill>
                <a:srgbClr val="FFFFFF"/>
              </a:solidFill>
              <a:latin typeface="Garamond" panose="02020404030301010803" pitchFamily="18" charset="0"/>
              <a:ea typeface="宋体" panose="02010600030101010101" pitchFamily="2" charset="-122"/>
            </a:endParaRPr>
          </a:p>
        </p:txBody>
      </p:sp>
      <p:sp>
        <p:nvSpPr>
          <p:cNvPr id="114739" name="TextBox 69">
            <a:extLst>
              <a:ext uri="{FF2B5EF4-FFF2-40B4-BE49-F238E27FC236}">
                <a16:creationId xmlns:a16="http://schemas.microsoft.com/office/drawing/2014/main" id="{2DF9918E-0AC2-4087-ABA1-9FCB6D522B47}"/>
              </a:ext>
            </a:extLst>
          </p:cNvPr>
          <p:cNvSpPr txBox="1">
            <a:spLocks noChangeArrowheads="1"/>
          </p:cNvSpPr>
          <p:nvPr/>
        </p:nvSpPr>
        <p:spPr bwMode="auto">
          <a:xfrm>
            <a:off x="6338889" y="4038600"/>
            <a:ext cx="795337" cy="3889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r>
              <a:rPr lang="en-US" altLang="zh-CN" b="1">
                <a:solidFill>
                  <a:srgbClr val="FFFFFF"/>
                </a:solidFill>
                <a:latin typeface="Times New Roman" panose="02020603050405020304" pitchFamily="18" charset="0"/>
                <a:ea typeface="宋体" panose="02010600030101010101" pitchFamily="2" charset="-122"/>
              </a:rPr>
              <a:t>  add</a:t>
            </a:r>
            <a:endParaRPr lang="zh-CN" altLang="en-US" b="1">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4740" name="TextBox 70">
            <a:extLst>
              <a:ext uri="{FF2B5EF4-FFF2-40B4-BE49-F238E27FC236}">
                <a16:creationId xmlns:a16="http://schemas.microsoft.com/office/drawing/2014/main" id="{C1D5B098-EE17-4ED6-9579-1E237CB622B5}"/>
              </a:ext>
            </a:extLst>
          </p:cNvPr>
          <p:cNvSpPr txBox="1">
            <a:spLocks noChangeArrowheads="1"/>
          </p:cNvSpPr>
          <p:nvPr/>
        </p:nvSpPr>
        <p:spPr bwMode="auto">
          <a:xfrm>
            <a:off x="5530851" y="3389314"/>
            <a:ext cx="817563" cy="3825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r>
              <a:rPr lang="en-US" altLang="zh-CN" b="1">
                <a:solidFill>
                  <a:srgbClr val="FFFFFF"/>
                </a:solidFill>
                <a:latin typeface="Times New Roman" panose="02020603050405020304" pitchFamily="18" charset="0"/>
                <a:ea typeface="宋体" panose="02010600030101010101" pitchFamily="2" charset="-122"/>
              </a:rPr>
              <a:t>or i</a:t>
            </a:r>
            <a:endParaRPr lang="zh-CN" altLang="en-US" b="1">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4741" name="TextBox 71">
            <a:extLst>
              <a:ext uri="{FF2B5EF4-FFF2-40B4-BE49-F238E27FC236}">
                <a16:creationId xmlns:a16="http://schemas.microsoft.com/office/drawing/2014/main" id="{2596A1DD-5EAD-4E06-894D-E2F59A2054A2}"/>
              </a:ext>
            </a:extLst>
          </p:cNvPr>
          <p:cNvSpPr txBox="1">
            <a:spLocks noChangeArrowheads="1"/>
          </p:cNvSpPr>
          <p:nvPr/>
        </p:nvSpPr>
        <p:spPr bwMode="auto">
          <a:xfrm rot="10800000" flipV="1">
            <a:off x="6338889" y="3382964"/>
            <a:ext cx="808037" cy="384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r>
              <a:rPr lang="en-US" altLang="zh-CN" b="1">
                <a:solidFill>
                  <a:srgbClr val="FFFFFF"/>
                </a:solidFill>
                <a:latin typeface="Times New Roman" panose="02020603050405020304" pitchFamily="18" charset="0"/>
                <a:ea typeface="宋体" panose="02010600030101010101" pitchFamily="2" charset="-122"/>
              </a:rPr>
              <a:t>r2,15</a:t>
            </a:r>
            <a:endParaRPr lang="zh-CN" altLang="en-US" b="1">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4742" name="TextBox 72">
            <a:extLst>
              <a:ext uri="{FF2B5EF4-FFF2-40B4-BE49-F238E27FC236}">
                <a16:creationId xmlns:a16="http://schemas.microsoft.com/office/drawing/2014/main" id="{0CFA0544-9868-47EE-8D64-9104FA15DB54}"/>
              </a:ext>
            </a:extLst>
          </p:cNvPr>
          <p:cNvSpPr txBox="1">
            <a:spLocks noChangeArrowheads="1"/>
          </p:cNvSpPr>
          <p:nvPr/>
        </p:nvSpPr>
        <p:spPr bwMode="auto">
          <a:xfrm>
            <a:off x="7134225" y="3381376"/>
            <a:ext cx="831850" cy="396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r>
              <a:rPr lang="en-US" altLang="zh-CN" b="1">
                <a:solidFill>
                  <a:srgbClr val="FFFFFF"/>
                </a:solidFill>
                <a:latin typeface="Times New Roman" panose="02020603050405020304" pitchFamily="18" charset="0"/>
                <a:ea typeface="宋体" panose="02010600030101010101" pitchFamily="2" charset="-122"/>
              </a:rPr>
              <a:t>or</a:t>
            </a:r>
            <a:endParaRPr lang="zh-CN" altLang="en-US" b="1">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4743" name="TextBox 73">
            <a:extLst>
              <a:ext uri="{FF2B5EF4-FFF2-40B4-BE49-F238E27FC236}">
                <a16:creationId xmlns:a16="http://schemas.microsoft.com/office/drawing/2014/main" id="{B345AB1A-99B4-49BC-8525-DA4C25710318}"/>
              </a:ext>
            </a:extLst>
          </p:cNvPr>
          <p:cNvSpPr txBox="1">
            <a:spLocks noChangeArrowheads="1"/>
          </p:cNvSpPr>
          <p:nvPr/>
        </p:nvSpPr>
        <p:spPr bwMode="auto">
          <a:xfrm>
            <a:off x="7966075" y="3381376"/>
            <a:ext cx="808038" cy="3857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b="1">
              <a:solidFill>
                <a:srgbClr val="FFFFFF"/>
              </a:solidFill>
              <a:latin typeface="Garamond" panose="02020404030301010803" pitchFamily="18" charset="0"/>
              <a:ea typeface="宋体" panose="02010600030101010101" pitchFamily="2" charset="-122"/>
            </a:endParaRPr>
          </a:p>
        </p:txBody>
      </p:sp>
      <p:sp>
        <p:nvSpPr>
          <p:cNvPr id="114744" name="TextBox 74">
            <a:extLst>
              <a:ext uri="{FF2B5EF4-FFF2-40B4-BE49-F238E27FC236}">
                <a16:creationId xmlns:a16="http://schemas.microsoft.com/office/drawing/2014/main" id="{8A8BD3FF-0731-4CE6-A11D-0BE9CD15DDE3}"/>
              </a:ext>
            </a:extLst>
          </p:cNvPr>
          <p:cNvSpPr txBox="1">
            <a:spLocks noChangeArrowheads="1"/>
          </p:cNvSpPr>
          <p:nvPr/>
        </p:nvSpPr>
        <p:spPr bwMode="auto">
          <a:xfrm>
            <a:off x="8774114" y="3381376"/>
            <a:ext cx="750887" cy="3857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r>
              <a:rPr lang="en-US" altLang="zh-CN" b="1">
                <a:solidFill>
                  <a:srgbClr val="FFFFFF"/>
                </a:solidFill>
                <a:latin typeface="Garamond" panose="02020404030301010803" pitchFamily="18" charset="0"/>
                <a:ea typeface="宋体" panose="02010600030101010101" pitchFamily="2" charset="-122"/>
              </a:rPr>
              <a:t>r3</a:t>
            </a:r>
            <a:endParaRPr lang="zh-CN" altLang="en-US" b="1">
              <a:solidFill>
                <a:srgbClr val="FFFFFF"/>
              </a:solidFill>
              <a:latin typeface="Garamond" panose="02020404030301010803" pitchFamily="18" charset="0"/>
              <a:ea typeface="宋体" panose="02010600030101010101" pitchFamily="2" charset="-122"/>
            </a:endParaRPr>
          </a:p>
        </p:txBody>
      </p:sp>
      <p:sp>
        <p:nvSpPr>
          <p:cNvPr id="114745" name="TextBox 75">
            <a:extLst>
              <a:ext uri="{FF2B5EF4-FFF2-40B4-BE49-F238E27FC236}">
                <a16:creationId xmlns:a16="http://schemas.microsoft.com/office/drawing/2014/main" id="{4AF4C126-114D-4647-BA25-D2316DD5F6C1}"/>
              </a:ext>
            </a:extLst>
          </p:cNvPr>
          <p:cNvSpPr txBox="1">
            <a:spLocks noChangeArrowheads="1"/>
          </p:cNvSpPr>
          <p:nvPr/>
        </p:nvSpPr>
        <p:spPr bwMode="auto">
          <a:xfrm>
            <a:off x="7146925" y="4041775"/>
            <a:ext cx="795338" cy="3889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r>
              <a:rPr lang="en-US" altLang="zh-CN" b="1">
                <a:solidFill>
                  <a:srgbClr val="FFFFFF"/>
                </a:solidFill>
                <a:latin typeface="Garamond" panose="02020404030301010803" pitchFamily="18" charset="0"/>
                <a:ea typeface="宋体" panose="02010600030101010101" pitchFamily="2" charset="-122"/>
              </a:rPr>
              <a:t>r2,1r3</a:t>
            </a:r>
            <a:endParaRPr lang="zh-CN" altLang="en-US" b="1">
              <a:solidFill>
                <a:srgbClr val="FFFFFF"/>
              </a:solidFill>
              <a:latin typeface="Garamond" panose="02020404030301010803" pitchFamily="18" charset="0"/>
              <a:ea typeface="宋体" panose="02010600030101010101" pitchFamily="2" charset="-122"/>
            </a:endParaRPr>
          </a:p>
        </p:txBody>
      </p:sp>
      <p:sp>
        <p:nvSpPr>
          <p:cNvPr id="114746" name="TextBox 76">
            <a:extLst>
              <a:ext uri="{FF2B5EF4-FFF2-40B4-BE49-F238E27FC236}">
                <a16:creationId xmlns:a16="http://schemas.microsoft.com/office/drawing/2014/main" id="{D1DBF855-E487-4D25-9904-9C608AC0D4FD}"/>
              </a:ext>
            </a:extLst>
          </p:cNvPr>
          <p:cNvSpPr txBox="1">
            <a:spLocks noChangeArrowheads="1"/>
          </p:cNvSpPr>
          <p:nvPr/>
        </p:nvSpPr>
        <p:spPr bwMode="auto">
          <a:xfrm>
            <a:off x="7942264" y="4038600"/>
            <a:ext cx="847725" cy="3889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r>
              <a:rPr lang="en-US" altLang="zh-CN" b="1">
                <a:solidFill>
                  <a:srgbClr val="FFFFFF"/>
                </a:solidFill>
                <a:latin typeface="Times New Roman" panose="02020603050405020304" pitchFamily="18" charset="0"/>
                <a:ea typeface="宋体" panose="02010600030101010101" pitchFamily="2" charset="-122"/>
              </a:rPr>
              <a:t>add</a:t>
            </a:r>
            <a:endParaRPr lang="zh-CN" altLang="en-US" b="1">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4747" name="TextBox 77">
            <a:extLst>
              <a:ext uri="{FF2B5EF4-FFF2-40B4-BE49-F238E27FC236}">
                <a16:creationId xmlns:a16="http://schemas.microsoft.com/office/drawing/2014/main" id="{9BF4D140-9178-4004-9D15-A9468EFEC058}"/>
              </a:ext>
            </a:extLst>
          </p:cNvPr>
          <p:cNvSpPr txBox="1">
            <a:spLocks noChangeArrowheads="1"/>
          </p:cNvSpPr>
          <p:nvPr/>
        </p:nvSpPr>
        <p:spPr bwMode="auto">
          <a:xfrm>
            <a:off x="8789988" y="4041775"/>
            <a:ext cx="735012" cy="3889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b="1">
              <a:solidFill>
                <a:srgbClr val="FFFFFF"/>
              </a:solidFill>
              <a:latin typeface="Garamond" panose="02020404030301010803" pitchFamily="18" charset="0"/>
              <a:ea typeface="宋体" panose="02010600030101010101" pitchFamily="2" charset="-122"/>
            </a:endParaRPr>
          </a:p>
        </p:txBody>
      </p:sp>
      <p:sp>
        <p:nvSpPr>
          <p:cNvPr id="114748" name="TextBox 78">
            <a:extLst>
              <a:ext uri="{FF2B5EF4-FFF2-40B4-BE49-F238E27FC236}">
                <a16:creationId xmlns:a16="http://schemas.microsoft.com/office/drawing/2014/main" id="{FDAB58CA-D759-45CF-B1B9-9BC2EF41C622}"/>
              </a:ext>
            </a:extLst>
          </p:cNvPr>
          <p:cNvSpPr txBox="1">
            <a:spLocks noChangeArrowheads="1"/>
          </p:cNvSpPr>
          <p:nvPr/>
        </p:nvSpPr>
        <p:spPr bwMode="auto">
          <a:xfrm>
            <a:off x="9525000" y="4038600"/>
            <a:ext cx="814388" cy="3889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r>
              <a:rPr lang="en-US" altLang="zh-CN" b="1">
                <a:solidFill>
                  <a:srgbClr val="FFFFFF"/>
                </a:solidFill>
                <a:latin typeface="Times New Roman" panose="02020603050405020304" pitchFamily="18" charset="0"/>
                <a:ea typeface="宋体" panose="02010600030101010101" pitchFamily="2" charset="-122"/>
              </a:rPr>
              <a:t>r5</a:t>
            </a:r>
            <a:endParaRPr lang="zh-CN" altLang="en-US" b="1">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0" name="直接连接符 99">
            <a:extLst>
              <a:ext uri="{FF2B5EF4-FFF2-40B4-BE49-F238E27FC236}">
                <a16:creationId xmlns:a16="http://schemas.microsoft.com/office/drawing/2014/main" id="{F056BB85-A791-47C0-B7F5-47A9A8FF89EF}"/>
              </a:ext>
            </a:extLst>
          </p:cNvPr>
          <p:cNvCxnSpPr/>
          <p:nvPr/>
        </p:nvCxnSpPr>
        <p:spPr>
          <a:xfrm>
            <a:off x="8721725" y="1897063"/>
            <a:ext cx="0" cy="857250"/>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90F0E170-E6CD-4339-A741-3D5D7663193F}"/>
              </a:ext>
            </a:extLst>
          </p:cNvPr>
          <p:cNvCxnSpPr/>
          <p:nvPr/>
        </p:nvCxnSpPr>
        <p:spPr>
          <a:xfrm>
            <a:off x="9525000" y="1957389"/>
            <a:ext cx="0" cy="1423987"/>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CEC274B8-D7AA-4F5F-9F97-14050C00972F}"/>
              </a:ext>
            </a:extLst>
          </p:cNvPr>
          <p:cNvCxnSpPr/>
          <p:nvPr/>
        </p:nvCxnSpPr>
        <p:spPr>
          <a:xfrm>
            <a:off x="10320339" y="1919288"/>
            <a:ext cx="9525" cy="2119312"/>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835241E9-56D6-4FAF-8279-B84ADCF11088}"/>
              </a:ext>
            </a:extLst>
          </p:cNvPr>
          <p:cNvCxnSpPr/>
          <p:nvPr/>
        </p:nvCxnSpPr>
        <p:spPr>
          <a:xfrm rot="5400000">
            <a:off x="5303838" y="2587625"/>
            <a:ext cx="457200"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14753" name="TextBox 114">
            <a:extLst>
              <a:ext uri="{FF2B5EF4-FFF2-40B4-BE49-F238E27FC236}">
                <a16:creationId xmlns:a16="http://schemas.microsoft.com/office/drawing/2014/main" id="{6E9357A9-7D22-4AD7-8866-0D7E48F09217}"/>
              </a:ext>
            </a:extLst>
          </p:cNvPr>
          <p:cNvSpPr txBox="1">
            <a:spLocks noChangeArrowheads="1"/>
          </p:cNvSpPr>
          <p:nvPr/>
        </p:nvSpPr>
        <p:spPr bwMode="auto">
          <a:xfrm>
            <a:off x="685800" y="1828801"/>
            <a:ext cx="29718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200000"/>
              </a:lnSpc>
              <a:spcBef>
                <a:spcPct val="0"/>
              </a:spcBef>
              <a:spcAft>
                <a:spcPct val="0"/>
              </a:spcAft>
            </a:pPr>
            <a:r>
              <a:rPr lang="en-US" altLang="zh-CN" sz="2400" dirty="0">
                <a:solidFill>
                  <a:srgbClr val="FFFFFF"/>
                </a:solidFill>
                <a:latin typeface="Garamond" panose="02020404030301010803" pitchFamily="18" charset="0"/>
                <a:ea typeface="宋体" panose="02010600030101010101" pitchFamily="2" charset="-122"/>
              </a:rPr>
              <a:t>	</a:t>
            </a:r>
            <a:r>
              <a:rPr lang="en-US" altLang="zh-CN" sz="2400" dirty="0" err="1">
                <a:solidFill>
                  <a:srgbClr val="FFFFFF"/>
                </a:solidFill>
                <a:latin typeface="Garamond" panose="02020404030301010803" pitchFamily="18" charset="0"/>
                <a:ea typeface="宋体" panose="02010600030101010101" pitchFamily="2" charset="-122"/>
              </a:rPr>
              <a:t>s</a:t>
            </a:r>
            <a:r>
              <a:rPr lang="en-US" altLang="zh-CN" sz="2000" b="1" dirty="0" err="1">
                <a:solidFill>
                  <a:srgbClr val="FFFFFF"/>
                </a:solidFill>
                <a:latin typeface="Garamond" panose="02020404030301010803" pitchFamily="18" charset="0"/>
                <a:ea typeface="宋体" panose="02010600030101010101" pitchFamily="2" charset="-122"/>
              </a:rPr>
              <a:t>ubi</a:t>
            </a:r>
            <a:r>
              <a:rPr lang="en-US" altLang="zh-CN" sz="2000" b="1" dirty="0">
                <a:solidFill>
                  <a:srgbClr val="FFFFFF"/>
                </a:solidFill>
                <a:latin typeface="Garamond" panose="02020404030301010803" pitchFamily="18" charset="0"/>
                <a:ea typeface="宋体" panose="02010600030101010101" pitchFamily="2" charset="-122"/>
              </a:rPr>
              <a:t>  r1 , r1 , 1</a:t>
            </a:r>
          </a:p>
          <a:p>
            <a:pPr fontAlgn="base">
              <a:lnSpc>
                <a:spcPct val="200000"/>
              </a:lnSpc>
              <a:spcBef>
                <a:spcPct val="0"/>
              </a:spcBef>
              <a:spcAft>
                <a:spcPct val="0"/>
              </a:spcAft>
            </a:pPr>
            <a:r>
              <a:rPr lang="en-US" altLang="zh-CN" sz="2000" b="1" dirty="0">
                <a:solidFill>
                  <a:srgbClr val="FFFFFF"/>
                </a:solidFill>
                <a:latin typeface="Garamond" panose="02020404030301010803" pitchFamily="18" charset="0"/>
                <a:ea typeface="宋体" panose="02010600030101010101" pitchFamily="2" charset="-122"/>
              </a:rPr>
              <a:t>	</a:t>
            </a:r>
            <a:r>
              <a:rPr lang="en-US" altLang="zh-CN" sz="2000" b="1" dirty="0" err="1">
                <a:solidFill>
                  <a:srgbClr val="FFFFFF"/>
                </a:solidFill>
                <a:latin typeface="Garamond" panose="02020404030301010803" pitchFamily="18" charset="0"/>
                <a:ea typeface="宋体" panose="02010600030101010101" pitchFamily="2" charset="-122"/>
              </a:rPr>
              <a:t>bne</a:t>
            </a:r>
            <a:r>
              <a:rPr lang="en-US" altLang="zh-CN" sz="2000" b="1" dirty="0">
                <a:solidFill>
                  <a:srgbClr val="FFFFFF"/>
                </a:solidFill>
                <a:latin typeface="Garamond" panose="02020404030301010803" pitchFamily="18" charset="0"/>
                <a:ea typeface="宋体" panose="02010600030101010101" pitchFamily="2" charset="-122"/>
              </a:rPr>
              <a:t> </a:t>
            </a:r>
            <a:r>
              <a:rPr lang="en-US" altLang="zh-CN" sz="2000" b="1" dirty="0">
                <a:solidFill>
                  <a:srgbClr val="FFFF00"/>
                </a:solidFill>
                <a:latin typeface="Garamond" panose="02020404030301010803" pitchFamily="18" charset="0"/>
                <a:ea typeface="宋体" panose="02010600030101010101" pitchFamily="2" charset="-122"/>
              </a:rPr>
              <a:t> loop</a:t>
            </a:r>
          </a:p>
          <a:p>
            <a:pPr fontAlgn="base">
              <a:lnSpc>
                <a:spcPct val="200000"/>
              </a:lnSpc>
              <a:spcBef>
                <a:spcPct val="0"/>
              </a:spcBef>
              <a:spcAft>
                <a:spcPct val="0"/>
              </a:spcAft>
            </a:pPr>
            <a:r>
              <a:rPr lang="en-US" altLang="zh-CN" sz="2000" b="1" dirty="0">
                <a:solidFill>
                  <a:srgbClr val="FFFFFF"/>
                </a:solidFill>
                <a:latin typeface="Garamond" panose="02020404030301010803" pitchFamily="18" charset="0"/>
                <a:ea typeface="宋体" panose="02010600030101010101" pitchFamily="2" charset="-122"/>
              </a:rPr>
              <a:t>	</a:t>
            </a:r>
            <a:r>
              <a:rPr lang="en-US" altLang="zh-CN" sz="2000" b="1" dirty="0" err="1">
                <a:solidFill>
                  <a:srgbClr val="FFFFFF"/>
                </a:solidFill>
                <a:latin typeface="Garamond" panose="02020404030301010803" pitchFamily="18" charset="0"/>
                <a:ea typeface="宋体" panose="02010600030101010101" pitchFamily="2" charset="-122"/>
              </a:rPr>
              <a:t>ori</a:t>
            </a:r>
            <a:r>
              <a:rPr lang="en-US" altLang="zh-CN" sz="2000" b="1" dirty="0">
                <a:solidFill>
                  <a:srgbClr val="FFFFFF"/>
                </a:solidFill>
                <a:latin typeface="Garamond" panose="02020404030301010803" pitchFamily="18" charset="0"/>
                <a:ea typeface="宋体" panose="02010600030101010101" pitchFamily="2" charset="-122"/>
              </a:rPr>
              <a:t>   r3 , r2 , 15</a:t>
            </a:r>
            <a:endParaRPr lang="zh-CN" altLang="en-US" sz="2000" b="1" dirty="0">
              <a:solidFill>
                <a:srgbClr val="FFFFFF"/>
              </a:solidFill>
              <a:latin typeface="Garamond" panose="02020404030301010803" pitchFamily="18" charset="0"/>
              <a:ea typeface="宋体" panose="02010600030101010101" pitchFamily="2" charset="-122"/>
            </a:endParaRPr>
          </a:p>
        </p:txBody>
      </p:sp>
      <p:sp>
        <p:nvSpPr>
          <p:cNvPr id="114754" name="矩形 115">
            <a:extLst>
              <a:ext uri="{FF2B5EF4-FFF2-40B4-BE49-F238E27FC236}">
                <a16:creationId xmlns:a16="http://schemas.microsoft.com/office/drawing/2014/main" id="{048CA824-31F7-4AEE-A79C-B6D0D9A5BE1C}"/>
              </a:ext>
            </a:extLst>
          </p:cNvPr>
          <p:cNvSpPr>
            <a:spLocks noChangeArrowheads="1"/>
          </p:cNvSpPr>
          <p:nvPr/>
        </p:nvSpPr>
        <p:spPr bwMode="auto">
          <a:xfrm>
            <a:off x="1524000" y="3810001"/>
            <a:ext cx="320040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endParaRPr lang="en-US" altLang="zh-CN">
              <a:solidFill>
                <a:srgbClr val="FFFFFF"/>
              </a:solidFill>
              <a:latin typeface="Garamond" panose="02020404030301010803" pitchFamily="18" charset="0"/>
              <a:ea typeface="宋体" panose="02010600030101010101" pitchFamily="2" charset="-122"/>
            </a:endParaRPr>
          </a:p>
          <a:p>
            <a:pPr fontAlgn="base">
              <a:spcBef>
                <a:spcPct val="0"/>
              </a:spcBef>
              <a:spcAft>
                <a:spcPct val="0"/>
              </a:spcAft>
            </a:pPr>
            <a:r>
              <a:rPr lang="en-US" altLang="zh-CN" sz="2000" b="1">
                <a:solidFill>
                  <a:srgbClr val="FFFF00"/>
                </a:solidFill>
                <a:latin typeface="Garamond" panose="02020404030301010803" pitchFamily="18" charset="0"/>
                <a:ea typeface="宋体" panose="02010600030101010101" pitchFamily="2" charset="-122"/>
              </a:rPr>
              <a:t>loop</a:t>
            </a:r>
            <a:r>
              <a:rPr lang="en-US" altLang="zh-CN" sz="2000" b="1">
                <a:solidFill>
                  <a:srgbClr val="FFFFFF"/>
                </a:solidFill>
                <a:latin typeface="Garamond" panose="02020404030301010803" pitchFamily="18" charset="0"/>
                <a:ea typeface="宋体" panose="02010600030101010101" pitchFamily="2" charset="-122"/>
              </a:rPr>
              <a:t> : 	add  r5 , r2 , r3</a:t>
            </a:r>
          </a:p>
          <a:p>
            <a:pPr fontAlgn="base">
              <a:spcBef>
                <a:spcPct val="0"/>
              </a:spcBef>
              <a:spcAft>
                <a:spcPct val="0"/>
              </a:spcAft>
            </a:pPr>
            <a:r>
              <a:rPr lang="en-US" altLang="zh-CN" sz="2000" b="1">
                <a:solidFill>
                  <a:srgbClr val="FFFFFF"/>
                </a:solidFill>
                <a:latin typeface="Garamond" panose="02020404030301010803" pitchFamily="18" charset="0"/>
                <a:ea typeface="宋体" panose="02010600030101010101" pitchFamily="2" charset="-122"/>
              </a:rPr>
              <a:t> </a:t>
            </a:r>
            <a:endParaRPr lang="zh-CN" altLang="en-US" sz="2000" b="1">
              <a:solidFill>
                <a:srgbClr val="FFFFFF"/>
              </a:solidFill>
              <a:latin typeface="Garamond" panose="02020404030301010803" pitchFamily="18" charset="0"/>
              <a:ea typeface="宋体" panose="02010600030101010101" pitchFamily="2" charset="-122"/>
            </a:endParaRPr>
          </a:p>
        </p:txBody>
      </p:sp>
      <p:sp>
        <p:nvSpPr>
          <p:cNvPr id="117" name="左弧形箭头 116">
            <a:extLst>
              <a:ext uri="{FF2B5EF4-FFF2-40B4-BE49-F238E27FC236}">
                <a16:creationId xmlns:a16="http://schemas.microsoft.com/office/drawing/2014/main" id="{9DEB8FF1-A0AE-414D-A00D-50C325DABCD4}"/>
              </a:ext>
            </a:extLst>
          </p:cNvPr>
          <p:cNvSpPr/>
          <p:nvPr/>
        </p:nvSpPr>
        <p:spPr>
          <a:xfrm>
            <a:off x="6172200" y="2971800"/>
            <a:ext cx="152400" cy="1295400"/>
          </a:xfrm>
          <a:prstGeom prst="curvedRightArrow">
            <a:avLst/>
          </a:prstGeom>
          <a:ln>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118" name="椭圆 117">
            <a:extLst>
              <a:ext uri="{FF2B5EF4-FFF2-40B4-BE49-F238E27FC236}">
                <a16:creationId xmlns:a16="http://schemas.microsoft.com/office/drawing/2014/main" id="{FDF157AA-67A5-4D58-B079-331F94A83E07}"/>
              </a:ext>
            </a:extLst>
          </p:cNvPr>
          <p:cNvSpPr/>
          <p:nvPr/>
        </p:nvSpPr>
        <p:spPr>
          <a:xfrm>
            <a:off x="1524000" y="3352800"/>
            <a:ext cx="1828800" cy="533400"/>
          </a:xfrm>
          <a:prstGeom prst="ellipse">
            <a:avLst/>
          </a:prstGeom>
          <a:noFill/>
          <a:ln>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cxnSp>
        <p:nvCxnSpPr>
          <p:cNvPr id="120" name="直接箭头连接符 119">
            <a:extLst>
              <a:ext uri="{FF2B5EF4-FFF2-40B4-BE49-F238E27FC236}">
                <a16:creationId xmlns:a16="http://schemas.microsoft.com/office/drawing/2014/main" id="{60C5F587-4476-4988-8DFD-65A1AF254DDC}"/>
              </a:ext>
            </a:extLst>
          </p:cNvPr>
          <p:cNvCxnSpPr>
            <a:stCxn id="118" idx="6"/>
          </p:cNvCxnSpPr>
          <p:nvPr/>
        </p:nvCxnSpPr>
        <p:spPr>
          <a:xfrm>
            <a:off x="3352800" y="3619500"/>
            <a:ext cx="1828800" cy="876300"/>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14758" name="TextBox 121">
            <a:extLst>
              <a:ext uri="{FF2B5EF4-FFF2-40B4-BE49-F238E27FC236}">
                <a16:creationId xmlns:a16="http://schemas.microsoft.com/office/drawing/2014/main" id="{08049747-0B44-4E15-9AD3-33293CEE58ED}"/>
              </a:ext>
            </a:extLst>
          </p:cNvPr>
          <p:cNvSpPr txBox="1">
            <a:spLocks noChangeArrowheads="1"/>
          </p:cNvSpPr>
          <p:nvPr/>
        </p:nvSpPr>
        <p:spPr bwMode="auto">
          <a:xfrm>
            <a:off x="4391025" y="4473576"/>
            <a:ext cx="59959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a:solidFill>
                  <a:srgbClr val="FFFF00"/>
                </a:solidFill>
                <a:latin typeface="Garamond" panose="02020404030301010803" pitchFamily="18" charset="0"/>
                <a:ea typeface="宋体" panose="02010600030101010101" pitchFamily="2" charset="-122"/>
              </a:rPr>
              <a:t> </a:t>
            </a:r>
            <a:r>
              <a:rPr lang="zh-CN" altLang="en-US" sz="2400" b="1">
                <a:solidFill>
                  <a:srgbClr val="FFFF00"/>
                </a:solidFill>
                <a:latin typeface="Garamond" panose="02020404030301010803" pitchFamily="18" charset="0"/>
                <a:ea typeface="宋体" panose="02010600030101010101" pitchFamily="2" charset="-122"/>
              </a:rPr>
              <a:t>转移时，废弃该指令（与前面方法类似）</a:t>
            </a:r>
            <a:endParaRPr lang="en-US" altLang="zh-CN" sz="2400" b="1">
              <a:solidFill>
                <a:srgbClr val="FFFF00"/>
              </a:solidFill>
              <a:latin typeface="Garamond" panose="02020404030301010803" pitchFamily="18" charset="0"/>
              <a:ea typeface="宋体" panose="02010600030101010101" pitchFamily="2" charset="-122"/>
            </a:endParaRPr>
          </a:p>
        </p:txBody>
      </p:sp>
      <p:sp>
        <p:nvSpPr>
          <p:cNvPr id="2" name="椭圆 1">
            <a:extLst>
              <a:ext uri="{FF2B5EF4-FFF2-40B4-BE49-F238E27FC236}">
                <a16:creationId xmlns:a16="http://schemas.microsoft.com/office/drawing/2014/main" id="{16D99200-F9F5-4D28-8713-BE6DE7709130}"/>
              </a:ext>
            </a:extLst>
          </p:cNvPr>
          <p:cNvSpPr/>
          <p:nvPr/>
        </p:nvSpPr>
        <p:spPr>
          <a:xfrm>
            <a:off x="4724401" y="2800350"/>
            <a:ext cx="847725" cy="53340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3" name="Text Box 2">
            <a:extLst>
              <a:ext uri="{FF2B5EF4-FFF2-40B4-BE49-F238E27FC236}">
                <a16:creationId xmlns:a16="http://schemas.microsoft.com/office/drawing/2014/main" id="{A3F25CFC-BE78-43E9-87BD-04EB1056760F}"/>
              </a:ext>
            </a:extLst>
          </p:cNvPr>
          <p:cNvSpPr txBox="1">
            <a:spLocks noChangeArrowheads="1"/>
          </p:cNvSpPr>
          <p:nvPr/>
        </p:nvSpPr>
        <p:spPr bwMode="auto">
          <a:xfrm>
            <a:off x="2241550" y="1741488"/>
            <a:ext cx="76327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endParaRPr lang="zh-CN" altLang="zh-CN">
              <a:solidFill>
                <a:srgbClr val="FFFFFF"/>
              </a:solidFill>
              <a:latin typeface="Arial" panose="020B0604020202020204" pitchFamily="34" charset="0"/>
              <a:ea typeface="宋体" panose="02010600030101010101" pitchFamily="2" charset="-122"/>
            </a:endParaRPr>
          </a:p>
        </p:txBody>
      </p:sp>
      <p:sp>
        <p:nvSpPr>
          <p:cNvPr id="115714" name="Text Box 3">
            <a:extLst>
              <a:ext uri="{FF2B5EF4-FFF2-40B4-BE49-F238E27FC236}">
                <a16:creationId xmlns:a16="http://schemas.microsoft.com/office/drawing/2014/main" id="{5C96AEBC-8570-4157-9BAD-A2E1FF5813DA}"/>
              </a:ext>
            </a:extLst>
          </p:cNvPr>
          <p:cNvSpPr txBox="1">
            <a:spLocks noChangeArrowheads="1"/>
          </p:cNvSpPr>
          <p:nvPr/>
        </p:nvSpPr>
        <p:spPr bwMode="auto">
          <a:xfrm>
            <a:off x="1554164" y="1487489"/>
            <a:ext cx="2320925"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a:solidFill>
                  <a:srgbClr val="CCFFFF"/>
                </a:solidFill>
                <a:latin typeface="Arial" panose="020B0604020202020204" pitchFamily="34" charset="0"/>
                <a:ea typeface="宋体" panose="02010600030101010101" pitchFamily="2" charset="-122"/>
              </a:rPr>
              <a:t>WIR</a:t>
            </a:r>
            <a:r>
              <a:rPr lang="zh-CN" altLang="en-US" sz="2400" b="1">
                <a:solidFill>
                  <a:srgbClr val="CCFFFF"/>
                </a:solidFill>
                <a:latin typeface="Arial" panose="020B0604020202020204" pitchFamily="34" charset="0"/>
                <a:ea typeface="宋体" panose="02010600030101010101" pitchFamily="2" charset="-122"/>
              </a:rPr>
              <a:t>＝</a:t>
            </a:r>
            <a:r>
              <a:rPr lang="en-US" altLang="zh-CN" sz="2400" b="1">
                <a:solidFill>
                  <a:srgbClr val="CCFFFF"/>
                </a:solidFill>
                <a:latin typeface="Arial" panose="020B0604020202020204" pitchFamily="34" charset="0"/>
                <a:ea typeface="宋体" panose="02010600030101010101" pitchFamily="2" charset="-122"/>
              </a:rPr>
              <a:t>WPC</a:t>
            </a:r>
            <a:r>
              <a:rPr lang="zh-CN" altLang="en-US" sz="2400" b="1">
                <a:solidFill>
                  <a:srgbClr val="CCFFFF"/>
                </a:solidFill>
                <a:latin typeface="Arial" panose="020B0604020202020204" pitchFamily="34" charset="0"/>
                <a:ea typeface="宋体" panose="02010600030101010101" pitchFamily="2" charset="-122"/>
              </a:rPr>
              <a:t>＝</a:t>
            </a:r>
          </a:p>
          <a:p>
            <a:pPr fontAlgn="base">
              <a:spcBef>
                <a:spcPct val="0"/>
              </a:spcBef>
              <a:spcAft>
                <a:spcPct val="0"/>
              </a:spcAft>
            </a:pPr>
            <a:r>
              <a:rPr lang="zh-CN" altLang="en-US" sz="2400" b="1">
                <a:solidFill>
                  <a:srgbClr val="CCFFFF"/>
                </a:solidFill>
                <a:latin typeface="Arial" panose="020B0604020202020204" pitchFamily="34" charset="0"/>
                <a:ea typeface="宋体" panose="02010600030101010101" pitchFamily="2" charset="-122"/>
              </a:rPr>
              <a:t>    </a:t>
            </a:r>
          </a:p>
          <a:p>
            <a:pPr fontAlgn="base">
              <a:spcBef>
                <a:spcPct val="0"/>
              </a:spcBef>
              <a:spcAft>
                <a:spcPct val="0"/>
              </a:spcAft>
            </a:pPr>
            <a:r>
              <a:rPr lang="zh-CN" altLang="en-US" sz="2400" b="1">
                <a:solidFill>
                  <a:srgbClr val="CCFFFF"/>
                </a:solidFill>
                <a:latin typeface="Arial" panose="020B0604020202020204" pitchFamily="34" charset="0"/>
                <a:ea typeface="宋体" panose="02010600030101010101" pitchFamily="2" charset="-122"/>
              </a:rPr>
              <a:t>                   ＝</a:t>
            </a:r>
          </a:p>
        </p:txBody>
      </p:sp>
      <p:graphicFrame>
        <p:nvGraphicFramePr>
          <p:cNvPr id="115715" name="Object 4">
            <a:extLst>
              <a:ext uri="{FF2B5EF4-FFF2-40B4-BE49-F238E27FC236}">
                <a16:creationId xmlns:a16="http://schemas.microsoft.com/office/drawing/2014/main" id="{C4FE68A6-891F-49F7-B71A-38577211433B}"/>
              </a:ext>
            </a:extLst>
          </p:cNvPr>
          <p:cNvGraphicFramePr>
            <a:graphicFrameLocks noChangeAspect="1"/>
          </p:cNvGraphicFramePr>
          <p:nvPr/>
        </p:nvGraphicFramePr>
        <p:xfrm>
          <a:off x="3811588" y="1524000"/>
          <a:ext cx="5414962" cy="539750"/>
        </p:xfrm>
        <a:graphic>
          <a:graphicData uri="http://schemas.openxmlformats.org/presentationml/2006/ole">
            <mc:AlternateContent xmlns:mc="http://schemas.openxmlformats.org/markup-compatibility/2006">
              <mc:Choice xmlns:v="urn:schemas-microsoft-com:vml" Requires="v">
                <p:oleObj spid="_x0000_s71704" r:id="rId3" imgW="2387520" imgH="241200" progId="Equation.3">
                  <p:embed/>
                </p:oleObj>
              </mc:Choice>
              <mc:Fallback>
                <p:oleObj r:id="rId3" imgW="2387520" imgH="241200" progId="Equation.3">
                  <p:embed/>
                  <p:pic>
                    <p:nvPicPr>
                      <p:cNvPr id="115715" name="Object 4">
                        <a:extLst>
                          <a:ext uri="{FF2B5EF4-FFF2-40B4-BE49-F238E27FC236}">
                            <a16:creationId xmlns:a16="http://schemas.microsoft.com/office/drawing/2014/main" id="{C4FE68A6-891F-49F7-B71A-38577211433B}"/>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811588" y="1524000"/>
                        <a:ext cx="541496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5716" name="Text Box 6">
            <a:extLst>
              <a:ext uri="{FF2B5EF4-FFF2-40B4-BE49-F238E27FC236}">
                <a16:creationId xmlns:a16="http://schemas.microsoft.com/office/drawing/2014/main" id="{D2F1BDFD-750C-46B8-91DF-D711EE1EC117}"/>
              </a:ext>
            </a:extLst>
          </p:cNvPr>
          <p:cNvSpPr txBox="1">
            <a:spLocks noChangeArrowheads="1"/>
          </p:cNvSpPr>
          <p:nvPr/>
        </p:nvSpPr>
        <p:spPr bwMode="auto">
          <a:xfrm>
            <a:off x="1752601" y="3429000"/>
            <a:ext cx="8518525" cy="334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2400" b="1">
                <a:solidFill>
                  <a:srgbClr val="FFCC00"/>
                </a:solidFill>
                <a:latin typeface="Arial" panose="020B0604020202020204" pitchFamily="34" charset="0"/>
                <a:ea typeface="宋体" panose="02010600030101010101" pitchFamily="2" charset="-122"/>
              </a:rPr>
              <a:t>注意：</a:t>
            </a:r>
          </a:p>
          <a:p>
            <a:pPr fontAlgn="base">
              <a:lnSpc>
                <a:spcPct val="120000"/>
              </a:lnSpc>
              <a:spcBef>
                <a:spcPct val="0"/>
              </a:spcBef>
              <a:spcAft>
                <a:spcPct val="0"/>
              </a:spcAft>
            </a:pPr>
            <a:r>
              <a:rPr lang="zh-CN" altLang="en-US" sz="2400" b="1">
                <a:solidFill>
                  <a:srgbClr val="FFCC00"/>
                </a:solidFill>
                <a:latin typeface="Arial" panose="020B0604020202020204" pitchFamily="34" charset="0"/>
                <a:ea typeface="宋体" panose="02010600030101010101" pitchFamily="2" charset="-122"/>
              </a:rPr>
              <a:t>EXE_instIsALU</a:t>
            </a:r>
            <a:r>
              <a:rPr lang="zh-CN" altLang="en-US" sz="2400" b="1">
                <a:solidFill>
                  <a:srgbClr val="CCFFFF"/>
                </a:solidFill>
                <a:latin typeface="Arial" panose="020B0604020202020204" pitchFamily="34" charset="0"/>
                <a:ea typeface="宋体" panose="02010600030101010101" pitchFamily="2" charset="-122"/>
              </a:rPr>
              <a:t>表示处在EXE级的是ALU指令。使用已有的控制信号：</a:t>
            </a:r>
            <a:r>
              <a:rPr lang="zh-CN" altLang="en-US" sz="2400" b="1">
                <a:solidFill>
                  <a:srgbClr val="FFFF00"/>
                </a:solidFill>
                <a:latin typeface="Arial" panose="020B0604020202020204" pitchFamily="34" charset="0"/>
                <a:ea typeface="宋体" panose="02010600030101010101" pitchFamily="2" charset="-122"/>
              </a:rPr>
              <a:t>EXE_WREG</a:t>
            </a:r>
            <a:r>
              <a:rPr lang="zh-CN" altLang="en-US" sz="2400" b="1">
                <a:solidFill>
                  <a:srgbClr val="CCFFFF"/>
                </a:solidFill>
                <a:latin typeface="Arial" panose="020B0604020202020204" pitchFamily="34" charset="0"/>
                <a:ea typeface="宋体" panose="02010600030101010101" pitchFamily="2" charset="-122"/>
              </a:rPr>
              <a:t>和</a:t>
            </a:r>
            <a:r>
              <a:rPr lang="en-US" altLang="zh-CN" sz="2400" b="1">
                <a:solidFill>
                  <a:srgbClr val="FFFF00"/>
                </a:solidFill>
                <a:latin typeface="Arial" panose="020B0604020202020204" pitchFamily="34" charset="0"/>
                <a:ea typeface="宋体" panose="02010600030101010101" pitchFamily="2" charset="-122"/>
              </a:rPr>
              <a:t>EXE_SLD</a:t>
            </a:r>
            <a:r>
              <a:rPr lang="zh-CN" altLang="en-US" sz="2400" b="1">
                <a:solidFill>
                  <a:srgbClr val="CCFFFF"/>
                </a:solidFill>
                <a:latin typeface="Arial" panose="020B0604020202020204" pitchFamily="34" charset="0"/>
                <a:ea typeface="宋体" panose="02010600030101010101" pitchFamily="2" charset="-122"/>
              </a:rPr>
              <a:t>产生它，因为</a:t>
            </a:r>
            <a:r>
              <a:rPr lang="en-US" altLang="zh-CN" sz="2400" b="1">
                <a:solidFill>
                  <a:srgbClr val="66FF33"/>
                </a:solidFill>
                <a:latin typeface="Arial" panose="020B0604020202020204" pitchFamily="34" charset="0"/>
                <a:ea typeface="宋体" panose="02010600030101010101" pitchFamily="2" charset="-122"/>
              </a:rPr>
              <a:t>除了</a:t>
            </a:r>
            <a:r>
              <a:rPr lang="zh-CN" altLang="en-US" sz="2400" b="1">
                <a:solidFill>
                  <a:srgbClr val="66FF33"/>
                </a:solidFill>
                <a:latin typeface="Arial" panose="020B0604020202020204" pitchFamily="34" charset="0"/>
                <a:ea typeface="宋体" panose="02010600030101010101" pitchFamily="2" charset="-122"/>
              </a:rPr>
              <a:t>load指令（</a:t>
            </a:r>
            <a:r>
              <a:rPr lang="en-US" altLang="zh-CN" sz="2400" b="1">
                <a:solidFill>
                  <a:srgbClr val="66FF33"/>
                </a:solidFill>
                <a:latin typeface="Arial" panose="020B0604020202020204" pitchFamily="34" charset="0"/>
                <a:ea typeface="宋体" panose="02010600030101010101" pitchFamily="2" charset="-122"/>
              </a:rPr>
              <a:t>EXE_SLD</a:t>
            </a:r>
            <a:r>
              <a:rPr lang="zh-CN" altLang="en-US" sz="2400" b="1">
                <a:solidFill>
                  <a:srgbClr val="66FF33"/>
                </a:solidFill>
                <a:latin typeface="Arial" panose="020B0604020202020204" pitchFamily="34" charset="0"/>
                <a:ea typeface="宋体" panose="02010600030101010101" pitchFamily="2" charset="-122"/>
              </a:rPr>
              <a:t>），凡是向寄存器堆写结果的指令都是ALU类型的指令。</a:t>
            </a:r>
            <a:endParaRPr lang="zh-CN" altLang="en-US" sz="2800" b="1">
              <a:solidFill>
                <a:srgbClr val="66FF33"/>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endParaRPr lang="zh-CN" altLang="en-US" sz="2800" b="1">
              <a:solidFill>
                <a:srgbClr val="66FF33"/>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zh-CN" altLang="en-US" sz="2800" b="1">
                <a:solidFill>
                  <a:srgbClr val="CCFFFF"/>
                </a:solidFill>
                <a:latin typeface="Arial" panose="020B0604020202020204" pitchFamily="34" charset="0"/>
                <a:ea typeface="宋体" panose="02010600030101010101" pitchFamily="2" charset="-122"/>
              </a:rPr>
              <a:t>后图</a:t>
            </a:r>
            <a:r>
              <a:rPr lang="en-US" altLang="zh-CN" sz="2800" b="1">
                <a:solidFill>
                  <a:srgbClr val="CCFFFF"/>
                </a:solidFill>
                <a:latin typeface="Arial" panose="020B0604020202020204" pitchFamily="34" charset="0"/>
                <a:ea typeface="宋体" panose="02010600030101010101" pitchFamily="2" charset="-122"/>
              </a:rPr>
              <a:t>3-3</a:t>
            </a:r>
            <a:r>
              <a:rPr lang="zh-CN" altLang="en-US" sz="2800" b="1">
                <a:solidFill>
                  <a:srgbClr val="CCFFFF"/>
                </a:solidFill>
                <a:latin typeface="Arial" panose="020B0604020202020204" pitchFamily="34" charset="0"/>
                <a:ea typeface="宋体" panose="02010600030101010101" pitchFamily="2" charset="-122"/>
              </a:rPr>
              <a:t>.4</a:t>
            </a:r>
            <a:r>
              <a:rPr lang="en-US" altLang="zh-CN" sz="2800" b="1">
                <a:solidFill>
                  <a:srgbClr val="CCFFFF"/>
                </a:solidFill>
                <a:latin typeface="Arial" panose="020B0604020202020204" pitchFamily="34" charset="0"/>
                <a:ea typeface="宋体" panose="02010600030101010101" pitchFamily="2" charset="-122"/>
              </a:rPr>
              <a:t>3</a:t>
            </a:r>
            <a:r>
              <a:rPr lang="zh-CN" altLang="en-US" sz="2800" b="1">
                <a:solidFill>
                  <a:srgbClr val="CCFFFF"/>
                </a:solidFill>
                <a:latin typeface="Arial" panose="020B0604020202020204" pitchFamily="34" charset="0"/>
                <a:ea typeface="宋体" panose="02010600030101010101" pitchFamily="2" charset="-122"/>
              </a:rPr>
              <a:t>给出了这部分的控制电路。</a:t>
            </a:r>
          </a:p>
        </p:txBody>
      </p:sp>
      <p:grpSp>
        <p:nvGrpSpPr>
          <p:cNvPr id="115717" name="Group 9">
            <a:extLst>
              <a:ext uri="{FF2B5EF4-FFF2-40B4-BE49-F238E27FC236}">
                <a16:creationId xmlns:a16="http://schemas.microsoft.com/office/drawing/2014/main" id="{1320B709-1052-4DC5-860A-2626F9FF7976}"/>
              </a:ext>
            </a:extLst>
          </p:cNvPr>
          <p:cNvGrpSpPr>
            <a:grpSpLocks/>
          </p:cNvGrpSpPr>
          <p:nvPr/>
        </p:nvGrpSpPr>
        <p:grpSpPr bwMode="auto">
          <a:xfrm>
            <a:off x="3724276" y="2187575"/>
            <a:ext cx="6943725" cy="539750"/>
            <a:chOff x="1773" y="834"/>
            <a:chExt cx="3946" cy="340"/>
          </a:xfrm>
        </p:grpSpPr>
        <p:graphicFrame>
          <p:nvGraphicFramePr>
            <p:cNvPr id="115718" name="Object 5">
              <a:extLst>
                <a:ext uri="{FF2B5EF4-FFF2-40B4-BE49-F238E27FC236}">
                  <a16:creationId xmlns:a16="http://schemas.microsoft.com/office/drawing/2014/main" id="{6023F5DC-F356-465F-9610-688550FF7C10}"/>
                </a:ext>
              </a:extLst>
            </p:cNvPr>
            <p:cNvGraphicFramePr>
              <a:graphicFrameLocks noChangeAspect="1"/>
            </p:cNvGraphicFramePr>
            <p:nvPr/>
          </p:nvGraphicFramePr>
          <p:xfrm>
            <a:off x="1773" y="834"/>
            <a:ext cx="3946" cy="340"/>
          </p:xfrm>
          <a:graphic>
            <a:graphicData uri="http://schemas.openxmlformats.org/presentationml/2006/ole">
              <mc:AlternateContent xmlns:mc="http://schemas.openxmlformats.org/markup-compatibility/2006">
                <mc:Choice xmlns:v="urn:schemas-microsoft-com:vml" Requires="v">
                  <p:oleObj spid="_x0000_s71705" r:id="rId5" imgW="3124080" imgH="241200" progId="Equation.3">
                    <p:embed/>
                  </p:oleObj>
                </mc:Choice>
                <mc:Fallback>
                  <p:oleObj r:id="rId5" imgW="3124080" imgH="241200" progId="Equation.3">
                    <p:embed/>
                    <p:pic>
                      <p:nvPicPr>
                        <p:cNvPr id="115718" name="Object 5">
                          <a:extLst>
                            <a:ext uri="{FF2B5EF4-FFF2-40B4-BE49-F238E27FC236}">
                              <a16:creationId xmlns:a16="http://schemas.microsoft.com/office/drawing/2014/main" id="{6023F5DC-F356-465F-9610-688550FF7C10}"/>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773" y="834"/>
                          <a:ext cx="3946"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5719" name="Line 8">
              <a:extLst>
                <a:ext uri="{FF2B5EF4-FFF2-40B4-BE49-F238E27FC236}">
                  <a16:creationId xmlns:a16="http://schemas.microsoft.com/office/drawing/2014/main" id="{EEAE6AF8-5B70-4A6E-9696-9F8AE217EB8E}"/>
                </a:ext>
              </a:extLst>
            </p:cNvPr>
            <p:cNvSpPr>
              <a:spLocks noChangeShapeType="1"/>
            </p:cNvSpPr>
            <p:nvPr/>
          </p:nvSpPr>
          <p:spPr bwMode="auto">
            <a:xfrm flipV="1">
              <a:off x="4643" y="912"/>
              <a:ext cx="1029" cy="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15720" name="灯片编号占位符 8">
            <a:extLst>
              <a:ext uri="{FF2B5EF4-FFF2-40B4-BE49-F238E27FC236}">
                <a16:creationId xmlns:a16="http://schemas.microsoft.com/office/drawing/2014/main" id="{135D80BB-9DA0-4BA5-855A-39E045D2AFF0}"/>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13F29A3A-448D-4695-B699-6ED583456CE5}" type="slidenum">
              <a:rPr lang="en-US" altLang="zh-CN">
                <a:solidFill>
                  <a:srgbClr val="FFFFFF"/>
                </a:solidFill>
                <a:ea typeface="宋体" panose="02010600030101010101" pitchFamily="2" charset="-122"/>
              </a:rPr>
              <a:pPr fontAlgn="base">
                <a:spcBef>
                  <a:spcPct val="0"/>
                </a:spcBef>
                <a:spcAft>
                  <a:spcPct val="0"/>
                </a:spcAft>
              </a:pPr>
              <a:t>444</a:t>
            </a:fld>
            <a:endParaRPr lang="en-US" altLang="zh-CN">
              <a:solidFill>
                <a:srgbClr val="FFFFFF"/>
              </a:solidFill>
              <a:ea typeface="宋体" panose="02010600030101010101" pitchFamily="2" charset="-122"/>
            </a:endParaRPr>
          </a:p>
        </p:txBody>
      </p:sp>
      <p:sp>
        <p:nvSpPr>
          <p:cNvPr id="115721" name="TextBox 9">
            <a:extLst>
              <a:ext uri="{FF2B5EF4-FFF2-40B4-BE49-F238E27FC236}">
                <a16:creationId xmlns:a16="http://schemas.microsoft.com/office/drawing/2014/main" id="{82B33216-468C-4989-987A-D2C160D5D610}"/>
              </a:ext>
            </a:extLst>
          </p:cNvPr>
          <p:cNvSpPr txBox="1">
            <a:spLocks noChangeArrowheads="1"/>
          </p:cNvSpPr>
          <p:nvPr/>
        </p:nvSpPr>
        <p:spPr bwMode="auto">
          <a:xfrm>
            <a:off x="1752600" y="609601"/>
            <a:ext cx="50688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600">
                <a:solidFill>
                  <a:srgbClr val="FFFF00"/>
                </a:solidFill>
                <a:latin typeface="Garamond" panose="02020404030301010803" pitchFamily="18" charset="0"/>
                <a:ea typeface="宋体" panose="02010600030101010101" pitchFamily="2" charset="-122"/>
              </a:rPr>
              <a:t>暂停（</a:t>
            </a:r>
            <a:r>
              <a:rPr lang="en-US" altLang="zh-CN" sz="3600">
                <a:solidFill>
                  <a:srgbClr val="FFFF00"/>
                </a:solidFill>
                <a:latin typeface="Garamond" panose="02020404030301010803" pitchFamily="18" charset="0"/>
                <a:ea typeface="宋体" panose="02010600030101010101" pitchFamily="2" charset="-122"/>
              </a:rPr>
              <a:t>stall</a:t>
            </a:r>
            <a:r>
              <a:rPr lang="zh-CN" altLang="en-US" sz="3600">
                <a:solidFill>
                  <a:srgbClr val="FFFF00"/>
                </a:solidFill>
                <a:latin typeface="Garamond" panose="02020404030301010803" pitchFamily="18" charset="0"/>
                <a:ea typeface="宋体" panose="02010600030101010101" pitchFamily="2" charset="-122"/>
              </a:rPr>
              <a:t>）逻辑条件：</a:t>
            </a: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6737" name="Text Box 3">
            <a:extLst>
              <a:ext uri="{FF2B5EF4-FFF2-40B4-BE49-F238E27FC236}">
                <a16:creationId xmlns:a16="http://schemas.microsoft.com/office/drawing/2014/main" id="{659135C9-8DA3-495D-9AE5-79789D882F86}"/>
              </a:ext>
            </a:extLst>
          </p:cNvPr>
          <p:cNvSpPr txBox="1">
            <a:spLocks noChangeArrowheads="1"/>
          </p:cNvSpPr>
          <p:nvPr/>
        </p:nvSpPr>
        <p:spPr bwMode="auto">
          <a:xfrm>
            <a:off x="3600450" y="73026"/>
            <a:ext cx="5272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图</a:t>
            </a:r>
            <a:r>
              <a:rPr lang="en-US" altLang="zh-CN" sz="2000" b="1">
                <a:solidFill>
                  <a:srgbClr val="CCFFFF"/>
                </a:solidFill>
                <a:latin typeface="Arial" panose="020B0604020202020204" pitchFamily="34" charset="0"/>
                <a:ea typeface="宋体" panose="02010600030101010101" pitchFamily="2" charset="-122"/>
              </a:rPr>
              <a:t>1</a:t>
            </a:r>
            <a:r>
              <a:rPr lang="zh-CN" altLang="en-US" sz="2000" b="1">
                <a:solidFill>
                  <a:srgbClr val="CCFFFF"/>
                </a:solidFill>
                <a:latin typeface="Arial" panose="020B0604020202020204" pitchFamily="34" charset="0"/>
                <a:ea typeface="宋体" panose="02010600030101010101" pitchFamily="2" charset="-122"/>
              </a:rPr>
              <a:t>．</a:t>
            </a:r>
            <a:r>
              <a:rPr lang="en-US" altLang="zh-CN" sz="2000" b="1">
                <a:solidFill>
                  <a:srgbClr val="CCFFFF"/>
                </a:solidFill>
                <a:latin typeface="Arial" panose="020B0604020202020204" pitchFamily="34" charset="0"/>
                <a:ea typeface="宋体" panose="02010600030101010101" pitchFamily="2" charset="-122"/>
              </a:rPr>
              <a:t>43  </a:t>
            </a:r>
            <a:r>
              <a:rPr lang="zh-CN" altLang="en-US" sz="2000" b="1">
                <a:solidFill>
                  <a:srgbClr val="CCFFFF"/>
                </a:solidFill>
                <a:latin typeface="Arial" panose="020B0604020202020204" pitchFamily="34" charset="0"/>
                <a:ea typeface="宋体" panose="02010600030101010101" pitchFamily="2" charset="-122"/>
              </a:rPr>
              <a:t>判断</a:t>
            </a:r>
            <a:r>
              <a:rPr lang="en-US" altLang="zh-CN" sz="2000" b="1">
                <a:solidFill>
                  <a:srgbClr val="CCFFFF"/>
                </a:solidFill>
                <a:latin typeface="Arial" panose="020B0604020202020204" pitchFamily="34" charset="0"/>
                <a:ea typeface="宋体" panose="02010600030101010101" pitchFamily="2" charset="-122"/>
              </a:rPr>
              <a:t>Z</a:t>
            </a:r>
            <a:r>
              <a:rPr lang="zh-CN" altLang="en-US" sz="2000" b="1">
                <a:solidFill>
                  <a:srgbClr val="CCFFFF"/>
                </a:solidFill>
                <a:latin typeface="Arial" panose="020B0604020202020204" pitchFamily="34" charset="0"/>
                <a:ea typeface="宋体" panose="02010600030101010101" pitchFamily="2" charset="-122"/>
              </a:rPr>
              <a:t>标志相关并暂停流水线</a:t>
            </a:r>
          </a:p>
        </p:txBody>
      </p:sp>
      <p:grpSp>
        <p:nvGrpSpPr>
          <p:cNvPr id="116738" name="Group 6">
            <a:extLst>
              <a:ext uri="{FF2B5EF4-FFF2-40B4-BE49-F238E27FC236}">
                <a16:creationId xmlns:a16="http://schemas.microsoft.com/office/drawing/2014/main" id="{CF3DAA42-E56D-4387-AD7B-5EAB68571C7F}"/>
              </a:ext>
            </a:extLst>
          </p:cNvPr>
          <p:cNvGrpSpPr>
            <a:grpSpLocks/>
          </p:cNvGrpSpPr>
          <p:nvPr/>
        </p:nvGrpSpPr>
        <p:grpSpPr bwMode="auto">
          <a:xfrm>
            <a:off x="1828800" y="469901"/>
            <a:ext cx="8763000" cy="5419725"/>
            <a:chOff x="144" y="618"/>
            <a:chExt cx="5520" cy="3558"/>
          </a:xfrm>
        </p:grpSpPr>
        <p:pic>
          <p:nvPicPr>
            <p:cNvPr id="116739" name="Picture 2" descr="47">
              <a:extLst>
                <a:ext uri="{FF2B5EF4-FFF2-40B4-BE49-F238E27FC236}">
                  <a16:creationId xmlns:a16="http://schemas.microsoft.com/office/drawing/2014/main" id="{A8CF21B6-CBF6-45DD-ACAF-178F0C6F8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 y="618"/>
              <a:ext cx="5520"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0" name="Oval 4">
              <a:extLst>
                <a:ext uri="{FF2B5EF4-FFF2-40B4-BE49-F238E27FC236}">
                  <a16:creationId xmlns:a16="http://schemas.microsoft.com/office/drawing/2014/main" id="{29CFE8D3-067C-4FE8-B42A-6BC40C976A69}"/>
                </a:ext>
              </a:extLst>
            </p:cNvPr>
            <p:cNvSpPr>
              <a:spLocks noChangeArrowheads="1"/>
            </p:cNvSpPr>
            <p:nvPr/>
          </p:nvSpPr>
          <p:spPr bwMode="auto">
            <a:xfrm>
              <a:off x="2448" y="912"/>
              <a:ext cx="624" cy="24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16741" name="Oval 5">
              <a:extLst>
                <a:ext uri="{FF2B5EF4-FFF2-40B4-BE49-F238E27FC236}">
                  <a16:creationId xmlns:a16="http://schemas.microsoft.com/office/drawing/2014/main" id="{79F5063F-968B-46C0-A01B-88AA5E41910B}"/>
                </a:ext>
              </a:extLst>
            </p:cNvPr>
            <p:cNvSpPr>
              <a:spLocks noChangeArrowheads="1"/>
            </p:cNvSpPr>
            <p:nvPr/>
          </p:nvSpPr>
          <p:spPr bwMode="auto">
            <a:xfrm>
              <a:off x="3024" y="3456"/>
              <a:ext cx="768" cy="24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16742" name="Oval 7">
            <a:extLst>
              <a:ext uri="{FF2B5EF4-FFF2-40B4-BE49-F238E27FC236}">
                <a16:creationId xmlns:a16="http://schemas.microsoft.com/office/drawing/2014/main" id="{C9C3C690-49E1-4F1A-9B12-707F62BC994F}"/>
              </a:ext>
            </a:extLst>
          </p:cNvPr>
          <p:cNvSpPr>
            <a:spLocks noChangeArrowheads="1"/>
          </p:cNvSpPr>
          <p:nvPr/>
        </p:nvSpPr>
        <p:spPr bwMode="auto">
          <a:xfrm>
            <a:off x="1973263" y="1031875"/>
            <a:ext cx="304800" cy="6858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16743" name="Oval 8">
            <a:extLst>
              <a:ext uri="{FF2B5EF4-FFF2-40B4-BE49-F238E27FC236}">
                <a16:creationId xmlns:a16="http://schemas.microsoft.com/office/drawing/2014/main" id="{6657E0E5-6D30-4BD5-95D7-4DA8D3AC9CDD}"/>
              </a:ext>
            </a:extLst>
          </p:cNvPr>
          <p:cNvSpPr>
            <a:spLocks noChangeArrowheads="1"/>
          </p:cNvSpPr>
          <p:nvPr/>
        </p:nvSpPr>
        <p:spPr bwMode="auto">
          <a:xfrm>
            <a:off x="3603625" y="1041400"/>
            <a:ext cx="304800" cy="6858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pic>
        <p:nvPicPr>
          <p:cNvPr id="116744" name="Picture 20" descr="28">
            <a:extLst>
              <a:ext uri="{FF2B5EF4-FFF2-40B4-BE49-F238E27FC236}">
                <a16:creationId xmlns:a16="http://schemas.microsoft.com/office/drawing/2014/main" id="{713C7730-1C33-48D0-B019-28D1076F0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009" t="93907" r="53983" b="-4681"/>
          <a:stretch>
            <a:fillRect/>
          </a:stretch>
        </p:blipFill>
        <p:spPr bwMode="auto">
          <a:xfrm>
            <a:off x="3827463" y="5737225"/>
            <a:ext cx="198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5" name="Picture 21" descr="28">
            <a:extLst>
              <a:ext uri="{FF2B5EF4-FFF2-40B4-BE49-F238E27FC236}">
                <a16:creationId xmlns:a16="http://schemas.microsoft.com/office/drawing/2014/main" id="{D3104A77-00CF-41CE-BF21-BBE9A452D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796" t="93907" r="13275" b="-64"/>
          <a:stretch>
            <a:fillRect/>
          </a:stretch>
        </p:blipFill>
        <p:spPr bwMode="auto">
          <a:xfrm>
            <a:off x="6400800" y="5737225"/>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6" name="TextBox 12">
            <a:extLst>
              <a:ext uri="{FF2B5EF4-FFF2-40B4-BE49-F238E27FC236}">
                <a16:creationId xmlns:a16="http://schemas.microsoft.com/office/drawing/2014/main" id="{CB9C535D-2524-4A2C-86B9-6C8D685E0F28}"/>
              </a:ext>
            </a:extLst>
          </p:cNvPr>
          <p:cNvSpPr txBox="1">
            <a:spLocks noChangeArrowheads="1"/>
          </p:cNvSpPr>
          <p:nvPr/>
        </p:nvSpPr>
        <p:spPr bwMode="auto">
          <a:xfrm>
            <a:off x="6494463" y="914400"/>
            <a:ext cx="685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=0</a:t>
            </a:r>
            <a:endParaRPr lang="zh-CN" altLang="en-US" b="1">
              <a:solidFill>
                <a:srgbClr val="FF0000"/>
              </a:solidFill>
              <a:latin typeface="Garamond" panose="02020404030301010803" pitchFamily="18" charset="0"/>
              <a:ea typeface="宋体" panose="02010600030101010101" pitchFamily="2" charset="-122"/>
            </a:endParaRPr>
          </a:p>
        </p:txBody>
      </p:sp>
      <p:sp>
        <p:nvSpPr>
          <p:cNvPr id="116747" name="TextBox 13">
            <a:extLst>
              <a:ext uri="{FF2B5EF4-FFF2-40B4-BE49-F238E27FC236}">
                <a16:creationId xmlns:a16="http://schemas.microsoft.com/office/drawing/2014/main" id="{D49B9628-4E04-4164-BE64-FD9DC0F2574C}"/>
              </a:ext>
            </a:extLst>
          </p:cNvPr>
          <p:cNvSpPr txBox="1">
            <a:spLocks noChangeArrowheads="1"/>
          </p:cNvSpPr>
          <p:nvPr/>
        </p:nvSpPr>
        <p:spPr bwMode="auto">
          <a:xfrm>
            <a:off x="7532688" y="4770439"/>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=1</a:t>
            </a:r>
            <a:endParaRPr lang="zh-CN" altLang="en-US" b="1">
              <a:solidFill>
                <a:srgbClr val="FF0000"/>
              </a:solidFill>
              <a:latin typeface="Garamond" panose="02020404030301010803" pitchFamily="18" charset="0"/>
              <a:ea typeface="宋体" panose="02010600030101010101" pitchFamily="2" charset="-122"/>
            </a:endParaRPr>
          </a:p>
        </p:txBody>
      </p:sp>
      <p:grpSp>
        <p:nvGrpSpPr>
          <p:cNvPr id="116748" name="组合 10">
            <a:extLst>
              <a:ext uri="{FF2B5EF4-FFF2-40B4-BE49-F238E27FC236}">
                <a16:creationId xmlns:a16="http://schemas.microsoft.com/office/drawing/2014/main" id="{C44C26C4-1C69-4991-85AE-A5531759EE78}"/>
              </a:ext>
            </a:extLst>
          </p:cNvPr>
          <p:cNvGrpSpPr>
            <a:grpSpLocks/>
          </p:cNvGrpSpPr>
          <p:nvPr/>
        </p:nvGrpSpPr>
        <p:grpSpPr bwMode="auto">
          <a:xfrm>
            <a:off x="3524251" y="6224588"/>
            <a:ext cx="6570663" cy="495300"/>
            <a:chOff x="2076773" y="6362781"/>
            <a:chExt cx="6570044" cy="495219"/>
          </a:xfrm>
        </p:grpSpPr>
        <p:sp>
          <p:nvSpPr>
            <p:cNvPr id="116749" name="Line 8">
              <a:extLst>
                <a:ext uri="{FF2B5EF4-FFF2-40B4-BE49-F238E27FC236}">
                  <a16:creationId xmlns:a16="http://schemas.microsoft.com/office/drawing/2014/main" id="{614D1ADE-3887-4B47-9E9A-B22F6CB8B65D}"/>
                </a:ext>
              </a:extLst>
            </p:cNvPr>
            <p:cNvSpPr>
              <a:spLocks noChangeShapeType="1"/>
            </p:cNvSpPr>
            <p:nvPr/>
          </p:nvSpPr>
          <p:spPr bwMode="auto">
            <a:xfrm>
              <a:off x="6839650" y="6414709"/>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16750" name="TextBox 15">
              <a:extLst>
                <a:ext uri="{FF2B5EF4-FFF2-40B4-BE49-F238E27FC236}">
                  <a16:creationId xmlns:a16="http://schemas.microsoft.com/office/drawing/2014/main" id="{D8142D4E-8B83-4444-A6C5-E99744FDB882}"/>
                </a:ext>
              </a:extLst>
            </p:cNvPr>
            <p:cNvSpPr txBox="1">
              <a:spLocks noChangeArrowheads="1"/>
            </p:cNvSpPr>
            <p:nvPr/>
          </p:nvSpPr>
          <p:spPr bwMode="auto">
            <a:xfrm>
              <a:off x="2076773" y="6396335"/>
              <a:ext cx="65700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a:solidFill>
                    <a:srgbClr val="FFFFFF"/>
                  </a:solidFill>
                  <a:latin typeface="Garamond" panose="02020404030301010803" pitchFamily="18" charset="0"/>
                  <a:ea typeface="宋体" panose="02010600030101010101" pitchFamily="2" charset="-122"/>
                </a:rPr>
                <a:t>( ID_bne  + ID_beq ) EXE_WREG </a:t>
              </a:r>
              <a:r>
                <a:rPr lang="en-US" altLang="zh-CN" sz="2400" b="1">
                  <a:solidFill>
                    <a:srgbClr val="FFFF00"/>
                  </a:solidFill>
                  <a:latin typeface="Garamond" panose="02020404030301010803" pitchFamily="18" charset="0"/>
                  <a:ea typeface="宋体" panose="02010600030101010101" pitchFamily="2" charset="-122"/>
                </a:rPr>
                <a:t>EXE_SLD </a:t>
              </a:r>
              <a:endParaRPr lang="zh-CN" altLang="en-US" sz="2400" b="1">
                <a:solidFill>
                  <a:srgbClr val="FFFF00"/>
                </a:solidFill>
                <a:latin typeface="Garamond" panose="02020404030301010803" pitchFamily="18" charset="0"/>
                <a:ea typeface="宋体" panose="02010600030101010101" pitchFamily="2" charset="-122"/>
              </a:endParaRPr>
            </a:p>
          </p:txBody>
        </p:sp>
        <p:cxnSp>
          <p:nvCxnSpPr>
            <p:cNvPr id="17" name="直接连接符 16">
              <a:extLst>
                <a:ext uri="{FF2B5EF4-FFF2-40B4-BE49-F238E27FC236}">
                  <a16:creationId xmlns:a16="http://schemas.microsoft.com/office/drawing/2014/main" id="{DFAC7182-21ED-4528-9BA3-05EC54975AD7}"/>
                </a:ext>
              </a:extLst>
            </p:cNvPr>
            <p:cNvCxnSpPr/>
            <p:nvPr/>
          </p:nvCxnSpPr>
          <p:spPr>
            <a:xfrm>
              <a:off x="2157728" y="6362781"/>
              <a:ext cx="6054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6752" name="TextBox 4">
            <a:extLst>
              <a:ext uri="{FF2B5EF4-FFF2-40B4-BE49-F238E27FC236}">
                <a16:creationId xmlns:a16="http://schemas.microsoft.com/office/drawing/2014/main" id="{367AA758-45A1-4280-B68F-396120F415CF}"/>
              </a:ext>
            </a:extLst>
          </p:cNvPr>
          <p:cNvSpPr txBox="1">
            <a:spLocks noChangeArrowheads="1"/>
          </p:cNvSpPr>
          <p:nvPr/>
        </p:nvSpPr>
        <p:spPr bwMode="auto">
          <a:xfrm>
            <a:off x="3524549" y="719139"/>
            <a:ext cx="46166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0=</a:t>
            </a:r>
            <a:endParaRPr lang="zh-CN" altLang="en-US" b="1">
              <a:solidFill>
                <a:srgbClr val="FF0000"/>
              </a:solidFill>
              <a:latin typeface="Garamond" panose="02020404030301010803" pitchFamily="18" charset="0"/>
              <a:ea typeface="宋体" panose="02010600030101010101" pitchFamily="2" charset="-122"/>
            </a:endParaRPr>
          </a:p>
        </p:txBody>
      </p:sp>
      <p:sp>
        <p:nvSpPr>
          <p:cNvPr id="116753" name="TextBox 7">
            <a:extLst>
              <a:ext uri="{FF2B5EF4-FFF2-40B4-BE49-F238E27FC236}">
                <a16:creationId xmlns:a16="http://schemas.microsoft.com/office/drawing/2014/main" id="{97237969-C1ED-4313-97C8-0170310F8590}"/>
              </a:ext>
            </a:extLst>
          </p:cNvPr>
          <p:cNvSpPr txBox="1">
            <a:spLocks noChangeArrowheads="1"/>
          </p:cNvSpPr>
          <p:nvPr/>
        </p:nvSpPr>
        <p:spPr bwMode="auto">
          <a:xfrm>
            <a:off x="1973561" y="633413"/>
            <a:ext cx="46166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0=</a:t>
            </a:r>
            <a:endParaRPr lang="zh-CN" altLang="en-US" b="1">
              <a:solidFill>
                <a:srgbClr val="FF0000"/>
              </a:solidFill>
              <a:latin typeface="Garamond" panose="02020404030301010803" pitchFamily="18" charset="0"/>
              <a:ea typeface="宋体" panose="02010600030101010101" pitchFamily="2" charset="-122"/>
            </a:endParaRPr>
          </a:p>
        </p:txBody>
      </p:sp>
      <p:sp>
        <p:nvSpPr>
          <p:cNvPr id="116754" name="TextBox 8">
            <a:extLst>
              <a:ext uri="{FF2B5EF4-FFF2-40B4-BE49-F238E27FC236}">
                <a16:creationId xmlns:a16="http://schemas.microsoft.com/office/drawing/2014/main" id="{2E09994C-9B02-43F8-A840-0DDCCD50AFC7}"/>
              </a:ext>
            </a:extLst>
          </p:cNvPr>
          <p:cNvSpPr txBox="1">
            <a:spLocks noChangeArrowheads="1"/>
          </p:cNvSpPr>
          <p:nvPr/>
        </p:nvSpPr>
        <p:spPr bwMode="auto">
          <a:xfrm>
            <a:off x="1520825" y="6275388"/>
            <a:ext cx="2133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a:solidFill>
                  <a:srgbClr val="FFFFFF"/>
                </a:solidFill>
                <a:latin typeface="Garamond" panose="02020404030301010803" pitchFamily="18" charset="0"/>
                <a:ea typeface="宋体" panose="02010600030101010101" pitchFamily="2" charset="-122"/>
              </a:rPr>
              <a:t>WIR = WPC=</a:t>
            </a:r>
            <a:endParaRPr lang="zh-CN" altLang="en-US" sz="2400" b="1">
              <a:solidFill>
                <a:srgbClr val="FFFFFF"/>
              </a:solidFill>
              <a:latin typeface="Garamond" panose="02020404030301010803" pitchFamily="18" charset="0"/>
              <a:ea typeface="宋体" panose="02010600030101010101" pitchFamily="2" charset="-122"/>
            </a:endParaRPr>
          </a:p>
        </p:txBody>
      </p:sp>
      <p:sp>
        <p:nvSpPr>
          <p:cNvPr id="116755" name="TextBox 13">
            <a:extLst>
              <a:ext uri="{FF2B5EF4-FFF2-40B4-BE49-F238E27FC236}">
                <a16:creationId xmlns:a16="http://schemas.microsoft.com/office/drawing/2014/main" id="{D575FCE6-3171-4547-9D9C-6C9284737DD1}"/>
              </a:ext>
            </a:extLst>
          </p:cNvPr>
          <p:cNvSpPr txBox="1">
            <a:spLocks noChangeArrowheads="1"/>
          </p:cNvSpPr>
          <p:nvPr/>
        </p:nvSpPr>
        <p:spPr bwMode="auto">
          <a:xfrm>
            <a:off x="3141663" y="6091238"/>
            <a:ext cx="685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=0</a:t>
            </a:r>
          </a:p>
        </p:txBody>
      </p:sp>
      <p:sp>
        <p:nvSpPr>
          <p:cNvPr id="116756" name="TextBox 13">
            <a:extLst>
              <a:ext uri="{FF2B5EF4-FFF2-40B4-BE49-F238E27FC236}">
                <a16:creationId xmlns:a16="http://schemas.microsoft.com/office/drawing/2014/main" id="{015CAEB0-9EA9-4370-AB99-B5893804F78A}"/>
              </a:ext>
            </a:extLst>
          </p:cNvPr>
          <p:cNvSpPr txBox="1">
            <a:spLocks noChangeArrowheads="1"/>
          </p:cNvSpPr>
          <p:nvPr/>
        </p:nvSpPr>
        <p:spPr bwMode="auto">
          <a:xfrm>
            <a:off x="4249738" y="6523038"/>
            <a:ext cx="685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1</a:t>
            </a:r>
            <a:endParaRPr lang="zh-CN" altLang="en-US" b="1">
              <a:solidFill>
                <a:srgbClr val="FF0000"/>
              </a:solidFill>
              <a:latin typeface="Garamond" panose="02020404030301010803" pitchFamily="18" charset="0"/>
              <a:ea typeface="宋体" panose="02010600030101010101" pitchFamily="2" charset="-122"/>
            </a:endParaRPr>
          </a:p>
        </p:txBody>
      </p:sp>
      <p:sp>
        <p:nvSpPr>
          <p:cNvPr id="116757" name="TextBox 13">
            <a:extLst>
              <a:ext uri="{FF2B5EF4-FFF2-40B4-BE49-F238E27FC236}">
                <a16:creationId xmlns:a16="http://schemas.microsoft.com/office/drawing/2014/main" id="{36D4EE74-02C5-4027-BE5C-C371F9CBDE42}"/>
              </a:ext>
            </a:extLst>
          </p:cNvPr>
          <p:cNvSpPr txBox="1">
            <a:spLocks noChangeArrowheads="1"/>
          </p:cNvSpPr>
          <p:nvPr/>
        </p:nvSpPr>
        <p:spPr bwMode="auto">
          <a:xfrm>
            <a:off x="6972300" y="6535738"/>
            <a:ext cx="685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1</a:t>
            </a:r>
            <a:endParaRPr lang="zh-CN" altLang="en-US" b="1">
              <a:solidFill>
                <a:srgbClr val="FF0000"/>
              </a:solidFill>
              <a:latin typeface="Garamond" panose="02020404030301010803" pitchFamily="18" charset="0"/>
              <a:ea typeface="宋体" panose="02010600030101010101" pitchFamily="2" charset="-122"/>
            </a:endParaRPr>
          </a:p>
        </p:txBody>
      </p:sp>
      <p:sp>
        <p:nvSpPr>
          <p:cNvPr id="116758" name="TextBox 13">
            <a:extLst>
              <a:ext uri="{FF2B5EF4-FFF2-40B4-BE49-F238E27FC236}">
                <a16:creationId xmlns:a16="http://schemas.microsoft.com/office/drawing/2014/main" id="{2C7B6B22-DA9F-4B7E-AB85-0A731C59B67E}"/>
              </a:ext>
            </a:extLst>
          </p:cNvPr>
          <p:cNvSpPr txBox="1">
            <a:spLocks noChangeArrowheads="1"/>
          </p:cNvSpPr>
          <p:nvPr/>
        </p:nvSpPr>
        <p:spPr bwMode="auto">
          <a:xfrm>
            <a:off x="8642350" y="6559550"/>
            <a:ext cx="685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0</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7761" name="Text Box 3">
            <a:extLst>
              <a:ext uri="{FF2B5EF4-FFF2-40B4-BE49-F238E27FC236}">
                <a16:creationId xmlns:a16="http://schemas.microsoft.com/office/drawing/2014/main" id="{F3C53A99-64AA-4049-8FF3-88ADD4320BAB}"/>
              </a:ext>
            </a:extLst>
          </p:cNvPr>
          <p:cNvSpPr txBox="1">
            <a:spLocks noChangeArrowheads="1"/>
          </p:cNvSpPr>
          <p:nvPr/>
        </p:nvSpPr>
        <p:spPr bwMode="auto">
          <a:xfrm>
            <a:off x="3600450" y="73026"/>
            <a:ext cx="5272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图</a:t>
            </a:r>
            <a:r>
              <a:rPr lang="en-US" altLang="zh-CN" sz="2000" b="1">
                <a:solidFill>
                  <a:srgbClr val="CCFFFF"/>
                </a:solidFill>
                <a:latin typeface="Arial" panose="020B0604020202020204" pitchFamily="34" charset="0"/>
                <a:ea typeface="宋体" panose="02010600030101010101" pitchFamily="2" charset="-122"/>
              </a:rPr>
              <a:t>1</a:t>
            </a:r>
            <a:r>
              <a:rPr lang="zh-CN" altLang="en-US" sz="2000" b="1">
                <a:solidFill>
                  <a:srgbClr val="CCFFFF"/>
                </a:solidFill>
                <a:latin typeface="Arial" panose="020B0604020202020204" pitchFamily="34" charset="0"/>
                <a:ea typeface="宋体" panose="02010600030101010101" pitchFamily="2" charset="-122"/>
              </a:rPr>
              <a:t>．</a:t>
            </a:r>
            <a:r>
              <a:rPr lang="en-US" altLang="zh-CN" sz="2000" b="1">
                <a:solidFill>
                  <a:srgbClr val="CCFFFF"/>
                </a:solidFill>
                <a:latin typeface="Arial" panose="020B0604020202020204" pitchFamily="34" charset="0"/>
                <a:ea typeface="宋体" panose="02010600030101010101" pitchFamily="2" charset="-122"/>
              </a:rPr>
              <a:t>43  </a:t>
            </a:r>
            <a:r>
              <a:rPr lang="zh-CN" altLang="en-US" sz="2000" b="1">
                <a:solidFill>
                  <a:srgbClr val="CCFFFF"/>
                </a:solidFill>
                <a:latin typeface="Arial" panose="020B0604020202020204" pitchFamily="34" charset="0"/>
                <a:ea typeface="宋体" panose="02010600030101010101" pitchFamily="2" charset="-122"/>
              </a:rPr>
              <a:t>判断</a:t>
            </a:r>
            <a:r>
              <a:rPr lang="en-US" altLang="zh-CN" sz="2000" b="1">
                <a:solidFill>
                  <a:srgbClr val="CCFFFF"/>
                </a:solidFill>
                <a:latin typeface="Arial" panose="020B0604020202020204" pitchFamily="34" charset="0"/>
                <a:ea typeface="宋体" panose="02010600030101010101" pitchFamily="2" charset="-122"/>
              </a:rPr>
              <a:t>Z</a:t>
            </a:r>
            <a:r>
              <a:rPr lang="zh-CN" altLang="en-US" sz="2000" b="1">
                <a:solidFill>
                  <a:srgbClr val="CCFFFF"/>
                </a:solidFill>
                <a:latin typeface="Arial" panose="020B0604020202020204" pitchFamily="34" charset="0"/>
                <a:ea typeface="宋体" panose="02010600030101010101" pitchFamily="2" charset="-122"/>
              </a:rPr>
              <a:t>标志相关并暂停流水线</a:t>
            </a:r>
          </a:p>
        </p:txBody>
      </p:sp>
      <p:grpSp>
        <p:nvGrpSpPr>
          <p:cNvPr id="117762" name="Group 6">
            <a:extLst>
              <a:ext uri="{FF2B5EF4-FFF2-40B4-BE49-F238E27FC236}">
                <a16:creationId xmlns:a16="http://schemas.microsoft.com/office/drawing/2014/main" id="{C8C5EF58-6E3F-4B34-852A-F69BF319C5BB}"/>
              </a:ext>
            </a:extLst>
          </p:cNvPr>
          <p:cNvGrpSpPr>
            <a:grpSpLocks/>
          </p:cNvGrpSpPr>
          <p:nvPr/>
        </p:nvGrpSpPr>
        <p:grpSpPr bwMode="auto">
          <a:xfrm>
            <a:off x="1828800" y="469901"/>
            <a:ext cx="8763000" cy="5419725"/>
            <a:chOff x="144" y="618"/>
            <a:chExt cx="5520" cy="3558"/>
          </a:xfrm>
        </p:grpSpPr>
        <p:pic>
          <p:nvPicPr>
            <p:cNvPr id="117763" name="Picture 2" descr="47">
              <a:extLst>
                <a:ext uri="{FF2B5EF4-FFF2-40B4-BE49-F238E27FC236}">
                  <a16:creationId xmlns:a16="http://schemas.microsoft.com/office/drawing/2014/main" id="{4897672F-9B25-41D0-BF51-17EECB316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 y="618"/>
              <a:ext cx="5520"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4" name="Oval 4">
              <a:extLst>
                <a:ext uri="{FF2B5EF4-FFF2-40B4-BE49-F238E27FC236}">
                  <a16:creationId xmlns:a16="http://schemas.microsoft.com/office/drawing/2014/main" id="{2D67C901-C363-4772-BA03-8FE4A952C18A}"/>
                </a:ext>
              </a:extLst>
            </p:cNvPr>
            <p:cNvSpPr>
              <a:spLocks noChangeArrowheads="1"/>
            </p:cNvSpPr>
            <p:nvPr/>
          </p:nvSpPr>
          <p:spPr bwMode="auto">
            <a:xfrm>
              <a:off x="2448" y="912"/>
              <a:ext cx="624" cy="24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17765" name="Oval 5">
              <a:extLst>
                <a:ext uri="{FF2B5EF4-FFF2-40B4-BE49-F238E27FC236}">
                  <a16:creationId xmlns:a16="http://schemas.microsoft.com/office/drawing/2014/main" id="{7D32FCFA-5B22-4E4B-8DEF-94509D9AC24B}"/>
                </a:ext>
              </a:extLst>
            </p:cNvPr>
            <p:cNvSpPr>
              <a:spLocks noChangeArrowheads="1"/>
            </p:cNvSpPr>
            <p:nvPr/>
          </p:nvSpPr>
          <p:spPr bwMode="auto">
            <a:xfrm>
              <a:off x="3024" y="3456"/>
              <a:ext cx="768" cy="24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17766" name="Oval 7">
            <a:extLst>
              <a:ext uri="{FF2B5EF4-FFF2-40B4-BE49-F238E27FC236}">
                <a16:creationId xmlns:a16="http://schemas.microsoft.com/office/drawing/2014/main" id="{20FF8EEC-82EE-45A0-878E-FE5F8635DC00}"/>
              </a:ext>
            </a:extLst>
          </p:cNvPr>
          <p:cNvSpPr>
            <a:spLocks noChangeArrowheads="1"/>
          </p:cNvSpPr>
          <p:nvPr/>
        </p:nvSpPr>
        <p:spPr bwMode="auto">
          <a:xfrm>
            <a:off x="1973263" y="1031875"/>
            <a:ext cx="304800" cy="6858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17767" name="Oval 8">
            <a:extLst>
              <a:ext uri="{FF2B5EF4-FFF2-40B4-BE49-F238E27FC236}">
                <a16:creationId xmlns:a16="http://schemas.microsoft.com/office/drawing/2014/main" id="{8C65950E-AA28-48EB-BACC-9C797F80F88C}"/>
              </a:ext>
            </a:extLst>
          </p:cNvPr>
          <p:cNvSpPr>
            <a:spLocks noChangeArrowheads="1"/>
          </p:cNvSpPr>
          <p:nvPr/>
        </p:nvSpPr>
        <p:spPr bwMode="auto">
          <a:xfrm>
            <a:off x="3603625" y="1041400"/>
            <a:ext cx="304800" cy="6858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17768" name="TextBox 12">
            <a:extLst>
              <a:ext uri="{FF2B5EF4-FFF2-40B4-BE49-F238E27FC236}">
                <a16:creationId xmlns:a16="http://schemas.microsoft.com/office/drawing/2014/main" id="{3A54F443-7582-4341-9EB0-09086A3DBAE4}"/>
              </a:ext>
            </a:extLst>
          </p:cNvPr>
          <p:cNvSpPr txBox="1">
            <a:spLocks noChangeArrowheads="1"/>
          </p:cNvSpPr>
          <p:nvPr/>
        </p:nvSpPr>
        <p:spPr bwMode="auto">
          <a:xfrm>
            <a:off x="6494463" y="914400"/>
            <a:ext cx="685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=0</a:t>
            </a:r>
            <a:endParaRPr lang="zh-CN" altLang="en-US" b="1">
              <a:solidFill>
                <a:srgbClr val="FF0000"/>
              </a:solidFill>
              <a:latin typeface="Garamond" panose="02020404030301010803" pitchFamily="18" charset="0"/>
              <a:ea typeface="宋体" panose="02010600030101010101" pitchFamily="2" charset="-122"/>
            </a:endParaRPr>
          </a:p>
        </p:txBody>
      </p:sp>
      <p:sp>
        <p:nvSpPr>
          <p:cNvPr id="117769" name="TextBox 13">
            <a:extLst>
              <a:ext uri="{FF2B5EF4-FFF2-40B4-BE49-F238E27FC236}">
                <a16:creationId xmlns:a16="http://schemas.microsoft.com/office/drawing/2014/main" id="{4954BDB2-CB23-47E7-8469-11C981301690}"/>
              </a:ext>
            </a:extLst>
          </p:cNvPr>
          <p:cNvSpPr txBox="1">
            <a:spLocks noChangeArrowheads="1"/>
          </p:cNvSpPr>
          <p:nvPr/>
        </p:nvSpPr>
        <p:spPr bwMode="auto">
          <a:xfrm>
            <a:off x="7532688" y="4770439"/>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=0</a:t>
            </a:r>
            <a:endParaRPr lang="zh-CN" altLang="en-US" b="1">
              <a:solidFill>
                <a:srgbClr val="FF0000"/>
              </a:solidFill>
              <a:latin typeface="Garamond" panose="02020404030301010803" pitchFamily="18" charset="0"/>
              <a:ea typeface="宋体" panose="02010600030101010101" pitchFamily="2" charset="-122"/>
            </a:endParaRPr>
          </a:p>
        </p:txBody>
      </p:sp>
      <p:grpSp>
        <p:nvGrpSpPr>
          <p:cNvPr id="117770" name="组合 10">
            <a:extLst>
              <a:ext uri="{FF2B5EF4-FFF2-40B4-BE49-F238E27FC236}">
                <a16:creationId xmlns:a16="http://schemas.microsoft.com/office/drawing/2014/main" id="{2DD82391-982A-4D70-B732-A89DE431B4EE}"/>
              </a:ext>
            </a:extLst>
          </p:cNvPr>
          <p:cNvGrpSpPr>
            <a:grpSpLocks/>
          </p:cNvGrpSpPr>
          <p:nvPr/>
        </p:nvGrpSpPr>
        <p:grpSpPr bwMode="auto">
          <a:xfrm>
            <a:off x="3524251" y="6224588"/>
            <a:ext cx="6570663" cy="495300"/>
            <a:chOff x="2076773" y="6362781"/>
            <a:chExt cx="6570044" cy="495219"/>
          </a:xfrm>
        </p:grpSpPr>
        <p:sp>
          <p:nvSpPr>
            <p:cNvPr id="117771" name="Line 8">
              <a:extLst>
                <a:ext uri="{FF2B5EF4-FFF2-40B4-BE49-F238E27FC236}">
                  <a16:creationId xmlns:a16="http://schemas.microsoft.com/office/drawing/2014/main" id="{94C29527-2769-41EF-BEC9-FFDED4DDAE07}"/>
                </a:ext>
              </a:extLst>
            </p:cNvPr>
            <p:cNvSpPr>
              <a:spLocks noChangeShapeType="1"/>
            </p:cNvSpPr>
            <p:nvPr/>
          </p:nvSpPr>
          <p:spPr bwMode="auto">
            <a:xfrm>
              <a:off x="6839650" y="6414709"/>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17772" name="TextBox 15">
              <a:extLst>
                <a:ext uri="{FF2B5EF4-FFF2-40B4-BE49-F238E27FC236}">
                  <a16:creationId xmlns:a16="http://schemas.microsoft.com/office/drawing/2014/main" id="{A59684E9-5612-498E-8093-00C92853F009}"/>
                </a:ext>
              </a:extLst>
            </p:cNvPr>
            <p:cNvSpPr txBox="1">
              <a:spLocks noChangeArrowheads="1"/>
            </p:cNvSpPr>
            <p:nvPr/>
          </p:nvSpPr>
          <p:spPr bwMode="auto">
            <a:xfrm>
              <a:off x="2076773" y="6396335"/>
              <a:ext cx="65700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a:solidFill>
                    <a:srgbClr val="FFFFFF"/>
                  </a:solidFill>
                  <a:latin typeface="Garamond" panose="02020404030301010803" pitchFamily="18" charset="0"/>
                  <a:ea typeface="宋体" panose="02010600030101010101" pitchFamily="2" charset="-122"/>
                </a:rPr>
                <a:t>( ID_bne  + ID_beq ) EXE_WREG </a:t>
              </a:r>
              <a:r>
                <a:rPr lang="en-US" altLang="zh-CN" sz="2400" b="1">
                  <a:solidFill>
                    <a:srgbClr val="FFFF00"/>
                  </a:solidFill>
                  <a:latin typeface="Garamond" panose="02020404030301010803" pitchFamily="18" charset="0"/>
                  <a:ea typeface="宋体" panose="02010600030101010101" pitchFamily="2" charset="-122"/>
                </a:rPr>
                <a:t>EXE_SLD </a:t>
              </a:r>
              <a:endParaRPr lang="zh-CN" altLang="en-US" sz="2400" b="1">
                <a:solidFill>
                  <a:srgbClr val="FFFF00"/>
                </a:solidFill>
                <a:latin typeface="Garamond" panose="02020404030301010803" pitchFamily="18" charset="0"/>
                <a:ea typeface="宋体" panose="02010600030101010101" pitchFamily="2" charset="-122"/>
              </a:endParaRPr>
            </a:p>
          </p:txBody>
        </p:sp>
        <p:cxnSp>
          <p:nvCxnSpPr>
            <p:cNvPr id="17" name="直接连接符 16">
              <a:extLst>
                <a:ext uri="{FF2B5EF4-FFF2-40B4-BE49-F238E27FC236}">
                  <a16:creationId xmlns:a16="http://schemas.microsoft.com/office/drawing/2014/main" id="{50E67088-A18E-4817-B7C1-97F5A18FAEE1}"/>
                </a:ext>
              </a:extLst>
            </p:cNvPr>
            <p:cNvCxnSpPr/>
            <p:nvPr/>
          </p:nvCxnSpPr>
          <p:spPr>
            <a:xfrm>
              <a:off x="2157728" y="6362781"/>
              <a:ext cx="6054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7774" name="TextBox 4">
            <a:extLst>
              <a:ext uri="{FF2B5EF4-FFF2-40B4-BE49-F238E27FC236}">
                <a16:creationId xmlns:a16="http://schemas.microsoft.com/office/drawing/2014/main" id="{C55C1153-035B-4743-B550-B3AB4C3213A7}"/>
              </a:ext>
            </a:extLst>
          </p:cNvPr>
          <p:cNvSpPr txBox="1">
            <a:spLocks noChangeArrowheads="1"/>
          </p:cNvSpPr>
          <p:nvPr/>
        </p:nvSpPr>
        <p:spPr bwMode="auto">
          <a:xfrm>
            <a:off x="3524549" y="719139"/>
            <a:ext cx="46166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1=</a:t>
            </a:r>
            <a:endParaRPr lang="zh-CN" altLang="en-US" b="1">
              <a:solidFill>
                <a:srgbClr val="FF0000"/>
              </a:solidFill>
              <a:latin typeface="Garamond" panose="02020404030301010803" pitchFamily="18" charset="0"/>
              <a:ea typeface="宋体" panose="02010600030101010101" pitchFamily="2" charset="-122"/>
            </a:endParaRPr>
          </a:p>
        </p:txBody>
      </p:sp>
      <p:sp>
        <p:nvSpPr>
          <p:cNvPr id="117775" name="TextBox 7">
            <a:extLst>
              <a:ext uri="{FF2B5EF4-FFF2-40B4-BE49-F238E27FC236}">
                <a16:creationId xmlns:a16="http://schemas.microsoft.com/office/drawing/2014/main" id="{8C280F81-934F-4A79-A65F-1F396647C6C3}"/>
              </a:ext>
            </a:extLst>
          </p:cNvPr>
          <p:cNvSpPr txBox="1">
            <a:spLocks noChangeArrowheads="1"/>
          </p:cNvSpPr>
          <p:nvPr/>
        </p:nvSpPr>
        <p:spPr bwMode="auto">
          <a:xfrm>
            <a:off x="1973561" y="633413"/>
            <a:ext cx="46166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1=</a:t>
            </a:r>
            <a:endParaRPr lang="zh-CN" altLang="en-US" b="1">
              <a:solidFill>
                <a:srgbClr val="FF0000"/>
              </a:solidFill>
              <a:latin typeface="Garamond" panose="02020404030301010803" pitchFamily="18" charset="0"/>
              <a:ea typeface="宋体" panose="02010600030101010101" pitchFamily="2" charset="-122"/>
            </a:endParaRPr>
          </a:p>
        </p:txBody>
      </p:sp>
      <p:sp>
        <p:nvSpPr>
          <p:cNvPr id="117776" name="TextBox 8">
            <a:extLst>
              <a:ext uri="{FF2B5EF4-FFF2-40B4-BE49-F238E27FC236}">
                <a16:creationId xmlns:a16="http://schemas.microsoft.com/office/drawing/2014/main" id="{A71638DF-B277-4A4A-900F-2C90CB1F5DF4}"/>
              </a:ext>
            </a:extLst>
          </p:cNvPr>
          <p:cNvSpPr txBox="1">
            <a:spLocks noChangeArrowheads="1"/>
          </p:cNvSpPr>
          <p:nvPr/>
        </p:nvSpPr>
        <p:spPr bwMode="auto">
          <a:xfrm>
            <a:off x="1520825" y="6275388"/>
            <a:ext cx="2133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a:solidFill>
                  <a:srgbClr val="FFFFFF"/>
                </a:solidFill>
                <a:latin typeface="Garamond" panose="02020404030301010803" pitchFamily="18" charset="0"/>
                <a:ea typeface="宋体" panose="02010600030101010101" pitchFamily="2" charset="-122"/>
              </a:rPr>
              <a:t>WIR = WPC=</a:t>
            </a:r>
            <a:endParaRPr lang="zh-CN" altLang="en-US" sz="2400" b="1">
              <a:solidFill>
                <a:srgbClr val="FFFFFF"/>
              </a:solidFill>
              <a:latin typeface="Garamond" panose="02020404030301010803" pitchFamily="18" charset="0"/>
              <a:ea typeface="宋体" panose="02010600030101010101" pitchFamily="2" charset="-122"/>
            </a:endParaRPr>
          </a:p>
        </p:txBody>
      </p:sp>
      <p:pic>
        <p:nvPicPr>
          <p:cNvPr id="117777" name="Picture 20" descr="28">
            <a:extLst>
              <a:ext uri="{FF2B5EF4-FFF2-40B4-BE49-F238E27FC236}">
                <a16:creationId xmlns:a16="http://schemas.microsoft.com/office/drawing/2014/main" id="{B24F1C11-1FB8-43A0-AD36-6478D09D8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009" t="93907" r="53983" b="-4681"/>
          <a:stretch>
            <a:fillRect/>
          </a:stretch>
        </p:blipFill>
        <p:spPr bwMode="auto">
          <a:xfrm>
            <a:off x="3846513" y="5754688"/>
            <a:ext cx="198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78" name="Picture 21" descr="28">
            <a:extLst>
              <a:ext uri="{FF2B5EF4-FFF2-40B4-BE49-F238E27FC236}">
                <a16:creationId xmlns:a16="http://schemas.microsoft.com/office/drawing/2014/main" id="{3D62925C-9578-4505-8ACF-409CB2AEA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796" t="93907" r="13275" b="-64"/>
          <a:stretch>
            <a:fillRect/>
          </a:stretch>
        </p:blipFill>
        <p:spPr bwMode="auto">
          <a:xfrm>
            <a:off x="8189913" y="5754688"/>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79" name="Picture 20" descr="28">
            <a:extLst>
              <a:ext uri="{FF2B5EF4-FFF2-40B4-BE49-F238E27FC236}">
                <a16:creationId xmlns:a16="http://schemas.microsoft.com/office/drawing/2014/main" id="{8336C794-C126-4EB5-A6B3-C7D3078E0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009" t="93907" r="53983" b="-4681"/>
          <a:stretch>
            <a:fillRect/>
          </a:stretch>
        </p:blipFill>
        <p:spPr bwMode="auto">
          <a:xfrm>
            <a:off x="6078538" y="5754688"/>
            <a:ext cx="198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椭圆 22">
            <a:extLst>
              <a:ext uri="{FF2B5EF4-FFF2-40B4-BE49-F238E27FC236}">
                <a16:creationId xmlns:a16="http://schemas.microsoft.com/office/drawing/2014/main" id="{6DE9AB47-45E0-42D7-A137-E2C9287E6F3D}"/>
              </a:ext>
            </a:extLst>
          </p:cNvPr>
          <p:cNvSpPr/>
          <p:nvPr/>
        </p:nvSpPr>
        <p:spPr>
          <a:xfrm>
            <a:off x="7899401" y="2497139"/>
            <a:ext cx="314325" cy="242887"/>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117781" name="TextBox 13">
            <a:extLst>
              <a:ext uri="{FF2B5EF4-FFF2-40B4-BE49-F238E27FC236}">
                <a16:creationId xmlns:a16="http://schemas.microsoft.com/office/drawing/2014/main" id="{8F448DC0-8AB5-4BB1-ACBD-46E0215650E3}"/>
              </a:ext>
            </a:extLst>
          </p:cNvPr>
          <p:cNvSpPr txBox="1">
            <a:spLocks noChangeArrowheads="1"/>
          </p:cNvSpPr>
          <p:nvPr/>
        </p:nvSpPr>
        <p:spPr bwMode="auto">
          <a:xfrm>
            <a:off x="3109913" y="6069014"/>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=1</a:t>
            </a:r>
            <a:endParaRPr lang="zh-CN" altLang="en-US" b="1">
              <a:solidFill>
                <a:srgbClr val="FF0000"/>
              </a:solidFill>
              <a:latin typeface="Garamond" panose="02020404030301010803" pitchFamily="18" charset="0"/>
              <a:ea typeface="宋体" panose="02010600030101010101" pitchFamily="2" charset="-122"/>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785" name="Text Box 3">
            <a:extLst>
              <a:ext uri="{FF2B5EF4-FFF2-40B4-BE49-F238E27FC236}">
                <a16:creationId xmlns:a16="http://schemas.microsoft.com/office/drawing/2014/main" id="{32F5CECA-4B22-4CD9-9304-25B7706365D3}"/>
              </a:ext>
            </a:extLst>
          </p:cNvPr>
          <p:cNvSpPr txBox="1">
            <a:spLocks noChangeArrowheads="1"/>
          </p:cNvSpPr>
          <p:nvPr/>
        </p:nvSpPr>
        <p:spPr bwMode="auto">
          <a:xfrm>
            <a:off x="3600450" y="73026"/>
            <a:ext cx="5272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图</a:t>
            </a:r>
            <a:r>
              <a:rPr lang="en-US" altLang="zh-CN" sz="2000" b="1">
                <a:solidFill>
                  <a:srgbClr val="CCFFFF"/>
                </a:solidFill>
                <a:latin typeface="Arial" panose="020B0604020202020204" pitchFamily="34" charset="0"/>
                <a:ea typeface="宋体" panose="02010600030101010101" pitchFamily="2" charset="-122"/>
              </a:rPr>
              <a:t>1</a:t>
            </a:r>
            <a:r>
              <a:rPr lang="zh-CN" altLang="en-US" sz="2000" b="1">
                <a:solidFill>
                  <a:srgbClr val="CCFFFF"/>
                </a:solidFill>
                <a:latin typeface="Arial" panose="020B0604020202020204" pitchFamily="34" charset="0"/>
                <a:ea typeface="宋体" panose="02010600030101010101" pitchFamily="2" charset="-122"/>
              </a:rPr>
              <a:t>．</a:t>
            </a:r>
            <a:r>
              <a:rPr lang="en-US" altLang="zh-CN" sz="2000" b="1">
                <a:solidFill>
                  <a:srgbClr val="CCFFFF"/>
                </a:solidFill>
                <a:latin typeface="Arial" panose="020B0604020202020204" pitchFamily="34" charset="0"/>
                <a:ea typeface="宋体" panose="02010600030101010101" pitchFamily="2" charset="-122"/>
              </a:rPr>
              <a:t>43  </a:t>
            </a:r>
            <a:r>
              <a:rPr lang="zh-CN" altLang="en-US" sz="2000" b="1">
                <a:solidFill>
                  <a:srgbClr val="CCFFFF"/>
                </a:solidFill>
                <a:latin typeface="Arial" panose="020B0604020202020204" pitchFamily="34" charset="0"/>
                <a:ea typeface="宋体" panose="02010600030101010101" pitchFamily="2" charset="-122"/>
              </a:rPr>
              <a:t>判断</a:t>
            </a:r>
            <a:r>
              <a:rPr lang="en-US" altLang="zh-CN" sz="2000" b="1">
                <a:solidFill>
                  <a:srgbClr val="CCFFFF"/>
                </a:solidFill>
                <a:latin typeface="Arial" panose="020B0604020202020204" pitchFamily="34" charset="0"/>
                <a:ea typeface="宋体" panose="02010600030101010101" pitchFamily="2" charset="-122"/>
              </a:rPr>
              <a:t>Z</a:t>
            </a:r>
            <a:r>
              <a:rPr lang="zh-CN" altLang="en-US" sz="2000" b="1">
                <a:solidFill>
                  <a:srgbClr val="CCFFFF"/>
                </a:solidFill>
                <a:latin typeface="Arial" panose="020B0604020202020204" pitchFamily="34" charset="0"/>
                <a:ea typeface="宋体" panose="02010600030101010101" pitchFamily="2" charset="-122"/>
              </a:rPr>
              <a:t>标志相关并暂停流水线</a:t>
            </a:r>
          </a:p>
        </p:txBody>
      </p:sp>
      <p:grpSp>
        <p:nvGrpSpPr>
          <p:cNvPr id="118786" name="Group 6">
            <a:extLst>
              <a:ext uri="{FF2B5EF4-FFF2-40B4-BE49-F238E27FC236}">
                <a16:creationId xmlns:a16="http://schemas.microsoft.com/office/drawing/2014/main" id="{846C9C3E-7236-4FED-B282-9AFAD1829676}"/>
              </a:ext>
            </a:extLst>
          </p:cNvPr>
          <p:cNvGrpSpPr>
            <a:grpSpLocks/>
          </p:cNvGrpSpPr>
          <p:nvPr/>
        </p:nvGrpSpPr>
        <p:grpSpPr bwMode="auto">
          <a:xfrm>
            <a:off x="1828800" y="469901"/>
            <a:ext cx="8763000" cy="5419725"/>
            <a:chOff x="144" y="618"/>
            <a:chExt cx="5520" cy="3558"/>
          </a:xfrm>
        </p:grpSpPr>
        <p:pic>
          <p:nvPicPr>
            <p:cNvPr id="118787" name="Picture 2" descr="47">
              <a:extLst>
                <a:ext uri="{FF2B5EF4-FFF2-40B4-BE49-F238E27FC236}">
                  <a16:creationId xmlns:a16="http://schemas.microsoft.com/office/drawing/2014/main" id="{0C1E129B-83AC-4A17-B6EE-68487ECEE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 y="618"/>
              <a:ext cx="5520"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8" name="Oval 4">
              <a:extLst>
                <a:ext uri="{FF2B5EF4-FFF2-40B4-BE49-F238E27FC236}">
                  <a16:creationId xmlns:a16="http://schemas.microsoft.com/office/drawing/2014/main" id="{3A6B6931-2DB0-4CDD-A258-EA0F11BC8690}"/>
                </a:ext>
              </a:extLst>
            </p:cNvPr>
            <p:cNvSpPr>
              <a:spLocks noChangeArrowheads="1"/>
            </p:cNvSpPr>
            <p:nvPr/>
          </p:nvSpPr>
          <p:spPr bwMode="auto">
            <a:xfrm>
              <a:off x="2448" y="912"/>
              <a:ext cx="624" cy="24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18789" name="Oval 5">
              <a:extLst>
                <a:ext uri="{FF2B5EF4-FFF2-40B4-BE49-F238E27FC236}">
                  <a16:creationId xmlns:a16="http://schemas.microsoft.com/office/drawing/2014/main" id="{6301F3B0-168D-46A1-BE12-86D80D2F69B1}"/>
                </a:ext>
              </a:extLst>
            </p:cNvPr>
            <p:cNvSpPr>
              <a:spLocks noChangeArrowheads="1"/>
            </p:cNvSpPr>
            <p:nvPr/>
          </p:nvSpPr>
          <p:spPr bwMode="auto">
            <a:xfrm>
              <a:off x="3024" y="3456"/>
              <a:ext cx="768" cy="24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18790" name="Oval 7">
            <a:extLst>
              <a:ext uri="{FF2B5EF4-FFF2-40B4-BE49-F238E27FC236}">
                <a16:creationId xmlns:a16="http://schemas.microsoft.com/office/drawing/2014/main" id="{13330AE8-C1BF-46DD-8FF4-62772B07E56E}"/>
              </a:ext>
            </a:extLst>
          </p:cNvPr>
          <p:cNvSpPr>
            <a:spLocks noChangeArrowheads="1"/>
          </p:cNvSpPr>
          <p:nvPr/>
        </p:nvSpPr>
        <p:spPr bwMode="auto">
          <a:xfrm>
            <a:off x="1973263" y="1031875"/>
            <a:ext cx="304800" cy="6858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18791" name="Oval 8">
            <a:extLst>
              <a:ext uri="{FF2B5EF4-FFF2-40B4-BE49-F238E27FC236}">
                <a16:creationId xmlns:a16="http://schemas.microsoft.com/office/drawing/2014/main" id="{01FBA54A-F44F-4310-9D36-55467532AD35}"/>
              </a:ext>
            </a:extLst>
          </p:cNvPr>
          <p:cNvSpPr>
            <a:spLocks noChangeArrowheads="1"/>
          </p:cNvSpPr>
          <p:nvPr/>
        </p:nvSpPr>
        <p:spPr bwMode="auto">
          <a:xfrm>
            <a:off x="3603625" y="1041400"/>
            <a:ext cx="304800" cy="6858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18792" name="TextBox 12">
            <a:extLst>
              <a:ext uri="{FF2B5EF4-FFF2-40B4-BE49-F238E27FC236}">
                <a16:creationId xmlns:a16="http://schemas.microsoft.com/office/drawing/2014/main" id="{CB6C0000-E3C7-439D-888A-EBE74B9BE9D3}"/>
              </a:ext>
            </a:extLst>
          </p:cNvPr>
          <p:cNvSpPr txBox="1">
            <a:spLocks noChangeArrowheads="1"/>
          </p:cNvSpPr>
          <p:nvPr/>
        </p:nvSpPr>
        <p:spPr bwMode="auto">
          <a:xfrm>
            <a:off x="6494463" y="914400"/>
            <a:ext cx="685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=0</a:t>
            </a:r>
            <a:endParaRPr lang="zh-CN" altLang="en-US" b="1">
              <a:solidFill>
                <a:srgbClr val="FF0000"/>
              </a:solidFill>
              <a:latin typeface="Garamond" panose="02020404030301010803" pitchFamily="18" charset="0"/>
              <a:ea typeface="宋体" panose="02010600030101010101" pitchFamily="2" charset="-122"/>
            </a:endParaRPr>
          </a:p>
        </p:txBody>
      </p:sp>
      <p:sp>
        <p:nvSpPr>
          <p:cNvPr id="118793" name="TextBox 13">
            <a:extLst>
              <a:ext uri="{FF2B5EF4-FFF2-40B4-BE49-F238E27FC236}">
                <a16:creationId xmlns:a16="http://schemas.microsoft.com/office/drawing/2014/main" id="{BE43B9B7-BC66-40ED-909E-DF74E4491F2E}"/>
              </a:ext>
            </a:extLst>
          </p:cNvPr>
          <p:cNvSpPr txBox="1">
            <a:spLocks noChangeArrowheads="1"/>
          </p:cNvSpPr>
          <p:nvPr/>
        </p:nvSpPr>
        <p:spPr bwMode="auto">
          <a:xfrm>
            <a:off x="7532688" y="4770439"/>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=0</a:t>
            </a:r>
            <a:endParaRPr lang="zh-CN" altLang="en-US" b="1">
              <a:solidFill>
                <a:srgbClr val="FF0000"/>
              </a:solidFill>
              <a:latin typeface="Garamond" panose="02020404030301010803" pitchFamily="18" charset="0"/>
              <a:ea typeface="宋体" panose="02010600030101010101" pitchFamily="2" charset="-122"/>
            </a:endParaRPr>
          </a:p>
        </p:txBody>
      </p:sp>
      <p:grpSp>
        <p:nvGrpSpPr>
          <p:cNvPr id="118794" name="组合 10">
            <a:extLst>
              <a:ext uri="{FF2B5EF4-FFF2-40B4-BE49-F238E27FC236}">
                <a16:creationId xmlns:a16="http://schemas.microsoft.com/office/drawing/2014/main" id="{0D3AFDF3-8E2E-425A-B8F1-AF008412605F}"/>
              </a:ext>
            </a:extLst>
          </p:cNvPr>
          <p:cNvGrpSpPr>
            <a:grpSpLocks/>
          </p:cNvGrpSpPr>
          <p:nvPr/>
        </p:nvGrpSpPr>
        <p:grpSpPr bwMode="auto">
          <a:xfrm>
            <a:off x="3524251" y="6224588"/>
            <a:ext cx="6570663" cy="495300"/>
            <a:chOff x="2076773" y="6362781"/>
            <a:chExt cx="6570044" cy="495219"/>
          </a:xfrm>
        </p:grpSpPr>
        <p:sp>
          <p:nvSpPr>
            <p:cNvPr id="118795" name="Line 8">
              <a:extLst>
                <a:ext uri="{FF2B5EF4-FFF2-40B4-BE49-F238E27FC236}">
                  <a16:creationId xmlns:a16="http://schemas.microsoft.com/office/drawing/2014/main" id="{B5285AA4-BB8D-40EC-AA5F-C6011BEAABA6}"/>
                </a:ext>
              </a:extLst>
            </p:cNvPr>
            <p:cNvSpPr>
              <a:spLocks noChangeShapeType="1"/>
            </p:cNvSpPr>
            <p:nvPr/>
          </p:nvSpPr>
          <p:spPr bwMode="auto">
            <a:xfrm>
              <a:off x="6839650" y="6414709"/>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18796" name="TextBox 15">
              <a:extLst>
                <a:ext uri="{FF2B5EF4-FFF2-40B4-BE49-F238E27FC236}">
                  <a16:creationId xmlns:a16="http://schemas.microsoft.com/office/drawing/2014/main" id="{90A2974B-9DA0-424F-8EA0-4BE7D3235CC7}"/>
                </a:ext>
              </a:extLst>
            </p:cNvPr>
            <p:cNvSpPr txBox="1">
              <a:spLocks noChangeArrowheads="1"/>
            </p:cNvSpPr>
            <p:nvPr/>
          </p:nvSpPr>
          <p:spPr bwMode="auto">
            <a:xfrm>
              <a:off x="2076773" y="6396335"/>
              <a:ext cx="65700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a:solidFill>
                    <a:srgbClr val="FFFFFF"/>
                  </a:solidFill>
                  <a:latin typeface="Garamond" panose="02020404030301010803" pitchFamily="18" charset="0"/>
                  <a:ea typeface="宋体" panose="02010600030101010101" pitchFamily="2" charset="-122"/>
                </a:rPr>
                <a:t>( ID_bne  + ID_beq ) EXE_WREG </a:t>
              </a:r>
              <a:r>
                <a:rPr lang="en-US" altLang="zh-CN" sz="2400" b="1">
                  <a:solidFill>
                    <a:srgbClr val="FFFF00"/>
                  </a:solidFill>
                  <a:latin typeface="Garamond" panose="02020404030301010803" pitchFamily="18" charset="0"/>
                  <a:ea typeface="宋体" panose="02010600030101010101" pitchFamily="2" charset="-122"/>
                </a:rPr>
                <a:t>EXE_SLD </a:t>
              </a:r>
              <a:endParaRPr lang="zh-CN" altLang="en-US" sz="2400" b="1">
                <a:solidFill>
                  <a:srgbClr val="FFFF00"/>
                </a:solidFill>
                <a:latin typeface="Garamond" panose="02020404030301010803" pitchFamily="18" charset="0"/>
                <a:ea typeface="宋体" panose="02010600030101010101" pitchFamily="2" charset="-122"/>
              </a:endParaRPr>
            </a:p>
          </p:txBody>
        </p:sp>
        <p:cxnSp>
          <p:nvCxnSpPr>
            <p:cNvPr id="17" name="直接连接符 16">
              <a:extLst>
                <a:ext uri="{FF2B5EF4-FFF2-40B4-BE49-F238E27FC236}">
                  <a16:creationId xmlns:a16="http://schemas.microsoft.com/office/drawing/2014/main" id="{483A1D47-B50C-47B5-9708-F936DDA3EC26}"/>
                </a:ext>
              </a:extLst>
            </p:cNvPr>
            <p:cNvCxnSpPr/>
            <p:nvPr/>
          </p:nvCxnSpPr>
          <p:spPr>
            <a:xfrm>
              <a:off x="2157728" y="6362781"/>
              <a:ext cx="6054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8798" name="TextBox 4">
            <a:extLst>
              <a:ext uri="{FF2B5EF4-FFF2-40B4-BE49-F238E27FC236}">
                <a16:creationId xmlns:a16="http://schemas.microsoft.com/office/drawing/2014/main" id="{331F9CC4-5CE5-4975-8229-5E0AE05073F3}"/>
              </a:ext>
            </a:extLst>
          </p:cNvPr>
          <p:cNvSpPr txBox="1">
            <a:spLocks noChangeArrowheads="1"/>
          </p:cNvSpPr>
          <p:nvPr/>
        </p:nvSpPr>
        <p:spPr bwMode="auto">
          <a:xfrm>
            <a:off x="3524549" y="719139"/>
            <a:ext cx="46166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1=</a:t>
            </a:r>
            <a:endParaRPr lang="zh-CN" altLang="en-US" b="1">
              <a:solidFill>
                <a:srgbClr val="FF0000"/>
              </a:solidFill>
              <a:latin typeface="Garamond" panose="02020404030301010803" pitchFamily="18" charset="0"/>
              <a:ea typeface="宋体" panose="02010600030101010101" pitchFamily="2" charset="-122"/>
            </a:endParaRPr>
          </a:p>
        </p:txBody>
      </p:sp>
      <p:sp>
        <p:nvSpPr>
          <p:cNvPr id="118799" name="TextBox 7">
            <a:extLst>
              <a:ext uri="{FF2B5EF4-FFF2-40B4-BE49-F238E27FC236}">
                <a16:creationId xmlns:a16="http://schemas.microsoft.com/office/drawing/2014/main" id="{6CC70947-0FE7-4A3D-8FB4-0DB99C41E9CF}"/>
              </a:ext>
            </a:extLst>
          </p:cNvPr>
          <p:cNvSpPr txBox="1">
            <a:spLocks noChangeArrowheads="1"/>
          </p:cNvSpPr>
          <p:nvPr/>
        </p:nvSpPr>
        <p:spPr bwMode="auto">
          <a:xfrm>
            <a:off x="1973561" y="633413"/>
            <a:ext cx="46166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1=</a:t>
            </a:r>
            <a:endParaRPr lang="zh-CN" altLang="en-US" b="1">
              <a:solidFill>
                <a:srgbClr val="FF0000"/>
              </a:solidFill>
              <a:latin typeface="Garamond" panose="02020404030301010803" pitchFamily="18" charset="0"/>
              <a:ea typeface="宋体" panose="02010600030101010101" pitchFamily="2" charset="-122"/>
            </a:endParaRPr>
          </a:p>
        </p:txBody>
      </p:sp>
      <p:sp>
        <p:nvSpPr>
          <p:cNvPr id="118800" name="TextBox 8">
            <a:extLst>
              <a:ext uri="{FF2B5EF4-FFF2-40B4-BE49-F238E27FC236}">
                <a16:creationId xmlns:a16="http://schemas.microsoft.com/office/drawing/2014/main" id="{C494B85A-9231-4575-B516-B0C32811B306}"/>
              </a:ext>
            </a:extLst>
          </p:cNvPr>
          <p:cNvSpPr txBox="1">
            <a:spLocks noChangeArrowheads="1"/>
          </p:cNvSpPr>
          <p:nvPr/>
        </p:nvSpPr>
        <p:spPr bwMode="auto">
          <a:xfrm>
            <a:off x="1520825" y="6275388"/>
            <a:ext cx="2133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400" b="1">
                <a:solidFill>
                  <a:srgbClr val="FFFFFF"/>
                </a:solidFill>
                <a:latin typeface="Garamond" panose="02020404030301010803" pitchFamily="18" charset="0"/>
                <a:ea typeface="宋体" panose="02010600030101010101" pitchFamily="2" charset="-122"/>
              </a:rPr>
              <a:t>WIR = WPC=</a:t>
            </a:r>
            <a:endParaRPr lang="zh-CN" altLang="en-US" sz="2400" b="1">
              <a:solidFill>
                <a:srgbClr val="FFFFFF"/>
              </a:solidFill>
              <a:latin typeface="Garamond" panose="02020404030301010803" pitchFamily="18" charset="0"/>
              <a:ea typeface="宋体" panose="02010600030101010101" pitchFamily="2" charset="-122"/>
            </a:endParaRPr>
          </a:p>
        </p:txBody>
      </p:sp>
      <p:pic>
        <p:nvPicPr>
          <p:cNvPr id="118801" name="Picture 20" descr="28">
            <a:extLst>
              <a:ext uri="{FF2B5EF4-FFF2-40B4-BE49-F238E27FC236}">
                <a16:creationId xmlns:a16="http://schemas.microsoft.com/office/drawing/2014/main" id="{00C7E1DB-2C34-4F68-9F40-169A2AE1E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009" t="93907" r="53983" b="-4681"/>
          <a:stretch>
            <a:fillRect/>
          </a:stretch>
        </p:blipFill>
        <p:spPr bwMode="auto">
          <a:xfrm>
            <a:off x="5886450" y="5754688"/>
            <a:ext cx="198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02" name="Picture 20" descr="28">
            <a:extLst>
              <a:ext uri="{FF2B5EF4-FFF2-40B4-BE49-F238E27FC236}">
                <a16:creationId xmlns:a16="http://schemas.microsoft.com/office/drawing/2014/main" id="{B2BCB100-5317-4B85-95F1-823525668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009" t="93907" r="53983" b="-4681"/>
          <a:stretch>
            <a:fillRect/>
          </a:stretch>
        </p:blipFill>
        <p:spPr bwMode="auto">
          <a:xfrm>
            <a:off x="7816850" y="5754688"/>
            <a:ext cx="198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椭圆 22">
            <a:extLst>
              <a:ext uri="{FF2B5EF4-FFF2-40B4-BE49-F238E27FC236}">
                <a16:creationId xmlns:a16="http://schemas.microsoft.com/office/drawing/2014/main" id="{94CC3C03-E507-46E5-AD2B-EB4A13A53249}"/>
              </a:ext>
            </a:extLst>
          </p:cNvPr>
          <p:cNvSpPr/>
          <p:nvPr/>
        </p:nvSpPr>
        <p:spPr>
          <a:xfrm>
            <a:off x="7899401" y="2497139"/>
            <a:ext cx="314325" cy="242887"/>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118804" name="TextBox 13">
            <a:extLst>
              <a:ext uri="{FF2B5EF4-FFF2-40B4-BE49-F238E27FC236}">
                <a16:creationId xmlns:a16="http://schemas.microsoft.com/office/drawing/2014/main" id="{0741323F-B512-4087-8CF0-2E653B56238F}"/>
              </a:ext>
            </a:extLst>
          </p:cNvPr>
          <p:cNvSpPr txBox="1">
            <a:spLocks noChangeArrowheads="1"/>
          </p:cNvSpPr>
          <p:nvPr/>
        </p:nvSpPr>
        <p:spPr bwMode="auto">
          <a:xfrm>
            <a:off x="3184525" y="6523039"/>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=1</a:t>
            </a:r>
            <a:endParaRPr lang="zh-CN" altLang="en-US" b="1">
              <a:solidFill>
                <a:srgbClr val="FF0000"/>
              </a:solidFill>
              <a:latin typeface="Garamond" panose="02020404030301010803" pitchFamily="18" charset="0"/>
              <a:ea typeface="宋体" panose="02010600030101010101" pitchFamily="2" charset="-122"/>
            </a:endParaRPr>
          </a:p>
        </p:txBody>
      </p:sp>
      <p:sp>
        <p:nvSpPr>
          <p:cNvPr id="118805" name="文本框 1">
            <a:extLst>
              <a:ext uri="{FF2B5EF4-FFF2-40B4-BE49-F238E27FC236}">
                <a16:creationId xmlns:a16="http://schemas.microsoft.com/office/drawing/2014/main" id="{39E34F91-6726-4CA7-AB92-38FF4F50ED4C}"/>
              </a:ext>
            </a:extLst>
          </p:cNvPr>
          <p:cNvSpPr txBox="1">
            <a:spLocks noChangeArrowheads="1"/>
          </p:cNvSpPr>
          <p:nvPr/>
        </p:nvSpPr>
        <p:spPr bwMode="auto">
          <a:xfrm>
            <a:off x="3952876" y="5737225"/>
            <a:ext cx="1971675" cy="3381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600" b="1">
                <a:solidFill>
                  <a:srgbClr val="000514"/>
                </a:solidFill>
                <a:latin typeface="Garamond" panose="02020404030301010803" pitchFamily="18" charset="0"/>
                <a:ea typeface="宋体" panose="02010600030101010101" pitchFamily="2" charset="-122"/>
              </a:rPr>
              <a:t>ori  r3, r2, 15</a:t>
            </a:r>
          </a:p>
        </p:txBody>
      </p:sp>
      <p:sp>
        <p:nvSpPr>
          <p:cNvPr id="118806" name="文本框 2">
            <a:extLst>
              <a:ext uri="{FF2B5EF4-FFF2-40B4-BE49-F238E27FC236}">
                <a16:creationId xmlns:a16="http://schemas.microsoft.com/office/drawing/2014/main" id="{08D360EB-1252-46C7-A694-25C6628E9686}"/>
              </a:ext>
            </a:extLst>
          </p:cNvPr>
          <p:cNvSpPr txBox="1">
            <a:spLocks noChangeArrowheads="1"/>
          </p:cNvSpPr>
          <p:nvPr/>
        </p:nvSpPr>
        <p:spPr bwMode="auto">
          <a:xfrm>
            <a:off x="2125663" y="5716588"/>
            <a:ext cx="1827212" cy="58261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600" b="1">
                <a:solidFill>
                  <a:srgbClr val="000514"/>
                </a:solidFill>
                <a:latin typeface="Garamond" panose="02020404030301010803" pitchFamily="18" charset="0"/>
                <a:ea typeface="宋体" panose="02010600030101010101" pitchFamily="2" charset="-122"/>
              </a:rPr>
              <a:t>loop: add  r5, r2, r3</a:t>
            </a:r>
          </a:p>
          <a:p>
            <a:pPr fontAlgn="base">
              <a:spcBef>
                <a:spcPct val="0"/>
              </a:spcBef>
              <a:spcAft>
                <a:spcPct val="0"/>
              </a:spcAft>
            </a:pPr>
            <a:r>
              <a:rPr lang="zh-CN" altLang="en-US" sz="1600" b="1">
                <a:solidFill>
                  <a:srgbClr val="000514"/>
                </a:solidFill>
                <a:latin typeface="Garamond" panose="02020404030301010803" pitchFamily="18" charset="0"/>
                <a:ea typeface="宋体" panose="02010600030101010101" pitchFamily="2" charset="-122"/>
              </a:rPr>
              <a:t>或：</a:t>
            </a:r>
            <a:r>
              <a:rPr lang="en-US" altLang="zh-CN" sz="1600" b="1">
                <a:solidFill>
                  <a:srgbClr val="000514"/>
                </a:solidFill>
                <a:latin typeface="Garamond" panose="02020404030301010803" pitchFamily="18" charset="0"/>
                <a:ea typeface="宋体" panose="02010600030101010101" pitchFamily="2" charset="-122"/>
              </a:rPr>
              <a:t>ori r3, r2, r5</a:t>
            </a:r>
          </a:p>
        </p:txBody>
      </p:sp>
      <p:sp>
        <p:nvSpPr>
          <p:cNvPr id="118807" name="文本框 3">
            <a:extLst>
              <a:ext uri="{FF2B5EF4-FFF2-40B4-BE49-F238E27FC236}">
                <a16:creationId xmlns:a16="http://schemas.microsoft.com/office/drawing/2014/main" id="{206A1A1B-CF5C-4056-A708-0A6C03E101DB}"/>
              </a:ext>
            </a:extLst>
          </p:cNvPr>
          <p:cNvSpPr txBox="1">
            <a:spLocks noChangeArrowheads="1"/>
          </p:cNvSpPr>
          <p:nvPr/>
        </p:nvSpPr>
        <p:spPr bwMode="auto">
          <a:xfrm>
            <a:off x="4943475" y="4505326"/>
            <a:ext cx="7318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800" b="1">
                <a:solidFill>
                  <a:srgbClr val="FF0000"/>
                </a:solidFill>
                <a:latin typeface="Garamond" panose="02020404030301010803" pitchFamily="18" charset="0"/>
                <a:ea typeface="宋体" panose="02010600030101010101" pitchFamily="2" charset="-122"/>
              </a:rPr>
              <a:t>WZ=0</a:t>
            </a:r>
          </a:p>
          <a:p>
            <a:pPr fontAlgn="base">
              <a:spcBef>
                <a:spcPct val="0"/>
              </a:spcBef>
              <a:spcAft>
                <a:spcPct val="0"/>
              </a:spcAft>
            </a:pPr>
            <a:r>
              <a:rPr lang="en-US" altLang="zh-CN" sz="800" b="1">
                <a:solidFill>
                  <a:srgbClr val="FF0000"/>
                </a:solidFill>
                <a:latin typeface="Garamond" panose="02020404030301010803" pitchFamily="18" charset="0"/>
                <a:ea typeface="宋体" panose="02010600030101010101" pitchFamily="2" charset="-122"/>
              </a:rPr>
              <a:t>WMEN=0</a:t>
            </a:r>
          </a:p>
          <a:p>
            <a:pPr fontAlgn="base">
              <a:spcBef>
                <a:spcPct val="0"/>
              </a:spcBef>
              <a:spcAft>
                <a:spcPct val="0"/>
              </a:spcAft>
            </a:pPr>
            <a:r>
              <a:rPr lang="en-US" altLang="zh-CN" sz="800" b="1">
                <a:solidFill>
                  <a:srgbClr val="FF0000"/>
                </a:solidFill>
                <a:latin typeface="Garamond" panose="02020404030301010803" pitchFamily="18" charset="0"/>
                <a:ea typeface="宋体" panose="02010600030101010101" pitchFamily="2" charset="-122"/>
              </a:rPr>
              <a:t>WEG=0</a:t>
            </a:r>
          </a:p>
        </p:txBody>
      </p:sp>
      <p:pic>
        <p:nvPicPr>
          <p:cNvPr id="118808" name="图片 4">
            <a:extLst>
              <a:ext uri="{FF2B5EF4-FFF2-40B4-BE49-F238E27FC236}">
                <a16:creationId xmlns:a16="http://schemas.microsoft.com/office/drawing/2014/main" id="{761684C6-1DA3-4A26-A8C2-771D5AEA9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1338" y="41275"/>
            <a:ext cx="3814762"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809" name="Oval 5">
            <a:extLst>
              <a:ext uri="{FF2B5EF4-FFF2-40B4-BE49-F238E27FC236}">
                <a16:creationId xmlns:a16="http://schemas.microsoft.com/office/drawing/2014/main" id="{3E87A18E-C073-4B3E-BC81-AD33287A55D4}"/>
              </a:ext>
            </a:extLst>
          </p:cNvPr>
          <p:cNvSpPr>
            <a:spLocks noChangeArrowheads="1"/>
          </p:cNvSpPr>
          <p:nvPr/>
        </p:nvSpPr>
        <p:spPr bwMode="auto">
          <a:xfrm>
            <a:off x="4737101" y="4440239"/>
            <a:ext cx="1063625" cy="465137"/>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18810" name="文本框 6">
            <a:extLst>
              <a:ext uri="{FF2B5EF4-FFF2-40B4-BE49-F238E27FC236}">
                <a16:creationId xmlns:a16="http://schemas.microsoft.com/office/drawing/2014/main" id="{2F352F39-C7A4-487C-9266-CFDEF1C7B4FB}"/>
              </a:ext>
            </a:extLst>
          </p:cNvPr>
          <p:cNvSpPr txBox="1">
            <a:spLocks noChangeArrowheads="1"/>
          </p:cNvSpPr>
          <p:nvPr/>
        </p:nvSpPr>
        <p:spPr bwMode="auto">
          <a:xfrm>
            <a:off x="5829301" y="4851400"/>
            <a:ext cx="6016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800" b="1">
                <a:solidFill>
                  <a:srgbClr val="FF0000"/>
                </a:solidFill>
                <a:latin typeface="Garamond" panose="02020404030301010803" pitchFamily="18" charset="0"/>
                <a:ea typeface="宋体" panose="02010600030101010101" pitchFamily="2" charset="-122"/>
              </a:rPr>
              <a:t>branch=1</a:t>
            </a:r>
          </a:p>
        </p:txBody>
      </p:sp>
      <p:cxnSp>
        <p:nvCxnSpPr>
          <p:cNvPr id="8" name="直接连接符 7">
            <a:extLst>
              <a:ext uri="{FF2B5EF4-FFF2-40B4-BE49-F238E27FC236}">
                <a16:creationId xmlns:a16="http://schemas.microsoft.com/office/drawing/2014/main" id="{D5937C1C-2008-4B09-A6E3-DDE7007A1DCA}"/>
              </a:ext>
            </a:extLst>
          </p:cNvPr>
          <p:cNvCxnSpPr/>
          <p:nvPr/>
        </p:nvCxnSpPr>
        <p:spPr>
          <a:xfrm>
            <a:off x="5907088" y="4983164"/>
            <a:ext cx="36512" cy="1984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FAE5EED-C79B-4D48-80A8-D504FDC3CBFC}"/>
              </a:ext>
            </a:extLst>
          </p:cNvPr>
          <p:cNvCxnSpPr/>
          <p:nvPr/>
        </p:nvCxnSpPr>
        <p:spPr>
          <a:xfrm flipH="1" flipV="1">
            <a:off x="4038600" y="5181601"/>
            <a:ext cx="1885950" cy="222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C5BB0E1-2BF5-4C51-A921-DF334ADA315B}"/>
              </a:ext>
            </a:extLst>
          </p:cNvPr>
          <p:cNvCxnSpPr/>
          <p:nvPr/>
        </p:nvCxnSpPr>
        <p:spPr>
          <a:xfrm flipV="1">
            <a:off x="4067176" y="4953001"/>
            <a:ext cx="47625" cy="2270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462C28BC-5AAF-4EC4-87B6-9F543BC23865}"/>
              </a:ext>
            </a:extLst>
          </p:cNvPr>
          <p:cNvCxnSpPr/>
          <p:nvPr/>
        </p:nvCxnSpPr>
        <p:spPr>
          <a:xfrm flipV="1">
            <a:off x="4094164" y="4953000"/>
            <a:ext cx="249237" cy="396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809" name="文本框 3">
            <a:extLst>
              <a:ext uri="{FF2B5EF4-FFF2-40B4-BE49-F238E27FC236}">
                <a16:creationId xmlns:a16="http://schemas.microsoft.com/office/drawing/2014/main" id="{AA75097B-0201-4AE2-92E5-68B891B9CB20}"/>
              </a:ext>
            </a:extLst>
          </p:cNvPr>
          <p:cNvSpPr txBox="1">
            <a:spLocks noChangeArrowheads="1"/>
          </p:cNvSpPr>
          <p:nvPr/>
        </p:nvSpPr>
        <p:spPr bwMode="auto">
          <a:xfrm>
            <a:off x="1955800" y="2768600"/>
            <a:ext cx="8553450"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FFFFFF"/>
                </a:solidFill>
                <a:latin typeface="Garamond" panose="02020404030301010803" pitchFamily="18" charset="0"/>
                <a:ea typeface="宋体" panose="02010600030101010101" pitchFamily="2" charset="-122"/>
              </a:rPr>
              <a:t>问题：如何废除转移指令</a:t>
            </a:r>
            <a:r>
              <a:rPr lang="en-US" altLang="zh-CN" sz="2400" b="1">
                <a:solidFill>
                  <a:srgbClr val="FFFFFF"/>
                </a:solidFill>
                <a:latin typeface="Garamond" panose="02020404030301010803" pitchFamily="18" charset="0"/>
                <a:ea typeface="宋体" panose="02010600030101010101" pitchFamily="2" charset="-122"/>
              </a:rPr>
              <a:t>bne/beq</a:t>
            </a:r>
            <a:r>
              <a:rPr lang="zh-CN" altLang="en-US" sz="2400" b="1">
                <a:solidFill>
                  <a:srgbClr val="FFFFFF"/>
                </a:solidFill>
                <a:latin typeface="Garamond" panose="02020404030301010803" pitchFamily="18" charset="0"/>
                <a:ea typeface="宋体" panose="02010600030101010101" pitchFamily="2" charset="-122"/>
              </a:rPr>
              <a:t>的下一条指令</a:t>
            </a:r>
            <a:r>
              <a:rPr lang="en-US" altLang="zh-CN" sz="2400" b="1">
                <a:solidFill>
                  <a:srgbClr val="FFFFFF"/>
                </a:solidFill>
                <a:latin typeface="Garamond" panose="02020404030301010803" pitchFamily="18" charset="0"/>
                <a:ea typeface="宋体" panose="02010600030101010101" pitchFamily="2" charset="-122"/>
              </a:rPr>
              <a:t>ori r3, r2, 15?</a:t>
            </a:r>
          </a:p>
          <a:p>
            <a:pPr fontAlgn="base">
              <a:spcBef>
                <a:spcPct val="0"/>
              </a:spcBef>
              <a:spcAft>
                <a:spcPct val="0"/>
              </a:spcAft>
            </a:pPr>
            <a:endParaRPr lang="en-US" altLang="zh-CN" sz="2400" b="1">
              <a:solidFill>
                <a:srgbClr val="FF0000"/>
              </a:solidFill>
              <a:latin typeface="Garamond" panose="02020404030301010803" pitchFamily="18" charset="0"/>
              <a:ea typeface="宋体" panose="02010600030101010101" pitchFamily="2" charset="-122"/>
            </a:endParaRPr>
          </a:p>
          <a:p>
            <a:pPr fontAlgn="base">
              <a:spcBef>
                <a:spcPct val="0"/>
              </a:spcBef>
              <a:spcAft>
                <a:spcPct val="0"/>
              </a:spcAft>
            </a:pPr>
            <a:r>
              <a:rPr lang="zh-CN" altLang="en-US" sz="2400" b="1">
                <a:solidFill>
                  <a:srgbClr val="FF0000"/>
                </a:solidFill>
                <a:latin typeface="Garamond" panose="02020404030301010803" pitchFamily="18" charset="0"/>
                <a:ea typeface="宋体" panose="02010600030101010101" pitchFamily="2" charset="-122"/>
              </a:rPr>
              <a:t>答案：只要是的在</a:t>
            </a:r>
            <a:r>
              <a:rPr lang="en-US" altLang="zh-CN" sz="2400" b="1">
                <a:solidFill>
                  <a:srgbClr val="FF0000"/>
                </a:solidFill>
                <a:latin typeface="Garamond" panose="02020404030301010803" pitchFamily="18" charset="0"/>
                <a:ea typeface="宋体" panose="02010600030101010101" pitchFamily="2" charset="-122"/>
              </a:rPr>
              <a:t>ID</a:t>
            </a:r>
            <a:r>
              <a:rPr lang="zh-CN" altLang="en-US" sz="2400" b="1">
                <a:solidFill>
                  <a:srgbClr val="FF0000"/>
                </a:solidFill>
                <a:latin typeface="Garamond" panose="02020404030301010803" pitchFamily="18" charset="0"/>
                <a:ea typeface="宋体" panose="02010600030101010101" pitchFamily="2" charset="-122"/>
              </a:rPr>
              <a:t>级的</a:t>
            </a:r>
            <a:r>
              <a:rPr lang="en-US" altLang="zh-CN" sz="2400" b="1">
                <a:solidFill>
                  <a:srgbClr val="FF0000"/>
                </a:solidFill>
                <a:latin typeface="Garamond" panose="02020404030301010803" pitchFamily="18" charset="0"/>
                <a:ea typeface="宋体" panose="02010600030101010101" pitchFamily="2" charset="-122"/>
              </a:rPr>
              <a:t>ori r3, r2, 15</a:t>
            </a:r>
            <a:r>
              <a:rPr lang="zh-CN" altLang="en-US" sz="2400" b="1">
                <a:solidFill>
                  <a:srgbClr val="FF0000"/>
                </a:solidFill>
                <a:latin typeface="Garamond" panose="02020404030301010803" pitchFamily="18" charset="0"/>
                <a:ea typeface="宋体" panose="02010600030101010101" pitchFamily="2" charset="-122"/>
              </a:rPr>
              <a:t>这条指令的下面控制信号：</a:t>
            </a:r>
            <a:endParaRPr lang="zh-CN" altLang="en-US" sz="2000" b="1">
              <a:solidFill>
                <a:srgbClr val="FF0000"/>
              </a:solidFill>
              <a:latin typeface="Garamond" panose="02020404030301010803" pitchFamily="18" charset="0"/>
              <a:ea typeface="宋体" panose="02010600030101010101" pitchFamily="2" charset="-122"/>
            </a:endParaRPr>
          </a:p>
          <a:p>
            <a:pPr fontAlgn="base">
              <a:spcBef>
                <a:spcPct val="0"/>
              </a:spcBef>
              <a:spcAft>
                <a:spcPct val="0"/>
              </a:spcAft>
            </a:pPr>
            <a:r>
              <a:rPr lang="en-US" altLang="zh-CN" sz="2000" b="1">
                <a:solidFill>
                  <a:srgbClr val="FF0000"/>
                </a:solidFill>
                <a:latin typeface="Garamond" panose="02020404030301010803" pitchFamily="18" charset="0"/>
                <a:ea typeface="宋体" panose="02010600030101010101" pitchFamily="2" charset="-122"/>
              </a:rPr>
              <a:t>              WZ=0</a:t>
            </a:r>
          </a:p>
          <a:p>
            <a:pPr fontAlgn="base">
              <a:spcBef>
                <a:spcPct val="0"/>
              </a:spcBef>
              <a:spcAft>
                <a:spcPct val="0"/>
              </a:spcAft>
            </a:pPr>
            <a:r>
              <a:rPr lang="en-US" altLang="zh-CN" sz="2000" b="1">
                <a:solidFill>
                  <a:srgbClr val="FF0000"/>
                </a:solidFill>
                <a:latin typeface="Garamond" panose="02020404030301010803" pitchFamily="18" charset="0"/>
                <a:ea typeface="宋体" panose="02010600030101010101" pitchFamily="2" charset="-122"/>
              </a:rPr>
              <a:t>               WMEN=0</a:t>
            </a:r>
          </a:p>
          <a:p>
            <a:pPr fontAlgn="base">
              <a:spcBef>
                <a:spcPct val="0"/>
              </a:spcBef>
              <a:spcAft>
                <a:spcPct val="0"/>
              </a:spcAft>
            </a:pPr>
            <a:r>
              <a:rPr lang="en-US" altLang="zh-CN" sz="2000" b="1">
                <a:solidFill>
                  <a:srgbClr val="FF0000"/>
                </a:solidFill>
                <a:latin typeface="Garamond" panose="02020404030301010803" pitchFamily="18" charset="0"/>
                <a:ea typeface="宋体" panose="02010600030101010101" pitchFamily="2" charset="-122"/>
              </a:rPr>
              <a:t>               WEG=0</a:t>
            </a:r>
          </a:p>
        </p:txBody>
      </p:sp>
      <p:pic>
        <p:nvPicPr>
          <p:cNvPr id="119810" name="图片 4">
            <a:extLst>
              <a:ext uri="{FF2B5EF4-FFF2-40B4-BE49-F238E27FC236}">
                <a16:creationId xmlns:a16="http://schemas.microsoft.com/office/drawing/2014/main" id="{D4F3FE9D-9706-4848-9F69-631FBEAC5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2900" y="41275"/>
            <a:ext cx="5283200"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5" name="Text Box 2">
            <a:extLst>
              <a:ext uri="{FF2B5EF4-FFF2-40B4-BE49-F238E27FC236}">
                <a16:creationId xmlns:a16="http://schemas.microsoft.com/office/drawing/2014/main" id="{A229B091-EBCF-4E4A-94E1-4961284B4D78}"/>
              </a:ext>
            </a:extLst>
          </p:cNvPr>
          <p:cNvSpPr txBox="1"/>
          <p:nvPr/>
        </p:nvSpPr>
        <p:spPr>
          <a:xfrm>
            <a:off x="1828801" y="682626"/>
            <a:ext cx="8639175" cy="4887913"/>
          </a:xfrm>
          <a:prstGeom prst="rect">
            <a:avLst/>
          </a:prstGeom>
          <a:noFill/>
          <a:ln w="9525">
            <a:noFill/>
          </a:ln>
        </p:spPr>
        <p:txBody>
          <a:bodyPr>
            <a:spAutoFit/>
          </a:bodyPr>
          <a:lstStyle/>
          <a:p>
            <a:pPr fontAlgn="base">
              <a:lnSpc>
                <a:spcPct val="130000"/>
              </a:lnSpc>
              <a:spcBef>
                <a:spcPct val="0"/>
              </a:spcBef>
              <a:spcAft>
                <a:spcPct val="0"/>
              </a:spcAft>
            </a:pPr>
            <a:r>
              <a:rPr lang="zh-CN" altLang="en-US" sz="2400" b="1" noProof="1">
                <a:solidFill>
                  <a:srgbClr val="CCFFFF"/>
                </a:solidFill>
                <a:latin typeface="Arial" panose="020B0604020202020204" pitchFamily="34" charset="0"/>
                <a:ea typeface="宋体" panose="02010600030101010101" pitchFamily="2" charset="-122"/>
                <a:cs typeface="+mn-ea"/>
              </a:rPr>
              <a:t>在我们的流水线处理机中，在转移指令的</a:t>
            </a:r>
            <a:r>
              <a:rPr lang="zh-CN" altLang="en-US" sz="2400" b="1" noProof="1">
                <a:solidFill>
                  <a:srgbClr val="FFCC00"/>
                </a:solidFill>
                <a:latin typeface="Arial" panose="020B0604020202020204" pitchFamily="34" charset="0"/>
                <a:ea typeface="宋体" panose="02010600030101010101" pitchFamily="2" charset="-122"/>
                <a:cs typeface="+mn-ea"/>
              </a:rPr>
              <a:t>ID</a:t>
            </a:r>
            <a:r>
              <a:rPr lang="zh-CN" altLang="en-US" sz="2400" b="1" noProof="1">
                <a:solidFill>
                  <a:srgbClr val="CCFFFF"/>
                </a:solidFill>
                <a:latin typeface="Arial" panose="020B0604020202020204" pitchFamily="34" charset="0"/>
                <a:ea typeface="宋体" panose="02010600030101010101" pitchFamily="2" charset="-122"/>
                <a:cs typeface="+mn-ea"/>
              </a:rPr>
              <a:t>级就已明了：</a:t>
            </a:r>
            <a:endParaRPr lang="zh-CN" altLang="en-US" sz="2400" b="1" noProof="1">
              <a:solidFill>
                <a:srgbClr val="CCFFFF"/>
              </a:solidFill>
              <a:latin typeface="Arial" panose="020B0604020202020204" pitchFamily="34" charset="0"/>
              <a:ea typeface="宋体" panose="02010600030101010101" pitchFamily="2" charset="-122"/>
            </a:endParaRPr>
          </a:p>
          <a:p>
            <a:pPr marL="342900" indent="-342900" fontAlgn="base">
              <a:lnSpc>
                <a:spcPct val="130000"/>
              </a:lnSpc>
              <a:spcBef>
                <a:spcPct val="0"/>
              </a:spcBef>
              <a:spcAft>
                <a:spcPct val="0"/>
              </a:spcAft>
              <a:buFont typeface="Wingdings" panose="05000000000000000000" charset="0"/>
              <a:buChar char="Ø"/>
            </a:pPr>
            <a:r>
              <a:rPr lang="zh-CN" altLang="en-US" sz="2400" b="1" noProof="1">
                <a:solidFill>
                  <a:srgbClr val="CCFFFF"/>
                </a:solidFill>
                <a:latin typeface="Arial" panose="020B0604020202020204" pitchFamily="34" charset="0"/>
                <a:ea typeface="宋体" panose="02010600030101010101" pitchFamily="2" charset="-122"/>
                <a:cs typeface="+mn-ea"/>
              </a:rPr>
              <a:t> 无条件转移指令，在</a:t>
            </a:r>
            <a:r>
              <a:rPr lang="en-US" altLang="zh-CN" sz="2400" b="1" noProof="1">
                <a:solidFill>
                  <a:srgbClr val="FFCC00"/>
                </a:solidFill>
                <a:latin typeface="Arial" panose="020B0604020202020204" pitchFamily="34" charset="0"/>
                <a:ea typeface="宋体" panose="02010600030101010101" pitchFamily="2" charset="-122"/>
                <a:cs typeface="+mn-ea"/>
              </a:rPr>
              <a:t>ID</a:t>
            </a:r>
            <a:r>
              <a:rPr lang="zh-CN" altLang="en-US" sz="2400" b="1" noProof="1">
                <a:solidFill>
                  <a:srgbClr val="CCFFFF"/>
                </a:solidFill>
                <a:latin typeface="Arial" panose="020B0604020202020204" pitchFamily="34" charset="0"/>
                <a:ea typeface="宋体" panose="02010600030101010101" pitchFamily="2" charset="-122"/>
                <a:cs typeface="+mn-ea"/>
              </a:rPr>
              <a:t>级知道肯定转移；</a:t>
            </a:r>
            <a:endParaRPr lang="zh-CN" altLang="en-US" sz="2400" b="1" noProof="1">
              <a:solidFill>
                <a:srgbClr val="CCFFFF"/>
              </a:solidFill>
              <a:latin typeface="Arial" panose="020B0604020202020204" pitchFamily="34" charset="0"/>
              <a:ea typeface="宋体" panose="02010600030101010101" pitchFamily="2" charset="-122"/>
            </a:endParaRPr>
          </a:p>
          <a:p>
            <a:pPr marL="342900" indent="-342900" fontAlgn="base">
              <a:lnSpc>
                <a:spcPct val="130000"/>
              </a:lnSpc>
              <a:spcBef>
                <a:spcPct val="0"/>
              </a:spcBef>
              <a:spcAft>
                <a:spcPct val="0"/>
              </a:spcAft>
              <a:buFont typeface="Wingdings" panose="05000000000000000000" charset="0"/>
              <a:buChar char="Ø"/>
            </a:pPr>
            <a:r>
              <a:rPr lang="zh-CN" altLang="en-US" sz="2400" b="1" noProof="1">
                <a:solidFill>
                  <a:srgbClr val="CCFFFF"/>
                </a:solidFill>
                <a:latin typeface="Arial" panose="020B0604020202020204" pitchFamily="34" charset="0"/>
                <a:ea typeface="宋体" panose="02010600030101010101" pitchFamily="2" charset="-122"/>
                <a:cs typeface="+mn-ea"/>
              </a:rPr>
              <a:t>如果没有采用</a:t>
            </a:r>
            <a:r>
              <a:rPr lang="zh-CN" altLang="en-US" sz="2400" b="1" noProof="1">
                <a:solidFill>
                  <a:srgbClr val="FFFF00"/>
                </a:solidFill>
                <a:latin typeface="Arial" panose="020B0604020202020204" pitchFamily="34" charset="0"/>
                <a:ea typeface="宋体" panose="02010600030101010101" pitchFamily="2" charset="-122"/>
                <a:cs typeface="+mn-ea"/>
              </a:rPr>
              <a:t>条件转移</a:t>
            </a:r>
            <a:r>
              <a:rPr lang="zh-CN" altLang="en-US" sz="2400" b="1" noProof="1">
                <a:solidFill>
                  <a:srgbClr val="FF0000"/>
                </a:solidFill>
                <a:latin typeface="Arial" panose="020B0604020202020204" pitchFamily="34" charset="0"/>
                <a:ea typeface="宋体" panose="02010600030101010101" pitchFamily="2" charset="-122"/>
                <a:cs typeface="+mn-ea"/>
              </a:rPr>
              <a:t>硬件暂停</a:t>
            </a:r>
            <a:r>
              <a:rPr lang="zh-CN" altLang="en-US" sz="2400" b="1" noProof="1">
                <a:solidFill>
                  <a:srgbClr val="CCFFFF"/>
                </a:solidFill>
                <a:latin typeface="Arial" panose="020B0604020202020204" pitchFamily="34" charset="0"/>
                <a:ea typeface="宋体" panose="02010600030101010101" pitchFamily="2" charset="-122"/>
                <a:cs typeface="+mn-ea"/>
              </a:rPr>
              <a:t>，则编译器会加</a:t>
            </a:r>
            <a:r>
              <a:rPr lang="en-US" altLang="zh-CN" sz="2400" b="1" noProof="1">
                <a:solidFill>
                  <a:srgbClr val="CCFFFF"/>
                </a:solidFill>
                <a:latin typeface="Arial" panose="020B0604020202020204" pitchFamily="34" charset="0"/>
                <a:ea typeface="宋体" panose="02010600030101010101" pitchFamily="2" charset="-122"/>
                <a:cs typeface="+mn-ea"/>
              </a:rPr>
              <a:t>nop</a:t>
            </a:r>
            <a:r>
              <a:rPr lang="zh-CN" altLang="en-US" sz="2400" b="1" noProof="1">
                <a:solidFill>
                  <a:srgbClr val="CCFFFF"/>
                </a:solidFill>
                <a:latin typeface="Arial" panose="020B0604020202020204" pitchFamily="34" charset="0"/>
                <a:ea typeface="宋体" panose="02010600030101010101" pitchFamily="2" charset="-122"/>
                <a:cs typeface="+mn-ea"/>
              </a:rPr>
              <a:t>，  如： </a:t>
            </a:r>
            <a:endParaRPr lang="zh-CN" altLang="en-US" sz="2400" b="1" noProof="1">
              <a:solidFill>
                <a:srgbClr val="CCFFFF"/>
              </a:solidFill>
              <a:latin typeface="Arial" panose="020B0604020202020204" pitchFamily="34" charset="0"/>
              <a:ea typeface="宋体" panose="02010600030101010101" pitchFamily="2" charset="-122"/>
            </a:endParaRPr>
          </a:p>
          <a:p>
            <a:pPr fontAlgn="base">
              <a:lnSpc>
                <a:spcPct val="130000"/>
              </a:lnSpc>
              <a:spcBef>
                <a:spcPct val="0"/>
              </a:spcBef>
              <a:spcAft>
                <a:spcPct val="0"/>
              </a:spcAft>
            </a:pPr>
            <a:r>
              <a:rPr lang="zh-CN" altLang="en-US" sz="2400" b="1" noProof="1">
                <a:solidFill>
                  <a:srgbClr val="CCFFFF"/>
                </a:solidFill>
                <a:latin typeface="Arial" panose="020B0604020202020204" pitchFamily="34" charset="0"/>
                <a:ea typeface="宋体" panose="02010600030101010101" pitchFamily="2" charset="-122"/>
                <a:cs typeface="+mn-ea"/>
              </a:rPr>
              <a:t>         </a:t>
            </a:r>
            <a:r>
              <a:rPr lang="en-US" altLang="zh-CN" sz="2400" b="1" noProof="1">
                <a:solidFill>
                  <a:srgbClr val="FFFFFF"/>
                </a:solidFill>
                <a:latin typeface="Garamond" panose="02020404030301010803" pitchFamily="18" charset="0"/>
                <a:ea typeface="宋体" panose="02010600030101010101" pitchFamily="2" charset="-122"/>
                <a:cs typeface="+mn-ea"/>
              </a:rPr>
              <a:t>sub  r1, r1, 1</a:t>
            </a:r>
            <a:endParaRPr lang="en-US" altLang="zh-CN" sz="2400" b="1" noProof="1">
              <a:solidFill>
                <a:srgbClr val="FFFFFF"/>
              </a:solidFill>
              <a:latin typeface="Garamond" panose="02020404030301010803" pitchFamily="18" charset="0"/>
              <a:ea typeface="宋体" panose="02010600030101010101" pitchFamily="2" charset="-122"/>
            </a:endParaRPr>
          </a:p>
          <a:p>
            <a:pPr fontAlgn="base">
              <a:lnSpc>
                <a:spcPct val="130000"/>
              </a:lnSpc>
              <a:spcBef>
                <a:spcPct val="0"/>
              </a:spcBef>
              <a:spcAft>
                <a:spcPct val="0"/>
              </a:spcAft>
            </a:pPr>
            <a:r>
              <a:rPr lang="en-US" altLang="zh-CN" sz="2400" b="1" noProof="1">
                <a:solidFill>
                  <a:srgbClr val="FFFFFF"/>
                </a:solidFill>
                <a:latin typeface="Garamond" panose="02020404030301010803" pitchFamily="18" charset="0"/>
                <a:ea typeface="宋体" panose="02010600030101010101" pitchFamily="2" charset="-122"/>
                <a:cs typeface="+mn-ea"/>
              </a:rPr>
              <a:t>           nop</a:t>
            </a:r>
            <a:endParaRPr lang="en-US" altLang="zh-CN" sz="2400" b="1" noProof="1">
              <a:solidFill>
                <a:srgbClr val="FFFFFF"/>
              </a:solidFill>
              <a:latin typeface="Garamond" panose="02020404030301010803" pitchFamily="18" charset="0"/>
              <a:ea typeface="宋体" panose="02010600030101010101" pitchFamily="2" charset="-122"/>
            </a:endParaRPr>
          </a:p>
          <a:p>
            <a:pPr fontAlgn="base">
              <a:lnSpc>
                <a:spcPct val="130000"/>
              </a:lnSpc>
              <a:spcBef>
                <a:spcPct val="0"/>
              </a:spcBef>
              <a:spcAft>
                <a:spcPct val="0"/>
              </a:spcAft>
            </a:pPr>
            <a:r>
              <a:rPr lang="en-US" altLang="zh-CN" sz="2400" b="1" noProof="1">
                <a:solidFill>
                  <a:srgbClr val="FFFFFF"/>
                </a:solidFill>
                <a:latin typeface="Garamond" panose="02020404030301010803" pitchFamily="18" charset="0"/>
                <a:ea typeface="宋体" panose="02010600030101010101" pitchFamily="2" charset="-122"/>
                <a:cs typeface="+mn-ea"/>
              </a:rPr>
              <a:t>           bne  ok  </a:t>
            </a:r>
            <a:r>
              <a:rPr lang="zh-CN" altLang="en-US" sz="2400" b="1" noProof="1">
                <a:solidFill>
                  <a:srgbClr val="FFFFFF"/>
                </a:solidFill>
                <a:latin typeface="Garamond" panose="02020404030301010803" pitchFamily="18" charset="0"/>
                <a:ea typeface="宋体" panose="02010600030101010101" pitchFamily="2" charset="-122"/>
                <a:cs typeface="+mn-ea"/>
              </a:rPr>
              <a:t>；本指令在</a:t>
            </a:r>
            <a:r>
              <a:rPr lang="en-US" altLang="zh-CN" sz="2400" b="1" noProof="1">
                <a:solidFill>
                  <a:srgbClr val="FFCC00"/>
                </a:solidFill>
                <a:latin typeface="Garamond" panose="02020404030301010803" pitchFamily="18" charset="0"/>
                <a:ea typeface="宋体" panose="02010600030101010101" pitchFamily="2" charset="-122"/>
                <a:cs typeface="+mn-ea"/>
              </a:rPr>
              <a:t>ID</a:t>
            </a:r>
            <a:r>
              <a:rPr lang="zh-CN" altLang="en-US" sz="2400" b="1" noProof="1">
                <a:solidFill>
                  <a:srgbClr val="FFFFFF"/>
                </a:solidFill>
                <a:latin typeface="Garamond" panose="02020404030301010803" pitchFamily="18" charset="0"/>
                <a:ea typeface="宋体" panose="02010600030101010101" pitchFamily="2" charset="-122"/>
                <a:cs typeface="+mn-ea"/>
              </a:rPr>
              <a:t>级根据</a:t>
            </a:r>
            <a:r>
              <a:rPr lang="en-US" altLang="zh-CN" sz="2400" b="1" noProof="1">
                <a:solidFill>
                  <a:srgbClr val="FFCC00"/>
                </a:solidFill>
                <a:latin typeface="Garamond" panose="02020404030301010803" pitchFamily="18" charset="0"/>
                <a:ea typeface="宋体" panose="02010600030101010101" pitchFamily="2" charset="-122"/>
                <a:cs typeface="+mn-ea"/>
              </a:rPr>
              <a:t>Z</a:t>
            </a:r>
            <a:r>
              <a:rPr lang="zh-CN" altLang="en-US" sz="2400" b="1" noProof="1">
                <a:solidFill>
                  <a:srgbClr val="FFFFFF"/>
                </a:solidFill>
                <a:latin typeface="Garamond" panose="02020404030301010803" pitchFamily="18" charset="0"/>
                <a:ea typeface="宋体" panose="02010600030101010101" pitchFamily="2" charset="-122"/>
                <a:cs typeface="+mn-ea"/>
              </a:rPr>
              <a:t>知道是否转移</a:t>
            </a:r>
            <a:endParaRPr lang="zh-CN" altLang="en-US" sz="2400" b="1" noProof="1">
              <a:solidFill>
                <a:srgbClr val="FFFFFF"/>
              </a:solidFill>
              <a:latin typeface="Garamond" panose="02020404030301010803" pitchFamily="18" charset="0"/>
              <a:ea typeface="宋体" panose="02010600030101010101" pitchFamily="2" charset="-122"/>
            </a:endParaRPr>
          </a:p>
          <a:p>
            <a:pPr marL="342900" indent="-342900" fontAlgn="base">
              <a:lnSpc>
                <a:spcPct val="130000"/>
              </a:lnSpc>
              <a:spcBef>
                <a:spcPct val="0"/>
              </a:spcBef>
              <a:spcAft>
                <a:spcPct val="0"/>
              </a:spcAft>
              <a:buFont typeface="Wingdings" panose="05000000000000000000" charset="0"/>
              <a:buChar char="Ø"/>
            </a:pPr>
            <a:r>
              <a:rPr lang="zh-CN" altLang="en-US" sz="2400" b="1" noProof="1">
                <a:solidFill>
                  <a:srgbClr val="FFFFFF"/>
                </a:solidFill>
                <a:latin typeface="Garamond" panose="02020404030301010803" pitchFamily="18" charset="0"/>
                <a:ea typeface="宋体" panose="02010600030101010101" pitchFamily="2" charset="-122"/>
                <a:cs typeface="+mn-ea"/>
              </a:rPr>
              <a:t> 如果采用了前面的</a:t>
            </a:r>
            <a:r>
              <a:rPr lang="zh-CN" altLang="en-US" sz="2400" b="1" noProof="1">
                <a:solidFill>
                  <a:srgbClr val="FFFF00"/>
                </a:solidFill>
                <a:latin typeface="Garamond" panose="02020404030301010803" pitchFamily="18" charset="0"/>
                <a:ea typeface="宋体" panose="02010600030101010101" pitchFamily="2" charset="-122"/>
                <a:cs typeface="+mn-ea"/>
              </a:rPr>
              <a:t>条件转移</a:t>
            </a:r>
            <a:r>
              <a:rPr lang="zh-CN" altLang="en-US" sz="2400" b="1" noProof="1">
                <a:solidFill>
                  <a:srgbClr val="FF0000"/>
                </a:solidFill>
                <a:latin typeface="Garamond" panose="02020404030301010803" pitchFamily="18" charset="0"/>
                <a:ea typeface="宋体" panose="02010600030101010101" pitchFamily="2" charset="-122"/>
                <a:cs typeface="+mn-ea"/>
              </a:rPr>
              <a:t>硬件暂停</a:t>
            </a:r>
            <a:r>
              <a:rPr lang="zh-CN" altLang="en-US" sz="2400" b="1" noProof="1">
                <a:solidFill>
                  <a:srgbClr val="FFFF00"/>
                </a:solidFill>
                <a:latin typeface="Garamond" panose="02020404030301010803" pitchFamily="18" charset="0"/>
                <a:ea typeface="宋体" panose="02010600030101010101" pitchFamily="2" charset="-122"/>
                <a:cs typeface="+mn-ea"/>
              </a:rPr>
              <a:t>技术</a:t>
            </a:r>
            <a:r>
              <a:rPr lang="zh-CN" altLang="en-US" sz="2400" b="1" noProof="1">
                <a:solidFill>
                  <a:srgbClr val="FFFFFF"/>
                </a:solidFill>
                <a:latin typeface="Garamond" panose="02020404030301010803" pitchFamily="18" charset="0"/>
                <a:ea typeface="宋体" panose="02010600030101010101" pitchFamily="2" charset="-122"/>
                <a:cs typeface="+mn-ea"/>
              </a:rPr>
              <a:t>，由于条件转移指令在</a:t>
            </a:r>
            <a:r>
              <a:rPr lang="en-US" altLang="zh-CN" sz="2400" b="1" noProof="1">
                <a:solidFill>
                  <a:srgbClr val="FFFF00"/>
                </a:solidFill>
                <a:latin typeface="Garamond" panose="02020404030301010803" pitchFamily="18" charset="0"/>
                <a:ea typeface="宋体" panose="02010600030101010101" pitchFamily="2" charset="-122"/>
                <a:cs typeface="+mn-ea"/>
              </a:rPr>
              <a:t>ID</a:t>
            </a:r>
            <a:r>
              <a:rPr lang="zh-CN" altLang="en-US" sz="2400" b="1" noProof="1">
                <a:solidFill>
                  <a:srgbClr val="FFFFFF"/>
                </a:solidFill>
                <a:latin typeface="Garamond" panose="02020404030301010803" pitchFamily="18" charset="0"/>
                <a:ea typeface="宋体" panose="02010600030101010101" pitchFamily="2" charset="-122"/>
                <a:cs typeface="+mn-ea"/>
              </a:rPr>
              <a:t>级</a:t>
            </a:r>
            <a:r>
              <a:rPr lang="zh-CN" altLang="en-US" sz="2400" b="1" noProof="1">
                <a:solidFill>
                  <a:srgbClr val="FFFF00"/>
                </a:solidFill>
                <a:latin typeface="Garamond" panose="02020404030301010803" pitchFamily="18" charset="0"/>
                <a:ea typeface="宋体" panose="02010600030101010101" pitchFamily="2" charset="-122"/>
                <a:cs typeface="+mn-ea"/>
              </a:rPr>
              <a:t>暂停一个时钟周期</a:t>
            </a:r>
            <a:r>
              <a:rPr lang="zh-CN" altLang="en-US" sz="2400" b="1" noProof="1">
                <a:solidFill>
                  <a:srgbClr val="FFFFFF"/>
                </a:solidFill>
                <a:latin typeface="Garamond" panose="02020404030301010803" pitchFamily="18" charset="0"/>
                <a:ea typeface="宋体" panose="02010600030101010101" pitchFamily="2" charset="-122"/>
                <a:cs typeface="+mn-ea"/>
              </a:rPr>
              <a:t>等待</a:t>
            </a:r>
            <a:r>
              <a:rPr lang="en-US" altLang="zh-CN" sz="2400" b="1" noProof="1">
                <a:solidFill>
                  <a:srgbClr val="FFFF00"/>
                </a:solidFill>
                <a:latin typeface="Garamond" panose="02020404030301010803" pitchFamily="18" charset="0"/>
                <a:ea typeface="宋体" panose="02010600030101010101" pitchFamily="2" charset="-122"/>
                <a:cs typeface="+mn-ea"/>
              </a:rPr>
              <a:t>Z</a:t>
            </a:r>
            <a:r>
              <a:rPr lang="zh-CN" altLang="en-US" sz="2400" b="1" noProof="1">
                <a:solidFill>
                  <a:srgbClr val="FFFFFF"/>
                </a:solidFill>
                <a:latin typeface="Garamond" panose="02020404030301010803" pitchFamily="18" charset="0"/>
                <a:ea typeface="宋体" panose="02010600030101010101" pitchFamily="2" charset="-122"/>
                <a:cs typeface="+mn-ea"/>
              </a:rPr>
              <a:t>标志，因此也能在</a:t>
            </a:r>
            <a:r>
              <a:rPr lang="en-US" altLang="zh-CN" sz="2400" b="1" noProof="1">
                <a:solidFill>
                  <a:srgbClr val="FFCC00"/>
                </a:solidFill>
                <a:latin typeface="Garamond" panose="02020404030301010803" pitchFamily="18" charset="0"/>
                <a:ea typeface="宋体" panose="02010600030101010101" pitchFamily="2" charset="-122"/>
                <a:cs typeface="+mn-ea"/>
              </a:rPr>
              <a:t>ID</a:t>
            </a:r>
            <a:r>
              <a:rPr lang="zh-CN" altLang="en-US" sz="2400" b="1" noProof="1">
                <a:solidFill>
                  <a:srgbClr val="FFFFFF"/>
                </a:solidFill>
                <a:latin typeface="Garamond" panose="02020404030301010803" pitchFamily="18" charset="0"/>
                <a:ea typeface="宋体" panose="02010600030101010101" pitchFamily="2" charset="-122"/>
                <a:cs typeface="+mn-ea"/>
              </a:rPr>
              <a:t>级确定转移是否发生。</a:t>
            </a:r>
            <a:endParaRPr lang="zh-CN" altLang="en-US" sz="2400" b="1" noProof="1">
              <a:solidFill>
                <a:srgbClr val="CCFFFF"/>
              </a:solidFill>
              <a:latin typeface="Arial" panose="020B0604020202020204" pitchFamily="34" charset="0"/>
              <a:ea typeface="宋体" panose="02010600030101010101" pitchFamily="2" charset="-122"/>
            </a:endParaRPr>
          </a:p>
          <a:p>
            <a:pPr fontAlgn="base">
              <a:lnSpc>
                <a:spcPct val="130000"/>
              </a:lnSpc>
              <a:spcBef>
                <a:spcPct val="0"/>
              </a:spcBef>
              <a:spcAft>
                <a:spcPct val="0"/>
              </a:spcAft>
              <a:buFontTx/>
              <a:buChar char="•"/>
            </a:pPr>
            <a:endParaRPr lang="en-US" altLang="zh-CN" sz="2400" b="1" noProof="1">
              <a:solidFill>
                <a:srgbClr val="CCFFFF"/>
              </a:solidFill>
              <a:latin typeface="Arial" panose="020B0604020202020204" pitchFamily="34" charset="0"/>
              <a:ea typeface="宋体" panose="02010600030101010101" pitchFamily="2" charset="-122"/>
            </a:endParaRPr>
          </a:p>
        </p:txBody>
      </p:sp>
      <p:sp>
        <p:nvSpPr>
          <p:cNvPr id="120834" name="Rectangle 4">
            <a:extLst>
              <a:ext uri="{FF2B5EF4-FFF2-40B4-BE49-F238E27FC236}">
                <a16:creationId xmlns:a16="http://schemas.microsoft.com/office/drawing/2014/main" id="{08FC44F6-DA03-4C8E-A6AD-EAC2D758F0FA}"/>
              </a:ext>
            </a:extLst>
          </p:cNvPr>
          <p:cNvSpPr>
            <a:spLocks noChangeArrowheads="1"/>
          </p:cNvSpPr>
          <p:nvPr/>
        </p:nvSpPr>
        <p:spPr bwMode="auto">
          <a:xfrm>
            <a:off x="3429001" y="6013450"/>
            <a:ext cx="4679101"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lnSpc>
                <a:spcPct val="120000"/>
              </a:lnSpc>
              <a:spcBef>
                <a:spcPct val="0"/>
              </a:spcBef>
              <a:spcAft>
                <a:spcPct val="0"/>
              </a:spcAft>
            </a:pPr>
            <a:r>
              <a:rPr lang="zh-CN" altLang="en-US" sz="2400" b="1">
                <a:solidFill>
                  <a:srgbClr val="FFCC00"/>
                </a:solidFill>
                <a:latin typeface="Garamond" panose="02020404030301010803" pitchFamily="18" charset="0"/>
                <a:ea typeface="宋体" panose="02010600030101010101" pitchFamily="2" charset="-122"/>
              </a:rPr>
              <a:t>BTAKEN</a:t>
            </a:r>
            <a:r>
              <a:rPr lang="en-US" altLang="zh-CN" sz="2400">
                <a:solidFill>
                  <a:srgbClr val="FFFFFF"/>
                </a:solidFill>
                <a:latin typeface="Garamond" panose="02020404030301010803" pitchFamily="18" charset="0"/>
                <a:ea typeface="宋体" panose="02010600030101010101" pitchFamily="2" charset="-122"/>
              </a:rPr>
              <a:t> = </a:t>
            </a:r>
            <a:r>
              <a:rPr lang="zh-CN" altLang="en-US" sz="2400" b="1">
                <a:solidFill>
                  <a:srgbClr val="CCFFFF"/>
                </a:solidFill>
                <a:latin typeface="Garamond" panose="02020404030301010803" pitchFamily="18" charset="0"/>
                <a:ea typeface="宋体" panose="02010600030101010101" pitchFamily="2" charset="-122"/>
              </a:rPr>
              <a:t>bne Z</a:t>
            </a:r>
            <a:r>
              <a:rPr lang="en-US" altLang="zh-CN" sz="2400" b="1">
                <a:solidFill>
                  <a:srgbClr val="CCFFFF"/>
                </a:solidFill>
                <a:latin typeface="Garamond" panose="02020404030301010803" pitchFamily="18" charset="0"/>
                <a:ea typeface="宋体" panose="02010600030101010101" pitchFamily="2" charset="-122"/>
              </a:rPr>
              <a:t>+</a:t>
            </a:r>
            <a:r>
              <a:rPr lang="zh-CN" altLang="en-US" sz="2400" b="1">
                <a:solidFill>
                  <a:srgbClr val="CCFFFF"/>
                </a:solidFill>
                <a:latin typeface="Garamond" panose="02020404030301010803" pitchFamily="18" charset="0"/>
                <a:ea typeface="宋体" panose="02010600030101010101" pitchFamily="2" charset="-122"/>
              </a:rPr>
              <a:t>beq Z+</a:t>
            </a:r>
            <a:r>
              <a:rPr lang="zh-CN" altLang="en-US" sz="2400" b="1">
                <a:solidFill>
                  <a:srgbClr val="FFFFFF"/>
                </a:solidFill>
                <a:latin typeface="Garamond" panose="02020404030301010803" pitchFamily="18" charset="0"/>
                <a:ea typeface="宋体" panose="02010600030101010101" pitchFamily="2" charset="-122"/>
              </a:rPr>
              <a:t>branch</a:t>
            </a:r>
          </a:p>
        </p:txBody>
      </p:sp>
      <p:sp>
        <p:nvSpPr>
          <p:cNvPr id="120835" name="Line 5">
            <a:extLst>
              <a:ext uri="{FF2B5EF4-FFF2-40B4-BE49-F238E27FC236}">
                <a16:creationId xmlns:a16="http://schemas.microsoft.com/office/drawing/2014/main" id="{D7E68CB6-C58B-4F92-9FC9-12603B0035AD}"/>
              </a:ext>
            </a:extLst>
          </p:cNvPr>
          <p:cNvSpPr>
            <a:spLocks noChangeShapeType="1"/>
          </p:cNvSpPr>
          <p:nvPr/>
        </p:nvSpPr>
        <p:spPr bwMode="auto">
          <a:xfrm>
            <a:off x="5638800" y="6096000"/>
            <a:ext cx="228600" cy="0"/>
          </a:xfrm>
          <a:prstGeom prst="line">
            <a:avLst/>
          </a:prstGeom>
          <a:noFill/>
          <a:ln w="38100">
            <a:solidFill>
              <a:srgbClr val="CCFF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20836" name="Rectangle 6">
            <a:extLst>
              <a:ext uri="{FF2B5EF4-FFF2-40B4-BE49-F238E27FC236}">
                <a16:creationId xmlns:a16="http://schemas.microsoft.com/office/drawing/2014/main" id="{899AA06E-FB92-40A3-9758-FDE81EF05F73}"/>
              </a:ext>
            </a:extLst>
          </p:cNvPr>
          <p:cNvSpPr>
            <a:spLocks noChangeArrowheads="1"/>
          </p:cNvSpPr>
          <p:nvPr/>
        </p:nvSpPr>
        <p:spPr bwMode="auto">
          <a:xfrm>
            <a:off x="2513013" y="5413376"/>
            <a:ext cx="5497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400" b="1">
                <a:solidFill>
                  <a:srgbClr val="FFFF00"/>
                </a:solidFill>
                <a:latin typeface="Garamond" panose="02020404030301010803" pitchFamily="18" charset="0"/>
                <a:ea typeface="宋体" panose="02010600030101010101" pitchFamily="2" charset="-122"/>
              </a:rPr>
              <a:t>因此，</a:t>
            </a:r>
            <a:r>
              <a:rPr lang="en-US" altLang="zh-CN" sz="2400" b="1">
                <a:solidFill>
                  <a:srgbClr val="FFCC00"/>
                </a:solidFill>
                <a:latin typeface="Garamond" panose="02020404030301010803" pitchFamily="18" charset="0"/>
                <a:ea typeface="宋体" panose="02010600030101010101" pitchFamily="2" charset="-122"/>
              </a:rPr>
              <a:t>ID</a:t>
            </a:r>
            <a:r>
              <a:rPr lang="zh-CN" altLang="en-US" sz="2400" b="1">
                <a:solidFill>
                  <a:srgbClr val="FFCC00"/>
                </a:solidFill>
                <a:latin typeface="Garamond" panose="02020404030301010803" pitchFamily="18" charset="0"/>
                <a:ea typeface="宋体" panose="02010600030101010101" pitchFamily="2" charset="-122"/>
              </a:rPr>
              <a:t>级</a:t>
            </a:r>
            <a:r>
              <a:rPr lang="zh-CN" altLang="en-US" sz="2400" b="1">
                <a:solidFill>
                  <a:srgbClr val="CCFFFF"/>
                </a:solidFill>
                <a:latin typeface="Garamond" panose="02020404030301010803" pitchFamily="18" charset="0"/>
                <a:ea typeface="宋体" panose="02010600030101010101" pitchFamily="2" charset="-122"/>
              </a:rPr>
              <a:t>产生的</a:t>
            </a:r>
            <a:r>
              <a:rPr lang="zh-CN" altLang="en-US" sz="2400" b="1">
                <a:solidFill>
                  <a:srgbClr val="FFCC00"/>
                </a:solidFill>
                <a:latin typeface="Garamond" panose="02020404030301010803" pitchFamily="18" charset="0"/>
                <a:ea typeface="宋体" panose="02010600030101010101" pitchFamily="2" charset="-122"/>
              </a:rPr>
              <a:t>转移发生</a:t>
            </a:r>
            <a:r>
              <a:rPr lang="zh-CN" altLang="en-US" sz="2400" b="1">
                <a:solidFill>
                  <a:srgbClr val="CCFFFF"/>
                </a:solidFill>
                <a:latin typeface="Garamond" panose="02020404030301010803" pitchFamily="18" charset="0"/>
                <a:ea typeface="宋体" panose="02010600030101010101" pitchFamily="2" charset="-122"/>
              </a:rPr>
              <a:t>逻辑条件</a:t>
            </a:r>
            <a:r>
              <a:rPr lang="zh-CN" altLang="en-US" sz="2400" b="1">
                <a:solidFill>
                  <a:srgbClr val="FFCC00"/>
                </a:solidFill>
                <a:latin typeface="Garamond" panose="02020404030301010803" pitchFamily="18" charset="0"/>
                <a:ea typeface="宋体" panose="02010600030101010101" pitchFamily="2" charset="-122"/>
              </a:rPr>
              <a:t>：</a:t>
            </a:r>
          </a:p>
        </p:txBody>
      </p:sp>
      <p:sp>
        <p:nvSpPr>
          <p:cNvPr id="120837" name="灯片编号占位符 5">
            <a:extLst>
              <a:ext uri="{FF2B5EF4-FFF2-40B4-BE49-F238E27FC236}">
                <a16:creationId xmlns:a16="http://schemas.microsoft.com/office/drawing/2014/main" id="{F55FB5CE-9234-406E-8157-1F124E21CE1D}"/>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BFB6286D-E2D0-4CF2-949B-7AD41D1F8B12}" type="slidenum">
              <a:rPr lang="en-US" altLang="zh-CN">
                <a:solidFill>
                  <a:srgbClr val="FFFFFF"/>
                </a:solidFill>
                <a:ea typeface="宋体" panose="02010600030101010101" pitchFamily="2" charset="-122"/>
              </a:rPr>
              <a:pPr fontAlgn="base">
                <a:spcBef>
                  <a:spcPct val="0"/>
                </a:spcBef>
                <a:spcAft>
                  <a:spcPct val="0"/>
                </a:spcAft>
              </a:pPr>
              <a:t>449</a:t>
            </a:fld>
            <a:endParaRPr lang="en-US" altLang="zh-CN">
              <a:solidFill>
                <a:srgbClr val="FFFFFF"/>
              </a:solidFill>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45</a:t>
            </a:fld>
            <a:endParaRPr lang="en-US" altLang="zh-CN" sz="1200" dirty="0">
              <a:latin typeface="Arial" panose="020B0604020202020204" pitchFamily="34" charset="0"/>
            </a:endParaRPr>
          </a:p>
        </p:txBody>
      </p:sp>
      <p:sp>
        <p:nvSpPr>
          <p:cNvPr id="286722" name="Rectangle 2"/>
          <p:cNvSpPr>
            <a:spLocks noGrp="1" noChangeArrowheads="1"/>
          </p:cNvSpPr>
          <p:nvPr>
            <p:ph type="title"/>
          </p:nvPr>
        </p:nvSpPr>
        <p:spPr>
          <a:xfrm>
            <a:off x="2566989" y="476251"/>
            <a:ext cx="7273925" cy="511175"/>
          </a:xfrm>
        </p:spPr>
        <p:txBody>
          <a:bodyPr vert="horz" wrap="square" lIns="91440" tIns="45720" rIns="91440" bIns="45720" numCol="1" anchor="ctr" anchorCtr="0" compatLnSpc="1"/>
          <a:lstStyle/>
          <a:p>
            <a:pPr algn="l">
              <a:defRPr/>
            </a:pPr>
            <a:r>
              <a:rPr lang="zh-CN" altLang="en-US" sz="2800" dirty="0"/>
              <a:t>Amdahl定律公式：</a:t>
            </a:r>
            <a:endParaRPr lang="en-US" altLang="zh-CN" sz="2800" dirty="0"/>
          </a:p>
        </p:txBody>
      </p:sp>
      <p:sp>
        <p:nvSpPr>
          <p:cNvPr id="67588" name="Rectangle 3"/>
          <p:cNvSpPr>
            <a:spLocks noGrp="1"/>
          </p:cNvSpPr>
          <p:nvPr>
            <p:ph idx="1"/>
          </p:nvPr>
        </p:nvSpPr>
        <p:spPr>
          <a:xfrm>
            <a:off x="2208530" y="2924175"/>
            <a:ext cx="8242300" cy="1225550"/>
          </a:xfrm>
        </p:spPr>
        <p:txBody>
          <a:bodyPr vert="horz" wrap="square" lIns="91440" tIns="45720" rIns="91440" bIns="45720" numCol="1" anchor="t" anchorCtr="0" compatLnSpc="1"/>
          <a:lstStyle/>
          <a:p>
            <a:pPr marL="0" indent="0">
              <a:lnSpc>
                <a:spcPct val="115000"/>
              </a:lnSpc>
              <a:buClr>
                <a:schemeClr val="tx1"/>
              </a:buClr>
              <a:buNone/>
            </a:pPr>
            <a:r>
              <a:rPr lang="zh-CN" altLang="en-US" sz="2800" b="1" dirty="0">
                <a:effectLst/>
                <a:latin typeface="Comic Sans MS" panose="030F0702030302020204" pitchFamily="66" charset="0"/>
              </a:rPr>
              <a:t>设</a:t>
            </a:r>
            <a:r>
              <a:rPr lang="zh-CN" altLang="en-US" sz="2800" b="1" dirty="0">
                <a:solidFill>
                  <a:srgbClr val="FFC000"/>
                </a:solidFill>
                <a:effectLst/>
                <a:latin typeface="Comic Sans MS" panose="030F0702030302020204" pitchFamily="66" charset="0"/>
              </a:rPr>
              <a:t>改进后执行时间为</a:t>
            </a:r>
            <a:r>
              <a:rPr lang="en-US" altLang="zh-CN" sz="2800" b="1" dirty="0">
                <a:solidFill>
                  <a:srgbClr val="FFC000"/>
                </a:solidFill>
                <a:effectLst/>
                <a:latin typeface="Comic Sans MS" panose="030F0702030302020204" pitchFamily="66" charset="0"/>
              </a:rPr>
              <a:t>Tn</a:t>
            </a:r>
            <a:r>
              <a:rPr lang="zh-CN" altLang="en-US" sz="2800" b="1" dirty="0">
                <a:effectLst/>
                <a:latin typeface="Comic Sans MS" panose="030F0702030302020204" pitchFamily="66" charset="0"/>
              </a:rPr>
              <a:t>，</a:t>
            </a:r>
            <a:r>
              <a:rPr lang="zh-CN" altLang="en-US" sz="2800" b="1" dirty="0">
                <a:solidFill>
                  <a:srgbClr val="FFFF00"/>
                </a:solidFill>
                <a:effectLst/>
                <a:latin typeface="Comic Sans MS" panose="030F0702030302020204" pitchFamily="66" charset="0"/>
              </a:rPr>
              <a:t>改进前的执行时间为</a:t>
            </a:r>
            <a:r>
              <a:rPr lang="en-US" altLang="zh-CN" sz="2800" b="1" dirty="0">
                <a:solidFill>
                  <a:srgbClr val="FFFF00"/>
                </a:solidFill>
                <a:effectLst/>
                <a:latin typeface="Comic Sans MS" panose="030F0702030302020204" pitchFamily="66" charset="0"/>
              </a:rPr>
              <a:t>To</a:t>
            </a:r>
            <a:r>
              <a:rPr lang="zh-CN" altLang="en-US" sz="2800" b="1" dirty="0">
                <a:effectLst/>
                <a:latin typeface="Comic Sans MS" panose="030F0702030302020204" pitchFamily="66" charset="0"/>
              </a:rPr>
              <a:t>，则上式可以写为：</a:t>
            </a:r>
            <a:endParaRPr lang="en-US" altLang="zh-CN" sz="2800" b="1" dirty="0">
              <a:effectLst/>
              <a:latin typeface="Comic Sans MS" panose="030F0702030302020204" pitchFamily="66" charset="0"/>
            </a:endParaRPr>
          </a:p>
        </p:txBody>
      </p:sp>
      <p:graphicFrame>
        <p:nvGraphicFramePr>
          <p:cNvPr id="67589" name="对象 1"/>
          <p:cNvGraphicFramePr>
            <a:graphicFrameLocks noChangeAspect="1"/>
          </p:cNvGraphicFramePr>
          <p:nvPr/>
        </p:nvGraphicFramePr>
        <p:xfrm>
          <a:off x="2782888" y="1268414"/>
          <a:ext cx="6310312" cy="1309687"/>
        </p:xfrm>
        <a:graphic>
          <a:graphicData uri="http://schemas.openxmlformats.org/presentationml/2006/ole">
            <mc:AlternateContent xmlns:mc="http://schemas.openxmlformats.org/markup-compatibility/2006">
              <mc:Choice xmlns:v="urn:schemas-microsoft-com:vml" Requires="v">
                <p:oleObj spid="_x0000_s6178" r:id="rId3" imgW="4152900" imgH="863600" progId="Equation.3">
                  <p:embed/>
                </p:oleObj>
              </mc:Choice>
              <mc:Fallback>
                <p:oleObj r:id="rId3" imgW="4152900" imgH="863600" progId="Equation.3">
                  <p:embed/>
                  <p:pic>
                    <p:nvPicPr>
                      <p:cNvPr id="67589" name="对象 1"/>
                      <p:cNvPicPr/>
                      <p:nvPr/>
                    </p:nvPicPr>
                    <p:blipFill>
                      <a:blip r:embed="rId4"/>
                      <a:stretch>
                        <a:fillRect/>
                      </a:stretch>
                    </p:blipFill>
                    <p:spPr>
                      <a:xfrm>
                        <a:off x="2782888" y="1268414"/>
                        <a:ext cx="6310312" cy="1309687"/>
                      </a:xfrm>
                      <a:prstGeom prst="rect">
                        <a:avLst/>
                      </a:prstGeom>
                      <a:solidFill>
                        <a:srgbClr val="FFFF66"/>
                      </a:solidFill>
                      <a:ln w="38100">
                        <a:noFill/>
                        <a:miter/>
                      </a:ln>
                      <a:effectLst>
                        <a:outerShdw dist="35921" dir="2699999" algn="ctr" rotWithShape="0">
                          <a:schemeClr val="bg2"/>
                        </a:outerShdw>
                      </a:effectLst>
                    </p:spPr>
                  </p:pic>
                </p:oleObj>
              </mc:Fallback>
            </mc:AlternateContent>
          </a:graphicData>
        </a:graphic>
      </p:graphicFrame>
      <p:graphicFrame>
        <p:nvGraphicFramePr>
          <p:cNvPr id="67590" name="对象 1"/>
          <p:cNvGraphicFramePr>
            <a:graphicFrameLocks noChangeAspect="1"/>
          </p:cNvGraphicFramePr>
          <p:nvPr/>
        </p:nvGraphicFramePr>
        <p:xfrm>
          <a:off x="4224338" y="4581526"/>
          <a:ext cx="3384550" cy="1223963"/>
        </p:xfrm>
        <a:graphic>
          <a:graphicData uri="http://schemas.openxmlformats.org/presentationml/2006/ole">
            <mc:AlternateContent xmlns:mc="http://schemas.openxmlformats.org/markup-compatibility/2006">
              <mc:Choice xmlns:v="urn:schemas-microsoft-com:vml" Requires="v">
                <p:oleObj spid="_x0000_s6179" r:id="rId5" imgW="1244600" imgH="482600" progId="Equation.DSMT4">
                  <p:embed/>
                </p:oleObj>
              </mc:Choice>
              <mc:Fallback>
                <p:oleObj r:id="rId5" imgW="1244600" imgH="482600" progId="Equation.DSMT4">
                  <p:embed/>
                  <p:pic>
                    <p:nvPicPr>
                      <p:cNvPr id="67590" name="对象 1"/>
                      <p:cNvPicPr/>
                      <p:nvPr/>
                    </p:nvPicPr>
                    <p:blipFill>
                      <a:blip r:embed="rId6"/>
                      <a:stretch>
                        <a:fillRect/>
                      </a:stretch>
                    </p:blipFill>
                    <p:spPr>
                      <a:xfrm>
                        <a:off x="4224338" y="4581526"/>
                        <a:ext cx="3384550" cy="1223963"/>
                      </a:xfrm>
                      <a:prstGeom prst="rect">
                        <a:avLst/>
                      </a:prstGeom>
                      <a:solidFill>
                        <a:schemeClr val="tx2"/>
                      </a:solidFill>
                      <a:ln w="38100">
                        <a:noFill/>
                        <a:miter/>
                      </a:ln>
                    </p:spPr>
                  </p:pic>
                </p:oleObj>
              </mc:Fallback>
            </mc:AlternateContent>
          </a:graphicData>
        </a:graphic>
      </p:graphicFrame>
      <p:sp>
        <p:nvSpPr>
          <p:cNvPr id="67591" name="矩形 1"/>
          <p:cNvSpPr/>
          <p:nvPr/>
        </p:nvSpPr>
        <p:spPr>
          <a:xfrm>
            <a:off x="2881313" y="5970588"/>
            <a:ext cx="6769802" cy="369332"/>
          </a:xfrm>
          <a:prstGeom prst="rect">
            <a:avLst/>
          </a:prstGeom>
          <a:noFill/>
          <a:ln w="9525">
            <a:noFill/>
          </a:ln>
        </p:spPr>
        <p:txBody>
          <a:bodyPr wrap="none">
            <a:spAutoFit/>
          </a:bodyPr>
          <a:lstStyle/>
          <a:p>
            <a:pPr algn="l">
              <a:buFont typeface="Wingdings" panose="05000000000000000000" pitchFamily="2" charset="2"/>
            </a:pPr>
            <a:r>
              <a:rPr lang="zh-CN" altLang="en-US" b="1" dirty="0">
                <a:latin typeface="Garamond" panose="02020404030301010803" pitchFamily="18" charset="0"/>
              </a:rPr>
              <a:t>上式中</a:t>
            </a:r>
            <a:r>
              <a:rPr lang="zh-CN" altLang="en-US" b="1" dirty="0">
                <a:solidFill>
                  <a:schemeClr val="hlink"/>
                </a:solidFill>
                <a:latin typeface="Garamond" panose="02020404030301010803" pitchFamily="18" charset="0"/>
              </a:rPr>
              <a:t>（</a:t>
            </a:r>
            <a:r>
              <a:rPr lang="en-US" altLang="zh-CN" b="1" dirty="0">
                <a:solidFill>
                  <a:schemeClr val="hlink"/>
                </a:solidFill>
                <a:latin typeface="Garamond" panose="02020404030301010803" pitchFamily="18" charset="0"/>
              </a:rPr>
              <a:t>1-</a:t>
            </a:r>
            <a:r>
              <a:rPr lang="en-US" altLang="zh-CN" b="1" i="1" dirty="0">
                <a:solidFill>
                  <a:schemeClr val="hlink"/>
                </a:solidFill>
                <a:latin typeface="Garamond" panose="02020404030301010803" pitchFamily="18" charset="0"/>
              </a:rPr>
              <a:t>Fe</a:t>
            </a:r>
            <a:r>
              <a:rPr lang="zh-CN" altLang="en-US" b="1" dirty="0">
                <a:solidFill>
                  <a:schemeClr val="hlink"/>
                </a:solidFill>
                <a:latin typeface="Garamond" panose="02020404030301010803" pitchFamily="18" charset="0"/>
              </a:rPr>
              <a:t>）</a:t>
            </a:r>
            <a:r>
              <a:rPr lang="zh-CN" altLang="en-US" b="1" dirty="0">
                <a:latin typeface="Garamond" panose="02020404030301010803" pitchFamily="18" charset="0"/>
              </a:rPr>
              <a:t>表示不可改进部分。</a:t>
            </a:r>
            <a:r>
              <a:rPr lang="zh-CN" altLang="en-US" b="1" kern="0" dirty="0">
                <a:solidFill>
                  <a:srgbClr val="FFFF00"/>
                </a:solidFill>
                <a:effectLst>
                  <a:outerShdw blurRad="38100" dist="38100" dir="2700000" algn="tl">
                    <a:srgbClr val="000000"/>
                  </a:outerShdw>
                </a:effectLst>
                <a:sym typeface="+mn-ea"/>
              </a:rPr>
              <a:t>改进比例 </a:t>
            </a:r>
            <a:r>
              <a:rPr lang="zh-CN" altLang="en-US" b="1" kern="0" dirty="0">
                <a:effectLst>
                  <a:outerShdw blurRad="38100" dist="38100" dir="2700000" algn="tl">
                    <a:srgbClr val="000000"/>
                  </a:outerShdw>
                </a:effectLst>
                <a:sym typeface="+mn-ea"/>
              </a:rPr>
              <a:t>Fe，</a:t>
            </a:r>
            <a:r>
              <a:rPr lang="zh-CN" altLang="en-US" b="1" dirty="0">
                <a:solidFill>
                  <a:srgbClr val="FFFF00"/>
                </a:solidFill>
                <a:sym typeface="+mn-ea"/>
              </a:rPr>
              <a:t>改进加速比</a:t>
            </a:r>
            <a:r>
              <a:rPr lang="en-US" altLang="zh-CN" b="1" dirty="0">
                <a:solidFill>
                  <a:srgbClr val="FFFF00"/>
                </a:solidFill>
                <a:sym typeface="+mn-ea"/>
              </a:rPr>
              <a:t> </a:t>
            </a:r>
            <a:r>
              <a:rPr lang="zh-CN" altLang="en-US" b="1" dirty="0">
                <a:sym typeface="+mn-ea"/>
              </a:rPr>
              <a:t>Se</a:t>
            </a:r>
            <a:endParaRPr lang="en-US" altLang="zh-CN" b="1" dirty="0">
              <a:latin typeface="Garamond" panose="02020404030301010803" pitchFamily="18" charset="0"/>
            </a:endParaRPr>
          </a:p>
        </p:txBody>
      </p:sp>
    </p:spTree>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1857" name="Text Box 2">
            <a:extLst>
              <a:ext uri="{FF2B5EF4-FFF2-40B4-BE49-F238E27FC236}">
                <a16:creationId xmlns:a16="http://schemas.microsoft.com/office/drawing/2014/main" id="{8A4C871C-21D1-49EC-A5FE-F51B290AAD5D}"/>
              </a:ext>
            </a:extLst>
          </p:cNvPr>
          <p:cNvSpPr txBox="1">
            <a:spLocks noChangeArrowheads="1"/>
          </p:cNvSpPr>
          <p:nvPr/>
        </p:nvSpPr>
        <p:spPr bwMode="auto">
          <a:xfrm>
            <a:off x="1814514" y="1403351"/>
            <a:ext cx="863917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2800" b="1">
                <a:solidFill>
                  <a:srgbClr val="CCFFFF"/>
                </a:solidFill>
                <a:latin typeface="Arial" panose="020B0604020202020204" pitchFamily="34" charset="0"/>
                <a:ea typeface="宋体" panose="02010600030101010101" pitchFamily="2" charset="-122"/>
              </a:rPr>
              <a:t>　  </a:t>
            </a:r>
            <a:r>
              <a:rPr lang="zh-CN" altLang="en-US" sz="2400" b="1">
                <a:solidFill>
                  <a:srgbClr val="CCFFFF"/>
                </a:solidFill>
                <a:latin typeface="Arial" panose="020B0604020202020204" pitchFamily="34" charset="0"/>
                <a:ea typeface="宋体" panose="02010600030101010101" pitchFamily="2" charset="-122"/>
              </a:rPr>
              <a:t>上一个周期</a:t>
            </a:r>
            <a:r>
              <a:rPr lang="zh-CN" altLang="en-US" sz="2000" b="1">
                <a:solidFill>
                  <a:srgbClr val="CCFFFF"/>
                </a:solidFill>
                <a:latin typeface="Arial" panose="020B0604020202020204" pitchFamily="34" charset="0"/>
                <a:ea typeface="宋体" panose="02010600030101010101" pitchFamily="2" charset="-122"/>
              </a:rPr>
              <a:t>把</a:t>
            </a:r>
            <a:r>
              <a:rPr lang="en-US" altLang="zh-CN" sz="2000" b="1">
                <a:solidFill>
                  <a:srgbClr val="FFCC00"/>
                </a:solidFill>
                <a:latin typeface="Arial" panose="020B0604020202020204" pitchFamily="34" charset="0"/>
                <a:ea typeface="宋体" panose="02010600030101010101" pitchFamily="2" charset="-122"/>
              </a:rPr>
              <a:t>ID</a:t>
            </a:r>
            <a:r>
              <a:rPr lang="zh-CN" altLang="en-US" sz="2000" b="1">
                <a:solidFill>
                  <a:srgbClr val="FFCC00"/>
                </a:solidFill>
                <a:latin typeface="Arial" panose="020B0604020202020204" pitchFamily="34" charset="0"/>
                <a:ea typeface="宋体" panose="02010600030101010101" pitchFamily="2" charset="-122"/>
              </a:rPr>
              <a:t>级</a:t>
            </a:r>
            <a:r>
              <a:rPr lang="en-US" altLang="zh-CN" sz="2000" b="1">
                <a:solidFill>
                  <a:srgbClr val="FFCC00"/>
                </a:solidFill>
                <a:latin typeface="Arial" panose="020B0604020202020204" pitchFamily="34" charset="0"/>
                <a:ea typeface="宋体" panose="02010600030101010101" pitchFamily="2" charset="-122"/>
              </a:rPr>
              <a:t>bne/beq</a:t>
            </a:r>
            <a:r>
              <a:rPr lang="zh-CN" altLang="en-US" sz="2000" b="1">
                <a:solidFill>
                  <a:srgbClr val="FFCC00"/>
                </a:solidFill>
                <a:latin typeface="Arial" panose="020B0604020202020204" pitchFamily="34" charset="0"/>
                <a:ea typeface="宋体" panose="02010600030101010101" pitchFamily="2" charset="-122"/>
              </a:rPr>
              <a:t>指令</a:t>
            </a:r>
            <a:r>
              <a:rPr lang="zh-CN" altLang="en-US" sz="2000" b="1">
                <a:solidFill>
                  <a:srgbClr val="CCFFFF"/>
                </a:solidFill>
                <a:latin typeface="Arial" panose="020B0604020202020204" pitchFamily="34" charset="0"/>
                <a:ea typeface="宋体" panose="02010600030101010101" pitchFamily="2" charset="-122"/>
              </a:rPr>
              <a:t>产生的</a:t>
            </a:r>
            <a:r>
              <a:rPr lang="zh-CN" altLang="en-US" sz="2000" b="1">
                <a:solidFill>
                  <a:srgbClr val="FFCC00"/>
                </a:solidFill>
                <a:latin typeface="Arial" panose="020B0604020202020204" pitchFamily="34" charset="0"/>
                <a:ea typeface="宋体" panose="02010600030101010101" pitchFamily="2" charset="-122"/>
              </a:rPr>
              <a:t>转移发生条件</a:t>
            </a:r>
            <a:r>
              <a:rPr lang="zh-CN" altLang="en-US" sz="2000" b="1">
                <a:solidFill>
                  <a:srgbClr val="CCFFFF"/>
                </a:solidFill>
                <a:latin typeface="Arial" panose="020B0604020202020204" pitchFamily="34" charset="0"/>
                <a:ea typeface="宋体" panose="02010600030101010101" pitchFamily="2" charset="-122"/>
              </a:rPr>
              <a:t>（</a:t>
            </a:r>
            <a:r>
              <a:rPr lang="zh-CN" altLang="en-US" sz="2000" b="1">
                <a:solidFill>
                  <a:srgbClr val="FFCC00"/>
                </a:solidFill>
                <a:latin typeface="Arial" panose="020B0604020202020204" pitchFamily="34" charset="0"/>
                <a:ea typeface="宋体" panose="02010600030101010101" pitchFamily="2" charset="-122"/>
              </a:rPr>
              <a:t>BTAKEN</a:t>
            </a:r>
            <a:r>
              <a:rPr lang="en-US" altLang="zh-CN" sz="2000" b="1">
                <a:solidFill>
                  <a:srgbClr val="CCFFFF"/>
                </a:solidFill>
                <a:latin typeface="Arial" panose="020B0604020202020204" pitchFamily="34" charset="0"/>
                <a:ea typeface="宋体" panose="02010600030101010101" pitchFamily="2" charset="-122"/>
              </a:rPr>
              <a:t>=</a:t>
            </a:r>
            <a:r>
              <a:rPr lang="zh-CN" altLang="en-US" sz="2000" b="1">
                <a:solidFill>
                  <a:srgbClr val="FFCC00"/>
                </a:solidFill>
                <a:latin typeface="Arial" panose="020B0604020202020204" pitchFamily="34" charset="0"/>
                <a:ea typeface="宋体" panose="02010600030101010101" pitchFamily="2" charset="-122"/>
              </a:rPr>
              <a:t>1</a:t>
            </a:r>
            <a:r>
              <a:rPr lang="zh-CN" altLang="en-US" sz="2000" b="1">
                <a:solidFill>
                  <a:srgbClr val="CCFFFF"/>
                </a:solidFill>
                <a:latin typeface="Arial" panose="020B0604020202020204" pitchFamily="34" charset="0"/>
                <a:ea typeface="宋体" panose="02010600030101010101" pitchFamily="2" charset="-122"/>
              </a:rPr>
              <a:t>）</a:t>
            </a:r>
            <a:r>
              <a:rPr lang="en-US" altLang="zh-CN" sz="2000" b="1">
                <a:solidFill>
                  <a:srgbClr val="FFFF00"/>
                </a:solidFill>
                <a:latin typeface="Arial" panose="020B0604020202020204" pitchFamily="34" charset="0"/>
                <a:ea typeface="宋体" panose="02010600030101010101" pitchFamily="2" charset="-122"/>
              </a:rPr>
              <a:t>打</a:t>
            </a:r>
            <a:r>
              <a:rPr lang="zh-CN" altLang="en-US" sz="2000" b="1">
                <a:solidFill>
                  <a:srgbClr val="FFFF00"/>
                </a:solidFill>
                <a:latin typeface="Arial" panose="020B0604020202020204" pitchFamily="34" charset="0"/>
                <a:ea typeface="宋体" panose="02010600030101010101" pitchFamily="2" charset="-122"/>
              </a:rPr>
              <a:t>入流水线寄存器</a:t>
            </a:r>
            <a:r>
              <a:rPr lang="zh-CN" altLang="en-US" sz="2000" b="1">
                <a:solidFill>
                  <a:srgbClr val="CCFFFF"/>
                </a:solidFill>
                <a:latin typeface="Arial" panose="020B0604020202020204" pitchFamily="34" charset="0"/>
                <a:ea typeface="宋体" panose="02010600030101010101" pitchFamily="2" charset="-122"/>
              </a:rPr>
              <a:t>，在</a:t>
            </a:r>
            <a:r>
              <a:rPr lang="zh-CN" altLang="en-US" sz="2000" b="1">
                <a:solidFill>
                  <a:srgbClr val="FFFFCC"/>
                </a:solidFill>
                <a:latin typeface="Arial" panose="020B0604020202020204" pitchFamily="34" charset="0"/>
                <a:ea typeface="宋体" panose="02010600030101010101" pitchFamily="2" charset="-122"/>
              </a:rPr>
              <a:t>下一个周期</a:t>
            </a:r>
            <a:r>
              <a:rPr lang="zh-CN" altLang="en-US" sz="2000" b="1">
                <a:solidFill>
                  <a:srgbClr val="CCFFFF"/>
                </a:solidFill>
                <a:latin typeface="Arial" panose="020B0604020202020204" pitchFamily="34" charset="0"/>
                <a:ea typeface="宋体" panose="02010600030101010101" pitchFamily="2" charset="-122"/>
              </a:rPr>
              <a:t>使用。</a:t>
            </a:r>
            <a:r>
              <a:rPr lang="zh-CN" altLang="zh-CN" sz="2000" b="1">
                <a:solidFill>
                  <a:srgbClr val="CCFFFF"/>
                </a:solidFill>
                <a:latin typeface="Arial" panose="020B0604020202020204" pitchFamily="34" charset="0"/>
                <a:ea typeface="宋体" panose="02010600030101010101" pitchFamily="2" charset="-122"/>
              </a:rPr>
              <a:t>下一个周期恰好是</a:t>
            </a:r>
            <a:r>
              <a:rPr lang="zh-CN" altLang="en-US" sz="2000" b="1">
                <a:solidFill>
                  <a:srgbClr val="CCFFFF"/>
                </a:solidFill>
                <a:latin typeface="Arial" panose="020B0604020202020204" pitchFamily="34" charset="0"/>
                <a:ea typeface="宋体" panose="02010600030101010101" pitchFamily="2" charset="-122"/>
              </a:rPr>
              <a:t>紧接转移指令的后一条指令的</a:t>
            </a:r>
            <a:r>
              <a:rPr lang="zh-CN" altLang="en-US" sz="2000" b="1">
                <a:solidFill>
                  <a:srgbClr val="FFFFCC"/>
                </a:solidFill>
                <a:latin typeface="Arial" panose="020B0604020202020204" pitchFamily="34" charset="0"/>
                <a:ea typeface="宋体" panose="02010600030101010101" pitchFamily="2" charset="-122"/>
              </a:rPr>
              <a:t>ID</a:t>
            </a:r>
            <a:r>
              <a:rPr lang="zh-CN" altLang="en-US" sz="2000" b="1">
                <a:solidFill>
                  <a:srgbClr val="CCFFFF"/>
                </a:solidFill>
                <a:latin typeface="Arial" panose="020B0604020202020204" pitchFamily="34" charset="0"/>
                <a:ea typeface="宋体" panose="02010600030101010101" pitchFamily="2" charset="-122"/>
              </a:rPr>
              <a:t>级</a:t>
            </a:r>
            <a:r>
              <a:rPr lang="en-US" altLang="zh-CN" sz="2000" b="1">
                <a:solidFill>
                  <a:srgbClr val="CCFFFF"/>
                </a:solidFill>
                <a:latin typeface="Arial" panose="020B0604020202020204" pitchFamily="34" charset="0"/>
                <a:ea typeface="宋体" panose="02010600030101010101" pitchFamily="2" charset="-122"/>
              </a:rPr>
              <a:t>ori</a:t>
            </a:r>
            <a:r>
              <a:rPr lang="zh-CN" altLang="en-US" sz="2000" b="1">
                <a:solidFill>
                  <a:srgbClr val="CCFFFF"/>
                </a:solidFill>
                <a:latin typeface="Arial" panose="020B0604020202020204" pitchFamily="34" charset="0"/>
                <a:ea typeface="宋体" panose="02010600030101010101" pitchFamily="2" charset="-122"/>
              </a:rPr>
              <a:t>指令，就</a:t>
            </a:r>
            <a:r>
              <a:rPr lang="zh-CN" altLang="zh-CN" sz="2000" b="1">
                <a:solidFill>
                  <a:srgbClr val="CCFFFF"/>
                </a:solidFill>
                <a:latin typeface="Arial" panose="020B0604020202020204" pitchFamily="34" charset="0"/>
                <a:ea typeface="宋体" panose="02010600030101010101" pitchFamily="2" charset="-122"/>
              </a:rPr>
              <a:t>可以</a:t>
            </a:r>
            <a:r>
              <a:rPr lang="zh-CN" altLang="en-US" sz="2000" b="1">
                <a:solidFill>
                  <a:srgbClr val="CCFFFF"/>
                </a:solidFill>
                <a:latin typeface="Arial" panose="020B0604020202020204" pitchFamily="34" charset="0"/>
                <a:ea typeface="宋体" panose="02010600030101010101" pitchFamily="2" charset="-122"/>
              </a:rPr>
              <a:t>利用</a:t>
            </a:r>
            <a:r>
              <a:rPr lang="zh-CN" altLang="en-US" sz="2000" b="1">
                <a:solidFill>
                  <a:srgbClr val="FFCC00"/>
                </a:solidFill>
                <a:latin typeface="Garamond" panose="02020404030301010803" pitchFamily="18" charset="0"/>
                <a:ea typeface="宋体" panose="02010600030101010101" pitchFamily="2" charset="-122"/>
              </a:rPr>
              <a:t>BTAKEN</a:t>
            </a:r>
            <a:r>
              <a:rPr lang="zh-CN" altLang="en-US" sz="2000" b="1">
                <a:solidFill>
                  <a:srgbClr val="CCFFFF"/>
                </a:solidFill>
                <a:latin typeface="Arial" panose="020B0604020202020204" pitchFamily="34" charset="0"/>
                <a:ea typeface="宋体" panose="02010600030101010101" pitchFamily="2" charset="-122"/>
              </a:rPr>
              <a:t>通过与门来清除前面提到的</a:t>
            </a:r>
            <a:r>
              <a:rPr lang="zh-CN" altLang="en-US" sz="2000" b="1">
                <a:solidFill>
                  <a:srgbClr val="FFCC00"/>
                </a:solidFill>
                <a:latin typeface="Arial" panose="020B0604020202020204" pitchFamily="34" charset="0"/>
                <a:ea typeface="宋体" panose="02010600030101010101" pitchFamily="2" charset="-122"/>
              </a:rPr>
              <a:t>3</a:t>
            </a:r>
            <a:r>
              <a:rPr lang="zh-CN" altLang="en-US" sz="2000" b="1">
                <a:solidFill>
                  <a:srgbClr val="CCFFFF"/>
                </a:solidFill>
                <a:latin typeface="Arial" panose="020B0604020202020204" pitchFamily="34" charset="0"/>
                <a:ea typeface="宋体" panose="02010600030101010101" pitchFamily="2" charset="-122"/>
              </a:rPr>
              <a:t>个写信号：</a:t>
            </a:r>
            <a:endParaRPr lang="en-US" altLang="zh-CN" sz="2000" b="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        即BTAKEN</a:t>
            </a:r>
            <a:r>
              <a:rPr lang="en-US" altLang="zh-CN" sz="2000" b="1">
                <a:solidFill>
                  <a:srgbClr val="CCFFFF"/>
                </a:solidFill>
                <a:latin typeface="Arial" panose="020B0604020202020204" pitchFamily="34" charset="0"/>
                <a:ea typeface="宋体" panose="02010600030101010101" pitchFamily="2" charset="-122"/>
              </a:rPr>
              <a:t>=1</a:t>
            </a:r>
            <a:r>
              <a:rPr lang="zh-CN" altLang="en-US" sz="2000" b="1">
                <a:solidFill>
                  <a:srgbClr val="CCFFFF"/>
                </a:solidFill>
                <a:latin typeface="Arial" panose="020B0604020202020204" pitchFamily="34" charset="0"/>
                <a:ea typeface="宋体" panose="02010600030101010101" pitchFamily="2" charset="-122"/>
              </a:rPr>
              <a:t>，封锁其后的写信号</a:t>
            </a:r>
            <a:r>
              <a:rPr lang="en-US" altLang="zh-CN" sz="2000" b="1">
                <a:solidFill>
                  <a:srgbClr val="CCFFFF"/>
                </a:solidFill>
                <a:latin typeface="Arial" panose="020B0604020202020204" pitchFamily="34" charset="0"/>
                <a:ea typeface="宋体" panose="02010600030101010101" pitchFamily="2" charset="-122"/>
              </a:rPr>
              <a:t>WZ=0</a:t>
            </a:r>
            <a:r>
              <a:rPr lang="zh-CN" altLang="en-US" sz="2000" b="1">
                <a:solidFill>
                  <a:srgbClr val="CCFFFF"/>
                </a:solidFill>
                <a:latin typeface="Arial" panose="020B0604020202020204" pitchFamily="34" charset="0"/>
                <a:ea typeface="宋体" panose="02010600030101010101" pitchFamily="2" charset="-122"/>
              </a:rPr>
              <a:t>，</a:t>
            </a:r>
            <a:r>
              <a:rPr lang="en-US" altLang="zh-CN" sz="2000" b="1">
                <a:solidFill>
                  <a:srgbClr val="CCFFFF"/>
                </a:solidFill>
                <a:latin typeface="Arial" panose="020B0604020202020204" pitchFamily="34" charset="0"/>
                <a:ea typeface="宋体" panose="02010600030101010101" pitchFamily="2" charset="-122"/>
              </a:rPr>
              <a:t>WMEM=0</a:t>
            </a:r>
            <a:r>
              <a:rPr lang="zh-CN" altLang="en-US" sz="2000" b="1">
                <a:solidFill>
                  <a:srgbClr val="CCFFFF"/>
                </a:solidFill>
                <a:latin typeface="Arial" panose="020B0604020202020204" pitchFamily="34" charset="0"/>
                <a:ea typeface="宋体" panose="02010600030101010101" pitchFamily="2" charset="-122"/>
              </a:rPr>
              <a:t>，</a:t>
            </a:r>
            <a:r>
              <a:rPr lang="en-US" altLang="zh-CN" sz="2000" b="1">
                <a:solidFill>
                  <a:srgbClr val="CCFFFF"/>
                </a:solidFill>
                <a:latin typeface="Arial" panose="020B0604020202020204" pitchFamily="34" charset="0"/>
                <a:ea typeface="宋体" panose="02010600030101010101" pitchFamily="2" charset="-122"/>
              </a:rPr>
              <a:t>WREG=0</a:t>
            </a:r>
            <a:r>
              <a:rPr lang="zh-CN" altLang="en-US" sz="2000" b="1">
                <a:solidFill>
                  <a:srgbClr val="CCFFFF"/>
                </a:solidFill>
                <a:latin typeface="Arial" panose="020B0604020202020204" pitchFamily="34" charset="0"/>
                <a:ea typeface="宋体" panose="02010600030101010101" pitchFamily="2" charset="-122"/>
              </a:rPr>
              <a:t>。</a:t>
            </a:r>
            <a:endParaRPr lang="en-US" altLang="zh-CN" sz="2400" b="1">
              <a:solidFill>
                <a:srgbClr val="CCFFFF"/>
              </a:solidFill>
              <a:latin typeface="Arial" panose="020B0604020202020204" pitchFamily="34" charset="0"/>
              <a:ea typeface="宋体" panose="02010600030101010101" pitchFamily="2" charset="-122"/>
            </a:endParaRPr>
          </a:p>
        </p:txBody>
      </p:sp>
      <p:sp>
        <p:nvSpPr>
          <p:cNvPr id="121858" name="灯片编号占位符 2">
            <a:extLst>
              <a:ext uri="{FF2B5EF4-FFF2-40B4-BE49-F238E27FC236}">
                <a16:creationId xmlns:a16="http://schemas.microsoft.com/office/drawing/2014/main" id="{C5A6019F-FFD7-4810-964F-FD7DE1116F20}"/>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30904A3F-D755-4FA8-B884-CB169866AB5A}" type="slidenum">
              <a:rPr lang="en-US" altLang="zh-CN">
                <a:solidFill>
                  <a:srgbClr val="FFFFFF"/>
                </a:solidFill>
                <a:ea typeface="宋体" panose="02010600030101010101" pitchFamily="2" charset="-122"/>
              </a:rPr>
              <a:pPr fontAlgn="base">
                <a:spcBef>
                  <a:spcPct val="0"/>
                </a:spcBef>
                <a:spcAft>
                  <a:spcPct val="0"/>
                </a:spcAft>
              </a:pPr>
              <a:t>450</a:t>
            </a:fld>
            <a:endParaRPr lang="en-US" altLang="zh-CN">
              <a:solidFill>
                <a:srgbClr val="FFFFFF"/>
              </a:solidFill>
              <a:ea typeface="宋体" panose="02010600030101010101" pitchFamily="2" charset="-122"/>
            </a:endParaRPr>
          </a:p>
        </p:txBody>
      </p:sp>
      <p:grpSp>
        <p:nvGrpSpPr>
          <p:cNvPr id="121859" name="Group 7">
            <a:extLst>
              <a:ext uri="{FF2B5EF4-FFF2-40B4-BE49-F238E27FC236}">
                <a16:creationId xmlns:a16="http://schemas.microsoft.com/office/drawing/2014/main" id="{CAC1FD42-BB93-4812-9A42-D1EA3B64FCD5}"/>
              </a:ext>
            </a:extLst>
          </p:cNvPr>
          <p:cNvGrpSpPr>
            <a:grpSpLocks/>
          </p:cNvGrpSpPr>
          <p:nvPr/>
        </p:nvGrpSpPr>
        <p:grpSpPr bwMode="auto">
          <a:xfrm>
            <a:off x="1752600" y="3719514"/>
            <a:ext cx="8763000" cy="3095625"/>
            <a:chOff x="144" y="391"/>
            <a:chExt cx="5520" cy="1950"/>
          </a:xfrm>
        </p:grpSpPr>
        <p:pic>
          <p:nvPicPr>
            <p:cNvPr id="121860" name="Picture 2" descr="48">
              <a:extLst>
                <a:ext uri="{FF2B5EF4-FFF2-40B4-BE49-F238E27FC236}">
                  <a16:creationId xmlns:a16="http://schemas.microsoft.com/office/drawing/2014/main" id="{923DE4EA-D45B-4C11-BE18-79914E063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 y="391"/>
              <a:ext cx="5520" cy="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1" name="Text Box 6">
              <a:extLst>
                <a:ext uri="{FF2B5EF4-FFF2-40B4-BE49-F238E27FC236}">
                  <a16:creationId xmlns:a16="http://schemas.microsoft.com/office/drawing/2014/main" id="{DF779EAD-BB6A-4AB5-A3F9-D758326FF969}"/>
                </a:ext>
              </a:extLst>
            </p:cNvPr>
            <p:cNvSpPr txBox="1">
              <a:spLocks noChangeArrowheads="1"/>
            </p:cNvSpPr>
            <p:nvPr/>
          </p:nvSpPr>
          <p:spPr bwMode="auto">
            <a:xfrm>
              <a:off x="1200" y="1152"/>
              <a:ext cx="960" cy="19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1400" b="1">
                  <a:solidFill>
                    <a:srgbClr val="000514"/>
                  </a:solidFill>
                  <a:latin typeface="Garamond" panose="02020404030301010803" pitchFamily="18" charset="0"/>
                  <a:ea typeface="宋体" panose="02010600030101010101" pitchFamily="2" charset="-122"/>
                </a:rPr>
                <a:t>转移没有发生</a:t>
              </a:r>
            </a:p>
          </p:txBody>
        </p:sp>
      </p:grpSp>
      <p:sp>
        <p:nvSpPr>
          <p:cNvPr id="121862" name="TextBox 16">
            <a:extLst>
              <a:ext uri="{FF2B5EF4-FFF2-40B4-BE49-F238E27FC236}">
                <a16:creationId xmlns:a16="http://schemas.microsoft.com/office/drawing/2014/main" id="{6FD24B3E-91DA-4863-BF98-21C57A593DD2}"/>
              </a:ext>
            </a:extLst>
          </p:cNvPr>
          <p:cNvSpPr txBox="1">
            <a:spLocks noChangeArrowheads="1"/>
          </p:cNvSpPr>
          <p:nvPr/>
        </p:nvSpPr>
        <p:spPr bwMode="auto">
          <a:xfrm>
            <a:off x="5486400" y="4241801"/>
            <a:ext cx="11430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BTAKEN</a:t>
            </a:r>
            <a:endParaRPr lang="zh-CN" altLang="en-US" b="1">
              <a:solidFill>
                <a:srgbClr val="FF0000"/>
              </a:solidFill>
              <a:latin typeface="Garamond" panose="02020404030301010803" pitchFamily="18" charset="0"/>
              <a:ea typeface="宋体" panose="02010600030101010101" pitchFamily="2" charset="-122"/>
            </a:endParaRPr>
          </a:p>
          <a:p>
            <a:pPr fontAlgn="base">
              <a:spcBef>
                <a:spcPct val="0"/>
              </a:spcBef>
              <a:spcAft>
                <a:spcPct val="0"/>
              </a:spcAft>
            </a:pPr>
            <a:r>
              <a:rPr lang="zh-CN" altLang="en-US" sz="1600" b="1">
                <a:solidFill>
                  <a:srgbClr val="FF0000"/>
                </a:solidFill>
                <a:latin typeface="Garamond" panose="02020404030301010803" pitchFamily="18" charset="0"/>
                <a:ea typeface="宋体" panose="02010600030101010101" pitchFamily="2" charset="-122"/>
              </a:rPr>
              <a:t>打入流水线寄存器</a:t>
            </a:r>
          </a:p>
        </p:txBody>
      </p:sp>
      <p:cxnSp>
        <p:nvCxnSpPr>
          <p:cNvPr id="16" name="直接箭头连接符 15">
            <a:extLst>
              <a:ext uri="{FF2B5EF4-FFF2-40B4-BE49-F238E27FC236}">
                <a16:creationId xmlns:a16="http://schemas.microsoft.com/office/drawing/2014/main" id="{3BF7C396-BA61-403A-BA85-FDBAA2808053}"/>
              </a:ext>
            </a:extLst>
          </p:cNvPr>
          <p:cNvCxnSpPr/>
          <p:nvPr/>
        </p:nvCxnSpPr>
        <p:spPr>
          <a:xfrm>
            <a:off x="3276600" y="4241800"/>
            <a:ext cx="2133600" cy="228600"/>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497DF89-AEF8-402F-AC12-C6C0C7E71CB3}"/>
              </a:ext>
            </a:extLst>
          </p:cNvPr>
          <p:cNvCxnSpPr/>
          <p:nvPr/>
        </p:nvCxnSpPr>
        <p:spPr>
          <a:xfrm rot="5400000">
            <a:off x="2705101" y="4356101"/>
            <a:ext cx="1143000" cy="31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21865" name="Picture 20" descr="28">
            <a:extLst>
              <a:ext uri="{FF2B5EF4-FFF2-40B4-BE49-F238E27FC236}">
                <a16:creationId xmlns:a16="http://schemas.microsoft.com/office/drawing/2014/main" id="{21A5F7EF-60C8-4E92-B38A-C54F898EC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009" t="93907" r="53983" b="-4681"/>
          <a:stretch>
            <a:fillRect/>
          </a:stretch>
        </p:blipFill>
        <p:spPr bwMode="auto">
          <a:xfrm>
            <a:off x="8621713" y="6362700"/>
            <a:ext cx="198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6" name="图片 1">
            <a:extLst>
              <a:ext uri="{FF2B5EF4-FFF2-40B4-BE49-F238E27FC236}">
                <a16:creationId xmlns:a16="http://schemas.microsoft.com/office/drawing/2014/main" id="{91102EC8-6545-4037-B960-8F438B747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5450" y="69850"/>
            <a:ext cx="416718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81" name="Text Box 3">
            <a:extLst>
              <a:ext uri="{FF2B5EF4-FFF2-40B4-BE49-F238E27FC236}">
                <a16:creationId xmlns:a16="http://schemas.microsoft.com/office/drawing/2014/main" id="{6EE79061-91CF-412C-AD39-BFB5AD7E7D4D}"/>
              </a:ext>
            </a:extLst>
          </p:cNvPr>
          <p:cNvSpPr txBox="1">
            <a:spLocks noChangeArrowheads="1"/>
          </p:cNvSpPr>
          <p:nvPr/>
        </p:nvSpPr>
        <p:spPr bwMode="auto">
          <a:xfrm>
            <a:off x="3600450" y="73026"/>
            <a:ext cx="5272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图</a:t>
            </a:r>
            <a:r>
              <a:rPr lang="en-US" altLang="zh-CN" sz="2000" b="1">
                <a:solidFill>
                  <a:srgbClr val="CCFFFF"/>
                </a:solidFill>
                <a:latin typeface="Arial" panose="020B0604020202020204" pitchFamily="34" charset="0"/>
                <a:ea typeface="宋体" panose="02010600030101010101" pitchFamily="2" charset="-122"/>
              </a:rPr>
              <a:t>1</a:t>
            </a:r>
            <a:r>
              <a:rPr lang="zh-CN" altLang="en-US" sz="2000" b="1">
                <a:solidFill>
                  <a:srgbClr val="CCFFFF"/>
                </a:solidFill>
                <a:latin typeface="Arial" panose="020B0604020202020204" pitchFamily="34" charset="0"/>
                <a:ea typeface="宋体" panose="02010600030101010101" pitchFamily="2" charset="-122"/>
              </a:rPr>
              <a:t>．</a:t>
            </a:r>
            <a:r>
              <a:rPr lang="en-US" altLang="zh-CN" sz="2000" b="1">
                <a:solidFill>
                  <a:srgbClr val="CCFFFF"/>
                </a:solidFill>
                <a:latin typeface="Arial" panose="020B0604020202020204" pitchFamily="34" charset="0"/>
                <a:ea typeface="宋体" panose="02010600030101010101" pitchFamily="2" charset="-122"/>
              </a:rPr>
              <a:t>43  </a:t>
            </a:r>
            <a:r>
              <a:rPr lang="zh-CN" altLang="en-US" sz="2000" b="1">
                <a:solidFill>
                  <a:srgbClr val="CCFFFF"/>
                </a:solidFill>
                <a:latin typeface="Arial" panose="020B0604020202020204" pitchFamily="34" charset="0"/>
                <a:ea typeface="宋体" panose="02010600030101010101" pitchFamily="2" charset="-122"/>
              </a:rPr>
              <a:t>判断</a:t>
            </a:r>
            <a:r>
              <a:rPr lang="en-US" altLang="zh-CN" sz="2000" b="1">
                <a:solidFill>
                  <a:srgbClr val="CCFFFF"/>
                </a:solidFill>
                <a:latin typeface="Arial" panose="020B0604020202020204" pitchFamily="34" charset="0"/>
                <a:ea typeface="宋体" panose="02010600030101010101" pitchFamily="2" charset="-122"/>
              </a:rPr>
              <a:t>Z</a:t>
            </a:r>
            <a:r>
              <a:rPr lang="zh-CN" altLang="en-US" sz="2000" b="1">
                <a:solidFill>
                  <a:srgbClr val="CCFFFF"/>
                </a:solidFill>
                <a:latin typeface="Arial" panose="020B0604020202020204" pitchFamily="34" charset="0"/>
                <a:ea typeface="宋体" panose="02010600030101010101" pitchFamily="2" charset="-122"/>
              </a:rPr>
              <a:t>标志相关并暂停流水线</a:t>
            </a:r>
          </a:p>
        </p:txBody>
      </p:sp>
      <p:grpSp>
        <p:nvGrpSpPr>
          <p:cNvPr id="122882" name="Group 6">
            <a:extLst>
              <a:ext uri="{FF2B5EF4-FFF2-40B4-BE49-F238E27FC236}">
                <a16:creationId xmlns:a16="http://schemas.microsoft.com/office/drawing/2014/main" id="{5F8A7913-1244-42EE-B6C8-EF314BF9C5EA}"/>
              </a:ext>
            </a:extLst>
          </p:cNvPr>
          <p:cNvGrpSpPr>
            <a:grpSpLocks/>
          </p:cNvGrpSpPr>
          <p:nvPr/>
        </p:nvGrpSpPr>
        <p:grpSpPr bwMode="auto">
          <a:xfrm>
            <a:off x="1828800" y="469901"/>
            <a:ext cx="8763000" cy="5419725"/>
            <a:chOff x="144" y="618"/>
            <a:chExt cx="5520" cy="3558"/>
          </a:xfrm>
        </p:grpSpPr>
        <p:pic>
          <p:nvPicPr>
            <p:cNvPr id="122883" name="Picture 2" descr="47">
              <a:extLst>
                <a:ext uri="{FF2B5EF4-FFF2-40B4-BE49-F238E27FC236}">
                  <a16:creationId xmlns:a16="http://schemas.microsoft.com/office/drawing/2014/main" id="{6FD16ADD-5DF6-43E8-AF8B-9FBDAFE6E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 y="618"/>
              <a:ext cx="5520"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4" name="Oval 4">
              <a:extLst>
                <a:ext uri="{FF2B5EF4-FFF2-40B4-BE49-F238E27FC236}">
                  <a16:creationId xmlns:a16="http://schemas.microsoft.com/office/drawing/2014/main" id="{B9C10318-8B3F-49B3-85B0-785FB7D34FEB}"/>
                </a:ext>
              </a:extLst>
            </p:cNvPr>
            <p:cNvSpPr>
              <a:spLocks noChangeArrowheads="1"/>
            </p:cNvSpPr>
            <p:nvPr/>
          </p:nvSpPr>
          <p:spPr bwMode="auto">
            <a:xfrm>
              <a:off x="2448" y="912"/>
              <a:ext cx="624" cy="24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22885" name="Oval 5">
              <a:extLst>
                <a:ext uri="{FF2B5EF4-FFF2-40B4-BE49-F238E27FC236}">
                  <a16:creationId xmlns:a16="http://schemas.microsoft.com/office/drawing/2014/main" id="{9C9DB8A0-A787-40E4-B58C-47E8F03485E0}"/>
                </a:ext>
              </a:extLst>
            </p:cNvPr>
            <p:cNvSpPr>
              <a:spLocks noChangeArrowheads="1"/>
            </p:cNvSpPr>
            <p:nvPr/>
          </p:nvSpPr>
          <p:spPr bwMode="auto">
            <a:xfrm>
              <a:off x="3024" y="3456"/>
              <a:ext cx="768" cy="24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grpSp>
      <p:sp>
        <p:nvSpPr>
          <p:cNvPr id="122886" name="Oval 7">
            <a:extLst>
              <a:ext uri="{FF2B5EF4-FFF2-40B4-BE49-F238E27FC236}">
                <a16:creationId xmlns:a16="http://schemas.microsoft.com/office/drawing/2014/main" id="{3079D7BB-5D59-4335-9614-35534DCDDF37}"/>
              </a:ext>
            </a:extLst>
          </p:cNvPr>
          <p:cNvSpPr>
            <a:spLocks noChangeArrowheads="1"/>
          </p:cNvSpPr>
          <p:nvPr/>
        </p:nvSpPr>
        <p:spPr bwMode="auto">
          <a:xfrm>
            <a:off x="1973263" y="1031875"/>
            <a:ext cx="304800" cy="6858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22887" name="Oval 8">
            <a:extLst>
              <a:ext uri="{FF2B5EF4-FFF2-40B4-BE49-F238E27FC236}">
                <a16:creationId xmlns:a16="http://schemas.microsoft.com/office/drawing/2014/main" id="{8E7105E3-297B-42F0-83EB-5EC9178E6D13}"/>
              </a:ext>
            </a:extLst>
          </p:cNvPr>
          <p:cNvSpPr>
            <a:spLocks noChangeArrowheads="1"/>
          </p:cNvSpPr>
          <p:nvPr/>
        </p:nvSpPr>
        <p:spPr bwMode="auto">
          <a:xfrm>
            <a:off x="3603625" y="1041400"/>
            <a:ext cx="304800" cy="6858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22888" name="TextBox 12">
            <a:extLst>
              <a:ext uri="{FF2B5EF4-FFF2-40B4-BE49-F238E27FC236}">
                <a16:creationId xmlns:a16="http://schemas.microsoft.com/office/drawing/2014/main" id="{5CDBA782-41FA-491B-B53D-5540379188D0}"/>
              </a:ext>
            </a:extLst>
          </p:cNvPr>
          <p:cNvSpPr txBox="1">
            <a:spLocks noChangeArrowheads="1"/>
          </p:cNvSpPr>
          <p:nvPr/>
        </p:nvSpPr>
        <p:spPr bwMode="auto">
          <a:xfrm>
            <a:off x="6494463" y="914400"/>
            <a:ext cx="685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=0</a:t>
            </a:r>
            <a:endParaRPr lang="zh-CN" altLang="en-US" b="1">
              <a:solidFill>
                <a:srgbClr val="FF0000"/>
              </a:solidFill>
              <a:latin typeface="Garamond" panose="02020404030301010803" pitchFamily="18" charset="0"/>
              <a:ea typeface="宋体" panose="02010600030101010101" pitchFamily="2" charset="-122"/>
            </a:endParaRPr>
          </a:p>
        </p:txBody>
      </p:sp>
      <p:sp>
        <p:nvSpPr>
          <p:cNvPr id="122889" name="TextBox 13">
            <a:extLst>
              <a:ext uri="{FF2B5EF4-FFF2-40B4-BE49-F238E27FC236}">
                <a16:creationId xmlns:a16="http://schemas.microsoft.com/office/drawing/2014/main" id="{2B45B54A-5C3A-4F6F-B6A4-E53BBE9E2DA8}"/>
              </a:ext>
            </a:extLst>
          </p:cNvPr>
          <p:cNvSpPr txBox="1">
            <a:spLocks noChangeArrowheads="1"/>
          </p:cNvSpPr>
          <p:nvPr/>
        </p:nvSpPr>
        <p:spPr bwMode="auto">
          <a:xfrm>
            <a:off x="7532688" y="4770439"/>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=0</a:t>
            </a:r>
            <a:endParaRPr lang="zh-CN" altLang="en-US" b="1">
              <a:solidFill>
                <a:srgbClr val="FF0000"/>
              </a:solidFill>
              <a:latin typeface="Garamond" panose="02020404030301010803" pitchFamily="18" charset="0"/>
              <a:ea typeface="宋体" panose="02010600030101010101" pitchFamily="2" charset="-122"/>
            </a:endParaRPr>
          </a:p>
        </p:txBody>
      </p:sp>
      <p:sp>
        <p:nvSpPr>
          <p:cNvPr id="122890" name="TextBox 4">
            <a:extLst>
              <a:ext uri="{FF2B5EF4-FFF2-40B4-BE49-F238E27FC236}">
                <a16:creationId xmlns:a16="http://schemas.microsoft.com/office/drawing/2014/main" id="{58ACB131-A728-4B54-A221-DF0EC1C3BC10}"/>
              </a:ext>
            </a:extLst>
          </p:cNvPr>
          <p:cNvSpPr txBox="1">
            <a:spLocks noChangeArrowheads="1"/>
          </p:cNvSpPr>
          <p:nvPr/>
        </p:nvSpPr>
        <p:spPr bwMode="auto">
          <a:xfrm>
            <a:off x="3524549" y="719139"/>
            <a:ext cx="46166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1=</a:t>
            </a:r>
            <a:endParaRPr lang="zh-CN" altLang="en-US" b="1">
              <a:solidFill>
                <a:srgbClr val="FF0000"/>
              </a:solidFill>
              <a:latin typeface="Garamond" panose="02020404030301010803" pitchFamily="18" charset="0"/>
              <a:ea typeface="宋体" panose="02010600030101010101" pitchFamily="2" charset="-122"/>
            </a:endParaRPr>
          </a:p>
        </p:txBody>
      </p:sp>
      <p:sp>
        <p:nvSpPr>
          <p:cNvPr id="122891" name="TextBox 7">
            <a:extLst>
              <a:ext uri="{FF2B5EF4-FFF2-40B4-BE49-F238E27FC236}">
                <a16:creationId xmlns:a16="http://schemas.microsoft.com/office/drawing/2014/main" id="{EB08FE67-DAE2-4875-8072-0371E1BB8EC7}"/>
              </a:ext>
            </a:extLst>
          </p:cNvPr>
          <p:cNvSpPr txBox="1">
            <a:spLocks noChangeArrowheads="1"/>
          </p:cNvSpPr>
          <p:nvPr/>
        </p:nvSpPr>
        <p:spPr bwMode="auto">
          <a:xfrm>
            <a:off x="1973561" y="633413"/>
            <a:ext cx="46166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1=</a:t>
            </a:r>
            <a:endParaRPr lang="zh-CN" altLang="en-US" b="1">
              <a:solidFill>
                <a:srgbClr val="FF0000"/>
              </a:solidFill>
              <a:latin typeface="Garamond" panose="02020404030301010803" pitchFamily="18" charset="0"/>
              <a:ea typeface="宋体" panose="02010600030101010101" pitchFamily="2" charset="-122"/>
            </a:endParaRPr>
          </a:p>
        </p:txBody>
      </p:sp>
      <p:pic>
        <p:nvPicPr>
          <p:cNvPr id="122892" name="Picture 20" descr="28">
            <a:extLst>
              <a:ext uri="{FF2B5EF4-FFF2-40B4-BE49-F238E27FC236}">
                <a16:creationId xmlns:a16="http://schemas.microsoft.com/office/drawing/2014/main" id="{178882DE-9D86-4F98-B8AD-4D32A11CA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009" t="93907" r="53983" b="-4681"/>
          <a:stretch>
            <a:fillRect/>
          </a:stretch>
        </p:blipFill>
        <p:spPr bwMode="auto">
          <a:xfrm>
            <a:off x="6340475" y="5754688"/>
            <a:ext cx="198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93" name="Picture 20" descr="28">
            <a:extLst>
              <a:ext uri="{FF2B5EF4-FFF2-40B4-BE49-F238E27FC236}">
                <a16:creationId xmlns:a16="http://schemas.microsoft.com/office/drawing/2014/main" id="{68158A55-FAA4-4347-96B2-F0B16074A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009" t="93907" r="53983" b="-4681"/>
          <a:stretch>
            <a:fillRect/>
          </a:stretch>
        </p:blipFill>
        <p:spPr bwMode="auto">
          <a:xfrm>
            <a:off x="7816850" y="5754688"/>
            <a:ext cx="198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椭圆 22">
            <a:extLst>
              <a:ext uri="{FF2B5EF4-FFF2-40B4-BE49-F238E27FC236}">
                <a16:creationId xmlns:a16="http://schemas.microsoft.com/office/drawing/2014/main" id="{15DD82F7-EC73-4CED-8CCD-7159DE53FBD1}"/>
              </a:ext>
            </a:extLst>
          </p:cNvPr>
          <p:cNvSpPr/>
          <p:nvPr/>
        </p:nvSpPr>
        <p:spPr>
          <a:xfrm>
            <a:off x="7899401" y="2497139"/>
            <a:ext cx="314325" cy="242887"/>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
        <p:nvSpPr>
          <p:cNvPr id="122895" name="TextBox 13">
            <a:extLst>
              <a:ext uri="{FF2B5EF4-FFF2-40B4-BE49-F238E27FC236}">
                <a16:creationId xmlns:a16="http://schemas.microsoft.com/office/drawing/2014/main" id="{34B3E1B0-292D-4D1A-A619-E1335E47B7D7}"/>
              </a:ext>
            </a:extLst>
          </p:cNvPr>
          <p:cNvSpPr txBox="1">
            <a:spLocks noChangeArrowheads="1"/>
          </p:cNvSpPr>
          <p:nvPr/>
        </p:nvSpPr>
        <p:spPr bwMode="auto">
          <a:xfrm>
            <a:off x="3184525" y="6523039"/>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=1</a:t>
            </a:r>
            <a:endParaRPr lang="zh-CN" altLang="en-US" b="1">
              <a:solidFill>
                <a:srgbClr val="FF0000"/>
              </a:solidFill>
              <a:latin typeface="Garamond" panose="02020404030301010803" pitchFamily="18" charset="0"/>
              <a:ea typeface="宋体" panose="02010600030101010101" pitchFamily="2" charset="-122"/>
            </a:endParaRPr>
          </a:p>
        </p:txBody>
      </p:sp>
      <p:sp>
        <p:nvSpPr>
          <p:cNvPr id="122896" name="文本框 1">
            <a:extLst>
              <a:ext uri="{FF2B5EF4-FFF2-40B4-BE49-F238E27FC236}">
                <a16:creationId xmlns:a16="http://schemas.microsoft.com/office/drawing/2014/main" id="{7783AFA7-E931-46A1-8FE3-E354B278832A}"/>
              </a:ext>
            </a:extLst>
          </p:cNvPr>
          <p:cNvSpPr txBox="1">
            <a:spLocks noChangeArrowheads="1"/>
          </p:cNvSpPr>
          <p:nvPr/>
        </p:nvSpPr>
        <p:spPr bwMode="auto">
          <a:xfrm>
            <a:off x="3876676" y="5435600"/>
            <a:ext cx="1971675" cy="3365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600" b="1">
                <a:solidFill>
                  <a:srgbClr val="000514"/>
                </a:solidFill>
                <a:latin typeface="Garamond" panose="02020404030301010803" pitchFamily="18" charset="0"/>
                <a:ea typeface="宋体" panose="02010600030101010101" pitchFamily="2" charset="-122"/>
              </a:rPr>
              <a:t>ori  r3, r2, 15</a:t>
            </a:r>
          </a:p>
        </p:txBody>
      </p:sp>
      <p:sp>
        <p:nvSpPr>
          <p:cNvPr id="122897" name="文本框 2">
            <a:extLst>
              <a:ext uri="{FF2B5EF4-FFF2-40B4-BE49-F238E27FC236}">
                <a16:creationId xmlns:a16="http://schemas.microsoft.com/office/drawing/2014/main" id="{21FF2046-AD14-48F4-AE50-AE111FC5356A}"/>
              </a:ext>
            </a:extLst>
          </p:cNvPr>
          <p:cNvSpPr txBox="1">
            <a:spLocks noChangeArrowheads="1"/>
          </p:cNvSpPr>
          <p:nvPr/>
        </p:nvSpPr>
        <p:spPr bwMode="auto">
          <a:xfrm>
            <a:off x="2125663" y="5716588"/>
            <a:ext cx="1827212" cy="58261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1600" b="1">
                <a:solidFill>
                  <a:srgbClr val="000514"/>
                </a:solidFill>
                <a:latin typeface="Garamond" panose="02020404030301010803" pitchFamily="18" charset="0"/>
                <a:ea typeface="宋体" panose="02010600030101010101" pitchFamily="2" charset="-122"/>
              </a:rPr>
              <a:t>loop: add  r5, r2, r3</a:t>
            </a:r>
          </a:p>
          <a:p>
            <a:pPr fontAlgn="base">
              <a:spcBef>
                <a:spcPct val="0"/>
              </a:spcBef>
              <a:spcAft>
                <a:spcPct val="0"/>
              </a:spcAft>
            </a:pPr>
            <a:r>
              <a:rPr lang="zh-CN" altLang="en-US" sz="1600" b="1">
                <a:solidFill>
                  <a:srgbClr val="000514"/>
                </a:solidFill>
                <a:latin typeface="Garamond" panose="02020404030301010803" pitchFamily="18" charset="0"/>
                <a:ea typeface="宋体" panose="02010600030101010101" pitchFamily="2" charset="-122"/>
              </a:rPr>
              <a:t>或：</a:t>
            </a:r>
            <a:r>
              <a:rPr lang="en-US" altLang="zh-CN" sz="1600" b="1">
                <a:solidFill>
                  <a:srgbClr val="000514"/>
                </a:solidFill>
                <a:latin typeface="Garamond" panose="02020404030301010803" pitchFamily="18" charset="0"/>
                <a:ea typeface="宋体" panose="02010600030101010101" pitchFamily="2" charset="-122"/>
              </a:rPr>
              <a:t>ori r3, r2, r5</a:t>
            </a:r>
          </a:p>
        </p:txBody>
      </p:sp>
      <p:sp>
        <p:nvSpPr>
          <p:cNvPr id="122898" name="文本框 3">
            <a:extLst>
              <a:ext uri="{FF2B5EF4-FFF2-40B4-BE49-F238E27FC236}">
                <a16:creationId xmlns:a16="http://schemas.microsoft.com/office/drawing/2014/main" id="{B4D689C4-52E8-4529-B7C0-4690F112071C}"/>
              </a:ext>
            </a:extLst>
          </p:cNvPr>
          <p:cNvSpPr txBox="1">
            <a:spLocks noChangeArrowheads="1"/>
          </p:cNvSpPr>
          <p:nvPr/>
        </p:nvSpPr>
        <p:spPr bwMode="auto">
          <a:xfrm>
            <a:off x="4943475" y="4505326"/>
            <a:ext cx="7318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800" b="1">
                <a:solidFill>
                  <a:srgbClr val="FF0000"/>
                </a:solidFill>
                <a:latin typeface="Garamond" panose="02020404030301010803" pitchFamily="18" charset="0"/>
                <a:ea typeface="宋体" panose="02010600030101010101" pitchFamily="2" charset="-122"/>
              </a:rPr>
              <a:t>WZ=0</a:t>
            </a:r>
          </a:p>
          <a:p>
            <a:pPr fontAlgn="base">
              <a:spcBef>
                <a:spcPct val="0"/>
              </a:spcBef>
              <a:spcAft>
                <a:spcPct val="0"/>
              </a:spcAft>
            </a:pPr>
            <a:r>
              <a:rPr lang="en-US" altLang="zh-CN" sz="800" b="1">
                <a:solidFill>
                  <a:srgbClr val="FF0000"/>
                </a:solidFill>
                <a:latin typeface="Garamond" panose="02020404030301010803" pitchFamily="18" charset="0"/>
                <a:ea typeface="宋体" panose="02010600030101010101" pitchFamily="2" charset="-122"/>
              </a:rPr>
              <a:t>WMEN=0</a:t>
            </a:r>
          </a:p>
          <a:p>
            <a:pPr fontAlgn="base">
              <a:spcBef>
                <a:spcPct val="0"/>
              </a:spcBef>
              <a:spcAft>
                <a:spcPct val="0"/>
              </a:spcAft>
            </a:pPr>
            <a:r>
              <a:rPr lang="en-US" altLang="zh-CN" sz="800" b="1">
                <a:solidFill>
                  <a:srgbClr val="FF0000"/>
                </a:solidFill>
                <a:latin typeface="Garamond" panose="02020404030301010803" pitchFamily="18" charset="0"/>
                <a:ea typeface="宋体" panose="02010600030101010101" pitchFamily="2" charset="-122"/>
              </a:rPr>
              <a:t>WEG=0</a:t>
            </a:r>
          </a:p>
        </p:txBody>
      </p:sp>
      <p:sp>
        <p:nvSpPr>
          <p:cNvPr id="122899" name="Oval 5">
            <a:extLst>
              <a:ext uri="{FF2B5EF4-FFF2-40B4-BE49-F238E27FC236}">
                <a16:creationId xmlns:a16="http://schemas.microsoft.com/office/drawing/2014/main" id="{86DCB760-8DE1-4AE9-B42A-56EAE2FBA272}"/>
              </a:ext>
            </a:extLst>
          </p:cNvPr>
          <p:cNvSpPr>
            <a:spLocks noChangeArrowheads="1"/>
          </p:cNvSpPr>
          <p:nvPr/>
        </p:nvSpPr>
        <p:spPr bwMode="auto">
          <a:xfrm>
            <a:off x="4737101" y="4440239"/>
            <a:ext cx="1063625" cy="465137"/>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22900" name="文本框 6">
            <a:extLst>
              <a:ext uri="{FF2B5EF4-FFF2-40B4-BE49-F238E27FC236}">
                <a16:creationId xmlns:a16="http://schemas.microsoft.com/office/drawing/2014/main" id="{AE7DD8BE-619C-4ABD-9C64-B26FE8110F1B}"/>
              </a:ext>
            </a:extLst>
          </p:cNvPr>
          <p:cNvSpPr txBox="1">
            <a:spLocks noChangeArrowheads="1"/>
          </p:cNvSpPr>
          <p:nvPr/>
        </p:nvSpPr>
        <p:spPr bwMode="auto">
          <a:xfrm>
            <a:off x="5829301" y="4851400"/>
            <a:ext cx="6016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800" b="1">
                <a:solidFill>
                  <a:srgbClr val="FF0000"/>
                </a:solidFill>
                <a:latin typeface="Garamond" panose="02020404030301010803" pitchFamily="18" charset="0"/>
                <a:ea typeface="宋体" panose="02010600030101010101" pitchFamily="2" charset="-122"/>
              </a:rPr>
              <a:t>branch=1</a:t>
            </a:r>
          </a:p>
        </p:txBody>
      </p:sp>
      <p:cxnSp>
        <p:nvCxnSpPr>
          <p:cNvPr id="8" name="直接连接符 7">
            <a:extLst>
              <a:ext uri="{FF2B5EF4-FFF2-40B4-BE49-F238E27FC236}">
                <a16:creationId xmlns:a16="http://schemas.microsoft.com/office/drawing/2014/main" id="{3C90532F-4B9B-4457-BF15-DF398FE77BD1}"/>
              </a:ext>
            </a:extLst>
          </p:cNvPr>
          <p:cNvCxnSpPr/>
          <p:nvPr/>
        </p:nvCxnSpPr>
        <p:spPr>
          <a:xfrm>
            <a:off x="5907088" y="4983164"/>
            <a:ext cx="36512" cy="1984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0B6989C-C90D-469A-83F1-BDA09E590668}"/>
              </a:ext>
            </a:extLst>
          </p:cNvPr>
          <p:cNvCxnSpPr/>
          <p:nvPr/>
        </p:nvCxnSpPr>
        <p:spPr>
          <a:xfrm flipH="1" flipV="1">
            <a:off x="4038600" y="5181601"/>
            <a:ext cx="1885950" cy="222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8165982-78BD-4FFE-9D45-05C8B1740AB0}"/>
              </a:ext>
            </a:extLst>
          </p:cNvPr>
          <p:cNvCxnSpPr/>
          <p:nvPr/>
        </p:nvCxnSpPr>
        <p:spPr>
          <a:xfrm flipV="1">
            <a:off x="4067176" y="4953001"/>
            <a:ext cx="47625" cy="2270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E3B1DA5-E2E0-4886-AC09-EFC27901E233}"/>
              </a:ext>
            </a:extLst>
          </p:cNvPr>
          <p:cNvCxnSpPr/>
          <p:nvPr/>
        </p:nvCxnSpPr>
        <p:spPr>
          <a:xfrm flipV="1">
            <a:off x="4094164" y="4953000"/>
            <a:ext cx="249237" cy="396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2905" name="图片 11">
            <a:extLst>
              <a:ext uri="{FF2B5EF4-FFF2-40B4-BE49-F238E27FC236}">
                <a16:creationId xmlns:a16="http://schemas.microsoft.com/office/drawing/2014/main" id="{BB262E1C-DE46-4B7F-80F1-D47CADAC7A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1014" y="5741988"/>
            <a:ext cx="2408237"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06" name="Oval 5">
            <a:extLst>
              <a:ext uri="{FF2B5EF4-FFF2-40B4-BE49-F238E27FC236}">
                <a16:creationId xmlns:a16="http://schemas.microsoft.com/office/drawing/2014/main" id="{2513B4B8-2BFE-49C7-BE0A-EB4964831EAE}"/>
              </a:ext>
            </a:extLst>
          </p:cNvPr>
          <p:cNvSpPr>
            <a:spLocks noChangeArrowheads="1"/>
          </p:cNvSpPr>
          <p:nvPr/>
        </p:nvSpPr>
        <p:spPr bwMode="auto">
          <a:xfrm>
            <a:off x="4094163" y="5522913"/>
            <a:ext cx="2963862" cy="1370012"/>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905" name="Text Box 2">
            <a:extLst>
              <a:ext uri="{FF2B5EF4-FFF2-40B4-BE49-F238E27FC236}">
                <a16:creationId xmlns:a16="http://schemas.microsoft.com/office/drawing/2014/main" id="{20F28C42-C04D-401D-9256-F7D8ED192F2D}"/>
              </a:ext>
            </a:extLst>
          </p:cNvPr>
          <p:cNvSpPr txBox="1">
            <a:spLocks noChangeArrowheads="1"/>
          </p:cNvSpPr>
          <p:nvPr/>
        </p:nvSpPr>
        <p:spPr bwMode="auto">
          <a:xfrm>
            <a:off x="2424114" y="333376"/>
            <a:ext cx="61928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sz="3600" b="1">
                <a:solidFill>
                  <a:srgbClr val="FFCC00"/>
                </a:solidFill>
                <a:latin typeface="华文新魏" panose="02010800040101010101" pitchFamily="2" charset="-122"/>
                <a:ea typeface="华文新魏" panose="02010800040101010101" pitchFamily="2" charset="-122"/>
              </a:rPr>
              <a:t>3-3.3</a:t>
            </a:r>
            <a:r>
              <a:rPr lang="en-US" altLang="zh-CN" sz="3600" b="1">
                <a:solidFill>
                  <a:srgbClr val="FFCC00"/>
                </a:solidFill>
                <a:latin typeface="华文新魏" panose="02010800040101010101" pitchFamily="2" charset="-122"/>
                <a:ea typeface="华文新魏" panose="02010800040101010101" pitchFamily="2" charset="-122"/>
              </a:rPr>
              <a:t>  </a:t>
            </a:r>
            <a:r>
              <a:rPr lang="zh-CN" altLang="en-US" sz="3600" b="1">
                <a:solidFill>
                  <a:srgbClr val="FFCC00"/>
                </a:solidFill>
                <a:latin typeface="华文新魏" panose="02010800040101010101" pitchFamily="2" charset="-122"/>
                <a:ea typeface="华文新魏" panose="02010800040101010101" pitchFamily="2" charset="-122"/>
              </a:rPr>
              <a:t>转移相关及解决方法</a:t>
            </a:r>
          </a:p>
        </p:txBody>
      </p:sp>
      <p:sp>
        <p:nvSpPr>
          <p:cNvPr id="123906" name="Text Box 3">
            <a:extLst>
              <a:ext uri="{FF2B5EF4-FFF2-40B4-BE49-F238E27FC236}">
                <a16:creationId xmlns:a16="http://schemas.microsoft.com/office/drawing/2014/main" id="{42CE7FF4-9484-4221-8006-C51C6E535016}"/>
              </a:ext>
            </a:extLst>
          </p:cNvPr>
          <p:cNvSpPr txBox="1">
            <a:spLocks noChangeArrowheads="1"/>
          </p:cNvSpPr>
          <p:nvPr/>
        </p:nvSpPr>
        <p:spPr bwMode="auto">
          <a:xfrm>
            <a:off x="1812925" y="1143001"/>
            <a:ext cx="57229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FF"/>
                </a:solidFill>
                <a:latin typeface="Arial" panose="020B0604020202020204" pitchFamily="34" charset="0"/>
                <a:ea typeface="宋体" panose="02010600030101010101" pitchFamily="2" charset="-122"/>
              </a:rPr>
              <a:t>一、转移相关问题</a:t>
            </a:r>
          </a:p>
        </p:txBody>
      </p:sp>
      <p:sp>
        <p:nvSpPr>
          <p:cNvPr id="123907" name="灯片编号占位符 4">
            <a:extLst>
              <a:ext uri="{FF2B5EF4-FFF2-40B4-BE49-F238E27FC236}">
                <a16:creationId xmlns:a16="http://schemas.microsoft.com/office/drawing/2014/main" id="{44CE7E1D-5E82-4D8E-999F-7750F6A13041}"/>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9CA13BAA-1A43-4F0C-A949-6B9C0BCCD80C}" type="slidenum">
              <a:rPr lang="en-US" altLang="zh-CN">
                <a:solidFill>
                  <a:srgbClr val="FFFFFF"/>
                </a:solidFill>
                <a:ea typeface="宋体" panose="02010600030101010101" pitchFamily="2" charset="-122"/>
              </a:rPr>
              <a:pPr fontAlgn="base">
                <a:spcBef>
                  <a:spcPct val="0"/>
                </a:spcBef>
                <a:spcAft>
                  <a:spcPct val="0"/>
                </a:spcAft>
              </a:pPr>
              <a:t>452</a:t>
            </a:fld>
            <a:endParaRPr lang="en-US" altLang="zh-CN">
              <a:solidFill>
                <a:srgbClr val="FFFFFF"/>
              </a:solidFill>
              <a:ea typeface="宋体" panose="02010600030101010101" pitchFamily="2" charset="-122"/>
            </a:endParaRPr>
          </a:p>
        </p:txBody>
      </p:sp>
      <p:sp>
        <p:nvSpPr>
          <p:cNvPr id="123908" name="Text Box 2">
            <a:extLst>
              <a:ext uri="{FF2B5EF4-FFF2-40B4-BE49-F238E27FC236}">
                <a16:creationId xmlns:a16="http://schemas.microsoft.com/office/drawing/2014/main" id="{D592E1B3-6BCC-489F-B986-DB6015B07478}"/>
              </a:ext>
            </a:extLst>
          </p:cNvPr>
          <p:cNvSpPr txBox="1">
            <a:spLocks noChangeArrowheads="1"/>
          </p:cNvSpPr>
          <p:nvPr/>
        </p:nvSpPr>
        <p:spPr bwMode="auto">
          <a:xfrm>
            <a:off x="1863726" y="2124076"/>
            <a:ext cx="87280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FF"/>
                </a:solidFill>
                <a:latin typeface="Arial" panose="020B0604020202020204" pitchFamily="34" charset="0"/>
                <a:ea typeface="宋体" panose="02010600030101010101" pitchFamily="2" charset="-122"/>
              </a:rPr>
              <a:t>二、暂停流水线</a:t>
            </a:r>
            <a:r>
              <a:rPr lang="zh-CN" altLang="en-US" sz="2400" b="1">
                <a:solidFill>
                  <a:srgbClr val="FFFFFF"/>
                </a:solidFill>
                <a:latin typeface="Arial" panose="020B0604020202020204" pitchFamily="34" charset="0"/>
                <a:ea typeface="宋体" panose="02010600030101010101" pitchFamily="2" charset="-122"/>
              </a:rPr>
              <a:t>（</a:t>
            </a:r>
            <a:r>
              <a:rPr lang="zh-CN" altLang="en-US" sz="2400" b="1">
                <a:solidFill>
                  <a:srgbClr val="FFFFCC"/>
                </a:solidFill>
                <a:latin typeface="Arial" panose="020B0604020202020204" pitchFamily="34" charset="0"/>
                <a:ea typeface="宋体" panose="02010600030101010101" pitchFamily="2" charset="-122"/>
              </a:rPr>
              <a:t>条件转移指令</a:t>
            </a:r>
            <a:r>
              <a:rPr lang="zh-CN" altLang="en-US" sz="2400" b="1">
                <a:solidFill>
                  <a:srgbClr val="FF0000"/>
                </a:solidFill>
                <a:latin typeface="Arial" panose="020B0604020202020204" pitchFamily="34" charset="0"/>
                <a:ea typeface="宋体" panose="02010600030101010101" pitchFamily="2" charset="-122"/>
              </a:rPr>
              <a:t>暂停</a:t>
            </a:r>
            <a:r>
              <a:rPr lang="zh-CN" altLang="en-US" sz="2400" b="1">
                <a:solidFill>
                  <a:srgbClr val="FFFFCC"/>
                </a:solidFill>
                <a:latin typeface="Arial" panose="020B0604020202020204" pitchFamily="34" charset="0"/>
                <a:ea typeface="宋体" panose="02010600030101010101" pitchFamily="2" charset="-122"/>
              </a:rPr>
              <a:t>流水线等待</a:t>
            </a:r>
            <a:r>
              <a:rPr lang="en-US" altLang="zh-CN" sz="2400" b="1">
                <a:solidFill>
                  <a:srgbClr val="FFFFCC"/>
                </a:solidFill>
                <a:latin typeface="Arial" panose="020B0604020202020204" pitchFamily="34" charset="0"/>
                <a:ea typeface="宋体" panose="02010600030101010101" pitchFamily="2" charset="-122"/>
              </a:rPr>
              <a:t>Z</a:t>
            </a:r>
            <a:r>
              <a:rPr lang="zh-CN" altLang="en-US" sz="2400" b="1">
                <a:solidFill>
                  <a:srgbClr val="FFFFCC"/>
                </a:solidFill>
                <a:latin typeface="Arial" panose="020B0604020202020204" pitchFamily="34" charset="0"/>
                <a:ea typeface="宋体" panose="02010600030101010101" pitchFamily="2" charset="-122"/>
              </a:rPr>
              <a:t>标志</a:t>
            </a:r>
            <a:r>
              <a:rPr lang="zh-CN" altLang="en-US" sz="2400" b="1">
                <a:solidFill>
                  <a:srgbClr val="CCFFFF"/>
                </a:solidFill>
                <a:latin typeface="Arial" panose="020B0604020202020204" pitchFamily="34" charset="0"/>
                <a:ea typeface="宋体" panose="02010600030101010101" pitchFamily="2" charset="-122"/>
              </a:rPr>
              <a:t>）</a:t>
            </a:r>
          </a:p>
        </p:txBody>
      </p:sp>
      <p:sp>
        <p:nvSpPr>
          <p:cNvPr id="123909" name="Text Box 2">
            <a:extLst>
              <a:ext uri="{FF2B5EF4-FFF2-40B4-BE49-F238E27FC236}">
                <a16:creationId xmlns:a16="http://schemas.microsoft.com/office/drawing/2014/main" id="{4C1C5EE8-BA48-47EB-AB52-592A2E77301D}"/>
              </a:ext>
            </a:extLst>
          </p:cNvPr>
          <p:cNvSpPr txBox="1">
            <a:spLocks noChangeArrowheads="1"/>
          </p:cNvSpPr>
          <p:nvPr/>
        </p:nvSpPr>
        <p:spPr bwMode="auto">
          <a:xfrm>
            <a:off x="1912938" y="4327526"/>
            <a:ext cx="72945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66FF33"/>
                </a:solidFill>
                <a:latin typeface="Arial" panose="020B0604020202020204" pitchFamily="34" charset="0"/>
                <a:ea typeface="宋体" panose="02010600030101010101" pitchFamily="2" charset="-122"/>
              </a:rPr>
              <a:t>三、 假定转移不发生（针对条件转移）</a:t>
            </a:r>
          </a:p>
        </p:txBody>
      </p:sp>
      <p:sp>
        <p:nvSpPr>
          <p:cNvPr id="123910" name="Text Box 2">
            <a:extLst>
              <a:ext uri="{FF2B5EF4-FFF2-40B4-BE49-F238E27FC236}">
                <a16:creationId xmlns:a16="http://schemas.microsoft.com/office/drawing/2014/main" id="{4F533247-2579-49C5-AD84-5CE7E040FC42}"/>
              </a:ext>
            </a:extLst>
          </p:cNvPr>
          <p:cNvSpPr txBox="1">
            <a:spLocks noChangeArrowheads="1"/>
          </p:cNvSpPr>
          <p:nvPr/>
        </p:nvSpPr>
        <p:spPr bwMode="auto">
          <a:xfrm>
            <a:off x="1912939" y="5160964"/>
            <a:ext cx="31892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FF"/>
                </a:solidFill>
                <a:latin typeface="Arial" panose="020B0604020202020204" pitchFamily="34" charset="0"/>
                <a:ea typeface="宋体" panose="02010600030101010101" pitchFamily="2" charset="-122"/>
              </a:rPr>
              <a:t>四、延迟转移</a:t>
            </a:r>
          </a:p>
        </p:txBody>
      </p:sp>
      <p:pic>
        <p:nvPicPr>
          <p:cNvPr id="123911" name="图片 1">
            <a:extLst>
              <a:ext uri="{FF2B5EF4-FFF2-40B4-BE49-F238E27FC236}">
                <a16:creationId xmlns:a16="http://schemas.microsoft.com/office/drawing/2014/main" id="{330CED6B-929D-42D8-B31F-9139417E8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0414" y="2820989"/>
            <a:ext cx="494982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929" name="Text Box 2">
            <a:extLst>
              <a:ext uri="{FF2B5EF4-FFF2-40B4-BE49-F238E27FC236}">
                <a16:creationId xmlns:a16="http://schemas.microsoft.com/office/drawing/2014/main" id="{F0AD7467-E005-4D3D-9DA3-D4E4CAAE9BEB}"/>
              </a:ext>
            </a:extLst>
          </p:cNvPr>
          <p:cNvSpPr txBox="1">
            <a:spLocks noChangeArrowheads="1"/>
          </p:cNvSpPr>
          <p:nvPr/>
        </p:nvSpPr>
        <p:spPr bwMode="auto">
          <a:xfrm>
            <a:off x="1912938" y="504826"/>
            <a:ext cx="72945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00"/>
                </a:solidFill>
                <a:latin typeface="Arial" panose="020B0604020202020204" pitchFamily="34" charset="0"/>
                <a:ea typeface="宋体" panose="02010600030101010101" pitchFamily="2" charset="-122"/>
              </a:rPr>
              <a:t>三、 假定转移不发生（针对条件转移）</a:t>
            </a:r>
          </a:p>
        </p:txBody>
      </p:sp>
      <p:sp>
        <p:nvSpPr>
          <p:cNvPr id="124930" name="Text Box 3">
            <a:extLst>
              <a:ext uri="{FF2B5EF4-FFF2-40B4-BE49-F238E27FC236}">
                <a16:creationId xmlns:a16="http://schemas.microsoft.com/office/drawing/2014/main" id="{F7BBE414-B70D-4362-A21B-671EA97C4117}"/>
              </a:ext>
            </a:extLst>
          </p:cNvPr>
          <p:cNvSpPr txBox="1">
            <a:spLocks noChangeArrowheads="1"/>
          </p:cNvSpPr>
          <p:nvPr/>
        </p:nvSpPr>
        <p:spPr bwMode="auto">
          <a:xfrm>
            <a:off x="1763714" y="1143000"/>
            <a:ext cx="8904287" cy="197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a:t>
            </a:r>
            <a:r>
              <a:rPr lang="zh-CN" altLang="en-US" sz="2400" b="1">
                <a:solidFill>
                  <a:srgbClr val="CCFFFF"/>
                </a:solidFill>
                <a:latin typeface="Arial" panose="020B0604020202020204" pitchFamily="34" charset="0"/>
                <a:ea typeface="宋体" panose="02010600030101010101" pitchFamily="2" charset="-122"/>
              </a:rPr>
              <a:t>假定转移不发生（</a:t>
            </a:r>
            <a:r>
              <a:rPr lang="en-US" altLang="zh-CN" sz="2400" b="1">
                <a:solidFill>
                  <a:srgbClr val="CCFFFF"/>
                </a:solidFill>
                <a:latin typeface="Arial" panose="020B0604020202020204" pitchFamily="34" charset="0"/>
                <a:ea typeface="宋体" panose="02010600030101010101" pitchFamily="2" charset="-122"/>
              </a:rPr>
              <a:t>猜测</a:t>
            </a:r>
            <a:r>
              <a:rPr lang="zh-CN" altLang="en-US" sz="2400" b="1">
                <a:solidFill>
                  <a:srgbClr val="CCFFFF"/>
                </a:solidFill>
                <a:latin typeface="Arial" panose="020B0604020202020204" pitchFamily="34" charset="0"/>
                <a:ea typeface="宋体" panose="02010600030101010101" pitchFamily="2" charset="-122"/>
              </a:rPr>
              <a:t>）的思想是流水线按</a:t>
            </a:r>
            <a:r>
              <a:rPr lang="zh-CN" altLang="en-US" sz="2400" b="1">
                <a:solidFill>
                  <a:srgbClr val="66FF33"/>
                </a:solidFill>
                <a:latin typeface="Arial" panose="020B0604020202020204" pitchFamily="34" charset="0"/>
                <a:ea typeface="宋体" panose="02010600030101010101" pitchFamily="2" charset="-122"/>
              </a:rPr>
              <a:t>猜测转移不发生</a:t>
            </a:r>
            <a:r>
              <a:rPr lang="zh-CN" altLang="en-US" sz="2400" b="1">
                <a:solidFill>
                  <a:srgbClr val="CCFFFF"/>
                </a:solidFill>
                <a:latin typeface="Arial" panose="020B0604020202020204" pitchFamily="34" charset="0"/>
                <a:ea typeface="宋体" panose="02010600030101010101" pitchFamily="2" charset="-122"/>
              </a:rPr>
              <a:t>运行，具体是把</a:t>
            </a:r>
            <a:r>
              <a:rPr lang="zh-CN" altLang="en-US" sz="2400" b="1">
                <a:solidFill>
                  <a:srgbClr val="FFCC00"/>
                </a:solidFill>
                <a:latin typeface="Arial" panose="020B0604020202020204" pitchFamily="34" charset="0"/>
                <a:ea typeface="宋体" panose="02010600030101010101" pitchFamily="2" charset="-122"/>
              </a:rPr>
              <a:t>紧接转移指令后的</a:t>
            </a:r>
            <a:r>
              <a:rPr lang="zh-CN" altLang="en-US" sz="2400" b="1">
                <a:solidFill>
                  <a:srgbClr val="FFFFCC"/>
                </a:solidFill>
                <a:latin typeface="Arial" panose="020B0604020202020204" pitchFamily="34" charset="0"/>
                <a:ea typeface="宋体" panose="02010600030101010101" pitchFamily="2" charset="-122"/>
              </a:rPr>
              <a:t>指令</a:t>
            </a:r>
            <a:r>
              <a:rPr lang="zh-CN" altLang="en-US" sz="2400" b="1">
                <a:solidFill>
                  <a:srgbClr val="FFCC00"/>
                </a:solidFill>
                <a:latin typeface="Arial" panose="020B0604020202020204" pitchFamily="34" charset="0"/>
                <a:ea typeface="宋体" panose="02010600030101010101" pitchFamily="2" charset="-122"/>
              </a:rPr>
              <a:t>打入IR：</a:t>
            </a:r>
          </a:p>
          <a:p>
            <a:pPr fontAlgn="base">
              <a:lnSpc>
                <a:spcPct val="120000"/>
              </a:lnSpc>
              <a:spcBef>
                <a:spcPct val="0"/>
              </a:spcBef>
              <a:spcAft>
                <a:spcPct val="0"/>
              </a:spcAft>
            </a:pPr>
            <a:r>
              <a:rPr lang="zh-CN" altLang="en-US" sz="2400" b="1">
                <a:solidFill>
                  <a:srgbClr val="FFCC00"/>
                </a:solidFill>
                <a:latin typeface="Arial" panose="020B0604020202020204" pitchFamily="34" charset="0"/>
                <a:ea typeface="宋体" panose="02010600030101010101" pitchFamily="2" charset="-122"/>
              </a:rPr>
              <a:t>  *  </a:t>
            </a:r>
            <a:r>
              <a:rPr lang="en-US" altLang="zh-CN" sz="2400" b="1">
                <a:solidFill>
                  <a:srgbClr val="CCFFFF"/>
                </a:solidFill>
                <a:latin typeface="Arial" panose="020B0604020202020204" pitchFamily="34" charset="0"/>
                <a:ea typeface="宋体" panose="02010600030101010101" pitchFamily="2" charset="-122"/>
              </a:rPr>
              <a:t>如果</a:t>
            </a:r>
            <a:r>
              <a:rPr lang="en-US" altLang="zh-CN" sz="2400" b="1">
                <a:solidFill>
                  <a:srgbClr val="FFFFFF"/>
                </a:solidFill>
                <a:latin typeface="Arial" panose="020B0604020202020204" pitchFamily="34" charset="0"/>
                <a:ea typeface="宋体" panose="02010600030101010101" pitchFamily="2" charset="-122"/>
              </a:rPr>
              <a:t>转移</a:t>
            </a:r>
            <a:r>
              <a:rPr lang="zh-CN" altLang="en-US" sz="2400" b="1">
                <a:solidFill>
                  <a:srgbClr val="FFFFFF"/>
                </a:solidFill>
                <a:latin typeface="Arial" panose="020B0604020202020204" pitchFamily="34" charset="0"/>
                <a:ea typeface="宋体" panose="02010600030101010101" pitchFamily="2" charset="-122"/>
              </a:rPr>
              <a:t>不发生</a:t>
            </a:r>
            <a:r>
              <a:rPr lang="zh-CN" altLang="en-US" sz="2400" b="1">
                <a:solidFill>
                  <a:srgbClr val="CCFFFF"/>
                </a:solidFill>
                <a:latin typeface="Arial" panose="020B0604020202020204" pitchFamily="34" charset="0"/>
                <a:ea typeface="宋体" panose="02010600030101010101" pitchFamily="2" charset="-122"/>
              </a:rPr>
              <a:t>，则让它继续执行；</a:t>
            </a:r>
          </a:p>
          <a:p>
            <a:pPr fontAlgn="base">
              <a:lnSpc>
                <a:spcPct val="120000"/>
              </a:lnSpc>
              <a:spcBef>
                <a:spcPct val="0"/>
              </a:spcBef>
              <a:spcAft>
                <a:spcPct val="0"/>
              </a:spcAft>
            </a:pPr>
            <a:r>
              <a:rPr lang="zh-CN" altLang="en-US" sz="2400" b="1">
                <a:solidFill>
                  <a:srgbClr val="CCFFFF"/>
                </a:solidFill>
                <a:latin typeface="Arial" panose="020B0604020202020204" pitchFamily="34" charset="0"/>
                <a:ea typeface="宋体" panose="02010600030101010101" pitchFamily="2" charset="-122"/>
              </a:rPr>
              <a:t>  *  如果</a:t>
            </a:r>
            <a:r>
              <a:rPr lang="zh-CN" altLang="en-US" sz="2400" b="1">
                <a:solidFill>
                  <a:srgbClr val="FFFF00"/>
                </a:solidFill>
                <a:latin typeface="Arial" panose="020B0604020202020204" pitchFamily="34" charset="0"/>
                <a:ea typeface="宋体" panose="02010600030101010101" pitchFamily="2" charset="-122"/>
              </a:rPr>
              <a:t>转移成功，则废弃它的执行</a:t>
            </a:r>
            <a:r>
              <a:rPr lang="zh-CN" altLang="en-US" sz="2400" b="1">
                <a:solidFill>
                  <a:srgbClr val="FFFFCC"/>
                </a:solidFill>
                <a:latin typeface="Arial" panose="020B0604020202020204" pitchFamily="34" charset="0"/>
                <a:ea typeface="宋体" panose="02010600030101010101" pitchFamily="2" charset="-122"/>
              </a:rPr>
              <a:t>。</a:t>
            </a:r>
          </a:p>
        </p:txBody>
      </p:sp>
      <p:pic>
        <p:nvPicPr>
          <p:cNvPr id="124931" name="Picture 6" descr="48">
            <a:extLst>
              <a:ext uri="{FF2B5EF4-FFF2-40B4-BE49-F238E27FC236}">
                <a16:creationId xmlns:a16="http://schemas.microsoft.com/office/drawing/2014/main" id="{27930218-ACFD-4566-B808-3F6320DA7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9130"/>
          <a:stretch>
            <a:fillRect/>
          </a:stretch>
        </p:blipFill>
        <p:spPr bwMode="auto">
          <a:xfrm>
            <a:off x="2882900" y="3762376"/>
            <a:ext cx="64135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2" name="Text Box 7">
            <a:extLst>
              <a:ext uri="{FF2B5EF4-FFF2-40B4-BE49-F238E27FC236}">
                <a16:creationId xmlns:a16="http://schemas.microsoft.com/office/drawing/2014/main" id="{6B835581-7EBA-4E64-9D32-49964E937D57}"/>
              </a:ext>
            </a:extLst>
          </p:cNvPr>
          <p:cNvSpPr txBox="1">
            <a:spLocks noChangeArrowheads="1"/>
          </p:cNvSpPr>
          <p:nvPr/>
        </p:nvSpPr>
        <p:spPr bwMode="auto">
          <a:xfrm>
            <a:off x="4648200" y="3276601"/>
            <a:ext cx="2725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图</a:t>
            </a:r>
            <a:r>
              <a:rPr lang="en-US" altLang="zh-CN" sz="2000" b="1">
                <a:solidFill>
                  <a:srgbClr val="CCFFFF"/>
                </a:solidFill>
                <a:latin typeface="Arial" panose="020B0604020202020204" pitchFamily="34" charset="0"/>
                <a:ea typeface="宋体" panose="02010600030101010101" pitchFamily="2" charset="-122"/>
              </a:rPr>
              <a:t>3-3. 44  </a:t>
            </a:r>
            <a:r>
              <a:rPr lang="zh-CN" altLang="en-US" sz="2000" b="1">
                <a:solidFill>
                  <a:srgbClr val="CCFFFF"/>
                </a:solidFill>
                <a:latin typeface="Arial" panose="020B0604020202020204" pitchFamily="34" charset="0"/>
                <a:ea typeface="宋体" panose="02010600030101010101" pitchFamily="2" charset="-122"/>
              </a:rPr>
              <a:t>猜测不转移</a:t>
            </a:r>
          </a:p>
        </p:txBody>
      </p:sp>
      <p:sp>
        <p:nvSpPr>
          <p:cNvPr id="124933" name="Text Box 8">
            <a:extLst>
              <a:ext uri="{FF2B5EF4-FFF2-40B4-BE49-F238E27FC236}">
                <a16:creationId xmlns:a16="http://schemas.microsoft.com/office/drawing/2014/main" id="{3F808A7C-871E-430C-9AA9-DA50578777E5}"/>
              </a:ext>
            </a:extLst>
          </p:cNvPr>
          <p:cNvSpPr txBox="1">
            <a:spLocks noChangeArrowheads="1"/>
          </p:cNvSpPr>
          <p:nvPr/>
        </p:nvSpPr>
        <p:spPr bwMode="auto">
          <a:xfrm>
            <a:off x="4559300" y="4970463"/>
            <a:ext cx="1524000" cy="304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1400" b="1">
                <a:solidFill>
                  <a:srgbClr val="000514"/>
                </a:solidFill>
                <a:latin typeface="Garamond" panose="02020404030301010803" pitchFamily="18" charset="0"/>
                <a:ea typeface="宋体" panose="02010600030101010101" pitchFamily="2" charset="-122"/>
              </a:rPr>
              <a:t>转移没有发生</a:t>
            </a:r>
          </a:p>
        </p:txBody>
      </p:sp>
      <p:sp>
        <p:nvSpPr>
          <p:cNvPr id="124934" name="灯片编号占位符 7">
            <a:extLst>
              <a:ext uri="{FF2B5EF4-FFF2-40B4-BE49-F238E27FC236}">
                <a16:creationId xmlns:a16="http://schemas.microsoft.com/office/drawing/2014/main" id="{25BEC49B-A9A4-4A1E-BB73-F106708F8E55}"/>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0ACECA2F-3B77-41E2-87A8-E489DA1C10F7}" type="slidenum">
              <a:rPr lang="en-US" altLang="zh-CN">
                <a:solidFill>
                  <a:srgbClr val="FFFFFF"/>
                </a:solidFill>
                <a:ea typeface="宋体" panose="02010600030101010101" pitchFamily="2" charset="-122"/>
              </a:rPr>
              <a:pPr fontAlgn="base">
                <a:spcBef>
                  <a:spcPct val="0"/>
                </a:spcBef>
                <a:spcAft>
                  <a:spcPct val="0"/>
                </a:spcAft>
              </a:pPr>
              <a:t>453</a:t>
            </a:fld>
            <a:endParaRPr lang="en-US" altLang="zh-CN">
              <a:solidFill>
                <a:srgbClr val="FFFFFF"/>
              </a:solidFill>
              <a:ea typeface="宋体" panose="02010600030101010101" pitchFamily="2" charset="-122"/>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953" name="Text Box 4">
            <a:extLst>
              <a:ext uri="{FF2B5EF4-FFF2-40B4-BE49-F238E27FC236}">
                <a16:creationId xmlns:a16="http://schemas.microsoft.com/office/drawing/2014/main" id="{D69D7B30-91D4-41AC-AB43-48DBF0F358E3}"/>
              </a:ext>
            </a:extLst>
          </p:cNvPr>
          <p:cNvSpPr txBox="1">
            <a:spLocks noChangeArrowheads="1"/>
          </p:cNvSpPr>
          <p:nvPr/>
        </p:nvSpPr>
        <p:spPr bwMode="auto">
          <a:xfrm>
            <a:off x="1752600" y="304801"/>
            <a:ext cx="8642350" cy="681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zh-CN" sz="2800" b="1">
                <a:solidFill>
                  <a:srgbClr val="FFCC00"/>
                </a:solidFill>
                <a:latin typeface="Arial" panose="020B0604020202020204" pitchFamily="34" charset="0"/>
                <a:ea typeface="宋体" panose="02010600030101010101" pitchFamily="2" charset="-122"/>
              </a:rPr>
              <a:t>问题的关键是</a:t>
            </a:r>
            <a:r>
              <a:rPr lang="zh-CN" altLang="zh-CN" sz="2800" b="1">
                <a:solidFill>
                  <a:srgbClr val="FFFFCC"/>
                </a:solidFill>
                <a:latin typeface="Arial" panose="020B0604020202020204" pitchFamily="34" charset="0"/>
                <a:ea typeface="宋体" panose="02010600030101010101" pitchFamily="2" charset="-122"/>
              </a:rPr>
              <a:t>如何在猜测不成功</a:t>
            </a:r>
            <a:r>
              <a:rPr lang="zh-CN" altLang="en-US" sz="2800" b="1">
                <a:solidFill>
                  <a:srgbClr val="FFFFCC"/>
                </a:solidFill>
                <a:latin typeface="Arial" panose="020B0604020202020204" pitchFamily="34" charset="0"/>
                <a:ea typeface="宋体" panose="02010600030101010101" pitchFamily="2" charset="-122"/>
              </a:rPr>
              <a:t>（</a:t>
            </a:r>
            <a:r>
              <a:rPr lang="zh-CN" altLang="en-US" sz="2800" b="1">
                <a:solidFill>
                  <a:srgbClr val="66FFFF"/>
                </a:solidFill>
                <a:latin typeface="Arial" panose="020B0604020202020204" pitchFamily="34" charset="0"/>
                <a:ea typeface="宋体" panose="02010600030101010101" pitchFamily="2" charset="-122"/>
              </a:rPr>
              <a:t>转移发生</a:t>
            </a:r>
            <a:r>
              <a:rPr lang="zh-CN" altLang="en-US" sz="2800" b="1">
                <a:solidFill>
                  <a:srgbClr val="FFFFCC"/>
                </a:solidFill>
                <a:latin typeface="Arial" panose="020B0604020202020204" pitchFamily="34" charset="0"/>
                <a:ea typeface="宋体" panose="02010600030101010101" pitchFamily="2" charset="-122"/>
              </a:rPr>
              <a:t>）时</a:t>
            </a:r>
            <a:r>
              <a:rPr lang="zh-CN" altLang="en-US" sz="2800" b="1">
                <a:solidFill>
                  <a:srgbClr val="FFCC00"/>
                </a:solidFill>
                <a:latin typeface="Arial" panose="020B0604020202020204" pitchFamily="34" charset="0"/>
                <a:ea typeface="宋体" panose="02010600030101010101" pitchFamily="2" charset="-122"/>
              </a:rPr>
              <a:t>终止</a:t>
            </a:r>
            <a:r>
              <a:rPr lang="zh-CN" altLang="en-US" sz="2800" b="1">
                <a:solidFill>
                  <a:srgbClr val="FFFFCC"/>
                </a:solidFill>
                <a:latin typeface="Arial" panose="020B0604020202020204" pitchFamily="34" charset="0"/>
                <a:ea typeface="宋体" panose="02010600030101010101" pitchFamily="2" charset="-122"/>
              </a:rPr>
              <a:t>指令（紧接条件转移指令的下条指令）的执行</a:t>
            </a:r>
            <a:r>
              <a:rPr lang="en-US" altLang="zh-CN" sz="2800" b="1">
                <a:solidFill>
                  <a:srgbClr val="FFCC00"/>
                </a:solidFill>
                <a:latin typeface="Arial" panose="020B0604020202020204" pitchFamily="34" charset="0"/>
                <a:ea typeface="宋体" panose="02010600030101010101" pitchFamily="2" charset="-122"/>
              </a:rPr>
              <a:t>。</a:t>
            </a:r>
            <a:endParaRPr lang="zh-CN" altLang="en-US" sz="2800" b="1">
              <a:solidFill>
                <a:srgbClr val="FFCC00"/>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zh-CN" altLang="en-US" sz="2800" b="1">
                <a:solidFill>
                  <a:srgbClr val="FFCC00"/>
                </a:solidFill>
                <a:latin typeface="Arial" panose="020B0604020202020204" pitchFamily="34" charset="0"/>
                <a:ea typeface="宋体" panose="02010600030101010101" pitchFamily="2" charset="-122"/>
              </a:rPr>
              <a:t>       </a:t>
            </a:r>
          </a:p>
          <a:p>
            <a:pPr fontAlgn="base">
              <a:lnSpc>
                <a:spcPct val="120000"/>
              </a:lnSpc>
              <a:spcBef>
                <a:spcPct val="0"/>
              </a:spcBef>
              <a:spcAft>
                <a:spcPct val="0"/>
              </a:spcAft>
            </a:pPr>
            <a:r>
              <a:rPr lang="zh-CN" altLang="en-US" sz="2800" b="1">
                <a:solidFill>
                  <a:srgbClr val="66FF33"/>
                </a:solidFill>
                <a:latin typeface="Arial" panose="020B0604020202020204" pitchFamily="34" charset="0"/>
                <a:ea typeface="宋体" panose="02010600030101010101" pitchFamily="2" charset="-122"/>
              </a:rPr>
              <a:t>分析指令执行的效果：</a:t>
            </a:r>
            <a:r>
              <a:rPr lang="zh-CN" altLang="en-US" sz="2800" b="1">
                <a:solidFill>
                  <a:srgbClr val="CCFFFF"/>
                </a:solidFill>
                <a:latin typeface="Arial" panose="020B0604020202020204" pitchFamily="34" charset="0"/>
                <a:ea typeface="宋体" panose="02010600030101010101" pitchFamily="2" charset="-122"/>
              </a:rPr>
              <a:t>改变处理机的状态、寄存器堆和存储器的内容。如果：</a:t>
            </a:r>
          </a:p>
          <a:p>
            <a:pPr fontAlgn="base">
              <a:lnSpc>
                <a:spcPct val="120000"/>
              </a:lnSpc>
              <a:spcBef>
                <a:spcPct val="0"/>
              </a:spcBef>
              <a:spcAft>
                <a:spcPct val="0"/>
              </a:spcAft>
            </a:pPr>
            <a:r>
              <a:rPr lang="zh-CN" altLang="en-US" sz="2800" b="1">
                <a:solidFill>
                  <a:srgbClr val="CCFFFF"/>
                </a:solidFill>
                <a:latin typeface="Arial" panose="020B0604020202020204" pitchFamily="34" charset="0"/>
                <a:ea typeface="宋体" panose="02010600030101010101" pitchFamily="2" charset="-122"/>
              </a:rPr>
              <a:t>  *  </a:t>
            </a:r>
            <a:r>
              <a:rPr lang="zh-CN" altLang="en-US" sz="2800" b="1">
                <a:solidFill>
                  <a:srgbClr val="FFCC00"/>
                </a:solidFill>
                <a:latin typeface="Arial" panose="020B0604020202020204" pitchFamily="34" charset="0"/>
                <a:ea typeface="宋体" panose="02010600030101010101" pitchFamily="2" charset="-122"/>
              </a:rPr>
              <a:t>在EXE级结束之前，清除WZ；</a:t>
            </a:r>
          </a:p>
          <a:p>
            <a:pPr fontAlgn="base">
              <a:lnSpc>
                <a:spcPct val="120000"/>
              </a:lnSpc>
              <a:spcBef>
                <a:spcPct val="0"/>
              </a:spcBef>
              <a:spcAft>
                <a:spcPct val="0"/>
              </a:spcAft>
            </a:pPr>
            <a:r>
              <a:rPr lang="zh-CN" altLang="en-US" sz="2800" b="1">
                <a:solidFill>
                  <a:srgbClr val="FFCC00"/>
                </a:solidFill>
                <a:latin typeface="Arial" panose="020B0604020202020204" pitchFamily="34" charset="0"/>
                <a:ea typeface="宋体" panose="02010600030101010101" pitchFamily="2" charset="-122"/>
              </a:rPr>
              <a:t>  *  </a:t>
            </a:r>
            <a:r>
              <a:rPr lang="en-US" altLang="zh-CN" sz="2800" b="1">
                <a:solidFill>
                  <a:srgbClr val="FFCC00"/>
                </a:solidFill>
                <a:latin typeface="Arial" panose="020B0604020202020204" pitchFamily="34" charset="0"/>
                <a:ea typeface="宋体" panose="02010600030101010101" pitchFamily="2" charset="-122"/>
              </a:rPr>
              <a:t>在</a:t>
            </a:r>
            <a:r>
              <a:rPr lang="zh-CN" altLang="en-US" sz="2800" b="1">
                <a:solidFill>
                  <a:srgbClr val="FFCC00"/>
                </a:solidFill>
                <a:latin typeface="Arial" panose="020B0604020202020204" pitchFamily="34" charset="0"/>
                <a:ea typeface="宋体" panose="02010600030101010101" pitchFamily="2" charset="-122"/>
              </a:rPr>
              <a:t>MEM级结束之前清除WMEM；</a:t>
            </a:r>
          </a:p>
          <a:p>
            <a:pPr fontAlgn="base">
              <a:lnSpc>
                <a:spcPct val="120000"/>
              </a:lnSpc>
              <a:spcBef>
                <a:spcPct val="0"/>
              </a:spcBef>
              <a:spcAft>
                <a:spcPct val="0"/>
              </a:spcAft>
            </a:pPr>
            <a:r>
              <a:rPr lang="zh-CN" altLang="en-US" sz="2800" b="1">
                <a:solidFill>
                  <a:srgbClr val="FFCC00"/>
                </a:solidFill>
                <a:latin typeface="Arial" panose="020B0604020202020204" pitchFamily="34" charset="0"/>
                <a:ea typeface="宋体" panose="02010600030101010101" pitchFamily="2" charset="-122"/>
              </a:rPr>
              <a:t>  *  </a:t>
            </a:r>
            <a:r>
              <a:rPr lang="en-US" altLang="zh-CN" sz="2800" b="1">
                <a:solidFill>
                  <a:srgbClr val="FFCC00"/>
                </a:solidFill>
                <a:latin typeface="Arial" panose="020B0604020202020204" pitchFamily="34" charset="0"/>
                <a:ea typeface="宋体" panose="02010600030101010101" pitchFamily="2" charset="-122"/>
              </a:rPr>
              <a:t>在</a:t>
            </a:r>
            <a:r>
              <a:rPr lang="zh-CN" altLang="en-US" sz="2800" b="1">
                <a:solidFill>
                  <a:srgbClr val="FFCC00"/>
                </a:solidFill>
                <a:latin typeface="Arial" panose="020B0604020202020204" pitchFamily="34" charset="0"/>
                <a:ea typeface="宋体" panose="02010600030101010101" pitchFamily="2" charset="-122"/>
              </a:rPr>
              <a:t>WB级结束之前清除WREG</a:t>
            </a:r>
            <a:endParaRPr lang="en-US" altLang="zh-CN" sz="2800" b="1">
              <a:solidFill>
                <a:srgbClr val="FFCC00"/>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en-US" altLang="zh-CN" sz="2800" b="1">
                <a:solidFill>
                  <a:srgbClr val="FFCC00"/>
                </a:solidFill>
                <a:latin typeface="Arial" panose="020B0604020202020204" pitchFamily="34" charset="0"/>
                <a:ea typeface="宋体" panose="02010600030101010101" pitchFamily="2" charset="-122"/>
              </a:rPr>
              <a:t>  </a:t>
            </a:r>
            <a:r>
              <a:rPr lang="zh-CN" altLang="en-US" sz="2800" b="1">
                <a:solidFill>
                  <a:srgbClr val="CCFFFF"/>
                </a:solidFill>
                <a:latin typeface="Arial" panose="020B0604020202020204" pitchFamily="34" charset="0"/>
                <a:ea typeface="宋体" panose="02010600030101010101" pitchFamily="2" charset="-122"/>
              </a:rPr>
              <a:t>就不会对处理机和存储器产生任何影响。</a:t>
            </a:r>
          </a:p>
          <a:p>
            <a:pPr fontAlgn="base">
              <a:lnSpc>
                <a:spcPct val="120000"/>
              </a:lnSpc>
              <a:spcBef>
                <a:spcPct val="0"/>
              </a:spcBef>
              <a:spcAft>
                <a:spcPct val="0"/>
              </a:spcAft>
            </a:pPr>
            <a:r>
              <a:rPr lang="zh-CN" altLang="en-US" sz="2800" b="1">
                <a:solidFill>
                  <a:srgbClr val="CCFFFF"/>
                </a:solidFill>
                <a:latin typeface="Arial" panose="020B0604020202020204" pitchFamily="34" charset="0"/>
                <a:ea typeface="宋体" panose="02010600030101010101" pitchFamily="2" charset="-122"/>
              </a:rPr>
              <a:t>      因此，</a:t>
            </a:r>
            <a:r>
              <a:rPr lang="zh-CN" altLang="en-US" sz="2800" b="1">
                <a:solidFill>
                  <a:srgbClr val="FFFF00"/>
                </a:solidFill>
                <a:latin typeface="Arial" panose="020B0604020202020204" pitchFamily="34" charset="0"/>
                <a:ea typeface="宋体" panose="02010600030101010101" pitchFamily="2" charset="-122"/>
              </a:rPr>
              <a:t>转移发生</a:t>
            </a:r>
            <a:r>
              <a:rPr lang="zh-CN" altLang="en-US" sz="2800" b="1">
                <a:solidFill>
                  <a:srgbClr val="CCFFFF"/>
                </a:solidFill>
                <a:latin typeface="Arial" panose="020B0604020202020204" pitchFamily="34" charset="0"/>
                <a:ea typeface="宋体" panose="02010600030101010101" pitchFamily="2" charset="-122"/>
              </a:rPr>
              <a:t>时，需要，</a:t>
            </a:r>
            <a:r>
              <a:rPr lang="zh-CN" altLang="en-US" sz="2800" b="1">
                <a:solidFill>
                  <a:srgbClr val="FFFF00"/>
                </a:solidFill>
                <a:latin typeface="Arial" panose="020B0604020202020204" pitchFamily="34" charset="0"/>
                <a:ea typeface="宋体" panose="02010600030101010101" pitchFamily="2" charset="-122"/>
              </a:rPr>
              <a:t>产生一个控制信号</a:t>
            </a:r>
            <a:r>
              <a:rPr lang="zh-CN" altLang="en-US" sz="2800" b="1">
                <a:solidFill>
                  <a:srgbClr val="CCFFFF"/>
                </a:solidFill>
                <a:latin typeface="Arial" panose="020B0604020202020204" pitchFamily="34" charset="0"/>
                <a:ea typeface="宋体" panose="02010600030101010101" pitchFamily="2" charset="-122"/>
              </a:rPr>
              <a:t>以控制</a:t>
            </a:r>
            <a:r>
              <a:rPr lang="zh-CN" altLang="en-US" sz="2800" b="1">
                <a:solidFill>
                  <a:srgbClr val="FFFF00"/>
                </a:solidFill>
                <a:latin typeface="Arial" panose="020B0604020202020204" pitchFamily="34" charset="0"/>
                <a:ea typeface="宋体" panose="02010600030101010101" pitchFamily="2" charset="-122"/>
              </a:rPr>
              <a:t>终止</a:t>
            </a:r>
            <a:r>
              <a:rPr lang="zh-CN" altLang="en-US" sz="2800" b="1">
                <a:solidFill>
                  <a:srgbClr val="CCFFFF"/>
                </a:solidFill>
                <a:latin typeface="Arial" panose="020B0604020202020204" pitchFamily="34" charset="0"/>
                <a:ea typeface="宋体" panose="02010600030101010101" pitchFamily="2" charset="-122"/>
              </a:rPr>
              <a:t>紧接转移指令的</a:t>
            </a:r>
            <a:r>
              <a:rPr lang="zh-CN" altLang="en-US" sz="2800" b="1">
                <a:solidFill>
                  <a:srgbClr val="FFFF00"/>
                </a:solidFill>
                <a:latin typeface="Arial" panose="020B0604020202020204" pitchFamily="34" charset="0"/>
                <a:ea typeface="宋体" panose="02010600030101010101" pitchFamily="2" charset="-122"/>
              </a:rPr>
              <a:t>下条指令</a:t>
            </a:r>
            <a:r>
              <a:rPr lang="zh-CN" altLang="en-US" sz="2800" b="1">
                <a:solidFill>
                  <a:srgbClr val="FFFFFF"/>
                </a:solidFill>
                <a:latin typeface="Arial" panose="020B0604020202020204" pitchFamily="34" charset="0"/>
                <a:ea typeface="宋体" panose="02010600030101010101" pitchFamily="2" charset="-122"/>
              </a:rPr>
              <a:t>执行</a:t>
            </a:r>
            <a:r>
              <a:rPr lang="zh-CN" altLang="en-US" sz="2800" b="1">
                <a:solidFill>
                  <a:srgbClr val="CCFFFF"/>
                </a:solidFill>
                <a:latin typeface="Arial" panose="020B0604020202020204" pitchFamily="34" charset="0"/>
                <a:ea typeface="宋体" panose="02010600030101010101" pitchFamily="2" charset="-122"/>
              </a:rPr>
              <a:t>。类似于前面</a:t>
            </a:r>
            <a:endParaRPr lang="en-US" altLang="zh-CN" sz="2800" b="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en-US" altLang="zh-CN" sz="2800" b="1">
                <a:solidFill>
                  <a:srgbClr val="CCFFFF"/>
                </a:solidFill>
                <a:latin typeface="Arial" panose="020B0604020202020204" pitchFamily="34" charset="0"/>
                <a:ea typeface="宋体" panose="02010600030101010101" pitchFamily="2" charset="-122"/>
              </a:rPr>
              <a:t>Branch</a:t>
            </a:r>
            <a:r>
              <a:rPr lang="zh-CN" altLang="en-US" sz="2800" b="1">
                <a:solidFill>
                  <a:srgbClr val="CCFFFF"/>
                </a:solidFill>
                <a:latin typeface="Arial" panose="020B0604020202020204" pitchFamily="34" charset="0"/>
                <a:ea typeface="宋体" panose="02010600030101010101" pitchFamily="2" charset="-122"/>
              </a:rPr>
              <a:t>指令废除其后的指令。</a:t>
            </a:r>
          </a:p>
          <a:p>
            <a:pPr fontAlgn="base">
              <a:lnSpc>
                <a:spcPct val="120000"/>
              </a:lnSpc>
              <a:spcBef>
                <a:spcPct val="0"/>
              </a:spcBef>
              <a:spcAft>
                <a:spcPct val="0"/>
              </a:spcAft>
            </a:pPr>
            <a:endParaRPr lang="zh-CN" altLang="en-US" sz="2800" b="1">
              <a:solidFill>
                <a:srgbClr val="CCFFFF"/>
              </a:solidFill>
              <a:latin typeface="Arial" panose="020B0604020202020204" pitchFamily="34" charset="0"/>
              <a:ea typeface="宋体" panose="02010600030101010101" pitchFamily="2" charset="-122"/>
            </a:endParaRPr>
          </a:p>
        </p:txBody>
      </p:sp>
      <p:sp>
        <p:nvSpPr>
          <p:cNvPr id="125954" name="灯片编号占位符 2">
            <a:extLst>
              <a:ext uri="{FF2B5EF4-FFF2-40B4-BE49-F238E27FC236}">
                <a16:creationId xmlns:a16="http://schemas.microsoft.com/office/drawing/2014/main" id="{6B4F37BF-95F0-4B8F-B20E-235E0A1FFD4E}"/>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A11DC7AB-30CD-4226-8F09-83EF8A636561}" type="slidenum">
              <a:rPr lang="en-US" altLang="zh-CN">
                <a:solidFill>
                  <a:srgbClr val="FFFFFF"/>
                </a:solidFill>
                <a:ea typeface="宋体" panose="02010600030101010101" pitchFamily="2" charset="-122"/>
              </a:rPr>
              <a:pPr fontAlgn="base">
                <a:spcBef>
                  <a:spcPct val="0"/>
                </a:spcBef>
                <a:spcAft>
                  <a:spcPct val="0"/>
                </a:spcAft>
              </a:pPr>
              <a:t>454</a:t>
            </a:fld>
            <a:endParaRPr lang="en-US" altLang="zh-CN">
              <a:solidFill>
                <a:srgbClr val="FFFFFF"/>
              </a:solidFill>
              <a:ea typeface="宋体" panose="02010600030101010101" pitchFamily="2" charset="-122"/>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5" name="Text Box 2">
            <a:extLst>
              <a:ext uri="{FF2B5EF4-FFF2-40B4-BE49-F238E27FC236}">
                <a16:creationId xmlns:a16="http://schemas.microsoft.com/office/drawing/2014/main" id="{954EAB6D-2668-426B-BDB9-91B49BDFDB68}"/>
              </a:ext>
            </a:extLst>
          </p:cNvPr>
          <p:cNvSpPr txBox="1"/>
          <p:nvPr/>
        </p:nvSpPr>
        <p:spPr>
          <a:xfrm>
            <a:off x="1828801" y="304800"/>
            <a:ext cx="8639175" cy="5367338"/>
          </a:xfrm>
          <a:prstGeom prst="rect">
            <a:avLst/>
          </a:prstGeom>
          <a:noFill/>
          <a:ln w="9525">
            <a:noFill/>
          </a:ln>
        </p:spPr>
        <p:txBody>
          <a:bodyPr>
            <a:spAutoFit/>
          </a:bodyPr>
          <a:lstStyle/>
          <a:p>
            <a:pPr fontAlgn="base">
              <a:lnSpc>
                <a:spcPct val="130000"/>
              </a:lnSpc>
              <a:spcBef>
                <a:spcPct val="0"/>
              </a:spcBef>
              <a:spcAft>
                <a:spcPct val="0"/>
              </a:spcAft>
            </a:pPr>
            <a:r>
              <a:rPr lang="zh-CN" altLang="en-US" sz="2400" b="1" noProof="1">
                <a:solidFill>
                  <a:srgbClr val="CCFFFF"/>
                </a:solidFill>
                <a:latin typeface="Arial" panose="020B0604020202020204" pitchFamily="34" charset="0"/>
                <a:ea typeface="宋体" panose="02010600030101010101" pitchFamily="2" charset="-122"/>
                <a:cs typeface="+mn-ea"/>
              </a:rPr>
              <a:t>在我们的流水线处理机中，</a:t>
            </a:r>
            <a:r>
              <a:rPr lang="zh-CN" altLang="en-US" sz="2400" b="1" noProof="1">
                <a:solidFill>
                  <a:srgbClr val="FFFF00"/>
                </a:solidFill>
                <a:latin typeface="Arial" panose="020B0604020202020204" pitchFamily="34" charset="0"/>
                <a:ea typeface="宋体" panose="02010600030101010101" pitchFamily="2" charset="-122"/>
                <a:cs typeface="+mn-ea"/>
              </a:rPr>
              <a:t>转移成功</a:t>
            </a:r>
            <a:r>
              <a:rPr lang="zh-CN" altLang="en-US" sz="2400" b="1" noProof="1">
                <a:solidFill>
                  <a:srgbClr val="CCFFFF"/>
                </a:solidFill>
                <a:latin typeface="Arial" panose="020B0604020202020204" pitchFamily="34" charset="0"/>
                <a:ea typeface="宋体" panose="02010600030101010101" pitchFamily="2" charset="-122"/>
                <a:cs typeface="+mn-ea"/>
              </a:rPr>
              <a:t>与否，在转移指令的</a:t>
            </a:r>
            <a:r>
              <a:rPr lang="zh-CN" altLang="en-US" sz="2400" b="1" noProof="1">
                <a:solidFill>
                  <a:srgbClr val="FFCC00"/>
                </a:solidFill>
                <a:latin typeface="Arial" panose="020B0604020202020204" pitchFamily="34" charset="0"/>
                <a:ea typeface="宋体" panose="02010600030101010101" pitchFamily="2" charset="-122"/>
                <a:cs typeface="+mn-ea"/>
              </a:rPr>
              <a:t>ID</a:t>
            </a:r>
            <a:r>
              <a:rPr lang="zh-CN" altLang="en-US" sz="2400" b="1" noProof="1">
                <a:solidFill>
                  <a:srgbClr val="CCFFFF"/>
                </a:solidFill>
                <a:latin typeface="Arial" panose="020B0604020202020204" pitchFamily="34" charset="0"/>
                <a:ea typeface="宋体" panose="02010600030101010101" pitchFamily="2" charset="-122"/>
                <a:cs typeface="+mn-ea"/>
              </a:rPr>
              <a:t>级就已明了：</a:t>
            </a:r>
            <a:endParaRPr lang="zh-CN" altLang="en-US" sz="2400" b="1" noProof="1">
              <a:solidFill>
                <a:srgbClr val="CCFFFF"/>
              </a:solidFill>
              <a:latin typeface="Arial" panose="020B0604020202020204" pitchFamily="34" charset="0"/>
              <a:ea typeface="宋体" panose="02010600030101010101" pitchFamily="2" charset="-122"/>
            </a:endParaRPr>
          </a:p>
          <a:p>
            <a:pPr marL="342900" indent="-342900" fontAlgn="base">
              <a:lnSpc>
                <a:spcPct val="130000"/>
              </a:lnSpc>
              <a:spcBef>
                <a:spcPct val="0"/>
              </a:spcBef>
              <a:spcAft>
                <a:spcPct val="0"/>
              </a:spcAft>
              <a:buFont typeface="Wingdings" panose="05000000000000000000" charset="0"/>
              <a:buChar char="Ø"/>
            </a:pPr>
            <a:r>
              <a:rPr lang="zh-CN" altLang="en-US" sz="2400" b="1" noProof="1">
                <a:solidFill>
                  <a:srgbClr val="CCFFFF"/>
                </a:solidFill>
                <a:latin typeface="Arial" panose="020B0604020202020204" pitchFamily="34" charset="0"/>
                <a:ea typeface="宋体" panose="02010600030101010101" pitchFamily="2" charset="-122"/>
                <a:cs typeface="+mn-ea"/>
              </a:rPr>
              <a:t> 无条件转移指令，在</a:t>
            </a:r>
            <a:r>
              <a:rPr lang="en-US" altLang="zh-CN" sz="2400" b="1" noProof="1">
                <a:solidFill>
                  <a:srgbClr val="FFCC00"/>
                </a:solidFill>
                <a:latin typeface="Arial" panose="020B0604020202020204" pitchFamily="34" charset="0"/>
                <a:ea typeface="宋体" panose="02010600030101010101" pitchFamily="2" charset="-122"/>
                <a:cs typeface="+mn-ea"/>
              </a:rPr>
              <a:t>ID</a:t>
            </a:r>
            <a:r>
              <a:rPr lang="zh-CN" altLang="en-US" sz="2400" b="1" noProof="1">
                <a:solidFill>
                  <a:srgbClr val="CCFFFF"/>
                </a:solidFill>
                <a:latin typeface="Arial" panose="020B0604020202020204" pitchFamily="34" charset="0"/>
                <a:ea typeface="宋体" panose="02010600030101010101" pitchFamily="2" charset="-122"/>
                <a:cs typeface="+mn-ea"/>
              </a:rPr>
              <a:t>级知道肯定转移；</a:t>
            </a:r>
            <a:endParaRPr lang="zh-CN" altLang="en-US" sz="2400" b="1" noProof="1">
              <a:solidFill>
                <a:srgbClr val="CCFFFF"/>
              </a:solidFill>
              <a:latin typeface="Arial" panose="020B0604020202020204" pitchFamily="34" charset="0"/>
              <a:ea typeface="宋体" panose="02010600030101010101" pitchFamily="2" charset="-122"/>
            </a:endParaRPr>
          </a:p>
          <a:p>
            <a:pPr marL="342900" indent="-342900" fontAlgn="base">
              <a:lnSpc>
                <a:spcPct val="130000"/>
              </a:lnSpc>
              <a:spcBef>
                <a:spcPct val="0"/>
              </a:spcBef>
              <a:spcAft>
                <a:spcPct val="0"/>
              </a:spcAft>
              <a:buFont typeface="Wingdings" panose="05000000000000000000" charset="0"/>
              <a:buChar char="Ø"/>
            </a:pPr>
            <a:r>
              <a:rPr lang="zh-CN" altLang="en-US" sz="2400" b="1" noProof="1">
                <a:solidFill>
                  <a:srgbClr val="CCFFFF"/>
                </a:solidFill>
                <a:latin typeface="Arial" panose="020B0604020202020204" pitchFamily="34" charset="0"/>
                <a:ea typeface="宋体" panose="02010600030101010101" pitchFamily="2" charset="-122"/>
                <a:cs typeface="+mn-ea"/>
              </a:rPr>
              <a:t>如果没有采用</a:t>
            </a:r>
            <a:r>
              <a:rPr lang="zh-CN" altLang="en-US" sz="2400" b="1" noProof="1">
                <a:solidFill>
                  <a:srgbClr val="FFFF00"/>
                </a:solidFill>
                <a:latin typeface="Arial" panose="020B0604020202020204" pitchFamily="34" charset="0"/>
                <a:ea typeface="宋体" panose="02010600030101010101" pitchFamily="2" charset="-122"/>
                <a:cs typeface="+mn-ea"/>
              </a:rPr>
              <a:t>条件转移</a:t>
            </a:r>
            <a:r>
              <a:rPr lang="zh-CN" altLang="en-US" sz="2400" b="1" noProof="1">
                <a:solidFill>
                  <a:srgbClr val="FF0000"/>
                </a:solidFill>
                <a:latin typeface="Arial" panose="020B0604020202020204" pitchFamily="34" charset="0"/>
                <a:ea typeface="宋体" panose="02010600030101010101" pitchFamily="2" charset="-122"/>
                <a:cs typeface="+mn-ea"/>
              </a:rPr>
              <a:t>硬件暂停</a:t>
            </a:r>
            <a:r>
              <a:rPr lang="zh-CN" altLang="en-US" sz="2400" b="1" noProof="1">
                <a:solidFill>
                  <a:srgbClr val="CCFFFF"/>
                </a:solidFill>
                <a:latin typeface="Arial" panose="020B0604020202020204" pitchFamily="34" charset="0"/>
                <a:ea typeface="宋体" panose="02010600030101010101" pitchFamily="2" charset="-122"/>
                <a:cs typeface="+mn-ea"/>
              </a:rPr>
              <a:t>，则编译器会加</a:t>
            </a:r>
            <a:r>
              <a:rPr lang="en-US" altLang="zh-CN" sz="2400" b="1" noProof="1">
                <a:solidFill>
                  <a:srgbClr val="CCFFFF"/>
                </a:solidFill>
                <a:latin typeface="Arial" panose="020B0604020202020204" pitchFamily="34" charset="0"/>
                <a:ea typeface="宋体" panose="02010600030101010101" pitchFamily="2" charset="-122"/>
                <a:cs typeface="+mn-ea"/>
              </a:rPr>
              <a:t>nop</a:t>
            </a:r>
            <a:r>
              <a:rPr lang="zh-CN" altLang="en-US" sz="2400" b="1" noProof="1">
                <a:solidFill>
                  <a:srgbClr val="CCFFFF"/>
                </a:solidFill>
                <a:latin typeface="Arial" panose="020B0604020202020204" pitchFamily="34" charset="0"/>
                <a:ea typeface="宋体" panose="02010600030101010101" pitchFamily="2" charset="-122"/>
                <a:cs typeface="+mn-ea"/>
              </a:rPr>
              <a:t>，  如： </a:t>
            </a:r>
            <a:endParaRPr lang="zh-CN" altLang="en-US" sz="2400" b="1" noProof="1">
              <a:solidFill>
                <a:srgbClr val="CCFFFF"/>
              </a:solidFill>
              <a:latin typeface="Arial" panose="020B0604020202020204" pitchFamily="34" charset="0"/>
              <a:ea typeface="宋体" panose="02010600030101010101" pitchFamily="2" charset="-122"/>
            </a:endParaRPr>
          </a:p>
          <a:p>
            <a:pPr fontAlgn="base">
              <a:lnSpc>
                <a:spcPct val="130000"/>
              </a:lnSpc>
              <a:spcBef>
                <a:spcPct val="0"/>
              </a:spcBef>
              <a:spcAft>
                <a:spcPct val="0"/>
              </a:spcAft>
            </a:pPr>
            <a:r>
              <a:rPr lang="zh-CN" altLang="en-US" sz="2400" b="1" noProof="1">
                <a:solidFill>
                  <a:srgbClr val="CCFFFF"/>
                </a:solidFill>
                <a:latin typeface="Arial" panose="020B0604020202020204" pitchFamily="34" charset="0"/>
                <a:ea typeface="宋体" panose="02010600030101010101" pitchFamily="2" charset="-122"/>
                <a:cs typeface="+mn-ea"/>
              </a:rPr>
              <a:t>         </a:t>
            </a:r>
            <a:r>
              <a:rPr lang="en-US" altLang="zh-CN" sz="2400" b="1" noProof="1">
                <a:solidFill>
                  <a:srgbClr val="FFFFFF"/>
                </a:solidFill>
                <a:latin typeface="Garamond" panose="02020404030301010803" pitchFamily="18" charset="0"/>
                <a:ea typeface="宋体" panose="02010600030101010101" pitchFamily="2" charset="-122"/>
                <a:cs typeface="+mn-ea"/>
              </a:rPr>
              <a:t>sub  r1, r1, 1</a:t>
            </a:r>
            <a:endParaRPr lang="en-US" altLang="zh-CN" sz="2400" b="1" noProof="1">
              <a:solidFill>
                <a:srgbClr val="FFFFFF"/>
              </a:solidFill>
              <a:latin typeface="Garamond" panose="02020404030301010803" pitchFamily="18" charset="0"/>
              <a:ea typeface="宋体" panose="02010600030101010101" pitchFamily="2" charset="-122"/>
            </a:endParaRPr>
          </a:p>
          <a:p>
            <a:pPr fontAlgn="base">
              <a:lnSpc>
                <a:spcPct val="130000"/>
              </a:lnSpc>
              <a:spcBef>
                <a:spcPct val="0"/>
              </a:spcBef>
              <a:spcAft>
                <a:spcPct val="0"/>
              </a:spcAft>
            </a:pPr>
            <a:r>
              <a:rPr lang="en-US" altLang="zh-CN" sz="2400" b="1" noProof="1">
                <a:solidFill>
                  <a:srgbClr val="FFFFFF"/>
                </a:solidFill>
                <a:latin typeface="Garamond" panose="02020404030301010803" pitchFamily="18" charset="0"/>
                <a:ea typeface="宋体" panose="02010600030101010101" pitchFamily="2" charset="-122"/>
                <a:cs typeface="+mn-ea"/>
              </a:rPr>
              <a:t>           nop</a:t>
            </a:r>
            <a:endParaRPr lang="en-US" altLang="zh-CN" sz="2400" b="1" noProof="1">
              <a:solidFill>
                <a:srgbClr val="FFFFFF"/>
              </a:solidFill>
              <a:latin typeface="Garamond" panose="02020404030301010803" pitchFamily="18" charset="0"/>
              <a:ea typeface="宋体" panose="02010600030101010101" pitchFamily="2" charset="-122"/>
            </a:endParaRPr>
          </a:p>
          <a:p>
            <a:pPr fontAlgn="base">
              <a:lnSpc>
                <a:spcPct val="130000"/>
              </a:lnSpc>
              <a:spcBef>
                <a:spcPct val="0"/>
              </a:spcBef>
              <a:spcAft>
                <a:spcPct val="0"/>
              </a:spcAft>
            </a:pPr>
            <a:r>
              <a:rPr lang="en-US" altLang="zh-CN" sz="2400" b="1" noProof="1">
                <a:solidFill>
                  <a:srgbClr val="FFFFFF"/>
                </a:solidFill>
                <a:latin typeface="Garamond" panose="02020404030301010803" pitchFamily="18" charset="0"/>
                <a:ea typeface="宋体" panose="02010600030101010101" pitchFamily="2" charset="-122"/>
                <a:cs typeface="+mn-ea"/>
              </a:rPr>
              <a:t>           bne  ok  </a:t>
            </a:r>
            <a:r>
              <a:rPr lang="zh-CN" altLang="en-US" sz="2400" b="1" noProof="1">
                <a:solidFill>
                  <a:srgbClr val="FFFFFF"/>
                </a:solidFill>
                <a:latin typeface="Garamond" panose="02020404030301010803" pitchFamily="18" charset="0"/>
                <a:ea typeface="宋体" panose="02010600030101010101" pitchFamily="2" charset="-122"/>
                <a:cs typeface="+mn-ea"/>
              </a:rPr>
              <a:t>；本指令在</a:t>
            </a:r>
            <a:r>
              <a:rPr lang="en-US" altLang="zh-CN" sz="2400" b="1" noProof="1">
                <a:solidFill>
                  <a:srgbClr val="FFCC00"/>
                </a:solidFill>
                <a:latin typeface="Garamond" panose="02020404030301010803" pitchFamily="18" charset="0"/>
                <a:ea typeface="宋体" panose="02010600030101010101" pitchFamily="2" charset="-122"/>
                <a:cs typeface="+mn-ea"/>
              </a:rPr>
              <a:t>ID</a:t>
            </a:r>
            <a:r>
              <a:rPr lang="zh-CN" altLang="en-US" sz="2400" b="1" noProof="1">
                <a:solidFill>
                  <a:srgbClr val="FFFFFF"/>
                </a:solidFill>
                <a:latin typeface="Garamond" panose="02020404030301010803" pitchFamily="18" charset="0"/>
                <a:ea typeface="宋体" panose="02010600030101010101" pitchFamily="2" charset="-122"/>
                <a:cs typeface="+mn-ea"/>
              </a:rPr>
              <a:t>级根据</a:t>
            </a:r>
            <a:r>
              <a:rPr lang="en-US" altLang="zh-CN" sz="2400" b="1" noProof="1">
                <a:solidFill>
                  <a:srgbClr val="FFCC00"/>
                </a:solidFill>
                <a:latin typeface="Garamond" panose="02020404030301010803" pitchFamily="18" charset="0"/>
                <a:ea typeface="宋体" panose="02010600030101010101" pitchFamily="2" charset="-122"/>
                <a:cs typeface="+mn-ea"/>
              </a:rPr>
              <a:t>Z</a:t>
            </a:r>
            <a:r>
              <a:rPr lang="zh-CN" altLang="en-US" sz="2400" b="1" noProof="1">
                <a:solidFill>
                  <a:srgbClr val="FFFFFF"/>
                </a:solidFill>
                <a:latin typeface="Garamond" panose="02020404030301010803" pitchFamily="18" charset="0"/>
                <a:ea typeface="宋体" panose="02010600030101010101" pitchFamily="2" charset="-122"/>
                <a:cs typeface="+mn-ea"/>
              </a:rPr>
              <a:t>知道是否转移</a:t>
            </a:r>
            <a:endParaRPr lang="zh-CN" altLang="en-US" sz="2400" b="1" noProof="1">
              <a:solidFill>
                <a:srgbClr val="FFFFFF"/>
              </a:solidFill>
              <a:latin typeface="Garamond" panose="02020404030301010803" pitchFamily="18" charset="0"/>
              <a:ea typeface="宋体" panose="02010600030101010101" pitchFamily="2" charset="-122"/>
            </a:endParaRPr>
          </a:p>
          <a:p>
            <a:pPr marL="342900" indent="-342900" fontAlgn="base">
              <a:lnSpc>
                <a:spcPct val="130000"/>
              </a:lnSpc>
              <a:spcBef>
                <a:spcPct val="0"/>
              </a:spcBef>
              <a:spcAft>
                <a:spcPct val="0"/>
              </a:spcAft>
              <a:buFont typeface="Wingdings" panose="05000000000000000000" charset="0"/>
              <a:buChar char="Ø"/>
            </a:pPr>
            <a:r>
              <a:rPr lang="zh-CN" altLang="en-US" sz="2400" b="1" noProof="1">
                <a:solidFill>
                  <a:srgbClr val="FFFFFF"/>
                </a:solidFill>
                <a:latin typeface="Garamond" panose="02020404030301010803" pitchFamily="18" charset="0"/>
                <a:ea typeface="宋体" panose="02010600030101010101" pitchFamily="2" charset="-122"/>
                <a:cs typeface="+mn-ea"/>
              </a:rPr>
              <a:t> 如果采用了前面的</a:t>
            </a:r>
            <a:r>
              <a:rPr lang="zh-CN" altLang="en-US" sz="2400" b="1" noProof="1">
                <a:solidFill>
                  <a:srgbClr val="FFFF00"/>
                </a:solidFill>
                <a:latin typeface="Garamond" panose="02020404030301010803" pitchFamily="18" charset="0"/>
                <a:ea typeface="宋体" panose="02010600030101010101" pitchFamily="2" charset="-122"/>
                <a:cs typeface="+mn-ea"/>
              </a:rPr>
              <a:t>条件转移</a:t>
            </a:r>
            <a:r>
              <a:rPr lang="zh-CN" altLang="en-US" sz="2400" b="1" noProof="1">
                <a:solidFill>
                  <a:srgbClr val="FF0000"/>
                </a:solidFill>
                <a:latin typeface="Garamond" panose="02020404030301010803" pitchFamily="18" charset="0"/>
                <a:ea typeface="宋体" panose="02010600030101010101" pitchFamily="2" charset="-122"/>
                <a:cs typeface="+mn-ea"/>
              </a:rPr>
              <a:t>硬件暂停</a:t>
            </a:r>
            <a:r>
              <a:rPr lang="zh-CN" altLang="en-US" sz="2400" b="1" noProof="1">
                <a:solidFill>
                  <a:srgbClr val="FFFF00"/>
                </a:solidFill>
                <a:latin typeface="Garamond" panose="02020404030301010803" pitchFamily="18" charset="0"/>
                <a:ea typeface="宋体" panose="02010600030101010101" pitchFamily="2" charset="-122"/>
                <a:cs typeface="+mn-ea"/>
              </a:rPr>
              <a:t>技术</a:t>
            </a:r>
            <a:r>
              <a:rPr lang="zh-CN" altLang="en-US" sz="2400" b="1" noProof="1">
                <a:solidFill>
                  <a:srgbClr val="FFFFFF"/>
                </a:solidFill>
                <a:latin typeface="Garamond" panose="02020404030301010803" pitchFamily="18" charset="0"/>
                <a:ea typeface="宋体" panose="02010600030101010101" pitchFamily="2" charset="-122"/>
                <a:cs typeface="+mn-ea"/>
              </a:rPr>
              <a:t>，由于条件转移指令在</a:t>
            </a:r>
            <a:r>
              <a:rPr lang="en-US" altLang="zh-CN" sz="2400" b="1" noProof="1">
                <a:solidFill>
                  <a:srgbClr val="FFFF00"/>
                </a:solidFill>
                <a:latin typeface="Garamond" panose="02020404030301010803" pitchFamily="18" charset="0"/>
                <a:ea typeface="宋体" panose="02010600030101010101" pitchFamily="2" charset="-122"/>
                <a:cs typeface="+mn-ea"/>
              </a:rPr>
              <a:t>ID</a:t>
            </a:r>
            <a:r>
              <a:rPr lang="zh-CN" altLang="en-US" sz="2400" b="1" noProof="1">
                <a:solidFill>
                  <a:srgbClr val="FFFFFF"/>
                </a:solidFill>
                <a:latin typeface="Garamond" panose="02020404030301010803" pitchFamily="18" charset="0"/>
                <a:ea typeface="宋体" panose="02010600030101010101" pitchFamily="2" charset="-122"/>
                <a:cs typeface="+mn-ea"/>
              </a:rPr>
              <a:t>级</a:t>
            </a:r>
            <a:r>
              <a:rPr lang="zh-CN" altLang="en-US" sz="2400" b="1" noProof="1">
                <a:solidFill>
                  <a:srgbClr val="FFFF00"/>
                </a:solidFill>
                <a:latin typeface="Garamond" panose="02020404030301010803" pitchFamily="18" charset="0"/>
                <a:ea typeface="宋体" panose="02010600030101010101" pitchFamily="2" charset="-122"/>
                <a:cs typeface="+mn-ea"/>
              </a:rPr>
              <a:t>暂停一个时钟周期</a:t>
            </a:r>
            <a:r>
              <a:rPr lang="zh-CN" altLang="en-US" sz="2400" b="1" noProof="1">
                <a:solidFill>
                  <a:srgbClr val="FFFFFF"/>
                </a:solidFill>
                <a:latin typeface="Garamond" panose="02020404030301010803" pitchFamily="18" charset="0"/>
                <a:ea typeface="宋体" panose="02010600030101010101" pitchFamily="2" charset="-122"/>
                <a:cs typeface="+mn-ea"/>
              </a:rPr>
              <a:t>等待</a:t>
            </a:r>
            <a:r>
              <a:rPr lang="en-US" altLang="zh-CN" sz="2400" b="1" noProof="1">
                <a:solidFill>
                  <a:srgbClr val="FFFF00"/>
                </a:solidFill>
                <a:latin typeface="Garamond" panose="02020404030301010803" pitchFamily="18" charset="0"/>
                <a:ea typeface="宋体" panose="02010600030101010101" pitchFamily="2" charset="-122"/>
                <a:cs typeface="+mn-ea"/>
              </a:rPr>
              <a:t>Z</a:t>
            </a:r>
            <a:r>
              <a:rPr lang="zh-CN" altLang="en-US" sz="2400" b="1" noProof="1">
                <a:solidFill>
                  <a:srgbClr val="FFFFFF"/>
                </a:solidFill>
                <a:latin typeface="Garamond" panose="02020404030301010803" pitchFamily="18" charset="0"/>
                <a:ea typeface="宋体" panose="02010600030101010101" pitchFamily="2" charset="-122"/>
                <a:cs typeface="+mn-ea"/>
              </a:rPr>
              <a:t>标志，因此也能在</a:t>
            </a:r>
            <a:r>
              <a:rPr lang="en-US" altLang="zh-CN" sz="2400" b="1" noProof="1">
                <a:solidFill>
                  <a:srgbClr val="FFCC00"/>
                </a:solidFill>
                <a:latin typeface="Garamond" panose="02020404030301010803" pitchFamily="18" charset="0"/>
                <a:ea typeface="宋体" panose="02010600030101010101" pitchFamily="2" charset="-122"/>
                <a:cs typeface="+mn-ea"/>
              </a:rPr>
              <a:t>ID</a:t>
            </a:r>
            <a:r>
              <a:rPr lang="zh-CN" altLang="en-US" sz="2400" b="1" noProof="1">
                <a:solidFill>
                  <a:srgbClr val="FFFFFF"/>
                </a:solidFill>
                <a:latin typeface="Garamond" panose="02020404030301010803" pitchFamily="18" charset="0"/>
                <a:ea typeface="宋体" panose="02010600030101010101" pitchFamily="2" charset="-122"/>
                <a:cs typeface="+mn-ea"/>
              </a:rPr>
              <a:t>级确定转移是否发生。</a:t>
            </a:r>
            <a:endParaRPr lang="zh-CN" altLang="en-US" sz="2400" b="1" noProof="1">
              <a:solidFill>
                <a:srgbClr val="CCFFFF"/>
              </a:solidFill>
              <a:latin typeface="Arial" panose="020B0604020202020204" pitchFamily="34" charset="0"/>
              <a:ea typeface="宋体" panose="02010600030101010101" pitchFamily="2" charset="-122"/>
            </a:endParaRPr>
          </a:p>
          <a:p>
            <a:pPr fontAlgn="base">
              <a:lnSpc>
                <a:spcPct val="130000"/>
              </a:lnSpc>
              <a:spcBef>
                <a:spcPct val="0"/>
              </a:spcBef>
              <a:spcAft>
                <a:spcPct val="0"/>
              </a:spcAft>
              <a:buFontTx/>
              <a:buChar char="•"/>
            </a:pPr>
            <a:endParaRPr lang="en-US" altLang="zh-CN" sz="2400" b="1" noProof="1">
              <a:solidFill>
                <a:srgbClr val="CCFFFF"/>
              </a:solidFill>
              <a:latin typeface="Arial" panose="020B0604020202020204" pitchFamily="34" charset="0"/>
              <a:ea typeface="宋体" panose="02010600030101010101" pitchFamily="2" charset="-122"/>
            </a:endParaRPr>
          </a:p>
        </p:txBody>
      </p:sp>
      <p:sp>
        <p:nvSpPr>
          <p:cNvPr id="126978" name="Rectangle 4">
            <a:extLst>
              <a:ext uri="{FF2B5EF4-FFF2-40B4-BE49-F238E27FC236}">
                <a16:creationId xmlns:a16="http://schemas.microsoft.com/office/drawing/2014/main" id="{B5911DB9-65E8-451A-BA31-108EB0C1C646}"/>
              </a:ext>
            </a:extLst>
          </p:cNvPr>
          <p:cNvSpPr>
            <a:spLocks noChangeArrowheads="1"/>
          </p:cNvSpPr>
          <p:nvPr/>
        </p:nvSpPr>
        <p:spPr bwMode="auto">
          <a:xfrm>
            <a:off x="3429001" y="6019800"/>
            <a:ext cx="4679101" cy="51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lnSpc>
                <a:spcPct val="120000"/>
              </a:lnSpc>
              <a:spcBef>
                <a:spcPct val="0"/>
              </a:spcBef>
              <a:spcAft>
                <a:spcPct val="0"/>
              </a:spcAft>
            </a:pPr>
            <a:r>
              <a:rPr lang="zh-CN" altLang="en-US" sz="2400" b="1">
                <a:solidFill>
                  <a:srgbClr val="FFCC00"/>
                </a:solidFill>
                <a:latin typeface="Garamond" panose="02020404030301010803" pitchFamily="18" charset="0"/>
                <a:ea typeface="宋体" panose="02010600030101010101" pitchFamily="2" charset="-122"/>
              </a:rPr>
              <a:t>BTAKEN</a:t>
            </a:r>
            <a:r>
              <a:rPr lang="en-US" altLang="zh-CN" sz="2400">
                <a:solidFill>
                  <a:srgbClr val="FFFFFF"/>
                </a:solidFill>
                <a:latin typeface="Garamond" panose="02020404030301010803" pitchFamily="18" charset="0"/>
                <a:ea typeface="宋体" panose="02010600030101010101" pitchFamily="2" charset="-122"/>
              </a:rPr>
              <a:t> = </a:t>
            </a:r>
            <a:r>
              <a:rPr lang="zh-CN" altLang="en-US" sz="2400" b="1">
                <a:solidFill>
                  <a:srgbClr val="CCFFFF"/>
                </a:solidFill>
                <a:latin typeface="Garamond" panose="02020404030301010803" pitchFamily="18" charset="0"/>
                <a:ea typeface="宋体" panose="02010600030101010101" pitchFamily="2" charset="-122"/>
              </a:rPr>
              <a:t>bne Z</a:t>
            </a:r>
            <a:r>
              <a:rPr lang="en-US" altLang="zh-CN" sz="2400" b="1">
                <a:solidFill>
                  <a:srgbClr val="CCFFFF"/>
                </a:solidFill>
                <a:latin typeface="Garamond" panose="02020404030301010803" pitchFamily="18" charset="0"/>
                <a:ea typeface="宋体" panose="02010600030101010101" pitchFamily="2" charset="-122"/>
              </a:rPr>
              <a:t>+</a:t>
            </a:r>
            <a:r>
              <a:rPr lang="zh-CN" altLang="en-US" sz="2400" b="1">
                <a:solidFill>
                  <a:srgbClr val="CCFFFF"/>
                </a:solidFill>
                <a:latin typeface="Garamond" panose="02020404030301010803" pitchFamily="18" charset="0"/>
                <a:ea typeface="宋体" panose="02010600030101010101" pitchFamily="2" charset="-122"/>
              </a:rPr>
              <a:t>beq Z+</a:t>
            </a:r>
            <a:r>
              <a:rPr lang="zh-CN" altLang="en-US" sz="2400" b="1">
                <a:solidFill>
                  <a:srgbClr val="FFFFFF"/>
                </a:solidFill>
                <a:latin typeface="Garamond" panose="02020404030301010803" pitchFamily="18" charset="0"/>
                <a:ea typeface="宋体" panose="02010600030101010101" pitchFamily="2" charset="-122"/>
              </a:rPr>
              <a:t>branch</a:t>
            </a:r>
          </a:p>
        </p:txBody>
      </p:sp>
      <p:sp>
        <p:nvSpPr>
          <p:cNvPr id="126979" name="Line 5">
            <a:extLst>
              <a:ext uri="{FF2B5EF4-FFF2-40B4-BE49-F238E27FC236}">
                <a16:creationId xmlns:a16="http://schemas.microsoft.com/office/drawing/2014/main" id="{036265FA-0F5F-4EAE-884E-A5D5C20A80DB}"/>
              </a:ext>
            </a:extLst>
          </p:cNvPr>
          <p:cNvSpPr>
            <a:spLocks noChangeShapeType="1"/>
          </p:cNvSpPr>
          <p:nvPr/>
        </p:nvSpPr>
        <p:spPr bwMode="auto">
          <a:xfrm>
            <a:off x="5638800" y="6096000"/>
            <a:ext cx="228600" cy="0"/>
          </a:xfrm>
          <a:prstGeom prst="line">
            <a:avLst/>
          </a:prstGeom>
          <a:noFill/>
          <a:ln w="38100">
            <a:solidFill>
              <a:srgbClr val="CCFF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26980" name="Rectangle 6">
            <a:extLst>
              <a:ext uri="{FF2B5EF4-FFF2-40B4-BE49-F238E27FC236}">
                <a16:creationId xmlns:a16="http://schemas.microsoft.com/office/drawing/2014/main" id="{A1F7DDA2-E540-4552-B692-7C4102CAEDFE}"/>
              </a:ext>
            </a:extLst>
          </p:cNvPr>
          <p:cNvSpPr>
            <a:spLocks noChangeArrowheads="1"/>
          </p:cNvSpPr>
          <p:nvPr/>
        </p:nvSpPr>
        <p:spPr bwMode="auto">
          <a:xfrm>
            <a:off x="2514601" y="5410201"/>
            <a:ext cx="5497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400" b="1">
                <a:solidFill>
                  <a:srgbClr val="FFFF00"/>
                </a:solidFill>
                <a:latin typeface="Garamond" panose="02020404030301010803" pitchFamily="18" charset="0"/>
                <a:ea typeface="宋体" panose="02010600030101010101" pitchFamily="2" charset="-122"/>
              </a:rPr>
              <a:t>因此，</a:t>
            </a:r>
            <a:r>
              <a:rPr lang="en-US" altLang="zh-CN" sz="2400" b="1">
                <a:solidFill>
                  <a:srgbClr val="FFCC00"/>
                </a:solidFill>
                <a:latin typeface="Garamond" panose="02020404030301010803" pitchFamily="18" charset="0"/>
                <a:ea typeface="宋体" panose="02010600030101010101" pitchFamily="2" charset="-122"/>
              </a:rPr>
              <a:t>ID</a:t>
            </a:r>
            <a:r>
              <a:rPr lang="zh-CN" altLang="en-US" sz="2400" b="1">
                <a:solidFill>
                  <a:srgbClr val="FFCC00"/>
                </a:solidFill>
                <a:latin typeface="Garamond" panose="02020404030301010803" pitchFamily="18" charset="0"/>
                <a:ea typeface="宋体" panose="02010600030101010101" pitchFamily="2" charset="-122"/>
              </a:rPr>
              <a:t>级</a:t>
            </a:r>
            <a:r>
              <a:rPr lang="zh-CN" altLang="en-US" sz="2400" b="1">
                <a:solidFill>
                  <a:srgbClr val="CCFFFF"/>
                </a:solidFill>
                <a:latin typeface="Garamond" panose="02020404030301010803" pitchFamily="18" charset="0"/>
                <a:ea typeface="宋体" panose="02010600030101010101" pitchFamily="2" charset="-122"/>
              </a:rPr>
              <a:t>产生的</a:t>
            </a:r>
            <a:r>
              <a:rPr lang="zh-CN" altLang="en-US" sz="2400" b="1">
                <a:solidFill>
                  <a:srgbClr val="FFCC00"/>
                </a:solidFill>
                <a:latin typeface="Garamond" panose="02020404030301010803" pitchFamily="18" charset="0"/>
                <a:ea typeface="宋体" panose="02010600030101010101" pitchFamily="2" charset="-122"/>
              </a:rPr>
              <a:t>转移发生</a:t>
            </a:r>
            <a:r>
              <a:rPr lang="zh-CN" altLang="en-US" sz="2400" b="1">
                <a:solidFill>
                  <a:srgbClr val="CCFFFF"/>
                </a:solidFill>
                <a:latin typeface="Garamond" panose="02020404030301010803" pitchFamily="18" charset="0"/>
                <a:ea typeface="宋体" panose="02010600030101010101" pitchFamily="2" charset="-122"/>
              </a:rPr>
              <a:t>逻辑条件</a:t>
            </a:r>
            <a:r>
              <a:rPr lang="zh-CN" altLang="en-US" sz="2400" b="1">
                <a:solidFill>
                  <a:srgbClr val="FFCC00"/>
                </a:solidFill>
                <a:latin typeface="Garamond" panose="02020404030301010803" pitchFamily="18" charset="0"/>
                <a:ea typeface="宋体" panose="02010600030101010101" pitchFamily="2" charset="-122"/>
              </a:rPr>
              <a:t>：</a:t>
            </a:r>
          </a:p>
        </p:txBody>
      </p:sp>
      <p:sp>
        <p:nvSpPr>
          <p:cNvPr id="126981" name="灯片编号占位符 5">
            <a:extLst>
              <a:ext uri="{FF2B5EF4-FFF2-40B4-BE49-F238E27FC236}">
                <a16:creationId xmlns:a16="http://schemas.microsoft.com/office/drawing/2014/main" id="{002146A4-00DF-46C4-BFBD-4D4C032FF716}"/>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3161C41A-AF16-40CA-856A-A451097CEC70}" type="slidenum">
              <a:rPr lang="en-US" altLang="zh-CN">
                <a:solidFill>
                  <a:srgbClr val="FFFFFF"/>
                </a:solidFill>
                <a:ea typeface="宋体" panose="02010600030101010101" pitchFamily="2" charset="-122"/>
              </a:rPr>
              <a:pPr fontAlgn="base">
                <a:spcBef>
                  <a:spcPct val="0"/>
                </a:spcBef>
                <a:spcAft>
                  <a:spcPct val="0"/>
                </a:spcAft>
              </a:pPr>
              <a:t>455</a:t>
            </a:fld>
            <a:endParaRPr lang="en-US" altLang="zh-CN">
              <a:solidFill>
                <a:srgbClr val="FFFFFF"/>
              </a:solidFill>
              <a:ea typeface="宋体" panose="02010600030101010101" pitchFamily="2" charset="-122"/>
            </a:endParaRP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89" name="Text Box 2">
            <a:extLst>
              <a:ext uri="{FF2B5EF4-FFF2-40B4-BE49-F238E27FC236}">
                <a16:creationId xmlns:a16="http://schemas.microsoft.com/office/drawing/2014/main" id="{5BF87575-AF8B-416C-8E35-DFA43B66F947}"/>
              </a:ext>
            </a:extLst>
          </p:cNvPr>
          <p:cNvSpPr txBox="1"/>
          <p:nvPr/>
        </p:nvSpPr>
        <p:spPr>
          <a:xfrm>
            <a:off x="1828801" y="82550"/>
            <a:ext cx="8639175" cy="4114800"/>
          </a:xfrm>
          <a:prstGeom prst="rect">
            <a:avLst/>
          </a:prstGeom>
          <a:noFill/>
          <a:ln w="9525">
            <a:noFill/>
          </a:ln>
        </p:spPr>
        <p:txBody>
          <a:bodyPr>
            <a:spAutoFit/>
          </a:bodyPr>
          <a:lstStyle/>
          <a:p>
            <a:pPr fontAlgn="base">
              <a:lnSpc>
                <a:spcPct val="120000"/>
              </a:lnSpc>
              <a:spcBef>
                <a:spcPct val="0"/>
              </a:spcBef>
              <a:spcAft>
                <a:spcPct val="0"/>
              </a:spcAft>
            </a:pPr>
            <a:r>
              <a:rPr lang="zh-CN" altLang="en-US" sz="2800" b="1" noProof="1">
                <a:solidFill>
                  <a:srgbClr val="CCFFFF"/>
                </a:solidFill>
                <a:latin typeface="Arial" panose="020B0604020202020204" pitchFamily="34" charset="0"/>
                <a:ea typeface="宋体" panose="02010600030101010101" pitchFamily="2" charset="-122"/>
                <a:cs typeface="+mn-ea"/>
              </a:rPr>
              <a:t>　  </a:t>
            </a:r>
            <a:r>
              <a:rPr lang="zh-CN" altLang="en-US" sz="2400" b="1" noProof="1">
                <a:solidFill>
                  <a:srgbClr val="CCFFFF"/>
                </a:solidFill>
                <a:latin typeface="Arial" panose="020B0604020202020204" pitchFamily="34" charset="0"/>
                <a:ea typeface="宋体" panose="02010600030101010101" pitchFamily="2" charset="-122"/>
                <a:cs typeface="+mn-ea"/>
              </a:rPr>
              <a:t>把</a:t>
            </a:r>
            <a:r>
              <a:rPr lang="en-US" altLang="zh-CN" sz="2400" b="1" noProof="1">
                <a:solidFill>
                  <a:srgbClr val="FFCC00"/>
                </a:solidFill>
                <a:latin typeface="Arial" panose="020B0604020202020204" pitchFamily="34" charset="0"/>
                <a:ea typeface="宋体" panose="02010600030101010101" pitchFamily="2" charset="-122"/>
                <a:cs typeface="+mn-ea"/>
              </a:rPr>
              <a:t>ID</a:t>
            </a:r>
            <a:r>
              <a:rPr lang="zh-CN" altLang="en-US" sz="2400" b="1" noProof="1">
                <a:solidFill>
                  <a:srgbClr val="FFCC00"/>
                </a:solidFill>
                <a:latin typeface="Arial" panose="020B0604020202020204" pitchFamily="34" charset="0"/>
                <a:ea typeface="宋体" panose="02010600030101010101" pitchFamily="2" charset="-122"/>
                <a:cs typeface="+mn-ea"/>
              </a:rPr>
              <a:t>级</a:t>
            </a:r>
            <a:r>
              <a:rPr lang="zh-CN" altLang="en-US" sz="2400" b="1" noProof="1">
                <a:solidFill>
                  <a:srgbClr val="CCFFFF"/>
                </a:solidFill>
                <a:latin typeface="Arial" panose="020B0604020202020204" pitchFamily="34" charset="0"/>
                <a:ea typeface="宋体" panose="02010600030101010101" pitchFamily="2" charset="-122"/>
                <a:cs typeface="+mn-ea"/>
              </a:rPr>
              <a:t>产生的</a:t>
            </a:r>
            <a:r>
              <a:rPr lang="zh-CN" altLang="en-US" sz="2400" b="1" noProof="1">
                <a:solidFill>
                  <a:srgbClr val="FFCC00"/>
                </a:solidFill>
                <a:latin typeface="Arial" panose="020B0604020202020204" pitchFamily="34" charset="0"/>
                <a:ea typeface="宋体" panose="02010600030101010101" pitchFamily="2" charset="-122"/>
                <a:cs typeface="+mn-ea"/>
              </a:rPr>
              <a:t>转移发生条件</a:t>
            </a:r>
            <a:r>
              <a:rPr lang="zh-CN" altLang="en-US" sz="2400" b="1" noProof="1">
                <a:solidFill>
                  <a:srgbClr val="CCFFFF"/>
                </a:solidFill>
                <a:latin typeface="Arial" panose="020B0604020202020204" pitchFamily="34" charset="0"/>
                <a:ea typeface="宋体" panose="02010600030101010101" pitchFamily="2" charset="-122"/>
                <a:cs typeface="+mn-ea"/>
              </a:rPr>
              <a:t>（</a:t>
            </a:r>
            <a:r>
              <a:rPr lang="zh-CN" altLang="en-US" sz="2400" b="1" noProof="1">
                <a:solidFill>
                  <a:srgbClr val="FFCC00"/>
                </a:solidFill>
                <a:latin typeface="Arial" panose="020B0604020202020204" pitchFamily="34" charset="0"/>
                <a:ea typeface="宋体" panose="02010600030101010101" pitchFamily="2" charset="-122"/>
                <a:cs typeface="+mn-ea"/>
              </a:rPr>
              <a:t>BTAKEN</a:t>
            </a:r>
            <a:r>
              <a:rPr lang="zh-CN" altLang="en-US" sz="2400" b="1" noProof="1">
                <a:solidFill>
                  <a:srgbClr val="CCFFFF"/>
                </a:solidFill>
                <a:latin typeface="Arial" panose="020B0604020202020204" pitchFamily="34" charset="0"/>
                <a:ea typeface="宋体" panose="02010600030101010101" pitchFamily="2" charset="-122"/>
                <a:cs typeface="+mn-ea"/>
              </a:rPr>
              <a:t>，转移成功时为</a:t>
            </a:r>
            <a:r>
              <a:rPr lang="zh-CN" altLang="en-US" sz="2400" b="1" noProof="1">
                <a:solidFill>
                  <a:srgbClr val="FFCC00"/>
                </a:solidFill>
                <a:latin typeface="Arial" panose="020B0604020202020204" pitchFamily="34" charset="0"/>
                <a:ea typeface="宋体" panose="02010600030101010101" pitchFamily="2" charset="-122"/>
                <a:cs typeface="+mn-ea"/>
              </a:rPr>
              <a:t>1</a:t>
            </a:r>
            <a:r>
              <a:rPr lang="zh-CN" altLang="en-US" sz="2400" b="1" noProof="1">
                <a:solidFill>
                  <a:srgbClr val="CCFFFF"/>
                </a:solidFill>
                <a:latin typeface="Arial" panose="020B0604020202020204" pitchFamily="34" charset="0"/>
                <a:ea typeface="宋体" panose="02010600030101010101" pitchFamily="2" charset="-122"/>
                <a:cs typeface="+mn-ea"/>
              </a:rPr>
              <a:t>）</a:t>
            </a:r>
            <a:r>
              <a:rPr lang="en-US" altLang="x-none" sz="2400" b="1" noProof="1">
                <a:solidFill>
                  <a:srgbClr val="FFFF00"/>
                </a:solidFill>
                <a:latin typeface="Arial" panose="020B0604020202020204" pitchFamily="34" charset="0"/>
                <a:ea typeface="宋体" panose="02010600030101010101" pitchFamily="2" charset="-122"/>
                <a:cs typeface="+mn-ea"/>
              </a:rPr>
              <a:t>打</a:t>
            </a:r>
            <a:r>
              <a:rPr lang="zh-CN" altLang="en-US" sz="2400" b="1" noProof="1">
                <a:solidFill>
                  <a:srgbClr val="FFFF00"/>
                </a:solidFill>
                <a:latin typeface="Arial" panose="020B0604020202020204" pitchFamily="34" charset="0"/>
                <a:ea typeface="宋体" panose="02010600030101010101" pitchFamily="2" charset="-122"/>
                <a:cs typeface="+mn-ea"/>
              </a:rPr>
              <a:t>入流水线寄存器</a:t>
            </a:r>
            <a:r>
              <a:rPr lang="zh-CN" altLang="en-US" sz="2400" b="1" noProof="1">
                <a:solidFill>
                  <a:srgbClr val="CCFFFF"/>
                </a:solidFill>
                <a:latin typeface="Arial" panose="020B0604020202020204" pitchFamily="34" charset="0"/>
                <a:ea typeface="宋体" panose="02010600030101010101" pitchFamily="2" charset="-122"/>
                <a:cs typeface="+mn-ea"/>
              </a:rPr>
              <a:t>，以便在</a:t>
            </a:r>
            <a:r>
              <a:rPr lang="zh-CN" altLang="en-US" sz="2400" b="1" noProof="1">
                <a:solidFill>
                  <a:srgbClr val="FFFFCC"/>
                </a:solidFill>
                <a:latin typeface="Arial" panose="020B0604020202020204" pitchFamily="34" charset="0"/>
                <a:ea typeface="宋体" panose="02010600030101010101" pitchFamily="2" charset="-122"/>
                <a:cs typeface="+mn-ea"/>
              </a:rPr>
              <a:t>下一个周期</a:t>
            </a:r>
            <a:r>
              <a:rPr lang="zh-CN" altLang="en-US" sz="2400" b="1" noProof="1">
                <a:solidFill>
                  <a:srgbClr val="CCFFFF"/>
                </a:solidFill>
                <a:latin typeface="Arial" panose="020B0604020202020204" pitchFamily="34" charset="0"/>
                <a:ea typeface="宋体" panose="02010600030101010101" pitchFamily="2" charset="-122"/>
                <a:cs typeface="+mn-ea"/>
              </a:rPr>
              <a:t>使用。</a:t>
            </a:r>
            <a:r>
              <a:rPr lang="zh-CN" altLang="zh-CN" sz="2400" b="1" noProof="1">
                <a:solidFill>
                  <a:srgbClr val="CCFFFF"/>
                </a:solidFill>
                <a:latin typeface="Arial" panose="020B0604020202020204" pitchFamily="34" charset="0"/>
                <a:ea typeface="宋体" panose="02010600030101010101" pitchFamily="2" charset="-122"/>
                <a:cs typeface="+mn-ea"/>
              </a:rPr>
              <a:t>下一个周期恰好是</a:t>
            </a:r>
            <a:r>
              <a:rPr lang="zh-CN" altLang="en-US" sz="2400" b="1" noProof="1">
                <a:solidFill>
                  <a:srgbClr val="CCFFFF"/>
                </a:solidFill>
                <a:latin typeface="Arial" panose="020B0604020202020204" pitchFamily="34" charset="0"/>
                <a:ea typeface="宋体" panose="02010600030101010101" pitchFamily="2" charset="-122"/>
                <a:cs typeface="+mn-ea"/>
              </a:rPr>
              <a:t>紧接转移指令的后一条指令的</a:t>
            </a:r>
            <a:r>
              <a:rPr lang="zh-CN" altLang="en-US" sz="2400" b="1" noProof="1">
                <a:solidFill>
                  <a:srgbClr val="FFFFCC"/>
                </a:solidFill>
                <a:latin typeface="Arial" panose="020B0604020202020204" pitchFamily="34" charset="0"/>
                <a:ea typeface="宋体" panose="02010600030101010101" pitchFamily="2" charset="-122"/>
                <a:cs typeface="+mn-ea"/>
              </a:rPr>
              <a:t>ID</a:t>
            </a:r>
            <a:r>
              <a:rPr lang="zh-CN" altLang="en-US" sz="2400" b="1" noProof="1">
                <a:solidFill>
                  <a:srgbClr val="CCFFFF"/>
                </a:solidFill>
                <a:latin typeface="Arial" panose="020B0604020202020204" pitchFamily="34" charset="0"/>
                <a:ea typeface="宋体" panose="02010600030101010101" pitchFamily="2" charset="-122"/>
                <a:cs typeface="+mn-ea"/>
              </a:rPr>
              <a:t>级，就</a:t>
            </a:r>
            <a:r>
              <a:rPr lang="zh-CN" altLang="zh-CN" sz="2400" b="1" noProof="1">
                <a:solidFill>
                  <a:srgbClr val="CCFFFF"/>
                </a:solidFill>
                <a:latin typeface="Arial" panose="020B0604020202020204" pitchFamily="34" charset="0"/>
                <a:ea typeface="宋体" panose="02010600030101010101" pitchFamily="2" charset="-122"/>
                <a:cs typeface="+mn-ea"/>
              </a:rPr>
              <a:t>可以</a:t>
            </a:r>
            <a:r>
              <a:rPr lang="zh-CN" altLang="en-US" sz="2400" b="1" noProof="1">
                <a:solidFill>
                  <a:srgbClr val="CCFFFF"/>
                </a:solidFill>
                <a:latin typeface="Arial" panose="020B0604020202020204" pitchFamily="34" charset="0"/>
                <a:ea typeface="宋体" panose="02010600030101010101" pitchFamily="2" charset="-122"/>
                <a:cs typeface="+mn-ea"/>
              </a:rPr>
              <a:t>利用</a:t>
            </a:r>
            <a:r>
              <a:rPr lang="zh-CN" altLang="en-US" sz="2400" b="1" noProof="1">
                <a:solidFill>
                  <a:srgbClr val="FFCC00"/>
                </a:solidFill>
                <a:latin typeface="Garamond" panose="02020404030301010803" pitchFamily="18" charset="0"/>
                <a:ea typeface="宋体" panose="02010600030101010101" pitchFamily="2" charset="-122"/>
                <a:cs typeface="+mn-ea"/>
              </a:rPr>
              <a:t>BTAKEN</a:t>
            </a:r>
            <a:r>
              <a:rPr lang="zh-CN" altLang="en-US" sz="2400" b="1" noProof="1">
                <a:solidFill>
                  <a:srgbClr val="CCFFFF"/>
                </a:solidFill>
                <a:latin typeface="Arial" panose="020B0604020202020204" pitchFamily="34" charset="0"/>
                <a:ea typeface="宋体" panose="02010600030101010101" pitchFamily="2" charset="-122"/>
                <a:cs typeface="+mn-ea"/>
              </a:rPr>
              <a:t>通过与门来清除前面提到的</a:t>
            </a:r>
            <a:r>
              <a:rPr lang="zh-CN" altLang="en-US" sz="2400" b="1" noProof="1">
                <a:solidFill>
                  <a:srgbClr val="FFCC00"/>
                </a:solidFill>
                <a:latin typeface="Arial" panose="020B0604020202020204" pitchFamily="34" charset="0"/>
                <a:ea typeface="宋体" panose="02010600030101010101" pitchFamily="2" charset="-122"/>
                <a:cs typeface="+mn-ea"/>
              </a:rPr>
              <a:t>3</a:t>
            </a:r>
            <a:r>
              <a:rPr lang="zh-CN" altLang="en-US" sz="2400" b="1" noProof="1">
                <a:solidFill>
                  <a:srgbClr val="CCFFFF"/>
                </a:solidFill>
                <a:latin typeface="Arial" panose="020B0604020202020204" pitchFamily="34" charset="0"/>
                <a:ea typeface="宋体" panose="02010600030101010101" pitchFamily="2" charset="-122"/>
                <a:cs typeface="+mn-ea"/>
              </a:rPr>
              <a:t>个写信号。</a:t>
            </a:r>
            <a:endParaRPr lang="zh-CN" altLang="en-US" sz="2400" b="1" noProof="1">
              <a:solidFill>
                <a:srgbClr val="CCFFFF"/>
              </a:solidFill>
              <a:latin typeface="Arial" panose="020B0604020202020204" pitchFamily="34" charset="0"/>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zh-CN" altLang="en-US" sz="2400" b="1" noProof="1">
                <a:solidFill>
                  <a:srgbClr val="CCFFFF"/>
                </a:solidFill>
                <a:latin typeface="Arial" panose="020B0604020202020204" pitchFamily="34" charset="0"/>
                <a:ea typeface="宋体" panose="02010600030101010101" pitchFamily="2" charset="-122"/>
                <a:cs typeface="+mn-ea"/>
              </a:rPr>
              <a:t>  </a:t>
            </a:r>
            <a:r>
              <a:rPr lang="zh-CN" altLang="en-US" sz="2400" b="1" noProof="1">
                <a:solidFill>
                  <a:srgbClr val="FFFFCC"/>
                </a:solidFill>
                <a:latin typeface="Arial" panose="020B0604020202020204" pitchFamily="34" charset="0"/>
                <a:ea typeface="宋体" panose="02010600030101010101" pitchFamily="2" charset="-122"/>
                <a:cs typeface="+mn-ea"/>
              </a:rPr>
              <a:t>不转移时，BTAKEN</a:t>
            </a:r>
            <a:r>
              <a:rPr lang="en-US" altLang="zh-CN" sz="2400" b="1" noProof="1">
                <a:solidFill>
                  <a:srgbClr val="FFFFCC"/>
                </a:solidFill>
                <a:latin typeface="Arial" panose="020B0604020202020204" pitchFamily="34" charset="0"/>
                <a:ea typeface="宋体" panose="02010600030101010101" pitchFamily="2" charset="-122"/>
                <a:cs typeface="+mn-ea"/>
              </a:rPr>
              <a:t>=</a:t>
            </a:r>
            <a:r>
              <a:rPr lang="zh-CN" altLang="en-US" sz="2400" b="1" noProof="1">
                <a:solidFill>
                  <a:srgbClr val="FFFFCC"/>
                </a:solidFill>
                <a:latin typeface="Arial" panose="020B0604020202020204" pitchFamily="34" charset="0"/>
                <a:ea typeface="宋体" panose="02010600030101010101" pitchFamily="2" charset="-122"/>
                <a:cs typeface="+mn-ea"/>
              </a:rPr>
              <a:t>0</a:t>
            </a:r>
            <a:r>
              <a:rPr lang="zh-CN" altLang="en-US" sz="2400" b="1" noProof="1">
                <a:solidFill>
                  <a:srgbClr val="CCFFFF"/>
                </a:solidFill>
                <a:latin typeface="Arial" panose="020B0604020202020204" pitchFamily="34" charset="0"/>
                <a:ea typeface="宋体" panose="02010600030101010101" pitchFamily="2" charset="-122"/>
                <a:cs typeface="+mn-ea"/>
              </a:rPr>
              <a:t>，</a:t>
            </a:r>
            <a:r>
              <a:rPr lang="zh-CN" altLang="en-US" sz="2400" b="1" noProof="1">
                <a:solidFill>
                  <a:srgbClr val="FFFFCC"/>
                </a:solidFill>
                <a:latin typeface="Arial" panose="020B0604020202020204" pitchFamily="34" charset="0"/>
                <a:ea typeface="宋体" panose="02010600030101010101" pitchFamily="2" charset="-122"/>
                <a:cs typeface="+mn-ea"/>
              </a:rPr>
              <a:t>不封锁</a:t>
            </a:r>
            <a:r>
              <a:rPr lang="zh-CN" altLang="en-US" sz="2400" b="1" noProof="1">
                <a:solidFill>
                  <a:srgbClr val="CCFFFF"/>
                </a:solidFill>
                <a:latin typeface="Arial" panose="020B0604020202020204" pitchFamily="34" charset="0"/>
                <a:ea typeface="宋体" panose="02010600030101010101" pitchFamily="2" charset="-122"/>
                <a:cs typeface="+mn-ea"/>
              </a:rPr>
              <a:t>，</a:t>
            </a:r>
            <a:r>
              <a:rPr lang="zh-CN" altLang="zh-CN" sz="2400" b="1" noProof="1">
                <a:solidFill>
                  <a:srgbClr val="CCFFFF"/>
                </a:solidFill>
                <a:latin typeface="Arial" panose="020B0604020202020204" pitchFamily="34" charset="0"/>
                <a:ea typeface="宋体" panose="02010600030101010101" pitchFamily="2" charset="-122"/>
                <a:cs typeface="+mn-ea"/>
              </a:rPr>
              <a:t>让其</a:t>
            </a:r>
            <a:r>
              <a:rPr lang="zh-CN" altLang="en-US" sz="2400" b="1" noProof="1">
                <a:solidFill>
                  <a:srgbClr val="CCFFFF"/>
                </a:solidFill>
                <a:latin typeface="Arial" panose="020B0604020202020204" pitchFamily="34" charset="0"/>
                <a:ea typeface="宋体" panose="02010600030101010101" pitchFamily="2" charset="-122"/>
                <a:cs typeface="+mn-ea"/>
              </a:rPr>
              <a:t>后指令继续执行（</a:t>
            </a:r>
            <a:r>
              <a:rPr lang="en-US" altLang="x-none" sz="2400" b="1" noProof="1">
                <a:solidFill>
                  <a:srgbClr val="CCFFFF"/>
                </a:solidFill>
                <a:latin typeface="Arial" panose="020B0604020202020204" pitchFamily="34" charset="0"/>
                <a:ea typeface="宋体" panose="02010600030101010101" pitchFamily="2" charset="-122"/>
                <a:cs typeface="+mn-ea"/>
              </a:rPr>
              <a:t>图</a:t>
            </a:r>
            <a:r>
              <a:rPr lang="en-US" altLang="zh-CN" sz="2400" b="1" noProof="1">
                <a:solidFill>
                  <a:srgbClr val="CCFFFF"/>
                </a:solidFill>
                <a:latin typeface="Arial" panose="020B0604020202020204" pitchFamily="34" charset="0"/>
                <a:ea typeface="宋体" panose="02010600030101010101" pitchFamily="2" charset="-122"/>
                <a:cs typeface="+mn-ea"/>
              </a:rPr>
              <a:t>3-3. </a:t>
            </a:r>
            <a:r>
              <a:rPr lang="zh-CN" altLang="en-US" sz="2400" b="1" noProof="1">
                <a:solidFill>
                  <a:srgbClr val="CCFFFF"/>
                </a:solidFill>
                <a:latin typeface="Arial" panose="020B0604020202020204" pitchFamily="34" charset="0"/>
                <a:ea typeface="宋体" panose="02010600030101010101" pitchFamily="2" charset="-122"/>
                <a:cs typeface="+mn-ea"/>
              </a:rPr>
              <a:t>4</a:t>
            </a:r>
            <a:r>
              <a:rPr lang="en-US" altLang="zh-CN" sz="2400" b="1" noProof="1">
                <a:solidFill>
                  <a:srgbClr val="CCFFFF"/>
                </a:solidFill>
                <a:latin typeface="Arial" panose="020B0604020202020204" pitchFamily="34" charset="0"/>
                <a:ea typeface="宋体" panose="02010600030101010101" pitchFamily="2" charset="-122"/>
                <a:cs typeface="+mn-ea"/>
              </a:rPr>
              <a:t>4</a:t>
            </a:r>
            <a:r>
              <a:rPr lang="zh-CN" altLang="en-US" sz="2400" b="1" noProof="1">
                <a:solidFill>
                  <a:srgbClr val="CCFFFF"/>
                </a:solidFill>
                <a:latin typeface="Arial" panose="020B0604020202020204" pitchFamily="34" charset="0"/>
                <a:ea typeface="宋体" panose="02010600030101010101" pitchFamily="2" charset="-122"/>
                <a:cs typeface="+mn-ea"/>
              </a:rPr>
              <a:t>）</a:t>
            </a:r>
            <a:r>
              <a:rPr lang="en-US" altLang="x-none" sz="2400" b="1" noProof="1">
                <a:solidFill>
                  <a:srgbClr val="CCFFFF"/>
                </a:solidFill>
                <a:latin typeface="Arial" panose="020B0604020202020204" pitchFamily="34" charset="0"/>
                <a:ea typeface="宋体" panose="02010600030101010101" pitchFamily="2" charset="-122"/>
                <a:cs typeface="+mn-ea"/>
              </a:rPr>
              <a:t>。</a:t>
            </a:r>
            <a:endParaRPr lang="en-US" altLang="x-none" sz="2400" b="1" noProof="1">
              <a:solidFill>
                <a:srgbClr val="CCFFFF"/>
              </a:solidFill>
              <a:latin typeface="Arial" panose="020B0604020202020204" pitchFamily="34" charset="0"/>
              <a:ea typeface="宋体" panose="02010600030101010101" pitchFamily="2" charset="-122"/>
            </a:endParaRPr>
          </a:p>
          <a:p>
            <a:pPr marL="342900" indent="-342900" fontAlgn="base">
              <a:lnSpc>
                <a:spcPct val="120000"/>
              </a:lnSpc>
              <a:spcBef>
                <a:spcPct val="0"/>
              </a:spcBef>
              <a:spcAft>
                <a:spcPct val="0"/>
              </a:spcAft>
              <a:buFont typeface="Wingdings" panose="05000000000000000000" charset="0"/>
              <a:buChar char="Ø"/>
            </a:pPr>
            <a:r>
              <a:rPr lang="zh-CN" altLang="en-US" sz="2400" b="1" noProof="1">
                <a:solidFill>
                  <a:srgbClr val="FFFFFF"/>
                </a:solidFill>
                <a:latin typeface="Arial" panose="020B0604020202020204" pitchFamily="34" charset="0"/>
                <a:ea typeface="宋体" panose="02010600030101010101" pitchFamily="2" charset="-122"/>
                <a:cs typeface="+mn-ea"/>
              </a:rPr>
              <a:t>发生转移时</a:t>
            </a:r>
            <a:r>
              <a:rPr lang="en-US" altLang="x-none" sz="2400" b="1" noProof="1">
                <a:solidFill>
                  <a:srgbClr val="CCFFFF"/>
                </a:solidFill>
                <a:latin typeface="Arial" panose="020B0604020202020204" pitchFamily="34" charset="0"/>
                <a:ea typeface="宋体" panose="02010600030101010101" pitchFamily="2" charset="-122"/>
                <a:cs typeface="+mn-ea"/>
              </a:rPr>
              <a:t>，</a:t>
            </a:r>
            <a:r>
              <a:rPr lang="zh-CN" altLang="en-US" sz="2400" b="1" noProof="1">
                <a:solidFill>
                  <a:srgbClr val="CCFFFF"/>
                </a:solidFill>
                <a:latin typeface="Arial" panose="020B0604020202020204" pitchFamily="34" charset="0"/>
                <a:ea typeface="宋体" panose="02010600030101010101" pitchFamily="2" charset="-122"/>
                <a:cs typeface="+mn-ea"/>
              </a:rPr>
              <a:t>BTAKEN</a:t>
            </a:r>
            <a:r>
              <a:rPr lang="en-US" altLang="zh-CN" sz="2400" b="1" noProof="1">
                <a:solidFill>
                  <a:srgbClr val="CCFFFF"/>
                </a:solidFill>
                <a:latin typeface="Arial" panose="020B0604020202020204" pitchFamily="34" charset="0"/>
                <a:ea typeface="宋体" panose="02010600030101010101" pitchFamily="2" charset="-122"/>
                <a:cs typeface="+mn-ea"/>
              </a:rPr>
              <a:t>=1</a:t>
            </a:r>
            <a:r>
              <a:rPr lang="zh-CN" altLang="en-US" sz="2400" b="1" noProof="1">
                <a:solidFill>
                  <a:srgbClr val="CCFFFF"/>
                </a:solidFill>
                <a:latin typeface="Arial" panose="020B0604020202020204" pitchFamily="34" charset="0"/>
                <a:ea typeface="宋体" panose="02010600030101010101" pitchFamily="2" charset="-122"/>
                <a:cs typeface="+mn-ea"/>
              </a:rPr>
              <a:t>，封锁其后的写信号。</a:t>
            </a:r>
            <a:endParaRPr lang="zh-CN" altLang="en-US" sz="2400" b="1" noProof="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zh-CN" altLang="en-US" sz="2400" b="1" noProof="1">
                <a:solidFill>
                  <a:srgbClr val="CCFFFF"/>
                </a:solidFill>
                <a:latin typeface="Arial" panose="020B0604020202020204" pitchFamily="34" charset="0"/>
                <a:ea typeface="宋体" panose="02010600030101010101" pitchFamily="2" charset="-122"/>
                <a:cs typeface="+mn-ea"/>
              </a:rPr>
              <a:t>     </a:t>
            </a:r>
            <a:endParaRPr lang="zh-CN" altLang="en-US" sz="2400" b="1" noProof="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zh-CN" altLang="en-US" sz="2400" b="1" noProof="1">
                <a:solidFill>
                  <a:srgbClr val="CCFFFF"/>
                </a:solidFill>
                <a:latin typeface="Arial" panose="020B0604020202020204" pitchFamily="34" charset="0"/>
                <a:ea typeface="宋体" panose="02010600030101010101" pitchFamily="2" charset="-122"/>
                <a:cs typeface="+mn-ea"/>
              </a:rPr>
              <a:t>       </a:t>
            </a:r>
            <a:endParaRPr lang="en-US" altLang="zh-CN" sz="2400" b="1" noProof="1">
              <a:solidFill>
                <a:srgbClr val="CCFFFF"/>
              </a:solidFill>
              <a:latin typeface="Arial" panose="020B0604020202020204" pitchFamily="34" charset="0"/>
              <a:ea typeface="宋体" panose="02010600030101010101" pitchFamily="2" charset="-122"/>
            </a:endParaRPr>
          </a:p>
        </p:txBody>
      </p:sp>
      <p:sp>
        <p:nvSpPr>
          <p:cNvPr id="128002" name="灯片编号占位符 2">
            <a:extLst>
              <a:ext uri="{FF2B5EF4-FFF2-40B4-BE49-F238E27FC236}">
                <a16:creationId xmlns:a16="http://schemas.microsoft.com/office/drawing/2014/main" id="{6399115F-EA93-4757-BECB-808B63B325F5}"/>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B01F3F45-9A32-4B1F-ABA7-11A4882A93B0}" type="slidenum">
              <a:rPr lang="en-US" altLang="zh-CN">
                <a:solidFill>
                  <a:srgbClr val="FFFFFF"/>
                </a:solidFill>
                <a:ea typeface="宋体" panose="02010600030101010101" pitchFamily="2" charset="-122"/>
              </a:rPr>
              <a:pPr fontAlgn="base">
                <a:spcBef>
                  <a:spcPct val="0"/>
                </a:spcBef>
                <a:spcAft>
                  <a:spcPct val="0"/>
                </a:spcAft>
              </a:pPr>
              <a:t>456</a:t>
            </a:fld>
            <a:endParaRPr lang="en-US" altLang="zh-CN">
              <a:solidFill>
                <a:srgbClr val="FFFFFF"/>
              </a:solidFill>
              <a:ea typeface="宋体" panose="02010600030101010101" pitchFamily="2" charset="-122"/>
            </a:endParaRPr>
          </a:p>
        </p:txBody>
      </p:sp>
      <p:grpSp>
        <p:nvGrpSpPr>
          <p:cNvPr id="128003" name="Group 7">
            <a:extLst>
              <a:ext uri="{FF2B5EF4-FFF2-40B4-BE49-F238E27FC236}">
                <a16:creationId xmlns:a16="http://schemas.microsoft.com/office/drawing/2014/main" id="{AEF757EF-7C09-41FF-AB0B-B14D1D94C4FD}"/>
              </a:ext>
            </a:extLst>
          </p:cNvPr>
          <p:cNvGrpSpPr>
            <a:grpSpLocks/>
          </p:cNvGrpSpPr>
          <p:nvPr/>
        </p:nvGrpSpPr>
        <p:grpSpPr bwMode="auto">
          <a:xfrm>
            <a:off x="1752600" y="3368676"/>
            <a:ext cx="8763000" cy="3446463"/>
            <a:chOff x="144" y="170"/>
            <a:chExt cx="5520" cy="2171"/>
          </a:xfrm>
        </p:grpSpPr>
        <p:pic>
          <p:nvPicPr>
            <p:cNvPr id="128004" name="Picture 2" descr="48">
              <a:extLst>
                <a:ext uri="{FF2B5EF4-FFF2-40B4-BE49-F238E27FC236}">
                  <a16:creationId xmlns:a16="http://schemas.microsoft.com/office/drawing/2014/main" id="{2C4EA9C5-0A7A-4071-BD7E-9575A34E23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 y="391"/>
              <a:ext cx="5520" cy="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Text Box 3">
              <a:extLst>
                <a:ext uri="{FF2B5EF4-FFF2-40B4-BE49-F238E27FC236}">
                  <a16:creationId xmlns:a16="http://schemas.microsoft.com/office/drawing/2014/main" id="{AE20FA94-6322-453B-9893-E2809F4C13E5}"/>
                </a:ext>
              </a:extLst>
            </p:cNvPr>
            <p:cNvSpPr txBox="1">
              <a:spLocks noChangeArrowheads="1"/>
            </p:cNvSpPr>
            <p:nvPr/>
          </p:nvSpPr>
          <p:spPr bwMode="auto">
            <a:xfrm>
              <a:off x="1928" y="170"/>
              <a:ext cx="17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图</a:t>
              </a:r>
              <a:r>
                <a:rPr lang="en-US" altLang="zh-CN" sz="2000" b="1">
                  <a:solidFill>
                    <a:srgbClr val="CCFFFF"/>
                  </a:solidFill>
                  <a:latin typeface="Arial" panose="020B0604020202020204" pitchFamily="34" charset="0"/>
                  <a:ea typeface="宋体" panose="02010600030101010101" pitchFamily="2" charset="-122"/>
                </a:rPr>
                <a:t>3-3. 44  </a:t>
              </a:r>
              <a:r>
                <a:rPr lang="zh-CN" altLang="en-US" sz="2000" b="1">
                  <a:solidFill>
                    <a:srgbClr val="CCFFFF"/>
                  </a:solidFill>
                  <a:latin typeface="Arial" panose="020B0604020202020204" pitchFamily="34" charset="0"/>
                  <a:ea typeface="宋体" panose="02010600030101010101" pitchFamily="2" charset="-122"/>
                </a:rPr>
                <a:t>猜测不转移</a:t>
              </a:r>
            </a:p>
          </p:txBody>
        </p:sp>
        <p:sp>
          <p:nvSpPr>
            <p:cNvPr id="128006" name="Text Box 6">
              <a:extLst>
                <a:ext uri="{FF2B5EF4-FFF2-40B4-BE49-F238E27FC236}">
                  <a16:creationId xmlns:a16="http://schemas.microsoft.com/office/drawing/2014/main" id="{A5A5A26B-ED93-45E5-8E0F-1DC09FA7912B}"/>
                </a:ext>
              </a:extLst>
            </p:cNvPr>
            <p:cNvSpPr txBox="1">
              <a:spLocks noChangeArrowheads="1"/>
            </p:cNvSpPr>
            <p:nvPr/>
          </p:nvSpPr>
          <p:spPr bwMode="auto">
            <a:xfrm>
              <a:off x="1200" y="1152"/>
              <a:ext cx="960" cy="19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1400" b="1">
                  <a:solidFill>
                    <a:srgbClr val="000514"/>
                  </a:solidFill>
                  <a:latin typeface="Garamond" panose="02020404030301010803" pitchFamily="18" charset="0"/>
                  <a:ea typeface="宋体" panose="02010600030101010101" pitchFamily="2" charset="-122"/>
                </a:rPr>
                <a:t>转移没有发生</a:t>
              </a:r>
            </a:p>
          </p:txBody>
        </p:sp>
      </p:grpSp>
      <p:sp>
        <p:nvSpPr>
          <p:cNvPr id="128007" name="TextBox 16">
            <a:extLst>
              <a:ext uri="{FF2B5EF4-FFF2-40B4-BE49-F238E27FC236}">
                <a16:creationId xmlns:a16="http://schemas.microsoft.com/office/drawing/2014/main" id="{10465FBE-7AC2-4F18-B145-9A8C1559F2B4}"/>
              </a:ext>
            </a:extLst>
          </p:cNvPr>
          <p:cNvSpPr txBox="1">
            <a:spLocks noChangeArrowheads="1"/>
          </p:cNvSpPr>
          <p:nvPr/>
        </p:nvSpPr>
        <p:spPr bwMode="auto">
          <a:xfrm>
            <a:off x="5486400" y="4241801"/>
            <a:ext cx="11430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BTAKEN</a:t>
            </a:r>
            <a:endParaRPr lang="zh-CN" altLang="en-US" b="1">
              <a:solidFill>
                <a:srgbClr val="FF0000"/>
              </a:solidFill>
              <a:latin typeface="Garamond" panose="02020404030301010803" pitchFamily="18" charset="0"/>
              <a:ea typeface="宋体" panose="02010600030101010101" pitchFamily="2" charset="-122"/>
            </a:endParaRPr>
          </a:p>
          <a:p>
            <a:pPr fontAlgn="base">
              <a:spcBef>
                <a:spcPct val="0"/>
              </a:spcBef>
              <a:spcAft>
                <a:spcPct val="0"/>
              </a:spcAft>
            </a:pPr>
            <a:r>
              <a:rPr lang="zh-CN" altLang="en-US" sz="1600" b="1">
                <a:solidFill>
                  <a:srgbClr val="FF0000"/>
                </a:solidFill>
                <a:latin typeface="Garamond" panose="02020404030301010803" pitchFamily="18" charset="0"/>
                <a:ea typeface="宋体" panose="02010600030101010101" pitchFamily="2" charset="-122"/>
              </a:rPr>
              <a:t>打入流水线寄存器</a:t>
            </a:r>
          </a:p>
        </p:txBody>
      </p:sp>
      <p:cxnSp>
        <p:nvCxnSpPr>
          <p:cNvPr id="16" name="直接箭头连接符 15">
            <a:extLst>
              <a:ext uri="{FF2B5EF4-FFF2-40B4-BE49-F238E27FC236}">
                <a16:creationId xmlns:a16="http://schemas.microsoft.com/office/drawing/2014/main" id="{9E0D39FB-7F88-46B8-BED8-4FA0CDF23B5C}"/>
              </a:ext>
            </a:extLst>
          </p:cNvPr>
          <p:cNvCxnSpPr/>
          <p:nvPr/>
        </p:nvCxnSpPr>
        <p:spPr>
          <a:xfrm>
            <a:off x="3276600" y="4241800"/>
            <a:ext cx="2133600" cy="228600"/>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0C888BD3-7D44-46B0-9C55-5100BE2DDFF7}"/>
              </a:ext>
            </a:extLst>
          </p:cNvPr>
          <p:cNvCxnSpPr/>
          <p:nvPr/>
        </p:nvCxnSpPr>
        <p:spPr>
          <a:xfrm rot="5400000">
            <a:off x="2705101" y="4356101"/>
            <a:ext cx="1143000" cy="31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28010" name="Picture 20" descr="28">
            <a:extLst>
              <a:ext uri="{FF2B5EF4-FFF2-40B4-BE49-F238E27FC236}">
                <a16:creationId xmlns:a16="http://schemas.microsoft.com/office/drawing/2014/main" id="{63B6DDC2-0BA6-4A21-AA7C-E298B0942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009" t="93907" r="53983" b="-4681"/>
          <a:stretch>
            <a:fillRect/>
          </a:stretch>
        </p:blipFill>
        <p:spPr bwMode="auto">
          <a:xfrm>
            <a:off x="8621713" y="6362700"/>
            <a:ext cx="198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025" name="Text Box 4">
            <a:extLst>
              <a:ext uri="{FF2B5EF4-FFF2-40B4-BE49-F238E27FC236}">
                <a16:creationId xmlns:a16="http://schemas.microsoft.com/office/drawing/2014/main" id="{EF0FB4A0-32F9-46AF-BFBA-757BF7CC1A9A}"/>
              </a:ext>
            </a:extLst>
          </p:cNvPr>
          <p:cNvSpPr txBox="1">
            <a:spLocks noChangeArrowheads="1"/>
          </p:cNvSpPr>
          <p:nvPr/>
        </p:nvSpPr>
        <p:spPr bwMode="auto">
          <a:xfrm>
            <a:off x="1787526" y="4724400"/>
            <a:ext cx="8880475"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a:t>
            </a:r>
            <a:r>
              <a:rPr lang="zh-CN" altLang="en-US" sz="2400" b="1">
                <a:solidFill>
                  <a:srgbClr val="CCFFFF"/>
                </a:solidFill>
                <a:latin typeface="Arial" panose="020B0604020202020204" pitchFamily="34" charset="0"/>
                <a:ea typeface="宋体" panose="02010600030101010101" pitchFamily="2" charset="-122"/>
              </a:rPr>
              <a:t>如果程序执行时，如果条件转移指令占</a:t>
            </a:r>
            <a:r>
              <a:rPr lang="en-US" altLang="zh-CN" sz="2400" b="1">
                <a:solidFill>
                  <a:srgbClr val="FFCC00"/>
                </a:solidFill>
                <a:latin typeface="Arial" panose="020B0604020202020204" pitchFamily="34" charset="0"/>
                <a:ea typeface="宋体" panose="02010600030101010101" pitchFamily="2" charset="-122"/>
              </a:rPr>
              <a:t>13</a:t>
            </a:r>
            <a:r>
              <a:rPr lang="zh-CN" altLang="en-US" sz="2400" b="1">
                <a:solidFill>
                  <a:srgbClr val="FFCC00"/>
                </a:solidFill>
                <a:latin typeface="Arial" panose="020B0604020202020204" pitchFamily="34" charset="0"/>
                <a:ea typeface="宋体" panose="02010600030101010101" pitchFamily="2" charset="-122"/>
              </a:rPr>
              <a:t>％，</a:t>
            </a:r>
            <a:r>
              <a:rPr lang="zh-CN" altLang="en-US" sz="2400" b="1">
                <a:solidFill>
                  <a:srgbClr val="CCFFFF"/>
                </a:solidFill>
                <a:latin typeface="Arial" panose="020B0604020202020204" pitchFamily="34" charset="0"/>
                <a:ea typeface="宋体" panose="02010600030101010101" pitchFamily="2" charset="-122"/>
              </a:rPr>
              <a:t>条件转移成功和条件转移不成功各占</a:t>
            </a:r>
            <a:r>
              <a:rPr lang="en-US" altLang="zh-CN" sz="2400" b="1">
                <a:solidFill>
                  <a:srgbClr val="FFCC00"/>
                </a:solidFill>
                <a:latin typeface="Arial" panose="020B0604020202020204" pitchFamily="34" charset="0"/>
                <a:ea typeface="宋体" panose="02010600030101010101" pitchFamily="2" charset="-122"/>
              </a:rPr>
              <a:t>1/2</a:t>
            </a:r>
            <a:r>
              <a:rPr lang="zh-CN" altLang="en-US" sz="2400" b="1">
                <a:solidFill>
                  <a:srgbClr val="CCFFFF"/>
                </a:solidFill>
                <a:latin typeface="Arial" panose="020B0604020202020204" pitchFamily="34" charset="0"/>
                <a:ea typeface="宋体" panose="02010600030101010101" pitchFamily="2" charset="-122"/>
              </a:rPr>
              <a:t>，则与总是浪费一个周期的方法相比，猜测执行的方法可以节省</a:t>
            </a:r>
            <a:r>
              <a:rPr lang="en-US" altLang="zh-CN" sz="2400" b="1">
                <a:solidFill>
                  <a:srgbClr val="CCFFFF"/>
                </a:solidFill>
                <a:latin typeface="Arial" panose="020B0604020202020204" pitchFamily="34" charset="0"/>
                <a:ea typeface="宋体" panose="02010600030101010101" pitchFamily="2" charset="-122"/>
              </a:rPr>
              <a:t>1/2 X 13</a:t>
            </a:r>
            <a:r>
              <a:rPr lang="zh-CN" altLang="en-US" sz="2400" b="1">
                <a:solidFill>
                  <a:srgbClr val="CCFFFF"/>
                </a:solidFill>
                <a:latin typeface="Arial" panose="020B0604020202020204" pitchFamily="34" charset="0"/>
                <a:ea typeface="宋体" panose="02010600030101010101" pitchFamily="2" charset="-122"/>
              </a:rPr>
              <a:t>％＝</a:t>
            </a:r>
            <a:r>
              <a:rPr lang="en-US" altLang="zh-CN" sz="2400" b="1">
                <a:solidFill>
                  <a:srgbClr val="FFCC00"/>
                </a:solidFill>
                <a:latin typeface="Arial" panose="020B0604020202020204" pitchFamily="34" charset="0"/>
                <a:ea typeface="宋体" panose="02010600030101010101" pitchFamily="2" charset="-122"/>
              </a:rPr>
              <a:t>6.5</a:t>
            </a:r>
            <a:r>
              <a:rPr lang="zh-CN" altLang="en-US" sz="2400" b="1">
                <a:solidFill>
                  <a:srgbClr val="FFCC00"/>
                </a:solidFill>
                <a:latin typeface="Arial" panose="020B0604020202020204" pitchFamily="34" charset="0"/>
                <a:ea typeface="宋体" panose="02010600030101010101" pitchFamily="2" charset="-122"/>
              </a:rPr>
              <a:t>％</a:t>
            </a:r>
            <a:r>
              <a:rPr lang="zh-CN" altLang="en-US" sz="2400" b="1">
                <a:solidFill>
                  <a:srgbClr val="CCFFFF"/>
                </a:solidFill>
                <a:latin typeface="Arial" panose="020B0604020202020204" pitchFamily="34" charset="0"/>
                <a:ea typeface="宋体" panose="02010600030101010101" pitchFamily="2" charset="-122"/>
              </a:rPr>
              <a:t>的周期。其加速比为</a:t>
            </a:r>
            <a:r>
              <a:rPr lang="en-US" altLang="zh-CN" sz="2400" b="1">
                <a:solidFill>
                  <a:srgbClr val="CCFFFF"/>
                </a:solidFill>
                <a:latin typeface="Arial" panose="020B0604020202020204" pitchFamily="34" charset="0"/>
                <a:ea typeface="宋体" panose="02010600030101010101" pitchFamily="2" charset="-122"/>
              </a:rPr>
              <a:t>1</a:t>
            </a:r>
            <a:r>
              <a:rPr lang="zh-CN" altLang="en-US" sz="2400" b="1">
                <a:solidFill>
                  <a:srgbClr val="CCFFFF"/>
                </a:solidFill>
                <a:latin typeface="Arial" panose="020B0604020202020204" pitchFamily="34" charset="0"/>
                <a:ea typeface="宋体" panose="02010600030101010101" pitchFamily="2" charset="-122"/>
              </a:rPr>
              <a:t>／</a:t>
            </a:r>
            <a:r>
              <a:rPr lang="en-US" altLang="zh-CN" sz="2400" b="1">
                <a:solidFill>
                  <a:srgbClr val="CCFFFF"/>
                </a:solidFill>
                <a:latin typeface="Arial" panose="020B0604020202020204" pitchFamily="34" charset="0"/>
                <a:ea typeface="宋体" panose="02010600030101010101" pitchFamily="2" charset="-122"/>
              </a:rPr>
              <a:t>(1</a:t>
            </a:r>
            <a:r>
              <a:rPr lang="zh-CN" altLang="en-US" sz="2400" b="1">
                <a:solidFill>
                  <a:srgbClr val="CCFFFF"/>
                </a:solidFill>
                <a:latin typeface="Arial" panose="020B0604020202020204" pitchFamily="34" charset="0"/>
                <a:ea typeface="宋体" panose="02010600030101010101" pitchFamily="2" charset="-122"/>
              </a:rPr>
              <a:t>－</a:t>
            </a:r>
            <a:r>
              <a:rPr lang="en-US" altLang="zh-CN" sz="2400" b="1">
                <a:solidFill>
                  <a:srgbClr val="CCFFFF"/>
                </a:solidFill>
                <a:latin typeface="Arial" panose="020B0604020202020204" pitchFamily="34" charset="0"/>
                <a:ea typeface="宋体" panose="02010600030101010101" pitchFamily="2" charset="-122"/>
              </a:rPr>
              <a:t>0.065)</a:t>
            </a:r>
            <a:r>
              <a:rPr lang="zh-CN" altLang="en-US" sz="2400" b="1">
                <a:solidFill>
                  <a:srgbClr val="CCFFFF"/>
                </a:solidFill>
                <a:latin typeface="Arial" panose="020B0604020202020204" pitchFamily="34" charset="0"/>
                <a:ea typeface="宋体" panose="02010600030101010101" pitchFamily="2" charset="-122"/>
              </a:rPr>
              <a:t>＝</a:t>
            </a:r>
            <a:r>
              <a:rPr lang="en-US" altLang="zh-CN" sz="2400" b="1">
                <a:solidFill>
                  <a:srgbClr val="CCFFFF"/>
                </a:solidFill>
                <a:latin typeface="Arial" panose="020B0604020202020204" pitchFamily="34" charset="0"/>
                <a:ea typeface="宋体" panose="02010600030101010101" pitchFamily="2" charset="-122"/>
              </a:rPr>
              <a:t>1.07</a:t>
            </a:r>
            <a:r>
              <a:rPr lang="zh-CN" altLang="en-US" sz="2400" b="1">
                <a:solidFill>
                  <a:srgbClr val="CCFFFF"/>
                </a:solidFill>
                <a:latin typeface="Arial" panose="020B0604020202020204" pitchFamily="34" charset="0"/>
                <a:ea typeface="宋体" panose="02010600030101010101" pitchFamily="2" charset="-122"/>
              </a:rPr>
              <a:t>，或者说，提高效率</a:t>
            </a:r>
            <a:r>
              <a:rPr lang="en-US" altLang="zh-CN" sz="2400" b="1">
                <a:solidFill>
                  <a:srgbClr val="CCFFFF"/>
                </a:solidFill>
                <a:latin typeface="Arial" panose="020B0604020202020204" pitchFamily="34" charset="0"/>
                <a:ea typeface="宋体" panose="02010600030101010101" pitchFamily="2" charset="-122"/>
              </a:rPr>
              <a:t>7</a:t>
            </a:r>
            <a:r>
              <a:rPr lang="zh-CN" altLang="en-US" sz="2400" b="1">
                <a:solidFill>
                  <a:srgbClr val="CCFFFF"/>
                </a:solidFill>
                <a:latin typeface="Arial" panose="020B0604020202020204" pitchFamily="34" charset="0"/>
                <a:ea typeface="宋体" panose="02010600030101010101" pitchFamily="2" charset="-122"/>
              </a:rPr>
              <a:t>％。</a:t>
            </a:r>
          </a:p>
        </p:txBody>
      </p:sp>
      <p:grpSp>
        <p:nvGrpSpPr>
          <p:cNvPr id="129026" name="Group 7">
            <a:extLst>
              <a:ext uri="{FF2B5EF4-FFF2-40B4-BE49-F238E27FC236}">
                <a16:creationId xmlns:a16="http://schemas.microsoft.com/office/drawing/2014/main" id="{8878A33E-634F-4332-BB6C-DA62AD041B42}"/>
              </a:ext>
            </a:extLst>
          </p:cNvPr>
          <p:cNvGrpSpPr>
            <a:grpSpLocks/>
          </p:cNvGrpSpPr>
          <p:nvPr/>
        </p:nvGrpSpPr>
        <p:grpSpPr bwMode="auto">
          <a:xfrm>
            <a:off x="1752600" y="117476"/>
            <a:ext cx="8763000" cy="3598863"/>
            <a:chOff x="144" y="74"/>
            <a:chExt cx="5520" cy="2267"/>
          </a:xfrm>
        </p:grpSpPr>
        <p:pic>
          <p:nvPicPr>
            <p:cNvPr id="129027" name="Picture 2" descr="48">
              <a:extLst>
                <a:ext uri="{FF2B5EF4-FFF2-40B4-BE49-F238E27FC236}">
                  <a16:creationId xmlns:a16="http://schemas.microsoft.com/office/drawing/2014/main" id="{FFB5C8C5-8BBD-483E-A0A5-B635132A3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 y="391"/>
              <a:ext cx="5520" cy="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8" name="Text Box 3">
              <a:extLst>
                <a:ext uri="{FF2B5EF4-FFF2-40B4-BE49-F238E27FC236}">
                  <a16:creationId xmlns:a16="http://schemas.microsoft.com/office/drawing/2014/main" id="{F36964C5-9A09-4EBA-A378-707ACFADF9D9}"/>
                </a:ext>
              </a:extLst>
            </p:cNvPr>
            <p:cNvSpPr txBox="1">
              <a:spLocks noChangeArrowheads="1"/>
            </p:cNvSpPr>
            <p:nvPr/>
          </p:nvSpPr>
          <p:spPr bwMode="auto">
            <a:xfrm>
              <a:off x="1928" y="74"/>
              <a:ext cx="17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图</a:t>
              </a:r>
              <a:r>
                <a:rPr lang="en-US" altLang="zh-CN" sz="2000" b="1">
                  <a:solidFill>
                    <a:srgbClr val="CCFFFF"/>
                  </a:solidFill>
                  <a:latin typeface="Arial" panose="020B0604020202020204" pitchFamily="34" charset="0"/>
                  <a:ea typeface="宋体" panose="02010600030101010101" pitchFamily="2" charset="-122"/>
                </a:rPr>
                <a:t>3-3. 44  </a:t>
              </a:r>
              <a:r>
                <a:rPr lang="zh-CN" altLang="en-US" sz="2000" b="1">
                  <a:solidFill>
                    <a:srgbClr val="CCFFFF"/>
                  </a:solidFill>
                  <a:latin typeface="Arial" panose="020B0604020202020204" pitchFamily="34" charset="0"/>
                  <a:ea typeface="宋体" panose="02010600030101010101" pitchFamily="2" charset="-122"/>
                </a:rPr>
                <a:t>猜测不转移</a:t>
              </a:r>
            </a:p>
          </p:txBody>
        </p:sp>
        <p:sp>
          <p:nvSpPr>
            <p:cNvPr id="129029" name="Text Box 6">
              <a:extLst>
                <a:ext uri="{FF2B5EF4-FFF2-40B4-BE49-F238E27FC236}">
                  <a16:creationId xmlns:a16="http://schemas.microsoft.com/office/drawing/2014/main" id="{8C0DF94C-2CDD-4909-998C-C72205F6F0F9}"/>
                </a:ext>
              </a:extLst>
            </p:cNvPr>
            <p:cNvSpPr txBox="1">
              <a:spLocks noChangeArrowheads="1"/>
            </p:cNvSpPr>
            <p:nvPr/>
          </p:nvSpPr>
          <p:spPr bwMode="auto">
            <a:xfrm>
              <a:off x="1200" y="1152"/>
              <a:ext cx="960" cy="19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1400" b="1">
                  <a:solidFill>
                    <a:srgbClr val="000514"/>
                  </a:solidFill>
                  <a:latin typeface="Garamond" panose="02020404030301010803" pitchFamily="18" charset="0"/>
                  <a:ea typeface="宋体" panose="02010600030101010101" pitchFamily="2" charset="-122"/>
                </a:rPr>
                <a:t>转移没有发生</a:t>
              </a:r>
            </a:p>
          </p:txBody>
        </p:sp>
      </p:grpSp>
      <p:sp>
        <p:nvSpPr>
          <p:cNvPr id="129030" name="Rectangle 8">
            <a:extLst>
              <a:ext uri="{FF2B5EF4-FFF2-40B4-BE49-F238E27FC236}">
                <a16:creationId xmlns:a16="http://schemas.microsoft.com/office/drawing/2014/main" id="{C69023AA-A51B-41B3-BE2E-C9C792FB87EE}"/>
              </a:ext>
            </a:extLst>
          </p:cNvPr>
          <p:cNvSpPr>
            <a:spLocks noChangeArrowheads="1"/>
          </p:cNvSpPr>
          <p:nvPr/>
        </p:nvSpPr>
        <p:spPr bwMode="auto">
          <a:xfrm>
            <a:off x="4191001" y="4117976"/>
            <a:ext cx="46791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400" b="1">
                <a:solidFill>
                  <a:srgbClr val="FFCC00"/>
                </a:solidFill>
                <a:latin typeface="Garamond" panose="02020404030301010803" pitchFamily="18" charset="0"/>
                <a:ea typeface="宋体" panose="02010600030101010101" pitchFamily="2" charset="-122"/>
              </a:rPr>
              <a:t>BTAKEN</a:t>
            </a:r>
            <a:r>
              <a:rPr lang="en-US" altLang="zh-CN" sz="2400">
                <a:solidFill>
                  <a:srgbClr val="FFFFFF"/>
                </a:solidFill>
                <a:latin typeface="Garamond" panose="02020404030301010803" pitchFamily="18" charset="0"/>
                <a:ea typeface="宋体" panose="02010600030101010101" pitchFamily="2" charset="-122"/>
              </a:rPr>
              <a:t> = </a:t>
            </a:r>
            <a:r>
              <a:rPr lang="zh-CN" altLang="en-US" sz="2400" b="1">
                <a:solidFill>
                  <a:srgbClr val="CCFFFF"/>
                </a:solidFill>
                <a:latin typeface="Garamond" panose="02020404030301010803" pitchFamily="18" charset="0"/>
                <a:ea typeface="宋体" panose="02010600030101010101" pitchFamily="2" charset="-122"/>
              </a:rPr>
              <a:t>bne Z</a:t>
            </a:r>
            <a:r>
              <a:rPr lang="en-US" altLang="zh-CN" sz="2400" b="1">
                <a:solidFill>
                  <a:srgbClr val="CCFFFF"/>
                </a:solidFill>
                <a:latin typeface="Garamond" panose="02020404030301010803" pitchFamily="18" charset="0"/>
                <a:ea typeface="宋体" panose="02010600030101010101" pitchFamily="2" charset="-122"/>
              </a:rPr>
              <a:t>+</a:t>
            </a:r>
            <a:r>
              <a:rPr lang="zh-CN" altLang="en-US" sz="2400" b="1">
                <a:solidFill>
                  <a:srgbClr val="CCFFFF"/>
                </a:solidFill>
                <a:latin typeface="Garamond" panose="02020404030301010803" pitchFamily="18" charset="0"/>
                <a:ea typeface="宋体" panose="02010600030101010101" pitchFamily="2" charset="-122"/>
              </a:rPr>
              <a:t>beq Z+</a:t>
            </a:r>
            <a:r>
              <a:rPr lang="zh-CN" altLang="en-US" sz="2400" b="1">
                <a:solidFill>
                  <a:srgbClr val="FFCC00"/>
                </a:solidFill>
                <a:latin typeface="Garamond" panose="02020404030301010803" pitchFamily="18" charset="0"/>
                <a:ea typeface="宋体" panose="02010600030101010101" pitchFamily="2" charset="-122"/>
              </a:rPr>
              <a:t>branch</a:t>
            </a:r>
            <a:endParaRPr lang="en-US" altLang="zh-CN" sz="2400" b="1">
              <a:solidFill>
                <a:srgbClr val="FFCC00"/>
              </a:solidFill>
              <a:latin typeface="Garamond" panose="02020404030301010803" pitchFamily="18" charset="0"/>
              <a:ea typeface="宋体" panose="02010600030101010101" pitchFamily="2" charset="-122"/>
            </a:endParaRPr>
          </a:p>
        </p:txBody>
      </p:sp>
      <p:sp>
        <p:nvSpPr>
          <p:cNvPr id="129031" name="Line 9">
            <a:extLst>
              <a:ext uri="{FF2B5EF4-FFF2-40B4-BE49-F238E27FC236}">
                <a16:creationId xmlns:a16="http://schemas.microsoft.com/office/drawing/2014/main" id="{42417EE4-8E4D-4839-AB7A-6BCFD1B11A76}"/>
              </a:ext>
            </a:extLst>
          </p:cNvPr>
          <p:cNvSpPr>
            <a:spLocks noChangeShapeType="1"/>
          </p:cNvSpPr>
          <p:nvPr/>
        </p:nvSpPr>
        <p:spPr bwMode="auto">
          <a:xfrm>
            <a:off x="6400800" y="4191000"/>
            <a:ext cx="228600" cy="0"/>
          </a:xfrm>
          <a:prstGeom prst="line">
            <a:avLst/>
          </a:prstGeom>
          <a:noFill/>
          <a:ln w="38100">
            <a:solidFill>
              <a:srgbClr val="CCFF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29032" name="灯片编号占位符 8">
            <a:extLst>
              <a:ext uri="{FF2B5EF4-FFF2-40B4-BE49-F238E27FC236}">
                <a16:creationId xmlns:a16="http://schemas.microsoft.com/office/drawing/2014/main" id="{8EB7F8E1-A589-44F2-8E2C-8FEBC121E79C}"/>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495B5B79-BAA8-41BC-B780-866C0DA16C16}" type="slidenum">
              <a:rPr lang="en-US" altLang="zh-CN">
                <a:solidFill>
                  <a:srgbClr val="FFFFFF"/>
                </a:solidFill>
                <a:ea typeface="宋体" panose="02010600030101010101" pitchFamily="2" charset="-122"/>
              </a:rPr>
              <a:pPr fontAlgn="base">
                <a:spcBef>
                  <a:spcPct val="0"/>
                </a:spcBef>
                <a:spcAft>
                  <a:spcPct val="0"/>
                </a:spcAft>
              </a:pPr>
              <a:t>457</a:t>
            </a:fld>
            <a:endParaRPr lang="en-US" altLang="zh-CN">
              <a:solidFill>
                <a:srgbClr val="FFFFFF"/>
              </a:solidFill>
              <a:ea typeface="宋体" panose="02010600030101010101" pitchFamily="2" charset="-122"/>
            </a:endParaRPr>
          </a:p>
        </p:txBody>
      </p:sp>
      <p:cxnSp>
        <p:nvCxnSpPr>
          <p:cNvPr id="11" name="直接连接符 10">
            <a:extLst>
              <a:ext uri="{FF2B5EF4-FFF2-40B4-BE49-F238E27FC236}">
                <a16:creationId xmlns:a16="http://schemas.microsoft.com/office/drawing/2014/main" id="{D471FC03-D2E6-43B0-A37D-7BBD3FCF07F6}"/>
              </a:ext>
            </a:extLst>
          </p:cNvPr>
          <p:cNvCxnSpPr/>
          <p:nvPr/>
        </p:nvCxnSpPr>
        <p:spPr>
          <a:xfrm rot="5400000">
            <a:off x="2705101" y="1333501"/>
            <a:ext cx="1143000" cy="31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FB6437F-12BA-4B4D-8B22-EE463EEF8273}"/>
              </a:ext>
            </a:extLst>
          </p:cNvPr>
          <p:cNvCxnSpPr/>
          <p:nvPr/>
        </p:nvCxnSpPr>
        <p:spPr>
          <a:xfrm>
            <a:off x="3276600" y="1219200"/>
            <a:ext cx="2133600" cy="228600"/>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29035" name="TextBox 16">
            <a:extLst>
              <a:ext uri="{FF2B5EF4-FFF2-40B4-BE49-F238E27FC236}">
                <a16:creationId xmlns:a16="http://schemas.microsoft.com/office/drawing/2014/main" id="{618A9026-2CB2-412A-977C-96CD98D5F740}"/>
              </a:ext>
            </a:extLst>
          </p:cNvPr>
          <p:cNvSpPr txBox="1">
            <a:spLocks noChangeArrowheads="1"/>
          </p:cNvSpPr>
          <p:nvPr/>
        </p:nvSpPr>
        <p:spPr bwMode="auto">
          <a:xfrm>
            <a:off x="5486400" y="1219201"/>
            <a:ext cx="11430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a:solidFill>
                  <a:srgbClr val="FF0000"/>
                </a:solidFill>
                <a:latin typeface="Garamond" panose="02020404030301010803" pitchFamily="18" charset="0"/>
                <a:ea typeface="宋体" panose="02010600030101010101" pitchFamily="2" charset="-122"/>
              </a:rPr>
              <a:t>BTAKEN</a:t>
            </a:r>
            <a:endParaRPr lang="zh-CN" altLang="en-US" b="1">
              <a:solidFill>
                <a:srgbClr val="FF0000"/>
              </a:solidFill>
              <a:latin typeface="Garamond" panose="02020404030301010803" pitchFamily="18" charset="0"/>
              <a:ea typeface="宋体" panose="02010600030101010101" pitchFamily="2" charset="-122"/>
            </a:endParaRPr>
          </a:p>
          <a:p>
            <a:pPr fontAlgn="base">
              <a:spcBef>
                <a:spcPct val="0"/>
              </a:spcBef>
              <a:spcAft>
                <a:spcPct val="0"/>
              </a:spcAft>
            </a:pPr>
            <a:r>
              <a:rPr lang="zh-CN" altLang="en-US" sz="1600" b="1">
                <a:solidFill>
                  <a:srgbClr val="FF0000"/>
                </a:solidFill>
                <a:latin typeface="Garamond" panose="02020404030301010803" pitchFamily="18" charset="0"/>
                <a:ea typeface="宋体" panose="02010600030101010101" pitchFamily="2" charset="-122"/>
              </a:rPr>
              <a:t>打入流水线寄存器</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97AF1E91-D627-40BE-A029-4FCECFF7CFAD}"/>
              </a:ext>
            </a:extLst>
          </p:cNvPr>
          <p:cNvSpPr>
            <a:spLocks noGrp="1" noChangeArrowheads="1"/>
          </p:cNvSpPr>
          <p:nvPr>
            <p:ph idx="1"/>
          </p:nvPr>
        </p:nvSpPr>
        <p:spPr>
          <a:xfrm>
            <a:off x="1905000" y="228600"/>
            <a:ext cx="8229600" cy="6400800"/>
          </a:xfrm>
        </p:spPr>
        <p:txBody>
          <a:bodyPr/>
          <a:lstStyle/>
          <a:p>
            <a:pPr eaLnBrk="1" hangingPunct="1">
              <a:lnSpc>
                <a:spcPct val="120000"/>
              </a:lnSpc>
              <a:buFont typeface="Wingdings" panose="05000000000000000000" pitchFamily="2" charset="2"/>
              <a:buNone/>
              <a:defRPr/>
            </a:pPr>
            <a:r>
              <a:rPr lang="en-US" altLang="zh-CN" sz="2400" b="1" dirty="0"/>
              <a:t>     </a:t>
            </a:r>
            <a:r>
              <a:rPr lang="zh-CN" altLang="en-US" sz="2400" b="1" dirty="0">
                <a:solidFill>
                  <a:srgbClr val="66FF33"/>
                </a:solidFill>
              </a:rPr>
              <a:t>例</a:t>
            </a:r>
            <a:r>
              <a:rPr lang="en-US" altLang="zh-CN" sz="2400" b="1" dirty="0">
                <a:solidFill>
                  <a:srgbClr val="66FF33"/>
                </a:solidFill>
              </a:rPr>
              <a:t>1</a:t>
            </a:r>
            <a:r>
              <a:rPr lang="zh-CN" altLang="en-US" sz="2400" b="1" dirty="0">
                <a:solidFill>
                  <a:srgbClr val="66FF33"/>
                </a:solidFill>
              </a:rPr>
              <a:t>：</a:t>
            </a:r>
            <a:r>
              <a:rPr lang="zh-CN" altLang="en-US" sz="2400" dirty="0"/>
              <a:t>  </a:t>
            </a:r>
            <a:r>
              <a:rPr lang="zh-CN" altLang="en-US" sz="2400" b="1" dirty="0"/>
              <a:t>如果模型机</a:t>
            </a:r>
            <a:r>
              <a:rPr lang="zh-CN" altLang="en-US" sz="2400" b="1" dirty="0">
                <a:solidFill>
                  <a:srgbClr val="FFFF00"/>
                </a:solidFill>
              </a:rPr>
              <a:t>只采用</a:t>
            </a:r>
            <a:r>
              <a:rPr lang="zh-CN" altLang="en-US" sz="2400" b="1" dirty="0">
                <a:solidFill>
                  <a:schemeClr val="hlink"/>
                </a:solidFill>
              </a:rPr>
              <a:t>软件</a:t>
            </a:r>
            <a:r>
              <a:rPr lang="zh-CN" altLang="en-US" sz="2400" b="1" dirty="0"/>
              <a:t>方法处理控制相关，则编译器应该在条件转移指令前后加</a:t>
            </a:r>
            <a:r>
              <a:rPr lang="en-US" altLang="zh-CN" sz="2400" b="1" dirty="0" err="1">
                <a:solidFill>
                  <a:srgbClr val="66FFFF"/>
                </a:solidFill>
              </a:rPr>
              <a:t>nop</a:t>
            </a:r>
            <a:r>
              <a:rPr lang="zh-CN" altLang="en-US" sz="2400" b="1" dirty="0"/>
              <a:t>指令，无条件转移指令后加</a:t>
            </a:r>
            <a:r>
              <a:rPr lang="en-US" altLang="zh-CN" sz="2400" b="1" dirty="0" err="1">
                <a:solidFill>
                  <a:srgbClr val="66FFFF"/>
                </a:solidFill>
              </a:rPr>
              <a:t>nop</a:t>
            </a:r>
            <a:r>
              <a:rPr lang="zh-CN" altLang="en-US" sz="2400" b="1" dirty="0"/>
              <a:t>。如：</a:t>
            </a:r>
          </a:p>
          <a:p>
            <a:pPr eaLnBrk="1" hangingPunct="1">
              <a:lnSpc>
                <a:spcPct val="120000"/>
              </a:lnSpc>
              <a:buFont typeface="Wingdings" panose="05000000000000000000" pitchFamily="2" charset="2"/>
              <a:buNone/>
              <a:defRPr/>
            </a:pPr>
            <a:r>
              <a:rPr lang="zh-CN" altLang="en-US" sz="2400" dirty="0"/>
              <a:t>       </a:t>
            </a:r>
            <a:r>
              <a:rPr lang="en-US" altLang="zh-CN" sz="2400" b="1" dirty="0">
                <a:effectLst/>
              </a:rPr>
              <a:t>sub  r1, r1, 1</a:t>
            </a:r>
          </a:p>
          <a:p>
            <a:pPr eaLnBrk="1" hangingPunct="1">
              <a:lnSpc>
                <a:spcPct val="90000"/>
              </a:lnSpc>
              <a:buFont typeface="Wingdings" panose="05000000000000000000" pitchFamily="2" charset="2"/>
              <a:buNone/>
              <a:defRPr/>
            </a:pPr>
            <a:r>
              <a:rPr lang="en-US" altLang="zh-CN" sz="2400" b="1" dirty="0">
                <a:effectLst/>
              </a:rPr>
              <a:t>       </a:t>
            </a:r>
            <a:r>
              <a:rPr lang="en-US" altLang="zh-CN" sz="2400" b="1" dirty="0" err="1">
                <a:solidFill>
                  <a:srgbClr val="FFFF00"/>
                </a:solidFill>
                <a:effectLst/>
              </a:rPr>
              <a:t>nop</a:t>
            </a:r>
            <a:endParaRPr lang="en-US" altLang="zh-CN" sz="2400" b="1" dirty="0">
              <a:solidFill>
                <a:srgbClr val="FFFF00"/>
              </a:solidFill>
              <a:effectLst/>
            </a:endParaRPr>
          </a:p>
          <a:p>
            <a:pPr eaLnBrk="1" hangingPunct="1">
              <a:lnSpc>
                <a:spcPct val="90000"/>
              </a:lnSpc>
              <a:buFont typeface="Wingdings" panose="05000000000000000000" pitchFamily="2" charset="2"/>
              <a:buNone/>
              <a:defRPr/>
            </a:pPr>
            <a:r>
              <a:rPr lang="en-US" altLang="zh-CN" sz="2400" b="1" dirty="0">
                <a:effectLst/>
              </a:rPr>
              <a:t>       </a:t>
            </a:r>
            <a:r>
              <a:rPr lang="en-US" altLang="zh-CN" sz="2400" b="1" dirty="0" err="1">
                <a:effectLst/>
              </a:rPr>
              <a:t>bne</a:t>
            </a:r>
            <a:r>
              <a:rPr lang="en-US" altLang="zh-CN" sz="2400" b="1" dirty="0">
                <a:effectLst/>
              </a:rPr>
              <a:t>  ok</a:t>
            </a:r>
          </a:p>
          <a:p>
            <a:pPr eaLnBrk="1" hangingPunct="1">
              <a:lnSpc>
                <a:spcPct val="90000"/>
              </a:lnSpc>
              <a:buFont typeface="Wingdings" panose="05000000000000000000" pitchFamily="2" charset="2"/>
              <a:buNone/>
              <a:defRPr/>
            </a:pPr>
            <a:r>
              <a:rPr lang="en-US" altLang="zh-CN" sz="2400" b="1" dirty="0">
                <a:effectLst/>
              </a:rPr>
              <a:t>       </a:t>
            </a:r>
            <a:r>
              <a:rPr lang="en-US" altLang="zh-CN" sz="2400" b="1" dirty="0" err="1">
                <a:solidFill>
                  <a:srgbClr val="FFFF00"/>
                </a:solidFill>
                <a:effectLst/>
              </a:rPr>
              <a:t>nop</a:t>
            </a:r>
            <a:endParaRPr lang="en-US" altLang="zh-CN" sz="2400" b="1" dirty="0">
              <a:solidFill>
                <a:srgbClr val="FFFF00"/>
              </a:solidFill>
              <a:effectLst/>
            </a:endParaRPr>
          </a:p>
          <a:p>
            <a:pPr eaLnBrk="1" hangingPunct="1">
              <a:lnSpc>
                <a:spcPct val="90000"/>
              </a:lnSpc>
              <a:buFont typeface="Wingdings" panose="05000000000000000000" pitchFamily="2" charset="2"/>
              <a:buNone/>
              <a:defRPr/>
            </a:pPr>
            <a:r>
              <a:rPr lang="en-US" altLang="zh-CN" sz="2400" b="1" dirty="0">
                <a:effectLst/>
              </a:rPr>
              <a:t>       add  r2, r2, r3</a:t>
            </a:r>
          </a:p>
          <a:p>
            <a:pPr eaLnBrk="1" hangingPunct="1">
              <a:lnSpc>
                <a:spcPct val="90000"/>
              </a:lnSpc>
              <a:buFont typeface="Wingdings" panose="05000000000000000000" pitchFamily="2" charset="2"/>
              <a:buNone/>
              <a:defRPr/>
            </a:pPr>
            <a:r>
              <a:rPr lang="en-US" altLang="zh-CN" sz="2400" b="1" dirty="0">
                <a:effectLst/>
              </a:rPr>
              <a:t>       </a:t>
            </a:r>
            <a:r>
              <a:rPr lang="en-US" altLang="zh-CN" sz="2400" b="1" dirty="0">
                <a:effectLst/>
                <a:latin typeface="Arial" panose="020B0604020202020204"/>
              </a:rPr>
              <a:t>……</a:t>
            </a:r>
            <a:endParaRPr lang="en-US" altLang="zh-CN" sz="2400" b="1" dirty="0">
              <a:effectLst/>
            </a:endParaRPr>
          </a:p>
          <a:p>
            <a:pPr eaLnBrk="1" hangingPunct="1">
              <a:lnSpc>
                <a:spcPct val="90000"/>
              </a:lnSpc>
              <a:buFont typeface="Wingdings" panose="05000000000000000000" pitchFamily="2" charset="2"/>
              <a:buNone/>
              <a:defRPr/>
            </a:pPr>
            <a:r>
              <a:rPr lang="en-US" altLang="zh-CN" sz="2400" b="1" dirty="0">
                <a:effectLst/>
              </a:rPr>
              <a:t> 0k: or   </a:t>
            </a:r>
            <a:r>
              <a:rPr lang="en-US" altLang="zh-CN" sz="2400" b="1" dirty="0">
                <a:effectLst/>
                <a:latin typeface="Arial" panose="020B0604020202020204"/>
              </a:rPr>
              <a:t>……</a:t>
            </a:r>
            <a:endParaRPr lang="en-US" altLang="zh-CN" sz="2400" b="1" dirty="0">
              <a:effectLst/>
            </a:endParaRPr>
          </a:p>
          <a:p>
            <a:pPr eaLnBrk="1" hangingPunct="1">
              <a:lnSpc>
                <a:spcPct val="90000"/>
              </a:lnSpc>
              <a:buFont typeface="Wingdings" panose="05000000000000000000" pitchFamily="2" charset="2"/>
              <a:buNone/>
              <a:defRPr/>
            </a:pPr>
            <a:r>
              <a:rPr lang="en-US" altLang="zh-CN" sz="2400" b="1" dirty="0">
                <a:effectLst/>
              </a:rPr>
              <a:t>       branch  L1</a:t>
            </a:r>
          </a:p>
          <a:p>
            <a:pPr eaLnBrk="1" hangingPunct="1">
              <a:lnSpc>
                <a:spcPct val="90000"/>
              </a:lnSpc>
              <a:buFont typeface="Wingdings" panose="05000000000000000000" pitchFamily="2" charset="2"/>
              <a:buNone/>
              <a:defRPr/>
            </a:pPr>
            <a:r>
              <a:rPr lang="en-US" altLang="zh-CN" sz="2400" b="1" dirty="0">
                <a:effectLst/>
              </a:rPr>
              <a:t>       </a:t>
            </a:r>
            <a:r>
              <a:rPr lang="en-US" altLang="zh-CN" sz="2400" b="1" dirty="0" err="1">
                <a:solidFill>
                  <a:srgbClr val="FFFF00"/>
                </a:solidFill>
                <a:effectLst/>
              </a:rPr>
              <a:t>nop</a:t>
            </a:r>
            <a:endParaRPr lang="en-US" altLang="zh-CN" sz="2400" b="1" dirty="0">
              <a:solidFill>
                <a:srgbClr val="FFFF00"/>
              </a:solidFill>
              <a:effectLst/>
            </a:endParaRPr>
          </a:p>
          <a:p>
            <a:pPr eaLnBrk="1" hangingPunct="1">
              <a:lnSpc>
                <a:spcPct val="90000"/>
              </a:lnSpc>
              <a:buFont typeface="Wingdings" panose="05000000000000000000" pitchFamily="2" charset="2"/>
              <a:buNone/>
              <a:defRPr/>
            </a:pPr>
            <a:r>
              <a:rPr lang="en-US" altLang="zh-CN" sz="2400" b="1" dirty="0">
                <a:effectLst/>
              </a:rPr>
              <a:t>       sub  r3, r4, r5</a:t>
            </a:r>
          </a:p>
          <a:p>
            <a:pPr eaLnBrk="1" hangingPunct="1">
              <a:lnSpc>
                <a:spcPct val="90000"/>
              </a:lnSpc>
              <a:buFont typeface="Wingdings" panose="05000000000000000000" pitchFamily="2" charset="2"/>
              <a:buNone/>
              <a:defRPr/>
            </a:pPr>
            <a:r>
              <a:rPr lang="en-US" altLang="zh-CN" sz="2400" b="1" dirty="0">
                <a:effectLst/>
              </a:rPr>
              <a:t>       </a:t>
            </a:r>
            <a:r>
              <a:rPr lang="en-US" altLang="zh-CN" sz="2400" b="1" dirty="0">
                <a:effectLst/>
                <a:latin typeface="Arial" panose="020B0604020202020204"/>
              </a:rPr>
              <a:t>……</a:t>
            </a:r>
            <a:endParaRPr lang="en-US" altLang="zh-CN" sz="2400" b="1" dirty="0">
              <a:effectLst/>
            </a:endParaRPr>
          </a:p>
          <a:p>
            <a:pPr eaLnBrk="1" hangingPunct="1">
              <a:lnSpc>
                <a:spcPct val="90000"/>
              </a:lnSpc>
              <a:buFont typeface="Wingdings" panose="05000000000000000000" pitchFamily="2" charset="2"/>
              <a:buNone/>
              <a:defRPr/>
            </a:pPr>
            <a:r>
              <a:rPr lang="en-US" altLang="zh-CN" sz="2400" b="1" dirty="0">
                <a:effectLst/>
              </a:rPr>
              <a:t> L1: and  r6, r7, 10</a:t>
            </a:r>
          </a:p>
        </p:txBody>
      </p:sp>
      <p:sp>
        <p:nvSpPr>
          <p:cNvPr id="130050" name="灯片编号占位符 2">
            <a:extLst>
              <a:ext uri="{FF2B5EF4-FFF2-40B4-BE49-F238E27FC236}">
                <a16:creationId xmlns:a16="http://schemas.microsoft.com/office/drawing/2014/main" id="{6AF7CCFE-860E-4FD6-BC9C-AE1B668C4A1A}"/>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6835FD4F-DC08-4B0B-888C-4E01C9A1C0E1}" type="slidenum">
              <a:rPr lang="en-US" altLang="zh-CN">
                <a:solidFill>
                  <a:srgbClr val="FFFFFF"/>
                </a:solidFill>
                <a:ea typeface="宋体" panose="02010600030101010101" pitchFamily="2" charset="-122"/>
              </a:rPr>
              <a:pPr fontAlgn="base">
                <a:spcBef>
                  <a:spcPct val="0"/>
                </a:spcBef>
                <a:spcAft>
                  <a:spcPct val="0"/>
                </a:spcAft>
              </a:pPr>
              <a:t>458</a:t>
            </a:fld>
            <a:endParaRPr lang="en-US" altLang="zh-CN">
              <a:solidFill>
                <a:srgbClr val="FFFFFF"/>
              </a:solidFill>
              <a:ea typeface="宋体" panose="02010600030101010101" pitchFamily="2" charset="-122"/>
            </a:endParaRPr>
          </a:p>
        </p:txBody>
      </p:sp>
      <p:pic>
        <p:nvPicPr>
          <p:cNvPr id="130051" name="Picture 5" descr="24">
            <a:extLst>
              <a:ext uri="{FF2B5EF4-FFF2-40B4-BE49-F238E27FC236}">
                <a16:creationId xmlns:a16="http://schemas.microsoft.com/office/drawing/2014/main" id="{75236B81-0589-4AC6-AA3B-E7DD8D9DF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9826" y="2098675"/>
            <a:ext cx="5349875"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31" name="Rectangle 3">
            <a:extLst>
              <a:ext uri="{FF2B5EF4-FFF2-40B4-BE49-F238E27FC236}">
                <a16:creationId xmlns:a16="http://schemas.microsoft.com/office/drawing/2014/main" id="{DB1C50CC-9E5A-40B5-A458-C385D0F43F9D}"/>
              </a:ext>
            </a:extLst>
          </p:cNvPr>
          <p:cNvSpPr>
            <a:spLocks noGrp="1" noChangeArrowheads="1"/>
          </p:cNvSpPr>
          <p:nvPr>
            <p:ph idx="1"/>
          </p:nvPr>
        </p:nvSpPr>
        <p:spPr>
          <a:xfrm>
            <a:off x="1771651" y="228600"/>
            <a:ext cx="8761413" cy="6400800"/>
          </a:xfrm>
        </p:spPr>
        <p:txBody>
          <a:bodyPr/>
          <a:lstStyle/>
          <a:p>
            <a:pPr eaLnBrk="1" hangingPunct="1">
              <a:lnSpc>
                <a:spcPct val="120000"/>
              </a:lnSpc>
              <a:buFont typeface="Wingdings" panose="05000000000000000000" pitchFamily="2" charset="2"/>
              <a:buNone/>
              <a:defRPr/>
            </a:pPr>
            <a:r>
              <a:rPr lang="en-US" altLang="zh-CN" sz="2800" b="1" dirty="0"/>
              <a:t>   </a:t>
            </a:r>
            <a:r>
              <a:rPr lang="en-US" altLang="zh-CN" sz="2400" b="1" dirty="0"/>
              <a:t> </a:t>
            </a:r>
            <a:r>
              <a:rPr lang="zh-CN" altLang="en-US" sz="2400" b="1" dirty="0">
                <a:solidFill>
                  <a:srgbClr val="66FF33"/>
                </a:solidFill>
              </a:rPr>
              <a:t>例</a:t>
            </a:r>
            <a:r>
              <a:rPr lang="en-US" altLang="zh-CN" sz="2400" b="1" dirty="0">
                <a:solidFill>
                  <a:srgbClr val="66FF33"/>
                </a:solidFill>
              </a:rPr>
              <a:t>1</a:t>
            </a:r>
            <a:r>
              <a:rPr lang="zh-CN" altLang="en-US" sz="2400" b="1" dirty="0">
                <a:solidFill>
                  <a:srgbClr val="66FF33"/>
                </a:solidFill>
              </a:rPr>
              <a:t>：</a:t>
            </a:r>
            <a:r>
              <a:rPr lang="zh-CN" altLang="en-US" sz="2400" dirty="0"/>
              <a:t>  </a:t>
            </a:r>
            <a:r>
              <a:rPr lang="zh-CN" altLang="en-US" sz="2400" b="1" dirty="0"/>
              <a:t>如果模型机只采用</a:t>
            </a:r>
            <a:r>
              <a:rPr lang="zh-CN" altLang="en-US" sz="2400" b="1" dirty="0">
                <a:solidFill>
                  <a:schemeClr val="hlink"/>
                </a:solidFill>
              </a:rPr>
              <a:t>假定转移不发生</a:t>
            </a:r>
            <a:r>
              <a:rPr lang="zh-CN" altLang="en-US" sz="2400" b="1" dirty="0"/>
              <a:t>硬件方法</a:t>
            </a:r>
            <a:r>
              <a:rPr lang="zh-CN" altLang="en-US" sz="2400" b="1" dirty="0">
                <a:sym typeface="+mn-ea"/>
              </a:rPr>
              <a:t>（</a:t>
            </a:r>
            <a:r>
              <a:rPr lang="zh-CN" altLang="en-US" sz="2400" b="1" noProof="1">
                <a:solidFill>
                  <a:srgbClr val="CCFFFF"/>
                </a:solidFill>
                <a:latin typeface="Arial" panose="020B0604020202020204" pitchFamily="34" charset="0"/>
                <a:sym typeface="+mn-ea"/>
              </a:rPr>
              <a:t>图</a:t>
            </a:r>
            <a:r>
              <a:rPr lang="en-US" altLang="zh-CN" sz="2400" b="1" noProof="1">
                <a:solidFill>
                  <a:srgbClr val="CCFFFF"/>
                </a:solidFill>
                <a:latin typeface="Arial" panose="020B0604020202020204" pitchFamily="34" charset="0"/>
                <a:sym typeface="+mn-ea"/>
              </a:rPr>
              <a:t>3-3. 44</a:t>
            </a:r>
            <a:r>
              <a:rPr lang="zh-CN" altLang="en-US" sz="2400" b="1" dirty="0">
                <a:sym typeface="+mn-ea"/>
              </a:rPr>
              <a:t>）</a:t>
            </a:r>
            <a:r>
              <a:rPr lang="zh-CN" altLang="en-US" sz="2400" b="1" dirty="0"/>
              <a:t>，则编译器应该在条件转移指令前加</a:t>
            </a:r>
            <a:r>
              <a:rPr lang="en-US" altLang="zh-CN" sz="2400" b="1" dirty="0" err="1">
                <a:solidFill>
                  <a:srgbClr val="66FFFF"/>
                </a:solidFill>
              </a:rPr>
              <a:t>nop</a:t>
            </a:r>
            <a:r>
              <a:rPr lang="zh-CN" altLang="en-US" sz="2400" b="1" dirty="0"/>
              <a:t>指令。如：</a:t>
            </a:r>
          </a:p>
          <a:p>
            <a:pPr eaLnBrk="1" hangingPunct="1">
              <a:lnSpc>
                <a:spcPct val="120000"/>
              </a:lnSpc>
              <a:buFont typeface="Wingdings" panose="05000000000000000000" pitchFamily="2" charset="2"/>
              <a:buNone/>
              <a:defRPr/>
            </a:pPr>
            <a:r>
              <a:rPr lang="zh-CN" altLang="en-US" sz="2800" b="1" dirty="0">
                <a:effectLst/>
              </a:rPr>
              <a:t>       </a:t>
            </a:r>
            <a:r>
              <a:rPr lang="en-US" altLang="zh-CN" sz="2800" b="1" dirty="0">
                <a:effectLst/>
              </a:rPr>
              <a:t>sub  r1, r1, 1</a:t>
            </a:r>
          </a:p>
          <a:p>
            <a:pPr eaLnBrk="1" hangingPunct="1">
              <a:lnSpc>
                <a:spcPct val="80000"/>
              </a:lnSpc>
              <a:buFont typeface="Wingdings" panose="05000000000000000000" pitchFamily="2" charset="2"/>
              <a:buNone/>
              <a:defRPr/>
            </a:pPr>
            <a:r>
              <a:rPr lang="en-US" altLang="zh-CN" sz="2800" b="1" dirty="0">
                <a:effectLst/>
              </a:rPr>
              <a:t>       </a:t>
            </a:r>
            <a:r>
              <a:rPr lang="en-US" altLang="zh-CN" sz="2800" b="1" dirty="0" err="1">
                <a:solidFill>
                  <a:srgbClr val="FFFF00"/>
                </a:solidFill>
                <a:effectLst/>
              </a:rPr>
              <a:t>nop</a:t>
            </a:r>
            <a:endParaRPr lang="en-US" altLang="zh-CN" sz="2800" b="1" dirty="0">
              <a:solidFill>
                <a:srgbClr val="FFFF00"/>
              </a:solidFill>
              <a:effectLst/>
            </a:endParaRPr>
          </a:p>
          <a:p>
            <a:pPr eaLnBrk="1" hangingPunct="1">
              <a:lnSpc>
                <a:spcPct val="80000"/>
              </a:lnSpc>
              <a:buFont typeface="Wingdings" panose="05000000000000000000" pitchFamily="2" charset="2"/>
              <a:buNone/>
              <a:defRPr/>
            </a:pPr>
            <a:r>
              <a:rPr lang="en-US" altLang="zh-CN" sz="2800" b="1" dirty="0">
                <a:effectLst/>
              </a:rPr>
              <a:t>       </a:t>
            </a:r>
            <a:r>
              <a:rPr lang="en-US" altLang="zh-CN" sz="2800" b="1" dirty="0" err="1">
                <a:effectLst/>
              </a:rPr>
              <a:t>bne</a:t>
            </a:r>
            <a:r>
              <a:rPr lang="en-US" altLang="zh-CN" sz="2800" b="1" dirty="0">
                <a:effectLst/>
              </a:rPr>
              <a:t>  ok</a:t>
            </a:r>
          </a:p>
          <a:p>
            <a:pPr eaLnBrk="1" hangingPunct="1">
              <a:lnSpc>
                <a:spcPct val="80000"/>
              </a:lnSpc>
              <a:buFont typeface="Wingdings" panose="05000000000000000000" pitchFamily="2" charset="2"/>
              <a:buNone/>
              <a:defRPr/>
            </a:pPr>
            <a:r>
              <a:rPr lang="en-US" altLang="zh-CN" sz="2800" b="1" dirty="0">
                <a:effectLst/>
              </a:rPr>
              <a:t>       add  r2, r2, r3</a:t>
            </a:r>
          </a:p>
          <a:p>
            <a:pPr eaLnBrk="1" hangingPunct="1">
              <a:lnSpc>
                <a:spcPct val="80000"/>
              </a:lnSpc>
              <a:buFont typeface="Wingdings" panose="05000000000000000000" pitchFamily="2" charset="2"/>
              <a:buNone/>
              <a:defRPr/>
            </a:pPr>
            <a:r>
              <a:rPr lang="en-US" altLang="zh-CN" sz="2800" b="1" dirty="0">
                <a:effectLst/>
              </a:rPr>
              <a:t>       </a:t>
            </a:r>
            <a:r>
              <a:rPr lang="en-US" altLang="zh-CN" sz="2800" b="1" dirty="0">
                <a:effectLst/>
                <a:latin typeface="Arial" panose="020B0604020202020204"/>
              </a:rPr>
              <a:t>……</a:t>
            </a:r>
            <a:endParaRPr lang="en-US" altLang="zh-CN" sz="2800" b="1" dirty="0">
              <a:effectLst/>
            </a:endParaRPr>
          </a:p>
          <a:p>
            <a:pPr eaLnBrk="1" hangingPunct="1">
              <a:lnSpc>
                <a:spcPct val="80000"/>
              </a:lnSpc>
              <a:buFont typeface="Wingdings" panose="05000000000000000000" pitchFamily="2" charset="2"/>
              <a:buNone/>
              <a:defRPr/>
            </a:pPr>
            <a:r>
              <a:rPr lang="en-US" altLang="zh-CN" sz="2800" b="1" dirty="0">
                <a:effectLst/>
              </a:rPr>
              <a:t> 0k: or   </a:t>
            </a:r>
            <a:r>
              <a:rPr lang="en-US" altLang="zh-CN" sz="2800" b="1" dirty="0">
                <a:effectLst/>
                <a:latin typeface="Arial" panose="020B0604020202020204"/>
              </a:rPr>
              <a:t>……</a:t>
            </a:r>
            <a:endParaRPr lang="en-US" altLang="zh-CN" sz="2800" b="1" dirty="0">
              <a:effectLst/>
            </a:endParaRPr>
          </a:p>
          <a:p>
            <a:pPr eaLnBrk="1" hangingPunct="1">
              <a:lnSpc>
                <a:spcPct val="80000"/>
              </a:lnSpc>
              <a:buFont typeface="Wingdings" panose="05000000000000000000" pitchFamily="2" charset="2"/>
              <a:buNone/>
              <a:defRPr/>
            </a:pPr>
            <a:r>
              <a:rPr lang="en-US" altLang="zh-CN" sz="2800" b="1" dirty="0">
                <a:effectLst/>
              </a:rPr>
              <a:t>       branch  L1</a:t>
            </a:r>
          </a:p>
          <a:p>
            <a:pPr eaLnBrk="1" hangingPunct="1">
              <a:lnSpc>
                <a:spcPct val="80000"/>
              </a:lnSpc>
              <a:buFont typeface="Wingdings" panose="05000000000000000000" pitchFamily="2" charset="2"/>
              <a:buNone/>
              <a:defRPr/>
            </a:pPr>
            <a:r>
              <a:rPr lang="en-US" altLang="zh-CN" sz="2800" b="1" dirty="0">
                <a:effectLst/>
              </a:rPr>
              <a:t>       sub  r3, r4, r5</a:t>
            </a:r>
          </a:p>
          <a:p>
            <a:pPr eaLnBrk="1" hangingPunct="1">
              <a:lnSpc>
                <a:spcPct val="80000"/>
              </a:lnSpc>
              <a:buFont typeface="Wingdings" panose="05000000000000000000" pitchFamily="2" charset="2"/>
              <a:buNone/>
              <a:defRPr/>
            </a:pPr>
            <a:r>
              <a:rPr lang="en-US" altLang="zh-CN" sz="2800" b="1" dirty="0">
                <a:effectLst/>
              </a:rPr>
              <a:t>       </a:t>
            </a:r>
            <a:r>
              <a:rPr lang="en-US" altLang="zh-CN" sz="2800" b="1" dirty="0">
                <a:effectLst/>
                <a:latin typeface="Arial" panose="020B0604020202020204"/>
              </a:rPr>
              <a:t>……</a:t>
            </a:r>
            <a:endParaRPr lang="en-US" altLang="zh-CN" sz="2800" b="1" dirty="0">
              <a:effectLst/>
            </a:endParaRPr>
          </a:p>
          <a:p>
            <a:pPr eaLnBrk="1" hangingPunct="1">
              <a:lnSpc>
                <a:spcPct val="80000"/>
              </a:lnSpc>
              <a:buFont typeface="Wingdings" panose="05000000000000000000" pitchFamily="2" charset="2"/>
              <a:buNone/>
              <a:defRPr/>
            </a:pPr>
            <a:r>
              <a:rPr lang="en-US" altLang="zh-CN" sz="2800" b="1" dirty="0">
                <a:effectLst/>
              </a:rPr>
              <a:t> L1: and  r6, r7, 10</a:t>
            </a:r>
          </a:p>
        </p:txBody>
      </p:sp>
      <p:sp>
        <p:nvSpPr>
          <p:cNvPr id="131074" name="灯片编号占位符 2">
            <a:extLst>
              <a:ext uri="{FF2B5EF4-FFF2-40B4-BE49-F238E27FC236}">
                <a16:creationId xmlns:a16="http://schemas.microsoft.com/office/drawing/2014/main" id="{947A735D-9D0E-4351-91F0-7EE2D14355A0}"/>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EBED84D5-2BA4-4C06-8371-A327FD4D1DB3}" type="slidenum">
              <a:rPr lang="en-US" altLang="zh-CN">
                <a:solidFill>
                  <a:srgbClr val="FFFFFF"/>
                </a:solidFill>
                <a:ea typeface="宋体" panose="02010600030101010101" pitchFamily="2" charset="-122"/>
              </a:rPr>
              <a:pPr fontAlgn="base">
                <a:spcBef>
                  <a:spcPct val="0"/>
                </a:spcBef>
                <a:spcAft>
                  <a:spcPct val="0"/>
                </a:spcAft>
              </a:pPr>
              <a:t>459</a:t>
            </a:fld>
            <a:endParaRPr lang="en-US" altLang="zh-CN">
              <a:solidFill>
                <a:srgbClr val="FFFFFF"/>
              </a:solidFill>
              <a:ea typeface="宋体" panose="02010600030101010101" pitchFamily="2" charset="-122"/>
            </a:endParaRPr>
          </a:p>
        </p:txBody>
      </p:sp>
      <p:sp>
        <p:nvSpPr>
          <p:cNvPr id="131075" name="TextBox 3">
            <a:extLst>
              <a:ext uri="{FF2B5EF4-FFF2-40B4-BE49-F238E27FC236}">
                <a16:creationId xmlns:a16="http://schemas.microsoft.com/office/drawing/2014/main" id="{96899526-20B8-42DB-A490-A1F360C1279B}"/>
              </a:ext>
            </a:extLst>
          </p:cNvPr>
          <p:cNvSpPr txBox="1">
            <a:spLocks noChangeArrowheads="1"/>
          </p:cNvSpPr>
          <p:nvPr/>
        </p:nvSpPr>
        <p:spPr bwMode="auto">
          <a:xfrm>
            <a:off x="4016376" y="6248400"/>
            <a:ext cx="5148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66FF33"/>
                </a:solidFill>
                <a:latin typeface="Garamond" panose="02020404030301010803" pitchFamily="18" charset="0"/>
                <a:ea typeface="宋体" panose="02010600030101010101" pitchFamily="2" charset="-122"/>
              </a:rPr>
              <a:t>建议：画以上代码的时序图</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灯片编号占位符 6"/>
          <p:cNvSpPr txBox="1">
            <a:spLocks noGrp="1"/>
          </p:cNvSpPr>
          <p:nvPr>
            <p:ph type="sldNum" sz="quarter" idx="11"/>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r" eaLnBrk="1" hangingPunct="1"/>
            <a:fld id="{9A0DB2DC-4C9A-4742-B13C-FB6460FD3503}" type="slidenum">
              <a:rPr lang="zh-CN" altLang="en-US" sz="1200" dirty="0">
                <a:latin typeface="Arial" panose="020B0604020202020204" pitchFamily="34" charset="0"/>
              </a:rPr>
              <a:t>46</a:t>
            </a:fld>
            <a:endParaRPr lang="zh-CN" altLang="en-US" sz="1200" dirty="0">
              <a:latin typeface="Arial" panose="020B0604020202020204" pitchFamily="34" charset="0"/>
            </a:endParaRPr>
          </a:p>
        </p:txBody>
      </p:sp>
      <p:sp>
        <p:nvSpPr>
          <p:cNvPr id="90115" name="Rectangle 3"/>
          <p:cNvSpPr>
            <a:spLocks noGrp="1" noChangeArrowheads="1"/>
          </p:cNvSpPr>
          <p:nvPr>
            <p:ph type="body" sz="half" idx="1"/>
          </p:nvPr>
        </p:nvSpPr>
        <p:spPr>
          <a:xfrm>
            <a:off x="2135505" y="621030"/>
            <a:ext cx="8194040" cy="5688330"/>
          </a:xfrm>
        </p:spPr>
        <p:txBody>
          <a:bodyPr vert="horz" wrap="square" lIns="91440" tIns="45720" rIns="91440" bIns="45720" numCol="1" anchor="t" anchorCtr="0" compatLnSpc="1"/>
          <a:lstStyle/>
          <a:p>
            <a:pPr>
              <a:buNone/>
              <a:defRPr/>
            </a:pPr>
            <a:r>
              <a:rPr lang="zh-CN" altLang="en-US" sz="2400" b="1" dirty="0"/>
              <a:t>根据：</a:t>
            </a:r>
          </a:p>
          <a:p>
            <a:pPr>
              <a:buNone/>
              <a:defRPr/>
            </a:pPr>
            <a:endParaRPr lang="zh-CN" altLang="en-US" sz="2400" b="1" dirty="0"/>
          </a:p>
          <a:p>
            <a:pPr>
              <a:buNone/>
              <a:defRPr/>
            </a:pPr>
            <a:endParaRPr lang="en-US" altLang="zh-CN" sz="2000" b="1" dirty="0"/>
          </a:p>
          <a:p>
            <a:pPr>
              <a:buNone/>
              <a:defRPr/>
            </a:pPr>
            <a:endParaRPr lang="en-US" altLang="zh-CN" sz="2000" b="1" dirty="0"/>
          </a:p>
          <a:p>
            <a:pPr>
              <a:buNone/>
              <a:defRPr/>
            </a:pPr>
            <a:r>
              <a:rPr lang="zh-CN" altLang="en-US" sz="2000" b="1" dirty="0"/>
              <a:t>上式中</a:t>
            </a:r>
            <a:r>
              <a:rPr lang="zh-CN" altLang="en-US" sz="2000" b="1" dirty="0">
                <a:solidFill>
                  <a:srgbClr val="FFFF00"/>
                </a:solidFill>
              </a:rPr>
              <a:t>（</a:t>
            </a:r>
            <a:r>
              <a:rPr lang="en-US" altLang="zh-CN" sz="2000" b="1" dirty="0">
                <a:solidFill>
                  <a:srgbClr val="FFFF00"/>
                </a:solidFill>
              </a:rPr>
              <a:t>1-</a:t>
            </a:r>
            <a:r>
              <a:rPr lang="en-US" altLang="zh-CN" sz="2000" b="1" i="1" dirty="0">
                <a:solidFill>
                  <a:srgbClr val="FFFF00"/>
                </a:solidFill>
              </a:rPr>
              <a:t>Fe</a:t>
            </a:r>
            <a:r>
              <a:rPr lang="zh-CN" altLang="en-US" sz="2000" b="1" dirty="0">
                <a:solidFill>
                  <a:srgbClr val="FFFF00"/>
                </a:solidFill>
              </a:rPr>
              <a:t>）</a:t>
            </a:r>
            <a:r>
              <a:rPr lang="zh-CN" altLang="en-US" sz="2000" b="1" dirty="0"/>
              <a:t>表示不可改进部分。</a:t>
            </a:r>
            <a:endParaRPr lang="en-US" altLang="zh-CN" sz="2000" b="1" dirty="0"/>
          </a:p>
          <a:p>
            <a:pPr>
              <a:buNone/>
              <a:defRPr/>
            </a:pPr>
            <a:endParaRPr lang="zh-CN" altLang="en-US" sz="2000" b="1" dirty="0"/>
          </a:p>
          <a:p>
            <a:pPr>
              <a:buNone/>
              <a:defRPr/>
            </a:pPr>
            <a:endParaRPr lang="zh-CN" altLang="en-US" sz="2000" b="1" dirty="0"/>
          </a:p>
          <a:p>
            <a:pPr>
              <a:buNone/>
              <a:defRPr/>
            </a:pPr>
            <a:r>
              <a:rPr lang="zh-CN" altLang="en-US" sz="2000" b="1" dirty="0">
                <a:solidFill>
                  <a:srgbClr val="FFC000"/>
                </a:solidFill>
              </a:rPr>
              <a:t>改进后整个系统的加速比</a:t>
            </a:r>
            <a:r>
              <a:rPr lang="en-US" altLang="zh-CN" sz="2000" b="1" dirty="0" err="1">
                <a:solidFill>
                  <a:srgbClr val="FFFF00"/>
                </a:solidFill>
              </a:rPr>
              <a:t>Sn</a:t>
            </a:r>
            <a:r>
              <a:rPr lang="zh-CN" altLang="en-US" sz="2000" b="1" dirty="0"/>
              <a:t>为</a:t>
            </a:r>
            <a:r>
              <a:rPr lang="en-US" altLang="zh-CN" sz="2000" b="1" dirty="0"/>
              <a:t>:</a:t>
            </a:r>
          </a:p>
          <a:p>
            <a:pPr>
              <a:buNone/>
              <a:defRPr/>
            </a:pPr>
            <a:endParaRPr lang="en-US" altLang="zh-CN" sz="2000" b="1" dirty="0"/>
          </a:p>
          <a:p>
            <a:pPr>
              <a:buNone/>
              <a:defRPr/>
            </a:pPr>
            <a:endParaRPr lang="en-US" altLang="zh-CN" sz="2000" b="1" dirty="0"/>
          </a:p>
          <a:p>
            <a:pPr>
              <a:buNone/>
              <a:defRPr/>
            </a:pPr>
            <a:r>
              <a:rPr lang="zh-CN" altLang="en-US" sz="2000" b="1" dirty="0"/>
              <a:t>显然当</a:t>
            </a:r>
            <a:r>
              <a:rPr lang="en-US" altLang="zh-CN" sz="2000" b="1" i="1" dirty="0">
                <a:solidFill>
                  <a:srgbClr val="FFFF00"/>
                </a:solidFill>
              </a:rPr>
              <a:t>Fe</a:t>
            </a:r>
            <a:r>
              <a:rPr lang="zh-CN" altLang="en-US" sz="2000" b="1" dirty="0">
                <a:solidFill>
                  <a:srgbClr val="FFFF00"/>
                </a:solidFill>
              </a:rPr>
              <a:t>为</a:t>
            </a:r>
            <a:r>
              <a:rPr lang="en-US" altLang="zh-CN" sz="2000" b="1" dirty="0">
                <a:solidFill>
                  <a:srgbClr val="FFFF00"/>
                </a:solidFill>
              </a:rPr>
              <a:t>0</a:t>
            </a:r>
            <a:r>
              <a:rPr lang="zh-CN" altLang="en-US" sz="2000" b="1" dirty="0"/>
              <a:t>，即没有可改进部分时，</a:t>
            </a:r>
            <a:r>
              <a:rPr lang="en-US" altLang="zh-CN" sz="2000" b="1" dirty="0" err="1">
                <a:solidFill>
                  <a:srgbClr val="FFFF00"/>
                </a:solidFill>
              </a:rPr>
              <a:t>Sn</a:t>
            </a:r>
            <a:r>
              <a:rPr lang="zh-CN" altLang="en-US" sz="2000" b="1" dirty="0">
                <a:solidFill>
                  <a:srgbClr val="FFFF00"/>
                </a:solidFill>
              </a:rPr>
              <a:t>为</a:t>
            </a:r>
            <a:r>
              <a:rPr lang="en-US" altLang="zh-CN" sz="2000" b="1" dirty="0">
                <a:solidFill>
                  <a:srgbClr val="FFFF00"/>
                </a:solidFill>
              </a:rPr>
              <a:t>1</a:t>
            </a:r>
            <a:r>
              <a:rPr lang="zh-CN" altLang="en-US" sz="2000" b="1" dirty="0"/>
              <a:t>。</a:t>
            </a:r>
            <a:endParaRPr lang="en-US" altLang="zh-CN" sz="2000" b="1" dirty="0"/>
          </a:p>
          <a:p>
            <a:pPr>
              <a:buNone/>
              <a:defRPr/>
            </a:pPr>
            <a:endParaRPr lang="en-US" altLang="zh-CN" sz="2000" b="1" dirty="0"/>
          </a:p>
          <a:p>
            <a:pPr>
              <a:buNone/>
              <a:defRPr/>
            </a:pPr>
            <a:r>
              <a:rPr lang="en-US" altLang="zh-CN" sz="2000" b="1" dirty="0"/>
              <a:t>           </a:t>
            </a:r>
            <a:r>
              <a:rPr lang="zh-CN" altLang="en-US" sz="2000" b="1" dirty="0"/>
              <a:t>当          时，则                ，因此，可获取性能改善极限值受</a:t>
            </a:r>
            <a:r>
              <a:rPr lang="en-US" altLang="zh-CN" sz="2000" b="1" i="1" dirty="0"/>
              <a:t>Fe</a:t>
            </a:r>
            <a:r>
              <a:rPr lang="zh-CN" altLang="en-US" sz="2000" b="1" dirty="0"/>
              <a:t>值的约束。</a:t>
            </a:r>
          </a:p>
        </p:txBody>
      </p:sp>
      <p:sp>
        <p:nvSpPr>
          <p:cNvPr id="2" name="矩形 1"/>
          <p:cNvSpPr/>
          <p:nvPr/>
        </p:nvSpPr>
        <p:spPr>
          <a:xfrm>
            <a:off x="2135189" y="6000750"/>
            <a:ext cx="8137525" cy="369888"/>
          </a:xfrm>
          <a:prstGeom prst="rect">
            <a:avLst/>
          </a:prstGeom>
        </p:spPr>
        <p:txBody>
          <a:bodyPr>
            <a:spAutoFit/>
          </a:bodyPr>
          <a:lstStyle/>
          <a:p>
            <a:pPr eaLnBrk="0" fontAlgn="base" hangingPunct="0">
              <a:spcBef>
                <a:spcPct val="20000"/>
              </a:spcBef>
              <a:spcAft>
                <a:spcPct val="0"/>
              </a:spcAft>
              <a:buClr>
                <a:schemeClr val="hlink"/>
              </a:buClr>
              <a:buSzPct val="70000"/>
              <a:defRPr/>
            </a:pPr>
            <a:r>
              <a:rPr lang="zh-CN" altLang="en-US" b="1" kern="0" dirty="0">
                <a:effectLst>
                  <a:outerShdw blurRad="38100" dist="38100" dir="2700000" algn="tl">
                    <a:srgbClr val="000000"/>
                  </a:outerShdw>
                </a:effectLst>
                <a:latin typeface="Garamond" panose="02020404030301010803" pitchFamily="18" charset="0"/>
                <a:ea typeface="宋体" panose="02010600030101010101" pitchFamily="2" charset="-122"/>
              </a:rPr>
              <a:t>提高</a:t>
            </a:r>
            <a:r>
              <a:rPr lang="zh-CN" altLang="en-US" b="1" i="1" kern="0"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改进比例</a:t>
            </a:r>
            <a:r>
              <a:rPr lang="en-US" altLang="zh-CN" b="1" i="1" kern="0"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Fe</a:t>
            </a:r>
            <a:r>
              <a:rPr lang="zh-CN" altLang="en-US" b="1" kern="0" dirty="0">
                <a:effectLst>
                  <a:outerShdw blurRad="38100" dist="38100" dir="2700000" algn="tl">
                    <a:srgbClr val="000000"/>
                  </a:outerShdw>
                </a:effectLst>
                <a:latin typeface="Garamond" panose="02020404030301010803" pitchFamily="18" charset="0"/>
                <a:ea typeface="宋体" panose="02010600030101010101" pitchFamily="2" charset="-122"/>
              </a:rPr>
              <a:t>或</a:t>
            </a:r>
            <a:r>
              <a:rPr lang="zh-CN" altLang="en-US" b="1" i="1" kern="0"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改进加速比</a:t>
            </a:r>
            <a:r>
              <a:rPr lang="en-US" altLang="zh-CN" b="1" i="1" kern="0"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Se</a:t>
            </a:r>
            <a:r>
              <a:rPr lang="zh-CN" altLang="en-US" b="1" i="1" kern="0" dirty="0">
                <a:solidFill>
                  <a:schemeClr val="hlink"/>
                </a:solidFill>
                <a:effectLst>
                  <a:outerShdw blurRad="38100" dist="38100" dir="2700000" algn="tl">
                    <a:srgbClr val="000000"/>
                  </a:outerShdw>
                </a:effectLst>
                <a:latin typeface="Garamond" panose="02020404030301010803" pitchFamily="18" charset="0"/>
                <a:ea typeface="宋体" panose="02010600030101010101" pitchFamily="2" charset="-122"/>
              </a:rPr>
              <a:t>，</a:t>
            </a:r>
            <a:r>
              <a:rPr lang="zh-CN" altLang="en-US" b="1" kern="0" dirty="0">
                <a:solidFill>
                  <a:srgbClr val="00FF00"/>
                </a:solidFill>
                <a:latin typeface="Garamond" panose="02020404030301010803" pitchFamily="18" charset="0"/>
                <a:ea typeface="宋体" panose="02010600030101010101" pitchFamily="2" charset="-122"/>
              </a:rPr>
              <a:t>都可以提高</a:t>
            </a:r>
            <a:r>
              <a:rPr lang="en-US" altLang="zh-CN" b="1" kern="0" dirty="0">
                <a:solidFill>
                  <a:srgbClr val="00FF00"/>
                </a:solidFill>
                <a:latin typeface="Garamond" panose="02020404030301010803" pitchFamily="18" charset="0"/>
                <a:ea typeface="宋体" panose="02010600030101010101" pitchFamily="2" charset="-122"/>
              </a:rPr>
              <a:t>Sn </a:t>
            </a:r>
            <a:r>
              <a:rPr lang="zh-CN" altLang="en-US" b="1" i="1" kern="0" dirty="0">
                <a:solidFill>
                  <a:srgbClr val="00FF00"/>
                </a:solidFill>
                <a:effectLst>
                  <a:outerShdw blurRad="38100" dist="38100" dir="2700000" algn="tl">
                    <a:srgbClr val="000000"/>
                  </a:outerShdw>
                </a:effectLst>
                <a:latin typeface="Garamond" panose="02020404030301010803" pitchFamily="18" charset="0"/>
                <a:ea typeface="宋体" panose="02010600030101010101" pitchFamily="2" charset="-122"/>
              </a:rPr>
              <a:t>，</a:t>
            </a:r>
            <a:r>
              <a:rPr lang="en-US" altLang="zh-CN" b="1" i="1" kern="0" dirty="0">
                <a:solidFill>
                  <a:schemeClr val="hlink"/>
                </a:solidFill>
                <a:effectLst>
                  <a:outerShdw blurRad="38100" dist="38100" dir="2700000" algn="tl">
                    <a:srgbClr val="000000"/>
                  </a:outerShdw>
                </a:effectLst>
                <a:latin typeface="Garamond" panose="02020404030301010803" pitchFamily="18" charset="0"/>
                <a:ea typeface="宋体" panose="02010600030101010101" pitchFamily="2" charset="-122"/>
              </a:rPr>
              <a:t> </a:t>
            </a:r>
            <a:r>
              <a:rPr lang="zh-CN" altLang="en-US" b="1" i="1" kern="0"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但是</a:t>
            </a:r>
            <a:r>
              <a:rPr lang="en-US" altLang="zh-CN" b="1" i="1" kern="0"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Fe</a:t>
            </a:r>
            <a:r>
              <a:rPr lang="zh-CN" altLang="en-US" b="1" i="1" kern="0" dirty="0">
                <a:solidFill>
                  <a:srgbClr val="FFFF00"/>
                </a:solidFill>
                <a:effectLst>
                  <a:outerShdw blurRad="38100" dist="38100" dir="2700000" algn="tl">
                    <a:srgbClr val="000000"/>
                  </a:outerShdw>
                </a:effectLst>
                <a:latin typeface="Garamond" panose="02020404030301010803" pitchFamily="18" charset="0"/>
                <a:ea typeface="宋体" panose="02010600030101010101" pitchFamily="2" charset="-122"/>
              </a:rPr>
              <a:t>对</a:t>
            </a:r>
            <a:r>
              <a:rPr lang="en-US" altLang="zh-CN" b="1" kern="0" dirty="0">
                <a:solidFill>
                  <a:srgbClr val="00FF00"/>
                </a:solidFill>
                <a:effectLst>
                  <a:outerShdw blurRad="38100" dist="38100" dir="2700000" algn="tl">
                    <a:srgbClr val="000000"/>
                  </a:outerShdw>
                </a:effectLst>
                <a:latin typeface="Garamond" panose="02020404030301010803" pitchFamily="18" charset="0"/>
                <a:ea typeface="宋体" panose="02010600030101010101" pitchFamily="2" charset="-122"/>
              </a:rPr>
              <a:t>Sn</a:t>
            </a:r>
            <a:r>
              <a:rPr lang="zh-CN" altLang="en-US" b="1" kern="0" dirty="0">
                <a:solidFill>
                  <a:srgbClr val="00FF00"/>
                </a:solidFill>
                <a:effectLst>
                  <a:outerShdw blurRad="38100" dist="38100" dir="2700000" algn="tl">
                    <a:srgbClr val="000000"/>
                  </a:outerShdw>
                </a:effectLst>
                <a:latin typeface="Garamond" panose="02020404030301010803" pitchFamily="18" charset="0"/>
                <a:ea typeface="宋体" panose="02010600030101010101" pitchFamily="2" charset="-122"/>
              </a:rPr>
              <a:t>的影响更大。</a:t>
            </a:r>
            <a:endParaRPr lang="en-US" altLang="zh-CN" b="1" kern="0" dirty="0">
              <a:solidFill>
                <a:srgbClr val="00FF00"/>
              </a:solidFill>
              <a:effectLst>
                <a:outerShdw blurRad="38100" dist="38100" dir="2700000" algn="tl">
                  <a:srgbClr val="000000"/>
                </a:outerShdw>
              </a:effectLst>
              <a:latin typeface="Garamond" panose="02020404030301010803" pitchFamily="18" charset="0"/>
              <a:ea typeface="宋体" panose="02010600030101010101" pitchFamily="2" charset="-122"/>
            </a:endParaRPr>
          </a:p>
        </p:txBody>
      </p:sp>
      <p:pic>
        <p:nvPicPr>
          <p:cNvPr id="68613" name="图片 1"/>
          <p:cNvPicPr>
            <a:picLocks noChangeAspect="1"/>
          </p:cNvPicPr>
          <p:nvPr/>
        </p:nvPicPr>
        <p:blipFill>
          <a:blip r:embed="rId2"/>
          <a:srcRect b="6944"/>
          <a:stretch>
            <a:fillRect/>
          </a:stretch>
        </p:blipFill>
        <p:spPr>
          <a:xfrm>
            <a:off x="3287713" y="620714"/>
            <a:ext cx="3295650" cy="1152525"/>
          </a:xfrm>
          <a:prstGeom prst="rect">
            <a:avLst/>
          </a:prstGeom>
          <a:noFill/>
          <a:ln w="9525">
            <a:noFill/>
          </a:ln>
        </p:spPr>
      </p:pic>
      <p:pic>
        <p:nvPicPr>
          <p:cNvPr id="68614" name="图片 2"/>
          <p:cNvPicPr>
            <a:picLocks noChangeAspect="1"/>
          </p:cNvPicPr>
          <p:nvPr/>
        </p:nvPicPr>
        <p:blipFill>
          <a:blip r:embed="rId3"/>
          <a:stretch>
            <a:fillRect/>
          </a:stretch>
        </p:blipFill>
        <p:spPr>
          <a:xfrm>
            <a:off x="5951539" y="2997200"/>
            <a:ext cx="4010025" cy="1143000"/>
          </a:xfrm>
          <a:prstGeom prst="rect">
            <a:avLst/>
          </a:prstGeom>
          <a:noFill/>
          <a:ln w="9525">
            <a:noFill/>
          </a:ln>
        </p:spPr>
      </p:pic>
      <p:pic>
        <p:nvPicPr>
          <p:cNvPr id="68615" name="图片 3"/>
          <p:cNvPicPr>
            <a:picLocks noChangeAspect="1"/>
          </p:cNvPicPr>
          <p:nvPr/>
        </p:nvPicPr>
        <p:blipFill>
          <a:blip r:embed="rId4"/>
          <a:stretch>
            <a:fillRect/>
          </a:stretch>
        </p:blipFill>
        <p:spPr>
          <a:xfrm>
            <a:off x="3228976" y="5183189"/>
            <a:ext cx="576263" cy="261937"/>
          </a:xfrm>
          <a:prstGeom prst="rect">
            <a:avLst/>
          </a:prstGeom>
          <a:noFill/>
          <a:ln w="9525">
            <a:noFill/>
          </a:ln>
        </p:spPr>
      </p:pic>
      <p:pic>
        <p:nvPicPr>
          <p:cNvPr id="68616" name="图片 4"/>
          <p:cNvPicPr>
            <a:picLocks noChangeAspect="1"/>
          </p:cNvPicPr>
          <p:nvPr/>
        </p:nvPicPr>
        <p:blipFill>
          <a:blip r:embed="rId5"/>
          <a:stretch>
            <a:fillRect/>
          </a:stretch>
        </p:blipFill>
        <p:spPr>
          <a:xfrm>
            <a:off x="4656138" y="5062539"/>
            <a:ext cx="952500" cy="504825"/>
          </a:xfrm>
          <a:prstGeom prst="rect">
            <a:avLst/>
          </a:prstGeom>
          <a:noFill/>
          <a:ln w="9525">
            <a:noFill/>
          </a:ln>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DC7A9561-BE9F-4BA6-9196-D9B64645B73D}"/>
              </a:ext>
            </a:extLst>
          </p:cNvPr>
          <p:cNvSpPr>
            <a:spLocks noGrp="1" noChangeArrowheads="1"/>
          </p:cNvSpPr>
          <p:nvPr>
            <p:ph idx="1"/>
          </p:nvPr>
        </p:nvSpPr>
        <p:spPr>
          <a:xfrm>
            <a:off x="1906588" y="457200"/>
            <a:ext cx="8501062" cy="5715000"/>
          </a:xfrm>
        </p:spPr>
        <p:txBody>
          <a:bodyPr/>
          <a:lstStyle/>
          <a:p>
            <a:pPr eaLnBrk="1" hangingPunct="1">
              <a:lnSpc>
                <a:spcPct val="120000"/>
              </a:lnSpc>
              <a:buFont typeface="Wingdings" panose="05000000000000000000" pitchFamily="2" charset="2"/>
              <a:buNone/>
              <a:defRPr/>
            </a:pPr>
            <a:r>
              <a:rPr lang="en-US" altLang="zh-CN" sz="2400" dirty="0"/>
              <a:t>   </a:t>
            </a:r>
            <a:r>
              <a:rPr lang="en-US" altLang="zh-CN" sz="2400" dirty="0">
                <a:solidFill>
                  <a:srgbClr val="66FF33"/>
                </a:solidFill>
              </a:rPr>
              <a:t> </a:t>
            </a:r>
            <a:r>
              <a:rPr lang="zh-CN" altLang="en-US" sz="2400" b="1" dirty="0">
                <a:solidFill>
                  <a:srgbClr val="66FF33"/>
                </a:solidFill>
              </a:rPr>
              <a:t>例</a:t>
            </a:r>
            <a:r>
              <a:rPr lang="en-US" altLang="zh-CN" sz="2400" b="1" dirty="0">
                <a:solidFill>
                  <a:srgbClr val="66FF33"/>
                </a:solidFill>
              </a:rPr>
              <a:t>2</a:t>
            </a:r>
            <a:r>
              <a:rPr lang="en-US" altLang="zh-CN" sz="2400" dirty="0">
                <a:solidFill>
                  <a:srgbClr val="66FF33"/>
                </a:solidFill>
              </a:rPr>
              <a:t> </a:t>
            </a:r>
            <a:r>
              <a:rPr lang="zh-CN" altLang="en-US" sz="2400" dirty="0">
                <a:solidFill>
                  <a:srgbClr val="66FF33"/>
                </a:solidFill>
              </a:rPr>
              <a:t>：</a:t>
            </a:r>
            <a:r>
              <a:rPr lang="zh-CN" altLang="en-US" sz="2400" b="1" dirty="0"/>
              <a:t>如果</a:t>
            </a:r>
            <a:r>
              <a:rPr lang="zh-CN" altLang="en-US" sz="2400" b="1" dirty="0">
                <a:solidFill>
                  <a:schemeClr val="hlink"/>
                </a:solidFill>
              </a:rPr>
              <a:t>同时</a:t>
            </a:r>
            <a:r>
              <a:rPr lang="zh-CN" altLang="en-US" sz="2400" b="1" dirty="0"/>
              <a:t>采用</a:t>
            </a:r>
            <a:r>
              <a:rPr lang="zh-CN" altLang="en-US" sz="2400" b="1" dirty="0">
                <a:solidFill>
                  <a:schemeClr val="hlink"/>
                </a:solidFill>
              </a:rPr>
              <a:t>条件转移暂停</a:t>
            </a:r>
            <a:r>
              <a:rPr lang="zh-CN" altLang="en-US" sz="2400" b="1" dirty="0"/>
              <a:t>一个时钟周期等待</a:t>
            </a:r>
            <a:r>
              <a:rPr lang="en-US" altLang="zh-CN" sz="2400" b="1" dirty="0">
                <a:solidFill>
                  <a:srgbClr val="FFFF00"/>
                </a:solidFill>
              </a:rPr>
              <a:t>Z</a:t>
            </a:r>
            <a:r>
              <a:rPr lang="zh-CN" altLang="en-US" sz="2400" b="1" dirty="0"/>
              <a:t>标志（见</a:t>
            </a:r>
            <a:r>
              <a:rPr lang="zh-CN" altLang="en-US" sz="2400" b="1" noProof="1">
                <a:solidFill>
                  <a:srgbClr val="CCFFFF"/>
                </a:solidFill>
                <a:latin typeface="Arial" panose="020B0604020202020204" pitchFamily="34" charset="0"/>
                <a:sym typeface="+mn-ea"/>
              </a:rPr>
              <a:t>图</a:t>
            </a:r>
            <a:r>
              <a:rPr lang="en-US" altLang="zh-CN" sz="2400" b="1" noProof="1">
                <a:solidFill>
                  <a:srgbClr val="CCFFFF"/>
                </a:solidFill>
                <a:latin typeface="Arial" panose="020B0604020202020204" pitchFamily="34" charset="0"/>
                <a:sym typeface="+mn-ea"/>
              </a:rPr>
              <a:t>3-3. 43</a:t>
            </a:r>
            <a:r>
              <a:rPr lang="zh-CN" altLang="en-US" sz="2400" b="1" dirty="0"/>
              <a:t>），以及</a:t>
            </a:r>
            <a:r>
              <a:rPr lang="zh-CN" altLang="en-US" sz="2400" b="1" dirty="0">
                <a:solidFill>
                  <a:schemeClr val="hlink"/>
                </a:solidFill>
              </a:rPr>
              <a:t>假定转移不发生</a:t>
            </a:r>
            <a:r>
              <a:rPr lang="zh-CN" altLang="en-US" sz="2400" b="1" dirty="0"/>
              <a:t>方法（</a:t>
            </a:r>
            <a:r>
              <a:rPr lang="zh-CN" altLang="en-US" sz="2400" b="1" noProof="1">
                <a:solidFill>
                  <a:srgbClr val="CCFFFF"/>
                </a:solidFill>
                <a:latin typeface="Arial" panose="020B0604020202020204" pitchFamily="34" charset="0"/>
                <a:sym typeface="+mn-ea"/>
              </a:rPr>
              <a:t>图</a:t>
            </a:r>
            <a:r>
              <a:rPr lang="en-US" altLang="zh-CN" sz="2400" b="1" noProof="1">
                <a:solidFill>
                  <a:srgbClr val="CCFFFF"/>
                </a:solidFill>
                <a:latin typeface="Arial" panose="020B0604020202020204" pitchFamily="34" charset="0"/>
                <a:sym typeface="+mn-ea"/>
              </a:rPr>
              <a:t>3-3. 44</a:t>
            </a:r>
            <a:r>
              <a:rPr lang="zh-CN" altLang="en-US" sz="2400" b="1" dirty="0"/>
              <a:t>），即都采用硬件方法，则有条件转移指令和无条件转移指令的程序段为：</a:t>
            </a:r>
          </a:p>
          <a:p>
            <a:pPr eaLnBrk="1" hangingPunct="1">
              <a:lnSpc>
                <a:spcPct val="120000"/>
              </a:lnSpc>
              <a:buFont typeface="Wingdings" panose="05000000000000000000" pitchFamily="2" charset="2"/>
              <a:buNone/>
              <a:defRPr/>
            </a:pPr>
            <a:endParaRPr lang="zh-CN" altLang="en-US" sz="2400" b="1" dirty="0"/>
          </a:p>
          <a:p>
            <a:pPr eaLnBrk="1" hangingPunct="1">
              <a:lnSpc>
                <a:spcPct val="90000"/>
              </a:lnSpc>
              <a:buFont typeface="Wingdings" panose="05000000000000000000" pitchFamily="2" charset="2"/>
              <a:buNone/>
              <a:defRPr/>
            </a:pPr>
            <a:r>
              <a:rPr lang="zh-CN" altLang="en-US" sz="2400" dirty="0"/>
              <a:t>       </a:t>
            </a:r>
            <a:r>
              <a:rPr lang="en-US" altLang="zh-CN" sz="2400" b="1" dirty="0">
                <a:effectLst/>
              </a:rPr>
              <a:t>sub  r1, r1, 1</a:t>
            </a:r>
          </a:p>
          <a:p>
            <a:pPr eaLnBrk="1" hangingPunct="1">
              <a:lnSpc>
                <a:spcPct val="90000"/>
              </a:lnSpc>
              <a:buFont typeface="Wingdings" panose="05000000000000000000" pitchFamily="2" charset="2"/>
              <a:buNone/>
              <a:defRPr/>
            </a:pPr>
            <a:r>
              <a:rPr lang="en-US" altLang="zh-CN" sz="2400" b="1" dirty="0">
                <a:effectLst/>
              </a:rPr>
              <a:t>       </a:t>
            </a:r>
            <a:r>
              <a:rPr lang="en-US" altLang="zh-CN" sz="2400" b="1" dirty="0" err="1">
                <a:effectLst/>
              </a:rPr>
              <a:t>bne</a:t>
            </a:r>
            <a:r>
              <a:rPr lang="en-US" altLang="zh-CN" sz="2400" b="1" dirty="0">
                <a:effectLst/>
              </a:rPr>
              <a:t>  ok</a:t>
            </a:r>
          </a:p>
          <a:p>
            <a:pPr eaLnBrk="1" hangingPunct="1">
              <a:lnSpc>
                <a:spcPct val="90000"/>
              </a:lnSpc>
              <a:buFont typeface="Wingdings" panose="05000000000000000000" pitchFamily="2" charset="2"/>
              <a:buNone/>
              <a:defRPr/>
            </a:pPr>
            <a:r>
              <a:rPr lang="en-US" altLang="zh-CN" sz="2400" b="1" dirty="0">
                <a:effectLst/>
              </a:rPr>
              <a:t>       add  r2, r2, r3</a:t>
            </a:r>
          </a:p>
          <a:p>
            <a:pPr eaLnBrk="1" hangingPunct="1">
              <a:lnSpc>
                <a:spcPct val="90000"/>
              </a:lnSpc>
              <a:buFont typeface="Wingdings" panose="05000000000000000000" pitchFamily="2" charset="2"/>
              <a:buNone/>
              <a:defRPr/>
            </a:pPr>
            <a:r>
              <a:rPr lang="en-US" altLang="zh-CN" sz="2400" b="1" dirty="0">
                <a:effectLst/>
              </a:rPr>
              <a:t>       </a:t>
            </a:r>
            <a:r>
              <a:rPr lang="en-US" altLang="zh-CN" sz="2400" b="1" dirty="0">
                <a:effectLst/>
                <a:latin typeface="Arial" panose="020B0604020202020204"/>
              </a:rPr>
              <a:t>……</a:t>
            </a:r>
            <a:endParaRPr lang="en-US" altLang="zh-CN" sz="2400" b="1" dirty="0">
              <a:effectLst/>
            </a:endParaRPr>
          </a:p>
          <a:p>
            <a:pPr eaLnBrk="1" hangingPunct="1">
              <a:lnSpc>
                <a:spcPct val="90000"/>
              </a:lnSpc>
              <a:buFont typeface="Wingdings" panose="05000000000000000000" pitchFamily="2" charset="2"/>
              <a:buNone/>
              <a:defRPr/>
            </a:pPr>
            <a:r>
              <a:rPr lang="en-US" altLang="zh-CN" sz="2400" b="1" dirty="0">
                <a:effectLst/>
              </a:rPr>
              <a:t> 0k: or   r4, r5, r6</a:t>
            </a:r>
          </a:p>
          <a:p>
            <a:pPr eaLnBrk="1" hangingPunct="1">
              <a:lnSpc>
                <a:spcPct val="90000"/>
              </a:lnSpc>
              <a:buFont typeface="Wingdings" panose="05000000000000000000" pitchFamily="2" charset="2"/>
              <a:buNone/>
              <a:defRPr/>
            </a:pPr>
            <a:r>
              <a:rPr lang="en-US" altLang="zh-CN" sz="2400" b="1" dirty="0">
                <a:effectLst/>
              </a:rPr>
              <a:t>       branch  L1</a:t>
            </a:r>
          </a:p>
          <a:p>
            <a:pPr eaLnBrk="1" hangingPunct="1">
              <a:lnSpc>
                <a:spcPct val="90000"/>
              </a:lnSpc>
              <a:buFont typeface="Wingdings" panose="05000000000000000000" pitchFamily="2" charset="2"/>
              <a:buNone/>
              <a:defRPr/>
            </a:pPr>
            <a:r>
              <a:rPr lang="en-US" altLang="zh-CN" sz="2400" b="1" dirty="0">
                <a:effectLst/>
              </a:rPr>
              <a:t>       sub  r3, r4, r5</a:t>
            </a:r>
          </a:p>
          <a:p>
            <a:pPr eaLnBrk="1" hangingPunct="1">
              <a:lnSpc>
                <a:spcPct val="90000"/>
              </a:lnSpc>
              <a:buFont typeface="Wingdings" panose="05000000000000000000" pitchFamily="2" charset="2"/>
              <a:buNone/>
              <a:defRPr/>
            </a:pPr>
            <a:r>
              <a:rPr lang="en-US" altLang="zh-CN" sz="2400" b="1" dirty="0">
                <a:effectLst/>
              </a:rPr>
              <a:t>       </a:t>
            </a:r>
            <a:r>
              <a:rPr lang="en-US" altLang="zh-CN" sz="2400" b="1" dirty="0">
                <a:effectLst/>
                <a:latin typeface="Arial" panose="020B0604020202020204"/>
              </a:rPr>
              <a:t>……</a:t>
            </a:r>
            <a:endParaRPr lang="en-US" altLang="zh-CN" sz="2400" b="1" dirty="0">
              <a:effectLst/>
            </a:endParaRPr>
          </a:p>
          <a:p>
            <a:pPr eaLnBrk="1" hangingPunct="1">
              <a:lnSpc>
                <a:spcPct val="90000"/>
              </a:lnSpc>
              <a:buFont typeface="Wingdings" panose="05000000000000000000" pitchFamily="2" charset="2"/>
              <a:buNone/>
              <a:defRPr/>
            </a:pPr>
            <a:r>
              <a:rPr lang="en-US" altLang="zh-CN" sz="2400" b="1" dirty="0">
                <a:effectLst/>
              </a:rPr>
              <a:t> L1: and  r6, r7, 10</a:t>
            </a:r>
          </a:p>
        </p:txBody>
      </p:sp>
      <p:sp>
        <p:nvSpPr>
          <p:cNvPr id="132098" name="灯片编号占位符 2">
            <a:extLst>
              <a:ext uri="{FF2B5EF4-FFF2-40B4-BE49-F238E27FC236}">
                <a16:creationId xmlns:a16="http://schemas.microsoft.com/office/drawing/2014/main" id="{73B854F7-0BF6-4E71-82FE-BE1FD6DDC32D}"/>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747FBFB0-03EF-443F-BD3A-FB6CE60F3C83}" type="slidenum">
              <a:rPr lang="en-US" altLang="zh-CN">
                <a:solidFill>
                  <a:srgbClr val="FFFFFF"/>
                </a:solidFill>
                <a:ea typeface="宋体" panose="02010600030101010101" pitchFamily="2" charset="-122"/>
              </a:rPr>
              <a:pPr fontAlgn="base">
                <a:spcBef>
                  <a:spcPct val="0"/>
                </a:spcBef>
                <a:spcAft>
                  <a:spcPct val="0"/>
                </a:spcAft>
              </a:pPr>
              <a:t>460</a:t>
            </a:fld>
            <a:endParaRPr lang="en-US" altLang="zh-CN">
              <a:solidFill>
                <a:srgbClr val="FFFFFF"/>
              </a:solidFill>
              <a:ea typeface="宋体" panose="02010600030101010101" pitchFamily="2" charset="-122"/>
            </a:endParaRPr>
          </a:p>
        </p:txBody>
      </p:sp>
      <p:sp>
        <p:nvSpPr>
          <p:cNvPr id="132099" name="TextBox 3">
            <a:extLst>
              <a:ext uri="{FF2B5EF4-FFF2-40B4-BE49-F238E27FC236}">
                <a16:creationId xmlns:a16="http://schemas.microsoft.com/office/drawing/2014/main" id="{D36841A7-8519-4204-99FF-4868E5D13631}"/>
              </a:ext>
            </a:extLst>
          </p:cNvPr>
          <p:cNvSpPr txBox="1">
            <a:spLocks noChangeArrowheads="1"/>
          </p:cNvSpPr>
          <p:nvPr/>
        </p:nvSpPr>
        <p:spPr bwMode="auto">
          <a:xfrm>
            <a:off x="4683125" y="6030913"/>
            <a:ext cx="579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66FF33"/>
                </a:solidFill>
                <a:latin typeface="Garamond" panose="02020404030301010803" pitchFamily="18" charset="0"/>
                <a:ea typeface="宋体" panose="02010600030101010101" pitchFamily="2" charset="-122"/>
              </a:rPr>
              <a:t>建议：画以上代码的时序图</a:t>
            </a: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21" name="Text Box 2">
            <a:extLst>
              <a:ext uri="{FF2B5EF4-FFF2-40B4-BE49-F238E27FC236}">
                <a16:creationId xmlns:a16="http://schemas.microsoft.com/office/drawing/2014/main" id="{26D74E24-4FE3-4F3C-9370-612282DB2CC1}"/>
              </a:ext>
            </a:extLst>
          </p:cNvPr>
          <p:cNvSpPr txBox="1">
            <a:spLocks noChangeArrowheads="1"/>
          </p:cNvSpPr>
          <p:nvPr/>
        </p:nvSpPr>
        <p:spPr bwMode="auto">
          <a:xfrm>
            <a:off x="2424114" y="333376"/>
            <a:ext cx="61928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sz="3600" b="1">
                <a:solidFill>
                  <a:srgbClr val="FFCC00"/>
                </a:solidFill>
                <a:latin typeface="华文新魏" panose="02010800040101010101" pitchFamily="2" charset="-122"/>
                <a:ea typeface="华文新魏" panose="02010800040101010101" pitchFamily="2" charset="-122"/>
              </a:rPr>
              <a:t>3-3.3</a:t>
            </a:r>
            <a:r>
              <a:rPr lang="en-US" altLang="zh-CN" sz="3600" b="1">
                <a:solidFill>
                  <a:srgbClr val="FFCC00"/>
                </a:solidFill>
                <a:latin typeface="华文新魏" panose="02010800040101010101" pitchFamily="2" charset="-122"/>
                <a:ea typeface="华文新魏" panose="02010800040101010101" pitchFamily="2" charset="-122"/>
              </a:rPr>
              <a:t>  </a:t>
            </a:r>
            <a:r>
              <a:rPr lang="zh-CN" altLang="en-US" sz="3600" b="1">
                <a:solidFill>
                  <a:srgbClr val="FFCC00"/>
                </a:solidFill>
                <a:latin typeface="华文新魏" panose="02010800040101010101" pitchFamily="2" charset="-122"/>
                <a:ea typeface="华文新魏" panose="02010800040101010101" pitchFamily="2" charset="-122"/>
              </a:rPr>
              <a:t>转移相关及解决方法</a:t>
            </a:r>
          </a:p>
        </p:txBody>
      </p:sp>
      <p:sp>
        <p:nvSpPr>
          <p:cNvPr id="133122" name="Text Box 3">
            <a:extLst>
              <a:ext uri="{FF2B5EF4-FFF2-40B4-BE49-F238E27FC236}">
                <a16:creationId xmlns:a16="http://schemas.microsoft.com/office/drawing/2014/main" id="{244ADB92-DE40-4D13-B2BB-8535A4678CDC}"/>
              </a:ext>
            </a:extLst>
          </p:cNvPr>
          <p:cNvSpPr txBox="1">
            <a:spLocks noChangeArrowheads="1"/>
          </p:cNvSpPr>
          <p:nvPr/>
        </p:nvSpPr>
        <p:spPr bwMode="auto">
          <a:xfrm>
            <a:off x="1812925" y="1143001"/>
            <a:ext cx="57229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FF"/>
                </a:solidFill>
                <a:latin typeface="Arial" panose="020B0604020202020204" pitchFamily="34" charset="0"/>
                <a:ea typeface="宋体" panose="02010600030101010101" pitchFamily="2" charset="-122"/>
              </a:rPr>
              <a:t>一、转移相关问题</a:t>
            </a:r>
          </a:p>
        </p:txBody>
      </p:sp>
      <p:sp>
        <p:nvSpPr>
          <p:cNvPr id="133123" name="灯片编号占位符 4">
            <a:extLst>
              <a:ext uri="{FF2B5EF4-FFF2-40B4-BE49-F238E27FC236}">
                <a16:creationId xmlns:a16="http://schemas.microsoft.com/office/drawing/2014/main" id="{28B2156C-58A1-4C09-ABD4-3FCD9878CF35}"/>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7594DAEC-1FEE-415C-9FF2-E8049EEFD67E}" type="slidenum">
              <a:rPr lang="en-US" altLang="zh-CN">
                <a:solidFill>
                  <a:srgbClr val="FFFFFF"/>
                </a:solidFill>
                <a:ea typeface="宋体" panose="02010600030101010101" pitchFamily="2" charset="-122"/>
              </a:rPr>
              <a:pPr fontAlgn="base">
                <a:spcBef>
                  <a:spcPct val="0"/>
                </a:spcBef>
                <a:spcAft>
                  <a:spcPct val="0"/>
                </a:spcAft>
              </a:pPr>
              <a:t>461</a:t>
            </a:fld>
            <a:endParaRPr lang="en-US" altLang="zh-CN">
              <a:solidFill>
                <a:srgbClr val="FFFFFF"/>
              </a:solidFill>
              <a:ea typeface="宋体" panose="02010600030101010101" pitchFamily="2" charset="-122"/>
            </a:endParaRPr>
          </a:p>
        </p:txBody>
      </p:sp>
      <p:sp>
        <p:nvSpPr>
          <p:cNvPr id="133124" name="Text Box 2">
            <a:extLst>
              <a:ext uri="{FF2B5EF4-FFF2-40B4-BE49-F238E27FC236}">
                <a16:creationId xmlns:a16="http://schemas.microsoft.com/office/drawing/2014/main" id="{CF3DE390-9D65-4D95-B8B0-3B38372EE6EC}"/>
              </a:ext>
            </a:extLst>
          </p:cNvPr>
          <p:cNvSpPr txBox="1">
            <a:spLocks noChangeArrowheads="1"/>
          </p:cNvSpPr>
          <p:nvPr/>
        </p:nvSpPr>
        <p:spPr bwMode="auto">
          <a:xfrm>
            <a:off x="1863726" y="2124076"/>
            <a:ext cx="87280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FF"/>
                </a:solidFill>
                <a:latin typeface="Arial" panose="020B0604020202020204" pitchFamily="34" charset="0"/>
                <a:ea typeface="宋体" panose="02010600030101010101" pitchFamily="2" charset="-122"/>
              </a:rPr>
              <a:t>二、暂停流水线</a:t>
            </a:r>
            <a:r>
              <a:rPr lang="zh-CN" altLang="en-US" sz="2400" b="1">
                <a:solidFill>
                  <a:srgbClr val="FFFFFF"/>
                </a:solidFill>
                <a:latin typeface="Arial" panose="020B0604020202020204" pitchFamily="34" charset="0"/>
                <a:ea typeface="宋体" panose="02010600030101010101" pitchFamily="2" charset="-122"/>
              </a:rPr>
              <a:t>（</a:t>
            </a:r>
            <a:r>
              <a:rPr lang="zh-CN" altLang="en-US" sz="2400" b="1">
                <a:solidFill>
                  <a:srgbClr val="FFFFCC"/>
                </a:solidFill>
                <a:latin typeface="Arial" panose="020B0604020202020204" pitchFamily="34" charset="0"/>
                <a:ea typeface="宋体" panose="02010600030101010101" pitchFamily="2" charset="-122"/>
              </a:rPr>
              <a:t>条件转移指令暂停流水线等待</a:t>
            </a:r>
            <a:r>
              <a:rPr lang="en-US" altLang="zh-CN" sz="2400" b="1">
                <a:solidFill>
                  <a:srgbClr val="FFFFCC"/>
                </a:solidFill>
                <a:latin typeface="Arial" panose="020B0604020202020204" pitchFamily="34" charset="0"/>
                <a:ea typeface="宋体" panose="02010600030101010101" pitchFamily="2" charset="-122"/>
              </a:rPr>
              <a:t>Z</a:t>
            </a:r>
            <a:r>
              <a:rPr lang="zh-CN" altLang="en-US" sz="2400" b="1">
                <a:solidFill>
                  <a:srgbClr val="FFFFCC"/>
                </a:solidFill>
                <a:latin typeface="Arial" panose="020B0604020202020204" pitchFamily="34" charset="0"/>
                <a:ea typeface="宋体" panose="02010600030101010101" pitchFamily="2" charset="-122"/>
              </a:rPr>
              <a:t>标志</a:t>
            </a:r>
            <a:r>
              <a:rPr lang="zh-CN" altLang="en-US" sz="2400" b="1">
                <a:solidFill>
                  <a:srgbClr val="CCFFFF"/>
                </a:solidFill>
                <a:latin typeface="Arial" panose="020B0604020202020204" pitchFamily="34" charset="0"/>
                <a:ea typeface="宋体" panose="02010600030101010101" pitchFamily="2" charset="-122"/>
              </a:rPr>
              <a:t>）</a:t>
            </a:r>
          </a:p>
        </p:txBody>
      </p:sp>
      <p:sp>
        <p:nvSpPr>
          <p:cNvPr id="133125" name="Text Box 2">
            <a:extLst>
              <a:ext uri="{FF2B5EF4-FFF2-40B4-BE49-F238E27FC236}">
                <a16:creationId xmlns:a16="http://schemas.microsoft.com/office/drawing/2014/main" id="{F68F31C3-9418-429C-8268-FF30681C61B1}"/>
              </a:ext>
            </a:extLst>
          </p:cNvPr>
          <p:cNvSpPr txBox="1">
            <a:spLocks noChangeArrowheads="1"/>
          </p:cNvSpPr>
          <p:nvPr/>
        </p:nvSpPr>
        <p:spPr bwMode="auto">
          <a:xfrm>
            <a:off x="1912938" y="3225801"/>
            <a:ext cx="72945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FF"/>
                </a:solidFill>
                <a:latin typeface="Arial" panose="020B0604020202020204" pitchFamily="34" charset="0"/>
                <a:ea typeface="宋体" panose="02010600030101010101" pitchFamily="2" charset="-122"/>
              </a:rPr>
              <a:t>三、 假定转移不发生（针对条件转移）</a:t>
            </a:r>
          </a:p>
        </p:txBody>
      </p:sp>
      <p:sp>
        <p:nvSpPr>
          <p:cNvPr id="133126" name="Text Box 2">
            <a:extLst>
              <a:ext uri="{FF2B5EF4-FFF2-40B4-BE49-F238E27FC236}">
                <a16:creationId xmlns:a16="http://schemas.microsoft.com/office/drawing/2014/main" id="{05FD3268-9B2D-416A-90EB-4C3CE891C388}"/>
              </a:ext>
            </a:extLst>
          </p:cNvPr>
          <p:cNvSpPr txBox="1">
            <a:spLocks noChangeArrowheads="1"/>
          </p:cNvSpPr>
          <p:nvPr/>
        </p:nvSpPr>
        <p:spPr bwMode="auto">
          <a:xfrm>
            <a:off x="1903414" y="4302126"/>
            <a:ext cx="31892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66FF33"/>
                </a:solidFill>
                <a:latin typeface="Arial" panose="020B0604020202020204" pitchFamily="34" charset="0"/>
                <a:ea typeface="宋体" panose="02010600030101010101" pitchFamily="2" charset="-122"/>
              </a:rPr>
              <a:t>四、延迟转移</a:t>
            </a: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145" name="Text Box 2">
            <a:extLst>
              <a:ext uri="{FF2B5EF4-FFF2-40B4-BE49-F238E27FC236}">
                <a16:creationId xmlns:a16="http://schemas.microsoft.com/office/drawing/2014/main" id="{9AD79289-2112-4455-918B-5F8F41899B0F}"/>
              </a:ext>
            </a:extLst>
          </p:cNvPr>
          <p:cNvSpPr txBox="1">
            <a:spLocks noChangeArrowheads="1"/>
          </p:cNvSpPr>
          <p:nvPr/>
        </p:nvSpPr>
        <p:spPr bwMode="auto">
          <a:xfrm>
            <a:off x="1827214" y="296864"/>
            <a:ext cx="31892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3000" b="1">
                <a:solidFill>
                  <a:srgbClr val="FFFF00"/>
                </a:solidFill>
                <a:latin typeface="Arial" panose="020B0604020202020204" pitchFamily="34" charset="0"/>
                <a:ea typeface="宋体" panose="02010600030101010101" pitchFamily="2" charset="-122"/>
              </a:rPr>
              <a:t>四、延迟转移</a:t>
            </a:r>
          </a:p>
        </p:txBody>
      </p:sp>
      <p:sp>
        <p:nvSpPr>
          <p:cNvPr id="134146" name="Text Box 3">
            <a:extLst>
              <a:ext uri="{FF2B5EF4-FFF2-40B4-BE49-F238E27FC236}">
                <a16:creationId xmlns:a16="http://schemas.microsoft.com/office/drawing/2014/main" id="{4F1F81BC-37AA-41DD-9ADA-2BFA96B06D58}"/>
              </a:ext>
            </a:extLst>
          </p:cNvPr>
          <p:cNvSpPr txBox="1">
            <a:spLocks noChangeArrowheads="1"/>
          </p:cNvSpPr>
          <p:nvPr/>
        </p:nvSpPr>
        <p:spPr bwMode="auto">
          <a:xfrm>
            <a:off x="1898651" y="1030289"/>
            <a:ext cx="8374063"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15000"/>
              </a:lnSpc>
              <a:spcBef>
                <a:spcPct val="0"/>
              </a:spcBef>
              <a:spcAft>
                <a:spcPct val="0"/>
              </a:spcAft>
            </a:pPr>
            <a:r>
              <a:rPr lang="zh-CN" altLang="en-US" sz="3000" b="1">
                <a:solidFill>
                  <a:srgbClr val="CCFFFF"/>
                </a:solidFill>
                <a:latin typeface="Arial" panose="020B0604020202020204" pitchFamily="34" charset="0"/>
                <a:ea typeface="宋体" panose="02010600030101010101" pitchFamily="2" charset="-122"/>
              </a:rPr>
              <a:t>　　模型机中，</a:t>
            </a:r>
            <a:r>
              <a:rPr lang="zh-CN" altLang="en-US" sz="2800" b="1">
                <a:solidFill>
                  <a:srgbClr val="FF9900"/>
                </a:solidFill>
                <a:latin typeface="Arial" panose="020B0604020202020204" pitchFamily="34" charset="0"/>
                <a:ea typeface="宋体" panose="02010600030101010101" pitchFamily="2" charset="-122"/>
              </a:rPr>
              <a:t>延迟转移</a:t>
            </a:r>
            <a:r>
              <a:rPr lang="en-US" altLang="zh-CN" sz="2800" b="1">
                <a:solidFill>
                  <a:srgbClr val="CCFFFF"/>
                </a:solidFill>
                <a:latin typeface="Arial" panose="020B0604020202020204" pitchFamily="34" charset="0"/>
                <a:ea typeface="宋体" panose="02010600030101010101" pitchFamily="2" charset="-122"/>
              </a:rPr>
              <a:t>(delay branch)</a:t>
            </a:r>
            <a:r>
              <a:rPr lang="zh-CN" altLang="en-US" sz="2800" b="1">
                <a:solidFill>
                  <a:srgbClr val="CCFFFF"/>
                </a:solidFill>
                <a:latin typeface="Arial" panose="020B0604020202020204" pitchFamily="34" charset="0"/>
                <a:ea typeface="宋体" panose="02010600030101010101" pitchFamily="2" charset="-122"/>
              </a:rPr>
              <a:t>总是</a:t>
            </a:r>
            <a:r>
              <a:rPr lang="zh-CN" altLang="en-US" sz="2800" b="1">
                <a:solidFill>
                  <a:srgbClr val="FFFF00"/>
                </a:solidFill>
                <a:latin typeface="Arial" panose="020B0604020202020204" pitchFamily="34" charset="0"/>
                <a:ea typeface="宋体" panose="02010600030101010101" pitchFamily="2" charset="-122"/>
              </a:rPr>
              <a:t>执行</a:t>
            </a:r>
            <a:r>
              <a:rPr lang="zh-CN" altLang="en-US" sz="2800" b="1">
                <a:solidFill>
                  <a:srgbClr val="CCFFFF"/>
                </a:solidFill>
                <a:latin typeface="Arial" panose="020B0604020202020204" pitchFamily="34" charset="0"/>
                <a:ea typeface="宋体" panose="02010600030101010101" pitchFamily="2" charset="-122"/>
              </a:rPr>
              <a:t>紧接转移指令的</a:t>
            </a:r>
            <a:r>
              <a:rPr lang="zh-CN" altLang="en-US" sz="2800" b="1">
                <a:solidFill>
                  <a:srgbClr val="FFFF00"/>
                </a:solidFill>
                <a:latin typeface="Arial" panose="020B0604020202020204" pitchFamily="34" charset="0"/>
                <a:ea typeface="宋体" panose="02010600030101010101" pitchFamily="2" charset="-122"/>
              </a:rPr>
              <a:t>后续指令（</a:t>
            </a:r>
            <a:r>
              <a:rPr lang="zh-CN" altLang="en-US" sz="2400" b="1">
                <a:solidFill>
                  <a:srgbClr val="FFFFFF"/>
                </a:solidFill>
                <a:latin typeface="Arial" panose="020B0604020202020204" pitchFamily="34" charset="0"/>
                <a:ea typeface="宋体" panose="02010600030101010101" pitchFamily="2" charset="-122"/>
              </a:rPr>
              <a:t>调度一条无论是否转移都必须执行的指令）</a:t>
            </a:r>
            <a:r>
              <a:rPr lang="zh-CN" altLang="en-US" sz="2800" b="1">
                <a:solidFill>
                  <a:srgbClr val="CCFFFF"/>
                </a:solidFill>
                <a:latin typeface="Arial" panose="020B0604020202020204" pitchFamily="34" charset="0"/>
                <a:ea typeface="宋体" panose="02010600030101010101" pitchFamily="2" charset="-122"/>
              </a:rPr>
              <a:t>。</a:t>
            </a:r>
          </a:p>
        </p:txBody>
      </p:sp>
      <p:sp>
        <p:nvSpPr>
          <p:cNvPr id="134147" name="灯片编号占位符 4">
            <a:extLst>
              <a:ext uri="{FF2B5EF4-FFF2-40B4-BE49-F238E27FC236}">
                <a16:creationId xmlns:a16="http://schemas.microsoft.com/office/drawing/2014/main" id="{41C5DB71-3062-4930-B7D2-46B754F73670}"/>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1D65564F-8B65-47CF-9ECA-74EF25AB9838}" type="slidenum">
              <a:rPr lang="en-US" altLang="zh-CN">
                <a:solidFill>
                  <a:srgbClr val="FFFFFF"/>
                </a:solidFill>
                <a:ea typeface="宋体" panose="02010600030101010101" pitchFamily="2" charset="-122"/>
              </a:rPr>
              <a:pPr fontAlgn="base">
                <a:spcBef>
                  <a:spcPct val="0"/>
                </a:spcBef>
                <a:spcAft>
                  <a:spcPct val="0"/>
                </a:spcAft>
              </a:pPr>
              <a:t>462</a:t>
            </a:fld>
            <a:endParaRPr lang="en-US" altLang="zh-CN">
              <a:solidFill>
                <a:srgbClr val="FFFFFF"/>
              </a:solidFill>
              <a:ea typeface="宋体" panose="02010600030101010101" pitchFamily="2" charset="-122"/>
            </a:endParaRPr>
          </a:p>
        </p:txBody>
      </p:sp>
      <p:pic>
        <p:nvPicPr>
          <p:cNvPr id="134148" name="Picture 2" descr="49">
            <a:extLst>
              <a:ext uri="{FF2B5EF4-FFF2-40B4-BE49-F238E27FC236}">
                <a16:creationId xmlns:a16="http://schemas.microsoft.com/office/drawing/2014/main" id="{0F0EA868-22AB-4C92-A6FD-DB203CDD0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99" t="3847" r="35001" b="38461"/>
          <a:stretch>
            <a:fillRect/>
          </a:stretch>
        </p:blipFill>
        <p:spPr bwMode="auto">
          <a:xfrm>
            <a:off x="2438400" y="2743200"/>
            <a:ext cx="76200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a:extLst>
              <a:ext uri="{FF2B5EF4-FFF2-40B4-BE49-F238E27FC236}">
                <a16:creationId xmlns:a16="http://schemas.microsoft.com/office/drawing/2014/main" id="{9F19D615-271C-4721-BC44-22CA9FAF4AFC}"/>
              </a:ext>
            </a:extLst>
          </p:cNvPr>
          <p:cNvSpPr/>
          <p:nvPr/>
        </p:nvSpPr>
        <p:spPr>
          <a:xfrm>
            <a:off x="6172200" y="5105400"/>
            <a:ext cx="3962400" cy="609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latin typeface="Garamond"/>
              <a:ea typeface="宋体"/>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233" name="Text Box 4">
            <a:extLst>
              <a:ext uri="{FF2B5EF4-FFF2-40B4-BE49-F238E27FC236}">
                <a16:creationId xmlns:a16="http://schemas.microsoft.com/office/drawing/2014/main" id="{AEBFC9C4-0763-4052-AE2F-15BE3AC7A989}"/>
              </a:ext>
            </a:extLst>
          </p:cNvPr>
          <p:cNvSpPr txBox="1"/>
          <p:nvPr/>
        </p:nvSpPr>
        <p:spPr>
          <a:xfrm>
            <a:off x="1752600" y="457201"/>
            <a:ext cx="8261350" cy="2403475"/>
          </a:xfrm>
          <a:prstGeom prst="rect">
            <a:avLst/>
          </a:prstGeom>
          <a:noFill/>
          <a:ln w="9525">
            <a:noFill/>
          </a:ln>
        </p:spPr>
        <p:txBody>
          <a:bodyPr>
            <a:spAutoFit/>
          </a:bodyPr>
          <a:lstStyle/>
          <a:p>
            <a:pPr fontAlgn="base">
              <a:lnSpc>
                <a:spcPct val="115000"/>
              </a:lnSpc>
              <a:spcBef>
                <a:spcPct val="0"/>
              </a:spcBef>
              <a:spcAft>
                <a:spcPct val="0"/>
              </a:spcAft>
            </a:pPr>
            <a:r>
              <a:rPr lang="zh-CN" altLang="zh-CN" sz="2800" b="1" noProof="1">
                <a:solidFill>
                  <a:srgbClr val="66FF33"/>
                </a:solidFill>
                <a:latin typeface="Arial" panose="020B0604020202020204" pitchFamily="34" charset="0"/>
                <a:ea typeface="宋体" panose="02010600030101010101" pitchFamily="2" charset="-122"/>
                <a:cs typeface="+mn-ea"/>
              </a:rPr>
              <a:t>规定：</a:t>
            </a:r>
            <a:r>
              <a:rPr lang="zh-CN" altLang="zh-CN" sz="2800" b="1" noProof="1">
                <a:solidFill>
                  <a:srgbClr val="CCFFFF"/>
                </a:solidFill>
                <a:latin typeface="Arial" panose="020B0604020202020204" pitchFamily="34" charset="0"/>
                <a:ea typeface="宋体" panose="02010600030101010101" pitchFamily="2" charset="-122"/>
                <a:cs typeface="+mn-ea"/>
              </a:rPr>
              <a:t>为了便于</a:t>
            </a:r>
            <a:r>
              <a:rPr lang="zh-CN" altLang="en-US" sz="2800" b="1" noProof="1">
                <a:solidFill>
                  <a:srgbClr val="CCFFFF"/>
                </a:solidFill>
                <a:latin typeface="Arial" panose="020B0604020202020204" pitchFamily="34" charset="0"/>
                <a:ea typeface="宋体" panose="02010600030101010101" pitchFamily="2" charset="-122"/>
                <a:cs typeface="+mn-ea"/>
              </a:rPr>
              <a:t>采用延迟转移</a:t>
            </a:r>
            <a:r>
              <a:rPr lang="zh-CN" altLang="en-US" sz="2800" b="1" noProof="1">
                <a:solidFill>
                  <a:srgbClr val="FFFF00"/>
                </a:solidFill>
                <a:latin typeface="Arial" panose="020B0604020202020204" pitchFamily="34" charset="0"/>
                <a:ea typeface="宋体" panose="02010600030101010101" pitchFamily="2" charset="-122"/>
                <a:cs typeface="+mn-ea"/>
              </a:rPr>
              <a:t>优化程序</a:t>
            </a:r>
            <a:r>
              <a:rPr lang="zh-CN" altLang="en-US" sz="2400" b="1" noProof="1">
                <a:solidFill>
                  <a:srgbClr val="FFFFFF"/>
                </a:solidFill>
                <a:latin typeface="Arial" panose="020B0604020202020204" pitchFamily="34" charset="0"/>
                <a:ea typeface="宋体" panose="02010600030101010101" pitchFamily="2" charset="-122"/>
                <a:cs typeface="+mn-ea"/>
              </a:rPr>
              <a:t>（调度指令），</a:t>
            </a:r>
            <a:r>
              <a:rPr lang="zh-CN" altLang="en-US" sz="2800" b="1" noProof="1">
                <a:solidFill>
                  <a:srgbClr val="CCFFFF"/>
                </a:solidFill>
                <a:latin typeface="Arial" panose="020B0604020202020204" pitchFamily="34" charset="0"/>
                <a:ea typeface="宋体" panose="02010600030101010101" pitchFamily="2" charset="-122"/>
                <a:cs typeface="+mn-ea"/>
              </a:rPr>
              <a:t>有些处理机的指令系统中设置了</a:t>
            </a:r>
            <a:r>
              <a:rPr lang="zh-CN" altLang="en-US" sz="2800" b="1" noProof="1">
                <a:solidFill>
                  <a:srgbClr val="FFCC00"/>
                </a:solidFill>
                <a:latin typeface="Arial" panose="020B0604020202020204" pitchFamily="34" charset="0"/>
                <a:ea typeface="宋体" panose="02010600030101010101" pitchFamily="2" charset="-122"/>
                <a:cs typeface="+mn-ea"/>
              </a:rPr>
              <a:t>两类ALU</a:t>
            </a:r>
            <a:r>
              <a:rPr lang="zh-CN" altLang="zh-CN" sz="2800" b="1" noProof="1">
                <a:solidFill>
                  <a:srgbClr val="FFCC00"/>
                </a:solidFill>
                <a:latin typeface="Arial" panose="020B0604020202020204" pitchFamily="34" charset="0"/>
                <a:ea typeface="宋体" panose="02010600030101010101" pitchFamily="2" charset="-122"/>
                <a:cs typeface="+mn-ea"/>
              </a:rPr>
              <a:t>指令</a:t>
            </a:r>
            <a:r>
              <a:rPr lang="zh-CN" altLang="en-US" sz="2800" b="1" noProof="1">
                <a:solidFill>
                  <a:srgbClr val="FFCC00"/>
                </a:solidFill>
                <a:latin typeface="Arial" panose="020B0604020202020204" pitchFamily="34" charset="0"/>
                <a:ea typeface="宋体" panose="02010600030101010101" pitchFamily="2" charset="-122"/>
                <a:cs typeface="+mn-ea"/>
              </a:rPr>
              <a:t>：</a:t>
            </a:r>
            <a:endParaRPr lang="zh-CN" altLang="en-US" sz="2800" b="1" noProof="1">
              <a:solidFill>
                <a:srgbClr val="FFCC00"/>
              </a:solidFill>
              <a:latin typeface="Arial" panose="020B0604020202020204" pitchFamily="34" charset="0"/>
              <a:ea typeface="宋体" panose="02010600030101010101" pitchFamily="2" charset="-122"/>
            </a:endParaRPr>
          </a:p>
          <a:p>
            <a:pPr marL="457200" indent="-457200" fontAlgn="base">
              <a:lnSpc>
                <a:spcPct val="115000"/>
              </a:lnSpc>
              <a:spcBef>
                <a:spcPct val="0"/>
              </a:spcBef>
              <a:spcAft>
                <a:spcPct val="0"/>
              </a:spcAft>
              <a:buFont typeface="Wingdings" panose="05000000000000000000" charset="0"/>
              <a:buChar char="Ø"/>
            </a:pPr>
            <a:r>
              <a:rPr lang="zh-CN" altLang="en-US" sz="2400" b="1" noProof="1">
                <a:solidFill>
                  <a:srgbClr val="FFFFCC"/>
                </a:solidFill>
                <a:latin typeface="Arial" panose="020B0604020202020204" pitchFamily="34" charset="0"/>
                <a:ea typeface="宋体" panose="02010600030101010101" pitchFamily="2" charset="-122"/>
                <a:cs typeface="+mn-ea"/>
              </a:rPr>
              <a:t>一类</a:t>
            </a:r>
            <a:r>
              <a:rPr lang="zh-CN" altLang="en-US" sz="2400" b="1" noProof="1">
                <a:solidFill>
                  <a:srgbClr val="CCFFFF"/>
                </a:solidFill>
                <a:latin typeface="Arial" panose="020B0604020202020204" pitchFamily="34" charset="0"/>
                <a:ea typeface="宋体" panose="02010600030101010101" pitchFamily="2" charset="-122"/>
                <a:cs typeface="+mn-ea"/>
              </a:rPr>
              <a:t>根据ALU操作结果，对标志寄存器置0或置1；</a:t>
            </a:r>
            <a:endParaRPr lang="zh-CN" altLang="en-US" sz="2400" b="1" noProof="1">
              <a:solidFill>
                <a:srgbClr val="CCFFFF"/>
              </a:solidFill>
              <a:latin typeface="Arial" panose="020B0604020202020204" pitchFamily="34" charset="0"/>
              <a:ea typeface="宋体" panose="02010600030101010101" pitchFamily="2" charset="-122"/>
            </a:endParaRPr>
          </a:p>
          <a:p>
            <a:pPr marL="457200" indent="-457200" fontAlgn="base">
              <a:lnSpc>
                <a:spcPct val="115000"/>
              </a:lnSpc>
              <a:spcBef>
                <a:spcPct val="0"/>
              </a:spcBef>
              <a:spcAft>
                <a:spcPct val="0"/>
              </a:spcAft>
              <a:buFont typeface="Wingdings" panose="05000000000000000000" charset="0"/>
              <a:buChar char="Ø"/>
            </a:pPr>
            <a:r>
              <a:rPr lang="zh-CN" altLang="en-US" sz="2400" b="1" noProof="1">
                <a:solidFill>
                  <a:srgbClr val="FFFFFF"/>
                </a:solidFill>
                <a:latin typeface="Arial" panose="020B0604020202020204" pitchFamily="34" charset="0"/>
                <a:ea typeface="宋体" panose="02010600030101010101" pitchFamily="2" charset="-122"/>
                <a:cs typeface="+mn-ea"/>
              </a:rPr>
              <a:t>另一类</a:t>
            </a:r>
            <a:r>
              <a:rPr lang="zh-CN" altLang="en-US" sz="2400" b="1" noProof="1">
                <a:solidFill>
                  <a:srgbClr val="CCFFFF"/>
                </a:solidFill>
                <a:latin typeface="Arial" panose="020B0604020202020204" pitchFamily="34" charset="0"/>
                <a:ea typeface="宋体" panose="02010600030101010101" pitchFamily="2" charset="-122"/>
                <a:cs typeface="+mn-ea"/>
              </a:rPr>
              <a:t>则单纯做计算，</a:t>
            </a:r>
            <a:r>
              <a:rPr lang="zh-CN" altLang="en-US" sz="2400" b="1" noProof="1">
                <a:solidFill>
                  <a:srgbClr val="FFFF00"/>
                </a:solidFill>
                <a:latin typeface="Arial" panose="020B0604020202020204" pitchFamily="34" charset="0"/>
                <a:ea typeface="宋体" panose="02010600030101010101" pitchFamily="2" charset="-122"/>
                <a:cs typeface="+mn-ea"/>
              </a:rPr>
              <a:t>并不影响标志寄存器</a:t>
            </a:r>
            <a:r>
              <a:rPr lang="zh-CN" altLang="en-US" sz="2400" b="1" noProof="1">
                <a:solidFill>
                  <a:srgbClr val="CCFFFF"/>
                </a:solidFill>
                <a:latin typeface="Arial" panose="020B0604020202020204" pitchFamily="34" charset="0"/>
                <a:ea typeface="宋体" panose="02010600030101010101" pitchFamily="2" charset="-122"/>
                <a:cs typeface="+mn-ea"/>
              </a:rPr>
              <a:t>原来的内容。</a:t>
            </a:r>
            <a:endParaRPr lang="zh-CN" altLang="en-US" sz="2400" b="1" noProof="1">
              <a:solidFill>
                <a:srgbClr val="CCFFFF"/>
              </a:solidFill>
              <a:latin typeface="Arial" panose="020B0604020202020204" pitchFamily="34" charset="0"/>
              <a:ea typeface="宋体" panose="02010600030101010101" pitchFamily="2" charset="-122"/>
            </a:endParaRPr>
          </a:p>
          <a:p>
            <a:pPr fontAlgn="base">
              <a:lnSpc>
                <a:spcPct val="115000"/>
              </a:lnSpc>
              <a:spcBef>
                <a:spcPct val="0"/>
              </a:spcBef>
              <a:spcAft>
                <a:spcPct val="0"/>
              </a:spcAft>
            </a:pPr>
            <a:r>
              <a:rPr lang="zh-CN" altLang="en-US" sz="2800" b="1" noProof="1">
                <a:solidFill>
                  <a:srgbClr val="CCFFFF"/>
                </a:solidFill>
                <a:latin typeface="Arial" panose="020B0604020202020204" pitchFamily="34" charset="0"/>
                <a:ea typeface="宋体" panose="02010600030101010101" pitchFamily="2" charset="-122"/>
                <a:cs typeface="+mn-ea"/>
              </a:rPr>
              <a:t>       </a:t>
            </a:r>
            <a:endParaRPr lang="zh-CN" altLang="en-US" sz="2800" b="1" noProof="1">
              <a:solidFill>
                <a:srgbClr val="CCFFFF"/>
              </a:solidFill>
              <a:latin typeface="Arial" panose="020B0604020202020204" pitchFamily="34" charset="0"/>
              <a:ea typeface="宋体" panose="02010600030101010101" pitchFamily="2" charset="-122"/>
            </a:endParaRPr>
          </a:p>
        </p:txBody>
      </p:sp>
      <p:sp>
        <p:nvSpPr>
          <p:cNvPr id="135170" name="灯片编号占位符 4">
            <a:extLst>
              <a:ext uri="{FF2B5EF4-FFF2-40B4-BE49-F238E27FC236}">
                <a16:creationId xmlns:a16="http://schemas.microsoft.com/office/drawing/2014/main" id="{DA88F0D2-569E-4B26-9268-F28479B5EA69}"/>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B11DB06A-A980-4AFC-96EA-3C09B9F40971}" type="slidenum">
              <a:rPr lang="en-US" altLang="zh-CN">
                <a:solidFill>
                  <a:srgbClr val="FFFFFF"/>
                </a:solidFill>
                <a:ea typeface="宋体" panose="02010600030101010101" pitchFamily="2" charset="-122"/>
              </a:rPr>
              <a:pPr fontAlgn="base">
                <a:spcBef>
                  <a:spcPct val="0"/>
                </a:spcBef>
                <a:spcAft>
                  <a:spcPct val="0"/>
                </a:spcAft>
              </a:pPr>
              <a:t>463</a:t>
            </a:fld>
            <a:endParaRPr lang="en-US" altLang="zh-CN">
              <a:solidFill>
                <a:srgbClr val="FFFFFF"/>
              </a:solidFill>
              <a:ea typeface="宋体" panose="02010600030101010101" pitchFamily="2" charset="-122"/>
            </a:endParaRPr>
          </a:p>
        </p:txBody>
      </p:sp>
      <p:sp>
        <p:nvSpPr>
          <p:cNvPr id="135171" name="Text Box 5">
            <a:extLst>
              <a:ext uri="{FF2B5EF4-FFF2-40B4-BE49-F238E27FC236}">
                <a16:creationId xmlns:a16="http://schemas.microsoft.com/office/drawing/2014/main" id="{4473663B-79DE-4309-BFD8-574C5FBC9BFB}"/>
              </a:ext>
            </a:extLst>
          </p:cNvPr>
          <p:cNvSpPr txBox="1">
            <a:spLocks noChangeArrowheads="1"/>
          </p:cNvSpPr>
          <p:nvPr/>
        </p:nvSpPr>
        <p:spPr bwMode="auto">
          <a:xfrm>
            <a:off x="1981200" y="3124200"/>
            <a:ext cx="8229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50000"/>
              </a:spcBef>
              <a:spcAft>
                <a:spcPct val="0"/>
              </a:spcAft>
            </a:pPr>
            <a:r>
              <a:rPr lang="zh-CN" altLang="en-US" sz="2400" b="1">
                <a:solidFill>
                  <a:srgbClr val="FFFFFF"/>
                </a:solidFill>
                <a:latin typeface="Garamond" panose="02020404030301010803" pitchFamily="18" charset="0"/>
                <a:ea typeface="宋体" panose="02010600030101010101" pitchFamily="2" charset="-122"/>
              </a:rPr>
              <a:t>例：有一段循环累加程序如下：</a:t>
            </a:r>
          </a:p>
        </p:txBody>
      </p:sp>
      <p:sp>
        <p:nvSpPr>
          <p:cNvPr id="135172" name="Text Box 4">
            <a:extLst>
              <a:ext uri="{FF2B5EF4-FFF2-40B4-BE49-F238E27FC236}">
                <a16:creationId xmlns:a16="http://schemas.microsoft.com/office/drawing/2014/main" id="{1D41AB31-1641-49C3-8407-9345FE43A0D8}"/>
              </a:ext>
            </a:extLst>
          </p:cNvPr>
          <p:cNvSpPr txBox="1">
            <a:spLocks noChangeArrowheads="1"/>
          </p:cNvSpPr>
          <p:nvPr/>
        </p:nvSpPr>
        <p:spPr bwMode="auto">
          <a:xfrm>
            <a:off x="2209800" y="3810000"/>
            <a:ext cx="7772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zh-CN" sz="2000" b="1">
                <a:solidFill>
                  <a:srgbClr val="CCFFFF"/>
                </a:solidFill>
                <a:latin typeface="Arial" panose="020B0604020202020204" pitchFamily="34" charset="0"/>
                <a:ea typeface="宋体" panose="02010600030101010101" pitchFamily="2" charset="-122"/>
              </a:rPr>
              <a:t>Loop</a:t>
            </a:r>
            <a:r>
              <a:rPr lang="en-US" altLang="zh-CN" sz="2000" b="1">
                <a:solidFill>
                  <a:srgbClr val="CCFFFF"/>
                </a:solidFill>
                <a:latin typeface="Arial" panose="020B0604020202020204" pitchFamily="34" charset="0"/>
                <a:ea typeface="宋体" panose="02010600030101010101" pitchFamily="2" charset="-122"/>
              </a:rPr>
              <a:t>: </a:t>
            </a:r>
            <a:r>
              <a:rPr lang="zh-CN" altLang="zh-CN" sz="2000" b="1">
                <a:solidFill>
                  <a:srgbClr val="CCFFFF"/>
                </a:solidFill>
                <a:latin typeface="Arial" panose="020B0604020202020204" pitchFamily="34" charset="0"/>
                <a:ea typeface="宋体" panose="02010600030101010101" pitchFamily="2" charset="-122"/>
              </a:rPr>
              <a:t>load</a:t>
            </a:r>
            <a:r>
              <a:rPr lang="zh-CN" altLang="en-US" sz="2000" b="1">
                <a:solidFill>
                  <a:srgbClr val="CCFFFF"/>
                </a:solidFill>
                <a:latin typeface="Arial" panose="020B0604020202020204" pitchFamily="34" charset="0"/>
                <a:ea typeface="宋体" panose="02010600030101010101" pitchFamily="2" charset="-122"/>
              </a:rPr>
              <a:t>    r3，0(r4)  ；从存储器取数据放到</a:t>
            </a:r>
            <a:r>
              <a:rPr lang="en-US" altLang="zh-CN" sz="2000" b="1">
                <a:solidFill>
                  <a:srgbClr val="CCFFFF"/>
                </a:solidFill>
                <a:latin typeface="Arial" panose="020B0604020202020204" pitchFamily="34" charset="0"/>
                <a:ea typeface="宋体" panose="02010600030101010101" pitchFamily="2" charset="-122"/>
              </a:rPr>
              <a:t>r</a:t>
            </a:r>
            <a:r>
              <a:rPr lang="zh-CN" altLang="en-US" sz="2000" b="1">
                <a:solidFill>
                  <a:srgbClr val="CCFFFF"/>
                </a:solidFill>
                <a:latin typeface="Arial" panose="020B0604020202020204" pitchFamily="34" charset="0"/>
                <a:ea typeface="宋体" panose="02010600030101010101" pitchFamily="2" charset="-122"/>
              </a:rPr>
              <a:t>3中</a:t>
            </a:r>
          </a:p>
          <a:p>
            <a:pPr fontAlgn="base">
              <a:lnSpc>
                <a:spcPct val="120000"/>
              </a:lnSpc>
              <a:spcBef>
                <a:spcPct val="0"/>
              </a:spcBef>
              <a:spcAft>
                <a:spcPct val="0"/>
              </a:spcAft>
            </a:pPr>
            <a:r>
              <a:rPr lang="zh-CN" altLang="en-US" sz="2000" b="1">
                <a:solidFill>
                  <a:srgbClr val="66FF33"/>
                </a:solidFill>
                <a:latin typeface="Arial" panose="020B0604020202020204" pitchFamily="34" charset="0"/>
                <a:ea typeface="宋体" panose="02010600030101010101" pitchFamily="2" charset="-122"/>
              </a:rPr>
              <a:t>          add    </a:t>
            </a:r>
            <a:r>
              <a:rPr lang="en-US" altLang="zh-CN" sz="2000" b="1">
                <a:solidFill>
                  <a:srgbClr val="66FF33"/>
                </a:solidFill>
                <a:latin typeface="Arial" panose="020B0604020202020204" pitchFamily="34" charset="0"/>
                <a:ea typeface="宋体" panose="02010600030101010101" pitchFamily="2" charset="-122"/>
              </a:rPr>
              <a:t>r</a:t>
            </a:r>
            <a:r>
              <a:rPr lang="zh-CN" altLang="en-US" sz="2000" b="1">
                <a:solidFill>
                  <a:srgbClr val="66FF33"/>
                </a:solidFill>
                <a:latin typeface="Arial" panose="020B0604020202020204" pitchFamily="34" charset="0"/>
                <a:ea typeface="宋体" panose="02010600030101010101" pitchFamily="2" charset="-122"/>
              </a:rPr>
              <a:t>1，</a:t>
            </a:r>
            <a:r>
              <a:rPr lang="en-US" altLang="zh-CN" sz="2000" b="1">
                <a:solidFill>
                  <a:srgbClr val="66FF33"/>
                </a:solidFill>
                <a:latin typeface="Arial" panose="020B0604020202020204" pitchFamily="34" charset="0"/>
                <a:ea typeface="宋体" panose="02010600030101010101" pitchFamily="2" charset="-122"/>
              </a:rPr>
              <a:t>r</a:t>
            </a:r>
            <a:r>
              <a:rPr lang="zh-CN" altLang="en-US" sz="2000" b="1">
                <a:solidFill>
                  <a:srgbClr val="66FF33"/>
                </a:solidFill>
                <a:latin typeface="Arial" panose="020B0604020202020204" pitchFamily="34" charset="0"/>
                <a:ea typeface="宋体" panose="02010600030101010101" pitchFamily="2" charset="-122"/>
              </a:rPr>
              <a:t>1，</a:t>
            </a:r>
            <a:r>
              <a:rPr lang="en-US" altLang="zh-CN" sz="2000" b="1">
                <a:solidFill>
                  <a:srgbClr val="66FF33"/>
                </a:solidFill>
                <a:latin typeface="Arial" panose="020B0604020202020204" pitchFamily="34" charset="0"/>
                <a:ea typeface="宋体" panose="02010600030101010101" pitchFamily="2" charset="-122"/>
              </a:rPr>
              <a:t>r</a:t>
            </a:r>
            <a:r>
              <a:rPr lang="zh-CN" altLang="en-US" sz="2000" b="1">
                <a:solidFill>
                  <a:srgbClr val="66FF33"/>
                </a:solidFill>
                <a:latin typeface="Arial" panose="020B0604020202020204" pitchFamily="34" charset="0"/>
                <a:ea typeface="宋体" panose="02010600030101010101" pitchFamily="2" charset="-122"/>
              </a:rPr>
              <a:t>3</a:t>
            </a:r>
            <a:r>
              <a:rPr lang="zh-CN" altLang="en-US" sz="2000" b="1">
                <a:solidFill>
                  <a:srgbClr val="CCFFFF"/>
                </a:solidFill>
                <a:latin typeface="Arial" panose="020B0604020202020204" pitchFamily="34" charset="0"/>
                <a:ea typeface="宋体" panose="02010600030101010101" pitchFamily="2" charset="-122"/>
              </a:rPr>
              <a:t>  ；累加，累加和放在r1中</a:t>
            </a:r>
          </a:p>
          <a:p>
            <a:pPr fontAlgn="base">
              <a:lnSpc>
                <a:spcPct val="120000"/>
              </a:lnSpc>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         </a:t>
            </a:r>
            <a:r>
              <a:rPr lang="zh-CN" altLang="en-US" sz="2000" b="1">
                <a:solidFill>
                  <a:srgbClr val="FFFF00"/>
                </a:solidFill>
                <a:latin typeface="Arial" panose="020B0604020202020204" pitchFamily="34" charset="0"/>
                <a:ea typeface="宋体" panose="02010600030101010101" pitchFamily="2" charset="-122"/>
              </a:rPr>
              <a:t> add</a:t>
            </a:r>
            <a:r>
              <a:rPr lang="en-US" altLang="zh-CN" sz="2000" b="1">
                <a:solidFill>
                  <a:srgbClr val="FFFF00"/>
                </a:solidFill>
                <a:latin typeface="Arial" panose="020B0604020202020204" pitchFamily="34" charset="0"/>
                <a:ea typeface="宋体" panose="02010600030101010101" pitchFamily="2" charset="-122"/>
              </a:rPr>
              <a:t>i</a:t>
            </a:r>
            <a:r>
              <a:rPr lang="zh-CN" altLang="en-US" sz="2000" b="1">
                <a:solidFill>
                  <a:srgbClr val="FFFF00"/>
                </a:solidFill>
                <a:latin typeface="Arial" panose="020B0604020202020204" pitchFamily="34" charset="0"/>
                <a:ea typeface="宋体" panose="02010600030101010101" pitchFamily="2" charset="-122"/>
              </a:rPr>
              <a:t>    r4，r4，4 </a:t>
            </a:r>
            <a:r>
              <a:rPr lang="zh-CN" altLang="en-US" sz="2000" b="1">
                <a:solidFill>
                  <a:srgbClr val="CCFFFF"/>
                </a:solidFill>
                <a:latin typeface="Arial" panose="020B0604020202020204" pitchFamily="34" charset="0"/>
                <a:ea typeface="宋体" panose="02010600030101010101" pitchFamily="2" charset="-122"/>
              </a:rPr>
              <a:t> ；存储器地址加4，指向下一个存储器字</a:t>
            </a:r>
          </a:p>
          <a:p>
            <a:pPr fontAlgn="base">
              <a:lnSpc>
                <a:spcPct val="120000"/>
              </a:lnSpc>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          </a:t>
            </a:r>
            <a:r>
              <a:rPr lang="zh-CN" altLang="en-US" sz="2000" b="1">
                <a:solidFill>
                  <a:srgbClr val="FFFFCC"/>
                </a:solidFill>
                <a:latin typeface="Arial" panose="020B0604020202020204" pitchFamily="34" charset="0"/>
                <a:ea typeface="宋体" panose="02010600030101010101" pitchFamily="2" charset="-122"/>
              </a:rPr>
              <a:t>sub</a:t>
            </a:r>
            <a:r>
              <a:rPr lang="en-US" altLang="zh-CN" sz="2000" b="1">
                <a:solidFill>
                  <a:srgbClr val="FFFFCC"/>
                </a:solidFill>
                <a:latin typeface="Arial" panose="020B0604020202020204" pitchFamily="34" charset="0"/>
                <a:ea typeface="宋体" panose="02010600030101010101" pitchFamily="2" charset="-122"/>
              </a:rPr>
              <a:t>   </a:t>
            </a:r>
            <a:r>
              <a:rPr lang="zh-CN" altLang="en-US" sz="2000" b="1">
                <a:solidFill>
                  <a:srgbClr val="FFFFCC"/>
                </a:solidFill>
                <a:latin typeface="Arial" panose="020B0604020202020204" pitchFamily="34" charset="0"/>
                <a:ea typeface="宋体" panose="02010600030101010101" pitchFamily="2" charset="-122"/>
              </a:rPr>
              <a:t>  r2，r2，1</a:t>
            </a:r>
            <a:r>
              <a:rPr lang="zh-CN" altLang="en-US" sz="2000" b="1">
                <a:solidFill>
                  <a:srgbClr val="CCFFFF"/>
                </a:solidFill>
                <a:latin typeface="Arial" panose="020B0604020202020204" pitchFamily="34" charset="0"/>
                <a:ea typeface="宋体" panose="02010600030101010101" pitchFamily="2" charset="-122"/>
              </a:rPr>
              <a:t>  ；计数器减1，并</a:t>
            </a:r>
            <a:r>
              <a:rPr lang="zh-CN" altLang="en-US" sz="2000" b="1">
                <a:solidFill>
                  <a:srgbClr val="FF0000"/>
                </a:solidFill>
                <a:latin typeface="Arial" panose="020B0604020202020204" pitchFamily="34" charset="0"/>
                <a:ea typeface="宋体" panose="02010600030101010101" pitchFamily="2" charset="-122"/>
              </a:rPr>
              <a:t>改变Z标志</a:t>
            </a:r>
            <a:endParaRPr lang="zh-CN" altLang="en-US" sz="2000" b="1">
              <a:solidFill>
                <a:srgbClr val="FFFF00"/>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zh-CN" altLang="en-US" sz="2000" b="1">
                <a:solidFill>
                  <a:srgbClr val="FFCC00"/>
                </a:solidFill>
                <a:latin typeface="Arial" panose="020B0604020202020204" pitchFamily="34" charset="0"/>
                <a:ea typeface="宋体" panose="02010600030101010101" pitchFamily="2" charset="-122"/>
              </a:rPr>
              <a:t>          bne</a:t>
            </a:r>
            <a:r>
              <a:rPr lang="zh-CN" altLang="en-US" sz="2000" b="1">
                <a:solidFill>
                  <a:srgbClr val="CCFFFF"/>
                </a:solidFill>
                <a:latin typeface="Arial" panose="020B0604020202020204" pitchFamily="34" charset="0"/>
                <a:ea typeface="宋体" panose="02010600030101010101" pitchFamily="2" charset="-122"/>
              </a:rPr>
              <a:t>   loop            ；若计数器不为0，转移到</a:t>
            </a:r>
            <a:r>
              <a:rPr lang="en-US" altLang="zh-CN" sz="2000" b="1">
                <a:solidFill>
                  <a:srgbClr val="CCFFFF"/>
                </a:solidFill>
                <a:latin typeface="Arial" panose="020B0604020202020204" pitchFamily="34" charset="0"/>
                <a:ea typeface="宋体" panose="02010600030101010101" pitchFamily="2" charset="-122"/>
              </a:rPr>
              <a:t>l</a:t>
            </a:r>
            <a:r>
              <a:rPr lang="zh-CN" altLang="en-US" sz="2000" b="1">
                <a:solidFill>
                  <a:srgbClr val="CCFFFF"/>
                </a:solidFill>
                <a:latin typeface="Arial" panose="020B0604020202020204" pitchFamily="34" charset="0"/>
                <a:ea typeface="宋体" panose="02010600030101010101" pitchFamily="2" charset="-122"/>
              </a:rPr>
              <a:t>oop</a:t>
            </a:r>
            <a:endParaRPr lang="en-US" altLang="zh-CN" sz="2000" b="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en-US" altLang="zh-CN" sz="2000" b="1">
                <a:solidFill>
                  <a:srgbClr val="CCFFFF"/>
                </a:solidFill>
                <a:latin typeface="Arial" panose="020B0604020202020204" pitchFamily="34" charset="0"/>
                <a:ea typeface="宋体" panose="02010600030101010101" pitchFamily="2" charset="-122"/>
              </a:rPr>
              <a:t>          </a:t>
            </a:r>
            <a:r>
              <a:rPr lang="zh-CN" altLang="en-US" sz="2000" b="1">
                <a:solidFill>
                  <a:srgbClr val="CCFFFF"/>
                </a:solidFill>
                <a:latin typeface="Arial" panose="020B0604020202020204" pitchFamily="34" charset="0"/>
                <a:ea typeface="宋体" panose="02010600030101010101" pitchFamily="2" charset="-122"/>
              </a:rPr>
              <a:t>store  r1，0（r4）</a:t>
            </a:r>
            <a:r>
              <a:rPr lang="en-US" altLang="zh-CN" sz="2000" b="1">
                <a:solidFill>
                  <a:srgbClr val="CCFFFF"/>
                </a:solidFill>
                <a:latin typeface="Arial" panose="020B0604020202020204" pitchFamily="34" charset="0"/>
                <a:ea typeface="宋体" panose="02010600030101010101" pitchFamily="2" charset="-122"/>
              </a:rPr>
              <a:t>  ；否则，把累加和送到存储器中</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217" name="Text Box 4">
            <a:extLst>
              <a:ext uri="{FF2B5EF4-FFF2-40B4-BE49-F238E27FC236}">
                <a16:creationId xmlns:a16="http://schemas.microsoft.com/office/drawing/2014/main" id="{05A05581-9B95-4107-B778-F076E118CD61}"/>
              </a:ext>
            </a:extLst>
          </p:cNvPr>
          <p:cNvSpPr txBox="1">
            <a:spLocks noChangeArrowheads="1"/>
          </p:cNvSpPr>
          <p:nvPr/>
        </p:nvSpPr>
        <p:spPr bwMode="auto">
          <a:xfrm>
            <a:off x="2057400" y="1524001"/>
            <a:ext cx="91440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zh-CN" sz="2000" b="1">
                <a:solidFill>
                  <a:srgbClr val="CCFFFF"/>
                </a:solidFill>
                <a:latin typeface="Arial" panose="020B0604020202020204" pitchFamily="34" charset="0"/>
                <a:ea typeface="宋体" panose="02010600030101010101" pitchFamily="2" charset="-122"/>
              </a:rPr>
              <a:t>Loop</a:t>
            </a:r>
            <a:r>
              <a:rPr lang="en-US" altLang="zh-CN" sz="2000" b="1">
                <a:solidFill>
                  <a:srgbClr val="CCFFFF"/>
                </a:solidFill>
                <a:latin typeface="Arial" panose="020B0604020202020204" pitchFamily="34" charset="0"/>
                <a:ea typeface="宋体" panose="02010600030101010101" pitchFamily="2" charset="-122"/>
              </a:rPr>
              <a:t>: </a:t>
            </a:r>
            <a:r>
              <a:rPr lang="zh-CN" altLang="zh-CN" sz="2000" b="1">
                <a:solidFill>
                  <a:srgbClr val="CCFFFF"/>
                </a:solidFill>
                <a:latin typeface="Arial" panose="020B0604020202020204" pitchFamily="34" charset="0"/>
                <a:ea typeface="宋体" panose="02010600030101010101" pitchFamily="2" charset="-122"/>
              </a:rPr>
              <a:t>load</a:t>
            </a:r>
            <a:r>
              <a:rPr lang="zh-CN" altLang="en-US" sz="2000" b="1">
                <a:solidFill>
                  <a:srgbClr val="CCFFFF"/>
                </a:solidFill>
                <a:latin typeface="Arial" panose="020B0604020202020204" pitchFamily="34" charset="0"/>
                <a:ea typeface="宋体" panose="02010600030101010101" pitchFamily="2" charset="-122"/>
              </a:rPr>
              <a:t>    r3，0(r4)  ；从存储器取数据放到</a:t>
            </a:r>
            <a:r>
              <a:rPr lang="en-US" altLang="zh-CN" sz="2000" b="1">
                <a:solidFill>
                  <a:srgbClr val="CCFFFF"/>
                </a:solidFill>
                <a:latin typeface="Arial" panose="020B0604020202020204" pitchFamily="34" charset="0"/>
                <a:ea typeface="宋体" panose="02010600030101010101" pitchFamily="2" charset="-122"/>
              </a:rPr>
              <a:t>r</a:t>
            </a:r>
            <a:r>
              <a:rPr lang="zh-CN" altLang="en-US" sz="2000" b="1">
                <a:solidFill>
                  <a:srgbClr val="CCFFFF"/>
                </a:solidFill>
                <a:latin typeface="Arial" panose="020B0604020202020204" pitchFamily="34" charset="0"/>
                <a:ea typeface="宋体" panose="02010600030101010101" pitchFamily="2" charset="-122"/>
              </a:rPr>
              <a:t>3中</a:t>
            </a:r>
          </a:p>
          <a:p>
            <a:pPr fontAlgn="base">
              <a:lnSpc>
                <a:spcPct val="120000"/>
              </a:lnSpc>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           </a:t>
            </a:r>
            <a:r>
              <a:rPr lang="en-US" altLang="zh-CN" sz="2000" b="1">
                <a:solidFill>
                  <a:srgbClr val="CCFFFF"/>
                </a:solidFill>
                <a:latin typeface="Arial" panose="020B0604020202020204" pitchFamily="34" charset="0"/>
                <a:ea typeface="宋体" panose="02010600030101010101" pitchFamily="2" charset="-122"/>
              </a:rPr>
              <a:t>nop</a:t>
            </a:r>
          </a:p>
          <a:p>
            <a:pPr fontAlgn="base">
              <a:lnSpc>
                <a:spcPct val="120000"/>
              </a:lnSpc>
              <a:spcBef>
                <a:spcPct val="0"/>
              </a:spcBef>
              <a:spcAft>
                <a:spcPct val="0"/>
              </a:spcAft>
            </a:pPr>
            <a:r>
              <a:rPr lang="en-US" altLang="zh-CN" sz="2000" b="1">
                <a:solidFill>
                  <a:srgbClr val="CCFFFF"/>
                </a:solidFill>
                <a:latin typeface="Arial" panose="020B0604020202020204" pitchFamily="34" charset="0"/>
                <a:ea typeface="宋体" panose="02010600030101010101" pitchFamily="2" charset="-122"/>
              </a:rPr>
              <a:t>          nop</a:t>
            </a:r>
            <a:endParaRPr lang="zh-CN" altLang="en-US" sz="2000" b="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en-US" altLang="zh-CN" sz="2000" b="1">
                <a:solidFill>
                  <a:srgbClr val="CCFFFF"/>
                </a:solidFill>
                <a:latin typeface="Arial" panose="020B0604020202020204" pitchFamily="34" charset="0"/>
                <a:ea typeface="宋体" panose="02010600030101010101" pitchFamily="2" charset="-122"/>
              </a:rPr>
              <a:t>          </a:t>
            </a:r>
            <a:r>
              <a:rPr lang="zh-CN" altLang="en-US" sz="2000" b="1">
                <a:solidFill>
                  <a:srgbClr val="66FF33"/>
                </a:solidFill>
                <a:latin typeface="Arial" panose="020B0604020202020204" pitchFamily="34" charset="0"/>
                <a:ea typeface="宋体" panose="02010600030101010101" pitchFamily="2" charset="-122"/>
              </a:rPr>
              <a:t>add    </a:t>
            </a:r>
            <a:r>
              <a:rPr lang="en-US" altLang="zh-CN" sz="2000" b="1">
                <a:solidFill>
                  <a:srgbClr val="66FF33"/>
                </a:solidFill>
                <a:latin typeface="Arial" panose="020B0604020202020204" pitchFamily="34" charset="0"/>
                <a:ea typeface="宋体" panose="02010600030101010101" pitchFamily="2" charset="-122"/>
              </a:rPr>
              <a:t>r</a:t>
            </a:r>
            <a:r>
              <a:rPr lang="zh-CN" altLang="en-US" sz="2000" b="1">
                <a:solidFill>
                  <a:srgbClr val="66FF33"/>
                </a:solidFill>
                <a:latin typeface="Arial" panose="020B0604020202020204" pitchFamily="34" charset="0"/>
                <a:ea typeface="宋体" panose="02010600030101010101" pitchFamily="2" charset="-122"/>
              </a:rPr>
              <a:t>1，</a:t>
            </a:r>
            <a:r>
              <a:rPr lang="en-US" altLang="zh-CN" sz="2000" b="1">
                <a:solidFill>
                  <a:srgbClr val="66FF33"/>
                </a:solidFill>
                <a:latin typeface="Arial" panose="020B0604020202020204" pitchFamily="34" charset="0"/>
                <a:ea typeface="宋体" panose="02010600030101010101" pitchFamily="2" charset="-122"/>
              </a:rPr>
              <a:t>r</a:t>
            </a:r>
            <a:r>
              <a:rPr lang="zh-CN" altLang="en-US" sz="2000" b="1">
                <a:solidFill>
                  <a:srgbClr val="66FF33"/>
                </a:solidFill>
                <a:latin typeface="Arial" panose="020B0604020202020204" pitchFamily="34" charset="0"/>
                <a:ea typeface="宋体" panose="02010600030101010101" pitchFamily="2" charset="-122"/>
              </a:rPr>
              <a:t>1，</a:t>
            </a:r>
            <a:r>
              <a:rPr lang="en-US" altLang="zh-CN" sz="2000" b="1">
                <a:solidFill>
                  <a:srgbClr val="66FF33"/>
                </a:solidFill>
                <a:latin typeface="Arial" panose="020B0604020202020204" pitchFamily="34" charset="0"/>
                <a:ea typeface="宋体" panose="02010600030101010101" pitchFamily="2" charset="-122"/>
              </a:rPr>
              <a:t>r</a:t>
            </a:r>
            <a:r>
              <a:rPr lang="zh-CN" altLang="en-US" sz="2000" b="1">
                <a:solidFill>
                  <a:srgbClr val="66FF33"/>
                </a:solidFill>
                <a:latin typeface="Arial" panose="020B0604020202020204" pitchFamily="34" charset="0"/>
                <a:ea typeface="宋体" panose="02010600030101010101" pitchFamily="2" charset="-122"/>
              </a:rPr>
              <a:t>3</a:t>
            </a:r>
            <a:r>
              <a:rPr lang="zh-CN" altLang="en-US" sz="2000" b="1">
                <a:solidFill>
                  <a:srgbClr val="CCFFFF"/>
                </a:solidFill>
                <a:latin typeface="Arial" panose="020B0604020202020204" pitchFamily="34" charset="0"/>
                <a:ea typeface="宋体" panose="02010600030101010101" pitchFamily="2" charset="-122"/>
              </a:rPr>
              <a:t>  ；累加，累加和放在r1中</a:t>
            </a:r>
          </a:p>
          <a:p>
            <a:pPr fontAlgn="base">
              <a:lnSpc>
                <a:spcPct val="120000"/>
              </a:lnSpc>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          </a:t>
            </a:r>
            <a:r>
              <a:rPr lang="zh-CN" altLang="en-US" sz="2000" b="1">
                <a:solidFill>
                  <a:srgbClr val="FF00FF"/>
                </a:solidFill>
                <a:latin typeface="Arial" panose="020B0604020202020204" pitchFamily="34" charset="0"/>
                <a:ea typeface="宋体" panose="02010600030101010101" pitchFamily="2" charset="-122"/>
              </a:rPr>
              <a:t>add</a:t>
            </a:r>
            <a:r>
              <a:rPr lang="en-US" altLang="zh-CN" sz="2000" b="1">
                <a:solidFill>
                  <a:srgbClr val="FF00FF"/>
                </a:solidFill>
                <a:latin typeface="Arial" panose="020B0604020202020204" pitchFamily="34" charset="0"/>
                <a:ea typeface="宋体" panose="02010600030101010101" pitchFamily="2" charset="-122"/>
              </a:rPr>
              <a:t>i</a:t>
            </a:r>
            <a:r>
              <a:rPr lang="zh-CN" altLang="en-US" sz="2000" b="1">
                <a:solidFill>
                  <a:srgbClr val="FF00FF"/>
                </a:solidFill>
                <a:latin typeface="Arial" panose="020B0604020202020204" pitchFamily="34" charset="0"/>
                <a:ea typeface="宋体" panose="02010600030101010101" pitchFamily="2" charset="-122"/>
              </a:rPr>
              <a:t>    r4，r4，4</a:t>
            </a:r>
            <a:r>
              <a:rPr lang="zh-CN" altLang="en-US" sz="2000" b="1">
                <a:solidFill>
                  <a:srgbClr val="CCFFFF"/>
                </a:solidFill>
                <a:latin typeface="Arial" panose="020B0604020202020204" pitchFamily="34" charset="0"/>
                <a:ea typeface="宋体" panose="02010600030101010101" pitchFamily="2" charset="-122"/>
              </a:rPr>
              <a:t>  ；存储器地址加4，指向下一个存储器字</a:t>
            </a:r>
          </a:p>
          <a:p>
            <a:pPr fontAlgn="base">
              <a:lnSpc>
                <a:spcPct val="120000"/>
              </a:lnSpc>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          </a:t>
            </a:r>
            <a:r>
              <a:rPr lang="zh-CN" altLang="en-US" sz="2000" b="1">
                <a:solidFill>
                  <a:srgbClr val="FFFFCC"/>
                </a:solidFill>
                <a:latin typeface="Arial" panose="020B0604020202020204" pitchFamily="34" charset="0"/>
                <a:ea typeface="宋体" panose="02010600030101010101" pitchFamily="2" charset="-122"/>
              </a:rPr>
              <a:t>sub</a:t>
            </a:r>
            <a:r>
              <a:rPr lang="en-US" altLang="zh-CN" sz="2000" b="1">
                <a:solidFill>
                  <a:srgbClr val="FFFFCC"/>
                </a:solidFill>
                <a:latin typeface="Arial" panose="020B0604020202020204" pitchFamily="34" charset="0"/>
                <a:ea typeface="宋体" panose="02010600030101010101" pitchFamily="2" charset="-122"/>
              </a:rPr>
              <a:t>   </a:t>
            </a:r>
            <a:r>
              <a:rPr lang="zh-CN" altLang="en-US" sz="2000" b="1">
                <a:solidFill>
                  <a:srgbClr val="FFFFCC"/>
                </a:solidFill>
                <a:latin typeface="Arial" panose="020B0604020202020204" pitchFamily="34" charset="0"/>
                <a:ea typeface="宋体" panose="02010600030101010101" pitchFamily="2" charset="-122"/>
              </a:rPr>
              <a:t>  r2，r2，1</a:t>
            </a:r>
            <a:r>
              <a:rPr lang="zh-CN" altLang="en-US" sz="2000" b="1">
                <a:solidFill>
                  <a:srgbClr val="CCFFFF"/>
                </a:solidFill>
                <a:latin typeface="Arial" panose="020B0604020202020204" pitchFamily="34" charset="0"/>
                <a:ea typeface="宋体" panose="02010600030101010101" pitchFamily="2" charset="-122"/>
              </a:rPr>
              <a:t>  ；计数器减1，并改变Z标志</a:t>
            </a:r>
          </a:p>
          <a:p>
            <a:pPr fontAlgn="base">
              <a:lnSpc>
                <a:spcPct val="120000"/>
              </a:lnSpc>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          </a:t>
            </a:r>
            <a:r>
              <a:rPr lang="en-US" altLang="zh-CN" sz="2000" b="1">
                <a:solidFill>
                  <a:srgbClr val="CCFFFF"/>
                </a:solidFill>
                <a:latin typeface="Arial" panose="020B0604020202020204" pitchFamily="34" charset="0"/>
                <a:ea typeface="宋体" panose="02010600030101010101" pitchFamily="2" charset="-122"/>
              </a:rPr>
              <a:t>nop</a:t>
            </a:r>
            <a:endParaRPr lang="zh-CN" altLang="en-US" sz="2000" b="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en-US" altLang="zh-CN" sz="2000" b="1">
                <a:solidFill>
                  <a:srgbClr val="CCFFFF"/>
                </a:solidFill>
                <a:latin typeface="Arial" panose="020B0604020202020204" pitchFamily="34" charset="0"/>
                <a:ea typeface="宋体" panose="02010600030101010101" pitchFamily="2" charset="-122"/>
              </a:rPr>
              <a:t>          </a:t>
            </a:r>
            <a:r>
              <a:rPr lang="zh-CN" altLang="en-US" sz="2000" b="1">
                <a:solidFill>
                  <a:srgbClr val="FFCC00"/>
                </a:solidFill>
                <a:latin typeface="Arial" panose="020B0604020202020204" pitchFamily="34" charset="0"/>
                <a:ea typeface="宋体" panose="02010600030101010101" pitchFamily="2" charset="-122"/>
              </a:rPr>
              <a:t>bne</a:t>
            </a:r>
            <a:r>
              <a:rPr lang="zh-CN" altLang="en-US" sz="2000" b="1">
                <a:solidFill>
                  <a:srgbClr val="CCFFFF"/>
                </a:solidFill>
                <a:latin typeface="Arial" panose="020B0604020202020204" pitchFamily="34" charset="0"/>
                <a:ea typeface="宋体" panose="02010600030101010101" pitchFamily="2" charset="-122"/>
              </a:rPr>
              <a:t>   loop    ；若计数器不为0，转移到</a:t>
            </a:r>
            <a:r>
              <a:rPr lang="en-US" altLang="zh-CN" sz="2000" b="1">
                <a:solidFill>
                  <a:srgbClr val="CCFFFF"/>
                </a:solidFill>
                <a:latin typeface="Arial" panose="020B0604020202020204" pitchFamily="34" charset="0"/>
                <a:ea typeface="宋体" panose="02010600030101010101" pitchFamily="2" charset="-122"/>
              </a:rPr>
              <a:t>l</a:t>
            </a:r>
            <a:r>
              <a:rPr lang="zh-CN" altLang="en-US" sz="2000" b="1">
                <a:solidFill>
                  <a:srgbClr val="CCFFFF"/>
                </a:solidFill>
                <a:latin typeface="Arial" panose="020B0604020202020204" pitchFamily="34" charset="0"/>
                <a:ea typeface="宋体" panose="02010600030101010101" pitchFamily="2" charset="-122"/>
              </a:rPr>
              <a:t>oop</a:t>
            </a:r>
            <a:endParaRPr lang="en-US" altLang="zh-CN" sz="2000" b="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en-US" altLang="zh-CN" sz="2000" b="1">
                <a:solidFill>
                  <a:srgbClr val="CCFFFF"/>
                </a:solidFill>
                <a:latin typeface="Arial" panose="020B0604020202020204" pitchFamily="34" charset="0"/>
                <a:ea typeface="宋体" panose="02010600030101010101" pitchFamily="2" charset="-122"/>
              </a:rPr>
              <a:t>          nop</a:t>
            </a:r>
            <a:endParaRPr lang="zh-CN" altLang="en-US" sz="2000" b="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en-US" altLang="zh-CN" sz="2000" b="1">
                <a:solidFill>
                  <a:srgbClr val="CCFFFF"/>
                </a:solidFill>
                <a:latin typeface="Arial" panose="020B0604020202020204" pitchFamily="34" charset="0"/>
                <a:ea typeface="宋体" panose="02010600030101010101" pitchFamily="2" charset="-122"/>
              </a:rPr>
              <a:t>          </a:t>
            </a:r>
            <a:r>
              <a:rPr lang="zh-CN" altLang="en-US" sz="2000" b="1">
                <a:solidFill>
                  <a:srgbClr val="CCFFFF"/>
                </a:solidFill>
                <a:latin typeface="Arial" panose="020B0604020202020204" pitchFamily="34" charset="0"/>
                <a:ea typeface="宋体" panose="02010600030101010101" pitchFamily="2" charset="-122"/>
              </a:rPr>
              <a:t>store  r1，0（r4）</a:t>
            </a:r>
            <a:r>
              <a:rPr lang="en-US" altLang="zh-CN" sz="2000" b="1">
                <a:solidFill>
                  <a:srgbClr val="CCFFFF"/>
                </a:solidFill>
                <a:latin typeface="Arial" panose="020B0604020202020204" pitchFamily="34" charset="0"/>
                <a:ea typeface="宋体" panose="02010600030101010101" pitchFamily="2" charset="-122"/>
              </a:rPr>
              <a:t>  ；否则，把累加和送到存储器中</a:t>
            </a:r>
          </a:p>
        </p:txBody>
      </p:sp>
      <p:sp>
        <p:nvSpPr>
          <p:cNvPr id="137218" name="Text Box 5">
            <a:extLst>
              <a:ext uri="{FF2B5EF4-FFF2-40B4-BE49-F238E27FC236}">
                <a16:creationId xmlns:a16="http://schemas.microsoft.com/office/drawing/2014/main" id="{D534CA95-1AE3-4AFD-8BB9-85162A7673B7}"/>
              </a:ext>
            </a:extLst>
          </p:cNvPr>
          <p:cNvSpPr txBox="1">
            <a:spLocks noChangeArrowheads="1"/>
          </p:cNvSpPr>
          <p:nvPr/>
        </p:nvSpPr>
        <p:spPr bwMode="auto">
          <a:xfrm>
            <a:off x="2133600" y="304801"/>
            <a:ext cx="8229600"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50000"/>
              </a:spcBef>
              <a:spcAft>
                <a:spcPct val="0"/>
              </a:spcAft>
            </a:pPr>
            <a:r>
              <a:rPr lang="zh-CN" altLang="en-US" sz="2400" b="1">
                <a:solidFill>
                  <a:srgbClr val="FFFFFF"/>
                </a:solidFill>
                <a:latin typeface="Garamond" panose="02020404030301010803" pitchFamily="18" charset="0"/>
                <a:ea typeface="宋体" panose="02010600030101010101" pitchFamily="2" charset="-122"/>
              </a:rPr>
              <a:t>例：模型机中，假如</a:t>
            </a:r>
            <a:r>
              <a:rPr lang="zh-CN" altLang="en-US" sz="2400" b="1">
                <a:solidFill>
                  <a:srgbClr val="66FFFF"/>
                </a:solidFill>
                <a:latin typeface="Garamond" panose="02020404030301010803" pitchFamily="18" charset="0"/>
                <a:ea typeface="宋体" panose="02010600030101010101" pitchFamily="2" charset="-122"/>
              </a:rPr>
              <a:t>不采用硬件暂停、前推和延迟转移</a:t>
            </a:r>
            <a:r>
              <a:rPr lang="zh-CN" altLang="en-US" sz="2400" b="1">
                <a:solidFill>
                  <a:srgbClr val="FFFFFF"/>
                </a:solidFill>
                <a:latin typeface="Garamond" panose="02020404030301010803" pitchFamily="18" charset="0"/>
                <a:ea typeface="宋体" panose="02010600030101010101" pitchFamily="2" charset="-122"/>
              </a:rPr>
              <a:t>，运算指令</a:t>
            </a:r>
            <a:r>
              <a:rPr lang="zh-CN" altLang="en-US" sz="2400" b="1">
                <a:solidFill>
                  <a:srgbClr val="FFFF00"/>
                </a:solidFill>
                <a:latin typeface="Garamond" panose="02020404030301010803" pitchFamily="18" charset="0"/>
                <a:ea typeface="宋体" panose="02010600030101010101" pitchFamily="2" charset="-122"/>
              </a:rPr>
              <a:t>都影响标志</a:t>
            </a:r>
            <a:r>
              <a:rPr lang="zh-CN" altLang="en-US" sz="2400" b="1">
                <a:solidFill>
                  <a:srgbClr val="FFFFFF"/>
                </a:solidFill>
                <a:latin typeface="Garamond" panose="02020404030301010803" pitchFamily="18" charset="0"/>
                <a:ea typeface="宋体" panose="02010600030101010101" pitchFamily="2" charset="-122"/>
              </a:rPr>
              <a:t>，一个</a:t>
            </a:r>
            <a:r>
              <a:rPr lang="zh-CN" altLang="en-US" sz="2400" b="1">
                <a:solidFill>
                  <a:srgbClr val="FFFF00"/>
                </a:solidFill>
                <a:latin typeface="Garamond" panose="02020404030301010803" pitchFamily="18" charset="0"/>
                <a:ea typeface="宋体" panose="02010600030101010101" pitchFamily="2" charset="-122"/>
              </a:rPr>
              <a:t>循环累加</a:t>
            </a:r>
            <a:r>
              <a:rPr lang="zh-CN" altLang="en-US" sz="2400" b="1">
                <a:solidFill>
                  <a:srgbClr val="FFFFFF"/>
                </a:solidFill>
                <a:latin typeface="Garamond" panose="02020404030301010803" pitchFamily="18" charset="0"/>
                <a:ea typeface="宋体" panose="02010600030101010101" pitchFamily="2" charset="-122"/>
              </a:rPr>
              <a:t>程序由编译器增加</a:t>
            </a:r>
            <a:r>
              <a:rPr lang="en-US" altLang="zh-CN" sz="2400" b="1">
                <a:solidFill>
                  <a:srgbClr val="FFFFFF"/>
                </a:solidFill>
                <a:latin typeface="Garamond" panose="02020404030301010803" pitchFamily="18" charset="0"/>
                <a:ea typeface="宋体" panose="02010600030101010101" pitchFamily="2" charset="-122"/>
              </a:rPr>
              <a:t>nop</a:t>
            </a:r>
            <a:r>
              <a:rPr lang="zh-CN" altLang="en-US" sz="2400" b="1">
                <a:solidFill>
                  <a:srgbClr val="FFFFFF"/>
                </a:solidFill>
                <a:latin typeface="Garamond" panose="02020404030301010803" pitchFamily="18" charset="0"/>
                <a:ea typeface="宋体" panose="02010600030101010101" pitchFamily="2" charset="-122"/>
              </a:rPr>
              <a:t>如下：</a:t>
            </a:r>
          </a:p>
        </p:txBody>
      </p:sp>
      <p:sp>
        <p:nvSpPr>
          <p:cNvPr id="137219" name="灯片编号占位符 3">
            <a:extLst>
              <a:ext uri="{FF2B5EF4-FFF2-40B4-BE49-F238E27FC236}">
                <a16:creationId xmlns:a16="http://schemas.microsoft.com/office/drawing/2014/main" id="{90B5AF94-E280-43AE-BF2A-6CF30E52FA50}"/>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8B6FC178-E53E-43CE-91EE-0A0B82DFBA66}" type="slidenum">
              <a:rPr lang="en-US" altLang="zh-CN">
                <a:solidFill>
                  <a:srgbClr val="FFFFFF"/>
                </a:solidFill>
                <a:ea typeface="宋体" panose="02010600030101010101" pitchFamily="2" charset="-122"/>
              </a:rPr>
              <a:pPr fontAlgn="base">
                <a:spcBef>
                  <a:spcPct val="0"/>
                </a:spcBef>
                <a:spcAft>
                  <a:spcPct val="0"/>
                </a:spcAft>
              </a:pPr>
              <a:t>464</a:t>
            </a:fld>
            <a:endParaRPr lang="en-US" altLang="zh-CN">
              <a:solidFill>
                <a:srgbClr val="FFFFFF"/>
              </a:solidFill>
              <a:ea typeface="宋体" panose="02010600030101010101" pitchFamily="2" charset="-122"/>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241" name="Text Box 2">
            <a:extLst>
              <a:ext uri="{FF2B5EF4-FFF2-40B4-BE49-F238E27FC236}">
                <a16:creationId xmlns:a16="http://schemas.microsoft.com/office/drawing/2014/main" id="{948D39E5-06FB-4EB6-B2A9-1E62879B43ED}"/>
              </a:ext>
            </a:extLst>
          </p:cNvPr>
          <p:cNvSpPr txBox="1">
            <a:spLocks noChangeArrowheads="1"/>
          </p:cNvSpPr>
          <p:nvPr/>
        </p:nvSpPr>
        <p:spPr bwMode="auto">
          <a:xfrm>
            <a:off x="1981200" y="838201"/>
            <a:ext cx="8572500"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zh-CN" sz="2000" b="1">
                <a:solidFill>
                  <a:srgbClr val="CCFFFF"/>
                </a:solidFill>
                <a:latin typeface="Arial" panose="020B0604020202020204" pitchFamily="34" charset="0"/>
                <a:ea typeface="宋体" panose="02010600030101010101" pitchFamily="2" charset="-122"/>
              </a:rPr>
              <a:t>Loop</a:t>
            </a:r>
            <a:r>
              <a:rPr lang="en-US" altLang="zh-CN" sz="2000" b="1">
                <a:solidFill>
                  <a:srgbClr val="CCFFFF"/>
                </a:solidFill>
                <a:latin typeface="Arial" panose="020B0604020202020204" pitchFamily="34" charset="0"/>
                <a:ea typeface="宋体" panose="02010600030101010101" pitchFamily="2" charset="-122"/>
              </a:rPr>
              <a:t>: </a:t>
            </a:r>
            <a:r>
              <a:rPr lang="zh-CN" altLang="zh-CN" sz="2000" b="1">
                <a:solidFill>
                  <a:srgbClr val="CCFFFF"/>
                </a:solidFill>
                <a:latin typeface="Arial" panose="020B0604020202020204" pitchFamily="34" charset="0"/>
                <a:ea typeface="宋体" panose="02010600030101010101" pitchFamily="2" charset="-122"/>
              </a:rPr>
              <a:t>load</a:t>
            </a:r>
            <a:r>
              <a:rPr lang="zh-CN" altLang="en-US" sz="2000" b="1">
                <a:solidFill>
                  <a:srgbClr val="CCFFFF"/>
                </a:solidFill>
                <a:latin typeface="Arial" panose="020B0604020202020204" pitchFamily="34" charset="0"/>
                <a:ea typeface="宋体" panose="02010600030101010101" pitchFamily="2" charset="-122"/>
              </a:rPr>
              <a:t>    r3，0(r4)  ；从存储器取数据放到</a:t>
            </a:r>
            <a:r>
              <a:rPr lang="en-US" altLang="zh-CN" sz="2000" b="1">
                <a:solidFill>
                  <a:srgbClr val="CCFFFF"/>
                </a:solidFill>
                <a:latin typeface="Arial" panose="020B0604020202020204" pitchFamily="34" charset="0"/>
                <a:ea typeface="宋体" panose="02010600030101010101" pitchFamily="2" charset="-122"/>
              </a:rPr>
              <a:t>r</a:t>
            </a:r>
            <a:r>
              <a:rPr lang="zh-CN" altLang="en-US" sz="2000" b="1">
                <a:solidFill>
                  <a:srgbClr val="CCFFFF"/>
                </a:solidFill>
                <a:latin typeface="Arial" panose="020B0604020202020204" pitchFamily="34" charset="0"/>
                <a:ea typeface="宋体" panose="02010600030101010101" pitchFamily="2" charset="-122"/>
              </a:rPr>
              <a:t>3中</a:t>
            </a:r>
          </a:p>
          <a:p>
            <a:pPr fontAlgn="base">
              <a:lnSpc>
                <a:spcPct val="120000"/>
              </a:lnSpc>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           </a:t>
            </a:r>
            <a:r>
              <a:rPr lang="zh-CN" altLang="en-US" sz="2000" b="1">
                <a:solidFill>
                  <a:srgbClr val="FF00FF"/>
                </a:solidFill>
                <a:latin typeface="Arial" panose="020B0604020202020204" pitchFamily="34" charset="0"/>
                <a:ea typeface="宋体" panose="02010600030101010101" pitchFamily="2" charset="-122"/>
              </a:rPr>
              <a:t>add</a:t>
            </a:r>
            <a:r>
              <a:rPr lang="en-US" altLang="zh-CN" sz="2000" b="1">
                <a:solidFill>
                  <a:srgbClr val="FF00FF"/>
                </a:solidFill>
                <a:latin typeface="Arial" panose="020B0604020202020204" pitchFamily="34" charset="0"/>
                <a:ea typeface="宋体" panose="02010600030101010101" pitchFamily="2" charset="-122"/>
              </a:rPr>
              <a:t>i</a:t>
            </a:r>
            <a:r>
              <a:rPr lang="zh-CN" altLang="en-US" sz="2000" b="1">
                <a:solidFill>
                  <a:srgbClr val="FF00FF"/>
                </a:solidFill>
                <a:latin typeface="Arial" panose="020B0604020202020204" pitchFamily="34" charset="0"/>
                <a:ea typeface="宋体" panose="02010600030101010101" pitchFamily="2" charset="-122"/>
              </a:rPr>
              <a:t>    r4，r4，4</a:t>
            </a:r>
            <a:r>
              <a:rPr lang="zh-CN" altLang="en-US" sz="2000" b="1">
                <a:solidFill>
                  <a:srgbClr val="CCFFFF"/>
                </a:solidFill>
                <a:latin typeface="Arial" panose="020B0604020202020204" pitchFamily="34" charset="0"/>
                <a:ea typeface="宋体" panose="02010600030101010101" pitchFamily="2" charset="-122"/>
              </a:rPr>
              <a:t>  ；存储器地址加4，指向下一个存储器字</a:t>
            </a:r>
          </a:p>
          <a:p>
            <a:pPr fontAlgn="base">
              <a:lnSpc>
                <a:spcPct val="120000"/>
              </a:lnSpc>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          </a:t>
            </a:r>
            <a:r>
              <a:rPr lang="en-US" altLang="zh-CN" sz="2000" b="1">
                <a:solidFill>
                  <a:srgbClr val="CCFFFF"/>
                </a:solidFill>
                <a:latin typeface="Arial" panose="020B0604020202020204" pitchFamily="34" charset="0"/>
                <a:ea typeface="宋体" panose="02010600030101010101" pitchFamily="2" charset="-122"/>
              </a:rPr>
              <a:t>nop</a:t>
            </a:r>
            <a:endParaRPr lang="zh-CN" altLang="en-US" sz="2000" b="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en-US" altLang="zh-CN" sz="2000" b="1">
                <a:solidFill>
                  <a:srgbClr val="CCFFFF"/>
                </a:solidFill>
                <a:latin typeface="Arial" panose="020B0604020202020204" pitchFamily="34" charset="0"/>
                <a:ea typeface="宋体" panose="02010600030101010101" pitchFamily="2" charset="-122"/>
              </a:rPr>
              <a:t>          </a:t>
            </a:r>
            <a:r>
              <a:rPr lang="zh-CN" altLang="en-US" sz="2000" b="1">
                <a:solidFill>
                  <a:srgbClr val="66FF33"/>
                </a:solidFill>
                <a:latin typeface="Arial" panose="020B0604020202020204" pitchFamily="34" charset="0"/>
                <a:ea typeface="宋体" panose="02010600030101010101" pitchFamily="2" charset="-122"/>
              </a:rPr>
              <a:t>add    </a:t>
            </a:r>
            <a:r>
              <a:rPr lang="en-US" altLang="zh-CN" sz="2000" b="1">
                <a:solidFill>
                  <a:srgbClr val="66FF33"/>
                </a:solidFill>
                <a:latin typeface="Arial" panose="020B0604020202020204" pitchFamily="34" charset="0"/>
                <a:ea typeface="宋体" panose="02010600030101010101" pitchFamily="2" charset="-122"/>
              </a:rPr>
              <a:t>r</a:t>
            </a:r>
            <a:r>
              <a:rPr lang="zh-CN" altLang="en-US" sz="2000" b="1">
                <a:solidFill>
                  <a:srgbClr val="66FF33"/>
                </a:solidFill>
                <a:latin typeface="Arial" panose="020B0604020202020204" pitchFamily="34" charset="0"/>
                <a:ea typeface="宋体" panose="02010600030101010101" pitchFamily="2" charset="-122"/>
              </a:rPr>
              <a:t>1，</a:t>
            </a:r>
            <a:r>
              <a:rPr lang="en-US" altLang="zh-CN" sz="2000" b="1">
                <a:solidFill>
                  <a:srgbClr val="66FF33"/>
                </a:solidFill>
                <a:latin typeface="Arial" panose="020B0604020202020204" pitchFamily="34" charset="0"/>
                <a:ea typeface="宋体" panose="02010600030101010101" pitchFamily="2" charset="-122"/>
              </a:rPr>
              <a:t>r</a:t>
            </a:r>
            <a:r>
              <a:rPr lang="zh-CN" altLang="en-US" sz="2000" b="1">
                <a:solidFill>
                  <a:srgbClr val="66FF33"/>
                </a:solidFill>
                <a:latin typeface="Arial" panose="020B0604020202020204" pitchFamily="34" charset="0"/>
                <a:ea typeface="宋体" panose="02010600030101010101" pitchFamily="2" charset="-122"/>
              </a:rPr>
              <a:t>1，</a:t>
            </a:r>
            <a:r>
              <a:rPr lang="en-US" altLang="zh-CN" sz="2000" b="1">
                <a:solidFill>
                  <a:srgbClr val="66FF33"/>
                </a:solidFill>
                <a:latin typeface="Arial" panose="020B0604020202020204" pitchFamily="34" charset="0"/>
                <a:ea typeface="宋体" panose="02010600030101010101" pitchFamily="2" charset="-122"/>
              </a:rPr>
              <a:t>r</a:t>
            </a:r>
            <a:r>
              <a:rPr lang="zh-CN" altLang="en-US" sz="2000" b="1">
                <a:solidFill>
                  <a:srgbClr val="66FF33"/>
                </a:solidFill>
                <a:latin typeface="Arial" panose="020B0604020202020204" pitchFamily="34" charset="0"/>
                <a:ea typeface="宋体" panose="02010600030101010101" pitchFamily="2" charset="-122"/>
              </a:rPr>
              <a:t>3</a:t>
            </a:r>
            <a:r>
              <a:rPr lang="zh-CN" altLang="en-US" sz="2000" b="1">
                <a:solidFill>
                  <a:srgbClr val="CCFFFF"/>
                </a:solidFill>
                <a:latin typeface="Arial" panose="020B0604020202020204" pitchFamily="34" charset="0"/>
                <a:ea typeface="宋体" panose="02010600030101010101" pitchFamily="2" charset="-122"/>
              </a:rPr>
              <a:t>  ；累加，累加和放在r1中          </a:t>
            </a:r>
          </a:p>
          <a:p>
            <a:pPr fontAlgn="base">
              <a:lnSpc>
                <a:spcPct val="120000"/>
              </a:lnSpc>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          </a:t>
            </a:r>
            <a:r>
              <a:rPr lang="zh-CN" altLang="en-US" sz="2000" b="1">
                <a:solidFill>
                  <a:srgbClr val="FFFFCC"/>
                </a:solidFill>
                <a:latin typeface="Arial" panose="020B0604020202020204" pitchFamily="34" charset="0"/>
                <a:ea typeface="宋体" panose="02010600030101010101" pitchFamily="2" charset="-122"/>
              </a:rPr>
              <a:t>sub</a:t>
            </a:r>
            <a:r>
              <a:rPr lang="en-US" altLang="zh-CN" sz="2000" b="1">
                <a:solidFill>
                  <a:srgbClr val="FFFFCC"/>
                </a:solidFill>
                <a:latin typeface="Arial" panose="020B0604020202020204" pitchFamily="34" charset="0"/>
                <a:ea typeface="宋体" panose="02010600030101010101" pitchFamily="2" charset="-122"/>
              </a:rPr>
              <a:t>   </a:t>
            </a:r>
            <a:r>
              <a:rPr lang="zh-CN" altLang="en-US" sz="2000" b="1">
                <a:solidFill>
                  <a:srgbClr val="FFFFCC"/>
                </a:solidFill>
                <a:latin typeface="Arial" panose="020B0604020202020204" pitchFamily="34" charset="0"/>
                <a:ea typeface="宋体" panose="02010600030101010101" pitchFamily="2" charset="-122"/>
              </a:rPr>
              <a:t>  r2，r2，1</a:t>
            </a:r>
            <a:r>
              <a:rPr lang="zh-CN" altLang="en-US" sz="2000" b="1">
                <a:solidFill>
                  <a:srgbClr val="CCFFFF"/>
                </a:solidFill>
                <a:latin typeface="Arial" panose="020B0604020202020204" pitchFamily="34" charset="0"/>
                <a:ea typeface="宋体" panose="02010600030101010101" pitchFamily="2" charset="-122"/>
              </a:rPr>
              <a:t>  ；计数器减1，并改变Z标志</a:t>
            </a:r>
          </a:p>
          <a:p>
            <a:pPr fontAlgn="base">
              <a:lnSpc>
                <a:spcPct val="120000"/>
              </a:lnSpc>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          </a:t>
            </a:r>
            <a:r>
              <a:rPr lang="en-US" altLang="zh-CN" sz="2000" b="1">
                <a:solidFill>
                  <a:srgbClr val="CCFFFF"/>
                </a:solidFill>
                <a:latin typeface="Arial" panose="020B0604020202020204" pitchFamily="34" charset="0"/>
                <a:ea typeface="宋体" panose="02010600030101010101" pitchFamily="2" charset="-122"/>
              </a:rPr>
              <a:t>nop</a:t>
            </a:r>
            <a:endParaRPr lang="zh-CN" altLang="en-US" sz="2000" b="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en-US" altLang="zh-CN" sz="2000" b="1">
                <a:solidFill>
                  <a:srgbClr val="CCFFFF"/>
                </a:solidFill>
                <a:latin typeface="Arial" panose="020B0604020202020204" pitchFamily="34" charset="0"/>
                <a:ea typeface="宋体" panose="02010600030101010101" pitchFamily="2" charset="-122"/>
              </a:rPr>
              <a:t>          </a:t>
            </a:r>
            <a:r>
              <a:rPr lang="zh-CN" altLang="en-US" sz="2000" b="1">
                <a:solidFill>
                  <a:srgbClr val="FFCC00"/>
                </a:solidFill>
                <a:latin typeface="Arial" panose="020B0604020202020204" pitchFamily="34" charset="0"/>
                <a:ea typeface="宋体" panose="02010600030101010101" pitchFamily="2" charset="-122"/>
              </a:rPr>
              <a:t>bne</a:t>
            </a:r>
            <a:r>
              <a:rPr lang="zh-CN" altLang="en-US" sz="2000" b="1">
                <a:solidFill>
                  <a:srgbClr val="CCFFFF"/>
                </a:solidFill>
                <a:latin typeface="Arial" panose="020B0604020202020204" pitchFamily="34" charset="0"/>
                <a:ea typeface="宋体" panose="02010600030101010101" pitchFamily="2" charset="-122"/>
              </a:rPr>
              <a:t>    loop    ；若计数器不为0，转移到</a:t>
            </a:r>
            <a:r>
              <a:rPr lang="en-US" altLang="zh-CN" sz="2000" b="1">
                <a:solidFill>
                  <a:srgbClr val="CCFFFF"/>
                </a:solidFill>
                <a:latin typeface="Arial" panose="020B0604020202020204" pitchFamily="34" charset="0"/>
                <a:ea typeface="宋体" panose="02010600030101010101" pitchFamily="2" charset="-122"/>
              </a:rPr>
              <a:t>l</a:t>
            </a:r>
            <a:r>
              <a:rPr lang="zh-CN" altLang="en-US" sz="2000" b="1">
                <a:solidFill>
                  <a:srgbClr val="CCFFFF"/>
                </a:solidFill>
                <a:latin typeface="Arial" panose="020B0604020202020204" pitchFamily="34" charset="0"/>
                <a:ea typeface="宋体" panose="02010600030101010101" pitchFamily="2" charset="-122"/>
              </a:rPr>
              <a:t>oop</a:t>
            </a:r>
            <a:endParaRPr lang="en-US" altLang="zh-CN" sz="2000" b="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en-US" altLang="zh-CN" sz="2000" b="1">
                <a:solidFill>
                  <a:srgbClr val="CCFFFF"/>
                </a:solidFill>
                <a:latin typeface="Arial" panose="020B0604020202020204" pitchFamily="34" charset="0"/>
                <a:ea typeface="宋体" panose="02010600030101010101" pitchFamily="2" charset="-122"/>
              </a:rPr>
              <a:t>          nop</a:t>
            </a:r>
            <a:endParaRPr lang="zh-CN" altLang="en-US" sz="2000" b="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en-US" altLang="zh-CN" sz="2000" b="1">
                <a:solidFill>
                  <a:srgbClr val="CCFFFF"/>
                </a:solidFill>
                <a:latin typeface="Arial" panose="020B0604020202020204" pitchFamily="34" charset="0"/>
                <a:ea typeface="宋体" panose="02010600030101010101" pitchFamily="2" charset="-122"/>
              </a:rPr>
              <a:t>          </a:t>
            </a:r>
            <a:r>
              <a:rPr lang="zh-CN" altLang="en-US" sz="2000" b="1">
                <a:solidFill>
                  <a:srgbClr val="CCFFFF"/>
                </a:solidFill>
                <a:latin typeface="Arial" panose="020B0604020202020204" pitchFamily="34" charset="0"/>
                <a:ea typeface="宋体" panose="02010600030101010101" pitchFamily="2" charset="-122"/>
              </a:rPr>
              <a:t>store  r1，0(r4)  ；否则，把累加和送到存储器中</a:t>
            </a:r>
          </a:p>
        </p:txBody>
      </p:sp>
      <p:sp>
        <p:nvSpPr>
          <p:cNvPr id="138242" name="Text Box 3">
            <a:extLst>
              <a:ext uri="{FF2B5EF4-FFF2-40B4-BE49-F238E27FC236}">
                <a16:creationId xmlns:a16="http://schemas.microsoft.com/office/drawing/2014/main" id="{FFAF6994-3D5A-4A3A-B06C-5897CA7C39B2}"/>
              </a:ext>
            </a:extLst>
          </p:cNvPr>
          <p:cNvSpPr txBox="1">
            <a:spLocks noChangeArrowheads="1"/>
          </p:cNvSpPr>
          <p:nvPr/>
        </p:nvSpPr>
        <p:spPr bwMode="auto">
          <a:xfrm>
            <a:off x="2133600" y="304800"/>
            <a:ext cx="518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400" b="1">
                <a:solidFill>
                  <a:srgbClr val="FFFFFF"/>
                </a:solidFill>
                <a:latin typeface="Garamond" panose="02020404030301010803" pitchFamily="18" charset="0"/>
                <a:ea typeface="宋体" panose="02010600030101010101" pitchFamily="2" charset="-122"/>
              </a:rPr>
              <a:t>程序优化如下（调度指令进行优化）：</a:t>
            </a:r>
          </a:p>
        </p:txBody>
      </p:sp>
      <p:sp>
        <p:nvSpPr>
          <p:cNvPr id="138243" name="Rectangle 4">
            <a:extLst>
              <a:ext uri="{FF2B5EF4-FFF2-40B4-BE49-F238E27FC236}">
                <a16:creationId xmlns:a16="http://schemas.microsoft.com/office/drawing/2014/main" id="{F481E132-2223-44D1-8400-523EEADC167C}"/>
              </a:ext>
            </a:extLst>
          </p:cNvPr>
          <p:cNvSpPr>
            <a:spLocks noChangeArrowheads="1"/>
          </p:cNvSpPr>
          <p:nvPr/>
        </p:nvSpPr>
        <p:spPr bwMode="auto">
          <a:xfrm>
            <a:off x="1828800" y="4268789"/>
            <a:ext cx="8534400"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15000"/>
              </a:lnSpc>
              <a:spcBef>
                <a:spcPct val="0"/>
              </a:spcBef>
              <a:spcAft>
                <a:spcPct val="0"/>
              </a:spcAft>
            </a:pPr>
            <a:r>
              <a:rPr lang="en-US" altLang="zh-CN" sz="2400" b="1">
                <a:solidFill>
                  <a:srgbClr val="CCFFFF"/>
                </a:solidFill>
                <a:latin typeface="Garamond" panose="02020404030301010803" pitchFamily="18" charset="0"/>
                <a:ea typeface="宋体" panose="02010600030101010101" pitchFamily="2" charset="-122"/>
              </a:rPr>
              <a:t>       </a:t>
            </a:r>
          </a:p>
          <a:p>
            <a:pPr fontAlgn="base">
              <a:lnSpc>
                <a:spcPct val="115000"/>
              </a:lnSpc>
              <a:spcBef>
                <a:spcPct val="0"/>
              </a:spcBef>
              <a:spcAft>
                <a:spcPct val="0"/>
              </a:spcAft>
            </a:pPr>
            <a:r>
              <a:rPr lang="zh-CN" altLang="en-US" sz="2400" b="1">
                <a:solidFill>
                  <a:srgbClr val="CCFFFF"/>
                </a:solidFill>
                <a:latin typeface="Garamond" panose="02020404030301010803" pitchFamily="18" charset="0"/>
                <a:ea typeface="宋体" panose="02010600030101010101" pitchFamily="2" charset="-122"/>
              </a:rPr>
              <a:t>在下面的</a:t>
            </a:r>
            <a:r>
              <a:rPr lang="zh-CN" altLang="en-US" sz="2400" b="1">
                <a:solidFill>
                  <a:srgbClr val="FFCC00"/>
                </a:solidFill>
                <a:latin typeface="Garamond" panose="02020404030301010803" pitchFamily="18" charset="0"/>
                <a:ea typeface="宋体" panose="02010600030101010101" pitchFamily="2" charset="-122"/>
              </a:rPr>
              <a:t>例子</a:t>
            </a:r>
            <a:r>
              <a:rPr lang="zh-CN" altLang="en-US" sz="2400" b="1">
                <a:solidFill>
                  <a:srgbClr val="CCFFFF"/>
                </a:solidFill>
                <a:latin typeface="Garamond" panose="02020404030301010803" pitchFamily="18" charset="0"/>
                <a:ea typeface="宋体" panose="02010600030101010101" pitchFamily="2" charset="-122"/>
              </a:rPr>
              <a:t>中，采用</a:t>
            </a:r>
            <a:r>
              <a:rPr lang="zh-CN" altLang="en-US" sz="2400" b="1">
                <a:solidFill>
                  <a:srgbClr val="FFFF00"/>
                </a:solidFill>
                <a:latin typeface="Garamond" panose="02020404030301010803" pitchFamily="18" charset="0"/>
                <a:ea typeface="宋体" panose="02010600030101010101" pitchFamily="2" charset="-122"/>
              </a:rPr>
              <a:t>延迟转移，</a:t>
            </a:r>
            <a:r>
              <a:rPr lang="zh-CN" altLang="en-US" sz="2400" b="1">
                <a:solidFill>
                  <a:srgbClr val="CCFFFF"/>
                </a:solidFill>
                <a:latin typeface="Garamond" panose="02020404030301010803" pitchFamily="18" charset="0"/>
                <a:ea typeface="宋体" panose="02010600030101010101" pitchFamily="2" charset="-122"/>
              </a:rPr>
              <a:t>假设模型机</a:t>
            </a:r>
            <a:r>
              <a:rPr lang="en-US" altLang="zh-CN" sz="2400" b="1">
                <a:solidFill>
                  <a:srgbClr val="CCFFFF"/>
                </a:solidFill>
                <a:latin typeface="Garamond" panose="02020404030301010803" pitchFamily="18" charset="0"/>
                <a:ea typeface="宋体" panose="02010600030101010101" pitchFamily="2" charset="-122"/>
              </a:rPr>
              <a:t>使用</a:t>
            </a:r>
            <a:r>
              <a:rPr lang="zh-CN" altLang="en-US" sz="2400" b="1">
                <a:solidFill>
                  <a:srgbClr val="FFCC00"/>
                </a:solidFill>
                <a:latin typeface="Garamond" panose="02020404030301010803" pitchFamily="18" charset="0"/>
                <a:ea typeface="宋体" panose="02010600030101010101" pitchFamily="2" charset="-122"/>
              </a:rPr>
              <a:t>subicc</a:t>
            </a:r>
            <a:r>
              <a:rPr lang="zh-CN" altLang="en-US" sz="2400" b="1">
                <a:solidFill>
                  <a:srgbClr val="CCFFFF"/>
                </a:solidFill>
                <a:latin typeface="Garamond" panose="02020404030301010803" pitchFamily="18" charset="0"/>
                <a:ea typeface="宋体" panose="02010600030101010101" pitchFamily="2" charset="-122"/>
              </a:rPr>
              <a:t>指令，它将根据减法结果设置标志寄存器</a:t>
            </a:r>
            <a:r>
              <a:rPr lang="zh-CN" altLang="en-US" sz="2400" b="1">
                <a:solidFill>
                  <a:srgbClr val="FFCC00"/>
                </a:solidFill>
                <a:latin typeface="Garamond" panose="02020404030301010803" pitchFamily="18" charset="0"/>
                <a:ea typeface="宋体" panose="02010600030101010101" pitchFamily="2" charset="-122"/>
              </a:rPr>
              <a:t>Z</a:t>
            </a:r>
            <a:r>
              <a:rPr lang="zh-CN" altLang="en-US" sz="2400" b="1">
                <a:solidFill>
                  <a:srgbClr val="CCFFFF"/>
                </a:solidFill>
                <a:latin typeface="Garamond" panose="02020404030301010803" pitchFamily="18" charset="0"/>
                <a:ea typeface="宋体" panose="02010600030101010101" pitchFamily="2" charset="-122"/>
              </a:rPr>
              <a:t>的内容为</a:t>
            </a:r>
            <a:r>
              <a:rPr lang="en-US" altLang="zh-CN" sz="2400" b="1">
                <a:solidFill>
                  <a:srgbClr val="CCFFFF"/>
                </a:solidFill>
                <a:latin typeface="Garamond" panose="02020404030301010803" pitchFamily="18" charset="0"/>
                <a:ea typeface="宋体" panose="02010600030101010101" pitchFamily="2" charset="-122"/>
              </a:rPr>
              <a:t>0或为</a:t>
            </a:r>
            <a:r>
              <a:rPr lang="zh-CN" altLang="en-US" sz="2400" b="1">
                <a:solidFill>
                  <a:srgbClr val="CCFFFF"/>
                </a:solidFill>
                <a:latin typeface="Garamond" panose="02020404030301010803" pitchFamily="18" charset="0"/>
                <a:ea typeface="宋体" panose="02010600030101010101" pitchFamily="2" charset="-122"/>
              </a:rPr>
              <a:t>1。</a:t>
            </a:r>
            <a:r>
              <a:rPr lang="zh-CN" altLang="en-US" sz="2400" b="1">
                <a:solidFill>
                  <a:srgbClr val="FFFF00"/>
                </a:solidFill>
                <a:latin typeface="Garamond" panose="02020404030301010803" pitchFamily="18" charset="0"/>
                <a:ea typeface="宋体" panose="02010600030101010101" pitchFamily="2" charset="-122"/>
              </a:rPr>
              <a:t>其它的ALU计算指令不影响Z，那么这条</a:t>
            </a:r>
            <a:r>
              <a:rPr lang="en-US" altLang="zh-CN" sz="2400" b="1">
                <a:solidFill>
                  <a:srgbClr val="FFFF00"/>
                </a:solidFill>
                <a:latin typeface="Garamond" panose="02020404030301010803" pitchFamily="18" charset="0"/>
                <a:ea typeface="宋体" panose="02010600030101010101" pitchFamily="2" charset="-122"/>
              </a:rPr>
              <a:t>subicc</a:t>
            </a:r>
            <a:r>
              <a:rPr lang="zh-CN" altLang="en-US" sz="2400" b="1">
                <a:solidFill>
                  <a:srgbClr val="FFFF00"/>
                </a:solidFill>
                <a:latin typeface="Garamond" panose="02020404030301010803" pitchFamily="18" charset="0"/>
                <a:ea typeface="宋体" panose="02010600030101010101" pitchFamily="2" charset="-122"/>
              </a:rPr>
              <a:t>指令可以调整到任何位置</a:t>
            </a:r>
            <a:r>
              <a:rPr lang="zh-CN" altLang="en-US" sz="2400" b="1">
                <a:solidFill>
                  <a:srgbClr val="CCFFFF"/>
                </a:solidFill>
                <a:latin typeface="Garamond" panose="02020404030301010803" pitchFamily="18" charset="0"/>
                <a:ea typeface="宋体" panose="02010600030101010101" pitchFamily="2" charset="-122"/>
              </a:rPr>
              <a:t>。</a:t>
            </a:r>
          </a:p>
        </p:txBody>
      </p:sp>
      <p:sp>
        <p:nvSpPr>
          <p:cNvPr id="138244" name="灯片编号占位符 4">
            <a:extLst>
              <a:ext uri="{FF2B5EF4-FFF2-40B4-BE49-F238E27FC236}">
                <a16:creationId xmlns:a16="http://schemas.microsoft.com/office/drawing/2014/main" id="{4704AC6D-817C-46E2-84ED-1884E3D7EC0C}"/>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B0840F0C-8171-47B8-946A-03D808851D66}" type="slidenum">
              <a:rPr lang="en-US" altLang="zh-CN">
                <a:solidFill>
                  <a:srgbClr val="FFFFFF"/>
                </a:solidFill>
                <a:ea typeface="宋体" panose="02010600030101010101" pitchFamily="2" charset="-122"/>
              </a:rPr>
              <a:pPr fontAlgn="base">
                <a:spcBef>
                  <a:spcPct val="0"/>
                </a:spcBef>
                <a:spcAft>
                  <a:spcPct val="0"/>
                </a:spcAft>
              </a:pPr>
              <a:t>465</a:t>
            </a:fld>
            <a:endParaRPr lang="en-US" altLang="zh-CN">
              <a:solidFill>
                <a:srgbClr val="FFFFFF"/>
              </a:solidFill>
              <a:ea typeface="宋体" panose="02010600030101010101" pitchFamily="2" charset="-122"/>
            </a:endParaRP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D8CFFFF-6962-48B7-8DB7-E06AA7EDC58F}"/>
              </a:ext>
            </a:extLst>
          </p:cNvPr>
          <p:cNvSpPr>
            <a:spLocks noGrp="1"/>
          </p:cNvSpPr>
          <p:nvPr>
            <p:ph idx="1"/>
          </p:nvPr>
        </p:nvSpPr>
        <p:spPr>
          <a:xfrm>
            <a:off x="1752601" y="920751"/>
            <a:ext cx="8791575" cy="4525963"/>
          </a:xfrm>
        </p:spPr>
        <p:txBody>
          <a:bodyPr/>
          <a:lstStyle/>
          <a:p>
            <a:pPr marL="0" indent="0">
              <a:buNone/>
            </a:pPr>
            <a:endParaRPr lang="zh-CN" altLang="en-US" noProof="1"/>
          </a:p>
          <a:p>
            <a:r>
              <a:rPr lang="zh-CN" altLang="en-US" sz="2800" b="1" noProof="1">
                <a:solidFill>
                  <a:srgbClr val="66FF33"/>
                </a:solidFill>
                <a:latin typeface="宋体" panose="02010600030101010101" pitchFamily="2" charset="-122"/>
                <a:sym typeface="+mn-ea"/>
              </a:rPr>
              <a:t>调整指令顺序（优化）要求：在前面基础上</a:t>
            </a:r>
            <a:r>
              <a:rPr lang="zh-CN" altLang="en-US" sz="2800" b="1" noProof="1">
                <a:latin typeface="宋体" panose="02010600030101010101" pitchFamily="2" charset="-122"/>
                <a:sym typeface="+mn-ea"/>
              </a:rPr>
              <a:t>设模型机采用</a:t>
            </a:r>
            <a:r>
              <a:rPr lang="zh-CN" altLang="en-US" sz="2800" b="1" noProof="1">
                <a:solidFill>
                  <a:srgbClr val="FF0000"/>
                </a:solidFill>
                <a:latin typeface="宋体" panose="02010600030101010101" pitchFamily="2" charset="-122"/>
                <a:sym typeface="+mn-ea"/>
              </a:rPr>
              <a:t>延迟转移</a:t>
            </a:r>
            <a:r>
              <a:rPr lang="zh-CN" altLang="en-US" sz="2800" b="1" noProof="1">
                <a:latin typeface="宋体" panose="02010600030101010101" pitchFamily="2" charset="-122"/>
                <a:sym typeface="+mn-ea"/>
              </a:rPr>
              <a:t>，调整以上指令序列的顺序，</a:t>
            </a:r>
            <a:r>
              <a:rPr lang="zh-CN" altLang="en-US" sz="2800" b="1" noProof="1">
                <a:solidFill>
                  <a:srgbClr val="FFFF00"/>
                </a:solidFill>
                <a:latin typeface="宋体" panose="02010600030101010101" pitchFamily="2" charset="-122"/>
                <a:sym typeface="+mn-ea"/>
              </a:rPr>
              <a:t>使得指令序列在模型机中执行时只有最小停顿</a:t>
            </a:r>
            <a:r>
              <a:rPr lang="zh-CN" altLang="en-US" sz="2800" b="1" noProof="1">
                <a:latin typeface="宋体" panose="02010600030101010101" pitchFamily="2" charset="-122"/>
                <a:sym typeface="+mn-ea"/>
              </a:rPr>
              <a:t>，写出调整后的指令序列</a:t>
            </a:r>
          </a:p>
          <a:p>
            <a:endParaRPr lang="zh-CN" altLang="en-US" sz="2800" b="1" noProof="1">
              <a:latin typeface="宋体" panose="02010600030101010101" pitchFamily="2" charset="-122"/>
              <a:sym typeface="+mn-ea"/>
            </a:endParaRPr>
          </a:p>
          <a:p>
            <a:r>
              <a:rPr lang="zh-CN" altLang="en-US" sz="2800" b="1" noProof="1">
                <a:solidFill>
                  <a:srgbClr val="CCFFFF"/>
                </a:solidFill>
                <a:latin typeface="宋体" panose="02010600030101010101" pitchFamily="2" charset="-122"/>
                <a:sym typeface="+mn-ea"/>
              </a:rPr>
              <a:t>以上程序</a:t>
            </a:r>
            <a:r>
              <a:rPr lang="en-US" altLang="x-none" sz="2800" b="1" noProof="1">
                <a:solidFill>
                  <a:srgbClr val="CCFFFF"/>
                </a:solidFill>
                <a:latin typeface="宋体" panose="02010600030101010101" pitchFamily="2" charset="-122"/>
                <a:sym typeface="+mn-ea"/>
              </a:rPr>
              <a:t>经过优化后，没有浪费一个时钟周期。程序的执行时序在</a:t>
            </a:r>
            <a:r>
              <a:rPr lang="zh-CN" altLang="en-US" sz="2800" b="1" noProof="1">
                <a:solidFill>
                  <a:srgbClr val="CCFFFF"/>
                </a:solidFill>
                <a:latin typeface="宋体" panose="02010600030101010101" pitchFamily="2" charset="-122"/>
                <a:sym typeface="+mn-ea"/>
              </a:rPr>
              <a:t>后</a:t>
            </a:r>
            <a:r>
              <a:rPr lang="en-US" altLang="x-none" sz="2800" b="1" noProof="1">
                <a:solidFill>
                  <a:srgbClr val="CCFFFF"/>
                </a:solidFill>
                <a:latin typeface="宋体" panose="02010600030101010101" pitchFamily="2" charset="-122"/>
                <a:sym typeface="+mn-ea"/>
              </a:rPr>
              <a:t>图3-3.</a:t>
            </a:r>
            <a:r>
              <a:rPr lang="zh-CN" altLang="en-US" sz="2800" b="1" noProof="1">
                <a:solidFill>
                  <a:srgbClr val="CCFFFF"/>
                </a:solidFill>
                <a:latin typeface="宋体" panose="02010600030101010101" pitchFamily="2" charset="-122"/>
                <a:sym typeface="+mn-ea"/>
              </a:rPr>
              <a:t>4</a:t>
            </a:r>
            <a:r>
              <a:rPr lang="en-US" altLang="zh-CN" sz="2800" b="1" noProof="1">
                <a:solidFill>
                  <a:srgbClr val="CCFFFF"/>
                </a:solidFill>
                <a:latin typeface="宋体" panose="02010600030101010101" pitchFamily="2" charset="-122"/>
                <a:sym typeface="+mn-ea"/>
              </a:rPr>
              <a:t>5</a:t>
            </a:r>
            <a:r>
              <a:rPr lang="zh-CN" altLang="en-US" sz="2800" b="1" noProof="1">
                <a:solidFill>
                  <a:srgbClr val="CCFFFF"/>
                </a:solidFill>
                <a:latin typeface="宋体" panose="02010600030101010101" pitchFamily="2" charset="-122"/>
                <a:sym typeface="+mn-ea"/>
              </a:rPr>
              <a:t>中给出。注意，也采用了</a:t>
            </a:r>
            <a:r>
              <a:rPr lang="zh-CN" altLang="en-US" sz="2800" b="1" noProof="1">
                <a:solidFill>
                  <a:srgbClr val="FF0000"/>
                </a:solidFill>
                <a:latin typeface="宋体" panose="02010600030101010101" pitchFamily="2" charset="-122"/>
                <a:sym typeface="+mn-ea"/>
              </a:rPr>
              <a:t>内部前推</a:t>
            </a:r>
            <a:r>
              <a:rPr lang="zh-CN" altLang="en-US" sz="2800" b="1" noProof="1">
                <a:solidFill>
                  <a:srgbClr val="CCFFFF"/>
                </a:solidFill>
                <a:latin typeface="宋体" panose="02010600030101010101" pitchFamily="2" charset="-122"/>
                <a:sym typeface="+mn-ea"/>
              </a:rPr>
              <a:t>技术</a:t>
            </a:r>
          </a:p>
          <a:p>
            <a:endParaRPr lang="zh-CN" altLang="en-US" sz="2800" b="1" noProof="1">
              <a:solidFill>
                <a:srgbClr val="CCFFFF"/>
              </a:solidFill>
              <a:latin typeface="宋体" panose="02010600030101010101" pitchFamily="2" charset="-122"/>
              <a:sym typeface="+mn-ea"/>
            </a:endParaRPr>
          </a:p>
          <a:p>
            <a:endParaRPr lang="zh-CN" altLang="en-US" sz="2800" b="1" noProof="1">
              <a:latin typeface="宋体" panose="02010600030101010101" pitchFamily="2" charset="-122"/>
              <a:sym typeface="+mn-ea"/>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1313" name="Picture 2" descr="49">
            <a:extLst>
              <a:ext uri="{FF2B5EF4-FFF2-40B4-BE49-F238E27FC236}">
                <a16:creationId xmlns:a16="http://schemas.microsoft.com/office/drawing/2014/main" id="{B832CCA2-7007-4D8D-B860-FB12478E6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57200"/>
            <a:ext cx="9144000" cy="346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4" name="Text Box 3">
            <a:extLst>
              <a:ext uri="{FF2B5EF4-FFF2-40B4-BE49-F238E27FC236}">
                <a16:creationId xmlns:a16="http://schemas.microsoft.com/office/drawing/2014/main" id="{C50D93B7-02A7-4668-8CA5-82B33CB37989}"/>
              </a:ext>
            </a:extLst>
          </p:cNvPr>
          <p:cNvSpPr txBox="1">
            <a:spLocks noChangeArrowheads="1"/>
          </p:cNvSpPr>
          <p:nvPr/>
        </p:nvSpPr>
        <p:spPr bwMode="auto">
          <a:xfrm>
            <a:off x="3124201" y="152400"/>
            <a:ext cx="6253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图</a:t>
            </a:r>
            <a:r>
              <a:rPr lang="en-US" altLang="zh-CN" b="1">
                <a:solidFill>
                  <a:srgbClr val="CCFFFF"/>
                </a:solidFill>
                <a:latin typeface="Arial" panose="020B0604020202020204" pitchFamily="34" charset="0"/>
                <a:ea typeface="宋体" panose="02010600030101010101" pitchFamily="2" charset="-122"/>
              </a:rPr>
              <a:t>3-3.45  </a:t>
            </a:r>
            <a:r>
              <a:rPr lang="zh-CN" altLang="en-US" b="1">
                <a:solidFill>
                  <a:srgbClr val="CCFFFF"/>
                </a:solidFill>
                <a:latin typeface="Arial" panose="020B0604020202020204" pitchFamily="34" charset="0"/>
                <a:ea typeface="宋体" panose="02010600030101010101" pitchFamily="2" charset="-122"/>
              </a:rPr>
              <a:t>采用内部前推和延迟转移技术后程序的执行时序</a:t>
            </a:r>
          </a:p>
        </p:txBody>
      </p:sp>
      <p:sp>
        <p:nvSpPr>
          <p:cNvPr id="141315" name="Text Box 4">
            <a:extLst>
              <a:ext uri="{FF2B5EF4-FFF2-40B4-BE49-F238E27FC236}">
                <a16:creationId xmlns:a16="http://schemas.microsoft.com/office/drawing/2014/main" id="{5F89C1FC-9142-48B3-8B3B-9616EB5ABBCF}"/>
              </a:ext>
            </a:extLst>
          </p:cNvPr>
          <p:cNvSpPr txBox="1">
            <a:spLocks noChangeArrowheads="1"/>
          </p:cNvSpPr>
          <p:nvPr/>
        </p:nvSpPr>
        <p:spPr bwMode="auto">
          <a:xfrm>
            <a:off x="1787525" y="3962400"/>
            <a:ext cx="9144000"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en-US" altLang="zh-CN" b="1">
                <a:solidFill>
                  <a:srgbClr val="CCFFFF"/>
                </a:solidFill>
                <a:latin typeface="Arial" panose="020B0604020202020204" pitchFamily="34" charset="0"/>
                <a:ea typeface="宋体" panose="02010600030101010101" pitchFamily="2" charset="-122"/>
              </a:rPr>
              <a:t>l</a:t>
            </a:r>
            <a:r>
              <a:rPr lang="zh-CN" altLang="zh-CN" b="1">
                <a:solidFill>
                  <a:srgbClr val="CCFFFF"/>
                </a:solidFill>
                <a:latin typeface="Arial" panose="020B0604020202020204" pitchFamily="34" charset="0"/>
                <a:ea typeface="宋体" panose="02010600030101010101" pitchFamily="2" charset="-122"/>
              </a:rPr>
              <a:t>oop</a:t>
            </a:r>
            <a:r>
              <a:rPr lang="en-US" altLang="zh-CN" b="1">
                <a:solidFill>
                  <a:srgbClr val="CCFFFF"/>
                </a:solidFill>
                <a:latin typeface="Arial" panose="020B0604020202020204" pitchFamily="34" charset="0"/>
                <a:ea typeface="宋体" panose="02010600030101010101" pitchFamily="2" charset="-122"/>
              </a:rPr>
              <a:t>: </a:t>
            </a:r>
            <a:r>
              <a:rPr lang="zh-CN" altLang="zh-CN" b="1">
                <a:solidFill>
                  <a:srgbClr val="CCFFFF"/>
                </a:solidFill>
                <a:latin typeface="Arial" panose="020B0604020202020204" pitchFamily="34" charset="0"/>
                <a:ea typeface="宋体" panose="02010600030101010101" pitchFamily="2" charset="-122"/>
              </a:rPr>
              <a:t>load</a:t>
            </a:r>
            <a:r>
              <a:rPr lang="zh-CN" altLang="en-US" b="1">
                <a:solidFill>
                  <a:srgbClr val="CCFFFF"/>
                </a:solidFill>
                <a:latin typeface="Arial" panose="020B0604020202020204" pitchFamily="34" charset="0"/>
                <a:ea typeface="宋体" panose="02010600030101010101" pitchFamily="2" charset="-122"/>
              </a:rPr>
              <a:t>    r3，0(r4)  ；从存储器取数据放到</a:t>
            </a:r>
            <a:r>
              <a:rPr lang="en-US" altLang="zh-CN" b="1">
                <a:solidFill>
                  <a:srgbClr val="CCFFFF"/>
                </a:solidFill>
                <a:latin typeface="Arial" panose="020B0604020202020204" pitchFamily="34" charset="0"/>
                <a:ea typeface="宋体" panose="02010600030101010101" pitchFamily="2" charset="-122"/>
              </a:rPr>
              <a:t>r</a:t>
            </a:r>
            <a:r>
              <a:rPr lang="zh-CN" altLang="en-US" b="1">
                <a:solidFill>
                  <a:srgbClr val="CCFFFF"/>
                </a:solidFill>
                <a:latin typeface="Arial" panose="020B0604020202020204" pitchFamily="34" charset="0"/>
                <a:ea typeface="宋体" panose="02010600030101010101" pitchFamily="2" charset="-122"/>
              </a:rPr>
              <a:t>3中，</a:t>
            </a:r>
          </a:p>
          <a:p>
            <a:pPr fontAlgn="base">
              <a:lnSpc>
                <a:spcPct val="120000"/>
              </a:lnSpc>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          </a:t>
            </a:r>
            <a:r>
              <a:rPr lang="zh-CN" altLang="en-US" b="1">
                <a:solidFill>
                  <a:srgbClr val="FFFFCC"/>
                </a:solidFill>
                <a:latin typeface="Arial" panose="020B0604020202020204" pitchFamily="34" charset="0"/>
                <a:ea typeface="宋体" panose="02010600030101010101" pitchFamily="2" charset="-122"/>
              </a:rPr>
              <a:t>subicc  r2，r2，1</a:t>
            </a:r>
            <a:r>
              <a:rPr lang="zh-CN" altLang="en-US" b="1">
                <a:solidFill>
                  <a:srgbClr val="CCFFFF"/>
                </a:solidFill>
                <a:latin typeface="Arial" panose="020B0604020202020204" pitchFamily="34" charset="0"/>
                <a:ea typeface="宋体" panose="02010600030101010101" pitchFamily="2" charset="-122"/>
              </a:rPr>
              <a:t>  ；计数器减1，并</a:t>
            </a:r>
            <a:r>
              <a:rPr lang="zh-CN" altLang="en-US" b="1">
                <a:solidFill>
                  <a:srgbClr val="FFFF00"/>
                </a:solidFill>
                <a:latin typeface="Arial" panose="020B0604020202020204" pitchFamily="34" charset="0"/>
                <a:ea typeface="宋体" panose="02010600030101010101" pitchFamily="2" charset="-122"/>
              </a:rPr>
              <a:t>改变Z标志</a:t>
            </a:r>
            <a:r>
              <a:rPr lang="zh-CN" altLang="en-US" b="1">
                <a:solidFill>
                  <a:srgbClr val="CCFFFF"/>
                </a:solidFill>
                <a:latin typeface="Arial" panose="020B0604020202020204" pitchFamily="34" charset="0"/>
                <a:ea typeface="宋体" panose="02010600030101010101" pitchFamily="2" charset="-122"/>
              </a:rPr>
              <a:t>，</a:t>
            </a:r>
          </a:p>
          <a:p>
            <a:pPr fontAlgn="base">
              <a:lnSpc>
                <a:spcPct val="120000"/>
              </a:lnSpc>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          </a:t>
            </a:r>
            <a:r>
              <a:rPr lang="zh-CN" altLang="en-US" b="1">
                <a:solidFill>
                  <a:srgbClr val="FF00FF"/>
                </a:solidFill>
                <a:latin typeface="Arial" panose="020B0604020202020204" pitchFamily="34" charset="0"/>
                <a:ea typeface="宋体" panose="02010600030101010101" pitchFamily="2" charset="-122"/>
              </a:rPr>
              <a:t>add</a:t>
            </a:r>
            <a:r>
              <a:rPr lang="en-US" altLang="zh-CN" b="1">
                <a:solidFill>
                  <a:srgbClr val="FF00FF"/>
                </a:solidFill>
                <a:latin typeface="Arial" panose="020B0604020202020204" pitchFamily="34" charset="0"/>
                <a:ea typeface="宋体" panose="02010600030101010101" pitchFamily="2" charset="-122"/>
              </a:rPr>
              <a:t>i</a:t>
            </a:r>
            <a:r>
              <a:rPr lang="zh-CN" altLang="en-US" b="1">
                <a:solidFill>
                  <a:srgbClr val="FF00FF"/>
                </a:solidFill>
                <a:latin typeface="Arial" panose="020B0604020202020204" pitchFamily="34" charset="0"/>
                <a:ea typeface="宋体" panose="02010600030101010101" pitchFamily="2" charset="-122"/>
              </a:rPr>
              <a:t>    r4，r4，4</a:t>
            </a:r>
            <a:r>
              <a:rPr lang="zh-CN" altLang="en-US" b="1">
                <a:solidFill>
                  <a:srgbClr val="CCFFFF"/>
                </a:solidFill>
                <a:latin typeface="Arial" panose="020B0604020202020204" pitchFamily="34" charset="0"/>
                <a:ea typeface="宋体" panose="02010600030101010101" pitchFamily="2" charset="-122"/>
              </a:rPr>
              <a:t>  ；存储器地址加4，指向下一个存储器字，不影响Z，</a:t>
            </a:r>
          </a:p>
          <a:p>
            <a:pPr fontAlgn="base">
              <a:lnSpc>
                <a:spcPct val="120000"/>
              </a:lnSpc>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          </a:t>
            </a:r>
            <a:r>
              <a:rPr lang="zh-CN" altLang="en-US" b="1">
                <a:solidFill>
                  <a:srgbClr val="FFCC00"/>
                </a:solidFill>
                <a:latin typeface="Arial" panose="020B0604020202020204" pitchFamily="34" charset="0"/>
                <a:ea typeface="宋体" panose="02010600030101010101" pitchFamily="2" charset="-122"/>
              </a:rPr>
              <a:t>bne</a:t>
            </a:r>
            <a:r>
              <a:rPr lang="zh-CN" altLang="en-US" b="1">
                <a:solidFill>
                  <a:srgbClr val="CCFFFF"/>
                </a:solidFill>
                <a:latin typeface="Arial" panose="020B0604020202020204" pitchFamily="34" charset="0"/>
                <a:ea typeface="宋体" panose="02010600030101010101" pitchFamily="2" charset="-122"/>
              </a:rPr>
              <a:t>     loop    ；若计数器不为0，转移到</a:t>
            </a:r>
            <a:r>
              <a:rPr lang="en-US" altLang="zh-CN" b="1">
                <a:solidFill>
                  <a:srgbClr val="CCFFFF"/>
                </a:solidFill>
                <a:latin typeface="Arial" panose="020B0604020202020204" pitchFamily="34" charset="0"/>
                <a:ea typeface="宋体" panose="02010600030101010101" pitchFamily="2" charset="-122"/>
              </a:rPr>
              <a:t>l</a:t>
            </a:r>
            <a:r>
              <a:rPr lang="zh-CN" altLang="en-US" b="1">
                <a:solidFill>
                  <a:srgbClr val="CCFFFF"/>
                </a:solidFill>
                <a:latin typeface="Arial" panose="020B0604020202020204" pitchFamily="34" charset="0"/>
                <a:ea typeface="宋体" panose="02010600030101010101" pitchFamily="2" charset="-122"/>
              </a:rPr>
              <a:t>oop，</a:t>
            </a:r>
            <a:r>
              <a:rPr lang="zh-CN" altLang="en-US" b="1">
                <a:solidFill>
                  <a:srgbClr val="66FF33"/>
                </a:solidFill>
                <a:latin typeface="Arial" panose="020B0604020202020204" pitchFamily="34" charset="0"/>
                <a:ea typeface="宋体" panose="02010600030101010101" pitchFamily="2" charset="-122"/>
              </a:rPr>
              <a:t>延迟转移</a:t>
            </a:r>
            <a:r>
              <a:rPr lang="zh-CN" altLang="en-US" b="1">
                <a:solidFill>
                  <a:srgbClr val="CCFFFF"/>
                </a:solidFill>
                <a:latin typeface="Arial" panose="020B0604020202020204" pitchFamily="34" charset="0"/>
                <a:ea typeface="宋体" panose="02010600030101010101" pitchFamily="2" charset="-122"/>
              </a:rPr>
              <a:t>，</a:t>
            </a:r>
          </a:p>
          <a:p>
            <a:pPr fontAlgn="base">
              <a:lnSpc>
                <a:spcPct val="120000"/>
              </a:lnSpc>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          </a:t>
            </a:r>
            <a:r>
              <a:rPr lang="zh-CN" altLang="en-US" b="1">
                <a:solidFill>
                  <a:srgbClr val="66FF33"/>
                </a:solidFill>
                <a:latin typeface="Arial" panose="020B0604020202020204" pitchFamily="34" charset="0"/>
                <a:ea typeface="宋体" panose="02010600030101010101" pitchFamily="2" charset="-122"/>
              </a:rPr>
              <a:t>add    </a:t>
            </a:r>
            <a:r>
              <a:rPr lang="en-US" altLang="zh-CN" b="1">
                <a:solidFill>
                  <a:srgbClr val="66FF33"/>
                </a:solidFill>
                <a:latin typeface="Arial" panose="020B0604020202020204" pitchFamily="34" charset="0"/>
                <a:ea typeface="宋体" panose="02010600030101010101" pitchFamily="2" charset="-122"/>
              </a:rPr>
              <a:t>r</a:t>
            </a:r>
            <a:r>
              <a:rPr lang="zh-CN" altLang="en-US" b="1">
                <a:solidFill>
                  <a:srgbClr val="66FF33"/>
                </a:solidFill>
                <a:latin typeface="Arial" panose="020B0604020202020204" pitchFamily="34" charset="0"/>
                <a:ea typeface="宋体" panose="02010600030101010101" pitchFamily="2" charset="-122"/>
              </a:rPr>
              <a:t>1，</a:t>
            </a:r>
            <a:r>
              <a:rPr lang="en-US" altLang="zh-CN" b="1">
                <a:solidFill>
                  <a:srgbClr val="66FF33"/>
                </a:solidFill>
                <a:latin typeface="Arial" panose="020B0604020202020204" pitchFamily="34" charset="0"/>
                <a:ea typeface="宋体" panose="02010600030101010101" pitchFamily="2" charset="-122"/>
              </a:rPr>
              <a:t>r</a:t>
            </a:r>
            <a:r>
              <a:rPr lang="zh-CN" altLang="en-US" b="1">
                <a:solidFill>
                  <a:srgbClr val="66FF33"/>
                </a:solidFill>
                <a:latin typeface="Arial" panose="020B0604020202020204" pitchFamily="34" charset="0"/>
                <a:ea typeface="宋体" panose="02010600030101010101" pitchFamily="2" charset="-122"/>
              </a:rPr>
              <a:t>1，</a:t>
            </a:r>
            <a:r>
              <a:rPr lang="en-US" altLang="zh-CN" b="1">
                <a:solidFill>
                  <a:srgbClr val="66FF33"/>
                </a:solidFill>
                <a:latin typeface="Arial" panose="020B0604020202020204" pitchFamily="34" charset="0"/>
                <a:ea typeface="宋体" panose="02010600030101010101" pitchFamily="2" charset="-122"/>
              </a:rPr>
              <a:t>r</a:t>
            </a:r>
            <a:r>
              <a:rPr lang="zh-CN" altLang="en-US" b="1">
                <a:solidFill>
                  <a:srgbClr val="66FF33"/>
                </a:solidFill>
                <a:latin typeface="Arial" panose="020B0604020202020204" pitchFamily="34" charset="0"/>
                <a:ea typeface="宋体" panose="02010600030101010101" pitchFamily="2" charset="-122"/>
              </a:rPr>
              <a:t>3</a:t>
            </a:r>
            <a:r>
              <a:rPr lang="zh-CN" altLang="en-US" b="1">
                <a:solidFill>
                  <a:srgbClr val="CCFFFF"/>
                </a:solidFill>
                <a:latin typeface="Arial" panose="020B0604020202020204" pitchFamily="34" charset="0"/>
                <a:ea typeface="宋体" panose="02010600030101010101" pitchFamily="2" charset="-122"/>
              </a:rPr>
              <a:t>  ；</a:t>
            </a:r>
            <a:r>
              <a:rPr lang="zh-CN" altLang="en-US" b="1">
                <a:solidFill>
                  <a:srgbClr val="66FF33"/>
                </a:solidFill>
                <a:latin typeface="Arial" panose="020B0604020202020204" pitchFamily="34" charset="0"/>
                <a:ea typeface="宋体" panose="02010600030101010101" pitchFamily="2" charset="-122"/>
              </a:rPr>
              <a:t>延迟指令，总是被执行 </a:t>
            </a:r>
          </a:p>
          <a:p>
            <a:pPr fontAlgn="base">
              <a:lnSpc>
                <a:spcPct val="120000"/>
              </a:lnSpc>
              <a:spcBef>
                <a:spcPct val="0"/>
              </a:spcBef>
              <a:spcAft>
                <a:spcPct val="0"/>
              </a:spcAft>
            </a:pPr>
            <a:r>
              <a:rPr lang="zh-CN" altLang="en-US" sz="2000" b="1">
                <a:solidFill>
                  <a:srgbClr val="CCFFFF"/>
                </a:solidFill>
                <a:latin typeface="Arial" panose="020B0604020202020204" pitchFamily="34" charset="0"/>
                <a:ea typeface="宋体" panose="02010600030101010101" pitchFamily="2" charset="-122"/>
              </a:rPr>
              <a:t>         </a:t>
            </a:r>
            <a:r>
              <a:rPr lang="zh-CN" altLang="en-US" b="1">
                <a:solidFill>
                  <a:srgbClr val="CCFFFF"/>
                </a:solidFill>
                <a:latin typeface="Arial" panose="020B0604020202020204" pitchFamily="34" charset="0"/>
                <a:ea typeface="宋体" panose="02010600030101010101" pitchFamily="2" charset="-122"/>
              </a:rPr>
              <a:t>store  r1，0（r4）</a:t>
            </a:r>
            <a:r>
              <a:rPr lang="en-US" altLang="zh-CN" b="1">
                <a:solidFill>
                  <a:srgbClr val="CCFFFF"/>
                </a:solidFill>
                <a:latin typeface="Arial" panose="020B0604020202020204" pitchFamily="34" charset="0"/>
                <a:ea typeface="宋体" panose="02010600030101010101" pitchFamily="2" charset="-122"/>
              </a:rPr>
              <a:t> ；否则，把累加和送到存储器中</a:t>
            </a:r>
            <a:r>
              <a:rPr lang="zh-CN" altLang="en-US" b="1">
                <a:solidFill>
                  <a:srgbClr val="CCFFFF"/>
                </a:solidFill>
                <a:latin typeface="Arial" panose="020B0604020202020204" pitchFamily="34" charset="0"/>
                <a:ea typeface="宋体" panose="02010600030101010101" pitchFamily="2" charset="-122"/>
              </a:rPr>
              <a:t>。</a:t>
            </a:r>
          </a:p>
        </p:txBody>
      </p:sp>
      <p:sp>
        <p:nvSpPr>
          <p:cNvPr id="141316" name="灯片编号占位符 4">
            <a:extLst>
              <a:ext uri="{FF2B5EF4-FFF2-40B4-BE49-F238E27FC236}">
                <a16:creationId xmlns:a16="http://schemas.microsoft.com/office/drawing/2014/main" id="{38CF53D3-265A-4A06-8BA5-FD8353431F17}"/>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C61A2D41-00BC-474F-8DDA-74831DA65886}" type="slidenum">
              <a:rPr lang="en-US" altLang="zh-CN">
                <a:solidFill>
                  <a:srgbClr val="FFFFFF"/>
                </a:solidFill>
                <a:ea typeface="宋体" panose="02010600030101010101" pitchFamily="2" charset="-122"/>
              </a:rPr>
              <a:pPr fontAlgn="base">
                <a:spcBef>
                  <a:spcPct val="0"/>
                </a:spcBef>
                <a:spcAft>
                  <a:spcPct val="0"/>
                </a:spcAft>
              </a:pPr>
              <a:t>467</a:t>
            </a:fld>
            <a:endParaRPr lang="en-US" altLang="zh-CN">
              <a:solidFill>
                <a:srgbClr val="FFFFFF"/>
              </a:solidFill>
              <a:ea typeface="宋体" panose="02010600030101010101" pitchFamily="2" charset="-122"/>
            </a:endParaRPr>
          </a:p>
        </p:txBody>
      </p:sp>
      <p:pic>
        <p:nvPicPr>
          <p:cNvPr id="141317" name="图片 1">
            <a:extLst>
              <a:ext uri="{FF2B5EF4-FFF2-40B4-BE49-F238E27FC236}">
                <a16:creationId xmlns:a16="http://schemas.microsoft.com/office/drawing/2014/main" id="{EF1A8FD5-B761-4DD4-A7D8-9FD13128C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486026"/>
            <a:ext cx="4268788"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下箭头 2">
            <a:extLst>
              <a:ext uri="{FF2B5EF4-FFF2-40B4-BE49-F238E27FC236}">
                <a16:creationId xmlns:a16="http://schemas.microsoft.com/office/drawing/2014/main" id="{FB130352-98AC-4910-9CFE-C4F023796412}"/>
              </a:ext>
            </a:extLst>
          </p:cNvPr>
          <p:cNvSpPr/>
          <p:nvPr/>
        </p:nvSpPr>
        <p:spPr>
          <a:xfrm>
            <a:off x="3351213" y="3733800"/>
            <a:ext cx="228600" cy="152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en-US" noProof="1">
              <a:solidFill>
                <a:srgbClr val="FFFFFF"/>
              </a:solidFill>
              <a:latin typeface="Garamond"/>
              <a:ea typeface="宋体"/>
            </a:endParaRPr>
          </a:p>
        </p:txBody>
      </p:sp>
      <p:sp>
        <p:nvSpPr>
          <p:cNvPr id="141319" name="文本框 3">
            <a:extLst>
              <a:ext uri="{FF2B5EF4-FFF2-40B4-BE49-F238E27FC236}">
                <a16:creationId xmlns:a16="http://schemas.microsoft.com/office/drawing/2014/main" id="{6F4FE9AF-E2A6-4A86-99F8-DD9D95413F39}"/>
              </a:ext>
            </a:extLst>
          </p:cNvPr>
          <p:cNvSpPr txBox="1">
            <a:spLocks noChangeArrowheads="1"/>
          </p:cNvSpPr>
          <p:nvPr/>
        </p:nvSpPr>
        <p:spPr bwMode="auto">
          <a:xfrm>
            <a:off x="1600201" y="6084889"/>
            <a:ext cx="8856663" cy="65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1600" b="1">
                <a:solidFill>
                  <a:srgbClr val="FFFF00"/>
                </a:solidFill>
                <a:latin typeface="Arial" panose="020B0604020202020204" pitchFamily="34" charset="0"/>
                <a:ea typeface="宋体" panose="02010600030101010101" pitchFamily="2" charset="-122"/>
              </a:rPr>
              <a:t>注意：如果</a:t>
            </a:r>
            <a:r>
              <a:rPr lang="en-US" altLang="zh-CN" sz="1600" b="1">
                <a:solidFill>
                  <a:srgbClr val="FFFF00"/>
                </a:solidFill>
                <a:latin typeface="Arial" panose="020B0604020202020204" pitchFamily="34" charset="0"/>
                <a:ea typeface="宋体" panose="02010600030101010101" pitchFamily="2" charset="-122"/>
              </a:rPr>
              <a:t>bne</a:t>
            </a:r>
            <a:r>
              <a:rPr lang="zh-CN" altLang="en-US" sz="1600" b="1">
                <a:solidFill>
                  <a:srgbClr val="FFFF00"/>
                </a:solidFill>
                <a:latin typeface="Arial" panose="020B0604020202020204" pitchFamily="34" charset="0"/>
                <a:ea typeface="宋体" panose="02010600030101010101" pitchFamily="2" charset="-122"/>
              </a:rPr>
              <a:t>发生转移，则</a:t>
            </a:r>
            <a:r>
              <a:rPr lang="en-US" altLang="zh-CN" sz="1600" b="1">
                <a:solidFill>
                  <a:srgbClr val="FFFF00"/>
                </a:solidFill>
                <a:latin typeface="Arial" panose="020B0604020202020204" pitchFamily="34" charset="0"/>
                <a:ea typeface="宋体" panose="02010600030101010101" pitchFamily="2" charset="-122"/>
              </a:rPr>
              <a:t>bne</a:t>
            </a:r>
            <a:r>
              <a:rPr lang="zh-CN" altLang="en-US" sz="1600" b="1">
                <a:solidFill>
                  <a:srgbClr val="FFFF00"/>
                </a:solidFill>
                <a:latin typeface="Arial" panose="020B0604020202020204" pitchFamily="34" charset="0"/>
                <a:ea typeface="宋体" panose="02010600030101010101" pitchFamily="2" charset="-122"/>
              </a:rPr>
              <a:t>执行，再</a:t>
            </a:r>
            <a:r>
              <a:rPr lang="en-US" altLang="zh-CN" sz="1600" b="1">
                <a:solidFill>
                  <a:srgbClr val="FFFF00"/>
                </a:solidFill>
                <a:latin typeface="Arial" panose="020B0604020202020204" pitchFamily="34" charset="0"/>
                <a:ea typeface="宋体" panose="02010600030101010101" pitchFamily="2" charset="-122"/>
              </a:rPr>
              <a:t>add</a:t>
            </a:r>
            <a:r>
              <a:rPr lang="zh-CN" altLang="en-US" sz="1600" b="1">
                <a:solidFill>
                  <a:srgbClr val="FFFF00"/>
                </a:solidFill>
                <a:latin typeface="Arial" panose="020B0604020202020204" pitchFamily="34" charset="0"/>
                <a:ea typeface="宋体" panose="02010600030101010101" pitchFamily="2" charset="-122"/>
              </a:rPr>
              <a:t>执行后</a:t>
            </a:r>
            <a:r>
              <a:rPr lang="en-US" altLang="zh-CN" sz="1600" b="1">
                <a:solidFill>
                  <a:srgbClr val="FFFF00"/>
                </a:solidFill>
                <a:latin typeface="Arial" panose="020B0604020202020204" pitchFamily="34" charset="0"/>
                <a:ea typeface="宋体" panose="02010600030101010101" pitchFamily="2" charset="-122"/>
              </a:rPr>
              <a:t>load</a:t>
            </a:r>
            <a:r>
              <a:rPr lang="zh-CN" altLang="en-US" sz="1600" b="1">
                <a:solidFill>
                  <a:srgbClr val="FFFF00"/>
                </a:solidFill>
                <a:latin typeface="Arial" panose="020B0604020202020204" pitchFamily="34" charset="0"/>
                <a:ea typeface="宋体" panose="02010600030101010101" pitchFamily="2" charset="-122"/>
              </a:rPr>
              <a:t>执行；如果</a:t>
            </a:r>
            <a:r>
              <a:rPr lang="en-US" altLang="zh-CN" sz="1600" b="1">
                <a:solidFill>
                  <a:srgbClr val="FFFF00"/>
                </a:solidFill>
                <a:latin typeface="Arial" panose="020B0604020202020204" pitchFamily="34" charset="0"/>
                <a:ea typeface="宋体" panose="02010600030101010101" pitchFamily="2" charset="-122"/>
              </a:rPr>
              <a:t>bne</a:t>
            </a:r>
            <a:r>
              <a:rPr lang="zh-CN" altLang="en-US" sz="1600" b="1">
                <a:solidFill>
                  <a:srgbClr val="FFFF00"/>
                </a:solidFill>
                <a:latin typeface="Arial" panose="020B0604020202020204" pitchFamily="34" charset="0"/>
                <a:ea typeface="宋体" panose="02010600030101010101" pitchFamily="2" charset="-122"/>
              </a:rPr>
              <a:t>不转移，即顺序执行时，则</a:t>
            </a:r>
            <a:r>
              <a:rPr lang="en-US" altLang="zh-CN" sz="1600" b="1">
                <a:solidFill>
                  <a:srgbClr val="FFFF00"/>
                </a:solidFill>
                <a:latin typeface="Arial" panose="020B0604020202020204" pitchFamily="34" charset="0"/>
                <a:ea typeface="宋体" panose="02010600030101010101" pitchFamily="2" charset="-122"/>
              </a:rPr>
              <a:t>bne</a:t>
            </a:r>
            <a:r>
              <a:rPr lang="zh-CN" altLang="en-US" sz="1600" b="1">
                <a:solidFill>
                  <a:srgbClr val="FFFF00"/>
                </a:solidFill>
                <a:latin typeface="Arial" panose="020B0604020202020204" pitchFamily="34" charset="0"/>
                <a:ea typeface="宋体" panose="02010600030101010101" pitchFamily="2" charset="-122"/>
              </a:rPr>
              <a:t>执行，再</a:t>
            </a:r>
            <a:r>
              <a:rPr lang="en-US" altLang="zh-CN" sz="1600" b="1">
                <a:solidFill>
                  <a:srgbClr val="FFFF00"/>
                </a:solidFill>
                <a:latin typeface="Arial" panose="020B0604020202020204" pitchFamily="34" charset="0"/>
                <a:ea typeface="宋体" panose="02010600030101010101" pitchFamily="2" charset="-122"/>
              </a:rPr>
              <a:t>add</a:t>
            </a:r>
            <a:r>
              <a:rPr lang="zh-CN" altLang="en-US" sz="1600" b="1">
                <a:solidFill>
                  <a:srgbClr val="FFFF00"/>
                </a:solidFill>
                <a:latin typeface="Arial" panose="020B0604020202020204" pitchFamily="34" charset="0"/>
                <a:ea typeface="宋体" panose="02010600030101010101" pitchFamily="2" charset="-122"/>
              </a:rPr>
              <a:t>执行后执行</a:t>
            </a:r>
            <a:r>
              <a:rPr lang="en-US" altLang="zh-CN" sz="1600" b="1">
                <a:solidFill>
                  <a:srgbClr val="FFFF00"/>
                </a:solidFill>
                <a:latin typeface="Arial" panose="020B0604020202020204" pitchFamily="34" charset="0"/>
                <a:ea typeface="宋体" panose="02010600030101010101" pitchFamily="2" charset="-122"/>
              </a:rPr>
              <a:t>store</a:t>
            </a:r>
            <a:r>
              <a:rPr lang="zh-CN" altLang="en-US" sz="1600" b="1">
                <a:solidFill>
                  <a:srgbClr val="FFFF00"/>
                </a:solidFill>
                <a:latin typeface="Arial" panose="020B0604020202020204" pitchFamily="34" charset="0"/>
                <a:ea typeface="宋体" panose="02010600030101010101" pitchFamily="2" charset="-122"/>
              </a:rPr>
              <a:t>，则</a:t>
            </a:r>
            <a:r>
              <a:rPr lang="en-US" altLang="zh-CN" sz="1600" b="1">
                <a:solidFill>
                  <a:srgbClr val="FFFF00"/>
                </a:solidFill>
                <a:latin typeface="Arial" panose="020B0604020202020204" pitchFamily="34" charset="0"/>
                <a:ea typeface="宋体" panose="02010600030101010101" pitchFamily="2" charset="-122"/>
              </a:rPr>
              <a:t>add</a:t>
            </a:r>
            <a:r>
              <a:rPr lang="zh-CN" altLang="en-US" sz="1600" b="1">
                <a:solidFill>
                  <a:srgbClr val="FFFF00"/>
                </a:solidFill>
                <a:latin typeface="Arial" panose="020B0604020202020204" pitchFamily="34" charset="0"/>
                <a:ea typeface="宋体" panose="02010600030101010101" pitchFamily="2" charset="-122"/>
              </a:rPr>
              <a:t>与</a:t>
            </a:r>
            <a:r>
              <a:rPr lang="en-US" altLang="zh-CN" sz="1600" b="1">
                <a:solidFill>
                  <a:srgbClr val="FFFF00"/>
                </a:solidFill>
                <a:latin typeface="Arial" panose="020B0604020202020204" pitchFamily="34" charset="0"/>
                <a:ea typeface="宋体" panose="02010600030101010101" pitchFamily="2" charset="-122"/>
              </a:rPr>
              <a:t>store</a:t>
            </a:r>
            <a:r>
              <a:rPr lang="zh-CN" altLang="en-US" sz="1600" b="1">
                <a:solidFill>
                  <a:srgbClr val="FFFF00"/>
                </a:solidFill>
                <a:latin typeface="Arial" panose="020B0604020202020204" pitchFamily="34" charset="0"/>
                <a:ea typeface="宋体" panose="02010600030101010101" pitchFamily="2" charset="-122"/>
              </a:rPr>
              <a:t>的数据冒险就可以通过内部前推解决</a:t>
            </a: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61" name="Text Box 4">
            <a:extLst>
              <a:ext uri="{FF2B5EF4-FFF2-40B4-BE49-F238E27FC236}">
                <a16:creationId xmlns:a16="http://schemas.microsoft.com/office/drawing/2014/main" id="{031B2828-EEDB-40DA-8D94-41AF6BE10BC1}"/>
              </a:ext>
            </a:extLst>
          </p:cNvPr>
          <p:cNvSpPr txBox="1">
            <a:spLocks noChangeArrowheads="1"/>
          </p:cNvSpPr>
          <p:nvPr/>
        </p:nvSpPr>
        <p:spPr bwMode="auto">
          <a:xfrm>
            <a:off x="1582738" y="1474788"/>
            <a:ext cx="91440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2400" b="1">
                <a:solidFill>
                  <a:srgbClr val="FF0000"/>
                </a:solidFill>
                <a:latin typeface="Arial" panose="020B0604020202020204" pitchFamily="34" charset="0"/>
                <a:ea typeface="宋体" panose="02010600030101010101" pitchFamily="2" charset="-122"/>
              </a:rPr>
              <a:t>问题：调整成以下指令顺序，是否是最优的？</a:t>
            </a:r>
            <a:endParaRPr lang="en-US" altLang="zh-CN" b="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en-US" altLang="zh-CN" b="1">
                <a:solidFill>
                  <a:srgbClr val="CCFFFF"/>
                </a:solidFill>
                <a:latin typeface="Arial" panose="020B0604020202020204" pitchFamily="34" charset="0"/>
                <a:ea typeface="宋体" panose="02010600030101010101" pitchFamily="2" charset="-122"/>
              </a:rPr>
              <a:t>l</a:t>
            </a:r>
            <a:r>
              <a:rPr lang="zh-CN" altLang="zh-CN" b="1">
                <a:solidFill>
                  <a:srgbClr val="CCFFFF"/>
                </a:solidFill>
                <a:latin typeface="Arial" panose="020B0604020202020204" pitchFamily="34" charset="0"/>
                <a:ea typeface="宋体" panose="02010600030101010101" pitchFamily="2" charset="-122"/>
              </a:rPr>
              <a:t>oop</a:t>
            </a:r>
            <a:r>
              <a:rPr lang="en-US" altLang="zh-CN" b="1">
                <a:solidFill>
                  <a:srgbClr val="CCFFFF"/>
                </a:solidFill>
                <a:latin typeface="Arial" panose="020B0604020202020204" pitchFamily="34" charset="0"/>
                <a:ea typeface="宋体" panose="02010600030101010101" pitchFamily="2" charset="-122"/>
              </a:rPr>
              <a:t>: </a:t>
            </a:r>
            <a:r>
              <a:rPr lang="zh-CN" altLang="zh-CN" b="1">
                <a:solidFill>
                  <a:srgbClr val="CCFFFF"/>
                </a:solidFill>
                <a:latin typeface="Arial" panose="020B0604020202020204" pitchFamily="34" charset="0"/>
                <a:ea typeface="宋体" panose="02010600030101010101" pitchFamily="2" charset="-122"/>
              </a:rPr>
              <a:t>load</a:t>
            </a:r>
            <a:r>
              <a:rPr lang="zh-CN" altLang="en-US" b="1">
                <a:solidFill>
                  <a:srgbClr val="CCFFFF"/>
                </a:solidFill>
                <a:latin typeface="Arial" panose="020B0604020202020204" pitchFamily="34" charset="0"/>
                <a:ea typeface="宋体" panose="02010600030101010101" pitchFamily="2" charset="-122"/>
              </a:rPr>
              <a:t>    r3，0(r4)  ；从存储器取数据放到</a:t>
            </a:r>
            <a:r>
              <a:rPr lang="en-US" altLang="zh-CN" b="1">
                <a:solidFill>
                  <a:srgbClr val="CCFFFF"/>
                </a:solidFill>
                <a:latin typeface="Arial" panose="020B0604020202020204" pitchFamily="34" charset="0"/>
                <a:ea typeface="宋体" panose="02010600030101010101" pitchFamily="2" charset="-122"/>
              </a:rPr>
              <a:t>r</a:t>
            </a:r>
            <a:r>
              <a:rPr lang="zh-CN" altLang="en-US" b="1">
                <a:solidFill>
                  <a:srgbClr val="CCFFFF"/>
                </a:solidFill>
                <a:latin typeface="Arial" panose="020B0604020202020204" pitchFamily="34" charset="0"/>
                <a:ea typeface="宋体" panose="02010600030101010101" pitchFamily="2" charset="-122"/>
              </a:rPr>
              <a:t>3中，</a:t>
            </a:r>
          </a:p>
          <a:p>
            <a:pPr fontAlgn="base">
              <a:lnSpc>
                <a:spcPct val="120000"/>
              </a:lnSpc>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          </a:t>
            </a:r>
            <a:r>
              <a:rPr lang="zh-CN" altLang="en-US" b="1">
                <a:solidFill>
                  <a:srgbClr val="FFFFCC"/>
                </a:solidFill>
                <a:latin typeface="Arial" panose="020B0604020202020204" pitchFamily="34" charset="0"/>
                <a:ea typeface="宋体" panose="02010600030101010101" pitchFamily="2" charset="-122"/>
              </a:rPr>
              <a:t>subicc  r2，r2，1</a:t>
            </a:r>
            <a:r>
              <a:rPr lang="zh-CN" altLang="en-US" b="1">
                <a:solidFill>
                  <a:srgbClr val="CCFFFF"/>
                </a:solidFill>
                <a:latin typeface="Arial" panose="020B0604020202020204" pitchFamily="34" charset="0"/>
                <a:ea typeface="宋体" panose="02010600030101010101" pitchFamily="2" charset="-122"/>
              </a:rPr>
              <a:t>  ；计数器减1，并</a:t>
            </a:r>
            <a:r>
              <a:rPr lang="zh-CN" altLang="en-US" b="1">
                <a:solidFill>
                  <a:srgbClr val="FFFF00"/>
                </a:solidFill>
                <a:latin typeface="Arial" panose="020B0604020202020204" pitchFamily="34" charset="0"/>
                <a:ea typeface="宋体" panose="02010600030101010101" pitchFamily="2" charset="-122"/>
              </a:rPr>
              <a:t>改变Z标志</a:t>
            </a:r>
            <a:r>
              <a:rPr lang="zh-CN" altLang="en-US" b="1">
                <a:solidFill>
                  <a:srgbClr val="CCFFFF"/>
                </a:solidFill>
                <a:latin typeface="Arial" panose="020B0604020202020204" pitchFamily="34" charset="0"/>
                <a:ea typeface="宋体" panose="02010600030101010101" pitchFamily="2" charset="-122"/>
              </a:rPr>
              <a:t>，</a:t>
            </a:r>
          </a:p>
          <a:p>
            <a:pPr fontAlgn="base">
              <a:lnSpc>
                <a:spcPct val="120000"/>
              </a:lnSpc>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         </a:t>
            </a:r>
            <a:r>
              <a:rPr lang="zh-CN" altLang="en-US" b="1">
                <a:solidFill>
                  <a:srgbClr val="66FF33"/>
                </a:solidFill>
                <a:latin typeface="Arial" panose="020B0604020202020204" pitchFamily="34" charset="0"/>
                <a:ea typeface="宋体" panose="02010600030101010101" pitchFamily="2" charset="-122"/>
              </a:rPr>
              <a:t> </a:t>
            </a:r>
            <a:r>
              <a:rPr lang="zh-CN" altLang="en-US" b="1">
                <a:solidFill>
                  <a:srgbClr val="66FF33"/>
                </a:solidFill>
                <a:latin typeface="Arial" panose="020B0604020202020204" pitchFamily="34" charset="0"/>
                <a:ea typeface="宋体" panose="02010600030101010101" pitchFamily="2" charset="-122"/>
                <a:sym typeface="宋体" panose="02010600030101010101" pitchFamily="2" charset="-122"/>
              </a:rPr>
              <a:t>add    </a:t>
            </a:r>
            <a:r>
              <a:rPr lang="en-US" altLang="zh-CN" b="1">
                <a:solidFill>
                  <a:srgbClr val="66FF33"/>
                </a:solidFill>
                <a:latin typeface="Arial" panose="020B0604020202020204" pitchFamily="34" charset="0"/>
                <a:ea typeface="宋体" panose="02010600030101010101" pitchFamily="2" charset="-122"/>
                <a:sym typeface="宋体" panose="02010600030101010101" pitchFamily="2" charset="-122"/>
              </a:rPr>
              <a:t>r</a:t>
            </a:r>
            <a:r>
              <a:rPr lang="zh-CN" altLang="en-US" b="1">
                <a:solidFill>
                  <a:srgbClr val="66FF33"/>
                </a:solidFill>
                <a:latin typeface="Arial" panose="020B0604020202020204" pitchFamily="34" charset="0"/>
                <a:ea typeface="宋体" panose="02010600030101010101" pitchFamily="2" charset="-122"/>
                <a:sym typeface="宋体" panose="02010600030101010101" pitchFamily="2" charset="-122"/>
              </a:rPr>
              <a:t>1，</a:t>
            </a:r>
            <a:r>
              <a:rPr lang="en-US" altLang="zh-CN" b="1">
                <a:solidFill>
                  <a:srgbClr val="66FF33"/>
                </a:solidFill>
                <a:latin typeface="Arial" panose="020B0604020202020204" pitchFamily="34" charset="0"/>
                <a:ea typeface="宋体" panose="02010600030101010101" pitchFamily="2" charset="-122"/>
                <a:sym typeface="宋体" panose="02010600030101010101" pitchFamily="2" charset="-122"/>
              </a:rPr>
              <a:t>r</a:t>
            </a:r>
            <a:r>
              <a:rPr lang="zh-CN" altLang="en-US" b="1">
                <a:solidFill>
                  <a:srgbClr val="66FF33"/>
                </a:solidFill>
                <a:latin typeface="Arial" panose="020B0604020202020204" pitchFamily="34" charset="0"/>
                <a:ea typeface="宋体" panose="02010600030101010101" pitchFamily="2" charset="-122"/>
                <a:sym typeface="宋体" panose="02010600030101010101" pitchFamily="2" charset="-122"/>
              </a:rPr>
              <a:t>1，</a:t>
            </a:r>
            <a:r>
              <a:rPr lang="en-US" altLang="zh-CN" b="1">
                <a:solidFill>
                  <a:srgbClr val="66FF33"/>
                </a:solidFill>
                <a:latin typeface="Arial" panose="020B0604020202020204" pitchFamily="34" charset="0"/>
                <a:ea typeface="宋体" panose="02010600030101010101" pitchFamily="2" charset="-122"/>
                <a:sym typeface="宋体" panose="02010600030101010101" pitchFamily="2" charset="-122"/>
              </a:rPr>
              <a:t>r</a:t>
            </a:r>
            <a:r>
              <a:rPr lang="zh-CN" altLang="en-US" b="1">
                <a:solidFill>
                  <a:srgbClr val="66FF33"/>
                </a:solidFill>
                <a:latin typeface="Arial" panose="020B0604020202020204" pitchFamily="34" charset="0"/>
                <a:ea typeface="宋体" panose="02010600030101010101" pitchFamily="2" charset="-122"/>
                <a:sym typeface="宋体" panose="02010600030101010101" pitchFamily="2" charset="-122"/>
              </a:rPr>
              <a:t>3</a:t>
            </a:r>
            <a:r>
              <a:rPr lang="zh-CN" altLang="en-US" b="1">
                <a:solidFill>
                  <a:srgbClr val="66FF33"/>
                </a:solidFill>
                <a:latin typeface="Arial" panose="020B0604020202020204" pitchFamily="34" charset="0"/>
                <a:ea typeface="宋体" panose="02010600030101010101" pitchFamily="2" charset="-122"/>
              </a:rPr>
              <a:t> ；</a:t>
            </a:r>
            <a:r>
              <a:rPr lang="zh-CN" altLang="en-US" b="1">
                <a:solidFill>
                  <a:srgbClr val="CCFFFF"/>
                </a:solidFill>
                <a:latin typeface="Arial" panose="020B0604020202020204" pitchFamily="34" charset="0"/>
                <a:ea typeface="宋体" panose="02010600030101010101" pitchFamily="2" charset="-122"/>
              </a:rPr>
              <a:t>，</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累加，累加和放在r1中   </a:t>
            </a:r>
            <a:endParaRPr lang="zh-CN" altLang="en-US" b="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          </a:t>
            </a:r>
            <a:r>
              <a:rPr lang="zh-CN" altLang="en-US" b="1">
                <a:solidFill>
                  <a:srgbClr val="FFCC00"/>
                </a:solidFill>
                <a:latin typeface="Arial" panose="020B0604020202020204" pitchFamily="34" charset="0"/>
                <a:ea typeface="宋体" panose="02010600030101010101" pitchFamily="2" charset="-122"/>
              </a:rPr>
              <a:t>bne</a:t>
            </a:r>
            <a:r>
              <a:rPr lang="zh-CN" altLang="en-US" b="1">
                <a:solidFill>
                  <a:srgbClr val="CCFFFF"/>
                </a:solidFill>
                <a:latin typeface="Arial" panose="020B0604020202020204" pitchFamily="34" charset="0"/>
                <a:ea typeface="宋体" panose="02010600030101010101" pitchFamily="2" charset="-122"/>
              </a:rPr>
              <a:t>     loop    ；若计数器不为0，转移到</a:t>
            </a:r>
            <a:r>
              <a:rPr lang="en-US" altLang="zh-CN" b="1">
                <a:solidFill>
                  <a:srgbClr val="CCFFFF"/>
                </a:solidFill>
                <a:latin typeface="Arial" panose="020B0604020202020204" pitchFamily="34" charset="0"/>
                <a:ea typeface="宋体" panose="02010600030101010101" pitchFamily="2" charset="-122"/>
              </a:rPr>
              <a:t>l</a:t>
            </a:r>
            <a:r>
              <a:rPr lang="zh-CN" altLang="en-US" b="1">
                <a:solidFill>
                  <a:srgbClr val="CCFFFF"/>
                </a:solidFill>
                <a:latin typeface="Arial" panose="020B0604020202020204" pitchFamily="34" charset="0"/>
                <a:ea typeface="宋体" panose="02010600030101010101" pitchFamily="2" charset="-122"/>
              </a:rPr>
              <a:t>oop，</a:t>
            </a:r>
            <a:r>
              <a:rPr lang="zh-CN" altLang="en-US" b="1">
                <a:solidFill>
                  <a:srgbClr val="66FF33"/>
                </a:solidFill>
                <a:latin typeface="Arial" panose="020B0604020202020204" pitchFamily="34" charset="0"/>
                <a:ea typeface="宋体" panose="02010600030101010101" pitchFamily="2" charset="-122"/>
              </a:rPr>
              <a:t>延迟转移</a:t>
            </a:r>
            <a:r>
              <a:rPr lang="zh-CN" altLang="en-US" b="1">
                <a:solidFill>
                  <a:srgbClr val="CCFFFF"/>
                </a:solidFill>
                <a:latin typeface="Arial" panose="020B0604020202020204" pitchFamily="34" charset="0"/>
                <a:ea typeface="宋体" panose="02010600030101010101" pitchFamily="2" charset="-122"/>
              </a:rPr>
              <a:t>，</a:t>
            </a:r>
          </a:p>
          <a:p>
            <a:pPr fontAlgn="base">
              <a:lnSpc>
                <a:spcPct val="120000"/>
              </a:lnSpc>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          </a:t>
            </a:r>
            <a:r>
              <a:rPr lang="zh-CN" altLang="en-US" b="1">
                <a:solidFill>
                  <a:srgbClr val="FF00FF"/>
                </a:solidFill>
                <a:latin typeface="Arial" panose="020B0604020202020204" pitchFamily="34" charset="0"/>
                <a:ea typeface="宋体" panose="02010600030101010101" pitchFamily="2" charset="-122"/>
                <a:sym typeface="宋体" panose="02010600030101010101" pitchFamily="2" charset="-122"/>
              </a:rPr>
              <a:t>add</a:t>
            </a:r>
            <a:r>
              <a:rPr lang="en-US" altLang="zh-CN" b="1">
                <a:solidFill>
                  <a:srgbClr val="FF00FF"/>
                </a:solidFill>
                <a:latin typeface="Arial" panose="020B0604020202020204" pitchFamily="34" charset="0"/>
                <a:ea typeface="宋体" panose="02010600030101010101" pitchFamily="2" charset="-122"/>
                <a:sym typeface="宋体" panose="02010600030101010101" pitchFamily="2" charset="-122"/>
              </a:rPr>
              <a:t>i</a:t>
            </a:r>
            <a:r>
              <a:rPr lang="zh-CN" altLang="en-US" b="1">
                <a:solidFill>
                  <a:srgbClr val="FF00FF"/>
                </a:solidFill>
                <a:latin typeface="Arial" panose="020B0604020202020204" pitchFamily="34" charset="0"/>
                <a:ea typeface="宋体" panose="02010600030101010101" pitchFamily="2" charset="-122"/>
                <a:sym typeface="宋体" panose="02010600030101010101" pitchFamily="2" charset="-122"/>
              </a:rPr>
              <a:t>    r4，r4，4</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 </a:t>
            </a:r>
            <a:r>
              <a:rPr lang="zh-CN" altLang="en-US" b="1">
                <a:solidFill>
                  <a:srgbClr val="CCFFFF"/>
                </a:solidFill>
                <a:latin typeface="Arial" panose="020B0604020202020204" pitchFamily="34" charset="0"/>
                <a:ea typeface="宋体" panose="02010600030101010101" pitchFamily="2" charset="-122"/>
              </a:rPr>
              <a:t>；</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不影响Z（</a:t>
            </a:r>
            <a:r>
              <a:rPr lang="zh-CN" altLang="en-US" b="1">
                <a:solidFill>
                  <a:srgbClr val="66FF33"/>
                </a:solidFill>
                <a:latin typeface="Arial" panose="020B0604020202020204" pitchFamily="34" charset="0"/>
                <a:ea typeface="宋体" panose="02010600030101010101" pitchFamily="2" charset="-122"/>
                <a:sym typeface="宋体" panose="02010600030101010101" pitchFamily="2" charset="-122"/>
              </a:rPr>
              <a:t>延迟指令，总是被执行</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a:t>
            </a:r>
            <a:endParaRPr lang="zh-CN" altLang="en-US" b="1">
              <a:solidFill>
                <a:srgbClr val="66FF33"/>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          store  r1，0（r4）</a:t>
            </a:r>
            <a:r>
              <a:rPr lang="en-US" altLang="zh-CN" b="1">
                <a:solidFill>
                  <a:srgbClr val="CCFFFF"/>
                </a:solidFill>
                <a:latin typeface="Arial" panose="020B0604020202020204" pitchFamily="34" charset="0"/>
                <a:ea typeface="宋体" panose="02010600030101010101" pitchFamily="2" charset="-122"/>
              </a:rPr>
              <a:t> ；否则，把累加和送到存储器中</a:t>
            </a:r>
            <a:r>
              <a:rPr lang="zh-CN" altLang="en-US" b="1">
                <a:solidFill>
                  <a:srgbClr val="CCFFFF"/>
                </a:solidFill>
                <a:latin typeface="Arial" panose="020B0604020202020204" pitchFamily="34" charset="0"/>
                <a:ea typeface="宋体" panose="02010600030101010101" pitchFamily="2" charset="-122"/>
              </a:rPr>
              <a:t>。</a:t>
            </a:r>
          </a:p>
        </p:txBody>
      </p:sp>
      <p:sp>
        <p:nvSpPr>
          <p:cNvPr id="143362" name="灯片编号占位符 4">
            <a:extLst>
              <a:ext uri="{FF2B5EF4-FFF2-40B4-BE49-F238E27FC236}">
                <a16:creationId xmlns:a16="http://schemas.microsoft.com/office/drawing/2014/main" id="{B4C0CB81-F150-47CB-8AAB-C91F71B493A8}"/>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99F3757A-9506-4C06-8D49-8CAA7713EC3E}" type="slidenum">
              <a:rPr lang="en-US" altLang="zh-CN">
                <a:solidFill>
                  <a:srgbClr val="FFFFFF"/>
                </a:solidFill>
                <a:ea typeface="宋体" panose="02010600030101010101" pitchFamily="2" charset="-122"/>
              </a:rPr>
              <a:pPr fontAlgn="base">
                <a:spcBef>
                  <a:spcPct val="0"/>
                </a:spcBef>
                <a:spcAft>
                  <a:spcPct val="0"/>
                </a:spcAft>
              </a:pPr>
              <a:t>468</a:t>
            </a:fld>
            <a:endParaRPr lang="en-US" altLang="zh-CN">
              <a:solidFill>
                <a:srgbClr val="FFFFFF"/>
              </a:solidFill>
              <a:ea typeface="宋体" panose="02010600030101010101" pitchFamily="2" charset="-122"/>
            </a:endParaRPr>
          </a:p>
        </p:txBody>
      </p:sp>
      <p:pic>
        <p:nvPicPr>
          <p:cNvPr id="143363" name="图片 1">
            <a:extLst>
              <a:ext uri="{FF2B5EF4-FFF2-40B4-BE49-F238E27FC236}">
                <a16:creationId xmlns:a16="http://schemas.microsoft.com/office/drawing/2014/main" id="{3D44EE77-315A-4B76-869B-002D6246C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763" y="9526"/>
            <a:ext cx="430530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下箭头 2">
            <a:extLst>
              <a:ext uri="{FF2B5EF4-FFF2-40B4-BE49-F238E27FC236}">
                <a16:creationId xmlns:a16="http://schemas.microsoft.com/office/drawing/2014/main" id="{438E9C75-9504-4222-8323-5CB6273D5B25}"/>
              </a:ext>
            </a:extLst>
          </p:cNvPr>
          <p:cNvSpPr/>
          <p:nvPr/>
        </p:nvSpPr>
        <p:spPr>
          <a:xfrm>
            <a:off x="5703888" y="2208213"/>
            <a:ext cx="228600" cy="152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en-US" noProof="1">
              <a:solidFill>
                <a:srgbClr val="FFFFFF"/>
              </a:solidFill>
              <a:latin typeface="Garamond"/>
              <a:ea typeface="宋体"/>
            </a:endParaRPr>
          </a:p>
        </p:txBody>
      </p:sp>
      <p:pic>
        <p:nvPicPr>
          <p:cNvPr id="143365" name="图片 4">
            <a:extLst>
              <a:ext uri="{FF2B5EF4-FFF2-40B4-BE49-F238E27FC236}">
                <a16:creationId xmlns:a16="http://schemas.microsoft.com/office/drawing/2014/main" id="{443762CD-E554-480E-A424-AEA9A14B22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9526"/>
            <a:ext cx="4537075"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箭头 5">
            <a:extLst>
              <a:ext uri="{FF2B5EF4-FFF2-40B4-BE49-F238E27FC236}">
                <a16:creationId xmlns:a16="http://schemas.microsoft.com/office/drawing/2014/main" id="{96241428-777F-4E33-B8E2-00164327CB82}"/>
              </a:ext>
            </a:extLst>
          </p:cNvPr>
          <p:cNvSpPr/>
          <p:nvPr/>
        </p:nvSpPr>
        <p:spPr>
          <a:xfrm>
            <a:off x="5867400" y="685801"/>
            <a:ext cx="228600" cy="180975"/>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en-US" noProof="1">
              <a:solidFill>
                <a:srgbClr val="FFFFFF"/>
              </a:solidFill>
              <a:latin typeface="Garamond"/>
              <a:ea typeface="宋体"/>
            </a:endParaRPr>
          </a:p>
        </p:txBody>
      </p:sp>
      <p:sp>
        <p:nvSpPr>
          <p:cNvPr id="143367" name="文本框 6">
            <a:extLst>
              <a:ext uri="{FF2B5EF4-FFF2-40B4-BE49-F238E27FC236}">
                <a16:creationId xmlns:a16="http://schemas.microsoft.com/office/drawing/2014/main" id="{8F9475A9-9F2E-4988-A617-50BA57B57E72}"/>
              </a:ext>
            </a:extLst>
          </p:cNvPr>
          <p:cNvSpPr txBox="1">
            <a:spLocks noChangeArrowheads="1"/>
          </p:cNvSpPr>
          <p:nvPr/>
        </p:nvSpPr>
        <p:spPr bwMode="auto">
          <a:xfrm>
            <a:off x="1752600" y="4940300"/>
            <a:ext cx="8686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注意：上页</a:t>
            </a:r>
            <a:r>
              <a:rPr lang="en-US" altLang="zh-CN" b="1">
                <a:solidFill>
                  <a:srgbClr val="CCFFFF"/>
                </a:solidFill>
                <a:latin typeface="Arial" panose="020B0604020202020204" pitchFamily="34" charset="0"/>
                <a:ea typeface="宋体" panose="02010600030101010101" pitchFamily="2" charset="-122"/>
              </a:rPr>
              <a:t>ppt</a:t>
            </a:r>
            <a:r>
              <a:rPr lang="zh-CN" altLang="en-US" b="1">
                <a:solidFill>
                  <a:srgbClr val="CCFFFF"/>
                </a:solidFill>
                <a:latin typeface="Arial" panose="020B0604020202020204" pitchFamily="34" charset="0"/>
                <a:ea typeface="宋体" panose="02010600030101010101" pitchFamily="2" charset="-122"/>
              </a:rPr>
              <a:t>中的指令顺序（</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将紫色指令</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addi</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有立即数的放到</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bne</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前面</a:t>
            </a:r>
            <a:r>
              <a:rPr lang="zh-CN" altLang="en-US" b="1">
                <a:solidFill>
                  <a:srgbClr val="CCFFFF"/>
                </a:solidFill>
                <a:latin typeface="Arial" panose="020B0604020202020204" pitchFamily="34" charset="0"/>
                <a:ea typeface="宋体" panose="02010600030101010101" pitchFamily="2" charset="-122"/>
              </a:rPr>
              <a:t>）是最优的，因为只有在跳出循环（即不转移）时，才有</a:t>
            </a:r>
            <a:r>
              <a:rPr lang="zh-CN" altLang="en-US" b="1">
                <a:solidFill>
                  <a:srgbClr val="FFFF00"/>
                </a:solidFill>
                <a:latin typeface="Arial" panose="020B0604020202020204" pitchFamily="34" charset="0"/>
                <a:ea typeface="宋体" panose="02010600030101010101" pitchFamily="2" charset="-122"/>
              </a:rPr>
              <a:t>一个数据冒险</a:t>
            </a:r>
            <a:r>
              <a:rPr lang="zh-CN" altLang="en-US" b="1">
                <a:solidFill>
                  <a:srgbClr val="CCFFFF"/>
                </a:solidFill>
                <a:latin typeface="Arial" panose="020B0604020202020204" pitchFamily="34" charset="0"/>
                <a:ea typeface="宋体" panose="02010600030101010101" pitchFamily="2" charset="-122"/>
              </a:rPr>
              <a:t>（最后两条指令之间：</a:t>
            </a:r>
            <a:r>
              <a:rPr lang="en-US" altLang="zh-CN" b="1">
                <a:solidFill>
                  <a:srgbClr val="CCFFFF"/>
                </a:solidFill>
                <a:latin typeface="Arial" panose="020B0604020202020204" pitchFamily="34" charset="0"/>
                <a:ea typeface="宋体" panose="02010600030101010101" pitchFamily="2" charset="-122"/>
              </a:rPr>
              <a:t>add </a:t>
            </a:r>
            <a:r>
              <a:rPr lang="zh-CN" altLang="en-US" b="1">
                <a:solidFill>
                  <a:srgbClr val="CCFFFF"/>
                </a:solidFill>
                <a:latin typeface="Arial" panose="020B0604020202020204" pitchFamily="34" charset="0"/>
                <a:ea typeface="宋体" panose="02010600030101010101" pitchFamily="2" charset="-122"/>
              </a:rPr>
              <a:t>与</a:t>
            </a:r>
            <a:r>
              <a:rPr lang="en-US" altLang="zh-CN" b="1">
                <a:solidFill>
                  <a:srgbClr val="CCFFFF"/>
                </a:solidFill>
                <a:latin typeface="Arial" panose="020B0604020202020204" pitchFamily="34" charset="0"/>
                <a:ea typeface="宋体" panose="02010600030101010101" pitchFamily="2" charset="-122"/>
              </a:rPr>
              <a:t>store</a:t>
            </a:r>
            <a:r>
              <a:rPr lang="zh-CN" altLang="en-US" b="1">
                <a:solidFill>
                  <a:srgbClr val="CCFFFF"/>
                </a:solidFill>
                <a:latin typeface="Arial" panose="020B0604020202020204" pitchFamily="34" charset="0"/>
                <a:ea typeface="宋体" panose="02010600030101010101" pitchFamily="2" charset="-122"/>
              </a:rPr>
              <a:t>之间关于</a:t>
            </a:r>
            <a:r>
              <a:rPr lang="en-US" altLang="zh-CN" b="1">
                <a:solidFill>
                  <a:srgbClr val="CCFFFF"/>
                </a:solidFill>
                <a:latin typeface="Arial" panose="020B0604020202020204" pitchFamily="34" charset="0"/>
                <a:ea typeface="宋体" panose="02010600030101010101" pitchFamily="2" charset="-122"/>
              </a:rPr>
              <a:t>r1</a:t>
            </a:r>
            <a:r>
              <a:rPr lang="zh-CN" altLang="en-US" b="1">
                <a:solidFill>
                  <a:srgbClr val="CCFFFF"/>
                </a:solidFill>
                <a:latin typeface="Arial" panose="020B0604020202020204" pitchFamily="34" charset="0"/>
                <a:ea typeface="宋体" panose="02010600030101010101" pitchFamily="2" charset="-122"/>
              </a:rPr>
              <a:t>的数据冒险）用一般数据前推就可解决。即这样即使</a:t>
            </a:r>
            <a:r>
              <a:rPr lang="en-US" altLang="zh-CN" b="1">
                <a:solidFill>
                  <a:srgbClr val="CCFFFF"/>
                </a:solidFill>
                <a:latin typeface="Arial" panose="020B0604020202020204" pitchFamily="34" charset="0"/>
                <a:ea typeface="宋体" panose="02010600030101010101" pitchFamily="2" charset="-122"/>
              </a:rPr>
              <a:t>add</a:t>
            </a:r>
            <a:r>
              <a:rPr lang="zh-CN" altLang="en-US" b="1">
                <a:solidFill>
                  <a:srgbClr val="CCFFFF"/>
                </a:solidFill>
                <a:latin typeface="Arial" panose="020B0604020202020204" pitchFamily="34" charset="0"/>
                <a:ea typeface="宋体" panose="02010600030101010101" pitchFamily="2" charset="-122"/>
              </a:rPr>
              <a:t>与最后跳出循环后的</a:t>
            </a:r>
            <a:r>
              <a:rPr lang="en-US" altLang="zh-CN" b="1">
                <a:solidFill>
                  <a:srgbClr val="CCFFFF"/>
                </a:solidFill>
                <a:latin typeface="Arial" panose="020B0604020202020204" pitchFamily="34" charset="0"/>
                <a:ea typeface="宋体" panose="02010600030101010101" pitchFamily="2" charset="-122"/>
              </a:rPr>
              <a:t>store</a:t>
            </a:r>
            <a:r>
              <a:rPr lang="zh-CN" altLang="en-US" b="1">
                <a:solidFill>
                  <a:srgbClr val="CCFFFF"/>
                </a:solidFill>
                <a:latin typeface="Arial" panose="020B0604020202020204" pitchFamily="34" charset="0"/>
                <a:ea typeface="宋体" panose="02010600030101010101" pitchFamily="2" charset="-122"/>
              </a:rPr>
              <a:t>之间有一个前推，但由于只有一次，这样可以做到最优，并保证</a:t>
            </a:r>
            <a:r>
              <a:rPr lang="zh-CN" altLang="en-US" b="1">
                <a:solidFill>
                  <a:srgbClr val="FFFF00"/>
                </a:solidFill>
                <a:latin typeface="宋体" panose="02010600030101010101" pitchFamily="2" charset="-122"/>
                <a:ea typeface="宋体" panose="02010600030101010101" pitchFamily="2" charset="-122"/>
                <a:sym typeface="宋体" panose="02010600030101010101" pitchFamily="2" charset="-122"/>
              </a:rPr>
              <a:t>指令序列在模型机中执行时只有最小停顿。</a:t>
            </a:r>
            <a:endParaRPr lang="en-US" altLang="zh-CN" b="1">
              <a:solidFill>
                <a:srgbClr val="CCFFFF"/>
              </a:solidFill>
              <a:latin typeface="Arial" panose="020B0604020202020204" pitchFamily="34" charset="0"/>
              <a:ea typeface="宋体" panose="02010600030101010101" pitchFamily="2" charset="-122"/>
            </a:endParaRPr>
          </a:p>
        </p:txBody>
      </p:sp>
      <p:sp>
        <p:nvSpPr>
          <p:cNvPr id="143368" name="文本框 7">
            <a:extLst>
              <a:ext uri="{FF2B5EF4-FFF2-40B4-BE49-F238E27FC236}">
                <a16:creationId xmlns:a16="http://schemas.microsoft.com/office/drawing/2014/main" id="{49C4F4C2-9040-455C-8DF6-0334E438104E}"/>
              </a:ext>
            </a:extLst>
          </p:cNvPr>
          <p:cNvSpPr txBox="1">
            <a:spLocks noChangeArrowheads="1"/>
          </p:cNvSpPr>
          <p:nvPr/>
        </p:nvSpPr>
        <p:spPr bwMode="auto">
          <a:xfrm>
            <a:off x="1752601" y="4076700"/>
            <a:ext cx="82597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a:solidFill>
                  <a:srgbClr val="FF0000"/>
                </a:solidFill>
                <a:latin typeface="Arial" panose="020B0604020202020204" pitchFamily="34" charset="0"/>
                <a:ea typeface="宋体" panose="02010600030101010101" pitchFamily="2" charset="-122"/>
              </a:rPr>
              <a:t>调整指令顺序的原则：首先要保证暂停最少（包括不出现</a:t>
            </a:r>
            <a:r>
              <a:rPr lang="en-US" altLang="zh-CN" sz="2800" b="1">
                <a:solidFill>
                  <a:srgbClr val="FF0000"/>
                </a:solidFill>
                <a:latin typeface="Arial" panose="020B0604020202020204" pitchFamily="34" charset="0"/>
                <a:ea typeface="宋体" panose="02010600030101010101" pitchFamily="2" charset="-122"/>
              </a:rPr>
              <a:t>load</a:t>
            </a:r>
            <a:r>
              <a:rPr lang="zh-CN" altLang="en-US" sz="2800" b="1">
                <a:solidFill>
                  <a:srgbClr val="FF0000"/>
                </a:solidFill>
                <a:latin typeface="Arial" panose="020B0604020202020204" pitchFamily="34" charset="0"/>
                <a:ea typeface="宋体" panose="02010600030101010101" pitchFamily="2" charset="-122"/>
              </a:rPr>
              <a:t>冒险，其次才是保证数据冒险最少。</a:t>
            </a:r>
          </a:p>
        </p:txBody>
      </p:sp>
      <p:sp>
        <p:nvSpPr>
          <p:cNvPr id="9" name="椭圆 8">
            <a:extLst>
              <a:ext uri="{FF2B5EF4-FFF2-40B4-BE49-F238E27FC236}">
                <a16:creationId xmlns:a16="http://schemas.microsoft.com/office/drawing/2014/main" id="{0DF9A089-F009-47FE-9B2E-5FF3511CADB9}"/>
              </a:ext>
            </a:extLst>
          </p:cNvPr>
          <p:cNvSpPr/>
          <p:nvPr/>
        </p:nvSpPr>
        <p:spPr>
          <a:xfrm>
            <a:off x="6019800" y="-76200"/>
            <a:ext cx="4572000" cy="1752600"/>
          </a:xfrm>
          <a:prstGeom prst="ellipse">
            <a:avLst/>
          </a:prstGeom>
          <a:noFill/>
          <a:ln w="3175">
            <a:prstDash val="sysDot"/>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en-US" noProof="1">
              <a:solidFill>
                <a:srgbClr val="FFFFFF"/>
              </a:solidFill>
              <a:latin typeface="Garamond"/>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animBg="1"/>
    </p:bldLst>
  </p:timing>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409" name="Text Box 4">
            <a:extLst>
              <a:ext uri="{FF2B5EF4-FFF2-40B4-BE49-F238E27FC236}">
                <a16:creationId xmlns:a16="http://schemas.microsoft.com/office/drawing/2014/main" id="{C33AEF8E-5198-4EB5-9BCE-B8513F1DE3D9}"/>
              </a:ext>
            </a:extLst>
          </p:cNvPr>
          <p:cNvSpPr txBox="1">
            <a:spLocks noChangeArrowheads="1"/>
          </p:cNvSpPr>
          <p:nvPr/>
        </p:nvSpPr>
        <p:spPr bwMode="auto">
          <a:xfrm>
            <a:off x="1582738" y="1474788"/>
            <a:ext cx="91440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r>
              <a:rPr lang="zh-CN" altLang="en-US" sz="2400" b="1">
                <a:solidFill>
                  <a:srgbClr val="FF0000"/>
                </a:solidFill>
                <a:latin typeface="Arial" panose="020B0604020202020204" pitchFamily="34" charset="0"/>
                <a:ea typeface="宋体" panose="02010600030101010101" pitchFamily="2" charset="-122"/>
                <a:sym typeface="宋体" panose="02010600030101010101" pitchFamily="2" charset="-122"/>
              </a:rPr>
              <a:t>问题：调整成以下指令顺序，是否是最优的？</a:t>
            </a:r>
            <a:endPar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endParaRPr>
          </a:p>
          <a:p>
            <a:pPr fontAlgn="base">
              <a:lnSpc>
                <a:spcPct val="120000"/>
              </a:lnSpc>
              <a:spcBef>
                <a:spcPct val="0"/>
              </a:spcBef>
              <a:spcAft>
                <a:spcPct val="0"/>
              </a:spcAft>
            </a:pP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l</a:t>
            </a:r>
            <a:r>
              <a:rPr lang="zh-CN" altLang="zh-CN" b="1">
                <a:solidFill>
                  <a:srgbClr val="CCFFFF"/>
                </a:solidFill>
                <a:latin typeface="Arial" panose="020B0604020202020204" pitchFamily="34" charset="0"/>
                <a:ea typeface="宋体" panose="02010600030101010101" pitchFamily="2" charset="-122"/>
                <a:sym typeface="宋体" panose="02010600030101010101" pitchFamily="2" charset="-122"/>
              </a:rPr>
              <a:t>oop</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 </a:t>
            </a:r>
            <a:r>
              <a:rPr lang="zh-CN" altLang="zh-CN" b="1">
                <a:solidFill>
                  <a:srgbClr val="CCFFFF"/>
                </a:solidFill>
                <a:latin typeface="Arial" panose="020B0604020202020204" pitchFamily="34" charset="0"/>
                <a:ea typeface="宋体" panose="02010600030101010101" pitchFamily="2" charset="-122"/>
                <a:sym typeface="宋体" panose="02010600030101010101" pitchFamily="2" charset="-122"/>
              </a:rPr>
              <a:t>load</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    r3，0(r4)  ；从存储器取数据放到</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r</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3中，</a:t>
            </a:r>
            <a:endParaRPr lang="zh-CN" altLang="en-US" b="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          </a:t>
            </a:r>
            <a:r>
              <a:rPr lang="zh-CN" altLang="en-US" b="1">
                <a:solidFill>
                  <a:srgbClr val="FFFFCC"/>
                </a:solidFill>
                <a:latin typeface="Arial" panose="020B0604020202020204" pitchFamily="34" charset="0"/>
                <a:ea typeface="宋体" panose="02010600030101010101" pitchFamily="2" charset="-122"/>
                <a:sym typeface="宋体" panose="02010600030101010101" pitchFamily="2" charset="-122"/>
              </a:rPr>
              <a:t>subicc  r2，r2，1</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  ；计数器减1，并</a:t>
            </a:r>
            <a:r>
              <a:rPr lang="zh-CN" altLang="en-US" b="1">
                <a:solidFill>
                  <a:srgbClr val="FFFF00"/>
                </a:solidFill>
                <a:latin typeface="Arial" panose="020B0604020202020204" pitchFamily="34" charset="0"/>
                <a:ea typeface="宋体" panose="02010600030101010101" pitchFamily="2" charset="-122"/>
                <a:sym typeface="宋体" panose="02010600030101010101" pitchFamily="2" charset="-122"/>
              </a:rPr>
              <a:t>改变Z标志</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a:t>
            </a:r>
            <a:endParaRPr lang="zh-CN" altLang="en-US" b="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         </a:t>
            </a:r>
            <a:r>
              <a:rPr lang="zh-CN" altLang="en-US" b="1">
                <a:solidFill>
                  <a:srgbClr val="66FF33"/>
                </a:solidFill>
                <a:latin typeface="Arial" panose="020B0604020202020204" pitchFamily="34" charset="0"/>
                <a:ea typeface="宋体" panose="02010600030101010101" pitchFamily="2" charset="-122"/>
                <a:sym typeface="宋体" panose="02010600030101010101" pitchFamily="2" charset="-122"/>
              </a:rPr>
              <a:t> add    </a:t>
            </a:r>
            <a:r>
              <a:rPr lang="en-US" altLang="zh-CN" b="1">
                <a:solidFill>
                  <a:srgbClr val="66FF33"/>
                </a:solidFill>
                <a:latin typeface="Arial" panose="020B0604020202020204" pitchFamily="34" charset="0"/>
                <a:ea typeface="宋体" panose="02010600030101010101" pitchFamily="2" charset="-122"/>
                <a:sym typeface="宋体" panose="02010600030101010101" pitchFamily="2" charset="-122"/>
              </a:rPr>
              <a:t>r</a:t>
            </a:r>
            <a:r>
              <a:rPr lang="zh-CN" altLang="en-US" b="1">
                <a:solidFill>
                  <a:srgbClr val="66FF33"/>
                </a:solidFill>
                <a:latin typeface="Arial" panose="020B0604020202020204" pitchFamily="34" charset="0"/>
                <a:ea typeface="宋体" panose="02010600030101010101" pitchFamily="2" charset="-122"/>
                <a:sym typeface="宋体" panose="02010600030101010101" pitchFamily="2" charset="-122"/>
              </a:rPr>
              <a:t>1，</a:t>
            </a:r>
            <a:r>
              <a:rPr lang="en-US" altLang="zh-CN" b="1">
                <a:solidFill>
                  <a:srgbClr val="66FF33"/>
                </a:solidFill>
                <a:latin typeface="Arial" panose="020B0604020202020204" pitchFamily="34" charset="0"/>
                <a:ea typeface="宋体" panose="02010600030101010101" pitchFamily="2" charset="-122"/>
                <a:sym typeface="宋体" panose="02010600030101010101" pitchFamily="2" charset="-122"/>
              </a:rPr>
              <a:t>r</a:t>
            </a:r>
            <a:r>
              <a:rPr lang="zh-CN" altLang="en-US" b="1">
                <a:solidFill>
                  <a:srgbClr val="66FF33"/>
                </a:solidFill>
                <a:latin typeface="Arial" panose="020B0604020202020204" pitchFamily="34" charset="0"/>
                <a:ea typeface="宋体" panose="02010600030101010101" pitchFamily="2" charset="-122"/>
                <a:sym typeface="宋体" panose="02010600030101010101" pitchFamily="2" charset="-122"/>
              </a:rPr>
              <a:t>1，</a:t>
            </a:r>
            <a:r>
              <a:rPr lang="en-US" altLang="zh-CN" b="1">
                <a:solidFill>
                  <a:srgbClr val="66FF33"/>
                </a:solidFill>
                <a:latin typeface="Arial" panose="020B0604020202020204" pitchFamily="34" charset="0"/>
                <a:ea typeface="宋体" panose="02010600030101010101" pitchFamily="2" charset="-122"/>
                <a:sym typeface="宋体" panose="02010600030101010101" pitchFamily="2" charset="-122"/>
              </a:rPr>
              <a:t>r</a:t>
            </a:r>
            <a:r>
              <a:rPr lang="zh-CN" altLang="en-US" b="1">
                <a:solidFill>
                  <a:srgbClr val="66FF33"/>
                </a:solidFill>
                <a:latin typeface="Arial" panose="020B0604020202020204" pitchFamily="34" charset="0"/>
                <a:ea typeface="宋体" panose="02010600030101010101" pitchFamily="2" charset="-122"/>
                <a:sym typeface="宋体" panose="02010600030101010101" pitchFamily="2" charset="-122"/>
              </a:rPr>
              <a:t>3 ；</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，累加，累加和放在r1中   </a:t>
            </a:r>
            <a:endParaRPr lang="zh-CN" altLang="en-US" b="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          </a:t>
            </a:r>
            <a:r>
              <a:rPr lang="zh-CN" altLang="en-US" b="1">
                <a:solidFill>
                  <a:srgbClr val="FFCC00"/>
                </a:solidFill>
                <a:latin typeface="Arial" panose="020B0604020202020204" pitchFamily="34" charset="0"/>
                <a:ea typeface="宋体" panose="02010600030101010101" pitchFamily="2" charset="-122"/>
                <a:sym typeface="宋体" panose="02010600030101010101" pitchFamily="2" charset="-122"/>
              </a:rPr>
              <a:t>bne</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     loop    ；若计数器不为0，转移到</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l</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oop，</a:t>
            </a:r>
            <a:r>
              <a:rPr lang="zh-CN" altLang="en-US" b="1">
                <a:solidFill>
                  <a:srgbClr val="66FF33"/>
                </a:solidFill>
                <a:latin typeface="Arial" panose="020B0604020202020204" pitchFamily="34" charset="0"/>
                <a:ea typeface="宋体" panose="02010600030101010101" pitchFamily="2" charset="-122"/>
                <a:sym typeface="宋体" panose="02010600030101010101" pitchFamily="2" charset="-122"/>
              </a:rPr>
              <a:t>延迟转移</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a:t>
            </a:r>
            <a:endParaRPr lang="zh-CN" altLang="en-US" b="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          </a:t>
            </a:r>
            <a:r>
              <a:rPr lang="zh-CN" altLang="en-US" b="1">
                <a:solidFill>
                  <a:srgbClr val="FF00FF"/>
                </a:solidFill>
                <a:latin typeface="Arial" panose="020B0604020202020204" pitchFamily="34" charset="0"/>
                <a:ea typeface="宋体" panose="02010600030101010101" pitchFamily="2" charset="-122"/>
                <a:sym typeface="宋体" panose="02010600030101010101" pitchFamily="2" charset="-122"/>
              </a:rPr>
              <a:t>add</a:t>
            </a:r>
            <a:r>
              <a:rPr lang="en-US" altLang="zh-CN" b="1">
                <a:solidFill>
                  <a:srgbClr val="FF00FF"/>
                </a:solidFill>
                <a:latin typeface="Arial" panose="020B0604020202020204" pitchFamily="34" charset="0"/>
                <a:ea typeface="宋体" panose="02010600030101010101" pitchFamily="2" charset="-122"/>
                <a:sym typeface="宋体" panose="02010600030101010101" pitchFamily="2" charset="-122"/>
              </a:rPr>
              <a:t>i</a:t>
            </a:r>
            <a:r>
              <a:rPr lang="zh-CN" altLang="en-US" b="1">
                <a:solidFill>
                  <a:srgbClr val="FF00FF"/>
                </a:solidFill>
                <a:latin typeface="Arial" panose="020B0604020202020204" pitchFamily="34" charset="0"/>
                <a:ea typeface="宋体" panose="02010600030101010101" pitchFamily="2" charset="-122"/>
                <a:sym typeface="宋体" panose="02010600030101010101" pitchFamily="2" charset="-122"/>
              </a:rPr>
              <a:t>    r4，r4，4</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 ；不影响Z（</a:t>
            </a:r>
            <a:r>
              <a:rPr lang="zh-CN" altLang="en-US" b="1">
                <a:solidFill>
                  <a:srgbClr val="66FF33"/>
                </a:solidFill>
                <a:latin typeface="Arial" panose="020B0604020202020204" pitchFamily="34" charset="0"/>
                <a:ea typeface="宋体" panose="02010600030101010101" pitchFamily="2" charset="-122"/>
                <a:sym typeface="宋体" panose="02010600030101010101" pitchFamily="2" charset="-122"/>
              </a:rPr>
              <a:t>延迟指令，总是被执行</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a:t>
            </a:r>
            <a:endParaRPr lang="zh-CN" altLang="en-US" b="1">
              <a:solidFill>
                <a:srgbClr val="66FF33"/>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          store  r1，0（r4）</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 ；否则，把累加和送到存储器中</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a:t>
            </a:r>
            <a:endParaRPr lang="zh-CN" altLang="en-US" b="1">
              <a:solidFill>
                <a:srgbClr val="CCFFFF"/>
              </a:solidFill>
              <a:latin typeface="Arial" panose="020B0604020202020204" pitchFamily="34" charset="0"/>
              <a:ea typeface="宋体" panose="02010600030101010101" pitchFamily="2" charset="-122"/>
            </a:endParaRPr>
          </a:p>
        </p:txBody>
      </p:sp>
      <p:sp>
        <p:nvSpPr>
          <p:cNvPr id="145410" name="灯片编号占位符 4">
            <a:extLst>
              <a:ext uri="{FF2B5EF4-FFF2-40B4-BE49-F238E27FC236}">
                <a16:creationId xmlns:a16="http://schemas.microsoft.com/office/drawing/2014/main" id="{4F40BAFC-468B-4EAC-AC8D-08AA3201B7A2}"/>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1008B597-FCB0-4092-A5AC-C0EF9164397D}" type="slidenum">
              <a:rPr lang="en-US" altLang="zh-CN">
                <a:solidFill>
                  <a:srgbClr val="FFFFFF"/>
                </a:solidFill>
                <a:ea typeface="宋体" panose="02010600030101010101" pitchFamily="2" charset="-122"/>
              </a:rPr>
              <a:pPr fontAlgn="base">
                <a:spcBef>
                  <a:spcPct val="0"/>
                </a:spcBef>
                <a:spcAft>
                  <a:spcPct val="0"/>
                </a:spcAft>
              </a:pPr>
              <a:t>469</a:t>
            </a:fld>
            <a:endParaRPr lang="en-US" altLang="zh-CN">
              <a:solidFill>
                <a:srgbClr val="FFFFFF"/>
              </a:solidFill>
              <a:ea typeface="宋体" panose="02010600030101010101" pitchFamily="2" charset="-122"/>
            </a:endParaRPr>
          </a:p>
        </p:txBody>
      </p:sp>
      <p:pic>
        <p:nvPicPr>
          <p:cNvPr id="145411" name="图片 1">
            <a:extLst>
              <a:ext uri="{FF2B5EF4-FFF2-40B4-BE49-F238E27FC236}">
                <a16:creationId xmlns:a16="http://schemas.microsoft.com/office/drawing/2014/main" id="{6BDF7D3F-7BB4-4FE3-9F49-270F59992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763" y="9526"/>
            <a:ext cx="430530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下箭头 2">
            <a:extLst>
              <a:ext uri="{FF2B5EF4-FFF2-40B4-BE49-F238E27FC236}">
                <a16:creationId xmlns:a16="http://schemas.microsoft.com/office/drawing/2014/main" id="{E5E1529B-76AB-4603-BFDB-1C96615414D8}"/>
              </a:ext>
            </a:extLst>
          </p:cNvPr>
          <p:cNvSpPr/>
          <p:nvPr/>
        </p:nvSpPr>
        <p:spPr>
          <a:xfrm>
            <a:off x="5703888" y="2208213"/>
            <a:ext cx="228600" cy="152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en-US" noProof="1">
              <a:solidFill>
                <a:srgbClr val="FFFFFF"/>
              </a:solidFill>
              <a:latin typeface="Garamond"/>
              <a:ea typeface="宋体"/>
            </a:endParaRPr>
          </a:p>
        </p:txBody>
      </p:sp>
      <p:pic>
        <p:nvPicPr>
          <p:cNvPr id="145413" name="图片 4">
            <a:extLst>
              <a:ext uri="{FF2B5EF4-FFF2-40B4-BE49-F238E27FC236}">
                <a16:creationId xmlns:a16="http://schemas.microsoft.com/office/drawing/2014/main" id="{FA337D2C-FEC6-4821-91D9-90E4BB40A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9526"/>
            <a:ext cx="4537075"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箭头 5">
            <a:extLst>
              <a:ext uri="{FF2B5EF4-FFF2-40B4-BE49-F238E27FC236}">
                <a16:creationId xmlns:a16="http://schemas.microsoft.com/office/drawing/2014/main" id="{F8787386-1231-4C11-B04F-2DB9F6406BC2}"/>
              </a:ext>
            </a:extLst>
          </p:cNvPr>
          <p:cNvSpPr/>
          <p:nvPr/>
        </p:nvSpPr>
        <p:spPr>
          <a:xfrm>
            <a:off x="5867400" y="685801"/>
            <a:ext cx="228600" cy="180975"/>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en-US" noProof="1">
              <a:solidFill>
                <a:srgbClr val="FFFFFF"/>
              </a:solidFill>
              <a:latin typeface="Garamond"/>
              <a:ea typeface="宋体"/>
            </a:endParaRPr>
          </a:p>
        </p:txBody>
      </p:sp>
      <p:sp>
        <p:nvSpPr>
          <p:cNvPr id="145415" name="文本框 6">
            <a:extLst>
              <a:ext uri="{FF2B5EF4-FFF2-40B4-BE49-F238E27FC236}">
                <a16:creationId xmlns:a16="http://schemas.microsoft.com/office/drawing/2014/main" id="{19C68B0C-3758-4A85-8445-0FBD9E4A67B5}"/>
              </a:ext>
            </a:extLst>
          </p:cNvPr>
          <p:cNvSpPr txBox="1">
            <a:spLocks noChangeArrowheads="1"/>
          </p:cNvSpPr>
          <p:nvPr/>
        </p:nvSpPr>
        <p:spPr bwMode="auto">
          <a:xfrm>
            <a:off x="1689101" y="4640264"/>
            <a:ext cx="8685213" cy="208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spcBef>
                <a:spcPct val="0"/>
              </a:spcBef>
              <a:spcAft>
                <a:spcPct val="0"/>
              </a:spcAft>
            </a:pPr>
            <a:endParaRPr lang="zh-CN" altLang="en-US" b="1">
              <a:solidFill>
                <a:srgbClr val="CCFFFF"/>
              </a:solidFill>
              <a:latin typeface="Arial" panose="020B0604020202020204" pitchFamily="34" charset="0"/>
              <a:ea typeface="宋体" panose="02010600030101010101" pitchFamily="2" charset="-122"/>
            </a:endParaRPr>
          </a:p>
          <a:p>
            <a:pPr fontAlgn="base">
              <a:lnSpc>
                <a:spcPct val="120000"/>
              </a:lnSpc>
              <a:spcBef>
                <a:spcPct val="0"/>
              </a:spcBef>
              <a:spcAft>
                <a:spcPct val="0"/>
              </a:spcAft>
            </a:pP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        但是，改成上述就不是最优的，因为这种情况有</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3</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个数据冒险要解决：第一次是</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load</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与</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add</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之间关于</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r3</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的数据冒险（用一般数据前推可以解决）；第二次是在要发生转移时，</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bne</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执行后</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addi</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执行，</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addi</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与下一次循环</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load</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之间关于</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r4</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有数据冒险（用一般数据前推解决），而且每次在循环时都要解决；第三次是在不发生转移时，</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bne</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执行后</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addi</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执行，</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addi</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与</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store</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之间关于</a:t>
            </a:r>
            <a:r>
              <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rPr>
              <a:t>r4</a:t>
            </a:r>
            <a:r>
              <a:rPr lang="zh-CN" altLang="en-US" b="1">
                <a:solidFill>
                  <a:srgbClr val="CCFFFF"/>
                </a:solidFill>
                <a:latin typeface="Arial" panose="020B0604020202020204" pitchFamily="34" charset="0"/>
                <a:ea typeface="宋体" panose="02010600030101010101" pitchFamily="2" charset="-122"/>
                <a:sym typeface="宋体" panose="02010600030101010101" pitchFamily="2" charset="-122"/>
              </a:rPr>
              <a:t>的数据冒险用一般数据前推解决。</a:t>
            </a:r>
            <a:endParaRPr lang="en-US" altLang="zh-CN" b="1">
              <a:solidFill>
                <a:srgbClr val="CCFFFF"/>
              </a:solidFill>
              <a:latin typeface="Arial" panose="020B0604020202020204" pitchFamily="34" charset="0"/>
              <a:ea typeface="宋体" panose="02010600030101010101" pitchFamily="2" charset="-122"/>
              <a:sym typeface="宋体" panose="02010600030101010101" pitchFamily="2" charset="-122"/>
            </a:endParaRPr>
          </a:p>
        </p:txBody>
      </p:sp>
      <p:sp>
        <p:nvSpPr>
          <p:cNvPr id="145416" name="文本框 7">
            <a:extLst>
              <a:ext uri="{FF2B5EF4-FFF2-40B4-BE49-F238E27FC236}">
                <a16:creationId xmlns:a16="http://schemas.microsoft.com/office/drawing/2014/main" id="{A9C6A7EC-4B3B-485A-BA78-84B9DE714B3C}"/>
              </a:ext>
            </a:extLst>
          </p:cNvPr>
          <p:cNvSpPr txBox="1">
            <a:spLocks noChangeArrowheads="1"/>
          </p:cNvSpPr>
          <p:nvPr/>
        </p:nvSpPr>
        <p:spPr bwMode="auto">
          <a:xfrm>
            <a:off x="1752601" y="4076701"/>
            <a:ext cx="82597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400" b="1">
                <a:solidFill>
                  <a:srgbClr val="FF0000"/>
                </a:solidFill>
                <a:latin typeface="Arial" panose="020B0604020202020204" pitchFamily="34" charset="0"/>
                <a:ea typeface="宋体" panose="02010600030101010101" pitchFamily="2" charset="-122"/>
                <a:sym typeface="宋体" panose="02010600030101010101" pitchFamily="2" charset="-122"/>
              </a:rPr>
              <a:t>调整指令顺序的原则：首先要保证暂停最少（包括不出现</a:t>
            </a:r>
            <a:r>
              <a:rPr lang="en-US" altLang="zh-CN" sz="2400" b="1">
                <a:solidFill>
                  <a:srgbClr val="FF0000"/>
                </a:solidFill>
                <a:latin typeface="Arial" panose="020B0604020202020204" pitchFamily="34" charset="0"/>
                <a:ea typeface="宋体" panose="02010600030101010101" pitchFamily="2" charset="-122"/>
                <a:sym typeface="宋体" panose="02010600030101010101" pitchFamily="2" charset="-122"/>
              </a:rPr>
              <a:t>load</a:t>
            </a:r>
            <a:r>
              <a:rPr lang="zh-CN" altLang="en-US" sz="2400" b="1">
                <a:solidFill>
                  <a:srgbClr val="FF0000"/>
                </a:solidFill>
                <a:latin typeface="Arial" panose="020B0604020202020204" pitchFamily="34" charset="0"/>
                <a:ea typeface="宋体" panose="02010600030101010101" pitchFamily="2" charset="-122"/>
                <a:sym typeface="宋体" panose="02010600030101010101" pitchFamily="2" charset="-122"/>
              </a:rPr>
              <a:t>冒险，其次才是保证数据冒险最少。</a:t>
            </a:r>
          </a:p>
        </p:txBody>
      </p:sp>
      <p:sp>
        <p:nvSpPr>
          <p:cNvPr id="9" name="椭圆 8">
            <a:extLst>
              <a:ext uri="{FF2B5EF4-FFF2-40B4-BE49-F238E27FC236}">
                <a16:creationId xmlns:a16="http://schemas.microsoft.com/office/drawing/2014/main" id="{91635A0C-52D3-41BE-98AE-1BEA115E2934}"/>
              </a:ext>
            </a:extLst>
          </p:cNvPr>
          <p:cNvSpPr/>
          <p:nvPr/>
        </p:nvSpPr>
        <p:spPr>
          <a:xfrm>
            <a:off x="1528764" y="1808164"/>
            <a:ext cx="7608887" cy="2268537"/>
          </a:xfrm>
          <a:prstGeom prst="ellipse">
            <a:avLst/>
          </a:prstGeom>
          <a:noFill/>
          <a:ln w="3175">
            <a:prstDash val="sysDot"/>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en-US" noProof="1">
              <a:solidFill>
                <a:srgbClr val="FFFFFF"/>
              </a:solidFill>
              <a:latin typeface="Garamond"/>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100000">
                                          <p:val>
                                            <p:strVal val="#ppt_x"/>
                                          </p:val>
                                        </p:tav>
                                      </p:tavLst>
                                    </p:anim>
                                    <p:anim calcmode="lin" valueType="num">
                                      <p:cBhvr>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灯片编号占位符 5"/>
          <p:cNvSpPr txBox="1">
            <a:spLocks noGrp="1"/>
          </p:cNvSpPr>
          <p:nvPr>
            <p:ph type="sldNum" sz="quarter" idx="11"/>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r" eaLnBrk="1" hangingPunct="1"/>
            <a:fld id="{9A0DB2DC-4C9A-4742-B13C-FB6460FD3503}" type="slidenum">
              <a:rPr lang="zh-CN" altLang="en-US" sz="1200" dirty="0">
                <a:latin typeface="Arial" panose="020B0604020202020204" pitchFamily="34" charset="0"/>
              </a:rPr>
              <a:t>47</a:t>
            </a:fld>
            <a:endParaRPr lang="zh-CN" altLang="en-US" sz="1200" dirty="0">
              <a:latin typeface="Arial" panose="020B0604020202020204" pitchFamily="34" charset="0"/>
            </a:endParaRPr>
          </a:p>
        </p:txBody>
      </p:sp>
      <p:sp>
        <p:nvSpPr>
          <p:cNvPr id="93187" name="Rectangle 3"/>
          <p:cNvSpPr>
            <a:spLocks noGrp="1" noChangeArrowheads="1"/>
          </p:cNvSpPr>
          <p:nvPr>
            <p:ph type="body" sz="half" idx="1"/>
          </p:nvPr>
        </p:nvSpPr>
        <p:spPr>
          <a:xfrm>
            <a:off x="1981200" y="765175"/>
            <a:ext cx="8218488" cy="4464050"/>
          </a:xfrm>
        </p:spPr>
        <p:txBody>
          <a:bodyPr vert="horz" wrap="square" lIns="91440" tIns="45720" rIns="91440" bIns="45720" numCol="1" anchor="t" anchorCtr="0" compatLnSpc="1"/>
          <a:lstStyle/>
          <a:p>
            <a:pPr>
              <a:buNone/>
              <a:defRPr/>
            </a:pPr>
            <a:r>
              <a:rPr lang="zh-CN" altLang="en-US" sz="2800" b="1" dirty="0"/>
              <a:t>下面举例子来说明</a:t>
            </a:r>
            <a:r>
              <a:rPr lang="en-US" altLang="zh-CN" sz="2800" b="1" dirty="0"/>
              <a:t>Amdahl</a:t>
            </a:r>
            <a:r>
              <a:rPr lang="zh-CN" altLang="en-US" sz="2800" b="1" dirty="0"/>
              <a:t>定律的应用。</a:t>
            </a:r>
          </a:p>
          <a:p>
            <a:pPr>
              <a:lnSpc>
                <a:spcPct val="120000"/>
              </a:lnSpc>
              <a:buNone/>
              <a:defRPr/>
            </a:pPr>
            <a:r>
              <a:rPr lang="en-US" altLang="zh-CN" sz="2800" b="1" dirty="0">
                <a:effectLst/>
              </a:rPr>
              <a:t>  </a:t>
            </a:r>
            <a:r>
              <a:rPr lang="en-US" altLang="zh-CN" sz="2400" b="1" dirty="0">
                <a:effectLst/>
              </a:rPr>
              <a:t>【</a:t>
            </a:r>
            <a:r>
              <a:rPr lang="zh-CN" altLang="en-US" sz="2400" b="1" dirty="0"/>
              <a:t>例</a:t>
            </a:r>
            <a:r>
              <a:rPr lang="en-US" altLang="zh-CN" sz="2400" b="1" dirty="0"/>
              <a:t>1-1</a:t>
            </a:r>
            <a:r>
              <a:rPr lang="en-US" altLang="zh-CN" sz="2400" b="1" dirty="0">
                <a:effectLst/>
              </a:rPr>
              <a:t>】</a:t>
            </a:r>
            <a:r>
              <a:rPr lang="en-US" altLang="zh-CN" sz="2400" b="1" dirty="0"/>
              <a:t> </a:t>
            </a:r>
            <a:r>
              <a:rPr lang="zh-CN" altLang="en-US" sz="2400" b="1" dirty="0"/>
              <a:t>假定新的处理器采用了改进措施，新处理器处理</a:t>
            </a:r>
            <a:r>
              <a:rPr lang="en-US" altLang="zh-CN" sz="2400" b="1" dirty="0">
                <a:solidFill>
                  <a:srgbClr val="FFFF00"/>
                </a:solidFill>
              </a:rPr>
              <a:t>Web</a:t>
            </a:r>
            <a:r>
              <a:rPr lang="zh-CN" altLang="en-US" sz="2400" b="1" dirty="0">
                <a:solidFill>
                  <a:srgbClr val="FFFF00"/>
                </a:solidFill>
              </a:rPr>
              <a:t>应用程序的运行速度是原来处理器的</a:t>
            </a:r>
            <a:r>
              <a:rPr lang="en-US" altLang="zh-CN" sz="2400" b="1" dirty="0">
                <a:solidFill>
                  <a:srgbClr val="FFFF00"/>
                </a:solidFill>
              </a:rPr>
              <a:t>10</a:t>
            </a:r>
            <a:r>
              <a:rPr lang="zh-CN" altLang="en-US" sz="2400" b="1" dirty="0">
                <a:solidFill>
                  <a:srgbClr val="FFFF00"/>
                </a:solidFill>
              </a:rPr>
              <a:t>倍</a:t>
            </a:r>
            <a:r>
              <a:rPr lang="zh-CN" altLang="en-US" sz="2400" b="1" dirty="0"/>
              <a:t>，同时假定新处理器有</a:t>
            </a:r>
            <a:r>
              <a:rPr lang="en-US" altLang="zh-CN" sz="2400" b="1" dirty="0">
                <a:solidFill>
                  <a:srgbClr val="FFFF00"/>
                </a:solidFill>
              </a:rPr>
              <a:t>40%</a:t>
            </a:r>
            <a:r>
              <a:rPr lang="zh-CN" altLang="en-US" sz="2400" b="1" dirty="0">
                <a:solidFill>
                  <a:srgbClr val="FFFF00"/>
                </a:solidFill>
              </a:rPr>
              <a:t>的时间用于计算</a:t>
            </a:r>
            <a:r>
              <a:rPr lang="zh-CN" altLang="en-US" sz="2400" b="1" dirty="0"/>
              <a:t>，另外</a:t>
            </a:r>
            <a:r>
              <a:rPr lang="en-US" altLang="zh-CN" sz="2400" b="1" dirty="0">
                <a:solidFill>
                  <a:srgbClr val="FFFF00"/>
                </a:solidFill>
              </a:rPr>
              <a:t>60%</a:t>
            </a:r>
            <a:r>
              <a:rPr lang="zh-CN" altLang="en-US" sz="2400" b="1" dirty="0">
                <a:solidFill>
                  <a:srgbClr val="FFFF00"/>
                </a:solidFill>
              </a:rPr>
              <a:t>的时间用于</a:t>
            </a:r>
            <a:r>
              <a:rPr lang="en-US" altLang="zh-CN" sz="2400" b="1" dirty="0">
                <a:solidFill>
                  <a:srgbClr val="FFFF00"/>
                </a:solidFill>
              </a:rPr>
              <a:t>I/O</a:t>
            </a:r>
            <a:r>
              <a:rPr lang="zh-CN" altLang="en-US" sz="2400" b="1" dirty="0">
                <a:solidFill>
                  <a:srgbClr val="FFFF00"/>
                </a:solidFill>
              </a:rPr>
              <a:t>操作</a:t>
            </a:r>
            <a:r>
              <a:rPr lang="zh-CN" altLang="en-US" sz="2400" b="1" dirty="0"/>
              <a:t>。那么改进性能后总的加速比是多少？</a:t>
            </a:r>
          </a:p>
          <a:p>
            <a:pPr>
              <a:buNone/>
              <a:defRPr/>
            </a:pPr>
            <a:r>
              <a:rPr lang="zh-CN" altLang="en-US" sz="2800" b="1" dirty="0"/>
              <a:t>    </a:t>
            </a:r>
          </a:p>
        </p:txBody>
      </p:sp>
      <p:sp>
        <p:nvSpPr>
          <p:cNvPr id="93192" name="Rectangle 8"/>
          <p:cNvSpPr>
            <a:spLocks noGrp="1" noChangeArrowheads="1"/>
          </p:cNvSpPr>
          <p:nvPr/>
        </p:nvSpPr>
        <p:spPr bwMode="auto">
          <a:xfrm>
            <a:off x="2595564" y="3357563"/>
            <a:ext cx="7021513" cy="1944688"/>
          </a:xfrm>
          <a:prstGeom prst="rect">
            <a:avLst/>
          </a:prstGeom>
          <a:noFill/>
          <a:ln w="9525">
            <a:noFill/>
            <a:miter lim="800000"/>
          </a:ln>
          <a:effectLst/>
        </p:spPr>
        <p:txBody>
          <a:bodyPr/>
          <a:lstStyle/>
          <a:p>
            <a:pPr marL="342900" indent="-342900" fontAlgn="base">
              <a:spcBef>
                <a:spcPct val="20000"/>
              </a:spcBef>
              <a:spcAft>
                <a:spcPct val="0"/>
              </a:spcAft>
              <a:buClr>
                <a:schemeClr val="hlink"/>
              </a:buClr>
              <a:buSzPct val="70000"/>
              <a:defRPr/>
            </a:pPr>
            <a:r>
              <a:rPr lang="zh-CN" altLang="en-US" sz="2800" b="1" dirty="0">
                <a:effectLst>
                  <a:outerShdw blurRad="38100" dist="38100" dir="2700000" algn="tl">
                    <a:srgbClr val="000000"/>
                  </a:outerShdw>
                </a:effectLst>
                <a:latin typeface="Garamond" panose="02020404030301010803" pitchFamily="18" charset="0"/>
                <a:ea typeface="宋体" panose="02010600030101010101" pitchFamily="2" charset="-122"/>
              </a:rPr>
              <a:t>解：由题意可知：</a:t>
            </a:r>
            <a:r>
              <a:rPr lang="en-US" altLang="zh-CN" sz="2800" b="1" dirty="0">
                <a:effectLst>
                  <a:outerShdw blurRad="38100" dist="38100" dir="2700000" algn="tl">
                    <a:srgbClr val="000000"/>
                  </a:outerShdw>
                </a:effectLst>
                <a:latin typeface="Garamond" panose="02020404030301010803" pitchFamily="18" charset="0"/>
                <a:ea typeface="宋体" panose="02010600030101010101" pitchFamily="2" charset="-122"/>
              </a:rPr>
              <a:t>Fe = 40% = 0.4 </a:t>
            </a:r>
            <a:r>
              <a:rPr lang="zh-CN" altLang="en-US" sz="2800" b="1" dirty="0">
                <a:effectLst>
                  <a:outerShdw blurRad="38100" dist="38100" dir="2700000" algn="tl">
                    <a:srgbClr val="000000"/>
                  </a:outerShdw>
                </a:effectLst>
                <a:latin typeface="Garamond" panose="02020404030301010803" pitchFamily="18" charset="0"/>
                <a:ea typeface="宋体" panose="02010600030101010101" pitchFamily="2" charset="-122"/>
              </a:rPr>
              <a:t>， </a:t>
            </a:r>
            <a:r>
              <a:rPr lang="en-US" altLang="zh-CN" sz="2800" b="1" dirty="0">
                <a:effectLst>
                  <a:outerShdw blurRad="38100" dist="38100" dir="2700000" algn="tl">
                    <a:srgbClr val="000000"/>
                  </a:outerShdw>
                </a:effectLst>
                <a:latin typeface="Garamond" panose="02020404030301010803" pitchFamily="18" charset="0"/>
                <a:ea typeface="宋体" panose="02010600030101010101" pitchFamily="2" charset="-122"/>
              </a:rPr>
              <a:t>Se = 10 </a:t>
            </a:r>
            <a:endParaRPr lang="zh-CN" altLang="en-US" sz="2800" b="1" dirty="0">
              <a:effectLst>
                <a:outerShdw blurRad="38100" dist="38100" dir="2700000" algn="tl">
                  <a:srgbClr val="000000"/>
                </a:outerShdw>
              </a:effectLst>
              <a:latin typeface="Garamond" panose="02020404030301010803" pitchFamily="18" charset="0"/>
              <a:ea typeface="宋体" panose="02010600030101010101" pitchFamily="2" charset="-122"/>
            </a:endParaRPr>
          </a:p>
          <a:p>
            <a:pPr marL="342900" indent="-342900" fontAlgn="base">
              <a:lnSpc>
                <a:spcPct val="90000"/>
              </a:lnSpc>
              <a:spcBef>
                <a:spcPct val="20000"/>
              </a:spcBef>
              <a:spcAft>
                <a:spcPct val="0"/>
              </a:spcAft>
              <a:buClr>
                <a:schemeClr val="hlink"/>
              </a:buClr>
              <a:buSzPct val="70000"/>
              <a:defRPr/>
            </a:pPr>
            <a:r>
              <a:rPr lang="zh-CN" altLang="en-US" sz="2400" b="1" dirty="0">
                <a:effectLst>
                  <a:outerShdw blurRad="38100" dist="38100" dir="2700000" algn="tl">
                    <a:srgbClr val="000000"/>
                  </a:outerShdw>
                </a:effectLst>
                <a:latin typeface="Garamond" panose="02020404030301010803" pitchFamily="18" charset="0"/>
                <a:ea typeface="宋体" panose="02010600030101010101" pitchFamily="2" charset="-122"/>
              </a:rPr>
              <a:t>           </a:t>
            </a:r>
          </a:p>
        </p:txBody>
      </p:sp>
      <p:pic>
        <p:nvPicPr>
          <p:cNvPr id="69637" name="图片 2"/>
          <p:cNvPicPr>
            <a:picLocks noChangeAspect="1"/>
          </p:cNvPicPr>
          <p:nvPr/>
        </p:nvPicPr>
        <p:blipFill>
          <a:blip r:embed="rId2"/>
          <a:stretch>
            <a:fillRect/>
          </a:stretch>
        </p:blipFill>
        <p:spPr>
          <a:xfrm>
            <a:off x="3863975" y="4149725"/>
            <a:ext cx="4648200" cy="909638"/>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3192"/>
                                        </p:tgtEl>
                                        <p:attrNameLst>
                                          <p:attrName>style.visibility</p:attrName>
                                        </p:attrNameLst>
                                      </p:cBhvr>
                                      <p:to>
                                        <p:strVal val="visible"/>
                                      </p:to>
                                    </p:set>
                                    <p:anim calcmode="lin" valueType="num">
                                      <p:cBhvr additive="base">
                                        <p:cTn id="7" dur="500" fill="hold"/>
                                        <p:tgtEl>
                                          <p:spTgt spid="93192"/>
                                        </p:tgtEl>
                                        <p:attrNameLst>
                                          <p:attrName>ppt_x</p:attrName>
                                        </p:attrNameLst>
                                      </p:cBhvr>
                                      <p:tavLst>
                                        <p:tav tm="0">
                                          <p:val>
                                            <p:strVal val="#ppt_x"/>
                                          </p:val>
                                        </p:tav>
                                        <p:tav tm="100000">
                                          <p:val>
                                            <p:strVal val="#ppt_x"/>
                                          </p:val>
                                        </p:tav>
                                      </p:tavLst>
                                    </p:anim>
                                    <p:anim calcmode="lin" valueType="num">
                                      <p:cBhvr additive="base">
                                        <p:cTn id="8" dur="500" fill="hold"/>
                                        <p:tgtEl>
                                          <p:spTgt spid="931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96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2"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3" name="Rectangle 3">
            <a:extLst>
              <a:ext uri="{FF2B5EF4-FFF2-40B4-BE49-F238E27FC236}">
                <a16:creationId xmlns:a16="http://schemas.microsoft.com/office/drawing/2014/main" id="{624023CB-3C6B-418E-96FB-1F62C0A5B316}"/>
              </a:ext>
            </a:extLst>
          </p:cNvPr>
          <p:cNvSpPr>
            <a:spLocks noGrp="1" noChangeArrowheads="1"/>
          </p:cNvSpPr>
          <p:nvPr>
            <p:ph idx="1"/>
          </p:nvPr>
        </p:nvSpPr>
        <p:spPr>
          <a:xfrm>
            <a:off x="1981201" y="1600201"/>
            <a:ext cx="8410575" cy="4525963"/>
          </a:xfrm>
        </p:spPr>
        <p:txBody>
          <a:bodyPr/>
          <a:lstStyle/>
          <a:p>
            <a:pPr eaLnBrk="1" hangingPunct="1">
              <a:buFont typeface="Wingdings" panose="05000000000000000000" pitchFamily="2" charset="2"/>
              <a:buNone/>
              <a:defRPr/>
            </a:pPr>
            <a:r>
              <a:rPr lang="en-US" altLang="zh-CN" b="1" dirty="0">
                <a:solidFill>
                  <a:srgbClr val="FFFF00"/>
                </a:solidFill>
              </a:rPr>
              <a:t>         </a:t>
            </a:r>
            <a:r>
              <a:rPr lang="zh-CN" altLang="en-US" b="1" dirty="0">
                <a:solidFill>
                  <a:srgbClr val="FFFF00"/>
                </a:solidFill>
              </a:rPr>
              <a:t>延迟转移</a:t>
            </a:r>
            <a:r>
              <a:rPr lang="zh-CN" altLang="en-US" b="1" dirty="0"/>
              <a:t>对于循环程序是有一定效果的。要实现延迟转移，必须考虑：</a:t>
            </a:r>
          </a:p>
          <a:p>
            <a:pPr eaLnBrk="1" hangingPunct="1">
              <a:buFont typeface="Wingdings" panose="05000000000000000000" charset="0"/>
              <a:buChar char="Ø"/>
              <a:defRPr/>
            </a:pPr>
            <a:r>
              <a:rPr lang="zh-CN" altLang="en-US" b="1" dirty="0"/>
              <a:t>硬件要支持延迟转移，</a:t>
            </a:r>
          </a:p>
          <a:p>
            <a:pPr eaLnBrk="1" hangingPunct="1">
              <a:buFont typeface="Wingdings" panose="05000000000000000000" charset="0"/>
              <a:buChar char="Ø"/>
              <a:defRPr/>
            </a:pPr>
            <a:r>
              <a:rPr lang="zh-CN" altLang="en-US" b="1" dirty="0"/>
              <a:t>编译器要支持延迟转移。</a:t>
            </a:r>
            <a:endParaRPr lang="en-US" altLang="zh-CN" b="1" dirty="0"/>
          </a:p>
          <a:p>
            <a:pPr eaLnBrk="1" hangingPunct="1">
              <a:defRPr/>
            </a:pPr>
            <a:endParaRPr lang="en-US" altLang="zh-CN" b="1" dirty="0"/>
          </a:p>
          <a:p>
            <a:pPr eaLnBrk="1" hangingPunct="1">
              <a:buFont typeface="Wingdings" panose="05000000000000000000" pitchFamily="2" charset="2"/>
              <a:buNone/>
              <a:defRPr/>
            </a:pPr>
            <a:r>
              <a:rPr lang="en-US" altLang="zh-CN" b="1" dirty="0"/>
              <a:t>       </a:t>
            </a:r>
            <a:r>
              <a:rPr lang="zh-CN" altLang="en-US" b="1" dirty="0"/>
              <a:t>通常，对于</a:t>
            </a:r>
            <a:r>
              <a:rPr lang="en-US" altLang="zh-CN" b="1" dirty="0"/>
              <a:t>5</a:t>
            </a:r>
            <a:r>
              <a:rPr lang="zh-CN" altLang="en-US" b="1" dirty="0"/>
              <a:t>级经典流水线，采用</a:t>
            </a:r>
            <a:r>
              <a:rPr lang="zh-CN" altLang="en-US" b="1" dirty="0">
                <a:solidFill>
                  <a:srgbClr val="FFFF00"/>
                </a:solidFill>
              </a:rPr>
              <a:t>假定转移不发生</a:t>
            </a:r>
            <a:r>
              <a:rPr lang="zh-CN" altLang="en-US" b="1" dirty="0"/>
              <a:t>和</a:t>
            </a:r>
            <a:r>
              <a:rPr lang="zh-CN" altLang="en-US" b="1" dirty="0">
                <a:solidFill>
                  <a:srgbClr val="FFFF00"/>
                </a:solidFill>
              </a:rPr>
              <a:t>延迟转移</a:t>
            </a:r>
            <a:r>
              <a:rPr lang="zh-CN" altLang="en-US" b="1" dirty="0"/>
              <a:t>结合</a:t>
            </a:r>
            <a:r>
              <a:rPr lang="zh-CN" altLang="en-US" b="1" dirty="0">
                <a:solidFill>
                  <a:srgbClr val="FFFF00"/>
                </a:solidFill>
              </a:rPr>
              <a:t>编译器优化调度</a:t>
            </a:r>
            <a:r>
              <a:rPr lang="zh-CN" altLang="en-US" b="1" dirty="0"/>
              <a:t>，基本满足</a:t>
            </a:r>
            <a:r>
              <a:rPr lang="zh-CN" altLang="en-US" b="1" dirty="0">
                <a:solidFill>
                  <a:srgbClr val="FFFF00"/>
                </a:solidFill>
              </a:rPr>
              <a:t>条件转移相关</a:t>
            </a:r>
            <a:r>
              <a:rPr lang="zh-CN" altLang="en-US" b="1" dirty="0"/>
              <a:t>处理的性能要求。</a:t>
            </a:r>
          </a:p>
        </p:txBody>
      </p:sp>
      <p:sp>
        <p:nvSpPr>
          <p:cNvPr id="147458" name="灯片编号占位符 2">
            <a:extLst>
              <a:ext uri="{FF2B5EF4-FFF2-40B4-BE49-F238E27FC236}">
                <a16:creationId xmlns:a16="http://schemas.microsoft.com/office/drawing/2014/main" id="{694AA171-A176-4B39-AC5A-4D9B99214B04}"/>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7BB54A65-FC58-432B-92FE-13FC7E980D72}" type="slidenum">
              <a:rPr lang="en-US" altLang="zh-CN">
                <a:solidFill>
                  <a:srgbClr val="FFFFFF"/>
                </a:solidFill>
                <a:ea typeface="宋体" panose="02010600030101010101" pitchFamily="2" charset="-122"/>
              </a:rPr>
              <a:pPr fontAlgn="base">
                <a:spcBef>
                  <a:spcPct val="0"/>
                </a:spcBef>
                <a:spcAft>
                  <a:spcPct val="0"/>
                </a:spcAft>
              </a:pPr>
              <a:t>470</a:t>
            </a:fld>
            <a:endParaRPr lang="en-US" altLang="zh-CN">
              <a:solidFill>
                <a:srgbClr val="FFFFFF"/>
              </a:solidFill>
              <a:ea typeface="宋体" panose="02010600030101010101" pitchFamily="2" charset="-122"/>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1FF18FD3-46AD-4EB1-9BBC-CC39728B290E}"/>
              </a:ext>
            </a:extLst>
          </p:cNvPr>
          <p:cNvSpPr>
            <a:spLocks noGrp="1" noRot="1" noChangeArrowheads="1"/>
          </p:cNvSpPr>
          <p:nvPr>
            <p:ph type="title"/>
          </p:nvPr>
        </p:nvSpPr>
        <p:spPr>
          <a:xfrm>
            <a:off x="1524000" y="0"/>
            <a:ext cx="8229600" cy="1143000"/>
          </a:xfrm>
        </p:spPr>
        <p:txBody>
          <a:bodyPr/>
          <a:lstStyle/>
          <a:p>
            <a:pPr eaLnBrk="1" hangingPunct="1">
              <a:defRPr/>
            </a:pPr>
            <a:r>
              <a:rPr lang="zh-CN" altLang="en-US" dirty="0"/>
              <a:t>相关（冒险）处理总结</a:t>
            </a:r>
          </a:p>
        </p:txBody>
      </p:sp>
      <p:sp>
        <p:nvSpPr>
          <p:cNvPr id="120835" name="Rectangle 3">
            <a:extLst>
              <a:ext uri="{FF2B5EF4-FFF2-40B4-BE49-F238E27FC236}">
                <a16:creationId xmlns:a16="http://schemas.microsoft.com/office/drawing/2014/main" id="{CA775693-8EF9-4A2A-81D2-9C8C75A0EA46}"/>
              </a:ext>
            </a:extLst>
          </p:cNvPr>
          <p:cNvSpPr>
            <a:spLocks noGrp="1" noChangeArrowheads="1"/>
          </p:cNvSpPr>
          <p:nvPr>
            <p:ph idx="1"/>
          </p:nvPr>
        </p:nvSpPr>
        <p:spPr>
          <a:xfrm>
            <a:off x="1752600" y="917575"/>
            <a:ext cx="8959850" cy="4343400"/>
          </a:xfrm>
        </p:spPr>
        <p:txBody>
          <a:bodyPr/>
          <a:lstStyle/>
          <a:p>
            <a:pPr marL="0" indent="0" eaLnBrk="1" hangingPunct="1">
              <a:lnSpc>
                <a:spcPct val="120000"/>
              </a:lnSpc>
              <a:buNone/>
              <a:defRPr/>
            </a:pPr>
            <a:r>
              <a:rPr lang="zh-CN" altLang="en-US" sz="2400" b="1" dirty="0">
                <a:effectLst/>
              </a:rPr>
              <a:t>流水线模型机中的相关处理：</a:t>
            </a:r>
            <a:endParaRPr lang="en-US" altLang="zh-CN" sz="2400" b="1" dirty="0">
              <a:effectLst/>
            </a:endParaRPr>
          </a:p>
          <a:p>
            <a:pPr eaLnBrk="1" hangingPunct="1">
              <a:lnSpc>
                <a:spcPct val="120000"/>
              </a:lnSpc>
              <a:buFont typeface="Wingdings" panose="05000000000000000000" charset="0"/>
              <a:buChar char="Ø"/>
              <a:defRPr/>
            </a:pPr>
            <a:r>
              <a:rPr lang="zh-CN" altLang="en-US" sz="2400" b="1" dirty="0">
                <a:solidFill>
                  <a:srgbClr val="FFFF00"/>
                </a:solidFill>
                <a:effectLst/>
              </a:rPr>
              <a:t>结构相关</a:t>
            </a:r>
            <a:r>
              <a:rPr lang="zh-CN" altLang="en-US" sz="2400" b="1" dirty="0">
                <a:effectLst/>
              </a:rPr>
              <a:t>：</a:t>
            </a:r>
            <a:r>
              <a:rPr lang="zh-CN" altLang="en-US" sz="2400" b="1" dirty="0">
                <a:latin typeface="Comic Sans MS" panose="030F0702030302020204" pitchFamily="66" charset="0"/>
              </a:rPr>
              <a:t>停顿流水线（插</a:t>
            </a:r>
            <a:r>
              <a:rPr lang="en-US" altLang="zh-CN" sz="2400" b="1" dirty="0" err="1">
                <a:latin typeface="Comic Sans MS" panose="030F0702030302020204" pitchFamily="66" charset="0"/>
              </a:rPr>
              <a:t>nop</a:t>
            </a:r>
            <a:r>
              <a:rPr lang="zh-CN" altLang="en-US" sz="2400" b="1" dirty="0">
                <a:latin typeface="Comic Sans MS" panose="030F0702030302020204" pitchFamily="66" charset="0"/>
              </a:rPr>
              <a:t>），增加硬件资源，</a:t>
            </a:r>
          </a:p>
          <a:p>
            <a:pPr marL="0" indent="0" eaLnBrk="1" hangingPunct="1">
              <a:lnSpc>
                <a:spcPct val="120000"/>
              </a:lnSpc>
              <a:buNone/>
              <a:defRPr/>
            </a:pPr>
            <a:r>
              <a:rPr lang="zh-CN" altLang="en-US" sz="2400" b="1" dirty="0">
                <a:latin typeface="Comic Sans MS" panose="030F0702030302020204" pitchFamily="66" charset="0"/>
              </a:rPr>
              <a:t>              功能部件完全流水</a:t>
            </a:r>
          </a:p>
          <a:p>
            <a:pPr eaLnBrk="1" hangingPunct="1">
              <a:lnSpc>
                <a:spcPct val="120000"/>
              </a:lnSpc>
              <a:buFont typeface="Wingdings" panose="05000000000000000000" charset="0"/>
              <a:buChar char="Ø"/>
              <a:defRPr/>
            </a:pPr>
            <a:endParaRPr lang="zh-CN" altLang="en-US" sz="900" b="1" dirty="0">
              <a:latin typeface="Comic Sans MS" panose="030F0702030302020204" pitchFamily="66" charset="0"/>
            </a:endParaRPr>
          </a:p>
          <a:p>
            <a:pPr eaLnBrk="1" hangingPunct="1">
              <a:lnSpc>
                <a:spcPct val="120000"/>
              </a:lnSpc>
              <a:buFont typeface="Wingdings" panose="05000000000000000000" charset="0"/>
              <a:buChar char="Ø"/>
              <a:defRPr/>
            </a:pPr>
            <a:r>
              <a:rPr lang="zh-CN" altLang="en-US" sz="2400" b="1" dirty="0">
                <a:solidFill>
                  <a:srgbClr val="FFFF00"/>
                </a:solidFill>
                <a:effectLst/>
              </a:rPr>
              <a:t>算术指令数据相关</a:t>
            </a:r>
            <a:r>
              <a:rPr lang="zh-CN" altLang="en-US" sz="2400" b="1" dirty="0">
                <a:effectLst/>
              </a:rPr>
              <a:t>：</a:t>
            </a:r>
          </a:p>
          <a:p>
            <a:pPr marL="0" indent="0" eaLnBrk="1" hangingPunct="1">
              <a:lnSpc>
                <a:spcPct val="120000"/>
              </a:lnSpc>
              <a:buNone/>
              <a:defRPr/>
            </a:pPr>
            <a:r>
              <a:rPr lang="zh-CN" altLang="en-US" sz="2400" b="1" dirty="0">
                <a:effectLst/>
              </a:rPr>
              <a:t>           （</a:t>
            </a:r>
            <a:r>
              <a:rPr lang="en-US" altLang="zh-CN" sz="2400" b="1" dirty="0">
                <a:effectLst/>
              </a:rPr>
              <a:t>1</a:t>
            </a:r>
            <a:r>
              <a:rPr lang="zh-CN" altLang="en-US" sz="2400" b="1" dirty="0">
                <a:effectLst/>
              </a:rPr>
              <a:t>）插</a:t>
            </a:r>
            <a:r>
              <a:rPr lang="en-US" altLang="zh-CN" sz="2400" b="1" dirty="0" err="1">
                <a:effectLst/>
              </a:rPr>
              <a:t>nop</a:t>
            </a:r>
            <a:r>
              <a:rPr lang="zh-CN" altLang="en-US" sz="2400" b="1" dirty="0">
                <a:effectLst/>
              </a:rPr>
              <a:t>（软件），</a:t>
            </a:r>
          </a:p>
          <a:p>
            <a:pPr eaLnBrk="1" hangingPunct="1">
              <a:lnSpc>
                <a:spcPct val="120000"/>
              </a:lnSpc>
              <a:buFont typeface="Wingdings" panose="05000000000000000000" pitchFamily="2" charset="2"/>
              <a:buNone/>
              <a:defRPr/>
            </a:pPr>
            <a:r>
              <a:rPr lang="zh-CN" altLang="en-US" sz="2400" b="1" dirty="0">
                <a:solidFill>
                  <a:srgbClr val="FF00FF"/>
                </a:solidFill>
                <a:effectLst/>
              </a:rPr>
              <a:t>           </a:t>
            </a:r>
            <a:r>
              <a:rPr lang="zh-CN" altLang="en-US" sz="2400" b="1" dirty="0">
                <a:effectLst/>
              </a:rPr>
              <a:t>（</a:t>
            </a:r>
            <a:r>
              <a:rPr lang="en-US" altLang="zh-CN" sz="2400" b="1" dirty="0">
                <a:effectLst/>
              </a:rPr>
              <a:t>2</a:t>
            </a:r>
            <a:r>
              <a:rPr lang="zh-CN" altLang="en-US" sz="2400" b="1" dirty="0">
                <a:effectLst/>
              </a:rPr>
              <a:t>）暂停流水线（硬件），数据前推（硬件优化）</a:t>
            </a:r>
          </a:p>
          <a:p>
            <a:pPr eaLnBrk="1" hangingPunct="1">
              <a:lnSpc>
                <a:spcPct val="120000"/>
              </a:lnSpc>
              <a:buFont typeface="Wingdings" panose="05000000000000000000" pitchFamily="2" charset="2"/>
              <a:buNone/>
              <a:defRPr/>
            </a:pPr>
            <a:r>
              <a:rPr lang="zh-CN" altLang="en-US" sz="2400" b="1" dirty="0">
                <a:effectLst/>
              </a:rPr>
              <a:t>    </a:t>
            </a:r>
            <a:r>
              <a:rPr lang="en-US" altLang="zh-CN" sz="2400" b="1" dirty="0">
                <a:solidFill>
                  <a:srgbClr val="FFFF00"/>
                </a:solidFill>
                <a:effectLst/>
              </a:rPr>
              <a:t>LOAD</a:t>
            </a:r>
            <a:r>
              <a:rPr lang="zh-CN" altLang="en-US" sz="2400" b="1" dirty="0">
                <a:solidFill>
                  <a:srgbClr val="FFFF00"/>
                </a:solidFill>
                <a:effectLst/>
              </a:rPr>
              <a:t>数据相关</a:t>
            </a:r>
            <a:r>
              <a:rPr lang="zh-CN" altLang="en-US" sz="2400" b="1" dirty="0">
                <a:effectLst/>
              </a:rPr>
              <a:t>：插</a:t>
            </a:r>
            <a:r>
              <a:rPr lang="en-US" altLang="zh-CN" sz="2400" b="1" dirty="0" err="1">
                <a:effectLst/>
              </a:rPr>
              <a:t>nop</a:t>
            </a:r>
            <a:r>
              <a:rPr lang="zh-CN" altLang="en-US" sz="2400" b="1" dirty="0" err="1">
                <a:effectLst/>
              </a:rPr>
              <a:t>（软件）</a:t>
            </a:r>
            <a:r>
              <a:rPr lang="zh-CN" altLang="en-US" sz="2400" b="1" dirty="0">
                <a:effectLst/>
              </a:rPr>
              <a:t>，暂停与前推结合（硬件优化）</a:t>
            </a:r>
          </a:p>
          <a:p>
            <a:pPr eaLnBrk="1" hangingPunct="1">
              <a:lnSpc>
                <a:spcPct val="120000"/>
              </a:lnSpc>
              <a:buFont typeface="Wingdings" panose="05000000000000000000" pitchFamily="2" charset="2"/>
              <a:buNone/>
              <a:defRPr/>
            </a:pPr>
            <a:endParaRPr lang="zh-CN" altLang="en-US" sz="900" b="1" dirty="0">
              <a:effectLst/>
            </a:endParaRPr>
          </a:p>
          <a:p>
            <a:pPr eaLnBrk="1" hangingPunct="1">
              <a:lnSpc>
                <a:spcPct val="120000"/>
              </a:lnSpc>
              <a:buFont typeface="Wingdings" panose="05000000000000000000" charset="0"/>
              <a:buChar char="Ø"/>
              <a:defRPr/>
            </a:pPr>
            <a:r>
              <a:rPr lang="zh-CN" altLang="en-US" sz="2400" b="1" dirty="0">
                <a:solidFill>
                  <a:srgbClr val="FFFF00"/>
                </a:solidFill>
                <a:effectLst/>
              </a:rPr>
              <a:t>转移相关</a:t>
            </a:r>
            <a:r>
              <a:rPr lang="zh-CN" altLang="en-US" sz="2400" b="1" dirty="0">
                <a:effectLst/>
              </a:rPr>
              <a:t>：</a:t>
            </a:r>
          </a:p>
          <a:p>
            <a:pPr marL="0" indent="0" eaLnBrk="1" hangingPunct="1">
              <a:lnSpc>
                <a:spcPct val="120000"/>
              </a:lnSpc>
              <a:buNone/>
              <a:defRPr/>
            </a:pPr>
            <a:r>
              <a:rPr lang="zh-CN" altLang="en-US" sz="2400" b="1" dirty="0">
                <a:effectLst/>
              </a:rPr>
              <a:t>            （</a:t>
            </a:r>
            <a:r>
              <a:rPr lang="en-US" altLang="zh-CN" sz="2400" b="1" dirty="0">
                <a:effectLst/>
              </a:rPr>
              <a:t>1</a:t>
            </a:r>
            <a:r>
              <a:rPr lang="zh-CN" altLang="en-US" sz="2400" b="1" dirty="0">
                <a:effectLst/>
              </a:rPr>
              <a:t>）插</a:t>
            </a:r>
            <a:r>
              <a:rPr lang="en-US" altLang="zh-CN" sz="2400" b="1" dirty="0" err="1">
                <a:effectLst/>
              </a:rPr>
              <a:t>nop</a:t>
            </a:r>
            <a:r>
              <a:rPr lang="zh-CN" altLang="en-US" sz="2400" b="1" dirty="0">
                <a:effectLst/>
              </a:rPr>
              <a:t>，（</a:t>
            </a:r>
            <a:r>
              <a:rPr lang="en-US" altLang="zh-CN" sz="2400" b="1" dirty="0">
                <a:effectLst/>
              </a:rPr>
              <a:t>2</a:t>
            </a:r>
            <a:r>
              <a:rPr lang="zh-CN" altLang="en-US" sz="2400" b="1" dirty="0">
                <a:effectLst/>
              </a:rPr>
              <a:t>）条件转移暂停（硬件），（</a:t>
            </a:r>
            <a:r>
              <a:rPr lang="en-US" altLang="zh-CN" sz="2400" b="1" dirty="0">
                <a:effectLst/>
              </a:rPr>
              <a:t>3</a:t>
            </a:r>
            <a:r>
              <a:rPr lang="zh-CN" altLang="en-US" sz="2400" b="1" dirty="0">
                <a:effectLst/>
              </a:rPr>
              <a:t>）假定转移不发生（硬件优化），（</a:t>
            </a:r>
            <a:r>
              <a:rPr lang="en-US" altLang="zh-CN" sz="2400" b="1" dirty="0">
                <a:effectLst/>
              </a:rPr>
              <a:t>4</a:t>
            </a:r>
            <a:r>
              <a:rPr lang="zh-CN" altLang="en-US" sz="2400" b="1" dirty="0">
                <a:effectLst/>
              </a:rPr>
              <a:t>）延迟转移（优化、软硬件）</a:t>
            </a:r>
          </a:p>
        </p:txBody>
      </p:sp>
      <p:sp>
        <p:nvSpPr>
          <p:cNvPr id="148483" name="灯片编号占位符 3">
            <a:extLst>
              <a:ext uri="{FF2B5EF4-FFF2-40B4-BE49-F238E27FC236}">
                <a16:creationId xmlns:a16="http://schemas.microsoft.com/office/drawing/2014/main" id="{92EFF03E-5BB1-43D3-8B29-2A8CDF066044}"/>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F20B554F-13A0-4416-AD9D-47795D76314C}" type="slidenum">
              <a:rPr lang="en-US" altLang="zh-CN">
                <a:solidFill>
                  <a:srgbClr val="FFFFFF"/>
                </a:solidFill>
                <a:ea typeface="宋体" panose="02010600030101010101" pitchFamily="2" charset="-122"/>
              </a:rPr>
              <a:pPr fontAlgn="base">
                <a:spcBef>
                  <a:spcPct val="0"/>
                </a:spcBef>
                <a:spcAft>
                  <a:spcPct val="0"/>
                </a:spcAft>
              </a:pPr>
              <a:t>471</a:t>
            </a:fld>
            <a:endParaRPr lang="en-US" altLang="zh-CN">
              <a:solidFill>
                <a:srgbClr val="FFFFFF"/>
              </a:solidFill>
              <a:ea typeface="宋体" panose="02010600030101010101" pitchFamily="2" charset="-122"/>
            </a:endParaRP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5A8D74E-80E7-442F-87FE-70730E0C7BB7}"/>
              </a:ext>
            </a:extLst>
          </p:cNvPr>
          <p:cNvSpPr>
            <a:spLocks noGrp="1" noRot="1" noChangeArrowheads="1"/>
          </p:cNvSpPr>
          <p:nvPr>
            <p:ph type="title"/>
          </p:nvPr>
        </p:nvSpPr>
        <p:spPr>
          <a:xfrm>
            <a:off x="1524000" y="0"/>
            <a:ext cx="8229600" cy="1143000"/>
          </a:xfrm>
        </p:spPr>
        <p:txBody>
          <a:bodyPr/>
          <a:lstStyle/>
          <a:p>
            <a:pPr eaLnBrk="1" hangingPunct="1">
              <a:defRPr/>
            </a:pPr>
            <a:r>
              <a:rPr lang="zh-CN" altLang="en-US"/>
              <a:t>小结</a:t>
            </a:r>
          </a:p>
        </p:txBody>
      </p:sp>
      <p:sp>
        <p:nvSpPr>
          <p:cNvPr id="120835" name="Rectangle 3">
            <a:extLst>
              <a:ext uri="{FF2B5EF4-FFF2-40B4-BE49-F238E27FC236}">
                <a16:creationId xmlns:a16="http://schemas.microsoft.com/office/drawing/2014/main" id="{4D4DD005-1401-4CA9-B756-4EA33C32735E}"/>
              </a:ext>
            </a:extLst>
          </p:cNvPr>
          <p:cNvSpPr>
            <a:spLocks noGrp="1" noChangeArrowheads="1"/>
          </p:cNvSpPr>
          <p:nvPr>
            <p:ph idx="1"/>
          </p:nvPr>
        </p:nvSpPr>
        <p:spPr>
          <a:xfrm>
            <a:off x="1752600" y="990600"/>
            <a:ext cx="8686800" cy="5410200"/>
          </a:xfrm>
        </p:spPr>
        <p:txBody>
          <a:bodyPr/>
          <a:lstStyle/>
          <a:p>
            <a:pPr eaLnBrk="1" hangingPunct="1">
              <a:lnSpc>
                <a:spcPct val="120000"/>
              </a:lnSpc>
              <a:defRPr/>
            </a:pPr>
            <a:r>
              <a:rPr lang="zh-CN" altLang="en-US" sz="2400" b="1" dirty="0">
                <a:effectLst/>
              </a:rPr>
              <a:t>流水线定义、分类、性能分析计算</a:t>
            </a:r>
          </a:p>
          <a:p>
            <a:pPr eaLnBrk="1" hangingPunct="1">
              <a:lnSpc>
                <a:spcPct val="120000"/>
              </a:lnSpc>
              <a:defRPr/>
            </a:pPr>
            <a:r>
              <a:rPr lang="zh-CN" altLang="en-US" sz="2400" b="1" dirty="0">
                <a:effectLst/>
              </a:rPr>
              <a:t>流水线模型机指令系统、无相关流水线模型机的设计与实现</a:t>
            </a:r>
          </a:p>
          <a:p>
            <a:pPr eaLnBrk="1" hangingPunct="1">
              <a:lnSpc>
                <a:spcPct val="120000"/>
              </a:lnSpc>
              <a:defRPr/>
            </a:pPr>
            <a:r>
              <a:rPr lang="zh-CN" altLang="en-US" sz="2400" b="1" dirty="0">
                <a:effectLst/>
              </a:rPr>
              <a:t>流水线模型机中的相关处理：</a:t>
            </a:r>
            <a:endParaRPr lang="en-US" altLang="zh-CN" sz="2400" b="1" dirty="0">
              <a:effectLst/>
            </a:endParaRPr>
          </a:p>
          <a:p>
            <a:pPr eaLnBrk="1" hangingPunct="1">
              <a:lnSpc>
                <a:spcPct val="120000"/>
              </a:lnSpc>
              <a:buFont typeface="Wingdings" panose="05000000000000000000" pitchFamily="2" charset="2"/>
              <a:buNone/>
              <a:defRPr/>
            </a:pPr>
            <a:r>
              <a:rPr lang="en-US" altLang="zh-CN" sz="2400" b="1" dirty="0">
                <a:effectLst/>
              </a:rPr>
              <a:t>     </a:t>
            </a:r>
            <a:r>
              <a:rPr lang="zh-CN" altLang="en-US" sz="2400" b="1" dirty="0">
                <a:solidFill>
                  <a:srgbClr val="FFFF00"/>
                </a:solidFill>
                <a:effectLst/>
              </a:rPr>
              <a:t>结构相关</a:t>
            </a:r>
            <a:r>
              <a:rPr lang="zh-CN" altLang="en-US" sz="2400" b="1" dirty="0">
                <a:effectLst/>
              </a:rPr>
              <a:t>：</a:t>
            </a:r>
            <a:r>
              <a:rPr lang="zh-CN" altLang="en-US" sz="2400" b="1" dirty="0">
                <a:latin typeface="Comic Sans MS" panose="030F0702030302020204" pitchFamily="66" charset="0"/>
              </a:rPr>
              <a:t>停顿流水线（插</a:t>
            </a:r>
            <a:r>
              <a:rPr lang="en-US" altLang="zh-CN" sz="2400" b="1" dirty="0" err="1">
                <a:latin typeface="Comic Sans MS" panose="030F0702030302020204" pitchFamily="66" charset="0"/>
              </a:rPr>
              <a:t>nop</a:t>
            </a:r>
            <a:r>
              <a:rPr lang="zh-CN" altLang="en-US" sz="2400" b="1" dirty="0">
                <a:latin typeface="Comic Sans MS" panose="030F0702030302020204" pitchFamily="66" charset="0"/>
              </a:rPr>
              <a:t>），</a:t>
            </a:r>
            <a:r>
              <a:rPr lang="zh-CN" altLang="en-US" sz="2400" b="1" dirty="0">
                <a:solidFill>
                  <a:srgbClr val="66FFFF"/>
                </a:solidFill>
                <a:latin typeface="Comic Sans MS" panose="030F0702030302020204" pitchFamily="66" charset="0"/>
              </a:rPr>
              <a:t>增加硬件资源，功能部件完全流水</a:t>
            </a:r>
            <a:endParaRPr lang="zh-CN" altLang="en-US" sz="2400" b="1" dirty="0">
              <a:effectLst/>
            </a:endParaRPr>
          </a:p>
          <a:p>
            <a:pPr eaLnBrk="1" hangingPunct="1">
              <a:lnSpc>
                <a:spcPct val="120000"/>
              </a:lnSpc>
              <a:buFont typeface="Wingdings" panose="05000000000000000000" pitchFamily="2" charset="2"/>
              <a:buNone/>
              <a:defRPr/>
            </a:pPr>
            <a:r>
              <a:rPr lang="zh-CN" altLang="en-US" sz="2400" b="1" dirty="0">
                <a:effectLst/>
              </a:rPr>
              <a:t>    </a:t>
            </a:r>
            <a:r>
              <a:rPr lang="zh-CN" altLang="en-US" sz="2400" b="1" dirty="0">
                <a:solidFill>
                  <a:schemeClr val="hlink"/>
                </a:solidFill>
                <a:effectLst/>
              </a:rPr>
              <a:t>算术指令数据相关</a:t>
            </a:r>
            <a:r>
              <a:rPr lang="zh-CN" altLang="en-US" sz="2400" b="1" dirty="0">
                <a:effectLst/>
              </a:rPr>
              <a:t>：插</a:t>
            </a:r>
            <a:r>
              <a:rPr lang="en-US" altLang="zh-CN" sz="2400" b="1" dirty="0" err="1">
                <a:effectLst/>
              </a:rPr>
              <a:t>nop</a:t>
            </a:r>
            <a:r>
              <a:rPr lang="zh-CN" altLang="en-US" sz="2400" b="1" dirty="0">
                <a:effectLst/>
              </a:rPr>
              <a:t>（软件），</a:t>
            </a:r>
          </a:p>
          <a:p>
            <a:pPr eaLnBrk="1" hangingPunct="1">
              <a:lnSpc>
                <a:spcPct val="120000"/>
              </a:lnSpc>
              <a:buFont typeface="Wingdings" panose="05000000000000000000" pitchFamily="2" charset="2"/>
              <a:buNone/>
              <a:defRPr/>
            </a:pPr>
            <a:r>
              <a:rPr lang="zh-CN" altLang="en-US" sz="2400" b="1" dirty="0">
                <a:solidFill>
                  <a:srgbClr val="FF00FF"/>
                </a:solidFill>
                <a:effectLst/>
              </a:rPr>
              <a:t>                                </a:t>
            </a:r>
            <a:r>
              <a:rPr lang="zh-CN" altLang="en-US" sz="2400" b="1" dirty="0">
                <a:effectLst/>
              </a:rPr>
              <a:t>暂停流水线（硬件），</a:t>
            </a:r>
            <a:r>
              <a:rPr lang="zh-CN" altLang="en-US" sz="2400" b="1" dirty="0">
                <a:solidFill>
                  <a:srgbClr val="FFFF00"/>
                </a:solidFill>
                <a:effectLst/>
              </a:rPr>
              <a:t>数据前推（硬件优化）</a:t>
            </a:r>
          </a:p>
          <a:p>
            <a:pPr eaLnBrk="1" hangingPunct="1">
              <a:lnSpc>
                <a:spcPct val="120000"/>
              </a:lnSpc>
              <a:buFont typeface="Wingdings" panose="05000000000000000000" pitchFamily="2" charset="2"/>
              <a:buNone/>
              <a:defRPr/>
            </a:pPr>
            <a:r>
              <a:rPr lang="zh-CN" altLang="en-US" sz="2400" b="1" dirty="0">
                <a:effectLst/>
              </a:rPr>
              <a:t>    </a:t>
            </a:r>
            <a:r>
              <a:rPr lang="en-US" altLang="zh-CN" sz="2400" b="1" dirty="0">
                <a:solidFill>
                  <a:schemeClr val="hlink"/>
                </a:solidFill>
                <a:effectLst/>
              </a:rPr>
              <a:t>LOAD</a:t>
            </a:r>
            <a:r>
              <a:rPr lang="zh-CN" altLang="en-US" sz="2400" b="1" dirty="0">
                <a:solidFill>
                  <a:schemeClr val="hlink"/>
                </a:solidFill>
                <a:effectLst/>
              </a:rPr>
              <a:t>数据相关</a:t>
            </a:r>
            <a:r>
              <a:rPr lang="zh-CN" altLang="en-US" sz="2400" b="1" dirty="0">
                <a:effectLst/>
              </a:rPr>
              <a:t>：插</a:t>
            </a:r>
            <a:r>
              <a:rPr lang="en-US" altLang="zh-CN" sz="2400" b="1" dirty="0" err="1">
                <a:effectLst/>
              </a:rPr>
              <a:t>nop</a:t>
            </a:r>
            <a:r>
              <a:rPr lang="zh-CN" altLang="en-US" sz="2400" b="1" dirty="0">
                <a:effectLst/>
              </a:rPr>
              <a:t>，</a:t>
            </a:r>
            <a:r>
              <a:rPr lang="zh-CN" altLang="en-US" sz="2400" b="1" dirty="0">
                <a:solidFill>
                  <a:srgbClr val="FFFF00"/>
                </a:solidFill>
                <a:effectLst/>
              </a:rPr>
              <a:t>暂停与前推结合（硬件优化）</a:t>
            </a:r>
          </a:p>
          <a:p>
            <a:pPr eaLnBrk="1" hangingPunct="1">
              <a:lnSpc>
                <a:spcPct val="120000"/>
              </a:lnSpc>
              <a:buFont typeface="Wingdings" panose="05000000000000000000" pitchFamily="2" charset="2"/>
              <a:buNone/>
              <a:defRPr/>
            </a:pPr>
            <a:r>
              <a:rPr lang="zh-CN" altLang="en-US" sz="2400" b="1" dirty="0">
                <a:effectLst/>
              </a:rPr>
              <a:t>    </a:t>
            </a:r>
            <a:r>
              <a:rPr lang="zh-CN" altLang="en-US" sz="2400" b="1" dirty="0">
                <a:solidFill>
                  <a:schemeClr val="hlink"/>
                </a:solidFill>
                <a:effectLst/>
              </a:rPr>
              <a:t>转移相关</a:t>
            </a:r>
            <a:r>
              <a:rPr lang="zh-CN" altLang="en-US" sz="2400" b="1" dirty="0">
                <a:effectLst/>
              </a:rPr>
              <a:t>：插</a:t>
            </a:r>
            <a:r>
              <a:rPr lang="en-US" altLang="zh-CN" sz="2400" b="1" dirty="0" err="1">
                <a:effectLst/>
              </a:rPr>
              <a:t>nop</a:t>
            </a:r>
            <a:r>
              <a:rPr lang="zh-CN" altLang="en-US" sz="2400" b="1" dirty="0">
                <a:effectLst/>
              </a:rPr>
              <a:t>，条件转移暂停（硬件），</a:t>
            </a:r>
            <a:r>
              <a:rPr lang="zh-CN" altLang="en-US" sz="2400" b="1" dirty="0">
                <a:solidFill>
                  <a:srgbClr val="FFFF00"/>
                </a:solidFill>
                <a:effectLst/>
              </a:rPr>
              <a:t>假定转移不发生（硬件优化），</a:t>
            </a:r>
            <a:r>
              <a:rPr lang="zh-CN" altLang="en-US" sz="2400" b="1" dirty="0">
                <a:solidFill>
                  <a:srgbClr val="66FF33"/>
                </a:solidFill>
                <a:effectLst/>
              </a:rPr>
              <a:t>延迟转移（优化、软硬件）</a:t>
            </a:r>
          </a:p>
        </p:txBody>
      </p:sp>
      <p:sp>
        <p:nvSpPr>
          <p:cNvPr id="149507" name="灯片编号占位符 3">
            <a:extLst>
              <a:ext uri="{FF2B5EF4-FFF2-40B4-BE49-F238E27FC236}">
                <a16:creationId xmlns:a16="http://schemas.microsoft.com/office/drawing/2014/main" id="{1167C9CA-B8F4-409F-96AA-F47DCDA6D18F}"/>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5FE609DE-0ED9-468E-8D38-04E80B7E0570}" type="slidenum">
              <a:rPr lang="en-US" altLang="zh-CN">
                <a:solidFill>
                  <a:srgbClr val="FFFFFF"/>
                </a:solidFill>
                <a:ea typeface="宋体" panose="02010600030101010101" pitchFamily="2" charset="-122"/>
              </a:rPr>
              <a:pPr fontAlgn="base">
                <a:spcBef>
                  <a:spcPct val="0"/>
                </a:spcBef>
                <a:spcAft>
                  <a:spcPct val="0"/>
                </a:spcAft>
              </a:pPr>
              <a:t>472</a:t>
            </a:fld>
            <a:endParaRPr lang="en-US" altLang="zh-CN">
              <a:solidFill>
                <a:srgbClr val="FFFFFF"/>
              </a:solidFill>
              <a:ea typeface="宋体" panose="02010600030101010101" pitchFamily="2" charset="-122"/>
            </a:endParaRP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5" name="Rectangle 3">
            <a:extLst>
              <a:ext uri="{FF2B5EF4-FFF2-40B4-BE49-F238E27FC236}">
                <a16:creationId xmlns:a16="http://schemas.microsoft.com/office/drawing/2014/main" id="{5C4EB609-7003-43EE-ACC5-0E1B0B104E25}"/>
              </a:ext>
            </a:extLst>
          </p:cNvPr>
          <p:cNvSpPr>
            <a:spLocks noGrp="1" noChangeArrowheads="1"/>
          </p:cNvSpPr>
          <p:nvPr>
            <p:ph idx="1"/>
          </p:nvPr>
        </p:nvSpPr>
        <p:spPr>
          <a:xfrm>
            <a:off x="1828800" y="381000"/>
            <a:ext cx="8229600" cy="6172200"/>
          </a:xfrm>
        </p:spPr>
        <p:txBody>
          <a:bodyPr/>
          <a:lstStyle/>
          <a:p>
            <a:pPr eaLnBrk="1" hangingPunct="1">
              <a:defRPr/>
            </a:pPr>
            <a:r>
              <a:rPr lang="zh-CN" altLang="en-US" sz="3600" b="1" dirty="0"/>
              <a:t>第三章作业</a:t>
            </a:r>
            <a:r>
              <a:rPr lang="en-US" altLang="zh-CN" sz="3600" b="1" dirty="0"/>
              <a:t>2</a:t>
            </a:r>
            <a:r>
              <a:rPr lang="zh-CN" altLang="en-US" sz="3600" b="1" dirty="0"/>
              <a:t>：</a:t>
            </a:r>
          </a:p>
          <a:p>
            <a:pPr eaLnBrk="1" hangingPunct="1">
              <a:buFont typeface="Wingdings" panose="05000000000000000000" pitchFamily="2" charset="2"/>
              <a:buNone/>
              <a:defRPr/>
            </a:pPr>
            <a:endParaRPr lang="zh-CN" altLang="en-US" sz="2400" b="1" dirty="0">
              <a:effectLst/>
            </a:endParaRPr>
          </a:p>
          <a:p>
            <a:pPr eaLnBrk="1" hangingPunct="1">
              <a:buFont typeface="Wingdings" panose="05000000000000000000" pitchFamily="2" charset="2"/>
              <a:buNone/>
              <a:defRPr/>
            </a:pPr>
            <a:r>
              <a:rPr lang="en-US" altLang="zh-CN" sz="2400" b="1" dirty="0">
                <a:effectLst/>
              </a:rPr>
              <a:t>1</a:t>
            </a:r>
            <a:r>
              <a:rPr lang="zh-CN" altLang="en-US" sz="2400" b="1" dirty="0">
                <a:effectLst/>
              </a:rPr>
              <a:t>、各流水级存放控制信号的流水线寄存器有何异同？</a:t>
            </a:r>
          </a:p>
          <a:p>
            <a:pPr eaLnBrk="1" hangingPunct="1">
              <a:buFont typeface="Wingdings" panose="05000000000000000000" pitchFamily="2" charset="2"/>
              <a:buNone/>
              <a:defRPr/>
            </a:pPr>
            <a:r>
              <a:rPr lang="en-US" altLang="zh-CN" sz="2400" b="1" dirty="0">
                <a:effectLst/>
              </a:rPr>
              <a:t>2</a:t>
            </a:r>
            <a:r>
              <a:rPr lang="zh-CN" altLang="en-US" sz="2400" b="1" dirty="0">
                <a:effectLst/>
              </a:rPr>
              <a:t>、设流水线模型机采用</a:t>
            </a:r>
            <a:r>
              <a:rPr lang="en-US" altLang="zh-CN" sz="2400" b="1" dirty="0">
                <a:effectLst/>
              </a:rPr>
              <a:t>load</a:t>
            </a:r>
            <a:r>
              <a:rPr lang="zh-CN" altLang="en-US" sz="2400" b="1" dirty="0">
                <a:effectLst/>
              </a:rPr>
              <a:t>前推和数据前推，按时钟周期画出以下指令序列的时序图，标示出前推示意。</a:t>
            </a:r>
          </a:p>
          <a:p>
            <a:pPr eaLnBrk="1" hangingPunct="1">
              <a:buFont typeface="Wingdings" panose="05000000000000000000" pitchFamily="2" charset="2"/>
              <a:buNone/>
              <a:defRPr/>
            </a:pPr>
            <a:r>
              <a:rPr lang="zh-CN" altLang="en-US" sz="2400" b="1" dirty="0">
                <a:effectLst/>
              </a:rPr>
              <a:t>       </a:t>
            </a:r>
            <a:r>
              <a:rPr lang="en-US" altLang="zh-CN" sz="2400" b="1" dirty="0">
                <a:effectLst/>
              </a:rPr>
              <a:t>load  r2, 12(r3)</a:t>
            </a:r>
          </a:p>
          <a:p>
            <a:pPr eaLnBrk="1" hangingPunct="1">
              <a:buFont typeface="Wingdings" panose="05000000000000000000" pitchFamily="2" charset="2"/>
              <a:buNone/>
              <a:defRPr/>
            </a:pPr>
            <a:r>
              <a:rPr lang="en-US" altLang="zh-CN" sz="2400" b="1" dirty="0">
                <a:effectLst/>
              </a:rPr>
              <a:t>       </a:t>
            </a:r>
            <a:r>
              <a:rPr lang="en-US" altLang="zh-CN" sz="2400" b="1" dirty="0" err="1">
                <a:effectLst/>
              </a:rPr>
              <a:t>addi</a:t>
            </a:r>
            <a:r>
              <a:rPr lang="en-US" altLang="zh-CN" sz="2400" b="1" dirty="0">
                <a:effectLst/>
              </a:rPr>
              <a:t>  r4, r2, 10</a:t>
            </a:r>
          </a:p>
          <a:p>
            <a:pPr eaLnBrk="1" hangingPunct="1">
              <a:buFont typeface="Wingdings" panose="05000000000000000000" pitchFamily="2" charset="2"/>
              <a:buNone/>
              <a:defRPr/>
            </a:pPr>
            <a:r>
              <a:rPr lang="en-US" altLang="zh-CN" sz="2400" b="1" dirty="0">
                <a:effectLst/>
              </a:rPr>
              <a:t>       and   r1, r2, r4</a:t>
            </a:r>
          </a:p>
          <a:p>
            <a:pPr eaLnBrk="1" hangingPunct="1">
              <a:buFont typeface="Wingdings" panose="05000000000000000000" pitchFamily="2" charset="2"/>
              <a:buNone/>
              <a:defRPr/>
            </a:pPr>
            <a:r>
              <a:rPr lang="en-US" altLang="zh-CN" sz="2400" b="1" dirty="0">
                <a:effectLst/>
              </a:rPr>
              <a:t>       store  r1, 10(r5)</a:t>
            </a:r>
          </a:p>
          <a:p>
            <a:pPr eaLnBrk="1" hangingPunct="1">
              <a:buFont typeface="Wingdings" panose="05000000000000000000" pitchFamily="2" charset="2"/>
              <a:buNone/>
              <a:defRPr/>
            </a:pPr>
            <a:r>
              <a:rPr lang="en-US" altLang="zh-CN" sz="2400" b="1" dirty="0">
                <a:effectLst/>
                <a:sym typeface="+mn-ea"/>
              </a:rPr>
              <a:t>3</a:t>
            </a:r>
            <a:r>
              <a:rPr lang="zh-CN" altLang="en-US" sz="2400" b="1" dirty="0">
                <a:effectLst/>
                <a:sym typeface="+mn-ea"/>
              </a:rPr>
              <a:t>、给出第三章</a:t>
            </a:r>
            <a:r>
              <a:rPr lang="en-US" altLang="zh-CN" sz="2400" b="1" dirty="0">
                <a:effectLst/>
                <a:sym typeface="+mn-ea"/>
              </a:rPr>
              <a:t>PPT</a:t>
            </a:r>
            <a:r>
              <a:rPr lang="zh-CN" altLang="en-US" sz="2400" b="1" dirty="0">
                <a:effectLst/>
                <a:sym typeface="+mn-ea"/>
              </a:rPr>
              <a:t>中图</a:t>
            </a:r>
            <a:r>
              <a:rPr lang="en-US" altLang="zh-CN" sz="2400" b="1" dirty="0">
                <a:effectLst/>
                <a:sym typeface="+mn-ea"/>
              </a:rPr>
              <a:t>3-3.39</a:t>
            </a:r>
            <a:r>
              <a:rPr lang="zh-CN" altLang="en-US" sz="2400" b="1" dirty="0">
                <a:effectLst/>
                <a:sym typeface="+mn-ea"/>
              </a:rPr>
              <a:t>的</a:t>
            </a:r>
            <a:r>
              <a:rPr lang="en-US" altLang="zh-CN" sz="2400" b="1" dirty="0">
                <a:effectLst/>
                <a:sym typeface="+mn-ea"/>
              </a:rPr>
              <a:t>BDEPEN</a:t>
            </a:r>
            <a:r>
              <a:rPr lang="zh-CN" altLang="en-US" sz="2400" b="1" dirty="0">
                <a:effectLst/>
                <a:sym typeface="+mn-ea"/>
              </a:rPr>
              <a:t>控制信号的真值表。</a:t>
            </a:r>
            <a:endParaRPr lang="zh-CN" altLang="en-US" sz="2400" b="1" dirty="0">
              <a:effectLst/>
            </a:endParaRPr>
          </a:p>
          <a:p>
            <a:pPr eaLnBrk="1" hangingPunct="1">
              <a:buFont typeface="Wingdings" panose="05000000000000000000" pitchFamily="2" charset="2"/>
              <a:buNone/>
              <a:defRPr/>
            </a:pPr>
            <a:r>
              <a:rPr lang="zh-CN" altLang="zh-CN" sz="2400" b="1" dirty="0">
                <a:effectLst/>
              </a:rPr>
              <a:t>（图</a:t>
            </a:r>
            <a:r>
              <a:rPr lang="en-US" altLang="zh-CN" sz="2400" b="1" dirty="0">
                <a:effectLst/>
              </a:rPr>
              <a:t>3-3.39</a:t>
            </a:r>
            <a:r>
              <a:rPr lang="zh-CN" altLang="zh-CN" sz="2400" b="1" dirty="0">
                <a:effectLst/>
              </a:rPr>
              <a:t>见下一页）</a:t>
            </a:r>
          </a:p>
        </p:txBody>
      </p:sp>
      <p:sp>
        <p:nvSpPr>
          <p:cNvPr id="150530" name="灯片编号占位符 2">
            <a:extLst>
              <a:ext uri="{FF2B5EF4-FFF2-40B4-BE49-F238E27FC236}">
                <a16:creationId xmlns:a16="http://schemas.microsoft.com/office/drawing/2014/main" id="{E1CCE326-F1CA-4E03-8AE1-514FB4A56CF5}"/>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DEFF07F0-DF14-45AF-A8E8-E0124B92C27B}" type="slidenum">
              <a:rPr lang="en-US" altLang="zh-CN">
                <a:solidFill>
                  <a:srgbClr val="FFFFFF"/>
                </a:solidFill>
                <a:ea typeface="宋体" panose="02010600030101010101" pitchFamily="2" charset="-122"/>
              </a:rPr>
              <a:pPr fontAlgn="base">
                <a:spcBef>
                  <a:spcPct val="0"/>
                </a:spcBef>
                <a:spcAft>
                  <a:spcPct val="0"/>
                </a:spcAft>
              </a:pPr>
              <a:t>473</a:t>
            </a:fld>
            <a:endParaRPr lang="en-US" altLang="zh-CN">
              <a:solidFill>
                <a:srgbClr val="FFFFFF"/>
              </a:solidFill>
              <a:ea typeface="宋体" panose="02010600030101010101" pitchFamily="2" charset="-122"/>
            </a:endParaRP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1553" name="Text Box 3">
            <a:extLst>
              <a:ext uri="{FF2B5EF4-FFF2-40B4-BE49-F238E27FC236}">
                <a16:creationId xmlns:a16="http://schemas.microsoft.com/office/drawing/2014/main" id="{E035D250-107D-4BF3-81F0-358983A0E7BC}"/>
              </a:ext>
            </a:extLst>
          </p:cNvPr>
          <p:cNvSpPr txBox="1">
            <a:spLocks noChangeArrowheads="1"/>
          </p:cNvSpPr>
          <p:nvPr/>
        </p:nvSpPr>
        <p:spPr bwMode="auto">
          <a:xfrm>
            <a:off x="2209800" y="152400"/>
            <a:ext cx="81359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b="1">
                <a:solidFill>
                  <a:srgbClr val="CCFFFF"/>
                </a:solidFill>
                <a:latin typeface="Arial" panose="020B0604020202020204" pitchFamily="34" charset="0"/>
                <a:ea typeface="宋体" panose="02010600030101010101" pitchFamily="2" charset="-122"/>
              </a:rPr>
              <a:t>图</a:t>
            </a:r>
            <a:r>
              <a:rPr lang="en-US" altLang="en-US" b="1">
                <a:solidFill>
                  <a:srgbClr val="CCFFFF"/>
                </a:solidFill>
                <a:latin typeface="Arial" panose="020B0604020202020204" pitchFamily="34" charset="0"/>
                <a:ea typeface="宋体" panose="02010600030101010101" pitchFamily="2" charset="-122"/>
                <a:sym typeface="宋体" panose="02010600030101010101" pitchFamily="2" charset="-122"/>
              </a:rPr>
              <a:t>3-3.</a:t>
            </a:r>
            <a:r>
              <a:rPr lang="en-US" altLang="zh-CN" b="1">
                <a:solidFill>
                  <a:srgbClr val="CCFFFF"/>
                </a:solidFill>
                <a:latin typeface="Arial" panose="020B0604020202020204" pitchFamily="34" charset="0"/>
                <a:ea typeface="宋体" panose="02010600030101010101" pitchFamily="2" charset="-122"/>
              </a:rPr>
              <a:t>39  </a:t>
            </a:r>
            <a:r>
              <a:rPr lang="zh-CN" altLang="en-US" b="1">
                <a:solidFill>
                  <a:srgbClr val="CCFFFF"/>
                </a:solidFill>
                <a:latin typeface="Arial" panose="020B0604020202020204" pitchFamily="34" charset="0"/>
                <a:ea typeface="宋体" panose="02010600030101010101" pitchFamily="2" charset="-122"/>
              </a:rPr>
              <a:t>采用数据前推技术的流水线处理机的数据路径和控制部件的结构图</a:t>
            </a:r>
          </a:p>
        </p:txBody>
      </p:sp>
      <p:grpSp>
        <p:nvGrpSpPr>
          <p:cNvPr id="151554" name="Group 13">
            <a:extLst>
              <a:ext uri="{FF2B5EF4-FFF2-40B4-BE49-F238E27FC236}">
                <a16:creationId xmlns:a16="http://schemas.microsoft.com/office/drawing/2014/main" id="{6AFA42CF-7525-46BD-B1C8-1847B5C54CCB}"/>
              </a:ext>
            </a:extLst>
          </p:cNvPr>
          <p:cNvGrpSpPr>
            <a:grpSpLocks/>
          </p:cNvGrpSpPr>
          <p:nvPr/>
        </p:nvGrpSpPr>
        <p:grpSpPr bwMode="auto">
          <a:xfrm>
            <a:off x="1752600" y="685800"/>
            <a:ext cx="8915400" cy="5329238"/>
            <a:chOff x="192" y="768"/>
            <a:chExt cx="5568" cy="3357"/>
          </a:xfrm>
        </p:grpSpPr>
        <p:pic>
          <p:nvPicPr>
            <p:cNvPr id="151555" name="Picture 2" descr="41">
              <a:extLst>
                <a:ext uri="{FF2B5EF4-FFF2-40B4-BE49-F238E27FC236}">
                  <a16:creationId xmlns:a16="http://schemas.microsoft.com/office/drawing/2014/main" id="{50520DE4-9675-4C73-899D-E26BB2EC8E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768"/>
              <a:ext cx="5568" cy="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6" name="Freeform 4">
              <a:extLst>
                <a:ext uri="{FF2B5EF4-FFF2-40B4-BE49-F238E27FC236}">
                  <a16:creationId xmlns:a16="http://schemas.microsoft.com/office/drawing/2014/main" id="{C97CF06E-7BFA-4498-BEFF-FB18D1262868}"/>
                </a:ext>
              </a:extLst>
            </p:cNvPr>
            <p:cNvSpPr>
              <a:spLocks noChangeArrowheads="1"/>
            </p:cNvSpPr>
            <p:nvPr/>
          </p:nvSpPr>
          <p:spPr bwMode="auto">
            <a:xfrm>
              <a:off x="4077" y="2133"/>
              <a:ext cx="171" cy="18"/>
            </a:xfrm>
            <a:custGeom>
              <a:avLst/>
              <a:gdLst>
                <a:gd name="T0" fmla="*/ 0 w 171"/>
                <a:gd name="T1" fmla="*/ 18 h 18"/>
                <a:gd name="T2" fmla="*/ 171 w 171"/>
                <a:gd name="T3" fmla="*/ 0 h 18"/>
              </a:gdLst>
              <a:ahLst/>
              <a:cxnLst>
                <a:cxn ang="0">
                  <a:pos x="T0" y="T1"/>
                </a:cxn>
                <a:cxn ang="0">
                  <a:pos x="T2" y="T3"/>
                </a:cxn>
              </a:cxnLst>
              <a:rect l="0" t="0" r="r" b="b"/>
              <a:pathLst>
                <a:path w="171" h="18">
                  <a:moveTo>
                    <a:pt x="0" y="18"/>
                  </a:moveTo>
                  <a:cubicBezTo>
                    <a:pt x="62" y="9"/>
                    <a:pt x="108" y="0"/>
                    <a:pt x="171"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FFFFFF"/>
                </a:solidFill>
                <a:latin typeface="Garamond" panose="02020404030301010803" pitchFamily="18" charset="0"/>
                <a:ea typeface="宋体" panose="02010600030101010101" pitchFamily="2" charset="-122"/>
              </a:endParaRPr>
            </a:p>
          </p:txBody>
        </p:sp>
        <p:sp>
          <p:nvSpPr>
            <p:cNvPr id="151557" name="Oval 7">
              <a:extLst>
                <a:ext uri="{FF2B5EF4-FFF2-40B4-BE49-F238E27FC236}">
                  <a16:creationId xmlns:a16="http://schemas.microsoft.com/office/drawing/2014/main" id="{D0933C06-3EB4-4A09-BBE3-0D5DDD212CDB}"/>
                </a:ext>
              </a:extLst>
            </p:cNvPr>
            <p:cNvSpPr>
              <a:spLocks noChangeArrowheads="1"/>
            </p:cNvSpPr>
            <p:nvPr/>
          </p:nvSpPr>
          <p:spPr bwMode="auto">
            <a:xfrm>
              <a:off x="2976" y="2592"/>
              <a:ext cx="384" cy="576"/>
            </a:xfrm>
            <a:prstGeom prst="ellipse">
              <a:avLst/>
            </a:prstGeom>
            <a:noFill/>
            <a:ln w="9525">
              <a:solidFill>
                <a:srgbClr val="3333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lang="zh-CN" altLang="zh-CN">
                <a:solidFill>
                  <a:srgbClr val="FF0000"/>
                </a:solidFill>
                <a:latin typeface="Garamond" panose="02020404030301010803" pitchFamily="18" charset="0"/>
                <a:ea typeface="宋体" panose="02010600030101010101" pitchFamily="2" charset="-122"/>
              </a:endParaRPr>
            </a:p>
          </p:txBody>
        </p:sp>
      </p:grpSp>
      <p:sp>
        <p:nvSpPr>
          <p:cNvPr id="151558" name="Text Box 14">
            <a:extLst>
              <a:ext uri="{FF2B5EF4-FFF2-40B4-BE49-F238E27FC236}">
                <a16:creationId xmlns:a16="http://schemas.microsoft.com/office/drawing/2014/main" id="{B31709CC-0EDC-4855-94AC-F33D3CB492F0}"/>
              </a:ext>
            </a:extLst>
          </p:cNvPr>
          <p:cNvSpPr txBox="1">
            <a:spLocks noChangeArrowheads="1"/>
          </p:cNvSpPr>
          <p:nvPr/>
        </p:nvSpPr>
        <p:spPr bwMode="auto">
          <a:xfrm>
            <a:off x="1981200" y="6172201"/>
            <a:ext cx="815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b="1">
                <a:solidFill>
                  <a:srgbClr val="FFFFFF"/>
                </a:solidFill>
                <a:latin typeface="Garamond" panose="02020404030301010803" pitchFamily="18" charset="0"/>
                <a:ea typeface="宋体" panose="02010600030101010101" pitchFamily="2" charset="-122"/>
              </a:rPr>
              <a:t>BDEPEN1=</a:t>
            </a:r>
            <a:r>
              <a:rPr lang="en-US" altLang="zh-CN">
                <a:solidFill>
                  <a:srgbClr val="FFFFFF"/>
                </a:solidFill>
                <a:latin typeface="Garamond" panose="02020404030301010803" pitchFamily="18" charset="0"/>
                <a:ea typeface="宋体" panose="02010600030101010101" pitchFamily="2" charset="-122"/>
              </a:rPr>
              <a:t> </a:t>
            </a:r>
            <a:r>
              <a:rPr lang="zh-CN" altLang="en-US" b="1">
                <a:solidFill>
                  <a:srgbClr val="CCFFFF"/>
                </a:solidFill>
                <a:latin typeface="Garamond" panose="02020404030301010803" pitchFamily="18" charset="0"/>
                <a:ea typeface="宋体" panose="02010600030101010101" pitchFamily="2" charset="-122"/>
              </a:rPr>
              <a:t>(</a:t>
            </a:r>
            <a:r>
              <a:rPr lang="en-US" altLang="zh-CN" b="1">
                <a:solidFill>
                  <a:srgbClr val="FFFF00"/>
                </a:solidFill>
                <a:latin typeface="Garamond" panose="02020404030301010803" pitchFamily="18" charset="0"/>
                <a:ea typeface="宋体" panose="02010600030101010101" pitchFamily="2" charset="-122"/>
              </a:rPr>
              <a:t>I</a:t>
            </a:r>
            <a:r>
              <a:rPr lang="zh-CN" altLang="en-US" b="1">
                <a:solidFill>
                  <a:srgbClr val="FFFF00"/>
                </a:solidFill>
                <a:latin typeface="Garamond" panose="02020404030301010803" pitchFamily="18" charset="0"/>
                <a:ea typeface="宋体" panose="02010600030101010101" pitchFamily="2" charset="-122"/>
              </a:rPr>
              <a:t>D_rs2</a:t>
            </a:r>
            <a:r>
              <a:rPr lang="en-US" altLang="zh-CN" b="1">
                <a:solidFill>
                  <a:srgbClr val="FFFF00"/>
                </a:solidFill>
                <a:latin typeface="Garamond" panose="02020404030301010803" pitchFamily="18" charset="0"/>
                <a:ea typeface="宋体" panose="02010600030101010101" pitchFamily="2" charset="-122"/>
              </a:rPr>
              <a:t>= =</a:t>
            </a:r>
            <a:r>
              <a:rPr lang="zh-CN" altLang="en-US" b="1">
                <a:solidFill>
                  <a:srgbClr val="FFFF00"/>
                </a:solidFill>
                <a:latin typeface="Garamond" panose="02020404030301010803" pitchFamily="18" charset="0"/>
                <a:ea typeface="宋体" panose="02010600030101010101" pitchFamily="2" charset="-122"/>
              </a:rPr>
              <a:t>EXE_rd</a:t>
            </a:r>
            <a:r>
              <a:rPr lang="zh-CN" altLang="en-US" b="1">
                <a:solidFill>
                  <a:srgbClr val="CCFFFF"/>
                </a:solidFill>
                <a:latin typeface="Garamond" panose="02020404030301010803" pitchFamily="18" charset="0"/>
                <a:ea typeface="宋体" panose="02010600030101010101" pitchFamily="2" charset="-122"/>
              </a:rPr>
              <a:t>)(EXE_WREG</a:t>
            </a:r>
            <a:r>
              <a:rPr lang="en-US" altLang="zh-CN" b="1">
                <a:solidFill>
                  <a:srgbClr val="CCFFFF"/>
                </a:solidFill>
                <a:latin typeface="Garamond" panose="02020404030301010803" pitchFamily="18" charset="0"/>
                <a:ea typeface="宋体" panose="02010600030101010101" pitchFamily="2" charset="-122"/>
              </a:rPr>
              <a:t>= =</a:t>
            </a:r>
            <a:r>
              <a:rPr lang="zh-CN" altLang="en-US" b="1">
                <a:solidFill>
                  <a:srgbClr val="CCFFFF"/>
                </a:solidFill>
                <a:latin typeface="Garamond" panose="02020404030301010803" pitchFamily="18" charset="0"/>
                <a:ea typeface="宋体" panose="02010600030101010101" pitchFamily="2" charset="-122"/>
              </a:rPr>
              <a:t>1)(</a:t>
            </a:r>
            <a:r>
              <a:rPr lang="en-US" altLang="zh-CN" b="1">
                <a:solidFill>
                  <a:srgbClr val="FFFFCC"/>
                </a:solidFill>
                <a:latin typeface="Garamond" panose="02020404030301010803" pitchFamily="18" charset="0"/>
                <a:ea typeface="宋体" panose="02010600030101010101" pitchFamily="2" charset="-122"/>
              </a:rPr>
              <a:t>I</a:t>
            </a:r>
            <a:r>
              <a:rPr lang="zh-CN" altLang="en-US" b="1">
                <a:solidFill>
                  <a:srgbClr val="FFFFCC"/>
                </a:solidFill>
                <a:latin typeface="Garamond" panose="02020404030301010803" pitchFamily="18" charset="0"/>
                <a:ea typeface="宋体" panose="02010600030101010101" pitchFamily="2" charset="-122"/>
              </a:rPr>
              <a:t>D_rs2</a:t>
            </a:r>
            <a:r>
              <a:rPr lang="en-US" altLang="zh-CN" b="1">
                <a:solidFill>
                  <a:srgbClr val="FFFFCC"/>
                </a:solidFill>
                <a:latin typeface="Garamond" panose="02020404030301010803" pitchFamily="18" charset="0"/>
                <a:ea typeface="宋体" panose="02010600030101010101" pitchFamily="2" charset="-122"/>
              </a:rPr>
              <a:t>I</a:t>
            </a:r>
            <a:r>
              <a:rPr lang="zh-CN" altLang="en-US" b="1">
                <a:solidFill>
                  <a:srgbClr val="FFFFCC"/>
                </a:solidFill>
                <a:latin typeface="Garamond" panose="02020404030301010803" pitchFamily="18" charset="0"/>
                <a:ea typeface="宋体" panose="02010600030101010101" pitchFamily="2" charset="-122"/>
              </a:rPr>
              <a:t>sReg</a:t>
            </a:r>
            <a:r>
              <a:rPr lang="zh-CN" altLang="en-US" b="1">
                <a:solidFill>
                  <a:srgbClr val="CCFFFF"/>
                </a:solidFill>
                <a:latin typeface="Garamond" panose="02020404030301010803" pitchFamily="18" charset="0"/>
                <a:ea typeface="宋体" panose="02010600030101010101" pitchFamily="2" charset="-122"/>
              </a:rPr>
              <a:t>)</a:t>
            </a:r>
            <a:r>
              <a:rPr lang="en-US" altLang="zh-CN" b="1">
                <a:solidFill>
                  <a:srgbClr val="CCFFFF"/>
                </a:solidFill>
                <a:latin typeface="Garamond" panose="02020404030301010803" pitchFamily="18" charset="0"/>
                <a:ea typeface="宋体" panose="02010600030101010101" pitchFamily="2" charset="-122"/>
              </a:rPr>
              <a:t> + </a:t>
            </a:r>
            <a:r>
              <a:rPr lang="en-US" altLang="zh-CN" b="1">
                <a:solidFill>
                  <a:srgbClr val="CCFFFF"/>
                </a:solidFill>
                <a:latin typeface="Arial" panose="020B0604020202020204" pitchFamily="34" charset="0"/>
                <a:ea typeface="宋体" panose="02010600030101010101" pitchFamily="2" charset="-122"/>
              </a:rPr>
              <a:t>……</a:t>
            </a:r>
            <a:endParaRPr lang="en-US" altLang="zh-CN">
              <a:solidFill>
                <a:srgbClr val="FFFFFF"/>
              </a:solidFill>
              <a:latin typeface="Garamond" panose="02020404030301010803" pitchFamily="18" charset="0"/>
              <a:ea typeface="宋体" panose="02010600030101010101" pitchFamily="2" charset="-122"/>
            </a:endParaRPr>
          </a:p>
        </p:txBody>
      </p:sp>
      <p:sp>
        <p:nvSpPr>
          <p:cNvPr id="151559" name="灯片编号占位符 12">
            <a:extLst>
              <a:ext uri="{FF2B5EF4-FFF2-40B4-BE49-F238E27FC236}">
                <a16:creationId xmlns:a16="http://schemas.microsoft.com/office/drawing/2014/main" id="{C1EC6E36-9E89-444A-81E8-119669EA2A6D}"/>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7D6B2FDB-C0C0-4580-B15D-286C73045200}" type="slidenum">
              <a:rPr lang="en-US" altLang="zh-CN">
                <a:solidFill>
                  <a:srgbClr val="FFFFFF"/>
                </a:solidFill>
                <a:ea typeface="宋体" panose="02010600030101010101" pitchFamily="2" charset="-122"/>
              </a:rPr>
              <a:pPr fontAlgn="base">
                <a:spcBef>
                  <a:spcPct val="0"/>
                </a:spcBef>
                <a:spcAft>
                  <a:spcPct val="0"/>
                </a:spcAft>
              </a:pPr>
              <a:t>474</a:t>
            </a:fld>
            <a:endParaRPr lang="en-US" altLang="zh-CN">
              <a:solidFill>
                <a:srgbClr val="FFFFFF"/>
              </a:solidFill>
              <a:ea typeface="宋体"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48</a:t>
            </a:fld>
            <a:endParaRPr lang="en-US" altLang="zh-CN" sz="1200" dirty="0">
              <a:latin typeface="Arial" panose="020B0604020202020204" pitchFamily="34" charset="0"/>
            </a:endParaRPr>
          </a:p>
        </p:txBody>
      </p:sp>
      <p:sp>
        <p:nvSpPr>
          <p:cNvPr id="294914" name="Rectangle 2"/>
          <p:cNvSpPr>
            <a:spLocks noGrp="1" noChangeArrowheads="1"/>
          </p:cNvSpPr>
          <p:nvPr>
            <p:ph type="title"/>
          </p:nvPr>
        </p:nvSpPr>
        <p:spPr>
          <a:xfrm>
            <a:off x="2711451" y="404814"/>
            <a:ext cx="7542213" cy="720725"/>
          </a:xfrm>
        </p:spPr>
        <p:txBody>
          <a:bodyPr vert="horz" wrap="square" lIns="91440" tIns="45720" rIns="91440" bIns="45720" numCol="1" anchor="ctr" anchorCtr="0" compatLnSpc="1"/>
          <a:lstStyle/>
          <a:p>
            <a:pPr>
              <a:defRPr/>
            </a:pPr>
            <a:r>
              <a:rPr lang="en-US" altLang="zh-CN" sz="4000" dirty="0">
                <a:latin typeface="MyriadMM_565_600_" charset="0"/>
              </a:rPr>
              <a:t>CPU </a:t>
            </a:r>
            <a:r>
              <a:rPr lang="zh-CN" altLang="en-US" sz="4000" dirty="0">
                <a:latin typeface="MyriadMM_565_600_" charset="0"/>
              </a:rPr>
              <a:t>性能公式</a:t>
            </a:r>
            <a:endParaRPr lang="en-US" altLang="zh-CN" sz="4000" dirty="0">
              <a:latin typeface="MyriadMM_565_600_" charset="0"/>
            </a:endParaRPr>
          </a:p>
        </p:txBody>
      </p:sp>
      <p:sp>
        <p:nvSpPr>
          <p:cNvPr id="294915" name="Rectangle 3"/>
          <p:cNvSpPr>
            <a:spLocks noGrp="1" noChangeArrowheads="1"/>
          </p:cNvSpPr>
          <p:nvPr>
            <p:ph idx="1"/>
          </p:nvPr>
        </p:nvSpPr>
        <p:spPr>
          <a:xfrm>
            <a:off x="1703706" y="1676400"/>
            <a:ext cx="8894445" cy="1992630"/>
          </a:xfrm>
        </p:spPr>
        <p:txBody>
          <a:bodyPr vert="horz" wrap="square" lIns="91440" tIns="45720" rIns="91440" bIns="45720" numCol="1" anchor="t" anchorCtr="0" compatLnSpc="1"/>
          <a:lstStyle/>
          <a:p>
            <a:pPr>
              <a:lnSpc>
                <a:spcPct val="90000"/>
              </a:lnSpc>
              <a:defRPr/>
            </a:pPr>
            <a:r>
              <a:rPr lang="en-US" altLang="zh-CN" dirty="0">
                <a:solidFill>
                  <a:srgbClr val="FD0128"/>
                </a:solidFill>
                <a:latin typeface="Comic Sans MS" panose="030F0702030302020204" pitchFamily="66" charset="0"/>
              </a:rPr>
              <a:t> </a:t>
            </a:r>
            <a:r>
              <a:rPr lang="zh-CN" altLang="en-US" b="1" dirty="0">
                <a:effectLst/>
                <a:latin typeface="Comic Sans MS" panose="030F0702030302020204" pitchFamily="66" charset="0"/>
              </a:rPr>
              <a:t>处理器性能的“铁律”：</a:t>
            </a:r>
            <a:endParaRPr lang="en-US" altLang="zh-CN" b="1" dirty="0">
              <a:effectLst/>
              <a:latin typeface="Arial Narrow" panose="020B0606020202030204" pitchFamily="34" charset="0"/>
            </a:endParaRPr>
          </a:p>
          <a:p>
            <a:pPr lvl="1">
              <a:lnSpc>
                <a:spcPct val="90000"/>
              </a:lnSpc>
              <a:defRPr/>
            </a:pPr>
            <a:r>
              <a:rPr lang="zh-CN" altLang="en-US" b="1" dirty="0">
                <a:effectLst/>
                <a:latin typeface="Comic Sans MS" panose="030F0702030302020204" pitchFamily="66" charset="0"/>
              </a:rPr>
              <a:t>要直接测量使用</a:t>
            </a:r>
            <a:r>
              <a:rPr lang="zh-CN" altLang="en-US" b="1" dirty="0">
                <a:solidFill>
                  <a:srgbClr val="FFFF00"/>
                </a:solidFill>
                <a:effectLst/>
                <a:latin typeface="Comic Sans MS" panose="030F0702030302020204" pitchFamily="66" charset="0"/>
              </a:rPr>
              <a:t>新改进措施的改进时间</a:t>
            </a:r>
            <a:r>
              <a:rPr lang="zh-CN" altLang="en-US" b="1" dirty="0">
                <a:effectLst/>
                <a:latin typeface="Comic Sans MS" panose="030F0702030302020204" pitchFamily="66" charset="0"/>
              </a:rPr>
              <a:t>是困难的。</a:t>
            </a:r>
            <a:endParaRPr lang="en-US" altLang="zh-CN" b="1" dirty="0">
              <a:effectLst/>
              <a:latin typeface="Comic Sans MS" panose="030F0702030302020204" pitchFamily="66" charset="0"/>
            </a:endParaRPr>
          </a:p>
          <a:p>
            <a:pPr>
              <a:lnSpc>
                <a:spcPct val="90000"/>
              </a:lnSpc>
              <a:defRPr/>
            </a:pPr>
            <a:endParaRPr lang="en-US" altLang="zh-CN" b="1" dirty="0">
              <a:solidFill>
                <a:schemeClr val="hlink"/>
              </a:solidFill>
              <a:effectLst/>
              <a:latin typeface="Comic Sans MS" panose="030F0702030302020204" pitchFamily="66" charset="0"/>
            </a:endParaRPr>
          </a:p>
          <a:p>
            <a:pPr>
              <a:lnSpc>
                <a:spcPct val="90000"/>
              </a:lnSpc>
              <a:defRPr/>
            </a:pPr>
            <a:r>
              <a:rPr lang="en-US" altLang="zh-CN" b="1" dirty="0">
                <a:solidFill>
                  <a:schemeClr val="hlink"/>
                </a:solidFill>
                <a:effectLst/>
                <a:latin typeface="Comic Sans MS" panose="030F0702030302020204" pitchFamily="66" charset="0"/>
              </a:rPr>
              <a:t>CPU </a:t>
            </a:r>
            <a:r>
              <a:rPr lang="zh-CN" altLang="en-US" b="1" dirty="0">
                <a:solidFill>
                  <a:schemeClr val="hlink"/>
                </a:solidFill>
                <a:effectLst/>
                <a:latin typeface="Comic Sans MS" panose="030F0702030302020204" pitchFamily="66" charset="0"/>
              </a:rPr>
              <a:t>性能公式</a:t>
            </a:r>
            <a:endParaRPr lang="en-US" altLang="zh-CN" b="1" dirty="0">
              <a:solidFill>
                <a:schemeClr val="hlink"/>
              </a:solidFill>
              <a:effectLst/>
            </a:endParaRPr>
          </a:p>
        </p:txBody>
      </p:sp>
      <p:pic>
        <p:nvPicPr>
          <p:cNvPr id="72709" name="图片 1"/>
          <p:cNvPicPr>
            <a:picLocks noChangeAspect="1"/>
          </p:cNvPicPr>
          <p:nvPr/>
        </p:nvPicPr>
        <p:blipFill>
          <a:blip r:embed="rId3"/>
          <a:stretch>
            <a:fillRect/>
          </a:stretch>
        </p:blipFill>
        <p:spPr>
          <a:xfrm>
            <a:off x="2373314" y="4076700"/>
            <a:ext cx="7723187" cy="1257300"/>
          </a:xfrm>
          <a:prstGeom prst="rect">
            <a:avLst/>
          </a:prstGeom>
          <a:noFill/>
          <a:ln w="9525">
            <a:noFill/>
          </a:ln>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0" name="灯片编号占位符 5"/>
          <p:cNvSpPr txBox="1">
            <a:spLocks noGrp="1"/>
          </p:cNvSpPr>
          <p:nvPr>
            <p:ph type="sldNum" sz="quarter" idx="11"/>
          </p:nvPr>
        </p:nvSpPr>
        <p:spPr>
          <a:xfrm>
            <a:off x="4648200" y="6248400"/>
            <a:ext cx="2895600" cy="47625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1" hangingPunct="1"/>
            <a:fld id="{9A0DB2DC-4C9A-4742-B13C-FB6460FD3503}" type="slidenum">
              <a:rPr lang="en-US" altLang="zh-CN" sz="1200" dirty="0">
                <a:latin typeface="Arial" panose="020B0604020202020204" pitchFamily="34" charset="0"/>
              </a:rPr>
              <a:t>49</a:t>
            </a:fld>
            <a:endParaRPr lang="en-US" altLang="zh-CN" sz="1200" dirty="0">
              <a:latin typeface="Arial" panose="020B0604020202020204" pitchFamily="34" charset="0"/>
            </a:endParaRPr>
          </a:p>
        </p:txBody>
      </p:sp>
      <p:sp>
        <p:nvSpPr>
          <p:cNvPr id="295938" name="Rectangle 2"/>
          <p:cNvSpPr>
            <a:spLocks noGrp="1" noChangeArrowheads="1"/>
          </p:cNvSpPr>
          <p:nvPr>
            <p:ph type="title"/>
          </p:nvPr>
        </p:nvSpPr>
        <p:spPr>
          <a:xfrm>
            <a:off x="2495551" y="549276"/>
            <a:ext cx="7273925" cy="460375"/>
          </a:xfrm>
        </p:spPr>
        <p:txBody>
          <a:bodyPr vert="horz" wrap="square" lIns="91440" tIns="45720" rIns="91440" bIns="45720" numCol="1" anchor="ctr" anchorCtr="0" compatLnSpc="1"/>
          <a:lstStyle/>
          <a:p>
            <a:pPr>
              <a:defRPr/>
            </a:pPr>
            <a:r>
              <a:rPr lang="zh-CN" altLang="en-US" dirty="0">
                <a:solidFill>
                  <a:schemeClr val="tx1"/>
                </a:solidFill>
              </a:rPr>
              <a:t>计算</a:t>
            </a:r>
            <a:r>
              <a:rPr lang="en-US" altLang="zh-CN" dirty="0">
                <a:solidFill>
                  <a:schemeClr val="tx1"/>
                </a:solidFill>
              </a:rPr>
              <a:t>CPU </a:t>
            </a:r>
            <a:r>
              <a:rPr lang="zh-CN" altLang="en-US" dirty="0">
                <a:solidFill>
                  <a:schemeClr val="tx1"/>
                </a:solidFill>
              </a:rPr>
              <a:t>时间</a:t>
            </a:r>
            <a:endParaRPr lang="en-US" altLang="zh-CN" sz="3600" dirty="0">
              <a:solidFill>
                <a:schemeClr val="tx1"/>
              </a:solidFill>
            </a:endParaRPr>
          </a:p>
        </p:txBody>
      </p:sp>
      <p:sp>
        <p:nvSpPr>
          <p:cNvPr id="73732" name="Text Box 3"/>
          <p:cNvSpPr txBox="1"/>
          <p:nvPr/>
        </p:nvSpPr>
        <p:spPr>
          <a:xfrm>
            <a:off x="1828800" y="1374776"/>
            <a:ext cx="8515350" cy="830263"/>
          </a:xfrm>
          <a:prstGeom prst="rect">
            <a:avLst/>
          </a:prstGeom>
          <a:noFill/>
          <a:ln w="9525">
            <a:noFill/>
          </a:ln>
        </p:spPr>
        <p:txBody>
          <a:bodyPr>
            <a:spAutoFit/>
          </a:bodyPr>
          <a:lstStyle/>
          <a:p>
            <a:r>
              <a:rPr lang="en-US" altLang="zh-CN" sz="2400" dirty="0">
                <a:latin typeface="Arial" panose="020B0604020202020204" pitchFamily="34" charset="0"/>
              </a:rPr>
              <a:t>     </a:t>
            </a:r>
            <a:endParaRPr lang="en-US" altLang="zh-CN" sz="2000" dirty="0">
              <a:latin typeface="Arial" panose="020B0604020202020204" pitchFamily="34" charset="0"/>
            </a:endParaRPr>
          </a:p>
          <a:p>
            <a:r>
              <a:rPr lang="en-US" altLang="zh-CN" sz="2400" dirty="0">
                <a:latin typeface="Arial" panose="020B0604020202020204" pitchFamily="34" charset="0"/>
              </a:rPr>
              <a:t>Or </a:t>
            </a:r>
          </a:p>
        </p:txBody>
      </p:sp>
      <p:graphicFrame>
        <p:nvGraphicFramePr>
          <p:cNvPr id="73733" name="Object 4" descr="花束"/>
          <p:cNvGraphicFramePr>
            <a:graphicFrameLocks noChangeAspect="1"/>
          </p:cNvGraphicFramePr>
          <p:nvPr/>
        </p:nvGraphicFramePr>
        <p:xfrm>
          <a:off x="1828800" y="4727575"/>
          <a:ext cx="8839200" cy="1797050"/>
        </p:xfrm>
        <a:graphic>
          <a:graphicData uri="http://schemas.openxmlformats.org/presentationml/2006/ole">
            <mc:AlternateContent xmlns:mc="http://schemas.openxmlformats.org/markup-compatibility/2006">
              <mc:Choice xmlns:v="urn:schemas-microsoft-com:vml" Requires="v">
                <p:oleObj spid="_x0000_s7186" r:id="rId4" imgW="5632450" imgH="1062355" progId="Word.Document.8">
                  <p:embed/>
                </p:oleObj>
              </mc:Choice>
              <mc:Fallback>
                <p:oleObj r:id="rId4" imgW="5632450" imgH="1062355" progId="Word.Document.8">
                  <p:embed/>
                  <p:pic>
                    <p:nvPicPr>
                      <p:cNvPr id="73733" name="Object 4" descr="花束"/>
                      <p:cNvPicPr/>
                      <p:nvPr/>
                    </p:nvPicPr>
                    <p:blipFill>
                      <a:blip r:embed="rId5"/>
                      <a:stretch>
                        <a:fillRect/>
                      </a:stretch>
                    </p:blipFill>
                    <p:spPr>
                      <a:xfrm>
                        <a:off x="1828800" y="4727575"/>
                        <a:ext cx="8839200" cy="1797050"/>
                      </a:xfrm>
                      <a:prstGeom prst="rect">
                        <a:avLst/>
                      </a:prstGeom>
                      <a:blipFill rotWithShape="0">
                        <a:blip r:embed="rId6"/>
                      </a:blipFill>
                      <a:ln w="38100">
                        <a:noFill/>
                        <a:miter/>
                      </a:ln>
                    </p:spPr>
                  </p:pic>
                </p:oleObj>
              </mc:Fallback>
            </mc:AlternateContent>
          </a:graphicData>
        </a:graphic>
      </p:graphicFrame>
      <p:sp>
        <p:nvSpPr>
          <p:cNvPr id="73734" name="Rectangle 7"/>
          <p:cNvSpPr/>
          <p:nvPr/>
        </p:nvSpPr>
        <p:spPr>
          <a:xfrm>
            <a:off x="3276601" y="3889376"/>
            <a:ext cx="6918325" cy="701675"/>
          </a:xfrm>
          <a:prstGeom prst="rect">
            <a:avLst/>
          </a:prstGeom>
          <a:noFill/>
          <a:ln w="9525">
            <a:noFill/>
          </a:ln>
        </p:spPr>
        <p:txBody>
          <a:bodyPr wrap="none">
            <a:spAutoFit/>
          </a:bodyPr>
          <a:lstStyle/>
          <a:p>
            <a:r>
              <a:rPr lang="en-US" altLang="zh-CN" sz="2000" b="1" dirty="0">
                <a:solidFill>
                  <a:srgbClr val="063DE8"/>
                </a:solidFill>
                <a:latin typeface="Comic Sans MS" panose="030F0702030302020204" pitchFamily="66" charset="0"/>
              </a:rPr>
              <a:t> </a:t>
            </a:r>
            <a:r>
              <a:rPr lang="en-US" altLang="zh-CN" sz="2000" b="1" dirty="0">
                <a:latin typeface="Comic Sans MS" panose="030F0702030302020204" pitchFamily="66" charset="0"/>
              </a:rPr>
              <a:t>Architecture --&gt;  Implementation --&gt;  Realization</a:t>
            </a:r>
          </a:p>
          <a:p>
            <a:r>
              <a:rPr lang="en-US" altLang="zh-CN" sz="2000" b="1" dirty="0">
                <a:solidFill>
                  <a:srgbClr val="FC0128"/>
                </a:solidFill>
                <a:latin typeface="Comic Sans MS" panose="030F0702030302020204" pitchFamily="66" charset="0"/>
              </a:rPr>
              <a:t> </a:t>
            </a:r>
            <a:r>
              <a:rPr lang="en-US" altLang="zh-CN" sz="2000" b="1" dirty="0">
                <a:solidFill>
                  <a:srgbClr val="00FF00"/>
                </a:solidFill>
                <a:latin typeface="Comic Sans MS" panose="030F0702030302020204" pitchFamily="66" charset="0"/>
              </a:rPr>
              <a:t>Compiler Designer  Processor Designer  Chip Designer</a:t>
            </a:r>
            <a:endParaRPr lang="en-US" altLang="zh-CN" sz="2400" b="1" dirty="0">
              <a:solidFill>
                <a:srgbClr val="00FF00"/>
              </a:solidFill>
              <a:latin typeface="Arial" panose="020B0604020202020204" pitchFamily="34" charset="0"/>
            </a:endParaRPr>
          </a:p>
        </p:txBody>
      </p:sp>
      <p:pic>
        <p:nvPicPr>
          <p:cNvPr id="73735" name="图片 1"/>
          <p:cNvPicPr>
            <a:picLocks noChangeAspect="1"/>
          </p:cNvPicPr>
          <p:nvPr/>
        </p:nvPicPr>
        <p:blipFill>
          <a:blip r:embed="rId7"/>
          <a:stretch>
            <a:fillRect/>
          </a:stretch>
        </p:blipFill>
        <p:spPr>
          <a:xfrm>
            <a:off x="2474913" y="1238250"/>
            <a:ext cx="6953250" cy="419100"/>
          </a:xfrm>
          <a:prstGeom prst="rect">
            <a:avLst/>
          </a:prstGeom>
          <a:noFill/>
          <a:ln w="9525">
            <a:noFill/>
          </a:ln>
        </p:spPr>
      </p:pic>
      <p:pic>
        <p:nvPicPr>
          <p:cNvPr id="73736" name="图片 2"/>
          <p:cNvPicPr>
            <a:picLocks noChangeAspect="1"/>
          </p:cNvPicPr>
          <p:nvPr/>
        </p:nvPicPr>
        <p:blipFill>
          <a:blip r:embed="rId8"/>
          <a:stretch>
            <a:fillRect/>
          </a:stretch>
        </p:blipFill>
        <p:spPr>
          <a:xfrm>
            <a:off x="3627438" y="1831976"/>
            <a:ext cx="4648200" cy="885825"/>
          </a:xfrm>
          <a:prstGeom prst="rect">
            <a:avLst/>
          </a:prstGeom>
          <a:noFill/>
          <a:ln w="9525">
            <a:noFill/>
          </a:ln>
        </p:spPr>
      </p:pic>
      <p:pic>
        <p:nvPicPr>
          <p:cNvPr id="73737" name="图片 3"/>
          <p:cNvPicPr>
            <a:picLocks noChangeAspect="1"/>
          </p:cNvPicPr>
          <p:nvPr/>
        </p:nvPicPr>
        <p:blipFill>
          <a:blip r:embed="rId9"/>
          <a:stretch>
            <a:fillRect/>
          </a:stretch>
        </p:blipFill>
        <p:spPr>
          <a:xfrm>
            <a:off x="1804988" y="2895600"/>
            <a:ext cx="8107362" cy="857250"/>
          </a:xfrm>
          <a:prstGeom prst="rect">
            <a:avLst/>
          </a:prstGeom>
          <a:noFill/>
          <a:ln w="9525">
            <a:noFill/>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灯片编号占位符 4"/>
          <p:cNvSpPr txBox="1">
            <a:spLocks noGrp="1"/>
          </p:cNvSpPr>
          <p:nvPr>
            <p:ph type="sldNum" sz="quarter" idx="11"/>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r" eaLnBrk="1" hangingPunct="1"/>
            <a:fld id="{9A0DB2DC-4C9A-4742-B13C-FB6460FD3503}" type="slidenum">
              <a:rPr lang="zh-CN" altLang="en-US" sz="1200" dirty="0">
                <a:latin typeface="Arial" panose="020B0604020202020204" pitchFamily="34" charset="0"/>
              </a:rPr>
              <a:t>5</a:t>
            </a:fld>
            <a:endParaRPr lang="zh-CN" altLang="en-US" sz="1200" dirty="0">
              <a:latin typeface="Arial" panose="020B0604020202020204" pitchFamily="34" charset="0"/>
            </a:endParaRPr>
          </a:p>
        </p:txBody>
      </p:sp>
      <p:sp>
        <p:nvSpPr>
          <p:cNvPr id="57347" name="Rectangle 2"/>
          <p:cNvSpPr/>
          <p:nvPr/>
        </p:nvSpPr>
        <p:spPr>
          <a:xfrm>
            <a:off x="1660526" y="1774825"/>
            <a:ext cx="8828405" cy="4226560"/>
          </a:xfrm>
          <a:prstGeom prst="rect">
            <a:avLst/>
          </a:prstGeom>
          <a:noFill/>
          <a:ln w="9525">
            <a:noFill/>
          </a:ln>
        </p:spPr>
        <p:txBody>
          <a:bodyPr wrap="square" anchor="ctr">
            <a:spAutoFit/>
          </a:bodyPr>
          <a:lstStyle/>
          <a:p>
            <a:pPr>
              <a:lnSpc>
                <a:spcPct val="120000"/>
              </a:lnSpc>
            </a:pPr>
            <a:r>
              <a:rPr lang="zh-CN" altLang="en-US" sz="3200" b="1" dirty="0">
                <a:latin typeface="宋体" panose="02010600030101010101" pitchFamily="2" charset="-122"/>
              </a:rPr>
              <a:t>　</a:t>
            </a:r>
            <a:r>
              <a:rPr lang="zh-CN" altLang="en-US" sz="2400" b="1" dirty="0">
                <a:latin typeface="宋体" panose="02010600030101010101" pitchFamily="2" charset="-122"/>
              </a:rPr>
              <a:t>具有</a:t>
            </a:r>
            <a:r>
              <a:rPr lang="zh-CN" altLang="en-US" sz="2400" b="1" dirty="0">
                <a:solidFill>
                  <a:schemeClr val="hlink"/>
                </a:solidFill>
                <a:latin typeface="宋体" panose="02010600030101010101" pitchFamily="2" charset="-122"/>
              </a:rPr>
              <a:t>相同计算机系统结构</a:t>
            </a:r>
            <a:r>
              <a:rPr lang="en-US" altLang="zh-CN" sz="2400" b="1" dirty="0">
                <a:latin typeface="宋体" panose="02010600030101010101" pitchFamily="2" charset="-122"/>
              </a:rPr>
              <a:t>(</a:t>
            </a:r>
            <a:r>
              <a:rPr lang="zh-CN" altLang="en-US" sz="2400" b="1" dirty="0">
                <a:latin typeface="宋体" panose="02010600030101010101" pitchFamily="2" charset="-122"/>
              </a:rPr>
              <a:t>指令系统相同</a:t>
            </a:r>
            <a:r>
              <a:rPr lang="en-US" altLang="zh-CN" sz="2400" b="1" dirty="0">
                <a:latin typeface="宋体" panose="02010600030101010101" pitchFamily="2" charset="-122"/>
              </a:rPr>
              <a:t>)</a:t>
            </a:r>
            <a:r>
              <a:rPr lang="zh-CN" altLang="en-US" sz="2400" b="1" dirty="0">
                <a:latin typeface="宋体" panose="02010600030101010101" pitchFamily="2" charset="-122"/>
              </a:rPr>
              <a:t>的计算机，因为</a:t>
            </a:r>
            <a:r>
              <a:rPr lang="zh-CN" altLang="en-US" sz="2400" b="1" dirty="0">
                <a:solidFill>
                  <a:schemeClr val="hlink"/>
                </a:solidFill>
                <a:latin typeface="宋体" panose="02010600030101010101" pitchFamily="2" charset="-122"/>
              </a:rPr>
              <a:t>速度要求不同等</a:t>
            </a:r>
            <a:r>
              <a:rPr lang="zh-CN" altLang="en-US" sz="2400" b="1" dirty="0">
                <a:latin typeface="宋体" panose="02010600030101010101" pitchFamily="2" charset="-122"/>
              </a:rPr>
              <a:t>因素可以采用</a:t>
            </a:r>
            <a:r>
              <a:rPr lang="zh-CN" altLang="en-US" sz="2400" b="1" dirty="0">
                <a:solidFill>
                  <a:schemeClr val="hlink"/>
                </a:solidFill>
                <a:latin typeface="宋体" panose="02010600030101010101" pitchFamily="2" charset="-122"/>
              </a:rPr>
              <a:t>不同的计算机组成</a:t>
            </a:r>
            <a:r>
              <a:rPr lang="zh-CN" altLang="en-US" sz="2400" b="1" dirty="0">
                <a:solidFill>
                  <a:srgbClr val="FF66FF"/>
                </a:solidFill>
                <a:latin typeface="宋体" panose="02010600030101010101" pitchFamily="2" charset="-122"/>
              </a:rPr>
              <a:t>。</a:t>
            </a:r>
            <a:r>
              <a:rPr lang="zh-CN" altLang="en-US" sz="2400" b="1" dirty="0">
                <a:latin typeface="宋体" panose="02010600030101010101" pitchFamily="2" charset="-122"/>
              </a:rPr>
              <a:t>如，取指令、译码、取操作数、运算、存结果可以在时间上按顺序方式进行，也可以让它们在时间上按重叠方式进行以提高执行速度。</a:t>
            </a:r>
          </a:p>
          <a:p>
            <a:pPr>
              <a:lnSpc>
                <a:spcPct val="120000"/>
              </a:lnSpc>
            </a:pPr>
            <a:endParaRPr lang="zh-CN" altLang="en-US" sz="2400" b="1" dirty="0">
              <a:latin typeface="宋体" panose="02010600030101010101" pitchFamily="2" charset="-122"/>
            </a:endParaRPr>
          </a:p>
          <a:p>
            <a:pPr>
              <a:lnSpc>
                <a:spcPct val="120000"/>
              </a:lnSpc>
            </a:pPr>
            <a:r>
              <a:rPr lang="zh-CN" altLang="en-US" sz="2400" b="1" dirty="0">
                <a:latin typeface="宋体" panose="02010600030101010101" pitchFamily="2" charset="-122"/>
              </a:rPr>
              <a:t>    </a:t>
            </a:r>
            <a:r>
              <a:rPr lang="zh-CN" altLang="en-US" sz="2400" b="1" dirty="0">
                <a:solidFill>
                  <a:srgbClr val="66FFFF"/>
                </a:solidFill>
                <a:latin typeface="Times New Roman" panose="02020603050405020304" pitchFamily="18" charset="0"/>
              </a:rPr>
              <a:t>例如，</a:t>
            </a:r>
            <a:r>
              <a:rPr lang="en-US" altLang="zh-CN" sz="2400" b="1" dirty="0">
                <a:solidFill>
                  <a:srgbClr val="66FFFF"/>
                </a:solidFill>
                <a:latin typeface="Times New Roman" panose="02020603050405020304" pitchFamily="18" charset="0"/>
              </a:rPr>
              <a:t>AMD Opteron </a:t>
            </a:r>
            <a:r>
              <a:rPr lang="zh-CN" altLang="en-US" sz="2400" b="1" dirty="0">
                <a:solidFill>
                  <a:srgbClr val="66FFFF"/>
                </a:solidFill>
                <a:latin typeface="Times New Roman" panose="02020603050405020304" pitchFamily="18" charset="0"/>
              </a:rPr>
              <a:t>与 </a:t>
            </a:r>
            <a:r>
              <a:rPr lang="en-US" altLang="zh-CN" sz="2400" b="1" dirty="0">
                <a:solidFill>
                  <a:srgbClr val="66FFFF"/>
                </a:solidFill>
                <a:latin typeface="Times New Roman" panose="02020603050405020304" pitchFamily="18" charset="0"/>
              </a:rPr>
              <a:t>Intel Core i7</a:t>
            </a:r>
            <a:r>
              <a:rPr lang="zh-CN" altLang="en-US" sz="2400" b="1" dirty="0">
                <a:solidFill>
                  <a:srgbClr val="66FFFF"/>
                </a:solidFill>
                <a:latin typeface="Times New Roman" panose="02020603050405020304" pitchFamily="18" charset="0"/>
              </a:rPr>
              <a:t>的</a:t>
            </a:r>
            <a:r>
              <a:rPr lang="zh-CN" altLang="en-US" sz="2400" b="1" dirty="0">
                <a:solidFill>
                  <a:schemeClr val="hlink"/>
                </a:solidFill>
                <a:latin typeface="Times New Roman" panose="02020603050405020304" pitchFamily="18" charset="0"/>
              </a:rPr>
              <a:t>指令系统</a:t>
            </a:r>
            <a:r>
              <a:rPr lang="zh-CN" altLang="en-US" sz="2400" b="1" dirty="0">
                <a:solidFill>
                  <a:srgbClr val="66FFFF"/>
                </a:solidFill>
                <a:latin typeface="Times New Roman" panose="02020603050405020304" pitchFamily="18" charset="0"/>
              </a:rPr>
              <a:t>相同，即两者的</a:t>
            </a:r>
            <a:r>
              <a:rPr lang="zh-CN" altLang="en-US" sz="2400" b="1" dirty="0">
                <a:solidFill>
                  <a:schemeClr val="hlink"/>
                </a:solidFill>
                <a:latin typeface="Times New Roman" panose="02020603050405020304" pitchFamily="18" charset="0"/>
              </a:rPr>
              <a:t>系统结构相同（即这两种处理器都实现</a:t>
            </a:r>
            <a:r>
              <a:rPr lang="en-US" altLang="zh-CN" sz="2400" b="1" dirty="0">
                <a:solidFill>
                  <a:schemeClr val="hlink"/>
                </a:solidFill>
                <a:latin typeface="Times New Roman" panose="02020603050405020304" pitchFamily="18" charset="0"/>
              </a:rPr>
              <a:t>x86</a:t>
            </a:r>
            <a:r>
              <a:rPr lang="zh-CN" altLang="en-US" sz="2400" b="1" dirty="0">
                <a:solidFill>
                  <a:schemeClr val="hlink"/>
                </a:solidFill>
                <a:latin typeface="Times New Roman" panose="02020603050405020304" pitchFamily="18" charset="0"/>
              </a:rPr>
              <a:t>指令集）</a:t>
            </a:r>
            <a:r>
              <a:rPr lang="zh-CN" altLang="en-US" sz="2400" b="1" dirty="0">
                <a:solidFill>
                  <a:srgbClr val="66FFFF"/>
                </a:solidFill>
                <a:latin typeface="Times New Roman" panose="02020603050405020304" pitchFamily="18" charset="0"/>
              </a:rPr>
              <a:t>；但内部</a:t>
            </a:r>
            <a:r>
              <a:rPr lang="zh-CN" altLang="en-US" sz="2400" b="1" dirty="0">
                <a:solidFill>
                  <a:srgbClr val="FFFF00"/>
                </a:solidFill>
                <a:latin typeface="Times New Roman" panose="02020603050405020304" pitchFamily="18" charset="0"/>
              </a:rPr>
              <a:t>组成不同</a:t>
            </a:r>
            <a:r>
              <a:rPr lang="zh-CN" altLang="en-US" sz="2400" b="1" dirty="0">
                <a:solidFill>
                  <a:srgbClr val="66FFFF"/>
                </a:solidFill>
                <a:latin typeface="Times New Roman" panose="02020603050405020304" pitchFamily="18" charset="0"/>
              </a:rPr>
              <a:t>的处理器，流水线和</a:t>
            </a:r>
            <a:r>
              <a:rPr lang="en-US" altLang="zh-CN" sz="2400" b="1" dirty="0">
                <a:solidFill>
                  <a:srgbClr val="66FFFF"/>
                </a:solidFill>
                <a:latin typeface="Times New Roman" panose="02020603050405020304" pitchFamily="18" charset="0"/>
              </a:rPr>
              <a:t>Cache</a:t>
            </a:r>
            <a:r>
              <a:rPr lang="zh-CN" altLang="en-US" sz="2400" b="1" dirty="0">
                <a:solidFill>
                  <a:srgbClr val="66FFFF"/>
                </a:solidFill>
                <a:latin typeface="Times New Roman" panose="02020603050405020304" pitchFamily="18" charset="0"/>
              </a:rPr>
              <a:t>结构是完全不同的，相同的程序在两个机器上的的运行时间可能不同。 </a:t>
            </a:r>
          </a:p>
        </p:txBody>
      </p:sp>
      <p:sp>
        <p:nvSpPr>
          <p:cNvPr id="57348" name="Text Box 3"/>
          <p:cNvSpPr txBox="1"/>
          <p:nvPr/>
        </p:nvSpPr>
        <p:spPr>
          <a:xfrm>
            <a:off x="1774826" y="982029"/>
            <a:ext cx="9324975" cy="579437"/>
          </a:xfrm>
          <a:prstGeom prst="rect">
            <a:avLst/>
          </a:prstGeom>
          <a:noFill/>
          <a:ln w="9525">
            <a:noFill/>
          </a:ln>
        </p:spPr>
        <p:txBody>
          <a:bodyPr>
            <a:spAutoFit/>
          </a:bodyPr>
          <a:lstStyle/>
          <a:p>
            <a:pPr>
              <a:spcBef>
                <a:spcPct val="50000"/>
              </a:spcBef>
            </a:pPr>
            <a:r>
              <a:rPr lang="zh-CN" altLang="en-US" sz="3200" b="1" dirty="0">
                <a:solidFill>
                  <a:srgbClr val="FFFF00"/>
                </a:solidFill>
                <a:latin typeface="Garamond" panose="02020404030301010803" pitchFamily="18" charset="0"/>
              </a:rPr>
              <a:t>计算机系统结构、组成和实现三者的相互影响</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8" name="灯片编号占位符 6"/>
          <p:cNvSpPr txBox="1">
            <a:spLocks noGrp="1"/>
          </p:cNvSpPr>
          <p:nvPr>
            <p:ph type="sldNum" sz="quarter" idx="11"/>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r" eaLnBrk="1" hangingPunct="1"/>
            <a:fld id="{9A0DB2DC-4C9A-4742-B13C-FB6460FD3503}" type="slidenum">
              <a:rPr lang="zh-CN" altLang="en-US" sz="1200" dirty="0">
                <a:latin typeface="Arial" panose="020B0604020202020204" pitchFamily="34" charset="0"/>
              </a:rPr>
              <a:t>50</a:t>
            </a:fld>
            <a:endParaRPr lang="zh-CN" altLang="en-US" sz="1200" dirty="0">
              <a:latin typeface="Arial" panose="020B0604020202020204" pitchFamily="34" charset="0"/>
            </a:endParaRPr>
          </a:p>
        </p:txBody>
      </p:sp>
      <p:sp>
        <p:nvSpPr>
          <p:cNvPr id="75779" name="Rectangle 3"/>
          <p:cNvSpPr>
            <a:spLocks noGrp="1"/>
          </p:cNvSpPr>
          <p:nvPr>
            <p:ph type="body" sz="half" idx="1"/>
          </p:nvPr>
        </p:nvSpPr>
        <p:spPr>
          <a:xfrm>
            <a:off x="1631951" y="260350"/>
            <a:ext cx="8640763" cy="6408738"/>
          </a:xfrm>
        </p:spPr>
        <p:txBody>
          <a:bodyPr vert="horz" wrap="square" lIns="91440" tIns="45720" rIns="91440" bIns="45720" numCol="1" anchor="t" anchorCtr="0" compatLnSpc="1"/>
          <a:lstStyle/>
          <a:p>
            <a:pPr>
              <a:lnSpc>
                <a:spcPts val="3200"/>
              </a:lnSpc>
              <a:buNone/>
            </a:pPr>
            <a:r>
              <a:rPr lang="zh-CN" altLang="en-US" sz="2000" b="1" dirty="0">
                <a:effectLst/>
              </a:rPr>
              <a:t>            </a:t>
            </a:r>
            <a:r>
              <a:rPr lang="zh-CN" altLang="en-US" sz="2400" b="1" dirty="0">
                <a:effectLst/>
              </a:rPr>
              <a:t>如程序中有</a:t>
            </a:r>
            <a:r>
              <a:rPr lang="en-US" altLang="zh-CN" sz="2400" b="1" dirty="0">
                <a:solidFill>
                  <a:srgbClr val="FFFF00"/>
                </a:solidFill>
                <a:effectLst/>
              </a:rPr>
              <a:t>n</a:t>
            </a:r>
            <a:r>
              <a:rPr lang="zh-CN" altLang="en-US" sz="2400" b="1" dirty="0">
                <a:solidFill>
                  <a:srgbClr val="FFFF00"/>
                </a:solidFill>
                <a:effectLst/>
              </a:rPr>
              <a:t>类指令</a:t>
            </a:r>
            <a:r>
              <a:rPr lang="zh-CN" altLang="en-US" sz="2400" b="1" dirty="0">
                <a:effectLst/>
              </a:rPr>
              <a:t>时，处理器设计用下式计算</a:t>
            </a:r>
          </a:p>
          <a:p>
            <a:pPr>
              <a:lnSpc>
                <a:spcPts val="3200"/>
              </a:lnSpc>
              <a:buNone/>
            </a:pPr>
            <a:r>
              <a:rPr lang="zh-CN" altLang="en-US" sz="2400" b="1" dirty="0">
                <a:solidFill>
                  <a:schemeClr val="hlink"/>
                </a:solidFill>
                <a:effectLst/>
              </a:rPr>
              <a:t>总的</a:t>
            </a:r>
            <a:r>
              <a:rPr lang="en-US" altLang="zh-CN" sz="2400" b="1" dirty="0">
                <a:solidFill>
                  <a:schemeClr val="hlink"/>
                </a:solidFill>
                <a:effectLst/>
              </a:rPr>
              <a:t>CPU</a:t>
            </a:r>
            <a:r>
              <a:rPr lang="zh-CN" altLang="en-US" sz="2400" b="1" dirty="0">
                <a:solidFill>
                  <a:schemeClr val="hlink"/>
                </a:solidFill>
                <a:effectLst/>
              </a:rPr>
              <a:t>时钟周期数：</a:t>
            </a:r>
          </a:p>
          <a:p>
            <a:pPr>
              <a:lnSpc>
                <a:spcPts val="3200"/>
              </a:lnSpc>
              <a:buNone/>
            </a:pPr>
            <a:endParaRPr lang="zh-CN" altLang="en-US" sz="2400" b="1" dirty="0">
              <a:solidFill>
                <a:schemeClr val="hlink"/>
              </a:solidFill>
              <a:effectLst/>
            </a:endParaRPr>
          </a:p>
          <a:p>
            <a:pPr>
              <a:lnSpc>
                <a:spcPts val="3200"/>
              </a:lnSpc>
              <a:buNone/>
            </a:pPr>
            <a:r>
              <a:rPr lang="zh-CN" altLang="en-US" sz="2400" b="1" dirty="0">
                <a:effectLst/>
              </a:rPr>
              <a:t>         其中    表示</a:t>
            </a:r>
            <a:r>
              <a:rPr lang="en-US" altLang="zh-CN" sz="2400" b="1" dirty="0">
                <a:effectLst/>
              </a:rPr>
              <a:t>i</a:t>
            </a:r>
            <a:r>
              <a:rPr lang="zh-CN" altLang="en-US" sz="2400" b="1" dirty="0">
                <a:effectLst/>
              </a:rPr>
              <a:t>类指令在程序中执行的次数，      表示</a:t>
            </a:r>
            <a:r>
              <a:rPr lang="en-US" altLang="zh-CN" sz="2400" b="1" i="1" dirty="0">
                <a:effectLst/>
              </a:rPr>
              <a:t>i</a:t>
            </a:r>
            <a:r>
              <a:rPr lang="zh-CN" altLang="en-US" sz="2400" b="1" i="1" dirty="0">
                <a:effectLst/>
              </a:rPr>
              <a:t>类</a:t>
            </a:r>
            <a:r>
              <a:rPr lang="zh-CN" altLang="en-US" sz="2400" b="1" dirty="0">
                <a:effectLst/>
              </a:rPr>
              <a:t>指令所需的平均时钟周期数。</a:t>
            </a:r>
          </a:p>
          <a:p>
            <a:pPr>
              <a:lnSpc>
                <a:spcPts val="3200"/>
              </a:lnSpc>
              <a:buNone/>
            </a:pPr>
            <a:r>
              <a:rPr lang="en-US" altLang="zh-CN" sz="2400" b="1" dirty="0">
                <a:solidFill>
                  <a:schemeClr val="hlink"/>
                </a:solidFill>
                <a:effectLst/>
              </a:rPr>
              <a:t>               CPU</a:t>
            </a:r>
            <a:r>
              <a:rPr lang="zh-CN" altLang="en-US" sz="2400" b="1" dirty="0">
                <a:solidFill>
                  <a:schemeClr val="hlink"/>
                </a:solidFill>
                <a:effectLst/>
              </a:rPr>
              <a:t>时间</a:t>
            </a:r>
            <a:r>
              <a:rPr lang="zh-CN" altLang="en-US" sz="2400" b="1" dirty="0">
                <a:effectLst/>
              </a:rPr>
              <a:t>：</a:t>
            </a:r>
          </a:p>
          <a:p>
            <a:pPr>
              <a:lnSpc>
                <a:spcPts val="3200"/>
              </a:lnSpc>
              <a:buNone/>
            </a:pPr>
            <a:endParaRPr lang="zh-CN" altLang="en-US" sz="2400" b="1" dirty="0">
              <a:effectLst/>
            </a:endParaRPr>
          </a:p>
          <a:p>
            <a:pPr>
              <a:lnSpc>
                <a:spcPts val="3200"/>
              </a:lnSpc>
              <a:buNone/>
            </a:pPr>
            <a:r>
              <a:rPr lang="zh-CN" altLang="en-US" sz="2400" b="1" dirty="0">
                <a:effectLst/>
              </a:rPr>
              <a:t>        </a:t>
            </a:r>
            <a:endParaRPr lang="en-US" altLang="zh-CN" sz="2400" b="1" dirty="0">
              <a:effectLst/>
            </a:endParaRPr>
          </a:p>
          <a:p>
            <a:pPr>
              <a:lnSpc>
                <a:spcPts val="3200"/>
              </a:lnSpc>
              <a:buNone/>
            </a:pPr>
            <a:r>
              <a:rPr lang="zh-CN" altLang="zh-CN" sz="2400" b="1" dirty="0">
                <a:solidFill>
                  <a:schemeClr val="hlink"/>
                </a:solidFill>
                <a:effectLst/>
              </a:rPr>
              <a:t>               总的</a:t>
            </a:r>
            <a:r>
              <a:rPr lang="en-US" altLang="zh-CN" sz="2400" b="1" dirty="0">
                <a:solidFill>
                  <a:schemeClr val="hlink"/>
                </a:solidFill>
                <a:effectLst/>
              </a:rPr>
              <a:t>CPI</a:t>
            </a:r>
            <a:r>
              <a:rPr lang="zh-CN" altLang="en-US" sz="2400" b="1" dirty="0">
                <a:effectLst/>
              </a:rPr>
              <a:t>：</a:t>
            </a:r>
          </a:p>
          <a:p>
            <a:pPr>
              <a:lnSpc>
                <a:spcPts val="3200"/>
              </a:lnSpc>
              <a:buNone/>
            </a:pPr>
            <a:endParaRPr lang="zh-CN" altLang="en-US" sz="2400" b="1" dirty="0">
              <a:effectLst/>
            </a:endParaRPr>
          </a:p>
          <a:p>
            <a:pPr>
              <a:lnSpc>
                <a:spcPts val="3200"/>
              </a:lnSpc>
              <a:buNone/>
            </a:pPr>
            <a:r>
              <a:rPr lang="zh-CN" altLang="en-US" sz="2400" b="1" dirty="0">
                <a:effectLst/>
              </a:rPr>
              <a:t>        其中，</a:t>
            </a:r>
            <a:r>
              <a:rPr lang="en-US" altLang="zh-CN" sz="2400" b="1" dirty="0">
                <a:effectLst/>
              </a:rPr>
              <a:t>IC</a:t>
            </a:r>
            <a:r>
              <a:rPr lang="zh-CN" altLang="en-US" sz="2400" b="1" dirty="0">
                <a:effectLst/>
              </a:rPr>
              <a:t>表示程序总执行指令数，  </a:t>
            </a:r>
            <a:r>
              <a:rPr lang="en-US" altLang="zh-CN" sz="2400" b="1" dirty="0">
                <a:effectLst/>
              </a:rPr>
              <a:t>/IC</a:t>
            </a:r>
            <a:r>
              <a:rPr lang="zh-CN" altLang="en-US" sz="2400" b="1" dirty="0">
                <a:effectLst/>
              </a:rPr>
              <a:t>表示 </a:t>
            </a:r>
            <a:r>
              <a:rPr lang="en-US" altLang="zh-CN" sz="2400" b="1" i="1" dirty="0">
                <a:effectLst/>
              </a:rPr>
              <a:t>i  </a:t>
            </a:r>
            <a:r>
              <a:rPr lang="zh-CN" altLang="en-US" sz="2400" b="1" i="1" dirty="0">
                <a:effectLst/>
              </a:rPr>
              <a:t>类</a:t>
            </a:r>
            <a:r>
              <a:rPr lang="zh-CN" altLang="en-US" sz="2400" b="1" dirty="0">
                <a:effectLst/>
              </a:rPr>
              <a:t>指令在程序中所占的比例（即</a:t>
            </a:r>
            <a:r>
              <a:rPr lang="en-US" altLang="zh-CN" sz="2400" b="1" i="1" dirty="0">
                <a:solidFill>
                  <a:srgbClr val="66FFFF"/>
                </a:solidFill>
                <a:effectLst/>
              </a:rPr>
              <a:t>i</a:t>
            </a:r>
            <a:r>
              <a:rPr lang="zh-CN" altLang="en-US" sz="2400" b="1" i="1" dirty="0">
                <a:solidFill>
                  <a:srgbClr val="66FFFF"/>
                </a:solidFill>
                <a:effectLst/>
              </a:rPr>
              <a:t>类</a:t>
            </a:r>
            <a:r>
              <a:rPr lang="zh-CN" altLang="en-US" sz="2400" b="1" dirty="0">
                <a:solidFill>
                  <a:srgbClr val="66FFFF"/>
                </a:solidFill>
                <a:effectLst/>
              </a:rPr>
              <a:t>指令执行频度，可统计获得</a:t>
            </a:r>
            <a:r>
              <a:rPr lang="zh-CN" altLang="en-US" sz="2400" b="1" dirty="0">
                <a:effectLst/>
              </a:rPr>
              <a:t>）。</a:t>
            </a:r>
          </a:p>
          <a:p>
            <a:pPr>
              <a:lnSpc>
                <a:spcPts val="3200"/>
              </a:lnSpc>
              <a:buNone/>
            </a:pPr>
            <a:r>
              <a:rPr lang="zh-CN" altLang="en-US" sz="2400" b="1" dirty="0">
                <a:effectLst/>
              </a:rPr>
              <a:t>          </a:t>
            </a:r>
            <a:r>
              <a:rPr lang="zh-CN" altLang="en-US" sz="2400" b="1" dirty="0">
                <a:solidFill>
                  <a:srgbClr val="66FFFF"/>
                </a:solidFill>
                <a:effectLst/>
              </a:rPr>
              <a:t>      需要通过测量获得</a:t>
            </a:r>
            <a:r>
              <a:rPr lang="zh-CN" altLang="en-US" sz="2400" b="1" dirty="0">
                <a:effectLst/>
              </a:rPr>
              <a:t>，它与</a:t>
            </a:r>
            <a:r>
              <a:rPr lang="zh-CN" altLang="en-US" sz="2400" b="1" dirty="0">
                <a:solidFill>
                  <a:schemeClr val="hlink"/>
                </a:solidFill>
                <a:effectLst/>
              </a:rPr>
              <a:t>流水线效率</a:t>
            </a:r>
            <a:r>
              <a:rPr lang="zh-CN" altLang="en-US" sz="2400" b="1" dirty="0">
                <a:effectLst/>
              </a:rPr>
              <a:t>、</a:t>
            </a:r>
            <a:r>
              <a:rPr lang="en-US" altLang="zh-CN" sz="2400" b="1" dirty="0">
                <a:solidFill>
                  <a:schemeClr val="hlink"/>
                </a:solidFill>
                <a:effectLst/>
              </a:rPr>
              <a:t>Cache</a:t>
            </a:r>
            <a:r>
              <a:rPr lang="zh-CN" altLang="en-US" sz="2400" b="1" dirty="0">
                <a:solidFill>
                  <a:schemeClr val="hlink"/>
                </a:solidFill>
                <a:effectLst/>
              </a:rPr>
              <a:t>的命中率</a:t>
            </a:r>
            <a:r>
              <a:rPr lang="zh-CN" altLang="en-US" sz="2400" b="1" dirty="0">
                <a:effectLst/>
              </a:rPr>
              <a:t>以及</a:t>
            </a:r>
            <a:r>
              <a:rPr lang="zh-CN" altLang="en-US" sz="2400" b="1" dirty="0">
                <a:solidFill>
                  <a:schemeClr val="hlink"/>
                </a:solidFill>
                <a:effectLst/>
              </a:rPr>
              <a:t>其他存储器效率</a:t>
            </a:r>
            <a:r>
              <a:rPr lang="zh-CN" altLang="en-US" sz="2400" b="1" dirty="0">
                <a:effectLst/>
              </a:rPr>
              <a:t>等有关。            </a:t>
            </a:r>
            <a:endParaRPr lang="en-US" altLang="zh-CN" sz="2400" b="1" dirty="0">
              <a:effectLst/>
            </a:endParaRPr>
          </a:p>
        </p:txBody>
      </p:sp>
      <p:pic>
        <p:nvPicPr>
          <p:cNvPr id="75780" name="图片 2"/>
          <p:cNvPicPr>
            <a:picLocks noChangeAspect="1"/>
          </p:cNvPicPr>
          <p:nvPr/>
        </p:nvPicPr>
        <p:blipFill>
          <a:blip r:embed="rId2"/>
          <a:stretch>
            <a:fillRect/>
          </a:stretch>
        </p:blipFill>
        <p:spPr>
          <a:xfrm>
            <a:off x="4768850" y="765175"/>
            <a:ext cx="3690938" cy="711200"/>
          </a:xfrm>
          <a:prstGeom prst="rect">
            <a:avLst/>
          </a:prstGeom>
          <a:noFill/>
          <a:ln w="9525">
            <a:noFill/>
          </a:ln>
        </p:spPr>
      </p:pic>
      <p:pic>
        <p:nvPicPr>
          <p:cNvPr id="75781" name="图片 3"/>
          <p:cNvPicPr>
            <a:picLocks noChangeAspect="1"/>
          </p:cNvPicPr>
          <p:nvPr/>
        </p:nvPicPr>
        <p:blipFill>
          <a:blip r:embed="rId3"/>
          <a:srcRect t="6845" b="5609"/>
          <a:stretch>
            <a:fillRect/>
          </a:stretch>
        </p:blipFill>
        <p:spPr>
          <a:xfrm>
            <a:off x="5219066" y="2539683"/>
            <a:ext cx="4638675" cy="792162"/>
          </a:xfrm>
          <a:prstGeom prst="rect">
            <a:avLst/>
          </a:prstGeom>
          <a:noFill/>
          <a:ln w="9525">
            <a:noFill/>
          </a:ln>
        </p:spPr>
      </p:pic>
      <p:pic>
        <p:nvPicPr>
          <p:cNvPr id="75782" name="图片 4"/>
          <p:cNvPicPr>
            <a:picLocks noChangeAspect="1"/>
          </p:cNvPicPr>
          <p:nvPr/>
        </p:nvPicPr>
        <p:blipFill>
          <a:blip r:embed="rId4"/>
          <a:stretch>
            <a:fillRect/>
          </a:stretch>
        </p:blipFill>
        <p:spPr>
          <a:xfrm>
            <a:off x="5159376" y="3689350"/>
            <a:ext cx="4562475" cy="1181100"/>
          </a:xfrm>
          <a:prstGeom prst="rect">
            <a:avLst/>
          </a:prstGeom>
          <a:noFill/>
          <a:ln w="9525">
            <a:noFill/>
          </a:ln>
        </p:spPr>
      </p:pic>
      <p:pic>
        <p:nvPicPr>
          <p:cNvPr id="75783" name="图片 5"/>
          <p:cNvPicPr>
            <a:picLocks noChangeAspect="1"/>
          </p:cNvPicPr>
          <p:nvPr/>
        </p:nvPicPr>
        <p:blipFill>
          <a:blip r:embed="rId5"/>
          <a:stretch>
            <a:fillRect/>
          </a:stretch>
        </p:blipFill>
        <p:spPr>
          <a:xfrm>
            <a:off x="7951789" y="1735456"/>
            <a:ext cx="528637" cy="360363"/>
          </a:xfrm>
          <a:prstGeom prst="rect">
            <a:avLst/>
          </a:prstGeom>
          <a:noFill/>
          <a:ln w="9525">
            <a:noFill/>
          </a:ln>
        </p:spPr>
      </p:pic>
      <p:pic>
        <p:nvPicPr>
          <p:cNvPr id="75784" name="图片 16"/>
          <p:cNvPicPr>
            <a:picLocks noChangeAspect="1"/>
          </p:cNvPicPr>
          <p:nvPr/>
        </p:nvPicPr>
        <p:blipFill>
          <a:blip r:embed="rId5"/>
          <a:stretch>
            <a:fillRect/>
          </a:stretch>
        </p:blipFill>
        <p:spPr>
          <a:xfrm>
            <a:off x="2374584" y="5957888"/>
            <a:ext cx="530225" cy="361950"/>
          </a:xfrm>
          <a:prstGeom prst="rect">
            <a:avLst/>
          </a:prstGeom>
          <a:noFill/>
          <a:ln w="9525">
            <a:noFill/>
          </a:ln>
        </p:spPr>
      </p:pic>
      <p:pic>
        <p:nvPicPr>
          <p:cNvPr id="75785" name="图片 7"/>
          <p:cNvPicPr>
            <a:picLocks noChangeAspect="1"/>
          </p:cNvPicPr>
          <p:nvPr/>
        </p:nvPicPr>
        <p:blipFill>
          <a:blip r:embed="rId6"/>
          <a:stretch>
            <a:fillRect/>
          </a:stretch>
        </p:blipFill>
        <p:spPr>
          <a:xfrm>
            <a:off x="6856414" y="5046664"/>
            <a:ext cx="242887" cy="223837"/>
          </a:xfrm>
          <a:prstGeom prst="rect">
            <a:avLst/>
          </a:prstGeom>
          <a:noFill/>
          <a:ln w="9525">
            <a:noFill/>
          </a:ln>
        </p:spPr>
      </p:pic>
      <p:pic>
        <p:nvPicPr>
          <p:cNvPr id="75786" name="图片 7"/>
          <p:cNvPicPr>
            <a:picLocks noChangeAspect="1"/>
          </p:cNvPicPr>
          <p:nvPr/>
        </p:nvPicPr>
        <p:blipFill>
          <a:blip r:embed="rId6"/>
          <a:stretch>
            <a:fillRect/>
          </a:stretch>
        </p:blipFill>
        <p:spPr>
          <a:xfrm>
            <a:off x="3029586" y="1786255"/>
            <a:ext cx="290195" cy="266700"/>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灯片编号占位符 4"/>
          <p:cNvSpPr txBox="1">
            <a:spLocks noGrp="1"/>
          </p:cNvSpPr>
          <p:nvPr>
            <p:ph type="sldNum" sz="quarter" idx="11"/>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r" eaLnBrk="1" hangingPunct="1"/>
            <a:fld id="{9A0DB2DC-4C9A-4742-B13C-FB6460FD3503}" type="slidenum">
              <a:rPr lang="zh-CN" altLang="en-US" sz="1200" dirty="0">
                <a:latin typeface="Arial" panose="020B0604020202020204" pitchFamily="34" charset="0"/>
              </a:rPr>
              <a:t>51</a:t>
            </a:fld>
            <a:endParaRPr lang="zh-CN" altLang="en-US" sz="1200" dirty="0">
              <a:latin typeface="Arial" panose="020B0604020202020204" pitchFamily="34" charset="0"/>
            </a:endParaRPr>
          </a:p>
        </p:txBody>
      </p:sp>
      <p:sp>
        <p:nvSpPr>
          <p:cNvPr id="104451" name="Rectangle 3"/>
          <p:cNvSpPr>
            <a:spLocks noGrp="1" noChangeArrowheads="1"/>
          </p:cNvSpPr>
          <p:nvPr>
            <p:ph idx="1"/>
          </p:nvPr>
        </p:nvSpPr>
        <p:spPr>
          <a:xfrm>
            <a:off x="2063750" y="2349500"/>
            <a:ext cx="8604250" cy="4319588"/>
          </a:xfrm>
        </p:spPr>
        <p:txBody>
          <a:bodyPr vert="horz" wrap="square" lIns="91440" tIns="45720" rIns="91440" bIns="45720" numCol="1" anchor="t" anchorCtr="0" compatLnSpc="1"/>
          <a:lstStyle/>
          <a:p>
            <a:pPr>
              <a:lnSpc>
                <a:spcPct val="90000"/>
              </a:lnSpc>
              <a:buNone/>
              <a:defRPr/>
            </a:pPr>
            <a:r>
              <a:rPr lang="en-US" altLang="zh-CN" sz="2400" b="1" dirty="0"/>
              <a:t>【</a:t>
            </a:r>
            <a:r>
              <a:rPr lang="zh-CN" altLang="en-US" sz="2400" b="1" dirty="0"/>
              <a:t>例</a:t>
            </a:r>
            <a:r>
              <a:rPr lang="en-US" altLang="zh-CN" sz="2400" b="1" dirty="0"/>
              <a:t>1-3 】</a:t>
            </a:r>
            <a:r>
              <a:rPr lang="zh-CN" altLang="en-US" sz="2400" b="1" dirty="0"/>
              <a:t>假设针对一个测试程序有如下的测量值：</a:t>
            </a:r>
          </a:p>
          <a:p>
            <a:pPr>
              <a:lnSpc>
                <a:spcPct val="90000"/>
              </a:lnSpc>
              <a:buNone/>
              <a:defRPr/>
            </a:pPr>
            <a:r>
              <a:rPr lang="en-US" altLang="zh-CN" sz="2400" b="1" dirty="0">
                <a:solidFill>
                  <a:srgbClr val="00FF00"/>
                </a:solidFill>
              </a:rPr>
              <a:t>                FP</a:t>
            </a:r>
            <a:r>
              <a:rPr lang="zh-CN" altLang="en-US" sz="2400" b="1" dirty="0">
                <a:solidFill>
                  <a:srgbClr val="00FF00"/>
                </a:solidFill>
              </a:rPr>
              <a:t>指令（包括</a:t>
            </a:r>
            <a:r>
              <a:rPr lang="en-US" altLang="zh-CN" sz="2400" b="1" dirty="0">
                <a:solidFill>
                  <a:srgbClr val="00FF00"/>
                </a:solidFill>
              </a:rPr>
              <a:t>FPSRQ</a:t>
            </a:r>
            <a:r>
              <a:rPr lang="zh-CN" altLang="en-US" sz="2400" b="1" dirty="0">
                <a:solidFill>
                  <a:srgbClr val="00FF00"/>
                </a:solidFill>
              </a:rPr>
              <a:t>指令）的执行频度 </a:t>
            </a:r>
            <a:r>
              <a:rPr lang="en-US" altLang="zh-CN" sz="2400" b="1" dirty="0">
                <a:solidFill>
                  <a:srgbClr val="00FF00"/>
                </a:solidFill>
              </a:rPr>
              <a:t>= 25%</a:t>
            </a:r>
          </a:p>
          <a:p>
            <a:pPr>
              <a:lnSpc>
                <a:spcPct val="90000"/>
              </a:lnSpc>
              <a:buNone/>
              <a:defRPr/>
            </a:pPr>
            <a:r>
              <a:rPr lang="en-US" altLang="zh-CN" sz="2400" b="1" dirty="0">
                <a:solidFill>
                  <a:srgbClr val="00FF00"/>
                </a:solidFill>
              </a:rPr>
              <a:t>                FP</a:t>
            </a:r>
            <a:r>
              <a:rPr lang="zh-CN" altLang="en-US" sz="2400" b="1" dirty="0">
                <a:solidFill>
                  <a:srgbClr val="00FF00"/>
                </a:solidFill>
              </a:rPr>
              <a:t>指令的平均</a:t>
            </a:r>
            <a:r>
              <a:rPr lang="en-US" altLang="zh-CN" sz="2400" b="1" dirty="0">
                <a:solidFill>
                  <a:srgbClr val="00FF00"/>
                </a:solidFill>
              </a:rPr>
              <a:t>CPI = 4.0</a:t>
            </a:r>
          </a:p>
          <a:p>
            <a:pPr>
              <a:lnSpc>
                <a:spcPct val="90000"/>
              </a:lnSpc>
              <a:buNone/>
              <a:defRPr/>
            </a:pPr>
            <a:r>
              <a:rPr lang="zh-CN" altLang="en-US" sz="2400" b="1" dirty="0"/>
              <a:t>                其他指令的平均</a:t>
            </a:r>
            <a:r>
              <a:rPr lang="en-US" altLang="zh-CN" sz="2400" b="1" dirty="0"/>
              <a:t>CPI = 1.33</a:t>
            </a:r>
          </a:p>
          <a:p>
            <a:pPr>
              <a:lnSpc>
                <a:spcPct val="90000"/>
              </a:lnSpc>
              <a:buNone/>
              <a:defRPr/>
            </a:pPr>
            <a:r>
              <a:rPr lang="en-US" altLang="zh-CN" sz="2400" b="1" dirty="0">
                <a:solidFill>
                  <a:srgbClr val="66FFFF"/>
                </a:solidFill>
              </a:rPr>
              <a:t>                FPSRQ</a:t>
            </a:r>
            <a:r>
              <a:rPr lang="zh-CN" altLang="en-US" sz="2400" b="1" dirty="0">
                <a:solidFill>
                  <a:srgbClr val="66FFFF"/>
                </a:solidFill>
              </a:rPr>
              <a:t>指令的执行频度 </a:t>
            </a:r>
            <a:r>
              <a:rPr lang="en-US" altLang="zh-CN" sz="2400" b="1" dirty="0">
                <a:solidFill>
                  <a:srgbClr val="66FFFF"/>
                </a:solidFill>
              </a:rPr>
              <a:t>= 2%</a:t>
            </a:r>
          </a:p>
          <a:p>
            <a:pPr>
              <a:lnSpc>
                <a:spcPct val="90000"/>
              </a:lnSpc>
              <a:buNone/>
              <a:defRPr/>
            </a:pPr>
            <a:r>
              <a:rPr lang="en-US" altLang="zh-CN" sz="2400" b="1" dirty="0">
                <a:solidFill>
                  <a:srgbClr val="66FFFF"/>
                </a:solidFill>
              </a:rPr>
              <a:t>                FPSRQ</a:t>
            </a:r>
            <a:r>
              <a:rPr lang="zh-CN" altLang="en-US" sz="2400" b="1" dirty="0">
                <a:solidFill>
                  <a:srgbClr val="66FFFF"/>
                </a:solidFill>
              </a:rPr>
              <a:t>指令的</a:t>
            </a:r>
            <a:r>
              <a:rPr lang="en-US" altLang="zh-CN" sz="2400" b="1" dirty="0">
                <a:solidFill>
                  <a:srgbClr val="66FFFF"/>
                </a:solidFill>
              </a:rPr>
              <a:t>CPI = 20</a:t>
            </a:r>
          </a:p>
          <a:p>
            <a:pPr>
              <a:lnSpc>
                <a:spcPct val="90000"/>
              </a:lnSpc>
              <a:buNone/>
              <a:defRPr/>
            </a:pPr>
            <a:r>
              <a:rPr lang="zh-CN" altLang="en-US" sz="2400" b="1" dirty="0"/>
              <a:t>               假定有两种备选的设计方案</a:t>
            </a:r>
            <a:r>
              <a:rPr lang="en-US" altLang="zh-CN" sz="2400" b="1" dirty="0"/>
              <a:t>:</a:t>
            </a:r>
            <a:r>
              <a:rPr lang="zh-CN" altLang="en-US" sz="2400" b="1" dirty="0"/>
              <a:t> </a:t>
            </a:r>
          </a:p>
          <a:p>
            <a:pPr>
              <a:lnSpc>
                <a:spcPct val="90000"/>
              </a:lnSpc>
              <a:buNone/>
              <a:defRPr/>
            </a:pPr>
            <a:r>
              <a:rPr lang="zh-CN" altLang="en-US" sz="2400" b="1" dirty="0">
                <a:solidFill>
                  <a:schemeClr val="hlink"/>
                </a:solidFill>
              </a:rPr>
              <a:t>                       一种</a:t>
            </a:r>
            <a:r>
              <a:rPr lang="zh-CN" altLang="en-US" sz="2400" b="1" dirty="0"/>
              <a:t>是将</a:t>
            </a:r>
            <a:r>
              <a:rPr lang="en-US" altLang="zh-CN" sz="2400" b="1" dirty="0"/>
              <a:t>FPSRQ</a:t>
            </a:r>
            <a:r>
              <a:rPr lang="zh-CN" altLang="en-US" sz="2400" b="1" dirty="0"/>
              <a:t>的</a:t>
            </a:r>
            <a:r>
              <a:rPr lang="en-US" altLang="zh-CN" sz="2400" b="1" dirty="0"/>
              <a:t>CPI</a:t>
            </a:r>
            <a:r>
              <a:rPr lang="zh-CN" altLang="en-US" sz="2400" b="1" dirty="0"/>
              <a:t>减至</a:t>
            </a:r>
            <a:r>
              <a:rPr lang="en-US" altLang="zh-CN" sz="2400" b="1" dirty="0"/>
              <a:t>2</a:t>
            </a:r>
            <a:r>
              <a:rPr lang="zh-CN" altLang="en-US" sz="2400" b="1" dirty="0"/>
              <a:t>；</a:t>
            </a:r>
            <a:r>
              <a:rPr lang="zh-CN" altLang="en-US" sz="1800" b="1" dirty="0"/>
              <a:t>（减少</a:t>
            </a:r>
            <a:r>
              <a:rPr lang="en-US" altLang="zh-CN" sz="1800" b="1" dirty="0"/>
              <a:t>20/2=10</a:t>
            </a:r>
            <a:r>
              <a:rPr lang="zh-CN" altLang="en-US" sz="1800" b="1" dirty="0"/>
              <a:t>倍）</a:t>
            </a:r>
          </a:p>
          <a:p>
            <a:pPr>
              <a:lnSpc>
                <a:spcPct val="90000"/>
              </a:lnSpc>
              <a:buNone/>
              <a:defRPr/>
            </a:pPr>
            <a:r>
              <a:rPr lang="zh-CN" altLang="en-US" sz="2400" b="1" dirty="0">
                <a:solidFill>
                  <a:schemeClr val="hlink"/>
                </a:solidFill>
              </a:rPr>
              <a:t>                    另一种</a:t>
            </a:r>
            <a:r>
              <a:rPr lang="zh-CN" altLang="en-US" sz="2400" b="1" dirty="0"/>
              <a:t>是将所有</a:t>
            </a:r>
            <a:r>
              <a:rPr lang="en-US" altLang="zh-CN" sz="2400" b="1" dirty="0"/>
              <a:t>FP</a:t>
            </a:r>
            <a:r>
              <a:rPr lang="zh-CN" altLang="en-US" sz="2400" b="1" dirty="0"/>
              <a:t>的</a:t>
            </a:r>
            <a:r>
              <a:rPr lang="en-US" altLang="zh-CN" sz="2400" b="1" dirty="0"/>
              <a:t>CPI</a:t>
            </a:r>
            <a:r>
              <a:rPr lang="zh-CN" altLang="en-US" sz="2400" b="1" dirty="0"/>
              <a:t>减至</a:t>
            </a:r>
            <a:r>
              <a:rPr lang="en-US" altLang="zh-CN" sz="2400" b="1" dirty="0"/>
              <a:t>2.5</a:t>
            </a:r>
            <a:r>
              <a:rPr lang="zh-CN" altLang="en-US" sz="2400" b="1" dirty="0"/>
              <a:t>。</a:t>
            </a:r>
            <a:r>
              <a:rPr lang="zh-CN" altLang="en-US" sz="1800" b="1" dirty="0"/>
              <a:t>（减少</a:t>
            </a:r>
            <a:r>
              <a:rPr lang="en-US" altLang="zh-CN" sz="1800" b="1" dirty="0"/>
              <a:t>4/2.5=1.6</a:t>
            </a:r>
            <a:r>
              <a:rPr lang="zh-CN" altLang="en-US" sz="1800" b="1" dirty="0"/>
              <a:t>倍）</a:t>
            </a:r>
          </a:p>
          <a:p>
            <a:pPr>
              <a:lnSpc>
                <a:spcPct val="90000"/>
              </a:lnSpc>
              <a:buNone/>
              <a:defRPr/>
            </a:pPr>
            <a:r>
              <a:rPr lang="zh-CN" altLang="en-US" sz="2400" b="1" dirty="0"/>
              <a:t>               下面用</a:t>
            </a:r>
            <a:r>
              <a:rPr lang="en-US" altLang="zh-CN" sz="2400" b="1" dirty="0"/>
              <a:t>CPU</a:t>
            </a:r>
            <a:r>
              <a:rPr lang="zh-CN" altLang="en-US" sz="2400" b="1" dirty="0"/>
              <a:t>性能公式比较这两种方案。</a:t>
            </a:r>
          </a:p>
        </p:txBody>
      </p:sp>
      <p:sp>
        <p:nvSpPr>
          <p:cNvPr id="104452" name="Text Box 4"/>
          <p:cNvSpPr txBox="1">
            <a:spLocks noChangeArrowheads="1"/>
          </p:cNvSpPr>
          <p:nvPr/>
        </p:nvSpPr>
        <p:spPr bwMode="auto">
          <a:xfrm>
            <a:off x="2208213" y="404814"/>
            <a:ext cx="7848600" cy="1800225"/>
          </a:xfrm>
          <a:prstGeom prst="rect">
            <a:avLst/>
          </a:prstGeom>
          <a:noFill/>
          <a:ln w="9525">
            <a:noFill/>
            <a:miter lim="800000"/>
          </a:ln>
          <a:effectLst/>
        </p:spPr>
        <p:txBody>
          <a:bodyPr>
            <a:spAutoFit/>
          </a:bodyPr>
          <a:lstStyle/>
          <a:p>
            <a:pPr>
              <a:spcBef>
                <a:spcPct val="50000"/>
              </a:spcBef>
              <a:defRPr/>
            </a:pPr>
            <a:r>
              <a:rPr lang="zh-CN" altLang="en-US" sz="2800" b="1" dirty="0">
                <a:effectLst>
                  <a:outerShdw blurRad="38100" dist="38100" dir="2700000" algn="tl">
                    <a:srgbClr val="000000"/>
                  </a:outerShdw>
                </a:effectLst>
                <a:latin typeface="Garamond" panose="02020404030301010803" pitchFamily="18" charset="0"/>
                <a:ea typeface="宋体" panose="02010600030101010101" pitchFamily="2" charset="-122"/>
              </a:rPr>
              <a:t>        下面是对例</a:t>
            </a:r>
            <a:r>
              <a:rPr lang="en-US" altLang="zh-CN" sz="2800" b="1" dirty="0">
                <a:effectLst>
                  <a:outerShdw blurRad="38100" dist="38100" dir="2700000" algn="tl">
                    <a:srgbClr val="000000"/>
                  </a:outerShdw>
                </a:effectLst>
                <a:latin typeface="Garamond" panose="02020404030301010803" pitchFamily="18" charset="0"/>
                <a:ea typeface="宋体" panose="02010600030101010101" pitchFamily="2" charset="-122"/>
              </a:rPr>
              <a:t>1-2</a:t>
            </a:r>
            <a:r>
              <a:rPr lang="zh-CN" altLang="en-US" sz="2800" b="1" dirty="0">
                <a:effectLst>
                  <a:outerShdw blurRad="38100" dist="38100" dir="2700000" algn="tl">
                    <a:srgbClr val="000000"/>
                  </a:outerShdw>
                </a:effectLst>
                <a:latin typeface="Garamond" panose="02020404030301010803" pitchFamily="18" charset="0"/>
                <a:ea typeface="宋体" panose="02010600030101010101" pitchFamily="2" charset="-122"/>
              </a:rPr>
              <a:t>的两种设计方案，改用指令的</a:t>
            </a:r>
            <a:r>
              <a:rPr lang="zh-CN" altLang="en-US" sz="2800" b="1" dirty="0">
                <a:solidFill>
                  <a:schemeClr val="hlink"/>
                </a:solidFill>
                <a:effectLst>
                  <a:outerShdw blurRad="38100" dist="38100" dir="2700000" algn="tl">
                    <a:srgbClr val="000000"/>
                  </a:outerShdw>
                </a:effectLst>
                <a:latin typeface="Garamond" panose="02020404030301010803" pitchFamily="18" charset="0"/>
                <a:ea typeface="宋体" panose="02010600030101010101" pitchFamily="2" charset="-122"/>
              </a:rPr>
              <a:t>执行频度</a:t>
            </a:r>
            <a:r>
              <a:rPr lang="zh-CN" altLang="en-US" sz="2800" b="1" dirty="0">
                <a:effectLst>
                  <a:outerShdw blurRad="38100" dist="38100" dir="2700000" algn="tl">
                    <a:srgbClr val="000000"/>
                  </a:outerShdw>
                </a:effectLst>
                <a:latin typeface="Garamond" panose="02020404030301010803" pitchFamily="18" charset="0"/>
                <a:ea typeface="宋体" panose="02010600030101010101" pitchFamily="2" charset="-122"/>
              </a:rPr>
              <a:t>和指令</a:t>
            </a:r>
            <a:r>
              <a:rPr lang="en-US" altLang="zh-CN" sz="2800" b="1" dirty="0">
                <a:solidFill>
                  <a:schemeClr val="hlink"/>
                </a:solidFill>
                <a:effectLst>
                  <a:outerShdw blurRad="38100" dist="38100" dir="2700000" algn="tl">
                    <a:srgbClr val="000000"/>
                  </a:outerShdw>
                </a:effectLst>
                <a:latin typeface="Garamond" panose="02020404030301010803" pitchFamily="18" charset="0"/>
                <a:ea typeface="宋体" panose="02010600030101010101" pitchFamily="2" charset="-122"/>
              </a:rPr>
              <a:t>CPI</a:t>
            </a:r>
            <a:r>
              <a:rPr lang="zh-CN" altLang="en-US" sz="2800" b="1" dirty="0">
                <a:effectLst>
                  <a:outerShdw blurRad="38100" dist="38100" dir="2700000" algn="tl">
                    <a:srgbClr val="000000"/>
                  </a:outerShdw>
                </a:effectLst>
                <a:latin typeface="Garamond" panose="02020404030301010803" pitchFamily="18" charset="0"/>
                <a:ea typeface="宋体" panose="02010600030101010101" pitchFamily="2" charset="-122"/>
              </a:rPr>
              <a:t>来分析，在实际情况中可以通过仿真或使用硬件仪器来测量相应的指标。下面通过例子来说明上述</a:t>
            </a:r>
            <a:r>
              <a:rPr lang="en-US" altLang="zh-CN" sz="2800" b="1" dirty="0">
                <a:effectLst>
                  <a:outerShdw blurRad="38100" dist="38100" dir="2700000" algn="tl">
                    <a:srgbClr val="000000"/>
                  </a:outerShdw>
                </a:effectLst>
                <a:latin typeface="Garamond" panose="02020404030301010803" pitchFamily="18" charset="0"/>
                <a:ea typeface="宋体" panose="02010600030101010101" pitchFamily="2" charset="-122"/>
              </a:rPr>
              <a:t>CPU</a:t>
            </a:r>
            <a:r>
              <a:rPr lang="zh-CN" altLang="en-US" sz="2800" b="1" dirty="0">
                <a:effectLst>
                  <a:outerShdw blurRad="38100" dist="38100" dir="2700000" algn="tl">
                    <a:srgbClr val="000000"/>
                  </a:outerShdw>
                </a:effectLst>
                <a:latin typeface="Garamond" panose="02020404030301010803" pitchFamily="18" charset="0"/>
                <a:ea typeface="宋体" panose="02010600030101010101" pitchFamily="2" charset="-122"/>
              </a:rPr>
              <a:t>性能公式。</a:t>
            </a:r>
          </a:p>
        </p:txBody>
      </p:sp>
      <p:sp>
        <p:nvSpPr>
          <p:cNvPr id="2" name="文本框 1"/>
          <p:cNvSpPr txBox="1"/>
          <p:nvPr/>
        </p:nvSpPr>
        <p:spPr>
          <a:xfrm>
            <a:off x="2600326" y="6406515"/>
            <a:ext cx="6154249" cy="369332"/>
          </a:xfrm>
          <a:prstGeom prst="rect">
            <a:avLst/>
          </a:prstGeom>
          <a:noFill/>
        </p:spPr>
        <p:txBody>
          <a:bodyPr wrap="none" rtlCol="0" anchor="t">
            <a:spAutoFit/>
          </a:bodyPr>
          <a:lstStyle/>
          <a:p>
            <a:r>
              <a:rPr lang="zh-CN" altLang="en-US" b="1" dirty="0">
                <a:solidFill>
                  <a:srgbClr val="FF0000"/>
                </a:solidFill>
                <a:sym typeface="+mn-ea"/>
              </a:rPr>
              <a:t>分析：方案中只有</a:t>
            </a:r>
            <a:r>
              <a:rPr lang="en-US" altLang="zh-CN" b="1" dirty="0">
                <a:solidFill>
                  <a:srgbClr val="FF0000"/>
                </a:solidFill>
                <a:sym typeface="+mn-ea"/>
              </a:rPr>
              <a:t>CPI</a:t>
            </a:r>
            <a:r>
              <a:rPr lang="zh-CN" altLang="en-US" b="1" dirty="0">
                <a:solidFill>
                  <a:srgbClr val="FF0000"/>
                </a:solidFill>
                <a:sym typeface="+mn-ea"/>
              </a:rPr>
              <a:t>发生了变化，指令执行频度保持不变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 calcmode="lin" valueType="num">
                                      <p:cBhvr additive="base">
                                        <p:cTn id="7" dur="500" fill="hold"/>
                                        <p:tgtEl>
                                          <p:spTgt spid="1044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4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451">
                                            <p:txEl>
                                              <p:pRg st="1" end="1"/>
                                            </p:txEl>
                                          </p:spTgt>
                                        </p:tgtEl>
                                        <p:attrNameLst>
                                          <p:attrName>style.visibility</p:attrName>
                                        </p:attrNameLst>
                                      </p:cBhvr>
                                      <p:to>
                                        <p:strVal val="visible"/>
                                      </p:to>
                                    </p:set>
                                    <p:anim calcmode="lin" valueType="num">
                                      <p:cBhvr additive="base">
                                        <p:cTn id="13" dur="500" fill="hold"/>
                                        <p:tgtEl>
                                          <p:spTgt spid="1044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4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451">
                                            <p:txEl>
                                              <p:pRg st="2" end="2"/>
                                            </p:txEl>
                                          </p:spTgt>
                                        </p:tgtEl>
                                        <p:attrNameLst>
                                          <p:attrName>style.visibility</p:attrName>
                                        </p:attrNameLst>
                                      </p:cBhvr>
                                      <p:to>
                                        <p:strVal val="visible"/>
                                      </p:to>
                                    </p:set>
                                    <p:anim calcmode="lin" valueType="num">
                                      <p:cBhvr additive="base">
                                        <p:cTn id="19" dur="500" fill="hold"/>
                                        <p:tgtEl>
                                          <p:spTgt spid="1044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4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4451">
                                            <p:txEl>
                                              <p:pRg st="3" end="3"/>
                                            </p:txEl>
                                          </p:spTgt>
                                        </p:tgtEl>
                                        <p:attrNameLst>
                                          <p:attrName>style.visibility</p:attrName>
                                        </p:attrNameLst>
                                      </p:cBhvr>
                                      <p:to>
                                        <p:strVal val="visible"/>
                                      </p:to>
                                    </p:set>
                                    <p:anim calcmode="lin" valueType="num">
                                      <p:cBhvr additive="base">
                                        <p:cTn id="25" dur="500" fill="hold"/>
                                        <p:tgtEl>
                                          <p:spTgt spid="1044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44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4451">
                                            <p:txEl>
                                              <p:pRg st="4" end="4"/>
                                            </p:txEl>
                                          </p:spTgt>
                                        </p:tgtEl>
                                        <p:attrNameLst>
                                          <p:attrName>style.visibility</p:attrName>
                                        </p:attrNameLst>
                                      </p:cBhvr>
                                      <p:to>
                                        <p:strVal val="visible"/>
                                      </p:to>
                                    </p:set>
                                    <p:anim calcmode="lin" valueType="num">
                                      <p:cBhvr additive="base">
                                        <p:cTn id="31" dur="500" fill="hold"/>
                                        <p:tgtEl>
                                          <p:spTgt spid="1044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445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4451">
                                            <p:txEl>
                                              <p:pRg st="5" end="5"/>
                                            </p:txEl>
                                          </p:spTgt>
                                        </p:tgtEl>
                                        <p:attrNameLst>
                                          <p:attrName>style.visibility</p:attrName>
                                        </p:attrNameLst>
                                      </p:cBhvr>
                                      <p:to>
                                        <p:strVal val="visible"/>
                                      </p:to>
                                    </p:set>
                                    <p:anim calcmode="lin" valueType="num">
                                      <p:cBhvr additive="base">
                                        <p:cTn id="37" dur="500" fill="hold"/>
                                        <p:tgtEl>
                                          <p:spTgt spid="10445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445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4451">
                                            <p:txEl>
                                              <p:pRg st="6" end="6"/>
                                            </p:txEl>
                                          </p:spTgt>
                                        </p:tgtEl>
                                        <p:attrNameLst>
                                          <p:attrName>style.visibility</p:attrName>
                                        </p:attrNameLst>
                                      </p:cBhvr>
                                      <p:to>
                                        <p:strVal val="visible"/>
                                      </p:to>
                                    </p:set>
                                    <p:anim calcmode="lin" valueType="num">
                                      <p:cBhvr additive="base">
                                        <p:cTn id="43" dur="500" fill="hold"/>
                                        <p:tgtEl>
                                          <p:spTgt spid="10445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445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4451">
                                            <p:txEl>
                                              <p:pRg st="7" end="7"/>
                                            </p:txEl>
                                          </p:spTgt>
                                        </p:tgtEl>
                                        <p:attrNameLst>
                                          <p:attrName>style.visibility</p:attrName>
                                        </p:attrNameLst>
                                      </p:cBhvr>
                                      <p:to>
                                        <p:strVal val="visible"/>
                                      </p:to>
                                    </p:set>
                                    <p:anim calcmode="lin" valueType="num">
                                      <p:cBhvr additive="base">
                                        <p:cTn id="49" dur="500" fill="hold"/>
                                        <p:tgtEl>
                                          <p:spTgt spid="104451">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445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4451">
                                            <p:txEl>
                                              <p:pRg st="8" end="8"/>
                                            </p:txEl>
                                          </p:spTgt>
                                        </p:tgtEl>
                                        <p:attrNameLst>
                                          <p:attrName>style.visibility</p:attrName>
                                        </p:attrNameLst>
                                      </p:cBhvr>
                                      <p:to>
                                        <p:strVal val="visible"/>
                                      </p:to>
                                    </p:set>
                                    <p:anim calcmode="lin" valueType="num">
                                      <p:cBhvr additive="base">
                                        <p:cTn id="55" dur="500" fill="hold"/>
                                        <p:tgtEl>
                                          <p:spTgt spid="104451">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0445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04451">
                                            <p:txEl>
                                              <p:pRg st="9" end="9"/>
                                            </p:txEl>
                                          </p:spTgt>
                                        </p:tgtEl>
                                        <p:attrNameLst>
                                          <p:attrName>style.visibility</p:attrName>
                                        </p:attrNameLst>
                                      </p:cBhvr>
                                      <p:to>
                                        <p:strVal val="visible"/>
                                      </p:to>
                                    </p:set>
                                    <p:anim calcmode="lin" valueType="num">
                                      <p:cBhvr additive="base">
                                        <p:cTn id="61" dur="500" fill="hold"/>
                                        <p:tgtEl>
                                          <p:spTgt spid="104451">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0445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灯片编号占位符 6"/>
          <p:cNvSpPr txBox="1">
            <a:spLocks noGrp="1"/>
          </p:cNvSpPr>
          <p:nvPr>
            <p:ph type="sldNum" sz="quarter" idx="11"/>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r" eaLnBrk="1" hangingPunct="1"/>
            <a:fld id="{9A0DB2DC-4C9A-4742-B13C-FB6460FD3503}" type="slidenum">
              <a:rPr lang="zh-CN" altLang="en-US" sz="1200" dirty="0">
                <a:latin typeface="Arial" panose="020B0604020202020204" pitchFamily="34" charset="0"/>
              </a:rPr>
              <a:t>52</a:t>
            </a:fld>
            <a:endParaRPr lang="zh-CN" altLang="en-US" sz="1200" dirty="0">
              <a:latin typeface="Arial" panose="020B0604020202020204" pitchFamily="34" charset="0"/>
            </a:endParaRPr>
          </a:p>
        </p:txBody>
      </p:sp>
      <p:sp>
        <p:nvSpPr>
          <p:cNvPr id="77827" name="Rectangle 3"/>
          <p:cNvSpPr>
            <a:spLocks noGrp="1"/>
          </p:cNvSpPr>
          <p:nvPr>
            <p:ph type="body" sz="half" idx="1"/>
          </p:nvPr>
        </p:nvSpPr>
        <p:spPr>
          <a:xfrm>
            <a:off x="1738314" y="555626"/>
            <a:ext cx="8929687" cy="6048375"/>
          </a:xfrm>
        </p:spPr>
        <p:txBody>
          <a:bodyPr vert="horz" wrap="square" lIns="91440" tIns="45720" rIns="91440" bIns="45720" numCol="1" anchor="t" anchorCtr="0" compatLnSpc="1"/>
          <a:lstStyle/>
          <a:p>
            <a:pPr>
              <a:lnSpc>
                <a:spcPct val="150000"/>
              </a:lnSpc>
              <a:buClr>
                <a:schemeClr val="hlink"/>
              </a:buClr>
              <a:buSzPct val="70000"/>
              <a:buFont typeface="Wingdings" panose="05000000000000000000" pitchFamily="2" charset="2"/>
              <a:buNone/>
            </a:pPr>
            <a:r>
              <a:rPr lang="zh-CN" altLang="en-US" sz="2400" b="1" dirty="0">
                <a:effectLst/>
              </a:rPr>
              <a:t>解：由题意可知，方案中只有</a:t>
            </a:r>
            <a:r>
              <a:rPr lang="en-US" altLang="zh-CN" sz="2400" b="1" dirty="0">
                <a:solidFill>
                  <a:srgbClr val="FFFF00"/>
                </a:solidFill>
                <a:effectLst/>
              </a:rPr>
              <a:t>CPI</a:t>
            </a:r>
            <a:r>
              <a:rPr lang="zh-CN" altLang="en-US" sz="2400" b="1" dirty="0">
                <a:effectLst/>
              </a:rPr>
              <a:t>发生了变化，指令执行频度保持不变。首先计算没有任何改变的原始              ：</a:t>
            </a:r>
          </a:p>
          <a:p>
            <a:pPr>
              <a:lnSpc>
                <a:spcPct val="150000"/>
              </a:lnSpc>
              <a:buClr>
                <a:schemeClr val="hlink"/>
              </a:buClr>
              <a:buSzPct val="70000"/>
              <a:buFont typeface="Wingdings" panose="05000000000000000000" pitchFamily="2" charset="2"/>
              <a:buNone/>
            </a:pPr>
            <a:endParaRPr lang="zh-CN" altLang="en-US" sz="2400" b="1" dirty="0">
              <a:effectLst/>
            </a:endParaRPr>
          </a:p>
          <a:p>
            <a:pPr>
              <a:lnSpc>
                <a:spcPct val="150000"/>
              </a:lnSpc>
              <a:buClr>
                <a:schemeClr val="hlink"/>
              </a:buClr>
              <a:buSzPct val="70000"/>
              <a:buFont typeface="Wingdings" panose="05000000000000000000" pitchFamily="2" charset="2"/>
              <a:buNone/>
            </a:pPr>
            <a:endParaRPr lang="zh-CN" altLang="en-US" sz="2000" b="1" dirty="0">
              <a:effectLst/>
            </a:endParaRPr>
          </a:p>
          <a:p>
            <a:pPr>
              <a:lnSpc>
                <a:spcPct val="150000"/>
              </a:lnSpc>
              <a:buClr>
                <a:schemeClr val="hlink"/>
              </a:buClr>
              <a:buSzPct val="70000"/>
              <a:buFont typeface="Wingdings" panose="05000000000000000000" pitchFamily="2" charset="2"/>
              <a:buNone/>
            </a:pPr>
            <a:r>
              <a:rPr lang="zh-CN" altLang="en-US" sz="2400" b="1" dirty="0">
                <a:effectLst/>
              </a:rPr>
              <a:t>         用原始的              减去改进了</a:t>
            </a:r>
            <a:r>
              <a:rPr lang="en-US" altLang="zh-CN" sz="2400" b="1" dirty="0">
                <a:effectLst/>
              </a:rPr>
              <a:t>FPSRQ</a:t>
            </a:r>
            <a:r>
              <a:rPr lang="zh-CN" altLang="en-US" sz="2400" b="1" dirty="0">
                <a:effectLst/>
              </a:rPr>
              <a:t>功能所</a:t>
            </a:r>
            <a:r>
              <a:rPr lang="zh-CN" altLang="en-US" sz="2400" b="1" dirty="0">
                <a:solidFill>
                  <a:srgbClr val="FFFF00"/>
                </a:solidFill>
                <a:effectLst/>
              </a:rPr>
              <a:t>节省</a:t>
            </a:r>
            <a:r>
              <a:rPr lang="zh-CN" altLang="en-US" sz="2400" b="1" dirty="0">
                <a:effectLst/>
              </a:rPr>
              <a:t>的时间，就可以计算出</a:t>
            </a:r>
            <a:r>
              <a:rPr lang="zh-CN" altLang="en-US" sz="2400" b="1" dirty="0">
                <a:solidFill>
                  <a:srgbClr val="FFFF00"/>
                </a:solidFill>
                <a:effectLst/>
              </a:rPr>
              <a:t>改进</a:t>
            </a:r>
            <a:r>
              <a:rPr lang="en-US" altLang="zh-CN" sz="2400" b="1" dirty="0">
                <a:solidFill>
                  <a:srgbClr val="FFFF00"/>
                </a:solidFill>
                <a:effectLst/>
              </a:rPr>
              <a:t>FPSRQ</a:t>
            </a:r>
            <a:r>
              <a:rPr lang="zh-CN" altLang="en-US" sz="2400" b="1" dirty="0">
                <a:solidFill>
                  <a:srgbClr val="FFFF00"/>
                </a:solidFill>
                <a:effectLst/>
              </a:rPr>
              <a:t>方案</a:t>
            </a:r>
            <a:r>
              <a:rPr lang="zh-CN" altLang="en-US" sz="2400" b="1" dirty="0">
                <a:effectLst/>
              </a:rPr>
              <a:t>的</a:t>
            </a:r>
            <a:r>
              <a:rPr lang="zh-CN" altLang="en-US" sz="2800" b="1" dirty="0">
                <a:effectLst/>
              </a:rPr>
              <a:t>                  ：</a:t>
            </a:r>
          </a:p>
          <a:p>
            <a:pPr>
              <a:lnSpc>
                <a:spcPct val="150000"/>
              </a:lnSpc>
              <a:buClr>
                <a:schemeClr val="hlink"/>
              </a:buClr>
              <a:buSzPct val="70000"/>
              <a:buFont typeface="Wingdings" panose="05000000000000000000" pitchFamily="2" charset="2"/>
              <a:buNone/>
            </a:pPr>
            <a:endParaRPr lang="zh-CN" altLang="en-US" sz="2800" b="1" dirty="0">
              <a:effectLst/>
            </a:endParaRPr>
          </a:p>
          <a:p>
            <a:pPr>
              <a:lnSpc>
                <a:spcPct val="150000"/>
              </a:lnSpc>
              <a:buClr>
                <a:schemeClr val="hlink"/>
              </a:buClr>
              <a:buSzPct val="70000"/>
              <a:buFont typeface="Wingdings" panose="05000000000000000000" pitchFamily="2" charset="2"/>
              <a:buNone/>
            </a:pPr>
            <a:endParaRPr lang="zh-CN" altLang="en-US" sz="2800" b="1" dirty="0">
              <a:effectLst/>
            </a:endParaRPr>
          </a:p>
          <a:p>
            <a:pPr>
              <a:lnSpc>
                <a:spcPct val="150000"/>
              </a:lnSpc>
              <a:buClr>
                <a:schemeClr val="hlink"/>
              </a:buClr>
              <a:buSzPct val="70000"/>
              <a:buFont typeface="Wingdings" panose="05000000000000000000" pitchFamily="2" charset="2"/>
              <a:buNone/>
            </a:pPr>
            <a:r>
              <a:rPr lang="zh-CN" altLang="en-US" sz="2400" b="1" dirty="0">
                <a:effectLst/>
              </a:rPr>
              <a:t>       方法</a:t>
            </a:r>
            <a:r>
              <a:rPr lang="en-US" altLang="zh-CN" sz="2400" b="1" dirty="0">
                <a:effectLst/>
              </a:rPr>
              <a:t>1</a:t>
            </a:r>
            <a:r>
              <a:rPr lang="zh-CN" altLang="en-US" sz="2400" b="1" dirty="0">
                <a:effectLst/>
              </a:rPr>
              <a:t>：  可以用同样的方法计算</a:t>
            </a:r>
            <a:r>
              <a:rPr lang="zh-CN" altLang="en-US" sz="2400" b="1" dirty="0">
                <a:solidFill>
                  <a:srgbClr val="FFFF00"/>
                </a:solidFill>
                <a:effectLst/>
              </a:rPr>
              <a:t>改进所有</a:t>
            </a:r>
            <a:r>
              <a:rPr lang="en-US" altLang="zh-CN" sz="2400" b="1" dirty="0">
                <a:solidFill>
                  <a:srgbClr val="FFFF00"/>
                </a:solidFill>
                <a:effectLst/>
              </a:rPr>
              <a:t>FP</a:t>
            </a:r>
            <a:r>
              <a:rPr lang="zh-CN" altLang="en-US" sz="2400" b="1" dirty="0">
                <a:solidFill>
                  <a:srgbClr val="FFFF00"/>
                </a:solidFill>
                <a:effectLst/>
              </a:rPr>
              <a:t>方案的</a:t>
            </a:r>
            <a:r>
              <a:rPr lang="en-US" altLang="zh-CN" sz="2400" b="1" dirty="0">
                <a:solidFill>
                  <a:srgbClr val="FFFF00"/>
                </a:solidFill>
                <a:effectLst/>
              </a:rPr>
              <a:t>CPI</a:t>
            </a:r>
            <a:r>
              <a:rPr lang="zh-CN" altLang="en-US" sz="2400" b="1" dirty="0">
                <a:effectLst/>
              </a:rPr>
              <a:t>，</a:t>
            </a:r>
          </a:p>
          <a:p>
            <a:pPr>
              <a:lnSpc>
                <a:spcPct val="150000"/>
              </a:lnSpc>
              <a:buClr>
                <a:schemeClr val="hlink"/>
              </a:buClr>
              <a:buSzPct val="70000"/>
              <a:buFont typeface="Wingdings" panose="05000000000000000000" pitchFamily="2" charset="2"/>
              <a:buNone/>
            </a:pPr>
            <a:r>
              <a:rPr lang="zh-CN" altLang="en-US" sz="2400" b="1" dirty="0">
                <a:effectLst/>
              </a:rPr>
              <a:t>       方法</a:t>
            </a:r>
            <a:r>
              <a:rPr lang="en-US" altLang="zh-CN" sz="2400" b="1" dirty="0">
                <a:effectLst/>
              </a:rPr>
              <a:t>2</a:t>
            </a:r>
            <a:r>
              <a:rPr lang="zh-CN" altLang="en-US" sz="2400" b="1" dirty="0">
                <a:effectLst/>
              </a:rPr>
              <a:t>：或</a:t>
            </a:r>
            <a:r>
              <a:rPr lang="zh-CN" altLang="en-US" sz="2400" b="1" dirty="0">
                <a:solidFill>
                  <a:srgbClr val="66FFFF"/>
                </a:solidFill>
                <a:effectLst/>
              </a:rPr>
              <a:t>将改进</a:t>
            </a:r>
            <a:r>
              <a:rPr lang="en-US" altLang="zh-CN" sz="2400" b="1" dirty="0">
                <a:solidFill>
                  <a:srgbClr val="66FFFF"/>
                </a:solidFill>
                <a:effectLst/>
              </a:rPr>
              <a:t>FP</a:t>
            </a:r>
            <a:r>
              <a:rPr lang="zh-CN" altLang="en-US" sz="2400" b="1" dirty="0">
                <a:solidFill>
                  <a:srgbClr val="66FFFF"/>
                </a:solidFill>
                <a:effectLst/>
              </a:rPr>
              <a:t>的</a:t>
            </a:r>
            <a:r>
              <a:rPr lang="en-US" altLang="zh-CN" sz="2400" b="1" dirty="0">
                <a:solidFill>
                  <a:srgbClr val="66FFFF"/>
                </a:solidFill>
                <a:effectLst/>
              </a:rPr>
              <a:t>CPI</a:t>
            </a:r>
            <a:r>
              <a:rPr lang="zh-CN" altLang="en-US" sz="2400" b="1" dirty="0">
                <a:solidFill>
                  <a:srgbClr val="66FFFF"/>
                </a:solidFill>
                <a:effectLst/>
              </a:rPr>
              <a:t>值和非</a:t>
            </a:r>
            <a:r>
              <a:rPr lang="en-US" altLang="zh-CN" sz="2400" b="1" dirty="0">
                <a:solidFill>
                  <a:srgbClr val="66FFFF"/>
                </a:solidFill>
                <a:effectLst/>
              </a:rPr>
              <a:t>FP</a:t>
            </a:r>
            <a:r>
              <a:rPr lang="zh-CN" altLang="en-US" sz="2400" b="1" dirty="0">
                <a:solidFill>
                  <a:srgbClr val="66FFFF"/>
                </a:solidFill>
                <a:effectLst/>
              </a:rPr>
              <a:t>的</a:t>
            </a:r>
            <a:r>
              <a:rPr lang="en-US" altLang="zh-CN" sz="2400" b="1" dirty="0">
                <a:solidFill>
                  <a:srgbClr val="66FFFF"/>
                </a:solidFill>
                <a:effectLst/>
              </a:rPr>
              <a:t>CPI</a:t>
            </a:r>
            <a:r>
              <a:rPr lang="zh-CN" altLang="en-US" sz="2400" b="1" dirty="0">
                <a:solidFill>
                  <a:srgbClr val="66FFFF"/>
                </a:solidFill>
                <a:effectLst/>
              </a:rPr>
              <a:t>值加起来</a:t>
            </a:r>
            <a:r>
              <a:rPr lang="zh-CN" altLang="en-US" sz="2400" b="1" dirty="0">
                <a:effectLst/>
              </a:rPr>
              <a:t>。</a:t>
            </a:r>
            <a:endParaRPr lang="zh-CN" altLang="en-US" sz="2800" b="1" dirty="0">
              <a:effectLst/>
            </a:endParaRPr>
          </a:p>
        </p:txBody>
      </p:sp>
      <p:graphicFrame>
        <p:nvGraphicFramePr>
          <p:cNvPr id="77828" name="对象 2"/>
          <p:cNvGraphicFramePr>
            <a:graphicFrameLocks noChangeAspect="1"/>
          </p:cNvGraphicFramePr>
          <p:nvPr/>
        </p:nvGraphicFramePr>
        <p:xfrm>
          <a:off x="5638800" y="3328989"/>
          <a:ext cx="914400" cy="198437"/>
        </p:xfrm>
        <a:graphic>
          <a:graphicData uri="http://schemas.openxmlformats.org/presentationml/2006/ole">
            <mc:AlternateContent xmlns:mc="http://schemas.openxmlformats.org/markup-compatibility/2006">
              <mc:Choice xmlns:v="urn:schemas-microsoft-com:vml" Requires="v">
                <p:oleObj spid="_x0000_s8210" r:id="rId4" imgW="434975" imgH="676910" progId="Equation.DSMT4">
                  <p:embed/>
                </p:oleObj>
              </mc:Choice>
              <mc:Fallback>
                <p:oleObj r:id="rId4" imgW="434975" imgH="676910" progId="Equation.DSMT4">
                  <p:embed/>
                  <p:pic>
                    <p:nvPicPr>
                      <p:cNvPr id="77828" name="对象 2"/>
                      <p:cNvPicPr/>
                      <p:nvPr/>
                    </p:nvPicPr>
                    <p:blipFill>
                      <a:blip r:embed="rId5"/>
                      <a:stretch>
                        <a:fillRect/>
                      </a:stretch>
                    </p:blipFill>
                    <p:spPr>
                      <a:xfrm>
                        <a:off x="5638800" y="3328989"/>
                        <a:ext cx="914400" cy="198437"/>
                      </a:xfrm>
                      <a:prstGeom prst="rect">
                        <a:avLst/>
                      </a:prstGeom>
                      <a:noFill/>
                      <a:ln w="38100">
                        <a:noFill/>
                        <a:miter/>
                      </a:ln>
                    </p:spPr>
                  </p:pic>
                </p:oleObj>
              </mc:Fallback>
            </mc:AlternateContent>
          </a:graphicData>
        </a:graphic>
      </p:graphicFrame>
      <p:pic>
        <p:nvPicPr>
          <p:cNvPr id="77829" name="图片 2"/>
          <p:cNvPicPr>
            <a:picLocks noChangeAspect="1"/>
          </p:cNvPicPr>
          <p:nvPr/>
        </p:nvPicPr>
        <p:blipFill>
          <a:blip r:embed="rId6"/>
          <a:stretch>
            <a:fillRect/>
          </a:stretch>
        </p:blipFill>
        <p:spPr>
          <a:xfrm>
            <a:off x="3000376" y="1773238"/>
            <a:ext cx="6264275" cy="842962"/>
          </a:xfrm>
          <a:prstGeom prst="rect">
            <a:avLst/>
          </a:prstGeom>
          <a:noFill/>
          <a:ln w="9525">
            <a:noFill/>
          </a:ln>
        </p:spPr>
      </p:pic>
      <p:pic>
        <p:nvPicPr>
          <p:cNvPr id="77830" name="图片 3"/>
          <p:cNvPicPr>
            <a:picLocks noChangeAspect="1"/>
          </p:cNvPicPr>
          <p:nvPr/>
        </p:nvPicPr>
        <p:blipFill>
          <a:blip r:embed="rId7"/>
          <a:stretch>
            <a:fillRect/>
          </a:stretch>
        </p:blipFill>
        <p:spPr>
          <a:xfrm>
            <a:off x="2424114" y="4292601"/>
            <a:ext cx="7343775" cy="1025525"/>
          </a:xfrm>
          <a:prstGeom prst="rect">
            <a:avLst/>
          </a:prstGeom>
          <a:noFill/>
          <a:ln w="9525">
            <a:noFill/>
          </a:ln>
        </p:spPr>
      </p:pic>
      <p:pic>
        <p:nvPicPr>
          <p:cNvPr id="77831" name="图片 4"/>
          <p:cNvPicPr>
            <a:picLocks noChangeAspect="1"/>
          </p:cNvPicPr>
          <p:nvPr/>
        </p:nvPicPr>
        <p:blipFill>
          <a:blip r:embed="rId8"/>
          <a:stretch>
            <a:fillRect/>
          </a:stretch>
        </p:blipFill>
        <p:spPr>
          <a:xfrm>
            <a:off x="7535864" y="1219200"/>
            <a:ext cx="885825" cy="381000"/>
          </a:xfrm>
          <a:prstGeom prst="rect">
            <a:avLst/>
          </a:prstGeom>
          <a:noFill/>
          <a:ln w="9525">
            <a:noFill/>
          </a:ln>
        </p:spPr>
      </p:pic>
      <p:pic>
        <p:nvPicPr>
          <p:cNvPr id="77832" name="图片 6"/>
          <p:cNvPicPr>
            <a:picLocks noChangeAspect="1"/>
          </p:cNvPicPr>
          <p:nvPr/>
        </p:nvPicPr>
        <p:blipFill>
          <a:blip r:embed="rId8"/>
          <a:stretch>
            <a:fillRect/>
          </a:stretch>
        </p:blipFill>
        <p:spPr>
          <a:xfrm>
            <a:off x="3863976" y="2979738"/>
            <a:ext cx="885825" cy="381000"/>
          </a:xfrm>
          <a:prstGeom prst="rect">
            <a:avLst/>
          </a:prstGeom>
          <a:noFill/>
          <a:ln w="9525">
            <a:noFill/>
          </a:ln>
        </p:spPr>
      </p:pic>
      <p:pic>
        <p:nvPicPr>
          <p:cNvPr id="77833" name="图片 7"/>
          <p:cNvPicPr>
            <a:picLocks noChangeAspect="1"/>
          </p:cNvPicPr>
          <p:nvPr/>
        </p:nvPicPr>
        <p:blipFill>
          <a:blip r:embed="rId9"/>
          <a:stretch>
            <a:fillRect/>
          </a:stretch>
        </p:blipFill>
        <p:spPr>
          <a:xfrm>
            <a:off x="6383338" y="3579813"/>
            <a:ext cx="1390650" cy="438150"/>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灯片编号占位符 6"/>
          <p:cNvSpPr txBox="1">
            <a:spLocks noGrp="1"/>
          </p:cNvSpPr>
          <p:nvPr>
            <p:ph type="sldNum" sz="quarter" idx="11"/>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r" eaLnBrk="1" hangingPunct="1"/>
            <a:fld id="{9A0DB2DC-4C9A-4742-B13C-FB6460FD3503}" type="slidenum">
              <a:rPr lang="zh-CN" altLang="en-US" sz="1200" dirty="0">
                <a:latin typeface="Arial" panose="020B0604020202020204" pitchFamily="34" charset="0"/>
              </a:rPr>
              <a:t>53</a:t>
            </a:fld>
            <a:endParaRPr lang="zh-CN" altLang="en-US" sz="1200" dirty="0">
              <a:latin typeface="Arial" panose="020B0604020202020204" pitchFamily="34" charset="0"/>
            </a:endParaRPr>
          </a:p>
        </p:txBody>
      </p:sp>
      <p:sp>
        <p:nvSpPr>
          <p:cNvPr id="78851" name="Rectangle 3"/>
          <p:cNvSpPr>
            <a:spLocks noGrp="1"/>
          </p:cNvSpPr>
          <p:nvPr>
            <p:ph type="body" sz="half" idx="1"/>
          </p:nvPr>
        </p:nvSpPr>
        <p:spPr>
          <a:xfrm>
            <a:off x="1631315" y="45085"/>
            <a:ext cx="8897620" cy="6597650"/>
          </a:xfrm>
        </p:spPr>
        <p:txBody>
          <a:bodyPr vert="horz" wrap="square" lIns="91440" tIns="45720" rIns="91440" bIns="45720" numCol="1" anchor="t" anchorCtr="0" compatLnSpc="1"/>
          <a:lstStyle/>
          <a:p>
            <a:pPr>
              <a:lnSpc>
                <a:spcPct val="150000"/>
              </a:lnSpc>
              <a:buClr>
                <a:schemeClr val="hlink"/>
              </a:buClr>
              <a:buSzPct val="70000"/>
              <a:buFont typeface="Wingdings" panose="05000000000000000000" pitchFamily="2" charset="2"/>
              <a:buNone/>
            </a:pPr>
            <a:r>
              <a:rPr lang="zh-CN" altLang="en-US" sz="2000" b="1" dirty="0">
                <a:effectLst/>
                <a:sym typeface="+mn-ea"/>
              </a:rPr>
              <a:t>方法</a:t>
            </a:r>
            <a:r>
              <a:rPr lang="en-US" altLang="zh-CN" sz="2000" b="1" dirty="0">
                <a:effectLst/>
                <a:sym typeface="+mn-ea"/>
              </a:rPr>
              <a:t>1</a:t>
            </a:r>
            <a:r>
              <a:rPr lang="zh-CN" altLang="en-US" sz="2000" b="1" dirty="0">
                <a:effectLst/>
                <a:sym typeface="+mn-ea"/>
              </a:rPr>
              <a:t>：  可以用同样的方法计算</a:t>
            </a:r>
            <a:r>
              <a:rPr lang="zh-CN" altLang="en-US" sz="2000" b="1" dirty="0">
                <a:solidFill>
                  <a:srgbClr val="FFFF00"/>
                </a:solidFill>
                <a:effectLst/>
                <a:sym typeface="+mn-ea"/>
              </a:rPr>
              <a:t>改进所有</a:t>
            </a:r>
            <a:r>
              <a:rPr lang="en-US" altLang="zh-CN" sz="2000" b="1" dirty="0">
                <a:solidFill>
                  <a:srgbClr val="FFFF00"/>
                </a:solidFill>
                <a:effectLst/>
                <a:sym typeface="+mn-ea"/>
              </a:rPr>
              <a:t>FP</a:t>
            </a:r>
            <a:r>
              <a:rPr lang="zh-CN" altLang="en-US" sz="2000" b="1" dirty="0">
                <a:solidFill>
                  <a:srgbClr val="FFFF00"/>
                </a:solidFill>
                <a:effectLst/>
                <a:sym typeface="+mn-ea"/>
              </a:rPr>
              <a:t>方案的</a:t>
            </a:r>
            <a:r>
              <a:rPr lang="en-US" altLang="zh-CN" sz="2000" b="1" i="1" dirty="0">
                <a:solidFill>
                  <a:srgbClr val="FFFF00"/>
                </a:solidFill>
                <a:effectLst/>
                <a:sym typeface="+mn-ea"/>
              </a:rPr>
              <a:t>CPI</a:t>
            </a:r>
            <a:r>
              <a:rPr lang="zh-CN" altLang="en-US" sz="2000" b="1" dirty="0">
                <a:effectLst/>
                <a:sym typeface="+mn-ea"/>
              </a:rPr>
              <a:t>，如下：</a:t>
            </a:r>
          </a:p>
          <a:p>
            <a:pPr>
              <a:lnSpc>
                <a:spcPct val="150000"/>
              </a:lnSpc>
              <a:buClr>
                <a:schemeClr val="hlink"/>
              </a:buClr>
              <a:buSzPct val="70000"/>
              <a:buFont typeface="Wingdings" panose="05000000000000000000" pitchFamily="2" charset="2"/>
              <a:buNone/>
            </a:pPr>
            <a:r>
              <a:rPr lang="zh-CN" altLang="en-US" sz="2000" b="1" dirty="0">
                <a:effectLst/>
                <a:sym typeface="+mn-ea"/>
              </a:rPr>
              <a:t>             </a:t>
            </a:r>
            <a:r>
              <a:rPr lang="en-US" altLang="zh-CN" sz="2000" b="1" i="1" dirty="0">
                <a:effectLst/>
                <a:sym typeface="+mn-ea"/>
              </a:rPr>
              <a:t>CPI</a:t>
            </a:r>
            <a:r>
              <a:rPr lang="en-US" altLang="zh-CN" sz="2000" b="1" i="1" baseline="-25000" dirty="0">
                <a:effectLst/>
                <a:sym typeface="+mn-ea"/>
              </a:rPr>
              <a:t>newFP </a:t>
            </a:r>
            <a:r>
              <a:rPr lang="en-US" altLang="zh-CN" sz="2000" b="1" dirty="0">
                <a:effectLst/>
                <a:sym typeface="+mn-ea"/>
              </a:rPr>
              <a:t>= </a:t>
            </a:r>
            <a:r>
              <a:rPr lang="en-US" altLang="zh-CN" sz="2000" b="1" i="1" dirty="0">
                <a:effectLst/>
                <a:sym typeface="+mn-ea"/>
              </a:rPr>
              <a:t>CPI</a:t>
            </a:r>
            <a:r>
              <a:rPr lang="en-US" altLang="zh-CN" sz="2000" b="1" i="1" baseline="-25000" dirty="0">
                <a:effectLst/>
                <a:sym typeface="+mn-ea"/>
              </a:rPr>
              <a:t>original  </a:t>
            </a:r>
            <a:r>
              <a:rPr lang="en-US" altLang="zh-CN" sz="2000" b="1" dirty="0">
                <a:effectLst/>
                <a:sym typeface="+mn-ea"/>
              </a:rPr>
              <a:t>-</a:t>
            </a:r>
            <a:r>
              <a:rPr lang="en-US" altLang="zh-CN" sz="2000" b="1" i="1" dirty="0">
                <a:effectLst/>
                <a:sym typeface="+mn-ea"/>
              </a:rPr>
              <a:t>  </a:t>
            </a:r>
            <a:r>
              <a:rPr lang="en-US" altLang="zh-CN" sz="2000" b="1" dirty="0">
                <a:effectLst/>
                <a:sym typeface="+mn-ea"/>
              </a:rPr>
              <a:t>25% (</a:t>
            </a:r>
            <a:r>
              <a:rPr lang="en-US" altLang="zh-CN" sz="2000" b="1" i="1" dirty="0">
                <a:effectLst/>
                <a:sym typeface="+mn-ea"/>
              </a:rPr>
              <a:t>CPI</a:t>
            </a:r>
            <a:r>
              <a:rPr lang="en-US" altLang="zh-CN" sz="2000" b="1" i="1" baseline="-25000" dirty="0">
                <a:effectLst/>
                <a:sym typeface="+mn-ea"/>
              </a:rPr>
              <a:t>oldFP</a:t>
            </a:r>
            <a:r>
              <a:rPr lang="en-US" altLang="zh-CN" sz="2000" b="1" dirty="0">
                <a:effectLst/>
                <a:sym typeface="+mn-ea"/>
              </a:rPr>
              <a:t> - </a:t>
            </a:r>
            <a:r>
              <a:rPr lang="en-US" altLang="zh-CN" sz="2000" b="1" i="1" dirty="0">
                <a:effectLst/>
                <a:sym typeface="+mn-ea"/>
              </a:rPr>
              <a:t>CPI</a:t>
            </a:r>
            <a:r>
              <a:rPr lang="en-US" altLang="zh-CN" sz="2000" b="1" i="1" baseline="-25000" dirty="0">
                <a:effectLst/>
                <a:sym typeface="+mn-ea"/>
              </a:rPr>
              <a:t>ofnewFPonly </a:t>
            </a:r>
            <a:r>
              <a:rPr lang="en-US" altLang="zh-CN" sz="2000" b="1" dirty="0">
                <a:effectLst/>
                <a:sym typeface="+mn-ea"/>
              </a:rPr>
              <a:t>)</a:t>
            </a:r>
          </a:p>
          <a:p>
            <a:pPr>
              <a:lnSpc>
                <a:spcPct val="150000"/>
              </a:lnSpc>
              <a:buClr>
                <a:schemeClr val="hlink"/>
              </a:buClr>
              <a:buSzPct val="70000"/>
              <a:buFont typeface="Wingdings" panose="05000000000000000000" pitchFamily="2" charset="2"/>
              <a:buNone/>
            </a:pPr>
            <a:r>
              <a:rPr lang="zh-CN" altLang="en-US" sz="2000" b="1" i="1" dirty="0">
                <a:effectLst/>
              </a:rPr>
              <a:t>                            </a:t>
            </a:r>
            <a:r>
              <a:rPr lang="en-US" altLang="zh-CN" sz="2000" b="1" dirty="0">
                <a:effectLst/>
              </a:rPr>
              <a:t>= 2 - 25% (4 - 2.5) = 1.625</a:t>
            </a:r>
            <a:endParaRPr lang="zh-CN" altLang="en-US" sz="2400" b="1" i="1" dirty="0">
              <a:effectLst/>
            </a:endParaRPr>
          </a:p>
          <a:p>
            <a:pPr>
              <a:lnSpc>
                <a:spcPct val="150000"/>
              </a:lnSpc>
              <a:buClr>
                <a:schemeClr val="hlink"/>
              </a:buClr>
              <a:buSzPct val="70000"/>
              <a:buFont typeface="Wingdings" panose="05000000000000000000" pitchFamily="2" charset="2"/>
              <a:buNone/>
            </a:pPr>
            <a:r>
              <a:rPr lang="zh-CN" altLang="en-US" sz="2000" b="1" dirty="0">
                <a:effectLst/>
              </a:rPr>
              <a:t>方法</a:t>
            </a:r>
            <a:r>
              <a:rPr lang="en-US" altLang="zh-CN" sz="2000" b="1" dirty="0">
                <a:effectLst/>
              </a:rPr>
              <a:t>2</a:t>
            </a:r>
            <a:r>
              <a:rPr lang="zh-CN" altLang="en-US" sz="2000" b="1" dirty="0">
                <a:effectLst/>
              </a:rPr>
              <a:t>：</a:t>
            </a:r>
            <a:r>
              <a:rPr lang="zh-CN" altLang="en-US" sz="2000" b="1" dirty="0">
                <a:solidFill>
                  <a:srgbClr val="66FFFF"/>
                </a:solidFill>
                <a:effectLst/>
                <a:sym typeface="+mn-ea"/>
              </a:rPr>
              <a:t>将改进</a:t>
            </a:r>
            <a:r>
              <a:rPr lang="en-US" altLang="zh-CN" sz="2000" b="1" dirty="0">
                <a:solidFill>
                  <a:srgbClr val="66FFFF"/>
                </a:solidFill>
                <a:effectLst/>
                <a:sym typeface="+mn-ea"/>
              </a:rPr>
              <a:t>FP</a:t>
            </a:r>
            <a:r>
              <a:rPr lang="zh-CN" altLang="en-US" sz="2000" b="1" dirty="0">
                <a:solidFill>
                  <a:srgbClr val="66FFFF"/>
                </a:solidFill>
                <a:effectLst/>
                <a:sym typeface="+mn-ea"/>
              </a:rPr>
              <a:t>的</a:t>
            </a:r>
            <a:r>
              <a:rPr lang="en-US" altLang="zh-CN" sz="2000" b="1" dirty="0">
                <a:solidFill>
                  <a:srgbClr val="66FFFF"/>
                </a:solidFill>
                <a:effectLst/>
                <a:sym typeface="+mn-ea"/>
              </a:rPr>
              <a:t>CPI</a:t>
            </a:r>
            <a:r>
              <a:rPr lang="zh-CN" altLang="en-US" sz="2000" b="1" dirty="0">
                <a:solidFill>
                  <a:srgbClr val="66FFFF"/>
                </a:solidFill>
                <a:effectLst/>
                <a:sym typeface="+mn-ea"/>
              </a:rPr>
              <a:t>值和非</a:t>
            </a:r>
            <a:r>
              <a:rPr lang="en-US" altLang="zh-CN" sz="2000" b="1" dirty="0">
                <a:solidFill>
                  <a:srgbClr val="66FFFF"/>
                </a:solidFill>
                <a:effectLst/>
                <a:sym typeface="+mn-ea"/>
              </a:rPr>
              <a:t>FP</a:t>
            </a:r>
            <a:r>
              <a:rPr lang="zh-CN" altLang="en-US" sz="2000" b="1" dirty="0">
                <a:solidFill>
                  <a:srgbClr val="66FFFF"/>
                </a:solidFill>
                <a:effectLst/>
                <a:sym typeface="+mn-ea"/>
              </a:rPr>
              <a:t>的</a:t>
            </a:r>
            <a:r>
              <a:rPr lang="en-US" altLang="zh-CN" sz="2000" b="1" i="1" dirty="0">
                <a:solidFill>
                  <a:srgbClr val="66FFFF"/>
                </a:solidFill>
                <a:effectLst/>
                <a:sym typeface="+mn-ea"/>
              </a:rPr>
              <a:t>CPI </a:t>
            </a:r>
            <a:r>
              <a:rPr lang="zh-CN" altLang="en-US" sz="2000" b="1" dirty="0">
                <a:solidFill>
                  <a:srgbClr val="66FFFF"/>
                </a:solidFill>
                <a:effectLst/>
                <a:sym typeface="+mn-ea"/>
              </a:rPr>
              <a:t>值加起来，</a:t>
            </a:r>
            <a:r>
              <a:rPr lang="zh-CN" altLang="en-US" sz="2000" b="1" dirty="0">
                <a:effectLst/>
              </a:rPr>
              <a:t>如下：</a:t>
            </a:r>
            <a:endParaRPr lang="zh-CN" altLang="en-US" sz="2400" b="1" dirty="0">
              <a:effectLst/>
            </a:endParaRPr>
          </a:p>
          <a:p>
            <a:pPr>
              <a:lnSpc>
                <a:spcPct val="150000"/>
              </a:lnSpc>
              <a:buClr>
                <a:schemeClr val="hlink"/>
              </a:buClr>
              <a:buSzPct val="70000"/>
              <a:buFont typeface="Wingdings" panose="05000000000000000000" pitchFamily="2" charset="2"/>
              <a:buNone/>
            </a:pPr>
            <a:r>
              <a:rPr lang="en-US" altLang="zh-CN" sz="2000" b="1" dirty="0">
                <a:effectLst/>
              </a:rPr>
              <a:t>             </a:t>
            </a:r>
            <a:r>
              <a:rPr lang="en-US" altLang="zh-CN" sz="2000" b="1" i="1" dirty="0">
                <a:effectLst/>
              </a:rPr>
              <a:t>CPI</a:t>
            </a:r>
            <a:r>
              <a:rPr lang="en-US" altLang="zh-CN" sz="2000" b="1" i="1" baseline="-25000" dirty="0">
                <a:effectLst/>
              </a:rPr>
              <a:t>newFP </a:t>
            </a:r>
            <a:r>
              <a:rPr lang="en-US" altLang="zh-CN" sz="2000" b="1" dirty="0">
                <a:effectLst/>
              </a:rPr>
              <a:t>= (25%</a:t>
            </a:r>
            <a:r>
              <a:rPr lang="en-US" altLang="zh-CN" sz="2000" b="1" dirty="0">
                <a:effectLst/>
                <a:latin typeface="Arial" panose="020B0604020202020204" pitchFamily="34" charset="0"/>
              </a:rPr>
              <a:t>×2.5) +</a:t>
            </a:r>
            <a:r>
              <a:rPr lang="zh-CN" altLang="en-US" sz="2000" b="1" dirty="0">
                <a:effectLst/>
              </a:rPr>
              <a:t> </a:t>
            </a:r>
            <a:r>
              <a:rPr lang="en-US" altLang="zh-CN" sz="2000" b="1" dirty="0">
                <a:effectLst/>
              </a:rPr>
              <a:t>(75%</a:t>
            </a:r>
            <a:r>
              <a:rPr lang="en-US" altLang="zh-CN" sz="2000" b="1" dirty="0">
                <a:effectLst/>
                <a:latin typeface="Arial" panose="020B0604020202020204" pitchFamily="34" charset="0"/>
              </a:rPr>
              <a:t>×</a:t>
            </a:r>
            <a:r>
              <a:rPr lang="en-US" altLang="zh-CN" sz="2000" b="1" dirty="0">
                <a:solidFill>
                  <a:srgbClr val="FFC000"/>
                </a:solidFill>
                <a:effectLst/>
                <a:latin typeface="Arial" panose="020B0604020202020204" pitchFamily="34" charset="0"/>
              </a:rPr>
              <a:t>1.333</a:t>
            </a:r>
            <a:r>
              <a:rPr lang="en-US" altLang="zh-CN" sz="2000" b="1" dirty="0">
                <a:effectLst/>
                <a:latin typeface="Arial" panose="020B0604020202020204" pitchFamily="34" charset="0"/>
              </a:rPr>
              <a:t>) =</a:t>
            </a:r>
            <a:r>
              <a:rPr lang="zh-CN" altLang="en-US" sz="2000" b="1" dirty="0">
                <a:effectLst/>
              </a:rPr>
              <a:t>  </a:t>
            </a:r>
            <a:r>
              <a:rPr lang="en-US" altLang="zh-CN" sz="2000" b="1" dirty="0">
                <a:effectLst/>
                <a:sym typeface="+mn-ea"/>
              </a:rPr>
              <a:t>1.625</a:t>
            </a:r>
          </a:p>
          <a:p>
            <a:pPr>
              <a:lnSpc>
                <a:spcPct val="150000"/>
              </a:lnSpc>
              <a:buClr>
                <a:schemeClr val="hlink"/>
              </a:buClr>
              <a:buSzPct val="70000"/>
              <a:buFont typeface="Wingdings" panose="05000000000000000000" pitchFamily="2" charset="2"/>
              <a:buNone/>
            </a:pPr>
            <a:r>
              <a:rPr lang="zh-CN" altLang="en-US" sz="2000" b="1" dirty="0">
                <a:effectLst/>
                <a:sym typeface="+mn-ea"/>
              </a:rPr>
              <a:t>            注意：已知条件</a:t>
            </a:r>
            <a:r>
              <a:rPr lang="en-US" altLang="zh-CN" sz="2000" b="1" dirty="0">
                <a:effectLst/>
                <a:sym typeface="+mn-ea"/>
              </a:rPr>
              <a:t>“</a:t>
            </a:r>
            <a:r>
              <a:rPr lang="zh-CN" altLang="en-US" sz="2000" b="1" dirty="0">
                <a:sym typeface="+mn-ea"/>
              </a:rPr>
              <a:t> 其他指令的平均</a:t>
            </a:r>
            <a:r>
              <a:rPr lang="en-US" altLang="zh-CN" sz="2000" b="1" dirty="0">
                <a:sym typeface="+mn-ea"/>
              </a:rPr>
              <a:t>CPI =</a:t>
            </a:r>
            <a:r>
              <a:rPr lang="en-US" altLang="zh-CN" sz="2000" b="1" dirty="0">
                <a:solidFill>
                  <a:srgbClr val="FFC000"/>
                </a:solidFill>
                <a:sym typeface="+mn-ea"/>
              </a:rPr>
              <a:t> 1.33</a:t>
            </a:r>
            <a:r>
              <a:rPr lang="en-US" altLang="zh-CN" sz="2000" b="1" dirty="0">
                <a:effectLst/>
                <a:sym typeface="+mn-ea"/>
              </a:rPr>
              <a:t>”</a:t>
            </a:r>
            <a:r>
              <a:rPr lang="zh-CN" altLang="en-US" sz="2000" b="1" dirty="0">
                <a:effectLst/>
              </a:rPr>
              <a:t> 是一个大概的值</a:t>
            </a:r>
          </a:p>
          <a:p>
            <a:pPr>
              <a:lnSpc>
                <a:spcPct val="150000"/>
              </a:lnSpc>
              <a:buClr>
                <a:schemeClr val="hlink"/>
              </a:buClr>
              <a:buSzPct val="70000"/>
              <a:buFont typeface="Wingdings" panose="05000000000000000000" pitchFamily="2" charset="2"/>
              <a:buNone/>
            </a:pPr>
            <a:r>
              <a:rPr lang="zh-CN" altLang="en-US" sz="2000" b="1" dirty="0">
                <a:effectLst/>
              </a:rPr>
              <a:t>当然，也可以用方法</a:t>
            </a:r>
            <a:r>
              <a:rPr lang="en-US" altLang="zh-CN" sz="2000" b="1" dirty="0">
                <a:effectLst/>
              </a:rPr>
              <a:t>2</a:t>
            </a:r>
            <a:r>
              <a:rPr lang="zh-CN" altLang="en-US" sz="2000" b="1" dirty="0">
                <a:effectLst/>
              </a:rPr>
              <a:t>来分析改进</a:t>
            </a:r>
            <a:r>
              <a:rPr lang="zh-CN" altLang="en-US" sz="2000" b="1" dirty="0">
                <a:solidFill>
                  <a:srgbClr val="FFFF00"/>
                </a:solidFill>
                <a:effectLst/>
                <a:sym typeface="+mn-ea"/>
              </a:rPr>
              <a:t>改进</a:t>
            </a:r>
            <a:r>
              <a:rPr lang="en-US" altLang="zh-CN" sz="2000" b="1" dirty="0">
                <a:solidFill>
                  <a:srgbClr val="FFFF00"/>
                </a:solidFill>
                <a:effectLst/>
                <a:sym typeface="+mn-ea"/>
              </a:rPr>
              <a:t>FPSRQ</a:t>
            </a:r>
            <a:r>
              <a:rPr lang="zh-CN" altLang="en-US" sz="2000" b="1" dirty="0">
                <a:solidFill>
                  <a:srgbClr val="FFFF00"/>
                </a:solidFill>
                <a:effectLst/>
                <a:sym typeface="+mn-ea"/>
              </a:rPr>
              <a:t>方案的</a:t>
            </a:r>
            <a:r>
              <a:rPr lang="en-US" altLang="zh-CN" sz="2000" b="1" dirty="0">
                <a:solidFill>
                  <a:srgbClr val="FFFF00"/>
                </a:solidFill>
                <a:effectLst/>
                <a:sym typeface="+mn-ea"/>
              </a:rPr>
              <a:t>CPI</a:t>
            </a:r>
            <a:r>
              <a:rPr lang="zh-CN" altLang="en-US" sz="2000" b="1" dirty="0">
                <a:solidFill>
                  <a:srgbClr val="FFFF00"/>
                </a:solidFill>
                <a:effectLst/>
                <a:sym typeface="+mn-ea"/>
              </a:rPr>
              <a:t>（</a:t>
            </a:r>
            <a:r>
              <a:rPr lang="zh-CN" altLang="en-US" sz="2000" b="1" dirty="0">
                <a:effectLst/>
                <a:sym typeface="+mn-ea"/>
              </a:rPr>
              <a:t>比较繁琐，不建议</a:t>
            </a:r>
            <a:r>
              <a:rPr lang="en-US" altLang="zh-CN" sz="2000" b="1" dirty="0">
                <a:effectLst/>
                <a:sym typeface="+mn-ea"/>
              </a:rPr>
              <a:t>)</a:t>
            </a:r>
            <a:r>
              <a:rPr lang="zh-CN" altLang="en-US" sz="2000" b="1" dirty="0">
                <a:effectLst/>
              </a:rPr>
              <a:t>      </a:t>
            </a:r>
          </a:p>
          <a:p>
            <a:pPr>
              <a:lnSpc>
                <a:spcPct val="150000"/>
              </a:lnSpc>
              <a:buClr>
                <a:schemeClr val="hlink"/>
              </a:buClr>
              <a:buSzPct val="70000"/>
              <a:buFont typeface="Wingdings" panose="05000000000000000000" pitchFamily="2" charset="2"/>
              <a:buNone/>
            </a:pPr>
            <a:r>
              <a:rPr lang="zh-CN" altLang="en-US" sz="2000" b="1" dirty="0">
                <a:effectLst/>
              </a:rPr>
              <a:t>   </a:t>
            </a:r>
            <a:r>
              <a:rPr lang="zh-CN" altLang="en-US" sz="2000" b="1" dirty="0">
                <a:solidFill>
                  <a:srgbClr val="FFFF00"/>
                </a:solidFill>
                <a:effectLst/>
              </a:rPr>
              <a:t>因为改进所有</a:t>
            </a:r>
            <a:r>
              <a:rPr lang="en-US" altLang="zh-CN" sz="2000" b="1" dirty="0">
                <a:solidFill>
                  <a:srgbClr val="FFFF00"/>
                </a:solidFill>
                <a:effectLst/>
              </a:rPr>
              <a:t>FP</a:t>
            </a:r>
            <a:r>
              <a:rPr lang="zh-CN" altLang="en-US" sz="2000" b="1" dirty="0">
                <a:solidFill>
                  <a:srgbClr val="FFFF00"/>
                </a:solidFill>
                <a:effectLst/>
              </a:rPr>
              <a:t>方案的</a:t>
            </a:r>
            <a:r>
              <a:rPr lang="en-US" altLang="zh-CN" sz="2000" b="1" dirty="0">
                <a:solidFill>
                  <a:srgbClr val="FFFF00"/>
                </a:solidFill>
                <a:effectLst/>
              </a:rPr>
              <a:t>CPI</a:t>
            </a:r>
            <a:r>
              <a:rPr lang="zh-CN" altLang="en-US" sz="2000" b="1" dirty="0">
                <a:solidFill>
                  <a:srgbClr val="FFFF00"/>
                </a:solidFill>
                <a:effectLst/>
              </a:rPr>
              <a:t>较小，所以这种方案的对</a:t>
            </a:r>
            <a:r>
              <a:rPr lang="en-US" altLang="zh-CN" sz="2000" b="1" dirty="0">
                <a:solidFill>
                  <a:srgbClr val="FFFF00"/>
                </a:solidFill>
                <a:effectLst/>
              </a:rPr>
              <a:t>CPU</a:t>
            </a:r>
            <a:r>
              <a:rPr lang="zh-CN" altLang="en-US" sz="2000" b="1" dirty="0">
                <a:solidFill>
                  <a:srgbClr val="FFFF00"/>
                </a:solidFill>
                <a:effectLst/>
              </a:rPr>
              <a:t>的性能提高更多。</a:t>
            </a:r>
          </a:p>
          <a:p>
            <a:pPr>
              <a:lnSpc>
                <a:spcPct val="150000"/>
              </a:lnSpc>
              <a:buClr>
                <a:schemeClr val="hlink"/>
              </a:buClr>
              <a:buSzPct val="70000"/>
              <a:buFont typeface="Wingdings" panose="05000000000000000000" pitchFamily="2" charset="2"/>
              <a:buNone/>
            </a:pPr>
            <a:endParaRPr lang="zh-CN" altLang="en-US" sz="2000" b="1" dirty="0">
              <a:solidFill>
                <a:srgbClr val="FFFF00"/>
              </a:solidFill>
              <a:effectLst/>
            </a:endParaRPr>
          </a:p>
          <a:p>
            <a:pPr>
              <a:lnSpc>
                <a:spcPct val="150000"/>
              </a:lnSpc>
              <a:buClr>
                <a:schemeClr val="hlink"/>
              </a:buClr>
              <a:buSzPct val="70000"/>
              <a:buFont typeface="Wingdings" panose="05000000000000000000" pitchFamily="2" charset="2"/>
              <a:buNone/>
            </a:pPr>
            <a:r>
              <a:rPr lang="zh-CN" altLang="en-US" sz="2000" b="1" dirty="0">
                <a:effectLst/>
              </a:rPr>
              <a:t>下面分析</a:t>
            </a:r>
            <a:r>
              <a:rPr lang="zh-CN" altLang="en-US" sz="2000" b="1" dirty="0">
                <a:solidFill>
                  <a:srgbClr val="FFFF00"/>
                </a:solidFill>
                <a:effectLst/>
              </a:rPr>
              <a:t>改进所有</a:t>
            </a:r>
            <a:r>
              <a:rPr lang="en-US" altLang="zh-CN" sz="2000" b="1" dirty="0">
                <a:solidFill>
                  <a:srgbClr val="FFFF00"/>
                </a:solidFill>
                <a:effectLst/>
              </a:rPr>
              <a:t>FP</a:t>
            </a:r>
            <a:r>
              <a:rPr lang="zh-CN" altLang="en-US" sz="2000" b="1" dirty="0">
                <a:solidFill>
                  <a:srgbClr val="FFFF00"/>
                </a:solidFill>
                <a:effectLst/>
              </a:rPr>
              <a:t>方案</a:t>
            </a:r>
            <a:r>
              <a:rPr lang="zh-CN" altLang="en-US" sz="2000" b="1" dirty="0">
                <a:effectLst/>
              </a:rPr>
              <a:t>的加速比：</a:t>
            </a:r>
          </a:p>
          <a:p>
            <a:pPr>
              <a:lnSpc>
                <a:spcPct val="150000"/>
              </a:lnSpc>
              <a:buClr>
                <a:schemeClr val="hlink"/>
              </a:buClr>
              <a:buSzPct val="70000"/>
              <a:buFont typeface="Wingdings" panose="05000000000000000000" pitchFamily="2" charset="2"/>
              <a:buNone/>
            </a:pPr>
            <a:endParaRPr lang="zh-CN" altLang="en-US" sz="2000" b="1" dirty="0">
              <a:effectLst/>
            </a:endParaRPr>
          </a:p>
          <a:p>
            <a:pPr>
              <a:lnSpc>
                <a:spcPct val="150000"/>
              </a:lnSpc>
              <a:buClr>
                <a:schemeClr val="hlink"/>
              </a:buClr>
              <a:buSzPct val="70000"/>
              <a:buFont typeface="Wingdings" panose="05000000000000000000" pitchFamily="2" charset="2"/>
              <a:buNone/>
            </a:pPr>
            <a:r>
              <a:rPr lang="zh-CN" altLang="en-US" sz="2000" b="1" dirty="0">
                <a:effectLst/>
              </a:rPr>
              <a:t>同样，</a:t>
            </a:r>
            <a:r>
              <a:rPr lang="zh-CN" altLang="en-US" sz="2000" b="1" dirty="0">
                <a:solidFill>
                  <a:srgbClr val="FFFF00"/>
                </a:solidFill>
                <a:effectLst/>
              </a:rPr>
              <a:t>改进</a:t>
            </a:r>
            <a:r>
              <a:rPr lang="en-US" altLang="zh-CN" sz="2000" b="1" dirty="0">
                <a:solidFill>
                  <a:srgbClr val="FFFF00"/>
                </a:solidFill>
                <a:effectLst/>
              </a:rPr>
              <a:t>FPSQR</a:t>
            </a:r>
            <a:r>
              <a:rPr lang="zh-CN" altLang="en-US" sz="2000" b="1" dirty="0">
                <a:solidFill>
                  <a:srgbClr val="FFFF00"/>
                </a:solidFill>
                <a:effectLst/>
              </a:rPr>
              <a:t>方案</a:t>
            </a:r>
            <a:r>
              <a:rPr lang="zh-CN" altLang="en-US" sz="2000" b="1" dirty="0">
                <a:effectLst/>
              </a:rPr>
              <a:t>的加速比：</a:t>
            </a:r>
            <a:r>
              <a:rPr lang="en-US" altLang="zh-CN" sz="2000" b="1" dirty="0">
                <a:effectLst/>
              </a:rPr>
              <a:t>2/1.64</a:t>
            </a:r>
            <a:r>
              <a:rPr lang="zh-CN" altLang="en-US" sz="2000" b="1" dirty="0">
                <a:effectLst/>
              </a:rPr>
              <a:t> </a:t>
            </a:r>
            <a:r>
              <a:rPr lang="en-US" altLang="zh-CN" sz="2000" b="1" dirty="0">
                <a:effectLst/>
              </a:rPr>
              <a:t>= 1.22</a:t>
            </a:r>
            <a:r>
              <a:rPr lang="zh-CN" altLang="en-US" sz="2000" b="1" dirty="0">
                <a:effectLst/>
              </a:rPr>
              <a:t>      </a:t>
            </a:r>
          </a:p>
          <a:p>
            <a:pPr>
              <a:lnSpc>
                <a:spcPct val="150000"/>
              </a:lnSpc>
              <a:buClr>
                <a:schemeClr val="hlink"/>
              </a:buClr>
              <a:buSzPct val="70000"/>
              <a:buFont typeface="Wingdings" panose="05000000000000000000" pitchFamily="2" charset="2"/>
              <a:buNone/>
            </a:pPr>
            <a:r>
              <a:rPr lang="zh-CN" altLang="en-US" sz="2000" b="1" dirty="0">
                <a:effectLst/>
              </a:rPr>
              <a:t>可见，以上结果与例</a:t>
            </a:r>
            <a:r>
              <a:rPr lang="en-US" altLang="zh-CN" sz="2000" b="1" dirty="0">
                <a:effectLst/>
              </a:rPr>
              <a:t>1-2</a:t>
            </a:r>
            <a:r>
              <a:rPr lang="zh-CN" altLang="en-US" sz="2000" b="1" dirty="0">
                <a:effectLst/>
              </a:rPr>
              <a:t>用</a:t>
            </a:r>
            <a:r>
              <a:rPr lang="en-US" altLang="zh-CN" sz="2000" b="1" dirty="0">
                <a:effectLst/>
              </a:rPr>
              <a:t>Amdahl</a:t>
            </a:r>
            <a:r>
              <a:rPr lang="zh-CN" altLang="en-US" sz="2000" b="1" dirty="0">
                <a:effectLst/>
              </a:rPr>
              <a:t>定律计算出的结果是相同的。</a:t>
            </a:r>
          </a:p>
          <a:p>
            <a:pPr>
              <a:lnSpc>
                <a:spcPct val="150000"/>
              </a:lnSpc>
              <a:buClr>
                <a:schemeClr val="hlink"/>
              </a:buClr>
              <a:buSzPct val="70000"/>
              <a:buFont typeface="Wingdings" panose="05000000000000000000" pitchFamily="2" charset="2"/>
              <a:buNone/>
            </a:pPr>
            <a:endParaRPr lang="zh-CN" altLang="en-US" sz="2400" b="1" dirty="0">
              <a:effectLst/>
            </a:endParaRPr>
          </a:p>
          <a:p>
            <a:pPr>
              <a:lnSpc>
                <a:spcPct val="150000"/>
              </a:lnSpc>
              <a:buClr>
                <a:schemeClr val="hlink"/>
              </a:buClr>
              <a:buSzPct val="70000"/>
              <a:buFont typeface="Wingdings" panose="05000000000000000000" pitchFamily="2" charset="2"/>
              <a:buNone/>
            </a:pPr>
            <a:endParaRPr lang="zh-CN" altLang="en-US" sz="2400" b="1" dirty="0">
              <a:effectLst/>
            </a:endParaRPr>
          </a:p>
        </p:txBody>
      </p:sp>
      <p:pic>
        <p:nvPicPr>
          <p:cNvPr id="78853" name="图片 4"/>
          <p:cNvPicPr>
            <a:picLocks noChangeAspect="1"/>
          </p:cNvPicPr>
          <p:nvPr/>
        </p:nvPicPr>
        <p:blipFill>
          <a:blip r:embed="rId3"/>
          <a:stretch>
            <a:fillRect/>
          </a:stretch>
        </p:blipFill>
        <p:spPr>
          <a:xfrm>
            <a:off x="6011546" y="4401821"/>
            <a:ext cx="4156075" cy="1410335"/>
          </a:xfrm>
          <a:prstGeom prst="rect">
            <a:avLst/>
          </a:prstGeom>
          <a:noFill/>
          <a:ln w="9525">
            <a:noFill/>
          </a:ln>
        </p:spPr>
      </p:pic>
      <p:cxnSp>
        <p:nvCxnSpPr>
          <p:cNvPr id="2" name="直接连接符 1"/>
          <p:cNvCxnSpPr/>
          <p:nvPr/>
        </p:nvCxnSpPr>
        <p:spPr>
          <a:xfrm flipV="1">
            <a:off x="1677670" y="4220846"/>
            <a:ext cx="8738870" cy="50165"/>
          </a:xfrm>
          <a:prstGeom prst="line">
            <a:avLst/>
          </a:prstGeom>
          <a:solidFill>
            <a:schemeClr val="accent1"/>
          </a:solidFill>
          <a:ln w="9525" cap="flat" cmpd="sng" algn="ctr">
            <a:solidFill>
              <a:schemeClr val="tx1"/>
            </a:solidFill>
            <a:prstDash val="solid"/>
            <a:round/>
            <a:headEnd type="none" w="med" len="med"/>
            <a:tailEnd type="non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95451" y="50165"/>
            <a:ext cx="8927465" cy="4526280"/>
          </a:xfrm>
        </p:spPr>
        <p:txBody>
          <a:bodyPr/>
          <a:lstStyle/>
          <a:p>
            <a:pPr marL="0" indent="0">
              <a:buNone/>
            </a:pPr>
            <a:r>
              <a:rPr lang="zh-CN" altLang="en-US" sz="2000" b="1"/>
              <a:t>假设针对一个测试程序有如下的测量值：</a:t>
            </a:r>
          </a:p>
          <a:p>
            <a:pPr marL="0" indent="0">
              <a:buNone/>
            </a:pPr>
            <a:r>
              <a:rPr lang="zh-CN" altLang="en-US" sz="2000" b="1"/>
              <a:t>   FP指令（包括FPSRQ指令）的执行频度 = 25%</a:t>
            </a:r>
          </a:p>
          <a:p>
            <a:pPr marL="0" indent="0">
              <a:buNone/>
            </a:pPr>
            <a:r>
              <a:rPr lang="zh-CN" altLang="en-US" sz="2000" b="1"/>
              <a:t>   FP指令（包括FPSRQ指令）的平均CPI = 4.0</a:t>
            </a:r>
          </a:p>
          <a:p>
            <a:pPr marL="0" indent="0">
              <a:buNone/>
            </a:pPr>
            <a:r>
              <a:rPr lang="zh-CN" altLang="en-US" sz="2000" b="1"/>
              <a:t>   其他指令的平均CPI = 1.33</a:t>
            </a:r>
          </a:p>
          <a:p>
            <a:pPr marL="0" indent="0">
              <a:buNone/>
            </a:pPr>
            <a:r>
              <a:rPr lang="zh-CN" altLang="en-US" sz="2000" b="1"/>
              <a:t>   FPSRQ指令的执行频度 = 2%          FPSRQ指令的CPI = 20</a:t>
            </a:r>
          </a:p>
          <a:p>
            <a:pPr marL="0" indent="0">
              <a:buNone/>
            </a:pPr>
            <a:r>
              <a:rPr lang="zh-CN" altLang="en-US" sz="2000" b="1"/>
              <a:t>   假定有两种备选的设计方案:  一种是将FPSRQ的CPI减至2； </a:t>
            </a:r>
          </a:p>
          <a:p>
            <a:pPr marL="0" indent="0">
              <a:buNone/>
            </a:pPr>
            <a:r>
              <a:rPr lang="zh-CN" altLang="en-US" sz="2000" b="1"/>
              <a:t>                              另一种是将所有FP的CPI减至2.5。</a:t>
            </a:r>
          </a:p>
          <a:p>
            <a:pPr marL="0" indent="0">
              <a:buNone/>
            </a:pPr>
            <a:r>
              <a:rPr lang="zh-CN" altLang="en-US" sz="2000" b="1"/>
              <a:t>  试计算出这两种备选的总CPI，然后比较这两种方案。</a:t>
            </a:r>
          </a:p>
          <a:p>
            <a:pPr marL="0" indent="0">
              <a:buNone/>
            </a:pPr>
            <a:endParaRPr lang="zh-CN" altLang="en-US" sz="1000" b="1"/>
          </a:p>
          <a:p>
            <a:pPr marL="0" indent="0">
              <a:buNone/>
            </a:pPr>
            <a:r>
              <a:rPr lang="zh-CN" altLang="en-US" sz="2000" b="1">
                <a:solidFill>
                  <a:srgbClr val="FFFF00"/>
                </a:solidFill>
              </a:rPr>
              <a:t>答：计算没有任何改变的原始CPI原始：</a:t>
            </a:r>
          </a:p>
          <a:p>
            <a:pPr marL="0" indent="0">
              <a:buNone/>
            </a:pPr>
            <a:r>
              <a:rPr lang="zh-CN" altLang="en-US" sz="2000" b="1">
                <a:solidFill>
                  <a:srgbClr val="FFFF00"/>
                </a:solidFill>
              </a:rPr>
              <a:t>                  </a:t>
            </a:r>
            <a:r>
              <a:rPr lang="zh-CN" altLang="en-US" sz="2000" b="1" i="1">
                <a:solidFill>
                  <a:srgbClr val="FFFF00"/>
                </a:solidFill>
              </a:rPr>
              <a:t> CPI</a:t>
            </a:r>
            <a:r>
              <a:rPr lang="zh-CN" altLang="en-US" sz="2000" b="1" baseline="-25000">
                <a:solidFill>
                  <a:srgbClr val="FFFF00"/>
                </a:solidFill>
              </a:rPr>
              <a:t>原始 </a:t>
            </a:r>
            <a:r>
              <a:rPr lang="zh-CN" altLang="en-US" sz="2000" b="1">
                <a:solidFill>
                  <a:srgbClr val="FFFF00"/>
                </a:solidFill>
              </a:rPr>
              <a:t>= （4×25%）+ （1.33×75%）= 2  </a:t>
            </a:r>
          </a:p>
          <a:p>
            <a:pPr marL="0" indent="0">
              <a:buNone/>
            </a:pPr>
            <a:r>
              <a:rPr lang="zh-CN" altLang="en-US" sz="2000" b="1">
                <a:solidFill>
                  <a:srgbClr val="FFFF00"/>
                </a:solidFill>
              </a:rPr>
              <a:t>用原始的 CPI原始 减去改进了FPSRQ功能所节省的时间，</a:t>
            </a:r>
          </a:p>
          <a:p>
            <a:pPr marL="0" indent="0">
              <a:buNone/>
            </a:pPr>
            <a:r>
              <a:rPr lang="zh-CN" altLang="en-US" sz="2000" b="1">
                <a:solidFill>
                  <a:srgbClr val="FFFF00"/>
                </a:solidFill>
              </a:rPr>
              <a:t>计算出改进FPSRQ方案的总CPI： </a:t>
            </a:r>
          </a:p>
          <a:p>
            <a:pPr marL="0" indent="0">
              <a:buNone/>
            </a:pPr>
            <a:r>
              <a:rPr lang="zh-CN" altLang="en-US" sz="2000" b="1">
                <a:solidFill>
                  <a:srgbClr val="FFFF00"/>
                </a:solidFill>
              </a:rPr>
              <a:t>                  </a:t>
            </a:r>
            <a:r>
              <a:rPr lang="zh-CN" altLang="en-US" sz="2000" b="1" i="1">
                <a:solidFill>
                  <a:srgbClr val="FFFF00"/>
                </a:solidFill>
              </a:rPr>
              <a:t>CPI</a:t>
            </a:r>
            <a:r>
              <a:rPr lang="zh-CN" altLang="en-US" sz="2000" b="1" baseline="-25000">
                <a:solidFill>
                  <a:srgbClr val="FFFF00"/>
                </a:solidFill>
              </a:rPr>
              <a:t>新总FPSRQ  </a:t>
            </a:r>
            <a:r>
              <a:rPr lang="zh-CN" altLang="en-US" sz="2000" b="1">
                <a:solidFill>
                  <a:srgbClr val="FFFF00"/>
                </a:solidFill>
              </a:rPr>
              <a:t>= CPI</a:t>
            </a:r>
            <a:r>
              <a:rPr lang="zh-CN" altLang="en-US" sz="2000" b="1" baseline="-25000">
                <a:solidFill>
                  <a:srgbClr val="FFFF00"/>
                </a:solidFill>
              </a:rPr>
              <a:t>原始 </a:t>
            </a:r>
            <a:r>
              <a:rPr lang="zh-CN" altLang="en-US" sz="2000" b="1">
                <a:solidFill>
                  <a:srgbClr val="FFFF00"/>
                </a:solidFill>
              </a:rPr>
              <a:t>- 2% ×（CPI</a:t>
            </a:r>
            <a:r>
              <a:rPr lang="zh-CN" altLang="en-US" sz="2000" b="1" baseline="-25000">
                <a:solidFill>
                  <a:srgbClr val="FFFF00"/>
                </a:solidFill>
              </a:rPr>
              <a:t>老FPSRQ </a:t>
            </a:r>
            <a:r>
              <a:rPr lang="zh-CN" altLang="en-US" sz="2000" b="1">
                <a:solidFill>
                  <a:srgbClr val="FFFF00"/>
                </a:solidFill>
              </a:rPr>
              <a:t> - CPI</a:t>
            </a:r>
            <a:r>
              <a:rPr lang="zh-CN" altLang="en-US" sz="2000" b="1" baseline="-25000">
                <a:solidFill>
                  <a:srgbClr val="FFFF00"/>
                </a:solidFill>
              </a:rPr>
              <a:t>仅新FPSRQ</a:t>
            </a:r>
            <a:r>
              <a:rPr lang="zh-CN" altLang="en-US" sz="2000" b="1">
                <a:solidFill>
                  <a:srgbClr val="FFFF00"/>
                </a:solidFill>
              </a:rPr>
              <a:t>）</a:t>
            </a:r>
          </a:p>
          <a:p>
            <a:pPr marL="0" indent="0">
              <a:buNone/>
            </a:pPr>
            <a:r>
              <a:rPr lang="zh-CN" altLang="en-US" sz="2000" b="1">
                <a:solidFill>
                  <a:srgbClr val="FFFF00"/>
                </a:solidFill>
              </a:rPr>
              <a:t>                                        =  2 - 2% ×（20 - 2）=  1.64</a:t>
            </a:r>
          </a:p>
          <a:p>
            <a:pPr marL="0" indent="0">
              <a:buNone/>
            </a:pPr>
            <a:r>
              <a:rPr lang="zh-CN" altLang="en-US" sz="2000" b="1">
                <a:solidFill>
                  <a:srgbClr val="FFFF00"/>
                </a:solidFill>
              </a:rPr>
              <a:t> 计算改进所有FP方案的总CPI：</a:t>
            </a:r>
          </a:p>
          <a:p>
            <a:pPr marL="0" indent="0">
              <a:buNone/>
            </a:pPr>
            <a:r>
              <a:rPr lang="zh-CN" altLang="en-US" sz="2000" b="1">
                <a:solidFill>
                  <a:srgbClr val="FFFF00"/>
                </a:solidFill>
              </a:rPr>
              <a:t>                  </a:t>
            </a:r>
            <a:r>
              <a:rPr lang="zh-CN" altLang="en-US" sz="2000" b="1" i="1">
                <a:solidFill>
                  <a:srgbClr val="FFFF00"/>
                </a:solidFill>
              </a:rPr>
              <a:t>CPI</a:t>
            </a:r>
            <a:r>
              <a:rPr lang="zh-CN" altLang="en-US" sz="2000" b="1" baseline="-25000">
                <a:solidFill>
                  <a:srgbClr val="FFFF00"/>
                </a:solidFill>
              </a:rPr>
              <a:t>新总FP</a:t>
            </a:r>
            <a:r>
              <a:rPr lang="zh-CN" altLang="en-US" sz="2000" b="1">
                <a:solidFill>
                  <a:srgbClr val="FFFF00"/>
                </a:solidFill>
              </a:rPr>
              <a:t>  = </a:t>
            </a:r>
            <a:r>
              <a:rPr lang="en-US" altLang="zh-CN" sz="1800" b="1" i="1" dirty="0">
                <a:solidFill>
                  <a:srgbClr val="FFFF00"/>
                </a:solidFill>
                <a:effectLst/>
                <a:sym typeface="+mn-ea"/>
              </a:rPr>
              <a:t>CPI</a:t>
            </a:r>
            <a:r>
              <a:rPr lang="en-US" altLang="zh-CN" sz="1800" b="1" i="1" baseline="-25000" dirty="0">
                <a:solidFill>
                  <a:srgbClr val="FFFF00"/>
                </a:solidFill>
                <a:effectLst/>
                <a:sym typeface="+mn-ea"/>
              </a:rPr>
              <a:t>original  </a:t>
            </a:r>
            <a:r>
              <a:rPr lang="en-US" altLang="zh-CN" sz="1800" b="1" dirty="0">
                <a:solidFill>
                  <a:srgbClr val="FFFF00"/>
                </a:solidFill>
                <a:effectLst/>
                <a:sym typeface="+mn-ea"/>
              </a:rPr>
              <a:t>-</a:t>
            </a:r>
            <a:r>
              <a:rPr lang="en-US" altLang="zh-CN" sz="1800" b="1" i="1" dirty="0">
                <a:solidFill>
                  <a:srgbClr val="FFFF00"/>
                </a:solidFill>
                <a:effectLst/>
                <a:sym typeface="+mn-ea"/>
              </a:rPr>
              <a:t>  </a:t>
            </a:r>
            <a:r>
              <a:rPr lang="en-US" altLang="zh-CN" sz="1800" b="1" dirty="0">
                <a:solidFill>
                  <a:srgbClr val="FFFF00"/>
                </a:solidFill>
                <a:effectLst/>
                <a:sym typeface="+mn-ea"/>
              </a:rPr>
              <a:t>25% (</a:t>
            </a:r>
            <a:r>
              <a:rPr lang="en-US" altLang="zh-CN" sz="1800" b="1" i="1" dirty="0">
                <a:solidFill>
                  <a:srgbClr val="FFFF00"/>
                </a:solidFill>
                <a:effectLst/>
                <a:sym typeface="+mn-ea"/>
              </a:rPr>
              <a:t>CPI</a:t>
            </a:r>
            <a:r>
              <a:rPr lang="zh-CN" altLang="en-US" sz="1800" b="1" i="1" baseline="-25000" dirty="0">
                <a:solidFill>
                  <a:srgbClr val="FFFF00"/>
                </a:solidFill>
                <a:effectLst/>
                <a:sym typeface="+mn-ea"/>
              </a:rPr>
              <a:t>老</a:t>
            </a:r>
            <a:r>
              <a:rPr lang="en-US" altLang="zh-CN" sz="1800" b="1" i="1" baseline="-25000" dirty="0">
                <a:solidFill>
                  <a:srgbClr val="FFFF00"/>
                </a:solidFill>
                <a:effectLst/>
                <a:sym typeface="+mn-ea"/>
              </a:rPr>
              <a:t>FP</a:t>
            </a:r>
            <a:r>
              <a:rPr lang="en-US" altLang="zh-CN" sz="1800" b="1" dirty="0">
                <a:solidFill>
                  <a:srgbClr val="FFFF00"/>
                </a:solidFill>
                <a:effectLst/>
                <a:sym typeface="+mn-ea"/>
              </a:rPr>
              <a:t> - </a:t>
            </a:r>
            <a:r>
              <a:rPr lang="en-US" altLang="zh-CN" sz="1800" b="1" i="1" dirty="0">
                <a:solidFill>
                  <a:srgbClr val="FFFF00"/>
                </a:solidFill>
                <a:effectLst/>
                <a:sym typeface="+mn-ea"/>
              </a:rPr>
              <a:t>CPI</a:t>
            </a:r>
            <a:r>
              <a:rPr lang="zh-CN" altLang="en-US" sz="1800" b="1" baseline="-25000" dirty="0">
                <a:solidFill>
                  <a:srgbClr val="FFFF00"/>
                </a:solidFill>
                <a:effectLst/>
                <a:sym typeface="+mn-ea"/>
              </a:rPr>
              <a:t>仅新</a:t>
            </a:r>
            <a:r>
              <a:rPr lang="en-US" altLang="zh-CN" sz="1800" b="1" baseline="-25000" dirty="0">
                <a:solidFill>
                  <a:srgbClr val="FFFF00"/>
                </a:solidFill>
                <a:effectLst/>
                <a:sym typeface="+mn-ea"/>
              </a:rPr>
              <a:t>FP</a:t>
            </a:r>
            <a:r>
              <a:rPr lang="en-US" altLang="zh-CN" sz="1800" b="1" dirty="0">
                <a:solidFill>
                  <a:srgbClr val="FFFF00"/>
                </a:solidFill>
                <a:effectLst/>
                <a:sym typeface="+mn-ea"/>
              </a:rPr>
              <a:t>)</a:t>
            </a:r>
          </a:p>
          <a:p>
            <a:pPr marL="0" indent="0">
              <a:buNone/>
            </a:pPr>
            <a:r>
              <a:rPr lang="zh-CN" altLang="en-US" sz="2000" b="1">
                <a:solidFill>
                  <a:srgbClr val="FFFF00"/>
                </a:solidFill>
              </a:rPr>
              <a:t>                                    =</a:t>
            </a:r>
            <a:r>
              <a:rPr lang="zh-CN" altLang="en-US" sz="2000" b="1" i="1">
                <a:solidFill>
                  <a:srgbClr val="FFFF00"/>
                </a:solidFill>
              </a:rPr>
              <a:t> </a:t>
            </a:r>
            <a:r>
              <a:rPr lang="en-US" altLang="zh-CN" sz="2000" b="1" i="1" dirty="0">
                <a:solidFill>
                  <a:srgbClr val="FFFF00"/>
                </a:solidFill>
                <a:effectLst/>
                <a:sym typeface="+mn-ea"/>
              </a:rPr>
              <a:t>2 - 25% (4 - 2.5) = 1.625</a:t>
            </a:r>
            <a:endParaRPr lang="en-US" altLang="zh-CN" sz="2000" b="1" i="1" dirty="0">
              <a:effectLst/>
              <a:sym typeface="+mn-ea"/>
            </a:endParaRPr>
          </a:p>
          <a:p>
            <a:pPr marL="0" indent="0">
              <a:buNone/>
            </a:pPr>
            <a:r>
              <a:rPr lang="zh-CN" altLang="en-US" sz="2000" b="1">
                <a:solidFill>
                  <a:srgbClr val="FFFF00"/>
                </a:solidFill>
              </a:rPr>
              <a:t>因为</a:t>
            </a:r>
            <a:r>
              <a:rPr lang="zh-CN" altLang="en-US" sz="2000" b="1">
                <a:solidFill>
                  <a:srgbClr val="FFFF00"/>
                </a:solidFill>
                <a:sym typeface="+mn-ea"/>
              </a:rPr>
              <a:t>改进所有</a:t>
            </a:r>
            <a:r>
              <a:rPr lang="zh-CN" altLang="en-US" sz="2000" b="1">
                <a:solidFill>
                  <a:srgbClr val="FFFF00"/>
                </a:solidFill>
              </a:rPr>
              <a:t>FP方案的CPI更小，这种方案的性能更好。</a:t>
            </a:r>
          </a:p>
        </p:txBody>
      </p:sp>
      <p:pic>
        <p:nvPicPr>
          <p:cNvPr id="78853" name="图片 4"/>
          <p:cNvPicPr>
            <a:picLocks noChangeAspect="1"/>
          </p:cNvPicPr>
          <p:nvPr/>
        </p:nvPicPr>
        <p:blipFill>
          <a:blip r:embed="rId2"/>
          <a:stretch>
            <a:fillRect/>
          </a:stretch>
        </p:blipFill>
        <p:spPr>
          <a:xfrm>
            <a:off x="8047990" y="5669915"/>
            <a:ext cx="2485390" cy="843280"/>
          </a:xfrm>
          <a:prstGeom prst="rect">
            <a:avLst/>
          </a:prstGeom>
          <a:noFill/>
          <a:ln w="9525">
            <a:noFill/>
          </a:ln>
        </p:spPr>
      </p:pic>
      <p:sp>
        <p:nvSpPr>
          <p:cNvPr id="2" name="文本框 1"/>
          <p:cNvSpPr txBox="1"/>
          <p:nvPr/>
        </p:nvSpPr>
        <p:spPr>
          <a:xfrm>
            <a:off x="8047990" y="5102225"/>
            <a:ext cx="2254720" cy="338554"/>
          </a:xfrm>
          <a:prstGeom prst="rect">
            <a:avLst/>
          </a:prstGeom>
          <a:solidFill>
            <a:schemeClr val="tx1"/>
          </a:solidFill>
        </p:spPr>
        <p:txBody>
          <a:bodyPr wrap="none" rtlCol="0" anchor="t">
            <a:spAutoFit/>
          </a:bodyPr>
          <a:lstStyle/>
          <a:p>
            <a:r>
              <a:rPr lang="en-US" altLang="zh-CN" sz="1600" b="1" i="1" dirty="0">
                <a:solidFill>
                  <a:schemeClr val="bg2"/>
                </a:solidFill>
                <a:sym typeface="+mn-ea"/>
              </a:rPr>
              <a:t>S</a:t>
            </a:r>
            <a:r>
              <a:rPr lang="en-US" altLang="zh-CN" sz="1600" b="1" baseline="-25000" dirty="0">
                <a:solidFill>
                  <a:schemeClr val="bg2"/>
                </a:solidFill>
                <a:sym typeface="+mn-ea"/>
              </a:rPr>
              <a:t>newFPSRQ</a:t>
            </a:r>
            <a:r>
              <a:rPr lang="en-US" altLang="zh-CN" sz="1600" b="1" dirty="0">
                <a:solidFill>
                  <a:schemeClr val="bg2"/>
                </a:solidFill>
                <a:sym typeface="+mn-ea"/>
              </a:rPr>
              <a:t>=2/1.64</a:t>
            </a:r>
            <a:r>
              <a:rPr lang="zh-CN" altLang="en-US" sz="1600" b="1" dirty="0">
                <a:solidFill>
                  <a:schemeClr val="bg2"/>
                </a:solidFill>
                <a:sym typeface="+mn-ea"/>
              </a:rPr>
              <a:t> </a:t>
            </a:r>
            <a:r>
              <a:rPr lang="en-US" altLang="zh-CN" sz="1600" b="1" dirty="0">
                <a:solidFill>
                  <a:schemeClr val="bg2"/>
                </a:solidFill>
                <a:sym typeface="+mn-ea"/>
              </a:rPr>
              <a:t>= 1.22</a:t>
            </a:r>
            <a:r>
              <a:rPr lang="zh-CN" altLang="en-US" sz="1600" b="1" dirty="0">
                <a:solidFill>
                  <a:schemeClr val="bg2"/>
                </a:solidFill>
                <a:sym typeface="+mn-ea"/>
              </a:rPr>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b="0" dirty="0">
                <a:latin typeface="微软雅黑" panose="020B0503020204020204" charset="-122"/>
                <a:ea typeface="微软雅黑" panose="020B0503020204020204" charset="-122"/>
                <a:cs typeface="微软雅黑" panose="020B0503020204020204" charset="-122"/>
              </a:rPr>
              <a:t>第二章   指令系统原理与实例</a:t>
            </a:r>
          </a:p>
        </p:txBody>
      </p:sp>
      <p:sp>
        <p:nvSpPr>
          <p:cNvPr id="4099" name="内容占位符 2"/>
          <p:cNvSpPr>
            <a:spLocks noGrp="1"/>
          </p:cNvSpPr>
          <p:nvPr>
            <p:ph idx="1"/>
          </p:nvPr>
        </p:nvSpPr>
        <p:spPr>
          <a:xfrm>
            <a:off x="2207568" y="836712"/>
            <a:ext cx="6789904" cy="5688632"/>
          </a:xfrm>
        </p:spPr>
        <p:txBody>
          <a:bodyPr/>
          <a:lstStyle/>
          <a:p>
            <a:r>
              <a:rPr lang="en-US" altLang="zh-CN" sz="2400" b="0" dirty="0">
                <a:latin typeface="微软雅黑" panose="020B0503020204020204" charset="-122"/>
                <a:ea typeface="微软雅黑" panose="020B0503020204020204" charset="-122"/>
                <a:cs typeface="微软雅黑" panose="020B0503020204020204" charset="-122"/>
              </a:rPr>
              <a:t>2.1  </a:t>
            </a:r>
            <a:r>
              <a:rPr lang="zh-CN" altLang="en-US" sz="2400" b="0" dirty="0">
                <a:latin typeface="微软雅黑" panose="020B0503020204020204" charset="-122"/>
                <a:ea typeface="微软雅黑" panose="020B0503020204020204" charset="-122"/>
                <a:cs typeface="微软雅黑" panose="020B0503020204020204" charset="-122"/>
              </a:rPr>
              <a:t>简介</a:t>
            </a:r>
            <a:endParaRPr lang="en-US" altLang="zh-CN" sz="2400" b="0" dirty="0">
              <a:latin typeface="微软雅黑" panose="020B0503020204020204" charset="-122"/>
              <a:ea typeface="微软雅黑" panose="020B0503020204020204" charset="-122"/>
              <a:cs typeface="微软雅黑" panose="020B0503020204020204" charset="-122"/>
            </a:endParaRPr>
          </a:p>
          <a:p>
            <a:r>
              <a:rPr lang="en-US" altLang="zh-CN" sz="2400" b="0" dirty="0">
                <a:latin typeface="微软雅黑" panose="020B0503020204020204" charset="-122"/>
                <a:ea typeface="微软雅黑" panose="020B0503020204020204" charset="-122"/>
                <a:cs typeface="微软雅黑" panose="020B0503020204020204" charset="-122"/>
              </a:rPr>
              <a:t>2.2  </a:t>
            </a:r>
            <a:r>
              <a:rPr lang="zh-CN" altLang="en-US" sz="2400" b="0" dirty="0">
                <a:latin typeface="微软雅黑" panose="020B0503020204020204" charset="-122"/>
                <a:ea typeface="微软雅黑" panose="020B0503020204020204" charset="-122"/>
                <a:cs typeface="微软雅黑" panose="020B0503020204020204" charset="-122"/>
              </a:rPr>
              <a:t>指令集系统结构的分类</a:t>
            </a:r>
            <a:endParaRPr lang="en-US" altLang="zh-CN" sz="2400" b="0" dirty="0">
              <a:latin typeface="微软雅黑" panose="020B0503020204020204" charset="-122"/>
              <a:ea typeface="微软雅黑" panose="020B0503020204020204" charset="-122"/>
              <a:cs typeface="微软雅黑" panose="020B0503020204020204" charset="-122"/>
            </a:endParaRPr>
          </a:p>
          <a:p>
            <a:r>
              <a:rPr lang="en-US" altLang="zh-CN" sz="2400" b="0" dirty="0">
                <a:solidFill>
                  <a:srgbClr val="0000FF"/>
                </a:solidFill>
                <a:latin typeface="微软雅黑" panose="020B0503020204020204" charset="-122"/>
                <a:ea typeface="微软雅黑" panose="020B0503020204020204" charset="-122"/>
                <a:cs typeface="微软雅黑" panose="020B0503020204020204" charset="-122"/>
              </a:rPr>
              <a:t>2.3  </a:t>
            </a:r>
            <a:r>
              <a:rPr lang="zh-CN" altLang="en-US" sz="2400" b="0" dirty="0">
                <a:solidFill>
                  <a:srgbClr val="0000FF"/>
                </a:solidFill>
                <a:latin typeface="微软雅黑" panose="020B0503020204020204" charset="-122"/>
                <a:ea typeface="微软雅黑" panose="020B0503020204020204" charset="-122"/>
                <a:cs typeface="微软雅黑" panose="020B0503020204020204" charset="-122"/>
              </a:rPr>
              <a:t>存储器寻址</a:t>
            </a:r>
            <a:endParaRPr lang="en-US" altLang="zh-CN" sz="2400" b="0" dirty="0">
              <a:solidFill>
                <a:srgbClr val="0000FF"/>
              </a:solidFill>
              <a:latin typeface="微软雅黑" panose="020B0503020204020204" charset="-122"/>
              <a:ea typeface="微软雅黑" panose="020B0503020204020204" charset="-122"/>
              <a:cs typeface="微软雅黑" panose="020B0503020204020204" charset="-122"/>
            </a:endParaRPr>
          </a:p>
          <a:p>
            <a:r>
              <a:rPr lang="en-US" altLang="zh-CN" sz="2400" b="0" dirty="0">
                <a:solidFill>
                  <a:srgbClr val="0000FF"/>
                </a:solidFill>
                <a:latin typeface="微软雅黑" panose="020B0503020204020204" charset="-122"/>
                <a:ea typeface="微软雅黑" panose="020B0503020204020204" charset="-122"/>
                <a:cs typeface="微软雅黑" panose="020B0503020204020204" charset="-122"/>
              </a:rPr>
              <a:t>2.4  </a:t>
            </a:r>
            <a:r>
              <a:rPr lang="zh-CN" altLang="en-US" sz="2400" b="0" dirty="0">
                <a:solidFill>
                  <a:srgbClr val="0000FF"/>
                </a:solidFill>
                <a:latin typeface="微软雅黑" panose="020B0503020204020204" charset="-122"/>
                <a:ea typeface="微软雅黑" panose="020B0503020204020204" charset="-122"/>
                <a:cs typeface="微软雅黑" panose="020B0503020204020204" charset="-122"/>
              </a:rPr>
              <a:t>操作数的大小和类别</a:t>
            </a:r>
            <a:endParaRPr lang="en-US" altLang="zh-CN" sz="2400" b="0" dirty="0">
              <a:solidFill>
                <a:srgbClr val="0000FF"/>
              </a:solidFill>
              <a:latin typeface="微软雅黑" panose="020B0503020204020204" charset="-122"/>
              <a:ea typeface="微软雅黑" panose="020B0503020204020204" charset="-122"/>
              <a:cs typeface="微软雅黑" panose="020B0503020204020204" charset="-122"/>
            </a:endParaRPr>
          </a:p>
          <a:p>
            <a:r>
              <a:rPr lang="en-US" altLang="zh-CN" sz="2400" b="0" dirty="0">
                <a:solidFill>
                  <a:srgbClr val="0000FF"/>
                </a:solidFill>
                <a:latin typeface="微软雅黑" panose="020B0503020204020204" charset="-122"/>
                <a:ea typeface="微软雅黑" panose="020B0503020204020204" charset="-122"/>
                <a:cs typeface="微软雅黑" panose="020B0503020204020204" charset="-122"/>
              </a:rPr>
              <a:t>2.5  </a:t>
            </a:r>
            <a:r>
              <a:rPr lang="zh-CN" altLang="en-US" sz="2400" b="0" dirty="0">
                <a:solidFill>
                  <a:srgbClr val="0000FF"/>
                </a:solidFill>
                <a:latin typeface="微软雅黑" panose="020B0503020204020204" charset="-122"/>
                <a:ea typeface="微软雅黑" panose="020B0503020204020204" charset="-122"/>
                <a:cs typeface="微软雅黑" panose="020B0503020204020204" charset="-122"/>
              </a:rPr>
              <a:t>指令系统的操作</a:t>
            </a:r>
            <a:endParaRPr lang="en-US" altLang="zh-CN" sz="2400" b="0" dirty="0">
              <a:solidFill>
                <a:srgbClr val="0000FF"/>
              </a:solidFill>
              <a:latin typeface="微软雅黑" panose="020B0503020204020204" charset="-122"/>
              <a:ea typeface="微软雅黑" panose="020B0503020204020204" charset="-122"/>
              <a:cs typeface="微软雅黑" panose="020B0503020204020204" charset="-122"/>
            </a:endParaRPr>
          </a:p>
          <a:p>
            <a:r>
              <a:rPr lang="en-US" altLang="zh-CN" sz="2400" b="0" dirty="0">
                <a:solidFill>
                  <a:srgbClr val="0000FF"/>
                </a:solidFill>
                <a:latin typeface="微软雅黑" panose="020B0503020204020204" charset="-122"/>
                <a:ea typeface="微软雅黑" panose="020B0503020204020204" charset="-122"/>
                <a:cs typeface="微软雅黑" panose="020B0503020204020204" charset="-122"/>
              </a:rPr>
              <a:t>2.6  </a:t>
            </a:r>
            <a:r>
              <a:rPr lang="zh-CN" altLang="en-US" sz="2400" b="0" dirty="0">
                <a:solidFill>
                  <a:srgbClr val="0000FF"/>
                </a:solidFill>
                <a:latin typeface="微软雅黑" panose="020B0503020204020204" charset="-122"/>
                <a:ea typeface="微软雅黑" panose="020B0503020204020204" charset="-122"/>
                <a:cs typeface="微软雅黑" panose="020B0503020204020204" charset="-122"/>
              </a:rPr>
              <a:t>控制流指令</a:t>
            </a:r>
            <a:endParaRPr lang="en-US" altLang="zh-CN" sz="2400" b="0" dirty="0">
              <a:solidFill>
                <a:srgbClr val="0000FF"/>
              </a:solidFill>
              <a:latin typeface="微软雅黑" panose="020B0503020204020204" charset="-122"/>
              <a:ea typeface="微软雅黑" panose="020B0503020204020204" charset="-122"/>
              <a:cs typeface="微软雅黑" panose="020B0503020204020204" charset="-122"/>
            </a:endParaRPr>
          </a:p>
          <a:p>
            <a:pPr eaLnBrk="1" hangingPunct="1"/>
            <a:r>
              <a:rPr lang="en-US" altLang="zh-CN" sz="2400" b="0" dirty="0">
                <a:solidFill>
                  <a:srgbClr val="0000FF"/>
                </a:solidFill>
                <a:latin typeface="微软雅黑" panose="020B0503020204020204" charset="-122"/>
                <a:ea typeface="微软雅黑" panose="020B0503020204020204" charset="-122"/>
                <a:cs typeface="微软雅黑" panose="020B0503020204020204" charset="-122"/>
              </a:rPr>
              <a:t>2.7   </a:t>
            </a:r>
            <a:r>
              <a:rPr lang="zh-CN" altLang="en-US" sz="2400" b="0" dirty="0">
                <a:solidFill>
                  <a:srgbClr val="0000FF"/>
                </a:solidFill>
                <a:latin typeface="微软雅黑" panose="020B0503020204020204" charset="-122"/>
                <a:ea typeface="微软雅黑" panose="020B0503020204020204" charset="-122"/>
                <a:cs typeface="微软雅黑" panose="020B0503020204020204" charset="-122"/>
              </a:rPr>
              <a:t>指令系统的编码</a:t>
            </a:r>
            <a:endParaRPr lang="en-US" altLang="zh-CN" sz="2400" b="0" dirty="0">
              <a:solidFill>
                <a:srgbClr val="0000FF"/>
              </a:solidFill>
              <a:latin typeface="微软雅黑" panose="020B0503020204020204" charset="-122"/>
              <a:ea typeface="微软雅黑" panose="020B0503020204020204" charset="-122"/>
              <a:cs typeface="微软雅黑" panose="020B0503020204020204" charset="-122"/>
            </a:endParaRPr>
          </a:p>
          <a:p>
            <a:pPr eaLnBrk="1" hangingPunct="1"/>
            <a:r>
              <a:rPr lang="en-US" altLang="zh-CN" sz="2400" b="0" dirty="0">
                <a:latin typeface="微软雅黑" panose="020B0503020204020204" charset="-122"/>
                <a:ea typeface="微软雅黑" panose="020B0503020204020204" charset="-122"/>
                <a:cs typeface="微软雅黑" panose="020B0503020204020204" charset="-122"/>
              </a:rPr>
              <a:t>2.8   </a:t>
            </a:r>
            <a:r>
              <a:rPr lang="zh-CN" altLang="en-US" sz="2400" b="0" dirty="0">
                <a:latin typeface="微软雅黑" panose="020B0503020204020204" charset="-122"/>
                <a:ea typeface="微软雅黑" panose="020B0503020204020204" charset="-122"/>
                <a:cs typeface="微软雅黑" panose="020B0503020204020204" charset="-122"/>
              </a:rPr>
              <a:t>相关问题：编译器的角色</a:t>
            </a:r>
            <a:r>
              <a:rPr lang="en-US" altLang="zh-CN" sz="2400" b="0" dirty="0">
                <a:latin typeface="微软雅黑" panose="020B0503020204020204" charset="-122"/>
                <a:ea typeface="微软雅黑" panose="020B0503020204020204" charset="-122"/>
                <a:cs typeface="微软雅黑" panose="020B0503020204020204" charset="-122"/>
              </a:rPr>
              <a:t>    </a:t>
            </a:r>
          </a:p>
          <a:p>
            <a:pPr eaLnBrk="1" hangingPunct="1"/>
            <a:r>
              <a:rPr lang="en-US" altLang="zh-CN" sz="2400" b="0" dirty="0">
                <a:latin typeface="微软雅黑" panose="020B0503020204020204" charset="-122"/>
                <a:ea typeface="微软雅黑" panose="020B0503020204020204" charset="-122"/>
                <a:cs typeface="微软雅黑" panose="020B0503020204020204" charset="-122"/>
              </a:rPr>
              <a:t>2.9   MIPS</a:t>
            </a:r>
            <a:r>
              <a:rPr lang="zh-CN" altLang="en-US" sz="2400" b="0" dirty="0">
                <a:latin typeface="微软雅黑" panose="020B0503020204020204" charset="-122"/>
                <a:ea typeface="微软雅黑" panose="020B0503020204020204" charset="-122"/>
                <a:cs typeface="微软雅黑" panose="020B0503020204020204" charset="-122"/>
              </a:rPr>
              <a:t>系统结构</a:t>
            </a:r>
            <a:endParaRPr lang="en-US" altLang="zh-CN" sz="2400" b="0" dirty="0">
              <a:latin typeface="微软雅黑" panose="020B0503020204020204" charset="-122"/>
              <a:ea typeface="微软雅黑" panose="020B0503020204020204" charset="-122"/>
              <a:cs typeface="微软雅黑" panose="020B0503020204020204" charset="-122"/>
            </a:endParaRPr>
          </a:p>
          <a:p>
            <a:pPr eaLnBrk="1" hangingPunct="1"/>
            <a:r>
              <a:rPr lang="en-US" altLang="zh-CN" sz="2400" b="0" dirty="0">
                <a:latin typeface="微软雅黑" panose="020B0503020204020204" charset="-122"/>
                <a:ea typeface="微软雅黑" panose="020B0503020204020204" charset="-122"/>
                <a:cs typeface="微软雅黑" panose="020B0503020204020204" charset="-122"/>
              </a:rPr>
              <a:t>2.10 </a:t>
            </a:r>
            <a:r>
              <a:rPr lang="zh-CN" altLang="en-US" sz="2400" b="0" dirty="0">
                <a:latin typeface="微软雅黑" panose="020B0503020204020204" charset="-122"/>
                <a:ea typeface="微软雅黑" panose="020B0503020204020204" charset="-122"/>
                <a:cs typeface="微软雅黑" panose="020B0503020204020204" charset="-122"/>
              </a:rPr>
              <a:t>谬误和易犯的错误</a:t>
            </a:r>
            <a:endParaRPr lang="en-US" altLang="zh-CN" sz="2400" b="0" dirty="0">
              <a:latin typeface="微软雅黑" panose="020B0503020204020204" charset="-122"/>
              <a:ea typeface="微软雅黑" panose="020B0503020204020204" charset="-122"/>
              <a:cs typeface="微软雅黑" panose="020B0503020204020204" charset="-122"/>
            </a:endParaRPr>
          </a:p>
          <a:p>
            <a:pPr eaLnBrk="1" hangingPunct="1"/>
            <a:r>
              <a:rPr lang="en-US" altLang="zh-CN" sz="2400" b="0" dirty="0">
                <a:latin typeface="微软雅黑" panose="020B0503020204020204" charset="-122"/>
                <a:ea typeface="微软雅黑" panose="020B0503020204020204" charset="-122"/>
                <a:cs typeface="微软雅黑" panose="020B0503020204020204" charset="-122"/>
              </a:rPr>
              <a:t>2.11  </a:t>
            </a:r>
            <a:r>
              <a:rPr lang="zh-CN" altLang="en-US" sz="2400" b="0" dirty="0">
                <a:latin typeface="微软雅黑" panose="020B0503020204020204" charset="-122"/>
                <a:ea typeface="微软雅黑" panose="020B0503020204020204" charset="-122"/>
                <a:cs typeface="微软雅黑" panose="020B0503020204020204" charset="-122"/>
              </a:rPr>
              <a:t>结论</a:t>
            </a:r>
            <a:endParaRPr lang="en-US" altLang="zh-CN" sz="2400" b="0" dirty="0">
              <a:latin typeface="微软雅黑" panose="020B0503020204020204" charset="-122"/>
              <a:ea typeface="微软雅黑" panose="020B0503020204020204" charset="-122"/>
              <a:cs typeface="微软雅黑" panose="020B0503020204020204" charset="-122"/>
            </a:endParaRPr>
          </a:p>
          <a:p>
            <a:endParaRPr lang="en-US" altLang="zh-CN" dirty="0"/>
          </a:p>
          <a:p>
            <a:endParaRPr lang="en-US" altLang="zh-CN" dirty="0"/>
          </a:p>
          <a:p>
            <a:endParaRPr lang="en-US" altLang="zh-CN" dirty="0"/>
          </a:p>
        </p:txBody>
      </p:sp>
      <p:sp>
        <p:nvSpPr>
          <p:cNvPr id="2" name="右大括号 1"/>
          <p:cNvSpPr/>
          <p:nvPr/>
        </p:nvSpPr>
        <p:spPr>
          <a:xfrm>
            <a:off x="5879976" y="2132856"/>
            <a:ext cx="720080" cy="201622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eaLnBrk="0" fontAlgn="base" hangingPunct="0">
              <a:spcBef>
                <a:spcPct val="0"/>
              </a:spcBef>
              <a:spcAft>
                <a:spcPct val="0"/>
              </a:spcAft>
            </a:pPr>
            <a:endParaRPr kumimoji="1" lang="zh-CN" altLang="en-US" sz="2400" b="1" dirty="0">
              <a:solidFill>
                <a:srgbClr val="000000"/>
              </a:solidFill>
              <a:latin typeface="Arial"/>
              <a:ea typeface="黑体" panose="02010609060101010101" pitchFamily="49" charset="-122"/>
            </a:endParaRPr>
          </a:p>
        </p:txBody>
      </p:sp>
      <p:sp>
        <p:nvSpPr>
          <p:cNvPr id="3" name="TextBox 2"/>
          <p:cNvSpPr txBox="1"/>
          <p:nvPr/>
        </p:nvSpPr>
        <p:spPr>
          <a:xfrm>
            <a:off x="6600056" y="2910136"/>
            <a:ext cx="2880320" cy="461665"/>
          </a:xfrm>
          <a:prstGeom prst="rect">
            <a:avLst/>
          </a:prstGeom>
          <a:noFill/>
        </p:spPr>
        <p:txBody>
          <a:bodyPr wrap="square" rtlCol="0">
            <a:spAutoFit/>
          </a:bodyPr>
          <a:lstStyle/>
          <a:p>
            <a:pPr eaLnBrk="0" fontAlgn="base" hangingPunct="0">
              <a:spcBef>
                <a:spcPct val="0"/>
              </a:spcBef>
              <a:spcAft>
                <a:spcPct val="0"/>
              </a:spcAft>
            </a:pPr>
            <a:r>
              <a:rPr kumimoji="1" lang="zh-CN" altLang="en-US" sz="2400" b="1" dirty="0">
                <a:solidFill>
                  <a:srgbClr val="C00000"/>
                </a:solidFill>
                <a:latin typeface="Times New Roman" panose="02020603050405020304" pitchFamily="18" charset="0"/>
                <a:ea typeface="宋体" panose="02010600030101010101" pitchFamily="2" charset="-122"/>
              </a:rPr>
              <a:t>测试程序分析方法</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vert="horz" wrap="square" lIns="91440" tIns="45720" rIns="91440" bIns="45720" numCol="1" anchor="ctr" anchorCtr="0" compatLnSpc="1"/>
          <a:lstStyle/>
          <a:p>
            <a:r>
              <a:rPr lang="zh-CN" altLang="en-US" sz="4000" b="0" dirty="0">
                <a:latin typeface="微软雅黑" panose="020B0503020204020204" charset="-122"/>
                <a:ea typeface="微软雅黑" panose="020B0503020204020204" charset="-122"/>
                <a:cs typeface="微软雅黑" panose="020B0503020204020204" charset="-122"/>
              </a:rPr>
              <a:t>教学要求：</a:t>
            </a:r>
            <a:r>
              <a:rPr lang="zh-CN" altLang="en-US" sz="2800" b="0" dirty="0">
                <a:latin typeface="微软雅黑" panose="020B0503020204020204" charset="-122"/>
                <a:ea typeface="微软雅黑" panose="020B0503020204020204" charset="-122"/>
                <a:cs typeface="微软雅黑" panose="020B0503020204020204" charset="-122"/>
              </a:rPr>
              <a:t> </a:t>
            </a:r>
          </a:p>
        </p:txBody>
      </p:sp>
      <p:sp>
        <p:nvSpPr>
          <p:cNvPr id="79875" name="内容占位符 2"/>
          <p:cNvSpPr>
            <a:spLocks noGrp="1"/>
          </p:cNvSpPr>
          <p:nvPr>
            <p:ph idx="1"/>
          </p:nvPr>
        </p:nvSpPr>
        <p:spPr>
          <a:xfrm>
            <a:off x="1916114" y="1587500"/>
            <a:ext cx="8428037" cy="4751388"/>
          </a:xfrm>
        </p:spPr>
        <p:txBody>
          <a:bodyPr vert="horz" wrap="square" lIns="91440" tIns="45720" rIns="91440" bIns="45720" numCol="1" anchor="t" anchorCtr="0" compatLnSpc="1"/>
          <a:lstStyle/>
          <a:p>
            <a:r>
              <a:rPr lang="zh-CN" altLang="en-US" b="0" dirty="0">
                <a:latin typeface="微软雅黑" panose="020B0503020204020204" charset="-122"/>
                <a:ea typeface="微软雅黑" panose="020B0503020204020204" charset="-122"/>
                <a:cs typeface="微软雅黑" panose="020B0503020204020204" charset="-122"/>
              </a:rPr>
              <a:t>掌握（重点）：指令系统结构分类，存储器寻址，操作数的大小与类型，MIPS系统结构。</a:t>
            </a:r>
          </a:p>
          <a:p>
            <a:endParaRPr lang="zh-CN" altLang="en-US" b="0" dirty="0">
              <a:latin typeface="微软雅黑" panose="020B0503020204020204" charset="-122"/>
              <a:ea typeface="微软雅黑" panose="020B0503020204020204" charset="-122"/>
              <a:cs typeface="微软雅黑" panose="020B0503020204020204" charset="-122"/>
            </a:endParaRPr>
          </a:p>
          <a:p>
            <a:r>
              <a:rPr lang="zh-CN" altLang="en-US" b="0" dirty="0">
                <a:latin typeface="微软雅黑" panose="020B0503020204020204" charset="-122"/>
                <a:ea typeface="微软雅黑" panose="020B0503020204020204" charset="-122"/>
                <a:cs typeface="微软雅黑" panose="020B0503020204020204" charset="-122"/>
              </a:rPr>
              <a:t>理解：指令系统的操作，控制流指令，指令系统的编码。</a:t>
            </a:r>
          </a:p>
          <a:p>
            <a:endParaRPr lang="zh-CN" altLang="en-US" b="0" dirty="0">
              <a:latin typeface="微软雅黑" panose="020B0503020204020204" charset="-122"/>
              <a:ea typeface="微软雅黑" panose="020B0503020204020204" charset="-122"/>
              <a:cs typeface="微软雅黑" panose="020B0503020204020204" charset="-122"/>
            </a:endParaRPr>
          </a:p>
          <a:p>
            <a:r>
              <a:rPr lang="zh-CN" altLang="en-US" b="0" dirty="0">
                <a:latin typeface="微软雅黑" panose="020B0503020204020204" charset="-122"/>
                <a:ea typeface="微软雅黑" panose="020B0503020204020204" charset="-122"/>
                <a:cs typeface="微软雅黑" panose="020B0503020204020204" charset="-122"/>
              </a:rPr>
              <a:t>了解：编译技术与计算机系统结构的相互影响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b="0" dirty="0">
                <a:latin typeface="微软雅黑" panose="020B0503020204020204" charset="-122"/>
                <a:ea typeface="微软雅黑" panose="020B0503020204020204" charset="-122"/>
                <a:cs typeface="微软雅黑" panose="020B0503020204020204" charset="-122"/>
              </a:rPr>
              <a:t>2.2</a:t>
            </a:r>
            <a:r>
              <a:rPr lang="zh-CN" altLang="en-US" b="0" dirty="0">
                <a:latin typeface="微软雅黑" panose="020B0503020204020204" charset="-122"/>
                <a:ea typeface="微软雅黑" panose="020B0503020204020204" charset="-122"/>
                <a:cs typeface="微软雅黑" panose="020B0503020204020204" charset="-122"/>
              </a:rPr>
              <a:t>指令集系统结构的分类</a:t>
            </a:r>
            <a:endParaRPr lang="en-US" altLang="zh-CN" b="0" dirty="0">
              <a:latin typeface="微软雅黑" panose="020B0503020204020204" charset="-122"/>
              <a:ea typeface="微软雅黑" panose="020B0503020204020204" charset="-122"/>
              <a:cs typeface="微软雅黑" panose="020B0503020204020204" charset="-122"/>
            </a:endParaRPr>
          </a:p>
        </p:txBody>
      </p:sp>
      <p:sp>
        <p:nvSpPr>
          <p:cNvPr id="4099" name="内容占位符 2"/>
          <p:cNvSpPr>
            <a:spLocks noGrp="1"/>
          </p:cNvSpPr>
          <p:nvPr>
            <p:ph idx="1"/>
          </p:nvPr>
        </p:nvSpPr>
        <p:spPr>
          <a:xfrm>
            <a:off x="1920241" y="1052830"/>
            <a:ext cx="8486775" cy="5193030"/>
          </a:xfrm>
        </p:spPr>
        <p:txBody>
          <a:bodyPr/>
          <a:lstStyle/>
          <a:p>
            <a:r>
              <a:rPr lang="zh-CN" altLang="en-US" b="0" dirty="0">
                <a:solidFill>
                  <a:schemeClr val="tx1"/>
                </a:solidFill>
                <a:latin typeface="微软雅黑" panose="020B0503020204020204" charset="-122"/>
                <a:ea typeface="微软雅黑" panose="020B0503020204020204" charset="-122"/>
                <a:cs typeface="微软雅黑" panose="020B0503020204020204" charset="-122"/>
              </a:rPr>
              <a:t>指令集系统结构</a:t>
            </a:r>
            <a:r>
              <a:rPr lang="en-US" altLang="zh-CN" sz="2400" b="0" dirty="0">
                <a:latin typeface="微软雅黑" panose="020B0503020204020204" charset="-122"/>
                <a:ea typeface="微软雅黑" panose="020B0503020204020204" charset="-122"/>
                <a:cs typeface="微软雅黑" panose="020B0503020204020204" charset="-122"/>
              </a:rPr>
              <a:t>ISA</a:t>
            </a:r>
            <a:r>
              <a:rPr lang="zh-CN" altLang="en-US" b="0" dirty="0">
                <a:solidFill>
                  <a:schemeClr val="tx1"/>
                </a:solidFill>
                <a:latin typeface="微软雅黑" panose="020B0503020204020204" charset="-122"/>
                <a:ea typeface="微软雅黑" panose="020B0503020204020204" charset="-122"/>
                <a:cs typeface="微软雅黑" panose="020B0503020204020204" charset="-122"/>
              </a:rPr>
              <a:t>的分类</a:t>
            </a:r>
            <a:br>
              <a:rPr lang="en-US" altLang="zh-CN" b="0" dirty="0">
                <a:latin typeface="微软雅黑" panose="020B0503020204020204" charset="-122"/>
                <a:ea typeface="微软雅黑" panose="020B0503020204020204" charset="-122"/>
                <a:cs typeface="微软雅黑" panose="020B0503020204020204" charset="-122"/>
              </a:rPr>
            </a:br>
            <a:r>
              <a:rPr lang="en-US" altLang="zh-CN" b="0" dirty="0">
                <a:latin typeface="微软雅黑" panose="020B0503020204020204" charset="-122"/>
                <a:ea typeface="微软雅黑" panose="020B0503020204020204" charset="-122"/>
                <a:cs typeface="微软雅黑" panose="020B0503020204020204" charset="-122"/>
              </a:rPr>
              <a:t>     </a:t>
            </a:r>
            <a:r>
              <a:rPr lang="zh-CN" altLang="en-US" sz="2400" b="0" dirty="0">
                <a:latin typeface="微软雅黑" panose="020B0503020204020204" charset="-122"/>
                <a:ea typeface="微软雅黑" panose="020B0503020204020204" charset="-122"/>
                <a:cs typeface="微软雅黑" panose="020B0503020204020204" charset="-122"/>
              </a:rPr>
              <a:t>不同指令集系统结构最根本的区别：</a:t>
            </a:r>
            <a:endParaRPr lang="en-US" altLang="zh-CN" sz="2400" b="0" dirty="0">
              <a:latin typeface="微软雅黑" panose="020B0503020204020204" charset="-122"/>
              <a:ea typeface="微软雅黑" panose="020B0503020204020204" charset="-122"/>
              <a:cs typeface="微软雅黑" panose="020B0503020204020204" charset="-122"/>
            </a:endParaRPr>
          </a:p>
          <a:p>
            <a:pPr marL="0" indent="0">
              <a:buNone/>
            </a:pPr>
            <a:r>
              <a:rPr lang="en-US" altLang="zh-CN" sz="2400" b="0" dirty="0">
                <a:latin typeface="微软雅黑" panose="020B0503020204020204" charset="-122"/>
                <a:ea typeface="微软雅黑" panose="020B0503020204020204" charset="-122"/>
                <a:cs typeface="微软雅黑" panose="020B0503020204020204" charset="-122"/>
              </a:rPr>
              <a:t>               </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在于处理器内部数据的存储结构不同</a:t>
            </a:r>
            <a:r>
              <a:rPr lang="zh-CN" altLang="en-US" sz="2400" b="0" dirty="0">
                <a:latin typeface="微软雅黑" panose="020B0503020204020204" charset="-122"/>
                <a:ea typeface="微软雅黑" panose="020B0503020204020204" charset="-122"/>
                <a:cs typeface="微软雅黑" panose="020B0503020204020204" charset="-122"/>
              </a:rPr>
              <a:t>。</a:t>
            </a:r>
            <a:endParaRPr lang="en-US" altLang="zh-CN" sz="2400" b="0" dirty="0">
              <a:latin typeface="微软雅黑" panose="020B0503020204020204" charset="-122"/>
              <a:ea typeface="微软雅黑" panose="020B0503020204020204" charset="-122"/>
              <a:cs typeface="微软雅黑" panose="020B0503020204020204" charset="-122"/>
            </a:endParaRPr>
          </a:p>
          <a:p>
            <a:r>
              <a:rPr lang="zh-CN" altLang="en-US" sz="2400" b="0" dirty="0">
                <a:solidFill>
                  <a:schemeClr val="tx1"/>
                </a:solidFill>
                <a:latin typeface="微软雅黑" panose="020B0503020204020204" charset="-122"/>
                <a:ea typeface="微软雅黑" panose="020B0503020204020204" charset="-122"/>
                <a:cs typeface="微软雅黑" panose="020B0503020204020204" charset="-122"/>
              </a:rPr>
              <a:t>存储结构：堆栈、累加器或一组寄存器。操作数可以</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显式</a:t>
            </a:r>
          </a:p>
          <a:p>
            <a:pPr marL="0" indent="0">
              <a:buNone/>
            </a:pPr>
            <a:r>
              <a:rPr lang="zh-CN" altLang="en-US" sz="2400" b="0" dirty="0">
                <a:solidFill>
                  <a:schemeClr val="tx1"/>
                </a:solidFill>
                <a:latin typeface="微软雅黑" panose="020B0503020204020204" charset="-122"/>
                <a:ea typeface="微软雅黑" panose="020B0503020204020204" charset="-122"/>
                <a:cs typeface="微软雅黑" panose="020B0503020204020204" charset="-122"/>
              </a:rPr>
              <a:t>                     指定或者</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隐含</a:t>
            </a:r>
            <a:r>
              <a:rPr lang="zh-CN" altLang="en-US" sz="2400" b="0" dirty="0">
                <a:solidFill>
                  <a:schemeClr val="tx1"/>
                </a:solidFill>
                <a:latin typeface="微软雅黑" panose="020B0503020204020204" charset="-122"/>
                <a:ea typeface="微软雅黑" panose="020B0503020204020204" charset="-122"/>
                <a:cs typeface="微软雅黑" panose="020B0503020204020204" charset="-122"/>
              </a:rPr>
              <a:t>指定。</a:t>
            </a:r>
            <a:endParaRPr lang="en-US" altLang="zh-CN" sz="2400" b="0" dirty="0">
              <a:solidFill>
                <a:schemeClr val="tx1"/>
              </a:solidFill>
              <a:latin typeface="微软雅黑" panose="020B0503020204020204" charset="-122"/>
              <a:ea typeface="微软雅黑" panose="020B0503020204020204" charset="-122"/>
              <a:cs typeface="微软雅黑" panose="020B0503020204020204" charset="-122"/>
            </a:endParaRPr>
          </a:p>
          <a:p>
            <a:pPr marL="0" indent="0">
              <a:buNone/>
            </a:pPr>
            <a:r>
              <a:rPr lang="en-US" altLang="zh-CN" sz="2400" b="0"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2400" b="0" dirty="0">
                <a:latin typeface="微软雅黑" panose="020B0503020204020204" charset="-122"/>
                <a:ea typeface="微软雅黑" panose="020B0503020204020204" charset="-122"/>
                <a:cs typeface="微软雅黑" panose="020B0503020204020204" charset="-122"/>
              </a:rPr>
              <a:t> </a:t>
            </a:r>
            <a:r>
              <a:rPr lang="zh-CN" altLang="en-US" sz="2400" b="0" dirty="0">
                <a:latin typeface="微软雅黑" panose="020B0503020204020204" charset="-122"/>
                <a:ea typeface="微软雅黑" panose="020B0503020204020204" charset="-122"/>
                <a:cs typeface="微软雅黑" panose="020B0503020204020204" charset="-122"/>
              </a:rPr>
              <a:t>（</a:t>
            </a:r>
            <a:r>
              <a:rPr lang="en-US" altLang="zh-CN" sz="2400" b="0" dirty="0">
                <a:latin typeface="微软雅黑" panose="020B0503020204020204" charset="-122"/>
                <a:ea typeface="微软雅黑" panose="020B0503020204020204" charset="-122"/>
                <a:cs typeface="微软雅黑" panose="020B0503020204020204" charset="-122"/>
              </a:rPr>
              <a:t>1</a:t>
            </a:r>
            <a:r>
              <a:rPr lang="zh-CN" altLang="en-US" sz="2400" b="0" dirty="0">
                <a:latin typeface="微软雅黑" panose="020B0503020204020204" charset="-122"/>
                <a:ea typeface="微软雅黑" panose="020B0503020204020204" charset="-122"/>
                <a:cs typeface="微软雅黑" panose="020B0503020204020204" charset="-122"/>
              </a:rPr>
              <a:t>）</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堆栈系统结构</a:t>
            </a:r>
            <a:r>
              <a:rPr lang="zh-CN" altLang="en-US" sz="2400" b="0" dirty="0">
                <a:latin typeface="微软雅黑" panose="020B0503020204020204" charset="-122"/>
                <a:ea typeface="微软雅黑" panose="020B0503020204020204" charset="-122"/>
                <a:cs typeface="微软雅黑" panose="020B0503020204020204" charset="-122"/>
              </a:rPr>
              <a:t>中操作数</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隐含</a:t>
            </a:r>
            <a:r>
              <a:rPr lang="zh-CN" altLang="en-US" sz="2400" b="0" dirty="0">
                <a:latin typeface="微软雅黑" panose="020B0503020204020204" charset="-122"/>
                <a:ea typeface="微软雅黑" panose="020B0503020204020204" charset="-122"/>
                <a:cs typeface="微软雅黑" panose="020B0503020204020204" charset="-122"/>
              </a:rPr>
              <a:t>地位于栈顶</a:t>
            </a:r>
            <a:endParaRPr lang="en-US" altLang="zh-CN" sz="2400" b="0" dirty="0">
              <a:latin typeface="微软雅黑" panose="020B0503020204020204" charset="-122"/>
              <a:ea typeface="微软雅黑" panose="020B0503020204020204" charset="-122"/>
              <a:cs typeface="微软雅黑" panose="020B0503020204020204" charset="-122"/>
            </a:endParaRPr>
          </a:p>
          <a:p>
            <a:pPr marL="0" indent="0">
              <a:buNone/>
            </a:pPr>
            <a:r>
              <a:rPr lang="zh-CN" altLang="en-US" sz="2400" b="0" dirty="0">
                <a:latin typeface="微软雅黑" panose="020B0503020204020204" charset="-122"/>
                <a:ea typeface="微软雅黑" panose="020B0503020204020204" charset="-122"/>
                <a:cs typeface="微软雅黑" panose="020B0503020204020204" charset="-122"/>
              </a:rPr>
              <a:t>   （</a:t>
            </a:r>
            <a:r>
              <a:rPr lang="en-US" altLang="zh-CN" sz="2400" b="0" dirty="0">
                <a:latin typeface="微软雅黑" panose="020B0503020204020204" charset="-122"/>
                <a:ea typeface="微软雅黑" panose="020B0503020204020204" charset="-122"/>
                <a:cs typeface="微软雅黑" panose="020B0503020204020204" charset="-122"/>
              </a:rPr>
              <a:t>2</a:t>
            </a:r>
            <a:r>
              <a:rPr lang="zh-CN" altLang="en-US" sz="2400" b="0" dirty="0">
                <a:latin typeface="微软雅黑" panose="020B0503020204020204" charset="-122"/>
                <a:ea typeface="微软雅黑" panose="020B0503020204020204" charset="-122"/>
                <a:cs typeface="微软雅黑" panose="020B0503020204020204" charset="-122"/>
              </a:rPr>
              <a:t>）</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累加器系统结构</a:t>
            </a:r>
            <a:r>
              <a:rPr lang="zh-CN" altLang="en-US" sz="2400" b="0" dirty="0">
                <a:latin typeface="微软雅黑" panose="020B0503020204020204" charset="-122"/>
                <a:ea typeface="微软雅黑" panose="020B0503020204020204" charset="-122"/>
                <a:cs typeface="微软雅黑" panose="020B0503020204020204" charset="-122"/>
              </a:rPr>
              <a:t>中的一个</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隐含</a:t>
            </a:r>
            <a:r>
              <a:rPr lang="zh-CN" altLang="en-US" sz="2400" b="0" dirty="0">
                <a:latin typeface="微软雅黑" panose="020B0503020204020204" charset="-122"/>
                <a:ea typeface="微软雅黑" panose="020B0503020204020204" charset="-122"/>
                <a:cs typeface="微软雅黑" panose="020B0503020204020204" charset="-122"/>
              </a:rPr>
              <a:t>操作数就是累加器。</a:t>
            </a:r>
            <a:endParaRPr lang="en-US" altLang="zh-CN" sz="2400" b="0" dirty="0">
              <a:latin typeface="微软雅黑" panose="020B0503020204020204" charset="-122"/>
              <a:ea typeface="微软雅黑" panose="020B0503020204020204" charset="-122"/>
              <a:cs typeface="微软雅黑" panose="020B0503020204020204" charset="-122"/>
            </a:endParaRPr>
          </a:p>
          <a:p>
            <a:pPr marL="0" indent="0">
              <a:buNone/>
            </a:pPr>
            <a:r>
              <a:rPr lang="en-US" altLang="zh-CN" sz="2400" b="0" dirty="0">
                <a:latin typeface="微软雅黑" panose="020B0503020204020204" charset="-122"/>
                <a:ea typeface="微软雅黑" panose="020B0503020204020204" charset="-122"/>
                <a:cs typeface="微软雅黑" panose="020B0503020204020204" charset="-122"/>
              </a:rPr>
              <a:t>   </a:t>
            </a:r>
            <a:r>
              <a:rPr lang="zh-CN" altLang="en-US" sz="2400" b="0" dirty="0">
                <a:latin typeface="微软雅黑" panose="020B0503020204020204" charset="-122"/>
                <a:ea typeface="微软雅黑" panose="020B0503020204020204" charset="-122"/>
                <a:cs typeface="微软雅黑" panose="020B0503020204020204" charset="-122"/>
              </a:rPr>
              <a:t>（</a:t>
            </a:r>
            <a:r>
              <a:rPr lang="en-US" altLang="zh-CN" sz="2400" b="0" dirty="0">
                <a:latin typeface="微软雅黑" panose="020B0503020204020204" charset="-122"/>
                <a:ea typeface="微软雅黑" panose="020B0503020204020204" charset="-122"/>
                <a:cs typeface="微软雅黑" panose="020B0503020204020204" charset="-122"/>
              </a:rPr>
              <a:t>3</a:t>
            </a:r>
            <a:r>
              <a:rPr lang="zh-CN" altLang="en-US" sz="2400" b="0" dirty="0">
                <a:latin typeface="微软雅黑" panose="020B0503020204020204" charset="-122"/>
                <a:ea typeface="微软雅黑" panose="020B0503020204020204" charset="-122"/>
                <a:cs typeface="微软雅黑" panose="020B0503020204020204" charset="-122"/>
              </a:rPr>
              <a:t>）</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通用寄存器结构系统中</a:t>
            </a:r>
            <a:r>
              <a:rPr lang="zh-CN" altLang="en-US" sz="2400" b="0" dirty="0">
                <a:latin typeface="微软雅黑" panose="020B0503020204020204" charset="-122"/>
                <a:ea typeface="微软雅黑" panose="020B0503020204020204" charset="-122"/>
                <a:cs typeface="微软雅黑" panose="020B0503020204020204" charset="-122"/>
              </a:rPr>
              <a:t>只能</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明确地指定</a:t>
            </a:r>
            <a:r>
              <a:rPr lang="zh-CN" altLang="en-US" sz="2400" b="0" dirty="0">
                <a:latin typeface="微软雅黑" panose="020B0503020204020204" charset="-122"/>
                <a:ea typeface="微软雅黑" panose="020B0503020204020204" charset="-122"/>
                <a:cs typeface="微软雅黑" panose="020B0503020204020204" charset="-122"/>
              </a:rPr>
              <a:t>操作数，不是</a:t>
            </a:r>
          </a:p>
          <a:p>
            <a:pPr marL="0" indent="0">
              <a:buNone/>
            </a:pPr>
            <a:r>
              <a:rPr lang="zh-CN" altLang="en-US" sz="2400" b="0" dirty="0">
                <a:latin typeface="微软雅黑" panose="020B0503020204020204" charset="-122"/>
                <a:ea typeface="微软雅黑" panose="020B0503020204020204" charset="-122"/>
                <a:cs typeface="微软雅黑" panose="020B0503020204020204" charset="-122"/>
              </a:rPr>
              <a:t>            </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寄存器</a:t>
            </a:r>
            <a:r>
              <a:rPr lang="zh-CN" altLang="en-US" sz="2400" b="0" dirty="0">
                <a:latin typeface="微软雅黑" panose="020B0503020204020204" charset="-122"/>
                <a:ea typeface="微软雅黑" panose="020B0503020204020204" charset="-122"/>
                <a:cs typeface="微软雅黑" panose="020B0503020204020204" charset="-122"/>
              </a:rPr>
              <a:t>就是</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存储器地址</a:t>
            </a:r>
            <a:r>
              <a:rPr lang="zh-CN" altLang="en-US" sz="2400" b="0" dirty="0">
                <a:latin typeface="微软雅黑" panose="020B0503020204020204" charset="-122"/>
                <a:ea typeface="微软雅黑" panose="020B0503020204020204" charset="-122"/>
                <a:cs typeface="微软雅黑" panose="020B0503020204020204" charset="-122"/>
              </a:rPr>
              <a:t>。</a:t>
            </a:r>
            <a:endParaRPr lang="en-US" altLang="zh-CN" sz="2400" b="0" dirty="0">
              <a:latin typeface="微软雅黑" panose="020B0503020204020204" charset="-122"/>
              <a:ea typeface="微软雅黑" panose="020B0503020204020204" charset="-122"/>
              <a:cs typeface="微软雅黑" panose="020B0503020204020204" charset="-122"/>
            </a:endParaRPr>
          </a:p>
          <a:p>
            <a:pPr marL="0" indent="0">
              <a:buNone/>
            </a:pPr>
            <a:r>
              <a:rPr lang="en-US" altLang="zh-CN" sz="2400" dirty="0"/>
              <a:t>     </a:t>
            </a:r>
          </a:p>
        </p:txBody>
      </p:sp>
      <p:sp>
        <p:nvSpPr>
          <p:cNvPr id="4" name="灯片编号占位符 3"/>
          <p:cNvSpPr>
            <a:spLocks noGrp="1"/>
          </p:cNvSpPr>
          <p:nvPr>
            <p:ph type="sldNum" sz="quarter" idx="10"/>
          </p:nvPr>
        </p:nvSpPr>
        <p:spPr/>
        <p:txBody>
          <a:bodyPr/>
          <a:lstStyle/>
          <a:p>
            <a:pPr>
              <a:defRPr/>
            </a:pPr>
            <a:fld id="{16FB8BBF-24BB-42C6-9019-0A2DE3877C3C}" type="slidenum">
              <a:rPr lang="zh-CN" altLang="en-US" smtClean="0"/>
              <a:t>57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box(in)">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box(in)">
                                      <p:cBhvr>
                                        <p:cTn id="12" dur="500"/>
                                        <p:tgtEl>
                                          <p:spTgt spid="40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099">
                                            <p:txEl>
                                              <p:pRg st="2" end="2"/>
                                            </p:txEl>
                                          </p:spTgt>
                                        </p:tgtEl>
                                        <p:attrNameLst>
                                          <p:attrName>style.visibility</p:attrName>
                                        </p:attrNameLst>
                                      </p:cBhvr>
                                      <p:to>
                                        <p:strVal val="visible"/>
                                      </p:to>
                                    </p:set>
                                    <p:animEffect transition="in" filter="box(in)">
                                      <p:cBhvr>
                                        <p:cTn id="17" dur="500"/>
                                        <p:tgtEl>
                                          <p:spTgt spid="40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099">
                                            <p:txEl>
                                              <p:pRg st="3" end="3"/>
                                            </p:txEl>
                                          </p:spTgt>
                                        </p:tgtEl>
                                        <p:attrNameLst>
                                          <p:attrName>style.visibility</p:attrName>
                                        </p:attrNameLst>
                                      </p:cBhvr>
                                      <p:to>
                                        <p:strVal val="visible"/>
                                      </p:to>
                                    </p:set>
                                    <p:animEffect transition="in" filter="box(in)">
                                      <p:cBhvr>
                                        <p:cTn id="22" dur="500"/>
                                        <p:tgtEl>
                                          <p:spTgt spid="40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099">
                                            <p:txEl>
                                              <p:pRg st="4" end="4"/>
                                            </p:txEl>
                                          </p:spTgt>
                                        </p:tgtEl>
                                        <p:attrNameLst>
                                          <p:attrName>style.visibility</p:attrName>
                                        </p:attrNameLst>
                                      </p:cBhvr>
                                      <p:to>
                                        <p:strVal val="visible"/>
                                      </p:to>
                                    </p:set>
                                    <p:animEffect transition="in" filter="box(in)">
                                      <p:cBhvr>
                                        <p:cTn id="27" dur="500"/>
                                        <p:tgtEl>
                                          <p:spTgt spid="409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099">
                                            <p:txEl>
                                              <p:pRg st="5" end="5"/>
                                            </p:txEl>
                                          </p:spTgt>
                                        </p:tgtEl>
                                        <p:attrNameLst>
                                          <p:attrName>style.visibility</p:attrName>
                                        </p:attrNameLst>
                                      </p:cBhvr>
                                      <p:to>
                                        <p:strVal val="visible"/>
                                      </p:to>
                                    </p:set>
                                    <p:animEffect transition="in" filter="box(in)">
                                      <p:cBhvr>
                                        <p:cTn id="32" dur="500"/>
                                        <p:tgtEl>
                                          <p:spTgt spid="409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4099">
                                            <p:txEl>
                                              <p:pRg st="6" end="6"/>
                                            </p:txEl>
                                          </p:spTgt>
                                        </p:tgtEl>
                                        <p:attrNameLst>
                                          <p:attrName>style.visibility</p:attrName>
                                        </p:attrNameLst>
                                      </p:cBhvr>
                                      <p:to>
                                        <p:strVal val="visible"/>
                                      </p:to>
                                    </p:set>
                                    <p:animEffect transition="in" filter="box(in)">
                                      <p:cBhvr>
                                        <p:cTn id="37" dur="500"/>
                                        <p:tgtEl>
                                          <p:spTgt spid="409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4099">
                                            <p:txEl>
                                              <p:pRg st="7" end="7"/>
                                            </p:txEl>
                                          </p:spTgt>
                                        </p:tgtEl>
                                        <p:attrNameLst>
                                          <p:attrName>style.visibility</p:attrName>
                                        </p:attrNameLst>
                                      </p:cBhvr>
                                      <p:to>
                                        <p:strVal val="visible"/>
                                      </p:to>
                                    </p:set>
                                    <p:animEffect transition="in" filter="box(in)">
                                      <p:cBhvr>
                                        <p:cTn id="42" dur="500"/>
                                        <p:tgtEl>
                                          <p:spTgt spid="409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4099">
                                            <p:txEl>
                                              <p:pRg st="8" end="8"/>
                                            </p:txEl>
                                          </p:spTgt>
                                        </p:tgtEl>
                                        <p:attrNameLst>
                                          <p:attrName>style.visibility</p:attrName>
                                        </p:attrNameLst>
                                      </p:cBhvr>
                                      <p:to>
                                        <p:strVal val="visible"/>
                                      </p:to>
                                    </p:set>
                                    <p:animEffect transition="in" filter="box(in)">
                                      <p:cBhvr>
                                        <p:cTn id="47" dur="500"/>
                                        <p:tgtEl>
                                          <p:spTgt spid="40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2" name="Freeform 67"/>
          <p:cNvSpPr/>
          <p:nvPr/>
        </p:nvSpPr>
        <p:spPr>
          <a:xfrm>
            <a:off x="1522414" y="6413500"/>
            <a:ext cx="4205287" cy="444500"/>
          </a:xfrm>
          <a:custGeom>
            <a:avLst/>
            <a:gdLst/>
            <a:ahLst/>
            <a:cxnLst>
              <a:cxn ang="0">
                <a:pos x="4205288" y="444500"/>
              </a:cxn>
              <a:cxn ang="0">
                <a:pos x="2122488" y="292100"/>
              </a:cxn>
              <a:cxn ang="0">
                <a:pos x="1588" y="0"/>
              </a:cxn>
              <a:cxn ang="0">
                <a:pos x="0" y="442913"/>
              </a:cxn>
              <a:cxn ang="0">
                <a:pos x="4205288" y="444500"/>
              </a:cxn>
            </a:cxnLst>
            <a:rect l="0" t="0" r="0" b="0"/>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rgbClr val="2EBAAD">
                  <a:alpha val="100000"/>
                </a:srgbClr>
              </a:gs>
              <a:gs pos="100000">
                <a:srgbClr val="5AB7EA">
                  <a:alpha val="100000"/>
                </a:srgbClr>
              </a:gs>
            </a:gsLst>
            <a:lin ang="0" scaled="1"/>
            <a:tileRect/>
          </a:gradFill>
          <a:ln w="9525">
            <a:noFill/>
          </a:ln>
        </p:spPr>
        <p:txBody>
          <a:bodyPr/>
          <a:lstStyle/>
          <a:p>
            <a:endParaRPr lang="zh-CN" altLang="en-US"/>
          </a:p>
        </p:txBody>
      </p:sp>
      <p:sp>
        <p:nvSpPr>
          <p:cNvPr id="107523" name="Freeform 68"/>
          <p:cNvSpPr/>
          <p:nvPr/>
        </p:nvSpPr>
        <p:spPr>
          <a:xfrm>
            <a:off x="6456364" y="6337300"/>
            <a:ext cx="4211637" cy="520700"/>
          </a:xfrm>
          <a:custGeom>
            <a:avLst/>
            <a:gdLst/>
            <a:ahLst/>
            <a:cxnLst>
              <a:cxn ang="0">
                <a:pos x="0" y="520700"/>
              </a:cxn>
              <a:cxn ang="0">
                <a:pos x="2097087" y="355600"/>
              </a:cxn>
              <a:cxn ang="0">
                <a:pos x="4211637" y="0"/>
              </a:cxn>
              <a:cxn ang="0">
                <a:pos x="4211637" y="520700"/>
              </a:cxn>
              <a:cxn ang="0">
                <a:pos x="0" y="520700"/>
              </a:cxn>
            </a:cxnLst>
            <a:rect l="0" t="0" r="0" b="0"/>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rgbClr val="2EBAAD">
                  <a:alpha val="100000"/>
                </a:srgbClr>
              </a:gs>
              <a:gs pos="100000">
                <a:srgbClr val="5AB7EA">
                  <a:alpha val="100000"/>
                </a:srgbClr>
              </a:gs>
            </a:gsLst>
            <a:lin ang="0" scaled="1"/>
            <a:tileRect/>
          </a:gradFill>
          <a:ln w="9525">
            <a:noFill/>
          </a:ln>
        </p:spPr>
        <p:txBody>
          <a:bodyPr/>
          <a:lstStyle/>
          <a:p>
            <a:endParaRPr lang="zh-CN" altLang="en-US"/>
          </a:p>
        </p:txBody>
      </p:sp>
      <p:sp>
        <p:nvSpPr>
          <p:cNvPr id="107524" name="Object 69"/>
          <p:cNvSpPr>
            <a:spLocks noChangeAspect="1"/>
          </p:cNvSpPr>
          <p:nvPr/>
        </p:nvSpPr>
        <p:spPr>
          <a:xfrm>
            <a:off x="1524000" y="0"/>
            <a:ext cx="9144000" cy="406400"/>
          </a:xfrm>
          <a:prstGeom prst="rect">
            <a:avLst/>
          </a:prstGeom>
          <a:noFill/>
          <a:ln w="9525">
            <a:noFill/>
          </a:ln>
        </p:spPr>
        <p:txBody>
          <a:bodyPr/>
          <a:lstStyle/>
          <a:p>
            <a:endParaRPr lang="zh-CN" altLang="en-US" dirty="0">
              <a:latin typeface="Times New Roman" panose="02020603050405020304" pitchFamily="18" charset="0"/>
              <a:sym typeface="Arial" panose="020B0604020202020204" pitchFamily="34" charset="0"/>
            </a:endParaRPr>
          </a:p>
        </p:txBody>
      </p:sp>
      <p:sp>
        <p:nvSpPr>
          <p:cNvPr id="107525" name="Freeform 70"/>
          <p:cNvSpPr/>
          <p:nvPr/>
        </p:nvSpPr>
        <p:spPr>
          <a:xfrm flipH="1">
            <a:off x="1524001" y="793750"/>
            <a:ext cx="3635375" cy="444500"/>
          </a:xfrm>
          <a:custGeom>
            <a:avLst/>
            <a:gdLst/>
            <a:ahLst/>
            <a:cxnLst>
              <a:cxn ang="0">
                <a:pos x="0" y="25400"/>
              </a:cxn>
              <a:cxn ang="0">
                <a:pos x="1734435" y="165100"/>
              </a:cxn>
              <a:cxn ang="0">
                <a:pos x="3635375" y="444500"/>
              </a:cxn>
              <a:cxn ang="0">
                <a:pos x="3635375" y="0"/>
              </a:cxn>
              <a:cxn ang="0">
                <a:pos x="0" y="25400"/>
              </a:cxn>
            </a:cxnLst>
            <a:rect l="0" t="0" r="0" b="0"/>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alpha val="100000"/>
            </a:schemeClr>
          </a:solidFill>
          <a:ln w="9525">
            <a:noFill/>
          </a:ln>
        </p:spPr>
        <p:txBody>
          <a:bodyPr/>
          <a:lstStyle/>
          <a:p>
            <a:endParaRPr lang="zh-CN" altLang="en-US"/>
          </a:p>
        </p:txBody>
      </p:sp>
      <p:sp>
        <p:nvSpPr>
          <p:cNvPr id="107526" name="Freeform 71"/>
          <p:cNvSpPr/>
          <p:nvPr/>
        </p:nvSpPr>
        <p:spPr>
          <a:xfrm>
            <a:off x="1524000" y="0"/>
            <a:ext cx="9144000" cy="812800"/>
          </a:xfrm>
          <a:custGeom>
            <a:avLst/>
            <a:gdLst/>
            <a:ahLst/>
            <a:cxnLst>
              <a:cxn ang="0">
                <a:pos x="0" y="812800"/>
              </a:cxn>
              <a:cxn ang="0">
                <a:pos x="9144000" y="812800"/>
              </a:cxn>
              <a:cxn ang="0">
                <a:pos x="9144000" y="0"/>
              </a:cxn>
              <a:cxn ang="0">
                <a:pos x="4451350" y="212725"/>
              </a:cxn>
              <a:cxn ang="0">
                <a:pos x="0" y="14288"/>
              </a:cxn>
              <a:cxn ang="0">
                <a:pos x="0" y="812800"/>
              </a:cxn>
            </a:cxnLst>
            <a:rect l="0" t="0" r="0" b="0"/>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rgbClr val="143DA2">
                  <a:alpha val="100000"/>
                </a:srgbClr>
              </a:gs>
              <a:gs pos="50000">
                <a:srgbClr val="091C4A">
                  <a:alpha val="100000"/>
                </a:srgbClr>
              </a:gs>
              <a:gs pos="100000">
                <a:srgbClr val="143DA2">
                  <a:alpha val="100000"/>
                </a:srgbClr>
              </a:gs>
            </a:gsLst>
            <a:lin ang="0" scaled="1"/>
            <a:tileRect/>
          </a:gradFill>
          <a:ln w="9525">
            <a:noFill/>
          </a:ln>
        </p:spPr>
        <p:txBody>
          <a:bodyPr/>
          <a:lstStyle/>
          <a:p>
            <a:endParaRPr lang="zh-CN" altLang="en-US"/>
          </a:p>
        </p:txBody>
      </p:sp>
      <p:sp>
        <p:nvSpPr>
          <p:cNvPr id="107527" name="Freeform 72"/>
          <p:cNvSpPr/>
          <p:nvPr/>
        </p:nvSpPr>
        <p:spPr>
          <a:xfrm>
            <a:off x="6502400" y="800100"/>
            <a:ext cx="4165600" cy="444500"/>
          </a:xfrm>
          <a:custGeom>
            <a:avLst/>
            <a:gdLst/>
            <a:ahLst/>
            <a:cxnLst>
              <a:cxn ang="0">
                <a:pos x="0" y="12700"/>
              </a:cxn>
              <a:cxn ang="0">
                <a:pos x="2044700" y="190500"/>
              </a:cxn>
              <a:cxn ang="0">
                <a:pos x="4165600" y="444500"/>
              </a:cxn>
              <a:cxn ang="0">
                <a:pos x="4165600" y="0"/>
              </a:cxn>
              <a:cxn ang="0">
                <a:pos x="0" y="12700"/>
              </a:cxn>
            </a:cxnLst>
            <a:rect l="0" t="0" r="0" b="0"/>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alpha val="100000"/>
            </a:schemeClr>
          </a:solidFill>
          <a:ln w="9525">
            <a:noFill/>
          </a:ln>
        </p:spPr>
        <p:txBody>
          <a:bodyPr/>
          <a:lstStyle/>
          <a:p>
            <a:endParaRPr lang="zh-CN" altLang="en-US"/>
          </a:p>
        </p:txBody>
      </p:sp>
      <p:sp>
        <p:nvSpPr>
          <p:cNvPr id="107528" name="标题 1"/>
          <p:cNvSpPr>
            <a:spLocks noGrp="1"/>
          </p:cNvSpPr>
          <p:nvPr>
            <p:ph type="title" idx="4294967295"/>
          </p:nvPr>
        </p:nvSpPr>
        <p:spPr/>
        <p:txBody>
          <a:bodyPr vert="horz" wrap="square" lIns="91440" tIns="45720" rIns="91440" bIns="45720" numCol="1" anchor="ctr" anchorCtr="0" compatLnSpc="1"/>
          <a:lstStyle/>
          <a:p>
            <a:pPr eaLnBrk="1" hangingPunct="1"/>
            <a:r>
              <a:rPr lang="en-US" altLang="zh-CN" b="0" dirty="0">
                <a:latin typeface="微软雅黑" panose="020B0503020204020204" charset="-122"/>
                <a:ea typeface="微软雅黑" panose="020B0503020204020204" charset="-122"/>
                <a:cs typeface="微软雅黑" panose="020B0503020204020204" charset="-122"/>
              </a:rPr>
              <a:t>2.2</a:t>
            </a:r>
            <a:r>
              <a:rPr lang="zh-CN" altLang="en-US" b="0" dirty="0">
                <a:latin typeface="微软雅黑" panose="020B0503020204020204" charset="-122"/>
                <a:ea typeface="微软雅黑" panose="020B0503020204020204" charset="-122"/>
                <a:cs typeface="微软雅黑" panose="020B0503020204020204" charset="-122"/>
              </a:rPr>
              <a:t>指令集系统结构的分类</a:t>
            </a:r>
          </a:p>
        </p:txBody>
      </p:sp>
      <p:sp>
        <p:nvSpPr>
          <p:cNvPr id="13321" name="内容占位符 2"/>
          <p:cNvSpPr>
            <a:spLocks noGrp="1"/>
          </p:cNvSpPr>
          <p:nvPr>
            <p:ph idx="4294967295"/>
          </p:nvPr>
        </p:nvSpPr>
        <p:spPr>
          <a:xfrm>
            <a:off x="2210435" y="1270000"/>
            <a:ext cx="5368290" cy="4978400"/>
          </a:xfrm>
        </p:spPr>
        <p:txBody>
          <a:bodyPr vert="horz" wrap="square" lIns="91440" tIns="46800" rIns="91440" bIns="45720" numCol="1" anchor="t" anchorCtr="0" compatLnSpc="1"/>
          <a:lstStyle/>
          <a:p>
            <a:pPr marL="0" indent="0">
              <a:lnSpc>
                <a:spcPct val="120000"/>
              </a:lnSpc>
              <a:buNone/>
            </a:pPr>
            <a:r>
              <a:rPr lang="en-US" altLang="zh-CN" sz="2400" b="0" dirty="0">
                <a:latin typeface="微软雅黑" panose="020B0503020204020204" charset="-122"/>
                <a:ea typeface="微软雅黑" panose="020B0503020204020204" charset="-122"/>
                <a:cs typeface="微软雅黑" panose="020B0503020204020204" charset="-122"/>
              </a:rPr>
              <a:t>(a)</a:t>
            </a:r>
            <a:r>
              <a:rPr lang="zh-CN" altLang="en-US" sz="2400" b="0" dirty="0">
                <a:latin typeface="微软雅黑" panose="020B0503020204020204" charset="-122"/>
                <a:ea typeface="微软雅黑" panose="020B0503020204020204" charset="-122"/>
                <a:cs typeface="微软雅黑" panose="020B0503020204020204" charset="-122"/>
              </a:rPr>
              <a:t>中，</a:t>
            </a:r>
          </a:p>
          <a:p>
            <a:pPr marL="0" indent="0">
              <a:lnSpc>
                <a:spcPct val="120000"/>
              </a:lnSpc>
              <a:buNone/>
            </a:pPr>
            <a:r>
              <a:rPr lang="zh-CN" altLang="en-US" sz="2400" b="0" dirty="0">
                <a:latin typeface="微软雅黑" panose="020B0503020204020204" charset="-122"/>
                <a:ea typeface="微软雅黑" panose="020B0503020204020204" charset="-122"/>
                <a:cs typeface="微软雅黑" panose="020B0503020204020204" charset="-122"/>
              </a:rPr>
              <a:t>       </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栈顶寄存器（</a:t>
            </a:r>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t>TOS</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sz="2400" b="0" dirty="0">
                <a:latin typeface="微软雅黑" panose="020B0503020204020204" charset="-122"/>
                <a:ea typeface="微软雅黑" panose="020B0503020204020204" charset="-122"/>
                <a:cs typeface="微软雅黑" panose="020B0503020204020204" charset="-122"/>
              </a:rPr>
              <a:t>指向堆栈顶部的输入操作数。</a:t>
            </a:r>
          </a:p>
          <a:p>
            <a:pPr marL="0" indent="0">
              <a:lnSpc>
                <a:spcPct val="120000"/>
              </a:lnSpc>
              <a:buNone/>
            </a:pPr>
            <a:r>
              <a:rPr lang="zh-CN" altLang="en-US" sz="2400" b="0" dirty="0">
                <a:solidFill>
                  <a:srgbClr val="F50527"/>
                </a:solidFill>
                <a:latin typeface="微软雅黑" panose="020B0503020204020204" charset="-122"/>
                <a:ea typeface="微软雅黑" panose="020B0503020204020204" charset="-122"/>
                <a:cs typeface="微软雅黑" panose="020B0503020204020204" charset="-122"/>
              </a:rPr>
              <a:t>      </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第一个操作数</a:t>
            </a:r>
            <a:r>
              <a:rPr lang="zh-CN" altLang="en-US" sz="2400" b="0" dirty="0">
                <a:latin typeface="微软雅黑" panose="020B0503020204020204" charset="-122"/>
                <a:ea typeface="微软雅黑" panose="020B0503020204020204" charset="-122"/>
                <a:cs typeface="微软雅黑" panose="020B0503020204020204" charset="-122"/>
              </a:rPr>
              <a:t>被从堆栈中删除，运算结果存放在第二个操作数的位置，同时栈顶寄存器指向运算结果。</a:t>
            </a:r>
          </a:p>
          <a:p>
            <a:pPr marL="0" indent="0">
              <a:lnSpc>
                <a:spcPct val="120000"/>
              </a:lnSpc>
              <a:buNone/>
            </a:pPr>
            <a:r>
              <a:rPr lang="zh-CN" altLang="en-US" sz="2400" b="0" dirty="0">
                <a:latin typeface="微软雅黑" panose="020B0503020204020204" charset="-122"/>
                <a:ea typeface="微软雅黑" panose="020B0503020204020204" charset="-122"/>
                <a:cs typeface="微软雅黑" panose="020B0503020204020204" charset="-122"/>
              </a:rPr>
              <a:t>      所有的操作数都是寄存器，只能通过</a:t>
            </a:r>
            <a:r>
              <a:rPr lang="en-US" altLang="zh-CN" sz="2400" b="0" dirty="0">
                <a:latin typeface="微软雅黑" panose="020B0503020204020204" charset="-122"/>
                <a:ea typeface="微软雅黑" panose="020B0503020204020204" charset="-122"/>
                <a:cs typeface="微软雅黑" panose="020B0503020204020204" charset="-122"/>
              </a:rPr>
              <a:t>push</a:t>
            </a:r>
            <a:r>
              <a:rPr lang="zh-CN" altLang="en-US" sz="2400" b="0" dirty="0">
                <a:latin typeface="微软雅黑" panose="020B0503020204020204" charset="-122"/>
                <a:ea typeface="微软雅黑" panose="020B0503020204020204" charset="-122"/>
                <a:cs typeface="微软雅黑" panose="020B0503020204020204" charset="-122"/>
              </a:rPr>
              <a:t>或</a:t>
            </a:r>
            <a:r>
              <a:rPr lang="en-US" altLang="zh-CN" sz="2400" b="0" dirty="0">
                <a:latin typeface="微软雅黑" panose="020B0503020204020204" charset="-122"/>
                <a:ea typeface="微软雅黑" panose="020B0503020204020204" charset="-122"/>
                <a:cs typeface="微软雅黑" panose="020B0503020204020204" charset="-122"/>
              </a:rPr>
              <a:t>pop</a:t>
            </a:r>
            <a:r>
              <a:rPr lang="zh-CN" altLang="en-US" sz="2400" b="0" dirty="0">
                <a:latin typeface="微软雅黑" panose="020B0503020204020204" charset="-122"/>
                <a:ea typeface="微软雅黑" panose="020B0503020204020204" charset="-122"/>
                <a:cs typeface="微软雅黑" panose="020B0503020204020204" charset="-122"/>
              </a:rPr>
              <a:t>指令传输到存储器中</a:t>
            </a:r>
            <a:endParaRPr lang="en-US" altLang="zh-CN" sz="2400" b="0" dirty="0">
              <a:latin typeface="微软雅黑" panose="020B0503020204020204" charset="-122"/>
              <a:ea typeface="微软雅黑" panose="020B0503020204020204" charset="-122"/>
              <a:cs typeface="微软雅黑" panose="020B0503020204020204" charset="-122"/>
            </a:endParaRPr>
          </a:p>
          <a:p>
            <a:pPr marL="0" indent="0">
              <a:lnSpc>
                <a:spcPct val="120000"/>
              </a:lnSpc>
              <a:buNone/>
            </a:pPr>
            <a:endParaRPr lang="en-US" altLang="zh-CN" sz="2400" b="0" dirty="0">
              <a:latin typeface="微软雅黑" panose="020B0503020204020204" charset="-122"/>
              <a:ea typeface="微软雅黑" panose="020B0503020204020204" charset="-122"/>
              <a:cs typeface="微软雅黑" panose="020B0503020204020204" charset="-122"/>
            </a:endParaRPr>
          </a:p>
        </p:txBody>
      </p:sp>
      <p:pic>
        <p:nvPicPr>
          <p:cNvPr id="107530" name="Picture 10"/>
          <p:cNvPicPr>
            <a:picLocks noChangeAspect="1"/>
          </p:cNvPicPr>
          <p:nvPr/>
        </p:nvPicPr>
        <p:blipFill>
          <a:blip r:embed="rId2"/>
          <a:stretch>
            <a:fillRect/>
          </a:stretch>
        </p:blipFill>
        <p:spPr>
          <a:xfrm>
            <a:off x="7457759" y="1444308"/>
            <a:ext cx="2632075" cy="3816350"/>
          </a:xfrm>
          <a:prstGeom prst="rect">
            <a:avLst/>
          </a:prstGeom>
          <a:noFill/>
          <a:ln w="9525">
            <a:noFill/>
          </a:ln>
        </p:spPr>
      </p:pic>
      <p:sp>
        <p:nvSpPr>
          <p:cNvPr id="107531" name="灯片编号占位符 1"/>
          <p:cNvSpPr txBox="1">
            <a:spLocks noGrp="1"/>
          </p:cNvSpPr>
          <p:nvPr/>
        </p:nvSpPr>
        <p:spPr>
          <a:xfrm>
            <a:off x="8610600" y="6488114"/>
            <a:ext cx="2057400" cy="365125"/>
          </a:xfrm>
          <a:prstGeom prst="rect">
            <a:avLst/>
          </a:prstGeom>
          <a:noFill/>
          <a:ln w="9525">
            <a:noFill/>
          </a:ln>
        </p:spPr>
        <p:txBody>
          <a:bodyPr anchor="ctr"/>
          <a:lstStyle/>
          <a:p>
            <a:pPr algn="r"/>
            <a:fld id="{9A0DB2DC-4C9A-4742-B13C-FB6460FD3503}" type="slidenum">
              <a:rPr lang="zh-CN" altLang="en-US" sz="1200" dirty="0">
                <a:latin typeface="Times New Roman" panose="02020603050405020304" pitchFamily="18" charset="0"/>
                <a:sym typeface="Arial" panose="020B0604020202020204" pitchFamily="34" charset="0"/>
              </a:rPr>
              <a:t>58</a:t>
            </a:fld>
            <a:endParaRPr lang="zh-CN" altLang="en-US" sz="1200" dirty="0">
              <a:latin typeface="Times New Roman" panose="02020603050405020304" pitchFamily="18" charset="0"/>
              <a:sym typeface="Arial" panose="020B0604020202020204" pitchFamily="34" charset="0"/>
            </a:endParaRPr>
          </a:p>
        </p:txBody>
      </p:sp>
      <p:sp>
        <p:nvSpPr>
          <p:cNvPr id="2" name="文本框 1"/>
          <p:cNvSpPr txBox="1"/>
          <p:nvPr/>
        </p:nvSpPr>
        <p:spPr>
          <a:xfrm>
            <a:off x="1746886" y="5630545"/>
            <a:ext cx="8891473" cy="707886"/>
          </a:xfrm>
          <a:prstGeom prst="rect">
            <a:avLst/>
          </a:prstGeom>
          <a:noFill/>
        </p:spPr>
        <p:txBody>
          <a:bodyPr wrap="none" rtlCol="0" anchor="t">
            <a:spAutoFit/>
          </a:bodyPr>
          <a:lstStyle/>
          <a:p>
            <a:r>
              <a:rPr lang="zh-CN" altLang="en-US" sz="2000" dirty="0">
                <a:latin typeface="微软雅黑" panose="020B0503020204020204" charset="-122"/>
                <a:ea typeface="微软雅黑" panose="020B0503020204020204" charset="-122"/>
                <a:cs typeface="微软雅黑" panose="020B0503020204020204" charset="-122"/>
                <a:sym typeface="+mn-ea"/>
              </a:rPr>
              <a:t>注意：</a:t>
            </a:r>
            <a:r>
              <a:rPr lang="zh-CN" altLang="en-US" sz="2000" dirty="0">
                <a:solidFill>
                  <a:srgbClr val="C00000"/>
                </a:solidFill>
                <a:latin typeface="微软雅黑" panose="020B0503020204020204" charset="-122"/>
                <a:ea typeface="微软雅黑" panose="020B0503020204020204" charset="-122"/>
                <a:cs typeface="微软雅黑" panose="020B0503020204020204" charset="-122"/>
                <a:sym typeface="+mn-ea"/>
              </a:rPr>
              <a:t>箭头</a:t>
            </a:r>
            <a:r>
              <a:rPr lang="zh-CN" altLang="en-US" sz="2000" dirty="0">
                <a:latin typeface="微软雅黑" panose="020B0503020204020204" charset="-122"/>
                <a:ea typeface="微软雅黑" panose="020B0503020204020204" charset="-122"/>
                <a:cs typeface="微软雅黑" panose="020B0503020204020204" charset="-122"/>
                <a:sym typeface="+mn-ea"/>
              </a:rPr>
              <a:t>指示操作数是输入还是</a:t>
            </a:r>
            <a:r>
              <a:rPr lang="en-US" altLang="zh-CN" sz="2000" dirty="0">
                <a:latin typeface="微软雅黑" panose="020B0503020204020204" charset="-122"/>
                <a:ea typeface="微软雅黑" panose="020B0503020204020204" charset="-122"/>
                <a:cs typeface="微软雅黑" panose="020B0503020204020204" charset="-122"/>
                <a:sym typeface="+mn-ea"/>
              </a:rPr>
              <a:t>ALU</a:t>
            </a:r>
            <a:r>
              <a:rPr lang="zh-CN" altLang="en-US" sz="2000" dirty="0">
                <a:latin typeface="微软雅黑" panose="020B0503020204020204" charset="-122"/>
                <a:ea typeface="微软雅黑" panose="020B0503020204020204" charset="-122"/>
                <a:cs typeface="微软雅黑" panose="020B0503020204020204" charset="-122"/>
                <a:sym typeface="+mn-ea"/>
              </a:rPr>
              <a:t>运算的结果，或者既是输入也是结果。</a:t>
            </a:r>
          </a:p>
          <a:p>
            <a:r>
              <a:rPr lang="zh-CN" altLang="en-US" sz="2000" dirty="0">
                <a:solidFill>
                  <a:srgbClr val="C00000"/>
                </a:solidFill>
                <a:latin typeface="微软雅黑" panose="020B0503020204020204" charset="-122"/>
                <a:ea typeface="微软雅黑" panose="020B0503020204020204" charset="-122"/>
                <a:cs typeface="微软雅黑" panose="020B0503020204020204" charset="-122"/>
                <a:sym typeface="+mn-ea"/>
              </a:rPr>
              <a:t>灰度较轻</a:t>
            </a:r>
            <a:r>
              <a:rPr lang="zh-CN" altLang="en-US" sz="2000" dirty="0">
                <a:latin typeface="微软雅黑" panose="020B0503020204020204" charset="-122"/>
                <a:ea typeface="微软雅黑" panose="020B0503020204020204" charset="-122"/>
                <a:cs typeface="微软雅黑" panose="020B0503020204020204" charset="-122"/>
                <a:sym typeface="+mn-ea"/>
              </a:rPr>
              <a:t>表示输入，</a:t>
            </a:r>
            <a:r>
              <a:rPr lang="zh-CN" altLang="en-US" sz="2000" dirty="0">
                <a:solidFill>
                  <a:srgbClr val="C00000"/>
                </a:solidFill>
                <a:latin typeface="微软雅黑" panose="020B0503020204020204" charset="-122"/>
                <a:ea typeface="微软雅黑" panose="020B0503020204020204" charset="-122"/>
                <a:cs typeface="微软雅黑" panose="020B0503020204020204" charset="-122"/>
                <a:sym typeface="+mn-ea"/>
              </a:rPr>
              <a:t>较重</a:t>
            </a:r>
            <a:r>
              <a:rPr lang="zh-CN" altLang="en-US" sz="2000" dirty="0">
                <a:latin typeface="微软雅黑" panose="020B0503020204020204" charset="-122"/>
                <a:ea typeface="微软雅黑" panose="020B0503020204020204" charset="-122"/>
                <a:cs typeface="微软雅黑" panose="020B0503020204020204" charset="-122"/>
                <a:sym typeface="+mn-ea"/>
              </a:rPr>
              <a:t>表示结果</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321">
                                            <p:txEl>
                                              <p:pRg st="0" end="0"/>
                                            </p:txEl>
                                          </p:spTgt>
                                        </p:tgtEl>
                                        <p:attrNameLst>
                                          <p:attrName>style.visibility</p:attrName>
                                        </p:attrNameLst>
                                      </p:cBhvr>
                                      <p:to>
                                        <p:strVal val="visible"/>
                                      </p:to>
                                    </p:set>
                                    <p:animEffect filter="box(in)">
                                      <p:cBhvr>
                                        <p:cTn id="7" dur="500"/>
                                        <p:tgtEl>
                                          <p:spTgt spid="133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321">
                                            <p:txEl>
                                              <p:pRg st="1" end="1"/>
                                            </p:txEl>
                                          </p:spTgt>
                                        </p:tgtEl>
                                        <p:attrNameLst>
                                          <p:attrName>style.visibility</p:attrName>
                                        </p:attrNameLst>
                                      </p:cBhvr>
                                      <p:to>
                                        <p:strVal val="visible"/>
                                      </p:to>
                                    </p:set>
                                    <p:animEffect filter="box(in)">
                                      <p:cBhvr>
                                        <p:cTn id="12" dur="500"/>
                                        <p:tgtEl>
                                          <p:spTgt spid="133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3321">
                                            <p:txEl>
                                              <p:pRg st="2" end="2"/>
                                            </p:txEl>
                                          </p:spTgt>
                                        </p:tgtEl>
                                        <p:attrNameLst>
                                          <p:attrName>style.visibility</p:attrName>
                                        </p:attrNameLst>
                                      </p:cBhvr>
                                      <p:to>
                                        <p:strVal val="visible"/>
                                      </p:to>
                                    </p:set>
                                    <p:animEffect filter="box(in)">
                                      <p:cBhvr>
                                        <p:cTn id="17" dur="500"/>
                                        <p:tgtEl>
                                          <p:spTgt spid="133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3321">
                                            <p:txEl>
                                              <p:pRg st="3" end="3"/>
                                            </p:txEl>
                                          </p:spTgt>
                                        </p:tgtEl>
                                        <p:attrNameLst>
                                          <p:attrName>style.visibility</p:attrName>
                                        </p:attrNameLst>
                                      </p:cBhvr>
                                      <p:to>
                                        <p:strVal val="visible"/>
                                      </p:to>
                                    </p:set>
                                    <p:animEffect filter="box(in)">
                                      <p:cBhvr>
                                        <p:cTn id="22" dur="500"/>
                                        <p:tgtEl>
                                          <p:spTgt spid="133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6" name="Freeform 67"/>
          <p:cNvSpPr/>
          <p:nvPr/>
        </p:nvSpPr>
        <p:spPr>
          <a:xfrm>
            <a:off x="1522414" y="6413500"/>
            <a:ext cx="4205287" cy="444500"/>
          </a:xfrm>
          <a:custGeom>
            <a:avLst/>
            <a:gdLst/>
            <a:ahLst/>
            <a:cxnLst>
              <a:cxn ang="0">
                <a:pos x="4205288" y="444500"/>
              </a:cxn>
              <a:cxn ang="0">
                <a:pos x="2122488" y="292100"/>
              </a:cxn>
              <a:cxn ang="0">
                <a:pos x="1588" y="0"/>
              </a:cxn>
              <a:cxn ang="0">
                <a:pos x="0" y="442913"/>
              </a:cxn>
              <a:cxn ang="0">
                <a:pos x="4205288" y="444500"/>
              </a:cxn>
            </a:cxnLst>
            <a:rect l="0" t="0" r="0" b="0"/>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rgbClr val="2EBAAD">
                  <a:alpha val="100000"/>
                </a:srgbClr>
              </a:gs>
              <a:gs pos="100000">
                <a:srgbClr val="5AB7EA">
                  <a:alpha val="100000"/>
                </a:srgbClr>
              </a:gs>
            </a:gsLst>
            <a:lin ang="0" scaled="1"/>
            <a:tileRect/>
          </a:gradFill>
          <a:ln w="9525">
            <a:noFill/>
          </a:ln>
        </p:spPr>
        <p:txBody>
          <a:bodyPr/>
          <a:lstStyle/>
          <a:p>
            <a:endParaRPr lang="zh-CN" altLang="en-US"/>
          </a:p>
        </p:txBody>
      </p:sp>
      <p:sp>
        <p:nvSpPr>
          <p:cNvPr id="108547" name="Freeform 68"/>
          <p:cNvSpPr/>
          <p:nvPr/>
        </p:nvSpPr>
        <p:spPr>
          <a:xfrm>
            <a:off x="6456364" y="6337300"/>
            <a:ext cx="4211637" cy="520700"/>
          </a:xfrm>
          <a:custGeom>
            <a:avLst/>
            <a:gdLst/>
            <a:ahLst/>
            <a:cxnLst>
              <a:cxn ang="0">
                <a:pos x="0" y="520700"/>
              </a:cxn>
              <a:cxn ang="0">
                <a:pos x="2097087" y="355600"/>
              </a:cxn>
              <a:cxn ang="0">
                <a:pos x="4211637" y="0"/>
              </a:cxn>
              <a:cxn ang="0">
                <a:pos x="4211637" y="520700"/>
              </a:cxn>
              <a:cxn ang="0">
                <a:pos x="0" y="520700"/>
              </a:cxn>
            </a:cxnLst>
            <a:rect l="0" t="0" r="0" b="0"/>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rgbClr val="2EBAAD">
                  <a:alpha val="100000"/>
                </a:srgbClr>
              </a:gs>
              <a:gs pos="100000">
                <a:srgbClr val="5AB7EA">
                  <a:alpha val="100000"/>
                </a:srgbClr>
              </a:gs>
            </a:gsLst>
            <a:lin ang="0" scaled="1"/>
            <a:tileRect/>
          </a:gradFill>
          <a:ln w="9525">
            <a:noFill/>
          </a:ln>
        </p:spPr>
        <p:txBody>
          <a:bodyPr/>
          <a:lstStyle/>
          <a:p>
            <a:endParaRPr lang="zh-CN" altLang="en-US"/>
          </a:p>
        </p:txBody>
      </p:sp>
      <p:sp>
        <p:nvSpPr>
          <p:cNvPr id="108548" name="Object 69"/>
          <p:cNvSpPr>
            <a:spLocks noChangeAspect="1"/>
          </p:cNvSpPr>
          <p:nvPr/>
        </p:nvSpPr>
        <p:spPr>
          <a:xfrm>
            <a:off x="1524000" y="0"/>
            <a:ext cx="9144000" cy="406400"/>
          </a:xfrm>
          <a:prstGeom prst="rect">
            <a:avLst/>
          </a:prstGeom>
          <a:noFill/>
          <a:ln w="9525">
            <a:noFill/>
          </a:ln>
        </p:spPr>
        <p:txBody>
          <a:bodyPr/>
          <a:lstStyle/>
          <a:p>
            <a:endParaRPr lang="zh-CN" altLang="en-US" dirty="0">
              <a:latin typeface="Times New Roman" panose="02020603050405020304" pitchFamily="18" charset="0"/>
              <a:sym typeface="Arial" panose="020B0604020202020204" pitchFamily="34" charset="0"/>
            </a:endParaRPr>
          </a:p>
        </p:txBody>
      </p:sp>
      <p:sp>
        <p:nvSpPr>
          <p:cNvPr id="108549" name="Freeform 70"/>
          <p:cNvSpPr/>
          <p:nvPr/>
        </p:nvSpPr>
        <p:spPr>
          <a:xfrm flipH="1">
            <a:off x="1524001" y="793750"/>
            <a:ext cx="3635375" cy="444500"/>
          </a:xfrm>
          <a:custGeom>
            <a:avLst/>
            <a:gdLst/>
            <a:ahLst/>
            <a:cxnLst>
              <a:cxn ang="0">
                <a:pos x="0" y="25400"/>
              </a:cxn>
              <a:cxn ang="0">
                <a:pos x="1734435" y="165100"/>
              </a:cxn>
              <a:cxn ang="0">
                <a:pos x="3635375" y="444500"/>
              </a:cxn>
              <a:cxn ang="0">
                <a:pos x="3635375" y="0"/>
              </a:cxn>
              <a:cxn ang="0">
                <a:pos x="0" y="25400"/>
              </a:cxn>
            </a:cxnLst>
            <a:rect l="0" t="0" r="0" b="0"/>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alpha val="100000"/>
            </a:schemeClr>
          </a:solidFill>
          <a:ln w="9525">
            <a:noFill/>
          </a:ln>
        </p:spPr>
        <p:txBody>
          <a:bodyPr/>
          <a:lstStyle/>
          <a:p>
            <a:endParaRPr lang="zh-CN" altLang="en-US"/>
          </a:p>
        </p:txBody>
      </p:sp>
      <p:sp>
        <p:nvSpPr>
          <p:cNvPr id="108550" name="Freeform 71"/>
          <p:cNvSpPr/>
          <p:nvPr/>
        </p:nvSpPr>
        <p:spPr>
          <a:xfrm>
            <a:off x="1524000" y="0"/>
            <a:ext cx="9144000" cy="812800"/>
          </a:xfrm>
          <a:custGeom>
            <a:avLst/>
            <a:gdLst/>
            <a:ahLst/>
            <a:cxnLst>
              <a:cxn ang="0">
                <a:pos x="0" y="812800"/>
              </a:cxn>
              <a:cxn ang="0">
                <a:pos x="9144000" y="812800"/>
              </a:cxn>
              <a:cxn ang="0">
                <a:pos x="9144000" y="0"/>
              </a:cxn>
              <a:cxn ang="0">
                <a:pos x="4451350" y="212725"/>
              </a:cxn>
              <a:cxn ang="0">
                <a:pos x="0" y="14288"/>
              </a:cxn>
              <a:cxn ang="0">
                <a:pos x="0" y="812800"/>
              </a:cxn>
            </a:cxnLst>
            <a:rect l="0" t="0" r="0" b="0"/>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rgbClr val="143DA2">
                  <a:alpha val="100000"/>
                </a:srgbClr>
              </a:gs>
              <a:gs pos="50000">
                <a:srgbClr val="091C4A">
                  <a:alpha val="100000"/>
                </a:srgbClr>
              </a:gs>
              <a:gs pos="100000">
                <a:srgbClr val="143DA2">
                  <a:alpha val="100000"/>
                </a:srgbClr>
              </a:gs>
            </a:gsLst>
            <a:lin ang="0" scaled="1"/>
            <a:tileRect/>
          </a:gradFill>
          <a:ln w="9525">
            <a:noFill/>
          </a:ln>
        </p:spPr>
        <p:txBody>
          <a:bodyPr/>
          <a:lstStyle/>
          <a:p>
            <a:endParaRPr lang="zh-CN" altLang="en-US"/>
          </a:p>
        </p:txBody>
      </p:sp>
      <p:sp>
        <p:nvSpPr>
          <p:cNvPr id="108551" name="Freeform 72"/>
          <p:cNvSpPr/>
          <p:nvPr/>
        </p:nvSpPr>
        <p:spPr>
          <a:xfrm>
            <a:off x="6502400" y="800100"/>
            <a:ext cx="4165600" cy="444500"/>
          </a:xfrm>
          <a:custGeom>
            <a:avLst/>
            <a:gdLst/>
            <a:ahLst/>
            <a:cxnLst>
              <a:cxn ang="0">
                <a:pos x="0" y="12700"/>
              </a:cxn>
              <a:cxn ang="0">
                <a:pos x="2044700" y="190500"/>
              </a:cxn>
              <a:cxn ang="0">
                <a:pos x="4165600" y="444500"/>
              </a:cxn>
              <a:cxn ang="0">
                <a:pos x="4165600" y="0"/>
              </a:cxn>
              <a:cxn ang="0">
                <a:pos x="0" y="12700"/>
              </a:cxn>
            </a:cxnLst>
            <a:rect l="0" t="0" r="0" b="0"/>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alpha val="100000"/>
            </a:schemeClr>
          </a:solidFill>
          <a:ln w="9525">
            <a:noFill/>
          </a:ln>
        </p:spPr>
        <p:txBody>
          <a:bodyPr/>
          <a:lstStyle/>
          <a:p>
            <a:endParaRPr lang="zh-CN" altLang="en-US"/>
          </a:p>
        </p:txBody>
      </p:sp>
      <p:sp>
        <p:nvSpPr>
          <p:cNvPr id="108552" name="标题 1"/>
          <p:cNvSpPr>
            <a:spLocks noGrp="1"/>
          </p:cNvSpPr>
          <p:nvPr>
            <p:ph type="title" idx="4294967295"/>
          </p:nvPr>
        </p:nvSpPr>
        <p:spPr/>
        <p:txBody>
          <a:bodyPr vert="horz" wrap="square" lIns="91440" tIns="45720" rIns="91440" bIns="45720" numCol="1" anchor="ctr" anchorCtr="0" compatLnSpc="1"/>
          <a:lstStyle/>
          <a:p>
            <a:pPr eaLnBrk="1" hangingPunct="1"/>
            <a:r>
              <a:rPr lang="en-US" altLang="zh-CN" b="0" dirty="0">
                <a:latin typeface="微软雅黑" panose="020B0503020204020204" charset="-122"/>
                <a:ea typeface="微软雅黑" panose="020B0503020204020204" charset="-122"/>
                <a:cs typeface="微软雅黑" panose="020B0503020204020204" charset="-122"/>
              </a:rPr>
              <a:t>2.2</a:t>
            </a:r>
            <a:r>
              <a:rPr lang="zh-CN" altLang="en-US" b="0" dirty="0">
                <a:latin typeface="微软雅黑" panose="020B0503020204020204" charset="-122"/>
                <a:ea typeface="微软雅黑" panose="020B0503020204020204" charset="-122"/>
                <a:cs typeface="微软雅黑" panose="020B0503020204020204" charset="-122"/>
              </a:rPr>
              <a:t>指令集系统结构的分类</a:t>
            </a:r>
          </a:p>
        </p:txBody>
      </p:sp>
      <p:sp>
        <p:nvSpPr>
          <p:cNvPr id="14345" name="内容占位符 2"/>
          <p:cNvSpPr>
            <a:spLocks noGrp="1"/>
          </p:cNvSpPr>
          <p:nvPr>
            <p:ph idx="4294967295"/>
          </p:nvPr>
        </p:nvSpPr>
        <p:spPr>
          <a:xfrm>
            <a:off x="2065338" y="1414463"/>
            <a:ext cx="4246562" cy="1727200"/>
          </a:xfrm>
        </p:spPr>
        <p:txBody>
          <a:bodyPr vert="horz" wrap="square" lIns="91440" tIns="46800" rIns="91440" bIns="45720" numCol="1" anchor="t" anchorCtr="0" compatLnSpc="1"/>
          <a:lstStyle/>
          <a:p>
            <a:pPr marL="0" indent="0">
              <a:lnSpc>
                <a:spcPct val="120000"/>
              </a:lnSpc>
              <a:buNone/>
            </a:pPr>
            <a:r>
              <a:rPr lang="en-US" altLang="zh-CN" sz="2400" b="0" dirty="0">
                <a:latin typeface="微软雅黑" panose="020B0503020204020204" charset="-122"/>
                <a:ea typeface="微软雅黑" panose="020B0503020204020204" charset="-122"/>
                <a:cs typeface="微软雅黑" panose="020B0503020204020204" charset="-122"/>
              </a:rPr>
              <a:t>(b)</a:t>
            </a:r>
            <a:r>
              <a:rPr lang="zh-CN" altLang="en-US" sz="2400" b="0" dirty="0">
                <a:latin typeface="微软雅黑" panose="020B0503020204020204" charset="-122"/>
                <a:ea typeface="微软雅黑" panose="020B0503020204020204" charset="-122"/>
                <a:cs typeface="微软雅黑" panose="020B0503020204020204" charset="-122"/>
              </a:rPr>
              <a:t>中，</a:t>
            </a:r>
          </a:p>
          <a:p>
            <a:pPr marL="0" indent="0">
              <a:lnSpc>
                <a:spcPct val="120000"/>
              </a:lnSpc>
              <a:buNone/>
            </a:pPr>
            <a:r>
              <a:rPr lang="zh-CN" altLang="en-US" sz="2400" b="0" dirty="0">
                <a:latin typeface="微软雅黑" panose="020B0503020204020204" charset="-122"/>
                <a:ea typeface="微软雅黑" panose="020B0503020204020204" charset="-122"/>
                <a:cs typeface="微软雅黑" panose="020B0503020204020204" charset="-122"/>
              </a:rPr>
              <a:t>累加器既是隐含的输入操作数也是运算结果。</a:t>
            </a:r>
            <a:endParaRPr lang="en-US" altLang="zh-CN" sz="2400" b="0" dirty="0">
              <a:latin typeface="微软雅黑" panose="020B0503020204020204" charset="-122"/>
              <a:ea typeface="微软雅黑" panose="020B0503020204020204" charset="-122"/>
              <a:cs typeface="微软雅黑" panose="020B0503020204020204" charset="-122"/>
            </a:endParaRPr>
          </a:p>
          <a:p>
            <a:pPr marL="0" indent="0">
              <a:lnSpc>
                <a:spcPct val="120000"/>
              </a:lnSpc>
              <a:buNone/>
            </a:pPr>
            <a:endParaRPr lang="en-US" altLang="zh-CN" sz="2000" b="0" dirty="0">
              <a:latin typeface="微软雅黑" panose="020B0503020204020204" charset="-122"/>
              <a:ea typeface="微软雅黑" panose="020B0503020204020204" charset="-122"/>
              <a:cs typeface="微软雅黑" panose="020B0503020204020204" charset="-122"/>
            </a:endParaRPr>
          </a:p>
        </p:txBody>
      </p:sp>
      <p:pic>
        <p:nvPicPr>
          <p:cNvPr id="108554" name="Picture 10"/>
          <p:cNvPicPr>
            <a:picLocks noChangeAspect="1"/>
          </p:cNvPicPr>
          <p:nvPr/>
        </p:nvPicPr>
        <p:blipFill>
          <a:blip r:embed="rId2"/>
          <a:stretch>
            <a:fillRect/>
          </a:stretch>
        </p:blipFill>
        <p:spPr>
          <a:xfrm>
            <a:off x="2927350" y="2997200"/>
            <a:ext cx="1727200" cy="3562350"/>
          </a:xfrm>
          <a:prstGeom prst="rect">
            <a:avLst/>
          </a:prstGeom>
          <a:noFill/>
          <a:ln w="9525">
            <a:noFill/>
          </a:ln>
        </p:spPr>
      </p:pic>
      <p:sp>
        <p:nvSpPr>
          <p:cNvPr id="14347" name="Text Box 11"/>
          <p:cNvSpPr txBox="1"/>
          <p:nvPr/>
        </p:nvSpPr>
        <p:spPr>
          <a:xfrm>
            <a:off x="6584951" y="1341755"/>
            <a:ext cx="4046855" cy="1231106"/>
          </a:xfrm>
          <a:prstGeom prst="rect">
            <a:avLst/>
          </a:prstGeom>
          <a:noFill/>
          <a:ln w="9525">
            <a:noFill/>
          </a:ln>
        </p:spPr>
        <p:txBody>
          <a:bodyPr wrap="square">
            <a:spAutoFit/>
          </a:bodyPr>
          <a:lstStyle/>
          <a:p>
            <a:r>
              <a:rPr lang="en-US" altLang="zh-CN" dirty="0">
                <a:solidFill>
                  <a:schemeClr val="tx2"/>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(c)</a:t>
            </a:r>
            <a:r>
              <a:rPr lang="zh-CN" altLang="en-US" dirty="0">
                <a:solidFill>
                  <a:schemeClr val="tx2"/>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中，</a:t>
            </a:r>
            <a:r>
              <a:rPr lang="zh-CN" altLang="en-US" sz="2000" dirty="0">
                <a:solidFill>
                  <a:srgbClr val="C00000"/>
                </a:solidFill>
                <a:latin typeface="微软雅黑" panose="020B0503020204020204" charset="-122"/>
                <a:ea typeface="微软雅黑" panose="020B0503020204020204" charset="-122"/>
                <a:cs typeface="微软雅黑" panose="020B0503020204020204" charset="-122"/>
                <a:sym typeface="+mn-ea"/>
              </a:rPr>
              <a:t>（</a:t>
            </a:r>
            <a:r>
              <a:rPr lang="en-US" altLang="zh-CN" sz="2000" dirty="0">
                <a:solidFill>
                  <a:srgbClr val="C00000"/>
                </a:solidFill>
                <a:latin typeface="微软雅黑" panose="020B0503020204020204" charset="-122"/>
                <a:ea typeface="微软雅黑" panose="020B0503020204020204" charset="-122"/>
                <a:cs typeface="微软雅黑" panose="020B0503020204020204" charset="-122"/>
                <a:sym typeface="+mn-ea"/>
              </a:rPr>
              <a:t>Intel 8086</a:t>
            </a:r>
            <a:r>
              <a:rPr lang="zh-CN" altLang="en-US" sz="2000" dirty="0">
                <a:solidFill>
                  <a:srgbClr val="C00000"/>
                </a:solidFill>
                <a:latin typeface="微软雅黑" panose="020B0503020204020204" charset="-122"/>
                <a:ea typeface="微软雅黑" panose="020B0503020204020204" charset="-122"/>
                <a:cs typeface="微软雅黑" panose="020B0503020204020204" charset="-122"/>
                <a:sym typeface="+mn-ea"/>
              </a:rPr>
              <a:t>属于这种）</a:t>
            </a:r>
            <a:endParaRPr lang="zh-CN" altLang="en-US" sz="2000" dirty="0">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r>
              <a:rPr lang="zh-CN" altLang="en-US" dirty="0">
                <a:solidFill>
                  <a:schemeClr val="tx2"/>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一个操作数在寄存器中，</a:t>
            </a:r>
          </a:p>
          <a:p>
            <a:r>
              <a:rPr lang="zh-CN" altLang="en-US" dirty="0">
                <a:solidFill>
                  <a:schemeClr val="tx2"/>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另一个在存储器中，</a:t>
            </a:r>
          </a:p>
          <a:p>
            <a:r>
              <a:rPr lang="zh-CN" altLang="en-US" dirty="0">
                <a:solidFill>
                  <a:schemeClr val="tx2"/>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运算结果存放在寄存器中。</a:t>
            </a:r>
          </a:p>
        </p:txBody>
      </p:sp>
      <p:pic>
        <p:nvPicPr>
          <p:cNvPr id="14348" name="Picture 12"/>
          <p:cNvPicPr>
            <a:picLocks noChangeAspect="1"/>
          </p:cNvPicPr>
          <p:nvPr/>
        </p:nvPicPr>
        <p:blipFill>
          <a:blip r:embed="rId3"/>
          <a:stretch>
            <a:fillRect/>
          </a:stretch>
        </p:blipFill>
        <p:spPr>
          <a:xfrm>
            <a:off x="7105650" y="3000375"/>
            <a:ext cx="1701800" cy="3525838"/>
          </a:xfrm>
          <a:prstGeom prst="rect">
            <a:avLst/>
          </a:prstGeom>
          <a:noFill/>
          <a:ln w="9525">
            <a:noFill/>
          </a:ln>
        </p:spPr>
      </p:pic>
      <p:sp>
        <p:nvSpPr>
          <p:cNvPr id="108557" name="灯片编号占位符 1"/>
          <p:cNvSpPr txBox="1">
            <a:spLocks noGrp="1"/>
          </p:cNvSpPr>
          <p:nvPr/>
        </p:nvSpPr>
        <p:spPr>
          <a:xfrm>
            <a:off x="8610600" y="6488114"/>
            <a:ext cx="2057400" cy="365125"/>
          </a:xfrm>
          <a:prstGeom prst="rect">
            <a:avLst/>
          </a:prstGeom>
          <a:noFill/>
          <a:ln w="9525">
            <a:noFill/>
          </a:ln>
        </p:spPr>
        <p:txBody>
          <a:bodyPr anchor="ctr"/>
          <a:lstStyle/>
          <a:p>
            <a:pPr algn="r"/>
            <a:fld id="{9A0DB2DC-4C9A-4742-B13C-FB6460FD3503}" type="slidenum">
              <a:rPr lang="zh-CN" altLang="en-US" sz="1200" dirty="0">
                <a:latin typeface="Times New Roman" panose="02020603050405020304" pitchFamily="18" charset="0"/>
                <a:sym typeface="Arial" panose="020B0604020202020204" pitchFamily="34" charset="0"/>
              </a:rPr>
              <a:t>59</a:t>
            </a:fld>
            <a:endParaRPr lang="zh-CN" altLang="en-US" sz="1200" dirty="0">
              <a:latin typeface="Times New Roman" panose="02020603050405020304" pitchFamily="18" charset="0"/>
              <a:sym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345">
                                            <p:txEl>
                                              <p:pRg st="1" end="1"/>
                                            </p:txEl>
                                          </p:spTgt>
                                        </p:tgtEl>
                                        <p:attrNameLst>
                                          <p:attrName>style.visibility</p:attrName>
                                        </p:attrNameLst>
                                      </p:cBhvr>
                                      <p:to>
                                        <p:strVal val="visible"/>
                                      </p:to>
                                    </p:set>
                                    <p:animEffect filter="box(in)">
                                      <p:cBhvr>
                                        <p:cTn id="7" dur="500"/>
                                        <p:tgtEl>
                                          <p:spTgt spid="1434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347">
                                            <p:txEl>
                                              <p:charRg st="0" end="6"/>
                                            </p:txEl>
                                          </p:spTgt>
                                        </p:tgtEl>
                                        <p:attrNameLst>
                                          <p:attrName>style.visibility</p:attrName>
                                        </p:attrNameLst>
                                      </p:cBhvr>
                                      <p:to>
                                        <p:strVal val="visible"/>
                                      </p:to>
                                    </p:set>
                                    <p:animEffect transition="in" filter="blinds(horizontal)">
                                      <p:cBhvr>
                                        <p:cTn id="12" dur="500"/>
                                        <p:tgtEl>
                                          <p:spTgt spid="14347">
                                            <p:txEl>
                                              <p:charRg st="0" end="6"/>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4347">
                                            <p:txEl>
                                              <p:charRg st="6" end="18"/>
                                            </p:txEl>
                                          </p:spTgt>
                                        </p:tgtEl>
                                        <p:attrNameLst>
                                          <p:attrName>style.visibility</p:attrName>
                                        </p:attrNameLst>
                                      </p:cBhvr>
                                      <p:to>
                                        <p:strVal val="visible"/>
                                      </p:to>
                                    </p:set>
                                    <p:animEffect transition="in" filter="blinds(horizontal)">
                                      <p:cBhvr>
                                        <p:cTn id="15" dur="500"/>
                                        <p:tgtEl>
                                          <p:spTgt spid="14347">
                                            <p:txEl>
                                              <p:charRg st="6" end="18"/>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4347">
                                            <p:txEl>
                                              <p:charRg st="18" end="28"/>
                                            </p:txEl>
                                          </p:spTgt>
                                        </p:tgtEl>
                                        <p:attrNameLst>
                                          <p:attrName>style.visibility</p:attrName>
                                        </p:attrNameLst>
                                      </p:cBhvr>
                                      <p:to>
                                        <p:strVal val="visible"/>
                                      </p:to>
                                    </p:set>
                                    <p:animEffect transition="in" filter="blinds(horizontal)">
                                      <p:cBhvr>
                                        <p:cTn id="18" dur="500"/>
                                        <p:tgtEl>
                                          <p:spTgt spid="14347">
                                            <p:txEl>
                                              <p:charRg st="18" end="28"/>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4347">
                                            <p:txEl>
                                              <p:charRg st="28" end="41"/>
                                            </p:txEl>
                                          </p:spTgt>
                                        </p:tgtEl>
                                        <p:attrNameLst>
                                          <p:attrName>style.visibility</p:attrName>
                                        </p:attrNameLst>
                                      </p:cBhvr>
                                      <p:to>
                                        <p:strVal val="visible"/>
                                      </p:to>
                                    </p:set>
                                    <p:animEffect transition="in" filter="blinds(horizontal)">
                                      <p:cBhvr>
                                        <p:cTn id="21" dur="500"/>
                                        <p:tgtEl>
                                          <p:spTgt spid="14347">
                                            <p:txEl>
                                              <p:charRg st="28" end="4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4348"/>
                                        </p:tgtEl>
                                        <p:attrNameLst>
                                          <p:attrName>style.visibility</p:attrName>
                                        </p:attrNameLst>
                                      </p:cBhvr>
                                      <p:to>
                                        <p:strVal val="visible"/>
                                      </p:to>
                                    </p:set>
                                    <p:anim calcmode="lin" valueType="num">
                                      <p:cBhvr additive="base">
                                        <p:cTn id="26" dur="500" fill="hold"/>
                                        <p:tgtEl>
                                          <p:spTgt spid="14348"/>
                                        </p:tgtEl>
                                        <p:attrNameLst>
                                          <p:attrName>ppt_x</p:attrName>
                                        </p:attrNameLst>
                                      </p:cBhvr>
                                      <p:tavLst>
                                        <p:tav tm="0">
                                          <p:val>
                                            <p:strVal val="#ppt_x"/>
                                          </p:val>
                                        </p:tav>
                                        <p:tav tm="100000">
                                          <p:val>
                                            <p:strVal val="#ppt_x"/>
                                          </p:val>
                                        </p:tav>
                                      </p:tavLst>
                                    </p:anim>
                                    <p:anim calcmode="lin" valueType="num">
                                      <p:cBhvr additive="base">
                                        <p:cTn id="27" dur="500" fill="hold"/>
                                        <p:tgtEl>
                                          <p:spTgt spid="143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灯片编号占位符 4"/>
          <p:cNvSpPr txBox="1">
            <a:spLocks noGrp="1"/>
          </p:cNvSpPr>
          <p:nvPr>
            <p:ph type="sldNum" sz="quarter" idx="11"/>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r" eaLnBrk="1" hangingPunct="1"/>
            <a:fld id="{9A0DB2DC-4C9A-4742-B13C-FB6460FD3503}" type="slidenum">
              <a:rPr lang="zh-CN" altLang="en-US" sz="1200" dirty="0">
                <a:latin typeface="Arial" panose="020B0604020202020204" pitchFamily="34" charset="0"/>
              </a:rPr>
              <a:t>6</a:t>
            </a:fld>
            <a:endParaRPr lang="zh-CN" altLang="en-US" sz="1200" dirty="0">
              <a:latin typeface="Arial" panose="020B0604020202020204" pitchFamily="34" charset="0"/>
            </a:endParaRPr>
          </a:p>
        </p:txBody>
      </p:sp>
      <p:sp>
        <p:nvSpPr>
          <p:cNvPr id="58371" name="Rectangle 2"/>
          <p:cNvSpPr/>
          <p:nvPr/>
        </p:nvSpPr>
        <p:spPr>
          <a:xfrm>
            <a:off x="1703388" y="1412876"/>
            <a:ext cx="8767762" cy="4225925"/>
          </a:xfrm>
          <a:prstGeom prst="rect">
            <a:avLst/>
          </a:prstGeom>
          <a:noFill/>
          <a:ln w="9525">
            <a:noFill/>
          </a:ln>
        </p:spPr>
        <p:txBody>
          <a:bodyPr>
            <a:spAutoFit/>
          </a:bodyPr>
          <a:lstStyle/>
          <a:p>
            <a:pPr>
              <a:lnSpc>
                <a:spcPct val="120000"/>
              </a:lnSpc>
            </a:pPr>
            <a:r>
              <a:rPr lang="zh-CN" altLang="en-US" sz="2400" b="1" dirty="0">
                <a:latin typeface="Times New Roman" panose="02020603050405020304" pitchFamily="18" charset="0"/>
              </a:rPr>
              <a:t>         </a:t>
            </a:r>
            <a:r>
              <a:rPr lang="zh-CN" altLang="en-US" sz="2800" b="1" dirty="0">
                <a:latin typeface="Times New Roman" panose="02020603050405020304" pitchFamily="18" charset="0"/>
              </a:rPr>
              <a:t>同样，</a:t>
            </a:r>
            <a:r>
              <a:rPr lang="zh-CN" altLang="en-US" sz="2800" b="1" dirty="0">
                <a:solidFill>
                  <a:srgbClr val="FFFF00"/>
                </a:solidFill>
                <a:latin typeface="Times New Roman" panose="02020603050405020304" pitchFamily="18" charset="0"/>
              </a:rPr>
              <a:t>一种计算机组成可以采用多种不同的计算机实现。</a:t>
            </a:r>
            <a:r>
              <a:rPr lang="zh-CN" altLang="en-US" sz="2800" b="1" dirty="0">
                <a:latin typeface="Times New Roman" panose="02020603050405020304" pitchFamily="18" charset="0"/>
              </a:rPr>
              <a:t>例如，主存器件可以采用</a:t>
            </a:r>
            <a:r>
              <a:rPr lang="en-US" altLang="zh-CN" sz="2800" b="1" dirty="0">
                <a:latin typeface="Times New Roman" panose="02020603050405020304" pitchFamily="18" charset="0"/>
              </a:rPr>
              <a:t>SRAM</a:t>
            </a:r>
            <a:r>
              <a:rPr lang="zh-CN" altLang="en-US" sz="2800" b="1" dirty="0">
                <a:latin typeface="Times New Roman" panose="02020603050405020304" pitchFamily="18" charset="0"/>
              </a:rPr>
              <a:t>芯片，也可以采用</a:t>
            </a:r>
            <a:r>
              <a:rPr lang="en-US" altLang="zh-CN" sz="2800" b="1" dirty="0">
                <a:latin typeface="Times New Roman" panose="02020603050405020304" pitchFamily="18" charset="0"/>
              </a:rPr>
              <a:t>DRAM</a:t>
            </a:r>
            <a:r>
              <a:rPr lang="zh-CN" altLang="en-US" sz="2800" b="1" dirty="0">
                <a:latin typeface="Times New Roman" panose="02020603050405020304" pitchFamily="18" charset="0"/>
              </a:rPr>
              <a:t>芯片。</a:t>
            </a:r>
          </a:p>
          <a:p>
            <a:pPr algn="ctr">
              <a:lnSpc>
                <a:spcPct val="120000"/>
              </a:lnSpc>
            </a:pPr>
            <a:endParaRPr lang="zh-CN" altLang="en-US" sz="2800" b="1" dirty="0">
              <a:solidFill>
                <a:srgbClr val="66FFFF"/>
              </a:solidFill>
              <a:latin typeface="Times New Roman" panose="02020603050405020304" pitchFamily="18" charset="0"/>
            </a:endParaRPr>
          </a:p>
          <a:p>
            <a:pPr>
              <a:lnSpc>
                <a:spcPct val="120000"/>
              </a:lnSpc>
            </a:pPr>
            <a:r>
              <a:rPr lang="zh-CN" altLang="en-US" sz="2800" b="1" dirty="0">
                <a:solidFill>
                  <a:srgbClr val="66FFFF"/>
                </a:solidFill>
                <a:latin typeface="Times New Roman" panose="02020603050405020304" pitchFamily="18" charset="0"/>
              </a:rPr>
              <a:t>    例如，同一系列机中的</a:t>
            </a:r>
            <a:r>
              <a:rPr lang="en-US" altLang="zh-CN" sz="2800" b="1" dirty="0">
                <a:solidFill>
                  <a:srgbClr val="66FFFF"/>
                </a:solidFill>
                <a:latin typeface="Times New Roman" panose="02020603050405020304" pitchFamily="18" charset="0"/>
              </a:rPr>
              <a:t>Pentium 4</a:t>
            </a:r>
            <a:r>
              <a:rPr lang="zh-CN" altLang="en-US" sz="2800" b="1" dirty="0">
                <a:solidFill>
                  <a:srgbClr val="66FFFF"/>
                </a:solidFill>
                <a:latin typeface="Times New Roman" panose="02020603050405020304" pitchFamily="18" charset="0"/>
              </a:rPr>
              <a:t>与移动</a:t>
            </a:r>
            <a:r>
              <a:rPr lang="en-US" altLang="zh-CN" sz="2800" b="1" dirty="0">
                <a:solidFill>
                  <a:srgbClr val="66FFFF"/>
                </a:solidFill>
                <a:latin typeface="Times New Roman" panose="02020603050405020304" pitchFamily="18" charset="0"/>
              </a:rPr>
              <a:t>Pentium 4</a:t>
            </a:r>
            <a:r>
              <a:rPr lang="zh-CN" altLang="en-US" sz="2800" b="1" dirty="0">
                <a:solidFill>
                  <a:srgbClr val="66FFFF"/>
                </a:solidFill>
                <a:latin typeface="Times New Roman" panose="02020603050405020304" pitchFamily="18" charset="0"/>
              </a:rPr>
              <a:t>具有</a:t>
            </a:r>
            <a:r>
              <a:rPr lang="zh-CN" altLang="en-US" sz="2800" b="1" dirty="0">
                <a:solidFill>
                  <a:schemeClr val="hlink"/>
                </a:solidFill>
                <a:latin typeface="Times New Roman" panose="02020603050405020304" pitchFamily="18" charset="0"/>
              </a:rPr>
              <a:t>相同的指令系统</a:t>
            </a:r>
            <a:r>
              <a:rPr lang="zh-CN" altLang="en-US" sz="2800" b="1" dirty="0">
                <a:solidFill>
                  <a:srgbClr val="66FFFF"/>
                </a:solidFill>
                <a:latin typeface="Times New Roman" panose="02020603050405020304" pitchFamily="18" charset="0"/>
              </a:rPr>
              <a:t>和</a:t>
            </a:r>
            <a:r>
              <a:rPr lang="zh-CN" altLang="en-US" sz="2800" b="1" dirty="0">
                <a:solidFill>
                  <a:schemeClr val="hlink"/>
                </a:solidFill>
                <a:latin typeface="Times New Roman" panose="02020603050405020304" pitchFamily="18" charset="0"/>
              </a:rPr>
              <a:t>基本相同的组成</a:t>
            </a:r>
            <a:r>
              <a:rPr lang="zh-CN" altLang="en-US" sz="2800" b="1" dirty="0">
                <a:solidFill>
                  <a:srgbClr val="66FFFF"/>
                </a:solidFill>
                <a:latin typeface="Times New Roman" panose="02020603050405020304" pitchFamily="18" charset="0"/>
              </a:rPr>
              <a:t>，但由于是不同档次的机器，其</a:t>
            </a:r>
            <a:r>
              <a:rPr lang="zh-CN" altLang="en-US" sz="2800" b="1" dirty="0">
                <a:solidFill>
                  <a:schemeClr val="hlink"/>
                </a:solidFill>
                <a:latin typeface="Times New Roman" panose="02020603050405020304" pitchFamily="18" charset="0"/>
              </a:rPr>
              <a:t>硬件实现是不同</a:t>
            </a:r>
            <a:r>
              <a:rPr lang="zh-CN" altLang="en-US" sz="2800" b="1" dirty="0">
                <a:solidFill>
                  <a:srgbClr val="66FFFF"/>
                </a:solidFill>
                <a:latin typeface="Times New Roman" panose="02020603050405020304" pitchFamily="18" charset="0"/>
              </a:rPr>
              <a:t>的，两者的时钟频率和存储系统是不同的。 </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570" name="Freeform 67"/>
          <p:cNvSpPr/>
          <p:nvPr/>
        </p:nvSpPr>
        <p:spPr>
          <a:xfrm>
            <a:off x="1522414" y="6413500"/>
            <a:ext cx="4205287" cy="444500"/>
          </a:xfrm>
          <a:custGeom>
            <a:avLst/>
            <a:gdLst/>
            <a:ahLst/>
            <a:cxnLst>
              <a:cxn ang="0">
                <a:pos x="4205288" y="444500"/>
              </a:cxn>
              <a:cxn ang="0">
                <a:pos x="2122488" y="292100"/>
              </a:cxn>
              <a:cxn ang="0">
                <a:pos x="1588" y="0"/>
              </a:cxn>
              <a:cxn ang="0">
                <a:pos x="0" y="442913"/>
              </a:cxn>
              <a:cxn ang="0">
                <a:pos x="4205288" y="444500"/>
              </a:cxn>
            </a:cxnLst>
            <a:rect l="0" t="0" r="0" b="0"/>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rgbClr val="2EBAAD">
                  <a:alpha val="100000"/>
                </a:srgbClr>
              </a:gs>
              <a:gs pos="100000">
                <a:srgbClr val="5AB7EA">
                  <a:alpha val="100000"/>
                </a:srgbClr>
              </a:gs>
            </a:gsLst>
            <a:lin ang="0" scaled="1"/>
            <a:tileRect/>
          </a:gradFill>
          <a:ln w="9525">
            <a:noFill/>
          </a:ln>
        </p:spPr>
        <p:txBody>
          <a:bodyPr/>
          <a:lstStyle/>
          <a:p>
            <a:endParaRPr lang="zh-CN" altLang="en-US"/>
          </a:p>
        </p:txBody>
      </p:sp>
      <p:sp>
        <p:nvSpPr>
          <p:cNvPr id="109571" name="Freeform 68"/>
          <p:cNvSpPr/>
          <p:nvPr/>
        </p:nvSpPr>
        <p:spPr>
          <a:xfrm>
            <a:off x="6456364" y="6337300"/>
            <a:ext cx="4211637" cy="520700"/>
          </a:xfrm>
          <a:custGeom>
            <a:avLst/>
            <a:gdLst/>
            <a:ahLst/>
            <a:cxnLst>
              <a:cxn ang="0">
                <a:pos x="0" y="520700"/>
              </a:cxn>
              <a:cxn ang="0">
                <a:pos x="2097087" y="355600"/>
              </a:cxn>
              <a:cxn ang="0">
                <a:pos x="4211637" y="0"/>
              </a:cxn>
              <a:cxn ang="0">
                <a:pos x="4211637" y="520700"/>
              </a:cxn>
              <a:cxn ang="0">
                <a:pos x="0" y="520700"/>
              </a:cxn>
            </a:cxnLst>
            <a:rect l="0" t="0" r="0" b="0"/>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rgbClr val="2EBAAD">
                  <a:alpha val="100000"/>
                </a:srgbClr>
              </a:gs>
              <a:gs pos="100000">
                <a:srgbClr val="5AB7EA">
                  <a:alpha val="100000"/>
                </a:srgbClr>
              </a:gs>
            </a:gsLst>
            <a:lin ang="0" scaled="1"/>
            <a:tileRect/>
          </a:gradFill>
          <a:ln w="9525">
            <a:noFill/>
          </a:ln>
        </p:spPr>
        <p:txBody>
          <a:bodyPr/>
          <a:lstStyle/>
          <a:p>
            <a:endParaRPr lang="zh-CN" altLang="en-US"/>
          </a:p>
        </p:txBody>
      </p:sp>
      <p:sp>
        <p:nvSpPr>
          <p:cNvPr id="109572" name="Object 69"/>
          <p:cNvSpPr>
            <a:spLocks noChangeAspect="1"/>
          </p:cNvSpPr>
          <p:nvPr/>
        </p:nvSpPr>
        <p:spPr>
          <a:xfrm>
            <a:off x="1524000" y="0"/>
            <a:ext cx="9144000" cy="406400"/>
          </a:xfrm>
          <a:prstGeom prst="rect">
            <a:avLst/>
          </a:prstGeom>
          <a:noFill/>
          <a:ln w="9525">
            <a:noFill/>
          </a:ln>
        </p:spPr>
        <p:txBody>
          <a:bodyPr/>
          <a:lstStyle/>
          <a:p>
            <a:endParaRPr lang="zh-CN" altLang="en-US" dirty="0">
              <a:latin typeface="Times New Roman" panose="02020603050405020304" pitchFamily="18" charset="0"/>
              <a:sym typeface="Arial" panose="020B0604020202020204" pitchFamily="34" charset="0"/>
            </a:endParaRPr>
          </a:p>
        </p:txBody>
      </p:sp>
      <p:sp>
        <p:nvSpPr>
          <p:cNvPr id="109573" name="Freeform 70"/>
          <p:cNvSpPr/>
          <p:nvPr/>
        </p:nvSpPr>
        <p:spPr>
          <a:xfrm flipH="1">
            <a:off x="1524001" y="793750"/>
            <a:ext cx="3635375" cy="444500"/>
          </a:xfrm>
          <a:custGeom>
            <a:avLst/>
            <a:gdLst/>
            <a:ahLst/>
            <a:cxnLst>
              <a:cxn ang="0">
                <a:pos x="0" y="25400"/>
              </a:cxn>
              <a:cxn ang="0">
                <a:pos x="1734435" y="165100"/>
              </a:cxn>
              <a:cxn ang="0">
                <a:pos x="3635375" y="444500"/>
              </a:cxn>
              <a:cxn ang="0">
                <a:pos x="3635375" y="0"/>
              </a:cxn>
              <a:cxn ang="0">
                <a:pos x="0" y="25400"/>
              </a:cxn>
            </a:cxnLst>
            <a:rect l="0" t="0" r="0" b="0"/>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alpha val="100000"/>
            </a:schemeClr>
          </a:solidFill>
          <a:ln w="9525">
            <a:noFill/>
          </a:ln>
        </p:spPr>
        <p:txBody>
          <a:bodyPr/>
          <a:lstStyle/>
          <a:p>
            <a:endParaRPr lang="zh-CN" altLang="en-US"/>
          </a:p>
        </p:txBody>
      </p:sp>
      <p:sp>
        <p:nvSpPr>
          <p:cNvPr id="109574" name="Freeform 71"/>
          <p:cNvSpPr/>
          <p:nvPr/>
        </p:nvSpPr>
        <p:spPr>
          <a:xfrm>
            <a:off x="1524000" y="0"/>
            <a:ext cx="9144000" cy="812800"/>
          </a:xfrm>
          <a:custGeom>
            <a:avLst/>
            <a:gdLst/>
            <a:ahLst/>
            <a:cxnLst>
              <a:cxn ang="0">
                <a:pos x="0" y="812800"/>
              </a:cxn>
              <a:cxn ang="0">
                <a:pos x="9144000" y="812800"/>
              </a:cxn>
              <a:cxn ang="0">
                <a:pos x="9144000" y="0"/>
              </a:cxn>
              <a:cxn ang="0">
                <a:pos x="4451350" y="212725"/>
              </a:cxn>
              <a:cxn ang="0">
                <a:pos x="0" y="14288"/>
              </a:cxn>
              <a:cxn ang="0">
                <a:pos x="0" y="812800"/>
              </a:cxn>
            </a:cxnLst>
            <a:rect l="0" t="0" r="0" b="0"/>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rgbClr val="143DA2">
                  <a:alpha val="100000"/>
                </a:srgbClr>
              </a:gs>
              <a:gs pos="50000">
                <a:srgbClr val="091C4A">
                  <a:alpha val="100000"/>
                </a:srgbClr>
              </a:gs>
              <a:gs pos="100000">
                <a:srgbClr val="143DA2">
                  <a:alpha val="100000"/>
                </a:srgbClr>
              </a:gs>
            </a:gsLst>
            <a:lin ang="0" scaled="1"/>
            <a:tileRect/>
          </a:gradFill>
          <a:ln w="9525">
            <a:noFill/>
          </a:ln>
        </p:spPr>
        <p:txBody>
          <a:bodyPr/>
          <a:lstStyle/>
          <a:p>
            <a:endParaRPr lang="zh-CN" altLang="en-US"/>
          </a:p>
        </p:txBody>
      </p:sp>
      <p:sp>
        <p:nvSpPr>
          <p:cNvPr id="109575" name="Freeform 72"/>
          <p:cNvSpPr/>
          <p:nvPr/>
        </p:nvSpPr>
        <p:spPr>
          <a:xfrm>
            <a:off x="6502400" y="800100"/>
            <a:ext cx="4165600" cy="444500"/>
          </a:xfrm>
          <a:custGeom>
            <a:avLst/>
            <a:gdLst/>
            <a:ahLst/>
            <a:cxnLst>
              <a:cxn ang="0">
                <a:pos x="0" y="12700"/>
              </a:cxn>
              <a:cxn ang="0">
                <a:pos x="2044700" y="190500"/>
              </a:cxn>
              <a:cxn ang="0">
                <a:pos x="4165600" y="444500"/>
              </a:cxn>
              <a:cxn ang="0">
                <a:pos x="4165600" y="0"/>
              </a:cxn>
              <a:cxn ang="0">
                <a:pos x="0" y="12700"/>
              </a:cxn>
            </a:cxnLst>
            <a:rect l="0" t="0" r="0" b="0"/>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alpha val="100000"/>
            </a:schemeClr>
          </a:solidFill>
          <a:ln w="9525">
            <a:noFill/>
          </a:ln>
        </p:spPr>
        <p:txBody>
          <a:bodyPr/>
          <a:lstStyle/>
          <a:p>
            <a:endParaRPr lang="zh-CN" altLang="en-US"/>
          </a:p>
        </p:txBody>
      </p:sp>
      <p:sp>
        <p:nvSpPr>
          <p:cNvPr id="109576" name="标题 1"/>
          <p:cNvSpPr>
            <a:spLocks noGrp="1"/>
          </p:cNvSpPr>
          <p:nvPr>
            <p:ph type="title" idx="4294967295"/>
          </p:nvPr>
        </p:nvSpPr>
        <p:spPr/>
        <p:txBody>
          <a:bodyPr vert="horz" wrap="square" lIns="91440" tIns="45720" rIns="91440" bIns="45720" numCol="1" anchor="ctr" anchorCtr="0" compatLnSpc="1"/>
          <a:lstStyle/>
          <a:p>
            <a:pPr eaLnBrk="1" hangingPunct="1"/>
            <a:r>
              <a:rPr lang="en-US" altLang="zh-CN" b="0" dirty="0">
                <a:latin typeface="微软雅黑" panose="020B0503020204020204" charset="-122"/>
                <a:ea typeface="微软雅黑" panose="020B0503020204020204" charset="-122"/>
                <a:cs typeface="微软雅黑" panose="020B0503020204020204" charset="-122"/>
              </a:rPr>
              <a:t>2.2</a:t>
            </a:r>
            <a:r>
              <a:rPr lang="zh-CN" altLang="en-US" b="0" dirty="0">
                <a:latin typeface="微软雅黑" panose="020B0503020204020204" charset="-122"/>
                <a:ea typeface="微软雅黑" panose="020B0503020204020204" charset="-122"/>
                <a:cs typeface="微软雅黑" panose="020B0503020204020204" charset="-122"/>
              </a:rPr>
              <a:t>指令集系统结构的分类</a:t>
            </a:r>
          </a:p>
        </p:txBody>
      </p:sp>
      <p:sp>
        <p:nvSpPr>
          <p:cNvPr id="15369" name="内容占位符 2"/>
          <p:cNvSpPr>
            <a:spLocks noGrp="1"/>
          </p:cNvSpPr>
          <p:nvPr>
            <p:ph idx="4294967295"/>
          </p:nvPr>
        </p:nvSpPr>
        <p:spPr>
          <a:xfrm>
            <a:off x="1920875" y="1628776"/>
            <a:ext cx="4792980" cy="4618355"/>
          </a:xfrm>
        </p:spPr>
        <p:txBody>
          <a:bodyPr vert="horz" wrap="square" lIns="91440" tIns="46800" rIns="91440" bIns="45720" numCol="1" anchor="t" anchorCtr="0" compatLnSpc="1"/>
          <a:lstStyle/>
          <a:p>
            <a:pPr marL="0" indent="0">
              <a:lnSpc>
                <a:spcPct val="120000"/>
              </a:lnSpc>
              <a:buNone/>
            </a:pPr>
            <a:r>
              <a:rPr lang="en-US" altLang="zh-CN" sz="2400" b="0" dirty="0">
                <a:latin typeface="微软雅黑" panose="020B0503020204020204" charset="-122"/>
                <a:ea typeface="微软雅黑" panose="020B0503020204020204" charset="-122"/>
                <a:cs typeface="微软雅黑" panose="020B0503020204020204" charset="-122"/>
              </a:rPr>
              <a:t>(d)</a:t>
            </a:r>
            <a:r>
              <a:rPr lang="zh-CN" altLang="en-US" sz="2400" b="0" dirty="0">
                <a:latin typeface="微软雅黑" panose="020B0503020204020204" charset="-122"/>
                <a:ea typeface="微软雅黑" panose="020B0503020204020204" charset="-122"/>
                <a:cs typeface="微软雅黑" panose="020B0503020204020204" charset="-122"/>
              </a:rPr>
              <a:t>中，</a:t>
            </a:r>
          </a:p>
          <a:p>
            <a:pPr marL="0" indent="0">
              <a:lnSpc>
                <a:spcPct val="120000"/>
              </a:lnSpc>
              <a:buNone/>
            </a:pPr>
            <a:r>
              <a:rPr lang="zh-CN" altLang="en-US" sz="2400" b="0" dirty="0">
                <a:latin typeface="微软雅黑" panose="020B0503020204020204" charset="-122"/>
                <a:ea typeface="微软雅黑" panose="020B0503020204020204" charset="-122"/>
                <a:cs typeface="微软雅黑" panose="020B0503020204020204" charset="-122"/>
              </a:rPr>
              <a:t>所有的操作数都是寄存器，与堆栈结构（a）类似，</a:t>
            </a:r>
          </a:p>
          <a:p>
            <a:pPr marL="0" indent="0">
              <a:lnSpc>
                <a:spcPct val="120000"/>
              </a:lnSpc>
              <a:buNone/>
            </a:pPr>
            <a:r>
              <a:rPr lang="zh-CN" altLang="en-US" sz="2400" b="0" dirty="0">
                <a:latin typeface="微软雅黑" panose="020B0503020204020204" charset="-122"/>
                <a:ea typeface="微软雅黑" panose="020B0503020204020204" charset="-122"/>
                <a:cs typeface="微软雅黑" panose="020B0503020204020204" charset="-122"/>
              </a:rPr>
              <a:t>也只能通过一些单独的指令（</a:t>
            </a:r>
            <a:r>
              <a:rPr lang="en-US" altLang="zh-CN" sz="2400" b="0" dirty="0">
                <a:latin typeface="微软雅黑" panose="020B0503020204020204" charset="-122"/>
                <a:ea typeface="微软雅黑" panose="020B0503020204020204" charset="-122"/>
                <a:cs typeface="微软雅黑" panose="020B0503020204020204" charset="-122"/>
              </a:rPr>
              <a:t>load</a:t>
            </a:r>
            <a:r>
              <a:rPr lang="zh-CN" altLang="en-US" sz="2400" b="0" dirty="0">
                <a:latin typeface="微软雅黑" panose="020B0503020204020204" charset="-122"/>
                <a:ea typeface="微软雅黑" panose="020B0503020204020204" charset="-122"/>
                <a:cs typeface="微软雅黑" panose="020B0503020204020204" charset="-122"/>
              </a:rPr>
              <a:t>或</a:t>
            </a:r>
            <a:r>
              <a:rPr lang="en-US" altLang="zh-CN" sz="2400" b="0" dirty="0">
                <a:latin typeface="微软雅黑" panose="020B0503020204020204" charset="-122"/>
                <a:ea typeface="微软雅黑" panose="020B0503020204020204" charset="-122"/>
                <a:cs typeface="微软雅黑" panose="020B0503020204020204" charset="-122"/>
              </a:rPr>
              <a:t>store</a:t>
            </a:r>
            <a:r>
              <a:rPr lang="zh-CN" altLang="en-US" sz="2400" b="0" dirty="0">
                <a:latin typeface="微软雅黑" panose="020B0503020204020204" charset="-122"/>
                <a:ea typeface="微软雅黑" panose="020B0503020204020204" charset="-122"/>
                <a:cs typeface="微软雅黑" panose="020B0503020204020204" charset="-122"/>
              </a:rPr>
              <a:t>）传输到存储器中</a:t>
            </a:r>
          </a:p>
          <a:p>
            <a:pPr marL="0" indent="0">
              <a:lnSpc>
                <a:spcPct val="120000"/>
              </a:lnSpc>
              <a:buNone/>
            </a:pPr>
            <a:endParaRPr lang="zh-CN" altLang="en-US" sz="2400" b="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0" indent="0">
              <a:lnSpc>
                <a:spcPct val="120000"/>
              </a:lnSpc>
              <a:buNone/>
            </a:pP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sym typeface="+mn-ea"/>
              </a:rPr>
              <a:t>（</a:t>
            </a:r>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sym typeface="+mn-ea"/>
              </a:rPr>
              <a:t>MIPS</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sym typeface="+mn-ea"/>
              </a:rPr>
              <a:t>属于这种）</a:t>
            </a:r>
          </a:p>
        </p:txBody>
      </p:sp>
      <p:pic>
        <p:nvPicPr>
          <p:cNvPr id="109578" name="Picture 10"/>
          <p:cNvPicPr>
            <a:picLocks noChangeAspect="1"/>
          </p:cNvPicPr>
          <p:nvPr/>
        </p:nvPicPr>
        <p:blipFill>
          <a:blip r:embed="rId2"/>
          <a:stretch>
            <a:fillRect/>
          </a:stretch>
        </p:blipFill>
        <p:spPr>
          <a:xfrm>
            <a:off x="7248526" y="1773239"/>
            <a:ext cx="1871663" cy="3671887"/>
          </a:xfrm>
          <a:prstGeom prst="rect">
            <a:avLst/>
          </a:prstGeom>
          <a:noFill/>
          <a:ln w="9525">
            <a:noFill/>
          </a:ln>
        </p:spPr>
      </p:pic>
      <p:sp>
        <p:nvSpPr>
          <p:cNvPr id="109579" name="灯片编号占位符 1"/>
          <p:cNvSpPr txBox="1">
            <a:spLocks noGrp="1"/>
          </p:cNvSpPr>
          <p:nvPr/>
        </p:nvSpPr>
        <p:spPr>
          <a:xfrm>
            <a:off x="8610600" y="6488114"/>
            <a:ext cx="2057400" cy="365125"/>
          </a:xfrm>
          <a:prstGeom prst="rect">
            <a:avLst/>
          </a:prstGeom>
          <a:noFill/>
          <a:ln w="9525">
            <a:noFill/>
          </a:ln>
        </p:spPr>
        <p:txBody>
          <a:bodyPr anchor="ctr"/>
          <a:lstStyle/>
          <a:p>
            <a:pPr algn="r"/>
            <a:fld id="{9A0DB2DC-4C9A-4742-B13C-FB6460FD3503}" type="slidenum">
              <a:rPr lang="zh-CN" altLang="en-US" sz="1200" dirty="0">
                <a:latin typeface="Times New Roman" panose="02020603050405020304" pitchFamily="18" charset="0"/>
                <a:sym typeface="Arial" panose="020B0604020202020204" pitchFamily="34" charset="0"/>
              </a:rPr>
              <a:t>60</a:t>
            </a:fld>
            <a:endParaRPr lang="zh-CN" altLang="en-US" sz="1200" dirty="0">
              <a:latin typeface="Times New Roman" panose="02020603050405020304" pitchFamily="18" charset="0"/>
              <a:sym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369">
                                            <p:txEl>
                                              <p:pRg st="1" end="1"/>
                                            </p:txEl>
                                          </p:spTgt>
                                        </p:tgtEl>
                                        <p:attrNameLst>
                                          <p:attrName>style.visibility</p:attrName>
                                        </p:attrNameLst>
                                      </p:cBhvr>
                                      <p:to>
                                        <p:strVal val="visible"/>
                                      </p:to>
                                    </p:set>
                                    <p:animEffect filter="box(in)">
                                      <p:cBhvr>
                                        <p:cTn id="7" dur="500"/>
                                        <p:tgtEl>
                                          <p:spTgt spid="1536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5369">
                                            <p:txEl>
                                              <p:pRg st="2" end="2"/>
                                            </p:txEl>
                                          </p:spTgt>
                                        </p:tgtEl>
                                        <p:attrNameLst>
                                          <p:attrName>style.visibility</p:attrName>
                                        </p:attrNameLst>
                                      </p:cBhvr>
                                      <p:to>
                                        <p:strVal val="visible"/>
                                      </p:to>
                                    </p:set>
                                    <p:animEffect filter="box(in)">
                                      <p:cBhvr>
                                        <p:cTn id="12" dur="500"/>
                                        <p:tgtEl>
                                          <p:spTgt spid="1536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5369">
                                            <p:txEl>
                                              <p:charRg st="3" end="3"/>
                                            </p:txEl>
                                          </p:spTgt>
                                        </p:tgtEl>
                                        <p:attrNameLst>
                                          <p:attrName>style.visibility</p:attrName>
                                        </p:attrNameLst>
                                      </p:cBhvr>
                                      <p:to>
                                        <p:strVal val="visible"/>
                                      </p:to>
                                    </p:set>
                                    <p:animEffect filter="box(in)">
                                      <p:cBhvr>
                                        <p:cTn id="17" dur="500"/>
                                        <p:tgtEl>
                                          <p:spTgt spid="15369">
                                            <p:txEl>
                                              <p:char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b="0" dirty="0">
                <a:latin typeface="微软雅黑" panose="020B0503020204020204" charset="-122"/>
                <a:ea typeface="微软雅黑" panose="020B0503020204020204" charset="-122"/>
                <a:cs typeface="微软雅黑" panose="020B0503020204020204" charset="-122"/>
              </a:rPr>
              <a:t>2.2</a:t>
            </a:r>
            <a:r>
              <a:rPr lang="zh-CN" altLang="en-US" b="0" dirty="0">
                <a:latin typeface="微软雅黑" panose="020B0503020204020204" charset="-122"/>
                <a:ea typeface="微软雅黑" panose="020B0503020204020204" charset="-122"/>
                <a:cs typeface="微软雅黑" panose="020B0503020204020204" charset="-122"/>
              </a:rPr>
              <a:t>指令集系统结构的分类</a:t>
            </a:r>
            <a:endParaRPr lang="en-US" altLang="zh-CN" b="0" dirty="0">
              <a:latin typeface="微软雅黑" panose="020B0503020204020204" charset="-122"/>
              <a:ea typeface="微软雅黑" panose="020B0503020204020204" charset="-122"/>
              <a:cs typeface="微软雅黑" panose="020B0503020204020204" charset="-122"/>
            </a:endParaRPr>
          </a:p>
        </p:txBody>
      </p:sp>
      <p:sp>
        <p:nvSpPr>
          <p:cNvPr id="4099" name="内容占位符 2"/>
          <p:cNvSpPr>
            <a:spLocks noGrp="1"/>
          </p:cNvSpPr>
          <p:nvPr>
            <p:ph idx="1"/>
          </p:nvPr>
        </p:nvSpPr>
        <p:spPr/>
        <p:txBody>
          <a:bodyPr/>
          <a:lstStyle/>
          <a:p>
            <a:r>
              <a:rPr lang="zh-CN" altLang="en-US" b="0" dirty="0">
                <a:latin typeface="微软雅黑" panose="020B0503020204020204" charset="-122"/>
                <a:ea typeface="微软雅黑" panose="020B0503020204020204" charset="-122"/>
                <a:cs typeface="微软雅黑" panose="020B0503020204020204" charset="-122"/>
              </a:rPr>
              <a:t>不同的指令集系统结构的示意图</a:t>
            </a:r>
            <a:endParaRPr lang="en-US" altLang="zh-CN" sz="2400" b="0" dirty="0">
              <a:latin typeface="微软雅黑" panose="020B0503020204020204" charset="-122"/>
              <a:ea typeface="微软雅黑" panose="020B0503020204020204" charset="-122"/>
              <a:cs typeface="微软雅黑" panose="020B0503020204020204" charset="-122"/>
            </a:endParaRPr>
          </a:p>
          <a:p>
            <a:pPr marL="0" indent="0">
              <a:buNone/>
            </a:pPr>
            <a:r>
              <a:rPr lang="zh-CN" altLang="en-US" sz="2400" b="0" dirty="0">
                <a:latin typeface="微软雅黑" panose="020B0503020204020204" charset="-122"/>
                <a:ea typeface="微软雅黑" panose="020B0503020204020204" charset="-122"/>
                <a:cs typeface="微软雅黑" panose="020B0503020204020204" charset="-122"/>
              </a:rPr>
              <a:t>箭头指示操作数是输入还是</a:t>
            </a:r>
            <a:r>
              <a:rPr lang="en-US" altLang="zh-CN" sz="2400" b="0" dirty="0">
                <a:latin typeface="微软雅黑" panose="020B0503020204020204" charset="-122"/>
                <a:ea typeface="微软雅黑" panose="020B0503020204020204" charset="-122"/>
                <a:cs typeface="微软雅黑" panose="020B0503020204020204" charset="-122"/>
              </a:rPr>
              <a:t>ALU</a:t>
            </a:r>
            <a:r>
              <a:rPr lang="zh-CN" altLang="en-US" sz="2400" b="0" dirty="0">
                <a:latin typeface="微软雅黑" panose="020B0503020204020204" charset="-122"/>
                <a:ea typeface="微软雅黑" panose="020B0503020204020204" charset="-122"/>
                <a:cs typeface="微软雅黑" panose="020B0503020204020204" charset="-122"/>
              </a:rPr>
              <a:t>运算的结果，或者既是输入也是结果。灰度</a:t>
            </a:r>
            <a:r>
              <a:rPr lang="zh-CN" altLang="en-US" sz="2400" b="0" dirty="0">
                <a:solidFill>
                  <a:srgbClr val="FF33CC"/>
                </a:solidFill>
                <a:latin typeface="微软雅黑" panose="020B0503020204020204" charset="-122"/>
                <a:ea typeface="微软雅黑" panose="020B0503020204020204" charset="-122"/>
                <a:cs typeface="微软雅黑" panose="020B0503020204020204" charset="-122"/>
              </a:rPr>
              <a:t>较轻</a:t>
            </a:r>
            <a:r>
              <a:rPr lang="zh-CN" altLang="en-US" sz="2400" b="0" dirty="0">
                <a:latin typeface="微软雅黑" panose="020B0503020204020204" charset="-122"/>
                <a:ea typeface="微软雅黑" panose="020B0503020204020204" charset="-122"/>
                <a:cs typeface="微软雅黑" panose="020B0503020204020204" charset="-122"/>
              </a:rPr>
              <a:t>表示</a:t>
            </a:r>
            <a:r>
              <a:rPr lang="zh-CN" altLang="en-US" sz="2400" b="0" dirty="0">
                <a:solidFill>
                  <a:srgbClr val="FF33CC"/>
                </a:solidFill>
                <a:latin typeface="微软雅黑" panose="020B0503020204020204" charset="-122"/>
                <a:ea typeface="微软雅黑" panose="020B0503020204020204" charset="-122"/>
                <a:cs typeface="微软雅黑" panose="020B0503020204020204" charset="-122"/>
              </a:rPr>
              <a:t>输入</a:t>
            </a:r>
            <a:r>
              <a:rPr lang="zh-CN" altLang="en-US" sz="2400" b="0" dirty="0">
                <a:latin typeface="微软雅黑" panose="020B0503020204020204" charset="-122"/>
                <a:ea typeface="微软雅黑" panose="020B0503020204020204" charset="-122"/>
                <a:cs typeface="微软雅黑" panose="020B0503020204020204" charset="-122"/>
              </a:rPr>
              <a:t>，</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较重</a:t>
            </a:r>
            <a:r>
              <a:rPr lang="zh-CN" altLang="en-US" sz="2400" b="0" dirty="0">
                <a:latin typeface="微软雅黑" panose="020B0503020204020204" charset="-122"/>
                <a:ea typeface="微软雅黑" panose="020B0503020204020204" charset="-122"/>
                <a:cs typeface="微软雅黑" panose="020B0503020204020204" charset="-122"/>
              </a:rPr>
              <a:t>表示</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结果</a:t>
            </a:r>
            <a:br>
              <a:rPr lang="en-US" altLang="zh-CN" sz="2400" dirty="0"/>
            </a:br>
            <a:br>
              <a:rPr lang="en-US" altLang="zh-CN" dirty="0"/>
            </a:br>
            <a:endParaRPr lang="en-US" altLang="zh-CN" dirty="0"/>
          </a:p>
        </p:txBody>
      </p:sp>
      <p:graphicFrame>
        <p:nvGraphicFramePr>
          <p:cNvPr id="4" name="Object 3"/>
          <p:cNvGraphicFramePr>
            <a:graphicFrameLocks noChangeAspect="1"/>
          </p:cNvGraphicFramePr>
          <p:nvPr/>
        </p:nvGraphicFramePr>
        <p:xfrm>
          <a:off x="2309787" y="2571744"/>
          <a:ext cx="7426325" cy="3737576"/>
        </p:xfrm>
        <a:graphic>
          <a:graphicData uri="http://schemas.openxmlformats.org/presentationml/2006/ole">
            <mc:AlternateContent xmlns:mc="http://schemas.openxmlformats.org/markup-compatibility/2006">
              <mc:Choice xmlns:v="urn:schemas-microsoft-com:vml" Requires="v">
                <p:oleObj spid="_x0000_s24592" name="Picture" r:id="rId4" imgW="12573000" imgH="5943600" progId="Word.Picture.8">
                  <p:embed/>
                </p:oleObj>
              </mc:Choice>
              <mc:Fallback>
                <p:oleObj name="Picture" r:id="rId4" imgW="12573000" imgH="5943600" progId="Word.Picture.8">
                  <p:embed/>
                  <p:pic>
                    <p:nvPicPr>
                      <p:cNvPr id="4" name="Object 3"/>
                      <p:cNvPicPr>
                        <a:picLocks noChangeAspect="1" noChangeArrowheads="1"/>
                      </p:cNvPicPr>
                      <p:nvPr/>
                    </p:nvPicPr>
                    <p:blipFill>
                      <a:blip r:embed="rId5"/>
                      <a:srcRect/>
                      <a:stretch>
                        <a:fillRect/>
                      </a:stretch>
                    </p:blipFill>
                    <p:spPr bwMode="auto">
                      <a:xfrm>
                        <a:off x="2309787" y="2571744"/>
                        <a:ext cx="7426325" cy="3737576"/>
                      </a:xfrm>
                      <a:prstGeom prst="rect">
                        <a:avLst/>
                      </a:prstGeom>
                      <a:noFill/>
                    </p:spPr>
                  </p:pic>
                </p:oleObj>
              </mc:Fallback>
            </mc:AlternateContent>
          </a:graphicData>
        </a:graphic>
      </p:graphicFrame>
      <p:sp>
        <p:nvSpPr>
          <p:cNvPr id="5" name="灯片编号占位符 4"/>
          <p:cNvSpPr>
            <a:spLocks noGrp="1"/>
          </p:cNvSpPr>
          <p:nvPr>
            <p:ph type="sldNum" sz="quarter" idx="10"/>
          </p:nvPr>
        </p:nvSpPr>
        <p:spPr/>
        <p:txBody>
          <a:bodyPr/>
          <a:lstStyle/>
          <a:p>
            <a:pPr>
              <a:defRPr/>
            </a:pPr>
            <a:fld id="{16FB8BBF-24BB-42C6-9019-0A2DE3877C3C}" type="slidenum">
              <a:rPr lang="zh-CN" altLang="en-US" smtClean="0"/>
              <a:t>61</a:t>
            </a:fld>
            <a:endParaRPr lang="zh-CN" altLang="en-US" dirty="0"/>
          </a:p>
        </p:txBody>
      </p:sp>
      <p:sp>
        <p:nvSpPr>
          <p:cNvPr id="6" name="右大括号 5"/>
          <p:cNvSpPr/>
          <p:nvPr/>
        </p:nvSpPr>
        <p:spPr>
          <a:xfrm rot="16200000">
            <a:off x="8131983" y="1678769"/>
            <a:ext cx="285752" cy="16430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 name="直接箭头连接符 7"/>
          <p:cNvCxnSpPr>
            <a:stCxn id="6" idx="1"/>
          </p:cNvCxnSpPr>
          <p:nvPr/>
        </p:nvCxnSpPr>
        <p:spPr>
          <a:xfrm rot="5400000" flipH="1" flipV="1">
            <a:off x="8507032" y="1982381"/>
            <a:ext cx="142876" cy="6072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882082" y="2071678"/>
            <a:ext cx="1785918" cy="400110"/>
          </a:xfrm>
          <a:prstGeom prst="rect">
            <a:avLst/>
          </a:prstGeom>
          <a:noFill/>
        </p:spPr>
        <p:txBody>
          <a:bodyPr wrap="square" rtlCol="0">
            <a:spAutoFit/>
          </a:bodyPr>
          <a:lstStyle/>
          <a:p>
            <a:r>
              <a:rPr lang="zh-CN" altLang="en-US" sz="2000" dirty="0"/>
              <a:t>通用寄存器</a:t>
            </a:r>
          </a:p>
        </p:txBody>
      </p:sp>
      <p:cxnSp>
        <p:nvCxnSpPr>
          <p:cNvPr id="11" name="直接箭头连接符 10"/>
          <p:cNvCxnSpPr/>
          <p:nvPr/>
        </p:nvCxnSpPr>
        <p:spPr>
          <a:xfrm flipV="1">
            <a:off x="2238348" y="5786454"/>
            <a:ext cx="571504" cy="1428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4772" y="5786454"/>
            <a:ext cx="785754" cy="398780"/>
          </a:xfrm>
          <a:prstGeom prst="rect">
            <a:avLst/>
          </a:prstGeom>
          <a:noFill/>
        </p:spPr>
        <p:txBody>
          <a:bodyPr wrap="square" rtlCol="0">
            <a:spAutoFit/>
          </a:bodyPr>
          <a:lstStyle/>
          <a:p>
            <a:r>
              <a:rPr lang="zh-CN" altLang="en-US" sz="2000" dirty="0">
                <a:latin typeface="微软雅黑" panose="020B0503020204020204" charset="-122"/>
                <a:ea typeface="微软雅黑" panose="020B0503020204020204" charset="-122"/>
              </a:rPr>
              <a:t>主存</a:t>
            </a:r>
          </a:p>
        </p:txBody>
      </p:sp>
      <p:sp>
        <p:nvSpPr>
          <p:cNvPr id="2" name="矩形 1"/>
          <p:cNvSpPr/>
          <p:nvPr/>
        </p:nvSpPr>
        <p:spPr>
          <a:xfrm>
            <a:off x="8832305" y="3292604"/>
            <a:ext cx="820950" cy="144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9498904" y="3292604"/>
            <a:ext cx="0" cy="1440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832304" y="3120204"/>
            <a:ext cx="820951" cy="1440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b="0" dirty="0">
                <a:latin typeface="微软雅黑" panose="020B0503020204020204" charset="-122"/>
                <a:ea typeface="微软雅黑" panose="020B0503020204020204" charset="-122"/>
                <a:cs typeface="微软雅黑" panose="020B0503020204020204" charset="-122"/>
              </a:rPr>
              <a:t>2.2</a:t>
            </a:r>
            <a:r>
              <a:rPr lang="zh-CN" altLang="en-US" b="0" dirty="0">
                <a:latin typeface="微软雅黑" panose="020B0503020204020204" charset="-122"/>
                <a:ea typeface="微软雅黑" panose="020B0503020204020204" charset="-122"/>
                <a:cs typeface="微软雅黑" panose="020B0503020204020204" charset="-122"/>
              </a:rPr>
              <a:t>指令集系统结构的分类</a:t>
            </a:r>
            <a:endParaRPr lang="en-US" altLang="zh-CN" b="0" dirty="0">
              <a:latin typeface="微软雅黑" panose="020B0503020204020204" charset="-122"/>
              <a:ea typeface="微软雅黑" panose="020B0503020204020204" charset="-122"/>
              <a:cs typeface="微软雅黑" panose="020B0503020204020204" charset="-122"/>
            </a:endParaRPr>
          </a:p>
        </p:txBody>
      </p:sp>
      <p:sp>
        <p:nvSpPr>
          <p:cNvPr id="4099" name="内容占位符 2"/>
          <p:cNvSpPr>
            <a:spLocks noGrp="1"/>
          </p:cNvSpPr>
          <p:nvPr>
            <p:ph idx="1"/>
          </p:nvPr>
        </p:nvSpPr>
        <p:spPr/>
        <p:txBody>
          <a:bodyPr/>
          <a:lstStyle/>
          <a:p>
            <a:r>
              <a:rPr lang="zh-CN" altLang="en-US" b="0" dirty="0">
                <a:latin typeface="微软雅黑" panose="020B0503020204020204" charset="-122"/>
                <a:ea typeface="微软雅黑" panose="020B0503020204020204" charset="-122"/>
                <a:cs typeface="微软雅黑" panose="020B0503020204020204" charset="-122"/>
              </a:rPr>
              <a:t>下表说明代码</a:t>
            </a:r>
            <a:r>
              <a:rPr lang="en-US" altLang="zh-CN" b="0" dirty="0">
                <a:solidFill>
                  <a:srgbClr val="C00000"/>
                </a:solidFill>
                <a:latin typeface="微软雅黑" panose="020B0503020204020204" charset="-122"/>
                <a:ea typeface="微软雅黑" panose="020B0503020204020204" charset="-122"/>
                <a:cs typeface="微软雅黑" panose="020B0503020204020204" charset="-122"/>
              </a:rPr>
              <a:t>C=A+B</a:t>
            </a:r>
            <a:r>
              <a:rPr lang="zh-CN" altLang="en-US" b="0" dirty="0">
                <a:latin typeface="微软雅黑" panose="020B0503020204020204" charset="-122"/>
                <a:ea typeface="微软雅黑" panose="020B0503020204020204" charset="-122"/>
                <a:cs typeface="微软雅黑" panose="020B0503020204020204" charset="-122"/>
              </a:rPr>
              <a:t>在这三类系统结构中分别是如何表示：</a:t>
            </a:r>
            <a:r>
              <a:rPr lang="zh-CN" altLang="en-US" sz="2000" b="0" dirty="0">
                <a:latin typeface="微软雅黑" panose="020B0503020204020204" charset="-122"/>
                <a:ea typeface="微软雅黑" panose="020B0503020204020204" charset="-122"/>
                <a:cs typeface="微软雅黑" panose="020B0503020204020204" charset="-122"/>
              </a:rPr>
              <a:t>（设</a:t>
            </a:r>
            <a:r>
              <a:rPr lang="en-US" altLang="zh-CN" sz="2000" b="0" dirty="0">
                <a:latin typeface="微软雅黑" panose="020B0503020204020204" charset="-122"/>
                <a:ea typeface="微软雅黑" panose="020B0503020204020204" charset="-122"/>
                <a:cs typeface="微软雅黑" panose="020B0503020204020204" charset="-122"/>
              </a:rPr>
              <a:t>A,B</a:t>
            </a:r>
            <a:r>
              <a:rPr lang="zh-CN" altLang="en-US" sz="2000" b="0" dirty="0">
                <a:latin typeface="微软雅黑" panose="020B0503020204020204" charset="-122"/>
                <a:ea typeface="微软雅黑" panose="020B0503020204020204" charset="-122"/>
                <a:cs typeface="微软雅黑" panose="020B0503020204020204" charset="-122"/>
              </a:rPr>
              <a:t>和</a:t>
            </a:r>
            <a:r>
              <a:rPr lang="en-US" altLang="zh-CN" sz="2000" b="0" dirty="0">
                <a:latin typeface="微软雅黑" panose="020B0503020204020204" charset="-122"/>
                <a:ea typeface="微软雅黑" panose="020B0503020204020204" charset="-122"/>
                <a:cs typeface="微软雅黑" panose="020B0503020204020204" charset="-122"/>
              </a:rPr>
              <a:t>C</a:t>
            </a:r>
            <a:r>
              <a:rPr lang="zh-CN" altLang="en-US" sz="2000" b="0" dirty="0">
                <a:latin typeface="微软雅黑" panose="020B0503020204020204" charset="-122"/>
                <a:ea typeface="微软雅黑" panose="020B0503020204020204" charset="-122"/>
                <a:cs typeface="微软雅黑" panose="020B0503020204020204" charset="-122"/>
              </a:rPr>
              <a:t>都在存储器中且</a:t>
            </a:r>
            <a:r>
              <a:rPr lang="en-US" altLang="zh-CN" sz="2000" b="0" dirty="0">
                <a:latin typeface="微软雅黑" panose="020B0503020204020204" charset="-122"/>
                <a:ea typeface="微软雅黑" panose="020B0503020204020204" charset="-122"/>
                <a:cs typeface="微软雅黑" panose="020B0503020204020204" charset="-122"/>
              </a:rPr>
              <a:t>A</a:t>
            </a:r>
            <a:r>
              <a:rPr lang="zh-CN" altLang="en-US" sz="2000" b="0" dirty="0">
                <a:latin typeface="微软雅黑" panose="020B0503020204020204" charset="-122"/>
                <a:ea typeface="微软雅黑" panose="020B0503020204020204" charset="-122"/>
                <a:cs typeface="微软雅黑" panose="020B0503020204020204" charset="-122"/>
              </a:rPr>
              <a:t>和</a:t>
            </a:r>
            <a:r>
              <a:rPr lang="en-US" altLang="zh-CN" sz="2000" b="0" dirty="0">
                <a:latin typeface="微软雅黑" panose="020B0503020204020204" charset="-122"/>
                <a:ea typeface="微软雅黑" panose="020B0503020204020204" charset="-122"/>
                <a:cs typeface="微软雅黑" panose="020B0503020204020204" charset="-122"/>
              </a:rPr>
              <a:t>B</a:t>
            </a:r>
            <a:r>
              <a:rPr lang="zh-CN" altLang="en-US" sz="2000" b="0" dirty="0">
                <a:latin typeface="微软雅黑" panose="020B0503020204020204" charset="-122"/>
                <a:ea typeface="微软雅黑" panose="020B0503020204020204" charset="-122"/>
                <a:cs typeface="微软雅黑" panose="020B0503020204020204" charset="-122"/>
              </a:rPr>
              <a:t>的值不破坏）</a:t>
            </a:r>
            <a:endParaRPr lang="en-US" altLang="zh-CN" b="0" dirty="0">
              <a:latin typeface="微软雅黑" panose="020B0503020204020204" charset="-122"/>
              <a:ea typeface="微软雅黑" panose="020B0503020204020204" charset="-122"/>
              <a:cs typeface="微软雅黑" panose="020B0503020204020204" charset="-122"/>
            </a:endParaRPr>
          </a:p>
          <a:p>
            <a:pPr marL="0" indent="0">
              <a:buNone/>
            </a:pPr>
            <a:br>
              <a:rPr lang="en-US" altLang="zh-CN" dirty="0"/>
            </a:br>
            <a:br>
              <a:rPr lang="en-US" altLang="zh-CN" dirty="0"/>
            </a:br>
            <a:br>
              <a:rPr lang="en-US" altLang="zh-CN" dirty="0"/>
            </a:br>
            <a:r>
              <a:rPr lang="en-US" altLang="zh-CN" dirty="0"/>
              <a:t>  </a:t>
            </a:r>
          </a:p>
          <a:p>
            <a:pPr marL="0" indent="0">
              <a:buNone/>
            </a:pPr>
            <a:r>
              <a:rPr lang="en-US" altLang="zh-CN" dirty="0"/>
              <a:t>  </a:t>
            </a:r>
          </a:p>
          <a:p>
            <a:pPr marL="0" indent="0">
              <a:buNone/>
            </a:pPr>
            <a:r>
              <a:rPr lang="zh-CN" altLang="en-US" sz="2400" b="0" dirty="0">
                <a:latin typeface="微软雅黑" panose="020B0503020204020204" charset="-122"/>
                <a:ea typeface="微软雅黑" panose="020B0503020204020204" charset="-122"/>
              </a:rPr>
              <a:t>说明：在</a:t>
            </a:r>
            <a:r>
              <a:rPr lang="zh-CN" altLang="en-US" sz="2400" b="0" dirty="0">
                <a:solidFill>
                  <a:srgbClr val="C00000"/>
                </a:solidFill>
                <a:latin typeface="微软雅黑" panose="020B0503020204020204" charset="-122"/>
                <a:ea typeface="微软雅黑" panose="020B0503020204020204" charset="-122"/>
              </a:rPr>
              <a:t>堆栈结构</a:t>
            </a:r>
            <a:r>
              <a:rPr lang="zh-CN" altLang="en-US" sz="2400" b="0" dirty="0">
                <a:latin typeface="微软雅黑" panose="020B0503020204020204" charset="-122"/>
                <a:ea typeface="微软雅黑" panose="020B0503020204020204" charset="-122"/>
              </a:rPr>
              <a:t>和</a:t>
            </a:r>
            <a:r>
              <a:rPr lang="zh-CN" altLang="en-US" sz="2400" b="0" dirty="0">
                <a:solidFill>
                  <a:srgbClr val="C00000"/>
                </a:solidFill>
                <a:latin typeface="微软雅黑" panose="020B0503020204020204" charset="-122"/>
                <a:ea typeface="微软雅黑" panose="020B0503020204020204" charset="-122"/>
              </a:rPr>
              <a:t>累加器结构</a:t>
            </a:r>
            <a:r>
              <a:rPr lang="zh-CN" altLang="en-US" sz="2400" b="0" dirty="0">
                <a:latin typeface="微软雅黑" panose="020B0503020204020204" charset="-122"/>
                <a:ea typeface="微软雅黑" panose="020B0503020204020204" charset="-122"/>
              </a:rPr>
              <a:t>中</a:t>
            </a:r>
            <a:r>
              <a:rPr lang="zh-CN" altLang="en-US" sz="2400" b="0" dirty="0">
                <a:solidFill>
                  <a:srgbClr val="C00000"/>
                </a:solidFill>
                <a:latin typeface="微软雅黑" panose="020B0503020204020204" charset="-122"/>
                <a:ea typeface="微软雅黑" panose="020B0503020204020204" charset="-122"/>
              </a:rPr>
              <a:t>加法指令的操作数</a:t>
            </a:r>
            <a:r>
              <a:rPr lang="zh-CN" altLang="en-US" sz="2400" b="0" dirty="0">
                <a:latin typeface="微软雅黑" panose="020B0503020204020204" charset="-122"/>
                <a:ea typeface="微软雅黑" panose="020B0503020204020204" charset="-122"/>
              </a:rPr>
              <a:t>是</a:t>
            </a:r>
            <a:r>
              <a:rPr lang="zh-CN" altLang="en-US" sz="2400" b="0" dirty="0">
                <a:solidFill>
                  <a:srgbClr val="C00000"/>
                </a:solidFill>
                <a:latin typeface="微软雅黑" panose="020B0503020204020204" charset="-122"/>
                <a:ea typeface="微软雅黑" panose="020B0503020204020204" charset="-122"/>
              </a:rPr>
              <a:t>隐含</a:t>
            </a:r>
            <a:r>
              <a:rPr lang="zh-CN" altLang="en-US" sz="2400" b="0" dirty="0">
                <a:latin typeface="微软雅黑" panose="020B0503020204020204" charset="-122"/>
                <a:ea typeface="微软雅黑" panose="020B0503020204020204" charset="-122"/>
              </a:rPr>
              <a:t>的，而在</a:t>
            </a:r>
            <a:r>
              <a:rPr lang="zh-CN" altLang="en-US" sz="2400" b="0" dirty="0">
                <a:solidFill>
                  <a:srgbClr val="C00000"/>
                </a:solidFill>
                <a:latin typeface="微软雅黑" panose="020B0503020204020204" charset="-122"/>
                <a:ea typeface="微软雅黑" panose="020B0503020204020204" charset="-122"/>
              </a:rPr>
              <a:t>寄存器结构</a:t>
            </a:r>
            <a:r>
              <a:rPr lang="zh-CN" altLang="en-US" sz="2400" b="0" dirty="0">
                <a:latin typeface="微软雅黑" panose="020B0503020204020204" charset="-122"/>
                <a:ea typeface="微软雅黑" panose="020B0503020204020204" charset="-122"/>
              </a:rPr>
              <a:t>中</a:t>
            </a:r>
            <a:r>
              <a:rPr lang="zh-CN" altLang="en-US" sz="2400" b="0" dirty="0">
                <a:solidFill>
                  <a:srgbClr val="C00000"/>
                </a:solidFill>
                <a:latin typeface="微软雅黑" panose="020B0503020204020204" charset="-122"/>
                <a:ea typeface="微软雅黑" panose="020B0503020204020204" charset="-122"/>
              </a:rPr>
              <a:t>操作数必须明确指定</a:t>
            </a:r>
            <a:r>
              <a:rPr lang="zh-CN" altLang="en-US" sz="2400" b="0" dirty="0">
                <a:latin typeface="微软雅黑" panose="020B0503020204020204" charset="-122"/>
                <a:ea typeface="微软雅黑" panose="020B0503020204020204" charset="-122"/>
              </a:rPr>
              <a:t>。</a:t>
            </a:r>
            <a:endParaRPr lang="en-US" altLang="zh-CN" sz="2400" b="0" dirty="0">
              <a:latin typeface="微软雅黑" panose="020B0503020204020204" charset="-122"/>
              <a:ea typeface="微软雅黑" panose="020B0503020204020204" charset="-122"/>
            </a:endParaRPr>
          </a:p>
        </p:txBody>
      </p:sp>
      <p:graphicFrame>
        <p:nvGraphicFramePr>
          <p:cNvPr id="3" name="表格 2"/>
          <p:cNvGraphicFramePr>
            <a:graphicFrameLocks noGrp="1"/>
          </p:cNvGraphicFramePr>
          <p:nvPr>
            <p:custDataLst>
              <p:tags r:id="rId1"/>
            </p:custDataLst>
          </p:nvPr>
        </p:nvGraphicFramePr>
        <p:xfrm>
          <a:off x="2330247" y="1988840"/>
          <a:ext cx="7294144" cy="2160240"/>
        </p:xfrm>
        <a:graphic>
          <a:graphicData uri="http://schemas.openxmlformats.org/drawingml/2006/table">
            <a:tbl>
              <a:tblPr firstRow="1" bandRow="1">
                <a:tableStyleId>{5C22544A-7EE6-4342-B048-85BDC9FD1C3A}</a:tableStyleId>
              </a:tblPr>
              <a:tblGrid>
                <a:gridCol w="1173465">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2232248">
                  <a:extLst>
                    <a:ext uri="{9D8B030D-6E8A-4147-A177-3AD203B41FA5}">
                      <a16:colId xmlns:a16="http://schemas.microsoft.com/office/drawing/2014/main" val="20002"/>
                    </a:ext>
                  </a:extLst>
                </a:gridCol>
                <a:gridCol w="2520279">
                  <a:extLst>
                    <a:ext uri="{9D8B030D-6E8A-4147-A177-3AD203B41FA5}">
                      <a16:colId xmlns:a16="http://schemas.microsoft.com/office/drawing/2014/main" val="20003"/>
                    </a:ext>
                  </a:extLst>
                </a:gridCol>
              </a:tblGrid>
              <a:tr h="480820">
                <a:tc>
                  <a:txBody>
                    <a:bodyPr/>
                    <a:lstStyle/>
                    <a:p>
                      <a:pPr algn="ctr"/>
                      <a:r>
                        <a:rPr lang="zh-CN" altLang="en-US" b="0" dirty="0">
                          <a:latin typeface="微软雅黑" panose="020B0503020204020204" charset="-122"/>
                          <a:ea typeface="微软雅黑" panose="020B0503020204020204" charset="-122"/>
                        </a:rPr>
                        <a:t>堆栈</a:t>
                      </a:r>
                    </a:p>
                  </a:txBody>
                  <a:tcPr/>
                </a:tc>
                <a:tc>
                  <a:txBody>
                    <a:bodyPr/>
                    <a:lstStyle/>
                    <a:p>
                      <a:pPr algn="ctr"/>
                      <a:r>
                        <a:rPr lang="zh-CN" altLang="en-US" b="0" dirty="0">
                          <a:latin typeface="微软雅黑" panose="020B0503020204020204" charset="-122"/>
                          <a:ea typeface="微软雅黑" panose="020B0503020204020204" charset="-122"/>
                        </a:rPr>
                        <a:t>累加器</a:t>
                      </a:r>
                    </a:p>
                  </a:txBody>
                  <a:tcPr/>
                </a:tc>
                <a:tc>
                  <a:txBody>
                    <a:bodyPr/>
                    <a:lstStyle/>
                    <a:p>
                      <a:pPr algn="ctr"/>
                      <a:r>
                        <a:rPr lang="zh-CN" altLang="en-US" b="0" dirty="0">
                          <a:latin typeface="微软雅黑" panose="020B0503020204020204" charset="-122"/>
                          <a:ea typeface="微软雅黑" panose="020B0503020204020204" charset="-122"/>
                          <a:cs typeface="微软雅黑" panose="020B0503020204020204" charset="-122"/>
                        </a:rPr>
                        <a:t>寄存器（</a:t>
                      </a:r>
                      <a:r>
                        <a:rPr lang="en-US" altLang="zh-CN" b="0" dirty="0" err="1">
                          <a:latin typeface="微软雅黑" panose="020B0503020204020204" charset="-122"/>
                          <a:ea typeface="微软雅黑" panose="020B0503020204020204" charset="-122"/>
                          <a:cs typeface="微软雅黑" panose="020B0503020204020204" charset="-122"/>
                        </a:rPr>
                        <a:t>Reg-mem</a:t>
                      </a:r>
                      <a:r>
                        <a:rPr lang="zh-CN" altLang="en-US" b="0" dirty="0">
                          <a:latin typeface="微软雅黑" panose="020B0503020204020204" charset="-122"/>
                          <a:ea typeface="微软雅黑" panose="020B0503020204020204" charset="-122"/>
                          <a:cs typeface="微软雅黑" panose="020B0503020204020204" charset="-122"/>
                        </a:rPr>
                        <a:t>）</a:t>
                      </a:r>
                    </a:p>
                  </a:txBody>
                  <a:tcPr/>
                </a:tc>
                <a:tc>
                  <a:txBody>
                    <a:bodyPr/>
                    <a:lstStyle/>
                    <a:p>
                      <a:pPr algn="ctr"/>
                      <a:r>
                        <a:rPr lang="zh-CN" altLang="en-US" b="0" dirty="0">
                          <a:latin typeface="微软雅黑" panose="020B0503020204020204" charset="-122"/>
                          <a:ea typeface="微软雅黑" panose="020B0503020204020204" charset="-122"/>
                          <a:cs typeface="微软雅黑" panose="020B0503020204020204" charset="-122"/>
                        </a:rPr>
                        <a:t>寄存器（</a:t>
                      </a:r>
                      <a:r>
                        <a:rPr lang="en-US" altLang="zh-CN" b="0" dirty="0">
                          <a:latin typeface="微软雅黑" panose="020B0503020204020204" charset="-122"/>
                          <a:ea typeface="微软雅黑" panose="020B0503020204020204" charset="-122"/>
                          <a:cs typeface="微软雅黑" panose="020B0503020204020204" charset="-122"/>
                        </a:rPr>
                        <a:t>load-store</a:t>
                      </a:r>
                      <a:r>
                        <a:rPr lang="zh-CN" altLang="en-US" b="0" dirty="0">
                          <a:latin typeface="微软雅黑" panose="020B0503020204020204" charset="-122"/>
                          <a:ea typeface="微软雅黑" panose="020B0503020204020204" charset="-122"/>
                          <a:cs typeface="微软雅黑" panose="020B0503020204020204" charset="-122"/>
                        </a:rPr>
                        <a:t>）</a:t>
                      </a:r>
                    </a:p>
                  </a:txBody>
                  <a:tcPr/>
                </a:tc>
                <a:extLst>
                  <a:ext uri="{0D108BD9-81ED-4DB2-BD59-A6C34878D82A}">
                    <a16:rowId xmlns:a16="http://schemas.microsoft.com/office/drawing/2014/main" val="10000"/>
                  </a:ext>
                </a:extLst>
              </a:tr>
              <a:tr h="419855">
                <a:tc>
                  <a:txBody>
                    <a:bodyPr/>
                    <a:lstStyle/>
                    <a:p>
                      <a:r>
                        <a:rPr lang="en-US" altLang="zh-CN" dirty="0"/>
                        <a:t>Push</a:t>
                      </a:r>
                      <a:r>
                        <a:rPr lang="en-US" altLang="zh-CN" baseline="0" dirty="0"/>
                        <a:t>  </a:t>
                      </a:r>
                      <a:r>
                        <a:rPr lang="en-US" altLang="zh-CN" dirty="0"/>
                        <a:t>A</a:t>
                      </a:r>
                      <a:endParaRPr lang="zh-CN" altLang="en-US" dirty="0"/>
                    </a:p>
                  </a:txBody>
                  <a:tcPr>
                    <a:solidFill>
                      <a:schemeClr val="accent2">
                        <a:lumMod val="20000"/>
                        <a:lumOff val="80000"/>
                      </a:schemeClr>
                    </a:solidFill>
                  </a:tcPr>
                </a:tc>
                <a:tc>
                  <a:txBody>
                    <a:bodyPr/>
                    <a:lstStyle/>
                    <a:p>
                      <a:r>
                        <a:rPr lang="en-US" altLang="zh-CN" dirty="0"/>
                        <a:t>Load </a:t>
                      </a:r>
                      <a:r>
                        <a:rPr lang="en-US" altLang="zh-CN" baseline="0" dirty="0"/>
                        <a:t> A</a:t>
                      </a:r>
                      <a:endParaRPr lang="zh-CN" altLang="en-US" dirty="0"/>
                    </a:p>
                  </a:txBody>
                  <a:tcPr>
                    <a:solidFill>
                      <a:schemeClr val="accent2">
                        <a:lumMod val="20000"/>
                        <a:lumOff val="80000"/>
                      </a:schemeClr>
                    </a:solidFill>
                  </a:tcPr>
                </a:tc>
                <a:tc>
                  <a:txBody>
                    <a:bodyPr/>
                    <a:lstStyle/>
                    <a:p>
                      <a:r>
                        <a:rPr lang="en-US" altLang="zh-CN" dirty="0"/>
                        <a:t>Load  R1</a:t>
                      </a:r>
                      <a:r>
                        <a:rPr lang="zh-CN" altLang="en-US" dirty="0"/>
                        <a:t>，</a:t>
                      </a:r>
                      <a:r>
                        <a:rPr lang="en-US" altLang="zh-CN" dirty="0"/>
                        <a:t>A</a:t>
                      </a:r>
                      <a:endParaRPr lang="zh-CN" altLang="en-US" dirty="0"/>
                    </a:p>
                  </a:txBody>
                  <a:tcP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Load  R1</a:t>
                      </a:r>
                      <a:r>
                        <a:rPr lang="zh-CN" altLang="en-US" dirty="0"/>
                        <a:t>，</a:t>
                      </a:r>
                      <a:r>
                        <a:rPr lang="en-US" altLang="zh-CN" dirty="0"/>
                        <a:t>A</a:t>
                      </a:r>
                      <a:endParaRPr lang="zh-CN" altLang="en-US" dirty="0"/>
                    </a:p>
                  </a:txBody>
                  <a:tcPr>
                    <a:solidFill>
                      <a:schemeClr val="accent2">
                        <a:lumMod val="20000"/>
                        <a:lumOff val="80000"/>
                      </a:schemeClr>
                    </a:solidFill>
                  </a:tcPr>
                </a:tc>
                <a:extLst>
                  <a:ext uri="{0D108BD9-81ED-4DB2-BD59-A6C34878D82A}">
                    <a16:rowId xmlns:a16="http://schemas.microsoft.com/office/drawing/2014/main" val="10001"/>
                  </a:ext>
                </a:extLst>
              </a:tr>
              <a:tr h="419855">
                <a:tc>
                  <a:txBody>
                    <a:bodyPr/>
                    <a:lstStyle/>
                    <a:p>
                      <a:r>
                        <a:rPr lang="en-US" altLang="zh-CN" dirty="0"/>
                        <a:t>Push</a:t>
                      </a:r>
                      <a:r>
                        <a:rPr lang="en-US" altLang="zh-CN" baseline="0" dirty="0"/>
                        <a:t>  B</a:t>
                      </a:r>
                      <a:endParaRPr lang="zh-CN" altLang="en-US" dirty="0"/>
                    </a:p>
                  </a:txBody>
                  <a:tcPr>
                    <a:solidFill>
                      <a:schemeClr val="accent2">
                        <a:lumMod val="20000"/>
                        <a:lumOff val="80000"/>
                      </a:schemeClr>
                    </a:solidFill>
                  </a:tcPr>
                </a:tc>
                <a:tc>
                  <a:txBody>
                    <a:bodyPr/>
                    <a:lstStyle/>
                    <a:p>
                      <a:r>
                        <a:rPr lang="en-US" altLang="zh-CN" dirty="0"/>
                        <a:t>Add   B</a:t>
                      </a:r>
                      <a:endParaRPr lang="zh-CN" altLang="en-US" dirty="0"/>
                    </a:p>
                  </a:txBody>
                  <a:tcPr>
                    <a:solidFill>
                      <a:schemeClr val="accent2">
                        <a:lumMod val="20000"/>
                        <a:lumOff val="80000"/>
                      </a:schemeClr>
                    </a:solidFill>
                  </a:tcPr>
                </a:tc>
                <a:tc>
                  <a:txBody>
                    <a:bodyPr/>
                    <a:lstStyle/>
                    <a:p>
                      <a:r>
                        <a:rPr lang="en-US" altLang="zh-CN" dirty="0"/>
                        <a:t>Add</a:t>
                      </a:r>
                      <a:r>
                        <a:rPr lang="en-US" altLang="zh-CN" baseline="0" dirty="0"/>
                        <a:t>  R1</a:t>
                      </a:r>
                      <a:r>
                        <a:rPr lang="zh-CN" altLang="en-US" baseline="0" dirty="0"/>
                        <a:t>，</a:t>
                      </a:r>
                      <a:r>
                        <a:rPr lang="en-US" altLang="zh-CN" baseline="0" dirty="0"/>
                        <a:t>B</a:t>
                      </a:r>
                      <a:endParaRPr lang="zh-CN" altLang="en-US" dirty="0"/>
                    </a:p>
                  </a:txBody>
                  <a:tcP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Load  R2</a:t>
                      </a:r>
                      <a:r>
                        <a:rPr lang="zh-CN" altLang="en-US" dirty="0"/>
                        <a:t>，</a:t>
                      </a:r>
                      <a:r>
                        <a:rPr lang="en-US" altLang="zh-CN" dirty="0"/>
                        <a:t>B</a:t>
                      </a:r>
                      <a:endParaRPr lang="zh-CN" altLang="en-US" dirty="0"/>
                    </a:p>
                  </a:txBody>
                  <a:tcPr>
                    <a:solidFill>
                      <a:schemeClr val="accent2">
                        <a:lumMod val="20000"/>
                        <a:lumOff val="80000"/>
                      </a:schemeClr>
                    </a:solidFill>
                  </a:tcPr>
                </a:tc>
                <a:extLst>
                  <a:ext uri="{0D108BD9-81ED-4DB2-BD59-A6C34878D82A}">
                    <a16:rowId xmlns:a16="http://schemas.microsoft.com/office/drawing/2014/main" val="10002"/>
                  </a:ext>
                </a:extLst>
              </a:tr>
              <a:tr h="419855">
                <a:tc>
                  <a:txBody>
                    <a:bodyPr/>
                    <a:lstStyle/>
                    <a:p>
                      <a:r>
                        <a:rPr lang="en-US" altLang="zh-CN" dirty="0"/>
                        <a:t>Add</a:t>
                      </a:r>
                      <a:endParaRPr lang="zh-CN" altLang="en-US" dirty="0"/>
                    </a:p>
                  </a:txBody>
                  <a:tcPr>
                    <a:solidFill>
                      <a:schemeClr val="accent2">
                        <a:lumMod val="20000"/>
                        <a:lumOff val="80000"/>
                      </a:schemeClr>
                    </a:solidFill>
                  </a:tcPr>
                </a:tc>
                <a:tc>
                  <a:txBody>
                    <a:bodyPr/>
                    <a:lstStyle/>
                    <a:p>
                      <a:r>
                        <a:rPr lang="en-US" altLang="zh-CN" dirty="0"/>
                        <a:t>Store  C</a:t>
                      </a:r>
                      <a:endParaRPr lang="zh-CN" altLang="en-US" dirty="0"/>
                    </a:p>
                  </a:txBody>
                  <a:tcPr>
                    <a:solidFill>
                      <a:schemeClr val="accent2">
                        <a:lumMod val="20000"/>
                        <a:lumOff val="80000"/>
                      </a:schemeClr>
                    </a:solidFill>
                  </a:tcPr>
                </a:tc>
                <a:tc>
                  <a:txBody>
                    <a:bodyPr/>
                    <a:lstStyle/>
                    <a:p>
                      <a:r>
                        <a:rPr lang="en-US" altLang="zh-CN" dirty="0"/>
                        <a:t>Store  R1</a:t>
                      </a:r>
                      <a:r>
                        <a:rPr lang="zh-CN" altLang="en-US" dirty="0"/>
                        <a:t>，</a:t>
                      </a:r>
                      <a:r>
                        <a:rPr lang="en-US" altLang="zh-CN" dirty="0"/>
                        <a:t>C</a:t>
                      </a:r>
                      <a:endParaRPr lang="zh-CN" altLang="en-US" dirty="0"/>
                    </a:p>
                  </a:txBody>
                  <a:tcPr>
                    <a:solidFill>
                      <a:schemeClr val="accent2">
                        <a:lumMod val="20000"/>
                        <a:lumOff val="80000"/>
                      </a:schemeClr>
                    </a:solidFill>
                  </a:tcPr>
                </a:tc>
                <a:tc>
                  <a:txBody>
                    <a:bodyPr/>
                    <a:lstStyle/>
                    <a:p>
                      <a:r>
                        <a:rPr lang="en-US" altLang="zh-CN" dirty="0"/>
                        <a:t>Add</a:t>
                      </a:r>
                      <a:r>
                        <a:rPr lang="en-US" altLang="zh-CN" baseline="0" dirty="0"/>
                        <a:t>  R3</a:t>
                      </a:r>
                      <a:r>
                        <a:rPr lang="zh-CN" altLang="en-US" baseline="0" dirty="0"/>
                        <a:t>，</a:t>
                      </a:r>
                      <a:r>
                        <a:rPr lang="en-US" altLang="zh-CN" baseline="0" dirty="0"/>
                        <a:t>R1</a:t>
                      </a:r>
                      <a:r>
                        <a:rPr lang="zh-CN" altLang="en-US" baseline="0" dirty="0"/>
                        <a:t>，</a:t>
                      </a:r>
                      <a:r>
                        <a:rPr lang="en-US" altLang="zh-CN" baseline="0" dirty="0"/>
                        <a:t>R2</a:t>
                      </a:r>
                      <a:endParaRPr lang="en-US" altLang="zh-CN" dirty="0"/>
                    </a:p>
                  </a:txBody>
                  <a:tcPr>
                    <a:solidFill>
                      <a:schemeClr val="accent2">
                        <a:lumMod val="20000"/>
                        <a:lumOff val="80000"/>
                      </a:schemeClr>
                    </a:solidFill>
                  </a:tcPr>
                </a:tc>
                <a:extLst>
                  <a:ext uri="{0D108BD9-81ED-4DB2-BD59-A6C34878D82A}">
                    <a16:rowId xmlns:a16="http://schemas.microsoft.com/office/drawing/2014/main" val="10003"/>
                  </a:ext>
                </a:extLst>
              </a:tr>
              <a:tr h="419855">
                <a:tc>
                  <a:txBody>
                    <a:bodyPr/>
                    <a:lstStyle/>
                    <a:p>
                      <a:r>
                        <a:rPr lang="en-US" altLang="zh-CN" dirty="0"/>
                        <a:t>Pop</a:t>
                      </a:r>
                      <a:r>
                        <a:rPr lang="en-US" altLang="zh-CN" baseline="0" dirty="0"/>
                        <a:t>  C</a:t>
                      </a:r>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a:txBody>
                  <a:tcP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Store  R3</a:t>
                      </a:r>
                      <a:r>
                        <a:rPr lang="zh-CN" altLang="en-US" dirty="0"/>
                        <a:t>，</a:t>
                      </a:r>
                      <a:r>
                        <a:rPr lang="en-US" altLang="zh-CN" dirty="0"/>
                        <a:t>C</a:t>
                      </a:r>
                    </a:p>
                  </a:txBody>
                  <a:tcPr>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
        <p:nvSpPr>
          <p:cNvPr id="5" name="灯片编号占位符 4"/>
          <p:cNvSpPr>
            <a:spLocks noGrp="1"/>
          </p:cNvSpPr>
          <p:nvPr>
            <p:ph type="sldNum" sz="quarter" idx="10"/>
          </p:nvPr>
        </p:nvSpPr>
        <p:spPr/>
        <p:txBody>
          <a:bodyPr/>
          <a:lstStyle/>
          <a:p>
            <a:pPr>
              <a:defRPr/>
            </a:pPr>
            <a:fld id="{16FB8BBF-24BB-42C6-9019-0A2DE3877C3C}" type="slidenum">
              <a:rPr lang="zh-CN" altLang="en-US" smtClean="0"/>
              <a:t>62</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box(in)">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4099">
                                            <p:txEl>
                                              <p:pRg st="2" end="2"/>
                                            </p:txEl>
                                          </p:spTgt>
                                        </p:tgtEl>
                                        <p:attrNameLst>
                                          <p:attrName>style.visibility</p:attrName>
                                        </p:attrNameLst>
                                      </p:cBhvr>
                                      <p:to>
                                        <p:strVal val="visible"/>
                                      </p:to>
                                    </p:set>
                                    <p:animEffect transition="in" filter="box(in)">
                                      <p:cBhvr>
                                        <p:cTn id="16" dur="500"/>
                                        <p:tgtEl>
                                          <p:spTgt spid="409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4099">
                                            <p:txEl>
                                              <p:pRg st="3" end="3"/>
                                            </p:txEl>
                                          </p:spTgt>
                                        </p:tgtEl>
                                        <p:attrNameLst>
                                          <p:attrName>style.visibility</p:attrName>
                                        </p:attrNameLst>
                                      </p:cBhvr>
                                      <p:to>
                                        <p:strVal val="visible"/>
                                      </p:to>
                                    </p:set>
                                    <p:animEffect transition="in" filter="box(in)">
                                      <p:cBhvr>
                                        <p:cTn id="21" dur="500"/>
                                        <p:tgtEl>
                                          <p:spTgt spid="40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b="0" dirty="0">
                <a:latin typeface="微软雅黑" panose="020B0503020204020204" charset="-122"/>
                <a:ea typeface="微软雅黑" panose="020B0503020204020204" charset="-122"/>
                <a:cs typeface="微软雅黑" panose="020B0503020204020204" charset="-122"/>
              </a:rPr>
              <a:t>2.2</a:t>
            </a:r>
            <a:r>
              <a:rPr lang="zh-CN" altLang="en-US" b="0" dirty="0">
                <a:latin typeface="微软雅黑" panose="020B0503020204020204" charset="-122"/>
                <a:ea typeface="微软雅黑" panose="020B0503020204020204" charset="-122"/>
                <a:cs typeface="微软雅黑" panose="020B0503020204020204" charset="-122"/>
              </a:rPr>
              <a:t>指令集系统结构的分类</a:t>
            </a:r>
            <a:endParaRPr lang="en-US" altLang="zh-CN" b="0" dirty="0">
              <a:latin typeface="微软雅黑" panose="020B0503020204020204" charset="-122"/>
              <a:ea typeface="微软雅黑" panose="020B0503020204020204" charset="-122"/>
              <a:cs typeface="微软雅黑" panose="020B0503020204020204" charset="-122"/>
            </a:endParaRPr>
          </a:p>
        </p:txBody>
      </p:sp>
      <p:sp>
        <p:nvSpPr>
          <p:cNvPr id="4099" name="内容占位符 2"/>
          <p:cNvSpPr>
            <a:spLocks noGrp="1"/>
          </p:cNvSpPr>
          <p:nvPr>
            <p:ph idx="1"/>
          </p:nvPr>
        </p:nvSpPr>
        <p:spPr>
          <a:xfrm>
            <a:off x="1848486" y="1340485"/>
            <a:ext cx="8632825" cy="4904740"/>
          </a:xfrm>
        </p:spPr>
        <p:txBody>
          <a:bodyPr/>
          <a:lstStyle/>
          <a:p>
            <a:pPr marL="0" indent="0">
              <a:buNone/>
            </a:pPr>
            <a:r>
              <a:rPr lang="zh-CN" altLang="en-US" sz="2400" b="0" dirty="0">
                <a:solidFill>
                  <a:schemeClr val="tx1"/>
                </a:solidFill>
                <a:latin typeface="微软雅黑" panose="020B0503020204020204" charset="-122"/>
                <a:ea typeface="微软雅黑" panose="020B0503020204020204" charset="-122"/>
                <a:cs typeface="微软雅黑" panose="020B0503020204020204" charset="-122"/>
              </a:rPr>
              <a:t>按照</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通用寄存器</a:t>
            </a:r>
            <a:r>
              <a:rPr lang="zh-CN" altLang="en-US" sz="2400" b="0" dirty="0">
                <a:solidFill>
                  <a:schemeClr val="tx1"/>
                </a:solidFill>
                <a:latin typeface="微软雅黑" panose="020B0503020204020204" charset="-122"/>
                <a:ea typeface="微软雅黑" panose="020B0503020204020204" charset="-122"/>
                <a:cs typeface="微软雅黑" panose="020B0503020204020204" charset="-122"/>
              </a:rPr>
              <a:t>访问方式划分，有两种通用寄存器系统结构的计算机：</a:t>
            </a:r>
            <a:endParaRPr lang="en-US" altLang="zh-CN" sz="2400" b="0" dirty="0">
              <a:solidFill>
                <a:schemeClr val="tx1"/>
              </a:solidFill>
              <a:latin typeface="微软雅黑" panose="020B0503020204020204" charset="-122"/>
              <a:ea typeface="微软雅黑" panose="020B0503020204020204" charset="-122"/>
              <a:cs typeface="微软雅黑" panose="020B0503020204020204" charset="-122"/>
            </a:endParaRPr>
          </a:p>
          <a:p>
            <a:pPr marL="0" indent="0">
              <a:buNone/>
            </a:pPr>
            <a:r>
              <a:rPr lang="zh-CN" altLang="en-US" sz="2400" b="0" dirty="0">
                <a:latin typeface="微软雅黑" panose="020B0503020204020204" charset="-122"/>
                <a:ea typeface="微软雅黑" panose="020B0503020204020204" charset="-122"/>
                <a:cs typeface="微软雅黑" panose="020B0503020204020204" charset="-122"/>
              </a:rPr>
              <a:t>（</a:t>
            </a:r>
            <a:r>
              <a:rPr lang="en-US" altLang="zh-CN" sz="2400" b="0" dirty="0">
                <a:latin typeface="微软雅黑" panose="020B0503020204020204" charset="-122"/>
                <a:ea typeface="微软雅黑" panose="020B0503020204020204" charset="-122"/>
                <a:cs typeface="微软雅黑" panose="020B0503020204020204" charset="-122"/>
              </a:rPr>
              <a:t>1</a:t>
            </a:r>
            <a:r>
              <a:rPr lang="zh-CN" altLang="en-US" sz="2400" b="0" dirty="0">
                <a:latin typeface="微软雅黑" panose="020B0503020204020204" charset="-122"/>
                <a:ea typeface="微软雅黑" panose="020B0503020204020204" charset="-122"/>
                <a:cs typeface="微软雅黑" panose="020B0503020204020204" charset="-122"/>
              </a:rPr>
              <a:t>）</a:t>
            </a:r>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t>register-memory</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系统结构</a:t>
            </a:r>
            <a:r>
              <a:rPr lang="zh-CN" altLang="en-US" sz="2400" b="0" dirty="0">
                <a:latin typeface="微软雅黑" panose="020B0503020204020204" charset="-122"/>
                <a:ea typeface="微软雅黑" panose="020B0503020204020204" charset="-122"/>
                <a:cs typeface="微软雅黑" panose="020B0503020204020204" charset="-122"/>
              </a:rPr>
              <a:t>，一般指令都可以访问存储器。</a:t>
            </a:r>
            <a:endParaRPr lang="en-US" altLang="zh-CN" sz="2400" b="0" dirty="0">
              <a:latin typeface="微软雅黑" panose="020B0503020204020204" charset="-122"/>
              <a:ea typeface="微软雅黑" panose="020B0503020204020204" charset="-122"/>
              <a:cs typeface="微软雅黑" panose="020B0503020204020204" charset="-122"/>
            </a:endParaRPr>
          </a:p>
          <a:p>
            <a:pPr marL="0" indent="0">
              <a:buNone/>
            </a:pPr>
            <a:r>
              <a:rPr lang="zh-CN" altLang="en-US" sz="2400" b="0" dirty="0">
                <a:latin typeface="微软雅黑" panose="020B0503020204020204" charset="-122"/>
                <a:ea typeface="微软雅黑" panose="020B0503020204020204" charset="-122"/>
                <a:cs typeface="微软雅黑" panose="020B0503020204020204" charset="-122"/>
              </a:rPr>
              <a:t>（</a:t>
            </a:r>
            <a:r>
              <a:rPr lang="en-US" altLang="zh-CN" sz="2400" b="0" dirty="0">
                <a:latin typeface="微软雅黑" panose="020B0503020204020204" charset="-122"/>
                <a:ea typeface="微软雅黑" panose="020B0503020204020204" charset="-122"/>
                <a:cs typeface="微软雅黑" panose="020B0503020204020204" charset="-122"/>
              </a:rPr>
              <a:t>2</a:t>
            </a:r>
            <a:r>
              <a:rPr lang="zh-CN" altLang="en-US" sz="2400" b="0" dirty="0">
                <a:latin typeface="微软雅黑" panose="020B0503020204020204" charset="-122"/>
                <a:ea typeface="微软雅黑" panose="020B0503020204020204" charset="-122"/>
                <a:cs typeface="微软雅黑" panose="020B0503020204020204" charset="-122"/>
              </a:rPr>
              <a:t>）</a:t>
            </a:r>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t>register-register</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或</a:t>
            </a:r>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t> load-store</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系统结构</a:t>
            </a:r>
            <a:r>
              <a:rPr lang="zh-CN" altLang="en-US" sz="2400" b="0" dirty="0">
                <a:latin typeface="微软雅黑" panose="020B0503020204020204" charset="-122"/>
                <a:ea typeface="微软雅黑" panose="020B0503020204020204" charset="-122"/>
                <a:cs typeface="微软雅黑" panose="020B0503020204020204" charset="-122"/>
              </a:rPr>
              <a:t>，只能通过</a:t>
            </a:r>
            <a:r>
              <a:rPr lang="en-US" altLang="zh-CN" sz="2400" b="0" dirty="0">
                <a:latin typeface="微软雅黑" panose="020B0503020204020204" charset="-122"/>
                <a:ea typeface="微软雅黑" panose="020B0503020204020204" charset="-122"/>
                <a:cs typeface="微软雅黑" panose="020B0503020204020204" charset="-122"/>
              </a:rPr>
              <a:t>load</a:t>
            </a:r>
            <a:r>
              <a:rPr lang="zh-CN" altLang="en-US" sz="2400" b="0" dirty="0">
                <a:latin typeface="微软雅黑" panose="020B0503020204020204" charset="-122"/>
                <a:ea typeface="微软雅黑" panose="020B0503020204020204" charset="-122"/>
                <a:cs typeface="微软雅黑" panose="020B0503020204020204" charset="-122"/>
              </a:rPr>
              <a:t>和</a:t>
            </a:r>
            <a:r>
              <a:rPr lang="en-US" altLang="zh-CN" sz="2400" b="0" dirty="0">
                <a:latin typeface="微软雅黑" panose="020B0503020204020204" charset="-122"/>
                <a:ea typeface="微软雅黑" panose="020B0503020204020204" charset="-122"/>
                <a:cs typeface="微软雅黑" panose="020B0503020204020204" charset="-122"/>
              </a:rPr>
              <a:t>store</a:t>
            </a:r>
            <a:r>
              <a:rPr lang="zh-CN" altLang="en-US" sz="2400" b="0" dirty="0">
                <a:latin typeface="微软雅黑" panose="020B0503020204020204" charset="-122"/>
                <a:ea typeface="微软雅黑" panose="020B0503020204020204" charset="-122"/>
                <a:cs typeface="微软雅黑" panose="020B0503020204020204" charset="-122"/>
              </a:rPr>
              <a:t>指令来访问内存</a:t>
            </a:r>
            <a:br>
              <a:rPr lang="en-US" altLang="zh-CN" sz="2400" b="0" dirty="0">
                <a:latin typeface="微软雅黑" panose="020B0503020204020204" charset="-122"/>
                <a:ea typeface="微软雅黑" panose="020B0503020204020204" charset="-122"/>
                <a:cs typeface="微软雅黑" panose="020B0503020204020204" charset="-122"/>
              </a:rPr>
            </a:br>
            <a:r>
              <a:rPr lang="en-US" altLang="zh-CN" sz="2400" b="0" dirty="0">
                <a:latin typeface="微软雅黑" panose="020B0503020204020204" charset="-122"/>
                <a:ea typeface="微软雅黑" panose="020B0503020204020204" charset="-122"/>
                <a:cs typeface="微软雅黑" panose="020B0503020204020204" charset="-122"/>
              </a:rPr>
              <a:t>       </a:t>
            </a:r>
            <a:r>
              <a:rPr lang="zh-CN" altLang="en-US" sz="2400" b="0" dirty="0">
                <a:latin typeface="微软雅黑" panose="020B0503020204020204" charset="-122"/>
                <a:ea typeface="微软雅黑" panose="020B0503020204020204" charset="-122"/>
                <a:cs typeface="微软雅黑" panose="020B0503020204020204" charset="-122"/>
              </a:rPr>
              <a:t>教材提到的</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纯</a:t>
            </a:r>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t> memory-memory</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系统结构</a:t>
            </a:r>
            <a:r>
              <a:rPr lang="zh-CN" altLang="en-US" sz="2400" b="0" dirty="0">
                <a:latin typeface="微软雅黑" panose="020B0503020204020204" charset="-122"/>
                <a:ea typeface="微软雅黑" panose="020B0503020204020204" charset="-122"/>
                <a:cs typeface="微软雅黑" panose="020B0503020204020204" charset="-122"/>
              </a:rPr>
              <a:t>，现实中</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不存在</a:t>
            </a:r>
            <a:r>
              <a:rPr lang="zh-CN" altLang="en-US" sz="2400" b="0" dirty="0">
                <a:latin typeface="微软雅黑" panose="020B0503020204020204" charset="-122"/>
                <a:ea typeface="微软雅黑" panose="020B0503020204020204" charset="-122"/>
                <a:cs typeface="微软雅黑" panose="020B0503020204020204" charset="-122"/>
              </a:rPr>
              <a:t>的结构，把所有的数据都保存在存储器中。</a:t>
            </a:r>
            <a:endParaRPr lang="en-US" altLang="zh-CN" sz="2400" b="0" dirty="0">
              <a:latin typeface="微软雅黑" panose="020B0503020204020204" charset="-122"/>
              <a:ea typeface="微软雅黑" panose="020B0503020204020204" charset="-122"/>
              <a:cs typeface="微软雅黑" panose="020B0503020204020204" charset="-122"/>
            </a:endParaRPr>
          </a:p>
          <a:p>
            <a:pPr marL="0" indent="0">
              <a:buNone/>
            </a:pPr>
            <a:r>
              <a:rPr lang="en-US" altLang="zh-CN" sz="2400" b="0" dirty="0">
                <a:latin typeface="微软雅黑" panose="020B0503020204020204" charset="-122"/>
                <a:ea typeface="微软雅黑" panose="020B0503020204020204" charset="-122"/>
                <a:cs typeface="微软雅黑" panose="020B0503020204020204" charset="-122"/>
              </a:rPr>
              <a:t>       </a:t>
            </a:r>
            <a:r>
              <a:rPr lang="zh-CN" altLang="en-US" sz="2400" b="0" dirty="0">
                <a:latin typeface="微软雅黑" panose="020B0503020204020204" charset="-122"/>
                <a:ea typeface="微软雅黑" panose="020B0503020204020204" charset="-122"/>
                <a:cs typeface="微软雅黑" panose="020B0503020204020204" charset="-122"/>
              </a:rPr>
              <a:t>此外，有的</a:t>
            </a:r>
            <a:r>
              <a:rPr lang="en-US" altLang="zh-CN" sz="2400" b="0" dirty="0">
                <a:latin typeface="微软雅黑" panose="020B0503020204020204" charset="-122"/>
                <a:ea typeface="微软雅黑" panose="020B0503020204020204" charset="-122"/>
                <a:cs typeface="微软雅黑" panose="020B0503020204020204" charset="-122"/>
              </a:rPr>
              <a:t>ISA</a:t>
            </a:r>
            <a:r>
              <a:rPr lang="zh-CN" altLang="en-US" sz="2400" b="0" dirty="0">
                <a:latin typeface="微软雅黑" panose="020B0503020204020204" charset="-122"/>
                <a:ea typeface="微软雅黑" panose="020B0503020204020204" charset="-122"/>
                <a:cs typeface="微软雅黑" panose="020B0503020204020204" charset="-122"/>
              </a:rPr>
              <a:t>在累加器外扩展了其他寄存器，称为</a:t>
            </a:r>
            <a:endParaRPr lang="en-US" altLang="zh-CN" sz="2400" b="0" dirty="0">
              <a:latin typeface="微软雅黑" panose="020B0503020204020204" charset="-122"/>
              <a:ea typeface="微软雅黑" panose="020B0503020204020204" charset="-122"/>
              <a:cs typeface="微软雅黑" panose="020B0503020204020204" charset="-122"/>
            </a:endParaRPr>
          </a:p>
          <a:p>
            <a:pPr marL="0" indent="0">
              <a:buNone/>
            </a:pP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扩展累加器</a:t>
            </a:r>
            <a:r>
              <a:rPr lang="zh-CN" altLang="en-US" sz="2400" b="0" dirty="0">
                <a:latin typeface="微软雅黑" panose="020B0503020204020204" charset="-122"/>
                <a:ea typeface="微软雅黑" panose="020B0503020204020204" charset="-122"/>
                <a:cs typeface="微软雅黑" panose="020B0503020204020204" charset="-122"/>
              </a:rPr>
              <a:t>计算机。</a:t>
            </a:r>
            <a:br>
              <a:rPr lang="en-US" altLang="zh-CN" sz="2400" b="0" dirty="0">
                <a:latin typeface="微软雅黑" panose="020B0503020204020204" charset="-122"/>
                <a:ea typeface="微软雅黑" panose="020B0503020204020204" charset="-122"/>
                <a:cs typeface="微软雅黑" panose="020B0503020204020204" charset="-122"/>
              </a:rPr>
            </a:br>
            <a:br>
              <a:rPr lang="en-US" altLang="zh-CN" sz="2400" dirty="0"/>
            </a:br>
            <a:r>
              <a:rPr lang="en-US" altLang="zh-CN" dirty="0"/>
              <a:t>    </a:t>
            </a:r>
            <a:endParaRPr lang="en-US" altLang="zh-CN" sz="2400" dirty="0"/>
          </a:p>
        </p:txBody>
      </p:sp>
      <p:sp>
        <p:nvSpPr>
          <p:cNvPr id="4" name="灯片编号占位符 3"/>
          <p:cNvSpPr>
            <a:spLocks noGrp="1"/>
          </p:cNvSpPr>
          <p:nvPr>
            <p:ph type="sldNum" sz="quarter" idx="10"/>
          </p:nvPr>
        </p:nvSpPr>
        <p:spPr/>
        <p:txBody>
          <a:bodyPr/>
          <a:lstStyle/>
          <a:p>
            <a:pPr>
              <a:defRPr/>
            </a:pPr>
            <a:fld id="{16FB8BBF-24BB-42C6-9019-0A2DE3877C3C}" type="slidenum">
              <a:rPr lang="zh-CN" altLang="en-US" smtClean="0"/>
              <a:t>63</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box(in)">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box(in)">
                                      <p:cBhvr>
                                        <p:cTn id="12" dur="500"/>
                                        <p:tgtEl>
                                          <p:spTgt spid="40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099">
                                            <p:txEl>
                                              <p:pRg st="2" end="2"/>
                                            </p:txEl>
                                          </p:spTgt>
                                        </p:tgtEl>
                                        <p:attrNameLst>
                                          <p:attrName>style.visibility</p:attrName>
                                        </p:attrNameLst>
                                      </p:cBhvr>
                                      <p:to>
                                        <p:strVal val="visible"/>
                                      </p:to>
                                    </p:set>
                                    <p:animEffect transition="in" filter="box(in)">
                                      <p:cBhvr>
                                        <p:cTn id="17" dur="500"/>
                                        <p:tgtEl>
                                          <p:spTgt spid="40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099">
                                            <p:txEl>
                                              <p:pRg st="3" end="3"/>
                                            </p:txEl>
                                          </p:spTgt>
                                        </p:tgtEl>
                                        <p:attrNameLst>
                                          <p:attrName>style.visibility</p:attrName>
                                        </p:attrNameLst>
                                      </p:cBhvr>
                                      <p:to>
                                        <p:strVal val="visible"/>
                                      </p:to>
                                    </p:set>
                                    <p:animEffect transition="in" filter="box(in)">
                                      <p:cBhvr>
                                        <p:cTn id="22" dur="500"/>
                                        <p:tgtEl>
                                          <p:spTgt spid="40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099">
                                            <p:txEl>
                                              <p:pRg st="4" end="4"/>
                                            </p:txEl>
                                          </p:spTgt>
                                        </p:tgtEl>
                                        <p:attrNameLst>
                                          <p:attrName>style.visibility</p:attrName>
                                        </p:attrNameLst>
                                      </p:cBhvr>
                                      <p:to>
                                        <p:strVal val="visible"/>
                                      </p:to>
                                    </p:set>
                                    <p:animEffect transition="in" filter="box(in)">
                                      <p:cBhvr>
                                        <p:cTn id="27" dur="500"/>
                                        <p:tgtEl>
                                          <p:spTgt spid="40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b="0" dirty="0">
                <a:latin typeface="微软雅黑" panose="020B0503020204020204" charset="-122"/>
                <a:ea typeface="微软雅黑" panose="020B0503020204020204" charset="-122"/>
                <a:cs typeface="微软雅黑" panose="020B0503020204020204" charset="-122"/>
              </a:rPr>
              <a:t>2.2</a:t>
            </a:r>
            <a:r>
              <a:rPr lang="zh-CN" altLang="en-US" b="0" dirty="0">
                <a:latin typeface="微软雅黑" panose="020B0503020204020204" charset="-122"/>
                <a:ea typeface="微软雅黑" panose="020B0503020204020204" charset="-122"/>
                <a:cs typeface="微软雅黑" panose="020B0503020204020204" charset="-122"/>
              </a:rPr>
              <a:t>指令集系统结构的分类</a:t>
            </a:r>
            <a:endParaRPr lang="en-US" altLang="zh-CN" b="0" dirty="0">
              <a:latin typeface="微软雅黑" panose="020B0503020204020204" charset="-122"/>
              <a:ea typeface="微软雅黑" panose="020B0503020204020204" charset="-122"/>
              <a:cs typeface="微软雅黑" panose="020B0503020204020204" charset="-122"/>
            </a:endParaRPr>
          </a:p>
        </p:txBody>
      </p:sp>
      <p:sp>
        <p:nvSpPr>
          <p:cNvPr id="4099" name="内容占位符 2"/>
          <p:cNvSpPr>
            <a:spLocks noGrp="1"/>
          </p:cNvSpPr>
          <p:nvPr>
            <p:ph idx="1"/>
          </p:nvPr>
        </p:nvSpPr>
        <p:spPr>
          <a:xfrm>
            <a:off x="1952596" y="1142984"/>
            <a:ext cx="8229600" cy="4950312"/>
          </a:xfrm>
        </p:spPr>
        <p:txBody>
          <a:bodyPr/>
          <a:lstStyle/>
          <a:p>
            <a:pPr>
              <a:buFont typeface="Wingdings" panose="05000000000000000000" pitchFamily="2" charset="2"/>
              <a:buChar char="l"/>
            </a:pPr>
            <a:r>
              <a:rPr lang="zh-CN" altLang="en-US" b="0" dirty="0">
                <a:solidFill>
                  <a:schemeClr val="tx1"/>
                </a:solidFill>
                <a:latin typeface="微软雅黑" panose="020B0503020204020204" charset="-122"/>
                <a:ea typeface="微软雅黑" panose="020B0503020204020204" charset="-122"/>
                <a:cs typeface="微软雅黑" panose="020B0503020204020204" charset="-122"/>
              </a:rPr>
              <a:t>通用寄存器</a:t>
            </a:r>
            <a:r>
              <a:rPr lang="en-US" altLang="zh-CN" b="0" dirty="0">
                <a:solidFill>
                  <a:schemeClr val="tx1"/>
                </a:solidFill>
                <a:latin typeface="微软雅黑" panose="020B0503020204020204" charset="-122"/>
                <a:ea typeface="微软雅黑" panose="020B0503020204020204" charset="-122"/>
                <a:cs typeface="微软雅黑" panose="020B0503020204020204" charset="-122"/>
              </a:rPr>
              <a:t>ISA</a:t>
            </a:r>
            <a:r>
              <a:rPr lang="zh-CN" altLang="en-US" b="0" dirty="0">
                <a:solidFill>
                  <a:schemeClr val="tx1"/>
                </a:solidFill>
                <a:latin typeface="微软雅黑" panose="020B0503020204020204" charset="-122"/>
                <a:ea typeface="微软雅黑" panose="020B0503020204020204" charset="-122"/>
                <a:cs typeface="微软雅黑" panose="020B0503020204020204" charset="-122"/>
              </a:rPr>
              <a:t>运算类指令的两个特性：</a:t>
            </a:r>
            <a:br>
              <a:rPr lang="en-US" altLang="zh-CN" b="0" dirty="0">
                <a:latin typeface="微软雅黑" panose="020B0503020204020204" charset="-122"/>
                <a:ea typeface="微软雅黑" panose="020B0503020204020204" charset="-122"/>
                <a:cs typeface="微软雅黑" panose="020B0503020204020204" charset="-122"/>
              </a:rPr>
            </a:br>
            <a:endParaRPr lang="en-US" altLang="zh-CN" b="0" dirty="0">
              <a:latin typeface="微软雅黑" panose="020B0503020204020204" charset="-122"/>
              <a:ea typeface="微软雅黑" panose="020B0503020204020204" charset="-122"/>
              <a:cs typeface="微软雅黑" panose="020B0503020204020204" charset="-122"/>
            </a:endParaRPr>
          </a:p>
          <a:p>
            <a:pPr>
              <a:buFont typeface="Wingdings" panose="05000000000000000000" pitchFamily="2" charset="2"/>
              <a:buChar char="l"/>
            </a:pPr>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t>ALU</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指令中包括两个还是三个操作数。</a:t>
            </a:r>
            <a:r>
              <a:rPr lang="zh-CN" altLang="en-US" sz="2400" b="0" dirty="0">
                <a:solidFill>
                  <a:srgbClr val="660066"/>
                </a:solidFill>
                <a:latin typeface="微软雅黑" panose="020B0503020204020204" charset="-122"/>
                <a:ea typeface="微软雅黑" panose="020B0503020204020204" charset="-122"/>
                <a:cs typeface="微软雅黑" panose="020B0503020204020204" charset="-122"/>
              </a:rPr>
              <a:t>在三个操作数格式中，指令包含一个结果（目的操作数）和两个源操作数。</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在两个操作数的格式中，有一个既是结果操作数也是源操作数。</a:t>
            </a:r>
            <a:endParaRPr lang="en-US" altLang="zh-CN" sz="2400" b="0" dirty="0">
              <a:solidFill>
                <a:srgbClr val="C00000"/>
              </a:solidFill>
              <a:latin typeface="微软雅黑" panose="020B0503020204020204" charset="-122"/>
              <a:ea typeface="微软雅黑" panose="020B0503020204020204" charset="-122"/>
              <a:cs typeface="微软雅黑" panose="020B0503020204020204" charset="-122"/>
            </a:endParaRPr>
          </a:p>
          <a:p>
            <a:pPr>
              <a:buFont typeface="Wingdings" panose="05000000000000000000" pitchFamily="2" charset="2"/>
              <a:buChar char="l"/>
            </a:pPr>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t>ALU</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指令中包括多少个存储器操作数。</a:t>
            </a:r>
            <a:b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br>
            <a:r>
              <a:rPr lang="zh-CN" altLang="en-US" sz="2400" b="0" dirty="0">
                <a:latin typeface="微软雅黑" panose="020B0503020204020204" charset="-122"/>
                <a:ea typeface="微软雅黑" panose="020B0503020204020204" charset="-122"/>
                <a:cs typeface="微软雅黑" panose="020B0503020204020204" charset="-122"/>
              </a:rPr>
              <a:t>典型的</a:t>
            </a:r>
            <a:r>
              <a:rPr lang="en-US" altLang="zh-CN" sz="2400" b="0" dirty="0">
                <a:latin typeface="微软雅黑" panose="020B0503020204020204" charset="-122"/>
                <a:ea typeface="微软雅黑" panose="020B0503020204020204" charset="-122"/>
                <a:cs typeface="微软雅黑" panose="020B0503020204020204" charset="-122"/>
              </a:rPr>
              <a:t>ALU</a:t>
            </a:r>
            <a:r>
              <a:rPr lang="zh-CN" altLang="en-US" sz="2400" b="0" dirty="0">
                <a:latin typeface="微软雅黑" panose="020B0503020204020204" charset="-122"/>
                <a:ea typeface="微软雅黑" panose="020B0503020204020204" charset="-122"/>
                <a:cs typeface="微软雅黑" panose="020B0503020204020204" charset="-122"/>
              </a:rPr>
              <a:t>指令中所支持的存储器操作数的数量可能是从</a:t>
            </a:r>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t>0~3</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个</a:t>
            </a:r>
            <a:r>
              <a:rPr lang="zh-CN" altLang="en-US" sz="2400" b="0" dirty="0">
                <a:latin typeface="微软雅黑" panose="020B0503020204020204" charset="-122"/>
                <a:ea typeface="微软雅黑" panose="020B0503020204020204" charset="-122"/>
                <a:cs typeface="微软雅黑" panose="020B0503020204020204" charset="-122"/>
              </a:rPr>
              <a:t>不等。</a:t>
            </a:r>
            <a:endParaRPr lang="en-US" altLang="zh-CN" sz="2400" b="0"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0"/>
          </p:nvPr>
        </p:nvSpPr>
        <p:spPr/>
        <p:txBody>
          <a:bodyPr/>
          <a:lstStyle/>
          <a:p>
            <a:pPr>
              <a:defRPr/>
            </a:pPr>
            <a:fld id="{16FB8BBF-24BB-42C6-9019-0A2DE3877C3C}" type="slidenum">
              <a:rPr lang="zh-CN" altLang="en-US" smtClean="0"/>
              <a:t>64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box(in)">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box(in)">
                                      <p:cBhvr>
                                        <p:cTn id="12" dur="500"/>
                                        <p:tgtEl>
                                          <p:spTgt spid="40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099">
                                            <p:txEl>
                                              <p:pRg st="2" end="2"/>
                                            </p:txEl>
                                          </p:spTgt>
                                        </p:tgtEl>
                                        <p:attrNameLst>
                                          <p:attrName>style.visibility</p:attrName>
                                        </p:attrNameLst>
                                      </p:cBhvr>
                                      <p:to>
                                        <p:strVal val="visible"/>
                                      </p:to>
                                    </p:set>
                                    <p:animEffect transition="in" filter="box(in)">
                                      <p:cBhvr>
                                        <p:cTn id="17" dur="500"/>
                                        <p:tgtEl>
                                          <p:spTgt spid="40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33860" name="Group 36"/>
          <p:cNvGraphicFramePr>
            <a:graphicFrameLocks noGrp="1"/>
          </p:cNvGraphicFramePr>
          <p:nvPr>
            <p:ph idx="1"/>
            <p:custDataLst>
              <p:tags r:id="rId1"/>
            </p:custDataLst>
          </p:nvPr>
        </p:nvGraphicFramePr>
        <p:xfrm>
          <a:off x="1919536" y="1340769"/>
          <a:ext cx="8352928" cy="4076065"/>
        </p:xfrm>
        <a:graphic>
          <a:graphicData uri="http://schemas.openxmlformats.org/drawingml/2006/table">
            <a:tbl>
              <a:tblPr/>
              <a:tblGrid>
                <a:gridCol w="1357887">
                  <a:extLst>
                    <a:ext uri="{9D8B030D-6E8A-4147-A177-3AD203B41FA5}">
                      <a16:colId xmlns:a16="http://schemas.microsoft.com/office/drawing/2014/main" val="20000"/>
                    </a:ext>
                  </a:extLst>
                </a:gridCol>
                <a:gridCol w="1522433">
                  <a:extLst>
                    <a:ext uri="{9D8B030D-6E8A-4147-A177-3AD203B41FA5}">
                      <a16:colId xmlns:a16="http://schemas.microsoft.com/office/drawing/2014/main" val="20001"/>
                    </a:ext>
                  </a:extLst>
                </a:gridCol>
                <a:gridCol w="1718450">
                  <a:extLst>
                    <a:ext uri="{9D8B030D-6E8A-4147-A177-3AD203B41FA5}">
                      <a16:colId xmlns:a16="http://schemas.microsoft.com/office/drawing/2014/main" val="20002"/>
                    </a:ext>
                  </a:extLst>
                </a:gridCol>
                <a:gridCol w="3754158">
                  <a:extLst>
                    <a:ext uri="{9D8B030D-6E8A-4147-A177-3AD203B41FA5}">
                      <a16:colId xmlns:a16="http://schemas.microsoft.com/office/drawing/2014/main" val="20003"/>
                    </a:ext>
                  </a:extLst>
                </a:gridCol>
              </a:tblGrid>
              <a:tr h="787400">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0" i="0" u="none" strike="noStrike" cap="none" normalizeH="0" baseline="0" dirty="0">
                          <a:ln>
                            <a:noFill/>
                          </a:ln>
                          <a:solidFill>
                            <a:schemeClr val="accent3"/>
                          </a:solidFill>
                          <a:effectLst/>
                          <a:latin typeface="微软雅黑" panose="020B0503020204020204" charset="-122"/>
                          <a:ea typeface="微软雅黑" panose="020B0503020204020204" charset="-122"/>
                        </a:rPr>
                        <a:t>存储器</a:t>
                      </a:r>
                      <a:endParaRPr kumimoji="0" lang="en-US" altLang="zh-CN" sz="2000" b="0" i="0" u="none" strike="noStrike" cap="none" normalizeH="0" baseline="0" dirty="0">
                        <a:ln>
                          <a:noFill/>
                        </a:ln>
                        <a:solidFill>
                          <a:schemeClr val="accent3"/>
                        </a:solidFill>
                        <a:effectLst/>
                        <a:latin typeface="微软雅黑" panose="020B0503020204020204" charset="-122"/>
                        <a:ea typeface="微软雅黑" panose="020B0503020204020204" charset="-122"/>
                      </a:endParaRPr>
                    </a:p>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0" i="0" u="none" strike="noStrike" cap="none" normalizeH="0" baseline="0" dirty="0">
                          <a:ln>
                            <a:noFill/>
                          </a:ln>
                          <a:solidFill>
                            <a:schemeClr val="accent3"/>
                          </a:solidFill>
                          <a:effectLst/>
                          <a:latin typeface="微软雅黑" panose="020B0503020204020204" charset="-122"/>
                          <a:ea typeface="微软雅黑" panose="020B0503020204020204" charset="-122"/>
                        </a:rPr>
                        <a:t>地址个数</a:t>
                      </a:r>
                      <a:endParaRPr kumimoji="0" lang="en-US" altLang="zh-CN" sz="2000" b="0" i="0" u="none" strike="noStrike" cap="none" normalizeH="0" baseline="0" dirty="0">
                        <a:ln>
                          <a:noFill/>
                        </a:ln>
                        <a:solidFill>
                          <a:schemeClr val="accent3"/>
                        </a:solidFill>
                        <a:effectLst/>
                        <a:latin typeface="微软雅黑" panose="020B0503020204020204" charset="-122"/>
                        <a:ea typeface="微软雅黑" panose="020B0503020204020204" charset="-122"/>
                      </a:endParaRPr>
                    </a:p>
                  </a:txBody>
                  <a:tcPr marL="83943" marR="839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0" i="0" u="none" strike="noStrike" cap="none" normalizeH="0" baseline="0" dirty="0">
                          <a:ln>
                            <a:noFill/>
                          </a:ln>
                          <a:solidFill>
                            <a:schemeClr val="accent3"/>
                          </a:solidFill>
                          <a:effectLst/>
                          <a:latin typeface="微软雅黑" panose="020B0503020204020204" charset="-122"/>
                          <a:ea typeface="微软雅黑" panose="020B0503020204020204" charset="-122"/>
                        </a:rPr>
                        <a:t>最多操作数个数</a:t>
                      </a:r>
                    </a:p>
                  </a:txBody>
                  <a:tcPr marL="83943" marR="839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0" i="0" u="none" strike="noStrike" cap="none" normalizeH="0" baseline="0" dirty="0">
                          <a:ln>
                            <a:noFill/>
                          </a:ln>
                          <a:solidFill>
                            <a:schemeClr val="accent3"/>
                          </a:solidFill>
                          <a:effectLst/>
                          <a:latin typeface="微软雅黑" panose="020B0503020204020204" charset="-122"/>
                          <a:ea typeface="微软雅黑" panose="020B0503020204020204" charset="-122"/>
                        </a:rPr>
                        <a:t>系统结构类型</a:t>
                      </a:r>
                    </a:p>
                  </a:txBody>
                  <a:tcPr marL="83943" marR="839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0" i="0" u="none" strike="noStrike" cap="none" normalizeH="0" baseline="0" dirty="0">
                          <a:ln>
                            <a:noFill/>
                          </a:ln>
                          <a:solidFill>
                            <a:schemeClr val="accent3"/>
                          </a:solidFill>
                          <a:effectLst/>
                          <a:latin typeface="微软雅黑" panose="020B0503020204020204" charset="-122"/>
                          <a:ea typeface="微软雅黑" panose="020B0503020204020204" charset="-122"/>
                        </a:rPr>
                        <a:t>举例</a:t>
                      </a:r>
                    </a:p>
                  </a:txBody>
                  <a:tcPr marL="83943" marR="839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0000"/>
                  </a:ext>
                </a:extLst>
              </a:tr>
              <a:tr h="787400">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微软雅黑" panose="020B0503020204020204" charset="-122"/>
                          <a:ea typeface="微软雅黑" panose="020B0503020204020204" charset="-122"/>
                        </a:rPr>
                        <a:t>0</a:t>
                      </a:r>
                    </a:p>
                  </a:txBody>
                  <a:tcPr marL="83943" marR="839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微软雅黑" panose="020B0503020204020204" charset="-122"/>
                          <a:ea typeface="微软雅黑" panose="020B0503020204020204" charset="-122"/>
                        </a:rPr>
                        <a:t>3</a:t>
                      </a:r>
                    </a:p>
                  </a:txBody>
                  <a:tcPr marL="83943" marR="839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Load-store</a:t>
                      </a:r>
                    </a:p>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a:t>
                      </a:r>
                      <a:r>
                        <a:rPr kumimoji="0" lang="en-US" altLang="zh-CN" sz="2000" b="0" i="0" u="none" strike="noStrike" cap="none" normalizeH="0" baseline="0" dirty="0" err="1">
                          <a:ln>
                            <a:noFill/>
                          </a:ln>
                          <a:solidFill>
                            <a:schemeClr val="tx1"/>
                          </a:solidFill>
                          <a:effectLst/>
                          <a:latin typeface="微软雅黑" panose="020B0503020204020204" charset="-122"/>
                          <a:ea typeface="微软雅黑" panose="020B0503020204020204" charset="-122"/>
                          <a:cs typeface="微软雅黑" panose="020B0503020204020204" charset="-122"/>
                        </a:rPr>
                        <a:t>Reg-Reg</a:t>
                      </a:r>
                      <a:r>
                        <a:rPr kumimoji="0" lang="zh-CN" altLang="en-US" sz="20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a:t>
                      </a:r>
                      <a:endParaRPr kumimoji="0" lang="en-US" altLang="zh-CN" sz="20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endParaRPr>
                    </a:p>
                  </a:txBody>
                  <a:tcPr marL="83943" marR="839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微软雅黑" panose="020B0503020204020204" charset="-122"/>
                          <a:ea typeface="微软雅黑" panose="020B0503020204020204" charset="-122"/>
                        </a:rPr>
                        <a:t>Alpha, ARM,</a:t>
                      </a:r>
                      <a:r>
                        <a:rPr kumimoji="0" lang="en-US" altLang="zh-CN" sz="2000" b="0" i="0" u="none" strike="noStrike" cap="none" normalizeH="0" baseline="0" dirty="0">
                          <a:ln>
                            <a:noFill/>
                          </a:ln>
                          <a:solidFill>
                            <a:srgbClr val="FF0000"/>
                          </a:solidFill>
                          <a:effectLst/>
                          <a:latin typeface="微软雅黑" panose="020B0503020204020204" charset="-122"/>
                          <a:ea typeface="微软雅黑" panose="020B0503020204020204" charset="-122"/>
                        </a:rPr>
                        <a:t> MIPS</a:t>
                      </a:r>
                      <a:r>
                        <a:rPr kumimoji="0" lang="en-US" altLang="zh-CN" sz="2000" b="0" i="0" u="none" strike="noStrike" cap="none" normalizeH="0" baseline="0" dirty="0">
                          <a:ln>
                            <a:noFill/>
                          </a:ln>
                          <a:solidFill>
                            <a:schemeClr val="tx1"/>
                          </a:solidFill>
                          <a:effectLst/>
                          <a:latin typeface="微软雅黑" panose="020B0503020204020204" charset="-122"/>
                          <a:ea typeface="微软雅黑" panose="020B0503020204020204" charset="-122"/>
                        </a:rPr>
                        <a:t>, PowerPC, SPARC, </a:t>
                      </a:r>
                      <a:r>
                        <a:rPr kumimoji="0" lang="en-US" altLang="zh-CN" sz="2000" b="0" i="0" u="none" strike="noStrike" cap="none" normalizeH="0" baseline="0" dirty="0" err="1">
                          <a:ln>
                            <a:noFill/>
                          </a:ln>
                          <a:solidFill>
                            <a:schemeClr val="tx1"/>
                          </a:solidFill>
                          <a:effectLst/>
                          <a:latin typeface="微软雅黑" panose="020B0503020204020204" charset="-122"/>
                          <a:ea typeface="微软雅黑" panose="020B0503020204020204" charset="-122"/>
                        </a:rPr>
                        <a:t>superH</a:t>
                      </a:r>
                      <a:r>
                        <a:rPr kumimoji="0" lang="en-US" altLang="zh-CN" sz="2000" b="0" i="0" u="none" strike="noStrike" cap="none" normalizeH="0" baseline="0" dirty="0">
                          <a:ln>
                            <a:noFill/>
                          </a:ln>
                          <a:solidFill>
                            <a:schemeClr val="tx1"/>
                          </a:solidFill>
                          <a:effectLst/>
                          <a:latin typeface="微软雅黑" panose="020B0503020204020204" charset="-122"/>
                          <a:ea typeface="微软雅黑" panose="020B0503020204020204" charset="-122"/>
                        </a:rPr>
                        <a:t>, TM32</a:t>
                      </a:r>
                    </a:p>
                  </a:txBody>
                  <a:tcPr marL="83943" marR="839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787400">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panose="020B0503020204020204" charset="-122"/>
                          <a:ea typeface="微软雅黑" panose="020B0503020204020204" charset="-122"/>
                        </a:rPr>
                        <a:t>1</a:t>
                      </a:r>
                    </a:p>
                  </a:txBody>
                  <a:tcPr marL="83943" marR="839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微软雅黑" panose="020B0503020204020204" charset="-122"/>
                          <a:ea typeface="微软雅黑" panose="020B0503020204020204" charset="-122"/>
                        </a:rPr>
                        <a:t>2</a:t>
                      </a:r>
                    </a:p>
                  </a:txBody>
                  <a:tcPr marL="83943" marR="839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0" i="0" u="none" strike="noStrike" cap="none" normalizeH="0" baseline="0" dirty="0" err="1">
                          <a:ln>
                            <a:noFill/>
                          </a:ln>
                          <a:solidFill>
                            <a:schemeClr val="tx1"/>
                          </a:solidFill>
                          <a:effectLst/>
                          <a:latin typeface="微软雅黑" panose="020B0503020204020204" charset="-122"/>
                          <a:ea typeface="微软雅黑" panose="020B0503020204020204" charset="-122"/>
                        </a:rPr>
                        <a:t>Reg</a:t>
                      </a:r>
                      <a:r>
                        <a:rPr kumimoji="0" lang="en-US" altLang="zh-CN" sz="2000" b="0" i="0" u="none" strike="noStrike" cap="none" normalizeH="0" baseline="0" dirty="0">
                          <a:ln>
                            <a:noFill/>
                          </a:ln>
                          <a:solidFill>
                            <a:schemeClr val="tx1"/>
                          </a:solidFill>
                          <a:effectLst/>
                          <a:latin typeface="微软雅黑" panose="020B0503020204020204" charset="-122"/>
                          <a:ea typeface="微软雅黑" panose="020B0503020204020204" charset="-122"/>
                        </a:rPr>
                        <a:t>-Mem</a:t>
                      </a:r>
                    </a:p>
                  </a:txBody>
                  <a:tcPr marL="83943" marR="839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defRPr/>
                      </a:pPr>
                      <a:r>
                        <a:rPr kumimoji="0" lang="en-US" altLang="zh-CN" sz="2000" b="0" i="0" u="none" strike="noStrike" cap="none" normalizeH="0" baseline="0" dirty="0">
                          <a:ln>
                            <a:noFill/>
                          </a:ln>
                          <a:solidFill>
                            <a:schemeClr val="tx1"/>
                          </a:solidFill>
                          <a:effectLst/>
                          <a:latin typeface="微软雅黑" panose="020B0503020204020204" charset="-122"/>
                          <a:ea typeface="微软雅黑" panose="020B0503020204020204" charset="-122"/>
                        </a:rPr>
                        <a:t>IBM360/370, </a:t>
                      </a:r>
                      <a:r>
                        <a:rPr kumimoji="0" lang="en-US" altLang="zh-CN" sz="2000" b="0" i="0" u="none" strike="noStrike" cap="none" normalizeH="0" baseline="0" dirty="0">
                          <a:ln>
                            <a:noFill/>
                          </a:ln>
                          <a:solidFill>
                            <a:srgbClr val="FF0000"/>
                          </a:solidFill>
                          <a:effectLst/>
                          <a:latin typeface="微软雅黑" panose="020B0503020204020204" charset="-122"/>
                          <a:ea typeface="微软雅黑" panose="020B0503020204020204" charset="-122"/>
                        </a:rPr>
                        <a:t>Inter80x86,</a:t>
                      </a:r>
                      <a:r>
                        <a:rPr kumimoji="0" lang="en-US" altLang="zh-CN" sz="2000" b="0" i="0" u="none" strike="noStrike" cap="none" normalizeH="0" baseline="0" dirty="0">
                          <a:ln>
                            <a:noFill/>
                          </a:ln>
                          <a:solidFill>
                            <a:schemeClr val="tx1"/>
                          </a:solidFill>
                          <a:effectLst/>
                          <a:latin typeface="微软雅黑" panose="020B0503020204020204" charset="-122"/>
                          <a:ea typeface="微软雅黑" panose="020B0503020204020204" charset="-122"/>
                        </a:rPr>
                        <a:t> Motorola 6800, T1 TMS320C54x</a:t>
                      </a:r>
                    </a:p>
                  </a:txBody>
                  <a:tcPr marL="83943" marR="839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extLst>
                  <a:ext uri="{0D108BD9-81ED-4DB2-BD59-A6C34878D82A}">
                    <a16:rowId xmlns:a16="http://schemas.microsoft.com/office/drawing/2014/main" val="10002"/>
                  </a:ext>
                </a:extLst>
              </a:tr>
              <a:tr h="708025">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panose="020B0503020204020204" charset="-122"/>
                          <a:ea typeface="微软雅黑" panose="020B0503020204020204" charset="-122"/>
                        </a:rPr>
                        <a:t>2</a:t>
                      </a:r>
                    </a:p>
                  </a:txBody>
                  <a:tcPr marL="83943" marR="839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微软雅黑" panose="020B0503020204020204" charset="-122"/>
                          <a:ea typeface="微软雅黑" panose="020B0503020204020204" charset="-122"/>
                        </a:rPr>
                        <a:t>2</a:t>
                      </a:r>
                    </a:p>
                  </a:txBody>
                  <a:tcPr marL="83943" marR="839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微软雅黑" panose="020B0503020204020204" charset="-122"/>
                          <a:ea typeface="微软雅黑" panose="020B0503020204020204" charset="-122"/>
                        </a:rPr>
                        <a:t>Mem-Mem</a:t>
                      </a:r>
                    </a:p>
                  </a:txBody>
                  <a:tcPr marL="83943" marR="839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VAX(</a:t>
                      </a:r>
                      <a:r>
                        <a:rPr kumimoji="0" lang="zh-CN" altLang="en-US" sz="20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也有</a:t>
                      </a:r>
                      <a:r>
                        <a:rPr kumimoji="0" lang="en-US" altLang="zh-CN" sz="20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3</a:t>
                      </a:r>
                      <a:r>
                        <a:rPr kumimoji="0" lang="zh-CN" altLang="en-US" sz="20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个操作数的格式</a:t>
                      </a:r>
                      <a:r>
                        <a:rPr kumimoji="0" lang="en-US" altLang="zh-CN" sz="20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a:t>
                      </a:r>
                    </a:p>
                  </a:txBody>
                  <a:tcPr marL="83943" marR="839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extLst>
                  <a:ext uri="{0D108BD9-81ED-4DB2-BD59-A6C34878D82A}">
                    <a16:rowId xmlns:a16="http://schemas.microsoft.com/office/drawing/2014/main" val="10003"/>
                  </a:ext>
                </a:extLst>
              </a:tr>
              <a:tr h="787400">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panose="020B0503020204020204" charset="-122"/>
                          <a:ea typeface="微软雅黑" panose="020B0503020204020204" charset="-122"/>
                        </a:rPr>
                        <a:t>3</a:t>
                      </a:r>
                    </a:p>
                  </a:txBody>
                  <a:tcPr marL="83943" marR="839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微软雅黑" panose="020B0503020204020204" charset="-122"/>
                          <a:ea typeface="微软雅黑" panose="020B0503020204020204" charset="-122"/>
                        </a:rPr>
                        <a:t>3</a:t>
                      </a:r>
                    </a:p>
                  </a:txBody>
                  <a:tcPr marL="83943" marR="839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微软雅黑" panose="020B0503020204020204" charset="-122"/>
                          <a:ea typeface="微软雅黑" panose="020B0503020204020204" charset="-122"/>
                        </a:rPr>
                        <a:t>Mem-Mem</a:t>
                      </a:r>
                    </a:p>
                  </a:txBody>
                  <a:tcPr marL="83943" marR="839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VAX(</a:t>
                      </a:r>
                      <a:r>
                        <a:rPr kumimoji="0" lang="zh-CN" altLang="en-US" sz="20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也有</a:t>
                      </a:r>
                      <a:r>
                        <a:rPr kumimoji="0" lang="en-US" altLang="zh-CN" sz="20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2</a:t>
                      </a:r>
                      <a:r>
                        <a:rPr kumimoji="0" lang="zh-CN" altLang="en-US" sz="20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个操作数的格式</a:t>
                      </a:r>
                      <a:r>
                        <a:rPr kumimoji="0" lang="en-US" altLang="zh-CN" sz="20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a:t>
                      </a:r>
                    </a:p>
                  </a:txBody>
                  <a:tcPr marL="83943" marR="839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
        <p:nvSpPr>
          <p:cNvPr id="10" name="标题 1"/>
          <p:cNvSpPr>
            <a:spLocks noGrp="1"/>
          </p:cNvSpPr>
          <p:nvPr>
            <p:ph type="title"/>
          </p:nvPr>
        </p:nvSpPr>
        <p:spPr/>
        <p:txBody>
          <a:bodyPr/>
          <a:lstStyle/>
          <a:p>
            <a:r>
              <a:rPr lang="en-US" altLang="zh-CN" b="0" dirty="0">
                <a:latin typeface="微软雅黑" panose="020B0503020204020204" charset="-122"/>
                <a:ea typeface="微软雅黑" panose="020B0503020204020204" charset="-122"/>
                <a:cs typeface="微软雅黑" panose="020B0503020204020204" charset="-122"/>
              </a:rPr>
              <a:t>2.2</a:t>
            </a:r>
            <a:r>
              <a:rPr lang="zh-CN" altLang="en-US" b="0" dirty="0">
                <a:latin typeface="微软雅黑" panose="020B0503020204020204" charset="-122"/>
                <a:ea typeface="微软雅黑" panose="020B0503020204020204" charset="-122"/>
                <a:cs typeface="微软雅黑" panose="020B0503020204020204" charset="-122"/>
              </a:rPr>
              <a:t>指令集系统结构的分类</a:t>
            </a:r>
            <a:endParaRPr lang="en-US" altLang="zh-CN" b="0"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0"/>
          </p:nvPr>
        </p:nvSpPr>
        <p:spPr/>
        <p:txBody>
          <a:bodyPr/>
          <a:lstStyle/>
          <a:p>
            <a:pPr>
              <a:defRPr/>
            </a:pPr>
            <a:fld id="{16FB8BBF-24BB-42C6-9019-0A2DE3877C3C}" type="slidenum">
              <a:rPr lang="zh-CN" altLang="en-US" smtClean="0"/>
              <a:t>65</a:t>
            </a:fld>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33860" name="Group 36"/>
          <p:cNvGraphicFramePr>
            <a:graphicFrameLocks noGrp="1"/>
          </p:cNvGraphicFramePr>
          <p:nvPr>
            <p:ph idx="1"/>
          </p:nvPr>
        </p:nvGraphicFramePr>
        <p:xfrm>
          <a:off x="1991038" y="1412776"/>
          <a:ext cx="8424936" cy="4661120"/>
        </p:xfrm>
        <a:graphic>
          <a:graphicData uri="http://schemas.openxmlformats.org/drawingml/2006/table">
            <a:tbl>
              <a:tblPr/>
              <a:tblGrid>
                <a:gridCol w="1944216">
                  <a:extLst>
                    <a:ext uri="{9D8B030D-6E8A-4147-A177-3AD203B41FA5}">
                      <a16:colId xmlns:a16="http://schemas.microsoft.com/office/drawing/2014/main" val="20000"/>
                    </a:ext>
                  </a:extLst>
                </a:gridCol>
                <a:gridCol w="3024336">
                  <a:extLst>
                    <a:ext uri="{9D8B030D-6E8A-4147-A177-3AD203B41FA5}">
                      <a16:colId xmlns:a16="http://schemas.microsoft.com/office/drawing/2014/main" val="20001"/>
                    </a:ext>
                  </a:extLst>
                </a:gridCol>
                <a:gridCol w="3456384">
                  <a:extLst>
                    <a:ext uri="{9D8B030D-6E8A-4147-A177-3AD203B41FA5}">
                      <a16:colId xmlns:a16="http://schemas.microsoft.com/office/drawing/2014/main" val="20002"/>
                    </a:ext>
                  </a:extLst>
                </a:gridCol>
              </a:tblGrid>
              <a:tr h="432048">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1800" b="1" i="0" u="none" strike="noStrike" cap="none" normalizeH="0" baseline="0" dirty="0">
                          <a:ln>
                            <a:noFill/>
                          </a:ln>
                          <a:solidFill>
                            <a:schemeClr val="bg1"/>
                          </a:solidFill>
                          <a:effectLst/>
                          <a:latin typeface="微软雅黑" panose="020B0503020204020204" charset="-122"/>
                          <a:ea typeface="微软雅黑" panose="020B0503020204020204" charset="-122"/>
                        </a:rPr>
                        <a:t>类型</a:t>
                      </a:r>
                    </a:p>
                  </a:txBody>
                  <a:tcPr marL="83943" marR="839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1800" b="1" i="0" u="none" strike="noStrike" cap="none" normalizeH="0" baseline="0" dirty="0">
                          <a:ln>
                            <a:noFill/>
                          </a:ln>
                          <a:solidFill>
                            <a:schemeClr val="bg1"/>
                          </a:solidFill>
                          <a:effectLst/>
                          <a:latin typeface="微软雅黑" panose="020B0503020204020204" charset="-122"/>
                          <a:ea typeface="微软雅黑" panose="020B0503020204020204" charset="-122"/>
                        </a:rPr>
                        <a:t>优点</a:t>
                      </a:r>
                    </a:p>
                  </a:txBody>
                  <a:tcPr marL="83943" marR="839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1800" b="1" i="0" u="none" strike="noStrike" cap="none" normalizeH="0" baseline="0" dirty="0">
                          <a:ln>
                            <a:noFill/>
                          </a:ln>
                          <a:solidFill>
                            <a:schemeClr val="bg1"/>
                          </a:solidFill>
                          <a:effectLst/>
                          <a:latin typeface="微软雅黑" panose="020B0503020204020204" charset="-122"/>
                          <a:ea typeface="微软雅黑" panose="020B0503020204020204" charset="-122"/>
                        </a:rPr>
                        <a:t>缺点</a:t>
                      </a:r>
                    </a:p>
                  </a:txBody>
                  <a:tcPr marL="83943" marR="839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0000"/>
                  </a:ext>
                </a:extLst>
              </a:tr>
              <a:tr h="936104">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1800" b="0" i="0" u="none" strike="noStrike" cap="none" normalizeH="0" baseline="0" dirty="0" err="1">
                          <a:ln>
                            <a:noFill/>
                          </a:ln>
                          <a:solidFill>
                            <a:schemeClr val="tx1"/>
                          </a:solidFill>
                          <a:effectLst/>
                          <a:latin typeface="微软雅黑" panose="020B0503020204020204" charset="-122"/>
                          <a:ea typeface="微软雅黑" panose="020B0503020204020204" charset="-122"/>
                          <a:cs typeface="微软雅黑" panose="020B0503020204020204" charset="-122"/>
                        </a:rPr>
                        <a:t>Reg-Reg</a:t>
                      </a:r>
                      <a:r>
                        <a:rPr kumimoji="0" lang="en-US" altLang="zh-CN" sz="18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(0</a:t>
                      </a:r>
                      <a:r>
                        <a:rPr kumimoji="0" lang="zh-CN" altLang="en-US" sz="18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a:t>
                      </a:r>
                      <a:r>
                        <a:rPr kumimoji="0" lang="en-US" altLang="zh-CN" sz="18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3)</a:t>
                      </a:r>
                    </a:p>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1800" b="0" i="0" u="none" strike="noStrike" cap="none" normalizeH="0" baseline="0" dirty="0">
                          <a:ln>
                            <a:noFill/>
                          </a:ln>
                          <a:solidFill>
                            <a:srgbClr val="C00000"/>
                          </a:solidFill>
                          <a:effectLst/>
                          <a:latin typeface="微软雅黑" panose="020B0503020204020204" charset="-122"/>
                          <a:ea typeface="微软雅黑" panose="020B0503020204020204" charset="-122"/>
                          <a:cs typeface="微软雅黑" panose="020B0503020204020204" charset="-122"/>
                        </a:rPr>
                        <a:t>load-store</a:t>
                      </a:r>
                    </a:p>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1800" b="0" i="0" u="none" strike="noStrike" cap="none" normalizeH="0" baseline="0" dirty="0">
                          <a:ln>
                            <a:noFill/>
                          </a:ln>
                          <a:solidFill>
                            <a:srgbClr val="C00000"/>
                          </a:solidFill>
                          <a:effectLst/>
                          <a:latin typeface="微软雅黑" panose="020B0503020204020204" charset="-122"/>
                          <a:ea typeface="微软雅黑" panose="020B0503020204020204" charset="-122"/>
                          <a:cs typeface="微软雅黑" panose="020B0503020204020204" charset="-122"/>
                        </a:rPr>
                        <a:t>MIPS</a:t>
                      </a:r>
                    </a:p>
                  </a:txBody>
                  <a:tcPr marL="83943" marR="839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微软雅黑" panose="020B0503020204020204" charset="-122"/>
                          <a:ea typeface="微软雅黑" panose="020B0503020204020204" charset="-122"/>
                        </a:rPr>
                        <a:t>简单、定长的指令编码；简单的代码生成模式；</a:t>
                      </a:r>
                      <a:r>
                        <a:rPr kumimoji="0" lang="zh-CN" altLang="en-US" sz="1800" b="0" i="0" u="sng" strike="noStrike" cap="none" normalizeH="0" baseline="0" dirty="0">
                          <a:ln>
                            <a:noFill/>
                          </a:ln>
                          <a:solidFill>
                            <a:srgbClr val="C00000"/>
                          </a:solidFill>
                          <a:effectLst/>
                          <a:latin typeface="微软雅黑" panose="020B0503020204020204" charset="-122"/>
                          <a:ea typeface="微软雅黑" panose="020B0503020204020204" charset="-122"/>
                        </a:rPr>
                        <a:t>每条指令运行的时钟周期数相近</a:t>
                      </a:r>
                      <a:endParaRPr kumimoji="0" lang="en-US" altLang="zh-CN" sz="1800" b="0" i="0" u="sng" strike="noStrike" cap="none" normalizeH="0" baseline="0" dirty="0">
                        <a:ln>
                          <a:noFill/>
                        </a:ln>
                        <a:solidFill>
                          <a:srgbClr val="C00000"/>
                        </a:solidFill>
                        <a:effectLst/>
                        <a:latin typeface="微软雅黑" panose="020B0503020204020204" charset="-122"/>
                        <a:ea typeface="微软雅黑" panose="020B0503020204020204" charset="-122"/>
                      </a:endParaRPr>
                    </a:p>
                  </a:txBody>
                  <a:tcPr marL="83943" marR="839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1800" b="0" i="0" u="none" strike="noStrike" cap="none" normalizeH="0" baseline="0" dirty="0">
                          <a:ln>
                            <a:noFill/>
                          </a:ln>
                          <a:solidFill>
                            <a:srgbClr val="C00000"/>
                          </a:solidFill>
                          <a:effectLst/>
                          <a:latin typeface="微软雅黑" panose="020B0503020204020204" charset="-122"/>
                          <a:ea typeface="微软雅黑" panose="020B0503020204020204" charset="-122"/>
                        </a:rPr>
                        <a:t>目标代码指令数</a:t>
                      </a:r>
                      <a:r>
                        <a:rPr kumimoji="0" lang="zh-CN" altLang="en-US" sz="1800" b="0" i="0" u="none" strike="noStrike" cap="none" normalizeH="0" baseline="0" dirty="0">
                          <a:ln>
                            <a:noFill/>
                          </a:ln>
                          <a:solidFill>
                            <a:schemeClr val="tx1"/>
                          </a:solidFill>
                          <a:effectLst/>
                          <a:latin typeface="微软雅黑" panose="020B0503020204020204" charset="-122"/>
                          <a:ea typeface="微软雅黑" panose="020B0503020204020204" charset="-122"/>
                        </a:rPr>
                        <a:t>比直接访问存储器的系统结构</a:t>
                      </a:r>
                      <a:r>
                        <a:rPr kumimoji="0" lang="zh-CN" altLang="en-US" sz="1800" b="0" i="0" u="none" strike="noStrike" cap="none" normalizeH="0" baseline="0" dirty="0">
                          <a:ln>
                            <a:noFill/>
                          </a:ln>
                          <a:solidFill>
                            <a:srgbClr val="C00000"/>
                          </a:solidFill>
                          <a:effectLst/>
                          <a:latin typeface="微软雅黑" panose="020B0503020204020204" charset="-122"/>
                          <a:ea typeface="微软雅黑" panose="020B0503020204020204" charset="-122"/>
                        </a:rPr>
                        <a:t>多</a:t>
                      </a:r>
                      <a:r>
                        <a:rPr kumimoji="0" lang="zh-CN" altLang="en-US" sz="1800" b="0" i="0" u="none" strike="noStrike" cap="none" normalizeH="0" baseline="0" dirty="0">
                          <a:ln>
                            <a:noFill/>
                          </a:ln>
                          <a:solidFill>
                            <a:schemeClr val="tx1"/>
                          </a:solidFill>
                          <a:effectLst/>
                          <a:latin typeface="微软雅黑" panose="020B0503020204020204" charset="-122"/>
                          <a:ea typeface="微软雅黑" panose="020B0503020204020204" charset="-122"/>
                        </a:rPr>
                        <a:t>；指令多和指令密度低使</a:t>
                      </a:r>
                      <a:r>
                        <a:rPr kumimoji="0" lang="zh-CN" altLang="en-US" sz="1800" b="0" i="0" u="none" strike="noStrike" cap="none" normalizeH="0" baseline="0" dirty="0">
                          <a:ln>
                            <a:noFill/>
                          </a:ln>
                          <a:solidFill>
                            <a:srgbClr val="C00000"/>
                          </a:solidFill>
                          <a:effectLst/>
                          <a:latin typeface="微软雅黑" panose="020B0503020204020204" charset="-122"/>
                          <a:ea typeface="微软雅黑" panose="020B0503020204020204" charset="-122"/>
                        </a:rPr>
                        <a:t>程序变得很大</a:t>
                      </a:r>
                      <a:endParaRPr kumimoji="0" lang="en-US" altLang="zh-CN" sz="1800" b="0" i="0" u="none" strike="noStrike" cap="none" normalizeH="0" baseline="0" dirty="0">
                        <a:ln>
                          <a:noFill/>
                        </a:ln>
                        <a:solidFill>
                          <a:srgbClr val="C00000"/>
                        </a:solidFill>
                        <a:effectLst/>
                        <a:latin typeface="微软雅黑" panose="020B0503020204020204" charset="-122"/>
                        <a:ea typeface="微软雅黑" panose="020B0503020204020204" charset="-122"/>
                      </a:endParaRPr>
                    </a:p>
                  </a:txBody>
                  <a:tcPr marL="83943" marR="839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2016224">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defRPr/>
                      </a:pPr>
                      <a:r>
                        <a:rPr kumimoji="0" lang="en-US" altLang="zh-CN" sz="1800" b="0" i="0" u="none" strike="noStrike" cap="none" normalizeH="0" baseline="0" dirty="0" err="1">
                          <a:ln>
                            <a:noFill/>
                          </a:ln>
                          <a:solidFill>
                            <a:schemeClr val="tx1"/>
                          </a:solidFill>
                          <a:effectLst/>
                          <a:latin typeface="微软雅黑" panose="020B0503020204020204" charset="-122"/>
                          <a:ea typeface="微软雅黑" panose="020B0503020204020204" charset="-122"/>
                          <a:cs typeface="微软雅黑" panose="020B0503020204020204" charset="-122"/>
                        </a:rPr>
                        <a:t>Reg</a:t>
                      </a:r>
                      <a:r>
                        <a:rPr kumimoji="0" lang="en-US" altLang="zh-CN" sz="18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-Mem(1</a:t>
                      </a:r>
                      <a:r>
                        <a:rPr kumimoji="0" lang="zh-CN" altLang="en-US" sz="18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a:t>
                      </a:r>
                      <a:r>
                        <a:rPr kumimoji="0" lang="en-US" altLang="zh-CN" sz="18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2)</a:t>
                      </a:r>
                    </a:p>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defRPr/>
                      </a:pPr>
                      <a:r>
                        <a:rPr kumimoji="0" lang="en-US" altLang="zh-CN" sz="1800" b="0" i="0" u="none" strike="noStrike" cap="none" normalizeH="0" baseline="0" dirty="0">
                          <a:ln>
                            <a:noFill/>
                          </a:ln>
                          <a:solidFill>
                            <a:srgbClr val="C00000"/>
                          </a:solidFill>
                          <a:effectLst/>
                          <a:latin typeface="微软雅黑" panose="020B0503020204020204" charset="-122"/>
                          <a:ea typeface="微软雅黑" panose="020B0503020204020204" charset="-122"/>
                          <a:cs typeface="微软雅黑" panose="020B0503020204020204" charset="-122"/>
                        </a:rPr>
                        <a:t>Intel x86</a:t>
                      </a:r>
                      <a:endParaRPr kumimoji="0" lang="en-US" altLang="zh-CN" sz="18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endParaRPr>
                    </a:p>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endParaRPr kumimoji="0" lang="en-US" altLang="zh-CN" sz="18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endParaRPr>
                    </a:p>
                  </a:txBody>
                  <a:tcPr marL="83943" marR="839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数据</a:t>
                      </a:r>
                      <a:r>
                        <a:rPr kumimoji="0" lang="zh-CN" altLang="en-US" sz="1800" b="0" i="0" u="none" strike="noStrike" cap="none" normalizeH="0" baseline="0" dirty="0">
                          <a:ln>
                            <a:noFill/>
                          </a:ln>
                          <a:solidFill>
                            <a:srgbClr val="C00000"/>
                          </a:solidFill>
                          <a:effectLst/>
                          <a:latin typeface="微软雅黑" panose="020B0503020204020204" charset="-122"/>
                          <a:ea typeface="微软雅黑" panose="020B0503020204020204" charset="-122"/>
                          <a:cs typeface="微软雅黑" panose="020B0503020204020204" charset="-122"/>
                        </a:rPr>
                        <a:t>不需要专门的载入指令</a:t>
                      </a:r>
                      <a:r>
                        <a:rPr kumimoji="0" lang="zh-CN" altLang="en-US" sz="18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就可以直接访问；指令格式更加易于编码，</a:t>
                      </a:r>
                      <a:r>
                        <a:rPr kumimoji="0" lang="zh-CN" altLang="en-US" sz="1800" b="0" i="0" u="none" strike="noStrike" cap="none" normalizeH="0" baseline="0" dirty="0">
                          <a:ln>
                            <a:noFill/>
                          </a:ln>
                          <a:solidFill>
                            <a:srgbClr val="C00000"/>
                          </a:solidFill>
                          <a:effectLst/>
                          <a:latin typeface="微软雅黑" panose="020B0503020204020204" charset="-122"/>
                          <a:ea typeface="微软雅黑" panose="020B0503020204020204" charset="-122"/>
                          <a:cs typeface="微软雅黑" panose="020B0503020204020204" charset="-122"/>
                        </a:rPr>
                        <a:t>代码密度高</a:t>
                      </a:r>
                      <a:r>
                        <a:rPr kumimoji="0" lang="en-US" altLang="zh-CN" sz="1800" b="0" i="0" u="none" strike="noStrike" cap="none" normalizeH="0" baseline="0" dirty="0">
                          <a:ln>
                            <a:noFill/>
                          </a:ln>
                          <a:solidFill>
                            <a:srgbClr val="C00000"/>
                          </a:solidFill>
                          <a:effectLst/>
                          <a:latin typeface="微软雅黑" panose="020B0503020204020204" charset="-122"/>
                          <a:ea typeface="微软雅黑" panose="020B0503020204020204" charset="-122"/>
                          <a:cs typeface="微软雅黑" panose="020B0503020204020204" charset="-122"/>
                        </a:rPr>
                        <a:t> </a:t>
                      </a:r>
                    </a:p>
                  </a:txBody>
                  <a:tcPr marL="83943" marR="839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微软雅黑" panose="020B0503020204020204" charset="-122"/>
                          <a:ea typeface="微软雅黑" panose="020B0503020204020204" charset="-122"/>
                        </a:rPr>
                        <a:t>由于源操作数在二元操作中被破坏了，所以</a:t>
                      </a:r>
                      <a:r>
                        <a:rPr kumimoji="0" lang="zh-CN" altLang="en-US" sz="1800" b="0" i="0" u="none" strike="noStrike" cap="none" normalizeH="0" baseline="0" dirty="0">
                          <a:ln>
                            <a:noFill/>
                          </a:ln>
                          <a:solidFill>
                            <a:srgbClr val="C00000"/>
                          </a:solidFill>
                          <a:effectLst/>
                          <a:latin typeface="微软雅黑" panose="020B0503020204020204" charset="-122"/>
                          <a:ea typeface="微软雅黑" panose="020B0503020204020204" charset="-122"/>
                        </a:rPr>
                        <a:t>操作数不是等价的</a:t>
                      </a:r>
                      <a:r>
                        <a:rPr kumimoji="0" lang="zh-CN" altLang="en-US" sz="1800" b="0" i="0" u="none" strike="noStrike" cap="none" normalizeH="0" baseline="0" dirty="0">
                          <a:ln>
                            <a:noFill/>
                          </a:ln>
                          <a:solidFill>
                            <a:schemeClr val="tx1"/>
                          </a:solidFill>
                          <a:effectLst/>
                          <a:latin typeface="微软雅黑" panose="020B0503020204020204" charset="-122"/>
                          <a:ea typeface="微软雅黑" panose="020B0503020204020204" charset="-122"/>
                        </a:rPr>
                        <a:t>；在一条指令中同时对存储器地址和寄存器号码进行编码会</a:t>
                      </a:r>
                      <a:r>
                        <a:rPr kumimoji="0" lang="zh-CN" altLang="en-US" sz="1800" b="0" i="0" u="none" strike="noStrike" cap="none" normalizeH="0" baseline="0" dirty="0">
                          <a:ln>
                            <a:noFill/>
                          </a:ln>
                          <a:solidFill>
                            <a:srgbClr val="C00000"/>
                          </a:solidFill>
                          <a:effectLst/>
                          <a:latin typeface="微软雅黑" panose="020B0503020204020204" charset="-122"/>
                          <a:ea typeface="微软雅黑" panose="020B0503020204020204" charset="-122"/>
                        </a:rPr>
                        <a:t>限制寄存器的数量</a:t>
                      </a:r>
                      <a:r>
                        <a:rPr kumimoji="0" lang="zh-CN" altLang="en-US" sz="1800" b="0" i="0" u="none" strike="noStrike" cap="none" normalizeH="0" baseline="0" dirty="0">
                          <a:ln>
                            <a:noFill/>
                          </a:ln>
                          <a:solidFill>
                            <a:schemeClr val="tx1"/>
                          </a:solidFill>
                          <a:effectLst/>
                          <a:latin typeface="微软雅黑" panose="020B0503020204020204" charset="-122"/>
                          <a:ea typeface="微软雅黑" panose="020B0503020204020204" charset="-122"/>
                        </a:rPr>
                        <a:t>；</a:t>
                      </a:r>
                      <a:r>
                        <a:rPr kumimoji="0" lang="zh-CN" altLang="en-US" sz="1800" b="0" i="0" u="sng" strike="noStrike" cap="none" normalizeH="0" baseline="0" dirty="0">
                          <a:ln>
                            <a:noFill/>
                          </a:ln>
                          <a:solidFill>
                            <a:schemeClr val="tx1"/>
                          </a:solidFill>
                          <a:effectLst/>
                          <a:latin typeface="微软雅黑" panose="020B0503020204020204" charset="-122"/>
                          <a:ea typeface="微软雅黑" panose="020B0503020204020204" charset="-122"/>
                        </a:rPr>
                        <a:t>操作数位置不同使得每条指令执行所需的</a:t>
                      </a:r>
                      <a:r>
                        <a:rPr kumimoji="0" lang="zh-CN" altLang="en-US" sz="1800" b="0" i="0" u="sng" strike="noStrike" cap="none" normalizeH="0" baseline="0" dirty="0">
                          <a:ln>
                            <a:noFill/>
                          </a:ln>
                          <a:solidFill>
                            <a:srgbClr val="C00000"/>
                          </a:solidFill>
                          <a:effectLst/>
                          <a:latin typeface="微软雅黑" panose="020B0503020204020204" charset="-122"/>
                          <a:ea typeface="微软雅黑" panose="020B0503020204020204" charset="-122"/>
                        </a:rPr>
                        <a:t>时钟周期不同</a:t>
                      </a:r>
                      <a:endParaRPr kumimoji="0" lang="en-US" altLang="zh-CN" sz="1800" b="0" i="0" u="sng" strike="noStrike" cap="none" normalizeH="0" baseline="0" dirty="0">
                        <a:ln>
                          <a:noFill/>
                        </a:ln>
                        <a:solidFill>
                          <a:srgbClr val="C00000"/>
                        </a:solidFill>
                        <a:effectLst/>
                        <a:latin typeface="微软雅黑" panose="020B0503020204020204" charset="-122"/>
                        <a:ea typeface="微软雅黑" panose="020B0503020204020204" charset="-122"/>
                      </a:endParaRPr>
                    </a:p>
                  </a:txBody>
                  <a:tcPr marL="83943" marR="839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extLst>
                  <a:ext uri="{0D108BD9-81ED-4DB2-BD59-A6C34878D82A}">
                    <a16:rowId xmlns:a16="http://schemas.microsoft.com/office/drawing/2014/main" val="10002"/>
                  </a:ext>
                </a:extLst>
              </a:tr>
              <a:tr h="1079375">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Mem-Mem</a:t>
                      </a:r>
                    </a:p>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defRPr/>
                      </a:pPr>
                      <a:r>
                        <a:rPr kumimoji="0" lang="en-US" altLang="zh-CN" sz="18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(2</a:t>
                      </a:r>
                      <a:r>
                        <a:rPr kumimoji="0" lang="zh-CN" altLang="en-US" sz="18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a:t>
                      </a:r>
                      <a:r>
                        <a:rPr kumimoji="0" lang="en-US" altLang="zh-CN" sz="18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2)</a:t>
                      </a:r>
                      <a:r>
                        <a:rPr kumimoji="0" lang="zh-CN" altLang="en-US" sz="18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或</a:t>
                      </a:r>
                      <a:r>
                        <a:rPr kumimoji="0" lang="en-US" altLang="zh-CN" sz="18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(3</a:t>
                      </a:r>
                      <a:r>
                        <a:rPr kumimoji="0" lang="zh-CN" altLang="en-US" sz="18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a:t>
                      </a:r>
                      <a:r>
                        <a:rPr kumimoji="0" lang="en-US" altLang="zh-CN" sz="18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3)</a:t>
                      </a:r>
                    </a:p>
                  </a:txBody>
                  <a:tcPr marL="83943" marR="839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最紧凑。不浪费寄存器来做临时交换空间</a:t>
                      </a:r>
                      <a:r>
                        <a:rPr kumimoji="0" lang="en-US" altLang="zh-CN" sz="18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 </a:t>
                      </a:r>
                    </a:p>
                  </a:txBody>
                  <a:tcPr marL="83943" marR="839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指令长短不相同，特别是三操作数指令；同样，每条指令的操作各不相同；存储器访问带来了存储器瓶颈</a:t>
                      </a:r>
                      <a:r>
                        <a:rPr kumimoji="0" lang="en-US" altLang="zh-CN" sz="1800"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 </a:t>
                      </a:r>
                    </a:p>
                  </a:txBody>
                  <a:tcPr marL="83943" marR="839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extLst>
                  <a:ext uri="{0D108BD9-81ED-4DB2-BD59-A6C34878D82A}">
                    <a16:rowId xmlns:a16="http://schemas.microsoft.com/office/drawing/2014/main" val="10003"/>
                  </a:ext>
                </a:extLst>
              </a:tr>
            </a:tbl>
          </a:graphicData>
        </a:graphic>
      </p:graphicFrame>
      <p:sp>
        <p:nvSpPr>
          <p:cNvPr id="10" name="标题 1"/>
          <p:cNvSpPr>
            <a:spLocks noGrp="1"/>
          </p:cNvSpPr>
          <p:nvPr>
            <p:ph type="title"/>
          </p:nvPr>
        </p:nvSpPr>
        <p:spPr/>
        <p:txBody>
          <a:bodyPr/>
          <a:lstStyle/>
          <a:p>
            <a:r>
              <a:rPr lang="en-US" altLang="zh-CN" b="0" dirty="0">
                <a:latin typeface="微软雅黑" panose="020B0503020204020204" charset="-122"/>
                <a:ea typeface="微软雅黑" panose="020B0503020204020204" charset="-122"/>
                <a:cs typeface="微软雅黑" panose="020B0503020204020204" charset="-122"/>
              </a:rPr>
              <a:t>2.2 </a:t>
            </a:r>
            <a:r>
              <a:rPr lang="zh-CN" altLang="en-US" b="0" dirty="0">
                <a:latin typeface="微软雅黑" panose="020B0503020204020204" charset="-122"/>
                <a:ea typeface="微软雅黑" panose="020B0503020204020204" charset="-122"/>
                <a:cs typeface="微软雅黑" panose="020B0503020204020204" charset="-122"/>
              </a:rPr>
              <a:t>指令集系统结构的分类</a:t>
            </a:r>
            <a:endParaRPr lang="en-US" altLang="zh-CN" b="0" dirty="0">
              <a:latin typeface="微软雅黑" panose="020B0503020204020204" charset="-122"/>
              <a:ea typeface="微软雅黑" panose="020B0503020204020204" charset="-122"/>
              <a:cs typeface="微软雅黑" panose="020B0503020204020204" charset="-122"/>
            </a:endParaRPr>
          </a:p>
        </p:txBody>
      </p:sp>
      <p:sp>
        <p:nvSpPr>
          <p:cNvPr id="4" name="矩形 3"/>
          <p:cNvSpPr/>
          <p:nvPr/>
        </p:nvSpPr>
        <p:spPr>
          <a:xfrm>
            <a:off x="1543381" y="792163"/>
            <a:ext cx="7360931" cy="565604"/>
          </a:xfrm>
          <a:prstGeom prst="rect">
            <a:avLst/>
          </a:prstGeom>
        </p:spPr>
        <p:txBody>
          <a:bodyPr wrap="square">
            <a:spAutoFit/>
          </a:bodyPr>
          <a:lstStyle/>
          <a:p>
            <a:pPr marL="342900" indent="-342900">
              <a:lnSpc>
                <a:spcPct val="120000"/>
              </a:lnSpc>
              <a:spcBef>
                <a:spcPct val="20000"/>
              </a:spcBef>
              <a:buClr>
                <a:srgbClr val="AED337"/>
              </a:buClr>
              <a:buFont typeface="Wingdings" panose="05000000000000000000" pitchFamily="2" charset="2"/>
              <a:buChar char="v"/>
            </a:pPr>
            <a:r>
              <a:rPr lang="zh-CN" altLang="en-US" sz="2800" kern="0" dirty="0">
                <a:latin typeface="微软雅黑" panose="020B0503020204020204" charset="-122"/>
                <a:ea typeface="微软雅黑" panose="020B0503020204020204" charset="-122"/>
              </a:rPr>
              <a:t>三种常见通用寄存器计算机的优缺点</a:t>
            </a:r>
            <a:endParaRPr lang="en-US" altLang="zh-CN" sz="2800" kern="0" dirty="0">
              <a:latin typeface="微软雅黑" panose="020B0503020204020204" charset="-122"/>
              <a:ea typeface="微软雅黑" panose="020B0503020204020204" charset="-122"/>
            </a:endParaRPr>
          </a:p>
        </p:txBody>
      </p:sp>
      <p:sp>
        <p:nvSpPr>
          <p:cNvPr id="5" name="灯片编号占位符 4"/>
          <p:cNvSpPr>
            <a:spLocks noGrp="1"/>
          </p:cNvSpPr>
          <p:nvPr>
            <p:ph type="sldNum" sz="quarter" idx="10"/>
          </p:nvPr>
        </p:nvSpPr>
        <p:spPr/>
        <p:txBody>
          <a:bodyPr/>
          <a:lstStyle/>
          <a:p>
            <a:pPr>
              <a:defRPr/>
            </a:pPr>
            <a:fld id="{16FB8BBF-24BB-42C6-9019-0A2DE3877C3C}" type="slidenum">
              <a:rPr lang="zh-CN" altLang="en-US" smtClean="0"/>
              <a:t>66</a:t>
            </a:fld>
            <a:endParaRPr lang="zh-CN" altLang="en-US" dirty="0"/>
          </a:p>
        </p:txBody>
      </p:sp>
      <p:pic>
        <p:nvPicPr>
          <p:cNvPr id="2" name="图片 1"/>
          <p:cNvPicPr>
            <a:picLocks noChangeAspect="1"/>
          </p:cNvPicPr>
          <p:nvPr/>
        </p:nvPicPr>
        <p:blipFill>
          <a:blip r:embed="rId2"/>
          <a:stretch>
            <a:fillRect/>
          </a:stretch>
        </p:blipFill>
        <p:spPr>
          <a:xfrm>
            <a:off x="1543686" y="1882140"/>
            <a:ext cx="380365" cy="951230"/>
          </a:xfrm>
          <a:prstGeom prst="rect">
            <a:avLst/>
          </a:prstGeom>
        </p:spPr>
      </p:pic>
      <p:pic>
        <p:nvPicPr>
          <p:cNvPr id="3" name="图片 2"/>
          <p:cNvPicPr>
            <a:picLocks noChangeAspect="1"/>
          </p:cNvPicPr>
          <p:nvPr/>
        </p:nvPicPr>
        <p:blipFill>
          <a:blip r:embed="rId3"/>
          <a:stretch>
            <a:fillRect/>
          </a:stretch>
        </p:blipFill>
        <p:spPr>
          <a:xfrm>
            <a:off x="1543686" y="3329306"/>
            <a:ext cx="363855" cy="1059815"/>
          </a:xfrm>
          <a:prstGeom prst="rect">
            <a:avLst/>
          </a:prstGeom>
        </p:spPr>
      </p:pic>
      <p:sp>
        <p:nvSpPr>
          <p:cNvPr id="115744" name="矩形 3"/>
          <p:cNvSpPr/>
          <p:nvPr/>
        </p:nvSpPr>
        <p:spPr>
          <a:xfrm>
            <a:off x="1990725" y="6020753"/>
            <a:ext cx="7359650" cy="430374"/>
          </a:xfrm>
          <a:prstGeom prst="rect">
            <a:avLst/>
          </a:prstGeom>
          <a:noFill/>
          <a:ln w="9525">
            <a:noFill/>
          </a:ln>
        </p:spPr>
        <p:txBody>
          <a:bodyPr>
            <a:spAutoFit/>
          </a:bodyPr>
          <a:lstStyle/>
          <a:p>
            <a:pPr marL="342900" indent="-342900">
              <a:lnSpc>
                <a:spcPct val="120000"/>
              </a:lnSpc>
              <a:spcBef>
                <a:spcPct val="20000"/>
              </a:spcBef>
              <a:buClr>
                <a:srgbClr val="AED337"/>
              </a:buClr>
              <a:buFont typeface="Wingdings" panose="05000000000000000000" pitchFamily="2" charset="2"/>
              <a:buChar char="v"/>
            </a:pPr>
            <a:r>
              <a:rPr lang="zh-CN" altLang="en-US" sz="2000" dirty="0">
                <a:solidFill>
                  <a:srgbClr val="280ADE"/>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符号（</a:t>
            </a:r>
            <a:r>
              <a:rPr lang="en-US" altLang="zh-CN" sz="2000" dirty="0">
                <a:solidFill>
                  <a:srgbClr val="280ADE"/>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m, n</a:t>
            </a:r>
            <a:r>
              <a:rPr lang="zh-CN" altLang="en-US" sz="2000" dirty="0">
                <a:solidFill>
                  <a:srgbClr val="280ADE"/>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）表示</a:t>
            </a:r>
            <a:r>
              <a:rPr lang="en-US" altLang="zh-CN" sz="2000" dirty="0">
                <a:solidFill>
                  <a:srgbClr val="280ADE"/>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n</a:t>
            </a:r>
            <a:r>
              <a:rPr lang="zh-CN" altLang="en-US" sz="2000" dirty="0">
                <a:solidFill>
                  <a:srgbClr val="280ADE"/>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个操作数中有</a:t>
            </a:r>
            <a:r>
              <a:rPr lang="en-US" altLang="zh-CN" sz="2000" dirty="0">
                <a:solidFill>
                  <a:srgbClr val="280ADE"/>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m</a:t>
            </a:r>
            <a:r>
              <a:rPr lang="zh-CN" altLang="en-US" sz="2000" dirty="0">
                <a:solidFill>
                  <a:srgbClr val="280ADE"/>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个存储器操作数</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b="0" dirty="0">
                <a:latin typeface="微软雅黑" panose="020B0503020204020204" charset="-122"/>
                <a:ea typeface="微软雅黑" panose="020B0503020204020204" charset="-122"/>
                <a:cs typeface="微软雅黑" panose="020B0503020204020204" charset="-122"/>
              </a:rPr>
              <a:t>2.3 </a:t>
            </a:r>
            <a:r>
              <a:rPr lang="zh-CN" altLang="en-US" b="0" dirty="0">
                <a:latin typeface="微软雅黑" panose="020B0503020204020204" charset="-122"/>
                <a:ea typeface="微软雅黑" panose="020B0503020204020204" charset="-122"/>
                <a:cs typeface="微软雅黑" panose="020B0503020204020204" charset="-122"/>
              </a:rPr>
              <a:t>存储器寻址</a:t>
            </a:r>
            <a:endParaRPr lang="en-US" altLang="zh-CN" b="0" dirty="0">
              <a:latin typeface="微软雅黑" panose="020B0503020204020204" charset="-122"/>
              <a:ea typeface="微软雅黑" panose="020B0503020204020204" charset="-122"/>
              <a:cs typeface="微软雅黑" panose="020B0503020204020204" charset="-122"/>
            </a:endParaRPr>
          </a:p>
        </p:txBody>
      </p:sp>
      <p:sp>
        <p:nvSpPr>
          <p:cNvPr id="4099" name="内容占位符 2"/>
          <p:cNvSpPr>
            <a:spLocks noGrp="1"/>
          </p:cNvSpPr>
          <p:nvPr>
            <p:ph idx="1"/>
          </p:nvPr>
        </p:nvSpPr>
        <p:spPr>
          <a:xfrm>
            <a:off x="1919536" y="824333"/>
            <a:ext cx="8424472" cy="5058272"/>
          </a:xfrm>
        </p:spPr>
        <p:txBody>
          <a:bodyPr/>
          <a:lstStyle/>
          <a:p>
            <a:r>
              <a:rPr lang="zh-CN" altLang="en-US" b="0" dirty="0">
                <a:solidFill>
                  <a:schemeClr val="tx1"/>
                </a:solidFill>
                <a:latin typeface="微软雅黑" panose="020B0503020204020204" charset="-122"/>
                <a:ea typeface="微软雅黑" panose="020B0503020204020204" charset="-122"/>
                <a:cs typeface="微软雅黑" panose="020B0503020204020204" charset="-122"/>
              </a:rPr>
              <a:t>存储器地址表示</a:t>
            </a:r>
            <a:br>
              <a:rPr lang="en-US" altLang="zh-CN" b="0" dirty="0">
                <a:latin typeface="微软雅黑" panose="020B0503020204020204" charset="-122"/>
                <a:ea typeface="微软雅黑" panose="020B0503020204020204" charset="-122"/>
                <a:cs typeface="微软雅黑" panose="020B0503020204020204" charset="-122"/>
              </a:rPr>
            </a:br>
            <a:r>
              <a:rPr lang="zh-CN" altLang="en-US" sz="2400" b="0" dirty="0">
                <a:latin typeface="微软雅黑" panose="020B0503020204020204" charset="-122"/>
                <a:ea typeface="微软雅黑" panose="020B0503020204020204" charset="-122"/>
                <a:cs typeface="微软雅黑" panose="020B0503020204020204" charset="-122"/>
              </a:rPr>
              <a:t>我们讨论的所有指令系统都是</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字节寻址</a:t>
            </a:r>
            <a:r>
              <a:rPr lang="zh-CN" altLang="en-US" sz="2400" b="0" dirty="0">
                <a:latin typeface="微软雅黑" panose="020B0503020204020204" charset="-122"/>
                <a:ea typeface="微软雅黑" panose="020B0503020204020204" charset="-122"/>
                <a:cs typeface="微软雅黑" panose="020B0503020204020204" charset="-122"/>
              </a:rPr>
              <a:t>的，都提供了</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字节</a:t>
            </a:r>
            <a:r>
              <a:rPr lang="zh-CN" altLang="en-US" sz="2400" b="0" dirty="0">
                <a:latin typeface="微软雅黑" panose="020B0503020204020204" charset="-122"/>
                <a:ea typeface="微软雅黑" panose="020B0503020204020204" charset="-122"/>
                <a:cs typeface="微软雅黑" panose="020B0503020204020204" charset="-122"/>
              </a:rPr>
              <a:t>（</a:t>
            </a:r>
            <a:r>
              <a:rPr lang="en-US" altLang="zh-CN" sz="2400" b="0" dirty="0">
                <a:latin typeface="微软雅黑" panose="020B0503020204020204" charset="-122"/>
                <a:ea typeface="微软雅黑" panose="020B0503020204020204" charset="-122"/>
                <a:cs typeface="微软雅黑" panose="020B0503020204020204" charset="-122"/>
              </a:rPr>
              <a:t>8</a:t>
            </a:r>
            <a:r>
              <a:rPr lang="zh-CN" altLang="en-US" sz="2400" b="0" dirty="0">
                <a:latin typeface="微软雅黑" panose="020B0503020204020204" charset="-122"/>
                <a:ea typeface="微软雅黑" panose="020B0503020204020204" charset="-122"/>
                <a:cs typeface="微软雅黑" panose="020B0503020204020204" charset="-122"/>
              </a:rPr>
              <a:t>位）、</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半字</a:t>
            </a:r>
            <a:r>
              <a:rPr lang="zh-CN" altLang="en-US" sz="2400" b="0" dirty="0">
                <a:latin typeface="微软雅黑" panose="020B0503020204020204" charset="-122"/>
                <a:ea typeface="微软雅黑" panose="020B0503020204020204" charset="-122"/>
                <a:cs typeface="微软雅黑" panose="020B0503020204020204" charset="-122"/>
              </a:rPr>
              <a:t>（</a:t>
            </a:r>
            <a:r>
              <a:rPr lang="en-US" altLang="zh-CN" sz="2400" b="0" dirty="0">
                <a:latin typeface="微软雅黑" panose="020B0503020204020204" charset="-122"/>
                <a:ea typeface="微软雅黑" panose="020B0503020204020204" charset="-122"/>
                <a:cs typeface="微软雅黑" panose="020B0503020204020204" charset="-122"/>
              </a:rPr>
              <a:t>16</a:t>
            </a:r>
            <a:r>
              <a:rPr lang="zh-CN" altLang="en-US" sz="2400" b="0" dirty="0">
                <a:latin typeface="微软雅黑" panose="020B0503020204020204" charset="-122"/>
                <a:ea typeface="微软雅黑" panose="020B0503020204020204" charset="-122"/>
                <a:cs typeface="微软雅黑" panose="020B0503020204020204" charset="-122"/>
              </a:rPr>
              <a:t>位）和</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字（</a:t>
            </a:r>
            <a:r>
              <a:rPr lang="en-US" altLang="zh-CN" sz="2400" b="0" dirty="0">
                <a:latin typeface="微软雅黑" panose="020B0503020204020204" charset="-122"/>
                <a:ea typeface="微软雅黑" panose="020B0503020204020204" charset="-122"/>
                <a:cs typeface="微软雅黑" panose="020B0503020204020204" charset="-122"/>
              </a:rPr>
              <a:t>32</a:t>
            </a:r>
            <a:r>
              <a:rPr lang="zh-CN" altLang="en-US" sz="2400" b="0" dirty="0">
                <a:latin typeface="微软雅黑" panose="020B0503020204020204" charset="-122"/>
                <a:ea typeface="微软雅黑" panose="020B0503020204020204" charset="-122"/>
                <a:cs typeface="微软雅黑" panose="020B0503020204020204" charset="-122"/>
              </a:rPr>
              <a:t>位）寻址，大多数的计算机还提供了</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双字</a:t>
            </a:r>
            <a:r>
              <a:rPr lang="zh-CN" altLang="en-US" sz="2400" b="0" dirty="0">
                <a:latin typeface="微软雅黑" panose="020B0503020204020204" charset="-122"/>
                <a:ea typeface="微软雅黑" panose="020B0503020204020204" charset="-122"/>
                <a:cs typeface="微软雅黑" panose="020B0503020204020204" charset="-122"/>
              </a:rPr>
              <a:t>（</a:t>
            </a:r>
            <a:r>
              <a:rPr lang="en-US" altLang="zh-CN" sz="2400" b="0" dirty="0">
                <a:latin typeface="微软雅黑" panose="020B0503020204020204" charset="-122"/>
                <a:ea typeface="微软雅黑" panose="020B0503020204020204" charset="-122"/>
                <a:cs typeface="微软雅黑" panose="020B0503020204020204" charset="-122"/>
              </a:rPr>
              <a:t>64</a:t>
            </a:r>
            <a:r>
              <a:rPr lang="zh-CN" altLang="en-US" sz="2400" b="0" dirty="0">
                <a:latin typeface="微软雅黑" panose="020B0503020204020204" charset="-122"/>
                <a:ea typeface="微软雅黑" panose="020B0503020204020204" charset="-122"/>
                <a:cs typeface="微软雅黑" panose="020B0503020204020204" charset="-122"/>
              </a:rPr>
              <a:t>位）寻址。</a:t>
            </a:r>
            <a:endParaRPr lang="en-US" altLang="zh-CN" sz="2400" b="0" dirty="0">
              <a:latin typeface="微软雅黑" panose="020B0503020204020204" charset="-122"/>
              <a:ea typeface="微软雅黑" panose="020B0503020204020204" charset="-122"/>
              <a:cs typeface="微软雅黑" panose="020B0503020204020204" charset="-122"/>
            </a:endParaRPr>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656" y="2708921"/>
            <a:ext cx="1676400"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4"/>
          <a:stretch>
            <a:fillRect/>
          </a:stretch>
        </p:blipFill>
        <p:spPr>
          <a:xfrm>
            <a:off x="7320136" y="3137549"/>
            <a:ext cx="2000250" cy="2105025"/>
          </a:xfrm>
          <a:prstGeom prst="rect">
            <a:avLst/>
          </a:prstGeom>
        </p:spPr>
      </p:pic>
      <p:sp>
        <p:nvSpPr>
          <p:cNvPr id="5" name="文本框 4"/>
          <p:cNvSpPr txBox="1"/>
          <p:nvPr/>
        </p:nvSpPr>
        <p:spPr>
          <a:xfrm>
            <a:off x="2927648" y="5904109"/>
            <a:ext cx="2448272" cy="369332"/>
          </a:xfrm>
          <a:prstGeom prst="rect">
            <a:avLst/>
          </a:prstGeom>
          <a:noFill/>
        </p:spPr>
        <p:txBody>
          <a:bodyPr wrap="square" rtlCol="0">
            <a:spAutoFit/>
          </a:bodyPr>
          <a:lstStyle/>
          <a:p>
            <a:r>
              <a:rPr lang="zh-CN" altLang="en-US" dirty="0">
                <a:solidFill>
                  <a:schemeClr val="tx2"/>
                </a:solidFill>
                <a:latin typeface="微软雅黑" panose="020B0503020204020204" charset="-122"/>
                <a:ea typeface="微软雅黑" panose="020B0503020204020204" charset="-122"/>
              </a:rPr>
              <a:t>内存中的字节</a:t>
            </a:r>
          </a:p>
        </p:txBody>
      </p:sp>
      <p:sp>
        <p:nvSpPr>
          <p:cNvPr id="8" name="文本框 7"/>
          <p:cNvSpPr txBox="1"/>
          <p:nvPr/>
        </p:nvSpPr>
        <p:spPr>
          <a:xfrm>
            <a:off x="7739074" y="5429264"/>
            <a:ext cx="2448272" cy="369332"/>
          </a:xfrm>
          <a:prstGeom prst="rect">
            <a:avLst/>
          </a:prstGeom>
          <a:noFill/>
        </p:spPr>
        <p:txBody>
          <a:bodyPr wrap="square" rtlCol="0">
            <a:spAutoFit/>
          </a:bodyPr>
          <a:lstStyle/>
          <a:p>
            <a:r>
              <a:rPr lang="zh-CN" altLang="en-US" dirty="0">
                <a:solidFill>
                  <a:schemeClr val="tx2"/>
                </a:solidFill>
                <a:latin typeface="微软雅黑" panose="020B0503020204020204" charset="-122"/>
                <a:ea typeface="微软雅黑" panose="020B0503020204020204" charset="-122"/>
              </a:rPr>
              <a:t>内存中的字</a:t>
            </a:r>
          </a:p>
        </p:txBody>
      </p:sp>
      <p:sp>
        <p:nvSpPr>
          <p:cNvPr id="9" name="灯片编号占位符 8"/>
          <p:cNvSpPr>
            <a:spLocks noGrp="1"/>
          </p:cNvSpPr>
          <p:nvPr>
            <p:ph type="sldNum" sz="quarter" idx="10"/>
          </p:nvPr>
        </p:nvSpPr>
        <p:spPr/>
        <p:txBody>
          <a:bodyPr/>
          <a:lstStyle/>
          <a:p>
            <a:pPr>
              <a:defRPr/>
            </a:pPr>
            <a:fld id="{16FB8BBF-24BB-42C6-9019-0A2DE3877C3C}" type="slidenum">
              <a:rPr lang="zh-CN" altLang="en-US" smtClean="0"/>
              <a:t>67</a:t>
            </a:fld>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0834" name="组合 2"/>
          <p:cNvGrpSpPr/>
          <p:nvPr/>
        </p:nvGrpSpPr>
        <p:grpSpPr>
          <a:xfrm>
            <a:off x="2293939" y="1739900"/>
            <a:ext cx="947737" cy="3398838"/>
            <a:chOff x="1697645" y="1853208"/>
            <a:chExt cx="946935" cy="3398961"/>
          </a:xfrm>
        </p:grpSpPr>
        <p:sp>
          <p:nvSpPr>
            <p:cNvPr id="21" name="矩形 20"/>
            <p:cNvSpPr/>
            <p:nvPr/>
          </p:nvSpPr>
          <p:spPr>
            <a:xfrm>
              <a:off x="1697645" y="1853208"/>
              <a:ext cx="946935" cy="287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000" b="1" noProof="1">
                  <a:solidFill>
                    <a:schemeClr val="tx1"/>
                  </a:solidFill>
                </a:rPr>
                <a:t>…</a:t>
              </a:r>
              <a:endParaRPr lang="zh-CN" altLang="en-US" sz="2000" b="1" noProof="1">
                <a:solidFill>
                  <a:schemeClr val="tx1"/>
                </a:solidFill>
              </a:endParaRPr>
            </a:p>
          </p:txBody>
        </p:sp>
        <p:sp>
          <p:nvSpPr>
            <p:cNvPr id="22" name="矩形 21"/>
            <p:cNvSpPr/>
            <p:nvPr/>
          </p:nvSpPr>
          <p:spPr>
            <a:xfrm>
              <a:off x="1697645" y="2150082"/>
              <a:ext cx="946935" cy="287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000" b="1" noProof="1">
                  <a:solidFill>
                    <a:schemeClr val="tx1"/>
                  </a:solidFill>
                </a:rPr>
                <a:t>10</a:t>
              </a:r>
              <a:endParaRPr lang="zh-CN" altLang="en-US" sz="2000" b="1" noProof="1">
                <a:solidFill>
                  <a:schemeClr val="tx1"/>
                </a:solidFill>
              </a:endParaRPr>
            </a:p>
          </p:txBody>
        </p:sp>
        <p:sp>
          <p:nvSpPr>
            <p:cNvPr id="23" name="矩形 22"/>
            <p:cNvSpPr/>
            <p:nvPr/>
          </p:nvSpPr>
          <p:spPr>
            <a:xfrm>
              <a:off x="1697645" y="2408853"/>
              <a:ext cx="946935" cy="287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000" b="1" noProof="1">
                  <a:solidFill>
                    <a:schemeClr val="tx1"/>
                  </a:solidFill>
                </a:rPr>
                <a:t>9</a:t>
              </a:r>
              <a:endParaRPr lang="zh-CN" altLang="en-US" sz="2000" b="1" noProof="1">
                <a:solidFill>
                  <a:schemeClr val="tx1"/>
                </a:solidFill>
              </a:endParaRPr>
            </a:p>
          </p:txBody>
        </p:sp>
        <p:sp>
          <p:nvSpPr>
            <p:cNvPr id="24" name="矩形 23"/>
            <p:cNvSpPr/>
            <p:nvPr/>
          </p:nvSpPr>
          <p:spPr>
            <a:xfrm>
              <a:off x="1697645" y="2704139"/>
              <a:ext cx="946935" cy="288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000" b="1" noProof="1">
                  <a:solidFill>
                    <a:srgbClr val="FF0000"/>
                  </a:solidFill>
                </a:rPr>
                <a:t>8</a:t>
              </a:r>
            </a:p>
          </p:txBody>
        </p:sp>
        <p:sp>
          <p:nvSpPr>
            <p:cNvPr id="25" name="矩形 24"/>
            <p:cNvSpPr/>
            <p:nvPr/>
          </p:nvSpPr>
          <p:spPr>
            <a:xfrm>
              <a:off x="1697645" y="2989899"/>
              <a:ext cx="946935" cy="288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000" b="1" noProof="1">
                  <a:solidFill>
                    <a:schemeClr val="tx1"/>
                  </a:solidFill>
                </a:rPr>
                <a:t>7</a:t>
              </a:r>
              <a:endParaRPr lang="zh-CN" altLang="en-US" sz="2000" b="1" noProof="1">
                <a:solidFill>
                  <a:schemeClr val="tx1"/>
                </a:solidFill>
              </a:endParaRPr>
            </a:p>
          </p:txBody>
        </p:sp>
        <p:sp>
          <p:nvSpPr>
            <p:cNvPr id="26" name="矩形 25"/>
            <p:cNvSpPr/>
            <p:nvPr/>
          </p:nvSpPr>
          <p:spPr>
            <a:xfrm>
              <a:off x="1697645" y="3286773"/>
              <a:ext cx="946935" cy="287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000" b="1" noProof="1">
                  <a:solidFill>
                    <a:schemeClr val="tx1"/>
                  </a:solidFill>
                </a:rPr>
                <a:t>6</a:t>
              </a:r>
              <a:endParaRPr lang="zh-CN" altLang="en-US" sz="2000" b="1" noProof="1">
                <a:solidFill>
                  <a:schemeClr val="tx1"/>
                </a:solidFill>
              </a:endParaRPr>
            </a:p>
          </p:txBody>
        </p:sp>
        <p:sp>
          <p:nvSpPr>
            <p:cNvPr id="27" name="矩形 26"/>
            <p:cNvSpPr/>
            <p:nvPr/>
          </p:nvSpPr>
          <p:spPr>
            <a:xfrm>
              <a:off x="1697645" y="3545544"/>
              <a:ext cx="946935" cy="287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000" b="1" noProof="1">
                  <a:solidFill>
                    <a:schemeClr val="tx1"/>
                  </a:solidFill>
                </a:rPr>
                <a:t>5</a:t>
              </a:r>
              <a:endParaRPr lang="zh-CN" altLang="en-US" sz="2000" b="1" noProof="1">
                <a:solidFill>
                  <a:schemeClr val="tx1"/>
                </a:solidFill>
              </a:endParaRPr>
            </a:p>
          </p:txBody>
        </p:sp>
        <p:sp>
          <p:nvSpPr>
            <p:cNvPr id="28" name="矩形 27"/>
            <p:cNvSpPr/>
            <p:nvPr/>
          </p:nvSpPr>
          <p:spPr>
            <a:xfrm>
              <a:off x="1697645" y="3842418"/>
              <a:ext cx="946935" cy="287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000" b="1" noProof="1">
                  <a:solidFill>
                    <a:srgbClr val="FF0000"/>
                  </a:solidFill>
                </a:rPr>
                <a:t>4</a:t>
              </a:r>
            </a:p>
          </p:txBody>
        </p:sp>
        <p:sp>
          <p:nvSpPr>
            <p:cNvPr id="29" name="矩形 28"/>
            <p:cNvSpPr/>
            <p:nvPr/>
          </p:nvSpPr>
          <p:spPr>
            <a:xfrm>
              <a:off x="1697645" y="4112303"/>
              <a:ext cx="946935" cy="288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000" b="1" noProof="1">
                  <a:solidFill>
                    <a:schemeClr val="tx1"/>
                  </a:solidFill>
                </a:rPr>
                <a:t>3</a:t>
              </a:r>
              <a:endParaRPr lang="zh-CN" altLang="en-US" sz="2000" b="1" noProof="1">
                <a:solidFill>
                  <a:schemeClr val="tx1"/>
                </a:solidFill>
              </a:endParaRPr>
            </a:p>
          </p:txBody>
        </p:sp>
        <p:sp>
          <p:nvSpPr>
            <p:cNvPr id="30" name="矩形 29"/>
            <p:cNvSpPr/>
            <p:nvPr/>
          </p:nvSpPr>
          <p:spPr>
            <a:xfrm>
              <a:off x="1697645" y="4409175"/>
              <a:ext cx="946935" cy="287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000" b="1" noProof="1">
                  <a:solidFill>
                    <a:schemeClr val="tx1"/>
                  </a:solidFill>
                </a:rPr>
                <a:t>2</a:t>
              </a:r>
              <a:endParaRPr lang="zh-CN" altLang="en-US" sz="2000" b="1" noProof="1">
                <a:solidFill>
                  <a:schemeClr val="tx1"/>
                </a:solidFill>
              </a:endParaRPr>
            </a:p>
          </p:txBody>
        </p:sp>
        <p:sp>
          <p:nvSpPr>
            <p:cNvPr id="31" name="矩形 30"/>
            <p:cNvSpPr/>
            <p:nvPr/>
          </p:nvSpPr>
          <p:spPr>
            <a:xfrm>
              <a:off x="1697645" y="4667948"/>
              <a:ext cx="946935" cy="287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000" b="1" noProof="1">
                  <a:solidFill>
                    <a:schemeClr val="tx1"/>
                  </a:solidFill>
                </a:rPr>
                <a:t>1</a:t>
              </a:r>
              <a:endParaRPr lang="zh-CN" altLang="en-US" sz="2000" b="1" noProof="1">
                <a:solidFill>
                  <a:schemeClr val="tx1"/>
                </a:solidFill>
              </a:endParaRPr>
            </a:p>
          </p:txBody>
        </p:sp>
        <p:sp>
          <p:nvSpPr>
            <p:cNvPr id="32" name="矩形 31"/>
            <p:cNvSpPr/>
            <p:nvPr/>
          </p:nvSpPr>
          <p:spPr>
            <a:xfrm>
              <a:off x="1697645" y="4964821"/>
              <a:ext cx="946935" cy="287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000" b="1" noProof="1">
                  <a:solidFill>
                    <a:srgbClr val="FF0000"/>
                  </a:solidFill>
                </a:rPr>
                <a:t>0</a:t>
              </a:r>
            </a:p>
          </p:txBody>
        </p:sp>
      </p:grpSp>
      <p:sp>
        <p:nvSpPr>
          <p:cNvPr id="120835" name="Title 8"/>
          <p:cNvSpPr>
            <a:spLocks noGrp="1"/>
          </p:cNvSpPr>
          <p:nvPr>
            <p:ph type="title"/>
          </p:nvPr>
        </p:nvSpPr>
        <p:spPr/>
        <p:txBody>
          <a:bodyPr vert="horz" wrap="square" lIns="91440" tIns="45720" rIns="91440" bIns="45720" numCol="1" anchor="ctr" anchorCtr="0" compatLnSpc="1"/>
          <a:lstStyle/>
          <a:p>
            <a:r>
              <a:rPr lang="zh-CN" altLang="en-US" sz="2800" dirty="0"/>
              <a:t>存储器存取</a:t>
            </a:r>
            <a:endParaRPr lang="zh-CN" altLang="en-US" sz="2800" dirty="0">
              <a:latin typeface="华文中宋" panose="02010600040101010101" pitchFamily="2" charset="-122"/>
              <a:ea typeface="华文中宋" panose="02010600040101010101" pitchFamily="2" charset="-122"/>
            </a:endParaRPr>
          </a:p>
        </p:txBody>
      </p:sp>
      <p:sp>
        <p:nvSpPr>
          <p:cNvPr id="12" name="Rectangle 11"/>
          <p:cNvSpPr/>
          <p:nvPr/>
        </p:nvSpPr>
        <p:spPr>
          <a:xfrm>
            <a:off x="10179050" y="6062663"/>
            <a:ext cx="457200" cy="9683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zh-CN" altLang="en-US" sz="2400" b="1" noProof="1">
                <a:solidFill>
                  <a:srgbClr val="FF6600"/>
                </a:solidFill>
              </a:rPr>
              <a:t>           </a:t>
            </a:r>
          </a:p>
        </p:txBody>
      </p:sp>
      <p:sp>
        <p:nvSpPr>
          <p:cNvPr id="2" name="矩形 1"/>
          <p:cNvSpPr/>
          <p:nvPr/>
        </p:nvSpPr>
        <p:spPr>
          <a:xfrm>
            <a:off x="3086100" y="1730376"/>
            <a:ext cx="1893888" cy="28892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400" b="1" noProof="1">
                <a:solidFill>
                  <a:schemeClr val="tx1"/>
                </a:solidFill>
              </a:rPr>
              <a:t>…</a:t>
            </a:r>
            <a:endParaRPr lang="zh-CN" altLang="en-US" sz="2400" b="1" noProof="1">
              <a:solidFill>
                <a:schemeClr val="tx1"/>
              </a:solidFill>
            </a:endParaRPr>
          </a:p>
        </p:txBody>
      </p:sp>
      <p:sp>
        <p:nvSpPr>
          <p:cNvPr id="6" name="矩形 5"/>
          <p:cNvSpPr/>
          <p:nvPr/>
        </p:nvSpPr>
        <p:spPr>
          <a:xfrm>
            <a:off x="3086100" y="2027239"/>
            <a:ext cx="1893888" cy="28892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400" b="1" noProof="1">
                <a:solidFill>
                  <a:schemeClr val="tx1"/>
                </a:solidFill>
              </a:rPr>
              <a:t>0bH</a:t>
            </a:r>
            <a:endParaRPr lang="zh-CN" altLang="en-US" sz="2400" b="1" noProof="1">
              <a:solidFill>
                <a:schemeClr val="tx1"/>
              </a:solidFill>
            </a:endParaRPr>
          </a:p>
        </p:txBody>
      </p:sp>
      <p:sp>
        <p:nvSpPr>
          <p:cNvPr id="7" name="矩形 6"/>
          <p:cNvSpPr/>
          <p:nvPr/>
        </p:nvSpPr>
        <p:spPr>
          <a:xfrm>
            <a:off x="3086100" y="2286000"/>
            <a:ext cx="1893888" cy="2873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400" b="1" noProof="1">
                <a:solidFill>
                  <a:schemeClr val="tx1"/>
                </a:solidFill>
              </a:rPr>
              <a:t>0aH</a:t>
            </a:r>
            <a:endParaRPr lang="zh-CN" altLang="en-US" sz="2400" b="1" noProof="1">
              <a:solidFill>
                <a:schemeClr val="tx1"/>
              </a:solidFill>
            </a:endParaRPr>
          </a:p>
        </p:txBody>
      </p:sp>
      <p:sp>
        <p:nvSpPr>
          <p:cNvPr id="8" name="矩形 7"/>
          <p:cNvSpPr/>
          <p:nvPr/>
        </p:nvSpPr>
        <p:spPr>
          <a:xfrm>
            <a:off x="3086100" y="2582863"/>
            <a:ext cx="1893888" cy="2873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400" b="1" noProof="1">
                <a:solidFill>
                  <a:schemeClr val="tx1"/>
                </a:solidFill>
              </a:rPr>
              <a:t>09H</a:t>
            </a:r>
            <a:endParaRPr lang="zh-CN" altLang="en-US" sz="2400" b="1" noProof="1">
              <a:solidFill>
                <a:schemeClr val="tx1"/>
              </a:solidFill>
            </a:endParaRPr>
          </a:p>
        </p:txBody>
      </p:sp>
      <p:sp>
        <p:nvSpPr>
          <p:cNvPr id="11" name="矩形 10"/>
          <p:cNvSpPr/>
          <p:nvPr/>
        </p:nvSpPr>
        <p:spPr>
          <a:xfrm>
            <a:off x="3086100" y="2868613"/>
            <a:ext cx="1893888" cy="2873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400" b="1" noProof="1">
                <a:solidFill>
                  <a:schemeClr val="tx1"/>
                </a:solidFill>
              </a:rPr>
              <a:t>08h</a:t>
            </a:r>
            <a:endParaRPr lang="zh-CN" altLang="en-US" sz="2400" b="1" noProof="1">
              <a:solidFill>
                <a:schemeClr val="tx1"/>
              </a:solidFill>
            </a:endParaRPr>
          </a:p>
        </p:txBody>
      </p:sp>
      <p:sp>
        <p:nvSpPr>
          <p:cNvPr id="13" name="矩形 12"/>
          <p:cNvSpPr/>
          <p:nvPr/>
        </p:nvSpPr>
        <p:spPr>
          <a:xfrm>
            <a:off x="3086100" y="3163889"/>
            <a:ext cx="1893888" cy="28892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400" b="1" noProof="1">
                <a:solidFill>
                  <a:schemeClr val="tx1"/>
                </a:solidFill>
              </a:rPr>
              <a:t>07H</a:t>
            </a:r>
            <a:endParaRPr lang="zh-CN" altLang="en-US" sz="2400" b="1" noProof="1">
              <a:solidFill>
                <a:schemeClr val="tx1"/>
              </a:solidFill>
            </a:endParaRPr>
          </a:p>
        </p:txBody>
      </p:sp>
      <p:sp>
        <p:nvSpPr>
          <p:cNvPr id="14" name="矩形 13"/>
          <p:cNvSpPr/>
          <p:nvPr/>
        </p:nvSpPr>
        <p:spPr>
          <a:xfrm>
            <a:off x="3086100" y="3422651"/>
            <a:ext cx="1893888" cy="28892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400" b="1" noProof="1">
                <a:solidFill>
                  <a:schemeClr val="tx1"/>
                </a:solidFill>
              </a:rPr>
              <a:t>06H</a:t>
            </a:r>
            <a:endParaRPr lang="zh-CN" altLang="en-US" sz="2400" b="1" noProof="1">
              <a:solidFill>
                <a:schemeClr val="tx1"/>
              </a:solidFill>
            </a:endParaRPr>
          </a:p>
        </p:txBody>
      </p:sp>
      <p:sp>
        <p:nvSpPr>
          <p:cNvPr id="15" name="矩形 14"/>
          <p:cNvSpPr/>
          <p:nvPr/>
        </p:nvSpPr>
        <p:spPr>
          <a:xfrm>
            <a:off x="3086100" y="3719513"/>
            <a:ext cx="1893888" cy="2873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400" b="1" noProof="1">
                <a:solidFill>
                  <a:schemeClr val="tx1"/>
                </a:solidFill>
              </a:rPr>
              <a:t>05H</a:t>
            </a:r>
            <a:endParaRPr lang="zh-CN" altLang="en-US" sz="2400" b="1" noProof="1">
              <a:solidFill>
                <a:schemeClr val="tx1"/>
              </a:solidFill>
            </a:endParaRPr>
          </a:p>
        </p:txBody>
      </p:sp>
      <p:sp>
        <p:nvSpPr>
          <p:cNvPr id="16" name="矩形 15"/>
          <p:cNvSpPr/>
          <p:nvPr/>
        </p:nvSpPr>
        <p:spPr>
          <a:xfrm>
            <a:off x="3086100" y="3990975"/>
            <a:ext cx="1893888" cy="2873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400" b="1" noProof="1">
                <a:solidFill>
                  <a:schemeClr val="tx1"/>
                </a:solidFill>
              </a:rPr>
              <a:t>04H</a:t>
            </a:r>
            <a:endParaRPr lang="zh-CN" altLang="en-US" sz="2400" b="1" noProof="1">
              <a:solidFill>
                <a:schemeClr val="tx1"/>
              </a:solidFill>
            </a:endParaRPr>
          </a:p>
        </p:txBody>
      </p:sp>
      <p:sp>
        <p:nvSpPr>
          <p:cNvPr id="17" name="矩形 16"/>
          <p:cNvSpPr/>
          <p:nvPr/>
        </p:nvSpPr>
        <p:spPr>
          <a:xfrm>
            <a:off x="3086100" y="4287838"/>
            <a:ext cx="1893888" cy="2873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400" b="1" noProof="1">
                <a:solidFill>
                  <a:schemeClr val="tx1"/>
                </a:solidFill>
              </a:rPr>
              <a:t>03H</a:t>
            </a:r>
            <a:endParaRPr lang="zh-CN" altLang="en-US" sz="2400" b="1" noProof="1">
              <a:solidFill>
                <a:schemeClr val="tx1"/>
              </a:solidFill>
            </a:endParaRPr>
          </a:p>
        </p:txBody>
      </p:sp>
      <p:sp>
        <p:nvSpPr>
          <p:cNvPr id="18" name="矩形 17"/>
          <p:cNvSpPr/>
          <p:nvPr/>
        </p:nvSpPr>
        <p:spPr>
          <a:xfrm>
            <a:off x="3086100" y="4545014"/>
            <a:ext cx="1893888" cy="28892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400" b="1" noProof="1">
                <a:solidFill>
                  <a:schemeClr val="tx1"/>
                </a:solidFill>
              </a:rPr>
              <a:t>02H</a:t>
            </a:r>
            <a:endParaRPr lang="zh-CN" altLang="en-US" sz="2400" b="1" noProof="1">
              <a:solidFill>
                <a:schemeClr val="tx1"/>
              </a:solidFill>
            </a:endParaRPr>
          </a:p>
        </p:txBody>
      </p:sp>
      <p:sp>
        <p:nvSpPr>
          <p:cNvPr id="19" name="矩形 18"/>
          <p:cNvSpPr/>
          <p:nvPr/>
        </p:nvSpPr>
        <p:spPr>
          <a:xfrm>
            <a:off x="3086100" y="4841875"/>
            <a:ext cx="1893888" cy="2873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400" b="1" noProof="1">
                <a:solidFill>
                  <a:schemeClr val="tx1"/>
                </a:solidFill>
              </a:rPr>
              <a:t>01H</a:t>
            </a:r>
            <a:endParaRPr lang="zh-CN" altLang="en-US" sz="2400" b="1" noProof="1">
              <a:solidFill>
                <a:schemeClr val="tx1"/>
              </a:solidFill>
            </a:endParaRPr>
          </a:p>
        </p:txBody>
      </p:sp>
      <p:sp>
        <p:nvSpPr>
          <p:cNvPr id="120849" name="Text Box 3"/>
          <p:cNvSpPr txBox="1"/>
          <p:nvPr/>
        </p:nvSpPr>
        <p:spPr>
          <a:xfrm>
            <a:off x="3073400" y="1155701"/>
            <a:ext cx="1906588" cy="530225"/>
          </a:xfrm>
          <a:prstGeom prst="rect">
            <a:avLst/>
          </a:prstGeom>
          <a:noFill/>
          <a:ln w="9525">
            <a:noFill/>
          </a:ln>
        </p:spPr>
        <p:txBody>
          <a:bodyPr lIns="99092" tIns="49545" rIns="99092" bIns="49545">
            <a:spAutoFit/>
          </a:bodyPr>
          <a:lstStyle/>
          <a:p>
            <a:pPr algn="ctr" eaLnBrk="1" latinLnBrk="1" hangingPunct="1"/>
            <a:r>
              <a:rPr lang="en-US" altLang="zh-CN" sz="2800" dirty="0">
                <a:solidFill>
                  <a:srgbClr val="0000FF"/>
                </a:solidFill>
                <a:latin typeface="Times New Roman" panose="02020603050405020304" pitchFamily="18" charset="0"/>
                <a:ea typeface="华文中宋" panose="02010600040101010101" pitchFamily="2" charset="-122"/>
              </a:rPr>
              <a:t>Memory</a:t>
            </a:r>
            <a:endParaRPr lang="zh-CN" altLang="en-US" sz="2800" dirty="0">
              <a:solidFill>
                <a:srgbClr val="0000FF"/>
              </a:solidFill>
              <a:latin typeface="Times New Roman" panose="02020603050405020304" pitchFamily="18" charset="0"/>
              <a:ea typeface="华文中宋" panose="02010600040101010101" pitchFamily="2" charset="-122"/>
            </a:endParaRPr>
          </a:p>
        </p:txBody>
      </p:sp>
      <p:sp>
        <p:nvSpPr>
          <p:cNvPr id="120850" name="Text Box 3"/>
          <p:cNvSpPr txBox="1"/>
          <p:nvPr/>
        </p:nvSpPr>
        <p:spPr>
          <a:xfrm>
            <a:off x="1785939" y="5297489"/>
            <a:ext cx="1906587" cy="377057"/>
          </a:xfrm>
          <a:prstGeom prst="rect">
            <a:avLst/>
          </a:prstGeom>
          <a:noFill/>
          <a:ln w="9525">
            <a:noFill/>
          </a:ln>
        </p:spPr>
        <p:txBody>
          <a:bodyPr lIns="99092" tIns="49545" rIns="99092" bIns="49545">
            <a:spAutoFit/>
          </a:bodyPr>
          <a:lstStyle/>
          <a:p>
            <a:pPr algn="ctr" eaLnBrk="1" latinLnBrk="1" hangingPunct="1"/>
            <a:r>
              <a:rPr lang="zh-CN" altLang="en-US" dirty="0">
                <a:solidFill>
                  <a:srgbClr val="7030A0"/>
                </a:solidFill>
                <a:latin typeface="微软雅黑" panose="020B0503020204020204" charset="-122"/>
                <a:ea typeface="微软雅黑" panose="020B0503020204020204" charset="-122"/>
              </a:rPr>
              <a:t>地址</a:t>
            </a:r>
          </a:p>
        </p:txBody>
      </p:sp>
      <p:sp>
        <p:nvSpPr>
          <p:cNvPr id="34" name="Text Box 3"/>
          <p:cNvSpPr txBox="1"/>
          <p:nvPr/>
        </p:nvSpPr>
        <p:spPr>
          <a:xfrm>
            <a:off x="6035676" y="1900556"/>
            <a:ext cx="4257675" cy="591185"/>
          </a:xfrm>
          <a:prstGeom prst="rect">
            <a:avLst/>
          </a:prstGeom>
          <a:noFill/>
          <a:ln w="9525">
            <a:noFill/>
          </a:ln>
        </p:spPr>
        <p:txBody>
          <a:bodyPr wrap="square" lIns="99092" tIns="49545" rIns="99092" bIns="49545">
            <a:spAutoFit/>
          </a:bodyPr>
          <a:lstStyle/>
          <a:p>
            <a:pPr algn="r" eaLnBrk="1" latinLnBrk="1" hangingPunct="1"/>
            <a:r>
              <a:rPr lang="en-US" altLang="zh-CN" sz="2800" dirty="0">
                <a:latin typeface="微软雅黑" panose="020B0503020204020204" charset="-122"/>
                <a:ea typeface="微软雅黑" panose="020B0503020204020204" charset="-122"/>
                <a:cs typeface="微软雅黑" panose="020B0503020204020204" charset="-122"/>
              </a:rPr>
              <a:t>MIPS</a:t>
            </a:r>
            <a:r>
              <a:rPr lang="zh-CN" altLang="en-US" sz="2800" dirty="0">
                <a:latin typeface="微软雅黑" panose="020B0503020204020204" charset="-122"/>
                <a:ea typeface="微软雅黑" panose="020B0503020204020204" charset="-122"/>
                <a:cs typeface="微软雅黑" panose="020B0503020204020204" charset="-122"/>
              </a:rPr>
              <a:t>的一个字是</a:t>
            </a:r>
            <a:r>
              <a:rPr lang="en-US" altLang="zh-CN" sz="3200" dirty="0">
                <a:solidFill>
                  <a:schemeClr val="tx2"/>
                </a:solidFill>
                <a:latin typeface="微软雅黑" panose="020B0503020204020204" charset="-122"/>
                <a:ea typeface="微软雅黑" panose="020B0503020204020204" charset="-122"/>
                <a:cs typeface="微软雅黑" panose="020B0503020204020204" charset="-122"/>
              </a:rPr>
              <a:t>4</a:t>
            </a:r>
            <a:r>
              <a:rPr lang="zh-CN" altLang="en-US" sz="2800" dirty="0">
                <a:latin typeface="微软雅黑" panose="020B0503020204020204" charset="-122"/>
                <a:ea typeface="微软雅黑" panose="020B0503020204020204" charset="-122"/>
                <a:cs typeface="微软雅黑" panose="020B0503020204020204" charset="-122"/>
              </a:rPr>
              <a:t>个字节</a:t>
            </a:r>
          </a:p>
        </p:txBody>
      </p:sp>
      <p:sp>
        <p:nvSpPr>
          <p:cNvPr id="35" name="Text Box 3"/>
          <p:cNvSpPr txBox="1"/>
          <p:nvPr/>
        </p:nvSpPr>
        <p:spPr>
          <a:xfrm>
            <a:off x="5972176" y="1276350"/>
            <a:ext cx="4156075" cy="529590"/>
          </a:xfrm>
          <a:prstGeom prst="rect">
            <a:avLst/>
          </a:prstGeom>
          <a:noFill/>
          <a:ln w="9525">
            <a:noFill/>
          </a:ln>
        </p:spPr>
        <p:txBody>
          <a:bodyPr lIns="99092" tIns="49545" rIns="99092" bIns="49545">
            <a:spAutoFit/>
          </a:bodyPr>
          <a:lstStyle/>
          <a:p>
            <a:pPr algn="r" eaLnBrk="1" latinLnBrk="1" hangingPunct="1"/>
            <a:r>
              <a:rPr lang="en-US" altLang="zh-CN" sz="2800" dirty="0">
                <a:latin typeface="微软雅黑" panose="020B0503020204020204" charset="-122"/>
                <a:ea typeface="微软雅黑" panose="020B0503020204020204" charset="-122"/>
                <a:cs typeface="微软雅黑" panose="020B0503020204020204" charset="-122"/>
              </a:rPr>
              <a:t>Intel</a:t>
            </a:r>
            <a:r>
              <a:rPr lang="zh-CN" altLang="en-US" sz="2800" dirty="0">
                <a:latin typeface="微软雅黑" panose="020B0503020204020204" charset="-122"/>
                <a:ea typeface="微软雅黑" panose="020B0503020204020204" charset="-122"/>
                <a:cs typeface="微软雅黑" panose="020B0503020204020204" charset="-122"/>
              </a:rPr>
              <a:t>的一个字是</a:t>
            </a:r>
            <a:r>
              <a:rPr lang="en-US" altLang="zh-CN" sz="2800" dirty="0">
                <a:solidFill>
                  <a:schemeClr val="tx2"/>
                </a:solidFill>
                <a:latin typeface="微软雅黑" panose="020B0503020204020204" charset="-122"/>
                <a:ea typeface="微软雅黑" panose="020B0503020204020204" charset="-122"/>
                <a:cs typeface="微软雅黑" panose="020B0503020204020204" charset="-122"/>
              </a:rPr>
              <a:t>2</a:t>
            </a:r>
            <a:r>
              <a:rPr lang="zh-CN" altLang="en-US" sz="2800" dirty="0">
                <a:latin typeface="微软雅黑" panose="020B0503020204020204" charset="-122"/>
                <a:ea typeface="微软雅黑" panose="020B0503020204020204" charset="-122"/>
                <a:cs typeface="微软雅黑" panose="020B0503020204020204" charset="-122"/>
              </a:rPr>
              <a:t>个字节</a:t>
            </a:r>
          </a:p>
        </p:txBody>
      </p:sp>
      <p:sp>
        <p:nvSpPr>
          <p:cNvPr id="36" name="Text Box 3"/>
          <p:cNvSpPr txBox="1"/>
          <p:nvPr/>
        </p:nvSpPr>
        <p:spPr>
          <a:xfrm>
            <a:off x="6035676" y="2827339"/>
            <a:ext cx="4341813" cy="960755"/>
          </a:xfrm>
          <a:prstGeom prst="rect">
            <a:avLst/>
          </a:prstGeom>
          <a:noFill/>
          <a:ln w="9525">
            <a:noFill/>
          </a:ln>
        </p:spPr>
        <p:txBody>
          <a:bodyPr lIns="99092" tIns="49545" rIns="99092" bIns="49545">
            <a:spAutoFit/>
          </a:bodyPr>
          <a:lstStyle/>
          <a:p>
            <a:pPr marL="457200" indent="-457200" latinLnBrk="1">
              <a:buFont typeface="Wingdings" panose="05000000000000000000" pitchFamily="2" charset="2"/>
              <a:buChar char="n"/>
            </a:pPr>
            <a:r>
              <a:rPr lang="zh-CN" altLang="en-US" sz="2800" dirty="0">
                <a:latin typeface="微软雅黑" panose="020B0503020204020204" charset="-122"/>
                <a:ea typeface="微软雅黑" panose="020B0503020204020204" charset="-122"/>
              </a:rPr>
              <a:t>一个字的地址用其最低地址表示。</a:t>
            </a:r>
          </a:p>
        </p:txBody>
      </p:sp>
      <p:sp>
        <p:nvSpPr>
          <p:cNvPr id="37" name="Text Box 3"/>
          <p:cNvSpPr txBox="1"/>
          <p:nvPr/>
        </p:nvSpPr>
        <p:spPr>
          <a:xfrm>
            <a:off x="6045201" y="3924301"/>
            <a:ext cx="4340225" cy="1391285"/>
          </a:xfrm>
          <a:prstGeom prst="rect">
            <a:avLst/>
          </a:prstGeom>
          <a:noFill/>
          <a:ln w="9525">
            <a:noFill/>
          </a:ln>
        </p:spPr>
        <p:txBody>
          <a:bodyPr lIns="99092" tIns="49545" rIns="99092" bIns="49545">
            <a:spAutoFit/>
          </a:bodyPr>
          <a:lstStyle/>
          <a:p>
            <a:pPr marL="457200" indent="-457200" latinLnBrk="1">
              <a:buFont typeface="Wingdings" panose="05000000000000000000" pitchFamily="2" charset="2"/>
              <a:buChar char="n"/>
            </a:pPr>
            <a:r>
              <a:rPr lang="zh-CN" altLang="en-US" sz="2800" dirty="0">
                <a:latin typeface="微软雅黑" panose="020B0503020204020204" charset="-122"/>
                <a:ea typeface="微软雅黑" panose="020B0503020204020204" charset="-122"/>
                <a:cs typeface="微软雅黑" panose="020B0503020204020204" charset="-122"/>
              </a:rPr>
              <a:t>在</a:t>
            </a:r>
            <a:r>
              <a:rPr lang="en-US" altLang="zh-CN" sz="2800" dirty="0">
                <a:latin typeface="微软雅黑" panose="020B0503020204020204" charset="-122"/>
                <a:ea typeface="微软雅黑" panose="020B0503020204020204" charset="-122"/>
                <a:cs typeface="微软雅黑" panose="020B0503020204020204" charset="-122"/>
              </a:rPr>
              <a:t>MIPS</a:t>
            </a:r>
            <a:r>
              <a:rPr lang="zh-CN" altLang="en-US" sz="2800" dirty="0">
                <a:latin typeface="微软雅黑" panose="020B0503020204020204" charset="-122"/>
                <a:ea typeface="微软雅黑" panose="020B0503020204020204" charset="-122"/>
                <a:cs typeface="微软雅黑" panose="020B0503020204020204" charset="-122"/>
              </a:rPr>
              <a:t>中，字的起始地址必须是</a:t>
            </a:r>
            <a:r>
              <a:rPr lang="en-US" altLang="zh-CN" sz="2800" dirty="0">
                <a:latin typeface="微软雅黑" panose="020B0503020204020204" charset="-122"/>
                <a:ea typeface="微软雅黑" panose="020B0503020204020204" charset="-122"/>
                <a:cs typeface="微软雅黑" panose="020B0503020204020204" charset="-122"/>
              </a:rPr>
              <a:t>4</a:t>
            </a:r>
            <a:r>
              <a:rPr lang="zh-CN" altLang="en-US" sz="2800" dirty="0">
                <a:latin typeface="微软雅黑" panose="020B0503020204020204" charset="-122"/>
                <a:ea typeface="微软雅黑" panose="020B0503020204020204" charset="-122"/>
                <a:cs typeface="微软雅黑" panose="020B0503020204020204" charset="-122"/>
              </a:rPr>
              <a:t>的倍数。这</a:t>
            </a: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叫</a:t>
            </a:r>
            <a:r>
              <a:rPr lang="zh-CN" altLang="en-US" sz="2800" dirty="0">
                <a:solidFill>
                  <a:schemeClr val="tx2"/>
                </a:solidFill>
                <a:latin typeface="微软雅黑" panose="020B0503020204020204" charset="-122"/>
                <a:ea typeface="微软雅黑" panose="020B0503020204020204" charset="-122"/>
                <a:cs typeface="微软雅黑" panose="020B0503020204020204" charset="-122"/>
              </a:rPr>
              <a:t>对齐限制</a:t>
            </a:r>
            <a:r>
              <a:rPr lang="zh-CN" altLang="en-US" sz="2800" dirty="0">
                <a:latin typeface="微软雅黑" panose="020B0503020204020204" charset="-122"/>
                <a:ea typeface="微软雅黑" panose="020B0503020204020204" charset="-122"/>
                <a:cs typeface="微软雅黑" panose="020B0503020204020204" charset="-122"/>
              </a:rPr>
              <a:t>。</a:t>
            </a:r>
          </a:p>
        </p:txBody>
      </p:sp>
      <p:sp>
        <p:nvSpPr>
          <p:cNvPr id="4" name="右中括号 3"/>
          <p:cNvSpPr/>
          <p:nvPr/>
        </p:nvSpPr>
        <p:spPr>
          <a:xfrm>
            <a:off x="4979989" y="4135438"/>
            <a:ext cx="252413" cy="858838"/>
          </a:xfrm>
          <a:prstGeom prst="rightBracket">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zh-CN" altLang="en-US" sz="2400" b="1" noProof="1"/>
          </a:p>
        </p:txBody>
      </p:sp>
      <p:sp>
        <p:nvSpPr>
          <p:cNvPr id="38" name="右中括号 37"/>
          <p:cNvSpPr/>
          <p:nvPr/>
        </p:nvSpPr>
        <p:spPr>
          <a:xfrm>
            <a:off x="4979989" y="3030539"/>
            <a:ext cx="252413" cy="860425"/>
          </a:xfrm>
          <a:prstGeom prst="rightBracket">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zh-CN" altLang="en-US" sz="2400" b="1" noProof="1"/>
          </a:p>
        </p:txBody>
      </p:sp>
      <p:sp>
        <p:nvSpPr>
          <p:cNvPr id="39" name="右中括号 38"/>
          <p:cNvSpPr/>
          <p:nvPr/>
        </p:nvSpPr>
        <p:spPr>
          <a:xfrm>
            <a:off x="5011739" y="1930401"/>
            <a:ext cx="252413" cy="860425"/>
          </a:xfrm>
          <a:prstGeom prst="rightBracket">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zh-CN" altLang="en-US" sz="2400" b="1" noProof="1"/>
          </a:p>
        </p:txBody>
      </p:sp>
      <p:sp>
        <p:nvSpPr>
          <p:cNvPr id="53285" name="灯片编号占位符 4"/>
          <p:cNvSpPr txBox="1">
            <a:spLocks noGrp="1" noChangeArrowheads="1"/>
          </p:cNvSpPr>
          <p:nvPr>
            <p:ph type="sldNum"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2400" b="1">
                <a:solidFill>
                  <a:schemeClr val="bg1"/>
                </a:solidFill>
                <a:latin typeface="Times New Roman" panose="02020603050405020304" pitchFamily="18" charset="0"/>
                <a:ea typeface="宋体" panose="02010600030101010101" pitchFamily="2" charset="-122"/>
              </a:defRPr>
            </a:lvl1pPr>
            <a:lvl2pPr>
              <a:defRPr sz="2400" b="1">
                <a:solidFill>
                  <a:schemeClr val="bg1"/>
                </a:solidFill>
                <a:latin typeface="Times New Roman" panose="02020603050405020304" pitchFamily="18" charset="0"/>
                <a:ea typeface="宋体" panose="02010600030101010101" pitchFamily="2" charset="-122"/>
              </a:defRPr>
            </a:lvl2pPr>
            <a:lvl3pPr>
              <a:defRPr sz="2400" b="1">
                <a:solidFill>
                  <a:schemeClr val="bg1"/>
                </a:solidFill>
                <a:latin typeface="Times New Roman" panose="02020603050405020304" pitchFamily="18" charset="0"/>
                <a:ea typeface="宋体" panose="02010600030101010101" pitchFamily="2" charset="-122"/>
              </a:defRPr>
            </a:lvl3pPr>
            <a:lvl4pPr>
              <a:defRPr sz="2400" b="1">
                <a:solidFill>
                  <a:schemeClr val="bg1"/>
                </a:solidFill>
                <a:latin typeface="Times New Roman" panose="02020603050405020304" pitchFamily="18" charset="0"/>
                <a:ea typeface="宋体" panose="02010600030101010101" pitchFamily="2" charset="-122"/>
              </a:defRPr>
            </a:lvl4pPr>
            <a:lvl5pPr>
              <a:defRPr sz="2400" b="1">
                <a:solidFill>
                  <a:schemeClr val="bg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bg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bg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bg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bg1"/>
                </a:solidFill>
                <a:latin typeface="Times New Roman" panose="02020603050405020304" pitchFamily="18" charset="0"/>
                <a:ea typeface="宋体" panose="02010600030101010101" pitchFamily="2" charset="-122"/>
              </a:defRPr>
            </a:lvl9pPr>
          </a:lstStyle>
          <a:p>
            <a:pPr algn="r" eaLnBrk="0" fontAlgn="base" hangingPunct="0">
              <a:spcBef>
                <a:spcPct val="0"/>
              </a:spcBef>
              <a:spcAft>
                <a:spcPct val="0"/>
              </a:spcAft>
              <a:defRPr/>
            </a:pPr>
            <a:fld id="{69BB9EBA-04A6-4F7C-AD23-A7ED15A78813}" type="slidenum">
              <a:rPr lang="en-US" altLang="zh-CN" sz="1200" noProof="1" dirty="0">
                <a:solidFill>
                  <a:schemeClr val="tx1"/>
                </a:solidFill>
                <a:cs typeface="+mn-ea"/>
              </a:rPr>
              <a:pPr algn="r" eaLnBrk="0" fontAlgn="base" hangingPunct="0">
                <a:spcBef>
                  <a:spcPct val="0"/>
                </a:spcBef>
                <a:spcAft>
                  <a:spcPct val="0"/>
                </a:spcAft>
                <a:defRPr/>
              </a:pPr>
              <a:t>68</a:t>
            </a:fld>
            <a:endParaRPr lang="en-US" altLang="zh-CN" sz="1200" noProof="1">
              <a:solidFill>
                <a:schemeClr val="tx1"/>
              </a:solidFill>
              <a:cs typeface="+mn-ea"/>
            </a:endParaRPr>
          </a:p>
        </p:txBody>
      </p:sp>
      <p:sp>
        <p:nvSpPr>
          <p:cNvPr id="40" name="右箭头 39"/>
          <p:cNvSpPr/>
          <p:nvPr/>
        </p:nvSpPr>
        <p:spPr>
          <a:xfrm rot="16200000">
            <a:off x="738189" y="3467100"/>
            <a:ext cx="2803525"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2400" b="1" noProof="1"/>
          </a:p>
        </p:txBody>
      </p:sp>
      <p:sp>
        <p:nvSpPr>
          <p:cNvPr id="120860" name="Text Box 3"/>
          <p:cNvSpPr txBox="1"/>
          <p:nvPr/>
        </p:nvSpPr>
        <p:spPr>
          <a:xfrm>
            <a:off x="1487488" y="1158876"/>
            <a:ext cx="1530350" cy="654055"/>
          </a:xfrm>
          <a:prstGeom prst="rect">
            <a:avLst/>
          </a:prstGeom>
          <a:noFill/>
          <a:ln w="9525">
            <a:noFill/>
          </a:ln>
        </p:spPr>
        <p:txBody>
          <a:bodyPr lIns="99092" tIns="49545" rIns="99092" bIns="49545">
            <a:spAutoFit/>
          </a:bodyPr>
          <a:lstStyle/>
          <a:p>
            <a:pPr algn="ctr" eaLnBrk="1" latinLnBrk="1" hangingPunct="1"/>
            <a:r>
              <a:rPr lang="zh-CN" altLang="en-US" dirty="0">
                <a:solidFill>
                  <a:srgbClr val="7030A0"/>
                </a:solidFill>
                <a:latin typeface="微软雅黑" panose="020B0503020204020204" charset="-122"/>
                <a:ea typeface="微软雅黑" panose="020B0503020204020204" charset="-122"/>
              </a:rPr>
              <a:t>类似</a:t>
            </a:r>
            <a:endParaRPr lang="en-US" altLang="zh-CN" dirty="0">
              <a:solidFill>
                <a:srgbClr val="7030A0"/>
              </a:solidFill>
              <a:latin typeface="微软雅黑" panose="020B0503020204020204" charset="-122"/>
              <a:ea typeface="微软雅黑" panose="020B0503020204020204" charset="-122"/>
            </a:endParaRPr>
          </a:p>
          <a:p>
            <a:pPr algn="ctr" eaLnBrk="1" latinLnBrk="1" hangingPunct="1"/>
            <a:r>
              <a:rPr lang="zh-CN" altLang="en-US" dirty="0">
                <a:solidFill>
                  <a:srgbClr val="7030A0"/>
                </a:solidFill>
                <a:latin typeface="微软雅黑" panose="020B0503020204020204" charset="-122"/>
                <a:ea typeface="微软雅黑" panose="020B0503020204020204" charset="-122"/>
              </a:rPr>
              <a:t>一维数组</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down)">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down)">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P spid="37" grpId="0" bldLvl="0" animBg="1"/>
      <p:bldP spid="4" grpId="0" bldLvl="0" animBg="1"/>
      <p:bldP spid="38" grpId="0" bldLvl="0" animBg="1"/>
      <p:bldP spid="39"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latin typeface="微软雅黑" panose="020B0503020204020204" charset="-122"/>
                <a:ea typeface="微软雅黑" panose="020B0503020204020204" charset="-122"/>
                <a:cs typeface="微软雅黑" panose="020B0503020204020204" charset="-122"/>
              </a:rPr>
              <a:t>2.3</a:t>
            </a:r>
            <a:r>
              <a:rPr lang="zh-CN" altLang="en-US" b="0" dirty="0">
                <a:latin typeface="微软雅黑" panose="020B0503020204020204" charset="-122"/>
                <a:ea typeface="微软雅黑" panose="020B0503020204020204" charset="-122"/>
                <a:cs typeface="微软雅黑" panose="020B0503020204020204" charset="-122"/>
              </a:rPr>
              <a:t>存储器寻址</a:t>
            </a:r>
          </a:p>
        </p:txBody>
      </p:sp>
      <p:sp>
        <p:nvSpPr>
          <p:cNvPr id="3" name="内容占位符 2"/>
          <p:cNvSpPr>
            <a:spLocks noGrp="1"/>
          </p:cNvSpPr>
          <p:nvPr>
            <p:ph idx="1"/>
          </p:nvPr>
        </p:nvSpPr>
        <p:spPr/>
        <p:txBody>
          <a:bodyPr/>
          <a:lstStyle/>
          <a:p>
            <a:r>
              <a:rPr lang="zh-CN" altLang="en-US" sz="2400" b="0" dirty="0">
                <a:solidFill>
                  <a:schemeClr val="tx1"/>
                </a:solidFill>
                <a:latin typeface="微软雅黑" panose="020B0503020204020204" charset="-122"/>
                <a:ea typeface="微软雅黑" panose="020B0503020204020204" charset="-122"/>
                <a:cs typeface="微软雅黑" panose="020B0503020204020204" charset="-122"/>
              </a:rPr>
              <a:t>小端模式</a:t>
            </a:r>
            <a:r>
              <a:rPr lang="en-US" altLang="zh-CN" sz="2400" b="0" dirty="0">
                <a:solidFill>
                  <a:schemeClr val="tx1"/>
                </a:solidFill>
                <a:latin typeface="微软雅黑" panose="020B0503020204020204" charset="-122"/>
                <a:ea typeface="微软雅黑" panose="020B0503020204020204" charset="-122"/>
                <a:cs typeface="微软雅黑" panose="020B0503020204020204" charset="-122"/>
              </a:rPr>
              <a:t>&amp;</a:t>
            </a:r>
            <a:r>
              <a:rPr lang="zh-CN" altLang="en-US" sz="2400" b="0" dirty="0">
                <a:solidFill>
                  <a:schemeClr val="tx1"/>
                </a:solidFill>
                <a:latin typeface="微软雅黑" panose="020B0503020204020204" charset="-122"/>
                <a:ea typeface="微软雅黑" panose="020B0503020204020204" charset="-122"/>
                <a:cs typeface="微软雅黑" panose="020B0503020204020204" charset="-122"/>
              </a:rPr>
              <a:t>大端模式</a:t>
            </a:r>
            <a:br>
              <a:rPr lang="en-US" altLang="zh-CN" sz="2400" b="0" dirty="0">
                <a:latin typeface="微软雅黑" panose="020B0503020204020204" charset="-122"/>
                <a:ea typeface="微软雅黑" panose="020B0503020204020204" charset="-122"/>
                <a:cs typeface="微软雅黑" panose="020B0503020204020204" charset="-122"/>
              </a:rPr>
            </a:br>
            <a:r>
              <a:rPr lang="zh-CN" altLang="en-US" sz="2400" b="0" dirty="0">
                <a:latin typeface="微软雅黑" panose="020B0503020204020204" charset="-122"/>
                <a:ea typeface="微软雅黑" panose="020B0503020204020204" charset="-122"/>
                <a:cs typeface="微软雅黑" panose="020B0503020204020204" charset="-122"/>
              </a:rPr>
              <a:t>小端模式把</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地址为“</a:t>
            </a:r>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t>X…X000</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”的字节</a:t>
            </a:r>
            <a:r>
              <a:rPr lang="zh-CN" altLang="en-US" sz="2400" b="0" dirty="0">
                <a:latin typeface="微软雅黑" panose="020B0503020204020204" charset="-122"/>
                <a:ea typeface="微软雅黑" panose="020B0503020204020204" charset="-122"/>
                <a:cs typeface="微软雅黑" panose="020B0503020204020204" charset="-122"/>
              </a:rPr>
              <a:t>放在整个字的</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最低</a:t>
            </a:r>
            <a:r>
              <a:rPr lang="zh-CN" altLang="en-US" sz="2400" b="0" dirty="0">
                <a:latin typeface="微软雅黑" panose="020B0503020204020204" charset="-122"/>
                <a:ea typeface="微软雅黑" panose="020B0503020204020204" charset="-122"/>
                <a:cs typeface="微软雅黑" panose="020B0503020204020204" charset="-122"/>
              </a:rPr>
              <a:t>有效位置上（</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低地址存低字节</a:t>
            </a:r>
            <a:r>
              <a:rPr lang="zh-CN" altLang="en-US" sz="2400" b="0" dirty="0">
                <a:latin typeface="微软雅黑" panose="020B0503020204020204" charset="-122"/>
                <a:ea typeface="微软雅黑" panose="020B0503020204020204" charset="-122"/>
                <a:cs typeface="微软雅黑" panose="020B0503020204020204" charset="-122"/>
              </a:rPr>
              <a:t>）</a:t>
            </a:r>
            <a:r>
              <a:rPr lang="en-US" altLang="zh-CN" sz="2400" b="0" dirty="0">
                <a:latin typeface="微软雅黑" panose="020B0503020204020204" charset="-122"/>
                <a:ea typeface="微软雅黑" panose="020B0503020204020204" charset="-122"/>
                <a:cs typeface="微软雅黑" panose="020B0503020204020204" charset="-122"/>
              </a:rPr>
              <a:t>,</a:t>
            </a:r>
            <a:r>
              <a:rPr lang="zh-CN" altLang="en-US" sz="2400" b="0" dirty="0">
                <a:latin typeface="微软雅黑" panose="020B0503020204020204" charset="-122"/>
                <a:ea typeface="微软雅黑" panose="020B0503020204020204" charset="-122"/>
                <a:cs typeface="微软雅黑" panose="020B0503020204020204" charset="-122"/>
              </a:rPr>
              <a:t>字节序号为：</a:t>
            </a:r>
            <a:endParaRPr lang="en-US" altLang="zh-CN" sz="2400" b="0" dirty="0">
              <a:latin typeface="微软雅黑" panose="020B0503020204020204" charset="-122"/>
              <a:ea typeface="微软雅黑" panose="020B0503020204020204" charset="-122"/>
              <a:cs typeface="微软雅黑" panose="020B0503020204020204" charset="-122"/>
            </a:endParaRPr>
          </a:p>
          <a:p>
            <a:pPr marL="0" indent="0">
              <a:buNone/>
            </a:pPr>
            <a:br>
              <a:rPr lang="en-US" altLang="zh-CN" b="0" dirty="0">
                <a:latin typeface="微软雅黑" panose="020B0503020204020204" charset="-122"/>
                <a:ea typeface="微软雅黑" panose="020B0503020204020204" charset="-122"/>
                <a:cs typeface="微软雅黑" panose="020B0503020204020204" charset="-122"/>
              </a:rPr>
            </a:br>
            <a:br>
              <a:rPr lang="en-US" altLang="zh-CN" b="0" dirty="0">
                <a:latin typeface="微软雅黑" panose="020B0503020204020204" charset="-122"/>
                <a:ea typeface="微软雅黑" panose="020B0503020204020204" charset="-122"/>
                <a:cs typeface="微软雅黑" panose="020B0503020204020204" charset="-122"/>
              </a:rPr>
            </a:br>
            <a:r>
              <a:rPr lang="zh-CN" altLang="en-US" sz="2400" b="0" dirty="0">
                <a:latin typeface="微软雅黑" panose="020B0503020204020204" charset="-122"/>
                <a:ea typeface="微软雅黑" panose="020B0503020204020204" charset="-122"/>
                <a:cs typeface="微软雅黑" panose="020B0503020204020204" charset="-122"/>
              </a:rPr>
              <a:t>大端模式把</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地址为“</a:t>
            </a:r>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t>X…X000</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”的字节</a:t>
            </a:r>
            <a:r>
              <a:rPr lang="zh-CN" altLang="en-US" sz="2400" b="0" dirty="0">
                <a:latin typeface="微软雅黑" panose="020B0503020204020204" charset="-122"/>
                <a:ea typeface="微软雅黑" panose="020B0503020204020204" charset="-122"/>
                <a:cs typeface="微软雅黑" panose="020B0503020204020204" charset="-122"/>
              </a:rPr>
              <a:t>放在整个字的</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最高</a:t>
            </a:r>
            <a:r>
              <a:rPr lang="zh-CN" altLang="en-US" sz="2400" b="0" dirty="0">
                <a:latin typeface="微软雅黑" panose="020B0503020204020204" charset="-122"/>
                <a:ea typeface="微软雅黑" panose="020B0503020204020204" charset="-122"/>
                <a:cs typeface="微软雅黑" panose="020B0503020204020204" charset="-122"/>
              </a:rPr>
              <a:t>有效位置上（</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低地址存高字节</a:t>
            </a:r>
            <a:r>
              <a:rPr lang="zh-CN" altLang="en-US" sz="2400" b="0" dirty="0">
                <a:latin typeface="微软雅黑" panose="020B0503020204020204" charset="-122"/>
                <a:ea typeface="微软雅黑" panose="020B0503020204020204" charset="-122"/>
                <a:cs typeface="微软雅黑" panose="020B0503020204020204" charset="-122"/>
              </a:rPr>
              <a:t>）</a:t>
            </a:r>
            <a:r>
              <a:rPr lang="en-US" altLang="zh-CN" sz="2400" b="0" dirty="0">
                <a:latin typeface="微软雅黑" panose="020B0503020204020204" charset="-122"/>
                <a:ea typeface="微软雅黑" panose="020B0503020204020204" charset="-122"/>
                <a:cs typeface="微软雅黑" panose="020B0503020204020204" charset="-122"/>
              </a:rPr>
              <a:t>,</a:t>
            </a:r>
            <a:r>
              <a:rPr lang="zh-CN" altLang="en-US" sz="2400" b="0" dirty="0">
                <a:latin typeface="微软雅黑" panose="020B0503020204020204" charset="-122"/>
                <a:ea typeface="微软雅黑" panose="020B0503020204020204" charset="-122"/>
                <a:cs typeface="微软雅黑" panose="020B0503020204020204" charset="-122"/>
              </a:rPr>
              <a:t>字节序号为：</a:t>
            </a:r>
            <a:br>
              <a:rPr lang="en-US" altLang="zh-CN" sz="2400" dirty="0"/>
            </a:br>
            <a:r>
              <a:rPr lang="en-US" altLang="zh-CN" dirty="0"/>
              <a:t>                                    </a:t>
            </a:r>
            <a:endParaRPr lang="zh-CN" altLang="en-US" dirty="0"/>
          </a:p>
        </p:txBody>
      </p:sp>
      <p:graphicFrame>
        <p:nvGraphicFramePr>
          <p:cNvPr id="6" name="Group 44"/>
          <p:cNvGraphicFramePr>
            <a:graphicFrameLocks noGrp="1"/>
          </p:cNvGraphicFramePr>
          <p:nvPr/>
        </p:nvGraphicFramePr>
        <p:xfrm>
          <a:off x="5879976" y="2564904"/>
          <a:ext cx="3886200" cy="518160"/>
        </p:xfrm>
        <a:graphic>
          <a:graphicData uri="http://schemas.openxmlformats.org/drawingml/2006/table">
            <a:tbl>
              <a:tblPr/>
              <a:tblGrid>
                <a:gridCol w="485775">
                  <a:extLst>
                    <a:ext uri="{9D8B030D-6E8A-4147-A177-3AD203B41FA5}">
                      <a16:colId xmlns:a16="http://schemas.microsoft.com/office/drawing/2014/main" val="20000"/>
                    </a:ext>
                  </a:extLst>
                </a:gridCol>
                <a:gridCol w="485775">
                  <a:extLst>
                    <a:ext uri="{9D8B030D-6E8A-4147-A177-3AD203B41FA5}">
                      <a16:colId xmlns:a16="http://schemas.microsoft.com/office/drawing/2014/main" val="20001"/>
                    </a:ext>
                  </a:extLst>
                </a:gridCol>
                <a:gridCol w="485775">
                  <a:extLst>
                    <a:ext uri="{9D8B030D-6E8A-4147-A177-3AD203B41FA5}">
                      <a16:colId xmlns:a16="http://schemas.microsoft.com/office/drawing/2014/main" val="20002"/>
                    </a:ext>
                  </a:extLst>
                </a:gridCol>
                <a:gridCol w="485775">
                  <a:extLst>
                    <a:ext uri="{9D8B030D-6E8A-4147-A177-3AD203B41FA5}">
                      <a16:colId xmlns:a16="http://schemas.microsoft.com/office/drawing/2014/main" val="20003"/>
                    </a:ext>
                  </a:extLst>
                </a:gridCol>
                <a:gridCol w="485775">
                  <a:extLst>
                    <a:ext uri="{9D8B030D-6E8A-4147-A177-3AD203B41FA5}">
                      <a16:colId xmlns:a16="http://schemas.microsoft.com/office/drawing/2014/main" val="20004"/>
                    </a:ext>
                  </a:extLst>
                </a:gridCol>
                <a:gridCol w="485775">
                  <a:extLst>
                    <a:ext uri="{9D8B030D-6E8A-4147-A177-3AD203B41FA5}">
                      <a16:colId xmlns:a16="http://schemas.microsoft.com/office/drawing/2014/main" val="20005"/>
                    </a:ext>
                  </a:extLst>
                </a:gridCol>
                <a:gridCol w="485775">
                  <a:extLst>
                    <a:ext uri="{9D8B030D-6E8A-4147-A177-3AD203B41FA5}">
                      <a16:colId xmlns:a16="http://schemas.microsoft.com/office/drawing/2014/main" val="20006"/>
                    </a:ext>
                  </a:extLst>
                </a:gridCol>
                <a:gridCol w="485775">
                  <a:extLst>
                    <a:ext uri="{9D8B030D-6E8A-4147-A177-3AD203B41FA5}">
                      <a16:colId xmlns:a16="http://schemas.microsoft.com/office/drawing/2014/main" val="20007"/>
                    </a:ext>
                  </a:extLst>
                </a:gridCol>
              </a:tblGrid>
              <a:tr h="508000">
                <a:tc>
                  <a:txBody>
                    <a:bodyPr/>
                    <a:lstStyle>
                      <a:lvl1pPr marL="0" algn="l" defTabSz="914400" rtl="0" eaLnBrk="1" latinLnBrk="0" hangingPunct="1">
                        <a:defRPr sz="1800" kern="1200">
                          <a:solidFill>
                            <a:schemeClr val="tx1"/>
                          </a:solidFill>
                          <a:latin typeface="Tahoma" panose="020B0604030504040204"/>
                          <a:ea typeface="宋体" panose="02010600030101010101" pitchFamily="2" charset="-122"/>
                        </a:defRPr>
                      </a:lvl1pPr>
                      <a:lvl2pPr marL="457200" algn="l" defTabSz="914400" rtl="0" eaLnBrk="1" latinLnBrk="0" hangingPunct="1">
                        <a:defRPr sz="1800" kern="1200">
                          <a:solidFill>
                            <a:schemeClr val="tx1"/>
                          </a:solidFill>
                          <a:latin typeface="Tahoma" panose="020B0604030504040204"/>
                          <a:ea typeface="宋体" panose="02010600030101010101" pitchFamily="2" charset="-122"/>
                        </a:defRPr>
                      </a:lvl2pPr>
                      <a:lvl3pPr marL="914400" algn="l" defTabSz="914400" rtl="0" eaLnBrk="1" latinLnBrk="0" hangingPunct="1">
                        <a:defRPr sz="1800" kern="1200">
                          <a:solidFill>
                            <a:schemeClr val="tx1"/>
                          </a:solidFill>
                          <a:latin typeface="Tahoma" panose="020B0604030504040204"/>
                          <a:ea typeface="宋体" panose="02010600030101010101" pitchFamily="2" charset="-122"/>
                        </a:defRPr>
                      </a:lvl3pPr>
                      <a:lvl4pPr marL="1371600" algn="l" defTabSz="914400" rtl="0" eaLnBrk="1" latinLnBrk="0" hangingPunct="1">
                        <a:defRPr sz="1800" kern="1200">
                          <a:solidFill>
                            <a:schemeClr val="tx1"/>
                          </a:solidFill>
                          <a:latin typeface="Tahoma" panose="020B0604030504040204"/>
                          <a:ea typeface="宋体" panose="02010600030101010101" pitchFamily="2" charset="-122"/>
                        </a:defRPr>
                      </a:lvl4pPr>
                      <a:lvl5pPr marL="1828800" algn="l" defTabSz="914400" rtl="0" eaLnBrk="1" latinLnBrk="0" hangingPunct="1">
                        <a:defRPr sz="1800" kern="1200">
                          <a:solidFill>
                            <a:schemeClr val="tx1"/>
                          </a:solidFill>
                          <a:latin typeface="Tahoma" panose="020B0604030504040204"/>
                          <a:ea typeface="宋体" panose="02010600030101010101" pitchFamily="2" charset="-122"/>
                        </a:defRPr>
                      </a:lvl5pPr>
                      <a:lvl6pPr marL="2286000" algn="l" defTabSz="914400" rtl="0" eaLnBrk="1" latinLnBrk="0" hangingPunct="1">
                        <a:defRPr sz="1800" kern="1200">
                          <a:solidFill>
                            <a:schemeClr val="tx1"/>
                          </a:solidFill>
                          <a:latin typeface="Tahoma" panose="020B0604030504040204"/>
                          <a:ea typeface="宋体" panose="02010600030101010101" pitchFamily="2" charset="-122"/>
                        </a:defRPr>
                      </a:lvl6pPr>
                      <a:lvl7pPr marL="2743200" algn="l" defTabSz="914400" rtl="0" eaLnBrk="1" latinLnBrk="0" hangingPunct="1">
                        <a:defRPr sz="1800" kern="1200">
                          <a:solidFill>
                            <a:schemeClr val="tx1"/>
                          </a:solidFill>
                          <a:latin typeface="Tahoma" panose="020B0604030504040204"/>
                          <a:ea typeface="宋体" panose="02010600030101010101" pitchFamily="2" charset="-122"/>
                        </a:defRPr>
                      </a:lvl7pPr>
                      <a:lvl8pPr marL="3200400" algn="l" defTabSz="914400" rtl="0" eaLnBrk="1" latinLnBrk="0" hangingPunct="1">
                        <a:defRPr sz="1800" kern="1200">
                          <a:solidFill>
                            <a:schemeClr val="tx1"/>
                          </a:solidFill>
                          <a:latin typeface="Tahoma" panose="020B0604030504040204"/>
                          <a:ea typeface="宋体" panose="02010600030101010101" pitchFamily="2" charset="-122"/>
                        </a:defRPr>
                      </a:lvl8pPr>
                      <a:lvl9pPr marL="3657600" algn="l" defTabSz="914400" rtl="0" eaLnBrk="1" latinLnBrk="0" hangingPunct="1">
                        <a:defRPr sz="1800" kern="1200">
                          <a:solidFill>
                            <a:schemeClr val="tx1"/>
                          </a:solidFill>
                          <a:latin typeface="Tahom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Tx/>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7</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ea typeface="宋体" panose="02010600030101010101" pitchFamily="2" charset="-122"/>
                        </a:defRPr>
                      </a:lvl1pPr>
                      <a:lvl2pPr marL="457200" algn="l" defTabSz="914400" rtl="0" eaLnBrk="1" latinLnBrk="0" hangingPunct="1">
                        <a:defRPr sz="1800" kern="1200">
                          <a:solidFill>
                            <a:schemeClr val="tx1"/>
                          </a:solidFill>
                          <a:latin typeface="Tahoma" panose="020B0604030504040204"/>
                          <a:ea typeface="宋体" panose="02010600030101010101" pitchFamily="2" charset="-122"/>
                        </a:defRPr>
                      </a:lvl2pPr>
                      <a:lvl3pPr marL="914400" algn="l" defTabSz="914400" rtl="0" eaLnBrk="1" latinLnBrk="0" hangingPunct="1">
                        <a:defRPr sz="1800" kern="1200">
                          <a:solidFill>
                            <a:schemeClr val="tx1"/>
                          </a:solidFill>
                          <a:latin typeface="Tahoma" panose="020B0604030504040204"/>
                          <a:ea typeface="宋体" panose="02010600030101010101" pitchFamily="2" charset="-122"/>
                        </a:defRPr>
                      </a:lvl3pPr>
                      <a:lvl4pPr marL="1371600" algn="l" defTabSz="914400" rtl="0" eaLnBrk="1" latinLnBrk="0" hangingPunct="1">
                        <a:defRPr sz="1800" kern="1200">
                          <a:solidFill>
                            <a:schemeClr val="tx1"/>
                          </a:solidFill>
                          <a:latin typeface="Tahoma" panose="020B0604030504040204"/>
                          <a:ea typeface="宋体" panose="02010600030101010101" pitchFamily="2" charset="-122"/>
                        </a:defRPr>
                      </a:lvl4pPr>
                      <a:lvl5pPr marL="1828800" algn="l" defTabSz="914400" rtl="0" eaLnBrk="1" latinLnBrk="0" hangingPunct="1">
                        <a:defRPr sz="1800" kern="1200">
                          <a:solidFill>
                            <a:schemeClr val="tx1"/>
                          </a:solidFill>
                          <a:latin typeface="Tahoma" panose="020B0604030504040204"/>
                          <a:ea typeface="宋体" panose="02010600030101010101" pitchFamily="2" charset="-122"/>
                        </a:defRPr>
                      </a:lvl5pPr>
                      <a:lvl6pPr marL="2286000" algn="l" defTabSz="914400" rtl="0" eaLnBrk="1" latinLnBrk="0" hangingPunct="1">
                        <a:defRPr sz="1800" kern="1200">
                          <a:solidFill>
                            <a:schemeClr val="tx1"/>
                          </a:solidFill>
                          <a:latin typeface="Tahoma" panose="020B0604030504040204"/>
                          <a:ea typeface="宋体" panose="02010600030101010101" pitchFamily="2" charset="-122"/>
                        </a:defRPr>
                      </a:lvl6pPr>
                      <a:lvl7pPr marL="2743200" algn="l" defTabSz="914400" rtl="0" eaLnBrk="1" latinLnBrk="0" hangingPunct="1">
                        <a:defRPr sz="1800" kern="1200">
                          <a:solidFill>
                            <a:schemeClr val="tx1"/>
                          </a:solidFill>
                          <a:latin typeface="Tahoma" panose="020B0604030504040204"/>
                          <a:ea typeface="宋体" panose="02010600030101010101" pitchFamily="2" charset="-122"/>
                        </a:defRPr>
                      </a:lvl7pPr>
                      <a:lvl8pPr marL="3200400" algn="l" defTabSz="914400" rtl="0" eaLnBrk="1" latinLnBrk="0" hangingPunct="1">
                        <a:defRPr sz="1800" kern="1200">
                          <a:solidFill>
                            <a:schemeClr val="tx1"/>
                          </a:solidFill>
                          <a:latin typeface="Tahoma" panose="020B0604030504040204"/>
                          <a:ea typeface="宋体" panose="02010600030101010101" pitchFamily="2" charset="-122"/>
                        </a:defRPr>
                      </a:lvl8pPr>
                      <a:lvl9pPr marL="3657600" algn="l" defTabSz="914400" rtl="0" eaLnBrk="1" latinLnBrk="0" hangingPunct="1">
                        <a:defRPr sz="1800" kern="1200">
                          <a:solidFill>
                            <a:schemeClr val="tx1"/>
                          </a:solidFill>
                          <a:latin typeface="Tahom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ea typeface="宋体" panose="02010600030101010101" pitchFamily="2" charset="-122"/>
                        </a:defRPr>
                      </a:lvl1pPr>
                      <a:lvl2pPr marL="457200" algn="l" defTabSz="914400" rtl="0" eaLnBrk="1" latinLnBrk="0" hangingPunct="1">
                        <a:defRPr sz="1800" kern="1200">
                          <a:solidFill>
                            <a:schemeClr val="tx1"/>
                          </a:solidFill>
                          <a:latin typeface="Tahoma" panose="020B0604030504040204"/>
                          <a:ea typeface="宋体" panose="02010600030101010101" pitchFamily="2" charset="-122"/>
                        </a:defRPr>
                      </a:lvl2pPr>
                      <a:lvl3pPr marL="914400" algn="l" defTabSz="914400" rtl="0" eaLnBrk="1" latinLnBrk="0" hangingPunct="1">
                        <a:defRPr sz="1800" kern="1200">
                          <a:solidFill>
                            <a:schemeClr val="tx1"/>
                          </a:solidFill>
                          <a:latin typeface="Tahoma" panose="020B0604030504040204"/>
                          <a:ea typeface="宋体" panose="02010600030101010101" pitchFamily="2" charset="-122"/>
                        </a:defRPr>
                      </a:lvl3pPr>
                      <a:lvl4pPr marL="1371600" algn="l" defTabSz="914400" rtl="0" eaLnBrk="1" latinLnBrk="0" hangingPunct="1">
                        <a:defRPr sz="1800" kern="1200">
                          <a:solidFill>
                            <a:schemeClr val="tx1"/>
                          </a:solidFill>
                          <a:latin typeface="Tahoma" panose="020B0604030504040204"/>
                          <a:ea typeface="宋体" panose="02010600030101010101" pitchFamily="2" charset="-122"/>
                        </a:defRPr>
                      </a:lvl4pPr>
                      <a:lvl5pPr marL="1828800" algn="l" defTabSz="914400" rtl="0" eaLnBrk="1" latinLnBrk="0" hangingPunct="1">
                        <a:defRPr sz="1800" kern="1200">
                          <a:solidFill>
                            <a:schemeClr val="tx1"/>
                          </a:solidFill>
                          <a:latin typeface="Tahoma" panose="020B0604030504040204"/>
                          <a:ea typeface="宋体" panose="02010600030101010101" pitchFamily="2" charset="-122"/>
                        </a:defRPr>
                      </a:lvl5pPr>
                      <a:lvl6pPr marL="2286000" algn="l" defTabSz="914400" rtl="0" eaLnBrk="1" latinLnBrk="0" hangingPunct="1">
                        <a:defRPr sz="1800" kern="1200">
                          <a:solidFill>
                            <a:schemeClr val="tx1"/>
                          </a:solidFill>
                          <a:latin typeface="Tahoma" panose="020B0604030504040204"/>
                          <a:ea typeface="宋体" panose="02010600030101010101" pitchFamily="2" charset="-122"/>
                        </a:defRPr>
                      </a:lvl6pPr>
                      <a:lvl7pPr marL="2743200" algn="l" defTabSz="914400" rtl="0" eaLnBrk="1" latinLnBrk="0" hangingPunct="1">
                        <a:defRPr sz="1800" kern="1200">
                          <a:solidFill>
                            <a:schemeClr val="tx1"/>
                          </a:solidFill>
                          <a:latin typeface="Tahoma" panose="020B0604030504040204"/>
                          <a:ea typeface="宋体" panose="02010600030101010101" pitchFamily="2" charset="-122"/>
                        </a:defRPr>
                      </a:lvl7pPr>
                      <a:lvl8pPr marL="3200400" algn="l" defTabSz="914400" rtl="0" eaLnBrk="1" latinLnBrk="0" hangingPunct="1">
                        <a:defRPr sz="1800" kern="1200">
                          <a:solidFill>
                            <a:schemeClr val="tx1"/>
                          </a:solidFill>
                          <a:latin typeface="Tahoma" panose="020B0604030504040204"/>
                          <a:ea typeface="宋体" panose="02010600030101010101" pitchFamily="2" charset="-122"/>
                        </a:defRPr>
                      </a:lvl8pPr>
                      <a:lvl9pPr marL="3657600" algn="l" defTabSz="914400" rtl="0" eaLnBrk="1" latinLnBrk="0" hangingPunct="1">
                        <a:defRPr sz="1800" kern="1200">
                          <a:solidFill>
                            <a:schemeClr val="tx1"/>
                          </a:solidFill>
                          <a:latin typeface="Tahom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Tx/>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ea typeface="宋体" panose="02010600030101010101" pitchFamily="2" charset="-122"/>
                        </a:defRPr>
                      </a:lvl1pPr>
                      <a:lvl2pPr marL="457200" algn="l" defTabSz="914400" rtl="0" eaLnBrk="1" latinLnBrk="0" hangingPunct="1">
                        <a:defRPr sz="1800" kern="1200">
                          <a:solidFill>
                            <a:schemeClr val="tx1"/>
                          </a:solidFill>
                          <a:latin typeface="Tahoma" panose="020B0604030504040204"/>
                          <a:ea typeface="宋体" panose="02010600030101010101" pitchFamily="2" charset="-122"/>
                        </a:defRPr>
                      </a:lvl2pPr>
                      <a:lvl3pPr marL="914400" algn="l" defTabSz="914400" rtl="0" eaLnBrk="1" latinLnBrk="0" hangingPunct="1">
                        <a:defRPr sz="1800" kern="1200">
                          <a:solidFill>
                            <a:schemeClr val="tx1"/>
                          </a:solidFill>
                          <a:latin typeface="Tahoma" panose="020B0604030504040204"/>
                          <a:ea typeface="宋体" panose="02010600030101010101" pitchFamily="2" charset="-122"/>
                        </a:defRPr>
                      </a:lvl3pPr>
                      <a:lvl4pPr marL="1371600" algn="l" defTabSz="914400" rtl="0" eaLnBrk="1" latinLnBrk="0" hangingPunct="1">
                        <a:defRPr sz="1800" kern="1200">
                          <a:solidFill>
                            <a:schemeClr val="tx1"/>
                          </a:solidFill>
                          <a:latin typeface="Tahoma" panose="020B0604030504040204"/>
                          <a:ea typeface="宋体" panose="02010600030101010101" pitchFamily="2" charset="-122"/>
                        </a:defRPr>
                      </a:lvl4pPr>
                      <a:lvl5pPr marL="1828800" algn="l" defTabSz="914400" rtl="0" eaLnBrk="1" latinLnBrk="0" hangingPunct="1">
                        <a:defRPr sz="1800" kern="1200">
                          <a:solidFill>
                            <a:schemeClr val="tx1"/>
                          </a:solidFill>
                          <a:latin typeface="Tahoma" panose="020B0604030504040204"/>
                          <a:ea typeface="宋体" panose="02010600030101010101" pitchFamily="2" charset="-122"/>
                        </a:defRPr>
                      </a:lvl5pPr>
                      <a:lvl6pPr marL="2286000" algn="l" defTabSz="914400" rtl="0" eaLnBrk="1" latinLnBrk="0" hangingPunct="1">
                        <a:defRPr sz="1800" kern="1200">
                          <a:solidFill>
                            <a:schemeClr val="tx1"/>
                          </a:solidFill>
                          <a:latin typeface="Tahoma" panose="020B0604030504040204"/>
                          <a:ea typeface="宋体" panose="02010600030101010101" pitchFamily="2" charset="-122"/>
                        </a:defRPr>
                      </a:lvl6pPr>
                      <a:lvl7pPr marL="2743200" algn="l" defTabSz="914400" rtl="0" eaLnBrk="1" latinLnBrk="0" hangingPunct="1">
                        <a:defRPr sz="1800" kern="1200">
                          <a:solidFill>
                            <a:schemeClr val="tx1"/>
                          </a:solidFill>
                          <a:latin typeface="Tahoma" panose="020B0604030504040204"/>
                          <a:ea typeface="宋体" panose="02010600030101010101" pitchFamily="2" charset="-122"/>
                        </a:defRPr>
                      </a:lvl7pPr>
                      <a:lvl8pPr marL="3200400" algn="l" defTabSz="914400" rtl="0" eaLnBrk="1" latinLnBrk="0" hangingPunct="1">
                        <a:defRPr sz="1800" kern="1200">
                          <a:solidFill>
                            <a:schemeClr val="tx1"/>
                          </a:solidFill>
                          <a:latin typeface="Tahoma" panose="020B0604030504040204"/>
                          <a:ea typeface="宋体" panose="02010600030101010101" pitchFamily="2" charset="-122"/>
                        </a:defRPr>
                      </a:lvl8pPr>
                      <a:lvl9pPr marL="3657600" algn="l" defTabSz="914400" rtl="0" eaLnBrk="1" latinLnBrk="0" hangingPunct="1">
                        <a:defRPr sz="1800" kern="1200">
                          <a:solidFill>
                            <a:schemeClr val="tx1"/>
                          </a:solidFill>
                          <a:latin typeface="Tahom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Tx/>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ea typeface="宋体" panose="02010600030101010101" pitchFamily="2" charset="-122"/>
                        </a:defRPr>
                      </a:lvl1pPr>
                      <a:lvl2pPr marL="457200" algn="l" defTabSz="914400" rtl="0" eaLnBrk="1" latinLnBrk="0" hangingPunct="1">
                        <a:defRPr sz="1800" kern="1200">
                          <a:solidFill>
                            <a:schemeClr val="tx1"/>
                          </a:solidFill>
                          <a:latin typeface="Tahoma" panose="020B0604030504040204"/>
                          <a:ea typeface="宋体" panose="02010600030101010101" pitchFamily="2" charset="-122"/>
                        </a:defRPr>
                      </a:lvl2pPr>
                      <a:lvl3pPr marL="914400" algn="l" defTabSz="914400" rtl="0" eaLnBrk="1" latinLnBrk="0" hangingPunct="1">
                        <a:defRPr sz="1800" kern="1200">
                          <a:solidFill>
                            <a:schemeClr val="tx1"/>
                          </a:solidFill>
                          <a:latin typeface="Tahoma" panose="020B0604030504040204"/>
                          <a:ea typeface="宋体" panose="02010600030101010101" pitchFamily="2" charset="-122"/>
                        </a:defRPr>
                      </a:lvl3pPr>
                      <a:lvl4pPr marL="1371600" algn="l" defTabSz="914400" rtl="0" eaLnBrk="1" latinLnBrk="0" hangingPunct="1">
                        <a:defRPr sz="1800" kern="1200">
                          <a:solidFill>
                            <a:schemeClr val="tx1"/>
                          </a:solidFill>
                          <a:latin typeface="Tahoma" panose="020B0604030504040204"/>
                          <a:ea typeface="宋体" panose="02010600030101010101" pitchFamily="2" charset="-122"/>
                        </a:defRPr>
                      </a:lvl4pPr>
                      <a:lvl5pPr marL="1828800" algn="l" defTabSz="914400" rtl="0" eaLnBrk="1" latinLnBrk="0" hangingPunct="1">
                        <a:defRPr sz="1800" kern="1200">
                          <a:solidFill>
                            <a:schemeClr val="tx1"/>
                          </a:solidFill>
                          <a:latin typeface="Tahoma" panose="020B0604030504040204"/>
                          <a:ea typeface="宋体" panose="02010600030101010101" pitchFamily="2" charset="-122"/>
                        </a:defRPr>
                      </a:lvl5pPr>
                      <a:lvl6pPr marL="2286000" algn="l" defTabSz="914400" rtl="0" eaLnBrk="1" latinLnBrk="0" hangingPunct="1">
                        <a:defRPr sz="1800" kern="1200">
                          <a:solidFill>
                            <a:schemeClr val="tx1"/>
                          </a:solidFill>
                          <a:latin typeface="Tahoma" panose="020B0604030504040204"/>
                          <a:ea typeface="宋体" panose="02010600030101010101" pitchFamily="2" charset="-122"/>
                        </a:defRPr>
                      </a:lvl6pPr>
                      <a:lvl7pPr marL="2743200" algn="l" defTabSz="914400" rtl="0" eaLnBrk="1" latinLnBrk="0" hangingPunct="1">
                        <a:defRPr sz="1800" kern="1200">
                          <a:solidFill>
                            <a:schemeClr val="tx1"/>
                          </a:solidFill>
                          <a:latin typeface="Tahoma" panose="020B0604030504040204"/>
                          <a:ea typeface="宋体" panose="02010600030101010101" pitchFamily="2" charset="-122"/>
                        </a:defRPr>
                      </a:lvl7pPr>
                      <a:lvl8pPr marL="3200400" algn="l" defTabSz="914400" rtl="0" eaLnBrk="1" latinLnBrk="0" hangingPunct="1">
                        <a:defRPr sz="1800" kern="1200">
                          <a:solidFill>
                            <a:schemeClr val="tx1"/>
                          </a:solidFill>
                          <a:latin typeface="Tahoma" panose="020B0604030504040204"/>
                          <a:ea typeface="宋体" panose="02010600030101010101" pitchFamily="2" charset="-122"/>
                        </a:defRPr>
                      </a:lvl8pPr>
                      <a:lvl9pPr marL="3657600" algn="l" defTabSz="914400" rtl="0" eaLnBrk="1" latinLnBrk="0" hangingPunct="1">
                        <a:defRPr sz="1800" kern="1200">
                          <a:solidFill>
                            <a:schemeClr val="tx1"/>
                          </a:solidFill>
                          <a:latin typeface="Tahom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Tx/>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ea typeface="宋体" panose="02010600030101010101" pitchFamily="2" charset="-122"/>
                        </a:defRPr>
                      </a:lvl1pPr>
                      <a:lvl2pPr marL="457200" algn="l" defTabSz="914400" rtl="0" eaLnBrk="1" latinLnBrk="0" hangingPunct="1">
                        <a:defRPr sz="1800" kern="1200">
                          <a:solidFill>
                            <a:schemeClr val="tx1"/>
                          </a:solidFill>
                          <a:latin typeface="Tahoma" panose="020B0604030504040204"/>
                          <a:ea typeface="宋体" panose="02010600030101010101" pitchFamily="2" charset="-122"/>
                        </a:defRPr>
                      </a:lvl2pPr>
                      <a:lvl3pPr marL="914400" algn="l" defTabSz="914400" rtl="0" eaLnBrk="1" latinLnBrk="0" hangingPunct="1">
                        <a:defRPr sz="1800" kern="1200">
                          <a:solidFill>
                            <a:schemeClr val="tx1"/>
                          </a:solidFill>
                          <a:latin typeface="Tahoma" panose="020B0604030504040204"/>
                          <a:ea typeface="宋体" panose="02010600030101010101" pitchFamily="2" charset="-122"/>
                        </a:defRPr>
                      </a:lvl3pPr>
                      <a:lvl4pPr marL="1371600" algn="l" defTabSz="914400" rtl="0" eaLnBrk="1" latinLnBrk="0" hangingPunct="1">
                        <a:defRPr sz="1800" kern="1200">
                          <a:solidFill>
                            <a:schemeClr val="tx1"/>
                          </a:solidFill>
                          <a:latin typeface="Tahoma" panose="020B0604030504040204"/>
                          <a:ea typeface="宋体" panose="02010600030101010101" pitchFamily="2" charset="-122"/>
                        </a:defRPr>
                      </a:lvl4pPr>
                      <a:lvl5pPr marL="1828800" algn="l" defTabSz="914400" rtl="0" eaLnBrk="1" latinLnBrk="0" hangingPunct="1">
                        <a:defRPr sz="1800" kern="1200">
                          <a:solidFill>
                            <a:schemeClr val="tx1"/>
                          </a:solidFill>
                          <a:latin typeface="Tahoma" panose="020B0604030504040204"/>
                          <a:ea typeface="宋体" panose="02010600030101010101" pitchFamily="2" charset="-122"/>
                        </a:defRPr>
                      </a:lvl5pPr>
                      <a:lvl6pPr marL="2286000" algn="l" defTabSz="914400" rtl="0" eaLnBrk="1" latinLnBrk="0" hangingPunct="1">
                        <a:defRPr sz="1800" kern="1200">
                          <a:solidFill>
                            <a:schemeClr val="tx1"/>
                          </a:solidFill>
                          <a:latin typeface="Tahoma" panose="020B0604030504040204"/>
                          <a:ea typeface="宋体" panose="02010600030101010101" pitchFamily="2" charset="-122"/>
                        </a:defRPr>
                      </a:lvl6pPr>
                      <a:lvl7pPr marL="2743200" algn="l" defTabSz="914400" rtl="0" eaLnBrk="1" latinLnBrk="0" hangingPunct="1">
                        <a:defRPr sz="1800" kern="1200">
                          <a:solidFill>
                            <a:schemeClr val="tx1"/>
                          </a:solidFill>
                          <a:latin typeface="Tahoma" panose="020B0604030504040204"/>
                          <a:ea typeface="宋体" panose="02010600030101010101" pitchFamily="2" charset="-122"/>
                        </a:defRPr>
                      </a:lvl7pPr>
                      <a:lvl8pPr marL="3200400" algn="l" defTabSz="914400" rtl="0" eaLnBrk="1" latinLnBrk="0" hangingPunct="1">
                        <a:defRPr sz="1800" kern="1200">
                          <a:solidFill>
                            <a:schemeClr val="tx1"/>
                          </a:solidFill>
                          <a:latin typeface="Tahoma" panose="020B0604030504040204"/>
                          <a:ea typeface="宋体" panose="02010600030101010101" pitchFamily="2" charset="-122"/>
                        </a:defRPr>
                      </a:lvl8pPr>
                      <a:lvl9pPr marL="3657600" algn="l" defTabSz="914400" rtl="0" eaLnBrk="1" latinLnBrk="0" hangingPunct="1">
                        <a:defRPr sz="1800" kern="1200">
                          <a:solidFill>
                            <a:schemeClr val="tx1"/>
                          </a:solidFill>
                          <a:latin typeface="Tahom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Tx/>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ea typeface="宋体" panose="02010600030101010101" pitchFamily="2" charset="-122"/>
                        </a:defRPr>
                      </a:lvl1pPr>
                      <a:lvl2pPr marL="457200" algn="l" defTabSz="914400" rtl="0" eaLnBrk="1" latinLnBrk="0" hangingPunct="1">
                        <a:defRPr sz="1800" kern="1200">
                          <a:solidFill>
                            <a:schemeClr val="tx1"/>
                          </a:solidFill>
                          <a:latin typeface="Tahoma" panose="020B0604030504040204"/>
                          <a:ea typeface="宋体" panose="02010600030101010101" pitchFamily="2" charset="-122"/>
                        </a:defRPr>
                      </a:lvl2pPr>
                      <a:lvl3pPr marL="914400" algn="l" defTabSz="914400" rtl="0" eaLnBrk="1" latinLnBrk="0" hangingPunct="1">
                        <a:defRPr sz="1800" kern="1200">
                          <a:solidFill>
                            <a:schemeClr val="tx1"/>
                          </a:solidFill>
                          <a:latin typeface="Tahoma" panose="020B0604030504040204"/>
                          <a:ea typeface="宋体" panose="02010600030101010101" pitchFamily="2" charset="-122"/>
                        </a:defRPr>
                      </a:lvl3pPr>
                      <a:lvl4pPr marL="1371600" algn="l" defTabSz="914400" rtl="0" eaLnBrk="1" latinLnBrk="0" hangingPunct="1">
                        <a:defRPr sz="1800" kern="1200">
                          <a:solidFill>
                            <a:schemeClr val="tx1"/>
                          </a:solidFill>
                          <a:latin typeface="Tahoma" panose="020B0604030504040204"/>
                          <a:ea typeface="宋体" panose="02010600030101010101" pitchFamily="2" charset="-122"/>
                        </a:defRPr>
                      </a:lvl4pPr>
                      <a:lvl5pPr marL="1828800" algn="l" defTabSz="914400" rtl="0" eaLnBrk="1" latinLnBrk="0" hangingPunct="1">
                        <a:defRPr sz="1800" kern="1200">
                          <a:solidFill>
                            <a:schemeClr val="tx1"/>
                          </a:solidFill>
                          <a:latin typeface="Tahoma" panose="020B0604030504040204"/>
                          <a:ea typeface="宋体" panose="02010600030101010101" pitchFamily="2" charset="-122"/>
                        </a:defRPr>
                      </a:lvl5pPr>
                      <a:lvl6pPr marL="2286000" algn="l" defTabSz="914400" rtl="0" eaLnBrk="1" latinLnBrk="0" hangingPunct="1">
                        <a:defRPr sz="1800" kern="1200">
                          <a:solidFill>
                            <a:schemeClr val="tx1"/>
                          </a:solidFill>
                          <a:latin typeface="Tahoma" panose="020B0604030504040204"/>
                          <a:ea typeface="宋体" panose="02010600030101010101" pitchFamily="2" charset="-122"/>
                        </a:defRPr>
                      </a:lvl6pPr>
                      <a:lvl7pPr marL="2743200" algn="l" defTabSz="914400" rtl="0" eaLnBrk="1" latinLnBrk="0" hangingPunct="1">
                        <a:defRPr sz="1800" kern="1200">
                          <a:solidFill>
                            <a:schemeClr val="tx1"/>
                          </a:solidFill>
                          <a:latin typeface="Tahoma" panose="020B0604030504040204"/>
                          <a:ea typeface="宋体" panose="02010600030101010101" pitchFamily="2" charset="-122"/>
                        </a:defRPr>
                      </a:lvl7pPr>
                      <a:lvl8pPr marL="3200400" algn="l" defTabSz="914400" rtl="0" eaLnBrk="1" latinLnBrk="0" hangingPunct="1">
                        <a:defRPr sz="1800" kern="1200">
                          <a:solidFill>
                            <a:schemeClr val="tx1"/>
                          </a:solidFill>
                          <a:latin typeface="Tahoma" panose="020B0604030504040204"/>
                          <a:ea typeface="宋体" panose="02010600030101010101" pitchFamily="2" charset="-122"/>
                        </a:defRPr>
                      </a:lvl8pPr>
                      <a:lvl9pPr marL="3657600" algn="l" defTabSz="914400" rtl="0" eaLnBrk="1" latinLnBrk="0" hangingPunct="1">
                        <a:defRPr sz="1800" kern="1200">
                          <a:solidFill>
                            <a:schemeClr val="tx1"/>
                          </a:solidFill>
                          <a:latin typeface="Tahom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panose="020B0604030504040204"/>
                          <a:ea typeface="宋体" panose="02010600030101010101" pitchFamily="2" charset="-122"/>
                        </a:defRPr>
                      </a:lvl1pPr>
                      <a:lvl2pPr marL="457200" algn="l" defTabSz="914400" rtl="0" eaLnBrk="1" latinLnBrk="0" hangingPunct="1">
                        <a:defRPr sz="1800" kern="1200">
                          <a:solidFill>
                            <a:schemeClr val="tx1"/>
                          </a:solidFill>
                          <a:latin typeface="Tahoma" panose="020B0604030504040204"/>
                          <a:ea typeface="宋体" panose="02010600030101010101" pitchFamily="2" charset="-122"/>
                        </a:defRPr>
                      </a:lvl2pPr>
                      <a:lvl3pPr marL="914400" algn="l" defTabSz="914400" rtl="0" eaLnBrk="1" latinLnBrk="0" hangingPunct="1">
                        <a:defRPr sz="1800" kern="1200">
                          <a:solidFill>
                            <a:schemeClr val="tx1"/>
                          </a:solidFill>
                          <a:latin typeface="Tahoma" panose="020B0604030504040204"/>
                          <a:ea typeface="宋体" panose="02010600030101010101" pitchFamily="2" charset="-122"/>
                        </a:defRPr>
                      </a:lvl3pPr>
                      <a:lvl4pPr marL="1371600" algn="l" defTabSz="914400" rtl="0" eaLnBrk="1" latinLnBrk="0" hangingPunct="1">
                        <a:defRPr sz="1800" kern="1200">
                          <a:solidFill>
                            <a:schemeClr val="tx1"/>
                          </a:solidFill>
                          <a:latin typeface="Tahoma" panose="020B0604030504040204"/>
                          <a:ea typeface="宋体" panose="02010600030101010101" pitchFamily="2" charset="-122"/>
                        </a:defRPr>
                      </a:lvl4pPr>
                      <a:lvl5pPr marL="1828800" algn="l" defTabSz="914400" rtl="0" eaLnBrk="1" latinLnBrk="0" hangingPunct="1">
                        <a:defRPr sz="1800" kern="1200">
                          <a:solidFill>
                            <a:schemeClr val="tx1"/>
                          </a:solidFill>
                          <a:latin typeface="Tahoma" panose="020B0604030504040204"/>
                          <a:ea typeface="宋体" panose="02010600030101010101" pitchFamily="2" charset="-122"/>
                        </a:defRPr>
                      </a:lvl5pPr>
                      <a:lvl6pPr marL="2286000" algn="l" defTabSz="914400" rtl="0" eaLnBrk="1" latinLnBrk="0" hangingPunct="1">
                        <a:defRPr sz="1800" kern="1200">
                          <a:solidFill>
                            <a:schemeClr val="tx1"/>
                          </a:solidFill>
                          <a:latin typeface="Tahoma" panose="020B0604030504040204"/>
                          <a:ea typeface="宋体" panose="02010600030101010101" pitchFamily="2" charset="-122"/>
                        </a:defRPr>
                      </a:lvl6pPr>
                      <a:lvl7pPr marL="2743200" algn="l" defTabSz="914400" rtl="0" eaLnBrk="1" latinLnBrk="0" hangingPunct="1">
                        <a:defRPr sz="1800" kern="1200">
                          <a:solidFill>
                            <a:schemeClr val="tx1"/>
                          </a:solidFill>
                          <a:latin typeface="Tahoma" panose="020B0604030504040204"/>
                          <a:ea typeface="宋体" panose="02010600030101010101" pitchFamily="2" charset="-122"/>
                        </a:defRPr>
                      </a:lvl7pPr>
                      <a:lvl8pPr marL="3200400" algn="l" defTabSz="914400" rtl="0" eaLnBrk="1" latinLnBrk="0" hangingPunct="1">
                        <a:defRPr sz="1800" kern="1200">
                          <a:solidFill>
                            <a:schemeClr val="tx1"/>
                          </a:solidFill>
                          <a:latin typeface="Tahoma" panose="020B0604030504040204"/>
                          <a:ea typeface="宋体" panose="02010600030101010101" pitchFamily="2" charset="-122"/>
                        </a:defRPr>
                      </a:lvl8pPr>
                      <a:lvl9pPr marL="3657600" algn="l" defTabSz="914400" rtl="0" eaLnBrk="1" latinLnBrk="0" hangingPunct="1">
                        <a:defRPr sz="1800" kern="1200">
                          <a:solidFill>
                            <a:schemeClr val="tx1"/>
                          </a:solidFill>
                          <a:latin typeface="Tahom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Tx/>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 name="Group 45"/>
          <p:cNvGraphicFramePr>
            <a:graphicFrameLocks noGrp="1"/>
          </p:cNvGraphicFramePr>
          <p:nvPr/>
        </p:nvGraphicFramePr>
        <p:xfrm>
          <a:off x="5879976" y="4581128"/>
          <a:ext cx="3886200" cy="518160"/>
        </p:xfrm>
        <a:graphic>
          <a:graphicData uri="http://schemas.openxmlformats.org/drawingml/2006/table">
            <a:tbl>
              <a:tblPr/>
              <a:tblGrid>
                <a:gridCol w="485775">
                  <a:extLst>
                    <a:ext uri="{9D8B030D-6E8A-4147-A177-3AD203B41FA5}">
                      <a16:colId xmlns:a16="http://schemas.microsoft.com/office/drawing/2014/main" val="20000"/>
                    </a:ext>
                  </a:extLst>
                </a:gridCol>
                <a:gridCol w="485775">
                  <a:extLst>
                    <a:ext uri="{9D8B030D-6E8A-4147-A177-3AD203B41FA5}">
                      <a16:colId xmlns:a16="http://schemas.microsoft.com/office/drawing/2014/main" val="20001"/>
                    </a:ext>
                  </a:extLst>
                </a:gridCol>
                <a:gridCol w="485775">
                  <a:extLst>
                    <a:ext uri="{9D8B030D-6E8A-4147-A177-3AD203B41FA5}">
                      <a16:colId xmlns:a16="http://schemas.microsoft.com/office/drawing/2014/main" val="20002"/>
                    </a:ext>
                  </a:extLst>
                </a:gridCol>
                <a:gridCol w="485775">
                  <a:extLst>
                    <a:ext uri="{9D8B030D-6E8A-4147-A177-3AD203B41FA5}">
                      <a16:colId xmlns:a16="http://schemas.microsoft.com/office/drawing/2014/main" val="20003"/>
                    </a:ext>
                  </a:extLst>
                </a:gridCol>
                <a:gridCol w="485775">
                  <a:extLst>
                    <a:ext uri="{9D8B030D-6E8A-4147-A177-3AD203B41FA5}">
                      <a16:colId xmlns:a16="http://schemas.microsoft.com/office/drawing/2014/main" val="20004"/>
                    </a:ext>
                  </a:extLst>
                </a:gridCol>
                <a:gridCol w="485775">
                  <a:extLst>
                    <a:ext uri="{9D8B030D-6E8A-4147-A177-3AD203B41FA5}">
                      <a16:colId xmlns:a16="http://schemas.microsoft.com/office/drawing/2014/main" val="20005"/>
                    </a:ext>
                  </a:extLst>
                </a:gridCol>
                <a:gridCol w="485775">
                  <a:extLst>
                    <a:ext uri="{9D8B030D-6E8A-4147-A177-3AD203B41FA5}">
                      <a16:colId xmlns:a16="http://schemas.microsoft.com/office/drawing/2014/main" val="20006"/>
                    </a:ext>
                  </a:extLst>
                </a:gridCol>
                <a:gridCol w="485775">
                  <a:extLst>
                    <a:ext uri="{9D8B030D-6E8A-4147-A177-3AD203B41FA5}">
                      <a16:colId xmlns:a16="http://schemas.microsoft.com/office/drawing/2014/main" val="20007"/>
                    </a:ext>
                  </a:extLst>
                </a:gridCol>
              </a:tblGrid>
              <a:tr h="508000">
                <a:tc>
                  <a:txBody>
                    <a:bodyPr/>
                    <a:lstStyle/>
                    <a:p>
                      <a:pPr marL="0" marR="0" lvl="0" indent="0" algn="l" defTabSz="914400" rtl="0" eaLnBrk="1" fontAlgn="base" latinLnBrk="0" hangingPunct="1">
                        <a:lnSpc>
                          <a:spcPct val="100000"/>
                        </a:lnSpc>
                        <a:spcBef>
                          <a:spcPct val="0"/>
                        </a:spcBef>
                        <a:spcAft>
                          <a:spcPct val="0"/>
                        </a:spcAft>
                        <a:buClr>
                          <a:schemeClr val="folHlink"/>
                        </a:buClr>
                        <a:buSzTx/>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Tx/>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Tx/>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Tx/>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Tx/>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灯片编号占位符 7"/>
          <p:cNvSpPr>
            <a:spLocks noGrp="1"/>
          </p:cNvSpPr>
          <p:nvPr>
            <p:ph type="sldNum" sz="quarter" idx="10"/>
          </p:nvPr>
        </p:nvSpPr>
        <p:spPr/>
        <p:txBody>
          <a:bodyPr/>
          <a:lstStyle/>
          <a:p>
            <a:pPr>
              <a:defRPr/>
            </a:pPr>
            <a:fld id="{16FB8BBF-24BB-42C6-9019-0A2DE3877C3C}" type="slidenum">
              <a:rPr lang="zh-CN" altLang="en-US" smtClean="0"/>
              <a:t>69</a:t>
            </a:fld>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灯片编号占位符 4"/>
          <p:cNvSpPr txBox="1">
            <a:spLocks noGrp="1"/>
          </p:cNvSpPr>
          <p:nvPr>
            <p:ph type="sldNum" sz="quarter" idx="11"/>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r" eaLnBrk="1" hangingPunct="1"/>
            <a:fld id="{9A0DB2DC-4C9A-4742-B13C-FB6460FD3503}" type="slidenum">
              <a:rPr lang="zh-CN" altLang="en-US" sz="1200" dirty="0">
                <a:latin typeface="Arial" panose="020B0604020202020204" pitchFamily="34" charset="0"/>
              </a:rPr>
              <a:t>7</a:t>
            </a:fld>
            <a:endParaRPr lang="zh-CN" altLang="en-US" sz="1200" dirty="0">
              <a:latin typeface="Arial" panose="020B0604020202020204" pitchFamily="34" charset="0"/>
            </a:endParaRPr>
          </a:p>
        </p:txBody>
      </p:sp>
      <p:sp>
        <p:nvSpPr>
          <p:cNvPr id="30722" name="Rectangle 2"/>
          <p:cNvSpPr>
            <a:spLocks noGrp="1" noRot="1" noChangeArrowheads="1"/>
          </p:cNvSpPr>
          <p:nvPr>
            <p:ph type="title"/>
          </p:nvPr>
        </p:nvSpPr>
        <p:spPr>
          <a:xfrm>
            <a:off x="1981201" y="274639"/>
            <a:ext cx="8435975" cy="1641475"/>
          </a:xfrm>
        </p:spPr>
        <p:txBody>
          <a:bodyPr vert="horz" wrap="square" lIns="91440" tIns="45720" rIns="91440" bIns="45720" numCol="1" anchor="ctr" anchorCtr="0" compatLnSpc="1"/>
          <a:lstStyle/>
          <a:p>
            <a:pPr algn="l">
              <a:defRPr/>
            </a:pPr>
            <a:r>
              <a:rPr lang="zh-CN" altLang="en-US" sz="3200" dirty="0">
                <a:solidFill>
                  <a:schemeClr val="hlink"/>
                </a:solidFill>
              </a:rPr>
              <a:t>系列机</a:t>
            </a:r>
            <a:r>
              <a:rPr lang="zh-CN" altLang="en-US" sz="3200" dirty="0"/>
              <a:t>（</a:t>
            </a:r>
            <a:r>
              <a:rPr lang="en-US" altLang="zh-CN" sz="3200" dirty="0"/>
              <a:t>family machine</a:t>
            </a:r>
            <a:r>
              <a:rPr lang="zh-CN" altLang="en-US" sz="3200" dirty="0"/>
              <a:t>）：</a:t>
            </a:r>
            <a:r>
              <a:rPr lang="zh-CN" altLang="en-US" sz="2800" dirty="0"/>
              <a:t>是指由一个制造商生产的具有</a:t>
            </a:r>
            <a:r>
              <a:rPr lang="zh-CN" altLang="en-US" sz="2800" dirty="0">
                <a:solidFill>
                  <a:srgbClr val="00FF00"/>
                </a:solidFill>
              </a:rPr>
              <a:t>相同的系统结构</a:t>
            </a:r>
            <a:r>
              <a:rPr lang="zh-CN" altLang="en-US" sz="2800" dirty="0"/>
              <a:t>，但具有</a:t>
            </a:r>
            <a:r>
              <a:rPr lang="zh-CN" altLang="en-US" sz="2800" dirty="0">
                <a:solidFill>
                  <a:srgbClr val="FFFF00"/>
                </a:solidFill>
              </a:rPr>
              <a:t>不同组成</a:t>
            </a:r>
            <a:r>
              <a:rPr lang="zh-CN" altLang="en-US" sz="2800" dirty="0"/>
              <a:t>和</a:t>
            </a:r>
            <a:r>
              <a:rPr lang="zh-CN" altLang="en-US" sz="2800" dirty="0">
                <a:solidFill>
                  <a:srgbClr val="FFFF00"/>
                </a:solidFill>
              </a:rPr>
              <a:t>实现</a:t>
            </a:r>
            <a:r>
              <a:rPr lang="zh-CN" altLang="en-US" sz="2800" dirty="0"/>
              <a:t>的一系列不同型号的计算机。</a:t>
            </a:r>
            <a:br>
              <a:rPr lang="zh-CN" altLang="en-US" sz="2800" dirty="0"/>
            </a:br>
            <a:endParaRPr lang="zh-CN" altLang="en-US" sz="2800" dirty="0"/>
          </a:p>
        </p:txBody>
      </p:sp>
      <p:sp>
        <p:nvSpPr>
          <p:cNvPr id="30723" name="Rectangle 3"/>
          <p:cNvSpPr>
            <a:spLocks noGrp="1" noChangeArrowheads="1"/>
          </p:cNvSpPr>
          <p:nvPr>
            <p:ph idx="1"/>
          </p:nvPr>
        </p:nvSpPr>
        <p:spPr>
          <a:xfrm>
            <a:off x="1703389" y="2205038"/>
            <a:ext cx="8785225" cy="3887788"/>
          </a:xfrm>
        </p:spPr>
        <p:txBody>
          <a:bodyPr vert="horz" wrap="square" lIns="91440" tIns="45720" rIns="91440" bIns="45720" numCol="1" anchor="t" anchorCtr="0" compatLnSpc="1"/>
          <a:lstStyle/>
          <a:p>
            <a:pPr>
              <a:lnSpc>
                <a:spcPct val="120000"/>
              </a:lnSpc>
              <a:defRPr/>
            </a:pPr>
            <a:r>
              <a:rPr lang="zh-CN" altLang="en-US" sz="2400" b="1" dirty="0"/>
              <a:t>例如：</a:t>
            </a:r>
            <a:r>
              <a:rPr lang="en-US" altLang="zh-CN" sz="2400" b="1" dirty="0"/>
              <a:t>IBM 370</a:t>
            </a:r>
            <a:r>
              <a:rPr lang="zh-CN" altLang="en-US" sz="2400" b="1" dirty="0"/>
              <a:t>系列有</a:t>
            </a:r>
            <a:r>
              <a:rPr lang="en-US" altLang="zh-CN" sz="2400" b="1" dirty="0"/>
              <a:t>370/115</a:t>
            </a:r>
            <a:r>
              <a:rPr lang="zh-CN" altLang="en-US" sz="2400" b="1" dirty="0"/>
              <a:t>、</a:t>
            </a:r>
            <a:r>
              <a:rPr lang="en-US" altLang="zh-CN" sz="2400" b="1" dirty="0"/>
              <a:t>125</a:t>
            </a:r>
            <a:r>
              <a:rPr lang="zh-CN" altLang="en-US" sz="2400" b="1" dirty="0"/>
              <a:t>、</a:t>
            </a:r>
            <a:r>
              <a:rPr lang="en-US" altLang="zh-CN" sz="2400" b="1" dirty="0"/>
              <a:t>135</a:t>
            </a:r>
            <a:r>
              <a:rPr lang="zh-CN" altLang="en-US" sz="2400" b="1" dirty="0"/>
              <a:t>、</a:t>
            </a:r>
            <a:r>
              <a:rPr lang="en-US" altLang="zh-CN" sz="2400" b="1" dirty="0"/>
              <a:t>145</a:t>
            </a:r>
            <a:r>
              <a:rPr lang="zh-CN" altLang="en-US" sz="2400" b="1" dirty="0"/>
              <a:t>、</a:t>
            </a:r>
            <a:r>
              <a:rPr lang="en-US" altLang="zh-CN" sz="2400" b="1" dirty="0"/>
              <a:t>158</a:t>
            </a:r>
            <a:r>
              <a:rPr lang="zh-CN" altLang="en-US" sz="2400" b="1" dirty="0"/>
              <a:t>、</a:t>
            </a:r>
            <a:r>
              <a:rPr lang="en-US" altLang="zh-CN" sz="2400" b="1" dirty="0"/>
              <a:t>168</a:t>
            </a:r>
            <a:r>
              <a:rPr lang="zh-CN" altLang="en-US" sz="2400" b="1" dirty="0"/>
              <a:t>等一系列从低速到高速的各种型号。</a:t>
            </a:r>
          </a:p>
          <a:p>
            <a:pPr>
              <a:lnSpc>
                <a:spcPct val="120000"/>
              </a:lnSpc>
              <a:buNone/>
              <a:defRPr/>
            </a:pPr>
            <a:r>
              <a:rPr lang="zh-CN" altLang="en-US" sz="2400" b="1" dirty="0"/>
              <a:t>            它们的</a:t>
            </a:r>
            <a:r>
              <a:rPr lang="zh-CN" altLang="en-US" sz="2400" b="1" dirty="0">
                <a:solidFill>
                  <a:schemeClr val="hlink"/>
                </a:solidFill>
              </a:rPr>
              <a:t>系统结构相同</a:t>
            </a:r>
            <a:r>
              <a:rPr lang="zh-CN" altLang="en-US" sz="2400" b="1" dirty="0"/>
              <a:t>，具有</a:t>
            </a:r>
            <a:r>
              <a:rPr lang="zh-CN" altLang="en-US" sz="2400" b="1" dirty="0">
                <a:solidFill>
                  <a:schemeClr val="hlink"/>
                </a:solidFill>
              </a:rPr>
              <a:t>同样的指令系统</a:t>
            </a:r>
            <a:r>
              <a:rPr lang="zh-CN" altLang="en-US" sz="2400" b="1" dirty="0"/>
              <a:t>，从机器程序设计者所看到的机器属性是相同的。</a:t>
            </a:r>
          </a:p>
          <a:p>
            <a:pPr>
              <a:lnSpc>
                <a:spcPct val="120000"/>
              </a:lnSpc>
              <a:buNone/>
              <a:defRPr/>
            </a:pPr>
            <a:r>
              <a:rPr lang="zh-CN" altLang="en-US" sz="2400" b="1" dirty="0"/>
              <a:t>            但它们采用</a:t>
            </a:r>
            <a:r>
              <a:rPr lang="zh-CN" altLang="en-US" sz="2400" b="1" dirty="0">
                <a:solidFill>
                  <a:schemeClr val="hlink"/>
                </a:solidFill>
              </a:rPr>
              <a:t>不同的组成和实现技术</a:t>
            </a:r>
            <a:r>
              <a:rPr lang="zh-CN" altLang="en-US" sz="2400" b="1" dirty="0"/>
              <a:t>，在低档机上可以采用指令串行执行的方式，而在高档机上则采用重叠、流水和其他并行处理方式等，因此它们各有不同的性能和价格。</a:t>
            </a:r>
            <a:r>
              <a:rPr lang="zh-CN" altLang="en-US" sz="2400" dirty="0"/>
              <a:t>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a:t>
            </a:r>
            <a:r>
              <a:rPr lang="zh-CN" altLang="en-US" dirty="0"/>
              <a:t>存储器寻址</a:t>
            </a:r>
          </a:p>
        </p:txBody>
      </p:sp>
      <p:sp>
        <p:nvSpPr>
          <p:cNvPr id="3" name="内容占位符 2"/>
          <p:cNvSpPr>
            <a:spLocks noGrp="1"/>
          </p:cNvSpPr>
          <p:nvPr>
            <p:ph idx="1"/>
          </p:nvPr>
        </p:nvSpPr>
        <p:spPr>
          <a:xfrm>
            <a:off x="1952596" y="1500174"/>
            <a:ext cx="8229600" cy="3681570"/>
          </a:xfrm>
        </p:spPr>
        <p:txBody>
          <a:bodyPr/>
          <a:lstStyle/>
          <a:p>
            <a:pPr>
              <a:buFont typeface="Wingdings" panose="05000000000000000000" pitchFamily="2" charset="2"/>
              <a:buChar char="l"/>
            </a:pPr>
            <a:r>
              <a:rPr lang="en-US" altLang="zh-CN" dirty="0">
                <a:solidFill>
                  <a:schemeClr val="tx1"/>
                </a:solidFill>
              </a:rPr>
              <a:t> </a:t>
            </a:r>
            <a:r>
              <a:rPr lang="zh-CN" altLang="en-US" dirty="0">
                <a:solidFill>
                  <a:schemeClr val="tx1"/>
                </a:solidFill>
              </a:rPr>
              <a:t>为什么要有对齐限制？</a:t>
            </a:r>
            <a:br>
              <a:rPr lang="en-US" altLang="zh-CN" dirty="0"/>
            </a:br>
            <a:endParaRPr lang="en-US" altLang="zh-CN" sz="2400" dirty="0"/>
          </a:p>
          <a:p>
            <a:pPr>
              <a:buFont typeface="Wingdings" panose="05000000000000000000" pitchFamily="2" charset="2"/>
              <a:buChar char="l"/>
            </a:pPr>
            <a:r>
              <a:rPr lang="zh-CN" altLang="en-US" sz="2400" dirty="0">
                <a:solidFill>
                  <a:srgbClr val="C00000"/>
                </a:solidFill>
              </a:rPr>
              <a:t>字</a:t>
            </a:r>
            <a:r>
              <a:rPr lang="zh-CN" altLang="en-US" sz="2400" dirty="0"/>
              <a:t>或</a:t>
            </a:r>
            <a:r>
              <a:rPr lang="zh-CN" altLang="en-US" sz="2400" dirty="0">
                <a:solidFill>
                  <a:srgbClr val="C00000"/>
                </a:solidFill>
              </a:rPr>
              <a:t>双字</a:t>
            </a:r>
            <a:r>
              <a:rPr lang="zh-CN" altLang="en-US" sz="2400" dirty="0"/>
              <a:t>整数倍</a:t>
            </a:r>
            <a:r>
              <a:rPr lang="zh-CN" altLang="en-US" sz="2400" dirty="0">
                <a:solidFill>
                  <a:srgbClr val="FF0000"/>
                </a:solidFill>
              </a:rPr>
              <a:t>对齐访问</a:t>
            </a:r>
            <a:r>
              <a:rPr lang="zh-CN" altLang="en-US" sz="2400" dirty="0">
                <a:solidFill>
                  <a:schemeClr val="tx1"/>
                </a:solidFill>
              </a:rPr>
              <a:t>存储器</a:t>
            </a:r>
            <a:r>
              <a:rPr lang="zh-CN" altLang="en-US" sz="2400" dirty="0">
                <a:solidFill>
                  <a:srgbClr val="FF0000"/>
                </a:solidFill>
              </a:rPr>
              <a:t>：</a:t>
            </a:r>
            <a:r>
              <a:rPr lang="zh-CN" altLang="en-US" sz="2400" dirty="0"/>
              <a:t>简化硬件实现的复杂性。</a:t>
            </a:r>
            <a:endParaRPr lang="en-US" altLang="zh-CN" sz="2400" dirty="0"/>
          </a:p>
          <a:p>
            <a:pPr>
              <a:buFont typeface="Wingdings" panose="05000000000000000000" pitchFamily="2" charset="2"/>
              <a:buChar char="l"/>
            </a:pPr>
            <a:r>
              <a:rPr lang="zh-CN" altLang="en-US" sz="2400" dirty="0"/>
              <a:t>一次不对齐的存储器访问：</a:t>
            </a:r>
            <a:r>
              <a:rPr lang="zh-CN" altLang="en-US" sz="2400" dirty="0">
                <a:solidFill>
                  <a:srgbClr val="C00000"/>
                </a:solidFill>
              </a:rPr>
              <a:t>导致多次对齐</a:t>
            </a:r>
            <a:r>
              <a:rPr lang="zh-CN" altLang="en-US" sz="2400" dirty="0"/>
              <a:t>存储器访问。因此，即使是在没有对齐限制的计算机里面，</a:t>
            </a:r>
            <a:r>
              <a:rPr lang="zh-CN" altLang="en-US" sz="2400" dirty="0">
                <a:solidFill>
                  <a:srgbClr val="C00000"/>
                </a:solidFill>
              </a:rPr>
              <a:t>对齐访问的程序也会运行得比较快。</a:t>
            </a:r>
            <a:br>
              <a:rPr lang="en-US" altLang="zh-CN" sz="2400" dirty="0"/>
            </a:br>
            <a:r>
              <a:rPr lang="en-US" altLang="zh-CN" dirty="0"/>
              <a:t> </a:t>
            </a:r>
            <a:br>
              <a:rPr lang="en-US" altLang="zh-CN" dirty="0"/>
            </a:br>
            <a:r>
              <a:rPr lang="zh-CN" altLang="en-US" sz="2800" b="0" dirty="0">
                <a:solidFill>
                  <a:schemeClr val="tx1"/>
                </a:solidFill>
                <a:latin typeface="Times New Roman" panose="02020603050405020304" pitchFamily="18" charset="0"/>
                <a:ea typeface="华文中宋" panose="02010600040101010101" pitchFamily="2" charset="-122"/>
              </a:rPr>
              <a:t>在</a:t>
            </a:r>
            <a:r>
              <a:rPr lang="en-US" altLang="zh-CN" sz="2800" b="0" dirty="0">
                <a:solidFill>
                  <a:schemeClr val="tx1"/>
                </a:solidFill>
                <a:latin typeface="Times New Roman" panose="02020603050405020304" pitchFamily="18" charset="0"/>
                <a:ea typeface="华文中宋" panose="02010600040101010101" pitchFamily="2" charset="-122"/>
              </a:rPr>
              <a:t>MIPS</a:t>
            </a:r>
            <a:r>
              <a:rPr lang="zh-CN" altLang="en-US" sz="2800" b="0" dirty="0">
                <a:solidFill>
                  <a:schemeClr val="tx1"/>
                </a:solidFill>
                <a:latin typeface="Times New Roman" panose="02020603050405020304" pitchFamily="18" charset="0"/>
                <a:ea typeface="华文中宋" panose="02010600040101010101" pitchFamily="2" charset="-122"/>
              </a:rPr>
              <a:t>中，字的起始地址必须是</a:t>
            </a:r>
            <a:r>
              <a:rPr lang="en-US" altLang="zh-CN" sz="2800" b="0" dirty="0">
                <a:solidFill>
                  <a:schemeClr val="tx1"/>
                </a:solidFill>
                <a:latin typeface="Times New Roman" panose="02020603050405020304" pitchFamily="18" charset="0"/>
                <a:ea typeface="华文中宋" panose="02010600040101010101" pitchFamily="2" charset="-122"/>
              </a:rPr>
              <a:t>4</a:t>
            </a:r>
            <a:r>
              <a:rPr lang="zh-CN" altLang="en-US" sz="2800" b="0" dirty="0">
                <a:solidFill>
                  <a:schemeClr val="tx1"/>
                </a:solidFill>
                <a:latin typeface="Times New Roman" panose="02020603050405020304" pitchFamily="18" charset="0"/>
                <a:ea typeface="华文中宋" panose="02010600040101010101" pitchFamily="2" charset="-122"/>
              </a:rPr>
              <a:t>的倍数。这</a:t>
            </a:r>
            <a:r>
              <a:rPr lang="en-US" altLang="zh-CN" sz="2800" b="0" dirty="0">
                <a:solidFill>
                  <a:schemeClr val="tx1"/>
                </a:solidFill>
                <a:latin typeface="Times New Roman" panose="02020603050405020304" pitchFamily="18" charset="0"/>
                <a:ea typeface="华文中宋" panose="02010600040101010101" pitchFamily="2" charset="-122"/>
              </a:rPr>
              <a:t> </a:t>
            </a:r>
            <a:r>
              <a:rPr lang="zh-CN" altLang="en-US" sz="2800" b="0" dirty="0">
                <a:solidFill>
                  <a:schemeClr val="tx1"/>
                </a:solidFill>
                <a:latin typeface="Times New Roman" panose="02020603050405020304" pitchFamily="18" charset="0"/>
                <a:ea typeface="华文中宋" panose="02010600040101010101" pitchFamily="2" charset="-122"/>
              </a:rPr>
              <a:t>叫</a:t>
            </a:r>
            <a:r>
              <a:rPr lang="zh-CN" altLang="en-US" sz="2800" b="0" dirty="0">
                <a:solidFill>
                  <a:schemeClr val="tx2"/>
                </a:solidFill>
                <a:latin typeface="Times New Roman" panose="02020603050405020304" pitchFamily="18" charset="0"/>
                <a:ea typeface="华文中宋" panose="02010600040101010101" pitchFamily="2" charset="-122"/>
              </a:rPr>
              <a:t>对齐限制</a:t>
            </a:r>
            <a:r>
              <a:rPr lang="zh-CN" altLang="en-US" sz="2800" b="0" dirty="0">
                <a:solidFill>
                  <a:schemeClr val="tx1"/>
                </a:solidFill>
                <a:latin typeface="Times New Roman" panose="02020603050405020304" pitchFamily="18" charset="0"/>
                <a:ea typeface="华文中宋" panose="02010600040101010101" pitchFamily="2" charset="-122"/>
              </a:rPr>
              <a:t>。</a:t>
            </a:r>
          </a:p>
          <a:p>
            <a:pPr>
              <a:buFont typeface="Wingdings" panose="05000000000000000000" pitchFamily="2" charset="2"/>
              <a:buChar char="l"/>
            </a:pPr>
            <a:endParaRPr lang="zh-CN" altLang="en-US" dirty="0"/>
          </a:p>
        </p:txBody>
      </p:sp>
      <p:sp>
        <p:nvSpPr>
          <p:cNvPr id="4" name="灯片编号占位符 3"/>
          <p:cNvSpPr>
            <a:spLocks noGrp="1"/>
          </p:cNvSpPr>
          <p:nvPr>
            <p:ph type="sldNum" sz="quarter" idx="10"/>
          </p:nvPr>
        </p:nvSpPr>
        <p:spPr/>
        <p:txBody>
          <a:bodyPr/>
          <a:lstStyle/>
          <a:p>
            <a:pPr>
              <a:defRPr/>
            </a:pPr>
            <a:fld id="{16FB8BBF-24BB-42C6-9019-0A2DE3877C3C}" type="slidenum">
              <a:rPr lang="zh-CN" altLang="en-US" smtClean="0"/>
              <a:t>70</a:t>
            </a:fld>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a:t>
            </a:r>
            <a:r>
              <a:rPr lang="zh-CN" altLang="en-US" dirty="0"/>
              <a:t>存储器寻址</a:t>
            </a:r>
          </a:p>
        </p:txBody>
      </p:sp>
      <p:sp>
        <p:nvSpPr>
          <p:cNvPr id="3" name="内容占位符 2"/>
          <p:cNvSpPr>
            <a:spLocks noGrp="1"/>
          </p:cNvSpPr>
          <p:nvPr>
            <p:ph idx="1"/>
          </p:nvPr>
        </p:nvSpPr>
        <p:spPr/>
        <p:txBody>
          <a:bodyPr/>
          <a:lstStyle/>
          <a:p>
            <a:r>
              <a:rPr lang="en-US" altLang="zh-CN" dirty="0"/>
              <a:t> </a:t>
            </a:r>
            <a:r>
              <a:rPr lang="zh-CN" altLang="en-US" dirty="0">
                <a:solidFill>
                  <a:schemeClr val="tx1"/>
                </a:solidFill>
              </a:rPr>
              <a:t>寻址方式</a:t>
            </a:r>
            <a:br>
              <a:rPr lang="en-US" altLang="zh-CN" dirty="0"/>
            </a:br>
            <a:br>
              <a:rPr lang="en-US" altLang="zh-CN" dirty="0"/>
            </a:b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088998295"/>
              </p:ext>
            </p:extLst>
          </p:nvPr>
        </p:nvGraphicFramePr>
        <p:xfrm>
          <a:off x="1738281" y="1500175"/>
          <a:ext cx="8929718" cy="4929227"/>
        </p:xfrm>
        <a:graphic>
          <a:graphicData uri="http://schemas.openxmlformats.org/drawingml/2006/table">
            <a:tbl>
              <a:tblPr firstRow="1" bandRow="1">
                <a:tableStyleId>{5C22544A-7EE6-4342-B048-85BDC9FD1C3A}</a:tableStyleId>
              </a:tblPr>
              <a:tblGrid>
                <a:gridCol w="1488286">
                  <a:extLst>
                    <a:ext uri="{9D8B030D-6E8A-4147-A177-3AD203B41FA5}">
                      <a16:colId xmlns:a16="http://schemas.microsoft.com/office/drawing/2014/main" val="20000"/>
                    </a:ext>
                  </a:extLst>
                </a:gridCol>
                <a:gridCol w="1801610">
                  <a:extLst>
                    <a:ext uri="{9D8B030D-6E8A-4147-A177-3AD203B41FA5}">
                      <a16:colId xmlns:a16="http://schemas.microsoft.com/office/drawing/2014/main" val="20001"/>
                    </a:ext>
                  </a:extLst>
                </a:gridCol>
                <a:gridCol w="2819911">
                  <a:extLst>
                    <a:ext uri="{9D8B030D-6E8A-4147-A177-3AD203B41FA5}">
                      <a16:colId xmlns:a16="http://schemas.microsoft.com/office/drawing/2014/main" val="20002"/>
                    </a:ext>
                  </a:extLst>
                </a:gridCol>
                <a:gridCol w="2819911">
                  <a:extLst>
                    <a:ext uri="{9D8B030D-6E8A-4147-A177-3AD203B41FA5}">
                      <a16:colId xmlns:a16="http://schemas.microsoft.com/office/drawing/2014/main" val="20003"/>
                    </a:ext>
                  </a:extLst>
                </a:gridCol>
              </a:tblGrid>
              <a:tr h="316799">
                <a:tc>
                  <a:txBody>
                    <a:bodyPr/>
                    <a:lstStyle/>
                    <a:p>
                      <a:r>
                        <a:rPr lang="zh-CN" altLang="en-US" sz="1200" dirty="0">
                          <a:solidFill>
                            <a:schemeClr val="bg1"/>
                          </a:solidFill>
                        </a:rPr>
                        <a:t>寻址方式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zh-CN" altLang="en-US" sz="1200" dirty="0">
                          <a:solidFill>
                            <a:schemeClr val="bg1"/>
                          </a:solidFill>
                        </a:rPr>
                        <a:t>指令举例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zh-CN" altLang="en-US" sz="1200" dirty="0">
                          <a:solidFill>
                            <a:schemeClr val="bg1"/>
                          </a:solidFill>
                        </a:rPr>
                        <a:t>含义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zh-CN" altLang="en-US" sz="1200" dirty="0">
                          <a:solidFill>
                            <a:schemeClr val="bg1"/>
                          </a:solidFill>
                        </a:rPr>
                        <a:t>何时使用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16799">
                <a:tc>
                  <a:txBody>
                    <a:bodyPr/>
                    <a:lstStyle/>
                    <a:p>
                      <a:r>
                        <a:rPr lang="zh-CN" altLang="en-US" sz="1200" dirty="0">
                          <a:solidFill>
                            <a:srgbClr val="C00000"/>
                          </a:solidFill>
                        </a:rPr>
                        <a:t>寄存器寻址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altLang="zh-CN" sz="1200" dirty="0">
                          <a:solidFill>
                            <a:srgbClr val="C00000"/>
                          </a:solidFill>
                        </a:rPr>
                        <a:t>Add  R4</a:t>
                      </a:r>
                      <a:r>
                        <a:rPr lang="zh-CN" altLang="en-US" sz="1200" dirty="0">
                          <a:solidFill>
                            <a:srgbClr val="C00000"/>
                          </a:solidFill>
                        </a:rPr>
                        <a:t>，</a:t>
                      </a:r>
                      <a:r>
                        <a:rPr lang="en-US" altLang="zh-CN" sz="1200" dirty="0">
                          <a:solidFill>
                            <a:srgbClr val="C00000"/>
                          </a:solidFill>
                        </a:rPr>
                        <a:t>R3</a:t>
                      </a:r>
                      <a:endParaRPr lang="zh-CN" altLang="en-US" sz="1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altLang="zh-CN" sz="1200" dirty="0" err="1">
                          <a:solidFill>
                            <a:srgbClr val="C00000"/>
                          </a:solidFill>
                        </a:rPr>
                        <a:t>Regs</a:t>
                      </a:r>
                      <a:r>
                        <a:rPr lang="en-US" altLang="zh-CN" sz="1200" dirty="0">
                          <a:solidFill>
                            <a:srgbClr val="C00000"/>
                          </a:solidFill>
                        </a:rPr>
                        <a:t>[R4]←</a:t>
                      </a:r>
                      <a:r>
                        <a:rPr lang="en-US" altLang="zh-CN" sz="1200" dirty="0" err="1">
                          <a:solidFill>
                            <a:srgbClr val="C00000"/>
                          </a:solidFill>
                        </a:rPr>
                        <a:t>Regs</a:t>
                      </a:r>
                      <a:r>
                        <a:rPr lang="en-US" altLang="zh-CN" sz="1200" dirty="0">
                          <a:solidFill>
                            <a:srgbClr val="C00000"/>
                          </a:solidFill>
                        </a:rPr>
                        <a:t>[R4]+</a:t>
                      </a:r>
                      <a:r>
                        <a:rPr lang="en-US" altLang="zh-CN" sz="1200" dirty="0" err="1">
                          <a:solidFill>
                            <a:srgbClr val="C00000"/>
                          </a:solidFill>
                        </a:rPr>
                        <a:t>Regs</a:t>
                      </a:r>
                      <a:r>
                        <a:rPr lang="en-US" altLang="zh-CN" sz="1200" dirty="0">
                          <a:solidFill>
                            <a:srgbClr val="C00000"/>
                          </a:solidFill>
                        </a:rPr>
                        <a:t>[R3]</a:t>
                      </a:r>
                      <a:endParaRPr lang="zh-CN" altLang="en-US" sz="1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zh-CN" altLang="en-US" sz="1200" dirty="0">
                          <a:solidFill>
                            <a:srgbClr val="C00000"/>
                          </a:solidFill>
                        </a:rPr>
                        <a:t>数值在寄存器中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28070">
                <a:tc>
                  <a:txBody>
                    <a:bodyPr/>
                    <a:lstStyle/>
                    <a:p>
                      <a:r>
                        <a:rPr lang="zh-CN" altLang="en-US" sz="1200" dirty="0">
                          <a:solidFill>
                            <a:schemeClr val="tx1"/>
                          </a:solidFill>
                        </a:rPr>
                        <a:t>立即数寻址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rgbClr val="FF0000"/>
                          </a:solidFill>
                        </a:rPr>
                        <a:t>Add  R4</a:t>
                      </a:r>
                      <a:r>
                        <a:rPr lang="zh-CN" altLang="en-US" sz="1200" dirty="0">
                          <a:solidFill>
                            <a:srgbClr val="FF0000"/>
                          </a:solidFill>
                        </a:rPr>
                        <a:t>，</a:t>
                      </a:r>
                      <a:r>
                        <a:rPr lang="en-US" altLang="zh-CN" sz="1200" dirty="0">
                          <a:solidFill>
                            <a:srgbClr val="FF0000"/>
                          </a:solidFill>
                        </a:rPr>
                        <a:t>#3</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err="1">
                          <a:solidFill>
                            <a:schemeClr val="tx1"/>
                          </a:solidFill>
                        </a:rPr>
                        <a:t>Regs</a:t>
                      </a:r>
                      <a:r>
                        <a:rPr lang="en-US" altLang="zh-CN" sz="1200" dirty="0">
                          <a:solidFill>
                            <a:schemeClr val="tx1"/>
                          </a:solidFill>
                        </a:rPr>
                        <a:t>[R4]←</a:t>
                      </a:r>
                      <a:r>
                        <a:rPr lang="en-US" altLang="zh-CN" sz="1200" dirty="0" err="1">
                          <a:solidFill>
                            <a:schemeClr val="tx1"/>
                          </a:solidFill>
                        </a:rPr>
                        <a:t>Regs</a:t>
                      </a:r>
                      <a:r>
                        <a:rPr lang="en-US" altLang="zh-CN" sz="1200" dirty="0">
                          <a:solidFill>
                            <a:schemeClr val="tx1"/>
                          </a:solidFill>
                        </a:rPr>
                        <a:t>[R4]+3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zh-CN" altLang="en-US" sz="1200" dirty="0">
                          <a:solidFill>
                            <a:schemeClr val="tx1"/>
                          </a:solidFill>
                        </a:rPr>
                        <a:t>数值是常量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521787">
                <a:tc>
                  <a:txBody>
                    <a:bodyPr/>
                    <a:lstStyle/>
                    <a:p>
                      <a:r>
                        <a:rPr lang="zh-CN" altLang="en-US" sz="1200" dirty="0">
                          <a:solidFill>
                            <a:schemeClr val="tx1"/>
                          </a:solidFill>
                        </a:rPr>
                        <a:t>位移量寻址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rgbClr val="FF0000"/>
                          </a:solidFill>
                        </a:rPr>
                        <a:t>Add  R4</a:t>
                      </a:r>
                      <a:r>
                        <a:rPr lang="zh-CN" altLang="en-US" sz="1200" dirty="0">
                          <a:solidFill>
                            <a:srgbClr val="FF0000"/>
                          </a:solidFill>
                        </a:rPr>
                        <a:t>，</a:t>
                      </a:r>
                      <a:r>
                        <a:rPr lang="en-US" altLang="zh-CN" sz="1200" dirty="0">
                          <a:solidFill>
                            <a:srgbClr val="FF0000"/>
                          </a:solidFill>
                        </a:rPr>
                        <a:t>100</a:t>
                      </a:r>
                      <a:r>
                        <a:rPr lang="zh-CN" altLang="en-US" sz="1200" dirty="0">
                          <a:solidFill>
                            <a:srgbClr val="FF0000"/>
                          </a:solidFill>
                        </a:rPr>
                        <a:t>（</a:t>
                      </a:r>
                      <a:r>
                        <a:rPr lang="en-US" altLang="zh-CN" sz="1200" dirty="0">
                          <a:solidFill>
                            <a:srgbClr val="FF0000"/>
                          </a:solidFill>
                        </a:rPr>
                        <a:t>R1</a:t>
                      </a:r>
                      <a:r>
                        <a:rPr lang="zh-CN" altLang="en-US" sz="1200" dirty="0">
                          <a:solidFill>
                            <a:srgbClr val="FF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err="1">
                          <a:solidFill>
                            <a:schemeClr val="tx1"/>
                          </a:solidFill>
                        </a:rPr>
                        <a:t>Regs</a:t>
                      </a:r>
                      <a:r>
                        <a:rPr lang="en-US" altLang="zh-CN" sz="1200" dirty="0">
                          <a:solidFill>
                            <a:schemeClr val="tx1"/>
                          </a:solidFill>
                        </a:rPr>
                        <a:t>[R4]←</a:t>
                      </a:r>
                      <a:r>
                        <a:rPr lang="en-US" altLang="zh-CN" sz="1200" dirty="0" err="1">
                          <a:solidFill>
                            <a:schemeClr val="tx1"/>
                          </a:solidFill>
                        </a:rPr>
                        <a:t>Regs</a:t>
                      </a:r>
                      <a:r>
                        <a:rPr lang="en-US" altLang="zh-CN" sz="1200" dirty="0">
                          <a:solidFill>
                            <a:schemeClr val="tx1"/>
                          </a:solidFill>
                        </a:rPr>
                        <a:t>[R4]</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tx1"/>
                          </a:solidFill>
                        </a:rPr>
                        <a:t>         +</a:t>
                      </a:r>
                      <a:r>
                        <a:rPr lang="en-US" altLang="zh-CN" sz="1200" dirty="0" err="1">
                          <a:solidFill>
                            <a:schemeClr val="tx1"/>
                          </a:solidFill>
                        </a:rPr>
                        <a:t>Mem</a:t>
                      </a:r>
                      <a:r>
                        <a:rPr lang="en-US" altLang="zh-CN" sz="1200" dirty="0">
                          <a:solidFill>
                            <a:schemeClr val="tx1"/>
                          </a:solidFill>
                        </a:rPr>
                        <a:t>[100+Regs[R1]]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zh-CN" altLang="en-US" sz="1200" dirty="0">
                          <a:solidFill>
                            <a:schemeClr val="tx1"/>
                          </a:solidFill>
                        </a:rPr>
                        <a:t>存取局部变量（</a:t>
                      </a:r>
                      <a:r>
                        <a:rPr lang="en-US" altLang="zh-CN" sz="1200" dirty="0">
                          <a:solidFill>
                            <a:schemeClr val="tx1"/>
                          </a:solidFill>
                        </a:rPr>
                        <a:t>+</a:t>
                      </a:r>
                      <a:r>
                        <a:rPr lang="zh-CN" altLang="en-US" sz="1200" dirty="0">
                          <a:solidFill>
                            <a:schemeClr val="tx1"/>
                          </a:solidFill>
                        </a:rPr>
                        <a:t>模拟寄存器间接、直接寻址）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16799">
                <a:tc>
                  <a:txBody>
                    <a:bodyPr/>
                    <a:lstStyle/>
                    <a:p>
                      <a:r>
                        <a:rPr lang="zh-CN" altLang="en-US" sz="1200" dirty="0">
                          <a:solidFill>
                            <a:schemeClr val="tx1"/>
                          </a:solidFill>
                        </a:rPr>
                        <a:t>寄存器间接寻址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tx1"/>
                          </a:solidFill>
                        </a:rPr>
                        <a:t>Add  R4</a:t>
                      </a:r>
                      <a:r>
                        <a:rPr lang="zh-CN" altLang="en-US" sz="1200" dirty="0">
                          <a:solidFill>
                            <a:schemeClr val="tx1"/>
                          </a:solidFill>
                        </a:rPr>
                        <a:t>，（</a:t>
                      </a:r>
                      <a:r>
                        <a:rPr lang="en-US" altLang="zh-CN" sz="1200" dirty="0">
                          <a:solidFill>
                            <a:schemeClr val="tx1"/>
                          </a:solidFill>
                        </a:rPr>
                        <a:t>R1</a:t>
                      </a:r>
                      <a:r>
                        <a:rPr lang="zh-CN" altLang="en-US" sz="12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err="1">
                          <a:solidFill>
                            <a:schemeClr val="tx1"/>
                          </a:solidFill>
                        </a:rPr>
                        <a:t>Regs</a:t>
                      </a:r>
                      <a:r>
                        <a:rPr lang="en-US" altLang="zh-CN" sz="1200" dirty="0">
                          <a:solidFill>
                            <a:schemeClr val="tx1"/>
                          </a:solidFill>
                        </a:rPr>
                        <a:t>[R4]←</a:t>
                      </a:r>
                      <a:r>
                        <a:rPr lang="en-US" altLang="zh-CN" sz="1200" dirty="0" err="1">
                          <a:solidFill>
                            <a:schemeClr val="tx1"/>
                          </a:solidFill>
                        </a:rPr>
                        <a:t>Regs</a:t>
                      </a:r>
                      <a:r>
                        <a:rPr lang="en-US" altLang="zh-CN" sz="1200" dirty="0">
                          <a:solidFill>
                            <a:schemeClr val="tx1"/>
                          </a:solidFill>
                        </a:rPr>
                        <a:t>[R4]+</a:t>
                      </a:r>
                      <a:r>
                        <a:rPr lang="en-US" altLang="zh-CN" sz="1200" dirty="0" err="1">
                          <a:solidFill>
                            <a:schemeClr val="tx1"/>
                          </a:solidFill>
                        </a:rPr>
                        <a:t>Mem</a:t>
                      </a:r>
                      <a:r>
                        <a:rPr lang="en-US" altLang="zh-CN" sz="1200" dirty="0">
                          <a:solidFill>
                            <a:schemeClr val="tx1"/>
                          </a:solidFill>
                        </a:rPr>
                        <a:t>[</a:t>
                      </a:r>
                      <a:r>
                        <a:rPr lang="en-US" altLang="zh-CN" sz="1200" dirty="0" err="1">
                          <a:solidFill>
                            <a:schemeClr val="tx1"/>
                          </a:solidFill>
                        </a:rPr>
                        <a:t>Regs</a:t>
                      </a:r>
                      <a:r>
                        <a:rPr lang="en-US" altLang="zh-CN" sz="1200" dirty="0">
                          <a:solidFill>
                            <a:schemeClr val="tx1"/>
                          </a:solidFill>
                        </a:rPr>
                        <a:t>[R1]]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zh-CN" altLang="en-US" sz="1200" dirty="0">
                          <a:solidFill>
                            <a:schemeClr val="tx1"/>
                          </a:solidFill>
                        </a:rPr>
                        <a:t>使用指针或者计算出的地址进行寻址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521787">
                <a:tc>
                  <a:txBody>
                    <a:bodyPr/>
                    <a:lstStyle/>
                    <a:p>
                      <a:r>
                        <a:rPr lang="zh-CN" altLang="en-US" sz="1200" dirty="0">
                          <a:solidFill>
                            <a:schemeClr val="tx1"/>
                          </a:solidFill>
                        </a:rPr>
                        <a:t>间接寻址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tx1"/>
                          </a:solidFill>
                        </a:rPr>
                        <a:t>Add  R3</a:t>
                      </a:r>
                      <a:r>
                        <a:rPr lang="zh-CN" altLang="en-US" sz="1200" dirty="0">
                          <a:solidFill>
                            <a:schemeClr val="tx1"/>
                          </a:solidFill>
                        </a:rPr>
                        <a:t>，</a:t>
                      </a:r>
                      <a:r>
                        <a:rPr lang="en-US" altLang="zh-CN" sz="1200" dirty="0">
                          <a:solidFill>
                            <a:schemeClr val="tx1"/>
                          </a:solidFill>
                        </a:rPr>
                        <a:t>[R1+R2]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err="1">
                          <a:solidFill>
                            <a:schemeClr val="tx1"/>
                          </a:solidFill>
                        </a:rPr>
                        <a:t>Regs</a:t>
                      </a:r>
                      <a:r>
                        <a:rPr lang="en-US" altLang="zh-CN" sz="1200" dirty="0">
                          <a:solidFill>
                            <a:schemeClr val="tx1"/>
                          </a:solidFill>
                        </a:rPr>
                        <a:t>[R3]←</a:t>
                      </a:r>
                      <a:r>
                        <a:rPr lang="en-US" altLang="zh-CN" sz="1200" dirty="0" err="1">
                          <a:solidFill>
                            <a:schemeClr val="tx1"/>
                          </a:solidFill>
                        </a:rPr>
                        <a:t>Regs</a:t>
                      </a:r>
                      <a:r>
                        <a:rPr lang="en-US" altLang="zh-CN" sz="1200" dirty="0">
                          <a:solidFill>
                            <a:schemeClr val="tx1"/>
                          </a:solidFill>
                        </a:rPr>
                        <a:t>[R3]</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tx1"/>
                          </a:solidFill>
                        </a:rPr>
                        <a:t>         +</a:t>
                      </a:r>
                      <a:r>
                        <a:rPr lang="en-US" altLang="zh-CN" sz="1200" dirty="0" err="1">
                          <a:solidFill>
                            <a:schemeClr val="tx1"/>
                          </a:solidFill>
                        </a:rPr>
                        <a:t>Mem</a:t>
                      </a:r>
                      <a:r>
                        <a:rPr lang="en-US" altLang="zh-CN" sz="1200" dirty="0">
                          <a:solidFill>
                            <a:schemeClr val="tx1"/>
                          </a:solidFill>
                        </a:rPr>
                        <a:t>[</a:t>
                      </a:r>
                      <a:r>
                        <a:rPr lang="en-US" altLang="zh-CN" sz="1200" dirty="0" err="1">
                          <a:solidFill>
                            <a:schemeClr val="tx1"/>
                          </a:solidFill>
                        </a:rPr>
                        <a:t>Regs</a:t>
                      </a:r>
                      <a:r>
                        <a:rPr lang="en-US" altLang="zh-CN" sz="1200" dirty="0">
                          <a:solidFill>
                            <a:schemeClr val="tx1"/>
                          </a:solidFill>
                        </a:rPr>
                        <a:t>[R1]+[</a:t>
                      </a:r>
                      <a:r>
                        <a:rPr lang="en-US" altLang="zh-CN" sz="1200" dirty="0" err="1">
                          <a:solidFill>
                            <a:schemeClr val="tx1"/>
                          </a:solidFill>
                        </a:rPr>
                        <a:t>Regs</a:t>
                      </a:r>
                      <a:r>
                        <a:rPr lang="en-US" altLang="zh-CN" sz="1200" dirty="0">
                          <a:solidFill>
                            <a:schemeClr val="tx1"/>
                          </a:solidFill>
                        </a:rPr>
                        <a:t>[R2]]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zh-CN" altLang="en-US" sz="1200" dirty="0">
                          <a:solidFill>
                            <a:schemeClr val="tx1"/>
                          </a:solidFill>
                        </a:rPr>
                        <a:t>有时用在数组寻址中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521787">
                <a:tc>
                  <a:txBody>
                    <a:bodyPr/>
                    <a:lstStyle/>
                    <a:p>
                      <a:pPr marL="0" algn="l" defTabSz="914400" rtl="0" eaLnBrk="1" latinLnBrk="0" hangingPunct="1"/>
                      <a:r>
                        <a:rPr lang="zh-CN" altLang="en-US" sz="1200" kern="1200" dirty="0">
                          <a:solidFill>
                            <a:schemeClr val="tx1"/>
                          </a:solidFill>
                          <a:latin typeface="+mn-lt"/>
                          <a:ea typeface="+mn-ea"/>
                          <a:cs typeface="+mn-cs"/>
                        </a:rPr>
                        <a:t>索引寻址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tx1"/>
                          </a:solidFill>
                        </a:rPr>
                        <a:t>Add  R1</a:t>
                      </a:r>
                      <a:r>
                        <a:rPr lang="zh-CN" altLang="en-US" sz="1200" dirty="0">
                          <a:solidFill>
                            <a:schemeClr val="tx1"/>
                          </a:solidFill>
                        </a:rPr>
                        <a:t>，（</a:t>
                      </a:r>
                      <a:r>
                        <a:rPr lang="en-US" altLang="zh-CN" sz="1200" dirty="0">
                          <a:solidFill>
                            <a:schemeClr val="tx1"/>
                          </a:solidFill>
                        </a:rPr>
                        <a:t>1001</a:t>
                      </a:r>
                      <a:r>
                        <a:rPr lang="zh-CN" altLang="en-US" sz="12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err="1">
                          <a:solidFill>
                            <a:schemeClr val="tx1"/>
                          </a:solidFill>
                        </a:rPr>
                        <a:t>Regs</a:t>
                      </a:r>
                      <a:r>
                        <a:rPr lang="en-US" altLang="zh-CN" sz="1200" dirty="0">
                          <a:solidFill>
                            <a:schemeClr val="tx1"/>
                          </a:solidFill>
                        </a:rPr>
                        <a:t>[R1]←</a:t>
                      </a:r>
                      <a:r>
                        <a:rPr lang="en-US" altLang="zh-CN" sz="1200" dirty="0" err="1">
                          <a:solidFill>
                            <a:schemeClr val="tx1"/>
                          </a:solidFill>
                        </a:rPr>
                        <a:t>Regs</a:t>
                      </a:r>
                      <a:r>
                        <a:rPr lang="en-US" altLang="zh-CN" sz="1200" dirty="0">
                          <a:solidFill>
                            <a:schemeClr val="tx1"/>
                          </a:solidFill>
                        </a:rPr>
                        <a:t>[R1]</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tx1"/>
                          </a:solidFill>
                        </a:rPr>
                        <a:t>         +</a:t>
                      </a:r>
                      <a:r>
                        <a:rPr lang="en-US" altLang="zh-CN" sz="1200" dirty="0" err="1">
                          <a:solidFill>
                            <a:schemeClr val="tx1"/>
                          </a:solidFill>
                        </a:rPr>
                        <a:t>Mem</a:t>
                      </a:r>
                      <a:r>
                        <a:rPr lang="en-US" altLang="zh-CN" sz="1200" dirty="0">
                          <a:solidFill>
                            <a:schemeClr val="tx1"/>
                          </a:solidFill>
                        </a:rPr>
                        <a:t>[1001]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altLang="zh-CN" sz="1200" dirty="0">
                          <a:solidFill>
                            <a:schemeClr val="tx1"/>
                          </a:solidFill>
                        </a:rPr>
                        <a:t>R1</a:t>
                      </a:r>
                      <a:r>
                        <a:rPr lang="zh-CN" altLang="en-US" sz="1200" dirty="0">
                          <a:solidFill>
                            <a:schemeClr val="tx1"/>
                          </a:solidFill>
                        </a:rPr>
                        <a:t>是数组的基址，</a:t>
                      </a:r>
                      <a:r>
                        <a:rPr lang="en-US" altLang="zh-CN" sz="1200" dirty="0">
                          <a:solidFill>
                            <a:schemeClr val="tx1"/>
                          </a:solidFill>
                        </a:rPr>
                        <a:t>R2</a:t>
                      </a:r>
                      <a:r>
                        <a:rPr lang="zh-CN" altLang="en-US" sz="1200" dirty="0">
                          <a:solidFill>
                            <a:schemeClr val="tx1"/>
                          </a:solidFill>
                        </a:rPr>
                        <a:t>是索引值用来存取静态数据；地址常量可能需要很大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521787">
                <a:tc>
                  <a:txBody>
                    <a:bodyPr/>
                    <a:lstStyle/>
                    <a:p>
                      <a:r>
                        <a:rPr lang="zh-CN" altLang="en-US" sz="1200" dirty="0">
                          <a:solidFill>
                            <a:schemeClr val="tx1"/>
                          </a:solidFill>
                        </a:rPr>
                        <a:t>存储器间接寻址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tx1"/>
                          </a:solidFill>
                        </a:rPr>
                        <a:t>Add  R1</a:t>
                      </a:r>
                      <a:r>
                        <a:rPr lang="zh-CN" altLang="en-US" sz="1200" dirty="0">
                          <a:solidFill>
                            <a:schemeClr val="tx1"/>
                          </a:solidFill>
                        </a:rPr>
                        <a:t>，</a:t>
                      </a:r>
                      <a:r>
                        <a:rPr lang="en-US" altLang="zh-CN" sz="1200" dirty="0">
                          <a:solidFill>
                            <a:schemeClr val="tx1"/>
                          </a:solidFill>
                        </a:rPr>
                        <a:t>@</a:t>
                      </a:r>
                      <a:r>
                        <a:rPr lang="zh-CN" altLang="en-US" sz="1200" dirty="0">
                          <a:solidFill>
                            <a:schemeClr val="tx1"/>
                          </a:solidFill>
                        </a:rPr>
                        <a:t>（</a:t>
                      </a:r>
                      <a:r>
                        <a:rPr lang="en-US" altLang="zh-CN" sz="1200" dirty="0">
                          <a:solidFill>
                            <a:schemeClr val="tx1"/>
                          </a:solidFill>
                        </a:rPr>
                        <a:t>R3</a:t>
                      </a:r>
                      <a:r>
                        <a:rPr lang="zh-CN" altLang="en-US" sz="12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err="1">
                          <a:solidFill>
                            <a:schemeClr val="tx1"/>
                          </a:solidFill>
                        </a:rPr>
                        <a:t>Regs</a:t>
                      </a:r>
                      <a:r>
                        <a:rPr lang="en-US" altLang="zh-CN" sz="1200" dirty="0">
                          <a:solidFill>
                            <a:schemeClr val="tx1"/>
                          </a:solidFill>
                        </a:rPr>
                        <a:t>[R1]←</a:t>
                      </a:r>
                      <a:r>
                        <a:rPr lang="en-US" altLang="zh-CN" sz="1200" dirty="0" err="1">
                          <a:solidFill>
                            <a:schemeClr val="tx1"/>
                          </a:solidFill>
                        </a:rPr>
                        <a:t>Regs</a:t>
                      </a:r>
                      <a:r>
                        <a:rPr lang="en-US" altLang="zh-CN" sz="1200" dirty="0">
                          <a:solidFill>
                            <a:schemeClr val="tx1"/>
                          </a:solidFill>
                        </a:rPr>
                        <a:t>[R1]</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tx1"/>
                          </a:solidFill>
                        </a:rPr>
                        <a:t>         +</a:t>
                      </a:r>
                      <a:r>
                        <a:rPr lang="en-US" altLang="zh-CN" sz="1200" dirty="0" err="1">
                          <a:solidFill>
                            <a:schemeClr val="tx1"/>
                          </a:solidFill>
                        </a:rPr>
                        <a:t>Mem</a:t>
                      </a:r>
                      <a:r>
                        <a:rPr lang="en-US" altLang="zh-CN" sz="1200" dirty="0">
                          <a:solidFill>
                            <a:schemeClr val="tx1"/>
                          </a:solidFill>
                        </a:rPr>
                        <a:t>[</a:t>
                      </a:r>
                      <a:r>
                        <a:rPr lang="en-US" altLang="zh-CN" sz="1200" dirty="0" err="1">
                          <a:solidFill>
                            <a:schemeClr val="tx1"/>
                          </a:solidFill>
                        </a:rPr>
                        <a:t>Mem</a:t>
                      </a:r>
                      <a:r>
                        <a:rPr lang="en-US" altLang="zh-CN" sz="1200" dirty="0">
                          <a:solidFill>
                            <a:schemeClr val="tx1"/>
                          </a:solidFill>
                        </a:rPr>
                        <a:t>[</a:t>
                      </a:r>
                      <a:r>
                        <a:rPr lang="en-US" altLang="zh-CN" sz="1200" dirty="0" err="1">
                          <a:solidFill>
                            <a:schemeClr val="tx1"/>
                          </a:solidFill>
                        </a:rPr>
                        <a:t>Regs</a:t>
                      </a:r>
                      <a:r>
                        <a:rPr lang="en-US" altLang="zh-CN" sz="1200" dirty="0">
                          <a:solidFill>
                            <a:schemeClr val="tx1"/>
                          </a:solidFill>
                        </a:rPr>
                        <a:t>[R3]]]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zh-CN" altLang="en-US" sz="1200" dirty="0">
                          <a:solidFill>
                            <a:schemeClr val="tx1"/>
                          </a:solidFill>
                        </a:rPr>
                        <a:t>如果</a:t>
                      </a:r>
                      <a:r>
                        <a:rPr lang="en-US" altLang="zh-CN" sz="1200" dirty="0">
                          <a:solidFill>
                            <a:schemeClr val="tx1"/>
                          </a:solidFill>
                        </a:rPr>
                        <a:t>R3</a:t>
                      </a:r>
                      <a:r>
                        <a:rPr lang="zh-CN" altLang="en-US" sz="1200" dirty="0">
                          <a:solidFill>
                            <a:schemeClr val="tx1"/>
                          </a:solidFill>
                        </a:rPr>
                        <a:t>是指针</a:t>
                      </a:r>
                      <a:r>
                        <a:rPr lang="en-US" altLang="zh-CN" sz="1200" dirty="0">
                          <a:solidFill>
                            <a:schemeClr val="tx1"/>
                          </a:solidFill>
                        </a:rPr>
                        <a:t>p</a:t>
                      </a:r>
                      <a:r>
                        <a:rPr lang="zh-CN" altLang="en-US" sz="1200" dirty="0">
                          <a:solidFill>
                            <a:schemeClr val="tx1"/>
                          </a:solidFill>
                        </a:rPr>
                        <a:t>的地址，那么就得到</a:t>
                      </a:r>
                      <a:r>
                        <a:rPr lang="en-US" altLang="zh-CN" sz="1200" dirty="0">
                          <a:solidFill>
                            <a:schemeClr val="tx1"/>
                          </a:solidFill>
                        </a:rPr>
                        <a:t>*p</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521787">
                <a:tc>
                  <a:txBody>
                    <a:bodyPr/>
                    <a:lstStyle/>
                    <a:p>
                      <a:r>
                        <a:rPr lang="zh-CN" altLang="en-US" sz="1200" dirty="0">
                          <a:solidFill>
                            <a:schemeClr val="tx1"/>
                          </a:solidFill>
                        </a:rPr>
                        <a:t>自动递增寻址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tx1"/>
                          </a:solidFill>
                        </a:rPr>
                        <a:t>Add  R1</a:t>
                      </a:r>
                      <a:r>
                        <a:rPr lang="zh-CN" altLang="en-US" sz="1200" dirty="0">
                          <a:solidFill>
                            <a:schemeClr val="tx1"/>
                          </a:solidFill>
                        </a:rPr>
                        <a:t>，（</a:t>
                      </a:r>
                      <a:r>
                        <a:rPr lang="en-US" altLang="zh-CN" sz="1200" dirty="0">
                          <a:solidFill>
                            <a:schemeClr val="tx1"/>
                          </a:solidFill>
                        </a:rPr>
                        <a:t>R2</a:t>
                      </a:r>
                      <a:r>
                        <a:rPr lang="zh-CN" altLang="en-US" sz="1200" dirty="0">
                          <a:solidFill>
                            <a:schemeClr val="tx1"/>
                          </a:solidFill>
                        </a:rPr>
                        <a:t>）</a:t>
                      </a: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err="1">
                          <a:solidFill>
                            <a:schemeClr val="tx1"/>
                          </a:solidFill>
                        </a:rPr>
                        <a:t>Regs</a:t>
                      </a:r>
                      <a:r>
                        <a:rPr lang="en-US" altLang="zh-CN" sz="1200" dirty="0">
                          <a:solidFill>
                            <a:schemeClr val="tx1"/>
                          </a:solidFill>
                        </a:rPr>
                        <a:t>[R1]←</a:t>
                      </a:r>
                      <a:r>
                        <a:rPr lang="en-US" altLang="zh-CN" sz="1200" dirty="0" err="1">
                          <a:solidFill>
                            <a:schemeClr val="tx1"/>
                          </a:solidFill>
                        </a:rPr>
                        <a:t>Regs</a:t>
                      </a:r>
                      <a:r>
                        <a:rPr lang="en-US" altLang="zh-CN" sz="1200" dirty="0">
                          <a:solidFill>
                            <a:schemeClr val="tx1"/>
                          </a:solidFill>
                        </a:rPr>
                        <a:t>[R1]+</a:t>
                      </a:r>
                      <a:r>
                        <a:rPr lang="en-US" altLang="zh-CN" sz="1200" dirty="0" err="1">
                          <a:solidFill>
                            <a:schemeClr val="tx1"/>
                          </a:solidFill>
                        </a:rPr>
                        <a:t>Mem</a:t>
                      </a:r>
                      <a:r>
                        <a:rPr lang="en-US" altLang="zh-CN" sz="1200" dirty="0">
                          <a:solidFill>
                            <a:schemeClr val="tx1"/>
                          </a:solidFill>
                        </a:rPr>
                        <a:t>[</a:t>
                      </a:r>
                      <a:r>
                        <a:rPr lang="en-US" altLang="zh-CN" sz="1200" dirty="0" err="1">
                          <a:solidFill>
                            <a:schemeClr val="tx1"/>
                          </a:solidFill>
                        </a:rPr>
                        <a:t>Regs</a:t>
                      </a:r>
                      <a:r>
                        <a:rPr lang="en-US" altLang="zh-CN" sz="1200" dirty="0">
                          <a:solidFill>
                            <a:schemeClr val="tx1"/>
                          </a:solidFill>
                        </a:rPr>
                        <a:t>[R2]]</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err="1">
                          <a:solidFill>
                            <a:schemeClr val="tx1"/>
                          </a:solidFill>
                        </a:rPr>
                        <a:t>Regs</a:t>
                      </a:r>
                      <a:r>
                        <a:rPr lang="en-US" altLang="zh-CN" sz="1200" dirty="0">
                          <a:solidFill>
                            <a:schemeClr val="tx1"/>
                          </a:solidFill>
                        </a:rPr>
                        <a:t>[R2]←</a:t>
                      </a:r>
                      <a:r>
                        <a:rPr lang="en-US" altLang="zh-CN" sz="1200" dirty="0" err="1">
                          <a:solidFill>
                            <a:schemeClr val="tx1"/>
                          </a:solidFill>
                        </a:rPr>
                        <a:t>Regs</a:t>
                      </a:r>
                      <a:r>
                        <a:rPr lang="en-US" altLang="zh-CN" sz="1200" dirty="0">
                          <a:solidFill>
                            <a:schemeClr val="tx1"/>
                          </a:solidFill>
                        </a:rPr>
                        <a:t>[R2]+d</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zh-CN" altLang="en-US" sz="1200" dirty="0">
                          <a:solidFill>
                            <a:schemeClr val="tx1"/>
                          </a:solidFill>
                        </a:rPr>
                        <a:t>用在循环中递增变量，</a:t>
                      </a:r>
                      <a:r>
                        <a:rPr lang="en-US" altLang="zh-CN" sz="1200" dirty="0">
                          <a:solidFill>
                            <a:schemeClr val="tx1"/>
                          </a:solidFill>
                        </a:rPr>
                        <a:t>R2</a:t>
                      </a:r>
                      <a:r>
                        <a:rPr lang="zh-CN" altLang="en-US" sz="1200" dirty="0">
                          <a:solidFill>
                            <a:schemeClr val="tx1"/>
                          </a:solidFill>
                        </a:rPr>
                        <a:t>是数组的起始地址，每次增加</a:t>
                      </a:r>
                      <a:r>
                        <a:rPr lang="en-US" altLang="zh-CN" sz="1200" dirty="0">
                          <a:solidFill>
                            <a:schemeClr val="tx1"/>
                          </a:solidFill>
                        </a:rPr>
                        <a:t>d</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521787">
                <a:tc>
                  <a:txBody>
                    <a:bodyPr/>
                    <a:lstStyle/>
                    <a:p>
                      <a:r>
                        <a:rPr lang="zh-CN" altLang="en-US" sz="1200" dirty="0">
                          <a:solidFill>
                            <a:schemeClr val="tx1"/>
                          </a:solidFill>
                        </a:rPr>
                        <a:t>自动递减寻址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tx1"/>
                          </a:solidFill>
                        </a:rPr>
                        <a:t>Add  R1</a:t>
                      </a:r>
                      <a:r>
                        <a:rPr lang="zh-CN" altLang="en-US" sz="1200" dirty="0">
                          <a:solidFill>
                            <a:schemeClr val="tx1"/>
                          </a:solidFill>
                        </a:rPr>
                        <a:t>，</a:t>
                      </a:r>
                      <a:r>
                        <a:rPr lang="en-US" altLang="zh-CN" sz="1200" dirty="0">
                          <a:solidFill>
                            <a:schemeClr val="tx1"/>
                          </a:solidFill>
                        </a:rPr>
                        <a:t>-(R2)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err="1">
                          <a:solidFill>
                            <a:schemeClr val="tx1"/>
                          </a:solidFill>
                        </a:rPr>
                        <a:t>Regs</a:t>
                      </a:r>
                      <a:r>
                        <a:rPr lang="en-US" altLang="zh-CN" sz="1200" dirty="0">
                          <a:solidFill>
                            <a:schemeClr val="tx1"/>
                          </a:solidFill>
                        </a:rPr>
                        <a:t>[R2]←</a:t>
                      </a:r>
                      <a:r>
                        <a:rPr lang="en-US" altLang="zh-CN" sz="1200" dirty="0" err="1">
                          <a:solidFill>
                            <a:schemeClr val="tx1"/>
                          </a:solidFill>
                        </a:rPr>
                        <a:t>Regs</a:t>
                      </a:r>
                      <a:r>
                        <a:rPr lang="en-US" altLang="zh-CN" sz="1200" dirty="0">
                          <a:solidFill>
                            <a:schemeClr val="tx1"/>
                          </a:solidFill>
                        </a:rPr>
                        <a:t>[R2]-d</a:t>
                      </a:r>
                      <a:endParaRPr lang="zh-CN" altLang="en-US" sz="12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err="1">
                          <a:solidFill>
                            <a:schemeClr val="tx1"/>
                          </a:solidFill>
                        </a:rPr>
                        <a:t>Regs</a:t>
                      </a:r>
                      <a:r>
                        <a:rPr lang="en-US" altLang="zh-CN" sz="1200" dirty="0">
                          <a:solidFill>
                            <a:schemeClr val="tx1"/>
                          </a:solidFill>
                        </a:rPr>
                        <a:t>[R1]←</a:t>
                      </a:r>
                      <a:r>
                        <a:rPr lang="en-US" altLang="zh-CN" sz="1200" dirty="0" err="1">
                          <a:solidFill>
                            <a:schemeClr val="tx1"/>
                          </a:solidFill>
                        </a:rPr>
                        <a:t>Regs</a:t>
                      </a:r>
                      <a:r>
                        <a:rPr lang="en-US" altLang="zh-CN" sz="1200" dirty="0">
                          <a:solidFill>
                            <a:schemeClr val="tx1"/>
                          </a:solidFill>
                        </a:rPr>
                        <a:t>[R1]+</a:t>
                      </a:r>
                      <a:r>
                        <a:rPr lang="en-US" altLang="zh-CN" sz="1200" dirty="0" err="1">
                          <a:solidFill>
                            <a:schemeClr val="tx1"/>
                          </a:solidFill>
                        </a:rPr>
                        <a:t>Mem</a:t>
                      </a:r>
                      <a:r>
                        <a:rPr lang="en-US" altLang="zh-CN" sz="1200" dirty="0">
                          <a:solidFill>
                            <a:schemeClr val="tx1"/>
                          </a:solidFill>
                        </a:rPr>
                        <a:t>[</a:t>
                      </a:r>
                      <a:r>
                        <a:rPr lang="en-US" altLang="zh-CN" sz="1200" dirty="0" err="1">
                          <a:solidFill>
                            <a:schemeClr val="tx1"/>
                          </a:solidFill>
                        </a:rPr>
                        <a:t>Regs</a:t>
                      </a:r>
                      <a:r>
                        <a:rPr lang="en-US" altLang="zh-CN" sz="1200" dirty="0">
                          <a:solidFill>
                            <a:schemeClr val="tx1"/>
                          </a:solidFill>
                        </a:rPr>
                        <a:t>[R2]]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zh-CN" altLang="en-US" sz="1200" dirty="0">
                          <a:solidFill>
                            <a:schemeClr val="tx1"/>
                          </a:solidFill>
                        </a:rPr>
                        <a:t>和自动递增类似，自动递增</a:t>
                      </a:r>
                      <a:r>
                        <a:rPr lang="en-US" altLang="zh-CN" sz="1200" dirty="0">
                          <a:solidFill>
                            <a:schemeClr val="tx1"/>
                          </a:solidFill>
                        </a:rPr>
                        <a:t>/</a:t>
                      </a:r>
                      <a:r>
                        <a:rPr lang="zh-CN" altLang="en-US" sz="1200" dirty="0">
                          <a:solidFill>
                            <a:schemeClr val="tx1"/>
                          </a:solidFill>
                        </a:rPr>
                        <a:t>递减用来实现类似堆栈的</a:t>
                      </a:r>
                      <a:r>
                        <a:rPr lang="en-US" altLang="zh-CN" sz="1200" dirty="0">
                          <a:solidFill>
                            <a:schemeClr val="tx1"/>
                          </a:solidFill>
                        </a:rPr>
                        <a:t>push/pop</a:t>
                      </a:r>
                      <a:r>
                        <a:rPr lang="zh-CN" altLang="en-US" sz="1200" dirty="0">
                          <a:solidFill>
                            <a:schemeClr val="tx1"/>
                          </a:solidFill>
                        </a:rPr>
                        <a:t>功能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520038">
                <a:tc>
                  <a:txBody>
                    <a:bodyPr/>
                    <a:lstStyle/>
                    <a:p>
                      <a:r>
                        <a:rPr lang="zh-CN" altLang="en-US" sz="1200" dirty="0">
                          <a:solidFill>
                            <a:schemeClr val="tx1"/>
                          </a:solidFill>
                        </a:rPr>
                        <a:t>比例寻址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tx1"/>
                          </a:solidFill>
                        </a:rPr>
                        <a:t>Add  R1</a:t>
                      </a:r>
                      <a:r>
                        <a:rPr lang="zh-CN" altLang="en-US" sz="1200" dirty="0">
                          <a:solidFill>
                            <a:schemeClr val="tx1"/>
                          </a:solidFill>
                        </a:rPr>
                        <a:t>，</a:t>
                      </a:r>
                      <a:r>
                        <a:rPr lang="en-US" altLang="zh-CN" sz="1200" dirty="0">
                          <a:solidFill>
                            <a:schemeClr val="tx1"/>
                          </a:solidFill>
                        </a:rPr>
                        <a:t>100(R2)[R3]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err="1">
                          <a:solidFill>
                            <a:schemeClr val="tx1"/>
                          </a:solidFill>
                        </a:rPr>
                        <a:t>Regs</a:t>
                      </a:r>
                      <a:r>
                        <a:rPr lang="en-US" altLang="zh-CN" sz="1200" dirty="0">
                          <a:solidFill>
                            <a:schemeClr val="tx1"/>
                          </a:solidFill>
                        </a:rPr>
                        <a:t>[R1]←</a:t>
                      </a:r>
                      <a:r>
                        <a:rPr lang="en-US" altLang="zh-CN" sz="1200" dirty="0" err="1">
                          <a:solidFill>
                            <a:schemeClr val="tx1"/>
                          </a:solidFill>
                        </a:rPr>
                        <a:t>Regs</a:t>
                      </a:r>
                      <a:r>
                        <a:rPr lang="en-US" altLang="zh-CN" sz="1200" dirty="0">
                          <a:solidFill>
                            <a:schemeClr val="tx1"/>
                          </a:solidFill>
                        </a:rPr>
                        <a:t>[R1]</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tx1"/>
                          </a:solidFill>
                        </a:rPr>
                        <a:t>      +</a:t>
                      </a:r>
                      <a:r>
                        <a:rPr lang="en-US" altLang="zh-CN" sz="1200" dirty="0" err="1">
                          <a:solidFill>
                            <a:schemeClr val="tx1"/>
                          </a:solidFill>
                        </a:rPr>
                        <a:t>Mem</a:t>
                      </a:r>
                      <a:r>
                        <a:rPr lang="en-US" altLang="zh-CN" sz="1200" dirty="0">
                          <a:solidFill>
                            <a:schemeClr val="tx1"/>
                          </a:solidFill>
                        </a:rPr>
                        <a:t>[100+Regs[R2]+</a:t>
                      </a:r>
                      <a:r>
                        <a:rPr lang="en-US" altLang="zh-CN" sz="1200" dirty="0" err="1">
                          <a:solidFill>
                            <a:schemeClr val="tx1"/>
                          </a:solidFill>
                        </a:rPr>
                        <a:t>Regs</a:t>
                      </a:r>
                      <a:r>
                        <a:rPr lang="en-US" altLang="zh-CN" sz="1200" dirty="0">
                          <a:solidFill>
                            <a:schemeClr val="tx1"/>
                          </a:solidFill>
                        </a:rPr>
                        <a:t>[R3]*d]</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zh-CN" altLang="en-US" sz="1200" dirty="0">
                          <a:solidFill>
                            <a:schemeClr val="tx1"/>
                          </a:solidFill>
                        </a:rPr>
                        <a:t>用来对数组寻址。一些计算机可以用任意的索引（间接）寻址方式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6" name="灯片编号占位符 5"/>
          <p:cNvSpPr>
            <a:spLocks noGrp="1"/>
          </p:cNvSpPr>
          <p:nvPr>
            <p:ph type="sldNum" sz="quarter" idx="10"/>
          </p:nvPr>
        </p:nvSpPr>
        <p:spPr/>
        <p:txBody>
          <a:bodyPr/>
          <a:lstStyle/>
          <a:p>
            <a:pPr>
              <a:defRPr/>
            </a:pPr>
            <a:fld id="{16FB8BBF-24BB-42C6-9019-0A2DE3877C3C}" type="slidenum">
              <a:rPr lang="zh-CN" altLang="en-US" smtClean="0"/>
              <a:t>71</a:t>
            </a:fld>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a:t>
            </a:r>
            <a:r>
              <a:rPr lang="zh-CN" altLang="en-US" dirty="0"/>
              <a:t>存储器寻址</a:t>
            </a:r>
          </a:p>
        </p:txBody>
      </p:sp>
      <p:sp>
        <p:nvSpPr>
          <p:cNvPr id="3" name="内容占位符 2"/>
          <p:cNvSpPr>
            <a:spLocks noGrp="1"/>
          </p:cNvSpPr>
          <p:nvPr>
            <p:ph idx="1"/>
          </p:nvPr>
        </p:nvSpPr>
        <p:spPr>
          <a:xfrm>
            <a:off x="1952596" y="1357298"/>
            <a:ext cx="8229600" cy="3324380"/>
          </a:xfrm>
        </p:spPr>
        <p:txBody>
          <a:bodyPr/>
          <a:lstStyle/>
          <a:p>
            <a:pPr>
              <a:buFont typeface="Wingdings" panose="05000000000000000000" pitchFamily="2" charset="2"/>
              <a:buChar char="l"/>
            </a:pPr>
            <a:r>
              <a:rPr lang="en-US" altLang="zh-CN" dirty="0"/>
              <a:t> </a:t>
            </a:r>
            <a:r>
              <a:rPr lang="zh-CN" altLang="en-US" dirty="0"/>
              <a:t>小结</a:t>
            </a:r>
            <a:br>
              <a:rPr lang="en-US" altLang="zh-CN" dirty="0"/>
            </a:br>
            <a:endParaRPr lang="en-US" altLang="zh-CN" dirty="0"/>
          </a:p>
          <a:p>
            <a:pPr>
              <a:buFont typeface="Wingdings" panose="05000000000000000000" pitchFamily="2" charset="2"/>
              <a:buChar char="l"/>
            </a:pPr>
            <a:r>
              <a:rPr lang="zh-CN" altLang="en-US" sz="2400" dirty="0"/>
              <a:t>一般</a:t>
            </a:r>
            <a:r>
              <a:rPr lang="en-US" altLang="zh-CN" sz="2400" dirty="0"/>
              <a:t>ISA</a:t>
            </a:r>
            <a:r>
              <a:rPr lang="zh-CN" altLang="en-US" sz="2400" dirty="0"/>
              <a:t>支持的基本寻址方式：</a:t>
            </a:r>
            <a:r>
              <a:rPr lang="zh-CN" altLang="en-US" sz="2400" dirty="0">
                <a:solidFill>
                  <a:srgbClr val="C00000"/>
                </a:solidFill>
              </a:rPr>
              <a:t>立即数寻址、位移量寻址、寄存器间址</a:t>
            </a:r>
            <a:r>
              <a:rPr lang="zh-CN" altLang="en-US" sz="2400" dirty="0"/>
              <a:t>。</a:t>
            </a:r>
            <a:endParaRPr lang="en-US" altLang="zh-CN" sz="2400" dirty="0"/>
          </a:p>
          <a:p>
            <a:pPr>
              <a:buFont typeface="Wingdings" panose="05000000000000000000" pitchFamily="2" charset="2"/>
              <a:buChar char="l"/>
            </a:pPr>
            <a:r>
              <a:rPr lang="zh-CN" altLang="en-US" sz="2400" dirty="0"/>
              <a:t>立即数为</a:t>
            </a:r>
            <a:r>
              <a:rPr lang="en-US" altLang="zh-CN" sz="2400" dirty="0"/>
              <a:t>8~16</a:t>
            </a:r>
            <a:r>
              <a:rPr lang="zh-CN" altLang="en-US" sz="2400" dirty="0"/>
              <a:t>位；位移量为</a:t>
            </a:r>
            <a:r>
              <a:rPr lang="en-US" altLang="zh-CN" sz="2400" dirty="0"/>
              <a:t>13~16</a:t>
            </a:r>
            <a:r>
              <a:rPr lang="zh-CN" altLang="en-US" sz="2400" dirty="0"/>
              <a:t>位。</a:t>
            </a:r>
            <a:endParaRPr lang="en-US" altLang="zh-CN" sz="2400" dirty="0"/>
          </a:p>
          <a:p>
            <a:pPr>
              <a:buFont typeface="Wingdings" panose="05000000000000000000" pitchFamily="2" charset="2"/>
              <a:buChar char="l"/>
            </a:pPr>
            <a:r>
              <a:rPr lang="en-US" altLang="zh-CN" sz="2400" dirty="0"/>
              <a:t>MIPS</a:t>
            </a:r>
            <a:r>
              <a:rPr lang="zh-CN" altLang="en-US" sz="2400" dirty="0"/>
              <a:t>都为</a:t>
            </a:r>
            <a:r>
              <a:rPr lang="en-US" altLang="zh-CN" sz="2400" dirty="0"/>
              <a:t>16</a:t>
            </a:r>
            <a:r>
              <a:rPr lang="zh-CN" altLang="en-US" sz="2400" dirty="0"/>
              <a:t>位</a:t>
            </a:r>
            <a:endParaRPr lang="en-US" altLang="zh-CN" sz="2400" dirty="0"/>
          </a:p>
          <a:p>
            <a:pPr marL="0" indent="0">
              <a:buNone/>
            </a:pPr>
            <a:br>
              <a:rPr lang="en-US" altLang="zh-CN" sz="2400" dirty="0"/>
            </a:br>
            <a:endParaRPr lang="zh-CN" altLang="en-US" sz="2400" dirty="0"/>
          </a:p>
        </p:txBody>
      </p:sp>
      <p:sp>
        <p:nvSpPr>
          <p:cNvPr id="4" name="灯片编号占位符 3"/>
          <p:cNvSpPr>
            <a:spLocks noGrp="1"/>
          </p:cNvSpPr>
          <p:nvPr>
            <p:ph type="sldNum" sz="quarter" idx="10"/>
          </p:nvPr>
        </p:nvSpPr>
        <p:spPr/>
        <p:txBody>
          <a:bodyPr/>
          <a:lstStyle/>
          <a:p>
            <a:pPr>
              <a:defRPr/>
            </a:pPr>
            <a:fld id="{16FB8BBF-24BB-42C6-9019-0A2DE3877C3C}" type="slidenum">
              <a:rPr lang="zh-CN" altLang="en-US" smtClean="0"/>
              <a:t>72</a:t>
            </a:fld>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2.7</a:t>
            </a:r>
            <a:r>
              <a:rPr lang="zh-CN" altLang="en-US" dirty="0"/>
              <a:t>指令系统的编码</a:t>
            </a:r>
          </a:p>
        </p:txBody>
      </p:sp>
      <p:sp>
        <p:nvSpPr>
          <p:cNvPr id="3" name="内容占位符 2"/>
          <p:cNvSpPr>
            <a:spLocks noGrp="1"/>
          </p:cNvSpPr>
          <p:nvPr>
            <p:ph idx="1"/>
          </p:nvPr>
        </p:nvSpPr>
        <p:spPr>
          <a:xfrm>
            <a:off x="1920000" y="1124744"/>
            <a:ext cx="8229600" cy="4976712"/>
          </a:xfrm>
        </p:spPr>
        <p:txBody>
          <a:bodyPr/>
          <a:lstStyle/>
          <a:p>
            <a:r>
              <a:rPr lang="zh-CN" altLang="en-US" sz="2400" dirty="0">
                <a:solidFill>
                  <a:schemeClr val="accent1"/>
                </a:solidFill>
              </a:rPr>
              <a:t>变长编码：</a:t>
            </a:r>
            <a:r>
              <a:rPr lang="zh-CN" altLang="en-US" sz="2400" dirty="0"/>
              <a:t>允许所有的操作使用所有的寻址方式，适合寻址方式和操作比较多的情形。</a:t>
            </a:r>
            <a:r>
              <a:rPr lang="zh-CN" altLang="en-US" sz="2400" dirty="0">
                <a:solidFill>
                  <a:schemeClr val="tx1"/>
                </a:solidFill>
              </a:rPr>
              <a:t>最少的位数表示程序，译码复杂，不适合流水线。</a:t>
            </a:r>
            <a:endParaRPr lang="en-US" altLang="zh-CN" sz="2400" dirty="0">
              <a:solidFill>
                <a:schemeClr val="tx1"/>
              </a:solidFill>
            </a:endParaRPr>
          </a:p>
          <a:p>
            <a:r>
              <a:rPr lang="zh-CN" altLang="en-US" sz="2400" dirty="0">
                <a:solidFill>
                  <a:schemeClr val="accent1"/>
                </a:solidFill>
              </a:rPr>
              <a:t>定长编码：</a:t>
            </a:r>
            <a:r>
              <a:rPr lang="zh-CN" altLang="en-US" sz="2400" dirty="0"/>
              <a:t>把操作和寻址方式组合在操作码里，通常所有的指令长度都相同。这种方式适合于寻址方式和操作比较少的情况。</a:t>
            </a:r>
            <a:r>
              <a:rPr lang="zh-CN" altLang="en-US" sz="2400" dirty="0">
                <a:solidFill>
                  <a:schemeClr val="tx1"/>
                </a:solidFill>
              </a:rPr>
              <a:t>译码简单，适合流水线，代码量大。</a:t>
            </a:r>
            <a:endParaRPr lang="en-US" altLang="zh-CN" sz="2400" dirty="0">
              <a:solidFill>
                <a:schemeClr val="tx1"/>
              </a:solidFill>
            </a:endParaRPr>
          </a:p>
          <a:p>
            <a:pPr>
              <a:buNone/>
            </a:pPr>
            <a:r>
              <a:rPr lang="zh-CN" altLang="en-US" sz="2400" dirty="0"/>
              <a:t>          </a:t>
            </a:r>
            <a:endParaRPr lang="en-US" altLang="zh-CN" sz="2400" dirty="0"/>
          </a:p>
          <a:p>
            <a:r>
              <a:rPr lang="zh-CN" altLang="en-US" sz="2400" dirty="0">
                <a:solidFill>
                  <a:schemeClr val="accent1"/>
                </a:solidFill>
              </a:rPr>
              <a:t>混合方法</a:t>
            </a:r>
            <a:r>
              <a:rPr lang="zh-CN" altLang="en-US" sz="2400" dirty="0"/>
              <a:t>，减少过多的指令，以减轻多种结构的指令带来的工作负担，但仍</a:t>
            </a:r>
            <a:r>
              <a:rPr lang="zh-CN" altLang="en-US" sz="2400" dirty="0">
                <a:solidFill>
                  <a:schemeClr val="tx1"/>
                </a:solidFill>
              </a:rPr>
              <a:t>提供多种指令长度以减少代码长度。</a:t>
            </a:r>
            <a:br>
              <a:rPr lang="en-US" altLang="zh-CN" dirty="0"/>
            </a:br>
            <a:br>
              <a:rPr lang="en-US" altLang="zh-CN" sz="2400" dirty="0"/>
            </a:br>
            <a:endParaRPr lang="zh-CN" altLang="en-US" sz="2000" dirty="0"/>
          </a:p>
        </p:txBody>
      </p:sp>
      <p:sp>
        <p:nvSpPr>
          <p:cNvPr id="4" name="灯片编号占位符 3"/>
          <p:cNvSpPr>
            <a:spLocks noGrp="1"/>
          </p:cNvSpPr>
          <p:nvPr>
            <p:ph type="sldNum" sz="quarter" idx="10"/>
          </p:nvPr>
        </p:nvSpPr>
        <p:spPr/>
        <p:txBody>
          <a:bodyPr/>
          <a:lstStyle/>
          <a:p>
            <a:pPr>
              <a:defRPr/>
            </a:pPr>
            <a:fld id="{16FB8BBF-24BB-42C6-9019-0A2DE3877C3C}" type="slidenum">
              <a:rPr lang="zh-CN" altLang="en-US" smtClean="0"/>
              <a:t>73</a:t>
            </a:fld>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latin typeface="微软雅黑" panose="020B0503020204020204" charset="-122"/>
                <a:ea typeface="微软雅黑" panose="020B0503020204020204" charset="-122"/>
                <a:cs typeface="微软雅黑" panose="020B0503020204020204" charset="-122"/>
              </a:rPr>
              <a:t>2.9  MIPS</a:t>
            </a:r>
            <a:r>
              <a:rPr lang="zh-CN" altLang="en-US" b="0" dirty="0">
                <a:latin typeface="微软雅黑" panose="020B0503020204020204" charset="-122"/>
                <a:ea typeface="微软雅黑" panose="020B0503020204020204" charset="-122"/>
                <a:cs typeface="微软雅黑" panose="020B0503020204020204" charset="-122"/>
              </a:rPr>
              <a:t>系统结构</a:t>
            </a:r>
          </a:p>
        </p:txBody>
      </p:sp>
      <p:sp>
        <p:nvSpPr>
          <p:cNvPr id="3" name="内容占位符 2"/>
          <p:cNvSpPr>
            <a:spLocks noGrp="1"/>
          </p:cNvSpPr>
          <p:nvPr>
            <p:ph idx="1"/>
          </p:nvPr>
        </p:nvSpPr>
        <p:spPr>
          <a:xfrm>
            <a:off x="1881158" y="1643050"/>
            <a:ext cx="8174142" cy="2660306"/>
          </a:xfrm>
        </p:spPr>
        <p:txBody>
          <a:bodyPr/>
          <a:lstStyle/>
          <a:p>
            <a:r>
              <a:rPr lang="zh-CN" altLang="en-US" b="0" dirty="0">
                <a:latin typeface="微软雅黑" panose="020B0503020204020204" charset="-122"/>
                <a:ea typeface="微软雅黑" panose="020B0503020204020204" charset="-122"/>
                <a:cs typeface="微软雅黑" panose="020B0503020204020204" charset="-122"/>
              </a:rPr>
              <a:t>一种简单</a:t>
            </a:r>
            <a:r>
              <a:rPr lang="en-US" altLang="zh-CN" b="0" dirty="0">
                <a:solidFill>
                  <a:srgbClr val="C00000"/>
                </a:solidFill>
                <a:latin typeface="微软雅黑" panose="020B0503020204020204" charset="-122"/>
                <a:ea typeface="微软雅黑" panose="020B0503020204020204" charset="-122"/>
                <a:cs typeface="微软雅黑" panose="020B0503020204020204" charset="-122"/>
              </a:rPr>
              <a:t>64</a:t>
            </a:r>
            <a:r>
              <a:rPr lang="zh-CN" altLang="en-US" b="0" dirty="0">
                <a:latin typeface="微软雅黑" panose="020B0503020204020204" charset="-122"/>
                <a:ea typeface="微软雅黑" panose="020B0503020204020204" charset="-122"/>
                <a:cs typeface="微软雅黑" panose="020B0503020204020204" charset="-122"/>
              </a:rPr>
              <a:t>位</a:t>
            </a:r>
            <a:r>
              <a:rPr lang="en-US" altLang="zh-CN" b="0" dirty="0">
                <a:solidFill>
                  <a:srgbClr val="C00000"/>
                </a:solidFill>
                <a:latin typeface="微软雅黑" panose="020B0503020204020204" charset="-122"/>
                <a:ea typeface="微软雅黑" panose="020B0503020204020204" charset="-122"/>
                <a:cs typeface="微软雅黑" panose="020B0503020204020204" charset="-122"/>
              </a:rPr>
              <a:t>load-store</a:t>
            </a:r>
            <a:r>
              <a:rPr lang="zh-CN" altLang="en-US" b="0" dirty="0">
                <a:latin typeface="微软雅黑" panose="020B0503020204020204" charset="-122"/>
                <a:ea typeface="微软雅黑" panose="020B0503020204020204" charset="-122"/>
                <a:cs typeface="微软雅黑" panose="020B0503020204020204" charset="-122"/>
              </a:rPr>
              <a:t>系统结构</a:t>
            </a:r>
            <a:endParaRPr lang="en-US" altLang="zh-CN" b="0" dirty="0">
              <a:latin typeface="微软雅黑" panose="020B0503020204020204" charset="-122"/>
              <a:ea typeface="微软雅黑" panose="020B0503020204020204" charset="-122"/>
              <a:cs typeface="微软雅黑" panose="020B0503020204020204" charset="-122"/>
            </a:endParaRPr>
          </a:p>
          <a:p>
            <a:r>
              <a:rPr lang="zh-CN" altLang="en-US" b="0" dirty="0">
                <a:solidFill>
                  <a:srgbClr val="C00000"/>
                </a:solidFill>
                <a:latin typeface="微软雅黑" panose="020B0503020204020204" charset="-122"/>
                <a:ea typeface="微软雅黑" panose="020B0503020204020204" charset="-122"/>
                <a:cs typeface="微软雅黑" panose="020B0503020204020204" charset="-122"/>
              </a:rPr>
              <a:t>固定长度</a:t>
            </a:r>
            <a:r>
              <a:rPr lang="zh-CN" altLang="en-US" b="0" dirty="0">
                <a:latin typeface="微软雅黑" panose="020B0503020204020204" charset="-122"/>
                <a:ea typeface="微软雅黑" panose="020B0503020204020204" charset="-122"/>
                <a:cs typeface="微软雅黑" panose="020B0503020204020204" charset="-122"/>
              </a:rPr>
              <a:t>指令编码，译码简单，有利于实现高效率流水线。</a:t>
            </a:r>
            <a:endParaRPr lang="en-US" altLang="zh-CN" b="0" dirty="0">
              <a:latin typeface="微软雅黑" panose="020B0503020204020204" charset="-122"/>
              <a:ea typeface="微软雅黑" panose="020B0503020204020204" charset="-122"/>
              <a:cs typeface="微软雅黑" panose="020B0503020204020204" charset="-122"/>
            </a:endParaRPr>
          </a:p>
          <a:p>
            <a:r>
              <a:rPr lang="zh-CN" altLang="en-US" b="0" dirty="0">
                <a:latin typeface="微软雅黑" panose="020B0503020204020204" charset="-122"/>
                <a:ea typeface="微软雅黑" panose="020B0503020204020204" charset="-122"/>
                <a:cs typeface="微软雅黑" panose="020B0503020204020204" charset="-122"/>
              </a:rPr>
              <a:t>使编译器更容易产生高效的目标代码。</a:t>
            </a:r>
            <a:br>
              <a:rPr lang="en-US" altLang="zh-CN" dirty="0"/>
            </a:br>
            <a:endParaRPr lang="en-US" altLang="zh-CN" dirty="0"/>
          </a:p>
        </p:txBody>
      </p:sp>
      <p:sp>
        <p:nvSpPr>
          <p:cNvPr id="4" name="灯片编号占位符 3"/>
          <p:cNvSpPr>
            <a:spLocks noGrp="1"/>
          </p:cNvSpPr>
          <p:nvPr>
            <p:ph type="sldNum" sz="quarter" idx="10"/>
          </p:nvPr>
        </p:nvSpPr>
        <p:spPr/>
        <p:txBody>
          <a:bodyPr/>
          <a:lstStyle/>
          <a:p>
            <a:pPr>
              <a:defRPr/>
            </a:pPr>
            <a:fld id="{16FB8BBF-24BB-42C6-9019-0A2DE3877C3C}" type="slidenum">
              <a:rPr lang="zh-CN" altLang="en-US" smtClean="0"/>
              <a:t>74</a:t>
            </a:fld>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latin typeface="微软雅黑" panose="020B0503020204020204" charset="-122"/>
                <a:ea typeface="微软雅黑" panose="020B0503020204020204" charset="-122"/>
                <a:cs typeface="微软雅黑" panose="020B0503020204020204" charset="-122"/>
              </a:rPr>
              <a:t>2.9 MIPS</a:t>
            </a:r>
            <a:r>
              <a:rPr lang="zh-CN" altLang="en-US" b="0" dirty="0">
                <a:latin typeface="微软雅黑" panose="020B0503020204020204" charset="-122"/>
                <a:ea typeface="微软雅黑" panose="020B0503020204020204" charset="-122"/>
                <a:cs typeface="微软雅黑" panose="020B0503020204020204" charset="-122"/>
              </a:rPr>
              <a:t>系统结构</a:t>
            </a:r>
          </a:p>
        </p:txBody>
      </p:sp>
      <p:sp>
        <p:nvSpPr>
          <p:cNvPr id="3" name="内容占位符 2"/>
          <p:cNvSpPr>
            <a:spLocks noGrp="1"/>
          </p:cNvSpPr>
          <p:nvPr>
            <p:ph idx="1"/>
          </p:nvPr>
        </p:nvSpPr>
        <p:spPr>
          <a:xfrm>
            <a:off x="1952625" y="1494155"/>
            <a:ext cx="8229600" cy="2901950"/>
          </a:xfrm>
        </p:spPr>
        <p:txBody>
          <a:bodyPr/>
          <a:lstStyle/>
          <a:p>
            <a:r>
              <a:rPr lang="en-US" altLang="zh-CN" b="0" dirty="0">
                <a:solidFill>
                  <a:schemeClr val="tx1"/>
                </a:solidFill>
                <a:latin typeface="微软雅黑" panose="020B0503020204020204" charset="-122"/>
                <a:ea typeface="微软雅黑" panose="020B0503020204020204" charset="-122"/>
                <a:cs typeface="微软雅黑" panose="020B0503020204020204" charset="-122"/>
              </a:rPr>
              <a:t>MIPS</a:t>
            </a:r>
            <a:r>
              <a:rPr lang="zh-CN" altLang="en-US" b="0" dirty="0">
                <a:solidFill>
                  <a:schemeClr val="tx1"/>
                </a:solidFill>
                <a:latin typeface="微软雅黑" panose="020B0503020204020204" charset="-122"/>
                <a:ea typeface="微软雅黑" panose="020B0503020204020204" charset="-122"/>
                <a:cs typeface="微软雅黑" panose="020B0503020204020204" charset="-122"/>
              </a:rPr>
              <a:t>的寄存器</a:t>
            </a:r>
            <a:endParaRPr lang="en-US" altLang="zh-CN" b="0" dirty="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t>32</a:t>
            </a:r>
            <a:r>
              <a:rPr lang="zh-CN" altLang="en-US" sz="2400" b="0" dirty="0">
                <a:latin typeface="微软雅黑" panose="020B0503020204020204" charset="-122"/>
                <a:ea typeface="微软雅黑" panose="020B0503020204020204" charset="-122"/>
                <a:cs typeface="微软雅黑" panose="020B0503020204020204" charset="-122"/>
              </a:rPr>
              <a:t>个</a:t>
            </a:r>
            <a:r>
              <a:rPr lang="en-US" altLang="zh-CN" sz="2400" b="0" dirty="0">
                <a:latin typeface="微软雅黑" panose="020B0503020204020204" charset="-122"/>
                <a:ea typeface="微软雅黑" panose="020B0503020204020204" charset="-122"/>
                <a:cs typeface="微软雅黑" panose="020B0503020204020204" charset="-122"/>
              </a:rPr>
              <a:t>64</a:t>
            </a:r>
            <a:r>
              <a:rPr lang="zh-CN" altLang="en-US" sz="2400" b="0" dirty="0">
                <a:latin typeface="微软雅黑" panose="020B0503020204020204" charset="-122"/>
                <a:ea typeface="微软雅黑" panose="020B0503020204020204" charset="-122"/>
                <a:cs typeface="微软雅黑" panose="020B0503020204020204" charset="-122"/>
              </a:rPr>
              <a:t>位通用寄存器（</a:t>
            </a:r>
            <a:r>
              <a:rPr lang="en-US" altLang="zh-CN" sz="2400" b="0" dirty="0">
                <a:latin typeface="微软雅黑" panose="020B0503020204020204" charset="-122"/>
                <a:ea typeface="微软雅黑" panose="020B0503020204020204" charset="-122"/>
                <a:cs typeface="微软雅黑" panose="020B0503020204020204" charset="-122"/>
              </a:rPr>
              <a:t>GPR</a:t>
            </a:r>
            <a:r>
              <a:rPr lang="zh-CN" altLang="en-US" sz="2400" b="0" dirty="0">
                <a:latin typeface="微软雅黑" panose="020B0503020204020204" charset="-122"/>
                <a:ea typeface="微软雅黑" panose="020B0503020204020204" charset="-122"/>
                <a:cs typeface="微软雅黑" panose="020B0503020204020204" charset="-122"/>
              </a:rPr>
              <a:t>）</a:t>
            </a:r>
            <a:r>
              <a:rPr lang="en-US" altLang="zh-CN" sz="2400" b="0" dirty="0">
                <a:latin typeface="微软雅黑" panose="020B0503020204020204" charset="-122"/>
                <a:ea typeface="微软雅黑" panose="020B0503020204020204" charset="-122"/>
                <a:cs typeface="微软雅黑" panose="020B0503020204020204" charset="-122"/>
              </a:rPr>
              <a:t>,</a:t>
            </a:r>
            <a:r>
              <a:rPr lang="zh-CN" altLang="en-US" sz="2400" b="0" dirty="0">
                <a:latin typeface="微软雅黑" panose="020B0503020204020204" charset="-122"/>
                <a:ea typeface="微软雅黑" panose="020B0503020204020204" charset="-122"/>
                <a:cs typeface="微软雅黑" panose="020B0503020204020204" charset="-122"/>
              </a:rPr>
              <a:t>名称为</a:t>
            </a:r>
            <a:r>
              <a:rPr lang="en-US" altLang="zh-CN" sz="2400" b="0" dirty="0">
                <a:solidFill>
                  <a:srgbClr val="FF0000"/>
                </a:solidFill>
                <a:latin typeface="微软雅黑" panose="020B0503020204020204" charset="-122"/>
                <a:ea typeface="微软雅黑" panose="020B0503020204020204" charset="-122"/>
                <a:cs typeface="微软雅黑" panose="020B0503020204020204" charset="-122"/>
              </a:rPr>
              <a:t>R0</a:t>
            </a:r>
            <a:r>
              <a:rPr lang="zh-CN" altLang="en-US" sz="2400" b="0"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400" b="0" dirty="0">
                <a:solidFill>
                  <a:srgbClr val="FF0000"/>
                </a:solidFill>
                <a:latin typeface="微软雅黑" panose="020B0503020204020204" charset="-122"/>
                <a:ea typeface="微软雅黑" panose="020B0503020204020204" charset="-122"/>
                <a:cs typeface="微软雅黑" panose="020B0503020204020204" charset="-122"/>
              </a:rPr>
              <a:t>R1</a:t>
            </a:r>
            <a:r>
              <a:rPr lang="zh-CN" altLang="en-US" sz="2400" b="0"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400" b="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400" b="0"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400" b="0" dirty="0">
                <a:solidFill>
                  <a:srgbClr val="FF0000"/>
                </a:solidFill>
                <a:latin typeface="微软雅黑" panose="020B0503020204020204" charset="-122"/>
                <a:ea typeface="微软雅黑" panose="020B0503020204020204" charset="-122"/>
                <a:cs typeface="微软雅黑" panose="020B0503020204020204" charset="-122"/>
              </a:rPr>
              <a:t>R31</a:t>
            </a:r>
            <a:r>
              <a:rPr lang="zh-CN" altLang="en-US" sz="2400" b="0" dirty="0">
                <a:latin typeface="微软雅黑" panose="020B0503020204020204" charset="-122"/>
                <a:ea typeface="微软雅黑" panose="020B0503020204020204" charset="-122"/>
                <a:cs typeface="微软雅黑" panose="020B0503020204020204" charset="-122"/>
              </a:rPr>
              <a:t>，也称为寄存器。</a:t>
            </a:r>
            <a:endParaRPr lang="en-US" altLang="zh-CN" sz="2400" b="0" dirty="0">
              <a:latin typeface="微软雅黑" panose="020B0503020204020204" charset="-122"/>
              <a:ea typeface="微软雅黑" panose="020B0503020204020204" charset="-122"/>
              <a:cs typeface="微软雅黑" panose="020B0503020204020204" charset="-122"/>
            </a:endParaRPr>
          </a:p>
          <a:p>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t>32</a:t>
            </a:r>
            <a:r>
              <a:rPr lang="zh-CN" altLang="en-US" sz="2400" b="0" dirty="0">
                <a:latin typeface="微软雅黑" panose="020B0503020204020204" charset="-122"/>
                <a:ea typeface="微软雅黑" panose="020B0503020204020204" charset="-122"/>
                <a:cs typeface="微软雅黑" panose="020B0503020204020204" charset="-122"/>
              </a:rPr>
              <a:t>个浮点寄存器（</a:t>
            </a:r>
            <a:r>
              <a:rPr lang="en-US" altLang="zh-CN" sz="2400" b="0" dirty="0">
                <a:latin typeface="微软雅黑" panose="020B0503020204020204" charset="-122"/>
                <a:ea typeface="微软雅黑" panose="020B0503020204020204" charset="-122"/>
                <a:cs typeface="微软雅黑" panose="020B0503020204020204" charset="-122"/>
              </a:rPr>
              <a:t>FPR</a:t>
            </a:r>
            <a:r>
              <a:rPr lang="zh-CN" altLang="en-US" sz="2400" b="0" dirty="0">
                <a:latin typeface="微软雅黑" panose="020B0503020204020204" charset="-122"/>
                <a:ea typeface="微软雅黑" panose="020B0503020204020204" charset="-122"/>
                <a:cs typeface="微软雅黑" panose="020B0503020204020204" charset="-122"/>
              </a:rPr>
              <a:t>），名称为</a:t>
            </a:r>
            <a:r>
              <a:rPr lang="en-US" altLang="zh-CN" sz="2400" b="0" dirty="0">
                <a:solidFill>
                  <a:srgbClr val="FF0000"/>
                </a:solidFill>
                <a:latin typeface="微软雅黑" panose="020B0503020204020204" charset="-122"/>
                <a:ea typeface="微软雅黑" panose="020B0503020204020204" charset="-122"/>
                <a:cs typeface="微软雅黑" panose="020B0503020204020204" charset="-122"/>
              </a:rPr>
              <a:t>F0</a:t>
            </a:r>
            <a:r>
              <a:rPr lang="zh-CN" altLang="en-US" sz="2400" b="0"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400" b="0" dirty="0">
                <a:solidFill>
                  <a:srgbClr val="FF0000"/>
                </a:solidFill>
                <a:latin typeface="微软雅黑" panose="020B0503020204020204" charset="-122"/>
                <a:ea typeface="微软雅黑" panose="020B0503020204020204" charset="-122"/>
                <a:cs typeface="微软雅黑" panose="020B0503020204020204" charset="-122"/>
              </a:rPr>
              <a:t>F1</a:t>
            </a:r>
            <a:r>
              <a:rPr lang="zh-CN" altLang="en-US" sz="2400" b="0"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400" b="0" dirty="0">
                <a:solidFill>
                  <a:srgbClr val="FF0000"/>
                </a:solidFill>
                <a:latin typeface="微软雅黑" panose="020B0503020204020204" charset="-122"/>
                <a:ea typeface="微软雅黑" panose="020B0503020204020204" charset="-122"/>
                <a:cs typeface="微软雅黑" panose="020B0503020204020204" charset="-122"/>
              </a:rPr>
              <a:t> …</a:t>
            </a:r>
            <a:r>
              <a:rPr lang="zh-CN" altLang="en-US" sz="2400" b="0"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400" b="0" dirty="0">
                <a:solidFill>
                  <a:srgbClr val="FF0000"/>
                </a:solidFill>
                <a:latin typeface="微软雅黑" panose="020B0503020204020204" charset="-122"/>
                <a:ea typeface="微软雅黑" panose="020B0503020204020204" charset="-122"/>
                <a:cs typeface="微软雅黑" panose="020B0503020204020204" charset="-122"/>
              </a:rPr>
              <a:t>F31</a:t>
            </a:r>
            <a:r>
              <a:rPr lang="zh-CN" altLang="en-US" sz="2400" b="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400" b="0" dirty="0">
                <a:latin typeface="微软雅黑" panose="020B0503020204020204" charset="-122"/>
                <a:ea typeface="微软雅黑" panose="020B0503020204020204" charset="-122"/>
                <a:cs typeface="微软雅黑" panose="020B0503020204020204" charset="-122"/>
              </a:rPr>
              <a:t>即可以作为</a:t>
            </a:r>
            <a:r>
              <a:rPr lang="en-US" altLang="zh-CN" sz="2400" b="0" dirty="0">
                <a:latin typeface="微软雅黑" panose="020B0503020204020204" charset="-122"/>
                <a:ea typeface="微软雅黑" panose="020B0503020204020204" charset="-122"/>
                <a:cs typeface="微软雅黑" panose="020B0503020204020204" charset="-122"/>
              </a:rPr>
              <a:t>32</a:t>
            </a:r>
            <a:r>
              <a:rPr lang="zh-CN" altLang="en-US" sz="2400" b="0" dirty="0">
                <a:latin typeface="微软雅黑" panose="020B0503020204020204" charset="-122"/>
                <a:ea typeface="微软雅黑" panose="020B0503020204020204" charset="-122"/>
                <a:cs typeface="微软雅黑" panose="020B0503020204020204" charset="-122"/>
              </a:rPr>
              <a:t>个</a:t>
            </a:r>
            <a:r>
              <a:rPr lang="en-US" altLang="zh-CN" sz="2400" b="0" dirty="0">
                <a:latin typeface="微软雅黑" panose="020B0503020204020204" charset="-122"/>
                <a:ea typeface="微软雅黑" panose="020B0503020204020204" charset="-122"/>
                <a:cs typeface="微软雅黑" panose="020B0503020204020204" charset="-122"/>
              </a:rPr>
              <a:t>32</a:t>
            </a:r>
            <a:r>
              <a:rPr lang="zh-CN" altLang="en-US" sz="2400" b="0" dirty="0">
                <a:latin typeface="微软雅黑" panose="020B0503020204020204" charset="-122"/>
                <a:ea typeface="微软雅黑" panose="020B0503020204020204" charset="-122"/>
                <a:cs typeface="微软雅黑" panose="020B0503020204020204" charset="-122"/>
              </a:rPr>
              <a:t>位单精度寄存器来使用，也可以作为</a:t>
            </a:r>
            <a:r>
              <a:rPr lang="en-US" altLang="zh-CN" sz="2400" b="0" dirty="0">
                <a:latin typeface="微软雅黑" panose="020B0503020204020204" charset="-122"/>
                <a:ea typeface="微软雅黑" panose="020B0503020204020204" charset="-122"/>
                <a:cs typeface="微软雅黑" panose="020B0503020204020204" charset="-122"/>
              </a:rPr>
              <a:t>32</a:t>
            </a:r>
            <a:r>
              <a:rPr lang="zh-CN" altLang="en-US" sz="2400" b="0" dirty="0">
                <a:latin typeface="微软雅黑" panose="020B0503020204020204" charset="-122"/>
                <a:ea typeface="微软雅黑" panose="020B0503020204020204" charset="-122"/>
                <a:cs typeface="微软雅黑" panose="020B0503020204020204" charset="-122"/>
              </a:rPr>
              <a:t>个</a:t>
            </a:r>
            <a:r>
              <a:rPr lang="en-US" altLang="zh-CN" sz="2400" b="0" dirty="0">
                <a:latin typeface="微软雅黑" panose="020B0503020204020204" charset="-122"/>
                <a:ea typeface="微软雅黑" panose="020B0503020204020204" charset="-122"/>
                <a:cs typeface="微软雅黑" panose="020B0503020204020204" charset="-122"/>
              </a:rPr>
              <a:t>64</a:t>
            </a:r>
            <a:r>
              <a:rPr lang="zh-CN" altLang="en-US" sz="2400" b="0" dirty="0">
                <a:latin typeface="微软雅黑" panose="020B0503020204020204" charset="-122"/>
                <a:ea typeface="微软雅黑" panose="020B0503020204020204" charset="-122"/>
                <a:cs typeface="微软雅黑" panose="020B0503020204020204" charset="-122"/>
              </a:rPr>
              <a:t>位双精度寄存器来使用。</a:t>
            </a:r>
            <a:endParaRPr lang="en-US" altLang="zh-CN" sz="2400" b="0" dirty="0">
              <a:latin typeface="微软雅黑" panose="020B0503020204020204" charset="-122"/>
              <a:ea typeface="微软雅黑" panose="020B0503020204020204" charset="-122"/>
              <a:cs typeface="微软雅黑" panose="020B0503020204020204" charset="-122"/>
            </a:endParaRPr>
          </a:p>
          <a:p>
            <a:r>
              <a:rPr lang="en-US" altLang="zh-CN" sz="2400" b="0" dirty="0">
                <a:solidFill>
                  <a:srgbClr val="FF0000"/>
                </a:solidFill>
                <a:latin typeface="微软雅黑" panose="020B0503020204020204" charset="-122"/>
                <a:ea typeface="微软雅黑" panose="020B0503020204020204" charset="-122"/>
                <a:cs typeface="微软雅黑" panose="020B0503020204020204" charset="-122"/>
              </a:rPr>
              <a:t>R0</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的值</a:t>
            </a:r>
            <a:r>
              <a:rPr lang="zh-CN" altLang="en-US" sz="2400" b="0" dirty="0">
                <a:latin typeface="微软雅黑" panose="020B0503020204020204" charset="-122"/>
                <a:ea typeface="微软雅黑" panose="020B0503020204020204" charset="-122"/>
                <a:cs typeface="微软雅黑" panose="020B0503020204020204" charset="-122"/>
              </a:rPr>
              <a:t>永远是</a:t>
            </a:r>
            <a:r>
              <a:rPr lang="en-US" altLang="zh-CN" sz="2400" b="0" dirty="0">
                <a:solidFill>
                  <a:srgbClr val="FF0000"/>
                </a:solidFill>
                <a:latin typeface="微软雅黑" panose="020B0503020204020204" charset="-122"/>
                <a:ea typeface="微软雅黑" panose="020B0503020204020204" charset="-122"/>
                <a:cs typeface="微软雅黑" panose="020B0503020204020204" charset="-122"/>
              </a:rPr>
              <a:t>0</a:t>
            </a:r>
            <a:r>
              <a:rPr lang="zh-CN" altLang="en-US" sz="2400" b="0" dirty="0">
                <a:latin typeface="微软雅黑" panose="020B0503020204020204" charset="-122"/>
                <a:ea typeface="微软雅黑" panose="020B0503020204020204" charset="-122"/>
                <a:cs typeface="微软雅黑" panose="020B0503020204020204" charset="-122"/>
              </a:rPr>
              <a:t>。</a:t>
            </a:r>
          </a:p>
        </p:txBody>
      </p:sp>
      <p:sp>
        <p:nvSpPr>
          <p:cNvPr id="4" name="灯片编号占位符 3"/>
          <p:cNvSpPr>
            <a:spLocks noGrp="1"/>
          </p:cNvSpPr>
          <p:nvPr>
            <p:ph type="sldNum" sz="quarter" idx="10"/>
          </p:nvPr>
        </p:nvSpPr>
        <p:spPr/>
        <p:txBody>
          <a:bodyPr/>
          <a:lstStyle/>
          <a:p>
            <a:pPr>
              <a:defRPr/>
            </a:pPr>
            <a:fld id="{16FB8BBF-24BB-42C6-9019-0A2DE3877C3C}" type="slidenum">
              <a:rPr lang="zh-CN" altLang="en-US" smtClean="0"/>
              <a:t>75</a:t>
            </a:fld>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2.9 MIPS</a:t>
            </a:r>
            <a:r>
              <a:rPr lang="zh-CN" altLang="en-US" dirty="0"/>
              <a:t>系统结构</a:t>
            </a:r>
          </a:p>
        </p:txBody>
      </p:sp>
      <p:sp>
        <p:nvSpPr>
          <p:cNvPr id="3" name="内容占位符 2"/>
          <p:cNvSpPr>
            <a:spLocks noGrp="1"/>
          </p:cNvSpPr>
          <p:nvPr>
            <p:ph idx="1"/>
          </p:nvPr>
        </p:nvSpPr>
        <p:spPr>
          <a:xfrm>
            <a:off x="1881158" y="1285860"/>
            <a:ext cx="8229600" cy="3895884"/>
          </a:xfrm>
        </p:spPr>
        <p:txBody>
          <a:bodyPr/>
          <a:lstStyle/>
          <a:p>
            <a:r>
              <a:rPr lang="en-US" altLang="zh-CN" sz="3200" b="0" dirty="0">
                <a:solidFill>
                  <a:schemeClr val="tx1"/>
                </a:solidFill>
                <a:latin typeface="微软雅黑" panose="020B0503020204020204" charset="-122"/>
                <a:ea typeface="微软雅黑" panose="020B0503020204020204" charset="-122"/>
                <a:cs typeface="微软雅黑" panose="020B0503020204020204" charset="-122"/>
              </a:rPr>
              <a:t>MIPS</a:t>
            </a:r>
            <a:r>
              <a:rPr lang="zh-CN" altLang="en-US" sz="3200" b="0" dirty="0">
                <a:solidFill>
                  <a:schemeClr val="tx1"/>
                </a:solidFill>
                <a:latin typeface="微软雅黑" panose="020B0503020204020204" charset="-122"/>
                <a:ea typeface="微软雅黑" panose="020B0503020204020204" charset="-122"/>
                <a:cs typeface="微软雅黑" panose="020B0503020204020204" charset="-122"/>
              </a:rPr>
              <a:t>的数据类型</a:t>
            </a:r>
            <a:endParaRPr lang="en-US" altLang="zh-CN" sz="3200" b="0" dirty="0">
              <a:solidFill>
                <a:schemeClr val="tx1"/>
              </a:solidFill>
              <a:latin typeface="微软雅黑" panose="020B0503020204020204" charset="-122"/>
              <a:ea typeface="微软雅黑" panose="020B0503020204020204" charset="-122"/>
              <a:cs typeface="微软雅黑" panose="020B0503020204020204" charset="-122"/>
            </a:endParaRPr>
          </a:p>
          <a:p>
            <a:r>
              <a:rPr lang="zh-CN" altLang="en-US" b="0" dirty="0">
                <a:latin typeface="微软雅黑" panose="020B0503020204020204" charset="-122"/>
                <a:ea typeface="微软雅黑" panose="020B0503020204020204" charset="-122"/>
                <a:cs typeface="微软雅黑" panose="020B0503020204020204" charset="-122"/>
              </a:rPr>
              <a:t>定点数据类型有</a:t>
            </a:r>
            <a:r>
              <a:rPr lang="en-US" altLang="zh-CN" b="0" dirty="0">
                <a:solidFill>
                  <a:srgbClr val="C00000"/>
                </a:solidFill>
                <a:latin typeface="微软雅黑" panose="020B0503020204020204" charset="-122"/>
                <a:ea typeface="微软雅黑" panose="020B0503020204020204" charset="-122"/>
                <a:cs typeface="微软雅黑" panose="020B0503020204020204" charset="-122"/>
              </a:rPr>
              <a:t>8</a:t>
            </a:r>
            <a:r>
              <a:rPr lang="zh-CN" altLang="en-US" b="0" dirty="0">
                <a:latin typeface="微软雅黑" panose="020B0503020204020204" charset="-122"/>
                <a:ea typeface="微软雅黑" panose="020B0503020204020204" charset="-122"/>
                <a:cs typeface="微软雅黑" panose="020B0503020204020204" charset="-122"/>
              </a:rPr>
              <a:t>位字节、</a:t>
            </a:r>
            <a:r>
              <a:rPr lang="en-US" altLang="zh-CN" b="0" dirty="0">
                <a:solidFill>
                  <a:srgbClr val="C00000"/>
                </a:solidFill>
                <a:latin typeface="微软雅黑" panose="020B0503020204020204" charset="-122"/>
                <a:ea typeface="微软雅黑" panose="020B0503020204020204" charset="-122"/>
                <a:cs typeface="微软雅黑" panose="020B0503020204020204" charset="-122"/>
              </a:rPr>
              <a:t>16</a:t>
            </a:r>
            <a:r>
              <a:rPr lang="zh-CN" altLang="en-US" b="0" dirty="0">
                <a:latin typeface="微软雅黑" panose="020B0503020204020204" charset="-122"/>
                <a:ea typeface="微软雅黑" panose="020B0503020204020204" charset="-122"/>
                <a:cs typeface="微软雅黑" panose="020B0503020204020204" charset="-122"/>
              </a:rPr>
              <a:t>位半字、</a:t>
            </a:r>
            <a:r>
              <a:rPr lang="en-US" altLang="zh-CN" b="0" dirty="0">
                <a:solidFill>
                  <a:srgbClr val="C00000"/>
                </a:solidFill>
                <a:latin typeface="微软雅黑" panose="020B0503020204020204" charset="-122"/>
                <a:ea typeface="微软雅黑" panose="020B0503020204020204" charset="-122"/>
                <a:cs typeface="微软雅黑" panose="020B0503020204020204" charset="-122"/>
              </a:rPr>
              <a:t>32</a:t>
            </a:r>
            <a:r>
              <a:rPr lang="zh-CN" altLang="en-US" b="0" dirty="0">
                <a:latin typeface="微软雅黑" panose="020B0503020204020204" charset="-122"/>
                <a:ea typeface="微软雅黑" panose="020B0503020204020204" charset="-122"/>
                <a:cs typeface="微软雅黑" panose="020B0503020204020204" charset="-122"/>
              </a:rPr>
              <a:t>位字和</a:t>
            </a:r>
            <a:r>
              <a:rPr lang="en-US" altLang="zh-CN" b="0" dirty="0">
                <a:solidFill>
                  <a:srgbClr val="C00000"/>
                </a:solidFill>
                <a:latin typeface="微软雅黑" panose="020B0503020204020204" charset="-122"/>
                <a:ea typeface="微软雅黑" panose="020B0503020204020204" charset="-122"/>
                <a:cs typeface="微软雅黑" panose="020B0503020204020204" charset="-122"/>
              </a:rPr>
              <a:t>64</a:t>
            </a:r>
            <a:r>
              <a:rPr lang="zh-CN" altLang="en-US" b="0" dirty="0">
                <a:latin typeface="微软雅黑" panose="020B0503020204020204" charset="-122"/>
                <a:ea typeface="微软雅黑" panose="020B0503020204020204" charset="-122"/>
                <a:cs typeface="微软雅黑" panose="020B0503020204020204" charset="-122"/>
              </a:rPr>
              <a:t>位双字。</a:t>
            </a:r>
            <a:endParaRPr lang="en-US" altLang="zh-CN" b="0" dirty="0">
              <a:latin typeface="微软雅黑" panose="020B0503020204020204" charset="-122"/>
              <a:ea typeface="微软雅黑" panose="020B0503020204020204" charset="-122"/>
              <a:cs typeface="微软雅黑" panose="020B0503020204020204" charset="-122"/>
            </a:endParaRPr>
          </a:p>
          <a:p>
            <a:r>
              <a:rPr lang="zh-CN" altLang="en-US" b="0" dirty="0">
                <a:latin typeface="微软雅黑" panose="020B0503020204020204" charset="-122"/>
                <a:ea typeface="微软雅黑" panose="020B0503020204020204" charset="-122"/>
                <a:cs typeface="微软雅黑" panose="020B0503020204020204" charset="-122"/>
              </a:rPr>
              <a:t>浮点数有</a:t>
            </a:r>
            <a:r>
              <a:rPr lang="en-US" altLang="zh-CN" b="0" dirty="0">
                <a:solidFill>
                  <a:srgbClr val="C00000"/>
                </a:solidFill>
                <a:latin typeface="微软雅黑" panose="020B0503020204020204" charset="-122"/>
                <a:ea typeface="微软雅黑" panose="020B0503020204020204" charset="-122"/>
                <a:cs typeface="微软雅黑" panose="020B0503020204020204" charset="-122"/>
              </a:rPr>
              <a:t>32</a:t>
            </a:r>
            <a:r>
              <a:rPr lang="zh-CN" altLang="en-US" b="0" dirty="0">
                <a:latin typeface="微软雅黑" panose="020B0503020204020204" charset="-122"/>
                <a:ea typeface="微软雅黑" panose="020B0503020204020204" charset="-122"/>
                <a:cs typeface="微软雅黑" panose="020B0503020204020204" charset="-122"/>
              </a:rPr>
              <a:t>位单精度和</a:t>
            </a:r>
            <a:r>
              <a:rPr lang="en-US" altLang="zh-CN" b="0" dirty="0">
                <a:solidFill>
                  <a:srgbClr val="C00000"/>
                </a:solidFill>
                <a:latin typeface="微软雅黑" panose="020B0503020204020204" charset="-122"/>
                <a:ea typeface="微软雅黑" panose="020B0503020204020204" charset="-122"/>
                <a:cs typeface="微软雅黑" panose="020B0503020204020204" charset="-122"/>
              </a:rPr>
              <a:t>64</a:t>
            </a:r>
            <a:r>
              <a:rPr lang="zh-CN" altLang="en-US" b="0" dirty="0">
                <a:latin typeface="微软雅黑" panose="020B0503020204020204" charset="-122"/>
                <a:ea typeface="微软雅黑" panose="020B0503020204020204" charset="-122"/>
                <a:cs typeface="微软雅黑" panose="020B0503020204020204" charset="-122"/>
              </a:rPr>
              <a:t>位双精度浮点数。</a:t>
            </a:r>
            <a:endParaRPr lang="en-US" altLang="zh-CN" b="0" dirty="0">
              <a:latin typeface="微软雅黑" panose="020B0503020204020204" charset="-122"/>
              <a:ea typeface="微软雅黑" panose="020B0503020204020204" charset="-122"/>
              <a:cs typeface="微软雅黑" panose="020B0503020204020204" charset="-122"/>
            </a:endParaRPr>
          </a:p>
          <a:p>
            <a:pPr>
              <a:buNone/>
            </a:pPr>
            <a:r>
              <a:rPr lang="zh-CN" altLang="en-US" b="0" dirty="0">
                <a:latin typeface="微软雅黑" panose="020B0503020204020204" charset="-122"/>
                <a:ea typeface="微软雅黑" panose="020B0503020204020204" charset="-122"/>
                <a:cs typeface="微软雅黑" panose="020B0503020204020204" charset="-122"/>
              </a:rPr>
              <a:t>        操作面向</a:t>
            </a:r>
            <a:r>
              <a:rPr lang="en-US" altLang="zh-CN" b="0" dirty="0">
                <a:latin typeface="微软雅黑" panose="020B0503020204020204" charset="-122"/>
                <a:ea typeface="微软雅黑" panose="020B0503020204020204" charset="-122"/>
                <a:cs typeface="微软雅黑" panose="020B0503020204020204" charset="-122"/>
              </a:rPr>
              <a:t>64</a:t>
            </a:r>
            <a:r>
              <a:rPr lang="zh-CN" altLang="en-US" b="0" dirty="0">
                <a:latin typeface="微软雅黑" panose="020B0503020204020204" charset="-122"/>
                <a:ea typeface="微软雅黑" panose="020B0503020204020204" charset="-122"/>
                <a:cs typeface="微软雅黑" panose="020B0503020204020204" charset="-122"/>
              </a:rPr>
              <a:t>位定点以及</a:t>
            </a:r>
            <a:r>
              <a:rPr lang="en-US" altLang="zh-CN" b="0" dirty="0">
                <a:latin typeface="微软雅黑" panose="020B0503020204020204" charset="-122"/>
                <a:ea typeface="微软雅黑" panose="020B0503020204020204" charset="-122"/>
                <a:cs typeface="微软雅黑" panose="020B0503020204020204" charset="-122"/>
              </a:rPr>
              <a:t>32</a:t>
            </a:r>
            <a:r>
              <a:rPr lang="zh-CN" altLang="en-US" b="0" dirty="0">
                <a:latin typeface="微软雅黑" panose="020B0503020204020204" charset="-122"/>
                <a:ea typeface="微软雅黑" panose="020B0503020204020204" charset="-122"/>
                <a:cs typeface="微软雅黑" panose="020B0503020204020204" charset="-122"/>
              </a:rPr>
              <a:t>位或</a:t>
            </a:r>
            <a:r>
              <a:rPr lang="en-US" altLang="zh-CN" b="0" dirty="0">
                <a:latin typeface="微软雅黑" panose="020B0503020204020204" charset="-122"/>
                <a:ea typeface="微软雅黑" panose="020B0503020204020204" charset="-122"/>
                <a:cs typeface="微软雅黑" panose="020B0503020204020204" charset="-122"/>
              </a:rPr>
              <a:t>64</a:t>
            </a:r>
            <a:r>
              <a:rPr lang="zh-CN" altLang="en-US" b="0" dirty="0">
                <a:latin typeface="微软雅黑" panose="020B0503020204020204" charset="-122"/>
                <a:ea typeface="微软雅黑" panose="020B0503020204020204" charset="-122"/>
                <a:cs typeface="微软雅黑" panose="020B0503020204020204" charset="-122"/>
              </a:rPr>
              <a:t>位浮点数的。字节、半字或者字在调入</a:t>
            </a:r>
            <a:r>
              <a:rPr lang="en-US" altLang="zh-CN" b="0" dirty="0">
                <a:latin typeface="微软雅黑" panose="020B0503020204020204" charset="-122"/>
                <a:ea typeface="微软雅黑" panose="020B0503020204020204" charset="-122"/>
                <a:cs typeface="微软雅黑" panose="020B0503020204020204" charset="-122"/>
              </a:rPr>
              <a:t>64</a:t>
            </a:r>
            <a:r>
              <a:rPr lang="zh-CN" altLang="en-US" b="0" dirty="0">
                <a:latin typeface="微软雅黑" panose="020B0503020204020204" charset="-122"/>
                <a:ea typeface="微软雅黑" panose="020B0503020204020204" charset="-122"/>
                <a:cs typeface="微软雅黑" panose="020B0503020204020204" charset="-122"/>
              </a:rPr>
              <a:t>位寄存器中时，用零或者符号来填充</a:t>
            </a:r>
            <a:r>
              <a:rPr lang="en-US" altLang="zh-CN" b="0" dirty="0">
                <a:latin typeface="微软雅黑" panose="020B0503020204020204" charset="-122"/>
                <a:ea typeface="微软雅黑" panose="020B0503020204020204" charset="-122"/>
                <a:cs typeface="微软雅黑" panose="020B0503020204020204" charset="-122"/>
              </a:rPr>
              <a:t>64</a:t>
            </a:r>
            <a:r>
              <a:rPr lang="zh-CN" altLang="en-US" b="0" dirty="0">
                <a:latin typeface="微软雅黑" panose="020B0503020204020204" charset="-122"/>
                <a:ea typeface="微软雅黑" panose="020B0503020204020204" charset="-122"/>
                <a:cs typeface="微软雅黑" panose="020B0503020204020204" charset="-122"/>
              </a:rPr>
              <a:t>位寄存器的剩余部分。</a:t>
            </a:r>
            <a:br>
              <a:rPr lang="en-US" altLang="zh-CN" dirty="0"/>
            </a:br>
            <a:endParaRPr lang="en-US" altLang="zh-CN" sz="2400" dirty="0"/>
          </a:p>
        </p:txBody>
      </p:sp>
      <p:sp>
        <p:nvSpPr>
          <p:cNvPr id="4" name="灯片编号占位符 3"/>
          <p:cNvSpPr>
            <a:spLocks noGrp="1"/>
          </p:cNvSpPr>
          <p:nvPr>
            <p:ph type="sldNum" sz="quarter" idx="10"/>
          </p:nvPr>
        </p:nvSpPr>
        <p:spPr/>
        <p:txBody>
          <a:bodyPr/>
          <a:lstStyle/>
          <a:p>
            <a:pPr>
              <a:defRPr/>
            </a:pPr>
            <a:fld id="{16FB8BBF-24BB-42C6-9019-0A2DE3877C3C}" type="slidenum">
              <a:rPr lang="zh-CN" altLang="en-US" smtClean="0"/>
              <a:t>76</a:t>
            </a:fld>
            <a:endParaRPr lang="zh-CN"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rPr>
              <a:t>2.9 MIPS</a:t>
            </a:r>
            <a:r>
              <a:rPr lang="zh-CN" altLang="en-US" dirty="0">
                <a:latin typeface="微软雅黑" panose="020B0503020204020204" charset="-122"/>
                <a:ea typeface="微软雅黑" panose="020B0503020204020204" charset="-122"/>
                <a:cs typeface="微软雅黑" panose="020B0503020204020204" charset="-122"/>
              </a:rPr>
              <a:t>系统结构</a:t>
            </a:r>
          </a:p>
        </p:txBody>
      </p:sp>
      <p:sp>
        <p:nvSpPr>
          <p:cNvPr id="3" name="内容占位符 2"/>
          <p:cNvSpPr>
            <a:spLocks noGrp="1"/>
          </p:cNvSpPr>
          <p:nvPr>
            <p:ph idx="1"/>
          </p:nvPr>
        </p:nvSpPr>
        <p:spPr>
          <a:xfrm>
            <a:off x="1631316" y="1485900"/>
            <a:ext cx="8785225" cy="4759960"/>
          </a:xfrm>
        </p:spPr>
        <p:txBody>
          <a:bodyPr/>
          <a:lstStyle/>
          <a:p>
            <a:r>
              <a:rPr lang="en-US" altLang="zh-CN" b="0" dirty="0">
                <a:solidFill>
                  <a:schemeClr val="tx1"/>
                </a:solidFill>
                <a:latin typeface="微软雅黑" panose="020B0503020204020204" charset="-122"/>
                <a:ea typeface="微软雅黑" panose="020B0503020204020204" charset="-122"/>
                <a:cs typeface="微软雅黑" panose="020B0503020204020204" charset="-122"/>
              </a:rPr>
              <a:t>MIPS</a:t>
            </a:r>
            <a:r>
              <a:rPr lang="zh-CN" altLang="en-US" b="0" dirty="0">
                <a:solidFill>
                  <a:schemeClr val="tx1"/>
                </a:solidFill>
                <a:latin typeface="微软雅黑" panose="020B0503020204020204" charset="-122"/>
                <a:ea typeface="微软雅黑" panose="020B0503020204020204" charset="-122"/>
                <a:cs typeface="微软雅黑" panose="020B0503020204020204" charset="-122"/>
              </a:rPr>
              <a:t>数据传输的寻址方式</a:t>
            </a:r>
            <a:endParaRPr lang="en-US" altLang="zh-CN" b="0" dirty="0">
              <a:latin typeface="微软雅黑" panose="020B0503020204020204" charset="-122"/>
              <a:ea typeface="微软雅黑" panose="020B0503020204020204" charset="-122"/>
              <a:cs typeface="微软雅黑" panose="020B0503020204020204" charset="-122"/>
            </a:endParaRPr>
          </a:p>
          <a:p>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t>16</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位立即数</a:t>
            </a:r>
            <a:endParaRPr lang="en-US" altLang="zh-CN" sz="2400" b="0" dirty="0">
              <a:solidFill>
                <a:srgbClr val="C00000"/>
              </a:solidFill>
              <a:latin typeface="微软雅黑" panose="020B0503020204020204" charset="-122"/>
              <a:ea typeface="微软雅黑" panose="020B0503020204020204" charset="-122"/>
              <a:cs typeface="微软雅黑" panose="020B0503020204020204" charset="-122"/>
            </a:endParaRPr>
          </a:p>
          <a:p>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t>16</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位位移量方式（</a:t>
            </a:r>
            <a:r>
              <a:rPr lang="zh-CN" altLang="zh-CN" sz="2400" b="0" dirty="0">
                <a:solidFill>
                  <a:srgbClr val="C00000"/>
                </a:solidFill>
                <a:latin typeface="微软雅黑" panose="020B0503020204020204" charset="-122"/>
                <a:ea typeface="微软雅黑" panose="020B0503020204020204" charset="-122"/>
                <a:cs typeface="微软雅黑" panose="020B0503020204020204" charset="-122"/>
              </a:rPr>
              <a:t>基址寻址</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a:t>
            </a:r>
            <a:r>
              <a:rPr lang="zh-CN" altLang="zh-CN" sz="2400" b="0" dirty="0">
                <a:solidFill>
                  <a:srgbClr val="C00000"/>
                </a:solidFill>
                <a:latin typeface="微软雅黑" panose="020B0503020204020204" charset="-122"/>
                <a:ea typeface="微软雅黑" panose="020B0503020204020204" charset="-122"/>
                <a:cs typeface="微软雅黑" panose="020B0503020204020204" charset="-122"/>
              </a:rPr>
              <a:t>，</a:t>
            </a:r>
            <a:r>
              <a:rPr lang="zh-CN" altLang="zh-CN" sz="2400" b="0" dirty="0">
                <a:latin typeface="微软雅黑" panose="020B0503020204020204" charset="-122"/>
                <a:ea typeface="微软雅黑" panose="020B0503020204020204" charset="-122"/>
                <a:cs typeface="微软雅黑" panose="020B0503020204020204" charset="-122"/>
              </a:rPr>
              <a:t>即</a:t>
            </a:r>
            <a:r>
              <a:rPr lang="zh-CN" altLang="en-US" sz="2400" b="0" dirty="0">
                <a:latin typeface="微软雅黑" panose="020B0503020204020204" charset="-122"/>
                <a:ea typeface="微软雅黑" panose="020B0503020204020204" charset="-122"/>
                <a:cs typeface="微软雅黑" panose="020B0503020204020204" charset="-122"/>
              </a:rPr>
              <a:t>操作数</a:t>
            </a:r>
            <a:r>
              <a:rPr lang="zh-CN" altLang="zh-CN" sz="2400" b="0" dirty="0">
                <a:latin typeface="微软雅黑" panose="020B0503020204020204" charset="-122"/>
                <a:ea typeface="微软雅黑" panose="020B0503020204020204" charset="-122"/>
                <a:cs typeface="微软雅黑" panose="020B0503020204020204" charset="-122"/>
              </a:rPr>
              <a:t>地址</a:t>
            </a:r>
            <a:r>
              <a:rPr lang="zh-CN" altLang="en-US" sz="2400" b="0" dirty="0">
                <a:latin typeface="微软雅黑" panose="020B0503020204020204" charset="-122"/>
                <a:ea typeface="微软雅黑" panose="020B0503020204020204" charset="-122"/>
                <a:cs typeface="微软雅黑" panose="020B0503020204020204" charset="-122"/>
              </a:rPr>
              <a:t>是</a:t>
            </a:r>
            <a:r>
              <a:rPr lang="zh-CN" altLang="zh-CN" sz="2400" b="0" dirty="0">
                <a:latin typeface="微软雅黑" panose="020B0503020204020204" charset="-122"/>
                <a:ea typeface="微软雅黑" panose="020B0503020204020204" charset="-122"/>
                <a:cs typeface="微软雅黑" panose="020B0503020204020204" charset="-122"/>
              </a:rPr>
              <a:t>一个存放在寄存器中的基地址</a:t>
            </a:r>
            <a:r>
              <a:rPr lang="zh-CN" altLang="en-US" sz="2400" b="0" dirty="0">
                <a:latin typeface="微软雅黑" panose="020B0503020204020204" charset="-122"/>
                <a:ea typeface="微软雅黑" panose="020B0503020204020204" charset="-122"/>
                <a:cs typeface="微软雅黑" panose="020B0503020204020204" charset="-122"/>
              </a:rPr>
              <a:t>与</a:t>
            </a:r>
            <a:r>
              <a:rPr lang="zh-CN" altLang="zh-CN" sz="2400" b="0" dirty="0">
                <a:latin typeface="微软雅黑" panose="020B0503020204020204" charset="-122"/>
                <a:ea typeface="微软雅黑" panose="020B0503020204020204" charset="-122"/>
                <a:cs typeface="微软雅黑" panose="020B0503020204020204" charset="-122"/>
              </a:rPr>
              <a:t>相对该基址的一个</a:t>
            </a:r>
            <a:r>
              <a:rPr lang="en-US" altLang="zh-CN" sz="2400" b="0" dirty="0">
                <a:latin typeface="微软雅黑" panose="020B0503020204020204" charset="-122"/>
                <a:ea typeface="微软雅黑" panose="020B0503020204020204" charset="-122"/>
                <a:cs typeface="微软雅黑" panose="020B0503020204020204" charset="-122"/>
              </a:rPr>
              <a:t>16</a:t>
            </a:r>
            <a:r>
              <a:rPr lang="zh-CN" altLang="en-US" sz="2400" b="0" dirty="0">
                <a:latin typeface="微软雅黑" panose="020B0503020204020204" charset="-122"/>
                <a:ea typeface="微软雅黑" panose="020B0503020204020204" charset="-122"/>
                <a:cs typeface="微软雅黑" panose="020B0503020204020204" charset="-122"/>
              </a:rPr>
              <a:t>位移量相加</a:t>
            </a:r>
            <a:r>
              <a:rPr lang="zh-CN" altLang="zh-CN" sz="2400" b="0" dirty="0">
                <a:latin typeface="微软雅黑" panose="020B0503020204020204" charset="-122"/>
                <a:ea typeface="微软雅黑" panose="020B0503020204020204" charset="-122"/>
                <a:cs typeface="微软雅黑" panose="020B0503020204020204" charset="-122"/>
              </a:rPr>
              <a:t>获得。</a:t>
            </a:r>
            <a:endParaRPr lang="zh-CN" altLang="en-US" sz="2400" b="0" dirty="0">
              <a:latin typeface="微软雅黑" panose="020B0503020204020204" charset="-122"/>
              <a:ea typeface="微软雅黑" panose="020B0503020204020204" charset="-122"/>
              <a:cs typeface="微软雅黑" panose="020B0503020204020204" charset="-122"/>
            </a:endParaRPr>
          </a:p>
          <a:p>
            <a:pPr>
              <a:lnSpc>
                <a:spcPct val="110000"/>
              </a:lnSpc>
              <a:buFont typeface="Wingdings 2" panose="05020102010507070707" pitchFamily="18" charset="2"/>
              <a:buNone/>
            </a:pPr>
            <a:r>
              <a:rPr lang="zh-CN" altLang="en-US" sz="2400" b="0" dirty="0">
                <a:latin typeface="微软雅黑" panose="020B0503020204020204" charset="-122"/>
                <a:ea typeface="微软雅黑" panose="020B0503020204020204" charset="-122"/>
                <a:cs typeface="微软雅黑" panose="020B0503020204020204" charset="-122"/>
              </a:rPr>
              <a:t>         </a:t>
            </a:r>
            <a:r>
              <a:rPr lang="zh-CN" altLang="zh-CN" sz="2400" b="0" dirty="0">
                <a:latin typeface="微软雅黑" panose="020B0503020204020204" charset="-122"/>
                <a:ea typeface="微软雅黑" panose="020B0503020204020204" charset="-122"/>
                <a:cs typeface="微软雅黑" panose="020B0503020204020204" charset="-122"/>
              </a:rPr>
              <a:t>例如，</a:t>
            </a:r>
            <a:r>
              <a:rPr lang="zh-CN" altLang="en-US" sz="2400" b="0" dirty="0">
                <a:latin typeface="微软雅黑" panose="020B0503020204020204" charset="-122"/>
                <a:ea typeface="微软雅黑" panose="020B0503020204020204" charset="-122"/>
                <a:cs typeface="微软雅黑" panose="020B0503020204020204" charset="-122"/>
              </a:rPr>
              <a:t>载</a:t>
            </a:r>
            <a:r>
              <a:rPr lang="zh-CN" altLang="zh-CN" sz="2400" b="0" dirty="0">
                <a:latin typeface="微软雅黑" panose="020B0503020204020204" charset="-122"/>
                <a:ea typeface="微软雅黑" panose="020B0503020204020204" charset="-122"/>
                <a:cs typeface="微软雅黑" panose="020B0503020204020204" charset="-122"/>
              </a:rPr>
              <a:t>入字指令</a:t>
            </a:r>
            <a:r>
              <a:rPr lang="en-US" altLang="zh-CN" sz="2400" b="0" dirty="0">
                <a:latin typeface="微软雅黑" panose="020B0503020204020204" charset="-122"/>
                <a:ea typeface="微软雅黑" panose="020B0503020204020204" charset="-122"/>
                <a:cs typeface="微软雅黑" panose="020B0503020204020204" charset="-122"/>
              </a:rPr>
              <a:t>LW</a:t>
            </a:r>
            <a:r>
              <a:rPr lang="zh-CN" altLang="zh-CN" sz="2400" b="0" dirty="0">
                <a:latin typeface="微软雅黑" panose="020B0503020204020204" charset="-122"/>
                <a:ea typeface="微软雅黑" panose="020B0503020204020204" charset="-122"/>
                <a:cs typeface="微软雅黑" panose="020B0503020204020204" charset="-122"/>
              </a:rPr>
              <a:t>的具体使用形式如下：</a:t>
            </a:r>
          </a:p>
          <a:p>
            <a:pPr>
              <a:lnSpc>
                <a:spcPct val="110000"/>
              </a:lnSpc>
              <a:buFont typeface="Wingdings 2" panose="05020102010507070707" pitchFamily="18" charset="2"/>
              <a:buNone/>
            </a:pPr>
            <a:r>
              <a:rPr lang="en-US" altLang="zh-CN" sz="2400" b="0" dirty="0">
                <a:latin typeface="微软雅黑" panose="020B0503020204020204" charset="-122"/>
                <a:ea typeface="微软雅黑" panose="020B0503020204020204" charset="-122"/>
                <a:cs typeface="微软雅黑" panose="020B0503020204020204" charset="-122"/>
              </a:rPr>
              <a:t>                       LW  R2, 128</a:t>
            </a:r>
            <a:r>
              <a:rPr lang="zh-CN" altLang="zh-CN" sz="2400" b="0" dirty="0">
                <a:latin typeface="微软雅黑" panose="020B0503020204020204" charset="-122"/>
                <a:ea typeface="微软雅黑" panose="020B0503020204020204" charset="-122"/>
                <a:cs typeface="微软雅黑" panose="020B0503020204020204" charset="-122"/>
              </a:rPr>
              <a:t>（</a:t>
            </a:r>
            <a:r>
              <a:rPr lang="en-US" altLang="zh-CN" sz="2400" b="0" dirty="0">
                <a:latin typeface="微软雅黑" panose="020B0503020204020204" charset="-122"/>
                <a:ea typeface="微软雅黑" panose="020B0503020204020204" charset="-122"/>
                <a:cs typeface="微软雅黑" panose="020B0503020204020204" charset="-122"/>
              </a:rPr>
              <a:t>R3</a:t>
            </a:r>
            <a:r>
              <a:rPr lang="zh-CN" altLang="zh-CN" sz="2400" b="0" dirty="0">
                <a:latin typeface="微软雅黑" panose="020B0503020204020204" charset="-122"/>
                <a:ea typeface="微软雅黑" panose="020B0503020204020204" charset="-122"/>
                <a:cs typeface="微软雅黑" panose="020B0503020204020204" charset="-122"/>
              </a:rPr>
              <a:t>）；（（</a:t>
            </a:r>
            <a:r>
              <a:rPr lang="en-US" altLang="zh-CN" sz="2400" b="0" dirty="0">
                <a:latin typeface="微软雅黑" panose="020B0503020204020204" charset="-122"/>
                <a:ea typeface="微软雅黑" panose="020B0503020204020204" charset="-122"/>
                <a:cs typeface="微软雅黑" panose="020B0503020204020204" charset="-122"/>
              </a:rPr>
              <a:t>R3</a:t>
            </a:r>
            <a:r>
              <a:rPr lang="zh-CN" altLang="zh-CN" sz="2400" b="0" dirty="0">
                <a:latin typeface="微软雅黑" panose="020B0503020204020204" charset="-122"/>
                <a:ea typeface="微软雅黑" panose="020B0503020204020204" charset="-122"/>
                <a:cs typeface="微软雅黑" panose="020B0503020204020204" charset="-122"/>
              </a:rPr>
              <a:t>）</a:t>
            </a:r>
            <a:r>
              <a:rPr lang="en-US" altLang="zh-CN" sz="2400" b="0" dirty="0">
                <a:latin typeface="微软雅黑" panose="020B0503020204020204" charset="-122"/>
                <a:ea typeface="微软雅黑" panose="020B0503020204020204" charset="-122"/>
                <a:cs typeface="微软雅黑" panose="020B0503020204020204" charset="-122"/>
              </a:rPr>
              <a:t>+128</a:t>
            </a:r>
            <a:r>
              <a:rPr lang="zh-CN" altLang="zh-CN" sz="2400" b="0" dirty="0">
                <a:latin typeface="微软雅黑" panose="020B0503020204020204" charset="-122"/>
                <a:ea typeface="微软雅黑" panose="020B0503020204020204" charset="-122"/>
                <a:cs typeface="微软雅黑" panose="020B0503020204020204" charset="-122"/>
              </a:rPr>
              <a:t>）→</a:t>
            </a:r>
            <a:r>
              <a:rPr lang="en-US" altLang="zh-CN" sz="2400" b="0" dirty="0">
                <a:latin typeface="微软雅黑" panose="020B0503020204020204" charset="-122"/>
                <a:ea typeface="微软雅黑" panose="020B0503020204020204" charset="-122"/>
                <a:cs typeface="微软雅黑" panose="020B0503020204020204" charset="-122"/>
              </a:rPr>
              <a:t> R2</a:t>
            </a:r>
          </a:p>
          <a:p>
            <a:pPr>
              <a:buNone/>
            </a:pPr>
            <a:r>
              <a:rPr lang="en-US" altLang="zh-CN" sz="2400" b="0" dirty="0">
                <a:latin typeface="微软雅黑" panose="020B0503020204020204" charset="-122"/>
                <a:ea typeface="微软雅黑" panose="020B0503020204020204" charset="-122"/>
                <a:cs typeface="微软雅黑" panose="020B0503020204020204" charset="-122"/>
              </a:rPr>
              <a:t>    </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位移量为</a:t>
            </a:r>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t>0---</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寄存器间接寻址</a:t>
            </a:r>
            <a:endParaRPr lang="en-US" altLang="zh-CN" sz="2400" b="0" dirty="0">
              <a:solidFill>
                <a:srgbClr val="C00000"/>
              </a:solidFill>
              <a:latin typeface="微软雅黑" panose="020B0503020204020204" charset="-122"/>
              <a:ea typeface="微软雅黑" panose="020B0503020204020204" charset="-122"/>
              <a:cs typeface="微软雅黑" panose="020B0503020204020204" charset="-122"/>
            </a:endParaRPr>
          </a:p>
          <a:p>
            <a:pPr>
              <a:buNone/>
            </a:pPr>
            <a:r>
              <a:rPr lang="en-US" altLang="zh-CN" sz="2400" b="0" dirty="0">
                <a:latin typeface="微软雅黑" panose="020B0503020204020204" charset="-122"/>
                <a:ea typeface="微软雅黑" panose="020B0503020204020204" charset="-122"/>
                <a:cs typeface="微软雅黑" panose="020B0503020204020204" charset="-122"/>
              </a:rPr>
              <a:t>    </a:t>
            </a:r>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t>R0</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作为基址寄存器</a:t>
            </a:r>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t>---16</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位绝对寻址</a:t>
            </a:r>
            <a:br>
              <a:rPr lang="en-US" altLang="zh-CN" sz="2400" b="0" dirty="0">
                <a:latin typeface="微软雅黑" panose="020B0503020204020204" charset="-122"/>
                <a:ea typeface="微软雅黑" panose="020B0503020204020204" charset="-122"/>
                <a:cs typeface="微软雅黑" panose="020B0503020204020204" charset="-122"/>
              </a:rPr>
            </a:br>
            <a:r>
              <a:rPr lang="en-US" altLang="zh-CN" sz="2400" b="0" dirty="0">
                <a:latin typeface="微软雅黑" panose="020B0503020204020204" charset="-122"/>
                <a:ea typeface="微软雅黑" panose="020B0503020204020204" charset="-122"/>
                <a:cs typeface="微软雅黑" panose="020B0503020204020204" charset="-122"/>
              </a:rPr>
              <a:t>     MIPS</a:t>
            </a:r>
            <a:r>
              <a:rPr lang="zh-CN" altLang="en-US" sz="2400" b="0" dirty="0">
                <a:latin typeface="微软雅黑" panose="020B0503020204020204" charset="-122"/>
                <a:ea typeface="微软雅黑" panose="020B0503020204020204" charset="-122"/>
                <a:cs typeface="微软雅黑" panose="020B0503020204020204" charset="-122"/>
              </a:rPr>
              <a:t>存储器是用</a:t>
            </a:r>
            <a:r>
              <a:rPr lang="en-US" altLang="zh-CN" sz="2400" b="0" dirty="0">
                <a:latin typeface="微软雅黑" panose="020B0503020204020204" charset="-122"/>
                <a:ea typeface="微软雅黑" panose="020B0503020204020204" charset="-122"/>
                <a:cs typeface="微软雅黑" panose="020B0503020204020204" charset="-122"/>
              </a:rPr>
              <a:t>64</a:t>
            </a:r>
            <a:r>
              <a:rPr lang="zh-CN" altLang="en-US" sz="2400" b="0" dirty="0">
                <a:latin typeface="微软雅黑" panose="020B0503020204020204" charset="-122"/>
                <a:ea typeface="微软雅黑" panose="020B0503020204020204" charset="-122"/>
                <a:cs typeface="微软雅黑" panose="020B0503020204020204" charset="-122"/>
              </a:rPr>
              <a:t>位地址字节寻址的。</a:t>
            </a:r>
          </a:p>
        </p:txBody>
      </p:sp>
      <p:sp>
        <p:nvSpPr>
          <p:cNvPr id="4" name="灯片编号占位符 3"/>
          <p:cNvSpPr>
            <a:spLocks noGrp="1"/>
          </p:cNvSpPr>
          <p:nvPr>
            <p:ph type="sldNum" sz="quarter" idx="10"/>
          </p:nvPr>
        </p:nvSpPr>
        <p:spPr/>
        <p:txBody>
          <a:bodyPr/>
          <a:lstStyle/>
          <a:p>
            <a:pPr>
              <a:defRPr/>
            </a:pPr>
            <a:fld id="{16FB8BBF-24BB-42C6-9019-0A2DE3877C3C}" type="slidenum">
              <a:rPr lang="zh-CN" altLang="en-US" smtClean="0"/>
              <a:t>77</a:t>
            </a:fld>
            <a:endParaRPr lang="zh-CN"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latin typeface="微软雅黑" panose="020B0503020204020204" charset="-122"/>
                <a:ea typeface="微软雅黑" panose="020B0503020204020204" charset="-122"/>
                <a:cs typeface="微软雅黑" panose="020B0503020204020204" charset="-122"/>
              </a:rPr>
              <a:t>2.9 MIPS</a:t>
            </a:r>
            <a:r>
              <a:rPr lang="zh-CN" altLang="en-US" b="0" dirty="0">
                <a:latin typeface="微软雅黑" panose="020B0503020204020204" charset="-122"/>
                <a:ea typeface="微软雅黑" panose="020B0503020204020204" charset="-122"/>
                <a:cs typeface="微软雅黑" panose="020B0503020204020204" charset="-122"/>
              </a:rPr>
              <a:t>系统结构</a:t>
            </a:r>
          </a:p>
        </p:txBody>
      </p:sp>
      <p:sp>
        <p:nvSpPr>
          <p:cNvPr id="3" name="内容占位符 2"/>
          <p:cNvSpPr>
            <a:spLocks noGrp="1"/>
          </p:cNvSpPr>
          <p:nvPr>
            <p:ph idx="1"/>
          </p:nvPr>
        </p:nvSpPr>
        <p:spPr>
          <a:xfrm>
            <a:off x="1847528" y="1268760"/>
            <a:ext cx="8501122" cy="4038760"/>
          </a:xfrm>
        </p:spPr>
        <p:txBody>
          <a:bodyPr/>
          <a:lstStyle/>
          <a:p>
            <a:r>
              <a:rPr lang="en-US" altLang="zh-CN" b="0" dirty="0">
                <a:solidFill>
                  <a:schemeClr val="tx1"/>
                </a:solidFill>
                <a:latin typeface="微软雅黑" panose="020B0503020204020204" charset="-122"/>
                <a:ea typeface="微软雅黑" panose="020B0503020204020204" charset="-122"/>
                <a:cs typeface="微软雅黑" panose="020B0503020204020204" charset="-122"/>
              </a:rPr>
              <a:t>MIPS</a:t>
            </a:r>
            <a:r>
              <a:rPr lang="zh-CN" altLang="en-US" b="0" dirty="0">
                <a:solidFill>
                  <a:schemeClr val="tx1"/>
                </a:solidFill>
                <a:latin typeface="微软雅黑" panose="020B0503020204020204" charset="-122"/>
                <a:ea typeface="微软雅黑" panose="020B0503020204020204" charset="-122"/>
                <a:cs typeface="微软雅黑" panose="020B0503020204020204" charset="-122"/>
              </a:rPr>
              <a:t>的指令格式</a:t>
            </a:r>
            <a:br>
              <a:rPr lang="en-US" altLang="zh-CN" b="0" dirty="0">
                <a:latin typeface="微软雅黑" panose="020B0503020204020204" charset="-122"/>
                <a:ea typeface="微软雅黑" panose="020B0503020204020204" charset="-122"/>
                <a:cs typeface="微软雅黑" panose="020B0503020204020204" charset="-122"/>
              </a:rPr>
            </a:br>
            <a:r>
              <a:rPr lang="zh-CN" altLang="en-US" sz="2400" b="0" dirty="0">
                <a:latin typeface="微软雅黑" panose="020B0503020204020204" charset="-122"/>
                <a:ea typeface="微软雅黑" panose="020B0503020204020204" charset="-122"/>
                <a:cs typeface="微软雅黑" panose="020B0503020204020204" charset="-122"/>
              </a:rPr>
              <a:t>* </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指令长度</a:t>
            </a:r>
            <a:r>
              <a:rPr lang="zh-CN" altLang="en-US" sz="2400" b="0" dirty="0">
                <a:latin typeface="微软雅黑" panose="020B0503020204020204" charset="-122"/>
                <a:ea typeface="微软雅黑" panose="020B0503020204020204" charset="-122"/>
                <a:cs typeface="微软雅黑" panose="020B0503020204020204" charset="-122"/>
              </a:rPr>
              <a:t>：</a:t>
            </a:r>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t>32</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位</a:t>
            </a:r>
            <a:r>
              <a:rPr lang="zh-CN" altLang="en-US" sz="2400" b="0" dirty="0">
                <a:latin typeface="微软雅黑" panose="020B0503020204020204" charset="-122"/>
                <a:ea typeface="微软雅黑" panose="020B0503020204020204" charset="-122"/>
                <a:cs typeface="微软雅黑" panose="020B0503020204020204" charset="-122"/>
              </a:rPr>
              <a:t>，其中</a:t>
            </a:r>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t>6</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位</a:t>
            </a:r>
            <a:r>
              <a:rPr lang="zh-CN" altLang="en-US" sz="2400" b="0" dirty="0">
                <a:latin typeface="微软雅黑" panose="020B0503020204020204" charset="-122"/>
                <a:ea typeface="微软雅黑" panose="020B0503020204020204" charset="-122"/>
                <a:cs typeface="微软雅黑" panose="020B0503020204020204" charset="-122"/>
              </a:rPr>
              <a:t>是基本操作码。可以使机器更容易进行流水线操作和译码。</a:t>
            </a:r>
            <a:endParaRPr lang="en-US" altLang="zh-CN" sz="2400" b="0" dirty="0">
              <a:latin typeface="微软雅黑" panose="020B0503020204020204" charset="-122"/>
              <a:ea typeface="微软雅黑" panose="020B0503020204020204" charset="-122"/>
              <a:cs typeface="微软雅黑" panose="020B0503020204020204" charset="-122"/>
            </a:endParaRPr>
          </a:p>
          <a:p>
            <a:pPr>
              <a:buNone/>
            </a:pPr>
            <a:r>
              <a:rPr lang="zh-CN" altLang="en-US" sz="2400" b="0" dirty="0">
                <a:latin typeface="微软雅黑" panose="020B0503020204020204" charset="-122"/>
                <a:ea typeface="微软雅黑" panose="020B0503020204020204" charset="-122"/>
                <a:cs typeface="微软雅黑" panose="020B0503020204020204" charset="-122"/>
              </a:rPr>
              <a:t>    * </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两种存储器寻址方式：编码到操作码中</a:t>
            </a:r>
            <a:r>
              <a:rPr lang="zh-CN" altLang="en-US" sz="2400" b="0" dirty="0">
                <a:latin typeface="微软雅黑" panose="020B0503020204020204" charset="-122"/>
                <a:ea typeface="微软雅黑" panose="020B0503020204020204" charset="-122"/>
                <a:cs typeface="微软雅黑" panose="020B0503020204020204" charset="-122"/>
              </a:rPr>
              <a:t>。</a:t>
            </a:r>
            <a:endParaRPr lang="en-US" altLang="zh-CN" sz="2400" b="0" dirty="0">
              <a:latin typeface="微软雅黑" panose="020B0503020204020204" charset="-122"/>
              <a:ea typeface="微软雅黑" panose="020B0503020204020204" charset="-122"/>
              <a:cs typeface="微软雅黑" panose="020B0503020204020204" charset="-122"/>
            </a:endParaRPr>
          </a:p>
          <a:p>
            <a:pPr>
              <a:buNone/>
            </a:pPr>
            <a:endParaRPr lang="en-US" altLang="zh-CN" sz="2400" b="0" dirty="0">
              <a:latin typeface="微软雅黑" panose="020B0503020204020204" charset="-122"/>
              <a:ea typeface="微软雅黑" panose="020B0503020204020204" charset="-122"/>
              <a:cs typeface="微软雅黑" panose="020B0503020204020204" charset="-122"/>
            </a:endParaRPr>
          </a:p>
          <a:p>
            <a:pPr>
              <a:buNone/>
            </a:pPr>
            <a:r>
              <a:rPr lang="en-US" altLang="zh-CN" sz="2400" b="0" dirty="0">
                <a:latin typeface="微软雅黑" panose="020B0503020204020204" charset="-122"/>
                <a:ea typeface="微软雅黑" panose="020B0503020204020204" charset="-122"/>
                <a:cs typeface="微软雅黑" panose="020B0503020204020204" charset="-122"/>
              </a:rPr>
              <a:t>           </a:t>
            </a:r>
            <a:r>
              <a:rPr lang="zh-CN" altLang="en-US" sz="2400" b="0" dirty="0">
                <a:latin typeface="微软雅黑" panose="020B0503020204020204" charset="-122"/>
                <a:ea typeface="微软雅黑" panose="020B0503020204020204" charset="-122"/>
                <a:cs typeface="微软雅黑" panose="020B0503020204020204" charset="-122"/>
              </a:rPr>
              <a:t>指令的格式如下图。这些指令格式很简单，同时还为位移量寻址、立即数或</a:t>
            </a:r>
            <a:r>
              <a:rPr lang="en-US" altLang="zh-CN" sz="2400" b="0" dirty="0">
                <a:latin typeface="微软雅黑" panose="020B0503020204020204" charset="-122"/>
                <a:ea typeface="微软雅黑" panose="020B0503020204020204" charset="-122"/>
                <a:cs typeface="微软雅黑" panose="020B0503020204020204" charset="-122"/>
              </a:rPr>
              <a:t>PC</a:t>
            </a:r>
            <a:r>
              <a:rPr lang="zh-CN" altLang="en-US" sz="2400" b="0" dirty="0">
                <a:latin typeface="微软雅黑" panose="020B0503020204020204" charset="-122"/>
                <a:ea typeface="微软雅黑" panose="020B0503020204020204" charset="-122"/>
                <a:cs typeface="微软雅黑" panose="020B0503020204020204" charset="-122"/>
              </a:rPr>
              <a:t>相对分支地址提供了</a:t>
            </a:r>
            <a:r>
              <a:rPr lang="en-US" altLang="zh-CN" sz="2400" b="0" dirty="0">
                <a:latin typeface="微软雅黑" panose="020B0503020204020204" charset="-122"/>
                <a:ea typeface="微软雅黑" panose="020B0503020204020204" charset="-122"/>
                <a:cs typeface="微软雅黑" panose="020B0503020204020204" charset="-122"/>
              </a:rPr>
              <a:t>16</a:t>
            </a:r>
            <a:r>
              <a:rPr lang="zh-CN" altLang="en-US" sz="2400" b="0" dirty="0">
                <a:latin typeface="微软雅黑" panose="020B0503020204020204" charset="-122"/>
                <a:ea typeface="微软雅黑" panose="020B0503020204020204" charset="-122"/>
                <a:cs typeface="微软雅黑" panose="020B0503020204020204" charset="-122"/>
              </a:rPr>
              <a:t>位字段。</a:t>
            </a:r>
            <a:br>
              <a:rPr lang="en-US" altLang="zh-CN" dirty="0"/>
            </a:br>
            <a:endParaRPr lang="en-US" altLang="zh-CN" sz="2400" dirty="0"/>
          </a:p>
        </p:txBody>
      </p:sp>
      <p:sp>
        <p:nvSpPr>
          <p:cNvPr id="4" name="灯片编号占位符 3"/>
          <p:cNvSpPr>
            <a:spLocks noGrp="1"/>
          </p:cNvSpPr>
          <p:nvPr>
            <p:ph type="sldNum" sz="quarter" idx="10"/>
          </p:nvPr>
        </p:nvSpPr>
        <p:spPr/>
        <p:txBody>
          <a:bodyPr/>
          <a:lstStyle/>
          <a:p>
            <a:pPr>
              <a:defRPr/>
            </a:pPr>
            <a:fld id="{16FB8BBF-24BB-42C6-9019-0A2DE3877C3C}" type="slidenum">
              <a:rPr lang="zh-CN" altLang="en-US" smtClean="0"/>
              <a:t>78</a:t>
            </a:fld>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latin typeface="微软雅黑" panose="020B0503020204020204" charset="-122"/>
                <a:ea typeface="微软雅黑" panose="020B0503020204020204" charset="-122"/>
                <a:cs typeface="微软雅黑" panose="020B0503020204020204" charset="-122"/>
              </a:rPr>
              <a:t>2.9 MIPS</a:t>
            </a:r>
            <a:r>
              <a:rPr lang="zh-CN" altLang="en-US" b="0" dirty="0">
                <a:latin typeface="微软雅黑" panose="020B0503020204020204" charset="-122"/>
                <a:ea typeface="微软雅黑" panose="020B0503020204020204" charset="-122"/>
                <a:cs typeface="微软雅黑" panose="020B0503020204020204" charset="-122"/>
              </a:rPr>
              <a:t>系统结构</a:t>
            </a:r>
          </a:p>
        </p:txBody>
      </p:sp>
      <p:sp>
        <p:nvSpPr>
          <p:cNvPr id="3" name="内容占位符 2"/>
          <p:cNvSpPr>
            <a:spLocks noGrp="1"/>
          </p:cNvSpPr>
          <p:nvPr>
            <p:ph idx="1"/>
          </p:nvPr>
        </p:nvSpPr>
        <p:spPr>
          <a:xfrm>
            <a:off x="1952596" y="785794"/>
            <a:ext cx="4318876" cy="466860"/>
          </a:xfrm>
        </p:spPr>
        <p:txBody>
          <a:bodyPr/>
          <a:lstStyle/>
          <a:p>
            <a:r>
              <a:rPr lang="en-US" altLang="zh-CN" sz="2400" b="0" dirty="0">
                <a:solidFill>
                  <a:schemeClr val="tx1"/>
                </a:solidFill>
                <a:latin typeface="微软雅黑" panose="020B0503020204020204" charset="-122"/>
                <a:ea typeface="微软雅黑" panose="020B0503020204020204" charset="-122"/>
                <a:cs typeface="微软雅黑" panose="020B0503020204020204" charset="-122"/>
              </a:rPr>
              <a:t>MIPS</a:t>
            </a:r>
            <a:r>
              <a:rPr lang="zh-CN" altLang="en-US" sz="2400" b="0" dirty="0">
                <a:solidFill>
                  <a:schemeClr val="tx1"/>
                </a:solidFill>
                <a:latin typeface="微软雅黑" panose="020B0503020204020204" charset="-122"/>
                <a:ea typeface="微软雅黑" panose="020B0503020204020204" charset="-122"/>
                <a:cs typeface="微软雅黑" panose="020B0503020204020204" charset="-122"/>
              </a:rPr>
              <a:t>的指令格式</a:t>
            </a:r>
            <a:br>
              <a:rPr lang="en-US" altLang="zh-CN" dirty="0"/>
            </a:br>
            <a:br>
              <a:rPr lang="en-US" altLang="zh-CN" dirty="0"/>
            </a:br>
            <a:endParaRPr lang="en-US" altLang="zh-CN" sz="2400" dirty="0"/>
          </a:p>
        </p:txBody>
      </p:sp>
      <p:sp>
        <p:nvSpPr>
          <p:cNvPr id="6" name="灯片编号占位符 5"/>
          <p:cNvSpPr>
            <a:spLocks noGrp="1"/>
          </p:cNvSpPr>
          <p:nvPr>
            <p:ph type="sldNum" sz="quarter" idx="10"/>
          </p:nvPr>
        </p:nvSpPr>
        <p:spPr/>
        <p:txBody>
          <a:bodyPr/>
          <a:lstStyle/>
          <a:p>
            <a:pPr>
              <a:defRPr/>
            </a:pPr>
            <a:fld id="{16FB8BBF-24BB-42C6-9019-0A2DE3877C3C}" type="slidenum">
              <a:rPr lang="zh-CN" altLang="en-US" smtClean="0"/>
              <a:t>79</a:t>
            </a:fld>
            <a:endParaRPr lang="zh-CN" altLang="en-US" dirty="0"/>
          </a:p>
        </p:txBody>
      </p:sp>
      <p:graphicFrame>
        <p:nvGraphicFramePr>
          <p:cNvPr id="7" name="表格 6"/>
          <p:cNvGraphicFramePr>
            <a:graphicFrameLocks noGrp="1"/>
          </p:cNvGraphicFramePr>
          <p:nvPr>
            <p:custDataLst>
              <p:tags r:id="rId1"/>
            </p:custDataLst>
          </p:nvPr>
        </p:nvGraphicFramePr>
        <p:xfrm>
          <a:off x="2595538" y="1214422"/>
          <a:ext cx="7572432" cy="5461002"/>
        </p:xfrm>
        <a:graphic>
          <a:graphicData uri="http://schemas.openxmlformats.org/drawingml/2006/table">
            <a:tbl>
              <a:tblPr firstRow="1" bandRow="1">
                <a:tableStyleId>{5C22544A-7EE6-4342-B048-85BDC9FD1C3A}</a:tableStyleId>
              </a:tblPr>
              <a:tblGrid>
                <a:gridCol w="1262072">
                  <a:extLst>
                    <a:ext uri="{9D8B030D-6E8A-4147-A177-3AD203B41FA5}">
                      <a16:colId xmlns:a16="http://schemas.microsoft.com/office/drawing/2014/main" val="20000"/>
                    </a:ext>
                  </a:extLst>
                </a:gridCol>
                <a:gridCol w="1262072">
                  <a:extLst>
                    <a:ext uri="{9D8B030D-6E8A-4147-A177-3AD203B41FA5}">
                      <a16:colId xmlns:a16="http://schemas.microsoft.com/office/drawing/2014/main" val="20001"/>
                    </a:ext>
                  </a:extLst>
                </a:gridCol>
                <a:gridCol w="1262072">
                  <a:extLst>
                    <a:ext uri="{9D8B030D-6E8A-4147-A177-3AD203B41FA5}">
                      <a16:colId xmlns:a16="http://schemas.microsoft.com/office/drawing/2014/main" val="20002"/>
                    </a:ext>
                  </a:extLst>
                </a:gridCol>
                <a:gridCol w="1262072">
                  <a:extLst>
                    <a:ext uri="{9D8B030D-6E8A-4147-A177-3AD203B41FA5}">
                      <a16:colId xmlns:a16="http://schemas.microsoft.com/office/drawing/2014/main" val="20003"/>
                    </a:ext>
                  </a:extLst>
                </a:gridCol>
                <a:gridCol w="1262072">
                  <a:extLst>
                    <a:ext uri="{9D8B030D-6E8A-4147-A177-3AD203B41FA5}">
                      <a16:colId xmlns:a16="http://schemas.microsoft.com/office/drawing/2014/main" val="20004"/>
                    </a:ext>
                  </a:extLst>
                </a:gridCol>
                <a:gridCol w="1262072">
                  <a:extLst>
                    <a:ext uri="{9D8B030D-6E8A-4147-A177-3AD203B41FA5}">
                      <a16:colId xmlns:a16="http://schemas.microsoft.com/office/drawing/2014/main" val="20005"/>
                    </a:ext>
                  </a:extLst>
                </a:gridCol>
              </a:tblGrid>
              <a:tr h="317326">
                <a:tc gridSpan="6">
                  <a:txBody>
                    <a:bodyPr/>
                    <a:lstStyle/>
                    <a:p>
                      <a:r>
                        <a:rPr lang="en-US" altLang="zh-CN" sz="1200" dirty="0">
                          <a:solidFill>
                            <a:schemeClr val="tx1"/>
                          </a:solidFill>
                          <a:latin typeface="微软雅黑" panose="020B0503020204020204" charset="-122"/>
                          <a:ea typeface="微软雅黑" panose="020B0503020204020204" charset="-122"/>
                          <a:cs typeface="微软雅黑" panose="020B0503020204020204" charset="-122"/>
                        </a:rPr>
                        <a:t>I</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rPr>
                        <a:t>型指令</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99697">
                <a:tc>
                  <a:txBody>
                    <a:bodyPr/>
                    <a:lstStyle/>
                    <a:p>
                      <a:pPr algn="ctr"/>
                      <a:r>
                        <a:rPr lang="en-US" altLang="zh-CN" sz="1100" dirty="0">
                          <a:solidFill>
                            <a:schemeClr val="tx1"/>
                          </a:solidFill>
                          <a:latin typeface="微软雅黑" panose="020B0503020204020204" charset="-122"/>
                          <a:ea typeface="微软雅黑" panose="020B0503020204020204" charset="-122"/>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latin typeface="微软雅黑" panose="020B0503020204020204" charset="-122"/>
                          <a:ea typeface="微软雅黑" panose="020B0503020204020204" charset="-122"/>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rPr>
                        <a:t>5</a:t>
                      </a:r>
                      <a:endParaRPr lang="zh-CN" alt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rPr>
                        <a:t>16</a:t>
                      </a:r>
                      <a:endParaRPr lang="zh-CN" alt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99697">
                <a:tc>
                  <a:txBody>
                    <a:bodyPr/>
                    <a:lstStyle/>
                    <a:p>
                      <a:pPr algn="ctr"/>
                      <a:r>
                        <a:rPr lang="zh-CN" altLang="en-US" sz="1100" dirty="0">
                          <a:solidFill>
                            <a:schemeClr val="tx1"/>
                          </a:solidFill>
                          <a:latin typeface="微软雅黑" panose="020B0503020204020204" charset="-122"/>
                          <a:ea typeface="微软雅黑" panose="020B0503020204020204" charset="-122"/>
                        </a:rPr>
                        <a:t>操作码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100" dirty="0" err="1">
                          <a:solidFill>
                            <a:schemeClr val="tx1"/>
                          </a:solidFill>
                          <a:latin typeface="微软雅黑" panose="020B0503020204020204" charset="-122"/>
                          <a:ea typeface="微软雅黑" panose="020B0503020204020204" charset="-122"/>
                        </a:rPr>
                        <a:t>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100" dirty="0" err="1">
                          <a:solidFill>
                            <a:schemeClr val="tx1"/>
                          </a:solidFill>
                        </a:rPr>
                        <a:t>rt</a:t>
                      </a:r>
                      <a:endParaRPr lang="zh-CN" alt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100" dirty="0">
                          <a:solidFill>
                            <a:srgbClr val="FF0000"/>
                          </a:solidFill>
                        </a:rPr>
                        <a:t>立即数</a:t>
                      </a:r>
                      <a:r>
                        <a:rPr lang="en-US" altLang="zh-CN" sz="1100" dirty="0">
                          <a:solidFill>
                            <a:srgbClr val="FF0000"/>
                          </a:solidFill>
                        </a:rPr>
                        <a:t>/</a:t>
                      </a:r>
                      <a:r>
                        <a:rPr lang="zh-CN" altLang="en-US" sz="1100" dirty="0">
                          <a:solidFill>
                            <a:srgbClr val="FF0000"/>
                          </a:solidFill>
                        </a:rPr>
                        <a:t>位移量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99697">
                <a:tc gridSpan="6">
                  <a:txBody>
                    <a:bodyPr/>
                    <a:lstStyle/>
                    <a:p>
                      <a:r>
                        <a:rPr lang="zh-CN" altLang="en-US" sz="1100" baseline="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加载</a:t>
                      </a:r>
                      <a:r>
                        <a:rPr lang="en-US" altLang="zh-CN" sz="11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存储字节、半字、字、双字。</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99697">
                <a:tc gridSpan="6">
                  <a:txBody>
                    <a:bodyPr/>
                    <a:lstStyle/>
                    <a:p>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      立即数</a:t>
                      </a:r>
                      <a:r>
                        <a:rPr lang="en-US" altLang="zh-CN" sz="11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寄存器运算（</a:t>
                      </a:r>
                      <a:r>
                        <a:rPr lang="en-US" altLang="zh-CN" sz="1100" dirty="0" err="1">
                          <a:solidFill>
                            <a:schemeClr val="tx1"/>
                          </a:solidFill>
                          <a:latin typeface="微软雅黑" panose="020B0503020204020204" charset="-122"/>
                          <a:ea typeface="微软雅黑" panose="020B0503020204020204" charset="-122"/>
                          <a:cs typeface="微软雅黑" panose="020B0503020204020204" charset="-122"/>
                        </a:rPr>
                        <a:t>rt←rs</a:t>
                      </a:r>
                      <a:r>
                        <a:rPr lang="en-US" altLang="zh-CN" sz="1100" dirty="0">
                          <a:solidFill>
                            <a:schemeClr val="tx1"/>
                          </a:solidFill>
                          <a:latin typeface="微软雅黑" panose="020B0503020204020204" charset="-122"/>
                          <a:ea typeface="微软雅黑" panose="020B0503020204020204" charset="-122"/>
                          <a:cs typeface="微软雅黑" panose="020B0503020204020204" charset="-122"/>
                        </a:rPr>
                        <a:t> OP </a:t>
                      </a:r>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立即数）</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99697">
                <a:tc gridSpan="6">
                  <a:txBody>
                    <a:bodyPr/>
                    <a:lstStyle/>
                    <a:p>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      条件分支指令（</a:t>
                      </a:r>
                      <a:r>
                        <a:rPr lang="en-US" altLang="zh-CN" sz="1100" dirty="0" err="1">
                          <a:solidFill>
                            <a:schemeClr val="tx1"/>
                          </a:solidFill>
                          <a:latin typeface="微软雅黑" panose="020B0503020204020204" charset="-122"/>
                          <a:ea typeface="微软雅黑" panose="020B0503020204020204" charset="-122"/>
                          <a:cs typeface="微软雅黑" panose="020B0503020204020204" charset="-122"/>
                        </a:rPr>
                        <a:t>rs</a:t>
                      </a:r>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表示寄存器，</a:t>
                      </a:r>
                      <a:r>
                        <a:rPr lang="en-US" altLang="zh-CN" sz="1100" dirty="0" err="1">
                          <a:solidFill>
                            <a:schemeClr val="tx1"/>
                          </a:solidFill>
                          <a:latin typeface="微软雅黑" panose="020B0503020204020204" charset="-122"/>
                          <a:ea typeface="微软雅黑" panose="020B0503020204020204" charset="-122"/>
                          <a:cs typeface="微软雅黑" panose="020B0503020204020204" charset="-122"/>
                        </a:rPr>
                        <a:t>rt</a:t>
                      </a:r>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表示未使用）</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99697">
                <a:tc gridSpan="6">
                  <a:txBody>
                    <a:bodyPr/>
                    <a:lstStyle/>
                    <a:p>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      跳转寄存器、跳转并链接寄存器（</a:t>
                      </a:r>
                      <a:r>
                        <a:rPr lang="en-US" altLang="zh-CN" sz="1100" dirty="0" err="1">
                          <a:solidFill>
                            <a:schemeClr val="tx1"/>
                          </a:solidFill>
                          <a:latin typeface="微软雅黑" panose="020B0503020204020204" charset="-122"/>
                          <a:ea typeface="微软雅黑" panose="020B0503020204020204" charset="-122"/>
                          <a:cs typeface="微软雅黑" panose="020B0503020204020204" charset="-122"/>
                        </a:rPr>
                        <a:t>rt</a:t>
                      </a:r>
                      <a:r>
                        <a:rPr lang="en-US" altLang="zh-CN" sz="1100" dirty="0">
                          <a:solidFill>
                            <a:schemeClr val="tx1"/>
                          </a:solidFill>
                          <a:latin typeface="微软雅黑" panose="020B0503020204020204" charset="-122"/>
                          <a:ea typeface="微软雅黑" panose="020B0503020204020204" charset="-122"/>
                          <a:cs typeface="微软雅黑" panose="020B0503020204020204" charset="-122"/>
                        </a:rPr>
                        <a:t>=0,rs</a:t>
                      </a:r>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表示目标，立即数为</a:t>
                      </a:r>
                      <a:r>
                        <a:rPr lang="en-US" altLang="zh-CN" sz="1100" dirty="0">
                          <a:solidFill>
                            <a:schemeClr val="tx1"/>
                          </a:solidFill>
                          <a:latin typeface="微软雅黑" panose="020B0503020204020204" charset="-122"/>
                          <a:ea typeface="微软雅黑" panose="020B0503020204020204" charset="-122"/>
                          <a:cs typeface="微软雅黑" panose="020B0503020204020204" charset="-122"/>
                        </a:rPr>
                        <a:t>0</a:t>
                      </a:r>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17326">
                <a:tc>
                  <a:txBody>
                    <a:bodyPr/>
                    <a:lstStyle/>
                    <a:p>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rPr>
                        <a:t>R</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rPr>
                        <a:t>型指令</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100" dirty="0">
                        <a:solidFill>
                          <a:schemeClr val="tx1"/>
                        </a:solidFill>
                        <a:latin typeface="微软雅黑" panose="020B0503020204020204" charset="-122"/>
                        <a:ea typeface="微软雅黑" panose="020B050302020402020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299697">
                <a:tc>
                  <a:txBody>
                    <a:bodyPr/>
                    <a:lstStyle/>
                    <a:p>
                      <a:pPr algn="ctr"/>
                      <a:r>
                        <a:rPr lang="en-US" altLang="zh-CN" sz="1100" dirty="0">
                          <a:solidFill>
                            <a:schemeClr val="tx1"/>
                          </a:solidFill>
                          <a:latin typeface="微软雅黑" panose="020B0503020204020204" charset="-122"/>
                          <a:ea typeface="微软雅黑" panose="020B0503020204020204" charset="-122"/>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latin typeface="微软雅黑" panose="020B0503020204020204" charset="-122"/>
                          <a:ea typeface="微软雅黑" panose="020B0503020204020204" charset="-122"/>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rPr>
                        <a:t>5</a:t>
                      </a:r>
                      <a:endParaRPr lang="zh-CN" alt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rPr>
                        <a:t>5</a:t>
                      </a:r>
                      <a:endParaRPr lang="zh-CN" alt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rPr>
                        <a:t>5</a:t>
                      </a:r>
                      <a:endParaRPr lang="zh-CN" alt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rPr>
                        <a:t>6</a:t>
                      </a:r>
                      <a:endParaRPr lang="zh-CN" alt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299697">
                <a:tc>
                  <a:txBody>
                    <a:bodyPr/>
                    <a:lstStyle/>
                    <a:p>
                      <a:pPr algn="ctr"/>
                      <a:r>
                        <a:rPr lang="zh-CN" altLang="en-US" sz="1100" dirty="0">
                          <a:solidFill>
                            <a:schemeClr val="tx1"/>
                          </a:solidFill>
                          <a:latin typeface="微软雅黑" panose="020B0503020204020204" charset="-122"/>
                          <a:ea typeface="微软雅黑" panose="020B0503020204020204" charset="-122"/>
                        </a:rPr>
                        <a:t>操作码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100" dirty="0" err="1">
                          <a:solidFill>
                            <a:schemeClr val="tx1"/>
                          </a:solidFill>
                          <a:latin typeface="微软雅黑" panose="020B0503020204020204" charset="-122"/>
                          <a:ea typeface="微软雅黑" panose="020B0503020204020204" charset="-122"/>
                        </a:rPr>
                        <a:t>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100" dirty="0" err="1">
                          <a:solidFill>
                            <a:schemeClr val="tx1"/>
                          </a:solidFill>
                        </a:rPr>
                        <a:t>rt</a:t>
                      </a:r>
                      <a:endParaRPr lang="zh-CN" alt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100" dirty="0" err="1">
                          <a:solidFill>
                            <a:schemeClr val="tx1"/>
                          </a:solidFill>
                        </a:rPr>
                        <a:t>rd</a:t>
                      </a:r>
                      <a:endParaRPr lang="zh-CN" alt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100">
                          <a:solidFill>
                            <a:schemeClr val="tx1"/>
                          </a:solidFill>
                        </a:rPr>
                        <a:t>shift</a:t>
                      </a:r>
                      <a:endParaRPr lang="zh-CN" alt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100" dirty="0" err="1">
                          <a:solidFill>
                            <a:schemeClr val="tx1"/>
                          </a:solidFill>
                        </a:rPr>
                        <a:t>funct</a:t>
                      </a:r>
                      <a:endParaRPr lang="zh-CN" alt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299697">
                <a:tc gridSpan="6">
                  <a:txBody>
                    <a:bodyPr/>
                    <a:lstStyle/>
                    <a:p>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      寄存器</a:t>
                      </a:r>
                      <a:r>
                        <a:rPr lang="en-US" altLang="zh-CN" sz="11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寄存器</a:t>
                      </a:r>
                      <a:r>
                        <a:rPr lang="en-US" altLang="zh-CN" sz="1100" dirty="0">
                          <a:solidFill>
                            <a:schemeClr val="tx1"/>
                          </a:solidFill>
                          <a:latin typeface="微软雅黑" panose="020B0503020204020204" charset="-122"/>
                          <a:ea typeface="微软雅黑" panose="020B0503020204020204" charset="-122"/>
                          <a:cs typeface="微软雅黑" panose="020B0503020204020204" charset="-122"/>
                        </a:rPr>
                        <a:t>ALU</a:t>
                      </a:r>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操作：</a:t>
                      </a:r>
                      <a:r>
                        <a:rPr lang="en-US" altLang="zh-CN" sz="1100" dirty="0" err="1">
                          <a:solidFill>
                            <a:schemeClr val="tx1"/>
                          </a:solidFill>
                          <a:latin typeface="微软雅黑" panose="020B0503020204020204" charset="-122"/>
                          <a:ea typeface="微软雅黑" panose="020B0503020204020204" charset="-122"/>
                          <a:cs typeface="微软雅黑" panose="020B0503020204020204" charset="-122"/>
                        </a:rPr>
                        <a:t>rd←rs</a:t>
                      </a:r>
                      <a:r>
                        <a:rPr lang="en-US" altLang="zh-CN" sz="1100"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100" dirty="0" err="1">
                          <a:solidFill>
                            <a:schemeClr val="tx1"/>
                          </a:solidFill>
                          <a:latin typeface="微软雅黑" panose="020B0503020204020204" charset="-122"/>
                          <a:ea typeface="微软雅黑" panose="020B0503020204020204" charset="-122"/>
                          <a:cs typeface="微软雅黑" panose="020B0503020204020204" charset="-122"/>
                        </a:rPr>
                        <a:t>funct</a:t>
                      </a:r>
                      <a:r>
                        <a:rPr lang="en-US" altLang="zh-CN" sz="1100" baseline="0"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100" baseline="0" dirty="0" err="1">
                          <a:solidFill>
                            <a:schemeClr val="tx1"/>
                          </a:solidFill>
                          <a:latin typeface="微软雅黑" panose="020B0503020204020204" charset="-122"/>
                          <a:ea typeface="微软雅黑" panose="020B0503020204020204" charset="-122"/>
                          <a:cs typeface="微软雅黑" panose="020B0503020204020204" charset="-122"/>
                        </a:rPr>
                        <a:t>rt</a:t>
                      </a:r>
                      <a:endParaRPr lang="zh-CN" altLang="en-US" sz="1100" dirty="0">
                        <a:solidFill>
                          <a:schemeClr val="tx1"/>
                        </a:solidFill>
                        <a:latin typeface="微软雅黑" panose="020B0503020204020204" charset="-122"/>
                        <a:ea typeface="微软雅黑" panose="020B0503020204020204" charset="-122"/>
                        <a:cs typeface="微软雅黑" panose="020B050302020402020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99697">
                <a:tc gridSpan="6">
                  <a:txBody>
                    <a:bodyPr/>
                    <a:lstStyle/>
                    <a:p>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100" dirty="0" err="1">
                          <a:solidFill>
                            <a:schemeClr val="tx1"/>
                          </a:solidFill>
                          <a:latin typeface="微软雅黑" panose="020B0503020204020204" charset="-122"/>
                          <a:ea typeface="微软雅黑" panose="020B0503020204020204" charset="-122"/>
                          <a:cs typeface="微软雅黑" panose="020B0503020204020204" charset="-122"/>
                        </a:rPr>
                        <a:t>funct</a:t>
                      </a:r>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编码数据通路操作：</a:t>
                      </a:r>
                      <a:r>
                        <a:rPr lang="en-US" altLang="zh-CN" sz="1100" dirty="0">
                          <a:solidFill>
                            <a:schemeClr val="tx1"/>
                          </a:solidFill>
                          <a:latin typeface="微软雅黑" panose="020B0503020204020204" charset="-122"/>
                          <a:ea typeface="微软雅黑" panose="020B0503020204020204" charset="-122"/>
                          <a:cs typeface="微软雅黑" panose="020B0503020204020204" charset="-122"/>
                        </a:rPr>
                        <a:t>Add</a:t>
                      </a:r>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1100" dirty="0">
                          <a:solidFill>
                            <a:schemeClr val="tx1"/>
                          </a:solidFill>
                          <a:latin typeface="微软雅黑" panose="020B0503020204020204" charset="-122"/>
                          <a:ea typeface="微软雅黑" panose="020B0503020204020204" charset="-122"/>
                          <a:cs typeface="微软雅黑" panose="020B0503020204020204" charset="-122"/>
                        </a:rPr>
                        <a:t>Sub</a:t>
                      </a:r>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1100" dirty="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100" dirty="0">
                        <a:solidFill>
                          <a:schemeClr val="tx1"/>
                        </a:solidFill>
                        <a:latin typeface="微软雅黑" panose="020B0503020204020204" charset="-122"/>
                        <a:ea typeface="微软雅黑" panose="020B0503020204020204" charset="-122"/>
                        <a:cs typeface="微软雅黑" panose="020B050302020402020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99697">
                <a:tc gridSpan="6">
                  <a:txBody>
                    <a:bodyPr/>
                    <a:lstStyle/>
                    <a:p>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      移位，读</a:t>
                      </a:r>
                      <a:r>
                        <a:rPr lang="en-US" altLang="zh-CN" sz="11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写专用寄存器和数据移动</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17326">
                <a:tc>
                  <a:txBody>
                    <a:bodyPr/>
                    <a:lstStyle/>
                    <a:p>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rPr>
                        <a:t>J</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rPr>
                        <a:t>型指令</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100" dirty="0">
                        <a:solidFill>
                          <a:schemeClr val="tx1"/>
                        </a:solidFill>
                        <a:latin typeface="微软雅黑" panose="020B0503020204020204" charset="-122"/>
                        <a:ea typeface="微软雅黑" panose="020B050302020402020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3"/>
                  </a:ext>
                </a:extLst>
              </a:tr>
              <a:tr h="299697">
                <a:tc>
                  <a:txBody>
                    <a:bodyPr/>
                    <a:lstStyle/>
                    <a:p>
                      <a:pPr algn="ctr"/>
                      <a:r>
                        <a:rPr lang="en-US" altLang="zh-CN" sz="1100" dirty="0">
                          <a:solidFill>
                            <a:schemeClr val="tx1"/>
                          </a:solidFill>
                          <a:latin typeface="微软雅黑" panose="020B0503020204020204" charset="-122"/>
                          <a:ea typeface="微软雅黑" panose="020B0503020204020204" charset="-122"/>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5">
                  <a:txBody>
                    <a:bodyPr/>
                    <a:lstStyle/>
                    <a:p>
                      <a:pPr algn="ctr"/>
                      <a:r>
                        <a:rPr lang="en-US" altLang="zh-CN" sz="1100" dirty="0">
                          <a:solidFill>
                            <a:schemeClr val="tx1"/>
                          </a:solidFill>
                          <a:latin typeface="微软雅黑" panose="020B0503020204020204" charset="-122"/>
                          <a:ea typeface="微软雅黑" panose="020B0503020204020204" charset="-122"/>
                        </a:rPr>
                        <a:t>26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304220">
                <a:tc>
                  <a:txBody>
                    <a:bodyPr/>
                    <a:lstStyle/>
                    <a:p>
                      <a:pPr algn="ctr"/>
                      <a:r>
                        <a:rPr lang="zh-CN" altLang="en-US" sz="1100" dirty="0">
                          <a:solidFill>
                            <a:schemeClr val="tx1"/>
                          </a:solidFill>
                          <a:latin typeface="微软雅黑" panose="020B0503020204020204" charset="-122"/>
                          <a:ea typeface="微软雅黑" panose="020B0503020204020204" charset="-122"/>
                        </a:rPr>
                        <a:t>操作码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5">
                  <a:txBody>
                    <a:bodyPr/>
                    <a:lstStyle/>
                    <a:p>
                      <a:pPr algn="ctr"/>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拼接到</a:t>
                      </a:r>
                      <a:r>
                        <a:rPr lang="en-US" altLang="zh-CN" sz="1100" dirty="0">
                          <a:solidFill>
                            <a:schemeClr val="tx1"/>
                          </a:solidFill>
                          <a:latin typeface="微软雅黑" panose="020B0503020204020204" charset="-122"/>
                          <a:ea typeface="微软雅黑" panose="020B0503020204020204" charset="-122"/>
                          <a:cs typeface="微软雅黑" panose="020B0503020204020204" charset="-122"/>
                        </a:rPr>
                        <a:t>PC</a:t>
                      </a:r>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的偏移量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304220">
                <a:tc gridSpan="6">
                  <a:txBody>
                    <a:bodyPr/>
                    <a:lstStyle/>
                    <a:p>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      跳转，跳转并链接</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304220">
                <a:tc gridSpan="6">
                  <a:txBody>
                    <a:bodyPr/>
                    <a:lstStyle/>
                    <a:p>
                      <a:r>
                        <a:rPr lang="zh-CN" altLang="en-US" sz="1100" dirty="0">
                          <a:solidFill>
                            <a:schemeClr val="tx1"/>
                          </a:solidFill>
                          <a:latin typeface="微软雅黑" panose="020B0503020204020204" charset="-122"/>
                          <a:ea typeface="微软雅黑" panose="020B0503020204020204" charset="-122"/>
                          <a:cs typeface="微软雅黑" panose="020B0503020204020204" charset="-122"/>
                        </a:rPr>
                        <a:t>      陷阱和从异常中返回</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a:xfrm>
            <a:off x="1640206" y="549275"/>
            <a:ext cx="8994775" cy="767080"/>
          </a:xfrm>
        </p:spPr>
        <p:txBody>
          <a:bodyPr vert="horz" wrap="square" lIns="91440" tIns="45720" rIns="91440" bIns="45720" numCol="1" anchor="ctr" anchorCtr="0" compatLnSpc="1"/>
          <a:lstStyle/>
          <a:p>
            <a:pPr eaLnBrk="1" hangingPunct="1">
              <a:defRPr/>
            </a:pPr>
            <a:r>
              <a:rPr lang="en-US" altLang="zh-CN" sz="3600" dirty="0"/>
              <a:t>ISA（</a:t>
            </a:r>
            <a:r>
              <a:rPr lang="zh-CN" altLang="en-US" sz="3600" dirty="0"/>
              <a:t>指令集结构</a:t>
            </a:r>
            <a:r>
              <a:rPr lang="en-US" altLang="zh-CN" sz="3600" dirty="0"/>
              <a:t>）: </a:t>
            </a:r>
            <a:r>
              <a:rPr lang="zh-CN" altLang="en-US" sz="3600" dirty="0"/>
              <a:t>硬件与软件之间的</a:t>
            </a:r>
            <a:r>
              <a:rPr lang="zh-CN" altLang="en-US" sz="3600" dirty="0">
                <a:solidFill>
                  <a:srgbClr val="FFFF00"/>
                </a:solidFill>
              </a:rPr>
              <a:t>接口</a:t>
            </a:r>
            <a:endParaRPr lang="en-US" altLang="zh-CN" sz="3600" dirty="0"/>
          </a:p>
        </p:txBody>
      </p:sp>
      <p:sp>
        <p:nvSpPr>
          <p:cNvPr id="62467" name="Rectangle 3"/>
          <p:cNvSpPr>
            <a:spLocks noGrp="1"/>
          </p:cNvSpPr>
          <p:nvPr>
            <p:ph idx="1"/>
          </p:nvPr>
        </p:nvSpPr>
        <p:spPr>
          <a:xfrm>
            <a:off x="2895600" y="1828800"/>
            <a:ext cx="7772400" cy="4114800"/>
          </a:xfrm>
        </p:spPr>
        <p:txBody>
          <a:bodyPr vert="horz" wrap="square" lIns="91440" tIns="45720" rIns="91440" bIns="45720" numCol="1" anchor="t" anchorCtr="0" compatLnSpc="1"/>
          <a:lstStyle/>
          <a:p>
            <a:pPr eaLnBrk="1" hangingPunct="1"/>
            <a:r>
              <a:rPr lang="zh-CN" altLang="en-US" sz="2800" b="1" dirty="0">
                <a:effectLst/>
                <a:latin typeface="Comic Sans MS" panose="030F0702030302020204" pitchFamily="66" charset="0"/>
              </a:rPr>
              <a:t>用途</a:t>
            </a:r>
            <a:r>
              <a:rPr lang="en-US" altLang="zh-CN" sz="2800" b="1" dirty="0">
                <a:effectLst/>
                <a:latin typeface="Comic Sans MS" panose="030F0702030302020204" pitchFamily="66" charset="0"/>
              </a:rPr>
              <a:t>1: (</a:t>
            </a:r>
            <a:r>
              <a:rPr lang="zh-CN" altLang="en-US" sz="2800" b="1" dirty="0">
                <a:effectLst/>
                <a:latin typeface="Comic Sans MS" panose="030F0702030302020204" pitchFamily="66" charset="0"/>
              </a:rPr>
              <a:t>当前已经过时了</a:t>
            </a:r>
            <a:r>
              <a:rPr lang="en-US" altLang="zh-CN" sz="2800" b="1" dirty="0">
                <a:effectLst/>
                <a:latin typeface="Comic Sans MS" panose="030F0702030302020204" pitchFamily="66" charset="0"/>
              </a:rPr>
              <a:t>)</a:t>
            </a:r>
          </a:p>
          <a:p>
            <a:pPr lvl="1" eaLnBrk="1" hangingPunct="1"/>
            <a:r>
              <a:rPr lang="zh-CN" altLang="en-US" sz="2400" b="1" dirty="0">
                <a:effectLst/>
                <a:latin typeface="Comic Sans MS" panose="030F0702030302020204" pitchFamily="66" charset="0"/>
              </a:rPr>
              <a:t>重新利用已经固定的硬件资源</a:t>
            </a:r>
            <a:endParaRPr lang="en-US" altLang="zh-CN" sz="2400" b="1" dirty="0">
              <a:effectLst/>
              <a:latin typeface="Comic Sans MS" panose="030F0702030302020204" pitchFamily="66" charset="0"/>
            </a:endParaRPr>
          </a:p>
          <a:p>
            <a:pPr eaLnBrk="1" hangingPunct="1"/>
            <a:r>
              <a:rPr lang="zh-CN" altLang="en-US" sz="2800" b="1" dirty="0">
                <a:solidFill>
                  <a:srgbClr val="00FF00"/>
                </a:solidFill>
                <a:effectLst/>
                <a:latin typeface="Comic Sans MS" panose="030F0702030302020204" pitchFamily="66" charset="0"/>
              </a:rPr>
              <a:t>用途</a:t>
            </a:r>
            <a:r>
              <a:rPr lang="en-US" altLang="zh-CN" sz="2800" b="1" dirty="0">
                <a:solidFill>
                  <a:srgbClr val="00FF00"/>
                </a:solidFill>
                <a:effectLst/>
                <a:latin typeface="Comic Sans MS" panose="030F0702030302020204" pitchFamily="66" charset="0"/>
              </a:rPr>
              <a:t>2:</a:t>
            </a:r>
          </a:p>
          <a:p>
            <a:pPr lvl="1" eaLnBrk="1" hangingPunct="1"/>
            <a:r>
              <a:rPr lang="zh-CN" altLang="en-US" sz="2400" b="1" dirty="0">
                <a:solidFill>
                  <a:srgbClr val="00FF00"/>
                </a:solidFill>
                <a:effectLst/>
                <a:latin typeface="Comic Sans MS" panose="030F0702030302020204" pitchFamily="66" charset="0"/>
              </a:rPr>
              <a:t>开发者与硬件之间的接口</a:t>
            </a:r>
            <a:endParaRPr lang="en-US" altLang="zh-CN" sz="2400" b="1" dirty="0">
              <a:solidFill>
                <a:srgbClr val="00FF00"/>
              </a:solidFill>
              <a:effectLst/>
              <a:latin typeface="Comic Sans MS" panose="030F0702030302020204" pitchFamily="66" charset="0"/>
            </a:endParaRPr>
          </a:p>
          <a:p>
            <a:pPr lvl="1" eaLnBrk="1" hangingPunct="1"/>
            <a:r>
              <a:rPr lang="zh-CN" altLang="en-US" sz="2400" b="1" dirty="0">
                <a:solidFill>
                  <a:srgbClr val="00FF00"/>
                </a:solidFill>
                <a:effectLst/>
                <a:latin typeface="Comic Sans MS" panose="030F0702030302020204" pitchFamily="66" charset="0"/>
              </a:rPr>
              <a:t>这代芯片与下一代芯片的合同</a:t>
            </a:r>
            <a:endParaRPr lang="en-US" altLang="zh-CN" sz="2400" b="1" dirty="0">
              <a:solidFill>
                <a:srgbClr val="00FF00"/>
              </a:solidFill>
              <a:effectLst/>
              <a:latin typeface="Comic Sans MS" panose="030F0702030302020204" pitchFamily="66" charset="0"/>
            </a:endParaRPr>
          </a:p>
        </p:txBody>
      </p:sp>
      <p:grpSp>
        <p:nvGrpSpPr>
          <p:cNvPr id="62468" name="Group 4"/>
          <p:cNvGrpSpPr/>
          <p:nvPr/>
        </p:nvGrpSpPr>
        <p:grpSpPr>
          <a:xfrm>
            <a:off x="2135188" y="4535488"/>
            <a:ext cx="4464050" cy="2133600"/>
            <a:chOff x="596" y="1288"/>
            <a:chExt cx="4500" cy="2268"/>
          </a:xfrm>
        </p:grpSpPr>
        <p:sp>
          <p:nvSpPr>
            <p:cNvPr id="62471" name="Rectangle 5" descr="Horizontal brick"/>
            <p:cNvSpPr/>
            <p:nvPr/>
          </p:nvSpPr>
          <p:spPr>
            <a:xfrm>
              <a:off x="880" y="2152"/>
              <a:ext cx="4216" cy="280"/>
            </a:xfrm>
            <a:prstGeom prst="rect">
              <a:avLst/>
            </a:prstGeom>
            <a:pattFill prst="horzBrick">
              <a:fgClr>
                <a:schemeClr val="accent1"/>
              </a:fgClr>
              <a:bgClr>
                <a:schemeClr val="bg1"/>
              </a:bgClr>
            </a:pattFill>
            <a:ln w="12700" cap="flat" cmpd="sng">
              <a:solidFill>
                <a:schemeClr val="tx1"/>
              </a:solidFill>
              <a:prstDash val="solid"/>
              <a:miter/>
              <a:headEnd type="none" w="med" len="med"/>
              <a:tailEnd type="none" w="med" len="med"/>
            </a:ln>
          </p:spPr>
          <p:txBody>
            <a:bodyPr wrap="none" anchor="ctr"/>
            <a:lstStyle/>
            <a:p>
              <a:endParaRPr lang="zh-CN" altLang="en-US" dirty="0">
                <a:latin typeface="Garamond" panose="02020404030301010803" pitchFamily="18" charset="0"/>
              </a:endParaRPr>
            </a:p>
          </p:txBody>
        </p:sp>
        <p:sp>
          <p:nvSpPr>
            <p:cNvPr id="62472" name="Oval 6"/>
            <p:cNvSpPr/>
            <p:nvPr/>
          </p:nvSpPr>
          <p:spPr>
            <a:xfrm>
              <a:off x="2416" y="1288"/>
              <a:ext cx="232" cy="184"/>
            </a:xfrm>
            <a:prstGeom prst="ellipse">
              <a:avLst/>
            </a:prstGeom>
            <a:noFill/>
            <a:ln w="12700" cap="flat" cmpd="sng">
              <a:solidFill>
                <a:schemeClr val="tx1"/>
              </a:solidFill>
              <a:prstDash val="solid"/>
              <a:headEnd type="none" w="med" len="med"/>
              <a:tailEnd type="none" w="med" len="med"/>
            </a:ln>
          </p:spPr>
          <p:txBody>
            <a:bodyPr wrap="none" anchor="ctr"/>
            <a:lstStyle/>
            <a:p>
              <a:endParaRPr lang="zh-CN" altLang="en-US" dirty="0">
                <a:latin typeface="Garamond" panose="02020404030301010803" pitchFamily="18" charset="0"/>
              </a:endParaRPr>
            </a:p>
          </p:txBody>
        </p:sp>
        <p:sp>
          <p:nvSpPr>
            <p:cNvPr id="62473" name="Line 7"/>
            <p:cNvSpPr/>
            <p:nvPr/>
          </p:nvSpPr>
          <p:spPr>
            <a:xfrm flipH="1">
              <a:off x="2504" y="1480"/>
              <a:ext cx="56" cy="376"/>
            </a:xfrm>
            <a:prstGeom prst="line">
              <a:avLst/>
            </a:prstGeom>
            <a:ln w="12700" cap="flat" cmpd="sng">
              <a:solidFill>
                <a:schemeClr val="tx1"/>
              </a:solidFill>
              <a:prstDash val="solid"/>
              <a:headEnd type="none" w="med" len="med"/>
              <a:tailEnd type="none" w="med" len="med"/>
            </a:ln>
          </p:spPr>
        </p:sp>
        <p:sp>
          <p:nvSpPr>
            <p:cNvPr id="62474" name="Line 8"/>
            <p:cNvSpPr/>
            <p:nvPr/>
          </p:nvSpPr>
          <p:spPr>
            <a:xfrm>
              <a:off x="2512" y="1860"/>
              <a:ext cx="136" cy="0"/>
            </a:xfrm>
            <a:prstGeom prst="line">
              <a:avLst/>
            </a:prstGeom>
            <a:ln w="12700" cap="flat" cmpd="sng">
              <a:solidFill>
                <a:schemeClr val="tx1"/>
              </a:solidFill>
              <a:prstDash val="solid"/>
              <a:headEnd type="none" w="med" len="med"/>
              <a:tailEnd type="none" w="med" len="med"/>
            </a:ln>
          </p:spPr>
        </p:sp>
        <p:sp>
          <p:nvSpPr>
            <p:cNvPr id="62475" name="Line 9"/>
            <p:cNvSpPr/>
            <p:nvPr/>
          </p:nvSpPr>
          <p:spPr>
            <a:xfrm>
              <a:off x="2652" y="1864"/>
              <a:ext cx="0" cy="184"/>
            </a:xfrm>
            <a:prstGeom prst="line">
              <a:avLst/>
            </a:prstGeom>
            <a:ln w="12700" cap="flat" cmpd="sng">
              <a:solidFill>
                <a:schemeClr val="tx1"/>
              </a:solidFill>
              <a:prstDash val="solid"/>
              <a:headEnd type="none" w="med" len="med"/>
              <a:tailEnd type="none" w="med" len="med"/>
            </a:ln>
          </p:spPr>
        </p:sp>
        <p:sp>
          <p:nvSpPr>
            <p:cNvPr id="62476" name="Line 10"/>
            <p:cNvSpPr/>
            <p:nvPr/>
          </p:nvSpPr>
          <p:spPr>
            <a:xfrm>
              <a:off x="2656" y="2052"/>
              <a:ext cx="40" cy="0"/>
            </a:xfrm>
            <a:prstGeom prst="line">
              <a:avLst/>
            </a:prstGeom>
            <a:ln w="12700" cap="flat" cmpd="sng">
              <a:solidFill>
                <a:schemeClr val="tx1"/>
              </a:solidFill>
              <a:prstDash val="solid"/>
              <a:headEnd type="none" w="med" len="med"/>
              <a:tailEnd type="none" w="med" len="med"/>
            </a:ln>
          </p:spPr>
        </p:sp>
        <p:sp>
          <p:nvSpPr>
            <p:cNvPr id="62477" name="Line 11"/>
            <p:cNvSpPr/>
            <p:nvPr/>
          </p:nvSpPr>
          <p:spPr>
            <a:xfrm flipH="1">
              <a:off x="2408" y="1864"/>
              <a:ext cx="104" cy="232"/>
            </a:xfrm>
            <a:prstGeom prst="line">
              <a:avLst/>
            </a:prstGeom>
            <a:ln w="12700" cap="flat" cmpd="sng">
              <a:solidFill>
                <a:schemeClr val="tx1"/>
              </a:solidFill>
              <a:prstDash val="solid"/>
              <a:headEnd type="none" w="med" len="med"/>
              <a:tailEnd type="none" w="med" len="med"/>
            </a:ln>
          </p:spPr>
        </p:sp>
        <p:sp>
          <p:nvSpPr>
            <p:cNvPr id="62478" name="Line 12"/>
            <p:cNvSpPr/>
            <p:nvPr/>
          </p:nvSpPr>
          <p:spPr>
            <a:xfrm flipH="1">
              <a:off x="2264" y="2104"/>
              <a:ext cx="152" cy="88"/>
            </a:xfrm>
            <a:prstGeom prst="line">
              <a:avLst/>
            </a:prstGeom>
            <a:ln w="12700" cap="flat" cmpd="sng">
              <a:solidFill>
                <a:schemeClr val="tx1"/>
              </a:solidFill>
              <a:prstDash val="solid"/>
              <a:headEnd type="none" w="med" len="med"/>
              <a:tailEnd type="none" w="med" len="med"/>
            </a:ln>
          </p:spPr>
        </p:sp>
        <p:sp>
          <p:nvSpPr>
            <p:cNvPr id="62479" name="Line 13"/>
            <p:cNvSpPr/>
            <p:nvPr/>
          </p:nvSpPr>
          <p:spPr>
            <a:xfrm>
              <a:off x="2560" y="1624"/>
              <a:ext cx="136" cy="88"/>
            </a:xfrm>
            <a:prstGeom prst="line">
              <a:avLst/>
            </a:prstGeom>
            <a:ln w="12700" cap="flat" cmpd="sng">
              <a:solidFill>
                <a:schemeClr val="tx1"/>
              </a:solidFill>
              <a:prstDash val="solid"/>
              <a:headEnd type="none" w="med" len="med"/>
              <a:tailEnd type="none" w="med" len="med"/>
            </a:ln>
          </p:spPr>
        </p:sp>
        <p:sp>
          <p:nvSpPr>
            <p:cNvPr id="62480" name="Line 14"/>
            <p:cNvSpPr/>
            <p:nvPr/>
          </p:nvSpPr>
          <p:spPr>
            <a:xfrm flipV="1">
              <a:off x="2704" y="1616"/>
              <a:ext cx="88" cy="104"/>
            </a:xfrm>
            <a:prstGeom prst="line">
              <a:avLst/>
            </a:prstGeom>
            <a:ln w="12700" cap="flat" cmpd="sng">
              <a:solidFill>
                <a:schemeClr val="tx1"/>
              </a:solidFill>
              <a:prstDash val="solid"/>
              <a:headEnd type="none" w="med" len="med"/>
              <a:tailEnd type="none" w="med" len="med"/>
            </a:ln>
          </p:spPr>
        </p:sp>
        <p:sp>
          <p:nvSpPr>
            <p:cNvPr id="62481" name="Line 15"/>
            <p:cNvSpPr/>
            <p:nvPr/>
          </p:nvSpPr>
          <p:spPr>
            <a:xfrm>
              <a:off x="2512" y="1572"/>
              <a:ext cx="136" cy="0"/>
            </a:xfrm>
            <a:prstGeom prst="line">
              <a:avLst/>
            </a:prstGeom>
            <a:ln w="12700" cap="flat" cmpd="sng">
              <a:solidFill>
                <a:schemeClr val="tx1"/>
              </a:solidFill>
              <a:prstDash val="solid"/>
              <a:headEnd type="none" w="med" len="med"/>
              <a:tailEnd type="none" w="med" len="med"/>
            </a:ln>
          </p:spPr>
        </p:sp>
        <p:sp>
          <p:nvSpPr>
            <p:cNvPr id="62482" name="Line 16"/>
            <p:cNvSpPr/>
            <p:nvPr/>
          </p:nvSpPr>
          <p:spPr>
            <a:xfrm flipV="1">
              <a:off x="2656" y="1472"/>
              <a:ext cx="88" cy="104"/>
            </a:xfrm>
            <a:prstGeom prst="line">
              <a:avLst/>
            </a:prstGeom>
            <a:ln w="12700" cap="flat" cmpd="sng">
              <a:solidFill>
                <a:schemeClr val="tx1"/>
              </a:solidFill>
              <a:prstDash val="solid"/>
              <a:headEnd type="none" w="med" len="med"/>
              <a:tailEnd type="none" w="med" len="med"/>
            </a:ln>
          </p:spPr>
        </p:sp>
        <p:sp>
          <p:nvSpPr>
            <p:cNvPr id="62483" name="Oval 17"/>
            <p:cNvSpPr/>
            <p:nvPr/>
          </p:nvSpPr>
          <p:spPr>
            <a:xfrm>
              <a:off x="3280" y="1336"/>
              <a:ext cx="232" cy="184"/>
            </a:xfrm>
            <a:prstGeom prst="ellipse">
              <a:avLst/>
            </a:prstGeom>
            <a:noFill/>
            <a:ln w="12700" cap="flat" cmpd="sng">
              <a:solidFill>
                <a:schemeClr val="tx1"/>
              </a:solidFill>
              <a:prstDash val="solid"/>
              <a:headEnd type="none" w="med" len="med"/>
              <a:tailEnd type="none" w="med" len="med"/>
            </a:ln>
          </p:spPr>
          <p:txBody>
            <a:bodyPr wrap="none" anchor="ctr"/>
            <a:lstStyle/>
            <a:p>
              <a:endParaRPr lang="zh-CN" altLang="en-US" dirty="0">
                <a:latin typeface="Garamond" panose="02020404030301010803" pitchFamily="18" charset="0"/>
              </a:endParaRPr>
            </a:p>
          </p:txBody>
        </p:sp>
        <p:sp>
          <p:nvSpPr>
            <p:cNvPr id="62484" name="Line 18"/>
            <p:cNvSpPr/>
            <p:nvPr/>
          </p:nvSpPr>
          <p:spPr>
            <a:xfrm>
              <a:off x="3424" y="1528"/>
              <a:ext cx="40" cy="424"/>
            </a:xfrm>
            <a:prstGeom prst="line">
              <a:avLst/>
            </a:prstGeom>
            <a:ln w="12700" cap="flat" cmpd="sng">
              <a:solidFill>
                <a:schemeClr val="tx1"/>
              </a:solidFill>
              <a:prstDash val="solid"/>
              <a:headEnd type="none" w="med" len="med"/>
              <a:tailEnd type="none" w="med" len="med"/>
            </a:ln>
          </p:spPr>
        </p:sp>
        <p:sp>
          <p:nvSpPr>
            <p:cNvPr id="62485" name="Line 19"/>
            <p:cNvSpPr/>
            <p:nvPr/>
          </p:nvSpPr>
          <p:spPr>
            <a:xfrm flipH="1">
              <a:off x="3272" y="1912"/>
              <a:ext cx="200" cy="136"/>
            </a:xfrm>
            <a:prstGeom prst="line">
              <a:avLst/>
            </a:prstGeom>
            <a:ln w="12700" cap="flat" cmpd="sng">
              <a:solidFill>
                <a:schemeClr val="tx1"/>
              </a:solidFill>
              <a:prstDash val="solid"/>
              <a:headEnd type="none" w="med" len="med"/>
              <a:tailEnd type="none" w="med" len="med"/>
            </a:ln>
          </p:spPr>
        </p:sp>
        <p:sp>
          <p:nvSpPr>
            <p:cNvPr id="62486" name="Line 20"/>
            <p:cNvSpPr/>
            <p:nvPr/>
          </p:nvSpPr>
          <p:spPr>
            <a:xfrm>
              <a:off x="3280" y="2056"/>
              <a:ext cx="88" cy="184"/>
            </a:xfrm>
            <a:prstGeom prst="line">
              <a:avLst/>
            </a:prstGeom>
            <a:ln w="12700" cap="flat" cmpd="sng">
              <a:solidFill>
                <a:schemeClr val="tx1"/>
              </a:solidFill>
              <a:prstDash val="solid"/>
              <a:headEnd type="none" w="med" len="med"/>
              <a:tailEnd type="none" w="med" len="med"/>
            </a:ln>
          </p:spPr>
        </p:sp>
        <p:sp>
          <p:nvSpPr>
            <p:cNvPr id="62487" name="Line 21"/>
            <p:cNvSpPr/>
            <p:nvPr/>
          </p:nvSpPr>
          <p:spPr>
            <a:xfrm>
              <a:off x="3472" y="1912"/>
              <a:ext cx="184" cy="136"/>
            </a:xfrm>
            <a:prstGeom prst="line">
              <a:avLst/>
            </a:prstGeom>
            <a:ln w="12700" cap="flat" cmpd="sng">
              <a:solidFill>
                <a:schemeClr val="tx1"/>
              </a:solidFill>
              <a:prstDash val="solid"/>
              <a:headEnd type="none" w="med" len="med"/>
              <a:tailEnd type="none" w="med" len="med"/>
            </a:ln>
          </p:spPr>
        </p:sp>
        <p:sp>
          <p:nvSpPr>
            <p:cNvPr id="62488" name="Line 22"/>
            <p:cNvSpPr/>
            <p:nvPr/>
          </p:nvSpPr>
          <p:spPr>
            <a:xfrm flipV="1">
              <a:off x="3664" y="1952"/>
              <a:ext cx="136" cy="104"/>
            </a:xfrm>
            <a:prstGeom prst="line">
              <a:avLst/>
            </a:prstGeom>
            <a:ln w="12700" cap="flat" cmpd="sng">
              <a:solidFill>
                <a:schemeClr val="tx1"/>
              </a:solidFill>
              <a:prstDash val="solid"/>
              <a:headEnd type="none" w="med" len="med"/>
              <a:tailEnd type="none" w="med" len="med"/>
            </a:ln>
          </p:spPr>
        </p:sp>
        <p:sp>
          <p:nvSpPr>
            <p:cNvPr id="62489" name="Line 23"/>
            <p:cNvSpPr/>
            <p:nvPr/>
          </p:nvSpPr>
          <p:spPr>
            <a:xfrm>
              <a:off x="3808" y="1960"/>
              <a:ext cx="40" cy="40"/>
            </a:xfrm>
            <a:prstGeom prst="line">
              <a:avLst/>
            </a:prstGeom>
            <a:ln w="12700" cap="flat" cmpd="sng">
              <a:solidFill>
                <a:schemeClr val="tx1"/>
              </a:solidFill>
              <a:prstDash val="solid"/>
              <a:headEnd type="none" w="med" len="med"/>
              <a:tailEnd type="none" w="med" len="med"/>
            </a:ln>
          </p:spPr>
        </p:sp>
        <p:sp>
          <p:nvSpPr>
            <p:cNvPr id="62490" name="Line 24"/>
            <p:cNvSpPr/>
            <p:nvPr/>
          </p:nvSpPr>
          <p:spPr>
            <a:xfrm flipH="1">
              <a:off x="3320" y="1672"/>
              <a:ext cx="104" cy="136"/>
            </a:xfrm>
            <a:prstGeom prst="line">
              <a:avLst/>
            </a:prstGeom>
            <a:ln w="12700" cap="flat" cmpd="sng">
              <a:solidFill>
                <a:schemeClr val="tx1"/>
              </a:solidFill>
              <a:prstDash val="solid"/>
              <a:headEnd type="none" w="med" len="med"/>
              <a:tailEnd type="none" w="med" len="med"/>
            </a:ln>
          </p:spPr>
        </p:sp>
        <p:sp>
          <p:nvSpPr>
            <p:cNvPr id="62491" name="Line 25"/>
            <p:cNvSpPr/>
            <p:nvPr/>
          </p:nvSpPr>
          <p:spPr>
            <a:xfrm flipH="1" flipV="1">
              <a:off x="3176" y="1760"/>
              <a:ext cx="152" cy="56"/>
            </a:xfrm>
            <a:prstGeom prst="line">
              <a:avLst/>
            </a:prstGeom>
            <a:ln w="12700" cap="flat" cmpd="sng">
              <a:solidFill>
                <a:schemeClr val="tx1"/>
              </a:solidFill>
              <a:prstDash val="solid"/>
              <a:headEnd type="none" w="med" len="med"/>
              <a:tailEnd type="none" w="med" len="med"/>
            </a:ln>
          </p:spPr>
        </p:sp>
        <p:sp>
          <p:nvSpPr>
            <p:cNvPr id="62492" name="Line 26"/>
            <p:cNvSpPr/>
            <p:nvPr/>
          </p:nvSpPr>
          <p:spPr>
            <a:xfrm flipH="1">
              <a:off x="3224" y="1620"/>
              <a:ext cx="200" cy="0"/>
            </a:xfrm>
            <a:prstGeom prst="line">
              <a:avLst/>
            </a:prstGeom>
            <a:ln w="12700" cap="flat" cmpd="sng">
              <a:solidFill>
                <a:schemeClr val="tx1"/>
              </a:solidFill>
              <a:prstDash val="solid"/>
              <a:headEnd type="none" w="med" len="med"/>
              <a:tailEnd type="none" w="med" len="med"/>
            </a:ln>
          </p:spPr>
        </p:sp>
        <p:sp>
          <p:nvSpPr>
            <p:cNvPr id="62493" name="Line 27"/>
            <p:cNvSpPr/>
            <p:nvPr/>
          </p:nvSpPr>
          <p:spPr>
            <a:xfrm flipH="1" flipV="1">
              <a:off x="3080" y="1520"/>
              <a:ext cx="152" cy="104"/>
            </a:xfrm>
            <a:prstGeom prst="line">
              <a:avLst/>
            </a:prstGeom>
            <a:ln w="12700" cap="flat" cmpd="sng">
              <a:solidFill>
                <a:schemeClr val="tx1"/>
              </a:solidFill>
              <a:prstDash val="solid"/>
              <a:headEnd type="none" w="med" len="med"/>
              <a:tailEnd type="none" w="med" len="med"/>
            </a:ln>
          </p:spPr>
        </p:sp>
        <p:sp>
          <p:nvSpPr>
            <p:cNvPr id="62494" name="Line 28"/>
            <p:cNvSpPr/>
            <p:nvPr/>
          </p:nvSpPr>
          <p:spPr>
            <a:xfrm flipV="1">
              <a:off x="3328" y="1424"/>
              <a:ext cx="40" cy="56"/>
            </a:xfrm>
            <a:prstGeom prst="line">
              <a:avLst/>
            </a:prstGeom>
            <a:ln w="12700" cap="flat" cmpd="sng">
              <a:solidFill>
                <a:schemeClr val="tx1"/>
              </a:solidFill>
              <a:prstDash val="solid"/>
              <a:headEnd type="none" w="med" len="med"/>
              <a:tailEnd type="none" w="med" len="med"/>
            </a:ln>
          </p:spPr>
        </p:sp>
        <p:sp>
          <p:nvSpPr>
            <p:cNvPr id="62495" name="Line 29"/>
            <p:cNvSpPr/>
            <p:nvPr/>
          </p:nvSpPr>
          <p:spPr>
            <a:xfrm flipH="1" flipV="1">
              <a:off x="2504" y="1376"/>
              <a:ext cx="104" cy="104"/>
            </a:xfrm>
            <a:prstGeom prst="line">
              <a:avLst/>
            </a:prstGeom>
            <a:ln w="12700" cap="flat" cmpd="sng">
              <a:solidFill>
                <a:schemeClr val="tx1"/>
              </a:solidFill>
              <a:prstDash val="solid"/>
              <a:headEnd type="none" w="med" len="med"/>
              <a:tailEnd type="none" w="med" len="med"/>
            </a:ln>
          </p:spPr>
        </p:sp>
        <p:sp>
          <p:nvSpPr>
            <p:cNvPr id="62496" name="Oval 30"/>
            <p:cNvSpPr/>
            <p:nvPr/>
          </p:nvSpPr>
          <p:spPr>
            <a:xfrm>
              <a:off x="2716" y="2500"/>
              <a:ext cx="400" cy="304"/>
            </a:xfrm>
            <a:prstGeom prst="ellipse">
              <a:avLst/>
            </a:prstGeom>
            <a:noFill/>
            <a:ln w="50800" cap="flat" cmpd="sng">
              <a:solidFill>
                <a:schemeClr val="tx1"/>
              </a:solidFill>
              <a:prstDash val="solid"/>
              <a:headEnd type="none" w="med" len="med"/>
              <a:tailEnd type="none" w="med" len="med"/>
            </a:ln>
          </p:spPr>
          <p:txBody>
            <a:bodyPr wrap="none" anchor="ctr"/>
            <a:lstStyle/>
            <a:p>
              <a:endParaRPr lang="zh-CN" altLang="en-US" dirty="0">
                <a:latin typeface="Garamond" panose="02020404030301010803" pitchFamily="18" charset="0"/>
              </a:endParaRPr>
            </a:p>
          </p:txBody>
        </p:sp>
        <p:sp>
          <p:nvSpPr>
            <p:cNvPr id="62497" name="Line 31"/>
            <p:cNvSpPr/>
            <p:nvPr/>
          </p:nvSpPr>
          <p:spPr>
            <a:xfrm flipV="1">
              <a:off x="2860" y="2660"/>
              <a:ext cx="16" cy="80"/>
            </a:xfrm>
            <a:prstGeom prst="line">
              <a:avLst/>
            </a:prstGeom>
            <a:ln w="50800" cap="flat" cmpd="sng">
              <a:solidFill>
                <a:schemeClr val="tx1"/>
              </a:solidFill>
              <a:prstDash val="solid"/>
              <a:headEnd type="none" w="med" len="med"/>
              <a:tailEnd type="none" w="med" len="med"/>
            </a:ln>
          </p:spPr>
        </p:sp>
        <p:sp>
          <p:nvSpPr>
            <p:cNvPr id="62498" name="Line 32"/>
            <p:cNvSpPr/>
            <p:nvPr/>
          </p:nvSpPr>
          <p:spPr>
            <a:xfrm>
              <a:off x="2908" y="2676"/>
              <a:ext cx="16" cy="0"/>
            </a:xfrm>
            <a:prstGeom prst="line">
              <a:avLst/>
            </a:prstGeom>
            <a:ln w="50800" cap="flat" cmpd="sng">
              <a:solidFill>
                <a:schemeClr val="tx1"/>
              </a:solidFill>
              <a:prstDash val="solid"/>
              <a:headEnd type="none" w="med" len="med"/>
              <a:tailEnd type="none" w="med" len="med"/>
            </a:ln>
          </p:spPr>
        </p:sp>
        <p:sp>
          <p:nvSpPr>
            <p:cNvPr id="62499" name="Line 33"/>
            <p:cNvSpPr/>
            <p:nvPr/>
          </p:nvSpPr>
          <p:spPr>
            <a:xfrm>
              <a:off x="2956" y="2692"/>
              <a:ext cx="16" cy="16"/>
            </a:xfrm>
            <a:prstGeom prst="line">
              <a:avLst/>
            </a:prstGeom>
            <a:ln w="50800" cap="flat" cmpd="sng">
              <a:solidFill>
                <a:schemeClr val="tx1"/>
              </a:solidFill>
              <a:prstDash val="solid"/>
              <a:headEnd type="none" w="med" len="med"/>
              <a:tailEnd type="none" w="med" len="med"/>
            </a:ln>
          </p:spPr>
        </p:sp>
        <p:sp>
          <p:nvSpPr>
            <p:cNvPr id="62500" name="Line 34"/>
            <p:cNvSpPr/>
            <p:nvPr/>
          </p:nvSpPr>
          <p:spPr>
            <a:xfrm>
              <a:off x="2956" y="2580"/>
              <a:ext cx="64" cy="0"/>
            </a:xfrm>
            <a:prstGeom prst="line">
              <a:avLst/>
            </a:prstGeom>
            <a:ln w="50800" cap="flat" cmpd="sng">
              <a:solidFill>
                <a:schemeClr val="tx1"/>
              </a:solidFill>
              <a:prstDash val="solid"/>
              <a:headEnd type="none" w="med" len="med"/>
              <a:tailEnd type="none" w="med" len="med"/>
            </a:ln>
          </p:spPr>
        </p:sp>
        <p:sp>
          <p:nvSpPr>
            <p:cNvPr id="62501" name="Line 35"/>
            <p:cNvSpPr/>
            <p:nvPr/>
          </p:nvSpPr>
          <p:spPr>
            <a:xfrm flipH="1">
              <a:off x="2780" y="2580"/>
              <a:ext cx="80" cy="0"/>
            </a:xfrm>
            <a:prstGeom prst="line">
              <a:avLst/>
            </a:prstGeom>
            <a:ln w="50800" cap="flat" cmpd="sng">
              <a:solidFill>
                <a:schemeClr val="tx1"/>
              </a:solidFill>
              <a:prstDash val="solid"/>
              <a:headEnd type="none" w="med" len="med"/>
              <a:tailEnd type="none" w="med" len="med"/>
            </a:ln>
          </p:spPr>
        </p:sp>
        <p:sp>
          <p:nvSpPr>
            <p:cNvPr id="62502" name="Line 36"/>
            <p:cNvSpPr/>
            <p:nvPr/>
          </p:nvSpPr>
          <p:spPr>
            <a:xfrm flipV="1">
              <a:off x="2508" y="3476"/>
              <a:ext cx="0" cy="80"/>
            </a:xfrm>
            <a:prstGeom prst="line">
              <a:avLst/>
            </a:prstGeom>
            <a:ln w="50800" cap="flat" cmpd="sng">
              <a:solidFill>
                <a:schemeClr val="tx1"/>
              </a:solidFill>
              <a:prstDash val="solid"/>
              <a:headEnd type="none" w="med" len="med"/>
              <a:tailEnd type="none" w="med" len="med"/>
            </a:ln>
          </p:spPr>
        </p:sp>
        <p:sp>
          <p:nvSpPr>
            <p:cNvPr id="62503" name="Line 37"/>
            <p:cNvSpPr/>
            <p:nvPr/>
          </p:nvSpPr>
          <p:spPr>
            <a:xfrm>
              <a:off x="2940" y="2836"/>
              <a:ext cx="0" cy="352"/>
            </a:xfrm>
            <a:prstGeom prst="line">
              <a:avLst/>
            </a:prstGeom>
            <a:ln w="50800" cap="flat" cmpd="sng">
              <a:solidFill>
                <a:schemeClr val="tx1"/>
              </a:solidFill>
              <a:prstDash val="solid"/>
              <a:headEnd type="none" w="med" len="med"/>
              <a:tailEnd type="none" w="med" len="med"/>
            </a:ln>
          </p:spPr>
        </p:sp>
        <p:sp>
          <p:nvSpPr>
            <p:cNvPr id="62504" name="Line 38"/>
            <p:cNvSpPr/>
            <p:nvPr/>
          </p:nvSpPr>
          <p:spPr>
            <a:xfrm>
              <a:off x="2956" y="3204"/>
              <a:ext cx="208" cy="0"/>
            </a:xfrm>
            <a:prstGeom prst="line">
              <a:avLst/>
            </a:prstGeom>
            <a:ln w="50800" cap="flat" cmpd="sng">
              <a:solidFill>
                <a:schemeClr val="tx1"/>
              </a:solidFill>
              <a:prstDash val="solid"/>
              <a:headEnd type="none" w="med" len="med"/>
              <a:tailEnd type="none" w="med" len="med"/>
            </a:ln>
          </p:spPr>
        </p:sp>
        <p:sp>
          <p:nvSpPr>
            <p:cNvPr id="62505" name="Line 39"/>
            <p:cNvSpPr/>
            <p:nvPr/>
          </p:nvSpPr>
          <p:spPr>
            <a:xfrm>
              <a:off x="3196" y="3220"/>
              <a:ext cx="64" cy="256"/>
            </a:xfrm>
            <a:prstGeom prst="line">
              <a:avLst/>
            </a:prstGeom>
            <a:ln w="50800" cap="flat" cmpd="sng">
              <a:solidFill>
                <a:schemeClr val="tx1"/>
              </a:solidFill>
              <a:prstDash val="solid"/>
              <a:headEnd type="none" w="med" len="med"/>
              <a:tailEnd type="none" w="med" len="med"/>
            </a:ln>
          </p:spPr>
        </p:sp>
        <p:sp>
          <p:nvSpPr>
            <p:cNvPr id="62506" name="Line 40"/>
            <p:cNvSpPr/>
            <p:nvPr/>
          </p:nvSpPr>
          <p:spPr>
            <a:xfrm flipV="1">
              <a:off x="3292" y="3428"/>
              <a:ext cx="16" cy="80"/>
            </a:xfrm>
            <a:prstGeom prst="line">
              <a:avLst/>
            </a:prstGeom>
            <a:ln w="50800" cap="flat" cmpd="sng">
              <a:solidFill>
                <a:schemeClr val="tx1"/>
              </a:solidFill>
              <a:prstDash val="solid"/>
              <a:headEnd type="none" w="med" len="med"/>
              <a:tailEnd type="none" w="med" len="med"/>
            </a:ln>
          </p:spPr>
        </p:sp>
        <p:sp>
          <p:nvSpPr>
            <p:cNvPr id="62507" name="Line 41"/>
            <p:cNvSpPr/>
            <p:nvPr/>
          </p:nvSpPr>
          <p:spPr>
            <a:xfrm flipH="1">
              <a:off x="2684" y="3220"/>
              <a:ext cx="272" cy="16"/>
            </a:xfrm>
            <a:prstGeom prst="line">
              <a:avLst/>
            </a:prstGeom>
            <a:ln w="50800" cap="flat" cmpd="sng">
              <a:solidFill>
                <a:schemeClr val="tx1"/>
              </a:solidFill>
              <a:prstDash val="solid"/>
              <a:headEnd type="none" w="med" len="med"/>
              <a:tailEnd type="none" w="med" len="med"/>
            </a:ln>
          </p:spPr>
        </p:sp>
        <p:sp>
          <p:nvSpPr>
            <p:cNvPr id="62508" name="Line 42"/>
            <p:cNvSpPr/>
            <p:nvPr/>
          </p:nvSpPr>
          <p:spPr>
            <a:xfrm flipH="1">
              <a:off x="2588" y="3268"/>
              <a:ext cx="128" cy="256"/>
            </a:xfrm>
            <a:prstGeom prst="line">
              <a:avLst/>
            </a:prstGeom>
            <a:ln w="50800" cap="flat" cmpd="sng">
              <a:solidFill>
                <a:schemeClr val="tx1"/>
              </a:solidFill>
              <a:prstDash val="solid"/>
              <a:headEnd type="none" w="med" len="med"/>
              <a:tailEnd type="none" w="med" len="med"/>
            </a:ln>
          </p:spPr>
        </p:sp>
        <p:sp>
          <p:nvSpPr>
            <p:cNvPr id="62509" name="Line 43"/>
            <p:cNvSpPr/>
            <p:nvPr/>
          </p:nvSpPr>
          <p:spPr>
            <a:xfrm flipH="1">
              <a:off x="2492" y="3540"/>
              <a:ext cx="128" cy="0"/>
            </a:xfrm>
            <a:prstGeom prst="line">
              <a:avLst/>
            </a:prstGeom>
            <a:ln w="50800" cap="flat" cmpd="sng">
              <a:solidFill>
                <a:schemeClr val="tx1"/>
              </a:solidFill>
              <a:prstDash val="solid"/>
              <a:headEnd type="none" w="med" len="med"/>
              <a:tailEnd type="none" w="med" len="med"/>
            </a:ln>
          </p:spPr>
        </p:sp>
        <p:sp>
          <p:nvSpPr>
            <p:cNvPr id="62510" name="Line 44"/>
            <p:cNvSpPr/>
            <p:nvPr/>
          </p:nvSpPr>
          <p:spPr>
            <a:xfrm>
              <a:off x="2956" y="2836"/>
              <a:ext cx="304" cy="16"/>
            </a:xfrm>
            <a:prstGeom prst="line">
              <a:avLst/>
            </a:prstGeom>
            <a:ln w="50800" cap="flat" cmpd="sng">
              <a:solidFill>
                <a:schemeClr val="tx1"/>
              </a:solidFill>
              <a:prstDash val="solid"/>
              <a:headEnd type="none" w="med" len="med"/>
              <a:tailEnd type="none" w="med" len="med"/>
            </a:ln>
          </p:spPr>
        </p:sp>
        <p:sp>
          <p:nvSpPr>
            <p:cNvPr id="62511" name="Line 45"/>
            <p:cNvSpPr/>
            <p:nvPr/>
          </p:nvSpPr>
          <p:spPr>
            <a:xfrm flipV="1">
              <a:off x="3292" y="2420"/>
              <a:ext cx="208" cy="464"/>
            </a:xfrm>
            <a:prstGeom prst="line">
              <a:avLst/>
            </a:prstGeom>
            <a:ln w="50800" cap="flat" cmpd="sng">
              <a:solidFill>
                <a:schemeClr val="tx1"/>
              </a:solidFill>
              <a:prstDash val="solid"/>
              <a:headEnd type="none" w="med" len="med"/>
              <a:tailEnd type="none" w="med" len="med"/>
            </a:ln>
          </p:spPr>
        </p:sp>
        <p:sp>
          <p:nvSpPr>
            <p:cNvPr id="62512" name="Line 46"/>
            <p:cNvSpPr/>
            <p:nvPr/>
          </p:nvSpPr>
          <p:spPr>
            <a:xfrm>
              <a:off x="3532" y="2436"/>
              <a:ext cx="112" cy="0"/>
            </a:xfrm>
            <a:prstGeom prst="line">
              <a:avLst/>
            </a:prstGeom>
            <a:ln w="50800" cap="flat" cmpd="sng">
              <a:solidFill>
                <a:schemeClr val="tx1"/>
              </a:solidFill>
              <a:prstDash val="solid"/>
              <a:headEnd type="none" w="med" len="med"/>
              <a:tailEnd type="none" w="med" len="med"/>
            </a:ln>
          </p:spPr>
        </p:sp>
        <p:sp>
          <p:nvSpPr>
            <p:cNvPr id="62513" name="Line 47"/>
            <p:cNvSpPr/>
            <p:nvPr/>
          </p:nvSpPr>
          <p:spPr>
            <a:xfrm flipH="1">
              <a:off x="2636" y="2884"/>
              <a:ext cx="320" cy="16"/>
            </a:xfrm>
            <a:prstGeom prst="line">
              <a:avLst/>
            </a:prstGeom>
            <a:ln w="50800" cap="flat" cmpd="sng">
              <a:solidFill>
                <a:schemeClr val="tx1"/>
              </a:solidFill>
              <a:prstDash val="solid"/>
              <a:headEnd type="none" w="med" len="med"/>
              <a:tailEnd type="none" w="med" len="med"/>
            </a:ln>
          </p:spPr>
        </p:sp>
        <p:sp>
          <p:nvSpPr>
            <p:cNvPr id="62514" name="Line 48"/>
            <p:cNvSpPr/>
            <p:nvPr/>
          </p:nvSpPr>
          <p:spPr>
            <a:xfrm flipH="1" flipV="1">
              <a:off x="2300" y="2420"/>
              <a:ext cx="368" cy="512"/>
            </a:xfrm>
            <a:prstGeom prst="line">
              <a:avLst/>
            </a:prstGeom>
            <a:ln w="50800" cap="flat" cmpd="sng">
              <a:solidFill>
                <a:schemeClr val="tx1"/>
              </a:solidFill>
              <a:prstDash val="solid"/>
              <a:headEnd type="none" w="med" len="med"/>
              <a:tailEnd type="none" w="med" len="med"/>
            </a:ln>
          </p:spPr>
        </p:sp>
        <p:sp>
          <p:nvSpPr>
            <p:cNvPr id="62515" name="Line 49"/>
            <p:cNvSpPr/>
            <p:nvPr/>
          </p:nvSpPr>
          <p:spPr>
            <a:xfrm flipH="1">
              <a:off x="2156" y="2436"/>
              <a:ext cx="176" cy="0"/>
            </a:xfrm>
            <a:prstGeom prst="line">
              <a:avLst/>
            </a:prstGeom>
            <a:ln w="50800" cap="flat" cmpd="sng">
              <a:solidFill>
                <a:schemeClr val="tx1"/>
              </a:solidFill>
              <a:prstDash val="solid"/>
              <a:headEnd type="none" w="med" len="med"/>
              <a:tailEnd type="none" w="med" len="med"/>
            </a:ln>
          </p:spPr>
        </p:sp>
        <p:sp useBgFill="1">
          <p:nvSpPr>
            <p:cNvPr id="62516" name="Rectangle 50"/>
            <p:cNvSpPr/>
            <p:nvPr/>
          </p:nvSpPr>
          <p:spPr>
            <a:xfrm>
              <a:off x="2372" y="2204"/>
              <a:ext cx="1746" cy="323"/>
            </a:xfrm>
            <a:prstGeom prst="rect">
              <a:avLst/>
            </a:prstGeom>
            <a:ln w="9525">
              <a:noFill/>
            </a:ln>
          </p:spPr>
          <p:txBody>
            <a:bodyPr wrap="none" lIns="63500" tIns="25400" rIns="63500" bIns="25400">
              <a:spAutoFit/>
            </a:bodyPr>
            <a:lstStyle/>
            <a:p>
              <a:pPr eaLnBrk="0" hangingPunct="0">
                <a:lnSpc>
                  <a:spcPct val="92000"/>
                </a:lnSpc>
              </a:pPr>
              <a:r>
                <a:rPr lang="en-US" altLang="zh-CN" b="1" dirty="0">
                  <a:latin typeface="Comic Sans MS" panose="030F0702030302020204" pitchFamily="66" charset="0"/>
                </a:rPr>
                <a:t>instruction set</a:t>
              </a:r>
            </a:p>
          </p:txBody>
        </p:sp>
        <p:sp>
          <p:nvSpPr>
            <p:cNvPr id="62517" name="Rectangle 51"/>
            <p:cNvSpPr/>
            <p:nvPr/>
          </p:nvSpPr>
          <p:spPr>
            <a:xfrm>
              <a:off x="596" y="1636"/>
              <a:ext cx="1114" cy="302"/>
            </a:xfrm>
            <a:prstGeom prst="rect">
              <a:avLst/>
            </a:prstGeom>
            <a:noFill/>
            <a:ln w="9525">
              <a:noFill/>
            </a:ln>
          </p:spPr>
          <p:txBody>
            <a:bodyPr wrap="none" lIns="63500" tIns="25400" rIns="63500" bIns="25400">
              <a:spAutoFit/>
            </a:bodyPr>
            <a:lstStyle/>
            <a:p>
              <a:pPr eaLnBrk="0" hangingPunct="0">
                <a:lnSpc>
                  <a:spcPct val="85000"/>
                </a:lnSpc>
              </a:pPr>
              <a:r>
                <a:rPr lang="en-US" altLang="zh-CN" b="1" dirty="0">
                  <a:latin typeface="Comic Sans MS" panose="030F0702030302020204" pitchFamily="66" charset="0"/>
                </a:rPr>
                <a:t>software</a:t>
              </a:r>
            </a:p>
          </p:txBody>
        </p:sp>
        <p:sp>
          <p:nvSpPr>
            <p:cNvPr id="62518" name="Rectangle 52"/>
            <p:cNvSpPr/>
            <p:nvPr/>
          </p:nvSpPr>
          <p:spPr>
            <a:xfrm>
              <a:off x="596" y="2835"/>
              <a:ext cx="1162" cy="303"/>
            </a:xfrm>
            <a:prstGeom prst="rect">
              <a:avLst/>
            </a:prstGeom>
            <a:noFill/>
            <a:ln w="9525">
              <a:noFill/>
            </a:ln>
          </p:spPr>
          <p:txBody>
            <a:bodyPr wrap="none" lIns="63500" tIns="25400" rIns="63500" bIns="25400">
              <a:spAutoFit/>
            </a:bodyPr>
            <a:lstStyle/>
            <a:p>
              <a:pPr eaLnBrk="0" hangingPunct="0">
                <a:lnSpc>
                  <a:spcPct val="85000"/>
                </a:lnSpc>
              </a:pPr>
              <a:r>
                <a:rPr lang="en-US" altLang="zh-CN" b="1" dirty="0">
                  <a:latin typeface="Comic Sans MS" panose="030F0702030302020204" pitchFamily="66" charset="0"/>
                </a:rPr>
                <a:t>hardware</a:t>
              </a:r>
            </a:p>
          </p:txBody>
        </p:sp>
      </p:grpSp>
      <p:pic>
        <p:nvPicPr>
          <p:cNvPr id="62469" name="Picture 53"/>
          <p:cNvPicPr>
            <a:picLocks noChangeAspect="1"/>
          </p:cNvPicPr>
          <p:nvPr/>
        </p:nvPicPr>
        <p:blipFill>
          <a:blip r:embed="rId3"/>
          <a:stretch>
            <a:fillRect/>
          </a:stretch>
        </p:blipFill>
        <p:spPr>
          <a:xfrm>
            <a:off x="6894513" y="4878388"/>
            <a:ext cx="3810000" cy="1143000"/>
          </a:xfrm>
          <a:prstGeom prst="rect">
            <a:avLst/>
          </a:prstGeom>
          <a:noFill/>
          <a:ln w="9525">
            <a:noFill/>
          </a:ln>
        </p:spPr>
      </p:pic>
      <p:sp>
        <p:nvSpPr>
          <p:cNvPr id="62470" name="灯片编号占位符 1"/>
          <p:cNvSpPr txBox="1">
            <a:spLocks noGrp="1"/>
          </p:cNvSpPr>
          <p:nvPr>
            <p:ph type="sldNum" sz="quarter" idx="11"/>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r" eaLnBrk="1" hangingPunct="1"/>
            <a:fld id="{9A0DB2DC-4C9A-4742-B13C-FB6460FD3503}" type="slidenum">
              <a:rPr lang="zh-CN" altLang="en-US" sz="1200" dirty="0">
                <a:latin typeface="Arial" panose="020B0604020202020204" pitchFamily="34" charset="0"/>
              </a:rPr>
              <a:t>8</a:t>
            </a:fld>
            <a:endParaRPr lang="zh-CN" altLang="en-US" sz="1200" dirty="0">
              <a:latin typeface="Arial" panose="020B0604020202020204" pitchFamily="34" charset="0"/>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latin typeface="微软雅黑" panose="020B0503020204020204" charset="-122"/>
                <a:ea typeface="微软雅黑" panose="020B0503020204020204" charset="-122"/>
                <a:cs typeface="微软雅黑" panose="020B0503020204020204" charset="-122"/>
              </a:rPr>
              <a:t>2.9 MIPS</a:t>
            </a:r>
            <a:r>
              <a:rPr lang="zh-CN" altLang="en-US" b="0" dirty="0">
                <a:latin typeface="微软雅黑" panose="020B0503020204020204" charset="-122"/>
                <a:ea typeface="微软雅黑" panose="020B0503020204020204" charset="-122"/>
                <a:cs typeface="微软雅黑" panose="020B0503020204020204" charset="-122"/>
              </a:rPr>
              <a:t>系统结构</a:t>
            </a:r>
          </a:p>
        </p:txBody>
      </p:sp>
      <p:sp>
        <p:nvSpPr>
          <p:cNvPr id="3" name="内容占位符 2"/>
          <p:cNvSpPr>
            <a:spLocks noGrp="1"/>
          </p:cNvSpPr>
          <p:nvPr>
            <p:ph idx="1"/>
          </p:nvPr>
        </p:nvSpPr>
        <p:spPr/>
        <p:txBody>
          <a:bodyPr/>
          <a:lstStyle/>
          <a:p>
            <a:r>
              <a:rPr lang="en-US" altLang="zh-CN" b="0" dirty="0">
                <a:solidFill>
                  <a:schemeClr val="tx1"/>
                </a:solidFill>
                <a:latin typeface="微软雅黑" panose="020B0503020204020204" charset="-122"/>
                <a:ea typeface="微软雅黑" panose="020B0503020204020204" charset="-122"/>
                <a:cs typeface="微软雅黑" panose="020B0503020204020204" charset="-122"/>
              </a:rPr>
              <a:t>MIPS</a:t>
            </a:r>
            <a:r>
              <a:rPr lang="zh-CN" altLang="en-US" b="0" dirty="0">
                <a:solidFill>
                  <a:schemeClr val="tx1"/>
                </a:solidFill>
                <a:latin typeface="微软雅黑" panose="020B0503020204020204" charset="-122"/>
                <a:ea typeface="微软雅黑" panose="020B0503020204020204" charset="-122"/>
                <a:cs typeface="微软雅黑" panose="020B0503020204020204" charset="-122"/>
              </a:rPr>
              <a:t>操作</a:t>
            </a:r>
            <a:br>
              <a:rPr lang="en-US" altLang="zh-CN" b="0" dirty="0">
                <a:latin typeface="微软雅黑" panose="020B0503020204020204" charset="-122"/>
                <a:ea typeface="微软雅黑" panose="020B0503020204020204" charset="-122"/>
                <a:cs typeface="微软雅黑" panose="020B0503020204020204" charset="-122"/>
              </a:rPr>
            </a:br>
            <a:r>
              <a:rPr lang="en-US" altLang="zh-CN" b="0" dirty="0">
                <a:latin typeface="微软雅黑" panose="020B0503020204020204" charset="-122"/>
                <a:ea typeface="微软雅黑" panose="020B0503020204020204" charset="-122"/>
                <a:cs typeface="微软雅黑" panose="020B0503020204020204" charset="-122"/>
              </a:rPr>
              <a:t>     </a:t>
            </a:r>
            <a:r>
              <a:rPr lang="zh-CN" altLang="en-US" sz="2400" b="0" dirty="0">
                <a:latin typeface="微软雅黑" panose="020B0503020204020204" charset="-122"/>
                <a:ea typeface="微软雅黑" panose="020B0503020204020204" charset="-122"/>
                <a:cs typeface="微软雅黑" panose="020B0503020204020204" charset="-122"/>
              </a:rPr>
              <a:t>大致分为</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四类</a:t>
            </a:r>
            <a:r>
              <a:rPr lang="zh-CN" altLang="en-US" sz="2400" b="0" dirty="0">
                <a:latin typeface="微软雅黑" panose="020B0503020204020204" charset="-122"/>
                <a:ea typeface="微软雅黑" panose="020B0503020204020204" charset="-122"/>
                <a:cs typeface="微软雅黑" panose="020B0503020204020204" charset="-122"/>
              </a:rPr>
              <a:t>：载入和存储、</a:t>
            </a:r>
            <a:r>
              <a:rPr lang="en-US" altLang="zh-CN" sz="2400" b="0" dirty="0">
                <a:latin typeface="微软雅黑" panose="020B0503020204020204" charset="-122"/>
                <a:ea typeface="微软雅黑" panose="020B0503020204020204" charset="-122"/>
                <a:cs typeface="微软雅黑" panose="020B0503020204020204" charset="-122"/>
              </a:rPr>
              <a:t>ALU</a:t>
            </a:r>
            <a:r>
              <a:rPr lang="zh-CN" altLang="en-US" sz="2400" b="0" dirty="0">
                <a:latin typeface="微软雅黑" panose="020B0503020204020204" charset="-122"/>
                <a:ea typeface="微软雅黑" panose="020B0503020204020204" charset="-122"/>
                <a:cs typeface="微软雅黑" panose="020B0503020204020204" charset="-122"/>
              </a:rPr>
              <a:t>操作、分支与跳转、浮点操作。</a:t>
            </a:r>
            <a:br>
              <a:rPr lang="en-US" altLang="zh-CN" sz="2400" b="0" dirty="0">
                <a:latin typeface="微软雅黑" panose="020B0503020204020204" charset="-122"/>
                <a:ea typeface="微软雅黑" panose="020B0503020204020204" charset="-122"/>
                <a:cs typeface="微软雅黑" panose="020B0503020204020204" charset="-122"/>
              </a:rPr>
            </a:br>
            <a:r>
              <a:rPr lang="en-US" altLang="zh-CN" sz="2400" b="0" dirty="0">
                <a:latin typeface="微软雅黑" panose="020B0503020204020204" charset="-122"/>
                <a:ea typeface="微软雅黑" panose="020B0503020204020204" charset="-122"/>
                <a:cs typeface="微软雅黑" panose="020B0503020204020204" charset="-122"/>
              </a:rPr>
              <a:t>      </a:t>
            </a:r>
            <a:r>
              <a:rPr lang="zh-CN" altLang="en-US" sz="2400" b="0" dirty="0">
                <a:latin typeface="微软雅黑" panose="020B0503020204020204" charset="-122"/>
                <a:ea typeface="微软雅黑" panose="020B0503020204020204" charset="-122"/>
                <a:cs typeface="微软雅黑" panose="020B0503020204020204" charset="-122"/>
              </a:rPr>
              <a:t>所有通用寄存器与浮点数寄存器都可以被载入或存储，唯一的例外是</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载入</a:t>
            </a:r>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t>R0</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无效</a:t>
            </a:r>
            <a:r>
              <a:rPr lang="zh-CN" altLang="en-US" sz="2400" b="0" dirty="0">
                <a:latin typeface="微软雅黑" panose="020B0503020204020204" charset="-122"/>
                <a:ea typeface="微软雅黑" panose="020B0503020204020204" charset="-122"/>
                <a:cs typeface="微软雅黑" panose="020B0503020204020204" charset="-122"/>
              </a:rPr>
              <a:t>。</a:t>
            </a:r>
            <a:endParaRPr lang="en-US" altLang="zh-CN" sz="2400" b="0" dirty="0">
              <a:latin typeface="微软雅黑" panose="020B0503020204020204" charset="-122"/>
              <a:ea typeface="微软雅黑" panose="020B0503020204020204" charset="-122"/>
              <a:cs typeface="微软雅黑" panose="020B0503020204020204" charset="-122"/>
            </a:endParaRPr>
          </a:p>
          <a:p>
            <a:pPr marL="0" indent="0">
              <a:buNone/>
            </a:pPr>
            <a:endParaRPr lang="en-US" altLang="zh-CN" sz="2400" b="0" dirty="0">
              <a:latin typeface="微软雅黑" panose="020B0503020204020204" charset="-122"/>
              <a:ea typeface="微软雅黑" panose="020B0503020204020204" charset="-122"/>
              <a:cs typeface="微软雅黑" panose="020B0503020204020204" charset="-122"/>
            </a:endParaRPr>
          </a:p>
          <a:p>
            <a:r>
              <a:rPr lang="en-US" altLang="zh-CN" sz="2400" b="0" dirty="0">
                <a:latin typeface="微软雅黑" panose="020B0503020204020204" charset="-122"/>
                <a:ea typeface="微软雅黑" panose="020B0503020204020204" charset="-122"/>
                <a:cs typeface="微软雅黑" panose="020B0503020204020204" charset="-122"/>
              </a:rPr>
              <a:t>       </a:t>
            </a:r>
            <a:r>
              <a:rPr lang="zh-CN" altLang="en-US" sz="2400" b="0" dirty="0">
                <a:latin typeface="微软雅黑" panose="020B0503020204020204" charset="-122"/>
                <a:ea typeface="微软雅黑" panose="020B0503020204020204" charset="-122"/>
                <a:cs typeface="微软雅黑" panose="020B0503020204020204" charset="-122"/>
              </a:rPr>
              <a:t>下图给出了载入和存储指令的例子。都只使用一种寻址方式，并且要求存储器的值必须对齐。载入和存储指令对所有的数据类型都是有效的。</a:t>
            </a:r>
            <a:endParaRPr lang="en-US" altLang="zh-CN" sz="2000" b="0"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0"/>
          </p:nvPr>
        </p:nvSpPr>
        <p:spPr/>
        <p:txBody>
          <a:bodyPr/>
          <a:lstStyle/>
          <a:p>
            <a:pPr>
              <a:defRPr/>
            </a:pPr>
            <a:fld id="{16FB8BBF-24BB-42C6-9019-0A2DE3877C3C}" type="slidenum">
              <a:rPr lang="zh-CN" altLang="en-US" smtClean="0"/>
              <a:t>80</a:t>
            </a:fld>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2.9 MIPS</a:t>
            </a:r>
            <a:r>
              <a:rPr lang="zh-CN" altLang="en-US" dirty="0"/>
              <a:t>系统结构</a:t>
            </a:r>
          </a:p>
        </p:txBody>
      </p:sp>
      <p:sp>
        <p:nvSpPr>
          <p:cNvPr id="3" name="内容占位符 2"/>
          <p:cNvSpPr>
            <a:spLocks noGrp="1"/>
          </p:cNvSpPr>
          <p:nvPr>
            <p:ph idx="1"/>
          </p:nvPr>
        </p:nvSpPr>
        <p:spPr/>
        <p:txBody>
          <a:bodyPr/>
          <a:lstStyle/>
          <a:p>
            <a:r>
              <a:rPr lang="en-US" altLang="zh-CN" b="0" dirty="0">
                <a:solidFill>
                  <a:schemeClr val="tx1"/>
                </a:solidFill>
                <a:latin typeface="微软雅黑" panose="020B0503020204020204" charset="-122"/>
                <a:ea typeface="微软雅黑" panose="020B0503020204020204" charset="-122"/>
                <a:cs typeface="微软雅黑" panose="020B0503020204020204" charset="-122"/>
              </a:rPr>
              <a:t>MIPS</a:t>
            </a:r>
            <a:r>
              <a:rPr lang="zh-CN" altLang="en-US" b="0" dirty="0">
                <a:solidFill>
                  <a:schemeClr val="tx1"/>
                </a:solidFill>
                <a:latin typeface="微软雅黑" panose="020B0503020204020204" charset="-122"/>
                <a:ea typeface="微软雅黑" panose="020B0503020204020204" charset="-122"/>
                <a:cs typeface="微软雅黑" panose="020B0503020204020204" charset="-122"/>
              </a:rPr>
              <a:t>操作</a:t>
            </a:r>
            <a:br>
              <a:rPr lang="en-US" altLang="zh-CN" b="0" dirty="0">
                <a:latin typeface="微软雅黑" panose="020B0503020204020204" charset="-122"/>
                <a:ea typeface="微软雅黑" panose="020B0503020204020204" charset="-122"/>
                <a:cs typeface="微软雅黑" panose="020B0503020204020204" charset="-122"/>
              </a:rPr>
            </a:br>
            <a:r>
              <a:rPr lang="en-US" altLang="zh-CN" b="0" dirty="0">
                <a:latin typeface="微软雅黑" panose="020B0503020204020204" charset="-122"/>
                <a:ea typeface="微软雅黑" panose="020B0503020204020204" charset="-122"/>
                <a:cs typeface="微软雅黑" panose="020B0503020204020204" charset="-122"/>
              </a:rPr>
              <a:t>    </a:t>
            </a:r>
            <a:r>
              <a:rPr lang="zh-CN" altLang="en-US" sz="2400" b="0" dirty="0">
                <a:latin typeface="微软雅黑" panose="020B0503020204020204" charset="-122"/>
                <a:ea typeface="微软雅黑" panose="020B0503020204020204" charset="-122"/>
                <a:cs typeface="微软雅黑" panose="020B0503020204020204" charset="-122"/>
              </a:rPr>
              <a:t>所有的</a:t>
            </a:r>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t>ALU</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指令</a:t>
            </a:r>
            <a:r>
              <a:rPr lang="zh-CN" altLang="en-US" sz="2400" b="0" dirty="0">
                <a:latin typeface="微软雅黑" panose="020B0503020204020204" charset="-122"/>
                <a:ea typeface="微软雅黑" panose="020B0503020204020204" charset="-122"/>
                <a:cs typeface="微软雅黑" panose="020B0503020204020204" charset="-122"/>
              </a:rPr>
              <a:t>都是</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寄存器</a:t>
            </a:r>
            <a:r>
              <a:rPr lang="en-US" altLang="zh-CN" sz="2400" b="0"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寄存器</a:t>
            </a:r>
            <a:r>
              <a:rPr lang="zh-CN" altLang="en-US" sz="2400" b="0" dirty="0">
                <a:latin typeface="微软雅黑" panose="020B0503020204020204" charset="-122"/>
                <a:ea typeface="微软雅黑" panose="020B0503020204020204" charset="-122"/>
                <a:cs typeface="微软雅黑" panose="020B0503020204020204" charset="-122"/>
              </a:rPr>
              <a:t>指令，包括算术和逻辑操作：加、减、与、或、异或和移位。下图给出了一些算术和逻辑指令的例子。</a:t>
            </a:r>
            <a:r>
              <a:rPr lang="zh-CN" altLang="en-US" sz="2000" b="0" dirty="0">
                <a:latin typeface="微软雅黑" panose="020B0503020204020204" charset="-122"/>
                <a:ea typeface="微软雅黑" panose="020B0503020204020204" charset="-122"/>
                <a:cs typeface="微软雅黑" panose="020B0503020204020204" charset="-122"/>
              </a:rPr>
              <a:t>所有</a:t>
            </a:r>
            <a:r>
              <a:rPr lang="zh-CN" altLang="en-US" sz="2000" b="0" dirty="0">
                <a:solidFill>
                  <a:srgbClr val="C00000"/>
                </a:solidFill>
                <a:latin typeface="微软雅黑" panose="020B0503020204020204" charset="-122"/>
                <a:ea typeface="微软雅黑" panose="020B0503020204020204" charset="-122"/>
                <a:cs typeface="微软雅黑" panose="020B0503020204020204" charset="-122"/>
              </a:rPr>
              <a:t>这些指令都支持立即寻址方式</a:t>
            </a:r>
            <a:r>
              <a:rPr lang="zh-CN" altLang="en-US" sz="2000" b="0" dirty="0">
                <a:latin typeface="微软雅黑" panose="020B0503020204020204" charset="-122"/>
                <a:ea typeface="微软雅黑" panose="020B0503020204020204" charset="-122"/>
                <a:cs typeface="微软雅黑" panose="020B0503020204020204" charset="-122"/>
              </a:rPr>
              <a:t>，它带一个</a:t>
            </a:r>
            <a:r>
              <a:rPr lang="en-US" altLang="zh-CN" sz="2000" b="0" dirty="0">
                <a:latin typeface="微软雅黑" panose="020B0503020204020204" charset="-122"/>
                <a:ea typeface="微软雅黑" panose="020B0503020204020204" charset="-122"/>
                <a:cs typeface="微软雅黑" panose="020B0503020204020204" charset="-122"/>
              </a:rPr>
              <a:t>16</a:t>
            </a:r>
            <a:r>
              <a:rPr lang="zh-CN" altLang="en-US" sz="2000" b="0" dirty="0">
                <a:latin typeface="微软雅黑" panose="020B0503020204020204" charset="-122"/>
                <a:ea typeface="微软雅黑" panose="020B0503020204020204" charset="-122"/>
                <a:cs typeface="微软雅黑" panose="020B0503020204020204" charset="-122"/>
              </a:rPr>
              <a:t>位的符号扩展立即数。</a:t>
            </a:r>
            <a:br>
              <a:rPr lang="en-US" altLang="zh-CN" dirty="0"/>
            </a:br>
            <a:endParaRPr lang="en-US" altLang="zh-CN" sz="2400" dirty="0"/>
          </a:p>
        </p:txBody>
      </p:sp>
      <p:graphicFrame>
        <p:nvGraphicFramePr>
          <p:cNvPr id="5" name="表格 4"/>
          <p:cNvGraphicFramePr>
            <a:graphicFrameLocks noGrp="1"/>
          </p:cNvGraphicFramePr>
          <p:nvPr>
            <p:custDataLst>
              <p:tags r:id="rId1"/>
            </p:custDataLst>
          </p:nvPr>
        </p:nvGraphicFramePr>
        <p:xfrm>
          <a:off x="2330243" y="3212976"/>
          <a:ext cx="7909161" cy="3077660"/>
        </p:xfrm>
        <a:graphic>
          <a:graphicData uri="http://schemas.openxmlformats.org/drawingml/2006/table">
            <a:tbl>
              <a:tblPr firstRow="1" bandRow="1">
                <a:tableStyleId>{5C22544A-7EE6-4342-B048-85BDC9FD1C3A}</a:tableStyleId>
              </a:tblPr>
              <a:tblGrid>
                <a:gridCol w="2471613">
                  <a:extLst>
                    <a:ext uri="{9D8B030D-6E8A-4147-A177-3AD203B41FA5}">
                      <a16:colId xmlns:a16="http://schemas.microsoft.com/office/drawing/2014/main" val="20000"/>
                    </a:ext>
                  </a:extLst>
                </a:gridCol>
                <a:gridCol w="1878426">
                  <a:extLst>
                    <a:ext uri="{9D8B030D-6E8A-4147-A177-3AD203B41FA5}">
                      <a16:colId xmlns:a16="http://schemas.microsoft.com/office/drawing/2014/main" val="20001"/>
                    </a:ext>
                  </a:extLst>
                </a:gridCol>
                <a:gridCol w="3559122">
                  <a:extLst>
                    <a:ext uri="{9D8B030D-6E8A-4147-A177-3AD203B41FA5}">
                      <a16:colId xmlns:a16="http://schemas.microsoft.com/office/drawing/2014/main" val="20002"/>
                    </a:ext>
                  </a:extLst>
                </a:gridCol>
              </a:tblGrid>
              <a:tr h="499708">
                <a:tc>
                  <a:txBody>
                    <a:bodyPr/>
                    <a:lstStyle/>
                    <a:p>
                      <a:r>
                        <a:rPr lang="zh-CN" altLang="en-US" sz="1600" dirty="0">
                          <a:latin typeface="微软雅黑" panose="020B0503020204020204" charset="-122"/>
                          <a:ea typeface="微软雅黑" panose="020B0503020204020204" charset="-122"/>
                        </a:rPr>
                        <a:t>指令举例</a:t>
                      </a:r>
                    </a:p>
                  </a:txBody>
                  <a:tcPr/>
                </a:tc>
                <a:tc>
                  <a:txBody>
                    <a:bodyPr/>
                    <a:lstStyle/>
                    <a:p>
                      <a:r>
                        <a:rPr lang="zh-CN" altLang="en-US" sz="1600" dirty="0">
                          <a:latin typeface="微软雅黑" panose="020B0503020204020204" charset="-122"/>
                          <a:ea typeface="微软雅黑" panose="020B0503020204020204" charset="-122"/>
                        </a:rPr>
                        <a:t>指令名称</a:t>
                      </a:r>
                    </a:p>
                  </a:txBody>
                  <a:tcPr/>
                </a:tc>
                <a:tc>
                  <a:txBody>
                    <a:bodyPr/>
                    <a:lstStyle/>
                    <a:p>
                      <a:r>
                        <a:rPr lang="zh-CN" altLang="en-US" sz="1600" dirty="0">
                          <a:latin typeface="微软雅黑" panose="020B0503020204020204" charset="-122"/>
                          <a:ea typeface="微软雅黑" panose="020B0503020204020204" charset="-122"/>
                        </a:rPr>
                        <a:t>含义</a:t>
                      </a:r>
                    </a:p>
                  </a:txBody>
                  <a:tcPr/>
                </a:tc>
                <a:extLst>
                  <a:ext uri="{0D108BD9-81ED-4DB2-BD59-A6C34878D82A}">
                    <a16:rowId xmlns:a16="http://schemas.microsoft.com/office/drawing/2014/main" val="10000"/>
                  </a:ext>
                </a:extLst>
              </a:tr>
              <a:tr h="499708">
                <a:tc>
                  <a:txBody>
                    <a:bodyPr/>
                    <a:lstStyle/>
                    <a:p>
                      <a:r>
                        <a:rPr lang="en-US" altLang="zh-CN" sz="1600" dirty="0">
                          <a:latin typeface="微软雅黑" panose="020B0503020204020204" charset="-122"/>
                          <a:ea typeface="微软雅黑" panose="020B0503020204020204" charset="-122"/>
                          <a:cs typeface="微软雅黑" panose="020B0503020204020204" charset="-122"/>
                        </a:rPr>
                        <a:t>DADDU     R1</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R2</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R3</a:t>
                      </a:r>
                      <a:endParaRPr lang="zh-CN" altLang="en-US" sz="1600" dirty="0">
                        <a:latin typeface="微软雅黑" panose="020B0503020204020204" charset="-122"/>
                        <a:ea typeface="微软雅黑" panose="020B0503020204020204" charset="-122"/>
                        <a:cs typeface="微软雅黑" panose="020B0503020204020204" charset="-122"/>
                      </a:endParaRPr>
                    </a:p>
                  </a:txBody>
                  <a:tcPr>
                    <a:solidFill>
                      <a:schemeClr val="accent2">
                        <a:lumMod val="20000"/>
                        <a:lumOff val="80000"/>
                      </a:schemeClr>
                    </a:solidFill>
                  </a:tcPr>
                </a:tc>
                <a:tc>
                  <a:txBody>
                    <a:bodyPr/>
                    <a:lstStyle/>
                    <a:p>
                      <a:r>
                        <a:rPr lang="zh-CN" altLang="en-US" sz="1600" dirty="0">
                          <a:latin typeface="微软雅黑" panose="020B0503020204020204" charset="-122"/>
                          <a:ea typeface="微软雅黑" panose="020B0503020204020204" charset="-122"/>
                        </a:rPr>
                        <a:t>无符号</a:t>
                      </a:r>
                      <a:r>
                        <a:rPr lang="zh-CN" altLang="en-US" sz="1600" baseline="0" dirty="0">
                          <a:latin typeface="微软雅黑" panose="020B0503020204020204" charset="-122"/>
                          <a:ea typeface="微软雅黑" panose="020B0503020204020204" charset="-122"/>
                        </a:rPr>
                        <a:t>加</a:t>
                      </a:r>
                      <a:endParaRPr lang="zh-CN" altLang="en-US" sz="1600" dirty="0">
                        <a:latin typeface="微软雅黑" panose="020B0503020204020204" charset="-122"/>
                        <a:ea typeface="微软雅黑" panose="020B0503020204020204" charset="-122"/>
                      </a:endParaRPr>
                    </a:p>
                  </a:txBody>
                  <a:tcP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err="1">
                          <a:latin typeface="微软雅黑" panose="020B0503020204020204" charset="-122"/>
                          <a:ea typeface="微软雅黑" panose="020B0503020204020204" charset="-122"/>
                        </a:rPr>
                        <a:t>Regs</a:t>
                      </a:r>
                      <a:r>
                        <a:rPr lang="en-US" altLang="zh-CN" sz="1600" dirty="0">
                          <a:latin typeface="微软雅黑" panose="020B0503020204020204" charset="-122"/>
                          <a:ea typeface="微软雅黑" panose="020B0503020204020204" charset="-122"/>
                        </a:rPr>
                        <a:t>[R1]←</a:t>
                      </a:r>
                      <a:r>
                        <a:rPr lang="en-US" altLang="zh-CN" sz="1600" kern="1200" dirty="0" err="1">
                          <a:solidFill>
                            <a:schemeClr val="dk1"/>
                          </a:solidFill>
                          <a:effectLst/>
                          <a:latin typeface="微软雅黑" panose="020B0503020204020204" charset="-122"/>
                          <a:ea typeface="微软雅黑" panose="020B0503020204020204" charset="-122"/>
                          <a:cs typeface="+mn-cs"/>
                        </a:rPr>
                        <a:t>Regs</a:t>
                      </a:r>
                      <a:r>
                        <a:rPr lang="en-US" altLang="zh-CN" sz="1600" kern="1200" dirty="0">
                          <a:solidFill>
                            <a:schemeClr val="dk1"/>
                          </a:solidFill>
                          <a:effectLst/>
                          <a:latin typeface="微软雅黑" panose="020B0503020204020204" charset="-122"/>
                          <a:ea typeface="微软雅黑" panose="020B0503020204020204" charset="-122"/>
                          <a:cs typeface="+mn-cs"/>
                        </a:rPr>
                        <a:t>[R2]+</a:t>
                      </a:r>
                      <a:r>
                        <a:rPr lang="en-US" altLang="zh-CN" sz="1600" kern="1200" dirty="0" err="1">
                          <a:solidFill>
                            <a:schemeClr val="dk1"/>
                          </a:solidFill>
                          <a:effectLst/>
                          <a:latin typeface="微软雅黑" panose="020B0503020204020204" charset="-122"/>
                          <a:ea typeface="微软雅黑" panose="020B0503020204020204" charset="-122"/>
                          <a:cs typeface="+mn-cs"/>
                        </a:rPr>
                        <a:t>Regs</a:t>
                      </a:r>
                      <a:r>
                        <a:rPr lang="en-US" altLang="zh-CN" sz="1600" kern="1200" dirty="0">
                          <a:solidFill>
                            <a:schemeClr val="dk1"/>
                          </a:solidFill>
                          <a:effectLst/>
                          <a:latin typeface="微软雅黑" panose="020B0503020204020204" charset="-122"/>
                          <a:ea typeface="微软雅黑" panose="020B0503020204020204" charset="-122"/>
                          <a:cs typeface="+mn-cs"/>
                        </a:rPr>
                        <a:t>[R3]</a:t>
                      </a:r>
                    </a:p>
                  </a:txBody>
                  <a:tcPr>
                    <a:solidFill>
                      <a:schemeClr val="accent2">
                        <a:lumMod val="20000"/>
                        <a:lumOff val="80000"/>
                      </a:schemeClr>
                    </a:solidFill>
                  </a:tcPr>
                </a:tc>
                <a:extLst>
                  <a:ext uri="{0D108BD9-81ED-4DB2-BD59-A6C34878D82A}">
                    <a16:rowId xmlns:a16="http://schemas.microsoft.com/office/drawing/2014/main" val="10001"/>
                  </a:ext>
                </a:extLst>
              </a:tr>
              <a:tr h="49970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a:latin typeface="微软雅黑" panose="020B0503020204020204" charset="-122"/>
                          <a:ea typeface="微软雅黑" panose="020B0503020204020204" charset="-122"/>
                          <a:cs typeface="微软雅黑" panose="020B0503020204020204" charset="-122"/>
                        </a:rPr>
                        <a:t>DADDIU   R1</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R2</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#3</a:t>
                      </a:r>
                      <a:endParaRPr lang="zh-CN" altLang="en-US" sz="1600" dirty="0">
                        <a:latin typeface="微软雅黑" panose="020B0503020204020204" charset="-122"/>
                        <a:ea typeface="微软雅黑" panose="020B0503020204020204" charset="-122"/>
                        <a:cs typeface="微软雅黑" panose="020B0503020204020204" charset="-122"/>
                      </a:endParaRPr>
                    </a:p>
                  </a:txBody>
                  <a:tcPr>
                    <a:solidFill>
                      <a:schemeClr val="accent2">
                        <a:lumMod val="20000"/>
                        <a:lumOff val="80000"/>
                      </a:schemeClr>
                    </a:solidFill>
                  </a:tcPr>
                </a:tc>
                <a:tc>
                  <a:txBody>
                    <a:bodyPr/>
                    <a:lstStyle/>
                    <a:p>
                      <a:r>
                        <a:rPr lang="zh-CN" altLang="en-US" sz="1600" dirty="0">
                          <a:latin typeface="微软雅黑" panose="020B0503020204020204" charset="-122"/>
                          <a:ea typeface="微软雅黑" panose="020B0503020204020204" charset="-122"/>
                        </a:rPr>
                        <a:t>加无符号立即数</a:t>
                      </a:r>
                    </a:p>
                  </a:txBody>
                  <a:tcP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err="1">
                          <a:latin typeface="微软雅黑" panose="020B0503020204020204" charset="-122"/>
                          <a:ea typeface="微软雅黑" panose="020B0503020204020204" charset="-122"/>
                        </a:rPr>
                        <a:t>Regs</a:t>
                      </a:r>
                      <a:r>
                        <a:rPr lang="en-US" altLang="zh-CN" sz="1600" dirty="0">
                          <a:latin typeface="微软雅黑" panose="020B0503020204020204" charset="-122"/>
                          <a:ea typeface="微软雅黑" panose="020B0503020204020204" charset="-122"/>
                        </a:rPr>
                        <a:t>[R1]←</a:t>
                      </a:r>
                      <a:r>
                        <a:rPr lang="en-US" altLang="zh-CN" sz="1600" kern="1200" dirty="0" err="1">
                          <a:solidFill>
                            <a:schemeClr val="dk1"/>
                          </a:solidFill>
                          <a:effectLst/>
                          <a:latin typeface="微软雅黑" panose="020B0503020204020204" charset="-122"/>
                          <a:ea typeface="微软雅黑" panose="020B0503020204020204" charset="-122"/>
                          <a:cs typeface="+mn-cs"/>
                        </a:rPr>
                        <a:t>Regs</a:t>
                      </a:r>
                      <a:r>
                        <a:rPr lang="en-US" altLang="zh-CN" sz="1600" kern="1200" dirty="0">
                          <a:solidFill>
                            <a:schemeClr val="dk1"/>
                          </a:solidFill>
                          <a:effectLst/>
                          <a:latin typeface="微软雅黑" panose="020B0503020204020204" charset="-122"/>
                          <a:ea typeface="微软雅黑" panose="020B0503020204020204" charset="-122"/>
                          <a:cs typeface="+mn-cs"/>
                        </a:rPr>
                        <a:t>[R2]+3</a:t>
                      </a:r>
                      <a:endParaRPr lang="zh-CN" altLang="en-US" sz="1600" dirty="0">
                        <a:latin typeface="微软雅黑" panose="020B0503020204020204" charset="-122"/>
                        <a:ea typeface="微软雅黑" panose="020B0503020204020204" charset="-122"/>
                      </a:endParaRPr>
                    </a:p>
                  </a:txBody>
                  <a:tcPr>
                    <a:solidFill>
                      <a:schemeClr val="accent2">
                        <a:lumMod val="20000"/>
                        <a:lumOff val="80000"/>
                      </a:schemeClr>
                    </a:solidFill>
                  </a:tcPr>
                </a:tc>
                <a:extLst>
                  <a:ext uri="{0D108BD9-81ED-4DB2-BD59-A6C34878D82A}">
                    <a16:rowId xmlns:a16="http://schemas.microsoft.com/office/drawing/2014/main" val="10002"/>
                  </a:ext>
                </a:extLst>
              </a:tr>
              <a:tr h="49970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a:latin typeface="微软雅黑" panose="020B0503020204020204" charset="-122"/>
                          <a:ea typeface="微软雅黑" panose="020B0503020204020204" charset="-122"/>
                          <a:cs typeface="微软雅黑" panose="020B0503020204020204" charset="-122"/>
                        </a:rPr>
                        <a:t>LUI           R1</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#42</a:t>
                      </a:r>
                      <a:endParaRPr lang="zh-CN" altLang="en-US" sz="1600" dirty="0">
                        <a:latin typeface="微软雅黑" panose="020B0503020204020204" charset="-122"/>
                        <a:ea typeface="微软雅黑" panose="020B0503020204020204" charset="-122"/>
                        <a:cs typeface="微软雅黑" panose="020B0503020204020204" charset="-122"/>
                      </a:endParaRPr>
                    </a:p>
                  </a:txBody>
                  <a:tcPr>
                    <a:solidFill>
                      <a:schemeClr val="accent2">
                        <a:lumMod val="20000"/>
                        <a:lumOff val="80000"/>
                      </a:schemeClr>
                    </a:solidFill>
                  </a:tcPr>
                </a:tc>
                <a:tc>
                  <a:txBody>
                    <a:bodyPr/>
                    <a:lstStyle/>
                    <a:p>
                      <a:r>
                        <a:rPr lang="zh-CN" altLang="en-US" sz="1600" dirty="0">
                          <a:latin typeface="微软雅黑" panose="020B0503020204020204" charset="-122"/>
                          <a:ea typeface="微软雅黑" panose="020B0503020204020204" charset="-122"/>
                        </a:rPr>
                        <a:t>载入立即数到高位</a:t>
                      </a:r>
                    </a:p>
                  </a:txBody>
                  <a:tcP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err="1">
                          <a:latin typeface="微软雅黑" panose="020B0503020204020204" charset="-122"/>
                          <a:ea typeface="微软雅黑" panose="020B0503020204020204" charset="-122"/>
                        </a:rPr>
                        <a:t>Regs</a:t>
                      </a:r>
                      <a:r>
                        <a:rPr lang="en-US" altLang="zh-CN" sz="1600" dirty="0">
                          <a:latin typeface="微软雅黑" panose="020B0503020204020204" charset="-122"/>
                          <a:ea typeface="微软雅黑" panose="020B0503020204020204" charset="-122"/>
                        </a:rPr>
                        <a:t>[R1]←</a:t>
                      </a:r>
                      <a:r>
                        <a:rPr lang="en-US" altLang="zh-CN" sz="1600" kern="1200" dirty="0">
                          <a:solidFill>
                            <a:schemeClr val="dk1"/>
                          </a:solidFill>
                          <a:effectLst/>
                          <a:latin typeface="微软雅黑" panose="020B0503020204020204" charset="-122"/>
                          <a:ea typeface="微软雅黑" panose="020B0503020204020204" charset="-122"/>
                          <a:cs typeface="+mn-cs"/>
                        </a:rPr>
                        <a:t>0</a:t>
                      </a:r>
                      <a:r>
                        <a:rPr lang="en-US" altLang="zh-CN" sz="1600" kern="1200" baseline="30000" dirty="0">
                          <a:solidFill>
                            <a:schemeClr val="dk1"/>
                          </a:solidFill>
                          <a:effectLst/>
                          <a:latin typeface="微软雅黑" panose="020B0503020204020204" charset="-122"/>
                          <a:ea typeface="微软雅黑" panose="020B0503020204020204" charset="-122"/>
                          <a:cs typeface="+mn-cs"/>
                        </a:rPr>
                        <a:t>32</a:t>
                      </a:r>
                      <a:r>
                        <a:rPr lang="en-US" altLang="zh-CN" sz="1600" kern="1200" dirty="0">
                          <a:solidFill>
                            <a:schemeClr val="dk1"/>
                          </a:solidFill>
                          <a:effectLst/>
                          <a:latin typeface="微软雅黑" panose="020B0503020204020204" charset="-122"/>
                          <a:ea typeface="微软雅黑" panose="020B0503020204020204" charset="-122"/>
                          <a:cs typeface="+mn-cs"/>
                        </a:rPr>
                        <a:t>##42##0</a:t>
                      </a:r>
                      <a:r>
                        <a:rPr lang="en-US" altLang="zh-CN" sz="1600" kern="1200" baseline="30000" dirty="0">
                          <a:solidFill>
                            <a:schemeClr val="dk1"/>
                          </a:solidFill>
                          <a:effectLst/>
                          <a:latin typeface="微软雅黑" panose="020B0503020204020204" charset="-122"/>
                          <a:ea typeface="微软雅黑" panose="020B0503020204020204" charset="-122"/>
                          <a:cs typeface="+mn-cs"/>
                        </a:rPr>
                        <a:t>16</a:t>
                      </a:r>
                      <a:endParaRPr lang="zh-CN" altLang="en-US" sz="1600" dirty="0">
                        <a:latin typeface="微软雅黑" panose="020B0503020204020204" charset="-122"/>
                        <a:ea typeface="微软雅黑" panose="020B0503020204020204" charset="-122"/>
                      </a:endParaRPr>
                    </a:p>
                  </a:txBody>
                  <a:tcPr>
                    <a:solidFill>
                      <a:schemeClr val="accent2">
                        <a:lumMod val="20000"/>
                        <a:lumOff val="80000"/>
                      </a:schemeClr>
                    </a:solidFill>
                  </a:tcPr>
                </a:tc>
                <a:extLst>
                  <a:ext uri="{0D108BD9-81ED-4DB2-BD59-A6C34878D82A}">
                    <a16:rowId xmlns:a16="http://schemas.microsoft.com/office/drawing/2014/main" val="10003"/>
                  </a:ext>
                </a:extLst>
              </a:tr>
              <a:tr h="49970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a:latin typeface="微软雅黑" panose="020B0503020204020204" charset="-122"/>
                          <a:ea typeface="微软雅黑" panose="020B0503020204020204" charset="-122"/>
                          <a:cs typeface="微软雅黑" panose="020B0503020204020204" charset="-122"/>
                        </a:rPr>
                        <a:t>DSLL       R1</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R2</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#5</a:t>
                      </a:r>
                      <a:r>
                        <a:rPr lang="zh-CN" altLang="en-US" sz="1600" baseline="0" dirty="0">
                          <a:latin typeface="微软雅黑" panose="020B0503020204020204" charset="-122"/>
                          <a:ea typeface="微软雅黑" panose="020B0503020204020204" charset="-122"/>
                          <a:cs typeface="微软雅黑" panose="020B0503020204020204" charset="-122"/>
                        </a:rPr>
                        <a:t> </a:t>
                      </a:r>
                      <a:endParaRPr lang="zh-CN" altLang="en-US" sz="1600" dirty="0">
                        <a:latin typeface="微软雅黑" panose="020B0503020204020204" charset="-122"/>
                        <a:ea typeface="微软雅黑" panose="020B0503020204020204" charset="-122"/>
                        <a:cs typeface="微软雅黑" panose="020B0503020204020204" charset="-122"/>
                      </a:endParaRPr>
                    </a:p>
                  </a:txBody>
                  <a:tcPr>
                    <a:solidFill>
                      <a:schemeClr val="accent2">
                        <a:lumMod val="20000"/>
                        <a:lumOff val="80000"/>
                      </a:schemeClr>
                    </a:solidFill>
                  </a:tcPr>
                </a:tc>
                <a:tc>
                  <a:txBody>
                    <a:bodyPr/>
                    <a:lstStyle/>
                    <a:p>
                      <a:r>
                        <a:rPr lang="zh-CN" altLang="en-US" sz="1600" dirty="0">
                          <a:latin typeface="微软雅黑" panose="020B0503020204020204" charset="-122"/>
                          <a:ea typeface="微软雅黑" panose="020B0503020204020204" charset="-122"/>
                        </a:rPr>
                        <a:t>逻辑左移立即数</a:t>
                      </a:r>
                    </a:p>
                  </a:txBody>
                  <a:tcP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err="1">
                          <a:latin typeface="微软雅黑" panose="020B0503020204020204" charset="-122"/>
                          <a:ea typeface="微软雅黑" panose="020B0503020204020204" charset="-122"/>
                        </a:rPr>
                        <a:t>Regs</a:t>
                      </a:r>
                      <a:r>
                        <a:rPr lang="en-US" altLang="zh-CN" sz="1600" dirty="0">
                          <a:latin typeface="微软雅黑" panose="020B0503020204020204" charset="-122"/>
                          <a:ea typeface="微软雅黑" panose="020B0503020204020204" charset="-122"/>
                        </a:rPr>
                        <a:t>[R1]←</a:t>
                      </a:r>
                      <a:r>
                        <a:rPr lang="en-US" altLang="zh-CN" sz="1600" kern="1200" dirty="0" err="1">
                          <a:solidFill>
                            <a:schemeClr val="dk1"/>
                          </a:solidFill>
                          <a:effectLst/>
                          <a:latin typeface="微软雅黑" panose="020B0503020204020204" charset="-122"/>
                          <a:ea typeface="微软雅黑" panose="020B0503020204020204" charset="-122"/>
                          <a:cs typeface="+mn-cs"/>
                        </a:rPr>
                        <a:t>Regs</a:t>
                      </a:r>
                      <a:r>
                        <a:rPr lang="en-US" altLang="zh-CN" sz="1600" kern="1200" dirty="0">
                          <a:solidFill>
                            <a:schemeClr val="dk1"/>
                          </a:solidFill>
                          <a:effectLst/>
                          <a:latin typeface="微软雅黑" panose="020B0503020204020204" charset="-122"/>
                          <a:ea typeface="微软雅黑" panose="020B0503020204020204" charset="-122"/>
                          <a:cs typeface="+mn-cs"/>
                        </a:rPr>
                        <a:t>[R2]&lt;&lt;5</a:t>
                      </a:r>
                      <a:endParaRPr lang="zh-CN" altLang="en-US" sz="1600" dirty="0">
                        <a:latin typeface="微软雅黑" panose="020B0503020204020204" charset="-122"/>
                        <a:ea typeface="微软雅黑" panose="020B0503020204020204" charset="-122"/>
                      </a:endParaRPr>
                    </a:p>
                  </a:txBody>
                  <a:tcPr>
                    <a:solidFill>
                      <a:schemeClr val="accent2">
                        <a:lumMod val="20000"/>
                        <a:lumOff val="80000"/>
                      </a:schemeClr>
                    </a:solidFill>
                  </a:tcPr>
                </a:tc>
                <a:extLst>
                  <a:ext uri="{0D108BD9-81ED-4DB2-BD59-A6C34878D82A}">
                    <a16:rowId xmlns:a16="http://schemas.microsoft.com/office/drawing/2014/main" val="10004"/>
                  </a:ext>
                </a:extLst>
              </a:tr>
              <a:tr h="57500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a:latin typeface="微软雅黑" panose="020B0503020204020204" charset="-122"/>
                          <a:ea typeface="微软雅黑" panose="020B0503020204020204" charset="-122"/>
                          <a:cs typeface="微软雅黑" panose="020B0503020204020204" charset="-122"/>
                        </a:rPr>
                        <a:t>DSLT       R1</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R2</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R3</a:t>
                      </a:r>
                      <a:endParaRPr lang="zh-CN" altLang="en-US" sz="1600" dirty="0">
                        <a:latin typeface="微软雅黑" panose="020B0503020204020204" charset="-122"/>
                        <a:ea typeface="微软雅黑" panose="020B0503020204020204" charset="-122"/>
                        <a:cs typeface="微软雅黑" panose="020B0503020204020204" charset="-122"/>
                      </a:endParaRPr>
                    </a:p>
                  </a:txBody>
                  <a:tcPr>
                    <a:solidFill>
                      <a:schemeClr val="accent2">
                        <a:lumMod val="20000"/>
                        <a:lumOff val="80000"/>
                      </a:schemeClr>
                    </a:solidFill>
                  </a:tcPr>
                </a:tc>
                <a:tc>
                  <a:txBody>
                    <a:bodyPr/>
                    <a:lstStyle/>
                    <a:p>
                      <a:r>
                        <a:rPr lang="zh-CN" altLang="en-US" sz="1600" dirty="0">
                          <a:latin typeface="微软雅黑" panose="020B0503020204020204" charset="-122"/>
                          <a:ea typeface="微软雅黑" panose="020B0503020204020204" charset="-122"/>
                        </a:rPr>
                        <a:t>置小于</a:t>
                      </a:r>
                    </a:p>
                  </a:txBody>
                  <a:tcPr>
                    <a:solidFill>
                      <a:schemeClr val="accent2">
                        <a:lumMod val="20000"/>
                        <a:lumOff val="80000"/>
                      </a:schemeClr>
                    </a:solidFill>
                  </a:tcPr>
                </a:tc>
                <a:tc>
                  <a:txBody>
                    <a:bodyPr/>
                    <a:lstStyle/>
                    <a:p>
                      <a:r>
                        <a:rPr lang="en-US" altLang="zh-CN" sz="1600" dirty="0">
                          <a:latin typeface="微软雅黑" panose="020B0503020204020204" charset="-122"/>
                          <a:ea typeface="微软雅黑" panose="020B0503020204020204" charset="-122"/>
                        </a:rPr>
                        <a:t>If(</a:t>
                      </a:r>
                      <a:r>
                        <a:rPr lang="en-US" altLang="zh-CN" sz="1600" dirty="0" err="1">
                          <a:latin typeface="微软雅黑" panose="020B0503020204020204" charset="-122"/>
                          <a:ea typeface="微软雅黑" panose="020B0503020204020204" charset="-122"/>
                        </a:rPr>
                        <a:t>Regs</a:t>
                      </a:r>
                      <a:r>
                        <a:rPr lang="en-US" altLang="zh-CN" sz="1600" dirty="0">
                          <a:latin typeface="微软雅黑" panose="020B0503020204020204" charset="-122"/>
                          <a:ea typeface="微软雅黑" panose="020B0503020204020204" charset="-122"/>
                        </a:rPr>
                        <a:t>[R2]&lt;</a:t>
                      </a:r>
                      <a:r>
                        <a:rPr lang="en-US" altLang="zh-CN" sz="1600" kern="1200" dirty="0" err="1">
                          <a:solidFill>
                            <a:schemeClr val="dk1"/>
                          </a:solidFill>
                          <a:effectLst/>
                          <a:latin typeface="微软雅黑" panose="020B0503020204020204" charset="-122"/>
                          <a:ea typeface="微软雅黑" panose="020B0503020204020204" charset="-122"/>
                          <a:cs typeface="+mn-cs"/>
                        </a:rPr>
                        <a:t>Regs</a:t>
                      </a:r>
                      <a:r>
                        <a:rPr lang="en-US" altLang="zh-CN" sz="1600" kern="1200" dirty="0">
                          <a:solidFill>
                            <a:schemeClr val="dk1"/>
                          </a:solidFill>
                          <a:effectLst/>
                          <a:latin typeface="微软雅黑" panose="020B0503020204020204" charset="-122"/>
                          <a:ea typeface="微软雅黑" panose="020B0503020204020204" charset="-122"/>
                          <a:cs typeface="+mn-cs"/>
                        </a:rPr>
                        <a:t>[R3]</a:t>
                      </a:r>
                      <a:r>
                        <a:rPr lang="en-US" altLang="zh-CN" sz="1600" dirty="0">
                          <a:latin typeface="微软雅黑" panose="020B0503020204020204" charset="-122"/>
                          <a:ea typeface="微软雅黑" panose="020B0503020204020204" charset="-122"/>
                        </a:rPr>
                        <a:t>)</a:t>
                      </a:r>
                    </a:p>
                    <a:p>
                      <a:r>
                        <a:rPr lang="en-US" altLang="zh-CN" sz="1600" dirty="0" err="1">
                          <a:latin typeface="微软雅黑" panose="020B0503020204020204" charset="-122"/>
                          <a:ea typeface="微软雅黑" panose="020B0503020204020204" charset="-122"/>
                        </a:rPr>
                        <a:t>Regs</a:t>
                      </a:r>
                      <a:r>
                        <a:rPr lang="en-US" altLang="zh-CN" sz="1600" dirty="0">
                          <a:latin typeface="微软雅黑" panose="020B0503020204020204" charset="-122"/>
                          <a:ea typeface="微软雅黑" panose="020B0503020204020204" charset="-122"/>
                        </a:rPr>
                        <a:t>[R1]←</a:t>
                      </a:r>
                      <a:r>
                        <a:rPr lang="en-US" altLang="zh-CN" sz="1600" kern="1200" dirty="0">
                          <a:solidFill>
                            <a:schemeClr val="dk1"/>
                          </a:solidFill>
                          <a:effectLst/>
                          <a:latin typeface="微软雅黑" panose="020B0503020204020204" charset="-122"/>
                          <a:ea typeface="微软雅黑" panose="020B0503020204020204" charset="-122"/>
                          <a:cs typeface="+mn-cs"/>
                        </a:rPr>
                        <a:t>1</a:t>
                      </a:r>
                      <a:r>
                        <a:rPr lang="en-US" altLang="zh-CN" sz="1600" kern="1200" baseline="0" dirty="0">
                          <a:solidFill>
                            <a:schemeClr val="dk1"/>
                          </a:solidFill>
                          <a:effectLst/>
                          <a:latin typeface="微软雅黑" panose="020B0503020204020204" charset="-122"/>
                          <a:ea typeface="微软雅黑" panose="020B0503020204020204" charset="-122"/>
                          <a:cs typeface="+mn-cs"/>
                        </a:rPr>
                        <a:t>         else </a:t>
                      </a:r>
                      <a:r>
                        <a:rPr lang="en-US" altLang="zh-CN" sz="1600" dirty="0" err="1">
                          <a:latin typeface="微软雅黑" panose="020B0503020204020204" charset="-122"/>
                          <a:ea typeface="微软雅黑" panose="020B0503020204020204" charset="-122"/>
                        </a:rPr>
                        <a:t>Regs</a:t>
                      </a:r>
                      <a:r>
                        <a:rPr lang="en-US" altLang="zh-CN" sz="1600" dirty="0">
                          <a:latin typeface="微软雅黑" panose="020B0503020204020204" charset="-122"/>
                          <a:ea typeface="微软雅黑" panose="020B0503020204020204" charset="-122"/>
                        </a:rPr>
                        <a:t>[R1]←</a:t>
                      </a:r>
                      <a:r>
                        <a:rPr lang="en-US" altLang="zh-CN" sz="1600" kern="1200" dirty="0">
                          <a:solidFill>
                            <a:schemeClr val="dk1"/>
                          </a:solidFill>
                          <a:effectLst/>
                          <a:latin typeface="微软雅黑" panose="020B0503020204020204" charset="-122"/>
                          <a:ea typeface="微软雅黑" panose="020B0503020204020204" charset="-122"/>
                          <a:cs typeface="+mn-cs"/>
                        </a:rPr>
                        <a:t>0</a:t>
                      </a:r>
                      <a:endParaRPr lang="zh-CN" altLang="en-US" sz="1600" dirty="0">
                        <a:latin typeface="微软雅黑" panose="020B0503020204020204" charset="-122"/>
                        <a:ea typeface="微软雅黑" panose="020B0503020204020204" charset="-122"/>
                      </a:endParaRPr>
                    </a:p>
                  </a:txBody>
                  <a:tcPr>
                    <a:solidFill>
                      <a:schemeClr val="accent2">
                        <a:lumMod val="20000"/>
                        <a:lumOff val="80000"/>
                      </a:schemeClr>
                    </a:solidFill>
                  </a:tcPr>
                </a:tc>
                <a:extLst>
                  <a:ext uri="{0D108BD9-81ED-4DB2-BD59-A6C34878D82A}">
                    <a16:rowId xmlns:a16="http://schemas.microsoft.com/office/drawing/2014/main" val="10005"/>
                  </a:ext>
                </a:extLst>
              </a:tr>
            </a:tbl>
          </a:graphicData>
        </a:graphic>
      </p:graphicFrame>
      <p:sp>
        <p:nvSpPr>
          <p:cNvPr id="6" name="灯片编号占位符 5"/>
          <p:cNvSpPr>
            <a:spLocks noGrp="1"/>
          </p:cNvSpPr>
          <p:nvPr>
            <p:ph type="sldNum" sz="quarter" idx="10"/>
          </p:nvPr>
        </p:nvSpPr>
        <p:spPr/>
        <p:txBody>
          <a:bodyPr/>
          <a:lstStyle/>
          <a:p>
            <a:pPr>
              <a:defRPr/>
            </a:pPr>
            <a:fld id="{16FB8BBF-24BB-42C6-9019-0A2DE3877C3C}" type="slidenum">
              <a:rPr lang="zh-CN" altLang="en-US" smtClean="0"/>
              <a:t>81</a:t>
            </a:fld>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latin typeface="微软雅黑" panose="020B0503020204020204" charset="-122"/>
                <a:ea typeface="微软雅黑" panose="020B0503020204020204" charset="-122"/>
                <a:cs typeface="微软雅黑" panose="020B0503020204020204" charset="-122"/>
              </a:rPr>
              <a:t>2.9 MIPS</a:t>
            </a:r>
            <a:r>
              <a:rPr lang="zh-CN" altLang="en-US" b="0" dirty="0">
                <a:latin typeface="微软雅黑" panose="020B0503020204020204" charset="-122"/>
                <a:ea typeface="微软雅黑" panose="020B0503020204020204" charset="-122"/>
                <a:cs typeface="微软雅黑" panose="020B0503020204020204" charset="-122"/>
              </a:rPr>
              <a:t>系统结构</a:t>
            </a:r>
          </a:p>
        </p:txBody>
      </p:sp>
      <p:sp>
        <p:nvSpPr>
          <p:cNvPr id="3" name="内容占位符 2"/>
          <p:cNvSpPr>
            <a:spLocks noGrp="1"/>
          </p:cNvSpPr>
          <p:nvPr>
            <p:ph idx="1"/>
          </p:nvPr>
        </p:nvSpPr>
        <p:spPr/>
        <p:txBody>
          <a:bodyPr/>
          <a:lstStyle/>
          <a:p>
            <a:r>
              <a:rPr lang="en-US" altLang="zh-CN" b="0" dirty="0">
                <a:solidFill>
                  <a:schemeClr val="tx1"/>
                </a:solidFill>
                <a:latin typeface="微软雅黑" panose="020B0503020204020204" charset="-122"/>
                <a:ea typeface="微软雅黑" panose="020B0503020204020204" charset="-122"/>
                <a:cs typeface="微软雅黑" panose="020B0503020204020204" charset="-122"/>
              </a:rPr>
              <a:t>MIPS</a:t>
            </a:r>
            <a:r>
              <a:rPr lang="zh-CN" altLang="en-US" b="0" dirty="0">
                <a:solidFill>
                  <a:schemeClr val="tx1"/>
                </a:solidFill>
                <a:latin typeface="微软雅黑" panose="020B0503020204020204" charset="-122"/>
                <a:ea typeface="微软雅黑" panose="020B0503020204020204" charset="-122"/>
                <a:cs typeface="微软雅黑" panose="020B0503020204020204" charset="-122"/>
              </a:rPr>
              <a:t>控制流指令</a:t>
            </a:r>
            <a:br>
              <a:rPr lang="en-US" altLang="zh-CN" dirty="0"/>
            </a:br>
            <a:endParaRPr lang="en-US" altLang="zh-CN" sz="2400" dirty="0"/>
          </a:p>
        </p:txBody>
      </p:sp>
      <p:graphicFrame>
        <p:nvGraphicFramePr>
          <p:cNvPr id="5" name="表格 4"/>
          <p:cNvGraphicFramePr>
            <a:graphicFrameLocks noGrp="1"/>
          </p:cNvGraphicFramePr>
          <p:nvPr/>
        </p:nvGraphicFramePr>
        <p:xfrm>
          <a:off x="1703513" y="1484784"/>
          <a:ext cx="8532439" cy="3807590"/>
        </p:xfrm>
        <a:graphic>
          <a:graphicData uri="http://schemas.openxmlformats.org/drawingml/2006/table">
            <a:tbl>
              <a:tblPr firstRow="1" bandRow="1">
                <a:tableStyleId>{5C22544A-7EE6-4342-B048-85BDC9FD1C3A}</a:tableStyleId>
              </a:tblPr>
              <a:tblGrid>
                <a:gridCol w="2388804">
                  <a:extLst>
                    <a:ext uri="{9D8B030D-6E8A-4147-A177-3AD203B41FA5}">
                      <a16:colId xmlns:a16="http://schemas.microsoft.com/office/drawing/2014/main" val="20000"/>
                    </a:ext>
                  </a:extLst>
                </a:gridCol>
                <a:gridCol w="1857388">
                  <a:extLst>
                    <a:ext uri="{9D8B030D-6E8A-4147-A177-3AD203B41FA5}">
                      <a16:colId xmlns:a16="http://schemas.microsoft.com/office/drawing/2014/main" val="20001"/>
                    </a:ext>
                  </a:extLst>
                </a:gridCol>
                <a:gridCol w="4286247">
                  <a:extLst>
                    <a:ext uri="{9D8B030D-6E8A-4147-A177-3AD203B41FA5}">
                      <a16:colId xmlns:a16="http://schemas.microsoft.com/office/drawing/2014/main" val="20002"/>
                    </a:ext>
                  </a:extLst>
                </a:gridCol>
              </a:tblGrid>
              <a:tr h="414046">
                <a:tc>
                  <a:txBody>
                    <a:bodyPr/>
                    <a:lstStyle/>
                    <a:p>
                      <a:pPr algn="l"/>
                      <a:r>
                        <a:rPr lang="zh-CN" altLang="en-US" sz="1600" dirty="0">
                          <a:latin typeface="微软雅黑" panose="020B0503020204020204" charset="-122"/>
                          <a:ea typeface="微软雅黑" panose="020B0503020204020204" charset="-122"/>
                        </a:rPr>
                        <a:t>指令举例</a:t>
                      </a:r>
                    </a:p>
                  </a:txBody>
                  <a:tcPr/>
                </a:tc>
                <a:tc>
                  <a:txBody>
                    <a:bodyPr/>
                    <a:lstStyle/>
                    <a:p>
                      <a:pPr algn="l"/>
                      <a:r>
                        <a:rPr lang="zh-CN" altLang="en-US" sz="1600" dirty="0">
                          <a:latin typeface="微软雅黑" panose="020B0503020204020204" charset="-122"/>
                          <a:ea typeface="微软雅黑" panose="020B0503020204020204" charset="-122"/>
                        </a:rPr>
                        <a:t>指令名称</a:t>
                      </a:r>
                    </a:p>
                  </a:txBody>
                  <a:tcPr/>
                </a:tc>
                <a:tc>
                  <a:txBody>
                    <a:bodyPr/>
                    <a:lstStyle/>
                    <a:p>
                      <a:pPr algn="l"/>
                      <a:r>
                        <a:rPr lang="zh-CN" altLang="en-US" sz="1600" dirty="0">
                          <a:latin typeface="微软雅黑" panose="020B0503020204020204" charset="-122"/>
                          <a:ea typeface="微软雅黑" panose="020B0503020204020204" charset="-122"/>
                        </a:rPr>
                        <a:t>含义</a:t>
                      </a:r>
                    </a:p>
                  </a:txBody>
                  <a:tcPr/>
                </a:tc>
                <a:extLst>
                  <a:ext uri="{0D108BD9-81ED-4DB2-BD59-A6C34878D82A}">
                    <a16:rowId xmlns:a16="http://schemas.microsoft.com/office/drawing/2014/main" val="10000"/>
                  </a:ext>
                </a:extLst>
              </a:tr>
              <a:tr h="414046">
                <a:tc>
                  <a:txBody>
                    <a:bodyPr/>
                    <a:lstStyle/>
                    <a:p>
                      <a:pPr algn="l"/>
                      <a:r>
                        <a:rPr lang="en-US" altLang="zh-CN" sz="1600" dirty="0">
                          <a:solidFill>
                            <a:schemeClr val="tx1"/>
                          </a:solidFill>
                          <a:latin typeface="微软雅黑" panose="020B0503020204020204" charset="-122"/>
                          <a:ea typeface="微软雅黑" panose="020B0503020204020204" charset="-122"/>
                        </a:rPr>
                        <a:t>J</a:t>
                      </a:r>
                      <a:r>
                        <a:rPr lang="en-US" altLang="zh-CN" sz="1600" baseline="0" dirty="0">
                          <a:solidFill>
                            <a:schemeClr val="tx1"/>
                          </a:solidFill>
                          <a:latin typeface="微软雅黑" panose="020B0503020204020204" charset="-122"/>
                          <a:ea typeface="微软雅黑" panose="020B0503020204020204" charset="-122"/>
                        </a:rPr>
                        <a:t>        name</a:t>
                      </a:r>
                      <a:endParaRPr lang="zh-CN" altLang="en-US" sz="1600" dirty="0">
                        <a:solidFill>
                          <a:schemeClr val="tx1"/>
                        </a:solidFill>
                        <a:latin typeface="微软雅黑" panose="020B0503020204020204" charset="-122"/>
                        <a:ea typeface="微软雅黑" panose="020B0503020204020204" charset="-122"/>
                      </a:endParaRPr>
                    </a:p>
                  </a:txBody>
                  <a:tcPr>
                    <a:solidFill>
                      <a:schemeClr val="accent2">
                        <a:lumMod val="20000"/>
                        <a:lumOff val="80000"/>
                      </a:schemeClr>
                    </a:solidFill>
                  </a:tcPr>
                </a:tc>
                <a:tc>
                  <a:txBody>
                    <a:bodyPr/>
                    <a:lstStyle/>
                    <a:p>
                      <a:pPr algn="l"/>
                      <a:r>
                        <a:rPr lang="zh-CN" altLang="en-US" sz="1600" dirty="0">
                          <a:solidFill>
                            <a:schemeClr val="tx1"/>
                          </a:solidFill>
                          <a:latin typeface="微软雅黑" panose="020B0503020204020204" charset="-122"/>
                          <a:ea typeface="微软雅黑" panose="020B0503020204020204" charset="-122"/>
                        </a:rPr>
                        <a:t>跳转</a:t>
                      </a:r>
                    </a:p>
                  </a:txBody>
                  <a:tcPr>
                    <a:solidFill>
                      <a:schemeClr val="accent2">
                        <a:lumMod val="20000"/>
                        <a:lumOff val="80000"/>
                      </a:schemeClr>
                    </a:solidFill>
                  </a:tcPr>
                </a:tc>
                <a:tc>
                  <a:txBody>
                    <a:bodyPr/>
                    <a:lstStyle/>
                    <a:p>
                      <a:pPr algn="l"/>
                      <a:r>
                        <a:rPr lang="en-US" altLang="zh-CN" sz="1600" dirty="0">
                          <a:solidFill>
                            <a:schemeClr val="tx1"/>
                          </a:solidFill>
                          <a:latin typeface="微软雅黑" panose="020B0503020204020204" charset="-122"/>
                          <a:ea typeface="微软雅黑" panose="020B0503020204020204" charset="-122"/>
                        </a:rPr>
                        <a:t>PC</a:t>
                      </a:r>
                      <a:r>
                        <a:rPr lang="en-US" altLang="zh-CN" sz="1600" kern="1200" baseline="-25000" dirty="0">
                          <a:solidFill>
                            <a:schemeClr val="dk1"/>
                          </a:solidFill>
                          <a:effectLst/>
                          <a:latin typeface="微软雅黑" panose="020B0503020204020204" charset="-122"/>
                          <a:ea typeface="微软雅黑" panose="020B0503020204020204" charset="-122"/>
                          <a:cs typeface="+mn-cs"/>
                        </a:rPr>
                        <a:t>0..27</a:t>
                      </a:r>
                      <a:r>
                        <a:rPr lang="en-US" altLang="zh-CN" sz="1600" dirty="0">
                          <a:latin typeface="微软雅黑" panose="020B0503020204020204" charset="-122"/>
                          <a:ea typeface="微软雅黑" panose="020B0503020204020204" charset="-122"/>
                        </a:rPr>
                        <a:t>←name</a:t>
                      </a:r>
                      <a:endParaRPr lang="zh-CN" altLang="en-US" sz="1600" dirty="0">
                        <a:solidFill>
                          <a:schemeClr val="tx1"/>
                        </a:solidFill>
                        <a:latin typeface="微软雅黑" panose="020B0503020204020204" charset="-122"/>
                        <a:ea typeface="微软雅黑" panose="020B0503020204020204" charset="-122"/>
                      </a:endParaRPr>
                    </a:p>
                  </a:txBody>
                  <a:tcPr>
                    <a:solidFill>
                      <a:schemeClr val="accent2">
                        <a:lumMod val="20000"/>
                        <a:lumOff val="80000"/>
                      </a:schemeClr>
                    </a:solidFill>
                  </a:tcPr>
                </a:tc>
                <a:extLst>
                  <a:ext uri="{0D108BD9-81ED-4DB2-BD59-A6C34878D82A}">
                    <a16:rowId xmlns:a16="http://schemas.microsoft.com/office/drawing/2014/main" val="10001"/>
                  </a:ext>
                </a:extLst>
              </a:tr>
              <a:tr h="414046">
                <a:tc>
                  <a:txBody>
                    <a:bodyPr/>
                    <a:lstStyle/>
                    <a:p>
                      <a:pPr algn="l"/>
                      <a:r>
                        <a:rPr lang="en-US" altLang="zh-CN" sz="1600" dirty="0">
                          <a:solidFill>
                            <a:schemeClr val="tx1"/>
                          </a:solidFill>
                          <a:latin typeface="微软雅黑" panose="020B0503020204020204" charset="-122"/>
                          <a:ea typeface="微软雅黑" panose="020B0503020204020204" charset="-122"/>
                        </a:rPr>
                        <a:t>JAL    name</a:t>
                      </a:r>
                    </a:p>
                  </a:txBody>
                  <a:tcPr>
                    <a:solidFill>
                      <a:schemeClr val="accent2">
                        <a:lumMod val="20000"/>
                        <a:lumOff val="80000"/>
                      </a:schemeClr>
                    </a:solidFill>
                  </a:tcPr>
                </a:tc>
                <a:tc>
                  <a:txBody>
                    <a:bodyPr/>
                    <a:lstStyle/>
                    <a:p>
                      <a:pPr algn="l"/>
                      <a:r>
                        <a:rPr lang="zh-CN" altLang="en-US" sz="1600" dirty="0">
                          <a:solidFill>
                            <a:schemeClr val="tx1"/>
                          </a:solidFill>
                          <a:latin typeface="微软雅黑" panose="020B0503020204020204" charset="-122"/>
                          <a:ea typeface="微软雅黑" panose="020B0503020204020204" charset="-122"/>
                        </a:rPr>
                        <a:t>跳转并链接</a:t>
                      </a:r>
                    </a:p>
                  </a:txBody>
                  <a:tcPr>
                    <a:solidFill>
                      <a:schemeClr val="accent2">
                        <a:lumMod val="20000"/>
                        <a:lumOff val="80000"/>
                      </a:schemeClr>
                    </a:solidFill>
                  </a:tcPr>
                </a:tc>
                <a:tc>
                  <a:txBody>
                    <a:bodyPr/>
                    <a:lstStyle/>
                    <a:p>
                      <a:pPr algn="l"/>
                      <a:r>
                        <a:rPr lang="en-US" altLang="zh-CN" sz="1600" dirty="0" err="1">
                          <a:latin typeface="微软雅黑" panose="020B0503020204020204" charset="-122"/>
                          <a:ea typeface="微软雅黑" panose="020B0503020204020204" charset="-122"/>
                          <a:cs typeface="微软雅黑" panose="020B0503020204020204" charset="-122"/>
                        </a:rPr>
                        <a:t>Regs</a:t>
                      </a:r>
                      <a:r>
                        <a:rPr lang="en-US" altLang="zh-CN" sz="1600" dirty="0">
                          <a:latin typeface="微软雅黑" panose="020B0503020204020204" charset="-122"/>
                          <a:ea typeface="微软雅黑" panose="020B0503020204020204" charset="-122"/>
                          <a:cs typeface="微软雅黑" panose="020B0503020204020204" charset="-122"/>
                        </a:rPr>
                        <a:t>[R31]←PC+4</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PC</a:t>
                      </a:r>
                      <a:r>
                        <a:rPr lang="en-US" altLang="zh-CN" sz="1600" kern="1200" baseline="-25000" dirty="0">
                          <a:solidFill>
                            <a:schemeClr val="dk1"/>
                          </a:solidFill>
                          <a:effectLst/>
                          <a:latin typeface="微软雅黑" panose="020B0503020204020204" charset="-122"/>
                          <a:ea typeface="微软雅黑" panose="020B0503020204020204" charset="-122"/>
                          <a:cs typeface="微软雅黑" panose="020B0503020204020204" charset="-122"/>
                        </a:rPr>
                        <a:t>0..27</a:t>
                      </a:r>
                      <a:r>
                        <a:rPr lang="en-US" altLang="zh-CN" sz="1600" dirty="0">
                          <a:latin typeface="微软雅黑" panose="020B0503020204020204" charset="-122"/>
                          <a:ea typeface="微软雅黑" panose="020B0503020204020204" charset="-122"/>
                          <a:cs typeface="微软雅黑" panose="020B0503020204020204" charset="-122"/>
                        </a:rPr>
                        <a:t>←name</a:t>
                      </a:r>
                      <a:r>
                        <a:rPr lang="zh-CN" altLang="en-US" sz="1600" dirty="0">
                          <a:latin typeface="微软雅黑" panose="020B0503020204020204" charset="-122"/>
                          <a:ea typeface="微软雅黑" panose="020B0503020204020204" charset="-122"/>
                          <a:cs typeface="微软雅黑" panose="020B0503020204020204" charset="-122"/>
                        </a:rPr>
                        <a:t>；</a:t>
                      </a:r>
                      <a:endParaRPr lang="en-US" altLang="zh-CN" sz="1600" dirty="0">
                        <a:latin typeface="微软雅黑" panose="020B0503020204020204" charset="-122"/>
                        <a:ea typeface="微软雅黑" panose="020B0503020204020204" charset="-122"/>
                        <a:cs typeface="微软雅黑" panose="020B0503020204020204" charset="-122"/>
                      </a:endParaRPr>
                    </a:p>
                    <a:p>
                      <a:pPr algn="l"/>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((PC+4)-2</a:t>
                      </a:r>
                      <a:r>
                        <a:rPr lang="en-US" altLang="zh-CN" sz="1600" kern="1200" baseline="30000" dirty="0">
                          <a:solidFill>
                            <a:schemeClr val="dk1"/>
                          </a:solidFill>
                          <a:effectLst/>
                          <a:latin typeface="微软雅黑" panose="020B0503020204020204" charset="-122"/>
                          <a:ea typeface="微软雅黑" panose="020B0503020204020204" charset="-122"/>
                          <a:cs typeface="微软雅黑" panose="020B0503020204020204" charset="-122"/>
                        </a:rPr>
                        <a:t>27</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)≤name&lt;((PC+4)+2</a:t>
                      </a:r>
                      <a:r>
                        <a:rPr lang="en-US" altLang="zh-CN" sz="1600" kern="1200" baseline="30000" dirty="0">
                          <a:solidFill>
                            <a:schemeClr val="dk1"/>
                          </a:solidFill>
                          <a:effectLst/>
                          <a:latin typeface="微软雅黑" panose="020B0503020204020204" charset="-122"/>
                          <a:ea typeface="微软雅黑" panose="020B0503020204020204" charset="-122"/>
                          <a:cs typeface="微软雅黑" panose="020B0503020204020204" charset="-122"/>
                        </a:rPr>
                        <a:t>27</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a:txBody>
                  <a:tcPr>
                    <a:solidFill>
                      <a:schemeClr val="accent2">
                        <a:lumMod val="20000"/>
                        <a:lumOff val="80000"/>
                      </a:schemeClr>
                    </a:solidFill>
                  </a:tcPr>
                </a:tc>
                <a:extLst>
                  <a:ext uri="{0D108BD9-81ED-4DB2-BD59-A6C34878D82A}">
                    <a16:rowId xmlns:a16="http://schemas.microsoft.com/office/drawing/2014/main" val="10002"/>
                  </a:ext>
                </a:extLst>
              </a:tr>
              <a:tr h="414046">
                <a:tc>
                  <a:txBody>
                    <a:bodyPr/>
                    <a:lstStyle/>
                    <a:p>
                      <a:pPr algn="l"/>
                      <a:r>
                        <a:rPr lang="en-US" altLang="zh-CN" sz="1600" dirty="0">
                          <a:solidFill>
                            <a:schemeClr val="tx1"/>
                          </a:solidFill>
                          <a:latin typeface="微软雅黑" panose="020B0503020204020204" charset="-122"/>
                          <a:ea typeface="微软雅黑" panose="020B0503020204020204" charset="-122"/>
                        </a:rPr>
                        <a:t>JALR</a:t>
                      </a:r>
                      <a:r>
                        <a:rPr lang="en-US" altLang="zh-CN" sz="1600" baseline="0" dirty="0">
                          <a:solidFill>
                            <a:schemeClr val="tx1"/>
                          </a:solidFill>
                          <a:latin typeface="微软雅黑" panose="020B0503020204020204" charset="-122"/>
                          <a:ea typeface="微软雅黑" panose="020B0503020204020204" charset="-122"/>
                        </a:rPr>
                        <a:t>  R2</a:t>
                      </a:r>
                      <a:endParaRPr lang="zh-CN" altLang="en-US" sz="1600" dirty="0">
                        <a:solidFill>
                          <a:schemeClr val="tx1"/>
                        </a:solidFill>
                        <a:latin typeface="微软雅黑" panose="020B0503020204020204" charset="-122"/>
                        <a:ea typeface="微软雅黑" panose="020B0503020204020204" charset="-122"/>
                      </a:endParaRPr>
                    </a:p>
                  </a:txBody>
                  <a:tcPr>
                    <a:solidFill>
                      <a:schemeClr val="accent2">
                        <a:lumMod val="20000"/>
                        <a:lumOff val="80000"/>
                      </a:schemeClr>
                    </a:solidFill>
                  </a:tcPr>
                </a:tc>
                <a:tc>
                  <a:txBody>
                    <a:bodyPr/>
                    <a:lstStyle/>
                    <a:p>
                      <a:pPr algn="l"/>
                      <a:r>
                        <a:rPr lang="zh-CN" altLang="en-US" sz="1600" dirty="0">
                          <a:solidFill>
                            <a:schemeClr val="tx1"/>
                          </a:solidFill>
                          <a:latin typeface="微软雅黑" panose="020B0503020204020204" charset="-122"/>
                          <a:ea typeface="微软雅黑" panose="020B0503020204020204" charset="-122"/>
                        </a:rPr>
                        <a:t>寄存器跳转并链接</a:t>
                      </a:r>
                    </a:p>
                  </a:txBody>
                  <a:tcPr>
                    <a:solidFill>
                      <a:schemeClr val="accent2">
                        <a:lumMod val="20000"/>
                        <a:lumOff val="80000"/>
                      </a:schemeClr>
                    </a:solidFill>
                  </a:tcPr>
                </a:tc>
                <a:tc>
                  <a:txBody>
                    <a:bodyPr/>
                    <a:lstStyle/>
                    <a:p>
                      <a:pPr algn="l"/>
                      <a:r>
                        <a:rPr lang="en-US" altLang="zh-CN" sz="1600" dirty="0" err="1">
                          <a:latin typeface="微软雅黑" panose="020B0503020204020204" charset="-122"/>
                          <a:ea typeface="微软雅黑" panose="020B0503020204020204" charset="-122"/>
                          <a:cs typeface="微软雅黑" panose="020B0503020204020204" charset="-122"/>
                        </a:rPr>
                        <a:t>Regs</a:t>
                      </a:r>
                      <a:r>
                        <a:rPr lang="en-US" altLang="zh-CN" sz="1600" dirty="0">
                          <a:latin typeface="微软雅黑" panose="020B0503020204020204" charset="-122"/>
                          <a:ea typeface="微软雅黑" panose="020B0503020204020204" charset="-122"/>
                          <a:cs typeface="微软雅黑" panose="020B0503020204020204" charset="-122"/>
                        </a:rPr>
                        <a:t>[R31]←PC+4</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err="1">
                          <a:latin typeface="微软雅黑" panose="020B0503020204020204" charset="-122"/>
                          <a:ea typeface="微软雅黑" panose="020B0503020204020204" charset="-122"/>
                          <a:cs typeface="微软雅黑" panose="020B0503020204020204" charset="-122"/>
                        </a:rPr>
                        <a:t>PC←Regs</a:t>
                      </a:r>
                      <a:r>
                        <a:rPr lang="en-US" altLang="zh-CN" sz="1600" dirty="0">
                          <a:latin typeface="微软雅黑" panose="020B0503020204020204" charset="-122"/>
                          <a:ea typeface="微软雅黑" panose="020B0503020204020204" charset="-122"/>
                          <a:cs typeface="微软雅黑" panose="020B0503020204020204" charset="-122"/>
                        </a:rPr>
                        <a:t>[R2]</a:t>
                      </a: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a:txBody>
                  <a:tcPr>
                    <a:solidFill>
                      <a:schemeClr val="accent2">
                        <a:lumMod val="20000"/>
                        <a:lumOff val="80000"/>
                      </a:schemeClr>
                    </a:solidFill>
                  </a:tcPr>
                </a:tc>
                <a:extLst>
                  <a:ext uri="{0D108BD9-81ED-4DB2-BD59-A6C34878D82A}">
                    <a16:rowId xmlns:a16="http://schemas.microsoft.com/office/drawing/2014/main" val="10003"/>
                  </a:ext>
                </a:extLst>
              </a:tr>
              <a:tr h="414046">
                <a:tc>
                  <a:txBody>
                    <a:bodyPr/>
                    <a:lstStyle/>
                    <a:p>
                      <a:pPr algn="l"/>
                      <a:r>
                        <a:rPr lang="en-US" altLang="zh-CN" sz="1600" dirty="0">
                          <a:solidFill>
                            <a:schemeClr val="tx1"/>
                          </a:solidFill>
                          <a:latin typeface="微软雅黑" panose="020B0503020204020204" charset="-122"/>
                          <a:ea typeface="微软雅黑" panose="020B0503020204020204" charset="-122"/>
                        </a:rPr>
                        <a:t>JR       R3</a:t>
                      </a:r>
                    </a:p>
                  </a:txBody>
                  <a:tcPr>
                    <a:solidFill>
                      <a:schemeClr val="accent2">
                        <a:lumMod val="20000"/>
                        <a:lumOff val="80000"/>
                      </a:schemeClr>
                    </a:solidFill>
                  </a:tcPr>
                </a:tc>
                <a:tc>
                  <a:txBody>
                    <a:bodyPr/>
                    <a:lstStyle/>
                    <a:p>
                      <a:pPr algn="l"/>
                      <a:r>
                        <a:rPr lang="zh-CN" altLang="en-US" sz="1600" dirty="0">
                          <a:solidFill>
                            <a:schemeClr val="tx1"/>
                          </a:solidFill>
                          <a:latin typeface="微软雅黑" panose="020B0503020204020204" charset="-122"/>
                          <a:ea typeface="微软雅黑" panose="020B0503020204020204" charset="-122"/>
                        </a:rPr>
                        <a:t>寄存器跳转</a:t>
                      </a:r>
                    </a:p>
                  </a:txBody>
                  <a:tcP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err="1">
                          <a:solidFill>
                            <a:schemeClr val="tx1"/>
                          </a:solidFill>
                          <a:latin typeface="微软雅黑" panose="020B0503020204020204" charset="-122"/>
                          <a:ea typeface="微软雅黑" panose="020B0503020204020204" charset="-122"/>
                          <a:cs typeface="微软雅黑" panose="020B0503020204020204" charset="-122"/>
                        </a:rPr>
                        <a:t>PC</a:t>
                      </a:r>
                      <a:r>
                        <a:rPr lang="en-US" altLang="zh-CN" sz="1600" dirty="0" err="1">
                          <a:latin typeface="微软雅黑" panose="020B0503020204020204" charset="-122"/>
                          <a:ea typeface="微软雅黑" panose="020B0503020204020204" charset="-122"/>
                          <a:cs typeface="微软雅黑" panose="020B0503020204020204" charset="-122"/>
                        </a:rPr>
                        <a:t>←Regs</a:t>
                      </a:r>
                      <a:r>
                        <a:rPr lang="en-US" altLang="zh-CN" sz="1600" dirty="0">
                          <a:latin typeface="微软雅黑" panose="020B0503020204020204" charset="-122"/>
                          <a:ea typeface="微软雅黑" panose="020B0503020204020204" charset="-122"/>
                          <a:cs typeface="微软雅黑" panose="020B0503020204020204" charset="-122"/>
                        </a:rPr>
                        <a:t>[R3]</a:t>
                      </a:r>
                      <a:r>
                        <a:rPr lang="zh-CN" altLang="en-US" sz="1600" dirty="0">
                          <a:latin typeface="微软雅黑" panose="020B0503020204020204" charset="-122"/>
                          <a:ea typeface="微软雅黑" panose="020B0503020204020204" charset="-122"/>
                          <a:cs typeface="微软雅黑" panose="020B0503020204020204" charset="-122"/>
                        </a:rPr>
                        <a:t>；</a:t>
                      </a: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a:txBody>
                  <a:tcPr>
                    <a:solidFill>
                      <a:schemeClr val="accent2">
                        <a:lumMod val="20000"/>
                        <a:lumOff val="80000"/>
                      </a:schemeClr>
                    </a:solidFill>
                  </a:tcPr>
                </a:tc>
                <a:extLst>
                  <a:ext uri="{0D108BD9-81ED-4DB2-BD59-A6C34878D82A}">
                    <a16:rowId xmlns:a16="http://schemas.microsoft.com/office/drawing/2014/main" val="10004"/>
                  </a:ext>
                </a:extLst>
              </a:tr>
              <a:tr h="414046">
                <a:tc>
                  <a:txBody>
                    <a:bodyPr/>
                    <a:lstStyle/>
                    <a:p>
                      <a:pPr algn="l"/>
                      <a:r>
                        <a:rPr lang="en-US" altLang="zh-CN" sz="1600" dirty="0">
                          <a:solidFill>
                            <a:srgbClr val="C00000"/>
                          </a:solidFill>
                          <a:latin typeface="微软雅黑" panose="020B0503020204020204" charset="-122"/>
                          <a:ea typeface="微软雅黑" panose="020B0503020204020204" charset="-122"/>
                          <a:cs typeface="微软雅黑" panose="020B0503020204020204" charset="-122"/>
                        </a:rPr>
                        <a:t>BEQZ  R1</a:t>
                      </a:r>
                      <a:r>
                        <a:rPr lang="zh-CN" altLang="en-US" sz="1600" dirty="0">
                          <a:solidFill>
                            <a:srgbClr val="C00000"/>
                          </a:solidFill>
                          <a:latin typeface="微软雅黑" panose="020B0503020204020204" charset="-122"/>
                          <a:ea typeface="微软雅黑" panose="020B0503020204020204" charset="-122"/>
                          <a:cs typeface="微软雅黑" panose="020B0503020204020204" charset="-122"/>
                        </a:rPr>
                        <a:t>，</a:t>
                      </a:r>
                      <a:r>
                        <a:rPr lang="en-US" altLang="zh-CN" sz="1600" dirty="0">
                          <a:solidFill>
                            <a:srgbClr val="C00000"/>
                          </a:solidFill>
                          <a:latin typeface="微软雅黑" panose="020B0503020204020204" charset="-122"/>
                          <a:ea typeface="微软雅黑" panose="020B0503020204020204" charset="-122"/>
                          <a:cs typeface="微软雅黑" panose="020B0503020204020204" charset="-122"/>
                        </a:rPr>
                        <a:t>name</a:t>
                      </a:r>
                      <a:endParaRPr lang="zh-CN" altLang="en-US" sz="1600" dirty="0">
                        <a:solidFill>
                          <a:srgbClr val="C00000"/>
                        </a:solidFill>
                        <a:latin typeface="微软雅黑" panose="020B0503020204020204" charset="-122"/>
                        <a:ea typeface="微软雅黑" panose="020B0503020204020204" charset="-122"/>
                        <a:cs typeface="微软雅黑" panose="020B0503020204020204" charset="-122"/>
                      </a:endParaRPr>
                    </a:p>
                  </a:txBody>
                  <a:tcPr>
                    <a:solidFill>
                      <a:schemeClr val="accent2">
                        <a:lumMod val="20000"/>
                        <a:lumOff val="80000"/>
                      </a:schemeClr>
                    </a:solidFill>
                  </a:tcPr>
                </a:tc>
                <a:tc>
                  <a:txBody>
                    <a:bodyPr/>
                    <a:lstStyle/>
                    <a:p>
                      <a:pPr algn="l"/>
                      <a:r>
                        <a:rPr lang="zh-CN" altLang="en-US" sz="1600" dirty="0">
                          <a:solidFill>
                            <a:srgbClr val="C00000"/>
                          </a:solidFill>
                          <a:latin typeface="微软雅黑" panose="020B0503020204020204" charset="-122"/>
                          <a:ea typeface="微软雅黑" panose="020B0503020204020204" charset="-122"/>
                        </a:rPr>
                        <a:t>等于零时分支</a:t>
                      </a:r>
                    </a:p>
                  </a:txBody>
                  <a:tcP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C00000"/>
                          </a:solidFill>
                          <a:latin typeface="微软雅黑" panose="020B0503020204020204" charset="-122"/>
                          <a:ea typeface="微软雅黑" panose="020B0503020204020204" charset="-122"/>
                          <a:cs typeface="微软雅黑" panose="020B0503020204020204" charset="-122"/>
                        </a:rPr>
                        <a:t>If(</a:t>
                      </a:r>
                      <a:r>
                        <a:rPr lang="en-US" altLang="zh-CN" sz="1600" dirty="0" err="1">
                          <a:solidFill>
                            <a:srgbClr val="C00000"/>
                          </a:solidFill>
                          <a:latin typeface="微软雅黑" panose="020B0503020204020204" charset="-122"/>
                          <a:ea typeface="微软雅黑" panose="020B0503020204020204" charset="-122"/>
                          <a:cs typeface="微软雅黑" panose="020B0503020204020204" charset="-122"/>
                        </a:rPr>
                        <a:t>Regs</a:t>
                      </a:r>
                      <a:r>
                        <a:rPr lang="en-US" altLang="zh-CN" sz="1600" dirty="0">
                          <a:solidFill>
                            <a:srgbClr val="C00000"/>
                          </a:solidFill>
                          <a:latin typeface="微软雅黑" panose="020B0503020204020204" charset="-122"/>
                          <a:ea typeface="微软雅黑" panose="020B0503020204020204" charset="-122"/>
                          <a:cs typeface="微软雅黑" panose="020B0503020204020204" charset="-122"/>
                        </a:rPr>
                        <a:t>[R1]==0)     </a:t>
                      </a:r>
                      <a:r>
                        <a:rPr lang="en-US" altLang="zh-CN" sz="1600" dirty="0" err="1">
                          <a:solidFill>
                            <a:srgbClr val="C00000"/>
                          </a:solidFill>
                          <a:latin typeface="微软雅黑" panose="020B0503020204020204" charset="-122"/>
                          <a:ea typeface="微软雅黑" panose="020B0503020204020204" charset="-122"/>
                          <a:cs typeface="微软雅黑" panose="020B0503020204020204" charset="-122"/>
                        </a:rPr>
                        <a:t>PC←name</a:t>
                      </a:r>
                      <a:r>
                        <a:rPr lang="zh-CN" altLang="en-US" sz="1600" dirty="0">
                          <a:solidFill>
                            <a:srgbClr val="C00000"/>
                          </a:solidFill>
                          <a:latin typeface="微软雅黑" panose="020B0503020204020204" charset="-122"/>
                          <a:ea typeface="微软雅黑" panose="020B0503020204020204" charset="-122"/>
                          <a:cs typeface="微软雅黑" panose="020B0503020204020204" charset="-122"/>
                        </a:rPr>
                        <a:t>；</a:t>
                      </a:r>
                      <a:endParaRPr lang="en-US" altLang="zh-CN" sz="1600" dirty="0">
                        <a:solidFill>
                          <a:srgbClr val="C00000"/>
                        </a:solidFill>
                        <a:latin typeface="微软雅黑" panose="020B0503020204020204" charset="-122"/>
                        <a:ea typeface="微软雅黑" panose="020B0503020204020204" charset="-122"/>
                        <a:cs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C00000"/>
                          </a:solidFill>
                          <a:latin typeface="微软雅黑" panose="020B0503020204020204" charset="-122"/>
                          <a:ea typeface="微软雅黑" panose="020B0503020204020204" charset="-122"/>
                          <a:cs typeface="微软雅黑" panose="020B0503020204020204" charset="-122"/>
                        </a:rPr>
                        <a:t>((PC+4</a:t>
                      </a:r>
                      <a:r>
                        <a:rPr lang="en-US" altLang="zh-CN" sz="1600">
                          <a:solidFill>
                            <a:srgbClr val="C00000"/>
                          </a:solidFill>
                          <a:latin typeface="微软雅黑" panose="020B0503020204020204" charset="-122"/>
                          <a:ea typeface="微软雅黑" panose="020B0503020204020204" charset="-122"/>
                          <a:cs typeface="微软雅黑" panose="020B0503020204020204" charset="-122"/>
                        </a:rPr>
                        <a:t>)-2</a:t>
                      </a:r>
                      <a:r>
                        <a:rPr lang="en-US" altLang="zh-CN" sz="1600" kern="1200" baseline="30000" dirty="0">
                          <a:solidFill>
                            <a:srgbClr val="C00000"/>
                          </a:solidFill>
                          <a:effectLst/>
                          <a:latin typeface="微软雅黑" panose="020B0503020204020204" charset="-122"/>
                          <a:ea typeface="微软雅黑" panose="020B0503020204020204" charset="-122"/>
                          <a:cs typeface="微软雅黑" panose="020B0503020204020204" charset="-122"/>
                        </a:rPr>
                        <a:t>1</a:t>
                      </a:r>
                      <a:r>
                        <a:rPr lang="en-US" altLang="zh-CN" sz="1600" kern="1200" baseline="30000">
                          <a:solidFill>
                            <a:srgbClr val="C00000"/>
                          </a:solidFill>
                          <a:effectLst/>
                          <a:latin typeface="微软雅黑" panose="020B0503020204020204" charset="-122"/>
                          <a:ea typeface="微软雅黑" panose="020B0503020204020204" charset="-122"/>
                          <a:cs typeface="微软雅黑" panose="020B0503020204020204" charset="-122"/>
                        </a:rPr>
                        <a:t>7</a:t>
                      </a:r>
                      <a:r>
                        <a:rPr lang="en-US" altLang="zh-CN" sz="1600" dirty="0">
                          <a:solidFill>
                            <a:srgbClr val="C00000"/>
                          </a:solidFill>
                          <a:latin typeface="微软雅黑" panose="020B0503020204020204" charset="-122"/>
                          <a:ea typeface="微软雅黑" panose="020B0503020204020204" charset="-122"/>
                          <a:cs typeface="微软雅黑" panose="020B0503020204020204" charset="-122"/>
                        </a:rPr>
                        <a:t>)≤name&lt;((PC+4</a:t>
                      </a:r>
                      <a:r>
                        <a:rPr lang="en-US" altLang="zh-CN" sz="1600">
                          <a:solidFill>
                            <a:srgbClr val="C00000"/>
                          </a:solidFill>
                          <a:latin typeface="微软雅黑" panose="020B0503020204020204" charset="-122"/>
                          <a:ea typeface="微软雅黑" panose="020B0503020204020204" charset="-122"/>
                          <a:cs typeface="微软雅黑" panose="020B0503020204020204" charset="-122"/>
                        </a:rPr>
                        <a:t>)+2</a:t>
                      </a:r>
                      <a:r>
                        <a:rPr lang="en-US" altLang="zh-CN" sz="1600" kern="1200" baseline="30000" dirty="0">
                          <a:solidFill>
                            <a:srgbClr val="C00000"/>
                          </a:solidFill>
                          <a:effectLst/>
                          <a:latin typeface="微软雅黑" panose="020B0503020204020204" charset="-122"/>
                          <a:ea typeface="微软雅黑" panose="020B0503020204020204" charset="-122"/>
                          <a:cs typeface="微软雅黑" panose="020B0503020204020204" charset="-122"/>
                        </a:rPr>
                        <a:t>1</a:t>
                      </a:r>
                      <a:r>
                        <a:rPr lang="en-US" altLang="zh-CN" sz="1600" kern="1200" baseline="30000">
                          <a:solidFill>
                            <a:srgbClr val="C00000"/>
                          </a:solidFill>
                          <a:effectLst/>
                          <a:latin typeface="微软雅黑" panose="020B0503020204020204" charset="-122"/>
                          <a:ea typeface="微软雅黑" panose="020B0503020204020204" charset="-122"/>
                          <a:cs typeface="微软雅黑" panose="020B0503020204020204" charset="-122"/>
                        </a:rPr>
                        <a:t>7</a:t>
                      </a:r>
                      <a:r>
                        <a:rPr lang="en-US" altLang="zh-CN" sz="1600" dirty="0">
                          <a:solidFill>
                            <a:srgbClr val="C00000"/>
                          </a:solidFill>
                          <a:latin typeface="微软雅黑" panose="020B0503020204020204" charset="-122"/>
                          <a:ea typeface="微软雅黑" panose="020B0503020204020204" charset="-122"/>
                          <a:cs typeface="微软雅黑" panose="020B0503020204020204" charset="-122"/>
                        </a:rPr>
                        <a:t>)</a:t>
                      </a:r>
                      <a:endParaRPr lang="zh-CN" altLang="en-US" sz="1600" dirty="0">
                        <a:solidFill>
                          <a:srgbClr val="C00000"/>
                        </a:solidFill>
                        <a:latin typeface="微软雅黑" panose="020B0503020204020204" charset="-122"/>
                        <a:ea typeface="微软雅黑" panose="020B0503020204020204" charset="-122"/>
                        <a:cs typeface="微软雅黑" panose="020B0503020204020204" charset="-122"/>
                      </a:endParaRPr>
                    </a:p>
                  </a:txBody>
                  <a:tcPr>
                    <a:solidFill>
                      <a:schemeClr val="accent2">
                        <a:lumMod val="20000"/>
                        <a:lumOff val="80000"/>
                      </a:schemeClr>
                    </a:solidFill>
                  </a:tcPr>
                </a:tc>
                <a:extLst>
                  <a:ext uri="{0D108BD9-81ED-4DB2-BD59-A6C34878D82A}">
                    <a16:rowId xmlns:a16="http://schemas.microsoft.com/office/drawing/2014/main" val="10005"/>
                  </a:ext>
                </a:extLst>
              </a:tr>
              <a:tr h="414046">
                <a:tc>
                  <a:txBody>
                    <a:bodyPr/>
                    <a:lstStyle/>
                    <a:p>
                      <a:pPr algn="l"/>
                      <a:r>
                        <a:rPr lang="en-US" altLang="zh-CN" sz="1600" dirty="0">
                          <a:solidFill>
                            <a:srgbClr val="C00000"/>
                          </a:solidFill>
                          <a:latin typeface="微软雅黑" panose="020B0503020204020204" charset="-122"/>
                          <a:ea typeface="微软雅黑" panose="020B0503020204020204" charset="-122"/>
                          <a:cs typeface="微软雅黑" panose="020B0503020204020204" charset="-122"/>
                        </a:rPr>
                        <a:t>BNE    R3</a:t>
                      </a:r>
                      <a:r>
                        <a:rPr lang="zh-CN" altLang="en-US" sz="1600" dirty="0">
                          <a:solidFill>
                            <a:srgbClr val="C00000"/>
                          </a:solidFill>
                          <a:latin typeface="微软雅黑" panose="020B0503020204020204" charset="-122"/>
                          <a:ea typeface="微软雅黑" panose="020B0503020204020204" charset="-122"/>
                          <a:cs typeface="微软雅黑" panose="020B0503020204020204" charset="-122"/>
                        </a:rPr>
                        <a:t>，</a:t>
                      </a:r>
                      <a:r>
                        <a:rPr lang="en-US" altLang="zh-CN" sz="1600" dirty="0">
                          <a:solidFill>
                            <a:srgbClr val="C00000"/>
                          </a:solidFill>
                          <a:latin typeface="微软雅黑" panose="020B0503020204020204" charset="-122"/>
                          <a:ea typeface="微软雅黑" panose="020B0503020204020204" charset="-122"/>
                          <a:cs typeface="微软雅黑" panose="020B0503020204020204" charset="-122"/>
                        </a:rPr>
                        <a:t>R4</a:t>
                      </a:r>
                      <a:r>
                        <a:rPr lang="zh-CN" altLang="en-US" sz="1600" dirty="0">
                          <a:solidFill>
                            <a:srgbClr val="C00000"/>
                          </a:solidFill>
                          <a:latin typeface="微软雅黑" panose="020B0503020204020204" charset="-122"/>
                          <a:ea typeface="微软雅黑" panose="020B0503020204020204" charset="-122"/>
                          <a:cs typeface="微软雅黑" panose="020B0503020204020204" charset="-122"/>
                        </a:rPr>
                        <a:t>，</a:t>
                      </a:r>
                      <a:r>
                        <a:rPr lang="en-US" altLang="zh-CN" sz="1600" dirty="0">
                          <a:solidFill>
                            <a:srgbClr val="C00000"/>
                          </a:solidFill>
                          <a:latin typeface="微软雅黑" panose="020B0503020204020204" charset="-122"/>
                          <a:ea typeface="微软雅黑" panose="020B0503020204020204" charset="-122"/>
                          <a:cs typeface="微软雅黑" panose="020B0503020204020204" charset="-122"/>
                        </a:rPr>
                        <a:t>name</a:t>
                      </a:r>
                      <a:endParaRPr lang="zh-CN" altLang="en-US" sz="1600" dirty="0">
                        <a:solidFill>
                          <a:srgbClr val="C00000"/>
                        </a:solidFill>
                        <a:latin typeface="微软雅黑" panose="020B0503020204020204" charset="-122"/>
                        <a:ea typeface="微软雅黑" panose="020B0503020204020204" charset="-122"/>
                        <a:cs typeface="微软雅黑" panose="020B0503020204020204" charset="-122"/>
                      </a:endParaRPr>
                    </a:p>
                  </a:txBody>
                  <a:tcPr>
                    <a:solidFill>
                      <a:schemeClr val="accent2">
                        <a:lumMod val="20000"/>
                        <a:lumOff val="80000"/>
                      </a:schemeClr>
                    </a:solidFill>
                  </a:tcPr>
                </a:tc>
                <a:tc>
                  <a:txBody>
                    <a:bodyPr/>
                    <a:lstStyle/>
                    <a:p>
                      <a:pPr algn="l"/>
                      <a:r>
                        <a:rPr lang="zh-CN" altLang="en-US" sz="1600">
                          <a:solidFill>
                            <a:srgbClr val="C00000"/>
                          </a:solidFill>
                          <a:latin typeface="微软雅黑" panose="020B0503020204020204" charset="-122"/>
                          <a:ea typeface="微软雅黑" panose="020B0503020204020204" charset="-122"/>
                        </a:rPr>
                        <a:t>不等于时</a:t>
                      </a:r>
                      <a:r>
                        <a:rPr lang="zh-CN" altLang="en-US" sz="1600" dirty="0">
                          <a:solidFill>
                            <a:srgbClr val="C00000"/>
                          </a:solidFill>
                          <a:latin typeface="微软雅黑" panose="020B0503020204020204" charset="-122"/>
                          <a:ea typeface="微软雅黑" panose="020B0503020204020204" charset="-122"/>
                        </a:rPr>
                        <a:t>分支</a:t>
                      </a:r>
                    </a:p>
                  </a:txBody>
                  <a:tcP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C00000"/>
                          </a:solidFill>
                          <a:latin typeface="微软雅黑" panose="020B0503020204020204" charset="-122"/>
                          <a:ea typeface="微软雅黑" panose="020B0503020204020204" charset="-122"/>
                          <a:cs typeface="微软雅黑" panose="020B0503020204020204" charset="-122"/>
                        </a:rPr>
                        <a:t>If(</a:t>
                      </a:r>
                      <a:r>
                        <a:rPr lang="en-US" altLang="zh-CN" sz="1600" dirty="0" err="1">
                          <a:solidFill>
                            <a:srgbClr val="C00000"/>
                          </a:solidFill>
                          <a:latin typeface="微软雅黑" panose="020B0503020204020204" charset="-122"/>
                          <a:ea typeface="微软雅黑" panose="020B0503020204020204" charset="-122"/>
                          <a:cs typeface="微软雅黑" panose="020B0503020204020204" charset="-122"/>
                        </a:rPr>
                        <a:t>Regs</a:t>
                      </a:r>
                      <a:r>
                        <a:rPr lang="en-US" altLang="zh-CN" sz="1600" dirty="0">
                          <a:solidFill>
                            <a:srgbClr val="C00000"/>
                          </a:solidFill>
                          <a:latin typeface="微软雅黑" panose="020B0503020204020204" charset="-122"/>
                          <a:ea typeface="微软雅黑" panose="020B0503020204020204" charset="-122"/>
                          <a:cs typeface="微软雅黑" panose="020B0503020204020204" charset="-122"/>
                        </a:rPr>
                        <a:t>[R3]!=(</a:t>
                      </a:r>
                      <a:r>
                        <a:rPr lang="en-US" altLang="zh-CN" sz="1600" dirty="0" err="1">
                          <a:solidFill>
                            <a:srgbClr val="C00000"/>
                          </a:solidFill>
                          <a:latin typeface="微软雅黑" panose="020B0503020204020204" charset="-122"/>
                          <a:ea typeface="微软雅黑" panose="020B0503020204020204" charset="-122"/>
                          <a:cs typeface="微软雅黑" panose="020B0503020204020204" charset="-122"/>
                        </a:rPr>
                        <a:t>Regs</a:t>
                      </a:r>
                      <a:r>
                        <a:rPr lang="en-US" altLang="zh-CN" sz="1600" dirty="0">
                          <a:solidFill>
                            <a:srgbClr val="C00000"/>
                          </a:solidFill>
                          <a:latin typeface="微软雅黑" panose="020B0503020204020204" charset="-122"/>
                          <a:ea typeface="微软雅黑" panose="020B0503020204020204" charset="-122"/>
                          <a:cs typeface="微软雅黑" panose="020B0503020204020204" charset="-122"/>
                        </a:rPr>
                        <a:t>[R4])     </a:t>
                      </a:r>
                      <a:r>
                        <a:rPr lang="en-US" altLang="zh-CN" sz="1600" dirty="0" err="1">
                          <a:solidFill>
                            <a:srgbClr val="C00000"/>
                          </a:solidFill>
                          <a:latin typeface="微软雅黑" panose="020B0503020204020204" charset="-122"/>
                          <a:ea typeface="微软雅黑" panose="020B0503020204020204" charset="-122"/>
                          <a:cs typeface="微软雅黑" panose="020B0503020204020204" charset="-122"/>
                        </a:rPr>
                        <a:t>PC←name</a:t>
                      </a:r>
                      <a:r>
                        <a:rPr lang="zh-CN" altLang="en-US" sz="1600" dirty="0">
                          <a:solidFill>
                            <a:srgbClr val="C00000"/>
                          </a:solidFill>
                          <a:latin typeface="微软雅黑" panose="020B0503020204020204" charset="-122"/>
                          <a:ea typeface="微软雅黑" panose="020B0503020204020204" charset="-122"/>
                          <a:cs typeface="微软雅黑" panose="020B0503020204020204" charset="-122"/>
                        </a:rPr>
                        <a:t>；</a:t>
                      </a:r>
                      <a:endParaRPr lang="en-US" altLang="zh-CN" sz="1600" dirty="0">
                        <a:solidFill>
                          <a:srgbClr val="C00000"/>
                        </a:solidFill>
                        <a:latin typeface="微软雅黑" panose="020B0503020204020204" charset="-122"/>
                        <a:ea typeface="微软雅黑" panose="020B0503020204020204" charset="-122"/>
                        <a:cs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C00000"/>
                          </a:solidFill>
                          <a:latin typeface="微软雅黑" panose="020B0503020204020204" charset="-122"/>
                          <a:ea typeface="微软雅黑" panose="020B0503020204020204" charset="-122"/>
                          <a:cs typeface="微软雅黑" panose="020B0503020204020204" charset="-122"/>
                        </a:rPr>
                        <a:t>((PC+4)-2</a:t>
                      </a:r>
                      <a:r>
                        <a:rPr lang="en-US" altLang="zh-CN" sz="1600" kern="1200" baseline="30000" dirty="0">
                          <a:solidFill>
                            <a:srgbClr val="C00000"/>
                          </a:solidFill>
                          <a:effectLst/>
                          <a:latin typeface="微软雅黑" panose="020B0503020204020204" charset="-122"/>
                          <a:ea typeface="微软雅黑" panose="020B0503020204020204" charset="-122"/>
                          <a:cs typeface="微软雅黑" panose="020B0503020204020204" charset="-122"/>
                        </a:rPr>
                        <a:t>17</a:t>
                      </a:r>
                      <a:r>
                        <a:rPr lang="en-US" altLang="zh-CN" sz="1600" dirty="0">
                          <a:solidFill>
                            <a:srgbClr val="C00000"/>
                          </a:solidFill>
                          <a:latin typeface="微软雅黑" panose="020B0503020204020204" charset="-122"/>
                          <a:ea typeface="微软雅黑" panose="020B0503020204020204" charset="-122"/>
                          <a:cs typeface="微软雅黑" panose="020B0503020204020204" charset="-122"/>
                        </a:rPr>
                        <a:t>)≤name&lt;((PC+4)+2</a:t>
                      </a:r>
                      <a:r>
                        <a:rPr lang="en-US" altLang="zh-CN" sz="1600" kern="1200" baseline="30000" dirty="0">
                          <a:solidFill>
                            <a:srgbClr val="C00000"/>
                          </a:solidFill>
                          <a:effectLst/>
                          <a:latin typeface="微软雅黑" panose="020B0503020204020204" charset="-122"/>
                          <a:ea typeface="微软雅黑" panose="020B0503020204020204" charset="-122"/>
                          <a:cs typeface="微软雅黑" panose="020B0503020204020204" charset="-122"/>
                        </a:rPr>
                        <a:t>17</a:t>
                      </a:r>
                      <a:r>
                        <a:rPr lang="en-US" altLang="zh-CN" sz="1600" dirty="0">
                          <a:solidFill>
                            <a:srgbClr val="C00000"/>
                          </a:solidFill>
                          <a:latin typeface="微软雅黑" panose="020B0503020204020204" charset="-122"/>
                          <a:ea typeface="微软雅黑" panose="020B0503020204020204" charset="-122"/>
                          <a:cs typeface="微软雅黑" panose="020B0503020204020204" charset="-122"/>
                        </a:rPr>
                        <a:t>)</a:t>
                      </a:r>
                      <a:endParaRPr lang="zh-CN" altLang="en-US" sz="1600" dirty="0">
                        <a:solidFill>
                          <a:srgbClr val="C00000"/>
                        </a:solidFill>
                        <a:latin typeface="微软雅黑" panose="020B0503020204020204" charset="-122"/>
                        <a:ea typeface="微软雅黑" panose="020B0503020204020204" charset="-122"/>
                        <a:cs typeface="微软雅黑" panose="020B0503020204020204" charset="-122"/>
                      </a:endParaRPr>
                    </a:p>
                  </a:txBody>
                  <a:tcPr>
                    <a:solidFill>
                      <a:schemeClr val="accent2">
                        <a:lumMod val="20000"/>
                        <a:lumOff val="80000"/>
                      </a:schemeClr>
                    </a:solidFill>
                  </a:tcPr>
                </a:tc>
                <a:extLst>
                  <a:ext uri="{0D108BD9-81ED-4DB2-BD59-A6C34878D82A}">
                    <a16:rowId xmlns:a16="http://schemas.microsoft.com/office/drawing/2014/main" val="10006"/>
                  </a:ext>
                </a:extLst>
              </a:tr>
              <a:tr h="414046">
                <a:tc>
                  <a:txBody>
                    <a:bodyPr/>
                    <a:lstStyle/>
                    <a:p>
                      <a:pPr algn="l"/>
                      <a:r>
                        <a:rPr lang="en-US" altLang="zh-CN" sz="1600">
                          <a:solidFill>
                            <a:schemeClr val="tx1"/>
                          </a:solidFill>
                          <a:latin typeface="微软雅黑" panose="020B0503020204020204" charset="-122"/>
                          <a:ea typeface="微软雅黑" panose="020B0503020204020204" charset="-122"/>
                          <a:cs typeface="微软雅黑" panose="020B0503020204020204" charset="-122"/>
                        </a:rPr>
                        <a:t>MOVZ</a:t>
                      </a:r>
                      <a:r>
                        <a:rPr lang="en-US" altLang="zh-CN" sz="1600" baseline="0">
                          <a:solidFill>
                            <a:schemeClr val="tx1"/>
                          </a:solidFill>
                          <a:latin typeface="微软雅黑" panose="020B0503020204020204" charset="-122"/>
                          <a:ea typeface="微软雅黑" panose="020B0503020204020204" charset="-122"/>
                          <a:cs typeface="微软雅黑" panose="020B0503020204020204" charset="-122"/>
                        </a:rPr>
                        <a:t>   R1</a:t>
                      </a:r>
                      <a:r>
                        <a:rPr lang="zh-CN" altLang="en-US" sz="1600" baseline="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baseline="0">
                          <a:solidFill>
                            <a:schemeClr val="tx1"/>
                          </a:solidFill>
                          <a:latin typeface="微软雅黑" panose="020B0503020204020204" charset="-122"/>
                          <a:ea typeface="微软雅黑" panose="020B0503020204020204" charset="-122"/>
                          <a:cs typeface="微软雅黑" panose="020B0503020204020204" charset="-122"/>
                        </a:rPr>
                        <a:t>R2</a:t>
                      </a:r>
                      <a:r>
                        <a:rPr lang="zh-CN" altLang="en-US" sz="1600" baseline="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baseline="0">
                          <a:solidFill>
                            <a:schemeClr val="tx1"/>
                          </a:solidFill>
                          <a:latin typeface="微软雅黑" panose="020B0503020204020204" charset="-122"/>
                          <a:ea typeface="微软雅黑" panose="020B0503020204020204" charset="-122"/>
                          <a:cs typeface="微软雅黑" panose="020B0503020204020204" charset="-122"/>
                        </a:rPr>
                        <a:t>R3</a:t>
                      </a: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a:txBody>
                  <a:tcPr>
                    <a:solidFill>
                      <a:schemeClr val="accent2">
                        <a:lumMod val="20000"/>
                        <a:lumOff val="80000"/>
                      </a:schemeClr>
                    </a:solidFill>
                  </a:tcPr>
                </a:tc>
                <a:tc>
                  <a:txBody>
                    <a:bodyPr/>
                    <a:lstStyle/>
                    <a:p>
                      <a:pPr algn="l"/>
                      <a:r>
                        <a:rPr lang="zh-CN" altLang="en-US" sz="1600">
                          <a:solidFill>
                            <a:schemeClr val="tx1"/>
                          </a:solidFill>
                          <a:latin typeface="微软雅黑" panose="020B0503020204020204" charset="-122"/>
                          <a:ea typeface="微软雅黑" panose="020B0503020204020204" charset="-122"/>
                        </a:rPr>
                        <a:t>等于零时传送</a:t>
                      </a:r>
                      <a:endParaRPr lang="zh-CN" altLang="en-US" sz="1600" dirty="0">
                        <a:solidFill>
                          <a:schemeClr val="tx1"/>
                        </a:solidFill>
                        <a:latin typeface="微软雅黑" panose="020B0503020204020204" charset="-122"/>
                        <a:ea typeface="微软雅黑" panose="020B0503020204020204" charset="-122"/>
                      </a:endParaRPr>
                    </a:p>
                  </a:txBody>
                  <a:tcPr>
                    <a:solidFill>
                      <a:schemeClr val="accent2">
                        <a:lumMod val="20000"/>
                        <a:lumOff val="80000"/>
                      </a:schemeClr>
                    </a:solidFill>
                  </a:tcPr>
                </a:tc>
                <a:tc>
                  <a:txBody>
                    <a:bodyPr/>
                    <a:lstStyle/>
                    <a:p>
                      <a:pPr algn="l"/>
                      <a:r>
                        <a:rPr lang="en-US" altLang="zh-CN" sz="1600" dirty="0">
                          <a:solidFill>
                            <a:schemeClr val="tx1"/>
                          </a:solidFill>
                          <a:latin typeface="微软雅黑" panose="020B0503020204020204" charset="-122"/>
                          <a:ea typeface="微软雅黑" panose="020B0503020204020204" charset="-122"/>
                        </a:rPr>
                        <a:t>If(</a:t>
                      </a:r>
                      <a:r>
                        <a:rPr lang="en-US" altLang="zh-CN" sz="1600" dirty="0" err="1">
                          <a:latin typeface="微软雅黑" panose="020B0503020204020204" charset="-122"/>
                          <a:ea typeface="微软雅黑" panose="020B0503020204020204" charset="-122"/>
                        </a:rPr>
                        <a:t>Regs</a:t>
                      </a:r>
                      <a:r>
                        <a:rPr lang="en-US" altLang="zh-CN" sz="1600" dirty="0">
                          <a:latin typeface="微软雅黑" panose="020B0503020204020204" charset="-122"/>
                          <a:ea typeface="微软雅黑" panose="020B0503020204020204" charset="-122"/>
                        </a:rPr>
                        <a:t>[R3]==0</a:t>
                      </a:r>
                      <a:r>
                        <a:rPr lang="en-US" altLang="zh-CN" sz="1600" dirty="0">
                          <a:solidFill>
                            <a:schemeClr val="tx1"/>
                          </a:solidFill>
                          <a:latin typeface="微软雅黑" panose="020B0503020204020204" charset="-122"/>
                          <a:ea typeface="微软雅黑" panose="020B0503020204020204" charset="-122"/>
                        </a:rPr>
                        <a:t>)     </a:t>
                      </a:r>
                      <a:r>
                        <a:rPr lang="en-US" altLang="zh-CN" sz="1600" dirty="0" err="1">
                          <a:latin typeface="微软雅黑" panose="020B0503020204020204" charset="-122"/>
                          <a:ea typeface="微软雅黑" panose="020B0503020204020204" charset="-122"/>
                        </a:rPr>
                        <a:t>Regs</a:t>
                      </a:r>
                      <a:r>
                        <a:rPr lang="en-US" altLang="zh-CN" sz="1600" dirty="0">
                          <a:latin typeface="微软雅黑" panose="020B0503020204020204" charset="-122"/>
                          <a:ea typeface="微软雅黑" panose="020B0503020204020204" charset="-122"/>
                        </a:rPr>
                        <a:t>[R1]←</a:t>
                      </a:r>
                      <a:r>
                        <a:rPr lang="en-US" altLang="zh-CN" sz="1600" dirty="0" err="1">
                          <a:latin typeface="微软雅黑" panose="020B0503020204020204" charset="-122"/>
                          <a:ea typeface="微软雅黑" panose="020B0503020204020204" charset="-122"/>
                        </a:rPr>
                        <a:t>Regs</a:t>
                      </a:r>
                      <a:r>
                        <a:rPr lang="en-US" altLang="zh-CN" sz="1600" dirty="0">
                          <a:latin typeface="微软雅黑" panose="020B0503020204020204" charset="-122"/>
                          <a:ea typeface="微软雅黑" panose="020B0503020204020204" charset="-122"/>
                        </a:rPr>
                        <a:t>[R2]</a:t>
                      </a:r>
                      <a:endParaRPr lang="zh-CN" altLang="en-US" sz="1600" dirty="0">
                        <a:solidFill>
                          <a:schemeClr val="tx1"/>
                        </a:solidFill>
                        <a:latin typeface="微软雅黑" panose="020B0503020204020204" charset="-122"/>
                        <a:ea typeface="微软雅黑" panose="020B0503020204020204" charset="-122"/>
                      </a:endParaRPr>
                    </a:p>
                  </a:txBody>
                  <a:tcPr>
                    <a:solidFill>
                      <a:schemeClr val="accent2">
                        <a:lumMod val="20000"/>
                        <a:lumOff val="80000"/>
                      </a:schemeClr>
                    </a:solidFill>
                  </a:tcPr>
                </a:tc>
                <a:extLst>
                  <a:ext uri="{0D108BD9-81ED-4DB2-BD59-A6C34878D82A}">
                    <a16:rowId xmlns:a16="http://schemas.microsoft.com/office/drawing/2014/main" val="10007"/>
                  </a:ext>
                </a:extLst>
              </a:tr>
            </a:tbl>
          </a:graphicData>
        </a:graphic>
      </p:graphicFrame>
      <p:sp>
        <p:nvSpPr>
          <p:cNvPr id="6" name="灯片编号占位符 5"/>
          <p:cNvSpPr>
            <a:spLocks noGrp="1"/>
          </p:cNvSpPr>
          <p:nvPr>
            <p:ph type="sldNum" sz="quarter" idx="10"/>
          </p:nvPr>
        </p:nvSpPr>
        <p:spPr>
          <a:xfrm>
            <a:off x="5455600" y="6655852"/>
            <a:ext cx="1117600" cy="152400"/>
          </a:xfrm>
        </p:spPr>
        <p:txBody>
          <a:bodyPr/>
          <a:lstStyle/>
          <a:p>
            <a:pPr>
              <a:defRPr/>
            </a:pPr>
            <a:fld id="{16FB8BBF-24BB-42C6-9019-0A2DE3877C3C}" type="slidenum">
              <a:rPr lang="zh-CN" altLang="en-US" smtClean="0"/>
              <a:t>82</a:t>
            </a:fld>
            <a:endParaRPr lang="zh-CN" altLang="en-US" dirty="0"/>
          </a:p>
        </p:txBody>
      </p:sp>
      <p:sp>
        <p:nvSpPr>
          <p:cNvPr id="7" name="矩形 6"/>
          <p:cNvSpPr/>
          <p:nvPr/>
        </p:nvSpPr>
        <p:spPr>
          <a:xfrm>
            <a:off x="2381224" y="5429264"/>
            <a:ext cx="8001056" cy="369332"/>
          </a:xfrm>
          <a:prstGeom prst="rect">
            <a:avLst/>
          </a:prstGeom>
        </p:spPr>
        <p:txBody>
          <a:bodyPr wrap="square">
            <a:spAutoFit/>
          </a:bodyPr>
          <a:lstStyle/>
          <a:p>
            <a:r>
              <a:rPr lang="zh-CN" altLang="en-US" dirty="0">
                <a:solidFill>
                  <a:srgbClr val="C00000"/>
                </a:solidFill>
                <a:latin typeface="微软雅黑" panose="020B0503020204020204" charset="-122"/>
                <a:ea typeface="微软雅黑" panose="020B0503020204020204" charset="-122"/>
                <a:cs typeface="微软雅黑" panose="020B0503020204020204" charset="-122"/>
              </a:rPr>
              <a:t>分支的目标地址</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=16</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位带符号位移量左移</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2</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位 </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PC+4</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a:t>
            </a:r>
          </a:p>
        </p:txBody>
      </p:sp>
      <p:sp>
        <p:nvSpPr>
          <p:cNvPr id="8" name="矩形 7"/>
          <p:cNvSpPr/>
          <p:nvPr/>
        </p:nvSpPr>
        <p:spPr>
          <a:xfrm>
            <a:off x="6524629" y="6072206"/>
            <a:ext cx="3002745" cy="369332"/>
          </a:xfrm>
          <a:prstGeom prst="rect">
            <a:avLst/>
          </a:prstGeom>
          <a:solidFill>
            <a:srgbClr val="FFFF00"/>
          </a:solidFill>
          <a:ln>
            <a:solidFill>
              <a:schemeClr val="accent1"/>
            </a:solidFill>
          </a:ln>
        </p:spPr>
        <p:txBody>
          <a:bodyPr wrap="none">
            <a:spAutoFit/>
          </a:bodyPr>
          <a:lstStyle/>
          <a:p>
            <a:r>
              <a:rPr lang="en-US" altLang="zh-CN" dirty="0">
                <a:solidFill>
                  <a:srgbClr val="FF0000"/>
                </a:solidFill>
                <a:latin typeface="微软雅黑" panose="020B0503020204020204" charset="-122"/>
                <a:ea typeface="微软雅黑" panose="020B0503020204020204" charset="-122"/>
                <a:cs typeface="微软雅黑" panose="020B0503020204020204" charset="-122"/>
              </a:rPr>
              <a:t>MIPS</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指令是</a:t>
            </a:r>
            <a:r>
              <a:rPr lang="en-US" altLang="zh-CN" dirty="0">
                <a:solidFill>
                  <a:srgbClr val="FF0000"/>
                </a:solidFill>
                <a:latin typeface="微软雅黑" panose="020B0503020204020204" charset="-122"/>
                <a:ea typeface="微软雅黑" panose="020B0503020204020204" charset="-122"/>
                <a:cs typeface="微软雅黑" panose="020B0503020204020204" charset="-122"/>
              </a:rPr>
              <a:t>32</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位</a:t>
            </a:r>
            <a:r>
              <a:rPr lang="en-US" altLang="zh-CN" dirty="0">
                <a:solidFill>
                  <a:srgbClr val="FF0000"/>
                </a:solidFill>
                <a:latin typeface="微软雅黑" panose="020B0503020204020204" charset="-122"/>
                <a:ea typeface="微软雅黑" panose="020B0503020204020204" charset="-122"/>
                <a:cs typeface="微软雅黑" panose="020B0503020204020204" charset="-122"/>
              </a:rPr>
              <a:t>4</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个字节长</a:t>
            </a:r>
          </a:p>
        </p:txBody>
      </p:sp>
      <p:cxnSp>
        <p:nvCxnSpPr>
          <p:cNvPr id="12" name="直接箭头连接符 11"/>
          <p:cNvCxnSpPr>
            <a:stCxn id="8" idx="0"/>
          </p:cNvCxnSpPr>
          <p:nvPr/>
        </p:nvCxnSpPr>
        <p:spPr>
          <a:xfrm flipV="1">
            <a:off x="8026001" y="5857892"/>
            <a:ext cx="863700" cy="214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8" idx="0"/>
          </p:cNvCxnSpPr>
          <p:nvPr/>
        </p:nvCxnSpPr>
        <p:spPr>
          <a:xfrm flipV="1">
            <a:off x="8026001" y="5857892"/>
            <a:ext cx="77884" cy="2143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Line 4"/>
          <p:cNvSpPr>
            <a:spLocks noChangeShapeType="1"/>
          </p:cNvSpPr>
          <p:nvPr/>
        </p:nvSpPr>
        <p:spPr bwMode="auto">
          <a:xfrm>
            <a:off x="4576756" y="1844661"/>
            <a:ext cx="965200" cy="3175"/>
          </a:xfrm>
          <a:prstGeom prst="line">
            <a:avLst/>
          </a:prstGeom>
          <a:noFill/>
          <a:ln w="28575">
            <a:solidFill>
              <a:schemeClr val="tx1"/>
            </a:solidFill>
            <a:round/>
            <a:tailEnd type="arrow" w="med" len="med"/>
          </a:ln>
        </p:spPr>
        <p:txBody>
          <a:bodyPr/>
          <a:lstStyle/>
          <a:p>
            <a:endParaRPr lang="zh-CN" altLang="en-US">
              <a:solidFill>
                <a:prstClr val="black"/>
              </a:solidFill>
              <a:latin typeface="Calibri"/>
              <a:ea typeface="宋体" panose="02010600030101010101" pitchFamily="2" charset="-122"/>
            </a:endParaRPr>
          </a:p>
        </p:txBody>
      </p:sp>
      <p:sp>
        <p:nvSpPr>
          <p:cNvPr id="7" name="Line 7"/>
          <p:cNvSpPr>
            <a:spLocks noChangeShapeType="1"/>
          </p:cNvSpPr>
          <p:nvPr/>
        </p:nvSpPr>
        <p:spPr bwMode="auto">
          <a:xfrm>
            <a:off x="6291268" y="1844660"/>
            <a:ext cx="749300" cy="0"/>
          </a:xfrm>
          <a:prstGeom prst="line">
            <a:avLst/>
          </a:prstGeom>
          <a:noFill/>
          <a:ln w="28575">
            <a:solidFill>
              <a:schemeClr val="tx1"/>
            </a:solidFill>
            <a:round/>
            <a:tailEnd type="arrow" w="med" len="med"/>
          </a:ln>
        </p:spPr>
        <p:txBody>
          <a:bodyPr/>
          <a:lstStyle/>
          <a:p>
            <a:endParaRPr lang="zh-CN" altLang="en-US">
              <a:solidFill>
                <a:prstClr val="black"/>
              </a:solidFill>
              <a:latin typeface="Calibri"/>
              <a:ea typeface="宋体" panose="02010600030101010101" pitchFamily="2" charset="-122"/>
            </a:endParaRPr>
          </a:p>
        </p:txBody>
      </p:sp>
      <p:sp>
        <p:nvSpPr>
          <p:cNvPr id="8" name="Line 8"/>
          <p:cNvSpPr>
            <a:spLocks noChangeShapeType="1"/>
          </p:cNvSpPr>
          <p:nvPr/>
        </p:nvSpPr>
        <p:spPr bwMode="auto">
          <a:xfrm>
            <a:off x="7934342" y="1844660"/>
            <a:ext cx="749300" cy="0"/>
          </a:xfrm>
          <a:prstGeom prst="line">
            <a:avLst/>
          </a:prstGeom>
          <a:noFill/>
          <a:ln w="28575">
            <a:solidFill>
              <a:schemeClr val="tx1"/>
            </a:solidFill>
            <a:round/>
            <a:tailEnd type="arrow" w="med" len="med"/>
          </a:ln>
        </p:spPr>
        <p:txBody>
          <a:bodyPr/>
          <a:lstStyle/>
          <a:p>
            <a:endParaRPr lang="zh-CN" altLang="en-US">
              <a:solidFill>
                <a:prstClr val="black"/>
              </a:solidFill>
              <a:latin typeface="Calibri"/>
              <a:ea typeface="宋体" panose="02010600030101010101" pitchFamily="2" charset="-122"/>
            </a:endParaRPr>
          </a:p>
        </p:txBody>
      </p:sp>
      <p:sp>
        <p:nvSpPr>
          <p:cNvPr id="19" name="Line 19"/>
          <p:cNvSpPr>
            <a:spLocks noChangeShapeType="1"/>
          </p:cNvSpPr>
          <p:nvPr/>
        </p:nvSpPr>
        <p:spPr bwMode="auto">
          <a:xfrm>
            <a:off x="3219435" y="1844661"/>
            <a:ext cx="534987" cy="3175"/>
          </a:xfrm>
          <a:prstGeom prst="line">
            <a:avLst/>
          </a:prstGeom>
          <a:noFill/>
          <a:ln w="28575">
            <a:solidFill>
              <a:schemeClr val="tx1"/>
            </a:solidFill>
            <a:round/>
            <a:tailEnd type="arrow" w="med" len="med"/>
          </a:ln>
        </p:spPr>
        <p:txBody>
          <a:bodyPr/>
          <a:lstStyle/>
          <a:p>
            <a:endParaRPr lang="zh-CN" altLang="en-US">
              <a:solidFill>
                <a:prstClr val="black"/>
              </a:solidFill>
              <a:latin typeface="Calibri"/>
              <a:ea typeface="宋体" panose="02010600030101010101" pitchFamily="2" charset="-122"/>
            </a:endParaRPr>
          </a:p>
        </p:txBody>
      </p:sp>
      <p:sp>
        <p:nvSpPr>
          <p:cNvPr id="26" name="Rectangle 26"/>
          <p:cNvSpPr>
            <a:spLocks noChangeArrowheads="1"/>
          </p:cNvSpPr>
          <p:nvPr/>
        </p:nvSpPr>
        <p:spPr bwMode="auto">
          <a:xfrm>
            <a:off x="1719236" y="1344595"/>
            <a:ext cx="1928826" cy="461665"/>
          </a:xfrm>
          <a:prstGeom prst="rect">
            <a:avLst/>
          </a:prstGeom>
          <a:noFill/>
          <a:ln w="28575">
            <a:noFill/>
            <a:miter lim="800000"/>
          </a:ln>
          <a:effectLst/>
        </p:spPr>
        <p:txBody>
          <a:bodyPr wrap="square">
            <a:spAutoFit/>
          </a:bodyPr>
          <a:lstStyle/>
          <a:p>
            <a:r>
              <a:rPr lang="zh-CN" altLang="en-US" sz="2400" dirty="0">
                <a:solidFill>
                  <a:prstClr val="black"/>
                </a:solidFill>
                <a:latin typeface="Calibri"/>
                <a:ea typeface="宋体" panose="02010600030101010101" pitchFamily="2" charset="-122"/>
              </a:rPr>
              <a:t>指令流入</a:t>
            </a:r>
            <a:endParaRPr lang="en-US" altLang="zh-CN" sz="2400" dirty="0">
              <a:solidFill>
                <a:prstClr val="black"/>
              </a:solidFill>
              <a:latin typeface="Calibri"/>
              <a:ea typeface="宋体" panose="02010600030101010101" pitchFamily="2" charset="-122"/>
            </a:endParaRPr>
          </a:p>
        </p:txBody>
      </p:sp>
      <p:grpSp>
        <p:nvGrpSpPr>
          <p:cNvPr id="2" name="Group 27"/>
          <p:cNvGrpSpPr/>
          <p:nvPr/>
        </p:nvGrpSpPr>
        <p:grpSpPr bwMode="auto">
          <a:xfrm>
            <a:off x="3756033" y="1071546"/>
            <a:ext cx="809625" cy="1408112"/>
            <a:chOff x="363" y="403"/>
            <a:chExt cx="363" cy="403"/>
          </a:xfrm>
        </p:grpSpPr>
        <p:sp>
          <p:nvSpPr>
            <p:cNvPr id="28" name="Rectangle 28"/>
            <p:cNvSpPr>
              <a:spLocks noChangeArrowheads="1"/>
            </p:cNvSpPr>
            <p:nvPr/>
          </p:nvSpPr>
          <p:spPr bwMode="auto">
            <a:xfrm>
              <a:off x="363" y="403"/>
              <a:ext cx="363" cy="403"/>
            </a:xfrm>
            <a:prstGeom prst="rect">
              <a:avLst/>
            </a:prstGeom>
            <a:noFill/>
            <a:ln w="28575">
              <a:solidFill>
                <a:schemeClr val="tx1"/>
              </a:solidFill>
              <a:miter lim="800000"/>
            </a:ln>
            <a:effectLst/>
          </p:spPr>
          <p:txBody>
            <a:bodyPr/>
            <a:lstStyle/>
            <a:p>
              <a:r>
                <a:rPr lang="zh-CN" altLang="en-US" sz="2400" dirty="0">
                  <a:solidFill>
                    <a:prstClr val="black"/>
                  </a:solidFill>
                  <a:latin typeface="Calibri"/>
                  <a:ea typeface="宋体" panose="02010600030101010101" pitchFamily="2" charset="-122"/>
                </a:rPr>
                <a:t>取指</a:t>
              </a:r>
              <a:endParaRPr lang="en-US" altLang="zh-CN" sz="2400" dirty="0">
                <a:solidFill>
                  <a:prstClr val="black"/>
                </a:solidFill>
                <a:latin typeface="Calibri"/>
                <a:ea typeface="宋体" panose="02010600030101010101" pitchFamily="2" charset="-122"/>
              </a:endParaRPr>
            </a:p>
            <a:p>
              <a:r>
                <a:rPr lang="zh-CN" altLang="en-US" sz="2400" dirty="0">
                  <a:solidFill>
                    <a:prstClr val="black"/>
                  </a:solidFill>
                  <a:latin typeface="Calibri"/>
                  <a:ea typeface="宋体" panose="02010600030101010101" pitchFamily="2" charset="-122"/>
                </a:rPr>
                <a:t>令</a:t>
              </a:r>
              <a:endParaRPr lang="en-US" altLang="zh-CN" sz="2400" dirty="0">
                <a:solidFill>
                  <a:prstClr val="black"/>
                </a:solidFill>
                <a:latin typeface="Calibri"/>
                <a:ea typeface="宋体" panose="02010600030101010101" pitchFamily="2" charset="-122"/>
              </a:endParaRPr>
            </a:p>
            <a:p>
              <a:r>
                <a:rPr lang="zh-CN" altLang="en-US" sz="2400" dirty="0">
                  <a:solidFill>
                    <a:prstClr val="black"/>
                  </a:solidFill>
                  <a:latin typeface="Calibri"/>
                  <a:ea typeface="宋体" panose="02010600030101010101" pitchFamily="2" charset="-122"/>
                </a:rPr>
                <a:t>部件</a:t>
              </a:r>
              <a:endParaRPr lang="en-US" altLang="zh-CN" sz="2400" dirty="0">
                <a:solidFill>
                  <a:prstClr val="black"/>
                </a:solidFill>
                <a:latin typeface="Calibri"/>
                <a:ea typeface="宋体" panose="02010600030101010101" pitchFamily="2" charset="-122"/>
              </a:endParaRPr>
            </a:p>
          </p:txBody>
        </p:sp>
        <p:sp>
          <p:nvSpPr>
            <p:cNvPr id="29" name="Rectangle 29"/>
            <p:cNvSpPr>
              <a:spLocks noChangeArrowheads="1"/>
            </p:cNvSpPr>
            <p:nvPr/>
          </p:nvSpPr>
          <p:spPr bwMode="auto">
            <a:xfrm>
              <a:off x="363" y="403"/>
              <a:ext cx="363" cy="403"/>
            </a:xfrm>
            <a:prstGeom prst="rect">
              <a:avLst/>
            </a:prstGeom>
            <a:noFill/>
            <a:ln w="28575">
              <a:solidFill>
                <a:schemeClr val="tx1"/>
              </a:solidFill>
              <a:miter lim="800000"/>
            </a:ln>
            <a:effectLst/>
          </p:spPr>
          <p:txBody>
            <a:bodyPr/>
            <a:lstStyle/>
            <a:p>
              <a:endParaRPr lang="zh-CN" altLang="en-US">
                <a:solidFill>
                  <a:prstClr val="black"/>
                </a:solidFill>
                <a:latin typeface="Calibri"/>
                <a:ea typeface="宋体" panose="02010600030101010101" pitchFamily="2" charset="-122"/>
              </a:endParaRPr>
            </a:p>
          </p:txBody>
        </p:sp>
      </p:grpSp>
      <p:grpSp>
        <p:nvGrpSpPr>
          <p:cNvPr id="3" name="Group 30"/>
          <p:cNvGrpSpPr/>
          <p:nvPr/>
        </p:nvGrpSpPr>
        <p:grpSpPr bwMode="auto">
          <a:xfrm>
            <a:off x="5476883" y="1071546"/>
            <a:ext cx="809625" cy="1408112"/>
            <a:chOff x="1134" y="403"/>
            <a:chExt cx="363" cy="403"/>
          </a:xfrm>
        </p:grpSpPr>
        <p:sp>
          <p:nvSpPr>
            <p:cNvPr id="31" name="Rectangle 31"/>
            <p:cNvSpPr>
              <a:spLocks noChangeArrowheads="1"/>
            </p:cNvSpPr>
            <p:nvPr/>
          </p:nvSpPr>
          <p:spPr bwMode="auto">
            <a:xfrm>
              <a:off x="1134" y="403"/>
              <a:ext cx="363" cy="403"/>
            </a:xfrm>
            <a:prstGeom prst="rect">
              <a:avLst/>
            </a:prstGeom>
            <a:noFill/>
            <a:ln w="28575">
              <a:solidFill>
                <a:schemeClr val="tx1"/>
              </a:solidFill>
              <a:miter lim="800000"/>
            </a:ln>
            <a:effectLst/>
          </p:spPr>
          <p:txBody>
            <a:bodyPr/>
            <a:lstStyle/>
            <a:p>
              <a:r>
                <a:rPr lang="zh-CN" altLang="en-US" sz="2400" dirty="0">
                  <a:solidFill>
                    <a:prstClr val="black"/>
                  </a:solidFill>
                  <a:latin typeface="Calibri"/>
                  <a:ea typeface="宋体" panose="02010600030101010101" pitchFamily="2" charset="-122"/>
                </a:rPr>
                <a:t>分析</a:t>
              </a:r>
              <a:endParaRPr lang="en-US" altLang="zh-CN" sz="2400" dirty="0">
                <a:solidFill>
                  <a:prstClr val="black"/>
                </a:solidFill>
                <a:latin typeface="Calibri"/>
                <a:ea typeface="宋体" panose="02010600030101010101" pitchFamily="2" charset="-122"/>
              </a:endParaRPr>
            </a:p>
            <a:p>
              <a:endParaRPr lang="en-US" altLang="zh-CN" sz="2400" dirty="0">
                <a:solidFill>
                  <a:prstClr val="black"/>
                </a:solidFill>
                <a:latin typeface="Calibri"/>
                <a:ea typeface="宋体" panose="02010600030101010101" pitchFamily="2" charset="-122"/>
              </a:endParaRPr>
            </a:p>
            <a:p>
              <a:r>
                <a:rPr lang="zh-CN" altLang="en-US" sz="2400" dirty="0">
                  <a:solidFill>
                    <a:prstClr val="black"/>
                  </a:solidFill>
                  <a:latin typeface="Calibri"/>
                  <a:ea typeface="宋体" panose="02010600030101010101" pitchFamily="2" charset="-122"/>
                </a:rPr>
                <a:t>部件</a:t>
              </a:r>
              <a:endParaRPr lang="en-US" altLang="zh-CN" sz="2400" dirty="0">
                <a:solidFill>
                  <a:prstClr val="black"/>
                </a:solidFill>
                <a:latin typeface="Calibri"/>
                <a:ea typeface="宋体" panose="02010600030101010101" pitchFamily="2" charset="-122"/>
              </a:endParaRPr>
            </a:p>
          </p:txBody>
        </p:sp>
        <p:sp>
          <p:nvSpPr>
            <p:cNvPr id="32" name="Rectangle 32"/>
            <p:cNvSpPr>
              <a:spLocks noChangeArrowheads="1"/>
            </p:cNvSpPr>
            <p:nvPr/>
          </p:nvSpPr>
          <p:spPr bwMode="auto">
            <a:xfrm>
              <a:off x="1134" y="403"/>
              <a:ext cx="363" cy="403"/>
            </a:xfrm>
            <a:prstGeom prst="rect">
              <a:avLst/>
            </a:prstGeom>
            <a:noFill/>
            <a:ln w="28575">
              <a:solidFill>
                <a:schemeClr val="tx1"/>
              </a:solidFill>
              <a:miter lim="800000"/>
            </a:ln>
            <a:effectLst/>
          </p:spPr>
          <p:txBody>
            <a:bodyPr/>
            <a:lstStyle/>
            <a:p>
              <a:endParaRPr lang="zh-CN" altLang="en-US">
                <a:solidFill>
                  <a:prstClr val="black"/>
                </a:solidFill>
                <a:latin typeface="Calibri"/>
                <a:ea typeface="宋体" panose="02010600030101010101" pitchFamily="2" charset="-122"/>
              </a:endParaRPr>
            </a:p>
          </p:txBody>
        </p:sp>
      </p:grpSp>
      <p:grpSp>
        <p:nvGrpSpPr>
          <p:cNvPr id="5" name="Group 33"/>
          <p:cNvGrpSpPr/>
          <p:nvPr/>
        </p:nvGrpSpPr>
        <p:grpSpPr bwMode="auto">
          <a:xfrm>
            <a:off x="7096133" y="1071546"/>
            <a:ext cx="809625" cy="1408112"/>
            <a:chOff x="1860" y="403"/>
            <a:chExt cx="363" cy="403"/>
          </a:xfrm>
        </p:grpSpPr>
        <p:sp>
          <p:nvSpPr>
            <p:cNvPr id="34" name="Rectangle 34"/>
            <p:cNvSpPr>
              <a:spLocks noChangeArrowheads="1"/>
            </p:cNvSpPr>
            <p:nvPr/>
          </p:nvSpPr>
          <p:spPr bwMode="auto">
            <a:xfrm>
              <a:off x="1860" y="403"/>
              <a:ext cx="363" cy="403"/>
            </a:xfrm>
            <a:prstGeom prst="rect">
              <a:avLst/>
            </a:prstGeom>
            <a:noFill/>
            <a:ln w="28575">
              <a:solidFill>
                <a:schemeClr val="tx1"/>
              </a:solidFill>
              <a:miter lim="800000"/>
            </a:ln>
            <a:effectLst/>
          </p:spPr>
          <p:txBody>
            <a:bodyPr/>
            <a:lstStyle/>
            <a:p>
              <a:r>
                <a:rPr lang="zh-CN" altLang="en-US" sz="2400" dirty="0">
                  <a:solidFill>
                    <a:prstClr val="black"/>
                  </a:solidFill>
                  <a:latin typeface="Calibri"/>
                  <a:ea typeface="宋体" panose="02010600030101010101" pitchFamily="2" charset="-122"/>
                </a:rPr>
                <a:t>执行</a:t>
              </a:r>
              <a:endParaRPr lang="en-US" altLang="zh-CN" sz="2400" dirty="0">
                <a:solidFill>
                  <a:prstClr val="black"/>
                </a:solidFill>
                <a:latin typeface="Calibri"/>
                <a:ea typeface="宋体" panose="02010600030101010101" pitchFamily="2" charset="-122"/>
              </a:endParaRPr>
            </a:p>
            <a:p>
              <a:endParaRPr lang="en-US" altLang="zh-CN" sz="2400" dirty="0">
                <a:solidFill>
                  <a:prstClr val="black"/>
                </a:solidFill>
                <a:latin typeface="Calibri"/>
                <a:ea typeface="宋体" panose="02010600030101010101" pitchFamily="2" charset="-122"/>
              </a:endParaRPr>
            </a:p>
            <a:p>
              <a:r>
                <a:rPr lang="zh-CN" altLang="en-US" sz="2400" dirty="0">
                  <a:solidFill>
                    <a:prstClr val="black"/>
                  </a:solidFill>
                  <a:latin typeface="Calibri"/>
                  <a:ea typeface="宋体" panose="02010600030101010101" pitchFamily="2" charset="-122"/>
                </a:rPr>
                <a:t>部件</a:t>
              </a:r>
              <a:endParaRPr lang="en-US" altLang="zh-CN" sz="2400" dirty="0">
                <a:solidFill>
                  <a:prstClr val="black"/>
                </a:solidFill>
                <a:latin typeface="Calibri"/>
                <a:ea typeface="宋体" panose="02010600030101010101" pitchFamily="2" charset="-122"/>
              </a:endParaRPr>
            </a:p>
          </p:txBody>
        </p:sp>
        <p:sp>
          <p:nvSpPr>
            <p:cNvPr id="35" name="Rectangle 35"/>
            <p:cNvSpPr>
              <a:spLocks noChangeArrowheads="1"/>
            </p:cNvSpPr>
            <p:nvPr/>
          </p:nvSpPr>
          <p:spPr bwMode="auto">
            <a:xfrm>
              <a:off x="1860" y="403"/>
              <a:ext cx="363" cy="403"/>
            </a:xfrm>
            <a:prstGeom prst="rect">
              <a:avLst/>
            </a:prstGeom>
            <a:noFill/>
            <a:ln w="28575">
              <a:solidFill>
                <a:schemeClr val="tx1"/>
              </a:solidFill>
              <a:miter lim="800000"/>
            </a:ln>
            <a:effectLst/>
          </p:spPr>
          <p:txBody>
            <a:bodyPr/>
            <a:lstStyle/>
            <a:p>
              <a:endParaRPr lang="zh-CN" altLang="en-US">
                <a:solidFill>
                  <a:prstClr val="black"/>
                </a:solidFill>
                <a:latin typeface="Calibri"/>
                <a:ea typeface="宋体" panose="02010600030101010101" pitchFamily="2" charset="-122"/>
              </a:endParaRPr>
            </a:p>
          </p:txBody>
        </p:sp>
      </p:grpSp>
      <p:sp>
        <p:nvSpPr>
          <p:cNvPr id="39" name="Rectangle 39"/>
          <p:cNvSpPr>
            <a:spLocks noChangeArrowheads="1"/>
          </p:cNvSpPr>
          <p:nvPr/>
        </p:nvSpPr>
        <p:spPr bwMode="auto">
          <a:xfrm>
            <a:off x="8720160" y="1416033"/>
            <a:ext cx="1785950" cy="658803"/>
          </a:xfrm>
          <a:prstGeom prst="rect">
            <a:avLst/>
          </a:prstGeom>
          <a:noFill/>
          <a:ln w="28575">
            <a:noFill/>
            <a:miter lim="800000"/>
          </a:ln>
          <a:effectLst/>
        </p:spPr>
        <p:txBody>
          <a:bodyPr/>
          <a:lstStyle/>
          <a:p>
            <a:r>
              <a:rPr lang="en-US" altLang="zh-CN" sz="2400" dirty="0">
                <a:solidFill>
                  <a:prstClr val="black"/>
                </a:solidFill>
                <a:latin typeface="Calibri"/>
                <a:ea typeface="宋体" panose="02010600030101010101" pitchFamily="2" charset="-122"/>
              </a:rPr>
              <a:t> </a:t>
            </a:r>
            <a:r>
              <a:rPr lang="zh-CN" altLang="en-US" sz="2400" dirty="0">
                <a:solidFill>
                  <a:prstClr val="black"/>
                </a:solidFill>
                <a:latin typeface="Calibri"/>
                <a:ea typeface="宋体" panose="02010600030101010101" pitchFamily="2" charset="-122"/>
              </a:rPr>
              <a:t>指令流出</a:t>
            </a:r>
            <a:endParaRPr lang="zh-CN" altLang="en-US" sz="2800" dirty="0">
              <a:solidFill>
                <a:prstClr val="black"/>
              </a:solidFill>
              <a:latin typeface="Calibri"/>
              <a:ea typeface="宋体" panose="02010600030101010101" pitchFamily="2" charset="-122"/>
            </a:endParaRPr>
          </a:p>
          <a:p>
            <a:endParaRPr lang="en-US" altLang="zh-CN" sz="2400" dirty="0">
              <a:solidFill>
                <a:prstClr val="black"/>
              </a:solidFill>
              <a:latin typeface="Calibri"/>
              <a:ea typeface="宋体" panose="02010600030101010101" pitchFamily="2" charset="-122"/>
            </a:endParaRPr>
          </a:p>
        </p:txBody>
      </p:sp>
      <p:sp>
        <p:nvSpPr>
          <p:cNvPr id="40" name="TextBox 39"/>
          <p:cNvSpPr txBox="1"/>
          <p:nvPr/>
        </p:nvSpPr>
        <p:spPr>
          <a:xfrm>
            <a:off x="1881158" y="214290"/>
            <a:ext cx="5929354" cy="523220"/>
          </a:xfrm>
          <a:prstGeom prst="rect">
            <a:avLst/>
          </a:prstGeom>
          <a:noFill/>
        </p:spPr>
        <p:txBody>
          <a:bodyPr wrap="square" rtlCol="0">
            <a:spAutoFit/>
          </a:bodyPr>
          <a:lstStyle/>
          <a:p>
            <a:r>
              <a:rPr lang="zh-CN" altLang="en-US" sz="2800" b="1" dirty="0">
                <a:solidFill>
                  <a:prstClr val="black"/>
                </a:solidFill>
                <a:latin typeface="Calibri"/>
                <a:ea typeface="宋体" panose="02010600030101010101" pitchFamily="2" charset="-122"/>
              </a:rPr>
              <a:t>二次重叠执行方式的</a:t>
            </a:r>
            <a:r>
              <a:rPr lang="zh-CN" altLang="en-US" sz="2800" b="1" dirty="0">
                <a:solidFill>
                  <a:srgbClr val="C00000"/>
                </a:solidFill>
                <a:latin typeface="Calibri"/>
                <a:ea typeface="宋体" panose="02010600030101010101" pitchFamily="2" charset="-122"/>
              </a:rPr>
              <a:t>指令流水线：</a:t>
            </a:r>
          </a:p>
        </p:txBody>
      </p:sp>
      <p:sp>
        <p:nvSpPr>
          <p:cNvPr id="41" name="TextBox 40"/>
          <p:cNvSpPr txBox="1"/>
          <p:nvPr/>
        </p:nvSpPr>
        <p:spPr>
          <a:xfrm>
            <a:off x="2024034" y="2643182"/>
            <a:ext cx="7786742" cy="3046988"/>
          </a:xfrm>
          <a:prstGeom prst="rect">
            <a:avLst/>
          </a:prstGeom>
          <a:noFill/>
        </p:spPr>
        <p:txBody>
          <a:bodyPr wrap="square" rtlCol="0">
            <a:spAutoFit/>
          </a:bodyPr>
          <a:lstStyle/>
          <a:p>
            <a:pPr>
              <a:lnSpc>
                <a:spcPct val="150000"/>
              </a:lnSpc>
            </a:pPr>
            <a:r>
              <a:rPr lang="zh-CN" altLang="en-US" sz="2800" b="1" dirty="0">
                <a:solidFill>
                  <a:srgbClr val="FF0000"/>
                </a:solidFill>
                <a:latin typeface="Calibri"/>
                <a:ea typeface="宋体" panose="02010600030101010101" pitchFamily="2" charset="-122"/>
              </a:rPr>
              <a:t>机器周期（流水线周期）：</a:t>
            </a:r>
            <a:r>
              <a:rPr lang="zh-CN" altLang="en-US" sz="2400" b="1" dirty="0">
                <a:solidFill>
                  <a:prstClr val="black"/>
                </a:solidFill>
                <a:latin typeface="Calibri"/>
                <a:ea typeface="宋体" panose="02010600030101010101" pitchFamily="2" charset="-122"/>
              </a:rPr>
              <a:t>指令沿流水线移动一个流水段的时间。长度取决于最慢的流水段，一般是</a:t>
            </a:r>
            <a:r>
              <a:rPr lang="zh-CN" altLang="en-US" sz="2400" b="1" dirty="0">
                <a:solidFill>
                  <a:srgbClr val="C00000"/>
                </a:solidFill>
                <a:latin typeface="Calibri"/>
                <a:ea typeface="宋体" panose="02010600030101010101" pitchFamily="2" charset="-122"/>
              </a:rPr>
              <a:t>一个时钟周期</a:t>
            </a:r>
            <a:r>
              <a:rPr lang="zh-CN" altLang="en-US" sz="2400" b="1" dirty="0">
                <a:solidFill>
                  <a:prstClr val="black"/>
                </a:solidFill>
                <a:latin typeface="Calibri"/>
                <a:ea typeface="宋体" panose="02010600030101010101" pitchFamily="2" charset="-122"/>
              </a:rPr>
              <a:t>（有时是两个时钟周期）。</a:t>
            </a:r>
            <a:endParaRPr lang="en-US" altLang="zh-CN" sz="2400" b="1" dirty="0">
              <a:solidFill>
                <a:prstClr val="black"/>
              </a:solidFill>
              <a:latin typeface="Calibri"/>
              <a:ea typeface="宋体" panose="02010600030101010101" pitchFamily="2" charset="-122"/>
            </a:endParaRPr>
          </a:p>
          <a:p>
            <a:pPr>
              <a:lnSpc>
                <a:spcPct val="150000"/>
              </a:lnSpc>
            </a:pPr>
            <a:r>
              <a:rPr lang="zh-CN" altLang="en-US" sz="2400" b="1" i="1" dirty="0">
                <a:solidFill>
                  <a:srgbClr val="00B050"/>
                </a:solidFill>
                <a:latin typeface="Calibri"/>
                <a:ea typeface="宋体" panose="02010600030101010101" pitchFamily="2" charset="-122"/>
              </a:rPr>
              <a:t>每个流水线周期从指令流水线流出一条指令。</a:t>
            </a:r>
            <a:endParaRPr lang="en-US" altLang="zh-CN" sz="2400" b="1" i="1" dirty="0">
              <a:solidFill>
                <a:srgbClr val="00B050"/>
              </a:solidFill>
              <a:latin typeface="Calibri"/>
              <a:ea typeface="宋体" panose="02010600030101010101" pitchFamily="2" charset="-122"/>
            </a:endParaRPr>
          </a:p>
          <a:p>
            <a:pPr>
              <a:lnSpc>
                <a:spcPct val="150000"/>
              </a:lnSpc>
            </a:pPr>
            <a:r>
              <a:rPr lang="zh-CN" altLang="en-US" sz="2800" b="1" dirty="0">
                <a:solidFill>
                  <a:srgbClr val="FF0000"/>
                </a:solidFill>
                <a:latin typeface="Calibri"/>
                <a:ea typeface="宋体" panose="02010600030101010101" pitchFamily="2" charset="-122"/>
              </a:rPr>
              <a:t>吞吐量：</a:t>
            </a:r>
            <a:r>
              <a:rPr lang="zh-CN" altLang="en-US" sz="2400" b="1" dirty="0">
                <a:solidFill>
                  <a:prstClr val="black"/>
                </a:solidFill>
                <a:latin typeface="Calibri"/>
                <a:ea typeface="宋体" panose="02010600030101010101" pitchFamily="2" charset="-122"/>
              </a:rPr>
              <a:t>单位时间从流水线流出的指令数。</a:t>
            </a:r>
          </a:p>
        </p:txBody>
      </p:sp>
      <p:sp>
        <p:nvSpPr>
          <p:cNvPr id="20" name="矩形 19"/>
          <p:cNvSpPr/>
          <p:nvPr/>
        </p:nvSpPr>
        <p:spPr>
          <a:xfrm>
            <a:off x="4952992" y="1000108"/>
            <a:ext cx="71438" cy="1643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sp>
        <p:nvSpPr>
          <p:cNvPr id="22" name="矩形 21"/>
          <p:cNvSpPr/>
          <p:nvPr/>
        </p:nvSpPr>
        <p:spPr>
          <a:xfrm>
            <a:off x="6596066" y="1000108"/>
            <a:ext cx="71438" cy="1643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4" name="直接箭头连接符 23"/>
          <p:cNvCxnSpPr>
            <a:stCxn id="22" idx="0"/>
          </p:cNvCxnSpPr>
          <p:nvPr/>
        </p:nvCxnSpPr>
        <p:spPr>
          <a:xfrm rot="5400000" flipH="1" flipV="1">
            <a:off x="7078272" y="339308"/>
            <a:ext cx="214314" cy="11072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810512" y="500043"/>
            <a:ext cx="1857388" cy="646331"/>
          </a:xfrm>
          <a:prstGeom prst="rect">
            <a:avLst/>
          </a:prstGeom>
          <a:noFill/>
        </p:spPr>
        <p:txBody>
          <a:bodyPr wrap="square" rtlCol="0">
            <a:spAutoFit/>
          </a:bodyPr>
          <a:lstStyle/>
          <a:p>
            <a:r>
              <a:rPr lang="zh-CN" altLang="en-US" b="1" dirty="0">
                <a:solidFill>
                  <a:srgbClr val="0070C0"/>
                </a:solidFill>
                <a:latin typeface="Calibri"/>
                <a:ea typeface="宋体" panose="02010600030101010101" pitchFamily="2" charset="-122"/>
              </a:rPr>
              <a:t>流水线寄存器</a:t>
            </a:r>
            <a:endParaRPr lang="en-US" altLang="zh-CN" b="1" dirty="0">
              <a:solidFill>
                <a:srgbClr val="0070C0"/>
              </a:solidFill>
              <a:latin typeface="Calibri"/>
              <a:ea typeface="宋体" panose="02010600030101010101" pitchFamily="2" charset="-122"/>
            </a:endParaRPr>
          </a:p>
          <a:p>
            <a:r>
              <a:rPr lang="zh-CN" altLang="en-US" b="1" dirty="0">
                <a:solidFill>
                  <a:srgbClr val="0070C0"/>
                </a:solidFill>
                <a:latin typeface="Calibri"/>
                <a:ea typeface="宋体" panose="02010600030101010101" pitchFamily="2" charset="-122"/>
              </a:rPr>
              <a:t>（锁存器）</a:t>
            </a:r>
          </a:p>
        </p:txBody>
      </p:sp>
      <p:sp>
        <p:nvSpPr>
          <p:cNvPr id="23" name="灯片编号占位符 22"/>
          <p:cNvSpPr>
            <a:spLocks noGrp="1"/>
          </p:cNvSpPr>
          <p:nvPr>
            <p:ph type="sldNum" sz="quarter" idx="12"/>
          </p:nvPr>
        </p:nvSpPr>
        <p:spPr/>
        <p:txBody>
          <a:bodyPr/>
          <a:lstStyle/>
          <a:p>
            <a:fld id="{0C913308-F349-4B6D-A68A-DD1791B4A57B}" type="slidenum">
              <a:rPr lang="zh-CN" altLang="en-US">
                <a:solidFill>
                  <a:prstClr val="black">
                    <a:tint val="75000"/>
                  </a:prstClr>
                </a:solidFill>
                <a:latin typeface="Calibri"/>
                <a:ea typeface="宋体" panose="02010600030101010101" pitchFamily="2" charset="-122"/>
              </a:rPr>
              <a:pPr/>
              <a:t>83</a:t>
            </a:fld>
            <a:endParaRPr lang="zh-CN" altLang="en-US">
              <a:solidFill>
                <a:prstClr val="black">
                  <a:tint val="75000"/>
                </a:prstClr>
              </a:solidFill>
              <a:latin typeface="Calibri"/>
              <a:ea typeface="宋体" panose="02010600030101010101"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Line 4"/>
          <p:cNvSpPr>
            <a:spLocks noChangeShapeType="1"/>
          </p:cNvSpPr>
          <p:nvPr/>
        </p:nvSpPr>
        <p:spPr bwMode="auto">
          <a:xfrm>
            <a:off x="4576756" y="1844661"/>
            <a:ext cx="965200" cy="3175"/>
          </a:xfrm>
          <a:prstGeom prst="line">
            <a:avLst/>
          </a:prstGeom>
          <a:noFill/>
          <a:ln w="28575">
            <a:solidFill>
              <a:schemeClr val="tx1"/>
            </a:solidFill>
            <a:round/>
            <a:tailEnd type="arrow" w="med" len="med"/>
          </a:ln>
        </p:spPr>
        <p:txBody>
          <a:bodyPr/>
          <a:lstStyle/>
          <a:p>
            <a:endParaRPr lang="zh-CN" altLang="en-US">
              <a:solidFill>
                <a:prstClr val="black"/>
              </a:solidFill>
              <a:latin typeface="Calibri"/>
              <a:ea typeface="宋体" panose="02010600030101010101" pitchFamily="2" charset="-122"/>
            </a:endParaRPr>
          </a:p>
        </p:txBody>
      </p:sp>
      <p:sp>
        <p:nvSpPr>
          <p:cNvPr id="7" name="Line 7"/>
          <p:cNvSpPr>
            <a:spLocks noChangeShapeType="1"/>
          </p:cNvSpPr>
          <p:nvPr/>
        </p:nvSpPr>
        <p:spPr bwMode="auto">
          <a:xfrm>
            <a:off x="6291268" y="1844660"/>
            <a:ext cx="749300" cy="0"/>
          </a:xfrm>
          <a:prstGeom prst="line">
            <a:avLst/>
          </a:prstGeom>
          <a:noFill/>
          <a:ln w="28575">
            <a:solidFill>
              <a:schemeClr val="tx1"/>
            </a:solidFill>
            <a:round/>
            <a:tailEnd type="arrow" w="med" len="med"/>
          </a:ln>
        </p:spPr>
        <p:txBody>
          <a:bodyPr/>
          <a:lstStyle/>
          <a:p>
            <a:endParaRPr lang="zh-CN" altLang="en-US">
              <a:solidFill>
                <a:prstClr val="black"/>
              </a:solidFill>
              <a:latin typeface="Calibri"/>
              <a:ea typeface="宋体" panose="02010600030101010101" pitchFamily="2" charset="-122"/>
            </a:endParaRPr>
          </a:p>
        </p:txBody>
      </p:sp>
      <p:sp>
        <p:nvSpPr>
          <p:cNvPr id="8" name="Line 8"/>
          <p:cNvSpPr>
            <a:spLocks noChangeShapeType="1"/>
          </p:cNvSpPr>
          <p:nvPr/>
        </p:nvSpPr>
        <p:spPr bwMode="auto">
          <a:xfrm>
            <a:off x="7934342" y="1844660"/>
            <a:ext cx="749300" cy="0"/>
          </a:xfrm>
          <a:prstGeom prst="line">
            <a:avLst/>
          </a:prstGeom>
          <a:noFill/>
          <a:ln w="28575">
            <a:solidFill>
              <a:schemeClr val="tx1"/>
            </a:solidFill>
            <a:round/>
            <a:tailEnd type="arrow" w="med" len="med"/>
          </a:ln>
        </p:spPr>
        <p:txBody>
          <a:bodyPr/>
          <a:lstStyle/>
          <a:p>
            <a:endParaRPr lang="zh-CN" altLang="en-US">
              <a:solidFill>
                <a:prstClr val="black"/>
              </a:solidFill>
              <a:latin typeface="Calibri"/>
              <a:ea typeface="宋体" panose="02010600030101010101" pitchFamily="2" charset="-122"/>
            </a:endParaRPr>
          </a:p>
        </p:txBody>
      </p:sp>
      <p:sp>
        <p:nvSpPr>
          <p:cNvPr id="19" name="Line 19"/>
          <p:cNvSpPr>
            <a:spLocks noChangeShapeType="1"/>
          </p:cNvSpPr>
          <p:nvPr/>
        </p:nvSpPr>
        <p:spPr bwMode="auto">
          <a:xfrm>
            <a:off x="3219435" y="1844661"/>
            <a:ext cx="534987" cy="3175"/>
          </a:xfrm>
          <a:prstGeom prst="line">
            <a:avLst/>
          </a:prstGeom>
          <a:noFill/>
          <a:ln w="28575">
            <a:solidFill>
              <a:schemeClr val="tx1"/>
            </a:solidFill>
            <a:round/>
            <a:tailEnd type="arrow" w="med" len="med"/>
          </a:ln>
        </p:spPr>
        <p:txBody>
          <a:bodyPr/>
          <a:lstStyle/>
          <a:p>
            <a:endParaRPr lang="zh-CN" altLang="en-US">
              <a:solidFill>
                <a:prstClr val="black"/>
              </a:solidFill>
              <a:latin typeface="Calibri"/>
              <a:ea typeface="宋体" panose="02010600030101010101" pitchFamily="2" charset="-122"/>
            </a:endParaRPr>
          </a:p>
        </p:txBody>
      </p:sp>
      <p:sp>
        <p:nvSpPr>
          <p:cNvPr id="26" name="Rectangle 26"/>
          <p:cNvSpPr>
            <a:spLocks noChangeArrowheads="1"/>
          </p:cNvSpPr>
          <p:nvPr/>
        </p:nvSpPr>
        <p:spPr bwMode="auto">
          <a:xfrm>
            <a:off x="1719236" y="1344595"/>
            <a:ext cx="1928826" cy="461665"/>
          </a:xfrm>
          <a:prstGeom prst="rect">
            <a:avLst/>
          </a:prstGeom>
          <a:noFill/>
          <a:ln w="28575">
            <a:noFill/>
            <a:miter lim="800000"/>
          </a:ln>
          <a:effectLst/>
        </p:spPr>
        <p:txBody>
          <a:bodyPr wrap="square">
            <a:spAutoFit/>
          </a:bodyPr>
          <a:lstStyle/>
          <a:p>
            <a:r>
              <a:rPr lang="zh-CN" altLang="en-US" sz="2400" dirty="0">
                <a:solidFill>
                  <a:prstClr val="black"/>
                </a:solidFill>
                <a:latin typeface="Calibri"/>
                <a:ea typeface="宋体" panose="02010600030101010101" pitchFamily="2" charset="-122"/>
              </a:rPr>
              <a:t>指令流入</a:t>
            </a:r>
            <a:endParaRPr lang="en-US" altLang="zh-CN" sz="2400" dirty="0">
              <a:solidFill>
                <a:prstClr val="black"/>
              </a:solidFill>
              <a:latin typeface="Calibri"/>
              <a:ea typeface="宋体" panose="02010600030101010101" pitchFamily="2" charset="-122"/>
            </a:endParaRPr>
          </a:p>
        </p:txBody>
      </p:sp>
      <p:grpSp>
        <p:nvGrpSpPr>
          <p:cNvPr id="2" name="Group 27"/>
          <p:cNvGrpSpPr/>
          <p:nvPr/>
        </p:nvGrpSpPr>
        <p:grpSpPr bwMode="auto">
          <a:xfrm>
            <a:off x="3756033" y="1071546"/>
            <a:ext cx="809625" cy="1408112"/>
            <a:chOff x="363" y="403"/>
            <a:chExt cx="363" cy="403"/>
          </a:xfrm>
        </p:grpSpPr>
        <p:sp>
          <p:nvSpPr>
            <p:cNvPr id="28" name="Rectangle 28"/>
            <p:cNvSpPr>
              <a:spLocks noChangeArrowheads="1"/>
            </p:cNvSpPr>
            <p:nvPr/>
          </p:nvSpPr>
          <p:spPr bwMode="auto">
            <a:xfrm>
              <a:off x="363" y="403"/>
              <a:ext cx="363" cy="403"/>
            </a:xfrm>
            <a:prstGeom prst="rect">
              <a:avLst/>
            </a:prstGeom>
            <a:noFill/>
            <a:ln w="28575">
              <a:solidFill>
                <a:schemeClr val="tx1"/>
              </a:solidFill>
              <a:miter lim="800000"/>
            </a:ln>
            <a:effectLst/>
          </p:spPr>
          <p:txBody>
            <a:bodyPr/>
            <a:lstStyle/>
            <a:p>
              <a:r>
                <a:rPr lang="zh-CN" altLang="en-US" sz="2400" dirty="0">
                  <a:solidFill>
                    <a:prstClr val="black"/>
                  </a:solidFill>
                  <a:latin typeface="Calibri"/>
                  <a:ea typeface="宋体" panose="02010600030101010101" pitchFamily="2" charset="-122"/>
                </a:rPr>
                <a:t>取指</a:t>
              </a:r>
              <a:endParaRPr lang="en-US" altLang="zh-CN" sz="2400" dirty="0">
                <a:solidFill>
                  <a:prstClr val="black"/>
                </a:solidFill>
                <a:latin typeface="Calibri"/>
                <a:ea typeface="宋体" panose="02010600030101010101" pitchFamily="2" charset="-122"/>
              </a:endParaRPr>
            </a:p>
            <a:p>
              <a:r>
                <a:rPr lang="zh-CN" altLang="en-US" sz="2400" dirty="0">
                  <a:solidFill>
                    <a:prstClr val="black"/>
                  </a:solidFill>
                  <a:latin typeface="Calibri"/>
                  <a:ea typeface="宋体" panose="02010600030101010101" pitchFamily="2" charset="-122"/>
                </a:rPr>
                <a:t>令</a:t>
              </a:r>
              <a:endParaRPr lang="en-US" altLang="zh-CN" sz="2400" dirty="0">
                <a:solidFill>
                  <a:prstClr val="black"/>
                </a:solidFill>
                <a:latin typeface="Calibri"/>
                <a:ea typeface="宋体" panose="02010600030101010101" pitchFamily="2" charset="-122"/>
              </a:endParaRPr>
            </a:p>
            <a:p>
              <a:r>
                <a:rPr lang="zh-CN" altLang="en-US" sz="2400" dirty="0">
                  <a:solidFill>
                    <a:prstClr val="black"/>
                  </a:solidFill>
                  <a:latin typeface="Calibri"/>
                  <a:ea typeface="宋体" panose="02010600030101010101" pitchFamily="2" charset="-122"/>
                </a:rPr>
                <a:t>部件</a:t>
              </a:r>
              <a:endParaRPr lang="en-US" altLang="zh-CN" sz="2400" dirty="0">
                <a:solidFill>
                  <a:prstClr val="black"/>
                </a:solidFill>
                <a:latin typeface="Calibri"/>
                <a:ea typeface="宋体" panose="02010600030101010101" pitchFamily="2" charset="-122"/>
              </a:endParaRPr>
            </a:p>
          </p:txBody>
        </p:sp>
        <p:sp>
          <p:nvSpPr>
            <p:cNvPr id="29" name="Rectangle 29"/>
            <p:cNvSpPr>
              <a:spLocks noChangeArrowheads="1"/>
            </p:cNvSpPr>
            <p:nvPr/>
          </p:nvSpPr>
          <p:spPr bwMode="auto">
            <a:xfrm>
              <a:off x="363" y="403"/>
              <a:ext cx="363" cy="403"/>
            </a:xfrm>
            <a:prstGeom prst="rect">
              <a:avLst/>
            </a:prstGeom>
            <a:noFill/>
            <a:ln w="28575">
              <a:solidFill>
                <a:schemeClr val="tx1"/>
              </a:solidFill>
              <a:miter lim="800000"/>
            </a:ln>
            <a:effectLst/>
          </p:spPr>
          <p:txBody>
            <a:bodyPr/>
            <a:lstStyle/>
            <a:p>
              <a:endParaRPr lang="zh-CN" altLang="en-US">
                <a:solidFill>
                  <a:prstClr val="black"/>
                </a:solidFill>
                <a:latin typeface="Calibri"/>
                <a:ea typeface="宋体" panose="02010600030101010101" pitchFamily="2" charset="-122"/>
              </a:endParaRPr>
            </a:p>
          </p:txBody>
        </p:sp>
      </p:grpSp>
      <p:grpSp>
        <p:nvGrpSpPr>
          <p:cNvPr id="3" name="Group 30"/>
          <p:cNvGrpSpPr/>
          <p:nvPr/>
        </p:nvGrpSpPr>
        <p:grpSpPr bwMode="auto">
          <a:xfrm>
            <a:off x="5476883" y="1071546"/>
            <a:ext cx="809625" cy="1408112"/>
            <a:chOff x="1134" y="403"/>
            <a:chExt cx="363" cy="403"/>
          </a:xfrm>
        </p:grpSpPr>
        <p:sp>
          <p:nvSpPr>
            <p:cNvPr id="31" name="Rectangle 31"/>
            <p:cNvSpPr>
              <a:spLocks noChangeArrowheads="1"/>
            </p:cNvSpPr>
            <p:nvPr/>
          </p:nvSpPr>
          <p:spPr bwMode="auto">
            <a:xfrm>
              <a:off x="1134" y="403"/>
              <a:ext cx="363" cy="403"/>
            </a:xfrm>
            <a:prstGeom prst="rect">
              <a:avLst/>
            </a:prstGeom>
            <a:noFill/>
            <a:ln w="28575">
              <a:solidFill>
                <a:schemeClr val="tx1"/>
              </a:solidFill>
              <a:miter lim="800000"/>
            </a:ln>
            <a:effectLst/>
          </p:spPr>
          <p:txBody>
            <a:bodyPr/>
            <a:lstStyle/>
            <a:p>
              <a:r>
                <a:rPr lang="zh-CN" altLang="en-US" sz="2400" dirty="0">
                  <a:solidFill>
                    <a:prstClr val="black"/>
                  </a:solidFill>
                  <a:latin typeface="Calibri"/>
                  <a:ea typeface="宋体" panose="02010600030101010101" pitchFamily="2" charset="-122"/>
                </a:rPr>
                <a:t>分析</a:t>
              </a:r>
              <a:endParaRPr lang="en-US" altLang="zh-CN" sz="2400" dirty="0">
                <a:solidFill>
                  <a:prstClr val="black"/>
                </a:solidFill>
                <a:latin typeface="Calibri"/>
                <a:ea typeface="宋体" panose="02010600030101010101" pitchFamily="2" charset="-122"/>
              </a:endParaRPr>
            </a:p>
            <a:p>
              <a:endParaRPr lang="en-US" altLang="zh-CN" sz="2400" dirty="0">
                <a:solidFill>
                  <a:prstClr val="black"/>
                </a:solidFill>
                <a:latin typeface="Calibri"/>
                <a:ea typeface="宋体" panose="02010600030101010101" pitchFamily="2" charset="-122"/>
              </a:endParaRPr>
            </a:p>
            <a:p>
              <a:r>
                <a:rPr lang="zh-CN" altLang="en-US" sz="2400" dirty="0">
                  <a:solidFill>
                    <a:prstClr val="black"/>
                  </a:solidFill>
                  <a:latin typeface="Calibri"/>
                  <a:ea typeface="宋体" panose="02010600030101010101" pitchFamily="2" charset="-122"/>
                </a:rPr>
                <a:t>部件</a:t>
              </a:r>
              <a:endParaRPr lang="en-US" altLang="zh-CN" sz="2400" dirty="0">
                <a:solidFill>
                  <a:prstClr val="black"/>
                </a:solidFill>
                <a:latin typeface="Calibri"/>
                <a:ea typeface="宋体" panose="02010600030101010101" pitchFamily="2" charset="-122"/>
              </a:endParaRPr>
            </a:p>
          </p:txBody>
        </p:sp>
        <p:sp>
          <p:nvSpPr>
            <p:cNvPr id="32" name="Rectangle 32"/>
            <p:cNvSpPr>
              <a:spLocks noChangeArrowheads="1"/>
            </p:cNvSpPr>
            <p:nvPr/>
          </p:nvSpPr>
          <p:spPr bwMode="auto">
            <a:xfrm>
              <a:off x="1134" y="403"/>
              <a:ext cx="363" cy="403"/>
            </a:xfrm>
            <a:prstGeom prst="rect">
              <a:avLst/>
            </a:prstGeom>
            <a:noFill/>
            <a:ln w="28575">
              <a:solidFill>
                <a:schemeClr val="tx1"/>
              </a:solidFill>
              <a:miter lim="800000"/>
            </a:ln>
            <a:effectLst/>
          </p:spPr>
          <p:txBody>
            <a:bodyPr/>
            <a:lstStyle/>
            <a:p>
              <a:endParaRPr lang="zh-CN" altLang="en-US">
                <a:solidFill>
                  <a:prstClr val="black"/>
                </a:solidFill>
                <a:latin typeface="Calibri"/>
                <a:ea typeface="宋体" panose="02010600030101010101" pitchFamily="2" charset="-122"/>
              </a:endParaRPr>
            </a:p>
          </p:txBody>
        </p:sp>
      </p:grpSp>
      <p:grpSp>
        <p:nvGrpSpPr>
          <p:cNvPr id="5" name="Group 33"/>
          <p:cNvGrpSpPr/>
          <p:nvPr/>
        </p:nvGrpSpPr>
        <p:grpSpPr bwMode="auto">
          <a:xfrm>
            <a:off x="7096133" y="1071546"/>
            <a:ext cx="809625" cy="1408112"/>
            <a:chOff x="1860" y="403"/>
            <a:chExt cx="363" cy="403"/>
          </a:xfrm>
        </p:grpSpPr>
        <p:sp>
          <p:nvSpPr>
            <p:cNvPr id="34" name="Rectangle 34"/>
            <p:cNvSpPr>
              <a:spLocks noChangeArrowheads="1"/>
            </p:cNvSpPr>
            <p:nvPr/>
          </p:nvSpPr>
          <p:spPr bwMode="auto">
            <a:xfrm>
              <a:off x="1860" y="403"/>
              <a:ext cx="363" cy="403"/>
            </a:xfrm>
            <a:prstGeom prst="rect">
              <a:avLst/>
            </a:prstGeom>
            <a:noFill/>
            <a:ln w="28575">
              <a:solidFill>
                <a:schemeClr val="tx1"/>
              </a:solidFill>
              <a:miter lim="800000"/>
            </a:ln>
            <a:effectLst/>
          </p:spPr>
          <p:txBody>
            <a:bodyPr/>
            <a:lstStyle/>
            <a:p>
              <a:r>
                <a:rPr lang="zh-CN" altLang="en-US" sz="2400" dirty="0">
                  <a:solidFill>
                    <a:prstClr val="black"/>
                  </a:solidFill>
                  <a:latin typeface="Calibri"/>
                  <a:ea typeface="宋体" panose="02010600030101010101" pitchFamily="2" charset="-122"/>
                </a:rPr>
                <a:t>执行</a:t>
              </a:r>
              <a:endParaRPr lang="en-US" altLang="zh-CN" sz="2400" dirty="0">
                <a:solidFill>
                  <a:prstClr val="black"/>
                </a:solidFill>
                <a:latin typeface="Calibri"/>
                <a:ea typeface="宋体" panose="02010600030101010101" pitchFamily="2" charset="-122"/>
              </a:endParaRPr>
            </a:p>
            <a:p>
              <a:endParaRPr lang="en-US" altLang="zh-CN" sz="2400" dirty="0">
                <a:solidFill>
                  <a:prstClr val="black"/>
                </a:solidFill>
                <a:latin typeface="Calibri"/>
                <a:ea typeface="宋体" panose="02010600030101010101" pitchFamily="2" charset="-122"/>
              </a:endParaRPr>
            </a:p>
            <a:p>
              <a:r>
                <a:rPr lang="zh-CN" altLang="en-US" sz="2400" dirty="0">
                  <a:solidFill>
                    <a:prstClr val="black"/>
                  </a:solidFill>
                  <a:latin typeface="Calibri"/>
                  <a:ea typeface="宋体" panose="02010600030101010101" pitchFamily="2" charset="-122"/>
                </a:rPr>
                <a:t>部件</a:t>
              </a:r>
              <a:endParaRPr lang="en-US" altLang="zh-CN" sz="2400" dirty="0">
                <a:solidFill>
                  <a:prstClr val="black"/>
                </a:solidFill>
                <a:latin typeface="Calibri"/>
                <a:ea typeface="宋体" panose="02010600030101010101" pitchFamily="2" charset="-122"/>
              </a:endParaRPr>
            </a:p>
          </p:txBody>
        </p:sp>
        <p:sp>
          <p:nvSpPr>
            <p:cNvPr id="35" name="Rectangle 35"/>
            <p:cNvSpPr>
              <a:spLocks noChangeArrowheads="1"/>
            </p:cNvSpPr>
            <p:nvPr/>
          </p:nvSpPr>
          <p:spPr bwMode="auto">
            <a:xfrm>
              <a:off x="1860" y="403"/>
              <a:ext cx="363" cy="403"/>
            </a:xfrm>
            <a:prstGeom prst="rect">
              <a:avLst/>
            </a:prstGeom>
            <a:noFill/>
            <a:ln w="28575">
              <a:solidFill>
                <a:schemeClr val="tx1"/>
              </a:solidFill>
              <a:miter lim="800000"/>
            </a:ln>
            <a:effectLst/>
          </p:spPr>
          <p:txBody>
            <a:bodyPr/>
            <a:lstStyle/>
            <a:p>
              <a:endParaRPr lang="zh-CN" altLang="en-US">
                <a:solidFill>
                  <a:prstClr val="black"/>
                </a:solidFill>
                <a:latin typeface="Calibri"/>
                <a:ea typeface="宋体" panose="02010600030101010101" pitchFamily="2" charset="-122"/>
              </a:endParaRPr>
            </a:p>
          </p:txBody>
        </p:sp>
      </p:grpSp>
      <p:sp>
        <p:nvSpPr>
          <p:cNvPr id="39" name="Rectangle 39"/>
          <p:cNvSpPr>
            <a:spLocks noChangeArrowheads="1"/>
          </p:cNvSpPr>
          <p:nvPr/>
        </p:nvSpPr>
        <p:spPr bwMode="auto">
          <a:xfrm>
            <a:off x="8720160" y="1416033"/>
            <a:ext cx="1785950" cy="658803"/>
          </a:xfrm>
          <a:prstGeom prst="rect">
            <a:avLst/>
          </a:prstGeom>
          <a:noFill/>
          <a:ln w="28575">
            <a:noFill/>
            <a:miter lim="800000"/>
          </a:ln>
          <a:effectLst/>
        </p:spPr>
        <p:txBody>
          <a:bodyPr/>
          <a:lstStyle/>
          <a:p>
            <a:r>
              <a:rPr lang="en-US" altLang="zh-CN" sz="2400" dirty="0">
                <a:solidFill>
                  <a:prstClr val="black"/>
                </a:solidFill>
                <a:latin typeface="Calibri"/>
                <a:ea typeface="宋体" panose="02010600030101010101" pitchFamily="2" charset="-122"/>
              </a:rPr>
              <a:t> </a:t>
            </a:r>
            <a:r>
              <a:rPr lang="zh-CN" altLang="en-US" sz="2400" dirty="0">
                <a:solidFill>
                  <a:prstClr val="black"/>
                </a:solidFill>
                <a:latin typeface="Calibri"/>
                <a:ea typeface="宋体" panose="02010600030101010101" pitchFamily="2" charset="-122"/>
              </a:rPr>
              <a:t>指令流出</a:t>
            </a:r>
            <a:endParaRPr lang="zh-CN" altLang="en-US" sz="2800" dirty="0">
              <a:solidFill>
                <a:prstClr val="black"/>
              </a:solidFill>
              <a:latin typeface="Calibri"/>
              <a:ea typeface="宋体" panose="02010600030101010101" pitchFamily="2" charset="-122"/>
            </a:endParaRPr>
          </a:p>
          <a:p>
            <a:endParaRPr lang="en-US" altLang="zh-CN" sz="2400" dirty="0">
              <a:solidFill>
                <a:prstClr val="black"/>
              </a:solidFill>
              <a:latin typeface="Calibri"/>
              <a:ea typeface="宋体" panose="02010600030101010101" pitchFamily="2" charset="-122"/>
            </a:endParaRPr>
          </a:p>
        </p:txBody>
      </p:sp>
      <p:sp>
        <p:nvSpPr>
          <p:cNvPr id="40" name="TextBox 39"/>
          <p:cNvSpPr txBox="1"/>
          <p:nvPr/>
        </p:nvSpPr>
        <p:spPr>
          <a:xfrm>
            <a:off x="1881158" y="214290"/>
            <a:ext cx="5929354" cy="523220"/>
          </a:xfrm>
          <a:prstGeom prst="rect">
            <a:avLst/>
          </a:prstGeom>
          <a:noFill/>
        </p:spPr>
        <p:txBody>
          <a:bodyPr wrap="square" rtlCol="0">
            <a:spAutoFit/>
          </a:bodyPr>
          <a:lstStyle/>
          <a:p>
            <a:r>
              <a:rPr lang="zh-CN" altLang="en-US" sz="2800" b="1" dirty="0">
                <a:solidFill>
                  <a:prstClr val="black"/>
                </a:solidFill>
                <a:latin typeface="Calibri"/>
                <a:ea typeface="宋体" panose="02010600030101010101" pitchFamily="2" charset="-122"/>
              </a:rPr>
              <a:t>二次重叠执行方式的</a:t>
            </a:r>
            <a:r>
              <a:rPr lang="zh-CN" altLang="en-US" sz="2800" b="1" dirty="0">
                <a:solidFill>
                  <a:srgbClr val="C00000"/>
                </a:solidFill>
                <a:latin typeface="Calibri"/>
                <a:ea typeface="宋体" panose="02010600030101010101" pitchFamily="2" charset="-122"/>
              </a:rPr>
              <a:t>指令流水线：</a:t>
            </a:r>
          </a:p>
        </p:txBody>
      </p:sp>
      <p:sp>
        <p:nvSpPr>
          <p:cNvPr id="41" name="TextBox 40"/>
          <p:cNvSpPr txBox="1"/>
          <p:nvPr/>
        </p:nvSpPr>
        <p:spPr>
          <a:xfrm>
            <a:off x="2024034" y="2643182"/>
            <a:ext cx="7786742" cy="3046988"/>
          </a:xfrm>
          <a:prstGeom prst="rect">
            <a:avLst/>
          </a:prstGeom>
          <a:noFill/>
        </p:spPr>
        <p:txBody>
          <a:bodyPr wrap="square" rtlCol="0">
            <a:spAutoFit/>
          </a:bodyPr>
          <a:lstStyle/>
          <a:p>
            <a:pPr>
              <a:lnSpc>
                <a:spcPct val="150000"/>
              </a:lnSpc>
            </a:pPr>
            <a:r>
              <a:rPr lang="zh-CN" altLang="en-US" sz="2800" b="1" dirty="0">
                <a:solidFill>
                  <a:srgbClr val="FF0000"/>
                </a:solidFill>
                <a:latin typeface="Calibri"/>
                <a:ea typeface="宋体" panose="02010600030101010101" pitchFamily="2" charset="-122"/>
              </a:rPr>
              <a:t>机器周期（流水线周期）：</a:t>
            </a:r>
            <a:r>
              <a:rPr lang="zh-CN" altLang="en-US" sz="2400" b="1" dirty="0">
                <a:solidFill>
                  <a:prstClr val="black"/>
                </a:solidFill>
                <a:latin typeface="Calibri"/>
                <a:ea typeface="宋体" panose="02010600030101010101" pitchFamily="2" charset="-122"/>
              </a:rPr>
              <a:t>指令沿流水线移动一个流水段的时间。长度取决于最慢的流水段，一般是</a:t>
            </a:r>
            <a:r>
              <a:rPr lang="zh-CN" altLang="en-US" sz="2400" b="1" dirty="0">
                <a:solidFill>
                  <a:srgbClr val="C00000"/>
                </a:solidFill>
                <a:latin typeface="Calibri"/>
                <a:ea typeface="宋体" panose="02010600030101010101" pitchFamily="2" charset="-122"/>
              </a:rPr>
              <a:t>一个时钟周期</a:t>
            </a:r>
            <a:r>
              <a:rPr lang="zh-CN" altLang="en-US" sz="2400" b="1" dirty="0">
                <a:solidFill>
                  <a:prstClr val="black"/>
                </a:solidFill>
                <a:latin typeface="Calibri"/>
                <a:ea typeface="宋体" panose="02010600030101010101" pitchFamily="2" charset="-122"/>
              </a:rPr>
              <a:t>（有时是两个时钟周期）。</a:t>
            </a:r>
            <a:endParaRPr lang="en-US" altLang="zh-CN" sz="2400" b="1" dirty="0">
              <a:solidFill>
                <a:prstClr val="black"/>
              </a:solidFill>
              <a:latin typeface="Calibri"/>
              <a:ea typeface="宋体" panose="02010600030101010101" pitchFamily="2" charset="-122"/>
            </a:endParaRPr>
          </a:p>
          <a:p>
            <a:pPr>
              <a:lnSpc>
                <a:spcPct val="150000"/>
              </a:lnSpc>
            </a:pPr>
            <a:r>
              <a:rPr lang="zh-CN" altLang="en-US" sz="2400" b="1" i="1" dirty="0">
                <a:solidFill>
                  <a:srgbClr val="00B050"/>
                </a:solidFill>
                <a:latin typeface="Calibri"/>
                <a:ea typeface="宋体" panose="02010600030101010101" pitchFamily="2" charset="-122"/>
              </a:rPr>
              <a:t>每个流水线周期从指令流水线流出一条指令。</a:t>
            </a:r>
            <a:endParaRPr lang="en-US" altLang="zh-CN" sz="2400" b="1" i="1" dirty="0">
              <a:solidFill>
                <a:srgbClr val="00B050"/>
              </a:solidFill>
              <a:latin typeface="Calibri"/>
              <a:ea typeface="宋体" panose="02010600030101010101" pitchFamily="2" charset="-122"/>
            </a:endParaRPr>
          </a:p>
          <a:p>
            <a:pPr>
              <a:lnSpc>
                <a:spcPct val="150000"/>
              </a:lnSpc>
            </a:pPr>
            <a:r>
              <a:rPr lang="zh-CN" altLang="en-US" sz="2800" b="1" dirty="0">
                <a:solidFill>
                  <a:srgbClr val="FF0000"/>
                </a:solidFill>
                <a:latin typeface="Calibri"/>
                <a:ea typeface="宋体" panose="02010600030101010101" pitchFamily="2" charset="-122"/>
              </a:rPr>
              <a:t>吞吐量：</a:t>
            </a:r>
            <a:r>
              <a:rPr lang="zh-CN" altLang="en-US" sz="2400" b="1" dirty="0">
                <a:solidFill>
                  <a:prstClr val="black"/>
                </a:solidFill>
                <a:latin typeface="Calibri"/>
                <a:ea typeface="宋体" panose="02010600030101010101" pitchFamily="2" charset="-122"/>
              </a:rPr>
              <a:t>单位时间从流水线流出的指令数。</a:t>
            </a:r>
          </a:p>
        </p:txBody>
      </p:sp>
      <p:sp>
        <p:nvSpPr>
          <p:cNvPr id="20" name="矩形 19"/>
          <p:cNvSpPr/>
          <p:nvPr/>
        </p:nvSpPr>
        <p:spPr>
          <a:xfrm>
            <a:off x="4952992" y="1000108"/>
            <a:ext cx="71438" cy="1643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sp>
        <p:nvSpPr>
          <p:cNvPr id="22" name="矩形 21"/>
          <p:cNvSpPr/>
          <p:nvPr/>
        </p:nvSpPr>
        <p:spPr>
          <a:xfrm>
            <a:off x="6596066" y="1000108"/>
            <a:ext cx="71438" cy="1643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4" name="直接箭头连接符 23"/>
          <p:cNvCxnSpPr>
            <a:stCxn id="22" idx="0"/>
          </p:cNvCxnSpPr>
          <p:nvPr/>
        </p:nvCxnSpPr>
        <p:spPr>
          <a:xfrm rot="5400000" flipH="1" flipV="1">
            <a:off x="7078272" y="339308"/>
            <a:ext cx="214314" cy="11072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810512" y="500043"/>
            <a:ext cx="1857388" cy="646331"/>
          </a:xfrm>
          <a:prstGeom prst="rect">
            <a:avLst/>
          </a:prstGeom>
          <a:noFill/>
        </p:spPr>
        <p:txBody>
          <a:bodyPr wrap="square" rtlCol="0">
            <a:spAutoFit/>
          </a:bodyPr>
          <a:lstStyle/>
          <a:p>
            <a:r>
              <a:rPr lang="zh-CN" altLang="en-US" b="1" dirty="0">
                <a:solidFill>
                  <a:srgbClr val="0070C0"/>
                </a:solidFill>
                <a:latin typeface="Calibri"/>
                <a:ea typeface="宋体" panose="02010600030101010101" pitchFamily="2" charset="-122"/>
              </a:rPr>
              <a:t>流水线寄存器</a:t>
            </a:r>
            <a:endParaRPr lang="en-US" altLang="zh-CN" b="1" dirty="0">
              <a:solidFill>
                <a:srgbClr val="0070C0"/>
              </a:solidFill>
              <a:latin typeface="Calibri"/>
              <a:ea typeface="宋体" panose="02010600030101010101" pitchFamily="2" charset="-122"/>
            </a:endParaRPr>
          </a:p>
          <a:p>
            <a:r>
              <a:rPr lang="zh-CN" altLang="en-US" b="1" dirty="0">
                <a:solidFill>
                  <a:srgbClr val="0070C0"/>
                </a:solidFill>
                <a:latin typeface="Calibri"/>
                <a:ea typeface="宋体" panose="02010600030101010101" pitchFamily="2" charset="-122"/>
              </a:rPr>
              <a:t>（锁存器）</a:t>
            </a:r>
          </a:p>
        </p:txBody>
      </p:sp>
      <p:sp>
        <p:nvSpPr>
          <p:cNvPr id="23" name="灯片编号占位符 22"/>
          <p:cNvSpPr>
            <a:spLocks noGrp="1"/>
          </p:cNvSpPr>
          <p:nvPr>
            <p:ph type="sldNum" sz="quarter" idx="12"/>
          </p:nvPr>
        </p:nvSpPr>
        <p:spPr/>
        <p:txBody>
          <a:bodyPr/>
          <a:lstStyle/>
          <a:p>
            <a:fld id="{0C913308-F349-4B6D-A68A-DD1791B4A57B}" type="slidenum">
              <a:rPr lang="zh-CN" altLang="en-US">
                <a:solidFill>
                  <a:prstClr val="black">
                    <a:tint val="75000"/>
                  </a:prstClr>
                </a:solidFill>
                <a:latin typeface="Calibri"/>
                <a:ea typeface="宋体" panose="02010600030101010101" pitchFamily="2" charset="-122"/>
              </a:rPr>
              <a:pPr/>
              <a:t>84</a:t>
            </a:fld>
            <a:endParaRPr lang="zh-CN" altLang="en-US">
              <a:solidFill>
                <a:prstClr val="black">
                  <a:tint val="75000"/>
                </a:prstClr>
              </a:solidFill>
              <a:latin typeface="Calibri"/>
              <a:ea typeface="宋体" panose="02010600030101010101" pitchFamily="2"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灯片编号占位符 4"/>
          <p:cNvSpPr>
            <a:spLocks noGrp="1"/>
          </p:cNvSpPr>
          <p:nvPr>
            <p:ph type="sldNum" sz="quarter" idx="11"/>
          </p:nvPr>
        </p:nvSpPr>
        <p:spPr/>
        <p:txBody>
          <a:bodyPr/>
          <a:lstStyle/>
          <a:p>
            <a:fld id="{04F34E9F-99C4-4205-9099-E47A1F16450D}" type="slidenum">
              <a:rPr lang="en-US" altLang="zh-CN"/>
              <a:t>85</a:t>
            </a:fld>
            <a:endParaRPr lang="en-US" altLang="zh-CN"/>
          </a:p>
        </p:txBody>
      </p:sp>
      <p:sp>
        <p:nvSpPr>
          <p:cNvPr id="12" name="Title 8"/>
          <p:cNvSpPr txBox="1"/>
          <p:nvPr/>
        </p:nvSpPr>
        <p:spPr>
          <a:xfrm>
            <a:off x="1960180" y="7890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rPr>
              <a:t>1</a:t>
            </a:r>
            <a:r>
              <a:rPr altLang="en-US" sz="2800" dirty="0">
                <a:solidFill>
                  <a:srgbClr val="0000FF"/>
                </a:solidFill>
                <a:latin typeface="华文中宋" panose="02010600040101010101" pitchFamily="2" charset="-122"/>
                <a:ea typeface="华文中宋" panose="02010600040101010101" pitchFamily="2" charset="-122"/>
              </a:rPr>
              <a:t>、</a:t>
            </a:r>
            <a:r>
              <a:rPr lang="zh-CN" altLang="en-US" sz="2800" dirty="0">
                <a:solidFill>
                  <a:srgbClr val="0000FF"/>
                </a:solidFill>
                <a:latin typeface="华文中宋" panose="02010600040101010101" pitchFamily="2" charset="-122"/>
                <a:ea typeface="华文中宋" panose="02010600040101010101" pitchFamily="2" charset="-122"/>
              </a:rPr>
              <a:t>  流水线的基本概念</a:t>
            </a:r>
          </a:p>
        </p:txBody>
      </p:sp>
      <p:sp>
        <p:nvSpPr>
          <p:cNvPr id="13" name="Rectangle 2"/>
          <p:cNvSpPr txBox="1">
            <a:spLocks noChangeArrowheads="1"/>
          </p:cNvSpPr>
          <p:nvPr/>
        </p:nvSpPr>
        <p:spPr>
          <a:xfrm>
            <a:off x="1653480" y="1124818"/>
            <a:ext cx="8763000" cy="1800126"/>
          </a:xfrm>
          <a:prstGeom prst="rect">
            <a:avLst/>
          </a:prstGeom>
        </p:spPr>
        <p:txBody>
          <a:bodyPr rtlCol="0">
            <a:normAutofit/>
          </a:bodyPr>
          <a:lst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a:lstStyle>
          <a:p>
            <a:pPr marL="647700" lvl="1" indent="-457200" algn="just">
              <a:buFont typeface="Wingdings" panose="05000000000000000000" pitchFamily="2" charset="2"/>
              <a:buChar char="n"/>
              <a:defRPr/>
            </a:pPr>
            <a:r>
              <a:rPr lang="zh-CN" altLang="en-US" dirty="0">
                <a:latin typeface="华文中宋" panose="02010600040101010101" pitchFamily="2" charset="-122"/>
                <a:ea typeface="华文中宋" panose="02010600040101010101" pitchFamily="2" charset="-122"/>
              </a:rPr>
              <a:t>重叠方式需要解决的问题</a:t>
            </a:r>
          </a:p>
          <a:p>
            <a:pPr marL="533400" indent="-533400">
              <a:spcAft>
                <a:spcPts val="600"/>
              </a:spcAft>
              <a:defRPr/>
            </a:pPr>
            <a:r>
              <a:rPr lang="zh-CN" altLang="en-US" sz="2800" dirty="0">
                <a:solidFill>
                  <a:srgbClr val="FF0000"/>
                </a:solidFill>
                <a:latin typeface="华文中宋" panose="02010600040101010101" pitchFamily="2" charset="-122"/>
                <a:ea typeface="华文中宋" panose="02010600040101010101" pitchFamily="2" charset="-122"/>
              </a:rPr>
              <a:t>问题</a:t>
            </a:r>
            <a:r>
              <a:rPr lang="en-US" altLang="zh-CN" sz="2800" dirty="0">
                <a:solidFill>
                  <a:srgbClr val="FF0000"/>
                </a:solidFill>
                <a:latin typeface="华文中宋" panose="02010600040101010101" pitchFamily="2" charset="-122"/>
                <a:ea typeface="华文中宋" panose="02010600040101010101" pitchFamily="2" charset="-122"/>
              </a:rPr>
              <a:t>1</a:t>
            </a:r>
            <a:r>
              <a:rPr lang="zh-CN" altLang="en-US" sz="2800" dirty="0">
                <a:latin typeface="华文中宋" panose="02010600040101010101" pitchFamily="2" charset="-122"/>
                <a:ea typeface="华文中宋" panose="02010600040101010101" pitchFamily="2" charset="-122"/>
              </a:rPr>
              <a:t>：为了实现取指、分析指令、执行指令同时进行，需要有对应的独立部件。</a:t>
            </a:r>
          </a:p>
        </p:txBody>
      </p:sp>
      <p:sp>
        <p:nvSpPr>
          <p:cNvPr id="14" name="灯片编号占位符 6"/>
          <p:cNvSpPr>
            <a:spLocks noGrp="1"/>
          </p:cNvSpPr>
          <p:nvPr>
            <p:ph type="sldNum" sz="quarter" idx="12"/>
          </p:nvPr>
        </p:nvSpPr>
        <p:spPr bwMode="auto">
          <a:xfrm>
            <a:off x="8077200" y="585212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13F0FE43-BC18-4BDC-BE2E-7D6E7DF27506}" type="slidenum">
              <a:rPr lang="en-US" altLang="zh-CN" sz="1400">
                <a:solidFill>
                  <a:srgbClr val="FFFFFF"/>
                </a:solidFill>
              </a:rPr>
              <a:t>85</a:t>
            </a:fld>
            <a:endParaRPr lang="en-US" altLang="zh-CN" sz="1400">
              <a:solidFill>
                <a:srgbClr val="FFFFFF"/>
              </a:solidFill>
            </a:endParaRPr>
          </a:p>
        </p:txBody>
      </p:sp>
      <p:sp>
        <p:nvSpPr>
          <p:cNvPr id="15" name="Line 4"/>
          <p:cNvSpPr>
            <a:spLocks noChangeShapeType="1"/>
          </p:cNvSpPr>
          <p:nvPr/>
        </p:nvSpPr>
        <p:spPr bwMode="auto">
          <a:xfrm>
            <a:off x="4576756" y="5042511"/>
            <a:ext cx="965200" cy="3175"/>
          </a:xfrm>
          <a:prstGeom prst="line">
            <a:avLst/>
          </a:prstGeom>
          <a:noFill/>
          <a:ln w="28575">
            <a:solidFill>
              <a:schemeClr val="tx1"/>
            </a:solidFill>
            <a:round/>
            <a:tailEnd type="arrow" w="med" len="med"/>
          </a:ln>
        </p:spPr>
        <p:txBody>
          <a:bodyPr/>
          <a:lstStyle/>
          <a:p>
            <a:endParaRPr lang="zh-CN" altLang="en-US"/>
          </a:p>
        </p:txBody>
      </p:sp>
      <p:sp>
        <p:nvSpPr>
          <p:cNvPr id="17" name="Line 7"/>
          <p:cNvSpPr>
            <a:spLocks noChangeShapeType="1"/>
          </p:cNvSpPr>
          <p:nvPr/>
        </p:nvSpPr>
        <p:spPr bwMode="auto">
          <a:xfrm>
            <a:off x="6291268" y="5042510"/>
            <a:ext cx="749300" cy="0"/>
          </a:xfrm>
          <a:prstGeom prst="line">
            <a:avLst/>
          </a:prstGeom>
          <a:noFill/>
          <a:ln w="28575">
            <a:solidFill>
              <a:schemeClr val="tx1"/>
            </a:solidFill>
            <a:round/>
            <a:tailEnd type="arrow" w="med" len="med"/>
          </a:ln>
        </p:spPr>
        <p:txBody>
          <a:bodyPr/>
          <a:lstStyle/>
          <a:p>
            <a:endParaRPr lang="zh-CN" altLang="en-US"/>
          </a:p>
        </p:txBody>
      </p:sp>
      <p:sp>
        <p:nvSpPr>
          <p:cNvPr id="18" name="Line 8"/>
          <p:cNvSpPr>
            <a:spLocks noChangeShapeType="1"/>
          </p:cNvSpPr>
          <p:nvPr/>
        </p:nvSpPr>
        <p:spPr bwMode="auto">
          <a:xfrm>
            <a:off x="7934342" y="5042510"/>
            <a:ext cx="749300" cy="0"/>
          </a:xfrm>
          <a:prstGeom prst="line">
            <a:avLst/>
          </a:prstGeom>
          <a:noFill/>
          <a:ln w="28575">
            <a:solidFill>
              <a:schemeClr val="tx1"/>
            </a:solidFill>
            <a:round/>
            <a:tailEnd type="arrow" w="med" len="med"/>
          </a:ln>
        </p:spPr>
        <p:txBody>
          <a:bodyPr/>
          <a:lstStyle/>
          <a:p>
            <a:endParaRPr lang="zh-CN" altLang="en-US"/>
          </a:p>
        </p:txBody>
      </p:sp>
      <p:sp>
        <p:nvSpPr>
          <p:cNvPr id="19" name="Line 19"/>
          <p:cNvSpPr>
            <a:spLocks noChangeShapeType="1"/>
          </p:cNvSpPr>
          <p:nvPr/>
        </p:nvSpPr>
        <p:spPr bwMode="auto">
          <a:xfrm>
            <a:off x="3219435" y="5042511"/>
            <a:ext cx="534987" cy="3175"/>
          </a:xfrm>
          <a:prstGeom prst="line">
            <a:avLst/>
          </a:prstGeom>
          <a:noFill/>
          <a:ln w="28575">
            <a:solidFill>
              <a:schemeClr val="tx1"/>
            </a:solidFill>
            <a:round/>
            <a:tailEnd type="arrow" w="med" len="med"/>
          </a:ln>
        </p:spPr>
        <p:txBody>
          <a:bodyPr/>
          <a:lstStyle/>
          <a:p>
            <a:endParaRPr lang="zh-CN" altLang="en-US"/>
          </a:p>
        </p:txBody>
      </p:sp>
      <p:sp>
        <p:nvSpPr>
          <p:cNvPr id="20" name="Rectangle 26"/>
          <p:cNvSpPr>
            <a:spLocks noChangeArrowheads="1"/>
          </p:cNvSpPr>
          <p:nvPr/>
        </p:nvSpPr>
        <p:spPr bwMode="auto">
          <a:xfrm>
            <a:off x="1719236" y="4542445"/>
            <a:ext cx="1928826" cy="461665"/>
          </a:xfrm>
          <a:prstGeom prst="rect">
            <a:avLst/>
          </a:prstGeom>
          <a:noFill/>
          <a:ln w="28575">
            <a:noFill/>
            <a:miter lim="800000"/>
          </a:ln>
          <a:effectLst/>
        </p:spPr>
        <p:txBody>
          <a:bodyPr wrap="square">
            <a:spAutoFit/>
          </a:bodyPr>
          <a:lstStyle/>
          <a:p>
            <a:pPr algn="l"/>
            <a:r>
              <a:rPr lang="zh-CN" altLang="en-US" sz="2400" dirty="0"/>
              <a:t>指令流入</a:t>
            </a:r>
            <a:endParaRPr lang="en-US" altLang="zh-CN" sz="2400" dirty="0"/>
          </a:p>
        </p:txBody>
      </p:sp>
      <p:grpSp>
        <p:nvGrpSpPr>
          <p:cNvPr id="21" name="Group 27"/>
          <p:cNvGrpSpPr/>
          <p:nvPr/>
        </p:nvGrpSpPr>
        <p:grpSpPr bwMode="auto">
          <a:xfrm>
            <a:off x="3756033" y="4269396"/>
            <a:ext cx="809625" cy="1408112"/>
            <a:chOff x="363" y="403"/>
            <a:chExt cx="363" cy="403"/>
          </a:xfrm>
        </p:grpSpPr>
        <p:sp>
          <p:nvSpPr>
            <p:cNvPr id="22" name="Rectangle 28"/>
            <p:cNvSpPr>
              <a:spLocks noChangeArrowheads="1"/>
            </p:cNvSpPr>
            <p:nvPr/>
          </p:nvSpPr>
          <p:spPr bwMode="auto">
            <a:xfrm>
              <a:off x="363" y="403"/>
              <a:ext cx="363" cy="403"/>
            </a:xfrm>
            <a:prstGeom prst="rect">
              <a:avLst/>
            </a:prstGeom>
            <a:noFill/>
            <a:ln w="28575">
              <a:solidFill>
                <a:schemeClr val="tx1"/>
              </a:solidFill>
              <a:miter lim="800000"/>
            </a:ln>
            <a:effectLst/>
          </p:spPr>
          <p:txBody>
            <a:bodyPr/>
            <a:lstStyle/>
            <a:p>
              <a:r>
                <a:rPr lang="zh-CN" altLang="en-US" sz="2400" dirty="0"/>
                <a:t>取指</a:t>
              </a:r>
              <a:endParaRPr lang="en-US" altLang="zh-CN" sz="2400" dirty="0"/>
            </a:p>
            <a:p>
              <a:r>
                <a:rPr lang="zh-CN" altLang="en-US" sz="2400" dirty="0"/>
                <a:t>令</a:t>
              </a:r>
              <a:endParaRPr lang="en-US" altLang="zh-CN" sz="2400" dirty="0"/>
            </a:p>
            <a:p>
              <a:r>
                <a:rPr lang="zh-CN" altLang="en-US" sz="2400" dirty="0"/>
                <a:t>部件</a:t>
              </a:r>
              <a:endParaRPr lang="en-US" altLang="zh-CN" sz="2400" dirty="0"/>
            </a:p>
          </p:txBody>
        </p:sp>
        <p:sp>
          <p:nvSpPr>
            <p:cNvPr id="23" name="Rectangle 29"/>
            <p:cNvSpPr>
              <a:spLocks noChangeArrowheads="1"/>
            </p:cNvSpPr>
            <p:nvPr/>
          </p:nvSpPr>
          <p:spPr bwMode="auto">
            <a:xfrm>
              <a:off x="363" y="403"/>
              <a:ext cx="363" cy="403"/>
            </a:xfrm>
            <a:prstGeom prst="rect">
              <a:avLst/>
            </a:prstGeom>
            <a:noFill/>
            <a:ln w="28575">
              <a:solidFill>
                <a:schemeClr val="tx1"/>
              </a:solidFill>
              <a:miter lim="800000"/>
            </a:ln>
            <a:effectLst/>
          </p:spPr>
          <p:txBody>
            <a:bodyPr/>
            <a:lstStyle/>
            <a:p>
              <a:endParaRPr lang="zh-CN" altLang="en-US"/>
            </a:p>
          </p:txBody>
        </p:sp>
      </p:grpSp>
      <p:grpSp>
        <p:nvGrpSpPr>
          <p:cNvPr id="24" name="Group 30"/>
          <p:cNvGrpSpPr/>
          <p:nvPr/>
        </p:nvGrpSpPr>
        <p:grpSpPr bwMode="auto">
          <a:xfrm>
            <a:off x="5476883" y="4269396"/>
            <a:ext cx="809625" cy="1408112"/>
            <a:chOff x="1134" y="403"/>
            <a:chExt cx="363" cy="403"/>
          </a:xfrm>
        </p:grpSpPr>
        <p:sp>
          <p:nvSpPr>
            <p:cNvPr id="25" name="Rectangle 31"/>
            <p:cNvSpPr>
              <a:spLocks noChangeArrowheads="1"/>
            </p:cNvSpPr>
            <p:nvPr/>
          </p:nvSpPr>
          <p:spPr bwMode="auto">
            <a:xfrm>
              <a:off x="1134" y="403"/>
              <a:ext cx="363" cy="403"/>
            </a:xfrm>
            <a:prstGeom prst="rect">
              <a:avLst/>
            </a:prstGeom>
            <a:noFill/>
            <a:ln w="28575">
              <a:solidFill>
                <a:schemeClr val="tx1"/>
              </a:solidFill>
              <a:miter lim="800000"/>
            </a:ln>
            <a:effectLst/>
          </p:spPr>
          <p:txBody>
            <a:bodyPr/>
            <a:lstStyle/>
            <a:p>
              <a:r>
                <a:rPr lang="zh-CN" altLang="en-US" sz="2400" dirty="0"/>
                <a:t>分析</a:t>
              </a:r>
              <a:endParaRPr lang="en-US" altLang="zh-CN" sz="2400" dirty="0"/>
            </a:p>
            <a:p>
              <a:endParaRPr lang="en-US" altLang="zh-CN" sz="2400" dirty="0"/>
            </a:p>
            <a:p>
              <a:r>
                <a:rPr lang="zh-CN" altLang="en-US" sz="2400" dirty="0"/>
                <a:t>部件</a:t>
              </a:r>
              <a:endParaRPr lang="en-US" altLang="zh-CN" sz="2400" dirty="0"/>
            </a:p>
          </p:txBody>
        </p:sp>
        <p:sp>
          <p:nvSpPr>
            <p:cNvPr id="26" name="Rectangle 32"/>
            <p:cNvSpPr>
              <a:spLocks noChangeArrowheads="1"/>
            </p:cNvSpPr>
            <p:nvPr/>
          </p:nvSpPr>
          <p:spPr bwMode="auto">
            <a:xfrm>
              <a:off x="1134" y="403"/>
              <a:ext cx="363" cy="403"/>
            </a:xfrm>
            <a:prstGeom prst="rect">
              <a:avLst/>
            </a:prstGeom>
            <a:noFill/>
            <a:ln w="28575">
              <a:solidFill>
                <a:schemeClr val="tx1"/>
              </a:solidFill>
              <a:miter lim="800000"/>
            </a:ln>
            <a:effectLst/>
          </p:spPr>
          <p:txBody>
            <a:bodyPr/>
            <a:lstStyle/>
            <a:p>
              <a:endParaRPr lang="zh-CN" altLang="en-US"/>
            </a:p>
          </p:txBody>
        </p:sp>
      </p:grpSp>
      <p:grpSp>
        <p:nvGrpSpPr>
          <p:cNvPr id="27" name="Group 33"/>
          <p:cNvGrpSpPr/>
          <p:nvPr/>
        </p:nvGrpSpPr>
        <p:grpSpPr bwMode="auto">
          <a:xfrm>
            <a:off x="7096133" y="4269396"/>
            <a:ext cx="809625" cy="1408112"/>
            <a:chOff x="1860" y="403"/>
            <a:chExt cx="363" cy="403"/>
          </a:xfrm>
        </p:grpSpPr>
        <p:sp>
          <p:nvSpPr>
            <p:cNvPr id="28" name="Rectangle 34"/>
            <p:cNvSpPr>
              <a:spLocks noChangeArrowheads="1"/>
            </p:cNvSpPr>
            <p:nvPr/>
          </p:nvSpPr>
          <p:spPr bwMode="auto">
            <a:xfrm>
              <a:off x="1860" y="403"/>
              <a:ext cx="363" cy="403"/>
            </a:xfrm>
            <a:prstGeom prst="rect">
              <a:avLst/>
            </a:prstGeom>
            <a:noFill/>
            <a:ln w="28575">
              <a:solidFill>
                <a:schemeClr val="tx1"/>
              </a:solidFill>
              <a:miter lim="800000"/>
            </a:ln>
            <a:effectLst/>
          </p:spPr>
          <p:txBody>
            <a:bodyPr/>
            <a:lstStyle/>
            <a:p>
              <a:r>
                <a:rPr lang="zh-CN" altLang="en-US" sz="2400" dirty="0"/>
                <a:t>执行</a:t>
              </a:r>
              <a:endParaRPr lang="en-US" altLang="zh-CN" sz="2400" dirty="0"/>
            </a:p>
            <a:p>
              <a:endParaRPr lang="en-US" altLang="zh-CN" sz="2400" dirty="0"/>
            </a:p>
            <a:p>
              <a:r>
                <a:rPr lang="zh-CN" altLang="en-US" sz="2400" dirty="0"/>
                <a:t>部件</a:t>
              </a:r>
              <a:endParaRPr lang="en-US" altLang="zh-CN" sz="2400" dirty="0"/>
            </a:p>
          </p:txBody>
        </p:sp>
        <p:sp>
          <p:nvSpPr>
            <p:cNvPr id="29" name="Rectangle 35"/>
            <p:cNvSpPr>
              <a:spLocks noChangeArrowheads="1"/>
            </p:cNvSpPr>
            <p:nvPr/>
          </p:nvSpPr>
          <p:spPr bwMode="auto">
            <a:xfrm>
              <a:off x="1860" y="403"/>
              <a:ext cx="363" cy="403"/>
            </a:xfrm>
            <a:prstGeom prst="rect">
              <a:avLst/>
            </a:prstGeom>
            <a:noFill/>
            <a:ln w="28575">
              <a:solidFill>
                <a:schemeClr val="tx1"/>
              </a:solidFill>
              <a:miter lim="800000"/>
            </a:ln>
            <a:effectLst/>
          </p:spPr>
          <p:txBody>
            <a:bodyPr/>
            <a:lstStyle/>
            <a:p>
              <a:endParaRPr lang="zh-CN" altLang="en-US"/>
            </a:p>
          </p:txBody>
        </p:sp>
      </p:grpSp>
      <p:sp>
        <p:nvSpPr>
          <p:cNvPr id="30" name="Rectangle 39"/>
          <p:cNvSpPr>
            <a:spLocks noChangeArrowheads="1"/>
          </p:cNvSpPr>
          <p:nvPr/>
        </p:nvSpPr>
        <p:spPr bwMode="auto">
          <a:xfrm>
            <a:off x="8720160" y="4613883"/>
            <a:ext cx="1785950" cy="658803"/>
          </a:xfrm>
          <a:prstGeom prst="rect">
            <a:avLst/>
          </a:prstGeom>
          <a:noFill/>
          <a:ln w="28575">
            <a:noFill/>
            <a:miter lim="800000"/>
          </a:ln>
          <a:effectLst/>
        </p:spPr>
        <p:txBody>
          <a:bodyPr/>
          <a:lstStyle/>
          <a:p>
            <a:pPr algn="l" eaLnBrk="1" hangingPunct="1"/>
            <a:r>
              <a:rPr lang="en-US" altLang="zh-CN" sz="2400" dirty="0"/>
              <a:t> </a:t>
            </a:r>
            <a:r>
              <a:rPr lang="zh-CN" altLang="en-US" sz="2400" dirty="0"/>
              <a:t>指令流出</a:t>
            </a:r>
            <a:endParaRPr lang="zh-CN" altLang="en-US" sz="2800" dirty="0"/>
          </a:p>
          <a:p>
            <a:pPr algn="l"/>
            <a:endParaRPr lang="en-US" altLang="zh-CN" sz="2400" dirty="0"/>
          </a:p>
        </p:txBody>
      </p:sp>
      <p:sp>
        <p:nvSpPr>
          <p:cNvPr id="31" name="矩形 30"/>
          <p:cNvSpPr/>
          <p:nvPr/>
        </p:nvSpPr>
        <p:spPr>
          <a:xfrm>
            <a:off x="4952992" y="4197958"/>
            <a:ext cx="71438" cy="1643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596066" y="4197958"/>
            <a:ext cx="71438" cy="1643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p:cNvCxnSpPr>
            <a:stCxn id="32" idx="0"/>
          </p:cNvCxnSpPr>
          <p:nvPr/>
        </p:nvCxnSpPr>
        <p:spPr>
          <a:xfrm rot="5400000" flipH="1" flipV="1">
            <a:off x="7078272" y="3537158"/>
            <a:ext cx="214314" cy="11072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810512" y="3697892"/>
            <a:ext cx="1857388" cy="400110"/>
          </a:xfrm>
          <a:prstGeom prst="rect">
            <a:avLst/>
          </a:prstGeom>
          <a:noFill/>
        </p:spPr>
        <p:txBody>
          <a:bodyPr wrap="square" rtlCol="0">
            <a:spAutoFit/>
          </a:bodyPr>
          <a:lstStyle/>
          <a:p>
            <a:r>
              <a:rPr lang="zh-CN" altLang="en-US" sz="2000" b="1" dirty="0">
                <a:solidFill>
                  <a:srgbClr val="0070C0"/>
                </a:solidFill>
              </a:rPr>
              <a:t>流水线锁存器</a:t>
            </a:r>
          </a:p>
        </p:txBody>
      </p:sp>
      <p:sp>
        <p:nvSpPr>
          <p:cNvPr id="35" name="Rectangle 2"/>
          <p:cNvSpPr txBox="1">
            <a:spLocks noChangeArrowheads="1"/>
          </p:cNvSpPr>
          <p:nvPr/>
        </p:nvSpPr>
        <p:spPr>
          <a:xfrm>
            <a:off x="1703512" y="2996952"/>
            <a:ext cx="3528392" cy="5759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90500" lvl="1" indent="0" algn="just">
              <a:buNone/>
              <a:defRPr/>
            </a:pPr>
            <a:r>
              <a:rPr lang="zh-CN" altLang="en-US" b="1" dirty="0">
                <a:solidFill>
                  <a:srgbClr val="0070C0"/>
                </a:solidFill>
              </a:rPr>
              <a:t>需暂存中间结果。</a:t>
            </a:r>
            <a:endParaRPr lang="en-US" altLang="zh-CN" b="1" dirty="0">
              <a:solidFill>
                <a:srgbClr val="0070C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灯片编号占位符 4"/>
          <p:cNvSpPr>
            <a:spLocks noGrp="1"/>
          </p:cNvSpPr>
          <p:nvPr>
            <p:ph type="sldNum" sz="quarter" idx="11"/>
          </p:nvPr>
        </p:nvSpPr>
        <p:spPr/>
        <p:txBody>
          <a:bodyPr/>
          <a:lstStyle/>
          <a:p>
            <a:fld id="{04F34E9F-99C4-4205-9099-E47A1F16450D}" type="slidenum">
              <a:rPr lang="en-US" altLang="zh-CN"/>
              <a:t>86</a:t>
            </a:fld>
            <a:endParaRPr lang="en-US" altLang="zh-CN"/>
          </a:p>
        </p:txBody>
      </p:sp>
      <p:sp>
        <p:nvSpPr>
          <p:cNvPr id="12" name="Title 8"/>
          <p:cNvSpPr txBox="1"/>
          <p:nvPr/>
        </p:nvSpPr>
        <p:spPr>
          <a:xfrm>
            <a:off x="1960180" y="7890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rPr>
              <a:t>1</a:t>
            </a:r>
            <a:r>
              <a:rPr altLang="en-US" sz="2800" dirty="0">
                <a:solidFill>
                  <a:srgbClr val="0000FF"/>
                </a:solidFill>
                <a:latin typeface="华文中宋" panose="02010600040101010101" pitchFamily="2" charset="-122"/>
                <a:ea typeface="华文中宋" panose="02010600040101010101" pitchFamily="2" charset="-122"/>
              </a:rPr>
              <a:t>、</a:t>
            </a:r>
            <a:r>
              <a:rPr lang="zh-CN" altLang="en-US" sz="2800" dirty="0">
                <a:solidFill>
                  <a:srgbClr val="0000FF"/>
                </a:solidFill>
                <a:latin typeface="华文中宋" panose="02010600040101010101" pitchFamily="2" charset="-122"/>
                <a:ea typeface="华文中宋" panose="02010600040101010101" pitchFamily="2" charset="-122"/>
              </a:rPr>
              <a:t>  流水线的基本概念</a:t>
            </a:r>
          </a:p>
        </p:txBody>
      </p:sp>
      <p:sp>
        <p:nvSpPr>
          <p:cNvPr id="4" name="Rectangle 2"/>
          <p:cNvSpPr txBox="1">
            <a:spLocks noChangeArrowheads="1"/>
          </p:cNvSpPr>
          <p:nvPr/>
        </p:nvSpPr>
        <p:spPr>
          <a:xfrm>
            <a:off x="1653480" y="980802"/>
            <a:ext cx="8763000" cy="2736230"/>
          </a:xfrm>
          <a:prstGeom prst="rect">
            <a:avLst/>
          </a:prstGeom>
        </p:spPr>
        <p:txBody>
          <a:bodyPr rtlCol="0">
            <a:normAutofit/>
          </a:bodyPr>
          <a:lst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a:lstStyle>
          <a:p>
            <a:pPr marL="190500" lvl="1" indent="0" algn="just">
              <a:buNone/>
              <a:defRPr/>
            </a:pPr>
            <a:r>
              <a:rPr lang="zh-CN" altLang="en-US" dirty="0">
                <a:latin typeface="黑体" panose="02010609060101010101" pitchFamily="2" charset="-122"/>
                <a:ea typeface="黑体" panose="02010609060101010101" pitchFamily="2" charset="-122"/>
              </a:rPr>
              <a:t>重叠方式需要解决的问题</a:t>
            </a:r>
          </a:p>
          <a:p>
            <a:pPr marL="533400" indent="-533400">
              <a:spcAft>
                <a:spcPts val="600"/>
              </a:spcAft>
              <a:defRPr/>
            </a:pPr>
            <a:r>
              <a:rPr lang="zh-CN" altLang="en-US" sz="2800" dirty="0">
                <a:solidFill>
                  <a:srgbClr val="FF0000"/>
                </a:solidFill>
                <a:latin typeface="黑体" panose="02010609060101010101" pitchFamily="2" charset="-122"/>
                <a:ea typeface="黑体" panose="02010609060101010101" pitchFamily="2" charset="-122"/>
              </a:rPr>
              <a:t>问题</a:t>
            </a:r>
            <a:r>
              <a:rPr lang="en-US" altLang="zh-CN" sz="2800" dirty="0">
                <a:solidFill>
                  <a:srgbClr val="FF0000"/>
                </a:solidFill>
                <a:latin typeface="黑体" panose="02010609060101010101" pitchFamily="2" charset="-122"/>
                <a:ea typeface="黑体" panose="02010609060101010101" pitchFamily="2" charset="-122"/>
              </a:rPr>
              <a:t>2</a:t>
            </a:r>
            <a:r>
              <a:rPr lang="zh-CN" altLang="en-US" sz="2800" dirty="0">
                <a:latin typeface="黑体" panose="02010609060101010101" pitchFamily="2" charset="-122"/>
                <a:ea typeface="黑体" panose="02010609060101010101" pitchFamily="2" charset="-122"/>
              </a:rPr>
              <a:t>：尽量缩短各个功能部件的运行速度，使得大致相等，避免在重叠中相互等待。</a:t>
            </a:r>
          </a:p>
          <a:p>
            <a:pPr marL="533400" indent="-533400">
              <a:spcAft>
                <a:spcPts val="600"/>
              </a:spcAft>
              <a:defRPr/>
            </a:pPr>
            <a:r>
              <a:rPr lang="zh-CN" altLang="en-US" sz="2800" dirty="0">
                <a:solidFill>
                  <a:srgbClr val="FF0000"/>
                </a:solidFill>
                <a:latin typeface="黑体" panose="02010609060101010101" pitchFamily="2" charset="-122"/>
                <a:ea typeface="黑体" panose="02010609060101010101" pitchFamily="2" charset="-122"/>
              </a:rPr>
              <a:t>问题</a:t>
            </a:r>
            <a:r>
              <a:rPr lang="en-US" altLang="zh-CN" sz="2800" dirty="0">
                <a:solidFill>
                  <a:srgbClr val="FF0000"/>
                </a:solidFill>
                <a:latin typeface="黑体" panose="02010609060101010101" pitchFamily="2" charset="-122"/>
                <a:ea typeface="黑体" panose="02010609060101010101" pitchFamily="2" charset="-122"/>
              </a:rPr>
              <a:t>3</a:t>
            </a:r>
            <a:r>
              <a:rPr lang="zh-CN" altLang="en-US" sz="2800" dirty="0">
                <a:latin typeface="黑体" panose="02010609060101010101" pitchFamily="2" charset="-122"/>
                <a:ea typeface="黑体" panose="02010609060101010101" pitchFamily="2" charset="-122"/>
              </a:rPr>
              <a:t>：主存访问冲突。例如，取指令</a:t>
            </a:r>
            <a:r>
              <a:rPr lang="en-US" altLang="zh-CN" sz="2800" dirty="0">
                <a:latin typeface="黑体" panose="02010609060101010101" pitchFamily="2" charset="-122"/>
                <a:ea typeface="黑体" panose="02010609060101010101" pitchFamily="2" charset="-122"/>
              </a:rPr>
              <a:t>k+1</a:t>
            </a:r>
            <a:r>
              <a:rPr lang="zh-CN" altLang="en-US" sz="2800" dirty="0">
                <a:latin typeface="黑体" panose="02010609060101010101" pitchFamily="2" charset="-122"/>
                <a:ea typeface="黑体" panose="02010609060101010101" pitchFamily="2" charset="-122"/>
              </a:rPr>
              <a:t>时需访存，分析指令</a:t>
            </a:r>
            <a:r>
              <a:rPr lang="en-US" altLang="zh-CN" sz="2800" dirty="0">
                <a:latin typeface="黑体" panose="02010609060101010101" pitchFamily="2" charset="-122"/>
                <a:ea typeface="黑体" panose="02010609060101010101" pitchFamily="2" charset="-122"/>
              </a:rPr>
              <a:t>k</a:t>
            </a:r>
            <a:r>
              <a:rPr lang="zh-CN" altLang="en-US" sz="2800" dirty="0">
                <a:latin typeface="黑体" panose="02010609060101010101" pitchFamily="2" charset="-122"/>
                <a:ea typeface="黑体" panose="02010609060101010101" pitchFamily="2" charset="-122"/>
              </a:rPr>
              <a:t>时可能也需要取操作数访存。</a:t>
            </a:r>
          </a:p>
        </p:txBody>
      </p:sp>
      <p:sp>
        <p:nvSpPr>
          <p:cNvPr id="5" name="Rectangle 0"/>
          <p:cNvSpPr>
            <a:spLocks noChangeArrowheads="1"/>
          </p:cNvSpPr>
          <p:nvPr/>
        </p:nvSpPr>
        <p:spPr bwMode="auto">
          <a:xfrm>
            <a:off x="1774825" y="3645818"/>
            <a:ext cx="8610600" cy="230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eaLnBrk="1" hangingPunct="1">
              <a:spcBef>
                <a:spcPct val="20000"/>
              </a:spcBef>
              <a:buClr>
                <a:schemeClr val="accent2"/>
              </a:buClr>
              <a:buSzPct val="80000"/>
              <a:buFont typeface="Wingdings" panose="05000000000000000000" pitchFamily="2" charset="2"/>
              <a:buNone/>
              <a:defRPr/>
            </a:pPr>
            <a:r>
              <a:rPr lang="zh-CN" altLang="en-US" sz="2600" dirty="0">
                <a:latin typeface="黑体" panose="02010609060101010101" pitchFamily="2" charset="-122"/>
                <a:ea typeface="黑体" panose="02010609060101010101" pitchFamily="2" charset="-122"/>
              </a:rPr>
              <a:t>解决访存冲突，主要有</a:t>
            </a:r>
            <a:r>
              <a:rPr lang="en-US" altLang="zh-CN" sz="2600" dirty="0">
                <a:latin typeface="黑体" panose="02010609060101010101" pitchFamily="2" charset="-122"/>
                <a:ea typeface="黑体" panose="02010609060101010101" pitchFamily="2" charset="-122"/>
              </a:rPr>
              <a:t>3</a:t>
            </a:r>
            <a:r>
              <a:rPr lang="zh-CN" altLang="en-US" sz="2600" dirty="0">
                <a:latin typeface="黑体" panose="02010609060101010101" pitchFamily="2" charset="-122"/>
                <a:ea typeface="黑体" panose="02010609060101010101" pitchFamily="2" charset="-122"/>
              </a:rPr>
              <a:t>种解决办法：</a:t>
            </a:r>
            <a:endParaRPr lang="en-US" altLang="zh-CN" sz="2600" dirty="0">
              <a:latin typeface="黑体" panose="02010609060101010101" pitchFamily="2" charset="-122"/>
              <a:ea typeface="黑体" panose="02010609060101010101" pitchFamily="2" charset="-122"/>
            </a:endParaRPr>
          </a:p>
          <a:p>
            <a:pPr marL="457200" indent="-457200" algn="just">
              <a:spcBef>
                <a:spcPct val="20000"/>
              </a:spcBef>
              <a:buClr>
                <a:schemeClr val="accent2"/>
              </a:buClr>
              <a:buSzPct val="80000"/>
              <a:buFont typeface="Wingdings" panose="05000000000000000000" pitchFamily="2" charset="2"/>
              <a:buAutoNum type="arabicParenR"/>
              <a:defRPr/>
            </a:pPr>
            <a:r>
              <a:rPr lang="zh-CN" altLang="en-US" sz="2600" dirty="0">
                <a:solidFill>
                  <a:schemeClr val="accent6">
                    <a:lumMod val="75000"/>
                  </a:schemeClr>
                </a:solidFill>
                <a:latin typeface="黑体" panose="02010609060101010101" pitchFamily="2" charset="-122"/>
                <a:ea typeface="黑体" panose="02010609060101010101" pitchFamily="2" charset="-122"/>
                <a:sym typeface="Monotype Sorts" pitchFamily="2" charset="2"/>
              </a:rPr>
              <a:t>将主存分为两个独立编址的存储器</a:t>
            </a:r>
            <a:r>
              <a:rPr lang="zh-CN" altLang="en-US" sz="2600" dirty="0">
                <a:latin typeface="黑体" panose="02010609060101010101" pitchFamily="2" charset="-122"/>
                <a:ea typeface="黑体" panose="02010609060101010101" pitchFamily="2" charset="-122"/>
                <a:sym typeface="Monotype Sorts" pitchFamily="2" charset="2"/>
              </a:rPr>
              <a:t>：指令存储器和数据存储器，</a:t>
            </a:r>
            <a:r>
              <a:rPr lang="en-US" altLang="zh-CN" sz="2600" dirty="0">
                <a:latin typeface="黑体" panose="02010609060101010101" pitchFamily="2" charset="-122"/>
                <a:ea typeface="黑体" panose="02010609060101010101" pitchFamily="2" charset="-122"/>
                <a:sym typeface="Monotype Sorts" pitchFamily="2" charset="2"/>
              </a:rPr>
              <a:t>CPU</a:t>
            </a:r>
            <a:r>
              <a:rPr lang="zh-CN" altLang="en-US" sz="2600" dirty="0">
                <a:latin typeface="黑体" panose="02010609060101010101" pitchFamily="2" charset="-122"/>
                <a:ea typeface="黑体" panose="02010609060101010101" pitchFamily="2" charset="-122"/>
                <a:sym typeface="Monotype Sorts" pitchFamily="2" charset="2"/>
              </a:rPr>
              <a:t>可分别独立访问。</a:t>
            </a:r>
            <a:endParaRPr lang="en-US" altLang="zh-CN" sz="2600" dirty="0">
              <a:latin typeface="黑体" panose="02010609060101010101" pitchFamily="2" charset="-122"/>
              <a:ea typeface="黑体" panose="02010609060101010101" pitchFamily="2" charset="-122"/>
              <a:sym typeface="Monotype Sorts" pitchFamily="2" charset="2"/>
            </a:endParaRPr>
          </a:p>
          <a:p>
            <a:pPr marL="457200" indent="-457200" algn="just">
              <a:spcBef>
                <a:spcPct val="20000"/>
              </a:spcBef>
              <a:buClr>
                <a:schemeClr val="accent2"/>
              </a:buClr>
              <a:buSzPct val="80000"/>
              <a:buFont typeface="Wingdings" panose="05000000000000000000" pitchFamily="2" charset="2"/>
              <a:buAutoNum type="arabicParenR"/>
              <a:defRPr/>
            </a:pPr>
            <a:r>
              <a:rPr lang="zh-CN" altLang="en-US" sz="2600" dirty="0">
                <a:solidFill>
                  <a:schemeClr val="accent6">
                    <a:lumMod val="75000"/>
                  </a:schemeClr>
                </a:solidFill>
                <a:latin typeface="黑体" panose="02010609060101010101" pitchFamily="2" charset="-122"/>
                <a:ea typeface="黑体" panose="02010609060101010101" pitchFamily="2" charset="-122"/>
                <a:sym typeface="Monotype Sorts" pitchFamily="2" charset="2"/>
              </a:rPr>
              <a:t>低位交叉存取方式</a:t>
            </a:r>
            <a:r>
              <a:rPr lang="zh-CN" altLang="en-US" sz="2600" dirty="0">
                <a:latin typeface="黑体" panose="02010609060101010101" pitchFamily="2" charset="-122"/>
                <a:ea typeface="黑体" panose="02010609060101010101" pitchFamily="2" charset="-122"/>
                <a:sym typeface="Monotype Sorts" pitchFamily="2" charset="2"/>
              </a:rPr>
              <a:t>：可并行访问不在同一个存储体中的指令或数据。</a:t>
            </a:r>
            <a:endParaRPr lang="zh-CN" altLang="en-US" sz="2600" dirty="0">
              <a:latin typeface="黑体" panose="02010609060101010101" pitchFamily="2" charset="-122"/>
              <a:ea typeface="黑体" panose="02010609060101010101" pitchFamily="2"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灯片编号占位符 4"/>
          <p:cNvSpPr>
            <a:spLocks noGrp="1"/>
          </p:cNvSpPr>
          <p:nvPr>
            <p:ph type="sldNum" sz="quarter" idx="11"/>
          </p:nvPr>
        </p:nvSpPr>
        <p:spPr/>
        <p:txBody>
          <a:bodyPr/>
          <a:lstStyle/>
          <a:p>
            <a:fld id="{04F34E9F-99C4-4205-9099-E47A1F16450D}" type="slidenum">
              <a:rPr lang="en-US" altLang="zh-CN"/>
              <a:t>87</a:t>
            </a:fld>
            <a:endParaRPr lang="en-US" altLang="zh-CN"/>
          </a:p>
        </p:txBody>
      </p:sp>
      <p:sp>
        <p:nvSpPr>
          <p:cNvPr id="12" name="Title 8"/>
          <p:cNvSpPr txBox="1"/>
          <p:nvPr/>
        </p:nvSpPr>
        <p:spPr>
          <a:xfrm>
            <a:off x="1960180" y="7890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1</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流水线的基本概念</a:t>
            </a:r>
          </a:p>
        </p:txBody>
      </p:sp>
      <p:sp>
        <p:nvSpPr>
          <p:cNvPr id="4" name="Rectangle 0"/>
          <p:cNvSpPr>
            <a:spLocks noChangeArrowheads="1"/>
          </p:cNvSpPr>
          <p:nvPr/>
        </p:nvSpPr>
        <p:spPr bwMode="auto">
          <a:xfrm>
            <a:off x="1558802" y="1052736"/>
            <a:ext cx="8857679"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857250" indent="-3810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lvl="2" eaLnBrk="1" hangingPunct="1">
              <a:lnSpc>
                <a:spcPct val="130000"/>
              </a:lnSpc>
              <a:spcBef>
                <a:spcPct val="20000"/>
              </a:spcBef>
              <a:buClr>
                <a:schemeClr val="accent1"/>
              </a:buClr>
              <a:buSzPct val="60000"/>
              <a:buFont typeface="宋体" panose="02010600030101010101" pitchFamily="2" charset="-122"/>
              <a:buNone/>
            </a:pPr>
            <a:r>
              <a:rPr lang="en-US" altLang="zh-CN" sz="2600" dirty="0">
                <a:solidFill>
                  <a:schemeClr val="accent6">
                    <a:lumMod val="75000"/>
                  </a:schemeClr>
                </a:solidFill>
                <a:latin typeface="黑体" panose="02010609060101010101" pitchFamily="2" charset="-122"/>
                <a:sym typeface="Monotype Sorts" pitchFamily="2" charset="2"/>
              </a:rPr>
              <a:t>3) </a:t>
            </a:r>
            <a:r>
              <a:rPr lang="zh-CN" altLang="en-US" sz="2600" dirty="0">
                <a:solidFill>
                  <a:schemeClr val="accent6">
                    <a:lumMod val="75000"/>
                  </a:schemeClr>
                </a:solidFill>
                <a:latin typeface="黑体" panose="02010609060101010101" pitchFamily="2" charset="-122"/>
                <a:sym typeface="Monotype Sorts" pitchFamily="2" charset="2"/>
              </a:rPr>
              <a:t>指令预取</a:t>
            </a:r>
            <a:r>
              <a:rPr lang="zh-CN" altLang="en-US" sz="2600" dirty="0">
                <a:latin typeface="黑体" panose="02010609060101010101" pitchFamily="2" charset="-122"/>
              </a:rPr>
              <a:t>：在重叠操作中，当前一条指令在执行过程中就需要提前取出后面的指令进行相应处理，这种提前取出后继指令进行相应处理，称为先行（预取）。</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a:xfrm>
            <a:off x="1996008" y="836713"/>
            <a:ext cx="7772400" cy="803275"/>
          </a:xfrm>
        </p:spPr>
        <p:txBody>
          <a:bodyPr>
            <a:normAutofit/>
          </a:bodyPr>
          <a:lstStyle/>
          <a:p>
            <a:pPr>
              <a:defRPr/>
            </a:pPr>
            <a:r>
              <a:rPr lang="zh-CN" altLang="en-US" sz="2800" dirty="0">
                <a:latin typeface="华文中宋" panose="02010600040101010101" pitchFamily="2" charset="-122"/>
                <a:ea typeface="华文中宋" panose="02010600040101010101" pitchFamily="2" charset="-122"/>
              </a:rPr>
              <a:t>流水线的分类</a:t>
            </a:r>
          </a:p>
        </p:txBody>
      </p:sp>
      <p:sp>
        <p:nvSpPr>
          <p:cNvPr id="23555"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A94AB64A-DD2C-424F-8827-A0280C7DC504}" type="slidenum">
              <a:rPr lang="en-US" altLang="zh-CN" sz="1400">
                <a:solidFill>
                  <a:srgbClr val="FFFFFF"/>
                </a:solidFill>
              </a:rPr>
              <a:t>88</a:t>
            </a:fld>
            <a:endParaRPr lang="en-US" altLang="zh-CN" sz="1400">
              <a:solidFill>
                <a:srgbClr val="FFFFFF"/>
              </a:solidFill>
            </a:endParaRPr>
          </a:p>
        </p:txBody>
      </p:sp>
      <p:sp>
        <p:nvSpPr>
          <p:cNvPr id="23556" name="Rectangle 5"/>
          <p:cNvSpPr>
            <a:spLocks noChangeArrowheads="1"/>
          </p:cNvSpPr>
          <p:nvPr/>
        </p:nvSpPr>
        <p:spPr bwMode="auto">
          <a:xfrm>
            <a:off x="1911102" y="1483310"/>
            <a:ext cx="8361362" cy="1227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150000"/>
              </a:lnSpc>
            </a:pPr>
            <a:r>
              <a:rPr lang="en-US" altLang="zh-CN" sz="2800"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流水线可按不同的观点进行分类，一般来说流水线可以分为以下几个类型。</a:t>
            </a:r>
          </a:p>
        </p:txBody>
      </p:sp>
      <p:sp>
        <p:nvSpPr>
          <p:cNvPr id="23557" name="Rectangle 6"/>
          <p:cNvSpPr>
            <a:spLocks noChangeArrowheads="1"/>
          </p:cNvSpPr>
          <p:nvPr/>
        </p:nvSpPr>
        <p:spPr bwMode="auto">
          <a:xfrm>
            <a:off x="1703388" y="2662987"/>
            <a:ext cx="8642350" cy="1737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indent="2667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a:lnSpc>
                <a:spcPct val="150000"/>
              </a:lnSpc>
            </a:pPr>
            <a:r>
              <a:rPr lang="zh-CN" altLang="en-US" b="1"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1</a:t>
            </a:r>
            <a:r>
              <a:rPr lang="zh-CN" altLang="en-US" b="1" dirty="0">
                <a:latin typeface="华文中宋" panose="02010600040101010101" pitchFamily="2" charset="-122"/>
                <a:ea typeface="华文中宋" panose="02010600040101010101" pitchFamily="2" charset="-122"/>
              </a:rPr>
              <a:t>）按各过程段用时是否相等分类</a:t>
            </a:r>
            <a:endParaRPr lang="zh-CN" altLang="en-US" dirty="0">
              <a:latin typeface="华文中宋" panose="02010600040101010101" pitchFamily="2" charset="-122"/>
              <a:ea typeface="华文中宋" panose="02010600040101010101" pitchFamily="2" charset="-122"/>
            </a:endParaRPr>
          </a:p>
          <a:p>
            <a:pPr algn="l">
              <a:lnSpc>
                <a:spcPct val="150000"/>
              </a:lnSpc>
            </a:pPr>
            <a:r>
              <a:rPr lang="zh-CN" altLang="en-US" dirty="0">
                <a:latin typeface="华文中宋" panose="02010600040101010101" pitchFamily="2" charset="-122"/>
                <a:ea typeface="华文中宋" panose="02010600040101010101" pitchFamily="2" charset="-122"/>
              </a:rPr>
              <a:t>   流水线按各过程段用时是否相等可分为</a:t>
            </a:r>
            <a:r>
              <a:rPr lang="zh-CN" altLang="en-US" u="sng" dirty="0">
                <a:solidFill>
                  <a:srgbClr val="FF9900"/>
                </a:solidFill>
                <a:latin typeface="华文中宋" panose="02010600040101010101" pitchFamily="2" charset="-122"/>
                <a:ea typeface="华文中宋" panose="02010600040101010101" pitchFamily="2" charset="-122"/>
              </a:rPr>
              <a:t>均匀流水线</a:t>
            </a:r>
            <a:r>
              <a:rPr lang="zh-CN" altLang="en-US" dirty="0">
                <a:latin typeface="华文中宋" panose="02010600040101010101" pitchFamily="2" charset="-122"/>
                <a:ea typeface="华文中宋" panose="02010600040101010101" pitchFamily="2" charset="-122"/>
              </a:rPr>
              <a:t>和</a:t>
            </a:r>
            <a:r>
              <a:rPr lang="zh-CN" altLang="en-US" u="sng" dirty="0">
                <a:solidFill>
                  <a:srgbClr val="FF9900"/>
                </a:solidFill>
                <a:latin typeface="华文中宋" panose="02010600040101010101" pitchFamily="2" charset="-122"/>
                <a:ea typeface="华文中宋" panose="02010600040101010101" pitchFamily="2" charset="-122"/>
              </a:rPr>
              <a:t>非均匀流水线</a:t>
            </a:r>
            <a:r>
              <a:rPr lang="zh-CN" altLang="en-US" dirty="0">
                <a:latin typeface="华文中宋" panose="02010600040101010101" pitchFamily="2" charset="-122"/>
                <a:ea typeface="华文中宋" panose="02010600040101010101" pitchFamily="2" charset="-122"/>
              </a:rPr>
              <a:t>两种。</a:t>
            </a:r>
          </a:p>
        </p:txBody>
      </p:sp>
      <p:sp>
        <p:nvSpPr>
          <p:cNvPr id="23558" name="Rectangle 7"/>
          <p:cNvSpPr>
            <a:spLocks noChangeArrowheads="1"/>
          </p:cNvSpPr>
          <p:nvPr/>
        </p:nvSpPr>
        <p:spPr bwMode="auto">
          <a:xfrm>
            <a:off x="1917402" y="4627984"/>
            <a:ext cx="734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  均匀流水线指的是各过程段用时全相等的流水线</a:t>
            </a:r>
          </a:p>
        </p:txBody>
      </p:sp>
      <p:sp>
        <p:nvSpPr>
          <p:cNvPr id="23559" name="Rectangle 40"/>
          <p:cNvSpPr>
            <a:spLocks noChangeArrowheads="1"/>
          </p:cNvSpPr>
          <p:nvPr/>
        </p:nvSpPr>
        <p:spPr bwMode="auto">
          <a:xfrm>
            <a:off x="1874838" y="5276056"/>
            <a:ext cx="810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  非均匀流水线指的是各过程段用时不全相等的流水线 </a:t>
            </a:r>
          </a:p>
        </p:txBody>
      </p:sp>
      <p:sp>
        <p:nvSpPr>
          <p:cNvPr id="23560" name="Picture 8"/>
          <p:cNvSpPr>
            <a:spLocks noChangeAspect="1" noChangeArrowheads="1"/>
          </p:cNvSpPr>
          <p:nvPr/>
        </p:nvSpPr>
        <p:spPr bwMode="auto">
          <a:xfrm>
            <a:off x="3101976" y="4373564"/>
            <a:ext cx="6018213"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endParaRPr lang="zh-CN" altLang="en-US"/>
          </a:p>
        </p:txBody>
      </p:sp>
      <p:sp>
        <p:nvSpPr>
          <p:cNvPr id="23561" name="Picture 9"/>
          <p:cNvSpPr>
            <a:spLocks noChangeAspect="1" noChangeArrowheads="1"/>
          </p:cNvSpPr>
          <p:nvPr/>
        </p:nvSpPr>
        <p:spPr bwMode="auto">
          <a:xfrm>
            <a:off x="2762568" y="5979796"/>
            <a:ext cx="6697662"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endParaRPr lang="zh-CN" altLang="en-US"/>
          </a:p>
        </p:txBody>
      </p:sp>
      <p:sp>
        <p:nvSpPr>
          <p:cNvPr id="11" name="Title 8"/>
          <p:cNvSpPr txBox="1"/>
          <p:nvPr/>
        </p:nvSpPr>
        <p:spPr>
          <a:xfrm>
            <a:off x="1631504" y="7890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1</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流水线的基本概念</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7AF7A851-A2A0-4904-B46C-1AAC9C65086D}" type="slidenum">
              <a:rPr lang="en-US" altLang="zh-CN" sz="1400">
                <a:solidFill>
                  <a:srgbClr val="FFFFFF"/>
                </a:solidFill>
              </a:rPr>
              <a:t>89</a:t>
            </a:fld>
            <a:endParaRPr lang="en-US" altLang="zh-CN" sz="1400">
              <a:solidFill>
                <a:srgbClr val="FFFFFF"/>
              </a:solidFill>
            </a:endParaRPr>
          </a:p>
        </p:txBody>
      </p:sp>
      <p:sp>
        <p:nvSpPr>
          <p:cNvPr id="24579" name="Rectangle 4"/>
          <p:cNvSpPr>
            <a:spLocks noChangeArrowheads="1"/>
          </p:cNvSpPr>
          <p:nvPr/>
        </p:nvSpPr>
        <p:spPr bwMode="auto">
          <a:xfrm>
            <a:off x="1774825" y="1095127"/>
            <a:ext cx="4681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marL="0" lvl="2"/>
            <a:r>
              <a:rPr lang="zh-CN" altLang="en-US" b="1"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2</a:t>
            </a:r>
            <a:r>
              <a:rPr lang="zh-CN" altLang="en-US" b="1" dirty="0">
                <a:latin typeface="华文中宋" panose="02010600040101010101" pitchFamily="2" charset="-122"/>
                <a:ea typeface="华文中宋" panose="02010600040101010101" pitchFamily="2" charset="-122"/>
              </a:rPr>
              <a:t>）按处理的数据类型</a:t>
            </a:r>
          </a:p>
        </p:txBody>
      </p:sp>
      <p:sp>
        <p:nvSpPr>
          <p:cNvPr id="24580" name="Rectangle 5"/>
          <p:cNvSpPr>
            <a:spLocks noChangeArrowheads="1"/>
          </p:cNvSpPr>
          <p:nvPr/>
        </p:nvSpPr>
        <p:spPr bwMode="auto">
          <a:xfrm>
            <a:off x="1884808" y="3130104"/>
            <a:ext cx="867568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marL="0" lvl="3"/>
            <a:r>
              <a:rPr lang="en-US" altLang="zh-CN" dirty="0">
                <a:latin typeface="华文中宋" panose="02010600040101010101" pitchFamily="2" charset="-122"/>
                <a:ea typeface="华文中宋" panose="02010600040101010101" pitchFamily="2" charset="-122"/>
                <a:sym typeface="Monotype Sorts" pitchFamily="2" charset="2"/>
              </a:rPr>
              <a:t>1</a:t>
            </a:r>
            <a:r>
              <a:rPr lang="zh-CN" altLang="en-US" dirty="0">
                <a:latin typeface="华文中宋" panose="02010600040101010101" pitchFamily="2" charset="-122"/>
                <a:ea typeface="华文中宋" panose="02010600040101010101" pitchFamily="2" charset="-122"/>
                <a:sym typeface="Monotype Sorts" pitchFamily="2" charset="2"/>
              </a:rPr>
              <a:t>）  </a:t>
            </a:r>
            <a:r>
              <a:rPr lang="zh-CN" altLang="en-US" dirty="0">
                <a:latin typeface="华文中宋" panose="02010600040101010101" pitchFamily="2" charset="-122"/>
                <a:ea typeface="华文中宋" panose="02010600040101010101" pitchFamily="2" charset="-122"/>
              </a:rPr>
              <a:t>标量流水线：用于对标量数据进行流水处理。如：</a:t>
            </a:r>
            <a:r>
              <a:rPr lang="en-US" altLang="zh-CN" dirty="0">
                <a:latin typeface="华文中宋" panose="02010600040101010101" pitchFamily="2" charset="-122"/>
                <a:ea typeface="华文中宋" panose="02010600040101010101" pitchFamily="2" charset="-122"/>
              </a:rPr>
              <a:t>IBM 360/91</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AmDahl</a:t>
            </a:r>
            <a:r>
              <a:rPr lang="en-US" altLang="zh-CN" dirty="0">
                <a:latin typeface="华文中宋" panose="02010600040101010101" pitchFamily="2" charset="-122"/>
                <a:ea typeface="华文中宋" panose="02010600040101010101" pitchFamily="2" charset="-122"/>
              </a:rPr>
              <a:t> 470V/6</a:t>
            </a:r>
          </a:p>
          <a:p>
            <a:pPr marL="0" lvl="3"/>
            <a:endParaRPr lang="zh-CN" altLang="en-US" dirty="0">
              <a:latin typeface="华文中宋" panose="02010600040101010101" pitchFamily="2" charset="-122"/>
              <a:ea typeface="华文中宋" panose="02010600040101010101" pitchFamily="2" charset="-122"/>
            </a:endParaRPr>
          </a:p>
          <a:p>
            <a:pPr marL="0" lvl="3"/>
            <a:r>
              <a:rPr lang="en-US" altLang="zh-CN" dirty="0">
                <a:latin typeface="华文中宋" panose="02010600040101010101" pitchFamily="2" charset="-122"/>
                <a:ea typeface="华文中宋" panose="02010600040101010101" pitchFamily="2" charset="-122"/>
                <a:sym typeface="Monotype Sorts" pitchFamily="2" charset="2"/>
              </a:rPr>
              <a:t>2</a:t>
            </a:r>
            <a:r>
              <a:rPr lang="zh-CN" altLang="en-US" dirty="0">
                <a:latin typeface="华文中宋" panose="02010600040101010101" pitchFamily="2" charset="-122"/>
                <a:ea typeface="华文中宋" panose="02010600040101010101" pitchFamily="2" charset="-122"/>
                <a:sym typeface="Monotype Sorts" pitchFamily="2" charset="2"/>
              </a:rPr>
              <a:t>）  </a:t>
            </a:r>
            <a:r>
              <a:rPr lang="zh-CN" altLang="en-US" dirty="0">
                <a:latin typeface="华文中宋" panose="02010600040101010101" pitchFamily="2" charset="-122"/>
                <a:ea typeface="华文中宋" panose="02010600040101010101" pitchFamily="2" charset="-122"/>
              </a:rPr>
              <a:t>向量流水线：用于对向量数据进行流水处理。</a:t>
            </a:r>
            <a:endParaRPr lang="en-US" altLang="zh-CN" dirty="0">
              <a:latin typeface="华文中宋" panose="02010600040101010101" pitchFamily="2" charset="-122"/>
              <a:ea typeface="华文中宋" panose="02010600040101010101" pitchFamily="2" charset="-122"/>
            </a:endParaRPr>
          </a:p>
          <a:p>
            <a:pPr marL="0" lvl="3"/>
            <a:r>
              <a:rPr lang="zh-CN" altLang="en-US" dirty="0">
                <a:latin typeface="华文中宋" panose="02010600040101010101" pitchFamily="2" charset="-122"/>
                <a:ea typeface="华文中宋" panose="02010600040101010101" pitchFamily="2" charset="-122"/>
              </a:rPr>
              <a:t>（向量很适合流水处理），如：</a:t>
            </a:r>
            <a:r>
              <a:rPr lang="en-US" altLang="zh-CN" dirty="0">
                <a:latin typeface="华文中宋" panose="02010600040101010101" pitchFamily="2" charset="-122"/>
                <a:ea typeface="华文中宋" panose="02010600040101010101" pitchFamily="2" charset="-122"/>
              </a:rPr>
              <a:t>STAR-100</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CYBER-205</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CRAY-1.</a:t>
            </a:r>
            <a:endParaRPr lang="zh-CN" altLang="en-US" dirty="0">
              <a:latin typeface="华文中宋" panose="02010600040101010101" pitchFamily="2" charset="-122"/>
              <a:ea typeface="华文中宋" panose="02010600040101010101" pitchFamily="2" charset="-122"/>
            </a:endParaRPr>
          </a:p>
        </p:txBody>
      </p:sp>
      <p:sp>
        <p:nvSpPr>
          <p:cNvPr id="24581" name="Rectangle 6"/>
          <p:cNvSpPr>
            <a:spLocks noChangeArrowheads="1"/>
          </p:cNvSpPr>
          <p:nvPr/>
        </p:nvSpPr>
        <p:spPr bwMode="auto">
          <a:xfrm>
            <a:off x="1741489" y="1650108"/>
            <a:ext cx="8675687" cy="1308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lnSpc>
                <a:spcPct val="150000"/>
              </a:lnSpc>
            </a:pPr>
            <a:r>
              <a:rPr lang="en-US" altLang="zh-CN" sz="2800" dirty="0">
                <a:latin typeface="华文中宋" panose="02010600040101010101" pitchFamily="2" charset="-122"/>
                <a:ea typeface="华文中宋" panose="02010600040101010101" pitchFamily="2" charset="-122"/>
              </a:rPr>
              <a:t>     </a:t>
            </a:r>
            <a:r>
              <a:rPr lang="zh-CN" altLang="en-US" sz="2800" dirty="0">
                <a:latin typeface="华文中宋" panose="02010600040101010101" pitchFamily="2" charset="-122"/>
                <a:ea typeface="华文中宋" panose="02010600040101010101" pitchFamily="2" charset="-122"/>
              </a:rPr>
              <a:t>按处理的数据类型可分为</a:t>
            </a:r>
            <a:r>
              <a:rPr lang="zh-CN" altLang="en-US" sz="2800" dirty="0">
                <a:solidFill>
                  <a:srgbClr val="FF9900"/>
                </a:solidFill>
                <a:latin typeface="华文中宋" panose="02010600040101010101" pitchFamily="2" charset="-122"/>
                <a:ea typeface="华文中宋" panose="02010600040101010101" pitchFamily="2" charset="-122"/>
              </a:rPr>
              <a:t>标量流水处理机</a:t>
            </a:r>
            <a:r>
              <a:rPr lang="zh-CN" altLang="en-US" sz="2800" dirty="0">
                <a:latin typeface="华文中宋" panose="02010600040101010101" pitchFamily="2" charset="-122"/>
                <a:ea typeface="华文中宋" panose="02010600040101010101" pitchFamily="2" charset="-122"/>
              </a:rPr>
              <a:t>和</a:t>
            </a:r>
            <a:r>
              <a:rPr lang="zh-CN" altLang="en-US" sz="2800" dirty="0">
                <a:solidFill>
                  <a:srgbClr val="FF9900"/>
                </a:solidFill>
                <a:latin typeface="华文中宋" panose="02010600040101010101" pitchFamily="2" charset="-122"/>
                <a:ea typeface="华文中宋" panose="02010600040101010101" pitchFamily="2" charset="-122"/>
              </a:rPr>
              <a:t>向量流水处理机</a:t>
            </a:r>
            <a:r>
              <a:rPr lang="zh-CN" altLang="en-US" sz="2800" dirty="0">
                <a:latin typeface="华文中宋" panose="02010600040101010101" pitchFamily="2" charset="-122"/>
                <a:ea typeface="华文中宋" panose="02010600040101010101" pitchFamily="2" charset="-122"/>
              </a:rPr>
              <a:t>两种。</a:t>
            </a:r>
          </a:p>
        </p:txBody>
      </p:sp>
      <p:sp>
        <p:nvSpPr>
          <p:cNvPr id="7" name="Title 8"/>
          <p:cNvSpPr txBox="1"/>
          <p:nvPr/>
        </p:nvSpPr>
        <p:spPr>
          <a:xfrm>
            <a:off x="1631504" y="7890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1</a:t>
            </a:r>
            <a:r>
              <a:rPr altLang="en-US" sz="2800" dirty="0">
                <a:solidFill>
                  <a:srgbClr val="0000FF"/>
                </a:solidFill>
                <a:latin typeface="华文中宋" panose="02010600040101010101" pitchFamily="2" charset="-122"/>
                <a:ea typeface="华文中宋" panose="02010600040101010101" pitchFamily="2" charset="-122"/>
                <a:sym typeface="+mn-ea"/>
              </a:rPr>
              <a:t>、  </a:t>
            </a:r>
            <a:r>
              <a:rPr lang="zh-CN" altLang="en-US" sz="2800" dirty="0">
                <a:solidFill>
                  <a:srgbClr val="0000FF"/>
                </a:solidFill>
                <a:latin typeface="华文中宋" panose="02010600040101010101" pitchFamily="2" charset="-122"/>
                <a:ea typeface="华文中宋" panose="02010600040101010101" pitchFamily="2" charset="-122"/>
              </a:rPr>
              <a:t>流水线的基本概念</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vert="horz" wrap="square" lIns="91440" tIns="45720" rIns="91440" bIns="45720" numCol="1" anchor="ctr" anchorCtr="0" compatLnSpc="1"/>
          <a:lstStyle/>
          <a:p>
            <a:pPr eaLnBrk="1" hangingPunct="1">
              <a:defRPr/>
            </a:pPr>
            <a:r>
              <a:rPr lang="zh-CN" altLang="en-US" sz="4000" dirty="0"/>
              <a:t>指令集系统结构</a:t>
            </a:r>
            <a:r>
              <a:rPr lang="en-US" altLang="zh-CN" sz="4000" dirty="0"/>
              <a:t>ISA</a:t>
            </a:r>
            <a:r>
              <a:rPr lang="zh-CN" altLang="en-US" sz="4000" dirty="0"/>
              <a:t>的</a:t>
            </a:r>
            <a:r>
              <a:rPr lang="en-US" altLang="zh-CN" sz="4000" dirty="0">
                <a:solidFill>
                  <a:srgbClr val="FFC000"/>
                </a:solidFill>
              </a:rPr>
              <a:t>7</a:t>
            </a:r>
            <a:r>
              <a:rPr lang="zh-CN" altLang="en-US" sz="4000" dirty="0"/>
              <a:t>个重要特征</a:t>
            </a:r>
            <a:endParaRPr lang="en-US" altLang="zh-CN" sz="4000" dirty="0"/>
          </a:p>
        </p:txBody>
      </p:sp>
      <p:sp>
        <p:nvSpPr>
          <p:cNvPr id="64515" name="Rectangle 3"/>
          <p:cNvSpPr>
            <a:spLocks noGrp="1"/>
          </p:cNvSpPr>
          <p:nvPr>
            <p:ph idx="1"/>
          </p:nvPr>
        </p:nvSpPr>
        <p:spPr>
          <a:xfrm>
            <a:off x="1809750" y="1557339"/>
            <a:ext cx="8858250" cy="4575175"/>
          </a:xfrm>
        </p:spPr>
        <p:txBody>
          <a:bodyPr vert="horz" wrap="square" lIns="91440" tIns="45720" rIns="91440" bIns="45720" numCol="1" anchor="t" anchorCtr="0" compatLnSpc="1"/>
          <a:lstStyle/>
          <a:p>
            <a:pPr eaLnBrk="1" hangingPunct="1"/>
            <a:r>
              <a:rPr lang="en-US" altLang="zh-CN" b="1" dirty="0">
                <a:effectLst/>
              </a:rPr>
              <a:t>ISA</a:t>
            </a:r>
            <a:r>
              <a:rPr lang="zh-CN" altLang="en-US" b="1" dirty="0">
                <a:effectLst/>
              </a:rPr>
              <a:t>的类型：</a:t>
            </a:r>
            <a:r>
              <a:rPr lang="zh-CN" altLang="en-US" sz="2400" b="1" dirty="0">
                <a:effectLst/>
              </a:rPr>
              <a:t>现代通用寄存器结构，早期累加器结构</a:t>
            </a:r>
            <a:endParaRPr lang="en-US" altLang="zh-CN" sz="2400" b="1" dirty="0">
              <a:effectLst/>
            </a:endParaRPr>
          </a:p>
          <a:p>
            <a:pPr eaLnBrk="1" hangingPunct="1"/>
            <a:r>
              <a:rPr lang="zh-CN" altLang="en-US" b="1" dirty="0">
                <a:effectLst/>
              </a:rPr>
              <a:t>存储器访问：如，</a:t>
            </a:r>
            <a:r>
              <a:rPr lang="zh-CN" altLang="en-US" sz="2800" b="1" dirty="0">
                <a:effectLst/>
              </a:rPr>
              <a:t>按字节访问</a:t>
            </a:r>
            <a:endParaRPr lang="en-US" altLang="zh-CN" sz="2800" b="1" dirty="0">
              <a:effectLst/>
            </a:endParaRPr>
          </a:p>
          <a:p>
            <a:pPr eaLnBrk="1" hangingPunct="1"/>
            <a:r>
              <a:rPr lang="zh-CN" altLang="en-US" b="1" dirty="0">
                <a:effectLst/>
              </a:rPr>
              <a:t>寻址方式：</a:t>
            </a:r>
            <a:r>
              <a:rPr lang="zh-CN" altLang="en-US" sz="2400" b="1" dirty="0">
                <a:effectLst/>
              </a:rPr>
              <a:t>如</a:t>
            </a:r>
            <a:r>
              <a:rPr lang="en-US" altLang="zh-CN" sz="2400" b="1" dirty="0">
                <a:effectLst/>
              </a:rPr>
              <a:t>MIPS</a:t>
            </a:r>
            <a:r>
              <a:rPr lang="zh-CN" altLang="en-US" sz="2400" b="1" dirty="0">
                <a:effectLst/>
              </a:rPr>
              <a:t>寻址模式为：寄存器寻址、立即数寻址</a:t>
            </a:r>
          </a:p>
          <a:p>
            <a:pPr marL="0" indent="0" eaLnBrk="1" hangingPunct="1">
              <a:buNone/>
            </a:pPr>
            <a:r>
              <a:rPr lang="zh-CN" altLang="en-US" sz="2400" b="1" dirty="0">
                <a:effectLst/>
              </a:rPr>
              <a:t>                               和位移量寻址</a:t>
            </a:r>
            <a:endParaRPr lang="en-US" altLang="zh-CN" sz="2400" b="1" dirty="0">
              <a:effectLst/>
            </a:endParaRPr>
          </a:p>
          <a:p>
            <a:pPr eaLnBrk="1" hangingPunct="1"/>
            <a:r>
              <a:rPr lang="zh-CN" altLang="en-US" b="1" dirty="0">
                <a:effectLst/>
              </a:rPr>
              <a:t>操作数类型和大小：</a:t>
            </a:r>
            <a:r>
              <a:rPr lang="en-US" altLang="zh-CN" sz="2800" b="1" dirty="0">
                <a:effectLst/>
              </a:rPr>
              <a:t>8</a:t>
            </a:r>
            <a:r>
              <a:rPr lang="zh-CN" altLang="en-US" sz="2800" b="1" dirty="0">
                <a:effectLst/>
              </a:rPr>
              <a:t>位字符，</a:t>
            </a:r>
            <a:r>
              <a:rPr lang="en-US" altLang="zh-CN" sz="2800" b="1" dirty="0">
                <a:effectLst/>
              </a:rPr>
              <a:t>32</a:t>
            </a:r>
            <a:r>
              <a:rPr lang="zh-CN" altLang="en-US" sz="2800" b="1" dirty="0">
                <a:effectLst/>
              </a:rPr>
              <a:t>位整型数</a:t>
            </a:r>
            <a:endParaRPr lang="en-US" altLang="zh-CN" sz="2800" b="1" dirty="0">
              <a:effectLst/>
            </a:endParaRPr>
          </a:p>
          <a:p>
            <a:pPr eaLnBrk="1" hangingPunct="1"/>
            <a:r>
              <a:rPr lang="zh-CN" altLang="en-US" b="1" dirty="0">
                <a:effectLst/>
              </a:rPr>
              <a:t>操作类型：</a:t>
            </a:r>
            <a:r>
              <a:rPr lang="zh-CN" altLang="en-US" sz="2800" b="1" dirty="0">
                <a:effectLst/>
              </a:rPr>
              <a:t>数据传输，算术</a:t>
            </a:r>
            <a:r>
              <a:rPr lang="en-US" altLang="zh-CN" sz="2800" b="1" dirty="0">
                <a:effectLst/>
              </a:rPr>
              <a:t>/</a:t>
            </a:r>
            <a:r>
              <a:rPr lang="zh-CN" altLang="en-US" sz="2800" b="1" dirty="0">
                <a:effectLst/>
              </a:rPr>
              <a:t>逻辑</a:t>
            </a:r>
            <a:endParaRPr lang="en-US" altLang="zh-CN" sz="2800" b="1" dirty="0">
              <a:effectLst/>
            </a:endParaRPr>
          </a:p>
          <a:p>
            <a:pPr eaLnBrk="1" hangingPunct="1"/>
            <a:r>
              <a:rPr lang="zh-CN" altLang="en-US" b="1" dirty="0">
                <a:effectLst/>
              </a:rPr>
              <a:t>控制流指令：</a:t>
            </a:r>
            <a:r>
              <a:rPr lang="zh-CN" altLang="en-US" sz="2800" b="1" dirty="0">
                <a:effectLst/>
              </a:rPr>
              <a:t>转移，子程序调用</a:t>
            </a:r>
            <a:r>
              <a:rPr lang="en-US" altLang="zh-CN" sz="2800" b="1" dirty="0">
                <a:effectLst/>
              </a:rPr>
              <a:t>/</a:t>
            </a:r>
            <a:r>
              <a:rPr lang="zh-CN" altLang="en-US" sz="2800" b="1" dirty="0">
                <a:effectLst/>
              </a:rPr>
              <a:t>返回</a:t>
            </a:r>
            <a:endParaRPr lang="en-US" altLang="zh-CN" sz="2800" b="1" dirty="0">
              <a:effectLst/>
            </a:endParaRPr>
          </a:p>
          <a:p>
            <a:pPr eaLnBrk="1" hangingPunct="1"/>
            <a:r>
              <a:rPr lang="en-US" altLang="zh-CN" b="1" dirty="0">
                <a:effectLst/>
              </a:rPr>
              <a:t>ISA</a:t>
            </a:r>
            <a:r>
              <a:rPr lang="zh-CN" altLang="en-US" b="1" dirty="0">
                <a:effectLst/>
              </a:rPr>
              <a:t>编码：</a:t>
            </a:r>
            <a:r>
              <a:rPr lang="zh-CN" altLang="en-US" sz="2800" b="1" dirty="0">
                <a:effectLst/>
              </a:rPr>
              <a:t>固定长度，可变长度</a:t>
            </a:r>
            <a:endParaRPr lang="en-US" altLang="zh-CN" sz="2800" b="1" dirty="0">
              <a:effectLst/>
            </a:endParaRPr>
          </a:p>
        </p:txBody>
      </p:sp>
      <p:sp>
        <p:nvSpPr>
          <p:cNvPr id="64516" name="灯片编号占位符 1"/>
          <p:cNvSpPr txBox="1">
            <a:spLocks noGrp="1"/>
          </p:cNvSpPr>
          <p:nvPr>
            <p:ph type="sldNum" sz="quarter" idx="11"/>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r" eaLnBrk="1" hangingPunct="1"/>
            <a:fld id="{9A0DB2DC-4C9A-4742-B13C-FB6460FD3503}" type="slidenum">
              <a:rPr lang="zh-CN" altLang="en-US" sz="1200" dirty="0">
                <a:latin typeface="Arial" panose="020B0604020202020204" pitchFamily="34" charset="0"/>
              </a:rPr>
              <a:t>9</a:t>
            </a:fld>
            <a:endParaRPr lang="zh-CN" altLang="en-US" sz="1200" dirty="0">
              <a:latin typeface="Arial" panose="020B0604020202020204" pitchFamily="34" charset="0"/>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2376E207-1F3D-4518-965C-3858C87E16D6}" type="slidenum">
              <a:rPr lang="en-US" altLang="zh-CN" sz="1400">
                <a:solidFill>
                  <a:srgbClr val="FFFFFF"/>
                </a:solidFill>
              </a:rPr>
              <a:t>90</a:t>
            </a:fld>
            <a:endParaRPr lang="en-US" altLang="zh-CN" sz="1400">
              <a:solidFill>
                <a:srgbClr val="FFFFFF"/>
              </a:solidFill>
            </a:endParaRPr>
          </a:p>
        </p:txBody>
      </p:sp>
      <p:sp>
        <p:nvSpPr>
          <p:cNvPr id="26627" name="Rectangle 4"/>
          <p:cNvSpPr>
            <a:spLocks noChangeArrowheads="1"/>
          </p:cNvSpPr>
          <p:nvPr/>
        </p:nvSpPr>
        <p:spPr bwMode="auto">
          <a:xfrm>
            <a:off x="1847528" y="991206"/>
            <a:ext cx="8713788" cy="202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indent="2667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indent="0">
              <a:spcAft>
                <a:spcPts val="1800"/>
              </a:spcAft>
              <a:defRPr/>
            </a:pPr>
            <a:r>
              <a:rPr lang="zh-CN" altLang="en-US" sz="2800" dirty="0">
                <a:latin typeface="华文中宋" panose="02010600040101010101" pitchFamily="2" charset="-122"/>
                <a:ea typeface="华文中宋" panose="02010600040101010101" pitchFamily="2" charset="-122"/>
              </a:rPr>
              <a:t>（</a:t>
            </a:r>
            <a:r>
              <a:rPr lang="en-US" altLang="zh-CN" sz="2800" dirty="0">
                <a:latin typeface="华文中宋" panose="02010600040101010101" pitchFamily="2" charset="-122"/>
                <a:ea typeface="华文中宋" panose="02010600040101010101" pitchFamily="2" charset="-122"/>
              </a:rPr>
              <a:t>3</a:t>
            </a:r>
            <a:r>
              <a:rPr lang="zh-CN" altLang="en-US" sz="2800" dirty="0">
                <a:latin typeface="华文中宋" panose="02010600040101010101" pitchFamily="2" charset="-122"/>
                <a:ea typeface="华文中宋" panose="02010600040101010101" pitchFamily="2" charset="-122"/>
              </a:rPr>
              <a:t>）按流水线的规模</a:t>
            </a:r>
          </a:p>
          <a:p>
            <a:pPr algn="l">
              <a:lnSpc>
                <a:spcPct val="150000"/>
              </a:lnSpc>
              <a:defRPr/>
            </a:pPr>
            <a:r>
              <a:rPr lang="zh-CN" altLang="en-US" sz="2800" dirty="0">
                <a:latin typeface="华文中宋" panose="02010600040101010101" pitchFamily="2" charset="-122"/>
                <a:ea typeface="华文中宋" panose="02010600040101010101" pitchFamily="2" charset="-122"/>
              </a:rPr>
              <a:t>    按流水线的规模可分为</a:t>
            </a:r>
            <a:r>
              <a:rPr lang="zh-CN" altLang="en-US" sz="2800" dirty="0">
                <a:solidFill>
                  <a:srgbClr val="FF9900"/>
                </a:solidFill>
                <a:latin typeface="华文中宋" panose="02010600040101010101" pitchFamily="2" charset="-122"/>
                <a:ea typeface="华文中宋" panose="02010600040101010101" pitchFamily="2" charset="-122"/>
              </a:rPr>
              <a:t>操作流水线</a:t>
            </a:r>
            <a:r>
              <a:rPr lang="zh-CN" altLang="en-US" sz="2800" dirty="0">
                <a:latin typeface="华文中宋" panose="02010600040101010101" pitchFamily="2" charset="-122"/>
                <a:ea typeface="华文中宋" panose="02010600040101010101" pitchFamily="2" charset="-122"/>
              </a:rPr>
              <a:t>、</a:t>
            </a:r>
            <a:r>
              <a:rPr lang="zh-CN" altLang="en-US" sz="2800" dirty="0">
                <a:solidFill>
                  <a:srgbClr val="FF9900"/>
                </a:solidFill>
                <a:latin typeface="华文中宋" panose="02010600040101010101" pitchFamily="2" charset="-122"/>
                <a:ea typeface="华文中宋" panose="02010600040101010101" pitchFamily="2" charset="-122"/>
              </a:rPr>
              <a:t>指令流水线</a:t>
            </a:r>
            <a:r>
              <a:rPr lang="zh-CN" altLang="en-US" sz="2800" dirty="0">
                <a:latin typeface="华文中宋" panose="02010600040101010101" pitchFamily="2" charset="-122"/>
                <a:ea typeface="华文中宋" panose="02010600040101010101" pitchFamily="2" charset="-122"/>
              </a:rPr>
              <a:t>和</a:t>
            </a:r>
            <a:r>
              <a:rPr lang="zh-CN" altLang="en-US" sz="2800" dirty="0">
                <a:solidFill>
                  <a:srgbClr val="FF9900"/>
                </a:solidFill>
                <a:latin typeface="华文中宋" panose="02010600040101010101" pitchFamily="2" charset="-122"/>
                <a:ea typeface="华文中宋" panose="02010600040101010101" pitchFamily="2" charset="-122"/>
              </a:rPr>
              <a:t>宏流水线</a:t>
            </a:r>
            <a:r>
              <a:rPr lang="zh-CN" altLang="en-US" sz="2800" dirty="0">
                <a:latin typeface="华文中宋" panose="02010600040101010101" pitchFamily="2" charset="-122"/>
                <a:ea typeface="华文中宋" panose="02010600040101010101" pitchFamily="2" charset="-122"/>
              </a:rPr>
              <a:t>。</a:t>
            </a:r>
          </a:p>
        </p:txBody>
      </p:sp>
      <p:sp>
        <p:nvSpPr>
          <p:cNvPr id="25604" name="Rectangle 5"/>
          <p:cNvSpPr>
            <a:spLocks noChangeArrowheads="1"/>
          </p:cNvSpPr>
          <p:nvPr/>
        </p:nvSpPr>
        <p:spPr bwMode="auto">
          <a:xfrm>
            <a:off x="1847851" y="3112890"/>
            <a:ext cx="8640763"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r>
              <a:rPr lang="en-US" altLang="zh-CN" sz="2600" dirty="0">
                <a:latin typeface="华文中宋" panose="02010600040101010101" pitchFamily="2" charset="-122"/>
                <a:ea typeface="华文中宋" panose="02010600040101010101" pitchFamily="2" charset="-122"/>
              </a:rPr>
              <a:t>1</a:t>
            </a:r>
            <a:r>
              <a:rPr lang="zh-CN" altLang="en-US" sz="2600" dirty="0">
                <a:latin typeface="华文中宋" panose="02010600040101010101" pitchFamily="2" charset="-122"/>
                <a:ea typeface="华文中宋" panose="02010600040101010101" pitchFamily="2" charset="-122"/>
              </a:rPr>
              <a:t>）</a:t>
            </a:r>
            <a:r>
              <a:rPr lang="zh-CN" altLang="en-US" sz="2600" dirty="0">
                <a:solidFill>
                  <a:schemeClr val="accent6">
                    <a:lumMod val="75000"/>
                  </a:schemeClr>
                </a:solidFill>
                <a:latin typeface="华文中宋" panose="02010600040101010101" pitchFamily="2" charset="-122"/>
                <a:ea typeface="华文中宋" panose="02010600040101010101" pitchFamily="2" charset="-122"/>
              </a:rPr>
              <a:t>操作流水线</a:t>
            </a:r>
            <a:r>
              <a:rPr lang="zh-CN" altLang="en-US" sz="2600" dirty="0">
                <a:latin typeface="华文中宋" panose="02010600040101010101" pitchFamily="2" charset="-122"/>
                <a:ea typeface="华文中宋" panose="02010600040101010101" pitchFamily="2" charset="-122"/>
              </a:rPr>
              <a:t>是把处理机的</a:t>
            </a:r>
            <a:r>
              <a:rPr lang="zh-CN" altLang="en-US" sz="2600" dirty="0">
                <a:solidFill>
                  <a:srgbClr val="FF0000"/>
                </a:solidFill>
                <a:latin typeface="华文中宋" panose="02010600040101010101" pitchFamily="2" charset="-122"/>
                <a:ea typeface="华文中宋" panose="02010600040101010101" pitchFamily="2" charset="-122"/>
              </a:rPr>
              <a:t>算术逻辑部件</a:t>
            </a:r>
            <a:r>
              <a:rPr lang="zh-CN" altLang="en-US" sz="2600" dirty="0">
                <a:latin typeface="华文中宋" panose="02010600040101010101" pitchFamily="2" charset="-122"/>
                <a:ea typeface="华文中宋" panose="02010600040101010101" pitchFamily="2" charset="-122"/>
              </a:rPr>
              <a:t>分段，使得各种数据类型的操作能够进行流水，规模最小。 </a:t>
            </a:r>
          </a:p>
        </p:txBody>
      </p:sp>
      <p:sp>
        <p:nvSpPr>
          <p:cNvPr id="25605" name="Rectangle 6"/>
          <p:cNvSpPr>
            <a:spLocks noChangeArrowheads="1"/>
          </p:cNvSpPr>
          <p:nvPr/>
        </p:nvSpPr>
        <p:spPr bwMode="auto">
          <a:xfrm>
            <a:off x="1919288" y="4304710"/>
            <a:ext cx="883447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r>
              <a:rPr lang="en-US" altLang="zh-CN" sz="2600" dirty="0">
                <a:latin typeface="华文中宋" panose="02010600040101010101" pitchFamily="2" charset="-122"/>
                <a:ea typeface="华文中宋" panose="02010600040101010101" pitchFamily="2" charset="-122"/>
              </a:rPr>
              <a:t>2</a:t>
            </a:r>
            <a:r>
              <a:rPr lang="zh-CN" altLang="en-US" sz="2600" dirty="0">
                <a:latin typeface="华文中宋" panose="02010600040101010101" pitchFamily="2" charset="-122"/>
                <a:ea typeface="华文中宋" panose="02010600040101010101" pitchFamily="2" charset="-122"/>
              </a:rPr>
              <a:t>）</a:t>
            </a:r>
            <a:r>
              <a:rPr lang="zh-CN" altLang="en-US" sz="2600" dirty="0">
                <a:solidFill>
                  <a:schemeClr val="accent6">
                    <a:lumMod val="75000"/>
                  </a:schemeClr>
                </a:solidFill>
                <a:latin typeface="华文中宋" panose="02010600040101010101" pitchFamily="2" charset="-122"/>
                <a:ea typeface="华文中宋" panose="02010600040101010101" pitchFamily="2" charset="-122"/>
              </a:rPr>
              <a:t>指令流水线</a:t>
            </a:r>
            <a:r>
              <a:rPr lang="zh-CN" altLang="en-US" sz="2600" dirty="0">
                <a:latin typeface="华文中宋" panose="02010600040101010101" pitchFamily="2" charset="-122"/>
                <a:ea typeface="华文中宋" panose="02010600040101010101" pitchFamily="2" charset="-122"/>
              </a:rPr>
              <a:t>则是把执行</a:t>
            </a:r>
            <a:r>
              <a:rPr lang="zh-CN" altLang="en-US" sz="2600" dirty="0">
                <a:solidFill>
                  <a:srgbClr val="FF0000"/>
                </a:solidFill>
                <a:latin typeface="华文中宋" panose="02010600040101010101" pitchFamily="2" charset="-122"/>
                <a:ea typeface="华文中宋" panose="02010600040101010101" pitchFamily="2" charset="-122"/>
              </a:rPr>
              <a:t>指令的过程</a:t>
            </a:r>
            <a:r>
              <a:rPr lang="zh-CN" altLang="en-US" sz="2600" dirty="0">
                <a:latin typeface="华文中宋" panose="02010600040101010101" pitchFamily="2" charset="-122"/>
                <a:ea typeface="华文中宋" panose="02010600040101010101" pitchFamily="2" charset="-122"/>
              </a:rPr>
              <a:t>按照流水方式处理。 </a:t>
            </a:r>
          </a:p>
        </p:txBody>
      </p:sp>
      <p:sp>
        <p:nvSpPr>
          <p:cNvPr id="25606" name="Rectangle 7"/>
          <p:cNvSpPr>
            <a:spLocks noChangeArrowheads="1"/>
          </p:cNvSpPr>
          <p:nvPr/>
        </p:nvSpPr>
        <p:spPr bwMode="auto">
          <a:xfrm>
            <a:off x="1919289" y="4985098"/>
            <a:ext cx="8569325"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r>
              <a:rPr lang="en-US" altLang="zh-CN" sz="2600" dirty="0">
                <a:latin typeface="华文中宋" panose="02010600040101010101" pitchFamily="2" charset="-122"/>
                <a:ea typeface="华文中宋" panose="02010600040101010101" pitchFamily="2" charset="-122"/>
              </a:rPr>
              <a:t>3</a:t>
            </a:r>
            <a:r>
              <a:rPr lang="zh-CN" altLang="en-US" sz="2600" dirty="0">
                <a:latin typeface="华文中宋" panose="02010600040101010101" pitchFamily="2" charset="-122"/>
                <a:ea typeface="华文中宋" panose="02010600040101010101" pitchFamily="2" charset="-122"/>
              </a:rPr>
              <a:t>）</a:t>
            </a:r>
            <a:r>
              <a:rPr lang="zh-CN" altLang="en-US" sz="2600" dirty="0">
                <a:solidFill>
                  <a:schemeClr val="accent6">
                    <a:lumMod val="75000"/>
                  </a:schemeClr>
                </a:solidFill>
                <a:latin typeface="华文中宋" panose="02010600040101010101" pitchFamily="2" charset="-122"/>
                <a:ea typeface="华文中宋" panose="02010600040101010101" pitchFamily="2" charset="-122"/>
              </a:rPr>
              <a:t>宏流水线</a:t>
            </a:r>
            <a:r>
              <a:rPr lang="zh-CN" altLang="en-US" sz="2600" dirty="0">
                <a:latin typeface="华文中宋" panose="02010600040101010101" pitchFamily="2" charset="-122"/>
                <a:ea typeface="华文中宋" panose="02010600040101010101" pitchFamily="2" charset="-122"/>
              </a:rPr>
              <a:t>它是指由两个以上的</a:t>
            </a:r>
            <a:r>
              <a:rPr lang="zh-CN" altLang="en-US" sz="2600" dirty="0">
                <a:solidFill>
                  <a:srgbClr val="FF0000"/>
                </a:solidFill>
                <a:latin typeface="华文中宋" panose="02010600040101010101" pitchFamily="2" charset="-122"/>
                <a:ea typeface="华文中宋" panose="02010600040101010101" pitchFamily="2" charset="-122"/>
              </a:rPr>
              <a:t>处理机</a:t>
            </a:r>
            <a:r>
              <a:rPr lang="zh-CN" altLang="en-US" sz="2600" dirty="0">
                <a:latin typeface="华文中宋" panose="02010600040101010101" pitchFamily="2" charset="-122"/>
                <a:ea typeface="华文中宋" panose="02010600040101010101" pitchFamily="2" charset="-122"/>
              </a:rPr>
              <a:t>串行地对同一数据流进行处理，每个处理机完成一项任务。 </a:t>
            </a:r>
          </a:p>
        </p:txBody>
      </p:sp>
      <p:sp>
        <p:nvSpPr>
          <p:cNvPr id="8" name="Title 8"/>
          <p:cNvSpPr txBox="1"/>
          <p:nvPr/>
        </p:nvSpPr>
        <p:spPr>
          <a:xfrm>
            <a:off x="1631504" y="7890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1</a:t>
            </a:r>
            <a:r>
              <a:rPr altLang="en-US" sz="2800" dirty="0">
                <a:solidFill>
                  <a:srgbClr val="0000FF"/>
                </a:solidFill>
                <a:latin typeface="华文中宋" panose="02010600040101010101" pitchFamily="2" charset="-122"/>
                <a:ea typeface="华文中宋" panose="02010600040101010101" pitchFamily="2" charset="-122"/>
                <a:sym typeface="+mn-ea"/>
              </a:rPr>
              <a:t>、 </a:t>
            </a:r>
            <a:r>
              <a:rPr lang="zh-CN" altLang="en-US" sz="2800" dirty="0">
                <a:solidFill>
                  <a:srgbClr val="0000FF"/>
                </a:solidFill>
                <a:latin typeface="华文中宋" panose="02010600040101010101" pitchFamily="2" charset="-122"/>
                <a:ea typeface="华文中宋" panose="02010600040101010101" pitchFamily="2" charset="-122"/>
              </a:rPr>
              <a:t>流水线的基本概念</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5" descr="Rectangle: Click to edit Master text styles&#10;Second level&#10;Third level&#10;Fourth level&#10;Fifth level"/>
          <p:cNvSpPr>
            <a:spLocks noGrp="1" noChangeArrowheads="1"/>
          </p:cNvSpPr>
          <p:nvPr>
            <p:ph idx="1"/>
          </p:nvPr>
        </p:nvSpPr>
        <p:spPr>
          <a:xfrm>
            <a:off x="1919537" y="2927498"/>
            <a:ext cx="8353425" cy="3525838"/>
          </a:xfrm>
        </p:spPr>
        <p:txBody>
          <a:bodyPr rtlCol="0">
            <a:normAutofit/>
          </a:bodyPr>
          <a:lstStyle/>
          <a:p>
            <a:pPr marL="0" lvl="1" indent="0">
              <a:lnSpc>
                <a:spcPct val="150000"/>
              </a:lnSpc>
              <a:buNone/>
              <a:defRPr/>
            </a:pPr>
            <a:r>
              <a:rPr lang="en-US" altLang="zh-CN" sz="2400" b="1" dirty="0">
                <a:latin typeface="黑体" panose="02010609060101010101" pitchFamily="2" charset="-122"/>
              </a:rPr>
              <a:t>1</a:t>
            </a:r>
            <a:r>
              <a:rPr lang="zh-CN" altLang="en-US" sz="2400" b="1" dirty="0">
                <a:latin typeface="黑体" panose="02010609060101010101" pitchFamily="2" charset="-122"/>
              </a:rPr>
              <a:t>） 单功能流水线：只能完成一种固定功能的流水线。例如，浮点加法器流水线专门完成浮点加法运算，浮点乘法器流水线专门完成浮点乘法运算。</a:t>
            </a:r>
          </a:p>
          <a:p>
            <a:pPr marL="0" lvl="1" indent="0">
              <a:lnSpc>
                <a:spcPct val="150000"/>
              </a:lnSpc>
              <a:buNone/>
              <a:defRPr/>
            </a:pPr>
            <a:r>
              <a:rPr lang="en-US" altLang="zh-CN" sz="2400" b="1" dirty="0">
                <a:latin typeface="黑体" panose="02010609060101010101" pitchFamily="2" charset="-122"/>
              </a:rPr>
              <a:t>2</a:t>
            </a:r>
            <a:r>
              <a:rPr lang="zh-CN" altLang="en-US" sz="2400" b="1" dirty="0">
                <a:latin typeface="黑体" panose="02010609060101010101" pitchFamily="2" charset="-122"/>
              </a:rPr>
              <a:t>） 多功能流水线：流水线的各段可以进行不同的连接，以实现不同的功能。</a:t>
            </a:r>
          </a:p>
          <a:p>
            <a:pPr marL="0" lvl="2" indent="0">
              <a:lnSpc>
                <a:spcPct val="150000"/>
              </a:lnSpc>
              <a:defRPr/>
            </a:pPr>
            <a:r>
              <a:rPr lang="zh-CN" altLang="en-US" b="1" dirty="0">
                <a:latin typeface="黑体" panose="02010609060101010101" pitchFamily="2" charset="-122"/>
              </a:rPr>
              <a:t>例： </a:t>
            </a:r>
            <a:r>
              <a:rPr lang="en-US" altLang="zh-CN" b="1" dirty="0">
                <a:latin typeface="黑体" panose="02010609060101010101" pitchFamily="2" charset="-122"/>
                <a:hlinkClick r:id="rId2" action="ppaction://program"/>
              </a:rPr>
              <a:t>ASC</a:t>
            </a:r>
            <a:r>
              <a:rPr lang="zh-CN" altLang="en-US" b="1" dirty="0">
                <a:latin typeface="黑体" panose="02010609060101010101" pitchFamily="2" charset="-122"/>
                <a:hlinkClick r:id="rId2" action="ppaction://program"/>
              </a:rPr>
              <a:t>的多功能流水线</a:t>
            </a:r>
            <a:endParaRPr lang="zh-CN" altLang="en-US" b="1" dirty="0">
              <a:latin typeface="黑体" panose="02010609060101010101" pitchFamily="2" charset="-122"/>
            </a:endParaRPr>
          </a:p>
        </p:txBody>
      </p:sp>
      <p:sp>
        <p:nvSpPr>
          <p:cNvPr id="2662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06AFA4F6-C2AE-4369-9957-D3C01438067F}" type="slidenum">
              <a:rPr lang="en-US" altLang="zh-CN" sz="1400">
                <a:solidFill>
                  <a:srgbClr val="FFFFFF"/>
                </a:solidFill>
              </a:rPr>
              <a:t>91</a:t>
            </a:fld>
            <a:endParaRPr lang="en-US" altLang="zh-CN" sz="1400">
              <a:solidFill>
                <a:srgbClr val="FFFFFF"/>
              </a:solidFill>
            </a:endParaRPr>
          </a:p>
        </p:txBody>
      </p:sp>
      <p:sp>
        <p:nvSpPr>
          <p:cNvPr id="26628" name="Rectangle 4"/>
          <p:cNvSpPr>
            <a:spLocks noChangeArrowheads="1"/>
          </p:cNvSpPr>
          <p:nvPr/>
        </p:nvSpPr>
        <p:spPr bwMode="auto">
          <a:xfrm>
            <a:off x="1919734" y="860743"/>
            <a:ext cx="8640763" cy="260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a:lnSpc>
                <a:spcPct val="150000"/>
              </a:lnSpc>
            </a:pPr>
            <a:r>
              <a:rPr lang="zh-CN" altLang="en-US" sz="2800" dirty="0">
                <a:latin typeface="华文中宋" panose="02010600040101010101" pitchFamily="2" charset="-122"/>
                <a:ea typeface="华文中宋" panose="02010600040101010101" pitchFamily="2" charset="-122"/>
              </a:rPr>
              <a:t>（</a:t>
            </a:r>
            <a:r>
              <a:rPr lang="en-US" altLang="zh-CN" sz="2800" dirty="0">
                <a:latin typeface="华文中宋" panose="02010600040101010101" pitchFamily="2" charset="-122"/>
                <a:ea typeface="华文中宋" panose="02010600040101010101" pitchFamily="2" charset="-122"/>
              </a:rPr>
              <a:t>4</a:t>
            </a:r>
            <a:r>
              <a:rPr lang="zh-CN" altLang="en-US" sz="2800" dirty="0">
                <a:latin typeface="华文中宋" panose="02010600040101010101" pitchFamily="2" charset="-122"/>
                <a:ea typeface="华文中宋" panose="02010600040101010101" pitchFamily="2" charset="-122"/>
              </a:rPr>
              <a:t>）按功能分类 </a:t>
            </a:r>
          </a:p>
          <a:p>
            <a:pPr algn="l">
              <a:lnSpc>
                <a:spcPct val="150000"/>
              </a:lnSpc>
            </a:pPr>
            <a:r>
              <a:rPr lang="zh-CN" altLang="en-US" sz="2800" dirty="0">
                <a:latin typeface="华文中宋" panose="02010600040101010101" pitchFamily="2" charset="-122"/>
                <a:ea typeface="华文中宋" panose="02010600040101010101" pitchFamily="2" charset="-122"/>
              </a:rPr>
              <a:t>按流水线完成的功能是否单一，流水线可分为</a:t>
            </a:r>
            <a:r>
              <a:rPr lang="zh-CN" altLang="en-US" sz="2800" dirty="0">
                <a:solidFill>
                  <a:srgbClr val="FF9900"/>
                </a:solidFill>
                <a:latin typeface="华文中宋" panose="02010600040101010101" pitchFamily="2" charset="-122"/>
                <a:ea typeface="华文中宋" panose="02010600040101010101" pitchFamily="2" charset="-122"/>
              </a:rPr>
              <a:t>单功能流水线</a:t>
            </a:r>
            <a:r>
              <a:rPr lang="zh-CN" altLang="en-US" sz="2800" dirty="0">
                <a:latin typeface="华文中宋" panose="02010600040101010101" pitchFamily="2" charset="-122"/>
                <a:ea typeface="华文中宋" panose="02010600040101010101" pitchFamily="2" charset="-122"/>
              </a:rPr>
              <a:t>与</a:t>
            </a:r>
            <a:r>
              <a:rPr lang="zh-CN" altLang="en-US" sz="2800" dirty="0">
                <a:solidFill>
                  <a:srgbClr val="FF9900"/>
                </a:solidFill>
                <a:latin typeface="华文中宋" panose="02010600040101010101" pitchFamily="2" charset="-122"/>
                <a:ea typeface="华文中宋" panose="02010600040101010101" pitchFamily="2" charset="-122"/>
              </a:rPr>
              <a:t>多功能流水线</a:t>
            </a:r>
            <a:r>
              <a:rPr lang="zh-CN" altLang="en-US" sz="2800" dirty="0">
                <a:latin typeface="华文中宋" panose="02010600040101010101" pitchFamily="2" charset="-122"/>
                <a:ea typeface="华文中宋" panose="02010600040101010101" pitchFamily="2" charset="-122"/>
              </a:rPr>
              <a:t>两种。</a:t>
            </a:r>
          </a:p>
          <a:p>
            <a:pPr algn="l">
              <a:lnSpc>
                <a:spcPct val="150000"/>
              </a:lnSpc>
            </a:pPr>
            <a:endParaRPr lang="en-US" altLang="zh-CN" sz="2800" dirty="0">
              <a:latin typeface="华文中宋" panose="02010600040101010101" pitchFamily="2" charset="-122"/>
              <a:ea typeface="华文中宋" panose="02010600040101010101" pitchFamily="2" charset="-122"/>
            </a:endParaRPr>
          </a:p>
        </p:txBody>
      </p:sp>
      <p:sp>
        <p:nvSpPr>
          <p:cNvPr id="6" name="Title 8"/>
          <p:cNvSpPr txBox="1"/>
          <p:nvPr/>
        </p:nvSpPr>
        <p:spPr>
          <a:xfrm>
            <a:off x="1631504" y="7890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1</a:t>
            </a:r>
            <a:r>
              <a:rPr altLang="en-US" sz="2800" dirty="0">
                <a:solidFill>
                  <a:srgbClr val="0000FF"/>
                </a:solidFill>
                <a:latin typeface="华文中宋" panose="02010600040101010101" pitchFamily="2" charset="-122"/>
                <a:ea typeface="华文中宋" panose="02010600040101010101" pitchFamily="2" charset="-122"/>
                <a:sym typeface="+mn-ea"/>
              </a:rPr>
              <a:t>、  </a:t>
            </a:r>
            <a:r>
              <a:rPr lang="zh-CN" altLang="en-US" sz="2800" dirty="0">
                <a:solidFill>
                  <a:srgbClr val="0000FF"/>
                </a:solidFill>
                <a:latin typeface="华文中宋" panose="02010600040101010101" pitchFamily="2" charset="-122"/>
                <a:ea typeface="华文中宋" panose="02010600040101010101" pitchFamily="2" charset="-122"/>
              </a:rPr>
              <a:t>流水线的基本概念</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Rectangle 4" descr="Rectangle: Click to edit Master text styles&#10;Second level&#10;Third level&#10;Fourth level&#10;Fifth level"/>
          <p:cNvSpPr>
            <a:spLocks noGrp="1" noChangeArrowheads="1"/>
          </p:cNvSpPr>
          <p:nvPr>
            <p:ph idx="1"/>
          </p:nvPr>
        </p:nvSpPr>
        <p:spPr>
          <a:xfrm>
            <a:off x="1846264" y="4725144"/>
            <a:ext cx="8713787" cy="2305050"/>
          </a:xfrm>
        </p:spPr>
        <p:txBody>
          <a:bodyPr>
            <a:normAutofit/>
          </a:bodyPr>
          <a:lstStyle/>
          <a:p>
            <a:pPr marL="0" lvl="1" indent="0">
              <a:lnSpc>
                <a:spcPct val="150000"/>
              </a:lnSpc>
              <a:buNone/>
            </a:pPr>
            <a:r>
              <a:rPr lang="en-US" altLang="zh-CN" sz="2400" dirty="0">
                <a:latin typeface="黑体" panose="02010609060101010101" pitchFamily="2" charset="-122"/>
              </a:rPr>
              <a:t>2</a:t>
            </a:r>
            <a:r>
              <a:rPr lang="zh-CN" altLang="en-US" sz="2400" dirty="0">
                <a:latin typeface="黑体" panose="02010609060101010101" pitchFamily="2" charset="-122"/>
              </a:rPr>
              <a:t>）</a:t>
            </a:r>
            <a:r>
              <a:rPr lang="zh-CN" altLang="en-US" sz="2400" b="1" dirty="0">
                <a:latin typeface="黑体" panose="02010609060101010101" pitchFamily="2" charset="-122"/>
              </a:rPr>
              <a:t>动态流水线：</a:t>
            </a:r>
            <a:r>
              <a:rPr lang="zh-CN" altLang="en-US" sz="2400" dirty="0">
                <a:latin typeface="黑体" panose="02010609060101010101" pitchFamily="2" charset="-122"/>
              </a:rPr>
              <a:t>在同一时间内，多功能流水线中的各段可以按照不同的方式连接，同时执行多种功能。       </a:t>
            </a:r>
          </a:p>
          <a:p>
            <a:pPr marL="0" lvl="1" indent="0">
              <a:lnSpc>
                <a:spcPct val="150000"/>
              </a:lnSpc>
              <a:buNone/>
            </a:pPr>
            <a:r>
              <a:rPr lang="zh-CN" altLang="en-US" sz="2400" dirty="0">
                <a:latin typeface="黑体" panose="02010609060101010101" pitchFamily="2" charset="-122"/>
              </a:rPr>
              <a:t>    优点：灵活，能够提高流水线各段的使用率，从而提高处理速度。缺点：控制复杂。</a:t>
            </a:r>
          </a:p>
        </p:txBody>
      </p:sp>
      <p:sp>
        <p:nvSpPr>
          <p:cNvPr id="28675"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0ADF9006-AD06-478A-802C-5BD19F5A143B}" type="slidenum">
              <a:rPr lang="en-US" altLang="zh-CN" sz="1400">
                <a:solidFill>
                  <a:srgbClr val="FFFFFF"/>
                </a:solidFill>
              </a:rPr>
              <a:t>92</a:t>
            </a:fld>
            <a:endParaRPr lang="en-US" altLang="zh-CN" sz="1400">
              <a:solidFill>
                <a:srgbClr val="FFFFFF"/>
              </a:solidFill>
            </a:endParaRPr>
          </a:p>
        </p:txBody>
      </p:sp>
      <p:sp>
        <p:nvSpPr>
          <p:cNvPr id="29699" name="Rectangle 4"/>
          <p:cNvSpPr>
            <a:spLocks noChangeArrowheads="1"/>
          </p:cNvSpPr>
          <p:nvPr/>
        </p:nvSpPr>
        <p:spPr bwMode="auto">
          <a:xfrm>
            <a:off x="1846263" y="848460"/>
            <a:ext cx="8426450" cy="239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nchor="ctr">
            <a:spAutoFit/>
          </a:bodyPr>
          <a:lstStyle>
            <a:lvl1pPr indent="266700">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indent="0">
              <a:lnSpc>
                <a:spcPct val="150000"/>
              </a:lnSpc>
              <a:defRPr/>
            </a:pPr>
            <a:r>
              <a:rPr lang="zh-CN" altLang="en-US" sz="2800" dirty="0">
                <a:latin typeface="华文中宋" panose="02010600040101010101" pitchFamily="2" charset="-122"/>
                <a:ea typeface="华文中宋" panose="02010600040101010101" pitchFamily="2" charset="-122"/>
              </a:rPr>
              <a:t>（</a:t>
            </a:r>
            <a:r>
              <a:rPr lang="en-US" altLang="zh-CN" sz="2800" dirty="0">
                <a:latin typeface="华文中宋" panose="02010600040101010101" pitchFamily="2" charset="-122"/>
                <a:ea typeface="华文中宋" panose="02010600040101010101" pitchFamily="2" charset="-122"/>
              </a:rPr>
              <a:t>5</a:t>
            </a:r>
            <a:r>
              <a:rPr lang="zh-CN" altLang="en-US" sz="2800" dirty="0">
                <a:latin typeface="华文中宋" panose="02010600040101010101" pitchFamily="2" charset="-122"/>
                <a:ea typeface="华文中宋" panose="02010600040101010101" pitchFamily="2" charset="-122"/>
              </a:rPr>
              <a:t>）按工作方式分类 </a:t>
            </a:r>
          </a:p>
          <a:p>
            <a:pPr indent="0">
              <a:lnSpc>
                <a:spcPct val="150000"/>
              </a:lnSpc>
              <a:defRPr/>
            </a:pPr>
            <a:r>
              <a:rPr lang="zh-CN" altLang="en-US" sz="2800" dirty="0">
                <a:latin typeface="华文中宋" panose="02010600040101010101" pitchFamily="2" charset="-122"/>
                <a:ea typeface="华文中宋" panose="02010600040101010101" pitchFamily="2" charset="-122"/>
              </a:rPr>
              <a:t>     流水线按工作方式可分为</a:t>
            </a:r>
            <a:r>
              <a:rPr lang="zh-CN" altLang="en-US" sz="2800" dirty="0">
                <a:solidFill>
                  <a:srgbClr val="FF9900"/>
                </a:solidFill>
                <a:latin typeface="华文中宋" panose="02010600040101010101" pitchFamily="2" charset="-122"/>
                <a:ea typeface="华文中宋" panose="02010600040101010101" pitchFamily="2" charset="-122"/>
              </a:rPr>
              <a:t>静态流水线</a:t>
            </a:r>
            <a:r>
              <a:rPr lang="zh-CN" altLang="en-US" sz="2800" dirty="0">
                <a:latin typeface="华文中宋" panose="02010600040101010101" pitchFamily="2" charset="-122"/>
                <a:ea typeface="华文中宋" panose="02010600040101010101" pitchFamily="2" charset="-122"/>
              </a:rPr>
              <a:t>和</a:t>
            </a:r>
            <a:r>
              <a:rPr lang="zh-CN" altLang="en-US" sz="2800" dirty="0">
                <a:solidFill>
                  <a:srgbClr val="FF9900"/>
                </a:solidFill>
                <a:latin typeface="华文中宋" panose="02010600040101010101" pitchFamily="2" charset="-122"/>
                <a:ea typeface="华文中宋" panose="02010600040101010101" pitchFamily="2" charset="-122"/>
              </a:rPr>
              <a:t>动态流水线</a:t>
            </a:r>
            <a:r>
              <a:rPr lang="zh-CN" altLang="en-US" sz="2800" dirty="0">
                <a:latin typeface="华文中宋" panose="02010600040101010101" pitchFamily="2" charset="-122"/>
                <a:ea typeface="华文中宋" panose="02010600040101010101" pitchFamily="2" charset="-122"/>
              </a:rPr>
              <a:t>两种。</a:t>
            </a:r>
          </a:p>
          <a:p>
            <a:pPr algn="l">
              <a:defRPr/>
            </a:pPr>
            <a:endParaRPr lang="en-US" altLang="zh-CN" sz="2800" dirty="0">
              <a:latin typeface="华文中宋" panose="02010600040101010101" pitchFamily="2" charset="-122"/>
              <a:ea typeface="华文中宋" panose="02010600040101010101" pitchFamily="2" charset="-122"/>
            </a:endParaRPr>
          </a:p>
        </p:txBody>
      </p:sp>
      <p:sp>
        <p:nvSpPr>
          <p:cNvPr id="29700" name="Rectangle 5"/>
          <p:cNvSpPr>
            <a:spLocks noChangeArrowheads="1"/>
          </p:cNvSpPr>
          <p:nvPr/>
        </p:nvSpPr>
        <p:spPr bwMode="auto">
          <a:xfrm>
            <a:off x="1847528" y="2817093"/>
            <a:ext cx="8425185" cy="203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a:defRPr kumimoji="1" sz="2400">
                <a:solidFill>
                  <a:schemeClr val="tx1"/>
                </a:solidFill>
                <a:latin typeface="Times New Roman" panose="02020603050405020304" pitchFamily="18" charset="0"/>
                <a:ea typeface="黑体" panose="02010609060101010101" pitchFamily="2" charset="-122"/>
              </a:defRPr>
            </a:lvl2pPr>
            <a:lvl3pPr>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marL="0" lvl="1" algn="just">
              <a:defRPr/>
            </a:pPr>
            <a:r>
              <a:rPr lang="en-US" altLang="zh-CN" dirty="0">
                <a:latin typeface="+mn-ea"/>
                <a:ea typeface="+mn-ea"/>
              </a:rPr>
              <a:t>1</a:t>
            </a:r>
            <a:r>
              <a:rPr lang="zh-CN" altLang="en-US" dirty="0">
                <a:latin typeface="+mn-ea"/>
                <a:ea typeface="+mn-ea"/>
              </a:rPr>
              <a:t>）</a:t>
            </a:r>
            <a:r>
              <a:rPr lang="zh-CN" altLang="en-US" b="1" dirty="0">
                <a:latin typeface="+mn-ea"/>
                <a:ea typeface="+mn-ea"/>
              </a:rPr>
              <a:t>静态流水线：</a:t>
            </a:r>
            <a:r>
              <a:rPr lang="zh-CN" altLang="en-US" dirty="0">
                <a:latin typeface="+mn-ea"/>
                <a:ea typeface="+mn-ea"/>
              </a:rPr>
              <a:t>在同一时间内，多功能流水线中的各段只</a:t>
            </a:r>
            <a:endParaRPr lang="en-US" altLang="zh-CN" dirty="0">
              <a:latin typeface="+mn-ea"/>
              <a:ea typeface="+mn-ea"/>
            </a:endParaRPr>
          </a:p>
          <a:p>
            <a:pPr marL="0" lvl="1" algn="just">
              <a:lnSpc>
                <a:spcPct val="150000"/>
              </a:lnSpc>
              <a:defRPr/>
            </a:pPr>
            <a:r>
              <a:rPr lang="zh-CN" altLang="en-US" dirty="0">
                <a:latin typeface="+mn-ea"/>
                <a:ea typeface="+mn-ea"/>
              </a:rPr>
              <a:t>能按同一种功能的连接方式工作。</a:t>
            </a:r>
          </a:p>
          <a:p>
            <a:pPr marL="0" lvl="2" algn="just">
              <a:lnSpc>
                <a:spcPct val="150000"/>
              </a:lnSpc>
              <a:defRPr/>
            </a:pPr>
            <a:r>
              <a:rPr lang="zh-CN" altLang="en-US" b="1" dirty="0">
                <a:solidFill>
                  <a:srgbClr val="000000"/>
                </a:solidFill>
                <a:latin typeface="+mn-ea"/>
                <a:ea typeface="+mn-ea"/>
              </a:rPr>
              <a:t>    </a:t>
            </a:r>
            <a:r>
              <a:rPr lang="zh-CN" altLang="en-US" dirty="0">
                <a:latin typeface="+mn-ea"/>
                <a:ea typeface="+mn-ea"/>
              </a:rPr>
              <a:t>对于静态流水线来说，只有当输入的是一串相同的运算任务时，流水的效率才能得到充分的发挥。</a:t>
            </a:r>
          </a:p>
        </p:txBody>
      </p:sp>
      <p:sp>
        <p:nvSpPr>
          <p:cNvPr id="8" name="Title 8"/>
          <p:cNvSpPr txBox="1"/>
          <p:nvPr/>
        </p:nvSpPr>
        <p:spPr>
          <a:xfrm>
            <a:off x="1631504" y="7890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1</a:t>
            </a:r>
            <a:r>
              <a:rPr altLang="en-US" sz="2800" dirty="0">
                <a:solidFill>
                  <a:srgbClr val="0000FF"/>
                </a:solidFill>
                <a:latin typeface="华文中宋" panose="02010600040101010101" pitchFamily="2" charset="-122"/>
                <a:ea typeface="华文中宋" panose="02010600040101010101" pitchFamily="2" charset="-122"/>
                <a:sym typeface="+mn-ea"/>
              </a:rPr>
              <a:t>、 </a:t>
            </a:r>
            <a:r>
              <a:rPr lang="zh-CN" altLang="en-US" sz="2800" dirty="0">
                <a:solidFill>
                  <a:srgbClr val="0000FF"/>
                </a:solidFill>
                <a:latin typeface="华文中宋" panose="02010600040101010101" pitchFamily="2" charset="-122"/>
                <a:ea typeface="华文中宋" panose="02010600040101010101" pitchFamily="2" charset="-122"/>
              </a:rPr>
              <a:t>流水线的基本概念</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85FB8E8B-2321-4D9C-85F2-A35804962891}" type="slidenum">
              <a:rPr lang="en-US" altLang="zh-CN" sz="1400">
                <a:solidFill>
                  <a:srgbClr val="FFFFFF"/>
                </a:solidFill>
              </a:rPr>
              <a:t>93</a:t>
            </a:fld>
            <a:endParaRPr lang="en-US" altLang="zh-CN" sz="1400">
              <a:solidFill>
                <a:srgbClr val="FFFFFF"/>
              </a:solidFill>
            </a:endParaRPr>
          </a:p>
        </p:txBody>
      </p:sp>
      <p:pic>
        <p:nvPicPr>
          <p:cNvPr id="29699" name="Picture 5" descr="arch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549275"/>
            <a:ext cx="9144000" cy="6237288"/>
          </a:xfrm>
          <a:prstGeom prst="rect">
            <a:avLst/>
          </a:prstGeom>
          <a:solidFill>
            <a:schemeClr val="bg1"/>
          </a:solidFill>
          <a:ln>
            <a:noFill/>
          </a:ln>
        </p:spPr>
      </p:pic>
      <p:sp>
        <p:nvSpPr>
          <p:cNvPr id="6" name="Title 8"/>
          <p:cNvSpPr txBox="1"/>
          <p:nvPr/>
        </p:nvSpPr>
        <p:spPr>
          <a:xfrm>
            <a:off x="1631504" y="-99392"/>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1</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流水线的基本概念</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2D0830B1-2BD3-47BE-A2EC-CBE2FBF7B486}" type="slidenum">
              <a:rPr lang="en-US" altLang="zh-CN" sz="1400">
                <a:solidFill>
                  <a:srgbClr val="FFFFFF"/>
                </a:solidFill>
              </a:rPr>
              <a:t>94</a:t>
            </a:fld>
            <a:endParaRPr lang="en-US" altLang="zh-CN" sz="1400">
              <a:solidFill>
                <a:srgbClr val="FFFFFF"/>
              </a:solidFill>
            </a:endParaRPr>
          </a:p>
        </p:txBody>
      </p:sp>
      <p:sp>
        <p:nvSpPr>
          <p:cNvPr id="30723" name="Rectangle 4"/>
          <p:cNvSpPr>
            <a:spLocks noChangeArrowheads="1"/>
          </p:cNvSpPr>
          <p:nvPr/>
        </p:nvSpPr>
        <p:spPr bwMode="auto">
          <a:xfrm>
            <a:off x="1919040" y="1165801"/>
            <a:ext cx="8353425" cy="1965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a:lnSpc>
                <a:spcPct val="150000"/>
              </a:lnSpc>
            </a:pPr>
            <a:r>
              <a:rPr lang="zh-CN" altLang="en-US" sz="2800" dirty="0">
                <a:latin typeface="华文中宋" panose="02010600040101010101" pitchFamily="2" charset="-122"/>
                <a:ea typeface="华文中宋" panose="02010600040101010101" pitchFamily="2" charset="-122"/>
              </a:rPr>
              <a:t>（</a:t>
            </a:r>
            <a:r>
              <a:rPr lang="en-US" altLang="zh-CN" sz="2800" dirty="0">
                <a:latin typeface="华文中宋" panose="02010600040101010101" pitchFamily="2" charset="-122"/>
                <a:ea typeface="华文中宋" panose="02010600040101010101" pitchFamily="2" charset="-122"/>
              </a:rPr>
              <a:t>6</a:t>
            </a:r>
            <a:r>
              <a:rPr lang="zh-CN" altLang="en-US" sz="2800" dirty="0">
                <a:latin typeface="华文中宋" panose="02010600040101010101" pitchFamily="2" charset="-122"/>
                <a:ea typeface="华文中宋" panose="02010600040101010101" pitchFamily="2" charset="-122"/>
              </a:rPr>
              <a:t>）按连接方式分类 </a:t>
            </a:r>
          </a:p>
          <a:p>
            <a:pPr algn="l">
              <a:lnSpc>
                <a:spcPct val="150000"/>
              </a:lnSpc>
            </a:pPr>
            <a:r>
              <a:rPr lang="zh-CN" altLang="en-US" sz="2800" dirty="0">
                <a:latin typeface="华文中宋" panose="02010600040101010101" pitchFamily="2" charset="-122"/>
                <a:ea typeface="华文中宋" panose="02010600040101010101" pitchFamily="2" charset="-122"/>
              </a:rPr>
              <a:t>      按照流水线的各个功能段之间是否有反馈信号，可将流水线分为</a:t>
            </a:r>
            <a:r>
              <a:rPr lang="zh-CN" altLang="en-US" sz="2800" dirty="0">
                <a:solidFill>
                  <a:srgbClr val="FF9900"/>
                </a:solidFill>
                <a:latin typeface="华文中宋" panose="02010600040101010101" pitchFamily="2" charset="-122"/>
                <a:ea typeface="华文中宋" panose="02010600040101010101" pitchFamily="2" charset="-122"/>
              </a:rPr>
              <a:t>线性流水线</a:t>
            </a:r>
            <a:r>
              <a:rPr lang="zh-CN" altLang="en-US" sz="2800" dirty="0">
                <a:latin typeface="华文中宋" panose="02010600040101010101" pitchFamily="2" charset="-122"/>
                <a:ea typeface="华文中宋" panose="02010600040101010101" pitchFamily="2" charset="-122"/>
              </a:rPr>
              <a:t>和</a:t>
            </a:r>
            <a:r>
              <a:rPr lang="zh-CN" altLang="en-US" sz="2800" dirty="0">
                <a:solidFill>
                  <a:srgbClr val="FF9900"/>
                </a:solidFill>
                <a:latin typeface="华文中宋" panose="02010600040101010101" pitchFamily="2" charset="-122"/>
                <a:ea typeface="华文中宋" panose="02010600040101010101" pitchFamily="2" charset="-122"/>
              </a:rPr>
              <a:t>非线性流水线</a:t>
            </a:r>
            <a:r>
              <a:rPr lang="zh-CN" altLang="en-US" sz="2800" dirty="0">
                <a:latin typeface="华文中宋" panose="02010600040101010101" pitchFamily="2" charset="-122"/>
                <a:ea typeface="华文中宋" panose="02010600040101010101" pitchFamily="2" charset="-122"/>
              </a:rPr>
              <a:t>。</a:t>
            </a:r>
          </a:p>
        </p:txBody>
      </p:sp>
      <p:sp>
        <p:nvSpPr>
          <p:cNvPr id="30724" name="Rectangle 5"/>
          <p:cNvSpPr>
            <a:spLocks noChangeArrowheads="1"/>
          </p:cNvSpPr>
          <p:nvPr/>
        </p:nvSpPr>
        <p:spPr bwMode="auto">
          <a:xfrm>
            <a:off x="1919537" y="3280916"/>
            <a:ext cx="835183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defRPr kumimoji="1" sz="2400">
                <a:solidFill>
                  <a:schemeClr val="tx1"/>
                </a:solidFill>
                <a:latin typeface="Times New Roman" panose="02020603050405020304" pitchFamily="18" charset="0"/>
                <a:ea typeface="黑体" panose="02010609060101010101" pitchFamily="2" charset="-122"/>
              </a:defRPr>
            </a:lvl1pPr>
            <a:lvl2pPr>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marL="0" lvl="1">
              <a:lnSpc>
                <a:spcPct val="150000"/>
              </a:lnSpc>
            </a:pP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）线性流水线：流水线的各段串行连接，没有反馈回路。数据通过流水线中的各段时，每一个段最多只流过一次。</a:t>
            </a:r>
          </a:p>
          <a:p>
            <a:pPr marL="0" lvl="1">
              <a:lnSpc>
                <a:spcPct val="150000"/>
              </a:lnSpc>
            </a:pP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）非线性流水线：流水线中除了有串行的连接外，还有反馈回路</a:t>
            </a:r>
          </a:p>
        </p:txBody>
      </p:sp>
      <p:sp>
        <p:nvSpPr>
          <p:cNvPr id="6" name="Title 8"/>
          <p:cNvSpPr txBox="1"/>
          <p:nvPr/>
        </p:nvSpPr>
        <p:spPr>
          <a:xfrm>
            <a:off x="1631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1</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流水线的基本概念</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746" name="Picture 4" descr="arch1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620714"/>
            <a:ext cx="9144000" cy="5761037"/>
          </a:xfrm>
          <a:solidFill>
            <a:schemeClr val="bg1"/>
          </a:solidFill>
        </p:spPr>
      </p:pic>
      <p:sp>
        <p:nvSpPr>
          <p:cNvPr id="3174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FBCC7A3D-59DA-4FB1-A714-8A49B88819EA}" type="slidenum">
              <a:rPr lang="en-US" altLang="zh-CN" sz="1400">
                <a:solidFill>
                  <a:srgbClr val="FFFFFF"/>
                </a:solidFill>
              </a:rPr>
              <a:t>95</a:t>
            </a:fld>
            <a:endParaRPr lang="en-US" altLang="zh-CN" sz="1400">
              <a:solidFill>
                <a:srgbClr val="FFFFFF"/>
              </a:solidFill>
            </a:endParaRPr>
          </a:p>
        </p:txBody>
      </p:sp>
      <p:sp>
        <p:nvSpPr>
          <p:cNvPr id="5" name="Title 8"/>
          <p:cNvSpPr txBox="1"/>
          <p:nvPr/>
        </p:nvSpPr>
        <p:spPr>
          <a:xfrm>
            <a:off x="1559496" y="-2738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1</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流水线的基本概念</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D4911625-26C4-4776-B920-6522CB835EF6}" type="slidenum">
              <a:rPr lang="en-US" altLang="zh-CN" sz="1400">
                <a:solidFill>
                  <a:srgbClr val="FFFFFF"/>
                </a:solidFill>
              </a:rPr>
              <a:t>96</a:t>
            </a:fld>
            <a:endParaRPr lang="en-US" altLang="zh-CN" sz="1400">
              <a:solidFill>
                <a:srgbClr val="FFFFFF"/>
              </a:solidFill>
            </a:endParaRPr>
          </a:p>
        </p:txBody>
      </p:sp>
      <p:sp>
        <p:nvSpPr>
          <p:cNvPr id="32771" name="Rectangle 4"/>
          <p:cNvSpPr>
            <a:spLocks noChangeArrowheads="1"/>
          </p:cNvSpPr>
          <p:nvPr/>
        </p:nvSpPr>
        <p:spPr bwMode="auto">
          <a:xfrm>
            <a:off x="1992314" y="929582"/>
            <a:ext cx="7237879" cy="1308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a:lnSpc>
                <a:spcPct val="150000"/>
              </a:lnSpc>
            </a:pPr>
            <a:r>
              <a:rPr lang="zh-CN" altLang="en-US" sz="2800" dirty="0">
                <a:latin typeface="华文中宋" panose="02010600040101010101" pitchFamily="2" charset="-122"/>
                <a:ea typeface="华文中宋" panose="02010600040101010101" pitchFamily="2" charset="-122"/>
              </a:rPr>
              <a:t>（</a:t>
            </a:r>
            <a:r>
              <a:rPr lang="en-US" altLang="zh-CN" sz="2800" dirty="0">
                <a:latin typeface="华文中宋" panose="02010600040101010101" pitchFamily="2" charset="-122"/>
                <a:ea typeface="华文中宋" panose="02010600040101010101" pitchFamily="2" charset="-122"/>
              </a:rPr>
              <a:t>7</a:t>
            </a:r>
            <a:r>
              <a:rPr lang="zh-CN" altLang="en-US" sz="2800" dirty="0">
                <a:latin typeface="华文中宋" panose="02010600040101010101" pitchFamily="2" charset="-122"/>
                <a:ea typeface="华文中宋" panose="02010600040101010101" pitchFamily="2" charset="-122"/>
              </a:rPr>
              <a:t>）其他分类</a:t>
            </a:r>
          </a:p>
          <a:p>
            <a:pPr algn="l">
              <a:lnSpc>
                <a:spcPct val="150000"/>
              </a:lnSpc>
            </a:pPr>
            <a:r>
              <a:rPr lang="zh-CN" altLang="en-US" sz="2800" dirty="0">
                <a:latin typeface="华文中宋" panose="02010600040101010101" pitchFamily="2" charset="-122"/>
                <a:ea typeface="华文中宋" panose="02010600040101010101" pitchFamily="2" charset="-122"/>
              </a:rPr>
              <a:t>  除上述几种外，流水线分类还有下述几种。</a:t>
            </a:r>
          </a:p>
        </p:txBody>
      </p:sp>
      <p:sp>
        <p:nvSpPr>
          <p:cNvPr id="32772" name="Rectangle 5"/>
          <p:cNvSpPr>
            <a:spLocks noChangeArrowheads="1"/>
          </p:cNvSpPr>
          <p:nvPr/>
        </p:nvSpPr>
        <p:spPr bwMode="auto">
          <a:xfrm>
            <a:off x="2063750" y="2401070"/>
            <a:ext cx="8083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r>
              <a:rPr lang="en-US" altLang="zh-CN" sz="2800">
                <a:latin typeface="华文中宋" panose="02010600040101010101" pitchFamily="2" charset="-122"/>
                <a:ea typeface="华文中宋" panose="02010600040101010101" pitchFamily="2" charset="-122"/>
              </a:rPr>
              <a:t>1</a:t>
            </a:r>
            <a:r>
              <a:rPr lang="zh-CN" altLang="en-US" sz="2800">
                <a:latin typeface="华文中宋" panose="02010600040101010101" pitchFamily="2" charset="-122"/>
                <a:ea typeface="华文中宋" panose="02010600040101010101" pitchFamily="2" charset="-122"/>
              </a:rPr>
              <a:t>）根据控制方式分成</a:t>
            </a:r>
            <a:r>
              <a:rPr lang="zh-CN" altLang="en-US" sz="2800">
                <a:solidFill>
                  <a:srgbClr val="FF9900"/>
                </a:solidFill>
                <a:latin typeface="华文中宋" panose="02010600040101010101" pitchFamily="2" charset="-122"/>
                <a:ea typeface="华文中宋" panose="02010600040101010101" pitchFamily="2" charset="-122"/>
              </a:rPr>
              <a:t>顺序流水线</a:t>
            </a:r>
            <a:r>
              <a:rPr lang="zh-CN" altLang="en-US" sz="2800">
                <a:latin typeface="华文中宋" panose="02010600040101010101" pitchFamily="2" charset="-122"/>
                <a:ea typeface="华文中宋" panose="02010600040101010101" pitchFamily="2" charset="-122"/>
              </a:rPr>
              <a:t>和</a:t>
            </a:r>
            <a:r>
              <a:rPr lang="zh-CN" altLang="en-US" sz="2800">
                <a:solidFill>
                  <a:srgbClr val="FF9900"/>
                </a:solidFill>
                <a:latin typeface="华文中宋" panose="02010600040101010101" pitchFamily="2" charset="-122"/>
                <a:ea typeface="华文中宋" panose="02010600040101010101" pitchFamily="2" charset="-122"/>
              </a:rPr>
              <a:t>乱序流水线</a:t>
            </a:r>
            <a:r>
              <a:rPr lang="zh-CN" altLang="en-US" sz="2800">
                <a:latin typeface="华文中宋" panose="02010600040101010101" pitchFamily="2" charset="-122"/>
                <a:ea typeface="华文中宋" panose="02010600040101010101" pitchFamily="2" charset="-122"/>
              </a:rPr>
              <a:t>。 </a:t>
            </a:r>
          </a:p>
        </p:txBody>
      </p:sp>
      <p:sp>
        <p:nvSpPr>
          <p:cNvPr id="32773" name="Rectangle 6"/>
          <p:cNvSpPr>
            <a:spLocks noChangeArrowheads="1"/>
          </p:cNvSpPr>
          <p:nvPr/>
        </p:nvSpPr>
        <p:spPr bwMode="auto">
          <a:xfrm>
            <a:off x="2082180" y="3193406"/>
            <a:ext cx="7542213"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r>
              <a:rPr lang="en-US" altLang="zh-CN" sz="2800" dirty="0">
                <a:latin typeface="华文中宋" panose="02010600040101010101" pitchFamily="2" charset="-122"/>
                <a:ea typeface="华文中宋" panose="02010600040101010101" pitchFamily="2" charset="-122"/>
              </a:rPr>
              <a:t>2</a:t>
            </a:r>
            <a:r>
              <a:rPr lang="zh-CN" altLang="en-US" sz="2800" dirty="0">
                <a:latin typeface="华文中宋" panose="02010600040101010101" pitchFamily="2" charset="-122"/>
                <a:ea typeface="华文中宋" panose="02010600040101010101" pitchFamily="2" charset="-122"/>
              </a:rPr>
              <a:t>）在线性流水线中，根据控制方式还可以分成</a:t>
            </a:r>
            <a:r>
              <a:rPr lang="zh-CN" altLang="en-US" sz="2800" dirty="0">
                <a:solidFill>
                  <a:srgbClr val="FF9900"/>
                </a:solidFill>
                <a:latin typeface="华文中宋" panose="02010600040101010101" pitchFamily="2" charset="-122"/>
                <a:ea typeface="华文中宋" panose="02010600040101010101" pitchFamily="2" charset="-122"/>
              </a:rPr>
              <a:t>同步流水线</a:t>
            </a:r>
            <a:r>
              <a:rPr lang="zh-CN" altLang="en-US" sz="2800" dirty="0">
                <a:latin typeface="华文中宋" panose="02010600040101010101" pitchFamily="2" charset="-122"/>
                <a:ea typeface="华文中宋" panose="02010600040101010101" pitchFamily="2" charset="-122"/>
              </a:rPr>
              <a:t>和</a:t>
            </a:r>
            <a:r>
              <a:rPr lang="zh-CN" altLang="en-US" sz="2800" dirty="0">
                <a:solidFill>
                  <a:srgbClr val="FF9900"/>
                </a:solidFill>
                <a:latin typeface="华文中宋" panose="02010600040101010101" pitchFamily="2" charset="-122"/>
                <a:ea typeface="华文中宋" panose="02010600040101010101" pitchFamily="2" charset="-122"/>
              </a:rPr>
              <a:t>异步流水线</a:t>
            </a:r>
            <a:r>
              <a:rPr lang="zh-CN" altLang="en-US" sz="2800" dirty="0">
                <a:latin typeface="华文中宋" panose="02010600040101010101" pitchFamily="2" charset="-122"/>
                <a:ea typeface="华文中宋" panose="02010600040101010101" pitchFamily="2" charset="-122"/>
              </a:rPr>
              <a:t>。 </a:t>
            </a:r>
          </a:p>
        </p:txBody>
      </p:sp>
      <p:sp>
        <p:nvSpPr>
          <p:cNvPr id="7" name="Title 8"/>
          <p:cNvSpPr txBox="1"/>
          <p:nvPr/>
        </p:nvSpPr>
        <p:spPr>
          <a:xfrm>
            <a:off x="1631504" y="7890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1</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流水线的基本概念</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a:xfrm>
            <a:off x="1631950" y="825526"/>
            <a:ext cx="7772400" cy="803275"/>
          </a:xfrm>
        </p:spPr>
        <p:txBody>
          <a:bodyPr>
            <a:normAutofit/>
          </a:bodyPr>
          <a:lstStyle/>
          <a:p>
            <a:pPr>
              <a:defRPr/>
            </a:pPr>
            <a:r>
              <a:rPr lang="zh-CN" altLang="en-US" sz="2800" dirty="0">
                <a:latin typeface="华文中宋" panose="02010600040101010101" pitchFamily="2" charset="-122"/>
                <a:ea typeface="华文中宋" panose="02010600040101010101" pitchFamily="2" charset="-122"/>
              </a:rPr>
              <a:t>流水线的特点</a:t>
            </a:r>
          </a:p>
        </p:txBody>
      </p:sp>
      <p:sp>
        <p:nvSpPr>
          <p:cNvPr id="33795"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6651EE63-4F17-4490-B264-5F62805446F5}" type="slidenum">
              <a:rPr lang="en-US" altLang="zh-CN" sz="1400">
                <a:solidFill>
                  <a:srgbClr val="FFFFFF"/>
                </a:solidFill>
              </a:rPr>
              <a:t>97</a:t>
            </a:fld>
            <a:endParaRPr lang="en-US" altLang="zh-CN" sz="1400">
              <a:solidFill>
                <a:srgbClr val="FFFFFF"/>
              </a:solidFill>
            </a:endParaRPr>
          </a:p>
        </p:txBody>
      </p:sp>
      <p:sp>
        <p:nvSpPr>
          <p:cNvPr id="33796" name="Rectangle 5"/>
          <p:cNvSpPr>
            <a:spLocks noChangeArrowheads="1"/>
          </p:cNvSpPr>
          <p:nvPr/>
        </p:nvSpPr>
        <p:spPr bwMode="auto">
          <a:xfrm>
            <a:off x="1847529" y="1478172"/>
            <a:ext cx="8785225" cy="526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indent="301625">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）流水线处理的最好是</a:t>
            </a:r>
            <a:r>
              <a:rPr lang="zh-CN" altLang="en-US" dirty="0">
                <a:solidFill>
                  <a:srgbClr val="FF0000"/>
                </a:solidFill>
                <a:latin typeface="华文中宋" panose="02010600040101010101" pitchFamily="2" charset="-122"/>
                <a:ea typeface="华文中宋" panose="02010600040101010101" pitchFamily="2" charset="-122"/>
              </a:rPr>
              <a:t>连续任务</a:t>
            </a:r>
            <a:r>
              <a:rPr lang="zh-CN" altLang="en-US" dirty="0">
                <a:latin typeface="华文中宋" panose="02010600040101010101" pitchFamily="2" charset="-122"/>
                <a:ea typeface="华文中宋" panose="02010600040101010101" pitchFamily="2" charset="-122"/>
              </a:rPr>
              <a:t>，只有连续不断的任务才能充分发挥流水线的效率。</a:t>
            </a:r>
          </a:p>
          <a:p>
            <a:pPr algn="l"/>
            <a:endParaRPr lang="zh-CN" altLang="en-US" dirty="0">
              <a:latin typeface="华文中宋" panose="02010600040101010101" pitchFamily="2" charset="-122"/>
              <a:ea typeface="华文中宋" panose="02010600040101010101" pitchFamily="2" charset="-122"/>
            </a:endParaRPr>
          </a:p>
          <a:p>
            <a:pPr algn="l"/>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）流水线依靠多个功能部件并行工作来缩短程序的执行时间，实际上是把一个大的功能部件</a:t>
            </a:r>
            <a:r>
              <a:rPr lang="zh-CN" altLang="en-US" dirty="0">
                <a:solidFill>
                  <a:srgbClr val="FF0000"/>
                </a:solidFill>
                <a:latin typeface="华文中宋" panose="02010600040101010101" pitchFamily="2" charset="-122"/>
                <a:ea typeface="华文中宋" panose="02010600040101010101" pitchFamily="2" charset="-122"/>
              </a:rPr>
              <a:t>分解</a:t>
            </a:r>
            <a:r>
              <a:rPr lang="zh-CN" altLang="en-US" dirty="0">
                <a:latin typeface="华文中宋" panose="02010600040101010101" pitchFamily="2" charset="-122"/>
                <a:ea typeface="华文中宋" panose="02010600040101010101" pitchFamily="2" charset="-122"/>
              </a:rPr>
              <a:t>为多个子过程，如前述将浮点数加法器分解为</a:t>
            </a:r>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个子过程。</a:t>
            </a:r>
          </a:p>
          <a:p>
            <a:pPr algn="l"/>
            <a:endParaRPr lang="zh-CN" altLang="en-US" dirty="0">
              <a:latin typeface="华文中宋" panose="02010600040101010101" pitchFamily="2" charset="-122"/>
              <a:ea typeface="华文中宋" panose="02010600040101010101" pitchFamily="2" charset="-122"/>
            </a:endParaRPr>
          </a:p>
          <a:p>
            <a:pPr algn="l"/>
            <a:r>
              <a:rPr lang="zh-CN" altLang="en-US" dirty="0">
                <a:latin typeface="华文中宋" panose="02010600040101010101" pitchFamily="2" charset="-122"/>
                <a:ea typeface="华文中宋" panose="02010600040101010101" pitchFamily="2" charset="-122"/>
                <a:sym typeface="+mn-ea"/>
              </a:rPr>
              <a:t>（</a:t>
            </a:r>
            <a:r>
              <a:rPr lang="en-US" altLang="zh-CN" dirty="0">
                <a:latin typeface="华文中宋" panose="02010600040101010101" pitchFamily="2" charset="-122"/>
                <a:ea typeface="华文中宋" panose="02010600040101010101" pitchFamily="2" charset="-122"/>
                <a:sym typeface="+mn-ea"/>
              </a:rPr>
              <a:t>3</a:t>
            </a:r>
            <a:r>
              <a:rPr lang="zh-CN" altLang="en-US" dirty="0">
                <a:latin typeface="华文中宋" panose="02010600040101010101" pitchFamily="2" charset="-122"/>
                <a:ea typeface="华文中宋" panose="02010600040101010101" pitchFamily="2" charset="-122"/>
                <a:sym typeface="+mn-ea"/>
              </a:rPr>
              <a:t>）</a:t>
            </a:r>
            <a:r>
              <a:rPr lang="zh-CN" altLang="en-US" dirty="0">
                <a:latin typeface="华文中宋" panose="02010600040101010101" pitchFamily="2" charset="-122"/>
                <a:ea typeface="华文中宋" panose="02010600040101010101" pitchFamily="2" charset="-122"/>
              </a:rPr>
              <a:t>流水线中的每一功能部件后面都要有一个</a:t>
            </a:r>
            <a:r>
              <a:rPr lang="zh-CN" altLang="en-US" dirty="0">
                <a:solidFill>
                  <a:srgbClr val="FF0000"/>
                </a:solidFill>
                <a:latin typeface="华文中宋" panose="02010600040101010101" pitchFamily="2" charset="-122"/>
                <a:ea typeface="华文中宋" panose="02010600040101010101" pitchFamily="2" charset="-122"/>
              </a:rPr>
              <a:t>缓冲寄存器</a:t>
            </a:r>
            <a:r>
              <a:rPr lang="zh-CN" altLang="en-US" dirty="0">
                <a:latin typeface="华文中宋" panose="02010600040101010101" pitchFamily="2" charset="-122"/>
                <a:ea typeface="华文中宋" panose="02010600040101010101" pitchFamily="2" charset="-122"/>
              </a:rPr>
              <a:t>，即所谓的锁存器，以便平滑各个功能段延时时间的不一致。</a:t>
            </a:r>
          </a:p>
          <a:p>
            <a:pPr algn="l"/>
            <a:endParaRPr lang="zh-CN" altLang="en-US" dirty="0">
              <a:latin typeface="华文中宋" panose="02010600040101010101" pitchFamily="2" charset="-122"/>
              <a:ea typeface="华文中宋" panose="02010600040101010101" pitchFamily="2" charset="-122"/>
            </a:endParaRPr>
          </a:p>
          <a:p>
            <a:pPr algn="l"/>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）流水线中各段时间应</a:t>
            </a:r>
            <a:r>
              <a:rPr lang="zh-CN" altLang="en-US" dirty="0">
                <a:solidFill>
                  <a:srgbClr val="FF0000"/>
                </a:solidFill>
                <a:latin typeface="华文中宋" panose="02010600040101010101" pitchFamily="2" charset="-122"/>
                <a:ea typeface="华文中宋" panose="02010600040101010101" pitchFamily="2" charset="-122"/>
              </a:rPr>
              <a:t>尽量相等</a:t>
            </a:r>
            <a:r>
              <a:rPr lang="zh-CN" altLang="en-US" dirty="0">
                <a:latin typeface="华文中宋" panose="02010600040101010101" pitchFamily="2" charset="-122"/>
                <a:ea typeface="华文中宋" panose="02010600040101010101" pitchFamily="2" charset="-122"/>
              </a:rPr>
              <a:t>，避免段延时过长引起的相互等待。</a:t>
            </a:r>
          </a:p>
          <a:p>
            <a:pPr algn="l"/>
            <a:endParaRPr lang="zh-CN" altLang="en-US" dirty="0">
              <a:latin typeface="华文中宋" panose="02010600040101010101" pitchFamily="2" charset="-122"/>
              <a:ea typeface="华文中宋" panose="02010600040101010101" pitchFamily="2" charset="-122"/>
            </a:endParaRPr>
          </a:p>
          <a:p>
            <a:pPr algn="l"/>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5</a:t>
            </a:r>
            <a:r>
              <a:rPr lang="zh-CN" altLang="en-US" dirty="0">
                <a:latin typeface="华文中宋" panose="02010600040101010101" pitchFamily="2" charset="-122"/>
                <a:ea typeface="华文中宋" panose="02010600040101010101" pitchFamily="2" charset="-122"/>
              </a:rPr>
              <a:t>）流水线需要有“装入时间”和“排空时间”。</a:t>
            </a:r>
          </a:p>
        </p:txBody>
      </p:sp>
      <p:sp>
        <p:nvSpPr>
          <p:cNvPr id="6" name="Title 8"/>
          <p:cNvSpPr txBox="1"/>
          <p:nvPr/>
        </p:nvSpPr>
        <p:spPr>
          <a:xfrm>
            <a:off x="1631504" y="7890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1</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流水线的基本概念</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5"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6651EE63-4F17-4490-B264-5F62805446F5}" type="slidenum">
              <a:rPr lang="en-US" altLang="zh-CN" sz="1400">
                <a:solidFill>
                  <a:srgbClr val="FFFFFF"/>
                </a:solidFill>
              </a:rPr>
              <a:t>98</a:t>
            </a:fld>
            <a:endParaRPr lang="en-US" altLang="zh-CN" sz="1400">
              <a:solidFill>
                <a:srgbClr val="FFFFFF"/>
              </a:solidFill>
            </a:endParaRPr>
          </a:p>
        </p:txBody>
      </p:sp>
      <p:sp>
        <p:nvSpPr>
          <p:cNvPr id="6" name="Title 8"/>
          <p:cNvSpPr txBox="1"/>
          <p:nvPr/>
        </p:nvSpPr>
        <p:spPr>
          <a:xfrm>
            <a:off x="1808034" y="65549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2</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流水线的时空图及性能分析</a:t>
            </a:r>
          </a:p>
        </p:txBody>
      </p:sp>
      <p:sp>
        <p:nvSpPr>
          <p:cNvPr id="8" name="Rectangle 5" descr="Rectangle: Click to edit Master text styles&#10;Second level&#10;Third level&#10;Fourth level&#10;Fifth level"/>
          <p:cNvSpPr txBox="1">
            <a:spLocks noChangeArrowheads="1"/>
          </p:cNvSpPr>
          <p:nvPr/>
        </p:nvSpPr>
        <p:spPr>
          <a:xfrm>
            <a:off x="1739901" y="1700531"/>
            <a:ext cx="8984615" cy="2734945"/>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0" lang="zh-CN"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0" lang="zh-CN"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0" lang="zh-CN"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0" lang="zh-CN"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0" lang="zh-CN" sz="2000" kern="1200">
                <a:solidFill>
                  <a:schemeClr val="tx1"/>
                </a:solidFill>
                <a:latin typeface="+mn-lt"/>
                <a:ea typeface="+mn-ea"/>
                <a:cs typeface="+mn-cs"/>
              </a:defRPr>
            </a:lvl9pPr>
          </a:lstStyle>
          <a:p>
            <a:pPr marL="457200" indent="-457200">
              <a:buNone/>
            </a:pPr>
            <a:r>
              <a:rPr lang="zh-CN" altLang="en-US" sz="2800" b="1" dirty="0">
                <a:latin typeface="黑体" panose="02010609060101010101" pitchFamily="2" charset="-122"/>
              </a:rPr>
              <a:t>时空图</a:t>
            </a:r>
          </a:p>
          <a:p>
            <a:pPr marL="1085850" lvl="1" indent="-457200"/>
            <a:r>
              <a:rPr lang="zh-CN" altLang="en-US" sz="2400" dirty="0">
                <a:latin typeface="黑体" panose="02010609060101010101" pitchFamily="2" charset="-122"/>
              </a:rPr>
              <a:t>时空图从时间和空间两个方面描述了流水线的工作过程。时空图中，横坐标代表时间，</a:t>
            </a:r>
            <a:r>
              <a:rPr lang="zh-CN" altLang="en-US" sz="2400" dirty="0">
                <a:solidFill>
                  <a:srgbClr val="FF0000"/>
                </a:solidFill>
                <a:latin typeface="黑体" panose="02010609060101010101" pitchFamily="2" charset="-122"/>
              </a:rPr>
              <a:t>纵</a:t>
            </a:r>
            <a:r>
              <a:rPr lang="zh-CN" altLang="en-US" sz="2400" dirty="0">
                <a:latin typeface="黑体" panose="02010609060101010101" pitchFamily="2" charset="-122"/>
              </a:rPr>
              <a:t>坐标代表流水线的各个</a:t>
            </a:r>
            <a:r>
              <a:rPr lang="zh-CN" altLang="en-US" sz="2400" dirty="0">
                <a:solidFill>
                  <a:srgbClr val="FF0000"/>
                </a:solidFill>
                <a:latin typeface="黑体" panose="02010609060101010101" pitchFamily="2" charset="-122"/>
              </a:rPr>
              <a:t>段</a:t>
            </a:r>
            <a:endParaRPr lang="zh-CN" altLang="en-US" sz="2400" dirty="0">
              <a:latin typeface="黑体" panose="02010609060101010101" pitchFamily="2" charset="-122"/>
            </a:endParaRPr>
          </a:p>
          <a:p>
            <a:pPr marL="1085850" lvl="1" indent="-457200"/>
            <a:r>
              <a:rPr lang="en-US" altLang="zh-CN" sz="2400" dirty="0">
                <a:latin typeface="黑体" panose="02010609060101010101" pitchFamily="2" charset="-122"/>
              </a:rPr>
              <a:t>4</a:t>
            </a:r>
            <a:r>
              <a:rPr lang="zh-CN" altLang="en-US" sz="2400" dirty="0">
                <a:latin typeface="黑体" panose="02010609060101010101" pitchFamily="2" charset="-122"/>
              </a:rPr>
              <a:t>段指令流水线的时空图（</a:t>
            </a:r>
            <a:r>
              <a:rPr lang="en-US" altLang="zh-CN" sz="2400" dirty="0">
                <a:solidFill>
                  <a:srgbClr val="FF0000"/>
                </a:solidFill>
                <a:latin typeface="黑体" panose="02010609060101010101" pitchFamily="2" charset="-122"/>
              </a:rPr>
              <a:t>6</a:t>
            </a:r>
            <a:r>
              <a:rPr altLang="en-US" sz="2400" dirty="0">
                <a:solidFill>
                  <a:srgbClr val="FF0000"/>
                </a:solidFill>
                <a:latin typeface="黑体" panose="02010609060101010101" pitchFamily="2" charset="-122"/>
              </a:rPr>
              <a:t>个任务</a:t>
            </a:r>
            <a:r>
              <a:rPr lang="zh-CN" altLang="en-US" sz="2400" dirty="0">
                <a:latin typeface="黑体" panose="02010609060101010101" pitchFamily="2" charset="-122"/>
              </a:rPr>
              <a:t>）</a:t>
            </a:r>
            <a:endParaRPr lang="en-US" altLang="zh-CN" sz="2400" dirty="0">
              <a:latin typeface="黑体" panose="02010609060101010101" pitchFamily="2" charset="-122"/>
            </a:endParaRPr>
          </a:p>
          <a:p>
            <a:pPr marL="1085850" lvl="1" indent="-457200"/>
            <a:r>
              <a:rPr lang="en-US" altLang="zh-CN" sz="2400" dirty="0">
                <a:latin typeface="黑体" panose="02010609060101010101" pitchFamily="2" charset="-122"/>
              </a:rPr>
              <a:t>1</a:t>
            </a:r>
            <a:r>
              <a:rPr lang="zh-CN" altLang="en-US" sz="2400" dirty="0">
                <a:latin typeface="黑体" panose="02010609060101010101" pitchFamily="2" charset="-122"/>
              </a:rPr>
              <a:t>，</a:t>
            </a:r>
            <a:r>
              <a:rPr lang="en-US" altLang="zh-CN" sz="2400" dirty="0">
                <a:latin typeface="黑体" panose="02010609060101010101" pitchFamily="2" charset="-122"/>
              </a:rPr>
              <a:t>2</a:t>
            </a:r>
            <a:r>
              <a:rPr lang="zh-CN" altLang="en-US" sz="2400" dirty="0">
                <a:latin typeface="黑体" panose="02010609060101010101" pitchFamily="2" charset="-122"/>
              </a:rPr>
              <a:t>，</a:t>
            </a:r>
            <a:r>
              <a:rPr lang="en-US" altLang="zh-CN" sz="2400" dirty="0">
                <a:latin typeface="黑体" panose="02010609060101010101" pitchFamily="2" charset="-122"/>
              </a:rPr>
              <a:t>3</a:t>
            </a:r>
            <a:r>
              <a:rPr lang="zh-CN" altLang="en-US" sz="2400" dirty="0">
                <a:latin typeface="黑体" panose="02010609060101010101" pitchFamily="2" charset="-122"/>
              </a:rPr>
              <a:t>，</a:t>
            </a:r>
            <a:r>
              <a:rPr lang="en-US" altLang="zh-CN" sz="2400" dirty="0">
                <a:latin typeface="黑体" panose="02010609060101010101" pitchFamily="2" charset="-122"/>
              </a:rPr>
              <a:t>4</a:t>
            </a:r>
            <a:r>
              <a:rPr lang="zh-CN" altLang="en-US" sz="2400" dirty="0">
                <a:latin typeface="黑体" panose="02010609060101010101" pitchFamily="2" charset="-122"/>
              </a:rPr>
              <a:t>代表任务</a:t>
            </a:r>
            <a:r>
              <a:rPr lang="en-US" altLang="zh-CN" sz="2400" dirty="0">
                <a:latin typeface="黑体" panose="02010609060101010101" pitchFamily="2" charset="-122"/>
              </a:rPr>
              <a:t>ID</a:t>
            </a:r>
            <a:endParaRPr lang="zh-CN" altLang="en-US" sz="2400" dirty="0">
              <a:latin typeface="黑体" panose="02010609060101010101" pitchFamily="2" charset="-122"/>
            </a:endParaRPr>
          </a:p>
        </p:txBody>
      </p:sp>
      <p:graphicFrame>
        <p:nvGraphicFramePr>
          <p:cNvPr id="3" name="对象 2"/>
          <p:cNvGraphicFramePr>
            <a:graphicFrameLocks noGrp="1" noChangeAspect="1"/>
          </p:cNvGraphicFramePr>
          <p:nvPr/>
        </p:nvGraphicFramePr>
        <p:xfrm>
          <a:off x="2855641" y="3933057"/>
          <a:ext cx="6577013" cy="2924175"/>
        </p:xfrm>
        <a:graphic>
          <a:graphicData uri="http://schemas.openxmlformats.org/presentationml/2006/ole">
            <mc:AlternateContent xmlns:mc="http://schemas.openxmlformats.org/markup-compatibility/2006">
              <mc:Choice xmlns:v="urn:schemas-microsoft-com:vml" Requires="v">
                <p:oleObj spid="_x0000_s27662" name="图片" r:id="rId3" imgW="4452620" imgH="1979930" progId="Word.Picture.8">
                  <p:embed/>
                </p:oleObj>
              </mc:Choice>
              <mc:Fallback>
                <p:oleObj name="图片" r:id="rId3" imgW="4452620" imgH="1979930" progId="Word.Picture.8">
                  <p:embed/>
                  <p:pic>
                    <p:nvPicPr>
                      <p:cNvPr id="3" name="对象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641" y="3933057"/>
                        <a:ext cx="6577013" cy="292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5" descr="Rectangle: Click to edit Master text styles&#10;Second level&#10;Third level&#10;Fourth level&#10;Fifth level"/>
          <p:cNvSpPr>
            <a:spLocks noGrp="1" noChangeArrowheads="1"/>
          </p:cNvSpPr>
          <p:nvPr>
            <p:ph idx="1"/>
          </p:nvPr>
        </p:nvSpPr>
        <p:spPr>
          <a:xfrm>
            <a:off x="2208214" y="2133600"/>
            <a:ext cx="7920037" cy="1439416"/>
          </a:xfrm>
        </p:spPr>
        <p:txBody>
          <a:bodyPr>
            <a:noAutofit/>
          </a:bodyPr>
          <a:lstStyle/>
          <a:p>
            <a:pPr marL="0" indent="0">
              <a:lnSpc>
                <a:spcPct val="170000"/>
              </a:lnSpc>
              <a:buNone/>
            </a:pPr>
            <a:r>
              <a:rPr lang="zh-CN" altLang="en-US" sz="2400" dirty="0">
                <a:latin typeface="华文中宋" panose="02010600040101010101" pitchFamily="2" charset="-122"/>
                <a:ea typeface="华文中宋" panose="02010600040101010101" pitchFamily="2" charset="-122"/>
              </a:rPr>
              <a:t>吞吐率：在单位时间内流水线所完成的任务数量或输出结果的数量。</a:t>
            </a:r>
          </a:p>
        </p:txBody>
      </p:sp>
      <p:sp>
        <p:nvSpPr>
          <p:cNvPr id="3584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fld id="{DAC3330D-6E47-4EA8-B642-2DA6F0BAFA17}" type="slidenum">
              <a:rPr lang="en-US" altLang="zh-CN" sz="1400">
                <a:solidFill>
                  <a:srgbClr val="FFFFFF"/>
                </a:solidFill>
              </a:rPr>
              <a:t>99</a:t>
            </a:fld>
            <a:endParaRPr lang="en-US" altLang="zh-CN" sz="1400">
              <a:solidFill>
                <a:srgbClr val="FFFFFF"/>
              </a:solidFill>
            </a:endParaRPr>
          </a:p>
        </p:txBody>
      </p:sp>
      <p:sp>
        <p:nvSpPr>
          <p:cNvPr id="35844" name="Rectangle 4"/>
          <p:cNvSpPr>
            <a:spLocks noChangeArrowheads="1"/>
          </p:cNvSpPr>
          <p:nvPr/>
        </p:nvSpPr>
        <p:spPr bwMode="auto">
          <a:xfrm>
            <a:off x="4583832" y="897534"/>
            <a:ext cx="3456384"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eaLnBrk="1" hangingPunct="1"/>
            <a:r>
              <a:rPr lang="zh-CN" altLang="en-US" sz="2800" b="1" dirty="0">
                <a:latin typeface="华文中宋" panose="02010600040101010101" pitchFamily="2" charset="-122"/>
                <a:ea typeface="华文中宋" panose="02010600040101010101" pitchFamily="2" charset="-122"/>
              </a:rPr>
              <a:t>流水线的性能分析</a:t>
            </a:r>
          </a:p>
        </p:txBody>
      </p:sp>
      <p:sp>
        <p:nvSpPr>
          <p:cNvPr id="35845" name="Text Box 6"/>
          <p:cNvSpPr txBox="1">
            <a:spLocks noChangeArrowheads="1"/>
          </p:cNvSpPr>
          <p:nvPr/>
        </p:nvSpPr>
        <p:spPr bwMode="auto">
          <a:xfrm>
            <a:off x="1703389" y="1412876"/>
            <a:ext cx="68405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marL="457200" indent="-457200">
              <a:spcBef>
                <a:spcPct val="50000"/>
              </a:spcBef>
              <a:buFont typeface="Wingdings" panose="05000000000000000000" pitchFamily="2" charset="2"/>
              <a:buChar char="n"/>
            </a:pPr>
            <a:r>
              <a:rPr lang="zh-CN" altLang="en-US" sz="2800" dirty="0">
                <a:latin typeface="华文中宋" panose="02010600040101010101" pitchFamily="2" charset="-122"/>
                <a:ea typeface="华文中宋" panose="02010600040101010101" pitchFamily="2" charset="-122"/>
              </a:rPr>
              <a:t>吞吐率</a:t>
            </a:r>
          </a:p>
        </p:txBody>
      </p:sp>
      <p:graphicFrame>
        <p:nvGraphicFramePr>
          <p:cNvPr id="35846" name="Object 7"/>
          <p:cNvGraphicFramePr>
            <a:graphicFrameLocks noChangeAspect="1"/>
          </p:cNvGraphicFramePr>
          <p:nvPr/>
        </p:nvGraphicFramePr>
        <p:xfrm>
          <a:off x="5087938" y="3713908"/>
          <a:ext cx="1295400" cy="1011237"/>
        </p:xfrm>
        <a:graphic>
          <a:graphicData uri="http://schemas.openxmlformats.org/presentationml/2006/ole">
            <mc:AlternateContent xmlns:mc="http://schemas.openxmlformats.org/markup-compatibility/2006">
              <mc:Choice xmlns:v="urn:schemas-microsoft-com:vml" Requires="v">
                <p:oleObj spid="_x0000_s28686" name="公式" r:id="rId3" imgW="520700" imgH="406400" progId="Equation.3">
                  <p:embed/>
                </p:oleObj>
              </mc:Choice>
              <mc:Fallback>
                <p:oleObj name="公式" r:id="rId3" imgW="520700" imgH="406400" progId="Equation.3">
                  <p:embed/>
                  <p:pic>
                    <p:nvPicPr>
                      <p:cNvPr id="3584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938" y="3713908"/>
                        <a:ext cx="1295400" cy="1011237"/>
                      </a:xfrm>
                      <a:prstGeom prst="rect">
                        <a:avLst/>
                      </a:prstGeom>
                      <a:solidFill>
                        <a:schemeClr val="bg1"/>
                      </a:solidFill>
                      <a:ln>
                        <a:noFill/>
                      </a:ln>
                    </p:spPr>
                  </p:pic>
                </p:oleObj>
              </mc:Fallback>
            </mc:AlternateContent>
          </a:graphicData>
        </a:graphic>
      </p:graphicFrame>
      <p:sp>
        <p:nvSpPr>
          <p:cNvPr id="35847" name="Text Box 8"/>
          <p:cNvSpPr txBox="1">
            <a:spLocks noChangeArrowheads="1"/>
          </p:cNvSpPr>
          <p:nvPr/>
        </p:nvSpPr>
        <p:spPr bwMode="auto">
          <a:xfrm>
            <a:off x="3432175" y="4869160"/>
            <a:ext cx="5327650" cy="101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黑体" panose="02010609060101010101" pitchFamily="2" charset="-122"/>
              </a:defRPr>
            </a:lvl1pPr>
            <a:lvl2pPr marL="742950" indent="-285750">
              <a:defRPr kumimoji="1" sz="2400">
                <a:solidFill>
                  <a:schemeClr val="tx1"/>
                </a:solidFill>
                <a:latin typeface="Times New Roman" panose="02020603050405020304" pitchFamily="18" charset="0"/>
                <a:ea typeface="黑体" panose="02010609060101010101" pitchFamily="2" charset="-122"/>
              </a:defRPr>
            </a:lvl2pPr>
            <a:lvl3pPr marL="1143000" indent="-228600">
              <a:defRPr kumimoji="1" sz="2400">
                <a:solidFill>
                  <a:schemeClr val="tx1"/>
                </a:solidFill>
                <a:latin typeface="Times New Roman" panose="02020603050405020304" pitchFamily="18" charset="0"/>
                <a:ea typeface="黑体" panose="02010609060101010101" pitchFamily="2" charset="-122"/>
              </a:defRPr>
            </a:lvl3pPr>
            <a:lvl4pPr marL="1600200" indent="-228600">
              <a:defRPr kumimoji="1" sz="2400">
                <a:solidFill>
                  <a:schemeClr val="tx1"/>
                </a:solidFill>
                <a:latin typeface="Times New Roman" panose="02020603050405020304" pitchFamily="18" charset="0"/>
                <a:ea typeface="黑体" panose="02010609060101010101" pitchFamily="2" charset="-122"/>
              </a:defRPr>
            </a:lvl4pPr>
            <a:lvl5pPr marL="2057400" indent="-22860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2" charset="-122"/>
              </a:defRPr>
            </a:lvl9pPr>
          </a:lstStyle>
          <a:p>
            <a:pPr algn="l" eaLnBrk="1" hangingPunct="1">
              <a:spcBef>
                <a:spcPct val="50000"/>
              </a:spcBef>
            </a:pPr>
            <a:r>
              <a:rPr lang="en-US" altLang="zh-CN" i="1" dirty="0">
                <a:latin typeface="黑体" panose="02010609060101010101" pitchFamily="2" charset="-122"/>
              </a:rPr>
              <a:t>n</a:t>
            </a:r>
            <a:r>
              <a:rPr lang="zh-CN" altLang="en-US" dirty="0">
                <a:latin typeface="黑体" panose="02010609060101010101" pitchFamily="2" charset="-122"/>
              </a:rPr>
              <a:t>：任务数</a:t>
            </a:r>
          </a:p>
          <a:p>
            <a:pPr algn="l" eaLnBrk="1" hangingPunct="1">
              <a:spcBef>
                <a:spcPct val="50000"/>
              </a:spcBef>
            </a:pPr>
            <a:r>
              <a:rPr lang="en-US" altLang="zh-CN" i="1" dirty="0" err="1">
                <a:latin typeface="黑体" panose="02010609060101010101" pitchFamily="2" charset="-122"/>
              </a:rPr>
              <a:t>T</a:t>
            </a:r>
            <a:r>
              <a:rPr lang="en-US" altLang="zh-CN" i="1" baseline="-25000" dirty="0" err="1">
                <a:latin typeface="黑体" panose="02010609060101010101" pitchFamily="2" charset="-122"/>
              </a:rPr>
              <a:t>k</a:t>
            </a:r>
            <a:r>
              <a:rPr lang="zh-CN" altLang="en-US" dirty="0">
                <a:latin typeface="黑体" panose="02010609060101010101" pitchFamily="2" charset="-122"/>
              </a:rPr>
              <a:t>：处理完成</a:t>
            </a:r>
            <a:r>
              <a:rPr lang="en-US" altLang="zh-CN" i="1" dirty="0">
                <a:latin typeface="黑体" panose="02010609060101010101" pitchFamily="2" charset="-122"/>
              </a:rPr>
              <a:t>n</a:t>
            </a:r>
            <a:r>
              <a:rPr lang="zh-CN" altLang="en-US" dirty="0">
                <a:latin typeface="黑体" panose="02010609060101010101" pitchFamily="2" charset="-122"/>
              </a:rPr>
              <a:t>个任务所用的时间</a:t>
            </a:r>
          </a:p>
        </p:txBody>
      </p:sp>
      <p:sp>
        <p:nvSpPr>
          <p:cNvPr id="9" name="Title 8"/>
          <p:cNvSpPr txBox="1"/>
          <p:nvPr/>
        </p:nvSpPr>
        <p:spPr>
          <a:xfrm>
            <a:off x="1631504" y="44624"/>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kumimoji="0" lang="zh-CN" sz="3000" b="0" kern="1200">
                <a:solidFill>
                  <a:schemeClr val="tx1">
                    <a:lumMod val="85000"/>
                    <a:lumOff val="15000"/>
                  </a:schemeClr>
                </a:solidFill>
                <a:latin typeface="+mj-lt"/>
                <a:ea typeface="+mj-ea"/>
                <a:cs typeface="+mj-cs"/>
              </a:defRPr>
            </a:lvl1pPr>
          </a:lstStyle>
          <a:p>
            <a:pPr>
              <a:spcBef>
                <a:spcPts val="0"/>
              </a:spcBef>
            </a:pPr>
            <a:r>
              <a:rPr lang="en-US" altLang="zh-CN" sz="2800" dirty="0">
                <a:solidFill>
                  <a:srgbClr val="0000FF"/>
                </a:solidFill>
                <a:latin typeface="华文中宋" panose="02010600040101010101" pitchFamily="2" charset="-122"/>
                <a:ea typeface="华文中宋" panose="02010600040101010101" pitchFamily="2" charset="-122"/>
                <a:sym typeface="+mn-ea"/>
              </a:rPr>
              <a:t>2</a:t>
            </a:r>
            <a:r>
              <a:rPr altLang="en-US" sz="2800" dirty="0">
                <a:solidFill>
                  <a:srgbClr val="0000FF"/>
                </a:solidFill>
                <a:latin typeface="华文中宋" panose="02010600040101010101" pitchFamily="2" charset="-122"/>
                <a:ea typeface="华文中宋" panose="02010600040101010101" pitchFamily="2" charset="-122"/>
                <a:sym typeface="+mn-ea"/>
              </a:rPr>
              <a:t>、</a:t>
            </a:r>
            <a:r>
              <a:rPr lang="zh-CN" altLang="en-US" sz="2800" dirty="0">
                <a:solidFill>
                  <a:srgbClr val="0000FF"/>
                </a:solidFill>
                <a:latin typeface="华文中宋" panose="02010600040101010101" pitchFamily="2" charset="-122"/>
                <a:ea typeface="华文中宋" panose="02010600040101010101" pitchFamily="2" charset="-122"/>
              </a:rPr>
              <a:t>  流水线的时空图及性能分析</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56d3751b-8755-4fa0-b528-aca3c8790e0e}"/>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0417695d-e4ce-4ce0-bfde-3ea184a08fbb}"/>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4f44b2cb-44f1-4cab-81c9-4247d4b9d9da}"/>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cede382a-1a5d-4d40-b763-e3edd0fdd668}"/>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e47be793-59e5-4318-a881-a8a4fa3f3eb2}"/>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bd40b112-52f5-48a4-864b-2f745a72477f}"/>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ream">
  <a:themeElements>
    <a:clrScheme name="自定义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宋体"/>
        <a:cs typeface=""/>
      </a:majorFont>
      <a:minorFont>
        <a:latin typeface="Garamond"/>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Garamond" panose="02020404030301010803"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Garamond" panose="02020404030301010803" pitchFamily="18" charset="0"/>
            <a:ea typeface="宋体" panose="02010600030101010101" pitchFamily="2" charset="-122"/>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owerPoint 2010 简介">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主题1">
  <a:themeElements>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264040"/>
        </a:dk1>
        <a:lt1>
          <a:srgbClr val="FFFFFF"/>
        </a:lt1>
        <a:dk2>
          <a:srgbClr val="1D548B"/>
        </a:dk2>
        <a:lt2>
          <a:srgbClr val="DDDDDD"/>
        </a:lt2>
        <a:accent1>
          <a:srgbClr val="1A99C6"/>
        </a:accent1>
        <a:accent2>
          <a:srgbClr val="E6693C"/>
        </a:accent2>
        <a:accent3>
          <a:srgbClr val="FFFFFF"/>
        </a:accent3>
        <a:accent4>
          <a:srgbClr val="1F3535"/>
        </a:accent4>
        <a:accent5>
          <a:srgbClr val="ABCADF"/>
        </a:accent5>
        <a:accent6>
          <a:srgbClr val="D05E35"/>
        </a:accent6>
        <a:hlink>
          <a:srgbClr val="D5A317"/>
        </a:hlink>
        <a:folHlink>
          <a:srgbClr val="14AC7D"/>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5533C1"/>
        </a:dk2>
        <a:lt2>
          <a:srgbClr val="DDDDDD"/>
        </a:lt2>
        <a:accent1>
          <a:srgbClr val="CBB61D"/>
        </a:accent1>
        <a:accent2>
          <a:srgbClr val="40ACD2"/>
        </a:accent2>
        <a:accent3>
          <a:srgbClr val="FFFFFF"/>
        </a:accent3>
        <a:accent4>
          <a:srgbClr val="000000"/>
        </a:accent4>
        <a:accent5>
          <a:srgbClr val="E2D7AB"/>
        </a:accent5>
        <a:accent6>
          <a:srgbClr val="399BBE"/>
        </a:accent6>
        <a:hlink>
          <a:srgbClr val="DA7D28"/>
        </a:hlink>
        <a:folHlink>
          <a:srgbClr val="8522AC"/>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50000"/>
          </a:spcBef>
          <a:spcAft>
            <a:spcPct val="0"/>
          </a:spcAft>
          <a:buClrTx/>
          <a:buSzTx/>
          <a:buFontTx/>
          <a:buNone/>
          <a:defRPr kumimoji="0" lang="zh-CN" sz="1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50000"/>
          </a:spcBef>
          <a:spcAft>
            <a:spcPct val="0"/>
          </a:spcAft>
          <a:buClrTx/>
          <a:buSzTx/>
          <a:buFontTx/>
          <a:buNone/>
          <a:defRPr kumimoji="0" lang="zh-CN" sz="1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高级计算机系统结构_并行技术和高端处理器(1)">
  <a:themeElements>
    <a:clrScheme name="7.高级计算机系统结构_并行技术和高端处理器(1)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7.高级计算机系统结构_并行技术和高端处理器(1)">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50000"/>
          </a:spcBef>
          <a:spcAft>
            <a:spcPct val="0"/>
          </a:spcAft>
          <a:buClrTx/>
          <a:buSzTx/>
          <a:buFontTx/>
          <a:buNone/>
          <a:defRPr kumimoji="0" lang="zh-CN" sz="1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50000"/>
          </a:spcBef>
          <a:spcAft>
            <a:spcPct val="0"/>
          </a:spcAft>
          <a:buClrTx/>
          <a:buSzTx/>
          <a:buFontTx/>
          <a:buNone/>
          <a:defRPr kumimoji="0" lang="zh-CN" sz="1000" b="1" i="0" u="none" strike="noStrike" cap="none" normalizeH="0" baseline="0" smtClean="0">
            <a:ln>
              <a:noFill/>
            </a:ln>
            <a:solidFill>
              <a:schemeClr val="bg2"/>
            </a:solidFill>
            <a:effectLst/>
            <a:latin typeface="Arial" panose="020B0604020202020204" pitchFamily="34" charset="0"/>
            <a:ea typeface="宋体" panose="02010600030101010101" pitchFamily="2" charset="-122"/>
          </a:defRPr>
        </a:defPPr>
      </a:lstStyle>
    </a:lnDef>
  </a:objectDefaults>
  <a:extraClrSchemeLst>
    <a:extraClrScheme>
      <a:clrScheme name="7.高级计算机系统结构_并行技术和高端处理器(1)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7.高级计算机系统结构_并行技术和高端处理器(1)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7.高级计算机系统结构_并行技术和高端处理器(1)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7.高级计算机系统结构_并行技术和高端处理器(1)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7.高级计算机系统结构_并行技术和高端处理器(1)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宋体"/>
        <a:cs typeface=""/>
      </a:majorFont>
      <a:minorFont>
        <a:latin typeface="Garamond"/>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1623</TotalTime>
  <Words>39130</Words>
  <Application>Microsoft Office PowerPoint</Application>
  <PresentationFormat>宽屏</PresentationFormat>
  <Paragraphs>5589</Paragraphs>
  <Slides>474</Slides>
  <Notes>72</Notes>
  <HiddenSlides>0</HiddenSlides>
  <MMClips>0</MMClips>
  <ScaleCrop>false</ScaleCrop>
  <HeadingPairs>
    <vt:vector size="8" baseType="variant">
      <vt:variant>
        <vt:lpstr>已用的字体</vt:lpstr>
      </vt:variant>
      <vt:variant>
        <vt:i4>24</vt:i4>
      </vt:variant>
      <vt:variant>
        <vt:lpstr>主题</vt:lpstr>
      </vt:variant>
      <vt:variant>
        <vt:i4>8</vt:i4>
      </vt:variant>
      <vt:variant>
        <vt:lpstr>嵌入 OLE 服务器</vt:lpstr>
      </vt:variant>
      <vt:variant>
        <vt:i4>12</vt:i4>
      </vt:variant>
      <vt:variant>
        <vt:lpstr>幻灯片标题</vt:lpstr>
      </vt:variant>
      <vt:variant>
        <vt:i4>474</vt:i4>
      </vt:variant>
    </vt:vector>
  </HeadingPairs>
  <TitlesOfParts>
    <vt:vector size="518" baseType="lpstr">
      <vt:lpstr>Monotype Sorts</vt:lpstr>
      <vt:lpstr>MyriadMM_565_600_</vt:lpstr>
      <vt:lpstr>MyriadMM_700_600_</vt:lpstr>
      <vt:lpstr>MyriadMM-It_400_600_</vt:lpstr>
      <vt:lpstr>等线</vt:lpstr>
      <vt:lpstr>等线 Light</vt:lpstr>
      <vt:lpstr>黑体</vt:lpstr>
      <vt:lpstr>华文新魏</vt:lpstr>
      <vt:lpstr>华文中宋</vt:lpstr>
      <vt:lpstr>楷体_GB2312</vt:lpstr>
      <vt:lpstr>宋体</vt:lpstr>
      <vt:lpstr>微软雅黑</vt:lpstr>
      <vt:lpstr>Arial</vt:lpstr>
      <vt:lpstr>Arial Narrow</vt:lpstr>
      <vt:lpstr>Calibri</vt:lpstr>
      <vt:lpstr>Comic Sans MS</vt:lpstr>
      <vt:lpstr>Garamond</vt:lpstr>
      <vt:lpstr>Helvetica</vt:lpstr>
      <vt:lpstr>Symbol</vt:lpstr>
      <vt:lpstr>Tahoma</vt:lpstr>
      <vt:lpstr>Times New Roman</vt:lpstr>
      <vt:lpstr>Verdana</vt:lpstr>
      <vt:lpstr>Wingdings</vt:lpstr>
      <vt:lpstr>Wingdings 2</vt:lpstr>
      <vt:lpstr>Office 主题​​</vt:lpstr>
      <vt:lpstr>Stream</vt:lpstr>
      <vt:lpstr>PowerPoint 2010 简介</vt:lpstr>
      <vt:lpstr>主题1</vt:lpstr>
      <vt:lpstr>Office 主题</vt:lpstr>
      <vt:lpstr>默认设计模板</vt:lpstr>
      <vt:lpstr>7.高级计算机系统结构_并行技术和高端处理器(1)</vt:lpstr>
      <vt:lpstr>1_Stream</vt:lpstr>
      <vt:lpstr>Image</vt:lpstr>
      <vt:lpstr>Equation.DSMT4</vt:lpstr>
      <vt:lpstr>Equation.3</vt:lpstr>
      <vt:lpstr>Microsoft Word 97 - 2003 Document</vt:lpstr>
      <vt:lpstr>Picture</vt:lpstr>
      <vt:lpstr>图片</vt:lpstr>
      <vt:lpstr>公式</vt:lpstr>
      <vt:lpstr>Microsoft 公式 3.0</vt:lpstr>
      <vt:lpstr>Equation</vt:lpstr>
      <vt:lpstr>文档</vt:lpstr>
      <vt:lpstr>Document</vt:lpstr>
      <vt:lpstr>Microsoft Word Picture</vt:lpstr>
      <vt:lpstr>计算机系统结构的原始慨念</vt:lpstr>
      <vt:lpstr>指令集（系统）结构 Instruction Set Architecture (ISA)</vt:lpstr>
      <vt:lpstr>PowerPoint 演示文稿</vt:lpstr>
      <vt:lpstr>PowerPoint 演示文稿</vt:lpstr>
      <vt:lpstr>PowerPoint 演示文稿</vt:lpstr>
      <vt:lpstr>PowerPoint 演示文稿</vt:lpstr>
      <vt:lpstr>系列机（family machine）：是指由一个制造商生产的具有相同的系统结构，但具有不同组成和实现的一系列不同型号的计算机。 </vt:lpstr>
      <vt:lpstr>ISA（指令集结构）: 硬件与软件之间的接口</vt:lpstr>
      <vt:lpstr>指令集系统结构ISA的7个重要特征</vt:lpstr>
      <vt:lpstr>PowerPoint 演示文稿</vt:lpstr>
      <vt:lpstr>PowerPoint 演示文稿</vt:lpstr>
      <vt:lpstr>PowerPoint 演示文稿</vt:lpstr>
      <vt:lpstr>PowerPoint 演示文稿</vt:lpstr>
      <vt:lpstr>一、 ARM指令集</vt:lpstr>
      <vt:lpstr>ARM与MIPS寻址模式对比</vt:lpstr>
      <vt:lpstr>计算机系统结构的现代定义</vt:lpstr>
      <vt:lpstr>评价性能</vt:lpstr>
      <vt:lpstr>性能指标—响应时间</vt:lpstr>
      <vt:lpstr>性能指标--CPU 时间</vt:lpstr>
      <vt:lpstr>性能指标----吞吐量</vt:lpstr>
      <vt:lpstr>响应时间与吞吐量</vt:lpstr>
      <vt:lpstr>另一个工业性能指标: MIPS</vt:lpstr>
      <vt:lpstr>例子: MIPS 或许是无意义的</vt:lpstr>
      <vt:lpstr>PowerPoint 演示文稿</vt:lpstr>
      <vt:lpstr>SPEC—实用基准测试程序集</vt:lpstr>
      <vt:lpstr>比较两个机器</vt:lpstr>
      <vt:lpstr>常用短语</vt:lpstr>
      <vt:lpstr>算术和调和平均值 （Arithmetic and Harmonic Mean）</vt:lpstr>
      <vt:lpstr>算术平均时间的问题</vt:lpstr>
      <vt:lpstr>加权执行时间</vt:lpstr>
      <vt:lpstr>使用加权和 (或加权平均)</vt:lpstr>
      <vt:lpstr>SPEC 性能评价</vt:lpstr>
      <vt:lpstr>PowerPoint 演示文稿</vt:lpstr>
      <vt:lpstr>PowerPoint 演示文稿</vt:lpstr>
      <vt:lpstr>Q8 计算题</vt:lpstr>
      <vt:lpstr>Q8 计算题</vt:lpstr>
      <vt:lpstr>1.9   计算机设计的量化原则</vt:lpstr>
      <vt:lpstr>利用并行性</vt:lpstr>
      <vt:lpstr>局部性原理</vt:lpstr>
      <vt:lpstr>注重常用事件</vt:lpstr>
      <vt:lpstr>Amdahl’s 定律</vt:lpstr>
      <vt:lpstr>Amdahl’s 定律</vt:lpstr>
      <vt:lpstr>PowerPoint 演示文稿</vt:lpstr>
      <vt:lpstr>PowerPoint 演示文稿</vt:lpstr>
      <vt:lpstr>Amdahl定律公式：</vt:lpstr>
      <vt:lpstr>PowerPoint 演示文稿</vt:lpstr>
      <vt:lpstr>PowerPoint 演示文稿</vt:lpstr>
      <vt:lpstr>CPU 性能公式</vt:lpstr>
      <vt:lpstr>计算CPU 时间</vt:lpstr>
      <vt:lpstr>PowerPoint 演示文稿</vt:lpstr>
      <vt:lpstr>PowerPoint 演示文稿</vt:lpstr>
      <vt:lpstr>PowerPoint 演示文稿</vt:lpstr>
      <vt:lpstr>PowerPoint 演示文稿</vt:lpstr>
      <vt:lpstr>PowerPoint 演示文稿</vt:lpstr>
      <vt:lpstr>第二章   指令系统原理与实例</vt:lpstr>
      <vt:lpstr>教学要求： </vt:lpstr>
      <vt:lpstr>2.2指令集系统结构的分类</vt:lpstr>
      <vt:lpstr>2.2指令集系统结构的分类</vt:lpstr>
      <vt:lpstr>2.2指令集系统结构的分类</vt:lpstr>
      <vt:lpstr>2.2指令集系统结构的分类</vt:lpstr>
      <vt:lpstr>2.2指令集系统结构的分类</vt:lpstr>
      <vt:lpstr>2.2指令集系统结构的分类</vt:lpstr>
      <vt:lpstr>2.2指令集系统结构的分类</vt:lpstr>
      <vt:lpstr>2.2指令集系统结构的分类</vt:lpstr>
      <vt:lpstr>2.2指令集系统结构的分类</vt:lpstr>
      <vt:lpstr>2.2 指令集系统结构的分类</vt:lpstr>
      <vt:lpstr>2.3 存储器寻址</vt:lpstr>
      <vt:lpstr>存储器存取</vt:lpstr>
      <vt:lpstr>2.3存储器寻址</vt:lpstr>
      <vt:lpstr>2.3存储器寻址</vt:lpstr>
      <vt:lpstr>2.3存储器寻址</vt:lpstr>
      <vt:lpstr>2.3存储器寻址</vt:lpstr>
      <vt:lpstr>2.7指令系统的编码</vt:lpstr>
      <vt:lpstr>2.9  MIPS系统结构</vt:lpstr>
      <vt:lpstr>2.9 MIPS系统结构</vt:lpstr>
      <vt:lpstr>2.9 MIPS系统结构</vt:lpstr>
      <vt:lpstr>2.9 MIPS系统结构</vt:lpstr>
      <vt:lpstr>2.9 MIPS系统结构</vt:lpstr>
      <vt:lpstr>2.9 MIPS系统结构</vt:lpstr>
      <vt:lpstr>2.9 MIPS系统结构</vt:lpstr>
      <vt:lpstr>2.9 MIPS系统结构</vt:lpstr>
      <vt:lpstr>2.9 MIPS系统结构</vt:lpstr>
      <vt:lpstr>PowerPoint 演示文稿</vt:lpstr>
      <vt:lpstr>PowerPoint 演示文稿</vt:lpstr>
      <vt:lpstr>PowerPoint 演示文稿</vt:lpstr>
      <vt:lpstr>PowerPoint 演示文稿</vt:lpstr>
      <vt:lpstr>PowerPoint 演示文稿</vt:lpstr>
      <vt:lpstr>流水线的分类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流水线的特点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例：由静态多功能流水线实现如下计算：</vt:lpstr>
      <vt:lpstr>PowerPoint 演示文稿</vt:lpstr>
      <vt:lpstr>PowerPoint 演示文稿</vt:lpstr>
      <vt:lpstr>在上例中，将“静态”多功能流水线改为“动态”多功能流水线，又该如何分解？</vt:lpstr>
      <vt:lpstr>PowerPoint 演示文稿</vt:lpstr>
      <vt:lpstr>PowerPoint 演示文稿</vt:lpstr>
      <vt:lpstr>PowerPoint 演示文稿</vt:lpstr>
      <vt:lpstr>流水线特点</vt:lpstr>
      <vt:lpstr>为什么采用流水线：结论</vt:lpstr>
      <vt:lpstr>为什么不开发 50段流水线?</vt:lpstr>
      <vt:lpstr>二、RISC指令系统特点</vt:lpstr>
      <vt:lpstr>非流水线：单周期Single-cycle implementation（参考）</vt:lpstr>
      <vt:lpstr>三、非流水线方式下RISC指令系统的实现</vt:lpstr>
      <vt:lpstr>Multi-cycle implementation</vt:lpstr>
      <vt:lpstr>PowerPoint 演示文稿</vt:lpstr>
      <vt:lpstr>PowerPoint 演示文稿</vt:lpstr>
      <vt:lpstr>About Multi-cycle implementation</vt:lpstr>
      <vt:lpstr>怎样改进多周期实现的性能？</vt:lpstr>
      <vt:lpstr>Optimized Multi-cycle implementation</vt:lpstr>
      <vt:lpstr>改进硬件冗余</vt:lpstr>
      <vt:lpstr>四、经典5段流水线RISC处理器</vt:lpstr>
      <vt:lpstr>5-stage Version of MIPS Datapath</vt:lpstr>
      <vt:lpstr>流水线怎样减少执行时间？</vt:lpstr>
      <vt:lpstr>Single-cycle implementation vs. pipelining</vt:lpstr>
      <vt:lpstr>Multi-cycle implementation vs. pipelining</vt:lpstr>
      <vt:lpstr>PowerPoint 演示文稿</vt:lpstr>
      <vt:lpstr>PowerPoint 演示文稿</vt:lpstr>
      <vt:lpstr>引入流水线后出现的问题</vt:lpstr>
      <vt:lpstr>分离的数据存储器和指令存储器</vt:lpstr>
      <vt:lpstr>重新设计寄存器堆资源</vt:lpstr>
      <vt:lpstr>当更新PC时产生冲突</vt:lpstr>
      <vt:lpstr>流水线寄存器必须引入吗？</vt:lpstr>
      <vt:lpstr>五、流水线的基本性能</vt:lpstr>
      <vt:lpstr>       影响流水线性能的因素</vt:lpstr>
      <vt:lpstr>冒险分类</vt:lpstr>
      <vt:lpstr>冒险总是可以用停顿解决</vt:lpstr>
      <vt:lpstr>有停顿的流水线性能</vt:lpstr>
      <vt:lpstr>非流水线是多周期实现的情况</vt:lpstr>
      <vt:lpstr>非流水线是多周期实现的情况</vt:lpstr>
      <vt:lpstr> 非流水线是单周期实现的情况</vt:lpstr>
      <vt:lpstr>二、结构冒险：流水段竞争</vt:lpstr>
      <vt:lpstr>Multi access to the register file</vt:lpstr>
      <vt:lpstr>在一个时钟周期WB段先写，ID段后读</vt:lpstr>
      <vt:lpstr>多重访问单端口存储器</vt:lpstr>
      <vt:lpstr>Insert Stall</vt:lpstr>
      <vt:lpstr>Split instruction and data memory</vt:lpstr>
      <vt:lpstr>没有或没有充分流水功能部件 : 也可能出现结构冒险</vt:lpstr>
      <vt:lpstr>无结构冒险机器的CPI更低</vt:lpstr>
      <vt:lpstr>为什么允许结构冒险？</vt:lpstr>
      <vt:lpstr>结构冒险总结</vt:lpstr>
      <vt:lpstr>三、 数据冒险</vt:lpstr>
      <vt:lpstr>数据冒险</vt:lpstr>
      <vt:lpstr>数据冒险：例子</vt:lpstr>
      <vt:lpstr>寄存器堆WB段先写，ID段后读</vt:lpstr>
      <vt:lpstr>提出的解决方法</vt:lpstr>
      <vt:lpstr>怎样停顿？ 由编译器插入 nop 指令（软件）</vt:lpstr>
      <vt:lpstr>怎样停顿？ 增加硬件互锁（Interlock） !</vt:lpstr>
      <vt:lpstr>回忆 MIPS Instruction format</vt:lpstr>
      <vt:lpstr>Detect: Data Hazard Logic</vt:lpstr>
      <vt:lpstr>Example</vt:lpstr>
      <vt:lpstr>How to delay the instruction ?</vt:lpstr>
      <vt:lpstr>Hardware simulates NOP</vt:lpstr>
      <vt:lpstr>Forwarding （前推、直通、转发、相关数据通路）</vt:lpstr>
      <vt:lpstr>直通技术： 减少数据冒险停顿</vt:lpstr>
      <vt:lpstr>Forwarding的硬件变化</vt:lpstr>
      <vt:lpstr>Forwarding的硬件变化（红色）</vt:lpstr>
      <vt:lpstr>Forwarding的硬件变化（蓝色）</vt:lpstr>
      <vt:lpstr>Forwarding的硬件变化（紫色）</vt:lpstr>
      <vt:lpstr>Forwarding的硬件变化</vt:lpstr>
      <vt:lpstr>Forwarding 的其他输入路径</vt:lpstr>
      <vt:lpstr>Forwarding 不能解决的问题</vt:lpstr>
      <vt:lpstr>插入stall:  Load stall</vt:lpstr>
      <vt:lpstr>Example of  Forwarding and Load Delay</vt:lpstr>
      <vt:lpstr>解决方法：没有forwarding</vt:lpstr>
      <vt:lpstr>解决方法：forwarding</vt:lpstr>
      <vt:lpstr>load stall的性能影响 </vt:lpstr>
      <vt:lpstr>编译器重排序避免load stall</vt:lpstr>
      <vt:lpstr>数据冒险总结</vt:lpstr>
      <vt:lpstr>PowerPoint 演示文稿</vt:lpstr>
      <vt:lpstr>PowerPoint 演示文稿</vt:lpstr>
      <vt:lpstr>四、控制冒险</vt:lpstr>
      <vt:lpstr>Pipelining Hazards</vt:lpstr>
      <vt:lpstr>控制冒险</vt:lpstr>
      <vt:lpstr>例子： Branches</vt:lpstr>
      <vt:lpstr>回忆：基本流水线通路</vt:lpstr>
      <vt:lpstr>控制冒险</vt:lpstr>
      <vt:lpstr>处理控制冒险</vt:lpstr>
      <vt:lpstr>回忆：插入 stalls解决冒险 </vt:lpstr>
      <vt:lpstr>流水线状态</vt:lpstr>
      <vt:lpstr>转移Stalls 会造成大的性能损失</vt:lpstr>
      <vt:lpstr>总是停顿——降低了转移不发生Not- taken的性能</vt:lpstr>
      <vt:lpstr>假设转移不发生会怎样？</vt:lpstr>
      <vt:lpstr> 转移不发生（Predict-not-taken）</vt:lpstr>
      <vt:lpstr>Predict-not-taken 分析：如果转移是发生的会怎样？</vt:lpstr>
      <vt:lpstr>Predict-not-taken 如果转移是发生的会怎样？</vt:lpstr>
      <vt:lpstr>另一种方法：假定转移选中（Predict-taken）</vt:lpstr>
      <vt:lpstr>预测转移选中（Predict-taken）</vt:lpstr>
      <vt:lpstr>Predict-taken 转移选中：转移地址提前计算</vt:lpstr>
      <vt:lpstr>预测转移选中的流水线状态</vt:lpstr>
      <vt:lpstr>总结：Predict-not-taken/Predict-taken 转移未选中/选中的问题</vt:lpstr>
      <vt:lpstr>改进：将转移计算提前</vt:lpstr>
      <vt:lpstr>再改进：将转移计算提前更早</vt:lpstr>
      <vt:lpstr>提早后结果：MIPS改善后的数据通路</vt:lpstr>
      <vt:lpstr>冲刷Flushing ：只需插入one stall解决控制冒险（硬件固定）</vt:lpstr>
      <vt:lpstr>为什么“浪费”取到的指令？</vt:lpstr>
      <vt:lpstr>预测转移未选中predict-not-taken（硬件固定）</vt:lpstr>
      <vt:lpstr>冻结或冲刷流水线（硬件固定） Freeze or Flushing the pipeline</vt:lpstr>
      <vt:lpstr>转移延迟（Delayed branch）</vt:lpstr>
      <vt:lpstr>如何利用转移延迟槽</vt:lpstr>
      <vt:lpstr>怎样调度代码？三种策略</vt:lpstr>
      <vt:lpstr>例子：重写代码 (a)</vt:lpstr>
      <vt:lpstr>例子：重写代码 (b-1)</vt:lpstr>
      <vt:lpstr>例子：重写代码 (b-2)</vt:lpstr>
      <vt:lpstr>调度策略对比性能改善</vt:lpstr>
      <vt:lpstr>转移延迟的限制</vt:lpstr>
      <vt:lpstr>撤销功能</vt:lpstr>
      <vt:lpstr>带有撤销功能的转移预测 (of case b，预测转移发生)</vt:lpstr>
      <vt:lpstr>关于转移延迟</vt:lpstr>
      <vt:lpstr>Pipeline hazards</vt:lpstr>
      <vt:lpstr>控制冒险总结</vt:lpstr>
      <vt:lpstr>3-2流水线处理机及其设计</vt:lpstr>
      <vt:lpstr>PowerPoint 演示文稿</vt:lpstr>
      <vt:lpstr>PowerPoint 演示文稿</vt:lpstr>
      <vt:lpstr>PowerPoint 演示文稿</vt:lpstr>
      <vt:lpstr>二、非流水线方式下指令系统的实现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3-2流水线处理机及其设计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 WB级   写回级（图3-2.9）把指令执行结果写回到寄存器堆。 目的寄存器号由从ID级一直传递过来d指定。写入的来源有两个：      * 一个是流水线寄存器D中的内容（load指令读出内容），即存储器数据；      * 另一个是流水线寄存器C的内容，即ALU指令的计算结果。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3-2.3  流水线处理机的控制</vt:lpstr>
      <vt:lpstr>PowerPoint 演示文稿</vt:lpstr>
      <vt:lpstr>PowerPoint 演示文稿</vt:lpstr>
      <vt:lpstr>PowerPoint 演示文稿</vt:lpstr>
      <vt:lpstr>PowerPoint 演示文稿</vt:lpstr>
      <vt:lpstr>PowerPoint 演示文稿</vt:lpstr>
      <vt:lpstr>空操作指令（nop）：占用一个时钟周期的位置，而不                                     对处理机状态产生任何影响。                 条件转移指令：需要EXE级结束产生的Z标志，故需要插入                                 2条nop，如前图3-2.23（a）。               无条件转移指令：不需判断Z标志，只需要插入1条nop，                                    如前图3-2.23（b）。   延迟指令：转移指令的下一条指令。模型机结构只有                  1条延迟指令（如果目标地址计算在EXE级，                   延迟指令有2条）。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3-2.3  流水线处理机的控制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3-3流水线处理机及其设计</vt:lpstr>
      <vt:lpstr>PowerPoint 演示文稿</vt:lpstr>
      <vt:lpstr>PowerPoint 演示文稿</vt:lpstr>
      <vt:lpstr>PowerPoint 演示文稿</vt:lpstr>
      <vt:lpstr>PowerPoint 演示文稿</vt:lpstr>
      <vt:lpstr>多重访问寄存器堆</vt:lpstr>
      <vt:lpstr>在一个时钟周期WB段先写，ID段后读</vt:lpstr>
      <vt:lpstr>多重访问单端口存储器</vt:lpstr>
      <vt:lpstr>硬件插入 Stall</vt:lpstr>
      <vt:lpstr>采用分开的指令与数据存储器</vt:lpstr>
      <vt:lpstr>没有完全流水的功能部件： 可能引起结构相关</vt:lpstr>
      <vt:lpstr>结构相关总结</vt:lpstr>
      <vt:lpstr>PowerPoint 演示文稿</vt:lpstr>
      <vt:lpstr>3-3流水线处理机及其设计</vt:lpstr>
      <vt:lpstr>PowerPoint 演示文稿</vt:lpstr>
      <vt:lpstr>PowerPoint 演示文稿</vt:lpstr>
      <vt:lpstr>PowerPoint 演示文稿</vt:lpstr>
      <vt:lpstr>PowerPoint 演示文稿</vt:lpstr>
      <vt:lpstr>数据相关的解决方法</vt:lpstr>
      <vt:lpstr>PowerPoint 演示文稿</vt:lpstr>
      <vt:lpstr>怎样停顿？（方法1） 由编译器插入 nop 指令（软件方法）</vt:lpstr>
      <vt:lpstr>PowerPoint 演示文稿</vt:lpstr>
      <vt:lpstr>方法二：硬件暂停数据相关流水线（互锁：插入 stalls ）</vt:lpstr>
      <vt:lpstr>PowerPoint 演示文稿</vt:lpstr>
      <vt:lpstr>PowerPoint 演示文稿</vt:lpstr>
      <vt:lpstr>方法二、暂停数据相关流水线（硬件方法：互锁）  怎样停顿？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思考题：</vt:lpstr>
      <vt:lpstr>思考题：</vt:lpstr>
      <vt:lpstr>问题：是否是load冒险？即是否需要“暂停加数据前推”来解决？</vt:lpstr>
      <vt:lpstr>PowerPoint 演示文稿</vt:lpstr>
      <vt:lpstr>PowerPoint 演示文稿</vt:lpstr>
      <vt:lpstr>PowerPoint 演示文稿</vt:lpstr>
      <vt:lpstr>PowerPoint 演示文稿</vt:lpstr>
      <vt:lpstr>PowerPoint 演示文稿</vt:lpstr>
      <vt:lpstr>PowerPoint 演示文稿</vt:lpstr>
      <vt:lpstr>3-3流水线处理机及其设计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相关（冒险）处理总结</vt:lpstr>
      <vt:lpstr>小结</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  计算机分类</dc:title>
  <dc:creator>天茗</dc:creator>
  <cp:lastModifiedBy>张 天茗</cp:lastModifiedBy>
  <cp:revision>17</cp:revision>
  <dcterms:created xsi:type="dcterms:W3CDTF">2022-03-27T06:13:12Z</dcterms:created>
  <dcterms:modified xsi:type="dcterms:W3CDTF">2022-05-28T07:42:44Z</dcterms:modified>
</cp:coreProperties>
</file>